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charts/chart9.xml" ContentType="application/vnd.openxmlformats-officedocument.drawingml.chart+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7"/>
  </p:notesMasterIdLst>
  <p:sldIdLst>
    <p:sldId id="683" r:id="rId2"/>
    <p:sldId id="456" r:id="rId3"/>
    <p:sldId id="624" r:id="rId4"/>
    <p:sldId id="625" r:id="rId5"/>
    <p:sldId id="626" r:id="rId6"/>
    <p:sldId id="698" r:id="rId7"/>
    <p:sldId id="627" r:id="rId8"/>
    <p:sldId id="628" r:id="rId9"/>
    <p:sldId id="630" r:id="rId10"/>
    <p:sldId id="632" r:id="rId11"/>
    <p:sldId id="634" r:id="rId12"/>
    <p:sldId id="700" r:id="rId13"/>
    <p:sldId id="636" r:id="rId14"/>
    <p:sldId id="638" r:id="rId15"/>
    <p:sldId id="640" r:id="rId16"/>
    <p:sldId id="642" r:id="rId17"/>
    <p:sldId id="328" r:id="rId18"/>
    <p:sldId id="644" r:id="rId19"/>
    <p:sldId id="646" r:id="rId20"/>
    <p:sldId id="339" r:id="rId21"/>
    <p:sldId id="702" r:id="rId22"/>
    <p:sldId id="648" r:id="rId23"/>
    <p:sldId id="650" r:id="rId24"/>
    <p:sldId id="654" r:id="rId25"/>
    <p:sldId id="359" r:id="rId26"/>
    <p:sldId id="655" r:id="rId27"/>
    <p:sldId id="656" r:id="rId28"/>
    <p:sldId id="658" r:id="rId29"/>
    <p:sldId id="660" r:id="rId30"/>
    <p:sldId id="661" r:id="rId31"/>
    <p:sldId id="663" r:id="rId32"/>
    <p:sldId id="664" r:id="rId33"/>
    <p:sldId id="368" r:id="rId34"/>
    <p:sldId id="704" r:id="rId35"/>
    <p:sldId id="372" r:id="rId36"/>
    <p:sldId id="373" r:id="rId37"/>
    <p:sldId id="685" r:id="rId38"/>
    <p:sldId id="706" r:id="rId39"/>
    <p:sldId id="687" r:id="rId40"/>
    <p:sldId id="412" r:id="rId41"/>
    <p:sldId id="411" r:id="rId42"/>
    <p:sldId id="689" r:id="rId43"/>
    <p:sldId id="691" r:id="rId44"/>
    <p:sldId id="693" r:id="rId45"/>
    <p:sldId id="695" r:id="rId46"/>
    <p:sldId id="622" r:id="rId47"/>
    <p:sldId id="433" r:id="rId48"/>
    <p:sldId id="435" r:id="rId49"/>
    <p:sldId id="432" r:id="rId50"/>
    <p:sldId id="667" r:id="rId51"/>
    <p:sldId id="385" r:id="rId52"/>
    <p:sldId id="407" r:id="rId53"/>
    <p:sldId id="408" r:id="rId54"/>
    <p:sldId id="409" r:id="rId55"/>
    <p:sldId id="405" r:id="rId56"/>
    <p:sldId id="708" r:id="rId57"/>
    <p:sldId id="404" r:id="rId58"/>
    <p:sldId id="403" r:id="rId59"/>
    <p:sldId id="400" r:id="rId60"/>
    <p:sldId id="401" r:id="rId61"/>
    <p:sldId id="399" r:id="rId62"/>
    <p:sldId id="665" r:id="rId63"/>
    <p:sldId id="710" r:id="rId64"/>
    <p:sldId id="668" r:id="rId65"/>
    <p:sldId id="463" r:id="rId66"/>
    <p:sldId id="402" r:id="rId67"/>
    <p:sldId id="467" r:id="rId68"/>
    <p:sldId id="462" r:id="rId69"/>
    <p:sldId id="471" r:id="rId70"/>
    <p:sldId id="712" r:id="rId71"/>
    <p:sldId id="474" r:id="rId72"/>
    <p:sldId id="670" r:id="rId73"/>
    <p:sldId id="528" r:id="rId74"/>
    <p:sldId id="481" r:id="rId75"/>
    <p:sldId id="714" r:id="rId76"/>
    <p:sldId id="509" r:id="rId77"/>
    <p:sldId id="503" r:id="rId78"/>
    <p:sldId id="505" r:id="rId79"/>
    <p:sldId id="499" r:id="rId80"/>
    <p:sldId id="500" r:id="rId81"/>
    <p:sldId id="515" r:id="rId82"/>
    <p:sldId id="517" r:id="rId83"/>
    <p:sldId id="519" r:id="rId84"/>
    <p:sldId id="521" r:id="rId85"/>
    <p:sldId id="716" r:id="rId86"/>
    <p:sldId id="536" r:id="rId87"/>
    <p:sldId id="671" r:id="rId88"/>
    <p:sldId id="542" r:id="rId89"/>
    <p:sldId id="389" r:id="rId90"/>
    <p:sldId id="672" r:id="rId91"/>
    <p:sldId id="673" r:id="rId92"/>
    <p:sldId id="545" r:id="rId93"/>
    <p:sldId id="546" r:id="rId94"/>
    <p:sldId id="548" r:id="rId95"/>
    <p:sldId id="550" r:id="rId96"/>
    <p:sldId id="558" r:id="rId97"/>
    <p:sldId id="530" r:id="rId98"/>
    <p:sldId id="561" r:id="rId99"/>
    <p:sldId id="718" r:id="rId100"/>
    <p:sldId id="564" r:id="rId101"/>
    <p:sldId id="574" r:id="rId102"/>
    <p:sldId id="578" r:id="rId103"/>
    <p:sldId id="386" r:id="rId104"/>
    <p:sldId id="387" r:id="rId105"/>
    <p:sldId id="674" r:id="rId106"/>
    <p:sldId id="675" r:id="rId107"/>
    <p:sldId id="720" r:id="rId108"/>
    <p:sldId id="676" r:id="rId109"/>
    <p:sldId id="677" r:id="rId110"/>
    <p:sldId id="678" r:id="rId111"/>
    <p:sldId id="679" r:id="rId112"/>
    <p:sldId id="394" r:id="rId113"/>
    <p:sldId id="722" r:id="rId114"/>
    <p:sldId id="396" r:id="rId115"/>
    <p:sldId id="393" r:id="rId116"/>
    <p:sldId id="390" r:id="rId117"/>
    <p:sldId id="600" r:id="rId118"/>
    <p:sldId id="724" r:id="rId119"/>
    <p:sldId id="680" r:id="rId120"/>
    <p:sldId id="681" r:id="rId121"/>
    <p:sldId id="614" r:id="rId122"/>
    <p:sldId id="682" r:id="rId123"/>
    <p:sldId id="726" r:id="rId124"/>
    <p:sldId id="618" r:id="rId125"/>
    <p:sldId id="619" r:id="rId126"/>
  </p:sldIdLst>
  <p:sldSz cx="9144000" cy="6858000" type="screen4x3"/>
  <p:notesSz cx="6669088" cy="9926638"/>
  <p:custDataLst>
    <p:tags r:id="rId12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646464"/>
    <a:srgbClr val="C0C0C0"/>
    <a:srgbClr val="7D7D7D"/>
    <a:srgbClr val="E6E6E6"/>
    <a:srgbClr val="D7D7D7"/>
    <a:srgbClr val="AFAFAF"/>
    <a:srgbClr val="C8C8C8"/>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8822" autoAdjust="0"/>
  </p:normalViewPr>
  <p:slideViewPr>
    <p:cSldViewPr snapToGrid="0" snapToObjects="1" showGuides="1">
      <p:cViewPr varScale="1">
        <p:scale>
          <a:sx n="110" d="100"/>
          <a:sy n="110" d="100"/>
        </p:scale>
        <p:origin x="-1896" y="-78"/>
      </p:cViewPr>
      <p:guideLst>
        <p:guide orient="horz"/>
        <p:guide/>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napToObjects="1">
      <p:cViewPr varScale="1">
        <p:scale>
          <a:sx n="86" d="100"/>
          <a:sy n="86" d="100"/>
        </p:scale>
        <p:origin x="-2250"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image" Target="../media/image11.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2336601745632509E-2"/>
          <c:y val="3.9552437641723358E-2"/>
          <c:w val="0.60652220783298572"/>
          <c:h val="0.92089512471655333"/>
        </c:manualLayout>
      </c:layout>
      <c:lineChart>
        <c:grouping val="standard"/>
        <c:varyColors val="0"/>
        <c:ser>
          <c:idx val="0"/>
          <c:order val="0"/>
          <c:tx>
            <c:strRef>
              <c:f>Tabelle1!$B$1</c:f>
              <c:strCache>
                <c:ptCount val="1"/>
                <c:pt idx="0">
                  <c:v>Market Volume</c:v>
                </c:pt>
              </c:strCache>
            </c:strRef>
          </c:tx>
          <c:spPr>
            <a:ln>
              <a:solidFill>
                <a:schemeClr val="accent1"/>
              </a:solidFill>
            </a:ln>
          </c:spPr>
          <c:marker>
            <c:symbol val="none"/>
          </c:marker>
          <c:cat>
            <c:strRef>
              <c:f>Tabelle1!$A$2:$A$6</c:f>
              <c:strCache>
                <c:ptCount val="5"/>
                <c:pt idx="0">
                  <c:v>Period 1</c:v>
                </c:pt>
                <c:pt idx="1">
                  <c:v>Period 2</c:v>
                </c:pt>
                <c:pt idx="2">
                  <c:v>Period 3</c:v>
                </c:pt>
                <c:pt idx="3">
                  <c:v>Period 4</c:v>
                </c:pt>
                <c:pt idx="4">
                  <c:v>Period 5</c:v>
                </c:pt>
              </c:strCache>
            </c:strRef>
          </c:cat>
          <c:val>
            <c:numRef>
              <c:f>Tabelle1!$B$2:$B$6</c:f>
              <c:numCache>
                <c:formatCode>General</c:formatCode>
                <c:ptCount val="5"/>
                <c:pt idx="0">
                  <c:v>0</c:v>
                </c:pt>
                <c:pt idx="1">
                  <c:v>2.4</c:v>
                </c:pt>
                <c:pt idx="2">
                  <c:v>3.7</c:v>
                </c:pt>
                <c:pt idx="3">
                  <c:v>4.5</c:v>
                </c:pt>
                <c:pt idx="4">
                  <c:v>5.1000000000000005</c:v>
                </c:pt>
              </c:numCache>
            </c:numRef>
          </c:val>
          <c:smooth val="0"/>
        </c:ser>
        <c:ser>
          <c:idx val="1"/>
          <c:order val="1"/>
          <c:tx>
            <c:strRef>
              <c:f>Tabelle1!$C$1</c:f>
              <c:strCache>
                <c:ptCount val="1"/>
                <c:pt idx="0">
                  <c:v>Sales Volume Provider A</c:v>
                </c:pt>
              </c:strCache>
            </c:strRef>
          </c:tx>
          <c:spPr>
            <a:ln>
              <a:solidFill>
                <a:schemeClr val="accent1">
                  <a:lumMod val="60000"/>
                  <a:lumOff val="40000"/>
                </a:schemeClr>
              </a:solidFill>
            </a:ln>
          </c:spPr>
          <c:marker>
            <c:symbol val="none"/>
          </c:marker>
          <c:cat>
            <c:strRef>
              <c:f>Tabelle1!$A$2:$A$6</c:f>
              <c:strCache>
                <c:ptCount val="5"/>
                <c:pt idx="0">
                  <c:v>Period 1</c:v>
                </c:pt>
                <c:pt idx="1">
                  <c:v>Period 2</c:v>
                </c:pt>
                <c:pt idx="2">
                  <c:v>Period 3</c:v>
                </c:pt>
                <c:pt idx="3">
                  <c:v>Period 4</c:v>
                </c:pt>
                <c:pt idx="4">
                  <c:v>Period 5</c:v>
                </c:pt>
              </c:strCache>
            </c:strRef>
          </c:cat>
          <c:val>
            <c:numRef>
              <c:f>Tabelle1!$C$2:$C$6</c:f>
              <c:numCache>
                <c:formatCode>General</c:formatCode>
                <c:ptCount val="5"/>
                <c:pt idx="0">
                  <c:v>0</c:v>
                </c:pt>
                <c:pt idx="1">
                  <c:v>1</c:v>
                </c:pt>
                <c:pt idx="2">
                  <c:v>1.5</c:v>
                </c:pt>
                <c:pt idx="3">
                  <c:v>1.8</c:v>
                </c:pt>
                <c:pt idx="4">
                  <c:v>2.2000000000000002</c:v>
                </c:pt>
              </c:numCache>
            </c:numRef>
          </c:val>
          <c:smooth val="0"/>
        </c:ser>
        <c:ser>
          <c:idx val="2"/>
          <c:order val="2"/>
          <c:tx>
            <c:strRef>
              <c:f>Tabelle1!$D$1</c:f>
              <c:strCache>
                <c:ptCount val="1"/>
                <c:pt idx="0">
                  <c:v>Sales Volume Provider B</c:v>
                </c:pt>
              </c:strCache>
            </c:strRef>
          </c:tx>
          <c:marker>
            <c:symbol val="none"/>
          </c:marker>
          <c:cat>
            <c:strRef>
              <c:f>Tabelle1!$A$2:$A$6</c:f>
              <c:strCache>
                <c:ptCount val="5"/>
                <c:pt idx="0">
                  <c:v>Period 1</c:v>
                </c:pt>
                <c:pt idx="1">
                  <c:v>Period 2</c:v>
                </c:pt>
                <c:pt idx="2">
                  <c:v>Period 3</c:v>
                </c:pt>
                <c:pt idx="3">
                  <c:v>Period 4</c:v>
                </c:pt>
                <c:pt idx="4">
                  <c:v>Period 5</c:v>
                </c:pt>
              </c:strCache>
            </c:strRef>
          </c:cat>
          <c:val>
            <c:numRef>
              <c:f>Tabelle1!$D$2:$D$6</c:f>
              <c:numCache>
                <c:formatCode>General</c:formatCode>
                <c:ptCount val="5"/>
                <c:pt idx="0">
                  <c:v>0</c:v>
                </c:pt>
                <c:pt idx="1">
                  <c:v>0.8</c:v>
                </c:pt>
                <c:pt idx="2">
                  <c:v>1.2</c:v>
                </c:pt>
                <c:pt idx="3">
                  <c:v>1.5</c:v>
                </c:pt>
                <c:pt idx="4">
                  <c:v>1.7</c:v>
                </c:pt>
              </c:numCache>
            </c:numRef>
          </c:val>
          <c:smooth val="0"/>
        </c:ser>
        <c:ser>
          <c:idx val="3"/>
          <c:order val="3"/>
          <c:tx>
            <c:strRef>
              <c:f>Tabelle1!$E$1</c:f>
              <c:strCache>
                <c:ptCount val="1"/>
                <c:pt idx="0">
                  <c:v>Sales Volume Provider C</c:v>
                </c:pt>
              </c:strCache>
            </c:strRef>
          </c:tx>
          <c:spPr>
            <a:ln>
              <a:solidFill>
                <a:srgbClr val="D7D7D7"/>
              </a:solidFill>
            </a:ln>
          </c:spPr>
          <c:marker>
            <c:symbol val="none"/>
          </c:marker>
          <c:cat>
            <c:strRef>
              <c:f>Tabelle1!$A$2:$A$6</c:f>
              <c:strCache>
                <c:ptCount val="5"/>
                <c:pt idx="0">
                  <c:v>Period 1</c:v>
                </c:pt>
                <c:pt idx="1">
                  <c:v>Period 2</c:v>
                </c:pt>
                <c:pt idx="2">
                  <c:v>Period 3</c:v>
                </c:pt>
                <c:pt idx="3">
                  <c:v>Period 4</c:v>
                </c:pt>
                <c:pt idx="4">
                  <c:v>Period 5</c:v>
                </c:pt>
              </c:strCache>
            </c:strRef>
          </c:cat>
          <c:val>
            <c:numRef>
              <c:f>Tabelle1!$E$2:$E$6</c:f>
              <c:numCache>
                <c:formatCode>General</c:formatCode>
                <c:ptCount val="5"/>
                <c:pt idx="0">
                  <c:v>0</c:v>
                </c:pt>
                <c:pt idx="1">
                  <c:v>0.6</c:v>
                </c:pt>
                <c:pt idx="2">
                  <c:v>1</c:v>
                </c:pt>
                <c:pt idx="3">
                  <c:v>1.2</c:v>
                </c:pt>
                <c:pt idx="4">
                  <c:v>1.2</c:v>
                </c:pt>
              </c:numCache>
            </c:numRef>
          </c:val>
          <c:smooth val="0"/>
        </c:ser>
        <c:dLbls>
          <c:showLegendKey val="0"/>
          <c:showVal val="0"/>
          <c:showCatName val="0"/>
          <c:showSerName val="0"/>
          <c:showPercent val="0"/>
          <c:showBubbleSize val="0"/>
        </c:dLbls>
        <c:marker val="1"/>
        <c:smooth val="0"/>
        <c:axId val="55352832"/>
        <c:axId val="201543040"/>
      </c:lineChart>
      <c:catAx>
        <c:axId val="55352832"/>
        <c:scaling>
          <c:orientation val="minMax"/>
        </c:scaling>
        <c:delete val="0"/>
        <c:axPos val="b"/>
        <c:majorGridlines>
          <c:spPr>
            <a:ln w="12700"/>
          </c:spPr>
        </c:majorGridlines>
        <c:majorTickMark val="out"/>
        <c:minorTickMark val="none"/>
        <c:tickLblPos val="none"/>
        <c:spPr>
          <a:ln w="12700"/>
        </c:spPr>
        <c:crossAx val="201543040"/>
        <c:crosses val="autoZero"/>
        <c:auto val="1"/>
        <c:lblAlgn val="ctr"/>
        <c:lblOffset val="100"/>
        <c:tickMarkSkip val="1"/>
        <c:noMultiLvlLbl val="0"/>
      </c:catAx>
      <c:valAx>
        <c:axId val="201543040"/>
        <c:scaling>
          <c:orientation val="minMax"/>
        </c:scaling>
        <c:delete val="0"/>
        <c:axPos val="l"/>
        <c:numFmt formatCode="General" sourceLinked="1"/>
        <c:majorTickMark val="out"/>
        <c:minorTickMark val="none"/>
        <c:tickLblPos val="nextTo"/>
        <c:spPr>
          <a:ln w="12700"/>
        </c:spPr>
        <c:crossAx val="55352832"/>
        <c:crossesAt val="1"/>
        <c:crossBetween val="midCat"/>
      </c:valAx>
    </c:plotArea>
    <c:legend>
      <c:legendPos val="tr"/>
      <c:legendEntry>
        <c:idx val="0"/>
        <c:txPr>
          <a:bodyPr/>
          <a:lstStyle/>
          <a:p>
            <a:pPr>
              <a:defRPr lang="de-DE" b="1" noProof="1" dirty="0"/>
            </a:pPr>
            <a:endParaRPr lang="de-DE"/>
          </a:p>
        </c:txPr>
      </c:legendEntry>
      <c:layout>
        <c:manualLayout>
          <c:xMode val="edge"/>
          <c:yMode val="edge"/>
          <c:x val="0.68771916321489757"/>
          <c:y val="4.3197278911564628E-2"/>
          <c:w val="0.31228083678510249"/>
          <c:h val="0.39964965986394557"/>
        </c:manualLayout>
      </c:layout>
      <c:overlay val="0"/>
      <c:txPr>
        <a:bodyPr/>
        <a:lstStyle/>
        <a:p>
          <a:pPr>
            <a:defRPr lang="de-DE" noProof="1" dirty="0"/>
          </a:pPr>
          <a:endParaRPr lang="de-DE"/>
        </a:p>
      </c:txPr>
    </c:legend>
    <c:plotVisOnly val="1"/>
    <c:dispBlanksAs val="gap"/>
    <c:showDLblsOverMax val="0"/>
  </c:chart>
  <c:txPr>
    <a:bodyPr/>
    <a:lstStyle/>
    <a:p>
      <a:pPr>
        <a:defRPr lang="de-DE" sz="1800" noProof="1" dirty="0"/>
      </a:pPr>
      <a:endParaRPr lang="de-D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Tabelle1!$B$1</c:f>
              <c:strCache>
                <c:ptCount val="1"/>
                <c:pt idx="0">
                  <c:v>Placeholder</c:v>
                </c:pt>
              </c:strCache>
            </c:strRef>
          </c:tx>
          <c:spPr>
            <a:ln>
              <a:solidFill>
                <a:schemeClr val="accent1"/>
              </a:solidFill>
            </a:ln>
          </c:spPr>
          <c:marker>
            <c:symbol val="none"/>
          </c:marker>
          <c:cat>
            <c:strRef>
              <c:f>Tabelle1!$A$2:$A$7</c:f>
              <c:strCache>
                <c:ptCount val="6"/>
                <c:pt idx="0">
                  <c:v>Range</c:v>
                </c:pt>
                <c:pt idx="1">
                  <c:v>Contacts</c:v>
                </c:pt>
                <c:pt idx="2">
                  <c:v>Intensity</c:v>
                </c:pt>
                <c:pt idx="3">
                  <c:v>Repetition</c:v>
                </c:pt>
                <c:pt idx="4">
                  <c:v>Dominance </c:v>
                </c:pt>
                <c:pt idx="5">
                  <c:v>Impact</c:v>
                </c:pt>
              </c:strCache>
            </c:strRef>
          </c:cat>
          <c:val>
            <c:numRef>
              <c:f>Tabelle1!$B$2:$B$7</c:f>
              <c:numCache>
                <c:formatCode>General</c:formatCode>
                <c:ptCount val="6"/>
                <c:pt idx="0">
                  <c:v>5</c:v>
                </c:pt>
                <c:pt idx="1">
                  <c:v>7.5</c:v>
                </c:pt>
                <c:pt idx="2">
                  <c:v>3.8</c:v>
                </c:pt>
                <c:pt idx="3">
                  <c:v>2.7</c:v>
                </c:pt>
                <c:pt idx="4">
                  <c:v>2.7</c:v>
                </c:pt>
                <c:pt idx="5">
                  <c:v>3</c:v>
                </c:pt>
              </c:numCache>
            </c:numRef>
          </c:val>
        </c:ser>
        <c:dLbls>
          <c:showLegendKey val="0"/>
          <c:showVal val="0"/>
          <c:showCatName val="0"/>
          <c:showSerName val="0"/>
          <c:showPercent val="0"/>
          <c:showBubbleSize val="0"/>
        </c:dLbls>
        <c:axId val="330419712"/>
        <c:axId val="258921536"/>
      </c:radarChart>
      <c:catAx>
        <c:axId val="330419712"/>
        <c:scaling>
          <c:orientation val="minMax"/>
        </c:scaling>
        <c:delete val="0"/>
        <c:axPos val="b"/>
        <c:majorGridlines/>
        <c:numFmt formatCode="General" sourceLinked="1"/>
        <c:majorTickMark val="out"/>
        <c:minorTickMark val="none"/>
        <c:tickLblPos val="nextTo"/>
        <c:txPr>
          <a:bodyPr/>
          <a:lstStyle/>
          <a:p>
            <a:pPr>
              <a:defRPr sz="1600"/>
            </a:pPr>
            <a:endParaRPr lang="de-DE"/>
          </a:p>
        </c:txPr>
        <c:crossAx val="258921536"/>
        <c:crosses val="autoZero"/>
        <c:auto val="1"/>
        <c:lblAlgn val="ctr"/>
        <c:lblOffset val="100"/>
        <c:noMultiLvlLbl val="0"/>
      </c:catAx>
      <c:valAx>
        <c:axId val="258921536"/>
        <c:scaling>
          <c:orientation val="minMax"/>
        </c:scaling>
        <c:delete val="0"/>
        <c:axPos val="l"/>
        <c:numFmt formatCode="General" sourceLinked="1"/>
        <c:majorTickMark val="cross"/>
        <c:minorTickMark val="none"/>
        <c:tickLblPos val="none"/>
        <c:spPr>
          <a:noFill/>
          <a:ln w="12700">
            <a:solidFill>
              <a:srgbClr val="969696"/>
            </a:solidFill>
          </a:ln>
        </c:spPr>
        <c:crossAx val="330419712"/>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463938819298195E-4"/>
          <c:y val="1.2740929705215437E-3"/>
          <c:w val="0.9431004750579226"/>
          <c:h val="0.90750623582766443"/>
        </c:manualLayout>
      </c:layout>
      <c:barChart>
        <c:barDir val="col"/>
        <c:grouping val="clustered"/>
        <c:varyColors val="0"/>
        <c:ser>
          <c:idx val="0"/>
          <c:order val="0"/>
          <c:tx>
            <c:strRef>
              <c:f>Tabelle1!$B$1</c:f>
              <c:strCache>
                <c:ptCount val="1"/>
                <c:pt idx="0">
                  <c:v>Sales</c:v>
                </c:pt>
              </c:strCache>
            </c:strRef>
          </c:tx>
          <c:spPr>
            <a:gradFill flip="none" rotWithShape="1">
              <a:gsLst>
                <a:gs pos="0">
                  <a:schemeClr val="accent1">
                    <a:lumMod val="60000"/>
                    <a:lumOff val="40000"/>
                  </a:schemeClr>
                </a:gs>
                <a:gs pos="100000">
                  <a:schemeClr val="accent1"/>
                </a:gs>
              </a:gsLst>
              <a:lin ang="5400000" scaled="1"/>
              <a:tileRect/>
            </a:gradFill>
            <a:ln w="3175">
              <a:noFill/>
            </a:ln>
            <a:effectLst>
              <a:outerShdw blurRad="127000" dist="63500" dir="2700000" algn="ctr" rotWithShape="0">
                <a:srgbClr val="000000">
                  <a:alpha val="40000"/>
                </a:srgbClr>
              </a:outerShdw>
            </a:effectLst>
            <a:scene3d>
              <a:camera prst="orthographicFront"/>
              <a:lightRig rig="balanced" dir="t"/>
            </a:scene3d>
            <a:sp3d>
              <a:bevelT w="25400" h="25400" prst="angle"/>
            </a:sp3d>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Lbls>
            <c:txPr>
              <a:bodyPr/>
              <a:lstStyle/>
              <a:p>
                <a:pPr>
                  <a:defRPr sz="1100" b="0">
                    <a:solidFill>
                      <a:schemeClr val="tx1">
                        <a:lumMod val="50000"/>
                        <a:lumOff val="50000"/>
                      </a:schemeClr>
                    </a:solidFill>
                  </a:defRPr>
                </a:pPr>
                <a:endParaRPr lang="de-DE"/>
              </a:p>
            </c:txPr>
            <c:showLegendKey val="0"/>
            <c:showVal val="1"/>
            <c:showCatName val="0"/>
            <c:showSerName val="0"/>
            <c:showPercent val="0"/>
            <c:showBubbleSize val="0"/>
            <c:showLeaderLines val="0"/>
          </c:dLbls>
          <c:cat>
            <c:strRef>
              <c:f>Tabelle1!$A$2:$A$13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Tabelle1!$B$2:$B$13</c:f>
              <c:numCache>
                <c:formatCode>#,##0</c:formatCode>
                <c:ptCount val="12"/>
                <c:pt idx="0">
                  <c:v>20000</c:v>
                </c:pt>
                <c:pt idx="1">
                  <c:v>21000</c:v>
                </c:pt>
                <c:pt idx="2">
                  <c:v>19500</c:v>
                </c:pt>
                <c:pt idx="3">
                  <c:v>23000</c:v>
                </c:pt>
                <c:pt idx="4">
                  <c:v>25000</c:v>
                </c:pt>
                <c:pt idx="5">
                  <c:v>30000</c:v>
                </c:pt>
                <c:pt idx="6">
                  <c:v>35000</c:v>
                </c:pt>
                <c:pt idx="7">
                  <c:v>40000</c:v>
                </c:pt>
                <c:pt idx="8">
                  <c:v>45000</c:v>
                </c:pt>
                <c:pt idx="9">
                  <c:v>60000</c:v>
                </c:pt>
                <c:pt idx="10">
                  <c:v>68000</c:v>
                </c:pt>
                <c:pt idx="11">
                  <c:v>80000</c:v>
                </c:pt>
              </c:numCache>
            </c:numRef>
          </c:val>
        </c:ser>
        <c:ser>
          <c:idx val="1"/>
          <c:order val="1"/>
          <c:tx>
            <c:strRef>
              <c:f>Tabelle1!$C$1</c:f>
              <c:strCache>
                <c:ptCount val="1"/>
                <c:pt idx="0">
                  <c:v>Marketing Expenses</c:v>
                </c:pt>
              </c:strCache>
            </c:strRef>
          </c:tx>
          <c:spPr>
            <a:gradFill>
              <a:gsLst>
                <a:gs pos="0">
                  <a:srgbClr val="AFAFAF"/>
                </a:gs>
                <a:gs pos="100000">
                  <a:srgbClr val="646464"/>
                </a:gs>
              </a:gsLst>
              <a:lin ang="5400000" scaled="1"/>
            </a:gradFill>
            <a:ln w="3175">
              <a:noFill/>
            </a:ln>
            <a:effectLst>
              <a:outerShdw blurRad="127000" dist="63500" dir="2700000" algn="ctr" rotWithShape="0">
                <a:srgbClr val="000000">
                  <a:alpha val="40000"/>
                </a:srgbClr>
              </a:outerShdw>
            </a:effectLst>
            <a:scene3d>
              <a:camera prst="orthographicFront"/>
              <a:lightRig rig="balanced" dir="t"/>
            </a:scene3d>
            <a:sp3d>
              <a:bevelT w="25400" h="25400" prst="angle"/>
            </a:sp3d>
          </c:spPr>
          <c:invertIfNegative val="0"/>
          <c:dLbls>
            <c:txPr>
              <a:bodyPr/>
              <a:lstStyle/>
              <a:p>
                <a:pPr>
                  <a:defRPr sz="1100" b="0">
                    <a:solidFill>
                      <a:schemeClr val="tx1">
                        <a:lumMod val="50000"/>
                        <a:lumOff val="50000"/>
                      </a:schemeClr>
                    </a:solidFill>
                  </a:defRPr>
                </a:pPr>
                <a:endParaRPr lang="de-DE"/>
              </a:p>
            </c:txPr>
            <c:showLegendKey val="0"/>
            <c:showVal val="1"/>
            <c:showCatName val="0"/>
            <c:showSerName val="0"/>
            <c:showPercent val="0"/>
            <c:showBubbleSize val="0"/>
            <c:showLeaderLines val="0"/>
          </c:dLbls>
          <c:cat>
            <c:strRef>
              <c:f>Tabelle1!$A$2:$A$13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Tabelle1!$C$2:$C$13</c:f>
              <c:numCache>
                <c:formatCode>#,##0</c:formatCode>
                <c:ptCount val="12"/>
                <c:pt idx="0">
                  <c:v>35000</c:v>
                </c:pt>
                <c:pt idx="1">
                  <c:v>26000</c:v>
                </c:pt>
                <c:pt idx="2">
                  <c:v>22000</c:v>
                </c:pt>
                <c:pt idx="3">
                  <c:v>25000</c:v>
                </c:pt>
                <c:pt idx="4">
                  <c:v>20000</c:v>
                </c:pt>
                <c:pt idx="5">
                  <c:v>16000</c:v>
                </c:pt>
                <c:pt idx="6">
                  <c:v>16000</c:v>
                </c:pt>
                <c:pt idx="7">
                  <c:v>18000</c:v>
                </c:pt>
                <c:pt idx="8">
                  <c:v>25000</c:v>
                </c:pt>
                <c:pt idx="9">
                  <c:v>40000</c:v>
                </c:pt>
                <c:pt idx="10">
                  <c:v>40000</c:v>
                </c:pt>
                <c:pt idx="11">
                  <c:v>30000</c:v>
                </c:pt>
              </c:numCache>
            </c:numRef>
          </c:val>
        </c:ser>
        <c:dLbls>
          <c:showLegendKey val="0"/>
          <c:showVal val="1"/>
          <c:showCatName val="0"/>
          <c:showSerName val="0"/>
          <c:showPercent val="0"/>
          <c:showBubbleSize val="0"/>
        </c:dLbls>
        <c:gapWidth val="75"/>
        <c:overlap val="-17"/>
        <c:axId val="374173184"/>
        <c:axId val="413211392"/>
      </c:barChart>
      <c:catAx>
        <c:axId val="374173184"/>
        <c:scaling>
          <c:orientation val="minMax"/>
        </c:scaling>
        <c:delete val="0"/>
        <c:axPos val="b"/>
        <c:numFmt formatCode="General" sourceLinked="1"/>
        <c:majorTickMark val="out"/>
        <c:minorTickMark val="none"/>
        <c:tickLblPos val="nextTo"/>
        <c:spPr>
          <a:ln w="25400">
            <a:solidFill>
              <a:srgbClr val="969696"/>
            </a:solidFill>
          </a:ln>
        </c:spPr>
        <c:txPr>
          <a:bodyPr/>
          <a:lstStyle/>
          <a:p>
            <a:pPr>
              <a:defRPr sz="1400" b="0"/>
            </a:pPr>
            <a:endParaRPr lang="de-DE"/>
          </a:p>
        </c:txPr>
        <c:crossAx val="413211392"/>
        <c:crosses val="autoZero"/>
        <c:auto val="1"/>
        <c:lblAlgn val="ctr"/>
        <c:lblOffset val="50"/>
        <c:noMultiLvlLbl val="0"/>
      </c:catAx>
      <c:valAx>
        <c:axId val="413211392"/>
        <c:scaling>
          <c:orientation val="minMax"/>
        </c:scaling>
        <c:delete val="0"/>
        <c:axPos val="l"/>
        <c:majorGridlines>
          <c:spPr>
            <a:ln>
              <a:solidFill>
                <a:srgbClr val="C0C0C0"/>
              </a:solidFill>
            </a:ln>
          </c:spPr>
        </c:majorGridlines>
        <c:numFmt formatCode="#,##0" sourceLinked="1"/>
        <c:majorTickMark val="none"/>
        <c:minorTickMark val="none"/>
        <c:tickLblPos val="nextTo"/>
        <c:spPr>
          <a:ln>
            <a:noFill/>
          </a:ln>
        </c:spPr>
        <c:crossAx val="374173184"/>
        <c:crosses val="autoZero"/>
        <c:crossBetween val="between"/>
        <c:dispUnits>
          <c:builtInUnit val="thousands"/>
          <c:dispUnitsLbl>
            <c:layout/>
          </c:dispUnitsLbl>
        </c:dispUnits>
      </c:valAx>
      <c:spPr>
        <a:noFill/>
        <a:ln w="25400">
          <a:noFill/>
        </a:ln>
        <a:effectLst/>
      </c:spPr>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99944717147864E-3"/>
          <c:y val="0.14464938306811545"/>
          <c:w val="0.56187691373163962"/>
          <c:h val="0.69829862745595928"/>
        </c:manualLayout>
      </c:layout>
      <c:pieChart>
        <c:varyColors val="1"/>
        <c:ser>
          <c:idx val="0"/>
          <c:order val="0"/>
          <c:tx>
            <c:strRef>
              <c:f>Tabelle1!$B$1</c:f>
              <c:strCache>
                <c:ptCount val="1"/>
                <c:pt idx="0">
                  <c:v>Number</c:v>
                </c:pt>
              </c:strCache>
            </c:strRef>
          </c:tx>
          <c:dPt>
            <c:idx val="1"/>
            <c:bubble3D val="0"/>
            <c:spPr>
              <a:solidFill>
                <a:srgbClr val="C0C0C0"/>
              </a:solidFill>
            </c:spPr>
          </c:dPt>
          <c:dPt>
            <c:idx val="2"/>
            <c:bubble3D val="0"/>
            <c:spPr>
              <a:solidFill>
                <a:srgbClr val="7D7D7D"/>
              </a:solidFill>
            </c:spPr>
          </c:dPt>
          <c:dLbls>
            <c:txPr>
              <a:bodyPr/>
              <a:lstStyle/>
              <a:p>
                <a:pPr>
                  <a:defRPr sz="1800" b="1">
                    <a:solidFill>
                      <a:srgbClr val="FFFFFF"/>
                    </a:solidFill>
                    <a:effectLst>
                      <a:outerShdw blurRad="190500" algn="ctr" rotWithShape="0">
                        <a:prstClr val="black">
                          <a:alpha val="50000"/>
                        </a:prstClr>
                      </a:outerShdw>
                    </a:effectLst>
                  </a:defRPr>
                </a:pPr>
                <a:endParaRPr lang="de-DE"/>
              </a:p>
            </c:txPr>
            <c:dLblPos val="ctr"/>
            <c:showLegendKey val="0"/>
            <c:showVal val="0"/>
            <c:showCatName val="0"/>
            <c:showSerName val="0"/>
            <c:showPercent val="1"/>
            <c:showBubbleSize val="0"/>
            <c:showLeaderLines val="1"/>
          </c:dLbls>
          <c:cat>
            <c:strRef>
              <c:f>Tabelle1!$A$2:$A$4</c:f>
              <c:strCache>
                <c:ptCount val="3"/>
                <c:pt idx="0">
                  <c:v>Promoters</c:v>
                </c:pt>
                <c:pt idx="1">
                  <c:v>Passives</c:v>
                </c:pt>
                <c:pt idx="2">
                  <c:v>Detractors</c:v>
                </c:pt>
              </c:strCache>
            </c:strRef>
          </c:cat>
          <c:val>
            <c:numRef>
              <c:f>Tabelle1!$B$2:$B$4</c:f>
              <c:numCache>
                <c:formatCode>General</c:formatCode>
                <c:ptCount val="3"/>
                <c:pt idx="0">
                  <c:v>28</c:v>
                </c:pt>
                <c:pt idx="1">
                  <c:v>30</c:v>
                </c:pt>
                <c:pt idx="2">
                  <c:v>24</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9085227173020094"/>
          <c:y val="0.27826147676910123"/>
          <c:w val="0.37824315260778291"/>
          <c:h val="0.41246882135441787"/>
        </c:manualLayout>
      </c:layout>
      <c:overlay val="0"/>
      <c:txPr>
        <a:bodyPr/>
        <a:lstStyle/>
        <a:p>
          <a:pPr>
            <a:defRPr sz="1200"/>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463938819298195E-4"/>
          <c:y val="1.2740929705215437E-3"/>
          <c:w val="0.93190943683409433"/>
          <c:h val="0.90750623582766443"/>
        </c:manualLayout>
      </c:layout>
      <c:barChart>
        <c:barDir val="col"/>
        <c:grouping val="clustered"/>
        <c:varyColors val="0"/>
        <c:ser>
          <c:idx val="0"/>
          <c:order val="0"/>
          <c:tx>
            <c:strRef>
              <c:f>Tabelle1!$B$1</c:f>
              <c:strCache>
                <c:ptCount val="1"/>
                <c:pt idx="0">
                  <c:v>Number of results</c:v>
                </c:pt>
              </c:strCache>
            </c:strRef>
          </c:tx>
          <c:spPr>
            <a:gradFill>
              <a:gsLst>
                <a:gs pos="0">
                  <a:schemeClr val="accent1">
                    <a:lumMod val="60000"/>
                    <a:lumOff val="40000"/>
                  </a:schemeClr>
                </a:gs>
                <a:gs pos="100000">
                  <a:schemeClr val="accent1"/>
                </a:gs>
              </a:gsLst>
              <a:lin ang="5400000" scaled="0"/>
            </a:gradFill>
            <a:ln w="12700">
              <a:solidFill>
                <a:srgbClr val="FFFFFF"/>
              </a:solidFill>
            </a:ln>
            <a:effectLst>
              <a:outerShdw blurRad="127000" dist="63500" dir="2700000" algn="ctr" rotWithShape="0">
                <a:srgbClr val="000000">
                  <a:alpha val="40000"/>
                </a:srgbClr>
              </a:outerShdw>
            </a:effectLst>
          </c:spPr>
          <c:invertIfNegative val="0"/>
          <c:dPt>
            <c:idx val="0"/>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1"/>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2"/>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3"/>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4"/>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5"/>
            <c:invertIfNegative val="0"/>
            <c:bubble3D val="0"/>
            <c:spPr>
              <a:solidFill>
                <a:srgbClr val="7D7D7D"/>
              </a:solidFill>
              <a:ln w="12700">
                <a:solidFill>
                  <a:srgbClr val="FFFFFF"/>
                </a:solidFill>
              </a:ln>
              <a:effectLst>
                <a:outerShdw blurRad="127000" dist="63500" dir="2700000" algn="ctr" rotWithShape="0">
                  <a:srgbClr val="000000">
                    <a:alpha val="40000"/>
                  </a:srgbClr>
                </a:outerShdw>
              </a:effectLst>
            </c:spPr>
          </c:dPt>
          <c:dPt>
            <c:idx val="6"/>
            <c:invertIfNegative val="0"/>
            <c:bubble3D val="0"/>
            <c:spPr>
              <a:solidFill>
                <a:srgbClr val="C0C0C0"/>
              </a:solidFill>
              <a:ln w="12700">
                <a:solidFill>
                  <a:srgbClr val="FFFFFF"/>
                </a:solidFill>
              </a:ln>
              <a:effectLst>
                <a:outerShdw blurRad="127000" dist="63500" dir="2700000" algn="ctr" rotWithShape="0">
                  <a:srgbClr val="000000">
                    <a:alpha val="40000"/>
                  </a:srgbClr>
                </a:outerShdw>
              </a:effectLst>
            </c:spPr>
          </c:dPt>
          <c:dPt>
            <c:idx val="7"/>
            <c:invertIfNegative val="0"/>
            <c:bubble3D val="0"/>
            <c:spPr>
              <a:solidFill>
                <a:srgbClr val="C0C0C0"/>
              </a:solidFill>
              <a:ln w="12700">
                <a:solidFill>
                  <a:srgbClr val="FFFFFF"/>
                </a:solidFill>
              </a:ln>
              <a:effectLst>
                <a:outerShdw blurRad="127000" dist="63500" dir="2700000" algn="ctr" rotWithShape="0">
                  <a:srgbClr val="000000">
                    <a:alpha val="40000"/>
                  </a:srgbClr>
                </a:outerShdw>
              </a:effectLst>
            </c:spPr>
          </c:dPt>
          <c:dLbls>
            <c:txPr>
              <a:bodyPr/>
              <a:lstStyle/>
              <a:p>
                <a:pPr>
                  <a:defRPr b="1">
                    <a:solidFill>
                      <a:srgbClr val="FFFFFF"/>
                    </a:solidFill>
                    <a:effectLst>
                      <a:outerShdw blurRad="190500" algn="ctr" rotWithShape="0">
                        <a:prstClr val="black">
                          <a:alpha val="50000"/>
                        </a:prstClr>
                      </a:outerShdw>
                    </a:effectLst>
                  </a:defRPr>
                </a:pPr>
                <a:endParaRPr lang="de-DE"/>
              </a:p>
            </c:txPr>
            <c:dLblPos val="inEnd"/>
            <c:showLegendKey val="0"/>
            <c:showVal val="1"/>
            <c:showCatName val="0"/>
            <c:showSerName val="0"/>
            <c:showPercent val="0"/>
            <c:showBubbleSize val="0"/>
            <c:showLeaderLines val="0"/>
          </c:dLbls>
          <c:cat>
            <c:numRef>
              <c:f>Tabelle1!$A$2:$A$11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Tabelle1!$B$2:$B$11</c:f>
              <c:numCache>
                <c:formatCode>General</c:formatCode>
                <c:ptCount val="10"/>
                <c:pt idx="0">
                  <c:v>2</c:v>
                </c:pt>
                <c:pt idx="1">
                  <c:v>2</c:v>
                </c:pt>
                <c:pt idx="2">
                  <c:v>3</c:v>
                </c:pt>
                <c:pt idx="3">
                  <c:v>4</c:v>
                </c:pt>
                <c:pt idx="4">
                  <c:v>6</c:v>
                </c:pt>
                <c:pt idx="5">
                  <c:v>7</c:v>
                </c:pt>
                <c:pt idx="6">
                  <c:v>10</c:v>
                </c:pt>
                <c:pt idx="7">
                  <c:v>18</c:v>
                </c:pt>
                <c:pt idx="8">
                  <c:v>16</c:v>
                </c:pt>
                <c:pt idx="9">
                  <c:v>12</c:v>
                </c:pt>
              </c:numCache>
            </c:numRef>
          </c:val>
        </c:ser>
        <c:dLbls>
          <c:showLegendKey val="0"/>
          <c:showVal val="1"/>
          <c:showCatName val="0"/>
          <c:showSerName val="0"/>
          <c:showPercent val="0"/>
          <c:showBubbleSize val="0"/>
        </c:dLbls>
        <c:gapWidth val="75"/>
        <c:overlap val="-17"/>
        <c:axId val="177591808"/>
        <c:axId val="330080256"/>
      </c:barChart>
      <c:catAx>
        <c:axId val="177591808"/>
        <c:scaling>
          <c:orientation val="minMax"/>
        </c:scaling>
        <c:delete val="0"/>
        <c:axPos val="b"/>
        <c:numFmt formatCode="General" sourceLinked="1"/>
        <c:majorTickMark val="out"/>
        <c:minorTickMark val="none"/>
        <c:tickLblPos val="nextTo"/>
        <c:spPr>
          <a:ln w="25400">
            <a:solidFill>
              <a:srgbClr val="969696"/>
            </a:solidFill>
          </a:ln>
        </c:spPr>
        <c:txPr>
          <a:bodyPr/>
          <a:lstStyle/>
          <a:p>
            <a:pPr>
              <a:defRPr sz="1400" b="1"/>
            </a:pPr>
            <a:endParaRPr lang="de-DE"/>
          </a:p>
        </c:txPr>
        <c:crossAx val="330080256"/>
        <c:crosses val="autoZero"/>
        <c:auto val="1"/>
        <c:lblAlgn val="ctr"/>
        <c:lblOffset val="50"/>
        <c:noMultiLvlLbl val="0"/>
      </c:catAx>
      <c:valAx>
        <c:axId val="330080256"/>
        <c:scaling>
          <c:orientation val="minMax"/>
        </c:scaling>
        <c:delete val="1"/>
        <c:axPos val="l"/>
        <c:numFmt formatCode="General" sourceLinked="1"/>
        <c:majorTickMark val="none"/>
        <c:minorTickMark val="none"/>
        <c:tickLblPos val="nextTo"/>
        <c:crossAx val="177591808"/>
        <c:crosses val="autoZero"/>
        <c:crossBetween val="between"/>
      </c:valAx>
      <c:spPr>
        <a:noFill/>
        <a:ln w="25400">
          <a:noFill/>
        </a:ln>
        <a:effectLst/>
      </c:spPr>
    </c:plotArea>
    <c:plotVisOnly val="1"/>
    <c:dispBlanksAs val="gap"/>
    <c:showDLblsOverMax val="0"/>
  </c:chart>
  <c:txPr>
    <a:bodyPr/>
    <a:lstStyle/>
    <a:p>
      <a:pPr>
        <a:defRPr sz="18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4039830950038"/>
          <c:y val="8.9554025031474485E-2"/>
          <c:w val="0.65627047993979037"/>
          <c:h val="0.83949937051025703"/>
        </c:manualLayout>
      </c:layout>
      <c:pieChart>
        <c:varyColors val="1"/>
        <c:ser>
          <c:idx val="0"/>
          <c:order val="0"/>
          <c:tx>
            <c:strRef>
              <c:f>Tabelle1!$B$1</c:f>
              <c:strCache>
                <c:ptCount val="1"/>
                <c:pt idx="0">
                  <c:v>Amount</c:v>
                </c:pt>
              </c:strCache>
            </c:strRef>
          </c:tx>
          <c:dPt>
            <c:idx val="1"/>
            <c:bubble3D val="0"/>
            <c:spPr>
              <a:solidFill>
                <a:srgbClr val="7D7D7D"/>
              </a:solidFill>
            </c:spPr>
          </c:dPt>
          <c:dPt>
            <c:idx val="2"/>
            <c:bubble3D val="0"/>
            <c:spPr>
              <a:solidFill>
                <a:srgbClr val="969696"/>
              </a:solidFill>
            </c:spPr>
          </c:dPt>
          <c:dPt>
            <c:idx val="3"/>
            <c:bubble3D val="0"/>
            <c:spPr>
              <a:solidFill>
                <a:srgbClr val="C0C0C0"/>
              </a:solidFill>
            </c:spPr>
          </c:dPt>
          <c:dLbls>
            <c:txPr>
              <a:bodyPr/>
              <a:lstStyle/>
              <a:p>
                <a:pPr>
                  <a:defRPr sz="1400" b="1">
                    <a:solidFill>
                      <a:srgbClr val="FFFFFF"/>
                    </a:solidFill>
                    <a:effectLst>
                      <a:outerShdw blurRad="38100" dist="38100" dir="2700000" algn="tl">
                        <a:srgbClr val="000000">
                          <a:alpha val="43137"/>
                        </a:srgbClr>
                      </a:outerShdw>
                    </a:effectLst>
                  </a:defRPr>
                </a:pPr>
                <a:endParaRPr lang="de-DE"/>
              </a:p>
            </c:txPr>
            <c:dLblPos val="inEnd"/>
            <c:showLegendKey val="0"/>
            <c:showVal val="0"/>
            <c:showCatName val="0"/>
            <c:showSerName val="0"/>
            <c:showPercent val="1"/>
            <c:showBubbleSize val="0"/>
            <c:showLeaderLines val="1"/>
          </c:dLbls>
          <c:cat>
            <c:strRef>
              <c:f>Tabelle1!$A$2:$A$5</c:f>
              <c:strCache>
                <c:ptCount val="4"/>
                <c:pt idx="0">
                  <c:v>Category 1</c:v>
                </c:pt>
                <c:pt idx="1">
                  <c:v>Category 2</c:v>
                </c:pt>
                <c:pt idx="2">
                  <c:v>Category 3</c:v>
                </c:pt>
                <c:pt idx="3">
                  <c:v>Category 4</c:v>
                </c:pt>
              </c:strCache>
            </c:strRef>
          </c:cat>
          <c:val>
            <c:numRef>
              <c:f>Tabelle1!$B$2:$B$5</c:f>
              <c:numCache>
                <c:formatCode>General</c:formatCode>
                <c:ptCount val="4"/>
                <c:pt idx="0">
                  <c:v>120</c:v>
                </c:pt>
                <c:pt idx="1">
                  <c:v>78</c:v>
                </c:pt>
                <c:pt idx="2">
                  <c:v>54</c:v>
                </c:pt>
                <c:pt idx="3">
                  <c:v>42</c:v>
                </c:pt>
              </c:numCache>
            </c:numRef>
          </c:val>
        </c:ser>
        <c:dLbls>
          <c:dLblPos val="outEnd"/>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4039830950038"/>
          <c:y val="8.9554025031474485E-2"/>
          <c:w val="0.65627047993979037"/>
          <c:h val="0.83949937051025703"/>
        </c:manualLayout>
      </c:layout>
      <c:pieChart>
        <c:varyColors val="1"/>
        <c:ser>
          <c:idx val="0"/>
          <c:order val="0"/>
          <c:tx>
            <c:strRef>
              <c:f>Tabelle1!$B$1</c:f>
              <c:strCache>
                <c:ptCount val="1"/>
                <c:pt idx="0">
                  <c:v>Amount</c:v>
                </c:pt>
              </c:strCache>
            </c:strRef>
          </c:tx>
          <c:dPt>
            <c:idx val="1"/>
            <c:bubble3D val="0"/>
            <c:spPr>
              <a:solidFill>
                <a:srgbClr val="7D7D7D"/>
              </a:solidFill>
            </c:spPr>
          </c:dPt>
          <c:dPt>
            <c:idx val="2"/>
            <c:bubble3D val="0"/>
            <c:spPr>
              <a:solidFill>
                <a:srgbClr val="969696"/>
              </a:solidFill>
            </c:spPr>
          </c:dPt>
          <c:dPt>
            <c:idx val="3"/>
            <c:bubble3D val="0"/>
            <c:spPr>
              <a:solidFill>
                <a:srgbClr val="C0C0C0"/>
              </a:solidFill>
            </c:spPr>
          </c:dPt>
          <c:dLbls>
            <c:txPr>
              <a:bodyPr/>
              <a:lstStyle/>
              <a:p>
                <a:pPr>
                  <a:defRPr sz="1400" b="1">
                    <a:solidFill>
                      <a:srgbClr val="FFFFFF"/>
                    </a:solidFill>
                    <a:effectLst>
                      <a:outerShdw blurRad="38100" dist="38100" dir="2700000" algn="tl">
                        <a:srgbClr val="000000">
                          <a:alpha val="43137"/>
                        </a:srgbClr>
                      </a:outerShdw>
                    </a:effectLst>
                  </a:defRPr>
                </a:pPr>
                <a:endParaRPr lang="de-DE"/>
              </a:p>
            </c:txPr>
            <c:dLblPos val="inEnd"/>
            <c:showLegendKey val="0"/>
            <c:showVal val="0"/>
            <c:showCatName val="0"/>
            <c:showSerName val="0"/>
            <c:showPercent val="1"/>
            <c:showBubbleSize val="0"/>
            <c:showLeaderLines val="1"/>
          </c:dLbls>
          <c:cat>
            <c:strRef>
              <c:f>Tabelle1!$A$2:$A$5</c:f>
              <c:strCache>
                <c:ptCount val="4"/>
                <c:pt idx="0">
                  <c:v>Category 1</c:v>
                </c:pt>
                <c:pt idx="1">
                  <c:v>Category 2</c:v>
                </c:pt>
                <c:pt idx="2">
                  <c:v>Category 3</c:v>
                </c:pt>
                <c:pt idx="3">
                  <c:v>Category 4</c:v>
                </c:pt>
              </c:strCache>
            </c:strRef>
          </c:cat>
          <c:val>
            <c:numRef>
              <c:f>Tabelle1!$B$2:$B$5</c:f>
              <c:numCache>
                <c:formatCode>General</c:formatCode>
                <c:ptCount val="4"/>
                <c:pt idx="0">
                  <c:v>90</c:v>
                </c:pt>
                <c:pt idx="1">
                  <c:v>140</c:v>
                </c:pt>
                <c:pt idx="2">
                  <c:v>44</c:v>
                </c:pt>
                <c:pt idx="3">
                  <c:v>78</c:v>
                </c:pt>
              </c:numCache>
            </c:numRef>
          </c:val>
        </c:ser>
        <c:dLbls>
          <c:dLblPos val="outEnd"/>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4039830950038"/>
          <c:y val="8.9554025031474485E-2"/>
          <c:w val="0.65627047993979037"/>
          <c:h val="0.83949937051025703"/>
        </c:manualLayout>
      </c:layout>
      <c:pieChart>
        <c:varyColors val="1"/>
        <c:ser>
          <c:idx val="0"/>
          <c:order val="0"/>
          <c:tx>
            <c:strRef>
              <c:f>Tabelle1!$B$1</c:f>
              <c:strCache>
                <c:ptCount val="1"/>
                <c:pt idx="0">
                  <c:v>Amount</c:v>
                </c:pt>
              </c:strCache>
            </c:strRef>
          </c:tx>
          <c:dPt>
            <c:idx val="1"/>
            <c:bubble3D val="0"/>
            <c:spPr>
              <a:solidFill>
                <a:srgbClr val="7D7D7D"/>
              </a:solidFill>
            </c:spPr>
          </c:dPt>
          <c:dPt>
            <c:idx val="2"/>
            <c:bubble3D val="0"/>
            <c:spPr>
              <a:solidFill>
                <a:srgbClr val="969696"/>
              </a:solidFill>
            </c:spPr>
          </c:dPt>
          <c:dPt>
            <c:idx val="3"/>
            <c:bubble3D val="0"/>
            <c:spPr>
              <a:solidFill>
                <a:srgbClr val="C0C0C0"/>
              </a:solidFill>
            </c:spPr>
          </c:dPt>
          <c:dLbls>
            <c:txPr>
              <a:bodyPr/>
              <a:lstStyle/>
              <a:p>
                <a:pPr>
                  <a:defRPr sz="1400" b="1">
                    <a:solidFill>
                      <a:srgbClr val="FFFFFF"/>
                    </a:solidFill>
                    <a:effectLst>
                      <a:outerShdw blurRad="38100" dist="38100" dir="2700000" algn="tl">
                        <a:srgbClr val="000000">
                          <a:alpha val="43137"/>
                        </a:srgbClr>
                      </a:outerShdw>
                    </a:effectLst>
                  </a:defRPr>
                </a:pPr>
                <a:endParaRPr lang="de-DE"/>
              </a:p>
            </c:txPr>
            <c:dLblPos val="inEnd"/>
            <c:showLegendKey val="0"/>
            <c:showVal val="0"/>
            <c:showCatName val="0"/>
            <c:showSerName val="0"/>
            <c:showPercent val="1"/>
            <c:showBubbleSize val="0"/>
            <c:showLeaderLines val="1"/>
          </c:dLbls>
          <c:cat>
            <c:strRef>
              <c:f>Tabelle1!$A$2:$A$5</c:f>
              <c:strCache>
                <c:ptCount val="4"/>
                <c:pt idx="0">
                  <c:v>Category 1</c:v>
                </c:pt>
                <c:pt idx="1">
                  <c:v>Category 2</c:v>
                </c:pt>
                <c:pt idx="2">
                  <c:v>Category 3</c:v>
                </c:pt>
                <c:pt idx="3">
                  <c:v>Category 4</c:v>
                </c:pt>
              </c:strCache>
            </c:strRef>
          </c:cat>
          <c:val>
            <c:numRef>
              <c:f>Tabelle1!$B$2:$B$5</c:f>
              <c:numCache>
                <c:formatCode>General</c:formatCode>
                <c:ptCount val="4"/>
                <c:pt idx="0">
                  <c:v>2250</c:v>
                </c:pt>
                <c:pt idx="1">
                  <c:v>883</c:v>
                </c:pt>
                <c:pt idx="2">
                  <c:v>468</c:v>
                </c:pt>
                <c:pt idx="3">
                  <c:v>286</c:v>
                </c:pt>
              </c:numCache>
            </c:numRef>
          </c:val>
        </c:ser>
        <c:dLbls>
          <c:dLblPos val="outEnd"/>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4039830950038"/>
          <c:y val="8.9554025031474485E-2"/>
          <c:w val="0.65627047993979037"/>
          <c:h val="0.83949937051025703"/>
        </c:manualLayout>
      </c:layout>
      <c:pieChart>
        <c:varyColors val="1"/>
        <c:ser>
          <c:idx val="0"/>
          <c:order val="0"/>
          <c:tx>
            <c:strRef>
              <c:f>Tabelle1!$B$1</c:f>
              <c:strCache>
                <c:ptCount val="1"/>
                <c:pt idx="0">
                  <c:v>Amount</c:v>
                </c:pt>
              </c:strCache>
            </c:strRef>
          </c:tx>
          <c:dPt>
            <c:idx val="1"/>
            <c:bubble3D val="0"/>
            <c:spPr>
              <a:solidFill>
                <a:srgbClr val="7D7D7D"/>
              </a:solidFill>
            </c:spPr>
          </c:dPt>
          <c:dPt>
            <c:idx val="2"/>
            <c:bubble3D val="0"/>
            <c:spPr>
              <a:solidFill>
                <a:srgbClr val="969696"/>
              </a:solidFill>
            </c:spPr>
          </c:dPt>
          <c:dPt>
            <c:idx val="3"/>
            <c:bubble3D val="0"/>
            <c:spPr>
              <a:solidFill>
                <a:srgbClr val="C0C0C0"/>
              </a:solidFill>
            </c:spPr>
          </c:dPt>
          <c:dLbls>
            <c:txPr>
              <a:bodyPr/>
              <a:lstStyle/>
              <a:p>
                <a:pPr>
                  <a:defRPr sz="1400" b="1">
                    <a:solidFill>
                      <a:srgbClr val="FFFFFF"/>
                    </a:solidFill>
                    <a:effectLst>
                      <a:outerShdw blurRad="38100" dist="38100" dir="2700000" algn="tl">
                        <a:srgbClr val="000000">
                          <a:alpha val="43137"/>
                        </a:srgbClr>
                      </a:outerShdw>
                    </a:effectLst>
                  </a:defRPr>
                </a:pPr>
                <a:endParaRPr lang="de-DE"/>
              </a:p>
            </c:txPr>
            <c:dLblPos val="inEnd"/>
            <c:showLegendKey val="0"/>
            <c:showVal val="0"/>
            <c:showCatName val="0"/>
            <c:showSerName val="0"/>
            <c:showPercent val="1"/>
            <c:showBubbleSize val="0"/>
            <c:showLeaderLines val="1"/>
          </c:dLbls>
          <c:cat>
            <c:strRef>
              <c:f>Tabelle1!$A$2:$A$5</c:f>
              <c:strCache>
                <c:ptCount val="4"/>
                <c:pt idx="0">
                  <c:v>Category 1</c:v>
                </c:pt>
                <c:pt idx="1">
                  <c:v>Category 2</c:v>
                </c:pt>
                <c:pt idx="2">
                  <c:v>Category 3</c:v>
                </c:pt>
                <c:pt idx="3">
                  <c:v>Category 4</c:v>
                </c:pt>
              </c:strCache>
            </c:strRef>
          </c:cat>
          <c:val>
            <c:numRef>
              <c:f>Tabelle1!$B$2:$B$5</c:f>
              <c:numCache>
                <c:formatCode>General</c:formatCode>
                <c:ptCount val="4"/>
                <c:pt idx="0">
                  <c:v>120</c:v>
                </c:pt>
                <c:pt idx="1">
                  <c:v>78</c:v>
                </c:pt>
                <c:pt idx="2">
                  <c:v>54</c:v>
                </c:pt>
                <c:pt idx="3">
                  <c:v>42</c:v>
                </c:pt>
              </c:numCache>
            </c:numRef>
          </c:val>
        </c:ser>
        <c:dLbls>
          <c:dLblPos val="outEnd"/>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de-D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6"/>
      <c:rAngAx val="0"/>
      <c:perspective val="30"/>
    </c:view3D>
    <c:floor>
      <c:thickness val="0"/>
    </c:floor>
    <c:sideWall>
      <c:thickness val="0"/>
    </c:sideWall>
    <c:backWall>
      <c:thickness val="0"/>
    </c:backWall>
    <c:plotArea>
      <c:layout/>
      <c:pie3DChart>
        <c:varyColors val="1"/>
        <c:ser>
          <c:idx val="0"/>
          <c:order val="0"/>
          <c:tx>
            <c:strRef>
              <c:f>Tabelle1!$B$1</c:f>
              <c:strCache>
                <c:ptCount val="1"/>
                <c:pt idx="0">
                  <c:v>Verkauf</c:v>
                </c:pt>
              </c:strCache>
            </c:strRef>
          </c:tx>
          <c:spPr>
            <a:effectLst>
              <a:outerShdw blurRad="114300" sx="103000" sy="103000" algn="ctr" rotWithShape="0">
                <a:prstClr val="black">
                  <a:alpha val="40000"/>
                </a:prstClr>
              </a:outerShdw>
            </a:effectLst>
            <a:scene3d>
              <a:camera prst="orthographicFront"/>
              <a:lightRig rig="threePt" dir="t"/>
            </a:scene3d>
            <a:sp3d>
              <a:bevelT w="254000" h="254000"/>
            </a:sp3d>
          </c:spPr>
          <c:dPt>
            <c:idx val="0"/>
            <c:bubble3D val="0"/>
            <c:spPr>
              <a:solidFill>
                <a:schemeClr val="accent1">
                  <a:lumMod val="60000"/>
                  <a:lumOff val="40000"/>
                </a:schemeClr>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1"/>
            <c:bubble3D val="0"/>
            <c:spPr>
              <a:solidFill>
                <a:schemeClr val="accent1">
                  <a:lumMod val="40000"/>
                  <a:lumOff val="60000"/>
                </a:schemeClr>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2"/>
            <c:bubble3D val="0"/>
            <c:spPr>
              <a:solidFill>
                <a:schemeClr val="accent1">
                  <a:lumMod val="20000"/>
                  <a:lumOff val="80000"/>
                </a:schemeClr>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3"/>
            <c:bubble3D val="0"/>
            <c:spPr>
              <a:solidFill>
                <a:srgbClr val="C0C0C0"/>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4"/>
            <c:bubble3D val="0"/>
            <c:spPr>
              <a:solidFill>
                <a:srgbClr val="AFAFAF"/>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5"/>
            <c:bubble3D val="0"/>
            <c:spPr>
              <a:solidFill>
                <a:srgbClr val="7D7D7D"/>
              </a:solidFill>
              <a:effectLst>
                <a:outerShdw blurRad="114300" sx="103000" sy="103000" algn="ctr" rotWithShape="0">
                  <a:prstClr val="black">
                    <a:alpha val="40000"/>
                  </a:prstClr>
                </a:outerShdw>
              </a:effectLst>
              <a:scene3d>
                <a:camera prst="orthographicFront"/>
                <a:lightRig rig="threePt" dir="t"/>
              </a:scene3d>
              <a:sp3d>
                <a:bevelT w="254000" h="254000"/>
              </a:sp3d>
            </c:spPr>
          </c:dPt>
          <c:dPt>
            <c:idx val="6"/>
            <c:bubble3D val="0"/>
            <c:spPr>
              <a:solidFill>
                <a:schemeClr val="accent1"/>
              </a:solidFill>
              <a:effectLst>
                <a:outerShdw blurRad="114300" sx="103000" sy="103000" algn="ctr" rotWithShape="0">
                  <a:prstClr val="black">
                    <a:alpha val="40000"/>
                  </a:prstClr>
                </a:outerShdw>
              </a:effectLst>
              <a:scene3d>
                <a:camera prst="orthographicFront"/>
                <a:lightRig rig="threePt" dir="t"/>
              </a:scene3d>
              <a:sp3d>
                <a:bevelT w="254000" h="254000"/>
              </a:sp3d>
            </c:spPr>
          </c:dPt>
          <c:cat>
            <c:strRef>
              <c:f>Tabelle1!$A$2:$A$8</c:f>
              <c:strCache>
                <c:ptCount val="4"/>
                <c:pt idx="0">
                  <c:v>1. Quartal</c:v>
                </c:pt>
                <c:pt idx="1">
                  <c:v>2. Quartal</c:v>
                </c:pt>
                <c:pt idx="2">
                  <c:v>3. Quartal</c:v>
                </c:pt>
                <c:pt idx="3">
                  <c:v>4. Quartal</c:v>
                </c:pt>
              </c:strCache>
            </c:strRef>
          </c:cat>
          <c:val>
            <c:numRef>
              <c:f>Tabelle1!$B$2:$B$8</c:f>
              <c:numCache>
                <c:formatCode>General</c:formatCode>
                <c:ptCount val="7"/>
                <c:pt idx="0">
                  <c:v>2</c:v>
                </c:pt>
                <c:pt idx="1">
                  <c:v>2</c:v>
                </c:pt>
                <c:pt idx="2">
                  <c:v>2</c:v>
                </c:pt>
                <c:pt idx="3">
                  <c:v>2</c:v>
                </c:pt>
                <c:pt idx="4">
                  <c:v>2</c:v>
                </c:pt>
                <c:pt idx="5">
                  <c:v>2</c:v>
                </c:pt>
                <c:pt idx="6">
                  <c:v>2</c:v>
                </c:pt>
              </c:numCache>
            </c:numRef>
          </c:val>
        </c:ser>
        <c:dLbls>
          <c:showLegendKey val="0"/>
          <c:showVal val="0"/>
          <c:showCatName val="0"/>
          <c:showSerName val="0"/>
          <c:showPercent val="0"/>
          <c:showBubbleSize val="0"/>
          <c:showLeaderLines val="1"/>
        </c:dLbls>
      </c:pie3DChart>
    </c:plotArea>
    <c:plotVisOnly val="1"/>
    <c:dispBlanksAs val="zero"/>
    <c:showDLblsOverMax val="0"/>
  </c:chart>
  <c:spPr>
    <a:scene3d>
      <a:camera prst="orthographicFront"/>
      <a:lightRig rig="threePt" dir="t"/>
    </a:scene3d>
    <a:sp3d>
      <a:bevelT/>
    </a:sp3d>
  </c:spPr>
  <c:txPr>
    <a:bodyPr/>
    <a:lstStyle/>
    <a:p>
      <a:pPr>
        <a:defRPr sz="1800"/>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068397517644861E-2"/>
          <c:y val="2.4823217848521258E-2"/>
          <c:w val="0.87302220571461386"/>
          <c:h val="0.80884241448869587"/>
        </c:manualLayout>
      </c:layout>
      <c:bubbleChart>
        <c:varyColors val="0"/>
        <c:ser>
          <c:idx val="0"/>
          <c:order val="0"/>
          <c:tx>
            <c:strRef>
              <c:f>Tabelle1!$B$1</c:f>
              <c:strCache>
                <c:ptCount val="1"/>
                <c:pt idx="0">
                  <c:v>Market Growth Rate</c:v>
                </c:pt>
              </c:strCache>
            </c:strRef>
          </c:tx>
          <c:spPr>
            <a:blipFill>
              <a:blip xmlns:r="http://schemas.openxmlformats.org/officeDocument/2006/relationships" r:embed="rId1"/>
              <a:stretch>
                <a:fillRect/>
              </a:stretch>
            </a:blipFill>
            <a:ln>
              <a:noFill/>
            </a:ln>
            <a:effectLst>
              <a:outerShdw blurRad="127000" dist="63500" dir="2700000" algn="tl" rotWithShape="0">
                <a:prstClr val="black">
                  <a:alpha val="40000"/>
                </a:prstClr>
              </a:outerShdw>
            </a:effectLst>
            <a:scene3d>
              <a:camera prst="orthographicFront"/>
              <a:lightRig rig="threePt" dir="t"/>
            </a:scene3d>
            <a:sp3d prstMaterial="matte"/>
          </c:spPr>
          <c:invertIfNegative val="0"/>
          <c:xVal>
            <c:numRef>
              <c:f>Tabelle1!$A$2:$A$8</c:f>
              <c:numCache>
                <c:formatCode>0.0</c:formatCode>
                <c:ptCount val="7"/>
                <c:pt idx="0">
                  <c:v>0.25</c:v>
                </c:pt>
                <c:pt idx="1">
                  <c:v>0.4</c:v>
                </c:pt>
                <c:pt idx="2">
                  <c:v>0.65</c:v>
                </c:pt>
                <c:pt idx="3">
                  <c:v>1.49</c:v>
                </c:pt>
                <c:pt idx="4">
                  <c:v>1.36</c:v>
                </c:pt>
                <c:pt idx="5">
                  <c:v>1.65</c:v>
                </c:pt>
              </c:numCache>
            </c:numRef>
          </c:xVal>
          <c:yVal>
            <c:numRef>
              <c:f>Tabelle1!$B$2:$B$8</c:f>
              <c:numCache>
                <c:formatCode>0.0</c:formatCode>
                <c:ptCount val="7"/>
                <c:pt idx="0">
                  <c:v>2</c:v>
                </c:pt>
                <c:pt idx="1">
                  <c:v>5</c:v>
                </c:pt>
                <c:pt idx="2">
                  <c:v>6.3</c:v>
                </c:pt>
                <c:pt idx="3">
                  <c:v>3.6</c:v>
                </c:pt>
                <c:pt idx="4">
                  <c:v>6.5</c:v>
                </c:pt>
                <c:pt idx="5">
                  <c:v>8</c:v>
                </c:pt>
              </c:numCache>
            </c:numRef>
          </c:yVal>
          <c:bubbleSize>
            <c:numRef>
              <c:f>Tabelle1!$C$2:$C$8</c:f>
              <c:numCache>
                <c:formatCode>#,##0</c:formatCode>
                <c:ptCount val="7"/>
                <c:pt idx="0">
                  <c:v>58000</c:v>
                </c:pt>
                <c:pt idx="1">
                  <c:v>98000</c:v>
                </c:pt>
                <c:pt idx="2">
                  <c:v>68000</c:v>
                </c:pt>
                <c:pt idx="3">
                  <c:v>451000</c:v>
                </c:pt>
                <c:pt idx="4">
                  <c:v>142000</c:v>
                </c:pt>
                <c:pt idx="5">
                  <c:v>289000</c:v>
                </c:pt>
              </c:numCache>
            </c:numRef>
          </c:bubbleSize>
          <c:bubble3D val="0"/>
        </c:ser>
        <c:dLbls>
          <c:showLegendKey val="0"/>
          <c:showVal val="0"/>
          <c:showCatName val="0"/>
          <c:showSerName val="0"/>
          <c:showPercent val="0"/>
          <c:showBubbleSize val="0"/>
        </c:dLbls>
        <c:bubbleScale val="100"/>
        <c:showNegBubbles val="0"/>
        <c:axId val="294133760"/>
        <c:axId val="294137792"/>
      </c:bubbleChart>
      <c:valAx>
        <c:axId val="294133760"/>
        <c:scaling>
          <c:orientation val="maxMin"/>
          <c:max val="2"/>
          <c:min val="0"/>
        </c:scaling>
        <c:delete val="0"/>
        <c:axPos val="b"/>
        <c:title>
          <c:tx>
            <c:rich>
              <a:bodyPr anchor="ctr" anchorCtr="1"/>
              <a:lstStyle/>
              <a:p>
                <a:pPr>
                  <a:defRPr sz="1400"/>
                </a:pPr>
                <a:r>
                  <a:rPr lang="en-US" sz="1400" noProof="0" dirty="0" smtClean="0"/>
                  <a:t>Relative</a:t>
                </a:r>
                <a:r>
                  <a:rPr lang="en-US" sz="1400" baseline="0" noProof="0" dirty="0" smtClean="0"/>
                  <a:t> market share</a:t>
                </a:r>
                <a:endParaRPr lang="en-US" sz="1400" noProof="0" dirty="0"/>
              </a:p>
            </c:rich>
          </c:tx>
          <c:layout>
            <c:manualLayout>
              <c:xMode val="edge"/>
              <c:yMode val="edge"/>
              <c:x val="0.4218304332823512"/>
              <c:y val="0.94011269230627914"/>
            </c:manualLayout>
          </c:layout>
          <c:overlay val="0"/>
        </c:title>
        <c:numFmt formatCode="General" sourceLinked="0"/>
        <c:majorTickMark val="none"/>
        <c:minorTickMark val="none"/>
        <c:tickLblPos val="low"/>
        <c:spPr>
          <a:ln w="19050">
            <a:headEnd type="triangle"/>
            <a:tailEnd type="none"/>
          </a:ln>
        </c:spPr>
        <c:txPr>
          <a:bodyPr anchor="ctr" anchorCtr="1"/>
          <a:lstStyle/>
          <a:p>
            <a:pPr>
              <a:defRPr sz="1200"/>
            </a:pPr>
            <a:endParaRPr lang="de-DE"/>
          </a:p>
        </c:txPr>
        <c:crossAx val="294137792"/>
        <c:crosses val="autoZero"/>
        <c:crossBetween val="midCat"/>
        <c:majorUnit val="1"/>
      </c:valAx>
      <c:valAx>
        <c:axId val="294137792"/>
        <c:scaling>
          <c:orientation val="minMax"/>
          <c:max val="10"/>
          <c:min val="0"/>
        </c:scaling>
        <c:delete val="0"/>
        <c:axPos val="l"/>
        <c:majorGridlines>
          <c:spPr>
            <a:ln w="0">
              <a:noFill/>
              <a:prstDash val="dash"/>
            </a:ln>
          </c:spPr>
        </c:majorGridlines>
        <c:title>
          <c:tx>
            <c:rich>
              <a:bodyPr rot="-5400000" vert="horz" anchor="ctr" anchorCtr="0"/>
              <a:lstStyle/>
              <a:p>
                <a:pPr>
                  <a:defRPr sz="1400"/>
                </a:pPr>
                <a:r>
                  <a:rPr lang="en-US" sz="1400" noProof="0" dirty="0" smtClean="0"/>
                  <a:t>Market growth rate</a:t>
                </a:r>
                <a:endParaRPr lang="en-US" sz="1400" noProof="0" dirty="0"/>
              </a:p>
            </c:rich>
          </c:tx>
          <c:layout>
            <c:manualLayout>
              <c:xMode val="edge"/>
              <c:yMode val="edge"/>
              <c:x val="3.6371924012985855E-3"/>
              <c:y val="0.24811436964693173"/>
            </c:manualLayout>
          </c:layout>
          <c:overlay val="0"/>
        </c:title>
        <c:numFmt formatCode="General" sourceLinked="0"/>
        <c:majorTickMark val="none"/>
        <c:minorTickMark val="none"/>
        <c:tickLblPos val="nextTo"/>
        <c:spPr>
          <a:ln w="19050">
            <a:tailEnd type="triangle"/>
          </a:ln>
        </c:spPr>
        <c:txPr>
          <a:bodyPr/>
          <a:lstStyle/>
          <a:p>
            <a:pPr>
              <a:defRPr sz="1200"/>
            </a:pPr>
            <a:endParaRPr lang="de-DE"/>
          </a:p>
        </c:txPr>
        <c:crossAx val="294133760"/>
        <c:crosses val="max"/>
        <c:crossBetween val="midCat"/>
        <c:majorUnit val="5"/>
      </c:valAx>
      <c:spPr>
        <a:noFill/>
        <a:ln w="25400">
          <a:noFill/>
        </a:ln>
      </c:spPr>
    </c:plotArea>
    <c:plotVisOnly val="1"/>
    <c:dispBlanksAs val="gap"/>
    <c:showDLblsOverMax val="0"/>
  </c:chart>
  <c:txPr>
    <a:bodyPr/>
    <a:lstStyle/>
    <a:p>
      <a:pPr>
        <a:defRPr sz="1800"/>
      </a:pPr>
      <a:endParaRPr lang="de-DE"/>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06.06.2013</a:t>
            </a:fld>
            <a:endParaRPr lang="de-DE" dirty="0"/>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‹Nr.›</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8</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8</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51</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51</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288182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1B8B18C-7E4A-4861-900C-6036D23EEB8E}" type="slidenum">
              <a:rPr>
                <a:cs typeface="Arial" charset="0"/>
              </a:rPr>
              <a:pPr/>
              <a:t>57</a:t>
            </a:fld>
            <a:endParaRPr lang="en-GB" dirty="0">
              <a:cs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0066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777607" y="9428583"/>
            <a:ext cx="2889938" cy="496332"/>
          </a:xfrm>
          <a:prstGeom prst="rect">
            <a:avLst/>
          </a:prstGeom>
          <a:noFill/>
          <a:ln w="9525">
            <a:noFill/>
            <a:miter lim="800000"/>
            <a:headEnd/>
            <a:tailEnd/>
          </a:ln>
        </p:spPr>
        <p:txBody>
          <a:bodyPr anchor="b"/>
          <a:lstStyle/>
          <a:p>
            <a:pPr algn="r"/>
            <a:fld id="{E6246216-1426-42A1-8EBF-4E853E7D73E8}" type="slidenum">
              <a:rPr sz="1200" noProof="1"/>
              <a:pPr algn="r"/>
              <a:t>58</a:t>
            </a:fld>
            <a:endParaRPr lang="en-GB" sz="1200" noProof="1"/>
          </a:p>
        </p:txBody>
      </p:sp>
      <p:sp>
        <p:nvSpPr>
          <p:cNvPr id="83971"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C2921DFE-1FDE-4D06-8880-854DB2C4EFF5}" type="slidenum">
              <a:rPr lang="en-GB" sz="1300"/>
              <a:pPr algn="r" defTabSz="947738"/>
              <a:t>58</a:t>
            </a:fld>
            <a:endParaRPr lang="en-GB" sz="1300" dirty="0"/>
          </a:p>
        </p:txBody>
      </p:sp>
      <p:sp>
        <p:nvSpPr>
          <p:cNvPr id="83972" name="Rectangle 2"/>
          <p:cNvSpPr>
            <a:spLocks noGrp="1" noRot="1" noChangeAspect="1" noChangeArrowheads="1" noTextEdit="1"/>
          </p:cNvSpPr>
          <p:nvPr>
            <p:ph type="sldImg"/>
          </p:nvPr>
        </p:nvSpPr>
        <p:spPr>
          <a:xfrm>
            <a:off x="852488" y="744538"/>
            <a:ext cx="4965700" cy="3724275"/>
          </a:xfrm>
          <a:ln/>
        </p:spPr>
      </p:sp>
      <p:sp>
        <p:nvSpPr>
          <p:cNvPr id="83973"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en-GB" noProof="1" smtClean="0"/>
          </a:p>
        </p:txBody>
      </p:sp>
    </p:spTree>
    <p:extLst>
      <p:ext uri="{BB962C8B-B14F-4D97-AF65-F5344CB8AC3E}">
        <p14:creationId xmlns:p14="http://schemas.microsoft.com/office/powerpoint/2010/main" val="405857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73</a:t>
            </a:fld>
            <a:endParaRPr lang="de-DE" dirty="0"/>
          </a:p>
        </p:txBody>
      </p:sp>
      <p:sp>
        <p:nvSpPr>
          <p:cNvPr id="79875" name="Rectangle 7"/>
          <p:cNvSpPr txBox="1">
            <a:spLocks noGrp="1" noChangeArrowheads="1"/>
          </p:cNvSpPr>
          <p:nvPr/>
        </p:nvSpPr>
        <p:spPr bwMode="auto">
          <a:xfrm>
            <a:off x="3780695" y="9433753"/>
            <a:ext cx="2888394" cy="492885"/>
          </a:xfrm>
          <a:prstGeom prst="rect">
            <a:avLst/>
          </a:prstGeom>
          <a:noFill/>
          <a:ln w="9525">
            <a:noFill/>
            <a:miter lim="800000"/>
            <a:headEnd/>
            <a:tailEnd/>
          </a:ln>
        </p:spPr>
        <p:txBody>
          <a:bodyPr lIns="94809" tIns="47409" rIns="94809" bIns="47409" anchor="b"/>
          <a:lstStyle/>
          <a:p>
            <a:pPr algn="r" defTabSz="947592"/>
            <a:fld id="{BFC66329-6AA5-4B9B-BFF3-69EF1D7F13C6}" type="slidenum">
              <a:rPr lang="en-GB" sz="1300"/>
              <a:pPr algn="r" defTabSz="947592"/>
              <a:t>73</a:t>
            </a:fld>
            <a:endParaRPr lang="en-GB" sz="1300" dirty="0"/>
          </a:p>
        </p:txBody>
      </p:sp>
      <p:sp>
        <p:nvSpPr>
          <p:cNvPr id="79876" name="Rectangle 2"/>
          <p:cNvSpPr>
            <a:spLocks noGrp="1" noRot="1" noChangeAspect="1" noChangeArrowheads="1" noTextEdit="1"/>
          </p:cNvSpPr>
          <p:nvPr>
            <p:ph type="sldImg"/>
          </p:nvPr>
        </p:nvSpPr>
        <p:spPr>
          <a:xfrm>
            <a:off x="852488" y="744538"/>
            <a:ext cx="4965700" cy="3724275"/>
          </a:xfrm>
          <a:ln/>
        </p:spPr>
      </p:sp>
      <p:sp>
        <p:nvSpPr>
          <p:cNvPr id="79877" name="Rectangle 3"/>
          <p:cNvSpPr>
            <a:spLocks noGrp="1" noChangeArrowheads="1"/>
          </p:cNvSpPr>
          <p:nvPr>
            <p:ph type="body" idx="1"/>
          </p:nvPr>
        </p:nvSpPr>
        <p:spPr>
          <a:xfrm>
            <a:off x="889213" y="4715154"/>
            <a:ext cx="4890665" cy="4466987"/>
          </a:xfrm>
          <a:noFill/>
          <a:ln/>
        </p:spPr>
        <p:txBody>
          <a:bodyPr lIns="94809" tIns="47409" rIns="94809" bIns="47409"/>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93356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E8C81-6080-4B91-8891-1C433B945D16}" type="slidenum">
              <a:rPr/>
              <a:pPr/>
              <a:t>82</a:t>
            </a:fld>
            <a:endParaRPr lang="en-GB" dirty="0"/>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82986-FE3A-41F0-89AF-3A787C7E495D}" type="slidenum">
              <a:rPr/>
              <a:pPr/>
              <a:t>83</a:t>
            </a:fld>
            <a:endParaRPr lang="en-GB" dirty="0"/>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86</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86</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108</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108</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103841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119</a:t>
            </a:fld>
            <a:endParaRPr lang="de-DE" dirty="0"/>
          </a:p>
        </p:txBody>
      </p:sp>
      <p:sp>
        <p:nvSpPr>
          <p:cNvPr id="79875" name="Rectangle 7"/>
          <p:cNvSpPr txBox="1">
            <a:spLocks noGrp="1" noChangeArrowheads="1"/>
          </p:cNvSpPr>
          <p:nvPr/>
        </p:nvSpPr>
        <p:spPr bwMode="auto">
          <a:xfrm>
            <a:off x="3780695" y="9433753"/>
            <a:ext cx="2888394" cy="492885"/>
          </a:xfrm>
          <a:prstGeom prst="rect">
            <a:avLst/>
          </a:prstGeom>
          <a:noFill/>
          <a:ln w="9525">
            <a:noFill/>
            <a:miter lim="800000"/>
            <a:headEnd/>
            <a:tailEnd/>
          </a:ln>
        </p:spPr>
        <p:txBody>
          <a:bodyPr lIns="94809" tIns="47409" rIns="94809" bIns="47409" anchor="b"/>
          <a:lstStyle/>
          <a:p>
            <a:pPr algn="r" defTabSz="947592"/>
            <a:fld id="{BFC66329-6AA5-4B9B-BFF3-69EF1D7F13C6}" type="slidenum">
              <a:rPr lang="en-GB" sz="1300"/>
              <a:pPr algn="r" defTabSz="947592"/>
              <a:t>119</a:t>
            </a:fld>
            <a:endParaRPr lang="en-GB" sz="1300" dirty="0"/>
          </a:p>
        </p:txBody>
      </p:sp>
      <p:sp>
        <p:nvSpPr>
          <p:cNvPr id="79876" name="Rectangle 2"/>
          <p:cNvSpPr>
            <a:spLocks noGrp="1" noRot="1" noChangeAspect="1" noChangeArrowheads="1" noTextEdit="1"/>
          </p:cNvSpPr>
          <p:nvPr>
            <p:ph type="sldImg"/>
          </p:nvPr>
        </p:nvSpPr>
        <p:spPr>
          <a:xfrm>
            <a:off x="852488" y="744538"/>
            <a:ext cx="4965700" cy="3724275"/>
          </a:xfrm>
          <a:ln/>
        </p:spPr>
      </p:sp>
      <p:sp>
        <p:nvSpPr>
          <p:cNvPr id="79877" name="Rectangle 3"/>
          <p:cNvSpPr>
            <a:spLocks noGrp="1" noChangeArrowheads="1"/>
          </p:cNvSpPr>
          <p:nvPr>
            <p:ph type="body" idx="1"/>
          </p:nvPr>
        </p:nvSpPr>
        <p:spPr>
          <a:xfrm>
            <a:off x="889213" y="4715154"/>
            <a:ext cx="4890665" cy="4466987"/>
          </a:xfrm>
          <a:noFill/>
          <a:ln/>
        </p:spPr>
        <p:txBody>
          <a:bodyPr lIns="94809" tIns="47409" rIns="94809" bIns="47409"/>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3410992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120</a:t>
            </a:fld>
            <a:endParaRPr lang="de-DE" dirty="0"/>
          </a:p>
        </p:txBody>
      </p:sp>
      <p:sp>
        <p:nvSpPr>
          <p:cNvPr id="79875" name="Rectangle 7"/>
          <p:cNvSpPr txBox="1">
            <a:spLocks noGrp="1" noChangeArrowheads="1"/>
          </p:cNvSpPr>
          <p:nvPr/>
        </p:nvSpPr>
        <p:spPr bwMode="auto">
          <a:xfrm>
            <a:off x="3780695" y="9433753"/>
            <a:ext cx="2888394" cy="492885"/>
          </a:xfrm>
          <a:prstGeom prst="rect">
            <a:avLst/>
          </a:prstGeom>
          <a:noFill/>
          <a:ln w="9525">
            <a:noFill/>
            <a:miter lim="800000"/>
            <a:headEnd/>
            <a:tailEnd/>
          </a:ln>
        </p:spPr>
        <p:txBody>
          <a:bodyPr lIns="94809" tIns="47409" rIns="94809" bIns="47409" anchor="b"/>
          <a:lstStyle/>
          <a:p>
            <a:pPr algn="r" defTabSz="947592"/>
            <a:fld id="{BFC66329-6AA5-4B9B-BFF3-69EF1D7F13C6}" type="slidenum">
              <a:rPr lang="en-GB" sz="1300"/>
              <a:pPr algn="r" defTabSz="947592"/>
              <a:t>120</a:t>
            </a:fld>
            <a:endParaRPr lang="en-GB" sz="1300" dirty="0"/>
          </a:p>
        </p:txBody>
      </p:sp>
      <p:sp>
        <p:nvSpPr>
          <p:cNvPr id="79876" name="Rectangle 2"/>
          <p:cNvSpPr>
            <a:spLocks noGrp="1" noRot="1" noChangeAspect="1" noChangeArrowheads="1" noTextEdit="1"/>
          </p:cNvSpPr>
          <p:nvPr>
            <p:ph type="sldImg"/>
          </p:nvPr>
        </p:nvSpPr>
        <p:spPr>
          <a:xfrm>
            <a:off x="852488" y="744538"/>
            <a:ext cx="4965700" cy="3724275"/>
          </a:xfrm>
          <a:ln/>
        </p:spPr>
      </p:sp>
      <p:sp>
        <p:nvSpPr>
          <p:cNvPr id="79877" name="Rectangle 3"/>
          <p:cNvSpPr>
            <a:spLocks noGrp="1" noChangeArrowheads="1"/>
          </p:cNvSpPr>
          <p:nvPr>
            <p:ph type="body" idx="1"/>
          </p:nvPr>
        </p:nvSpPr>
        <p:spPr>
          <a:xfrm>
            <a:off x="889213" y="4715154"/>
            <a:ext cx="4890665" cy="4466987"/>
          </a:xfrm>
          <a:noFill/>
          <a:ln/>
        </p:spPr>
        <p:txBody>
          <a:bodyPr lIns="94809" tIns="47409" rIns="94809" bIns="47409"/>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93356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9</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9</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121</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121</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14</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14</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15</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15</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CF365-1746-4D46-950F-E0DF208ADE02}" type="slidenum">
              <a:rPr/>
              <a:pPr/>
              <a:t>16</a:t>
            </a:fld>
            <a:endParaRPr lang="de-DE" dirty="0"/>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94754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24</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24</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E21C881-5C76-4603-91B4-0093BB646EB8}" type="slidenum">
              <a:rPr smtClean="0"/>
              <a:pPr/>
              <a:t>26</a:t>
            </a:fld>
            <a:endParaRPr lang="de-DE" dirty="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33</a:t>
            </a:fld>
            <a:endParaRPr lang="de-DE" dirty="0"/>
          </a:p>
        </p:txBody>
      </p:sp>
      <p:sp>
        <p:nvSpPr>
          <p:cNvPr id="79875" name="Rectangle 7"/>
          <p:cNvSpPr txBox="1">
            <a:spLocks noGrp="1" noChangeArrowheads="1"/>
          </p:cNvSpPr>
          <p:nvPr/>
        </p:nvSpPr>
        <p:spPr bwMode="auto">
          <a:xfrm>
            <a:off x="3780695" y="9433753"/>
            <a:ext cx="2888394" cy="492885"/>
          </a:xfrm>
          <a:prstGeom prst="rect">
            <a:avLst/>
          </a:prstGeom>
          <a:noFill/>
          <a:ln w="9525">
            <a:noFill/>
            <a:miter lim="800000"/>
            <a:headEnd/>
            <a:tailEnd/>
          </a:ln>
        </p:spPr>
        <p:txBody>
          <a:bodyPr lIns="94809" tIns="47409" rIns="94809" bIns="47409" anchor="b"/>
          <a:lstStyle/>
          <a:p>
            <a:pPr algn="r" defTabSz="947592"/>
            <a:fld id="{BFC66329-6AA5-4B9B-BFF3-69EF1D7F13C6}" type="slidenum">
              <a:rPr lang="en-GB" sz="1300"/>
              <a:pPr algn="r" defTabSz="947592"/>
              <a:t>33</a:t>
            </a:fld>
            <a:endParaRPr lang="en-GB" sz="1300" dirty="0"/>
          </a:p>
        </p:txBody>
      </p:sp>
      <p:sp>
        <p:nvSpPr>
          <p:cNvPr id="79876" name="Rectangle 2"/>
          <p:cNvSpPr>
            <a:spLocks noGrp="1" noRot="1" noChangeAspect="1" noChangeArrowheads="1" noTextEdit="1"/>
          </p:cNvSpPr>
          <p:nvPr>
            <p:ph type="sldImg"/>
          </p:nvPr>
        </p:nvSpPr>
        <p:spPr>
          <a:xfrm>
            <a:off x="852488" y="744538"/>
            <a:ext cx="4965700" cy="3724275"/>
          </a:xfrm>
          <a:ln/>
        </p:spPr>
      </p:sp>
      <p:sp>
        <p:nvSpPr>
          <p:cNvPr id="79877" name="Rectangle 3"/>
          <p:cNvSpPr>
            <a:spLocks noGrp="1" noChangeArrowheads="1"/>
          </p:cNvSpPr>
          <p:nvPr>
            <p:ph type="body" idx="1"/>
          </p:nvPr>
        </p:nvSpPr>
        <p:spPr>
          <a:xfrm>
            <a:off x="889213" y="4715154"/>
            <a:ext cx="4890665" cy="4466987"/>
          </a:xfrm>
          <a:noFill/>
          <a:ln/>
        </p:spPr>
        <p:txBody>
          <a:bodyPr lIns="94809" tIns="47409" rIns="94809" bIns="47409"/>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226631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41</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41</a:t>
            </a:fld>
            <a:endParaRPr lang="en-GB" sz="1300" dirty="0"/>
          </a:p>
        </p:txBody>
      </p:sp>
      <p:sp>
        <p:nvSpPr>
          <p:cNvPr id="97284" name="Rectangle 2"/>
          <p:cNvSpPr>
            <a:spLocks noGrp="1" noRot="1" noChangeAspect="1" noChangeArrowheads="1" noTextEdit="1"/>
          </p:cNvSpPr>
          <p:nvPr>
            <p:ph type="sldImg"/>
          </p:nvPr>
        </p:nvSpPr>
        <p:spPr>
          <a:xfrm>
            <a:off x="852488" y="744538"/>
            <a:ext cx="4965700"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smtClean="0">
              <a:cs typeface="Arial" pitchFamily="34" charset="0"/>
            </a:endParaRPr>
          </a:p>
        </p:txBody>
      </p:sp>
    </p:spTree>
    <p:extLst>
      <p:ext uri="{BB962C8B-B14F-4D97-AF65-F5344CB8AC3E}">
        <p14:creationId xmlns:p14="http://schemas.microsoft.com/office/powerpoint/2010/main" val="116538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marL="0" algn="ctr" defTabSz="914400" rtl="0" eaLnBrk="1" latinLnBrk="0" hangingPunct="1"/>
            <a:endParaRPr lang="de-DE" sz="8000" kern="1200" dirty="0">
              <a:solidFill>
                <a:schemeClr val="bg1"/>
              </a:solidFill>
              <a:latin typeface="+mn-lt"/>
              <a:ea typeface="+mn-ea"/>
              <a:cs typeface="+mn-cs"/>
            </a:endParaRPr>
          </a:p>
        </p:txBody>
      </p:sp>
      <p:sp>
        <p:nvSpPr>
          <p:cNvPr id="2" name="Titel 1"/>
          <p:cNvSpPr>
            <a:spLocks noGrp="1"/>
          </p:cNvSpPr>
          <p:nvPr>
            <p:ph type="ctrTitle"/>
          </p:nvPr>
        </p:nvSpPr>
        <p:spPr>
          <a:xfrm>
            <a:off x="335560" y="1998133"/>
            <a:ext cx="6217640" cy="1416050"/>
          </a:xfrm>
        </p:spPr>
        <p:txBody>
          <a:bodyPr>
            <a:noAutofit/>
          </a:bodyPr>
          <a:lstStyle>
            <a:lvl1pPr>
              <a:defRPr sz="4800">
                <a:solidFill>
                  <a:schemeClr val="bg1"/>
                </a:solidFill>
              </a:defRPr>
            </a:lvl1pPr>
          </a:lstStyle>
          <a:p>
            <a:r>
              <a:rPr lang="en-US" dirty="0" smtClean="0"/>
              <a:t>Click to edit Master title style</a:t>
            </a:r>
            <a:endParaRPr lang="de-DE" dirty="0"/>
          </a:p>
        </p:txBody>
      </p:sp>
      <p:sp>
        <p:nvSpPr>
          <p:cNvPr id="3" name="Untertitel 2"/>
          <p:cNvSpPr>
            <a:spLocks noGrp="1"/>
          </p:cNvSpPr>
          <p:nvPr>
            <p:ph type="subTitle" idx="1"/>
          </p:nvPr>
        </p:nvSpPr>
        <p:spPr>
          <a:xfrm>
            <a:off x="327171" y="4037202"/>
            <a:ext cx="6226029" cy="1271398"/>
          </a:xfrm>
        </p:spPr>
        <p:txBody>
          <a:bodyPr>
            <a:noAutofit/>
          </a:bodyPr>
          <a:lstStyle>
            <a:lvl1pPr marL="0" indent="0" algn="l">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umsplatzhalter 3"/>
          <p:cNvSpPr>
            <a:spLocks noGrp="1"/>
          </p:cNvSpPr>
          <p:nvPr>
            <p:ph type="dt" sz="half" idx="10"/>
          </p:nvPr>
        </p:nvSpPr>
        <p:spPr/>
        <p:txBody>
          <a:bodyPr/>
          <a:lstStyle/>
          <a:p>
            <a:fld id="{E373F149-83C4-4179-9681-702531CCFDAC}" type="datetimeFigureOut">
              <a:rPr lang="de-DE" smtClean="0"/>
              <a:pPr/>
              <a:t>06.06.2013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9DC1E638-3F78-4E0D-883A-B278700C48C0}" type="slidenum">
              <a:rPr lang="de-DE" smtClean="0"/>
              <a:pPr/>
              <a:t>‹Nr.›</a:t>
            </a:fld>
            <a:endParaRPr lang="de-DE" dirty="0"/>
          </a:p>
        </p:txBody>
      </p:sp>
    </p:spTree>
    <p:extLst>
      <p:ext uri="{BB962C8B-B14F-4D97-AF65-F5344CB8AC3E}">
        <p14:creationId xmlns:p14="http://schemas.microsoft.com/office/powerpoint/2010/main" val="324212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endParaRPr lang="de-DE" dirty="0"/>
          </a:p>
        </p:txBody>
      </p:sp>
      <p:sp>
        <p:nvSpPr>
          <p:cNvPr id="3" name="Datumsplatzhalter 2"/>
          <p:cNvSpPr>
            <a:spLocks noGrp="1"/>
          </p:cNvSpPr>
          <p:nvPr>
            <p:ph type="dt" sz="half" idx="10"/>
          </p:nvPr>
        </p:nvSpPr>
        <p:spPr/>
        <p:txBody>
          <a:bodyPr/>
          <a:lstStyle/>
          <a:p>
            <a:fld id="{E373F149-83C4-4179-9681-702531CCFDAC}" type="datetimeFigureOut">
              <a:rPr lang="de-DE" smtClean="0"/>
              <a:pPr/>
              <a:t>06.06.2013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9DC1E638-3F78-4E0D-883A-B278700C48C0}" type="slidenum">
              <a:rPr lang="de-DE" smtClean="0"/>
              <a:pPr/>
              <a:t>‹Nr.›</a:t>
            </a:fld>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373F149-83C4-4179-9681-702531CCFDAC}" type="datetimeFigureOut">
              <a:rPr lang="de-DE" smtClean="0"/>
              <a:pPr/>
              <a:t>06.06.2013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9DC1E638-3F78-4E0D-883A-B278700C48C0}" type="slidenum">
              <a:rPr lang="de-DE" smtClean="0"/>
              <a:pPr/>
              <a:t>‹Nr.›</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gray">
          <a:xfrm>
            <a:off x="0" y="2017714"/>
            <a:ext cx="9143999"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sp>
        <p:nvSpPr>
          <p:cNvPr id="3" name="Textplatzhalter 2"/>
          <p:cNvSpPr>
            <a:spLocks noGrp="1"/>
          </p:cNvSpPr>
          <p:nvPr>
            <p:ph type="body" idx="1"/>
          </p:nvPr>
        </p:nvSpPr>
        <p:spPr>
          <a:xfrm>
            <a:off x="323849" y="1554954"/>
            <a:ext cx="8497093" cy="4247359"/>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elplatzhalter 1"/>
          <p:cNvSpPr>
            <a:spLocks noGrp="1"/>
          </p:cNvSpPr>
          <p:nvPr>
            <p:ph type="title"/>
          </p:nvPr>
        </p:nvSpPr>
        <p:spPr>
          <a:xfrm>
            <a:off x="323851" y="-1"/>
            <a:ext cx="8497092"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9" y="6356350"/>
            <a:ext cx="2133600" cy="365125"/>
          </a:xfrm>
          <a:prstGeom prst="rect">
            <a:avLst/>
          </a:prstGeom>
        </p:spPr>
        <p:txBody>
          <a:bodyPr vert="horz" lIns="0" tIns="0" rIns="0" bIns="0" rtlCol="0" anchor="ctr"/>
          <a:lstStyle>
            <a:lvl1pPr algn="l">
              <a:defRPr sz="1200">
                <a:solidFill>
                  <a:schemeClr val="tx1">
                    <a:tint val="75000"/>
                  </a:schemeClr>
                </a:solidFill>
              </a:defRPr>
            </a:lvl1pPr>
          </a:lstStyle>
          <a:p>
            <a:fld id="{E373F149-83C4-4179-9681-702531CCFDAC}" type="datetimeFigureOut">
              <a:rPr lang="de-DE" smtClean="0"/>
              <a:pPr/>
              <a:t>06.06.2013</a:t>
            </a:fld>
            <a:endParaRPr lang="de-DE" dirty="0"/>
          </a:p>
        </p:txBody>
      </p:sp>
      <p:sp>
        <p:nvSpPr>
          <p:cNvPr id="5" name="Fußzeilenplatzhalter 4"/>
          <p:cNvSpPr>
            <a:spLocks noGrp="1"/>
          </p:cNvSpPr>
          <p:nvPr>
            <p:ph type="ftr" sz="quarter" idx="3"/>
          </p:nvPr>
        </p:nvSpPr>
        <p:spPr>
          <a:xfrm>
            <a:off x="2457449" y="6356350"/>
            <a:ext cx="4229894" cy="365125"/>
          </a:xfrm>
          <a:prstGeom prst="rect">
            <a:avLst/>
          </a:prstGeom>
        </p:spPr>
        <p:txBody>
          <a:bodyPr vert="horz" lIns="0" tIns="0" rIns="0" bIns="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6687343" y="6356350"/>
            <a:ext cx="2133600" cy="365125"/>
          </a:xfrm>
          <a:prstGeom prst="rect">
            <a:avLst/>
          </a:prstGeom>
        </p:spPr>
        <p:txBody>
          <a:bodyPr vert="horz" lIns="0" tIns="0" rIns="0" bIns="0" rtlCol="0" anchor="ctr"/>
          <a:lstStyle>
            <a:lvl1pPr algn="r">
              <a:defRPr sz="1200">
                <a:solidFill>
                  <a:schemeClr val="tx1">
                    <a:tint val="75000"/>
                  </a:schemeClr>
                </a:solidFill>
              </a:defRPr>
            </a:lvl1pPr>
          </a:lstStyle>
          <a:p>
            <a:fld id="{9DC1E638-3F78-4E0D-883A-B278700C48C0}" type="slidenum">
              <a:rPr lang="de-DE" smtClean="0"/>
              <a:pPr/>
              <a:t>‹Nr.›</a:t>
            </a:fld>
            <a:endParaRPr lang="de-DE"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657" r:id="rId1"/>
    <p:sldLayoutId id="2147483654" r:id="rId2"/>
    <p:sldLayoutId id="214748365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3000" b="1" kern="1200">
          <a:solidFill>
            <a:schemeClr val="tx1"/>
          </a:solidFill>
          <a:latin typeface="+mj-lt"/>
          <a:ea typeface="+mj-ea"/>
          <a:cs typeface="+mj-cs"/>
        </a:defRPr>
      </a:lvl1pPr>
    </p:titleStyle>
    <p:bodyStyle>
      <a:lvl1pPr marL="190800" indent="-190800" algn="l" defTabSz="914400" rtl="0" eaLnBrk="1" latinLnBrk="0" hangingPunct="1">
        <a:spcBef>
          <a:spcPts val="432"/>
        </a:spcBef>
        <a:spcAft>
          <a:spcPts val="0"/>
        </a:spcAft>
        <a:buFont typeface="Wingdings" pitchFamily="2" charset="2"/>
        <a:buChar char="§"/>
        <a:defRPr sz="1800" kern="1200">
          <a:solidFill>
            <a:schemeClr val="tx1"/>
          </a:solidFill>
          <a:latin typeface="+mn-lt"/>
          <a:ea typeface="+mn-ea"/>
          <a:cs typeface="+mn-cs"/>
        </a:defRPr>
      </a:lvl1pPr>
      <a:lvl2pPr marL="381600" indent="-190800" algn="l" defTabSz="914400" rtl="0" eaLnBrk="1" latinLnBrk="0" hangingPunct="1">
        <a:spcBef>
          <a:spcPts val="432"/>
        </a:spcBef>
        <a:spcAft>
          <a:spcPts val="0"/>
        </a:spcAft>
        <a:buFont typeface="Symbol" pitchFamily="18" charset="2"/>
        <a:buChar char="-"/>
        <a:defRPr sz="1800" kern="1200">
          <a:solidFill>
            <a:schemeClr val="tx1"/>
          </a:solidFill>
          <a:latin typeface="+mn-lt"/>
          <a:ea typeface="+mn-ea"/>
          <a:cs typeface="+mn-cs"/>
        </a:defRPr>
      </a:lvl2pPr>
      <a:lvl3pPr marL="572400" indent="-190800" algn="l" defTabSz="914400" rtl="0" eaLnBrk="1" latinLnBrk="0" hangingPunct="1">
        <a:spcBef>
          <a:spcPts val="432"/>
        </a:spcBef>
        <a:spcAft>
          <a:spcPts val="0"/>
        </a:spcAft>
        <a:buFont typeface="Wingdings" pitchFamily="2" charset="2"/>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Worksheet11.xlsx"/></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8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028"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28A0092B-C50C-407E-A947-70E740481C1C}">
                  <a14:useLocalDpi xmlns:a14="http://schemas.microsoft.com/office/drawing/2010/main" val="0"/>
                </a:ext>
              </a:extLst>
            </a:blip>
            <a:srcRect t="1282" b="8446"/>
            <a:stretch/>
          </p:blipFill>
          <p:spPr bwMode="gray">
            <a:xfrm>
              <a:off x="1" y="-1"/>
              <a:ext cx="9143999" cy="55047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6"/>
            <p:cNvGrpSpPr/>
            <p:nvPr/>
          </p:nvGrpSpPr>
          <p:grpSpPr bwMode="gray">
            <a:xfrm>
              <a:off x="0" y="4571999"/>
              <a:ext cx="9144000" cy="2286001"/>
              <a:chOff x="0" y="4571999"/>
              <a:chExt cx="9144000" cy="2286001"/>
            </a:xfrm>
          </p:grpSpPr>
          <p:sp>
            <p:nvSpPr>
              <p:cNvPr id="8" name="Rechteck 7"/>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de-DE" dirty="0"/>
              </a:p>
            </p:txBody>
          </p:sp>
          <p:grpSp>
            <p:nvGrpSpPr>
              <p:cNvPr id="9" name="Gruppieren 8"/>
              <p:cNvGrpSpPr/>
              <p:nvPr/>
            </p:nvGrpSpPr>
            <p:grpSpPr bwMode="gray">
              <a:xfrm>
                <a:off x="1" y="4571999"/>
                <a:ext cx="5220000" cy="1287359"/>
                <a:chOff x="1" y="4571999"/>
                <a:chExt cx="5220000" cy="1287359"/>
              </a:xfrm>
            </p:grpSpPr>
            <p:sp>
              <p:nvSpPr>
                <p:cNvPr id="11" name="Rechteck 10"/>
                <p:cNvSpPr/>
                <p:nvPr/>
              </p:nvSpPr>
              <p:spPr bwMode="gray">
                <a:xfrm>
                  <a:off x="1" y="4571999"/>
                  <a:ext cx="5220000" cy="925416"/>
                </a:xfrm>
                <a:prstGeom prst="rect">
                  <a:avLst/>
                </a:prstGeom>
                <a:solidFill>
                  <a:schemeClr val="tx1">
                    <a:alpha val="67000"/>
                  </a:schemeClr>
                </a:solidFill>
                <a:ln w="12700">
                  <a:noFill/>
                  <a:round/>
                  <a:headEnd/>
                  <a:tailEnd/>
                </a:ln>
              </p:spPr>
              <p:txBody>
                <a:bodyPr lIns="288000" rtlCol="0" anchor="ctr"/>
                <a:lstStyle/>
                <a:p>
                  <a:r>
                    <a:rPr lang="de-DE" sz="4800" dirty="0" smtClean="0">
                      <a:solidFill>
                        <a:schemeClr val="bg1"/>
                      </a:solidFill>
                      <a:effectLst>
                        <a:outerShdw blurRad="101600" dist="76200" dir="2400000" algn="tl" rotWithShape="0">
                          <a:prstClr val="black">
                            <a:alpha val="38000"/>
                          </a:prstClr>
                        </a:outerShdw>
                      </a:effectLst>
                    </a:rPr>
                    <a:t>MARKETING PLAN</a:t>
                  </a:r>
                  <a:endParaRPr lang="de-DE" sz="4800" dirty="0">
                    <a:solidFill>
                      <a:schemeClr val="bg1"/>
                    </a:solidFill>
                    <a:effectLst>
                      <a:outerShdw blurRad="101600" dist="76200" dir="2400000" algn="tl" rotWithShape="0">
                        <a:prstClr val="black">
                          <a:alpha val="38000"/>
                        </a:prstClr>
                      </a:outerShdw>
                    </a:effectLst>
                  </a:endParaRPr>
                </a:p>
              </p:txBody>
            </p:sp>
            <p:sp>
              <p:nvSpPr>
                <p:cNvPr id="12" name="Rechtwinkliges Dreieck 11"/>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de-DE" sz="4800" dirty="0">
                    <a:solidFill>
                      <a:schemeClr val="bg1"/>
                    </a:solidFill>
                    <a:effectLst>
                      <a:outerShdw blurRad="101600" dist="76200" dir="2400000" algn="tl" rotWithShape="0">
                        <a:prstClr val="black">
                          <a:alpha val="38000"/>
                        </a:prstClr>
                      </a:outerShdw>
                    </a:effectLst>
                  </a:endParaRPr>
                </a:p>
              </p:txBody>
            </p:sp>
          </p:gr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308615" y="6019800"/>
                <a:ext cx="2701277" cy="412530"/>
              </a:xfrm>
              <a:prstGeom prst="rect">
                <a:avLst/>
              </a:prstGeom>
            </p:spPr>
          </p:pic>
        </p:grpSp>
      </p:grpSp>
    </p:spTree>
    <p:extLst>
      <p:ext uri="{BB962C8B-B14F-4D97-AF65-F5344CB8AC3E}">
        <p14:creationId xmlns:p14="http://schemas.microsoft.com/office/powerpoint/2010/main" val="384266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Macroenvironment Analysis </a:t>
            </a:r>
            <a:r>
              <a:rPr lang="en-US" b="0" noProof="1" smtClean="0"/>
              <a:t>– </a:t>
            </a:r>
            <a:r>
              <a:rPr lang="de-DE" b="0" noProof="1" smtClean="0"/>
              <a:t>Supply Network</a:t>
            </a:r>
            <a:endParaRPr lang="de-DE" dirty="0"/>
          </a:p>
        </p:txBody>
      </p:sp>
      <p:sp>
        <p:nvSpPr>
          <p:cNvPr id="3" name="Textplatzhalter 2"/>
          <p:cNvSpPr>
            <a:spLocks noGrp="1"/>
          </p:cNvSpPr>
          <p:nvPr>
            <p:ph type="body" sz="quarter" idx="13"/>
          </p:nvPr>
        </p:nvSpPr>
        <p:spPr bwMode="gray"/>
        <p:txBody>
          <a:bodyPr/>
          <a:lstStyle/>
          <a:p>
            <a:r>
              <a:rPr lang="en-US" dirty="0" smtClean="0"/>
              <a:t>Complex </a:t>
            </a:r>
            <a:r>
              <a:rPr lang="en-US" dirty="0"/>
              <a:t>and dynamic supply and demand </a:t>
            </a:r>
            <a:r>
              <a:rPr lang="en-US" dirty="0" smtClean="0"/>
              <a:t>network (Wieland/Wallenburg)</a:t>
            </a:r>
            <a:endParaRPr lang="de-DE" dirty="0"/>
          </a:p>
        </p:txBody>
      </p:sp>
      <p:grpSp>
        <p:nvGrpSpPr>
          <p:cNvPr id="4" name="Gruppieren 3"/>
          <p:cNvGrpSpPr/>
          <p:nvPr/>
        </p:nvGrpSpPr>
        <p:grpSpPr bwMode="gray">
          <a:xfrm>
            <a:off x="508933" y="1555200"/>
            <a:ext cx="8124996" cy="4248000"/>
            <a:chOff x="508933" y="1555200"/>
            <a:chExt cx="8124996" cy="4248000"/>
          </a:xfrm>
        </p:grpSpPr>
        <p:sp>
          <p:nvSpPr>
            <p:cNvPr id="190" name="Abgerundetes Rechteck 189"/>
            <p:cNvSpPr/>
            <p:nvPr/>
          </p:nvSpPr>
          <p:spPr bwMode="gray">
            <a:xfrm>
              <a:off x="2792182" y="1555200"/>
              <a:ext cx="1090166" cy="4248000"/>
            </a:xfrm>
            <a:prstGeom prst="roundRect">
              <a:avLst>
                <a:gd name="adj" fmla="val 9545"/>
              </a:avLst>
            </a:prstGeom>
            <a:gradFill flip="none" rotWithShape="1">
              <a:gsLst>
                <a:gs pos="0">
                  <a:schemeClr val="accent1">
                    <a:lumMod val="20000"/>
                    <a:lumOff val="80000"/>
                  </a:schemeClr>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08000" bIns="72000" anchor="t" anchorCtr="0"/>
            <a:lstStyle/>
            <a:p>
              <a:pPr algn="ctr">
                <a:lnSpc>
                  <a:spcPct val="95000"/>
                </a:lnSpc>
                <a:spcAft>
                  <a:spcPts val="800"/>
                </a:spcAft>
                <a:buClr>
                  <a:srgbClr val="969696"/>
                </a:buClr>
              </a:pPr>
              <a:r>
                <a:rPr lang="en-US" sz="1400" b="1" dirty="0" smtClean="0">
                  <a:solidFill>
                    <a:srgbClr val="000000"/>
                  </a:solidFill>
                  <a:cs typeface="Arial" charset="0"/>
                </a:rPr>
                <a:t>Tier 1</a:t>
              </a:r>
              <a:endParaRPr lang="en-US" sz="1400" b="1" dirty="0">
                <a:solidFill>
                  <a:srgbClr val="000000"/>
                </a:solidFill>
                <a:cs typeface="Arial" charset="0"/>
              </a:endParaRPr>
            </a:p>
          </p:txBody>
        </p:sp>
        <p:sp>
          <p:nvSpPr>
            <p:cNvPr id="191" name="Abgerundetes Rechteck 190"/>
            <p:cNvSpPr/>
            <p:nvPr/>
          </p:nvSpPr>
          <p:spPr bwMode="gray">
            <a:xfrm>
              <a:off x="5260514" y="1555200"/>
              <a:ext cx="1090166" cy="4248000"/>
            </a:xfrm>
            <a:prstGeom prst="roundRect">
              <a:avLst>
                <a:gd name="adj" fmla="val 9545"/>
              </a:avLst>
            </a:prstGeom>
            <a:gradFill flip="none" rotWithShape="1">
              <a:gsLst>
                <a:gs pos="0">
                  <a:schemeClr val="accent1">
                    <a:lumMod val="20000"/>
                    <a:lumOff val="80000"/>
                  </a:schemeClr>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08000" bIns="72000" anchor="t" anchorCtr="0"/>
            <a:lstStyle/>
            <a:p>
              <a:pPr algn="ctr">
                <a:lnSpc>
                  <a:spcPct val="95000"/>
                </a:lnSpc>
                <a:spcAft>
                  <a:spcPts val="800"/>
                </a:spcAft>
                <a:buClr>
                  <a:srgbClr val="969696"/>
                </a:buClr>
              </a:pPr>
              <a:r>
                <a:rPr lang="en-US" sz="1400" b="1" dirty="0" smtClean="0">
                  <a:solidFill>
                    <a:srgbClr val="000000"/>
                  </a:solidFill>
                  <a:cs typeface="Arial" charset="0"/>
                </a:rPr>
                <a:t>Wholesale</a:t>
              </a:r>
              <a:endParaRPr lang="en-US" sz="1400" b="1" dirty="0">
                <a:solidFill>
                  <a:srgbClr val="000000"/>
                </a:solidFill>
                <a:cs typeface="Arial" charset="0"/>
              </a:endParaRPr>
            </a:p>
          </p:txBody>
        </p:sp>
        <p:sp>
          <p:nvSpPr>
            <p:cNvPr id="192" name="Abgerundetes Rechteck 191"/>
            <p:cNvSpPr/>
            <p:nvPr/>
          </p:nvSpPr>
          <p:spPr bwMode="gray">
            <a:xfrm>
              <a:off x="6494680" y="1555200"/>
              <a:ext cx="1090166" cy="4248000"/>
            </a:xfrm>
            <a:prstGeom prst="roundRect">
              <a:avLst>
                <a:gd name="adj" fmla="val 9545"/>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08000" bIns="72000" anchor="t" anchorCtr="0"/>
            <a:lstStyle/>
            <a:p>
              <a:pPr algn="ctr">
                <a:lnSpc>
                  <a:spcPct val="95000"/>
                </a:lnSpc>
                <a:spcAft>
                  <a:spcPts val="800"/>
                </a:spcAft>
                <a:buClr>
                  <a:srgbClr val="969696"/>
                </a:buClr>
              </a:pPr>
              <a:r>
                <a:rPr lang="en-US" sz="1400" b="1" dirty="0" smtClean="0">
                  <a:solidFill>
                    <a:srgbClr val="000000"/>
                  </a:solidFill>
                  <a:cs typeface="Arial" charset="0"/>
                </a:rPr>
                <a:t>Retail</a:t>
              </a:r>
              <a:endParaRPr lang="en-US" sz="1400" b="1" dirty="0">
                <a:solidFill>
                  <a:srgbClr val="000000"/>
                </a:solidFill>
                <a:cs typeface="Arial" charset="0"/>
              </a:endParaRPr>
            </a:p>
          </p:txBody>
        </p:sp>
        <p:sp>
          <p:nvSpPr>
            <p:cNvPr id="182" name="Abgerundetes Rechteck 181"/>
            <p:cNvSpPr/>
            <p:nvPr/>
          </p:nvSpPr>
          <p:spPr bwMode="gray">
            <a:xfrm>
              <a:off x="1558016" y="1555200"/>
              <a:ext cx="1090166" cy="4248000"/>
            </a:xfrm>
            <a:prstGeom prst="roundRect">
              <a:avLst>
                <a:gd name="adj" fmla="val 9545"/>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08000" bIns="72000" anchor="t" anchorCtr="0"/>
            <a:lstStyle/>
            <a:p>
              <a:pPr algn="ctr">
                <a:lnSpc>
                  <a:spcPct val="95000"/>
                </a:lnSpc>
                <a:spcAft>
                  <a:spcPts val="800"/>
                </a:spcAft>
                <a:buClr>
                  <a:srgbClr val="969696"/>
                </a:buClr>
              </a:pPr>
              <a:r>
                <a:rPr lang="en-US" sz="1400" b="1" dirty="0" smtClean="0">
                  <a:solidFill>
                    <a:srgbClr val="000000"/>
                  </a:solidFill>
                  <a:cs typeface="Arial" charset="0"/>
                </a:rPr>
                <a:t>Tier 2</a:t>
              </a:r>
              <a:endParaRPr lang="en-US" sz="1400" b="1" dirty="0">
                <a:solidFill>
                  <a:srgbClr val="000000"/>
                </a:solidFill>
                <a:cs typeface="Arial" charset="0"/>
              </a:endParaRPr>
            </a:p>
          </p:txBody>
        </p:sp>
        <p:cxnSp>
          <p:nvCxnSpPr>
            <p:cNvPr id="194" name="Gerade Verbindung mit Pfeil 193"/>
            <p:cNvCxnSpPr>
              <a:stCxn id="127" idx="3"/>
              <a:endCxn id="131" idx="1"/>
            </p:cNvCxnSpPr>
            <p:nvPr/>
          </p:nvCxnSpPr>
          <p:spPr bwMode="gray">
            <a:xfrm>
              <a:off x="1228933" y="2032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Gerade Verbindung mit Pfeil 194"/>
            <p:cNvCxnSpPr>
              <a:stCxn id="128" idx="3"/>
              <a:endCxn id="131" idx="1"/>
            </p:cNvCxnSpPr>
            <p:nvPr/>
          </p:nvCxnSpPr>
          <p:spPr bwMode="gray">
            <a:xfrm flipV="1">
              <a:off x="1228933" y="2581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Gerade Verbindung mit Pfeil 195"/>
            <p:cNvCxnSpPr>
              <a:stCxn id="128" idx="3"/>
              <a:endCxn id="132" idx="1"/>
            </p:cNvCxnSpPr>
            <p:nvPr/>
          </p:nvCxnSpPr>
          <p:spPr bwMode="gray">
            <a:xfrm>
              <a:off x="1228933"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Gerade Verbindung mit Pfeil 196"/>
            <p:cNvCxnSpPr>
              <a:stCxn id="129" idx="3"/>
              <a:endCxn id="132" idx="1"/>
            </p:cNvCxnSpPr>
            <p:nvPr/>
          </p:nvCxnSpPr>
          <p:spPr bwMode="gray">
            <a:xfrm flipV="1">
              <a:off x="1228933"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Gerade Verbindung mit Pfeil 197"/>
            <p:cNvCxnSpPr>
              <a:stCxn id="131" idx="3"/>
              <a:endCxn id="134" idx="1"/>
            </p:cNvCxnSpPr>
            <p:nvPr/>
          </p:nvCxnSpPr>
          <p:spPr bwMode="gray">
            <a:xfrm>
              <a:off x="2463099" y="2581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Gerade Verbindung mit Pfeil 198"/>
            <p:cNvCxnSpPr>
              <a:stCxn id="132" idx="3"/>
              <a:endCxn id="135" idx="1"/>
            </p:cNvCxnSpPr>
            <p:nvPr/>
          </p:nvCxnSpPr>
          <p:spPr bwMode="gray">
            <a:xfrm>
              <a:off x="2463099"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Gerade Verbindung mit Pfeil 199"/>
            <p:cNvCxnSpPr>
              <a:stCxn id="133" idx="3"/>
              <a:endCxn id="135" idx="1"/>
            </p:cNvCxnSpPr>
            <p:nvPr/>
          </p:nvCxnSpPr>
          <p:spPr bwMode="gray">
            <a:xfrm flipV="1">
              <a:off x="2463099" y="4228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Gerade Verbindung mit Pfeil 200"/>
            <p:cNvCxnSpPr>
              <a:stCxn id="134" idx="3"/>
              <a:endCxn id="136" idx="1"/>
            </p:cNvCxnSpPr>
            <p:nvPr/>
          </p:nvCxnSpPr>
          <p:spPr bwMode="gray">
            <a:xfrm>
              <a:off x="3697265"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Gerade Verbindung mit Pfeil 201"/>
            <p:cNvCxnSpPr>
              <a:stCxn id="135" idx="3"/>
              <a:endCxn id="136" idx="1"/>
            </p:cNvCxnSpPr>
            <p:nvPr/>
          </p:nvCxnSpPr>
          <p:spPr bwMode="gray">
            <a:xfrm flipV="1">
              <a:off x="3697265"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Gerade Verbindung mit Pfeil 202"/>
            <p:cNvCxnSpPr>
              <a:stCxn id="136" idx="3"/>
              <a:endCxn id="137" idx="1"/>
            </p:cNvCxnSpPr>
            <p:nvPr/>
          </p:nvCxnSpPr>
          <p:spPr bwMode="gray">
            <a:xfrm flipV="1">
              <a:off x="4931431"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Gerade Verbindung mit Pfeil 203"/>
            <p:cNvCxnSpPr>
              <a:stCxn id="136" idx="3"/>
              <a:endCxn id="138" idx="1"/>
            </p:cNvCxnSpPr>
            <p:nvPr/>
          </p:nvCxnSpPr>
          <p:spPr bwMode="gray">
            <a:xfrm>
              <a:off x="4931431"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Gerade Verbindung mit Pfeil 204"/>
            <p:cNvCxnSpPr>
              <a:stCxn id="137" idx="3"/>
              <a:endCxn id="139" idx="1"/>
            </p:cNvCxnSpPr>
            <p:nvPr/>
          </p:nvCxnSpPr>
          <p:spPr bwMode="gray">
            <a:xfrm flipV="1">
              <a:off x="6165597" y="2581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Gerade Verbindung mit Pfeil 205"/>
            <p:cNvCxnSpPr>
              <a:stCxn id="137" idx="3"/>
              <a:endCxn id="140" idx="1"/>
            </p:cNvCxnSpPr>
            <p:nvPr/>
          </p:nvCxnSpPr>
          <p:spPr bwMode="gray">
            <a:xfrm>
              <a:off x="6165597"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p:cNvCxnSpPr>
              <a:stCxn id="138" idx="3"/>
              <a:endCxn id="141" idx="1"/>
            </p:cNvCxnSpPr>
            <p:nvPr/>
          </p:nvCxnSpPr>
          <p:spPr bwMode="gray">
            <a:xfrm>
              <a:off x="6165597" y="4228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Gerade Verbindung mit Pfeil 207"/>
            <p:cNvCxnSpPr>
              <a:stCxn id="140" idx="3"/>
              <a:endCxn id="143" idx="1"/>
            </p:cNvCxnSpPr>
            <p:nvPr/>
          </p:nvCxnSpPr>
          <p:spPr bwMode="gray">
            <a:xfrm flipV="1">
              <a:off x="7399763"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Gerade Verbindung mit Pfeil 208"/>
            <p:cNvCxnSpPr>
              <a:stCxn id="140" idx="3"/>
              <a:endCxn id="144" idx="1"/>
            </p:cNvCxnSpPr>
            <p:nvPr/>
          </p:nvCxnSpPr>
          <p:spPr bwMode="gray">
            <a:xfrm>
              <a:off x="7399763"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Gerade Verbindung mit Pfeil 209"/>
            <p:cNvCxnSpPr>
              <a:stCxn id="141" idx="3"/>
              <a:endCxn id="144" idx="1"/>
            </p:cNvCxnSpPr>
            <p:nvPr/>
          </p:nvCxnSpPr>
          <p:spPr bwMode="gray">
            <a:xfrm flipV="1">
              <a:off x="7399763" y="4228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Gerade Verbindung mit Pfeil 210"/>
            <p:cNvCxnSpPr>
              <a:stCxn id="141" idx="3"/>
              <a:endCxn id="145" idx="1"/>
            </p:cNvCxnSpPr>
            <p:nvPr/>
          </p:nvCxnSpPr>
          <p:spPr bwMode="gray">
            <a:xfrm>
              <a:off x="7399763" y="4777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Gerade Verbindung mit Pfeil 219"/>
            <p:cNvCxnSpPr>
              <a:stCxn id="139" idx="3"/>
              <a:endCxn id="142" idx="1"/>
            </p:cNvCxnSpPr>
            <p:nvPr/>
          </p:nvCxnSpPr>
          <p:spPr bwMode="gray">
            <a:xfrm flipV="1">
              <a:off x="7399763" y="2032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Gerade Verbindung mit Pfeil 220"/>
            <p:cNvCxnSpPr>
              <a:stCxn id="139" idx="3"/>
              <a:endCxn id="143" idx="1"/>
            </p:cNvCxnSpPr>
            <p:nvPr/>
          </p:nvCxnSpPr>
          <p:spPr bwMode="gray">
            <a:xfrm>
              <a:off x="7399763" y="2581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Gerade Verbindung mit Pfeil 231"/>
            <p:cNvCxnSpPr>
              <a:stCxn id="138" idx="3"/>
              <a:endCxn id="140" idx="1"/>
            </p:cNvCxnSpPr>
            <p:nvPr/>
          </p:nvCxnSpPr>
          <p:spPr bwMode="gray">
            <a:xfrm flipV="1">
              <a:off x="6165597" y="3679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Gerade Verbindung mit Pfeil 249"/>
            <p:cNvCxnSpPr>
              <a:stCxn id="132" idx="3"/>
              <a:endCxn id="134" idx="1"/>
            </p:cNvCxnSpPr>
            <p:nvPr/>
          </p:nvCxnSpPr>
          <p:spPr bwMode="gray">
            <a:xfrm flipV="1">
              <a:off x="2463099" y="3130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Gerade Verbindung mit Pfeil 257"/>
            <p:cNvCxnSpPr>
              <a:stCxn id="130" idx="3"/>
              <a:endCxn id="133" idx="1"/>
            </p:cNvCxnSpPr>
            <p:nvPr/>
          </p:nvCxnSpPr>
          <p:spPr bwMode="gray">
            <a:xfrm flipV="1">
              <a:off x="1228933" y="4777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2" name="Gerade Verbindung mit Pfeil 261"/>
            <p:cNvCxnSpPr>
              <a:stCxn id="129" idx="3"/>
              <a:endCxn id="133" idx="1"/>
            </p:cNvCxnSpPr>
            <p:nvPr/>
          </p:nvCxnSpPr>
          <p:spPr bwMode="gray">
            <a:xfrm>
              <a:off x="1228933" y="4228200"/>
              <a:ext cx="514166" cy="549000"/>
            </a:xfrm>
            <a:prstGeom prst="straightConnector1">
              <a:avLst/>
            </a:prstGeom>
            <a:ln>
              <a:solidFill>
                <a:srgbClr val="96969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Abgerundetes Rechteck 126"/>
            <p:cNvSpPr/>
            <p:nvPr/>
          </p:nvSpPr>
          <p:spPr bwMode="gray">
            <a:xfrm>
              <a:off x="508933" y="1672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Raw material supplier</a:t>
              </a:r>
              <a:endParaRPr lang="en-US" sz="1000" dirty="0">
                <a:solidFill>
                  <a:srgbClr val="000000"/>
                </a:solidFill>
                <a:cs typeface="Arial" charset="0"/>
              </a:endParaRPr>
            </a:p>
          </p:txBody>
        </p:sp>
        <p:sp>
          <p:nvSpPr>
            <p:cNvPr id="128" name="Abgerundetes Rechteck 127"/>
            <p:cNvSpPr/>
            <p:nvPr/>
          </p:nvSpPr>
          <p:spPr bwMode="gray">
            <a:xfrm>
              <a:off x="508933" y="2770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Raw material supplier</a:t>
              </a:r>
              <a:endParaRPr lang="en-US" sz="1000" dirty="0">
                <a:solidFill>
                  <a:srgbClr val="000000"/>
                </a:solidFill>
                <a:cs typeface="Arial" charset="0"/>
              </a:endParaRPr>
            </a:p>
          </p:txBody>
        </p:sp>
        <p:sp>
          <p:nvSpPr>
            <p:cNvPr id="129" name="Abgerundetes Rechteck 128"/>
            <p:cNvSpPr/>
            <p:nvPr/>
          </p:nvSpPr>
          <p:spPr bwMode="gray">
            <a:xfrm>
              <a:off x="508933" y="3868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Raw material supplier</a:t>
              </a:r>
              <a:endParaRPr lang="en-US" sz="1000" dirty="0">
                <a:solidFill>
                  <a:srgbClr val="000000"/>
                </a:solidFill>
                <a:cs typeface="Arial" charset="0"/>
              </a:endParaRPr>
            </a:p>
          </p:txBody>
        </p:sp>
        <p:sp>
          <p:nvSpPr>
            <p:cNvPr id="130" name="Abgerundetes Rechteck 129"/>
            <p:cNvSpPr/>
            <p:nvPr/>
          </p:nvSpPr>
          <p:spPr bwMode="gray">
            <a:xfrm>
              <a:off x="508933" y="4966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Raw material supplier</a:t>
              </a:r>
              <a:endParaRPr lang="en-US" sz="1000" dirty="0">
                <a:solidFill>
                  <a:srgbClr val="000000"/>
                </a:solidFill>
                <a:cs typeface="Arial" charset="0"/>
              </a:endParaRPr>
            </a:p>
          </p:txBody>
        </p:sp>
        <p:sp>
          <p:nvSpPr>
            <p:cNvPr id="131" name="Abgerundetes Rechteck 130"/>
            <p:cNvSpPr/>
            <p:nvPr/>
          </p:nvSpPr>
          <p:spPr bwMode="gray">
            <a:xfrm>
              <a:off x="1743099" y="2221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Supplier‘s supplier</a:t>
              </a:r>
              <a:endParaRPr lang="en-US" sz="1000" dirty="0">
                <a:solidFill>
                  <a:srgbClr val="000000"/>
                </a:solidFill>
                <a:cs typeface="Arial" charset="0"/>
              </a:endParaRPr>
            </a:p>
          </p:txBody>
        </p:sp>
        <p:sp>
          <p:nvSpPr>
            <p:cNvPr id="132" name="Abgerundetes Rechteck 131"/>
            <p:cNvSpPr/>
            <p:nvPr/>
          </p:nvSpPr>
          <p:spPr bwMode="gray">
            <a:xfrm>
              <a:off x="1743099" y="3319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Supplier‘s supplier</a:t>
              </a:r>
              <a:endParaRPr lang="en-US" sz="1000" dirty="0">
                <a:solidFill>
                  <a:srgbClr val="000000"/>
                </a:solidFill>
                <a:cs typeface="Arial" charset="0"/>
              </a:endParaRPr>
            </a:p>
          </p:txBody>
        </p:sp>
        <p:sp>
          <p:nvSpPr>
            <p:cNvPr id="133" name="Abgerundetes Rechteck 132"/>
            <p:cNvSpPr/>
            <p:nvPr/>
          </p:nvSpPr>
          <p:spPr bwMode="gray">
            <a:xfrm>
              <a:off x="1743099" y="4417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Supplier‘s supplier</a:t>
              </a:r>
              <a:endParaRPr lang="en-US" sz="1000" dirty="0">
                <a:solidFill>
                  <a:srgbClr val="000000"/>
                </a:solidFill>
                <a:cs typeface="Arial" charset="0"/>
              </a:endParaRPr>
            </a:p>
          </p:txBody>
        </p:sp>
        <p:sp>
          <p:nvSpPr>
            <p:cNvPr id="134" name="Abgerundetes Rechteck 133"/>
            <p:cNvSpPr/>
            <p:nvPr/>
          </p:nvSpPr>
          <p:spPr bwMode="gray">
            <a:xfrm>
              <a:off x="2977265" y="2770200"/>
              <a:ext cx="720000"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36000" tIns="36000" rIns="36000" bIns="36000" anchor="ctr"/>
            <a:lstStyle/>
            <a:p>
              <a:pPr algn="ctr" defTabSz="801688" eaLnBrk="0" hangingPunct="0">
                <a:lnSpc>
                  <a:spcPct val="90000"/>
                </a:lnSpc>
              </a:pPr>
              <a:r>
                <a:rPr lang="en-US" sz="1200" b="1" dirty="0" smtClean="0">
                  <a:solidFill>
                    <a:srgbClr val="FFFFFF"/>
                  </a:solidFill>
                  <a:effectLst>
                    <a:outerShdw blurRad="190500" algn="ctr" rotWithShape="0">
                      <a:prstClr val="black">
                        <a:alpha val="50000"/>
                      </a:prstClr>
                    </a:outerShdw>
                  </a:effectLst>
                  <a:cs typeface="Arial" charset="0"/>
                </a:rPr>
                <a:t>Supplier</a:t>
              </a:r>
              <a:endParaRPr lang="en-US" sz="1200" b="1" dirty="0">
                <a:solidFill>
                  <a:srgbClr val="FFFFFF"/>
                </a:solidFill>
                <a:effectLst>
                  <a:outerShdw blurRad="190500" algn="ctr" rotWithShape="0">
                    <a:prstClr val="black">
                      <a:alpha val="50000"/>
                    </a:prstClr>
                  </a:outerShdw>
                </a:effectLst>
                <a:cs typeface="Arial" charset="0"/>
              </a:endParaRPr>
            </a:p>
          </p:txBody>
        </p:sp>
        <p:sp>
          <p:nvSpPr>
            <p:cNvPr id="135" name="Abgerundetes Rechteck 134"/>
            <p:cNvSpPr/>
            <p:nvPr/>
          </p:nvSpPr>
          <p:spPr bwMode="gray">
            <a:xfrm>
              <a:off x="2977265" y="3868200"/>
              <a:ext cx="720000"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36000" tIns="36000" rIns="36000" bIns="36000" anchor="ctr"/>
            <a:lstStyle/>
            <a:p>
              <a:pPr algn="ctr" defTabSz="801688" eaLnBrk="0" hangingPunct="0">
                <a:lnSpc>
                  <a:spcPct val="90000"/>
                </a:lnSpc>
              </a:pPr>
              <a:r>
                <a:rPr lang="en-US" sz="1200" b="1" dirty="0" smtClean="0">
                  <a:solidFill>
                    <a:srgbClr val="FFFFFF"/>
                  </a:solidFill>
                  <a:effectLst>
                    <a:outerShdw blurRad="190500" algn="ctr" rotWithShape="0">
                      <a:prstClr val="black">
                        <a:alpha val="50000"/>
                      </a:prstClr>
                    </a:outerShdw>
                  </a:effectLst>
                  <a:cs typeface="Arial" charset="0"/>
                </a:rPr>
                <a:t>Supplier</a:t>
              </a:r>
              <a:endParaRPr lang="en-US" sz="1200" b="1" dirty="0">
                <a:solidFill>
                  <a:srgbClr val="FFFFFF"/>
                </a:solidFill>
                <a:effectLst>
                  <a:outerShdw blurRad="190500" algn="ctr" rotWithShape="0">
                    <a:prstClr val="black">
                      <a:alpha val="50000"/>
                    </a:prstClr>
                  </a:outerShdw>
                </a:effectLst>
                <a:cs typeface="Arial" charset="0"/>
              </a:endParaRPr>
            </a:p>
          </p:txBody>
        </p:sp>
        <p:sp>
          <p:nvSpPr>
            <p:cNvPr id="136" name="Abgerundetes Rechteck 135"/>
            <p:cNvSpPr/>
            <p:nvPr/>
          </p:nvSpPr>
          <p:spPr bwMode="gray">
            <a:xfrm>
              <a:off x="4211431" y="3319200"/>
              <a:ext cx="720000" cy="720000"/>
            </a:xfrm>
            <a:prstGeom prst="roundRect">
              <a:avLst/>
            </a:prstGeom>
            <a:gradFill>
              <a:gsLst>
                <a:gs pos="0">
                  <a:schemeClr val="accent1"/>
                </a:gs>
                <a:gs pos="100000">
                  <a:schemeClr val="accent1">
                    <a:lumMod val="5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36000" tIns="36000" rIns="36000" bIns="36000" anchor="ctr"/>
            <a:lstStyle/>
            <a:p>
              <a:pPr algn="ctr" defTabSz="801688" eaLnBrk="0" hangingPunct="0">
                <a:lnSpc>
                  <a:spcPct val="90000"/>
                </a:lnSpc>
              </a:pPr>
              <a:r>
                <a:rPr lang="en-US" sz="1200" b="1" dirty="0" smtClean="0">
                  <a:solidFill>
                    <a:srgbClr val="FFFFFF"/>
                  </a:solidFill>
                  <a:effectLst>
                    <a:outerShdw blurRad="190500" algn="ctr" rotWithShape="0">
                      <a:prstClr val="black">
                        <a:alpha val="50000"/>
                      </a:prstClr>
                    </a:outerShdw>
                  </a:effectLst>
                  <a:cs typeface="Arial" charset="0"/>
                </a:rPr>
                <a:t>Product</a:t>
              </a:r>
              <a:endParaRPr lang="en-US" sz="1200" b="1" dirty="0">
                <a:solidFill>
                  <a:srgbClr val="FFFFFF"/>
                </a:solidFill>
                <a:effectLst>
                  <a:outerShdw blurRad="190500" algn="ctr" rotWithShape="0">
                    <a:prstClr val="black">
                      <a:alpha val="50000"/>
                    </a:prstClr>
                  </a:outerShdw>
                </a:effectLst>
                <a:cs typeface="Arial" charset="0"/>
              </a:endParaRPr>
            </a:p>
          </p:txBody>
        </p:sp>
        <p:sp>
          <p:nvSpPr>
            <p:cNvPr id="137" name="Abgerundetes Rechteck 136"/>
            <p:cNvSpPr/>
            <p:nvPr/>
          </p:nvSpPr>
          <p:spPr bwMode="gray">
            <a:xfrm>
              <a:off x="5445597" y="2770200"/>
              <a:ext cx="720000"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36000" tIns="36000" rIns="36000" bIns="36000" anchor="ctr"/>
            <a:lstStyle/>
            <a:p>
              <a:pPr algn="ctr" defTabSz="801688" eaLnBrk="0" hangingPunct="0">
                <a:lnSpc>
                  <a:spcPct val="90000"/>
                </a:lnSpc>
              </a:pPr>
              <a:r>
                <a:rPr lang="en-US" sz="1200" b="1" dirty="0" smtClean="0">
                  <a:solidFill>
                    <a:srgbClr val="FFFFFF"/>
                  </a:solidFill>
                  <a:effectLst>
                    <a:outerShdw blurRad="190500" algn="ctr" rotWithShape="0">
                      <a:prstClr val="black">
                        <a:alpha val="50000"/>
                      </a:prstClr>
                    </a:outerShdw>
                  </a:effectLst>
                  <a:cs typeface="Arial" charset="0"/>
                </a:rPr>
                <a:t>Whole-saler</a:t>
              </a:r>
              <a:endParaRPr lang="en-US" sz="1200" b="1" dirty="0">
                <a:solidFill>
                  <a:srgbClr val="FFFFFF"/>
                </a:solidFill>
                <a:effectLst>
                  <a:outerShdw blurRad="190500" algn="ctr" rotWithShape="0">
                    <a:prstClr val="black">
                      <a:alpha val="50000"/>
                    </a:prstClr>
                  </a:outerShdw>
                </a:effectLst>
                <a:cs typeface="Arial" charset="0"/>
              </a:endParaRPr>
            </a:p>
          </p:txBody>
        </p:sp>
        <p:sp>
          <p:nvSpPr>
            <p:cNvPr id="138" name="Abgerundetes Rechteck 137"/>
            <p:cNvSpPr/>
            <p:nvPr/>
          </p:nvSpPr>
          <p:spPr bwMode="gray">
            <a:xfrm>
              <a:off x="5445597" y="3868200"/>
              <a:ext cx="720000"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36000" tIns="36000" rIns="36000" bIns="36000" anchor="ctr"/>
            <a:lstStyle/>
            <a:p>
              <a:pPr algn="ctr" defTabSz="801688" eaLnBrk="0" hangingPunct="0">
                <a:lnSpc>
                  <a:spcPct val="90000"/>
                </a:lnSpc>
              </a:pPr>
              <a:r>
                <a:rPr lang="en-US" sz="1200" b="1" dirty="0" smtClean="0">
                  <a:solidFill>
                    <a:srgbClr val="FFFFFF"/>
                  </a:solidFill>
                  <a:effectLst>
                    <a:outerShdw blurRad="190500" algn="ctr" rotWithShape="0">
                      <a:prstClr val="black">
                        <a:alpha val="50000"/>
                      </a:prstClr>
                    </a:outerShdw>
                  </a:effectLst>
                  <a:cs typeface="Arial" charset="0"/>
                </a:rPr>
                <a:t>Whole-saler</a:t>
              </a:r>
              <a:endParaRPr lang="en-US" sz="1200" b="1" dirty="0">
                <a:solidFill>
                  <a:srgbClr val="FFFFFF"/>
                </a:solidFill>
                <a:effectLst>
                  <a:outerShdw blurRad="190500" algn="ctr" rotWithShape="0">
                    <a:prstClr val="black">
                      <a:alpha val="50000"/>
                    </a:prstClr>
                  </a:outerShdw>
                </a:effectLst>
                <a:cs typeface="Arial" charset="0"/>
              </a:endParaRPr>
            </a:p>
          </p:txBody>
        </p:sp>
        <p:sp>
          <p:nvSpPr>
            <p:cNvPr id="139" name="Abgerundetes Rechteck 138"/>
            <p:cNvSpPr/>
            <p:nvPr/>
          </p:nvSpPr>
          <p:spPr bwMode="gray">
            <a:xfrm>
              <a:off x="6679763" y="2221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Retailer</a:t>
              </a:r>
              <a:endParaRPr lang="en-US" sz="1000" dirty="0">
                <a:solidFill>
                  <a:srgbClr val="000000"/>
                </a:solidFill>
                <a:cs typeface="Arial" charset="0"/>
              </a:endParaRPr>
            </a:p>
          </p:txBody>
        </p:sp>
        <p:sp>
          <p:nvSpPr>
            <p:cNvPr id="140" name="Abgerundetes Rechteck 139"/>
            <p:cNvSpPr/>
            <p:nvPr/>
          </p:nvSpPr>
          <p:spPr bwMode="gray">
            <a:xfrm>
              <a:off x="6679763" y="3319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Retailer</a:t>
              </a:r>
              <a:endParaRPr lang="en-US" sz="1000" dirty="0">
                <a:solidFill>
                  <a:srgbClr val="000000"/>
                </a:solidFill>
                <a:cs typeface="Arial" charset="0"/>
              </a:endParaRPr>
            </a:p>
          </p:txBody>
        </p:sp>
        <p:sp>
          <p:nvSpPr>
            <p:cNvPr id="141" name="Abgerundetes Rechteck 140"/>
            <p:cNvSpPr/>
            <p:nvPr/>
          </p:nvSpPr>
          <p:spPr bwMode="gray">
            <a:xfrm>
              <a:off x="6679763" y="4417200"/>
              <a:ext cx="720000" cy="720000"/>
            </a:xfrm>
            <a:prstGeom prst="round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Retailer</a:t>
              </a:r>
              <a:endParaRPr lang="en-US" sz="1000" dirty="0">
                <a:solidFill>
                  <a:srgbClr val="000000"/>
                </a:solidFill>
                <a:cs typeface="Arial" charset="0"/>
              </a:endParaRPr>
            </a:p>
          </p:txBody>
        </p:sp>
        <p:sp>
          <p:nvSpPr>
            <p:cNvPr id="142" name="Abgerundetes Rechteck 141"/>
            <p:cNvSpPr/>
            <p:nvPr/>
          </p:nvSpPr>
          <p:spPr bwMode="gray">
            <a:xfrm>
              <a:off x="7913929" y="1672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End customer</a:t>
              </a:r>
              <a:endParaRPr lang="en-US" sz="1000" dirty="0">
                <a:solidFill>
                  <a:srgbClr val="000000"/>
                </a:solidFill>
                <a:cs typeface="Arial" charset="0"/>
              </a:endParaRPr>
            </a:p>
          </p:txBody>
        </p:sp>
        <p:sp>
          <p:nvSpPr>
            <p:cNvPr id="143" name="Abgerundetes Rechteck 142"/>
            <p:cNvSpPr/>
            <p:nvPr/>
          </p:nvSpPr>
          <p:spPr bwMode="gray">
            <a:xfrm>
              <a:off x="7913929" y="2770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End customer</a:t>
              </a:r>
              <a:endParaRPr lang="en-US" sz="1000" dirty="0">
                <a:solidFill>
                  <a:srgbClr val="000000"/>
                </a:solidFill>
                <a:cs typeface="Arial" charset="0"/>
              </a:endParaRPr>
            </a:p>
          </p:txBody>
        </p:sp>
        <p:sp>
          <p:nvSpPr>
            <p:cNvPr id="144" name="Abgerundetes Rechteck 143"/>
            <p:cNvSpPr/>
            <p:nvPr/>
          </p:nvSpPr>
          <p:spPr bwMode="gray">
            <a:xfrm>
              <a:off x="7913929" y="3868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End customer</a:t>
              </a:r>
              <a:endParaRPr lang="en-US" sz="1000" dirty="0">
                <a:solidFill>
                  <a:srgbClr val="000000"/>
                </a:solidFill>
                <a:cs typeface="Arial" charset="0"/>
              </a:endParaRPr>
            </a:p>
          </p:txBody>
        </p:sp>
        <p:sp>
          <p:nvSpPr>
            <p:cNvPr id="145" name="Abgerundetes Rechteck 144"/>
            <p:cNvSpPr/>
            <p:nvPr/>
          </p:nvSpPr>
          <p:spPr bwMode="gray">
            <a:xfrm>
              <a:off x="7913929" y="4966200"/>
              <a:ext cx="720000" cy="720000"/>
            </a:xfrm>
            <a:prstGeom prst="round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lnSpc>
                  <a:spcPct val="95000"/>
                </a:lnSpc>
                <a:spcAft>
                  <a:spcPts val="400"/>
                </a:spcAft>
                <a:buClr>
                  <a:srgbClr val="969696"/>
                </a:buClr>
              </a:pPr>
              <a:r>
                <a:rPr lang="en-US" sz="1000" dirty="0" smtClean="0">
                  <a:solidFill>
                    <a:srgbClr val="000000"/>
                  </a:solidFill>
                  <a:cs typeface="Arial" charset="0"/>
                </a:rPr>
                <a:t>End customer</a:t>
              </a:r>
              <a:endParaRPr lang="en-US" sz="1000" dirty="0">
                <a:solidFill>
                  <a:srgbClr val="000000"/>
                </a:solidFill>
                <a:cs typeface="Arial" charset="0"/>
              </a:endParaRPr>
            </a:p>
          </p:txBody>
        </p:sp>
      </p:grpSp>
    </p:spTree>
    <p:extLst>
      <p:ext uri="{BB962C8B-B14F-4D97-AF65-F5344CB8AC3E}">
        <p14:creationId xmlns:p14="http://schemas.microsoft.com/office/powerpoint/2010/main" val="34071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Price </a:t>
            </a:r>
            <a:r>
              <a:rPr lang="en-US" b="0" dirty="0" smtClean="0"/>
              <a:t>− Price Policy Objectives</a:t>
            </a:r>
            <a:endParaRPr lang="de-DE" b="0" dirty="0"/>
          </a:p>
        </p:txBody>
      </p:sp>
      <p:sp>
        <p:nvSpPr>
          <p:cNvPr id="3" name="Textplatzhalter 2"/>
          <p:cNvSpPr>
            <a:spLocks noGrp="1"/>
          </p:cNvSpPr>
          <p:nvPr>
            <p:ph type="body" sz="quarter" idx="13"/>
          </p:nvPr>
        </p:nvSpPr>
        <p:spPr bwMode="gray"/>
        <p:txBody>
          <a:bodyPr/>
          <a:lstStyle/>
          <a:p>
            <a:r>
              <a:rPr lang="en-US" dirty="0" smtClean="0"/>
              <a:t>Comparison of possible pricing policy objectives</a:t>
            </a:r>
            <a:endParaRPr lang="en-US" dirty="0"/>
          </a:p>
        </p:txBody>
      </p:sp>
      <p:grpSp>
        <p:nvGrpSpPr>
          <p:cNvPr id="4" name="Gruppieren 99"/>
          <p:cNvGrpSpPr/>
          <p:nvPr/>
        </p:nvGrpSpPr>
        <p:grpSpPr bwMode="gray">
          <a:xfrm>
            <a:off x="323850" y="1555749"/>
            <a:ext cx="8497092" cy="4246564"/>
            <a:chOff x="323850" y="1555749"/>
            <a:chExt cx="8497092" cy="4246564"/>
          </a:xfrm>
        </p:grpSpPr>
        <p:grpSp>
          <p:nvGrpSpPr>
            <p:cNvPr id="6" name="Gruppieren 120"/>
            <p:cNvGrpSpPr/>
            <p:nvPr/>
          </p:nvGrpSpPr>
          <p:grpSpPr bwMode="gray">
            <a:xfrm>
              <a:off x="4644230" y="1555749"/>
              <a:ext cx="4176712" cy="1308081"/>
              <a:chOff x="4644230" y="1555749"/>
              <a:chExt cx="4176712" cy="1308081"/>
            </a:xfrm>
          </p:grpSpPr>
          <p:sp>
            <p:nvSpPr>
              <p:cNvPr id="88" name="Rechteck 87"/>
              <p:cNvSpPr/>
              <p:nvPr/>
            </p:nvSpPr>
            <p:spPr bwMode="gray">
              <a:xfrm>
                <a:off x="4644230" y="1555750"/>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43" name="Rechteck 42"/>
              <p:cNvSpPr/>
              <p:nvPr/>
            </p:nvSpPr>
            <p:spPr bwMode="gray">
              <a:xfrm>
                <a:off x="6412025" y="1555749"/>
                <a:ext cx="2408917" cy="1308081"/>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Development of new </a:t>
                </a:r>
                <a:br>
                  <a:rPr lang="en-US" sz="1400" noProof="1" smtClean="0">
                    <a:solidFill>
                      <a:srgbClr val="000000"/>
                    </a:solidFill>
                    <a:cs typeface="Arial" charset="0"/>
                  </a:rPr>
                </a:br>
                <a:r>
                  <a:rPr lang="en-US" sz="1400" noProof="1" smtClean="0">
                    <a:solidFill>
                      <a:srgbClr val="000000"/>
                    </a:solidFill>
                    <a:cs typeface="Arial" charset="0"/>
                  </a:rPr>
                  <a:t>markets or market niches</a:t>
                </a:r>
                <a:endParaRPr lang="en-US" sz="1400" noProof="1">
                  <a:solidFill>
                    <a:srgbClr val="000000"/>
                  </a:solidFill>
                  <a:cs typeface="Arial" charset="0"/>
                </a:endParaRPr>
              </a:p>
            </p:txBody>
          </p:sp>
          <p:grpSp>
            <p:nvGrpSpPr>
              <p:cNvPr id="7" name="Gruppieren 102"/>
              <p:cNvGrpSpPr/>
              <p:nvPr/>
            </p:nvGrpSpPr>
            <p:grpSpPr bwMode="gray">
              <a:xfrm>
                <a:off x="4877837" y="1705706"/>
                <a:ext cx="1298993" cy="1008168"/>
                <a:chOff x="1836627" y="1866776"/>
                <a:chExt cx="5281360" cy="4098944"/>
              </a:xfrm>
            </p:grpSpPr>
            <p:sp>
              <p:nvSpPr>
                <p:cNvPr id="104" name="Ellipse 103"/>
                <p:cNvSpPr/>
                <p:nvPr/>
              </p:nvSpPr>
              <p:spPr bwMode="gray">
                <a:xfrm>
                  <a:off x="2676261" y="3039144"/>
                  <a:ext cx="3724379" cy="1310648"/>
                </a:xfrm>
                <a:prstGeom prst="ellipse">
                  <a:avLst/>
                </a:prstGeom>
                <a:solidFill>
                  <a:srgbClr val="E6E6E6"/>
                </a:solidFill>
                <a:ln w="12700">
                  <a:noFill/>
                  <a:round/>
                  <a:headEnd/>
                  <a:tailEnd/>
                </a:ln>
              </p:spPr>
              <p:txBody>
                <a:bodyPr rtlCol="0" anchor="ctr"/>
                <a:lstStyle/>
                <a:p>
                  <a:pPr algn="ctr"/>
                  <a:endParaRPr lang="de-DE" sz="500" dirty="0"/>
                </a:p>
              </p:txBody>
            </p:sp>
            <p:sp>
              <p:nvSpPr>
                <p:cNvPr id="105" name="Ellipse 104"/>
                <p:cNvSpPr/>
                <p:nvPr/>
              </p:nvSpPr>
              <p:spPr bwMode="gray">
                <a:xfrm>
                  <a:off x="3653059" y="2370598"/>
                  <a:ext cx="1648496" cy="1648495"/>
                </a:xfrm>
                <a:prstGeom prst="ellipse">
                  <a:avLst/>
                </a:prstGeom>
                <a:solidFill>
                  <a:schemeClr val="accent1"/>
                </a:solidFill>
                <a:ln w="12700">
                  <a:noFill/>
                  <a:round/>
                  <a:headEnd/>
                  <a:tailEn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209550" h="88900"/>
                </a:sp3d>
              </p:spPr>
              <p:txBody>
                <a:bodyPr wrap="none" lIns="0" rIns="0" rtlCol="0" anchor="ctr"/>
                <a:lstStyle/>
                <a:p>
                  <a:pPr algn="ctr"/>
                  <a:endParaRPr lang="de-DE" sz="700" b="1" dirty="0">
                    <a:solidFill>
                      <a:srgbClr val="FFFFFF"/>
                    </a:solidFill>
                  </a:endParaRPr>
                </a:p>
              </p:txBody>
            </p:sp>
            <p:sp>
              <p:nvSpPr>
                <p:cNvPr id="106" name="Ellipse 105"/>
                <p:cNvSpPr/>
                <p:nvPr/>
              </p:nvSpPr>
              <p:spPr bwMode="gray">
                <a:xfrm>
                  <a:off x="1836627" y="1866776"/>
                  <a:ext cx="1226314" cy="1226313"/>
                </a:xfrm>
                <a:prstGeom prst="ellipse">
                  <a:avLst/>
                </a:prstGeom>
                <a:solidFill>
                  <a:srgbClr val="E6E6E6"/>
                </a:solidFill>
                <a:ln w="12700">
                  <a:noFill/>
                  <a:round/>
                  <a:headEnd/>
                  <a:tailEn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139700" h="133350"/>
                </a:sp3d>
              </p:spPr>
              <p:txBody>
                <a:bodyPr wrap="none" lIns="0" rIns="0" rtlCol="0" anchor="ctr"/>
                <a:lstStyle/>
                <a:p>
                  <a:pPr algn="ctr"/>
                  <a:endParaRPr lang="de-DE" sz="500" b="1" dirty="0">
                    <a:solidFill>
                      <a:srgbClr val="000000"/>
                    </a:solidFill>
                  </a:endParaRPr>
                </a:p>
              </p:txBody>
            </p:sp>
            <p:sp>
              <p:nvSpPr>
                <p:cNvPr id="107" name="Ellipse 106"/>
                <p:cNvSpPr/>
                <p:nvPr/>
              </p:nvSpPr>
              <p:spPr bwMode="gray">
                <a:xfrm>
                  <a:off x="5891673" y="1866776"/>
                  <a:ext cx="1226314" cy="1226313"/>
                </a:xfrm>
                <a:prstGeom prst="ellipse">
                  <a:avLst/>
                </a:prstGeom>
                <a:solidFill>
                  <a:srgbClr val="E6E6E6"/>
                </a:solidFill>
                <a:ln w="12700">
                  <a:noFill/>
                  <a:round/>
                  <a:headEnd/>
                  <a:tailEn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139700" h="133350"/>
                </a:sp3d>
              </p:spPr>
              <p:txBody>
                <a:bodyPr wrap="none" lIns="0" rIns="0" rtlCol="0" anchor="ctr"/>
                <a:lstStyle/>
                <a:p>
                  <a:pPr algn="ctr"/>
                  <a:endParaRPr lang="de-DE" sz="500" b="1" dirty="0">
                    <a:solidFill>
                      <a:srgbClr val="000000"/>
                    </a:solidFill>
                  </a:endParaRPr>
                </a:p>
              </p:txBody>
            </p:sp>
            <p:sp>
              <p:nvSpPr>
                <p:cNvPr id="108" name="Gleichschenkliges Dreieck 107"/>
                <p:cNvSpPr/>
                <p:nvPr/>
              </p:nvSpPr>
              <p:spPr bwMode="gray">
                <a:xfrm rot="10800000">
                  <a:off x="4257778" y="3775089"/>
                  <a:ext cx="471438" cy="406413"/>
                </a:xfrm>
                <a:prstGeom prst="triangle">
                  <a:avLst/>
                </a:prstGeom>
                <a:gradFill flip="none" rotWithShape="1">
                  <a:gsLst>
                    <a:gs pos="0">
                      <a:srgbClr val="AFAFAF"/>
                    </a:gs>
                    <a:gs pos="100000">
                      <a:srgbClr val="969696"/>
                    </a:gs>
                  </a:gsLst>
                  <a:lin ang="0" scaled="1"/>
                  <a:tileRect/>
                </a:gradFill>
                <a:ln w="12700" algn="ctr">
                  <a:solidFill>
                    <a:srgbClr val="C0C0C0"/>
                  </a:solidFill>
                  <a:miter lim="800000"/>
                  <a:headEnd/>
                  <a:tailEnd/>
                </a:ln>
                <a:effectLst>
                  <a:outerShdw blurRad="127000" dist="63500" dir="2700000" algn="tl" rotWithShape="0">
                    <a:prstClr val="black">
                      <a:alpha val="40000"/>
                    </a:prstClr>
                  </a:outerShdw>
                </a:effectLst>
                <a:scene3d>
                  <a:camera prst="perspectiveRelaxed">
                    <a:rot lat="3873599" lon="0" rev="0"/>
                  </a:camera>
                  <a:lightRig rig="threePt" dir="t">
                    <a:rot lat="0" lon="0" rev="2400000"/>
                  </a:lightRig>
                </a:scene3d>
                <a:sp3d extrusionH="38100"/>
              </p:spPr>
              <p:txBody>
                <a:bodyPr lIns="0" tIns="0" rIns="0" bIns="0" anchor="ctr"/>
                <a:lstStyle/>
                <a:p>
                  <a:pPr algn="ctr" defTabSz="801688" eaLnBrk="0" hangingPunct="0">
                    <a:defRPr/>
                  </a:pPr>
                  <a:endParaRPr lang="de-DE" sz="200" b="1" noProof="1">
                    <a:solidFill>
                      <a:srgbClr val="000000"/>
                    </a:solidFill>
                    <a:cs typeface="Arial" charset="0"/>
                  </a:endParaRPr>
                </a:p>
              </p:txBody>
            </p:sp>
            <p:sp>
              <p:nvSpPr>
                <p:cNvPr id="109" name="Ellipse 108"/>
                <p:cNvSpPr/>
                <p:nvPr/>
              </p:nvSpPr>
              <p:spPr bwMode="gray">
                <a:xfrm>
                  <a:off x="3518518" y="4048144"/>
                  <a:ext cx="1917578" cy="1917576"/>
                </a:xfrm>
                <a:prstGeom prst="ellipse">
                  <a:avLst/>
                </a:prstGeom>
                <a:solidFill>
                  <a:srgbClr val="E6E6E6"/>
                </a:solidFill>
                <a:ln w="12700">
                  <a:noFill/>
                  <a:round/>
                  <a:headEnd/>
                  <a:tailEnd/>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222250" h="133350"/>
                </a:sp3d>
              </p:spPr>
              <p:txBody>
                <a:bodyPr wrap="none" lIns="0" rIns="0" rtlCol="0" anchor="ctr"/>
                <a:lstStyle/>
                <a:p>
                  <a:pPr algn="ctr"/>
                  <a:endParaRPr lang="de-DE" sz="500" b="1" dirty="0">
                    <a:solidFill>
                      <a:srgbClr val="000000"/>
                    </a:solidFill>
                  </a:endParaRPr>
                </a:p>
              </p:txBody>
            </p:sp>
            <p:sp>
              <p:nvSpPr>
                <p:cNvPr id="110" name="Gleichschenkliges Dreieck 109"/>
                <p:cNvSpPr/>
                <p:nvPr/>
              </p:nvSpPr>
              <p:spPr bwMode="gray">
                <a:xfrm rot="10800000">
                  <a:off x="5368230" y="2711737"/>
                  <a:ext cx="471438" cy="406413"/>
                </a:xfrm>
                <a:prstGeom prst="triangle">
                  <a:avLst/>
                </a:prstGeom>
                <a:gradFill flip="none" rotWithShape="1">
                  <a:gsLst>
                    <a:gs pos="0">
                      <a:srgbClr val="AFAFAF"/>
                    </a:gs>
                    <a:gs pos="100000">
                      <a:srgbClr val="969696"/>
                    </a:gs>
                  </a:gsLst>
                  <a:lin ang="0" scaled="1"/>
                  <a:tileRect/>
                </a:gradFill>
                <a:ln w="12700" algn="ctr">
                  <a:solidFill>
                    <a:srgbClr val="C0C0C0"/>
                  </a:solidFill>
                  <a:miter lim="800000"/>
                  <a:headEnd/>
                  <a:tailEnd/>
                </a:ln>
                <a:effectLst>
                  <a:outerShdw blurRad="152400" dist="76200" dir="5400000" sx="90000" sy="-19000" rotWithShape="0">
                    <a:prstClr val="black">
                      <a:alpha val="15000"/>
                    </a:prstClr>
                  </a:outerShdw>
                </a:effectLst>
                <a:scene3d>
                  <a:camera prst="perspectiveRelaxed">
                    <a:rot lat="3873599" lon="0" rev="0"/>
                  </a:camera>
                  <a:lightRig rig="threePt" dir="t">
                    <a:rot lat="0" lon="0" rev="2400000"/>
                  </a:lightRig>
                </a:scene3d>
                <a:sp3d extrusionH="38100"/>
              </p:spPr>
              <p:txBody>
                <a:bodyPr lIns="0" tIns="0" rIns="0" bIns="0" anchor="ctr"/>
                <a:lstStyle/>
                <a:p>
                  <a:pPr algn="ctr" defTabSz="801688" eaLnBrk="0" hangingPunct="0">
                    <a:defRPr/>
                  </a:pPr>
                  <a:endParaRPr lang="de-DE" sz="200" b="1" noProof="1">
                    <a:solidFill>
                      <a:srgbClr val="000000"/>
                    </a:solidFill>
                    <a:cs typeface="Arial" charset="0"/>
                  </a:endParaRPr>
                </a:p>
              </p:txBody>
            </p:sp>
            <p:sp>
              <p:nvSpPr>
                <p:cNvPr id="111" name="Gleichschenkliges Dreieck 110"/>
                <p:cNvSpPr/>
                <p:nvPr/>
              </p:nvSpPr>
              <p:spPr bwMode="gray">
                <a:xfrm rot="10800000">
                  <a:off x="3128266" y="2711737"/>
                  <a:ext cx="471438" cy="406413"/>
                </a:xfrm>
                <a:prstGeom prst="triangle">
                  <a:avLst/>
                </a:prstGeom>
                <a:gradFill flip="none" rotWithShape="1">
                  <a:gsLst>
                    <a:gs pos="0">
                      <a:srgbClr val="AFAFAF"/>
                    </a:gs>
                    <a:gs pos="100000">
                      <a:srgbClr val="969696"/>
                    </a:gs>
                  </a:gsLst>
                  <a:lin ang="0" scaled="1"/>
                  <a:tileRect/>
                </a:gradFill>
                <a:ln w="12700" algn="ctr">
                  <a:solidFill>
                    <a:srgbClr val="C0C0C0"/>
                  </a:solidFill>
                  <a:miter lim="800000"/>
                  <a:headEnd/>
                  <a:tailEnd/>
                </a:ln>
                <a:effectLst>
                  <a:outerShdw blurRad="152400" dist="76200" dir="5400000" sx="90000" sy="-19000" rotWithShape="0">
                    <a:prstClr val="black">
                      <a:alpha val="15000"/>
                    </a:prstClr>
                  </a:outerShdw>
                </a:effectLst>
                <a:scene3d>
                  <a:camera prst="perspectiveRelaxed">
                    <a:rot lat="3873599" lon="0" rev="0"/>
                  </a:camera>
                  <a:lightRig rig="threePt" dir="t">
                    <a:rot lat="0" lon="0" rev="2400000"/>
                  </a:lightRig>
                </a:scene3d>
                <a:sp3d extrusionH="38100"/>
              </p:spPr>
              <p:txBody>
                <a:bodyPr lIns="0" tIns="0" rIns="0" bIns="0" anchor="ctr"/>
                <a:lstStyle/>
                <a:p>
                  <a:pPr algn="ctr" defTabSz="801688" eaLnBrk="0" hangingPunct="0">
                    <a:defRPr/>
                  </a:pPr>
                  <a:endParaRPr lang="de-DE" sz="200" b="1" noProof="1">
                    <a:solidFill>
                      <a:srgbClr val="000000"/>
                    </a:solidFill>
                    <a:cs typeface="Arial" charset="0"/>
                  </a:endParaRPr>
                </a:p>
              </p:txBody>
            </p:sp>
          </p:grpSp>
        </p:grpSp>
        <p:grpSp>
          <p:nvGrpSpPr>
            <p:cNvPr id="8" name="Gruppieren 117"/>
            <p:cNvGrpSpPr/>
            <p:nvPr/>
          </p:nvGrpSpPr>
          <p:grpSpPr bwMode="gray">
            <a:xfrm>
              <a:off x="323850" y="1555750"/>
              <a:ext cx="4175124" cy="1308080"/>
              <a:chOff x="323850" y="1555750"/>
              <a:chExt cx="4175124" cy="1308080"/>
            </a:xfrm>
          </p:grpSpPr>
          <p:sp>
            <p:nvSpPr>
              <p:cNvPr id="79" name="Rechteck 78"/>
              <p:cNvSpPr/>
              <p:nvPr/>
            </p:nvSpPr>
            <p:spPr bwMode="gray">
              <a:xfrm>
                <a:off x="323850" y="1555750"/>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5" name="Rechteck 4"/>
              <p:cNvSpPr/>
              <p:nvPr/>
            </p:nvSpPr>
            <p:spPr bwMode="gray">
              <a:xfrm>
                <a:off x="2090057" y="1555750"/>
                <a:ext cx="240891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Increase and recovery </a:t>
                </a:r>
              </a:p>
              <a:p>
                <a:pPr defTabSz="801688" eaLnBrk="0" hangingPunct="0">
                  <a:defRPr/>
                </a:pPr>
                <a:r>
                  <a:rPr lang="en-US" sz="1400" noProof="1" smtClean="0">
                    <a:solidFill>
                      <a:srgbClr val="000000"/>
                    </a:solidFill>
                    <a:cs typeface="Arial" charset="0"/>
                  </a:rPr>
                  <a:t>of market Shares</a:t>
                </a:r>
                <a:endParaRPr lang="en-US" sz="1400" noProof="1">
                  <a:solidFill>
                    <a:srgbClr val="000000"/>
                  </a:solidFill>
                  <a:cs typeface="Arial" charset="0"/>
                </a:endParaRPr>
              </a:p>
            </p:txBody>
          </p:sp>
          <p:pic>
            <p:nvPicPr>
              <p:cNvPr id="116" name="_effect" descr="C:\Users\marc.h\Desktop\Schatten-TEST.png"/>
              <p:cNvPicPr>
                <a:picLocks noChangeAspect="1" noChangeArrowheads="1"/>
              </p:cNvPicPr>
              <p:nvPr/>
            </p:nvPicPr>
            <p:blipFill>
              <a:blip r:embed="rId2" cstate="print"/>
              <a:srcRect/>
              <a:stretch>
                <a:fillRect/>
              </a:stretch>
            </p:blipFill>
            <p:spPr bwMode="gray">
              <a:xfrm>
                <a:off x="656510" y="2618184"/>
                <a:ext cx="1099907" cy="177375"/>
              </a:xfrm>
              <a:prstGeom prst="rect">
                <a:avLst/>
              </a:prstGeom>
              <a:noFill/>
            </p:spPr>
          </p:pic>
          <p:grpSp>
            <p:nvGrpSpPr>
              <p:cNvPr id="9" name="Gruppieren 114"/>
              <p:cNvGrpSpPr/>
              <p:nvPr/>
            </p:nvGrpSpPr>
            <p:grpSpPr bwMode="gray">
              <a:xfrm>
                <a:off x="709872" y="1712709"/>
                <a:ext cx="994163" cy="994163"/>
                <a:chOff x="3404196" y="2511226"/>
                <a:chExt cx="2335610" cy="2335610"/>
              </a:xfrm>
              <a:effectLst>
                <a:outerShdw blurRad="63500" sx="102000" sy="102000" algn="ctr" rotWithShape="0">
                  <a:prstClr val="black">
                    <a:alpha val="40000"/>
                  </a:prstClr>
                </a:outerShdw>
              </a:effectLst>
            </p:grpSpPr>
            <p:sp>
              <p:nvSpPr>
                <p:cNvPr id="112" name="Ellipse 111"/>
                <p:cNvSpPr/>
                <p:nvPr/>
              </p:nvSpPr>
              <p:spPr bwMode="gray">
                <a:xfrm>
                  <a:off x="3404196" y="2511226"/>
                  <a:ext cx="2335610" cy="2335610"/>
                </a:xfrm>
                <a:prstGeom prst="ellipse">
                  <a:avLst/>
                </a:prstGeom>
                <a:solidFill>
                  <a:srgbClr val="E6E6E6"/>
                </a:solidFill>
                <a:ln w="12700">
                  <a:solidFill>
                    <a:srgbClr val="AFAFAF"/>
                  </a:solidFill>
                  <a:round/>
                  <a:headEnd/>
                  <a:tailEnd/>
                </a:ln>
              </p:spPr>
              <p:txBody>
                <a:bodyPr rtlCol="0" anchor="ctr"/>
                <a:lstStyle/>
                <a:p>
                  <a:pPr algn="ctr"/>
                  <a:endParaRPr lang="de-DE" dirty="0"/>
                </a:p>
              </p:txBody>
            </p:sp>
            <p:sp>
              <p:nvSpPr>
                <p:cNvPr id="113" name="Ellipse 112"/>
                <p:cNvSpPr/>
                <p:nvPr/>
              </p:nvSpPr>
              <p:spPr bwMode="gray">
                <a:xfrm>
                  <a:off x="3722688" y="2829718"/>
                  <a:ext cx="1698625" cy="1698625"/>
                </a:xfrm>
                <a:prstGeom prst="ellipse">
                  <a:avLst/>
                </a:prstGeom>
                <a:solidFill>
                  <a:srgbClr val="FFFFFF"/>
                </a:solidFill>
                <a:ln w="12700">
                  <a:solidFill>
                    <a:srgbClr val="AFAFAF"/>
                  </a:solidFill>
                  <a:round/>
                  <a:headEnd/>
                  <a:tailEnd/>
                </a:ln>
              </p:spPr>
              <p:txBody>
                <a:bodyPr rtlCol="0" anchor="ctr"/>
                <a:lstStyle/>
                <a:p>
                  <a:pPr algn="ctr"/>
                  <a:endParaRPr lang="de-DE" dirty="0"/>
                </a:p>
              </p:txBody>
            </p:sp>
            <p:sp>
              <p:nvSpPr>
                <p:cNvPr id="114" name="Ellipse 113"/>
                <p:cNvSpPr/>
                <p:nvPr/>
              </p:nvSpPr>
              <p:spPr bwMode="gray">
                <a:xfrm>
                  <a:off x="4041180" y="3148210"/>
                  <a:ext cx="1061641" cy="1061641"/>
                </a:xfrm>
                <a:prstGeom prst="ellipse">
                  <a:avLst/>
                </a:prstGeom>
                <a:gradFill>
                  <a:gsLst>
                    <a:gs pos="0">
                      <a:schemeClr val="accent1">
                        <a:lumMod val="60000"/>
                        <a:lumOff val="40000"/>
                      </a:schemeClr>
                    </a:gs>
                    <a:gs pos="100000">
                      <a:schemeClr val="accent1"/>
                    </a:gs>
                  </a:gsLst>
                  <a:lin ang="5400000" scaled="0"/>
                </a:gradFill>
                <a:ln w="12700">
                  <a:noFill/>
                  <a:miter lim="800000"/>
                  <a:headEnd/>
                  <a:tailEnd/>
                </a:ln>
                <a:effectLst>
                  <a:outerShdw blurRad="63500" sx="102000" sy="102000" algn="ctr" rotWithShape="0">
                    <a:prstClr val="black">
                      <a:alpha val="40000"/>
                    </a:prstClr>
                  </a:outerShdw>
                </a:effectLst>
                <a:scene3d>
                  <a:camera prst="orthographicFront"/>
                  <a:lightRig rig="threePt" dir="t"/>
                </a:scene3d>
                <a:sp3d>
                  <a:bevelT w="228600" h="228600"/>
                </a:sp3d>
              </p:spPr>
              <p:txBody>
                <a:bodyPr lIns="0" tIns="0" rIns="0" bIns="0" anchor="ctr"/>
                <a:lstStyle/>
                <a:p>
                  <a:pPr algn="ctr" defTabSz="801688" eaLnBrk="0" hangingPunct="0">
                    <a:defRPr/>
                  </a:pPr>
                  <a:endParaRPr lang="de-DE" sz="1400" b="1" noProof="1" smtClean="0">
                    <a:solidFill>
                      <a:srgbClr val="FFFFFF"/>
                    </a:solidFill>
                    <a:cs typeface="Arial" charset="0"/>
                  </a:endParaRPr>
                </a:p>
              </p:txBody>
            </p:sp>
          </p:grpSp>
        </p:grpSp>
        <p:grpSp>
          <p:nvGrpSpPr>
            <p:cNvPr id="10" name="Gruppieren 118"/>
            <p:cNvGrpSpPr/>
            <p:nvPr/>
          </p:nvGrpSpPr>
          <p:grpSpPr bwMode="gray">
            <a:xfrm>
              <a:off x="323850" y="3024991"/>
              <a:ext cx="4175124" cy="1308080"/>
              <a:chOff x="323850" y="3024991"/>
              <a:chExt cx="4175124" cy="1308080"/>
            </a:xfrm>
          </p:grpSpPr>
          <p:sp>
            <p:nvSpPr>
              <p:cNvPr id="81" name="Rechteck 80"/>
              <p:cNvSpPr/>
              <p:nvPr/>
            </p:nvSpPr>
            <p:spPr bwMode="gray">
              <a:xfrm>
                <a:off x="323850" y="3024991"/>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35" name="Rechteck 34"/>
              <p:cNvSpPr/>
              <p:nvPr/>
            </p:nvSpPr>
            <p:spPr bwMode="gray">
              <a:xfrm>
                <a:off x="2090057" y="3024991"/>
                <a:ext cx="240891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Improvement of</a:t>
                </a:r>
              </a:p>
              <a:p>
                <a:pPr defTabSz="801688" eaLnBrk="0" hangingPunct="0">
                  <a:defRPr/>
                </a:pPr>
                <a:r>
                  <a:rPr lang="en-US" sz="1400" noProof="1">
                    <a:solidFill>
                      <a:srgbClr val="000000"/>
                    </a:solidFill>
                    <a:cs typeface="Arial" charset="0"/>
                  </a:rPr>
                  <a:t>r</a:t>
                </a:r>
                <a:r>
                  <a:rPr lang="en-US" sz="1400" noProof="1" smtClean="0">
                    <a:solidFill>
                      <a:srgbClr val="000000"/>
                    </a:solidFill>
                    <a:cs typeface="Arial" charset="0"/>
                  </a:rPr>
                  <a:t>evenue situation</a:t>
                </a:r>
                <a:endParaRPr lang="en-US" sz="1400" noProof="1">
                  <a:solidFill>
                    <a:srgbClr val="000000"/>
                  </a:solidFill>
                  <a:cs typeface="Arial" charset="0"/>
                </a:endParaRPr>
              </a:p>
            </p:txBody>
          </p:sp>
          <p:grpSp>
            <p:nvGrpSpPr>
              <p:cNvPr id="11" name="Gruppieren 134"/>
              <p:cNvGrpSpPr/>
              <p:nvPr/>
            </p:nvGrpSpPr>
            <p:grpSpPr bwMode="gray">
              <a:xfrm>
                <a:off x="503691" y="3157933"/>
                <a:ext cx="1406524" cy="1042196"/>
                <a:chOff x="510383" y="3136899"/>
                <a:chExt cx="1406524" cy="1042196"/>
              </a:xfrm>
            </p:grpSpPr>
            <p:cxnSp>
              <p:nvCxnSpPr>
                <p:cNvPr id="126" name="Gerade Verbindung mit Pfeil 125"/>
                <p:cNvCxnSpPr/>
                <p:nvPr/>
              </p:nvCxnSpPr>
              <p:spPr bwMode="gray">
                <a:xfrm rot="16200000" flipV="1">
                  <a:off x="-3572" y="3656409"/>
                  <a:ext cx="1040607" cy="1588"/>
                </a:xfrm>
                <a:prstGeom prst="straightConnector1">
                  <a:avLst/>
                </a:prstGeom>
                <a:noFill/>
                <a:ln w="19050">
                  <a:solidFill>
                    <a:srgbClr val="969696"/>
                  </a:solidFill>
                  <a:prstDash val="solid"/>
                  <a:round/>
                  <a:headEnd/>
                  <a:tailEnd type="triangle"/>
                </a:ln>
              </p:spPr>
            </p:cxnSp>
            <p:sp>
              <p:nvSpPr>
                <p:cNvPr id="129" name="Auf der gleichen Seite des Rechtecks liegende Ecken abrunden 128"/>
                <p:cNvSpPr/>
                <p:nvPr/>
              </p:nvSpPr>
              <p:spPr bwMode="gray">
                <a:xfrm>
                  <a:off x="667567" y="3709988"/>
                  <a:ext cx="188930" cy="467519"/>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31" name="Auf der gleichen Seite des Rechtecks liegende Ecken abrunden 130"/>
                <p:cNvSpPr/>
                <p:nvPr/>
              </p:nvSpPr>
              <p:spPr bwMode="gray">
                <a:xfrm>
                  <a:off x="940064" y="3595688"/>
                  <a:ext cx="188930" cy="581819"/>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32" name="Auf der gleichen Seite des Rechtecks liegende Ecken abrunden 131"/>
                <p:cNvSpPr/>
                <p:nvPr/>
              </p:nvSpPr>
              <p:spPr bwMode="gray">
                <a:xfrm>
                  <a:off x="1212561" y="3495676"/>
                  <a:ext cx="188930" cy="681832"/>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33" name="Auf der gleichen Seite des Rechtecks liegende Ecken abrunden 132"/>
                <p:cNvSpPr/>
                <p:nvPr/>
              </p:nvSpPr>
              <p:spPr bwMode="gray">
                <a:xfrm>
                  <a:off x="1485059" y="3390900"/>
                  <a:ext cx="188930" cy="786607"/>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cxnSp>
              <p:nvCxnSpPr>
                <p:cNvPr id="128" name="Gerade Verbindung mit Pfeil 127"/>
                <p:cNvCxnSpPr/>
                <p:nvPr/>
              </p:nvCxnSpPr>
              <p:spPr bwMode="gray">
                <a:xfrm>
                  <a:off x="510383" y="4177507"/>
                  <a:ext cx="1406524" cy="1588"/>
                </a:xfrm>
                <a:prstGeom prst="straightConnector1">
                  <a:avLst/>
                </a:prstGeom>
                <a:noFill/>
                <a:ln w="19050">
                  <a:solidFill>
                    <a:srgbClr val="969696"/>
                  </a:solidFill>
                  <a:prstDash val="solid"/>
                  <a:round/>
                  <a:headEnd/>
                  <a:tailEnd type="triangle"/>
                </a:ln>
              </p:spPr>
            </p:cxnSp>
          </p:grpSp>
        </p:grpSp>
        <p:grpSp>
          <p:nvGrpSpPr>
            <p:cNvPr id="12" name="Gruppieren 119"/>
            <p:cNvGrpSpPr/>
            <p:nvPr/>
          </p:nvGrpSpPr>
          <p:grpSpPr bwMode="gray">
            <a:xfrm>
              <a:off x="323850" y="4494233"/>
              <a:ext cx="4175124" cy="1308080"/>
              <a:chOff x="323850" y="4494233"/>
              <a:chExt cx="4175124" cy="1308080"/>
            </a:xfrm>
          </p:grpSpPr>
          <p:sp>
            <p:nvSpPr>
              <p:cNvPr id="86" name="Rechteck 85"/>
              <p:cNvSpPr/>
              <p:nvPr/>
            </p:nvSpPr>
            <p:spPr bwMode="gray">
              <a:xfrm>
                <a:off x="323850" y="4494233"/>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36" name="Rechteck 35"/>
              <p:cNvSpPr/>
              <p:nvPr/>
            </p:nvSpPr>
            <p:spPr bwMode="gray">
              <a:xfrm>
                <a:off x="2090057" y="4494233"/>
                <a:ext cx="240891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Improvement of</a:t>
                </a:r>
              </a:p>
              <a:p>
                <a:pPr defTabSz="801688" eaLnBrk="0" hangingPunct="0">
                  <a:defRPr/>
                </a:pPr>
                <a:r>
                  <a:rPr lang="en-US" sz="1400" noProof="1">
                    <a:solidFill>
                      <a:srgbClr val="000000"/>
                    </a:solidFill>
                    <a:cs typeface="Arial" charset="0"/>
                  </a:rPr>
                  <a:t>p</a:t>
                </a:r>
                <a:r>
                  <a:rPr lang="en-US" sz="1400" noProof="1" smtClean="0">
                    <a:solidFill>
                      <a:srgbClr val="000000"/>
                    </a:solidFill>
                    <a:cs typeface="Arial" charset="0"/>
                  </a:rPr>
                  <a:t>rofit </a:t>
                </a:r>
                <a:r>
                  <a:rPr lang="en-US" sz="1400" noProof="1">
                    <a:solidFill>
                      <a:srgbClr val="000000"/>
                    </a:solidFill>
                    <a:cs typeface="Arial" charset="0"/>
                  </a:rPr>
                  <a:t>s</a:t>
                </a:r>
                <a:r>
                  <a:rPr lang="en-US" sz="1400" noProof="1" smtClean="0">
                    <a:solidFill>
                      <a:srgbClr val="000000"/>
                    </a:solidFill>
                    <a:cs typeface="Arial" charset="0"/>
                  </a:rPr>
                  <a:t>ituation</a:t>
                </a:r>
                <a:endParaRPr lang="en-US" sz="1400" noProof="1">
                  <a:solidFill>
                    <a:srgbClr val="000000"/>
                  </a:solidFill>
                  <a:cs typeface="Arial" charset="0"/>
                </a:endParaRPr>
              </a:p>
            </p:txBody>
          </p:sp>
          <p:cxnSp>
            <p:nvCxnSpPr>
              <p:cNvPr id="137" name="Gerade Verbindung mit Pfeil 136"/>
              <p:cNvCxnSpPr/>
              <p:nvPr/>
            </p:nvCxnSpPr>
            <p:spPr bwMode="gray">
              <a:xfrm rot="16200000" flipV="1">
                <a:off x="-10264" y="5146685"/>
                <a:ext cx="1040607" cy="1588"/>
              </a:xfrm>
              <a:prstGeom prst="straightConnector1">
                <a:avLst/>
              </a:prstGeom>
              <a:noFill/>
              <a:ln w="19050">
                <a:solidFill>
                  <a:srgbClr val="969696"/>
                </a:solidFill>
                <a:prstDash val="solid"/>
                <a:round/>
                <a:headEnd/>
                <a:tailEnd type="triangle"/>
              </a:ln>
            </p:spPr>
          </p:cxnSp>
          <p:grpSp>
            <p:nvGrpSpPr>
              <p:cNvPr id="13" name="Gruppieren 142"/>
              <p:cNvGrpSpPr/>
              <p:nvPr/>
            </p:nvGrpSpPr>
            <p:grpSpPr bwMode="gray">
              <a:xfrm>
                <a:off x="660875" y="5200264"/>
                <a:ext cx="1006422" cy="467520"/>
                <a:chOff x="660875" y="4881176"/>
                <a:chExt cx="1006422" cy="786608"/>
              </a:xfrm>
            </p:grpSpPr>
            <p:sp>
              <p:nvSpPr>
                <p:cNvPr id="138" name="Auf der gleichen Seite des Rechtecks liegende Ecken abrunden 137"/>
                <p:cNvSpPr/>
                <p:nvPr/>
              </p:nvSpPr>
              <p:spPr bwMode="gray">
                <a:xfrm>
                  <a:off x="660875" y="5200264"/>
                  <a:ext cx="188930" cy="467519"/>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39" name="Auf der gleichen Seite des Rechtecks liegende Ecken abrunden 138"/>
                <p:cNvSpPr/>
                <p:nvPr/>
              </p:nvSpPr>
              <p:spPr bwMode="gray">
                <a:xfrm>
                  <a:off x="933372" y="5085964"/>
                  <a:ext cx="188930" cy="581819"/>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40" name="Auf der gleichen Seite des Rechtecks liegende Ecken abrunden 139"/>
                <p:cNvSpPr/>
                <p:nvPr/>
              </p:nvSpPr>
              <p:spPr bwMode="gray">
                <a:xfrm>
                  <a:off x="1205869" y="4985952"/>
                  <a:ext cx="188930" cy="681832"/>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sp>
              <p:nvSpPr>
                <p:cNvPr id="141" name="Auf der gleichen Seite des Rechtecks liegende Ecken abrunden 140"/>
                <p:cNvSpPr/>
                <p:nvPr/>
              </p:nvSpPr>
              <p:spPr bwMode="gray">
                <a:xfrm>
                  <a:off x="1478367" y="4881176"/>
                  <a:ext cx="188930" cy="786607"/>
                </a:xfrm>
                <a:prstGeom prst="round2Same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1000" sy="101000" algn="ctr" rotWithShape="0">
                    <a:prstClr val="black">
                      <a:alpha val="40000"/>
                    </a:prstClr>
                  </a:outerShdw>
                </a:effectLst>
                <a:scene3d>
                  <a:camera prst="orthographicFront"/>
                  <a:lightRig rig="threePt" dir="t"/>
                </a:scene3d>
                <a:sp3d>
                  <a:bevelT w="38100" h="38100"/>
                </a:sp3d>
              </p:spPr>
              <p:txBody>
                <a:bodyPr lIns="0" tIns="0" rIns="0" bIns="0" anchor="ctr"/>
                <a:lstStyle/>
                <a:p>
                  <a:pPr algn="ctr" defTabSz="801688" eaLnBrk="0" hangingPunct="0">
                    <a:defRPr/>
                  </a:pPr>
                  <a:endParaRPr lang="de-DE" sz="1400" b="1" noProof="1">
                    <a:solidFill>
                      <a:srgbClr val="FFFFFF"/>
                    </a:solidFill>
                    <a:cs typeface="Arial" charset="0"/>
                  </a:endParaRPr>
                </a:p>
              </p:txBody>
            </p:sp>
          </p:grpSp>
          <p:cxnSp>
            <p:nvCxnSpPr>
              <p:cNvPr id="142" name="Gerade Verbindung mit Pfeil 141"/>
              <p:cNvCxnSpPr/>
              <p:nvPr/>
            </p:nvCxnSpPr>
            <p:spPr bwMode="gray">
              <a:xfrm>
                <a:off x="503691" y="5667783"/>
                <a:ext cx="1406524" cy="1588"/>
              </a:xfrm>
              <a:prstGeom prst="straightConnector1">
                <a:avLst/>
              </a:prstGeom>
              <a:noFill/>
              <a:ln w="19050">
                <a:solidFill>
                  <a:srgbClr val="969696"/>
                </a:solidFill>
                <a:prstDash val="solid"/>
                <a:round/>
                <a:headEnd/>
                <a:tailEnd type="triangle"/>
              </a:ln>
            </p:spPr>
          </p:cxnSp>
        </p:grpSp>
        <p:grpSp>
          <p:nvGrpSpPr>
            <p:cNvPr id="14" name="Gruppieren 121"/>
            <p:cNvGrpSpPr/>
            <p:nvPr/>
          </p:nvGrpSpPr>
          <p:grpSpPr bwMode="gray">
            <a:xfrm>
              <a:off x="4644230" y="3024991"/>
              <a:ext cx="4176712" cy="1310606"/>
              <a:chOff x="4644230" y="3024991"/>
              <a:chExt cx="4176712" cy="1310606"/>
            </a:xfrm>
          </p:grpSpPr>
          <p:sp>
            <p:nvSpPr>
              <p:cNvPr id="90" name="Rechteck 89"/>
              <p:cNvSpPr/>
              <p:nvPr/>
            </p:nvSpPr>
            <p:spPr bwMode="gray">
              <a:xfrm>
                <a:off x="4644230" y="3024991"/>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44" name="Rechteck 43"/>
              <p:cNvSpPr/>
              <p:nvPr/>
            </p:nvSpPr>
            <p:spPr bwMode="gray">
              <a:xfrm>
                <a:off x="6412025" y="3024991"/>
                <a:ext cx="2408917" cy="1308081"/>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Eliminate or discourage </a:t>
                </a:r>
                <a:r>
                  <a:rPr lang="en-US" sz="1400" noProof="1">
                    <a:solidFill>
                      <a:srgbClr val="000000"/>
                    </a:solidFill>
                    <a:cs typeface="Arial" charset="0"/>
                  </a:rPr>
                  <a:t>c</a:t>
                </a:r>
                <a:r>
                  <a:rPr lang="en-US" sz="1400" noProof="1" smtClean="0">
                    <a:solidFill>
                      <a:srgbClr val="000000"/>
                    </a:solidFill>
                    <a:cs typeface="Arial" charset="0"/>
                  </a:rPr>
                  <a:t>ompetitors</a:t>
                </a:r>
                <a:endParaRPr lang="en-US" sz="1400" noProof="1">
                  <a:solidFill>
                    <a:srgbClr val="000000"/>
                  </a:solidFill>
                  <a:cs typeface="Arial" charset="0"/>
                </a:endParaRPr>
              </a:p>
            </p:txBody>
          </p:sp>
          <p:grpSp>
            <p:nvGrpSpPr>
              <p:cNvPr id="15" name="Gruppieren 157"/>
              <p:cNvGrpSpPr/>
              <p:nvPr/>
            </p:nvGrpSpPr>
            <p:grpSpPr bwMode="gray">
              <a:xfrm>
                <a:off x="5012478" y="3181586"/>
                <a:ext cx="495962" cy="940143"/>
                <a:chOff x="4908107" y="3186192"/>
                <a:chExt cx="574838" cy="1089660"/>
              </a:xfrm>
            </p:grpSpPr>
            <p:pic>
              <p:nvPicPr>
                <p:cNvPr id="159" name="_effect" descr="C:\Users\marc.h\Desktop\Schatten-TEST.png"/>
                <p:cNvPicPr>
                  <a:picLocks noChangeAspect="1" noChangeArrowheads="1"/>
                </p:cNvPicPr>
                <p:nvPr/>
              </p:nvPicPr>
              <p:blipFill>
                <a:blip r:embed="rId2" cstate="print"/>
                <a:srcRect/>
                <a:stretch>
                  <a:fillRect/>
                </a:stretch>
              </p:blipFill>
              <p:spPr bwMode="gray">
                <a:xfrm>
                  <a:off x="4908107" y="4027448"/>
                  <a:ext cx="574838" cy="133236"/>
                </a:xfrm>
                <a:prstGeom prst="rect">
                  <a:avLst/>
                </a:prstGeom>
                <a:noFill/>
              </p:spPr>
            </p:pic>
            <p:grpSp>
              <p:nvGrpSpPr>
                <p:cNvPr id="16" name="Gruppieren 158"/>
                <p:cNvGrpSpPr/>
                <p:nvPr/>
              </p:nvGrpSpPr>
              <p:grpSpPr bwMode="gray">
                <a:xfrm>
                  <a:off x="5066748" y="3186193"/>
                  <a:ext cx="302524" cy="1089661"/>
                  <a:chOff x="6190396" y="2463386"/>
                  <a:chExt cx="1048905" cy="3778024"/>
                </a:xfrm>
              </p:grpSpPr>
              <p:grpSp>
                <p:nvGrpSpPr>
                  <p:cNvPr id="17" name="Gruppieren 149"/>
                  <p:cNvGrpSpPr/>
                  <p:nvPr/>
                </p:nvGrpSpPr>
                <p:grpSpPr bwMode="gray">
                  <a:xfrm>
                    <a:off x="6190396" y="5534592"/>
                    <a:ext cx="779517" cy="706818"/>
                    <a:chOff x="6190396" y="5534592"/>
                    <a:chExt cx="779517" cy="706818"/>
                  </a:xfrm>
                </p:grpSpPr>
                <p:sp>
                  <p:nvSpPr>
                    <p:cNvPr id="167" name="Rechteck 166" descr="© INSCALE GmbH, 26.05.2010&#10;http://www.presentationload.com/"/>
                    <p:cNvSpPr/>
                    <p:nvPr/>
                  </p:nvSpPr>
                  <p:spPr bwMode="gray">
                    <a:xfrm flipH="1">
                      <a:off x="6788061" y="5534592"/>
                      <a:ext cx="18185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Rechteck 167" descr="© INSCALE GmbH, 26.05.2010&#10;http://www.presentationload.com/"/>
                    <p:cNvSpPr/>
                    <p:nvPr/>
                  </p:nvSpPr>
                  <p:spPr bwMode="gray">
                    <a:xfrm flipH="1">
                      <a:off x="6444988" y="5534592"/>
                      <a:ext cx="21897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Rechteck 168" descr="© INSCALE GmbH, 26.05.2010&#10;http://www.presentationload.com/"/>
                    <p:cNvSpPr/>
                    <p:nvPr/>
                  </p:nvSpPr>
                  <p:spPr bwMode="gray">
                    <a:xfrm flipH="1">
                      <a:off x="6663962" y="5534592"/>
                      <a:ext cx="124569"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0" name="Rechteck 169" descr="© INSCALE GmbH, 26.05.2010&#10;http://www.presentationload.com/"/>
                    <p:cNvSpPr/>
                    <p:nvPr/>
                  </p:nvSpPr>
                  <p:spPr bwMode="gray">
                    <a:xfrm flipH="1">
                      <a:off x="6190396" y="5534592"/>
                      <a:ext cx="254074"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8" name="Gruppieren 22"/>
                  <p:cNvGrpSpPr/>
                  <p:nvPr/>
                </p:nvGrpSpPr>
                <p:grpSpPr bwMode="gray">
                  <a:xfrm>
                    <a:off x="6190397" y="2463386"/>
                    <a:ext cx="1048904" cy="3231551"/>
                    <a:chOff x="8053388" y="1397000"/>
                    <a:chExt cx="1236663" cy="3810000"/>
                  </a:xfrm>
                  <a:solidFill>
                    <a:schemeClr val="accent1"/>
                  </a:solidFill>
                  <a:scene3d>
                    <a:camera prst="perspectiveLeft" fov="4800000">
                      <a:rot lat="222000" lon="19800000" rev="0"/>
                    </a:camera>
                    <a:lightRig rig="threePt" dir="t">
                      <a:rot lat="0" lon="0" rev="0"/>
                    </a:lightRig>
                  </a:scene3d>
                </p:grpSpPr>
                <p:sp>
                  <p:nvSpPr>
                    <p:cNvPr id="163" name="Freeform 27" descr="© INSCALE GmbH, 26.05.2010&#10;http://www.presentationload.com/"/>
                    <p:cNvSpPr>
                      <a:spLocks/>
                    </p:cNvSpPr>
                    <p:nvPr/>
                  </p:nvSpPr>
                  <p:spPr bwMode="gray">
                    <a:xfrm>
                      <a:off x="8053388" y="2101850"/>
                      <a:ext cx="179388" cy="1690688"/>
                    </a:xfrm>
                    <a:custGeom>
                      <a:avLst/>
                      <a:gdLst/>
                      <a:ahLst/>
                      <a:cxnLst>
                        <a:cxn ang="0">
                          <a:pos x="0" y="48"/>
                        </a:cxn>
                        <a:cxn ang="0">
                          <a:pos x="0" y="403"/>
                        </a:cxn>
                        <a:cxn ang="0">
                          <a:pos x="48" y="451"/>
                        </a:cxn>
                        <a:cxn ang="0">
                          <a:pos x="48" y="403"/>
                        </a:cxn>
                        <a:cxn ang="0">
                          <a:pos x="48" y="355"/>
                        </a:cxn>
                        <a:cxn ang="0">
                          <a:pos x="48" y="96"/>
                        </a:cxn>
                        <a:cxn ang="0">
                          <a:pos x="48" y="0"/>
                        </a:cxn>
                        <a:cxn ang="0">
                          <a:pos x="0" y="48"/>
                        </a:cxn>
                      </a:cxnLst>
                      <a:rect l="0" t="0" r="r" b="b"/>
                      <a:pathLst>
                        <a:path w="48" h="451">
                          <a:moveTo>
                            <a:pt x="0" y="48"/>
                          </a:moveTo>
                          <a:cubicBezTo>
                            <a:pt x="0" y="403"/>
                            <a:pt x="0" y="403"/>
                            <a:pt x="0" y="403"/>
                          </a:cubicBezTo>
                          <a:cubicBezTo>
                            <a:pt x="0" y="430"/>
                            <a:pt x="21" y="451"/>
                            <a:pt x="48" y="451"/>
                          </a:cubicBezTo>
                          <a:cubicBezTo>
                            <a:pt x="48" y="403"/>
                            <a:pt x="48" y="403"/>
                            <a:pt x="48" y="403"/>
                          </a:cubicBezTo>
                          <a:cubicBezTo>
                            <a:pt x="48" y="355"/>
                            <a:pt x="48" y="355"/>
                            <a:pt x="48" y="355"/>
                          </a:cubicBezTo>
                          <a:cubicBezTo>
                            <a:pt x="48" y="96"/>
                            <a:pt x="48" y="96"/>
                            <a:pt x="48" y="96"/>
                          </a:cubicBezTo>
                          <a:cubicBezTo>
                            <a:pt x="48" y="0"/>
                            <a:pt x="48" y="0"/>
                            <a:pt x="48" y="0"/>
                          </a:cubicBezTo>
                          <a:cubicBezTo>
                            <a:pt x="21" y="0"/>
                            <a:pt x="0" y="22"/>
                            <a:pt x="0"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64" name="Freeform 28" descr="© INSCALE GmbH, 26.05.2010&#10;http://www.presentationload.com/"/>
                    <p:cNvSpPr>
                      <a:spLocks/>
                    </p:cNvSpPr>
                    <p:nvPr/>
                  </p:nvSpPr>
                  <p:spPr bwMode="gray">
                    <a:xfrm>
                      <a:off x="9110663" y="2101850"/>
                      <a:ext cx="179388" cy="1690688"/>
                    </a:xfrm>
                    <a:custGeom>
                      <a:avLst/>
                      <a:gdLst/>
                      <a:ahLst/>
                      <a:cxnLst>
                        <a:cxn ang="0">
                          <a:pos x="48" y="48"/>
                        </a:cxn>
                        <a:cxn ang="0">
                          <a:pos x="48" y="403"/>
                        </a:cxn>
                        <a:cxn ang="0">
                          <a:pos x="0" y="451"/>
                        </a:cxn>
                        <a:cxn ang="0">
                          <a:pos x="0" y="403"/>
                        </a:cxn>
                        <a:cxn ang="0">
                          <a:pos x="0" y="355"/>
                        </a:cxn>
                        <a:cxn ang="0">
                          <a:pos x="0" y="96"/>
                        </a:cxn>
                        <a:cxn ang="0">
                          <a:pos x="0" y="0"/>
                        </a:cxn>
                        <a:cxn ang="0">
                          <a:pos x="48" y="48"/>
                        </a:cxn>
                      </a:cxnLst>
                      <a:rect l="0" t="0" r="r" b="b"/>
                      <a:pathLst>
                        <a:path w="48" h="451">
                          <a:moveTo>
                            <a:pt x="48" y="48"/>
                          </a:moveTo>
                          <a:cubicBezTo>
                            <a:pt x="48" y="403"/>
                            <a:pt x="48" y="403"/>
                            <a:pt x="48" y="403"/>
                          </a:cubicBezTo>
                          <a:cubicBezTo>
                            <a:pt x="48" y="430"/>
                            <a:pt x="26" y="451"/>
                            <a:pt x="0" y="451"/>
                          </a:cubicBezTo>
                          <a:cubicBezTo>
                            <a:pt x="0" y="403"/>
                            <a:pt x="0" y="403"/>
                            <a:pt x="0" y="403"/>
                          </a:cubicBezTo>
                          <a:cubicBezTo>
                            <a:pt x="0" y="355"/>
                            <a:pt x="0" y="355"/>
                            <a:pt x="0" y="355"/>
                          </a:cubicBezTo>
                          <a:cubicBezTo>
                            <a:pt x="0" y="96"/>
                            <a:pt x="0" y="96"/>
                            <a:pt x="0" y="96"/>
                          </a:cubicBezTo>
                          <a:cubicBezTo>
                            <a:pt x="0" y="0"/>
                            <a:pt x="0" y="0"/>
                            <a:pt x="0" y="0"/>
                          </a:cubicBezTo>
                          <a:cubicBezTo>
                            <a:pt x="26" y="0"/>
                            <a:pt x="48" y="22"/>
                            <a:pt x="48"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65" name="Freeform 29" descr="© INSCALE GmbH, 26.05.2010&#10;http://www.presentationload.com/"/>
                    <p:cNvSpPr>
                      <a:spLocks/>
                    </p:cNvSpPr>
                    <p:nvPr/>
                  </p:nvSpPr>
                  <p:spPr bwMode="gray">
                    <a:xfrm>
                      <a:off x="8315325" y="2101850"/>
                      <a:ext cx="723900" cy="3105150"/>
                    </a:xfrm>
                    <a:custGeom>
                      <a:avLst/>
                      <a:gdLst/>
                      <a:ahLst/>
                      <a:cxnLst>
                        <a:cxn ang="0">
                          <a:pos x="0" y="0"/>
                        </a:cxn>
                        <a:cxn ang="0">
                          <a:pos x="0" y="828"/>
                        </a:cxn>
                        <a:cxn ang="0">
                          <a:pos x="48" y="828"/>
                        </a:cxn>
                        <a:cxn ang="0">
                          <a:pos x="84" y="780"/>
                        </a:cxn>
                        <a:cxn ang="0">
                          <a:pos x="84" y="451"/>
                        </a:cxn>
                        <a:cxn ang="0">
                          <a:pos x="109" y="451"/>
                        </a:cxn>
                        <a:cxn ang="0">
                          <a:pos x="109" y="780"/>
                        </a:cxn>
                        <a:cxn ang="0">
                          <a:pos x="157" y="828"/>
                        </a:cxn>
                        <a:cxn ang="0">
                          <a:pos x="193" y="828"/>
                        </a:cxn>
                        <a:cxn ang="0">
                          <a:pos x="193" y="0"/>
                        </a:cxn>
                        <a:cxn ang="0">
                          <a:pos x="0" y="0"/>
                        </a:cxn>
                      </a:cxnLst>
                      <a:rect l="0" t="0" r="r" b="b"/>
                      <a:pathLst>
                        <a:path w="193" h="828">
                          <a:moveTo>
                            <a:pt x="0" y="0"/>
                          </a:moveTo>
                          <a:cubicBezTo>
                            <a:pt x="0" y="828"/>
                            <a:pt x="0" y="828"/>
                            <a:pt x="0" y="828"/>
                          </a:cubicBezTo>
                          <a:cubicBezTo>
                            <a:pt x="48" y="828"/>
                            <a:pt x="48" y="828"/>
                            <a:pt x="48" y="828"/>
                          </a:cubicBezTo>
                          <a:cubicBezTo>
                            <a:pt x="75" y="828"/>
                            <a:pt x="84" y="807"/>
                            <a:pt x="84" y="780"/>
                          </a:cubicBezTo>
                          <a:cubicBezTo>
                            <a:pt x="84" y="780"/>
                            <a:pt x="84" y="462"/>
                            <a:pt x="84" y="451"/>
                          </a:cubicBezTo>
                          <a:cubicBezTo>
                            <a:pt x="84" y="440"/>
                            <a:pt x="109" y="439"/>
                            <a:pt x="109" y="451"/>
                          </a:cubicBezTo>
                          <a:cubicBezTo>
                            <a:pt x="109" y="463"/>
                            <a:pt x="109" y="780"/>
                            <a:pt x="109" y="780"/>
                          </a:cubicBezTo>
                          <a:cubicBezTo>
                            <a:pt x="109" y="807"/>
                            <a:pt x="130" y="828"/>
                            <a:pt x="157" y="828"/>
                          </a:cubicBezTo>
                          <a:cubicBezTo>
                            <a:pt x="193" y="828"/>
                            <a:pt x="193" y="828"/>
                            <a:pt x="193" y="828"/>
                          </a:cubicBezTo>
                          <a:cubicBezTo>
                            <a:pt x="193" y="0"/>
                            <a:pt x="193" y="0"/>
                            <a:pt x="193" y="0"/>
                          </a:cubicBezTo>
                          <a:lnTo>
                            <a:pt x="0" y="0"/>
                          </a:ln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66" name="Oval 30" descr="© INSCALE GmbH, 26.05.2010&#10;http://www.presentationload.com/"/>
                    <p:cNvSpPr>
                      <a:spLocks noChangeArrowheads="1"/>
                    </p:cNvSpPr>
                    <p:nvPr/>
                  </p:nvSpPr>
                  <p:spPr bwMode="gray">
                    <a:xfrm>
                      <a:off x="8420100" y="1397000"/>
                      <a:ext cx="514350" cy="611188"/>
                    </a:xfrm>
                    <a:prstGeom prst="ellipse">
                      <a:avLst/>
                    </a:pr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grpSp>
            </p:grpSp>
          </p:grpSp>
          <p:grpSp>
            <p:nvGrpSpPr>
              <p:cNvPr id="19" name="Gruppieren 170"/>
              <p:cNvGrpSpPr/>
              <p:nvPr/>
            </p:nvGrpSpPr>
            <p:grpSpPr bwMode="gray">
              <a:xfrm>
                <a:off x="5205249" y="3196775"/>
                <a:ext cx="600773" cy="1138822"/>
                <a:chOff x="4908107" y="3186192"/>
                <a:chExt cx="574838" cy="1089660"/>
              </a:xfrm>
            </p:grpSpPr>
            <p:pic>
              <p:nvPicPr>
                <p:cNvPr id="172" name="_effect" descr="C:\Users\marc.h\Desktop\Schatten-TEST.png"/>
                <p:cNvPicPr>
                  <a:picLocks noChangeAspect="1" noChangeArrowheads="1"/>
                </p:cNvPicPr>
                <p:nvPr/>
              </p:nvPicPr>
              <p:blipFill>
                <a:blip r:embed="rId2" cstate="print"/>
                <a:srcRect/>
                <a:stretch>
                  <a:fillRect/>
                </a:stretch>
              </p:blipFill>
              <p:spPr bwMode="gray">
                <a:xfrm>
                  <a:off x="4908107" y="4027448"/>
                  <a:ext cx="574838" cy="133236"/>
                </a:xfrm>
                <a:prstGeom prst="rect">
                  <a:avLst/>
                </a:prstGeom>
                <a:noFill/>
              </p:spPr>
            </p:pic>
            <p:grpSp>
              <p:nvGrpSpPr>
                <p:cNvPr id="20" name="Gruppieren 158"/>
                <p:cNvGrpSpPr/>
                <p:nvPr/>
              </p:nvGrpSpPr>
              <p:grpSpPr bwMode="gray">
                <a:xfrm>
                  <a:off x="5066742" y="3186193"/>
                  <a:ext cx="302523" cy="1089661"/>
                  <a:chOff x="6190396" y="2463386"/>
                  <a:chExt cx="1048905" cy="3778024"/>
                </a:xfrm>
              </p:grpSpPr>
              <p:grpSp>
                <p:nvGrpSpPr>
                  <p:cNvPr id="21" name="Gruppieren 149"/>
                  <p:cNvGrpSpPr/>
                  <p:nvPr/>
                </p:nvGrpSpPr>
                <p:grpSpPr bwMode="gray">
                  <a:xfrm>
                    <a:off x="6190396" y="5534592"/>
                    <a:ext cx="779517" cy="706818"/>
                    <a:chOff x="6190396" y="5534592"/>
                    <a:chExt cx="779517" cy="706818"/>
                  </a:xfrm>
                </p:grpSpPr>
                <p:sp>
                  <p:nvSpPr>
                    <p:cNvPr id="180" name="Rechteck 179" descr="© INSCALE GmbH, 26.05.2010&#10;http://www.presentationload.com/"/>
                    <p:cNvSpPr/>
                    <p:nvPr/>
                  </p:nvSpPr>
                  <p:spPr bwMode="gray">
                    <a:xfrm flipH="1">
                      <a:off x="6788061" y="5534592"/>
                      <a:ext cx="18185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1" name="Rechteck 180" descr="© INSCALE GmbH, 26.05.2010&#10;http://www.presentationload.com/"/>
                    <p:cNvSpPr/>
                    <p:nvPr/>
                  </p:nvSpPr>
                  <p:spPr bwMode="gray">
                    <a:xfrm flipH="1">
                      <a:off x="6444988" y="5534592"/>
                      <a:ext cx="21897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2" name="Rechteck 181" descr="© INSCALE GmbH, 26.05.2010&#10;http://www.presentationload.com/"/>
                    <p:cNvSpPr/>
                    <p:nvPr/>
                  </p:nvSpPr>
                  <p:spPr bwMode="gray">
                    <a:xfrm flipH="1">
                      <a:off x="6663962" y="5534592"/>
                      <a:ext cx="124569"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3" name="Rechteck 182" descr="© INSCALE GmbH, 26.05.2010&#10;http://www.presentationload.com/"/>
                    <p:cNvSpPr/>
                    <p:nvPr/>
                  </p:nvSpPr>
                  <p:spPr bwMode="gray">
                    <a:xfrm flipH="1">
                      <a:off x="6190396" y="5534592"/>
                      <a:ext cx="254074"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22" name="Gruppieren 22"/>
                  <p:cNvGrpSpPr/>
                  <p:nvPr/>
                </p:nvGrpSpPr>
                <p:grpSpPr bwMode="gray">
                  <a:xfrm>
                    <a:off x="6190397" y="2463386"/>
                    <a:ext cx="1048904" cy="3231551"/>
                    <a:chOff x="8053388" y="1397000"/>
                    <a:chExt cx="1236663" cy="3810000"/>
                  </a:xfrm>
                  <a:solidFill>
                    <a:schemeClr val="accent1"/>
                  </a:solidFill>
                  <a:scene3d>
                    <a:camera prst="perspectiveLeft" fov="4800000">
                      <a:rot lat="222000" lon="19800000" rev="0"/>
                    </a:camera>
                    <a:lightRig rig="threePt" dir="t">
                      <a:rot lat="0" lon="0" rev="0"/>
                    </a:lightRig>
                  </a:scene3d>
                </p:grpSpPr>
                <p:sp>
                  <p:nvSpPr>
                    <p:cNvPr id="176" name="Freeform 27" descr="© INSCALE GmbH, 26.05.2010&#10;http://www.presentationload.com/"/>
                    <p:cNvSpPr>
                      <a:spLocks/>
                    </p:cNvSpPr>
                    <p:nvPr/>
                  </p:nvSpPr>
                  <p:spPr bwMode="gray">
                    <a:xfrm>
                      <a:off x="8053388" y="2101850"/>
                      <a:ext cx="179388" cy="1690688"/>
                    </a:xfrm>
                    <a:custGeom>
                      <a:avLst/>
                      <a:gdLst/>
                      <a:ahLst/>
                      <a:cxnLst>
                        <a:cxn ang="0">
                          <a:pos x="0" y="48"/>
                        </a:cxn>
                        <a:cxn ang="0">
                          <a:pos x="0" y="403"/>
                        </a:cxn>
                        <a:cxn ang="0">
                          <a:pos x="48" y="451"/>
                        </a:cxn>
                        <a:cxn ang="0">
                          <a:pos x="48" y="403"/>
                        </a:cxn>
                        <a:cxn ang="0">
                          <a:pos x="48" y="355"/>
                        </a:cxn>
                        <a:cxn ang="0">
                          <a:pos x="48" y="96"/>
                        </a:cxn>
                        <a:cxn ang="0">
                          <a:pos x="48" y="0"/>
                        </a:cxn>
                        <a:cxn ang="0">
                          <a:pos x="0" y="48"/>
                        </a:cxn>
                      </a:cxnLst>
                      <a:rect l="0" t="0" r="r" b="b"/>
                      <a:pathLst>
                        <a:path w="48" h="451">
                          <a:moveTo>
                            <a:pt x="0" y="48"/>
                          </a:moveTo>
                          <a:cubicBezTo>
                            <a:pt x="0" y="403"/>
                            <a:pt x="0" y="403"/>
                            <a:pt x="0" y="403"/>
                          </a:cubicBezTo>
                          <a:cubicBezTo>
                            <a:pt x="0" y="430"/>
                            <a:pt x="21" y="451"/>
                            <a:pt x="48" y="451"/>
                          </a:cubicBezTo>
                          <a:cubicBezTo>
                            <a:pt x="48" y="403"/>
                            <a:pt x="48" y="403"/>
                            <a:pt x="48" y="403"/>
                          </a:cubicBezTo>
                          <a:cubicBezTo>
                            <a:pt x="48" y="355"/>
                            <a:pt x="48" y="355"/>
                            <a:pt x="48" y="355"/>
                          </a:cubicBezTo>
                          <a:cubicBezTo>
                            <a:pt x="48" y="96"/>
                            <a:pt x="48" y="96"/>
                            <a:pt x="48" y="96"/>
                          </a:cubicBezTo>
                          <a:cubicBezTo>
                            <a:pt x="48" y="0"/>
                            <a:pt x="48" y="0"/>
                            <a:pt x="48" y="0"/>
                          </a:cubicBezTo>
                          <a:cubicBezTo>
                            <a:pt x="21" y="0"/>
                            <a:pt x="0" y="22"/>
                            <a:pt x="0"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77" name="Freeform 28" descr="© INSCALE GmbH, 26.05.2010&#10;http://www.presentationload.com/"/>
                    <p:cNvSpPr>
                      <a:spLocks/>
                    </p:cNvSpPr>
                    <p:nvPr/>
                  </p:nvSpPr>
                  <p:spPr bwMode="gray">
                    <a:xfrm>
                      <a:off x="9110663" y="2101850"/>
                      <a:ext cx="179388" cy="1690688"/>
                    </a:xfrm>
                    <a:custGeom>
                      <a:avLst/>
                      <a:gdLst/>
                      <a:ahLst/>
                      <a:cxnLst>
                        <a:cxn ang="0">
                          <a:pos x="48" y="48"/>
                        </a:cxn>
                        <a:cxn ang="0">
                          <a:pos x="48" y="403"/>
                        </a:cxn>
                        <a:cxn ang="0">
                          <a:pos x="0" y="451"/>
                        </a:cxn>
                        <a:cxn ang="0">
                          <a:pos x="0" y="403"/>
                        </a:cxn>
                        <a:cxn ang="0">
                          <a:pos x="0" y="355"/>
                        </a:cxn>
                        <a:cxn ang="0">
                          <a:pos x="0" y="96"/>
                        </a:cxn>
                        <a:cxn ang="0">
                          <a:pos x="0" y="0"/>
                        </a:cxn>
                        <a:cxn ang="0">
                          <a:pos x="48" y="48"/>
                        </a:cxn>
                      </a:cxnLst>
                      <a:rect l="0" t="0" r="r" b="b"/>
                      <a:pathLst>
                        <a:path w="48" h="451">
                          <a:moveTo>
                            <a:pt x="48" y="48"/>
                          </a:moveTo>
                          <a:cubicBezTo>
                            <a:pt x="48" y="403"/>
                            <a:pt x="48" y="403"/>
                            <a:pt x="48" y="403"/>
                          </a:cubicBezTo>
                          <a:cubicBezTo>
                            <a:pt x="48" y="430"/>
                            <a:pt x="26" y="451"/>
                            <a:pt x="0" y="451"/>
                          </a:cubicBezTo>
                          <a:cubicBezTo>
                            <a:pt x="0" y="403"/>
                            <a:pt x="0" y="403"/>
                            <a:pt x="0" y="403"/>
                          </a:cubicBezTo>
                          <a:cubicBezTo>
                            <a:pt x="0" y="355"/>
                            <a:pt x="0" y="355"/>
                            <a:pt x="0" y="355"/>
                          </a:cubicBezTo>
                          <a:cubicBezTo>
                            <a:pt x="0" y="96"/>
                            <a:pt x="0" y="96"/>
                            <a:pt x="0" y="96"/>
                          </a:cubicBezTo>
                          <a:cubicBezTo>
                            <a:pt x="0" y="0"/>
                            <a:pt x="0" y="0"/>
                            <a:pt x="0" y="0"/>
                          </a:cubicBezTo>
                          <a:cubicBezTo>
                            <a:pt x="26" y="0"/>
                            <a:pt x="48" y="22"/>
                            <a:pt x="48"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78" name="Freeform 29" descr="© INSCALE GmbH, 26.05.2010&#10;http://www.presentationload.com/"/>
                    <p:cNvSpPr>
                      <a:spLocks/>
                    </p:cNvSpPr>
                    <p:nvPr/>
                  </p:nvSpPr>
                  <p:spPr bwMode="gray">
                    <a:xfrm>
                      <a:off x="8315325" y="2101850"/>
                      <a:ext cx="723900" cy="3105150"/>
                    </a:xfrm>
                    <a:custGeom>
                      <a:avLst/>
                      <a:gdLst/>
                      <a:ahLst/>
                      <a:cxnLst>
                        <a:cxn ang="0">
                          <a:pos x="0" y="0"/>
                        </a:cxn>
                        <a:cxn ang="0">
                          <a:pos x="0" y="828"/>
                        </a:cxn>
                        <a:cxn ang="0">
                          <a:pos x="48" y="828"/>
                        </a:cxn>
                        <a:cxn ang="0">
                          <a:pos x="84" y="780"/>
                        </a:cxn>
                        <a:cxn ang="0">
                          <a:pos x="84" y="451"/>
                        </a:cxn>
                        <a:cxn ang="0">
                          <a:pos x="109" y="451"/>
                        </a:cxn>
                        <a:cxn ang="0">
                          <a:pos x="109" y="780"/>
                        </a:cxn>
                        <a:cxn ang="0">
                          <a:pos x="157" y="828"/>
                        </a:cxn>
                        <a:cxn ang="0">
                          <a:pos x="193" y="828"/>
                        </a:cxn>
                        <a:cxn ang="0">
                          <a:pos x="193" y="0"/>
                        </a:cxn>
                        <a:cxn ang="0">
                          <a:pos x="0" y="0"/>
                        </a:cxn>
                      </a:cxnLst>
                      <a:rect l="0" t="0" r="r" b="b"/>
                      <a:pathLst>
                        <a:path w="193" h="828">
                          <a:moveTo>
                            <a:pt x="0" y="0"/>
                          </a:moveTo>
                          <a:cubicBezTo>
                            <a:pt x="0" y="828"/>
                            <a:pt x="0" y="828"/>
                            <a:pt x="0" y="828"/>
                          </a:cubicBezTo>
                          <a:cubicBezTo>
                            <a:pt x="48" y="828"/>
                            <a:pt x="48" y="828"/>
                            <a:pt x="48" y="828"/>
                          </a:cubicBezTo>
                          <a:cubicBezTo>
                            <a:pt x="75" y="828"/>
                            <a:pt x="84" y="807"/>
                            <a:pt x="84" y="780"/>
                          </a:cubicBezTo>
                          <a:cubicBezTo>
                            <a:pt x="84" y="780"/>
                            <a:pt x="84" y="462"/>
                            <a:pt x="84" y="451"/>
                          </a:cubicBezTo>
                          <a:cubicBezTo>
                            <a:pt x="84" y="440"/>
                            <a:pt x="109" y="439"/>
                            <a:pt x="109" y="451"/>
                          </a:cubicBezTo>
                          <a:cubicBezTo>
                            <a:pt x="109" y="463"/>
                            <a:pt x="109" y="780"/>
                            <a:pt x="109" y="780"/>
                          </a:cubicBezTo>
                          <a:cubicBezTo>
                            <a:pt x="109" y="807"/>
                            <a:pt x="130" y="828"/>
                            <a:pt x="157" y="828"/>
                          </a:cubicBezTo>
                          <a:cubicBezTo>
                            <a:pt x="193" y="828"/>
                            <a:pt x="193" y="828"/>
                            <a:pt x="193" y="828"/>
                          </a:cubicBezTo>
                          <a:cubicBezTo>
                            <a:pt x="193" y="0"/>
                            <a:pt x="193" y="0"/>
                            <a:pt x="193" y="0"/>
                          </a:cubicBezTo>
                          <a:lnTo>
                            <a:pt x="0" y="0"/>
                          </a:ln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79" name="Oval 30" descr="© INSCALE GmbH, 26.05.2010&#10;http://www.presentationload.com/"/>
                    <p:cNvSpPr>
                      <a:spLocks noChangeArrowheads="1"/>
                    </p:cNvSpPr>
                    <p:nvPr/>
                  </p:nvSpPr>
                  <p:spPr bwMode="gray">
                    <a:xfrm>
                      <a:off x="8420100" y="1397000"/>
                      <a:ext cx="514350" cy="611188"/>
                    </a:xfrm>
                    <a:prstGeom prst="ellipse">
                      <a:avLst/>
                    </a:pr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grpSp>
            </p:grpSp>
          </p:grpSp>
          <p:grpSp>
            <p:nvGrpSpPr>
              <p:cNvPr id="23" name="Gruppieren 156"/>
              <p:cNvGrpSpPr/>
              <p:nvPr/>
            </p:nvGrpSpPr>
            <p:grpSpPr bwMode="gray">
              <a:xfrm>
                <a:off x="4733084" y="3189683"/>
                <a:ext cx="574838" cy="1089660"/>
                <a:chOff x="4908107" y="3186192"/>
                <a:chExt cx="574838" cy="1089660"/>
              </a:xfrm>
            </p:grpSpPr>
            <p:pic>
              <p:nvPicPr>
                <p:cNvPr id="145" name="_effect" descr="C:\Users\marc.h\Desktop\Schatten-TEST.png"/>
                <p:cNvPicPr>
                  <a:picLocks noChangeAspect="1" noChangeArrowheads="1"/>
                </p:cNvPicPr>
                <p:nvPr/>
              </p:nvPicPr>
              <p:blipFill>
                <a:blip r:embed="rId2" cstate="print"/>
                <a:srcRect/>
                <a:stretch>
                  <a:fillRect/>
                </a:stretch>
              </p:blipFill>
              <p:spPr bwMode="gray">
                <a:xfrm>
                  <a:off x="4908107" y="4027448"/>
                  <a:ext cx="574838" cy="133236"/>
                </a:xfrm>
                <a:prstGeom prst="rect">
                  <a:avLst/>
                </a:prstGeom>
                <a:noFill/>
              </p:spPr>
            </p:pic>
            <p:grpSp>
              <p:nvGrpSpPr>
                <p:cNvPr id="24" name="Gruppieren 158"/>
                <p:cNvGrpSpPr/>
                <p:nvPr/>
              </p:nvGrpSpPr>
              <p:grpSpPr bwMode="gray">
                <a:xfrm>
                  <a:off x="5066754" y="3186192"/>
                  <a:ext cx="302525" cy="1089660"/>
                  <a:chOff x="6190396" y="2463386"/>
                  <a:chExt cx="1048905" cy="3778024"/>
                </a:xfrm>
              </p:grpSpPr>
              <p:grpSp>
                <p:nvGrpSpPr>
                  <p:cNvPr id="25" name="Gruppieren 149"/>
                  <p:cNvGrpSpPr/>
                  <p:nvPr/>
                </p:nvGrpSpPr>
                <p:grpSpPr bwMode="gray">
                  <a:xfrm>
                    <a:off x="6190396" y="5534592"/>
                    <a:ext cx="779517" cy="706818"/>
                    <a:chOff x="6190396" y="5534592"/>
                    <a:chExt cx="779517" cy="706818"/>
                  </a:xfrm>
                </p:grpSpPr>
                <p:sp>
                  <p:nvSpPr>
                    <p:cNvPr id="153" name="Rechteck 152" descr="© INSCALE GmbH, 26.05.2010&#10;http://www.presentationload.com/"/>
                    <p:cNvSpPr/>
                    <p:nvPr/>
                  </p:nvSpPr>
                  <p:spPr bwMode="gray">
                    <a:xfrm flipH="1">
                      <a:off x="6788061" y="5534592"/>
                      <a:ext cx="18185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4" name="Rechteck 153" descr="© INSCALE GmbH, 26.05.2010&#10;http://www.presentationload.com/"/>
                    <p:cNvSpPr/>
                    <p:nvPr/>
                  </p:nvSpPr>
                  <p:spPr bwMode="gray">
                    <a:xfrm flipH="1">
                      <a:off x="6444988" y="5534592"/>
                      <a:ext cx="218972" cy="706818"/>
                    </a:xfrm>
                    <a:prstGeom prst="rect">
                      <a:avLst/>
                    </a:prstGeom>
                    <a:gradFill>
                      <a:gsLst>
                        <a:gs pos="0">
                          <a:srgbClr val="969696"/>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5" name="Rechteck 154" descr="© INSCALE GmbH, 26.05.2010&#10;http://www.presentationload.com/"/>
                    <p:cNvSpPr/>
                    <p:nvPr/>
                  </p:nvSpPr>
                  <p:spPr bwMode="gray">
                    <a:xfrm flipH="1">
                      <a:off x="6663962" y="5534592"/>
                      <a:ext cx="124569"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6" name="Rechteck 155" descr="© INSCALE GmbH, 26.05.2010&#10;http://www.presentationload.com/"/>
                    <p:cNvSpPr/>
                    <p:nvPr/>
                  </p:nvSpPr>
                  <p:spPr bwMode="gray">
                    <a:xfrm flipH="1">
                      <a:off x="6190396" y="5534592"/>
                      <a:ext cx="254074" cy="706818"/>
                    </a:xfrm>
                    <a:prstGeom prst="rect">
                      <a:avLst/>
                    </a:prstGeom>
                    <a:gradFill>
                      <a:gsLst>
                        <a:gs pos="0">
                          <a:schemeClr val="tx1">
                            <a:lumMod val="50000"/>
                            <a:lumOff val="50000"/>
                            <a:alpha val="56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26" name="Gruppieren 22"/>
                  <p:cNvGrpSpPr/>
                  <p:nvPr/>
                </p:nvGrpSpPr>
                <p:grpSpPr bwMode="gray">
                  <a:xfrm>
                    <a:off x="6190397" y="2463386"/>
                    <a:ext cx="1048904" cy="3231551"/>
                    <a:chOff x="8053388" y="1397000"/>
                    <a:chExt cx="1236663" cy="3810000"/>
                  </a:xfrm>
                  <a:solidFill>
                    <a:schemeClr val="accent1"/>
                  </a:solidFill>
                  <a:scene3d>
                    <a:camera prst="perspectiveLeft" fov="4800000">
                      <a:rot lat="222000" lon="19800000" rev="0"/>
                    </a:camera>
                    <a:lightRig rig="threePt" dir="t">
                      <a:rot lat="0" lon="0" rev="0"/>
                    </a:lightRig>
                  </a:scene3d>
                </p:grpSpPr>
                <p:sp>
                  <p:nvSpPr>
                    <p:cNvPr id="149" name="Freeform 27" descr="© INSCALE GmbH, 26.05.2010&#10;http://www.presentationload.com/"/>
                    <p:cNvSpPr>
                      <a:spLocks/>
                    </p:cNvSpPr>
                    <p:nvPr/>
                  </p:nvSpPr>
                  <p:spPr bwMode="gray">
                    <a:xfrm>
                      <a:off x="8053388" y="2101850"/>
                      <a:ext cx="179388" cy="1690688"/>
                    </a:xfrm>
                    <a:custGeom>
                      <a:avLst/>
                      <a:gdLst/>
                      <a:ahLst/>
                      <a:cxnLst>
                        <a:cxn ang="0">
                          <a:pos x="0" y="48"/>
                        </a:cxn>
                        <a:cxn ang="0">
                          <a:pos x="0" y="403"/>
                        </a:cxn>
                        <a:cxn ang="0">
                          <a:pos x="48" y="451"/>
                        </a:cxn>
                        <a:cxn ang="0">
                          <a:pos x="48" y="403"/>
                        </a:cxn>
                        <a:cxn ang="0">
                          <a:pos x="48" y="355"/>
                        </a:cxn>
                        <a:cxn ang="0">
                          <a:pos x="48" y="96"/>
                        </a:cxn>
                        <a:cxn ang="0">
                          <a:pos x="48" y="0"/>
                        </a:cxn>
                        <a:cxn ang="0">
                          <a:pos x="0" y="48"/>
                        </a:cxn>
                      </a:cxnLst>
                      <a:rect l="0" t="0" r="r" b="b"/>
                      <a:pathLst>
                        <a:path w="48" h="451">
                          <a:moveTo>
                            <a:pt x="0" y="48"/>
                          </a:moveTo>
                          <a:cubicBezTo>
                            <a:pt x="0" y="403"/>
                            <a:pt x="0" y="403"/>
                            <a:pt x="0" y="403"/>
                          </a:cubicBezTo>
                          <a:cubicBezTo>
                            <a:pt x="0" y="430"/>
                            <a:pt x="21" y="451"/>
                            <a:pt x="48" y="451"/>
                          </a:cubicBezTo>
                          <a:cubicBezTo>
                            <a:pt x="48" y="403"/>
                            <a:pt x="48" y="403"/>
                            <a:pt x="48" y="403"/>
                          </a:cubicBezTo>
                          <a:cubicBezTo>
                            <a:pt x="48" y="355"/>
                            <a:pt x="48" y="355"/>
                            <a:pt x="48" y="355"/>
                          </a:cubicBezTo>
                          <a:cubicBezTo>
                            <a:pt x="48" y="96"/>
                            <a:pt x="48" y="96"/>
                            <a:pt x="48" y="96"/>
                          </a:cubicBezTo>
                          <a:cubicBezTo>
                            <a:pt x="48" y="0"/>
                            <a:pt x="48" y="0"/>
                            <a:pt x="48" y="0"/>
                          </a:cubicBezTo>
                          <a:cubicBezTo>
                            <a:pt x="21" y="0"/>
                            <a:pt x="0" y="22"/>
                            <a:pt x="0"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50" name="Freeform 28" descr="© INSCALE GmbH, 26.05.2010&#10;http://www.presentationload.com/"/>
                    <p:cNvSpPr>
                      <a:spLocks/>
                    </p:cNvSpPr>
                    <p:nvPr/>
                  </p:nvSpPr>
                  <p:spPr bwMode="gray">
                    <a:xfrm>
                      <a:off x="9110663" y="2101850"/>
                      <a:ext cx="179388" cy="1690688"/>
                    </a:xfrm>
                    <a:custGeom>
                      <a:avLst/>
                      <a:gdLst/>
                      <a:ahLst/>
                      <a:cxnLst>
                        <a:cxn ang="0">
                          <a:pos x="48" y="48"/>
                        </a:cxn>
                        <a:cxn ang="0">
                          <a:pos x="48" y="403"/>
                        </a:cxn>
                        <a:cxn ang="0">
                          <a:pos x="0" y="451"/>
                        </a:cxn>
                        <a:cxn ang="0">
                          <a:pos x="0" y="403"/>
                        </a:cxn>
                        <a:cxn ang="0">
                          <a:pos x="0" y="355"/>
                        </a:cxn>
                        <a:cxn ang="0">
                          <a:pos x="0" y="96"/>
                        </a:cxn>
                        <a:cxn ang="0">
                          <a:pos x="0" y="0"/>
                        </a:cxn>
                        <a:cxn ang="0">
                          <a:pos x="48" y="48"/>
                        </a:cxn>
                      </a:cxnLst>
                      <a:rect l="0" t="0" r="r" b="b"/>
                      <a:pathLst>
                        <a:path w="48" h="451">
                          <a:moveTo>
                            <a:pt x="48" y="48"/>
                          </a:moveTo>
                          <a:cubicBezTo>
                            <a:pt x="48" y="403"/>
                            <a:pt x="48" y="403"/>
                            <a:pt x="48" y="403"/>
                          </a:cubicBezTo>
                          <a:cubicBezTo>
                            <a:pt x="48" y="430"/>
                            <a:pt x="26" y="451"/>
                            <a:pt x="0" y="451"/>
                          </a:cubicBezTo>
                          <a:cubicBezTo>
                            <a:pt x="0" y="403"/>
                            <a:pt x="0" y="403"/>
                            <a:pt x="0" y="403"/>
                          </a:cubicBezTo>
                          <a:cubicBezTo>
                            <a:pt x="0" y="355"/>
                            <a:pt x="0" y="355"/>
                            <a:pt x="0" y="355"/>
                          </a:cubicBezTo>
                          <a:cubicBezTo>
                            <a:pt x="0" y="96"/>
                            <a:pt x="0" y="96"/>
                            <a:pt x="0" y="96"/>
                          </a:cubicBezTo>
                          <a:cubicBezTo>
                            <a:pt x="0" y="0"/>
                            <a:pt x="0" y="0"/>
                            <a:pt x="0" y="0"/>
                          </a:cubicBezTo>
                          <a:cubicBezTo>
                            <a:pt x="26" y="0"/>
                            <a:pt x="48" y="22"/>
                            <a:pt x="48" y="48"/>
                          </a:cubicBez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51" name="Freeform 29" descr="© INSCALE GmbH, 26.05.2010&#10;http://www.presentationload.com/"/>
                    <p:cNvSpPr>
                      <a:spLocks/>
                    </p:cNvSpPr>
                    <p:nvPr/>
                  </p:nvSpPr>
                  <p:spPr bwMode="gray">
                    <a:xfrm>
                      <a:off x="8315325" y="2101850"/>
                      <a:ext cx="723900" cy="3105150"/>
                    </a:xfrm>
                    <a:custGeom>
                      <a:avLst/>
                      <a:gdLst/>
                      <a:ahLst/>
                      <a:cxnLst>
                        <a:cxn ang="0">
                          <a:pos x="0" y="0"/>
                        </a:cxn>
                        <a:cxn ang="0">
                          <a:pos x="0" y="828"/>
                        </a:cxn>
                        <a:cxn ang="0">
                          <a:pos x="48" y="828"/>
                        </a:cxn>
                        <a:cxn ang="0">
                          <a:pos x="84" y="780"/>
                        </a:cxn>
                        <a:cxn ang="0">
                          <a:pos x="84" y="451"/>
                        </a:cxn>
                        <a:cxn ang="0">
                          <a:pos x="109" y="451"/>
                        </a:cxn>
                        <a:cxn ang="0">
                          <a:pos x="109" y="780"/>
                        </a:cxn>
                        <a:cxn ang="0">
                          <a:pos x="157" y="828"/>
                        </a:cxn>
                        <a:cxn ang="0">
                          <a:pos x="193" y="828"/>
                        </a:cxn>
                        <a:cxn ang="0">
                          <a:pos x="193" y="0"/>
                        </a:cxn>
                        <a:cxn ang="0">
                          <a:pos x="0" y="0"/>
                        </a:cxn>
                      </a:cxnLst>
                      <a:rect l="0" t="0" r="r" b="b"/>
                      <a:pathLst>
                        <a:path w="193" h="828">
                          <a:moveTo>
                            <a:pt x="0" y="0"/>
                          </a:moveTo>
                          <a:cubicBezTo>
                            <a:pt x="0" y="828"/>
                            <a:pt x="0" y="828"/>
                            <a:pt x="0" y="828"/>
                          </a:cubicBezTo>
                          <a:cubicBezTo>
                            <a:pt x="48" y="828"/>
                            <a:pt x="48" y="828"/>
                            <a:pt x="48" y="828"/>
                          </a:cubicBezTo>
                          <a:cubicBezTo>
                            <a:pt x="75" y="828"/>
                            <a:pt x="84" y="807"/>
                            <a:pt x="84" y="780"/>
                          </a:cubicBezTo>
                          <a:cubicBezTo>
                            <a:pt x="84" y="780"/>
                            <a:pt x="84" y="462"/>
                            <a:pt x="84" y="451"/>
                          </a:cubicBezTo>
                          <a:cubicBezTo>
                            <a:pt x="84" y="440"/>
                            <a:pt x="109" y="439"/>
                            <a:pt x="109" y="451"/>
                          </a:cubicBezTo>
                          <a:cubicBezTo>
                            <a:pt x="109" y="463"/>
                            <a:pt x="109" y="780"/>
                            <a:pt x="109" y="780"/>
                          </a:cubicBezTo>
                          <a:cubicBezTo>
                            <a:pt x="109" y="807"/>
                            <a:pt x="130" y="828"/>
                            <a:pt x="157" y="828"/>
                          </a:cubicBezTo>
                          <a:cubicBezTo>
                            <a:pt x="193" y="828"/>
                            <a:pt x="193" y="828"/>
                            <a:pt x="193" y="828"/>
                          </a:cubicBezTo>
                          <a:cubicBezTo>
                            <a:pt x="193" y="0"/>
                            <a:pt x="193" y="0"/>
                            <a:pt x="193" y="0"/>
                          </a:cubicBezTo>
                          <a:lnTo>
                            <a:pt x="0" y="0"/>
                          </a:lnTo>
                          <a:close/>
                        </a:path>
                      </a:pathLst>
                    </a:cu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sp>
                  <p:nvSpPr>
                    <p:cNvPr id="152" name="Oval 30" descr="© INSCALE GmbH, 26.05.2010&#10;http://www.presentationload.com/"/>
                    <p:cNvSpPr>
                      <a:spLocks noChangeArrowheads="1"/>
                    </p:cNvSpPr>
                    <p:nvPr/>
                  </p:nvSpPr>
                  <p:spPr bwMode="gray">
                    <a:xfrm>
                      <a:off x="8420100" y="1397000"/>
                      <a:ext cx="514350" cy="611188"/>
                    </a:xfrm>
                    <a:prstGeom prst="ellipse">
                      <a:avLst/>
                    </a:prstGeom>
                    <a:grpFill/>
                    <a:ln w="9" cap="flat">
                      <a:noFill/>
                      <a:prstDash val="solid"/>
                      <a:miter lim="800000"/>
                      <a:headEnd/>
                      <a:tailEnd/>
                    </a:ln>
                    <a:sp3d extrusionH="133350">
                      <a:bevelT w="12700" h="12700"/>
                      <a:bevelB w="12700" h="12700"/>
                    </a:sp3d>
                  </p:spPr>
                  <p:txBody>
                    <a:bodyPr vert="horz" wrap="square" lIns="91440" tIns="45720" rIns="91440" bIns="45720" numCol="1" anchor="t" anchorCtr="0" compatLnSpc="1">
                      <a:prstTxWarp prst="textNoShape">
                        <a:avLst/>
                      </a:prstTxWarp>
                    </a:bodyPr>
                    <a:lstStyle/>
                    <a:p>
                      <a:endParaRPr lang="de-DE" dirty="0"/>
                    </a:p>
                  </p:txBody>
                </p:sp>
              </p:grpSp>
            </p:grpSp>
          </p:grpSp>
          <p:grpSp>
            <p:nvGrpSpPr>
              <p:cNvPr id="27" name="Gruppieren 192"/>
              <p:cNvGrpSpPr/>
              <p:nvPr/>
            </p:nvGrpSpPr>
            <p:grpSpPr bwMode="gray">
              <a:xfrm>
                <a:off x="5449978" y="3478208"/>
                <a:ext cx="850460" cy="738769"/>
                <a:chOff x="5449978" y="3478208"/>
                <a:chExt cx="850460" cy="738769"/>
              </a:xfrm>
              <a:effectLst>
                <a:outerShdw blurRad="63500" sx="102000" sy="102000" algn="ctr" rotWithShape="0">
                  <a:prstClr val="black">
                    <a:alpha val="40000"/>
                  </a:prstClr>
                </a:outerShdw>
              </a:effectLst>
            </p:grpSpPr>
            <p:grpSp>
              <p:nvGrpSpPr>
                <p:cNvPr id="28" name="Group 19"/>
                <p:cNvGrpSpPr>
                  <a:grpSpLocks/>
                </p:cNvGrpSpPr>
                <p:nvPr/>
              </p:nvGrpSpPr>
              <p:grpSpPr bwMode="gray">
                <a:xfrm rot="10800000">
                  <a:off x="5449978" y="3478208"/>
                  <a:ext cx="850460" cy="737025"/>
                  <a:chOff x="1940" y="1577"/>
                  <a:chExt cx="1887" cy="1635"/>
                </a:xfrm>
              </p:grpSpPr>
              <p:sp>
                <p:nvSpPr>
                  <p:cNvPr id="188" name="Freeform 20" descr="© INSCALE GmbH, 26.05.2010&#10;http://www.presentationload.com/"/>
                  <p:cNvSpPr>
                    <a:spLocks noChangeAspect="1"/>
                  </p:cNvSpPr>
                  <p:nvPr/>
                </p:nvSpPr>
                <p:spPr bwMode="gray">
                  <a:xfrm>
                    <a:off x="1940" y="1577"/>
                    <a:ext cx="1887" cy="1635"/>
                  </a:xfrm>
                  <a:custGeom>
                    <a:avLst/>
                    <a:gdLst/>
                    <a:ahLst/>
                    <a:cxnLst>
                      <a:cxn ang="0">
                        <a:pos x="339" y="0"/>
                      </a:cxn>
                      <a:cxn ang="0">
                        <a:pos x="356" y="30"/>
                      </a:cxn>
                      <a:cxn ang="0">
                        <a:pos x="200" y="301"/>
                      </a:cxn>
                      <a:cxn ang="0">
                        <a:pos x="166" y="301"/>
                      </a:cxn>
                      <a:cxn ang="0">
                        <a:pos x="9" y="30"/>
                      </a:cxn>
                      <a:cxn ang="0">
                        <a:pos x="26" y="0"/>
                      </a:cxn>
                      <a:cxn ang="0">
                        <a:pos x="339" y="0"/>
                      </a:cxn>
                    </a:cxnLst>
                    <a:rect l="0" t="0" r="r" b="b"/>
                    <a:pathLst>
                      <a:path w="366" h="317">
                        <a:moveTo>
                          <a:pt x="339" y="0"/>
                        </a:moveTo>
                        <a:cubicBezTo>
                          <a:pt x="358" y="0"/>
                          <a:pt x="366" y="14"/>
                          <a:pt x="356" y="30"/>
                        </a:cubicBezTo>
                        <a:cubicBezTo>
                          <a:pt x="200" y="301"/>
                          <a:pt x="200" y="301"/>
                          <a:pt x="200" y="301"/>
                        </a:cubicBezTo>
                        <a:cubicBezTo>
                          <a:pt x="190" y="317"/>
                          <a:pt x="175" y="317"/>
                          <a:pt x="166" y="301"/>
                        </a:cubicBezTo>
                        <a:cubicBezTo>
                          <a:pt x="9" y="30"/>
                          <a:pt x="9" y="30"/>
                          <a:pt x="9" y="30"/>
                        </a:cubicBezTo>
                        <a:cubicBezTo>
                          <a:pt x="0" y="14"/>
                          <a:pt x="8" y="0"/>
                          <a:pt x="26" y="0"/>
                        </a:cubicBezTo>
                        <a:lnTo>
                          <a:pt x="339" y="0"/>
                        </a:lnTo>
                        <a:close/>
                      </a:path>
                    </a:pathLst>
                  </a:custGeom>
                  <a:solidFill>
                    <a:srgbClr val="FFFFFF"/>
                  </a:solidFill>
                  <a:ln w="9525">
                    <a:noFill/>
                    <a:round/>
                    <a:headEnd/>
                    <a:tailEnd/>
                  </a:ln>
                </p:spPr>
                <p:txBody>
                  <a:bodyPr/>
                  <a:lstStyle/>
                  <a:p>
                    <a:endParaRPr lang="en-GB" dirty="0"/>
                  </a:p>
                </p:txBody>
              </p:sp>
              <p:sp>
                <p:nvSpPr>
                  <p:cNvPr id="189" name="Freeform 21" descr="© INSCALE GmbH, 26.05.2010&#10;http://www.presentationload.com/"/>
                  <p:cNvSpPr>
                    <a:spLocks noChangeAspect="1"/>
                  </p:cNvSpPr>
                  <p:nvPr/>
                </p:nvSpPr>
                <p:spPr bwMode="gray">
                  <a:xfrm>
                    <a:off x="1940" y="1577"/>
                    <a:ext cx="1887" cy="1635"/>
                  </a:xfrm>
                  <a:custGeom>
                    <a:avLst/>
                    <a:gdLst/>
                    <a:ahLst/>
                    <a:cxnLst>
                      <a:cxn ang="0">
                        <a:pos x="339" y="0"/>
                      </a:cxn>
                      <a:cxn ang="0">
                        <a:pos x="356" y="30"/>
                      </a:cxn>
                      <a:cxn ang="0">
                        <a:pos x="200" y="301"/>
                      </a:cxn>
                      <a:cxn ang="0">
                        <a:pos x="166" y="301"/>
                      </a:cxn>
                      <a:cxn ang="0">
                        <a:pos x="9" y="30"/>
                      </a:cxn>
                      <a:cxn ang="0">
                        <a:pos x="26" y="0"/>
                      </a:cxn>
                      <a:cxn ang="0">
                        <a:pos x="339" y="0"/>
                      </a:cxn>
                    </a:cxnLst>
                    <a:rect l="0" t="0" r="r" b="b"/>
                    <a:pathLst>
                      <a:path w="366" h="317">
                        <a:moveTo>
                          <a:pt x="339" y="0"/>
                        </a:moveTo>
                        <a:cubicBezTo>
                          <a:pt x="358" y="0"/>
                          <a:pt x="366" y="14"/>
                          <a:pt x="356" y="30"/>
                        </a:cubicBezTo>
                        <a:cubicBezTo>
                          <a:pt x="200" y="301"/>
                          <a:pt x="200" y="301"/>
                          <a:pt x="200" y="301"/>
                        </a:cubicBezTo>
                        <a:cubicBezTo>
                          <a:pt x="190" y="317"/>
                          <a:pt x="175" y="317"/>
                          <a:pt x="166" y="301"/>
                        </a:cubicBezTo>
                        <a:cubicBezTo>
                          <a:pt x="9" y="30"/>
                          <a:pt x="9" y="30"/>
                          <a:pt x="9" y="30"/>
                        </a:cubicBezTo>
                        <a:cubicBezTo>
                          <a:pt x="0" y="14"/>
                          <a:pt x="8" y="0"/>
                          <a:pt x="26" y="0"/>
                        </a:cubicBezTo>
                        <a:lnTo>
                          <a:pt x="339" y="0"/>
                        </a:lnTo>
                        <a:close/>
                      </a:path>
                    </a:pathLst>
                  </a:custGeom>
                  <a:gradFill rotWithShape="1">
                    <a:gsLst>
                      <a:gs pos="0">
                        <a:srgbClr val="D60000">
                          <a:gamma/>
                          <a:shade val="64706"/>
                          <a:invGamma/>
                        </a:srgbClr>
                      </a:gs>
                      <a:gs pos="100000">
                        <a:srgbClr val="D60000"/>
                      </a:gs>
                    </a:gsLst>
                    <a:lin ang="5400000" scaled="1"/>
                  </a:gradFill>
                  <a:ln w="9525" cap="flat" cmpd="sng">
                    <a:solidFill>
                      <a:srgbClr val="C0C0C0"/>
                    </a:solidFill>
                    <a:prstDash val="solid"/>
                    <a:miter lim="800000"/>
                    <a:headEnd type="none" w="med" len="med"/>
                    <a:tailEnd type="none" w="med" len="med"/>
                  </a:ln>
                  <a:effectLst/>
                </p:spPr>
                <p:txBody>
                  <a:bodyPr/>
                  <a:lstStyle/>
                  <a:p>
                    <a:endParaRPr lang="en-GB" dirty="0"/>
                  </a:p>
                </p:txBody>
              </p:sp>
              <p:sp>
                <p:nvSpPr>
                  <p:cNvPr id="190" name="Freeform 22" descr="© INSCALE GmbH, 26.05.2010&#10;http://www.presentationload.com/"/>
                  <p:cNvSpPr>
                    <a:spLocks noChangeAspect="1"/>
                  </p:cNvSpPr>
                  <p:nvPr/>
                </p:nvSpPr>
                <p:spPr bwMode="gray">
                  <a:xfrm>
                    <a:off x="2145" y="1712"/>
                    <a:ext cx="1474" cy="1277"/>
                  </a:xfrm>
                  <a:custGeom>
                    <a:avLst/>
                    <a:gdLst/>
                    <a:ahLst/>
                    <a:cxnLst>
                      <a:cxn ang="0">
                        <a:pos x="277" y="0"/>
                      </a:cxn>
                      <a:cxn ang="0">
                        <a:pos x="283" y="10"/>
                      </a:cxn>
                      <a:cxn ang="0">
                        <a:pos x="149" y="242"/>
                      </a:cxn>
                      <a:cxn ang="0">
                        <a:pos x="137" y="242"/>
                      </a:cxn>
                      <a:cxn ang="0">
                        <a:pos x="3" y="10"/>
                      </a:cxn>
                      <a:cxn ang="0">
                        <a:pos x="9" y="0"/>
                      </a:cxn>
                      <a:cxn ang="0">
                        <a:pos x="277" y="0"/>
                      </a:cxn>
                    </a:cxnLst>
                    <a:rect l="0" t="0" r="r" b="b"/>
                    <a:pathLst>
                      <a:path w="286" h="248">
                        <a:moveTo>
                          <a:pt x="277" y="0"/>
                        </a:moveTo>
                        <a:cubicBezTo>
                          <a:pt x="283" y="0"/>
                          <a:pt x="286" y="5"/>
                          <a:pt x="283" y="10"/>
                        </a:cubicBezTo>
                        <a:cubicBezTo>
                          <a:pt x="149" y="242"/>
                          <a:pt x="149" y="242"/>
                          <a:pt x="149" y="242"/>
                        </a:cubicBezTo>
                        <a:cubicBezTo>
                          <a:pt x="145" y="248"/>
                          <a:pt x="140" y="248"/>
                          <a:pt x="137" y="242"/>
                        </a:cubicBezTo>
                        <a:cubicBezTo>
                          <a:pt x="3" y="10"/>
                          <a:pt x="3" y="10"/>
                          <a:pt x="3" y="10"/>
                        </a:cubicBezTo>
                        <a:cubicBezTo>
                          <a:pt x="0" y="5"/>
                          <a:pt x="2" y="0"/>
                          <a:pt x="9" y="0"/>
                        </a:cubicBezTo>
                        <a:lnTo>
                          <a:pt x="277" y="0"/>
                        </a:lnTo>
                        <a:close/>
                      </a:path>
                    </a:pathLst>
                  </a:custGeom>
                  <a:solidFill>
                    <a:srgbClr val="FFFFFF"/>
                  </a:solidFill>
                  <a:ln w="9525">
                    <a:noFill/>
                    <a:round/>
                    <a:headEnd/>
                    <a:tailEnd/>
                  </a:ln>
                </p:spPr>
                <p:txBody>
                  <a:bodyPr/>
                  <a:lstStyle/>
                  <a:p>
                    <a:endParaRPr lang="en-GB" dirty="0"/>
                  </a:p>
                </p:txBody>
              </p:sp>
              <p:sp>
                <p:nvSpPr>
                  <p:cNvPr id="191" name="Freeform 23" descr="© INSCALE GmbH, 26.05.2010&#10;http://www.presentationload.com/"/>
                  <p:cNvSpPr>
                    <a:spLocks noChangeAspect="1"/>
                  </p:cNvSpPr>
                  <p:nvPr/>
                </p:nvSpPr>
                <p:spPr bwMode="gray">
                  <a:xfrm>
                    <a:off x="2145" y="1712"/>
                    <a:ext cx="1474" cy="1277"/>
                  </a:xfrm>
                  <a:custGeom>
                    <a:avLst/>
                    <a:gdLst/>
                    <a:ahLst/>
                    <a:cxnLst>
                      <a:cxn ang="0">
                        <a:pos x="277" y="0"/>
                      </a:cxn>
                      <a:cxn ang="0">
                        <a:pos x="283" y="10"/>
                      </a:cxn>
                      <a:cxn ang="0">
                        <a:pos x="149" y="242"/>
                      </a:cxn>
                      <a:cxn ang="0">
                        <a:pos x="137" y="242"/>
                      </a:cxn>
                      <a:cxn ang="0">
                        <a:pos x="3" y="10"/>
                      </a:cxn>
                      <a:cxn ang="0">
                        <a:pos x="9" y="0"/>
                      </a:cxn>
                      <a:cxn ang="0">
                        <a:pos x="277" y="0"/>
                      </a:cxn>
                    </a:cxnLst>
                    <a:rect l="0" t="0" r="r" b="b"/>
                    <a:pathLst>
                      <a:path w="286" h="248">
                        <a:moveTo>
                          <a:pt x="277" y="0"/>
                        </a:moveTo>
                        <a:cubicBezTo>
                          <a:pt x="283" y="0"/>
                          <a:pt x="286" y="5"/>
                          <a:pt x="283" y="10"/>
                        </a:cubicBezTo>
                        <a:cubicBezTo>
                          <a:pt x="149" y="242"/>
                          <a:pt x="149" y="242"/>
                          <a:pt x="149" y="242"/>
                        </a:cubicBezTo>
                        <a:cubicBezTo>
                          <a:pt x="145" y="248"/>
                          <a:pt x="140" y="248"/>
                          <a:pt x="137" y="242"/>
                        </a:cubicBezTo>
                        <a:cubicBezTo>
                          <a:pt x="3" y="10"/>
                          <a:pt x="3" y="10"/>
                          <a:pt x="3" y="10"/>
                        </a:cubicBezTo>
                        <a:cubicBezTo>
                          <a:pt x="0" y="5"/>
                          <a:pt x="2" y="0"/>
                          <a:pt x="9" y="0"/>
                        </a:cubicBezTo>
                        <a:lnTo>
                          <a:pt x="277" y="0"/>
                        </a:lnTo>
                        <a:close/>
                      </a:path>
                    </a:pathLst>
                  </a:custGeom>
                  <a:gradFill rotWithShape="1">
                    <a:gsLst>
                      <a:gs pos="0">
                        <a:srgbClr val="E6E6E6"/>
                      </a:gs>
                      <a:gs pos="50000">
                        <a:srgbClr val="FFFFFF"/>
                      </a:gs>
                      <a:gs pos="100000">
                        <a:srgbClr val="E6E6E6"/>
                      </a:gs>
                    </a:gsLst>
                    <a:lin ang="5400000" scaled="1"/>
                  </a:gradFill>
                  <a:ln w="9525" cap="flat" cmpd="sng">
                    <a:solidFill>
                      <a:srgbClr val="C0C0C0"/>
                    </a:solidFill>
                    <a:prstDash val="solid"/>
                    <a:miter lim="800000"/>
                    <a:headEnd type="none" w="med" len="med"/>
                    <a:tailEnd type="none" w="med" len="med"/>
                  </a:ln>
                  <a:effectLst/>
                </p:spPr>
                <p:txBody>
                  <a:bodyPr/>
                  <a:lstStyle/>
                  <a:p>
                    <a:endParaRPr lang="en-GB" dirty="0"/>
                  </a:p>
                </p:txBody>
              </p:sp>
            </p:grpSp>
            <p:pic>
              <p:nvPicPr>
                <p:cNvPr id="187" name="Picture 9"/>
                <p:cNvPicPr>
                  <a:picLocks noChangeAspect="1" noChangeArrowheads="1"/>
                </p:cNvPicPr>
                <p:nvPr/>
              </p:nvPicPr>
              <p:blipFill>
                <a:blip r:embed="rId3" cstate="print"/>
                <a:srcRect/>
                <a:stretch>
                  <a:fillRect/>
                </a:stretch>
              </p:blipFill>
              <p:spPr bwMode="gray">
                <a:xfrm>
                  <a:off x="5479877" y="3485454"/>
                  <a:ext cx="632534" cy="649028"/>
                </a:xfrm>
                <a:prstGeom prst="rect">
                  <a:avLst/>
                </a:prstGeom>
                <a:noFill/>
                <a:ln w="11176">
                  <a:miter lim="800000"/>
                  <a:headEnd/>
                  <a:tailEnd/>
                </a:ln>
                <a:effectLst/>
              </p:spPr>
            </p:pic>
            <p:sp>
              <p:nvSpPr>
                <p:cNvPr id="192" name="Textfeld 191"/>
                <p:cNvSpPr txBox="1"/>
                <p:nvPr/>
              </p:nvSpPr>
              <p:spPr bwMode="gray">
                <a:xfrm>
                  <a:off x="5780473" y="3601424"/>
                  <a:ext cx="166712" cy="615553"/>
                </a:xfrm>
                <a:prstGeom prst="rect">
                  <a:avLst/>
                </a:prstGeom>
                <a:noFill/>
              </p:spPr>
              <p:txBody>
                <a:bodyPr wrap="none" lIns="0" tIns="0" rIns="0" bIns="0" rtlCol="0" anchor="ctr" anchorCtr="0">
                  <a:spAutoFit/>
                </a:bodyPr>
                <a:lstStyle/>
                <a:p>
                  <a:r>
                    <a:rPr lang="de-DE" sz="4000" b="1" dirty="0" smtClean="0">
                      <a:solidFill>
                        <a:srgbClr val="000000"/>
                      </a:solidFill>
                    </a:rPr>
                    <a:t>!</a:t>
                  </a:r>
                  <a:endParaRPr lang="de-DE" sz="4000" b="1" dirty="0">
                    <a:solidFill>
                      <a:srgbClr val="000000"/>
                    </a:solidFill>
                  </a:endParaRPr>
                </a:p>
              </p:txBody>
            </p:sp>
          </p:grpSp>
        </p:grpSp>
        <p:grpSp>
          <p:nvGrpSpPr>
            <p:cNvPr id="29" name="Gruppieren 122"/>
            <p:cNvGrpSpPr/>
            <p:nvPr/>
          </p:nvGrpSpPr>
          <p:grpSpPr bwMode="gray">
            <a:xfrm>
              <a:off x="4644230" y="4494231"/>
              <a:ext cx="4176712" cy="1308082"/>
              <a:chOff x="4644230" y="4494231"/>
              <a:chExt cx="4176712" cy="1308082"/>
            </a:xfrm>
          </p:grpSpPr>
          <p:sp>
            <p:nvSpPr>
              <p:cNvPr id="91" name="Rechteck 90"/>
              <p:cNvSpPr/>
              <p:nvPr/>
            </p:nvSpPr>
            <p:spPr bwMode="gray">
              <a:xfrm>
                <a:off x="4644230" y="4494233"/>
                <a:ext cx="1766207" cy="1308080"/>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endParaRPr lang="de-DE" sz="1400" noProof="1">
                  <a:solidFill>
                    <a:srgbClr val="000000"/>
                  </a:solidFill>
                  <a:cs typeface="Arial" charset="0"/>
                </a:endParaRPr>
              </a:p>
            </p:txBody>
          </p:sp>
          <p:sp>
            <p:nvSpPr>
              <p:cNvPr id="45" name="Rechteck 44"/>
              <p:cNvSpPr/>
              <p:nvPr/>
            </p:nvSpPr>
            <p:spPr bwMode="gray">
              <a:xfrm>
                <a:off x="6412025" y="4494231"/>
                <a:ext cx="2408917" cy="1308081"/>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80000" tIns="0" rIns="72000" bIns="0" anchor="ctr" anchorCtr="0"/>
              <a:lstStyle/>
              <a:p>
                <a:pPr defTabSz="801688" eaLnBrk="0" hangingPunct="0">
                  <a:defRPr/>
                </a:pPr>
                <a:r>
                  <a:rPr lang="en-US" sz="1400" noProof="1" smtClean="0">
                    <a:solidFill>
                      <a:srgbClr val="000000"/>
                    </a:solidFill>
                    <a:cs typeface="Arial" charset="0"/>
                  </a:rPr>
                  <a:t>Create image for product </a:t>
                </a:r>
              </a:p>
              <a:p>
                <a:pPr defTabSz="801688" eaLnBrk="0" hangingPunct="0">
                  <a:defRPr/>
                </a:pPr>
                <a:r>
                  <a:rPr lang="en-US" sz="1400" noProof="1" smtClean="0">
                    <a:solidFill>
                      <a:srgbClr val="000000"/>
                    </a:solidFill>
                    <a:cs typeface="Arial" charset="0"/>
                  </a:rPr>
                  <a:t>or product linie</a:t>
                </a:r>
                <a:endParaRPr lang="en-US" sz="1400" noProof="1">
                  <a:solidFill>
                    <a:srgbClr val="000000"/>
                  </a:solidFill>
                  <a:cs typeface="Arial" charset="0"/>
                </a:endParaRPr>
              </a:p>
            </p:txBody>
          </p:sp>
          <p:sp>
            <p:nvSpPr>
              <p:cNvPr id="195" name="Rechteck 194"/>
              <p:cNvSpPr/>
              <p:nvPr/>
            </p:nvSpPr>
            <p:spPr bwMode="gray">
              <a:xfrm>
                <a:off x="5107265" y="5500699"/>
                <a:ext cx="45719" cy="301613"/>
              </a:xfrm>
              <a:prstGeom prst="rect">
                <a:avLst/>
              </a:prstGeom>
              <a:gradFill>
                <a:gsLst>
                  <a:gs pos="0">
                    <a:srgbClr val="646464"/>
                  </a:gs>
                  <a:gs pos="50000">
                    <a:srgbClr val="C0C0C0"/>
                  </a:gs>
                  <a:gs pos="100000">
                    <a:srgbClr val="646464"/>
                  </a:gs>
                </a:gsLst>
                <a:lin ang="0" scaled="1"/>
              </a:gradFill>
              <a:ln w="12700">
                <a:noFill/>
                <a:round/>
                <a:headEnd/>
                <a:tailEnd/>
              </a:ln>
            </p:spPr>
            <p:txBody>
              <a:bodyPr rtlCol="0" anchor="ctr"/>
              <a:lstStyle/>
              <a:p>
                <a:pPr algn="ctr"/>
                <a:endParaRPr lang="de-DE" dirty="0"/>
              </a:p>
            </p:txBody>
          </p:sp>
          <p:sp>
            <p:nvSpPr>
              <p:cNvPr id="196" name="Rechteck 195"/>
              <p:cNvSpPr/>
              <p:nvPr/>
            </p:nvSpPr>
            <p:spPr bwMode="gray">
              <a:xfrm>
                <a:off x="5924325" y="5500699"/>
                <a:ext cx="45719" cy="301613"/>
              </a:xfrm>
              <a:prstGeom prst="rect">
                <a:avLst/>
              </a:prstGeom>
              <a:gradFill>
                <a:gsLst>
                  <a:gs pos="0">
                    <a:srgbClr val="646464"/>
                  </a:gs>
                  <a:gs pos="50000">
                    <a:srgbClr val="C0C0C0"/>
                  </a:gs>
                  <a:gs pos="100000">
                    <a:srgbClr val="646464"/>
                  </a:gs>
                </a:gsLst>
                <a:lin ang="0" scaled="1"/>
              </a:gradFill>
              <a:ln w="12700">
                <a:noFill/>
                <a:round/>
                <a:headEnd/>
                <a:tailEnd/>
              </a:ln>
            </p:spPr>
            <p:txBody>
              <a:bodyPr rtlCol="0" anchor="ctr"/>
              <a:lstStyle/>
              <a:p>
                <a:pPr algn="ctr"/>
                <a:endParaRPr lang="de-DE" dirty="0"/>
              </a:p>
            </p:txBody>
          </p:sp>
          <p:sp>
            <p:nvSpPr>
              <p:cNvPr id="194" name="Abgerundetes Rechteck 193"/>
              <p:cNvSpPr/>
              <p:nvPr/>
            </p:nvSpPr>
            <p:spPr bwMode="gray">
              <a:xfrm>
                <a:off x="4910046" y="4795848"/>
                <a:ext cx="1234574" cy="704851"/>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63500" sx="102000" sy="102000" algn="ctr" rotWithShape="0">
                  <a:prstClr val="black">
                    <a:alpha val="40000"/>
                  </a:prstClr>
                </a:outerShdw>
              </a:effectLst>
              <a:scene3d>
                <a:camera prst="orthographicFront"/>
                <a:lightRig rig="threePt" dir="t"/>
              </a:scene3d>
              <a:sp3d>
                <a:bevelT/>
              </a:sp3d>
            </p:spPr>
            <p:txBody>
              <a:bodyPr lIns="0" tIns="0" rIns="0" bIns="0" anchor="ctr"/>
              <a:lstStyle/>
              <a:p>
                <a:pPr algn="ctr" defTabSz="801688" eaLnBrk="0" hangingPunct="0">
                  <a:defRPr/>
                </a:pPr>
                <a:r>
                  <a:rPr lang="de-DE" sz="1400" b="1" noProof="1" smtClean="0">
                    <a:solidFill>
                      <a:srgbClr val="FFFFFF"/>
                    </a:solidFill>
                    <a:cs typeface="Arial" charset="0"/>
                  </a:rPr>
                  <a:t>Image</a:t>
                </a:r>
                <a:endParaRPr lang="de-DE" sz="1400" b="1" noProof="1">
                  <a:solidFill>
                    <a:srgbClr val="FFFFFF"/>
                  </a:solidFill>
                  <a:cs typeface="Arial" charset="0"/>
                </a:endParaRPr>
              </a:p>
            </p:txBody>
          </p:sp>
        </p:grpSp>
      </p:grpSp>
    </p:spTree>
    <p:extLst>
      <p:ext uri="{BB962C8B-B14F-4D97-AF65-F5344CB8AC3E}">
        <p14:creationId xmlns:p14="http://schemas.microsoft.com/office/powerpoint/2010/main" val="221018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bwMode="gray"/>
        <p:txBody>
          <a:bodyPr/>
          <a:lstStyle/>
          <a:p>
            <a:r>
              <a:rPr lang="en-US" dirty="0"/>
              <a:t>Price </a:t>
            </a:r>
            <a:r>
              <a:rPr lang="en-US" b="0" dirty="0"/>
              <a:t>− </a:t>
            </a:r>
            <a:r>
              <a:rPr lang="en-US" b="0" noProof="1" smtClean="0"/>
              <a:t>Price Strategies</a:t>
            </a:r>
            <a:endParaRPr lang="en-US" b="0" dirty="0"/>
          </a:p>
        </p:txBody>
      </p:sp>
      <p:sp>
        <p:nvSpPr>
          <p:cNvPr id="5" name="Textplatzhalter 4"/>
          <p:cNvSpPr>
            <a:spLocks noGrp="1"/>
          </p:cNvSpPr>
          <p:nvPr>
            <p:ph type="body" sz="quarter" idx="13"/>
          </p:nvPr>
        </p:nvSpPr>
        <p:spPr bwMode="gray"/>
        <p:txBody>
          <a:bodyPr/>
          <a:lstStyle/>
          <a:p>
            <a:r>
              <a:rPr lang="en-US" noProof="1"/>
              <a:t>Matrix with high-price, low price and value-oriented price strategies</a:t>
            </a:r>
          </a:p>
        </p:txBody>
      </p:sp>
      <p:sp>
        <p:nvSpPr>
          <p:cNvPr id="17" name="Inhaltsplatzhalter 5"/>
          <p:cNvSpPr txBox="1">
            <a:spLocks/>
          </p:cNvSpPr>
          <p:nvPr/>
        </p:nvSpPr>
        <p:spPr bwMode="gray">
          <a:xfrm>
            <a:off x="6084887" y="1554163"/>
            <a:ext cx="2735263" cy="4248150"/>
          </a:xfrm>
          <a:prstGeom prst="rect">
            <a:avLst/>
          </a:prstGeom>
        </p:spPr>
        <p:txBody>
          <a:bodyPr vert="horz" lIns="0" tIns="0" rIns="0" bIns="0" rtlCol="0">
            <a:noAutofit/>
          </a:bodyPr>
          <a:lstStyle/>
          <a:p>
            <a:pPr marL="180000" indent="-180000">
              <a:lnSpc>
                <a:spcPct val="95000"/>
              </a:lnSpc>
              <a:spcAft>
                <a:spcPts val="800"/>
              </a:spcAft>
              <a:buFont typeface="Wingdings" pitchFamily="2" charset="2"/>
              <a:buChar char="§"/>
              <a:defRPr/>
            </a:pPr>
            <a:r>
              <a:rPr lang="en-US" b="1" noProof="1"/>
              <a:t>L</a:t>
            </a:r>
            <a:r>
              <a:rPr lang="en-US" b="1" noProof="1">
                <a:solidFill>
                  <a:srgbClr val="000000"/>
                </a:solidFill>
              </a:rPr>
              <a:t>ow price strategies</a:t>
            </a:r>
            <a:r>
              <a:rPr lang="en-US" b="1" noProof="1"/>
              <a:t>:</a:t>
            </a:r>
            <a:r>
              <a:rPr lang="en-US" noProof="1"/>
              <a:t/>
            </a:r>
            <a:br>
              <a:rPr lang="en-US" noProof="1"/>
            </a:br>
            <a:r>
              <a:rPr lang="en-US" noProof="1"/>
              <a:t>Traditional approach with the lowest possible price for the product.</a:t>
            </a:r>
          </a:p>
          <a:p>
            <a:pPr marL="180000" indent="-180000">
              <a:lnSpc>
                <a:spcPct val="95000"/>
              </a:lnSpc>
              <a:spcAft>
                <a:spcPts val="800"/>
              </a:spcAft>
              <a:buFont typeface="Wingdings" pitchFamily="2" charset="2"/>
              <a:buChar char="§"/>
              <a:defRPr/>
            </a:pPr>
            <a:r>
              <a:rPr lang="en-US" b="1" noProof="1"/>
              <a:t>H</a:t>
            </a:r>
            <a:r>
              <a:rPr lang="en-US" b="1" noProof="1">
                <a:solidFill>
                  <a:srgbClr val="000000"/>
                </a:solidFill>
              </a:rPr>
              <a:t>igh price strategies</a:t>
            </a:r>
            <a:r>
              <a:rPr lang="en-US" b="1" noProof="1"/>
              <a:t>:</a:t>
            </a:r>
            <a:r>
              <a:rPr lang="en-US" noProof="1"/>
              <a:t/>
            </a:r>
            <a:br>
              <a:rPr lang="en-US" noProof="1"/>
            </a:br>
            <a:r>
              <a:rPr lang="en-US" noProof="1"/>
              <a:t>Target specific customer through high price level.</a:t>
            </a:r>
          </a:p>
          <a:p>
            <a:pPr marL="180000" indent="-180000">
              <a:lnSpc>
                <a:spcPct val="95000"/>
              </a:lnSpc>
              <a:spcAft>
                <a:spcPts val="800"/>
              </a:spcAft>
              <a:buFont typeface="Wingdings" pitchFamily="2" charset="2"/>
              <a:buChar char="§"/>
              <a:defRPr/>
            </a:pPr>
            <a:r>
              <a:rPr lang="en-US" b="1" noProof="1"/>
              <a:t>V</a:t>
            </a:r>
            <a:r>
              <a:rPr lang="en-US" b="1" noProof="1">
                <a:solidFill>
                  <a:srgbClr val="000000"/>
                </a:solidFill>
              </a:rPr>
              <a:t>alue oriented price strategies</a:t>
            </a:r>
            <a:r>
              <a:rPr lang="en-US" b="1" noProof="1"/>
              <a:t>:</a:t>
            </a:r>
            <a:r>
              <a:rPr lang="en-US" noProof="1"/>
              <a:t/>
            </a:r>
            <a:br>
              <a:rPr lang="en-US" noProof="1"/>
            </a:br>
            <a:r>
              <a:rPr lang="en-US" noProof="1"/>
              <a:t>Prices of the service correspond exactly to the customer value.</a:t>
            </a:r>
          </a:p>
        </p:txBody>
      </p:sp>
      <p:grpSp>
        <p:nvGrpSpPr>
          <p:cNvPr id="24" name="Gruppieren 23"/>
          <p:cNvGrpSpPr/>
          <p:nvPr/>
        </p:nvGrpSpPr>
        <p:grpSpPr bwMode="gray">
          <a:xfrm>
            <a:off x="397637" y="1554163"/>
            <a:ext cx="5427525" cy="4377987"/>
            <a:chOff x="397637" y="1554163"/>
            <a:chExt cx="5427525" cy="4377987"/>
          </a:xfrm>
        </p:grpSpPr>
        <p:grpSp>
          <p:nvGrpSpPr>
            <p:cNvPr id="21" name="Gruppieren 20"/>
            <p:cNvGrpSpPr/>
            <p:nvPr/>
          </p:nvGrpSpPr>
          <p:grpSpPr bwMode="gray">
            <a:xfrm>
              <a:off x="397637" y="1554163"/>
              <a:ext cx="5427525" cy="4377987"/>
              <a:chOff x="397637" y="1554163"/>
              <a:chExt cx="5427525" cy="4377987"/>
            </a:xfrm>
          </p:grpSpPr>
          <p:grpSp>
            <p:nvGrpSpPr>
              <p:cNvPr id="26" name="Gruppieren 25"/>
              <p:cNvGrpSpPr/>
              <p:nvPr/>
            </p:nvGrpSpPr>
            <p:grpSpPr bwMode="gray">
              <a:xfrm>
                <a:off x="677863" y="1554163"/>
                <a:ext cx="5147299" cy="3887787"/>
                <a:chOff x="-8308975" y="-444500"/>
                <a:chExt cx="7778750" cy="5875338"/>
              </a:xfrm>
              <a:effectLst>
                <a:outerShdw blurRad="127000" dist="63500" dir="2700000" algn="tl" rotWithShape="0">
                  <a:prstClr val="black">
                    <a:alpha val="40000"/>
                  </a:prstClr>
                </a:outerShdw>
              </a:effectLst>
            </p:grpSpPr>
            <p:sp>
              <p:nvSpPr>
                <p:cNvPr id="25" name="Rectangle 6"/>
                <p:cNvSpPr>
                  <a:spLocks noChangeArrowheads="1"/>
                </p:cNvSpPr>
                <p:nvPr/>
              </p:nvSpPr>
              <p:spPr bwMode="gray">
                <a:xfrm>
                  <a:off x="-8308975" y="-444500"/>
                  <a:ext cx="7778750" cy="5875338"/>
                </a:xfrm>
                <a:prstGeom prst="rect">
                  <a:avLst/>
                </a:prstGeom>
                <a:solidFill>
                  <a:schemeClr val="accent1">
                    <a:lumMod val="40000"/>
                    <a:lumOff val="60000"/>
                  </a:schemeClr>
                </a:solidFill>
                <a:ln w="158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9" name="Freeform 7"/>
                <p:cNvSpPr>
                  <a:spLocks/>
                </p:cNvSpPr>
                <p:nvPr/>
              </p:nvSpPr>
              <p:spPr bwMode="gray">
                <a:xfrm>
                  <a:off x="-7310438" y="2490788"/>
                  <a:ext cx="6780213" cy="2940050"/>
                </a:xfrm>
                <a:custGeom>
                  <a:avLst/>
                  <a:gdLst/>
                  <a:ahLst/>
                  <a:cxnLst>
                    <a:cxn ang="0">
                      <a:pos x="1808" y="784"/>
                    </a:cxn>
                    <a:cxn ang="0">
                      <a:pos x="1808" y="0"/>
                    </a:cxn>
                    <a:cxn ang="0">
                      <a:pos x="0" y="784"/>
                    </a:cxn>
                    <a:cxn ang="0">
                      <a:pos x="1808" y="784"/>
                    </a:cxn>
                  </a:cxnLst>
                  <a:rect l="0" t="0" r="r" b="b"/>
                  <a:pathLst>
                    <a:path w="1808" h="784">
                      <a:moveTo>
                        <a:pt x="1808" y="784"/>
                      </a:moveTo>
                      <a:cubicBezTo>
                        <a:pt x="1808" y="0"/>
                        <a:pt x="1808" y="0"/>
                        <a:pt x="1808" y="0"/>
                      </a:cubicBezTo>
                      <a:cubicBezTo>
                        <a:pt x="1014" y="0"/>
                        <a:pt x="220" y="573"/>
                        <a:pt x="0" y="784"/>
                      </a:cubicBezTo>
                      <a:lnTo>
                        <a:pt x="1808" y="784"/>
                      </a:lnTo>
                      <a:close/>
                    </a:path>
                  </a:pathLst>
                </a:custGeom>
                <a:solidFill>
                  <a:schemeClr val="accent1">
                    <a:lumMod val="20000"/>
                    <a:lumOff val="80000"/>
                  </a:schemeClr>
                </a:solidFill>
                <a:ln w="158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0" name="Freeform 8"/>
                <p:cNvSpPr>
                  <a:spLocks/>
                </p:cNvSpPr>
                <p:nvPr/>
              </p:nvSpPr>
              <p:spPr bwMode="gray">
                <a:xfrm>
                  <a:off x="-8308975" y="-444500"/>
                  <a:ext cx="6832599" cy="2935288"/>
                </a:xfrm>
                <a:custGeom>
                  <a:avLst/>
                  <a:gdLst/>
                  <a:ahLst/>
                  <a:cxnLst>
                    <a:cxn ang="0">
                      <a:pos x="0" y="0"/>
                    </a:cxn>
                    <a:cxn ang="0">
                      <a:pos x="0" y="783"/>
                    </a:cxn>
                    <a:cxn ang="0">
                      <a:pos x="1822" y="0"/>
                    </a:cxn>
                    <a:cxn ang="0">
                      <a:pos x="0" y="0"/>
                    </a:cxn>
                  </a:cxnLst>
                  <a:rect l="0" t="0" r="r" b="b"/>
                  <a:pathLst>
                    <a:path w="1822" h="783">
                      <a:moveTo>
                        <a:pt x="0" y="0"/>
                      </a:moveTo>
                      <a:cubicBezTo>
                        <a:pt x="0" y="783"/>
                        <a:pt x="0" y="783"/>
                        <a:pt x="0" y="783"/>
                      </a:cubicBezTo>
                      <a:cubicBezTo>
                        <a:pt x="794" y="783"/>
                        <a:pt x="1601" y="210"/>
                        <a:pt x="1822" y="0"/>
                      </a:cubicBezTo>
                      <a:lnTo>
                        <a:pt x="0" y="0"/>
                      </a:lnTo>
                      <a:close/>
                    </a:path>
                  </a:pathLst>
                </a:custGeom>
                <a:solidFill>
                  <a:schemeClr val="accent1">
                    <a:lumMod val="60000"/>
                    <a:lumOff val="40000"/>
                  </a:schemeClr>
                </a:solidFill>
                <a:ln w="158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1" name="Freeform 9"/>
                <p:cNvSpPr>
                  <a:spLocks/>
                </p:cNvSpPr>
                <p:nvPr/>
              </p:nvSpPr>
              <p:spPr bwMode="gray">
                <a:xfrm>
                  <a:off x="-8308975" y="-444500"/>
                  <a:ext cx="7778750" cy="5875338"/>
                </a:xfrm>
                <a:custGeom>
                  <a:avLst/>
                  <a:gdLst/>
                  <a:ahLst/>
                  <a:cxnLst>
                    <a:cxn ang="0">
                      <a:pos x="0" y="3701"/>
                    </a:cxn>
                    <a:cxn ang="0">
                      <a:pos x="4900" y="0"/>
                    </a:cxn>
                    <a:cxn ang="0">
                      <a:pos x="0" y="3701"/>
                    </a:cxn>
                  </a:cxnLst>
                  <a:rect l="0" t="0" r="r" b="b"/>
                  <a:pathLst>
                    <a:path w="4900" h="3701">
                      <a:moveTo>
                        <a:pt x="0" y="3701"/>
                      </a:moveTo>
                      <a:lnTo>
                        <a:pt x="4900" y="0"/>
                      </a:lnTo>
                      <a:lnTo>
                        <a:pt x="0" y="37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2" name="Line 10"/>
                <p:cNvSpPr>
                  <a:spLocks noChangeShapeType="1"/>
                </p:cNvSpPr>
                <p:nvPr/>
              </p:nvSpPr>
              <p:spPr bwMode="gray">
                <a:xfrm flipV="1">
                  <a:off x="-8308975" y="-444500"/>
                  <a:ext cx="7778750" cy="5875338"/>
                </a:xfrm>
                <a:prstGeom prst="line">
                  <a:avLst/>
                </a:prstGeom>
                <a:noFill/>
                <a:ln w="158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Textfeld 26"/>
              <p:cNvSpPr txBox="1"/>
              <p:nvPr/>
            </p:nvSpPr>
            <p:spPr bwMode="gray">
              <a:xfrm rot="16200000">
                <a:off x="60859" y="1890941"/>
                <a:ext cx="888999" cy="215444"/>
              </a:xfrm>
              <a:prstGeom prst="rect">
                <a:avLst/>
              </a:prstGeom>
              <a:noFill/>
            </p:spPr>
            <p:txBody>
              <a:bodyPr wrap="square" lIns="0" tIns="0" rIns="0" bIns="0" rtlCol="0">
                <a:spAutoFit/>
              </a:bodyPr>
              <a:lstStyle/>
              <a:p>
                <a:pPr algn="r"/>
                <a:r>
                  <a:rPr lang="en-US" sz="1400" b="1" noProof="1"/>
                  <a:t>high</a:t>
                </a:r>
              </a:p>
            </p:txBody>
          </p:sp>
          <p:sp>
            <p:nvSpPr>
              <p:cNvPr id="28" name="Textfeld 27"/>
              <p:cNvSpPr txBox="1"/>
              <p:nvPr/>
            </p:nvSpPr>
            <p:spPr bwMode="gray">
              <a:xfrm rot="16200000">
                <a:off x="60859" y="4889730"/>
                <a:ext cx="889000" cy="215444"/>
              </a:xfrm>
              <a:prstGeom prst="rect">
                <a:avLst/>
              </a:prstGeom>
              <a:noFill/>
            </p:spPr>
            <p:txBody>
              <a:bodyPr wrap="square" lIns="0" tIns="0" rIns="0" bIns="0" rtlCol="0">
                <a:spAutoFit/>
              </a:bodyPr>
              <a:lstStyle/>
              <a:p>
                <a:r>
                  <a:rPr lang="en-US" sz="1400" b="1" noProof="1"/>
                  <a:t>low</a:t>
                </a:r>
              </a:p>
            </p:txBody>
          </p:sp>
          <p:sp>
            <p:nvSpPr>
              <p:cNvPr id="29" name="Textfeld 28"/>
              <p:cNvSpPr txBox="1"/>
              <p:nvPr/>
            </p:nvSpPr>
            <p:spPr bwMode="gray">
              <a:xfrm rot="16200000">
                <a:off x="-549535" y="3390335"/>
                <a:ext cx="2109790" cy="215444"/>
              </a:xfrm>
              <a:prstGeom prst="rect">
                <a:avLst/>
              </a:prstGeom>
              <a:noFill/>
            </p:spPr>
            <p:txBody>
              <a:bodyPr wrap="square" lIns="0" tIns="0" rIns="0" bIns="0" rtlCol="0">
                <a:spAutoFit/>
              </a:bodyPr>
              <a:lstStyle/>
              <a:p>
                <a:pPr algn="ctr"/>
                <a:r>
                  <a:rPr lang="en-US" sz="1400" b="1" noProof="1"/>
                  <a:t>Price level</a:t>
                </a:r>
              </a:p>
            </p:txBody>
          </p:sp>
          <p:sp>
            <p:nvSpPr>
              <p:cNvPr id="32" name="Textfeld 31"/>
              <p:cNvSpPr txBox="1"/>
              <p:nvPr/>
            </p:nvSpPr>
            <p:spPr bwMode="gray">
              <a:xfrm>
                <a:off x="4841278" y="5501263"/>
                <a:ext cx="983884" cy="215444"/>
              </a:xfrm>
              <a:prstGeom prst="rect">
                <a:avLst/>
              </a:prstGeom>
              <a:noFill/>
            </p:spPr>
            <p:txBody>
              <a:bodyPr wrap="square" lIns="0" tIns="0" rIns="0" bIns="0" rtlCol="0">
                <a:spAutoFit/>
              </a:bodyPr>
              <a:lstStyle/>
              <a:p>
                <a:pPr algn="r"/>
                <a:r>
                  <a:rPr lang="en-US" sz="1400" b="1" noProof="1"/>
                  <a:t>high</a:t>
                </a:r>
              </a:p>
            </p:txBody>
          </p:sp>
          <p:sp>
            <p:nvSpPr>
              <p:cNvPr id="33" name="Textfeld 32"/>
              <p:cNvSpPr txBox="1"/>
              <p:nvPr/>
            </p:nvSpPr>
            <p:spPr bwMode="gray">
              <a:xfrm>
                <a:off x="677862" y="5501263"/>
                <a:ext cx="983884" cy="215444"/>
              </a:xfrm>
              <a:prstGeom prst="rect">
                <a:avLst/>
              </a:prstGeom>
              <a:noFill/>
            </p:spPr>
            <p:txBody>
              <a:bodyPr wrap="square" lIns="0" tIns="0" rIns="0" bIns="0" rtlCol="0">
                <a:spAutoFit/>
              </a:bodyPr>
              <a:lstStyle/>
              <a:p>
                <a:r>
                  <a:rPr lang="en-US" sz="1400" b="1" noProof="1"/>
                  <a:t>low</a:t>
                </a:r>
              </a:p>
            </p:txBody>
          </p:sp>
          <p:sp>
            <p:nvSpPr>
              <p:cNvPr id="34" name="Textfeld 33"/>
              <p:cNvSpPr txBox="1"/>
              <p:nvPr/>
            </p:nvSpPr>
            <p:spPr bwMode="gray">
              <a:xfrm>
                <a:off x="1859588" y="5501263"/>
                <a:ext cx="2783850" cy="430887"/>
              </a:xfrm>
              <a:prstGeom prst="rect">
                <a:avLst/>
              </a:prstGeom>
              <a:noFill/>
            </p:spPr>
            <p:txBody>
              <a:bodyPr wrap="square" lIns="0" tIns="0" rIns="0" bIns="0" rtlCol="0">
                <a:spAutoFit/>
              </a:bodyPr>
              <a:lstStyle/>
              <a:p>
                <a:pPr algn="ctr"/>
                <a:r>
                  <a:rPr lang="en-US" sz="1400" b="1" noProof="1"/>
                  <a:t>Service/Performance </a:t>
                </a:r>
                <a:br>
                  <a:rPr lang="en-US" sz="1400" b="1" noProof="1"/>
                </a:br>
                <a:r>
                  <a:rPr lang="en-US" sz="1400" b="1" noProof="1"/>
                  <a:t>(Customer value)</a:t>
                </a:r>
              </a:p>
            </p:txBody>
          </p:sp>
          <p:sp>
            <p:nvSpPr>
              <p:cNvPr id="36" name="Textfeld 35"/>
              <p:cNvSpPr txBox="1"/>
              <p:nvPr/>
            </p:nvSpPr>
            <p:spPr bwMode="gray">
              <a:xfrm>
                <a:off x="677863" y="1554163"/>
                <a:ext cx="1715766" cy="576293"/>
              </a:xfrm>
              <a:prstGeom prst="rect">
                <a:avLst/>
              </a:prstGeom>
              <a:noFill/>
            </p:spPr>
            <p:txBody>
              <a:bodyPr wrap="square" lIns="108000" tIns="72000" rIns="108000" bIns="72000" rtlCol="0">
                <a:noAutofit/>
              </a:bodyPr>
              <a:lstStyle/>
              <a:p>
                <a:r>
                  <a:rPr lang="en-US" sz="1400" b="1" noProof="1">
                    <a:solidFill>
                      <a:srgbClr val="FFFFFF"/>
                    </a:solidFill>
                  </a:rPr>
                  <a:t>High price </a:t>
                </a:r>
                <a:r>
                  <a:rPr lang="en-US" sz="1400" b="1" noProof="1" smtClean="0">
                    <a:solidFill>
                      <a:srgbClr val="FFFFFF"/>
                    </a:solidFill>
                  </a:rPr>
                  <a:t/>
                </a:r>
                <a:br>
                  <a:rPr lang="en-US" sz="1400" b="1" noProof="1" smtClean="0">
                    <a:solidFill>
                      <a:srgbClr val="FFFFFF"/>
                    </a:solidFill>
                  </a:rPr>
                </a:br>
                <a:r>
                  <a:rPr lang="en-US" sz="1400" b="1" noProof="1" smtClean="0">
                    <a:solidFill>
                      <a:srgbClr val="FFFFFF"/>
                    </a:solidFill>
                  </a:rPr>
                  <a:t>strategies</a:t>
                </a:r>
                <a:endParaRPr lang="en-US" sz="1400" b="1" noProof="1">
                  <a:solidFill>
                    <a:srgbClr val="FFFFFF"/>
                  </a:solidFill>
                </a:endParaRPr>
              </a:p>
            </p:txBody>
          </p:sp>
          <p:sp>
            <p:nvSpPr>
              <p:cNvPr id="37" name="Textfeld 36"/>
              <p:cNvSpPr txBox="1"/>
              <p:nvPr/>
            </p:nvSpPr>
            <p:spPr bwMode="gray">
              <a:xfrm>
                <a:off x="677863" y="3844132"/>
                <a:ext cx="1397681" cy="576293"/>
              </a:xfrm>
              <a:prstGeom prst="rect">
                <a:avLst/>
              </a:prstGeom>
              <a:noFill/>
            </p:spPr>
            <p:txBody>
              <a:bodyPr wrap="square" lIns="108000" tIns="72000" rIns="108000" bIns="72000" rtlCol="0">
                <a:noAutofit/>
              </a:bodyPr>
              <a:lstStyle/>
              <a:p>
                <a:r>
                  <a:rPr lang="en-US" sz="1400" b="1" dirty="0" smtClean="0">
                    <a:solidFill>
                      <a:srgbClr val="646464"/>
                    </a:solidFill>
                  </a:rPr>
                  <a:t>Value oriented price strategies</a:t>
                </a:r>
                <a:endParaRPr lang="en-US" sz="1400" b="1" dirty="0">
                  <a:solidFill>
                    <a:srgbClr val="646464"/>
                  </a:solidFill>
                </a:endParaRPr>
              </a:p>
            </p:txBody>
          </p:sp>
          <p:sp>
            <p:nvSpPr>
              <p:cNvPr id="38" name="Textfeld 37"/>
              <p:cNvSpPr txBox="1"/>
              <p:nvPr/>
            </p:nvSpPr>
            <p:spPr bwMode="gray">
              <a:xfrm>
                <a:off x="4109396" y="5081100"/>
                <a:ext cx="1715766" cy="360850"/>
              </a:xfrm>
              <a:prstGeom prst="rect">
                <a:avLst/>
              </a:prstGeom>
              <a:noFill/>
            </p:spPr>
            <p:txBody>
              <a:bodyPr wrap="square" lIns="108000" tIns="72000" rIns="108000" bIns="72000" rtlCol="0">
                <a:noAutofit/>
              </a:bodyPr>
              <a:lstStyle/>
              <a:p>
                <a:pPr algn="r"/>
                <a:r>
                  <a:rPr lang="en-US" sz="1400" b="1" dirty="0" smtClean="0">
                    <a:solidFill>
                      <a:srgbClr val="646464"/>
                    </a:solidFill>
                  </a:rPr>
                  <a:t>Low price strategies</a:t>
                </a:r>
                <a:endParaRPr lang="en-US" sz="1400" b="1" dirty="0">
                  <a:solidFill>
                    <a:srgbClr val="646464"/>
                  </a:solidFill>
                </a:endParaRPr>
              </a:p>
            </p:txBody>
          </p:sp>
        </p:grpSp>
        <p:sp>
          <p:nvSpPr>
            <p:cNvPr id="23" name="Rechteck 22"/>
            <p:cNvSpPr/>
            <p:nvPr/>
          </p:nvSpPr>
          <p:spPr bwMode="gray">
            <a:xfrm>
              <a:off x="677863" y="1554163"/>
              <a:ext cx="5147299" cy="3887787"/>
            </a:xfrm>
            <a:prstGeom prst="rect">
              <a:avLst/>
            </a:prstGeom>
            <a:noFill/>
            <a:ln w="12700">
              <a:solidFill>
                <a:srgbClr val="C0C0C0"/>
              </a:solidFill>
              <a:round/>
              <a:headEnd/>
              <a:tailEnd/>
            </a:ln>
          </p:spPr>
          <p:txBody>
            <a:bodyPr rtlCol="0" anchor="ctr"/>
            <a:lstStyle/>
            <a:p>
              <a:pPr algn="ctr"/>
              <a:endParaRPr lang="en-US" dirty="0"/>
            </a:p>
          </p:txBody>
        </p:sp>
      </p:grpSp>
      <p:sp>
        <p:nvSpPr>
          <p:cNvPr id="51" name="Ellipse 50"/>
          <p:cNvSpPr/>
          <p:nvPr/>
        </p:nvSpPr>
        <p:spPr bwMode="gray">
          <a:xfrm>
            <a:off x="2758472" y="4680802"/>
            <a:ext cx="360000" cy="360000"/>
          </a:xfrm>
          <a:prstGeom prst="ellipse">
            <a:avLst/>
          </a:prstGeom>
          <a:solidFill>
            <a:srgbClr val="C0C0C0"/>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b="1" dirty="0" smtClean="0">
                <a:ln w="18415" cmpd="sng">
                  <a:noFill/>
                  <a:prstDash val="solid"/>
                </a:ln>
                <a:cs typeface="Arial" charset="0"/>
              </a:rPr>
              <a:t>Product</a:t>
            </a:r>
            <a:endParaRPr lang="en-US" sz="1200" b="1" dirty="0">
              <a:ln w="18415" cmpd="sng">
                <a:noFill/>
                <a:prstDash val="solid"/>
              </a:ln>
              <a:cs typeface="Arial" charset="0"/>
            </a:endParaRPr>
          </a:p>
        </p:txBody>
      </p:sp>
      <p:sp>
        <p:nvSpPr>
          <p:cNvPr id="52" name="Ellipse 51"/>
          <p:cNvSpPr/>
          <p:nvPr/>
        </p:nvSpPr>
        <p:spPr bwMode="gray">
          <a:xfrm>
            <a:off x="3625238" y="1998663"/>
            <a:ext cx="360000" cy="360000"/>
          </a:xfrm>
          <a:prstGeom prst="ellipse">
            <a:avLst/>
          </a:prstGeom>
          <a:solidFill>
            <a:schemeClr val="accent1"/>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b="1" dirty="0" smtClean="0">
                <a:ln w="18415" cmpd="sng">
                  <a:noFill/>
                  <a:prstDash val="solid"/>
                </a:ln>
                <a:cs typeface="Arial" charset="0"/>
              </a:rPr>
              <a:t>Product</a:t>
            </a:r>
            <a:endParaRPr lang="en-US" sz="1200" b="1" dirty="0">
              <a:ln w="18415" cmpd="sng">
                <a:noFill/>
                <a:prstDash val="solid"/>
              </a:ln>
              <a:cs typeface="Arial" charset="0"/>
            </a:endParaRPr>
          </a:p>
        </p:txBody>
      </p:sp>
      <p:sp>
        <p:nvSpPr>
          <p:cNvPr id="53" name="Ellipse 52"/>
          <p:cNvSpPr/>
          <p:nvPr/>
        </p:nvSpPr>
        <p:spPr bwMode="gray">
          <a:xfrm>
            <a:off x="3402370" y="2920606"/>
            <a:ext cx="360000" cy="360000"/>
          </a:xfrm>
          <a:prstGeom prst="ellipse">
            <a:avLst/>
          </a:prstGeom>
          <a:gradFill flip="none" rotWithShape="1">
            <a:gsLst>
              <a:gs pos="0">
                <a:schemeClr val="accent1">
                  <a:lumMod val="60000"/>
                  <a:lumOff val="40000"/>
                </a:schemeClr>
              </a:gs>
              <a:gs pos="100000">
                <a:schemeClr val="accent1">
                  <a:lumMod val="60000"/>
                  <a:lumOff val="40000"/>
                  <a:alpha val="50000"/>
                </a:schemeClr>
              </a:gs>
            </a:gsLst>
            <a:lin ang="16200000" scaled="1"/>
            <a:tileRect/>
          </a:gra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b="1" dirty="0" smtClean="0">
                <a:ln w="18415" cmpd="sng">
                  <a:noFill/>
                  <a:prstDash val="solid"/>
                </a:ln>
                <a:cs typeface="Arial" charset="0"/>
              </a:rPr>
              <a:t>Product</a:t>
            </a:r>
            <a:endParaRPr lang="en-US" sz="1200" b="1" dirty="0">
              <a:ln w="18415" cmpd="sng">
                <a:noFill/>
                <a:prstDash val="solid"/>
              </a:ln>
              <a:cs typeface="Arial" charset="0"/>
            </a:endParaRPr>
          </a:p>
        </p:txBody>
      </p:sp>
    </p:spTree>
    <p:extLst>
      <p:ext uri="{BB962C8B-B14F-4D97-AF65-F5344CB8AC3E}">
        <p14:creationId xmlns:p14="http://schemas.microsoft.com/office/powerpoint/2010/main" val="288276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bwMode="gray"/>
        <p:txBody>
          <a:bodyPr/>
          <a:lstStyle/>
          <a:p>
            <a:r>
              <a:rPr lang="en-US" dirty="0"/>
              <a:t>Price </a:t>
            </a:r>
            <a:r>
              <a:rPr lang="en-US" b="0" dirty="0"/>
              <a:t>− Pricing Techniques</a:t>
            </a:r>
            <a:endParaRPr lang="de-DE" dirty="0"/>
          </a:p>
        </p:txBody>
      </p:sp>
      <p:sp>
        <p:nvSpPr>
          <p:cNvPr id="5" name="Textplatzhalter 4"/>
          <p:cNvSpPr>
            <a:spLocks noGrp="1"/>
          </p:cNvSpPr>
          <p:nvPr>
            <p:ph type="body" sz="quarter" idx="13"/>
          </p:nvPr>
        </p:nvSpPr>
        <p:spPr bwMode="gray"/>
        <p:txBody>
          <a:bodyPr/>
          <a:lstStyle/>
          <a:p>
            <a:r>
              <a:rPr lang="en-US" dirty="0"/>
              <a:t>Price development in the course of time</a:t>
            </a:r>
          </a:p>
        </p:txBody>
      </p:sp>
      <p:grpSp>
        <p:nvGrpSpPr>
          <p:cNvPr id="11" name="Gruppieren 10"/>
          <p:cNvGrpSpPr/>
          <p:nvPr/>
        </p:nvGrpSpPr>
        <p:grpSpPr bwMode="gray">
          <a:xfrm>
            <a:off x="324643" y="1555751"/>
            <a:ext cx="8495507" cy="4332722"/>
            <a:chOff x="324643" y="1555751"/>
            <a:chExt cx="8495507" cy="4332722"/>
          </a:xfrm>
        </p:grpSpPr>
        <p:grpSp>
          <p:nvGrpSpPr>
            <p:cNvPr id="10" name="Gruppieren 9"/>
            <p:cNvGrpSpPr/>
            <p:nvPr/>
          </p:nvGrpSpPr>
          <p:grpSpPr bwMode="gray">
            <a:xfrm>
              <a:off x="324643" y="1555751"/>
              <a:ext cx="8495507" cy="4332722"/>
              <a:chOff x="324643" y="1555751"/>
              <a:chExt cx="8495507" cy="4332722"/>
            </a:xfrm>
          </p:grpSpPr>
          <p:grpSp>
            <p:nvGrpSpPr>
              <p:cNvPr id="6" name="Gruppieren 5"/>
              <p:cNvGrpSpPr/>
              <p:nvPr/>
            </p:nvGrpSpPr>
            <p:grpSpPr bwMode="gray">
              <a:xfrm>
                <a:off x="324643" y="5438689"/>
                <a:ext cx="8495507" cy="449784"/>
                <a:chOff x="324643" y="5438689"/>
                <a:chExt cx="8495507" cy="449784"/>
              </a:xfrm>
            </p:grpSpPr>
            <p:cxnSp>
              <p:nvCxnSpPr>
                <p:cNvPr id="57" name="Gerade Verbindung mit Pfeil 56"/>
                <p:cNvCxnSpPr/>
                <p:nvPr/>
              </p:nvCxnSpPr>
              <p:spPr bwMode="gray">
                <a:xfrm>
                  <a:off x="324643" y="5438689"/>
                  <a:ext cx="8495507" cy="0"/>
                </a:xfrm>
                <a:prstGeom prst="straightConnector1">
                  <a:avLst/>
                </a:prstGeom>
                <a:noFill/>
                <a:ln w="12700">
                  <a:solidFill>
                    <a:schemeClr val="tx1">
                      <a:lumMod val="50000"/>
                      <a:lumOff val="50000"/>
                    </a:schemeClr>
                  </a:solidFill>
                  <a:round/>
                  <a:headEnd type="none" w="med" len="med"/>
                  <a:tailEnd type="triangle"/>
                </a:ln>
              </p:spPr>
            </p:cxnSp>
            <p:sp>
              <p:nvSpPr>
                <p:cNvPr id="87" name="Textfeld 86"/>
                <p:cNvSpPr txBox="1"/>
                <p:nvPr/>
              </p:nvSpPr>
              <p:spPr bwMode="gray">
                <a:xfrm>
                  <a:off x="7135115" y="5611474"/>
                  <a:ext cx="1685035" cy="276999"/>
                </a:xfrm>
                <a:prstGeom prst="rect">
                  <a:avLst/>
                </a:prstGeom>
                <a:noFill/>
              </p:spPr>
              <p:txBody>
                <a:bodyPr wrap="square" lIns="0" tIns="0" rIns="0" bIns="0" rtlCol="0">
                  <a:spAutoFit/>
                </a:bodyPr>
                <a:lstStyle/>
                <a:p>
                  <a:pPr algn="r">
                    <a:spcAft>
                      <a:spcPct val="30000"/>
                    </a:spcAft>
                  </a:pPr>
                  <a:r>
                    <a:rPr lang="de-DE" b="1" dirty="0"/>
                    <a:t>Time</a:t>
                  </a:r>
                </a:p>
              </p:txBody>
            </p:sp>
          </p:grpSp>
          <p:grpSp>
            <p:nvGrpSpPr>
              <p:cNvPr id="8" name="Gruppieren 7"/>
              <p:cNvGrpSpPr/>
              <p:nvPr/>
            </p:nvGrpSpPr>
            <p:grpSpPr bwMode="gray">
              <a:xfrm>
                <a:off x="324643" y="1555751"/>
                <a:ext cx="1685035" cy="3886199"/>
                <a:chOff x="324643" y="1555751"/>
                <a:chExt cx="1685035" cy="3886199"/>
              </a:xfrm>
            </p:grpSpPr>
            <p:cxnSp>
              <p:nvCxnSpPr>
                <p:cNvPr id="58" name="Gerade Verbindung mit Pfeil 57"/>
                <p:cNvCxnSpPr/>
                <p:nvPr/>
              </p:nvCxnSpPr>
              <p:spPr bwMode="gray">
                <a:xfrm flipV="1">
                  <a:off x="324643" y="1903293"/>
                  <a:ext cx="0" cy="3538657"/>
                </a:xfrm>
                <a:prstGeom prst="straightConnector1">
                  <a:avLst/>
                </a:prstGeom>
                <a:noFill/>
                <a:ln w="12700">
                  <a:solidFill>
                    <a:schemeClr val="tx1">
                      <a:lumMod val="50000"/>
                      <a:lumOff val="50000"/>
                    </a:schemeClr>
                  </a:solidFill>
                  <a:round/>
                  <a:headEnd type="none" w="med" len="med"/>
                  <a:tailEnd type="triangle"/>
                </a:ln>
              </p:spPr>
            </p:cxnSp>
            <p:sp>
              <p:nvSpPr>
                <p:cNvPr id="88" name="Textfeld 87"/>
                <p:cNvSpPr txBox="1"/>
                <p:nvPr/>
              </p:nvSpPr>
              <p:spPr bwMode="gray">
                <a:xfrm>
                  <a:off x="324643" y="1555751"/>
                  <a:ext cx="1685035" cy="276999"/>
                </a:xfrm>
                <a:prstGeom prst="rect">
                  <a:avLst/>
                </a:prstGeom>
                <a:noFill/>
              </p:spPr>
              <p:txBody>
                <a:bodyPr wrap="square" lIns="0" tIns="0" rIns="0" bIns="0" rtlCol="0">
                  <a:spAutoFit/>
                </a:bodyPr>
                <a:lstStyle/>
                <a:p>
                  <a:pPr>
                    <a:spcAft>
                      <a:spcPct val="30000"/>
                    </a:spcAft>
                  </a:pPr>
                  <a:r>
                    <a:rPr lang="de-DE" b="1" dirty="0"/>
                    <a:t>Price</a:t>
                  </a:r>
                </a:p>
              </p:txBody>
            </p:sp>
          </p:grpSp>
        </p:grpSp>
        <p:grpSp>
          <p:nvGrpSpPr>
            <p:cNvPr id="9" name="Gruppieren 8"/>
            <p:cNvGrpSpPr/>
            <p:nvPr/>
          </p:nvGrpSpPr>
          <p:grpSpPr bwMode="gray">
            <a:xfrm>
              <a:off x="324643" y="1870393"/>
              <a:ext cx="8495507" cy="3479204"/>
              <a:chOff x="324643" y="1593395"/>
              <a:chExt cx="8145780" cy="3757848"/>
            </a:xfrm>
          </p:grpSpPr>
          <p:cxnSp>
            <p:nvCxnSpPr>
              <p:cNvPr id="32" name="Gerade Verbindung 31"/>
              <p:cNvCxnSpPr/>
              <p:nvPr/>
            </p:nvCxnSpPr>
            <p:spPr bwMode="gray">
              <a:xfrm>
                <a:off x="326769" y="5052060"/>
                <a:ext cx="8140636" cy="0"/>
              </a:xfrm>
              <a:prstGeom prst="line">
                <a:avLst/>
              </a:prstGeom>
              <a:noFill/>
              <a:ln w="38100">
                <a:solidFill>
                  <a:srgbClr val="C0C0C0"/>
                </a:solidFill>
                <a:miter lim="800000"/>
                <a:headEnd/>
                <a:tailEnd/>
              </a:ln>
              <a:effectLst/>
            </p:spPr>
          </p:cxnSp>
          <p:cxnSp>
            <p:nvCxnSpPr>
              <p:cNvPr id="33" name="Gerade Verbindung 32"/>
              <p:cNvCxnSpPr/>
              <p:nvPr/>
            </p:nvCxnSpPr>
            <p:spPr bwMode="gray">
              <a:xfrm>
                <a:off x="326769" y="1916112"/>
                <a:ext cx="8140636" cy="0"/>
              </a:xfrm>
              <a:prstGeom prst="line">
                <a:avLst/>
              </a:prstGeom>
              <a:noFill/>
              <a:ln w="38100">
                <a:solidFill>
                  <a:srgbClr val="C0C0C0"/>
                </a:solidFill>
                <a:miter lim="800000"/>
                <a:headEnd/>
                <a:tailEnd/>
              </a:ln>
              <a:effectLst/>
            </p:spPr>
          </p:cxnSp>
          <p:sp>
            <p:nvSpPr>
              <p:cNvPr id="34" name="Freihandform 33"/>
              <p:cNvSpPr/>
              <p:nvPr/>
            </p:nvSpPr>
            <p:spPr bwMode="gray">
              <a:xfrm flipV="1">
                <a:off x="324643" y="3611880"/>
                <a:ext cx="8145780" cy="563880"/>
              </a:xfrm>
              <a:custGeom>
                <a:avLst/>
                <a:gdLst>
                  <a:gd name="connsiteX0" fmla="*/ 0 w 8145780"/>
                  <a:gd name="connsiteY0" fmla="*/ 0 h 563880"/>
                  <a:gd name="connsiteX1" fmla="*/ 5768340 w 8145780"/>
                  <a:gd name="connsiteY1" fmla="*/ 0 h 563880"/>
                  <a:gd name="connsiteX2" fmla="*/ 8145780 w 8145780"/>
                  <a:gd name="connsiteY2" fmla="*/ 563880 h 563880"/>
                </a:gdLst>
                <a:ahLst/>
                <a:cxnLst>
                  <a:cxn ang="0">
                    <a:pos x="connsiteX0" y="connsiteY0"/>
                  </a:cxn>
                  <a:cxn ang="0">
                    <a:pos x="connsiteX1" y="connsiteY1"/>
                  </a:cxn>
                  <a:cxn ang="0">
                    <a:pos x="connsiteX2" y="connsiteY2"/>
                  </a:cxn>
                </a:cxnLst>
                <a:rect l="l" t="t" r="r" b="b"/>
                <a:pathLst>
                  <a:path w="8145780" h="563880">
                    <a:moveTo>
                      <a:pt x="0" y="0"/>
                    </a:moveTo>
                    <a:lnTo>
                      <a:pt x="5768340" y="0"/>
                    </a:lnTo>
                    <a:lnTo>
                      <a:pt x="8145780" y="563880"/>
                    </a:lnTo>
                  </a:path>
                </a:pathLst>
              </a:custGeom>
              <a:noFill/>
              <a:ln w="38100">
                <a:solidFill>
                  <a:srgbClr val="C0C0C0"/>
                </a:solidFill>
                <a:miter lim="800000"/>
                <a:headEnd/>
                <a:tailEnd/>
              </a:ln>
              <a:effectLst/>
            </p:spPr>
            <p:txBody>
              <a:bodyPr rtlCol="0" anchor="ctr"/>
              <a:lstStyle/>
              <a:p>
                <a:pPr algn="ctr"/>
                <a:endParaRPr lang="en-US" dirty="0"/>
              </a:p>
            </p:txBody>
          </p:sp>
          <p:sp>
            <p:nvSpPr>
              <p:cNvPr id="35" name="Freihandform 34"/>
              <p:cNvSpPr/>
              <p:nvPr/>
            </p:nvSpPr>
            <p:spPr bwMode="gray">
              <a:xfrm flipV="1">
                <a:off x="324643" y="4038600"/>
                <a:ext cx="8145780" cy="563880"/>
              </a:xfrm>
              <a:custGeom>
                <a:avLst/>
                <a:gdLst>
                  <a:gd name="connsiteX0" fmla="*/ 0 w 8145780"/>
                  <a:gd name="connsiteY0" fmla="*/ 0 h 563880"/>
                  <a:gd name="connsiteX1" fmla="*/ 5768340 w 8145780"/>
                  <a:gd name="connsiteY1" fmla="*/ 0 h 563880"/>
                  <a:gd name="connsiteX2" fmla="*/ 8145780 w 8145780"/>
                  <a:gd name="connsiteY2" fmla="*/ 563880 h 563880"/>
                </a:gdLst>
                <a:ahLst/>
                <a:cxnLst>
                  <a:cxn ang="0">
                    <a:pos x="connsiteX0" y="connsiteY0"/>
                  </a:cxn>
                  <a:cxn ang="0">
                    <a:pos x="connsiteX1" y="connsiteY1"/>
                  </a:cxn>
                  <a:cxn ang="0">
                    <a:pos x="connsiteX2" y="connsiteY2"/>
                  </a:cxn>
                </a:cxnLst>
                <a:rect l="l" t="t" r="r" b="b"/>
                <a:pathLst>
                  <a:path w="8145780" h="563880">
                    <a:moveTo>
                      <a:pt x="0" y="0"/>
                    </a:moveTo>
                    <a:lnTo>
                      <a:pt x="5768340" y="0"/>
                    </a:lnTo>
                    <a:lnTo>
                      <a:pt x="8145780" y="563880"/>
                    </a:lnTo>
                  </a:path>
                </a:pathLst>
              </a:custGeom>
              <a:noFill/>
              <a:ln w="38100">
                <a:solidFill>
                  <a:srgbClr val="C0C0C0"/>
                </a:solidFill>
                <a:miter lim="800000"/>
                <a:headEnd/>
                <a:tailEnd/>
              </a:ln>
              <a:effectLst/>
            </p:spPr>
            <p:txBody>
              <a:bodyPr rtlCol="0" anchor="ctr"/>
              <a:lstStyle/>
              <a:p>
                <a:pPr algn="ctr"/>
                <a:endParaRPr lang="en-US" dirty="0"/>
              </a:p>
            </p:txBody>
          </p:sp>
          <p:grpSp>
            <p:nvGrpSpPr>
              <p:cNvPr id="38" name="Gruppieren 37"/>
              <p:cNvGrpSpPr/>
              <p:nvPr/>
            </p:nvGrpSpPr>
            <p:grpSpPr bwMode="gray">
              <a:xfrm>
                <a:off x="324643" y="2110740"/>
                <a:ext cx="8145780" cy="563880"/>
                <a:chOff x="678180" y="2186940"/>
                <a:chExt cx="8145780" cy="563880"/>
              </a:xfrm>
            </p:grpSpPr>
            <p:sp>
              <p:nvSpPr>
                <p:cNvPr id="39" name="Freihandform 38"/>
                <p:cNvSpPr/>
                <p:nvPr/>
              </p:nvSpPr>
              <p:spPr bwMode="gray">
                <a:xfrm>
                  <a:off x="678180" y="2186940"/>
                  <a:ext cx="8145780" cy="563880"/>
                </a:xfrm>
                <a:custGeom>
                  <a:avLst/>
                  <a:gdLst>
                    <a:gd name="connsiteX0" fmla="*/ 0 w 8145780"/>
                    <a:gd name="connsiteY0" fmla="*/ 0 h 563880"/>
                    <a:gd name="connsiteX1" fmla="*/ 5768340 w 8145780"/>
                    <a:gd name="connsiteY1" fmla="*/ 0 h 563880"/>
                    <a:gd name="connsiteX2" fmla="*/ 8145780 w 8145780"/>
                    <a:gd name="connsiteY2" fmla="*/ 563880 h 563880"/>
                  </a:gdLst>
                  <a:ahLst/>
                  <a:cxnLst>
                    <a:cxn ang="0">
                      <a:pos x="connsiteX0" y="connsiteY0"/>
                    </a:cxn>
                    <a:cxn ang="0">
                      <a:pos x="connsiteX1" y="connsiteY1"/>
                    </a:cxn>
                    <a:cxn ang="0">
                      <a:pos x="connsiteX2" y="connsiteY2"/>
                    </a:cxn>
                  </a:cxnLst>
                  <a:rect l="l" t="t" r="r" b="b"/>
                  <a:pathLst>
                    <a:path w="8145780" h="563880">
                      <a:moveTo>
                        <a:pt x="0" y="0"/>
                      </a:moveTo>
                      <a:lnTo>
                        <a:pt x="5768340" y="0"/>
                      </a:lnTo>
                      <a:lnTo>
                        <a:pt x="8145780" y="563880"/>
                      </a:lnTo>
                    </a:path>
                  </a:pathLst>
                </a:custGeom>
                <a:noFill/>
                <a:ln w="38100">
                  <a:solidFill>
                    <a:srgbClr val="C0C0C0"/>
                  </a:solidFill>
                  <a:miter lim="800000"/>
                  <a:headEnd/>
                  <a:tailEnd/>
                </a:ln>
                <a:effectLst/>
              </p:spPr>
              <p:txBody>
                <a:bodyPr rtlCol="0" anchor="ctr"/>
                <a:lstStyle/>
                <a:p>
                  <a:pPr algn="ctr"/>
                  <a:endParaRPr lang="en-US" dirty="0"/>
                </a:p>
              </p:txBody>
            </p:sp>
            <p:sp>
              <p:nvSpPr>
                <p:cNvPr id="40" name="Rechteck 39"/>
                <p:cNvSpPr/>
                <p:nvPr/>
              </p:nvSpPr>
              <p:spPr bwMode="gray">
                <a:xfrm>
                  <a:off x="2830096" y="2232660"/>
                  <a:ext cx="3758128" cy="260528"/>
                </a:xfrm>
                <a:prstGeom prst="rect">
                  <a:avLst/>
                </a:prstGeom>
                <a:noFill/>
                <a:ln w="12700">
                  <a:noFill/>
                  <a:round/>
                  <a:headEnd/>
                  <a:tailEnd/>
                </a:ln>
              </p:spPr>
              <p:txBody>
                <a:bodyPr rtlCol="0" anchor="ctr"/>
                <a:lstStyle/>
                <a:p>
                  <a:pPr algn="ctr"/>
                  <a:r>
                    <a:rPr lang="en-US" sz="1200" dirty="0">
                      <a:solidFill>
                        <a:schemeClr val="tx1">
                          <a:lumMod val="50000"/>
                          <a:lumOff val="50000"/>
                        </a:schemeClr>
                      </a:solidFill>
                    </a:rPr>
                    <a:t>Absorption </a:t>
                  </a:r>
                  <a:r>
                    <a:rPr lang="en-US" sz="1200" dirty="0" smtClean="0">
                      <a:solidFill>
                        <a:schemeClr val="tx1">
                          <a:lumMod val="50000"/>
                          <a:lumOff val="50000"/>
                        </a:schemeClr>
                      </a:solidFill>
                    </a:rPr>
                    <a:t>strategy (skimming- </a:t>
                  </a:r>
                  <a:r>
                    <a:rPr lang="en-US" sz="1200" dirty="0">
                      <a:solidFill>
                        <a:schemeClr val="tx1">
                          <a:lumMod val="50000"/>
                          <a:lumOff val="50000"/>
                        </a:schemeClr>
                      </a:solidFill>
                    </a:rPr>
                    <a:t>p</a:t>
                  </a:r>
                  <a:r>
                    <a:rPr lang="en-US" sz="1200" dirty="0" smtClean="0">
                      <a:solidFill>
                        <a:schemeClr val="tx1">
                          <a:lumMod val="50000"/>
                          <a:lumOff val="50000"/>
                        </a:schemeClr>
                      </a:solidFill>
                    </a:rPr>
                    <a:t>rice- strategy </a:t>
                  </a:r>
                  <a:r>
                    <a:rPr lang="en-US" sz="1200" dirty="0">
                      <a:solidFill>
                        <a:schemeClr val="tx1">
                          <a:lumMod val="50000"/>
                          <a:lumOff val="50000"/>
                        </a:schemeClr>
                      </a:solidFill>
                    </a:rPr>
                    <a:t>)</a:t>
                  </a:r>
                </a:p>
              </p:txBody>
            </p:sp>
          </p:grpSp>
          <p:sp>
            <p:nvSpPr>
              <p:cNvPr id="41" name="Textfeld 40"/>
              <p:cNvSpPr txBox="1"/>
              <p:nvPr/>
            </p:nvSpPr>
            <p:spPr bwMode="gray">
              <a:xfrm>
                <a:off x="3529996" y="1593395"/>
                <a:ext cx="1647618" cy="299183"/>
              </a:xfrm>
              <a:prstGeom prst="rect">
                <a:avLst/>
              </a:prstGeom>
              <a:noFill/>
            </p:spPr>
            <p:txBody>
              <a:bodyPr wrap="none" rtlCol="0">
                <a:spAutoFit/>
              </a:bodyPr>
              <a:lstStyle/>
              <a:p>
                <a:r>
                  <a:rPr lang="en-US" sz="1200" dirty="0" smtClean="0">
                    <a:solidFill>
                      <a:schemeClr val="tx1">
                        <a:lumMod val="50000"/>
                        <a:lumOff val="50000"/>
                      </a:schemeClr>
                    </a:solidFill>
                  </a:rPr>
                  <a:t>Premium price- </a:t>
                </a:r>
                <a:r>
                  <a:rPr lang="en-US" sz="1200" dirty="0">
                    <a:solidFill>
                      <a:schemeClr val="tx1">
                        <a:lumMod val="50000"/>
                        <a:lumOff val="50000"/>
                      </a:schemeClr>
                    </a:solidFill>
                  </a:rPr>
                  <a:t>s</a:t>
                </a:r>
                <a:r>
                  <a:rPr lang="en-US" sz="1200" dirty="0" smtClean="0">
                    <a:solidFill>
                      <a:schemeClr val="tx1">
                        <a:lumMod val="50000"/>
                        <a:lumOff val="50000"/>
                      </a:schemeClr>
                    </a:solidFill>
                  </a:rPr>
                  <a:t>trategy </a:t>
                </a:r>
                <a:endParaRPr lang="en-US" sz="1200" dirty="0">
                  <a:solidFill>
                    <a:schemeClr val="tx1">
                      <a:lumMod val="50000"/>
                      <a:lumOff val="50000"/>
                    </a:schemeClr>
                  </a:solidFill>
                </a:endParaRPr>
              </a:p>
            </p:txBody>
          </p:sp>
          <p:sp>
            <p:nvSpPr>
              <p:cNvPr id="42" name="Textfeld 41"/>
              <p:cNvSpPr txBox="1"/>
              <p:nvPr/>
            </p:nvSpPr>
            <p:spPr bwMode="gray">
              <a:xfrm>
                <a:off x="2687709" y="5052060"/>
                <a:ext cx="3008612" cy="299183"/>
              </a:xfrm>
              <a:prstGeom prst="rect">
                <a:avLst/>
              </a:prstGeom>
              <a:noFill/>
            </p:spPr>
            <p:txBody>
              <a:bodyPr wrap="none" rtlCol="0">
                <a:spAutoFit/>
              </a:bodyPr>
              <a:lstStyle/>
              <a:p>
                <a:r>
                  <a:rPr lang="en-US" sz="1200" dirty="0">
                    <a:solidFill>
                      <a:schemeClr val="tx1">
                        <a:lumMod val="50000"/>
                        <a:lumOff val="50000"/>
                      </a:schemeClr>
                    </a:solidFill>
                  </a:rPr>
                  <a:t>Low </a:t>
                </a:r>
                <a:r>
                  <a:rPr lang="en-US" sz="1200" dirty="0" smtClean="0">
                    <a:solidFill>
                      <a:schemeClr val="tx1">
                        <a:lumMod val="50000"/>
                        <a:lumOff val="50000"/>
                      </a:schemeClr>
                    </a:solidFill>
                  </a:rPr>
                  <a:t>price- strategy (promotion </a:t>
                </a:r>
                <a:r>
                  <a:rPr lang="en-US" sz="1200" dirty="0">
                    <a:solidFill>
                      <a:schemeClr val="tx1">
                        <a:lumMod val="50000"/>
                        <a:lumOff val="50000"/>
                      </a:schemeClr>
                    </a:solidFill>
                  </a:rPr>
                  <a:t>p</a:t>
                </a:r>
                <a:r>
                  <a:rPr lang="en-US" sz="1200" dirty="0" smtClean="0">
                    <a:solidFill>
                      <a:schemeClr val="tx1">
                        <a:lumMod val="50000"/>
                        <a:lumOff val="50000"/>
                      </a:schemeClr>
                    </a:solidFill>
                  </a:rPr>
                  <a:t>rice- </a:t>
                </a:r>
                <a:r>
                  <a:rPr lang="en-US" sz="1200" dirty="0">
                    <a:solidFill>
                      <a:schemeClr val="tx1">
                        <a:lumMod val="50000"/>
                        <a:lumOff val="50000"/>
                      </a:schemeClr>
                    </a:solidFill>
                  </a:rPr>
                  <a:t>s</a:t>
                </a:r>
                <a:r>
                  <a:rPr lang="en-US" sz="1200" dirty="0" smtClean="0">
                    <a:solidFill>
                      <a:schemeClr val="tx1">
                        <a:lumMod val="50000"/>
                        <a:lumOff val="50000"/>
                      </a:schemeClr>
                    </a:solidFill>
                  </a:rPr>
                  <a:t>trategy </a:t>
                </a:r>
                <a:r>
                  <a:rPr lang="en-US" sz="1200" dirty="0">
                    <a:solidFill>
                      <a:schemeClr val="tx1">
                        <a:lumMod val="50000"/>
                        <a:lumOff val="50000"/>
                      </a:schemeClr>
                    </a:solidFill>
                  </a:rPr>
                  <a:t>)</a:t>
                </a:r>
              </a:p>
            </p:txBody>
          </p:sp>
          <p:sp>
            <p:nvSpPr>
              <p:cNvPr id="43" name="Rechteck 42"/>
              <p:cNvSpPr/>
              <p:nvPr/>
            </p:nvSpPr>
            <p:spPr bwMode="gray">
              <a:xfrm>
                <a:off x="2476559" y="4648200"/>
                <a:ext cx="3758128" cy="260528"/>
              </a:xfrm>
              <a:prstGeom prst="rect">
                <a:avLst/>
              </a:prstGeom>
              <a:noFill/>
              <a:ln w="12700">
                <a:noFill/>
                <a:round/>
                <a:headEnd/>
                <a:tailEnd/>
              </a:ln>
            </p:spPr>
            <p:txBody>
              <a:bodyPr rtlCol="0" anchor="ctr"/>
              <a:lstStyle/>
              <a:p>
                <a:pPr algn="ctr"/>
                <a:r>
                  <a:rPr lang="en-US" sz="1200" dirty="0" smtClean="0">
                    <a:solidFill>
                      <a:schemeClr val="tx1">
                        <a:lumMod val="50000"/>
                        <a:lumOff val="50000"/>
                      </a:schemeClr>
                    </a:solidFill>
                  </a:rPr>
                  <a:t>„Follow- the- free“- strategy </a:t>
                </a:r>
                <a:endParaRPr lang="en-US" sz="1200" dirty="0">
                  <a:solidFill>
                    <a:schemeClr val="tx1">
                      <a:lumMod val="50000"/>
                      <a:lumOff val="50000"/>
                    </a:schemeClr>
                  </a:solidFill>
                </a:endParaRPr>
              </a:p>
            </p:txBody>
          </p:sp>
          <p:sp>
            <p:nvSpPr>
              <p:cNvPr id="44" name="Rechteck 43"/>
              <p:cNvSpPr/>
              <p:nvPr/>
            </p:nvSpPr>
            <p:spPr bwMode="gray">
              <a:xfrm>
                <a:off x="2476559" y="4213860"/>
                <a:ext cx="3758128" cy="260528"/>
              </a:xfrm>
              <a:prstGeom prst="rect">
                <a:avLst/>
              </a:prstGeom>
              <a:noFill/>
              <a:ln w="12700">
                <a:noFill/>
                <a:round/>
                <a:headEnd/>
                <a:tailEnd/>
              </a:ln>
            </p:spPr>
            <p:txBody>
              <a:bodyPr rtlCol="0" anchor="ctr"/>
              <a:lstStyle/>
              <a:p>
                <a:pPr algn="ctr"/>
                <a:r>
                  <a:rPr lang="en-US" sz="1200" dirty="0" smtClean="0">
                    <a:solidFill>
                      <a:schemeClr val="tx1">
                        <a:lumMod val="50000"/>
                        <a:lumOff val="50000"/>
                      </a:schemeClr>
                    </a:solidFill>
                  </a:rPr>
                  <a:t>Penetration strategy </a:t>
                </a:r>
                <a:endParaRPr lang="en-US" sz="1200" dirty="0">
                  <a:solidFill>
                    <a:schemeClr val="tx1">
                      <a:lumMod val="50000"/>
                      <a:lumOff val="50000"/>
                    </a:schemeClr>
                  </a:solidFill>
                </a:endParaRPr>
              </a:p>
            </p:txBody>
          </p:sp>
        </p:grpSp>
      </p:grpSp>
      <p:cxnSp>
        <p:nvCxnSpPr>
          <p:cNvPr id="46" name="Gerade Verbindung 45"/>
          <p:cNvCxnSpPr>
            <a:stCxn id="51" idx="1"/>
            <a:endCxn id="73" idx="1"/>
          </p:cNvCxnSpPr>
          <p:nvPr/>
        </p:nvCxnSpPr>
        <p:spPr bwMode="gray">
          <a:xfrm flipV="1">
            <a:off x="322203" y="2791217"/>
            <a:ext cx="2527446" cy="131"/>
          </a:xfrm>
          <a:prstGeom prst="line">
            <a:avLst/>
          </a:prstGeom>
          <a:ln w="38100"/>
          <a:effectLst>
            <a:outerShdw blurRad="762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55" idx="0"/>
            <a:endCxn id="61" idx="1"/>
          </p:cNvCxnSpPr>
          <p:nvPr/>
        </p:nvCxnSpPr>
        <p:spPr bwMode="gray">
          <a:xfrm>
            <a:off x="4866871" y="3591882"/>
            <a:ext cx="2014442" cy="576"/>
          </a:xfrm>
          <a:prstGeom prst="line">
            <a:avLst/>
          </a:prstGeom>
          <a:ln w="38100"/>
          <a:effectLst>
            <a:outerShdw blurRad="762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Gerade Verbindung 47"/>
          <p:cNvCxnSpPr>
            <a:stCxn id="61" idx="1"/>
            <a:endCxn id="64" idx="2"/>
          </p:cNvCxnSpPr>
          <p:nvPr/>
        </p:nvCxnSpPr>
        <p:spPr bwMode="gray">
          <a:xfrm flipV="1">
            <a:off x="6881313" y="2169050"/>
            <a:ext cx="1858764" cy="1423408"/>
          </a:xfrm>
          <a:prstGeom prst="line">
            <a:avLst/>
          </a:prstGeom>
          <a:ln w="38100"/>
          <a:effectLst>
            <a:outerShdw blurRad="762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9" name="Gruppieren 170"/>
          <p:cNvGrpSpPr/>
          <p:nvPr/>
        </p:nvGrpSpPr>
        <p:grpSpPr bwMode="gray">
          <a:xfrm>
            <a:off x="245208" y="2714227"/>
            <a:ext cx="157284" cy="157284"/>
            <a:chOff x="5609085" y="2826444"/>
            <a:chExt cx="144006" cy="144006"/>
          </a:xfrm>
          <a:effectLst/>
        </p:grpSpPr>
        <p:sp>
          <p:nvSpPr>
            <p:cNvPr id="50" name="Ellipse 49"/>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wrap="none" lIns="360000" tIns="432000" rIns="108000" bIns="0" rtlCol="0" anchor="t"/>
            <a:lstStyle/>
            <a:p>
              <a:r>
                <a:rPr lang="en-US" sz="1200" b="1" dirty="0" smtClean="0"/>
                <a:t>Introduction</a:t>
              </a:r>
              <a:endParaRPr lang="en-US" sz="1200" b="1" dirty="0"/>
            </a:p>
          </p:txBody>
        </p:sp>
        <p:sp>
          <p:nvSpPr>
            <p:cNvPr id="51" name="Ellipse 50"/>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52" name="Gerade Verbindung 51"/>
          <p:cNvCxnSpPr>
            <a:stCxn id="73" idx="0"/>
            <a:endCxn id="55" idx="0"/>
          </p:cNvCxnSpPr>
          <p:nvPr/>
        </p:nvCxnSpPr>
        <p:spPr bwMode="gray">
          <a:xfrm>
            <a:off x="2851039" y="2790641"/>
            <a:ext cx="2015832" cy="801241"/>
          </a:xfrm>
          <a:prstGeom prst="line">
            <a:avLst/>
          </a:prstGeom>
          <a:ln w="38100"/>
          <a:effectLst>
            <a:outerShdw blurRad="762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3" name="Gruppieren 173"/>
          <p:cNvGrpSpPr/>
          <p:nvPr/>
        </p:nvGrpSpPr>
        <p:grpSpPr bwMode="gray">
          <a:xfrm>
            <a:off x="4788486" y="3515337"/>
            <a:ext cx="157284" cy="157284"/>
            <a:chOff x="5609085" y="2826444"/>
            <a:chExt cx="144006" cy="144006"/>
          </a:xfrm>
          <a:effectLst/>
        </p:grpSpPr>
        <p:sp>
          <p:nvSpPr>
            <p:cNvPr id="54" name="Ellipse 53"/>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r>
                <a:rPr lang="en-US" sz="1200" b="1" dirty="0" smtClean="0"/>
                <a:t>Milestone</a:t>
              </a:r>
              <a:endParaRPr lang="en-US" sz="1200" b="1" dirty="0"/>
            </a:p>
          </p:txBody>
        </p:sp>
        <p:sp>
          <p:nvSpPr>
            <p:cNvPr id="55" name="Ellipse 54"/>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endParaRPr lang="en-US" sz="1200" b="1" dirty="0"/>
            </a:p>
          </p:txBody>
        </p:sp>
      </p:grpSp>
      <p:grpSp>
        <p:nvGrpSpPr>
          <p:cNvPr id="56" name="Gruppieren 176"/>
          <p:cNvGrpSpPr/>
          <p:nvPr/>
        </p:nvGrpSpPr>
        <p:grpSpPr bwMode="gray">
          <a:xfrm>
            <a:off x="6804318" y="3515337"/>
            <a:ext cx="157284" cy="157284"/>
            <a:chOff x="5609085" y="2826444"/>
            <a:chExt cx="144006" cy="144006"/>
          </a:xfrm>
          <a:effectLst/>
        </p:grpSpPr>
        <p:sp>
          <p:nvSpPr>
            <p:cNvPr id="59" name="Ellipse 58"/>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r>
                <a:rPr lang="en-US" sz="1200" b="1" dirty="0" smtClean="0"/>
                <a:t>Milestone</a:t>
              </a:r>
              <a:endParaRPr lang="en-US" sz="1200" b="1" dirty="0"/>
            </a:p>
          </p:txBody>
        </p:sp>
        <p:sp>
          <p:nvSpPr>
            <p:cNvPr id="61" name="Ellipse 60"/>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endParaRPr lang="en-US" sz="1200" b="1" dirty="0"/>
            </a:p>
          </p:txBody>
        </p:sp>
      </p:grpSp>
      <p:grpSp>
        <p:nvGrpSpPr>
          <p:cNvPr id="62" name="Gruppieren 179"/>
          <p:cNvGrpSpPr/>
          <p:nvPr/>
        </p:nvGrpSpPr>
        <p:grpSpPr bwMode="gray">
          <a:xfrm>
            <a:off x="8663658" y="2090539"/>
            <a:ext cx="157284" cy="157284"/>
            <a:chOff x="5609085" y="2826444"/>
            <a:chExt cx="144006" cy="144006"/>
          </a:xfrm>
          <a:effectLst/>
        </p:grpSpPr>
        <p:sp>
          <p:nvSpPr>
            <p:cNvPr id="63" name="Ellipse 62"/>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0" bIns="432000" rtlCol="0" anchor="b" anchorCtr="0"/>
            <a:lstStyle/>
            <a:p>
              <a:pPr algn="r"/>
              <a:r>
                <a:rPr lang="en-US" sz="1200" b="1" dirty="0" smtClean="0"/>
                <a:t>Milestone</a:t>
              </a:r>
              <a:endParaRPr lang="en-US" sz="1200" b="1" dirty="0"/>
            </a:p>
          </p:txBody>
        </p:sp>
        <p:sp>
          <p:nvSpPr>
            <p:cNvPr id="64" name="Ellipse 63"/>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endParaRPr lang="en-US" sz="1200" b="1" dirty="0"/>
            </a:p>
          </p:txBody>
        </p:sp>
      </p:grpSp>
      <p:grpSp>
        <p:nvGrpSpPr>
          <p:cNvPr id="68" name="Gruppieren 167"/>
          <p:cNvGrpSpPr/>
          <p:nvPr/>
        </p:nvGrpSpPr>
        <p:grpSpPr bwMode="gray">
          <a:xfrm>
            <a:off x="2772654" y="2714096"/>
            <a:ext cx="157284" cy="157284"/>
            <a:chOff x="5609085" y="2826444"/>
            <a:chExt cx="144006" cy="144006"/>
          </a:xfrm>
          <a:effectLst/>
        </p:grpSpPr>
        <p:sp>
          <p:nvSpPr>
            <p:cNvPr id="72" name="Ellipse 71"/>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r>
                <a:rPr lang="en-US" sz="1200" b="1" dirty="0" smtClean="0"/>
                <a:t>Milestone</a:t>
              </a:r>
              <a:endParaRPr lang="en-US" sz="1200" b="1" dirty="0"/>
            </a:p>
          </p:txBody>
        </p:sp>
        <p:sp>
          <p:nvSpPr>
            <p:cNvPr id="73" name="Ellipse 72"/>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wrap="none" tIns="432000" bIns="0" rtlCol="0" anchor="t" anchorCtr="0"/>
            <a:lstStyle/>
            <a:p>
              <a:pPr algn="ctr"/>
              <a:endParaRPr lang="en-US" sz="1200" b="1" dirty="0"/>
            </a:p>
          </p:txBody>
        </p:sp>
      </p:grpSp>
      <p:grpSp>
        <p:nvGrpSpPr>
          <p:cNvPr id="45" name="Gruppieren 44"/>
          <p:cNvGrpSpPr/>
          <p:nvPr/>
        </p:nvGrpSpPr>
        <p:grpSpPr bwMode="gray">
          <a:xfrm rot="21415227">
            <a:off x="5437977" y="183676"/>
            <a:ext cx="2229001" cy="1812619"/>
            <a:chOff x="7278129" y="-15034"/>
            <a:chExt cx="2229001" cy="1812619"/>
          </a:xfrm>
        </p:grpSpPr>
        <p:sp>
          <p:nvSpPr>
            <p:cNvPr id="60" name="Rechteck 59"/>
            <p:cNvSpPr/>
            <p:nvPr/>
          </p:nvSpPr>
          <p:spPr bwMode="gray">
            <a:xfrm rot="384271">
              <a:off x="7278129" y="90733"/>
              <a:ext cx="2229001" cy="1706852"/>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Compare the planned price development of your product with classic models. Simply drag the bullets to change the course of the line.</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65" name="Picture 5" descr="Tessafilm_4"/>
            <p:cNvPicPr>
              <a:picLocks noChangeAspect="1" noChangeArrowheads="1"/>
            </p:cNvPicPr>
            <p:nvPr/>
          </p:nvPicPr>
          <p:blipFill>
            <a:blip r:embed="rId2" cstate="print"/>
            <a:srcRect l="59392" b="89844"/>
            <a:stretch>
              <a:fillRect/>
            </a:stretch>
          </p:blipFill>
          <p:spPr bwMode="gray">
            <a:xfrm rot="11736547">
              <a:off x="8145432" y="-15034"/>
              <a:ext cx="738456" cy="395541"/>
            </a:xfrm>
            <a:prstGeom prst="rect">
              <a:avLst/>
            </a:prstGeom>
            <a:noFill/>
          </p:spPr>
        </p:pic>
      </p:grpSp>
    </p:spTree>
    <p:extLst>
      <p:ext uri="{BB962C8B-B14F-4D97-AF65-F5344CB8AC3E}">
        <p14:creationId xmlns:p14="http://schemas.microsoft.com/office/powerpoint/2010/main" val="223150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bwMode="gray"/>
        <p:txBody>
          <a:bodyPr/>
          <a:lstStyle/>
          <a:p>
            <a:r>
              <a:rPr lang="en-US" dirty="0"/>
              <a:t>Price </a:t>
            </a:r>
            <a:r>
              <a:rPr lang="en-US" b="0" dirty="0"/>
              <a:t>− </a:t>
            </a:r>
            <a:r>
              <a:rPr lang="en-US" b="0" noProof="1" smtClean="0"/>
              <a:t>Price Differentiation and Profit Potential</a:t>
            </a:r>
            <a:endParaRPr lang="en-US" b="0" noProof="1"/>
          </a:p>
        </p:txBody>
      </p:sp>
      <p:sp>
        <p:nvSpPr>
          <p:cNvPr id="5" name="Textplatzhalter 4"/>
          <p:cNvSpPr>
            <a:spLocks noGrp="1"/>
          </p:cNvSpPr>
          <p:nvPr>
            <p:ph type="body" sz="quarter" idx="13"/>
          </p:nvPr>
        </p:nvSpPr>
        <p:spPr bwMode="gray"/>
        <p:txBody>
          <a:bodyPr/>
          <a:lstStyle/>
          <a:p>
            <a:r>
              <a:rPr lang="en-US" noProof="1" smtClean="0"/>
              <a:t>Exhaustion of the profit potential through price differentiation</a:t>
            </a:r>
            <a:endParaRPr lang="en-US" noProof="1"/>
          </a:p>
        </p:txBody>
      </p:sp>
      <p:grpSp>
        <p:nvGrpSpPr>
          <p:cNvPr id="31" name="Gruppieren 30"/>
          <p:cNvGrpSpPr/>
          <p:nvPr/>
        </p:nvGrpSpPr>
        <p:grpSpPr bwMode="gray">
          <a:xfrm>
            <a:off x="323849" y="1555751"/>
            <a:ext cx="8496301" cy="4332722"/>
            <a:chOff x="323849" y="1555751"/>
            <a:chExt cx="8496301" cy="4332722"/>
          </a:xfrm>
        </p:grpSpPr>
        <p:sp>
          <p:nvSpPr>
            <p:cNvPr id="2" name="Rechtwinkliges Dreieck 1"/>
            <p:cNvSpPr/>
            <p:nvPr/>
          </p:nvSpPr>
          <p:spPr bwMode="gray">
            <a:xfrm>
              <a:off x="323849" y="2675188"/>
              <a:ext cx="6185415" cy="2763501"/>
            </a:xfrm>
            <a:prstGeom prst="rtTriangle">
              <a:avLst/>
            </a:prstGeom>
            <a:solidFill>
              <a:schemeClr val="bg1"/>
            </a:solidFill>
            <a:ln w="12700">
              <a:noFill/>
              <a:round/>
              <a:headEnd/>
              <a:tailEnd/>
            </a:ln>
            <a:effectLst/>
          </p:spPr>
          <p:txBody>
            <a:bodyPr rtlCol="0" anchor="ctr"/>
            <a:lstStyle/>
            <a:p>
              <a:pPr algn="ctr"/>
              <a:endParaRPr lang="en-US" noProof="1"/>
            </a:p>
          </p:txBody>
        </p:sp>
        <p:sp>
          <p:nvSpPr>
            <p:cNvPr id="29" name="Rechtwinkliges Dreieck 28"/>
            <p:cNvSpPr/>
            <p:nvPr/>
          </p:nvSpPr>
          <p:spPr bwMode="gray">
            <a:xfrm>
              <a:off x="2386181" y="3601064"/>
              <a:ext cx="2061543" cy="920136"/>
            </a:xfrm>
            <a:prstGeom prst="rtTriangle">
              <a:avLst/>
            </a:prstGeom>
            <a:solidFill>
              <a:schemeClr val="accent1">
                <a:lumMod val="20000"/>
                <a:lumOff val="80000"/>
              </a:schemeClr>
            </a:solidFill>
            <a:ln w="12700">
              <a:noFill/>
              <a:round/>
              <a:headEnd/>
              <a:tailEnd/>
            </a:ln>
            <a:effectLst/>
          </p:spPr>
          <p:txBody>
            <a:bodyPr rtlCol="0" anchor="ctr"/>
            <a:lstStyle/>
            <a:p>
              <a:pPr algn="ctr"/>
              <a:endParaRPr lang="en-US" noProof="1"/>
            </a:p>
          </p:txBody>
        </p:sp>
        <p:sp>
          <p:nvSpPr>
            <p:cNvPr id="30" name="Rechtwinkliges Dreieck 29"/>
            <p:cNvSpPr/>
            <p:nvPr/>
          </p:nvSpPr>
          <p:spPr bwMode="gray">
            <a:xfrm>
              <a:off x="4447724" y="4521788"/>
              <a:ext cx="2061543" cy="920136"/>
            </a:xfrm>
            <a:prstGeom prst="rtTriangle">
              <a:avLst/>
            </a:prstGeom>
            <a:solidFill>
              <a:schemeClr val="accent1">
                <a:lumMod val="20000"/>
                <a:lumOff val="80000"/>
              </a:schemeClr>
            </a:solidFill>
            <a:ln w="12700">
              <a:noFill/>
              <a:round/>
              <a:headEnd/>
              <a:tailEnd/>
            </a:ln>
            <a:effectLst/>
          </p:spPr>
          <p:txBody>
            <a:bodyPr rtlCol="0" anchor="ctr"/>
            <a:lstStyle/>
            <a:p>
              <a:pPr algn="ctr"/>
              <a:endParaRPr lang="en-US" noProof="1"/>
            </a:p>
          </p:txBody>
        </p:sp>
        <p:sp>
          <p:nvSpPr>
            <p:cNvPr id="3" name="Rechteck 2"/>
            <p:cNvSpPr/>
            <p:nvPr/>
          </p:nvSpPr>
          <p:spPr bwMode="gray">
            <a:xfrm>
              <a:off x="2386182" y="4521200"/>
              <a:ext cx="2061542" cy="917487"/>
            </a:xfrm>
            <a:prstGeom prst="rect">
              <a:avLst/>
            </a:prstGeom>
            <a:solidFill>
              <a:schemeClr val="accent1">
                <a:lumMod val="40000"/>
                <a:lumOff val="60000"/>
              </a:schemeClr>
            </a:solidFill>
            <a:ln w="12700">
              <a:noFill/>
              <a:round/>
              <a:headEnd/>
              <a:tailEnd/>
            </a:ln>
          </p:spPr>
          <p:txBody>
            <a:bodyPr rtlCol="0" anchor="ctr"/>
            <a:lstStyle/>
            <a:p>
              <a:pPr algn="ctr"/>
              <a:endParaRPr lang="en-US" noProof="1"/>
            </a:p>
          </p:txBody>
        </p:sp>
        <p:grpSp>
          <p:nvGrpSpPr>
            <p:cNvPr id="7" name="Gruppieren 40"/>
            <p:cNvGrpSpPr/>
            <p:nvPr/>
          </p:nvGrpSpPr>
          <p:grpSpPr bwMode="gray">
            <a:xfrm>
              <a:off x="324643" y="1903293"/>
              <a:ext cx="8495507" cy="3538657"/>
              <a:chOff x="944880" y="1903294"/>
              <a:chExt cx="7875270" cy="3435322"/>
            </a:xfrm>
          </p:grpSpPr>
          <p:cxnSp>
            <p:nvCxnSpPr>
              <p:cNvPr id="57" name="Gerade Verbindung mit Pfeil 56"/>
              <p:cNvCxnSpPr/>
              <p:nvPr/>
            </p:nvCxnSpPr>
            <p:spPr bwMode="gray">
              <a:xfrm>
                <a:off x="944880" y="5335450"/>
                <a:ext cx="7875270" cy="0"/>
              </a:xfrm>
              <a:prstGeom prst="straightConnector1">
                <a:avLst/>
              </a:prstGeom>
              <a:noFill/>
              <a:ln w="12700">
                <a:solidFill>
                  <a:schemeClr val="tx1">
                    <a:lumMod val="50000"/>
                    <a:lumOff val="50000"/>
                  </a:schemeClr>
                </a:solidFill>
                <a:round/>
                <a:headEnd type="none" w="med" len="med"/>
                <a:tailEnd type="triangle"/>
              </a:ln>
            </p:spPr>
          </p:cxnSp>
          <p:cxnSp>
            <p:nvCxnSpPr>
              <p:cNvPr id="58" name="Gerade Verbindung mit Pfeil 57"/>
              <p:cNvCxnSpPr/>
              <p:nvPr/>
            </p:nvCxnSpPr>
            <p:spPr bwMode="gray">
              <a:xfrm flipV="1">
                <a:off x="944880" y="1903294"/>
                <a:ext cx="0" cy="3435322"/>
              </a:xfrm>
              <a:prstGeom prst="straightConnector1">
                <a:avLst/>
              </a:prstGeom>
              <a:noFill/>
              <a:ln w="12700">
                <a:solidFill>
                  <a:schemeClr val="tx1">
                    <a:lumMod val="50000"/>
                    <a:lumOff val="50000"/>
                  </a:schemeClr>
                </a:solidFill>
                <a:round/>
                <a:headEnd type="none" w="med" len="med"/>
                <a:tailEnd type="triangle"/>
              </a:ln>
            </p:spPr>
          </p:cxnSp>
        </p:grpSp>
        <p:sp>
          <p:nvSpPr>
            <p:cNvPr id="87" name="Textfeld 86"/>
            <p:cNvSpPr txBox="1"/>
            <p:nvPr/>
          </p:nvSpPr>
          <p:spPr bwMode="gray">
            <a:xfrm>
              <a:off x="7135115" y="5611474"/>
              <a:ext cx="1685035" cy="276999"/>
            </a:xfrm>
            <a:prstGeom prst="rect">
              <a:avLst/>
            </a:prstGeom>
            <a:noFill/>
          </p:spPr>
          <p:txBody>
            <a:bodyPr wrap="square" lIns="0" tIns="0" rIns="0" bIns="0" rtlCol="0">
              <a:spAutoFit/>
            </a:bodyPr>
            <a:lstStyle/>
            <a:p>
              <a:pPr algn="r">
                <a:spcAft>
                  <a:spcPct val="30000"/>
                </a:spcAft>
              </a:pPr>
              <a:r>
                <a:rPr lang="en-US" b="1" noProof="1" smtClean="0"/>
                <a:t>Price</a:t>
              </a:r>
              <a:endParaRPr lang="en-US" b="1" noProof="1"/>
            </a:p>
          </p:txBody>
        </p:sp>
        <p:sp>
          <p:nvSpPr>
            <p:cNvPr id="88" name="Textfeld 87"/>
            <p:cNvSpPr txBox="1"/>
            <p:nvPr/>
          </p:nvSpPr>
          <p:spPr bwMode="gray">
            <a:xfrm>
              <a:off x="324643" y="1555751"/>
              <a:ext cx="1685035" cy="276999"/>
            </a:xfrm>
            <a:prstGeom prst="rect">
              <a:avLst/>
            </a:prstGeom>
            <a:noFill/>
          </p:spPr>
          <p:txBody>
            <a:bodyPr wrap="square" lIns="0" tIns="0" rIns="0" bIns="0" rtlCol="0">
              <a:spAutoFit/>
            </a:bodyPr>
            <a:lstStyle/>
            <a:p>
              <a:pPr>
                <a:spcAft>
                  <a:spcPct val="30000"/>
                </a:spcAft>
              </a:pPr>
              <a:r>
                <a:rPr lang="en-US" b="1" noProof="1" smtClean="0"/>
                <a:t>Sales</a:t>
              </a:r>
              <a:endParaRPr lang="en-US" b="1" noProof="1"/>
            </a:p>
          </p:txBody>
        </p:sp>
        <p:grpSp>
          <p:nvGrpSpPr>
            <p:cNvPr id="8" name="Gruppieren 93"/>
            <p:cNvGrpSpPr/>
            <p:nvPr/>
          </p:nvGrpSpPr>
          <p:grpSpPr bwMode="gray">
            <a:xfrm>
              <a:off x="2386182" y="3612257"/>
              <a:ext cx="2061542" cy="1829693"/>
              <a:chOff x="3518919" y="2824879"/>
              <a:chExt cx="1495175" cy="1774426"/>
            </a:xfrm>
          </p:grpSpPr>
          <p:cxnSp>
            <p:nvCxnSpPr>
              <p:cNvPr id="91" name="Gerade Verbindung 90"/>
              <p:cNvCxnSpPr/>
              <p:nvPr/>
            </p:nvCxnSpPr>
            <p:spPr bwMode="gray">
              <a:xfrm flipV="1">
                <a:off x="3518919" y="2824879"/>
                <a:ext cx="0" cy="1774426"/>
              </a:xfrm>
              <a:prstGeom prst="line">
                <a:avLst/>
              </a:prstGeom>
              <a:noFill/>
              <a:ln w="19050">
                <a:solidFill>
                  <a:srgbClr val="969696"/>
                </a:solidFill>
                <a:prstDash val="sysDot"/>
                <a:round/>
                <a:headEnd type="none"/>
                <a:tailEnd type="none"/>
              </a:ln>
            </p:spPr>
          </p:cxnSp>
          <p:cxnSp>
            <p:nvCxnSpPr>
              <p:cNvPr id="92" name="Gerade Verbindung 91"/>
              <p:cNvCxnSpPr/>
              <p:nvPr/>
            </p:nvCxnSpPr>
            <p:spPr bwMode="gray">
              <a:xfrm flipV="1">
                <a:off x="5014094" y="3706366"/>
                <a:ext cx="0" cy="889775"/>
              </a:xfrm>
              <a:prstGeom prst="line">
                <a:avLst/>
              </a:prstGeom>
              <a:noFill/>
              <a:ln w="19050">
                <a:solidFill>
                  <a:srgbClr val="969696"/>
                </a:solidFill>
                <a:prstDash val="sysDot"/>
                <a:round/>
                <a:headEnd type="none"/>
                <a:tailEnd type="none"/>
              </a:ln>
            </p:spPr>
          </p:cxnSp>
        </p:grpSp>
        <p:cxnSp>
          <p:nvCxnSpPr>
            <p:cNvPr id="45" name="Gerade Verbindung 44"/>
            <p:cNvCxnSpPr/>
            <p:nvPr/>
          </p:nvCxnSpPr>
          <p:spPr bwMode="gray">
            <a:xfrm>
              <a:off x="324643" y="2675188"/>
              <a:ext cx="6184622" cy="2763501"/>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bwMode="gray">
            <a:xfrm>
              <a:off x="324643" y="4521200"/>
              <a:ext cx="4123081" cy="0"/>
            </a:xfrm>
            <a:prstGeom prst="line">
              <a:avLst/>
            </a:prstGeom>
            <a:noFill/>
            <a:ln w="19050">
              <a:solidFill>
                <a:srgbClr val="969696"/>
              </a:solidFill>
              <a:prstDash val="sysDot"/>
              <a:round/>
              <a:headEnd type="none"/>
              <a:tailEnd type="none"/>
            </a:ln>
          </p:spPr>
        </p:cxnSp>
        <p:sp>
          <p:nvSpPr>
            <p:cNvPr id="65" name="Ellipse 64"/>
            <p:cNvSpPr/>
            <p:nvPr/>
          </p:nvSpPr>
          <p:spPr bwMode="gray">
            <a:xfrm>
              <a:off x="2557136" y="3974995"/>
              <a:ext cx="377696" cy="37769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36000" anchor="ctr" anchorCtr="0"/>
            <a:lstStyle/>
            <a:p>
              <a:pPr algn="ctr">
                <a:spcAft>
                  <a:spcPts val="600"/>
                </a:spcAft>
              </a:pPr>
              <a:r>
                <a:rPr lang="en-US" sz="2000" b="1" noProof="1" smtClean="0">
                  <a:solidFill>
                    <a:srgbClr val="FFFFFF"/>
                  </a:solidFill>
                </a:rPr>
                <a:t>B</a:t>
              </a:r>
              <a:endParaRPr lang="en-US" sz="2000" b="1" noProof="1">
                <a:solidFill>
                  <a:srgbClr val="FFFFFF"/>
                </a:solidFill>
              </a:endParaRPr>
            </a:p>
          </p:txBody>
        </p:sp>
        <p:sp>
          <p:nvSpPr>
            <p:cNvPr id="66" name="Ellipse 65"/>
            <p:cNvSpPr/>
            <p:nvPr/>
          </p:nvSpPr>
          <p:spPr bwMode="gray">
            <a:xfrm>
              <a:off x="2557136" y="4890776"/>
              <a:ext cx="377696" cy="37769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36000" anchor="ctr" anchorCtr="0"/>
            <a:lstStyle/>
            <a:p>
              <a:pPr algn="ctr">
                <a:spcAft>
                  <a:spcPts val="600"/>
                </a:spcAft>
              </a:pPr>
              <a:r>
                <a:rPr lang="en-US" sz="2000" b="1" noProof="1" smtClean="0">
                  <a:solidFill>
                    <a:srgbClr val="FFFFFF"/>
                  </a:solidFill>
                </a:rPr>
                <a:t>A</a:t>
              </a:r>
              <a:endParaRPr lang="en-US" sz="2000" b="1" noProof="1">
                <a:solidFill>
                  <a:srgbClr val="FFFFFF"/>
                </a:solidFill>
              </a:endParaRPr>
            </a:p>
          </p:txBody>
        </p:sp>
        <p:sp>
          <p:nvSpPr>
            <p:cNvPr id="67" name="Ellipse 66"/>
            <p:cNvSpPr/>
            <p:nvPr/>
          </p:nvSpPr>
          <p:spPr bwMode="gray">
            <a:xfrm>
              <a:off x="4628860" y="4890776"/>
              <a:ext cx="377696" cy="37769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36000" anchor="ctr" anchorCtr="0"/>
            <a:lstStyle/>
            <a:p>
              <a:pPr algn="ctr">
                <a:spcAft>
                  <a:spcPts val="600"/>
                </a:spcAft>
              </a:pPr>
              <a:r>
                <a:rPr lang="en-US" sz="2000" b="1" noProof="1" smtClean="0">
                  <a:solidFill>
                    <a:srgbClr val="FFFFFF"/>
                  </a:solidFill>
                </a:rPr>
                <a:t>C</a:t>
              </a:r>
              <a:endParaRPr lang="en-US" sz="2000" b="1" noProof="1">
                <a:solidFill>
                  <a:srgbClr val="FFFFFF"/>
                </a:solidFill>
              </a:endParaRPr>
            </a:p>
          </p:txBody>
        </p:sp>
        <p:sp>
          <p:nvSpPr>
            <p:cNvPr id="69" name="Textfeld 68"/>
            <p:cNvSpPr txBox="1"/>
            <p:nvPr/>
          </p:nvSpPr>
          <p:spPr bwMode="gray">
            <a:xfrm>
              <a:off x="426972" y="4148977"/>
              <a:ext cx="1010918" cy="338554"/>
            </a:xfrm>
            <a:prstGeom prst="rect">
              <a:avLst/>
            </a:prstGeom>
            <a:noFill/>
          </p:spPr>
          <p:txBody>
            <a:bodyPr wrap="none" rtlCol="0">
              <a:spAutoFit/>
            </a:bodyPr>
            <a:lstStyle/>
            <a:p>
              <a:r>
                <a:rPr lang="en-US" sz="1600" noProof="1" smtClean="0"/>
                <a:t>Your sales</a:t>
              </a:r>
              <a:endParaRPr lang="en-US" sz="1600" noProof="1"/>
            </a:p>
          </p:txBody>
        </p:sp>
        <p:sp>
          <p:nvSpPr>
            <p:cNvPr id="70" name="Textfeld 69"/>
            <p:cNvSpPr txBox="1"/>
            <p:nvPr/>
          </p:nvSpPr>
          <p:spPr bwMode="gray">
            <a:xfrm>
              <a:off x="1923174" y="5525314"/>
              <a:ext cx="926023" cy="338554"/>
            </a:xfrm>
            <a:prstGeom prst="rect">
              <a:avLst/>
            </a:prstGeom>
            <a:noFill/>
          </p:spPr>
          <p:txBody>
            <a:bodyPr wrap="none" rtlCol="0">
              <a:spAutoFit/>
            </a:bodyPr>
            <a:lstStyle/>
            <a:p>
              <a:pPr algn="ctr"/>
              <a:r>
                <a:rPr lang="en-US" sz="1600" noProof="1" smtClean="0"/>
                <a:t>Unit cost</a:t>
              </a:r>
              <a:endParaRPr lang="en-US" sz="1600" noProof="1"/>
            </a:p>
          </p:txBody>
        </p:sp>
        <p:sp>
          <p:nvSpPr>
            <p:cNvPr id="71" name="Textfeld 70"/>
            <p:cNvSpPr txBox="1"/>
            <p:nvPr/>
          </p:nvSpPr>
          <p:spPr bwMode="gray">
            <a:xfrm>
              <a:off x="3945818" y="5525314"/>
              <a:ext cx="1018933" cy="338554"/>
            </a:xfrm>
            <a:prstGeom prst="rect">
              <a:avLst/>
            </a:prstGeom>
            <a:noFill/>
          </p:spPr>
          <p:txBody>
            <a:bodyPr wrap="none" rtlCol="0">
              <a:spAutoFit/>
            </a:bodyPr>
            <a:lstStyle/>
            <a:p>
              <a:pPr algn="ctr"/>
              <a:r>
                <a:rPr lang="en-US" sz="1600" noProof="1" smtClean="0"/>
                <a:t>Your price</a:t>
              </a:r>
              <a:endParaRPr lang="en-US" sz="1600" noProof="1"/>
            </a:p>
          </p:txBody>
        </p:sp>
        <p:sp>
          <p:nvSpPr>
            <p:cNvPr id="74" name="Textfeld 73"/>
            <p:cNvSpPr txBox="1"/>
            <p:nvPr/>
          </p:nvSpPr>
          <p:spPr bwMode="gray">
            <a:xfrm>
              <a:off x="3532152" y="3231376"/>
              <a:ext cx="1116781" cy="338554"/>
            </a:xfrm>
            <a:prstGeom prst="rect">
              <a:avLst/>
            </a:prstGeom>
            <a:noFill/>
          </p:spPr>
          <p:txBody>
            <a:bodyPr wrap="none" rtlCol="0">
              <a:spAutoFit/>
            </a:bodyPr>
            <a:lstStyle/>
            <a:p>
              <a:pPr algn="ctr"/>
              <a:r>
                <a:rPr lang="en-US" sz="1600" noProof="1" smtClean="0"/>
                <a:t>Lost profits</a:t>
              </a:r>
              <a:endParaRPr lang="en-US" sz="1600" noProof="1"/>
            </a:p>
          </p:txBody>
        </p:sp>
        <p:cxnSp>
          <p:nvCxnSpPr>
            <p:cNvPr id="76" name="Form 75"/>
            <p:cNvCxnSpPr>
              <a:stCxn id="74" idx="1"/>
            </p:cNvCxnSpPr>
            <p:nvPr/>
          </p:nvCxnSpPr>
          <p:spPr bwMode="gray">
            <a:xfrm rot="10800000" flipV="1">
              <a:off x="3302420" y="3400652"/>
              <a:ext cx="229732" cy="808605"/>
            </a:xfrm>
            <a:prstGeom prst="bentConnector2">
              <a:avLst/>
            </a:prstGeom>
            <a:noFill/>
            <a:ln w="12700">
              <a:solidFill>
                <a:srgbClr val="969696"/>
              </a:solidFill>
              <a:prstDash val="solid"/>
              <a:round/>
              <a:headEnd type="none"/>
              <a:tailEnd type="none"/>
            </a:ln>
          </p:spPr>
        </p:cxnSp>
        <p:sp>
          <p:nvSpPr>
            <p:cNvPr id="81" name="Textfeld 80"/>
            <p:cNvSpPr txBox="1"/>
            <p:nvPr/>
          </p:nvSpPr>
          <p:spPr bwMode="gray">
            <a:xfrm>
              <a:off x="2519197" y="4521200"/>
              <a:ext cx="1147045" cy="338554"/>
            </a:xfrm>
            <a:prstGeom prst="rect">
              <a:avLst/>
            </a:prstGeom>
            <a:noFill/>
          </p:spPr>
          <p:txBody>
            <a:bodyPr wrap="none" rtlCol="0">
              <a:spAutoFit/>
            </a:bodyPr>
            <a:lstStyle/>
            <a:p>
              <a:r>
                <a:rPr lang="en-US" sz="1600" noProof="1" smtClean="0"/>
                <a:t>Your profits</a:t>
              </a:r>
              <a:endParaRPr lang="en-US" sz="1600" noProof="1"/>
            </a:p>
          </p:txBody>
        </p:sp>
        <p:sp>
          <p:nvSpPr>
            <p:cNvPr id="14" name="Gleichschenkliges Dreieck 13"/>
            <p:cNvSpPr/>
            <p:nvPr/>
          </p:nvSpPr>
          <p:spPr bwMode="gray">
            <a:xfrm>
              <a:off x="2282660" y="5268472"/>
              <a:ext cx="197449" cy="170215"/>
            </a:xfrm>
            <a:prstGeom prst="triangle">
              <a:avLst/>
            </a:prstGeom>
            <a:solidFill>
              <a:srgbClr val="7D7D7D"/>
            </a:solidFill>
            <a:ln w="12700">
              <a:noFill/>
              <a:round/>
              <a:headEnd/>
              <a:tailEnd/>
            </a:ln>
          </p:spPr>
          <p:txBody>
            <a:bodyPr rtlCol="0" anchor="ctr"/>
            <a:lstStyle/>
            <a:p>
              <a:pPr algn="ctr"/>
              <a:endParaRPr lang="en-US" noProof="1"/>
            </a:p>
          </p:txBody>
        </p:sp>
        <p:sp>
          <p:nvSpPr>
            <p:cNvPr id="36" name="Gleichschenkliges Dreieck 35"/>
            <p:cNvSpPr/>
            <p:nvPr/>
          </p:nvSpPr>
          <p:spPr bwMode="gray">
            <a:xfrm>
              <a:off x="4346037" y="5268472"/>
              <a:ext cx="197449" cy="170215"/>
            </a:xfrm>
            <a:prstGeom prst="triangle">
              <a:avLst/>
            </a:prstGeom>
            <a:solidFill>
              <a:srgbClr val="7D7D7D"/>
            </a:solidFill>
            <a:ln w="12700">
              <a:noFill/>
              <a:round/>
              <a:headEnd/>
              <a:tailEnd/>
            </a:ln>
          </p:spPr>
          <p:txBody>
            <a:bodyPr rtlCol="0" anchor="ctr"/>
            <a:lstStyle/>
            <a:p>
              <a:pPr algn="ctr"/>
              <a:endParaRPr lang="en-US" noProof="1"/>
            </a:p>
          </p:txBody>
        </p:sp>
        <p:sp>
          <p:nvSpPr>
            <p:cNvPr id="37" name="Gleichschenkliges Dreieck 36"/>
            <p:cNvSpPr/>
            <p:nvPr/>
          </p:nvSpPr>
          <p:spPr bwMode="gray">
            <a:xfrm rot="5400000">
              <a:off x="310232" y="4435699"/>
              <a:ext cx="197449" cy="170215"/>
            </a:xfrm>
            <a:prstGeom prst="triangle">
              <a:avLst/>
            </a:prstGeom>
            <a:solidFill>
              <a:srgbClr val="7D7D7D"/>
            </a:solidFill>
            <a:ln w="12700">
              <a:noFill/>
              <a:round/>
              <a:headEnd/>
              <a:tailEnd/>
            </a:ln>
          </p:spPr>
          <p:txBody>
            <a:bodyPr rtlCol="0" anchor="ctr"/>
            <a:lstStyle/>
            <a:p>
              <a:pPr algn="ctr"/>
              <a:endParaRPr lang="en-US" noProof="1"/>
            </a:p>
          </p:txBody>
        </p:sp>
        <p:cxnSp>
          <p:nvCxnSpPr>
            <p:cNvPr id="38" name="Form 32"/>
            <p:cNvCxnSpPr/>
            <p:nvPr/>
          </p:nvCxnSpPr>
          <p:spPr bwMode="gray">
            <a:xfrm rot="16200000" flipH="1">
              <a:off x="4127824" y="3913510"/>
              <a:ext cx="1752373" cy="726655"/>
            </a:xfrm>
            <a:prstGeom prst="bentConnector3">
              <a:avLst>
                <a:gd name="adj1" fmla="val -278"/>
              </a:avLst>
            </a:prstGeom>
            <a:noFill/>
            <a:ln w="12700">
              <a:solidFill>
                <a:srgbClr val="969696"/>
              </a:solidFill>
              <a:prstDash val="solid"/>
              <a:round/>
              <a:headEnd type="none"/>
              <a:tailEnd type="none"/>
            </a:ln>
          </p:spPr>
        </p:cxnSp>
      </p:grpSp>
      <p:grpSp>
        <p:nvGrpSpPr>
          <p:cNvPr id="33" name="Gruppieren 32"/>
          <p:cNvGrpSpPr/>
          <p:nvPr/>
        </p:nvGrpSpPr>
        <p:grpSpPr bwMode="gray">
          <a:xfrm rot="21415227">
            <a:off x="5742367" y="2144069"/>
            <a:ext cx="2898161" cy="2560194"/>
            <a:chOff x="6950689" y="-160338"/>
            <a:chExt cx="2898161" cy="2560194"/>
          </a:xfrm>
        </p:grpSpPr>
        <p:sp>
          <p:nvSpPr>
            <p:cNvPr id="34" name="Rechteck 33"/>
            <p:cNvSpPr/>
            <p:nvPr/>
          </p:nvSpPr>
          <p:spPr bwMode="gray">
            <a:xfrm rot="384271">
              <a:off x="6950689" y="110484"/>
              <a:ext cx="2898161" cy="2289372"/>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Locate the highest acceptable price and the maximum demand on the scales. The line between these two points shows the price elasticity of your product.</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Price and according sales intersect exactly on this line and, considering the costs per unit, identify your profits.</a:t>
              </a:r>
              <a:endPar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5" name="Picture 5" descr="Tessafilm_4"/>
            <p:cNvPicPr>
              <a:picLocks noChangeAspect="1" noChangeArrowheads="1"/>
            </p:cNvPicPr>
            <p:nvPr/>
          </p:nvPicPr>
          <p:blipFill>
            <a:blip r:embed="rId2" cstate="print"/>
            <a:srcRect l="59392" b="89844"/>
            <a:stretch>
              <a:fillRect/>
            </a:stretch>
          </p:blipFill>
          <p:spPr bwMode="gray">
            <a:xfrm rot="184773">
              <a:off x="8092285" y="-160338"/>
              <a:ext cx="1048784" cy="561763"/>
            </a:xfrm>
            <a:prstGeom prst="rect">
              <a:avLst/>
            </a:prstGeom>
            <a:noFill/>
          </p:spPr>
        </p:pic>
      </p:grpSp>
    </p:spTree>
    <p:extLst>
      <p:ext uri="{BB962C8B-B14F-4D97-AF65-F5344CB8AC3E}">
        <p14:creationId xmlns:p14="http://schemas.microsoft.com/office/powerpoint/2010/main" val="89596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Price </a:t>
            </a:r>
            <a:r>
              <a:rPr lang="en-US" b="0" dirty="0"/>
              <a:t>− </a:t>
            </a:r>
            <a:r>
              <a:rPr lang="en-US" b="0" noProof="1" smtClean="0"/>
              <a:t>Break-Even Analysis</a:t>
            </a:r>
            <a:endParaRPr lang="en-US" b="0" noProof="1"/>
          </a:p>
        </p:txBody>
      </p:sp>
      <p:sp>
        <p:nvSpPr>
          <p:cNvPr id="3" name="Textplatzhalter 2"/>
          <p:cNvSpPr>
            <a:spLocks noGrp="1"/>
          </p:cNvSpPr>
          <p:nvPr>
            <p:ph type="body" sz="quarter" idx="13"/>
          </p:nvPr>
        </p:nvSpPr>
        <p:spPr bwMode="gray"/>
        <p:txBody>
          <a:bodyPr/>
          <a:lstStyle/>
          <a:p>
            <a:r>
              <a:rPr lang="en-US" noProof="1" smtClean="0"/>
              <a:t>Evaluation model to determine the sales volume required to achieve</a:t>
            </a:r>
            <a:br>
              <a:rPr lang="en-US" noProof="1" smtClean="0"/>
            </a:br>
            <a:r>
              <a:rPr lang="en-US" noProof="1" smtClean="0"/>
              <a:t>the break-even point</a:t>
            </a:r>
            <a:endParaRPr lang="en-US" noProof="1"/>
          </a:p>
        </p:txBody>
      </p:sp>
      <p:grpSp>
        <p:nvGrpSpPr>
          <p:cNvPr id="28" name="Gruppieren 27"/>
          <p:cNvGrpSpPr/>
          <p:nvPr/>
        </p:nvGrpSpPr>
        <p:grpSpPr bwMode="gray">
          <a:xfrm>
            <a:off x="333374" y="1485901"/>
            <a:ext cx="9189702" cy="4461511"/>
            <a:chOff x="333374" y="1485901"/>
            <a:chExt cx="9189702" cy="4461511"/>
          </a:xfrm>
        </p:grpSpPr>
        <p:sp>
          <p:nvSpPr>
            <p:cNvPr id="53" name="Freihandform 52"/>
            <p:cNvSpPr/>
            <p:nvPr/>
          </p:nvSpPr>
          <p:spPr bwMode="gray">
            <a:xfrm>
              <a:off x="4533260" y="1653540"/>
              <a:ext cx="3540548" cy="1874520"/>
            </a:xfrm>
            <a:custGeom>
              <a:avLst/>
              <a:gdLst>
                <a:gd name="connsiteX0" fmla="*/ 0 w 3733800"/>
                <a:gd name="connsiteY0" fmla="*/ 1874520 h 1874520"/>
                <a:gd name="connsiteX1" fmla="*/ 3726180 w 3733800"/>
                <a:gd name="connsiteY1" fmla="*/ 0 h 1874520"/>
                <a:gd name="connsiteX2" fmla="*/ 3733800 w 3733800"/>
                <a:gd name="connsiteY2" fmla="*/ 937260 h 1874520"/>
                <a:gd name="connsiteX3" fmla="*/ 0 w 3733800"/>
                <a:gd name="connsiteY3" fmla="*/ 1874520 h 1874520"/>
              </a:gdLst>
              <a:ahLst/>
              <a:cxnLst>
                <a:cxn ang="0">
                  <a:pos x="connsiteX0" y="connsiteY0"/>
                </a:cxn>
                <a:cxn ang="0">
                  <a:pos x="connsiteX1" y="connsiteY1"/>
                </a:cxn>
                <a:cxn ang="0">
                  <a:pos x="connsiteX2" y="connsiteY2"/>
                </a:cxn>
                <a:cxn ang="0">
                  <a:pos x="connsiteX3" y="connsiteY3"/>
                </a:cxn>
              </a:cxnLst>
              <a:rect l="l" t="t" r="r" b="b"/>
              <a:pathLst>
                <a:path w="3733800" h="1874520">
                  <a:moveTo>
                    <a:pt x="0" y="1874520"/>
                  </a:moveTo>
                  <a:lnTo>
                    <a:pt x="3726180" y="0"/>
                  </a:lnTo>
                  <a:lnTo>
                    <a:pt x="3733800" y="937260"/>
                  </a:lnTo>
                  <a:lnTo>
                    <a:pt x="0" y="1874520"/>
                  </a:lnTo>
                  <a:close/>
                </a:path>
              </a:pathLst>
            </a:custGeom>
            <a:solidFill>
              <a:schemeClr val="accent1">
                <a:lumMod val="20000"/>
                <a:lumOff val="80000"/>
              </a:schemeClr>
            </a:solidFill>
            <a:ln w="12700">
              <a:noFill/>
              <a:round/>
              <a:headEnd/>
              <a:tailEnd/>
            </a:ln>
          </p:spPr>
          <p:txBody>
            <a:bodyPr rtlCol="0" anchor="ctr"/>
            <a:lstStyle/>
            <a:p>
              <a:pPr algn="ctr"/>
              <a:endParaRPr lang="en-US" noProof="1"/>
            </a:p>
          </p:txBody>
        </p:sp>
        <p:sp>
          <p:nvSpPr>
            <p:cNvPr id="51" name="Freihandform 50"/>
            <p:cNvSpPr/>
            <p:nvPr/>
          </p:nvSpPr>
          <p:spPr bwMode="gray">
            <a:xfrm>
              <a:off x="674785" y="3520440"/>
              <a:ext cx="3894603" cy="2057400"/>
            </a:xfrm>
            <a:custGeom>
              <a:avLst/>
              <a:gdLst>
                <a:gd name="connsiteX0" fmla="*/ 0 w 4107180"/>
                <a:gd name="connsiteY0" fmla="*/ 2057400 h 2057400"/>
                <a:gd name="connsiteX1" fmla="*/ 0 w 4107180"/>
                <a:gd name="connsiteY1" fmla="*/ 1028700 h 2057400"/>
                <a:gd name="connsiteX2" fmla="*/ 4107180 w 4107180"/>
                <a:gd name="connsiteY2" fmla="*/ 0 h 2057400"/>
                <a:gd name="connsiteX3" fmla="*/ 0 w 410718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4107180" h="2057400">
                  <a:moveTo>
                    <a:pt x="0" y="2057400"/>
                  </a:moveTo>
                  <a:lnTo>
                    <a:pt x="0" y="1028700"/>
                  </a:lnTo>
                  <a:lnTo>
                    <a:pt x="4107180" y="0"/>
                  </a:lnTo>
                  <a:lnTo>
                    <a:pt x="0" y="2057400"/>
                  </a:lnTo>
                  <a:close/>
                </a:path>
              </a:pathLst>
            </a:custGeom>
            <a:solidFill>
              <a:schemeClr val="accent1">
                <a:lumMod val="20000"/>
                <a:lumOff val="80000"/>
              </a:schemeClr>
            </a:solidFill>
            <a:ln w="12700">
              <a:noFill/>
              <a:round/>
              <a:headEnd/>
              <a:tailEnd/>
            </a:ln>
          </p:spPr>
          <p:txBody>
            <a:bodyPr rtlCol="0" anchor="ctr"/>
            <a:lstStyle/>
            <a:p>
              <a:pPr algn="ctr"/>
              <a:endParaRPr lang="en-US" noProof="1"/>
            </a:p>
          </p:txBody>
        </p:sp>
        <p:cxnSp>
          <p:nvCxnSpPr>
            <p:cNvPr id="24" name="Gerade Verbindung mit Pfeil 23"/>
            <p:cNvCxnSpPr/>
            <p:nvPr/>
          </p:nvCxnSpPr>
          <p:spPr bwMode="gray">
            <a:xfrm rot="5400000" flipH="1" flipV="1">
              <a:off x="-1269863" y="3649664"/>
              <a:ext cx="3886199" cy="1"/>
            </a:xfrm>
            <a:prstGeom prst="straightConnector1">
              <a:avLst/>
            </a:prstGeom>
            <a:ln w="19050">
              <a:solidFill>
                <a:srgbClr val="AFAFA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bwMode="gray">
            <a:xfrm>
              <a:off x="674741" y="5591174"/>
              <a:ext cx="7713683" cy="0"/>
            </a:xfrm>
            <a:prstGeom prst="straightConnector1">
              <a:avLst/>
            </a:prstGeom>
            <a:ln w="19050">
              <a:solidFill>
                <a:srgbClr val="AFAFAF"/>
              </a:solidFill>
              <a:tailEnd type="triangle"/>
            </a:ln>
          </p:spPr>
          <p:style>
            <a:lnRef idx="1">
              <a:schemeClr val="accent1"/>
            </a:lnRef>
            <a:fillRef idx="0">
              <a:schemeClr val="accent1"/>
            </a:fillRef>
            <a:effectRef idx="0">
              <a:schemeClr val="accent1"/>
            </a:effectRef>
            <a:fontRef idx="minor">
              <a:schemeClr val="tx1"/>
            </a:fontRef>
          </p:style>
        </p:cxnSp>
        <p:sp>
          <p:nvSpPr>
            <p:cNvPr id="26" name="Textfeld 25"/>
            <p:cNvSpPr txBox="1"/>
            <p:nvPr/>
          </p:nvSpPr>
          <p:spPr bwMode="gray">
            <a:xfrm rot="16200000">
              <a:off x="-501064" y="2481964"/>
              <a:ext cx="2008738" cy="339862"/>
            </a:xfrm>
            <a:prstGeom prst="rect">
              <a:avLst/>
            </a:prstGeom>
            <a:noFill/>
          </p:spPr>
          <p:txBody>
            <a:bodyPr wrap="square" rtlCol="0" anchor="ctr" anchorCtr="0">
              <a:noAutofit/>
            </a:bodyPr>
            <a:lstStyle/>
            <a:p>
              <a:pPr algn="r"/>
              <a:r>
                <a:rPr lang="en-US" sz="1400" b="1" noProof="1" smtClean="0"/>
                <a:t> Cost of sales €</a:t>
              </a:r>
              <a:endParaRPr lang="en-US" sz="1400" b="1" noProof="1"/>
            </a:p>
          </p:txBody>
        </p:sp>
        <p:sp>
          <p:nvSpPr>
            <p:cNvPr id="27" name="Textfeld 26"/>
            <p:cNvSpPr txBox="1"/>
            <p:nvPr/>
          </p:nvSpPr>
          <p:spPr bwMode="gray">
            <a:xfrm>
              <a:off x="7262625" y="5600700"/>
              <a:ext cx="1125799" cy="346712"/>
            </a:xfrm>
            <a:prstGeom prst="rect">
              <a:avLst/>
            </a:prstGeom>
            <a:noFill/>
          </p:spPr>
          <p:txBody>
            <a:bodyPr wrap="square" rtlCol="0" anchor="ctr" anchorCtr="0">
              <a:noAutofit/>
            </a:bodyPr>
            <a:lstStyle/>
            <a:p>
              <a:pPr algn="r"/>
              <a:r>
                <a:rPr lang="en-US" sz="1400" b="1" noProof="1" smtClean="0"/>
                <a:t>Quantity</a:t>
              </a:r>
              <a:endParaRPr lang="en-US" sz="1400" b="1" noProof="1"/>
            </a:p>
          </p:txBody>
        </p:sp>
        <p:sp>
          <p:nvSpPr>
            <p:cNvPr id="29" name="Textfeld 28"/>
            <p:cNvSpPr txBox="1"/>
            <p:nvPr/>
          </p:nvSpPr>
          <p:spPr bwMode="gray">
            <a:xfrm>
              <a:off x="3724715" y="5600700"/>
              <a:ext cx="1973352" cy="346712"/>
            </a:xfrm>
            <a:prstGeom prst="rect">
              <a:avLst/>
            </a:prstGeom>
            <a:noFill/>
          </p:spPr>
          <p:txBody>
            <a:bodyPr wrap="square" rtlCol="0" anchor="ctr" anchorCtr="0">
              <a:noAutofit/>
            </a:bodyPr>
            <a:lstStyle/>
            <a:p>
              <a:pPr algn="ctr"/>
              <a:r>
                <a:rPr lang="en-US" sz="1400" b="1" noProof="1" smtClean="0"/>
                <a:t>Break-even quantity</a:t>
              </a:r>
              <a:endParaRPr lang="en-US" sz="1400" b="1" noProof="1"/>
            </a:p>
          </p:txBody>
        </p:sp>
        <p:cxnSp>
          <p:nvCxnSpPr>
            <p:cNvPr id="31" name="Gerade Verbindung 30"/>
            <p:cNvCxnSpPr/>
            <p:nvPr/>
          </p:nvCxnSpPr>
          <p:spPr bwMode="gray">
            <a:xfrm>
              <a:off x="4554937" y="3528060"/>
              <a:ext cx="0" cy="2078355"/>
            </a:xfrm>
            <a:prstGeom prst="line">
              <a:avLst/>
            </a:prstGeom>
            <a:ln w="12700">
              <a:solidFill>
                <a:srgbClr val="969696"/>
              </a:solidFill>
              <a:prstDash val="sysDot"/>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bwMode="gray">
            <a:xfrm rot="20284765">
              <a:off x="1961812" y="4061460"/>
              <a:ext cx="1450025" cy="346712"/>
            </a:xfrm>
            <a:prstGeom prst="rect">
              <a:avLst/>
            </a:prstGeom>
            <a:noFill/>
          </p:spPr>
          <p:txBody>
            <a:bodyPr wrap="square" rtlCol="0" anchor="ctr" anchorCtr="0">
              <a:noAutofit/>
            </a:bodyPr>
            <a:lstStyle/>
            <a:p>
              <a:pPr algn="ctr"/>
              <a:r>
                <a:rPr lang="en-US" sz="1200" noProof="1" smtClean="0"/>
                <a:t>loss</a:t>
              </a:r>
              <a:endParaRPr lang="en-US" sz="1200" noProof="1"/>
            </a:p>
          </p:txBody>
        </p:sp>
        <p:cxnSp>
          <p:nvCxnSpPr>
            <p:cNvPr id="43" name="Gerade Verbindung 42"/>
            <p:cNvCxnSpPr/>
            <p:nvPr/>
          </p:nvCxnSpPr>
          <p:spPr bwMode="gray">
            <a:xfrm flipH="1">
              <a:off x="674741" y="3528061"/>
              <a:ext cx="3880196" cy="0"/>
            </a:xfrm>
            <a:prstGeom prst="line">
              <a:avLst/>
            </a:prstGeom>
            <a:ln w="12700">
              <a:solidFill>
                <a:srgbClr val="969696"/>
              </a:solidFill>
              <a:prstDash val="sysDot"/>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bwMode="gray">
            <a:xfrm>
              <a:off x="673236" y="3181349"/>
              <a:ext cx="1660443" cy="346712"/>
            </a:xfrm>
            <a:prstGeom prst="rect">
              <a:avLst/>
            </a:prstGeom>
            <a:noFill/>
          </p:spPr>
          <p:txBody>
            <a:bodyPr wrap="square" rtlCol="0" anchor="ctr" anchorCtr="0">
              <a:noAutofit/>
            </a:bodyPr>
            <a:lstStyle/>
            <a:p>
              <a:r>
                <a:rPr lang="en-US" sz="1400" b="1" noProof="1" smtClean="0"/>
                <a:t>Break-even sales</a:t>
              </a:r>
              <a:endParaRPr lang="en-US" sz="1400" b="1" noProof="1"/>
            </a:p>
          </p:txBody>
        </p:sp>
        <p:cxnSp>
          <p:nvCxnSpPr>
            <p:cNvPr id="47" name="Gerade Verbindung 46"/>
            <p:cNvCxnSpPr>
              <a:endCxn id="53" idx="1"/>
            </p:cNvCxnSpPr>
            <p:nvPr/>
          </p:nvCxnSpPr>
          <p:spPr bwMode="gray">
            <a:xfrm flipV="1">
              <a:off x="673236" y="1653540"/>
              <a:ext cx="7393347" cy="393763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bwMode="gray">
            <a:xfrm flipV="1">
              <a:off x="674741" y="2590800"/>
              <a:ext cx="7399067" cy="19583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a:stCxn id="51" idx="1"/>
            </p:cNvCxnSpPr>
            <p:nvPr/>
          </p:nvCxnSpPr>
          <p:spPr bwMode="gray">
            <a:xfrm>
              <a:off x="674785" y="4549140"/>
              <a:ext cx="7391798" cy="0"/>
            </a:xfrm>
            <a:prstGeom prst="line">
              <a:avLst/>
            </a:prstGeom>
            <a:ln w="1905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a:stCxn id="51" idx="0"/>
            </p:cNvCxnSpPr>
            <p:nvPr/>
          </p:nvCxnSpPr>
          <p:spPr bwMode="gray">
            <a:xfrm flipV="1">
              <a:off x="674785" y="3604260"/>
              <a:ext cx="7387175" cy="1973580"/>
            </a:xfrm>
            <a:prstGeom prst="line">
              <a:avLst/>
            </a:prstGeom>
            <a:ln w="19050">
              <a:solidFill>
                <a:srgbClr val="7D7D7D"/>
              </a:solidFill>
              <a:prstDash val="sysDot"/>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bwMode="gray">
            <a:xfrm>
              <a:off x="434340" y="5600700"/>
              <a:ext cx="276038" cy="307777"/>
            </a:xfrm>
            <a:prstGeom prst="rect">
              <a:avLst/>
            </a:prstGeom>
            <a:noFill/>
          </p:spPr>
          <p:txBody>
            <a:bodyPr wrap="none" rtlCol="0">
              <a:spAutoFit/>
            </a:bodyPr>
            <a:lstStyle/>
            <a:p>
              <a:r>
                <a:rPr lang="en-US" sz="1400" b="1" noProof="1" smtClean="0"/>
                <a:t>0</a:t>
              </a:r>
              <a:endParaRPr lang="en-US" sz="1400" b="1" noProof="1"/>
            </a:p>
          </p:txBody>
        </p:sp>
        <p:sp>
          <p:nvSpPr>
            <p:cNvPr id="64" name="Textfeld 63"/>
            <p:cNvSpPr txBox="1"/>
            <p:nvPr/>
          </p:nvSpPr>
          <p:spPr bwMode="gray">
            <a:xfrm rot="20284765">
              <a:off x="6015652" y="2491741"/>
              <a:ext cx="1450025" cy="346712"/>
            </a:xfrm>
            <a:prstGeom prst="rect">
              <a:avLst/>
            </a:prstGeom>
            <a:noFill/>
          </p:spPr>
          <p:txBody>
            <a:bodyPr wrap="square" rtlCol="0" anchor="ctr" anchorCtr="0">
              <a:noAutofit/>
            </a:bodyPr>
            <a:lstStyle/>
            <a:p>
              <a:pPr algn="ctr"/>
              <a:r>
                <a:rPr lang="en-US" sz="1200" noProof="1" smtClean="0"/>
                <a:t>profit</a:t>
              </a:r>
              <a:endParaRPr lang="en-US" sz="1200" noProof="1"/>
            </a:p>
          </p:txBody>
        </p:sp>
        <p:sp>
          <p:nvSpPr>
            <p:cNvPr id="65" name="Textfeld 64"/>
            <p:cNvSpPr txBox="1"/>
            <p:nvPr/>
          </p:nvSpPr>
          <p:spPr bwMode="gray">
            <a:xfrm>
              <a:off x="8073051" y="1485901"/>
              <a:ext cx="1450025" cy="346712"/>
            </a:xfrm>
            <a:prstGeom prst="rect">
              <a:avLst/>
            </a:prstGeom>
            <a:noFill/>
          </p:spPr>
          <p:txBody>
            <a:bodyPr wrap="square" rtlCol="0" anchor="ctr" anchorCtr="0">
              <a:noAutofit/>
            </a:bodyPr>
            <a:lstStyle/>
            <a:p>
              <a:r>
                <a:rPr lang="en-US" sz="1200" noProof="1" smtClean="0"/>
                <a:t>Revenues</a:t>
              </a:r>
              <a:endParaRPr lang="en-US" sz="1200" noProof="1"/>
            </a:p>
          </p:txBody>
        </p:sp>
        <p:sp>
          <p:nvSpPr>
            <p:cNvPr id="66" name="Textfeld 65"/>
            <p:cNvSpPr txBox="1"/>
            <p:nvPr/>
          </p:nvSpPr>
          <p:spPr bwMode="gray">
            <a:xfrm>
              <a:off x="8073051" y="2415541"/>
              <a:ext cx="1450025" cy="346712"/>
            </a:xfrm>
            <a:prstGeom prst="rect">
              <a:avLst/>
            </a:prstGeom>
            <a:noFill/>
          </p:spPr>
          <p:txBody>
            <a:bodyPr wrap="square" rtlCol="0" anchor="ctr" anchorCtr="0">
              <a:noAutofit/>
            </a:bodyPr>
            <a:lstStyle/>
            <a:p>
              <a:r>
                <a:rPr lang="en-US" sz="1200" noProof="1" smtClean="0"/>
                <a:t>Total </a:t>
              </a:r>
              <a:br>
                <a:rPr lang="en-US" sz="1200" noProof="1" smtClean="0"/>
              </a:br>
              <a:r>
                <a:rPr lang="en-US" sz="1200" noProof="1" smtClean="0"/>
                <a:t>cost</a:t>
              </a:r>
              <a:endParaRPr lang="en-US" sz="1200" noProof="1"/>
            </a:p>
          </p:txBody>
        </p:sp>
        <p:sp>
          <p:nvSpPr>
            <p:cNvPr id="67" name="Textfeld 66"/>
            <p:cNvSpPr txBox="1"/>
            <p:nvPr/>
          </p:nvSpPr>
          <p:spPr bwMode="gray">
            <a:xfrm>
              <a:off x="8073051" y="3429001"/>
              <a:ext cx="1450025" cy="346712"/>
            </a:xfrm>
            <a:prstGeom prst="rect">
              <a:avLst/>
            </a:prstGeom>
            <a:noFill/>
          </p:spPr>
          <p:txBody>
            <a:bodyPr wrap="square" rtlCol="0" anchor="ctr" anchorCtr="0">
              <a:noAutofit/>
            </a:bodyPr>
            <a:lstStyle/>
            <a:p>
              <a:r>
                <a:rPr lang="en-US" sz="1200" noProof="1" smtClean="0"/>
                <a:t>Variable</a:t>
              </a:r>
              <a:br>
                <a:rPr lang="en-US" sz="1200" noProof="1" smtClean="0"/>
              </a:br>
              <a:r>
                <a:rPr lang="en-US" sz="1200" noProof="1" smtClean="0"/>
                <a:t>costs</a:t>
              </a:r>
              <a:endParaRPr lang="en-US" sz="1200" noProof="1"/>
            </a:p>
          </p:txBody>
        </p:sp>
        <p:sp>
          <p:nvSpPr>
            <p:cNvPr id="68" name="Textfeld 67"/>
            <p:cNvSpPr txBox="1"/>
            <p:nvPr/>
          </p:nvSpPr>
          <p:spPr bwMode="gray">
            <a:xfrm>
              <a:off x="8073051" y="4373881"/>
              <a:ext cx="1450025" cy="346712"/>
            </a:xfrm>
            <a:prstGeom prst="rect">
              <a:avLst/>
            </a:prstGeom>
            <a:noFill/>
          </p:spPr>
          <p:txBody>
            <a:bodyPr wrap="square" rtlCol="0" anchor="ctr" anchorCtr="0">
              <a:noAutofit/>
            </a:bodyPr>
            <a:lstStyle/>
            <a:p>
              <a:r>
                <a:rPr lang="en-US" sz="1200" noProof="1" smtClean="0"/>
                <a:t>Fixed</a:t>
              </a:r>
              <a:br>
                <a:rPr lang="en-US" sz="1200" noProof="1" smtClean="0"/>
              </a:br>
              <a:r>
                <a:rPr lang="en-US" sz="1200" noProof="1" smtClean="0"/>
                <a:t>costs</a:t>
              </a:r>
              <a:endParaRPr lang="en-US" sz="1200" noProof="1"/>
            </a:p>
          </p:txBody>
        </p:sp>
        <p:sp>
          <p:nvSpPr>
            <p:cNvPr id="69" name="Textfeld 68"/>
            <p:cNvSpPr txBox="1"/>
            <p:nvPr/>
          </p:nvSpPr>
          <p:spPr bwMode="gray">
            <a:xfrm>
              <a:off x="4559436" y="3463289"/>
              <a:ext cx="1660443" cy="346712"/>
            </a:xfrm>
            <a:prstGeom prst="rect">
              <a:avLst/>
            </a:prstGeom>
            <a:noFill/>
          </p:spPr>
          <p:txBody>
            <a:bodyPr wrap="square" rtlCol="0" anchor="ctr" anchorCtr="0">
              <a:noAutofit/>
            </a:bodyPr>
            <a:lstStyle/>
            <a:p>
              <a:r>
                <a:rPr lang="en-US" sz="1400" b="1" noProof="1" smtClean="0"/>
                <a:t>Break-even-Point</a:t>
              </a:r>
              <a:endParaRPr lang="en-US" sz="1400" b="1" noProof="1"/>
            </a:p>
          </p:txBody>
        </p:sp>
      </p:grpSp>
    </p:spTree>
    <p:extLst>
      <p:ext uri="{BB962C8B-B14F-4D97-AF65-F5344CB8AC3E}">
        <p14:creationId xmlns:p14="http://schemas.microsoft.com/office/powerpoint/2010/main" val="92627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Price </a:t>
            </a:r>
            <a:r>
              <a:rPr lang="en-US" b="0" dirty="0" smtClean="0"/>
              <a:t>− </a:t>
            </a:r>
            <a:r>
              <a:rPr lang="en-US" b="0" noProof="1" smtClean="0"/>
              <a:t>Zones</a:t>
            </a:r>
            <a:endParaRPr lang="en-US" b="0" noProof="1"/>
          </a:p>
        </p:txBody>
      </p:sp>
      <p:sp>
        <p:nvSpPr>
          <p:cNvPr id="3" name="Textplatzhalter 2"/>
          <p:cNvSpPr>
            <a:spLocks noGrp="1"/>
          </p:cNvSpPr>
          <p:nvPr>
            <p:ph type="body" sz="quarter" idx="13"/>
          </p:nvPr>
        </p:nvSpPr>
        <p:spPr bwMode="gray"/>
        <p:txBody>
          <a:bodyPr/>
          <a:lstStyle/>
          <a:p>
            <a:r>
              <a:rPr lang="en-US" noProof="1" smtClean="0"/>
              <a:t>Respective price zone in relation to supply chain</a:t>
            </a:r>
            <a:endParaRPr lang="en-US" noProof="1"/>
          </a:p>
        </p:txBody>
      </p:sp>
      <p:grpSp>
        <p:nvGrpSpPr>
          <p:cNvPr id="4" name="Gruppieren 3"/>
          <p:cNvGrpSpPr/>
          <p:nvPr/>
        </p:nvGrpSpPr>
        <p:grpSpPr bwMode="gray">
          <a:xfrm>
            <a:off x="323849" y="1555200"/>
            <a:ext cx="8497093" cy="4248000"/>
            <a:chOff x="323849" y="1555200"/>
            <a:chExt cx="8497093" cy="4248000"/>
          </a:xfrm>
        </p:grpSpPr>
        <p:sp>
          <p:nvSpPr>
            <p:cNvPr id="9" name="Ellipse 8"/>
            <p:cNvSpPr/>
            <p:nvPr/>
          </p:nvSpPr>
          <p:spPr bwMode="gray">
            <a:xfrm>
              <a:off x="2448000" y="1555200"/>
              <a:ext cx="4248000" cy="4248000"/>
            </a:xfrm>
            <a:prstGeom prst="ellipse">
              <a:avLst/>
            </a:prstGeom>
            <a:noFill/>
            <a:ln w="57150">
              <a:solidFill>
                <a:schemeClr val="accent1">
                  <a:lumMod val="40000"/>
                  <a:lumOff val="60000"/>
                </a:schemeClr>
              </a:solidFill>
              <a:miter lim="800000"/>
              <a:headEnd/>
              <a:tailEnd/>
            </a:ln>
            <a:effectLst/>
          </p:spPr>
          <p:txBody>
            <a:bodyPr lIns="108000" tIns="0" rIns="144000" bIns="1656000" anchor="t" anchorCtr="0"/>
            <a:lstStyle/>
            <a:p>
              <a:pPr lvl="0" algn="ctr"/>
              <a:endParaRPr lang="en-US" sz="1200" b="1" noProof="1" smtClean="0">
                <a:solidFill>
                  <a:schemeClr val="tx1">
                    <a:lumMod val="75000"/>
                    <a:lumOff val="25000"/>
                  </a:schemeClr>
                </a:solidFill>
              </a:endParaRPr>
            </a:p>
          </p:txBody>
        </p:sp>
        <p:sp>
          <p:nvSpPr>
            <p:cNvPr id="8" name="Ellipse 7"/>
            <p:cNvSpPr/>
            <p:nvPr/>
          </p:nvSpPr>
          <p:spPr bwMode="gray">
            <a:xfrm>
              <a:off x="2850581" y="1957781"/>
              <a:ext cx="3442838" cy="3442838"/>
            </a:xfrm>
            <a:prstGeom prst="ellipse">
              <a:avLst/>
            </a:prstGeom>
            <a:solidFill>
              <a:schemeClr val="accent1">
                <a:lumMod val="20000"/>
                <a:lumOff val="80000"/>
              </a:schemeClr>
            </a:solidFill>
            <a:ln w="57150">
              <a:noFill/>
              <a:miter lim="800000"/>
              <a:headEnd/>
              <a:tailEnd/>
            </a:ln>
            <a:effectLst/>
          </p:spPr>
          <p:txBody>
            <a:bodyPr wrap="none" lIns="72000" tIns="792000" rIns="72000" bIns="0" anchor="t" anchorCtr="0"/>
            <a:lstStyle/>
            <a:p>
              <a:pPr lvl="0" algn="ctr"/>
              <a:endParaRPr lang="en-US" sz="1200" b="1" noProof="1" smtClean="0">
                <a:solidFill>
                  <a:srgbClr val="FFFFFF"/>
                </a:solidFill>
              </a:endParaRPr>
            </a:p>
          </p:txBody>
        </p:sp>
        <p:sp>
          <p:nvSpPr>
            <p:cNvPr id="58" name="Ellipse 57"/>
            <p:cNvSpPr/>
            <p:nvPr/>
          </p:nvSpPr>
          <p:spPr bwMode="gray">
            <a:xfrm>
              <a:off x="3256387" y="2363587"/>
              <a:ext cx="2631226" cy="2631226"/>
            </a:xfrm>
            <a:prstGeom prst="ellipse">
              <a:avLst/>
            </a:prstGeom>
            <a:solidFill>
              <a:schemeClr val="accent1">
                <a:lumMod val="40000"/>
                <a:lumOff val="60000"/>
              </a:schemeClr>
            </a:solidFill>
            <a:ln w="57150">
              <a:noFill/>
              <a:miter lim="800000"/>
              <a:headEnd/>
              <a:tailEnd/>
            </a:ln>
            <a:effectLst/>
          </p:spPr>
          <p:txBody>
            <a:bodyPr wrap="none" lIns="72000" tIns="792000" rIns="72000" bIns="0" anchor="t" anchorCtr="0"/>
            <a:lstStyle/>
            <a:p>
              <a:pPr lvl="0" algn="ctr"/>
              <a:endParaRPr lang="en-US" sz="1200" b="1" noProof="1" smtClean="0">
                <a:solidFill>
                  <a:srgbClr val="FFFFFF"/>
                </a:solidFill>
              </a:endParaRPr>
            </a:p>
          </p:txBody>
        </p:sp>
        <p:sp>
          <p:nvSpPr>
            <p:cNvPr id="59" name="Ellipse 58"/>
            <p:cNvSpPr/>
            <p:nvPr/>
          </p:nvSpPr>
          <p:spPr bwMode="gray">
            <a:xfrm>
              <a:off x="3662193" y="2769393"/>
              <a:ext cx="1819614" cy="1819614"/>
            </a:xfrm>
            <a:prstGeom prst="ellipse">
              <a:avLst/>
            </a:prstGeom>
            <a:solidFill>
              <a:schemeClr val="accent1">
                <a:lumMod val="60000"/>
                <a:lumOff val="40000"/>
              </a:schemeClr>
            </a:solidFill>
            <a:ln w="57150">
              <a:noFill/>
              <a:miter lim="800000"/>
              <a:headEnd/>
              <a:tailEnd/>
            </a:ln>
            <a:effectLst/>
          </p:spPr>
          <p:txBody>
            <a:bodyPr wrap="none" lIns="72000" tIns="72000" rIns="72000" bIns="72000" anchor="t" anchorCtr="0"/>
            <a:lstStyle/>
            <a:p>
              <a:pPr lvl="0" algn="ctr"/>
              <a:endParaRPr lang="en-US" sz="1200" b="1" noProof="1" smtClean="0">
                <a:solidFill>
                  <a:srgbClr val="FFFFFF"/>
                </a:solidFill>
              </a:endParaRPr>
            </a:p>
          </p:txBody>
        </p:sp>
        <p:sp>
          <p:nvSpPr>
            <p:cNvPr id="7" name="Ellipse 6"/>
            <p:cNvSpPr/>
            <p:nvPr/>
          </p:nvSpPr>
          <p:spPr bwMode="gray">
            <a:xfrm>
              <a:off x="4066973" y="3175200"/>
              <a:ext cx="1008916" cy="1008000"/>
            </a:xfrm>
            <a:prstGeom prst="ellipse">
              <a:avLst/>
            </a:prstGeom>
            <a:gradFill flip="none" rotWithShape="1">
              <a:gsLst>
                <a:gs pos="0">
                  <a:schemeClr val="accent1"/>
                </a:gs>
                <a:gs pos="100000">
                  <a:schemeClr val="accent1">
                    <a:lumMod val="50000"/>
                  </a:schemeClr>
                </a:gs>
              </a:gsLst>
              <a:lin ang="5400000" scaled="1"/>
              <a:tileRect/>
            </a:gradFill>
            <a:ln w="12700">
              <a:noFill/>
              <a:miter lim="800000"/>
              <a:headEnd/>
              <a:tailEnd/>
            </a:ln>
            <a:effectLst>
              <a:outerShdw blurRad="127000" dist="50800" dir="2700000" algn="tl" rotWithShape="0">
                <a:prstClr val="black">
                  <a:alpha val="60000"/>
                </a:prstClr>
              </a:outerShdw>
            </a:effectLst>
            <a:scene3d>
              <a:camera prst="orthographicFront"/>
              <a:lightRig rig="balanced" dir="t"/>
            </a:scene3d>
            <a:sp3d prstMaterial="matte">
              <a:bevelT w="504000" h="504000"/>
              <a:bevelB w="504000" h="504000"/>
            </a:sp3d>
          </p:spPr>
          <p:txBody>
            <a:bodyPr wrap="none" lIns="72000" tIns="72000" rIns="72000" bIns="72000" anchor="ctr"/>
            <a:lstStyle/>
            <a:p>
              <a:pPr lvl="0" algn="ctr" defTabSz="801688" eaLnBrk="0" hangingPunct="0"/>
              <a:r>
                <a:rPr lang="en-US" sz="1400" b="1" noProof="1" smtClean="0">
                  <a:solidFill>
                    <a:srgbClr val="FFFFFF"/>
                  </a:solidFill>
                  <a:effectLst>
                    <a:outerShdw blurRad="190500" algn="ctr" rotWithShape="0">
                      <a:prstClr val="black">
                        <a:alpha val="50000"/>
                      </a:prstClr>
                    </a:outerShdw>
                  </a:effectLst>
                  <a:cs typeface="Arial" charset="0"/>
                </a:rPr>
                <a:t>Logistics </a:t>
              </a:r>
              <a:br>
                <a:rPr lang="en-US" sz="1400" b="1" noProof="1" smtClean="0">
                  <a:solidFill>
                    <a:srgbClr val="FFFFFF"/>
                  </a:solidFill>
                  <a:effectLst>
                    <a:outerShdw blurRad="190500" algn="ctr" rotWithShape="0">
                      <a:prstClr val="black">
                        <a:alpha val="50000"/>
                      </a:prstClr>
                    </a:outerShdw>
                  </a:effectLst>
                  <a:cs typeface="Arial" charset="0"/>
                </a:rPr>
              </a:br>
              <a:r>
                <a:rPr lang="en-US" sz="1400" b="1" noProof="1" smtClean="0">
                  <a:solidFill>
                    <a:srgbClr val="FFFFFF"/>
                  </a:solidFill>
                  <a:effectLst>
                    <a:outerShdw blurRad="190500" algn="ctr" rotWithShape="0">
                      <a:prstClr val="black">
                        <a:alpha val="50000"/>
                      </a:prstClr>
                    </a:outerShdw>
                  </a:effectLst>
                  <a:cs typeface="Arial" charset="0"/>
                </a:rPr>
                <a:t>centre</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5" name="Rechteck 4"/>
            <p:cNvSpPr/>
            <p:nvPr/>
          </p:nvSpPr>
          <p:spPr bwMode="gray">
            <a:xfrm>
              <a:off x="3873901" y="3019200"/>
              <a:ext cx="1396200" cy="1396200"/>
            </a:xfrm>
            <a:prstGeom prst="rect">
              <a:avLst/>
            </a:prstGeom>
            <a:noFill/>
            <a:ln w="12700">
              <a:noFill/>
              <a:miter lim="800000"/>
              <a:headEnd/>
              <a:tailEnd/>
            </a:ln>
            <a:effectLst/>
          </p:spPr>
          <p:txBody>
            <a:bodyPr lIns="108000" tIns="72000" rIns="108000" bIns="72000" anchor="ctr">
              <a:prstTxWarp prst="textButton">
                <a:avLst>
                  <a:gd name="adj" fmla="val 10073998"/>
                </a:avLst>
              </a:prstTxWarp>
            </a:bodyPr>
            <a:lstStyle/>
            <a:p>
              <a:pPr algn="ctr" defTabSz="801688" eaLnBrk="0" hangingPunct="0"/>
              <a:r>
                <a:rPr lang="en-US" sz="1400" b="1" dirty="0">
                  <a:cs typeface="Arial" charset="0"/>
                </a:rPr>
                <a:t>Zone 1</a:t>
              </a:r>
              <a:endParaRPr lang="en-US" sz="1400" b="1" dirty="0" smtClean="0">
                <a:cs typeface="Arial" charset="0"/>
              </a:endParaRPr>
            </a:p>
            <a:p>
              <a:pPr algn="ctr" defTabSz="801688" eaLnBrk="0" hangingPunct="0"/>
              <a:endParaRPr lang="en-US" sz="1400" b="1" dirty="0" smtClean="0">
                <a:cs typeface="Arial" charset="0"/>
              </a:endParaRPr>
            </a:p>
            <a:p>
              <a:pPr algn="ctr" defTabSz="801688" eaLnBrk="0" hangingPunct="0"/>
              <a:r>
                <a:rPr lang="en-US" sz="1400" b="1" dirty="0">
                  <a:cs typeface="Arial" charset="0"/>
                </a:rPr>
                <a:t>Distance</a:t>
              </a:r>
            </a:p>
          </p:txBody>
        </p:sp>
        <p:sp>
          <p:nvSpPr>
            <p:cNvPr id="48" name="Rechteck 47"/>
            <p:cNvSpPr/>
            <p:nvPr/>
          </p:nvSpPr>
          <p:spPr bwMode="gray">
            <a:xfrm>
              <a:off x="3492544" y="2637448"/>
              <a:ext cx="2159704" cy="2159704"/>
            </a:xfrm>
            <a:prstGeom prst="rect">
              <a:avLst/>
            </a:prstGeom>
            <a:noFill/>
            <a:ln w="12700">
              <a:noFill/>
              <a:miter lim="800000"/>
              <a:headEnd/>
              <a:tailEnd/>
            </a:ln>
            <a:effectLst/>
          </p:spPr>
          <p:txBody>
            <a:bodyPr lIns="108000" tIns="72000" rIns="108000" bIns="72000" anchor="ctr">
              <a:prstTxWarp prst="textButton">
                <a:avLst/>
              </a:prstTxWarp>
            </a:bodyPr>
            <a:lstStyle/>
            <a:p>
              <a:pPr algn="ctr" defTabSz="801688" eaLnBrk="0" hangingPunct="0"/>
              <a:r>
                <a:rPr lang="en-US" sz="1400" b="1" dirty="0">
                  <a:cs typeface="Arial" charset="0"/>
                </a:rPr>
                <a:t>Zone 2</a:t>
              </a:r>
              <a:endParaRPr lang="en-US" sz="1400" b="1" dirty="0" smtClean="0">
                <a:cs typeface="Arial" charset="0"/>
              </a:endParaRPr>
            </a:p>
            <a:p>
              <a:pPr algn="ctr" defTabSz="801688" eaLnBrk="0" hangingPunct="0"/>
              <a:endParaRPr lang="en-US" sz="1400" b="1" dirty="0" smtClean="0">
                <a:cs typeface="Arial" charset="0"/>
              </a:endParaRPr>
            </a:p>
            <a:p>
              <a:pPr algn="ctr" defTabSz="801688" eaLnBrk="0" hangingPunct="0"/>
              <a:r>
                <a:rPr lang="en-US" sz="1400" b="1" dirty="0">
                  <a:cs typeface="Arial" charset="0"/>
                </a:rPr>
                <a:t>Distance</a:t>
              </a:r>
            </a:p>
          </p:txBody>
        </p:sp>
        <p:sp>
          <p:nvSpPr>
            <p:cNvPr id="50" name="Rechteck 49"/>
            <p:cNvSpPr/>
            <p:nvPr/>
          </p:nvSpPr>
          <p:spPr bwMode="gray">
            <a:xfrm>
              <a:off x="3058862" y="2204731"/>
              <a:ext cx="3025138" cy="3025138"/>
            </a:xfrm>
            <a:prstGeom prst="rect">
              <a:avLst/>
            </a:prstGeom>
            <a:noFill/>
            <a:ln w="12700">
              <a:noFill/>
              <a:miter lim="800000"/>
              <a:headEnd/>
              <a:tailEnd/>
            </a:ln>
            <a:effectLst/>
          </p:spPr>
          <p:txBody>
            <a:bodyPr lIns="108000" tIns="72000" rIns="108000" bIns="72000" anchor="ctr">
              <a:prstTxWarp prst="textButton">
                <a:avLst/>
              </a:prstTxWarp>
            </a:bodyPr>
            <a:lstStyle/>
            <a:p>
              <a:pPr algn="ctr" defTabSz="801688" eaLnBrk="0" hangingPunct="0"/>
              <a:r>
                <a:rPr lang="en-US" sz="1400" b="1" dirty="0">
                  <a:cs typeface="Arial" charset="0"/>
                </a:rPr>
                <a:t>Zone 3</a:t>
              </a:r>
              <a:endParaRPr lang="en-US" sz="1400" b="1" dirty="0" smtClean="0">
                <a:cs typeface="Arial" charset="0"/>
              </a:endParaRPr>
            </a:p>
            <a:p>
              <a:pPr algn="ctr" defTabSz="801688" eaLnBrk="0" hangingPunct="0"/>
              <a:endParaRPr lang="en-US" sz="1400" b="1" dirty="0" smtClean="0">
                <a:cs typeface="Arial" charset="0"/>
              </a:endParaRPr>
            </a:p>
            <a:p>
              <a:pPr algn="ctr" defTabSz="801688" eaLnBrk="0" hangingPunct="0"/>
              <a:r>
                <a:rPr lang="en-US" sz="1400" b="1" dirty="0">
                  <a:cs typeface="Arial" charset="0"/>
                </a:rPr>
                <a:t>Distance</a:t>
              </a:r>
            </a:p>
          </p:txBody>
        </p:sp>
        <p:sp>
          <p:nvSpPr>
            <p:cNvPr id="53" name="Rechteck 52"/>
            <p:cNvSpPr/>
            <p:nvPr/>
          </p:nvSpPr>
          <p:spPr bwMode="gray">
            <a:xfrm>
              <a:off x="2667792" y="1812696"/>
              <a:ext cx="3809208" cy="3809208"/>
            </a:xfrm>
            <a:prstGeom prst="rect">
              <a:avLst/>
            </a:prstGeom>
            <a:noFill/>
            <a:ln w="12700">
              <a:noFill/>
              <a:miter lim="800000"/>
              <a:headEnd/>
              <a:tailEnd/>
            </a:ln>
            <a:effectLst/>
          </p:spPr>
          <p:txBody>
            <a:bodyPr spcFirstLastPara="1" lIns="108000" tIns="72000" rIns="108000" bIns="72000" numCol="1" anchor="ctr">
              <a:prstTxWarp prst="textButton">
                <a:avLst/>
              </a:prstTxWarp>
            </a:bodyPr>
            <a:lstStyle/>
            <a:p>
              <a:pPr algn="ctr" defTabSz="801688" eaLnBrk="0" hangingPunct="0"/>
              <a:r>
                <a:rPr lang="en-US" sz="1400" b="1" dirty="0" smtClean="0">
                  <a:cs typeface="Arial" charset="0"/>
                </a:rPr>
                <a:t>Zone 4</a:t>
              </a:r>
            </a:p>
            <a:p>
              <a:pPr algn="ctr" defTabSz="801688" eaLnBrk="0" hangingPunct="0"/>
              <a:endParaRPr lang="en-US" sz="1400" b="1" dirty="0" smtClean="0">
                <a:cs typeface="Arial" charset="0"/>
              </a:endParaRPr>
            </a:p>
            <a:p>
              <a:pPr algn="ctr" defTabSz="801688" eaLnBrk="0" hangingPunct="0"/>
              <a:r>
                <a:rPr lang="en-US" sz="1400" b="1" dirty="0" smtClean="0">
                  <a:cs typeface="Arial" charset="0"/>
                </a:rPr>
                <a:t>Distance</a:t>
              </a:r>
              <a:endParaRPr lang="en-US" sz="1400" b="1" dirty="0">
                <a:cs typeface="Arial" charset="0"/>
              </a:endParaRPr>
            </a:p>
          </p:txBody>
        </p:sp>
        <p:sp>
          <p:nvSpPr>
            <p:cNvPr id="71" name="Text Box 13"/>
            <p:cNvSpPr txBox="1">
              <a:spLocks noChangeArrowheads="1"/>
            </p:cNvSpPr>
            <p:nvPr/>
          </p:nvSpPr>
          <p:spPr bwMode="gray">
            <a:xfrm>
              <a:off x="323850" y="1915200"/>
              <a:ext cx="2124150" cy="960000"/>
            </a:xfrm>
            <a:prstGeom prst="rect">
              <a:avLst/>
            </a:prstGeom>
            <a:noFill/>
            <a:ln w="9525" algn="ctr">
              <a:noFill/>
              <a:miter lim="800000"/>
              <a:headEnd/>
              <a:tailEnd/>
            </a:ln>
          </p:spPr>
          <p:txBody>
            <a:bodyPr wrap="square" lIns="0" tIns="90000" rIns="0" bIns="0">
              <a:noAutofit/>
            </a:bodyPr>
            <a:lstStyle/>
            <a:p>
              <a:pPr defTabSz="801688"/>
              <a:r>
                <a:rPr lang="en-US" b="1" dirty="0" smtClean="0"/>
                <a:t>Definition </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Logistic, travel time, costs, price difference</a:t>
              </a:r>
            </a:p>
          </p:txBody>
        </p:sp>
        <p:cxnSp>
          <p:nvCxnSpPr>
            <p:cNvPr id="72" name="Gerade Verbindung 71"/>
            <p:cNvCxnSpPr/>
            <p:nvPr/>
          </p:nvCxnSpPr>
          <p:spPr bwMode="gray">
            <a:xfrm>
              <a:off x="323849" y="1915200"/>
              <a:ext cx="3096000" cy="0"/>
            </a:xfrm>
            <a:prstGeom prst="line">
              <a:avLst/>
            </a:prstGeom>
            <a:noFill/>
            <a:ln w="19050">
              <a:solidFill>
                <a:srgbClr val="969696"/>
              </a:solidFill>
              <a:prstDash val="sysDot"/>
              <a:round/>
              <a:headEnd/>
              <a:tailEnd type="oval"/>
            </a:ln>
          </p:spPr>
        </p:cxnSp>
        <p:cxnSp>
          <p:nvCxnSpPr>
            <p:cNvPr id="73" name="Gerade Verbindung 72"/>
            <p:cNvCxnSpPr/>
            <p:nvPr/>
          </p:nvCxnSpPr>
          <p:spPr bwMode="gray">
            <a:xfrm>
              <a:off x="5400675" y="2204731"/>
              <a:ext cx="3420267" cy="0"/>
            </a:xfrm>
            <a:prstGeom prst="line">
              <a:avLst/>
            </a:prstGeom>
            <a:noFill/>
            <a:ln w="19050">
              <a:solidFill>
                <a:srgbClr val="969696"/>
              </a:solidFill>
              <a:prstDash val="sysDot"/>
              <a:round/>
              <a:headEnd type="oval"/>
              <a:tailEnd/>
            </a:ln>
          </p:spPr>
        </p:cxnSp>
        <p:sp>
          <p:nvSpPr>
            <p:cNvPr id="74" name="Text Box 13"/>
            <p:cNvSpPr txBox="1">
              <a:spLocks noChangeArrowheads="1"/>
            </p:cNvSpPr>
            <p:nvPr/>
          </p:nvSpPr>
          <p:spPr bwMode="gray">
            <a:xfrm>
              <a:off x="6696792" y="2204731"/>
              <a:ext cx="2124150" cy="960000"/>
            </a:xfrm>
            <a:prstGeom prst="rect">
              <a:avLst/>
            </a:prstGeom>
            <a:noFill/>
            <a:ln w="9525" algn="ctr">
              <a:noFill/>
              <a:miter lim="800000"/>
              <a:headEnd/>
              <a:tailEnd/>
            </a:ln>
          </p:spPr>
          <p:txBody>
            <a:bodyPr wrap="square" lIns="0" tIns="90000" rIns="0" bIns="0">
              <a:noAutofit/>
            </a:bodyPr>
            <a:lstStyle/>
            <a:p>
              <a:pPr lvl="0" algn="r" defTabSz="801688"/>
              <a:r>
                <a:rPr lang="en-US" b="1" dirty="0"/>
                <a:t>Definition</a:t>
              </a:r>
              <a:r>
                <a:rPr lang="en-US" sz="2000" b="1" dirty="0" smtClean="0">
                  <a:solidFill>
                    <a:prstClr val="black"/>
                  </a:solidFill>
                </a:rPr>
                <a:t/>
              </a:r>
              <a:br>
                <a:rPr lang="en-US" sz="2000" b="1" dirty="0" smtClean="0">
                  <a:solidFill>
                    <a:prstClr val="black"/>
                  </a:solidFill>
                </a:rPr>
              </a:br>
              <a:r>
                <a:rPr lang="en-US" sz="1400" dirty="0">
                  <a:solidFill>
                    <a:prstClr val="black">
                      <a:lumMod val="50000"/>
                      <a:lumOff val="50000"/>
                    </a:prstClr>
                  </a:solidFill>
                </a:rPr>
                <a:t>Logistic, travel time, costs, price difference</a:t>
              </a:r>
            </a:p>
          </p:txBody>
        </p:sp>
        <p:sp>
          <p:nvSpPr>
            <p:cNvPr id="75" name="Text Box 13"/>
            <p:cNvSpPr txBox="1">
              <a:spLocks noChangeArrowheads="1"/>
            </p:cNvSpPr>
            <p:nvPr/>
          </p:nvSpPr>
          <p:spPr bwMode="gray">
            <a:xfrm>
              <a:off x="323850" y="3019200"/>
              <a:ext cx="2124150" cy="960000"/>
            </a:xfrm>
            <a:prstGeom prst="rect">
              <a:avLst/>
            </a:prstGeom>
            <a:noFill/>
            <a:ln w="9525" algn="ctr">
              <a:noFill/>
              <a:miter lim="800000"/>
              <a:headEnd/>
              <a:tailEnd/>
            </a:ln>
          </p:spPr>
          <p:txBody>
            <a:bodyPr wrap="square" lIns="0" tIns="90000" rIns="0" bIns="0">
              <a:noAutofit/>
            </a:bodyPr>
            <a:lstStyle/>
            <a:p>
              <a:pPr defTabSz="801688"/>
              <a:r>
                <a:rPr lang="en-US" b="1" dirty="0" smtClean="0"/>
                <a:t>Definition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Logistic, travel time, costs, price difference</a:t>
              </a:r>
            </a:p>
          </p:txBody>
        </p:sp>
        <p:cxnSp>
          <p:nvCxnSpPr>
            <p:cNvPr id="76" name="Gerade Verbindung 75"/>
            <p:cNvCxnSpPr/>
            <p:nvPr/>
          </p:nvCxnSpPr>
          <p:spPr bwMode="gray">
            <a:xfrm>
              <a:off x="323850" y="3019200"/>
              <a:ext cx="3132000" cy="0"/>
            </a:xfrm>
            <a:prstGeom prst="line">
              <a:avLst/>
            </a:prstGeom>
            <a:noFill/>
            <a:ln w="19050">
              <a:solidFill>
                <a:schemeClr val="accent1">
                  <a:lumMod val="60000"/>
                  <a:lumOff val="40000"/>
                </a:schemeClr>
              </a:solidFill>
              <a:prstDash val="sysDot"/>
              <a:round/>
              <a:headEnd/>
              <a:tailEnd type="oval"/>
            </a:ln>
          </p:spPr>
        </p:cxnSp>
        <p:sp>
          <p:nvSpPr>
            <p:cNvPr id="77" name="Text Box 13"/>
            <p:cNvSpPr txBox="1">
              <a:spLocks noChangeArrowheads="1"/>
            </p:cNvSpPr>
            <p:nvPr/>
          </p:nvSpPr>
          <p:spPr bwMode="gray">
            <a:xfrm>
              <a:off x="323850" y="4160362"/>
              <a:ext cx="2124150" cy="1642837"/>
            </a:xfrm>
            <a:prstGeom prst="rect">
              <a:avLst/>
            </a:prstGeom>
            <a:noFill/>
            <a:ln w="9525" algn="ctr">
              <a:noFill/>
              <a:miter lim="800000"/>
              <a:headEnd/>
              <a:tailEnd/>
            </a:ln>
          </p:spPr>
          <p:txBody>
            <a:bodyPr wrap="square" lIns="0" tIns="90000" rIns="0" bIns="0">
              <a:noAutofit/>
            </a:bodyPr>
            <a:lstStyle/>
            <a:p>
              <a:pPr defTabSz="801688"/>
              <a:r>
                <a:rPr lang="en-US" b="1" dirty="0" smtClean="0"/>
                <a:t>Definition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Logistic, travel time, costs, price difference</a:t>
              </a:r>
            </a:p>
          </p:txBody>
        </p:sp>
        <p:cxnSp>
          <p:nvCxnSpPr>
            <p:cNvPr id="78" name="Gerade Verbindung 77"/>
            <p:cNvCxnSpPr/>
            <p:nvPr/>
          </p:nvCxnSpPr>
          <p:spPr bwMode="gray">
            <a:xfrm>
              <a:off x="323850" y="4160363"/>
              <a:ext cx="4067175" cy="0"/>
            </a:xfrm>
            <a:prstGeom prst="line">
              <a:avLst/>
            </a:prstGeom>
            <a:noFill/>
            <a:ln w="19050">
              <a:solidFill>
                <a:schemeClr val="accent1">
                  <a:lumMod val="50000"/>
                </a:schemeClr>
              </a:solidFill>
              <a:prstDash val="sysDot"/>
              <a:round/>
              <a:headEnd/>
              <a:tailEnd type="oval"/>
            </a:ln>
          </p:spPr>
        </p:cxnSp>
        <p:cxnSp>
          <p:nvCxnSpPr>
            <p:cNvPr id="79" name="Gerade Verbindung 78"/>
            <p:cNvCxnSpPr/>
            <p:nvPr/>
          </p:nvCxnSpPr>
          <p:spPr bwMode="gray">
            <a:xfrm>
              <a:off x="5436942" y="3379200"/>
              <a:ext cx="3384000" cy="0"/>
            </a:xfrm>
            <a:prstGeom prst="line">
              <a:avLst/>
            </a:prstGeom>
            <a:noFill/>
            <a:ln w="19050">
              <a:solidFill>
                <a:schemeClr val="accent1"/>
              </a:solidFill>
              <a:prstDash val="sysDot"/>
              <a:round/>
              <a:headEnd type="oval"/>
              <a:tailEnd/>
            </a:ln>
          </p:spPr>
        </p:cxnSp>
        <p:sp>
          <p:nvSpPr>
            <p:cNvPr id="80" name="Text Box 13"/>
            <p:cNvSpPr txBox="1">
              <a:spLocks noChangeArrowheads="1"/>
            </p:cNvSpPr>
            <p:nvPr/>
          </p:nvSpPr>
          <p:spPr bwMode="gray">
            <a:xfrm>
              <a:off x="6696792" y="3379200"/>
              <a:ext cx="2124150" cy="960000"/>
            </a:xfrm>
            <a:prstGeom prst="rect">
              <a:avLst/>
            </a:prstGeom>
            <a:noFill/>
            <a:ln w="9525" algn="ctr">
              <a:noFill/>
              <a:miter lim="800000"/>
              <a:headEnd/>
              <a:tailEnd/>
            </a:ln>
          </p:spPr>
          <p:txBody>
            <a:bodyPr wrap="square" lIns="0" tIns="90000" rIns="0" bIns="0">
              <a:noAutofit/>
            </a:bodyPr>
            <a:lstStyle/>
            <a:p>
              <a:pPr lvl="0" algn="r" defTabSz="801688"/>
              <a:r>
                <a:rPr lang="en-US" b="1" dirty="0"/>
                <a:t>Definition</a:t>
              </a:r>
              <a:r>
                <a:rPr lang="en-US" sz="2000" b="1" dirty="0" smtClean="0">
                  <a:solidFill>
                    <a:prstClr val="black"/>
                  </a:solidFill>
                </a:rPr>
                <a:t/>
              </a:r>
              <a:br>
                <a:rPr lang="en-US" sz="2000" b="1" dirty="0" smtClean="0">
                  <a:solidFill>
                    <a:prstClr val="black"/>
                  </a:solidFill>
                </a:rPr>
              </a:br>
              <a:r>
                <a:rPr lang="en-US" sz="1400" dirty="0" smtClean="0">
                  <a:solidFill>
                    <a:prstClr val="black">
                      <a:lumMod val="50000"/>
                      <a:lumOff val="50000"/>
                    </a:prstClr>
                  </a:solidFill>
                </a:rPr>
                <a:t>Logistic, travel time, costs, price difference</a:t>
              </a:r>
              <a:endParaRPr lang="en-US" sz="1400" dirty="0">
                <a:solidFill>
                  <a:prstClr val="black">
                    <a:lumMod val="50000"/>
                    <a:lumOff val="50000"/>
                  </a:prstClr>
                </a:solidFill>
              </a:endParaRPr>
            </a:p>
          </p:txBody>
        </p:sp>
      </p:grpSp>
    </p:spTree>
    <p:extLst>
      <p:ext uri="{BB962C8B-B14F-4D97-AF65-F5344CB8AC3E}">
        <p14:creationId xmlns:p14="http://schemas.microsoft.com/office/powerpoint/2010/main" val="106225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Price </a:t>
            </a:r>
            <a:r>
              <a:rPr lang="en-US" b="0" dirty="0" smtClean="0"/>
              <a:t>− </a:t>
            </a:r>
            <a:r>
              <a:rPr lang="en-US" b="0" noProof="1" smtClean="0"/>
              <a:t>Payment Methods</a:t>
            </a:r>
            <a:endParaRPr lang="en-US" dirty="0"/>
          </a:p>
        </p:txBody>
      </p:sp>
      <p:sp>
        <p:nvSpPr>
          <p:cNvPr id="3" name="Textplatzhalter 2"/>
          <p:cNvSpPr>
            <a:spLocks noGrp="1"/>
          </p:cNvSpPr>
          <p:nvPr>
            <p:ph type="body" sz="quarter" idx="13"/>
          </p:nvPr>
        </p:nvSpPr>
        <p:spPr/>
        <p:txBody>
          <a:bodyPr/>
          <a:lstStyle/>
          <a:p>
            <a:r>
              <a:rPr lang="en-US" dirty="0"/>
              <a:t>Overview of the payment methods and their respective costs</a:t>
            </a:r>
          </a:p>
        </p:txBody>
      </p:sp>
      <p:graphicFrame>
        <p:nvGraphicFramePr>
          <p:cNvPr id="4" name="Tabelle 3"/>
          <p:cNvGraphicFramePr>
            <a:graphicFrameLocks noGrp="1"/>
          </p:cNvGraphicFramePr>
          <p:nvPr>
            <p:extLst>
              <p:ext uri="{D42A27DB-BD31-4B8C-83A1-F6EECF244321}">
                <p14:modId xmlns:p14="http://schemas.microsoft.com/office/powerpoint/2010/main" val="1363182902"/>
              </p:ext>
            </p:extLst>
          </p:nvPr>
        </p:nvGraphicFramePr>
        <p:xfrm>
          <a:off x="323850" y="1555199"/>
          <a:ext cx="8495164" cy="4248001"/>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107980"/>
                <a:gridCol w="2143588"/>
                <a:gridCol w="2143588"/>
                <a:gridCol w="2100008"/>
              </a:tblGrid>
              <a:tr h="368912">
                <a:tc>
                  <a:txBody>
                    <a:bodyPr/>
                    <a:lstStyle/>
                    <a:p>
                      <a:pPr algn="l"/>
                      <a:r>
                        <a:rPr lang="en-US" sz="1600" b="1" kern="1200" noProof="0" dirty="0" smtClean="0">
                          <a:solidFill>
                            <a:srgbClr val="FFFFFF"/>
                          </a:solidFill>
                          <a:effectLst>
                            <a:outerShdw blurRad="190500" algn="ctr" rotWithShape="0">
                              <a:prstClr val="black">
                                <a:alpha val="50000"/>
                              </a:prstClr>
                            </a:outerShdw>
                          </a:effectLst>
                          <a:latin typeface="+mn-lt"/>
                          <a:ea typeface="+mn-ea"/>
                          <a:cs typeface="+mn-cs"/>
                        </a:rPr>
                        <a:t>Payment method</a:t>
                      </a:r>
                      <a:endParaRPr lang="en-US" sz="1600" b="1" kern="1200" noProof="0" dirty="0">
                        <a:solidFill>
                          <a:srgbClr val="FFFFFF"/>
                        </a:solidFill>
                        <a:effectLst>
                          <a:outerShdw blurRad="190500" algn="ctr" rotWithShape="0">
                            <a:prstClr val="black">
                              <a:alpha val="50000"/>
                            </a:prstClr>
                          </a:outerShdw>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100000">
                          <a:schemeClr val="accent1"/>
                        </a:gs>
                        <a:gs pos="0">
                          <a:schemeClr val="accent1">
                            <a:lumMod val="60000"/>
                            <a:lumOff val="40000"/>
                          </a:schemeClr>
                        </a:gs>
                      </a:gsLst>
                      <a:lin ang="5400000" scaled="1"/>
                      <a:tileRect/>
                    </a:gradFill>
                  </a:tcPr>
                </a:tc>
                <a:tc>
                  <a:txBody>
                    <a:bodyPr/>
                    <a:lstStyle/>
                    <a:p>
                      <a:pPr algn="l"/>
                      <a:r>
                        <a:rPr lang="en-US" sz="1600" b="1" kern="1200" noProof="0" dirty="0" smtClean="0">
                          <a:solidFill>
                            <a:srgbClr val="000000"/>
                          </a:solidFill>
                          <a:effectLst/>
                          <a:latin typeface="+mn-lt"/>
                          <a:ea typeface="+mn-ea"/>
                          <a:cs typeface="+mn-cs"/>
                        </a:rPr>
                        <a:t>Place of payment </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600" b="1" kern="1200" noProof="0" dirty="0" smtClean="0">
                          <a:solidFill>
                            <a:srgbClr val="000000"/>
                          </a:solidFill>
                          <a:effectLst/>
                          <a:latin typeface="+mn-lt"/>
                          <a:ea typeface="+mn-ea"/>
                          <a:cs typeface="+mn-cs"/>
                        </a:rPr>
                        <a:t>Payment costs </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600" b="1" kern="1200" noProof="0" dirty="0" smtClean="0">
                          <a:solidFill>
                            <a:srgbClr val="000000"/>
                          </a:solidFill>
                          <a:effectLst/>
                          <a:latin typeface="+mn-lt"/>
                          <a:ea typeface="+mn-ea"/>
                          <a:cs typeface="+mn-cs"/>
                        </a:rPr>
                        <a:t>Time of payment </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r>
              <a:tr h="763102">
                <a:tc>
                  <a:txBody>
                    <a:bodyPr/>
                    <a:lstStyle/>
                    <a:p>
                      <a:pPr marL="0" indent="0" algn="l">
                        <a:buClr>
                          <a:srgbClr val="969696"/>
                        </a:buClr>
                        <a:buFont typeface="Wingdings" pitchFamily="2" charset="2"/>
                        <a:buNone/>
                      </a:pPr>
                      <a:r>
                        <a:rPr lang="en-US" sz="1600" b="1" kern="1200" baseline="0" noProof="0" dirty="0" smtClean="0">
                          <a:solidFill>
                            <a:schemeClr val="dk1"/>
                          </a:solidFill>
                          <a:latin typeface="+mn-lt"/>
                          <a:ea typeface="+mn-ea"/>
                          <a:cs typeface="+mn-cs"/>
                        </a:rPr>
                        <a:t>Invoice </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locally or online? </a:t>
                      </a:r>
                      <a:endParaRPr lang="en-US" sz="12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respective fees for company and/or customer</a:t>
                      </a:r>
                      <a:endParaRPr lang="en-US" sz="12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Does the time of order / delivery coincide with payment?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61908">
                <a:tc>
                  <a:txBody>
                    <a:bodyPr/>
                    <a:lstStyle/>
                    <a:p>
                      <a:pPr marL="0" indent="0" algn="l">
                        <a:buClr>
                          <a:srgbClr val="969696"/>
                        </a:buClr>
                        <a:buFont typeface="Wingdings" pitchFamily="2" charset="2"/>
                        <a:buNone/>
                      </a:pPr>
                      <a:r>
                        <a:rPr lang="en-US" sz="1600" b="1" kern="1200" baseline="0" noProof="0" dirty="0" smtClean="0">
                          <a:solidFill>
                            <a:schemeClr val="dk1"/>
                          </a:solidFill>
                          <a:latin typeface="+mn-lt"/>
                          <a:ea typeface="+mn-ea"/>
                          <a:cs typeface="+mn-cs"/>
                        </a:rPr>
                        <a:t>Direct payment </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text can be replaced with your own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is a placeholder text. </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text can be replaced with your own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61908">
                <a:tc>
                  <a:txBody>
                    <a:bodyPr/>
                    <a:lstStyle/>
                    <a:p>
                      <a:pPr marL="0" indent="0" algn="l">
                        <a:buClr>
                          <a:srgbClr val="969696"/>
                        </a:buClr>
                        <a:buFont typeface="Wingdings" pitchFamily="2" charset="2"/>
                        <a:buNone/>
                      </a:pPr>
                      <a:r>
                        <a:rPr lang="en-US" sz="1600" b="1" kern="1200" baseline="0" noProof="0" dirty="0" smtClean="0">
                          <a:solidFill>
                            <a:schemeClr val="dk1"/>
                          </a:solidFill>
                          <a:latin typeface="+mn-lt"/>
                          <a:ea typeface="+mn-ea"/>
                          <a:cs typeface="+mn-cs"/>
                        </a:rPr>
                        <a:t>Credit card </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is a placeholder text. </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is a placeholder text. </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is a placeholder text. </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61908">
                <a:tc>
                  <a:txBody>
                    <a:bodyPr/>
                    <a:lstStyle/>
                    <a:p>
                      <a:pPr marL="0" indent="0" algn="l">
                        <a:buClr>
                          <a:srgbClr val="969696"/>
                        </a:buClr>
                        <a:buFont typeface="Wingdings" pitchFamily="2" charset="2"/>
                        <a:buNone/>
                      </a:pPr>
                      <a:r>
                        <a:rPr lang="en-US" sz="1600" b="1" kern="1200" baseline="0" noProof="0" dirty="0" smtClean="0">
                          <a:solidFill>
                            <a:schemeClr val="dk1"/>
                          </a:solidFill>
                          <a:latin typeface="+mn-lt"/>
                          <a:ea typeface="+mn-ea"/>
                          <a:cs typeface="+mn-cs"/>
                        </a:rPr>
                        <a:t>Advance payment </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830263">
                <a:tc>
                  <a:txBody>
                    <a:bodyPr/>
                    <a:lstStyle/>
                    <a:p>
                      <a:pPr marL="0" indent="0" algn="l">
                        <a:buClr>
                          <a:srgbClr val="969696"/>
                        </a:buClr>
                        <a:buFont typeface="Wingdings" pitchFamily="2" charset="2"/>
                        <a:buNone/>
                      </a:pPr>
                      <a:r>
                        <a:rPr lang="en-US" sz="1600" b="1" kern="1200" baseline="0" noProof="0" dirty="0" smtClean="0">
                          <a:solidFill>
                            <a:schemeClr val="dk1"/>
                          </a:solidFill>
                          <a:latin typeface="+mn-lt"/>
                          <a:ea typeface="+mn-ea"/>
                          <a:cs typeface="+mn-cs"/>
                        </a:rPr>
                        <a:t>Online transfer</a:t>
                      </a:r>
                      <a:br>
                        <a:rPr lang="en-US" sz="1600" b="1" kern="1200" baseline="0" noProof="0" dirty="0" smtClean="0">
                          <a:solidFill>
                            <a:schemeClr val="dk1"/>
                          </a:solidFill>
                          <a:latin typeface="+mn-lt"/>
                          <a:ea typeface="+mn-ea"/>
                          <a:cs typeface="+mn-cs"/>
                        </a:rPr>
                      </a:br>
                      <a:r>
                        <a:rPr lang="en-US" sz="1200" b="0" kern="1200" baseline="0" noProof="0" dirty="0" smtClean="0">
                          <a:solidFill>
                            <a:schemeClr val="dk1"/>
                          </a:solidFill>
                          <a:latin typeface="+mn-lt"/>
                          <a:ea typeface="+mn-ea"/>
                          <a:cs typeface="+mn-cs"/>
                        </a:rPr>
                        <a:t>(PayPal, ClickandBuy, </a:t>
                      </a:r>
                      <a:br>
                        <a:rPr lang="en-US" sz="1200" b="0" kern="1200" baseline="0" noProof="0" dirty="0" smtClean="0">
                          <a:solidFill>
                            <a:schemeClr val="dk1"/>
                          </a:solidFill>
                          <a:latin typeface="+mn-lt"/>
                          <a:ea typeface="+mn-ea"/>
                          <a:cs typeface="+mn-cs"/>
                        </a:rPr>
                      </a:br>
                      <a:r>
                        <a:rPr lang="en-US" sz="1200" b="0" kern="1200" baseline="0" noProof="0" dirty="0" smtClean="0">
                          <a:solidFill>
                            <a:schemeClr val="dk1"/>
                          </a:solidFill>
                          <a:latin typeface="+mn-lt"/>
                          <a:ea typeface="+mn-ea"/>
                          <a:cs typeface="+mn-cs"/>
                        </a:rPr>
                        <a:t>Amazon Payments etc.)</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963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5. Strategy</a:t>
                  </a:r>
                </a:p>
                <a:p>
                  <a:r>
                    <a:rPr lang="en-US" sz="3600" dirty="0">
                      <a:solidFill>
                        <a:schemeClr val="bg1"/>
                      </a:solidFill>
                      <a:effectLst>
                        <a:outerShdw blurRad="101600" dist="76200" dir="2400000" algn="tl" rotWithShape="0">
                          <a:prstClr val="black">
                            <a:alpha val="38000"/>
                          </a:prstClr>
                        </a:outerShdw>
                      </a:effectLst>
                    </a:rPr>
                    <a:t>5.4. Promotion</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4346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noProof="1"/>
              <a:t>Goals and actions of </a:t>
            </a:r>
            <a:r>
              <a:rPr lang="en-US" noProof="1" smtClean="0"/>
              <a:t>public </a:t>
            </a:r>
            <a:r>
              <a:rPr lang="en-US" noProof="1"/>
              <a:t>r</a:t>
            </a:r>
            <a:r>
              <a:rPr lang="en-US" noProof="1" smtClean="0"/>
              <a:t>elations </a:t>
            </a:r>
            <a:endParaRPr lang="de-DE" noProof="1" smtClean="0"/>
          </a:p>
        </p:txBody>
      </p:sp>
      <p:sp>
        <p:nvSpPr>
          <p:cNvPr id="40963" name="_h1"/>
          <p:cNvSpPr>
            <a:spLocks noGrp="1" noChangeArrowheads="1"/>
          </p:cNvSpPr>
          <p:nvPr>
            <p:ph type="title"/>
          </p:nvPr>
        </p:nvSpPr>
        <p:spPr bwMode="gray">
          <a:xfrm>
            <a:off x="323850" y="238539"/>
            <a:ext cx="8667750" cy="616455"/>
          </a:xfrm>
        </p:spPr>
        <p:txBody>
          <a:bodyPr/>
          <a:lstStyle/>
          <a:p>
            <a:r>
              <a:rPr lang="en-US" noProof="1"/>
              <a:t>Promotion </a:t>
            </a:r>
            <a:r>
              <a:rPr lang="en-US" b="0" noProof="1"/>
              <a:t>– </a:t>
            </a:r>
            <a:r>
              <a:rPr lang="en-US" b="0" noProof="1" smtClean="0"/>
              <a:t>PR goals</a:t>
            </a:r>
            <a:endParaRPr lang="de-DE" b="0" noProof="1" smtClean="0"/>
          </a:p>
        </p:txBody>
      </p:sp>
      <p:grpSp>
        <p:nvGrpSpPr>
          <p:cNvPr id="2" name="Gruppieren 1"/>
          <p:cNvGrpSpPr/>
          <p:nvPr/>
        </p:nvGrpSpPr>
        <p:grpSpPr bwMode="gray">
          <a:xfrm>
            <a:off x="323850" y="1555750"/>
            <a:ext cx="8496301" cy="4247450"/>
            <a:chOff x="323850" y="1555750"/>
            <a:chExt cx="8496301" cy="4247450"/>
          </a:xfrm>
        </p:grpSpPr>
        <p:sp>
          <p:nvSpPr>
            <p:cNvPr id="93" name="Rechteck 92"/>
            <p:cNvSpPr/>
            <p:nvPr/>
          </p:nvSpPr>
          <p:spPr bwMode="gray">
            <a:xfrm>
              <a:off x="323851" y="1555750"/>
              <a:ext cx="8496300" cy="1080000"/>
            </a:xfrm>
            <a:prstGeom prst="rect">
              <a:avLst/>
            </a:prstGeom>
            <a:solidFill>
              <a:schemeClr val="accent1">
                <a:lumMod val="20000"/>
                <a:lumOff val="80000"/>
              </a:schemeClr>
            </a:solidFill>
            <a:ln w="12700">
              <a:solidFill>
                <a:srgbClr val="C0C0C0"/>
              </a:solidFill>
              <a:round/>
              <a:headEnd/>
              <a:tailEnd/>
            </a:ln>
            <a:effectLst>
              <a:outerShdw blurRad="127000" dist="63500" dir="2700000" algn="tl" rotWithShape="0">
                <a:prstClr val="black">
                  <a:alpha val="40000"/>
                </a:prstClr>
              </a:outerShdw>
            </a:effectLst>
          </p:spPr>
          <p:txBody>
            <a:bodyPr rtlCol="0" anchor="ctr"/>
            <a:lstStyle/>
            <a:p>
              <a:pPr algn="ctr"/>
              <a:endParaRPr lang="de-DE" dirty="0"/>
            </a:p>
          </p:txBody>
        </p:sp>
        <p:cxnSp>
          <p:nvCxnSpPr>
            <p:cNvPr id="82" name="Gewinkelte Verbindung 81"/>
            <p:cNvCxnSpPr>
              <a:stCxn id="22" idx="2"/>
              <a:endCxn id="18" idx="0"/>
            </p:cNvCxnSpPr>
            <p:nvPr/>
          </p:nvCxnSpPr>
          <p:spPr bwMode="gray">
            <a:xfrm rot="16200000" flipH="1">
              <a:off x="3577296" y="2145200"/>
              <a:ext cx="647725" cy="1340823"/>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79" name="Gewinkelte Verbindung 78"/>
            <p:cNvCxnSpPr>
              <a:stCxn id="23" idx="2"/>
              <a:endCxn id="19" idx="0"/>
            </p:cNvCxnSpPr>
            <p:nvPr/>
          </p:nvCxnSpPr>
          <p:spPr bwMode="gray">
            <a:xfrm rot="5400000">
              <a:off x="6646409" y="2144632"/>
              <a:ext cx="647725" cy="134196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sp>
          <p:nvSpPr>
            <p:cNvPr id="3" name="Rechteck 2"/>
            <p:cNvSpPr/>
            <p:nvPr/>
          </p:nvSpPr>
          <p:spPr bwMode="gray">
            <a:xfrm>
              <a:off x="4409645" y="1699750"/>
              <a:ext cx="2052708" cy="792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algn="ctr" defTabSz="801688" eaLnBrk="0" hangingPunct="0"/>
              <a:r>
                <a:rPr lang="de-DE" b="1" noProof="1" smtClean="0">
                  <a:solidFill>
                    <a:srgbClr val="FFFFFF"/>
                  </a:solidFill>
                  <a:effectLst>
                    <a:outerShdw blurRad="190500" algn="ctr" rotWithShape="0">
                      <a:prstClr val="black">
                        <a:alpha val="50000"/>
                      </a:prstClr>
                    </a:outerShdw>
                  </a:effectLst>
                  <a:cs typeface="Arial" charset="0"/>
                </a:rPr>
                <a:t>CONVINCE </a:t>
              </a:r>
              <a:endParaRPr lang="de-DE" sz="1400" noProof="1">
                <a:solidFill>
                  <a:srgbClr val="FFFFFF"/>
                </a:solidFill>
                <a:effectLst>
                  <a:outerShdw blurRad="190500" algn="ctr" rotWithShape="0">
                    <a:prstClr val="black">
                      <a:alpha val="50000"/>
                    </a:prstClr>
                  </a:outerShdw>
                </a:effectLst>
                <a:cs typeface="Arial" charset="0"/>
              </a:endParaRPr>
            </a:p>
          </p:txBody>
        </p:sp>
        <p:sp>
          <p:nvSpPr>
            <p:cNvPr id="17" name="Rechteck 16"/>
            <p:cNvSpPr/>
            <p:nvPr/>
          </p:nvSpPr>
          <p:spPr bwMode="gray">
            <a:xfrm>
              <a:off x="2051849" y="3139475"/>
              <a:ext cx="1584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400" b="1" noProof="1">
                  <a:solidFill>
                    <a:srgbClr val="000000"/>
                  </a:solidFill>
                </a:rPr>
                <a:t>Attracting new </a:t>
              </a:r>
              <a:r>
                <a:rPr lang="de-DE" sz="1400" b="1" noProof="1" smtClean="0">
                  <a:solidFill>
                    <a:srgbClr val="000000"/>
                  </a:solidFill>
                </a:rPr>
                <a:t>customers</a:t>
              </a:r>
              <a:endParaRPr lang="de-DE" sz="1200" noProof="1" smtClean="0">
                <a:solidFill>
                  <a:srgbClr val="000000"/>
                </a:solidFill>
              </a:endParaRPr>
            </a:p>
          </p:txBody>
        </p:sp>
        <p:sp>
          <p:nvSpPr>
            <p:cNvPr id="31" name="Rechteck 30"/>
            <p:cNvSpPr/>
            <p:nvPr/>
          </p:nvSpPr>
          <p:spPr bwMode="gray">
            <a:xfrm>
              <a:off x="2051849" y="4723200"/>
              <a:ext cx="1584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algn="ctr" defTabSz="801688" eaLnBrk="0" hangingPunct="0">
                <a:lnSpc>
                  <a:spcPct val="95000"/>
                </a:lnSpc>
                <a:spcAft>
                  <a:spcPts val="400"/>
                </a:spcAft>
                <a:buClr>
                  <a:srgbClr val="969696"/>
                </a:buClr>
                <a:defRPr/>
              </a:pPr>
              <a:r>
                <a:rPr lang="de-DE" sz="1400" noProof="1">
                  <a:solidFill>
                    <a:srgbClr val="000000"/>
                  </a:solidFill>
                  <a:cs typeface="Arial" charset="0"/>
                </a:rPr>
                <a:t>Increase brand recognition </a:t>
              </a:r>
              <a:endParaRPr lang="de-DE" sz="1200" noProof="1">
                <a:solidFill>
                  <a:srgbClr val="000000"/>
                </a:solidFill>
                <a:cs typeface="Arial" charset="0"/>
              </a:endParaRPr>
            </a:p>
          </p:txBody>
        </p:sp>
        <p:cxnSp>
          <p:nvCxnSpPr>
            <p:cNvPr id="10" name="Gewinkelte Verbindung 9"/>
            <p:cNvCxnSpPr>
              <a:stCxn id="3" idx="2"/>
              <a:endCxn id="17" idx="0"/>
            </p:cNvCxnSpPr>
            <p:nvPr/>
          </p:nvCxnSpPr>
          <p:spPr bwMode="gray">
            <a:xfrm rot="5400000">
              <a:off x="3816062" y="1519537"/>
              <a:ext cx="647725" cy="259215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p:nvSpPr>
          <p:spPr bwMode="gray">
            <a:xfrm>
              <a:off x="323850" y="3139474"/>
              <a:ext cx="1475162" cy="1079999"/>
            </a:xfrm>
            <a:prstGeom prst="rect">
              <a:avLst/>
            </a:prstGeom>
            <a:noFill/>
          </p:spPr>
          <p:txBody>
            <a:bodyPr wrap="square" lIns="0" tIns="0" rIns="0" bIns="0" rtlCol="0" anchor="ctr">
              <a:noAutofit/>
            </a:bodyPr>
            <a:lstStyle/>
            <a:p>
              <a:pPr algn="ctr"/>
              <a:r>
                <a:rPr lang="de-DE" sz="1400" b="1" noProof="1"/>
                <a:t>Primary </a:t>
              </a:r>
              <a:r>
                <a:rPr lang="de-DE" sz="1400" b="1" noProof="1" smtClean="0"/>
                <a:t/>
              </a:r>
              <a:br>
                <a:rPr lang="de-DE" sz="1400" b="1" noProof="1" smtClean="0"/>
              </a:br>
              <a:r>
                <a:rPr lang="de-DE" sz="1400" b="1" noProof="1" smtClean="0"/>
                <a:t>tasks</a:t>
              </a:r>
              <a:endParaRPr lang="de-DE" sz="1400" b="1" noProof="1"/>
            </a:p>
          </p:txBody>
        </p:sp>
        <p:sp>
          <p:nvSpPr>
            <p:cNvPr id="69" name="Textfeld 68"/>
            <p:cNvSpPr txBox="1"/>
            <p:nvPr/>
          </p:nvSpPr>
          <p:spPr bwMode="gray">
            <a:xfrm>
              <a:off x="323850" y="4723200"/>
              <a:ext cx="1475162" cy="1080000"/>
            </a:xfrm>
            <a:prstGeom prst="rect">
              <a:avLst/>
            </a:prstGeom>
            <a:noFill/>
          </p:spPr>
          <p:txBody>
            <a:bodyPr wrap="square" lIns="0" tIns="0" rIns="0" bIns="0" rtlCol="0" anchor="ctr">
              <a:noAutofit/>
            </a:bodyPr>
            <a:lstStyle/>
            <a:p>
              <a:pPr algn="ctr"/>
              <a:r>
                <a:rPr lang="de-DE" sz="1400" b="1" noProof="1"/>
                <a:t>Secondary </a:t>
              </a:r>
              <a:r>
                <a:rPr lang="de-DE" sz="1400" b="1" noProof="1" smtClean="0"/>
                <a:t/>
              </a:r>
              <a:br>
                <a:rPr lang="de-DE" sz="1400" b="1" noProof="1" smtClean="0"/>
              </a:br>
              <a:r>
                <a:rPr lang="de-DE" sz="1400" b="1" noProof="1" smtClean="0"/>
                <a:t>tasks </a:t>
              </a:r>
              <a:endParaRPr lang="de-DE" sz="1400" b="1" noProof="1"/>
            </a:p>
          </p:txBody>
        </p:sp>
        <p:sp>
          <p:nvSpPr>
            <p:cNvPr id="22" name="Rechteck 21"/>
            <p:cNvSpPr/>
            <p:nvPr/>
          </p:nvSpPr>
          <p:spPr bwMode="gray">
            <a:xfrm>
              <a:off x="2195570" y="1699750"/>
              <a:ext cx="2070354" cy="792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algn="ctr" defTabSz="801688" eaLnBrk="0" hangingPunct="0"/>
              <a:r>
                <a:rPr lang="de-DE" b="1" noProof="1" smtClean="0">
                  <a:solidFill>
                    <a:srgbClr val="FFFFFF"/>
                  </a:solidFill>
                  <a:effectLst>
                    <a:outerShdw blurRad="190500" algn="ctr" rotWithShape="0">
                      <a:prstClr val="black">
                        <a:alpha val="50000"/>
                      </a:prstClr>
                    </a:outerShdw>
                  </a:effectLst>
                  <a:cs typeface="Arial" charset="0"/>
                </a:rPr>
                <a:t>INFORM</a:t>
              </a:r>
              <a:endParaRPr lang="de-DE" sz="1400" noProof="1">
                <a:solidFill>
                  <a:srgbClr val="FFFFFF"/>
                </a:solidFill>
                <a:effectLst>
                  <a:outerShdw blurRad="190500" algn="ctr" rotWithShape="0">
                    <a:prstClr val="black">
                      <a:alpha val="50000"/>
                    </a:prstClr>
                  </a:outerShdw>
                </a:effectLst>
                <a:cs typeface="Arial" charset="0"/>
              </a:endParaRPr>
            </a:p>
          </p:txBody>
        </p:sp>
        <p:sp>
          <p:nvSpPr>
            <p:cNvPr id="23" name="Rechteck 22"/>
            <p:cNvSpPr/>
            <p:nvPr/>
          </p:nvSpPr>
          <p:spPr bwMode="gray">
            <a:xfrm>
              <a:off x="6606073" y="1699750"/>
              <a:ext cx="2070355" cy="792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algn="ctr" defTabSz="801688" eaLnBrk="0" hangingPunct="0"/>
              <a:r>
                <a:rPr lang="de-DE" b="1" noProof="1" smtClean="0">
                  <a:solidFill>
                    <a:srgbClr val="FFFFFF"/>
                  </a:solidFill>
                  <a:effectLst>
                    <a:outerShdw blurRad="190500" algn="ctr" rotWithShape="0">
                      <a:prstClr val="black">
                        <a:alpha val="50000"/>
                      </a:prstClr>
                    </a:outerShdw>
                  </a:effectLst>
                  <a:cs typeface="Arial" charset="0"/>
                </a:rPr>
                <a:t>REMIND</a:t>
              </a:r>
              <a:endParaRPr lang="de-DE" sz="1400" noProof="1">
                <a:solidFill>
                  <a:srgbClr val="FFFFFF"/>
                </a:solidFill>
                <a:effectLst>
                  <a:outerShdw blurRad="190500" algn="ctr" rotWithShape="0">
                    <a:prstClr val="black">
                      <a:alpha val="50000"/>
                    </a:prstClr>
                  </a:outerShdw>
                </a:effectLst>
                <a:cs typeface="Arial" charset="0"/>
              </a:endParaRPr>
            </a:p>
          </p:txBody>
        </p:sp>
        <p:sp>
          <p:nvSpPr>
            <p:cNvPr id="27" name="Textfeld 26"/>
            <p:cNvSpPr txBox="1"/>
            <p:nvPr/>
          </p:nvSpPr>
          <p:spPr bwMode="gray">
            <a:xfrm>
              <a:off x="323850" y="1555751"/>
              <a:ext cx="1475162" cy="1079999"/>
            </a:xfrm>
            <a:prstGeom prst="rect">
              <a:avLst/>
            </a:prstGeom>
            <a:noFill/>
            <a:effectLst/>
          </p:spPr>
          <p:txBody>
            <a:bodyPr wrap="square" lIns="0" tIns="0" rIns="0" bIns="0" rtlCol="0" anchor="ctr">
              <a:noAutofit/>
            </a:bodyPr>
            <a:lstStyle/>
            <a:p>
              <a:pPr algn="ctr"/>
              <a:r>
                <a:rPr lang="de-DE" sz="1600" b="1" noProof="1"/>
                <a:t>Goals </a:t>
              </a:r>
            </a:p>
          </p:txBody>
        </p:sp>
        <p:cxnSp>
          <p:nvCxnSpPr>
            <p:cNvPr id="73" name="Gewinkelte Verbindung 72"/>
            <p:cNvCxnSpPr>
              <a:stCxn id="3" idx="2"/>
              <a:endCxn id="26" idx="0"/>
            </p:cNvCxnSpPr>
            <p:nvPr/>
          </p:nvCxnSpPr>
          <p:spPr bwMode="gray">
            <a:xfrm rot="16200000" flipH="1">
              <a:off x="6407643" y="1520105"/>
              <a:ext cx="647725" cy="2591013"/>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a:stCxn id="17" idx="2"/>
              <a:endCxn id="31" idx="0"/>
            </p:cNvCxnSpPr>
            <p:nvPr/>
          </p:nvCxnSpPr>
          <p:spPr bwMode="gray">
            <a:xfrm>
              <a:off x="2843849" y="4219475"/>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bwMode="gray">
            <a:xfrm>
              <a:off x="3779570" y="4723200"/>
              <a:ext cx="1584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lvl="0" algn="ctr" defTabSz="801688" eaLnBrk="0" hangingPunct="0">
                <a:lnSpc>
                  <a:spcPct val="95000"/>
                </a:lnSpc>
                <a:spcAft>
                  <a:spcPts val="400"/>
                </a:spcAft>
                <a:buClr>
                  <a:srgbClr val="969696"/>
                </a:buClr>
                <a:defRPr/>
              </a:pPr>
              <a:r>
                <a:rPr lang="de-DE" sz="1400" noProof="1">
                  <a:solidFill>
                    <a:srgbClr val="000000"/>
                  </a:solidFill>
                  <a:cs typeface="Arial" charset="0"/>
                </a:rPr>
                <a:t>Lead </a:t>
              </a:r>
              <a:r>
                <a:rPr lang="de-DE" sz="1400" noProof="1" smtClean="0">
                  <a:solidFill>
                    <a:srgbClr val="000000"/>
                  </a:solidFill>
                  <a:cs typeface="Arial" charset="0"/>
                </a:rPr>
                <a:t/>
              </a:r>
              <a:br>
                <a:rPr lang="de-DE" sz="1400" noProof="1" smtClean="0">
                  <a:solidFill>
                    <a:srgbClr val="000000"/>
                  </a:solidFill>
                  <a:cs typeface="Arial" charset="0"/>
                </a:rPr>
              </a:br>
              <a:r>
                <a:rPr lang="de-DE" sz="1400" noProof="1" smtClean="0">
                  <a:solidFill>
                    <a:srgbClr val="000000"/>
                  </a:solidFill>
                  <a:cs typeface="Arial" charset="0"/>
                </a:rPr>
                <a:t>generation</a:t>
              </a:r>
              <a:endParaRPr lang="de-DE" sz="1200" noProof="1">
                <a:solidFill>
                  <a:srgbClr val="000000"/>
                </a:solidFill>
                <a:cs typeface="Arial" charset="0"/>
              </a:endParaRPr>
            </a:p>
          </p:txBody>
        </p:sp>
        <p:sp>
          <p:nvSpPr>
            <p:cNvPr id="18" name="Rechteck 17"/>
            <p:cNvSpPr/>
            <p:nvPr/>
          </p:nvSpPr>
          <p:spPr bwMode="gray">
            <a:xfrm>
              <a:off x="3779570" y="3139475"/>
              <a:ext cx="1584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400" b="1" noProof="1">
                  <a:solidFill>
                    <a:srgbClr val="000000"/>
                  </a:solidFill>
                </a:rPr>
                <a:t>Attend to loyal </a:t>
              </a:r>
              <a:r>
                <a:rPr lang="de-DE" sz="1400" b="1" noProof="1" smtClean="0">
                  <a:solidFill>
                    <a:srgbClr val="000000"/>
                  </a:solidFill>
                </a:rPr>
                <a:t>customers</a:t>
              </a:r>
              <a:endParaRPr lang="de-DE" sz="1200" noProof="1">
                <a:solidFill>
                  <a:srgbClr val="000000"/>
                </a:solidFill>
              </a:endParaRPr>
            </a:p>
          </p:txBody>
        </p:sp>
        <p:cxnSp>
          <p:nvCxnSpPr>
            <p:cNvPr id="72" name="Gerade Verbindung 71"/>
            <p:cNvCxnSpPr>
              <a:stCxn id="18" idx="2"/>
              <a:endCxn id="32" idx="0"/>
            </p:cNvCxnSpPr>
            <p:nvPr/>
          </p:nvCxnSpPr>
          <p:spPr bwMode="gray">
            <a:xfrm>
              <a:off x="4571570" y="4219475"/>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bwMode="gray">
            <a:xfrm>
              <a:off x="5507291" y="3139475"/>
              <a:ext cx="1584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400" b="1" noProof="1">
                  <a:solidFill>
                    <a:srgbClr val="000000"/>
                  </a:solidFill>
                </a:rPr>
                <a:t>Sales </a:t>
              </a:r>
              <a:r>
                <a:rPr lang="de-DE" sz="1400" b="1" noProof="1" smtClean="0">
                  <a:solidFill>
                    <a:srgbClr val="000000"/>
                  </a:solidFill>
                </a:rPr>
                <a:t/>
              </a:r>
              <a:br>
                <a:rPr lang="de-DE" sz="1400" b="1" noProof="1" smtClean="0">
                  <a:solidFill>
                    <a:srgbClr val="000000"/>
                  </a:solidFill>
                </a:rPr>
              </a:br>
              <a:r>
                <a:rPr lang="de-DE" sz="1400" b="1" noProof="1" smtClean="0">
                  <a:solidFill>
                    <a:srgbClr val="000000"/>
                  </a:solidFill>
                </a:rPr>
                <a:t>Marketing</a:t>
              </a:r>
            </a:p>
          </p:txBody>
        </p:sp>
        <p:sp>
          <p:nvSpPr>
            <p:cNvPr id="33" name="Rechteck 32"/>
            <p:cNvSpPr/>
            <p:nvPr/>
          </p:nvSpPr>
          <p:spPr bwMode="gray">
            <a:xfrm>
              <a:off x="5507291" y="4723200"/>
              <a:ext cx="1584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lvl="0" algn="ctr" defTabSz="801688" eaLnBrk="0" hangingPunct="0">
                <a:lnSpc>
                  <a:spcPct val="95000"/>
                </a:lnSpc>
                <a:spcAft>
                  <a:spcPts val="400"/>
                </a:spcAft>
                <a:buClr>
                  <a:srgbClr val="969696"/>
                </a:buClr>
                <a:defRPr/>
              </a:pPr>
              <a:r>
                <a:rPr lang="de-DE" sz="1400" noProof="1">
                  <a:solidFill>
                    <a:srgbClr val="000000"/>
                  </a:solidFill>
                  <a:cs typeface="Arial" charset="0"/>
                </a:rPr>
                <a:t>Product </a:t>
              </a:r>
              <a:r>
                <a:rPr lang="de-DE" sz="1400" noProof="1" smtClean="0">
                  <a:solidFill>
                    <a:srgbClr val="000000"/>
                  </a:solidFill>
                  <a:cs typeface="Arial" charset="0"/>
                </a:rPr>
                <a:t>differentiation</a:t>
              </a:r>
              <a:endParaRPr lang="de-DE" sz="1200" noProof="1">
                <a:solidFill>
                  <a:srgbClr val="000000"/>
                </a:solidFill>
                <a:cs typeface="Arial" charset="0"/>
              </a:endParaRPr>
            </a:p>
          </p:txBody>
        </p:sp>
        <p:cxnSp>
          <p:nvCxnSpPr>
            <p:cNvPr id="88" name="Gerade Verbindung 87"/>
            <p:cNvCxnSpPr>
              <a:stCxn id="19" idx="2"/>
              <a:endCxn id="33" idx="0"/>
            </p:cNvCxnSpPr>
            <p:nvPr/>
          </p:nvCxnSpPr>
          <p:spPr bwMode="gray">
            <a:xfrm>
              <a:off x="6299291" y="4219475"/>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bwMode="gray">
            <a:xfrm>
              <a:off x="7235012" y="3139475"/>
              <a:ext cx="1584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400" b="1" noProof="1" smtClean="0">
                  <a:solidFill>
                    <a:srgbClr val="000000"/>
                  </a:solidFill>
                </a:rPr>
                <a:t>Stabilize </a:t>
              </a:r>
              <a:br>
                <a:rPr lang="de-DE" sz="1400" b="1" noProof="1" smtClean="0">
                  <a:solidFill>
                    <a:srgbClr val="000000"/>
                  </a:solidFill>
                </a:rPr>
              </a:br>
              <a:r>
                <a:rPr lang="de-DE" sz="1400" b="1" noProof="1" smtClean="0">
                  <a:solidFill>
                    <a:srgbClr val="000000"/>
                  </a:solidFill>
                </a:rPr>
                <a:t>sales</a:t>
              </a:r>
            </a:p>
          </p:txBody>
        </p:sp>
        <p:sp>
          <p:nvSpPr>
            <p:cNvPr id="28" name="Rechteck 27"/>
            <p:cNvSpPr/>
            <p:nvPr/>
          </p:nvSpPr>
          <p:spPr bwMode="gray">
            <a:xfrm>
              <a:off x="7235012" y="4723200"/>
              <a:ext cx="1584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lvl="0" algn="ctr" defTabSz="801688" eaLnBrk="0" hangingPunct="0">
                <a:lnSpc>
                  <a:spcPct val="95000"/>
                </a:lnSpc>
                <a:spcAft>
                  <a:spcPts val="400"/>
                </a:spcAft>
                <a:buClr>
                  <a:srgbClr val="969696"/>
                </a:buClr>
                <a:defRPr/>
              </a:pPr>
              <a:r>
                <a:rPr lang="de-DE" sz="1400" noProof="1">
                  <a:solidFill>
                    <a:srgbClr val="000000"/>
                  </a:solidFill>
                  <a:cs typeface="Arial" charset="0"/>
                </a:rPr>
                <a:t>Influence </a:t>
              </a:r>
              <a:r>
                <a:rPr lang="de-DE" sz="1400" noProof="1" smtClean="0">
                  <a:solidFill>
                    <a:srgbClr val="000000"/>
                  </a:solidFill>
                  <a:cs typeface="Arial" charset="0"/>
                </a:rPr>
                <a:t/>
              </a:r>
              <a:br>
                <a:rPr lang="de-DE" sz="1400" noProof="1" smtClean="0">
                  <a:solidFill>
                    <a:srgbClr val="000000"/>
                  </a:solidFill>
                  <a:cs typeface="Arial" charset="0"/>
                </a:rPr>
              </a:br>
              <a:r>
                <a:rPr lang="de-DE" sz="1400" noProof="1" smtClean="0">
                  <a:solidFill>
                    <a:srgbClr val="000000"/>
                  </a:solidFill>
                  <a:cs typeface="Arial" charset="0"/>
                </a:rPr>
                <a:t>decision-makers</a:t>
              </a:r>
              <a:endParaRPr lang="de-DE" sz="1200" noProof="1">
                <a:solidFill>
                  <a:srgbClr val="000000"/>
                </a:solidFill>
                <a:cs typeface="Arial" charset="0"/>
              </a:endParaRPr>
            </a:p>
          </p:txBody>
        </p:sp>
        <p:cxnSp>
          <p:nvCxnSpPr>
            <p:cNvPr id="86" name="Gerade Verbindung 85"/>
            <p:cNvCxnSpPr>
              <a:stCxn id="26" idx="2"/>
              <a:endCxn id="28" idx="0"/>
            </p:cNvCxnSpPr>
            <p:nvPr/>
          </p:nvCxnSpPr>
          <p:spPr bwMode="gray">
            <a:xfrm>
              <a:off x="8027012" y="4219475"/>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4813561"/>
      </p:ext>
    </p:extLst>
  </p:cSld>
  <p:clrMapOvr>
    <a:masterClrMapping/>
  </p:clrMapOvr>
  <p:transition spd="med">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Promotion </a:t>
            </a:r>
            <a:r>
              <a:rPr lang="en-US" b="0" noProof="1" smtClean="0"/>
              <a:t>– PR Instruments</a:t>
            </a:r>
            <a:endParaRPr lang="en-US" dirty="0"/>
          </a:p>
        </p:txBody>
      </p:sp>
      <p:sp>
        <p:nvSpPr>
          <p:cNvPr id="3" name="Textplatzhalter 2"/>
          <p:cNvSpPr>
            <a:spLocks noGrp="1"/>
          </p:cNvSpPr>
          <p:nvPr>
            <p:ph type="body" sz="quarter" idx="13"/>
          </p:nvPr>
        </p:nvSpPr>
        <p:spPr bwMode="gray"/>
        <p:txBody>
          <a:bodyPr/>
          <a:lstStyle/>
          <a:p>
            <a:r>
              <a:rPr lang="en-US" dirty="0" smtClean="0"/>
              <a:t>Planning and evaluation of actions</a:t>
            </a:r>
            <a:endParaRPr lang="en-US" dirty="0"/>
          </a:p>
        </p:txBody>
      </p:sp>
      <p:grpSp>
        <p:nvGrpSpPr>
          <p:cNvPr id="4" name="Gruppieren 3"/>
          <p:cNvGrpSpPr/>
          <p:nvPr/>
        </p:nvGrpSpPr>
        <p:grpSpPr bwMode="gray">
          <a:xfrm>
            <a:off x="323850" y="1555199"/>
            <a:ext cx="8496300" cy="4608001"/>
            <a:chOff x="323850" y="1555199"/>
            <a:chExt cx="8496300" cy="4608001"/>
          </a:xfrm>
        </p:grpSpPr>
        <p:grpSp>
          <p:nvGrpSpPr>
            <p:cNvPr id="12" name="Gruppieren 11"/>
            <p:cNvGrpSpPr/>
            <p:nvPr/>
          </p:nvGrpSpPr>
          <p:grpSpPr bwMode="gray">
            <a:xfrm>
              <a:off x="323850" y="1555199"/>
              <a:ext cx="8496300" cy="4248001"/>
              <a:chOff x="323850" y="1555199"/>
              <a:chExt cx="8496300" cy="4248001"/>
            </a:xfrm>
          </p:grpSpPr>
          <p:grpSp>
            <p:nvGrpSpPr>
              <p:cNvPr id="7" name="Gruppieren 6"/>
              <p:cNvGrpSpPr/>
              <p:nvPr/>
            </p:nvGrpSpPr>
            <p:grpSpPr bwMode="gray">
              <a:xfrm>
                <a:off x="2340000" y="1555200"/>
                <a:ext cx="6480150" cy="4248000"/>
                <a:chOff x="2340000" y="1555200"/>
                <a:chExt cx="6480150" cy="4248000"/>
              </a:xfrm>
              <a:effectLst>
                <a:outerShdw blurRad="127000" dist="50800" dir="2700000" algn="tl" rotWithShape="0">
                  <a:prstClr val="black">
                    <a:alpha val="40000"/>
                  </a:prstClr>
                </a:outerShdw>
              </a:effectLst>
            </p:grpSpPr>
            <p:sp>
              <p:nvSpPr>
                <p:cNvPr id="192" name="Rechteck 191"/>
                <p:cNvSpPr/>
                <p:nvPr/>
              </p:nvSpPr>
              <p:spPr bwMode="gray">
                <a:xfrm>
                  <a:off x="2340000" y="1555200"/>
                  <a:ext cx="2160006" cy="2124000"/>
                </a:xfrm>
                <a:prstGeom prst="rect">
                  <a:avLst/>
                </a:prstGeom>
                <a:solidFill>
                  <a:schemeClr val="accent1">
                    <a:lumMod val="20000"/>
                    <a:lumOff val="80000"/>
                  </a:schemeClr>
                </a:solidFill>
                <a:ln w="12700">
                  <a:noFill/>
                  <a:miter lim="800000"/>
                  <a:headEnd/>
                  <a:tailEnd/>
                </a:ln>
                <a:effectLst/>
              </p:spPr>
              <p:txBody>
                <a:bodyPr lIns="108000" tIns="72000" rIns="108000" bIns="72000" anchor="t"/>
                <a:lstStyle/>
                <a:p>
                  <a:pPr algn="ctr"/>
                  <a:r>
                    <a:rPr lang="en-US" sz="1400" b="1" dirty="0" smtClean="0">
                      <a:solidFill>
                        <a:srgbClr val="646464"/>
                      </a:solidFill>
                    </a:rPr>
                    <a:t>High priority</a:t>
                  </a:r>
                  <a:endParaRPr lang="en-US" sz="1400" b="1" dirty="0">
                    <a:solidFill>
                      <a:srgbClr val="646464"/>
                    </a:solidFill>
                  </a:endParaRPr>
                </a:p>
              </p:txBody>
            </p:sp>
            <p:sp>
              <p:nvSpPr>
                <p:cNvPr id="193" name="Rechteck 192"/>
                <p:cNvSpPr/>
                <p:nvPr/>
              </p:nvSpPr>
              <p:spPr bwMode="gray">
                <a:xfrm>
                  <a:off x="6660010" y="1555200"/>
                  <a:ext cx="2159492" cy="2124000"/>
                </a:xfrm>
                <a:prstGeom prst="rect">
                  <a:avLst/>
                </a:prstGeom>
                <a:solidFill>
                  <a:srgbClr val="FFFFFF"/>
                </a:solidFill>
                <a:ln w="12700">
                  <a:noFill/>
                  <a:miter lim="800000"/>
                  <a:headEnd/>
                  <a:tailEnd/>
                </a:ln>
                <a:effectLst/>
              </p:spPr>
              <p:txBody>
                <a:bodyPr lIns="108000" tIns="72000" rIns="108000" bIns="72000" anchor="t"/>
                <a:lstStyle/>
                <a:p>
                  <a:pPr algn="ctr"/>
                  <a:r>
                    <a:rPr lang="en-US" sz="1400" b="1" dirty="0" smtClean="0">
                      <a:solidFill>
                        <a:srgbClr val="646464"/>
                      </a:solidFill>
                    </a:rPr>
                    <a:t>Low priority</a:t>
                  </a:r>
                  <a:endParaRPr lang="en-US" sz="1400" b="1" dirty="0">
                    <a:solidFill>
                      <a:srgbClr val="646464"/>
                    </a:solidFill>
                  </a:endParaRPr>
                </a:p>
              </p:txBody>
            </p:sp>
            <p:sp>
              <p:nvSpPr>
                <p:cNvPr id="194" name="Rechteck 193"/>
                <p:cNvSpPr/>
                <p:nvPr/>
              </p:nvSpPr>
              <p:spPr bwMode="gray">
                <a:xfrm>
                  <a:off x="2340000" y="3679200"/>
                  <a:ext cx="2160006" cy="2123999"/>
                </a:xfrm>
                <a:prstGeom prst="rect">
                  <a:avLst/>
                </a:prstGeom>
                <a:solidFill>
                  <a:schemeClr val="accent1">
                    <a:lumMod val="20000"/>
                    <a:lumOff val="80000"/>
                  </a:schemeClr>
                </a:solidFill>
                <a:ln w="12700">
                  <a:noFill/>
                  <a:miter lim="800000"/>
                  <a:headEnd/>
                  <a:tailEnd/>
                </a:ln>
                <a:effectLst/>
              </p:spPr>
              <p:txBody>
                <a:bodyPr lIns="108000" tIns="72000" rIns="108000" bIns="72000" anchor="b"/>
                <a:lstStyle/>
                <a:p>
                  <a:pPr algn="ctr"/>
                  <a:endParaRPr lang="en-US" sz="1400" b="1" dirty="0">
                    <a:solidFill>
                      <a:srgbClr val="646464"/>
                    </a:solidFill>
                  </a:endParaRPr>
                </a:p>
              </p:txBody>
            </p:sp>
            <p:sp>
              <p:nvSpPr>
                <p:cNvPr id="195" name="Rechteck 194"/>
                <p:cNvSpPr/>
                <p:nvPr/>
              </p:nvSpPr>
              <p:spPr bwMode="gray">
                <a:xfrm>
                  <a:off x="6660010" y="3679200"/>
                  <a:ext cx="2159492" cy="2123999"/>
                </a:xfrm>
                <a:prstGeom prst="rect">
                  <a:avLst/>
                </a:prstGeom>
                <a:solidFill>
                  <a:srgbClr val="FFFFFF"/>
                </a:solidFill>
                <a:ln w="12700">
                  <a:noFill/>
                  <a:miter lim="800000"/>
                  <a:headEnd/>
                  <a:tailEnd/>
                </a:ln>
                <a:effectLst/>
              </p:spPr>
              <p:txBody>
                <a:bodyPr lIns="108000" tIns="72000" rIns="108000" bIns="72000" anchor="b"/>
                <a:lstStyle/>
                <a:p>
                  <a:pPr algn="ctr"/>
                  <a:endParaRPr lang="en-US" sz="1400" b="1" dirty="0">
                    <a:solidFill>
                      <a:srgbClr val="969696"/>
                    </a:solidFill>
                  </a:endParaRPr>
                </a:p>
              </p:txBody>
            </p:sp>
            <p:sp>
              <p:nvSpPr>
                <p:cNvPr id="45" name="Rechteck 44"/>
                <p:cNvSpPr/>
                <p:nvPr/>
              </p:nvSpPr>
              <p:spPr bwMode="gray">
                <a:xfrm>
                  <a:off x="4500468" y="1555200"/>
                  <a:ext cx="2160006" cy="2124000"/>
                </a:xfrm>
                <a:prstGeom prst="rect">
                  <a:avLst/>
                </a:prstGeom>
                <a:solidFill>
                  <a:srgbClr val="EAEAEA"/>
                </a:solidFill>
                <a:ln w="12700">
                  <a:noFill/>
                  <a:miter lim="800000"/>
                  <a:headEnd/>
                  <a:tailEnd/>
                </a:ln>
                <a:effectLst/>
              </p:spPr>
              <p:txBody>
                <a:bodyPr lIns="108000" tIns="72000" rIns="108000" bIns="72000" anchor="t"/>
                <a:lstStyle/>
                <a:p>
                  <a:pPr algn="ctr"/>
                  <a:r>
                    <a:rPr lang="en-US" sz="1400" b="1" dirty="0" smtClean="0">
                      <a:solidFill>
                        <a:srgbClr val="646464"/>
                      </a:solidFill>
                    </a:rPr>
                    <a:t>Medium priority</a:t>
                  </a:r>
                  <a:endParaRPr lang="en-US" sz="1400" b="1" dirty="0">
                    <a:solidFill>
                      <a:srgbClr val="646464"/>
                    </a:solidFill>
                  </a:endParaRPr>
                </a:p>
              </p:txBody>
            </p:sp>
            <p:sp>
              <p:nvSpPr>
                <p:cNvPr id="46" name="Rechteck 45"/>
                <p:cNvSpPr/>
                <p:nvPr/>
              </p:nvSpPr>
              <p:spPr bwMode="gray">
                <a:xfrm>
                  <a:off x="4500468" y="3679200"/>
                  <a:ext cx="2160006" cy="2123999"/>
                </a:xfrm>
                <a:prstGeom prst="rect">
                  <a:avLst/>
                </a:prstGeom>
                <a:solidFill>
                  <a:srgbClr val="EAEAEA"/>
                </a:solidFill>
                <a:ln w="12700">
                  <a:noFill/>
                  <a:miter lim="800000"/>
                  <a:headEnd/>
                  <a:tailEnd/>
                </a:ln>
                <a:effectLst/>
              </p:spPr>
              <p:txBody>
                <a:bodyPr lIns="108000" tIns="72000" rIns="108000" bIns="72000" anchor="b"/>
                <a:lstStyle/>
                <a:p>
                  <a:pPr algn="ctr"/>
                  <a:endParaRPr lang="en-US" sz="1400" b="1" dirty="0">
                    <a:solidFill>
                      <a:srgbClr val="969696"/>
                    </a:solidFill>
                  </a:endParaRPr>
                </a:p>
              </p:txBody>
            </p:sp>
            <p:sp>
              <p:nvSpPr>
                <p:cNvPr id="196" name="Rechteck 195"/>
                <p:cNvSpPr/>
                <p:nvPr/>
              </p:nvSpPr>
              <p:spPr bwMode="gray">
                <a:xfrm>
                  <a:off x="2340000" y="1555200"/>
                  <a:ext cx="6479503" cy="4248000"/>
                </a:xfrm>
                <a:prstGeom prst="rect">
                  <a:avLst/>
                </a:prstGeom>
                <a:noFill/>
                <a:ln w="12700">
                  <a:solidFill>
                    <a:srgbClr val="C0C0C0"/>
                  </a:solidFill>
                  <a:round/>
                  <a:headEnd/>
                  <a:tailEnd/>
                </a:ln>
              </p:spPr>
              <p:txBody>
                <a:bodyPr rtlCol="0" anchor="ctr"/>
                <a:lstStyle/>
                <a:p>
                  <a:pPr algn="ctr"/>
                  <a:endParaRPr lang="en-US" dirty="0"/>
                </a:p>
              </p:txBody>
            </p:sp>
            <p:cxnSp>
              <p:nvCxnSpPr>
                <p:cNvPr id="52" name="Gerade Verbindung mit Pfeil 51"/>
                <p:cNvCxnSpPr/>
                <p:nvPr/>
              </p:nvCxnSpPr>
              <p:spPr bwMode="gray">
                <a:xfrm>
                  <a:off x="2340000" y="2971200"/>
                  <a:ext cx="6480150" cy="0"/>
                </a:xfrm>
                <a:prstGeom prst="straightConnector1">
                  <a:avLst/>
                </a:prstGeom>
                <a:ln w="9525">
                  <a:solidFill>
                    <a:srgbClr val="AFAFA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p:nvPr/>
              </p:nvCxnSpPr>
              <p:spPr bwMode="gray">
                <a:xfrm>
                  <a:off x="2340000" y="2263200"/>
                  <a:ext cx="6480150" cy="0"/>
                </a:xfrm>
                <a:prstGeom prst="straightConnector1">
                  <a:avLst/>
                </a:prstGeom>
                <a:ln w="9525">
                  <a:solidFill>
                    <a:srgbClr val="AFAFA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bwMode="gray">
                <a:xfrm>
                  <a:off x="2340000" y="5095200"/>
                  <a:ext cx="6480150" cy="0"/>
                </a:xfrm>
                <a:prstGeom prst="straightConnector1">
                  <a:avLst/>
                </a:prstGeom>
                <a:ln w="9525">
                  <a:solidFill>
                    <a:srgbClr val="AFAFA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bwMode="gray">
                <a:xfrm>
                  <a:off x="2340000" y="4387200"/>
                  <a:ext cx="6480150" cy="0"/>
                </a:xfrm>
                <a:prstGeom prst="straightConnector1">
                  <a:avLst/>
                </a:prstGeom>
                <a:ln w="9525">
                  <a:solidFill>
                    <a:srgbClr val="AFAFA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p:nvGrpSpPr>
            <p:grpSpPr bwMode="gray">
              <a:xfrm>
                <a:off x="1980000" y="1555200"/>
                <a:ext cx="360000" cy="4247999"/>
                <a:chOff x="1980000" y="1555200"/>
                <a:chExt cx="360000" cy="4247999"/>
              </a:xfrm>
            </p:grpSpPr>
            <p:grpSp>
              <p:nvGrpSpPr>
                <p:cNvPr id="10" name="Gruppieren 9"/>
                <p:cNvGrpSpPr/>
                <p:nvPr/>
              </p:nvGrpSpPr>
              <p:grpSpPr bwMode="gray">
                <a:xfrm>
                  <a:off x="1980000" y="1555200"/>
                  <a:ext cx="360000" cy="2124000"/>
                  <a:chOff x="1980000" y="1555200"/>
                  <a:chExt cx="360000" cy="2124000"/>
                </a:xfrm>
              </p:grpSpPr>
              <p:cxnSp>
                <p:nvCxnSpPr>
                  <p:cNvPr id="185" name="Gerade Verbindung mit Pfeil 184"/>
                  <p:cNvCxnSpPr/>
                  <p:nvPr/>
                </p:nvCxnSpPr>
                <p:spPr bwMode="gray">
                  <a:xfrm>
                    <a:off x="2340000" y="1555200"/>
                    <a:ext cx="0" cy="2124000"/>
                  </a:xfrm>
                  <a:prstGeom prst="straightConnector1">
                    <a:avLst/>
                  </a:prstGeom>
                  <a:ln w="19050">
                    <a:solidFill>
                      <a:srgbClr val="7D7D7D"/>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Rectangle 11" descr="© INSCALE GmbH, 26.05.2010&#10;http://www.presentationload.com/"/>
                  <p:cNvSpPr>
                    <a:spLocks noChangeArrowheads="1"/>
                  </p:cNvSpPr>
                  <p:nvPr/>
                </p:nvSpPr>
                <p:spPr bwMode="gray">
                  <a:xfrm rot="16200000">
                    <a:off x="1098000" y="2437200"/>
                    <a:ext cx="2124000" cy="360000"/>
                  </a:xfrm>
                  <a:prstGeom prst="rect">
                    <a:avLst/>
                  </a:prstGeom>
                  <a:noFill/>
                  <a:ln w="19050">
                    <a:noFill/>
                    <a:miter lim="800000"/>
                    <a:headEnd/>
                    <a:tailEnd/>
                  </a:ln>
                </p:spPr>
                <p:txBody>
                  <a:bodyPr lIns="108000" tIns="72000" rIns="108000" bIns="72000" anchor="b"/>
                  <a:lstStyle/>
                  <a:p>
                    <a:pPr lvl="0" algn="ctr" defTabSz="801688" eaLnBrk="0" hangingPunct="0"/>
                    <a:r>
                      <a:rPr lang="en-US" sz="1400" b="1" noProof="1" smtClean="0">
                        <a:solidFill>
                          <a:srgbClr val="AFAFAF"/>
                        </a:solidFill>
                      </a:rPr>
                      <a:t>Reach</a:t>
                    </a:r>
                    <a:endParaRPr lang="en-US" sz="1400" noProof="1">
                      <a:solidFill>
                        <a:srgbClr val="AFAFAF"/>
                      </a:solidFill>
                    </a:endParaRPr>
                  </a:p>
                </p:txBody>
              </p:sp>
            </p:grpSp>
            <p:grpSp>
              <p:nvGrpSpPr>
                <p:cNvPr id="9" name="Gruppieren 8"/>
                <p:cNvGrpSpPr/>
                <p:nvPr/>
              </p:nvGrpSpPr>
              <p:grpSpPr bwMode="gray">
                <a:xfrm>
                  <a:off x="1980000" y="3679199"/>
                  <a:ext cx="360000" cy="2124000"/>
                  <a:chOff x="1980000" y="3679199"/>
                  <a:chExt cx="360000" cy="2124000"/>
                </a:xfrm>
              </p:grpSpPr>
              <p:cxnSp>
                <p:nvCxnSpPr>
                  <p:cNvPr id="50" name="Gerade Verbindung mit Pfeil 49"/>
                  <p:cNvCxnSpPr/>
                  <p:nvPr/>
                </p:nvCxnSpPr>
                <p:spPr bwMode="gray">
                  <a:xfrm>
                    <a:off x="2340000" y="3679199"/>
                    <a:ext cx="0" cy="2124000"/>
                  </a:xfrm>
                  <a:prstGeom prst="straightConnector1">
                    <a:avLst/>
                  </a:prstGeom>
                  <a:ln w="19050">
                    <a:solidFill>
                      <a:srgbClr val="7D7D7D"/>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ectangle 11" descr="© INSCALE GmbH, 26.05.2010&#10;http://www.presentationload.com/"/>
                  <p:cNvSpPr>
                    <a:spLocks noChangeArrowheads="1"/>
                  </p:cNvSpPr>
                  <p:nvPr/>
                </p:nvSpPr>
                <p:spPr bwMode="gray">
                  <a:xfrm rot="16200000">
                    <a:off x="1098000" y="4561199"/>
                    <a:ext cx="2124000" cy="360000"/>
                  </a:xfrm>
                  <a:prstGeom prst="rect">
                    <a:avLst/>
                  </a:prstGeom>
                  <a:noFill/>
                  <a:ln w="19050">
                    <a:noFill/>
                    <a:miter lim="800000"/>
                    <a:headEnd/>
                    <a:tailEnd/>
                  </a:ln>
                </p:spPr>
                <p:txBody>
                  <a:bodyPr lIns="108000" tIns="72000" rIns="108000" bIns="72000" anchor="b"/>
                  <a:lstStyle/>
                  <a:p>
                    <a:pPr lvl="0" algn="ctr" defTabSz="801688" eaLnBrk="0" hangingPunct="0"/>
                    <a:r>
                      <a:rPr lang="en-US" sz="1400" b="1" noProof="1" smtClean="0">
                        <a:solidFill>
                          <a:srgbClr val="AFAFAF"/>
                        </a:solidFill>
                      </a:rPr>
                      <a:t>Reach</a:t>
                    </a:r>
                    <a:endParaRPr lang="en-US" sz="1400" noProof="1">
                      <a:solidFill>
                        <a:srgbClr val="AFAFAF"/>
                      </a:solidFill>
                    </a:endParaRPr>
                  </a:p>
                </p:txBody>
              </p:sp>
            </p:grpSp>
          </p:grpSp>
          <p:grpSp>
            <p:nvGrpSpPr>
              <p:cNvPr id="8" name="Gruppieren 7"/>
              <p:cNvGrpSpPr/>
              <p:nvPr/>
            </p:nvGrpSpPr>
            <p:grpSpPr bwMode="gray">
              <a:xfrm>
                <a:off x="323850" y="1555199"/>
                <a:ext cx="8496300" cy="2124001"/>
                <a:chOff x="323850" y="1555199"/>
                <a:chExt cx="8496300" cy="2124001"/>
              </a:xfrm>
            </p:grpSpPr>
            <p:cxnSp>
              <p:nvCxnSpPr>
                <p:cNvPr id="184" name="Gerade Verbindung mit Pfeil 183"/>
                <p:cNvCxnSpPr/>
                <p:nvPr/>
              </p:nvCxnSpPr>
              <p:spPr bwMode="gray">
                <a:xfrm>
                  <a:off x="323850" y="3679200"/>
                  <a:ext cx="8496300" cy="0"/>
                </a:xfrm>
                <a:prstGeom prst="straightConnector1">
                  <a:avLst/>
                </a:prstGeom>
                <a:ln w="190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bwMode="gray">
                <a:xfrm>
                  <a:off x="2340001" y="1555199"/>
                  <a:ext cx="6480149" cy="0"/>
                </a:xfrm>
                <a:prstGeom prst="straightConnector1">
                  <a:avLst/>
                </a:prstGeom>
                <a:ln w="19050">
                  <a:solidFill>
                    <a:srgbClr val="7D7D7D"/>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8" name="Textfeld 57"/>
            <p:cNvSpPr txBox="1"/>
            <p:nvPr/>
          </p:nvSpPr>
          <p:spPr bwMode="gray">
            <a:xfrm>
              <a:off x="323850" y="1555200"/>
              <a:ext cx="1656149" cy="2124000"/>
            </a:xfrm>
            <a:prstGeom prst="rect">
              <a:avLst/>
            </a:prstGeom>
            <a:noFill/>
          </p:spPr>
          <p:txBody>
            <a:bodyPr wrap="square" lIns="0" tIns="0" rIns="0" bIns="0" rtlCol="0">
              <a:noAutofit/>
            </a:bodyPr>
            <a:lstStyle/>
            <a:p>
              <a:pPr>
                <a:spcAft>
                  <a:spcPts val="600"/>
                </a:spcAft>
              </a:pPr>
              <a:r>
                <a:rPr lang="en-US" sz="1600" b="1" dirty="0" smtClean="0"/>
                <a:t>Above The Line (ATL)</a:t>
              </a:r>
              <a:endParaRPr lang="en-US" sz="1600" noProof="1" smtClean="0"/>
            </a:p>
            <a:p>
              <a:pPr>
                <a:spcAft>
                  <a:spcPts val="600"/>
                </a:spcAft>
                <a:buClr>
                  <a:srgbClr val="969696"/>
                </a:buClr>
              </a:pPr>
              <a:r>
                <a:rPr lang="en-US" sz="1200" noProof="1" smtClean="0">
                  <a:solidFill>
                    <a:schemeClr val="tx1">
                      <a:lumMod val="50000"/>
                      <a:lumOff val="50000"/>
                    </a:schemeClr>
                  </a:solidFill>
                </a:rPr>
                <a:t>Classical </a:t>
              </a:r>
              <a:r>
                <a:rPr lang="en-US" sz="1200" noProof="1">
                  <a:solidFill>
                    <a:schemeClr val="tx1">
                      <a:lumMod val="50000"/>
                      <a:lumOff val="50000"/>
                    </a:schemeClr>
                  </a:solidFill>
                </a:rPr>
                <a:t>marketing – </a:t>
              </a:r>
              <a:r>
                <a:rPr lang="en-US" sz="1200" noProof="1" smtClean="0">
                  <a:solidFill>
                    <a:schemeClr val="tx1">
                      <a:lumMod val="50000"/>
                      <a:lumOff val="50000"/>
                    </a:schemeClr>
                  </a:solidFill>
                </a:rPr>
                <a:t/>
              </a:r>
              <a:br>
                <a:rPr lang="en-US" sz="1200" noProof="1" smtClean="0">
                  <a:solidFill>
                    <a:schemeClr val="tx1">
                      <a:lumMod val="50000"/>
                      <a:lumOff val="50000"/>
                    </a:schemeClr>
                  </a:solidFill>
                </a:rPr>
              </a:br>
              <a:r>
                <a:rPr lang="en-US" sz="1200" noProof="1" smtClean="0">
                  <a:solidFill>
                    <a:schemeClr val="tx1">
                      <a:lumMod val="50000"/>
                      <a:lumOff val="50000"/>
                    </a:schemeClr>
                  </a:solidFill>
                </a:rPr>
                <a:t>recognizable for everybody</a:t>
              </a:r>
              <a:endParaRPr lang="en-US" sz="1200" noProof="1">
                <a:solidFill>
                  <a:schemeClr val="tx1">
                    <a:lumMod val="50000"/>
                    <a:lumOff val="50000"/>
                  </a:schemeClr>
                </a:solidFill>
              </a:endParaRPr>
            </a:p>
          </p:txBody>
        </p:sp>
        <p:sp>
          <p:nvSpPr>
            <p:cNvPr id="59" name="Textfeld 58"/>
            <p:cNvSpPr txBox="1"/>
            <p:nvPr/>
          </p:nvSpPr>
          <p:spPr bwMode="gray">
            <a:xfrm>
              <a:off x="323850" y="3679199"/>
              <a:ext cx="1656149" cy="2123999"/>
            </a:xfrm>
            <a:prstGeom prst="rect">
              <a:avLst/>
            </a:prstGeom>
            <a:noFill/>
          </p:spPr>
          <p:txBody>
            <a:bodyPr wrap="square" lIns="0" tIns="108000" rIns="0" bIns="0" rtlCol="0">
              <a:noAutofit/>
            </a:bodyPr>
            <a:lstStyle/>
            <a:p>
              <a:pPr>
                <a:spcAft>
                  <a:spcPts val="600"/>
                </a:spcAft>
              </a:pPr>
              <a:r>
                <a:rPr lang="en-US" sz="1600" b="1" dirty="0" smtClean="0"/>
                <a:t>Below The Line (BTL)</a:t>
              </a:r>
              <a:endParaRPr lang="en-US" sz="1600" noProof="1" smtClean="0"/>
            </a:p>
            <a:p>
              <a:pPr>
                <a:spcAft>
                  <a:spcPts val="600"/>
                </a:spcAft>
                <a:buClr>
                  <a:srgbClr val="969696"/>
                </a:buClr>
              </a:pPr>
              <a:r>
                <a:rPr lang="en-US" sz="1200" noProof="1" smtClean="0">
                  <a:solidFill>
                    <a:schemeClr val="tx1">
                      <a:lumMod val="50000"/>
                      <a:lumOff val="50000"/>
                    </a:schemeClr>
                  </a:solidFill>
                </a:rPr>
                <a:t>Alternative </a:t>
              </a:r>
              <a:r>
                <a:rPr lang="en-US" sz="1200" noProof="1">
                  <a:solidFill>
                    <a:schemeClr val="tx1">
                      <a:lumMod val="50000"/>
                      <a:lumOff val="50000"/>
                    </a:schemeClr>
                  </a:solidFill>
                </a:rPr>
                <a:t>marketing – </a:t>
              </a:r>
              <a:r>
                <a:rPr lang="en-US" sz="1200" noProof="1" smtClean="0">
                  <a:solidFill>
                    <a:schemeClr val="tx1">
                      <a:lumMod val="50000"/>
                      <a:lumOff val="50000"/>
                    </a:schemeClr>
                  </a:solidFill>
                </a:rPr>
                <a:t/>
              </a:r>
              <a:br>
                <a:rPr lang="en-US" sz="1200" noProof="1" smtClean="0">
                  <a:solidFill>
                    <a:schemeClr val="tx1">
                      <a:lumMod val="50000"/>
                      <a:lumOff val="50000"/>
                    </a:schemeClr>
                  </a:solidFill>
                </a:rPr>
              </a:br>
              <a:r>
                <a:rPr lang="en-US" sz="1200" noProof="1" smtClean="0">
                  <a:solidFill>
                    <a:schemeClr val="tx1">
                      <a:lumMod val="50000"/>
                      <a:lumOff val="50000"/>
                    </a:schemeClr>
                  </a:solidFill>
                </a:rPr>
                <a:t>mainly visible only for</a:t>
              </a:r>
              <a:br>
                <a:rPr lang="en-US" sz="1200" noProof="1" smtClean="0">
                  <a:solidFill>
                    <a:schemeClr val="tx1">
                      <a:lumMod val="50000"/>
                      <a:lumOff val="50000"/>
                    </a:schemeClr>
                  </a:solidFill>
                </a:rPr>
              </a:br>
              <a:r>
                <a:rPr lang="en-US" sz="1200" noProof="1" smtClean="0">
                  <a:solidFill>
                    <a:schemeClr val="tx1">
                      <a:lumMod val="50000"/>
                      <a:lumOff val="50000"/>
                    </a:schemeClr>
                  </a:solidFill>
                </a:rPr>
                <a:t>targeted groups</a:t>
              </a:r>
              <a:endParaRPr lang="en-US" sz="1200" noProof="1">
                <a:solidFill>
                  <a:schemeClr val="tx1">
                    <a:lumMod val="50000"/>
                    <a:lumOff val="50000"/>
                  </a:schemeClr>
                </a:solidFill>
              </a:endParaRPr>
            </a:p>
          </p:txBody>
        </p:sp>
        <p:sp>
          <p:nvSpPr>
            <p:cNvPr id="65" name="Ellipse 64"/>
            <p:cNvSpPr/>
            <p:nvPr/>
          </p:nvSpPr>
          <p:spPr bwMode="gray">
            <a:xfrm>
              <a:off x="2591559" y="1994025"/>
              <a:ext cx="1080000" cy="720000"/>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TV</a:t>
              </a:r>
              <a:endParaRPr lang="en-US" sz="1200" b="1" dirty="0">
                <a:ln w="18415" cmpd="sng">
                  <a:noFill/>
                  <a:prstDash val="solid"/>
                </a:ln>
                <a:solidFill>
                  <a:srgbClr val="000000"/>
                </a:solidFill>
                <a:cs typeface="Arial" charset="0"/>
              </a:endParaRPr>
            </a:p>
          </p:txBody>
        </p:sp>
        <p:sp>
          <p:nvSpPr>
            <p:cNvPr id="68" name="Ellipse 67"/>
            <p:cNvSpPr/>
            <p:nvPr/>
          </p:nvSpPr>
          <p:spPr bwMode="gray">
            <a:xfrm>
              <a:off x="3547248" y="2617199"/>
              <a:ext cx="1080000" cy="720000"/>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Print</a:t>
              </a:r>
              <a:endParaRPr lang="en-US" sz="1200" b="1" dirty="0">
                <a:ln w="18415" cmpd="sng">
                  <a:noFill/>
                  <a:prstDash val="solid"/>
                </a:ln>
                <a:solidFill>
                  <a:srgbClr val="000000"/>
                </a:solidFill>
                <a:cs typeface="Arial" charset="0"/>
              </a:endParaRPr>
            </a:p>
          </p:txBody>
        </p:sp>
        <p:sp>
          <p:nvSpPr>
            <p:cNvPr id="69" name="Ellipse 68"/>
            <p:cNvSpPr/>
            <p:nvPr/>
          </p:nvSpPr>
          <p:spPr bwMode="gray">
            <a:xfrm>
              <a:off x="4616525" y="2077199"/>
              <a:ext cx="900000" cy="54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Public</a:t>
              </a:r>
              <a:endParaRPr lang="en-US" sz="1200" b="1" dirty="0">
                <a:ln w="18415" cmpd="sng">
                  <a:noFill/>
                  <a:prstDash val="solid"/>
                </a:ln>
                <a:solidFill>
                  <a:srgbClr val="000000"/>
                </a:solidFill>
                <a:cs typeface="Arial" charset="0"/>
              </a:endParaRPr>
            </a:p>
          </p:txBody>
        </p:sp>
        <p:sp>
          <p:nvSpPr>
            <p:cNvPr id="70" name="Ellipse 69"/>
            <p:cNvSpPr/>
            <p:nvPr/>
          </p:nvSpPr>
          <p:spPr bwMode="gray">
            <a:xfrm>
              <a:off x="4863085" y="2971200"/>
              <a:ext cx="1080000" cy="54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PR</a:t>
              </a:r>
              <a:endParaRPr lang="en-US" sz="1200" b="1" dirty="0">
                <a:ln w="18415" cmpd="sng">
                  <a:noFill/>
                  <a:prstDash val="solid"/>
                </a:ln>
                <a:solidFill>
                  <a:srgbClr val="000000"/>
                </a:solidFill>
                <a:cs typeface="Arial" charset="0"/>
              </a:endParaRPr>
            </a:p>
          </p:txBody>
        </p:sp>
        <p:sp>
          <p:nvSpPr>
            <p:cNvPr id="71" name="Ellipse 70"/>
            <p:cNvSpPr/>
            <p:nvPr/>
          </p:nvSpPr>
          <p:spPr bwMode="gray">
            <a:xfrm>
              <a:off x="6019398" y="2334299"/>
              <a:ext cx="720000" cy="36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Radio</a:t>
              </a:r>
              <a:endParaRPr lang="en-US" sz="1200" b="1" dirty="0">
                <a:ln w="18415" cmpd="sng">
                  <a:noFill/>
                  <a:prstDash val="solid"/>
                </a:ln>
                <a:solidFill>
                  <a:srgbClr val="000000"/>
                </a:solidFill>
                <a:cs typeface="Arial" charset="0"/>
              </a:endParaRPr>
            </a:p>
          </p:txBody>
        </p:sp>
        <p:sp>
          <p:nvSpPr>
            <p:cNvPr id="72" name="Ellipse 71"/>
            <p:cNvSpPr/>
            <p:nvPr/>
          </p:nvSpPr>
          <p:spPr bwMode="gray">
            <a:xfrm>
              <a:off x="7643499" y="3157199"/>
              <a:ext cx="720000" cy="360000"/>
            </a:xfrm>
            <a:prstGeom prst="ellipse">
              <a:avLst/>
            </a:prstGeom>
            <a:solidFill>
              <a:srgbClr val="E6E6E6"/>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Cinema</a:t>
              </a:r>
              <a:endParaRPr lang="en-US" sz="1200" b="1" dirty="0">
                <a:ln w="18415" cmpd="sng">
                  <a:noFill/>
                  <a:prstDash val="solid"/>
                </a:ln>
                <a:solidFill>
                  <a:srgbClr val="000000"/>
                </a:solidFill>
                <a:cs typeface="Arial" charset="0"/>
              </a:endParaRPr>
            </a:p>
          </p:txBody>
        </p:sp>
        <p:grpSp>
          <p:nvGrpSpPr>
            <p:cNvPr id="73" name="Gruppieren 72"/>
            <p:cNvGrpSpPr/>
            <p:nvPr/>
          </p:nvGrpSpPr>
          <p:grpSpPr bwMode="gray">
            <a:xfrm>
              <a:off x="323850" y="5326144"/>
              <a:ext cx="1681640" cy="400110"/>
              <a:chOff x="7139302" y="5414962"/>
              <a:chExt cx="1681640" cy="400110"/>
            </a:xfrm>
          </p:grpSpPr>
          <p:grpSp>
            <p:nvGrpSpPr>
              <p:cNvPr id="74" name="Gruppieren 73"/>
              <p:cNvGrpSpPr/>
              <p:nvPr/>
            </p:nvGrpSpPr>
            <p:grpSpPr bwMode="gray">
              <a:xfrm>
                <a:off x="7139302" y="5440725"/>
                <a:ext cx="360000" cy="360000"/>
                <a:chOff x="3205626" y="2557459"/>
                <a:chExt cx="430270" cy="430270"/>
              </a:xfrm>
            </p:grpSpPr>
            <p:sp>
              <p:nvSpPr>
                <p:cNvPr id="76" name="Ellipse 75"/>
                <p:cNvSpPr/>
                <p:nvPr/>
              </p:nvSpPr>
              <p:spPr bwMode="gray">
                <a:xfrm>
                  <a:off x="3205626" y="2557459"/>
                  <a:ext cx="430270" cy="430270"/>
                </a:xfrm>
                <a:prstGeom prst="ellipse">
                  <a:avLst/>
                </a:prstGeom>
                <a:noFill/>
                <a:ln w="19050">
                  <a:solidFill>
                    <a:srgbClr val="969696"/>
                  </a:solidFill>
                  <a:prstDash val="sysDot"/>
                  <a:round/>
                  <a:headEnd/>
                  <a:tailEnd/>
                </a:ln>
              </p:spPr>
              <p:txBody>
                <a:bodyPr rtlCol="0" anchor="ctr"/>
                <a:lstStyle/>
                <a:p>
                  <a:pPr algn="ctr"/>
                  <a:endParaRPr lang="en-US" dirty="0"/>
                </a:p>
              </p:txBody>
            </p:sp>
            <p:sp>
              <p:nvSpPr>
                <p:cNvPr id="77" name="Ellipse 76"/>
                <p:cNvSpPr/>
                <p:nvPr/>
              </p:nvSpPr>
              <p:spPr bwMode="gray">
                <a:xfrm>
                  <a:off x="3325943" y="2677776"/>
                  <a:ext cx="189636" cy="189636"/>
                </a:xfrm>
                <a:prstGeom prst="ellipse">
                  <a:avLst/>
                </a:prstGeom>
                <a:noFill/>
                <a:ln w="19050">
                  <a:solidFill>
                    <a:srgbClr val="969696"/>
                  </a:solidFill>
                  <a:prstDash val="sysDot"/>
                  <a:round/>
                  <a:headEnd/>
                  <a:tailEnd/>
                </a:ln>
              </p:spPr>
              <p:txBody>
                <a:bodyPr rtlCol="0" anchor="ctr"/>
                <a:lstStyle/>
                <a:p>
                  <a:pPr algn="ctr"/>
                  <a:endParaRPr lang="en-US" dirty="0"/>
                </a:p>
              </p:txBody>
            </p:sp>
            <p:grpSp>
              <p:nvGrpSpPr>
                <p:cNvPr id="78" name="Gruppieren 77"/>
                <p:cNvGrpSpPr/>
                <p:nvPr/>
              </p:nvGrpSpPr>
              <p:grpSpPr bwMode="gray">
                <a:xfrm>
                  <a:off x="3384761" y="2589622"/>
                  <a:ext cx="72000" cy="365944"/>
                  <a:chOff x="3384761" y="2586038"/>
                  <a:chExt cx="72000" cy="365944"/>
                </a:xfrm>
              </p:grpSpPr>
              <p:sp>
                <p:nvSpPr>
                  <p:cNvPr id="82" name="Gleichschenkliges Dreieck 81"/>
                  <p:cNvSpPr/>
                  <p:nvPr/>
                </p:nvSpPr>
                <p:spPr bwMode="gray">
                  <a:xfrm>
                    <a:off x="3384761" y="2586038"/>
                    <a:ext cx="72000" cy="54000"/>
                  </a:xfrm>
                  <a:prstGeom prst="triangle">
                    <a:avLst/>
                  </a:prstGeom>
                  <a:solidFill>
                    <a:srgbClr val="969696"/>
                  </a:solidFill>
                  <a:ln w="12700">
                    <a:noFill/>
                    <a:round/>
                    <a:headEnd/>
                    <a:tailEnd/>
                  </a:ln>
                </p:spPr>
                <p:txBody>
                  <a:bodyPr rtlCol="0" anchor="ctr"/>
                  <a:lstStyle/>
                  <a:p>
                    <a:pPr algn="ctr"/>
                    <a:endParaRPr lang="en-US" dirty="0"/>
                  </a:p>
                </p:txBody>
              </p:sp>
              <p:sp>
                <p:nvSpPr>
                  <p:cNvPr id="83" name="Gleichschenkliges Dreieck 82"/>
                  <p:cNvSpPr/>
                  <p:nvPr/>
                </p:nvSpPr>
                <p:spPr bwMode="gray">
                  <a:xfrm rot="10800000">
                    <a:off x="3384761" y="2897982"/>
                    <a:ext cx="72000" cy="54000"/>
                  </a:xfrm>
                  <a:prstGeom prst="triangle">
                    <a:avLst/>
                  </a:prstGeom>
                  <a:solidFill>
                    <a:srgbClr val="969696"/>
                  </a:solidFill>
                  <a:ln w="12700">
                    <a:noFill/>
                    <a:round/>
                    <a:headEnd/>
                    <a:tailEnd/>
                  </a:ln>
                </p:spPr>
                <p:txBody>
                  <a:bodyPr rtlCol="0" anchor="ctr"/>
                  <a:lstStyle/>
                  <a:p>
                    <a:pPr algn="ctr"/>
                    <a:endParaRPr lang="en-US" dirty="0"/>
                  </a:p>
                </p:txBody>
              </p:sp>
            </p:grpSp>
            <p:grpSp>
              <p:nvGrpSpPr>
                <p:cNvPr id="79" name="Gruppieren 78"/>
                <p:cNvGrpSpPr/>
                <p:nvPr/>
              </p:nvGrpSpPr>
              <p:grpSpPr bwMode="gray">
                <a:xfrm rot="5400000">
                  <a:off x="3384761" y="2589622"/>
                  <a:ext cx="72000" cy="365944"/>
                  <a:chOff x="3384761" y="2586038"/>
                  <a:chExt cx="72000" cy="365944"/>
                </a:xfrm>
              </p:grpSpPr>
              <p:sp>
                <p:nvSpPr>
                  <p:cNvPr id="80" name="Gleichschenkliges Dreieck 79"/>
                  <p:cNvSpPr/>
                  <p:nvPr/>
                </p:nvSpPr>
                <p:spPr bwMode="gray">
                  <a:xfrm>
                    <a:off x="3384761" y="2586038"/>
                    <a:ext cx="72000" cy="54000"/>
                  </a:xfrm>
                  <a:prstGeom prst="triangle">
                    <a:avLst/>
                  </a:prstGeom>
                  <a:solidFill>
                    <a:srgbClr val="969696"/>
                  </a:solidFill>
                  <a:ln w="12700">
                    <a:noFill/>
                    <a:round/>
                    <a:headEnd/>
                    <a:tailEnd/>
                  </a:ln>
                </p:spPr>
                <p:txBody>
                  <a:bodyPr rtlCol="0" anchor="ctr"/>
                  <a:lstStyle/>
                  <a:p>
                    <a:pPr algn="ctr"/>
                    <a:endParaRPr lang="en-US" dirty="0"/>
                  </a:p>
                </p:txBody>
              </p:sp>
              <p:sp>
                <p:nvSpPr>
                  <p:cNvPr id="81" name="Gleichschenkliges Dreieck 80"/>
                  <p:cNvSpPr/>
                  <p:nvPr/>
                </p:nvSpPr>
                <p:spPr bwMode="gray">
                  <a:xfrm rot="10800000">
                    <a:off x="3384761" y="2897982"/>
                    <a:ext cx="72000" cy="54000"/>
                  </a:xfrm>
                  <a:prstGeom prst="triangle">
                    <a:avLst/>
                  </a:prstGeom>
                  <a:solidFill>
                    <a:srgbClr val="969696"/>
                  </a:solidFill>
                  <a:ln w="12700">
                    <a:noFill/>
                    <a:round/>
                    <a:headEnd/>
                    <a:tailEnd/>
                  </a:ln>
                </p:spPr>
                <p:txBody>
                  <a:bodyPr rtlCol="0" anchor="ctr"/>
                  <a:lstStyle/>
                  <a:p>
                    <a:pPr algn="ctr"/>
                    <a:endParaRPr lang="en-US" dirty="0"/>
                  </a:p>
                </p:txBody>
              </p:sp>
            </p:grpSp>
          </p:grpSp>
          <p:sp>
            <p:nvSpPr>
              <p:cNvPr id="75" name="Textfeld 74"/>
              <p:cNvSpPr txBox="1"/>
              <p:nvPr/>
            </p:nvSpPr>
            <p:spPr bwMode="gray">
              <a:xfrm>
                <a:off x="7502512" y="5414962"/>
                <a:ext cx="1318430" cy="400110"/>
              </a:xfrm>
              <a:prstGeom prst="rect">
                <a:avLst/>
              </a:prstGeom>
              <a:noFill/>
            </p:spPr>
            <p:txBody>
              <a:bodyPr wrap="square" rtlCol="0" anchor="ctr">
                <a:spAutoFit/>
              </a:bodyPr>
              <a:lstStyle/>
              <a:p>
                <a:r>
                  <a:rPr lang="en-US" sz="1000" dirty="0" smtClean="0">
                    <a:solidFill>
                      <a:srgbClr val="969696"/>
                    </a:solidFill>
                  </a:rPr>
                  <a:t>Size defines </a:t>
                </a:r>
                <a:br>
                  <a:rPr lang="en-US" sz="1000" dirty="0" smtClean="0">
                    <a:solidFill>
                      <a:srgbClr val="969696"/>
                    </a:solidFill>
                  </a:rPr>
                </a:br>
                <a:r>
                  <a:rPr lang="en-US" sz="1000" dirty="0" smtClean="0">
                    <a:solidFill>
                      <a:srgbClr val="969696"/>
                    </a:solidFill>
                  </a:rPr>
                  <a:t>the budget</a:t>
                </a:r>
                <a:endParaRPr lang="en-US" sz="1000" dirty="0">
                  <a:solidFill>
                    <a:srgbClr val="969696"/>
                  </a:solidFill>
                </a:endParaRPr>
              </a:p>
            </p:txBody>
          </p:sp>
        </p:grpSp>
        <p:sp>
          <p:nvSpPr>
            <p:cNvPr id="85" name="Ellipse 84"/>
            <p:cNvSpPr/>
            <p:nvPr/>
          </p:nvSpPr>
          <p:spPr bwMode="gray">
            <a:xfrm>
              <a:off x="2591559" y="3968428"/>
              <a:ext cx="1368000" cy="936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Sponsoring</a:t>
              </a:r>
              <a:endParaRPr lang="en-US" sz="1200" b="1" dirty="0">
                <a:ln w="18415" cmpd="sng">
                  <a:noFill/>
                  <a:prstDash val="solid"/>
                </a:ln>
                <a:solidFill>
                  <a:srgbClr val="000000"/>
                </a:solidFill>
                <a:cs typeface="Arial" charset="0"/>
              </a:endParaRPr>
            </a:p>
          </p:txBody>
        </p:sp>
        <p:sp>
          <p:nvSpPr>
            <p:cNvPr id="86" name="Ellipse 85"/>
            <p:cNvSpPr/>
            <p:nvPr/>
          </p:nvSpPr>
          <p:spPr bwMode="gray">
            <a:xfrm>
              <a:off x="3547248" y="4671207"/>
              <a:ext cx="1080000" cy="72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Event </a:t>
              </a:r>
              <a:br>
                <a:rPr lang="en-US" sz="1200" b="1" dirty="0" smtClean="0">
                  <a:ln w="18415" cmpd="sng">
                    <a:noFill/>
                    <a:prstDash val="solid"/>
                  </a:ln>
                  <a:solidFill>
                    <a:srgbClr val="000000"/>
                  </a:solidFill>
                  <a:cs typeface="Arial" charset="0"/>
                </a:rPr>
              </a:br>
              <a:r>
                <a:rPr lang="en-US" sz="1200" b="1" dirty="0" smtClean="0">
                  <a:ln w="18415" cmpd="sng">
                    <a:noFill/>
                    <a:prstDash val="solid"/>
                  </a:ln>
                  <a:solidFill>
                    <a:srgbClr val="000000"/>
                  </a:solidFill>
                  <a:cs typeface="Arial" charset="0"/>
                </a:rPr>
                <a:t>Marketing</a:t>
              </a:r>
              <a:endParaRPr lang="en-US" sz="1200" b="1" dirty="0">
                <a:ln w="18415" cmpd="sng">
                  <a:noFill/>
                  <a:prstDash val="solid"/>
                </a:ln>
                <a:solidFill>
                  <a:srgbClr val="000000"/>
                </a:solidFill>
                <a:cs typeface="Arial" charset="0"/>
              </a:endParaRPr>
            </a:p>
          </p:txBody>
        </p:sp>
        <p:sp>
          <p:nvSpPr>
            <p:cNvPr id="87" name="Ellipse 86"/>
            <p:cNvSpPr/>
            <p:nvPr/>
          </p:nvSpPr>
          <p:spPr bwMode="gray">
            <a:xfrm>
              <a:off x="5479398" y="4364428"/>
              <a:ext cx="900000" cy="54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Fairs &amp; </a:t>
              </a:r>
              <a:br>
                <a:rPr lang="en-US" sz="1000" b="1" dirty="0" smtClean="0">
                  <a:ln w="18415" cmpd="sng">
                    <a:noFill/>
                    <a:prstDash val="solid"/>
                  </a:ln>
                  <a:solidFill>
                    <a:srgbClr val="000000"/>
                  </a:solidFill>
                  <a:cs typeface="Arial" charset="0"/>
                </a:rPr>
              </a:br>
              <a:r>
                <a:rPr lang="en-US" sz="1000" b="1" dirty="0" smtClean="0">
                  <a:ln w="18415" cmpd="sng">
                    <a:noFill/>
                    <a:prstDash val="solid"/>
                  </a:ln>
                  <a:solidFill>
                    <a:srgbClr val="000000"/>
                  </a:solidFill>
                  <a:cs typeface="Arial" charset="0"/>
                </a:rPr>
                <a:t>Exhibitions</a:t>
              </a:r>
              <a:endParaRPr lang="en-US" sz="1000" b="1" dirty="0">
                <a:ln w="18415" cmpd="sng">
                  <a:noFill/>
                  <a:prstDash val="solid"/>
                </a:ln>
                <a:solidFill>
                  <a:srgbClr val="000000"/>
                </a:solidFill>
                <a:cs typeface="Arial" charset="0"/>
              </a:endParaRPr>
            </a:p>
          </p:txBody>
        </p:sp>
        <p:sp>
          <p:nvSpPr>
            <p:cNvPr id="88" name="Ellipse 87"/>
            <p:cNvSpPr/>
            <p:nvPr/>
          </p:nvSpPr>
          <p:spPr bwMode="gray">
            <a:xfrm>
              <a:off x="7423849" y="5080976"/>
              <a:ext cx="840414" cy="420207"/>
            </a:xfrm>
            <a:prstGeom prst="ellipse">
              <a:avLst/>
            </a:prstGeom>
            <a:solidFill>
              <a:srgbClr val="E6E6E6"/>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Product</a:t>
              </a:r>
              <a:br>
                <a:rPr lang="en-US" sz="1000" b="1" dirty="0" smtClean="0">
                  <a:ln w="18415" cmpd="sng">
                    <a:noFill/>
                    <a:prstDash val="solid"/>
                  </a:ln>
                  <a:solidFill>
                    <a:srgbClr val="000000"/>
                  </a:solidFill>
                  <a:cs typeface="Arial" charset="0"/>
                </a:rPr>
              </a:br>
              <a:r>
                <a:rPr lang="en-US" sz="1000" b="1" dirty="0" smtClean="0">
                  <a:ln w="18415" cmpd="sng">
                    <a:noFill/>
                    <a:prstDash val="solid"/>
                  </a:ln>
                  <a:solidFill>
                    <a:srgbClr val="000000"/>
                  </a:solidFill>
                  <a:cs typeface="Arial" charset="0"/>
                </a:rPr>
                <a:t>Placement</a:t>
              </a:r>
              <a:endParaRPr lang="en-US" sz="1000" b="1" dirty="0">
                <a:ln w="18415" cmpd="sng">
                  <a:noFill/>
                  <a:prstDash val="solid"/>
                </a:ln>
                <a:solidFill>
                  <a:srgbClr val="000000"/>
                </a:solidFill>
                <a:cs typeface="Arial" charset="0"/>
              </a:endParaRPr>
            </a:p>
          </p:txBody>
        </p:sp>
        <p:sp>
          <p:nvSpPr>
            <p:cNvPr id="89" name="Ellipse 88"/>
            <p:cNvSpPr/>
            <p:nvPr/>
          </p:nvSpPr>
          <p:spPr bwMode="gray">
            <a:xfrm>
              <a:off x="2600159" y="4997095"/>
              <a:ext cx="819843" cy="409922"/>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Promotion</a:t>
              </a:r>
              <a:endParaRPr lang="en-US" sz="1200" b="1" dirty="0">
                <a:ln w="18415" cmpd="sng">
                  <a:noFill/>
                  <a:prstDash val="solid"/>
                </a:ln>
                <a:solidFill>
                  <a:srgbClr val="000000"/>
                </a:solidFill>
                <a:cs typeface="Arial" charset="0"/>
              </a:endParaRPr>
            </a:p>
          </p:txBody>
        </p:sp>
        <p:sp>
          <p:nvSpPr>
            <p:cNvPr id="91" name="Ellipse 90"/>
            <p:cNvSpPr/>
            <p:nvPr/>
          </p:nvSpPr>
          <p:spPr bwMode="gray">
            <a:xfrm>
              <a:off x="4708854" y="5019454"/>
              <a:ext cx="855300" cy="42765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Direct</a:t>
              </a:r>
              <a:br>
                <a:rPr lang="en-US" sz="1000" b="1" dirty="0" smtClean="0">
                  <a:ln w="18415" cmpd="sng">
                    <a:noFill/>
                    <a:prstDash val="solid"/>
                  </a:ln>
                  <a:solidFill>
                    <a:srgbClr val="000000"/>
                  </a:solidFill>
                  <a:cs typeface="Arial" charset="0"/>
                </a:rPr>
              </a:br>
              <a:r>
                <a:rPr lang="en-US" sz="1000" b="1" dirty="0" smtClean="0">
                  <a:ln w="18415" cmpd="sng">
                    <a:noFill/>
                    <a:prstDash val="solid"/>
                  </a:ln>
                  <a:solidFill>
                    <a:srgbClr val="000000"/>
                  </a:solidFill>
                  <a:cs typeface="Arial" charset="0"/>
                </a:rPr>
                <a:t>Marketing</a:t>
              </a:r>
              <a:endParaRPr lang="en-US" sz="1000" b="1" dirty="0">
                <a:ln w="18415" cmpd="sng">
                  <a:noFill/>
                  <a:prstDash val="solid"/>
                </a:ln>
                <a:solidFill>
                  <a:srgbClr val="000000"/>
                </a:solidFill>
                <a:cs typeface="Arial" charset="0"/>
              </a:endParaRPr>
            </a:p>
          </p:txBody>
        </p:sp>
        <p:sp>
          <p:nvSpPr>
            <p:cNvPr id="92" name="Ellipse 91"/>
            <p:cNvSpPr/>
            <p:nvPr/>
          </p:nvSpPr>
          <p:spPr bwMode="gray">
            <a:xfrm>
              <a:off x="4510339" y="4195706"/>
              <a:ext cx="858150" cy="429076"/>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Mobile</a:t>
              </a:r>
              <a:br>
                <a:rPr lang="en-US" sz="1000" b="1" dirty="0" smtClean="0">
                  <a:ln w="18415" cmpd="sng">
                    <a:noFill/>
                    <a:prstDash val="solid"/>
                  </a:ln>
                  <a:solidFill>
                    <a:srgbClr val="000000"/>
                  </a:solidFill>
                  <a:cs typeface="Arial" charset="0"/>
                </a:rPr>
              </a:br>
              <a:r>
                <a:rPr lang="en-US" sz="1000" b="1" dirty="0" smtClean="0">
                  <a:ln w="18415" cmpd="sng">
                    <a:noFill/>
                    <a:prstDash val="solid"/>
                  </a:ln>
                  <a:solidFill>
                    <a:srgbClr val="000000"/>
                  </a:solidFill>
                  <a:cs typeface="Arial" charset="0"/>
                </a:rPr>
                <a:t>Marketing</a:t>
              </a:r>
              <a:endParaRPr lang="en-US" sz="1000" b="1" dirty="0">
                <a:ln w="18415" cmpd="sng">
                  <a:noFill/>
                  <a:prstDash val="solid"/>
                </a:ln>
                <a:solidFill>
                  <a:srgbClr val="000000"/>
                </a:solidFill>
                <a:cs typeface="Arial" charset="0"/>
              </a:endParaRPr>
            </a:p>
          </p:txBody>
        </p:sp>
        <p:sp>
          <p:nvSpPr>
            <p:cNvPr id="93" name="Ellipse 92"/>
            <p:cNvSpPr/>
            <p:nvPr/>
          </p:nvSpPr>
          <p:spPr bwMode="gray">
            <a:xfrm>
              <a:off x="2411559" y="3788428"/>
              <a:ext cx="720000" cy="360000"/>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SEO</a:t>
              </a:r>
              <a:endParaRPr lang="en-US" sz="1200" b="1" dirty="0">
                <a:ln w="18415" cmpd="sng">
                  <a:noFill/>
                  <a:prstDash val="solid"/>
                </a:ln>
                <a:solidFill>
                  <a:srgbClr val="000000"/>
                </a:solidFill>
                <a:cs typeface="Arial" charset="0"/>
              </a:endParaRPr>
            </a:p>
          </p:txBody>
        </p:sp>
        <p:sp>
          <p:nvSpPr>
            <p:cNvPr id="94" name="Ellipse 93"/>
            <p:cNvSpPr/>
            <p:nvPr/>
          </p:nvSpPr>
          <p:spPr bwMode="gray">
            <a:xfrm>
              <a:off x="3610876" y="3800356"/>
              <a:ext cx="952744" cy="581466"/>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000000"/>
                  </a:solidFill>
                  <a:cs typeface="Arial" charset="0"/>
                </a:rPr>
                <a:t>Online</a:t>
              </a:r>
              <a:br>
                <a:rPr lang="en-US" sz="1200" b="1" dirty="0" smtClean="0">
                  <a:ln w="18415" cmpd="sng">
                    <a:noFill/>
                    <a:prstDash val="solid"/>
                  </a:ln>
                  <a:solidFill>
                    <a:srgbClr val="000000"/>
                  </a:solidFill>
                  <a:cs typeface="Arial" charset="0"/>
                </a:rPr>
              </a:br>
              <a:r>
                <a:rPr lang="en-US" sz="1200" b="1" dirty="0" smtClean="0">
                  <a:ln w="18415" cmpd="sng">
                    <a:noFill/>
                    <a:prstDash val="solid"/>
                  </a:ln>
                  <a:solidFill>
                    <a:srgbClr val="000000"/>
                  </a:solidFill>
                  <a:cs typeface="Arial" charset="0"/>
                </a:rPr>
                <a:t>Marketing</a:t>
              </a:r>
              <a:endParaRPr lang="en-US" sz="1200" b="1" dirty="0">
                <a:ln w="18415" cmpd="sng">
                  <a:noFill/>
                  <a:prstDash val="solid"/>
                </a:ln>
                <a:solidFill>
                  <a:srgbClr val="000000"/>
                </a:solidFill>
                <a:cs typeface="Arial" charset="0"/>
              </a:endParaRPr>
            </a:p>
          </p:txBody>
        </p:sp>
        <p:sp>
          <p:nvSpPr>
            <p:cNvPr id="95" name="Ellipse 94"/>
            <p:cNvSpPr/>
            <p:nvPr/>
          </p:nvSpPr>
          <p:spPr bwMode="gray">
            <a:xfrm>
              <a:off x="6417583" y="4155444"/>
              <a:ext cx="720000" cy="360000"/>
            </a:xfrm>
            <a:prstGeom prst="ellipse">
              <a:avLst/>
            </a:prstGeom>
            <a:solidFill>
              <a:srgbClr val="E6E6E6"/>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Viral /</a:t>
              </a:r>
              <a:br>
                <a:rPr lang="en-US" sz="1000" b="1" dirty="0" smtClean="0">
                  <a:ln w="18415" cmpd="sng">
                    <a:noFill/>
                    <a:prstDash val="solid"/>
                  </a:ln>
                  <a:solidFill>
                    <a:srgbClr val="000000"/>
                  </a:solidFill>
                  <a:cs typeface="Arial" charset="0"/>
                </a:rPr>
              </a:br>
              <a:r>
                <a:rPr lang="en-US" sz="1000" b="1" dirty="0" smtClean="0">
                  <a:ln w="18415" cmpd="sng">
                    <a:noFill/>
                    <a:prstDash val="solid"/>
                  </a:ln>
                  <a:solidFill>
                    <a:srgbClr val="000000"/>
                  </a:solidFill>
                  <a:cs typeface="Arial" charset="0"/>
                </a:rPr>
                <a:t>Guerilla</a:t>
              </a:r>
              <a:endParaRPr lang="en-US" sz="1000" b="1" dirty="0">
                <a:ln w="18415" cmpd="sng">
                  <a:noFill/>
                  <a:prstDash val="solid"/>
                </a:ln>
                <a:solidFill>
                  <a:srgbClr val="000000"/>
                </a:solidFill>
                <a:cs typeface="Arial" charset="0"/>
              </a:endParaRPr>
            </a:p>
          </p:txBody>
        </p:sp>
        <p:grpSp>
          <p:nvGrpSpPr>
            <p:cNvPr id="16" name="Gruppieren 15"/>
            <p:cNvGrpSpPr/>
            <p:nvPr/>
          </p:nvGrpSpPr>
          <p:grpSpPr bwMode="gray">
            <a:xfrm>
              <a:off x="2340000" y="5803200"/>
              <a:ext cx="4968000" cy="360000"/>
              <a:chOff x="2340000" y="5803200"/>
              <a:chExt cx="4968000" cy="360000"/>
            </a:xfrm>
          </p:grpSpPr>
          <p:sp>
            <p:nvSpPr>
              <p:cNvPr id="15" name="Ellipse 14"/>
              <p:cNvSpPr/>
              <p:nvPr/>
            </p:nvSpPr>
            <p:spPr bwMode="gray">
              <a:xfrm>
                <a:off x="2340000" y="5875200"/>
                <a:ext cx="216000" cy="216000"/>
              </a:xfrm>
              <a:prstGeom prst="ellipse">
                <a:avLst/>
              </a:prstGeom>
              <a:solidFill>
                <a:schemeClr val="accent1">
                  <a:lumMod val="20000"/>
                  <a:lumOff val="80000"/>
                </a:schemeClr>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endParaRPr lang="en-US" sz="1200" b="1" dirty="0">
                  <a:ln w="18415" cmpd="sng">
                    <a:noFill/>
                    <a:prstDash val="solid"/>
                  </a:ln>
                  <a:solidFill>
                    <a:srgbClr val="000000"/>
                  </a:solidFill>
                  <a:cs typeface="Arial" charset="0"/>
                </a:endParaRPr>
              </a:p>
            </p:txBody>
          </p:sp>
          <p:sp>
            <p:nvSpPr>
              <p:cNvPr id="102" name="Rectangle 11" descr="© INSCALE GmbH, 26.05.2010&#10;http://www.presentationload.com/"/>
              <p:cNvSpPr>
                <a:spLocks noChangeArrowheads="1"/>
              </p:cNvSpPr>
              <p:nvPr/>
            </p:nvSpPr>
            <p:spPr bwMode="gray">
              <a:xfrm>
                <a:off x="2556000" y="5803200"/>
                <a:ext cx="1440000" cy="360000"/>
              </a:xfrm>
              <a:prstGeom prst="rect">
                <a:avLst/>
              </a:prstGeom>
              <a:noFill/>
              <a:ln w="19050">
                <a:noFill/>
                <a:miter lim="800000"/>
                <a:headEnd/>
                <a:tailEnd/>
              </a:ln>
            </p:spPr>
            <p:txBody>
              <a:bodyPr lIns="108000" tIns="72000" rIns="108000" bIns="72000" anchor="ctr"/>
              <a:lstStyle/>
              <a:p>
                <a:pPr lvl="0" defTabSz="801688" eaLnBrk="0" hangingPunct="0"/>
                <a:r>
                  <a:rPr lang="en-US" sz="1200" noProof="1" smtClean="0"/>
                  <a:t>High frequency</a:t>
                </a:r>
                <a:endParaRPr lang="en-US" sz="1200" noProof="1"/>
              </a:p>
            </p:txBody>
          </p:sp>
          <p:sp>
            <p:nvSpPr>
              <p:cNvPr id="103" name="Ellipse 102"/>
              <p:cNvSpPr/>
              <p:nvPr/>
            </p:nvSpPr>
            <p:spPr bwMode="gray">
              <a:xfrm>
                <a:off x="3996000" y="5875200"/>
                <a:ext cx="216000" cy="216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endParaRPr lang="en-US" sz="1200" b="1" dirty="0">
                  <a:ln w="18415" cmpd="sng">
                    <a:noFill/>
                    <a:prstDash val="solid"/>
                  </a:ln>
                  <a:solidFill>
                    <a:srgbClr val="000000"/>
                  </a:solidFill>
                  <a:cs typeface="Arial" charset="0"/>
                </a:endParaRPr>
              </a:p>
            </p:txBody>
          </p:sp>
          <p:sp>
            <p:nvSpPr>
              <p:cNvPr id="104" name="Rectangle 11" descr="© INSCALE GmbH, 26.05.2010&#10;http://www.presentationload.com/"/>
              <p:cNvSpPr>
                <a:spLocks noChangeArrowheads="1"/>
              </p:cNvSpPr>
              <p:nvPr/>
            </p:nvSpPr>
            <p:spPr bwMode="gray">
              <a:xfrm>
                <a:off x="4212000" y="5803200"/>
                <a:ext cx="1440000" cy="360000"/>
              </a:xfrm>
              <a:prstGeom prst="rect">
                <a:avLst/>
              </a:prstGeom>
              <a:noFill/>
              <a:ln w="19050">
                <a:noFill/>
                <a:miter lim="800000"/>
                <a:headEnd/>
                <a:tailEnd/>
              </a:ln>
            </p:spPr>
            <p:txBody>
              <a:bodyPr lIns="108000" tIns="72000" rIns="108000" bIns="72000" anchor="ctr"/>
              <a:lstStyle/>
              <a:p>
                <a:pPr lvl="0" defTabSz="801688" eaLnBrk="0" hangingPunct="0"/>
                <a:r>
                  <a:rPr lang="en-US" sz="1200" noProof="1" smtClean="0"/>
                  <a:t>Medium frequency</a:t>
                </a:r>
                <a:endParaRPr lang="en-US" sz="1200" noProof="1"/>
              </a:p>
            </p:txBody>
          </p:sp>
          <p:sp>
            <p:nvSpPr>
              <p:cNvPr id="105" name="Ellipse 104"/>
              <p:cNvSpPr/>
              <p:nvPr/>
            </p:nvSpPr>
            <p:spPr bwMode="gray">
              <a:xfrm>
                <a:off x="5652000" y="5875200"/>
                <a:ext cx="216000" cy="216000"/>
              </a:xfrm>
              <a:prstGeom prst="ellipse">
                <a:avLst/>
              </a:prstGeom>
              <a:solidFill>
                <a:srgbClr val="E6E6E6"/>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endParaRPr lang="en-US" sz="1200" b="1" dirty="0">
                  <a:ln w="18415" cmpd="sng">
                    <a:noFill/>
                    <a:prstDash val="solid"/>
                  </a:ln>
                  <a:solidFill>
                    <a:srgbClr val="000000"/>
                  </a:solidFill>
                  <a:cs typeface="Arial" charset="0"/>
                </a:endParaRPr>
              </a:p>
            </p:txBody>
          </p:sp>
          <p:sp>
            <p:nvSpPr>
              <p:cNvPr id="106" name="Rectangle 11" descr="© INSCALE GmbH, 26.05.2010&#10;http://www.presentationload.com/"/>
              <p:cNvSpPr>
                <a:spLocks noChangeArrowheads="1"/>
              </p:cNvSpPr>
              <p:nvPr/>
            </p:nvSpPr>
            <p:spPr bwMode="gray">
              <a:xfrm>
                <a:off x="5868000" y="5803200"/>
                <a:ext cx="1440000" cy="360000"/>
              </a:xfrm>
              <a:prstGeom prst="rect">
                <a:avLst/>
              </a:prstGeom>
              <a:noFill/>
              <a:ln w="19050">
                <a:noFill/>
                <a:miter lim="800000"/>
                <a:headEnd/>
                <a:tailEnd/>
              </a:ln>
            </p:spPr>
            <p:txBody>
              <a:bodyPr lIns="108000" tIns="72000" rIns="108000" bIns="72000" anchor="ctr"/>
              <a:lstStyle/>
              <a:p>
                <a:pPr lvl="0" defTabSz="801688" eaLnBrk="0" hangingPunct="0"/>
                <a:r>
                  <a:rPr lang="en-US" sz="1200" noProof="1" smtClean="0"/>
                  <a:t>Low frequency</a:t>
                </a:r>
                <a:endParaRPr lang="en-US" sz="1200" noProof="1"/>
              </a:p>
            </p:txBody>
          </p:sp>
        </p:grpSp>
      </p:grpSp>
      <p:grpSp>
        <p:nvGrpSpPr>
          <p:cNvPr id="98" name="Gruppieren 97"/>
          <p:cNvGrpSpPr/>
          <p:nvPr/>
        </p:nvGrpSpPr>
        <p:grpSpPr bwMode="gray">
          <a:xfrm>
            <a:off x="7057440" y="55389"/>
            <a:ext cx="2014062" cy="6757989"/>
            <a:chOff x="7057440" y="55389"/>
            <a:chExt cx="2014062" cy="6757989"/>
          </a:xfrm>
        </p:grpSpPr>
        <p:sp>
          <p:nvSpPr>
            <p:cNvPr id="100" name="Stern mit 5 Zacken 99"/>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101" name="Rechteck 100"/>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107" name="Rechteck 106"/>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314623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Macroenvironment Analysis </a:t>
            </a:r>
            <a:r>
              <a:rPr lang="en-US" b="0" noProof="1"/>
              <a:t>– </a:t>
            </a:r>
            <a:r>
              <a:rPr lang="en-US" b="0" noProof="1" smtClean="0"/>
              <a:t>Network</a:t>
            </a:r>
            <a:endParaRPr lang="en-US" dirty="0"/>
          </a:p>
        </p:txBody>
      </p:sp>
      <p:sp>
        <p:nvSpPr>
          <p:cNvPr id="3" name="Textplatzhalter 2"/>
          <p:cNvSpPr>
            <a:spLocks noGrp="1"/>
          </p:cNvSpPr>
          <p:nvPr>
            <p:ph type="body" sz="quarter" idx="13"/>
          </p:nvPr>
        </p:nvSpPr>
        <p:spPr bwMode="gray"/>
        <p:txBody>
          <a:bodyPr/>
          <a:lstStyle/>
          <a:p>
            <a:r>
              <a:rPr lang="en-US" noProof="1" smtClean="0"/>
              <a:t>Stakeholders and evaluation of relations</a:t>
            </a:r>
          </a:p>
          <a:p>
            <a:endParaRPr lang="en-US" dirty="0"/>
          </a:p>
        </p:txBody>
      </p:sp>
      <p:grpSp>
        <p:nvGrpSpPr>
          <p:cNvPr id="66" name="Gruppieren 65"/>
          <p:cNvGrpSpPr/>
          <p:nvPr/>
        </p:nvGrpSpPr>
        <p:grpSpPr bwMode="gray">
          <a:xfrm>
            <a:off x="250371" y="1434729"/>
            <a:ext cx="8769804" cy="4554993"/>
            <a:chOff x="250371" y="1434729"/>
            <a:chExt cx="8769804" cy="4554993"/>
          </a:xfrm>
        </p:grpSpPr>
        <p:sp>
          <p:nvSpPr>
            <p:cNvPr id="322" name="Textfeld 321"/>
            <p:cNvSpPr txBox="1"/>
            <p:nvPr/>
          </p:nvSpPr>
          <p:spPr bwMode="gray">
            <a:xfrm>
              <a:off x="7210275" y="4358506"/>
              <a:ext cx="1809900" cy="1631216"/>
            </a:xfrm>
            <a:prstGeom prst="rect">
              <a:avLst/>
            </a:prstGeom>
            <a:noFill/>
          </p:spPr>
          <p:txBody>
            <a:bodyPr wrap="square" rtlCol="0">
              <a:spAutoFit/>
            </a:bodyPr>
            <a:lstStyle/>
            <a:p>
              <a:r>
                <a:rPr lang="en-US" sz="1000" dirty="0" smtClean="0"/>
                <a:t>Quality of connection</a:t>
              </a:r>
              <a:br>
                <a:rPr lang="en-US" sz="1000" dirty="0" smtClean="0"/>
              </a:br>
              <a:r>
                <a:rPr lang="en-US" sz="1000" dirty="0" smtClean="0">
                  <a:solidFill>
                    <a:schemeClr val="accent1"/>
                  </a:solidFill>
                </a:rPr>
                <a:t>+</a:t>
              </a:r>
              <a:r>
                <a:rPr lang="en-US" sz="1000" dirty="0" smtClean="0"/>
                <a:t>     perfect</a:t>
              </a:r>
              <a:br>
                <a:rPr lang="en-US" sz="1000" dirty="0" smtClean="0"/>
              </a:br>
              <a:r>
                <a:rPr lang="en-US" sz="1000" dirty="0" smtClean="0">
                  <a:solidFill>
                    <a:schemeClr val="accent1"/>
                  </a:solidFill>
                </a:rPr>
                <a:t>o</a:t>
              </a:r>
              <a:r>
                <a:rPr lang="en-US" sz="1000" dirty="0" smtClean="0">
                  <a:solidFill>
                    <a:srgbClr val="C00000"/>
                  </a:solidFill>
                </a:rPr>
                <a:t>  </a:t>
              </a:r>
              <a:r>
                <a:rPr lang="en-US" sz="1000" dirty="0" smtClean="0"/>
                <a:t>   normal</a:t>
              </a:r>
            </a:p>
            <a:p>
              <a:r>
                <a:rPr lang="en-US" sz="1000" dirty="0" smtClean="0">
                  <a:solidFill>
                    <a:schemeClr val="accent1"/>
                  </a:solidFill>
                </a:rPr>
                <a:t>K</a:t>
              </a:r>
              <a:r>
                <a:rPr lang="en-US" sz="1000" dirty="0" smtClean="0"/>
                <a:t>     critical</a:t>
              </a:r>
              <a:br>
                <a:rPr lang="en-US" sz="1000" dirty="0" smtClean="0"/>
              </a:br>
              <a:r>
                <a:rPr lang="en-US" sz="1000" dirty="0" smtClean="0"/>
                <a:t/>
              </a:r>
              <a:br>
                <a:rPr lang="en-US" sz="1000" dirty="0" smtClean="0"/>
              </a:br>
              <a:r>
                <a:rPr lang="en-US" sz="1000" dirty="0" smtClean="0"/>
                <a:t>Frequency of connection</a:t>
              </a:r>
              <a:br>
                <a:rPr lang="en-US" sz="1000" dirty="0" smtClean="0"/>
              </a:br>
              <a:r>
                <a:rPr lang="en-US" sz="1000" dirty="0" smtClean="0">
                  <a:solidFill>
                    <a:schemeClr val="accent1"/>
                  </a:solidFill>
                </a:rPr>
                <a:t>3</a:t>
              </a:r>
              <a:r>
                <a:rPr lang="en-US" sz="1000" dirty="0" smtClean="0"/>
                <a:t>     intensive	</a:t>
              </a:r>
              <a:br>
                <a:rPr lang="en-US" sz="1000" dirty="0" smtClean="0"/>
              </a:br>
              <a:r>
                <a:rPr lang="en-US" sz="1000" dirty="0" smtClean="0">
                  <a:solidFill>
                    <a:schemeClr val="accent1"/>
                  </a:solidFill>
                </a:rPr>
                <a:t>2</a:t>
              </a:r>
              <a:r>
                <a:rPr lang="en-US" sz="1000" dirty="0" smtClean="0"/>
                <a:t>     medium</a:t>
              </a:r>
              <a:br>
                <a:rPr lang="en-US" sz="1000" dirty="0" smtClean="0"/>
              </a:br>
              <a:r>
                <a:rPr lang="en-US" sz="1000" dirty="0" smtClean="0">
                  <a:solidFill>
                    <a:schemeClr val="accent1"/>
                  </a:solidFill>
                </a:rPr>
                <a:t>1</a:t>
              </a:r>
              <a:r>
                <a:rPr lang="en-US" sz="1000" dirty="0" smtClean="0"/>
                <a:t>     low</a:t>
              </a:r>
              <a:br>
                <a:rPr lang="en-US" sz="1000" dirty="0" smtClean="0"/>
              </a:br>
              <a:r>
                <a:rPr lang="en-US" sz="1000" dirty="0" smtClean="0">
                  <a:solidFill>
                    <a:schemeClr val="accent1"/>
                  </a:solidFill>
                </a:rPr>
                <a:t>0</a:t>
              </a:r>
              <a:r>
                <a:rPr lang="en-US" sz="1000" dirty="0" smtClean="0"/>
                <a:t>     nonexistent</a:t>
              </a:r>
              <a:endParaRPr lang="en-US" sz="1000" dirty="0"/>
            </a:p>
          </p:txBody>
        </p:sp>
        <p:grpSp>
          <p:nvGrpSpPr>
            <p:cNvPr id="4" name="Gruppieren 296"/>
            <p:cNvGrpSpPr/>
            <p:nvPr/>
          </p:nvGrpSpPr>
          <p:grpSpPr bwMode="gray">
            <a:xfrm>
              <a:off x="2207533" y="1434729"/>
              <a:ext cx="4665600" cy="4428000"/>
              <a:chOff x="-7847736" y="945901"/>
              <a:chExt cx="5024538" cy="4788497"/>
            </a:xfrm>
          </p:grpSpPr>
          <p:grpSp>
            <p:nvGrpSpPr>
              <p:cNvPr id="5" name="Gruppieren 68"/>
              <p:cNvGrpSpPr/>
              <p:nvPr/>
            </p:nvGrpSpPr>
            <p:grpSpPr bwMode="gray">
              <a:xfrm>
                <a:off x="-7847736" y="945901"/>
                <a:ext cx="4788504" cy="4788497"/>
                <a:chOff x="-5725144" y="945901"/>
                <a:chExt cx="4788504" cy="4788497"/>
              </a:xfrm>
            </p:grpSpPr>
            <p:sp>
              <p:nvSpPr>
                <p:cNvPr id="241" name="Ellipse 240"/>
                <p:cNvSpPr/>
                <p:nvPr/>
              </p:nvSpPr>
              <p:spPr bwMode="gray">
                <a:xfrm>
                  <a:off x="-5725144" y="945901"/>
                  <a:ext cx="4788504" cy="4788497"/>
                </a:xfrm>
                <a:prstGeom prst="ellipse">
                  <a:avLst/>
                </a:prstGeom>
                <a:solidFill>
                  <a:srgbClr val="DDDDDD"/>
                </a:solidFill>
                <a:ln w="12700">
                  <a:noFill/>
                  <a:round/>
                  <a:headEnd/>
                  <a:tailEnd/>
                </a:ln>
                <a:effectLst>
                  <a:outerShdw blurRad="127000" dir="5400000" algn="t" rotWithShape="0">
                    <a:prstClr val="black">
                      <a:alpha val="40000"/>
                    </a:prstClr>
                  </a:outerShdw>
                </a:effectLst>
                <a:scene3d>
                  <a:camera prst="perspectiveRelaxedModerately">
                    <a:rot lat="0" lon="0" rev="0"/>
                  </a:camera>
                  <a:lightRig rig="threePt" dir="t"/>
                </a:scene3d>
                <a:sp3d prstMaterial="matte"/>
              </p:spPr>
              <p:txBody>
                <a:bodyPr rtlCol="0" anchor="ctr"/>
                <a:lstStyle/>
                <a:p>
                  <a:pPr algn="ctr"/>
                  <a:endParaRPr lang="en-US" dirty="0"/>
                </a:p>
              </p:txBody>
            </p:sp>
            <p:sp>
              <p:nvSpPr>
                <p:cNvPr id="242" name="Ellipse 241"/>
                <p:cNvSpPr/>
                <p:nvPr/>
              </p:nvSpPr>
              <p:spPr bwMode="gray">
                <a:xfrm>
                  <a:off x="-5183940" y="1487102"/>
                  <a:ext cx="3706096" cy="3706094"/>
                </a:xfrm>
                <a:prstGeom prst="ellipse">
                  <a:avLst/>
                </a:prstGeom>
                <a:solidFill>
                  <a:srgbClr val="EAEAEA"/>
                </a:solidFill>
                <a:ln w="12700">
                  <a:noFill/>
                  <a:round/>
                  <a:headEnd/>
                  <a:tailEnd/>
                </a:ln>
                <a:effectLst>
                  <a:outerShdw blurRad="127000" dir="5400000" algn="t" rotWithShape="0">
                    <a:prstClr val="black">
                      <a:alpha val="40000"/>
                    </a:prstClr>
                  </a:outerShdw>
                </a:effectLst>
                <a:scene3d>
                  <a:camera prst="perspectiveRelaxedModerately">
                    <a:rot lat="0" lon="0" rev="0"/>
                  </a:camera>
                  <a:lightRig rig="threePt" dir="t"/>
                </a:scene3d>
                <a:sp3d prstMaterial="matte"/>
              </p:spPr>
              <p:txBody>
                <a:bodyPr rtlCol="0" anchor="ctr"/>
                <a:lstStyle/>
                <a:p>
                  <a:pPr algn="ctr"/>
                  <a:endParaRPr lang="en-US" dirty="0"/>
                </a:p>
              </p:txBody>
            </p:sp>
            <p:sp>
              <p:nvSpPr>
                <p:cNvPr id="243" name="Ellipse 242"/>
                <p:cNvSpPr/>
                <p:nvPr/>
              </p:nvSpPr>
              <p:spPr bwMode="gray">
                <a:xfrm>
                  <a:off x="-4499864" y="2171178"/>
                  <a:ext cx="2337944" cy="2337942"/>
                </a:xfrm>
                <a:prstGeom prst="ellipse">
                  <a:avLst/>
                </a:prstGeom>
                <a:solidFill>
                  <a:srgbClr val="F8F8F8"/>
                </a:solidFill>
                <a:ln w="3175">
                  <a:solidFill>
                    <a:schemeClr val="bg1">
                      <a:lumMod val="85000"/>
                    </a:schemeClr>
                  </a:solidFill>
                  <a:round/>
                  <a:headEnd/>
                  <a:tailEnd/>
                </a:ln>
                <a:effectLst/>
                <a:scene3d>
                  <a:camera prst="perspectiveRelaxedModerately">
                    <a:rot lat="0" lon="0" rev="0"/>
                  </a:camera>
                  <a:lightRig rig="threePt" dir="t"/>
                </a:scene3d>
                <a:sp3d prstMaterial="matte"/>
              </p:spPr>
              <p:txBody>
                <a:bodyPr rtlCol="0" anchor="ctr"/>
                <a:lstStyle/>
                <a:p>
                  <a:pPr algn="ctr"/>
                  <a:endParaRPr lang="en-US" dirty="0"/>
                </a:p>
              </p:txBody>
            </p:sp>
          </p:grpSp>
          <p:grpSp>
            <p:nvGrpSpPr>
              <p:cNvPr id="6" name="Gruppieren 295"/>
              <p:cNvGrpSpPr/>
              <p:nvPr/>
            </p:nvGrpSpPr>
            <p:grpSpPr bwMode="gray">
              <a:xfrm>
                <a:off x="-7331420" y="1574351"/>
                <a:ext cx="4265223" cy="3575452"/>
                <a:chOff x="-7331420" y="1574351"/>
                <a:chExt cx="4265223" cy="3575452"/>
              </a:xfrm>
            </p:grpSpPr>
            <p:cxnSp>
              <p:nvCxnSpPr>
                <p:cNvPr id="225" name="Gerade Verbindung 224"/>
                <p:cNvCxnSpPr/>
                <p:nvPr/>
              </p:nvCxnSpPr>
              <p:spPr bwMode="gray">
                <a:xfrm rot="5400000">
                  <a:off x="-5903726" y="2674323"/>
                  <a:ext cx="1116068" cy="215584"/>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26" name="Gerade Verbindung 225"/>
                <p:cNvCxnSpPr/>
                <p:nvPr/>
              </p:nvCxnSpPr>
              <p:spPr bwMode="gray">
                <a:xfrm rot="5400000">
                  <a:off x="-5579039" y="2056542"/>
                  <a:ext cx="1409164" cy="1158051"/>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27" name="Gerade Verbindung 226"/>
                <p:cNvCxnSpPr/>
                <p:nvPr/>
              </p:nvCxnSpPr>
              <p:spPr bwMode="gray">
                <a:xfrm rot="16200000" flipH="1">
                  <a:off x="-6623044" y="2170590"/>
                  <a:ext cx="1765800" cy="573321"/>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28" name="Gerade Verbindung 227"/>
                <p:cNvCxnSpPr/>
                <p:nvPr/>
              </p:nvCxnSpPr>
              <p:spPr bwMode="gray">
                <a:xfrm rot="10800000" flipV="1">
                  <a:off x="-5453484" y="2493591"/>
                  <a:ext cx="1612818" cy="846555"/>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bwMode="gray">
                <a:xfrm>
                  <a:off x="-6340916" y="2596782"/>
                  <a:ext cx="887434" cy="743370"/>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bwMode="gray">
                <a:xfrm>
                  <a:off x="-7331420" y="3028587"/>
                  <a:ext cx="1877938" cy="311565"/>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1" name="Gerade Verbindung 230"/>
                <p:cNvCxnSpPr/>
                <p:nvPr/>
              </p:nvCxnSpPr>
              <p:spPr bwMode="gray">
                <a:xfrm flipV="1">
                  <a:off x="-6573818" y="3340145"/>
                  <a:ext cx="1120331" cy="353073"/>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bwMode="gray">
                <a:xfrm flipV="1">
                  <a:off x="-6755149" y="3340152"/>
                  <a:ext cx="1301662" cy="1296651"/>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bwMode="gray">
                <a:xfrm rot="5400000" flipH="1" flipV="1">
                  <a:off x="-6146160" y="3718105"/>
                  <a:ext cx="1070625" cy="314722"/>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4" name="Gerade Verbindung 233"/>
                <p:cNvCxnSpPr/>
                <p:nvPr/>
              </p:nvCxnSpPr>
              <p:spPr bwMode="gray">
                <a:xfrm rot="16200000" flipV="1">
                  <a:off x="-6289045" y="4175705"/>
                  <a:ext cx="1809656" cy="138539"/>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5" name="Gerade Verbindung 234"/>
                <p:cNvCxnSpPr/>
                <p:nvPr/>
              </p:nvCxnSpPr>
              <p:spPr bwMode="gray">
                <a:xfrm rot="16200000" flipV="1">
                  <a:off x="-5746494" y="3633165"/>
                  <a:ext cx="1556787" cy="970761"/>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6" name="Gerade Verbindung 235"/>
                <p:cNvCxnSpPr/>
                <p:nvPr/>
              </p:nvCxnSpPr>
              <p:spPr bwMode="gray">
                <a:xfrm rot="10800000">
                  <a:off x="-5453482" y="3340146"/>
                  <a:ext cx="891190" cy="749680"/>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7" name="Gerade Verbindung 236"/>
                <p:cNvCxnSpPr/>
                <p:nvPr/>
              </p:nvCxnSpPr>
              <p:spPr bwMode="gray">
                <a:xfrm rot="10800000">
                  <a:off x="-5453484" y="3340149"/>
                  <a:ext cx="1697208" cy="716779"/>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8" name="Gerade Verbindung 237"/>
                <p:cNvCxnSpPr/>
                <p:nvPr/>
              </p:nvCxnSpPr>
              <p:spPr bwMode="gray">
                <a:xfrm rot="10800000" flipV="1">
                  <a:off x="-5453484" y="2796624"/>
                  <a:ext cx="2283400" cy="543522"/>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9" name="Gerade Verbindung 238"/>
                <p:cNvCxnSpPr/>
                <p:nvPr/>
              </p:nvCxnSpPr>
              <p:spPr bwMode="gray">
                <a:xfrm rot="10800000" flipV="1">
                  <a:off x="-5453480" y="3294812"/>
                  <a:ext cx="2387283" cy="45333"/>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40" name="Gerade Verbindung 239"/>
                <p:cNvCxnSpPr/>
                <p:nvPr/>
              </p:nvCxnSpPr>
              <p:spPr bwMode="gray">
                <a:xfrm rot="10800000">
                  <a:off x="-5453481" y="3340148"/>
                  <a:ext cx="2343781" cy="479304"/>
                </a:xfrm>
                <a:prstGeom prst="line">
                  <a:avLst/>
                </a:prstGeom>
                <a:ln w="6350">
                  <a:solidFill>
                    <a:srgbClr val="969696"/>
                  </a:solidFill>
                </a:ln>
              </p:spPr>
              <p:style>
                <a:lnRef idx="1">
                  <a:schemeClr val="accent1"/>
                </a:lnRef>
                <a:fillRef idx="0">
                  <a:schemeClr val="accent1"/>
                </a:fillRef>
                <a:effectRef idx="0">
                  <a:schemeClr val="accent1"/>
                </a:effectRef>
                <a:fontRef idx="minor">
                  <a:schemeClr val="tx1"/>
                </a:fontRef>
              </p:style>
            </p:cxnSp>
          </p:grpSp>
          <p:grpSp>
            <p:nvGrpSpPr>
              <p:cNvPr id="7" name="Gruppieren 294"/>
              <p:cNvGrpSpPr/>
              <p:nvPr/>
            </p:nvGrpSpPr>
            <p:grpSpPr bwMode="gray">
              <a:xfrm>
                <a:off x="-7659713" y="1295351"/>
                <a:ext cx="4836515" cy="4133452"/>
                <a:chOff x="-7659713" y="1295351"/>
                <a:chExt cx="4836515" cy="4133452"/>
              </a:xfrm>
            </p:grpSpPr>
            <p:sp>
              <p:nvSpPr>
                <p:cNvPr id="208" name="Ellipse 207"/>
                <p:cNvSpPr/>
                <p:nvPr/>
              </p:nvSpPr>
              <p:spPr bwMode="gray">
                <a:xfrm>
                  <a:off x="-5921536" y="2872097"/>
                  <a:ext cx="936104" cy="936104"/>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1100" b="1" dirty="0" smtClean="0"/>
                    <a:t>Design </a:t>
                  </a:r>
                  <a:br>
                    <a:rPr lang="en-US" sz="1100" b="1" dirty="0" smtClean="0"/>
                  </a:br>
                  <a:r>
                    <a:rPr lang="en-US" sz="1100" b="1" dirty="0" smtClean="0"/>
                    <a:t>engineer</a:t>
                  </a:r>
                  <a:br>
                    <a:rPr lang="en-US" sz="1100" b="1" dirty="0" smtClean="0"/>
                  </a:br>
                  <a:r>
                    <a:rPr lang="en-US" sz="1100" b="1" dirty="0" smtClean="0"/>
                    <a:t>Dep. 4</a:t>
                  </a:r>
                  <a:endParaRPr lang="en-US" sz="1100" b="1" dirty="0"/>
                </a:p>
              </p:txBody>
            </p:sp>
            <p:sp>
              <p:nvSpPr>
                <p:cNvPr id="209" name="Ellipse 208"/>
                <p:cNvSpPr/>
                <p:nvPr/>
              </p:nvSpPr>
              <p:spPr bwMode="gray">
                <a:xfrm>
                  <a:off x="-7659713" y="2700294"/>
                  <a:ext cx="656586" cy="656586"/>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Construction</a:t>
                  </a:r>
                </a:p>
              </p:txBody>
            </p:sp>
            <p:sp>
              <p:nvSpPr>
                <p:cNvPr id="210" name="Ellipse 209"/>
                <p:cNvSpPr/>
                <p:nvPr/>
              </p:nvSpPr>
              <p:spPr bwMode="gray">
                <a:xfrm>
                  <a:off x="-6305802" y="1295351"/>
                  <a:ext cx="558000" cy="55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Calculation</a:t>
                  </a:r>
                  <a:endParaRPr lang="en-US" sz="800" b="1" dirty="0"/>
                </a:p>
              </p:txBody>
            </p:sp>
            <p:sp>
              <p:nvSpPr>
                <p:cNvPr id="211" name="Ellipse 210"/>
                <p:cNvSpPr/>
                <p:nvPr/>
              </p:nvSpPr>
              <p:spPr bwMode="gray">
                <a:xfrm>
                  <a:off x="-4623030" y="1603385"/>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Colleague</a:t>
                  </a:r>
                  <a:br>
                    <a:rPr lang="en-US" sz="800" b="1" dirty="0" smtClean="0"/>
                  </a:br>
                  <a:r>
                    <a:rPr lang="en-US" sz="800" b="1" dirty="0" smtClean="0"/>
                    <a:t>gen.</a:t>
                  </a:r>
                  <a:endParaRPr lang="en-US" sz="800" b="1" dirty="0"/>
                </a:p>
              </p:txBody>
            </p:sp>
            <p:sp>
              <p:nvSpPr>
                <p:cNvPr id="212" name="Ellipse 211"/>
                <p:cNvSpPr/>
                <p:nvPr/>
              </p:nvSpPr>
              <p:spPr bwMode="gray">
                <a:xfrm>
                  <a:off x="-4119666" y="2214592"/>
                  <a:ext cx="558000" cy="55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Customer</a:t>
                  </a:r>
                  <a:br>
                    <a:rPr lang="en-US" sz="800" b="1" dirty="0" smtClean="0"/>
                  </a:br>
                  <a:r>
                    <a:rPr lang="en-US" sz="800" b="1" dirty="0" smtClean="0"/>
                    <a:t>gen.</a:t>
                  </a:r>
                  <a:endParaRPr lang="en-US" sz="800" b="1" dirty="0"/>
                </a:p>
              </p:txBody>
            </p:sp>
            <p:sp>
              <p:nvSpPr>
                <p:cNvPr id="213" name="Ellipse 212"/>
                <p:cNvSpPr/>
                <p:nvPr/>
              </p:nvSpPr>
              <p:spPr bwMode="gray">
                <a:xfrm>
                  <a:off x="-3990276" y="3822927"/>
                  <a:ext cx="468000" cy="46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Supplier</a:t>
                  </a:r>
                </a:p>
              </p:txBody>
            </p:sp>
            <p:sp>
              <p:nvSpPr>
                <p:cNvPr id="214" name="Ellipse 213"/>
                <p:cNvSpPr/>
                <p:nvPr/>
              </p:nvSpPr>
              <p:spPr bwMode="gray">
                <a:xfrm>
                  <a:off x="-4810322" y="4576795"/>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Customer</a:t>
                  </a:r>
                </a:p>
                <a:p>
                  <a:pPr algn="ctr">
                    <a:lnSpc>
                      <a:spcPct val="90000"/>
                    </a:lnSpc>
                  </a:pPr>
                  <a:r>
                    <a:rPr lang="en-US" sz="800" b="1" dirty="0"/>
                    <a:t>Reference</a:t>
                  </a:r>
                </a:p>
              </p:txBody>
            </p:sp>
            <p:sp>
              <p:nvSpPr>
                <p:cNvPr id="215" name="Ellipse 214"/>
                <p:cNvSpPr/>
                <p:nvPr/>
              </p:nvSpPr>
              <p:spPr bwMode="gray">
                <a:xfrm>
                  <a:off x="-5593948" y="4870803"/>
                  <a:ext cx="558000" cy="55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Calculation</a:t>
                  </a:r>
                </a:p>
              </p:txBody>
            </p:sp>
            <p:sp>
              <p:nvSpPr>
                <p:cNvPr id="216" name="Ellipse 215"/>
                <p:cNvSpPr/>
                <p:nvPr/>
              </p:nvSpPr>
              <p:spPr bwMode="gray">
                <a:xfrm>
                  <a:off x="-6989150" y="4402803"/>
                  <a:ext cx="468000" cy="46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Attempt</a:t>
                  </a:r>
                </a:p>
              </p:txBody>
            </p:sp>
            <p:sp>
              <p:nvSpPr>
                <p:cNvPr id="217" name="Ellipse 216"/>
                <p:cNvSpPr/>
                <p:nvPr/>
              </p:nvSpPr>
              <p:spPr bwMode="gray">
                <a:xfrm>
                  <a:off x="-6668516" y="2269182"/>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Lead</a:t>
                  </a:r>
                  <a:br>
                    <a:rPr lang="en-US" sz="800" b="1" dirty="0" smtClean="0"/>
                  </a:br>
                  <a:r>
                    <a:rPr lang="en-US" sz="800" b="1" dirty="0" smtClean="0"/>
                    <a:t>Engineer</a:t>
                  </a:r>
                  <a:br>
                    <a:rPr lang="en-US" sz="800" b="1" dirty="0" smtClean="0"/>
                  </a:br>
                  <a:r>
                    <a:rPr lang="en-US" sz="800" b="1" dirty="0" smtClean="0"/>
                    <a:t>Dep. 1</a:t>
                  </a:r>
                  <a:endParaRPr lang="en-US" sz="800" b="1" dirty="0"/>
                </a:p>
              </p:txBody>
            </p:sp>
            <p:sp>
              <p:nvSpPr>
                <p:cNvPr id="218" name="Ellipse 217"/>
                <p:cNvSpPr/>
                <p:nvPr/>
              </p:nvSpPr>
              <p:spPr bwMode="gray">
                <a:xfrm>
                  <a:off x="-6901418" y="3365618"/>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Design </a:t>
                  </a:r>
                  <a:br>
                    <a:rPr lang="en-US" sz="800" b="1" dirty="0" smtClean="0"/>
                  </a:br>
                  <a:r>
                    <a:rPr lang="en-US" sz="800" b="1" dirty="0" smtClean="0"/>
                    <a:t>engineer</a:t>
                  </a:r>
                  <a:br>
                    <a:rPr lang="en-US" sz="800" b="1" dirty="0" smtClean="0"/>
                  </a:br>
                  <a:r>
                    <a:rPr lang="en-US" sz="800" b="1" dirty="0" smtClean="0"/>
                    <a:t>Dep. 4</a:t>
                  </a:r>
                  <a:endParaRPr lang="en-US" sz="800" b="1" dirty="0"/>
                </a:p>
              </p:txBody>
            </p:sp>
            <p:sp>
              <p:nvSpPr>
                <p:cNvPr id="219" name="Ellipse 218"/>
                <p:cNvSpPr/>
                <p:nvPr/>
              </p:nvSpPr>
              <p:spPr bwMode="gray">
                <a:xfrm>
                  <a:off x="-6095810" y="4083179"/>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Design </a:t>
                  </a:r>
                  <a:br>
                    <a:rPr lang="en-US" sz="800" b="1" dirty="0" smtClean="0"/>
                  </a:br>
                  <a:r>
                    <a:rPr lang="en-US" sz="800" b="1" dirty="0" smtClean="0"/>
                    <a:t>engineer</a:t>
                  </a:r>
                  <a:br>
                    <a:rPr lang="en-US" sz="800" b="1" dirty="0" smtClean="0"/>
                  </a:br>
                  <a:r>
                    <a:rPr lang="en-US" sz="800" b="1" dirty="0" smtClean="0"/>
                    <a:t>Dep. 4</a:t>
                  </a:r>
                  <a:endParaRPr lang="en-US" sz="800" b="1" dirty="0"/>
                </a:p>
              </p:txBody>
            </p:sp>
            <p:sp>
              <p:nvSpPr>
                <p:cNvPr id="220" name="Ellipse 219"/>
                <p:cNvSpPr/>
                <p:nvPr/>
              </p:nvSpPr>
              <p:spPr bwMode="gray">
                <a:xfrm>
                  <a:off x="-4841292" y="3810826"/>
                  <a:ext cx="558000" cy="55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a:t>Customer</a:t>
                  </a:r>
                  <a:br>
                    <a:rPr lang="en-US" sz="800" b="1" dirty="0"/>
                  </a:br>
                  <a:r>
                    <a:rPr lang="en-US" sz="800" b="1" dirty="0"/>
                    <a:t>gen.</a:t>
                  </a:r>
                </a:p>
              </p:txBody>
            </p:sp>
            <p:sp>
              <p:nvSpPr>
                <p:cNvPr id="221" name="Ellipse 220"/>
                <p:cNvSpPr/>
                <p:nvPr/>
              </p:nvSpPr>
              <p:spPr bwMode="gray">
                <a:xfrm>
                  <a:off x="-3404084" y="2562624"/>
                  <a:ext cx="468000" cy="46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DB</a:t>
                  </a:r>
                  <a:endParaRPr lang="en-US" sz="800" b="1" dirty="0"/>
                </a:p>
              </p:txBody>
            </p:sp>
            <p:sp>
              <p:nvSpPr>
                <p:cNvPr id="222" name="Ellipse 221"/>
                <p:cNvSpPr/>
                <p:nvPr/>
              </p:nvSpPr>
              <p:spPr bwMode="gray">
                <a:xfrm>
                  <a:off x="-3309198" y="3060813"/>
                  <a:ext cx="486000" cy="46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Intranet</a:t>
                  </a:r>
                  <a:endParaRPr lang="en-US" sz="800" b="1" dirty="0"/>
                </a:p>
              </p:txBody>
            </p:sp>
            <p:sp>
              <p:nvSpPr>
                <p:cNvPr id="223" name="Ellipse 222"/>
                <p:cNvSpPr/>
                <p:nvPr/>
              </p:nvSpPr>
              <p:spPr bwMode="gray">
                <a:xfrm>
                  <a:off x="-3343702" y="3585452"/>
                  <a:ext cx="468000" cy="4680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Internet</a:t>
                  </a:r>
                  <a:endParaRPr lang="en-US" sz="800" b="1" dirty="0"/>
                </a:p>
              </p:txBody>
            </p:sp>
            <p:sp>
              <p:nvSpPr>
                <p:cNvPr id="224" name="Ellipse 223"/>
                <p:cNvSpPr/>
                <p:nvPr/>
              </p:nvSpPr>
              <p:spPr bwMode="gray">
                <a:xfrm>
                  <a:off x="-5565500" y="1896481"/>
                  <a:ext cx="655200" cy="655200"/>
                </a:xfrm>
                <a:prstGeom prst="ellipse">
                  <a:avLst/>
                </a:prstGeom>
                <a:solidFill>
                  <a:srgbClr val="DDDDDD"/>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rtlCol="0" anchor="ctr"/>
                <a:lstStyle/>
                <a:p>
                  <a:pPr algn="ctr">
                    <a:lnSpc>
                      <a:spcPct val="90000"/>
                    </a:lnSpc>
                  </a:pPr>
                  <a:r>
                    <a:rPr lang="en-US" sz="800" b="1" dirty="0" smtClean="0"/>
                    <a:t>FTL</a:t>
                  </a:r>
                  <a:br>
                    <a:rPr lang="en-US" sz="800" b="1" dirty="0" smtClean="0"/>
                  </a:br>
                  <a:r>
                    <a:rPr lang="en-US" sz="800" b="1" dirty="0" smtClean="0"/>
                    <a:t>Dep. 4</a:t>
                  </a:r>
                  <a:endParaRPr lang="en-US" sz="800" b="1" dirty="0"/>
                </a:p>
              </p:txBody>
            </p:sp>
          </p:grpSp>
          <p:grpSp>
            <p:nvGrpSpPr>
              <p:cNvPr id="8" name="Gruppieren 292"/>
              <p:cNvGrpSpPr/>
              <p:nvPr/>
            </p:nvGrpSpPr>
            <p:grpSpPr bwMode="gray">
              <a:xfrm>
                <a:off x="-7177617" y="2250132"/>
                <a:ext cx="3363834" cy="2751949"/>
                <a:chOff x="-7177617" y="2250132"/>
                <a:chExt cx="3363834" cy="2751949"/>
              </a:xfrm>
            </p:grpSpPr>
            <p:sp>
              <p:nvSpPr>
                <p:cNvPr id="191" name="Textfeld 190"/>
                <p:cNvSpPr txBox="1"/>
                <p:nvPr/>
              </p:nvSpPr>
              <p:spPr bwMode="gray">
                <a:xfrm>
                  <a:off x="-4102342" y="2918652"/>
                  <a:ext cx="246865"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o/0.5</a:t>
                  </a:r>
                  <a:endParaRPr lang="en-US" sz="800" b="1" dirty="0">
                    <a:solidFill>
                      <a:schemeClr val="accent1"/>
                    </a:solidFill>
                  </a:endParaRPr>
                </a:p>
              </p:txBody>
            </p:sp>
            <p:sp>
              <p:nvSpPr>
                <p:cNvPr id="192" name="Textfeld 191"/>
                <p:cNvSpPr txBox="1"/>
                <p:nvPr/>
              </p:nvSpPr>
              <p:spPr bwMode="gray">
                <a:xfrm>
                  <a:off x="-4055468" y="3255207"/>
                  <a:ext cx="241685"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k/0.5</a:t>
                  </a:r>
                  <a:endParaRPr lang="en-US" sz="800" b="1" dirty="0">
                    <a:solidFill>
                      <a:schemeClr val="accent1"/>
                    </a:solidFill>
                  </a:endParaRPr>
                </a:p>
              </p:txBody>
            </p:sp>
            <p:sp>
              <p:nvSpPr>
                <p:cNvPr id="193" name="Textfeld 192"/>
                <p:cNvSpPr txBox="1"/>
                <p:nvPr/>
              </p:nvSpPr>
              <p:spPr bwMode="gray">
                <a:xfrm>
                  <a:off x="-4055468" y="3573016"/>
                  <a:ext cx="162274"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o/1</a:t>
                  </a:r>
                  <a:endParaRPr lang="en-US" sz="800" b="1" dirty="0">
                    <a:solidFill>
                      <a:schemeClr val="accent1"/>
                    </a:solidFill>
                  </a:endParaRPr>
                </a:p>
              </p:txBody>
            </p:sp>
            <p:sp>
              <p:nvSpPr>
                <p:cNvPr id="194" name="Textfeld 193"/>
                <p:cNvSpPr txBox="1"/>
                <p:nvPr/>
              </p:nvSpPr>
              <p:spPr bwMode="gray">
                <a:xfrm>
                  <a:off x="-4498455" y="3685089"/>
                  <a:ext cx="162274"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o/1</a:t>
                  </a:r>
                  <a:endParaRPr lang="en-US" sz="800" b="1" dirty="0">
                    <a:solidFill>
                      <a:schemeClr val="accent1"/>
                    </a:solidFill>
                  </a:endParaRPr>
                </a:p>
              </p:txBody>
            </p:sp>
            <p:sp>
              <p:nvSpPr>
                <p:cNvPr id="195" name="Textfeld 194"/>
                <p:cNvSpPr txBox="1"/>
                <p:nvPr/>
              </p:nvSpPr>
              <p:spPr bwMode="gray">
                <a:xfrm>
                  <a:off x="-4540480" y="2773926"/>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+/2</a:t>
                  </a:r>
                  <a:endParaRPr lang="en-US" sz="800" b="1" dirty="0">
                    <a:solidFill>
                      <a:schemeClr val="accent1"/>
                    </a:solidFill>
                  </a:endParaRPr>
                </a:p>
              </p:txBody>
            </p:sp>
            <p:sp>
              <p:nvSpPr>
                <p:cNvPr id="196" name="Textfeld 195"/>
                <p:cNvSpPr txBox="1"/>
                <p:nvPr/>
              </p:nvSpPr>
              <p:spPr bwMode="gray">
                <a:xfrm>
                  <a:off x="-4835722" y="2462968"/>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+/2</a:t>
                  </a:r>
                  <a:endParaRPr lang="en-US" sz="800" b="1" dirty="0">
                    <a:solidFill>
                      <a:schemeClr val="accent1"/>
                    </a:solidFill>
                  </a:endParaRPr>
                </a:p>
              </p:txBody>
            </p:sp>
            <p:sp>
              <p:nvSpPr>
                <p:cNvPr id="197" name="Textfeld 196"/>
                <p:cNvSpPr txBox="1"/>
                <p:nvPr/>
              </p:nvSpPr>
              <p:spPr bwMode="gray">
                <a:xfrm>
                  <a:off x="-5002906" y="3723190"/>
                  <a:ext cx="162274"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o/1</a:t>
                  </a:r>
                  <a:endParaRPr lang="en-US" sz="800" b="1" dirty="0">
                    <a:solidFill>
                      <a:schemeClr val="accent1"/>
                    </a:solidFill>
                  </a:endParaRPr>
                </a:p>
              </p:txBody>
            </p:sp>
            <p:sp>
              <p:nvSpPr>
                <p:cNvPr id="198" name="Textfeld 197"/>
                <p:cNvSpPr txBox="1"/>
                <p:nvPr/>
              </p:nvSpPr>
              <p:spPr bwMode="gray">
                <a:xfrm>
                  <a:off x="-4925019" y="4198507"/>
                  <a:ext cx="103579"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/0</a:t>
                  </a:r>
                  <a:endParaRPr lang="en-US" sz="800" b="1" dirty="0">
                    <a:solidFill>
                      <a:schemeClr val="accent1"/>
                    </a:solidFill>
                  </a:endParaRPr>
                </a:p>
              </p:txBody>
            </p:sp>
            <p:sp>
              <p:nvSpPr>
                <p:cNvPr id="199" name="Textfeld 198"/>
                <p:cNvSpPr txBox="1"/>
                <p:nvPr/>
              </p:nvSpPr>
              <p:spPr bwMode="gray">
                <a:xfrm>
                  <a:off x="-5424381" y="4336264"/>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+/1</a:t>
                  </a:r>
                  <a:endParaRPr lang="en-US" sz="800" b="1" dirty="0">
                    <a:solidFill>
                      <a:schemeClr val="accent1"/>
                    </a:solidFill>
                  </a:endParaRPr>
                </a:p>
              </p:txBody>
            </p:sp>
            <p:sp>
              <p:nvSpPr>
                <p:cNvPr id="200" name="Textfeld 199"/>
                <p:cNvSpPr txBox="1"/>
                <p:nvPr/>
              </p:nvSpPr>
              <p:spPr bwMode="gray">
                <a:xfrm>
                  <a:off x="-5398982" y="2645088"/>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+/3</a:t>
                  </a:r>
                  <a:endParaRPr lang="en-US" sz="800" b="1" dirty="0">
                    <a:solidFill>
                      <a:schemeClr val="accent1"/>
                    </a:solidFill>
                  </a:endParaRPr>
                </a:p>
              </p:txBody>
            </p:sp>
            <p:sp>
              <p:nvSpPr>
                <p:cNvPr id="201" name="Textfeld 200"/>
                <p:cNvSpPr txBox="1"/>
                <p:nvPr/>
              </p:nvSpPr>
              <p:spPr bwMode="gray">
                <a:xfrm>
                  <a:off x="-5857236" y="2250132"/>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+/2</a:t>
                  </a:r>
                  <a:endParaRPr lang="en-US" sz="800" b="1" dirty="0">
                    <a:solidFill>
                      <a:schemeClr val="accent1"/>
                    </a:solidFill>
                  </a:endParaRPr>
                </a:p>
              </p:txBody>
            </p:sp>
            <p:sp>
              <p:nvSpPr>
                <p:cNvPr id="202" name="Textfeld 201"/>
                <p:cNvSpPr txBox="1"/>
                <p:nvPr/>
              </p:nvSpPr>
              <p:spPr bwMode="gray">
                <a:xfrm>
                  <a:off x="-6024620" y="2852587"/>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+/2</a:t>
                  </a:r>
                  <a:endParaRPr lang="en-US" sz="800" b="1" dirty="0">
                    <a:solidFill>
                      <a:schemeClr val="accent1"/>
                    </a:solidFill>
                  </a:endParaRPr>
                </a:p>
              </p:txBody>
            </p:sp>
            <p:sp>
              <p:nvSpPr>
                <p:cNvPr id="203" name="Textfeld 202"/>
                <p:cNvSpPr txBox="1"/>
                <p:nvPr/>
              </p:nvSpPr>
              <p:spPr bwMode="gray">
                <a:xfrm>
                  <a:off x="-6541287" y="3104812"/>
                  <a:ext cx="182990"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+/2 </a:t>
                  </a:r>
                  <a:endParaRPr lang="en-US" sz="800" b="1" dirty="0">
                    <a:solidFill>
                      <a:schemeClr val="accent1"/>
                    </a:solidFill>
                  </a:endParaRPr>
                </a:p>
              </p:txBody>
            </p:sp>
            <p:sp>
              <p:nvSpPr>
                <p:cNvPr id="204" name="Textfeld 203"/>
                <p:cNvSpPr txBox="1"/>
                <p:nvPr/>
              </p:nvSpPr>
              <p:spPr bwMode="gray">
                <a:xfrm>
                  <a:off x="-6148939" y="3473360"/>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+/3</a:t>
                  </a:r>
                  <a:endParaRPr lang="en-US" sz="800" b="1" dirty="0">
                    <a:solidFill>
                      <a:schemeClr val="accent1"/>
                    </a:solidFill>
                  </a:endParaRPr>
                </a:p>
              </p:txBody>
            </p:sp>
            <p:sp>
              <p:nvSpPr>
                <p:cNvPr id="205" name="Textfeld 204"/>
                <p:cNvSpPr txBox="1"/>
                <p:nvPr/>
              </p:nvSpPr>
              <p:spPr bwMode="gray">
                <a:xfrm>
                  <a:off x="-6283774" y="4036268"/>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+/1</a:t>
                  </a:r>
                  <a:endParaRPr lang="en-US" sz="800" b="1" dirty="0">
                    <a:solidFill>
                      <a:schemeClr val="accent1"/>
                    </a:solidFill>
                  </a:endParaRPr>
                </a:p>
              </p:txBody>
            </p:sp>
            <p:sp>
              <p:nvSpPr>
                <p:cNvPr id="206" name="Textfeld 205"/>
                <p:cNvSpPr txBox="1"/>
                <p:nvPr/>
              </p:nvSpPr>
              <p:spPr bwMode="gray">
                <a:xfrm>
                  <a:off x="-5697431" y="3869556"/>
                  <a:ext cx="158822" cy="133134"/>
                </a:xfrm>
                <a:prstGeom prst="rect">
                  <a:avLst/>
                </a:prstGeom>
                <a:solidFill>
                  <a:schemeClr val="bg1">
                    <a:alpha val="60000"/>
                  </a:schemeClr>
                </a:solidFill>
              </p:spPr>
              <p:txBody>
                <a:bodyPr wrap="none" lIns="0" tIns="0" rIns="0" bIns="0" rtlCol="0" anchor="t" anchorCtr="0">
                  <a:spAutoFit/>
                </a:bodyPr>
                <a:lstStyle/>
                <a:p>
                  <a:r>
                    <a:rPr lang="en-US" sz="800" b="1" dirty="0" smtClean="0">
                      <a:solidFill>
                        <a:schemeClr val="accent1"/>
                      </a:solidFill>
                    </a:rPr>
                    <a:t>+/3</a:t>
                  </a:r>
                  <a:endParaRPr lang="en-US" sz="800" b="1" dirty="0">
                    <a:solidFill>
                      <a:schemeClr val="accent1"/>
                    </a:solidFill>
                  </a:endParaRPr>
                </a:p>
              </p:txBody>
            </p:sp>
            <p:sp>
              <p:nvSpPr>
                <p:cNvPr id="207" name="Rechteck 206"/>
                <p:cNvSpPr/>
                <p:nvPr/>
              </p:nvSpPr>
              <p:spPr bwMode="gray">
                <a:xfrm>
                  <a:off x="-7177617" y="4790325"/>
                  <a:ext cx="552179" cy="211756"/>
                </a:xfrm>
                <a:prstGeom prst="rect">
                  <a:avLst/>
                </a:prstGeom>
                <a:solidFill>
                  <a:srgbClr val="F8F8F8"/>
                </a:solidFill>
                <a:ln w="12700">
                  <a:noFill/>
                  <a:round/>
                  <a:headEnd/>
                  <a:tailEnd/>
                </a:ln>
                <a:effectLst>
                  <a:outerShdw blurRad="63500" sx="102000" sy="102000" algn="ctr" rotWithShape="0">
                    <a:prstClr val="black">
                      <a:alpha val="40000"/>
                    </a:prstClr>
                  </a:outerShdw>
                </a:effectLst>
              </p:spPr>
              <p:txBody>
                <a:bodyPr wrap="square" lIns="36000" tIns="36000" rIns="36000" bIns="36000" rtlCol="0" anchor="ctr">
                  <a:spAutoFit/>
                </a:bodyPr>
                <a:lstStyle/>
                <a:p>
                  <a:pPr algn="ctr"/>
                  <a:r>
                    <a:rPr lang="en-US" sz="800" dirty="0" smtClean="0"/>
                    <a:t>Feedback</a:t>
                  </a:r>
                  <a:endParaRPr lang="en-US" sz="800" b="1" dirty="0"/>
                </a:p>
              </p:txBody>
            </p:sp>
          </p:grpSp>
        </p:grpSp>
        <p:sp>
          <p:nvSpPr>
            <p:cNvPr id="64" name="Textfeld 63"/>
            <p:cNvSpPr txBox="1"/>
            <p:nvPr/>
          </p:nvSpPr>
          <p:spPr bwMode="gray">
            <a:xfrm>
              <a:off x="250371" y="5035573"/>
              <a:ext cx="2506216" cy="954107"/>
            </a:xfrm>
            <a:prstGeom prst="rect">
              <a:avLst/>
            </a:prstGeom>
            <a:noFill/>
          </p:spPr>
          <p:txBody>
            <a:bodyPr wrap="square" rtlCol="0">
              <a:spAutoFit/>
            </a:bodyPr>
            <a:lstStyle/>
            <a:p>
              <a:r>
                <a:rPr lang="en-US" sz="1400" dirty="0" smtClean="0">
                  <a:solidFill>
                    <a:srgbClr val="848484"/>
                  </a:solidFill>
                </a:rPr>
                <a:t>The text demonstrates how your own text will look when you replace the placeholder with your own text.</a:t>
              </a:r>
            </a:p>
          </p:txBody>
        </p:sp>
      </p:grpSp>
      <p:grpSp>
        <p:nvGrpSpPr>
          <p:cNvPr id="67" name="Gruppieren 66"/>
          <p:cNvGrpSpPr/>
          <p:nvPr/>
        </p:nvGrpSpPr>
        <p:grpSpPr bwMode="gray">
          <a:xfrm>
            <a:off x="6006711" y="559600"/>
            <a:ext cx="2851515" cy="1713995"/>
            <a:chOff x="6820489" y="-40416"/>
            <a:chExt cx="2851515" cy="1713995"/>
          </a:xfrm>
        </p:grpSpPr>
        <p:sp>
          <p:nvSpPr>
            <p:cNvPr id="68" name="Rechteck 67"/>
            <p:cNvSpPr/>
            <p:nvPr/>
          </p:nvSpPr>
          <p:spPr bwMode="gray">
            <a:xfrm rot="384271">
              <a:off x="7385909" y="122664"/>
              <a:ext cx="2286095" cy="155091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lnSpc>
                  <a:spcPts val="1400"/>
                </a:lnSpc>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Evaluate the relations to your stakeholders in terms of quality and frequency by using the codes defined in the legend below.</a:t>
              </a:r>
              <a:endPar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69" name="Picture 5" descr="Tessafilm_4"/>
            <p:cNvPicPr>
              <a:picLocks noChangeAspect="1" noChangeArrowheads="1"/>
            </p:cNvPicPr>
            <p:nvPr/>
          </p:nvPicPr>
          <p:blipFill>
            <a:blip r:embed="rId2"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444790000"/>
      </p:ext>
    </p:extLst>
  </p:cSld>
  <p:clrMapOvr>
    <a:masterClrMapping/>
  </p:clrMapOvr>
  <p:transition spd="med">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a:t>Promotion </a:t>
            </a:r>
            <a:r>
              <a:rPr lang="en-US" b="0" noProof="1"/>
              <a:t>– </a:t>
            </a:r>
            <a:r>
              <a:rPr lang="en-US" b="0" noProof="1" smtClean="0"/>
              <a:t>Media Planning</a:t>
            </a:r>
            <a:endParaRPr lang="de-DE" dirty="0"/>
          </a:p>
        </p:txBody>
      </p:sp>
      <p:sp>
        <p:nvSpPr>
          <p:cNvPr id="3" name="Textplatzhalter 2"/>
          <p:cNvSpPr>
            <a:spLocks noGrp="1"/>
          </p:cNvSpPr>
          <p:nvPr>
            <p:ph type="body" sz="quarter" idx="13"/>
          </p:nvPr>
        </p:nvSpPr>
        <p:spPr/>
        <p:txBody>
          <a:bodyPr/>
          <a:lstStyle/>
          <a:p>
            <a:r>
              <a:rPr lang="en-US" dirty="0"/>
              <a:t>Overview of the planned PR actions / measures</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432249451"/>
              </p:ext>
            </p:extLst>
          </p:nvPr>
        </p:nvGraphicFramePr>
        <p:xfrm>
          <a:off x="323850" y="1555204"/>
          <a:ext cx="8497092" cy="4247995"/>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1319044"/>
                <a:gridCol w="1319044"/>
                <a:gridCol w="1319044"/>
                <a:gridCol w="1319044"/>
                <a:gridCol w="805229"/>
                <a:gridCol w="805229"/>
                <a:gridCol w="805229"/>
                <a:gridCol w="805229"/>
              </a:tblGrid>
              <a:tr h="370375">
                <a:tc>
                  <a:txBody>
                    <a:bodyPr/>
                    <a:lstStyle/>
                    <a:p>
                      <a:pPr algn="l"/>
                      <a:r>
                        <a:rPr lang="en-US" sz="1200" b="1" kern="1200" noProof="0" dirty="0" smtClean="0">
                          <a:solidFill>
                            <a:srgbClr val="FFFFFF"/>
                          </a:solidFill>
                          <a:effectLst>
                            <a:outerShdw blurRad="190500" algn="ctr" rotWithShape="0">
                              <a:prstClr val="black">
                                <a:alpha val="50000"/>
                              </a:prstClr>
                            </a:outerShdw>
                          </a:effectLst>
                          <a:latin typeface="+mn-lt"/>
                          <a:ea typeface="+mn-ea"/>
                          <a:cs typeface="+mn-cs"/>
                        </a:rPr>
                        <a:t>Action / measure</a:t>
                      </a:r>
                      <a:endParaRPr lang="en-US" sz="1200" b="1" kern="1200" noProof="0" dirty="0">
                        <a:solidFill>
                          <a:srgbClr val="FFFFFF"/>
                        </a:solidFill>
                        <a:effectLst>
                          <a:outerShdw blurRad="190500" algn="ctr" rotWithShape="0">
                            <a:prstClr val="black">
                              <a:alpha val="50000"/>
                            </a:prstClr>
                          </a:outerShdw>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100000">
                          <a:schemeClr val="accent1"/>
                        </a:gs>
                        <a:gs pos="0">
                          <a:schemeClr val="accent1">
                            <a:lumMod val="60000"/>
                            <a:lumOff val="40000"/>
                          </a:schemeClr>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Medium</a:t>
                      </a:r>
                      <a:endParaRPr lang="en-US" sz="1200" b="1"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Scope</a:t>
                      </a:r>
                      <a:endParaRPr lang="en-US" sz="1200" b="1"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Target group</a:t>
                      </a:r>
                      <a:endParaRPr lang="en-US" sz="1200" b="1"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Frequency</a:t>
                      </a:r>
                      <a:endParaRPr lang="en-US" sz="1200" b="1"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GRP</a:t>
                      </a:r>
                      <a:endParaRPr lang="en-US" sz="1200" b="0"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Budget</a:t>
                      </a:r>
                      <a:endParaRPr lang="en-US" sz="1200" b="1"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200" b="1" kern="1200" noProof="0" dirty="0" smtClean="0">
                          <a:solidFill>
                            <a:srgbClr val="000000"/>
                          </a:solidFill>
                          <a:effectLst/>
                          <a:latin typeface="+mn-lt"/>
                          <a:ea typeface="+mn-ea"/>
                          <a:cs typeface="+mn-cs"/>
                        </a:rPr>
                        <a:t>CPM</a:t>
                      </a:r>
                      <a:endParaRPr lang="en-US" sz="1200" b="0" kern="1200" noProof="0" dirty="0">
                        <a:solidFill>
                          <a:srgbClr val="000000"/>
                        </a:solidFill>
                        <a:effectLst/>
                        <a:latin typeface="+mn-lt"/>
                        <a:ea typeface="+mn-ea"/>
                        <a:cs typeface="+mn-cs"/>
                      </a:endParaRP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r>
              <a:tr h="615466">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TV spot (example)</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TV stations A, B, C, D </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geographic &amp; frequency</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7.6 mn, definition</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contacts / person</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240 GRP</a:t>
                      </a:r>
                      <a:br>
                        <a:rPr lang="en-US" sz="1000" kern="1200" baseline="0" noProof="0" dirty="0" smtClean="0">
                          <a:solidFill>
                            <a:schemeClr val="dk1"/>
                          </a:solidFill>
                          <a:latin typeface="+mn-lt"/>
                          <a:ea typeface="+mn-ea"/>
                          <a:cs typeface="+mn-cs"/>
                        </a:rPr>
                      </a:br>
                      <a:r>
                        <a:rPr lang="en-US" sz="800" kern="1200" baseline="0" noProof="0" dirty="0" smtClean="0">
                          <a:solidFill>
                            <a:schemeClr val="dk1"/>
                          </a:solidFill>
                          <a:latin typeface="+mn-lt"/>
                          <a:ea typeface="+mn-ea"/>
                          <a:cs typeface="+mn-cs"/>
                        </a:rPr>
                        <a:t>(scope, gross rating point)</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xx.xx mn $</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000" kern="1200" baseline="0" noProof="0" dirty="0" smtClean="0">
                          <a:solidFill>
                            <a:schemeClr val="dk1"/>
                          </a:solidFill>
                          <a:latin typeface="+mn-lt"/>
                          <a:ea typeface="+mn-ea"/>
                          <a:cs typeface="+mn-cs"/>
                        </a:rPr>
                        <a:t>xx.xx $</a:t>
                      </a:r>
                      <a:br>
                        <a:rPr lang="en-US" sz="1000" kern="1200" baseline="0" noProof="0" dirty="0" smtClean="0">
                          <a:solidFill>
                            <a:schemeClr val="dk1"/>
                          </a:solidFill>
                          <a:latin typeface="+mn-lt"/>
                          <a:ea typeface="+mn-ea"/>
                          <a:cs typeface="+mn-cs"/>
                        </a:rPr>
                      </a:br>
                      <a:r>
                        <a:rPr lang="en-US" sz="800" kern="1200" baseline="0" noProof="0" dirty="0" smtClean="0">
                          <a:solidFill>
                            <a:schemeClr val="dk1"/>
                          </a:solidFill>
                          <a:latin typeface="+mn-lt"/>
                          <a:ea typeface="+mn-ea"/>
                          <a:cs typeface="+mn-cs"/>
                        </a:rPr>
                        <a:t>(Cost per mille)</a:t>
                      </a: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2</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3</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4</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5</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6</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7</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66022">
                <a:tc>
                  <a:txBody>
                    <a:bodyPr/>
                    <a:lstStyle/>
                    <a:p>
                      <a:pPr marL="0" indent="0" algn="l">
                        <a:buClr>
                          <a:srgbClr val="969696"/>
                        </a:buClr>
                        <a:buFont typeface="Wingdings" pitchFamily="2" charset="2"/>
                        <a:buNone/>
                      </a:pPr>
                      <a:r>
                        <a:rPr lang="en-US" sz="1200" b="1" kern="1200" baseline="0" noProof="0" dirty="0" smtClean="0">
                          <a:solidFill>
                            <a:schemeClr val="dk1"/>
                          </a:solidFill>
                          <a:latin typeface="+mn-lt"/>
                          <a:ea typeface="+mn-ea"/>
                          <a:cs typeface="+mn-cs"/>
                        </a:rPr>
                        <a:t>Action 8</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endParaRPr lang="en-US" sz="1000" kern="1200" baseline="0" noProof="0" dirty="0" smtClean="0">
                        <a:solidFill>
                          <a:schemeClr val="dk1"/>
                        </a:solidFill>
                        <a:latin typeface="+mn-lt"/>
                        <a:ea typeface="+mn-ea"/>
                        <a:cs typeface="+mn-cs"/>
                      </a:endParaRPr>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7663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smtClean="0"/>
              <a:t>Promotion </a:t>
            </a:r>
            <a:r>
              <a:rPr lang="en-US" b="0" noProof="1" smtClean="0"/>
              <a:t>– PR Measures</a:t>
            </a:r>
            <a:endParaRPr lang="en-US" dirty="0"/>
          </a:p>
        </p:txBody>
      </p:sp>
      <p:sp>
        <p:nvSpPr>
          <p:cNvPr id="3" name="Textplatzhalter 2"/>
          <p:cNvSpPr>
            <a:spLocks noGrp="1"/>
          </p:cNvSpPr>
          <p:nvPr>
            <p:ph type="body" sz="quarter" idx="13"/>
          </p:nvPr>
        </p:nvSpPr>
        <p:spPr/>
        <p:txBody>
          <a:bodyPr/>
          <a:lstStyle/>
          <a:p>
            <a:r>
              <a:rPr lang="en-US" dirty="0" smtClean="0"/>
              <a:t>Detailed definition of individual PR measures</a:t>
            </a:r>
            <a:endParaRPr lang="en-US" dirty="0"/>
          </a:p>
        </p:txBody>
      </p:sp>
      <p:sp>
        <p:nvSpPr>
          <p:cNvPr id="16" name="Rectangle 38" descr="© INSCALE GmbH, 26.05.2010&#10;http://www.presentationload.com/"/>
          <p:cNvSpPr>
            <a:spLocks noChangeArrowheads="1"/>
          </p:cNvSpPr>
          <p:nvPr/>
        </p:nvSpPr>
        <p:spPr bwMode="gray">
          <a:xfrm>
            <a:off x="324942" y="1554954"/>
            <a:ext cx="4175058" cy="2046475"/>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508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Measures (What?)</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This is a placeholder text. </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This text can be replaced with your own text.</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The text demonstrates how your own text will look when you replace the placeholder with your own text.</a:t>
            </a:r>
            <a:endParaRPr lang="en-US" sz="1100" noProof="1">
              <a:solidFill>
                <a:srgbClr val="000000"/>
              </a:solidFill>
              <a:cs typeface="Arial" charset="0"/>
            </a:endParaRPr>
          </a:p>
        </p:txBody>
      </p:sp>
      <p:sp>
        <p:nvSpPr>
          <p:cNvPr id="40" name="Rectangle 38" descr="© INSCALE GmbH, 26.05.2010&#10;http://www.presentationload.com/"/>
          <p:cNvSpPr>
            <a:spLocks noChangeArrowheads="1"/>
          </p:cNvSpPr>
          <p:nvPr/>
        </p:nvSpPr>
        <p:spPr bwMode="gray">
          <a:xfrm>
            <a:off x="324942" y="3756725"/>
            <a:ext cx="4175058" cy="2046475"/>
          </a:xfrm>
          <a:prstGeom prst="rect">
            <a:avLst/>
          </a:prstGeom>
          <a:solidFill>
            <a:srgbClr val="FFFFFF"/>
          </a:solidFill>
          <a:ln w="12700">
            <a:solidFill>
              <a:srgbClr val="C0C0C0"/>
            </a:solidFill>
            <a:miter lim="800000"/>
            <a:headEnd/>
            <a:tailEnd/>
          </a:ln>
          <a:effectLst>
            <a:outerShdw blurRad="127000" dist="508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Implementation (How?)</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If you don’t want to use the style and size of the fonts as used in this placeholder it’s possible to replace it by selecting different options.</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This is a placeholder text. </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This text can be replaced with your own text.</a:t>
            </a:r>
            <a:endParaRPr lang="en-US" sz="1100" noProof="1">
              <a:solidFill>
                <a:srgbClr val="000000"/>
              </a:solidFill>
              <a:cs typeface="Arial" charset="0"/>
            </a:endParaRPr>
          </a:p>
        </p:txBody>
      </p:sp>
      <p:sp>
        <p:nvSpPr>
          <p:cNvPr id="42" name="Rectangle 38" descr="© INSCALE GmbH, 26.05.2010&#10;http://www.presentationload.com/"/>
          <p:cNvSpPr>
            <a:spLocks noChangeArrowheads="1"/>
          </p:cNvSpPr>
          <p:nvPr/>
        </p:nvSpPr>
        <p:spPr bwMode="gray">
          <a:xfrm>
            <a:off x="4644001" y="3756725"/>
            <a:ext cx="4175850" cy="468000"/>
          </a:xfrm>
          <a:prstGeom prst="rect">
            <a:avLst/>
          </a:prstGeom>
          <a:solidFill>
            <a:srgbClr val="FFFFFF"/>
          </a:solidFill>
          <a:ln w="12700">
            <a:solidFill>
              <a:srgbClr val="C0C0C0"/>
            </a:solidFill>
            <a:miter lim="800000"/>
            <a:headEnd/>
            <a:tailEnd/>
          </a:ln>
          <a:effectLst>
            <a:outerShdw blurRad="127000" dist="508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Team (Who?)</a:t>
            </a:r>
            <a:endParaRPr lang="en-US" sz="1100" noProof="1">
              <a:solidFill>
                <a:srgbClr val="000000"/>
              </a:solidFill>
              <a:cs typeface="Arial" charset="0"/>
            </a:endParaRPr>
          </a:p>
        </p:txBody>
      </p:sp>
      <p:sp>
        <p:nvSpPr>
          <p:cNvPr id="41" name="Rectangle 38" descr="© INSCALE GmbH, 26.05.2010&#10;http://www.presentationload.com/"/>
          <p:cNvSpPr>
            <a:spLocks noChangeArrowheads="1"/>
          </p:cNvSpPr>
          <p:nvPr/>
        </p:nvSpPr>
        <p:spPr bwMode="gray">
          <a:xfrm>
            <a:off x="4644001" y="1554954"/>
            <a:ext cx="4175850" cy="2046475"/>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508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Goals (Why?)</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The text demonstrates how your own text will look when you replace the placeholder with your own text.</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This is a placeholder text. </a:t>
            </a:r>
            <a:endParaRPr lang="en-US" sz="1100" noProof="1">
              <a:solidFill>
                <a:srgbClr val="000000"/>
              </a:solidFill>
              <a:cs typeface="Arial" charset="0"/>
            </a:endParaRPr>
          </a:p>
        </p:txBody>
      </p:sp>
      <p:graphicFrame>
        <p:nvGraphicFramePr>
          <p:cNvPr id="43" name="Tabelle 42"/>
          <p:cNvGraphicFramePr>
            <a:graphicFrameLocks noGrp="1"/>
          </p:cNvGraphicFramePr>
          <p:nvPr>
            <p:extLst>
              <p:ext uri="{D42A27DB-BD31-4B8C-83A1-F6EECF244321}">
                <p14:modId xmlns:p14="http://schemas.microsoft.com/office/powerpoint/2010/main" val="1819336690"/>
              </p:ext>
            </p:extLst>
          </p:nvPr>
        </p:nvGraphicFramePr>
        <p:xfrm>
          <a:off x="4643999" y="4224724"/>
          <a:ext cx="4176942" cy="1578475"/>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088471"/>
                <a:gridCol w="2088471"/>
              </a:tblGrid>
              <a:tr h="315695">
                <a:tc>
                  <a:txBody>
                    <a:bodyPr/>
                    <a:lstStyle/>
                    <a:p>
                      <a:pPr marL="0" indent="0" algn="l">
                        <a:buClr>
                          <a:srgbClr val="969696"/>
                        </a:buClr>
                        <a:buFont typeface="Wingdings" pitchFamily="2" charset="2"/>
                        <a:buNone/>
                      </a:pPr>
                      <a:r>
                        <a:rPr lang="en-US" sz="1000" b="1" kern="1200" baseline="0" noProof="0" dirty="0" smtClean="0">
                          <a:solidFill>
                            <a:schemeClr val="dk1"/>
                          </a:solidFill>
                          <a:latin typeface="+mn-lt"/>
                          <a:ea typeface="+mn-ea"/>
                          <a:cs typeface="+mn-cs"/>
                        </a:rPr>
                        <a:t>Task 1</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b="0" kern="1200" baseline="0" noProof="0" dirty="0" smtClean="0">
                          <a:solidFill>
                            <a:schemeClr val="dk1"/>
                          </a:solidFill>
                          <a:latin typeface="+mn-lt"/>
                          <a:ea typeface="+mn-ea"/>
                          <a:cs typeface="+mn-cs"/>
                        </a:rPr>
                        <a:t>Name / acronym</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15695">
                <a:tc>
                  <a:txBody>
                    <a:bodyPr/>
                    <a:lstStyle/>
                    <a:p>
                      <a:pPr marL="0" marR="0" indent="0" algn="l" defTabSz="914400" rtl="0" eaLnBrk="1" fontAlgn="auto" latinLnBrk="0" hangingPunct="1">
                        <a:lnSpc>
                          <a:spcPct val="100000"/>
                        </a:lnSpc>
                        <a:spcBef>
                          <a:spcPts val="0"/>
                        </a:spcBef>
                        <a:spcAft>
                          <a:spcPts val="0"/>
                        </a:spcAft>
                        <a:buClr>
                          <a:srgbClr val="969696"/>
                        </a:buClr>
                        <a:buSzTx/>
                        <a:buFont typeface="Wingdings" pitchFamily="2" charset="2"/>
                        <a:buNone/>
                        <a:tabLst/>
                        <a:defRPr/>
                      </a:pPr>
                      <a:r>
                        <a:rPr lang="en-US" sz="1000" b="1" kern="1200" baseline="0" noProof="0" dirty="0" smtClean="0">
                          <a:solidFill>
                            <a:schemeClr val="dk1"/>
                          </a:solidFill>
                          <a:latin typeface="+mn-lt"/>
                          <a:ea typeface="+mn-ea"/>
                          <a:cs typeface="+mn-cs"/>
                        </a:rPr>
                        <a:t>Task 2</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b="0" kern="1200" baseline="0" noProof="0" dirty="0" smtClean="0">
                          <a:solidFill>
                            <a:schemeClr val="dk1"/>
                          </a:solidFill>
                          <a:latin typeface="+mn-lt"/>
                          <a:ea typeface="+mn-ea"/>
                          <a:cs typeface="+mn-cs"/>
                        </a:rPr>
                        <a:t>Name / Acronym</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15695">
                <a:tc>
                  <a:txBody>
                    <a:bodyPr/>
                    <a:lstStyle/>
                    <a:p>
                      <a:pPr marL="0" indent="0" algn="l">
                        <a:buClr>
                          <a:srgbClr val="969696"/>
                        </a:buClr>
                        <a:buFont typeface="Wingdings" pitchFamily="2" charset="2"/>
                        <a:buNone/>
                      </a:pPr>
                      <a:r>
                        <a:rPr lang="en-US" sz="1000" b="1" kern="1200" baseline="0" noProof="0" dirty="0" smtClean="0">
                          <a:solidFill>
                            <a:schemeClr val="dk1"/>
                          </a:solidFill>
                          <a:latin typeface="+mn-lt"/>
                          <a:ea typeface="+mn-ea"/>
                          <a:cs typeface="+mn-cs"/>
                        </a:rPr>
                        <a:t>Task 3</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b="0" kern="1200" baseline="0" noProof="0" dirty="0" smtClean="0">
                          <a:solidFill>
                            <a:schemeClr val="dk1"/>
                          </a:solidFill>
                          <a:latin typeface="+mn-lt"/>
                          <a:ea typeface="+mn-ea"/>
                          <a:cs typeface="+mn-cs"/>
                        </a:rPr>
                        <a:t>Name / Acronym</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15695">
                <a:tc>
                  <a:txBody>
                    <a:bodyPr/>
                    <a:lstStyle/>
                    <a:p>
                      <a:pPr marL="0" indent="0" algn="l">
                        <a:buClr>
                          <a:srgbClr val="969696"/>
                        </a:buClr>
                        <a:buFont typeface="Wingdings" pitchFamily="2" charset="2"/>
                        <a:buNone/>
                      </a:pPr>
                      <a:r>
                        <a:rPr lang="en-US" sz="1000" b="1" kern="1200" baseline="0" noProof="0" dirty="0" smtClean="0">
                          <a:solidFill>
                            <a:schemeClr val="dk1"/>
                          </a:solidFill>
                          <a:latin typeface="+mn-lt"/>
                          <a:ea typeface="+mn-ea"/>
                          <a:cs typeface="+mn-cs"/>
                        </a:rPr>
                        <a:t>Task 4</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b="0" kern="1200" baseline="0" noProof="0" dirty="0" smtClean="0">
                          <a:solidFill>
                            <a:schemeClr val="dk1"/>
                          </a:solidFill>
                          <a:latin typeface="+mn-lt"/>
                          <a:ea typeface="+mn-ea"/>
                          <a:cs typeface="+mn-cs"/>
                        </a:rPr>
                        <a:t>Name / Acronym</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15695">
                <a:tc>
                  <a:txBody>
                    <a:bodyPr/>
                    <a:lstStyle/>
                    <a:p>
                      <a:pPr marL="0" indent="0" algn="l">
                        <a:buClr>
                          <a:srgbClr val="969696"/>
                        </a:buClr>
                        <a:buFont typeface="Wingdings" pitchFamily="2" charset="2"/>
                        <a:buNone/>
                      </a:pPr>
                      <a:r>
                        <a:rPr lang="en-US" sz="1000" b="1" kern="1200" baseline="0" noProof="0" dirty="0" smtClean="0">
                          <a:solidFill>
                            <a:schemeClr val="dk1"/>
                          </a:solidFill>
                          <a:latin typeface="+mn-lt"/>
                          <a:ea typeface="+mn-ea"/>
                          <a:cs typeface="+mn-cs"/>
                        </a:rPr>
                        <a:t>Task 4</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lgn="l">
                        <a:spcAft>
                          <a:spcPts val="600"/>
                        </a:spcAft>
                        <a:buClr>
                          <a:srgbClr val="969696"/>
                        </a:buClr>
                        <a:buFont typeface="Wingdings" pitchFamily="2" charset="2"/>
                        <a:buNone/>
                      </a:pPr>
                      <a:r>
                        <a:rPr lang="en-US" sz="1000" b="0" kern="1200" baseline="0" noProof="0" dirty="0" smtClean="0">
                          <a:solidFill>
                            <a:schemeClr val="dk1"/>
                          </a:solidFill>
                          <a:latin typeface="+mn-lt"/>
                          <a:ea typeface="+mn-ea"/>
                          <a:cs typeface="+mn-cs"/>
                        </a:rPr>
                        <a:t>Name / Acronym</a:t>
                      </a:r>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9876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smtClean="0"/>
              <a:t>Promotion </a:t>
            </a:r>
            <a:r>
              <a:rPr lang="en-US" b="0" noProof="1" smtClean="0"/>
              <a:t>– Dimensions of the Media Strategy</a:t>
            </a:r>
            <a:endParaRPr lang="en-US" b="0" noProof="1"/>
          </a:p>
        </p:txBody>
      </p:sp>
      <p:sp>
        <p:nvSpPr>
          <p:cNvPr id="3" name="Textplatzhalter 2"/>
          <p:cNvSpPr>
            <a:spLocks noGrp="1"/>
          </p:cNvSpPr>
          <p:nvPr>
            <p:ph type="body" sz="quarter" idx="13"/>
          </p:nvPr>
        </p:nvSpPr>
        <p:spPr/>
        <p:txBody>
          <a:bodyPr/>
          <a:lstStyle/>
          <a:p>
            <a:r>
              <a:rPr lang="en-US" noProof="1" smtClean="0"/>
              <a:t>Analysis  and visualization of the six most important parameter of media strategy</a:t>
            </a:r>
            <a:endParaRPr lang="en-US" noProof="1"/>
          </a:p>
        </p:txBody>
      </p:sp>
      <p:grpSp>
        <p:nvGrpSpPr>
          <p:cNvPr id="19" name="Gruppieren 18"/>
          <p:cNvGrpSpPr/>
          <p:nvPr/>
        </p:nvGrpSpPr>
        <p:grpSpPr>
          <a:xfrm>
            <a:off x="323850" y="1555751"/>
            <a:ext cx="8662270" cy="4246562"/>
            <a:chOff x="323850" y="1555751"/>
            <a:chExt cx="8662270" cy="4246562"/>
          </a:xfrm>
        </p:grpSpPr>
        <p:grpSp>
          <p:nvGrpSpPr>
            <p:cNvPr id="6" name="Gruppieren 18"/>
            <p:cNvGrpSpPr/>
            <p:nvPr/>
          </p:nvGrpSpPr>
          <p:grpSpPr>
            <a:xfrm>
              <a:off x="323850" y="1555751"/>
              <a:ext cx="8416738" cy="4246562"/>
              <a:chOff x="323850" y="1555751"/>
              <a:chExt cx="8416738" cy="4246562"/>
            </a:xfrm>
          </p:grpSpPr>
          <p:sp>
            <p:nvSpPr>
              <p:cNvPr id="4" name="Ellipse 3"/>
              <p:cNvSpPr/>
              <p:nvPr/>
            </p:nvSpPr>
            <p:spPr bwMode="auto">
              <a:xfrm>
                <a:off x="3222812" y="2329843"/>
                <a:ext cx="2698376" cy="2698376"/>
              </a:xfrm>
              <a:prstGeom prst="ellips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200" noProof="1" smtClean="0">
                  <a:solidFill>
                    <a:srgbClr val="000000"/>
                  </a:solidFill>
                  <a:cs typeface="Arial" charset="0"/>
                </a:endParaRPr>
              </a:p>
            </p:txBody>
          </p:sp>
          <p:sp>
            <p:nvSpPr>
              <p:cNvPr id="5" name="Textfeld 4"/>
              <p:cNvSpPr txBox="1"/>
              <p:nvPr/>
            </p:nvSpPr>
            <p:spPr>
              <a:xfrm>
                <a:off x="3343835" y="1555751"/>
                <a:ext cx="2456330" cy="430887"/>
              </a:xfrm>
              <a:prstGeom prst="rect">
                <a:avLst/>
              </a:prstGeom>
              <a:noFill/>
            </p:spPr>
            <p:txBody>
              <a:bodyPr wrap="square" rtlCol="0">
                <a:spAutoFit/>
              </a:bodyPr>
              <a:lstStyle/>
              <a:p>
                <a:pPr algn="ctr"/>
                <a:r>
                  <a:rPr lang="en-US" sz="1100" noProof="1"/>
                  <a:t>Percentage of the </a:t>
                </a:r>
                <a:r>
                  <a:rPr lang="en-US" sz="1100" noProof="1" smtClean="0"/>
                  <a:t/>
                </a:r>
                <a:br>
                  <a:rPr lang="en-US" sz="1100" noProof="1" smtClean="0"/>
                </a:br>
                <a:r>
                  <a:rPr lang="en-US" sz="1100" noProof="1" smtClean="0"/>
                  <a:t>reached </a:t>
                </a:r>
                <a:r>
                  <a:rPr lang="en-US" sz="1100" noProof="1"/>
                  <a:t>target group</a:t>
                </a:r>
              </a:p>
            </p:txBody>
          </p:sp>
          <p:sp>
            <p:nvSpPr>
              <p:cNvPr id="8" name="Textfeld 7"/>
              <p:cNvSpPr txBox="1"/>
              <p:nvPr/>
            </p:nvSpPr>
            <p:spPr>
              <a:xfrm>
                <a:off x="6682190" y="4391708"/>
                <a:ext cx="2058398" cy="430887"/>
              </a:xfrm>
              <a:prstGeom prst="rect">
                <a:avLst/>
              </a:prstGeom>
              <a:noFill/>
            </p:spPr>
            <p:txBody>
              <a:bodyPr wrap="square" rtlCol="0">
                <a:spAutoFit/>
              </a:bodyPr>
              <a:lstStyle/>
              <a:p>
                <a:pPr algn="ctr"/>
                <a:r>
                  <a:rPr lang="en-US" sz="1100" noProof="1"/>
                  <a:t>The number of applied media (Media </a:t>
                </a:r>
                <a:r>
                  <a:rPr lang="en-US" sz="1100" noProof="1" smtClean="0"/>
                  <a:t>mix</a:t>
                </a:r>
                <a:r>
                  <a:rPr lang="en-US" sz="1100" noProof="1"/>
                  <a:t>)</a:t>
                </a:r>
              </a:p>
            </p:txBody>
          </p:sp>
          <p:sp>
            <p:nvSpPr>
              <p:cNvPr id="9" name="Textfeld 8"/>
              <p:cNvSpPr txBox="1"/>
              <p:nvPr/>
            </p:nvSpPr>
            <p:spPr>
              <a:xfrm>
                <a:off x="3542801" y="5371426"/>
                <a:ext cx="2058398" cy="430887"/>
              </a:xfrm>
              <a:prstGeom prst="rect">
                <a:avLst/>
              </a:prstGeom>
              <a:noFill/>
            </p:spPr>
            <p:txBody>
              <a:bodyPr wrap="square" rtlCol="0">
                <a:spAutoFit/>
              </a:bodyPr>
              <a:lstStyle/>
              <a:p>
                <a:pPr algn="ctr"/>
                <a:r>
                  <a:rPr lang="en-US" sz="1100" noProof="1"/>
                  <a:t>Frequency and timely intervals of the contacts</a:t>
                </a:r>
              </a:p>
            </p:txBody>
          </p:sp>
          <p:sp>
            <p:nvSpPr>
              <p:cNvPr id="10" name="Textfeld 9"/>
              <p:cNvSpPr txBox="1"/>
              <p:nvPr/>
            </p:nvSpPr>
            <p:spPr>
              <a:xfrm>
                <a:off x="323850" y="4391708"/>
                <a:ext cx="2058398" cy="430887"/>
              </a:xfrm>
              <a:prstGeom prst="rect">
                <a:avLst/>
              </a:prstGeom>
              <a:noFill/>
            </p:spPr>
            <p:txBody>
              <a:bodyPr wrap="square" rtlCol="0">
                <a:spAutoFit/>
              </a:bodyPr>
              <a:lstStyle/>
              <a:p>
                <a:pPr algn="ctr"/>
                <a:r>
                  <a:rPr lang="en-US" sz="1100" noProof="1"/>
                  <a:t>Size, formats, advertising and spot lengths</a:t>
                </a:r>
              </a:p>
            </p:txBody>
          </p:sp>
          <p:sp>
            <p:nvSpPr>
              <p:cNvPr id="11" name="Textfeld 10"/>
              <p:cNvSpPr txBox="1"/>
              <p:nvPr/>
            </p:nvSpPr>
            <p:spPr>
              <a:xfrm>
                <a:off x="323850" y="2533613"/>
                <a:ext cx="2058398" cy="600164"/>
              </a:xfrm>
              <a:prstGeom prst="rect">
                <a:avLst/>
              </a:prstGeom>
              <a:noFill/>
            </p:spPr>
            <p:txBody>
              <a:bodyPr wrap="square" rtlCol="0">
                <a:spAutoFit/>
              </a:bodyPr>
              <a:lstStyle/>
              <a:p>
                <a:pPr algn="ctr"/>
                <a:r>
                  <a:rPr lang="en-US" sz="1100" noProof="1"/>
                  <a:t>Design of advertising</a:t>
                </a:r>
              </a:p>
              <a:p>
                <a:pPr algn="ctr"/>
                <a:r>
                  <a:rPr lang="en-US" sz="1100" noProof="1"/>
                  <a:t>(for instance: color) and their placement</a:t>
                </a:r>
              </a:p>
            </p:txBody>
          </p:sp>
        </p:grpSp>
        <p:sp>
          <p:nvSpPr>
            <p:cNvPr id="7" name="Textfeld 6"/>
            <p:cNvSpPr txBox="1"/>
            <p:nvPr/>
          </p:nvSpPr>
          <p:spPr>
            <a:xfrm>
              <a:off x="6529790" y="2533613"/>
              <a:ext cx="2456330" cy="430887"/>
            </a:xfrm>
            <a:prstGeom prst="rect">
              <a:avLst/>
            </a:prstGeom>
            <a:noFill/>
          </p:spPr>
          <p:txBody>
            <a:bodyPr wrap="square" rtlCol="0">
              <a:spAutoFit/>
            </a:bodyPr>
            <a:lstStyle/>
            <a:p>
              <a:pPr algn="ctr"/>
              <a:r>
                <a:rPr lang="en-US" sz="1100" noProof="1" smtClean="0"/>
                <a:t>Frequency of addressing the </a:t>
              </a:r>
              <a:br>
                <a:rPr lang="en-US" sz="1100" noProof="1" smtClean="0"/>
              </a:br>
              <a:r>
                <a:rPr lang="en-US" sz="1100" noProof="1" smtClean="0"/>
                <a:t>target persons</a:t>
              </a:r>
              <a:endParaRPr lang="en-US" sz="1100" noProof="1"/>
            </a:p>
          </p:txBody>
        </p:sp>
        <p:graphicFrame>
          <p:nvGraphicFramePr>
            <p:cNvPr id="22" name="Diagramm 21"/>
            <p:cNvGraphicFramePr/>
            <p:nvPr>
              <p:extLst>
                <p:ext uri="{D42A27DB-BD31-4B8C-83A1-F6EECF244321}">
                  <p14:modId xmlns:p14="http://schemas.microsoft.com/office/powerpoint/2010/main" val="2066207499"/>
                </p:ext>
              </p:extLst>
            </p:nvPr>
          </p:nvGraphicFramePr>
          <p:xfrm>
            <a:off x="1904860" y="1900938"/>
            <a:ext cx="5334281" cy="3556187"/>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2" name="DataDriven_Label"/>
          <p:cNvGrpSpPr/>
          <p:nvPr/>
        </p:nvGrpSpPr>
        <p:grpSpPr>
          <a:xfrm>
            <a:off x="9161418" y="534489"/>
            <a:ext cx="323850" cy="1018902"/>
            <a:chOff x="9144000" y="543198"/>
            <a:chExt cx="323850" cy="1018902"/>
          </a:xfrm>
          <a:effectLst>
            <a:outerShdw blurRad="50800" dist="38100" dir="2700000" algn="tl" rotWithShape="0">
              <a:prstClr val="black">
                <a:alpha val="40000"/>
              </a:prstClr>
            </a:outerShdw>
          </a:effectLst>
        </p:grpSpPr>
        <p:sp>
          <p:nvSpPr>
            <p:cNvPr id="25" name="Rechteck 24"/>
            <p:cNvSpPr/>
            <p:nvPr/>
          </p:nvSpPr>
          <p:spPr bwMode="auto">
            <a:xfrm>
              <a:off x="9144000" y="543198"/>
              <a:ext cx="323850" cy="101890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a:noFill/>
              <a:round/>
              <a:headEnd/>
              <a:tailEnd/>
            </a:ln>
          </p:spPr>
          <p:txBody>
            <a:bodyPr vert="vert270" rtlCol="0" anchor="ctr"/>
            <a:lstStyle/>
            <a:p>
              <a:pPr algn="ctr"/>
              <a:r>
                <a:rPr lang="en-US" sz="1200" noProof="1" smtClean="0">
                  <a:solidFill>
                    <a:srgbClr val="FFFFFF"/>
                  </a:solidFill>
                </a:rPr>
                <a:t>DATADRIVEN</a:t>
              </a:r>
              <a:endParaRPr lang="en-US" sz="1200" noProof="1">
                <a:solidFill>
                  <a:srgbClr val="FFFFFF"/>
                </a:solidFill>
              </a:endParaRPr>
            </a:p>
          </p:txBody>
        </p:sp>
        <p:grpSp>
          <p:nvGrpSpPr>
            <p:cNvPr id="13" name="Gruppieren 36"/>
            <p:cNvGrpSpPr/>
            <p:nvPr/>
          </p:nvGrpSpPr>
          <p:grpSpPr>
            <a:xfrm>
              <a:off x="9144000" y="569121"/>
              <a:ext cx="297657" cy="962022"/>
              <a:chOff x="9144000" y="569121"/>
              <a:chExt cx="297657" cy="962022"/>
            </a:xfrm>
          </p:grpSpPr>
          <p:cxnSp>
            <p:nvCxnSpPr>
              <p:cNvPr id="27" name="Gerade Verbindung 26"/>
              <p:cNvCxnSpPr/>
              <p:nvPr/>
            </p:nvCxnSpPr>
            <p:spPr>
              <a:xfrm>
                <a:off x="9144000" y="569121"/>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rot="5400000" flipH="1" flipV="1">
                <a:off x="8960646" y="1050133"/>
                <a:ext cx="962021"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p:nvCxnSpPr>
            <p:spPr>
              <a:xfrm>
                <a:off x="9144000" y="1531143"/>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6696713"/>
      </p:ext>
    </p:extLst>
  </p:cSld>
  <p:clrMapOvr>
    <a:masterClrMapping/>
  </p:clrMapOvr>
  <p:transition spd="med">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5. Strategy</a:t>
                  </a:r>
                </a:p>
                <a:p>
                  <a:r>
                    <a:rPr lang="en-US" sz="3600" dirty="0" smtClean="0">
                      <a:solidFill>
                        <a:schemeClr val="bg1"/>
                      </a:solidFill>
                      <a:effectLst>
                        <a:outerShdw blurRad="101600" dist="76200" dir="2400000" algn="tl" rotWithShape="0">
                          <a:prstClr val="black">
                            <a:alpha val="38000"/>
                          </a:prstClr>
                        </a:outerShdw>
                      </a:effectLst>
                    </a:rPr>
                    <a:t>5.5. </a:t>
                  </a:r>
                  <a:r>
                    <a:rPr lang="en-US" sz="3600" dirty="0">
                      <a:solidFill>
                        <a:schemeClr val="bg1"/>
                      </a:solidFill>
                      <a:effectLst>
                        <a:outerShdw blurRad="101600" dist="76200" dir="2400000" algn="tl" rotWithShape="0">
                          <a:prstClr val="black">
                            <a:alpha val="38000"/>
                          </a:prstClr>
                        </a:outerShdw>
                      </a:effectLst>
                    </a:rPr>
                    <a:t>Distribution (Place)</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25317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Distribution </a:t>
            </a:r>
            <a:r>
              <a:rPr lang="de-DE" b="0" dirty="0"/>
              <a:t>– </a:t>
            </a:r>
            <a:r>
              <a:rPr lang="en-US" b="0" noProof="1" smtClean="0"/>
              <a:t>Market Areal Strategy</a:t>
            </a:r>
            <a:endParaRPr lang="en-US" b="0" noProof="1"/>
          </a:p>
        </p:txBody>
      </p:sp>
      <p:sp>
        <p:nvSpPr>
          <p:cNvPr id="3" name="Textplatzhalter 2"/>
          <p:cNvSpPr>
            <a:spLocks noGrp="1"/>
          </p:cNvSpPr>
          <p:nvPr>
            <p:ph type="body" sz="quarter" idx="13"/>
          </p:nvPr>
        </p:nvSpPr>
        <p:spPr bwMode="gray"/>
        <p:txBody>
          <a:bodyPr/>
          <a:lstStyle/>
          <a:p>
            <a:r>
              <a:rPr lang="en-US" noProof="1" smtClean="0"/>
              <a:t>Determination of geographic coverage</a:t>
            </a:r>
            <a:endParaRPr lang="en-US" noProof="1"/>
          </a:p>
        </p:txBody>
      </p:sp>
      <p:grpSp>
        <p:nvGrpSpPr>
          <p:cNvPr id="226" name="Gruppieren 225"/>
          <p:cNvGrpSpPr/>
          <p:nvPr/>
        </p:nvGrpSpPr>
        <p:grpSpPr bwMode="gray">
          <a:xfrm>
            <a:off x="323853" y="1555750"/>
            <a:ext cx="8496298" cy="4356455"/>
            <a:chOff x="323853" y="1555750"/>
            <a:chExt cx="8496298" cy="4356455"/>
          </a:xfrm>
        </p:grpSpPr>
        <p:sp>
          <p:nvSpPr>
            <p:cNvPr id="60" name="Rechteck 59"/>
            <p:cNvSpPr/>
            <p:nvPr/>
          </p:nvSpPr>
          <p:spPr bwMode="gray">
            <a:xfrm>
              <a:off x="4645366" y="3473792"/>
              <a:ext cx="1293777" cy="1498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54" name="Rechteck 53"/>
            <p:cNvSpPr/>
            <p:nvPr/>
          </p:nvSpPr>
          <p:spPr bwMode="gray">
            <a:xfrm>
              <a:off x="6085870" y="3473792"/>
              <a:ext cx="2734280" cy="1498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6" name="Rechteck 5"/>
            <p:cNvSpPr/>
            <p:nvPr/>
          </p:nvSpPr>
          <p:spPr bwMode="gray">
            <a:xfrm>
              <a:off x="3204861" y="1555750"/>
              <a:ext cx="2734282" cy="621062"/>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sz="2000" b="1" noProof="1" smtClean="0">
                  <a:solidFill>
                    <a:srgbClr val="FFFFFF"/>
                  </a:solidFill>
                  <a:effectLst>
                    <a:outerShdw blurRad="190500" algn="ctr" rotWithShape="0">
                      <a:prstClr val="black">
                        <a:alpha val="50000"/>
                      </a:prstClr>
                    </a:outerShdw>
                  </a:effectLst>
                  <a:cs typeface="Arial" charset="0"/>
                </a:rPr>
                <a:t>Market areal strategies</a:t>
              </a:r>
            </a:p>
          </p:txBody>
        </p:sp>
        <p:sp>
          <p:nvSpPr>
            <p:cNvPr id="7" name="Rechteck 6"/>
            <p:cNvSpPr/>
            <p:nvPr/>
          </p:nvSpPr>
          <p:spPr bwMode="gray">
            <a:xfrm>
              <a:off x="323853" y="2768606"/>
              <a:ext cx="1293776" cy="58838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nchorCtr="0"/>
            <a:lstStyle/>
            <a:p>
              <a:pPr algn="ctr">
                <a:lnSpc>
                  <a:spcPct val="95000"/>
                </a:lnSpc>
                <a:spcAft>
                  <a:spcPts val="800"/>
                </a:spcAft>
                <a:buClr>
                  <a:srgbClr val="969696"/>
                </a:buClr>
              </a:pPr>
              <a:r>
                <a:rPr lang="en-US" sz="1600" noProof="1" smtClean="0"/>
                <a:t>Local</a:t>
              </a:r>
              <a:endParaRPr lang="en-US" sz="1600" noProof="1">
                <a:solidFill>
                  <a:srgbClr val="000000"/>
                </a:solidFill>
                <a:cs typeface="Arial" charset="0"/>
              </a:endParaRPr>
            </a:p>
          </p:txBody>
        </p:sp>
        <p:sp>
          <p:nvSpPr>
            <p:cNvPr id="12" name="Rechteck 11"/>
            <p:cNvSpPr/>
            <p:nvPr/>
          </p:nvSpPr>
          <p:spPr bwMode="gray">
            <a:xfrm>
              <a:off x="1764357" y="2768606"/>
              <a:ext cx="1293776" cy="58838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nchorCtr="0"/>
            <a:lstStyle/>
            <a:p>
              <a:pPr algn="ctr">
                <a:lnSpc>
                  <a:spcPct val="95000"/>
                </a:lnSpc>
                <a:spcAft>
                  <a:spcPts val="800"/>
                </a:spcAft>
                <a:buClr>
                  <a:srgbClr val="969696"/>
                </a:buClr>
              </a:pPr>
              <a:r>
                <a:rPr lang="en-US" sz="1600" noProof="1" smtClean="0">
                  <a:solidFill>
                    <a:srgbClr val="000000"/>
                  </a:solidFill>
                  <a:cs typeface="Arial" charset="0"/>
                </a:rPr>
                <a:t>Regional</a:t>
              </a:r>
              <a:endParaRPr lang="en-US" sz="1600" noProof="1">
                <a:solidFill>
                  <a:srgbClr val="000000"/>
                </a:solidFill>
                <a:cs typeface="Arial" charset="0"/>
              </a:endParaRPr>
            </a:p>
          </p:txBody>
        </p:sp>
        <p:sp>
          <p:nvSpPr>
            <p:cNvPr id="13" name="Rechteck 12"/>
            <p:cNvSpPr/>
            <p:nvPr/>
          </p:nvSpPr>
          <p:spPr bwMode="gray">
            <a:xfrm>
              <a:off x="3204861" y="2768606"/>
              <a:ext cx="1293776" cy="58838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nchorCtr="0"/>
            <a:lstStyle/>
            <a:p>
              <a:pPr algn="ctr">
                <a:lnSpc>
                  <a:spcPct val="95000"/>
                </a:lnSpc>
                <a:spcAft>
                  <a:spcPts val="800"/>
                </a:spcAft>
                <a:buClr>
                  <a:srgbClr val="969696"/>
                </a:buClr>
              </a:pPr>
              <a:r>
                <a:rPr lang="en-US" sz="1600" noProof="1" smtClean="0">
                  <a:solidFill>
                    <a:srgbClr val="000000"/>
                  </a:solidFill>
                  <a:cs typeface="Arial" charset="0"/>
                </a:rPr>
                <a:t>National</a:t>
              </a:r>
              <a:endParaRPr lang="en-US" sz="1600" noProof="1">
                <a:solidFill>
                  <a:srgbClr val="000000"/>
                </a:solidFill>
                <a:cs typeface="Arial" charset="0"/>
              </a:endParaRPr>
            </a:p>
          </p:txBody>
        </p:sp>
        <p:sp>
          <p:nvSpPr>
            <p:cNvPr id="14" name="Rechteck 13"/>
            <p:cNvSpPr/>
            <p:nvPr/>
          </p:nvSpPr>
          <p:spPr bwMode="gray">
            <a:xfrm>
              <a:off x="4645366" y="2768606"/>
              <a:ext cx="1293776" cy="5883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lstStyle/>
            <a:p>
              <a:pPr algn="ctr" defTabSz="801688" eaLnBrk="0" hangingPunct="0">
                <a:buClr>
                  <a:srgbClr val="969696"/>
                </a:buClr>
              </a:pPr>
              <a:r>
                <a:rPr lang="en-US" sz="1600" b="1" noProof="1" smtClean="0">
                  <a:solidFill>
                    <a:srgbClr val="FFFFFF"/>
                  </a:solidFill>
                  <a:effectLst>
                    <a:outerShdw blurRad="190500" algn="ctr" rotWithShape="0">
                      <a:prstClr val="black">
                        <a:alpha val="50000"/>
                      </a:prstClr>
                    </a:outerShdw>
                  </a:effectLst>
                  <a:cs typeface="Arial" charset="0"/>
                </a:rPr>
                <a:t>International</a:t>
              </a:r>
              <a:endParaRPr lang="en-US" sz="1600" b="1" noProof="1">
                <a:solidFill>
                  <a:srgbClr val="FFFFFF"/>
                </a:solidFill>
                <a:effectLst>
                  <a:outerShdw blurRad="190500" algn="ctr" rotWithShape="0">
                    <a:prstClr val="black">
                      <a:alpha val="50000"/>
                    </a:prstClr>
                  </a:outerShdw>
                </a:effectLst>
                <a:cs typeface="Arial" charset="0"/>
              </a:endParaRPr>
            </a:p>
          </p:txBody>
        </p:sp>
        <p:sp>
          <p:nvSpPr>
            <p:cNvPr id="15" name="Rechteck 14"/>
            <p:cNvSpPr/>
            <p:nvPr/>
          </p:nvSpPr>
          <p:spPr bwMode="gray">
            <a:xfrm>
              <a:off x="6085870" y="2768606"/>
              <a:ext cx="1293776" cy="58838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nchorCtr="0"/>
            <a:lstStyle/>
            <a:p>
              <a:pPr algn="ctr">
                <a:lnSpc>
                  <a:spcPct val="95000"/>
                </a:lnSpc>
                <a:spcAft>
                  <a:spcPts val="800"/>
                </a:spcAft>
                <a:buClr>
                  <a:srgbClr val="969696"/>
                </a:buClr>
              </a:pPr>
              <a:r>
                <a:rPr lang="en-US" sz="1600" noProof="1" smtClean="0">
                  <a:solidFill>
                    <a:srgbClr val="000000"/>
                  </a:solidFill>
                  <a:cs typeface="Arial" charset="0"/>
                </a:rPr>
                <a:t>Multinational</a:t>
              </a:r>
              <a:endParaRPr lang="en-US" sz="1600" noProof="1">
                <a:solidFill>
                  <a:srgbClr val="000000"/>
                </a:solidFill>
                <a:cs typeface="Arial" charset="0"/>
              </a:endParaRPr>
            </a:p>
          </p:txBody>
        </p:sp>
        <p:sp>
          <p:nvSpPr>
            <p:cNvPr id="16" name="Rechteck 15"/>
            <p:cNvSpPr/>
            <p:nvPr/>
          </p:nvSpPr>
          <p:spPr bwMode="gray">
            <a:xfrm>
              <a:off x="7526375" y="2768606"/>
              <a:ext cx="1293776" cy="58838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36000" rIns="0" bIns="36000" anchor="ctr" anchorCtr="0"/>
            <a:lstStyle/>
            <a:p>
              <a:pPr algn="ctr">
                <a:lnSpc>
                  <a:spcPct val="95000"/>
                </a:lnSpc>
                <a:spcAft>
                  <a:spcPts val="800"/>
                </a:spcAft>
                <a:buClr>
                  <a:srgbClr val="969696"/>
                </a:buClr>
              </a:pPr>
              <a:r>
                <a:rPr lang="en-US" sz="1600" noProof="1" smtClean="0">
                  <a:solidFill>
                    <a:srgbClr val="000000"/>
                  </a:solidFill>
                  <a:cs typeface="Arial" charset="0"/>
                </a:rPr>
                <a:t>Global</a:t>
              </a:r>
              <a:endParaRPr lang="en-US" sz="1600" noProof="1">
                <a:solidFill>
                  <a:srgbClr val="000000"/>
                </a:solidFill>
                <a:cs typeface="Arial" charset="0"/>
              </a:endParaRPr>
            </a:p>
          </p:txBody>
        </p:sp>
        <p:grpSp>
          <p:nvGrpSpPr>
            <p:cNvPr id="19" name="Gruppieren 18"/>
            <p:cNvGrpSpPr/>
            <p:nvPr/>
          </p:nvGrpSpPr>
          <p:grpSpPr bwMode="gray">
            <a:xfrm>
              <a:off x="323853" y="5085184"/>
              <a:ext cx="8496297" cy="490829"/>
              <a:chOff x="340840" y="4972692"/>
              <a:chExt cx="8310000" cy="359596"/>
            </a:xfrm>
            <a:effectLst>
              <a:outerShdw blurRad="50800" dist="38100" dir="5400000" algn="t" rotWithShape="0">
                <a:prstClr val="black">
                  <a:alpha val="40000"/>
                </a:prstClr>
              </a:outerShdw>
            </a:effectLst>
          </p:grpSpPr>
          <p:sp>
            <p:nvSpPr>
              <p:cNvPr id="17" name="Rechtwinkliges Dreieck 16"/>
              <p:cNvSpPr/>
              <p:nvPr/>
            </p:nvSpPr>
            <p:spPr bwMode="gray">
              <a:xfrm flipH="1">
                <a:off x="340840" y="4972692"/>
                <a:ext cx="8041446" cy="359596"/>
              </a:xfrm>
              <a:prstGeom prst="rtTriangle">
                <a:avLst/>
              </a:prstGeom>
              <a:solidFill>
                <a:srgbClr val="D7D7D7"/>
              </a:solidFill>
              <a:ln w="12700">
                <a:noFill/>
                <a:round/>
                <a:headEnd/>
                <a:tailEnd/>
              </a:ln>
            </p:spPr>
            <p:txBody>
              <a:bodyPr rtlCol="0" anchor="ctr"/>
              <a:lstStyle/>
              <a:p>
                <a:pPr algn="ctr"/>
                <a:endParaRPr lang="en-US" noProof="1"/>
              </a:p>
            </p:txBody>
          </p:sp>
          <p:sp>
            <p:nvSpPr>
              <p:cNvPr id="18" name="Gleichschenkliges Dreieck 17"/>
              <p:cNvSpPr/>
              <p:nvPr/>
            </p:nvSpPr>
            <p:spPr bwMode="gray">
              <a:xfrm rot="5400000">
                <a:off x="8336766" y="5018215"/>
                <a:ext cx="359595" cy="268552"/>
              </a:xfrm>
              <a:prstGeom prst="triangle">
                <a:avLst/>
              </a:prstGeom>
              <a:solidFill>
                <a:srgbClr val="D7D7D7"/>
              </a:solidFill>
              <a:ln w="12700">
                <a:noFill/>
                <a:round/>
                <a:headEnd/>
                <a:tailEnd/>
              </a:ln>
            </p:spPr>
            <p:txBody>
              <a:bodyPr rtlCol="0" anchor="ctr"/>
              <a:lstStyle/>
              <a:p>
                <a:pPr algn="ctr"/>
                <a:endParaRPr lang="en-US" noProof="1"/>
              </a:p>
            </p:txBody>
          </p:sp>
        </p:grpSp>
        <p:sp>
          <p:nvSpPr>
            <p:cNvPr id="21" name="Rechteck 20"/>
            <p:cNvSpPr/>
            <p:nvPr/>
          </p:nvSpPr>
          <p:spPr bwMode="gray">
            <a:xfrm>
              <a:off x="2195738" y="5541012"/>
              <a:ext cx="4752524" cy="371193"/>
            </a:xfrm>
            <a:prstGeom prst="rect">
              <a:avLst/>
            </a:prstGeom>
            <a:noFill/>
            <a:ln w="12700">
              <a:noFill/>
              <a:miter lim="800000"/>
              <a:headEnd/>
              <a:tailEnd/>
            </a:ln>
            <a:effectLst/>
          </p:spPr>
          <p:txBody>
            <a:bodyPr lIns="0" tIns="0" rIns="0" bIns="0" anchor="ctr"/>
            <a:lstStyle/>
            <a:p>
              <a:pPr algn="ctr" defTabSz="801688" eaLnBrk="0" hangingPunct="0">
                <a:buClr>
                  <a:srgbClr val="969696"/>
                </a:buClr>
                <a:defRPr/>
              </a:pPr>
              <a:r>
                <a:rPr lang="en-US" sz="1600" b="1" noProof="1" smtClean="0">
                  <a:cs typeface="Arial" charset="0"/>
                </a:rPr>
                <a:t>Process of geographic expansion</a:t>
              </a:r>
            </a:p>
          </p:txBody>
        </p:sp>
        <p:cxnSp>
          <p:nvCxnSpPr>
            <p:cNvPr id="22" name="Gewinkelte Verbindung 21"/>
            <p:cNvCxnSpPr>
              <a:stCxn id="6" idx="2"/>
              <a:endCxn id="7" idx="0"/>
            </p:cNvCxnSpPr>
            <p:nvPr/>
          </p:nvCxnSpPr>
          <p:spPr bwMode="gray">
            <a:xfrm rot="5400000">
              <a:off x="2475475" y="672079"/>
              <a:ext cx="591794" cy="3601261"/>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a:stCxn id="6" idx="2"/>
              <a:endCxn id="12" idx="0"/>
            </p:cNvCxnSpPr>
            <p:nvPr/>
          </p:nvCxnSpPr>
          <p:spPr bwMode="gray">
            <a:xfrm rot="5400000">
              <a:off x="3195727" y="1392331"/>
              <a:ext cx="591794" cy="2160757"/>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stCxn id="6" idx="2"/>
              <a:endCxn id="13" idx="0"/>
            </p:cNvCxnSpPr>
            <p:nvPr/>
          </p:nvCxnSpPr>
          <p:spPr bwMode="gray">
            <a:xfrm rot="5400000">
              <a:off x="3915979" y="2112583"/>
              <a:ext cx="591794" cy="720253"/>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Gewinkelte Verbindung 27"/>
            <p:cNvCxnSpPr>
              <a:stCxn id="6" idx="2"/>
              <a:endCxn id="14" idx="0"/>
            </p:cNvCxnSpPr>
            <p:nvPr/>
          </p:nvCxnSpPr>
          <p:spPr bwMode="gray">
            <a:xfrm rot="16200000" flipH="1">
              <a:off x="4636231" y="2112583"/>
              <a:ext cx="591794" cy="720252"/>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Gewinkelte Verbindung 29"/>
            <p:cNvCxnSpPr>
              <a:stCxn id="6" idx="2"/>
              <a:endCxn id="15" idx="0"/>
            </p:cNvCxnSpPr>
            <p:nvPr/>
          </p:nvCxnSpPr>
          <p:spPr bwMode="gray">
            <a:xfrm rot="16200000" flipH="1">
              <a:off x="5356483" y="1392331"/>
              <a:ext cx="591794" cy="2160756"/>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44" name="Gewinkelte Verbindung 6143"/>
            <p:cNvCxnSpPr>
              <a:stCxn id="6" idx="2"/>
              <a:endCxn id="16" idx="0"/>
            </p:cNvCxnSpPr>
            <p:nvPr/>
          </p:nvCxnSpPr>
          <p:spPr bwMode="gray">
            <a:xfrm rot="16200000" flipH="1">
              <a:off x="6076735" y="672078"/>
              <a:ext cx="591794" cy="3601261"/>
            </a:xfrm>
            <a:prstGeom prst="bentConnector3">
              <a:avLst>
                <a:gd name="adj1" fmla="val 50000"/>
              </a:avLst>
            </a:prstGeom>
            <a:ln w="19050">
              <a:solidFill>
                <a:srgbClr val="7D7D7D"/>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Freeform 25" descr="© INSCALE GmbH, 05.05.2010&#10;http://www.presentationload.com/"/>
            <p:cNvSpPr>
              <a:spLocks noEditPoints="1"/>
            </p:cNvSpPr>
            <p:nvPr/>
          </p:nvSpPr>
          <p:spPr bwMode="gray">
            <a:xfrm>
              <a:off x="6251957" y="3637893"/>
              <a:ext cx="2402106" cy="1170699"/>
            </a:xfrm>
            <a:custGeom>
              <a:avLst/>
              <a:gdLst/>
              <a:ahLst/>
              <a:cxnLst>
                <a:cxn ang="0">
                  <a:pos x="12567" y="4507"/>
                </a:cxn>
                <a:cxn ang="0">
                  <a:pos x="12615" y="3599"/>
                </a:cxn>
                <a:cxn ang="0">
                  <a:pos x="12955" y="4387"/>
                </a:cxn>
                <a:cxn ang="0">
                  <a:pos x="14370" y="4743"/>
                </a:cxn>
                <a:cxn ang="0">
                  <a:pos x="11595" y="4123"/>
                </a:cxn>
                <a:cxn ang="0">
                  <a:pos x="13115" y="4845"/>
                </a:cxn>
                <a:cxn ang="0">
                  <a:pos x="12813" y="5921"/>
                </a:cxn>
                <a:cxn ang="0">
                  <a:pos x="13808" y="4702"/>
                </a:cxn>
                <a:cxn ang="0">
                  <a:pos x="14204" y="6531"/>
                </a:cxn>
                <a:cxn ang="0">
                  <a:pos x="6579" y="1308"/>
                </a:cxn>
                <a:cxn ang="0">
                  <a:pos x="7277" y="156"/>
                </a:cxn>
                <a:cxn ang="0">
                  <a:pos x="6766" y="1129"/>
                </a:cxn>
                <a:cxn ang="0">
                  <a:pos x="8669" y="354"/>
                </a:cxn>
                <a:cxn ang="0">
                  <a:pos x="6919" y="2081"/>
                </a:cxn>
                <a:cxn ang="0">
                  <a:pos x="3201" y="260"/>
                </a:cxn>
                <a:cxn ang="0">
                  <a:pos x="3918" y="266"/>
                </a:cxn>
                <a:cxn ang="0">
                  <a:pos x="3704" y="3212"/>
                </a:cxn>
                <a:cxn ang="0">
                  <a:pos x="4506" y="577"/>
                </a:cxn>
                <a:cxn ang="0">
                  <a:pos x="4479" y="849"/>
                </a:cxn>
                <a:cxn ang="0">
                  <a:pos x="4935" y="28"/>
                </a:cxn>
                <a:cxn ang="0">
                  <a:pos x="6231" y="323"/>
                </a:cxn>
                <a:cxn ang="0">
                  <a:pos x="4952" y="273"/>
                </a:cxn>
                <a:cxn ang="0">
                  <a:pos x="5238" y="964"/>
                </a:cxn>
                <a:cxn ang="0">
                  <a:pos x="1633" y="1135"/>
                </a:cxn>
                <a:cxn ang="0">
                  <a:pos x="3763" y="6942"/>
                </a:cxn>
                <a:cxn ang="0">
                  <a:pos x="4601" y="4273"/>
                </a:cxn>
                <a:cxn ang="0">
                  <a:pos x="2802" y="3614"/>
                </a:cxn>
                <a:cxn ang="0">
                  <a:pos x="2976" y="2751"/>
                </a:cxn>
                <a:cxn ang="0">
                  <a:pos x="4101" y="1735"/>
                </a:cxn>
                <a:cxn ang="0">
                  <a:pos x="3952" y="934"/>
                </a:cxn>
                <a:cxn ang="0">
                  <a:pos x="3542" y="625"/>
                </a:cxn>
                <a:cxn ang="0">
                  <a:pos x="920" y="841"/>
                </a:cxn>
                <a:cxn ang="0">
                  <a:pos x="1594" y="1085"/>
                </a:cxn>
                <a:cxn ang="0">
                  <a:pos x="1517" y="2702"/>
                </a:cxn>
                <a:cxn ang="0">
                  <a:pos x="3084" y="3997"/>
                </a:cxn>
                <a:cxn ang="0">
                  <a:pos x="3629" y="6707"/>
                </a:cxn>
                <a:cxn ang="0">
                  <a:pos x="4235" y="6222"/>
                </a:cxn>
                <a:cxn ang="0">
                  <a:pos x="3029" y="1846"/>
                </a:cxn>
                <a:cxn ang="0">
                  <a:pos x="2864" y="1316"/>
                </a:cxn>
                <a:cxn ang="0">
                  <a:pos x="3603" y="6577"/>
                </a:cxn>
                <a:cxn ang="0">
                  <a:pos x="9474" y="423"/>
                </a:cxn>
                <a:cxn ang="0">
                  <a:pos x="7946" y="2117"/>
                </a:cxn>
                <a:cxn ang="0">
                  <a:pos x="12856" y="1722"/>
                </a:cxn>
                <a:cxn ang="0">
                  <a:pos x="11889" y="3476"/>
                </a:cxn>
                <a:cxn ang="0">
                  <a:pos x="12287" y="2121"/>
                </a:cxn>
                <a:cxn ang="0">
                  <a:pos x="12718" y="949"/>
                </a:cxn>
                <a:cxn ang="0">
                  <a:pos x="13020" y="569"/>
                </a:cxn>
                <a:cxn ang="0">
                  <a:pos x="10366" y="417"/>
                </a:cxn>
                <a:cxn ang="0">
                  <a:pos x="9233" y="610"/>
                </a:cxn>
                <a:cxn ang="0">
                  <a:pos x="7484" y="592"/>
                </a:cxn>
                <a:cxn ang="0">
                  <a:pos x="7477" y="1130"/>
                </a:cxn>
                <a:cxn ang="0">
                  <a:pos x="7148" y="1232"/>
                </a:cxn>
                <a:cxn ang="0">
                  <a:pos x="7072" y="1879"/>
                </a:cxn>
                <a:cxn ang="0">
                  <a:pos x="8129" y="2238"/>
                </a:cxn>
                <a:cxn ang="0">
                  <a:pos x="6068" y="2828"/>
                </a:cxn>
                <a:cxn ang="0">
                  <a:pos x="7212" y="4048"/>
                </a:cxn>
                <a:cxn ang="0">
                  <a:pos x="8660" y="5019"/>
                </a:cxn>
                <a:cxn ang="0">
                  <a:pos x="8760" y="3314"/>
                </a:cxn>
                <a:cxn ang="0">
                  <a:pos x="10182" y="3284"/>
                </a:cxn>
                <a:cxn ang="0">
                  <a:pos x="8386" y="4771"/>
                </a:cxn>
                <a:cxn ang="0">
                  <a:pos x="8380" y="1764"/>
                </a:cxn>
                <a:cxn ang="0">
                  <a:pos x="9070" y="1793"/>
                </a:cxn>
                <a:cxn ang="0">
                  <a:pos x="11176" y="1331"/>
                </a:cxn>
              </a:cxnLst>
              <a:rect l="0" t="0" r="r" b="b"/>
              <a:pathLst>
                <a:path w="14677" h="7159">
                  <a:moveTo>
                    <a:pt x="12864" y="4079"/>
                  </a:moveTo>
                  <a:cubicBezTo>
                    <a:pt x="12879" y="4067"/>
                    <a:pt x="12873" y="4060"/>
                    <a:pt x="12860" y="4056"/>
                  </a:cubicBezTo>
                  <a:cubicBezTo>
                    <a:pt x="12847" y="4052"/>
                    <a:pt x="12841" y="4057"/>
                    <a:pt x="12841" y="4057"/>
                  </a:cubicBezTo>
                  <a:cubicBezTo>
                    <a:pt x="12841" y="4057"/>
                    <a:pt x="12856" y="4087"/>
                    <a:pt x="12864" y="4079"/>
                  </a:cubicBezTo>
                  <a:close/>
                  <a:moveTo>
                    <a:pt x="12798" y="4178"/>
                  </a:moveTo>
                  <a:cubicBezTo>
                    <a:pt x="12801" y="4187"/>
                    <a:pt x="12790" y="4195"/>
                    <a:pt x="12798" y="4203"/>
                  </a:cubicBezTo>
                  <a:cubicBezTo>
                    <a:pt x="12807" y="4210"/>
                    <a:pt x="12845" y="4244"/>
                    <a:pt x="12854" y="4241"/>
                  </a:cubicBezTo>
                  <a:cubicBezTo>
                    <a:pt x="12863" y="4238"/>
                    <a:pt x="12853" y="4225"/>
                    <a:pt x="12842" y="4219"/>
                  </a:cubicBezTo>
                  <a:cubicBezTo>
                    <a:pt x="12832" y="4213"/>
                    <a:pt x="12826" y="4201"/>
                    <a:pt x="12836" y="4191"/>
                  </a:cubicBezTo>
                  <a:cubicBezTo>
                    <a:pt x="12847" y="4181"/>
                    <a:pt x="12866" y="4191"/>
                    <a:pt x="12866" y="4191"/>
                  </a:cubicBezTo>
                  <a:cubicBezTo>
                    <a:pt x="12875" y="4184"/>
                    <a:pt x="12875" y="4184"/>
                    <a:pt x="12875" y="4184"/>
                  </a:cubicBezTo>
                  <a:cubicBezTo>
                    <a:pt x="12858" y="4173"/>
                    <a:pt x="12858" y="4173"/>
                    <a:pt x="12858" y="4173"/>
                  </a:cubicBezTo>
                  <a:cubicBezTo>
                    <a:pt x="12858" y="4173"/>
                    <a:pt x="12872" y="4166"/>
                    <a:pt x="12875" y="4154"/>
                  </a:cubicBezTo>
                  <a:cubicBezTo>
                    <a:pt x="12878" y="4143"/>
                    <a:pt x="12863" y="4135"/>
                    <a:pt x="12853" y="4134"/>
                  </a:cubicBezTo>
                  <a:cubicBezTo>
                    <a:pt x="12842" y="4132"/>
                    <a:pt x="12832" y="4159"/>
                    <a:pt x="12820" y="4160"/>
                  </a:cubicBezTo>
                  <a:cubicBezTo>
                    <a:pt x="12809" y="4162"/>
                    <a:pt x="12812" y="4135"/>
                    <a:pt x="12812" y="4135"/>
                  </a:cubicBezTo>
                  <a:cubicBezTo>
                    <a:pt x="12812" y="4135"/>
                    <a:pt x="12822" y="4122"/>
                    <a:pt x="12825" y="4112"/>
                  </a:cubicBezTo>
                  <a:cubicBezTo>
                    <a:pt x="12828" y="4101"/>
                    <a:pt x="12822" y="4096"/>
                    <a:pt x="12822" y="4096"/>
                  </a:cubicBezTo>
                  <a:cubicBezTo>
                    <a:pt x="12831" y="4069"/>
                    <a:pt x="12831" y="4069"/>
                    <a:pt x="12831" y="4069"/>
                  </a:cubicBezTo>
                  <a:cubicBezTo>
                    <a:pt x="12803" y="4096"/>
                    <a:pt x="12803" y="4096"/>
                    <a:pt x="12803" y="4096"/>
                  </a:cubicBezTo>
                  <a:cubicBezTo>
                    <a:pt x="12803" y="4115"/>
                    <a:pt x="12803" y="4115"/>
                    <a:pt x="12803" y="4115"/>
                  </a:cubicBezTo>
                  <a:cubicBezTo>
                    <a:pt x="12803" y="4115"/>
                    <a:pt x="12780" y="4125"/>
                    <a:pt x="12782" y="4150"/>
                  </a:cubicBezTo>
                  <a:cubicBezTo>
                    <a:pt x="12784" y="4166"/>
                    <a:pt x="12795" y="4169"/>
                    <a:pt x="12798" y="4178"/>
                  </a:cubicBezTo>
                  <a:close/>
                  <a:moveTo>
                    <a:pt x="12824" y="4278"/>
                  </a:moveTo>
                  <a:cubicBezTo>
                    <a:pt x="12816" y="4268"/>
                    <a:pt x="12797" y="4255"/>
                    <a:pt x="12797" y="4255"/>
                  </a:cubicBezTo>
                  <a:cubicBezTo>
                    <a:pt x="12795" y="4285"/>
                    <a:pt x="12795" y="4285"/>
                    <a:pt x="12795" y="4285"/>
                  </a:cubicBezTo>
                  <a:cubicBezTo>
                    <a:pt x="12807" y="4293"/>
                    <a:pt x="12833" y="4289"/>
                    <a:pt x="12824" y="4278"/>
                  </a:cubicBezTo>
                  <a:close/>
                  <a:moveTo>
                    <a:pt x="12907" y="4323"/>
                  </a:moveTo>
                  <a:cubicBezTo>
                    <a:pt x="12929" y="4314"/>
                    <a:pt x="12927" y="4298"/>
                    <a:pt x="12927" y="4298"/>
                  </a:cubicBezTo>
                  <a:cubicBezTo>
                    <a:pt x="12882" y="4297"/>
                    <a:pt x="12882" y="4297"/>
                    <a:pt x="12882" y="4297"/>
                  </a:cubicBezTo>
                  <a:cubicBezTo>
                    <a:pt x="12882" y="4297"/>
                    <a:pt x="12885" y="4332"/>
                    <a:pt x="12907" y="4323"/>
                  </a:cubicBezTo>
                  <a:close/>
                  <a:moveTo>
                    <a:pt x="12597" y="4755"/>
                  </a:moveTo>
                  <a:cubicBezTo>
                    <a:pt x="12608" y="4764"/>
                    <a:pt x="12648" y="4727"/>
                    <a:pt x="12663" y="4713"/>
                  </a:cubicBezTo>
                  <a:cubicBezTo>
                    <a:pt x="12666" y="4710"/>
                    <a:pt x="12668" y="4708"/>
                    <a:pt x="12668" y="4708"/>
                  </a:cubicBezTo>
                  <a:cubicBezTo>
                    <a:pt x="12678" y="4705"/>
                    <a:pt x="12678" y="4705"/>
                    <a:pt x="12678" y="4705"/>
                  </a:cubicBezTo>
                  <a:cubicBezTo>
                    <a:pt x="12700" y="4689"/>
                    <a:pt x="12700" y="4689"/>
                    <a:pt x="12700" y="4689"/>
                  </a:cubicBezTo>
                  <a:cubicBezTo>
                    <a:pt x="12700" y="4689"/>
                    <a:pt x="12709" y="4698"/>
                    <a:pt x="12722" y="4695"/>
                  </a:cubicBezTo>
                  <a:cubicBezTo>
                    <a:pt x="12735" y="4692"/>
                    <a:pt x="12779" y="4645"/>
                    <a:pt x="12779" y="4645"/>
                  </a:cubicBezTo>
                  <a:cubicBezTo>
                    <a:pt x="12763" y="4636"/>
                    <a:pt x="12763" y="4636"/>
                    <a:pt x="12763" y="4636"/>
                  </a:cubicBezTo>
                  <a:cubicBezTo>
                    <a:pt x="12750" y="4650"/>
                    <a:pt x="12750" y="4650"/>
                    <a:pt x="12750" y="4650"/>
                  </a:cubicBezTo>
                  <a:cubicBezTo>
                    <a:pt x="12750" y="4650"/>
                    <a:pt x="12707" y="4651"/>
                    <a:pt x="12695" y="4651"/>
                  </a:cubicBezTo>
                  <a:cubicBezTo>
                    <a:pt x="12684" y="4651"/>
                    <a:pt x="12678" y="4669"/>
                    <a:pt x="12678" y="4669"/>
                  </a:cubicBezTo>
                  <a:cubicBezTo>
                    <a:pt x="12678" y="4669"/>
                    <a:pt x="12672" y="4668"/>
                    <a:pt x="12664" y="4669"/>
                  </a:cubicBezTo>
                  <a:cubicBezTo>
                    <a:pt x="12664" y="4669"/>
                    <a:pt x="12664" y="4669"/>
                    <a:pt x="12664" y="4669"/>
                  </a:cubicBezTo>
                  <a:cubicBezTo>
                    <a:pt x="12659" y="4670"/>
                    <a:pt x="12652" y="4671"/>
                    <a:pt x="12647" y="4675"/>
                  </a:cubicBezTo>
                  <a:cubicBezTo>
                    <a:pt x="12643" y="4677"/>
                    <a:pt x="12640" y="4681"/>
                    <a:pt x="12639" y="4684"/>
                  </a:cubicBezTo>
                  <a:cubicBezTo>
                    <a:pt x="12639" y="4684"/>
                    <a:pt x="12639" y="4684"/>
                    <a:pt x="12639" y="4684"/>
                  </a:cubicBezTo>
                  <a:cubicBezTo>
                    <a:pt x="12622" y="4683"/>
                    <a:pt x="12622" y="4683"/>
                    <a:pt x="12622" y="4683"/>
                  </a:cubicBezTo>
                  <a:cubicBezTo>
                    <a:pt x="12611" y="4694"/>
                    <a:pt x="12611" y="4694"/>
                    <a:pt x="12611" y="4694"/>
                  </a:cubicBezTo>
                  <a:cubicBezTo>
                    <a:pt x="12615" y="4703"/>
                    <a:pt x="12615" y="4703"/>
                    <a:pt x="12615" y="4703"/>
                  </a:cubicBezTo>
                  <a:cubicBezTo>
                    <a:pt x="12614" y="4703"/>
                    <a:pt x="12613" y="4704"/>
                    <a:pt x="12612" y="4705"/>
                  </a:cubicBezTo>
                  <a:cubicBezTo>
                    <a:pt x="12600" y="4717"/>
                    <a:pt x="12577" y="4740"/>
                    <a:pt x="12597" y="4755"/>
                  </a:cubicBezTo>
                  <a:close/>
                  <a:moveTo>
                    <a:pt x="12470" y="4507"/>
                  </a:moveTo>
                  <a:cubicBezTo>
                    <a:pt x="12451" y="4541"/>
                    <a:pt x="12451" y="4541"/>
                    <a:pt x="12451" y="4541"/>
                  </a:cubicBezTo>
                  <a:cubicBezTo>
                    <a:pt x="12465" y="4540"/>
                    <a:pt x="12465" y="4540"/>
                    <a:pt x="12465" y="4540"/>
                  </a:cubicBezTo>
                  <a:cubicBezTo>
                    <a:pt x="12473" y="4522"/>
                    <a:pt x="12473" y="4522"/>
                    <a:pt x="12473" y="4522"/>
                  </a:cubicBezTo>
                  <a:lnTo>
                    <a:pt x="12470" y="4507"/>
                  </a:lnTo>
                  <a:close/>
                  <a:moveTo>
                    <a:pt x="12469" y="4666"/>
                  </a:moveTo>
                  <a:cubicBezTo>
                    <a:pt x="12531" y="4665"/>
                    <a:pt x="12531" y="4665"/>
                    <a:pt x="12531" y="4665"/>
                  </a:cubicBezTo>
                  <a:cubicBezTo>
                    <a:pt x="12563" y="4660"/>
                    <a:pt x="12563" y="4660"/>
                    <a:pt x="12563" y="4660"/>
                  </a:cubicBezTo>
                  <a:cubicBezTo>
                    <a:pt x="12589" y="4637"/>
                    <a:pt x="12589" y="4637"/>
                    <a:pt x="12589" y="4637"/>
                  </a:cubicBezTo>
                  <a:cubicBezTo>
                    <a:pt x="12588" y="4627"/>
                    <a:pt x="12588" y="4627"/>
                    <a:pt x="12588" y="4627"/>
                  </a:cubicBezTo>
                  <a:cubicBezTo>
                    <a:pt x="12567" y="4636"/>
                    <a:pt x="12567" y="4636"/>
                    <a:pt x="12567" y="4636"/>
                  </a:cubicBezTo>
                  <a:cubicBezTo>
                    <a:pt x="12548" y="4652"/>
                    <a:pt x="12548" y="4652"/>
                    <a:pt x="12548" y="4652"/>
                  </a:cubicBezTo>
                  <a:cubicBezTo>
                    <a:pt x="12548" y="4652"/>
                    <a:pt x="12537" y="4640"/>
                    <a:pt x="12526" y="4641"/>
                  </a:cubicBezTo>
                  <a:cubicBezTo>
                    <a:pt x="12516" y="4643"/>
                    <a:pt x="12504" y="4656"/>
                    <a:pt x="12504" y="4656"/>
                  </a:cubicBezTo>
                  <a:cubicBezTo>
                    <a:pt x="12504" y="4656"/>
                    <a:pt x="12494" y="4630"/>
                    <a:pt x="12476" y="4633"/>
                  </a:cubicBezTo>
                  <a:cubicBezTo>
                    <a:pt x="12459" y="4636"/>
                    <a:pt x="12437" y="4662"/>
                    <a:pt x="12437" y="4662"/>
                  </a:cubicBezTo>
                  <a:cubicBezTo>
                    <a:pt x="12413" y="4660"/>
                    <a:pt x="12413" y="4660"/>
                    <a:pt x="12413" y="4660"/>
                  </a:cubicBezTo>
                  <a:cubicBezTo>
                    <a:pt x="12406" y="4672"/>
                    <a:pt x="12406" y="4672"/>
                    <a:pt x="12406" y="4672"/>
                  </a:cubicBezTo>
                  <a:cubicBezTo>
                    <a:pt x="12422" y="4669"/>
                    <a:pt x="12422" y="4669"/>
                    <a:pt x="12422" y="4669"/>
                  </a:cubicBezTo>
                  <a:cubicBezTo>
                    <a:pt x="12422" y="4669"/>
                    <a:pt x="12434" y="4675"/>
                    <a:pt x="12446" y="4680"/>
                  </a:cubicBezTo>
                  <a:cubicBezTo>
                    <a:pt x="12457" y="4684"/>
                    <a:pt x="12469" y="4666"/>
                    <a:pt x="12469" y="4666"/>
                  </a:cubicBezTo>
                  <a:close/>
                  <a:moveTo>
                    <a:pt x="12599" y="4459"/>
                  </a:moveTo>
                  <a:cubicBezTo>
                    <a:pt x="12600" y="4443"/>
                    <a:pt x="12596" y="4431"/>
                    <a:pt x="12596" y="4431"/>
                  </a:cubicBezTo>
                  <a:cubicBezTo>
                    <a:pt x="12596" y="4431"/>
                    <a:pt x="12556" y="4399"/>
                    <a:pt x="12558" y="4387"/>
                  </a:cubicBezTo>
                  <a:cubicBezTo>
                    <a:pt x="12560" y="4375"/>
                    <a:pt x="12579" y="4362"/>
                    <a:pt x="12568" y="4352"/>
                  </a:cubicBezTo>
                  <a:cubicBezTo>
                    <a:pt x="12556" y="4342"/>
                    <a:pt x="12547" y="4339"/>
                    <a:pt x="12546" y="4331"/>
                  </a:cubicBezTo>
                  <a:cubicBezTo>
                    <a:pt x="12546" y="4322"/>
                    <a:pt x="12559" y="4303"/>
                    <a:pt x="12545" y="4297"/>
                  </a:cubicBezTo>
                  <a:cubicBezTo>
                    <a:pt x="12532" y="4292"/>
                    <a:pt x="12512" y="4275"/>
                    <a:pt x="12512" y="4275"/>
                  </a:cubicBezTo>
                  <a:cubicBezTo>
                    <a:pt x="12512" y="4275"/>
                    <a:pt x="12534" y="4280"/>
                    <a:pt x="12544" y="4270"/>
                  </a:cubicBezTo>
                  <a:cubicBezTo>
                    <a:pt x="12553" y="4261"/>
                    <a:pt x="12563" y="4239"/>
                    <a:pt x="12563" y="4239"/>
                  </a:cubicBezTo>
                  <a:cubicBezTo>
                    <a:pt x="12563" y="4239"/>
                    <a:pt x="12602" y="4241"/>
                    <a:pt x="12603" y="4233"/>
                  </a:cubicBezTo>
                  <a:cubicBezTo>
                    <a:pt x="12604" y="4224"/>
                    <a:pt x="12593" y="4209"/>
                    <a:pt x="12583" y="4208"/>
                  </a:cubicBezTo>
                  <a:cubicBezTo>
                    <a:pt x="12572" y="4208"/>
                    <a:pt x="12565" y="4226"/>
                    <a:pt x="12565" y="4226"/>
                  </a:cubicBezTo>
                  <a:cubicBezTo>
                    <a:pt x="12565" y="4226"/>
                    <a:pt x="12536" y="4218"/>
                    <a:pt x="12524" y="4222"/>
                  </a:cubicBezTo>
                  <a:cubicBezTo>
                    <a:pt x="12513" y="4225"/>
                    <a:pt x="12507" y="4254"/>
                    <a:pt x="12495" y="4255"/>
                  </a:cubicBezTo>
                  <a:cubicBezTo>
                    <a:pt x="12484" y="4255"/>
                    <a:pt x="12485" y="4235"/>
                    <a:pt x="12468" y="4225"/>
                  </a:cubicBezTo>
                  <a:cubicBezTo>
                    <a:pt x="12451" y="4215"/>
                    <a:pt x="12443" y="4218"/>
                    <a:pt x="12443" y="4218"/>
                  </a:cubicBezTo>
                  <a:cubicBezTo>
                    <a:pt x="12443" y="4218"/>
                    <a:pt x="12448" y="4159"/>
                    <a:pt x="12464" y="4158"/>
                  </a:cubicBezTo>
                  <a:cubicBezTo>
                    <a:pt x="12480" y="4157"/>
                    <a:pt x="12510" y="4168"/>
                    <a:pt x="12524" y="4164"/>
                  </a:cubicBezTo>
                  <a:cubicBezTo>
                    <a:pt x="12537" y="4161"/>
                    <a:pt x="12528" y="4149"/>
                    <a:pt x="12539" y="4151"/>
                  </a:cubicBezTo>
                  <a:cubicBezTo>
                    <a:pt x="12551" y="4152"/>
                    <a:pt x="12604" y="4178"/>
                    <a:pt x="12614" y="4179"/>
                  </a:cubicBezTo>
                  <a:cubicBezTo>
                    <a:pt x="12625" y="4179"/>
                    <a:pt x="12627" y="4170"/>
                    <a:pt x="12634" y="4166"/>
                  </a:cubicBezTo>
                  <a:cubicBezTo>
                    <a:pt x="12641" y="4162"/>
                    <a:pt x="12654" y="4168"/>
                    <a:pt x="12663" y="4163"/>
                  </a:cubicBezTo>
                  <a:cubicBezTo>
                    <a:pt x="12672" y="4157"/>
                    <a:pt x="12661" y="4152"/>
                    <a:pt x="12670" y="4143"/>
                  </a:cubicBezTo>
                  <a:cubicBezTo>
                    <a:pt x="12678" y="4134"/>
                    <a:pt x="12698" y="4125"/>
                    <a:pt x="12698" y="4125"/>
                  </a:cubicBezTo>
                  <a:cubicBezTo>
                    <a:pt x="12691" y="4105"/>
                    <a:pt x="12691" y="4105"/>
                    <a:pt x="12691" y="4105"/>
                  </a:cubicBezTo>
                  <a:cubicBezTo>
                    <a:pt x="12639" y="4127"/>
                    <a:pt x="12639" y="4127"/>
                    <a:pt x="12639" y="4127"/>
                  </a:cubicBezTo>
                  <a:cubicBezTo>
                    <a:pt x="12639" y="4127"/>
                    <a:pt x="12651" y="4140"/>
                    <a:pt x="12636" y="4141"/>
                  </a:cubicBezTo>
                  <a:cubicBezTo>
                    <a:pt x="12621" y="4142"/>
                    <a:pt x="12608" y="4133"/>
                    <a:pt x="12599" y="4133"/>
                  </a:cubicBezTo>
                  <a:cubicBezTo>
                    <a:pt x="12591" y="4133"/>
                    <a:pt x="12576" y="4146"/>
                    <a:pt x="12566" y="4144"/>
                  </a:cubicBezTo>
                  <a:cubicBezTo>
                    <a:pt x="12555" y="4141"/>
                    <a:pt x="12530" y="4129"/>
                    <a:pt x="12523" y="4129"/>
                  </a:cubicBezTo>
                  <a:cubicBezTo>
                    <a:pt x="12516" y="4129"/>
                    <a:pt x="12500" y="4129"/>
                    <a:pt x="12500" y="4129"/>
                  </a:cubicBezTo>
                  <a:cubicBezTo>
                    <a:pt x="12508" y="4117"/>
                    <a:pt x="12508" y="4117"/>
                    <a:pt x="12508" y="4117"/>
                  </a:cubicBezTo>
                  <a:cubicBezTo>
                    <a:pt x="12508" y="4117"/>
                    <a:pt x="12481" y="4110"/>
                    <a:pt x="12478" y="4113"/>
                  </a:cubicBezTo>
                  <a:cubicBezTo>
                    <a:pt x="12474" y="4117"/>
                    <a:pt x="12479" y="4134"/>
                    <a:pt x="12467" y="4141"/>
                  </a:cubicBezTo>
                  <a:cubicBezTo>
                    <a:pt x="12456" y="4148"/>
                    <a:pt x="12434" y="4146"/>
                    <a:pt x="12434" y="4152"/>
                  </a:cubicBezTo>
                  <a:cubicBezTo>
                    <a:pt x="12434" y="4158"/>
                    <a:pt x="12433" y="4172"/>
                    <a:pt x="12433" y="4172"/>
                  </a:cubicBezTo>
                  <a:cubicBezTo>
                    <a:pt x="12419" y="4174"/>
                    <a:pt x="12419" y="4174"/>
                    <a:pt x="12419" y="4174"/>
                  </a:cubicBezTo>
                  <a:cubicBezTo>
                    <a:pt x="12429" y="4221"/>
                    <a:pt x="12429" y="4221"/>
                    <a:pt x="12429" y="4221"/>
                  </a:cubicBezTo>
                  <a:cubicBezTo>
                    <a:pt x="12419" y="4220"/>
                    <a:pt x="12419" y="4220"/>
                    <a:pt x="12419" y="4220"/>
                  </a:cubicBezTo>
                  <a:cubicBezTo>
                    <a:pt x="12419" y="4220"/>
                    <a:pt x="12402" y="4245"/>
                    <a:pt x="12400" y="4255"/>
                  </a:cubicBezTo>
                  <a:cubicBezTo>
                    <a:pt x="12397" y="4265"/>
                    <a:pt x="12416" y="4285"/>
                    <a:pt x="12408" y="4294"/>
                  </a:cubicBezTo>
                  <a:cubicBezTo>
                    <a:pt x="12400" y="4303"/>
                    <a:pt x="12377" y="4309"/>
                    <a:pt x="12375" y="4322"/>
                  </a:cubicBezTo>
                  <a:cubicBezTo>
                    <a:pt x="12374" y="4336"/>
                    <a:pt x="12385" y="4349"/>
                    <a:pt x="12385" y="4349"/>
                  </a:cubicBezTo>
                  <a:cubicBezTo>
                    <a:pt x="12385" y="4349"/>
                    <a:pt x="12369" y="4363"/>
                    <a:pt x="12379" y="4370"/>
                  </a:cubicBezTo>
                  <a:cubicBezTo>
                    <a:pt x="12390" y="4377"/>
                    <a:pt x="12408" y="4362"/>
                    <a:pt x="12412" y="4374"/>
                  </a:cubicBezTo>
                  <a:cubicBezTo>
                    <a:pt x="12416" y="4386"/>
                    <a:pt x="12408" y="4395"/>
                    <a:pt x="12408" y="4395"/>
                  </a:cubicBezTo>
                  <a:cubicBezTo>
                    <a:pt x="12419" y="4409"/>
                    <a:pt x="12419" y="4409"/>
                    <a:pt x="12419" y="4409"/>
                  </a:cubicBezTo>
                  <a:cubicBezTo>
                    <a:pt x="12413" y="4453"/>
                    <a:pt x="12413" y="4453"/>
                    <a:pt x="12413" y="4453"/>
                  </a:cubicBezTo>
                  <a:cubicBezTo>
                    <a:pt x="12413" y="4453"/>
                    <a:pt x="12389" y="4467"/>
                    <a:pt x="12401" y="4491"/>
                  </a:cubicBezTo>
                  <a:cubicBezTo>
                    <a:pt x="12412" y="4515"/>
                    <a:pt x="12428" y="4515"/>
                    <a:pt x="12446" y="4497"/>
                  </a:cubicBezTo>
                  <a:cubicBezTo>
                    <a:pt x="12463" y="4480"/>
                    <a:pt x="12443" y="4451"/>
                    <a:pt x="12443" y="4451"/>
                  </a:cubicBezTo>
                  <a:cubicBezTo>
                    <a:pt x="12443" y="4451"/>
                    <a:pt x="12464" y="4436"/>
                    <a:pt x="12464" y="4415"/>
                  </a:cubicBezTo>
                  <a:cubicBezTo>
                    <a:pt x="12463" y="4393"/>
                    <a:pt x="12472" y="4374"/>
                    <a:pt x="12465" y="4361"/>
                  </a:cubicBezTo>
                  <a:cubicBezTo>
                    <a:pt x="12457" y="4349"/>
                    <a:pt x="12453" y="4324"/>
                    <a:pt x="12455" y="4319"/>
                  </a:cubicBezTo>
                  <a:cubicBezTo>
                    <a:pt x="12456" y="4314"/>
                    <a:pt x="12462" y="4286"/>
                    <a:pt x="12472" y="4304"/>
                  </a:cubicBezTo>
                  <a:cubicBezTo>
                    <a:pt x="12483" y="4322"/>
                    <a:pt x="12483" y="4353"/>
                    <a:pt x="12483" y="4353"/>
                  </a:cubicBezTo>
                  <a:cubicBezTo>
                    <a:pt x="12506" y="4379"/>
                    <a:pt x="12506" y="4379"/>
                    <a:pt x="12506" y="4379"/>
                  </a:cubicBezTo>
                  <a:cubicBezTo>
                    <a:pt x="12503" y="4414"/>
                    <a:pt x="12503" y="4414"/>
                    <a:pt x="12503" y="4414"/>
                  </a:cubicBezTo>
                  <a:cubicBezTo>
                    <a:pt x="12520" y="4436"/>
                    <a:pt x="12520" y="4436"/>
                    <a:pt x="12520" y="4436"/>
                  </a:cubicBezTo>
                  <a:cubicBezTo>
                    <a:pt x="12521" y="4460"/>
                    <a:pt x="12521" y="4460"/>
                    <a:pt x="12521" y="4460"/>
                  </a:cubicBezTo>
                  <a:cubicBezTo>
                    <a:pt x="12530" y="4509"/>
                    <a:pt x="12530" y="4509"/>
                    <a:pt x="12530" y="4509"/>
                  </a:cubicBezTo>
                  <a:cubicBezTo>
                    <a:pt x="12540" y="4499"/>
                    <a:pt x="12540" y="4499"/>
                    <a:pt x="12540" y="4499"/>
                  </a:cubicBezTo>
                  <a:cubicBezTo>
                    <a:pt x="12567" y="4507"/>
                    <a:pt x="12567" y="4507"/>
                    <a:pt x="12567" y="4507"/>
                  </a:cubicBezTo>
                  <a:cubicBezTo>
                    <a:pt x="12567" y="4507"/>
                    <a:pt x="12569" y="4490"/>
                    <a:pt x="12568" y="4477"/>
                  </a:cubicBezTo>
                  <a:cubicBezTo>
                    <a:pt x="12567" y="4464"/>
                    <a:pt x="12574" y="4457"/>
                    <a:pt x="12574" y="4457"/>
                  </a:cubicBezTo>
                  <a:cubicBezTo>
                    <a:pt x="12580" y="4473"/>
                    <a:pt x="12580" y="4473"/>
                    <a:pt x="12580" y="4473"/>
                  </a:cubicBezTo>
                  <a:cubicBezTo>
                    <a:pt x="12580" y="4473"/>
                    <a:pt x="12597" y="4475"/>
                    <a:pt x="12599" y="4459"/>
                  </a:cubicBezTo>
                  <a:close/>
                  <a:moveTo>
                    <a:pt x="12583" y="4272"/>
                  </a:moveTo>
                  <a:cubicBezTo>
                    <a:pt x="12583" y="4285"/>
                    <a:pt x="12583" y="4285"/>
                    <a:pt x="12583" y="4285"/>
                  </a:cubicBezTo>
                  <a:cubicBezTo>
                    <a:pt x="12583" y="4285"/>
                    <a:pt x="12598" y="4297"/>
                    <a:pt x="12605" y="4280"/>
                  </a:cubicBezTo>
                  <a:cubicBezTo>
                    <a:pt x="12613" y="4264"/>
                    <a:pt x="12583" y="4272"/>
                    <a:pt x="12583" y="4272"/>
                  </a:cubicBezTo>
                  <a:close/>
                  <a:moveTo>
                    <a:pt x="13088" y="6319"/>
                  </a:moveTo>
                  <a:cubicBezTo>
                    <a:pt x="13081" y="6346"/>
                    <a:pt x="13081" y="6346"/>
                    <a:pt x="13081" y="6346"/>
                  </a:cubicBezTo>
                  <a:cubicBezTo>
                    <a:pt x="13115" y="6314"/>
                    <a:pt x="13115" y="6314"/>
                    <a:pt x="13115" y="6314"/>
                  </a:cubicBezTo>
                  <a:lnTo>
                    <a:pt x="13088" y="6319"/>
                  </a:lnTo>
                  <a:close/>
                  <a:moveTo>
                    <a:pt x="11727" y="4185"/>
                  </a:moveTo>
                  <a:cubicBezTo>
                    <a:pt x="11710" y="4172"/>
                    <a:pt x="11710" y="4172"/>
                    <a:pt x="11710" y="4172"/>
                  </a:cubicBezTo>
                  <a:cubicBezTo>
                    <a:pt x="11708" y="4195"/>
                    <a:pt x="11708" y="4195"/>
                    <a:pt x="11708" y="4195"/>
                  </a:cubicBezTo>
                  <a:cubicBezTo>
                    <a:pt x="11727" y="4206"/>
                    <a:pt x="11727" y="4206"/>
                    <a:pt x="11727" y="4206"/>
                  </a:cubicBezTo>
                  <a:lnTo>
                    <a:pt x="11727" y="4185"/>
                  </a:lnTo>
                  <a:close/>
                  <a:moveTo>
                    <a:pt x="11714" y="4134"/>
                  </a:moveTo>
                  <a:cubicBezTo>
                    <a:pt x="11709" y="4122"/>
                    <a:pt x="11695" y="4129"/>
                    <a:pt x="11705" y="4145"/>
                  </a:cubicBezTo>
                  <a:cubicBezTo>
                    <a:pt x="11716" y="4164"/>
                    <a:pt x="11719" y="4146"/>
                    <a:pt x="11714" y="4134"/>
                  </a:cubicBezTo>
                  <a:close/>
                  <a:moveTo>
                    <a:pt x="11565" y="4097"/>
                  </a:moveTo>
                  <a:cubicBezTo>
                    <a:pt x="11569" y="4111"/>
                    <a:pt x="11594" y="4094"/>
                    <a:pt x="11582" y="4085"/>
                  </a:cubicBezTo>
                  <a:cubicBezTo>
                    <a:pt x="11570" y="4075"/>
                    <a:pt x="11559" y="4081"/>
                    <a:pt x="11565" y="4097"/>
                  </a:cubicBezTo>
                  <a:close/>
                  <a:moveTo>
                    <a:pt x="11290" y="4037"/>
                  </a:moveTo>
                  <a:cubicBezTo>
                    <a:pt x="11285" y="4042"/>
                    <a:pt x="11283" y="4058"/>
                    <a:pt x="11295" y="4059"/>
                  </a:cubicBezTo>
                  <a:cubicBezTo>
                    <a:pt x="11307" y="4061"/>
                    <a:pt x="11310" y="4074"/>
                    <a:pt x="11321" y="4066"/>
                  </a:cubicBezTo>
                  <a:cubicBezTo>
                    <a:pt x="11328" y="4060"/>
                    <a:pt x="11295" y="4031"/>
                    <a:pt x="11290" y="4037"/>
                  </a:cubicBezTo>
                  <a:close/>
                  <a:moveTo>
                    <a:pt x="12963" y="4199"/>
                  </a:moveTo>
                  <a:cubicBezTo>
                    <a:pt x="12946" y="4196"/>
                    <a:pt x="12935" y="4201"/>
                    <a:pt x="12935" y="4201"/>
                  </a:cubicBezTo>
                  <a:cubicBezTo>
                    <a:pt x="12939" y="4219"/>
                    <a:pt x="12939" y="4219"/>
                    <a:pt x="12939" y="4219"/>
                  </a:cubicBezTo>
                  <a:cubicBezTo>
                    <a:pt x="12948" y="4218"/>
                    <a:pt x="12976" y="4213"/>
                    <a:pt x="12976" y="4213"/>
                  </a:cubicBezTo>
                  <a:cubicBezTo>
                    <a:pt x="12976" y="4213"/>
                    <a:pt x="12980" y="4201"/>
                    <a:pt x="12963" y="4199"/>
                  </a:cubicBezTo>
                  <a:close/>
                  <a:moveTo>
                    <a:pt x="11713" y="4250"/>
                  </a:moveTo>
                  <a:cubicBezTo>
                    <a:pt x="11710" y="4216"/>
                    <a:pt x="11710" y="4216"/>
                    <a:pt x="11710" y="4216"/>
                  </a:cubicBezTo>
                  <a:cubicBezTo>
                    <a:pt x="11696" y="4229"/>
                    <a:pt x="11696" y="4229"/>
                    <a:pt x="11696" y="4229"/>
                  </a:cubicBezTo>
                  <a:lnTo>
                    <a:pt x="11713" y="4250"/>
                  </a:lnTo>
                  <a:close/>
                  <a:moveTo>
                    <a:pt x="12415" y="4728"/>
                  </a:moveTo>
                  <a:cubicBezTo>
                    <a:pt x="12428" y="4728"/>
                    <a:pt x="12418" y="4737"/>
                    <a:pt x="12428" y="4747"/>
                  </a:cubicBezTo>
                  <a:cubicBezTo>
                    <a:pt x="12439" y="4757"/>
                    <a:pt x="12459" y="4748"/>
                    <a:pt x="12459" y="4748"/>
                  </a:cubicBezTo>
                  <a:cubicBezTo>
                    <a:pt x="12459" y="4748"/>
                    <a:pt x="12455" y="4729"/>
                    <a:pt x="12442" y="4712"/>
                  </a:cubicBezTo>
                  <a:cubicBezTo>
                    <a:pt x="12428" y="4694"/>
                    <a:pt x="12403" y="4707"/>
                    <a:pt x="12403" y="4707"/>
                  </a:cubicBezTo>
                  <a:cubicBezTo>
                    <a:pt x="12380" y="4700"/>
                    <a:pt x="12380" y="4700"/>
                    <a:pt x="12380" y="4700"/>
                  </a:cubicBezTo>
                  <a:cubicBezTo>
                    <a:pt x="12373" y="4706"/>
                    <a:pt x="12374" y="4707"/>
                    <a:pt x="12384" y="4723"/>
                  </a:cubicBezTo>
                  <a:cubicBezTo>
                    <a:pt x="12395" y="4739"/>
                    <a:pt x="12402" y="4728"/>
                    <a:pt x="12415" y="4728"/>
                  </a:cubicBezTo>
                  <a:close/>
                  <a:moveTo>
                    <a:pt x="11858" y="4331"/>
                  </a:moveTo>
                  <a:cubicBezTo>
                    <a:pt x="11839" y="4332"/>
                    <a:pt x="11845" y="4351"/>
                    <a:pt x="11851" y="4369"/>
                  </a:cubicBezTo>
                  <a:cubicBezTo>
                    <a:pt x="11866" y="4363"/>
                    <a:pt x="11866" y="4363"/>
                    <a:pt x="11866" y="4363"/>
                  </a:cubicBezTo>
                  <a:cubicBezTo>
                    <a:pt x="11879" y="4376"/>
                    <a:pt x="11879" y="4376"/>
                    <a:pt x="11879" y="4376"/>
                  </a:cubicBezTo>
                  <a:cubicBezTo>
                    <a:pt x="11885" y="4359"/>
                    <a:pt x="11885" y="4359"/>
                    <a:pt x="11885" y="4359"/>
                  </a:cubicBezTo>
                  <a:cubicBezTo>
                    <a:pt x="11885" y="4359"/>
                    <a:pt x="11877" y="4329"/>
                    <a:pt x="11858" y="4331"/>
                  </a:cubicBezTo>
                  <a:close/>
                  <a:moveTo>
                    <a:pt x="11735" y="4304"/>
                  </a:moveTo>
                  <a:cubicBezTo>
                    <a:pt x="11762" y="4303"/>
                    <a:pt x="11762" y="4303"/>
                    <a:pt x="11762" y="4303"/>
                  </a:cubicBezTo>
                  <a:cubicBezTo>
                    <a:pt x="11762" y="4303"/>
                    <a:pt x="11767" y="4332"/>
                    <a:pt x="11778" y="4344"/>
                  </a:cubicBezTo>
                  <a:cubicBezTo>
                    <a:pt x="11788" y="4356"/>
                    <a:pt x="11814" y="4356"/>
                    <a:pt x="11814" y="4356"/>
                  </a:cubicBezTo>
                  <a:cubicBezTo>
                    <a:pt x="11813" y="4328"/>
                    <a:pt x="11813" y="4328"/>
                    <a:pt x="11813" y="4328"/>
                  </a:cubicBezTo>
                  <a:cubicBezTo>
                    <a:pt x="11801" y="4320"/>
                    <a:pt x="11801" y="4320"/>
                    <a:pt x="11801" y="4320"/>
                  </a:cubicBezTo>
                  <a:cubicBezTo>
                    <a:pt x="11800" y="4300"/>
                    <a:pt x="11800" y="4300"/>
                    <a:pt x="11800" y="4300"/>
                  </a:cubicBezTo>
                  <a:cubicBezTo>
                    <a:pt x="11800" y="4300"/>
                    <a:pt x="11785" y="4275"/>
                    <a:pt x="11763" y="4269"/>
                  </a:cubicBezTo>
                  <a:cubicBezTo>
                    <a:pt x="11741" y="4263"/>
                    <a:pt x="11742" y="4288"/>
                    <a:pt x="11742" y="4288"/>
                  </a:cubicBezTo>
                  <a:cubicBezTo>
                    <a:pt x="11742" y="4288"/>
                    <a:pt x="11728" y="4284"/>
                    <a:pt x="11735" y="4304"/>
                  </a:cubicBezTo>
                  <a:close/>
                  <a:moveTo>
                    <a:pt x="12723" y="3710"/>
                  </a:moveTo>
                  <a:cubicBezTo>
                    <a:pt x="12712" y="3705"/>
                    <a:pt x="12687" y="3669"/>
                    <a:pt x="12678" y="3677"/>
                  </a:cubicBezTo>
                  <a:cubicBezTo>
                    <a:pt x="12670" y="3685"/>
                    <a:pt x="12702" y="3708"/>
                    <a:pt x="12695" y="3712"/>
                  </a:cubicBezTo>
                  <a:cubicBezTo>
                    <a:pt x="12688" y="3715"/>
                    <a:pt x="12658" y="3718"/>
                    <a:pt x="12658" y="3718"/>
                  </a:cubicBezTo>
                  <a:cubicBezTo>
                    <a:pt x="12658" y="3739"/>
                    <a:pt x="12658" y="3739"/>
                    <a:pt x="12658" y="3739"/>
                  </a:cubicBezTo>
                  <a:cubicBezTo>
                    <a:pt x="12644" y="3738"/>
                    <a:pt x="12644" y="3738"/>
                    <a:pt x="12644" y="3738"/>
                  </a:cubicBezTo>
                  <a:cubicBezTo>
                    <a:pt x="12640" y="3753"/>
                    <a:pt x="12640" y="3753"/>
                    <a:pt x="12640" y="3753"/>
                  </a:cubicBezTo>
                  <a:cubicBezTo>
                    <a:pt x="12623" y="3762"/>
                    <a:pt x="12623" y="3762"/>
                    <a:pt x="12623" y="3762"/>
                  </a:cubicBezTo>
                  <a:cubicBezTo>
                    <a:pt x="12623" y="3762"/>
                    <a:pt x="12598" y="3746"/>
                    <a:pt x="12589" y="3754"/>
                  </a:cubicBezTo>
                  <a:cubicBezTo>
                    <a:pt x="12581" y="3762"/>
                    <a:pt x="12565" y="3790"/>
                    <a:pt x="12565" y="3790"/>
                  </a:cubicBezTo>
                  <a:cubicBezTo>
                    <a:pt x="12565" y="3790"/>
                    <a:pt x="12555" y="3771"/>
                    <a:pt x="12550" y="3780"/>
                  </a:cubicBezTo>
                  <a:cubicBezTo>
                    <a:pt x="12545" y="3790"/>
                    <a:pt x="12533" y="3813"/>
                    <a:pt x="12533" y="3813"/>
                  </a:cubicBezTo>
                  <a:cubicBezTo>
                    <a:pt x="12546" y="3826"/>
                    <a:pt x="12546" y="3826"/>
                    <a:pt x="12546" y="3826"/>
                  </a:cubicBezTo>
                  <a:cubicBezTo>
                    <a:pt x="12560" y="3813"/>
                    <a:pt x="12560" y="3813"/>
                    <a:pt x="12560" y="3813"/>
                  </a:cubicBezTo>
                  <a:cubicBezTo>
                    <a:pt x="12569" y="3829"/>
                    <a:pt x="12569" y="3829"/>
                    <a:pt x="12569" y="3829"/>
                  </a:cubicBezTo>
                  <a:cubicBezTo>
                    <a:pt x="12569" y="3829"/>
                    <a:pt x="12596" y="3807"/>
                    <a:pt x="12603" y="3807"/>
                  </a:cubicBezTo>
                  <a:cubicBezTo>
                    <a:pt x="12610" y="3807"/>
                    <a:pt x="12632" y="3828"/>
                    <a:pt x="12632" y="3828"/>
                  </a:cubicBezTo>
                  <a:cubicBezTo>
                    <a:pt x="12632" y="3828"/>
                    <a:pt x="12622" y="3834"/>
                    <a:pt x="12622" y="3843"/>
                  </a:cubicBezTo>
                  <a:cubicBezTo>
                    <a:pt x="12622" y="3851"/>
                    <a:pt x="12640" y="3887"/>
                    <a:pt x="12649" y="3890"/>
                  </a:cubicBezTo>
                  <a:cubicBezTo>
                    <a:pt x="12658" y="3893"/>
                    <a:pt x="12682" y="3900"/>
                    <a:pt x="12682" y="3900"/>
                  </a:cubicBezTo>
                  <a:cubicBezTo>
                    <a:pt x="12695" y="3887"/>
                    <a:pt x="12695" y="3887"/>
                    <a:pt x="12695" y="3887"/>
                  </a:cubicBezTo>
                  <a:cubicBezTo>
                    <a:pt x="12697" y="3903"/>
                    <a:pt x="12697" y="3903"/>
                    <a:pt x="12697" y="3903"/>
                  </a:cubicBezTo>
                  <a:cubicBezTo>
                    <a:pt x="12711" y="3905"/>
                    <a:pt x="12711" y="3905"/>
                    <a:pt x="12711" y="3905"/>
                  </a:cubicBezTo>
                  <a:cubicBezTo>
                    <a:pt x="12712" y="3879"/>
                    <a:pt x="12712" y="3879"/>
                    <a:pt x="12712" y="3879"/>
                  </a:cubicBezTo>
                  <a:cubicBezTo>
                    <a:pt x="12712" y="3879"/>
                    <a:pt x="12692" y="3857"/>
                    <a:pt x="12697" y="3844"/>
                  </a:cubicBezTo>
                  <a:cubicBezTo>
                    <a:pt x="12702" y="3831"/>
                    <a:pt x="12709" y="3828"/>
                    <a:pt x="12709" y="3828"/>
                  </a:cubicBezTo>
                  <a:cubicBezTo>
                    <a:pt x="12726" y="3862"/>
                    <a:pt x="12726" y="3862"/>
                    <a:pt x="12726" y="3862"/>
                  </a:cubicBezTo>
                  <a:cubicBezTo>
                    <a:pt x="12726" y="3862"/>
                    <a:pt x="12745" y="3836"/>
                    <a:pt x="12745" y="3820"/>
                  </a:cubicBezTo>
                  <a:cubicBezTo>
                    <a:pt x="12745" y="3803"/>
                    <a:pt x="12733" y="3785"/>
                    <a:pt x="12733" y="3785"/>
                  </a:cubicBezTo>
                  <a:cubicBezTo>
                    <a:pt x="12733" y="3746"/>
                    <a:pt x="12733" y="3746"/>
                    <a:pt x="12733" y="3746"/>
                  </a:cubicBezTo>
                  <a:cubicBezTo>
                    <a:pt x="12733" y="3746"/>
                    <a:pt x="12733" y="3715"/>
                    <a:pt x="12723" y="3710"/>
                  </a:cubicBezTo>
                  <a:close/>
                  <a:moveTo>
                    <a:pt x="12682" y="4300"/>
                  </a:moveTo>
                  <a:cubicBezTo>
                    <a:pt x="12735" y="4290"/>
                    <a:pt x="12735" y="4290"/>
                    <a:pt x="12735" y="4290"/>
                  </a:cubicBezTo>
                  <a:cubicBezTo>
                    <a:pt x="12682" y="4288"/>
                    <a:pt x="12682" y="4288"/>
                    <a:pt x="12682" y="4288"/>
                  </a:cubicBezTo>
                  <a:cubicBezTo>
                    <a:pt x="12682" y="4288"/>
                    <a:pt x="12660" y="4276"/>
                    <a:pt x="12653" y="4279"/>
                  </a:cubicBezTo>
                  <a:cubicBezTo>
                    <a:pt x="12647" y="4282"/>
                    <a:pt x="12644" y="4291"/>
                    <a:pt x="12644" y="4291"/>
                  </a:cubicBezTo>
                  <a:cubicBezTo>
                    <a:pt x="12651" y="4305"/>
                    <a:pt x="12682" y="4300"/>
                    <a:pt x="12682" y="4300"/>
                  </a:cubicBezTo>
                  <a:close/>
                  <a:moveTo>
                    <a:pt x="12655" y="4644"/>
                  </a:moveTo>
                  <a:cubicBezTo>
                    <a:pt x="12655" y="4625"/>
                    <a:pt x="12655" y="4625"/>
                    <a:pt x="12655" y="4625"/>
                  </a:cubicBezTo>
                  <a:cubicBezTo>
                    <a:pt x="12634" y="4639"/>
                    <a:pt x="12634" y="4639"/>
                    <a:pt x="12634" y="4639"/>
                  </a:cubicBezTo>
                  <a:lnTo>
                    <a:pt x="12655" y="4644"/>
                  </a:lnTo>
                  <a:close/>
                  <a:moveTo>
                    <a:pt x="12704" y="4603"/>
                  </a:moveTo>
                  <a:cubicBezTo>
                    <a:pt x="12692" y="4625"/>
                    <a:pt x="12692" y="4625"/>
                    <a:pt x="12692" y="4625"/>
                  </a:cubicBezTo>
                  <a:cubicBezTo>
                    <a:pt x="12742" y="4613"/>
                    <a:pt x="12742" y="4613"/>
                    <a:pt x="12742" y="4613"/>
                  </a:cubicBezTo>
                  <a:lnTo>
                    <a:pt x="12704" y="4603"/>
                  </a:lnTo>
                  <a:close/>
                  <a:moveTo>
                    <a:pt x="12769" y="3949"/>
                  </a:moveTo>
                  <a:cubicBezTo>
                    <a:pt x="12758" y="3949"/>
                    <a:pt x="12758" y="3949"/>
                    <a:pt x="12758" y="3949"/>
                  </a:cubicBezTo>
                  <a:cubicBezTo>
                    <a:pt x="12754" y="3968"/>
                    <a:pt x="12754" y="3968"/>
                    <a:pt x="12754" y="3968"/>
                  </a:cubicBezTo>
                  <a:cubicBezTo>
                    <a:pt x="12757" y="3987"/>
                    <a:pt x="12757" y="3987"/>
                    <a:pt x="12757" y="3987"/>
                  </a:cubicBezTo>
                  <a:cubicBezTo>
                    <a:pt x="12769" y="3977"/>
                    <a:pt x="12769" y="3977"/>
                    <a:pt x="12769" y="3977"/>
                  </a:cubicBezTo>
                  <a:lnTo>
                    <a:pt x="12769" y="3949"/>
                  </a:lnTo>
                  <a:close/>
                  <a:moveTo>
                    <a:pt x="12514" y="3620"/>
                  </a:moveTo>
                  <a:cubicBezTo>
                    <a:pt x="12519" y="3630"/>
                    <a:pt x="12527" y="3640"/>
                    <a:pt x="12527" y="3640"/>
                  </a:cubicBezTo>
                  <a:cubicBezTo>
                    <a:pt x="12527" y="3640"/>
                    <a:pt x="12543" y="3623"/>
                    <a:pt x="12548" y="3627"/>
                  </a:cubicBezTo>
                  <a:cubicBezTo>
                    <a:pt x="12553" y="3630"/>
                    <a:pt x="12553" y="3649"/>
                    <a:pt x="12553" y="3649"/>
                  </a:cubicBezTo>
                  <a:cubicBezTo>
                    <a:pt x="12562" y="3658"/>
                    <a:pt x="12562" y="3658"/>
                    <a:pt x="12562" y="3658"/>
                  </a:cubicBezTo>
                  <a:cubicBezTo>
                    <a:pt x="12562" y="3658"/>
                    <a:pt x="12539" y="3692"/>
                    <a:pt x="12539" y="3699"/>
                  </a:cubicBezTo>
                  <a:cubicBezTo>
                    <a:pt x="12539" y="3705"/>
                    <a:pt x="12539" y="3725"/>
                    <a:pt x="12555" y="3721"/>
                  </a:cubicBezTo>
                  <a:cubicBezTo>
                    <a:pt x="12570" y="3718"/>
                    <a:pt x="12593" y="3713"/>
                    <a:pt x="12584" y="3699"/>
                  </a:cubicBezTo>
                  <a:cubicBezTo>
                    <a:pt x="12575" y="3684"/>
                    <a:pt x="12574" y="3672"/>
                    <a:pt x="12582" y="3649"/>
                  </a:cubicBezTo>
                  <a:cubicBezTo>
                    <a:pt x="12591" y="3627"/>
                    <a:pt x="12584" y="3610"/>
                    <a:pt x="12577" y="3617"/>
                  </a:cubicBezTo>
                  <a:cubicBezTo>
                    <a:pt x="12570" y="3623"/>
                    <a:pt x="12557" y="3631"/>
                    <a:pt x="12557" y="3623"/>
                  </a:cubicBezTo>
                  <a:cubicBezTo>
                    <a:pt x="12557" y="3615"/>
                    <a:pt x="12577" y="3584"/>
                    <a:pt x="12565" y="3581"/>
                  </a:cubicBezTo>
                  <a:cubicBezTo>
                    <a:pt x="12553" y="3577"/>
                    <a:pt x="12531" y="3564"/>
                    <a:pt x="12531" y="3564"/>
                  </a:cubicBezTo>
                  <a:cubicBezTo>
                    <a:pt x="12531" y="3564"/>
                    <a:pt x="12510" y="3559"/>
                    <a:pt x="12509" y="3566"/>
                  </a:cubicBezTo>
                  <a:cubicBezTo>
                    <a:pt x="12507" y="3573"/>
                    <a:pt x="12521" y="3584"/>
                    <a:pt x="12521" y="3584"/>
                  </a:cubicBezTo>
                  <a:cubicBezTo>
                    <a:pt x="12521" y="3584"/>
                    <a:pt x="12509" y="3610"/>
                    <a:pt x="12514" y="3620"/>
                  </a:cubicBezTo>
                  <a:close/>
                  <a:moveTo>
                    <a:pt x="12541" y="3865"/>
                  </a:moveTo>
                  <a:cubicBezTo>
                    <a:pt x="12526" y="3854"/>
                    <a:pt x="12526" y="3854"/>
                    <a:pt x="12526" y="3854"/>
                  </a:cubicBezTo>
                  <a:cubicBezTo>
                    <a:pt x="12514" y="3870"/>
                    <a:pt x="12514" y="3870"/>
                    <a:pt x="12514" y="3870"/>
                  </a:cubicBezTo>
                  <a:cubicBezTo>
                    <a:pt x="12539" y="3892"/>
                    <a:pt x="12539" y="3892"/>
                    <a:pt x="12539" y="3892"/>
                  </a:cubicBezTo>
                  <a:lnTo>
                    <a:pt x="12541" y="3865"/>
                  </a:lnTo>
                  <a:close/>
                  <a:moveTo>
                    <a:pt x="12673" y="3627"/>
                  </a:moveTo>
                  <a:cubicBezTo>
                    <a:pt x="12654" y="3620"/>
                    <a:pt x="12654" y="3620"/>
                    <a:pt x="12654" y="3620"/>
                  </a:cubicBezTo>
                  <a:cubicBezTo>
                    <a:pt x="12654" y="3620"/>
                    <a:pt x="12646" y="3610"/>
                    <a:pt x="12642" y="3602"/>
                  </a:cubicBezTo>
                  <a:cubicBezTo>
                    <a:pt x="12639" y="3594"/>
                    <a:pt x="12615" y="3599"/>
                    <a:pt x="12615" y="3599"/>
                  </a:cubicBezTo>
                  <a:cubicBezTo>
                    <a:pt x="12618" y="3628"/>
                    <a:pt x="12618" y="3628"/>
                    <a:pt x="12618" y="3628"/>
                  </a:cubicBezTo>
                  <a:cubicBezTo>
                    <a:pt x="12634" y="3622"/>
                    <a:pt x="12634" y="3622"/>
                    <a:pt x="12634" y="3622"/>
                  </a:cubicBezTo>
                  <a:cubicBezTo>
                    <a:pt x="12640" y="3638"/>
                    <a:pt x="12640" y="3638"/>
                    <a:pt x="12640" y="3638"/>
                  </a:cubicBezTo>
                  <a:cubicBezTo>
                    <a:pt x="12673" y="3663"/>
                    <a:pt x="12673" y="3663"/>
                    <a:pt x="12673" y="3663"/>
                  </a:cubicBezTo>
                  <a:lnTo>
                    <a:pt x="12673" y="3627"/>
                  </a:lnTo>
                  <a:close/>
                  <a:moveTo>
                    <a:pt x="12737" y="4360"/>
                  </a:moveTo>
                  <a:cubicBezTo>
                    <a:pt x="12737" y="4360"/>
                    <a:pt x="12730" y="4379"/>
                    <a:pt x="12744" y="4388"/>
                  </a:cubicBezTo>
                  <a:cubicBezTo>
                    <a:pt x="12757" y="4398"/>
                    <a:pt x="12776" y="4394"/>
                    <a:pt x="12776" y="4394"/>
                  </a:cubicBezTo>
                  <a:cubicBezTo>
                    <a:pt x="12784" y="4383"/>
                    <a:pt x="12772" y="4356"/>
                    <a:pt x="12772" y="4356"/>
                  </a:cubicBezTo>
                  <a:cubicBezTo>
                    <a:pt x="12760" y="4359"/>
                    <a:pt x="12760" y="4359"/>
                    <a:pt x="12760" y="4359"/>
                  </a:cubicBezTo>
                  <a:cubicBezTo>
                    <a:pt x="12751" y="4349"/>
                    <a:pt x="12751" y="4349"/>
                    <a:pt x="12751" y="4349"/>
                  </a:cubicBezTo>
                  <a:lnTo>
                    <a:pt x="12737" y="4360"/>
                  </a:lnTo>
                  <a:close/>
                  <a:moveTo>
                    <a:pt x="12681" y="3971"/>
                  </a:moveTo>
                  <a:cubicBezTo>
                    <a:pt x="12692" y="3949"/>
                    <a:pt x="12692" y="3949"/>
                    <a:pt x="12692" y="3949"/>
                  </a:cubicBezTo>
                  <a:cubicBezTo>
                    <a:pt x="12677" y="3944"/>
                    <a:pt x="12677" y="3944"/>
                    <a:pt x="12677" y="3944"/>
                  </a:cubicBezTo>
                  <a:lnTo>
                    <a:pt x="12681" y="3971"/>
                  </a:lnTo>
                  <a:close/>
                  <a:moveTo>
                    <a:pt x="12619" y="3680"/>
                  </a:moveTo>
                  <a:cubicBezTo>
                    <a:pt x="12640" y="3678"/>
                    <a:pt x="12640" y="3678"/>
                    <a:pt x="12640" y="3678"/>
                  </a:cubicBezTo>
                  <a:cubicBezTo>
                    <a:pt x="12643" y="3661"/>
                    <a:pt x="12643" y="3661"/>
                    <a:pt x="12643" y="3661"/>
                  </a:cubicBezTo>
                  <a:cubicBezTo>
                    <a:pt x="12625" y="3655"/>
                    <a:pt x="12625" y="3655"/>
                    <a:pt x="12625" y="3655"/>
                  </a:cubicBezTo>
                  <a:lnTo>
                    <a:pt x="12619" y="3680"/>
                  </a:lnTo>
                  <a:close/>
                  <a:moveTo>
                    <a:pt x="12387" y="4660"/>
                  </a:moveTo>
                  <a:cubicBezTo>
                    <a:pt x="12392" y="4643"/>
                    <a:pt x="12391" y="4631"/>
                    <a:pt x="12382" y="4628"/>
                  </a:cubicBezTo>
                  <a:cubicBezTo>
                    <a:pt x="12373" y="4625"/>
                    <a:pt x="12366" y="4631"/>
                    <a:pt x="12366" y="4631"/>
                  </a:cubicBezTo>
                  <a:cubicBezTo>
                    <a:pt x="12335" y="4624"/>
                    <a:pt x="12335" y="4624"/>
                    <a:pt x="12335" y="4624"/>
                  </a:cubicBezTo>
                  <a:cubicBezTo>
                    <a:pt x="12354" y="4651"/>
                    <a:pt x="12354" y="4651"/>
                    <a:pt x="12354" y="4651"/>
                  </a:cubicBezTo>
                  <a:cubicBezTo>
                    <a:pt x="12354" y="4651"/>
                    <a:pt x="12381" y="4678"/>
                    <a:pt x="12387" y="4660"/>
                  </a:cubicBezTo>
                  <a:close/>
                  <a:moveTo>
                    <a:pt x="12297" y="4695"/>
                  </a:moveTo>
                  <a:cubicBezTo>
                    <a:pt x="12312" y="4693"/>
                    <a:pt x="12312" y="4693"/>
                    <a:pt x="12312" y="4693"/>
                  </a:cubicBezTo>
                  <a:cubicBezTo>
                    <a:pt x="12318" y="4679"/>
                    <a:pt x="12318" y="4679"/>
                    <a:pt x="12318" y="4679"/>
                  </a:cubicBezTo>
                  <a:cubicBezTo>
                    <a:pt x="12337" y="4690"/>
                    <a:pt x="12337" y="4690"/>
                    <a:pt x="12337" y="4690"/>
                  </a:cubicBezTo>
                  <a:cubicBezTo>
                    <a:pt x="12356" y="4668"/>
                    <a:pt x="12356" y="4668"/>
                    <a:pt x="12356" y="4668"/>
                  </a:cubicBezTo>
                  <a:cubicBezTo>
                    <a:pt x="12322" y="4656"/>
                    <a:pt x="12322" y="4656"/>
                    <a:pt x="12322" y="4656"/>
                  </a:cubicBezTo>
                  <a:cubicBezTo>
                    <a:pt x="12311" y="4659"/>
                    <a:pt x="12311" y="4659"/>
                    <a:pt x="12311" y="4659"/>
                  </a:cubicBezTo>
                  <a:cubicBezTo>
                    <a:pt x="12311" y="4659"/>
                    <a:pt x="12297" y="4644"/>
                    <a:pt x="12289" y="4646"/>
                  </a:cubicBezTo>
                  <a:cubicBezTo>
                    <a:pt x="12280" y="4647"/>
                    <a:pt x="12261" y="4676"/>
                    <a:pt x="12261" y="4676"/>
                  </a:cubicBezTo>
                  <a:cubicBezTo>
                    <a:pt x="12296" y="4681"/>
                    <a:pt x="12296" y="4681"/>
                    <a:pt x="12296" y="4681"/>
                  </a:cubicBezTo>
                  <a:lnTo>
                    <a:pt x="12297" y="4695"/>
                  </a:lnTo>
                  <a:close/>
                  <a:moveTo>
                    <a:pt x="12293" y="3762"/>
                  </a:moveTo>
                  <a:cubicBezTo>
                    <a:pt x="12313" y="3743"/>
                    <a:pt x="12313" y="3743"/>
                    <a:pt x="12313" y="3743"/>
                  </a:cubicBezTo>
                  <a:cubicBezTo>
                    <a:pt x="12313" y="3743"/>
                    <a:pt x="12310" y="3728"/>
                    <a:pt x="12318" y="3728"/>
                  </a:cubicBezTo>
                  <a:cubicBezTo>
                    <a:pt x="12327" y="3728"/>
                    <a:pt x="12337" y="3725"/>
                    <a:pt x="12344" y="3720"/>
                  </a:cubicBezTo>
                  <a:cubicBezTo>
                    <a:pt x="12351" y="3715"/>
                    <a:pt x="12344" y="3699"/>
                    <a:pt x="12353" y="3689"/>
                  </a:cubicBezTo>
                  <a:cubicBezTo>
                    <a:pt x="12361" y="3679"/>
                    <a:pt x="12409" y="3664"/>
                    <a:pt x="12409" y="3653"/>
                  </a:cubicBezTo>
                  <a:cubicBezTo>
                    <a:pt x="12409" y="3641"/>
                    <a:pt x="12399" y="3630"/>
                    <a:pt x="12397" y="3620"/>
                  </a:cubicBezTo>
                  <a:cubicBezTo>
                    <a:pt x="12396" y="3610"/>
                    <a:pt x="12399" y="3589"/>
                    <a:pt x="12399" y="3589"/>
                  </a:cubicBezTo>
                  <a:cubicBezTo>
                    <a:pt x="12389" y="3574"/>
                    <a:pt x="12389" y="3574"/>
                    <a:pt x="12389" y="3574"/>
                  </a:cubicBezTo>
                  <a:cubicBezTo>
                    <a:pt x="12385" y="3591"/>
                    <a:pt x="12385" y="3591"/>
                    <a:pt x="12385" y="3591"/>
                  </a:cubicBezTo>
                  <a:cubicBezTo>
                    <a:pt x="12385" y="3591"/>
                    <a:pt x="12366" y="3607"/>
                    <a:pt x="12373" y="3622"/>
                  </a:cubicBezTo>
                  <a:cubicBezTo>
                    <a:pt x="12380" y="3636"/>
                    <a:pt x="12397" y="3636"/>
                    <a:pt x="12387" y="3643"/>
                  </a:cubicBezTo>
                  <a:cubicBezTo>
                    <a:pt x="12377" y="3649"/>
                    <a:pt x="12361" y="3658"/>
                    <a:pt x="12361" y="3658"/>
                  </a:cubicBezTo>
                  <a:cubicBezTo>
                    <a:pt x="12354" y="3676"/>
                    <a:pt x="12354" y="3676"/>
                    <a:pt x="12354" y="3676"/>
                  </a:cubicBezTo>
                  <a:cubicBezTo>
                    <a:pt x="12339" y="3685"/>
                    <a:pt x="12339" y="3685"/>
                    <a:pt x="12339" y="3685"/>
                  </a:cubicBezTo>
                  <a:cubicBezTo>
                    <a:pt x="12339" y="3685"/>
                    <a:pt x="12344" y="3694"/>
                    <a:pt x="12337" y="3700"/>
                  </a:cubicBezTo>
                  <a:cubicBezTo>
                    <a:pt x="12330" y="3707"/>
                    <a:pt x="12305" y="3718"/>
                    <a:pt x="12305" y="3718"/>
                  </a:cubicBezTo>
                  <a:cubicBezTo>
                    <a:pt x="12305" y="3718"/>
                    <a:pt x="12282" y="3754"/>
                    <a:pt x="12293" y="3762"/>
                  </a:cubicBezTo>
                  <a:close/>
                  <a:moveTo>
                    <a:pt x="12382" y="3239"/>
                  </a:moveTo>
                  <a:cubicBezTo>
                    <a:pt x="12374" y="3251"/>
                    <a:pt x="12376" y="3243"/>
                    <a:pt x="12383" y="3255"/>
                  </a:cubicBezTo>
                  <a:cubicBezTo>
                    <a:pt x="12386" y="3260"/>
                    <a:pt x="12390" y="3269"/>
                    <a:pt x="12392" y="3275"/>
                  </a:cubicBezTo>
                  <a:cubicBezTo>
                    <a:pt x="12394" y="3281"/>
                    <a:pt x="12395" y="3288"/>
                    <a:pt x="12394" y="3295"/>
                  </a:cubicBezTo>
                  <a:cubicBezTo>
                    <a:pt x="12393" y="3302"/>
                    <a:pt x="12385" y="3308"/>
                    <a:pt x="12385" y="3313"/>
                  </a:cubicBezTo>
                  <a:cubicBezTo>
                    <a:pt x="12385" y="3321"/>
                    <a:pt x="12396" y="3323"/>
                    <a:pt x="12392" y="3331"/>
                  </a:cubicBezTo>
                  <a:cubicBezTo>
                    <a:pt x="12390" y="3336"/>
                    <a:pt x="12378" y="3339"/>
                    <a:pt x="12374" y="3338"/>
                  </a:cubicBezTo>
                  <a:cubicBezTo>
                    <a:pt x="12374" y="3332"/>
                    <a:pt x="12372" y="3326"/>
                    <a:pt x="12367" y="3324"/>
                  </a:cubicBezTo>
                  <a:cubicBezTo>
                    <a:pt x="12366" y="3347"/>
                    <a:pt x="12369" y="3361"/>
                    <a:pt x="12385" y="3380"/>
                  </a:cubicBezTo>
                  <a:cubicBezTo>
                    <a:pt x="12397" y="3393"/>
                    <a:pt x="12409" y="3403"/>
                    <a:pt x="12417" y="3419"/>
                  </a:cubicBezTo>
                  <a:cubicBezTo>
                    <a:pt x="12422" y="3431"/>
                    <a:pt x="12438" y="3461"/>
                    <a:pt x="12453" y="3460"/>
                  </a:cubicBezTo>
                  <a:cubicBezTo>
                    <a:pt x="12463" y="3459"/>
                    <a:pt x="12467" y="3446"/>
                    <a:pt x="12478" y="3445"/>
                  </a:cubicBezTo>
                  <a:cubicBezTo>
                    <a:pt x="12489" y="3444"/>
                    <a:pt x="12494" y="3454"/>
                    <a:pt x="12501" y="3460"/>
                  </a:cubicBezTo>
                  <a:cubicBezTo>
                    <a:pt x="12523" y="3479"/>
                    <a:pt x="12522" y="3461"/>
                    <a:pt x="12512" y="3444"/>
                  </a:cubicBezTo>
                  <a:cubicBezTo>
                    <a:pt x="12530" y="3442"/>
                    <a:pt x="12537" y="3451"/>
                    <a:pt x="12541" y="3465"/>
                  </a:cubicBezTo>
                  <a:cubicBezTo>
                    <a:pt x="12544" y="3477"/>
                    <a:pt x="12554" y="3489"/>
                    <a:pt x="12568" y="3495"/>
                  </a:cubicBezTo>
                  <a:cubicBezTo>
                    <a:pt x="12593" y="3508"/>
                    <a:pt x="12595" y="3447"/>
                    <a:pt x="12564" y="3450"/>
                  </a:cubicBezTo>
                  <a:cubicBezTo>
                    <a:pt x="12563" y="3444"/>
                    <a:pt x="12568" y="3442"/>
                    <a:pt x="12570" y="3437"/>
                  </a:cubicBezTo>
                  <a:cubicBezTo>
                    <a:pt x="12558" y="3436"/>
                    <a:pt x="12554" y="3422"/>
                    <a:pt x="12541" y="3426"/>
                  </a:cubicBezTo>
                  <a:cubicBezTo>
                    <a:pt x="12533" y="3443"/>
                    <a:pt x="12518" y="3422"/>
                    <a:pt x="12506" y="3422"/>
                  </a:cubicBezTo>
                  <a:cubicBezTo>
                    <a:pt x="12490" y="3421"/>
                    <a:pt x="12483" y="3445"/>
                    <a:pt x="12470" y="3425"/>
                  </a:cubicBezTo>
                  <a:cubicBezTo>
                    <a:pt x="12463" y="3414"/>
                    <a:pt x="12466" y="3399"/>
                    <a:pt x="12466" y="3387"/>
                  </a:cubicBezTo>
                  <a:cubicBezTo>
                    <a:pt x="12466" y="3375"/>
                    <a:pt x="12462" y="3356"/>
                    <a:pt x="12467" y="3345"/>
                  </a:cubicBezTo>
                  <a:cubicBezTo>
                    <a:pt x="12474" y="3329"/>
                    <a:pt x="12485" y="3334"/>
                    <a:pt x="12484" y="3314"/>
                  </a:cubicBezTo>
                  <a:cubicBezTo>
                    <a:pt x="12484" y="3300"/>
                    <a:pt x="12473" y="3291"/>
                    <a:pt x="12475" y="3279"/>
                  </a:cubicBezTo>
                  <a:cubicBezTo>
                    <a:pt x="12476" y="3266"/>
                    <a:pt x="12484" y="3250"/>
                    <a:pt x="12480" y="3236"/>
                  </a:cubicBezTo>
                  <a:cubicBezTo>
                    <a:pt x="12477" y="3230"/>
                    <a:pt x="12470" y="3227"/>
                    <a:pt x="12467" y="3221"/>
                  </a:cubicBezTo>
                  <a:cubicBezTo>
                    <a:pt x="12464" y="3215"/>
                    <a:pt x="12467" y="3208"/>
                    <a:pt x="12466" y="3202"/>
                  </a:cubicBezTo>
                  <a:cubicBezTo>
                    <a:pt x="12465" y="3197"/>
                    <a:pt x="12463" y="3186"/>
                    <a:pt x="12454" y="3186"/>
                  </a:cubicBezTo>
                  <a:cubicBezTo>
                    <a:pt x="12449" y="3187"/>
                    <a:pt x="12447" y="3195"/>
                    <a:pt x="12444" y="3198"/>
                  </a:cubicBezTo>
                  <a:cubicBezTo>
                    <a:pt x="12427" y="3212"/>
                    <a:pt x="12424" y="3195"/>
                    <a:pt x="12408" y="3196"/>
                  </a:cubicBezTo>
                  <a:cubicBezTo>
                    <a:pt x="12399" y="3199"/>
                    <a:pt x="12399" y="3199"/>
                    <a:pt x="12399" y="3199"/>
                  </a:cubicBezTo>
                  <a:cubicBezTo>
                    <a:pt x="12396" y="3206"/>
                    <a:pt x="12399" y="3213"/>
                    <a:pt x="12397" y="3220"/>
                  </a:cubicBezTo>
                  <a:cubicBezTo>
                    <a:pt x="12395" y="3227"/>
                    <a:pt x="12386" y="3233"/>
                    <a:pt x="12382" y="3239"/>
                  </a:cubicBezTo>
                  <a:close/>
                  <a:moveTo>
                    <a:pt x="12457" y="3879"/>
                  </a:moveTo>
                  <a:cubicBezTo>
                    <a:pt x="12469" y="3886"/>
                    <a:pt x="12469" y="3886"/>
                    <a:pt x="12469" y="3886"/>
                  </a:cubicBezTo>
                  <a:cubicBezTo>
                    <a:pt x="12481" y="3868"/>
                    <a:pt x="12481" y="3868"/>
                    <a:pt x="12481" y="3868"/>
                  </a:cubicBezTo>
                  <a:cubicBezTo>
                    <a:pt x="12464" y="3858"/>
                    <a:pt x="12464" y="3858"/>
                    <a:pt x="12464" y="3858"/>
                  </a:cubicBezTo>
                  <a:lnTo>
                    <a:pt x="12457" y="3879"/>
                  </a:lnTo>
                  <a:close/>
                  <a:moveTo>
                    <a:pt x="12603" y="3523"/>
                  </a:moveTo>
                  <a:cubicBezTo>
                    <a:pt x="12594" y="3543"/>
                    <a:pt x="12627" y="3558"/>
                    <a:pt x="12627" y="3558"/>
                  </a:cubicBezTo>
                  <a:cubicBezTo>
                    <a:pt x="12652" y="3571"/>
                    <a:pt x="12652" y="3571"/>
                    <a:pt x="12652" y="3571"/>
                  </a:cubicBezTo>
                  <a:cubicBezTo>
                    <a:pt x="12652" y="3587"/>
                    <a:pt x="12628" y="3579"/>
                    <a:pt x="12628" y="3579"/>
                  </a:cubicBezTo>
                  <a:cubicBezTo>
                    <a:pt x="12671" y="3613"/>
                    <a:pt x="12671" y="3613"/>
                    <a:pt x="12671" y="3613"/>
                  </a:cubicBezTo>
                  <a:cubicBezTo>
                    <a:pt x="12673" y="3599"/>
                    <a:pt x="12673" y="3599"/>
                    <a:pt x="12673" y="3599"/>
                  </a:cubicBezTo>
                  <a:cubicBezTo>
                    <a:pt x="12690" y="3604"/>
                    <a:pt x="12690" y="3604"/>
                    <a:pt x="12690" y="3604"/>
                  </a:cubicBezTo>
                  <a:cubicBezTo>
                    <a:pt x="12676" y="3581"/>
                    <a:pt x="12676" y="3581"/>
                    <a:pt x="12676" y="3581"/>
                  </a:cubicBezTo>
                  <a:cubicBezTo>
                    <a:pt x="12676" y="3581"/>
                    <a:pt x="12673" y="3556"/>
                    <a:pt x="12661" y="3543"/>
                  </a:cubicBezTo>
                  <a:cubicBezTo>
                    <a:pt x="12649" y="3530"/>
                    <a:pt x="12610" y="3507"/>
                    <a:pt x="12603" y="3523"/>
                  </a:cubicBezTo>
                  <a:close/>
                  <a:moveTo>
                    <a:pt x="12473" y="3501"/>
                  </a:moveTo>
                  <a:cubicBezTo>
                    <a:pt x="12473" y="3501"/>
                    <a:pt x="12471" y="3481"/>
                    <a:pt x="12464" y="3474"/>
                  </a:cubicBezTo>
                  <a:cubicBezTo>
                    <a:pt x="12457" y="3468"/>
                    <a:pt x="12428" y="3471"/>
                    <a:pt x="12428" y="3471"/>
                  </a:cubicBezTo>
                  <a:cubicBezTo>
                    <a:pt x="12449" y="3499"/>
                    <a:pt x="12449" y="3499"/>
                    <a:pt x="12449" y="3499"/>
                  </a:cubicBezTo>
                  <a:cubicBezTo>
                    <a:pt x="12462" y="3543"/>
                    <a:pt x="12462" y="3543"/>
                    <a:pt x="12462" y="3543"/>
                  </a:cubicBezTo>
                  <a:cubicBezTo>
                    <a:pt x="12462" y="3543"/>
                    <a:pt x="12474" y="3533"/>
                    <a:pt x="12479" y="3525"/>
                  </a:cubicBezTo>
                  <a:cubicBezTo>
                    <a:pt x="12485" y="3517"/>
                    <a:pt x="12473" y="3501"/>
                    <a:pt x="12473" y="3501"/>
                  </a:cubicBezTo>
                  <a:close/>
                  <a:moveTo>
                    <a:pt x="12600" y="3631"/>
                  </a:moveTo>
                  <a:cubicBezTo>
                    <a:pt x="12607" y="3685"/>
                    <a:pt x="12607" y="3685"/>
                    <a:pt x="12607" y="3685"/>
                  </a:cubicBezTo>
                  <a:cubicBezTo>
                    <a:pt x="12615" y="3635"/>
                    <a:pt x="12615" y="3635"/>
                    <a:pt x="12615" y="3635"/>
                  </a:cubicBezTo>
                  <a:cubicBezTo>
                    <a:pt x="12598" y="3600"/>
                    <a:pt x="12598" y="3600"/>
                    <a:pt x="12598" y="3600"/>
                  </a:cubicBezTo>
                  <a:cubicBezTo>
                    <a:pt x="12583" y="3600"/>
                    <a:pt x="12583" y="3600"/>
                    <a:pt x="12583" y="3600"/>
                  </a:cubicBezTo>
                  <a:lnTo>
                    <a:pt x="12600" y="3631"/>
                  </a:lnTo>
                  <a:close/>
                  <a:moveTo>
                    <a:pt x="11367" y="4106"/>
                  </a:moveTo>
                  <a:cubicBezTo>
                    <a:pt x="11359" y="4106"/>
                    <a:pt x="11349" y="4119"/>
                    <a:pt x="11361" y="4127"/>
                  </a:cubicBezTo>
                  <a:cubicBezTo>
                    <a:pt x="11373" y="4135"/>
                    <a:pt x="11377" y="4165"/>
                    <a:pt x="11389" y="4165"/>
                  </a:cubicBezTo>
                  <a:cubicBezTo>
                    <a:pt x="11396" y="4165"/>
                    <a:pt x="11397" y="4134"/>
                    <a:pt x="11393" y="4130"/>
                  </a:cubicBezTo>
                  <a:cubicBezTo>
                    <a:pt x="11389" y="4126"/>
                    <a:pt x="11375" y="4106"/>
                    <a:pt x="11367" y="4106"/>
                  </a:cubicBezTo>
                  <a:close/>
                  <a:moveTo>
                    <a:pt x="12889" y="4333"/>
                  </a:moveTo>
                  <a:cubicBezTo>
                    <a:pt x="12873" y="4329"/>
                    <a:pt x="12863" y="4339"/>
                    <a:pt x="12852" y="4344"/>
                  </a:cubicBezTo>
                  <a:cubicBezTo>
                    <a:pt x="12846" y="4346"/>
                    <a:pt x="12838" y="4342"/>
                    <a:pt x="12834" y="4345"/>
                  </a:cubicBezTo>
                  <a:cubicBezTo>
                    <a:pt x="12821" y="4353"/>
                    <a:pt x="12817" y="4369"/>
                    <a:pt x="12821" y="4372"/>
                  </a:cubicBezTo>
                  <a:cubicBezTo>
                    <a:pt x="12828" y="4378"/>
                    <a:pt x="12835" y="4364"/>
                    <a:pt x="12835" y="4364"/>
                  </a:cubicBezTo>
                  <a:cubicBezTo>
                    <a:pt x="12835" y="4364"/>
                    <a:pt x="12835" y="4380"/>
                    <a:pt x="12846" y="4382"/>
                  </a:cubicBezTo>
                  <a:cubicBezTo>
                    <a:pt x="12857" y="4383"/>
                    <a:pt x="12859" y="4363"/>
                    <a:pt x="12859" y="4363"/>
                  </a:cubicBezTo>
                  <a:cubicBezTo>
                    <a:pt x="12859" y="4363"/>
                    <a:pt x="12867" y="4374"/>
                    <a:pt x="12874" y="4374"/>
                  </a:cubicBezTo>
                  <a:cubicBezTo>
                    <a:pt x="12881" y="4374"/>
                    <a:pt x="12899" y="4359"/>
                    <a:pt x="12899" y="4359"/>
                  </a:cubicBezTo>
                  <a:cubicBezTo>
                    <a:pt x="12909" y="4394"/>
                    <a:pt x="12909" y="4394"/>
                    <a:pt x="12909" y="4394"/>
                  </a:cubicBezTo>
                  <a:cubicBezTo>
                    <a:pt x="12928" y="4380"/>
                    <a:pt x="12928" y="4380"/>
                    <a:pt x="12928" y="4380"/>
                  </a:cubicBezTo>
                  <a:cubicBezTo>
                    <a:pt x="12950" y="4404"/>
                    <a:pt x="12950" y="4404"/>
                    <a:pt x="12950" y="4404"/>
                  </a:cubicBezTo>
                  <a:cubicBezTo>
                    <a:pt x="12955" y="4387"/>
                    <a:pt x="12955" y="4387"/>
                    <a:pt x="12955" y="4387"/>
                  </a:cubicBezTo>
                  <a:cubicBezTo>
                    <a:pt x="12941" y="4375"/>
                    <a:pt x="12941" y="4375"/>
                    <a:pt x="12941" y="4375"/>
                  </a:cubicBezTo>
                  <a:cubicBezTo>
                    <a:pt x="12942" y="4364"/>
                    <a:pt x="12942" y="4364"/>
                    <a:pt x="12942" y="4364"/>
                  </a:cubicBezTo>
                  <a:cubicBezTo>
                    <a:pt x="12942" y="4364"/>
                    <a:pt x="12936" y="4343"/>
                    <a:pt x="12889" y="4333"/>
                  </a:cubicBezTo>
                  <a:close/>
                  <a:moveTo>
                    <a:pt x="14187" y="4617"/>
                  </a:moveTo>
                  <a:cubicBezTo>
                    <a:pt x="14165" y="4620"/>
                    <a:pt x="14165" y="4620"/>
                    <a:pt x="14165" y="4620"/>
                  </a:cubicBezTo>
                  <a:cubicBezTo>
                    <a:pt x="14165" y="4634"/>
                    <a:pt x="14165" y="4634"/>
                    <a:pt x="14165" y="4634"/>
                  </a:cubicBezTo>
                  <a:cubicBezTo>
                    <a:pt x="14178" y="4639"/>
                    <a:pt x="14178" y="4639"/>
                    <a:pt x="14178" y="4639"/>
                  </a:cubicBezTo>
                  <a:lnTo>
                    <a:pt x="14187" y="4617"/>
                  </a:lnTo>
                  <a:close/>
                  <a:moveTo>
                    <a:pt x="13173" y="4238"/>
                  </a:moveTo>
                  <a:cubicBezTo>
                    <a:pt x="13192" y="4247"/>
                    <a:pt x="13200" y="4238"/>
                    <a:pt x="13185" y="4231"/>
                  </a:cubicBezTo>
                  <a:cubicBezTo>
                    <a:pt x="13171" y="4225"/>
                    <a:pt x="13165" y="4234"/>
                    <a:pt x="13173" y="4238"/>
                  </a:cubicBezTo>
                  <a:close/>
                  <a:moveTo>
                    <a:pt x="14186" y="4564"/>
                  </a:moveTo>
                  <a:cubicBezTo>
                    <a:pt x="14174" y="4550"/>
                    <a:pt x="14174" y="4550"/>
                    <a:pt x="14174" y="4550"/>
                  </a:cubicBezTo>
                  <a:cubicBezTo>
                    <a:pt x="14167" y="4566"/>
                    <a:pt x="14167" y="4566"/>
                    <a:pt x="14167" y="4566"/>
                  </a:cubicBezTo>
                  <a:cubicBezTo>
                    <a:pt x="14180" y="4582"/>
                    <a:pt x="14180" y="4582"/>
                    <a:pt x="14180" y="4582"/>
                  </a:cubicBezTo>
                  <a:lnTo>
                    <a:pt x="14186" y="4564"/>
                  </a:lnTo>
                  <a:close/>
                  <a:moveTo>
                    <a:pt x="13241" y="4291"/>
                  </a:moveTo>
                  <a:cubicBezTo>
                    <a:pt x="13241" y="4291"/>
                    <a:pt x="13217" y="4281"/>
                    <a:pt x="13212" y="4280"/>
                  </a:cubicBezTo>
                  <a:cubicBezTo>
                    <a:pt x="13208" y="4279"/>
                    <a:pt x="13179" y="4285"/>
                    <a:pt x="13179" y="4285"/>
                  </a:cubicBezTo>
                  <a:cubicBezTo>
                    <a:pt x="13179" y="4285"/>
                    <a:pt x="13195" y="4298"/>
                    <a:pt x="13205" y="4298"/>
                  </a:cubicBezTo>
                  <a:cubicBezTo>
                    <a:pt x="13214" y="4298"/>
                    <a:pt x="13241" y="4291"/>
                    <a:pt x="13241" y="4291"/>
                  </a:cubicBezTo>
                  <a:close/>
                  <a:moveTo>
                    <a:pt x="14072" y="4509"/>
                  </a:moveTo>
                  <a:cubicBezTo>
                    <a:pt x="14089" y="4541"/>
                    <a:pt x="14089" y="4541"/>
                    <a:pt x="14089" y="4541"/>
                  </a:cubicBezTo>
                  <a:cubicBezTo>
                    <a:pt x="14132" y="4584"/>
                    <a:pt x="14132" y="4584"/>
                    <a:pt x="14132" y="4584"/>
                  </a:cubicBezTo>
                  <a:cubicBezTo>
                    <a:pt x="14130" y="4533"/>
                    <a:pt x="14130" y="4533"/>
                    <a:pt x="14130" y="4533"/>
                  </a:cubicBezTo>
                  <a:cubicBezTo>
                    <a:pt x="14089" y="4486"/>
                    <a:pt x="14089" y="4486"/>
                    <a:pt x="14089" y="4486"/>
                  </a:cubicBezTo>
                  <a:cubicBezTo>
                    <a:pt x="14089" y="4486"/>
                    <a:pt x="14085" y="4461"/>
                    <a:pt x="14066" y="4469"/>
                  </a:cubicBezTo>
                  <a:cubicBezTo>
                    <a:pt x="14055" y="4474"/>
                    <a:pt x="14061" y="4490"/>
                    <a:pt x="14061" y="4490"/>
                  </a:cubicBezTo>
                  <a:lnTo>
                    <a:pt x="14072" y="4509"/>
                  </a:lnTo>
                  <a:close/>
                  <a:moveTo>
                    <a:pt x="14665" y="6212"/>
                  </a:moveTo>
                  <a:cubicBezTo>
                    <a:pt x="14657" y="6204"/>
                    <a:pt x="14647" y="6222"/>
                    <a:pt x="14647" y="6222"/>
                  </a:cubicBezTo>
                  <a:cubicBezTo>
                    <a:pt x="14647" y="6222"/>
                    <a:pt x="14641" y="6222"/>
                    <a:pt x="14632" y="6220"/>
                  </a:cubicBezTo>
                  <a:cubicBezTo>
                    <a:pt x="14624" y="6217"/>
                    <a:pt x="14606" y="6231"/>
                    <a:pt x="14594" y="6228"/>
                  </a:cubicBezTo>
                  <a:cubicBezTo>
                    <a:pt x="14582" y="6225"/>
                    <a:pt x="14587" y="6181"/>
                    <a:pt x="14587" y="6181"/>
                  </a:cubicBezTo>
                  <a:cubicBezTo>
                    <a:pt x="14603" y="6156"/>
                    <a:pt x="14603" y="6156"/>
                    <a:pt x="14603" y="6156"/>
                  </a:cubicBezTo>
                  <a:cubicBezTo>
                    <a:pt x="14603" y="6156"/>
                    <a:pt x="14603" y="6138"/>
                    <a:pt x="14593" y="6139"/>
                  </a:cubicBezTo>
                  <a:cubicBezTo>
                    <a:pt x="14582" y="6139"/>
                    <a:pt x="14582" y="6155"/>
                    <a:pt x="14582" y="6165"/>
                  </a:cubicBezTo>
                  <a:cubicBezTo>
                    <a:pt x="14581" y="6174"/>
                    <a:pt x="14569" y="6182"/>
                    <a:pt x="14569" y="6182"/>
                  </a:cubicBezTo>
                  <a:cubicBezTo>
                    <a:pt x="14566" y="6162"/>
                    <a:pt x="14566" y="6162"/>
                    <a:pt x="14566" y="6162"/>
                  </a:cubicBezTo>
                  <a:cubicBezTo>
                    <a:pt x="14552" y="6149"/>
                    <a:pt x="14552" y="6149"/>
                    <a:pt x="14552" y="6149"/>
                  </a:cubicBezTo>
                  <a:cubicBezTo>
                    <a:pt x="14552" y="6149"/>
                    <a:pt x="14576" y="6118"/>
                    <a:pt x="14576" y="6098"/>
                  </a:cubicBezTo>
                  <a:cubicBezTo>
                    <a:pt x="14577" y="6078"/>
                    <a:pt x="14543" y="6077"/>
                    <a:pt x="14543" y="6077"/>
                  </a:cubicBezTo>
                  <a:cubicBezTo>
                    <a:pt x="14546" y="6063"/>
                    <a:pt x="14546" y="6063"/>
                    <a:pt x="14546" y="6063"/>
                  </a:cubicBezTo>
                  <a:cubicBezTo>
                    <a:pt x="14533" y="6061"/>
                    <a:pt x="14533" y="6061"/>
                    <a:pt x="14533" y="6061"/>
                  </a:cubicBezTo>
                  <a:cubicBezTo>
                    <a:pt x="14518" y="6047"/>
                    <a:pt x="14518" y="6047"/>
                    <a:pt x="14518" y="6047"/>
                  </a:cubicBezTo>
                  <a:cubicBezTo>
                    <a:pt x="14525" y="6036"/>
                    <a:pt x="14525" y="6036"/>
                    <a:pt x="14525" y="6036"/>
                  </a:cubicBezTo>
                  <a:cubicBezTo>
                    <a:pt x="14505" y="6048"/>
                    <a:pt x="14505" y="6048"/>
                    <a:pt x="14505" y="6048"/>
                  </a:cubicBezTo>
                  <a:cubicBezTo>
                    <a:pt x="14518" y="6071"/>
                    <a:pt x="14518" y="6071"/>
                    <a:pt x="14518" y="6071"/>
                  </a:cubicBezTo>
                  <a:cubicBezTo>
                    <a:pt x="14512" y="6096"/>
                    <a:pt x="14512" y="6096"/>
                    <a:pt x="14512" y="6096"/>
                  </a:cubicBezTo>
                  <a:cubicBezTo>
                    <a:pt x="14527" y="6102"/>
                    <a:pt x="14527" y="6102"/>
                    <a:pt x="14527" y="6102"/>
                  </a:cubicBezTo>
                  <a:cubicBezTo>
                    <a:pt x="14518" y="6106"/>
                    <a:pt x="14518" y="6106"/>
                    <a:pt x="14518" y="6106"/>
                  </a:cubicBezTo>
                  <a:cubicBezTo>
                    <a:pt x="14522" y="6120"/>
                    <a:pt x="14522" y="6120"/>
                    <a:pt x="14522" y="6120"/>
                  </a:cubicBezTo>
                  <a:cubicBezTo>
                    <a:pt x="14538" y="6125"/>
                    <a:pt x="14538" y="6125"/>
                    <a:pt x="14538" y="6125"/>
                  </a:cubicBezTo>
                  <a:cubicBezTo>
                    <a:pt x="14522" y="6133"/>
                    <a:pt x="14522" y="6133"/>
                    <a:pt x="14522" y="6133"/>
                  </a:cubicBezTo>
                  <a:cubicBezTo>
                    <a:pt x="14531" y="6138"/>
                    <a:pt x="14531" y="6138"/>
                    <a:pt x="14531" y="6138"/>
                  </a:cubicBezTo>
                  <a:cubicBezTo>
                    <a:pt x="14531" y="6138"/>
                    <a:pt x="14528" y="6152"/>
                    <a:pt x="14528" y="6158"/>
                  </a:cubicBezTo>
                  <a:cubicBezTo>
                    <a:pt x="14528" y="6165"/>
                    <a:pt x="14541" y="6172"/>
                    <a:pt x="14541" y="6172"/>
                  </a:cubicBezTo>
                  <a:cubicBezTo>
                    <a:pt x="14528" y="6174"/>
                    <a:pt x="14528" y="6174"/>
                    <a:pt x="14528" y="6174"/>
                  </a:cubicBezTo>
                  <a:cubicBezTo>
                    <a:pt x="14520" y="6184"/>
                    <a:pt x="14520" y="6184"/>
                    <a:pt x="14520" y="6184"/>
                  </a:cubicBezTo>
                  <a:cubicBezTo>
                    <a:pt x="14531" y="6190"/>
                    <a:pt x="14531" y="6190"/>
                    <a:pt x="14531" y="6190"/>
                  </a:cubicBezTo>
                  <a:cubicBezTo>
                    <a:pt x="14531" y="6190"/>
                    <a:pt x="14510" y="6210"/>
                    <a:pt x="14508" y="6221"/>
                  </a:cubicBezTo>
                  <a:cubicBezTo>
                    <a:pt x="14507" y="6232"/>
                    <a:pt x="14517" y="6235"/>
                    <a:pt x="14517" y="6235"/>
                  </a:cubicBezTo>
                  <a:cubicBezTo>
                    <a:pt x="14517" y="6235"/>
                    <a:pt x="14495" y="6239"/>
                    <a:pt x="14482" y="6245"/>
                  </a:cubicBezTo>
                  <a:cubicBezTo>
                    <a:pt x="14469" y="6250"/>
                    <a:pt x="14472" y="6253"/>
                    <a:pt x="14456" y="6265"/>
                  </a:cubicBezTo>
                  <a:cubicBezTo>
                    <a:pt x="14439" y="6278"/>
                    <a:pt x="14425" y="6279"/>
                    <a:pt x="14404" y="6291"/>
                  </a:cubicBezTo>
                  <a:cubicBezTo>
                    <a:pt x="14383" y="6304"/>
                    <a:pt x="14402" y="6338"/>
                    <a:pt x="14402" y="6338"/>
                  </a:cubicBezTo>
                  <a:cubicBezTo>
                    <a:pt x="14402" y="6338"/>
                    <a:pt x="14425" y="6336"/>
                    <a:pt x="14435" y="6338"/>
                  </a:cubicBezTo>
                  <a:cubicBezTo>
                    <a:pt x="14445" y="6340"/>
                    <a:pt x="14435" y="6359"/>
                    <a:pt x="14435" y="6374"/>
                  </a:cubicBezTo>
                  <a:cubicBezTo>
                    <a:pt x="14436" y="6390"/>
                    <a:pt x="14419" y="6389"/>
                    <a:pt x="14402" y="6395"/>
                  </a:cubicBezTo>
                  <a:cubicBezTo>
                    <a:pt x="14385" y="6401"/>
                    <a:pt x="14393" y="6406"/>
                    <a:pt x="14393" y="6406"/>
                  </a:cubicBezTo>
                  <a:cubicBezTo>
                    <a:pt x="14383" y="6417"/>
                    <a:pt x="14383" y="6417"/>
                    <a:pt x="14383" y="6417"/>
                  </a:cubicBezTo>
                  <a:cubicBezTo>
                    <a:pt x="14383" y="6417"/>
                    <a:pt x="14401" y="6430"/>
                    <a:pt x="14415" y="6426"/>
                  </a:cubicBezTo>
                  <a:cubicBezTo>
                    <a:pt x="14428" y="6421"/>
                    <a:pt x="14459" y="6387"/>
                    <a:pt x="14470" y="6376"/>
                  </a:cubicBezTo>
                  <a:cubicBezTo>
                    <a:pt x="14481" y="6365"/>
                    <a:pt x="14508" y="6357"/>
                    <a:pt x="14513" y="6357"/>
                  </a:cubicBezTo>
                  <a:cubicBezTo>
                    <a:pt x="14518" y="6356"/>
                    <a:pt x="14523" y="6344"/>
                    <a:pt x="14523" y="6344"/>
                  </a:cubicBezTo>
                  <a:cubicBezTo>
                    <a:pt x="14523" y="6344"/>
                    <a:pt x="14530" y="6341"/>
                    <a:pt x="14541" y="6337"/>
                  </a:cubicBezTo>
                  <a:cubicBezTo>
                    <a:pt x="14552" y="6332"/>
                    <a:pt x="14541" y="6313"/>
                    <a:pt x="14541" y="6313"/>
                  </a:cubicBezTo>
                  <a:cubicBezTo>
                    <a:pt x="14541" y="6313"/>
                    <a:pt x="14551" y="6305"/>
                    <a:pt x="14564" y="6299"/>
                  </a:cubicBezTo>
                  <a:cubicBezTo>
                    <a:pt x="14578" y="6293"/>
                    <a:pt x="14588" y="6305"/>
                    <a:pt x="14600" y="6302"/>
                  </a:cubicBezTo>
                  <a:cubicBezTo>
                    <a:pt x="14612" y="6300"/>
                    <a:pt x="14608" y="6276"/>
                    <a:pt x="14608" y="6276"/>
                  </a:cubicBezTo>
                  <a:cubicBezTo>
                    <a:pt x="14608" y="6276"/>
                    <a:pt x="14619" y="6273"/>
                    <a:pt x="14631" y="6272"/>
                  </a:cubicBezTo>
                  <a:cubicBezTo>
                    <a:pt x="14642" y="6271"/>
                    <a:pt x="14634" y="6257"/>
                    <a:pt x="14641" y="6251"/>
                  </a:cubicBezTo>
                  <a:cubicBezTo>
                    <a:pt x="14649" y="6246"/>
                    <a:pt x="14657" y="6249"/>
                    <a:pt x="14667" y="6241"/>
                  </a:cubicBezTo>
                  <a:cubicBezTo>
                    <a:pt x="14677" y="6233"/>
                    <a:pt x="14673" y="6219"/>
                    <a:pt x="14665" y="6212"/>
                  </a:cubicBezTo>
                  <a:close/>
                  <a:moveTo>
                    <a:pt x="13733" y="4291"/>
                  </a:moveTo>
                  <a:cubicBezTo>
                    <a:pt x="13720" y="4284"/>
                    <a:pt x="13698" y="4303"/>
                    <a:pt x="13698" y="4303"/>
                  </a:cubicBezTo>
                  <a:cubicBezTo>
                    <a:pt x="13717" y="4315"/>
                    <a:pt x="13717" y="4315"/>
                    <a:pt x="13717" y="4315"/>
                  </a:cubicBezTo>
                  <a:cubicBezTo>
                    <a:pt x="13735" y="4319"/>
                    <a:pt x="13746" y="4298"/>
                    <a:pt x="13733" y="4291"/>
                  </a:cubicBezTo>
                  <a:close/>
                  <a:moveTo>
                    <a:pt x="14204" y="4676"/>
                  </a:moveTo>
                  <a:cubicBezTo>
                    <a:pt x="14229" y="4673"/>
                    <a:pt x="14229" y="4673"/>
                    <a:pt x="14229" y="4673"/>
                  </a:cubicBezTo>
                  <a:cubicBezTo>
                    <a:pt x="14197" y="4653"/>
                    <a:pt x="14197" y="4653"/>
                    <a:pt x="14197" y="4653"/>
                  </a:cubicBezTo>
                  <a:lnTo>
                    <a:pt x="14204" y="4676"/>
                  </a:lnTo>
                  <a:close/>
                  <a:moveTo>
                    <a:pt x="13947" y="4386"/>
                  </a:moveTo>
                  <a:cubicBezTo>
                    <a:pt x="13953" y="4391"/>
                    <a:pt x="13973" y="4393"/>
                    <a:pt x="13978" y="4406"/>
                  </a:cubicBezTo>
                  <a:cubicBezTo>
                    <a:pt x="13982" y="4419"/>
                    <a:pt x="13964" y="4463"/>
                    <a:pt x="13991" y="4465"/>
                  </a:cubicBezTo>
                  <a:cubicBezTo>
                    <a:pt x="14006" y="4466"/>
                    <a:pt x="14014" y="4434"/>
                    <a:pt x="14001" y="4415"/>
                  </a:cubicBezTo>
                  <a:cubicBezTo>
                    <a:pt x="13988" y="4396"/>
                    <a:pt x="13966" y="4378"/>
                    <a:pt x="13966" y="4378"/>
                  </a:cubicBezTo>
                  <a:cubicBezTo>
                    <a:pt x="13957" y="4378"/>
                    <a:pt x="13957" y="4378"/>
                    <a:pt x="13957" y="4378"/>
                  </a:cubicBezTo>
                  <a:cubicBezTo>
                    <a:pt x="13957" y="4378"/>
                    <a:pt x="13926" y="4344"/>
                    <a:pt x="13922" y="4342"/>
                  </a:cubicBezTo>
                  <a:cubicBezTo>
                    <a:pt x="13918" y="4339"/>
                    <a:pt x="13910" y="4339"/>
                    <a:pt x="13910" y="4339"/>
                  </a:cubicBezTo>
                  <a:cubicBezTo>
                    <a:pt x="13896" y="4315"/>
                    <a:pt x="13896" y="4315"/>
                    <a:pt x="13896" y="4315"/>
                  </a:cubicBezTo>
                  <a:cubicBezTo>
                    <a:pt x="13888" y="4347"/>
                    <a:pt x="13888" y="4347"/>
                    <a:pt x="13888" y="4347"/>
                  </a:cubicBezTo>
                  <a:cubicBezTo>
                    <a:pt x="13918" y="4353"/>
                    <a:pt x="13918" y="4353"/>
                    <a:pt x="13918" y="4353"/>
                  </a:cubicBezTo>
                  <a:cubicBezTo>
                    <a:pt x="13918" y="4353"/>
                    <a:pt x="13941" y="4380"/>
                    <a:pt x="13947" y="4386"/>
                  </a:cubicBezTo>
                  <a:close/>
                  <a:moveTo>
                    <a:pt x="13865" y="4544"/>
                  </a:moveTo>
                  <a:cubicBezTo>
                    <a:pt x="13876" y="4535"/>
                    <a:pt x="13876" y="4535"/>
                    <a:pt x="13876" y="4535"/>
                  </a:cubicBezTo>
                  <a:cubicBezTo>
                    <a:pt x="13876" y="4535"/>
                    <a:pt x="13888" y="4535"/>
                    <a:pt x="13901" y="4534"/>
                  </a:cubicBezTo>
                  <a:cubicBezTo>
                    <a:pt x="13915" y="4532"/>
                    <a:pt x="13925" y="4512"/>
                    <a:pt x="13925" y="4512"/>
                  </a:cubicBezTo>
                  <a:cubicBezTo>
                    <a:pt x="13944" y="4507"/>
                    <a:pt x="13944" y="4507"/>
                    <a:pt x="13944" y="4507"/>
                  </a:cubicBezTo>
                  <a:cubicBezTo>
                    <a:pt x="13938" y="4490"/>
                    <a:pt x="13938" y="4490"/>
                    <a:pt x="13938" y="4490"/>
                  </a:cubicBezTo>
                  <a:cubicBezTo>
                    <a:pt x="13956" y="4493"/>
                    <a:pt x="13956" y="4493"/>
                    <a:pt x="13956" y="4493"/>
                  </a:cubicBezTo>
                  <a:cubicBezTo>
                    <a:pt x="13956" y="4493"/>
                    <a:pt x="13964" y="4441"/>
                    <a:pt x="13957" y="4424"/>
                  </a:cubicBezTo>
                  <a:cubicBezTo>
                    <a:pt x="13950" y="4406"/>
                    <a:pt x="13919" y="4425"/>
                    <a:pt x="13910" y="4434"/>
                  </a:cubicBezTo>
                  <a:cubicBezTo>
                    <a:pt x="13901" y="4443"/>
                    <a:pt x="13923" y="4455"/>
                    <a:pt x="13923" y="4455"/>
                  </a:cubicBezTo>
                  <a:cubicBezTo>
                    <a:pt x="13925" y="4468"/>
                    <a:pt x="13925" y="4468"/>
                    <a:pt x="13925" y="4468"/>
                  </a:cubicBezTo>
                  <a:cubicBezTo>
                    <a:pt x="13878" y="4493"/>
                    <a:pt x="13878" y="4493"/>
                    <a:pt x="13878" y="4493"/>
                  </a:cubicBezTo>
                  <a:cubicBezTo>
                    <a:pt x="13878" y="4493"/>
                    <a:pt x="13854" y="4491"/>
                    <a:pt x="13838" y="4494"/>
                  </a:cubicBezTo>
                  <a:cubicBezTo>
                    <a:pt x="13822" y="4497"/>
                    <a:pt x="13816" y="4506"/>
                    <a:pt x="13806" y="4512"/>
                  </a:cubicBezTo>
                  <a:cubicBezTo>
                    <a:pt x="13796" y="4518"/>
                    <a:pt x="13790" y="4506"/>
                    <a:pt x="13784" y="4518"/>
                  </a:cubicBezTo>
                  <a:cubicBezTo>
                    <a:pt x="13800" y="4541"/>
                    <a:pt x="13800" y="4541"/>
                    <a:pt x="13800" y="4541"/>
                  </a:cubicBezTo>
                  <a:lnTo>
                    <a:pt x="13865" y="4544"/>
                  </a:lnTo>
                  <a:close/>
                  <a:moveTo>
                    <a:pt x="12118" y="4562"/>
                  </a:moveTo>
                  <a:cubicBezTo>
                    <a:pt x="12113" y="4587"/>
                    <a:pt x="12134" y="4581"/>
                    <a:pt x="12134" y="4581"/>
                  </a:cubicBezTo>
                  <a:cubicBezTo>
                    <a:pt x="12172" y="4554"/>
                    <a:pt x="12172" y="4554"/>
                    <a:pt x="12172" y="4554"/>
                  </a:cubicBezTo>
                  <a:cubicBezTo>
                    <a:pt x="12169" y="4548"/>
                    <a:pt x="12169" y="4548"/>
                    <a:pt x="12169" y="4548"/>
                  </a:cubicBezTo>
                  <a:cubicBezTo>
                    <a:pt x="12169" y="4548"/>
                    <a:pt x="12119" y="4552"/>
                    <a:pt x="12118" y="4562"/>
                  </a:cubicBezTo>
                  <a:close/>
                  <a:moveTo>
                    <a:pt x="14218" y="4641"/>
                  </a:moveTo>
                  <a:cubicBezTo>
                    <a:pt x="14216" y="4631"/>
                    <a:pt x="14216" y="4631"/>
                    <a:pt x="14216" y="4631"/>
                  </a:cubicBezTo>
                  <a:cubicBezTo>
                    <a:pt x="14190" y="4631"/>
                    <a:pt x="14190" y="4631"/>
                    <a:pt x="14190" y="4631"/>
                  </a:cubicBezTo>
                  <a:cubicBezTo>
                    <a:pt x="14191" y="4647"/>
                    <a:pt x="14191" y="4647"/>
                    <a:pt x="14191" y="4647"/>
                  </a:cubicBezTo>
                  <a:lnTo>
                    <a:pt x="14218" y="4641"/>
                  </a:lnTo>
                  <a:close/>
                  <a:moveTo>
                    <a:pt x="14303" y="4652"/>
                  </a:moveTo>
                  <a:cubicBezTo>
                    <a:pt x="14319" y="4650"/>
                    <a:pt x="14251" y="4580"/>
                    <a:pt x="14246" y="4591"/>
                  </a:cubicBezTo>
                  <a:cubicBezTo>
                    <a:pt x="14240" y="4601"/>
                    <a:pt x="14295" y="4654"/>
                    <a:pt x="14303" y="4652"/>
                  </a:cubicBezTo>
                  <a:close/>
                  <a:moveTo>
                    <a:pt x="14412" y="4765"/>
                  </a:moveTo>
                  <a:cubicBezTo>
                    <a:pt x="14370" y="4743"/>
                    <a:pt x="14370" y="4743"/>
                    <a:pt x="14370" y="4743"/>
                  </a:cubicBezTo>
                  <a:cubicBezTo>
                    <a:pt x="14403" y="4785"/>
                    <a:pt x="14403" y="4785"/>
                    <a:pt x="14403" y="4785"/>
                  </a:cubicBezTo>
                  <a:lnTo>
                    <a:pt x="14412" y="4765"/>
                  </a:lnTo>
                  <a:close/>
                  <a:moveTo>
                    <a:pt x="14293" y="4692"/>
                  </a:moveTo>
                  <a:cubicBezTo>
                    <a:pt x="14293" y="4692"/>
                    <a:pt x="14289" y="4711"/>
                    <a:pt x="14307" y="4719"/>
                  </a:cubicBezTo>
                  <a:cubicBezTo>
                    <a:pt x="14333" y="4730"/>
                    <a:pt x="14348" y="4722"/>
                    <a:pt x="14348" y="4722"/>
                  </a:cubicBezTo>
                  <a:cubicBezTo>
                    <a:pt x="14348" y="4722"/>
                    <a:pt x="14347" y="4710"/>
                    <a:pt x="14328" y="4699"/>
                  </a:cubicBezTo>
                  <a:cubicBezTo>
                    <a:pt x="14310" y="4689"/>
                    <a:pt x="14293" y="4692"/>
                    <a:pt x="14293" y="4692"/>
                  </a:cubicBezTo>
                  <a:close/>
                  <a:moveTo>
                    <a:pt x="12286" y="4345"/>
                  </a:moveTo>
                  <a:cubicBezTo>
                    <a:pt x="12291" y="4338"/>
                    <a:pt x="12310" y="4288"/>
                    <a:pt x="12310" y="4288"/>
                  </a:cubicBezTo>
                  <a:cubicBezTo>
                    <a:pt x="12310" y="4288"/>
                    <a:pt x="12292" y="4286"/>
                    <a:pt x="12289" y="4273"/>
                  </a:cubicBezTo>
                  <a:cubicBezTo>
                    <a:pt x="12286" y="4261"/>
                    <a:pt x="12292" y="4246"/>
                    <a:pt x="12297" y="4233"/>
                  </a:cubicBezTo>
                  <a:cubicBezTo>
                    <a:pt x="12303" y="4219"/>
                    <a:pt x="12325" y="4221"/>
                    <a:pt x="12338" y="4219"/>
                  </a:cubicBezTo>
                  <a:cubicBezTo>
                    <a:pt x="12350" y="4218"/>
                    <a:pt x="12357" y="4194"/>
                    <a:pt x="12356" y="4186"/>
                  </a:cubicBezTo>
                  <a:cubicBezTo>
                    <a:pt x="12354" y="4178"/>
                    <a:pt x="12334" y="4186"/>
                    <a:pt x="12334" y="4186"/>
                  </a:cubicBezTo>
                  <a:cubicBezTo>
                    <a:pt x="12334" y="4186"/>
                    <a:pt x="12331" y="4173"/>
                    <a:pt x="12343" y="4160"/>
                  </a:cubicBezTo>
                  <a:cubicBezTo>
                    <a:pt x="12356" y="4149"/>
                    <a:pt x="12383" y="4154"/>
                    <a:pt x="12394" y="4156"/>
                  </a:cubicBezTo>
                  <a:cubicBezTo>
                    <a:pt x="12405" y="4159"/>
                    <a:pt x="12405" y="4142"/>
                    <a:pt x="12405" y="4142"/>
                  </a:cubicBezTo>
                  <a:cubicBezTo>
                    <a:pt x="12379" y="4120"/>
                    <a:pt x="12379" y="4120"/>
                    <a:pt x="12379" y="4120"/>
                  </a:cubicBezTo>
                  <a:cubicBezTo>
                    <a:pt x="12379" y="4093"/>
                    <a:pt x="12379" y="4093"/>
                    <a:pt x="12379" y="4093"/>
                  </a:cubicBezTo>
                  <a:cubicBezTo>
                    <a:pt x="12379" y="4093"/>
                    <a:pt x="12360" y="4092"/>
                    <a:pt x="12360" y="4084"/>
                  </a:cubicBezTo>
                  <a:cubicBezTo>
                    <a:pt x="12360" y="4076"/>
                    <a:pt x="12372" y="4064"/>
                    <a:pt x="12371" y="4053"/>
                  </a:cubicBezTo>
                  <a:cubicBezTo>
                    <a:pt x="12370" y="4041"/>
                    <a:pt x="12337" y="4038"/>
                    <a:pt x="12337" y="4038"/>
                  </a:cubicBezTo>
                  <a:cubicBezTo>
                    <a:pt x="12348" y="4020"/>
                    <a:pt x="12348" y="4020"/>
                    <a:pt x="12348" y="4020"/>
                  </a:cubicBezTo>
                  <a:cubicBezTo>
                    <a:pt x="12337" y="4015"/>
                    <a:pt x="12337" y="4015"/>
                    <a:pt x="12337" y="4015"/>
                  </a:cubicBezTo>
                  <a:cubicBezTo>
                    <a:pt x="12341" y="3995"/>
                    <a:pt x="12341" y="3995"/>
                    <a:pt x="12341" y="3995"/>
                  </a:cubicBezTo>
                  <a:cubicBezTo>
                    <a:pt x="12333" y="3984"/>
                    <a:pt x="12333" y="3984"/>
                    <a:pt x="12333" y="3984"/>
                  </a:cubicBezTo>
                  <a:cubicBezTo>
                    <a:pt x="12333" y="3984"/>
                    <a:pt x="12333" y="3984"/>
                    <a:pt x="12333" y="3984"/>
                  </a:cubicBezTo>
                  <a:cubicBezTo>
                    <a:pt x="12332" y="3983"/>
                    <a:pt x="12332" y="3983"/>
                    <a:pt x="12332" y="3983"/>
                  </a:cubicBezTo>
                  <a:cubicBezTo>
                    <a:pt x="12345" y="3980"/>
                    <a:pt x="12345" y="3980"/>
                    <a:pt x="12345" y="3980"/>
                  </a:cubicBezTo>
                  <a:cubicBezTo>
                    <a:pt x="12336" y="3938"/>
                    <a:pt x="12336" y="3938"/>
                    <a:pt x="12336" y="3938"/>
                  </a:cubicBezTo>
                  <a:cubicBezTo>
                    <a:pt x="12336" y="3938"/>
                    <a:pt x="12351" y="3954"/>
                    <a:pt x="12360" y="3956"/>
                  </a:cubicBezTo>
                  <a:cubicBezTo>
                    <a:pt x="12370" y="3957"/>
                    <a:pt x="12385" y="3954"/>
                    <a:pt x="12385" y="3954"/>
                  </a:cubicBezTo>
                  <a:cubicBezTo>
                    <a:pt x="12385" y="3954"/>
                    <a:pt x="12360" y="3930"/>
                    <a:pt x="12366" y="3920"/>
                  </a:cubicBezTo>
                  <a:cubicBezTo>
                    <a:pt x="12371" y="3909"/>
                    <a:pt x="12402" y="3925"/>
                    <a:pt x="12402" y="3925"/>
                  </a:cubicBezTo>
                  <a:cubicBezTo>
                    <a:pt x="12419" y="3905"/>
                    <a:pt x="12419" y="3905"/>
                    <a:pt x="12419" y="3905"/>
                  </a:cubicBezTo>
                  <a:cubicBezTo>
                    <a:pt x="12402" y="3899"/>
                    <a:pt x="12402" y="3899"/>
                    <a:pt x="12402" y="3899"/>
                  </a:cubicBezTo>
                  <a:cubicBezTo>
                    <a:pt x="12402" y="3899"/>
                    <a:pt x="12399" y="3887"/>
                    <a:pt x="12391" y="3882"/>
                  </a:cubicBezTo>
                  <a:cubicBezTo>
                    <a:pt x="12383" y="3876"/>
                    <a:pt x="12351" y="3871"/>
                    <a:pt x="12351" y="3871"/>
                  </a:cubicBezTo>
                  <a:cubicBezTo>
                    <a:pt x="12351" y="3871"/>
                    <a:pt x="12350" y="3852"/>
                    <a:pt x="12338" y="3840"/>
                  </a:cubicBezTo>
                  <a:cubicBezTo>
                    <a:pt x="12325" y="3827"/>
                    <a:pt x="12312" y="3836"/>
                    <a:pt x="12312" y="3836"/>
                  </a:cubicBezTo>
                  <a:cubicBezTo>
                    <a:pt x="12301" y="3795"/>
                    <a:pt x="12301" y="3795"/>
                    <a:pt x="12301" y="3795"/>
                  </a:cubicBezTo>
                  <a:cubicBezTo>
                    <a:pt x="12297" y="3808"/>
                    <a:pt x="12297" y="3808"/>
                    <a:pt x="12297" y="3808"/>
                  </a:cubicBezTo>
                  <a:cubicBezTo>
                    <a:pt x="12287" y="3794"/>
                    <a:pt x="12287" y="3794"/>
                    <a:pt x="12287" y="3794"/>
                  </a:cubicBezTo>
                  <a:cubicBezTo>
                    <a:pt x="12281" y="3835"/>
                    <a:pt x="12281" y="3835"/>
                    <a:pt x="12281" y="3835"/>
                  </a:cubicBezTo>
                  <a:cubicBezTo>
                    <a:pt x="12281" y="3835"/>
                    <a:pt x="12266" y="3839"/>
                    <a:pt x="12259" y="3844"/>
                  </a:cubicBezTo>
                  <a:cubicBezTo>
                    <a:pt x="12252" y="3849"/>
                    <a:pt x="12251" y="3871"/>
                    <a:pt x="12251" y="3871"/>
                  </a:cubicBezTo>
                  <a:cubicBezTo>
                    <a:pt x="12234" y="3877"/>
                    <a:pt x="12234" y="3877"/>
                    <a:pt x="12234" y="3877"/>
                  </a:cubicBezTo>
                  <a:cubicBezTo>
                    <a:pt x="12241" y="3901"/>
                    <a:pt x="12241" y="3901"/>
                    <a:pt x="12241" y="3901"/>
                  </a:cubicBezTo>
                  <a:cubicBezTo>
                    <a:pt x="12241" y="3901"/>
                    <a:pt x="12217" y="3898"/>
                    <a:pt x="12201" y="3895"/>
                  </a:cubicBezTo>
                  <a:cubicBezTo>
                    <a:pt x="12186" y="3891"/>
                    <a:pt x="12185" y="3930"/>
                    <a:pt x="12185" y="3930"/>
                  </a:cubicBezTo>
                  <a:cubicBezTo>
                    <a:pt x="12158" y="3960"/>
                    <a:pt x="12158" y="3960"/>
                    <a:pt x="12158" y="3960"/>
                  </a:cubicBezTo>
                  <a:cubicBezTo>
                    <a:pt x="12158" y="3960"/>
                    <a:pt x="12150" y="3995"/>
                    <a:pt x="12134" y="4007"/>
                  </a:cubicBezTo>
                  <a:cubicBezTo>
                    <a:pt x="12118" y="4018"/>
                    <a:pt x="12077" y="4026"/>
                    <a:pt x="12068" y="4029"/>
                  </a:cubicBezTo>
                  <a:cubicBezTo>
                    <a:pt x="12059" y="4031"/>
                    <a:pt x="12027" y="4056"/>
                    <a:pt x="12027" y="4056"/>
                  </a:cubicBezTo>
                  <a:cubicBezTo>
                    <a:pt x="12018" y="4079"/>
                    <a:pt x="12018" y="4079"/>
                    <a:pt x="12018" y="4079"/>
                  </a:cubicBezTo>
                  <a:cubicBezTo>
                    <a:pt x="12018" y="4079"/>
                    <a:pt x="12042" y="4097"/>
                    <a:pt x="12023" y="4111"/>
                  </a:cubicBezTo>
                  <a:cubicBezTo>
                    <a:pt x="12005" y="4125"/>
                    <a:pt x="11992" y="4102"/>
                    <a:pt x="11981" y="4099"/>
                  </a:cubicBezTo>
                  <a:cubicBezTo>
                    <a:pt x="11971" y="4097"/>
                    <a:pt x="11958" y="4116"/>
                    <a:pt x="11958" y="4116"/>
                  </a:cubicBezTo>
                  <a:cubicBezTo>
                    <a:pt x="11958" y="4116"/>
                    <a:pt x="11939" y="4098"/>
                    <a:pt x="11926" y="4112"/>
                  </a:cubicBezTo>
                  <a:cubicBezTo>
                    <a:pt x="11912" y="4127"/>
                    <a:pt x="11905" y="4163"/>
                    <a:pt x="11905" y="4163"/>
                  </a:cubicBezTo>
                  <a:cubicBezTo>
                    <a:pt x="11921" y="4185"/>
                    <a:pt x="11921" y="4185"/>
                    <a:pt x="11921" y="4185"/>
                  </a:cubicBezTo>
                  <a:cubicBezTo>
                    <a:pt x="11928" y="4220"/>
                    <a:pt x="11928" y="4220"/>
                    <a:pt x="11928" y="4220"/>
                  </a:cubicBezTo>
                  <a:cubicBezTo>
                    <a:pt x="11959" y="4238"/>
                    <a:pt x="11959" y="4238"/>
                    <a:pt x="11959" y="4238"/>
                  </a:cubicBezTo>
                  <a:cubicBezTo>
                    <a:pt x="11954" y="4262"/>
                    <a:pt x="11954" y="4262"/>
                    <a:pt x="11954" y="4262"/>
                  </a:cubicBezTo>
                  <a:cubicBezTo>
                    <a:pt x="11971" y="4273"/>
                    <a:pt x="11971" y="4273"/>
                    <a:pt x="11971" y="4273"/>
                  </a:cubicBezTo>
                  <a:cubicBezTo>
                    <a:pt x="11960" y="4292"/>
                    <a:pt x="11960" y="4292"/>
                    <a:pt x="11960" y="4292"/>
                  </a:cubicBezTo>
                  <a:cubicBezTo>
                    <a:pt x="11973" y="4310"/>
                    <a:pt x="11973" y="4310"/>
                    <a:pt x="11973" y="4310"/>
                  </a:cubicBezTo>
                  <a:cubicBezTo>
                    <a:pt x="11962" y="4317"/>
                    <a:pt x="11962" y="4317"/>
                    <a:pt x="11962" y="4317"/>
                  </a:cubicBezTo>
                  <a:cubicBezTo>
                    <a:pt x="11972" y="4355"/>
                    <a:pt x="11972" y="4355"/>
                    <a:pt x="11972" y="4355"/>
                  </a:cubicBezTo>
                  <a:cubicBezTo>
                    <a:pt x="12000" y="4351"/>
                    <a:pt x="12000" y="4351"/>
                    <a:pt x="12000" y="4351"/>
                  </a:cubicBezTo>
                  <a:cubicBezTo>
                    <a:pt x="12020" y="4358"/>
                    <a:pt x="12020" y="4358"/>
                    <a:pt x="12020" y="4358"/>
                  </a:cubicBezTo>
                  <a:cubicBezTo>
                    <a:pt x="12020" y="4358"/>
                    <a:pt x="12032" y="4336"/>
                    <a:pt x="12044" y="4336"/>
                  </a:cubicBezTo>
                  <a:cubicBezTo>
                    <a:pt x="12056" y="4336"/>
                    <a:pt x="12044" y="4368"/>
                    <a:pt x="12056" y="4378"/>
                  </a:cubicBezTo>
                  <a:cubicBezTo>
                    <a:pt x="12067" y="4387"/>
                    <a:pt x="12077" y="4357"/>
                    <a:pt x="12077" y="4357"/>
                  </a:cubicBezTo>
                  <a:cubicBezTo>
                    <a:pt x="12095" y="4369"/>
                    <a:pt x="12095" y="4369"/>
                    <a:pt x="12095" y="4369"/>
                  </a:cubicBezTo>
                  <a:cubicBezTo>
                    <a:pt x="12095" y="4369"/>
                    <a:pt x="12111" y="4355"/>
                    <a:pt x="12120" y="4355"/>
                  </a:cubicBezTo>
                  <a:cubicBezTo>
                    <a:pt x="12129" y="4354"/>
                    <a:pt x="12123" y="4380"/>
                    <a:pt x="12133" y="4383"/>
                  </a:cubicBezTo>
                  <a:cubicBezTo>
                    <a:pt x="12143" y="4387"/>
                    <a:pt x="12174" y="4371"/>
                    <a:pt x="12190" y="4374"/>
                  </a:cubicBezTo>
                  <a:cubicBezTo>
                    <a:pt x="12206" y="4378"/>
                    <a:pt x="12191" y="4427"/>
                    <a:pt x="12191" y="4427"/>
                  </a:cubicBezTo>
                  <a:cubicBezTo>
                    <a:pt x="12191" y="4427"/>
                    <a:pt x="12205" y="4423"/>
                    <a:pt x="12221" y="4416"/>
                  </a:cubicBezTo>
                  <a:cubicBezTo>
                    <a:pt x="12237" y="4408"/>
                    <a:pt x="12259" y="4369"/>
                    <a:pt x="12259" y="4369"/>
                  </a:cubicBezTo>
                  <a:cubicBezTo>
                    <a:pt x="12259" y="4369"/>
                    <a:pt x="12280" y="4352"/>
                    <a:pt x="12286" y="4345"/>
                  </a:cubicBezTo>
                  <a:close/>
                  <a:moveTo>
                    <a:pt x="12956" y="4630"/>
                  </a:moveTo>
                  <a:cubicBezTo>
                    <a:pt x="12975" y="4615"/>
                    <a:pt x="12975" y="4615"/>
                    <a:pt x="12975" y="4615"/>
                  </a:cubicBezTo>
                  <a:cubicBezTo>
                    <a:pt x="12975" y="4615"/>
                    <a:pt x="12997" y="4623"/>
                    <a:pt x="12997" y="4601"/>
                  </a:cubicBezTo>
                  <a:cubicBezTo>
                    <a:pt x="12997" y="4579"/>
                    <a:pt x="12946" y="4605"/>
                    <a:pt x="12946" y="4624"/>
                  </a:cubicBezTo>
                  <a:lnTo>
                    <a:pt x="12956" y="4630"/>
                  </a:lnTo>
                  <a:close/>
                  <a:moveTo>
                    <a:pt x="12188" y="4632"/>
                  </a:moveTo>
                  <a:cubicBezTo>
                    <a:pt x="12185" y="4651"/>
                    <a:pt x="12185" y="4651"/>
                    <a:pt x="12185" y="4651"/>
                  </a:cubicBezTo>
                  <a:cubicBezTo>
                    <a:pt x="12185" y="4651"/>
                    <a:pt x="12195" y="4679"/>
                    <a:pt x="12208" y="4668"/>
                  </a:cubicBezTo>
                  <a:cubicBezTo>
                    <a:pt x="12221" y="4658"/>
                    <a:pt x="12224" y="4632"/>
                    <a:pt x="12214" y="4632"/>
                  </a:cubicBezTo>
                  <a:cubicBezTo>
                    <a:pt x="12204" y="4632"/>
                    <a:pt x="12188" y="4632"/>
                    <a:pt x="12188" y="4632"/>
                  </a:cubicBezTo>
                  <a:close/>
                  <a:moveTo>
                    <a:pt x="12905" y="4830"/>
                  </a:moveTo>
                  <a:cubicBezTo>
                    <a:pt x="12914" y="4840"/>
                    <a:pt x="12930" y="4808"/>
                    <a:pt x="12930" y="4808"/>
                  </a:cubicBezTo>
                  <a:cubicBezTo>
                    <a:pt x="12920" y="4794"/>
                    <a:pt x="12896" y="4819"/>
                    <a:pt x="12905" y="4830"/>
                  </a:cubicBezTo>
                  <a:close/>
                  <a:moveTo>
                    <a:pt x="12245" y="4630"/>
                  </a:moveTo>
                  <a:cubicBezTo>
                    <a:pt x="12235" y="4629"/>
                    <a:pt x="12229" y="4640"/>
                    <a:pt x="12229" y="4640"/>
                  </a:cubicBezTo>
                  <a:cubicBezTo>
                    <a:pt x="12229" y="4640"/>
                    <a:pt x="12246" y="4655"/>
                    <a:pt x="12257" y="4648"/>
                  </a:cubicBezTo>
                  <a:cubicBezTo>
                    <a:pt x="12267" y="4640"/>
                    <a:pt x="12255" y="4632"/>
                    <a:pt x="12245" y="4630"/>
                  </a:cubicBezTo>
                  <a:close/>
                  <a:moveTo>
                    <a:pt x="13136" y="4491"/>
                  </a:moveTo>
                  <a:cubicBezTo>
                    <a:pt x="13117" y="4495"/>
                    <a:pt x="13117" y="4495"/>
                    <a:pt x="13117" y="4495"/>
                  </a:cubicBezTo>
                  <a:cubicBezTo>
                    <a:pt x="13112" y="4516"/>
                    <a:pt x="13112" y="4516"/>
                    <a:pt x="13112" y="4516"/>
                  </a:cubicBezTo>
                  <a:cubicBezTo>
                    <a:pt x="13102" y="4526"/>
                    <a:pt x="13102" y="4526"/>
                    <a:pt x="13102" y="4526"/>
                  </a:cubicBezTo>
                  <a:cubicBezTo>
                    <a:pt x="13104" y="4561"/>
                    <a:pt x="13104" y="4561"/>
                    <a:pt x="13104" y="4561"/>
                  </a:cubicBezTo>
                  <a:cubicBezTo>
                    <a:pt x="13115" y="4564"/>
                    <a:pt x="13115" y="4564"/>
                    <a:pt x="13115" y="4564"/>
                  </a:cubicBezTo>
                  <a:cubicBezTo>
                    <a:pt x="13114" y="4551"/>
                    <a:pt x="13114" y="4551"/>
                    <a:pt x="13114" y="4551"/>
                  </a:cubicBezTo>
                  <a:cubicBezTo>
                    <a:pt x="13121" y="4548"/>
                    <a:pt x="13121" y="4548"/>
                    <a:pt x="13121" y="4548"/>
                  </a:cubicBezTo>
                  <a:cubicBezTo>
                    <a:pt x="13120" y="4533"/>
                    <a:pt x="13120" y="4533"/>
                    <a:pt x="13120" y="4533"/>
                  </a:cubicBezTo>
                  <a:cubicBezTo>
                    <a:pt x="13111" y="4533"/>
                    <a:pt x="13111" y="4533"/>
                    <a:pt x="13111" y="4533"/>
                  </a:cubicBezTo>
                  <a:cubicBezTo>
                    <a:pt x="13123" y="4513"/>
                    <a:pt x="13123" y="4513"/>
                    <a:pt x="13123" y="4513"/>
                  </a:cubicBezTo>
                  <a:lnTo>
                    <a:pt x="13136" y="4491"/>
                  </a:lnTo>
                  <a:close/>
                  <a:moveTo>
                    <a:pt x="14354" y="4634"/>
                  </a:moveTo>
                  <a:cubicBezTo>
                    <a:pt x="14354" y="4634"/>
                    <a:pt x="14343" y="4669"/>
                    <a:pt x="14349" y="4680"/>
                  </a:cubicBezTo>
                  <a:cubicBezTo>
                    <a:pt x="14356" y="4690"/>
                    <a:pt x="14383" y="4710"/>
                    <a:pt x="14383" y="4710"/>
                  </a:cubicBezTo>
                  <a:lnTo>
                    <a:pt x="14354" y="4634"/>
                  </a:lnTo>
                  <a:close/>
                  <a:moveTo>
                    <a:pt x="11730" y="4507"/>
                  </a:moveTo>
                  <a:cubicBezTo>
                    <a:pt x="11735" y="4502"/>
                    <a:pt x="11735" y="4487"/>
                    <a:pt x="11735" y="4487"/>
                  </a:cubicBezTo>
                  <a:cubicBezTo>
                    <a:pt x="11754" y="4505"/>
                    <a:pt x="11754" y="4505"/>
                    <a:pt x="11754" y="4505"/>
                  </a:cubicBezTo>
                  <a:cubicBezTo>
                    <a:pt x="11754" y="4505"/>
                    <a:pt x="11762" y="4482"/>
                    <a:pt x="11762" y="4466"/>
                  </a:cubicBezTo>
                  <a:cubicBezTo>
                    <a:pt x="11762" y="4450"/>
                    <a:pt x="11771" y="4406"/>
                    <a:pt x="11771" y="4406"/>
                  </a:cubicBezTo>
                  <a:cubicBezTo>
                    <a:pt x="11771" y="4406"/>
                    <a:pt x="11762" y="4401"/>
                    <a:pt x="11762" y="4391"/>
                  </a:cubicBezTo>
                  <a:cubicBezTo>
                    <a:pt x="11762" y="4382"/>
                    <a:pt x="11781" y="4367"/>
                    <a:pt x="11775" y="4362"/>
                  </a:cubicBezTo>
                  <a:cubicBezTo>
                    <a:pt x="11770" y="4357"/>
                    <a:pt x="11765" y="4353"/>
                    <a:pt x="11765" y="4353"/>
                  </a:cubicBezTo>
                  <a:cubicBezTo>
                    <a:pt x="11757" y="4322"/>
                    <a:pt x="11757" y="4322"/>
                    <a:pt x="11757" y="4322"/>
                  </a:cubicBezTo>
                  <a:cubicBezTo>
                    <a:pt x="11729" y="4323"/>
                    <a:pt x="11729" y="4323"/>
                    <a:pt x="11729" y="4323"/>
                  </a:cubicBezTo>
                  <a:cubicBezTo>
                    <a:pt x="11729" y="4323"/>
                    <a:pt x="11733" y="4305"/>
                    <a:pt x="11726" y="4301"/>
                  </a:cubicBezTo>
                  <a:cubicBezTo>
                    <a:pt x="11719" y="4297"/>
                    <a:pt x="11705" y="4298"/>
                    <a:pt x="11705" y="4298"/>
                  </a:cubicBezTo>
                  <a:cubicBezTo>
                    <a:pt x="11699" y="4251"/>
                    <a:pt x="11699" y="4251"/>
                    <a:pt x="11699" y="4251"/>
                  </a:cubicBezTo>
                  <a:cubicBezTo>
                    <a:pt x="11699" y="4251"/>
                    <a:pt x="11657" y="4255"/>
                    <a:pt x="11654" y="4242"/>
                  </a:cubicBezTo>
                  <a:cubicBezTo>
                    <a:pt x="11651" y="4229"/>
                    <a:pt x="11665" y="4213"/>
                    <a:pt x="11665" y="4213"/>
                  </a:cubicBezTo>
                  <a:cubicBezTo>
                    <a:pt x="11649" y="4211"/>
                    <a:pt x="11649" y="4211"/>
                    <a:pt x="11649" y="4211"/>
                  </a:cubicBezTo>
                  <a:cubicBezTo>
                    <a:pt x="11649" y="4211"/>
                    <a:pt x="11674" y="4182"/>
                    <a:pt x="11665" y="4174"/>
                  </a:cubicBezTo>
                  <a:cubicBezTo>
                    <a:pt x="11655" y="4166"/>
                    <a:pt x="11613" y="4185"/>
                    <a:pt x="11613" y="4185"/>
                  </a:cubicBezTo>
                  <a:cubicBezTo>
                    <a:pt x="11613" y="4185"/>
                    <a:pt x="11638" y="4161"/>
                    <a:pt x="11630" y="4157"/>
                  </a:cubicBezTo>
                  <a:cubicBezTo>
                    <a:pt x="11622" y="4153"/>
                    <a:pt x="11598" y="4149"/>
                    <a:pt x="11598" y="4149"/>
                  </a:cubicBezTo>
                  <a:cubicBezTo>
                    <a:pt x="11598" y="4149"/>
                    <a:pt x="11609" y="4141"/>
                    <a:pt x="11595" y="4123"/>
                  </a:cubicBezTo>
                  <a:cubicBezTo>
                    <a:pt x="11582" y="4106"/>
                    <a:pt x="11559" y="4105"/>
                    <a:pt x="11559" y="4105"/>
                  </a:cubicBezTo>
                  <a:cubicBezTo>
                    <a:pt x="11559" y="4105"/>
                    <a:pt x="11553" y="4085"/>
                    <a:pt x="11546" y="4077"/>
                  </a:cubicBezTo>
                  <a:cubicBezTo>
                    <a:pt x="11539" y="4069"/>
                    <a:pt x="11530" y="4075"/>
                    <a:pt x="11530" y="4075"/>
                  </a:cubicBezTo>
                  <a:cubicBezTo>
                    <a:pt x="11534" y="4090"/>
                    <a:pt x="11534" y="4090"/>
                    <a:pt x="11534" y="4090"/>
                  </a:cubicBezTo>
                  <a:cubicBezTo>
                    <a:pt x="11534" y="4090"/>
                    <a:pt x="11509" y="4071"/>
                    <a:pt x="11503" y="4065"/>
                  </a:cubicBezTo>
                  <a:cubicBezTo>
                    <a:pt x="11498" y="4058"/>
                    <a:pt x="11487" y="4031"/>
                    <a:pt x="11487" y="4031"/>
                  </a:cubicBezTo>
                  <a:cubicBezTo>
                    <a:pt x="11487" y="4031"/>
                    <a:pt x="11457" y="4010"/>
                    <a:pt x="11443" y="3998"/>
                  </a:cubicBezTo>
                  <a:cubicBezTo>
                    <a:pt x="11430" y="3986"/>
                    <a:pt x="11407" y="3967"/>
                    <a:pt x="11407" y="3967"/>
                  </a:cubicBezTo>
                  <a:cubicBezTo>
                    <a:pt x="11407" y="3967"/>
                    <a:pt x="11411" y="3962"/>
                    <a:pt x="11406" y="3957"/>
                  </a:cubicBezTo>
                  <a:cubicBezTo>
                    <a:pt x="11401" y="3951"/>
                    <a:pt x="11394" y="3945"/>
                    <a:pt x="11394" y="3945"/>
                  </a:cubicBezTo>
                  <a:cubicBezTo>
                    <a:pt x="11394" y="3945"/>
                    <a:pt x="11383" y="3926"/>
                    <a:pt x="11375" y="3919"/>
                  </a:cubicBezTo>
                  <a:cubicBezTo>
                    <a:pt x="11367" y="3913"/>
                    <a:pt x="11359" y="3914"/>
                    <a:pt x="11359" y="3914"/>
                  </a:cubicBezTo>
                  <a:cubicBezTo>
                    <a:pt x="11302" y="3910"/>
                    <a:pt x="11302" y="3910"/>
                    <a:pt x="11302" y="3910"/>
                  </a:cubicBezTo>
                  <a:cubicBezTo>
                    <a:pt x="11302" y="3910"/>
                    <a:pt x="11282" y="3885"/>
                    <a:pt x="11271" y="3887"/>
                  </a:cubicBezTo>
                  <a:cubicBezTo>
                    <a:pt x="11261" y="3890"/>
                    <a:pt x="11255" y="3914"/>
                    <a:pt x="11262" y="3926"/>
                  </a:cubicBezTo>
                  <a:cubicBezTo>
                    <a:pt x="11269" y="3938"/>
                    <a:pt x="11343" y="4006"/>
                    <a:pt x="11343" y="4006"/>
                  </a:cubicBezTo>
                  <a:cubicBezTo>
                    <a:pt x="11366" y="4042"/>
                    <a:pt x="11366" y="4042"/>
                    <a:pt x="11366" y="4042"/>
                  </a:cubicBezTo>
                  <a:cubicBezTo>
                    <a:pt x="11374" y="4039"/>
                    <a:pt x="11374" y="4039"/>
                    <a:pt x="11374" y="4039"/>
                  </a:cubicBezTo>
                  <a:cubicBezTo>
                    <a:pt x="11374" y="4039"/>
                    <a:pt x="11377" y="4063"/>
                    <a:pt x="11383" y="4069"/>
                  </a:cubicBezTo>
                  <a:cubicBezTo>
                    <a:pt x="11390" y="4074"/>
                    <a:pt x="11425" y="4087"/>
                    <a:pt x="11433" y="4103"/>
                  </a:cubicBezTo>
                  <a:cubicBezTo>
                    <a:pt x="11441" y="4119"/>
                    <a:pt x="11449" y="4151"/>
                    <a:pt x="11449" y="4151"/>
                  </a:cubicBezTo>
                  <a:cubicBezTo>
                    <a:pt x="11449" y="4151"/>
                    <a:pt x="11446" y="4186"/>
                    <a:pt x="11454" y="4186"/>
                  </a:cubicBezTo>
                  <a:cubicBezTo>
                    <a:pt x="11462" y="4186"/>
                    <a:pt x="11474" y="4178"/>
                    <a:pt x="11477" y="4187"/>
                  </a:cubicBezTo>
                  <a:cubicBezTo>
                    <a:pt x="11479" y="4197"/>
                    <a:pt x="11485" y="4213"/>
                    <a:pt x="11485" y="4213"/>
                  </a:cubicBezTo>
                  <a:cubicBezTo>
                    <a:pt x="11510" y="4234"/>
                    <a:pt x="11510" y="4234"/>
                    <a:pt x="11510" y="4234"/>
                  </a:cubicBezTo>
                  <a:cubicBezTo>
                    <a:pt x="11509" y="4250"/>
                    <a:pt x="11509" y="4250"/>
                    <a:pt x="11509" y="4250"/>
                  </a:cubicBezTo>
                  <a:cubicBezTo>
                    <a:pt x="11530" y="4293"/>
                    <a:pt x="11530" y="4293"/>
                    <a:pt x="11530" y="4293"/>
                  </a:cubicBezTo>
                  <a:cubicBezTo>
                    <a:pt x="11530" y="4293"/>
                    <a:pt x="11523" y="4306"/>
                    <a:pt x="11533" y="4321"/>
                  </a:cubicBezTo>
                  <a:cubicBezTo>
                    <a:pt x="11542" y="4335"/>
                    <a:pt x="11551" y="4338"/>
                    <a:pt x="11551" y="4338"/>
                  </a:cubicBezTo>
                  <a:cubicBezTo>
                    <a:pt x="11551" y="4338"/>
                    <a:pt x="11561" y="4362"/>
                    <a:pt x="11569" y="4370"/>
                  </a:cubicBezTo>
                  <a:cubicBezTo>
                    <a:pt x="11577" y="4378"/>
                    <a:pt x="11598" y="4386"/>
                    <a:pt x="11598" y="4386"/>
                  </a:cubicBezTo>
                  <a:cubicBezTo>
                    <a:pt x="11598" y="4411"/>
                    <a:pt x="11598" y="4411"/>
                    <a:pt x="11598" y="4411"/>
                  </a:cubicBezTo>
                  <a:cubicBezTo>
                    <a:pt x="11598" y="4411"/>
                    <a:pt x="11647" y="4453"/>
                    <a:pt x="11650" y="4457"/>
                  </a:cubicBezTo>
                  <a:cubicBezTo>
                    <a:pt x="11653" y="4461"/>
                    <a:pt x="11666" y="4462"/>
                    <a:pt x="11666" y="4462"/>
                  </a:cubicBezTo>
                  <a:cubicBezTo>
                    <a:pt x="11666" y="4462"/>
                    <a:pt x="11677" y="4487"/>
                    <a:pt x="11685" y="4491"/>
                  </a:cubicBezTo>
                  <a:cubicBezTo>
                    <a:pt x="11693" y="4495"/>
                    <a:pt x="11695" y="4517"/>
                    <a:pt x="11699" y="4515"/>
                  </a:cubicBezTo>
                  <a:cubicBezTo>
                    <a:pt x="11703" y="4514"/>
                    <a:pt x="11697" y="4493"/>
                    <a:pt x="11702" y="4490"/>
                  </a:cubicBezTo>
                  <a:cubicBezTo>
                    <a:pt x="11707" y="4487"/>
                    <a:pt x="11725" y="4513"/>
                    <a:pt x="11730" y="4507"/>
                  </a:cubicBezTo>
                  <a:close/>
                  <a:moveTo>
                    <a:pt x="13238" y="6397"/>
                  </a:moveTo>
                  <a:cubicBezTo>
                    <a:pt x="13229" y="6391"/>
                    <a:pt x="13218" y="6411"/>
                    <a:pt x="13218" y="6411"/>
                  </a:cubicBezTo>
                  <a:cubicBezTo>
                    <a:pt x="13218" y="6411"/>
                    <a:pt x="13214" y="6405"/>
                    <a:pt x="13210" y="6405"/>
                  </a:cubicBezTo>
                  <a:cubicBezTo>
                    <a:pt x="13206" y="6404"/>
                    <a:pt x="13183" y="6408"/>
                    <a:pt x="13183" y="6408"/>
                  </a:cubicBezTo>
                  <a:cubicBezTo>
                    <a:pt x="13180" y="6416"/>
                    <a:pt x="13180" y="6416"/>
                    <a:pt x="13180" y="6416"/>
                  </a:cubicBezTo>
                  <a:cubicBezTo>
                    <a:pt x="13167" y="6405"/>
                    <a:pt x="13167" y="6405"/>
                    <a:pt x="13167" y="6405"/>
                  </a:cubicBezTo>
                  <a:cubicBezTo>
                    <a:pt x="13142" y="6403"/>
                    <a:pt x="13142" y="6403"/>
                    <a:pt x="13142" y="6403"/>
                  </a:cubicBezTo>
                  <a:cubicBezTo>
                    <a:pt x="13127" y="6385"/>
                    <a:pt x="13127" y="6385"/>
                    <a:pt x="13127" y="6385"/>
                  </a:cubicBezTo>
                  <a:cubicBezTo>
                    <a:pt x="13127" y="6385"/>
                    <a:pt x="13122" y="6388"/>
                    <a:pt x="13116" y="6389"/>
                  </a:cubicBezTo>
                  <a:cubicBezTo>
                    <a:pt x="13111" y="6390"/>
                    <a:pt x="13094" y="6370"/>
                    <a:pt x="13094" y="6370"/>
                  </a:cubicBezTo>
                  <a:cubicBezTo>
                    <a:pt x="13090" y="6381"/>
                    <a:pt x="13090" y="6381"/>
                    <a:pt x="13090" y="6381"/>
                  </a:cubicBezTo>
                  <a:cubicBezTo>
                    <a:pt x="13094" y="6394"/>
                    <a:pt x="13094" y="6394"/>
                    <a:pt x="13094" y="6394"/>
                  </a:cubicBezTo>
                  <a:cubicBezTo>
                    <a:pt x="13094" y="6394"/>
                    <a:pt x="13095" y="6410"/>
                    <a:pt x="13093" y="6415"/>
                  </a:cubicBezTo>
                  <a:cubicBezTo>
                    <a:pt x="13091" y="6420"/>
                    <a:pt x="13085" y="6428"/>
                    <a:pt x="13091" y="6439"/>
                  </a:cubicBezTo>
                  <a:cubicBezTo>
                    <a:pt x="13097" y="6450"/>
                    <a:pt x="13090" y="6456"/>
                    <a:pt x="13082" y="6459"/>
                  </a:cubicBezTo>
                  <a:cubicBezTo>
                    <a:pt x="13073" y="6461"/>
                    <a:pt x="13066" y="6451"/>
                    <a:pt x="13066" y="6451"/>
                  </a:cubicBezTo>
                  <a:cubicBezTo>
                    <a:pt x="13066" y="6451"/>
                    <a:pt x="13062" y="6465"/>
                    <a:pt x="13061" y="6478"/>
                  </a:cubicBezTo>
                  <a:cubicBezTo>
                    <a:pt x="13060" y="6492"/>
                    <a:pt x="13072" y="6513"/>
                    <a:pt x="13072" y="6513"/>
                  </a:cubicBezTo>
                  <a:cubicBezTo>
                    <a:pt x="13087" y="6515"/>
                    <a:pt x="13087" y="6515"/>
                    <a:pt x="13087" y="6515"/>
                  </a:cubicBezTo>
                  <a:cubicBezTo>
                    <a:pt x="13074" y="6522"/>
                    <a:pt x="13074" y="6522"/>
                    <a:pt x="13074" y="6522"/>
                  </a:cubicBezTo>
                  <a:cubicBezTo>
                    <a:pt x="13079" y="6539"/>
                    <a:pt x="13079" y="6539"/>
                    <a:pt x="13079" y="6539"/>
                  </a:cubicBezTo>
                  <a:cubicBezTo>
                    <a:pt x="13079" y="6539"/>
                    <a:pt x="13091" y="6534"/>
                    <a:pt x="13097" y="6531"/>
                  </a:cubicBezTo>
                  <a:cubicBezTo>
                    <a:pt x="13104" y="6528"/>
                    <a:pt x="13109" y="6538"/>
                    <a:pt x="13120" y="6534"/>
                  </a:cubicBezTo>
                  <a:cubicBezTo>
                    <a:pt x="13131" y="6529"/>
                    <a:pt x="13138" y="6513"/>
                    <a:pt x="13145" y="6517"/>
                  </a:cubicBezTo>
                  <a:cubicBezTo>
                    <a:pt x="13153" y="6522"/>
                    <a:pt x="13142" y="6533"/>
                    <a:pt x="13142" y="6533"/>
                  </a:cubicBezTo>
                  <a:cubicBezTo>
                    <a:pt x="13153" y="6537"/>
                    <a:pt x="13153" y="6537"/>
                    <a:pt x="13153" y="6537"/>
                  </a:cubicBezTo>
                  <a:cubicBezTo>
                    <a:pt x="13153" y="6537"/>
                    <a:pt x="13174" y="6509"/>
                    <a:pt x="13183" y="6503"/>
                  </a:cubicBezTo>
                  <a:cubicBezTo>
                    <a:pt x="13191" y="6498"/>
                    <a:pt x="13174" y="6491"/>
                    <a:pt x="13174" y="6491"/>
                  </a:cubicBezTo>
                  <a:cubicBezTo>
                    <a:pt x="13188" y="6471"/>
                    <a:pt x="13188" y="6471"/>
                    <a:pt x="13188" y="6471"/>
                  </a:cubicBezTo>
                  <a:cubicBezTo>
                    <a:pt x="13188" y="6471"/>
                    <a:pt x="13198" y="6475"/>
                    <a:pt x="13209" y="6469"/>
                  </a:cubicBezTo>
                  <a:cubicBezTo>
                    <a:pt x="13220" y="6464"/>
                    <a:pt x="13211" y="6443"/>
                    <a:pt x="13221" y="6432"/>
                  </a:cubicBezTo>
                  <a:cubicBezTo>
                    <a:pt x="13232" y="6421"/>
                    <a:pt x="13246" y="6403"/>
                    <a:pt x="13238" y="6397"/>
                  </a:cubicBezTo>
                  <a:close/>
                  <a:moveTo>
                    <a:pt x="11483" y="4331"/>
                  </a:moveTo>
                  <a:cubicBezTo>
                    <a:pt x="11475" y="4338"/>
                    <a:pt x="11493" y="4347"/>
                    <a:pt x="11493" y="4347"/>
                  </a:cubicBezTo>
                  <a:cubicBezTo>
                    <a:pt x="11493" y="4347"/>
                    <a:pt x="11505" y="4371"/>
                    <a:pt x="11513" y="4363"/>
                  </a:cubicBezTo>
                  <a:cubicBezTo>
                    <a:pt x="11521" y="4355"/>
                    <a:pt x="11489" y="4327"/>
                    <a:pt x="11483" y="4331"/>
                  </a:cubicBezTo>
                  <a:close/>
                  <a:moveTo>
                    <a:pt x="13775" y="5539"/>
                  </a:moveTo>
                  <a:cubicBezTo>
                    <a:pt x="13775" y="5539"/>
                    <a:pt x="13772" y="5498"/>
                    <a:pt x="13771" y="5492"/>
                  </a:cubicBezTo>
                  <a:cubicBezTo>
                    <a:pt x="13769" y="5486"/>
                    <a:pt x="13749" y="5485"/>
                    <a:pt x="13749" y="5485"/>
                  </a:cubicBezTo>
                  <a:cubicBezTo>
                    <a:pt x="13749" y="5471"/>
                    <a:pt x="13749" y="5471"/>
                    <a:pt x="13749" y="5471"/>
                  </a:cubicBezTo>
                  <a:cubicBezTo>
                    <a:pt x="13736" y="5463"/>
                    <a:pt x="13736" y="5463"/>
                    <a:pt x="13736" y="5463"/>
                  </a:cubicBezTo>
                  <a:cubicBezTo>
                    <a:pt x="13736" y="5463"/>
                    <a:pt x="13741" y="5446"/>
                    <a:pt x="13736" y="5439"/>
                  </a:cubicBezTo>
                  <a:cubicBezTo>
                    <a:pt x="13731" y="5432"/>
                    <a:pt x="13711" y="5425"/>
                    <a:pt x="13711" y="5425"/>
                  </a:cubicBezTo>
                  <a:cubicBezTo>
                    <a:pt x="13711" y="5425"/>
                    <a:pt x="13746" y="5419"/>
                    <a:pt x="13748" y="5406"/>
                  </a:cubicBezTo>
                  <a:cubicBezTo>
                    <a:pt x="13750" y="5392"/>
                    <a:pt x="13728" y="5388"/>
                    <a:pt x="13728" y="5388"/>
                  </a:cubicBezTo>
                  <a:cubicBezTo>
                    <a:pt x="13728" y="5388"/>
                    <a:pt x="13721" y="5367"/>
                    <a:pt x="13710" y="5368"/>
                  </a:cubicBezTo>
                  <a:cubicBezTo>
                    <a:pt x="13698" y="5369"/>
                    <a:pt x="13703" y="5387"/>
                    <a:pt x="13703" y="5387"/>
                  </a:cubicBezTo>
                  <a:cubicBezTo>
                    <a:pt x="13689" y="5384"/>
                    <a:pt x="13689" y="5384"/>
                    <a:pt x="13689" y="5384"/>
                  </a:cubicBezTo>
                  <a:cubicBezTo>
                    <a:pt x="13689" y="5384"/>
                    <a:pt x="13702" y="5343"/>
                    <a:pt x="13702" y="5333"/>
                  </a:cubicBezTo>
                  <a:cubicBezTo>
                    <a:pt x="13701" y="5324"/>
                    <a:pt x="13681" y="5322"/>
                    <a:pt x="13677" y="5312"/>
                  </a:cubicBezTo>
                  <a:cubicBezTo>
                    <a:pt x="13674" y="5303"/>
                    <a:pt x="13687" y="5286"/>
                    <a:pt x="13683" y="5272"/>
                  </a:cubicBezTo>
                  <a:cubicBezTo>
                    <a:pt x="13679" y="5259"/>
                    <a:pt x="13619" y="5230"/>
                    <a:pt x="13619" y="5230"/>
                  </a:cubicBezTo>
                  <a:cubicBezTo>
                    <a:pt x="13613" y="5236"/>
                    <a:pt x="13613" y="5236"/>
                    <a:pt x="13613" y="5236"/>
                  </a:cubicBezTo>
                  <a:cubicBezTo>
                    <a:pt x="13613" y="5236"/>
                    <a:pt x="13585" y="5204"/>
                    <a:pt x="13583" y="5182"/>
                  </a:cubicBezTo>
                  <a:cubicBezTo>
                    <a:pt x="13582" y="5159"/>
                    <a:pt x="13591" y="5146"/>
                    <a:pt x="13591" y="5126"/>
                  </a:cubicBezTo>
                  <a:cubicBezTo>
                    <a:pt x="13591" y="5106"/>
                    <a:pt x="13572" y="5063"/>
                    <a:pt x="13568" y="5047"/>
                  </a:cubicBezTo>
                  <a:cubicBezTo>
                    <a:pt x="13564" y="5031"/>
                    <a:pt x="13575" y="5021"/>
                    <a:pt x="13577" y="5012"/>
                  </a:cubicBezTo>
                  <a:cubicBezTo>
                    <a:pt x="13579" y="5003"/>
                    <a:pt x="13572" y="4965"/>
                    <a:pt x="13572" y="4965"/>
                  </a:cubicBezTo>
                  <a:cubicBezTo>
                    <a:pt x="13555" y="4957"/>
                    <a:pt x="13555" y="4957"/>
                    <a:pt x="13555" y="4957"/>
                  </a:cubicBezTo>
                  <a:cubicBezTo>
                    <a:pt x="13555" y="4957"/>
                    <a:pt x="13541" y="4942"/>
                    <a:pt x="13531" y="4942"/>
                  </a:cubicBezTo>
                  <a:cubicBezTo>
                    <a:pt x="13521" y="4941"/>
                    <a:pt x="13515" y="4956"/>
                    <a:pt x="13515" y="4956"/>
                  </a:cubicBezTo>
                  <a:cubicBezTo>
                    <a:pt x="13515" y="4956"/>
                    <a:pt x="13508" y="4941"/>
                    <a:pt x="13507" y="4932"/>
                  </a:cubicBezTo>
                  <a:cubicBezTo>
                    <a:pt x="13506" y="4924"/>
                    <a:pt x="13513" y="4900"/>
                    <a:pt x="13513" y="4900"/>
                  </a:cubicBezTo>
                  <a:cubicBezTo>
                    <a:pt x="13502" y="4885"/>
                    <a:pt x="13502" y="4885"/>
                    <a:pt x="13502" y="4885"/>
                  </a:cubicBezTo>
                  <a:cubicBezTo>
                    <a:pt x="13502" y="4829"/>
                    <a:pt x="13502" y="4829"/>
                    <a:pt x="13502" y="4829"/>
                  </a:cubicBezTo>
                  <a:cubicBezTo>
                    <a:pt x="13502" y="4829"/>
                    <a:pt x="13481" y="4815"/>
                    <a:pt x="13484" y="4806"/>
                  </a:cubicBezTo>
                  <a:cubicBezTo>
                    <a:pt x="13488" y="4797"/>
                    <a:pt x="13492" y="4785"/>
                    <a:pt x="13487" y="4780"/>
                  </a:cubicBezTo>
                  <a:cubicBezTo>
                    <a:pt x="13482" y="4776"/>
                    <a:pt x="13470" y="4774"/>
                    <a:pt x="13470" y="4774"/>
                  </a:cubicBezTo>
                  <a:cubicBezTo>
                    <a:pt x="13471" y="4765"/>
                    <a:pt x="13471" y="4765"/>
                    <a:pt x="13471" y="4765"/>
                  </a:cubicBezTo>
                  <a:cubicBezTo>
                    <a:pt x="13451" y="4770"/>
                    <a:pt x="13451" y="4770"/>
                    <a:pt x="13451" y="4770"/>
                  </a:cubicBezTo>
                  <a:cubicBezTo>
                    <a:pt x="13447" y="4783"/>
                    <a:pt x="13447" y="4783"/>
                    <a:pt x="13447" y="4783"/>
                  </a:cubicBezTo>
                  <a:cubicBezTo>
                    <a:pt x="13447" y="4783"/>
                    <a:pt x="13435" y="4791"/>
                    <a:pt x="13429" y="4795"/>
                  </a:cubicBezTo>
                  <a:cubicBezTo>
                    <a:pt x="13424" y="4799"/>
                    <a:pt x="13437" y="4825"/>
                    <a:pt x="13437" y="4835"/>
                  </a:cubicBezTo>
                  <a:cubicBezTo>
                    <a:pt x="13436" y="4846"/>
                    <a:pt x="13402" y="4883"/>
                    <a:pt x="13402" y="4883"/>
                  </a:cubicBezTo>
                  <a:cubicBezTo>
                    <a:pt x="13413" y="4892"/>
                    <a:pt x="13413" y="4892"/>
                    <a:pt x="13413" y="4892"/>
                  </a:cubicBezTo>
                  <a:cubicBezTo>
                    <a:pt x="13413" y="4892"/>
                    <a:pt x="13398" y="4912"/>
                    <a:pt x="13396" y="4920"/>
                  </a:cubicBezTo>
                  <a:cubicBezTo>
                    <a:pt x="13394" y="4928"/>
                    <a:pt x="13400" y="4954"/>
                    <a:pt x="13400" y="4954"/>
                  </a:cubicBezTo>
                  <a:cubicBezTo>
                    <a:pt x="13400" y="4954"/>
                    <a:pt x="13379" y="5038"/>
                    <a:pt x="13378" y="5050"/>
                  </a:cubicBezTo>
                  <a:cubicBezTo>
                    <a:pt x="13377" y="5061"/>
                    <a:pt x="13350" y="5090"/>
                    <a:pt x="13350" y="5090"/>
                  </a:cubicBezTo>
                  <a:cubicBezTo>
                    <a:pt x="13350" y="5090"/>
                    <a:pt x="13351" y="5123"/>
                    <a:pt x="13334" y="5131"/>
                  </a:cubicBezTo>
                  <a:cubicBezTo>
                    <a:pt x="13317" y="5138"/>
                    <a:pt x="13281" y="5146"/>
                    <a:pt x="13281" y="5146"/>
                  </a:cubicBezTo>
                  <a:cubicBezTo>
                    <a:pt x="13281" y="5146"/>
                    <a:pt x="13260" y="5112"/>
                    <a:pt x="13255" y="5102"/>
                  </a:cubicBezTo>
                  <a:cubicBezTo>
                    <a:pt x="13250" y="5093"/>
                    <a:pt x="13209" y="5079"/>
                    <a:pt x="13189" y="5071"/>
                  </a:cubicBezTo>
                  <a:cubicBezTo>
                    <a:pt x="13168" y="5064"/>
                    <a:pt x="13155" y="5031"/>
                    <a:pt x="13152" y="5027"/>
                  </a:cubicBezTo>
                  <a:cubicBezTo>
                    <a:pt x="13149" y="5024"/>
                    <a:pt x="13129" y="5025"/>
                    <a:pt x="13129" y="5025"/>
                  </a:cubicBezTo>
                  <a:cubicBezTo>
                    <a:pt x="13113" y="4996"/>
                    <a:pt x="13113" y="4996"/>
                    <a:pt x="13113" y="4996"/>
                  </a:cubicBezTo>
                  <a:cubicBezTo>
                    <a:pt x="13126" y="4982"/>
                    <a:pt x="13126" y="4982"/>
                    <a:pt x="13126" y="4982"/>
                  </a:cubicBezTo>
                  <a:cubicBezTo>
                    <a:pt x="13126" y="4982"/>
                    <a:pt x="13119" y="4971"/>
                    <a:pt x="13127" y="4960"/>
                  </a:cubicBezTo>
                  <a:cubicBezTo>
                    <a:pt x="13135" y="4949"/>
                    <a:pt x="13145" y="4946"/>
                    <a:pt x="13145" y="4946"/>
                  </a:cubicBezTo>
                  <a:cubicBezTo>
                    <a:pt x="13141" y="4916"/>
                    <a:pt x="13141" y="4916"/>
                    <a:pt x="13141" y="4916"/>
                  </a:cubicBezTo>
                  <a:cubicBezTo>
                    <a:pt x="13154" y="4904"/>
                    <a:pt x="13154" y="4904"/>
                    <a:pt x="13154" y="4904"/>
                  </a:cubicBezTo>
                  <a:cubicBezTo>
                    <a:pt x="13154" y="4904"/>
                    <a:pt x="13168" y="4911"/>
                    <a:pt x="13173" y="4909"/>
                  </a:cubicBezTo>
                  <a:cubicBezTo>
                    <a:pt x="13179" y="4907"/>
                    <a:pt x="13180" y="4884"/>
                    <a:pt x="13180" y="4884"/>
                  </a:cubicBezTo>
                  <a:cubicBezTo>
                    <a:pt x="13205" y="4860"/>
                    <a:pt x="13205" y="4860"/>
                    <a:pt x="13205" y="4860"/>
                  </a:cubicBezTo>
                  <a:cubicBezTo>
                    <a:pt x="13205" y="4860"/>
                    <a:pt x="13191" y="4837"/>
                    <a:pt x="13175" y="4834"/>
                  </a:cubicBezTo>
                  <a:cubicBezTo>
                    <a:pt x="13158" y="4832"/>
                    <a:pt x="13137" y="4857"/>
                    <a:pt x="13137" y="4857"/>
                  </a:cubicBezTo>
                  <a:cubicBezTo>
                    <a:pt x="13135" y="4843"/>
                    <a:pt x="13135" y="4843"/>
                    <a:pt x="13135" y="4843"/>
                  </a:cubicBezTo>
                  <a:cubicBezTo>
                    <a:pt x="13115" y="4845"/>
                    <a:pt x="13115" y="4845"/>
                    <a:pt x="13115" y="4845"/>
                  </a:cubicBezTo>
                  <a:cubicBezTo>
                    <a:pt x="13106" y="4854"/>
                    <a:pt x="13106" y="4854"/>
                    <a:pt x="13106" y="4854"/>
                  </a:cubicBezTo>
                  <a:cubicBezTo>
                    <a:pt x="13100" y="4843"/>
                    <a:pt x="13100" y="4843"/>
                    <a:pt x="13100" y="4843"/>
                  </a:cubicBezTo>
                  <a:cubicBezTo>
                    <a:pt x="13076" y="4840"/>
                    <a:pt x="13076" y="4840"/>
                    <a:pt x="13076" y="4840"/>
                  </a:cubicBezTo>
                  <a:cubicBezTo>
                    <a:pt x="13076" y="4840"/>
                    <a:pt x="13050" y="4821"/>
                    <a:pt x="13045" y="4821"/>
                  </a:cubicBezTo>
                  <a:cubicBezTo>
                    <a:pt x="13041" y="4822"/>
                    <a:pt x="13007" y="4818"/>
                    <a:pt x="13007" y="4818"/>
                  </a:cubicBezTo>
                  <a:cubicBezTo>
                    <a:pt x="13007" y="4818"/>
                    <a:pt x="12999" y="4796"/>
                    <a:pt x="12992" y="4793"/>
                  </a:cubicBezTo>
                  <a:cubicBezTo>
                    <a:pt x="12986" y="4789"/>
                    <a:pt x="12984" y="4803"/>
                    <a:pt x="12984" y="4803"/>
                  </a:cubicBezTo>
                  <a:cubicBezTo>
                    <a:pt x="12984" y="4803"/>
                    <a:pt x="12959" y="4790"/>
                    <a:pt x="12953" y="4795"/>
                  </a:cubicBezTo>
                  <a:cubicBezTo>
                    <a:pt x="12947" y="4799"/>
                    <a:pt x="12956" y="4807"/>
                    <a:pt x="12956" y="4807"/>
                  </a:cubicBezTo>
                  <a:cubicBezTo>
                    <a:pt x="12956" y="4807"/>
                    <a:pt x="12943" y="4806"/>
                    <a:pt x="12941" y="4811"/>
                  </a:cubicBezTo>
                  <a:cubicBezTo>
                    <a:pt x="12938" y="4817"/>
                    <a:pt x="12955" y="4823"/>
                    <a:pt x="12966" y="4826"/>
                  </a:cubicBezTo>
                  <a:cubicBezTo>
                    <a:pt x="12977" y="4829"/>
                    <a:pt x="12983" y="4821"/>
                    <a:pt x="12983" y="4821"/>
                  </a:cubicBezTo>
                  <a:cubicBezTo>
                    <a:pt x="13005" y="4830"/>
                    <a:pt x="13005" y="4830"/>
                    <a:pt x="13005" y="4830"/>
                  </a:cubicBezTo>
                  <a:cubicBezTo>
                    <a:pt x="13005" y="4830"/>
                    <a:pt x="12983" y="4843"/>
                    <a:pt x="12971" y="4848"/>
                  </a:cubicBezTo>
                  <a:cubicBezTo>
                    <a:pt x="12960" y="4853"/>
                    <a:pt x="12926" y="4849"/>
                    <a:pt x="12918" y="4851"/>
                  </a:cubicBezTo>
                  <a:cubicBezTo>
                    <a:pt x="12911" y="4853"/>
                    <a:pt x="12861" y="4879"/>
                    <a:pt x="12861" y="4879"/>
                  </a:cubicBezTo>
                  <a:cubicBezTo>
                    <a:pt x="12861" y="4879"/>
                    <a:pt x="12855" y="4896"/>
                    <a:pt x="12854" y="4907"/>
                  </a:cubicBezTo>
                  <a:cubicBezTo>
                    <a:pt x="12853" y="4917"/>
                    <a:pt x="12874" y="4926"/>
                    <a:pt x="12874" y="4926"/>
                  </a:cubicBezTo>
                  <a:cubicBezTo>
                    <a:pt x="12841" y="4928"/>
                    <a:pt x="12841" y="4928"/>
                    <a:pt x="12841" y="4928"/>
                  </a:cubicBezTo>
                  <a:cubicBezTo>
                    <a:pt x="12818" y="4950"/>
                    <a:pt x="12818" y="4950"/>
                    <a:pt x="12818" y="4950"/>
                  </a:cubicBezTo>
                  <a:cubicBezTo>
                    <a:pt x="12818" y="4950"/>
                    <a:pt x="12822" y="4970"/>
                    <a:pt x="12816" y="4977"/>
                  </a:cubicBezTo>
                  <a:cubicBezTo>
                    <a:pt x="12810" y="4984"/>
                    <a:pt x="12833" y="4991"/>
                    <a:pt x="12842" y="4996"/>
                  </a:cubicBezTo>
                  <a:cubicBezTo>
                    <a:pt x="12852" y="5000"/>
                    <a:pt x="12848" y="5021"/>
                    <a:pt x="12848" y="5021"/>
                  </a:cubicBezTo>
                  <a:cubicBezTo>
                    <a:pt x="12833" y="5007"/>
                    <a:pt x="12833" y="5007"/>
                    <a:pt x="12833" y="5007"/>
                  </a:cubicBezTo>
                  <a:cubicBezTo>
                    <a:pt x="12813" y="5009"/>
                    <a:pt x="12813" y="5009"/>
                    <a:pt x="12813" y="5009"/>
                  </a:cubicBezTo>
                  <a:cubicBezTo>
                    <a:pt x="12805" y="5021"/>
                    <a:pt x="12805" y="5021"/>
                    <a:pt x="12805" y="5021"/>
                  </a:cubicBezTo>
                  <a:cubicBezTo>
                    <a:pt x="12778" y="5000"/>
                    <a:pt x="12778" y="5000"/>
                    <a:pt x="12778" y="5000"/>
                  </a:cubicBezTo>
                  <a:cubicBezTo>
                    <a:pt x="12775" y="5021"/>
                    <a:pt x="12775" y="5021"/>
                    <a:pt x="12775" y="5021"/>
                  </a:cubicBezTo>
                  <a:cubicBezTo>
                    <a:pt x="12759" y="5026"/>
                    <a:pt x="12759" y="5026"/>
                    <a:pt x="12759" y="5026"/>
                  </a:cubicBezTo>
                  <a:cubicBezTo>
                    <a:pt x="12762" y="5044"/>
                    <a:pt x="12762" y="5044"/>
                    <a:pt x="12762" y="5044"/>
                  </a:cubicBezTo>
                  <a:cubicBezTo>
                    <a:pt x="12743" y="5041"/>
                    <a:pt x="12743" y="5041"/>
                    <a:pt x="12743" y="5041"/>
                  </a:cubicBezTo>
                  <a:cubicBezTo>
                    <a:pt x="12762" y="4997"/>
                    <a:pt x="12762" y="4997"/>
                    <a:pt x="12762" y="4997"/>
                  </a:cubicBezTo>
                  <a:cubicBezTo>
                    <a:pt x="12762" y="4997"/>
                    <a:pt x="12757" y="4991"/>
                    <a:pt x="12754" y="4980"/>
                  </a:cubicBezTo>
                  <a:cubicBezTo>
                    <a:pt x="12752" y="4968"/>
                    <a:pt x="12733" y="4970"/>
                    <a:pt x="12733" y="4970"/>
                  </a:cubicBezTo>
                  <a:cubicBezTo>
                    <a:pt x="12722" y="4952"/>
                    <a:pt x="12722" y="4952"/>
                    <a:pt x="12722" y="4952"/>
                  </a:cubicBezTo>
                  <a:cubicBezTo>
                    <a:pt x="12722" y="4952"/>
                    <a:pt x="12731" y="4932"/>
                    <a:pt x="12720" y="4924"/>
                  </a:cubicBezTo>
                  <a:cubicBezTo>
                    <a:pt x="12708" y="4916"/>
                    <a:pt x="12693" y="4927"/>
                    <a:pt x="12693" y="4934"/>
                  </a:cubicBezTo>
                  <a:cubicBezTo>
                    <a:pt x="12692" y="4941"/>
                    <a:pt x="12698" y="4941"/>
                    <a:pt x="12698" y="4941"/>
                  </a:cubicBezTo>
                  <a:cubicBezTo>
                    <a:pt x="12694" y="4950"/>
                    <a:pt x="12694" y="4950"/>
                    <a:pt x="12694" y="4950"/>
                  </a:cubicBezTo>
                  <a:cubicBezTo>
                    <a:pt x="12674" y="4949"/>
                    <a:pt x="12674" y="4949"/>
                    <a:pt x="12674" y="4949"/>
                  </a:cubicBezTo>
                  <a:cubicBezTo>
                    <a:pt x="12677" y="4967"/>
                    <a:pt x="12677" y="4967"/>
                    <a:pt x="12677" y="4967"/>
                  </a:cubicBezTo>
                  <a:cubicBezTo>
                    <a:pt x="12664" y="4961"/>
                    <a:pt x="12664" y="4961"/>
                    <a:pt x="12664" y="4961"/>
                  </a:cubicBezTo>
                  <a:cubicBezTo>
                    <a:pt x="12652" y="4966"/>
                    <a:pt x="12652" y="4966"/>
                    <a:pt x="12652" y="4966"/>
                  </a:cubicBezTo>
                  <a:cubicBezTo>
                    <a:pt x="12652" y="4966"/>
                    <a:pt x="12657" y="4974"/>
                    <a:pt x="12655" y="4984"/>
                  </a:cubicBezTo>
                  <a:cubicBezTo>
                    <a:pt x="12653" y="4995"/>
                    <a:pt x="12637" y="5003"/>
                    <a:pt x="12637" y="5003"/>
                  </a:cubicBezTo>
                  <a:cubicBezTo>
                    <a:pt x="12642" y="4979"/>
                    <a:pt x="12642" y="4979"/>
                    <a:pt x="12642" y="4979"/>
                  </a:cubicBezTo>
                  <a:cubicBezTo>
                    <a:pt x="12630" y="4994"/>
                    <a:pt x="12630" y="4994"/>
                    <a:pt x="12630" y="4994"/>
                  </a:cubicBezTo>
                  <a:cubicBezTo>
                    <a:pt x="12630" y="4994"/>
                    <a:pt x="12619" y="4992"/>
                    <a:pt x="12612" y="5002"/>
                  </a:cubicBezTo>
                  <a:cubicBezTo>
                    <a:pt x="12605" y="5012"/>
                    <a:pt x="12616" y="5033"/>
                    <a:pt x="12616" y="5033"/>
                  </a:cubicBezTo>
                  <a:cubicBezTo>
                    <a:pt x="12585" y="5020"/>
                    <a:pt x="12585" y="5020"/>
                    <a:pt x="12585" y="5020"/>
                  </a:cubicBezTo>
                  <a:cubicBezTo>
                    <a:pt x="12582" y="5044"/>
                    <a:pt x="12582" y="5044"/>
                    <a:pt x="12582" y="5044"/>
                  </a:cubicBezTo>
                  <a:cubicBezTo>
                    <a:pt x="12571" y="5046"/>
                    <a:pt x="12571" y="5046"/>
                    <a:pt x="12571" y="5046"/>
                  </a:cubicBezTo>
                  <a:cubicBezTo>
                    <a:pt x="12582" y="5063"/>
                    <a:pt x="12582" y="5063"/>
                    <a:pt x="12582" y="5063"/>
                  </a:cubicBezTo>
                  <a:cubicBezTo>
                    <a:pt x="12594" y="5062"/>
                    <a:pt x="12594" y="5062"/>
                    <a:pt x="12594" y="5062"/>
                  </a:cubicBezTo>
                  <a:cubicBezTo>
                    <a:pt x="12591" y="5073"/>
                    <a:pt x="12591" y="5073"/>
                    <a:pt x="12591" y="5073"/>
                  </a:cubicBezTo>
                  <a:cubicBezTo>
                    <a:pt x="12544" y="5077"/>
                    <a:pt x="12544" y="5077"/>
                    <a:pt x="12544" y="5077"/>
                  </a:cubicBezTo>
                  <a:cubicBezTo>
                    <a:pt x="12544" y="5077"/>
                    <a:pt x="12530" y="5067"/>
                    <a:pt x="12520" y="5075"/>
                  </a:cubicBezTo>
                  <a:cubicBezTo>
                    <a:pt x="12510" y="5084"/>
                    <a:pt x="12526" y="5102"/>
                    <a:pt x="12526" y="5102"/>
                  </a:cubicBezTo>
                  <a:cubicBezTo>
                    <a:pt x="12528" y="5124"/>
                    <a:pt x="12528" y="5124"/>
                    <a:pt x="12528" y="5124"/>
                  </a:cubicBezTo>
                  <a:cubicBezTo>
                    <a:pt x="12522" y="5138"/>
                    <a:pt x="12522" y="5138"/>
                    <a:pt x="12522" y="5138"/>
                  </a:cubicBezTo>
                  <a:cubicBezTo>
                    <a:pt x="12526" y="5164"/>
                    <a:pt x="12526" y="5164"/>
                    <a:pt x="12526" y="5164"/>
                  </a:cubicBezTo>
                  <a:cubicBezTo>
                    <a:pt x="12515" y="5165"/>
                    <a:pt x="12515" y="5165"/>
                    <a:pt x="12515" y="5165"/>
                  </a:cubicBezTo>
                  <a:cubicBezTo>
                    <a:pt x="12512" y="5113"/>
                    <a:pt x="12512" y="5113"/>
                    <a:pt x="12512" y="5113"/>
                  </a:cubicBezTo>
                  <a:cubicBezTo>
                    <a:pt x="12501" y="5102"/>
                    <a:pt x="12501" y="5102"/>
                    <a:pt x="12501" y="5102"/>
                  </a:cubicBezTo>
                  <a:cubicBezTo>
                    <a:pt x="12499" y="5081"/>
                    <a:pt x="12499" y="5081"/>
                    <a:pt x="12499" y="5081"/>
                  </a:cubicBezTo>
                  <a:cubicBezTo>
                    <a:pt x="12486" y="5082"/>
                    <a:pt x="12486" y="5082"/>
                    <a:pt x="12486" y="5082"/>
                  </a:cubicBezTo>
                  <a:cubicBezTo>
                    <a:pt x="12475" y="5097"/>
                    <a:pt x="12475" y="5097"/>
                    <a:pt x="12475" y="5097"/>
                  </a:cubicBezTo>
                  <a:cubicBezTo>
                    <a:pt x="12475" y="5097"/>
                    <a:pt x="12462" y="5109"/>
                    <a:pt x="12443" y="5125"/>
                  </a:cubicBezTo>
                  <a:cubicBezTo>
                    <a:pt x="12425" y="5141"/>
                    <a:pt x="12437" y="5174"/>
                    <a:pt x="12437" y="5174"/>
                  </a:cubicBezTo>
                  <a:cubicBezTo>
                    <a:pt x="12437" y="5174"/>
                    <a:pt x="12454" y="5179"/>
                    <a:pt x="12452" y="5188"/>
                  </a:cubicBezTo>
                  <a:cubicBezTo>
                    <a:pt x="12449" y="5198"/>
                    <a:pt x="12416" y="5210"/>
                    <a:pt x="12410" y="5213"/>
                  </a:cubicBezTo>
                  <a:cubicBezTo>
                    <a:pt x="12404" y="5216"/>
                    <a:pt x="12407" y="5226"/>
                    <a:pt x="12407" y="5226"/>
                  </a:cubicBezTo>
                  <a:cubicBezTo>
                    <a:pt x="12407" y="5226"/>
                    <a:pt x="12386" y="5245"/>
                    <a:pt x="12369" y="5259"/>
                  </a:cubicBezTo>
                  <a:cubicBezTo>
                    <a:pt x="12351" y="5272"/>
                    <a:pt x="12299" y="5277"/>
                    <a:pt x="12299" y="5277"/>
                  </a:cubicBezTo>
                  <a:cubicBezTo>
                    <a:pt x="12265" y="5270"/>
                    <a:pt x="12265" y="5270"/>
                    <a:pt x="12265" y="5270"/>
                  </a:cubicBezTo>
                  <a:cubicBezTo>
                    <a:pt x="12238" y="5284"/>
                    <a:pt x="12238" y="5284"/>
                    <a:pt x="12238" y="5284"/>
                  </a:cubicBezTo>
                  <a:cubicBezTo>
                    <a:pt x="12201" y="5289"/>
                    <a:pt x="12201" y="5289"/>
                    <a:pt x="12201" y="5289"/>
                  </a:cubicBezTo>
                  <a:cubicBezTo>
                    <a:pt x="12196" y="5294"/>
                    <a:pt x="12196" y="5294"/>
                    <a:pt x="12196" y="5294"/>
                  </a:cubicBezTo>
                  <a:cubicBezTo>
                    <a:pt x="12196" y="5294"/>
                    <a:pt x="12186" y="5294"/>
                    <a:pt x="12177" y="5299"/>
                  </a:cubicBezTo>
                  <a:cubicBezTo>
                    <a:pt x="12168" y="5303"/>
                    <a:pt x="12157" y="5314"/>
                    <a:pt x="12157" y="5314"/>
                  </a:cubicBezTo>
                  <a:cubicBezTo>
                    <a:pt x="12157" y="5314"/>
                    <a:pt x="12138" y="5315"/>
                    <a:pt x="12124" y="5319"/>
                  </a:cubicBezTo>
                  <a:cubicBezTo>
                    <a:pt x="12110" y="5323"/>
                    <a:pt x="12094" y="5352"/>
                    <a:pt x="12094" y="5352"/>
                  </a:cubicBezTo>
                  <a:cubicBezTo>
                    <a:pt x="12094" y="5352"/>
                    <a:pt x="12059" y="5360"/>
                    <a:pt x="12052" y="5364"/>
                  </a:cubicBezTo>
                  <a:cubicBezTo>
                    <a:pt x="12044" y="5369"/>
                    <a:pt x="12009" y="5414"/>
                    <a:pt x="12009" y="5414"/>
                  </a:cubicBezTo>
                  <a:cubicBezTo>
                    <a:pt x="12015" y="5370"/>
                    <a:pt x="12015" y="5370"/>
                    <a:pt x="12015" y="5370"/>
                  </a:cubicBezTo>
                  <a:cubicBezTo>
                    <a:pt x="12003" y="5377"/>
                    <a:pt x="12003" y="5377"/>
                    <a:pt x="12003" y="5377"/>
                  </a:cubicBezTo>
                  <a:cubicBezTo>
                    <a:pt x="11989" y="5414"/>
                    <a:pt x="11989" y="5414"/>
                    <a:pt x="11989" y="5414"/>
                  </a:cubicBezTo>
                  <a:cubicBezTo>
                    <a:pt x="11989" y="5414"/>
                    <a:pt x="11975" y="5440"/>
                    <a:pt x="11968" y="5455"/>
                  </a:cubicBezTo>
                  <a:cubicBezTo>
                    <a:pt x="11962" y="5470"/>
                    <a:pt x="11985" y="5476"/>
                    <a:pt x="11985" y="5476"/>
                  </a:cubicBezTo>
                  <a:cubicBezTo>
                    <a:pt x="11985" y="5476"/>
                    <a:pt x="11965" y="5497"/>
                    <a:pt x="11955" y="5506"/>
                  </a:cubicBezTo>
                  <a:cubicBezTo>
                    <a:pt x="11944" y="5515"/>
                    <a:pt x="11964" y="5554"/>
                    <a:pt x="11965" y="5560"/>
                  </a:cubicBezTo>
                  <a:cubicBezTo>
                    <a:pt x="11965" y="5567"/>
                    <a:pt x="11990" y="5610"/>
                    <a:pt x="11984" y="5614"/>
                  </a:cubicBezTo>
                  <a:cubicBezTo>
                    <a:pt x="11978" y="5619"/>
                    <a:pt x="11954" y="5578"/>
                    <a:pt x="11954" y="5578"/>
                  </a:cubicBezTo>
                  <a:cubicBezTo>
                    <a:pt x="11942" y="5576"/>
                    <a:pt x="11942" y="5576"/>
                    <a:pt x="11942" y="5576"/>
                  </a:cubicBezTo>
                  <a:cubicBezTo>
                    <a:pt x="11952" y="5606"/>
                    <a:pt x="11952" y="5606"/>
                    <a:pt x="11952" y="5606"/>
                  </a:cubicBezTo>
                  <a:cubicBezTo>
                    <a:pt x="11929" y="5586"/>
                    <a:pt x="11929" y="5586"/>
                    <a:pt x="11929" y="5586"/>
                  </a:cubicBezTo>
                  <a:cubicBezTo>
                    <a:pt x="11929" y="5586"/>
                    <a:pt x="11925" y="5609"/>
                    <a:pt x="11928" y="5623"/>
                  </a:cubicBezTo>
                  <a:cubicBezTo>
                    <a:pt x="11931" y="5637"/>
                    <a:pt x="11954" y="5672"/>
                    <a:pt x="11954" y="5672"/>
                  </a:cubicBezTo>
                  <a:cubicBezTo>
                    <a:pt x="11954" y="5672"/>
                    <a:pt x="11943" y="5694"/>
                    <a:pt x="11941" y="5702"/>
                  </a:cubicBezTo>
                  <a:cubicBezTo>
                    <a:pt x="11939" y="5710"/>
                    <a:pt x="11969" y="5733"/>
                    <a:pt x="11970" y="5739"/>
                  </a:cubicBezTo>
                  <a:cubicBezTo>
                    <a:pt x="11971" y="5746"/>
                    <a:pt x="11972" y="5768"/>
                    <a:pt x="11966" y="5776"/>
                  </a:cubicBezTo>
                  <a:cubicBezTo>
                    <a:pt x="11961" y="5784"/>
                    <a:pt x="11974" y="5830"/>
                    <a:pt x="11974" y="5830"/>
                  </a:cubicBezTo>
                  <a:cubicBezTo>
                    <a:pt x="11974" y="5830"/>
                    <a:pt x="11970" y="5832"/>
                    <a:pt x="11962" y="5838"/>
                  </a:cubicBezTo>
                  <a:cubicBezTo>
                    <a:pt x="11955" y="5844"/>
                    <a:pt x="11971" y="5880"/>
                    <a:pt x="11971" y="5880"/>
                  </a:cubicBezTo>
                  <a:cubicBezTo>
                    <a:pt x="11971" y="5880"/>
                    <a:pt x="11991" y="5889"/>
                    <a:pt x="11993" y="5906"/>
                  </a:cubicBezTo>
                  <a:cubicBezTo>
                    <a:pt x="11995" y="5922"/>
                    <a:pt x="11966" y="5951"/>
                    <a:pt x="11966" y="5951"/>
                  </a:cubicBezTo>
                  <a:cubicBezTo>
                    <a:pt x="11966" y="5951"/>
                    <a:pt x="11975" y="5984"/>
                    <a:pt x="11958" y="6001"/>
                  </a:cubicBezTo>
                  <a:cubicBezTo>
                    <a:pt x="11941" y="6017"/>
                    <a:pt x="11910" y="6009"/>
                    <a:pt x="11910" y="6009"/>
                  </a:cubicBezTo>
                  <a:cubicBezTo>
                    <a:pt x="11906" y="6041"/>
                    <a:pt x="11906" y="6041"/>
                    <a:pt x="11906" y="6041"/>
                  </a:cubicBezTo>
                  <a:cubicBezTo>
                    <a:pt x="11906" y="6041"/>
                    <a:pt x="11938" y="6049"/>
                    <a:pt x="11947" y="6054"/>
                  </a:cubicBezTo>
                  <a:cubicBezTo>
                    <a:pt x="11956" y="6060"/>
                    <a:pt x="11962" y="6070"/>
                    <a:pt x="11962" y="6070"/>
                  </a:cubicBezTo>
                  <a:cubicBezTo>
                    <a:pt x="11979" y="6068"/>
                    <a:pt x="11979" y="6068"/>
                    <a:pt x="11979" y="6068"/>
                  </a:cubicBezTo>
                  <a:cubicBezTo>
                    <a:pt x="11979" y="6068"/>
                    <a:pt x="11988" y="6077"/>
                    <a:pt x="12002" y="6082"/>
                  </a:cubicBezTo>
                  <a:cubicBezTo>
                    <a:pt x="12015" y="6087"/>
                    <a:pt x="12046" y="6077"/>
                    <a:pt x="12059" y="6076"/>
                  </a:cubicBezTo>
                  <a:cubicBezTo>
                    <a:pt x="12071" y="6076"/>
                    <a:pt x="12061" y="6060"/>
                    <a:pt x="12061" y="6060"/>
                  </a:cubicBezTo>
                  <a:cubicBezTo>
                    <a:pt x="12086" y="6062"/>
                    <a:pt x="12086" y="6062"/>
                    <a:pt x="12086" y="6062"/>
                  </a:cubicBezTo>
                  <a:cubicBezTo>
                    <a:pt x="12092" y="6050"/>
                    <a:pt x="12092" y="6050"/>
                    <a:pt x="12092" y="6050"/>
                  </a:cubicBezTo>
                  <a:cubicBezTo>
                    <a:pt x="12119" y="6046"/>
                    <a:pt x="12119" y="6046"/>
                    <a:pt x="12119" y="6046"/>
                  </a:cubicBezTo>
                  <a:cubicBezTo>
                    <a:pt x="12119" y="6046"/>
                    <a:pt x="12143" y="6021"/>
                    <a:pt x="12156" y="6020"/>
                  </a:cubicBezTo>
                  <a:cubicBezTo>
                    <a:pt x="12168" y="6020"/>
                    <a:pt x="12180" y="6035"/>
                    <a:pt x="12187" y="6033"/>
                  </a:cubicBezTo>
                  <a:cubicBezTo>
                    <a:pt x="12195" y="6031"/>
                    <a:pt x="12232" y="6013"/>
                    <a:pt x="12232" y="6013"/>
                  </a:cubicBezTo>
                  <a:cubicBezTo>
                    <a:pt x="12232" y="6013"/>
                    <a:pt x="12254" y="6023"/>
                    <a:pt x="12265" y="6021"/>
                  </a:cubicBezTo>
                  <a:cubicBezTo>
                    <a:pt x="12276" y="6020"/>
                    <a:pt x="12283" y="6010"/>
                    <a:pt x="12290" y="6009"/>
                  </a:cubicBezTo>
                  <a:cubicBezTo>
                    <a:pt x="12298" y="6009"/>
                    <a:pt x="12317" y="6021"/>
                    <a:pt x="12332" y="6018"/>
                  </a:cubicBezTo>
                  <a:cubicBezTo>
                    <a:pt x="12347" y="6015"/>
                    <a:pt x="12344" y="5996"/>
                    <a:pt x="12344" y="5996"/>
                  </a:cubicBezTo>
                  <a:cubicBezTo>
                    <a:pt x="12344" y="5996"/>
                    <a:pt x="12356" y="5993"/>
                    <a:pt x="12360" y="5990"/>
                  </a:cubicBezTo>
                  <a:cubicBezTo>
                    <a:pt x="12365" y="5987"/>
                    <a:pt x="12371" y="5960"/>
                    <a:pt x="12384" y="5948"/>
                  </a:cubicBezTo>
                  <a:cubicBezTo>
                    <a:pt x="12397" y="5936"/>
                    <a:pt x="12430" y="5944"/>
                    <a:pt x="12441" y="5941"/>
                  </a:cubicBezTo>
                  <a:cubicBezTo>
                    <a:pt x="12451" y="5939"/>
                    <a:pt x="12485" y="5920"/>
                    <a:pt x="12500" y="5918"/>
                  </a:cubicBezTo>
                  <a:cubicBezTo>
                    <a:pt x="12516" y="5916"/>
                    <a:pt x="12518" y="5923"/>
                    <a:pt x="12537" y="5926"/>
                  </a:cubicBezTo>
                  <a:cubicBezTo>
                    <a:pt x="12556" y="5929"/>
                    <a:pt x="12603" y="5896"/>
                    <a:pt x="12622" y="5890"/>
                  </a:cubicBezTo>
                  <a:cubicBezTo>
                    <a:pt x="12642" y="5884"/>
                    <a:pt x="12725" y="5878"/>
                    <a:pt x="12725" y="5878"/>
                  </a:cubicBezTo>
                  <a:cubicBezTo>
                    <a:pt x="12732" y="5871"/>
                    <a:pt x="12732" y="5871"/>
                    <a:pt x="12732" y="5871"/>
                  </a:cubicBezTo>
                  <a:cubicBezTo>
                    <a:pt x="12732" y="5871"/>
                    <a:pt x="12760" y="5896"/>
                    <a:pt x="12778" y="5903"/>
                  </a:cubicBezTo>
                  <a:cubicBezTo>
                    <a:pt x="12795" y="5910"/>
                    <a:pt x="12802" y="5901"/>
                    <a:pt x="12802" y="5901"/>
                  </a:cubicBezTo>
                  <a:cubicBezTo>
                    <a:pt x="12802" y="5901"/>
                    <a:pt x="12805" y="5918"/>
                    <a:pt x="12813" y="5921"/>
                  </a:cubicBezTo>
                  <a:cubicBezTo>
                    <a:pt x="12821" y="5924"/>
                    <a:pt x="12826" y="5917"/>
                    <a:pt x="12826" y="5917"/>
                  </a:cubicBezTo>
                  <a:cubicBezTo>
                    <a:pt x="12829" y="5932"/>
                    <a:pt x="12829" y="5932"/>
                    <a:pt x="12829" y="5932"/>
                  </a:cubicBezTo>
                  <a:cubicBezTo>
                    <a:pt x="12829" y="5932"/>
                    <a:pt x="12841" y="5930"/>
                    <a:pt x="12842" y="5939"/>
                  </a:cubicBezTo>
                  <a:cubicBezTo>
                    <a:pt x="12843" y="5947"/>
                    <a:pt x="12824" y="5971"/>
                    <a:pt x="12824" y="5971"/>
                  </a:cubicBezTo>
                  <a:cubicBezTo>
                    <a:pt x="12838" y="5990"/>
                    <a:pt x="12838" y="5990"/>
                    <a:pt x="12838" y="5990"/>
                  </a:cubicBezTo>
                  <a:cubicBezTo>
                    <a:pt x="12847" y="5981"/>
                    <a:pt x="12847" y="5981"/>
                    <a:pt x="12847" y="5981"/>
                  </a:cubicBezTo>
                  <a:cubicBezTo>
                    <a:pt x="12860" y="6008"/>
                    <a:pt x="12860" y="6008"/>
                    <a:pt x="12860" y="6008"/>
                  </a:cubicBezTo>
                  <a:cubicBezTo>
                    <a:pt x="12860" y="6008"/>
                    <a:pt x="12869" y="6035"/>
                    <a:pt x="12870" y="6044"/>
                  </a:cubicBezTo>
                  <a:cubicBezTo>
                    <a:pt x="12871" y="6052"/>
                    <a:pt x="12843" y="6045"/>
                    <a:pt x="12843" y="6045"/>
                  </a:cubicBezTo>
                  <a:cubicBezTo>
                    <a:pt x="12850" y="6068"/>
                    <a:pt x="12850" y="6068"/>
                    <a:pt x="12850" y="6068"/>
                  </a:cubicBezTo>
                  <a:cubicBezTo>
                    <a:pt x="12850" y="6068"/>
                    <a:pt x="12859" y="6068"/>
                    <a:pt x="12868" y="6069"/>
                  </a:cubicBezTo>
                  <a:cubicBezTo>
                    <a:pt x="12877" y="6069"/>
                    <a:pt x="12876" y="6076"/>
                    <a:pt x="12876" y="6076"/>
                  </a:cubicBezTo>
                  <a:cubicBezTo>
                    <a:pt x="12889" y="6073"/>
                    <a:pt x="12889" y="6073"/>
                    <a:pt x="12889" y="6073"/>
                  </a:cubicBezTo>
                  <a:cubicBezTo>
                    <a:pt x="12889" y="6073"/>
                    <a:pt x="12885" y="6059"/>
                    <a:pt x="12885" y="6048"/>
                  </a:cubicBezTo>
                  <a:cubicBezTo>
                    <a:pt x="12886" y="6037"/>
                    <a:pt x="12904" y="6028"/>
                    <a:pt x="12916" y="6026"/>
                  </a:cubicBezTo>
                  <a:cubicBezTo>
                    <a:pt x="12928" y="6023"/>
                    <a:pt x="12951" y="5987"/>
                    <a:pt x="12951" y="5987"/>
                  </a:cubicBezTo>
                  <a:cubicBezTo>
                    <a:pt x="12966" y="5989"/>
                    <a:pt x="12966" y="5989"/>
                    <a:pt x="12966" y="5989"/>
                  </a:cubicBezTo>
                  <a:cubicBezTo>
                    <a:pt x="12980" y="5956"/>
                    <a:pt x="12980" y="5956"/>
                    <a:pt x="12980" y="5956"/>
                  </a:cubicBezTo>
                  <a:cubicBezTo>
                    <a:pt x="12980" y="5956"/>
                    <a:pt x="12999" y="5953"/>
                    <a:pt x="13008" y="5952"/>
                  </a:cubicBezTo>
                  <a:cubicBezTo>
                    <a:pt x="13016" y="5951"/>
                    <a:pt x="13021" y="5921"/>
                    <a:pt x="13021" y="5921"/>
                  </a:cubicBezTo>
                  <a:cubicBezTo>
                    <a:pt x="13021" y="5921"/>
                    <a:pt x="13026" y="5945"/>
                    <a:pt x="13027" y="5952"/>
                  </a:cubicBezTo>
                  <a:cubicBezTo>
                    <a:pt x="13028" y="5960"/>
                    <a:pt x="12999" y="5974"/>
                    <a:pt x="12999" y="5974"/>
                  </a:cubicBezTo>
                  <a:cubicBezTo>
                    <a:pt x="12989" y="5975"/>
                    <a:pt x="12989" y="5975"/>
                    <a:pt x="12989" y="5975"/>
                  </a:cubicBezTo>
                  <a:cubicBezTo>
                    <a:pt x="12984" y="5982"/>
                    <a:pt x="12984" y="5982"/>
                    <a:pt x="12984" y="5982"/>
                  </a:cubicBezTo>
                  <a:cubicBezTo>
                    <a:pt x="12995" y="6005"/>
                    <a:pt x="12995" y="6005"/>
                    <a:pt x="12995" y="6005"/>
                  </a:cubicBezTo>
                  <a:cubicBezTo>
                    <a:pt x="12995" y="6005"/>
                    <a:pt x="12985" y="6009"/>
                    <a:pt x="12978" y="6013"/>
                  </a:cubicBezTo>
                  <a:cubicBezTo>
                    <a:pt x="12971" y="6018"/>
                    <a:pt x="12953" y="6041"/>
                    <a:pt x="12953" y="6041"/>
                  </a:cubicBezTo>
                  <a:cubicBezTo>
                    <a:pt x="12953" y="6041"/>
                    <a:pt x="12948" y="6060"/>
                    <a:pt x="12941" y="6064"/>
                  </a:cubicBezTo>
                  <a:cubicBezTo>
                    <a:pt x="12934" y="6069"/>
                    <a:pt x="12910" y="6078"/>
                    <a:pt x="12917" y="6084"/>
                  </a:cubicBezTo>
                  <a:cubicBezTo>
                    <a:pt x="12924" y="6091"/>
                    <a:pt x="12951" y="6081"/>
                    <a:pt x="12960" y="6078"/>
                  </a:cubicBezTo>
                  <a:cubicBezTo>
                    <a:pt x="12968" y="6074"/>
                    <a:pt x="12969" y="6061"/>
                    <a:pt x="12975" y="6052"/>
                  </a:cubicBezTo>
                  <a:cubicBezTo>
                    <a:pt x="12982" y="6042"/>
                    <a:pt x="12996" y="6032"/>
                    <a:pt x="12996" y="6032"/>
                  </a:cubicBezTo>
                  <a:cubicBezTo>
                    <a:pt x="12996" y="6032"/>
                    <a:pt x="12999" y="6057"/>
                    <a:pt x="13001" y="6063"/>
                  </a:cubicBezTo>
                  <a:cubicBezTo>
                    <a:pt x="13003" y="6069"/>
                    <a:pt x="12990" y="6080"/>
                    <a:pt x="12981" y="6085"/>
                  </a:cubicBezTo>
                  <a:cubicBezTo>
                    <a:pt x="12973" y="6090"/>
                    <a:pt x="12972" y="6098"/>
                    <a:pt x="12978" y="6104"/>
                  </a:cubicBezTo>
                  <a:cubicBezTo>
                    <a:pt x="12985" y="6109"/>
                    <a:pt x="13016" y="6109"/>
                    <a:pt x="13016" y="6109"/>
                  </a:cubicBezTo>
                  <a:cubicBezTo>
                    <a:pt x="13021" y="6116"/>
                    <a:pt x="13021" y="6116"/>
                    <a:pt x="13021" y="6116"/>
                  </a:cubicBezTo>
                  <a:cubicBezTo>
                    <a:pt x="13006" y="6129"/>
                    <a:pt x="13006" y="6129"/>
                    <a:pt x="13006" y="6129"/>
                  </a:cubicBezTo>
                  <a:cubicBezTo>
                    <a:pt x="13006" y="6129"/>
                    <a:pt x="13022" y="6158"/>
                    <a:pt x="13024" y="6168"/>
                  </a:cubicBezTo>
                  <a:cubicBezTo>
                    <a:pt x="13027" y="6179"/>
                    <a:pt x="13003" y="6195"/>
                    <a:pt x="12994" y="6206"/>
                  </a:cubicBezTo>
                  <a:cubicBezTo>
                    <a:pt x="12984" y="6217"/>
                    <a:pt x="13016" y="6239"/>
                    <a:pt x="13024" y="6242"/>
                  </a:cubicBezTo>
                  <a:cubicBezTo>
                    <a:pt x="13031" y="6245"/>
                    <a:pt x="13045" y="6265"/>
                    <a:pt x="13060" y="6270"/>
                  </a:cubicBezTo>
                  <a:cubicBezTo>
                    <a:pt x="13075" y="6275"/>
                    <a:pt x="13086" y="6266"/>
                    <a:pt x="13100" y="6269"/>
                  </a:cubicBezTo>
                  <a:cubicBezTo>
                    <a:pt x="13113" y="6272"/>
                    <a:pt x="13116" y="6289"/>
                    <a:pt x="13135" y="6292"/>
                  </a:cubicBezTo>
                  <a:cubicBezTo>
                    <a:pt x="13155" y="6296"/>
                    <a:pt x="13203" y="6263"/>
                    <a:pt x="13203" y="6263"/>
                  </a:cubicBezTo>
                  <a:cubicBezTo>
                    <a:pt x="13203" y="6263"/>
                    <a:pt x="13196" y="6249"/>
                    <a:pt x="13211" y="6240"/>
                  </a:cubicBezTo>
                  <a:cubicBezTo>
                    <a:pt x="13226" y="6231"/>
                    <a:pt x="13225" y="6267"/>
                    <a:pt x="13225" y="6267"/>
                  </a:cubicBezTo>
                  <a:cubicBezTo>
                    <a:pt x="13236" y="6266"/>
                    <a:pt x="13236" y="6266"/>
                    <a:pt x="13236" y="6266"/>
                  </a:cubicBezTo>
                  <a:cubicBezTo>
                    <a:pt x="13226" y="6282"/>
                    <a:pt x="13226" y="6282"/>
                    <a:pt x="13226" y="6282"/>
                  </a:cubicBezTo>
                  <a:cubicBezTo>
                    <a:pt x="13239" y="6283"/>
                    <a:pt x="13239" y="6283"/>
                    <a:pt x="13239" y="6283"/>
                  </a:cubicBezTo>
                  <a:cubicBezTo>
                    <a:pt x="13239" y="6283"/>
                    <a:pt x="13240" y="6295"/>
                    <a:pt x="13247" y="6304"/>
                  </a:cubicBezTo>
                  <a:cubicBezTo>
                    <a:pt x="13253" y="6312"/>
                    <a:pt x="13260" y="6308"/>
                    <a:pt x="13260" y="6308"/>
                  </a:cubicBezTo>
                  <a:cubicBezTo>
                    <a:pt x="13266" y="6297"/>
                    <a:pt x="13266" y="6297"/>
                    <a:pt x="13266" y="6297"/>
                  </a:cubicBezTo>
                  <a:cubicBezTo>
                    <a:pt x="13266" y="6297"/>
                    <a:pt x="13284" y="6295"/>
                    <a:pt x="13294" y="6286"/>
                  </a:cubicBezTo>
                  <a:cubicBezTo>
                    <a:pt x="13305" y="6278"/>
                    <a:pt x="13349" y="6247"/>
                    <a:pt x="13349" y="6247"/>
                  </a:cubicBezTo>
                  <a:cubicBezTo>
                    <a:pt x="13344" y="6237"/>
                    <a:pt x="13344" y="6237"/>
                    <a:pt x="13344" y="6237"/>
                  </a:cubicBezTo>
                  <a:cubicBezTo>
                    <a:pt x="13368" y="6233"/>
                    <a:pt x="13368" y="6233"/>
                    <a:pt x="13368" y="6233"/>
                  </a:cubicBezTo>
                  <a:cubicBezTo>
                    <a:pt x="13377" y="6241"/>
                    <a:pt x="13377" y="6241"/>
                    <a:pt x="13377" y="6241"/>
                  </a:cubicBezTo>
                  <a:cubicBezTo>
                    <a:pt x="13377" y="6241"/>
                    <a:pt x="13416" y="6234"/>
                    <a:pt x="13439" y="6226"/>
                  </a:cubicBezTo>
                  <a:cubicBezTo>
                    <a:pt x="13461" y="6217"/>
                    <a:pt x="13463" y="6173"/>
                    <a:pt x="13466" y="6161"/>
                  </a:cubicBezTo>
                  <a:cubicBezTo>
                    <a:pt x="13470" y="6150"/>
                    <a:pt x="13496" y="6135"/>
                    <a:pt x="13496" y="6135"/>
                  </a:cubicBezTo>
                  <a:cubicBezTo>
                    <a:pt x="13496" y="6120"/>
                    <a:pt x="13496" y="6120"/>
                    <a:pt x="13496" y="6120"/>
                  </a:cubicBezTo>
                  <a:cubicBezTo>
                    <a:pt x="13496" y="6120"/>
                    <a:pt x="13511" y="6114"/>
                    <a:pt x="13519" y="6103"/>
                  </a:cubicBezTo>
                  <a:cubicBezTo>
                    <a:pt x="13526" y="6093"/>
                    <a:pt x="13537" y="6079"/>
                    <a:pt x="13537" y="6079"/>
                  </a:cubicBezTo>
                  <a:cubicBezTo>
                    <a:pt x="13537" y="6079"/>
                    <a:pt x="13539" y="6050"/>
                    <a:pt x="13547" y="6040"/>
                  </a:cubicBezTo>
                  <a:cubicBezTo>
                    <a:pt x="13554" y="6031"/>
                    <a:pt x="13588" y="5993"/>
                    <a:pt x="13601" y="5987"/>
                  </a:cubicBezTo>
                  <a:cubicBezTo>
                    <a:pt x="13613" y="5981"/>
                    <a:pt x="13615" y="5950"/>
                    <a:pt x="13615" y="5950"/>
                  </a:cubicBezTo>
                  <a:cubicBezTo>
                    <a:pt x="13615" y="5950"/>
                    <a:pt x="13638" y="5954"/>
                    <a:pt x="13647" y="5944"/>
                  </a:cubicBezTo>
                  <a:cubicBezTo>
                    <a:pt x="13656" y="5935"/>
                    <a:pt x="13703" y="5876"/>
                    <a:pt x="13706" y="5869"/>
                  </a:cubicBezTo>
                  <a:cubicBezTo>
                    <a:pt x="13710" y="5863"/>
                    <a:pt x="13709" y="5832"/>
                    <a:pt x="13719" y="5825"/>
                  </a:cubicBezTo>
                  <a:cubicBezTo>
                    <a:pt x="13728" y="5818"/>
                    <a:pt x="13770" y="5736"/>
                    <a:pt x="13780" y="5717"/>
                  </a:cubicBezTo>
                  <a:cubicBezTo>
                    <a:pt x="13790" y="5698"/>
                    <a:pt x="13778" y="5685"/>
                    <a:pt x="13777" y="5672"/>
                  </a:cubicBezTo>
                  <a:cubicBezTo>
                    <a:pt x="13776" y="5659"/>
                    <a:pt x="13786" y="5638"/>
                    <a:pt x="13795" y="5624"/>
                  </a:cubicBezTo>
                  <a:cubicBezTo>
                    <a:pt x="13804" y="5610"/>
                    <a:pt x="13794" y="5548"/>
                    <a:pt x="13794" y="5548"/>
                  </a:cubicBezTo>
                  <a:lnTo>
                    <a:pt x="13775" y="5539"/>
                  </a:lnTo>
                  <a:close/>
                  <a:moveTo>
                    <a:pt x="11992" y="4641"/>
                  </a:moveTo>
                  <a:cubicBezTo>
                    <a:pt x="12002" y="4650"/>
                    <a:pt x="12035" y="4656"/>
                    <a:pt x="12049" y="4657"/>
                  </a:cubicBezTo>
                  <a:cubicBezTo>
                    <a:pt x="12064" y="4659"/>
                    <a:pt x="12070" y="4656"/>
                    <a:pt x="12092" y="4657"/>
                  </a:cubicBezTo>
                  <a:cubicBezTo>
                    <a:pt x="12114" y="4659"/>
                    <a:pt x="12132" y="4686"/>
                    <a:pt x="12140" y="4691"/>
                  </a:cubicBezTo>
                  <a:cubicBezTo>
                    <a:pt x="12149" y="4695"/>
                    <a:pt x="12159" y="4686"/>
                    <a:pt x="12159" y="4686"/>
                  </a:cubicBezTo>
                  <a:cubicBezTo>
                    <a:pt x="12159" y="4686"/>
                    <a:pt x="12176" y="4695"/>
                    <a:pt x="12176" y="4689"/>
                  </a:cubicBezTo>
                  <a:cubicBezTo>
                    <a:pt x="12176" y="4678"/>
                    <a:pt x="12165" y="4663"/>
                    <a:pt x="12165" y="4663"/>
                  </a:cubicBezTo>
                  <a:cubicBezTo>
                    <a:pt x="12165" y="4663"/>
                    <a:pt x="12176" y="4657"/>
                    <a:pt x="12176" y="4638"/>
                  </a:cubicBezTo>
                  <a:cubicBezTo>
                    <a:pt x="12176" y="4619"/>
                    <a:pt x="12149" y="4619"/>
                    <a:pt x="12134" y="4616"/>
                  </a:cubicBezTo>
                  <a:cubicBezTo>
                    <a:pt x="12120" y="4613"/>
                    <a:pt x="12121" y="4644"/>
                    <a:pt x="12121" y="4644"/>
                  </a:cubicBezTo>
                  <a:cubicBezTo>
                    <a:pt x="12096" y="4625"/>
                    <a:pt x="12096" y="4625"/>
                    <a:pt x="12096" y="4625"/>
                  </a:cubicBezTo>
                  <a:cubicBezTo>
                    <a:pt x="12096" y="4625"/>
                    <a:pt x="12102" y="4609"/>
                    <a:pt x="12102" y="4585"/>
                  </a:cubicBezTo>
                  <a:cubicBezTo>
                    <a:pt x="12102" y="4562"/>
                    <a:pt x="12054" y="4571"/>
                    <a:pt x="12054" y="4571"/>
                  </a:cubicBezTo>
                  <a:cubicBezTo>
                    <a:pt x="12033" y="4559"/>
                    <a:pt x="12033" y="4559"/>
                    <a:pt x="12033" y="4559"/>
                  </a:cubicBezTo>
                  <a:cubicBezTo>
                    <a:pt x="12030" y="4544"/>
                    <a:pt x="12030" y="4544"/>
                    <a:pt x="12030" y="4544"/>
                  </a:cubicBezTo>
                  <a:cubicBezTo>
                    <a:pt x="12004" y="4544"/>
                    <a:pt x="12004" y="4544"/>
                    <a:pt x="12004" y="4544"/>
                  </a:cubicBezTo>
                  <a:cubicBezTo>
                    <a:pt x="12004" y="4544"/>
                    <a:pt x="11999" y="4565"/>
                    <a:pt x="11999" y="4569"/>
                  </a:cubicBezTo>
                  <a:cubicBezTo>
                    <a:pt x="11999" y="4573"/>
                    <a:pt x="11964" y="4562"/>
                    <a:pt x="11948" y="4559"/>
                  </a:cubicBezTo>
                  <a:cubicBezTo>
                    <a:pt x="11932" y="4556"/>
                    <a:pt x="11903" y="4557"/>
                    <a:pt x="11903" y="4557"/>
                  </a:cubicBezTo>
                  <a:cubicBezTo>
                    <a:pt x="11903" y="4557"/>
                    <a:pt x="11885" y="4535"/>
                    <a:pt x="11876" y="4525"/>
                  </a:cubicBezTo>
                  <a:cubicBezTo>
                    <a:pt x="11867" y="4515"/>
                    <a:pt x="11853" y="4526"/>
                    <a:pt x="11853" y="4526"/>
                  </a:cubicBezTo>
                  <a:cubicBezTo>
                    <a:pt x="11853" y="4526"/>
                    <a:pt x="11828" y="4513"/>
                    <a:pt x="11822" y="4512"/>
                  </a:cubicBezTo>
                  <a:cubicBezTo>
                    <a:pt x="11816" y="4510"/>
                    <a:pt x="11790" y="4509"/>
                    <a:pt x="11790" y="4509"/>
                  </a:cubicBezTo>
                  <a:cubicBezTo>
                    <a:pt x="11790" y="4509"/>
                    <a:pt x="11779" y="4500"/>
                    <a:pt x="11766" y="4504"/>
                  </a:cubicBezTo>
                  <a:cubicBezTo>
                    <a:pt x="11753" y="4509"/>
                    <a:pt x="11753" y="4537"/>
                    <a:pt x="11746" y="4541"/>
                  </a:cubicBezTo>
                  <a:cubicBezTo>
                    <a:pt x="11738" y="4546"/>
                    <a:pt x="11724" y="4551"/>
                    <a:pt x="11727" y="4562"/>
                  </a:cubicBezTo>
                  <a:cubicBezTo>
                    <a:pt x="11751" y="4557"/>
                    <a:pt x="11751" y="4557"/>
                    <a:pt x="11751" y="4557"/>
                  </a:cubicBezTo>
                  <a:cubicBezTo>
                    <a:pt x="11782" y="4560"/>
                    <a:pt x="11782" y="4560"/>
                    <a:pt x="11782" y="4560"/>
                  </a:cubicBezTo>
                  <a:cubicBezTo>
                    <a:pt x="11782" y="4560"/>
                    <a:pt x="11759" y="4573"/>
                    <a:pt x="11769" y="4584"/>
                  </a:cubicBezTo>
                  <a:cubicBezTo>
                    <a:pt x="11779" y="4594"/>
                    <a:pt x="11813" y="4576"/>
                    <a:pt x="11813" y="4576"/>
                  </a:cubicBezTo>
                  <a:cubicBezTo>
                    <a:pt x="11813" y="4576"/>
                    <a:pt x="11863" y="4603"/>
                    <a:pt x="11878" y="4607"/>
                  </a:cubicBezTo>
                  <a:cubicBezTo>
                    <a:pt x="11892" y="4612"/>
                    <a:pt x="11942" y="4613"/>
                    <a:pt x="11960" y="4613"/>
                  </a:cubicBezTo>
                  <a:cubicBezTo>
                    <a:pt x="11977" y="4613"/>
                    <a:pt x="11982" y="4632"/>
                    <a:pt x="11992" y="4641"/>
                  </a:cubicBezTo>
                  <a:close/>
                  <a:moveTo>
                    <a:pt x="12892" y="6106"/>
                  </a:moveTo>
                  <a:cubicBezTo>
                    <a:pt x="12878" y="6108"/>
                    <a:pt x="12860" y="6113"/>
                    <a:pt x="12867" y="6119"/>
                  </a:cubicBezTo>
                  <a:cubicBezTo>
                    <a:pt x="12874" y="6125"/>
                    <a:pt x="12877" y="6132"/>
                    <a:pt x="12877" y="6132"/>
                  </a:cubicBezTo>
                  <a:cubicBezTo>
                    <a:pt x="12891" y="6132"/>
                    <a:pt x="12905" y="6124"/>
                    <a:pt x="12905" y="6124"/>
                  </a:cubicBezTo>
                  <a:cubicBezTo>
                    <a:pt x="12913" y="6124"/>
                    <a:pt x="12913" y="6124"/>
                    <a:pt x="12913" y="6124"/>
                  </a:cubicBezTo>
                  <a:cubicBezTo>
                    <a:pt x="12917" y="6121"/>
                    <a:pt x="12917" y="6121"/>
                    <a:pt x="12917" y="6121"/>
                  </a:cubicBezTo>
                  <a:cubicBezTo>
                    <a:pt x="12928" y="6121"/>
                    <a:pt x="12928" y="6121"/>
                    <a:pt x="12928" y="6121"/>
                  </a:cubicBezTo>
                  <a:cubicBezTo>
                    <a:pt x="12932" y="6116"/>
                    <a:pt x="12932" y="6116"/>
                    <a:pt x="12932" y="6116"/>
                  </a:cubicBezTo>
                  <a:cubicBezTo>
                    <a:pt x="12914" y="6114"/>
                    <a:pt x="12914" y="6114"/>
                    <a:pt x="12914" y="6114"/>
                  </a:cubicBezTo>
                  <a:cubicBezTo>
                    <a:pt x="12914" y="6114"/>
                    <a:pt x="12906" y="6105"/>
                    <a:pt x="12892" y="6106"/>
                  </a:cubicBezTo>
                  <a:close/>
                  <a:moveTo>
                    <a:pt x="11485" y="4319"/>
                  </a:moveTo>
                  <a:cubicBezTo>
                    <a:pt x="11494" y="4318"/>
                    <a:pt x="11481" y="4298"/>
                    <a:pt x="11473" y="4303"/>
                  </a:cubicBezTo>
                  <a:cubicBezTo>
                    <a:pt x="11466" y="4307"/>
                    <a:pt x="11475" y="4321"/>
                    <a:pt x="11485" y="4319"/>
                  </a:cubicBezTo>
                  <a:close/>
                  <a:moveTo>
                    <a:pt x="13253" y="6389"/>
                  </a:moveTo>
                  <a:cubicBezTo>
                    <a:pt x="13255" y="6396"/>
                    <a:pt x="13279" y="6384"/>
                    <a:pt x="13270" y="6377"/>
                  </a:cubicBezTo>
                  <a:cubicBezTo>
                    <a:pt x="13261" y="6370"/>
                    <a:pt x="13253" y="6389"/>
                    <a:pt x="13253" y="6389"/>
                  </a:cubicBezTo>
                  <a:close/>
                  <a:moveTo>
                    <a:pt x="11424" y="4181"/>
                  </a:moveTo>
                  <a:cubicBezTo>
                    <a:pt x="11409" y="4195"/>
                    <a:pt x="11409" y="4195"/>
                    <a:pt x="11409" y="4195"/>
                  </a:cubicBezTo>
                  <a:cubicBezTo>
                    <a:pt x="11417" y="4215"/>
                    <a:pt x="11417" y="4215"/>
                    <a:pt x="11417" y="4215"/>
                  </a:cubicBezTo>
                  <a:cubicBezTo>
                    <a:pt x="11417" y="4215"/>
                    <a:pt x="11407" y="4233"/>
                    <a:pt x="11419" y="4229"/>
                  </a:cubicBezTo>
                  <a:cubicBezTo>
                    <a:pt x="11426" y="4226"/>
                    <a:pt x="11423" y="4201"/>
                    <a:pt x="11423" y="4201"/>
                  </a:cubicBezTo>
                  <a:cubicBezTo>
                    <a:pt x="11430" y="4192"/>
                    <a:pt x="11430" y="4192"/>
                    <a:pt x="11430" y="4192"/>
                  </a:cubicBezTo>
                  <a:lnTo>
                    <a:pt x="11424" y="4181"/>
                  </a:lnTo>
                  <a:close/>
                  <a:moveTo>
                    <a:pt x="13852" y="4748"/>
                  </a:moveTo>
                  <a:cubicBezTo>
                    <a:pt x="13854" y="4737"/>
                    <a:pt x="13854" y="4737"/>
                    <a:pt x="13854" y="4737"/>
                  </a:cubicBezTo>
                  <a:cubicBezTo>
                    <a:pt x="13827" y="4720"/>
                    <a:pt x="13827" y="4720"/>
                    <a:pt x="13827" y="4720"/>
                  </a:cubicBezTo>
                  <a:cubicBezTo>
                    <a:pt x="13839" y="4710"/>
                    <a:pt x="13839" y="4710"/>
                    <a:pt x="13839" y="4710"/>
                  </a:cubicBezTo>
                  <a:cubicBezTo>
                    <a:pt x="13839" y="4710"/>
                    <a:pt x="13815" y="4709"/>
                    <a:pt x="13808" y="4702"/>
                  </a:cubicBezTo>
                  <a:cubicBezTo>
                    <a:pt x="13802" y="4695"/>
                    <a:pt x="13810" y="4681"/>
                    <a:pt x="13810" y="4672"/>
                  </a:cubicBezTo>
                  <a:cubicBezTo>
                    <a:pt x="13810" y="4663"/>
                    <a:pt x="13777" y="4680"/>
                    <a:pt x="13777" y="4680"/>
                  </a:cubicBezTo>
                  <a:cubicBezTo>
                    <a:pt x="13776" y="4659"/>
                    <a:pt x="13776" y="4659"/>
                    <a:pt x="13776" y="4659"/>
                  </a:cubicBezTo>
                  <a:cubicBezTo>
                    <a:pt x="13759" y="4651"/>
                    <a:pt x="13759" y="4651"/>
                    <a:pt x="13759" y="4651"/>
                  </a:cubicBezTo>
                  <a:cubicBezTo>
                    <a:pt x="13759" y="4621"/>
                    <a:pt x="13759" y="4621"/>
                    <a:pt x="13759" y="4621"/>
                  </a:cubicBezTo>
                  <a:cubicBezTo>
                    <a:pt x="13723" y="4595"/>
                    <a:pt x="13723" y="4595"/>
                    <a:pt x="13723" y="4595"/>
                  </a:cubicBezTo>
                  <a:cubicBezTo>
                    <a:pt x="13706" y="4558"/>
                    <a:pt x="13706" y="4558"/>
                    <a:pt x="13706" y="4558"/>
                  </a:cubicBezTo>
                  <a:cubicBezTo>
                    <a:pt x="13706" y="4558"/>
                    <a:pt x="13744" y="4545"/>
                    <a:pt x="13744" y="4529"/>
                  </a:cubicBezTo>
                  <a:cubicBezTo>
                    <a:pt x="13744" y="4513"/>
                    <a:pt x="13710" y="4504"/>
                    <a:pt x="13710" y="4504"/>
                  </a:cubicBezTo>
                  <a:cubicBezTo>
                    <a:pt x="13708" y="4500"/>
                    <a:pt x="13658" y="4486"/>
                    <a:pt x="13658" y="4486"/>
                  </a:cubicBezTo>
                  <a:cubicBezTo>
                    <a:pt x="13658" y="4486"/>
                    <a:pt x="13654" y="4473"/>
                    <a:pt x="13658" y="4453"/>
                  </a:cubicBezTo>
                  <a:cubicBezTo>
                    <a:pt x="13662" y="4434"/>
                    <a:pt x="13634" y="4431"/>
                    <a:pt x="13634" y="4431"/>
                  </a:cubicBezTo>
                  <a:cubicBezTo>
                    <a:pt x="13602" y="4397"/>
                    <a:pt x="13602" y="4397"/>
                    <a:pt x="13602" y="4397"/>
                  </a:cubicBezTo>
                  <a:cubicBezTo>
                    <a:pt x="13577" y="4398"/>
                    <a:pt x="13577" y="4398"/>
                    <a:pt x="13577" y="4398"/>
                  </a:cubicBezTo>
                  <a:cubicBezTo>
                    <a:pt x="13553" y="4375"/>
                    <a:pt x="13553" y="4375"/>
                    <a:pt x="13553" y="4375"/>
                  </a:cubicBezTo>
                  <a:cubicBezTo>
                    <a:pt x="13533" y="4371"/>
                    <a:pt x="13533" y="4371"/>
                    <a:pt x="13533" y="4371"/>
                  </a:cubicBezTo>
                  <a:cubicBezTo>
                    <a:pt x="13451" y="4333"/>
                    <a:pt x="13451" y="4333"/>
                    <a:pt x="13451" y="4333"/>
                  </a:cubicBezTo>
                  <a:cubicBezTo>
                    <a:pt x="13435" y="4339"/>
                    <a:pt x="13435" y="4339"/>
                    <a:pt x="13435" y="4339"/>
                  </a:cubicBezTo>
                  <a:cubicBezTo>
                    <a:pt x="13408" y="4320"/>
                    <a:pt x="13408" y="4320"/>
                    <a:pt x="13408" y="4320"/>
                  </a:cubicBezTo>
                  <a:cubicBezTo>
                    <a:pt x="13408" y="4320"/>
                    <a:pt x="13389" y="4322"/>
                    <a:pt x="13379" y="4322"/>
                  </a:cubicBezTo>
                  <a:cubicBezTo>
                    <a:pt x="13368" y="4322"/>
                    <a:pt x="13300" y="4279"/>
                    <a:pt x="13287" y="4275"/>
                  </a:cubicBezTo>
                  <a:cubicBezTo>
                    <a:pt x="13274" y="4271"/>
                    <a:pt x="13253" y="4290"/>
                    <a:pt x="13253" y="4290"/>
                  </a:cubicBezTo>
                  <a:cubicBezTo>
                    <a:pt x="13262" y="4308"/>
                    <a:pt x="13262" y="4308"/>
                    <a:pt x="13262" y="4308"/>
                  </a:cubicBezTo>
                  <a:cubicBezTo>
                    <a:pt x="13211" y="4313"/>
                    <a:pt x="13211" y="4313"/>
                    <a:pt x="13211" y="4313"/>
                  </a:cubicBezTo>
                  <a:cubicBezTo>
                    <a:pt x="13215" y="4331"/>
                    <a:pt x="13215" y="4331"/>
                    <a:pt x="13215" y="4331"/>
                  </a:cubicBezTo>
                  <a:cubicBezTo>
                    <a:pt x="13215" y="4331"/>
                    <a:pt x="13205" y="4362"/>
                    <a:pt x="13168" y="4369"/>
                  </a:cubicBezTo>
                  <a:cubicBezTo>
                    <a:pt x="13131" y="4377"/>
                    <a:pt x="13141" y="4328"/>
                    <a:pt x="13135" y="4328"/>
                  </a:cubicBezTo>
                  <a:cubicBezTo>
                    <a:pt x="13130" y="4328"/>
                    <a:pt x="13124" y="4350"/>
                    <a:pt x="13124" y="4350"/>
                  </a:cubicBezTo>
                  <a:cubicBezTo>
                    <a:pt x="13124" y="4350"/>
                    <a:pt x="13116" y="4333"/>
                    <a:pt x="13116" y="4324"/>
                  </a:cubicBezTo>
                  <a:cubicBezTo>
                    <a:pt x="13116" y="4314"/>
                    <a:pt x="13117" y="4287"/>
                    <a:pt x="13114" y="4270"/>
                  </a:cubicBezTo>
                  <a:cubicBezTo>
                    <a:pt x="13112" y="4253"/>
                    <a:pt x="13101" y="4235"/>
                    <a:pt x="13101" y="4235"/>
                  </a:cubicBezTo>
                  <a:cubicBezTo>
                    <a:pt x="13075" y="4235"/>
                    <a:pt x="13075" y="4235"/>
                    <a:pt x="13075" y="4235"/>
                  </a:cubicBezTo>
                  <a:cubicBezTo>
                    <a:pt x="13075" y="4235"/>
                    <a:pt x="13054" y="4211"/>
                    <a:pt x="13036" y="4211"/>
                  </a:cubicBezTo>
                  <a:cubicBezTo>
                    <a:pt x="13018" y="4211"/>
                    <a:pt x="12999" y="4236"/>
                    <a:pt x="12999" y="4236"/>
                  </a:cubicBezTo>
                  <a:cubicBezTo>
                    <a:pt x="12983" y="4240"/>
                    <a:pt x="12983" y="4240"/>
                    <a:pt x="12983" y="4240"/>
                  </a:cubicBezTo>
                  <a:cubicBezTo>
                    <a:pt x="12978" y="4252"/>
                    <a:pt x="12978" y="4252"/>
                    <a:pt x="12978" y="4252"/>
                  </a:cubicBezTo>
                  <a:cubicBezTo>
                    <a:pt x="12966" y="4258"/>
                    <a:pt x="12966" y="4258"/>
                    <a:pt x="12966" y="4258"/>
                  </a:cubicBezTo>
                  <a:cubicBezTo>
                    <a:pt x="12966" y="4249"/>
                    <a:pt x="12966" y="4249"/>
                    <a:pt x="12966" y="4249"/>
                  </a:cubicBezTo>
                  <a:cubicBezTo>
                    <a:pt x="12966" y="4249"/>
                    <a:pt x="12959" y="4237"/>
                    <a:pt x="12948" y="4241"/>
                  </a:cubicBezTo>
                  <a:cubicBezTo>
                    <a:pt x="12948" y="4241"/>
                    <a:pt x="12948" y="4254"/>
                    <a:pt x="12957" y="4267"/>
                  </a:cubicBezTo>
                  <a:cubicBezTo>
                    <a:pt x="12966" y="4280"/>
                    <a:pt x="12987" y="4273"/>
                    <a:pt x="13004" y="4278"/>
                  </a:cubicBezTo>
                  <a:cubicBezTo>
                    <a:pt x="13021" y="4283"/>
                    <a:pt x="13006" y="4291"/>
                    <a:pt x="13015" y="4307"/>
                  </a:cubicBezTo>
                  <a:cubicBezTo>
                    <a:pt x="13024" y="4322"/>
                    <a:pt x="13054" y="4309"/>
                    <a:pt x="13076" y="4309"/>
                  </a:cubicBezTo>
                  <a:cubicBezTo>
                    <a:pt x="13099" y="4309"/>
                    <a:pt x="13100" y="4314"/>
                    <a:pt x="13100" y="4325"/>
                  </a:cubicBezTo>
                  <a:cubicBezTo>
                    <a:pt x="13100" y="4335"/>
                    <a:pt x="13074" y="4325"/>
                    <a:pt x="13066" y="4326"/>
                  </a:cubicBezTo>
                  <a:cubicBezTo>
                    <a:pt x="13058" y="4328"/>
                    <a:pt x="13040" y="4339"/>
                    <a:pt x="13040" y="4339"/>
                  </a:cubicBezTo>
                  <a:cubicBezTo>
                    <a:pt x="13040" y="4339"/>
                    <a:pt x="13012" y="4339"/>
                    <a:pt x="13006" y="4346"/>
                  </a:cubicBezTo>
                  <a:cubicBezTo>
                    <a:pt x="12999" y="4352"/>
                    <a:pt x="13029" y="4359"/>
                    <a:pt x="13036" y="4363"/>
                  </a:cubicBezTo>
                  <a:cubicBezTo>
                    <a:pt x="13042" y="4367"/>
                    <a:pt x="13052" y="4383"/>
                    <a:pt x="13052" y="4383"/>
                  </a:cubicBezTo>
                  <a:cubicBezTo>
                    <a:pt x="13052" y="4383"/>
                    <a:pt x="13036" y="4402"/>
                    <a:pt x="13045" y="4415"/>
                  </a:cubicBezTo>
                  <a:cubicBezTo>
                    <a:pt x="13054" y="4428"/>
                    <a:pt x="13074" y="4393"/>
                    <a:pt x="13074" y="4389"/>
                  </a:cubicBezTo>
                  <a:cubicBezTo>
                    <a:pt x="13074" y="4385"/>
                    <a:pt x="13093" y="4356"/>
                    <a:pt x="13093" y="4356"/>
                  </a:cubicBezTo>
                  <a:cubicBezTo>
                    <a:pt x="13091" y="4381"/>
                    <a:pt x="13091" y="4381"/>
                    <a:pt x="13091" y="4381"/>
                  </a:cubicBezTo>
                  <a:cubicBezTo>
                    <a:pt x="13091" y="4381"/>
                    <a:pt x="13104" y="4394"/>
                    <a:pt x="13114" y="4403"/>
                  </a:cubicBezTo>
                  <a:cubicBezTo>
                    <a:pt x="13125" y="4413"/>
                    <a:pt x="13146" y="4405"/>
                    <a:pt x="13146" y="4405"/>
                  </a:cubicBezTo>
                  <a:cubicBezTo>
                    <a:pt x="13137" y="4414"/>
                    <a:pt x="13137" y="4414"/>
                    <a:pt x="13137" y="4414"/>
                  </a:cubicBezTo>
                  <a:cubicBezTo>
                    <a:pt x="13158" y="4434"/>
                    <a:pt x="13158" y="4434"/>
                    <a:pt x="13158" y="4434"/>
                  </a:cubicBezTo>
                  <a:cubicBezTo>
                    <a:pt x="13196" y="4435"/>
                    <a:pt x="13196" y="4435"/>
                    <a:pt x="13196" y="4435"/>
                  </a:cubicBezTo>
                  <a:cubicBezTo>
                    <a:pt x="13219" y="4452"/>
                    <a:pt x="13219" y="4452"/>
                    <a:pt x="13219" y="4452"/>
                  </a:cubicBezTo>
                  <a:cubicBezTo>
                    <a:pt x="13219" y="4452"/>
                    <a:pt x="13261" y="4466"/>
                    <a:pt x="13285" y="4483"/>
                  </a:cubicBezTo>
                  <a:cubicBezTo>
                    <a:pt x="13308" y="4500"/>
                    <a:pt x="13303" y="4506"/>
                    <a:pt x="13304" y="4525"/>
                  </a:cubicBezTo>
                  <a:cubicBezTo>
                    <a:pt x="13306" y="4545"/>
                    <a:pt x="13328" y="4554"/>
                    <a:pt x="13328" y="4554"/>
                  </a:cubicBezTo>
                  <a:cubicBezTo>
                    <a:pt x="13328" y="4554"/>
                    <a:pt x="13311" y="4557"/>
                    <a:pt x="13311" y="4566"/>
                  </a:cubicBezTo>
                  <a:cubicBezTo>
                    <a:pt x="13311" y="4575"/>
                    <a:pt x="13337" y="4576"/>
                    <a:pt x="13337" y="4576"/>
                  </a:cubicBezTo>
                  <a:cubicBezTo>
                    <a:pt x="13321" y="4582"/>
                    <a:pt x="13321" y="4582"/>
                    <a:pt x="13321" y="4582"/>
                  </a:cubicBezTo>
                  <a:cubicBezTo>
                    <a:pt x="13322" y="4590"/>
                    <a:pt x="13322" y="4590"/>
                    <a:pt x="13322" y="4590"/>
                  </a:cubicBezTo>
                  <a:cubicBezTo>
                    <a:pt x="13327" y="4593"/>
                    <a:pt x="13327" y="4593"/>
                    <a:pt x="13327" y="4593"/>
                  </a:cubicBezTo>
                  <a:cubicBezTo>
                    <a:pt x="13332" y="4614"/>
                    <a:pt x="13332" y="4614"/>
                    <a:pt x="13332" y="4614"/>
                  </a:cubicBezTo>
                  <a:cubicBezTo>
                    <a:pt x="13322" y="4635"/>
                    <a:pt x="13322" y="4635"/>
                    <a:pt x="13322" y="4635"/>
                  </a:cubicBezTo>
                  <a:cubicBezTo>
                    <a:pt x="13328" y="4634"/>
                    <a:pt x="13333" y="4633"/>
                    <a:pt x="13336" y="4634"/>
                  </a:cubicBezTo>
                  <a:cubicBezTo>
                    <a:pt x="13341" y="4637"/>
                    <a:pt x="13375" y="4622"/>
                    <a:pt x="13375" y="4622"/>
                  </a:cubicBezTo>
                  <a:cubicBezTo>
                    <a:pt x="13375" y="4640"/>
                    <a:pt x="13375" y="4640"/>
                    <a:pt x="13375" y="4640"/>
                  </a:cubicBezTo>
                  <a:cubicBezTo>
                    <a:pt x="13375" y="4640"/>
                    <a:pt x="13402" y="4673"/>
                    <a:pt x="13414" y="4682"/>
                  </a:cubicBezTo>
                  <a:cubicBezTo>
                    <a:pt x="13416" y="4683"/>
                    <a:pt x="13417" y="4684"/>
                    <a:pt x="13419" y="4685"/>
                  </a:cubicBezTo>
                  <a:cubicBezTo>
                    <a:pt x="13419" y="4685"/>
                    <a:pt x="13419" y="4685"/>
                    <a:pt x="13419" y="4685"/>
                  </a:cubicBezTo>
                  <a:cubicBezTo>
                    <a:pt x="13436" y="4689"/>
                    <a:pt x="13477" y="4680"/>
                    <a:pt x="13477" y="4680"/>
                  </a:cubicBezTo>
                  <a:cubicBezTo>
                    <a:pt x="13490" y="4692"/>
                    <a:pt x="13490" y="4692"/>
                    <a:pt x="13490" y="4692"/>
                  </a:cubicBezTo>
                  <a:cubicBezTo>
                    <a:pt x="13490" y="4692"/>
                    <a:pt x="13516" y="4682"/>
                    <a:pt x="13528" y="4672"/>
                  </a:cubicBezTo>
                  <a:cubicBezTo>
                    <a:pt x="13540" y="4661"/>
                    <a:pt x="13473" y="4631"/>
                    <a:pt x="13473" y="4631"/>
                  </a:cubicBezTo>
                  <a:cubicBezTo>
                    <a:pt x="13473" y="4631"/>
                    <a:pt x="13528" y="4639"/>
                    <a:pt x="13540" y="4637"/>
                  </a:cubicBezTo>
                  <a:cubicBezTo>
                    <a:pt x="13552" y="4634"/>
                    <a:pt x="13532" y="4613"/>
                    <a:pt x="13532" y="4613"/>
                  </a:cubicBezTo>
                  <a:cubicBezTo>
                    <a:pt x="13532" y="4613"/>
                    <a:pt x="13548" y="4625"/>
                    <a:pt x="13553" y="4622"/>
                  </a:cubicBezTo>
                  <a:cubicBezTo>
                    <a:pt x="13558" y="4620"/>
                    <a:pt x="13548" y="4597"/>
                    <a:pt x="13548" y="4597"/>
                  </a:cubicBezTo>
                  <a:cubicBezTo>
                    <a:pt x="13548" y="4597"/>
                    <a:pt x="13558" y="4606"/>
                    <a:pt x="13565" y="4608"/>
                  </a:cubicBezTo>
                  <a:cubicBezTo>
                    <a:pt x="13571" y="4609"/>
                    <a:pt x="13581" y="4596"/>
                    <a:pt x="13587" y="4595"/>
                  </a:cubicBezTo>
                  <a:cubicBezTo>
                    <a:pt x="13594" y="4593"/>
                    <a:pt x="13604" y="4613"/>
                    <a:pt x="13611" y="4617"/>
                  </a:cubicBezTo>
                  <a:cubicBezTo>
                    <a:pt x="13617" y="4621"/>
                    <a:pt x="13642" y="4616"/>
                    <a:pt x="13660" y="4626"/>
                  </a:cubicBezTo>
                  <a:cubicBezTo>
                    <a:pt x="13679" y="4637"/>
                    <a:pt x="13672" y="4660"/>
                    <a:pt x="13679" y="4672"/>
                  </a:cubicBezTo>
                  <a:cubicBezTo>
                    <a:pt x="13685" y="4684"/>
                    <a:pt x="13698" y="4676"/>
                    <a:pt x="13704" y="4682"/>
                  </a:cubicBezTo>
                  <a:cubicBezTo>
                    <a:pt x="13709" y="4689"/>
                    <a:pt x="13718" y="4730"/>
                    <a:pt x="13732" y="4740"/>
                  </a:cubicBezTo>
                  <a:cubicBezTo>
                    <a:pt x="13747" y="4750"/>
                    <a:pt x="13811" y="4744"/>
                    <a:pt x="13820" y="4748"/>
                  </a:cubicBezTo>
                  <a:cubicBezTo>
                    <a:pt x="13829" y="4752"/>
                    <a:pt x="13849" y="4775"/>
                    <a:pt x="13861" y="4775"/>
                  </a:cubicBezTo>
                  <a:cubicBezTo>
                    <a:pt x="13873" y="4775"/>
                    <a:pt x="13852" y="4748"/>
                    <a:pt x="13852" y="4748"/>
                  </a:cubicBezTo>
                  <a:close/>
                  <a:moveTo>
                    <a:pt x="14324" y="6411"/>
                  </a:moveTo>
                  <a:cubicBezTo>
                    <a:pt x="14315" y="6411"/>
                    <a:pt x="14315" y="6411"/>
                    <a:pt x="14315" y="6411"/>
                  </a:cubicBezTo>
                  <a:cubicBezTo>
                    <a:pt x="14321" y="6386"/>
                    <a:pt x="14321" y="6386"/>
                    <a:pt x="14321" y="6386"/>
                  </a:cubicBezTo>
                  <a:cubicBezTo>
                    <a:pt x="14303" y="6397"/>
                    <a:pt x="14303" y="6397"/>
                    <a:pt x="14303" y="6397"/>
                  </a:cubicBezTo>
                  <a:cubicBezTo>
                    <a:pt x="14303" y="6397"/>
                    <a:pt x="14316" y="6371"/>
                    <a:pt x="14304" y="6371"/>
                  </a:cubicBezTo>
                  <a:cubicBezTo>
                    <a:pt x="14292" y="6370"/>
                    <a:pt x="14282" y="6387"/>
                    <a:pt x="14282" y="6387"/>
                  </a:cubicBezTo>
                  <a:cubicBezTo>
                    <a:pt x="14271" y="6394"/>
                    <a:pt x="14271" y="6394"/>
                    <a:pt x="14271" y="6394"/>
                  </a:cubicBezTo>
                  <a:cubicBezTo>
                    <a:pt x="14271" y="6394"/>
                    <a:pt x="14260" y="6405"/>
                    <a:pt x="14251" y="6416"/>
                  </a:cubicBezTo>
                  <a:cubicBezTo>
                    <a:pt x="14243" y="6427"/>
                    <a:pt x="14222" y="6429"/>
                    <a:pt x="14207" y="6439"/>
                  </a:cubicBezTo>
                  <a:cubicBezTo>
                    <a:pt x="14192" y="6450"/>
                    <a:pt x="14186" y="6468"/>
                    <a:pt x="14186" y="6468"/>
                  </a:cubicBezTo>
                  <a:cubicBezTo>
                    <a:pt x="14186" y="6468"/>
                    <a:pt x="14139" y="6482"/>
                    <a:pt x="14126" y="6491"/>
                  </a:cubicBezTo>
                  <a:cubicBezTo>
                    <a:pt x="14111" y="6500"/>
                    <a:pt x="14087" y="6520"/>
                    <a:pt x="14087" y="6520"/>
                  </a:cubicBezTo>
                  <a:cubicBezTo>
                    <a:pt x="14087" y="6520"/>
                    <a:pt x="14060" y="6524"/>
                    <a:pt x="14043" y="6531"/>
                  </a:cubicBezTo>
                  <a:cubicBezTo>
                    <a:pt x="14027" y="6539"/>
                    <a:pt x="14018" y="6541"/>
                    <a:pt x="14003" y="6549"/>
                  </a:cubicBezTo>
                  <a:cubicBezTo>
                    <a:pt x="13987" y="6558"/>
                    <a:pt x="13957" y="6569"/>
                    <a:pt x="13945" y="6575"/>
                  </a:cubicBezTo>
                  <a:cubicBezTo>
                    <a:pt x="13932" y="6581"/>
                    <a:pt x="13938" y="6600"/>
                    <a:pt x="13938" y="6600"/>
                  </a:cubicBezTo>
                  <a:cubicBezTo>
                    <a:pt x="13928" y="6591"/>
                    <a:pt x="13928" y="6591"/>
                    <a:pt x="13928" y="6591"/>
                  </a:cubicBezTo>
                  <a:cubicBezTo>
                    <a:pt x="13928" y="6591"/>
                    <a:pt x="13893" y="6613"/>
                    <a:pt x="13882" y="6619"/>
                  </a:cubicBezTo>
                  <a:cubicBezTo>
                    <a:pt x="13870" y="6626"/>
                    <a:pt x="13865" y="6623"/>
                    <a:pt x="13849" y="6629"/>
                  </a:cubicBezTo>
                  <a:cubicBezTo>
                    <a:pt x="13833" y="6635"/>
                    <a:pt x="13826" y="6644"/>
                    <a:pt x="13826" y="6644"/>
                  </a:cubicBezTo>
                  <a:cubicBezTo>
                    <a:pt x="13826" y="6644"/>
                    <a:pt x="13846" y="6643"/>
                    <a:pt x="13844" y="6647"/>
                  </a:cubicBezTo>
                  <a:cubicBezTo>
                    <a:pt x="13842" y="6651"/>
                    <a:pt x="13834" y="6656"/>
                    <a:pt x="13838" y="6665"/>
                  </a:cubicBezTo>
                  <a:cubicBezTo>
                    <a:pt x="13843" y="6674"/>
                    <a:pt x="13866" y="6660"/>
                    <a:pt x="13866" y="6660"/>
                  </a:cubicBezTo>
                  <a:cubicBezTo>
                    <a:pt x="13873" y="6667"/>
                    <a:pt x="13873" y="6667"/>
                    <a:pt x="13873" y="6667"/>
                  </a:cubicBezTo>
                  <a:cubicBezTo>
                    <a:pt x="13889" y="6667"/>
                    <a:pt x="13889" y="6667"/>
                    <a:pt x="13889" y="6667"/>
                  </a:cubicBezTo>
                  <a:cubicBezTo>
                    <a:pt x="13891" y="6673"/>
                    <a:pt x="13891" y="6673"/>
                    <a:pt x="13891" y="6673"/>
                  </a:cubicBezTo>
                  <a:cubicBezTo>
                    <a:pt x="13913" y="6670"/>
                    <a:pt x="13913" y="6670"/>
                    <a:pt x="13913" y="6670"/>
                  </a:cubicBezTo>
                  <a:cubicBezTo>
                    <a:pt x="13922" y="6684"/>
                    <a:pt x="13922" y="6684"/>
                    <a:pt x="13922" y="6684"/>
                  </a:cubicBezTo>
                  <a:cubicBezTo>
                    <a:pt x="13944" y="6681"/>
                    <a:pt x="13944" y="6681"/>
                    <a:pt x="13944" y="6681"/>
                  </a:cubicBezTo>
                  <a:cubicBezTo>
                    <a:pt x="13944" y="6681"/>
                    <a:pt x="13962" y="6692"/>
                    <a:pt x="13978" y="6689"/>
                  </a:cubicBezTo>
                  <a:cubicBezTo>
                    <a:pt x="13993" y="6686"/>
                    <a:pt x="13998" y="6670"/>
                    <a:pt x="14008" y="6663"/>
                  </a:cubicBezTo>
                  <a:cubicBezTo>
                    <a:pt x="14018" y="6656"/>
                    <a:pt x="14026" y="6666"/>
                    <a:pt x="14041" y="6656"/>
                  </a:cubicBezTo>
                  <a:cubicBezTo>
                    <a:pt x="14056" y="6646"/>
                    <a:pt x="14046" y="6633"/>
                    <a:pt x="14058" y="6622"/>
                  </a:cubicBezTo>
                  <a:cubicBezTo>
                    <a:pt x="14069" y="6610"/>
                    <a:pt x="14083" y="6618"/>
                    <a:pt x="14091" y="6610"/>
                  </a:cubicBezTo>
                  <a:cubicBezTo>
                    <a:pt x="14099" y="6603"/>
                    <a:pt x="14091" y="6594"/>
                    <a:pt x="14091" y="6594"/>
                  </a:cubicBezTo>
                  <a:cubicBezTo>
                    <a:pt x="14105" y="6593"/>
                    <a:pt x="14105" y="6593"/>
                    <a:pt x="14105" y="6593"/>
                  </a:cubicBezTo>
                  <a:cubicBezTo>
                    <a:pt x="14144" y="6563"/>
                    <a:pt x="14144" y="6563"/>
                    <a:pt x="14144" y="6563"/>
                  </a:cubicBezTo>
                  <a:cubicBezTo>
                    <a:pt x="14132" y="6553"/>
                    <a:pt x="14132" y="6553"/>
                    <a:pt x="14132" y="6553"/>
                  </a:cubicBezTo>
                  <a:cubicBezTo>
                    <a:pt x="14159" y="6563"/>
                    <a:pt x="14159" y="6563"/>
                    <a:pt x="14159" y="6563"/>
                  </a:cubicBezTo>
                  <a:cubicBezTo>
                    <a:pt x="14159" y="6563"/>
                    <a:pt x="14160" y="6547"/>
                    <a:pt x="14169" y="6546"/>
                  </a:cubicBezTo>
                  <a:cubicBezTo>
                    <a:pt x="14178" y="6545"/>
                    <a:pt x="14186" y="6553"/>
                    <a:pt x="14198" y="6556"/>
                  </a:cubicBezTo>
                  <a:cubicBezTo>
                    <a:pt x="14209" y="6558"/>
                    <a:pt x="14214" y="6539"/>
                    <a:pt x="14214" y="6539"/>
                  </a:cubicBezTo>
                  <a:cubicBezTo>
                    <a:pt x="14204" y="6531"/>
                    <a:pt x="14204" y="6531"/>
                    <a:pt x="14204" y="6531"/>
                  </a:cubicBezTo>
                  <a:cubicBezTo>
                    <a:pt x="14221" y="6516"/>
                    <a:pt x="14221" y="6516"/>
                    <a:pt x="14221" y="6516"/>
                  </a:cubicBezTo>
                  <a:cubicBezTo>
                    <a:pt x="14233" y="6502"/>
                    <a:pt x="14233" y="6502"/>
                    <a:pt x="14233" y="6502"/>
                  </a:cubicBezTo>
                  <a:cubicBezTo>
                    <a:pt x="14233" y="6502"/>
                    <a:pt x="14244" y="6495"/>
                    <a:pt x="14256" y="6492"/>
                  </a:cubicBezTo>
                  <a:cubicBezTo>
                    <a:pt x="14268" y="6489"/>
                    <a:pt x="14273" y="6472"/>
                    <a:pt x="14273" y="6472"/>
                  </a:cubicBezTo>
                  <a:cubicBezTo>
                    <a:pt x="14273" y="6472"/>
                    <a:pt x="14284" y="6470"/>
                    <a:pt x="14294" y="6466"/>
                  </a:cubicBezTo>
                  <a:cubicBezTo>
                    <a:pt x="14305" y="6462"/>
                    <a:pt x="14314" y="6444"/>
                    <a:pt x="14314" y="6444"/>
                  </a:cubicBezTo>
                  <a:cubicBezTo>
                    <a:pt x="14314" y="6444"/>
                    <a:pt x="14334" y="6437"/>
                    <a:pt x="14344" y="6425"/>
                  </a:cubicBezTo>
                  <a:cubicBezTo>
                    <a:pt x="14355" y="6412"/>
                    <a:pt x="14342" y="6389"/>
                    <a:pt x="14342" y="6389"/>
                  </a:cubicBezTo>
                  <a:lnTo>
                    <a:pt x="14324" y="6411"/>
                  </a:lnTo>
                  <a:close/>
                  <a:moveTo>
                    <a:pt x="13321" y="4635"/>
                  </a:moveTo>
                  <a:cubicBezTo>
                    <a:pt x="13327" y="4613"/>
                    <a:pt x="13327" y="4613"/>
                    <a:pt x="13327" y="4613"/>
                  </a:cubicBezTo>
                  <a:cubicBezTo>
                    <a:pt x="13323" y="4599"/>
                    <a:pt x="13323" y="4599"/>
                    <a:pt x="13323" y="4599"/>
                  </a:cubicBezTo>
                  <a:cubicBezTo>
                    <a:pt x="13322" y="4598"/>
                    <a:pt x="13322" y="4598"/>
                    <a:pt x="13322" y="4598"/>
                  </a:cubicBezTo>
                  <a:cubicBezTo>
                    <a:pt x="13320" y="4595"/>
                    <a:pt x="13311" y="4587"/>
                    <a:pt x="13292" y="4596"/>
                  </a:cubicBezTo>
                  <a:cubicBezTo>
                    <a:pt x="13270" y="4606"/>
                    <a:pt x="13266" y="4644"/>
                    <a:pt x="13266" y="4644"/>
                  </a:cubicBezTo>
                  <a:cubicBezTo>
                    <a:pt x="13308" y="4639"/>
                    <a:pt x="13308" y="4639"/>
                    <a:pt x="13308" y="4639"/>
                  </a:cubicBezTo>
                  <a:cubicBezTo>
                    <a:pt x="13308" y="4639"/>
                    <a:pt x="13314" y="4637"/>
                    <a:pt x="13321" y="4635"/>
                  </a:cubicBezTo>
                  <a:close/>
                  <a:moveTo>
                    <a:pt x="11435" y="4245"/>
                  </a:moveTo>
                  <a:cubicBezTo>
                    <a:pt x="11425" y="4257"/>
                    <a:pt x="11431" y="4299"/>
                    <a:pt x="11453" y="4295"/>
                  </a:cubicBezTo>
                  <a:cubicBezTo>
                    <a:pt x="11462" y="4293"/>
                    <a:pt x="11446" y="4233"/>
                    <a:pt x="11435" y="4245"/>
                  </a:cubicBezTo>
                  <a:close/>
                  <a:moveTo>
                    <a:pt x="13175" y="4927"/>
                  </a:moveTo>
                  <a:cubicBezTo>
                    <a:pt x="13169" y="4927"/>
                    <a:pt x="13165" y="4958"/>
                    <a:pt x="13165" y="4958"/>
                  </a:cubicBezTo>
                  <a:cubicBezTo>
                    <a:pt x="13175" y="4972"/>
                    <a:pt x="13196" y="4960"/>
                    <a:pt x="13196" y="4960"/>
                  </a:cubicBezTo>
                  <a:cubicBezTo>
                    <a:pt x="13192" y="4951"/>
                    <a:pt x="13192" y="4951"/>
                    <a:pt x="13192" y="4951"/>
                  </a:cubicBezTo>
                  <a:cubicBezTo>
                    <a:pt x="13196" y="4932"/>
                    <a:pt x="13196" y="4932"/>
                    <a:pt x="13196" y="4932"/>
                  </a:cubicBezTo>
                  <a:cubicBezTo>
                    <a:pt x="13196" y="4932"/>
                    <a:pt x="13180" y="4927"/>
                    <a:pt x="13175" y="4927"/>
                  </a:cubicBezTo>
                  <a:close/>
                  <a:moveTo>
                    <a:pt x="13263" y="6362"/>
                  </a:moveTo>
                  <a:cubicBezTo>
                    <a:pt x="13251" y="6337"/>
                    <a:pt x="13251" y="6337"/>
                    <a:pt x="13251" y="6337"/>
                  </a:cubicBezTo>
                  <a:cubicBezTo>
                    <a:pt x="13251" y="6337"/>
                    <a:pt x="13239" y="6344"/>
                    <a:pt x="13238" y="6352"/>
                  </a:cubicBezTo>
                  <a:cubicBezTo>
                    <a:pt x="13238" y="6359"/>
                    <a:pt x="13240" y="6362"/>
                    <a:pt x="13249" y="6365"/>
                  </a:cubicBezTo>
                  <a:cubicBezTo>
                    <a:pt x="13258" y="6368"/>
                    <a:pt x="13263" y="6362"/>
                    <a:pt x="13263" y="6362"/>
                  </a:cubicBezTo>
                  <a:close/>
                  <a:moveTo>
                    <a:pt x="6552" y="1145"/>
                  </a:moveTo>
                  <a:cubicBezTo>
                    <a:pt x="6547" y="1137"/>
                    <a:pt x="6547" y="1137"/>
                    <a:pt x="6547" y="1137"/>
                  </a:cubicBezTo>
                  <a:cubicBezTo>
                    <a:pt x="6541" y="1159"/>
                    <a:pt x="6541" y="1159"/>
                    <a:pt x="6541" y="1159"/>
                  </a:cubicBezTo>
                  <a:lnTo>
                    <a:pt x="6552" y="1145"/>
                  </a:lnTo>
                  <a:close/>
                  <a:moveTo>
                    <a:pt x="6608" y="1224"/>
                  </a:moveTo>
                  <a:cubicBezTo>
                    <a:pt x="6600" y="1224"/>
                    <a:pt x="6599" y="1230"/>
                    <a:pt x="6596" y="1245"/>
                  </a:cubicBezTo>
                  <a:cubicBezTo>
                    <a:pt x="6594" y="1257"/>
                    <a:pt x="6616" y="1224"/>
                    <a:pt x="6608" y="1224"/>
                  </a:cubicBezTo>
                  <a:close/>
                  <a:moveTo>
                    <a:pt x="6587" y="1127"/>
                  </a:moveTo>
                  <a:cubicBezTo>
                    <a:pt x="6577" y="1127"/>
                    <a:pt x="6583" y="1137"/>
                    <a:pt x="6583" y="1137"/>
                  </a:cubicBezTo>
                  <a:cubicBezTo>
                    <a:pt x="6583" y="1137"/>
                    <a:pt x="6575" y="1134"/>
                    <a:pt x="6572" y="1137"/>
                  </a:cubicBezTo>
                  <a:cubicBezTo>
                    <a:pt x="6569" y="1140"/>
                    <a:pt x="6581" y="1147"/>
                    <a:pt x="6583" y="1151"/>
                  </a:cubicBezTo>
                  <a:cubicBezTo>
                    <a:pt x="6585" y="1155"/>
                    <a:pt x="6600" y="1152"/>
                    <a:pt x="6600" y="1152"/>
                  </a:cubicBezTo>
                  <a:cubicBezTo>
                    <a:pt x="6593" y="1144"/>
                    <a:pt x="6593" y="1144"/>
                    <a:pt x="6593" y="1144"/>
                  </a:cubicBezTo>
                  <a:cubicBezTo>
                    <a:pt x="6593" y="1144"/>
                    <a:pt x="6597" y="1127"/>
                    <a:pt x="6587" y="1127"/>
                  </a:cubicBezTo>
                  <a:close/>
                  <a:moveTo>
                    <a:pt x="6627" y="1237"/>
                  </a:moveTo>
                  <a:cubicBezTo>
                    <a:pt x="6633" y="1233"/>
                    <a:pt x="6624" y="1220"/>
                    <a:pt x="6618" y="1226"/>
                  </a:cubicBezTo>
                  <a:cubicBezTo>
                    <a:pt x="6612" y="1232"/>
                    <a:pt x="6620" y="1241"/>
                    <a:pt x="6627" y="1237"/>
                  </a:cubicBezTo>
                  <a:close/>
                  <a:moveTo>
                    <a:pt x="6647" y="1293"/>
                  </a:moveTo>
                  <a:cubicBezTo>
                    <a:pt x="6642" y="1278"/>
                    <a:pt x="6637" y="1298"/>
                    <a:pt x="6628" y="1306"/>
                  </a:cubicBezTo>
                  <a:cubicBezTo>
                    <a:pt x="6628" y="1306"/>
                    <a:pt x="6652" y="1308"/>
                    <a:pt x="6647" y="1293"/>
                  </a:cubicBezTo>
                  <a:close/>
                  <a:moveTo>
                    <a:pt x="6576" y="1101"/>
                  </a:moveTo>
                  <a:cubicBezTo>
                    <a:pt x="6576" y="1101"/>
                    <a:pt x="6568" y="1093"/>
                    <a:pt x="6562" y="1096"/>
                  </a:cubicBezTo>
                  <a:cubicBezTo>
                    <a:pt x="6557" y="1099"/>
                    <a:pt x="6563" y="1121"/>
                    <a:pt x="6563" y="1121"/>
                  </a:cubicBezTo>
                  <a:cubicBezTo>
                    <a:pt x="6572" y="1112"/>
                    <a:pt x="6572" y="1112"/>
                    <a:pt x="6572" y="1112"/>
                  </a:cubicBezTo>
                  <a:cubicBezTo>
                    <a:pt x="6572" y="1112"/>
                    <a:pt x="6578" y="1114"/>
                    <a:pt x="6584" y="1113"/>
                  </a:cubicBezTo>
                  <a:cubicBezTo>
                    <a:pt x="6590" y="1112"/>
                    <a:pt x="6598" y="1083"/>
                    <a:pt x="6598" y="1083"/>
                  </a:cubicBezTo>
                  <a:cubicBezTo>
                    <a:pt x="6598" y="1083"/>
                    <a:pt x="6590" y="1085"/>
                    <a:pt x="6584" y="1090"/>
                  </a:cubicBezTo>
                  <a:cubicBezTo>
                    <a:pt x="6578" y="1094"/>
                    <a:pt x="6576" y="1101"/>
                    <a:pt x="6576" y="1101"/>
                  </a:cubicBezTo>
                  <a:close/>
                  <a:moveTo>
                    <a:pt x="6370" y="744"/>
                  </a:moveTo>
                  <a:cubicBezTo>
                    <a:pt x="6356" y="737"/>
                    <a:pt x="6344" y="744"/>
                    <a:pt x="6344" y="744"/>
                  </a:cubicBezTo>
                  <a:cubicBezTo>
                    <a:pt x="6347" y="734"/>
                    <a:pt x="6347" y="734"/>
                    <a:pt x="6347" y="734"/>
                  </a:cubicBezTo>
                  <a:cubicBezTo>
                    <a:pt x="6329" y="735"/>
                    <a:pt x="6329" y="735"/>
                    <a:pt x="6329" y="735"/>
                  </a:cubicBezTo>
                  <a:cubicBezTo>
                    <a:pt x="6339" y="720"/>
                    <a:pt x="6339" y="720"/>
                    <a:pt x="6339" y="720"/>
                  </a:cubicBezTo>
                  <a:cubicBezTo>
                    <a:pt x="6330" y="718"/>
                    <a:pt x="6330" y="718"/>
                    <a:pt x="6330" y="718"/>
                  </a:cubicBezTo>
                  <a:cubicBezTo>
                    <a:pt x="6334" y="706"/>
                    <a:pt x="6334" y="706"/>
                    <a:pt x="6334" y="706"/>
                  </a:cubicBezTo>
                  <a:cubicBezTo>
                    <a:pt x="6313" y="711"/>
                    <a:pt x="6313" y="711"/>
                    <a:pt x="6313" y="711"/>
                  </a:cubicBezTo>
                  <a:cubicBezTo>
                    <a:pt x="6313" y="711"/>
                    <a:pt x="6292" y="694"/>
                    <a:pt x="6285" y="694"/>
                  </a:cubicBezTo>
                  <a:cubicBezTo>
                    <a:pt x="6278" y="694"/>
                    <a:pt x="6282" y="710"/>
                    <a:pt x="6282" y="710"/>
                  </a:cubicBezTo>
                  <a:cubicBezTo>
                    <a:pt x="6268" y="716"/>
                    <a:pt x="6268" y="716"/>
                    <a:pt x="6268" y="716"/>
                  </a:cubicBezTo>
                  <a:cubicBezTo>
                    <a:pt x="6268" y="716"/>
                    <a:pt x="6256" y="713"/>
                    <a:pt x="6250" y="713"/>
                  </a:cubicBezTo>
                  <a:cubicBezTo>
                    <a:pt x="6244" y="713"/>
                    <a:pt x="6237" y="723"/>
                    <a:pt x="6237" y="723"/>
                  </a:cubicBezTo>
                  <a:cubicBezTo>
                    <a:pt x="6237" y="723"/>
                    <a:pt x="6221" y="711"/>
                    <a:pt x="6215" y="713"/>
                  </a:cubicBezTo>
                  <a:cubicBezTo>
                    <a:pt x="6209" y="715"/>
                    <a:pt x="6214" y="735"/>
                    <a:pt x="6214" y="735"/>
                  </a:cubicBezTo>
                  <a:cubicBezTo>
                    <a:pt x="6214" y="735"/>
                    <a:pt x="6196" y="710"/>
                    <a:pt x="6189" y="710"/>
                  </a:cubicBezTo>
                  <a:cubicBezTo>
                    <a:pt x="6182" y="710"/>
                    <a:pt x="6186" y="717"/>
                    <a:pt x="6186" y="717"/>
                  </a:cubicBezTo>
                  <a:cubicBezTo>
                    <a:pt x="6186" y="717"/>
                    <a:pt x="6171" y="717"/>
                    <a:pt x="6170" y="720"/>
                  </a:cubicBezTo>
                  <a:cubicBezTo>
                    <a:pt x="6169" y="723"/>
                    <a:pt x="6169" y="732"/>
                    <a:pt x="6169" y="732"/>
                  </a:cubicBezTo>
                  <a:cubicBezTo>
                    <a:pt x="6159" y="733"/>
                    <a:pt x="6159" y="733"/>
                    <a:pt x="6159" y="733"/>
                  </a:cubicBezTo>
                  <a:cubicBezTo>
                    <a:pt x="6159" y="733"/>
                    <a:pt x="6143" y="712"/>
                    <a:pt x="6138" y="716"/>
                  </a:cubicBezTo>
                  <a:cubicBezTo>
                    <a:pt x="6133" y="720"/>
                    <a:pt x="6138" y="743"/>
                    <a:pt x="6133" y="744"/>
                  </a:cubicBezTo>
                  <a:cubicBezTo>
                    <a:pt x="6128" y="745"/>
                    <a:pt x="6121" y="736"/>
                    <a:pt x="6117" y="736"/>
                  </a:cubicBezTo>
                  <a:cubicBezTo>
                    <a:pt x="6113" y="736"/>
                    <a:pt x="6100" y="757"/>
                    <a:pt x="6100" y="757"/>
                  </a:cubicBezTo>
                  <a:cubicBezTo>
                    <a:pt x="6098" y="750"/>
                    <a:pt x="6098" y="750"/>
                    <a:pt x="6098" y="750"/>
                  </a:cubicBezTo>
                  <a:cubicBezTo>
                    <a:pt x="6090" y="734"/>
                    <a:pt x="6090" y="734"/>
                    <a:pt x="6090" y="734"/>
                  </a:cubicBezTo>
                  <a:cubicBezTo>
                    <a:pt x="6090" y="734"/>
                    <a:pt x="6106" y="729"/>
                    <a:pt x="6100" y="720"/>
                  </a:cubicBezTo>
                  <a:cubicBezTo>
                    <a:pt x="6094" y="711"/>
                    <a:pt x="6061" y="697"/>
                    <a:pt x="6056" y="701"/>
                  </a:cubicBezTo>
                  <a:cubicBezTo>
                    <a:pt x="6051" y="705"/>
                    <a:pt x="6057" y="720"/>
                    <a:pt x="6057" y="720"/>
                  </a:cubicBezTo>
                  <a:cubicBezTo>
                    <a:pt x="6057" y="720"/>
                    <a:pt x="6037" y="713"/>
                    <a:pt x="6031" y="713"/>
                  </a:cubicBezTo>
                  <a:cubicBezTo>
                    <a:pt x="6025" y="713"/>
                    <a:pt x="6013" y="725"/>
                    <a:pt x="6013" y="725"/>
                  </a:cubicBezTo>
                  <a:cubicBezTo>
                    <a:pt x="6023" y="731"/>
                    <a:pt x="6023" y="731"/>
                    <a:pt x="6023" y="731"/>
                  </a:cubicBezTo>
                  <a:cubicBezTo>
                    <a:pt x="6023" y="731"/>
                    <a:pt x="6011" y="729"/>
                    <a:pt x="6005" y="735"/>
                  </a:cubicBezTo>
                  <a:cubicBezTo>
                    <a:pt x="5999" y="741"/>
                    <a:pt x="5992" y="741"/>
                    <a:pt x="5992" y="741"/>
                  </a:cubicBezTo>
                  <a:cubicBezTo>
                    <a:pt x="5992" y="741"/>
                    <a:pt x="6000" y="748"/>
                    <a:pt x="6008" y="748"/>
                  </a:cubicBezTo>
                  <a:cubicBezTo>
                    <a:pt x="6016" y="748"/>
                    <a:pt x="6043" y="737"/>
                    <a:pt x="6043" y="737"/>
                  </a:cubicBezTo>
                  <a:cubicBezTo>
                    <a:pt x="6078" y="743"/>
                    <a:pt x="6078" y="743"/>
                    <a:pt x="6078" y="743"/>
                  </a:cubicBezTo>
                  <a:cubicBezTo>
                    <a:pt x="6052" y="755"/>
                    <a:pt x="6052" y="755"/>
                    <a:pt x="6052" y="755"/>
                  </a:cubicBezTo>
                  <a:cubicBezTo>
                    <a:pt x="6052" y="755"/>
                    <a:pt x="6072" y="758"/>
                    <a:pt x="6072" y="762"/>
                  </a:cubicBezTo>
                  <a:cubicBezTo>
                    <a:pt x="6072" y="766"/>
                    <a:pt x="6027" y="766"/>
                    <a:pt x="6023" y="767"/>
                  </a:cubicBezTo>
                  <a:cubicBezTo>
                    <a:pt x="6019" y="768"/>
                    <a:pt x="5988" y="766"/>
                    <a:pt x="5994" y="773"/>
                  </a:cubicBezTo>
                  <a:cubicBezTo>
                    <a:pt x="6000" y="780"/>
                    <a:pt x="6013" y="775"/>
                    <a:pt x="6026" y="776"/>
                  </a:cubicBezTo>
                  <a:cubicBezTo>
                    <a:pt x="6039" y="777"/>
                    <a:pt x="6053" y="789"/>
                    <a:pt x="6053" y="789"/>
                  </a:cubicBezTo>
                  <a:cubicBezTo>
                    <a:pt x="6076" y="785"/>
                    <a:pt x="6076" y="785"/>
                    <a:pt x="6076" y="785"/>
                  </a:cubicBezTo>
                  <a:cubicBezTo>
                    <a:pt x="6063" y="795"/>
                    <a:pt x="6063" y="795"/>
                    <a:pt x="6063" y="795"/>
                  </a:cubicBezTo>
                  <a:cubicBezTo>
                    <a:pt x="6073" y="799"/>
                    <a:pt x="6073" y="799"/>
                    <a:pt x="6073" y="799"/>
                  </a:cubicBezTo>
                  <a:cubicBezTo>
                    <a:pt x="6073" y="799"/>
                    <a:pt x="6070" y="808"/>
                    <a:pt x="6063" y="812"/>
                  </a:cubicBezTo>
                  <a:cubicBezTo>
                    <a:pt x="6056" y="816"/>
                    <a:pt x="6023" y="810"/>
                    <a:pt x="6029" y="819"/>
                  </a:cubicBezTo>
                  <a:cubicBezTo>
                    <a:pt x="6035" y="828"/>
                    <a:pt x="6063" y="824"/>
                    <a:pt x="6070" y="824"/>
                  </a:cubicBezTo>
                  <a:cubicBezTo>
                    <a:pt x="6077" y="824"/>
                    <a:pt x="6086" y="817"/>
                    <a:pt x="6086" y="817"/>
                  </a:cubicBezTo>
                  <a:cubicBezTo>
                    <a:pt x="6104" y="828"/>
                    <a:pt x="6104" y="828"/>
                    <a:pt x="6104" y="828"/>
                  </a:cubicBezTo>
                  <a:cubicBezTo>
                    <a:pt x="6112" y="821"/>
                    <a:pt x="6112" y="821"/>
                    <a:pt x="6112" y="821"/>
                  </a:cubicBezTo>
                  <a:cubicBezTo>
                    <a:pt x="6112" y="821"/>
                    <a:pt x="6109" y="827"/>
                    <a:pt x="6119" y="832"/>
                  </a:cubicBezTo>
                  <a:cubicBezTo>
                    <a:pt x="6129" y="837"/>
                    <a:pt x="6152" y="846"/>
                    <a:pt x="6160" y="844"/>
                  </a:cubicBezTo>
                  <a:cubicBezTo>
                    <a:pt x="6188" y="837"/>
                    <a:pt x="6188" y="843"/>
                    <a:pt x="6195" y="838"/>
                  </a:cubicBezTo>
                  <a:cubicBezTo>
                    <a:pt x="6202" y="833"/>
                    <a:pt x="6199" y="825"/>
                    <a:pt x="6199" y="825"/>
                  </a:cubicBezTo>
                  <a:cubicBezTo>
                    <a:pt x="6199" y="825"/>
                    <a:pt x="6218" y="833"/>
                    <a:pt x="6226" y="830"/>
                  </a:cubicBezTo>
                  <a:cubicBezTo>
                    <a:pt x="6234" y="827"/>
                    <a:pt x="6234" y="820"/>
                    <a:pt x="6234" y="820"/>
                  </a:cubicBezTo>
                  <a:cubicBezTo>
                    <a:pt x="6234" y="820"/>
                    <a:pt x="6245" y="824"/>
                    <a:pt x="6250" y="824"/>
                  </a:cubicBezTo>
                  <a:cubicBezTo>
                    <a:pt x="6255" y="824"/>
                    <a:pt x="6293" y="801"/>
                    <a:pt x="6301" y="800"/>
                  </a:cubicBezTo>
                  <a:cubicBezTo>
                    <a:pt x="6309" y="799"/>
                    <a:pt x="6320" y="806"/>
                    <a:pt x="6327" y="799"/>
                  </a:cubicBezTo>
                  <a:cubicBezTo>
                    <a:pt x="6334" y="792"/>
                    <a:pt x="6335" y="781"/>
                    <a:pt x="6335" y="781"/>
                  </a:cubicBezTo>
                  <a:cubicBezTo>
                    <a:pt x="6335" y="781"/>
                    <a:pt x="6342" y="781"/>
                    <a:pt x="6351" y="777"/>
                  </a:cubicBezTo>
                  <a:cubicBezTo>
                    <a:pt x="6360" y="773"/>
                    <a:pt x="6371" y="763"/>
                    <a:pt x="6371" y="763"/>
                  </a:cubicBezTo>
                  <a:cubicBezTo>
                    <a:pt x="6361" y="762"/>
                    <a:pt x="6361" y="762"/>
                    <a:pt x="6361" y="762"/>
                  </a:cubicBezTo>
                  <a:cubicBezTo>
                    <a:pt x="6361" y="762"/>
                    <a:pt x="6384" y="751"/>
                    <a:pt x="6370" y="744"/>
                  </a:cubicBezTo>
                  <a:close/>
                  <a:moveTo>
                    <a:pt x="6577" y="1229"/>
                  </a:moveTo>
                  <a:cubicBezTo>
                    <a:pt x="6592" y="1229"/>
                    <a:pt x="6599" y="1218"/>
                    <a:pt x="6588" y="1216"/>
                  </a:cubicBezTo>
                  <a:cubicBezTo>
                    <a:pt x="6577" y="1214"/>
                    <a:pt x="6568" y="1229"/>
                    <a:pt x="6577" y="1229"/>
                  </a:cubicBezTo>
                  <a:close/>
                  <a:moveTo>
                    <a:pt x="6553" y="1123"/>
                  </a:moveTo>
                  <a:cubicBezTo>
                    <a:pt x="6547" y="1123"/>
                    <a:pt x="6544" y="1123"/>
                    <a:pt x="6542" y="1131"/>
                  </a:cubicBezTo>
                  <a:cubicBezTo>
                    <a:pt x="6556" y="1131"/>
                    <a:pt x="6556" y="1131"/>
                    <a:pt x="6556" y="1131"/>
                  </a:cubicBezTo>
                  <a:cubicBezTo>
                    <a:pt x="6556" y="1131"/>
                    <a:pt x="6559" y="1123"/>
                    <a:pt x="6553" y="1123"/>
                  </a:cubicBezTo>
                  <a:close/>
                  <a:moveTo>
                    <a:pt x="6576" y="1346"/>
                  </a:moveTo>
                  <a:cubicBezTo>
                    <a:pt x="6576" y="1336"/>
                    <a:pt x="6567" y="1329"/>
                    <a:pt x="6567" y="1329"/>
                  </a:cubicBezTo>
                  <a:cubicBezTo>
                    <a:pt x="6567" y="1329"/>
                    <a:pt x="6567" y="1320"/>
                    <a:pt x="6565" y="1315"/>
                  </a:cubicBezTo>
                  <a:cubicBezTo>
                    <a:pt x="6565" y="1311"/>
                    <a:pt x="6574" y="1310"/>
                    <a:pt x="6579" y="1308"/>
                  </a:cubicBezTo>
                  <a:cubicBezTo>
                    <a:pt x="6581" y="1308"/>
                    <a:pt x="6583" y="1307"/>
                    <a:pt x="6584" y="1306"/>
                  </a:cubicBezTo>
                  <a:cubicBezTo>
                    <a:pt x="6587" y="1303"/>
                    <a:pt x="6589" y="1297"/>
                    <a:pt x="6589" y="1297"/>
                  </a:cubicBezTo>
                  <a:cubicBezTo>
                    <a:pt x="6589" y="1297"/>
                    <a:pt x="6594" y="1304"/>
                    <a:pt x="6597" y="1298"/>
                  </a:cubicBezTo>
                  <a:cubicBezTo>
                    <a:pt x="6600" y="1292"/>
                    <a:pt x="6607" y="1282"/>
                    <a:pt x="6600" y="1276"/>
                  </a:cubicBezTo>
                  <a:cubicBezTo>
                    <a:pt x="6593" y="1270"/>
                    <a:pt x="6593" y="1261"/>
                    <a:pt x="6593" y="1261"/>
                  </a:cubicBezTo>
                  <a:cubicBezTo>
                    <a:pt x="6588" y="1263"/>
                    <a:pt x="6588" y="1263"/>
                    <a:pt x="6588" y="1263"/>
                  </a:cubicBezTo>
                  <a:cubicBezTo>
                    <a:pt x="6588" y="1263"/>
                    <a:pt x="6583" y="1251"/>
                    <a:pt x="6576" y="1249"/>
                  </a:cubicBezTo>
                  <a:cubicBezTo>
                    <a:pt x="6569" y="1247"/>
                    <a:pt x="6551" y="1250"/>
                    <a:pt x="6551" y="1250"/>
                  </a:cubicBezTo>
                  <a:cubicBezTo>
                    <a:pt x="6551" y="1250"/>
                    <a:pt x="6551" y="1250"/>
                    <a:pt x="6551" y="1249"/>
                  </a:cubicBezTo>
                  <a:cubicBezTo>
                    <a:pt x="6550" y="1248"/>
                    <a:pt x="6548" y="1246"/>
                    <a:pt x="6543" y="1244"/>
                  </a:cubicBezTo>
                  <a:cubicBezTo>
                    <a:pt x="6536" y="1242"/>
                    <a:pt x="6528" y="1256"/>
                    <a:pt x="6528" y="1256"/>
                  </a:cubicBezTo>
                  <a:cubicBezTo>
                    <a:pt x="6524" y="1246"/>
                    <a:pt x="6524" y="1246"/>
                    <a:pt x="6524" y="1246"/>
                  </a:cubicBezTo>
                  <a:cubicBezTo>
                    <a:pt x="6524" y="1246"/>
                    <a:pt x="6501" y="1246"/>
                    <a:pt x="6497" y="1251"/>
                  </a:cubicBezTo>
                  <a:cubicBezTo>
                    <a:pt x="6493" y="1257"/>
                    <a:pt x="6489" y="1272"/>
                    <a:pt x="6489" y="1272"/>
                  </a:cubicBezTo>
                  <a:cubicBezTo>
                    <a:pt x="6489" y="1272"/>
                    <a:pt x="6474" y="1271"/>
                    <a:pt x="6474" y="1277"/>
                  </a:cubicBezTo>
                  <a:cubicBezTo>
                    <a:pt x="6474" y="1283"/>
                    <a:pt x="6496" y="1279"/>
                    <a:pt x="6492" y="1286"/>
                  </a:cubicBezTo>
                  <a:cubicBezTo>
                    <a:pt x="6488" y="1293"/>
                    <a:pt x="6484" y="1289"/>
                    <a:pt x="6482" y="1292"/>
                  </a:cubicBezTo>
                  <a:cubicBezTo>
                    <a:pt x="6480" y="1295"/>
                    <a:pt x="6477" y="1299"/>
                    <a:pt x="6477" y="1299"/>
                  </a:cubicBezTo>
                  <a:cubicBezTo>
                    <a:pt x="6459" y="1298"/>
                    <a:pt x="6459" y="1298"/>
                    <a:pt x="6459" y="1298"/>
                  </a:cubicBezTo>
                  <a:cubicBezTo>
                    <a:pt x="6459" y="1303"/>
                    <a:pt x="6459" y="1303"/>
                    <a:pt x="6459" y="1303"/>
                  </a:cubicBezTo>
                  <a:cubicBezTo>
                    <a:pt x="6459" y="1303"/>
                    <a:pt x="6446" y="1289"/>
                    <a:pt x="6438" y="1293"/>
                  </a:cubicBezTo>
                  <a:cubicBezTo>
                    <a:pt x="6430" y="1297"/>
                    <a:pt x="6420" y="1296"/>
                    <a:pt x="6420" y="1296"/>
                  </a:cubicBezTo>
                  <a:cubicBezTo>
                    <a:pt x="6420" y="1296"/>
                    <a:pt x="6418" y="1313"/>
                    <a:pt x="6423" y="1313"/>
                  </a:cubicBezTo>
                  <a:cubicBezTo>
                    <a:pt x="6428" y="1313"/>
                    <a:pt x="6432" y="1321"/>
                    <a:pt x="6432" y="1321"/>
                  </a:cubicBezTo>
                  <a:cubicBezTo>
                    <a:pt x="6421" y="1328"/>
                    <a:pt x="6421" y="1328"/>
                    <a:pt x="6421" y="1328"/>
                  </a:cubicBezTo>
                  <a:cubicBezTo>
                    <a:pt x="6421" y="1328"/>
                    <a:pt x="6410" y="1332"/>
                    <a:pt x="6415" y="1340"/>
                  </a:cubicBezTo>
                  <a:cubicBezTo>
                    <a:pt x="6420" y="1348"/>
                    <a:pt x="6438" y="1349"/>
                    <a:pt x="6438" y="1349"/>
                  </a:cubicBezTo>
                  <a:cubicBezTo>
                    <a:pt x="6438" y="1349"/>
                    <a:pt x="6457" y="1341"/>
                    <a:pt x="6456" y="1349"/>
                  </a:cubicBezTo>
                  <a:cubicBezTo>
                    <a:pt x="6455" y="1357"/>
                    <a:pt x="6440" y="1358"/>
                    <a:pt x="6440" y="1358"/>
                  </a:cubicBezTo>
                  <a:cubicBezTo>
                    <a:pt x="6440" y="1372"/>
                    <a:pt x="6440" y="1372"/>
                    <a:pt x="6440" y="1372"/>
                  </a:cubicBezTo>
                  <a:cubicBezTo>
                    <a:pt x="6440" y="1372"/>
                    <a:pt x="6427" y="1367"/>
                    <a:pt x="6425" y="1376"/>
                  </a:cubicBezTo>
                  <a:cubicBezTo>
                    <a:pt x="6423" y="1385"/>
                    <a:pt x="6420" y="1398"/>
                    <a:pt x="6420" y="1398"/>
                  </a:cubicBezTo>
                  <a:cubicBezTo>
                    <a:pt x="6420" y="1398"/>
                    <a:pt x="6395" y="1398"/>
                    <a:pt x="6394" y="1403"/>
                  </a:cubicBezTo>
                  <a:cubicBezTo>
                    <a:pt x="6393" y="1408"/>
                    <a:pt x="6405" y="1409"/>
                    <a:pt x="6405" y="1409"/>
                  </a:cubicBezTo>
                  <a:cubicBezTo>
                    <a:pt x="6405" y="1409"/>
                    <a:pt x="6390" y="1411"/>
                    <a:pt x="6390" y="1418"/>
                  </a:cubicBezTo>
                  <a:cubicBezTo>
                    <a:pt x="6390" y="1426"/>
                    <a:pt x="6397" y="1425"/>
                    <a:pt x="6397" y="1425"/>
                  </a:cubicBezTo>
                  <a:cubicBezTo>
                    <a:pt x="6420" y="1422"/>
                    <a:pt x="6420" y="1422"/>
                    <a:pt x="6420" y="1422"/>
                  </a:cubicBezTo>
                  <a:cubicBezTo>
                    <a:pt x="6409" y="1434"/>
                    <a:pt x="6409" y="1434"/>
                    <a:pt x="6409" y="1434"/>
                  </a:cubicBezTo>
                  <a:cubicBezTo>
                    <a:pt x="6409" y="1434"/>
                    <a:pt x="6426" y="1429"/>
                    <a:pt x="6425" y="1432"/>
                  </a:cubicBezTo>
                  <a:cubicBezTo>
                    <a:pt x="6424" y="1435"/>
                    <a:pt x="6404" y="1444"/>
                    <a:pt x="6419" y="1444"/>
                  </a:cubicBezTo>
                  <a:cubicBezTo>
                    <a:pt x="6434" y="1444"/>
                    <a:pt x="6455" y="1438"/>
                    <a:pt x="6464" y="1433"/>
                  </a:cubicBezTo>
                  <a:cubicBezTo>
                    <a:pt x="6473" y="1428"/>
                    <a:pt x="6473" y="1420"/>
                    <a:pt x="6473" y="1420"/>
                  </a:cubicBezTo>
                  <a:cubicBezTo>
                    <a:pt x="6473" y="1420"/>
                    <a:pt x="6483" y="1426"/>
                    <a:pt x="6492" y="1420"/>
                  </a:cubicBezTo>
                  <a:cubicBezTo>
                    <a:pt x="6501" y="1415"/>
                    <a:pt x="6502" y="1409"/>
                    <a:pt x="6514" y="1408"/>
                  </a:cubicBezTo>
                  <a:cubicBezTo>
                    <a:pt x="6525" y="1407"/>
                    <a:pt x="6530" y="1407"/>
                    <a:pt x="6530" y="1407"/>
                  </a:cubicBezTo>
                  <a:cubicBezTo>
                    <a:pt x="6533" y="1401"/>
                    <a:pt x="6533" y="1401"/>
                    <a:pt x="6533" y="1401"/>
                  </a:cubicBezTo>
                  <a:cubicBezTo>
                    <a:pt x="6558" y="1402"/>
                    <a:pt x="6558" y="1402"/>
                    <a:pt x="6558" y="1402"/>
                  </a:cubicBezTo>
                  <a:cubicBezTo>
                    <a:pt x="6557" y="1390"/>
                    <a:pt x="6557" y="1390"/>
                    <a:pt x="6557" y="1390"/>
                  </a:cubicBezTo>
                  <a:cubicBezTo>
                    <a:pt x="6557" y="1390"/>
                    <a:pt x="6569" y="1392"/>
                    <a:pt x="6569" y="1388"/>
                  </a:cubicBezTo>
                  <a:cubicBezTo>
                    <a:pt x="6569" y="1384"/>
                    <a:pt x="6564" y="1380"/>
                    <a:pt x="6568" y="1375"/>
                  </a:cubicBezTo>
                  <a:cubicBezTo>
                    <a:pt x="6571" y="1370"/>
                    <a:pt x="6576" y="1356"/>
                    <a:pt x="6576" y="1346"/>
                  </a:cubicBezTo>
                  <a:close/>
                  <a:moveTo>
                    <a:pt x="6590" y="1178"/>
                  </a:moveTo>
                  <a:cubicBezTo>
                    <a:pt x="6586" y="1178"/>
                    <a:pt x="6580" y="1190"/>
                    <a:pt x="6584" y="1193"/>
                  </a:cubicBezTo>
                  <a:cubicBezTo>
                    <a:pt x="6588" y="1196"/>
                    <a:pt x="6601" y="1189"/>
                    <a:pt x="6601" y="1189"/>
                  </a:cubicBezTo>
                  <a:cubicBezTo>
                    <a:pt x="6601" y="1189"/>
                    <a:pt x="6594" y="1178"/>
                    <a:pt x="6590" y="1178"/>
                  </a:cubicBezTo>
                  <a:close/>
                  <a:moveTo>
                    <a:pt x="7967" y="2161"/>
                  </a:moveTo>
                  <a:cubicBezTo>
                    <a:pt x="7957" y="2153"/>
                    <a:pt x="7959" y="2171"/>
                    <a:pt x="7959" y="2171"/>
                  </a:cubicBezTo>
                  <a:cubicBezTo>
                    <a:pt x="7973" y="2178"/>
                    <a:pt x="7977" y="2169"/>
                    <a:pt x="7967" y="2161"/>
                  </a:cubicBezTo>
                  <a:close/>
                  <a:moveTo>
                    <a:pt x="7937" y="2078"/>
                  </a:moveTo>
                  <a:cubicBezTo>
                    <a:pt x="7918" y="2083"/>
                    <a:pt x="7918" y="2083"/>
                    <a:pt x="7918" y="2083"/>
                  </a:cubicBezTo>
                  <a:cubicBezTo>
                    <a:pt x="7919" y="2099"/>
                    <a:pt x="7932" y="2092"/>
                    <a:pt x="7932" y="2092"/>
                  </a:cubicBezTo>
                  <a:cubicBezTo>
                    <a:pt x="7932" y="2092"/>
                    <a:pt x="7937" y="2103"/>
                    <a:pt x="7946" y="2099"/>
                  </a:cubicBezTo>
                  <a:cubicBezTo>
                    <a:pt x="7955" y="2095"/>
                    <a:pt x="7937" y="2078"/>
                    <a:pt x="7937" y="2078"/>
                  </a:cubicBezTo>
                  <a:close/>
                  <a:moveTo>
                    <a:pt x="7491" y="141"/>
                  </a:moveTo>
                  <a:cubicBezTo>
                    <a:pt x="7519" y="141"/>
                    <a:pt x="7519" y="141"/>
                    <a:pt x="7519" y="141"/>
                  </a:cubicBezTo>
                  <a:cubicBezTo>
                    <a:pt x="7519" y="141"/>
                    <a:pt x="7550" y="152"/>
                    <a:pt x="7554" y="150"/>
                  </a:cubicBezTo>
                  <a:cubicBezTo>
                    <a:pt x="7558" y="149"/>
                    <a:pt x="7580" y="145"/>
                    <a:pt x="7585" y="145"/>
                  </a:cubicBezTo>
                  <a:cubicBezTo>
                    <a:pt x="7591" y="145"/>
                    <a:pt x="7637" y="163"/>
                    <a:pt x="7637" y="163"/>
                  </a:cubicBezTo>
                  <a:cubicBezTo>
                    <a:pt x="7651" y="148"/>
                    <a:pt x="7651" y="148"/>
                    <a:pt x="7651" y="148"/>
                  </a:cubicBezTo>
                  <a:cubicBezTo>
                    <a:pt x="7691" y="149"/>
                    <a:pt x="7691" y="149"/>
                    <a:pt x="7691" y="149"/>
                  </a:cubicBezTo>
                  <a:cubicBezTo>
                    <a:pt x="7694" y="136"/>
                    <a:pt x="7694" y="136"/>
                    <a:pt x="7694" y="136"/>
                  </a:cubicBezTo>
                  <a:cubicBezTo>
                    <a:pt x="7694" y="136"/>
                    <a:pt x="7715" y="143"/>
                    <a:pt x="7726" y="122"/>
                  </a:cubicBezTo>
                  <a:cubicBezTo>
                    <a:pt x="7737" y="101"/>
                    <a:pt x="7691" y="118"/>
                    <a:pt x="7691" y="118"/>
                  </a:cubicBezTo>
                  <a:cubicBezTo>
                    <a:pt x="7691" y="118"/>
                    <a:pt x="7688" y="108"/>
                    <a:pt x="7664" y="108"/>
                  </a:cubicBezTo>
                  <a:cubicBezTo>
                    <a:pt x="7640" y="108"/>
                    <a:pt x="7623" y="120"/>
                    <a:pt x="7616" y="118"/>
                  </a:cubicBezTo>
                  <a:cubicBezTo>
                    <a:pt x="7609" y="117"/>
                    <a:pt x="7615" y="105"/>
                    <a:pt x="7596" y="105"/>
                  </a:cubicBezTo>
                  <a:cubicBezTo>
                    <a:pt x="7578" y="105"/>
                    <a:pt x="7573" y="121"/>
                    <a:pt x="7573" y="121"/>
                  </a:cubicBezTo>
                  <a:cubicBezTo>
                    <a:pt x="7529" y="105"/>
                    <a:pt x="7529" y="105"/>
                    <a:pt x="7529" y="105"/>
                  </a:cubicBezTo>
                  <a:cubicBezTo>
                    <a:pt x="7529" y="105"/>
                    <a:pt x="7508" y="112"/>
                    <a:pt x="7485" y="117"/>
                  </a:cubicBezTo>
                  <a:cubicBezTo>
                    <a:pt x="7463" y="121"/>
                    <a:pt x="7478" y="105"/>
                    <a:pt x="7478" y="105"/>
                  </a:cubicBezTo>
                  <a:cubicBezTo>
                    <a:pt x="7457" y="115"/>
                    <a:pt x="7457" y="115"/>
                    <a:pt x="7457" y="115"/>
                  </a:cubicBezTo>
                  <a:cubicBezTo>
                    <a:pt x="7467" y="129"/>
                    <a:pt x="7467" y="129"/>
                    <a:pt x="7467" y="129"/>
                  </a:cubicBezTo>
                  <a:lnTo>
                    <a:pt x="7491" y="141"/>
                  </a:lnTo>
                  <a:close/>
                  <a:moveTo>
                    <a:pt x="7945" y="2230"/>
                  </a:moveTo>
                  <a:cubicBezTo>
                    <a:pt x="7952" y="2235"/>
                    <a:pt x="7962" y="2227"/>
                    <a:pt x="7953" y="2223"/>
                  </a:cubicBezTo>
                  <a:cubicBezTo>
                    <a:pt x="7944" y="2219"/>
                    <a:pt x="7940" y="2227"/>
                    <a:pt x="7945" y="2230"/>
                  </a:cubicBezTo>
                  <a:close/>
                  <a:moveTo>
                    <a:pt x="7943" y="2171"/>
                  </a:moveTo>
                  <a:cubicBezTo>
                    <a:pt x="7939" y="2167"/>
                    <a:pt x="7927" y="2170"/>
                    <a:pt x="7927" y="2178"/>
                  </a:cubicBezTo>
                  <a:cubicBezTo>
                    <a:pt x="7927" y="2183"/>
                    <a:pt x="7947" y="2175"/>
                    <a:pt x="7943" y="2171"/>
                  </a:cubicBezTo>
                  <a:close/>
                  <a:moveTo>
                    <a:pt x="7898" y="2198"/>
                  </a:moveTo>
                  <a:cubicBezTo>
                    <a:pt x="7900" y="2210"/>
                    <a:pt x="7910" y="2213"/>
                    <a:pt x="7915" y="2205"/>
                  </a:cubicBezTo>
                  <a:cubicBezTo>
                    <a:pt x="7921" y="2195"/>
                    <a:pt x="7896" y="2186"/>
                    <a:pt x="7898" y="2198"/>
                  </a:cubicBezTo>
                  <a:close/>
                  <a:moveTo>
                    <a:pt x="7885" y="2175"/>
                  </a:moveTo>
                  <a:cubicBezTo>
                    <a:pt x="7891" y="2164"/>
                    <a:pt x="7891" y="2164"/>
                    <a:pt x="7891" y="2164"/>
                  </a:cubicBezTo>
                  <a:cubicBezTo>
                    <a:pt x="7869" y="2147"/>
                    <a:pt x="7869" y="2147"/>
                    <a:pt x="7869" y="2147"/>
                  </a:cubicBezTo>
                  <a:lnTo>
                    <a:pt x="7885" y="2175"/>
                  </a:lnTo>
                  <a:close/>
                  <a:moveTo>
                    <a:pt x="8551" y="596"/>
                  </a:moveTo>
                  <a:cubicBezTo>
                    <a:pt x="8573" y="601"/>
                    <a:pt x="8581" y="594"/>
                    <a:pt x="8588" y="590"/>
                  </a:cubicBezTo>
                  <a:cubicBezTo>
                    <a:pt x="8595" y="586"/>
                    <a:pt x="8601" y="578"/>
                    <a:pt x="8601" y="578"/>
                  </a:cubicBezTo>
                  <a:cubicBezTo>
                    <a:pt x="8610" y="577"/>
                    <a:pt x="8610" y="577"/>
                    <a:pt x="8610" y="577"/>
                  </a:cubicBezTo>
                  <a:cubicBezTo>
                    <a:pt x="8610" y="577"/>
                    <a:pt x="8602" y="566"/>
                    <a:pt x="8576" y="560"/>
                  </a:cubicBezTo>
                  <a:cubicBezTo>
                    <a:pt x="8550" y="554"/>
                    <a:pt x="8535" y="577"/>
                    <a:pt x="8535" y="577"/>
                  </a:cubicBezTo>
                  <a:cubicBezTo>
                    <a:pt x="8535" y="580"/>
                    <a:pt x="8529" y="592"/>
                    <a:pt x="8551" y="596"/>
                  </a:cubicBezTo>
                  <a:close/>
                  <a:moveTo>
                    <a:pt x="7829" y="2293"/>
                  </a:moveTo>
                  <a:cubicBezTo>
                    <a:pt x="7838" y="2303"/>
                    <a:pt x="7843" y="2296"/>
                    <a:pt x="7843" y="2296"/>
                  </a:cubicBezTo>
                  <a:cubicBezTo>
                    <a:pt x="7849" y="2302"/>
                    <a:pt x="7849" y="2302"/>
                    <a:pt x="7849" y="2302"/>
                  </a:cubicBezTo>
                  <a:cubicBezTo>
                    <a:pt x="7873" y="2303"/>
                    <a:pt x="7873" y="2303"/>
                    <a:pt x="7873" y="2303"/>
                  </a:cubicBezTo>
                  <a:cubicBezTo>
                    <a:pt x="7881" y="2318"/>
                    <a:pt x="7881" y="2318"/>
                    <a:pt x="7881" y="2318"/>
                  </a:cubicBezTo>
                  <a:cubicBezTo>
                    <a:pt x="7906" y="2317"/>
                    <a:pt x="7906" y="2317"/>
                    <a:pt x="7906" y="2317"/>
                  </a:cubicBezTo>
                  <a:cubicBezTo>
                    <a:pt x="7909" y="2313"/>
                    <a:pt x="7909" y="2313"/>
                    <a:pt x="7909" y="2313"/>
                  </a:cubicBezTo>
                  <a:cubicBezTo>
                    <a:pt x="7909" y="2313"/>
                    <a:pt x="7947" y="2318"/>
                    <a:pt x="7949" y="2304"/>
                  </a:cubicBezTo>
                  <a:cubicBezTo>
                    <a:pt x="7951" y="2290"/>
                    <a:pt x="7931" y="2301"/>
                    <a:pt x="7927" y="2303"/>
                  </a:cubicBezTo>
                  <a:cubicBezTo>
                    <a:pt x="7923" y="2305"/>
                    <a:pt x="7920" y="2293"/>
                    <a:pt x="7920" y="2293"/>
                  </a:cubicBezTo>
                  <a:cubicBezTo>
                    <a:pt x="7898" y="2292"/>
                    <a:pt x="7898" y="2292"/>
                    <a:pt x="7898" y="2292"/>
                  </a:cubicBezTo>
                  <a:cubicBezTo>
                    <a:pt x="7877" y="2287"/>
                    <a:pt x="7877" y="2287"/>
                    <a:pt x="7877" y="2287"/>
                  </a:cubicBezTo>
                  <a:cubicBezTo>
                    <a:pt x="7856" y="2287"/>
                    <a:pt x="7856" y="2287"/>
                    <a:pt x="7856" y="2287"/>
                  </a:cubicBezTo>
                  <a:cubicBezTo>
                    <a:pt x="7836" y="2276"/>
                    <a:pt x="7836" y="2276"/>
                    <a:pt x="7836" y="2276"/>
                  </a:cubicBezTo>
                  <a:cubicBezTo>
                    <a:pt x="7836" y="2276"/>
                    <a:pt x="7820" y="2283"/>
                    <a:pt x="7829" y="2293"/>
                  </a:cubicBezTo>
                  <a:close/>
                  <a:moveTo>
                    <a:pt x="7851" y="2036"/>
                  </a:moveTo>
                  <a:cubicBezTo>
                    <a:pt x="7858" y="2029"/>
                    <a:pt x="7858" y="2029"/>
                    <a:pt x="7858" y="2029"/>
                  </a:cubicBezTo>
                  <a:cubicBezTo>
                    <a:pt x="7833" y="2024"/>
                    <a:pt x="7833" y="2024"/>
                    <a:pt x="7833" y="2024"/>
                  </a:cubicBezTo>
                  <a:lnTo>
                    <a:pt x="7851" y="2036"/>
                  </a:lnTo>
                  <a:close/>
                  <a:moveTo>
                    <a:pt x="7934" y="2119"/>
                  </a:moveTo>
                  <a:cubicBezTo>
                    <a:pt x="7921" y="2119"/>
                    <a:pt x="7921" y="2119"/>
                    <a:pt x="7921" y="2119"/>
                  </a:cubicBezTo>
                  <a:cubicBezTo>
                    <a:pt x="7920" y="2131"/>
                    <a:pt x="7920" y="2131"/>
                    <a:pt x="7920" y="2131"/>
                  </a:cubicBezTo>
                  <a:cubicBezTo>
                    <a:pt x="7929" y="2147"/>
                    <a:pt x="7929" y="2147"/>
                    <a:pt x="7929" y="2147"/>
                  </a:cubicBezTo>
                  <a:lnTo>
                    <a:pt x="7934" y="2119"/>
                  </a:lnTo>
                  <a:close/>
                  <a:moveTo>
                    <a:pt x="7966" y="2200"/>
                  </a:moveTo>
                  <a:cubicBezTo>
                    <a:pt x="7975" y="2187"/>
                    <a:pt x="7975" y="2187"/>
                    <a:pt x="7975" y="2187"/>
                  </a:cubicBezTo>
                  <a:cubicBezTo>
                    <a:pt x="7963" y="2187"/>
                    <a:pt x="7963" y="2187"/>
                    <a:pt x="7963" y="2187"/>
                  </a:cubicBezTo>
                  <a:lnTo>
                    <a:pt x="7966" y="2200"/>
                  </a:lnTo>
                  <a:close/>
                  <a:moveTo>
                    <a:pt x="7880" y="2228"/>
                  </a:moveTo>
                  <a:cubicBezTo>
                    <a:pt x="7879" y="2231"/>
                    <a:pt x="7888" y="2233"/>
                    <a:pt x="7887" y="2226"/>
                  </a:cubicBezTo>
                  <a:cubicBezTo>
                    <a:pt x="7886" y="2219"/>
                    <a:pt x="7881" y="2222"/>
                    <a:pt x="7880" y="2228"/>
                  </a:cubicBezTo>
                  <a:close/>
                  <a:moveTo>
                    <a:pt x="7252" y="150"/>
                  </a:moveTo>
                  <a:cubicBezTo>
                    <a:pt x="7259" y="155"/>
                    <a:pt x="7274" y="152"/>
                    <a:pt x="7277" y="156"/>
                  </a:cubicBezTo>
                  <a:cubicBezTo>
                    <a:pt x="7280" y="160"/>
                    <a:pt x="7261" y="170"/>
                    <a:pt x="7261" y="170"/>
                  </a:cubicBezTo>
                  <a:cubicBezTo>
                    <a:pt x="7290" y="181"/>
                    <a:pt x="7290" y="181"/>
                    <a:pt x="7290" y="181"/>
                  </a:cubicBezTo>
                  <a:cubicBezTo>
                    <a:pt x="7290" y="181"/>
                    <a:pt x="7305" y="191"/>
                    <a:pt x="7319" y="194"/>
                  </a:cubicBezTo>
                  <a:cubicBezTo>
                    <a:pt x="7333" y="197"/>
                    <a:pt x="7343" y="177"/>
                    <a:pt x="7343" y="177"/>
                  </a:cubicBezTo>
                  <a:cubicBezTo>
                    <a:pt x="7371" y="172"/>
                    <a:pt x="7371" y="172"/>
                    <a:pt x="7371" y="172"/>
                  </a:cubicBezTo>
                  <a:cubicBezTo>
                    <a:pt x="7394" y="186"/>
                    <a:pt x="7394" y="186"/>
                    <a:pt x="7394" y="186"/>
                  </a:cubicBezTo>
                  <a:cubicBezTo>
                    <a:pt x="7394" y="186"/>
                    <a:pt x="7375" y="191"/>
                    <a:pt x="7357" y="195"/>
                  </a:cubicBezTo>
                  <a:cubicBezTo>
                    <a:pt x="7339" y="200"/>
                    <a:pt x="7340" y="207"/>
                    <a:pt x="7340" y="207"/>
                  </a:cubicBezTo>
                  <a:cubicBezTo>
                    <a:pt x="7340" y="207"/>
                    <a:pt x="7390" y="211"/>
                    <a:pt x="7383" y="212"/>
                  </a:cubicBezTo>
                  <a:cubicBezTo>
                    <a:pt x="7375" y="214"/>
                    <a:pt x="7345" y="226"/>
                    <a:pt x="7345" y="226"/>
                  </a:cubicBezTo>
                  <a:cubicBezTo>
                    <a:pt x="7378" y="238"/>
                    <a:pt x="7378" y="238"/>
                    <a:pt x="7378" y="238"/>
                  </a:cubicBezTo>
                  <a:cubicBezTo>
                    <a:pt x="7378" y="238"/>
                    <a:pt x="7408" y="253"/>
                    <a:pt x="7433" y="249"/>
                  </a:cubicBezTo>
                  <a:cubicBezTo>
                    <a:pt x="7459" y="245"/>
                    <a:pt x="7440" y="229"/>
                    <a:pt x="7440" y="222"/>
                  </a:cubicBezTo>
                  <a:cubicBezTo>
                    <a:pt x="7440" y="215"/>
                    <a:pt x="7470" y="215"/>
                    <a:pt x="7470" y="215"/>
                  </a:cubicBezTo>
                  <a:cubicBezTo>
                    <a:pt x="7470" y="201"/>
                    <a:pt x="7470" y="201"/>
                    <a:pt x="7470" y="201"/>
                  </a:cubicBezTo>
                  <a:cubicBezTo>
                    <a:pt x="7489" y="197"/>
                    <a:pt x="7489" y="197"/>
                    <a:pt x="7489" y="197"/>
                  </a:cubicBezTo>
                  <a:cubicBezTo>
                    <a:pt x="7498" y="176"/>
                    <a:pt x="7498" y="176"/>
                    <a:pt x="7498" y="176"/>
                  </a:cubicBezTo>
                  <a:cubicBezTo>
                    <a:pt x="7511" y="183"/>
                    <a:pt x="7511" y="183"/>
                    <a:pt x="7511" y="183"/>
                  </a:cubicBezTo>
                  <a:cubicBezTo>
                    <a:pt x="7527" y="174"/>
                    <a:pt x="7527" y="174"/>
                    <a:pt x="7527" y="174"/>
                  </a:cubicBezTo>
                  <a:cubicBezTo>
                    <a:pt x="7527" y="174"/>
                    <a:pt x="7536" y="188"/>
                    <a:pt x="7556" y="193"/>
                  </a:cubicBezTo>
                  <a:cubicBezTo>
                    <a:pt x="7575" y="197"/>
                    <a:pt x="7553" y="224"/>
                    <a:pt x="7553" y="224"/>
                  </a:cubicBezTo>
                  <a:cubicBezTo>
                    <a:pt x="7589" y="222"/>
                    <a:pt x="7589" y="222"/>
                    <a:pt x="7589" y="222"/>
                  </a:cubicBezTo>
                  <a:cubicBezTo>
                    <a:pt x="7589" y="222"/>
                    <a:pt x="7608" y="238"/>
                    <a:pt x="7609" y="233"/>
                  </a:cubicBezTo>
                  <a:cubicBezTo>
                    <a:pt x="7610" y="229"/>
                    <a:pt x="7661" y="215"/>
                    <a:pt x="7665" y="207"/>
                  </a:cubicBezTo>
                  <a:cubicBezTo>
                    <a:pt x="7670" y="198"/>
                    <a:pt x="7627" y="200"/>
                    <a:pt x="7627" y="200"/>
                  </a:cubicBezTo>
                  <a:cubicBezTo>
                    <a:pt x="7625" y="188"/>
                    <a:pt x="7625" y="188"/>
                    <a:pt x="7625" y="188"/>
                  </a:cubicBezTo>
                  <a:cubicBezTo>
                    <a:pt x="7589" y="183"/>
                    <a:pt x="7589" y="183"/>
                    <a:pt x="7589" y="183"/>
                  </a:cubicBezTo>
                  <a:cubicBezTo>
                    <a:pt x="7588" y="172"/>
                    <a:pt x="7588" y="172"/>
                    <a:pt x="7588" y="172"/>
                  </a:cubicBezTo>
                  <a:cubicBezTo>
                    <a:pt x="7567" y="174"/>
                    <a:pt x="7567" y="174"/>
                    <a:pt x="7567" y="174"/>
                  </a:cubicBezTo>
                  <a:cubicBezTo>
                    <a:pt x="7570" y="162"/>
                    <a:pt x="7570" y="162"/>
                    <a:pt x="7570" y="162"/>
                  </a:cubicBezTo>
                  <a:cubicBezTo>
                    <a:pt x="7519" y="163"/>
                    <a:pt x="7519" y="163"/>
                    <a:pt x="7519" y="163"/>
                  </a:cubicBezTo>
                  <a:cubicBezTo>
                    <a:pt x="7515" y="155"/>
                    <a:pt x="7515" y="155"/>
                    <a:pt x="7515" y="155"/>
                  </a:cubicBezTo>
                  <a:cubicBezTo>
                    <a:pt x="7491" y="155"/>
                    <a:pt x="7491" y="155"/>
                    <a:pt x="7491" y="155"/>
                  </a:cubicBezTo>
                  <a:cubicBezTo>
                    <a:pt x="7491" y="155"/>
                    <a:pt x="7488" y="142"/>
                    <a:pt x="7473" y="138"/>
                  </a:cubicBezTo>
                  <a:cubicBezTo>
                    <a:pt x="7457" y="134"/>
                    <a:pt x="7450" y="139"/>
                    <a:pt x="7450" y="139"/>
                  </a:cubicBezTo>
                  <a:cubicBezTo>
                    <a:pt x="7453" y="127"/>
                    <a:pt x="7453" y="127"/>
                    <a:pt x="7453" y="127"/>
                  </a:cubicBezTo>
                  <a:cubicBezTo>
                    <a:pt x="7453" y="127"/>
                    <a:pt x="7432" y="121"/>
                    <a:pt x="7404" y="122"/>
                  </a:cubicBezTo>
                  <a:cubicBezTo>
                    <a:pt x="7375" y="124"/>
                    <a:pt x="7412" y="156"/>
                    <a:pt x="7412" y="156"/>
                  </a:cubicBezTo>
                  <a:cubicBezTo>
                    <a:pt x="7412" y="156"/>
                    <a:pt x="7381" y="131"/>
                    <a:pt x="7366" y="128"/>
                  </a:cubicBezTo>
                  <a:cubicBezTo>
                    <a:pt x="7350" y="125"/>
                    <a:pt x="7345" y="145"/>
                    <a:pt x="7345" y="145"/>
                  </a:cubicBezTo>
                  <a:cubicBezTo>
                    <a:pt x="7345" y="145"/>
                    <a:pt x="7322" y="141"/>
                    <a:pt x="7316" y="138"/>
                  </a:cubicBezTo>
                  <a:cubicBezTo>
                    <a:pt x="7311" y="135"/>
                    <a:pt x="7329" y="125"/>
                    <a:pt x="7329" y="125"/>
                  </a:cubicBezTo>
                  <a:cubicBezTo>
                    <a:pt x="7292" y="128"/>
                    <a:pt x="7292" y="128"/>
                    <a:pt x="7292" y="128"/>
                  </a:cubicBezTo>
                  <a:cubicBezTo>
                    <a:pt x="7283" y="136"/>
                    <a:pt x="7283" y="136"/>
                    <a:pt x="7283" y="136"/>
                  </a:cubicBezTo>
                  <a:cubicBezTo>
                    <a:pt x="7278" y="125"/>
                    <a:pt x="7278" y="125"/>
                    <a:pt x="7278" y="125"/>
                  </a:cubicBezTo>
                  <a:cubicBezTo>
                    <a:pt x="7278" y="125"/>
                    <a:pt x="7254" y="132"/>
                    <a:pt x="7246" y="139"/>
                  </a:cubicBezTo>
                  <a:cubicBezTo>
                    <a:pt x="7246" y="139"/>
                    <a:pt x="7245" y="146"/>
                    <a:pt x="7252" y="150"/>
                  </a:cubicBezTo>
                  <a:close/>
                  <a:moveTo>
                    <a:pt x="7923" y="2212"/>
                  </a:moveTo>
                  <a:cubicBezTo>
                    <a:pt x="7923" y="2221"/>
                    <a:pt x="7923" y="2221"/>
                    <a:pt x="7923" y="2221"/>
                  </a:cubicBezTo>
                  <a:cubicBezTo>
                    <a:pt x="7932" y="2211"/>
                    <a:pt x="7932" y="2211"/>
                    <a:pt x="7932" y="2211"/>
                  </a:cubicBezTo>
                  <a:lnTo>
                    <a:pt x="7923" y="2212"/>
                  </a:lnTo>
                  <a:close/>
                  <a:moveTo>
                    <a:pt x="6620" y="1148"/>
                  </a:moveTo>
                  <a:cubicBezTo>
                    <a:pt x="6620" y="1148"/>
                    <a:pt x="6614" y="1153"/>
                    <a:pt x="6611" y="1156"/>
                  </a:cubicBezTo>
                  <a:cubicBezTo>
                    <a:pt x="6608" y="1159"/>
                    <a:pt x="6606" y="1166"/>
                    <a:pt x="6606" y="1166"/>
                  </a:cubicBezTo>
                  <a:cubicBezTo>
                    <a:pt x="6595" y="1171"/>
                    <a:pt x="6595" y="1171"/>
                    <a:pt x="6595" y="1171"/>
                  </a:cubicBezTo>
                  <a:cubicBezTo>
                    <a:pt x="6595" y="1171"/>
                    <a:pt x="6601" y="1180"/>
                    <a:pt x="6609" y="1179"/>
                  </a:cubicBezTo>
                  <a:cubicBezTo>
                    <a:pt x="6617" y="1178"/>
                    <a:pt x="6624" y="1170"/>
                    <a:pt x="6624" y="1170"/>
                  </a:cubicBezTo>
                  <a:cubicBezTo>
                    <a:pt x="6623" y="1182"/>
                    <a:pt x="6623" y="1182"/>
                    <a:pt x="6623" y="1182"/>
                  </a:cubicBezTo>
                  <a:cubicBezTo>
                    <a:pt x="6623" y="1182"/>
                    <a:pt x="6610" y="1188"/>
                    <a:pt x="6605" y="1196"/>
                  </a:cubicBezTo>
                  <a:cubicBezTo>
                    <a:pt x="6600" y="1205"/>
                    <a:pt x="6606" y="1218"/>
                    <a:pt x="6606" y="1218"/>
                  </a:cubicBezTo>
                  <a:cubicBezTo>
                    <a:pt x="6606" y="1218"/>
                    <a:pt x="6617" y="1210"/>
                    <a:pt x="6624" y="1215"/>
                  </a:cubicBezTo>
                  <a:cubicBezTo>
                    <a:pt x="6630" y="1220"/>
                    <a:pt x="6643" y="1209"/>
                    <a:pt x="6643" y="1209"/>
                  </a:cubicBezTo>
                  <a:cubicBezTo>
                    <a:pt x="6634" y="1219"/>
                    <a:pt x="6634" y="1219"/>
                    <a:pt x="6634" y="1219"/>
                  </a:cubicBezTo>
                  <a:cubicBezTo>
                    <a:pt x="6639" y="1237"/>
                    <a:pt x="6639" y="1237"/>
                    <a:pt x="6639" y="1237"/>
                  </a:cubicBezTo>
                  <a:cubicBezTo>
                    <a:pt x="6639" y="1237"/>
                    <a:pt x="6628" y="1250"/>
                    <a:pt x="6620" y="1264"/>
                  </a:cubicBezTo>
                  <a:cubicBezTo>
                    <a:pt x="6613" y="1277"/>
                    <a:pt x="6636" y="1274"/>
                    <a:pt x="6636" y="1274"/>
                  </a:cubicBezTo>
                  <a:cubicBezTo>
                    <a:pt x="6636" y="1274"/>
                    <a:pt x="6649" y="1268"/>
                    <a:pt x="6656" y="1271"/>
                  </a:cubicBezTo>
                  <a:cubicBezTo>
                    <a:pt x="6663" y="1274"/>
                    <a:pt x="6679" y="1261"/>
                    <a:pt x="6679" y="1261"/>
                  </a:cubicBezTo>
                  <a:cubicBezTo>
                    <a:pt x="6701" y="1263"/>
                    <a:pt x="6701" y="1263"/>
                    <a:pt x="6701" y="1263"/>
                  </a:cubicBezTo>
                  <a:cubicBezTo>
                    <a:pt x="6701" y="1263"/>
                    <a:pt x="6678" y="1276"/>
                    <a:pt x="6676" y="1286"/>
                  </a:cubicBezTo>
                  <a:cubicBezTo>
                    <a:pt x="6675" y="1296"/>
                    <a:pt x="6705" y="1303"/>
                    <a:pt x="6705" y="1303"/>
                  </a:cubicBezTo>
                  <a:cubicBezTo>
                    <a:pt x="6706" y="1317"/>
                    <a:pt x="6706" y="1317"/>
                    <a:pt x="6706" y="1317"/>
                  </a:cubicBezTo>
                  <a:cubicBezTo>
                    <a:pt x="6698" y="1329"/>
                    <a:pt x="6698" y="1329"/>
                    <a:pt x="6698" y="1329"/>
                  </a:cubicBezTo>
                  <a:cubicBezTo>
                    <a:pt x="6698" y="1329"/>
                    <a:pt x="6700" y="1343"/>
                    <a:pt x="6697" y="1347"/>
                  </a:cubicBezTo>
                  <a:cubicBezTo>
                    <a:pt x="6694" y="1351"/>
                    <a:pt x="6652" y="1345"/>
                    <a:pt x="6652" y="1345"/>
                  </a:cubicBezTo>
                  <a:cubicBezTo>
                    <a:pt x="6652" y="1345"/>
                    <a:pt x="6642" y="1342"/>
                    <a:pt x="6633" y="1344"/>
                  </a:cubicBezTo>
                  <a:cubicBezTo>
                    <a:pt x="6624" y="1346"/>
                    <a:pt x="6639" y="1357"/>
                    <a:pt x="6639" y="1357"/>
                  </a:cubicBezTo>
                  <a:cubicBezTo>
                    <a:pt x="6625" y="1370"/>
                    <a:pt x="6625" y="1370"/>
                    <a:pt x="6625" y="1370"/>
                  </a:cubicBezTo>
                  <a:cubicBezTo>
                    <a:pt x="6653" y="1368"/>
                    <a:pt x="6653" y="1368"/>
                    <a:pt x="6653" y="1368"/>
                  </a:cubicBezTo>
                  <a:cubicBezTo>
                    <a:pt x="6653" y="1368"/>
                    <a:pt x="6653" y="1391"/>
                    <a:pt x="6646" y="1398"/>
                  </a:cubicBezTo>
                  <a:cubicBezTo>
                    <a:pt x="6639" y="1405"/>
                    <a:pt x="6611" y="1413"/>
                    <a:pt x="6607" y="1416"/>
                  </a:cubicBezTo>
                  <a:cubicBezTo>
                    <a:pt x="6603" y="1419"/>
                    <a:pt x="6608" y="1434"/>
                    <a:pt x="6612" y="1436"/>
                  </a:cubicBezTo>
                  <a:cubicBezTo>
                    <a:pt x="6616" y="1438"/>
                    <a:pt x="6634" y="1424"/>
                    <a:pt x="6634" y="1424"/>
                  </a:cubicBezTo>
                  <a:cubicBezTo>
                    <a:pt x="6634" y="1424"/>
                    <a:pt x="6637" y="1430"/>
                    <a:pt x="6641" y="1434"/>
                  </a:cubicBezTo>
                  <a:cubicBezTo>
                    <a:pt x="6645" y="1438"/>
                    <a:pt x="6655" y="1434"/>
                    <a:pt x="6655" y="1434"/>
                  </a:cubicBezTo>
                  <a:cubicBezTo>
                    <a:pt x="6655" y="1434"/>
                    <a:pt x="6663" y="1443"/>
                    <a:pt x="6671" y="1444"/>
                  </a:cubicBezTo>
                  <a:cubicBezTo>
                    <a:pt x="6680" y="1445"/>
                    <a:pt x="6687" y="1440"/>
                    <a:pt x="6692" y="1435"/>
                  </a:cubicBezTo>
                  <a:cubicBezTo>
                    <a:pt x="6697" y="1430"/>
                    <a:pt x="6710" y="1431"/>
                    <a:pt x="6710" y="1431"/>
                  </a:cubicBezTo>
                  <a:cubicBezTo>
                    <a:pt x="6710" y="1431"/>
                    <a:pt x="6694" y="1446"/>
                    <a:pt x="6684" y="1453"/>
                  </a:cubicBezTo>
                  <a:cubicBezTo>
                    <a:pt x="6673" y="1460"/>
                    <a:pt x="6653" y="1453"/>
                    <a:pt x="6646" y="1453"/>
                  </a:cubicBezTo>
                  <a:cubicBezTo>
                    <a:pt x="6639" y="1453"/>
                    <a:pt x="6641" y="1463"/>
                    <a:pt x="6641" y="1463"/>
                  </a:cubicBezTo>
                  <a:cubicBezTo>
                    <a:pt x="6641" y="1463"/>
                    <a:pt x="6632" y="1463"/>
                    <a:pt x="6625" y="1466"/>
                  </a:cubicBezTo>
                  <a:cubicBezTo>
                    <a:pt x="6617" y="1469"/>
                    <a:pt x="6625" y="1475"/>
                    <a:pt x="6619" y="1484"/>
                  </a:cubicBezTo>
                  <a:cubicBezTo>
                    <a:pt x="6614" y="1492"/>
                    <a:pt x="6607" y="1488"/>
                    <a:pt x="6600" y="1488"/>
                  </a:cubicBezTo>
                  <a:cubicBezTo>
                    <a:pt x="6593" y="1488"/>
                    <a:pt x="6596" y="1498"/>
                    <a:pt x="6589" y="1504"/>
                  </a:cubicBezTo>
                  <a:cubicBezTo>
                    <a:pt x="6582" y="1510"/>
                    <a:pt x="6573" y="1509"/>
                    <a:pt x="6573" y="1513"/>
                  </a:cubicBezTo>
                  <a:cubicBezTo>
                    <a:pt x="6573" y="1517"/>
                    <a:pt x="6592" y="1517"/>
                    <a:pt x="6595" y="1517"/>
                  </a:cubicBezTo>
                  <a:cubicBezTo>
                    <a:pt x="6598" y="1517"/>
                    <a:pt x="6606" y="1507"/>
                    <a:pt x="6612" y="1502"/>
                  </a:cubicBezTo>
                  <a:cubicBezTo>
                    <a:pt x="6618" y="1497"/>
                    <a:pt x="6628" y="1498"/>
                    <a:pt x="6637" y="1498"/>
                  </a:cubicBezTo>
                  <a:cubicBezTo>
                    <a:pt x="6646" y="1498"/>
                    <a:pt x="6649" y="1508"/>
                    <a:pt x="6655" y="1508"/>
                  </a:cubicBezTo>
                  <a:cubicBezTo>
                    <a:pt x="6661" y="1508"/>
                    <a:pt x="6674" y="1483"/>
                    <a:pt x="6681" y="1480"/>
                  </a:cubicBezTo>
                  <a:cubicBezTo>
                    <a:pt x="6687" y="1476"/>
                    <a:pt x="6701" y="1487"/>
                    <a:pt x="6701" y="1487"/>
                  </a:cubicBezTo>
                  <a:cubicBezTo>
                    <a:pt x="6718" y="1488"/>
                    <a:pt x="6718" y="1488"/>
                    <a:pt x="6718" y="1488"/>
                  </a:cubicBezTo>
                  <a:cubicBezTo>
                    <a:pt x="6738" y="1480"/>
                    <a:pt x="6738" y="1480"/>
                    <a:pt x="6738" y="1480"/>
                  </a:cubicBezTo>
                  <a:cubicBezTo>
                    <a:pt x="6738" y="1480"/>
                    <a:pt x="6757" y="1489"/>
                    <a:pt x="6763" y="1488"/>
                  </a:cubicBezTo>
                  <a:cubicBezTo>
                    <a:pt x="6769" y="1487"/>
                    <a:pt x="6755" y="1476"/>
                    <a:pt x="6761" y="1471"/>
                  </a:cubicBezTo>
                  <a:cubicBezTo>
                    <a:pt x="6767" y="1466"/>
                    <a:pt x="6776" y="1481"/>
                    <a:pt x="6776" y="1481"/>
                  </a:cubicBezTo>
                  <a:cubicBezTo>
                    <a:pt x="6783" y="1476"/>
                    <a:pt x="6783" y="1476"/>
                    <a:pt x="6783" y="1476"/>
                  </a:cubicBezTo>
                  <a:cubicBezTo>
                    <a:pt x="6783" y="1476"/>
                    <a:pt x="6836" y="1476"/>
                    <a:pt x="6849" y="1469"/>
                  </a:cubicBezTo>
                  <a:cubicBezTo>
                    <a:pt x="6861" y="1462"/>
                    <a:pt x="6869" y="1447"/>
                    <a:pt x="6869" y="1447"/>
                  </a:cubicBezTo>
                  <a:cubicBezTo>
                    <a:pt x="6830" y="1442"/>
                    <a:pt x="6830" y="1442"/>
                    <a:pt x="6830" y="1442"/>
                  </a:cubicBezTo>
                  <a:cubicBezTo>
                    <a:pt x="6848" y="1439"/>
                    <a:pt x="6848" y="1439"/>
                    <a:pt x="6848" y="1439"/>
                  </a:cubicBezTo>
                  <a:cubicBezTo>
                    <a:pt x="6844" y="1429"/>
                    <a:pt x="6844" y="1429"/>
                    <a:pt x="6844" y="1429"/>
                  </a:cubicBezTo>
                  <a:cubicBezTo>
                    <a:pt x="6844" y="1429"/>
                    <a:pt x="6858" y="1416"/>
                    <a:pt x="6865" y="1415"/>
                  </a:cubicBezTo>
                  <a:cubicBezTo>
                    <a:pt x="6872" y="1414"/>
                    <a:pt x="6883" y="1403"/>
                    <a:pt x="6884" y="1383"/>
                  </a:cubicBezTo>
                  <a:cubicBezTo>
                    <a:pt x="6885" y="1362"/>
                    <a:pt x="6836" y="1363"/>
                    <a:pt x="6836" y="1363"/>
                  </a:cubicBezTo>
                  <a:cubicBezTo>
                    <a:pt x="6836" y="1363"/>
                    <a:pt x="6831" y="1377"/>
                    <a:pt x="6821" y="1370"/>
                  </a:cubicBezTo>
                  <a:cubicBezTo>
                    <a:pt x="6811" y="1362"/>
                    <a:pt x="6831" y="1355"/>
                    <a:pt x="6830" y="1346"/>
                  </a:cubicBezTo>
                  <a:cubicBezTo>
                    <a:pt x="6829" y="1337"/>
                    <a:pt x="6798" y="1332"/>
                    <a:pt x="6798" y="1327"/>
                  </a:cubicBezTo>
                  <a:cubicBezTo>
                    <a:pt x="6798" y="1322"/>
                    <a:pt x="6820" y="1325"/>
                    <a:pt x="6820" y="1325"/>
                  </a:cubicBezTo>
                  <a:cubicBezTo>
                    <a:pt x="6811" y="1317"/>
                    <a:pt x="6811" y="1317"/>
                    <a:pt x="6811" y="1317"/>
                  </a:cubicBezTo>
                  <a:cubicBezTo>
                    <a:pt x="6811" y="1317"/>
                    <a:pt x="6802" y="1296"/>
                    <a:pt x="6798" y="1289"/>
                  </a:cubicBezTo>
                  <a:cubicBezTo>
                    <a:pt x="6794" y="1282"/>
                    <a:pt x="6781" y="1282"/>
                    <a:pt x="6781" y="1282"/>
                  </a:cubicBezTo>
                  <a:cubicBezTo>
                    <a:pt x="6781" y="1282"/>
                    <a:pt x="6773" y="1273"/>
                    <a:pt x="6765" y="1267"/>
                  </a:cubicBezTo>
                  <a:cubicBezTo>
                    <a:pt x="6757" y="1261"/>
                    <a:pt x="6763" y="1229"/>
                    <a:pt x="6763" y="1229"/>
                  </a:cubicBezTo>
                  <a:cubicBezTo>
                    <a:pt x="6755" y="1229"/>
                    <a:pt x="6755" y="1229"/>
                    <a:pt x="6755" y="1229"/>
                  </a:cubicBezTo>
                  <a:cubicBezTo>
                    <a:pt x="6755" y="1229"/>
                    <a:pt x="6754" y="1223"/>
                    <a:pt x="6740" y="1213"/>
                  </a:cubicBezTo>
                  <a:cubicBezTo>
                    <a:pt x="6725" y="1203"/>
                    <a:pt x="6706" y="1213"/>
                    <a:pt x="6698" y="1214"/>
                  </a:cubicBezTo>
                  <a:cubicBezTo>
                    <a:pt x="6690" y="1215"/>
                    <a:pt x="6681" y="1203"/>
                    <a:pt x="6681" y="1203"/>
                  </a:cubicBezTo>
                  <a:cubicBezTo>
                    <a:pt x="6681" y="1203"/>
                    <a:pt x="6695" y="1208"/>
                    <a:pt x="6699" y="1207"/>
                  </a:cubicBezTo>
                  <a:cubicBezTo>
                    <a:pt x="6703" y="1206"/>
                    <a:pt x="6721" y="1202"/>
                    <a:pt x="6722" y="1196"/>
                  </a:cubicBezTo>
                  <a:cubicBezTo>
                    <a:pt x="6723" y="1191"/>
                    <a:pt x="6704" y="1190"/>
                    <a:pt x="6704" y="1190"/>
                  </a:cubicBezTo>
                  <a:cubicBezTo>
                    <a:pt x="6720" y="1186"/>
                    <a:pt x="6720" y="1186"/>
                    <a:pt x="6720" y="1186"/>
                  </a:cubicBezTo>
                  <a:cubicBezTo>
                    <a:pt x="6720" y="1186"/>
                    <a:pt x="6729" y="1179"/>
                    <a:pt x="6735" y="1174"/>
                  </a:cubicBezTo>
                  <a:cubicBezTo>
                    <a:pt x="6740" y="1169"/>
                    <a:pt x="6751" y="1145"/>
                    <a:pt x="6751" y="1145"/>
                  </a:cubicBezTo>
                  <a:cubicBezTo>
                    <a:pt x="6751" y="1145"/>
                    <a:pt x="6766" y="1136"/>
                    <a:pt x="6766" y="1129"/>
                  </a:cubicBezTo>
                  <a:cubicBezTo>
                    <a:pt x="6766" y="1122"/>
                    <a:pt x="6712" y="1127"/>
                    <a:pt x="6712" y="1127"/>
                  </a:cubicBezTo>
                  <a:cubicBezTo>
                    <a:pt x="6712" y="1127"/>
                    <a:pt x="6713" y="1122"/>
                    <a:pt x="6701" y="1122"/>
                  </a:cubicBezTo>
                  <a:cubicBezTo>
                    <a:pt x="6689" y="1122"/>
                    <a:pt x="6667" y="1130"/>
                    <a:pt x="6667" y="1130"/>
                  </a:cubicBezTo>
                  <a:cubicBezTo>
                    <a:pt x="6675" y="1123"/>
                    <a:pt x="6675" y="1123"/>
                    <a:pt x="6675" y="1123"/>
                  </a:cubicBezTo>
                  <a:cubicBezTo>
                    <a:pt x="6669" y="1115"/>
                    <a:pt x="6669" y="1115"/>
                    <a:pt x="6669" y="1115"/>
                  </a:cubicBezTo>
                  <a:cubicBezTo>
                    <a:pt x="6681" y="1113"/>
                    <a:pt x="6681" y="1113"/>
                    <a:pt x="6681" y="1113"/>
                  </a:cubicBezTo>
                  <a:cubicBezTo>
                    <a:pt x="6702" y="1100"/>
                    <a:pt x="6702" y="1100"/>
                    <a:pt x="6702" y="1100"/>
                  </a:cubicBezTo>
                  <a:cubicBezTo>
                    <a:pt x="6702" y="1100"/>
                    <a:pt x="6713" y="1091"/>
                    <a:pt x="6714" y="1080"/>
                  </a:cubicBezTo>
                  <a:cubicBezTo>
                    <a:pt x="6715" y="1073"/>
                    <a:pt x="6701" y="1075"/>
                    <a:pt x="6693" y="1076"/>
                  </a:cubicBezTo>
                  <a:cubicBezTo>
                    <a:pt x="6685" y="1077"/>
                    <a:pt x="6673" y="1083"/>
                    <a:pt x="6665" y="1083"/>
                  </a:cubicBezTo>
                  <a:cubicBezTo>
                    <a:pt x="6657" y="1083"/>
                    <a:pt x="6650" y="1074"/>
                    <a:pt x="6643" y="1078"/>
                  </a:cubicBezTo>
                  <a:cubicBezTo>
                    <a:pt x="6636" y="1082"/>
                    <a:pt x="6643" y="1092"/>
                    <a:pt x="6643" y="1092"/>
                  </a:cubicBezTo>
                  <a:cubicBezTo>
                    <a:pt x="6643" y="1092"/>
                    <a:pt x="6636" y="1093"/>
                    <a:pt x="6631" y="1097"/>
                  </a:cubicBezTo>
                  <a:cubicBezTo>
                    <a:pt x="6626" y="1101"/>
                    <a:pt x="6634" y="1116"/>
                    <a:pt x="6634" y="1116"/>
                  </a:cubicBezTo>
                  <a:cubicBezTo>
                    <a:pt x="6605" y="1119"/>
                    <a:pt x="6605" y="1119"/>
                    <a:pt x="6605" y="1119"/>
                  </a:cubicBezTo>
                  <a:cubicBezTo>
                    <a:pt x="6605" y="1125"/>
                    <a:pt x="6605" y="1125"/>
                    <a:pt x="6605" y="1125"/>
                  </a:cubicBezTo>
                  <a:cubicBezTo>
                    <a:pt x="6611" y="1130"/>
                    <a:pt x="6611" y="1130"/>
                    <a:pt x="6611" y="1130"/>
                  </a:cubicBezTo>
                  <a:lnTo>
                    <a:pt x="6620" y="1148"/>
                  </a:lnTo>
                  <a:close/>
                  <a:moveTo>
                    <a:pt x="7501" y="1151"/>
                  </a:moveTo>
                  <a:cubicBezTo>
                    <a:pt x="7497" y="1138"/>
                    <a:pt x="7497" y="1138"/>
                    <a:pt x="7497" y="1138"/>
                  </a:cubicBezTo>
                  <a:cubicBezTo>
                    <a:pt x="7497" y="1138"/>
                    <a:pt x="7471" y="1172"/>
                    <a:pt x="7471" y="1178"/>
                  </a:cubicBezTo>
                  <a:cubicBezTo>
                    <a:pt x="7471" y="1183"/>
                    <a:pt x="7470" y="1196"/>
                    <a:pt x="7470" y="1196"/>
                  </a:cubicBezTo>
                  <a:cubicBezTo>
                    <a:pt x="7478" y="1196"/>
                    <a:pt x="7487" y="1165"/>
                    <a:pt x="7487" y="1165"/>
                  </a:cubicBezTo>
                  <a:lnTo>
                    <a:pt x="7501" y="1151"/>
                  </a:lnTo>
                  <a:close/>
                  <a:moveTo>
                    <a:pt x="7878" y="2209"/>
                  </a:moveTo>
                  <a:cubicBezTo>
                    <a:pt x="7872" y="2204"/>
                    <a:pt x="7872" y="2204"/>
                    <a:pt x="7872" y="2204"/>
                  </a:cubicBezTo>
                  <a:cubicBezTo>
                    <a:pt x="7866" y="2210"/>
                    <a:pt x="7866" y="2210"/>
                    <a:pt x="7866" y="2210"/>
                  </a:cubicBezTo>
                  <a:lnTo>
                    <a:pt x="7878" y="2209"/>
                  </a:lnTo>
                  <a:close/>
                  <a:moveTo>
                    <a:pt x="7533" y="1130"/>
                  </a:moveTo>
                  <a:cubicBezTo>
                    <a:pt x="7530" y="1141"/>
                    <a:pt x="7542" y="1164"/>
                    <a:pt x="7542" y="1164"/>
                  </a:cubicBezTo>
                  <a:cubicBezTo>
                    <a:pt x="7550" y="1147"/>
                    <a:pt x="7550" y="1147"/>
                    <a:pt x="7550" y="1147"/>
                  </a:cubicBezTo>
                  <a:cubicBezTo>
                    <a:pt x="7550" y="1147"/>
                    <a:pt x="7556" y="1150"/>
                    <a:pt x="7561" y="1141"/>
                  </a:cubicBezTo>
                  <a:cubicBezTo>
                    <a:pt x="7567" y="1133"/>
                    <a:pt x="7561" y="1124"/>
                    <a:pt x="7561" y="1124"/>
                  </a:cubicBezTo>
                  <a:cubicBezTo>
                    <a:pt x="7573" y="1112"/>
                    <a:pt x="7573" y="1112"/>
                    <a:pt x="7573" y="1112"/>
                  </a:cubicBezTo>
                  <a:cubicBezTo>
                    <a:pt x="7573" y="1112"/>
                    <a:pt x="7536" y="1119"/>
                    <a:pt x="7533" y="1130"/>
                  </a:cubicBezTo>
                  <a:close/>
                  <a:moveTo>
                    <a:pt x="7679" y="1081"/>
                  </a:moveTo>
                  <a:cubicBezTo>
                    <a:pt x="7672" y="1083"/>
                    <a:pt x="7681" y="1100"/>
                    <a:pt x="7681" y="1100"/>
                  </a:cubicBezTo>
                  <a:cubicBezTo>
                    <a:pt x="7686" y="1113"/>
                    <a:pt x="7686" y="1113"/>
                    <a:pt x="7686" y="1113"/>
                  </a:cubicBezTo>
                  <a:cubicBezTo>
                    <a:pt x="7686" y="1113"/>
                    <a:pt x="7702" y="1100"/>
                    <a:pt x="7706" y="1100"/>
                  </a:cubicBezTo>
                  <a:cubicBezTo>
                    <a:pt x="7710" y="1100"/>
                    <a:pt x="7727" y="1086"/>
                    <a:pt x="7727" y="1086"/>
                  </a:cubicBezTo>
                  <a:cubicBezTo>
                    <a:pt x="7723" y="1075"/>
                    <a:pt x="7723" y="1075"/>
                    <a:pt x="7723" y="1075"/>
                  </a:cubicBezTo>
                  <a:cubicBezTo>
                    <a:pt x="7699" y="1079"/>
                    <a:pt x="7699" y="1079"/>
                    <a:pt x="7699" y="1079"/>
                  </a:cubicBezTo>
                  <a:cubicBezTo>
                    <a:pt x="7699" y="1079"/>
                    <a:pt x="7686" y="1078"/>
                    <a:pt x="7679" y="1081"/>
                  </a:cubicBezTo>
                  <a:close/>
                  <a:moveTo>
                    <a:pt x="7707" y="1051"/>
                  </a:moveTo>
                  <a:cubicBezTo>
                    <a:pt x="7694" y="1054"/>
                    <a:pt x="7687" y="1071"/>
                    <a:pt x="7701" y="1071"/>
                  </a:cubicBezTo>
                  <a:cubicBezTo>
                    <a:pt x="7716" y="1071"/>
                    <a:pt x="7720" y="1049"/>
                    <a:pt x="7707" y="1051"/>
                  </a:cubicBezTo>
                  <a:close/>
                  <a:moveTo>
                    <a:pt x="7317" y="1211"/>
                  </a:moveTo>
                  <a:cubicBezTo>
                    <a:pt x="7317" y="1211"/>
                    <a:pt x="7309" y="1199"/>
                    <a:pt x="7308" y="1200"/>
                  </a:cubicBezTo>
                  <a:cubicBezTo>
                    <a:pt x="7307" y="1200"/>
                    <a:pt x="7294" y="1205"/>
                    <a:pt x="7294" y="1210"/>
                  </a:cubicBezTo>
                  <a:cubicBezTo>
                    <a:pt x="7294" y="1215"/>
                    <a:pt x="7294" y="1219"/>
                    <a:pt x="7294" y="1219"/>
                  </a:cubicBezTo>
                  <a:cubicBezTo>
                    <a:pt x="7294" y="1219"/>
                    <a:pt x="7285" y="1207"/>
                    <a:pt x="7283" y="1208"/>
                  </a:cubicBezTo>
                  <a:cubicBezTo>
                    <a:pt x="7281" y="1209"/>
                    <a:pt x="7278" y="1213"/>
                    <a:pt x="7278" y="1213"/>
                  </a:cubicBezTo>
                  <a:cubicBezTo>
                    <a:pt x="7262" y="1224"/>
                    <a:pt x="7262" y="1224"/>
                    <a:pt x="7262" y="1224"/>
                  </a:cubicBezTo>
                  <a:cubicBezTo>
                    <a:pt x="7262" y="1224"/>
                    <a:pt x="7271" y="1229"/>
                    <a:pt x="7270" y="1240"/>
                  </a:cubicBezTo>
                  <a:cubicBezTo>
                    <a:pt x="7269" y="1251"/>
                    <a:pt x="7260" y="1253"/>
                    <a:pt x="7272" y="1254"/>
                  </a:cubicBezTo>
                  <a:cubicBezTo>
                    <a:pt x="7284" y="1255"/>
                    <a:pt x="7289" y="1253"/>
                    <a:pt x="7289" y="1253"/>
                  </a:cubicBezTo>
                  <a:cubicBezTo>
                    <a:pt x="7289" y="1253"/>
                    <a:pt x="7297" y="1272"/>
                    <a:pt x="7298" y="1265"/>
                  </a:cubicBezTo>
                  <a:cubicBezTo>
                    <a:pt x="7300" y="1259"/>
                    <a:pt x="7310" y="1245"/>
                    <a:pt x="7312" y="1244"/>
                  </a:cubicBezTo>
                  <a:cubicBezTo>
                    <a:pt x="7314" y="1244"/>
                    <a:pt x="7323" y="1244"/>
                    <a:pt x="7315" y="1239"/>
                  </a:cubicBezTo>
                  <a:cubicBezTo>
                    <a:pt x="7307" y="1234"/>
                    <a:pt x="7300" y="1227"/>
                    <a:pt x="7303" y="1227"/>
                  </a:cubicBezTo>
                  <a:cubicBezTo>
                    <a:pt x="7306" y="1226"/>
                    <a:pt x="7313" y="1227"/>
                    <a:pt x="7308" y="1224"/>
                  </a:cubicBezTo>
                  <a:cubicBezTo>
                    <a:pt x="7303" y="1220"/>
                    <a:pt x="7317" y="1211"/>
                    <a:pt x="7317" y="1211"/>
                  </a:cubicBezTo>
                  <a:close/>
                  <a:moveTo>
                    <a:pt x="7266" y="1272"/>
                  </a:moveTo>
                  <a:cubicBezTo>
                    <a:pt x="7274" y="1270"/>
                    <a:pt x="7285" y="1282"/>
                    <a:pt x="7285" y="1282"/>
                  </a:cubicBezTo>
                  <a:cubicBezTo>
                    <a:pt x="7285" y="1282"/>
                    <a:pt x="7302" y="1279"/>
                    <a:pt x="7319" y="1275"/>
                  </a:cubicBezTo>
                  <a:cubicBezTo>
                    <a:pt x="7337" y="1272"/>
                    <a:pt x="7322" y="1260"/>
                    <a:pt x="7322" y="1260"/>
                  </a:cubicBezTo>
                  <a:cubicBezTo>
                    <a:pt x="7305" y="1266"/>
                    <a:pt x="7305" y="1266"/>
                    <a:pt x="7305" y="1266"/>
                  </a:cubicBezTo>
                  <a:cubicBezTo>
                    <a:pt x="7305" y="1266"/>
                    <a:pt x="7295" y="1270"/>
                    <a:pt x="7291" y="1269"/>
                  </a:cubicBezTo>
                  <a:cubicBezTo>
                    <a:pt x="7287" y="1269"/>
                    <a:pt x="7271" y="1262"/>
                    <a:pt x="7266" y="1262"/>
                  </a:cubicBezTo>
                  <a:cubicBezTo>
                    <a:pt x="7256" y="1262"/>
                    <a:pt x="7258" y="1273"/>
                    <a:pt x="7266" y="1272"/>
                  </a:cubicBezTo>
                  <a:close/>
                  <a:moveTo>
                    <a:pt x="7992" y="2290"/>
                  </a:moveTo>
                  <a:cubicBezTo>
                    <a:pt x="7985" y="2263"/>
                    <a:pt x="7985" y="2263"/>
                    <a:pt x="7985" y="2263"/>
                  </a:cubicBezTo>
                  <a:cubicBezTo>
                    <a:pt x="7979" y="2293"/>
                    <a:pt x="7979" y="2293"/>
                    <a:pt x="7979" y="2293"/>
                  </a:cubicBezTo>
                  <a:lnTo>
                    <a:pt x="7992" y="2290"/>
                  </a:lnTo>
                  <a:close/>
                  <a:moveTo>
                    <a:pt x="7994" y="2200"/>
                  </a:moveTo>
                  <a:cubicBezTo>
                    <a:pt x="7978" y="2209"/>
                    <a:pt x="7978" y="2209"/>
                    <a:pt x="7978" y="2209"/>
                  </a:cubicBezTo>
                  <a:cubicBezTo>
                    <a:pt x="7977" y="2224"/>
                    <a:pt x="7977" y="2224"/>
                    <a:pt x="7977" y="2224"/>
                  </a:cubicBezTo>
                  <a:cubicBezTo>
                    <a:pt x="8002" y="2205"/>
                    <a:pt x="8002" y="2205"/>
                    <a:pt x="8002" y="2205"/>
                  </a:cubicBezTo>
                  <a:lnTo>
                    <a:pt x="7994" y="2200"/>
                  </a:lnTo>
                  <a:close/>
                  <a:moveTo>
                    <a:pt x="8029" y="2232"/>
                  </a:moveTo>
                  <a:cubicBezTo>
                    <a:pt x="8025" y="2225"/>
                    <a:pt x="8004" y="2253"/>
                    <a:pt x="8010" y="2263"/>
                  </a:cubicBezTo>
                  <a:cubicBezTo>
                    <a:pt x="8015" y="2272"/>
                    <a:pt x="8033" y="2239"/>
                    <a:pt x="8029" y="2232"/>
                  </a:cubicBezTo>
                  <a:close/>
                  <a:moveTo>
                    <a:pt x="8872" y="524"/>
                  </a:moveTo>
                  <a:cubicBezTo>
                    <a:pt x="8867" y="532"/>
                    <a:pt x="8932" y="566"/>
                    <a:pt x="8938" y="550"/>
                  </a:cubicBezTo>
                  <a:cubicBezTo>
                    <a:pt x="8944" y="534"/>
                    <a:pt x="8878" y="514"/>
                    <a:pt x="8872" y="524"/>
                  </a:cubicBezTo>
                  <a:close/>
                  <a:moveTo>
                    <a:pt x="7220" y="1252"/>
                  </a:moveTo>
                  <a:cubicBezTo>
                    <a:pt x="7226" y="1252"/>
                    <a:pt x="7236" y="1262"/>
                    <a:pt x="7236" y="1262"/>
                  </a:cubicBezTo>
                  <a:cubicBezTo>
                    <a:pt x="7242" y="1244"/>
                    <a:pt x="7242" y="1244"/>
                    <a:pt x="7242" y="1244"/>
                  </a:cubicBezTo>
                  <a:cubicBezTo>
                    <a:pt x="7230" y="1230"/>
                    <a:pt x="7230" y="1230"/>
                    <a:pt x="7230" y="1230"/>
                  </a:cubicBezTo>
                  <a:cubicBezTo>
                    <a:pt x="7218" y="1228"/>
                    <a:pt x="7218" y="1228"/>
                    <a:pt x="7218" y="1228"/>
                  </a:cubicBezTo>
                  <a:lnTo>
                    <a:pt x="7220" y="1252"/>
                  </a:lnTo>
                  <a:close/>
                  <a:moveTo>
                    <a:pt x="8643" y="464"/>
                  </a:moveTo>
                  <a:cubicBezTo>
                    <a:pt x="8656" y="464"/>
                    <a:pt x="8673" y="467"/>
                    <a:pt x="8684" y="473"/>
                  </a:cubicBezTo>
                  <a:cubicBezTo>
                    <a:pt x="8694" y="479"/>
                    <a:pt x="8693" y="496"/>
                    <a:pt x="8696" y="497"/>
                  </a:cubicBezTo>
                  <a:cubicBezTo>
                    <a:pt x="8699" y="499"/>
                    <a:pt x="8748" y="506"/>
                    <a:pt x="8748" y="506"/>
                  </a:cubicBezTo>
                  <a:cubicBezTo>
                    <a:pt x="8822" y="502"/>
                    <a:pt x="8822" y="502"/>
                    <a:pt x="8822" y="502"/>
                  </a:cubicBezTo>
                  <a:cubicBezTo>
                    <a:pt x="8822" y="502"/>
                    <a:pt x="8762" y="496"/>
                    <a:pt x="8746" y="470"/>
                  </a:cubicBezTo>
                  <a:cubicBezTo>
                    <a:pt x="8730" y="444"/>
                    <a:pt x="8714" y="444"/>
                    <a:pt x="8730" y="420"/>
                  </a:cubicBezTo>
                  <a:cubicBezTo>
                    <a:pt x="8746" y="396"/>
                    <a:pt x="8727" y="394"/>
                    <a:pt x="8727" y="394"/>
                  </a:cubicBezTo>
                  <a:cubicBezTo>
                    <a:pt x="8754" y="390"/>
                    <a:pt x="8754" y="390"/>
                    <a:pt x="8754" y="390"/>
                  </a:cubicBezTo>
                  <a:cubicBezTo>
                    <a:pt x="8743" y="378"/>
                    <a:pt x="8743" y="378"/>
                    <a:pt x="8743" y="378"/>
                  </a:cubicBezTo>
                  <a:cubicBezTo>
                    <a:pt x="8766" y="381"/>
                    <a:pt x="8766" y="381"/>
                    <a:pt x="8766" y="381"/>
                  </a:cubicBezTo>
                  <a:cubicBezTo>
                    <a:pt x="8753" y="373"/>
                    <a:pt x="8753" y="373"/>
                    <a:pt x="8753" y="373"/>
                  </a:cubicBezTo>
                  <a:cubicBezTo>
                    <a:pt x="8769" y="375"/>
                    <a:pt x="8769" y="375"/>
                    <a:pt x="8769" y="375"/>
                  </a:cubicBezTo>
                  <a:cubicBezTo>
                    <a:pt x="8773" y="365"/>
                    <a:pt x="8773" y="365"/>
                    <a:pt x="8773" y="365"/>
                  </a:cubicBezTo>
                  <a:cubicBezTo>
                    <a:pt x="8759" y="358"/>
                    <a:pt x="8759" y="358"/>
                    <a:pt x="8759" y="358"/>
                  </a:cubicBezTo>
                  <a:cubicBezTo>
                    <a:pt x="8759" y="358"/>
                    <a:pt x="8786" y="362"/>
                    <a:pt x="8790" y="358"/>
                  </a:cubicBezTo>
                  <a:cubicBezTo>
                    <a:pt x="8794" y="354"/>
                    <a:pt x="8779" y="344"/>
                    <a:pt x="8779" y="344"/>
                  </a:cubicBezTo>
                  <a:cubicBezTo>
                    <a:pt x="8801" y="346"/>
                    <a:pt x="8801" y="346"/>
                    <a:pt x="8801" y="346"/>
                  </a:cubicBezTo>
                  <a:cubicBezTo>
                    <a:pt x="8799" y="327"/>
                    <a:pt x="8799" y="327"/>
                    <a:pt x="8799" y="327"/>
                  </a:cubicBezTo>
                  <a:cubicBezTo>
                    <a:pt x="8799" y="327"/>
                    <a:pt x="8813" y="338"/>
                    <a:pt x="8831" y="330"/>
                  </a:cubicBezTo>
                  <a:cubicBezTo>
                    <a:pt x="8850" y="323"/>
                    <a:pt x="8862" y="309"/>
                    <a:pt x="8862" y="309"/>
                  </a:cubicBezTo>
                  <a:cubicBezTo>
                    <a:pt x="8862" y="309"/>
                    <a:pt x="9007" y="288"/>
                    <a:pt x="9028" y="279"/>
                  </a:cubicBezTo>
                  <a:cubicBezTo>
                    <a:pt x="9050" y="269"/>
                    <a:pt x="9071" y="254"/>
                    <a:pt x="9038" y="243"/>
                  </a:cubicBezTo>
                  <a:cubicBezTo>
                    <a:pt x="9005" y="231"/>
                    <a:pt x="8971" y="247"/>
                    <a:pt x="8956" y="253"/>
                  </a:cubicBezTo>
                  <a:cubicBezTo>
                    <a:pt x="8942" y="259"/>
                    <a:pt x="8898" y="274"/>
                    <a:pt x="8878" y="271"/>
                  </a:cubicBezTo>
                  <a:cubicBezTo>
                    <a:pt x="8857" y="269"/>
                    <a:pt x="8826" y="265"/>
                    <a:pt x="8826" y="265"/>
                  </a:cubicBezTo>
                  <a:cubicBezTo>
                    <a:pt x="8815" y="282"/>
                    <a:pt x="8815" y="282"/>
                    <a:pt x="8815" y="282"/>
                  </a:cubicBezTo>
                  <a:cubicBezTo>
                    <a:pt x="8798" y="273"/>
                    <a:pt x="8798" y="273"/>
                    <a:pt x="8798" y="273"/>
                  </a:cubicBezTo>
                  <a:cubicBezTo>
                    <a:pt x="8763" y="287"/>
                    <a:pt x="8763" y="287"/>
                    <a:pt x="8763" y="287"/>
                  </a:cubicBezTo>
                  <a:cubicBezTo>
                    <a:pt x="8744" y="286"/>
                    <a:pt x="8744" y="286"/>
                    <a:pt x="8744" y="286"/>
                  </a:cubicBezTo>
                  <a:cubicBezTo>
                    <a:pt x="8725" y="301"/>
                    <a:pt x="8725" y="301"/>
                    <a:pt x="8725" y="301"/>
                  </a:cubicBezTo>
                  <a:cubicBezTo>
                    <a:pt x="8739" y="306"/>
                    <a:pt x="8739" y="306"/>
                    <a:pt x="8739" y="306"/>
                  </a:cubicBezTo>
                  <a:cubicBezTo>
                    <a:pt x="8706" y="307"/>
                    <a:pt x="8706" y="307"/>
                    <a:pt x="8706" y="307"/>
                  </a:cubicBezTo>
                  <a:cubicBezTo>
                    <a:pt x="8687" y="313"/>
                    <a:pt x="8687" y="313"/>
                    <a:pt x="8687" y="313"/>
                  </a:cubicBezTo>
                  <a:cubicBezTo>
                    <a:pt x="8688" y="322"/>
                    <a:pt x="8688" y="322"/>
                    <a:pt x="8688" y="322"/>
                  </a:cubicBezTo>
                  <a:cubicBezTo>
                    <a:pt x="8705" y="313"/>
                    <a:pt x="8705" y="313"/>
                    <a:pt x="8705" y="313"/>
                  </a:cubicBezTo>
                  <a:cubicBezTo>
                    <a:pt x="8706" y="322"/>
                    <a:pt x="8706" y="322"/>
                    <a:pt x="8706" y="322"/>
                  </a:cubicBezTo>
                  <a:cubicBezTo>
                    <a:pt x="8725" y="324"/>
                    <a:pt x="8725" y="324"/>
                    <a:pt x="8725" y="324"/>
                  </a:cubicBezTo>
                  <a:cubicBezTo>
                    <a:pt x="8719" y="332"/>
                    <a:pt x="8719" y="332"/>
                    <a:pt x="8719" y="332"/>
                  </a:cubicBezTo>
                  <a:cubicBezTo>
                    <a:pt x="8693" y="332"/>
                    <a:pt x="8693" y="332"/>
                    <a:pt x="8693" y="332"/>
                  </a:cubicBezTo>
                  <a:cubicBezTo>
                    <a:pt x="8689" y="341"/>
                    <a:pt x="8689" y="341"/>
                    <a:pt x="8689" y="341"/>
                  </a:cubicBezTo>
                  <a:cubicBezTo>
                    <a:pt x="8707" y="344"/>
                    <a:pt x="8707" y="344"/>
                    <a:pt x="8707" y="344"/>
                  </a:cubicBezTo>
                  <a:cubicBezTo>
                    <a:pt x="8676" y="346"/>
                    <a:pt x="8676" y="346"/>
                    <a:pt x="8676" y="346"/>
                  </a:cubicBezTo>
                  <a:cubicBezTo>
                    <a:pt x="8698" y="352"/>
                    <a:pt x="8698" y="352"/>
                    <a:pt x="8698" y="352"/>
                  </a:cubicBezTo>
                  <a:cubicBezTo>
                    <a:pt x="8669" y="354"/>
                    <a:pt x="8669" y="354"/>
                    <a:pt x="8669" y="354"/>
                  </a:cubicBezTo>
                  <a:cubicBezTo>
                    <a:pt x="8667" y="368"/>
                    <a:pt x="8667" y="368"/>
                    <a:pt x="8667" y="368"/>
                  </a:cubicBezTo>
                  <a:cubicBezTo>
                    <a:pt x="8647" y="375"/>
                    <a:pt x="8647" y="375"/>
                    <a:pt x="8647" y="375"/>
                  </a:cubicBezTo>
                  <a:cubicBezTo>
                    <a:pt x="8654" y="385"/>
                    <a:pt x="8654" y="385"/>
                    <a:pt x="8654" y="385"/>
                  </a:cubicBezTo>
                  <a:cubicBezTo>
                    <a:pt x="8681" y="373"/>
                    <a:pt x="8681" y="373"/>
                    <a:pt x="8681" y="373"/>
                  </a:cubicBezTo>
                  <a:cubicBezTo>
                    <a:pt x="8670" y="391"/>
                    <a:pt x="8670" y="391"/>
                    <a:pt x="8670" y="391"/>
                  </a:cubicBezTo>
                  <a:cubicBezTo>
                    <a:pt x="8670" y="391"/>
                    <a:pt x="8649" y="386"/>
                    <a:pt x="8641" y="393"/>
                  </a:cubicBezTo>
                  <a:cubicBezTo>
                    <a:pt x="8634" y="400"/>
                    <a:pt x="8640" y="408"/>
                    <a:pt x="8640" y="408"/>
                  </a:cubicBezTo>
                  <a:cubicBezTo>
                    <a:pt x="8610" y="413"/>
                    <a:pt x="8610" y="413"/>
                    <a:pt x="8610" y="413"/>
                  </a:cubicBezTo>
                  <a:cubicBezTo>
                    <a:pt x="8619" y="425"/>
                    <a:pt x="8619" y="425"/>
                    <a:pt x="8619" y="425"/>
                  </a:cubicBezTo>
                  <a:cubicBezTo>
                    <a:pt x="8638" y="416"/>
                    <a:pt x="8638" y="416"/>
                    <a:pt x="8638" y="416"/>
                  </a:cubicBezTo>
                  <a:cubicBezTo>
                    <a:pt x="8628" y="432"/>
                    <a:pt x="8628" y="432"/>
                    <a:pt x="8628" y="432"/>
                  </a:cubicBezTo>
                  <a:cubicBezTo>
                    <a:pt x="8628" y="432"/>
                    <a:pt x="8600" y="438"/>
                    <a:pt x="8602" y="449"/>
                  </a:cubicBezTo>
                  <a:cubicBezTo>
                    <a:pt x="8604" y="460"/>
                    <a:pt x="8631" y="464"/>
                    <a:pt x="8643" y="464"/>
                  </a:cubicBezTo>
                  <a:close/>
                  <a:moveTo>
                    <a:pt x="7441" y="599"/>
                  </a:moveTo>
                  <a:cubicBezTo>
                    <a:pt x="7450" y="594"/>
                    <a:pt x="7465" y="591"/>
                    <a:pt x="7446" y="587"/>
                  </a:cubicBezTo>
                  <a:cubicBezTo>
                    <a:pt x="7427" y="584"/>
                    <a:pt x="7418" y="595"/>
                    <a:pt x="7418" y="595"/>
                  </a:cubicBezTo>
                  <a:cubicBezTo>
                    <a:pt x="7424" y="602"/>
                    <a:pt x="7424" y="602"/>
                    <a:pt x="7424" y="602"/>
                  </a:cubicBezTo>
                  <a:lnTo>
                    <a:pt x="7441" y="599"/>
                  </a:lnTo>
                  <a:close/>
                  <a:moveTo>
                    <a:pt x="7430" y="571"/>
                  </a:moveTo>
                  <a:cubicBezTo>
                    <a:pt x="7411" y="566"/>
                    <a:pt x="7401" y="583"/>
                    <a:pt x="7401" y="583"/>
                  </a:cubicBezTo>
                  <a:cubicBezTo>
                    <a:pt x="7417" y="587"/>
                    <a:pt x="7417" y="587"/>
                    <a:pt x="7417" y="587"/>
                  </a:cubicBezTo>
                  <a:cubicBezTo>
                    <a:pt x="7423" y="583"/>
                    <a:pt x="7449" y="575"/>
                    <a:pt x="7430" y="571"/>
                  </a:cubicBezTo>
                  <a:close/>
                  <a:moveTo>
                    <a:pt x="7410" y="590"/>
                  </a:moveTo>
                  <a:cubicBezTo>
                    <a:pt x="7395" y="599"/>
                    <a:pt x="7395" y="599"/>
                    <a:pt x="7395" y="599"/>
                  </a:cubicBezTo>
                  <a:cubicBezTo>
                    <a:pt x="7400" y="612"/>
                    <a:pt x="7400" y="612"/>
                    <a:pt x="7400" y="612"/>
                  </a:cubicBezTo>
                  <a:cubicBezTo>
                    <a:pt x="7418" y="613"/>
                    <a:pt x="7418" y="613"/>
                    <a:pt x="7418" y="613"/>
                  </a:cubicBezTo>
                  <a:cubicBezTo>
                    <a:pt x="7414" y="600"/>
                    <a:pt x="7414" y="600"/>
                    <a:pt x="7414" y="600"/>
                  </a:cubicBezTo>
                  <a:lnTo>
                    <a:pt x="7410" y="590"/>
                  </a:lnTo>
                  <a:close/>
                  <a:moveTo>
                    <a:pt x="7384" y="584"/>
                  </a:moveTo>
                  <a:cubicBezTo>
                    <a:pt x="7373" y="588"/>
                    <a:pt x="7377" y="605"/>
                    <a:pt x="7377" y="605"/>
                  </a:cubicBezTo>
                  <a:cubicBezTo>
                    <a:pt x="7389" y="617"/>
                    <a:pt x="7389" y="617"/>
                    <a:pt x="7389" y="617"/>
                  </a:cubicBezTo>
                  <a:cubicBezTo>
                    <a:pt x="7389" y="617"/>
                    <a:pt x="7395" y="580"/>
                    <a:pt x="7384" y="584"/>
                  </a:cubicBezTo>
                  <a:close/>
                  <a:moveTo>
                    <a:pt x="7463" y="578"/>
                  </a:moveTo>
                  <a:cubicBezTo>
                    <a:pt x="7479" y="575"/>
                    <a:pt x="7478" y="565"/>
                    <a:pt x="7485" y="565"/>
                  </a:cubicBezTo>
                  <a:cubicBezTo>
                    <a:pt x="7491" y="565"/>
                    <a:pt x="7485" y="554"/>
                    <a:pt x="7485" y="554"/>
                  </a:cubicBezTo>
                  <a:cubicBezTo>
                    <a:pt x="7455" y="568"/>
                    <a:pt x="7455" y="568"/>
                    <a:pt x="7455" y="568"/>
                  </a:cubicBezTo>
                  <a:lnTo>
                    <a:pt x="7463" y="578"/>
                  </a:lnTo>
                  <a:close/>
                  <a:moveTo>
                    <a:pt x="7551" y="538"/>
                  </a:moveTo>
                  <a:cubicBezTo>
                    <a:pt x="7560" y="535"/>
                    <a:pt x="7573" y="525"/>
                    <a:pt x="7555" y="524"/>
                  </a:cubicBezTo>
                  <a:cubicBezTo>
                    <a:pt x="7538" y="523"/>
                    <a:pt x="7551" y="538"/>
                    <a:pt x="7551" y="538"/>
                  </a:cubicBezTo>
                  <a:close/>
                  <a:moveTo>
                    <a:pt x="8379" y="1666"/>
                  </a:moveTo>
                  <a:cubicBezTo>
                    <a:pt x="8379" y="1666"/>
                    <a:pt x="8378" y="1666"/>
                    <a:pt x="8378" y="1666"/>
                  </a:cubicBezTo>
                  <a:cubicBezTo>
                    <a:pt x="8378" y="1666"/>
                    <a:pt x="8378" y="1666"/>
                    <a:pt x="8378" y="1666"/>
                  </a:cubicBezTo>
                  <a:cubicBezTo>
                    <a:pt x="8378" y="1666"/>
                    <a:pt x="8379" y="1666"/>
                    <a:pt x="8379" y="1666"/>
                  </a:cubicBezTo>
                  <a:close/>
                  <a:moveTo>
                    <a:pt x="7253" y="188"/>
                  </a:moveTo>
                  <a:cubicBezTo>
                    <a:pt x="7267" y="198"/>
                    <a:pt x="7288" y="194"/>
                    <a:pt x="7288" y="194"/>
                  </a:cubicBezTo>
                  <a:cubicBezTo>
                    <a:pt x="7266" y="183"/>
                    <a:pt x="7266" y="183"/>
                    <a:pt x="7266" y="183"/>
                  </a:cubicBezTo>
                  <a:cubicBezTo>
                    <a:pt x="7233" y="166"/>
                    <a:pt x="7233" y="166"/>
                    <a:pt x="7233" y="166"/>
                  </a:cubicBezTo>
                  <a:cubicBezTo>
                    <a:pt x="7229" y="179"/>
                    <a:pt x="7239" y="179"/>
                    <a:pt x="7253" y="188"/>
                  </a:cubicBezTo>
                  <a:close/>
                  <a:moveTo>
                    <a:pt x="6729" y="1062"/>
                  </a:moveTo>
                  <a:cubicBezTo>
                    <a:pt x="6727" y="1072"/>
                    <a:pt x="6727" y="1072"/>
                    <a:pt x="6727" y="1072"/>
                  </a:cubicBezTo>
                  <a:cubicBezTo>
                    <a:pt x="6736" y="1064"/>
                    <a:pt x="6736" y="1064"/>
                    <a:pt x="6736" y="1064"/>
                  </a:cubicBezTo>
                  <a:lnTo>
                    <a:pt x="6729" y="1062"/>
                  </a:lnTo>
                  <a:close/>
                  <a:moveTo>
                    <a:pt x="6786" y="1004"/>
                  </a:moveTo>
                  <a:cubicBezTo>
                    <a:pt x="6790" y="1013"/>
                    <a:pt x="6790" y="1013"/>
                    <a:pt x="6790" y="1013"/>
                  </a:cubicBezTo>
                  <a:cubicBezTo>
                    <a:pt x="6795" y="1017"/>
                    <a:pt x="6802" y="996"/>
                    <a:pt x="6801" y="992"/>
                  </a:cubicBezTo>
                  <a:cubicBezTo>
                    <a:pt x="6800" y="988"/>
                    <a:pt x="6791" y="980"/>
                    <a:pt x="6791" y="980"/>
                  </a:cubicBezTo>
                  <a:cubicBezTo>
                    <a:pt x="6790" y="989"/>
                    <a:pt x="6790" y="989"/>
                    <a:pt x="6790" y="989"/>
                  </a:cubicBezTo>
                  <a:cubicBezTo>
                    <a:pt x="6790" y="989"/>
                    <a:pt x="6777" y="993"/>
                    <a:pt x="6778" y="997"/>
                  </a:cubicBezTo>
                  <a:cubicBezTo>
                    <a:pt x="6779" y="1001"/>
                    <a:pt x="6786" y="1004"/>
                    <a:pt x="6786" y="1004"/>
                  </a:cubicBezTo>
                  <a:close/>
                  <a:moveTo>
                    <a:pt x="6721" y="1053"/>
                  </a:moveTo>
                  <a:cubicBezTo>
                    <a:pt x="6713" y="1046"/>
                    <a:pt x="6712" y="1061"/>
                    <a:pt x="6712" y="1061"/>
                  </a:cubicBezTo>
                  <a:cubicBezTo>
                    <a:pt x="6719" y="1067"/>
                    <a:pt x="6729" y="1060"/>
                    <a:pt x="6721" y="1053"/>
                  </a:cubicBezTo>
                  <a:close/>
                  <a:moveTo>
                    <a:pt x="6815" y="969"/>
                  </a:moveTo>
                  <a:cubicBezTo>
                    <a:pt x="6808" y="970"/>
                    <a:pt x="6806" y="979"/>
                    <a:pt x="6806" y="979"/>
                  </a:cubicBezTo>
                  <a:cubicBezTo>
                    <a:pt x="6817" y="984"/>
                    <a:pt x="6822" y="968"/>
                    <a:pt x="6815" y="969"/>
                  </a:cubicBezTo>
                  <a:close/>
                  <a:moveTo>
                    <a:pt x="7648" y="515"/>
                  </a:moveTo>
                  <a:cubicBezTo>
                    <a:pt x="7661" y="518"/>
                    <a:pt x="7661" y="518"/>
                    <a:pt x="7661" y="518"/>
                  </a:cubicBezTo>
                  <a:cubicBezTo>
                    <a:pt x="7669" y="509"/>
                    <a:pt x="7669" y="503"/>
                    <a:pt x="7669" y="503"/>
                  </a:cubicBezTo>
                  <a:cubicBezTo>
                    <a:pt x="7649" y="505"/>
                    <a:pt x="7649" y="505"/>
                    <a:pt x="7649" y="505"/>
                  </a:cubicBezTo>
                  <a:lnTo>
                    <a:pt x="7648" y="515"/>
                  </a:lnTo>
                  <a:close/>
                  <a:moveTo>
                    <a:pt x="7854" y="2172"/>
                  </a:moveTo>
                  <a:cubicBezTo>
                    <a:pt x="7849" y="2177"/>
                    <a:pt x="7852" y="2183"/>
                    <a:pt x="7857" y="2182"/>
                  </a:cubicBezTo>
                  <a:cubicBezTo>
                    <a:pt x="7866" y="2180"/>
                    <a:pt x="7859" y="2167"/>
                    <a:pt x="7854" y="2172"/>
                  </a:cubicBezTo>
                  <a:close/>
                  <a:moveTo>
                    <a:pt x="7358" y="610"/>
                  </a:moveTo>
                  <a:cubicBezTo>
                    <a:pt x="7342" y="610"/>
                    <a:pt x="7317" y="629"/>
                    <a:pt x="7323" y="633"/>
                  </a:cubicBezTo>
                  <a:cubicBezTo>
                    <a:pt x="7328" y="636"/>
                    <a:pt x="7353" y="621"/>
                    <a:pt x="7353" y="621"/>
                  </a:cubicBezTo>
                  <a:cubicBezTo>
                    <a:pt x="7376" y="617"/>
                    <a:pt x="7376" y="617"/>
                    <a:pt x="7376" y="617"/>
                  </a:cubicBezTo>
                  <a:cubicBezTo>
                    <a:pt x="7373" y="617"/>
                    <a:pt x="7374" y="610"/>
                    <a:pt x="7358" y="610"/>
                  </a:cubicBezTo>
                  <a:close/>
                  <a:moveTo>
                    <a:pt x="7687" y="2158"/>
                  </a:moveTo>
                  <a:cubicBezTo>
                    <a:pt x="7678" y="2165"/>
                    <a:pt x="7698" y="2171"/>
                    <a:pt x="7698" y="2171"/>
                  </a:cubicBezTo>
                  <a:cubicBezTo>
                    <a:pt x="7704" y="2167"/>
                    <a:pt x="7696" y="2151"/>
                    <a:pt x="7687" y="2158"/>
                  </a:cubicBezTo>
                  <a:close/>
                  <a:moveTo>
                    <a:pt x="7673" y="2139"/>
                  </a:moveTo>
                  <a:cubicBezTo>
                    <a:pt x="7698" y="2146"/>
                    <a:pt x="7698" y="2146"/>
                    <a:pt x="7698" y="2146"/>
                  </a:cubicBezTo>
                  <a:cubicBezTo>
                    <a:pt x="7687" y="2124"/>
                    <a:pt x="7687" y="2124"/>
                    <a:pt x="7687" y="2124"/>
                  </a:cubicBezTo>
                  <a:lnTo>
                    <a:pt x="7673" y="2139"/>
                  </a:lnTo>
                  <a:close/>
                  <a:moveTo>
                    <a:pt x="7811" y="2183"/>
                  </a:moveTo>
                  <a:cubicBezTo>
                    <a:pt x="7820" y="2179"/>
                    <a:pt x="7820" y="2179"/>
                    <a:pt x="7820" y="2179"/>
                  </a:cubicBezTo>
                  <a:cubicBezTo>
                    <a:pt x="7820" y="2179"/>
                    <a:pt x="7809" y="2172"/>
                    <a:pt x="7800" y="2163"/>
                  </a:cubicBezTo>
                  <a:cubicBezTo>
                    <a:pt x="7791" y="2154"/>
                    <a:pt x="7747" y="2137"/>
                    <a:pt x="7747" y="2137"/>
                  </a:cubicBezTo>
                  <a:cubicBezTo>
                    <a:pt x="7733" y="2143"/>
                    <a:pt x="7733" y="2143"/>
                    <a:pt x="7733" y="2143"/>
                  </a:cubicBezTo>
                  <a:cubicBezTo>
                    <a:pt x="7726" y="2143"/>
                    <a:pt x="7726" y="2143"/>
                    <a:pt x="7726" y="2143"/>
                  </a:cubicBezTo>
                  <a:cubicBezTo>
                    <a:pt x="7715" y="2158"/>
                    <a:pt x="7715" y="2158"/>
                    <a:pt x="7715" y="2158"/>
                  </a:cubicBezTo>
                  <a:cubicBezTo>
                    <a:pt x="7734" y="2175"/>
                    <a:pt x="7734" y="2175"/>
                    <a:pt x="7734" y="2175"/>
                  </a:cubicBezTo>
                  <a:cubicBezTo>
                    <a:pt x="7734" y="2175"/>
                    <a:pt x="7731" y="2192"/>
                    <a:pt x="7731" y="2202"/>
                  </a:cubicBezTo>
                  <a:cubicBezTo>
                    <a:pt x="7731" y="2212"/>
                    <a:pt x="7746" y="2218"/>
                    <a:pt x="7749" y="2211"/>
                  </a:cubicBezTo>
                  <a:cubicBezTo>
                    <a:pt x="7752" y="2204"/>
                    <a:pt x="7761" y="2205"/>
                    <a:pt x="7761" y="2205"/>
                  </a:cubicBezTo>
                  <a:cubicBezTo>
                    <a:pt x="7775" y="2231"/>
                    <a:pt x="7775" y="2231"/>
                    <a:pt x="7775" y="2231"/>
                  </a:cubicBezTo>
                  <a:cubicBezTo>
                    <a:pt x="7781" y="2213"/>
                    <a:pt x="7781" y="2213"/>
                    <a:pt x="7781" y="2213"/>
                  </a:cubicBezTo>
                  <a:cubicBezTo>
                    <a:pt x="7790" y="2226"/>
                    <a:pt x="7790" y="2226"/>
                    <a:pt x="7790" y="2226"/>
                  </a:cubicBezTo>
                  <a:cubicBezTo>
                    <a:pt x="7806" y="2232"/>
                    <a:pt x="7806" y="2232"/>
                    <a:pt x="7806" y="2232"/>
                  </a:cubicBezTo>
                  <a:cubicBezTo>
                    <a:pt x="7797" y="2221"/>
                    <a:pt x="7797" y="2221"/>
                    <a:pt x="7797" y="2221"/>
                  </a:cubicBezTo>
                  <a:cubicBezTo>
                    <a:pt x="7801" y="2216"/>
                    <a:pt x="7801" y="2216"/>
                    <a:pt x="7801" y="2216"/>
                  </a:cubicBezTo>
                  <a:cubicBezTo>
                    <a:pt x="7799" y="2201"/>
                    <a:pt x="7799" y="2201"/>
                    <a:pt x="7799" y="2201"/>
                  </a:cubicBezTo>
                  <a:cubicBezTo>
                    <a:pt x="7799" y="2201"/>
                    <a:pt x="7782" y="2180"/>
                    <a:pt x="7785" y="2172"/>
                  </a:cubicBezTo>
                  <a:cubicBezTo>
                    <a:pt x="7788" y="2164"/>
                    <a:pt x="7811" y="2183"/>
                    <a:pt x="7811" y="2183"/>
                  </a:cubicBezTo>
                  <a:close/>
                  <a:moveTo>
                    <a:pt x="7854" y="2097"/>
                  </a:moveTo>
                  <a:cubicBezTo>
                    <a:pt x="7854" y="2097"/>
                    <a:pt x="7848" y="2109"/>
                    <a:pt x="7864" y="2109"/>
                  </a:cubicBezTo>
                  <a:lnTo>
                    <a:pt x="7854" y="2097"/>
                  </a:lnTo>
                  <a:close/>
                  <a:moveTo>
                    <a:pt x="7795" y="2239"/>
                  </a:moveTo>
                  <a:cubicBezTo>
                    <a:pt x="7789" y="2241"/>
                    <a:pt x="7794" y="2258"/>
                    <a:pt x="7801" y="2252"/>
                  </a:cubicBezTo>
                  <a:cubicBezTo>
                    <a:pt x="7808" y="2246"/>
                    <a:pt x="7802" y="2237"/>
                    <a:pt x="7795" y="2239"/>
                  </a:cubicBezTo>
                  <a:close/>
                  <a:moveTo>
                    <a:pt x="7405" y="2250"/>
                  </a:moveTo>
                  <a:cubicBezTo>
                    <a:pt x="7397" y="2264"/>
                    <a:pt x="7420" y="2269"/>
                    <a:pt x="7420" y="2269"/>
                  </a:cubicBezTo>
                  <a:cubicBezTo>
                    <a:pt x="7431" y="2256"/>
                    <a:pt x="7413" y="2236"/>
                    <a:pt x="7405" y="2250"/>
                  </a:cubicBezTo>
                  <a:close/>
                  <a:moveTo>
                    <a:pt x="6849" y="2093"/>
                  </a:moveTo>
                  <a:cubicBezTo>
                    <a:pt x="6844" y="2083"/>
                    <a:pt x="6835" y="2105"/>
                    <a:pt x="6835" y="2105"/>
                  </a:cubicBezTo>
                  <a:cubicBezTo>
                    <a:pt x="6844" y="2114"/>
                    <a:pt x="6854" y="2103"/>
                    <a:pt x="6849" y="2093"/>
                  </a:cubicBezTo>
                  <a:close/>
                  <a:moveTo>
                    <a:pt x="6970" y="2057"/>
                  </a:moveTo>
                  <a:cubicBezTo>
                    <a:pt x="6979" y="2052"/>
                    <a:pt x="6958" y="2035"/>
                    <a:pt x="6948" y="2042"/>
                  </a:cubicBezTo>
                  <a:cubicBezTo>
                    <a:pt x="6948" y="2042"/>
                    <a:pt x="6961" y="2062"/>
                    <a:pt x="6970" y="2057"/>
                  </a:cubicBezTo>
                  <a:close/>
                  <a:moveTo>
                    <a:pt x="7197" y="1887"/>
                  </a:moveTo>
                  <a:cubicBezTo>
                    <a:pt x="7193" y="1880"/>
                    <a:pt x="7185" y="1898"/>
                    <a:pt x="7185" y="1898"/>
                  </a:cubicBezTo>
                  <a:cubicBezTo>
                    <a:pt x="7185" y="1898"/>
                    <a:pt x="7156" y="1911"/>
                    <a:pt x="7159" y="1925"/>
                  </a:cubicBezTo>
                  <a:cubicBezTo>
                    <a:pt x="7162" y="1939"/>
                    <a:pt x="7169" y="1945"/>
                    <a:pt x="7169" y="1945"/>
                  </a:cubicBezTo>
                  <a:cubicBezTo>
                    <a:pt x="7169" y="1945"/>
                    <a:pt x="7160" y="1956"/>
                    <a:pt x="7168" y="1963"/>
                  </a:cubicBezTo>
                  <a:cubicBezTo>
                    <a:pt x="7176" y="1970"/>
                    <a:pt x="7185" y="1971"/>
                    <a:pt x="7185" y="1971"/>
                  </a:cubicBezTo>
                  <a:cubicBezTo>
                    <a:pt x="7185" y="1971"/>
                    <a:pt x="7195" y="1964"/>
                    <a:pt x="7195" y="1953"/>
                  </a:cubicBezTo>
                  <a:cubicBezTo>
                    <a:pt x="7195" y="1942"/>
                    <a:pt x="7194" y="1939"/>
                    <a:pt x="7194" y="1939"/>
                  </a:cubicBezTo>
                  <a:cubicBezTo>
                    <a:pt x="7202" y="1935"/>
                    <a:pt x="7202" y="1935"/>
                    <a:pt x="7202" y="1935"/>
                  </a:cubicBezTo>
                  <a:cubicBezTo>
                    <a:pt x="7200" y="1904"/>
                    <a:pt x="7200" y="1904"/>
                    <a:pt x="7200" y="1904"/>
                  </a:cubicBezTo>
                  <a:cubicBezTo>
                    <a:pt x="7195" y="1902"/>
                    <a:pt x="7195" y="1902"/>
                    <a:pt x="7195" y="1902"/>
                  </a:cubicBezTo>
                  <a:cubicBezTo>
                    <a:pt x="7195" y="1902"/>
                    <a:pt x="7201" y="1894"/>
                    <a:pt x="7197" y="1887"/>
                  </a:cubicBezTo>
                  <a:close/>
                  <a:moveTo>
                    <a:pt x="6899" y="2070"/>
                  </a:moveTo>
                  <a:cubicBezTo>
                    <a:pt x="6899" y="2070"/>
                    <a:pt x="6903" y="2079"/>
                    <a:pt x="6907" y="2080"/>
                  </a:cubicBezTo>
                  <a:cubicBezTo>
                    <a:pt x="6911" y="2081"/>
                    <a:pt x="6919" y="2081"/>
                    <a:pt x="6919" y="2081"/>
                  </a:cubicBezTo>
                  <a:cubicBezTo>
                    <a:pt x="6925" y="2079"/>
                    <a:pt x="6935" y="2069"/>
                    <a:pt x="6934" y="2062"/>
                  </a:cubicBezTo>
                  <a:cubicBezTo>
                    <a:pt x="6933" y="2055"/>
                    <a:pt x="6924" y="2056"/>
                    <a:pt x="6924" y="2056"/>
                  </a:cubicBezTo>
                  <a:cubicBezTo>
                    <a:pt x="6924" y="2056"/>
                    <a:pt x="6921" y="2049"/>
                    <a:pt x="6915" y="2049"/>
                  </a:cubicBezTo>
                  <a:cubicBezTo>
                    <a:pt x="6909" y="2049"/>
                    <a:pt x="6886" y="2062"/>
                    <a:pt x="6889" y="2067"/>
                  </a:cubicBezTo>
                  <a:cubicBezTo>
                    <a:pt x="6892" y="2072"/>
                    <a:pt x="6899" y="2070"/>
                    <a:pt x="6899" y="2070"/>
                  </a:cubicBezTo>
                  <a:close/>
                  <a:moveTo>
                    <a:pt x="7457" y="2158"/>
                  </a:moveTo>
                  <a:cubicBezTo>
                    <a:pt x="7463" y="2153"/>
                    <a:pt x="7457" y="2136"/>
                    <a:pt x="7457" y="2136"/>
                  </a:cubicBezTo>
                  <a:cubicBezTo>
                    <a:pt x="7452" y="2146"/>
                    <a:pt x="7452" y="2146"/>
                    <a:pt x="7452" y="2146"/>
                  </a:cubicBezTo>
                  <a:cubicBezTo>
                    <a:pt x="7452" y="2146"/>
                    <a:pt x="7439" y="2139"/>
                    <a:pt x="7432" y="2141"/>
                  </a:cubicBezTo>
                  <a:cubicBezTo>
                    <a:pt x="7425" y="2143"/>
                    <a:pt x="7415" y="2150"/>
                    <a:pt x="7415" y="2150"/>
                  </a:cubicBezTo>
                  <a:cubicBezTo>
                    <a:pt x="7415" y="2150"/>
                    <a:pt x="7396" y="2153"/>
                    <a:pt x="7388" y="2153"/>
                  </a:cubicBezTo>
                  <a:cubicBezTo>
                    <a:pt x="7380" y="2153"/>
                    <a:pt x="7366" y="2137"/>
                    <a:pt x="7363" y="2140"/>
                  </a:cubicBezTo>
                  <a:cubicBezTo>
                    <a:pt x="7360" y="2143"/>
                    <a:pt x="7352" y="2152"/>
                    <a:pt x="7352" y="2152"/>
                  </a:cubicBezTo>
                  <a:cubicBezTo>
                    <a:pt x="7339" y="2144"/>
                    <a:pt x="7339" y="2144"/>
                    <a:pt x="7339" y="2144"/>
                  </a:cubicBezTo>
                  <a:cubicBezTo>
                    <a:pt x="7339" y="2144"/>
                    <a:pt x="7319" y="2149"/>
                    <a:pt x="7327" y="2161"/>
                  </a:cubicBezTo>
                  <a:cubicBezTo>
                    <a:pt x="7338" y="2177"/>
                    <a:pt x="7350" y="2172"/>
                    <a:pt x="7355" y="2174"/>
                  </a:cubicBezTo>
                  <a:cubicBezTo>
                    <a:pt x="7360" y="2176"/>
                    <a:pt x="7365" y="2184"/>
                    <a:pt x="7367" y="2188"/>
                  </a:cubicBezTo>
                  <a:cubicBezTo>
                    <a:pt x="7369" y="2192"/>
                    <a:pt x="7391" y="2202"/>
                    <a:pt x="7391" y="2202"/>
                  </a:cubicBezTo>
                  <a:cubicBezTo>
                    <a:pt x="7404" y="2198"/>
                    <a:pt x="7404" y="2198"/>
                    <a:pt x="7404" y="2198"/>
                  </a:cubicBezTo>
                  <a:cubicBezTo>
                    <a:pt x="7404" y="2198"/>
                    <a:pt x="7418" y="2219"/>
                    <a:pt x="7437" y="2220"/>
                  </a:cubicBezTo>
                  <a:cubicBezTo>
                    <a:pt x="7456" y="2221"/>
                    <a:pt x="7451" y="2204"/>
                    <a:pt x="7451" y="2204"/>
                  </a:cubicBezTo>
                  <a:cubicBezTo>
                    <a:pt x="7451" y="2204"/>
                    <a:pt x="7446" y="2187"/>
                    <a:pt x="7446" y="2180"/>
                  </a:cubicBezTo>
                  <a:cubicBezTo>
                    <a:pt x="7446" y="2173"/>
                    <a:pt x="7451" y="2163"/>
                    <a:pt x="7457" y="2158"/>
                  </a:cubicBezTo>
                  <a:close/>
                  <a:moveTo>
                    <a:pt x="7142" y="1987"/>
                  </a:moveTo>
                  <a:cubicBezTo>
                    <a:pt x="7138" y="1998"/>
                    <a:pt x="7138" y="1998"/>
                    <a:pt x="7138" y="1998"/>
                  </a:cubicBezTo>
                  <a:cubicBezTo>
                    <a:pt x="7138" y="1998"/>
                    <a:pt x="7153" y="2011"/>
                    <a:pt x="7153" y="2021"/>
                  </a:cubicBezTo>
                  <a:cubicBezTo>
                    <a:pt x="7153" y="2031"/>
                    <a:pt x="7149" y="2048"/>
                    <a:pt x="7149" y="2048"/>
                  </a:cubicBezTo>
                  <a:cubicBezTo>
                    <a:pt x="7155" y="2055"/>
                    <a:pt x="7155" y="2055"/>
                    <a:pt x="7155" y="2055"/>
                  </a:cubicBezTo>
                  <a:cubicBezTo>
                    <a:pt x="7147" y="2060"/>
                    <a:pt x="7147" y="2060"/>
                    <a:pt x="7147" y="2060"/>
                  </a:cubicBezTo>
                  <a:cubicBezTo>
                    <a:pt x="7152" y="2091"/>
                    <a:pt x="7152" y="2091"/>
                    <a:pt x="7152" y="2091"/>
                  </a:cubicBezTo>
                  <a:cubicBezTo>
                    <a:pt x="7143" y="2091"/>
                    <a:pt x="7143" y="2091"/>
                    <a:pt x="7143" y="2091"/>
                  </a:cubicBezTo>
                  <a:cubicBezTo>
                    <a:pt x="7156" y="2102"/>
                    <a:pt x="7156" y="2102"/>
                    <a:pt x="7156" y="2102"/>
                  </a:cubicBezTo>
                  <a:cubicBezTo>
                    <a:pt x="7172" y="2102"/>
                    <a:pt x="7177" y="2081"/>
                    <a:pt x="7177" y="2081"/>
                  </a:cubicBezTo>
                  <a:cubicBezTo>
                    <a:pt x="7177" y="2081"/>
                    <a:pt x="7189" y="2097"/>
                    <a:pt x="7198" y="2090"/>
                  </a:cubicBezTo>
                  <a:cubicBezTo>
                    <a:pt x="7207" y="2083"/>
                    <a:pt x="7203" y="2065"/>
                    <a:pt x="7203" y="2065"/>
                  </a:cubicBezTo>
                  <a:cubicBezTo>
                    <a:pt x="7207" y="2055"/>
                    <a:pt x="7207" y="2055"/>
                    <a:pt x="7207" y="2055"/>
                  </a:cubicBezTo>
                  <a:cubicBezTo>
                    <a:pt x="7207" y="2038"/>
                    <a:pt x="7207" y="2038"/>
                    <a:pt x="7207" y="2038"/>
                  </a:cubicBezTo>
                  <a:cubicBezTo>
                    <a:pt x="7207" y="2038"/>
                    <a:pt x="7201" y="2036"/>
                    <a:pt x="7202" y="2031"/>
                  </a:cubicBezTo>
                  <a:cubicBezTo>
                    <a:pt x="7203" y="2026"/>
                    <a:pt x="7214" y="2026"/>
                    <a:pt x="7214" y="2019"/>
                  </a:cubicBezTo>
                  <a:cubicBezTo>
                    <a:pt x="7214" y="2012"/>
                    <a:pt x="7205" y="1980"/>
                    <a:pt x="7193" y="1979"/>
                  </a:cubicBezTo>
                  <a:cubicBezTo>
                    <a:pt x="7181" y="1978"/>
                    <a:pt x="7169" y="1999"/>
                    <a:pt x="7161" y="1999"/>
                  </a:cubicBezTo>
                  <a:cubicBezTo>
                    <a:pt x="7153" y="1999"/>
                    <a:pt x="7142" y="1987"/>
                    <a:pt x="7142" y="1987"/>
                  </a:cubicBezTo>
                  <a:close/>
                  <a:moveTo>
                    <a:pt x="4261" y="639"/>
                  </a:moveTo>
                  <a:cubicBezTo>
                    <a:pt x="4303" y="637"/>
                    <a:pt x="4303" y="637"/>
                    <a:pt x="4303" y="637"/>
                  </a:cubicBezTo>
                  <a:cubicBezTo>
                    <a:pt x="4303" y="626"/>
                    <a:pt x="4303" y="626"/>
                    <a:pt x="4303" y="626"/>
                  </a:cubicBezTo>
                  <a:cubicBezTo>
                    <a:pt x="4273" y="628"/>
                    <a:pt x="4273" y="628"/>
                    <a:pt x="4273" y="628"/>
                  </a:cubicBezTo>
                  <a:lnTo>
                    <a:pt x="4261" y="639"/>
                  </a:lnTo>
                  <a:close/>
                  <a:moveTo>
                    <a:pt x="4261" y="595"/>
                  </a:moveTo>
                  <a:cubicBezTo>
                    <a:pt x="4234" y="589"/>
                    <a:pt x="4261" y="607"/>
                    <a:pt x="4261" y="607"/>
                  </a:cubicBezTo>
                  <a:cubicBezTo>
                    <a:pt x="4277" y="605"/>
                    <a:pt x="4289" y="601"/>
                    <a:pt x="4261" y="595"/>
                  </a:cubicBezTo>
                  <a:close/>
                  <a:moveTo>
                    <a:pt x="3805" y="403"/>
                  </a:moveTo>
                  <a:cubicBezTo>
                    <a:pt x="3830" y="396"/>
                    <a:pt x="3847" y="416"/>
                    <a:pt x="3847" y="416"/>
                  </a:cubicBezTo>
                  <a:cubicBezTo>
                    <a:pt x="3885" y="411"/>
                    <a:pt x="3885" y="411"/>
                    <a:pt x="3885" y="411"/>
                  </a:cubicBezTo>
                  <a:cubicBezTo>
                    <a:pt x="3880" y="396"/>
                    <a:pt x="3880" y="396"/>
                    <a:pt x="3880" y="396"/>
                  </a:cubicBezTo>
                  <a:cubicBezTo>
                    <a:pt x="3880" y="396"/>
                    <a:pt x="3929" y="394"/>
                    <a:pt x="3939" y="382"/>
                  </a:cubicBezTo>
                  <a:cubicBezTo>
                    <a:pt x="3949" y="371"/>
                    <a:pt x="3966" y="360"/>
                    <a:pt x="3953" y="360"/>
                  </a:cubicBezTo>
                  <a:cubicBezTo>
                    <a:pt x="3939" y="359"/>
                    <a:pt x="3862" y="350"/>
                    <a:pt x="3821" y="352"/>
                  </a:cubicBezTo>
                  <a:cubicBezTo>
                    <a:pt x="3782" y="353"/>
                    <a:pt x="3793" y="352"/>
                    <a:pt x="3792" y="360"/>
                  </a:cubicBezTo>
                  <a:cubicBezTo>
                    <a:pt x="3790" y="369"/>
                    <a:pt x="3776" y="372"/>
                    <a:pt x="3742" y="380"/>
                  </a:cubicBezTo>
                  <a:cubicBezTo>
                    <a:pt x="3709" y="387"/>
                    <a:pt x="3741" y="388"/>
                    <a:pt x="3739" y="410"/>
                  </a:cubicBezTo>
                  <a:cubicBezTo>
                    <a:pt x="3727" y="427"/>
                    <a:pt x="3727" y="427"/>
                    <a:pt x="3727" y="427"/>
                  </a:cubicBezTo>
                  <a:cubicBezTo>
                    <a:pt x="3747" y="439"/>
                    <a:pt x="3747" y="439"/>
                    <a:pt x="3747" y="439"/>
                  </a:cubicBezTo>
                  <a:cubicBezTo>
                    <a:pt x="3800" y="417"/>
                    <a:pt x="3800" y="417"/>
                    <a:pt x="3800" y="417"/>
                  </a:cubicBezTo>
                  <a:cubicBezTo>
                    <a:pt x="3800" y="417"/>
                    <a:pt x="3781" y="410"/>
                    <a:pt x="3805" y="403"/>
                  </a:cubicBezTo>
                  <a:close/>
                  <a:moveTo>
                    <a:pt x="4156" y="573"/>
                  </a:moveTo>
                  <a:cubicBezTo>
                    <a:pt x="4140" y="578"/>
                    <a:pt x="4115" y="589"/>
                    <a:pt x="4139" y="584"/>
                  </a:cubicBezTo>
                  <a:cubicBezTo>
                    <a:pt x="4162" y="579"/>
                    <a:pt x="4182" y="571"/>
                    <a:pt x="4182" y="571"/>
                  </a:cubicBezTo>
                  <a:cubicBezTo>
                    <a:pt x="4206" y="553"/>
                    <a:pt x="4172" y="568"/>
                    <a:pt x="4156" y="573"/>
                  </a:cubicBezTo>
                  <a:close/>
                  <a:moveTo>
                    <a:pt x="3888" y="337"/>
                  </a:moveTo>
                  <a:cubicBezTo>
                    <a:pt x="3899" y="330"/>
                    <a:pt x="3924" y="311"/>
                    <a:pt x="3920" y="303"/>
                  </a:cubicBezTo>
                  <a:cubicBezTo>
                    <a:pt x="3916" y="294"/>
                    <a:pt x="3882" y="296"/>
                    <a:pt x="3871" y="297"/>
                  </a:cubicBezTo>
                  <a:cubicBezTo>
                    <a:pt x="3848" y="299"/>
                    <a:pt x="3804" y="314"/>
                    <a:pt x="3816" y="322"/>
                  </a:cubicBezTo>
                  <a:cubicBezTo>
                    <a:pt x="3828" y="329"/>
                    <a:pt x="3888" y="337"/>
                    <a:pt x="3888" y="337"/>
                  </a:cubicBezTo>
                  <a:close/>
                  <a:moveTo>
                    <a:pt x="4229" y="562"/>
                  </a:moveTo>
                  <a:cubicBezTo>
                    <a:pt x="4215" y="556"/>
                    <a:pt x="4204" y="575"/>
                    <a:pt x="4217" y="579"/>
                  </a:cubicBezTo>
                  <a:cubicBezTo>
                    <a:pt x="4217" y="579"/>
                    <a:pt x="4243" y="568"/>
                    <a:pt x="4229" y="562"/>
                  </a:cubicBezTo>
                  <a:close/>
                  <a:moveTo>
                    <a:pt x="4037" y="845"/>
                  </a:moveTo>
                  <a:cubicBezTo>
                    <a:pt x="4047" y="835"/>
                    <a:pt x="4022" y="831"/>
                    <a:pt x="4022" y="831"/>
                  </a:cubicBezTo>
                  <a:cubicBezTo>
                    <a:pt x="4022" y="831"/>
                    <a:pt x="4022" y="860"/>
                    <a:pt x="4037" y="845"/>
                  </a:cubicBezTo>
                  <a:close/>
                  <a:moveTo>
                    <a:pt x="4169" y="657"/>
                  </a:moveTo>
                  <a:cubicBezTo>
                    <a:pt x="4204" y="663"/>
                    <a:pt x="4214" y="656"/>
                    <a:pt x="4229" y="646"/>
                  </a:cubicBezTo>
                  <a:cubicBezTo>
                    <a:pt x="4245" y="637"/>
                    <a:pt x="4241" y="621"/>
                    <a:pt x="4227" y="617"/>
                  </a:cubicBezTo>
                  <a:cubicBezTo>
                    <a:pt x="4213" y="614"/>
                    <a:pt x="4180" y="623"/>
                    <a:pt x="4180" y="623"/>
                  </a:cubicBezTo>
                  <a:cubicBezTo>
                    <a:pt x="4142" y="647"/>
                    <a:pt x="4134" y="652"/>
                    <a:pt x="4169" y="657"/>
                  </a:cubicBezTo>
                  <a:close/>
                  <a:moveTo>
                    <a:pt x="219" y="1307"/>
                  </a:moveTo>
                  <a:cubicBezTo>
                    <a:pt x="221" y="1293"/>
                    <a:pt x="221" y="1293"/>
                    <a:pt x="221" y="1293"/>
                  </a:cubicBezTo>
                  <a:cubicBezTo>
                    <a:pt x="184" y="1308"/>
                    <a:pt x="184" y="1308"/>
                    <a:pt x="184" y="1308"/>
                  </a:cubicBezTo>
                  <a:lnTo>
                    <a:pt x="219" y="1307"/>
                  </a:lnTo>
                  <a:close/>
                  <a:moveTo>
                    <a:pt x="0" y="1365"/>
                  </a:moveTo>
                  <a:cubicBezTo>
                    <a:pt x="41" y="1359"/>
                    <a:pt x="41" y="1359"/>
                    <a:pt x="41" y="1359"/>
                  </a:cubicBezTo>
                  <a:cubicBezTo>
                    <a:pt x="49" y="1348"/>
                    <a:pt x="49" y="1348"/>
                    <a:pt x="49" y="1348"/>
                  </a:cubicBezTo>
                  <a:cubicBezTo>
                    <a:pt x="90" y="1342"/>
                    <a:pt x="90" y="1342"/>
                    <a:pt x="90" y="1342"/>
                  </a:cubicBezTo>
                  <a:cubicBezTo>
                    <a:pt x="76" y="1328"/>
                    <a:pt x="76" y="1328"/>
                    <a:pt x="76" y="1328"/>
                  </a:cubicBezTo>
                  <a:lnTo>
                    <a:pt x="0" y="1365"/>
                  </a:lnTo>
                  <a:close/>
                  <a:moveTo>
                    <a:pt x="525" y="1021"/>
                  </a:moveTo>
                  <a:cubicBezTo>
                    <a:pt x="547" y="1019"/>
                    <a:pt x="594" y="998"/>
                    <a:pt x="578" y="994"/>
                  </a:cubicBezTo>
                  <a:cubicBezTo>
                    <a:pt x="561" y="989"/>
                    <a:pt x="539" y="986"/>
                    <a:pt x="533" y="992"/>
                  </a:cubicBezTo>
                  <a:cubicBezTo>
                    <a:pt x="527" y="998"/>
                    <a:pt x="514" y="985"/>
                    <a:pt x="510" y="996"/>
                  </a:cubicBezTo>
                  <a:cubicBezTo>
                    <a:pt x="507" y="1007"/>
                    <a:pt x="513" y="1022"/>
                    <a:pt x="525" y="1021"/>
                  </a:cubicBezTo>
                  <a:close/>
                  <a:moveTo>
                    <a:pt x="107" y="1339"/>
                  </a:moveTo>
                  <a:cubicBezTo>
                    <a:pt x="135" y="1338"/>
                    <a:pt x="135" y="1338"/>
                    <a:pt x="135" y="1338"/>
                  </a:cubicBezTo>
                  <a:cubicBezTo>
                    <a:pt x="161" y="1319"/>
                    <a:pt x="161" y="1319"/>
                    <a:pt x="161" y="1319"/>
                  </a:cubicBezTo>
                  <a:cubicBezTo>
                    <a:pt x="152" y="1308"/>
                    <a:pt x="152" y="1308"/>
                    <a:pt x="152" y="1308"/>
                  </a:cubicBezTo>
                  <a:lnTo>
                    <a:pt x="107" y="1339"/>
                  </a:lnTo>
                  <a:close/>
                  <a:moveTo>
                    <a:pt x="331" y="1256"/>
                  </a:moveTo>
                  <a:cubicBezTo>
                    <a:pt x="319" y="1256"/>
                    <a:pt x="290" y="1267"/>
                    <a:pt x="290" y="1267"/>
                  </a:cubicBezTo>
                  <a:cubicBezTo>
                    <a:pt x="290" y="1267"/>
                    <a:pt x="253" y="1281"/>
                    <a:pt x="254" y="1288"/>
                  </a:cubicBezTo>
                  <a:cubicBezTo>
                    <a:pt x="256" y="1297"/>
                    <a:pt x="270" y="1291"/>
                    <a:pt x="289" y="1285"/>
                  </a:cubicBezTo>
                  <a:cubicBezTo>
                    <a:pt x="308" y="1278"/>
                    <a:pt x="328" y="1288"/>
                    <a:pt x="335" y="1282"/>
                  </a:cubicBezTo>
                  <a:cubicBezTo>
                    <a:pt x="342" y="1276"/>
                    <a:pt x="344" y="1256"/>
                    <a:pt x="331" y="1256"/>
                  </a:cubicBezTo>
                  <a:close/>
                  <a:moveTo>
                    <a:pt x="908" y="1114"/>
                  </a:moveTo>
                  <a:cubicBezTo>
                    <a:pt x="905" y="1115"/>
                    <a:pt x="892" y="1120"/>
                    <a:pt x="892" y="1120"/>
                  </a:cubicBezTo>
                  <a:cubicBezTo>
                    <a:pt x="892" y="1120"/>
                    <a:pt x="884" y="1113"/>
                    <a:pt x="879" y="1114"/>
                  </a:cubicBezTo>
                  <a:cubicBezTo>
                    <a:pt x="874" y="1115"/>
                    <a:pt x="875" y="1130"/>
                    <a:pt x="875" y="1130"/>
                  </a:cubicBezTo>
                  <a:cubicBezTo>
                    <a:pt x="859" y="1142"/>
                    <a:pt x="859" y="1142"/>
                    <a:pt x="859" y="1142"/>
                  </a:cubicBezTo>
                  <a:cubicBezTo>
                    <a:pt x="859" y="1125"/>
                    <a:pt x="859" y="1125"/>
                    <a:pt x="859" y="1125"/>
                  </a:cubicBezTo>
                  <a:cubicBezTo>
                    <a:pt x="859" y="1125"/>
                    <a:pt x="845" y="1120"/>
                    <a:pt x="831" y="1133"/>
                  </a:cubicBezTo>
                  <a:cubicBezTo>
                    <a:pt x="831" y="1133"/>
                    <a:pt x="814" y="1144"/>
                    <a:pt x="811" y="1151"/>
                  </a:cubicBezTo>
                  <a:cubicBezTo>
                    <a:pt x="809" y="1159"/>
                    <a:pt x="831" y="1160"/>
                    <a:pt x="831" y="1160"/>
                  </a:cubicBezTo>
                  <a:cubicBezTo>
                    <a:pt x="831" y="1160"/>
                    <a:pt x="861" y="1160"/>
                    <a:pt x="872" y="1155"/>
                  </a:cubicBezTo>
                  <a:cubicBezTo>
                    <a:pt x="884" y="1150"/>
                    <a:pt x="881" y="1143"/>
                    <a:pt x="881" y="1143"/>
                  </a:cubicBezTo>
                  <a:cubicBezTo>
                    <a:pt x="899" y="1140"/>
                    <a:pt x="899" y="1140"/>
                    <a:pt x="899" y="1140"/>
                  </a:cubicBezTo>
                  <a:cubicBezTo>
                    <a:pt x="900" y="1134"/>
                    <a:pt x="900" y="1134"/>
                    <a:pt x="900" y="1134"/>
                  </a:cubicBezTo>
                  <a:cubicBezTo>
                    <a:pt x="925" y="1133"/>
                    <a:pt x="925" y="1133"/>
                    <a:pt x="925" y="1133"/>
                  </a:cubicBezTo>
                  <a:cubicBezTo>
                    <a:pt x="931" y="1117"/>
                    <a:pt x="931" y="1117"/>
                    <a:pt x="931" y="1117"/>
                  </a:cubicBezTo>
                  <a:cubicBezTo>
                    <a:pt x="920" y="1119"/>
                    <a:pt x="920" y="1119"/>
                    <a:pt x="920" y="1119"/>
                  </a:cubicBezTo>
                  <a:cubicBezTo>
                    <a:pt x="920" y="1119"/>
                    <a:pt x="912" y="1113"/>
                    <a:pt x="908" y="1114"/>
                  </a:cubicBezTo>
                  <a:close/>
                  <a:moveTo>
                    <a:pt x="3018" y="262"/>
                  </a:moveTo>
                  <a:cubicBezTo>
                    <a:pt x="3018" y="262"/>
                    <a:pt x="3056" y="255"/>
                    <a:pt x="3065" y="261"/>
                  </a:cubicBezTo>
                  <a:cubicBezTo>
                    <a:pt x="3075" y="267"/>
                    <a:pt x="3069" y="277"/>
                    <a:pt x="3081" y="277"/>
                  </a:cubicBezTo>
                  <a:cubicBezTo>
                    <a:pt x="3094" y="277"/>
                    <a:pt x="3116" y="272"/>
                    <a:pt x="3116" y="272"/>
                  </a:cubicBezTo>
                  <a:cubicBezTo>
                    <a:pt x="3116" y="272"/>
                    <a:pt x="3132" y="281"/>
                    <a:pt x="3147" y="274"/>
                  </a:cubicBezTo>
                  <a:cubicBezTo>
                    <a:pt x="3163" y="268"/>
                    <a:pt x="3160" y="251"/>
                    <a:pt x="3160" y="251"/>
                  </a:cubicBezTo>
                  <a:cubicBezTo>
                    <a:pt x="3182" y="251"/>
                    <a:pt x="3182" y="251"/>
                    <a:pt x="3182" y="251"/>
                  </a:cubicBezTo>
                  <a:cubicBezTo>
                    <a:pt x="3226" y="237"/>
                    <a:pt x="3226" y="237"/>
                    <a:pt x="3226" y="237"/>
                  </a:cubicBezTo>
                  <a:cubicBezTo>
                    <a:pt x="3201" y="260"/>
                    <a:pt x="3201" y="260"/>
                    <a:pt x="3201" y="260"/>
                  </a:cubicBezTo>
                  <a:cubicBezTo>
                    <a:pt x="3236" y="266"/>
                    <a:pt x="3236" y="266"/>
                    <a:pt x="3236" y="266"/>
                  </a:cubicBezTo>
                  <a:cubicBezTo>
                    <a:pt x="3273" y="251"/>
                    <a:pt x="3273" y="251"/>
                    <a:pt x="3273" y="251"/>
                  </a:cubicBezTo>
                  <a:cubicBezTo>
                    <a:pt x="3336" y="222"/>
                    <a:pt x="3336" y="222"/>
                    <a:pt x="3336" y="222"/>
                  </a:cubicBezTo>
                  <a:cubicBezTo>
                    <a:pt x="3336" y="222"/>
                    <a:pt x="3288" y="207"/>
                    <a:pt x="3279" y="207"/>
                  </a:cubicBezTo>
                  <a:cubicBezTo>
                    <a:pt x="3269" y="207"/>
                    <a:pt x="3216" y="203"/>
                    <a:pt x="3216" y="203"/>
                  </a:cubicBezTo>
                  <a:cubicBezTo>
                    <a:pt x="3165" y="211"/>
                    <a:pt x="3165" y="211"/>
                    <a:pt x="3165" y="211"/>
                  </a:cubicBezTo>
                  <a:cubicBezTo>
                    <a:pt x="3162" y="225"/>
                    <a:pt x="3162" y="225"/>
                    <a:pt x="3162" y="225"/>
                  </a:cubicBezTo>
                  <a:cubicBezTo>
                    <a:pt x="3084" y="231"/>
                    <a:pt x="3084" y="231"/>
                    <a:pt x="3084" y="231"/>
                  </a:cubicBezTo>
                  <a:cubicBezTo>
                    <a:pt x="3084" y="231"/>
                    <a:pt x="3058" y="222"/>
                    <a:pt x="3036" y="226"/>
                  </a:cubicBezTo>
                  <a:cubicBezTo>
                    <a:pt x="3014" y="229"/>
                    <a:pt x="3017" y="237"/>
                    <a:pt x="3017" y="237"/>
                  </a:cubicBezTo>
                  <a:cubicBezTo>
                    <a:pt x="3017" y="242"/>
                    <a:pt x="3018" y="262"/>
                    <a:pt x="3018" y="262"/>
                  </a:cubicBezTo>
                  <a:close/>
                  <a:moveTo>
                    <a:pt x="3472" y="227"/>
                  </a:moveTo>
                  <a:cubicBezTo>
                    <a:pt x="3534" y="231"/>
                    <a:pt x="3529" y="212"/>
                    <a:pt x="3529" y="212"/>
                  </a:cubicBezTo>
                  <a:cubicBezTo>
                    <a:pt x="3525" y="202"/>
                    <a:pt x="3525" y="202"/>
                    <a:pt x="3525" y="202"/>
                  </a:cubicBezTo>
                  <a:cubicBezTo>
                    <a:pt x="3571" y="197"/>
                    <a:pt x="3571" y="197"/>
                    <a:pt x="3571" y="197"/>
                  </a:cubicBezTo>
                  <a:cubicBezTo>
                    <a:pt x="3560" y="189"/>
                    <a:pt x="3560" y="189"/>
                    <a:pt x="3560" y="189"/>
                  </a:cubicBezTo>
                  <a:cubicBezTo>
                    <a:pt x="3515" y="191"/>
                    <a:pt x="3515" y="191"/>
                    <a:pt x="3515" y="191"/>
                  </a:cubicBezTo>
                  <a:cubicBezTo>
                    <a:pt x="3507" y="199"/>
                    <a:pt x="3507" y="199"/>
                    <a:pt x="3507" y="199"/>
                  </a:cubicBezTo>
                  <a:cubicBezTo>
                    <a:pt x="3507" y="199"/>
                    <a:pt x="3448" y="186"/>
                    <a:pt x="3441" y="202"/>
                  </a:cubicBezTo>
                  <a:cubicBezTo>
                    <a:pt x="3435" y="218"/>
                    <a:pt x="3472" y="227"/>
                    <a:pt x="3472" y="227"/>
                  </a:cubicBezTo>
                  <a:close/>
                  <a:moveTo>
                    <a:pt x="3267" y="270"/>
                  </a:moveTo>
                  <a:cubicBezTo>
                    <a:pt x="3231" y="288"/>
                    <a:pt x="3231" y="288"/>
                    <a:pt x="3231" y="288"/>
                  </a:cubicBezTo>
                  <a:cubicBezTo>
                    <a:pt x="3231" y="288"/>
                    <a:pt x="3266" y="294"/>
                    <a:pt x="3250" y="297"/>
                  </a:cubicBezTo>
                  <a:cubicBezTo>
                    <a:pt x="3234" y="301"/>
                    <a:pt x="3176" y="305"/>
                    <a:pt x="3176" y="305"/>
                  </a:cubicBezTo>
                  <a:cubicBezTo>
                    <a:pt x="3162" y="321"/>
                    <a:pt x="3162" y="321"/>
                    <a:pt x="3162" y="321"/>
                  </a:cubicBezTo>
                  <a:cubicBezTo>
                    <a:pt x="3199" y="316"/>
                    <a:pt x="3199" y="316"/>
                    <a:pt x="3199" y="316"/>
                  </a:cubicBezTo>
                  <a:cubicBezTo>
                    <a:pt x="3199" y="316"/>
                    <a:pt x="3214" y="321"/>
                    <a:pt x="3233" y="324"/>
                  </a:cubicBezTo>
                  <a:cubicBezTo>
                    <a:pt x="3252" y="327"/>
                    <a:pt x="3308" y="308"/>
                    <a:pt x="3308" y="308"/>
                  </a:cubicBezTo>
                  <a:cubicBezTo>
                    <a:pt x="3306" y="317"/>
                    <a:pt x="3306" y="317"/>
                    <a:pt x="3306" y="317"/>
                  </a:cubicBezTo>
                  <a:cubicBezTo>
                    <a:pt x="3306" y="317"/>
                    <a:pt x="3344" y="312"/>
                    <a:pt x="3374" y="310"/>
                  </a:cubicBezTo>
                  <a:cubicBezTo>
                    <a:pt x="3402" y="308"/>
                    <a:pt x="3377" y="315"/>
                    <a:pt x="3367" y="317"/>
                  </a:cubicBezTo>
                  <a:cubicBezTo>
                    <a:pt x="3357" y="318"/>
                    <a:pt x="3323" y="322"/>
                    <a:pt x="3298" y="325"/>
                  </a:cubicBezTo>
                  <a:cubicBezTo>
                    <a:pt x="3273" y="328"/>
                    <a:pt x="3242" y="339"/>
                    <a:pt x="3242" y="339"/>
                  </a:cubicBezTo>
                  <a:cubicBezTo>
                    <a:pt x="3242" y="339"/>
                    <a:pt x="3270" y="344"/>
                    <a:pt x="3320" y="346"/>
                  </a:cubicBezTo>
                  <a:cubicBezTo>
                    <a:pt x="3368" y="347"/>
                    <a:pt x="3402" y="326"/>
                    <a:pt x="3402" y="326"/>
                  </a:cubicBezTo>
                  <a:cubicBezTo>
                    <a:pt x="3452" y="313"/>
                    <a:pt x="3452" y="313"/>
                    <a:pt x="3452" y="313"/>
                  </a:cubicBezTo>
                  <a:cubicBezTo>
                    <a:pt x="3452" y="313"/>
                    <a:pt x="3469" y="319"/>
                    <a:pt x="3517" y="313"/>
                  </a:cubicBezTo>
                  <a:cubicBezTo>
                    <a:pt x="3563" y="307"/>
                    <a:pt x="3566" y="297"/>
                    <a:pt x="3585" y="292"/>
                  </a:cubicBezTo>
                  <a:cubicBezTo>
                    <a:pt x="3603" y="287"/>
                    <a:pt x="3588" y="267"/>
                    <a:pt x="3568" y="267"/>
                  </a:cubicBezTo>
                  <a:cubicBezTo>
                    <a:pt x="3548" y="268"/>
                    <a:pt x="3554" y="281"/>
                    <a:pt x="3554" y="281"/>
                  </a:cubicBezTo>
                  <a:cubicBezTo>
                    <a:pt x="3527" y="280"/>
                    <a:pt x="3527" y="280"/>
                    <a:pt x="3527" y="280"/>
                  </a:cubicBezTo>
                  <a:cubicBezTo>
                    <a:pt x="3527" y="280"/>
                    <a:pt x="3532" y="273"/>
                    <a:pt x="3537" y="265"/>
                  </a:cubicBezTo>
                  <a:cubicBezTo>
                    <a:pt x="3542" y="257"/>
                    <a:pt x="3555" y="242"/>
                    <a:pt x="3543" y="242"/>
                  </a:cubicBezTo>
                  <a:cubicBezTo>
                    <a:pt x="3531" y="241"/>
                    <a:pt x="3506" y="252"/>
                    <a:pt x="3473" y="262"/>
                  </a:cubicBezTo>
                  <a:cubicBezTo>
                    <a:pt x="3439" y="272"/>
                    <a:pt x="3494" y="269"/>
                    <a:pt x="3494" y="269"/>
                  </a:cubicBezTo>
                  <a:cubicBezTo>
                    <a:pt x="3491" y="285"/>
                    <a:pt x="3491" y="285"/>
                    <a:pt x="3491" y="285"/>
                  </a:cubicBezTo>
                  <a:cubicBezTo>
                    <a:pt x="3411" y="295"/>
                    <a:pt x="3411" y="295"/>
                    <a:pt x="3411" y="295"/>
                  </a:cubicBezTo>
                  <a:cubicBezTo>
                    <a:pt x="3411" y="295"/>
                    <a:pt x="3405" y="275"/>
                    <a:pt x="3410" y="266"/>
                  </a:cubicBezTo>
                  <a:cubicBezTo>
                    <a:pt x="3414" y="257"/>
                    <a:pt x="3357" y="253"/>
                    <a:pt x="3357" y="253"/>
                  </a:cubicBezTo>
                  <a:lnTo>
                    <a:pt x="3267" y="270"/>
                  </a:lnTo>
                  <a:close/>
                  <a:moveTo>
                    <a:pt x="2745" y="467"/>
                  </a:moveTo>
                  <a:cubicBezTo>
                    <a:pt x="2750" y="479"/>
                    <a:pt x="2720" y="495"/>
                    <a:pt x="2748" y="491"/>
                  </a:cubicBezTo>
                  <a:cubicBezTo>
                    <a:pt x="2776" y="487"/>
                    <a:pt x="2810" y="475"/>
                    <a:pt x="2810" y="475"/>
                  </a:cubicBezTo>
                  <a:cubicBezTo>
                    <a:pt x="2836" y="481"/>
                    <a:pt x="2836" y="481"/>
                    <a:pt x="2836" y="481"/>
                  </a:cubicBezTo>
                  <a:cubicBezTo>
                    <a:pt x="2887" y="443"/>
                    <a:pt x="2887" y="443"/>
                    <a:pt x="2887" y="443"/>
                  </a:cubicBezTo>
                  <a:cubicBezTo>
                    <a:pt x="2975" y="415"/>
                    <a:pt x="2975" y="415"/>
                    <a:pt x="2975" y="415"/>
                  </a:cubicBezTo>
                  <a:cubicBezTo>
                    <a:pt x="3058" y="392"/>
                    <a:pt x="3058" y="392"/>
                    <a:pt x="3058" y="392"/>
                  </a:cubicBezTo>
                  <a:cubicBezTo>
                    <a:pt x="3124" y="379"/>
                    <a:pt x="3124" y="379"/>
                    <a:pt x="3124" y="379"/>
                  </a:cubicBezTo>
                  <a:cubicBezTo>
                    <a:pt x="3124" y="379"/>
                    <a:pt x="3085" y="347"/>
                    <a:pt x="3082" y="343"/>
                  </a:cubicBezTo>
                  <a:cubicBezTo>
                    <a:pt x="3078" y="340"/>
                    <a:pt x="3031" y="346"/>
                    <a:pt x="3031" y="346"/>
                  </a:cubicBezTo>
                  <a:cubicBezTo>
                    <a:pt x="2987" y="352"/>
                    <a:pt x="2987" y="352"/>
                    <a:pt x="2987" y="352"/>
                  </a:cubicBezTo>
                  <a:cubicBezTo>
                    <a:pt x="2963" y="334"/>
                    <a:pt x="2963" y="334"/>
                    <a:pt x="2963" y="334"/>
                  </a:cubicBezTo>
                  <a:cubicBezTo>
                    <a:pt x="2909" y="341"/>
                    <a:pt x="2909" y="341"/>
                    <a:pt x="2909" y="341"/>
                  </a:cubicBezTo>
                  <a:cubicBezTo>
                    <a:pt x="2875" y="351"/>
                    <a:pt x="2875" y="351"/>
                    <a:pt x="2875" y="351"/>
                  </a:cubicBezTo>
                  <a:cubicBezTo>
                    <a:pt x="2865" y="364"/>
                    <a:pt x="2865" y="364"/>
                    <a:pt x="2865" y="364"/>
                  </a:cubicBezTo>
                  <a:cubicBezTo>
                    <a:pt x="2854" y="384"/>
                    <a:pt x="2854" y="384"/>
                    <a:pt x="2854" y="384"/>
                  </a:cubicBezTo>
                  <a:cubicBezTo>
                    <a:pt x="2822" y="393"/>
                    <a:pt x="2822" y="393"/>
                    <a:pt x="2822" y="393"/>
                  </a:cubicBezTo>
                  <a:cubicBezTo>
                    <a:pt x="2776" y="406"/>
                    <a:pt x="2776" y="406"/>
                    <a:pt x="2776" y="406"/>
                  </a:cubicBezTo>
                  <a:cubicBezTo>
                    <a:pt x="2789" y="414"/>
                    <a:pt x="2789" y="414"/>
                    <a:pt x="2789" y="414"/>
                  </a:cubicBezTo>
                  <a:cubicBezTo>
                    <a:pt x="2709" y="450"/>
                    <a:pt x="2709" y="450"/>
                    <a:pt x="2709" y="450"/>
                  </a:cubicBezTo>
                  <a:cubicBezTo>
                    <a:pt x="2709" y="450"/>
                    <a:pt x="2741" y="455"/>
                    <a:pt x="2745" y="467"/>
                  </a:cubicBezTo>
                  <a:close/>
                  <a:moveTo>
                    <a:pt x="3369" y="243"/>
                  </a:moveTo>
                  <a:cubicBezTo>
                    <a:pt x="3387" y="228"/>
                    <a:pt x="3368" y="219"/>
                    <a:pt x="3350" y="229"/>
                  </a:cubicBezTo>
                  <a:cubicBezTo>
                    <a:pt x="3331" y="239"/>
                    <a:pt x="3369" y="243"/>
                    <a:pt x="3369" y="243"/>
                  </a:cubicBezTo>
                  <a:close/>
                  <a:moveTo>
                    <a:pt x="3556" y="183"/>
                  </a:moveTo>
                  <a:cubicBezTo>
                    <a:pt x="3566" y="182"/>
                    <a:pt x="3595" y="190"/>
                    <a:pt x="3597" y="182"/>
                  </a:cubicBezTo>
                  <a:cubicBezTo>
                    <a:pt x="3599" y="173"/>
                    <a:pt x="3589" y="167"/>
                    <a:pt x="3573" y="167"/>
                  </a:cubicBezTo>
                  <a:cubicBezTo>
                    <a:pt x="3556" y="167"/>
                    <a:pt x="3491" y="178"/>
                    <a:pt x="3491" y="178"/>
                  </a:cubicBezTo>
                  <a:cubicBezTo>
                    <a:pt x="3491" y="178"/>
                    <a:pt x="3547" y="184"/>
                    <a:pt x="3556" y="183"/>
                  </a:cubicBezTo>
                  <a:close/>
                  <a:moveTo>
                    <a:pt x="4268" y="416"/>
                  </a:moveTo>
                  <a:cubicBezTo>
                    <a:pt x="4284" y="422"/>
                    <a:pt x="4306" y="408"/>
                    <a:pt x="4306" y="408"/>
                  </a:cubicBezTo>
                  <a:cubicBezTo>
                    <a:pt x="4347" y="407"/>
                    <a:pt x="4347" y="407"/>
                    <a:pt x="4347" y="407"/>
                  </a:cubicBezTo>
                  <a:cubicBezTo>
                    <a:pt x="4347" y="407"/>
                    <a:pt x="4373" y="417"/>
                    <a:pt x="4381" y="411"/>
                  </a:cubicBezTo>
                  <a:cubicBezTo>
                    <a:pt x="4388" y="406"/>
                    <a:pt x="4382" y="383"/>
                    <a:pt x="4365" y="379"/>
                  </a:cubicBezTo>
                  <a:cubicBezTo>
                    <a:pt x="4347" y="375"/>
                    <a:pt x="4331" y="380"/>
                    <a:pt x="4331" y="380"/>
                  </a:cubicBezTo>
                  <a:cubicBezTo>
                    <a:pt x="4305" y="380"/>
                    <a:pt x="4305" y="380"/>
                    <a:pt x="4305" y="380"/>
                  </a:cubicBezTo>
                  <a:cubicBezTo>
                    <a:pt x="4305" y="380"/>
                    <a:pt x="4275" y="368"/>
                    <a:pt x="4264" y="377"/>
                  </a:cubicBezTo>
                  <a:cubicBezTo>
                    <a:pt x="4254" y="385"/>
                    <a:pt x="4250" y="391"/>
                    <a:pt x="4250" y="391"/>
                  </a:cubicBezTo>
                  <a:cubicBezTo>
                    <a:pt x="4263" y="398"/>
                    <a:pt x="4263" y="398"/>
                    <a:pt x="4263" y="398"/>
                  </a:cubicBezTo>
                  <a:cubicBezTo>
                    <a:pt x="4263" y="398"/>
                    <a:pt x="4254" y="410"/>
                    <a:pt x="4268" y="416"/>
                  </a:cubicBezTo>
                  <a:close/>
                  <a:moveTo>
                    <a:pt x="4008" y="114"/>
                  </a:moveTo>
                  <a:cubicBezTo>
                    <a:pt x="3971" y="118"/>
                    <a:pt x="3971" y="118"/>
                    <a:pt x="3971" y="118"/>
                  </a:cubicBezTo>
                  <a:cubicBezTo>
                    <a:pt x="3985" y="136"/>
                    <a:pt x="3985" y="136"/>
                    <a:pt x="3985" y="136"/>
                  </a:cubicBezTo>
                  <a:lnTo>
                    <a:pt x="4008" y="114"/>
                  </a:lnTo>
                  <a:close/>
                  <a:moveTo>
                    <a:pt x="3411" y="512"/>
                  </a:moveTo>
                  <a:cubicBezTo>
                    <a:pt x="3409" y="506"/>
                    <a:pt x="3344" y="507"/>
                    <a:pt x="3344" y="507"/>
                  </a:cubicBezTo>
                  <a:cubicBezTo>
                    <a:pt x="3397" y="479"/>
                    <a:pt x="3397" y="479"/>
                    <a:pt x="3397" y="479"/>
                  </a:cubicBezTo>
                  <a:cubicBezTo>
                    <a:pt x="3397" y="479"/>
                    <a:pt x="3429" y="405"/>
                    <a:pt x="3400" y="396"/>
                  </a:cubicBezTo>
                  <a:cubicBezTo>
                    <a:pt x="3373" y="388"/>
                    <a:pt x="3334" y="406"/>
                    <a:pt x="3334" y="406"/>
                  </a:cubicBezTo>
                  <a:cubicBezTo>
                    <a:pt x="3334" y="406"/>
                    <a:pt x="3308" y="460"/>
                    <a:pt x="3284" y="463"/>
                  </a:cubicBezTo>
                  <a:cubicBezTo>
                    <a:pt x="3260" y="466"/>
                    <a:pt x="3300" y="426"/>
                    <a:pt x="3298" y="416"/>
                  </a:cubicBezTo>
                  <a:cubicBezTo>
                    <a:pt x="3296" y="406"/>
                    <a:pt x="3232" y="405"/>
                    <a:pt x="3232" y="405"/>
                  </a:cubicBezTo>
                  <a:cubicBezTo>
                    <a:pt x="3226" y="418"/>
                    <a:pt x="3226" y="418"/>
                    <a:pt x="3226" y="418"/>
                  </a:cubicBezTo>
                  <a:cubicBezTo>
                    <a:pt x="3226" y="418"/>
                    <a:pt x="3190" y="433"/>
                    <a:pt x="3153" y="436"/>
                  </a:cubicBezTo>
                  <a:cubicBezTo>
                    <a:pt x="3117" y="438"/>
                    <a:pt x="3169" y="425"/>
                    <a:pt x="3205" y="413"/>
                  </a:cubicBezTo>
                  <a:cubicBezTo>
                    <a:pt x="3243" y="401"/>
                    <a:pt x="3186" y="399"/>
                    <a:pt x="3186" y="399"/>
                  </a:cubicBezTo>
                  <a:cubicBezTo>
                    <a:pt x="3146" y="411"/>
                    <a:pt x="3146" y="411"/>
                    <a:pt x="3146" y="411"/>
                  </a:cubicBezTo>
                  <a:cubicBezTo>
                    <a:pt x="3118" y="414"/>
                    <a:pt x="3118" y="414"/>
                    <a:pt x="3118" y="414"/>
                  </a:cubicBezTo>
                  <a:cubicBezTo>
                    <a:pt x="3118" y="414"/>
                    <a:pt x="3133" y="404"/>
                    <a:pt x="3149" y="393"/>
                  </a:cubicBezTo>
                  <a:cubicBezTo>
                    <a:pt x="3164" y="382"/>
                    <a:pt x="3145" y="384"/>
                    <a:pt x="3145" y="384"/>
                  </a:cubicBezTo>
                  <a:cubicBezTo>
                    <a:pt x="3046" y="415"/>
                    <a:pt x="3046" y="415"/>
                    <a:pt x="3046" y="415"/>
                  </a:cubicBezTo>
                  <a:cubicBezTo>
                    <a:pt x="3032" y="416"/>
                    <a:pt x="3032" y="416"/>
                    <a:pt x="3032" y="416"/>
                  </a:cubicBezTo>
                  <a:cubicBezTo>
                    <a:pt x="2976" y="433"/>
                    <a:pt x="2976" y="433"/>
                    <a:pt x="2976" y="433"/>
                  </a:cubicBezTo>
                  <a:cubicBezTo>
                    <a:pt x="2978" y="441"/>
                    <a:pt x="2978" y="441"/>
                    <a:pt x="2978" y="441"/>
                  </a:cubicBezTo>
                  <a:cubicBezTo>
                    <a:pt x="2938" y="456"/>
                    <a:pt x="2938" y="456"/>
                    <a:pt x="2938" y="456"/>
                  </a:cubicBezTo>
                  <a:cubicBezTo>
                    <a:pt x="2929" y="466"/>
                    <a:pt x="2929" y="466"/>
                    <a:pt x="2929" y="466"/>
                  </a:cubicBezTo>
                  <a:cubicBezTo>
                    <a:pt x="2947" y="474"/>
                    <a:pt x="2947" y="474"/>
                    <a:pt x="2947" y="474"/>
                  </a:cubicBezTo>
                  <a:cubicBezTo>
                    <a:pt x="2947" y="474"/>
                    <a:pt x="2969" y="459"/>
                    <a:pt x="2974" y="471"/>
                  </a:cubicBezTo>
                  <a:cubicBezTo>
                    <a:pt x="2979" y="483"/>
                    <a:pt x="2933" y="477"/>
                    <a:pt x="2922" y="496"/>
                  </a:cubicBezTo>
                  <a:cubicBezTo>
                    <a:pt x="2910" y="516"/>
                    <a:pt x="3069" y="497"/>
                    <a:pt x="3047" y="515"/>
                  </a:cubicBezTo>
                  <a:cubicBezTo>
                    <a:pt x="3026" y="532"/>
                    <a:pt x="2899" y="521"/>
                    <a:pt x="2888" y="538"/>
                  </a:cubicBezTo>
                  <a:cubicBezTo>
                    <a:pt x="2877" y="555"/>
                    <a:pt x="2909" y="553"/>
                    <a:pt x="2932" y="565"/>
                  </a:cubicBezTo>
                  <a:cubicBezTo>
                    <a:pt x="2955" y="577"/>
                    <a:pt x="2920" y="570"/>
                    <a:pt x="2916" y="587"/>
                  </a:cubicBezTo>
                  <a:cubicBezTo>
                    <a:pt x="2912" y="603"/>
                    <a:pt x="3015" y="595"/>
                    <a:pt x="3015" y="595"/>
                  </a:cubicBezTo>
                  <a:cubicBezTo>
                    <a:pt x="3015" y="595"/>
                    <a:pt x="3184" y="579"/>
                    <a:pt x="3223" y="567"/>
                  </a:cubicBezTo>
                  <a:cubicBezTo>
                    <a:pt x="3250" y="558"/>
                    <a:pt x="3301" y="596"/>
                    <a:pt x="3333" y="599"/>
                  </a:cubicBezTo>
                  <a:cubicBezTo>
                    <a:pt x="3366" y="601"/>
                    <a:pt x="3377" y="564"/>
                    <a:pt x="3377" y="564"/>
                  </a:cubicBezTo>
                  <a:cubicBezTo>
                    <a:pt x="3325" y="563"/>
                    <a:pt x="3325" y="563"/>
                    <a:pt x="3325" y="563"/>
                  </a:cubicBezTo>
                  <a:cubicBezTo>
                    <a:pt x="3347" y="546"/>
                    <a:pt x="3347" y="546"/>
                    <a:pt x="3347" y="546"/>
                  </a:cubicBezTo>
                  <a:cubicBezTo>
                    <a:pt x="3347" y="546"/>
                    <a:pt x="3379" y="552"/>
                    <a:pt x="3411" y="545"/>
                  </a:cubicBezTo>
                  <a:cubicBezTo>
                    <a:pt x="3444" y="538"/>
                    <a:pt x="3413" y="519"/>
                    <a:pt x="3411" y="512"/>
                  </a:cubicBezTo>
                  <a:close/>
                  <a:moveTo>
                    <a:pt x="3970" y="239"/>
                  </a:moveTo>
                  <a:cubicBezTo>
                    <a:pt x="3966" y="239"/>
                    <a:pt x="3958" y="235"/>
                    <a:pt x="3958" y="235"/>
                  </a:cubicBezTo>
                  <a:cubicBezTo>
                    <a:pt x="3958" y="235"/>
                    <a:pt x="3898" y="235"/>
                    <a:pt x="3898" y="243"/>
                  </a:cubicBezTo>
                  <a:cubicBezTo>
                    <a:pt x="3898" y="252"/>
                    <a:pt x="3917" y="254"/>
                    <a:pt x="3917" y="254"/>
                  </a:cubicBezTo>
                  <a:cubicBezTo>
                    <a:pt x="3918" y="266"/>
                    <a:pt x="3918" y="266"/>
                    <a:pt x="3918" y="266"/>
                  </a:cubicBezTo>
                  <a:cubicBezTo>
                    <a:pt x="3918" y="266"/>
                    <a:pt x="3968" y="271"/>
                    <a:pt x="3972" y="269"/>
                  </a:cubicBezTo>
                  <a:cubicBezTo>
                    <a:pt x="3976" y="267"/>
                    <a:pt x="3988" y="268"/>
                    <a:pt x="3994" y="268"/>
                  </a:cubicBezTo>
                  <a:cubicBezTo>
                    <a:pt x="3992" y="276"/>
                    <a:pt x="3990" y="287"/>
                    <a:pt x="3990" y="287"/>
                  </a:cubicBezTo>
                  <a:cubicBezTo>
                    <a:pt x="3953" y="314"/>
                    <a:pt x="3953" y="314"/>
                    <a:pt x="3953" y="314"/>
                  </a:cubicBezTo>
                  <a:cubicBezTo>
                    <a:pt x="3967" y="320"/>
                    <a:pt x="3967" y="320"/>
                    <a:pt x="3967" y="320"/>
                  </a:cubicBezTo>
                  <a:cubicBezTo>
                    <a:pt x="3967" y="320"/>
                    <a:pt x="3943" y="335"/>
                    <a:pt x="3955" y="335"/>
                  </a:cubicBezTo>
                  <a:cubicBezTo>
                    <a:pt x="3967" y="335"/>
                    <a:pt x="3985" y="325"/>
                    <a:pt x="3985" y="325"/>
                  </a:cubicBezTo>
                  <a:cubicBezTo>
                    <a:pt x="3985" y="325"/>
                    <a:pt x="3976" y="338"/>
                    <a:pt x="3995" y="337"/>
                  </a:cubicBezTo>
                  <a:cubicBezTo>
                    <a:pt x="4014" y="336"/>
                    <a:pt x="4050" y="324"/>
                    <a:pt x="4050" y="324"/>
                  </a:cubicBezTo>
                  <a:cubicBezTo>
                    <a:pt x="4051" y="338"/>
                    <a:pt x="4051" y="338"/>
                    <a:pt x="4051" y="338"/>
                  </a:cubicBezTo>
                  <a:cubicBezTo>
                    <a:pt x="4096" y="335"/>
                    <a:pt x="4096" y="335"/>
                    <a:pt x="4096" y="335"/>
                  </a:cubicBezTo>
                  <a:cubicBezTo>
                    <a:pt x="4149" y="345"/>
                    <a:pt x="4149" y="345"/>
                    <a:pt x="4149" y="345"/>
                  </a:cubicBezTo>
                  <a:cubicBezTo>
                    <a:pt x="4213" y="340"/>
                    <a:pt x="4213" y="340"/>
                    <a:pt x="4213" y="340"/>
                  </a:cubicBezTo>
                  <a:cubicBezTo>
                    <a:pt x="4231" y="325"/>
                    <a:pt x="4231" y="325"/>
                    <a:pt x="4231" y="325"/>
                  </a:cubicBezTo>
                  <a:cubicBezTo>
                    <a:pt x="4231" y="325"/>
                    <a:pt x="4220" y="339"/>
                    <a:pt x="4233" y="340"/>
                  </a:cubicBezTo>
                  <a:cubicBezTo>
                    <a:pt x="4246" y="341"/>
                    <a:pt x="4321" y="339"/>
                    <a:pt x="4321" y="339"/>
                  </a:cubicBezTo>
                  <a:cubicBezTo>
                    <a:pt x="4328" y="325"/>
                    <a:pt x="4328" y="325"/>
                    <a:pt x="4328" y="325"/>
                  </a:cubicBezTo>
                  <a:cubicBezTo>
                    <a:pt x="4372" y="307"/>
                    <a:pt x="4372" y="307"/>
                    <a:pt x="4372" y="307"/>
                  </a:cubicBezTo>
                  <a:cubicBezTo>
                    <a:pt x="4361" y="303"/>
                    <a:pt x="4361" y="303"/>
                    <a:pt x="4361" y="303"/>
                  </a:cubicBezTo>
                  <a:cubicBezTo>
                    <a:pt x="4361" y="294"/>
                    <a:pt x="4361" y="294"/>
                    <a:pt x="4361" y="294"/>
                  </a:cubicBezTo>
                  <a:cubicBezTo>
                    <a:pt x="4361" y="294"/>
                    <a:pt x="4316" y="283"/>
                    <a:pt x="4300" y="283"/>
                  </a:cubicBezTo>
                  <a:cubicBezTo>
                    <a:pt x="4284" y="283"/>
                    <a:pt x="4163" y="307"/>
                    <a:pt x="4163" y="307"/>
                  </a:cubicBezTo>
                  <a:cubicBezTo>
                    <a:pt x="4163" y="307"/>
                    <a:pt x="4148" y="296"/>
                    <a:pt x="4140" y="295"/>
                  </a:cubicBezTo>
                  <a:cubicBezTo>
                    <a:pt x="4133" y="294"/>
                    <a:pt x="4103" y="307"/>
                    <a:pt x="4103" y="307"/>
                  </a:cubicBezTo>
                  <a:cubicBezTo>
                    <a:pt x="4090" y="293"/>
                    <a:pt x="4090" y="293"/>
                    <a:pt x="4090" y="293"/>
                  </a:cubicBezTo>
                  <a:cubicBezTo>
                    <a:pt x="4078" y="299"/>
                    <a:pt x="4078" y="299"/>
                    <a:pt x="4078" y="299"/>
                  </a:cubicBezTo>
                  <a:cubicBezTo>
                    <a:pt x="4056" y="295"/>
                    <a:pt x="4056" y="295"/>
                    <a:pt x="4056" y="295"/>
                  </a:cubicBezTo>
                  <a:cubicBezTo>
                    <a:pt x="4078" y="287"/>
                    <a:pt x="4078" y="287"/>
                    <a:pt x="4078" y="287"/>
                  </a:cubicBezTo>
                  <a:cubicBezTo>
                    <a:pt x="4065" y="281"/>
                    <a:pt x="4065" y="281"/>
                    <a:pt x="4065" y="281"/>
                  </a:cubicBezTo>
                  <a:cubicBezTo>
                    <a:pt x="4028" y="285"/>
                    <a:pt x="4028" y="285"/>
                    <a:pt x="4028" y="285"/>
                  </a:cubicBezTo>
                  <a:cubicBezTo>
                    <a:pt x="4052" y="278"/>
                    <a:pt x="4052" y="278"/>
                    <a:pt x="4052" y="278"/>
                  </a:cubicBezTo>
                  <a:cubicBezTo>
                    <a:pt x="4051" y="273"/>
                    <a:pt x="4051" y="273"/>
                    <a:pt x="4051" y="273"/>
                  </a:cubicBezTo>
                  <a:cubicBezTo>
                    <a:pt x="4097" y="272"/>
                    <a:pt x="4097" y="272"/>
                    <a:pt x="4097" y="272"/>
                  </a:cubicBezTo>
                  <a:cubicBezTo>
                    <a:pt x="4074" y="264"/>
                    <a:pt x="4074" y="264"/>
                    <a:pt x="4074" y="264"/>
                  </a:cubicBezTo>
                  <a:cubicBezTo>
                    <a:pt x="4058" y="264"/>
                    <a:pt x="4058" y="264"/>
                    <a:pt x="4058" y="264"/>
                  </a:cubicBezTo>
                  <a:cubicBezTo>
                    <a:pt x="4058" y="264"/>
                    <a:pt x="4070" y="254"/>
                    <a:pt x="4060" y="253"/>
                  </a:cubicBezTo>
                  <a:cubicBezTo>
                    <a:pt x="4052" y="252"/>
                    <a:pt x="4021" y="254"/>
                    <a:pt x="4005" y="257"/>
                  </a:cubicBezTo>
                  <a:cubicBezTo>
                    <a:pt x="4003" y="250"/>
                    <a:pt x="3974" y="239"/>
                    <a:pt x="3970" y="239"/>
                  </a:cubicBezTo>
                  <a:close/>
                  <a:moveTo>
                    <a:pt x="4116" y="136"/>
                  </a:moveTo>
                  <a:cubicBezTo>
                    <a:pt x="4080" y="144"/>
                    <a:pt x="4080" y="144"/>
                    <a:pt x="4080" y="144"/>
                  </a:cubicBezTo>
                  <a:cubicBezTo>
                    <a:pt x="4105" y="155"/>
                    <a:pt x="4105" y="155"/>
                    <a:pt x="4105" y="155"/>
                  </a:cubicBezTo>
                  <a:cubicBezTo>
                    <a:pt x="4105" y="155"/>
                    <a:pt x="4091" y="159"/>
                    <a:pt x="4093" y="169"/>
                  </a:cubicBezTo>
                  <a:cubicBezTo>
                    <a:pt x="4095" y="178"/>
                    <a:pt x="4122" y="175"/>
                    <a:pt x="4122" y="175"/>
                  </a:cubicBezTo>
                  <a:cubicBezTo>
                    <a:pt x="4109" y="184"/>
                    <a:pt x="4109" y="184"/>
                    <a:pt x="4109" y="184"/>
                  </a:cubicBezTo>
                  <a:cubicBezTo>
                    <a:pt x="4109" y="184"/>
                    <a:pt x="4127" y="188"/>
                    <a:pt x="4141" y="197"/>
                  </a:cubicBezTo>
                  <a:cubicBezTo>
                    <a:pt x="4155" y="205"/>
                    <a:pt x="4180" y="185"/>
                    <a:pt x="4180" y="185"/>
                  </a:cubicBezTo>
                  <a:cubicBezTo>
                    <a:pt x="4196" y="177"/>
                    <a:pt x="4196" y="177"/>
                    <a:pt x="4196" y="177"/>
                  </a:cubicBezTo>
                  <a:cubicBezTo>
                    <a:pt x="4196" y="177"/>
                    <a:pt x="4201" y="183"/>
                    <a:pt x="4207" y="194"/>
                  </a:cubicBezTo>
                  <a:cubicBezTo>
                    <a:pt x="4214" y="204"/>
                    <a:pt x="4238" y="186"/>
                    <a:pt x="4247" y="184"/>
                  </a:cubicBezTo>
                  <a:cubicBezTo>
                    <a:pt x="4256" y="182"/>
                    <a:pt x="4269" y="168"/>
                    <a:pt x="4269" y="168"/>
                  </a:cubicBezTo>
                  <a:cubicBezTo>
                    <a:pt x="4277" y="177"/>
                    <a:pt x="4277" y="177"/>
                    <a:pt x="4277" y="177"/>
                  </a:cubicBezTo>
                  <a:cubicBezTo>
                    <a:pt x="4277" y="177"/>
                    <a:pt x="4290" y="164"/>
                    <a:pt x="4292" y="159"/>
                  </a:cubicBezTo>
                  <a:cubicBezTo>
                    <a:pt x="4294" y="154"/>
                    <a:pt x="4347" y="156"/>
                    <a:pt x="4359" y="156"/>
                  </a:cubicBezTo>
                  <a:cubicBezTo>
                    <a:pt x="4371" y="156"/>
                    <a:pt x="4368" y="142"/>
                    <a:pt x="4368" y="142"/>
                  </a:cubicBezTo>
                  <a:cubicBezTo>
                    <a:pt x="4326" y="141"/>
                    <a:pt x="4326" y="141"/>
                    <a:pt x="4326" y="141"/>
                  </a:cubicBezTo>
                  <a:cubicBezTo>
                    <a:pt x="4346" y="130"/>
                    <a:pt x="4346" y="130"/>
                    <a:pt x="4346" y="130"/>
                  </a:cubicBezTo>
                  <a:cubicBezTo>
                    <a:pt x="4346" y="130"/>
                    <a:pt x="4354" y="110"/>
                    <a:pt x="4349" y="103"/>
                  </a:cubicBezTo>
                  <a:cubicBezTo>
                    <a:pt x="4345" y="97"/>
                    <a:pt x="4311" y="115"/>
                    <a:pt x="4311" y="115"/>
                  </a:cubicBezTo>
                  <a:cubicBezTo>
                    <a:pt x="4308" y="98"/>
                    <a:pt x="4308" y="98"/>
                    <a:pt x="4308" y="98"/>
                  </a:cubicBezTo>
                  <a:cubicBezTo>
                    <a:pt x="4276" y="104"/>
                    <a:pt x="4276" y="104"/>
                    <a:pt x="4276" y="104"/>
                  </a:cubicBezTo>
                  <a:cubicBezTo>
                    <a:pt x="4276" y="104"/>
                    <a:pt x="4273" y="84"/>
                    <a:pt x="4263" y="73"/>
                  </a:cubicBezTo>
                  <a:cubicBezTo>
                    <a:pt x="4254" y="62"/>
                    <a:pt x="4212" y="85"/>
                    <a:pt x="4212" y="85"/>
                  </a:cubicBezTo>
                  <a:cubicBezTo>
                    <a:pt x="4160" y="88"/>
                    <a:pt x="4160" y="88"/>
                    <a:pt x="4160" y="88"/>
                  </a:cubicBezTo>
                  <a:cubicBezTo>
                    <a:pt x="4177" y="101"/>
                    <a:pt x="4177" y="101"/>
                    <a:pt x="4177" y="101"/>
                  </a:cubicBezTo>
                  <a:cubicBezTo>
                    <a:pt x="4177" y="101"/>
                    <a:pt x="4140" y="98"/>
                    <a:pt x="4127" y="102"/>
                  </a:cubicBezTo>
                  <a:cubicBezTo>
                    <a:pt x="4115" y="106"/>
                    <a:pt x="4135" y="119"/>
                    <a:pt x="4135" y="119"/>
                  </a:cubicBezTo>
                  <a:cubicBezTo>
                    <a:pt x="4135" y="119"/>
                    <a:pt x="4078" y="113"/>
                    <a:pt x="4074" y="127"/>
                  </a:cubicBezTo>
                  <a:cubicBezTo>
                    <a:pt x="4069" y="141"/>
                    <a:pt x="4116" y="136"/>
                    <a:pt x="4116" y="136"/>
                  </a:cubicBezTo>
                  <a:close/>
                  <a:moveTo>
                    <a:pt x="4126" y="212"/>
                  </a:moveTo>
                  <a:cubicBezTo>
                    <a:pt x="4104" y="216"/>
                    <a:pt x="4104" y="226"/>
                    <a:pt x="4104" y="226"/>
                  </a:cubicBezTo>
                  <a:cubicBezTo>
                    <a:pt x="4122" y="229"/>
                    <a:pt x="4122" y="229"/>
                    <a:pt x="4122" y="229"/>
                  </a:cubicBezTo>
                  <a:cubicBezTo>
                    <a:pt x="4137" y="229"/>
                    <a:pt x="4149" y="208"/>
                    <a:pt x="4126" y="212"/>
                  </a:cubicBezTo>
                  <a:close/>
                  <a:moveTo>
                    <a:pt x="3959" y="205"/>
                  </a:moveTo>
                  <a:cubicBezTo>
                    <a:pt x="3969" y="208"/>
                    <a:pt x="3972" y="218"/>
                    <a:pt x="3972" y="218"/>
                  </a:cubicBezTo>
                  <a:cubicBezTo>
                    <a:pt x="3972" y="218"/>
                    <a:pt x="4014" y="215"/>
                    <a:pt x="4034" y="214"/>
                  </a:cubicBezTo>
                  <a:cubicBezTo>
                    <a:pt x="4053" y="213"/>
                    <a:pt x="4010" y="202"/>
                    <a:pt x="4010" y="202"/>
                  </a:cubicBezTo>
                  <a:cubicBezTo>
                    <a:pt x="4010" y="202"/>
                    <a:pt x="4019" y="192"/>
                    <a:pt x="4029" y="190"/>
                  </a:cubicBezTo>
                  <a:cubicBezTo>
                    <a:pt x="4040" y="188"/>
                    <a:pt x="4000" y="175"/>
                    <a:pt x="3970" y="169"/>
                  </a:cubicBezTo>
                  <a:cubicBezTo>
                    <a:pt x="3970" y="169"/>
                    <a:pt x="3946" y="173"/>
                    <a:pt x="3942" y="177"/>
                  </a:cubicBezTo>
                  <a:cubicBezTo>
                    <a:pt x="3938" y="182"/>
                    <a:pt x="3950" y="203"/>
                    <a:pt x="3959" y="205"/>
                  </a:cubicBezTo>
                  <a:close/>
                  <a:moveTo>
                    <a:pt x="3655" y="294"/>
                  </a:moveTo>
                  <a:cubicBezTo>
                    <a:pt x="3664" y="294"/>
                    <a:pt x="3708" y="301"/>
                    <a:pt x="3708" y="301"/>
                  </a:cubicBezTo>
                  <a:cubicBezTo>
                    <a:pt x="3708" y="301"/>
                    <a:pt x="3684" y="321"/>
                    <a:pt x="3699" y="321"/>
                  </a:cubicBezTo>
                  <a:cubicBezTo>
                    <a:pt x="3714" y="321"/>
                    <a:pt x="3752" y="321"/>
                    <a:pt x="3752" y="321"/>
                  </a:cubicBezTo>
                  <a:cubicBezTo>
                    <a:pt x="3766" y="321"/>
                    <a:pt x="3791" y="315"/>
                    <a:pt x="3787" y="307"/>
                  </a:cubicBezTo>
                  <a:cubicBezTo>
                    <a:pt x="3783" y="298"/>
                    <a:pt x="3823" y="295"/>
                    <a:pt x="3821" y="286"/>
                  </a:cubicBezTo>
                  <a:cubicBezTo>
                    <a:pt x="3820" y="278"/>
                    <a:pt x="3858" y="272"/>
                    <a:pt x="3844" y="260"/>
                  </a:cubicBezTo>
                  <a:cubicBezTo>
                    <a:pt x="3830" y="249"/>
                    <a:pt x="3811" y="257"/>
                    <a:pt x="3811" y="257"/>
                  </a:cubicBezTo>
                  <a:cubicBezTo>
                    <a:pt x="3811" y="257"/>
                    <a:pt x="3764" y="242"/>
                    <a:pt x="3761" y="251"/>
                  </a:cubicBezTo>
                  <a:cubicBezTo>
                    <a:pt x="3758" y="259"/>
                    <a:pt x="3758" y="280"/>
                    <a:pt x="3758" y="280"/>
                  </a:cubicBezTo>
                  <a:cubicBezTo>
                    <a:pt x="3758" y="280"/>
                    <a:pt x="3737" y="255"/>
                    <a:pt x="3726" y="264"/>
                  </a:cubicBezTo>
                  <a:cubicBezTo>
                    <a:pt x="3714" y="272"/>
                    <a:pt x="3704" y="296"/>
                    <a:pt x="3695" y="289"/>
                  </a:cubicBezTo>
                  <a:cubicBezTo>
                    <a:pt x="3687" y="283"/>
                    <a:pt x="3682" y="258"/>
                    <a:pt x="3673" y="256"/>
                  </a:cubicBezTo>
                  <a:cubicBezTo>
                    <a:pt x="3663" y="254"/>
                    <a:pt x="3637" y="256"/>
                    <a:pt x="3638" y="269"/>
                  </a:cubicBezTo>
                  <a:cubicBezTo>
                    <a:pt x="3639" y="282"/>
                    <a:pt x="3647" y="294"/>
                    <a:pt x="3655" y="294"/>
                  </a:cubicBezTo>
                  <a:close/>
                  <a:moveTo>
                    <a:pt x="3789" y="168"/>
                  </a:moveTo>
                  <a:cubicBezTo>
                    <a:pt x="3789" y="168"/>
                    <a:pt x="3771" y="185"/>
                    <a:pt x="3785" y="186"/>
                  </a:cubicBezTo>
                  <a:cubicBezTo>
                    <a:pt x="3799" y="187"/>
                    <a:pt x="3831" y="188"/>
                    <a:pt x="3831" y="188"/>
                  </a:cubicBezTo>
                  <a:cubicBezTo>
                    <a:pt x="3831" y="188"/>
                    <a:pt x="3845" y="204"/>
                    <a:pt x="3862" y="204"/>
                  </a:cubicBezTo>
                  <a:cubicBezTo>
                    <a:pt x="3880" y="204"/>
                    <a:pt x="3893" y="190"/>
                    <a:pt x="3893" y="190"/>
                  </a:cubicBezTo>
                  <a:cubicBezTo>
                    <a:pt x="3884" y="182"/>
                    <a:pt x="3884" y="182"/>
                    <a:pt x="3884" y="182"/>
                  </a:cubicBezTo>
                  <a:cubicBezTo>
                    <a:pt x="3905" y="178"/>
                    <a:pt x="3905" y="178"/>
                    <a:pt x="3905" y="178"/>
                  </a:cubicBezTo>
                  <a:cubicBezTo>
                    <a:pt x="3875" y="156"/>
                    <a:pt x="3875" y="156"/>
                    <a:pt x="3875" y="156"/>
                  </a:cubicBezTo>
                  <a:cubicBezTo>
                    <a:pt x="3847" y="160"/>
                    <a:pt x="3847" y="160"/>
                    <a:pt x="3847" y="160"/>
                  </a:cubicBezTo>
                  <a:cubicBezTo>
                    <a:pt x="3837" y="145"/>
                    <a:pt x="3837" y="145"/>
                    <a:pt x="3837" y="145"/>
                  </a:cubicBezTo>
                  <a:cubicBezTo>
                    <a:pt x="3818" y="145"/>
                    <a:pt x="3818" y="145"/>
                    <a:pt x="3818" y="145"/>
                  </a:cubicBezTo>
                  <a:cubicBezTo>
                    <a:pt x="3796" y="145"/>
                    <a:pt x="3761" y="145"/>
                    <a:pt x="3760" y="157"/>
                  </a:cubicBezTo>
                  <a:cubicBezTo>
                    <a:pt x="3759" y="169"/>
                    <a:pt x="3789" y="168"/>
                    <a:pt x="3789" y="168"/>
                  </a:cubicBezTo>
                  <a:close/>
                  <a:moveTo>
                    <a:pt x="3670" y="352"/>
                  </a:moveTo>
                  <a:cubicBezTo>
                    <a:pt x="3670" y="352"/>
                    <a:pt x="3609" y="354"/>
                    <a:pt x="3575" y="365"/>
                  </a:cubicBezTo>
                  <a:cubicBezTo>
                    <a:pt x="3542" y="376"/>
                    <a:pt x="3594" y="385"/>
                    <a:pt x="3583" y="398"/>
                  </a:cubicBezTo>
                  <a:cubicBezTo>
                    <a:pt x="3572" y="412"/>
                    <a:pt x="3550" y="377"/>
                    <a:pt x="3512" y="393"/>
                  </a:cubicBezTo>
                  <a:cubicBezTo>
                    <a:pt x="3524" y="418"/>
                    <a:pt x="3524" y="418"/>
                    <a:pt x="3524" y="418"/>
                  </a:cubicBezTo>
                  <a:cubicBezTo>
                    <a:pt x="3524" y="418"/>
                    <a:pt x="3530" y="428"/>
                    <a:pt x="3547" y="431"/>
                  </a:cubicBezTo>
                  <a:cubicBezTo>
                    <a:pt x="3565" y="434"/>
                    <a:pt x="3564" y="469"/>
                    <a:pt x="3564" y="469"/>
                  </a:cubicBezTo>
                  <a:cubicBezTo>
                    <a:pt x="3564" y="469"/>
                    <a:pt x="3634" y="460"/>
                    <a:pt x="3656" y="455"/>
                  </a:cubicBezTo>
                  <a:cubicBezTo>
                    <a:pt x="3678" y="449"/>
                    <a:pt x="3678" y="408"/>
                    <a:pt x="3678" y="408"/>
                  </a:cubicBezTo>
                  <a:cubicBezTo>
                    <a:pt x="3634" y="398"/>
                    <a:pt x="3634" y="398"/>
                    <a:pt x="3634" y="398"/>
                  </a:cubicBezTo>
                  <a:cubicBezTo>
                    <a:pt x="3634" y="398"/>
                    <a:pt x="3687" y="380"/>
                    <a:pt x="3714" y="371"/>
                  </a:cubicBezTo>
                  <a:cubicBezTo>
                    <a:pt x="3740" y="361"/>
                    <a:pt x="3670" y="352"/>
                    <a:pt x="3670" y="352"/>
                  </a:cubicBezTo>
                  <a:close/>
                  <a:moveTo>
                    <a:pt x="3665" y="237"/>
                  </a:moveTo>
                  <a:cubicBezTo>
                    <a:pt x="3683" y="234"/>
                    <a:pt x="3684" y="206"/>
                    <a:pt x="3669" y="206"/>
                  </a:cubicBezTo>
                  <a:cubicBezTo>
                    <a:pt x="3655" y="206"/>
                    <a:pt x="3648" y="239"/>
                    <a:pt x="3665" y="237"/>
                  </a:cubicBezTo>
                  <a:close/>
                  <a:moveTo>
                    <a:pt x="953" y="1088"/>
                  </a:moveTo>
                  <a:cubicBezTo>
                    <a:pt x="940" y="1097"/>
                    <a:pt x="916" y="1102"/>
                    <a:pt x="923" y="1109"/>
                  </a:cubicBezTo>
                  <a:cubicBezTo>
                    <a:pt x="934" y="1120"/>
                    <a:pt x="959" y="1108"/>
                    <a:pt x="959" y="1108"/>
                  </a:cubicBezTo>
                  <a:cubicBezTo>
                    <a:pt x="966" y="1099"/>
                    <a:pt x="966" y="1099"/>
                    <a:pt x="966" y="1099"/>
                  </a:cubicBezTo>
                  <a:cubicBezTo>
                    <a:pt x="966" y="1099"/>
                    <a:pt x="982" y="1103"/>
                    <a:pt x="979" y="1097"/>
                  </a:cubicBezTo>
                  <a:cubicBezTo>
                    <a:pt x="977" y="1091"/>
                    <a:pt x="967" y="1079"/>
                    <a:pt x="953" y="1088"/>
                  </a:cubicBezTo>
                  <a:close/>
                  <a:moveTo>
                    <a:pt x="3669" y="3211"/>
                  </a:moveTo>
                  <a:cubicBezTo>
                    <a:pt x="3661" y="3211"/>
                    <a:pt x="3638" y="3202"/>
                    <a:pt x="3624" y="3202"/>
                  </a:cubicBezTo>
                  <a:cubicBezTo>
                    <a:pt x="3609" y="3202"/>
                    <a:pt x="3611" y="3234"/>
                    <a:pt x="3611" y="3234"/>
                  </a:cubicBezTo>
                  <a:cubicBezTo>
                    <a:pt x="3636" y="3242"/>
                    <a:pt x="3636" y="3242"/>
                    <a:pt x="3636" y="3242"/>
                  </a:cubicBezTo>
                  <a:cubicBezTo>
                    <a:pt x="3642" y="3236"/>
                    <a:pt x="3642" y="3236"/>
                    <a:pt x="3642" y="3236"/>
                  </a:cubicBezTo>
                  <a:cubicBezTo>
                    <a:pt x="3642" y="3236"/>
                    <a:pt x="3657" y="3238"/>
                    <a:pt x="3673" y="3236"/>
                  </a:cubicBezTo>
                  <a:cubicBezTo>
                    <a:pt x="3690" y="3234"/>
                    <a:pt x="3706" y="3219"/>
                    <a:pt x="3704" y="3212"/>
                  </a:cubicBezTo>
                  <a:cubicBezTo>
                    <a:pt x="3702" y="3204"/>
                    <a:pt x="3677" y="3212"/>
                    <a:pt x="3669" y="3211"/>
                  </a:cubicBezTo>
                  <a:close/>
                  <a:moveTo>
                    <a:pt x="3547" y="3213"/>
                  </a:moveTo>
                  <a:cubicBezTo>
                    <a:pt x="3558" y="3207"/>
                    <a:pt x="3551" y="3192"/>
                    <a:pt x="3551" y="3192"/>
                  </a:cubicBezTo>
                  <a:cubicBezTo>
                    <a:pt x="3551" y="3192"/>
                    <a:pt x="3529" y="3173"/>
                    <a:pt x="3514" y="3167"/>
                  </a:cubicBezTo>
                  <a:cubicBezTo>
                    <a:pt x="3500" y="3162"/>
                    <a:pt x="3494" y="3160"/>
                    <a:pt x="3483" y="3156"/>
                  </a:cubicBezTo>
                  <a:cubicBezTo>
                    <a:pt x="3473" y="3152"/>
                    <a:pt x="3467" y="3133"/>
                    <a:pt x="3461" y="3129"/>
                  </a:cubicBezTo>
                  <a:cubicBezTo>
                    <a:pt x="3455" y="3126"/>
                    <a:pt x="3432" y="3124"/>
                    <a:pt x="3415" y="3124"/>
                  </a:cubicBezTo>
                  <a:cubicBezTo>
                    <a:pt x="3408" y="3124"/>
                    <a:pt x="3404" y="3126"/>
                    <a:pt x="3401" y="3128"/>
                  </a:cubicBezTo>
                  <a:cubicBezTo>
                    <a:pt x="3396" y="3131"/>
                    <a:pt x="3395" y="3135"/>
                    <a:pt x="3395" y="3135"/>
                  </a:cubicBezTo>
                  <a:cubicBezTo>
                    <a:pt x="3395" y="3135"/>
                    <a:pt x="3360" y="3123"/>
                    <a:pt x="3345" y="3123"/>
                  </a:cubicBezTo>
                  <a:cubicBezTo>
                    <a:pt x="3331" y="3123"/>
                    <a:pt x="3324" y="3125"/>
                    <a:pt x="3318" y="3133"/>
                  </a:cubicBezTo>
                  <a:cubicBezTo>
                    <a:pt x="3312" y="3140"/>
                    <a:pt x="3337" y="3140"/>
                    <a:pt x="3343" y="3140"/>
                  </a:cubicBezTo>
                  <a:cubicBezTo>
                    <a:pt x="3349" y="3140"/>
                    <a:pt x="3362" y="3154"/>
                    <a:pt x="3362" y="3154"/>
                  </a:cubicBezTo>
                  <a:cubicBezTo>
                    <a:pt x="3362" y="3154"/>
                    <a:pt x="3347" y="3157"/>
                    <a:pt x="3349" y="3172"/>
                  </a:cubicBezTo>
                  <a:cubicBezTo>
                    <a:pt x="3351" y="3188"/>
                    <a:pt x="3359" y="3193"/>
                    <a:pt x="3347" y="3193"/>
                  </a:cubicBezTo>
                  <a:cubicBezTo>
                    <a:pt x="3334" y="3193"/>
                    <a:pt x="3314" y="3186"/>
                    <a:pt x="3306" y="3187"/>
                  </a:cubicBezTo>
                  <a:cubicBezTo>
                    <a:pt x="3297" y="3189"/>
                    <a:pt x="3281" y="3185"/>
                    <a:pt x="3275" y="3195"/>
                  </a:cubicBezTo>
                  <a:cubicBezTo>
                    <a:pt x="3275" y="3195"/>
                    <a:pt x="3293" y="3221"/>
                    <a:pt x="3301" y="3225"/>
                  </a:cubicBezTo>
                  <a:cubicBezTo>
                    <a:pt x="3310" y="3229"/>
                    <a:pt x="3318" y="3210"/>
                    <a:pt x="3318" y="3210"/>
                  </a:cubicBezTo>
                  <a:cubicBezTo>
                    <a:pt x="3318" y="3210"/>
                    <a:pt x="3332" y="3212"/>
                    <a:pt x="3349" y="3212"/>
                  </a:cubicBezTo>
                  <a:cubicBezTo>
                    <a:pt x="3365" y="3212"/>
                    <a:pt x="3386" y="3208"/>
                    <a:pt x="3386" y="3208"/>
                  </a:cubicBezTo>
                  <a:cubicBezTo>
                    <a:pt x="3409" y="3235"/>
                    <a:pt x="3409" y="3235"/>
                    <a:pt x="3409" y="3235"/>
                  </a:cubicBezTo>
                  <a:cubicBezTo>
                    <a:pt x="3442" y="3211"/>
                    <a:pt x="3442" y="3211"/>
                    <a:pt x="3442" y="3211"/>
                  </a:cubicBezTo>
                  <a:cubicBezTo>
                    <a:pt x="3442" y="3211"/>
                    <a:pt x="3471" y="3211"/>
                    <a:pt x="3504" y="3213"/>
                  </a:cubicBezTo>
                  <a:cubicBezTo>
                    <a:pt x="3517" y="3214"/>
                    <a:pt x="3539" y="3217"/>
                    <a:pt x="3547" y="3213"/>
                  </a:cubicBezTo>
                  <a:close/>
                  <a:moveTo>
                    <a:pt x="3233" y="3121"/>
                  </a:moveTo>
                  <a:cubicBezTo>
                    <a:pt x="3263" y="3113"/>
                    <a:pt x="3300" y="3106"/>
                    <a:pt x="3300" y="3106"/>
                  </a:cubicBezTo>
                  <a:cubicBezTo>
                    <a:pt x="3300" y="3106"/>
                    <a:pt x="3300" y="3096"/>
                    <a:pt x="3282" y="3094"/>
                  </a:cubicBezTo>
                  <a:cubicBezTo>
                    <a:pt x="3263" y="3091"/>
                    <a:pt x="3252" y="3091"/>
                    <a:pt x="3252" y="3091"/>
                  </a:cubicBezTo>
                  <a:cubicBezTo>
                    <a:pt x="3252" y="3091"/>
                    <a:pt x="3260" y="3074"/>
                    <a:pt x="3241" y="3072"/>
                  </a:cubicBezTo>
                  <a:cubicBezTo>
                    <a:pt x="3223" y="3069"/>
                    <a:pt x="3206" y="3071"/>
                    <a:pt x="3206" y="3071"/>
                  </a:cubicBezTo>
                  <a:cubicBezTo>
                    <a:pt x="3223" y="3057"/>
                    <a:pt x="3223" y="3057"/>
                    <a:pt x="3223" y="3057"/>
                  </a:cubicBezTo>
                  <a:cubicBezTo>
                    <a:pt x="3223" y="3057"/>
                    <a:pt x="3193" y="3049"/>
                    <a:pt x="3185" y="3049"/>
                  </a:cubicBezTo>
                  <a:cubicBezTo>
                    <a:pt x="3177" y="3049"/>
                    <a:pt x="3156" y="3039"/>
                    <a:pt x="3156" y="3039"/>
                  </a:cubicBezTo>
                  <a:cubicBezTo>
                    <a:pt x="3156" y="3039"/>
                    <a:pt x="3166" y="3022"/>
                    <a:pt x="3158" y="3022"/>
                  </a:cubicBezTo>
                  <a:cubicBezTo>
                    <a:pt x="3150" y="3022"/>
                    <a:pt x="3145" y="3020"/>
                    <a:pt x="3145" y="3020"/>
                  </a:cubicBezTo>
                  <a:cubicBezTo>
                    <a:pt x="3145" y="3020"/>
                    <a:pt x="3105" y="2980"/>
                    <a:pt x="3097" y="2988"/>
                  </a:cubicBezTo>
                  <a:cubicBezTo>
                    <a:pt x="3089" y="2995"/>
                    <a:pt x="3107" y="3007"/>
                    <a:pt x="3107" y="3007"/>
                  </a:cubicBezTo>
                  <a:cubicBezTo>
                    <a:pt x="3062" y="2985"/>
                    <a:pt x="3062" y="2985"/>
                    <a:pt x="3062" y="2985"/>
                  </a:cubicBezTo>
                  <a:cubicBezTo>
                    <a:pt x="3062" y="2985"/>
                    <a:pt x="3038" y="2960"/>
                    <a:pt x="3027" y="2955"/>
                  </a:cubicBezTo>
                  <a:cubicBezTo>
                    <a:pt x="3016" y="2950"/>
                    <a:pt x="2987" y="2955"/>
                    <a:pt x="2987" y="2955"/>
                  </a:cubicBezTo>
                  <a:cubicBezTo>
                    <a:pt x="2987" y="2955"/>
                    <a:pt x="2963" y="2943"/>
                    <a:pt x="2925" y="2943"/>
                  </a:cubicBezTo>
                  <a:cubicBezTo>
                    <a:pt x="2888" y="2943"/>
                    <a:pt x="2871" y="2955"/>
                    <a:pt x="2855" y="2969"/>
                  </a:cubicBezTo>
                  <a:cubicBezTo>
                    <a:pt x="2839" y="2984"/>
                    <a:pt x="2807" y="2994"/>
                    <a:pt x="2807" y="2994"/>
                  </a:cubicBezTo>
                  <a:cubicBezTo>
                    <a:pt x="2858" y="2992"/>
                    <a:pt x="2858" y="2992"/>
                    <a:pt x="2858" y="2992"/>
                  </a:cubicBezTo>
                  <a:cubicBezTo>
                    <a:pt x="2858" y="2982"/>
                    <a:pt x="2858" y="2982"/>
                    <a:pt x="2858" y="2982"/>
                  </a:cubicBezTo>
                  <a:cubicBezTo>
                    <a:pt x="2909" y="2979"/>
                    <a:pt x="2909" y="2979"/>
                    <a:pt x="2909" y="2979"/>
                  </a:cubicBezTo>
                  <a:cubicBezTo>
                    <a:pt x="2922" y="2972"/>
                    <a:pt x="2922" y="2972"/>
                    <a:pt x="2922" y="2972"/>
                  </a:cubicBezTo>
                  <a:cubicBezTo>
                    <a:pt x="2922" y="2972"/>
                    <a:pt x="2949" y="2970"/>
                    <a:pt x="2957" y="2977"/>
                  </a:cubicBezTo>
                  <a:cubicBezTo>
                    <a:pt x="2965" y="2985"/>
                    <a:pt x="2933" y="2989"/>
                    <a:pt x="2933" y="2989"/>
                  </a:cubicBezTo>
                  <a:cubicBezTo>
                    <a:pt x="2944" y="2997"/>
                    <a:pt x="2944" y="2997"/>
                    <a:pt x="2944" y="2997"/>
                  </a:cubicBezTo>
                  <a:cubicBezTo>
                    <a:pt x="2944" y="2997"/>
                    <a:pt x="2962" y="3004"/>
                    <a:pt x="2979" y="3009"/>
                  </a:cubicBezTo>
                  <a:cubicBezTo>
                    <a:pt x="2995" y="3014"/>
                    <a:pt x="2995" y="3004"/>
                    <a:pt x="2995" y="3004"/>
                  </a:cubicBezTo>
                  <a:cubicBezTo>
                    <a:pt x="2995" y="3004"/>
                    <a:pt x="3011" y="3017"/>
                    <a:pt x="3027" y="3024"/>
                  </a:cubicBezTo>
                  <a:cubicBezTo>
                    <a:pt x="3043" y="3032"/>
                    <a:pt x="3075" y="3022"/>
                    <a:pt x="3075" y="3022"/>
                  </a:cubicBezTo>
                  <a:cubicBezTo>
                    <a:pt x="3070" y="3039"/>
                    <a:pt x="3070" y="3039"/>
                    <a:pt x="3070" y="3039"/>
                  </a:cubicBezTo>
                  <a:cubicBezTo>
                    <a:pt x="3110" y="3056"/>
                    <a:pt x="3110" y="3056"/>
                    <a:pt x="3110" y="3056"/>
                  </a:cubicBezTo>
                  <a:cubicBezTo>
                    <a:pt x="3126" y="3079"/>
                    <a:pt x="3126" y="3079"/>
                    <a:pt x="3126" y="3079"/>
                  </a:cubicBezTo>
                  <a:cubicBezTo>
                    <a:pt x="3126" y="3079"/>
                    <a:pt x="3142" y="3086"/>
                    <a:pt x="3142" y="3093"/>
                  </a:cubicBezTo>
                  <a:cubicBezTo>
                    <a:pt x="3142" y="3101"/>
                    <a:pt x="3115" y="3108"/>
                    <a:pt x="3123" y="3115"/>
                  </a:cubicBezTo>
                  <a:cubicBezTo>
                    <a:pt x="3131" y="3123"/>
                    <a:pt x="3155" y="3106"/>
                    <a:pt x="3163" y="3106"/>
                  </a:cubicBezTo>
                  <a:cubicBezTo>
                    <a:pt x="3171" y="3106"/>
                    <a:pt x="3188" y="3108"/>
                    <a:pt x="3174" y="3111"/>
                  </a:cubicBezTo>
                  <a:cubicBezTo>
                    <a:pt x="3161" y="3113"/>
                    <a:pt x="3182" y="3123"/>
                    <a:pt x="3182" y="3123"/>
                  </a:cubicBezTo>
                  <a:cubicBezTo>
                    <a:pt x="3182" y="3123"/>
                    <a:pt x="3204" y="3128"/>
                    <a:pt x="3233" y="3121"/>
                  </a:cubicBezTo>
                  <a:close/>
                  <a:moveTo>
                    <a:pt x="4442" y="898"/>
                  </a:moveTo>
                  <a:cubicBezTo>
                    <a:pt x="4465" y="895"/>
                    <a:pt x="4465" y="895"/>
                    <a:pt x="4465" y="895"/>
                  </a:cubicBezTo>
                  <a:cubicBezTo>
                    <a:pt x="4465" y="885"/>
                    <a:pt x="4465" y="885"/>
                    <a:pt x="4465" y="885"/>
                  </a:cubicBezTo>
                  <a:cubicBezTo>
                    <a:pt x="4445" y="889"/>
                    <a:pt x="4445" y="889"/>
                    <a:pt x="4445" y="889"/>
                  </a:cubicBezTo>
                  <a:lnTo>
                    <a:pt x="4442" y="898"/>
                  </a:lnTo>
                  <a:close/>
                  <a:moveTo>
                    <a:pt x="3163" y="3208"/>
                  </a:moveTo>
                  <a:cubicBezTo>
                    <a:pt x="3153" y="3208"/>
                    <a:pt x="3136" y="3206"/>
                    <a:pt x="3126" y="3205"/>
                  </a:cubicBezTo>
                  <a:cubicBezTo>
                    <a:pt x="3115" y="3203"/>
                    <a:pt x="3105" y="3199"/>
                    <a:pt x="3097" y="3203"/>
                  </a:cubicBezTo>
                  <a:cubicBezTo>
                    <a:pt x="3089" y="3206"/>
                    <a:pt x="3078" y="3208"/>
                    <a:pt x="3078" y="3208"/>
                  </a:cubicBezTo>
                  <a:cubicBezTo>
                    <a:pt x="3078" y="3208"/>
                    <a:pt x="3086" y="3219"/>
                    <a:pt x="3095" y="3225"/>
                  </a:cubicBezTo>
                  <a:cubicBezTo>
                    <a:pt x="3103" y="3231"/>
                    <a:pt x="3121" y="3231"/>
                    <a:pt x="3121" y="3231"/>
                  </a:cubicBezTo>
                  <a:cubicBezTo>
                    <a:pt x="3132" y="3237"/>
                    <a:pt x="3132" y="3237"/>
                    <a:pt x="3132" y="3237"/>
                  </a:cubicBezTo>
                  <a:cubicBezTo>
                    <a:pt x="3150" y="3241"/>
                    <a:pt x="3150" y="3241"/>
                    <a:pt x="3150" y="3241"/>
                  </a:cubicBezTo>
                  <a:cubicBezTo>
                    <a:pt x="3157" y="3227"/>
                    <a:pt x="3157" y="3227"/>
                    <a:pt x="3157" y="3227"/>
                  </a:cubicBezTo>
                  <a:cubicBezTo>
                    <a:pt x="3186" y="3233"/>
                    <a:pt x="3186" y="3233"/>
                    <a:pt x="3186" y="3233"/>
                  </a:cubicBezTo>
                  <a:cubicBezTo>
                    <a:pt x="3186" y="3233"/>
                    <a:pt x="3173" y="3208"/>
                    <a:pt x="3163" y="3208"/>
                  </a:cubicBezTo>
                  <a:close/>
                  <a:moveTo>
                    <a:pt x="4275" y="1715"/>
                  </a:moveTo>
                  <a:cubicBezTo>
                    <a:pt x="4262" y="1712"/>
                    <a:pt x="4248" y="1719"/>
                    <a:pt x="4243" y="1722"/>
                  </a:cubicBezTo>
                  <a:cubicBezTo>
                    <a:pt x="4247" y="1719"/>
                    <a:pt x="4256" y="1713"/>
                    <a:pt x="4265" y="1703"/>
                  </a:cubicBezTo>
                  <a:cubicBezTo>
                    <a:pt x="4277" y="1690"/>
                    <a:pt x="4246" y="1689"/>
                    <a:pt x="4232" y="1705"/>
                  </a:cubicBezTo>
                  <a:cubicBezTo>
                    <a:pt x="4226" y="1719"/>
                    <a:pt x="4226" y="1719"/>
                    <a:pt x="4226" y="1719"/>
                  </a:cubicBezTo>
                  <a:cubicBezTo>
                    <a:pt x="4218" y="1733"/>
                    <a:pt x="4218" y="1733"/>
                    <a:pt x="4218" y="1733"/>
                  </a:cubicBezTo>
                  <a:cubicBezTo>
                    <a:pt x="4255" y="1728"/>
                    <a:pt x="4255" y="1728"/>
                    <a:pt x="4255" y="1728"/>
                  </a:cubicBezTo>
                  <a:cubicBezTo>
                    <a:pt x="4255" y="1728"/>
                    <a:pt x="4292" y="1719"/>
                    <a:pt x="4275" y="1715"/>
                  </a:cubicBezTo>
                  <a:close/>
                  <a:moveTo>
                    <a:pt x="4135" y="1704"/>
                  </a:moveTo>
                  <a:cubicBezTo>
                    <a:pt x="4115" y="1700"/>
                    <a:pt x="4104" y="1691"/>
                    <a:pt x="4104" y="1691"/>
                  </a:cubicBezTo>
                  <a:cubicBezTo>
                    <a:pt x="4094" y="1700"/>
                    <a:pt x="4094" y="1700"/>
                    <a:pt x="4094" y="1700"/>
                  </a:cubicBezTo>
                  <a:cubicBezTo>
                    <a:pt x="4094" y="1700"/>
                    <a:pt x="4111" y="1709"/>
                    <a:pt x="4115" y="1712"/>
                  </a:cubicBezTo>
                  <a:cubicBezTo>
                    <a:pt x="4119" y="1715"/>
                    <a:pt x="4138" y="1714"/>
                    <a:pt x="4138" y="1714"/>
                  </a:cubicBezTo>
                  <a:cubicBezTo>
                    <a:pt x="4138" y="1714"/>
                    <a:pt x="4148" y="1719"/>
                    <a:pt x="4158" y="1718"/>
                  </a:cubicBezTo>
                  <a:cubicBezTo>
                    <a:pt x="4169" y="1717"/>
                    <a:pt x="4173" y="1706"/>
                    <a:pt x="4173" y="1706"/>
                  </a:cubicBezTo>
                  <a:cubicBezTo>
                    <a:pt x="4173" y="1706"/>
                    <a:pt x="4156" y="1708"/>
                    <a:pt x="4135" y="1704"/>
                  </a:cubicBezTo>
                  <a:close/>
                  <a:moveTo>
                    <a:pt x="3872" y="725"/>
                  </a:moveTo>
                  <a:cubicBezTo>
                    <a:pt x="3856" y="723"/>
                    <a:pt x="3867" y="740"/>
                    <a:pt x="3867" y="740"/>
                  </a:cubicBezTo>
                  <a:cubicBezTo>
                    <a:pt x="3878" y="739"/>
                    <a:pt x="3887" y="726"/>
                    <a:pt x="3872" y="725"/>
                  </a:cubicBezTo>
                  <a:close/>
                  <a:moveTo>
                    <a:pt x="3559" y="1373"/>
                  </a:moveTo>
                  <a:cubicBezTo>
                    <a:pt x="3587" y="1369"/>
                    <a:pt x="3552" y="1355"/>
                    <a:pt x="3552" y="1355"/>
                  </a:cubicBezTo>
                  <a:cubicBezTo>
                    <a:pt x="3508" y="1364"/>
                    <a:pt x="3530" y="1376"/>
                    <a:pt x="3559" y="1373"/>
                  </a:cubicBezTo>
                  <a:close/>
                  <a:moveTo>
                    <a:pt x="4213" y="1537"/>
                  </a:moveTo>
                  <a:cubicBezTo>
                    <a:pt x="4213" y="1537"/>
                    <a:pt x="4180" y="1529"/>
                    <a:pt x="4153" y="1528"/>
                  </a:cubicBezTo>
                  <a:cubicBezTo>
                    <a:pt x="4126" y="1527"/>
                    <a:pt x="4168" y="1539"/>
                    <a:pt x="4168" y="1539"/>
                  </a:cubicBezTo>
                  <a:cubicBezTo>
                    <a:pt x="4168" y="1549"/>
                    <a:pt x="4168" y="1549"/>
                    <a:pt x="4168" y="1549"/>
                  </a:cubicBezTo>
                  <a:cubicBezTo>
                    <a:pt x="4168" y="1549"/>
                    <a:pt x="4201" y="1554"/>
                    <a:pt x="4230" y="1559"/>
                  </a:cubicBezTo>
                  <a:cubicBezTo>
                    <a:pt x="4259" y="1564"/>
                    <a:pt x="4286" y="1553"/>
                    <a:pt x="4213" y="1537"/>
                  </a:cubicBezTo>
                  <a:close/>
                  <a:moveTo>
                    <a:pt x="3490" y="390"/>
                  </a:moveTo>
                  <a:cubicBezTo>
                    <a:pt x="3470" y="374"/>
                    <a:pt x="3470" y="374"/>
                    <a:pt x="3470" y="374"/>
                  </a:cubicBezTo>
                  <a:cubicBezTo>
                    <a:pt x="3451" y="376"/>
                    <a:pt x="3451" y="376"/>
                    <a:pt x="3451" y="376"/>
                  </a:cubicBezTo>
                  <a:cubicBezTo>
                    <a:pt x="3451" y="376"/>
                    <a:pt x="3439" y="361"/>
                    <a:pt x="3414" y="370"/>
                  </a:cubicBezTo>
                  <a:cubicBezTo>
                    <a:pt x="3388" y="378"/>
                    <a:pt x="3446" y="402"/>
                    <a:pt x="3446" y="402"/>
                  </a:cubicBezTo>
                  <a:lnTo>
                    <a:pt x="3490" y="390"/>
                  </a:lnTo>
                  <a:close/>
                  <a:moveTo>
                    <a:pt x="3120" y="293"/>
                  </a:moveTo>
                  <a:cubicBezTo>
                    <a:pt x="3080" y="303"/>
                    <a:pt x="3108" y="308"/>
                    <a:pt x="3108" y="308"/>
                  </a:cubicBezTo>
                  <a:cubicBezTo>
                    <a:pt x="3165" y="294"/>
                    <a:pt x="3161" y="282"/>
                    <a:pt x="3120" y="293"/>
                  </a:cubicBezTo>
                  <a:close/>
                  <a:moveTo>
                    <a:pt x="3391" y="603"/>
                  </a:moveTo>
                  <a:cubicBezTo>
                    <a:pt x="3423" y="604"/>
                    <a:pt x="3429" y="586"/>
                    <a:pt x="3407" y="587"/>
                  </a:cubicBezTo>
                  <a:cubicBezTo>
                    <a:pt x="3385" y="587"/>
                    <a:pt x="3391" y="603"/>
                    <a:pt x="3391" y="603"/>
                  </a:cubicBezTo>
                  <a:close/>
                  <a:moveTo>
                    <a:pt x="2885" y="3027"/>
                  </a:moveTo>
                  <a:cubicBezTo>
                    <a:pt x="2882" y="3040"/>
                    <a:pt x="2909" y="3042"/>
                    <a:pt x="2911" y="3027"/>
                  </a:cubicBezTo>
                  <a:cubicBezTo>
                    <a:pt x="2914" y="3013"/>
                    <a:pt x="2885" y="3027"/>
                    <a:pt x="2885" y="3027"/>
                  </a:cubicBezTo>
                  <a:close/>
                  <a:moveTo>
                    <a:pt x="4683" y="701"/>
                  </a:moveTo>
                  <a:cubicBezTo>
                    <a:pt x="4698" y="685"/>
                    <a:pt x="4659" y="674"/>
                    <a:pt x="4654" y="678"/>
                  </a:cubicBezTo>
                  <a:cubicBezTo>
                    <a:pt x="4649" y="682"/>
                    <a:pt x="4637" y="673"/>
                    <a:pt x="4637" y="673"/>
                  </a:cubicBezTo>
                  <a:cubicBezTo>
                    <a:pt x="4615" y="686"/>
                    <a:pt x="4615" y="686"/>
                    <a:pt x="4615" y="686"/>
                  </a:cubicBezTo>
                  <a:cubicBezTo>
                    <a:pt x="4617" y="669"/>
                    <a:pt x="4617" y="669"/>
                    <a:pt x="4617" y="669"/>
                  </a:cubicBezTo>
                  <a:cubicBezTo>
                    <a:pt x="4589" y="669"/>
                    <a:pt x="4589" y="669"/>
                    <a:pt x="4589" y="669"/>
                  </a:cubicBezTo>
                  <a:cubicBezTo>
                    <a:pt x="4589" y="669"/>
                    <a:pt x="4621" y="659"/>
                    <a:pt x="4615" y="649"/>
                  </a:cubicBezTo>
                  <a:cubicBezTo>
                    <a:pt x="4610" y="638"/>
                    <a:pt x="4561" y="637"/>
                    <a:pt x="4561" y="637"/>
                  </a:cubicBezTo>
                  <a:cubicBezTo>
                    <a:pt x="4555" y="626"/>
                    <a:pt x="4555" y="626"/>
                    <a:pt x="4555" y="626"/>
                  </a:cubicBezTo>
                  <a:cubicBezTo>
                    <a:pt x="4523" y="625"/>
                    <a:pt x="4523" y="625"/>
                    <a:pt x="4523" y="625"/>
                  </a:cubicBezTo>
                  <a:cubicBezTo>
                    <a:pt x="4479" y="594"/>
                    <a:pt x="4479" y="594"/>
                    <a:pt x="4479" y="594"/>
                  </a:cubicBezTo>
                  <a:cubicBezTo>
                    <a:pt x="4526" y="591"/>
                    <a:pt x="4526" y="591"/>
                    <a:pt x="4526" y="591"/>
                  </a:cubicBezTo>
                  <a:cubicBezTo>
                    <a:pt x="4506" y="577"/>
                    <a:pt x="4506" y="577"/>
                    <a:pt x="4506" y="577"/>
                  </a:cubicBezTo>
                  <a:cubicBezTo>
                    <a:pt x="4506" y="577"/>
                    <a:pt x="4519" y="573"/>
                    <a:pt x="4523" y="573"/>
                  </a:cubicBezTo>
                  <a:cubicBezTo>
                    <a:pt x="4527" y="573"/>
                    <a:pt x="4579" y="585"/>
                    <a:pt x="4573" y="571"/>
                  </a:cubicBezTo>
                  <a:cubicBezTo>
                    <a:pt x="4566" y="558"/>
                    <a:pt x="4511" y="561"/>
                    <a:pt x="4511" y="561"/>
                  </a:cubicBezTo>
                  <a:cubicBezTo>
                    <a:pt x="4493" y="559"/>
                    <a:pt x="4493" y="559"/>
                    <a:pt x="4493" y="559"/>
                  </a:cubicBezTo>
                  <a:cubicBezTo>
                    <a:pt x="4493" y="559"/>
                    <a:pt x="4570" y="557"/>
                    <a:pt x="4573" y="547"/>
                  </a:cubicBezTo>
                  <a:cubicBezTo>
                    <a:pt x="4575" y="538"/>
                    <a:pt x="4551" y="538"/>
                    <a:pt x="4551" y="538"/>
                  </a:cubicBezTo>
                  <a:cubicBezTo>
                    <a:pt x="4482" y="549"/>
                    <a:pt x="4482" y="549"/>
                    <a:pt x="4482" y="549"/>
                  </a:cubicBezTo>
                  <a:cubicBezTo>
                    <a:pt x="4522" y="525"/>
                    <a:pt x="4522" y="525"/>
                    <a:pt x="4522" y="525"/>
                  </a:cubicBezTo>
                  <a:cubicBezTo>
                    <a:pt x="4522" y="525"/>
                    <a:pt x="4575" y="531"/>
                    <a:pt x="4559" y="517"/>
                  </a:cubicBezTo>
                  <a:cubicBezTo>
                    <a:pt x="4543" y="502"/>
                    <a:pt x="4517" y="502"/>
                    <a:pt x="4517" y="502"/>
                  </a:cubicBezTo>
                  <a:cubicBezTo>
                    <a:pt x="4491" y="517"/>
                    <a:pt x="4491" y="517"/>
                    <a:pt x="4491" y="517"/>
                  </a:cubicBezTo>
                  <a:cubicBezTo>
                    <a:pt x="4481" y="513"/>
                    <a:pt x="4481" y="513"/>
                    <a:pt x="4481" y="513"/>
                  </a:cubicBezTo>
                  <a:cubicBezTo>
                    <a:pt x="4453" y="533"/>
                    <a:pt x="4453" y="533"/>
                    <a:pt x="4453" y="533"/>
                  </a:cubicBezTo>
                  <a:cubicBezTo>
                    <a:pt x="4455" y="518"/>
                    <a:pt x="4455" y="518"/>
                    <a:pt x="4455" y="518"/>
                  </a:cubicBezTo>
                  <a:cubicBezTo>
                    <a:pt x="4441" y="530"/>
                    <a:pt x="4441" y="530"/>
                    <a:pt x="4441" y="530"/>
                  </a:cubicBezTo>
                  <a:cubicBezTo>
                    <a:pt x="4455" y="510"/>
                    <a:pt x="4455" y="510"/>
                    <a:pt x="4455" y="510"/>
                  </a:cubicBezTo>
                  <a:cubicBezTo>
                    <a:pt x="4455" y="510"/>
                    <a:pt x="4475" y="515"/>
                    <a:pt x="4485" y="506"/>
                  </a:cubicBezTo>
                  <a:cubicBezTo>
                    <a:pt x="4494" y="497"/>
                    <a:pt x="4494" y="483"/>
                    <a:pt x="4487" y="485"/>
                  </a:cubicBezTo>
                  <a:cubicBezTo>
                    <a:pt x="4481" y="486"/>
                    <a:pt x="4473" y="498"/>
                    <a:pt x="4473" y="498"/>
                  </a:cubicBezTo>
                  <a:cubicBezTo>
                    <a:pt x="4449" y="499"/>
                    <a:pt x="4449" y="499"/>
                    <a:pt x="4449" y="499"/>
                  </a:cubicBezTo>
                  <a:cubicBezTo>
                    <a:pt x="4434" y="506"/>
                    <a:pt x="4434" y="506"/>
                    <a:pt x="4434" y="506"/>
                  </a:cubicBezTo>
                  <a:cubicBezTo>
                    <a:pt x="4450" y="487"/>
                    <a:pt x="4450" y="487"/>
                    <a:pt x="4450" y="487"/>
                  </a:cubicBezTo>
                  <a:cubicBezTo>
                    <a:pt x="4470" y="487"/>
                    <a:pt x="4470" y="487"/>
                    <a:pt x="4470" y="487"/>
                  </a:cubicBezTo>
                  <a:cubicBezTo>
                    <a:pt x="4470" y="487"/>
                    <a:pt x="4494" y="478"/>
                    <a:pt x="4481" y="470"/>
                  </a:cubicBezTo>
                  <a:cubicBezTo>
                    <a:pt x="4467" y="462"/>
                    <a:pt x="4423" y="482"/>
                    <a:pt x="4423" y="482"/>
                  </a:cubicBezTo>
                  <a:cubicBezTo>
                    <a:pt x="4415" y="473"/>
                    <a:pt x="4415" y="473"/>
                    <a:pt x="4415" y="473"/>
                  </a:cubicBezTo>
                  <a:cubicBezTo>
                    <a:pt x="4399" y="485"/>
                    <a:pt x="4399" y="485"/>
                    <a:pt x="4399" y="485"/>
                  </a:cubicBezTo>
                  <a:cubicBezTo>
                    <a:pt x="4414" y="465"/>
                    <a:pt x="4414" y="465"/>
                    <a:pt x="4414" y="465"/>
                  </a:cubicBezTo>
                  <a:cubicBezTo>
                    <a:pt x="4377" y="478"/>
                    <a:pt x="4377" y="478"/>
                    <a:pt x="4377" y="478"/>
                  </a:cubicBezTo>
                  <a:cubicBezTo>
                    <a:pt x="4377" y="463"/>
                    <a:pt x="4377" y="463"/>
                    <a:pt x="4377" y="463"/>
                  </a:cubicBezTo>
                  <a:cubicBezTo>
                    <a:pt x="4377" y="463"/>
                    <a:pt x="4413" y="454"/>
                    <a:pt x="4413" y="450"/>
                  </a:cubicBezTo>
                  <a:cubicBezTo>
                    <a:pt x="4413" y="446"/>
                    <a:pt x="4363" y="455"/>
                    <a:pt x="4363" y="455"/>
                  </a:cubicBezTo>
                  <a:cubicBezTo>
                    <a:pt x="4362" y="447"/>
                    <a:pt x="4362" y="447"/>
                    <a:pt x="4362" y="447"/>
                  </a:cubicBezTo>
                  <a:cubicBezTo>
                    <a:pt x="4362" y="447"/>
                    <a:pt x="4410" y="437"/>
                    <a:pt x="4405" y="430"/>
                  </a:cubicBezTo>
                  <a:cubicBezTo>
                    <a:pt x="4399" y="423"/>
                    <a:pt x="4334" y="422"/>
                    <a:pt x="4326" y="419"/>
                  </a:cubicBezTo>
                  <a:cubicBezTo>
                    <a:pt x="4318" y="417"/>
                    <a:pt x="4302" y="419"/>
                    <a:pt x="4301" y="423"/>
                  </a:cubicBezTo>
                  <a:cubicBezTo>
                    <a:pt x="4299" y="427"/>
                    <a:pt x="4310" y="441"/>
                    <a:pt x="4310" y="441"/>
                  </a:cubicBezTo>
                  <a:cubicBezTo>
                    <a:pt x="4286" y="437"/>
                    <a:pt x="4286" y="437"/>
                    <a:pt x="4286" y="437"/>
                  </a:cubicBezTo>
                  <a:cubicBezTo>
                    <a:pt x="4289" y="455"/>
                    <a:pt x="4289" y="455"/>
                    <a:pt x="4289" y="455"/>
                  </a:cubicBezTo>
                  <a:cubicBezTo>
                    <a:pt x="4275" y="438"/>
                    <a:pt x="4275" y="438"/>
                    <a:pt x="4275" y="438"/>
                  </a:cubicBezTo>
                  <a:cubicBezTo>
                    <a:pt x="4250" y="454"/>
                    <a:pt x="4250" y="454"/>
                    <a:pt x="4250" y="454"/>
                  </a:cubicBezTo>
                  <a:cubicBezTo>
                    <a:pt x="4250" y="454"/>
                    <a:pt x="4255" y="439"/>
                    <a:pt x="4250" y="435"/>
                  </a:cubicBezTo>
                  <a:cubicBezTo>
                    <a:pt x="4245" y="431"/>
                    <a:pt x="4197" y="451"/>
                    <a:pt x="4197" y="451"/>
                  </a:cubicBezTo>
                  <a:cubicBezTo>
                    <a:pt x="4209" y="426"/>
                    <a:pt x="4209" y="426"/>
                    <a:pt x="4209" y="426"/>
                  </a:cubicBezTo>
                  <a:cubicBezTo>
                    <a:pt x="4209" y="426"/>
                    <a:pt x="4249" y="425"/>
                    <a:pt x="4249" y="415"/>
                  </a:cubicBezTo>
                  <a:cubicBezTo>
                    <a:pt x="4249" y="406"/>
                    <a:pt x="4235" y="394"/>
                    <a:pt x="4235" y="394"/>
                  </a:cubicBezTo>
                  <a:cubicBezTo>
                    <a:pt x="4235" y="394"/>
                    <a:pt x="4259" y="377"/>
                    <a:pt x="4243" y="374"/>
                  </a:cubicBezTo>
                  <a:cubicBezTo>
                    <a:pt x="4227" y="371"/>
                    <a:pt x="4181" y="375"/>
                    <a:pt x="4181" y="375"/>
                  </a:cubicBezTo>
                  <a:cubicBezTo>
                    <a:pt x="4166" y="386"/>
                    <a:pt x="4166" y="386"/>
                    <a:pt x="4166" y="386"/>
                  </a:cubicBezTo>
                  <a:cubicBezTo>
                    <a:pt x="4107" y="387"/>
                    <a:pt x="4107" y="387"/>
                    <a:pt x="4107" y="387"/>
                  </a:cubicBezTo>
                  <a:cubicBezTo>
                    <a:pt x="4114" y="398"/>
                    <a:pt x="4114" y="398"/>
                    <a:pt x="4114" y="398"/>
                  </a:cubicBezTo>
                  <a:cubicBezTo>
                    <a:pt x="4134" y="406"/>
                    <a:pt x="4134" y="406"/>
                    <a:pt x="4134" y="406"/>
                  </a:cubicBezTo>
                  <a:cubicBezTo>
                    <a:pt x="4105" y="398"/>
                    <a:pt x="4105" y="398"/>
                    <a:pt x="4105" y="398"/>
                  </a:cubicBezTo>
                  <a:cubicBezTo>
                    <a:pt x="4111" y="414"/>
                    <a:pt x="4111" y="414"/>
                    <a:pt x="4111" y="414"/>
                  </a:cubicBezTo>
                  <a:cubicBezTo>
                    <a:pt x="4111" y="414"/>
                    <a:pt x="4079" y="401"/>
                    <a:pt x="4070" y="413"/>
                  </a:cubicBezTo>
                  <a:cubicBezTo>
                    <a:pt x="4061" y="425"/>
                    <a:pt x="4078" y="437"/>
                    <a:pt x="4078" y="437"/>
                  </a:cubicBezTo>
                  <a:cubicBezTo>
                    <a:pt x="4081" y="454"/>
                    <a:pt x="4081" y="454"/>
                    <a:pt x="4081" y="454"/>
                  </a:cubicBezTo>
                  <a:cubicBezTo>
                    <a:pt x="4081" y="454"/>
                    <a:pt x="4061" y="442"/>
                    <a:pt x="4050" y="445"/>
                  </a:cubicBezTo>
                  <a:cubicBezTo>
                    <a:pt x="4039" y="447"/>
                    <a:pt x="4025" y="466"/>
                    <a:pt x="4037" y="467"/>
                  </a:cubicBezTo>
                  <a:cubicBezTo>
                    <a:pt x="4049" y="469"/>
                    <a:pt x="4053" y="475"/>
                    <a:pt x="4053" y="475"/>
                  </a:cubicBezTo>
                  <a:cubicBezTo>
                    <a:pt x="4022" y="490"/>
                    <a:pt x="4022" y="490"/>
                    <a:pt x="4022" y="490"/>
                  </a:cubicBezTo>
                  <a:cubicBezTo>
                    <a:pt x="3982" y="494"/>
                    <a:pt x="3982" y="494"/>
                    <a:pt x="3982" y="494"/>
                  </a:cubicBezTo>
                  <a:cubicBezTo>
                    <a:pt x="3982" y="494"/>
                    <a:pt x="4021" y="486"/>
                    <a:pt x="4021" y="477"/>
                  </a:cubicBezTo>
                  <a:cubicBezTo>
                    <a:pt x="4021" y="467"/>
                    <a:pt x="3997" y="466"/>
                    <a:pt x="4007" y="453"/>
                  </a:cubicBezTo>
                  <a:cubicBezTo>
                    <a:pt x="4018" y="439"/>
                    <a:pt x="4031" y="438"/>
                    <a:pt x="4031" y="438"/>
                  </a:cubicBezTo>
                  <a:cubicBezTo>
                    <a:pt x="4031" y="419"/>
                    <a:pt x="4031" y="419"/>
                    <a:pt x="4031" y="419"/>
                  </a:cubicBezTo>
                  <a:cubicBezTo>
                    <a:pt x="4031" y="419"/>
                    <a:pt x="4066" y="397"/>
                    <a:pt x="4078" y="391"/>
                  </a:cubicBezTo>
                  <a:cubicBezTo>
                    <a:pt x="4090" y="386"/>
                    <a:pt x="4135" y="379"/>
                    <a:pt x="4127" y="375"/>
                  </a:cubicBezTo>
                  <a:cubicBezTo>
                    <a:pt x="4119" y="371"/>
                    <a:pt x="4073" y="370"/>
                    <a:pt x="4047" y="371"/>
                  </a:cubicBezTo>
                  <a:cubicBezTo>
                    <a:pt x="4022" y="373"/>
                    <a:pt x="3954" y="414"/>
                    <a:pt x="3954" y="414"/>
                  </a:cubicBezTo>
                  <a:cubicBezTo>
                    <a:pt x="3954" y="414"/>
                    <a:pt x="3925" y="427"/>
                    <a:pt x="3915" y="429"/>
                  </a:cubicBezTo>
                  <a:cubicBezTo>
                    <a:pt x="3906" y="430"/>
                    <a:pt x="3902" y="441"/>
                    <a:pt x="3902" y="441"/>
                  </a:cubicBezTo>
                  <a:cubicBezTo>
                    <a:pt x="3902" y="441"/>
                    <a:pt x="3855" y="467"/>
                    <a:pt x="3873" y="474"/>
                  </a:cubicBezTo>
                  <a:cubicBezTo>
                    <a:pt x="3890" y="481"/>
                    <a:pt x="3942" y="477"/>
                    <a:pt x="3935" y="486"/>
                  </a:cubicBezTo>
                  <a:cubicBezTo>
                    <a:pt x="3929" y="495"/>
                    <a:pt x="3842" y="494"/>
                    <a:pt x="3863" y="509"/>
                  </a:cubicBezTo>
                  <a:cubicBezTo>
                    <a:pt x="3885" y="523"/>
                    <a:pt x="3911" y="526"/>
                    <a:pt x="3911" y="526"/>
                  </a:cubicBezTo>
                  <a:cubicBezTo>
                    <a:pt x="3942" y="514"/>
                    <a:pt x="3942" y="514"/>
                    <a:pt x="3942" y="514"/>
                  </a:cubicBezTo>
                  <a:cubicBezTo>
                    <a:pt x="3942" y="514"/>
                    <a:pt x="3933" y="530"/>
                    <a:pt x="3955" y="530"/>
                  </a:cubicBezTo>
                  <a:cubicBezTo>
                    <a:pt x="3978" y="530"/>
                    <a:pt x="4066" y="549"/>
                    <a:pt x="4077" y="543"/>
                  </a:cubicBezTo>
                  <a:cubicBezTo>
                    <a:pt x="4087" y="538"/>
                    <a:pt x="4063" y="526"/>
                    <a:pt x="4063" y="526"/>
                  </a:cubicBezTo>
                  <a:cubicBezTo>
                    <a:pt x="4063" y="526"/>
                    <a:pt x="4130" y="533"/>
                    <a:pt x="4141" y="534"/>
                  </a:cubicBezTo>
                  <a:cubicBezTo>
                    <a:pt x="4151" y="535"/>
                    <a:pt x="4178" y="546"/>
                    <a:pt x="4187" y="541"/>
                  </a:cubicBezTo>
                  <a:cubicBezTo>
                    <a:pt x="4197" y="535"/>
                    <a:pt x="4178" y="515"/>
                    <a:pt x="4178" y="515"/>
                  </a:cubicBezTo>
                  <a:cubicBezTo>
                    <a:pt x="4209" y="509"/>
                    <a:pt x="4209" y="509"/>
                    <a:pt x="4209" y="509"/>
                  </a:cubicBezTo>
                  <a:cubicBezTo>
                    <a:pt x="4209" y="509"/>
                    <a:pt x="4217" y="531"/>
                    <a:pt x="4221" y="530"/>
                  </a:cubicBezTo>
                  <a:cubicBezTo>
                    <a:pt x="4225" y="529"/>
                    <a:pt x="4239" y="545"/>
                    <a:pt x="4239" y="545"/>
                  </a:cubicBezTo>
                  <a:cubicBezTo>
                    <a:pt x="4259" y="538"/>
                    <a:pt x="4259" y="538"/>
                    <a:pt x="4259" y="538"/>
                  </a:cubicBezTo>
                  <a:cubicBezTo>
                    <a:pt x="4259" y="538"/>
                    <a:pt x="4251" y="558"/>
                    <a:pt x="4255" y="559"/>
                  </a:cubicBezTo>
                  <a:cubicBezTo>
                    <a:pt x="4259" y="561"/>
                    <a:pt x="4289" y="567"/>
                    <a:pt x="4289" y="567"/>
                  </a:cubicBezTo>
                  <a:cubicBezTo>
                    <a:pt x="4289" y="567"/>
                    <a:pt x="4267" y="586"/>
                    <a:pt x="4275" y="586"/>
                  </a:cubicBezTo>
                  <a:cubicBezTo>
                    <a:pt x="4283" y="586"/>
                    <a:pt x="4302" y="586"/>
                    <a:pt x="4302" y="586"/>
                  </a:cubicBezTo>
                  <a:cubicBezTo>
                    <a:pt x="4298" y="603"/>
                    <a:pt x="4298" y="603"/>
                    <a:pt x="4298" y="603"/>
                  </a:cubicBezTo>
                  <a:cubicBezTo>
                    <a:pt x="4298" y="603"/>
                    <a:pt x="4331" y="607"/>
                    <a:pt x="4331" y="623"/>
                  </a:cubicBezTo>
                  <a:cubicBezTo>
                    <a:pt x="4331" y="639"/>
                    <a:pt x="4309" y="673"/>
                    <a:pt x="4303" y="674"/>
                  </a:cubicBezTo>
                  <a:cubicBezTo>
                    <a:pt x="4298" y="675"/>
                    <a:pt x="4210" y="714"/>
                    <a:pt x="4210" y="714"/>
                  </a:cubicBezTo>
                  <a:cubicBezTo>
                    <a:pt x="4210" y="714"/>
                    <a:pt x="4238" y="733"/>
                    <a:pt x="4223" y="739"/>
                  </a:cubicBezTo>
                  <a:cubicBezTo>
                    <a:pt x="4209" y="746"/>
                    <a:pt x="4189" y="747"/>
                    <a:pt x="4189" y="747"/>
                  </a:cubicBezTo>
                  <a:cubicBezTo>
                    <a:pt x="4137" y="754"/>
                    <a:pt x="4137" y="754"/>
                    <a:pt x="4137" y="754"/>
                  </a:cubicBezTo>
                  <a:cubicBezTo>
                    <a:pt x="4131" y="769"/>
                    <a:pt x="4131" y="769"/>
                    <a:pt x="4131" y="769"/>
                  </a:cubicBezTo>
                  <a:cubicBezTo>
                    <a:pt x="4122" y="755"/>
                    <a:pt x="4122" y="755"/>
                    <a:pt x="4122" y="755"/>
                  </a:cubicBezTo>
                  <a:cubicBezTo>
                    <a:pt x="4122" y="755"/>
                    <a:pt x="4095" y="746"/>
                    <a:pt x="4082" y="749"/>
                  </a:cubicBezTo>
                  <a:cubicBezTo>
                    <a:pt x="4069" y="751"/>
                    <a:pt x="4070" y="763"/>
                    <a:pt x="4070" y="763"/>
                  </a:cubicBezTo>
                  <a:cubicBezTo>
                    <a:pt x="4070" y="763"/>
                    <a:pt x="4025" y="773"/>
                    <a:pt x="4025" y="789"/>
                  </a:cubicBezTo>
                  <a:cubicBezTo>
                    <a:pt x="4025" y="813"/>
                    <a:pt x="4059" y="807"/>
                    <a:pt x="4086" y="798"/>
                  </a:cubicBezTo>
                  <a:cubicBezTo>
                    <a:pt x="4113" y="789"/>
                    <a:pt x="4119" y="790"/>
                    <a:pt x="4119" y="790"/>
                  </a:cubicBezTo>
                  <a:cubicBezTo>
                    <a:pt x="4119" y="790"/>
                    <a:pt x="4138" y="803"/>
                    <a:pt x="4145" y="798"/>
                  </a:cubicBezTo>
                  <a:cubicBezTo>
                    <a:pt x="4151" y="793"/>
                    <a:pt x="4147" y="782"/>
                    <a:pt x="4147" y="782"/>
                  </a:cubicBezTo>
                  <a:cubicBezTo>
                    <a:pt x="4163" y="767"/>
                    <a:pt x="4163" y="767"/>
                    <a:pt x="4163" y="767"/>
                  </a:cubicBezTo>
                  <a:cubicBezTo>
                    <a:pt x="4163" y="767"/>
                    <a:pt x="4150" y="779"/>
                    <a:pt x="4159" y="782"/>
                  </a:cubicBezTo>
                  <a:cubicBezTo>
                    <a:pt x="4169" y="785"/>
                    <a:pt x="4203" y="785"/>
                    <a:pt x="4203" y="785"/>
                  </a:cubicBezTo>
                  <a:cubicBezTo>
                    <a:pt x="4203" y="785"/>
                    <a:pt x="4189" y="791"/>
                    <a:pt x="4190" y="798"/>
                  </a:cubicBezTo>
                  <a:cubicBezTo>
                    <a:pt x="4191" y="805"/>
                    <a:pt x="4213" y="809"/>
                    <a:pt x="4213" y="809"/>
                  </a:cubicBezTo>
                  <a:cubicBezTo>
                    <a:pt x="4213" y="809"/>
                    <a:pt x="4199" y="818"/>
                    <a:pt x="4210" y="825"/>
                  </a:cubicBezTo>
                  <a:cubicBezTo>
                    <a:pt x="4221" y="831"/>
                    <a:pt x="4245" y="831"/>
                    <a:pt x="4245" y="831"/>
                  </a:cubicBezTo>
                  <a:cubicBezTo>
                    <a:pt x="4214" y="842"/>
                    <a:pt x="4214" y="842"/>
                    <a:pt x="4214" y="842"/>
                  </a:cubicBezTo>
                  <a:cubicBezTo>
                    <a:pt x="4214" y="842"/>
                    <a:pt x="4219" y="863"/>
                    <a:pt x="4225" y="862"/>
                  </a:cubicBezTo>
                  <a:cubicBezTo>
                    <a:pt x="4230" y="861"/>
                    <a:pt x="4241" y="854"/>
                    <a:pt x="4241" y="854"/>
                  </a:cubicBezTo>
                  <a:cubicBezTo>
                    <a:pt x="4241" y="854"/>
                    <a:pt x="4243" y="869"/>
                    <a:pt x="4253" y="870"/>
                  </a:cubicBezTo>
                  <a:cubicBezTo>
                    <a:pt x="4262" y="871"/>
                    <a:pt x="4283" y="874"/>
                    <a:pt x="4283" y="874"/>
                  </a:cubicBezTo>
                  <a:cubicBezTo>
                    <a:pt x="4283" y="874"/>
                    <a:pt x="4282" y="891"/>
                    <a:pt x="4298" y="895"/>
                  </a:cubicBezTo>
                  <a:cubicBezTo>
                    <a:pt x="4314" y="899"/>
                    <a:pt x="4325" y="891"/>
                    <a:pt x="4339" y="899"/>
                  </a:cubicBezTo>
                  <a:cubicBezTo>
                    <a:pt x="4354" y="907"/>
                    <a:pt x="4390" y="922"/>
                    <a:pt x="4390" y="922"/>
                  </a:cubicBezTo>
                  <a:cubicBezTo>
                    <a:pt x="4390" y="922"/>
                    <a:pt x="4401" y="902"/>
                    <a:pt x="4389" y="889"/>
                  </a:cubicBezTo>
                  <a:cubicBezTo>
                    <a:pt x="4377" y="875"/>
                    <a:pt x="4357" y="863"/>
                    <a:pt x="4357" y="863"/>
                  </a:cubicBezTo>
                  <a:cubicBezTo>
                    <a:pt x="4357" y="863"/>
                    <a:pt x="4337" y="838"/>
                    <a:pt x="4342" y="830"/>
                  </a:cubicBezTo>
                  <a:cubicBezTo>
                    <a:pt x="4347" y="822"/>
                    <a:pt x="4370" y="845"/>
                    <a:pt x="4370" y="845"/>
                  </a:cubicBezTo>
                  <a:cubicBezTo>
                    <a:pt x="4370" y="825"/>
                    <a:pt x="4370" y="825"/>
                    <a:pt x="4370" y="825"/>
                  </a:cubicBezTo>
                  <a:cubicBezTo>
                    <a:pt x="4370" y="825"/>
                    <a:pt x="4379" y="850"/>
                    <a:pt x="4389" y="850"/>
                  </a:cubicBezTo>
                  <a:cubicBezTo>
                    <a:pt x="4398" y="850"/>
                    <a:pt x="4413" y="846"/>
                    <a:pt x="4413" y="846"/>
                  </a:cubicBezTo>
                  <a:cubicBezTo>
                    <a:pt x="4413" y="846"/>
                    <a:pt x="4409" y="867"/>
                    <a:pt x="4419" y="866"/>
                  </a:cubicBezTo>
                  <a:cubicBezTo>
                    <a:pt x="4430" y="865"/>
                    <a:pt x="4434" y="877"/>
                    <a:pt x="4434" y="877"/>
                  </a:cubicBezTo>
                  <a:cubicBezTo>
                    <a:pt x="4447" y="862"/>
                    <a:pt x="4447" y="862"/>
                    <a:pt x="4447" y="862"/>
                  </a:cubicBezTo>
                  <a:cubicBezTo>
                    <a:pt x="4447" y="862"/>
                    <a:pt x="4457" y="874"/>
                    <a:pt x="4462" y="871"/>
                  </a:cubicBezTo>
                  <a:cubicBezTo>
                    <a:pt x="4467" y="869"/>
                    <a:pt x="4461" y="853"/>
                    <a:pt x="4461" y="853"/>
                  </a:cubicBezTo>
                  <a:cubicBezTo>
                    <a:pt x="4471" y="822"/>
                    <a:pt x="4471" y="822"/>
                    <a:pt x="4471" y="822"/>
                  </a:cubicBezTo>
                  <a:cubicBezTo>
                    <a:pt x="4471" y="822"/>
                    <a:pt x="4471" y="849"/>
                    <a:pt x="4479" y="849"/>
                  </a:cubicBezTo>
                  <a:cubicBezTo>
                    <a:pt x="4487" y="849"/>
                    <a:pt x="4491" y="821"/>
                    <a:pt x="4491" y="821"/>
                  </a:cubicBezTo>
                  <a:cubicBezTo>
                    <a:pt x="4477" y="805"/>
                    <a:pt x="4477" y="805"/>
                    <a:pt x="4477" y="805"/>
                  </a:cubicBezTo>
                  <a:cubicBezTo>
                    <a:pt x="4491" y="801"/>
                    <a:pt x="4491" y="801"/>
                    <a:pt x="4491" y="801"/>
                  </a:cubicBezTo>
                  <a:cubicBezTo>
                    <a:pt x="4479" y="791"/>
                    <a:pt x="4479" y="791"/>
                    <a:pt x="4479" y="791"/>
                  </a:cubicBezTo>
                  <a:cubicBezTo>
                    <a:pt x="4481" y="778"/>
                    <a:pt x="4481" y="778"/>
                    <a:pt x="4481" y="778"/>
                  </a:cubicBezTo>
                  <a:cubicBezTo>
                    <a:pt x="4461" y="781"/>
                    <a:pt x="4461" y="781"/>
                    <a:pt x="4461" y="781"/>
                  </a:cubicBezTo>
                  <a:cubicBezTo>
                    <a:pt x="4461" y="770"/>
                    <a:pt x="4461" y="770"/>
                    <a:pt x="4461" y="770"/>
                  </a:cubicBezTo>
                  <a:cubicBezTo>
                    <a:pt x="4446" y="770"/>
                    <a:pt x="4446" y="770"/>
                    <a:pt x="4446" y="770"/>
                  </a:cubicBezTo>
                  <a:cubicBezTo>
                    <a:pt x="4445" y="737"/>
                    <a:pt x="4445" y="737"/>
                    <a:pt x="4445" y="737"/>
                  </a:cubicBezTo>
                  <a:cubicBezTo>
                    <a:pt x="4423" y="738"/>
                    <a:pt x="4423" y="738"/>
                    <a:pt x="4423" y="738"/>
                  </a:cubicBezTo>
                  <a:cubicBezTo>
                    <a:pt x="4423" y="738"/>
                    <a:pt x="4411" y="718"/>
                    <a:pt x="4423" y="715"/>
                  </a:cubicBezTo>
                  <a:cubicBezTo>
                    <a:pt x="4435" y="713"/>
                    <a:pt x="4443" y="730"/>
                    <a:pt x="4451" y="727"/>
                  </a:cubicBezTo>
                  <a:cubicBezTo>
                    <a:pt x="4459" y="725"/>
                    <a:pt x="4458" y="699"/>
                    <a:pt x="4458" y="699"/>
                  </a:cubicBezTo>
                  <a:cubicBezTo>
                    <a:pt x="4473" y="703"/>
                    <a:pt x="4473" y="703"/>
                    <a:pt x="4473" y="703"/>
                  </a:cubicBezTo>
                  <a:cubicBezTo>
                    <a:pt x="4498" y="691"/>
                    <a:pt x="4498" y="691"/>
                    <a:pt x="4498" y="691"/>
                  </a:cubicBezTo>
                  <a:cubicBezTo>
                    <a:pt x="4498" y="691"/>
                    <a:pt x="4499" y="723"/>
                    <a:pt x="4506" y="717"/>
                  </a:cubicBezTo>
                  <a:cubicBezTo>
                    <a:pt x="4513" y="710"/>
                    <a:pt x="4526" y="710"/>
                    <a:pt x="4526" y="710"/>
                  </a:cubicBezTo>
                  <a:cubicBezTo>
                    <a:pt x="4518" y="722"/>
                    <a:pt x="4518" y="722"/>
                    <a:pt x="4518" y="722"/>
                  </a:cubicBezTo>
                  <a:cubicBezTo>
                    <a:pt x="4533" y="723"/>
                    <a:pt x="4533" y="723"/>
                    <a:pt x="4533" y="723"/>
                  </a:cubicBezTo>
                  <a:cubicBezTo>
                    <a:pt x="4526" y="742"/>
                    <a:pt x="4526" y="742"/>
                    <a:pt x="4526" y="742"/>
                  </a:cubicBezTo>
                  <a:cubicBezTo>
                    <a:pt x="4526" y="742"/>
                    <a:pt x="4549" y="783"/>
                    <a:pt x="4565" y="773"/>
                  </a:cubicBezTo>
                  <a:cubicBezTo>
                    <a:pt x="4581" y="762"/>
                    <a:pt x="4583" y="737"/>
                    <a:pt x="4583" y="737"/>
                  </a:cubicBezTo>
                  <a:cubicBezTo>
                    <a:pt x="4590" y="727"/>
                    <a:pt x="4590" y="727"/>
                    <a:pt x="4590" y="727"/>
                  </a:cubicBezTo>
                  <a:cubicBezTo>
                    <a:pt x="4590" y="727"/>
                    <a:pt x="4609" y="743"/>
                    <a:pt x="4622" y="734"/>
                  </a:cubicBezTo>
                  <a:cubicBezTo>
                    <a:pt x="4635" y="725"/>
                    <a:pt x="4634" y="707"/>
                    <a:pt x="4634" y="707"/>
                  </a:cubicBezTo>
                  <a:cubicBezTo>
                    <a:pt x="4634" y="707"/>
                    <a:pt x="4669" y="717"/>
                    <a:pt x="4683" y="701"/>
                  </a:cubicBezTo>
                  <a:close/>
                  <a:moveTo>
                    <a:pt x="4331" y="69"/>
                  </a:moveTo>
                  <a:cubicBezTo>
                    <a:pt x="4387" y="72"/>
                    <a:pt x="4387" y="72"/>
                    <a:pt x="4387" y="72"/>
                  </a:cubicBezTo>
                  <a:cubicBezTo>
                    <a:pt x="4332" y="80"/>
                    <a:pt x="4332" y="80"/>
                    <a:pt x="4332" y="80"/>
                  </a:cubicBezTo>
                  <a:cubicBezTo>
                    <a:pt x="4332" y="80"/>
                    <a:pt x="4352" y="89"/>
                    <a:pt x="4366" y="89"/>
                  </a:cubicBezTo>
                  <a:cubicBezTo>
                    <a:pt x="4380" y="89"/>
                    <a:pt x="4417" y="83"/>
                    <a:pt x="4417" y="83"/>
                  </a:cubicBezTo>
                  <a:cubicBezTo>
                    <a:pt x="4417" y="83"/>
                    <a:pt x="4442" y="75"/>
                    <a:pt x="4460" y="75"/>
                  </a:cubicBezTo>
                  <a:cubicBezTo>
                    <a:pt x="4479" y="75"/>
                    <a:pt x="4522" y="84"/>
                    <a:pt x="4522" y="84"/>
                  </a:cubicBezTo>
                  <a:cubicBezTo>
                    <a:pt x="4522" y="84"/>
                    <a:pt x="4471" y="85"/>
                    <a:pt x="4459" y="86"/>
                  </a:cubicBezTo>
                  <a:cubicBezTo>
                    <a:pt x="4447" y="87"/>
                    <a:pt x="4412" y="100"/>
                    <a:pt x="4412" y="100"/>
                  </a:cubicBezTo>
                  <a:cubicBezTo>
                    <a:pt x="4412" y="100"/>
                    <a:pt x="4440" y="100"/>
                    <a:pt x="4461" y="102"/>
                  </a:cubicBezTo>
                  <a:cubicBezTo>
                    <a:pt x="4483" y="104"/>
                    <a:pt x="4488" y="96"/>
                    <a:pt x="4488" y="96"/>
                  </a:cubicBezTo>
                  <a:cubicBezTo>
                    <a:pt x="4532" y="96"/>
                    <a:pt x="4532" y="96"/>
                    <a:pt x="4532" y="96"/>
                  </a:cubicBezTo>
                  <a:cubicBezTo>
                    <a:pt x="4532" y="96"/>
                    <a:pt x="4546" y="97"/>
                    <a:pt x="4563" y="97"/>
                  </a:cubicBezTo>
                  <a:cubicBezTo>
                    <a:pt x="4580" y="97"/>
                    <a:pt x="4620" y="86"/>
                    <a:pt x="4624" y="83"/>
                  </a:cubicBezTo>
                  <a:cubicBezTo>
                    <a:pt x="4629" y="79"/>
                    <a:pt x="4655" y="76"/>
                    <a:pt x="4668" y="72"/>
                  </a:cubicBezTo>
                  <a:cubicBezTo>
                    <a:pt x="4681" y="67"/>
                    <a:pt x="4702" y="72"/>
                    <a:pt x="4702" y="72"/>
                  </a:cubicBezTo>
                  <a:cubicBezTo>
                    <a:pt x="4644" y="89"/>
                    <a:pt x="4644" y="89"/>
                    <a:pt x="4644" y="89"/>
                  </a:cubicBezTo>
                  <a:cubicBezTo>
                    <a:pt x="4667" y="90"/>
                    <a:pt x="4667" y="90"/>
                    <a:pt x="4667" y="90"/>
                  </a:cubicBezTo>
                  <a:cubicBezTo>
                    <a:pt x="4635" y="100"/>
                    <a:pt x="4635" y="100"/>
                    <a:pt x="4635" y="100"/>
                  </a:cubicBezTo>
                  <a:cubicBezTo>
                    <a:pt x="4635" y="100"/>
                    <a:pt x="4522" y="105"/>
                    <a:pt x="4509" y="105"/>
                  </a:cubicBezTo>
                  <a:cubicBezTo>
                    <a:pt x="4496" y="105"/>
                    <a:pt x="4496" y="117"/>
                    <a:pt x="4496" y="117"/>
                  </a:cubicBezTo>
                  <a:cubicBezTo>
                    <a:pt x="4547" y="132"/>
                    <a:pt x="4547" y="132"/>
                    <a:pt x="4547" y="132"/>
                  </a:cubicBezTo>
                  <a:cubicBezTo>
                    <a:pt x="4547" y="132"/>
                    <a:pt x="4527" y="138"/>
                    <a:pt x="4515" y="138"/>
                  </a:cubicBezTo>
                  <a:cubicBezTo>
                    <a:pt x="4504" y="138"/>
                    <a:pt x="4456" y="112"/>
                    <a:pt x="4456" y="112"/>
                  </a:cubicBezTo>
                  <a:cubicBezTo>
                    <a:pt x="4456" y="112"/>
                    <a:pt x="4407" y="113"/>
                    <a:pt x="4394" y="113"/>
                  </a:cubicBezTo>
                  <a:cubicBezTo>
                    <a:pt x="4381" y="113"/>
                    <a:pt x="4373" y="128"/>
                    <a:pt x="4373" y="128"/>
                  </a:cubicBezTo>
                  <a:cubicBezTo>
                    <a:pt x="4394" y="139"/>
                    <a:pt x="4394" y="139"/>
                    <a:pt x="4394" y="139"/>
                  </a:cubicBezTo>
                  <a:cubicBezTo>
                    <a:pt x="4394" y="139"/>
                    <a:pt x="4405" y="155"/>
                    <a:pt x="4422" y="158"/>
                  </a:cubicBezTo>
                  <a:cubicBezTo>
                    <a:pt x="4438" y="161"/>
                    <a:pt x="4471" y="157"/>
                    <a:pt x="4471" y="157"/>
                  </a:cubicBezTo>
                  <a:cubicBezTo>
                    <a:pt x="4471" y="157"/>
                    <a:pt x="4463" y="166"/>
                    <a:pt x="4446" y="168"/>
                  </a:cubicBezTo>
                  <a:cubicBezTo>
                    <a:pt x="4430" y="170"/>
                    <a:pt x="4399" y="164"/>
                    <a:pt x="4391" y="162"/>
                  </a:cubicBezTo>
                  <a:cubicBezTo>
                    <a:pt x="4384" y="160"/>
                    <a:pt x="4328" y="170"/>
                    <a:pt x="4310" y="170"/>
                  </a:cubicBezTo>
                  <a:cubicBezTo>
                    <a:pt x="4291" y="170"/>
                    <a:pt x="4256" y="195"/>
                    <a:pt x="4256" y="195"/>
                  </a:cubicBezTo>
                  <a:cubicBezTo>
                    <a:pt x="4305" y="187"/>
                    <a:pt x="4305" y="187"/>
                    <a:pt x="4305" y="187"/>
                  </a:cubicBezTo>
                  <a:cubicBezTo>
                    <a:pt x="4303" y="199"/>
                    <a:pt x="4303" y="199"/>
                    <a:pt x="4303" y="199"/>
                  </a:cubicBezTo>
                  <a:cubicBezTo>
                    <a:pt x="4345" y="187"/>
                    <a:pt x="4345" y="187"/>
                    <a:pt x="4345" y="187"/>
                  </a:cubicBezTo>
                  <a:cubicBezTo>
                    <a:pt x="4298" y="205"/>
                    <a:pt x="4298" y="205"/>
                    <a:pt x="4298" y="205"/>
                  </a:cubicBezTo>
                  <a:cubicBezTo>
                    <a:pt x="4298" y="205"/>
                    <a:pt x="4306" y="216"/>
                    <a:pt x="4322" y="216"/>
                  </a:cubicBezTo>
                  <a:cubicBezTo>
                    <a:pt x="4339" y="216"/>
                    <a:pt x="4384" y="199"/>
                    <a:pt x="4384" y="199"/>
                  </a:cubicBezTo>
                  <a:cubicBezTo>
                    <a:pt x="4316" y="225"/>
                    <a:pt x="4316" y="225"/>
                    <a:pt x="4316" y="225"/>
                  </a:cubicBezTo>
                  <a:cubicBezTo>
                    <a:pt x="4271" y="222"/>
                    <a:pt x="4271" y="222"/>
                    <a:pt x="4271" y="222"/>
                  </a:cubicBezTo>
                  <a:cubicBezTo>
                    <a:pt x="4262" y="205"/>
                    <a:pt x="4262" y="205"/>
                    <a:pt x="4262" y="205"/>
                  </a:cubicBezTo>
                  <a:cubicBezTo>
                    <a:pt x="4262" y="205"/>
                    <a:pt x="4229" y="202"/>
                    <a:pt x="4219" y="204"/>
                  </a:cubicBezTo>
                  <a:cubicBezTo>
                    <a:pt x="4209" y="206"/>
                    <a:pt x="4223" y="231"/>
                    <a:pt x="4223" y="231"/>
                  </a:cubicBezTo>
                  <a:cubicBezTo>
                    <a:pt x="4223" y="231"/>
                    <a:pt x="4179" y="235"/>
                    <a:pt x="4173" y="235"/>
                  </a:cubicBezTo>
                  <a:cubicBezTo>
                    <a:pt x="4166" y="235"/>
                    <a:pt x="4136" y="250"/>
                    <a:pt x="4116" y="252"/>
                  </a:cubicBezTo>
                  <a:cubicBezTo>
                    <a:pt x="4104" y="253"/>
                    <a:pt x="4095" y="254"/>
                    <a:pt x="4092" y="254"/>
                  </a:cubicBezTo>
                  <a:cubicBezTo>
                    <a:pt x="4089" y="254"/>
                    <a:pt x="4108" y="260"/>
                    <a:pt x="4123" y="260"/>
                  </a:cubicBezTo>
                  <a:cubicBezTo>
                    <a:pt x="4138" y="260"/>
                    <a:pt x="4145" y="253"/>
                    <a:pt x="4145" y="253"/>
                  </a:cubicBezTo>
                  <a:cubicBezTo>
                    <a:pt x="4137" y="265"/>
                    <a:pt x="4137" y="265"/>
                    <a:pt x="4137" y="265"/>
                  </a:cubicBezTo>
                  <a:cubicBezTo>
                    <a:pt x="4162" y="260"/>
                    <a:pt x="4162" y="260"/>
                    <a:pt x="4162" y="260"/>
                  </a:cubicBezTo>
                  <a:cubicBezTo>
                    <a:pt x="4177" y="253"/>
                    <a:pt x="4177" y="253"/>
                    <a:pt x="4177" y="253"/>
                  </a:cubicBezTo>
                  <a:cubicBezTo>
                    <a:pt x="4177" y="261"/>
                    <a:pt x="4177" y="261"/>
                    <a:pt x="4177" y="261"/>
                  </a:cubicBezTo>
                  <a:cubicBezTo>
                    <a:pt x="4194" y="259"/>
                    <a:pt x="4194" y="259"/>
                    <a:pt x="4194" y="259"/>
                  </a:cubicBezTo>
                  <a:cubicBezTo>
                    <a:pt x="4210" y="257"/>
                    <a:pt x="4210" y="257"/>
                    <a:pt x="4210" y="257"/>
                  </a:cubicBezTo>
                  <a:cubicBezTo>
                    <a:pt x="4210" y="257"/>
                    <a:pt x="4211" y="266"/>
                    <a:pt x="4222" y="267"/>
                  </a:cubicBezTo>
                  <a:cubicBezTo>
                    <a:pt x="4233" y="268"/>
                    <a:pt x="4255" y="254"/>
                    <a:pt x="4255" y="254"/>
                  </a:cubicBezTo>
                  <a:cubicBezTo>
                    <a:pt x="4260" y="263"/>
                    <a:pt x="4260" y="263"/>
                    <a:pt x="4260" y="263"/>
                  </a:cubicBezTo>
                  <a:cubicBezTo>
                    <a:pt x="4278" y="253"/>
                    <a:pt x="4278" y="253"/>
                    <a:pt x="4278" y="253"/>
                  </a:cubicBezTo>
                  <a:cubicBezTo>
                    <a:pt x="4278" y="253"/>
                    <a:pt x="4284" y="261"/>
                    <a:pt x="4292" y="264"/>
                  </a:cubicBezTo>
                  <a:cubicBezTo>
                    <a:pt x="4301" y="266"/>
                    <a:pt x="4310" y="255"/>
                    <a:pt x="4310" y="255"/>
                  </a:cubicBezTo>
                  <a:cubicBezTo>
                    <a:pt x="4310" y="255"/>
                    <a:pt x="4319" y="263"/>
                    <a:pt x="4332" y="263"/>
                  </a:cubicBezTo>
                  <a:cubicBezTo>
                    <a:pt x="4345" y="263"/>
                    <a:pt x="4335" y="251"/>
                    <a:pt x="4335" y="251"/>
                  </a:cubicBezTo>
                  <a:cubicBezTo>
                    <a:pt x="4373" y="265"/>
                    <a:pt x="4373" y="265"/>
                    <a:pt x="4373" y="265"/>
                  </a:cubicBezTo>
                  <a:cubicBezTo>
                    <a:pt x="4373" y="265"/>
                    <a:pt x="4380" y="274"/>
                    <a:pt x="4384" y="274"/>
                  </a:cubicBezTo>
                  <a:cubicBezTo>
                    <a:pt x="4388" y="274"/>
                    <a:pt x="4446" y="261"/>
                    <a:pt x="4457" y="261"/>
                  </a:cubicBezTo>
                  <a:cubicBezTo>
                    <a:pt x="4468" y="261"/>
                    <a:pt x="4493" y="251"/>
                    <a:pt x="4497" y="244"/>
                  </a:cubicBezTo>
                  <a:cubicBezTo>
                    <a:pt x="4501" y="238"/>
                    <a:pt x="4455" y="243"/>
                    <a:pt x="4455" y="243"/>
                  </a:cubicBezTo>
                  <a:cubicBezTo>
                    <a:pt x="4455" y="243"/>
                    <a:pt x="4464" y="236"/>
                    <a:pt x="4457" y="233"/>
                  </a:cubicBezTo>
                  <a:cubicBezTo>
                    <a:pt x="4451" y="231"/>
                    <a:pt x="4425" y="233"/>
                    <a:pt x="4425" y="233"/>
                  </a:cubicBezTo>
                  <a:cubicBezTo>
                    <a:pt x="4387" y="227"/>
                    <a:pt x="4387" y="227"/>
                    <a:pt x="4387" y="227"/>
                  </a:cubicBezTo>
                  <a:cubicBezTo>
                    <a:pt x="4399" y="214"/>
                    <a:pt x="4399" y="214"/>
                    <a:pt x="4399" y="214"/>
                  </a:cubicBezTo>
                  <a:cubicBezTo>
                    <a:pt x="4441" y="228"/>
                    <a:pt x="4441" y="228"/>
                    <a:pt x="4441" y="228"/>
                  </a:cubicBezTo>
                  <a:cubicBezTo>
                    <a:pt x="4441" y="228"/>
                    <a:pt x="4496" y="225"/>
                    <a:pt x="4516" y="224"/>
                  </a:cubicBezTo>
                  <a:cubicBezTo>
                    <a:pt x="4537" y="223"/>
                    <a:pt x="4532" y="205"/>
                    <a:pt x="4532" y="205"/>
                  </a:cubicBezTo>
                  <a:cubicBezTo>
                    <a:pt x="4532" y="205"/>
                    <a:pt x="4557" y="200"/>
                    <a:pt x="4576" y="200"/>
                  </a:cubicBezTo>
                  <a:cubicBezTo>
                    <a:pt x="4594" y="200"/>
                    <a:pt x="4632" y="191"/>
                    <a:pt x="4632" y="191"/>
                  </a:cubicBezTo>
                  <a:cubicBezTo>
                    <a:pt x="4614" y="180"/>
                    <a:pt x="4614" y="180"/>
                    <a:pt x="4614" y="180"/>
                  </a:cubicBezTo>
                  <a:cubicBezTo>
                    <a:pt x="4614" y="180"/>
                    <a:pt x="4637" y="180"/>
                    <a:pt x="4662" y="174"/>
                  </a:cubicBezTo>
                  <a:cubicBezTo>
                    <a:pt x="4687" y="169"/>
                    <a:pt x="4629" y="159"/>
                    <a:pt x="4629" y="159"/>
                  </a:cubicBezTo>
                  <a:cubicBezTo>
                    <a:pt x="4629" y="159"/>
                    <a:pt x="4597" y="160"/>
                    <a:pt x="4586" y="156"/>
                  </a:cubicBezTo>
                  <a:cubicBezTo>
                    <a:pt x="4576" y="152"/>
                    <a:pt x="4634" y="138"/>
                    <a:pt x="4637" y="139"/>
                  </a:cubicBezTo>
                  <a:cubicBezTo>
                    <a:pt x="4640" y="140"/>
                    <a:pt x="4682" y="144"/>
                    <a:pt x="4682" y="144"/>
                  </a:cubicBezTo>
                  <a:cubicBezTo>
                    <a:pt x="4682" y="144"/>
                    <a:pt x="4730" y="142"/>
                    <a:pt x="4745" y="139"/>
                  </a:cubicBezTo>
                  <a:cubicBezTo>
                    <a:pt x="4760" y="135"/>
                    <a:pt x="4711" y="133"/>
                    <a:pt x="4729" y="126"/>
                  </a:cubicBezTo>
                  <a:cubicBezTo>
                    <a:pt x="4746" y="118"/>
                    <a:pt x="4778" y="132"/>
                    <a:pt x="4798" y="132"/>
                  </a:cubicBezTo>
                  <a:cubicBezTo>
                    <a:pt x="4817" y="132"/>
                    <a:pt x="4810" y="115"/>
                    <a:pt x="4810" y="115"/>
                  </a:cubicBezTo>
                  <a:cubicBezTo>
                    <a:pt x="4858" y="118"/>
                    <a:pt x="4858" y="118"/>
                    <a:pt x="4858" y="118"/>
                  </a:cubicBezTo>
                  <a:cubicBezTo>
                    <a:pt x="4861" y="104"/>
                    <a:pt x="4861" y="104"/>
                    <a:pt x="4861" y="104"/>
                  </a:cubicBezTo>
                  <a:cubicBezTo>
                    <a:pt x="4861" y="104"/>
                    <a:pt x="4874" y="108"/>
                    <a:pt x="4883" y="108"/>
                  </a:cubicBezTo>
                  <a:cubicBezTo>
                    <a:pt x="4891" y="108"/>
                    <a:pt x="4922" y="96"/>
                    <a:pt x="4922" y="96"/>
                  </a:cubicBezTo>
                  <a:cubicBezTo>
                    <a:pt x="4922" y="96"/>
                    <a:pt x="4981" y="86"/>
                    <a:pt x="5013" y="80"/>
                  </a:cubicBezTo>
                  <a:cubicBezTo>
                    <a:pt x="5046" y="75"/>
                    <a:pt x="5049" y="70"/>
                    <a:pt x="5044" y="70"/>
                  </a:cubicBezTo>
                  <a:cubicBezTo>
                    <a:pt x="5040" y="70"/>
                    <a:pt x="4973" y="73"/>
                    <a:pt x="4973" y="73"/>
                  </a:cubicBezTo>
                  <a:cubicBezTo>
                    <a:pt x="4956" y="80"/>
                    <a:pt x="4956" y="80"/>
                    <a:pt x="4956" y="80"/>
                  </a:cubicBezTo>
                  <a:cubicBezTo>
                    <a:pt x="4910" y="77"/>
                    <a:pt x="4910" y="77"/>
                    <a:pt x="4910" y="77"/>
                  </a:cubicBezTo>
                  <a:cubicBezTo>
                    <a:pt x="4963" y="74"/>
                    <a:pt x="4963" y="74"/>
                    <a:pt x="4963" y="74"/>
                  </a:cubicBezTo>
                  <a:cubicBezTo>
                    <a:pt x="4961" y="65"/>
                    <a:pt x="4961" y="65"/>
                    <a:pt x="4961" y="65"/>
                  </a:cubicBezTo>
                  <a:cubicBezTo>
                    <a:pt x="4994" y="70"/>
                    <a:pt x="4994" y="70"/>
                    <a:pt x="4994" y="70"/>
                  </a:cubicBezTo>
                  <a:cubicBezTo>
                    <a:pt x="4994" y="70"/>
                    <a:pt x="4999" y="62"/>
                    <a:pt x="5008" y="62"/>
                  </a:cubicBezTo>
                  <a:cubicBezTo>
                    <a:pt x="5016" y="62"/>
                    <a:pt x="5117" y="58"/>
                    <a:pt x="5135" y="57"/>
                  </a:cubicBezTo>
                  <a:cubicBezTo>
                    <a:pt x="5153" y="56"/>
                    <a:pt x="5200" y="43"/>
                    <a:pt x="5197" y="39"/>
                  </a:cubicBezTo>
                  <a:cubicBezTo>
                    <a:pt x="5195" y="36"/>
                    <a:pt x="5140" y="41"/>
                    <a:pt x="5140" y="41"/>
                  </a:cubicBezTo>
                  <a:cubicBezTo>
                    <a:pt x="5142" y="31"/>
                    <a:pt x="5142" y="31"/>
                    <a:pt x="5142" y="31"/>
                  </a:cubicBezTo>
                  <a:cubicBezTo>
                    <a:pt x="5142" y="31"/>
                    <a:pt x="5107" y="23"/>
                    <a:pt x="5094" y="23"/>
                  </a:cubicBezTo>
                  <a:cubicBezTo>
                    <a:pt x="5081" y="23"/>
                    <a:pt x="5009" y="38"/>
                    <a:pt x="5009" y="38"/>
                  </a:cubicBezTo>
                  <a:cubicBezTo>
                    <a:pt x="5042" y="23"/>
                    <a:pt x="5042" y="23"/>
                    <a:pt x="5042" y="23"/>
                  </a:cubicBezTo>
                  <a:cubicBezTo>
                    <a:pt x="4997" y="25"/>
                    <a:pt x="4997" y="25"/>
                    <a:pt x="4997" y="25"/>
                  </a:cubicBezTo>
                  <a:cubicBezTo>
                    <a:pt x="4997" y="25"/>
                    <a:pt x="4961" y="13"/>
                    <a:pt x="4951" y="15"/>
                  </a:cubicBezTo>
                  <a:cubicBezTo>
                    <a:pt x="4940" y="17"/>
                    <a:pt x="4935" y="28"/>
                    <a:pt x="4935" y="28"/>
                  </a:cubicBezTo>
                  <a:cubicBezTo>
                    <a:pt x="4935" y="28"/>
                    <a:pt x="4909" y="16"/>
                    <a:pt x="4900" y="16"/>
                  </a:cubicBezTo>
                  <a:cubicBezTo>
                    <a:pt x="4891" y="16"/>
                    <a:pt x="4871" y="31"/>
                    <a:pt x="4871" y="31"/>
                  </a:cubicBezTo>
                  <a:cubicBezTo>
                    <a:pt x="4845" y="23"/>
                    <a:pt x="4845" y="23"/>
                    <a:pt x="4845" y="23"/>
                  </a:cubicBezTo>
                  <a:cubicBezTo>
                    <a:pt x="4772" y="20"/>
                    <a:pt x="4772" y="20"/>
                    <a:pt x="4772" y="20"/>
                  </a:cubicBezTo>
                  <a:cubicBezTo>
                    <a:pt x="4790" y="38"/>
                    <a:pt x="4790" y="38"/>
                    <a:pt x="4790" y="38"/>
                  </a:cubicBezTo>
                  <a:cubicBezTo>
                    <a:pt x="4748" y="24"/>
                    <a:pt x="4748" y="24"/>
                    <a:pt x="4748" y="24"/>
                  </a:cubicBezTo>
                  <a:cubicBezTo>
                    <a:pt x="4707" y="31"/>
                    <a:pt x="4707" y="31"/>
                    <a:pt x="4707" y="31"/>
                  </a:cubicBezTo>
                  <a:cubicBezTo>
                    <a:pt x="4707" y="31"/>
                    <a:pt x="4677" y="25"/>
                    <a:pt x="4661" y="25"/>
                  </a:cubicBezTo>
                  <a:cubicBezTo>
                    <a:pt x="4645" y="25"/>
                    <a:pt x="4596" y="37"/>
                    <a:pt x="4596" y="37"/>
                  </a:cubicBezTo>
                  <a:cubicBezTo>
                    <a:pt x="4654" y="55"/>
                    <a:pt x="4654" y="55"/>
                    <a:pt x="4654" y="55"/>
                  </a:cubicBezTo>
                  <a:cubicBezTo>
                    <a:pt x="4596" y="47"/>
                    <a:pt x="4596" y="47"/>
                    <a:pt x="4596" y="47"/>
                  </a:cubicBezTo>
                  <a:cubicBezTo>
                    <a:pt x="4596" y="47"/>
                    <a:pt x="4541" y="36"/>
                    <a:pt x="4516" y="38"/>
                  </a:cubicBezTo>
                  <a:cubicBezTo>
                    <a:pt x="4492" y="41"/>
                    <a:pt x="4500" y="55"/>
                    <a:pt x="4500" y="55"/>
                  </a:cubicBezTo>
                  <a:cubicBezTo>
                    <a:pt x="4500" y="55"/>
                    <a:pt x="4438" y="49"/>
                    <a:pt x="4425" y="49"/>
                  </a:cubicBezTo>
                  <a:cubicBezTo>
                    <a:pt x="4412" y="49"/>
                    <a:pt x="4312" y="59"/>
                    <a:pt x="4308" y="61"/>
                  </a:cubicBezTo>
                  <a:cubicBezTo>
                    <a:pt x="4305" y="63"/>
                    <a:pt x="4331" y="69"/>
                    <a:pt x="4331" y="69"/>
                  </a:cubicBezTo>
                  <a:close/>
                  <a:moveTo>
                    <a:pt x="4558" y="1696"/>
                  </a:moveTo>
                  <a:cubicBezTo>
                    <a:pt x="4605" y="1655"/>
                    <a:pt x="4605" y="1655"/>
                    <a:pt x="4605" y="1655"/>
                  </a:cubicBezTo>
                  <a:cubicBezTo>
                    <a:pt x="4600" y="1640"/>
                    <a:pt x="4600" y="1640"/>
                    <a:pt x="4600" y="1640"/>
                  </a:cubicBezTo>
                  <a:cubicBezTo>
                    <a:pt x="4578" y="1649"/>
                    <a:pt x="4578" y="1649"/>
                    <a:pt x="4578" y="1649"/>
                  </a:cubicBezTo>
                  <a:cubicBezTo>
                    <a:pt x="4558" y="1648"/>
                    <a:pt x="4558" y="1648"/>
                    <a:pt x="4558" y="1648"/>
                  </a:cubicBezTo>
                  <a:cubicBezTo>
                    <a:pt x="4580" y="1634"/>
                    <a:pt x="4580" y="1634"/>
                    <a:pt x="4580" y="1634"/>
                  </a:cubicBezTo>
                  <a:cubicBezTo>
                    <a:pt x="4556" y="1633"/>
                    <a:pt x="4556" y="1633"/>
                    <a:pt x="4556" y="1633"/>
                  </a:cubicBezTo>
                  <a:cubicBezTo>
                    <a:pt x="4556" y="1633"/>
                    <a:pt x="4600" y="1581"/>
                    <a:pt x="4594" y="1580"/>
                  </a:cubicBezTo>
                  <a:cubicBezTo>
                    <a:pt x="4588" y="1580"/>
                    <a:pt x="4562" y="1577"/>
                    <a:pt x="4570" y="1574"/>
                  </a:cubicBezTo>
                  <a:cubicBezTo>
                    <a:pt x="4579" y="1571"/>
                    <a:pt x="4589" y="1556"/>
                    <a:pt x="4589" y="1556"/>
                  </a:cubicBezTo>
                  <a:cubicBezTo>
                    <a:pt x="4576" y="1547"/>
                    <a:pt x="4576" y="1547"/>
                    <a:pt x="4576" y="1547"/>
                  </a:cubicBezTo>
                  <a:cubicBezTo>
                    <a:pt x="4542" y="1568"/>
                    <a:pt x="4542" y="1568"/>
                    <a:pt x="4542" y="1568"/>
                  </a:cubicBezTo>
                  <a:cubicBezTo>
                    <a:pt x="4536" y="1549"/>
                    <a:pt x="4536" y="1549"/>
                    <a:pt x="4536" y="1549"/>
                  </a:cubicBezTo>
                  <a:cubicBezTo>
                    <a:pt x="4516" y="1551"/>
                    <a:pt x="4516" y="1551"/>
                    <a:pt x="4516" y="1551"/>
                  </a:cubicBezTo>
                  <a:cubicBezTo>
                    <a:pt x="4524" y="1530"/>
                    <a:pt x="4524" y="1530"/>
                    <a:pt x="4524" y="1530"/>
                  </a:cubicBezTo>
                  <a:cubicBezTo>
                    <a:pt x="4508" y="1524"/>
                    <a:pt x="4508" y="1524"/>
                    <a:pt x="4508" y="1524"/>
                  </a:cubicBezTo>
                  <a:cubicBezTo>
                    <a:pt x="4494" y="1512"/>
                    <a:pt x="4494" y="1512"/>
                    <a:pt x="4494" y="1512"/>
                  </a:cubicBezTo>
                  <a:cubicBezTo>
                    <a:pt x="4476" y="1542"/>
                    <a:pt x="4476" y="1542"/>
                    <a:pt x="4476" y="1542"/>
                  </a:cubicBezTo>
                  <a:cubicBezTo>
                    <a:pt x="4459" y="1555"/>
                    <a:pt x="4459" y="1555"/>
                    <a:pt x="4459" y="1555"/>
                  </a:cubicBezTo>
                  <a:cubicBezTo>
                    <a:pt x="4461" y="1537"/>
                    <a:pt x="4461" y="1537"/>
                    <a:pt x="4461" y="1537"/>
                  </a:cubicBezTo>
                  <a:cubicBezTo>
                    <a:pt x="4485" y="1508"/>
                    <a:pt x="4485" y="1508"/>
                    <a:pt x="4485" y="1508"/>
                  </a:cubicBezTo>
                  <a:cubicBezTo>
                    <a:pt x="4485" y="1508"/>
                    <a:pt x="4500" y="1507"/>
                    <a:pt x="4512" y="1496"/>
                  </a:cubicBezTo>
                  <a:cubicBezTo>
                    <a:pt x="4524" y="1485"/>
                    <a:pt x="4529" y="1465"/>
                    <a:pt x="4529" y="1465"/>
                  </a:cubicBezTo>
                  <a:cubicBezTo>
                    <a:pt x="4543" y="1456"/>
                    <a:pt x="4543" y="1456"/>
                    <a:pt x="4543" y="1456"/>
                  </a:cubicBezTo>
                  <a:cubicBezTo>
                    <a:pt x="4543" y="1456"/>
                    <a:pt x="4558" y="1446"/>
                    <a:pt x="4540" y="1441"/>
                  </a:cubicBezTo>
                  <a:cubicBezTo>
                    <a:pt x="4523" y="1436"/>
                    <a:pt x="4494" y="1453"/>
                    <a:pt x="4494" y="1453"/>
                  </a:cubicBezTo>
                  <a:cubicBezTo>
                    <a:pt x="4457" y="1501"/>
                    <a:pt x="4457" y="1501"/>
                    <a:pt x="4457" y="1501"/>
                  </a:cubicBezTo>
                  <a:cubicBezTo>
                    <a:pt x="4420" y="1537"/>
                    <a:pt x="4420" y="1537"/>
                    <a:pt x="4420" y="1537"/>
                  </a:cubicBezTo>
                  <a:cubicBezTo>
                    <a:pt x="4364" y="1589"/>
                    <a:pt x="4364" y="1589"/>
                    <a:pt x="4364" y="1589"/>
                  </a:cubicBezTo>
                  <a:cubicBezTo>
                    <a:pt x="4364" y="1589"/>
                    <a:pt x="4324" y="1606"/>
                    <a:pt x="4322" y="1612"/>
                  </a:cubicBezTo>
                  <a:cubicBezTo>
                    <a:pt x="4320" y="1619"/>
                    <a:pt x="4348" y="1622"/>
                    <a:pt x="4348" y="1622"/>
                  </a:cubicBezTo>
                  <a:cubicBezTo>
                    <a:pt x="4348" y="1622"/>
                    <a:pt x="4314" y="1625"/>
                    <a:pt x="4326" y="1637"/>
                  </a:cubicBezTo>
                  <a:cubicBezTo>
                    <a:pt x="4338" y="1649"/>
                    <a:pt x="4378" y="1635"/>
                    <a:pt x="4378" y="1635"/>
                  </a:cubicBezTo>
                  <a:cubicBezTo>
                    <a:pt x="4378" y="1635"/>
                    <a:pt x="4450" y="1652"/>
                    <a:pt x="4466" y="1653"/>
                  </a:cubicBezTo>
                  <a:cubicBezTo>
                    <a:pt x="4482" y="1653"/>
                    <a:pt x="4473" y="1664"/>
                    <a:pt x="4473" y="1664"/>
                  </a:cubicBezTo>
                  <a:cubicBezTo>
                    <a:pt x="4445" y="1672"/>
                    <a:pt x="4445" y="1672"/>
                    <a:pt x="4445" y="1672"/>
                  </a:cubicBezTo>
                  <a:cubicBezTo>
                    <a:pt x="4447" y="1675"/>
                    <a:pt x="4447" y="1675"/>
                    <a:pt x="4447" y="1675"/>
                  </a:cubicBezTo>
                  <a:cubicBezTo>
                    <a:pt x="4472" y="1679"/>
                    <a:pt x="4472" y="1679"/>
                    <a:pt x="4472" y="1679"/>
                  </a:cubicBezTo>
                  <a:cubicBezTo>
                    <a:pt x="4519" y="1673"/>
                    <a:pt x="4519" y="1673"/>
                    <a:pt x="4519" y="1673"/>
                  </a:cubicBezTo>
                  <a:cubicBezTo>
                    <a:pt x="4524" y="1678"/>
                    <a:pt x="4524" y="1678"/>
                    <a:pt x="4524" y="1678"/>
                  </a:cubicBezTo>
                  <a:cubicBezTo>
                    <a:pt x="4546" y="1676"/>
                    <a:pt x="4546" y="1676"/>
                    <a:pt x="4546" y="1676"/>
                  </a:cubicBezTo>
                  <a:cubicBezTo>
                    <a:pt x="4530" y="1692"/>
                    <a:pt x="4530" y="1692"/>
                    <a:pt x="4530" y="1692"/>
                  </a:cubicBezTo>
                  <a:lnTo>
                    <a:pt x="4558" y="1696"/>
                  </a:lnTo>
                  <a:close/>
                  <a:moveTo>
                    <a:pt x="5966" y="589"/>
                  </a:moveTo>
                  <a:cubicBezTo>
                    <a:pt x="5984" y="589"/>
                    <a:pt x="5984" y="589"/>
                    <a:pt x="5984" y="589"/>
                  </a:cubicBezTo>
                  <a:cubicBezTo>
                    <a:pt x="5993" y="578"/>
                    <a:pt x="5993" y="578"/>
                    <a:pt x="5993" y="578"/>
                  </a:cubicBezTo>
                  <a:cubicBezTo>
                    <a:pt x="6010" y="578"/>
                    <a:pt x="6010" y="578"/>
                    <a:pt x="6010" y="578"/>
                  </a:cubicBezTo>
                  <a:cubicBezTo>
                    <a:pt x="6010" y="578"/>
                    <a:pt x="6028" y="561"/>
                    <a:pt x="6032" y="558"/>
                  </a:cubicBezTo>
                  <a:cubicBezTo>
                    <a:pt x="6036" y="555"/>
                    <a:pt x="6062" y="553"/>
                    <a:pt x="6062" y="553"/>
                  </a:cubicBezTo>
                  <a:cubicBezTo>
                    <a:pt x="6094" y="542"/>
                    <a:pt x="6094" y="542"/>
                    <a:pt x="6094" y="542"/>
                  </a:cubicBezTo>
                  <a:cubicBezTo>
                    <a:pt x="6115" y="537"/>
                    <a:pt x="6115" y="537"/>
                    <a:pt x="6115" y="537"/>
                  </a:cubicBezTo>
                  <a:cubicBezTo>
                    <a:pt x="6120" y="529"/>
                    <a:pt x="6120" y="529"/>
                    <a:pt x="6120" y="529"/>
                  </a:cubicBezTo>
                  <a:cubicBezTo>
                    <a:pt x="6120" y="529"/>
                    <a:pt x="6100" y="531"/>
                    <a:pt x="6088" y="531"/>
                  </a:cubicBezTo>
                  <a:cubicBezTo>
                    <a:pt x="6076" y="531"/>
                    <a:pt x="6068" y="524"/>
                    <a:pt x="6053" y="522"/>
                  </a:cubicBezTo>
                  <a:cubicBezTo>
                    <a:pt x="6038" y="520"/>
                    <a:pt x="6010" y="520"/>
                    <a:pt x="5996" y="524"/>
                  </a:cubicBezTo>
                  <a:cubicBezTo>
                    <a:pt x="5982" y="528"/>
                    <a:pt x="5962" y="528"/>
                    <a:pt x="5962" y="528"/>
                  </a:cubicBezTo>
                  <a:cubicBezTo>
                    <a:pt x="5952" y="537"/>
                    <a:pt x="5952" y="537"/>
                    <a:pt x="5952" y="537"/>
                  </a:cubicBezTo>
                  <a:cubicBezTo>
                    <a:pt x="5952" y="537"/>
                    <a:pt x="5907" y="541"/>
                    <a:pt x="5914" y="535"/>
                  </a:cubicBezTo>
                  <a:cubicBezTo>
                    <a:pt x="5921" y="529"/>
                    <a:pt x="5981" y="520"/>
                    <a:pt x="5981" y="520"/>
                  </a:cubicBezTo>
                  <a:cubicBezTo>
                    <a:pt x="5981" y="520"/>
                    <a:pt x="6041" y="508"/>
                    <a:pt x="6026" y="499"/>
                  </a:cubicBezTo>
                  <a:cubicBezTo>
                    <a:pt x="6011" y="490"/>
                    <a:pt x="6003" y="490"/>
                    <a:pt x="6003" y="490"/>
                  </a:cubicBezTo>
                  <a:cubicBezTo>
                    <a:pt x="6003" y="490"/>
                    <a:pt x="5948" y="508"/>
                    <a:pt x="5942" y="511"/>
                  </a:cubicBezTo>
                  <a:cubicBezTo>
                    <a:pt x="5936" y="514"/>
                    <a:pt x="5910" y="512"/>
                    <a:pt x="5910" y="512"/>
                  </a:cubicBezTo>
                  <a:cubicBezTo>
                    <a:pt x="5934" y="500"/>
                    <a:pt x="5934" y="500"/>
                    <a:pt x="5934" y="500"/>
                  </a:cubicBezTo>
                  <a:cubicBezTo>
                    <a:pt x="5948" y="489"/>
                    <a:pt x="5948" y="489"/>
                    <a:pt x="5948" y="489"/>
                  </a:cubicBezTo>
                  <a:cubicBezTo>
                    <a:pt x="5948" y="489"/>
                    <a:pt x="5972" y="493"/>
                    <a:pt x="5979" y="491"/>
                  </a:cubicBezTo>
                  <a:cubicBezTo>
                    <a:pt x="5986" y="489"/>
                    <a:pt x="6004" y="485"/>
                    <a:pt x="6012" y="485"/>
                  </a:cubicBezTo>
                  <a:cubicBezTo>
                    <a:pt x="6020" y="485"/>
                    <a:pt x="6042" y="483"/>
                    <a:pt x="6030" y="477"/>
                  </a:cubicBezTo>
                  <a:cubicBezTo>
                    <a:pt x="6018" y="471"/>
                    <a:pt x="5980" y="470"/>
                    <a:pt x="5980" y="470"/>
                  </a:cubicBezTo>
                  <a:cubicBezTo>
                    <a:pt x="5948" y="472"/>
                    <a:pt x="5948" y="472"/>
                    <a:pt x="5948" y="472"/>
                  </a:cubicBezTo>
                  <a:cubicBezTo>
                    <a:pt x="5964" y="465"/>
                    <a:pt x="5964" y="465"/>
                    <a:pt x="5964" y="465"/>
                  </a:cubicBezTo>
                  <a:cubicBezTo>
                    <a:pt x="5948" y="455"/>
                    <a:pt x="5948" y="455"/>
                    <a:pt x="5948" y="455"/>
                  </a:cubicBezTo>
                  <a:cubicBezTo>
                    <a:pt x="5948" y="455"/>
                    <a:pt x="5946" y="446"/>
                    <a:pt x="5950" y="446"/>
                  </a:cubicBezTo>
                  <a:cubicBezTo>
                    <a:pt x="5954" y="446"/>
                    <a:pt x="5974" y="463"/>
                    <a:pt x="5987" y="464"/>
                  </a:cubicBezTo>
                  <a:cubicBezTo>
                    <a:pt x="6000" y="465"/>
                    <a:pt x="6041" y="477"/>
                    <a:pt x="6041" y="477"/>
                  </a:cubicBezTo>
                  <a:cubicBezTo>
                    <a:pt x="6041" y="477"/>
                    <a:pt x="6059" y="469"/>
                    <a:pt x="6060" y="478"/>
                  </a:cubicBezTo>
                  <a:cubicBezTo>
                    <a:pt x="6061" y="487"/>
                    <a:pt x="6049" y="501"/>
                    <a:pt x="6070" y="507"/>
                  </a:cubicBezTo>
                  <a:cubicBezTo>
                    <a:pt x="6091" y="513"/>
                    <a:pt x="6114" y="514"/>
                    <a:pt x="6114" y="514"/>
                  </a:cubicBezTo>
                  <a:cubicBezTo>
                    <a:pt x="6114" y="514"/>
                    <a:pt x="6116" y="499"/>
                    <a:pt x="6120" y="502"/>
                  </a:cubicBezTo>
                  <a:cubicBezTo>
                    <a:pt x="6124" y="505"/>
                    <a:pt x="6120" y="520"/>
                    <a:pt x="6129" y="520"/>
                  </a:cubicBezTo>
                  <a:cubicBezTo>
                    <a:pt x="6138" y="520"/>
                    <a:pt x="6150" y="510"/>
                    <a:pt x="6150" y="510"/>
                  </a:cubicBezTo>
                  <a:cubicBezTo>
                    <a:pt x="6150" y="494"/>
                    <a:pt x="6150" y="494"/>
                    <a:pt x="6150" y="494"/>
                  </a:cubicBezTo>
                  <a:cubicBezTo>
                    <a:pt x="6144" y="492"/>
                    <a:pt x="6144" y="492"/>
                    <a:pt x="6144" y="492"/>
                  </a:cubicBezTo>
                  <a:cubicBezTo>
                    <a:pt x="6144" y="492"/>
                    <a:pt x="6158" y="481"/>
                    <a:pt x="6152" y="476"/>
                  </a:cubicBezTo>
                  <a:cubicBezTo>
                    <a:pt x="6146" y="471"/>
                    <a:pt x="6135" y="477"/>
                    <a:pt x="6135" y="477"/>
                  </a:cubicBezTo>
                  <a:cubicBezTo>
                    <a:pt x="6129" y="462"/>
                    <a:pt x="6129" y="462"/>
                    <a:pt x="6129" y="462"/>
                  </a:cubicBezTo>
                  <a:cubicBezTo>
                    <a:pt x="6118" y="459"/>
                    <a:pt x="6118" y="459"/>
                    <a:pt x="6118" y="459"/>
                  </a:cubicBezTo>
                  <a:cubicBezTo>
                    <a:pt x="6121" y="449"/>
                    <a:pt x="6121" y="449"/>
                    <a:pt x="6121" y="449"/>
                  </a:cubicBezTo>
                  <a:cubicBezTo>
                    <a:pt x="6073" y="430"/>
                    <a:pt x="6073" y="430"/>
                    <a:pt x="6073" y="430"/>
                  </a:cubicBezTo>
                  <a:cubicBezTo>
                    <a:pt x="6046" y="437"/>
                    <a:pt x="6046" y="437"/>
                    <a:pt x="6046" y="437"/>
                  </a:cubicBezTo>
                  <a:cubicBezTo>
                    <a:pt x="6040" y="434"/>
                    <a:pt x="6040" y="434"/>
                    <a:pt x="6040" y="434"/>
                  </a:cubicBezTo>
                  <a:cubicBezTo>
                    <a:pt x="6062" y="427"/>
                    <a:pt x="6062" y="427"/>
                    <a:pt x="6062" y="427"/>
                  </a:cubicBezTo>
                  <a:cubicBezTo>
                    <a:pt x="6064" y="424"/>
                    <a:pt x="6064" y="424"/>
                    <a:pt x="6064" y="424"/>
                  </a:cubicBezTo>
                  <a:cubicBezTo>
                    <a:pt x="6064" y="424"/>
                    <a:pt x="6063" y="415"/>
                    <a:pt x="6046" y="415"/>
                  </a:cubicBezTo>
                  <a:cubicBezTo>
                    <a:pt x="6029" y="415"/>
                    <a:pt x="5996" y="412"/>
                    <a:pt x="5996" y="412"/>
                  </a:cubicBezTo>
                  <a:cubicBezTo>
                    <a:pt x="6007" y="398"/>
                    <a:pt x="6007" y="398"/>
                    <a:pt x="6007" y="398"/>
                  </a:cubicBezTo>
                  <a:cubicBezTo>
                    <a:pt x="6007" y="398"/>
                    <a:pt x="6020" y="396"/>
                    <a:pt x="6030" y="400"/>
                  </a:cubicBezTo>
                  <a:cubicBezTo>
                    <a:pt x="6040" y="404"/>
                    <a:pt x="6056" y="393"/>
                    <a:pt x="6056" y="393"/>
                  </a:cubicBezTo>
                  <a:cubicBezTo>
                    <a:pt x="6074" y="390"/>
                    <a:pt x="6074" y="390"/>
                    <a:pt x="6074" y="390"/>
                  </a:cubicBezTo>
                  <a:cubicBezTo>
                    <a:pt x="6106" y="400"/>
                    <a:pt x="6106" y="400"/>
                    <a:pt x="6106" y="400"/>
                  </a:cubicBezTo>
                  <a:cubicBezTo>
                    <a:pt x="6120" y="397"/>
                    <a:pt x="6120" y="397"/>
                    <a:pt x="6120" y="397"/>
                  </a:cubicBezTo>
                  <a:cubicBezTo>
                    <a:pt x="6120" y="397"/>
                    <a:pt x="6146" y="418"/>
                    <a:pt x="6157" y="418"/>
                  </a:cubicBezTo>
                  <a:cubicBezTo>
                    <a:pt x="6168" y="418"/>
                    <a:pt x="6164" y="404"/>
                    <a:pt x="6164" y="404"/>
                  </a:cubicBezTo>
                  <a:cubicBezTo>
                    <a:pt x="6138" y="400"/>
                    <a:pt x="6138" y="400"/>
                    <a:pt x="6138" y="400"/>
                  </a:cubicBezTo>
                  <a:cubicBezTo>
                    <a:pt x="6118" y="390"/>
                    <a:pt x="6118" y="390"/>
                    <a:pt x="6118" y="390"/>
                  </a:cubicBezTo>
                  <a:cubicBezTo>
                    <a:pt x="6087" y="387"/>
                    <a:pt x="6087" y="387"/>
                    <a:pt x="6087" y="387"/>
                  </a:cubicBezTo>
                  <a:cubicBezTo>
                    <a:pt x="6087" y="387"/>
                    <a:pt x="6094" y="378"/>
                    <a:pt x="6101" y="375"/>
                  </a:cubicBezTo>
                  <a:cubicBezTo>
                    <a:pt x="6108" y="372"/>
                    <a:pt x="6125" y="390"/>
                    <a:pt x="6141" y="390"/>
                  </a:cubicBezTo>
                  <a:cubicBezTo>
                    <a:pt x="6157" y="390"/>
                    <a:pt x="6185" y="391"/>
                    <a:pt x="6185" y="391"/>
                  </a:cubicBezTo>
                  <a:cubicBezTo>
                    <a:pt x="6227" y="386"/>
                    <a:pt x="6227" y="386"/>
                    <a:pt x="6227" y="386"/>
                  </a:cubicBezTo>
                  <a:cubicBezTo>
                    <a:pt x="6228" y="368"/>
                    <a:pt x="6228" y="368"/>
                    <a:pt x="6228" y="368"/>
                  </a:cubicBezTo>
                  <a:cubicBezTo>
                    <a:pt x="6199" y="361"/>
                    <a:pt x="6199" y="361"/>
                    <a:pt x="6199" y="361"/>
                  </a:cubicBezTo>
                  <a:cubicBezTo>
                    <a:pt x="6184" y="371"/>
                    <a:pt x="6184" y="371"/>
                    <a:pt x="6184" y="371"/>
                  </a:cubicBezTo>
                  <a:cubicBezTo>
                    <a:pt x="6184" y="371"/>
                    <a:pt x="6170" y="359"/>
                    <a:pt x="6174" y="355"/>
                  </a:cubicBezTo>
                  <a:cubicBezTo>
                    <a:pt x="6178" y="351"/>
                    <a:pt x="6210" y="354"/>
                    <a:pt x="6210" y="354"/>
                  </a:cubicBezTo>
                  <a:cubicBezTo>
                    <a:pt x="6239" y="346"/>
                    <a:pt x="6239" y="346"/>
                    <a:pt x="6239" y="346"/>
                  </a:cubicBezTo>
                  <a:cubicBezTo>
                    <a:pt x="6239" y="346"/>
                    <a:pt x="6256" y="356"/>
                    <a:pt x="6269" y="352"/>
                  </a:cubicBezTo>
                  <a:cubicBezTo>
                    <a:pt x="6282" y="348"/>
                    <a:pt x="6295" y="339"/>
                    <a:pt x="6290" y="337"/>
                  </a:cubicBezTo>
                  <a:cubicBezTo>
                    <a:pt x="6285" y="335"/>
                    <a:pt x="6243" y="334"/>
                    <a:pt x="6239" y="334"/>
                  </a:cubicBezTo>
                  <a:cubicBezTo>
                    <a:pt x="6235" y="334"/>
                    <a:pt x="6243" y="326"/>
                    <a:pt x="6231" y="323"/>
                  </a:cubicBezTo>
                  <a:cubicBezTo>
                    <a:pt x="6219" y="320"/>
                    <a:pt x="6191" y="321"/>
                    <a:pt x="6191" y="321"/>
                  </a:cubicBezTo>
                  <a:cubicBezTo>
                    <a:pt x="6191" y="321"/>
                    <a:pt x="6225" y="320"/>
                    <a:pt x="6228" y="314"/>
                  </a:cubicBezTo>
                  <a:cubicBezTo>
                    <a:pt x="6231" y="308"/>
                    <a:pt x="6192" y="301"/>
                    <a:pt x="6192" y="301"/>
                  </a:cubicBezTo>
                  <a:cubicBezTo>
                    <a:pt x="6192" y="301"/>
                    <a:pt x="6214" y="296"/>
                    <a:pt x="6221" y="299"/>
                  </a:cubicBezTo>
                  <a:cubicBezTo>
                    <a:pt x="6228" y="302"/>
                    <a:pt x="6252" y="310"/>
                    <a:pt x="6258" y="308"/>
                  </a:cubicBezTo>
                  <a:cubicBezTo>
                    <a:pt x="6264" y="306"/>
                    <a:pt x="6266" y="320"/>
                    <a:pt x="6276" y="316"/>
                  </a:cubicBezTo>
                  <a:cubicBezTo>
                    <a:pt x="6286" y="312"/>
                    <a:pt x="6294" y="294"/>
                    <a:pt x="6287" y="289"/>
                  </a:cubicBezTo>
                  <a:cubicBezTo>
                    <a:pt x="6280" y="284"/>
                    <a:pt x="6263" y="272"/>
                    <a:pt x="6263" y="272"/>
                  </a:cubicBezTo>
                  <a:cubicBezTo>
                    <a:pt x="6224" y="264"/>
                    <a:pt x="6224" y="264"/>
                    <a:pt x="6224" y="264"/>
                  </a:cubicBezTo>
                  <a:cubicBezTo>
                    <a:pt x="6224" y="264"/>
                    <a:pt x="6206" y="256"/>
                    <a:pt x="6213" y="250"/>
                  </a:cubicBezTo>
                  <a:cubicBezTo>
                    <a:pt x="6220" y="244"/>
                    <a:pt x="6242" y="249"/>
                    <a:pt x="6242" y="249"/>
                  </a:cubicBezTo>
                  <a:cubicBezTo>
                    <a:pt x="6273" y="242"/>
                    <a:pt x="6273" y="242"/>
                    <a:pt x="6273" y="242"/>
                  </a:cubicBezTo>
                  <a:cubicBezTo>
                    <a:pt x="6273" y="242"/>
                    <a:pt x="6284" y="244"/>
                    <a:pt x="6316" y="246"/>
                  </a:cubicBezTo>
                  <a:cubicBezTo>
                    <a:pt x="6348" y="248"/>
                    <a:pt x="6363" y="225"/>
                    <a:pt x="6340" y="223"/>
                  </a:cubicBezTo>
                  <a:cubicBezTo>
                    <a:pt x="6317" y="221"/>
                    <a:pt x="6283" y="221"/>
                    <a:pt x="6283" y="221"/>
                  </a:cubicBezTo>
                  <a:cubicBezTo>
                    <a:pt x="6282" y="211"/>
                    <a:pt x="6282" y="211"/>
                    <a:pt x="6282" y="211"/>
                  </a:cubicBezTo>
                  <a:cubicBezTo>
                    <a:pt x="6302" y="210"/>
                    <a:pt x="6302" y="210"/>
                    <a:pt x="6302" y="210"/>
                  </a:cubicBezTo>
                  <a:cubicBezTo>
                    <a:pt x="6302" y="210"/>
                    <a:pt x="6296" y="195"/>
                    <a:pt x="6280" y="197"/>
                  </a:cubicBezTo>
                  <a:cubicBezTo>
                    <a:pt x="6264" y="199"/>
                    <a:pt x="6276" y="215"/>
                    <a:pt x="6267" y="216"/>
                  </a:cubicBezTo>
                  <a:cubicBezTo>
                    <a:pt x="6258" y="217"/>
                    <a:pt x="6233" y="204"/>
                    <a:pt x="6242" y="201"/>
                  </a:cubicBezTo>
                  <a:cubicBezTo>
                    <a:pt x="6251" y="198"/>
                    <a:pt x="6275" y="193"/>
                    <a:pt x="6278" y="185"/>
                  </a:cubicBezTo>
                  <a:cubicBezTo>
                    <a:pt x="6281" y="177"/>
                    <a:pt x="6291" y="165"/>
                    <a:pt x="6294" y="164"/>
                  </a:cubicBezTo>
                  <a:cubicBezTo>
                    <a:pt x="6297" y="163"/>
                    <a:pt x="6311" y="170"/>
                    <a:pt x="6320" y="165"/>
                  </a:cubicBezTo>
                  <a:cubicBezTo>
                    <a:pt x="6329" y="160"/>
                    <a:pt x="6342" y="151"/>
                    <a:pt x="6342" y="151"/>
                  </a:cubicBezTo>
                  <a:cubicBezTo>
                    <a:pt x="6332" y="141"/>
                    <a:pt x="6332" y="141"/>
                    <a:pt x="6332" y="141"/>
                  </a:cubicBezTo>
                  <a:cubicBezTo>
                    <a:pt x="6332" y="141"/>
                    <a:pt x="6358" y="128"/>
                    <a:pt x="6364" y="128"/>
                  </a:cubicBezTo>
                  <a:cubicBezTo>
                    <a:pt x="6370" y="128"/>
                    <a:pt x="6380" y="138"/>
                    <a:pt x="6388" y="132"/>
                  </a:cubicBezTo>
                  <a:cubicBezTo>
                    <a:pt x="6396" y="126"/>
                    <a:pt x="6416" y="122"/>
                    <a:pt x="6404" y="119"/>
                  </a:cubicBezTo>
                  <a:cubicBezTo>
                    <a:pt x="6392" y="116"/>
                    <a:pt x="6363" y="119"/>
                    <a:pt x="6363" y="119"/>
                  </a:cubicBezTo>
                  <a:cubicBezTo>
                    <a:pt x="6363" y="119"/>
                    <a:pt x="6308" y="134"/>
                    <a:pt x="6319" y="123"/>
                  </a:cubicBezTo>
                  <a:cubicBezTo>
                    <a:pt x="6330" y="112"/>
                    <a:pt x="6352" y="111"/>
                    <a:pt x="6352" y="111"/>
                  </a:cubicBezTo>
                  <a:cubicBezTo>
                    <a:pt x="6352" y="111"/>
                    <a:pt x="6393" y="113"/>
                    <a:pt x="6414" y="112"/>
                  </a:cubicBezTo>
                  <a:cubicBezTo>
                    <a:pt x="6435" y="111"/>
                    <a:pt x="6451" y="104"/>
                    <a:pt x="6451" y="104"/>
                  </a:cubicBezTo>
                  <a:cubicBezTo>
                    <a:pt x="6451" y="104"/>
                    <a:pt x="6416" y="95"/>
                    <a:pt x="6410" y="98"/>
                  </a:cubicBezTo>
                  <a:cubicBezTo>
                    <a:pt x="6404" y="101"/>
                    <a:pt x="6365" y="102"/>
                    <a:pt x="6365" y="102"/>
                  </a:cubicBezTo>
                  <a:cubicBezTo>
                    <a:pt x="6365" y="102"/>
                    <a:pt x="6318" y="105"/>
                    <a:pt x="6335" y="100"/>
                  </a:cubicBezTo>
                  <a:cubicBezTo>
                    <a:pt x="6352" y="95"/>
                    <a:pt x="6403" y="94"/>
                    <a:pt x="6403" y="94"/>
                  </a:cubicBezTo>
                  <a:cubicBezTo>
                    <a:pt x="6403" y="94"/>
                    <a:pt x="6469" y="95"/>
                    <a:pt x="6480" y="92"/>
                  </a:cubicBezTo>
                  <a:cubicBezTo>
                    <a:pt x="6491" y="89"/>
                    <a:pt x="6500" y="79"/>
                    <a:pt x="6500" y="79"/>
                  </a:cubicBezTo>
                  <a:cubicBezTo>
                    <a:pt x="6500" y="79"/>
                    <a:pt x="6527" y="80"/>
                    <a:pt x="6544" y="78"/>
                  </a:cubicBezTo>
                  <a:cubicBezTo>
                    <a:pt x="6561" y="76"/>
                    <a:pt x="6584" y="67"/>
                    <a:pt x="6584" y="67"/>
                  </a:cubicBezTo>
                  <a:cubicBezTo>
                    <a:pt x="6584" y="67"/>
                    <a:pt x="6558" y="57"/>
                    <a:pt x="6538" y="57"/>
                  </a:cubicBezTo>
                  <a:cubicBezTo>
                    <a:pt x="6518" y="57"/>
                    <a:pt x="6450" y="51"/>
                    <a:pt x="6445" y="57"/>
                  </a:cubicBezTo>
                  <a:cubicBezTo>
                    <a:pt x="6440" y="63"/>
                    <a:pt x="6415" y="69"/>
                    <a:pt x="6404" y="69"/>
                  </a:cubicBezTo>
                  <a:cubicBezTo>
                    <a:pt x="6393" y="69"/>
                    <a:pt x="6348" y="60"/>
                    <a:pt x="6340" y="64"/>
                  </a:cubicBezTo>
                  <a:cubicBezTo>
                    <a:pt x="6332" y="68"/>
                    <a:pt x="6280" y="83"/>
                    <a:pt x="6274" y="86"/>
                  </a:cubicBezTo>
                  <a:cubicBezTo>
                    <a:pt x="6268" y="89"/>
                    <a:pt x="6216" y="101"/>
                    <a:pt x="6225" y="94"/>
                  </a:cubicBezTo>
                  <a:cubicBezTo>
                    <a:pt x="6234" y="87"/>
                    <a:pt x="6308" y="71"/>
                    <a:pt x="6303" y="61"/>
                  </a:cubicBezTo>
                  <a:cubicBezTo>
                    <a:pt x="6298" y="51"/>
                    <a:pt x="6269" y="48"/>
                    <a:pt x="6258" y="52"/>
                  </a:cubicBezTo>
                  <a:cubicBezTo>
                    <a:pt x="6247" y="56"/>
                    <a:pt x="6229" y="63"/>
                    <a:pt x="6229" y="63"/>
                  </a:cubicBezTo>
                  <a:cubicBezTo>
                    <a:pt x="6150" y="73"/>
                    <a:pt x="6150" y="73"/>
                    <a:pt x="6150" y="73"/>
                  </a:cubicBezTo>
                  <a:cubicBezTo>
                    <a:pt x="6150" y="73"/>
                    <a:pt x="6224" y="55"/>
                    <a:pt x="6206" y="54"/>
                  </a:cubicBezTo>
                  <a:cubicBezTo>
                    <a:pt x="6188" y="53"/>
                    <a:pt x="6120" y="52"/>
                    <a:pt x="6120" y="52"/>
                  </a:cubicBezTo>
                  <a:cubicBezTo>
                    <a:pt x="6096" y="57"/>
                    <a:pt x="6096" y="57"/>
                    <a:pt x="6096" y="57"/>
                  </a:cubicBezTo>
                  <a:cubicBezTo>
                    <a:pt x="6051" y="53"/>
                    <a:pt x="6051" y="53"/>
                    <a:pt x="6051" y="53"/>
                  </a:cubicBezTo>
                  <a:cubicBezTo>
                    <a:pt x="6051" y="53"/>
                    <a:pt x="6000" y="68"/>
                    <a:pt x="6002" y="61"/>
                  </a:cubicBezTo>
                  <a:cubicBezTo>
                    <a:pt x="6004" y="54"/>
                    <a:pt x="6064" y="47"/>
                    <a:pt x="6085" y="47"/>
                  </a:cubicBezTo>
                  <a:cubicBezTo>
                    <a:pt x="6106" y="47"/>
                    <a:pt x="6241" y="45"/>
                    <a:pt x="6250" y="45"/>
                  </a:cubicBezTo>
                  <a:cubicBezTo>
                    <a:pt x="6259" y="45"/>
                    <a:pt x="6338" y="43"/>
                    <a:pt x="6329" y="35"/>
                  </a:cubicBezTo>
                  <a:cubicBezTo>
                    <a:pt x="6320" y="27"/>
                    <a:pt x="6270" y="24"/>
                    <a:pt x="6251" y="27"/>
                  </a:cubicBezTo>
                  <a:cubicBezTo>
                    <a:pt x="6232" y="30"/>
                    <a:pt x="6219" y="29"/>
                    <a:pt x="6219" y="29"/>
                  </a:cubicBezTo>
                  <a:cubicBezTo>
                    <a:pt x="6219" y="29"/>
                    <a:pt x="6244" y="18"/>
                    <a:pt x="6228" y="17"/>
                  </a:cubicBezTo>
                  <a:cubicBezTo>
                    <a:pt x="6212" y="16"/>
                    <a:pt x="6185" y="19"/>
                    <a:pt x="6185" y="19"/>
                  </a:cubicBezTo>
                  <a:cubicBezTo>
                    <a:pt x="6185" y="19"/>
                    <a:pt x="6155" y="18"/>
                    <a:pt x="6148" y="16"/>
                  </a:cubicBezTo>
                  <a:cubicBezTo>
                    <a:pt x="6141" y="14"/>
                    <a:pt x="6176" y="17"/>
                    <a:pt x="6183" y="10"/>
                  </a:cubicBezTo>
                  <a:cubicBezTo>
                    <a:pt x="6190" y="3"/>
                    <a:pt x="6147" y="5"/>
                    <a:pt x="6125" y="5"/>
                  </a:cubicBezTo>
                  <a:cubicBezTo>
                    <a:pt x="6103" y="5"/>
                    <a:pt x="6048" y="8"/>
                    <a:pt x="6048" y="8"/>
                  </a:cubicBezTo>
                  <a:cubicBezTo>
                    <a:pt x="6048" y="8"/>
                    <a:pt x="6008" y="4"/>
                    <a:pt x="5985" y="2"/>
                  </a:cubicBezTo>
                  <a:cubicBezTo>
                    <a:pt x="5962" y="0"/>
                    <a:pt x="5939" y="5"/>
                    <a:pt x="5930" y="6"/>
                  </a:cubicBezTo>
                  <a:cubicBezTo>
                    <a:pt x="5921" y="7"/>
                    <a:pt x="5903" y="7"/>
                    <a:pt x="5881" y="6"/>
                  </a:cubicBezTo>
                  <a:cubicBezTo>
                    <a:pt x="5859" y="5"/>
                    <a:pt x="5837" y="5"/>
                    <a:pt x="5839" y="10"/>
                  </a:cubicBezTo>
                  <a:cubicBezTo>
                    <a:pt x="5841" y="15"/>
                    <a:pt x="5870" y="16"/>
                    <a:pt x="5870" y="16"/>
                  </a:cubicBezTo>
                  <a:cubicBezTo>
                    <a:pt x="5870" y="16"/>
                    <a:pt x="5835" y="21"/>
                    <a:pt x="5822" y="20"/>
                  </a:cubicBezTo>
                  <a:cubicBezTo>
                    <a:pt x="5809" y="19"/>
                    <a:pt x="5754" y="13"/>
                    <a:pt x="5740" y="11"/>
                  </a:cubicBezTo>
                  <a:cubicBezTo>
                    <a:pt x="5726" y="9"/>
                    <a:pt x="5688" y="13"/>
                    <a:pt x="5683" y="13"/>
                  </a:cubicBezTo>
                  <a:cubicBezTo>
                    <a:pt x="5678" y="13"/>
                    <a:pt x="5628" y="19"/>
                    <a:pt x="5649" y="24"/>
                  </a:cubicBezTo>
                  <a:cubicBezTo>
                    <a:pt x="5670" y="29"/>
                    <a:pt x="5739" y="31"/>
                    <a:pt x="5739" y="31"/>
                  </a:cubicBezTo>
                  <a:cubicBezTo>
                    <a:pt x="5796" y="38"/>
                    <a:pt x="5796" y="38"/>
                    <a:pt x="5796" y="38"/>
                  </a:cubicBezTo>
                  <a:cubicBezTo>
                    <a:pt x="5796" y="38"/>
                    <a:pt x="5741" y="40"/>
                    <a:pt x="5733" y="40"/>
                  </a:cubicBezTo>
                  <a:cubicBezTo>
                    <a:pt x="5725" y="40"/>
                    <a:pt x="5677" y="27"/>
                    <a:pt x="5678" y="31"/>
                  </a:cubicBezTo>
                  <a:cubicBezTo>
                    <a:pt x="5679" y="35"/>
                    <a:pt x="5699" y="38"/>
                    <a:pt x="5699" y="38"/>
                  </a:cubicBezTo>
                  <a:cubicBezTo>
                    <a:pt x="5668" y="41"/>
                    <a:pt x="5668" y="41"/>
                    <a:pt x="5668" y="41"/>
                  </a:cubicBezTo>
                  <a:cubicBezTo>
                    <a:pt x="5668" y="41"/>
                    <a:pt x="5651" y="55"/>
                    <a:pt x="5655" y="59"/>
                  </a:cubicBezTo>
                  <a:cubicBezTo>
                    <a:pt x="5659" y="63"/>
                    <a:pt x="5631" y="64"/>
                    <a:pt x="5618" y="56"/>
                  </a:cubicBezTo>
                  <a:cubicBezTo>
                    <a:pt x="5605" y="48"/>
                    <a:pt x="5578" y="42"/>
                    <a:pt x="5552" y="40"/>
                  </a:cubicBezTo>
                  <a:cubicBezTo>
                    <a:pt x="5526" y="38"/>
                    <a:pt x="5497" y="38"/>
                    <a:pt x="5497" y="38"/>
                  </a:cubicBezTo>
                  <a:cubicBezTo>
                    <a:pt x="5499" y="58"/>
                    <a:pt x="5499" y="58"/>
                    <a:pt x="5499" y="58"/>
                  </a:cubicBezTo>
                  <a:cubicBezTo>
                    <a:pt x="5499" y="58"/>
                    <a:pt x="5479" y="61"/>
                    <a:pt x="5466" y="59"/>
                  </a:cubicBezTo>
                  <a:cubicBezTo>
                    <a:pt x="5453" y="57"/>
                    <a:pt x="5429" y="49"/>
                    <a:pt x="5421" y="51"/>
                  </a:cubicBezTo>
                  <a:cubicBezTo>
                    <a:pt x="5413" y="53"/>
                    <a:pt x="5395" y="62"/>
                    <a:pt x="5395" y="62"/>
                  </a:cubicBezTo>
                  <a:cubicBezTo>
                    <a:pt x="5395" y="62"/>
                    <a:pt x="5406" y="44"/>
                    <a:pt x="5393" y="44"/>
                  </a:cubicBezTo>
                  <a:cubicBezTo>
                    <a:pt x="5380" y="44"/>
                    <a:pt x="5309" y="45"/>
                    <a:pt x="5290" y="48"/>
                  </a:cubicBezTo>
                  <a:cubicBezTo>
                    <a:pt x="5271" y="51"/>
                    <a:pt x="5238" y="44"/>
                    <a:pt x="5243" y="49"/>
                  </a:cubicBezTo>
                  <a:cubicBezTo>
                    <a:pt x="5248" y="54"/>
                    <a:pt x="5283" y="71"/>
                    <a:pt x="5283" y="71"/>
                  </a:cubicBezTo>
                  <a:cubicBezTo>
                    <a:pt x="5283" y="71"/>
                    <a:pt x="5229" y="54"/>
                    <a:pt x="5220" y="54"/>
                  </a:cubicBezTo>
                  <a:cubicBezTo>
                    <a:pt x="5211" y="54"/>
                    <a:pt x="5184" y="49"/>
                    <a:pt x="5180" y="59"/>
                  </a:cubicBezTo>
                  <a:cubicBezTo>
                    <a:pt x="5176" y="69"/>
                    <a:pt x="5158" y="80"/>
                    <a:pt x="5145" y="80"/>
                  </a:cubicBezTo>
                  <a:cubicBezTo>
                    <a:pt x="5132" y="80"/>
                    <a:pt x="5095" y="80"/>
                    <a:pt x="5095" y="80"/>
                  </a:cubicBezTo>
                  <a:cubicBezTo>
                    <a:pt x="5095" y="80"/>
                    <a:pt x="5021" y="94"/>
                    <a:pt x="5017" y="95"/>
                  </a:cubicBezTo>
                  <a:cubicBezTo>
                    <a:pt x="5013" y="96"/>
                    <a:pt x="4941" y="106"/>
                    <a:pt x="4952" y="113"/>
                  </a:cubicBezTo>
                  <a:cubicBezTo>
                    <a:pt x="4963" y="120"/>
                    <a:pt x="5003" y="122"/>
                    <a:pt x="5008" y="121"/>
                  </a:cubicBezTo>
                  <a:cubicBezTo>
                    <a:pt x="5013" y="120"/>
                    <a:pt x="5028" y="118"/>
                    <a:pt x="5028" y="118"/>
                  </a:cubicBezTo>
                  <a:cubicBezTo>
                    <a:pt x="5004" y="128"/>
                    <a:pt x="5004" y="128"/>
                    <a:pt x="5004" y="128"/>
                  </a:cubicBezTo>
                  <a:cubicBezTo>
                    <a:pt x="4993" y="139"/>
                    <a:pt x="4993" y="139"/>
                    <a:pt x="4993" y="139"/>
                  </a:cubicBezTo>
                  <a:cubicBezTo>
                    <a:pt x="4993" y="139"/>
                    <a:pt x="4946" y="157"/>
                    <a:pt x="4929" y="157"/>
                  </a:cubicBezTo>
                  <a:cubicBezTo>
                    <a:pt x="4912" y="157"/>
                    <a:pt x="4844" y="157"/>
                    <a:pt x="4830" y="169"/>
                  </a:cubicBezTo>
                  <a:cubicBezTo>
                    <a:pt x="4816" y="181"/>
                    <a:pt x="4805" y="167"/>
                    <a:pt x="4805" y="167"/>
                  </a:cubicBezTo>
                  <a:cubicBezTo>
                    <a:pt x="4783" y="176"/>
                    <a:pt x="4783" y="176"/>
                    <a:pt x="4783" y="176"/>
                  </a:cubicBezTo>
                  <a:cubicBezTo>
                    <a:pt x="4750" y="175"/>
                    <a:pt x="4750" y="175"/>
                    <a:pt x="4750" y="175"/>
                  </a:cubicBezTo>
                  <a:cubicBezTo>
                    <a:pt x="4750" y="175"/>
                    <a:pt x="4693" y="181"/>
                    <a:pt x="4707" y="191"/>
                  </a:cubicBezTo>
                  <a:cubicBezTo>
                    <a:pt x="4721" y="201"/>
                    <a:pt x="4744" y="212"/>
                    <a:pt x="4744" y="212"/>
                  </a:cubicBezTo>
                  <a:cubicBezTo>
                    <a:pt x="4764" y="204"/>
                    <a:pt x="4764" y="204"/>
                    <a:pt x="4764" y="204"/>
                  </a:cubicBezTo>
                  <a:cubicBezTo>
                    <a:pt x="4764" y="204"/>
                    <a:pt x="4766" y="216"/>
                    <a:pt x="4776" y="219"/>
                  </a:cubicBezTo>
                  <a:cubicBezTo>
                    <a:pt x="4786" y="222"/>
                    <a:pt x="4809" y="209"/>
                    <a:pt x="4809" y="209"/>
                  </a:cubicBezTo>
                  <a:cubicBezTo>
                    <a:pt x="4809" y="209"/>
                    <a:pt x="4805" y="220"/>
                    <a:pt x="4815" y="220"/>
                  </a:cubicBezTo>
                  <a:cubicBezTo>
                    <a:pt x="4825" y="220"/>
                    <a:pt x="4862" y="204"/>
                    <a:pt x="4869" y="209"/>
                  </a:cubicBezTo>
                  <a:cubicBezTo>
                    <a:pt x="4876" y="214"/>
                    <a:pt x="4874" y="220"/>
                    <a:pt x="4874" y="220"/>
                  </a:cubicBezTo>
                  <a:cubicBezTo>
                    <a:pt x="4863" y="221"/>
                    <a:pt x="4863" y="221"/>
                    <a:pt x="4863" y="221"/>
                  </a:cubicBezTo>
                  <a:cubicBezTo>
                    <a:pt x="4863" y="221"/>
                    <a:pt x="4855" y="232"/>
                    <a:pt x="4848" y="232"/>
                  </a:cubicBezTo>
                  <a:cubicBezTo>
                    <a:pt x="4841" y="232"/>
                    <a:pt x="4845" y="226"/>
                    <a:pt x="4834" y="226"/>
                  </a:cubicBezTo>
                  <a:cubicBezTo>
                    <a:pt x="4823" y="226"/>
                    <a:pt x="4789" y="231"/>
                    <a:pt x="4789" y="231"/>
                  </a:cubicBezTo>
                  <a:cubicBezTo>
                    <a:pt x="4762" y="228"/>
                    <a:pt x="4762" y="228"/>
                    <a:pt x="4762" y="228"/>
                  </a:cubicBezTo>
                  <a:cubicBezTo>
                    <a:pt x="4762" y="228"/>
                    <a:pt x="4724" y="208"/>
                    <a:pt x="4713" y="227"/>
                  </a:cubicBezTo>
                  <a:cubicBezTo>
                    <a:pt x="4702" y="246"/>
                    <a:pt x="4729" y="252"/>
                    <a:pt x="4737" y="251"/>
                  </a:cubicBezTo>
                  <a:cubicBezTo>
                    <a:pt x="4745" y="250"/>
                    <a:pt x="4772" y="251"/>
                    <a:pt x="4772" y="251"/>
                  </a:cubicBezTo>
                  <a:cubicBezTo>
                    <a:pt x="4772" y="251"/>
                    <a:pt x="4729" y="254"/>
                    <a:pt x="4734" y="261"/>
                  </a:cubicBezTo>
                  <a:cubicBezTo>
                    <a:pt x="4739" y="268"/>
                    <a:pt x="4767" y="274"/>
                    <a:pt x="4767" y="274"/>
                  </a:cubicBezTo>
                  <a:cubicBezTo>
                    <a:pt x="4791" y="277"/>
                    <a:pt x="4791" y="277"/>
                    <a:pt x="4791" y="277"/>
                  </a:cubicBezTo>
                  <a:cubicBezTo>
                    <a:pt x="4791" y="277"/>
                    <a:pt x="4792" y="267"/>
                    <a:pt x="4799" y="266"/>
                  </a:cubicBezTo>
                  <a:cubicBezTo>
                    <a:pt x="4806" y="265"/>
                    <a:pt x="4814" y="276"/>
                    <a:pt x="4814" y="276"/>
                  </a:cubicBezTo>
                  <a:cubicBezTo>
                    <a:pt x="4837" y="267"/>
                    <a:pt x="4837" y="267"/>
                    <a:pt x="4837" y="267"/>
                  </a:cubicBezTo>
                  <a:cubicBezTo>
                    <a:pt x="4837" y="267"/>
                    <a:pt x="4841" y="277"/>
                    <a:pt x="4844" y="277"/>
                  </a:cubicBezTo>
                  <a:cubicBezTo>
                    <a:pt x="4847" y="277"/>
                    <a:pt x="4877" y="263"/>
                    <a:pt x="4886" y="265"/>
                  </a:cubicBezTo>
                  <a:cubicBezTo>
                    <a:pt x="4895" y="267"/>
                    <a:pt x="4902" y="271"/>
                    <a:pt x="4907" y="271"/>
                  </a:cubicBezTo>
                  <a:cubicBezTo>
                    <a:pt x="4912" y="271"/>
                    <a:pt x="4923" y="262"/>
                    <a:pt x="4929" y="262"/>
                  </a:cubicBezTo>
                  <a:cubicBezTo>
                    <a:pt x="4935" y="262"/>
                    <a:pt x="4952" y="273"/>
                    <a:pt x="4952" y="273"/>
                  </a:cubicBezTo>
                  <a:cubicBezTo>
                    <a:pt x="4952" y="273"/>
                    <a:pt x="4984" y="268"/>
                    <a:pt x="5006" y="274"/>
                  </a:cubicBezTo>
                  <a:cubicBezTo>
                    <a:pt x="5028" y="280"/>
                    <a:pt x="5032" y="291"/>
                    <a:pt x="5032" y="291"/>
                  </a:cubicBezTo>
                  <a:cubicBezTo>
                    <a:pt x="5032" y="291"/>
                    <a:pt x="5054" y="286"/>
                    <a:pt x="5054" y="291"/>
                  </a:cubicBezTo>
                  <a:cubicBezTo>
                    <a:pt x="5054" y="296"/>
                    <a:pt x="5044" y="306"/>
                    <a:pt x="5044" y="306"/>
                  </a:cubicBezTo>
                  <a:cubicBezTo>
                    <a:pt x="5050" y="315"/>
                    <a:pt x="5050" y="315"/>
                    <a:pt x="5050" y="315"/>
                  </a:cubicBezTo>
                  <a:cubicBezTo>
                    <a:pt x="5050" y="315"/>
                    <a:pt x="5083" y="321"/>
                    <a:pt x="5083" y="330"/>
                  </a:cubicBezTo>
                  <a:cubicBezTo>
                    <a:pt x="5083" y="339"/>
                    <a:pt x="5067" y="343"/>
                    <a:pt x="5067" y="343"/>
                  </a:cubicBezTo>
                  <a:cubicBezTo>
                    <a:pt x="5076" y="359"/>
                    <a:pt x="5076" y="359"/>
                    <a:pt x="5076" y="359"/>
                  </a:cubicBezTo>
                  <a:cubicBezTo>
                    <a:pt x="5092" y="369"/>
                    <a:pt x="5092" y="369"/>
                    <a:pt x="5092" y="369"/>
                  </a:cubicBezTo>
                  <a:cubicBezTo>
                    <a:pt x="5078" y="374"/>
                    <a:pt x="5078" y="374"/>
                    <a:pt x="5078" y="374"/>
                  </a:cubicBezTo>
                  <a:cubicBezTo>
                    <a:pt x="5088" y="387"/>
                    <a:pt x="5088" y="387"/>
                    <a:pt x="5088" y="387"/>
                  </a:cubicBezTo>
                  <a:cubicBezTo>
                    <a:pt x="5088" y="387"/>
                    <a:pt x="5076" y="386"/>
                    <a:pt x="5076" y="395"/>
                  </a:cubicBezTo>
                  <a:cubicBezTo>
                    <a:pt x="5076" y="404"/>
                    <a:pt x="5098" y="407"/>
                    <a:pt x="5095" y="412"/>
                  </a:cubicBezTo>
                  <a:cubicBezTo>
                    <a:pt x="5092" y="417"/>
                    <a:pt x="5073" y="426"/>
                    <a:pt x="5073" y="426"/>
                  </a:cubicBezTo>
                  <a:cubicBezTo>
                    <a:pt x="5081" y="433"/>
                    <a:pt x="5081" y="433"/>
                    <a:pt x="5081" y="433"/>
                  </a:cubicBezTo>
                  <a:cubicBezTo>
                    <a:pt x="5081" y="433"/>
                    <a:pt x="5040" y="438"/>
                    <a:pt x="5041" y="441"/>
                  </a:cubicBezTo>
                  <a:cubicBezTo>
                    <a:pt x="5042" y="444"/>
                    <a:pt x="5050" y="446"/>
                    <a:pt x="5063" y="445"/>
                  </a:cubicBezTo>
                  <a:cubicBezTo>
                    <a:pt x="5076" y="444"/>
                    <a:pt x="5060" y="455"/>
                    <a:pt x="5060" y="455"/>
                  </a:cubicBezTo>
                  <a:cubicBezTo>
                    <a:pt x="5060" y="455"/>
                    <a:pt x="5009" y="456"/>
                    <a:pt x="5021" y="465"/>
                  </a:cubicBezTo>
                  <a:cubicBezTo>
                    <a:pt x="5033" y="474"/>
                    <a:pt x="5046" y="479"/>
                    <a:pt x="5062" y="478"/>
                  </a:cubicBezTo>
                  <a:cubicBezTo>
                    <a:pt x="5078" y="477"/>
                    <a:pt x="5082" y="467"/>
                    <a:pt x="5082" y="467"/>
                  </a:cubicBezTo>
                  <a:cubicBezTo>
                    <a:pt x="5082" y="467"/>
                    <a:pt x="5109" y="469"/>
                    <a:pt x="5107" y="460"/>
                  </a:cubicBezTo>
                  <a:cubicBezTo>
                    <a:pt x="5105" y="451"/>
                    <a:pt x="5112" y="439"/>
                    <a:pt x="5112" y="439"/>
                  </a:cubicBezTo>
                  <a:cubicBezTo>
                    <a:pt x="5114" y="458"/>
                    <a:pt x="5114" y="458"/>
                    <a:pt x="5114" y="458"/>
                  </a:cubicBezTo>
                  <a:cubicBezTo>
                    <a:pt x="5131" y="447"/>
                    <a:pt x="5131" y="447"/>
                    <a:pt x="5131" y="447"/>
                  </a:cubicBezTo>
                  <a:cubicBezTo>
                    <a:pt x="5131" y="447"/>
                    <a:pt x="5123" y="453"/>
                    <a:pt x="5127" y="458"/>
                  </a:cubicBezTo>
                  <a:cubicBezTo>
                    <a:pt x="5131" y="463"/>
                    <a:pt x="5156" y="465"/>
                    <a:pt x="5156" y="465"/>
                  </a:cubicBezTo>
                  <a:cubicBezTo>
                    <a:pt x="5147" y="471"/>
                    <a:pt x="5147" y="471"/>
                    <a:pt x="5147" y="471"/>
                  </a:cubicBezTo>
                  <a:cubicBezTo>
                    <a:pt x="5147" y="471"/>
                    <a:pt x="5141" y="484"/>
                    <a:pt x="5150" y="487"/>
                  </a:cubicBezTo>
                  <a:cubicBezTo>
                    <a:pt x="5159" y="490"/>
                    <a:pt x="5172" y="504"/>
                    <a:pt x="5166" y="510"/>
                  </a:cubicBezTo>
                  <a:cubicBezTo>
                    <a:pt x="5160" y="516"/>
                    <a:pt x="5149" y="513"/>
                    <a:pt x="5149" y="513"/>
                  </a:cubicBezTo>
                  <a:cubicBezTo>
                    <a:pt x="5149" y="519"/>
                    <a:pt x="5149" y="519"/>
                    <a:pt x="5149" y="519"/>
                  </a:cubicBezTo>
                  <a:cubicBezTo>
                    <a:pt x="5149" y="519"/>
                    <a:pt x="5134" y="518"/>
                    <a:pt x="5125" y="517"/>
                  </a:cubicBezTo>
                  <a:cubicBezTo>
                    <a:pt x="5116" y="516"/>
                    <a:pt x="5108" y="506"/>
                    <a:pt x="5108" y="506"/>
                  </a:cubicBezTo>
                  <a:cubicBezTo>
                    <a:pt x="5068" y="505"/>
                    <a:pt x="5068" y="505"/>
                    <a:pt x="5068" y="505"/>
                  </a:cubicBezTo>
                  <a:cubicBezTo>
                    <a:pt x="5068" y="505"/>
                    <a:pt x="5044" y="483"/>
                    <a:pt x="5038" y="505"/>
                  </a:cubicBezTo>
                  <a:cubicBezTo>
                    <a:pt x="5036" y="514"/>
                    <a:pt x="5048" y="520"/>
                    <a:pt x="5055" y="521"/>
                  </a:cubicBezTo>
                  <a:cubicBezTo>
                    <a:pt x="5062" y="522"/>
                    <a:pt x="5067" y="518"/>
                    <a:pt x="5076" y="522"/>
                  </a:cubicBezTo>
                  <a:cubicBezTo>
                    <a:pt x="5085" y="526"/>
                    <a:pt x="5093" y="540"/>
                    <a:pt x="5108" y="540"/>
                  </a:cubicBezTo>
                  <a:cubicBezTo>
                    <a:pt x="5123" y="540"/>
                    <a:pt x="5134" y="534"/>
                    <a:pt x="5134" y="534"/>
                  </a:cubicBezTo>
                  <a:cubicBezTo>
                    <a:pt x="5149" y="542"/>
                    <a:pt x="5149" y="542"/>
                    <a:pt x="5149" y="542"/>
                  </a:cubicBezTo>
                  <a:cubicBezTo>
                    <a:pt x="5163" y="533"/>
                    <a:pt x="5163" y="533"/>
                    <a:pt x="5163" y="533"/>
                  </a:cubicBezTo>
                  <a:cubicBezTo>
                    <a:pt x="5160" y="547"/>
                    <a:pt x="5160" y="547"/>
                    <a:pt x="5160" y="547"/>
                  </a:cubicBezTo>
                  <a:cubicBezTo>
                    <a:pt x="5160" y="547"/>
                    <a:pt x="5145" y="540"/>
                    <a:pt x="5143" y="547"/>
                  </a:cubicBezTo>
                  <a:cubicBezTo>
                    <a:pt x="5141" y="554"/>
                    <a:pt x="5152" y="561"/>
                    <a:pt x="5152" y="561"/>
                  </a:cubicBezTo>
                  <a:cubicBezTo>
                    <a:pt x="5152" y="561"/>
                    <a:pt x="5125" y="561"/>
                    <a:pt x="5126" y="566"/>
                  </a:cubicBezTo>
                  <a:cubicBezTo>
                    <a:pt x="5127" y="571"/>
                    <a:pt x="5147" y="572"/>
                    <a:pt x="5147" y="572"/>
                  </a:cubicBezTo>
                  <a:cubicBezTo>
                    <a:pt x="5147" y="572"/>
                    <a:pt x="5144" y="581"/>
                    <a:pt x="5139" y="583"/>
                  </a:cubicBezTo>
                  <a:cubicBezTo>
                    <a:pt x="5134" y="585"/>
                    <a:pt x="5118" y="572"/>
                    <a:pt x="5114" y="578"/>
                  </a:cubicBezTo>
                  <a:cubicBezTo>
                    <a:pt x="5110" y="584"/>
                    <a:pt x="5120" y="592"/>
                    <a:pt x="5120" y="592"/>
                  </a:cubicBezTo>
                  <a:cubicBezTo>
                    <a:pt x="5104" y="591"/>
                    <a:pt x="5104" y="591"/>
                    <a:pt x="5104" y="591"/>
                  </a:cubicBezTo>
                  <a:cubicBezTo>
                    <a:pt x="5109" y="605"/>
                    <a:pt x="5109" y="605"/>
                    <a:pt x="5109" y="605"/>
                  </a:cubicBezTo>
                  <a:cubicBezTo>
                    <a:pt x="5109" y="605"/>
                    <a:pt x="5088" y="606"/>
                    <a:pt x="5091" y="616"/>
                  </a:cubicBezTo>
                  <a:cubicBezTo>
                    <a:pt x="5094" y="626"/>
                    <a:pt x="5113" y="628"/>
                    <a:pt x="5113" y="628"/>
                  </a:cubicBezTo>
                  <a:cubicBezTo>
                    <a:pt x="5113" y="628"/>
                    <a:pt x="5115" y="639"/>
                    <a:pt x="5108" y="639"/>
                  </a:cubicBezTo>
                  <a:cubicBezTo>
                    <a:pt x="5101" y="639"/>
                    <a:pt x="5106" y="647"/>
                    <a:pt x="5106" y="647"/>
                  </a:cubicBezTo>
                  <a:cubicBezTo>
                    <a:pt x="5106" y="647"/>
                    <a:pt x="5104" y="649"/>
                    <a:pt x="5101" y="639"/>
                  </a:cubicBezTo>
                  <a:cubicBezTo>
                    <a:pt x="5098" y="629"/>
                    <a:pt x="5087" y="624"/>
                    <a:pt x="5087" y="624"/>
                  </a:cubicBezTo>
                  <a:cubicBezTo>
                    <a:pt x="5087" y="624"/>
                    <a:pt x="5070" y="593"/>
                    <a:pt x="5060" y="595"/>
                  </a:cubicBezTo>
                  <a:cubicBezTo>
                    <a:pt x="5050" y="597"/>
                    <a:pt x="5024" y="609"/>
                    <a:pt x="5038" y="617"/>
                  </a:cubicBezTo>
                  <a:cubicBezTo>
                    <a:pt x="5052" y="625"/>
                    <a:pt x="5074" y="628"/>
                    <a:pt x="5074" y="628"/>
                  </a:cubicBezTo>
                  <a:cubicBezTo>
                    <a:pt x="5074" y="628"/>
                    <a:pt x="5057" y="630"/>
                    <a:pt x="5046" y="630"/>
                  </a:cubicBezTo>
                  <a:cubicBezTo>
                    <a:pt x="5035" y="630"/>
                    <a:pt x="5021" y="625"/>
                    <a:pt x="5013" y="630"/>
                  </a:cubicBezTo>
                  <a:cubicBezTo>
                    <a:pt x="5005" y="635"/>
                    <a:pt x="4982" y="640"/>
                    <a:pt x="4989" y="643"/>
                  </a:cubicBezTo>
                  <a:cubicBezTo>
                    <a:pt x="4996" y="646"/>
                    <a:pt x="5037" y="639"/>
                    <a:pt x="5047" y="640"/>
                  </a:cubicBezTo>
                  <a:cubicBezTo>
                    <a:pt x="5057" y="641"/>
                    <a:pt x="5081" y="643"/>
                    <a:pt x="5081" y="643"/>
                  </a:cubicBezTo>
                  <a:cubicBezTo>
                    <a:pt x="5081" y="643"/>
                    <a:pt x="5061" y="644"/>
                    <a:pt x="5055" y="644"/>
                  </a:cubicBezTo>
                  <a:cubicBezTo>
                    <a:pt x="5049" y="644"/>
                    <a:pt x="4983" y="649"/>
                    <a:pt x="4977" y="654"/>
                  </a:cubicBezTo>
                  <a:cubicBezTo>
                    <a:pt x="4971" y="659"/>
                    <a:pt x="4971" y="663"/>
                    <a:pt x="4987" y="662"/>
                  </a:cubicBezTo>
                  <a:cubicBezTo>
                    <a:pt x="5003" y="661"/>
                    <a:pt x="5041" y="657"/>
                    <a:pt x="5041" y="657"/>
                  </a:cubicBezTo>
                  <a:cubicBezTo>
                    <a:pt x="5041" y="657"/>
                    <a:pt x="5068" y="656"/>
                    <a:pt x="5069" y="659"/>
                  </a:cubicBezTo>
                  <a:cubicBezTo>
                    <a:pt x="5070" y="662"/>
                    <a:pt x="5023" y="664"/>
                    <a:pt x="5023" y="664"/>
                  </a:cubicBezTo>
                  <a:cubicBezTo>
                    <a:pt x="5023" y="664"/>
                    <a:pt x="4968" y="666"/>
                    <a:pt x="4969" y="668"/>
                  </a:cubicBezTo>
                  <a:cubicBezTo>
                    <a:pt x="4970" y="670"/>
                    <a:pt x="4979" y="675"/>
                    <a:pt x="4988" y="675"/>
                  </a:cubicBezTo>
                  <a:cubicBezTo>
                    <a:pt x="4997" y="675"/>
                    <a:pt x="5011" y="682"/>
                    <a:pt x="5011" y="682"/>
                  </a:cubicBezTo>
                  <a:cubicBezTo>
                    <a:pt x="5011" y="682"/>
                    <a:pt x="4987" y="676"/>
                    <a:pt x="4982" y="682"/>
                  </a:cubicBezTo>
                  <a:cubicBezTo>
                    <a:pt x="4977" y="688"/>
                    <a:pt x="4982" y="690"/>
                    <a:pt x="4982" y="690"/>
                  </a:cubicBezTo>
                  <a:cubicBezTo>
                    <a:pt x="4982" y="690"/>
                    <a:pt x="4951" y="699"/>
                    <a:pt x="4955" y="705"/>
                  </a:cubicBezTo>
                  <a:cubicBezTo>
                    <a:pt x="4980" y="706"/>
                    <a:pt x="4980" y="706"/>
                    <a:pt x="4980" y="706"/>
                  </a:cubicBezTo>
                  <a:cubicBezTo>
                    <a:pt x="4957" y="716"/>
                    <a:pt x="4957" y="716"/>
                    <a:pt x="4957" y="716"/>
                  </a:cubicBezTo>
                  <a:cubicBezTo>
                    <a:pt x="4957" y="716"/>
                    <a:pt x="4956" y="729"/>
                    <a:pt x="4966" y="727"/>
                  </a:cubicBezTo>
                  <a:cubicBezTo>
                    <a:pt x="4976" y="725"/>
                    <a:pt x="4999" y="725"/>
                    <a:pt x="4999" y="725"/>
                  </a:cubicBezTo>
                  <a:cubicBezTo>
                    <a:pt x="4999" y="725"/>
                    <a:pt x="4960" y="736"/>
                    <a:pt x="4967" y="744"/>
                  </a:cubicBezTo>
                  <a:cubicBezTo>
                    <a:pt x="4974" y="752"/>
                    <a:pt x="4997" y="740"/>
                    <a:pt x="4997" y="740"/>
                  </a:cubicBezTo>
                  <a:cubicBezTo>
                    <a:pt x="4997" y="740"/>
                    <a:pt x="4980" y="755"/>
                    <a:pt x="4978" y="762"/>
                  </a:cubicBezTo>
                  <a:cubicBezTo>
                    <a:pt x="4976" y="769"/>
                    <a:pt x="4973" y="775"/>
                    <a:pt x="4979" y="775"/>
                  </a:cubicBezTo>
                  <a:cubicBezTo>
                    <a:pt x="4985" y="775"/>
                    <a:pt x="4996" y="767"/>
                    <a:pt x="4996" y="767"/>
                  </a:cubicBezTo>
                  <a:cubicBezTo>
                    <a:pt x="4996" y="767"/>
                    <a:pt x="4991" y="783"/>
                    <a:pt x="4984" y="783"/>
                  </a:cubicBezTo>
                  <a:cubicBezTo>
                    <a:pt x="4977" y="783"/>
                    <a:pt x="4962" y="792"/>
                    <a:pt x="4963" y="802"/>
                  </a:cubicBezTo>
                  <a:cubicBezTo>
                    <a:pt x="4964" y="812"/>
                    <a:pt x="4987" y="793"/>
                    <a:pt x="4987" y="793"/>
                  </a:cubicBezTo>
                  <a:cubicBezTo>
                    <a:pt x="4987" y="793"/>
                    <a:pt x="5002" y="776"/>
                    <a:pt x="5006" y="780"/>
                  </a:cubicBezTo>
                  <a:cubicBezTo>
                    <a:pt x="5010" y="784"/>
                    <a:pt x="5034" y="774"/>
                    <a:pt x="5034" y="774"/>
                  </a:cubicBezTo>
                  <a:cubicBezTo>
                    <a:pt x="5031" y="784"/>
                    <a:pt x="5031" y="784"/>
                    <a:pt x="5031" y="784"/>
                  </a:cubicBezTo>
                  <a:cubicBezTo>
                    <a:pt x="5045" y="774"/>
                    <a:pt x="5045" y="774"/>
                    <a:pt x="5045" y="774"/>
                  </a:cubicBezTo>
                  <a:cubicBezTo>
                    <a:pt x="5031" y="791"/>
                    <a:pt x="5031" y="791"/>
                    <a:pt x="5031" y="791"/>
                  </a:cubicBezTo>
                  <a:cubicBezTo>
                    <a:pt x="5053" y="794"/>
                    <a:pt x="5053" y="794"/>
                    <a:pt x="5053" y="794"/>
                  </a:cubicBezTo>
                  <a:cubicBezTo>
                    <a:pt x="5053" y="794"/>
                    <a:pt x="5023" y="794"/>
                    <a:pt x="5021" y="798"/>
                  </a:cubicBezTo>
                  <a:cubicBezTo>
                    <a:pt x="5019" y="802"/>
                    <a:pt x="5028" y="804"/>
                    <a:pt x="5028" y="804"/>
                  </a:cubicBezTo>
                  <a:cubicBezTo>
                    <a:pt x="5028" y="804"/>
                    <a:pt x="5005" y="809"/>
                    <a:pt x="4999" y="810"/>
                  </a:cubicBezTo>
                  <a:cubicBezTo>
                    <a:pt x="4993" y="811"/>
                    <a:pt x="5000" y="816"/>
                    <a:pt x="5000" y="816"/>
                  </a:cubicBezTo>
                  <a:cubicBezTo>
                    <a:pt x="5000" y="816"/>
                    <a:pt x="4976" y="821"/>
                    <a:pt x="4974" y="826"/>
                  </a:cubicBezTo>
                  <a:cubicBezTo>
                    <a:pt x="4972" y="831"/>
                    <a:pt x="4998" y="829"/>
                    <a:pt x="4998" y="829"/>
                  </a:cubicBezTo>
                  <a:cubicBezTo>
                    <a:pt x="4998" y="829"/>
                    <a:pt x="4977" y="833"/>
                    <a:pt x="4977" y="836"/>
                  </a:cubicBezTo>
                  <a:cubicBezTo>
                    <a:pt x="4977" y="839"/>
                    <a:pt x="4997" y="844"/>
                    <a:pt x="4997" y="844"/>
                  </a:cubicBezTo>
                  <a:cubicBezTo>
                    <a:pt x="4997" y="844"/>
                    <a:pt x="4980" y="844"/>
                    <a:pt x="4979" y="851"/>
                  </a:cubicBezTo>
                  <a:cubicBezTo>
                    <a:pt x="4978" y="858"/>
                    <a:pt x="5003" y="855"/>
                    <a:pt x="5003" y="855"/>
                  </a:cubicBezTo>
                  <a:cubicBezTo>
                    <a:pt x="4991" y="870"/>
                    <a:pt x="4991" y="870"/>
                    <a:pt x="4991" y="870"/>
                  </a:cubicBezTo>
                  <a:cubicBezTo>
                    <a:pt x="5010" y="867"/>
                    <a:pt x="5010" y="867"/>
                    <a:pt x="5010" y="867"/>
                  </a:cubicBezTo>
                  <a:cubicBezTo>
                    <a:pt x="5010" y="867"/>
                    <a:pt x="4988" y="880"/>
                    <a:pt x="4991" y="891"/>
                  </a:cubicBezTo>
                  <a:cubicBezTo>
                    <a:pt x="4994" y="902"/>
                    <a:pt x="5017" y="900"/>
                    <a:pt x="5017" y="900"/>
                  </a:cubicBezTo>
                  <a:cubicBezTo>
                    <a:pt x="5006" y="915"/>
                    <a:pt x="5006" y="915"/>
                    <a:pt x="5006" y="915"/>
                  </a:cubicBezTo>
                  <a:cubicBezTo>
                    <a:pt x="5027" y="908"/>
                    <a:pt x="5027" y="908"/>
                    <a:pt x="5027" y="908"/>
                  </a:cubicBezTo>
                  <a:cubicBezTo>
                    <a:pt x="5027" y="908"/>
                    <a:pt x="5012" y="920"/>
                    <a:pt x="5015" y="925"/>
                  </a:cubicBezTo>
                  <a:cubicBezTo>
                    <a:pt x="5018" y="930"/>
                    <a:pt x="5037" y="931"/>
                    <a:pt x="5037" y="931"/>
                  </a:cubicBezTo>
                  <a:cubicBezTo>
                    <a:pt x="5037" y="931"/>
                    <a:pt x="5027" y="934"/>
                    <a:pt x="5030" y="940"/>
                  </a:cubicBezTo>
                  <a:cubicBezTo>
                    <a:pt x="5033" y="946"/>
                    <a:pt x="5044" y="943"/>
                    <a:pt x="5044" y="943"/>
                  </a:cubicBezTo>
                  <a:cubicBezTo>
                    <a:pt x="5044" y="943"/>
                    <a:pt x="5029" y="955"/>
                    <a:pt x="5032" y="959"/>
                  </a:cubicBezTo>
                  <a:cubicBezTo>
                    <a:pt x="5035" y="963"/>
                    <a:pt x="5051" y="961"/>
                    <a:pt x="5051" y="961"/>
                  </a:cubicBezTo>
                  <a:cubicBezTo>
                    <a:pt x="5049" y="969"/>
                    <a:pt x="5049" y="969"/>
                    <a:pt x="5049" y="969"/>
                  </a:cubicBezTo>
                  <a:cubicBezTo>
                    <a:pt x="5075" y="963"/>
                    <a:pt x="5075" y="963"/>
                    <a:pt x="5075" y="963"/>
                  </a:cubicBezTo>
                  <a:cubicBezTo>
                    <a:pt x="5075" y="963"/>
                    <a:pt x="5083" y="976"/>
                    <a:pt x="5091" y="969"/>
                  </a:cubicBezTo>
                  <a:cubicBezTo>
                    <a:pt x="5099" y="962"/>
                    <a:pt x="5124" y="946"/>
                    <a:pt x="5128" y="948"/>
                  </a:cubicBezTo>
                  <a:cubicBezTo>
                    <a:pt x="5132" y="950"/>
                    <a:pt x="5121" y="958"/>
                    <a:pt x="5121" y="958"/>
                  </a:cubicBezTo>
                  <a:cubicBezTo>
                    <a:pt x="5136" y="962"/>
                    <a:pt x="5136" y="962"/>
                    <a:pt x="5136" y="962"/>
                  </a:cubicBezTo>
                  <a:cubicBezTo>
                    <a:pt x="5150" y="955"/>
                    <a:pt x="5150" y="955"/>
                    <a:pt x="5150" y="955"/>
                  </a:cubicBezTo>
                  <a:cubicBezTo>
                    <a:pt x="5150" y="955"/>
                    <a:pt x="5129" y="968"/>
                    <a:pt x="5124" y="973"/>
                  </a:cubicBezTo>
                  <a:cubicBezTo>
                    <a:pt x="5119" y="978"/>
                    <a:pt x="5115" y="983"/>
                    <a:pt x="5123" y="983"/>
                  </a:cubicBezTo>
                  <a:cubicBezTo>
                    <a:pt x="5131" y="983"/>
                    <a:pt x="5158" y="978"/>
                    <a:pt x="5158" y="978"/>
                  </a:cubicBezTo>
                  <a:cubicBezTo>
                    <a:pt x="5158" y="978"/>
                    <a:pt x="5127" y="994"/>
                    <a:pt x="5136" y="1000"/>
                  </a:cubicBezTo>
                  <a:cubicBezTo>
                    <a:pt x="5145" y="1006"/>
                    <a:pt x="5164" y="1000"/>
                    <a:pt x="5164" y="1000"/>
                  </a:cubicBezTo>
                  <a:cubicBezTo>
                    <a:pt x="5164" y="1000"/>
                    <a:pt x="5174" y="1019"/>
                    <a:pt x="5186" y="1012"/>
                  </a:cubicBezTo>
                  <a:cubicBezTo>
                    <a:pt x="5198" y="1005"/>
                    <a:pt x="5204" y="998"/>
                    <a:pt x="5204" y="998"/>
                  </a:cubicBezTo>
                  <a:cubicBezTo>
                    <a:pt x="5204" y="998"/>
                    <a:pt x="5199" y="995"/>
                    <a:pt x="5195" y="989"/>
                  </a:cubicBezTo>
                  <a:cubicBezTo>
                    <a:pt x="5191" y="983"/>
                    <a:pt x="5208" y="990"/>
                    <a:pt x="5213" y="985"/>
                  </a:cubicBezTo>
                  <a:cubicBezTo>
                    <a:pt x="5218" y="980"/>
                    <a:pt x="5217" y="964"/>
                    <a:pt x="5217" y="964"/>
                  </a:cubicBezTo>
                  <a:cubicBezTo>
                    <a:pt x="5217" y="964"/>
                    <a:pt x="5239" y="974"/>
                    <a:pt x="5238" y="964"/>
                  </a:cubicBezTo>
                  <a:cubicBezTo>
                    <a:pt x="5237" y="954"/>
                    <a:pt x="5233" y="948"/>
                    <a:pt x="5233" y="948"/>
                  </a:cubicBezTo>
                  <a:cubicBezTo>
                    <a:pt x="5233" y="948"/>
                    <a:pt x="5239" y="957"/>
                    <a:pt x="5245" y="958"/>
                  </a:cubicBezTo>
                  <a:cubicBezTo>
                    <a:pt x="5250" y="958"/>
                    <a:pt x="5255" y="949"/>
                    <a:pt x="5252" y="944"/>
                  </a:cubicBezTo>
                  <a:cubicBezTo>
                    <a:pt x="5246" y="934"/>
                    <a:pt x="5240" y="931"/>
                    <a:pt x="5240" y="931"/>
                  </a:cubicBezTo>
                  <a:cubicBezTo>
                    <a:pt x="5240" y="931"/>
                    <a:pt x="5262" y="937"/>
                    <a:pt x="5262" y="933"/>
                  </a:cubicBezTo>
                  <a:cubicBezTo>
                    <a:pt x="5262" y="929"/>
                    <a:pt x="5257" y="923"/>
                    <a:pt x="5257" y="923"/>
                  </a:cubicBezTo>
                  <a:cubicBezTo>
                    <a:pt x="5275" y="922"/>
                    <a:pt x="5275" y="922"/>
                    <a:pt x="5275" y="922"/>
                  </a:cubicBezTo>
                  <a:cubicBezTo>
                    <a:pt x="5267" y="908"/>
                    <a:pt x="5267" y="908"/>
                    <a:pt x="5267" y="908"/>
                  </a:cubicBezTo>
                  <a:cubicBezTo>
                    <a:pt x="5278" y="903"/>
                    <a:pt x="5278" y="903"/>
                    <a:pt x="5278" y="903"/>
                  </a:cubicBezTo>
                  <a:cubicBezTo>
                    <a:pt x="5278" y="903"/>
                    <a:pt x="5265" y="894"/>
                    <a:pt x="5262" y="893"/>
                  </a:cubicBezTo>
                  <a:cubicBezTo>
                    <a:pt x="5259" y="892"/>
                    <a:pt x="5273" y="887"/>
                    <a:pt x="5273" y="887"/>
                  </a:cubicBezTo>
                  <a:cubicBezTo>
                    <a:pt x="5259" y="873"/>
                    <a:pt x="5259" y="873"/>
                    <a:pt x="5259" y="873"/>
                  </a:cubicBezTo>
                  <a:cubicBezTo>
                    <a:pt x="5259" y="873"/>
                    <a:pt x="5273" y="885"/>
                    <a:pt x="5277" y="882"/>
                  </a:cubicBezTo>
                  <a:cubicBezTo>
                    <a:pt x="5281" y="879"/>
                    <a:pt x="5289" y="873"/>
                    <a:pt x="5289" y="873"/>
                  </a:cubicBezTo>
                  <a:cubicBezTo>
                    <a:pt x="5289" y="873"/>
                    <a:pt x="5305" y="875"/>
                    <a:pt x="5308" y="872"/>
                  </a:cubicBezTo>
                  <a:cubicBezTo>
                    <a:pt x="5311" y="869"/>
                    <a:pt x="5304" y="859"/>
                    <a:pt x="5304" y="859"/>
                  </a:cubicBezTo>
                  <a:cubicBezTo>
                    <a:pt x="5318" y="858"/>
                    <a:pt x="5318" y="858"/>
                    <a:pt x="5318" y="858"/>
                  </a:cubicBezTo>
                  <a:cubicBezTo>
                    <a:pt x="5323" y="841"/>
                    <a:pt x="5323" y="841"/>
                    <a:pt x="5323" y="841"/>
                  </a:cubicBezTo>
                  <a:cubicBezTo>
                    <a:pt x="5323" y="841"/>
                    <a:pt x="5343" y="848"/>
                    <a:pt x="5349" y="843"/>
                  </a:cubicBezTo>
                  <a:cubicBezTo>
                    <a:pt x="5355" y="838"/>
                    <a:pt x="5350" y="829"/>
                    <a:pt x="5350" y="829"/>
                  </a:cubicBezTo>
                  <a:cubicBezTo>
                    <a:pt x="5350" y="829"/>
                    <a:pt x="5357" y="839"/>
                    <a:pt x="5364" y="839"/>
                  </a:cubicBezTo>
                  <a:cubicBezTo>
                    <a:pt x="5368" y="839"/>
                    <a:pt x="5371" y="830"/>
                    <a:pt x="5373" y="828"/>
                  </a:cubicBezTo>
                  <a:cubicBezTo>
                    <a:pt x="5378" y="821"/>
                    <a:pt x="5373" y="811"/>
                    <a:pt x="5373" y="811"/>
                  </a:cubicBezTo>
                  <a:cubicBezTo>
                    <a:pt x="5348" y="807"/>
                    <a:pt x="5348" y="807"/>
                    <a:pt x="5348" y="807"/>
                  </a:cubicBezTo>
                  <a:cubicBezTo>
                    <a:pt x="5366" y="802"/>
                    <a:pt x="5366" y="802"/>
                    <a:pt x="5366" y="802"/>
                  </a:cubicBezTo>
                  <a:cubicBezTo>
                    <a:pt x="5386" y="794"/>
                    <a:pt x="5386" y="794"/>
                    <a:pt x="5386" y="794"/>
                  </a:cubicBezTo>
                  <a:cubicBezTo>
                    <a:pt x="5387" y="780"/>
                    <a:pt x="5387" y="780"/>
                    <a:pt x="5387" y="780"/>
                  </a:cubicBezTo>
                  <a:cubicBezTo>
                    <a:pt x="5374" y="777"/>
                    <a:pt x="5374" y="777"/>
                    <a:pt x="5374" y="777"/>
                  </a:cubicBezTo>
                  <a:cubicBezTo>
                    <a:pt x="5379" y="765"/>
                    <a:pt x="5379" y="765"/>
                    <a:pt x="5379" y="765"/>
                  </a:cubicBezTo>
                  <a:cubicBezTo>
                    <a:pt x="5400" y="765"/>
                    <a:pt x="5400" y="765"/>
                    <a:pt x="5400" y="765"/>
                  </a:cubicBezTo>
                  <a:cubicBezTo>
                    <a:pt x="5400" y="765"/>
                    <a:pt x="5414" y="769"/>
                    <a:pt x="5421" y="763"/>
                  </a:cubicBezTo>
                  <a:cubicBezTo>
                    <a:pt x="5428" y="757"/>
                    <a:pt x="5423" y="745"/>
                    <a:pt x="5423" y="745"/>
                  </a:cubicBezTo>
                  <a:cubicBezTo>
                    <a:pt x="5445" y="741"/>
                    <a:pt x="5445" y="741"/>
                    <a:pt x="5445" y="741"/>
                  </a:cubicBezTo>
                  <a:cubicBezTo>
                    <a:pt x="5445" y="741"/>
                    <a:pt x="5476" y="747"/>
                    <a:pt x="5484" y="740"/>
                  </a:cubicBezTo>
                  <a:cubicBezTo>
                    <a:pt x="5492" y="733"/>
                    <a:pt x="5495" y="726"/>
                    <a:pt x="5495" y="726"/>
                  </a:cubicBezTo>
                  <a:cubicBezTo>
                    <a:pt x="5504" y="721"/>
                    <a:pt x="5504" y="721"/>
                    <a:pt x="5504" y="721"/>
                  </a:cubicBezTo>
                  <a:cubicBezTo>
                    <a:pt x="5504" y="721"/>
                    <a:pt x="5506" y="710"/>
                    <a:pt x="5517" y="708"/>
                  </a:cubicBezTo>
                  <a:cubicBezTo>
                    <a:pt x="5528" y="706"/>
                    <a:pt x="5497" y="740"/>
                    <a:pt x="5505" y="740"/>
                  </a:cubicBezTo>
                  <a:cubicBezTo>
                    <a:pt x="5513" y="740"/>
                    <a:pt x="5521" y="738"/>
                    <a:pt x="5521" y="738"/>
                  </a:cubicBezTo>
                  <a:cubicBezTo>
                    <a:pt x="5525" y="725"/>
                    <a:pt x="5525" y="725"/>
                    <a:pt x="5525" y="725"/>
                  </a:cubicBezTo>
                  <a:cubicBezTo>
                    <a:pt x="5534" y="727"/>
                    <a:pt x="5534" y="727"/>
                    <a:pt x="5534" y="727"/>
                  </a:cubicBezTo>
                  <a:cubicBezTo>
                    <a:pt x="5542" y="718"/>
                    <a:pt x="5542" y="718"/>
                    <a:pt x="5542" y="718"/>
                  </a:cubicBezTo>
                  <a:cubicBezTo>
                    <a:pt x="5542" y="718"/>
                    <a:pt x="5559" y="733"/>
                    <a:pt x="5571" y="725"/>
                  </a:cubicBezTo>
                  <a:cubicBezTo>
                    <a:pt x="5583" y="717"/>
                    <a:pt x="5600" y="704"/>
                    <a:pt x="5600" y="704"/>
                  </a:cubicBezTo>
                  <a:cubicBezTo>
                    <a:pt x="5600" y="704"/>
                    <a:pt x="5616" y="709"/>
                    <a:pt x="5643" y="698"/>
                  </a:cubicBezTo>
                  <a:cubicBezTo>
                    <a:pt x="5670" y="687"/>
                    <a:pt x="5667" y="670"/>
                    <a:pt x="5685" y="658"/>
                  </a:cubicBezTo>
                  <a:cubicBezTo>
                    <a:pt x="5703" y="646"/>
                    <a:pt x="5745" y="634"/>
                    <a:pt x="5745" y="634"/>
                  </a:cubicBezTo>
                  <a:cubicBezTo>
                    <a:pt x="5745" y="634"/>
                    <a:pt x="5748" y="625"/>
                    <a:pt x="5747" y="619"/>
                  </a:cubicBezTo>
                  <a:cubicBezTo>
                    <a:pt x="5746" y="613"/>
                    <a:pt x="5739" y="601"/>
                    <a:pt x="5746" y="599"/>
                  </a:cubicBezTo>
                  <a:cubicBezTo>
                    <a:pt x="5753" y="597"/>
                    <a:pt x="5764" y="625"/>
                    <a:pt x="5775" y="625"/>
                  </a:cubicBezTo>
                  <a:cubicBezTo>
                    <a:pt x="5775" y="625"/>
                    <a:pt x="5817" y="624"/>
                    <a:pt x="5828" y="622"/>
                  </a:cubicBezTo>
                  <a:cubicBezTo>
                    <a:pt x="5839" y="620"/>
                    <a:pt x="5860" y="609"/>
                    <a:pt x="5883" y="606"/>
                  </a:cubicBezTo>
                  <a:cubicBezTo>
                    <a:pt x="5906" y="603"/>
                    <a:pt x="5946" y="600"/>
                    <a:pt x="5953" y="598"/>
                  </a:cubicBezTo>
                  <a:cubicBezTo>
                    <a:pt x="5960" y="596"/>
                    <a:pt x="5966" y="589"/>
                    <a:pt x="5966" y="589"/>
                  </a:cubicBezTo>
                  <a:close/>
                  <a:moveTo>
                    <a:pt x="3460" y="585"/>
                  </a:moveTo>
                  <a:cubicBezTo>
                    <a:pt x="3479" y="587"/>
                    <a:pt x="3488" y="593"/>
                    <a:pt x="3504" y="601"/>
                  </a:cubicBezTo>
                  <a:cubicBezTo>
                    <a:pt x="3520" y="609"/>
                    <a:pt x="3574" y="600"/>
                    <a:pt x="3574" y="600"/>
                  </a:cubicBezTo>
                  <a:cubicBezTo>
                    <a:pt x="3560" y="555"/>
                    <a:pt x="3560" y="555"/>
                    <a:pt x="3560" y="555"/>
                  </a:cubicBezTo>
                  <a:cubicBezTo>
                    <a:pt x="3494" y="541"/>
                    <a:pt x="3494" y="541"/>
                    <a:pt x="3494" y="541"/>
                  </a:cubicBezTo>
                  <a:cubicBezTo>
                    <a:pt x="3472" y="566"/>
                    <a:pt x="3472" y="566"/>
                    <a:pt x="3472" y="566"/>
                  </a:cubicBezTo>
                  <a:cubicBezTo>
                    <a:pt x="3450" y="568"/>
                    <a:pt x="3450" y="568"/>
                    <a:pt x="3450" y="568"/>
                  </a:cubicBezTo>
                  <a:cubicBezTo>
                    <a:pt x="3450" y="568"/>
                    <a:pt x="3441" y="584"/>
                    <a:pt x="3460" y="585"/>
                  </a:cubicBezTo>
                  <a:close/>
                  <a:moveTo>
                    <a:pt x="5038" y="566"/>
                  </a:moveTo>
                  <a:cubicBezTo>
                    <a:pt x="5046" y="568"/>
                    <a:pt x="5046" y="568"/>
                    <a:pt x="5046" y="568"/>
                  </a:cubicBezTo>
                  <a:cubicBezTo>
                    <a:pt x="5046" y="568"/>
                    <a:pt x="5064" y="564"/>
                    <a:pt x="5070" y="564"/>
                  </a:cubicBezTo>
                  <a:cubicBezTo>
                    <a:pt x="5076" y="564"/>
                    <a:pt x="5090" y="554"/>
                    <a:pt x="5088" y="546"/>
                  </a:cubicBezTo>
                  <a:cubicBezTo>
                    <a:pt x="5086" y="538"/>
                    <a:pt x="5064" y="534"/>
                    <a:pt x="5064" y="534"/>
                  </a:cubicBezTo>
                  <a:cubicBezTo>
                    <a:pt x="5064" y="534"/>
                    <a:pt x="5054" y="526"/>
                    <a:pt x="5044" y="526"/>
                  </a:cubicBezTo>
                  <a:cubicBezTo>
                    <a:pt x="5034" y="526"/>
                    <a:pt x="5030" y="532"/>
                    <a:pt x="5014" y="526"/>
                  </a:cubicBezTo>
                  <a:cubicBezTo>
                    <a:pt x="5010" y="542"/>
                    <a:pt x="5010" y="542"/>
                    <a:pt x="5010" y="542"/>
                  </a:cubicBezTo>
                  <a:cubicBezTo>
                    <a:pt x="5010" y="542"/>
                    <a:pt x="5002" y="546"/>
                    <a:pt x="5002" y="552"/>
                  </a:cubicBezTo>
                  <a:cubicBezTo>
                    <a:pt x="5002" y="558"/>
                    <a:pt x="5014" y="564"/>
                    <a:pt x="5014" y="564"/>
                  </a:cubicBezTo>
                  <a:cubicBezTo>
                    <a:pt x="5010" y="572"/>
                    <a:pt x="5010" y="572"/>
                    <a:pt x="5010" y="572"/>
                  </a:cubicBezTo>
                  <a:lnTo>
                    <a:pt x="5038" y="566"/>
                  </a:lnTo>
                  <a:close/>
                  <a:moveTo>
                    <a:pt x="3831" y="723"/>
                  </a:moveTo>
                  <a:cubicBezTo>
                    <a:pt x="3819" y="725"/>
                    <a:pt x="3809" y="742"/>
                    <a:pt x="3828" y="742"/>
                  </a:cubicBezTo>
                  <a:cubicBezTo>
                    <a:pt x="3839" y="742"/>
                    <a:pt x="3844" y="721"/>
                    <a:pt x="3831" y="723"/>
                  </a:cubicBezTo>
                  <a:close/>
                  <a:moveTo>
                    <a:pt x="1600" y="1098"/>
                  </a:moveTo>
                  <a:cubicBezTo>
                    <a:pt x="1600" y="1098"/>
                    <a:pt x="1575" y="1105"/>
                    <a:pt x="1576" y="1112"/>
                  </a:cubicBezTo>
                  <a:cubicBezTo>
                    <a:pt x="1577" y="1119"/>
                    <a:pt x="1586" y="1129"/>
                    <a:pt x="1586" y="1129"/>
                  </a:cubicBezTo>
                  <a:cubicBezTo>
                    <a:pt x="1597" y="1133"/>
                    <a:pt x="1614" y="1125"/>
                    <a:pt x="1614" y="1115"/>
                  </a:cubicBezTo>
                  <a:cubicBezTo>
                    <a:pt x="1614" y="1105"/>
                    <a:pt x="1600" y="1098"/>
                    <a:pt x="1600" y="1098"/>
                  </a:cubicBezTo>
                  <a:close/>
                  <a:moveTo>
                    <a:pt x="1573" y="1465"/>
                  </a:moveTo>
                  <a:cubicBezTo>
                    <a:pt x="1561" y="1464"/>
                    <a:pt x="1541" y="1476"/>
                    <a:pt x="1546" y="1484"/>
                  </a:cubicBezTo>
                  <a:cubicBezTo>
                    <a:pt x="1551" y="1492"/>
                    <a:pt x="1560" y="1490"/>
                    <a:pt x="1560" y="1490"/>
                  </a:cubicBezTo>
                  <a:cubicBezTo>
                    <a:pt x="1569" y="1484"/>
                    <a:pt x="1569" y="1484"/>
                    <a:pt x="1569" y="1484"/>
                  </a:cubicBezTo>
                  <a:cubicBezTo>
                    <a:pt x="1576" y="1489"/>
                    <a:pt x="1576" y="1489"/>
                    <a:pt x="1576" y="1489"/>
                  </a:cubicBezTo>
                  <a:cubicBezTo>
                    <a:pt x="1570" y="1496"/>
                    <a:pt x="1570" y="1496"/>
                    <a:pt x="1570" y="1496"/>
                  </a:cubicBezTo>
                  <a:cubicBezTo>
                    <a:pt x="1570" y="1496"/>
                    <a:pt x="1541" y="1501"/>
                    <a:pt x="1549" y="1510"/>
                  </a:cubicBezTo>
                  <a:cubicBezTo>
                    <a:pt x="1557" y="1519"/>
                    <a:pt x="1572" y="1510"/>
                    <a:pt x="1572" y="1510"/>
                  </a:cubicBezTo>
                  <a:cubicBezTo>
                    <a:pt x="1567" y="1525"/>
                    <a:pt x="1567" y="1525"/>
                    <a:pt x="1567" y="1525"/>
                  </a:cubicBezTo>
                  <a:cubicBezTo>
                    <a:pt x="1582" y="1524"/>
                    <a:pt x="1582" y="1524"/>
                    <a:pt x="1582" y="1524"/>
                  </a:cubicBezTo>
                  <a:cubicBezTo>
                    <a:pt x="1568" y="1535"/>
                    <a:pt x="1568" y="1535"/>
                    <a:pt x="1568" y="1535"/>
                  </a:cubicBezTo>
                  <a:cubicBezTo>
                    <a:pt x="1594" y="1533"/>
                    <a:pt x="1594" y="1533"/>
                    <a:pt x="1594" y="1533"/>
                  </a:cubicBezTo>
                  <a:cubicBezTo>
                    <a:pt x="1594" y="1533"/>
                    <a:pt x="1567" y="1544"/>
                    <a:pt x="1573" y="1549"/>
                  </a:cubicBezTo>
                  <a:cubicBezTo>
                    <a:pt x="1579" y="1554"/>
                    <a:pt x="1591" y="1533"/>
                    <a:pt x="1597" y="1544"/>
                  </a:cubicBezTo>
                  <a:cubicBezTo>
                    <a:pt x="1603" y="1555"/>
                    <a:pt x="1581" y="1559"/>
                    <a:pt x="1587" y="1566"/>
                  </a:cubicBezTo>
                  <a:cubicBezTo>
                    <a:pt x="1593" y="1573"/>
                    <a:pt x="1619" y="1568"/>
                    <a:pt x="1619" y="1568"/>
                  </a:cubicBezTo>
                  <a:cubicBezTo>
                    <a:pt x="1632" y="1560"/>
                    <a:pt x="1632" y="1560"/>
                    <a:pt x="1632" y="1560"/>
                  </a:cubicBezTo>
                  <a:cubicBezTo>
                    <a:pt x="1620" y="1574"/>
                    <a:pt x="1620" y="1574"/>
                    <a:pt x="1620" y="1574"/>
                  </a:cubicBezTo>
                  <a:cubicBezTo>
                    <a:pt x="1620" y="1574"/>
                    <a:pt x="1595" y="1574"/>
                    <a:pt x="1606" y="1583"/>
                  </a:cubicBezTo>
                  <a:cubicBezTo>
                    <a:pt x="1617" y="1592"/>
                    <a:pt x="1626" y="1592"/>
                    <a:pt x="1626" y="1592"/>
                  </a:cubicBezTo>
                  <a:cubicBezTo>
                    <a:pt x="1626" y="1592"/>
                    <a:pt x="1650" y="1609"/>
                    <a:pt x="1662" y="1599"/>
                  </a:cubicBezTo>
                  <a:cubicBezTo>
                    <a:pt x="1674" y="1589"/>
                    <a:pt x="1683" y="1581"/>
                    <a:pt x="1674" y="1570"/>
                  </a:cubicBezTo>
                  <a:cubicBezTo>
                    <a:pt x="1665" y="1559"/>
                    <a:pt x="1648" y="1548"/>
                    <a:pt x="1648" y="1548"/>
                  </a:cubicBezTo>
                  <a:cubicBezTo>
                    <a:pt x="1648" y="1548"/>
                    <a:pt x="1645" y="1534"/>
                    <a:pt x="1646" y="1527"/>
                  </a:cubicBezTo>
                  <a:cubicBezTo>
                    <a:pt x="1647" y="1520"/>
                    <a:pt x="1652" y="1508"/>
                    <a:pt x="1644" y="1498"/>
                  </a:cubicBezTo>
                  <a:cubicBezTo>
                    <a:pt x="1644" y="1498"/>
                    <a:pt x="1618" y="1494"/>
                    <a:pt x="1609" y="1492"/>
                  </a:cubicBezTo>
                  <a:cubicBezTo>
                    <a:pt x="1600" y="1490"/>
                    <a:pt x="1585" y="1466"/>
                    <a:pt x="1573" y="1465"/>
                  </a:cubicBezTo>
                  <a:close/>
                  <a:moveTo>
                    <a:pt x="1638" y="1472"/>
                  </a:moveTo>
                  <a:cubicBezTo>
                    <a:pt x="1628" y="1469"/>
                    <a:pt x="1629" y="1486"/>
                    <a:pt x="1629" y="1486"/>
                  </a:cubicBezTo>
                  <a:cubicBezTo>
                    <a:pt x="1637" y="1486"/>
                    <a:pt x="1648" y="1475"/>
                    <a:pt x="1638" y="1472"/>
                  </a:cubicBezTo>
                  <a:close/>
                  <a:moveTo>
                    <a:pt x="1625" y="1384"/>
                  </a:moveTo>
                  <a:cubicBezTo>
                    <a:pt x="1623" y="1367"/>
                    <a:pt x="1623" y="1367"/>
                    <a:pt x="1623" y="1367"/>
                  </a:cubicBezTo>
                  <a:cubicBezTo>
                    <a:pt x="1623" y="1367"/>
                    <a:pt x="1591" y="1364"/>
                    <a:pt x="1591" y="1373"/>
                  </a:cubicBezTo>
                  <a:cubicBezTo>
                    <a:pt x="1591" y="1382"/>
                    <a:pt x="1608" y="1379"/>
                    <a:pt x="1608" y="1379"/>
                  </a:cubicBezTo>
                  <a:cubicBezTo>
                    <a:pt x="1606" y="1396"/>
                    <a:pt x="1606" y="1396"/>
                    <a:pt x="1606" y="1396"/>
                  </a:cubicBezTo>
                  <a:lnTo>
                    <a:pt x="1625" y="1384"/>
                  </a:lnTo>
                  <a:close/>
                  <a:moveTo>
                    <a:pt x="1582" y="1336"/>
                  </a:moveTo>
                  <a:cubicBezTo>
                    <a:pt x="1584" y="1351"/>
                    <a:pt x="1595" y="1357"/>
                    <a:pt x="1595" y="1357"/>
                  </a:cubicBezTo>
                  <a:cubicBezTo>
                    <a:pt x="1603" y="1336"/>
                    <a:pt x="1603" y="1336"/>
                    <a:pt x="1603" y="1336"/>
                  </a:cubicBezTo>
                  <a:cubicBezTo>
                    <a:pt x="1603" y="1336"/>
                    <a:pt x="1580" y="1321"/>
                    <a:pt x="1582" y="1336"/>
                  </a:cubicBezTo>
                  <a:close/>
                  <a:moveTo>
                    <a:pt x="1573" y="1224"/>
                  </a:moveTo>
                  <a:cubicBezTo>
                    <a:pt x="1569" y="1226"/>
                    <a:pt x="1563" y="1237"/>
                    <a:pt x="1568" y="1246"/>
                  </a:cubicBezTo>
                  <a:cubicBezTo>
                    <a:pt x="1573" y="1255"/>
                    <a:pt x="1572" y="1273"/>
                    <a:pt x="1572" y="1273"/>
                  </a:cubicBezTo>
                  <a:cubicBezTo>
                    <a:pt x="1572" y="1273"/>
                    <a:pt x="1586" y="1265"/>
                    <a:pt x="1594" y="1256"/>
                  </a:cubicBezTo>
                  <a:cubicBezTo>
                    <a:pt x="1602" y="1247"/>
                    <a:pt x="1590" y="1235"/>
                    <a:pt x="1590" y="1235"/>
                  </a:cubicBezTo>
                  <a:cubicBezTo>
                    <a:pt x="1590" y="1235"/>
                    <a:pt x="1600" y="1234"/>
                    <a:pt x="1609" y="1224"/>
                  </a:cubicBezTo>
                  <a:cubicBezTo>
                    <a:pt x="1618" y="1214"/>
                    <a:pt x="1594" y="1196"/>
                    <a:pt x="1594" y="1196"/>
                  </a:cubicBezTo>
                  <a:cubicBezTo>
                    <a:pt x="1581" y="1205"/>
                    <a:pt x="1581" y="1205"/>
                    <a:pt x="1581" y="1205"/>
                  </a:cubicBezTo>
                  <a:cubicBezTo>
                    <a:pt x="1581" y="1205"/>
                    <a:pt x="1587" y="1211"/>
                    <a:pt x="1591" y="1212"/>
                  </a:cubicBezTo>
                  <a:cubicBezTo>
                    <a:pt x="1595" y="1213"/>
                    <a:pt x="1577" y="1222"/>
                    <a:pt x="1573" y="1224"/>
                  </a:cubicBezTo>
                  <a:close/>
                  <a:moveTo>
                    <a:pt x="1636" y="1101"/>
                  </a:moveTo>
                  <a:cubicBezTo>
                    <a:pt x="1628" y="1108"/>
                    <a:pt x="1614" y="1124"/>
                    <a:pt x="1614" y="1124"/>
                  </a:cubicBezTo>
                  <a:cubicBezTo>
                    <a:pt x="1602" y="1148"/>
                    <a:pt x="1602" y="1148"/>
                    <a:pt x="1602" y="1148"/>
                  </a:cubicBezTo>
                  <a:cubicBezTo>
                    <a:pt x="1602" y="1148"/>
                    <a:pt x="1623" y="1144"/>
                    <a:pt x="1633" y="1135"/>
                  </a:cubicBezTo>
                  <a:cubicBezTo>
                    <a:pt x="1643" y="1126"/>
                    <a:pt x="1640" y="1117"/>
                    <a:pt x="1640" y="1117"/>
                  </a:cubicBezTo>
                  <a:cubicBezTo>
                    <a:pt x="1650" y="1107"/>
                    <a:pt x="1650" y="1107"/>
                    <a:pt x="1650" y="1107"/>
                  </a:cubicBezTo>
                  <a:cubicBezTo>
                    <a:pt x="1650" y="1107"/>
                    <a:pt x="1644" y="1094"/>
                    <a:pt x="1636" y="1101"/>
                  </a:cubicBezTo>
                  <a:close/>
                  <a:moveTo>
                    <a:pt x="1614" y="1326"/>
                  </a:moveTo>
                  <a:cubicBezTo>
                    <a:pt x="1607" y="1344"/>
                    <a:pt x="1607" y="1344"/>
                    <a:pt x="1607" y="1344"/>
                  </a:cubicBezTo>
                  <a:cubicBezTo>
                    <a:pt x="1609" y="1356"/>
                    <a:pt x="1609" y="1356"/>
                    <a:pt x="1609" y="1356"/>
                  </a:cubicBezTo>
                  <a:cubicBezTo>
                    <a:pt x="1625" y="1346"/>
                    <a:pt x="1625" y="1346"/>
                    <a:pt x="1625" y="1346"/>
                  </a:cubicBezTo>
                  <a:lnTo>
                    <a:pt x="1614" y="1326"/>
                  </a:lnTo>
                  <a:close/>
                  <a:moveTo>
                    <a:pt x="4282" y="982"/>
                  </a:moveTo>
                  <a:cubicBezTo>
                    <a:pt x="4259" y="984"/>
                    <a:pt x="4259" y="984"/>
                    <a:pt x="4259" y="984"/>
                  </a:cubicBezTo>
                  <a:cubicBezTo>
                    <a:pt x="4283" y="1000"/>
                    <a:pt x="4283" y="1000"/>
                    <a:pt x="4283" y="1000"/>
                  </a:cubicBezTo>
                  <a:cubicBezTo>
                    <a:pt x="4302" y="991"/>
                    <a:pt x="4282" y="982"/>
                    <a:pt x="4282" y="982"/>
                  </a:cubicBezTo>
                  <a:close/>
                  <a:moveTo>
                    <a:pt x="4428" y="931"/>
                  </a:moveTo>
                  <a:cubicBezTo>
                    <a:pt x="4428" y="931"/>
                    <a:pt x="4406" y="926"/>
                    <a:pt x="4403" y="935"/>
                  </a:cubicBezTo>
                  <a:cubicBezTo>
                    <a:pt x="4403" y="935"/>
                    <a:pt x="4414" y="949"/>
                    <a:pt x="4425" y="942"/>
                  </a:cubicBezTo>
                  <a:cubicBezTo>
                    <a:pt x="4435" y="934"/>
                    <a:pt x="4428" y="931"/>
                    <a:pt x="4428" y="931"/>
                  </a:cubicBezTo>
                  <a:close/>
                  <a:moveTo>
                    <a:pt x="1487" y="1399"/>
                  </a:moveTo>
                  <a:cubicBezTo>
                    <a:pt x="1487" y="1399"/>
                    <a:pt x="1482" y="1411"/>
                    <a:pt x="1498" y="1410"/>
                  </a:cubicBezTo>
                  <a:cubicBezTo>
                    <a:pt x="1509" y="1409"/>
                    <a:pt x="1498" y="1392"/>
                    <a:pt x="1495" y="1385"/>
                  </a:cubicBezTo>
                  <a:cubicBezTo>
                    <a:pt x="1492" y="1378"/>
                    <a:pt x="1500" y="1372"/>
                    <a:pt x="1505" y="1369"/>
                  </a:cubicBezTo>
                  <a:cubicBezTo>
                    <a:pt x="1510" y="1366"/>
                    <a:pt x="1518" y="1357"/>
                    <a:pt x="1516" y="1353"/>
                  </a:cubicBezTo>
                  <a:cubicBezTo>
                    <a:pt x="1516" y="1353"/>
                    <a:pt x="1514" y="1342"/>
                    <a:pt x="1520" y="1337"/>
                  </a:cubicBezTo>
                  <a:cubicBezTo>
                    <a:pt x="1526" y="1332"/>
                    <a:pt x="1537" y="1321"/>
                    <a:pt x="1546" y="1316"/>
                  </a:cubicBezTo>
                  <a:cubicBezTo>
                    <a:pt x="1555" y="1311"/>
                    <a:pt x="1568" y="1305"/>
                    <a:pt x="1564" y="1304"/>
                  </a:cubicBezTo>
                  <a:cubicBezTo>
                    <a:pt x="1560" y="1303"/>
                    <a:pt x="1544" y="1307"/>
                    <a:pt x="1538" y="1310"/>
                  </a:cubicBezTo>
                  <a:cubicBezTo>
                    <a:pt x="1532" y="1313"/>
                    <a:pt x="1527" y="1328"/>
                    <a:pt x="1517" y="1328"/>
                  </a:cubicBezTo>
                  <a:cubicBezTo>
                    <a:pt x="1507" y="1328"/>
                    <a:pt x="1506" y="1320"/>
                    <a:pt x="1516" y="1320"/>
                  </a:cubicBezTo>
                  <a:cubicBezTo>
                    <a:pt x="1526" y="1320"/>
                    <a:pt x="1544" y="1307"/>
                    <a:pt x="1530" y="1308"/>
                  </a:cubicBezTo>
                  <a:cubicBezTo>
                    <a:pt x="1516" y="1309"/>
                    <a:pt x="1514" y="1312"/>
                    <a:pt x="1514" y="1312"/>
                  </a:cubicBezTo>
                  <a:cubicBezTo>
                    <a:pt x="1514" y="1312"/>
                    <a:pt x="1517" y="1298"/>
                    <a:pt x="1506" y="1302"/>
                  </a:cubicBezTo>
                  <a:cubicBezTo>
                    <a:pt x="1495" y="1306"/>
                    <a:pt x="1493" y="1319"/>
                    <a:pt x="1493" y="1319"/>
                  </a:cubicBezTo>
                  <a:cubicBezTo>
                    <a:pt x="1485" y="1337"/>
                    <a:pt x="1485" y="1337"/>
                    <a:pt x="1485" y="1337"/>
                  </a:cubicBezTo>
                  <a:cubicBezTo>
                    <a:pt x="1485" y="1337"/>
                    <a:pt x="1482" y="1349"/>
                    <a:pt x="1485" y="1350"/>
                  </a:cubicBezTo>
                  <a:cubicBezTo>
                    <a:pt x="1488" y="1351"/>
                    <a:pt x="1491" y="1360"/>
                    <a:pt x="1491" y="1360"/>
                  </a:cubicBezTo>
                  <a:cubicBezTo>
                    <a:pt x="1482" y="1364"/>
                    <a:pt x="1482" y="1364"/>
                    <a:pt x="1482" y="1364"/>
                  </a:cubicBezTo>
                  <a:lnTo>
                    <a:pt x="1487" y="1399"/>
                  </a:lnTo>
                  <a:close/>
                  <a:moveTo>
                    <a:pt x="3982" y="842"/>
                  </a:moveTo>
                  <a:cubicBezTo>
                    <a:pt x="3959" y="854"/>
                    <a:pt x="3991" y="862"/>
                    <a:pt x="3991" y="862"/>
                  </a:cubicBezTo>
                  <a:cubicBezTo>
                    <a:pt x="4014" y="849"/>
                    <a:pt x="4006" y="829"/>
                    <a:pt x="3982" y="842"/>
                  </a:cubicBezTo>
                  <a:close/>
                  <a:moveTo>
                    <a:pt x="3698" y="1210"/>
                  </a:moveTo>
                  <a:cubicBezTo>
                    <a:pt x="3730" y="1209"/>
                    <a:pt x="3741" y="1183"/>
                    <a:pt x="3710" y="1183"/>
                  </a:cubicBezTo>
                  <a:cubicBezTo>
                    <a:pt x="3678" y="1184"/>
                    <a:pt x="3698" y="1210"/>
                    <a:pt x="3698" y="1210"/>
                  </a:cubicBezTo>
                  <a:close/>
                  <a:moveTo>
                    <a:pt x="3875" y="899"/>
                  </a:moveTo>
                  <a:cubicBezTo>
                    <a:pt x="3834" y="912"/>
                    <a:pt x="3875" y="926"/>
                    <a:pt x="3875" y="926"/>
                  </a:cubicBezTo>
                  <a:cubicBezTo>
                    <a:pt x="3897" y="910"/>
                    <a:pt x="3916" y="885"/>
                    <a:pt x="3875" y="899"/>
                  </a:cubicBezTo>
                  <a:close/>
                  <a:moveTo>
                    <a:pt x="3938" y="838"/>
                  </a:moveTo>
                  <a:cubicBezTo>
                    <a:pt x="3938" y="838"/>
                    <a:pt x="3915" y="835"/>
                    <a:pt x="3905" y="827"/>
                  </a:cubicBezTo>
                  <a:cubicBezTo>
                    <a:pt x="3895" y="819"/>
                    <a:pt x="3900" y="798"/>
                    <a:pt x="3900" y="798"/>
                  </a:cubicBezTo>
                  <a:cubicBezTo>
                    <a:pt x="3879" y="782"/>
                    <a:pt x="3879" y="782"/>
                    <a:pt x="3879" y="782"/>
                  </a:cubicBezTo>
                  <a:cubicBezTo>
                    <a:pt x="3852" y="785"/>
                    <a:pt x="3852" y="785"/>
                    <a:pt x="3852" y="785"/>
                  </a:cubicBezTo>
                  <a:cubicBezTo>
                    <a:pt x="3848" y="776"/>
                    <a:pt x="3848" y="776"/>
                    <a:pt x="3848" y="776"/>
                  </a:cubicBezTo>
                  <a:cubicBezTo>
                    <a:pt x="3835" y="754"/>
                    <a:pt x="3835" y="754"/>
                    <a:pt x="3835" y="754"/>
                  </a:cubicBezTo>
                  <a:cubicBezTo>
                    <a:pt x="3812" y="758"/>
                    <a:pt x="3812" y="758"/>
                    <a:pt x="3812" y="758"/>
                  </a:cubicBezTo>
                  <a:cubicBezTo>
                    <a:pt x="3799" y="751"/>
                    <a:pt x="3799" y="751"/>
                    <a:pt x="3799" y="751"/>
                  </a:cubicBezTo>
                  <a:cubicBezTo>
                    <a:pt x="3811" y="740"/>
                    <a:pt x="3811" y="740"/>
                    <a:pt x="3811" y="740"/>
                  </a:cubicBezTo>
                  <a:cubicBezTo>
                    <a:pt x="3809" y="723"/>
                    <a:pt x="3809" y="723"/>
                    <a:pt x="3809" y="723"/>
                  </a:cubicBezTo>
                  <a:cubicBezTo>
                    <a:pt x="3775" y="741"/>
                    <a:pt x="3775" y="741"/>
                    <a:pt x="3775" y="741"/>
                  </a:cubicBezTo>
                  <a:cubicBezTo>
                    <a:pt x="3758" y="749"/>
                    <a:pt x="3758" y="749"/>
                    <a:pt x="3758" y="749"/>
                  </a:cubicBezTo>
                  <a:cubicBezTo>
                    <a:pt x="3739" y="777"/>
                    <a:pt x="3739" y="777"/>
                    <a:pt x="3739" y="777"/>
                  </a:cubicBezTo>
                  <a:cubicBezTo>
                    <a:pt x="3739" y="777"/>
                    <a:pt x="3708" y="784"/>
                    <a:pt x="3706" y="790"/>
                  </a:cubicBezTo>
                  <a:cubicBezTo>
                    <a:pt x="3704" y="796"/>
                    <a:pt x="3716" y="803"/>
                    <a:pt x="3706" y="806"/>
                  </a:cubicBezTo>
                  <a:cubicBezTo>
                    <a:pt x="3697" y="810"/>
                    <a:pt x="3668" y="820"/>
                    <a:pt x="3668" y="820"/>
                  </a:cubicBezTo>
                  <a:cubicBezTo>
                    <a:pt x="3685" y="828"/>
                    <a:pt x="3685" y="828"/>
                    <a:pt x="3685" y="828"/>
                  </a:cubicBezTo>
                  <a:cubicBezTo>
                    <a:pt x="3685" y="828"/>
                    <a:pt x="3712" y="824"/>
                    <a:pt x="3713" y="827"/>
                  </a:cubicBezTo>
                  <a:cubicBezTo>
                    <a:pt x="3713" y="830"/>
                    <a:pt x="3707" y="835"/>
                    <a:pt x="3707" y="846"/>
                  </a:cubicBezTo>
                  <a:cubicBezTo>
                    <a:pt x="3707" y="857"/>
                    <a:pt x="3750" y="858"/>
                    <a:pt x="3769" y="848"/>
                  </a:cubicBezTo>
                  <a:cubicBezTo>
                    <a:pt x="3788" y="839"/>
                    <a:pt x="3778" y="821"/>
                    <a:pt x="3806" y="822"/>
                  </a:cubicBezTo>
                  <a:cubicBezTo>
                    <a:pt x="3833" y="822"/>
                    <a:pt x="3837" y="831"/>
                    <a:pt x="3837" y="831"/>
                  </a:cubicBezTo>
                  <a:cubicBezTo>
                    <a:pt x="3868" y="836"/>
                    <a:pt x="3868" y="836"/>
                    <a:pt x="3868" y="836"/>
                  </a:cubicBezTo>
                  <a:cubicBezTo>
                    <a:pt x="3872" y="847"/>
                    <a:pt x="3872" y="847"/>
                    <a:pt x="3872" y="847"/>
                  </a:cubicBezTo>
                  <a:cubicBezTo>
                    <a:pt x="3934" y="851"/>
                    <a:pt x="3934" y="851"/>
                    <a:pt x="3934" y="851"/>
                  </a:cubicBezTo>
                  <a:lnTo>
                    <a:pt x="3938" y="838"/>
                  </a:lnTo>
                  <a:close/>
                  <a:moveTo>
                    <a:pt x="3767" y="885"/>
                  </a:moveTo>
                  <a:cubicBezTo>
                    <a:pt x="3712" y="935"/>
                    <a:pt x="3802" y="899"/>
                    <a:pt x="3802" y="899"/>
                  </a:cubicBezTo>
                  <a:cubicBezTo>
                    <a:pt x="3848" y="856"/>
                    <a:pt x="3821" y="834"/>
                    <a:pt x="3767" y="885"/>
                  </a:cubicBezTo>
                  <a:close/>
                  <a:moveTo>
                    <a:pt x="4240" y="874"/>
                  </a:moveTo>
                  <a:cubicBezTo>
                    <a:pt x="4228" y="875"/>
                    <a:pt x="4229" y="891"/>
                    <a:pt x="4243" y="891"/>
                  </a:cubicBezTo>
                  <a:cubicBezTo>
                    <a:pt x="4267" y="891"/>
                    <a:pt x="4253" y="872"/>
                    <a:pt x="4240" y="874"/>
                  </a:cubicBezTo>
                  <a:close/>
                  <a:moveTo>
                    <a:pt x="1646" y="1241"/>
                  </a:moveTo>
                  <a:cubicBezTo>
                    <a:pt x="1652" y="1228"/>
                    <a:pt x="1637" y="1213"/>
                    <a:pt x="1627" y="1223"/>
                  </a:cubicBezTo>
                  <a:cubicBezTo>
                    <a:pt x="1617" y="1233"/>
                    <a:pt x="1611" y="1263"/>
                    <a:pt x="1611" y="1263"/>
                  </a:cubicBezTo>
                  <a:cubicBezTo>
                    <a:pt x="1611" y="1263"/>
                    <a:pt x="1624" y="1252"/>
                    <a:pt x="1629" y="1252"/>
                  </a:cubicBezTo>
                  <a:cubicBezTo>
                    <a:pt x="1634" y="1252"/>
                    <a:pt x="1640" y="1254"/>
                    <a:pt x="1646" y="1241"/>
                  </a:cubicBezTo>
                  <a:close/>
                  <a:moveTo>
                    <a:pt x="1638" y="1161"/>
                  </a:moveTo>
                  <a:cubicBezTo>
                    <a:pt x="1620" y="1158"/>
                    <a:pt x="1620" y="1158"/>
                    <a:pt x="1620" y="1158"/>
                  </a:cubicBezTo>
                  <a:cubicBezTo>
                    <a:pt x="1620" y="1158"/>
                    <a:pt x="1595" y="1176"/>
                    <a:pt x="1598" y="1183"/>
                  </a:cubicBezTo>
                  <a:cubicBezTo>
                    <a:pt x="1604" y="1197"/>
                    <a:pt x="1624" y="1175"/>
                    <a:pt x="1624" y="1175"/>
                  </a:cubicBezTo>
                  <a:cubicBezTo>
                    <a:pt x="1639" y="1171"/>
                    <a:pt x="1639" y="1171"/>
                    <a:pt x="1639" y="1171"/>
                  </a:cubicBezTo>
                  <a:lnTo>
                    <a:pt x="1638" y="1161"/>
                  </a:lnTo>
                  <a:close/>
                  <a:moveTo>
                    <a:pt x="1553" y="1272"/>
                  </a:moveTo>
                  <a:cubicBezTo>
                    <a:pt x="1559" y="1247"/>
                    <a:pt x="1559" y="1247"/>
                    <a:pt x="1559" y="1247"/>
                  </a:cubicBezTo>
                  <a:cubicBezTo>
                    <a:pt x="1548" y="1252"/>
                    <a:pt x="1548" y="1252"/>
                    <a:pt x="1548" y="1252"/>
                  </a:cubicBezTo>
                  <a:cubicBezTo>
                    <a:pt x="1544" y="1271"/>
                    <a:pt x="1544" y="1271"/>
                    <a:pt x="1544" y="1271"/>
                  </a:cubicBezTo>
                  <a:lnTo>
                    <a:pt x="1553" y="1272"/>
                  </a:lnTo>
                  <a:close/>
                  <a:moveTo>
                    <a:pt x="1558" y="1149"/>
                  </a:moveTo>
                  <a:cubicBezTo>
                    <a:pt x="1557" y="1155"/>
                    <a:pt x="1550" y="1168"/>
                    <a:pt x="1550" y="1168"/>
                  </a:cubicBezTo>
                  <a:cubicBezTo>
                    <a:pt x="1549" y="1177"/>
                    <a:pt x="1549" y="1177"/>
                    <a:pt x="1549" y="1177"/>
                  </a:cubicBezTo>
                  <a:cubicBezTo>
                    <a:pt x="1549" y="1177"/>
                    <a:pt x="1541" y="1181"/>
                    <a:pt x="1540" y="1188"/>
                  </a:cubicBezTo>
                  <a:cubicBezTo>
                    <a:pt x="1539" y="1195"/>
                    <a:pt x="1546" y="1199"/>
                    <a:pt x="1546" y="1199"/>
                  </a:cubicBezTo>
                  <a:cubicBezTo>
                    <a:pt x="1546" y="1199"/>
                    <a:pt x="1559" y="1179"/>
                    <a:pt x="1576" y="1166"/>
                  </a:cubicBezTo>
                  <a:cubicBezTo>
                    <a:pt x="1593" y="1153"/>
                    <a:pt x="1590" y="1138"/>
                    <a:pt x="1583" y="1135"/>
                  </a:cubicBezTo>
                  <a:cubicBezTo>
                    <a:pt x="1576" y="1132"/>
                    <a:pt x="1559" y="1143"/>
                    <a:pt x="1558" y="1149"/>
                  </a:cubicBezTo>
                  <a:close/>
                  <a:moveTo>
                    <a:pt x="4429" y="4263"/>
                  </a:moveTo>
                  <a:cubicBezTo>
                    <a:pt x="4438" y="4234"/>
                    <a:pt x="4438" y="4234"/>
                    <a:pt x="4438" y="4234"/>
                  </a:cubicBezTo>
                  <a:cubicBezTo>
                    <a:pt x="4438" y="4234"/>
                    <a:pt x="4445" y="4220"/>
                    <a:pt x="4444" y="4207"/>
                  </a:cubicBezTo>
                  <a:cubicBezTo>
                    <a:pt x="4443" y="4194"/>
                    <a:pt x="4423" y="4199"/>
                    <a:pt x="4412" y="4199"/>
                  </a:cubicBezTo>
                  <a:cubicBezTo>
                    <a:pt x="4412" y="4199"/>
                    <a:pt x="4396" y="4208"/>
                    <a:pt x="4389" y="4207"/>
                  </a:cubicBezTo>
                  <a:cubicBezTo>
                    <a:pt x="4383" y="4206"/>
                    <a:pt x="4355" y="4199"/>
                    <a:pt x="4345" y="4201"/>
                  </a:cubicBezTo>
                  <a:cubicBezTo>
                    <a:pt x="4335" y="4203"/>
                    <a:pt x="4346" y="4226"/>
                    <a:pt x="4346" y="4226"/>
                  </a:cubicBezTo>
                  <a:cubicBezTo>
                    <a:pt x="4335" y="4228"/>
                    <a:pt x="4335" y="4228"/>
                    <a:pt x="4335" y="4228"/>
                  </a:cubicBezTo>
                  <a:cubicBezTo>
                    <a:pt x="4335" y="4244"/>
                    <a:pt x="4335" y="4244"/>
                    <a:pt x="4335" y="4244"/>
                  </a:cubicBezTo>
                  <a:cubicBezTo>
                    <a:pt x="4349" y="4250"/>
                    <a:pt x="4349" y="4250"/>
                    <a:pt x="4349" y="4250"/>
                  </a:cubicBezTo>
                  <a:cubicBezTo>
                    <a:pt x="4339" y="4258"/>
                    <a:pt x="4339" y="4258"/>
                    <a:pt x="4339" y="4258"/>
                  </a:cubicBezTo>
                  <a:cubicBezTo>
                    <a:pt x="4339" y="4258"/>
                    <a:pt x="4342" y="4274"/>
                    <a:pt x="4348" y="4284"/>
                  </a:cubicBezTo>
                  <a:cubicBezTo>
                    <a:pt x="4355" y="4294"/>
                    <a:pt x="4375" y="4288"/>
                    <a:pt x="4382" y="4288"/>
                  </a:cubicBezTo>
                  <a:cubicBezTo>
                    <a:pt x="4388" y="4288"/>
                    <a:pt x="4387" y="4280"/>
                    <a:pt x="4387" y="4280"/>
                  </a:cubicBezTo>
                  <a:cubicBezTo>
                    <a:pt x="4387" y="4280"/>
                    <a:pt x="4400" y="4276"/>
                    <a:pt x="4411" y="4276"/>
                  </a:cubicBezTo>
                  <a:cubicBezTo>
                    <a:pt x="4422" y="4276"/>
                    <a:pt x="4429" y="4263"/>
                    <a:pt x="4429" y="4263"/>
                  </a:cubicBezTo>
                  <a:close/>
                  <a:moveTo>
                    <a:pt x="4330" y="4191"/>
                  </a:moveTo>
                  <a:cubicBezTo>
                    <a:pt x="4317" y="4207"/>
                    <a:pt x="4317" y="4207"/>
                    <a:pt x="4317" y="4207"/>
                  </a:cubicBezTo>
                  <a:cubicBezTo>
                    <a:pt x="4328" y="4212"/>
                    <a:pt x="4328" y="4212"/>
                    <a:pt x="4328" y="4212"/>
                  </a:cubicBezTo>
                  <a:cubicBezTo>
                    <a:pt x="4339" y="4195"/>
                    <a:pt x="4339" y="4195"/>
                    <a:pt x="4339" y="4195"/>
                  </a:cubicBezTo>
                  <a:lnTo>
                    <a:pt x="4330" y="4191"/>
                  </a:lnTo>
                  <a:close/>
                  <a:moveTo>
                    <a:pt x="4367" y="4178"/>
                  </a:moveTo>
                  <a:cubicBezTo>
                    <a:pt x="4353" y="4179"/>
                    <a:pt x="4353" y="4179"/>
                    <a:pt x="4353" y="4179"/>
                  </a:cubicBezTo>
                  <a:cubicBezTo>
                    <a:pt x="4352" y="4190"/>
                    <a:pt x="4352" y="4190"/>
                    <a:pt x="4352" y="4190"/>
                  </a:cubicBezTo>
                  <a:cubicBezTo>
                    <a:pt x="4374" y="4191"/>
                    <a:pt x="4374" y="4191"/>
                    <a:pt x="4374" y="4191"/>
                  </a:cubicBezTo>
                  <a:cubicBezTo>
                    <a:pt x="4386" y="4174"/>
                    <a:pt x="4386" y="4174"/>
                    <a:pt x="4386" y="4174"/>
                  </a:cubicBezTo>
                  <a:cubicBezTo>
                    <a:pt x="4377" y="4163"/>
                    <a:pt x="4377" y="4163"/>
                    <a:pt x="4377" y="4163"/>
                  </a:cubicBezTo>
                  <a:lnTo>
                    <a:pt x="4367" y="4178"/>
                  </a:lnTo>
                  <a:close/>
                  <a:moveTo>
                    <a:pt x="4402" y="4194"/>
                  </a:moveTo>
                  <a:cubicBezTo>
                    <a:pt x="4390" y="4183"/>
                    <a:pt x="4390" y="4183"/>
                    <a:pt x="4390" y="4183"/>
                  </a:cubicBezTo>
                  <a:cubicBezTo>
                    <a:pt x="4375" y="4200"/>
                    <a:pt x="4375" y="4200"/>
                    <a:pt x="4375" y="4200"/>
                  </a:cubicBezTo>
                  <a:cubicBezTo>
                    <a:pt x="4387" y="4199"/>
                    <a:pt x="4387" y="4199"/>
                    <a:pt x="4387" y="4199"/>
                  </a:cubicBezTo>
                  <a:lnTo>
                    <a:pt x="4402" y="4194"/>
                  </a:lnTo>
                  <a:close/>
                  <a:moveTo>
                    <a:pt x="3763" y="6942"/>
                  </a:moveTo>
                  <a:cubicBezTo>
                    <a:pt x="3766" y="6925"/>
                    <a:pt x="3766" y="6925"/>
                    <a:pt x="3766" y="6925"/>
                  </a:cubicBezTo>
                  <a:cubicBezTo>
                    <a:pt x="3763" y="6900"/>
                    <a:pt x="3763" y="6900"/>
                    <a:pt x="3763" y="6900"/>
                  </a:cubicBezTo>
                  <a:cubicBezTo>
                    <a:pt x="3752" y="6896"/>
                    <a:pt x="3752" y="6896"/>
                    <a:pt x="3752" y="6896"/>
                  </a:cubicBezTo>
                  <a:cubicBezTo>
                    <a:pt x="3752" y="6907"/>
                    <a:pt x="3752" y="6907"/>
                    <a:pt x="3752" y="6907"/>
                  </a:cubicBezTo>
                  <a:cubicBezTo>
                    <a:pt x="3730" y="6903"/>
                    <a:pt x="3730" y="6903"/>
                    <a:pt x="3730" y="6903"/>
                  </a:cubicBezTo>
                  <a:cubicBezTo>
                    <a:pt x="3747" y="6926"/>
                    <a:pt x="3747" y="6926"/>
                    <a:pt x="3747" y="6926"/>
                  </a:cubicBezTo>
                  <a:cubicBezTo>
                    <a:pt x="3743" y="6955"/>
                    <a:pt x="3743" y="6955"/>
                    <a:pt x="3743" y="6955"/>
                  </a:cubicBezTo>
                  <a:lnTo>
                    <a:pt x="3763" y="6942"/>
                  </a:lnTo>
                  <a:close/>
                  <a:moveTo>
                    <a:pt x="4098" y="7134"/>
                  </a:moveTo>
                  <a:cubicBezTo>
                    <a:pt x="4104" y="7128"/>
                    <a:pt x="4104" y="7128"/>
                    <a:pt x="4104" y="7128"/>
                  </a:cubicBezTo>
                  <a:cubicBezTo>
                    <a:pt x="4077" y="7125"/>
                    <a:pt x="4077" y="7125"/>
                    <a:pt x="4077" y="7125"/>
                  </a:cubicBezTo>
                  <a:cubicBezTo>
                    <a:pt x="4053" y="7125"/>
                    <a:pt x="4053" y="7125"/>
                    <a:pt x="4053" y="7125"/>
                  </a:cubicBezTo>
                  <a:cubicBezTo>
                    <a:pt x="4062" y="7149"/>
                    <a:pt x="4062" y="7149"/>
                    <a:pt x="4062" y="7149"/>
                  </a:cubicBezTo>
                  <a:cubicBezTo>
                    <a:pt x="4085" y="7151"/>
                    <a:pt x="4085" y="7151"/>
                    <a:pt x="4085" y="7151"/>
                  </a:cubicBezTo>
                  <a:cubicBezTo>
                    <a:pt x="4079" y="7141"/>
                    <a:pt x="4079" y="7141"/>
                    <a:pt x="4079" y="7141"/>
                  </a:cubicBezTo>
                  <a:cubicBezTo>
                    <a:pt x="4085" y="7137"/>
                    <a:pt x="4085" y="7137"/>
                    <a:pt x="4085" y="7137"/>
                  </a:cubicBezTo>
                  <a:cubicBezTo>
                    <a:pt x="4092" y="7147"/>
                    <a:pt x="4092" y="7147"/>
                    <a:pt x="4092" y="7147"/>
                  </a:cubicBezTo>
                  <a:cubicBezTo>
                    <a:pt x="4123" y="7147"/>
                    <a:pt x="4123" y="7147"/>
                    <a:pt x="4123" y="7147"/>
                  </a:cubicBezTo>
                  <a:cubicBezTo>
                    <a:pt x="4133" y="7159"/>
                    <a:pt x="4133" y="7159"/>
                    <a:pt x="4133" y="7159"/>
                  </a:cubicBezTo>
                  <a:cubicBezTo>
                    <a:pt x="4146" y="7159"/>
                    <a:pt x="4146" y="7159"/>
                    <a:pt x="4146" y="7159"/>
                  </a:cubicBezTo>
                  <a:cubicBezTo>
                    <a:pt x="4126" y="7138"/>
                    <a:pt x="4126" y="7138"/>
                    <a:pt x="4126" y="7138"/>
                  </a:cubicBezTo>
                  <a:lnTo>
                    <a:pt x="4098" y="7134"/>
                  </a:lnTo>
                  <a:close/>
                  <a:moveTo>
                    <a:pt x="3867" y="6985"/>
                  </a:moveTo>
                  <a:cubicBezTo>
                    <a:pt x="3867" y="6985"/>
                    <a:pt x="3841" y="6972"/>
                    <a:pt x="3838" y="6984"/>
                  </a:cubicBezTo>
                  <a:cubicBezTo>
                    <a:pt x="3835" y="6996"/>
                    <a:pt x="3831" y="7011"/>
                    <a:pt x="3835" y="7011"/>
                  </a:cubicBezTo>
                  <a:cubicBezTo>
                    <a:pt x="3840" y="7011"/>
                    <a:pt x="3857" y="7004"/>
                    <a:pt x="3857" y="7004"/>
                  </a:cubicBezTo>
                  <a:cubicBezTo>
                    <a:pt x="3859" y="7020"/>
                    <a:pt x="3859" y="7020"/>
                    <a:pt x="3859" y="7020"/>
                  </a:cubicBezTo>
                  <a:cubicBezTo>
                    <a:pt x="3880" y="7010"/>
                    <a:pt x="3880" y="7010"/>
                    <a:pt x="3880" y="7010"/>
                  </a:cubicBezTo>
                  <a:cubicBezTo>
                    <a:pt x="3869" y="7000"/>
                    <a:pt x="3869" y="7000"/>
                    <a:pt x="3869" y="7000"/>
                  </a:cubicBezTo>
                  <a:cubicBezTo>
                    <a:pt x="3873" y="6988"/>
                    <a:pt x="3873" y="6988"/>
                    <a:pt x="3873" y="6988"/>
                  </a:cubicBezTo>
                  <a:lnTo>
                    <a:pt x="3867" y="6985"/>
                  </a:lnTo>
                  <a:close/>
                  <a:moveTo>
                    <a:pt x="3994" y="7061"/>
                  </a:moveTo>
                  <a:cubicBezTo>
                    <a:pt x="3986" y="7072"/>
                    <a:pt x="3986" y="7072"/>
                    <a:pt x="3986" y="7072"/>
                  </a:cubicBezTo>
                  <a:cubicBezTo>
                    <a:pt x="3990" y="7092"/>
                    <a:pt x="3990" y="7092"/>
                    <a:pt x="3990" y="7092"/>
                  </a:cubicBezTo>
                  <a:cubicBezTo>
                    <a:pt x="4006" y="7086"/>
                    <a:pt x="4006" y="7086"/>
                    <a:pt x="4006" y="7086"/>
                  </a:cubicBezTo>
                  <a:lnTo>
                    <a:pt x="3994" y="7061"/>
                  </a:lnTo>
                  <a:close/>
                  <a:moveTo>
                    <a:pt x="3997" y="7104"/>
                  </a:moveTo>
                  <a:cubicBezTo>
                    <a:pt x="3955" y="7099"/>
                    <a:pt x="3955" y="7099"/>
                    <a:pt x="3955" y="7099"/>
                  </a:cubicBezTo>
                  <a:cubicBezTo>
                    <a:pt x="3960" y="7111"/>
                    <a:pt x="3960" y="7111"/>
                    <a:pt x="3960" y="7111"/>
                  </a:cubicBezTo>
                  <a:cubicBezTo>
                    <a:pt x="3987" y="7110"/>
                    <a:pt x="3987" y="7110"/>
                    <a:pt x="3987" y="7110"/>
                  </a:cubicBezTo>
                  <a:cubicBezTo>
                    <a:pt x="3997" y="7124"/>
                    <a:pt x="3997" y="7124"/>
                    <a:pt x="3997" y="7124"/>
                  </a:cubicBezTo>
                  <a:cubicBezTo>
                    <a:pt x="4035" y="7140"/>
                    <a:pt x="4035" y="7140"/>
                    <a:pt x="4035" y="7140"/>
                  </a:cubicBezTo>
                  <a:cubicBezTo>
                    <a:pt x="4012" y="7120"/>
                    <a:pt x="4012" y="7120"/>
                    <a:pt x="4012" y="7120"/>
                  </a:cubicBezTo>
                  <a:lnTo>
                    <a:pt x="3997" y="7104"/>
                  </a:lnTo>
                  <a:close/>
                  <a:moveTo>
                    <a:pt x="3975" y="7091"/>
                  </a:moveTo>
                  <a:cubicBezTo>
                    <a:pt x="3973" y="7079"/>
                    <a:pt x="3973" y="7079"/>
                    <a:pt x="3973" y="7079"/>
                  </a:cubicBezTo>
                  <a:cubicBezTo>
                    <a:pt x="3939" y="7071"/>
                    <a:pt x="3939" y="7071"/>
                    <a:pt x="3939" y="7071"/>
                  </a:cubicBezTo>
                  <a:cubicBezTo>
                    <a:pt x="3931" y="7082"/>
                    <a:pt x="3931" y="7082"/>
                    <a:pt x="3931" y="7082"/>
                  </a:cubicBezTo>
                  <a:cubicBezTo>
                    <a:pt x="3932" y="7095"/>
                    <a:pt x="3932" y="7095"/>
                    <a:pt x="3932" y="7095"/>
                  </a:cubicBezTo>
                  <a:cubicBezTo>
                    <a:pt x="3955" y="7086"/>
                    <a:pt x="3955" y="7086"/>
                    <a:pt x="3955" y="7086"/>
                  </a:cubicBezTo>
                  <a:lnTo>
                    <a:pt x="3975" y="7091"/>
                  </a:lnTo>
                  <a:close/>
                  <a:moveTo>
                    <a:pt x="4085" y="7040"/>
                  </a:moveTo>
                  <a:cubicBezTo>
                    <a:pt x="4062" y="7040"/>
                    <a:pt x="4062" y="7040"/>
                    <a:pt x="4062" y="7040"/>
                  </a:cubicBezTo>
                  <a:cubicBezTo>
                    <a:pt x="4066" y="7029"/>
                    <a:pt x="4066" y="7029"/>
                    <a:pt x="4066" y="7029"/>
                  </a:cubicBezTo>
                  <a:cubicBezTo>
                    <a:pt x="4040" y="7003"/>
                    <a:pt x="4040" y="7003"/>
                    <a:pt x="4040" y="7003"/>
                  </a:cubicBezTo>
                  <a:cubicBezTo>
                    <a:pt x="4019" y="7009"/>
                    <a:pt x="4019" y="7009"/>
                    <a:pt x="4019" y="7009"/>
                  </a:cubicBezTo>
                  <a:cubicBezTo>
                    <a:pt x="4010" y="7001"/>
                    <a:pt x="4010" y="7001"/>
                    <a:pt x="4010" y="7001"/>
                  </a:cubicBezTo>
                  <a:cubicBezTo>
                    <a:pt x="4003" y="7013"/>
                    <a:pt x="4003" y="7013"/>
                    <a:pt x="4003" y="7013"/>
                  </a:cubicBezTo>
                  <a:cubicBezTo>
                    <a:pt x="3990" y="7016"/>
                    <a:pt x="3990" y="7016"/>
                    <a:pt x="3990" y="7016"/>
                  </a:cubicBezTo>
                  <a:cubicBezTo>
                    <a:pt x="3991" y="7027"/>
                    <a:pt x="3991" y="7027"/>
                    <a:pt x="3991" y="7027"/>
                  </a:cubicBezTo>
                  <a:cubicBezTo>
                    <a:pt x="3980" y="7029"/>
                    <a:pt x="3980" y="7029"/>
                    <a:pt x="3980" y="7029"/>
                  </a:cubicBezTo>
                  <a:cubicBezTo>
                    <a:pt x="3981" y="7047"/>
                    <a:pt x="3981" y="7047"/>
                    <a:pt x="3981" y="7047"/>
                  </a:cubicBezTo>
                  <a:cubicBezTo>
                    <a:pt x="3994" y="7060"/>
                    <a:pt x="4017" y="7037"/>
                    <a:pt x="4017" y="7037"/>
                  </a:cubicBezTo>
                  <a:cubicBezTo>
                    <a:pt x="4032" y="7043"/>
                    <a:pt x="4032" y="7043"/>
                    <a:pt x="4032" y="7043"/>
                  </a:cubicBezTo>
                  <a:cubicBezTo>
                    <a:pt x="4032" y="7056"/>
                    <a:pt x="4032" y="7056"/>
                    <a:pt x="4032" y="7056"/>
                  </a:cubicBezTo>
                  <a:cubicBezTo>
                    <a:pt x="4032" y="7056"/>
                    <a:pt x="4001" y="7071"/>
                    <a:pt x="4012" y="7075"/>
                  </a:cubicBezTo>
                  <a:cubicBezTo>
                    <a:pt x="4022" y="7079"/>
                    <a:pt x="4075" y="7097"/>
                    <a:pt x="4075" y="7097"/>
                  </a:cubicBezTo>
                  <a:cubicBezTo>
                    <a:pt x="4065" y="7111"/>
                    <a:pt x="4065" y="7111"/>
                    <a:pt x="4065" y="7111"/>
                  </a:cubicBezTo>
                  <a:cubicBezTo>
                    <a:pt x="4065" y="7111"/>
                    <a:pt x="4062" y="7098"/>
                    <a:pt x="4052" y="7098"/>
                  </a:cubicBezTo>
                  <a:cubicBezTo>
                    <a:pt x="4042" y="7098"/>
                    <a:pt x="4039" y="7105"/>
                    <a:pt x="4039" y="7105"/>
                  </a:cubicBezTo>
                  <a:cubicBezTo>
                    <a:pt x="4027" y="7091"/>
                    <a:pt x="4027" y="7091"/>
                    <a:pt x="4027" y="7091"/>
                  </a:cubicBezTo>
                  <a:cubicBezTo>
                    <a:pt x="4016" y="7095"/>
                    <a:pt x="4016" y="7095"/>
                    <a:pt x="4016" y="7095"/>
                  </a:cubicBezTo>
                  <a:cubicBezTo>
                    <a:pt x="4025" y="7102"/>
                    <a:pt x="4025" y="7102"/>
                    <a:pt x="4025" y="7102"/>
                  </a:cubicBezTo>
                  <a:cubicBezTo>
                    <a:pt x="4004" y="7099"/>
                    <a:pt x="4004" y="7099"/>
                    <a:pt x="4004" y="7099"/>
                  </a:cubicBezTo>
                  <a:cubicBezTo>
                    <a:pt x="4004" y="7099"/>
                    <a:pt x="4010" y="7115"/>
                    <a:pt x="4026" y="7115"/>
                  </a:cubicBezTo>
                  <a:cubicBezTo>
                    <a:pt x="4042" y="7115"/>
                    <a:pt x="4055" y="7115"/>
                    <a:pt x="4055" y="7115"/>
                  </a:cubicBezTo>
                  <a:cubicBezTo>
                    <a:pt x="4055" y="7115"/>
                    <a:pt x="4071" y="7121"/>
                    <a:pt x="4081" y="7120"/>
                  </a:cubicBezTo>
                  <a:cubicBezTo>
                    <a:pt x="4091" y="7118"/>
                    <a:pt x="4136" y="7118"/>
                    <a:pt x="4150" y="7118"/>
                  </a:cubicBezTo>
                  <a:cubicBezTo>
                    <a:pt x="4165" y="7118"/>
                    <a:pt x="4185" y="7131"/>
                    <a:pt x="4185" y="7131"/>
                  </a:cubicBezTo>
                  <a:cubicBezTo>
                    <a:pt x="4206" y="7120"/>
                    <a:pt x="4206" y="7120"/>
                    <a:pt x="4206" y="7120"/>
                  </a:cubicBezTo>
                  <a:cubicBezTo>
                    <a:pt x="4218" y="7124"/>
                    <a:pt x="4218" y="7124"/>
                    <a:pt x="4218" y="7124"/>
                  </a:cubicBezTo>
                  <a:cubicBezTo>
                    <a:pt x="4230" y="7123"/>
                    <a:pt x="4230" y="7123"/>
                    <a:pt x="4230" y="7123"/>
                  </a:cubicBezTo>
                  <a:cubicBezTo>
                    <a:pt x="4231" y="7107"/>
                    <a:pt x="4231" y="7107"/>
                    <a:pt x="4231" y="7107"/>
                  </a:cubicBezTo>
                  <a:cubicBezTo>
                    <a:pt x="4231" y="7107"/>
                    <a:pt x="4189" y="7105"/>
                    <a:pt x="4137" y="7079"/>
                  </a:cubicBezTo>
                  <a:cubicBezTo>
                    <a:pt x="4085" y="7053"/>
                    <a:pt x="4085" y="7040"/>
                    <a:pt x="4085" y="7040"/>
                  </a:cubicBezTo>
                  <a:close/>
                  <a:moveTo>
                    <a:pt x="4118" y="7130"/>
                  </a:moveTo>
                  <a:cubicBezTo>
                    <a:pt x="4136" y="7140"/>
                    <a:pt x="4136" y="7140"/>
                    <a:pt x="4136" y="7140"/>
                  </a:cubicBezTo>
                  <a:cubicBezTo>
                    <a:pt x="4172" y="7143"/>
                    <a:pt x="4172" y="7143"/>
                    <a:pt x="4172" y="7143"/>
                  </a:cubicBezTo>
                  <a:cubicBezTo>
                    <a:pt x="4153" y="7125"/>
                    <a:pt x="4153" y="7125"/>
                    <a:pt x="4153" y="7125"/>
                  </a:cubicBezTo>
                  <a:lnTo>
                    <a:pt x="4118" y="7130"/>
                  </a:lnTo>
                  <a:close/>
                  <a:moveTo>
                    <a:pt x="4293" y="4234"/>
                  </a:moveTo>
                  <a:cubicBezTo>
                    <a:pt x="4290" y="4248"/>
                    <a:pt x="4290" y="4248"/>
                    <a:pt x="4290" y="4248"/>
                  </a:cubicBezTo>
                  <a:cubicBezTo>
                    <a:pt x="4280" y="4271"/>
                    <a:pt x="4280" y="4271"/>
                    <a:pt x="4280" y="4271"/>
                  </a:cubicBezTo>
                  <a:cubicBezTo>
                    <a:pt x="4300" y="4259"/>
                    <a:pt x="4300" y="4259"/>
                    <a:pt x="4300" y="4259"/>
                  </a:cubicBezTo>
                  <a:cubicBezTo>
                    <a:pt x="4300" y="4259"/>
                    <a:pt x="4322" y="4229"/>
                    <a:pt x="4314" y="4224"/>
                  </a:cubicBezTo>
                  <a:cubicBezTo>
                    <a:pt x="4305" y="4218"/>
                    <a:pt x="4293" y="4234"/>
                    <a:pt x="4293" y="4234"/>
                  </a:cubicBezTo>
                  <a:close/>
                  <a:moveTo>
                    <a:pt x="3623" y="6528"/>
                  </a:moveTo>
                  <a:cubicBezTo>
                    <a:pt x="3625" y="6496"/>
                    <a:pt x="3625" y="6496"/>
                    <a:pt x="3625" y="6496"/>
                  </a:cubicBezTo>
                  <a:cubicBezTo>
                    <a:pt x="3604" y="6476"/>
                    <a:pt x="3604" y="6476"/>
                    <a:pt x="3604" y="6476"/>
                  </a:cubicBezTo>
                  <a:cubicBezTo>
                    <a:pt x="3614" y="6466"/>
                    <a:pt x="3614" y="6466"/>
                    <a:pt x="3614" y="6466"/>
                  </a:cubicBezTo>
                  <a:cubicBezTo>
                    <a:pt x="3600" y="6450"/>
                    <a:pt x="3600" y="6450"/>
                    <a:pt x="3600" y="6450"/>
                  </a:cubicBezTo>
                  <a:cubicBezTo>
                    <a:pt x="3577" y="6441"/>
                    <a:pt x="3577" y="6441"/>
                    <a:pt x="3577" y="6441"/>
                  </a:cubicBezTo>
                  <a:cubicBezTo>
                    <a:pt x="3577" y="6441"/>
                    <a:pt x="3574" y="6477"/>
                    <a:pt x="3583" y="6480"/>
                  </a:cubicBezTo>
                  <a:cubicBezTo>
                    <a:pt x="3591" y="6483"/>
                    <a:pt x="3597" y="6503"/>
                    <a:pt x="3597" y="6503"/>
                  </a:cubicBezTo>
                  <a:cubicBezTo>
                    <a:pt x="3593" y="6516"/>
                    <a:pt x="3593" y="6516"/>
                    <a:pt x="3593" y="6516"/>
                  </a:cubicBezTo>
                  <a:lnTo>
                    <a:pt x="3623" y="6528"/>
                  </a:lnTo>
                  <a:close/>
                  <a:moveTo>
                    <a:pt x="3672" y="6600"/>
                  </a:moveTo>
                  <a:cubicBezTo>
                    <a:pt x="3672" y="6600"/>
                    <a:pt x="3704" y="6581"/>
                    <a:pt x="3682" y="6577"/>
                  </a:cubicBezTo>
                  <a:cubicBezTo>
                    <a:pt x="3661" y="6572"/>
                    <a:pt x="3659" y="6600"/>
                    <a:pt x="3672" y="6600"/>
                  </a:cubicBezTo>
                  <a:close/>
                  <a:moveTo>
                    <a:pt x="5098" y="4575"/>
                  </a:moveTo>
                  <a:cubicBezTo>
                    <a:pt x="5098" y="4558"/>
                    <a:pt x="5082" y="4534"/>
                    <a:pt x="5081" y="4523"/>
                  </a:cubicBezTo>
                  <a:cubicBezTo>
                    <a:pt x="5080" y="4512"/>
                    <a:pt x="5080" y="4500"/>
                    <a:pt x="5080" y="4491"/>
                  </a:cubicBezTo>
                  <a:cubicBezTo>
                    <a:pt x="5080" y="4482"/>
                    <a:pt x="5062" y="4466"/>
                    <a:pt x="5062" y="4466"/>
                  </a:cubicBezTo>
                  <a:cubicBezTo>
                    <a:pt x="5041" y="4462"/>
                    <a:pt x="5041" y="4462"/>
                    <a:pt x="5041" y="4462"/>
                  </a:cubicBezTo>
                  <a:cubicBezTo>
                    <a:pt x="5007" y="4467"/>
                    <a:pt x="5007" y="4467"/>
                    <a:pt x="5007" y="4467"/>
                  </a:cubicBezTo>
                  <a:cubicBezTo>
                    <a:pt x="4996" y="4457"/>
                    <a:pt x="4996" y="4457"/>
                    <a:pt x="4996" y="4457"/>
                  </a:cubicBezTo>
                  <a:cubicBezTo>
                    <a:pt x="4983" y="4456"/>
                    <a:pt x="4983" y="4456"/>
                    <a:pt x="4983" y="4456"/>
                  </a:cubicBezTo>
                  <a:cubicBezTo>
                    <a:pt x="4971" y="4441"/>
                    <a:pt x="4971" y="4441"/>
                    <a:pt x="4971" y="4441"/>
                  </a:cubicBezTo>
                  <a:cubicBezTo>
                    <a:pt x="4956" y="4440"/>
                    <a:pt x="4956" y="4440"/>
                    <a:pt x="4956" y="4440"/>
                  </a:cubicBezTo>
                  <a:cubicBezTo>
                    <a:pt x="4956" y="4440"/>
                    <a:pt x="4938" y="4420"/>
                    <a:pt x="4921" y="4399"/>
                  </a:cubicBezTo>
                  <a:cubicBezTo>
                    <a:pt x="4904" y="4378"/>
                    <a:pt x="4855" y="4347"/>
                    <a:pt x="4839" y="4346"/>
                  </a:cubicBezTo>
                  <a:cubicBezTo>
                    <a:pt x="4823" y="4345"/>
                    <a:pt x="4790" y="4347"/>
                    <a:pt x="4790" y="4347"/>
                  </a:cubicBezTo>
                  <a:cubicBezTo>
                    <a:pt x="4790" y="4357"/>
                    <a:pt x="4790" y="4357"/>
                    <a:pt x="4790" y="4357"/>
                  </a:cubicBezTo>
                  <a:cubicBezTo>
                    <a:pt x="4790" y="4357"/>
                    <a:pt x="4775" y="4347"/>
                    <a:pt x="4768" y="4344"/>
                  </a:cubicBezTo>
                  <a:cubicBezTo>
                    <a:pt x="4761" y="4341"/>
                    <a:pt x="4735" y="4340"/>
                    <a:pt x="4735" y="4340"/>
                  </a:cubicBezTo>
                  <a:cubicBezTo>
                    <a:pt x="4735" y="4340"/>
                    <a:pt x="4707" y="4323"/>
                    <a:pt x="4688" y="4320"/>
                  </a:cubicBezTo>
                  <a:cubicBezTo>
                    <a:pt x="4669" y="4317"/>
                    <a:pt x="4649" y="4350"/>
                    <a:pt x="4649" y="4350"/>
                  </a:cubicBezTo>
                  <a:cubicBezTo>
                    <a:pt x="4638" y="4337"/>
                    <a:pt x="4638" y="4337"/>
                    <a:pt x="4638" y="4337"/>
                  </a:cubicBezTo>
                  <a:cubicBezTo>
                    <a:pt x="4638" y="4359"/>
                    <a:pt x="4638" y="4359"/>
                    <a:pt x="4638" y="4359"/>
                  </a:cubicBezTo>
                  <a:cubicBezTo>
                    <a:pt x="4618" y="4374"/>
                    <a:pt x="4618" y="4374"/>
                    <a:pt x="4618" y="4374"/>
                  </a:cubicBezTo>
                  <a:cubicBezTo>
                    <a:pt x="4629" y="4330"/>
                    <a:pt x="4629" y="4330"/>
                    <a:pt x="4629" y="4330"/>
                  </a:cubicBezTo>
                  <a:cubicBezTo>
                    <a:pt x="4629" y="4330"/>
                    <a:pt x="4647" y="4320"/>
                    <a:pt x="4640" y="4310"/>
                  </a:cubicBezTo>
                  <a:cubicBezTo>
                    <a:pt x="4633" y="4300"/>
                    <a:pt x="4620" y="4319"/>
                    <a:pt x="4620" y="4319"/>
                  </a:cubicBezTo>
                  <a:cubicBezTo>
                    <a:pt x="4629" y="4297"/>
                    <a:pt x="4629" y="4297"/>
                    <a:pt x="4629" y="4297"/>
                  </a:cubicBezTo>
                  <a:cubicBezTo>
                    <a:pt x="4629" y="4297"/>
                    <a:pt x="4620" y="4296"/>
                    <a:pt x="4621" y="4289"/>
                  </a:cubicBezTo>
                  <a:cubicBezTo>
                    <a:pt x="4622" y="4282"/>
                    <a:pt x="4601" y="4273"/>
                    <a:pt x="4601" y="4273"/>
                  </a:cubicBezTo>
                  <a:cubicBezTo>
                    <a:pt x="4593" y="4285"/>
                    <a:pt x="4593" y="4285"/>
                    <a:pt x="4593" y="4285"/>
                  </a:cubicBezTo>
                  <a:cubicBezTo>
                    <a:pt x="4593" y="4285"/>
                    <a:pt x="4580" y="4268"/>
                    <a:pt x="4570" y="4258"/>
                  </a:cubicBezTo>
                  <a:cubicBezTo>
                    <a:pt x="4560" y="4248"/>
                    <a:pt x="4533" y="4250"/>
                    <a:pt x="4529" y="4246"/>
                  </a:cubicBezTo>
                  <a:cubicBezTo>
                    <a:pt x="4525" y="4242"/>
                    <a:pt x="4501" y="4224"/>
                    <a:pt x="4501" y="4224"/>
                  </a:cubicBezTo>
                  <a:cubicBezTo>
                    <a:pt x="4495" y="4232"/>
                    <a:pt x="4495" y="4232"/>
                    <a:pt x="4495" y="4232"/>
                  </a:cubicBezTo>
                  <a:cubicBezTo>
                    <a:pt x="4495" y="4232"/>
                    <a:pt x="4474" y="4231"/>
                    <a:pt x="4464" y="4230"/>
                  </a:cubicBezTo>
                  <a:cubicBezTo>
                    <a:pt x="4454" y="4229"/>
                    <a:pt x="4446" y="4264"/>
                    <a:pt x="4446" y="4264"/>
                  </a:cubicBezTo>
                  <a:cubicBezTo>
                    <a:pt x="4453" y="4276"/>
                    <a:pt x="4453" y="4276"/>
                    <a:pt x="4453" y="4276"/>
                  </a:cubicBezTo>
                  <a:cubicBezTo>
                    <a:pt x="4453" y="4276"/>
                    <a:pt x="4439" y="4277"/>
                    <a:pt x="4431" y="4277"/>
                  </a:cubicBezTo>
                  <a:cubicBezTo>
                    <a:pt x="4423" y="4277"/>
                    <a:pt x="4411" y="4299"/>
                    <a:pt x="4411" y="4299"/>
                  </a:cubicBezTo>
                  <a:cubicBezTo>
                    <a:pt x="4411" y="4299"/>
                    <a:pt x="4404" y="4332"/>
                    <a:pt x="4397" y="4331"/>
                  </a:cubicBezTo>
                  <a:cubicBezTo>
                    <a:pt x="4390" y="4330"/>
                    <a:pt x="4406" y="4305"/>
                    <a:pt x="4403" y="4294"/>
                  </a:cubicBezTo>
                  <a:cubicBezTo>
                    <a:pt x="4400" y="4283"/>
                    <a:pt x="4380" y="4304"/>
                    <a:pt x="4380" y="4304"/>
                  </a:cubicBezTo>
                  <a:cubicBezTo>
                    <a:pt x="4373" y="4298"/>
                    <a:pt x="4373" y="4298"/>
                    <a:pt x="4373" y="4298"/>
                  </a:cubicBezTo>
                  <a:cubicBezTo>
                    <a:pt x="4373" y="4298"/>
                    <a:pt x="4352" y="4303"/>
                    <a:pt x="4341" y="4296"/>
                  </a:cubicBezTo>
                  <a:cubicBezTo>
                    <a:pt x="4330" y="4289"/>
                    <a:pt x="4332" y="4279"/>
                    <a:pt x="4332" y="4266"/>
                  </a:cubicBezTo>
                  <a:cubicBezTo>
                    <a:pt x="4332" y="4253"/>
                    <a:pt x="4327" y="4245"/>
                    <a:pt x="4327" y="4245"/>
                  </a:cubicBezTo>
                  <a:cubicBezTo>
                    <a:pt x="4320" y="4238"/>
                    <a:pt x="4305" y="4264"/>
                    <a:pt x="4305" y="4264"/>
                  </a:cubicBezTo>
                  <a:cubicBezTo>
                    <a:pt x="4305" y="4264"/>
                    <a:pt x="4284" y="4279"/>
                    <a:pt x="4272" y="4281"/>
                  </a:cubicBezTo>
                  <a:cubicBezTo>
                    <a:pt x="4260" y="4283"/>
                    <a:pt x="4246" y="4276"/>
                    <a:pt x="4246" y="4276"/>
                  </a:cubicBezTo>
                  <a:cubicBezTo>
                    <a:pt x="4272" y="4268"/>
                    <a:pt x="4272" y="4268"/>
                    <a:pt x="4272" y="4268"/>
                  </a:cubicBezTo>
                  <a:cubicBezTo>
                    <a:pt x="4272" y="4268"/>
                    <a:pt x="4282" y="4256"/>
                    <a:pt x="4285" y="4251"/>
                  </a:cubicBezTo>
                  <a:cubicBezTo>
                    <a:pt x="4288" y="4246"/>
                    <a:pt x="4287" y="4234"/>
                    <a:pt x="4287" y="4234"/>
                  </a:cubicBezTo>
                  <a:cubicBezTo>
                    <a:pt x="4287" y="4234"/>
                    <a:pt x="4296" y="4228"/>
                    <a:pt x="4300" y="4216"/>
                  </a:cubicBezTo>
                  <a:cubicBezTo>
                    <a:pt x="4304" y="4204"/>
                    <a:pt x="4328" y="4185"/>
                    <a:pt x="4338" y="4178"/>
                  </a:cubicBezTo>
                  <a:cubicBezTo>
                    <a:pt x="4348" y="4171"/>
                    <a:pt x="4350" y="4162"/>
                    <a:pt x="4354" y="4153"/>
                  </a:cubicBezTo>
                  <a:cubicBezTo>
                    <a:pt x="4358" y="4144"/>
                    <a:pt x="4379" y="4131"/>
                    <a:pt x="4379" y="4131"/>
                  </a:cubicBezTo>
                  <a:cubicBezTo>
                    <a:pt x="4366" y="4129"/>
                    <a:pt x="4366" y="4129"/>
                    <a:pt x="4366" y="4129"/>
                  </a:cubicBezTo>
                  <a:cubicBezTo>
                    <a:pt x="4366" y="4129"/>
                    <a:pt x="4378" y="4123"/>
                    <a:pt x="4378" y="4107"/>
                  </a:cubicBezTo>
                  <a:cubicBezTo>
                    <a:pt x="4378" y="4091"/>
                    <a:pt x="4351" y="4100"/>
                    <a:pt x="4341" y="4089"/>
                  </a:cubicBezTo>
                  <a:cubicBezTo>
                    <a:pt x="4331" y="4078"/>
                    <a:pt x="4331" y="4055"/>
                    <a:pt x="4327" y="4018"/>
                  </a:cubicBezTo>
                  <a:cubicBezTo>
                    <a:pt x="4323" y="3981"/>
                    <a:pt x="4315" y="3963"/>
                    <a:pt x="4306" y="3960"/>
                  </a:cubicBezTo>
                  <a:cubicBezTo>
                    <a:pt x="4297" y="3957"/>
                    <a:pt x="4303" y="3976"/>
                    <a:pt x="4303" y="3980"/>
                  </a:cubicBezTo>
                  <a:cubicBezTo>
                    <a:pt x="4303" y="3984"/>
                    <a:pt x="4293" y="3979"/>
                    <a:pt x="4291" y="3974"/>
                  </a:cubicBezTo>
                  <a:cubicBezTo>
                    <a:pt x="4289" y="3969"/>
                    <a:pt x="4277" y="3937"/>
                    <a:pt x="4277" y="3937"/>
                  </a:cubicBezTo>
                  <a:cubicBezTo>
                    <a:pt x="4258" y="3930"/>
                    <a:pt x="4258" y="3930"/>
                    <a:pt x="4258" y="3930"/>
                  </a:cubicBezTo>
                  <a:cubicBezTo>
                    <a:pt x="4242" y="3897"/>
                    <a:pt x="4242" y="3897"/>
                    <a:pt x="4242" y="3897"/>
                  </a:cubicBezTo>
                  <a:cubicBezTo>
                    <a:pt x="4219" y="3897"/>
                    <a:pt x="4219" y="3897"/>
                    <a:pt x="4219" y="3897"/>
                  </a:cubicBezTo>
                  <a:cubicBezTo>
                    <a:pt x="4219" y="3897"/>
                    <a:pt x="4196" y="3889"/>
                    <a:pt x="4188" y="3881"/>
                  </a:cubicBezTo>
                  <a:cubicBezTo>
                    <a:pt x="4187" y="3880"/>
                    <a:pt x="4186" y="3880"/>
                    <a:pt x="4186" y="3879"/>
                  </a:cubicBezTo>
                  <a:cubicBezTo>
                    <a:pt x="4179" y="3870"/>
                    <a:pt x="4132" y="3870"/>
                    <a:pt x="4132" y="3870"/>
                  </a:cubicBezTo>
                  <a:cubicBezTo>
                    <a:pt x="4128" y="3879"/>
                    <a:pt x="4128" y="3879"/>
                    <a:pt x="4128" y="3879"/>
                  </a:cubicBezTo>
                  <a:cubicBezTo>
                    <a:pt x="4098" y="3874"/>
                    <a:pt x="4098" y="3874"/>
                    <a:pt x="4098" y="3874"/>
                  </a:cubicBezTo>
                  <a:cubicBezTo>
                    <a:pt x="4097" y="3885"/>
                    <a:pt x="4097" y="3885"/>
                    <a:pt x="4097" y="3885"/>
                  </a:cubicBezTo>
                  <a:cubicBezTo>
                    <a:pt x="4058" y="3871"/>
                    <a:pt x="4058" y="3871"/>
                    <a:pt x="4058" y="3871"/>
                  </a:cubicBezTo>
                  <a:cubicBezTo>
                    <a:pt x="4039" y="3877"/>
                    <a:pt x="4039" y="3877"/>
                    <a:pt x="4039" y="3877"/>
                  </a:cubicBezTo>
                  <a:cubicBezTo>
                    <a:pt x="4039" y="3877"/>
                    <a:pt x="4039" y="3866"/>
                    <a:pt x="4036" y="3858"/>
                  </a:cubicBezTo>
                  <a:cubicBezTo>
                    <a:pt x="4033" y="3850"/>
                    <a:pt x="4018" y="3858"/>
                    <a:pt x="4018" y="3858"/>
                  </a:cubicBezTo>
                  <a:cubicBezTo>
                    <a:pt x="4016" y="3843"/>
                    <a:pt x="4016" y="3843"/>
                    <a:pt x="4016" y="3843"/>
                  </a:cubicBezTo>
                  <a:cubicBezTo>
                    <a:pt x="4016" y="3843"/>
                    <a:pt x="3999" y="3828"/>
                    <a:pt x="3986" y="3826"/>
                  </a:cubicBezTo>
                  <a:cubicBezTo>
                    <a:pt x="3973" y="3824"/>
                    <a:pt x="3966" y="3850"/>
                    <a:pt x="3966" y="3850"/>
                  </a:cubicBezTo>
                  <a:cubicBezTo>
                    <a:pt x="3966" y="3850"/>
                    <a:pt x="3975" y="3810"/>
                    <a:pt x="3977" y="3802"/>
                  </a:cubicBezTo>
                  <a:cubicBezTo>
                    <a:pt x="3979" y="3794"/>
                    <a:pt x="3965" y="3771"/>
                    <a:pt x="3959" y="3763"/>
                  </a:cubicBezTo>
                  <a:cubicBezTo>
                    <a:pt x="3953" y="3755"/>
                    <a:pt x="3916" y="3741"/>
                    <a:pt x="3916" y="3741"/>
                  </a:cubicBezTo>
                  <a:cubicBezTo>
                    <a:pt x="3916" y="3741"/>
                    <a:pt x="3908" y="3731"/>
                    <a:pt x="3904" y="3725"/>
                  </a:cubicBezTo>
                  <a:cubicBezTo>
                    <a:pt x="3900" y="3719"/>
                    <a:pt x="3885" y="3736"/>
                    <a:pt x="3885" y="3736"/>
                  </a:cubicBezTo>
                  <a:cubicBezTo>
                    <a:pt x="3885" y="3736"/>
                    <a:pt x="3875" y="3732"/>
                    <a:pt x="3869" y="3729"/>
                  </a:cubicBezTo>
                  <a:cubicBezTo>
                    <a:pt x="3863" y="3726"/>
                    <a:pt x="3849" y="3743"/>
                    <a:pt x="3849" y="3743"/>
                  </a:cubicBezTo>
                  <a:cubicBezTo>
                    <a:pt x="3827" y="3729"/>
                    <a:pt x="3827" y="3729"/>
                    <a:pt x="3827" y="3729"/>
                  </a:cubicBezTo>
                  <a:cubicBezTo>
                    <a:pt x="3827" y="3729"/>
                    <a:pt x="3853" y="3729"/>
                    <a:pt x="3857" y="3722"/>
                  </a:cubicBezTo>
                  <a:cubicBezTo>
                    <a:pt x="3861" y="3715"/>
                    <a:pt x="3860" y="3702"/>
                    <a:pt x="3860" y="3702"/>
                  </a:cubicBezTo>
                  <a:cubicBezTo>
                    <a:pt x="3860" y="3702"/>
                    <a:pt x="3870" y="3701"/>
                    <a:pt x="3872" y="3688"/>
                  </a:cubicBezTo>
                  <a:cubicBezTo>
                    <a:pt x="3874" y="3675"/>
                    <a:pt x="3846" y="3678"/>
                    <a:pt x="3846" y="3678"/>
                  </a:cubicBezTo>
                  <a:cubicBezTo>
                    <a:pt x="3846" y="3678"/>
                    <a:pt x="3842" y="3664"/>
                    <a:pt x="3835" y="3663"/>
                  </a:cubicBezTo>
                  <a:cubicBezTo>
                    <a:pt x="3828" y="3662"/>
                    <a:pt x="3830" y="3678"/>
                    <a:pt x="3830" y="3678"/>
                  </a:cubicBezTo>
                  <a:cubicBezTo>
                    <a:pt x="3830" y="3678"/>
                    <a:pt x="3824" y="3669"/>
                    <a:pt x="3824" y="3663"/>
                  </a:cubicBezTo>
                  <a:cubicBezTo>
                    <a:pt x="3824" y="3657"/>
                    <a:pt x="3810" y="3658"/>
                    <a:pt x="3810" y="3658"/>
                  </a:cubicBezTo>
                  <a:cubicBezTo>
                    <a:pt x="3806" y="3678"/>
                    <a:pt x="3806" y="3678"/>
                    <a:pt x="3806" y="3678"/>
                  </a:cubicBezTo>
                  <a:cubicBezTo>
                    <a:pt x="3806" y="3678"/>
                    <a:pt x="3798" y="3670"/>
                    <a:pt x="3796" y="3664"/>
                  </a:cubicBezTo>
                  <a:cubicBezTo>
                    <a:pt x="3794" y="3658"/>
                    <a:pt x="3793" y="3644"/>
                    <a:pt x="3793" y="3644"/>
                  </a:cubicBezTo>
                  <a:cubicBezTo>
                    <a:pt x="3772" y="3652"/>
                    <a:pt x="3772" y="3652"/>
                    <a:pt x="3772" y="3652"/>
                  </a:cubicBezTo>
                  <a:cubicBezTo>
                    <a:pt x="3772" y="3652"/>
                    <a:pt x="3788" y="3643"/>
                    <a:pt x="3788" y="3638"/>
                  </a:cubicBezTo>
                  <a:cubicBezTo>
                    <a:pt x="3788" y="3633"/>
                    <a:pt x="3775" y="3633"/>
                    <a:pt x="3775" y="3628"/>
                  </a:cubicBezTo>
                  <a:cubicBezTo>
                    <a:pt x="3775" y="3623"/>
                    <a:pt x="3817" y="3623"/>
                    <a:pt x="3821" y="3617"/>
                  </a:cubicBezTo>
                  <a:cubicBezTo>
                    <a:pt x="3825" y="3611"/>
                    <a:pt x="3731" y="3619"/>
                    <a:pt x="3731" y="3619"/>
                  </a:cubicBezTo>
                  <a:cubicBezTo>
                    <a:pt x="3740" y="3629"/>
                    <a:pt x="3740" y="3629"/>
                    <a:pt x="3740" y="3629"/>
                  </a:cubicBezTo>
                  <a:cubicBezTo>
                    <a:pt x="3740" y="3629"/>
                    <a:pt x="3718" y="3631"/>
                    <a:pt x="3709" y="3634"/>
                  </a:cubicBezTo>
                  <a:cubicBezTo>
                    <a:pt x="3700" y="3637"/>
                    <a:pt x="3676" y="3654"/>
                    <a:pt x="3676" y="3654"/>
                  </a:cubicBezTo>
                  <a:cubicBezTo>
                    <a:pt x="3652" y="3655"/>
                    <a:pt x="3620" y="3623"/>
                    <a:pt x="3620" y="3623"/>
                  </a:cubicBezTo>
                  <a:cubicBezTo>
                    <a:pt x="3620" y="3623"/>
                    <a:pt x="3539" y="3628"/>
                    <a:pt x="3529" y="3627"/>
                  </a:cubicBezTo>
                  <a:cubicBezTo>
                    <a:pt x="3519" y="3626"/>
                    <a:pt x="3516" y="3617"/>
                    <a:pt x="3516" y="3603"/>
                  </a:cubicBezTo>
                  <a:cubicBezTo>
                    <a:pt x="3516" y="3589"/>
                    <a:pt x="3510" y="3579"/>
                    <a:pt x="3484" y="3574"/>
                  </a:cubicBezTo>
                  <a:cubicBezTo>
                    <a:pt x="3458" y="3569"/>
                    <a:pt x="3421" y="3591"/>
                    <a:pt x="3421" y="3591"/>
                  </a:cubicBezTo>
                  <a:cubicBezTo>
                    <a:pt x="3421" y="3591"/>
                    <a:pt x="3394" y="3597"/>
                    <a:pt x="3378" y="3611"/>
                  </a:cubicBezTo>
                  <a:cubicBezTo>
                    <a:pt x="3362" y="3625"/>
                    <a:pt x="3385" y="3651"/>
                    <a:pt x="3387" y="3671"/>
                  </a:cubicBezTo>
                  <a:cubicBezTo>
                    <a:pt x="3389" y="3691"/>
                    <a:pt x="3362" y="3707"/>
                    <a:pt x="3362" y="3707"/>
                  </a:cubicBezTo>
                  <a:cubicBezTo>
                    <a:pt x="3363" y="3689"/>
                    <a:pt x="3363" y="3689"/>
                    <a:pt x="3363" y="3689"/>
                  </a:cubicBezTo>
                  <a:cubicBezTo>
                    <a:pt x="3363" y="3689"/>
                    <a:pt x="3345" y="3684"/>
                    <a:pt x="3339" y="3674"/>
                  </a:cubicBezTo>
                  <a:cubicBezTo>
                    <a:pt x="3333" y="3664"/>
                    <a:pt x="3349" y="3646"/>
                    <a:pt x="3356" y="3637"/>
                  </a:cubicBezTo>
                  <a:cubicBezTo>
                    <a:pt x="3363" y="3628"/>
                    <a:pt x="3362" y="3612"/>
                    <a:pt x="3362" y="3600"/>
                  </a:cubicBezTo>
                  <a:cubicBezTo>
                    <a:pt x="3362" y="3588"/>
                    <a:pt x="3351" y="3573"/>
                    <a:pt x="3351" y="3573"/>
                  </a:cubicBezTo>
                  <a:cubicBezTo>
                    <a:pt x="3351" y="3573"/>
                    <a:pt x="3368" y="3563"/>
                    <a:pt x="3373" y="3562"/>
                  </a:cubicBezTo>
                  <a:cubicBezTo>
                    <a:pt x="3378" y="3561"/>
                    <a:pt x="3393" y="3557"/>
                    <a:pt x="3394" y="3536"/>
                  </a:cubicBezTo>
                  <a:cubicBezTo>
                    <a:pt x="3395" y="3515"/>
                    <a:pt x="3353" y="3531"/>
                    <a:pt x="3347" y="3532"/>
                  </a:cubicBezTo>
                  <a:cubicBezTo>
                    <a:pt x="3341" y="3533"/>
                    <a:pt x="3341" y="3553"/>
                    <a:pt x="3334" y="3560"/>
                  </a:cubicBezTo>
                  <a:cubicBezTo>
                    <a:pt x="3327" y="3567"/>
                    <a:pt x="3316" y="3560"/>
                    <a:pt x="3309" y="3561"/>
                  </a:cubicBezTo>
                  <a:cubicBezTo>
                    <a:pt x="3302" y="3562"/>
                    <a:pt x="3288" y="3585"/>
                    <a:pt x="3288" y="3585"/>
                  </a:cubicBezTo>
                  <a:cubicBezTo>
                    <a:pt x="3263" y="3589"/>
                    <a:pt x="3263" y="3589"/>
                    <a:pt x="3263" y="3589"/>
                  </a:cubicBezTo>
                  <a:cubicBezTo>
                    <a:pt x="3263" y="3589"/>
                    <a:pt x="3257" y="3580"/>
                    <a:pt x="3250" y="3584"/>
                  </a:cubicBezTo>
                  <a:cubicBezTo>
                    <a:pt x="3243" y="3589"/>
                    <a:pt x="3243" y="3601"/>
                    <a:pt x="3243" y="3601"/>
                  </a:cubicBezTo>
                  <a:cubicBezTo>
                    <a:pt x="3243" y="3601"/>
                    <a:pt x="3238" y="3615"/>
                    <a:pt x="3231" y="3616"/>
                  </a:cubicBezTo>
                  <a:cubicBezTo>
                    <a:pt x="3224" y="3618"/>
                    <a:pt x="3232" y="3607"/>
                    <a:pt x="3232" y="3607"/>
                  </a:cubicBezTo>
                  <a:cubicBezTo>
                    <a:pt x="3232" y="3607"/>
                    <a:pt x="3226" y="3602"/>
                    <a:pt x="3222" y="3602"/>
                  </a:cubicBezTo>
                  <a:cubicBezTo>
                    <a:pt x="3219" y="3602"/>
                    <a:pt x="3204" y="3606"/>
                    <a:pt x="3199" y="3609"/>
                  </a:cubicBezTo>
                  <a:cubicBezTo>
                    <a:pt x="3194" y="3613"/>
                    <a:pt x="3179" y="3627"/>
                    <a:pt x="3175" y="3634"/>
                  </a:cubicBezTo>
                  <a:cubicBezTo>
                    <a:pt x="3172" y="3641"/>
                    <a:pt x="3180" y="3650"/>
                    <a:pt x="3180" y="3650"/>
                  </a:cubicBezTo>
                  <a:cubicBezTo>
                    <a:pt x="3169" y="3670"/>
                    <a:pt x="3169" y="3670"/>
                    <a:pt x="3169" y="3670"/>
                  </a:cubicBezTo>
                  <a:cubicBezTo>
                    <a:pt x="3176" y="3686"/>
                    <a:pt x="3176" y="3686"/>
                    <a:pt x="3176" y="3686"/>
                  </a:cubicBezTo>
                  <a:cubicBezTo>
                    <a:pt x="3176" y="3686"/>
                    <a:pt x="3160" y="3687"/>
                    <a:pt x="3154" y="3690"/>
                  </a:cubicBezTo>
                  <a:cubicBezTo>
                    <a:pt x="3148" y="3692"/>
                    <a:pt x="3142" y="3706"/>
                    <a:pt x="3139" y="3713"/>
                  </a:cubicBezTo>
                  <a:cubicBezTo>
                    <a:pt x="3135" y="3720"/>
                    <a:pt x="3121" y="3722"/>
                    <a:pt x="3121" y="3722"/>
                  </a:cubicBezTo>
                  <a:cubicBezTo>
                    <a:pt x="3107" y="3728"/>
                    <a:pt x="3107" y="3728"/>
                    <a:pt x="3107" y="3728"/>
                  </a:cubicBezTo>
                  <a:cubicBezTo>
                    <a:pt x="3115" y="3744"/>
                    <a:pt x="3115" y="3744"/>
                    <a:pt x="3115" y="3744"/>
                  </a:cubicBezTo>
                  <a:cubicBezTo>
                    <a:pt x="3115" y="3744"/>
                    <a:pt x="3118" y="3767"/>
                    <a:pt x="3110" y="3769"/>
                  </a:cubicBezTo>
                  <a:cubicBezTo>
                    <a:pt x="3102" y="3771"/>
                    <a:pt x="3108" y="3761"/>
                    <a:pt x="3107" y="3751"/>
                  </a:cubicBezTo>
                  <a:cubicBezTo>
                    <a:pt x="3105" y="3742"/>
                    <a:pt x="3085" y="3730"/>
                    <a:pt x="3085" y="3730"/>
                  </a:cubicBezTo>
                  <a:cubicBezTo>
                    <a:pt x="3085" y="3730"/>
                    <a:pt x="3085" y="3730"/>
                    <a:pt x="3085" y="3731"/>
                  </a:cubicBezTo>
                  <a:cubicBezTo>
                    <a:pt x="3085" y="3731"/>
                    <a:pt x="3085" y="3731"/>
                    <a:pt x="3085" y="3731"/>
                  </a:cubicBezTo>
                  <a:cubicBezTo>
                    <a:pt x="3070" y="3719"/>
                    <a:pt x="3070" y="3719"/>
                    <a:pt x="3070" y="3719"/>
                  </a:cubicBezTo>
                  <a:cubicBezTo>
                    <a:pt x="3070" y="3719"/>
                    <a:pt x="3066" y="3697"/>
                    <a:pt x="3051" y="3691"/>
                  </a:cubicBezTo>
                  <a:cubicBezTo>
                    <a:pt x="3036" y="3685"/>
                    <a:pt x="3011" y="3686"/>
                    <a:pt x="3011" y="3686"/>
                  </a:cubicBezTo>
                  <a:cubicBezTo>
                    <a:pt x="3010" y="3677"/>
                    <a:pt x="3010" y="3677"/>
                    <a:pt x="3010" y="3677"/>
                  </a:cubicBezTo>
                  <a:cubicBezTo>
                    <a:pt x="3010" y="3677"/>
                    <a:pt x="2984" y="3673"/>
                    <a:pt x="2978" y="3680"/>
                  </a:cubicBezTo>
                  <a:cubicBezTo>
                    <a:pt x="2972" y="3687"/>
                    <a:pt x="2959" y="3700"/>
                    <a:pt x="2959" y="3700"/>
                  </a:cubicBezTo>
                  <a:cubicBezTo>
                    <a:pt x="2959" y="3700"/>
                    <a:pt x="2949" y="3691"/>
                    <a:pt x="2941" y="3698"/>
                  </a:cubicBezTo>
                  <a:cubicBezTo>
                    <a:pt x="2933" y="3705"/>
                    <a:pt x="2919" y="3723"/>
                    <a:pt x="2909" y="3723"/>
                  </a:cubicBezTo>
                  <a:cubicBezTo>
                    <a:pt x="2899" y="3723"/>
                    <a:pt x="2890" y="3716"/>
                    <a:pt x="2890" y="3716"/>
                  </a:cubicBezTo>
                  <a:cubicBezTo>
                    <a:pt x="2880" y="3705"/>
                    <a:pt x="2880" y="3705"/>
                    <a:pt x="2880" y="3705"/>
                  </a:cubicBezTo>
                  <a:cubicBezTo>
                    <a:pt x="2874" y="3712"/>
                    <a:pt x="2874" y="3712"/>
                    <a:pt x="2874" y="3712"/>
                  </a:cubicBezTo>
                  <a:cubicBezTo>
                    <a:pt x="2874" y="3712"/>
                    <a:pt x="2860" y="3717"/>
                    <a:pt x="2855" y="3708"/>
                  </a:cubicBezTo>
                  <a:cubicBezTo>
                    <a:pt x="2850" y="3699"/>
                    <a:pt x="2857" y="3689"/>
                    <a:pt x="2850" y="3683"/>
                  </a:cubicBezTo>
                  <a:cubicBezTo>
                    <a:pt x="2848" y="3681"/>
                    <a:pt x="2845" y="3680"/>
                    <a:pt x="2842" y="3678"/>
                  </a:cubicBezTo>
                  <a:cubicBezTo>
                    <a:pt x="2834" y="3673"/>
                    <a:pt x="2823" y="3666"/>
                    <a:pt x="2820" y="3657"/>
                  </a:cubicBezTo>
                  <a:cubicBezTo>
                    <a:pt x="2816" y="3644"/>
                    <a:pt x="2804" y="3630"/>
                    <a:pt x="2804" y="3630"/>
                  </a:cubicBezTo>
                  <a:cubicBezTo>
                    <a:pt x="2802" y="3615"/>
                    <a:pt x="2802" y="3615"/>
                    <a:pt x="2802" y="3615"/>
                  </a:cubicBezTo>
                  <a:cubicBezTo>
                    <a:pt x="2802" y="3615"/>
                    <a:pt x="2802" y="3615"/>
                    <a:pt x="2802" y="3614"/>
                  </a:cubicBezTo>
                  <a:cubicBezTo>
                    <a:pt x="2802" y="3614"/>
                    <a:pt x="2802" y="3614"/>
                    <a:pt x="2802" y="3614"/>
                  </a:cubicBezTo>
                  <a:cubicBezTo>
                    <a:pt x="2799" y="3612"/>
                    <a:pt x="2789" y="3599"/>
                    <a:pt x="2789" y="3586"/>
                  </a:cubicBezTo>
                  <a:cubicBezTo>
                    <a:pt x="2789" y="3571"/>
                    <a:pt x="2801" y="3575"/>
                    <a:pt x="2801" y="3566"/>
                  </a:cubicBezTo>
                  <a:cubicBezTo>
                    <a:pt x="2801" y="3557"/>
                    <a:pt x="2796" y="3545"/>
                    <a:pt x="2796" y="3545"/>
                  </a:cubicBezTo>
                  <a:cubicBezTo>
                    <a:pt x="2800" y="3513"/>
                    <a:pt x="2800" y="3513"/>
                    <a:pt x="2800" y="3513"/>
                  </a:cubicBezTo>
                  <a:cubicBezTo>
                    <a:pt x="2810" y="3525"/>
                    <a:pt x="2810" y="3525"/>
                    <a:pt x="2810" y="3525"/>
                  </a:cubicBezTo>
                  <a:cubicBezTo>
                    <a:pt x="2813" y="3468"/>
                    <a:pt x="2813" y="3468"/>
                    <a:pt x="2813" y="3468"/>
                  </a:cubicBezTo>
                  <a:cubicBezTo>
                    <a:pt x="2813" y="3468"/>
                    <a:pt x="2819" y="3447"/>
                    <a:pt x="2828" y="3438"/>
                  </a:cubicBezTo>
                  <a:cubicBezTo>
                    <a:pt x="2837" y="3429"/>
                    <a:pt x="2839" y="3414"/>
                    <a:pt x="2837" y="3409"/>
                  </a:cubicBezTo>
                  <a:cubicBezTo>
                    <a:pt x="2835" y="3404"/>
                    <a:pt x="2829" y="3399"/>
                    <a:pt x="2830" y="3395"/>
                  </a:cubicBezTo>
                  <a:cubicBezTo>
                    <a:pt x="2831" y="3391"/>
                    <a:pt x="2845" y="3392"/>
                    <a:pt x="2843" y="3385"/>
                  </a:cubicBezTo>
                  <a:cubicBezTo>
                    <a:pt x="2841" y="3378"/>
                    <a:pt x="2832" y="3371"/>
                    <a:pt x="2832" y="3371"/>
                  </a:cubicBezTo>
                  <a:cubicBezTo>
                    <a:pt x="2817" y="3365"/>
                    <a:pt x="2817" y="3365"/>
                    <a:pt x="2817" y="3365"/>
                  </a:cubicBezTo>
                  <a:cubicBezTo>
                    <a:pt x="2817" y="3365"/>
                    <a:pt x="2806" y="3357"/>
                    <a:pt x="2797" y="3348"/>
                  </a:cubicBezTo>
                  <a:cubicBezTo>
                    <a:pt x="2788" y="3339"/>
                    <a:pt x="2779" y="3343"/>
                    <a:pt x="2779" y="3343"/>
                  </a:cubicBezTo>
                  <a:cubicBezTo>
                    <a:pt x="2779" y="3343"/>
                    <a:pt x="2775" y="3331"/>
                    <a:pt x="2763" y="3331"/>
                  </a:cubicBezTo>
                  <a:cubicBezTo>
                    <a:pt x="2751" y="3331"/>
                    <a:pt x="2741" y="3339"/>
                    <a:pt x="2741" y="3339"/>
                  </a:cubicBezTo>
                  <a:cubicBezTo>
                    <a:pt x="2741" y="3339"/>
                    <a:pt x="2727" y="3330"/>
                    <a:pt x="2720" y="3330"/>
                  </a:cubicBezTo>
                  <a:cubicBezTo>
                    <a:pt x="2713" y="3330"/>
                    <a:pt x="2697" y="3348"/>
                    <a:pt x="2697" y="3348"/>
                  </a:cubicBezTo>
                  <a:cubicBezTo>
                    <a:pt x="2674" y="3347"/>
                    <a:pt x="2674" y="3347"/>
                    <a:pt x="2674" y="3347"/>
                  </a:cubicBezTo>
                  <a:cubicBezTo>
                    <a:pt x="2674" y="3347"/>
                    <a:pt x="2661" y="3341"/>
                    <a:pt x="2658" y="3341"/>
                  </a:cubicBezTo>
                  <a:cubicBezTo>
                    <a:pt x="2655" y="3341"/>
                    <a:pt x="2638" y="3346"/>
                    <a:pt x="2638" y="3346"/>
                  </a:cubicBezTo>
                  <a:cubicBezTo>
                    <a:pt x="2638" y="3346"/>
                    <a:pt x="2633" y="3332"/>
                    <a:pt x="2630" y="3332"/>
                  </a:cubicBezTo>
                  <a:cubicBezTo>
                    <a:pt x="2627" y="3332"/>
                    <a:pt x="2608" y="3345"/>
                    <a:pt x="2608" y="3345"/>
                  </a:cubicBezTo>
                  <a:cubicBezTo>
                    <a:pt x="2599" y="3336"/>
                    <a:pt x="2599" y="3336"/>
                    <a:pt x="2599" y="3336"/>
                  </a:cubicBezTo>
                  <a:cubicBezTo>
                    <a:pt x="2588" y="3343"/>
                    <a:pt x="2588" y="3343"/>
                    <a:pt x="2588" y="3343"/>
                  </a:cubicBezTo>
                  <a:cubicBezTo>
                    <a:pt x="2579" y="3338"/>
                    <a:pt x="2579" y="3338"/>
                    <a:pt x="2579" y="3338"/>
                  </a:cubicBezTo>
                  <a:cubicBezTo>
                    <a:pt x="2589" y="3312"/>
                    <a:pt x="2589" y="3312"/>
                    <a:pt x="2589" y="3312"/>
                  </a:cubicBezTo>
                  <a:cubicBezTo>
                    <a:pt x="2600" y="3316"/>
                    <a:pt x="2600" y="3316"/>
                    <a:pt x="2600" y="3316"/>
                  </a:cubicBezTo>
                  <a:cubicBezTo>
                    <a:pt x="2600" y="3316"/>
                    <a:pt x="2616" y="3302"/>
                    <a:pt x="2616" y="3291"/>
                  </a:cubicBezTo>
                  <a:cubicBezTo>
                    <a:pt x="2616" y="3280"/>
                    <a:pt x="2612" y="3268"/>
                    <a:pt x="2616" y="3258"/>
                  </a:cubicBezTo>
                  <a:cubicBezTo>
                    <a:pt x="2620" y="3248"/>
                    <a:pt x="2633" y="3225"/>
                    <a:pt x="2633" y="3220"/>
                  </a:cubicBezTo>
                  <a:cubicBezTo>
                    <a:pt x="2633" y="3215"/>
                    <a:pt x="2615" y="3209"/>
                    <a:pt x="2615" y="3209"/>
                  </a:cubicBezTo>
                  <a:cubicBezTo>
                    <a:pt x="2626" y="3199"/>
                    <a:pt x="2626" y="3199"/>
                    <a:pt x="2626" y="3199"/>
                  </a:cubicBezTo>
                  <a:cubicBezTo>
                    <a:pt x="2640" y="3183"/>
                    <a:pt x="2640" y="3183"/>
                    <a:pt x="2640" y="3183"/>
                  </a:cubicBezTo>
                  <a:cubicBezTo>
                    <a:pt x="2640" y="3183"/>
                    <a:pt x="2634" y="3202"/>
                    <a:pt x="2638" y="3205"/>
                  </a:cubicBezTo>
                  <a:cubicBezTo>
                    <a:pt x="2642" y="3208"/>
                    <a:pt x="2649" y="3208"/>
                    <a:pt x="2649" y="3208"/>
                  </a:cubicBezTo>
                  <a:cubicBezTo>
                    <a:pt x="2664" y="3163"/>
                    <a:pt x="2664" y="3163"/>
                    <a:pt x="2664" y="3163"/>
                  </a:cubicBezTo>
                  <a:cubicBezTo>
                    <a:pt x="2658" y="3155"/>
                    <a:pt x="2658" y="3155"/>
                    <a:pt x="2658" y="3155"/>
                  </a:cubicBezTo>
                  <a:cubicBezTo>
                    <a:pt x="2671" y="3151"/>
                    <a:pt x="2671" y="3151"/>
                    <a:pt x="2671" y="3151"/>
                  </a:cubicBezTo>
                  <a:cubicBezTo>
                    <a:pt x="2672" y="3143"/>
                    <a:pt x="2672" y="3143"/>
                    <a:pt x="2672" y="3143"/>
                  </a:cubicBezTo>
                  <a:cubicBezTo>
                    <a:pt x="2660" y="3139"/>
                    <a:pt x="2660" y="3139"/>
                    <a:pt x="2660" y="3139"/>
                  </a:cubicBezTo>
                  <a:cubicBezTo>
                    <a:pt x="2672" y="3126"/>
                    <a:pt x="2672" y="3126"/>
                    <a:pt x="2672" y="3126"/>
                  </a:cubicBezTo>
                  <a:cubicBezTo>
                    <a:pt x="2676" y="3110"/>
                    <a:pt x="2676" y="3110"/>
                    <a:pt x="2676" y="3110"/>
                  </a:cubicBezTo>
                  <a:cubicBezTo>
                    <a:pt x="2676" y="3110"/>
                    <a:pt x="2706" y="3079"/>
                    <a:pt x="2710" y="3070"/>
                  </a:cubicBezTo>
                  <a:cubicBezTo>
                    <a:pt x="2714" y="3061"/>
                    <a:pt x="2723" y="3038"/>
                    <a:pt x="2712" y="3035"/>
                  </a:cubicBezTo>
                  <a:cubicBezTo>
                    <a:pt x="2701" y="3032"/>
                    <a:pt x="2679" y="3039"/>
                    <a:pt x="2679" y="3039"/>
                  </a:cubicBezTo>
                  <a:cubicBezTo>
                    <a:pt x="2679" y="3039"/>
                    <a:pt x="2655" y="3032"/>
                    <a:pt x="2648" y="3032"/>
                  </a:cubicBezTo>
                  <a:cubicBezTo>
                    <a:pt x="2641" y="3032"/>
                    <a:pt x="2613" y="3040"/>
                    <a:pt x="2599" y="3044"/>
                  </a:cubicBezTo>
                  <a:cubicBezTo>
                    <a:pt x="2585" y="3048"/>
                    <a:pt x="2560" y="3044"/>
                    <a:pt x="2554" y="3050"/>
                  </a:cubicBezTo>
                  <a:cubicBezTo>
                    <a:pt x="2548" y="3056"/>
                    <a:pt x="2537" y="3077"/>
                    <a:pt x="2536" y="3093"/>
                  </a:cubicBezTo>
                  <a:cubicBezTo>
                    <a:pt x="2535" y="3109"/>
                    <a:pt x="2535" y="3124"/>
                    <a:pt x="2535" y="3124"/>
                  </a:cubicBezTo>
                  <a:cubicBezTo>
                    <a:pt x="2525" y="3128"/>
                    <a:pt x="2525" y="3128"/>
                    <a:pt x="2525" y="3128"/>
                  </a:cubicBezTo>
                  <a:cubicBezTo>
                    <a:pt x="2525" y="3128"/>
                    <a:pt x="2525" y="3148"/>
                    <a:pt x="2519" y="3154"/>
                  </a:cubicBezTo>
                  <a:cubicBezTo>
                    <a:pt x="2513" y="3160"/>
                    <a:pt x="2492" y="3166"/>
                    <a:pt x="2487" y="3175"/>
                  </a:cubicBezTo>
                  <a:cubicBezTo>
                    <a:pt x="2482" y="3184"/>
                    <a:pt x="2485" y="3203"/>
                    <a:pt x="2472" y="3204"/>
                  </a:cubicBezTo>
                  <a:cubicBezTo>
                    <a:pt x="2459" y="3205"/>
                    <a:pt x="2466" y="3187"/>
                    <a:pt x="2450" y="3187"/>
                  </a:cubicBezTo>
                  <a:cubicBezTo>
                    <a:pt x="2434" y="3187"/>
                    <a:pt x="2408" y="3199"/>
                    <a:pt x="2388" y="3199"/>
                  </a:cubicBezTo>
                  <a:cubicBezTo>
                    <a:pt x="2368" y="3199"/>
                    <a:pt x="2340" y="3222"/>
                    <a:pt x="2331" y="3218"/>
                  </a:cubicBezTo>
                  <a:cubicBezTo>
                    <a:pt x="2322" y="3214"/>
                    <a:pt x="2323" y="3193"/>
                    <a:pt x="2312" y="3191"/>
                  </a:cubicBezTo>
                  <a:cubicBezTo>
                    <a:pt x="2301" y="3189"/>
                    <a:pt x="2273" y="3186"/>
                    <a:pt x="2273" y="3186"/>
                  </a:cubicBezTo>
                  <a:cubicBezTo>
                    <a:pt x="2273" y="3186"/>
                    <a:pt x="2271" y="3169"/>
                    <a:pt x="2266" y="3162"/>
                  </a:cubicBezTo>
                  <a:cubicBezTo>
                    <a:pt x="2261" y="3155"/>
                    <a:pt x="2253" y="3146"/>
                    <a:pt x="2253" y="3146"/>
                  </a:cubicBezTo>
                  <a:cubicBezTo>
                    <a:pt x="2253" y="3123"/>
                    <a:pt x="2253" y="3123"/>
                    <a:pt x="2253" y="3123"/>
                  </a:cubicBezTo>
                  <a:cubicBezTo>
                    <a:pt x="2227" y="3082"/>
                    <a:pt x="2227" y="3082"/>
                    <a:pt x="2227" y="3082"/>
                  </a:cubicBezTo>
                  <a:cubicBezTo>
                    <a:pt x="2226" y="3054"/>
                    <a:pt x="2226" y="3054"/>
                    <a:pt x="2226" y="3054"/>
                  </a:cubicBezTo>
                  <a:cubicBezTo>
                    <a:pt x="2215" y="3034"/>
                    <a:pt x="2215" y="3034"/>
                    <a:pt x="2215" y="3034"/>
                  </a:cubicBezTo>
                  <a:cubicBezTo>
                    <a:pt x="2212" y="2977"/>
                    <a:pt x="2212" y="2977"/>
                    <a:pt x="2212" y="2977"/>
                  </a:cubicBezTo>
                  <a:cubicBezTo>
                    <a:pt x="2212" y="2977"/>
                    <a:pt x="2228" y="2956"/>
                    <a:pt x="2228" y="2945"/>
                  </a:cubicBezTo>
                  <a:cubicBezTo>
                    <a:pt x="2228" y="2934"/>
                    <a:pt x="2230" y="2904"/>
                    <a:pt x="2230" y="2904"/>
                  </a:cubicBezTo>
                  <a:cubicBezTo>
                    <a:pt x="2228" y="2877"/>
                    <a:pt x="2228" y="2877"/>
                    <a:pt x="2228" y="2877"/>
                  </a:cubicBezTo>
                  <a:cubicBezTo>
                    <a:pt x="2244" y="2872"/>
                    <a:pt x="2244" y="2872"/>
                    <a:pt x="2244" y="2872"/>
                  </a:cubicBezTo>
                  <a:cubicBezTo>
                    <a:pt x="2244" y="2872"/>
                    <a:pt x="2243" y="2832"/>
                    <a:pt x="2251" y="2830"/>
                  </a:cubicBezTo>
                  <a:cubicBezTo>
                    <a:pt x="2259" y="2828"/>
                    <a:pt x="2267" y="2839"/>
                    <a:pt x="2269" y="2830"/>
                  </a:cubicBezTo>
                  <a:cubicBezTo>
                    <a:pt x="2271" y="2821"/>
                    <a:pt x="2282" y="2802"/>
                    <a:pt x="2282" y="2802"/>
                  </a:cubicBezTo>
                  <a:cubicBezTo>
                    <a:pt x="2272" y="2752"/>
                    <a:pt x="2272" y="2752"/>
                    <a:pt x="2272" y="2752"/>
                  </a:cubicBezTo>
                  <a:cubicBezTo>
                    <a:pt x="2284" y="2741"/>
                    <a:pt x="2284" y="2741"/>
                    <a:pt x="2284" y="2741"/>
                  </a:cubicBezTo>
                  <a:cubicBezTo>
                    <a:pt x="2271" y="2732"/>
                    <a:pt x="2271" y="2732"/>
                    <a:pt x="2271" y="2732"/>
                  </a:cubicBezTo>
                  <a:cubicBezTo>
                    <a:pt x="2271" y="2719"/>
                    <a:pt x="2271" y="2719"/>
                    <a:pt x="2271" y="2719"/>
                  </a:cubicBezTo>
                  <a:cubicBezTo>
                    <a:pt x="2271" y="2719"/>
                    <a:pt x="2289" y="2731"/>
                    <a:pt x="2292" y="2719"/>
                  </a:cubicBezTo>
                  <a:cubicBezTo>
                    <a:pt x="2295" y="2707"/>
                    <a:pt x="2292" y="2698"/>
                    <a:pt x="2292" y="2698"/>
                  </a:cubicBezTo>
                  <a:cubicBezTo>
                    <a:pt x="2308" y="2696"/>
                    <a:pt x="2308" y="2696"/>
                    <a:pt x="2308" y="2696"/>
                  </a:cubicBezTo>
                  <a:cubicBezTo>
                    <a:pt x="2313" y="2678"/>
                    <a:pt x="2313" y="2678"/>
                    <a:pt x="2313" y="2678"/>
                  </a:cubicBezTo>
                  <a:cubicBezTo>
                    <a:pt x="2323" y="2683"/>
                    <a:pt x="2323" y="2683"/>
                    <a:pt x="2323" y="2683"/>
                  </a:cubicBezTo>
                  <a:cubicBezTo>
                    <a:pt x="2336" y="2676"/>
                    <a:pt x="2336" y="2676"/>
                    <a:pt x="2336" y="2676"/>
                  </a:cubicBezTo>
                  <a:cubicBezTo>
                    <a:pt x="2331" y="2660"/>
                    <a:pt x="2331" y="2660"/>
                    <a:pt x="2331" y="2660"/>
                  </a:cubicBezTo>
                  <a:cubicBezTo>
                    <a:pt x="2341" y="2667"/>
                    <a:pt x="2341" y="2667"/>
                    <a:pt x="2341" y="2667"/>
                  </a:cubicBezTo>
                  <a:cubicBezTo>
                    <a:pt x="2341" y="2667"/>
                    <a:pt x="2345" y="2645"/>
                    <a:pt x="2351" y="2649"/>
                  </a:cubicBezTo>
                  <a:cubicBezTo>
                    <a:pt x="2357" y="2653"/>
                    <a:pt x="2358" y="2664"/>
                    <a:pt x="2364" y="2661"/>
                  </a:cubicBezTo>
                  <a:cubicBezTo>
                    <a:pt x="2370" y="2658"/>
                    <a:pt x="2398" y="2650"/>
                    <a:pt x="2406" y="2642"/>
                  </a:cubicBezTo>
                  <a:cubicBezTo>
                    <a:pt x="2414" y="2634"/>
                    <a:pt x="2428" y="2615"/>
                    <a:pt x="2428" y="2615"/>
                  </a:cubicBezTo>
                  <a:cubicBezTo>
                    <a:pt x="2428" y="2615"/>
                    <a:pt x="2420" y="2592"/>
                    <a:pt x="2430" y="2591"/>
                  </a:cubicBezTo>
                  <a:cubicBezTo>
                    <a:pt x="2440" y="2590"/>
                    <a:pt x="2451" y="2614"/>
                    <a:pt x="2463" y="2607"/>
                  </a:cubicBezTo>
                  <a:cubicBezTo>
                    <a:pt x="2475" y="2600"/>
                    <a:pt x="2479" y="2572"/>
                    <a:pt x="2485" y="2579"/>
                  </a:cubicBezTo>
                  <a:cubicBezTo>
                    <a:pt x="2491" y="2586"/>
                    <a:pt x="2494" y="2592"/>
                    <a:pt x="2499" y="2592"/>
                  </a:cubicBezTo>
                  <a:cubicBezTo>
                    <a:pt x="2504" y="2592"/>
                    <a:pt x="2515" y="2576"/>
                    <a:pt x="2515" y="2576"/>
                  </a:cubicBezTo>
                  <a:cubicBezTo>
                    <a:pt x="2515" y="2576"/>
                    <a:pt x="2534" y="2607"/>
                    <a:pt x="2548" y="2605"/>
                  </a:cubicBezTo>
                  <a:cubicBezTo>
                    <a:pt x="2562" y="2603"/>
                    <a:pt x="2564" y="2572"/>
                    <a:pt x="2580" y="2588"/>
                  </a:cubicBezTo>
                  <a:cubicBezTo>
                    <a:pt x="2596" y="2604"/>
                    <a:pt x="2588" y="2622"/>
                    <a:pt x="2598" y="2622"/>
                  </a:cubicBezTo>
                  <a:cubicBezTo>
                    <a:pt x="2608" y="2622"/>
                    <a:pt x="2624" y="2629"/>
                    <a:pt x="2624" y="2629"/>
                  </a:cubicBezTo>
                  <a:cubicBezTo>
                    <a:pt x="2624" y="2629"/>
                    <a:pt x="2623" y="2613"/>
                    <a:pt x="2630" y="2618"/>
                  </a:cubicBezTo>
                  <a:cubicBezTo>
                    <a:pt x="2637" y="2623"/>
                    <a:pt x="2645" y="2642"/>
                    <a:pt x="2650" y="2630"/>
                  </a:cubicBezTo>
                  <a:cubicBezTo>
                    <a:pt x="2655" y="2618"/>
                    <a:pt x="2648" y="2603"/>
                    <a:pt x="2648" y="2603"/>
                  </a:cubicBezTo>
                  <a:cubicBezTo>
                    <a:pt x="2662" y="2608"/>
                    <a:pt x="2662" y="2608"/>
                    <a:pt x="2662" y="2608"/>
                  </a:cubicBezTo>
                  <a:cubicBezTo>
                    <a:pt x="2667" y="2619"/>
                    <a:pt x="2667" y="2619"/>
                    <a:pt x="2667" y="2619"/>
                  </a:cubicBezTo>
                  <a:cubicBezTo>
                    <a:pt x="2677" y="2622"/>
                    <a:pt x="2677" y="2622"/>
                    <a:pt x="2677" y="2622"/>
                  </a:cubicBezTo>
                  <a:cubicBezTo>
                    <a:pt x="2677" y="2631"/>
                    <a:pt x="2677" y="2631"/>
                    <a:pt x="2677" y="2631"/>
                  </a:cubicBezTo>
                  <a:cubicBezTo>
                    <a:pt x="2677" y="2631"/>
                    <a:pt x="2701" y="2638"/>
                    <a:pt x="2696" y="2626"/>
                  </a:cubicBezTo>
                  <a:cubicBezTo>
                    <a:pt x="2691" y="2614"/>
                    <a:pt x="2677" y="2609"/>
                    <a:pt x="2677" y="2609"/>
                  </a:cubicBezTo>
                  <a:cubicBezTo>
                    <a:pt x="2671" y="2599"/>
                    <a:pt x="2671" y="2599"/>
                    <a:pt x="2671" y="2599"/>
                  </a:cubicBezTo>
                  <a:cubicBezTo>
                    <a:pt x="2671" y="2599"/>
                    <a:pt x="2691" y="2596"/>
                    <a:pt x="2689" y="2588"/>
                  </a:cubicBezTo>
                  <a:cubicBezTo>
                    <a:pt x="2687" y="2580"/>
                    <a:pt x="2685" y="2578"/>
                    <a:pt x="2676" y="2579"/>
                  </a:cubicBezTo>
                  <a:cubicBezTo>
                    <a:pt x="2667" y="2580"/>
                    <a:pt x="2640" y="2583"/>
                    <a:pt x="2649" y="2569"/>
                  </a:cubicBezTo>
                  <a:cubicBezTo>
                    <a:pt x="2658" y="2555"/>
                    <a:pt x="2667" y="2566"/>
                    <a:pt x="2678" y="2569"/>
                  </a:cubicBezTo>
                  <a:cubicBezTo>
                    <a:pt x="2689" y="2572"/>
                    <a:pt x="2697" y="2570"/>
                    <a:pt x="2707" y="2563"/>
                  </a:cubicBezTo>
                  <a:cubicBezTo>
                    <a:pt x="2717" y="2556"/>
                    <a:pt x="2728" y="2556"/>
                    <a:pt x="2728" y="2556"/>
                  </a:cubicBezTo>
                  <a:cubicBezTo>
                    <a:pt x="2729" y="2560"/>
                    <a:pt x="2729" y="2560"/>
                    <a:pt x="2729" y="2560"/>
                  </a:cubicBezTo>
                  <a:cubicBezTo>
                    <a:pt x="2729" y="2560"/>
                    <a:pt x="2759" y="2560"/>
                    <a:pt x="2759" y="2553"/>
                  </a:cubicBezTo>
                  <a:cubicBezTo>
                    <a:pt x="2759" y="2546"/>
                    <a:pt x="2765" y="2531"/>
                    <a:pt x="2768" y="2536"/>
                  </a:cubicBezTo>
                  <a:cubicBezTo>
                    <a:pt x="2771" y="2541"/>
                    <a:pt x="2771" y="2563"/>
                    <a:pt x="2771" y="2563"/>
                  </a:cubicBezTo>
                  <a:cubicBezTo>
                    <a:pt x="2771" y="2563"/>
                    <a:pt x="2804" y="2551"/>
                    <a:pt x="2813" y="2552"/>
                  </a:cubicBezTo>
                  <a:cubicBezTo>
                    <a:pt x="2822" y="2553"/>
                    <a:pt x="2829" y="2563"/>
                    <a:pt x="2829" y="2563"/>
                  </a:cubicBezTo>
                  <a:cubicBezTo>
                    <a:pt x="2829" y="2563"/>
                    <a:pt x="2826" y="2547"/>
                    <a:pt x="2836" y="2551"/>
                  </a:cubicBezTo>
                  <a:cubicBezTo>
                    <a:pt x="2846" y="2555"/>
                    <a:pt x="2846" y="2569"/>
                    <a:pt x="2846" y="2569"/>
                  </a:cubicBezTo>
                  <a:cubicBezTo>
                    <a:pt x="2866" y="2564"/>
                    <a:pt x="2866" y="2564"/>
                    <a:pt x="2866" y="2564"/>
                  </a:cubicBezTo>
                  <a:cubicBezTo>
                    <a:pt x="2862" y="2572"/>
                    <a:pt x="2862" y="2572"/>
                    <a:pt x="2862" y="2572"/>
                  </a:cubicBezTo>
                  <a:cubicBezTo>
                    <a:pt x="2862" y="2572"/>
                    <a:pt x="2863" y="2604"/>
                    <a:pt x="2881" y="2600"/>
                  </a:cubicBezTo>
                  <a:cubicBezTo>
                    <a:pt x="2899" y="2596"/>
                    <a:pt x="2912" y="2570"/>
                    <a:pt x="2930" y="2574"/>
                  </a:cubicBezTo>
                  <a:cubicBezTo>
                    <a:pt x="2948" y="2578"/>
                    <a:pt x="2949" y="2612"/>
                    <a:pt x="2958" y="2618"/>
                  </a:cubicBezTo>
                  <a:cubicBezTo>
                    <a:pt x="2967" y="2624"/>
                    <a:pt x="2985" y="2624"/>
                    <a:pt x="2985" y="2624"/>
                  </a:cubicBezTo>
                  <a:cubicBezTo>
                    <a:pt x="2982" y="2650"/>
                    <a:pt x="2982" y="2650"/>
                    <a:pt x="2982" y="2650"/>
                  </a:cubicBezTo>
                  <a:cubicBezTo>
                    <a:pt x="2982" y="2650"/>
                    <a:pt x="2963" y="2678"/>
                    <a:pt x="2965" y="2686"/>
                  </a:cubicBezTo>
                  <a:cubicBezTo>
                    <a:pt x="2967" y="2694"/>
                    <a:pt x="2977" y="2695"/>
                    <a:pt x="2977" y="2695"/>
                  </a:cubicBezTo>
                  <a:cubicBezTo>
                    <a:pt x="2982" y="2705"/>
                    <a:pt x="2982" y="2705"/>
                    <a:pt x="2982" y="2705"/>
                  </a:cubicBezTo>
                  <a:cubicBezTo>
                    <a:pt x="2963" y="2718"/>
                    <a:pt x="2963" y="2718"/>
                    <a:pt x="2963" y="2718"/>
                  </a:cubicBezTo>
                  <a:cubicBezTo>
                    <a:pt x="2976" y="2751"/>
                    <a:pt x="2976" y="2751"/>
                    <a:pt x="2976" y="2751"/>
                  </a:cubicBezTo>
                  <a:cubicBezTo>
                    <a:pt x="2976" y="2751"/>
                    <a:pt x="2991" y="2732"/>
                    <a:pt x="2992" y="2738"/>
                  </a:cubicBezTo>
                  <a:cubicBezTo>
                    <a:pt x="2993" y="2744"/>
                    <a:pt x="2981" y="2769"/>
                    <a:pt x="2981" y="2769"/>
                  </a:cubicBezTo>
                  <a:cubicBezTo>
                    <a:pt x="2991" y="2766"/>
                    <a:pt x="2991" y="2766"/>
                    <a:pt x="2991" y="2766"/>
                  </a:cubicBezTo>
                  <a:cubicBezTo>
                    <a:pt x="2994" y="2798"/>
                    <a:pt x="2994" y="2798"/>
                    <a:pt x="2994" y="2798"/>
                  </a:cubicBezTo>
                  <a:cubicBezTo>
                    <a:pt x="2994" y="2798"/>
                    <a:pt x="3011" y="2798"/>
                    <a:pt x="3011" y="2804"/>
                  </a:cubicBezTo>
                  <a:cubicBezTo>
                    <a:pt x="3011" y="2810"/>
                    <a:pt x="3008" y="2826"/>
                    <a:pt x="3008" y="2826"/>
                  </a:cubicBezTo>
                  <a:cubicBezTo>
                    <a:pt x="3023" y="2843"/>
                    <a:pt x="3023" y="2843"/>
                    <a:pt x="3023" y="2843"/>
                  </a:cubicBezTo>
                  <a:cubicBezTo>
                    <a:pt x="3023" y="2843"/>
                    <a:pt x="3047" y="2837"/>
                    <a:pt x="3049" y="2830"/>
                  </a:cubicBezTo>
                  <a:cubicBezTo>
                    <a:pt x="3051" y="2823"/>
                    <a:pt x="3053" y="2810"/>
                    <a:pt x="3053" y="2810"/>
                  </a:cubicBezTo>
                  <a:cubicBezTo>
                    <a:pt x="3065" y="2810"/>
                    <a:pt x="3065" y="2810"/>
                    <a:pt x="3065" y="2810"/>
                  </a:cubicBezTo>
                  <a:cubicBezTo>
                    <a:pt x="3065" y="2810"/>
                    <a:pt x="3064" y="2789"/>
                    <a:pt x="3071" y="2779"/>
                  </a:cubicBezTo>
                  <a:cubicBezTo>
                    <a:pt x="3078" y="2769"/>
                    <a:pt x="3082" y="2752"/>
                    <a:pt x="3079" y="2742"/>
                  </a:cubicBezTo>
                  <a:cubicBezTo>
                    <a:pt x="3076" y="2732"/>
                    <a:pt x="3066" y="2699"/>
                    <a:pt x="3066" y="2690"/>
                  </a:cubicBezTo>
                  <a:cubicBezTo>
                    <a:pt x="3066" y="2681"/>
                    <a:pt x="3072" y="2667"/>
                    <a:pt x="3072" y="2651"/>
                  </a:cubicBezTo>
                  <a:cubicBezTo>
                    <a:pt x="3072" y="2635"/>
                    <a:pt x="3052" y="2609"/>
                    <a:pt x="3056" y="2595"/>
                  </a:cubicBezTo>
                  <a:cubicBezTo>
                    <a:pt x="3060" y="2581"/>
                    <a:pt x="3052" y="2541"/>
                    <a:pt x="3064" y="2526"/>
                  </a:cubicBezTo>
                  <a:cubicBezTo>
                    <a:pt x="3076" y="2511"/>
                    <a:pt x="3084" y="2487"/>
                    <a:pt x="3084" y="2487"/>
                  </a:cubicBezTo>
                  <a:cubicBezTo>
                    <a:pt x="3094" y="2481"/>
                    <a:pt x="3094" y="2481"/>
                    <a:pt x="3094" y="2481"/>
                  </a:cubicBezTo>
                  <a:cubicBezTo>
                    <a:pt x="3107" y="2468"/>
                    <a:pt x="3107" y="2468"/>
                    <a:pt x="3107" y="2468"/>
                  </a:cubicBezTo>
                  <a:cubicBezTo>
                    <a:pt x="3113" y="2452"/>
                    <a:pt x="3113" y="2452"/>
                    <a:pt x="3113" y="2452"/>
                  </a:cubicBezTo>
                  <a:cubicBezTo>
                    <a:pt x="3122" y="2458"/>
                    <a:pt x="3122" y="2458"/>
                    <a:pt x="3122" y="2458"/>
                  </a:cubicBezTo>
                  <a:cubicBezTo>
                    <a:pt x="3125" y="2444"/>
                    <a:pt x="3125" y="2444"/>
                    <a:pt x="3125" y="2444"/>
                  </a:cubicBezTo>
                  <a:cubicBezTo>
                    <a:pt x="3125" y="2444"/>
                    <a:pt x="3155" y="2448"/>
                    <a:pt x="3160" y="2442"/>
                  </a:cubicBezTo>
                  <a:cubicBezTo>
                    <a:pt x="3165" y="2436"/>
                    <a:pt x="3161" y="2425"/>
                    <a:pt x="3161" y="2425"/>
                  </a:cubicBezTo>
                  <a:cubicBezTo>
                    <a:pt x="3174" y="2426"/>
                    <a:pt x="3174" y="2426"/>
                    <a:pt x="3174" y="2426"/>
                  </a:cubicBezTo>
                  <a:cubicBezTo>
                    <a:pt x="3178" y="2420"/>
                    <a:pt x="3178" y="2420"/>
                    <a:pt x="3178" y="2420"/>
                  </a:cubicBezTo>
                  <a:cubicBezTo>
                    <a:pt x="3189" y="2419"/>
                    <a:pt x="3189" y="2419"/>
                    <a:pt x="3189" y="2419"/>
                  </a:cubicBezTo>
                  <a:cubicBezTo>
                    <a:pt x="3206" y="2398"/>
                    <a:pt x="3206" y="2398"/>
                    <a:pt x="3206" y="2398"/>
                  </a:cubicBezTo>
                  <a:cubicBezTo>
                    <a:pt x="3206" y="2398"/>
                    <a:pt x="3210" y="2378"/>
                    <a:pt x="3229" y="2373"/>
                  </a:cubicBezTo>
                  <a:cubicBezTo>
                    <a:pt x="3248" y="2368"/>
                    <a:pt x="3259" y="2379"/>
                    <a:pt x="3268" y="2370"/>
                  </a:cubicBezTo>
                  <a:cubicBezTo>
                    <a:pt x="3277" y="2361"/>
                    <a:pt x="3283" y="2344"/>
                    <a:pt x="3283" y="2344"/>
                  </a:cubicBezTo>
                  <a:cubicBezTo>
                    <a:pt x="3293" y="2346"/>
                    <a:pt x="3293" y="2346"/>
                    <a:pt x="3293" y="2346"/>
                  </a:cubicBezTo>
                  <a:cubicBezTo>
                    <a:pt x="3298" y="2331"/>
                    <a:pt x="3298" y="2331"/>
                    <a:pt x="3298" y="2331"/>
                  </a:cubicBezTo>
                  <a:cubicBezTo>
                    <a:pt x="3352" y="2328"/>
                    <a:pt x="3352" y="2328"/>
                    <a:pt x="3352" y="2328"/>
                  </a:cubicBezTo>
                  <a:cubicBezTo>
                    <a:pt x="3355" y="2312"/>
                    <a:pt x="3355" y="2312"/>
                    <a:pt x="3355" y="2312"/>
                  </a:cubicBezTo>
                  <a:cubicBezTo>
                    <a:pt x="3330" y="2314"/>
                    <a:pt x="3330" y="2314"/>
                    <a:pt x="3330" y="2314"/>
                  </a:cubicBezTo>
                  <a:cubicBezTo>
                    <a:pt x="3330" y="2314"/>
                    <a:pt x="3344" y="2309"/>
                    <a:pt x="3343" y="2302"/>
                  </a:cubicBezTo>
                  <a:cubicBezTo>
                    <a:pt x="3342" y="2295"/>
                    <a:pt x="3332" y="2288"/>
                    <a:pt x="3332" y="2288"/>
                  </a:cubicBezTo>
                  <a:cubicBezTo>
                    <a:pt x="3355" y="2284"/>
                    <a:pt x="3355" y="2284"/>
                    <a:pt x="3355" y="2284"/>
                  </a:cubicBezTo>
                  <a:cubicBezTo>
                    <a:pt x="3371" y="2290"/>
                    <a:pt x="3371" y="2290"/>
                    <a:pt x="3371" y="2290"/>
                  </a:cubicBezTo>
                  <a:cubicBezTo>
                    <a:pt x="3394" y="2266"/>
                    <a:pt x="3394" y="2266"/>
                    <a:pt x="3394" y="2266"/>
                  </a:cubicBezTo>
                  <a:cubicBezTo>
                    <a:pt x="3357" y="2265"/>
                    <a:pt x="3357" y="2265"/>
                    <a:pt x="3357" y="2265"/>
                  </a:cubicBezTo>
                  <a:cubicBezTo>
                    <a:pt x="3355" y="2248"/>
                    <a:pt x="3355" y="2248"/>
                    <a:pt x="3355" y="2248"/>
                  </a:cubicBezTo>
                  <a:cubicBezTo>
                    <a:pt x="3364" y="2257"/>
                    <a:pt x="3364" y="2257"/>
                    <a:pt x="3364" y="2257"/>
                  </a:cubicBezTo>
                  <a:cubicBezTo>
                    <a:pt x="3394" y="2246"/>
                    <a:pt x="3394" y="2246"/>
                    <a:pt x="3394" y="2246"/>
                  </a:cubicBezTo>
                  <a:cubicBezTo>
                    <a:pt x="3397" y="2207"/>
                    <a:pt x="3397" y="2207"/>
                    <a:pt x="3397" y="2207"/>
                  </a:cubicBezTo>
                  <a:cubicBezTo>
                    <a:pt x="3378" y="2215"/>
                    <a:pt x="3378" y="2215"/>
                    <a:pt x="3378" y="2215"/>
                  </a:cubicBezTo>
                  <a:cubicBezTo>
                    <a:pt x="3374" y="2197"/>
                    <a:pt x="3374" y="2197"/>
                    <a:pt x="3374" y="2197"/>
                  </a:cubicBezTo>
                  <a:cubicBezTo>
                    <a:pt x="3358" y="2186"/>
                    <a:pt x="3358" y="2186"/>
                    <a:pt x="3358" y="2186"/>
                  </a:cubicBezTo>
                  <a:cubicBezTo>
                    <a:pt x="3387" y="2201"/>
                    <a:pt x="3387" y="2201"/>
                    <a:pt x="3387" y="2201"/>
                  </a:cubicBezTo>
                  <a:cubicBezTo>
                    <a:pt x="3394" y="2195"/>
                    <a:pt x="3394" y="2195"/>
                    <a:pt x="3394" y="2195"/>
                  </a:cubicBezTo>
                  <a:cubicBezTo>
                    <a:pt x="3381" y="2185"/>
                    <a:pt x="3381" y="2185"/>
                    <a:pt x="3381" y="2185"/>
                  </a:cubicBezTo>
                  <a:cubicBezTo>
                    <a:pt x="3399" y="2185"/>
                    <a:pt x="3399" y="2185"/>
                    <a:pt x="3399" y="2185"/>
                  </a:cubicBezTo>
                  <a:cubicBezTo>
                    <a:pt x="3399" y="2185"/>
                    <a:pt x="3377" y="2156"/>
                    <a:pt x="3377" y="2149"/>
                  </a:cubicBezTo>
                  <a:cubicBezTo>
                    <a:pt x="3377" y="2142"/>
                    <a:pt x="3382" y="2139"/>
                    <a:pt x="3382" y="2139"/>
                  </a:cubicBezTo>
                  <a:cubicBezTo>
                    <a:pt x="3382" y="2139"/>
                    <a:pt x="3365" y="2128"/>
                    <a:pt x="3367" y="2125"/>
                  </a:cubicBezTo>
                  <a:cubicBezTo>
                    <a:pt x="3369" y="2122"/>
                    <a:pt x="3388" y="2110"/>
                    <a:pt x="3388" y="2110"/>
                  </a:cubicBezTo>
                  <a:cubicBezTo>
                    <a:pt x="3383" y="2128"/>
                    <a:pt x="3383" y="2128"/>
                    <a:pt x="3383" y="2128"/>
                  </a:cubicBezTo>
                  <a:cubicBezTo>
                    <a:pt x="3404" y="2145"/>
                    <a:pt x="3404" y="2145"/>
                    <a:pt x="3404" y="2145"/>
                  </a:cubicBezTo>
                  <a:cubicBezTo>
                    <a:pt x="3404" y="2145"/>
                    <a:pt x="3412" y="2121"/>
                    <a:pt x="3412" y="2108"/>
                  </a:cubicBezTo>
                  <a:cubicBezTo>
                    <a:pt x="3412" y="2095"/>
                    <a:pt x="3450" y="2064"/>
                    <a:pt x="3449" y="2072"/>
                  </a:cubicBezTo>
                  <a:cubicBezTo>
                    <a:pt x="3448" y="2080"/>
                    <a:pt x="3425" y="2113"/>
                    <a:pt x="3425" y="2113"/>
                  </a:cubicBezTo>
                  <a:cubicBezTo>
                    <a:pt x="3419" y="2135"/>
                    <a:pt x="3419" y="2135"/>
                    <a:pt x="3419" y="2135"/>
                  </a:cubicBezTo>
                  <a:cubicBezTo>
                    <a:pt x="3432" y="2136"/>
                    <a:pt x="3432" y="2136"/>
                    <a:pt x="3432" y="2136"/>
                  </a:cubicBezTo>
                  <a:cubicBezTo>
                    <a:pt x="3432" y="2136"/>
                    <a:pt x="3429" y="2158"/>
                    <a:pt x="3424" y="2162"/>
                  </a:cubicBezTo>
                  <a:cubicBezTo>
                    <a:pt x="3419" y="2166"/>
                    <a:pt x="3401" y="2200"/>
                    <a:pt x="3408" y="2200"/>
                  </a:cubicBezTo>
                  <a:cubicBezTo>
                    <a:pt x="3415" y="2200"/>
                    <a:pt x="3425" y="2176"/>
                    <a:pt x="3431" y="2171"/>
                  </a:cubicBezTo>
                  <a:cubicBezTo>
                    <a:pt x="3437" y="2166"/>
                    <a:pt x="3467" y="2150"/>
                    <a:pt x="3469" y="2137"/>
                  </a:cubicBezTo>
                  <a:cubicBezTo>
                    <a:pt x="3471" y="2124"/>
                    <a:pt x="3467" y="2103"/>
                    <a:pt x="3467" y="2092"/>
                  </a:cubicBezTo>
                  <a:cubicBezTo>
                    <a:pt x="3467" y="2081"/>
                    <a:pt x="3471" y="2055"/>
                    <a:pt x="3478" y="2052"/>
                  </a:cubicBezTo>
                  <a:cubicBezTo>
                    <a:pt x="3485" y="2049"/>
                    <a:pt x="3480" y="2054"/>
                    <a:pt x="3477" y="2067"/>
                  </a:cubicBezTo>
                  <a:cubicBezTo>
                    <a:pt x="3474" y="2080"/>
                    <a:pt x="3486" y="2084"/>
                    <a:pt x="3486" y="2084"/>
                  </a:cubicBezTo>
                  <a:cubicBezTo>
                    <a:pt x="3486" y="2084"/>
                    <a:pt x="3480" y="2109"/>
                    <a:pt x="3483" y="2109"/>
                  </a:cubicBezTo>
                  <a:cubicBezTo>
                    <a:pt x="3486" y="2109"/>
                    <a:pt x="3517" y="2070"/>
                    <a:pt x="3527" y="2060"/>
                  </a:cubicBezTo>
                  <a:cubicBezTo>
                    <a:pt x="3537" y="2050"/>
                    <a:pt x="3559" y="2034"/>
                    <a:pt x="3556" y="2030"/>
                  </a:cubicBezTo>
                  <a:cubicBezTo>
                    <a:pt x="3553" y="2026"/>
                    <a:pt x="3544" y="2029"/>
                    <a:pt x="3544" y="2019"/>
                  </a:cubicBezTo>
                  <a:cubicBezTo>
                    <a:pt x="3544" y="2009"/>
                    <a:pt x="3562" y="2014"/>
                    <a:pt x="3582" y="2014"/>
                  </a:cubicBezTo>
                  <a:cubicBezTo>
                    <a:pt x="3602" y="2014"/>
                    <a:pt x="3648" y="1992"/>
                    <a:pt x="3648" y="1992"/>
                  </a:cubicBezTo>
                  <a:cubicBezTo>
                    <a:pt x="3635" y="1986"/>
                    <a:pt x="3635" y="1986"/>
                    <a:pt x="3635" y="1986"/>
                  </a:cubicBezTo>
                  <a:cubicBezTo>
                    <a:pt x="3635" y="1986"/>
                    <a:pt x="3611" y="1997"/>
                    <a:pt x="3599" y="1998"/>
                  </a:cubicBezTo>
                  <a:cubicBezTo>
                    <a:pt x="3587" y="1999"/>
                    <a:pt x="3567" y="2007"/>
                    <a:pt x="3570" y="1994"/>
                  </a:cubicBezTo>
                  <a:cubicBezTo>
                    <a:pt x="3573" y="1981"/>
                    <a:pt x="3608" y="1978"/>
                    <a:pt x="3608" y="1978"/>
                  </a:cubicBezTo>
                  <a:cubicBezTo>
                    <a:pt x="3668" y="1977"/>
                    <a:pt x="3668" y="1977"/>
                    <a:pt x="3668" y="1977"/>
                  </a:cubicBezTo>
                  <a:cubicBezTo>
                    <a:pt x="3697" y="1950"/>
                    <a:pt x="3697" y="1950"/>
                    <a:pt x="3697" y="1950"/>
                  </a:cubicBezTo>
                  <a:cubicBezTo>
                    <a:pt x="3703" y="1960"/>
                    <a:pt x="3703" y="1960"/>
                    <a:pt x="3703" y="1960"/>
                  </a:cubicBezTo>
                  <a:cubicBezTo>
                    <a:pt x="3721" y="1951"/>
                    <a:pt x="3721" y="1951"/>
                    <a:pt x="3721" y="1951"/>
                  </a:cubicBezTo>
                  <a:cubicBezTo>
                    <a:pt x="3719" y="1974"/>
                    <a:pt x="3719" y="1974"/>
                    <a:pt x="3719" y="1974"/>
                  </a:cubicBezTo>
                  <a:cubicBezTo>
                    <a:pt x="3739" y="1961"/>
                    <a:pt x="3739" y="1961"/>
                    <a:pt x="3739" y="1961"/>
                  </a:cubicBezTo>
                  <a:cubicBezTo>
                    <a:pt x="3755" y="1957"/>
                    <a:pt x="3755" y="1957"/>
                    <a:pt x="3755" y="1957"/>
                  </a:cubicBezTo>
                  <a:cubicBezTo>
                    <a:pt x="3760" y="1935"/>
                    <a:pt x="3760" y="1935"/>
                    <a:pt x="3760" y="1935"/>
                  </a:cubicBezTo>
                  <a:cubicBezTo>
                    <a:pt x="3751" y="1927"/>
                    <a:pt x="3751" y="1927"/>
                    <a:pt x="3751" y="1927"/>
                  </a:cubicBezTo>
                  <a:cubicBezTo>
                    <a:pt x="3749" y="1946"/>
                    <a:pt x="3749" y="1946"/>
                    <a:pt x="3749" y="1946"/>
                  </a:cubicBezTo>
                  <a:cubicBezTo>
                    <a:pt x="3733" y="1949"/>
                    <a:pt x="3733" y="1949"/>
                    <a:pt x="3733" y="1949"/>
                  </a:cubicBezTo>
                  <a:cubicBezTo>
                    <a:pt x="3733" y="1930"/>
                    <a:pt x="3733" y="1930"/>
                    <a:pt x="3733" y="1930"/>
                  </a:cubicBezTo>
                  <a:cubicBezTo>
                    <a:pt x="3720" y="1916"/>
                    <a:pt x="3720" y="1916"/>
                    <a:pt x="3720" y="1916"/>
                  </a:cubicBezTo>
                  <a:cubicBezTo>
                    <a:pt x="3736" y="1908"/>
                    <a:pt x="3736" y="1908"/>
                    <a:pt x="3736" y="1908"/>
                  </a:cubicBezTo>
                  <a:cubicBezTo>
                    <a:pt x="3740" y="1885"/>
                    <a:pt x="3740" y="1885"/>
                    <a:pt x="3740" y="1885"/>
                  </a:cubicBezTo>
                  <a:cubicBezTo>
                    <a:pt x="3740" y="1885"/>
                    <a:pt x="3755" y="1868"/>
                    <a:pt x="3765" y="1863"/>
                  </a:cubicBezTo>
                  <a:cubicBezTo>
                    <a:pt x="3775" y="1858"/>
                    <a:pt x="3780" y="1840"/>
                    <a:pt x="3780" y="1840"/>
                  </a:cubicBezTo>
                  <a:cubicBezTo>
                    <a:pt x="3799" y="1845"/>
                    <a:pt x="3799" y="1845"/>
                    <a:pt x="3799" y="1845"/>
                  </a:cubicBezTo>
                  <a:cubicBezTo>
                    <a:pt x="3809" y="1830"/>
                    <a:pt x="3809" y="1830"/>
                    <a:pt x="3809" y="1830"/>
                  </a:cubicBezTo>
                  <a:cubicBezTo>
                    <a:pt x="3809" y="1830"/>
                    <a:pt x="3812" y="1841"/>
                    <a:pt x="3821" y="1835"/>
                  </a:cubicBezTo>
                  <a:cubicBezTo>
                    <a:pt x="3830" y="1829"/>
                    <a:pt x="3857" y="1805"/>
                    <a:pt x="3857" y="1805"/>
                  </a:cubicBezTo>
                  <a:cubicBezTo>
                    <a:pt x="3858" y="1823"/>
                    <a:pt x="3858" y="1823"/>
                    <a:pt x="3858" y="1823"/>
                  </a:cubicBezTo>
                  <a:cubicBezTo>
                    <a:pt x="3858" y="1823"/>
                    <a:pt x="3889" y="1804"/>
                    <a:pt x="3898" y="1799"/>
                  </a:cubicBezTo>
                  <a:cubicBezTo>
                    <a:pt x="3907" y="1794"/>
                    <a:pt x="3939" y="1793"/>
                    <a:pt x="3939" y="1793"/>
                  </a:cubicBezTo>
                  <a:cubicBezTo>
                    <a:pt x="3939" y="1771"/>
                    <a:pt x="3939" y="1771"/>
                    <a:pt x="3939" y="1771"/>
                  </a:cubicBezTo>
                  <a:cubicBezTo>
                    <a:pt x="3939" y="1771"/>
                    <a:pt x="3940" y="1771"/>
                    <a:pt x="3940" y="1772"/>
                  </a:cubicBezTo>
                  <a:cubicBezTo>
                    <a:pt x="3944" y="1774"/>
                    <a:pt x="3954" y="1778"/>
                    <a:pt x="3966" y="1773"/>
                  </a:cubicBezTo>
                  <a:cubicBezTo>
                    <a:pt x="3981" y="1767"/>
                    <a:pt x="3993" y="1751"/>
                    <a:pt x="3993" y="1751"/>
                  </a:cubicBezTo>
                  <a:cubicBezTo>
                    <a:pt x="3999" y="1765"/>
                    <a:pt x="3999" y="1765"/>
                    <a:pt x="3999" y="1765"/>
                  </a:cubicBezTo>
                  <a:cubicBezTo>
                    <a:pt x="3999" y="1765"/>
                    <a:pt x="4031" y="1751"/>
                    <a:pt x="4036" y="1747"/>
                  </a:cubicBezTo>
                  <a:cubicBezTo>
                    <a:pt x="4041" y="1743"/>
                    <a:pt x="4062" y="1737"/>
                    <a:pt x="4062" y="1737"/>
                  </a:cubicBezTo>
                  <a:cubicBezTo>
                    <a:pt x="4072" y="1738"/>
                    <a:pt x="4072" y="1738"/>
                    <a:pt x="4072" y="1738"/>
                  </a:cubicBezTo>
                  <a:cubicBezTo>
                    <a:pt x="4043" y="1761"/>
                    <a:pt x="4043" y="1761"/>
                    <a:pt x="4043" y="1761"/>
                  </a:cubicBezTo>
                  <a:cubicBezTo>
                    <a:pt x="4104" y="1755"/>
                    <a:pt x="4104" y="1755"/>
                    <a:pt x="4104" y="1755"/>
                  </a:cubicBezTo>
                  <a:cubicBezTo>
                    <a:pt x="4104" y="1755"/>
                    <a:pt x="4075" y="1758"/>
                    <a:pt x="4074" y="1764"/>
                  </a:cubicBezTo>
                  <a:cubicBezTo>
                    <a:pt x="4073" y="1770"/>
                    <a:pt x="4069" y="1777"/>
                    <a:pt x="4069" y="1777"/>
                  </a:cubicBezTo>
                  <a:cubicBezTo>
                    <a:pt x="4069" y="1777"/>
                    <a:pt x="4050" y="1766"/>
                    <a:pt x="4043" y="1769"/>
                  </a:cubicBezTo>
                  <a:cubicBezTo>
                    <a:pt x="4036" y="1772"/>
                    <a:pt x="3968" y="1806"/>
                    <a:pt x="3965" y="1814"/>
                  </a:cubicBezTo>
                  <a:cubicBezTo>
                    <a:pt x="3962" y="1822"/>
                    <a:pt x="3956" y="1846"/>
                    <a:pt x="3961" y="1847"/>
                  </a:cubicBezTo>
                  <a:cubicBezTo>
                    <a:pt x="3966" y="1848"/>
                    <a:pt x="3973" y="1842"/>
                    <a:pt x="3973" y="1842"/>
                  </a:cubicBezTo>
                  <a:cubicBezTo>
                    <a:pt x="3973" y="1842"/>
                    <a:pt x="3971" y="1858"/>
                    <a:pt x="3980" y="1856"/>
                  </a:cubicBezTo>
                  <a:cubicBezTo>
                    <a:pt x="3989" y="1854"/>
                    <a:pt x="3995" y="1841"/>
                    <a:pt x="3995" y="1841"/>
                  </a:cubicBezTo>
                  <a:cubicBezTo>
                    <a:pt x="3995" y="1841"/>
                    <a:pt x="4021" y="1838"/>
                    <a:pt x="4035" y="1826"/>
                  </a:cubicBezTo>
                  <a:cubicBezTo>
                    <a:pt x="4049" y="1814"/>
                    <a:pt x="4064" y="1793"/>
                    <a:pt x="4064" y="1793"/>
                  </a:cubicBezTo>
                  <a:cubicBezTo>
                    <a:pt x="4064" y="1793"/>
                    <a:pt x="4064" y="1809"/>
                    <a:pt x="4078" y="1806"/>
                  </a:cubicBezTo>
                  <a:cubicBezTo>
                    <a:pt x="4092" y="1803"/>
                    <a:pt x="4126" y="1788"/>
                    <a:pt x="4137" y="1785"/>
                  </a:cubicBezTo>
                  <a:cubicBezTo>
                    <a:pt x="4148" y="1782"/>
                    <a:pt x="4200" y="1769"/>
                    <a:pt x="4200" y="1769"/>
                  </a:cubicBezTo>
                  <a:cubicBezTo>
                    <a:pt x="4191" y="1759"/>
                    <a:pt x="4191" y="1759"/>
                    <a:pt x="4191" y="1759"/>
                  </a:cubicBezTo>
                  <a:cubicBezTo>
                    <a:pt x="4195" y="1746"/>
                    <a:pt x="4195" y="1746"/>
                    <a:pt x="4195" y="1746"/>
                  </a:cubicBezTo>
                  <a:cubicBezTo>
                    <a:pt x="4174" y="1750"/>
                    <a:pt x="4174" y="1750"/>
                    <a:pt x="4174" y="1750"/>
                  </a:cubicBezTo>
                  <a:cubicBezTo>
                    <a:pt x="4173" y="1734"/>
                    <a:pt x="4173" y="1734"/>
                    <a:pt x="4173" y="1734"/>
                  </a:cubicBezTo>
                  <a:cubicBezTo>
                    <a:pt x="4173" y="1734"/>
                    <a:pt x="4149" y="1748"/>
                    <a:pt x="4143" y="1747"/>
                  </a:cubicBezTo>
                  <a:cubicBezTo>
                    <a:pt x="4137" y="1746"/>
                    <a:pt x="4139" y="1737"/>
                    <a:pt x="4139" y="1737"/>
                  </a:cubicBezTo>
                  <a:cubicBezTo>
                    <a:pt x="4139" y="1737"/>
                    <a:pt x="4107" y="1740"/>
                    <a:pt x="4101" y="1735"/>
                  </a:cubicBezTo>
                  <a:cubicBezTo>
                    <a:pt x="4095" y="1730"/>
                    <a:pt x="4087" y="1720"/>
                    <a:pt x="4096" y="1720"/>
                  </a:cubicBezTo>
                  <a:cubicBezTo>
                    <a:pt x="4105" y="1720"/>
                    <a:pt x="4092" y="1707"/>
                    <a:pt x="4081" y="1710"/>
                  </a:cubicBezTo>
                  <a:cubicBezTo>
                    <a:pt x="4070" y="1713"/>
                    <a:pt x="4066" y="1694"/>
                    <a:pt x="4066" y="1689"/>
                  </a:cubicBezTo>
                  <a:cubicBezTo>
                    <a:pt x="4066" y="1684"/>
                    <a:pt x="4078" y="1671"/>
                    <a:pt x="4078" y="1671"/>
                  </a:cubicBezTo>
                  <a:cubicBezTo>
                    <a:pt x="4062" y="1670"/>
                    <a:pt x="4062" y="1670"/>
                    <a:pt x="4062" y="1670"/>
                  </a:cubicBezTo>
                  <a:cubicBezTo>
                    <a:pt x="4062" y="1670"/>
                    <a:pt x="4081" y="1655"/>
                    <a:pt x="4088" y="1647"/>
                  </a:cubicBezTo>
                  <a:cubicBezTo>
                    <a:pt x="4095" y="1639"/>
                    <a:pt x="4114" y="1620"/>
                    <a:pt x="4114" y="1620"/>
                  </a:cubicBezTo>
                  <a:cubicBezTo>
                    <a:pt x="4104" y="1617"/>
                    <a:pt x="4104" y="1617"/>
                    <a:pt x="4104" y="1617"/>
                  </a:cubicBezTo>
                  <a:cubicBezTo>
                    <a:pt x="4090" y="1635"/>
                    <a:pt x="4090" y="1635"/>
                    <a:pt x="4090" y="1635"/>
                  </a:cubicBezTo>
                  <a:cubicBezTo>
                    <a:pt x="4075" y="1627"/>
                    <a:pt x="4075" y="1627"/>
                    <a:pt x="4075" y="1627"/>
                  </a:cubicBezTo>
                  <a:cubicBezTo>
                    <a:pt x="4056" y="1641"/>
                    <a:pt x="4056" y="1641"/>
                    <a:pt x="4056" y="1641"/>
                  </a:cubicBezTo>
                  <a:cubicBezTo>
                    <a:pt x="4053" y="1628"/>
                    <a:pt x="4053" y="1628"/>
                    <a:pt x="4053" y="1628"/>
                  </a:cubicBezTo>
                  <a:cubicBezTo>
                    <a:pt x="4034" y="1621"/>
                    <a:pt x="4034" y="1621"/>
                    <a:pt x="4034" y="1621"/>
                  </a:cubicBezTo>
                  <a:cubicBezTo>
                    <a:pt x="4019" y="1623"/>
                    <a:pt x="4019" y="1623"/>
                    <a:pt x="4019" y="1623"/>
                  </a:cubicBezTo>
                  <a:cubicBezTo>
                    <a:pt x="4056" y="1610"/>
                    <a:pt x="4056" y="1610"/>
                    <a:pt x="4056" y="1610"/>
                  </a:cubicBezTo>
                  <a:cubicBezTo>
                    <a:pt x="4056" y="1610"/>
                    <a:pt x="4063" y="1620"/>
                    <a:pt x="4073" y="1619"/>
                  </a:cubicBezTo>
                  <a:cubicBezTo>
                    <a:pt x="4083" y="1618"/>
                    <a:pt x="4106" y="1600"/>
                    <a:pt x="4106" y="1600"/>
                  </a:cubicBezTo>
                  <a:cubicBezTo>
                    <a:pt x="4106" y="1600"/>
                    <a:pt x="4132" y="1605"/>
                    <a:pt x="4133" y="1598"/>
                  </a:cubicBezTo>
                  <a:cubicBezTo>
                    <a:pt x="4134" y="1591"/>
                    <a:pt x="4126" y="1580"/>
                    <a:pt x="4126" y="1580"/>
                  </a:cubicBezTo>
                  <a:cubicBezTo>
                    <a:pt x="4142" y="1579"/>
                    <a:pt x="4142" y="1579"/>
                    <a:pt x="4142" y="1579"/>
                  </a:cubicBezTo>
                  <a:cubicBezTo>
                    <a:pt x="4142" y="1579"/>
                    <a:pt x="4133" y="1556"/>
                    <a:pt x="4091" y="1556"/>
                  </a:cubicBezTo>
                  <a:cubicBezTo>
                    <a:pt x="4049" y="1556"/>
                    <a:pt x="3999" y="1577"/>
                    <a:pt x="3976" y="1582"/>
                  </a:cubicBezTo>
                  <a:cubicBezTo>
                    <a:pt x="3953" y="1587"/>
                    <a:pt x="3916" y="1610"/>
                    <a:pt x="3909" y="1616"/>
                  </a:cubicBezTo>
                  <a:cubicBezTo>
                    <a:pt x="3902" y="1622"/>
                    <a:pt x="3860" y="1655"/>
                    <a:pt x="3850" y="1663"/>
                  </a:cubicBezTo>
                  <a:cubicBezTo>
                    <a:pt x="3840" y="1671"/>
                    <a:pt x="3804" y="1676"/>
                    <a:pt x="3804" y="1676"/>
                  </a:cubicBezTo>
                  <a:cubicBezTo>
                    <a:pt x="3804" y="1676"/>
                    <a:pt x="3854" y="1648"/>
                    <a:pt x="3863" y="1639"/>
                  </a:cubicBezTo>
                  <a:cubicBezTo>
                    <a:pt x="3872" y="1630"/>
                    <a:pt x="3885" y="1616"/>
                    <a:pt x="3885" y="1616"/>
                  </a:cubicBezTo>
                  <a:cubicBezTo>
                    <a:pt x="3870" y="1607"/>
                    <a:pt x="3870" y="1607"/>
                    <a:pt x="3870" y="1607"/>
                  </a:cubicBezTo>
                  <a:cubicBezTo>
                    <a:pt x="3870" y="1607"/>
                    <a:pt x="3891" y="1615"/>
                    <a:pt x="3896" y="1610"/>
                  </a:cubicBezTo>
                  <a:cubicBezTo>
                    <a:pt x="3901" y="1605"/>
                    <a:pt x="3951" y="1572"/>
                    <a:pt x="3963" y="1563"/>
                  </a:cubicBezTo>
                  <a:cubicBezTo>
                    <a:pt x="3975" y="1554"/>
                    <a:pt x="4013" y="1548"/>
                    <a:pt x="4017" y="1550"/>
                  </a:cubicBezTo>
                  <a:cubicBezTo>
                    <a:pt x="4021" y="1552"/>
                    <a:pt x="4043" y="1514"/>
                    <a:pt x="4073" y="1509"/>
                  </a:cubicBezTo>
                  <a:cubicBezTo>
                    <a:pt x="4103" y="1504"/>
                    <a:pt x="4179" y="1500"/>
                    <a:pt x="4195" y="1500"/>
                  </a:cubicBezTo>
                  <a:cubicBezTo>
                    <a:pt x="4211" y="1500"/>
                    <a:pt x="4270" y="1517"/>
                    <a:pt x="4280" y="1515"/>
                  </a:cubicBezTo>
                  <a:cubicBezTo>
                    <a:pt x="4290" y="1513"/>
                    <a:pt x="4311" y="1502"/>
                    <a:pt x="4321" y="1501"/>
                  </a:cubicBezTo>
                  <a:cubicBezTo>
                    <a:pt x="4331" y="1500"/>
                    <a:pt x="4362" y="1495"/>
                    <a:pt x="4374" y="1486"/>
                  </a:cubicBezTo>
                  <a:cubicBezTo>
                    <a:pt x="4386" y="1477"/>
                    <a:pt x="4412" y="1452"/>
                    <a:pt x="4422" y="1450"/>
                  </a:cubicBezTo>
                  <a:cubicBezTo>
                    <a:pt x="4432" y="1448"/>
                    <a:pt x="4449" y="1449"/>
                    <a:pt x="4449" y="1449"/>
                  </a:cubicBezTo>
                  <a:cubicBezTo>
                    <a:pt x="4449" y="1449"/>
                    <a:pt x="4462" y="1437"/>
                    <a:pt x="4472" y="1437"/>
                  </a:cubicBezTo>
                  <a:cubicBezTo>
                    <a:pt x="4482" y="1437"/>
                    <a:pt x="4483" y="1442"/>
                    <a:pt x="4500" y="1434"/>
                  </a:cubicBezTo>
                  <a:cubicBezTo>
                    <a:pt x="4500" y="1434"/>
                    <a:pt x="4565" y="1417"/>
                    <a:pt x="4559" y="1407"/>
                  </a:cubicBezTo>
                  <a:cubicBezTo>
                    <a:pt x="4553" y="1397"/>
                    <a:pt x="4534" y="1384"/>
                    <a:pt x="4534" y="1384"/>
                  </a:cubicBezTo>
                  <a:cubicBezTo>
                    <a:pt x="4534" y="1384"/>
                    <a:pt x="4558" y="1386"/>
                    <a:pt x="4558" y="1377"/>
                  </a:cubicBezTo>
                  <a:cubicBezTo>
                    <a:pt x="4558" y="1368"/>
                    <a:pt x="4554" y="1356"/>
                    <a:pt x="4554" y="1356"/>
                  </a:cubicBezTo>
                  <a:cubicBezTo>
                    <a:pt x="4554" y="1356"/>
                    <a:pt x="4582" y="1360"/>
                    <a:pt x="4576" y="1344"/>
                  </a:cubicBezTo>
                  <a:cubicBezTo>
                    <a:pt x="4570" y="1328"/>
                    <a:pt x="4547" y="1317"/>
                    <a:pt x="4540" y="1325"/>
                  </a:cubicBezTo>
                  <a:cubicBezTo>
                    <a:pt x="4533" y="1333"/>
                    <a:pt x="4534" y="1348"/>
                    <a:pt x="4519" y="1337"/>
                  </a:cubicBezTo>
                  <a:cubicBezTo>
                    <a:pt x="4504" y="1326"/>
                    <a:pt x="4528" y="1319"/>
                    <a:pt x="4528" y="1319"/>
                  </a:cubicBezTo>
                  <a:cubicBezTo>
                    <a:pt x="4525" y="1302"/>
                    <a:pt x="4525" y="1302"/>
                    <a:pt x="4525" y="1302"/>
                  </a:cubicBezTo>
                  <a:cubicBezTo>
                    <a:pt x="4505" y="1301"/>
                    <a:pt x="4505" y="1301"/>
                    <a:pt x="4505" y="1301"/>
                  </a:cubicBezTo>
                  <a:cubicBezTo>
                    <a:pt x="4505" y="1301"/>
                    <a:pt x="4459" y="1321"/>
                    <a:pt x="4456" y="1325"/>
                  </a:cubicBezTo>
                  <a:cubicBezTo>
                    <a:pt x="4453" y="1329"/>
                    <a:pt x="4417" y="1333"/>
                    <a:pt x="4417" y="1333"/>
                  </a:cubicBezTo>
                  <a:cubicBezTo>
                    <a:pt x="4396" y="1347"/>
                    <a:pt x="4396" y="1347"/>
                    <a:pt x="4396" y="1347"/>
                  </a:cubicBezTo>
                  <a:cubicBezTo>
                    <a:pt x="4404" y="1332"/>
                    <a:pt x="4404" y="1332"/>
                    <a:pt x="4404" y="1332"/>
                  </a:cubicBezTo>
                  <a:cubicBezTo>
                    <a:pt x="4389" y="1321"/>
                    <a:pt x="4389" y="1321"/>
                    <a:pt x="4389" y="1321"/>
                  </a:cubicBezTo>
                  <a:cubicBezTo>
                    <a:pt x="4412" y="1326"/>
                    <a:pt x="4412" y="1326"/>
                    <a:pt x="4412" y="1326"/>
                  </a:cubicBezTo>
                  <a:cubicBezTo>
                    <a:pt x="4422" y="1318"/>
                    <a:pt x="4422" y="1318"/>
                    <a:pt x="4422" y="1318"/>
                  </a:cubicBezTo>
                  <a:cubicBezTo>
                    <a:pt x="4440" y="1317"/>
                    <a:pt x="4440" y="1317"/>
                    <a:pt x="4440" y="1317"/>
                  </a:cubicBezTo>
                  <a:cubicBezTo>
                    <a:pt x="4442" y="1304"/>
                    <a:pt x="4442" y="1304"/>
                    <a:pt x="4442" y="1304"/>
                  </a:cubicBezTo>
                  <a:cubicBezTo>
                    <a:pt x="4442" y="1304"/>
                    <a:pt x="4463" y="1307"/>
                    <a:pt x="4475" y="1302"/>
                  </a:cubicBezTo>
                  <a:cubicBezTo>
                    <a:pt x="4487" y="1297"/>
                    <a:pt x="4504" y="1288"/>
                    <a:pt x="4504" y="1288"/>
                  </a:cubicBezTo>
                  <a:cubicBezTo>
                    <a:pt x="4504" y="1288"/>
                    <a:pt x="4552" y="1293"/>
                    <a:pt x="4551" y="1288"/>
                  </a:cubicBezTo>
                  <a:cubicBezTo>
                    <a:pt x="4550" y="1283"/>
                    <a:pt x="4532" y="1275"/>
                    <a:pt x="4532" y="1275"/>
                  </a:cubicBezTo>
                  <a:cubicBezTo>
                    <a:pt x="4531" y="1259"/>
                    <a:pt x="4531" y="1259"/>
                    <a:pt x="4531" y="1259"/>
                  </a:cubicBezTo>
                  <a:cubicBezTo>
                    <a:pt x="4531" y="1259"/>
                    <a:pt x="4503" y="1268"/>
                    <a:pt x="4497" y="1267"/>
                  </a:cubicBezTo>
                  <a:cubicBezTo>
                    <a:pt x="4491" y="1266"/>
                    <a:pt x="4489" y="1254"/>
                    <a:pt x="4489" y="1254"/>
                  </a:cubicBezTo>
                  <a:cubicBezTo>
                    <a:pt x="4449" y="1266"/>
                    <a:pt x="4449" y="1266"/>
                    <a:pt x="4449" y="1266"/>
                  </a:cubicBezTo>
                  <a:cubicBezTo>
                    <a:pt x="4451" y="1246"/>
                    <a:pt x="4451" y="1246"/>
                    <a:pt x="4451" y="1246"/>
                  </a:cubicBezTo>
                  <a:cubicBezTo>
                    <a:pt x="4422" y="1256"/>
                    <a:pt x="4422" y="1256"/>
                    <a:pt x="4422" y="1256"/>
                  </a:cubicBezTo>
                  <a:cubicBezTo>
                    <a:pt x="4422" y="1256"/>
                    <a:pt x="4453" y="1221"/>
                    <a:pt x="4445" y="1217"/>
                  </a:cubicBezTo>
                  <a:cubicBezTo>
                    <a:pt x="4437" y="1213"/>
                    <a:pt x="4412" y="1213"/>
                    <a:pt x="4412" y="1213"/>
                  </a:cubicBezTo>
                  <a:cubicBezTo>
                    <a:pt x="4415" y="1197"/>
                    <a:pt x="4415" y="1197"/>
                    <a:pt x="4415" y="1197"/>
                  </a:cubicBezTo>
                  <a:cubicBezTo>
                    <a:pt x="4393" y="1197"/>
                    <a:pt x="4393" y="1197"/>
                    <a:pt x="4393" y="1197"/>
                  </a:cubicBezTo>
                  <a:cubicBezTo>
                    <a:pt x="4402" y="1183"/>
                    <a:pt x="4402" y="1183"/>
                    <a:pt x="4402" y="1183"/>
                  </a:cubicBezTo>
                  <a:cubicBezTo>
                    <a:pt x="4384" y="1167"/>
                    <a:pt x="4384" y="1167"/>
                    <a:pt x="4384" y="1167"/>
                  </a:cubicBezTo>
                  <a:cubicBezTo>
                    <a:pt x="4384" y="1167"/>
                    <a:pt x="4414" y="1174"/>
                    <a:pt x="4422" y="1168"/>
                  </a:cubicBezTo>
                  <a:cubicBezTo>
                    <a:pt x="4430" y="1162"/>
                    <a:pt x="4441" y="1157"/>
                    <a:pt x="4441" y="1157"/>
                  </a:cubicBezTo>
                  <a:cubicBezTo>
                    <a:pt x="4411" y="1139"/>
                    <a:pt x="4411" y="1139"/>
                    <a:pt x="4411" y="1139"/>
                  </a:cubicBezTo>
                  <a:cubicBezTo>
                    <a:pt x="4444" y="1120"/>
                    <a:pt x="4444" y="1120"/>
                    <a:pt x="4444" y="1120"/>
                  </a:cubicBezTo>
                  <a:cubicBezTo>
                    <a:pt x="4411" y="1105"/>
                    <a:pt x="4411" y="1105"/>
                    <a:pt x="4411" y="1105"/>
                  </a:cubicBezTo>
                  <a:cubicBezTo>
                    <a:pt x="4381" y="1106"/>
                    <a:pt x="4381" y="1106"/>
                    <a:pt x="4381" y="1106"/>
                  </a:cubicBezTo>
                  <a:cubicBezTo>
                    <a:pt x="4417" y="1093"/>
                    <a:pt x="4417" y="1093"/>
                    <a:pt x="4417" y="1093"/>
                  </a:cubicBezTo>
                  <a:cubicBezTo>
                    <a:pt x="4392" y="1087"/>
                    <a:pt x="4392" y="1087"/>
                    <a:pt x="4392" y="1087"/>
                  </a:cubicBezTo>
                  <a:cubicBezTo>
                    <a:pt x="4422" y="1073"/>
                    <a:pt x="4422" y="1073"/>
                    <a:pt x="4422" y="1073"/>
                  </a:cubicBezTo>
                  <a:cubicBezTo>
                    <a:pt x="4417" y="1057"/>
                    <a:pt x="4417" y="1057"/>
                    <a:pt x="4417" y="1057"/>
                  </a:cubicBezTo>
                  <a:cubicBezTo>
                    <a:pt x="4395" y="1055"/>
                    <a:pt x="4395" y="1055"/>
                    <a:pt x="4395" y="1055"/>
                  </a:cubicBezTo>
                  <a:cubicBezTo>
                    <a:pt x="4395" y="1055"/>
                    <a:pt x="4413" y="1045"/>
                    <a:pt x="4405" y="1026"/>
                  </a:cubicBezTo>
                  <a:cubicBezTo>
                    <a:pt x="4397" y="1007"/>
                    <a:pt x="4389" y="1010"/>
                    <a:pt x="4389" y="1010"/>
                  </a:cubicBezTo>
                  <a:cubicBezTo>
                    <a:pt x="4398" y="996"/>
                    <a:pt x="4398" y="996"/>
                    <a:pt x="4398" y="996"/>
                  </a:cubicBezTo>
                  <a:cubicBezTo>
                    <a:pt x="4398" y="996"/>
                    <a:pt x="4374" y="1007"/>
                    <a:pt x="4369" y="1014"/>
                  </a:cubicBezTo>
                  <a:cubicBezTo>
                    <a:pt x="4364" y="1021"/>
                    <a:pt x="4368" y="1027"/>
                    <a:pt x="4368" y="1027"/>
                  </a:cubicBezTo>
                  <a:cubicBezTo>
                    <a:pt x="4349" y="1021"/>
                    <a:pt x="4349" y="1021"/>
                    <a:pt x="4349" y="1021"/>
                  </a:cubicBezTo>
                  <a:cubicBezTo>
                    <a:pt x="4353" y="1043"/>
                    <a:pt x="4353" y="1043"/>
                    <a:pt x="4353" y="1043"/>
                  </a:cubicBezTo>
                  <a:cubicBezTo>
                    <a:pt x="4335" y="1042"/>
                    <a:pt x="4335" y="1042"/>
                    <a:pt x="4335" y="1042"/>
                  </a:cubicBezTo>
                  <a:cubicBezTo>
                    <a:pt x="4327" y="1056"/>
                    <a:pt x="4327" y="1056"/>
                    <a:pt x="4327" y="1056"/>
                  </a:cubicBezTo>
                  <a:cubicBezTo>
                    <a:pt x="4332" y="1062"/>
                    <a:pt x="4332" y="1062"/>
                    <a:pt x="4332" y="1062"/>
                  </a:cubicBezTo>
                  <a:cubicBezTo>
                    <a:pt x="4316" y="1063"/>
                    <a:pt x="4316" y="1063"/>
                    <a:pt x="4316" y="1063"/>
                  </a:cubicBezTo>
                  <a:cubicBezTo>
                    <a:pt x="4301" y="1093"/>
                    <a:pt x="4301" y="1093"/>
                    <a:pt x="4301" y="1093"/>
                  </a:cubicBezTo>
                  <a:cubicBezTo>
                    <a:pt x="4293" y="1093"/>
                    <a:pt x="4293" y="1093"/>
                    <a:pt x="4293" y="1093"/>
                  </a:cubicBezTo>
                  <a:cubicBezTo>
                    <a:pt x="4303" y="1068"/>
                    <a:pt x="4303" y="1068"/>
                    <a:pt x="4303" y="1068"/>
                  </a:cubicBezTo>
                  <a:cubicBezTo>
                    <a:pt x="4303" y="1068"/>
                    <a:pt x="4293" y="1053"/>
                    <a:pt x="4284" y="1062"/>
                  </a:cubicBezTo>
                  <a:cubicBezTo>
                    <a:pt x="4275" y="1071"/>
                    <a:pt x="4263" y="1084"/>
                    <a:pt x="4256" y="1085"/>
                  </a:cubicBezTo>
                  <a:cubicBezTo>
                    <a:pt x="4249" y="1086"/>
                    <a:pt x="4221" y="1107"/>
                    <a:pt x="4221" y="1107"/>
                  </a:cubicBezTo>
                  <a:cubicBezTo>
                    <a:pt x="4226" y="1092"/>
                    <a:pt x="4226" y="1092"/>
                    <a:pt x="4226" y="1092"/>
                  </a:cubicBezTo>
                  <a:cubicBezTo>
                    <a:pt x="4225" y="1081"/>
                    <a:pt x="4225" y="1081"/>
                    <a:pt x="4225" y="1081"/>
                  </a:cubicBezTo>
                  <a:cubicBezTo>
                    <a:pt x="4200" y="1102"/>
                    <a:pt x="4200" y="1102"/>
                    <a:pt x="4200" y="1102"/>
                  </a:cubicBezTo>
                  <a:cubicBezTo>
                    <a:pt x="4156" y="1112"/>
                    <a:pt x="4156" y="1112"/>
                    <a:pt x="4156" y="1112"/>
                  </a:cubicBezTo>
                  <a:cubicBezTo>
                    <a:pt x="4197" y="1098"/>
                    <a:pt x="4197" y="1098"/>
                    <a:pt x="4197" y="1098"/>
                  </a:cubicBezTo>
                  <a:cubicBezTo>
                    <a:pt x="4197" y="1098"/>
                    <a:pt x="4221" y="1071"/>
                    <a:pt x="4208" y="1065"/>
                  </a:cubicBezTo>
                  <a:cubicBezTo>
                    <a:pt x="4195" y="1059"/>
                    <a:pt x="4180" y="1065"/>
                    <a:pt x="4180" y="1065"/>
                  </a:cubicBezTo>
                  <a:cubicBezTo>
                    <a:pt x="4180" y="1065"/>
                    <a:pt x="4147" y="1080"/>
                    <a:pt x="4149" y="1069"/>
                  </a:cubicBezTo>
                  <a:cubicBezTo>
                    <a:pt x="4151" y="1058"/>
                    <a:pt x="4168" y="1055"/>
                    <a:pt x="4168" y="1055"/>
                  </a:cubicBezTo>
                  <a:cubicBezTo>
                    <a:pt x="4167" y="1062"/>
                    <a:pt x="4167" y="1062"/>
                    <a:pt x="4167" y="1062"/>
                  </a:cubicBezTo>
                  <a:cubicBezTo>
                    <a:pt x="4181" y="1057"/>
                    <a:pt x="4181" y="1057"/>
                    <a:pt x="4181" y="1057"/>
                  </a:cubicBezTo>
                  <a:cubicBezTo>
                    <a:pt x="4178" y="1038"/>
                    <a:pt x="4178" y="1038"/>
                    <a:pt x="4178" y="1038"/>
                  </a:cubicBezTo>
                  <a:cubicBezTo>
                    <a:pt x="4178" y="1038"/>
                    <a:pt x="4203" y="1024"/>
                    <a:pt x="4194" y="1017"/>
                  </a:cubicBezTo>
                  <a:cubicBezTo>
                    <a:pt x="4185" y="1010"/>
                    <a:pt x="4158" y="1006"/>
                    <a:pt x="4158" y="1006"/>
                  </a:cubicBezTo>
                  <a:cubicBezTo>
                    <a:pt x="4158" y="1006"/>
                    <a:pt x="4203" y="1008"/>
                    <a:pt x="4206" y="996"/>
                  </a:cubicBezTo>
                  <a:cubicBezTo>
                    <a:pt x="4209" y="984"/>
                    <a:pt x="4212" y="981"/>
                    <a:pt x="4218" y="977"/>
                  </a:cubicBezTo>
                  <a:cubicBezTo>
                    <a:pt x="4224" y="973"/>
                    <a:pt x="4244" y="972"/>
                    <a:pt x="4234" y="963"/>
                  </a:cubicBezTo>
                  <a:cubicBezTo>
                    <a:pt x="4224" y="954"/>
                    <a:pt x="4214" y="970"/>
                    <a:pt x="4214" y="970"/>
                  </a:cubicBezTo>
                  <a:cubicBezTo>
                    <a:pt x="4208" y="953"/>
                    <a:pt x="4208" y="953"/>
                    <a:pt x="4208" y="953"/>
                  </a:cubicBezTo>
                  <a:cubicBezTo>
                    <a:pt x="4208" y="953"/>
                    <a:pt x="4177" y="954"/>
                    <a:pt x="4168" y="954"/>
                  </a:cubicBezTo>
                  <a:cubicBezTo>
                    <a:pt x="4159" y="954"/>
                    <a:pt x="4157" y="939"/>
                    <a:pt x="4165" y="936"/>
                  </a:cubicBezTo>
                  <a:cubicBezTo>
                    <a:pt x="4173" y="933"/>
                    <a:pt x="4174" y="926"/>
                    <a:pt x="4167" y="924"/>
                  </a:cubicBezTo>
                  <a:cubicBezTo>
                    <a:pt x="4160" y="922"/>
                    <a:pt x="4154" y="929"/>
                    <a:pt x="4154" y="929"/>
                  </a:cubicBezTo>
                  <a:cubicBezTo>
                    <a:pt x="4159" y="913"/>
                    <a:pt x="4159" y="913"/>
                    <a:pt x="4159" y="913"/>
                  </a:cubicBezTo>
                  <a:cubicBezTo>
                    <a:pt x="4135" y="917"/>
                    <a:pt x="4135" y="917"/>
                    <a:pt x="4135" y="917"/>
                  </a:cubicBezTo>
                  <a:cubicBezTo>
                    <a:pt x="4135" y="917"/>
                    <a:pt x="4139" y="888"/>
                    <a:pt x="4122" y="888"/>
                  </a:cubicBezTo>
                  <a:cubicBezTo>
                    <a:pt x="4105" y="888"/>
                    <a:pt x="4077" y="905"/>
                    <a:pt x="4077" y="905"/>
                  </a:cubicBezTo>
                  <a:cubicBezTo>
                    <a:pt x="4077" y="905"/>
                    <a:pt x="4069" y="894"/>
                    <a:pt x="4061" y="894"/>
                  </a:cubicBezTo>
                  <a:cubicBezTo>
                    <a:pt x="4053" y="894"/>
                    <a:pt x="4036" y="903"/>
                    <a:pt x="4036" y="903"/>
                  </a:cubicBezTo>
                  <a:cubicBezTo>
                    <a:pt x="4036" y="903"/>
                    <a:pt x="3990" y="881"/>
                    <a:pt x="3974" y="884"/>
                  </a:cubicBezTo>
                  <a:cubicBezTo>
                    <a:pt x="3958" y="887"/>
                    <a:pt x="3952" y="899"/>
                    <a:pt x="3952" y="899"/>
                  </a:cubicBezTo>
                  <a:cubicBezTo>
                    <a:pt x="3952" y="899"/>
                    <a:pt x="3931" y="909"/>
                    <a:pt x="3938" y="917"/>
                  </a:cubicBezTo>
                  <a:cubicBezTo>
                    <a:pt x="3945" y="925"/>
                    <a:pt x="3958" y="926"/>
                    <a:pt x="3952" y="934"/>
                  </a:cubicBezTo>
                  <a:cubicBezTo>
                    <a:pt x="3946" y="942"/>
                    <a:pt x="3921" y="958"/>
                    <a:pt x="3921" y="958"/>
                  </a:cubicBezTo>
                  <a:cubicBezTo>
                    <a:pt x="3903" y="965"/>
                    <a:pt x="3903" y="965"/>
                    <a:pt x="3903" y="965"/>
                  </a:cubicBezTo>
                  <a:cubicBezTo>
                    <a:pt x="3920" y="974"/>
                    <a:pt x="3920" y="974"/>
                    <a:pt x="3920" y="974"/>
                  </a:cubicBezTo>
                  <a:cubicBezTo>
                    <a:pt x="3920" y="974"/>
                    <a:pt x="3905" y="981"/>
                    <a:pt x="3904" y="990"/>
                  </a:cubicBezTo>
                  <a:cubicBezTo>
                    <a:pt x="3903" y="999"/>
                    <a:pt x="3911" y="1006"/>
                    <a:pt x="3903" y="1016"/>
                  </a:cubicBezTo>
                  <a:cubicBezTo>
                    <a:pt x="3895" y="1026"/>
                    <a:pt x="3888" y="1018"/>
                    <a:pt x="3875" y="1026"/>
                  </a:cubicBezTo>
                  <a:cubicBezTo>
                    <a:pt x="3862" y="1034"/>
                    <a:pt x="3864" y="1047"/>
                    <a:pt x="3864" y="1047"/>
                  </a:cubicBezTo>
                  <a:cubicBezTo>
                    <a:pt x="3864" y="1047"/>
                    <a:pt x="3848" y="1050"/>
                    <a:pt x="3842" y="1056"/>
                  </a:cubicBezTo>
                  <a:cubicBezTo>
                    <a:pt x="3836" y="1062"/>
                    <a:pt x="3816" y="1067"/>
                    <a:pt x="3818" y="1075"/>
                  </a:cubicBezTo>
                  <a:cubicBezTo>
                    <a:pt x="3820" y="1083"/>
                    <a:pt x="3857" y="1097"/>
                    <a:pt x="3857" y="1106"/>
                  </a:cubicBezTo>
                  <a:cubicBezTo>
                    <a:pt x="3857" y="1115"/>
                    <a:pt x="3856" y="1180"/>
                    <a:pt x="3821" y="1200"/>
                  </a:cubicBezTo>
                  <a:cubicBezTo>
                    <a:pt x="3786" y="1220"/>
                    <a:pt x="3741" y="1255"/>
                    <a:pt x="3723" y="1256"/>
                  </a:cubicBezTo>
                  <a:cubicBezTo>
                    <a:pt x="3705" y="1257"/>
                    <a:pt x="3656" y="1260"/>
                    <a:pt x="3653" y="1269"/>
                  </a:cubicBezTo>
                  <a:cubicBezTo>
                    <a:pt x="3650" y="1278"/>
                    <a:pt x="3662" y="1306"/>
                    <a:pt x="3662" y="1311"/>
                  </a:cubicBezTo>
                  <a:cubicBezTo>
                    <a:pt x="3662" y="1316"/>
                    <a:pt x="3641" y="1337"/>
                    <a:pt x="3637" y="1352"/>
                  </a:cubicBezTo>
                  <a:cubicBezTo>
                    <a:pt x="3633" y="1367"/>
                    <a:pt x="3636" y="1400"/>
                    <a:pt x="3636" y="1400"/>
                  </a:cubicBezTo>
                  <a:cubicBezTo>
                    <a:pt x="3636" y="1400"/>
                    <a:pt x="3602" y="1417"/>
                    <a:pt x="3601" y="1422"/>
                  </a:cubicBezTo>
                  <a:cubicBezTo>
                    <a:pt x="3600" y="1427"/>
                    <a:pt x="3599" y="1444"/>
                    <a:pt x="3599" y="1444"/>
                  </a:cubicBezTo>
                  <a:cubicBezTo>
                    <a:pt x="3586" y="1460"/>
                    <a:pt x="3586" y="1460"/>
                    <a:pt x="3586" y="1460"/>
                  </a:cubicBezTo>
                  <a:cubicBezTo>
                    <a:pt x="3586" y="1460"/>
                    <a:pt x="3593" y="1436"/>
                    <a:pt x="3582" y="1435"/>
                  </a:cubicBezTo>
                  <a:cubicBezTo>
                    <a:pt x="3571" y="1434"/>
                    <a:pt x="3549" y="1448"/>
                    <a:pt x="3554" y="1459"/>
                  </a:cubicBezTo>
                  <a:cubicBezTo>
                    <a:pt x="3559" y="1470"/>
                    <a:pt x="3553" y="1479"/>
                    <a:pt x="3553" y="1479"/>
                  </a:cubicBezTo>
                  <a:cubicBezTo>
                    <a:pt x="3553" y="1479"/>
                    <a:pt x="3551" y="1459"/>
                    <a:pt x="3545" y="1454"/>
                  </a:cubicBezTo>
                  <a:cubicBezTo>
                    <a:pt x="3539" y="1449"/>
                    <a:pt x="3501" y="1460"/>
                    <a:pt x="3501" y="1460"/>
                  </a:cubicBezTo>
                  <a:cubicBezTo>
                    <a:pt x="3501" y="1460"/>
                    <a:pt x="3537" y="1439"/>
                    <a:pt x="3533" y="1426"/>
                  </a:cubicBezTo>
                  <a:cubicBezTo>
                    <a:pt x="3529" y="1413"/>
                    <a:pt x="3493" y="1402"/>
                    <a:pt x="3493" y="1402"/>
                  </a:cubicBezTo>
                  <a:cubicBezTo>
                    <a:pt x="3493" y="1402"/>
                    <a:pt x="3510" y="1399"/>
                    <a:pt x="3510" y="1392"/>
                  </a:cubicBezTo>
                  <a:cubicBezTo>
                    <a:pt x="3510" y="1385"/>
                    <a:pt x="3498" y="1359"/>
                    <a:pt x="3498" y="1359"/>
                  </a:cubicBezTo>
                  <a:cubicBezTo>
                    <a:pt x="3520" y="1344"/>
                    <a:pt x="3520" y="1344"/>
                    <a:pt x="3520" y="1344"/>
                  </a:cubicBezTo>
                  <a:cubicBezTo>
                    <a:pt x="3519" y="1329"/>
                    <a:pt x="3519" y="1329"/>
                    <a:pt x="3519" y="1329"/>
                  </a:cubicBezTo>
                  <a:cubicBezTo>
                    <a:pt x="3536" y="1318"/>
                    <a:pt x="3536" y="1318"/>
                    <a:pt x="3536" y="1318"/>
                  </a:cubicBezTo>
                  <a:cubicBezTo>
                    <a:pt x="3535" y="1293"/>
                    <a:pt x="3535" y="1293"/>
                    <a:pt x="3535" y="1293"/>
                  </a:cubicBezTo>
                  <a:cubicBezTo>
                    <a:pt x="3535" y="1293"/>
                    <a:pt x="3584" y="1266"/>
                    <a:pt x="3560" y="1254"/>
                  </a:cubicBezTo>
                  <a:cubicBezTo>
                    <a:pt x="3536" y="1242"/>
                    <a:pt x="3464" y="1246"/>
                    <a:pt x="3464" y="1246"/>
                  </a:cubicBezTo>
                  <a:cubicBezTo>
                    <a:pt x="3440" y="1254"/>
                    <a:pt x="3440" y="1254"/>
                    <a:pt x="3440" y="1254"/>
                  </a:cubicBezTo>
                  <a:cubicBezTo>
                    <a:pt x="3440" y="1254"/>
                    <a:pt x="3458" y="1233"/>
                    <a:pt x="3448" y="1228"/>
                  </a:cubicBezTo>
                  <a:cubicBezTo>
                    <a:pt x="3438" y="1223"/>
                    <a:pt x="3390" y="1213"/>
                    <a:pt x="3390" y="1213"/>
                  </a:cubicBezTo>
                  <a:cubicBezTo>
                    <a:pt x="3390" y="1213"/>
                    <a:pt x="3395" y="1191"/>
                    <a:pt x="3376" y="1177"/>
                  </a:cubicBezTo>
                  <a:cubicBezTo>
                    <a:pt x="3357" y="1163"/>
                    <a:pt x="3332" y="1162"/>
                    <a:pt x="3332" y="1162"/>
                  </a:cubicBezTo>
                  <a:cubicBezTo>
                    <a:pt x="3332" y="1162"/>
                    <a:pt x="3333" y="1150"/>
                    <a:pt x="3305" y="1149"/>
                  </a:cubicBezTo>
                  <a:cubicBezTo>
                    <a:pt x="3277" y="1148"/>
                    <a:pt x="3208" y="1160"/>
                    <a:pt x="3208" y="1160"/>
                  </a:cubicBezTo>
                  <a:cubicBezTo>
                    <a:pt x="3208" y="1160"/>
                    <a:pt x="3241" y="1150"/>
                    <a:pt x="3242" y="1138"/>
                  </a:cubicBezTo>
                  <a:cubicBezTo>
                    <a:pt x="3243" y="1126"/>
                    <a:pt x="3261" y="1074"/>
                    <a:pt x="3261" y="1074"/>
                  </a:cubicBezTo>
                  <a:cubicBezTo>
                    <a:pt x="3261" y="1074"/>
                    <a:pt x="3231" y="1068"/>
                    <a:pt x="3228" y="1070"/>
                  </a:cubicBezTo>
                  <a:cubicBezTo>
                    <a:pt x="3225" y="1072"/>
                    <a:pt x="3202" y="1088"/>
                    <a:pt x="3202" y="1088"/>
                  </a:cubicBezTo>
                  <a:cubicBezTo>
                    <a:pt x="3212" y="1069"/>
                    <a:pt x="3212" y="1069"/>
                    <a:pt x="3212" y="1069"/>
                  </a:cubicBezTo>
                  <a:cubicBezTo>
                    <a:pt x="3208" y="1054"/>
                    <a:pt x="3208" y="1054"/>
                    <a:pt x="3208" y="1054"/>
                  </a:cubicBezTo>
                  <a:cubicBezTo>
                    <a:pt x="3208" y="1054"/>
                    <a:pt x="3234" y="1032"/>
                    <a:pt x="3246" y="1011"/>
                  </a:cubicBezTo>
                  <a:cubicBezTo>
                    <a:pt x="3258" y="990"/>
                    <a:pt x="3326" y="953"/>
                    <a:pt x="3326" y="953"/>
                  </a:cubicBezTo>
                  <a:cubicBezTo>
                    <a:pt x="3320" y="942"/>
                    <a:pt x="3320" y="942"/>
                    <a:pt x="3320" y="942"/>
                  </a:cubicBezTo>
                  <a:cubicBezTo>
                    <a:pt x="3363" y="928"/>
                    <a:pt x="3363" y="928"/>
                    <a:pt x="3363" y="928"/>
                  </a:cubicBezTo>
                  <a:cubicBezTo>
                    <a:pt x="3364" y="917"/>
                    <a:pt x="3364" y="917"/>
                    <a:pt x="3364" y="917"/>
                  </a:cubicBezTo>
                  <a:cubicBezTo>
                    <a:pt x="3391" y="913"/>
                    <a:pt x="3391" y="913"/>
                    <a:pt x="3391" y="913"/>
                  </a:cubicBezTo>
                  <a:cubicBezTo>
                    <a:pt x="3393" y="900"/>
                    <a:pt x="3393" y="900"/>
                    <a:pt x="3393" y="900"/>
                  </a:cubicBezTo>
                  <a:cubicBezTo>
                    <a:pt x="3414" y="897"/>
                    <a:pt x="3414" y="897"/>
                    <a:pt x="3414" y="897"/>
                  </a:cubicBezTo>
                  <a:cubicBezTo>
                    <a:pt x="3448" y="870"/>
                    <a:pt x="3448" y="870"/>
                    <a:pt x="3448" y="870"/>
                  </a:cubicBezTo>
                  <a:cubicBezTo>
                    <a:pt x="3448" y="870"/>
                    <a:pt x="3522" y="873"/>
                    <a:pt x="3522" y="860"/>
                  </a:cubicBezTo>
                  <a:cubicBezTo>
                    <a:pt x="3522" y="847"/>
                    <a:pt x="3502" y="832"/>
                    <a:pt x="3502" y="832"/>
                  </a:cubicBezTo>
                  <a:cubicBezTo>
                    <a:pt x="3462" y="837"/>
                    <a:pt x="3462" y="837"/>
                    <a:pt x="3462" y="837"/>
                  </a:cubicBezTo>
                  <a:cubicBezTo>
                    <a:pt x="3468" y="827"/>
                    <a:pt x="3468" y="827"/>
                    <a:pt x="3468" y="827"/>
                  </a:cubicBezTo>
                  <a:cubicBezTo>
                    <a:pt x="3432" y="813"/>
                    <a:pt x="3432" y="813"/>
                    <a:pt x="3432" y="813"/>
                  </a:cubicBezTo>
                  <a:cubicBezTo>
                    <a:pt x="3448" y="808"/>
                    <a:pt x="3448" y="808"/>
                    <a:pt x="3448" y="808"/>
                  </a:cubicBezTo>
                  <a:cubicBezTo>
                    <a:pt x="3503" y="824"/>
                    <a:pt x="3503" y="824"/>
                    <a:pt x="3503" y="824"/>
                  </a:cubicBezTo>
                  <a:cubicBezTo>
                    <a:pt x="3503" y="824"/>
                    <a:pt x="3524" y="846"/>
                    <a:pt x="3543" y="838"/>
                  </a:cubicBezTo>
                  <a:cubicBezTo>
                    <a:pt x="3562" y="830"/>
                    <a:pt x="3578" y="797"/>
                    <a:pt x="3585" y="802"/>
                  </a:cubicBezTo>
                  <a:cubicBezTo>
                    <a:pt x="3592" y="807"/>
                    <a:pt x="3613" y="817"/>
                    <a:pt x="3622" y="815"/>
                  </a:cubicBezTo>
                  <a:cubicBezTo>
                    <a:pt x="3622" y="815"/>
                    <a:pt x="3667" y="796"/>
                    <a:pt x="3685" y="789"/>
                  </a:cubicBezTo>
                  <a:cubicBezTo>
                    <a:pt x="3703" y="782"/>
                    <a:pt x="3737" y="763"/>
                    <a:pt x="3725" y="760"/>
                  </a:cubicBezTo>
                  <a:cubicBezTo>
                    <a:pt x="3713" y="757"/>
                    <a:pt x="3657" y="757"/>
                    <a:pt x="3657" y="757"/>
                  </a:cubicBezTo>
                  <a:cubicBezTo>
                    <a:pt x="3653" y="741"/>
                    <a:pt x="3653" y="741"/>
                    <a:pt x="3653" y="741"/>
                  </a:cubicBezTo>
                  <a:cubicBezTo>
                    <a:pt x="3597" y="721"/>
                    <a:pt x="3597" y="721"/>
                    <a:pt x="3597" y="721"/>
                  </a:cubicBezTo>
                  <a:cubicBezTo>
                    <a:pt x="3597" y="721"/>
                    <a:pt x="3653" y="713"/>
                    <a:pt x="3668" y="719"/>
                  </a:cubicBezTo>
                  <a:cubicBezTo>
                    <a:pt x="3683" y="725"/>
                    <a:pt x="3697" y="751"/>
                    <a:pt x="3712" y="751"/>
                  </a:cubicBezTo>
                  <a:cubicBezTo>
                    <a:pt x="3727" y="751"/>
                    <a:pt x="3806" y="713"/>
                    <a:pt x="3806" y="713"/>
                  </a:cubicBezTo>
                  <a:cubicBezTo>
                    <a:pt x="3787" y="705"/>
                    <a:pt x="3787" y="705"/>
                    <a:pt x="3787" y="705"/>
                  </a:cubicBezTo>
                  <a:cubicBezTo>
                    <a:pt x="3787" y="705"/>
                    <a:pt x="3801" y="693"/>
                    <a:pt x="3819" y="693"/>
                  </a:cubicBezTo>
                  <a:cubicBezTo>
                    <a:pt x="3837" y="693"/>
                    <a:pt x="3842" y="707"/>
                    <a:pt x="3842" y="707"/>
                  </a:cubicBezTo>
                  <a:cubicBezTo>
                    <a:pt x="3862" y="714"/>
                    <a:pt x="3862" y="714"/>
                    <a:pt x="3862" y="714"/>
                  </a:cubicBezTo>
                  <a:cubicBezTo>
                    <a:pt x="3863" y="701"/>
                    <a:pt x="3863" y="701"/>
                    <a:pt x="3863" y="701"/>
                  </a:cubicBezTo>
                  <a:cubicBezTo>
                    <a:pt x="3863" y="701"/>
                    <a:pt x="3877" y="718"/>
                    <a:pt x="3882" y="709"/>
                  </a:cubicBezTo>
                  <a:cubicBezTo>
                    <a:pt x="3887" y="700"/>
                    <a:pt x="3870" y="682"/>
                    <a:pt x="3870" y="682"/>
                  </a:cubicBezTo>
                  <a:cubicBezTo>
                    <a:pt x="3856" y="676"/>
                    <a:pt x="3856" y="676"/>
                    <a:pt x="3856" y="676"/>
                  </a:cubicBezTo>
                  <a:cubicBezTo>
                    <a:pt x="3883" y="671"/>
                    <a:pt x="3883" y="671"/>
                    <a:pt x="3883" y="671"/>
                  </a:cubicBezTo>
                  <a:cubicBezTo>
                    <a:pt x="3883" y="671"/>
                    <a:pt x="3897" y="710"/>
                    <a:pt x="3906" y="708"/>
                  </a:cubicBezTo>
                  <a:cubicBezTo>
                    <a:pt x="3915" y="706"/>
                    <a:pt x="4028" y="673"/>
                    <a:pt x="4014" y="654"/>
                  </a:cubicBezTo>
                  <a:cubicBezTo>
                    <a:pt x="4000" y="635"/>
                    <a:pt x="3989" y="620"/>
                    <a:pt x="4000" y="613"/>
                  </a:cubicBezTo>
                  <a:cubicBezTo>
                    <a:pt x="4011" y="606"/>
                    <a:pt x="4061" y="604"/>
                    <a:pt x="4062" y="598"/>
                  </a:cubicBezTo>
                  <a:cubicBezTo>
                    <a:pt x="4063" y="592"/>
                    <a:pt x="4052" y="566"/>
                    <a:pt x="4052" y="566"/>
                  </a:cubicBezTo>
                  <a:cubicBezTo>
                    <a:pt x="4040" y="551"/>
                    <a:pt x="4040" y="551"/>
                    <a:pt x="4040" y="551"/>
                  </a:cubicBezTo>
                  <a:cubicBezTo>
                    <a:pt x="4040" y="551"/>
                    <a:pt x="3978" y="533"/>
                    <a:pt x="3952" y="551"/>
                  </a:cubicBezTo>
                  <a:cubicBezTo>
                    <a:pt x="3926" y="569"/>
                    <a:pt x="3948" y="581"/>
                    <a:pt x="3948" y="581"/>
                  </a:cubicBezTo>
                  <a:cubicBezTo>
                    <a:pt x="3924" y="596"/>
                    <a:pt x="3924" y="596"/>
                    <a:pt x="3924" y="596"/>
                  </a:cubicBezTo>
                  <a:cubicBezTo>
                    <a:pt x="3910" y="596"/>
                    <a:pt x="3910" y="596"/>
                    <a:pt x="3910" y="596"/>
                  </a:cubicBezTo>
                  <a:cubicBezTo>
                    <a:pt x="3865" y="627"/>
                    <a:pt x="3865" y="627"/>
                    <a:pt x="3865" y="627"/>
                  </a:cubicBezTo>
                  <a:cubicBezTo>
                    <a:pt x="3848" y="634"/>
                    <a:pt x="3848" y="634"/>
                    <a:pt x="3848" y="634"/>
                  </a:cubicBezTo>
                  <a:cubicBezTo>
                    <a:pt x="3848" y="634"/>
                    <a:pt x="3836" y="652"/>
                    <a:pt x="3832" y="655"/>
                  </a:cubicBezTo>
                  <a:cubicBezTo>
                    <a:pt x="3828" y="658"/>
                    <a:pt x="3809" y="659"/>
                    <a:pt x="3809" y="659"/>
                  </a:cubicBezTo>
                  <a:cubicBezTo>
                    <a:pt x="3786" y="671"/>
                    <a:pt x="3786" y="671"/>
                    <a:pt x="3786" y="671"/>
                  </a:cubicBezTo>
                  <a:cubicBezTo>
                    <a:pt x="3786" y="671"/>
                    <a:pt x="3775" y="637"/>
                    <a:pt x="3781" y="626"/>
                  </a:cubicBezTo>
                  <a:cubicBezTo>
                    <a:pt x="3787" y="615"/>
                    <a:pt x="3818" y="620"/>
                    <a:pt x="3823" y="604"/>
                  </a:cubicBezTo>
                  <a:cubicBezTo>
                    <a:pt x="3828" y="588"/>
                    <a:pt x="3812" y="571"/>
                    <a:pt x="3809" y="571"/>
                  </a:cubicBezTo>
                  <a:cubicBezTo>
                    <a:pt x="3806" y="571"/>
                    <a:pt x="3753" y="595"/>
                    <a:pt x="3753" y="595"/>
                  </a:cubicBezTo>
                  <a:cubicBezTo>
                    <a:pt x="3734" y="616"/>
                    <a:pt x="3734" y="616"/>
                    <a:pt x="3734" y="616"/>
                  </a:cubicBezTo>
                  <a:cubicBezTo>
                    <a:pt x="3728" y="607"/>
                    <a:pt x="3728" y="607"/>
                    <a:pt x="3728" y="607"/>
                  </a:cubicBezTo>
                  <a:cubicBezTo>
                    <a:pt x="3746" y="589"/>
                    <a:pt x="3746" y="589"/>
                    <a:pt x="3746" y="589"/>
                  </a:cubicBezTo>
                  <a:cubicBezTo>
                    <a:pt x="3744" y="576"/>
                    <a:pt x="3744" y="576"/>
                    <a:pt x="3744" y="576"/>
                  </a:cubicBezTo>
                  <a:cubicBezTo>
                    <a:pt x="3774" y="565"/>
                    <a:pt x="3774" y="565"/>
                    <a:pt x="3774" y="565"/>
                  </a:cubicBezTo>
                  <a:cubicBezTo>
                    <a:pt x="3747" y="560"/>
                    <a:pt x="3747" y="560"/>
                    <a:pt x="3747" y="560"/>
                  </a:cubicBezTo>
                  <a:cubicBezTo>
                    <a:pt x="3752" y="550"/>
                    <a:pt x="3752" y="550"/>
                    <a:pt x="3752" y="550"/>
                  </a:cubicBezTo>
                  <a:cubicBezTo>
                    <a:pt x="3720" y="560"/>
                    <a:pt x="3720" y="560"/>
                    <a:pt x="3720" y="560"/>
                  </a:cubicBezTo>
                  <a:cubicBezTo>
                    <a:pt x="3706" y="552"/>
                    <a:pt x="3706" y="552"/>
                    <a:pt x="3706" y="552"/>
                  </a:cubicBezTo>
                  <a:cubicBezTo>
                    <a:pt x="3731" y="543"/>
                    <a:pt x="3731" y="543"/>
                    <a:pt x="3731" y="543"/>
                  </a:cubicBezTo>
                  <a:cubicBezTo>
                    <a:pt x="3732" y="533"/>
                    <a:pt x="3732" y="533"/>
                    <a:pt x="3732" y="533"/>
                  </a:cubicBezTo>
                  <a:cubicBezTo>
                    <a:pt x="3732" y="533"/>
                    <a:pt x="3768" y="541"/>
                    <a:pt x="3766" y="528"/>
                  </a:cubicBezTo>
                  <a:cubicBezTo>
                    <a:pt x="3764" y="515"/>
                    <a:pt x="3736" y="518"/>
                    <a:pt x="3748" y="501"/>
                  </a:cubicBezTo>
                  <a:cubicBezTo>
                    <a:pt x="3760" y="484"/>
                    <a:pt x="3771" y="459"/>
                    <a:pt x="3755" y="458"/>
                  </a:cubicBezTo>
                  <a:cubicBezTo>
                    <a:pt x="3730" y="448"/>
                    <a:pt x="3730" y="448"/>
                    <a:pt x="3730" y="448"/>
                  </a:cubicBezTo>
                  <a:cubicBezTo>
                    <a:pt x="3711" y="456"/>
                    <a:pt x="3711" y="456"/>
                    <a:pt x="3711" y="456"/>
                  </a:cubicBezTo>
                  <a:cubicBezTo>
                    <a:pt x="3711" y="456"/>
                    <a:pt x="3684" y="458"/>
                    <a:pt x="3683" y="462"/>
                  </a:cubicBezTo>
                  <a:cubicBezTo>
                    <a:pt x="3682" y="466"/>
                    <a:pt x="3690" y="475"/>
                    <a:pt x="3684" y="476"/>
                  </a:cubicBezTo>
                  <a:cubicBezTo>
                    <a:pt x="3678" y="477"/>
                    <a:pt x="3642" y="470"/>
                    <a:pt x="3634" y="479"/>
                  </a:cubicBezTo>
                  <a:cubicBezTo>
                    <a:pt x="3626" y="488"/>
                    <a:pt x="3609" y="497"/>
                    <a:pt x="3618" y="501"/>
                  </a:cubicBezTo>
                  <a:cubicBezTo>
                    <a:pt x="3627" y="505"/>
                    <a:pt x="3638" y="507"/>
                    <a:pt x="3638" y="507"/>
                  </a:cubicBezTo>
                  <a:cubicBezTo>
                    <a:pt x="3638" y="507"/>
                    <a:pt x="3589" y="520"/>
                    <a:pt x="3591" y="533"/>
                  </a:cubicBezTo>
                  <a:cubicBezTo>
                    <a:pt x="3593" y="546"/>
                    <a:pt x="3620" y="556"/>
                    <a:pt x="3620" y="556"/>
                  </a:cubicBezTo>
                  <a:cubicBezTo>
                    <a:pt x="3636" y="549"/>
                    <a:pt x="3636" y="549"/>
                    <a:pt x="3636" y="549"/>
                  </a:cubicBezTo>
                  <a:cubicBezTo>
                    <a:pt x="3636" y="549"/>
                    <a:pt x="3635" y="570"/>
                    <a:pt x="3641" y="567"/>
                  </a:cubicBezTo>
                  <a:cubicBezTo>
                    <a:pt x="3647" y="564"/>
                    <a:pt x="3676" y="559"/>
                    <a:pt x="3665" y="567"/>
                  </a:cubicBezTo>
                  <a:cubicBezTo>
                    <a:pt x="3654" y="575"/>
                    <a:pt x="3645" y="574"/>
                    <a:pt x="3645" y="574"/>
                  </a:cubicBezTo>
                  <a:cubicBezTo>
                    <a:pt x="3632" y="569"/>
                    <a:pt x="3632" y="569"/>
                    <a:pt x="3632" y="569"/>
                  </a:cubicBezTo>
                  <a:cubicBezTo>
                    <a:pt x="3630" y="578"/>
                    <a:pt x="3630" y="578"/>
                    <a:pt x="3630" y="578"/>
                  </a:cubicBezTo>
                  <a:cubicBezTo>
                    <a:pt x="3630" y="578"/>
                    <a:pt x="3594" y="584"/>
                    <a:pt x="3606" y="588"/>
                  </a:cubicBezTo>
                  <a:cubicBezTo>
                    <a:pt x="3618" y="592"/>
                    <a:pt x="3645" y="572"/>
                    <a:pt x="3639" y="585"/>
                  </a:cubicBezTo>
                  <a:cubicBezTo>
                    <a:pt x="3633" y="598"/>
                    <a:pt x="3614" y="607"/>
                    <a:pt x="3601" y="611"/>
                  </a:cubicBezTo>
                  <a:cubicBezTo>
                    <a:pt x="3588" y="615"/>
                    <a:pt x="3568" y="630"/>
                    <a:pt x="3568" y="630"/>
                  </a:cubicBezTo>
                  <a:cubicBezTo>
                    <a:pt x="3568" y="630"/>
                    <a:pt x="3546" y="618"/>
                    <a:pt x="3542" y="625"/>
                  </a:cubicBezTo>
                  <a:cubicBezTo>
                    <a:pt x="3538" y="632"/>
                    <a:pt x="3517" y="638"/>
                    <a:pt x="3518" y="648"/>
                  </a:cubicBezTo>
                  <a:cubicBezTo>
                    <a:pt x="3519" y="658"/>
                    <a:pt x="3512" y="667"/>
                    <a:pt x="3512" y="667"/>
                  </a:cubicBezTo>
                  <a:cubicBezTo>
                    <a:pt x="3508" y="658"/>
                    <a:pt x="3508" y="658"/>
                    <a:pt x="3508" y="658"/>
                  </a:cubicBezTo>
                  <a:cubicBezTo>
                    <a:pt x="3508" y="658"/>
                    <a:pt x="3483" y="657"/>
                    <a:pt x="3485" y="651"/>
                  </a:cubicBezTo>
                  <a:cubicBezTo>
                    <a:pt x="3487" y="645"/>
                    <a:pt x="3529" y="617"/>
                    <a:pt x="3529" y="617"/>
                  </a:cubicBezTo>
                  <a:cubicBezTo>
                    <a:pt x="3504" y="617"/>
                    <a:pt x="3504" y="617"/>
                    <a:pt x="3504" y="617"/>
                  </a:cubicBezTo>
                  <a:cubicBezTo>
                    <a:pt x="3504" y="617"/>
                    <a:pt x="3497" y="603"/>
                    <a:pt x="3490" y="603"/>
                  </a:cubicBezTo>
                  <a:cubicBezTo>
                    <a:pt x="3483" y="603"/>
                    <a:pt x="3467" y="609"/>
                    <a:pt x="3467" y="609"/>
                  </a:cubicBezTo>
                  <a:cubicBezTo>
                    <a:pt x="3467" y="609"/>
                    <a:pt x="3446" y="602"/>
                    <a:pt x="3443" y="610"/>
                  </a:cubicBezTo>
                  <a:cubicBezTo>
                    <a:pt x="3440" y="618"/>
                    <a:pt x="3438" y="625"/>
                    <a:pt x="3442" y="626"/>
                  </a:cubicBezTo>
                  <a:cubicBezTo>
                    <a:pt x="3446" y="627"/>
                    <a:pt x="3475" y="640"/>
                    <a:pt x="3465" y="643"/>
                  </a:cubicBezTo>
                  <a:cubicBezTo>
                    <a:pt x="3455" y="646"/>
                    <a:pt x="3437" y="631"/>
                    <a:pt x="3437" y="631"/>
                  </a:cubicBezTo>
                  <a:cubicBezTo>
                    <a:pt x="3423" y="622"/>
                    <a:pt x="3423" y="622"/>
                    <a:pt x="3423" y="622"/>
                  </a:cubicBezTo>
                  <a:cubicBezTo>
                    <a:pt x="3422" y="642"/>
                    <a:pt x="3422" y="642"/>
                    <a:pt x="3422" y="642"/>
                  </a:cubicBezTo>
                  <a:cubicBezTo>
                    <a:pt x="3422" y="642"/>
                    <a:pt x="3407" y="651"/>
                    <a:pt x="3398" y="649"/>
                  </a:cubicBezTo>
                  <a:cubicBezTo>
                    <a:pt x="3389" y="647"/>
                    <a:pt x="3356" y="638"/>
                    <a:pt x="3345" y="638"/>
                  </a:cubicBezTo>
                  <a:cubicBezTo>
                    <a:pt x="3334" y="638"/>
                    <a:pt x="3312" y="642"/>
                    <a:pt x="3301" y="641"/>
                  </a:cubicBezTo>
                  <a:cubicBezTo>
                    <a:pt x="3290" y="640"/>
                    <a:pt x="3273" y="623"/>
                    <a:pt x="3273" y="623"/>
                  </a:cubicBezTo>
                  <a:cubicBezTo>
                    <a:pt x="3234" y="626"/>
                    <a:pt x="3234" y="626"/>
                    <a:pt x="3234" y="626"/>
                  </a:cubicBezTo>
                  <a:cubicBezTo>
                    <a:pt x="3234" y="626"/>
                    <a:pt x="3219" y="612"/>
                    <a:pt x="3211" y="610"/>
                  </a:cubicBezTo>
                  <a:cubicBezTo>
                    <a:pt x="3203" y="608"/>
                    <a:pt x="3186" y="608"/>
                    <a:pt x="3174" y="614"/>
                  </a:cubicBezTo>
                  <a:cubicBezTo>
                    <a:pt x="3162" y="620"/>
                    <a:pt x="3167" y="622"/>
                    <a:pt x="3154" y="622"/>
                  </a:cubicBezTo>
                  <a:cubicBezTo>
                    <a:pt x="3141" y="622"/>
                    <a:pt x="3113" y="615"/>
                    <a:pt x="3106" y="624"/>
                  </a:cubicBezTo>
                  <a:cubicBezTo>
                    <a:pt x="3099" y="633"/>
                    <a:pt x="3087" y="659"/>
                    <a:pt x="3087" y="659"/>
                  </a:cubicBezTo>
                  <a:cubicBezTo>
                    <a:pt x="3079" y="679"/>
                    <a:pt x="3079" y="679"/>
                    <a:pt x="3079" y="679"/>
                  </a:cubicBezTo>
                  <a:cubicBezTo>
                    <a:pt x="3058" y="681"/>
                    <a:pt x="3058" y="681"/>
                    <a:pt x="3058" y="681"/>
                  </a:cubicBezTo>
                  <a:cubicBezTo>
                    <a:pt x="3053" y="700"/>
                    <a:pt x="3053" y="700"/>
                    <a:pt x="3053" y="700"/>
                  </a:cubicBezTo>
                  <a:cubicBezTo>
                    <a:pt x="3038" y="667"/>
                    <a:pt x="3038" y="667"/>
                    <a:pt x="3038" y="667"/>
                  </a:cubicBezTo>
                  <a:cubicBezTo>
                    <a:pt x="3038" y="667"/>
                    <a:pt x="3080" y="678"/>
                    <a:pt x="3069" y="659"/>
                  </a:cubicBezTo>
                  <a:cubicBezTo>
                    <a:pt x="3058" y="640"/>
                    <a:pt x="3026" y="638"/>
                    <a:pt x="3026" y="638"/>
                  </a:cubicBezTo>
                  <a:cubicBezTo>
                    <a:pt x="3028" y="629"/>
                    <a:pt x="3028" y="629"/>
                    <a:pt x="3028" y="629"/>
                  </a:cubicBezTo>
                  <a:cubicBezTo>
                    <a:pt x="3028" y="629"/>
                    <a:pt x="2959" y="642"/>
                    <a:pt x="2922" y="642"/>
                  </a:cubicBezTo>
                  <a:cubicBezTo>
                    <a:pt x="2885" y="642"/>
                    <a:pt x="2819" y="638"/>
                    <a:pt x="2832" y="632"/>
                  </a:cubicBezTo>
                  <a:cubicBezTo>
                    <a:pt x="2845" y="626"/>
                    <a:pt x="2929" y="629"/>
                    <a:pt x="2909" y="607"/>
                  </a:cubicBezTo>
                  <a:cubicBezTo>
                    <a:pt x="2889" y="585"/>
                    <a:pt x="2870" y="583"/>
                    <a:pt x="2846" y="585"/>
                  </a:cubicBezTo>
                  <a:cubicBezTo>
                    <a:pt x="2822" y="587"/>
                    <a:pt x="2783" y="573"/>
                    <a:pt x="2777" y="570"/>
                  </a:cubicBezTo>
                  <a:cubicBezTo>
                    <a:pt x="2771" y="567"/>
                    <a:pt x="2753" y="567"/>
                    <a:pt x="2753" y="567"/>
                  </a:cubicBezTo>
                  <a:cubicBezTo>
                    <a:pt x="2753" y="567"/>
                    <a:pt x="2705" y="540"/>
                    <a:pt x="2687" y="541"/>
                  </a:cubicBezTo>
                  <a:cubicBezTo>
                    <a:pt x="2669" y="542"/>
                    <a:pt x="2637" y="567"/>
                    <a:pt x="2637" y="567"/>
                  </a:cubicBezTo>
                  <a:cubicBezTo>
                    <a:pt x="2601" y="567"/>
                    <a:pt x="2601" y="567"/>
                    <a:pt x="2601" y="567"/>
                  </a:cubicBezTo>
                  <a:cubicBezTo>
                    <a:pt x="2621" y="555"/>
                    <a:pt x="2621" y="555"/>
                    <a:pt x="2621" y="555"/>
                  </a:cubicBezTo>
                  <a:cubicBezTo>
                    <a:pt x="2621" y="547"/>
                    <a:pt x="2621" y="547"/>
                    <a:pt x="2621" y="547"/>
                  </a:cubicBezTo>
                  <a:cubicBezTo>
                    <a:pt x="2638" y="527"/>
                    <a:pt x="2638" y="527"/>
                    <a:pt x="2638" y="527"/>
                  </a:cubicBezTo>
                  <a:cubicBezTo>
                    <a:pt x="2638" y="527"/>
                    <a:pt x="2599" y="545"/>
                    <a:pt x="2592" y="552"/>
                  </a:cubicBezTo>
                  <a:cubicBezTo>
                    <a:pt x="2585" y="559"/>
                    <a:pt x="2569" y="581"/>
                    <a:pt x="2554" y="566"/>
                  </a:cubicBezTo>
                  <a:cubicBezTo>
                    <a:pt x="2539" y="551"/>
                    <a:pt x="2560" y="535"/>
                    <a:pt x="2557" y="524"/>
                  </a:cubicBezTo>
                  <a:cubicBezTo>
                    <a:pt x="2554" y="513"/>
                    <a:pt x="2531" y="502"/>
                    <a:pt x="2528" y="511"/>
                  </a:cubicBezTo>
                  <a:cubicBezTo>
                    <a:pt x="2525" y="520"/>
                    <a:pt x="2538" y="526"/>
                    <a:pt x="2538" y="526"/>
                  </a:cubicBezTo>
                  <a:cubicBezTo>
                    <a:pt x="2538" y="526"/>
                    <a:pt x="2518" y="524"/>
                    <a:pt x="2507" y="528"/>
                  </a:cubicBezTo>
                  <a:cubicBezTo>
                    <a:pt x="2496" y="532"/>
                    <a:pt x="2480" y="543"/>
                    <a:pt x="2475" y="547"/>
                  </a:cubicBezTo>
                  <a:cubicBezTo>
                    <a:pt x="2470" y="551"/>
                    <a:pt x="2452" y="546"/>
                    <a:pt x="2452" y="546"/>
                  </a:cubicBezTo>
                  <a:cubicBezTo>
                    <a:pt x="2452" y="546"/>
                    <a:pt x="2405" y="556"/>
                    <a:pt x="2401" y="557"/>
                  </a:cubicBezTo>
                  <a:cubicBezTo>
                    <a:pt x="2397" y="558"/>
                    <a:pt x="2372" y="573"/>
                    <a:pt x="2372" y="573"/>
                  </a:cubicBezTo>
                  <a:cubicBezTo>
                    <a:pt x="2358" y="560"/>
                    <a:pt x="2358" y="560"/>
                    <a:pt x="2358" y="560"/>
                  </a:cubicBezTo>
                  <a:cubicBezTo>
                    <a:pt x="2358" y="560"/>
                    <a:pt x="2325" y="577"/>
                    <a:pt x="2315" y="578"/>
                  </a:cubicBezTo>
                  <a:cubicBezTo>
                    <a:pt x="2305" y="579"/>
                    <a:pt x="2287" y="591"/>
                    <a:pt x="2287" y="591"/>
                  </a:cubicBezTo>
                  <a:cubicBezTo>
                    <a:pt x="2265" y="593"/>
                    <a:pt x="2265" y="593"/>
                    <a:pt x="2265" y="593"/>
                  </a:cubicBezTo>
                  <a:cubicBezTo>
                    <a:pt x="2265" y="593"/>
                    <a:pt x="2282" y="575"/>
                    <a:pt x="2297" y="572"/>
                  </a:cubicBezTo>
                  <a:cubicBezTo>
                    <a:pt x="2312" y="569"/>
                    <a:pt x="2346" y="556"/>
                    <a:pt x="2346" y="556"/>
                  </a:cubicBezTo>
                  <a:cubicBezTo>
                    <a:pt x="2346" y="556"/>
                    <a:pt x="2377" y="559"/>
                    <a:pt x="2388" y="554"/>
                  </a:cubicBezTo>
                  <a:cubicBezTo>
                    <a:pt x="2399" y="549"/>
                    <a:pt x="2460" y="535"/>
                    <a:pt x="2460" y="535"/>
                  </a:cubicBezTo>
                  <a:cubicBezTo>
                    <a:pt x="2460" y="535"/>
                    <a:pt x="2472" y="532"/>
                    <a:pt x="2465" y="527"/>
                  </a:cubicBezTo>
                  <a:cubicBezTo>
                    <a:pt x="2458" y="522"/>
                    <a:pt x="2437" y="529"/>
                    <a:pt x="2437" y="529"/>
                  </a:cubicBezTo>
                  <a:cubicBezTo>
                    <a:pt x="2437" y="529"/>
                    <a:pt x="2419" y="528"/>
                    <a:pt x="2412" y="530"/>
                  </a:cubicBezTo>
                  <a:cubicBezTo>
                    <a:pt x="2405" y="532"/>
                    <a:pt x="2398" y="540"/>
                    <a:pt x="2393" y="541"/>
                  </a:cubicBezTo>
                  <a:cubicBezTo>
                    <a:pt x="2388" y="542"/>
                    <a:pt x="2369" y="542"/>
                    <a:pt x="2369" y="542"/>
                  </a:cubicBezTo>
                  <a:cubicBezTo>
                    <a:pt x="2354" y="545"/>
                    <a:pt x="2354" y="545"/>
                    <a:pt x="2354" y="545"/>
                  </a:cubicBezTo>
                  <a:cubicBezTo>
                    <a:pt x="2354" y="545"/>
                    <a:pt x="2337" y="545"/>
                    <a:pt x="2325" y="548"/>
                  </a:cubicBezTo>
                  <a:cubicBezTo>
                    <a:pt x="2313" y="551"/>
                    <a:pt x="2302" y="563"/>
                    <a:pt x="2302" y="563"/>
                  </a:cubicBezTo>
                  <a:cubicBezTo>
                    <a:pt x="2288" y="565"/>
                    <a:pt x="2288" y="565"/>
                    <a:pt x="2288" y="565"/>
                  </a:cubicBezTo>
                  <a:cubicBezTo>
                    <a:pt x="2253" y="578"/>
                    <a:pt x="2253" y="578"/>
                    <a:pt x="2253" y="578"/>
                  </a:cubicBezTo>
                  <a:cubicBezTo>
                    <a:pt x="2253" y="578"/>
                    <a:pt x="2238" y="581"/>
                    <a:pt x="2235" y="584"/>
                  </a:cubicBezTo>
                  <a:cubicBezTo>
                    <a:pt x="2232" y="587"/>
                    <a:pt x="2230" y="603"/>
                    <a:pt x="2223" y="599"/>
                  </a:cubicBezTo>
                  <a:cubicBezTo>
                    <a:pt x="2216" y="595"/>
                    <a:pt x="2215" y="580"/>
                    <a:pt x="2226" y="578"/>
                  </a:cubicBezTo>
                  <a:cubicBezTo>
                    <a:pt x="2237" y="576"/>
                    <a:pt x="2266" y="566"/>
                    <a:pt x="2275" y="560"/>
                  </a:cubicBezTo>
                  <a:cubicBezTo>
                    <a:pt x="2284" y="554"/>
                    <a:pt x="2242" y="548"/>
                    <a:pt x="2235" y="557"/>
                  </a:cubicBezTo>
                  <a:cubicBezTo>
                    <a:pt x="2228" y="566"/>
                    <a:pt x="2201" y="571"/>
                    <a:pt x="2194" y="571"/>
                  </a:cubicBezTo>
                  <a:cubicBezTo>
                    <a:pt x="2187" y="571"/>
                    <a:pt x="2187" y="598"/>
                    <a:pt x="2187" y="598"/>
                  </a:cubicBezTo>
                  <a:cubicBezTo>
                    <a:pt x="2171" y="589"/>
                    <a:pt x="2171" y="589"/>
                    <a:pt x="2171" y="589"/>
                  </a:cubicBezTo>
                  <a:cubicBezTo>
                    <a:pt x="2129" y="583"/>
                    <a:pt x="2129" y="583"/>
                    <a:pt x="2129" y="583"/>
                  </a:cubicBezTo>
                  <a:cubicBezTo>
                    <a:pt x="2129" y="583"/>
                    <a:pt x="2103" y="571"/>
                    <a:pt x="2105" y="566"/>
                  </a:cubicBezTo>
                  <a:cubicBezTo>
                    <a:pt x="2107" y="561"/>
                    <a:pt x="2111" y="552"/>
                    <a:pt x="2111" y="552"/>
                  </a:cubicBezTo>
                  <a:cubicBezTo>
                    <a:pt x="2037" y="553"/>
                    <a:pt x="2037" y="553"/>
                    <a:pt x="2037" y="553"/>
                  </a:cubicBezTo>
                  <a:cubicBezTo>
                    <a:pt x="2037" y="553"/>
                    <a:pt x="2034" y="530"/>
                    <a:pt x="2008" y="532"/>
                  </a:cubicBezTo>
                  <a:cubicBezTo>
                    <a:pt x="1982" y="534"/>
                    <a:pt x="1951" y="543"/>
                    <a:pt x="1947" y="543"/>
                  </a:cubicBezTo>
                  <a:cubicBezTo>
                    <a:pt x="1943" y="543"/>
                    <a:pt x="1916" y="529"/>
                    <a:pt x="1912" y="527"/>
                  </a:cubicBezTo>
                  <a:cubicBezTo>
                    <a:pt x="1908" y="525"/>
                    <a:pt x="1858" y="526"/>
                    <a:pt x="1858" y="526"/>
                  </a:cubicBezTo>
                  <a:cubicBezTo>
                    <a:pt x="1858" y="526"/>
                    <a:pt x="1842" y="518"/>
                    <a:pt x="1824" y="516"/>
                  </a:cubicBezTo>
                  <a:cubicBezTo>
                    <a:pt x="1806" y="514"/>
                    <a:pt x="1735" y="517"/>
                    <a:pt x="1732" y="517"/>
                  </a:cubicBezTo>
                  <a:cubicBezTo>
                    <a:pt x="1729" y="517"/>
                    <a:pt x="1735" y="503"/>
                    <a:pt x="1735" y="503"/>
                  </a:cubicBezTo>
                  <a:cubicBezTo>
                    <a:pt x="1735" y="503"/>
                    <a:pt x="1699" y="498"/>
                    <a:pt x="1694" y="497"/>
                  </a:cubicBezTo>
                  <a:cubicBezTo>
                    <a:pt x="1689" y="496"/>
                    <a:pt x="1656" y="503"/>
                    <a:pt x="1656" y="503"/>
                  </a:cubicBezTo>
                  <a:cubicBezTo>
                    <a:pt x="1676" y="481"/>
                    <a:pt x="1676" y="481"/>
                    <a:pt x="1676" y="481"/>
                  </a:cubicBezTo>
                  <a:cubicBezTo>
                    <a:pt x="1621" y="503"/>
                    <a:pt x="1621" y="503"/>
                    <a:pt x="1621" y="503"/>
                  </a:cubicBezTo>
                  <a:cubicBezTo>
                    <a:pt x="1642" y="481"/>
                    <a:pt x="1642" y="481"/>
                    <a:pt x="1642" y="481"/>
                  </a:cubicBezTo>
                  <a:cubicBezTo>
                    <a:pt x="1622" y="479"/>
                    <a:pt x="1622" y="479"/>
                    <a:pt x="1622" y="479"/>
                  </a:cubicBezTo>
                  <a:cubicBezTo>
                    <a:pt x="1622" y="479"/>
                    <a:pt x="1591" y="501"/>
                    <a:pt x="1561" y="501"/>
                  </a:cubicBezTo>
                  <a:cubicBezTo>
                    <a:pt x="1531" y="501"/>
                    <a:pt x="1485" y="495"/>
                    <a:pt x="1477" y="503"/>
                  </a:cubicBezTo>
                  <a:cubicBezTo>
                    <a:pt x="1469" y="511"/>
                    <a:pt x="1439" y="518"/>
                    <a:pt x="1439" y="518"/>
                  </a:cubicBezTo>
                  <a:cubicBezTo>
                    <a:pt x="1439" y="518"/>
                    <a:pt x="1390" y="518"/>
                    <a:pt x="1364" y="521"/>
                  </a:cubicBezTo>
                  <a:cubicBezTo>
                    <a:pt x="1338" y="524"/>
                    <a:pt x="1277" y="570"/>
                    <a:pt x="1235" y="576"/>
                  </a:cubicBezTo>
                  <a:cubicBezTo>
                    <a:pt x="1193" y="582"/>
                    <a:pt x="1141" y="586"/>
                    <a:pt x="1141" y="586"/>
                  </a:cubicBezTo>
                  <a:cubicBezTo>
                    <a:pt x="1141" y="586"/>
                    <a:pt x="1078" y="607"/>
                    <a:pt x="1081" y="612"/>
                  </a:cubicBezTo>
                  <a:cubicBezTo>
                    <a:pt x="1084" y="617"/>
                    <a:pt x="1105" y="628"/>
                    <a:pt x="1105" y="628"/>
                  </a:cubicBezTo>
                  <a:cubicBezTo>
                    <a:pt x="1105" y="628"/>
                    <a:pt x="1118" y="651"/>
                    <a:pt x="1112" y="654"/>
                  </a:cubicBezTo>
                  <a:cubicBezTo>
                    <a:pt x="1106" y="657"/>
                    <a:pt x="1097" y="666"/>
                    <a:pt x="1097" y="666"/>
                  </a:cubicBezTo>
                  <a:cubicBezTo>
                    <a:pt x="1157" y="667"/>
                    <a:pt x="1157" y="667"/>
                    <a:pt x="1157" y="667"/>
                  </a:cubicBezTo>
                  <a:cubicBezTo>
                    <a:pt x="1138" y="690"/>
                    <a:pt x="1138" y="690"/>
                    <a:pt x="1138" y="690"/>
                  </a:cubicBezTo>
                  <a:cubicBezTo>
                    <a:pt x="1182" y="692"/>
                    <a:pt x="1182" y="692"/>
                    <a:pt x="1182" y="692"/>
                  </a:cubicBezTo>
                  <a:cubicBezTo>
                    <a:pt x="1175" y="704"/>
                    <a:pt x="1175" y="704"/>
                    <a:pt x="1175" y="704"/>
                  </a:cubicBezTo>
                  <a:cubicBezTo>
                    <a:pt x="1139" y="703"/>
                    <a:pt x="1139" y="703"/>
                    <a:pt x="1139" y="703"/>
                  </a:cubicBezTo>
                  <a:cubicBezTo>
                    <a:pt x="1132" y="711"/>
                    <a:pt x="1132" y="711"/>
                    <a:pt x="1132" y="711"/>
                  </a:cubicBezTo>
                  <a:cubicBezTo>
                    <a:pt x="1110" y="711"/>
                    <a:pt x="1110" y="711"/>
                    <a:pt x="1110" y="711"/>
                  </a:cubicBezTo>
                  <a:cubicBezTo>
                    <a:pt x="1110" y="711"/>
                    <a:pt x="1076" y="717"/>
                    <a:pt x="1051" y="717"/>
                  </a:cubicBezTo>
                  <a:cubicBezTo>
                    <a:pt x="1026" y="717"/>
                    <a:pt x="1031" y="707"/>
                    <a:pt x="1045" y="702"/>
                  </a:cubicBezTo>
                  <a:cubicBezTo>
                    <a:pt x="1059" y="697"/>
                    <a:pt x="1017" y="694"/>
                    <a:pt x="1017" y="694"/>
                  </a:cubicBezTo>
                  <a:cubicBezTo>
                    <a:pt x="1017" y="694"/>
                    <a:pt x="969" y="692"/>
                    <a:pt x="967" y="700"/>
                  </a:cubicBezTo>
                  <a:cubicBezTo>
                    <a:pt x="965" y="708"/>
                    <a:pt x="969" y="713"/>
                    <a:pt x="969" y="713"/>
                  </a:cubicBezTo>
                  <a:cubicBezTo>
                    <a:pt x="969" y="713"/>
                    <a:pt x="934" y="715"/>
                    <a:pt x="911" y="718"/>
                  </a:cubicBezTo>
                  <a:cubicBezTo>
                    <a:pt x="888" y="721"/>
                    <a:pt x="820" y="734"/>
                    <a:pt x="837" y="740"/>
                  </a:cubicBezTo>
                  <a:cubicBezTo>
                    <a:pt x="854" y="746"/>
                    <a:pt x="877" y="749"/>
                    <a:pt x="877" y="749"/>
                  </a:cubicBezTo>
                  <a:cubicBezTo>
                    <a:pt x="848" y="759"/>
                    <a:pt x="848" y="759"/>
                    <a:pt x="848" y="759"/>
                  </a:cubicBezTo>
                  <a:cubicBezTo>
                    <a:pt x="840" y="786"/>
                    <a:pt x="840" y="786"/>
                    <a:pt x="840" y="786"/>
                  </a:cubicBezTo>
                  <a:cubicBezTo>
                    <a:pt x="840" y="786"/>
                    <a:pt x="864" y="790"/>
                    <a:pt x="880" y="790"/>
                  </a:cubicBezTo>
                  <a:cubicBezTo>
                    <a:pt x="896" y="790"/>
                    <a:pt x="910" y="787"/>
                    <a:pt x="910" y="787"/>
                  </a:cubicBezTo>
                  <a:cubicBezTo>
                    <a:pt x="939" y="795"/>
                    <a:pt x="939" y="795"/>
                    <a:pt x="939" y="795"/>
                  </a:cubicBezTo>
                  <a:cubicBezTo>
                    <a:pt x="948" y="783"/>
                    <a:pt x="948" y="783"/>
                    <a:pt x="948" y="783"/>
                  </a:cubicBezTo>
                  <a:cubicBezTo>
                    <a:pt x="957" y="794"/>
                    <a:pt x="957" y="794"/>
                    <a:pt x="957" y="794"/>
                  </a:cubicBezTo>
                  <a:cubicBezTo>
                    <a:pt x="957" y="794"/>
                    <a:pt x="989" y="776"/>
                    <a:pt x="994" y="776"/>
                  </a:cubicBezTo>
                  <a:cubicBezTo>
                    <a:pt x="999" y="776"/>
                    <a:pt x="1007" y="782"/>
                    <a:pt x="1017" y="778"/>
                  </a:cubicBezTo>
                  <a:cubicBezTo>
                    <a:pt x="1027" y="774"/>
                    <a:pt x="1045" y="760"/>
                    <a:pt x="1046" y="769"/>
                  </a:cubicBezTo>
                  <a:cubicBezTo>
                    <a:pt x="1047" y="778"/>
                    <a:pt x="1037" y="790"/>
                    <a:pt x="1037" y="790"/>
                  </a:cubicBezTo>
                  <a:cubicBezTo>
                    <a:pt x="999" y="791"/>
                    <a:pt x="999" y="791"/>
                    <a:pt x="999" y="791"/>
                  </a:cubicBezTo>
                  <a:cubicBezTo>
                    <a:pt x="1004" y="812"/>
                    <a:pt x="1004" y="812"/>
                    <a:pt x="1004" y="812"/>
                  </a:cubicBezTo>
                  <a:cubicBezTo>
                    <a:pt x="1004" y="812"/>
                    <a:pt x="976" y="839"/>
                    <a:pt x="958" y="840"/>
                  </a:cubicBezTo>
                  <a:cubicBezTo>
                    <a:pt x="940" y="841"/>
                    <a:pt x="920" y="841"/>
                    <a:pt x="920" y="841"/>
                  </a:cubicBezTo>
                  <a:cubicBezTo>
                    <a:pt x="910" y="829"/>
                    <a:pt x="910" y="829"/>
                    <a:pt x="910" y="829"/>
                  </a:cubicBezTo>
                  <a:cubicBezTo>
                    <a:pt x="898" y="836"/>
                    <a:pt x="898" y="836"/>
                    <a:pt x="898" y="836"/>
                  </a:cubicBezTo>
                  <a:cubicBezTo>
                    <a:pt x="898" y="844"/>
                    <a:pt x="898" y="844"/>
                    <a:pt x="898" y="844"/>
                  </a:cubicBezTo>
                  <a:cubicBezTo>
                    <a:pt x="898" y="844"/>
                    <a:pt x="857" y="868"/>
                    <a:pt x="844" y="860"/>
                  </a:cubicBezTo>
                  <a:cubicBezTo>
                    <a:pt x="831" y="852"/>
                    <a:pt x="824" y="850"/>
                    <a:pt x="824" y="850"/>
                  </a:cubicBezTo>
                  <a:cubicBezTo>
                    <a:pt x="762" y="885"/>
                    <a:pt x="762" y="885"/>
                    <a:pt x="762" y="885"/>
                  </a:cubicBezTo>
                  <a:cubicBezTo>
                    <a:pt x="748" y="897"/>
                    <a:pt x="748" y="897"/>
                    <a:pt x="748" y="897"/>
                  </a:cubicBezTo>
                  <a:cubicBezTo>
                    <a:pt x="745" y="883"/>
                    <a:pt x="745" y="883"/>
                    <a:pt x="745" y="883"/>
                  </a:cubicBezTo>
                  <a:cubicBezTo>
                    <a:pt x="745" y="883"/>
                    <a:pt x="720" y="894"/>
                    <a:pt x="706" y="899"/>
                  </a:cubicBezTo>
                  <a:cubicBezTo>
                    <a:pt x="692" y="904"/>
                    <a:pt x="682" y="919"/>
                    <a:pt x="682" y="919"/>
                  </a:cubicBezTo>
                  <a:cubicBezTo>
                    <a:pt x="662" y="913"/>
                    <a:pt x="662" y="913"/>
                    <a:pt x="662" y="913"/>
                  </a:cubicBezTo>
                  <a:cubicBezTo>
                    <a:pt x="662" y="926"/>
                    <a:pt x="662" y="926"/>
                    <a:pt x="662" y="926"/>
                  </a:cubicBezTo>
                  <a:cubicBezTo>
                    <a:pt x="662" y="926"/>
                    <a:pt x="649" y="920"/>
                    <a:pt x="646" y="926"/>
                  </a:cubicBezTo>
                  <a:cubicBezTo>
                    <a:pt x="643" y="932"/>
                    <a:pt x="643" y="941"/>
                    <a:pt x="643" y="941"/>
                  </a:cubicBezTo>
                  <a:cubicBezTo>
                    <a:pt x="636" y="950"/>
                    <a:pt x="636" y="950"/>
                    <a:pt x="636" y="950"/>
                  </a:cubicBezTo>
                  <a:cubicBezTo>
                    <a:pt x="676" y="936"/>
                    <a:pt x="676" y="936"/>
                    <a:pt x="676" y="936"/>
                  </a:cubicBezTo>
                  <a:cubicBezTo>
                    <a:pt x="661" y="948"/>
                    <a:pt x="661" y="948"/>
                    <a:pt x="661" y="948"/>
                  </a:cubicBezTo>
                  <a:cubicBezTo>
                    <a:pt x="661" y="954"/>
                    <a:pt x="661" y="954"/>
                    <a:pt x="661" y="954"/>
                  </a:cubicBezTo>
                  <a:cubicBezTo>
                    <a:pt x="648" y="962"/>
                    <a:pt x="648" y="962"/>
                    <a:pt x="648" y="962"/>
                  </a:cubicBezTo>
                  <a:cubicBezTo>
                    <a:pt x="648" y="962"/>
                    <a:pt x="698" y="961"/>
                    <a:pt x="689" y="970"/>
                  </a:cubicBezTo>
                  <a:cubicBezTo>
                    <a:pt x="680" y="979"/>
                    <a:pt x="658" y="977"/>
                    <a:pt x="658" y="977"/>
                  </a:cubicBezTo>
                  <a:cubicBezTo>
                    <a:pt x="641" y="981"/>
                    <a:pt x="641" y="981"/>
                    <a:pt x="641" y="981"/>
                  </a:cubicBezTo>
                  <a:cubicBezTo>
                    <a:pt x="649" y="973"/>
                    <a:pt x="649" y="973"/>
                    <a:pt x="649" y="973"/>
                  </a:cubicBezTo>
                  <a:cubicBezTo>
                    <a:pt x="640" y="968"/>
                    <a:pt x="640" y="968"/>
                    <a:pt x="640" y="968"/>
                  </a:cubicBezTo>
                  <a:cubicBezTo>
                    <a:pt x="640" y="968"/>
                    <a:pt x="611" y="979"/>
                    <a:pt x="612" y="982"/>
                  </a:cubicBezTo>
                  <a:cubicBezTo>
                    <a:pt x="613" y="985"/>
                    <a:pt x="619" y="989"/>
                    <a:pt x="619" y="989"/>
                  </a:cubicBezTo>
                  <a:cubicBezTo>
                    <a:pt x="619" y="989"/>
                    <a:pt x="608" y="1016"/>
                    <a:pt x="612" y="1017"/>
                  </a:cubicBezTo>
                  <a:cubicBezTo>
                    <a:pt x="616" y="1018"/>
                    <a:pt x="659" y="1015"/>
                    <a:pt x="659" y="1015"/>
                  </a:cubicBezTo>
                  <a:cubicBezTo>
                    <a:pt x="691" y="997"/>
                    <a:pt x="691" y="997"/>
                    <a:pt x="691" y="997"/>
                  </a:cubicBezTo>
                  <a:cubicBezTo>
                    <a:pt x="738" y="978"/>
                    <a:pt x="738" y="978"/>
                    <a:pt x="738" y="978"/>
                  </a:cubicBezTo>
                  <a:cubicBezTo>
                    <a:pt x="738" y="978"/>
                    <a:pt x="694" y="999"/>
                    <a:pt x="689" y="1007"/>
                  </a:cubicBezTo>
                  <a:cubicBezTo>
                    <a:pt x="684" y="1015"/>
                    <a:pt x="685" y="1031"/>
                    <a:pt x="678" y="1033"/>
                  </a:cubicBezTo>
                  <a:cubicBezTo>
                    <a:pt x="671" y="1035"/>
                    <a:pt x="659" y="1028"/>
                    <a:pt x="653" y="1037"/>
                  </a:cubicBezTo>
                  <a:cubicBezTo>
                    <a:pt x="647" y="1046"/>
                    <a:pt x="643" y="1056"/>
                    <a:pt x="638" y="1061"/>
                  </a:cubicBezTo>
                  <a:cubicBezTo>
                    <a:pt x="633" y="1066"/>
                    <a:pt x="618" y="1075"/>
                    <a:pt x="618" y="1075"/>
                  </a:cubicBezTo>
                  <a:cubicBezTo>
                    <a:pt x="654" y="1071"/>
                    <a:pt x="654" y="1071"/>
                    <a:pt x="654" y="1071"/>
                  </a:cubicBezTo>
                  <a:cubicBezTo>
                    <a:pt x="647" y="1083"/>
                    <a:pt x="647" y="1083"/>
                    <a:pt x="647" y="1083"/>
                  </a:cubicBezTo>
                  <a:cubicBezTo>
                    <a:pt x="647" y="1083"/>
                    <a:pt x="677" y="1052"/>
                    <a:pt x="694" y="1055"/>
                  </a:cubicBezTo>
                  <a:cubicBezTo>
                    <a:pt x="711" y="1058"/>
                    <a:pt x="702" y="1063"/>
                    <a:pt x="702" y="1063"/>
                  </a:cubicBezTo>
                  <a:cubicBezTo>
                    <a:pt x="718" y="1061"/>
                    <a:pt x="718" y="1061"/>
                    <a:pt x="718" y="1061"/>
                  </a:cubicBezTo>
                  <a:cubicBezTo>
                    <a:pt x="718" y="1061"/>
                    <a:pt x="705" y="1086"/>
                    <a:pt x="719" y="1086"/>
                  </a:cubicBezTo>
                  <a:cubicBezTo>
                    <a:pt x="733" y="1086"/>
                    <a:pt x="750" y="1064"/>
                    <a:pt x="750" y="1064"/>
                  </a:cubicBezTo>
                  <a:cubicBezTo>
                    <a:pt x="778" y="1051"/>
                    <a:pt x="778" y="1051"/>
                    <a:pt x="778" y="1051"/>
                  </a:cubicBezTo>
                  <a:cubicBezTo>
                    <a:pt x="785" y="1059"/>
                    <a:pt x="785" y="1059"/>
                    <a:pt x="785" y="1059"/>
                  </a:cubicBezTo>
                  <a:cubicBezTo>
                    <a:pt x="765" y="1061"/>
                    <a:pt x="765" y="1061"/>
                    <a:pt x="765" y="1061"/>
                  </a:cubicBezTo>
                  <a:cubicBezTo>
                    <a:pt x="765" y="1061"/>
                    <a:pt x="751" y="1075"/>
                    <a:pt x="762" y="1075"/>
                  </a:cubicBezTo>
                  <a:cubicBezTo>
                    <a:pt x="773" y="1075"/>
                    <a:pt x="819" y="1062"/>
                    <a:pt x="819" y="1062"/>
                  </a:cubicBezTo>
                  <a:cubicBezTo>
                    <a:pt x="847" y="1050"/>
                    <a:pt x="847" y="1050"/>
                    <a:pt x="847" y="1050"/>
                  </a:cubicBezTo>
                  <a:cubicBezTo>
                    <a:pt x="815" y="1067"/>
                    <a:pt x="815" y="1067"/>
                    <a:pt x="815" y="1067"/>
                  </a:cubicBezTo>
                  <a:cubicBezTo>
                    <a:pt x="815" y="1077"/>
                    <a:pt x="815" y="1077"/>
                    <a:pt x="815" y="1077"/>
                  </a:cubicBezTo>
                  <a:cubicBezTo>
                    <a:pt x="815" y="1077"/>
                    <a:pt x="797" y="1078"/>
                    <a:pt x="786" y="1082"/>
                  </a:cubicBezTo>
                  <a:cubicBezTo>
                    <a:pt x="775" y="1086"/>
                    <a:pt x="767" y="1099"/>
                    <a:pt x="767" y="1099"/>
                  </a:cubicBezTo>
                  <a:cubicBezTo>
                    <a:pt x="747" y="1101"/>
                    <a:pt x="747" y="1101"/>
                    <a:pt x="747" y="1101"/>
                  </a:cubicBezTo>
                  <a:cubicBezTo>
                    <a:pt x="723" y="1121"/>
                    <a:pt x="723" y="1121"/>
                    <a:pt x="723" y="1121"/>
                  </a:cubicBezTo>
                  <a:cubicBezTo>
                    <a:pt x="724" y="1130"/>
                    <a:pt x="724" y="1130"/>
                    <a:pt x="724" y="1130"/>
                  </a:cubicBezTo>
                  <a:cubicBezTo>
                    <a:pt x="697" y="1133"/>
                    <a:pt x="697" y="1133"/>
                    <a:pt x="697" y="1133"/>
                  </a:cubicBezTo>
                  <a:cubicBezTo>
                    <a:pt x="697" y="1133"/>
                    <a:pt x="652" y="1142"/>
                    <a:pt x="647" y="1149"/>
                  </a:cubicBezTo>
                  <a:cubicBezTo>
                    <a:pt x="642" y="1156"/>
                    <a:pt x="645" y="1170"/>
                    <a:pt x="636" y="1170"/>
                  </a:cubicBezTo>
                  <a:cubicBezTo>
                    <a:pt x="627" y="1170"/>
                    <a:pt x="600" y="1170"/>
                    <a:pt x="584" y="1172"/>
                  </a:cubicBezTo>
                  <a:cubicBezTo>
                    <a:pt x="568" y="1174"/>
                    <a:pt x="515" y="1213"/>
                    <a:pt x="515" y="1213"/>
                  </a:cubicBezTo>
                  <a:cubicBezTo>
                    <a:pt x="500" y="1216"/>
                    <a:pt x="500" y="1216"/>
                    <a:pt x="500" y="1216"/>
                  </a:cubicBezTo>
                  <a:cubicBezTo>
                    <a:pt x="491" y="1226"/>
                    <a:pt x="491" y="1226"/>
                    <a:pt x="491" y="1226"/>
                  </a:cubicBezTo>
                  <a:cubicBezTo>
                    <a:pt x="490" y="1215"/>
                    <a:pt x="490" y="1215"/>
                    <a:pt x="490" y="1215"/>
                  </a:cubicBezTo>
                  <a:cubicBezTo>
                    <a:pt x="490" y="1215"/>
                    <a:pt x="458" y="1211"/>
                    <a:pt x="447" y="1217"/>
                  </a:cubicBezTo>
                  <a:cubicBezTo>
                    <a:pt x="436" y="1223"/>
                    <a:pt x="412" y="1233"/>
                    <a:pt x="412" y="1233"/>
                  </a:cubicBezTo>
                  <a:cubicBezTo>
                    <a:pt x="403" y="1231"/>
                    <a:pt x="403" y="1231"/>
                    <a:pt x="403" y="1231"/>
                  </a:cubicBezTo>
                  <a:cubicBezTo>
                    <a:pt x="404" y="1239"/>
                    <a:pt x="404" y="1239"/>
                    <a:pt x="404" y="1239"/>
                  </a:cubicBezTo>
                  <a:cubicBezTo>
                    <a:pt x="385" y="1242"/>
                    <a:pt x="385" y="1242"/>
                    <a:pt x="385" y="1242"/>
                  </a:cubicBezTo>
                  <a:cubicBezTo>
                    <a:pt x="378" y="1248"/>
                    <a:pt x="378" y="1248"/>
                    <a:pt x="378" y="1248"/>
                  </a:cubicBezTo>
                  <a:cubicBezTo>
                    <a:pt x="362" y="1246"/>
                    <a:pt x="362" y="1246"/>
                    <a:pt x="362" y="1246"/>
                  </a:cubicBezTo>
                  <a:cubicBezTo>
                    <a:pt x="345" y="1261"/>
                    <a:pt x="345" y="1261"/>
                    <a:pt x="345" y="1261"/>
                  </a:cubicBezTo>
                  <a:cubicBezTo>
                    <a:pt x="350" y="1267"/>
                    <a:pt x="350" y="1267"/>
                    <a:pt x="350" y="1267"/>
                  </a:cubicBezTo>
                  <a:cubicBezTo>
                    <a:pt x="360" y="1255"/>
                    <a:pt x="360" y="1255"/>
                    <a:pt x="360" y="1255"/>
                  </a:cubicBezTo>
                  <a:cubicBezTo>
                    <a:pt x="373" y="1262"/>
                    <a:pt x="373" y="1262"/>
                    <a:pt x="373" y="1262"/>
                  </a:cubicBezTo>
                  <a:cubicBezTo>
                    <a:pt x="387" y="1250"/>
                    <a:pt x="387" y="1250"/>
                    <a:pt x="387" y="1250"/>
                  </a:cubicBezTo>
                  <a:cubicBezTo>
                    <a:pt x="388" y="1258"/>
                    <a:pt x="388" y="1258"/>
                    <a:pt x="388" y="1258"/>
                  </a:cubicBezTo>
                  <a:cubicBezTo>
                    <a:pt x="388" y="1258"/>
                    <a:pt x="409" y="1257"/>
                    <a:pt x="417" y="1250"/>
                  </a:cubicBezTo>
                  <a:cubicBezTo>
                    <a:pt x="425" y="1243"/>
                    <a:pt x="441" y="1229"/>
                    <a:pt x="450" y="1227"/>
                  </a:cubicBezTo>
                  <a:cubicBezTo>
                    <a:pt x="459" y="1225"/>
                    <a:pt x="451" y="1241"/>
                    <a:pt x="464" y="1241"/>
                  </a:cubicBezTo>
                  <a:cubicBezTo>
                    <a:pt x="477" y="1241"/>
                    <a:pt x="514" y="1225"/>
                    <a:pt x="514" y="1225"/>
                  </a:cubicBezTo>
                  <a:cubicBezTo>
                    <a:pt x="536" y="1231"/>
                    <a:pt x="536" y="1231"/>
                    <a:pt x="536" y="1231"/>
                  </a:cubicBezTo>
                  <a:cubicBezTo>
                    <a:pt x="548" y="1219"/>
                    <a:pt x="548" y="1219"/>
                    <a:pt x="548" y="1219"/>
                  </a:cubicBezTo>
                  <a:cubicBezTo>
                    <a:pt x="548" y="1219"/>
                    <a:pt x="585" y="1217"/>
                    <a:pt x="596" y="1208"/>
                  </a:cubicBezTo>
                  <a:cubicBezTo>
                    <a:pt x="607" y="1199"/>
                    <a:pt x="619" y="1185"/>
                    <a:pt x="628" y="1184"/>
                  </a:cubicBezTo>
                  <a:cubicBezTo>
                    <a:pt x="637" y="1183"/>
                    <a:pt x="649" y="1183"/>
                    <a:pt x="649" y="1183"/>
                  </a:cubicBezTo>
                  <a:cubicBezTo>
                    <a:pt x="653" y="1176"/>
                    <a:pt x="653" y="1176"/>
                    <a:pt x="653" y="1176"/>
                  </a:cubicBezTo>
                  <a:cubicBezTo>
                    <a:pt x="677" y="1176"/>
                    <a:pt x="677" y="1176"/>
                    <a:pt x="677" y="1176"/>
                  </a:cubicBezTo>
                  <a:cubicBezTo>
                    <a:pt x="684" y="1170"/>
                    <a:pt x="684" y="1170"/>
                    <a:pt x="684" y="1170"/>
                  </a:cubicBezTo>
                  <a:cubicBezTo>
                    <a:pt x="684" y="1170"/>
                    <a:pt x="717" y="1163"/>
                    <a:pt x="732" y="1156"/>
                  </a:cubicBezTo>
                  <a:cubicBezTo>
                    <a:pt x="747" y="1149"/>
                    <a:pt x="762" y="1135"/>
                    <a:pt x="762" y="1135"/>
                  </a:cubicBezTo>
                  <a:cubicBezTo>
                    <a:pt x="803" y="1129"/>
                    <a:pt x="803" y="1129"/>
                    <a:pt x="803" y="1129"/>
                  </a:cubicBezTo>
                  <a:cubicBezTo>
                    <a:pt x="841" y="1107"/>
                    <a:pt x="841" y="1107"/>
                    <a:pt x="841" y="1107"/>
                  </a:cubicBezTo>
                  <a:cubicBezTo>
                    <a:pt x="841" y="1107"/>
                    <a:pt x="885" y="1106"/>
                    <a:pt x="892" y="1099"/>
                  </a:cubicBezTo>
                  <a:cubicBezTo>
                    <a:pt x="899" y="1092"/>
                    <a:pt x="912" y="1080"/>
                    <a:pt x="912" y="1080"/>
                  </a:cubicBezTo>
                  <a:cubicBezTo>
                    <a:pt x="912" y="1080"/>
                    <a:pt x="954" y="1073"/>
                    <a:pt x="958" y="1065"/>
                  </a:cubicBezTo>
                  <a:cubicBezTo>
                    <a:pt x="962" y="1057"/>
                    <a:pt x="947" y="1057"/>
                    <a:pt x="947" y="1057"/>
                  </a:cubicBezTo>
                  <a:cubicBezTo>
                    <a:pt x="947" y="1057"/>
                    <a:pt x="970" y="1041"/>
                    <a:pt x="979" y="1036"/>
                  </a:cubicBezTo>
                  <a:cubicBezTo>
                    <a:pt x="988" y="1031"/>
                    <a:pt x="1015" y="1024"/>
                    <a:pt x="1015" y="1024"/>
                  </a:cubicBezTo>
                  <a:cubicBezTo>
                    <a:pt x="1066" y="1005"/>
                    <a:pt x="1066" y="1005"/>
                    <a:pt x="1066" y="1005"/>
                  </a:cubicBezTo>
                  <a:cubicBezTo>
                    <a:pt x="1060" y="992"/>
                    <a:pt x="1060" y="992"/>
                    <a:pt x="1060" y="992"/>
                  </a:cubicBezTo>
                  <a:cubicBezTo>
                    <a:pt x="1060" y="992"/>
                    <a:pt x="1083" y="998"/>
                    <a:pt x="1090" y="993"/>
                  </a:cubicBezTo>
                  <a:cubicBezTo>
                    <a:pt x="1097" y="988"/>
                    <a:pt x="1130" y="973"/>
                    <a:pt x="1130" y="973"/>
                  </a:cubicBezTo>
                  <a:cubicBezTo>
                    <a:pt x="1130" y="973"/>
                    <a:pt x="1188" y="949"/>
                    <a:pt x="1196" y="946"/>
                  </a:cubicBezTo>
                  <a:cubicBezTo>
                    <a:pt x="1204" y="943"/>
                    <a:pt x="1234" y="964"/>
                    <a:pt x="1234" y="964"/>
                  </a:cubicBezTo>
                  <a:cubicBezTo>
                    <a:pt x="1210" y="964"/>
                    <a:pt x="1210" y="964"/>
                    <a:pt x="1210" y="964"/>
                  </a:cubicBezTo>
                  <a:cubicBezTo>
                    <a:pt x="1197" y="956"/>
                    <a:pt x="1197" y="956"/>
                    <a:pt x="1197" y="956"/>
                  </a:cubicBezTo>
                  <a:cubicBezTo>
                    <a:pt x="1174" y="972"/>
                    <a:pt x="1174" y="972"/>
                    <a:pt x="1174" y="972"/>
                  </a:cubicBezTo>
                  <a:cubicBezTo>
                    <a:pt x="1151" y="972"/>
                    <a:pt x="1151" y="972"/>
                    <a:pt x="1151" y="972"/>
                  </a:cubicBezTo>
                  <a:cubicBezTo>
                    <a:pt x="1151" y="972"/>
                    <a:pt x="1128" y="994"/>
                    <a:pt x="1119" y="997"/>
                  </a:cubicBezTo>
                  <a:cubicBezTo>
                    <a:pt x="1110" y="1000"/>
                    <a:pt x="1071" y="1006"/>
                    <a:pt x="1075" y="1015"/>
                  </a:cubicBezTo>
                  <a:cubicBezTo>
                    <a:pt x="1079" y="1024"/>
                    <a:pt x="1099" y="1023"/>
                    <a:pt x="1099" y="1023"/>
                  </a:cubicBezTo>
                  <a:cubicBezTo>
                    <a:pt x="1099" y="1023"/>
                    <a:pt x="1079" y="1031"/>
                    <a:pt x="1075" y="1031"/>
                  </a:cubicBezTo>
                  <a:cubicBezTo>
                    <a:pt x="1071" y="1031"/>
                    <a:pt x="1042" y="1030"/>
                    <a:pt x="1042" y="1036"/>
                  </a:cubicBezTo>
                  <a:cubicBezTo>
                    <a:pt x="1042" y="1042"/>
                    <a:pt x="1045" y="1055"/>
                    <a:pt x="1065" y="1047"/>
                  </a:cubicBezTo>
                  <a:cubicBezTo>
                    <a:pt x="1085" y="1039"/>
                    <a:pt x="1129" y="1015"/>
                    <a:pt x="1147" y="1011"/>
                  </a:cubicBezTo>
                  <a:cubicBezTo>
                    <a:pt x="1165" y="1007"/>
                    <a:pt x="1197" y="1016"/>
                    <a:pt x="1211" y="1009"/>
                  </a:cubicBezTo>
                  <a:cubicBezTo>
                    <a:pt x="1225" y="1002"/>
                    <a:pt x="1247" y="981"/>
                    <a:pt x="1247" y="981"/>
                  </a:cubicBezTo>
                  <a:cubicBezTo>
                    <a:pt x="1245" y="971"/>
                    <a:pt x="1245" y="971"/>
                    <a:pt x="1245" y="971"/>
                  </a:cubicBezTo>
                  <a:cubicBezTo>
                    <a:pt x="1245" y="971"/>
                    <a:pt x="1299" y="950"/>
                    <a:pt x="1309" y="951"/>
                  </a:cubicBezTo>
                  <a:cubicBezTo>
                    <a:pt x="1319" y="952"/>
                    <a:pt x="1322" y="962"/>
                    <a:pt x="1322" y="962"/>
                  </a:cubicBezTo>
                  <a:cubicBezTo>
                    <a:pt x="1364" y="949"/>
                    <a:pt x="1364" y="949"/>
                    <a:pt x="1364" y="949"/>
                  </a:cubicBezTo>
                  <a:cubicBezTo>
                    <a:pt x="1336" y="971"/>
                    <a:pt x="1336" y="971"/>
                    <a:pt x="1336" y="971"/>
                  </a:cubicBezTo>
                  <a:cubicBezTo>
                    <a:pt x="1350" y="977"/>
                    <a:pt x="1350" y="977"/>
                    <a:pt x="1350" y="977"/>
                  </a:cubicBezTo>
                  <a:cubicBezTo>
                    <a:pt x="1350" y="977"/>
                    <a:pt x="1346" y="989"/>
                    <a:pt x="1350" y="989"/>
                  </a:cubicBezTo>
                  <a:cubicBezTo>
                    <a:pt x="1354" y="989"/>
                    <a:pt x="1395" y="964"/>
                    <a:pt x="1395" y="964"/>
                  </a:cubicBezTo>
                  <a:cubicBezTo>
                    <a:pt x="1395" y="964"/>
                    <a:pt x="1356" y="994"/>
                    <a:pt x="1367" y="999"/>
                  </a:cubicBezTo>
                  <a:cubicBezTo>
                    <a:pt x="1378" y="1004"/>
                    <a:pt x="1406" y="1005"/>
                    <a:pt x="1406" y="1005"/>
                  </a:cubicBezTo>
                  <a:cubicBezTo>
                    <a:pt x="1472" y="1011"/>
                    <a:pt x="1472" y="1011"/>
                    <a:pt x="1472" y="1011"/>
                  </a:cubicBezTo>
                  <a:cubicBezTo>
                    <a:pt x="1493" y="998"/>
                    <a:pt x="1493" y="998"/>
                    <a:pt x="1493" y="998"/>
                  </a:cubicBezTo>
                  <a:cubicBezTo>
                    <a:pt x="1493" y="998"/>
                    <a:pt x="1480" y="1020"/>
                    <a:pt x="1491" y="1021"/>
                  </a:cubicBezTo>
                  <a:cubicBezTo>
                    <a:pt x="1502" y="1022"/>
                    <a:pt x="1534" y="1020"/>
                    <a:pt x="1534" y="1020"/>
                  </a:cubicBezTo>
                  <a:cubicBezTo>
                    <a:pt x="1556" y="1014"/>
                    <a:pt x="1556" y="1014"/>
                    <a:pt x="1556" y="1014"/>
                  </a:cubicBezTo>
                  <a:cubicBezTo>
                    <a:pt x="1556" y="1014"/>
                    <a:pt x="1517" y="1028"/>
                    <a:pt x="1520" y="1036"/>
                  </a:cubicBezTo>
                  <a:cubicBezTo>
                    <a:pt x="1523" y="1044"/>
                    <a:pt x="1541" y="1052"/>
                    <a:pt x="1541" y="1052"/>
                  </a:cubicBezTo>
                  <a:cubicBezTo>
                    <a:pt x="1541" y="1052"/>
                    <a:pt x="1539" y="1088"/>
                    <a:pt x="1551" y="1088"/>
                  </a:cubicBezTo>
                  <a:cubicBezTo>
                    <a:pt x="1563" y="1088"/>
                    <a:pt x="1594" y="1085"/>
                    <a:pt x="1594" y="1085"/>
                  </a:cubicBezTo>
                  <a:cubicBezTo>
                    <a:pt x="1587" y="1064"/>
                    <a:pt x="1587" y="1064"/>
                    <a:pt x="1587" y="1064"/>
                  </a:cubicBezTo>
                  <a:cubicBezTo>
                    <a:pt x="1601" y="1059"/>
                    <a:pt x="1601" y="1059"/>
                    <a:pt x="1601" y="1059"/>
                  </a:cubicBezTo>
                  <a:cubicBezTo>
                    <a:pt x="1610" y="1070"/>
                    <a:pt x="1610" y="1070"/>
                    <a:pt x="1610" y="1070"/>
                  </a:cubicBezTo>
                  <a:cubicBezTo>
                    <a:pt x="1630" y="1064"/>
                    <a:pt x="1630" y="1064"/>
                    <a:pt x="1630" y="1064"/>
                  </a:cubicBezTo>
                  <a:cubicBezTo>
                    <a:pt x="1630" y="1064"/>
                    <a:pt x="1610" y="1087"/>
                    <a:pt x="1621" y="1091"/>
                  </a:cubicBezTo>
                  <a:cubicBezTo>
                    <a:pt x="1632" y="1095"/>
                    <a:pt x="1650" y="1065"/>
                    <a:pt x="1650" y="1065"/>
                  </a:cubicBezTo>
                  <a:cubicBezTo>
                    <a:pt x="1670" y="1036"/>
                    <a:pt x="1670" y="1036"/>
                    <a:pt x="1670" y="1036"/>
                  </a:cubicBezTo>
                  <a:cubicBezTo>
                    <a:pt x="1652" y="1078"/>
                    <a:pt x="1652" y="1078"/>
                    <a:pt x="1652" y="1078"/>
                  </a:cubicBezTo>
                  <a:cubicBezTo>
                    <a:pt x="1656" y="1094"/>
                    <a:pt x="1656" y="1094"/>
                    <a:pt x="1656" y="1094"/>
                  </a:cubicBezTo>
                  <a:cubicBezTo>
                    <a:pt x="1679" y="1086"/>
                    <a:pt x="1679" y="1086"/>
                    <a:pt x="1679" y="1086"/>
                  </a:cubicBezTo>
                  <a:cubicBezTo>
                    <a:pt x="1664" y="1102"/>
                    <a:pt x="1664" y="1102"/>
                    <a:pt x="1664" y="1102"/>
                  </a:cubicBezTo>
                  <a:cubicBezTo>
                    <a:pt x="1681" y="1117"/>
                    <a:pt x="1681" y="1117"/>
                    <a:pt x="1681" y="1117"/>
                  </a:cubicBezTo>
                  <a:cubicBezTo>
                    <a:pt x="1669" y="1114"/>
                    <a:pt x="1669" y="1114"/>
                    <a:pt x="1669" y="1114"/>
                  </a:cubicBezTo>
                  <a:cubicBezTo>
                    <a:pt x="1667" y="1126"/>
                    <a:pt x="1667" y="1126"/>
                    <a:pt x="1667" y="1126"/>
                  </a:cubicBezTo>
                  <a:cubicBezTo>
                    <a:pt x="1648" y="1139"/>
                    <a:pt x="1648" y="1139"/>
                    <a:pt x="1648" y="1139"/>
                  </a:cubicBezTo>
                  <a:cubicBezTo>
                    <a:pt x="1636" y="1149"/>
                    <a:pt x="1636" y="1149"/>
                    <a:pt x="1636" y="1149"/>
                  </a:cubicBezTo>
                  <a:cubicBezTo>
                    <a:pt x="1657" y="1160"/>
                    <a:pt x="1657" y="1160"/>
                    <a:pt x="1657" y="1160"/>
                  </a:cubicBezTo>
                  <a:cubicBezTo>
                    <a:pt x="1654" y="1181"/>
                    <a:pt x="1654" y="1181"/>
                    <a:pt x="1654" y="1181"/>
                  </a:cubicBezTo>
                  <a:cubicBezTo>
                    <a:pt x="1642" y="1193"/>
                    <a:pt x="1642" y="1193"/>
                    <a:pt x="1642" y="1193"/>
                  </a:cubicBezTo>
                  <a:cubicBezTo>
                    <a:pt x="1654" y="1198"/>
                    <a:pt x="1654" y="1198"/>
                    <a:pt x="1654" y="1198"/>
                  </a:cubicBezTo>
                  <a:cubicBezTo>
                    <a:pt x="1639" y="1212"/>
                    <a:pt x="1639" y="1212"/>
                    <a:pt x="1639" y="1212"/>
                  </a:cubicBezTo>
                  <a:cubicBezTo>
                    <a:pt x="1660" y="1212"/>
                    <a:pt x="1660" y="1212"/>
                    <a:pt x="1660" y="1212"/>
                  </a:cubicBezTo>
                  <a:cubicBezTo>
                    <a:pt x="1685" y="1203"/>
                    <a:pt x="1685" y="1203"/>
                    <a:pt x="1685" y="1203"/>
                  </a:cubicBezTo>
                  <a:cubicBezTo>
                    <a:pt x="1663" y="1229"/>
                    <a:pt x="1663" y="1229"/>
                    <a:pt x="1663" y="1229"/>
                  </a:cubicBezTo>
                  <a:cubicBezTo>
                    <a:pt x="1652" y="1239"/>
                    <a:pt x="1652" y="1239"/>
                    <a:pt x="1652" y="1239"/>
                  </a:cubicBezTo>
                  <a:cubicBezTo>
                    <a:pt x="1667" y="1244"/>
                    <a:pt x="1667" y="1244"/>
                    <a:pt x="1667" y="1244"/>
                  </a:cubicBezTo>
                  <a:cubicBezTo>
                    <a:pt x="1637" y="1256"/>
                    <a:pt x="1637" y="1256"/>
                    <a:pt x="1637" y="1256"/>
                  </a:cubicBezTo>
                  <a:cubicBezTo>
                    <a:pt x="1623" y="1264"/>
                    <a:pt x="1623" y="1264"/>
                    <a:pt x="1623" y="1264"/>
                  </a:cubicBezTo>
                  <a:cubicBezTo>
                    <a:pt x="1637" y="1270"/>
                    <a:pt x="1637" y="1270"/>
                    <a:pt x="1637" y="1270"/>
                  </a:cubicBezTo>
                  <a:cubicBezTo>
                    <a:pt x="1637" y="1270"/>
                    <a:pt x="1636" y="1273"/>
                    <a:pt x="1634" y="1277"/>
                  </a:cubicBezTo>
                  <a:cubicBezTo>
                    <a:pt x="1632" y="1282"/>
                    <a:pt x="1631" y="1287"/>
                    <a:pt x="1630" y="1291"/>
                  </a:cubicBezTo>
                  <a:cubicBezTo>
                    <a:pt x="1629" y="1298"/>
                    <a:pt x="1624" y="1312"/>
                    <a:pt x="1624" y="1312"/>
                  </a:cubicBezTo>
                  <a:cubicBezTo>
                    <a:pt x="1615" y="1318"/>
                    <a:pt x="1615" y="1318"/>
                    <a:pt x="1615" y="1318"/>
                  </a:cubicBezTo>
                  <a:cubicBezTo>
                    <a:pt x="1615" y="1318"/>
                    <a:pt x="1624" y="1322"/>
                    <a:pt x="1625" y="1329"/>
                  </a:cubicBezTo>
                  <a:cubicBezTo>
                    <a:pt x="1626" y="1336"/>
                    <a:pt x="1633" y="1339"/>
                    <a:pt x="1633" y="1339"/>
                  </a:cubicBezTo>
                  <a:cubicBezTo>
                    <a:pt x="1633" y="1339"/>
                    <a:pt x="1683" y="1300"/>
                    <a:pt x="1683" y="1309"/>
                  </a:cubicBezTo>
                  <a:cubicBezTo>
                    <a:pt x="1683" y="1318"/>
                    <a:pt x="1667" y="1319"/>
                    <a:pt x="1665" y="1324"/>
                  </a:cubicBezTo>
                  <a:cubicBezTo>
                    <a:pt x="1663" y="1329"/>
                    <a:pt x="1667" y="1339"/>
                    <a:pt x="1667" y="1339"/>
                  </a:cubicBezTo>
                  <a:cubicBezTo>
                    <a:pt x="1676" y="1346"/>
                    <a:pt x="1676" y="1346"/>
                    <a:pt x="1676" y="1346"/>
                  </a:cubicBezTo>
                  <a:cubicBezTo>
                    <a:pt x="1647" y="1345"/>
                    <a:pt x="1647" y="1345"/>
                    <a:pt x="1647" y="1345"/>
                  </a:cubicBezTo>
                  <a:cubicBezTo>
                    <a:pt x="1647" y="1345"/>
                    <a:pt x="1625" y="1372"/>
                    <a:pt x="1635" y="1373"/>
                  </a:cubicBezTo>
                  <a:cubicBezTo>
                    <a:pt x="1645" y="1374"/>
                    <a:pt x="1651" y="1380"/>
                    <a:pt x="1651" y="1380"/>
                  </a:cubicBezTo>
                  <a:cubicBezTo>
                    <a:pt x="1651" y="1380"/>
                    <a:pt x="1639" y="1401"/>
                    <a:pt x="1646" y="1398"/>
                  </a:cubicBezTo>
                  <a:cubicBezTo>
                    <a:pt x="1653" y="1395"/>
                    <a:pt x="1694" y="1367"/>
                    <a:pt x="1694" y="1367"/>
                  </a:cubicBezTo>
                  <a:cubicBezTo>
                    <a:pt x="1693" y="1376"/>
                    <a:pt x="1693" y="1376"/>
                    <a:pt x="1693" y="1376"/>
                  </a:cubicBezTo>
                  <a:cubicBezTo>
                    <a:pt x="1674" y="1387"/>
                    <a:pt x="1674" y="1387"/>
                    <a:pt x="1674" y="1387"/>
                  </a:cubicBezTo>
                  <a:cubicBezTo>
                    <a:pt x="1689" y="1393"/>
                    <a:pt x="1689" y="1393"/>
                    <a:pt x="1689" y="1393"/>
                  </a:cubicBezTo>
                  <a:cubicBezTo>
                    <a:pt x="1689" y="1393"/>
                    <a:pt x="1684" y="1413"/>
                    <a:pt x="1676" y="1411"/>
                  </a:cubicBezTo>
                  <a:cubicBezTo>
                    <a:pt x="1668" y="1409"/>
                    <a:pt x="1666" y="1400"/>
                    <a:pt x="1666" y="1400"/>
                  </a:cubicBezTo>
                  <a:cubicBezTo>
                    <a:pt x="1666" y="1400"/>
                    <a:pt x="1633" y="1410"/>
                    <a:pt x="1627" y="1416"/>
                  </a:cubicBezTo>
                  <a:cubicBezTo>
                    <a:pt x="1621" y="1422"/>
                    <a:pt x="1615" y="1430"/>
                    <a:pt x="1615" y="1430"/>
                  </a:cubicBezTo>
                  <a:cubicBezTo>
                    <a:pt x="1615" y="1430"/>
                    <a:pt x="1633" y="1425"/>
                    <a:pt x="1638" y="1425"/>
                  </a:cubicBezTo>
                  <a:cubicBezTo>
                    <a:pt x="1643" y="1425"/>
                    <a:pt x="1664" y="1425"/>
                    <a:pt x="1664" y="1425"/>
                  </a:cubicBezTo>
                  <a:cubicBezTo>
                    <a:pt x="1664" y="1425"/>
                    <a:pt x="1628" y="1434"/>
                    <a:pt x="1622" y="1437"/>
                  </a:cubicBezTo>
                  <a:cubicBezTo>
                    <a:pt x="1616" y="1440"/>
                    <a:pt x="1620" y="1448"/>
                    <a:pt x="1620" y="1448"/>
                  </a:cubicBezTo>
                  <a:cubicBezTo>
                    <a:pt x="1620" y="1448"/>
                    <a:pt x="1587" y="1436"/>
                    <a:pt x="1596" y="1450"/>
                  </a:cubicBezTo>
                  <a:cubicBezTo>
                    <a:pt x="1605" y="1464"/>
                    <a:pt x="1614" y="1468"/>
                    <a:pt x="1614" y="1468"/>
                  </a:cubicBezTo>
                  <a:cubicBezTo>
                    <a:pt x="1646" y="1457"/>
                    <a:pt x="1646" y="1457"/>
                    <a:pt x="1646" y="1457"/>
                  </a:cubicBezTo>
                  <a:cubicBezTo>
                    <a:pt x="1655" y="1472"/>
                    <a:pt x="1655" y="1472"/>
                    <a:pt x="1655" y="1472"/>
                  </a:cubicBezTo>
                  <a:cubicBezTo>
                    <a:pt x="1680" y="1458"/>
                    <a:pt x="1680" y="1458"/>
                    <a:pt x="1680" y="1458"/>
                  </a:cubicBezTo>
                  <a:cubicBezTo>
                    <a:pt x="1680" y="1458"/>
                    <a:pt x="1647" y="1492"/>
                    <a:pt x="1658" y="1491"/>
                  </a:cubicBezTo>
                  <a:cubicBezTo>
                    <a:pt x="1669" y="1490"/>
                    <a:pt x="1699" y="1467"/>
                    <a:pt x="1699" y="1467"/>
                  </a:cubicBezTo>
                  <a:cubicBezTo>
                    <a:pt x="1699" y="1467"/>
                    <a:pt x="1672" y="1497"/>
                    <a:pt x="1676" y="1497"/>
                  </a:cubicBezTo>
                  <a:cubicBezTo>
                    <a:pt x="1680" y="1497"/>
                    <a:pt x="1698" y="1492"/>
                    <a:pt x="1698" y="1492"/>
                  </a:cubicBezTo>
                  <a:cubicBezTo>
                    <a:pt x="1698" y="1492"/>
                    <a:pt x="1660" y="1521"/>
                    <a:pt x="1672" y="1522"/>
                  </a:cubicBezTo>
                  <a:cubicBezTo>
                    <a:pt x="1684" y="1523"/>
                    <a:pt x="1711" y="1503"/>
                    <a:pt x="1711" y="1503"/>
                  </a:cubicBezTo>
                  <a:cubicBezTo>
                    <a:pt x="1711" y="1503"/>
                    <a:pt x="1685" y="1531"/>
                    <a:pt x="1692" y="1533"/>
                  </a:cubicBezTo>
                  <a:cubicBezTo>
                    <a:pt x="1699" y="1535"/>
                    <a:pt x="1715" y="1539"/>
                    <a:pt x="1715" y="1542"/>
                  </a:cubicBezTo>
                  <a:cubicBezTo>
                    <a:pt x="1715" y="1544"/>
                    <a:pt x="1713" y="1561"/>
                    <a:pt x="1710" y="1574"/>
                  </a:cubicBezTo>
                  <a:cubicBezTo>
                    <a:pt x="1710" y="1574"/>
                    <a:pt x="1710" y="1574"/>
                    <a:pt x="1710" y="1574"/>
                  </a:cubicBezTo>
                  <a:cubicBezTo>
                    <a:pt x="1709" y="1581"/>
                    <a:pt x="1707" y="1587"/>
                    <a:pt x="1706" y="1589"/>
                  </a:cubicBezTo>
                  <a:cubicBezTo>
                    <a:pt x="1702" y="1595"/>
                    <a:pt x="1701" y="1619"/>
                    <a:pt x="1701" y="1619"/>
                  </a:cubicBezTo>
                  <a:cubicBezTo>
                    <a:pt x="1679" y="1631"/>
                    <a:pt x="1679" y="1631"/>
                    <a:pt x="1679" y="1631"/>
                  </a:cubicBezTo>
                  <a:cubicBezTo>
                    <a:pt x="1677" y="1643"/>
                    <a:pt x="1677" y="1643"/>
                    <a:pt x="1677" y="1643"/>
                  </a:cubicBezTo>
                  <a:cubicBezTo>
                    <a:pt x="1666" y="1658"/>
                    <a:pt x="1666" y="1658"/>
                    <a:pt x="1666" y="1658"/>
                  </a:cubicBezTo>
                  <a:cubicBezTo>
                    <a:pt x="1634" y="1669"/>
                    <a:pt x="1634" y="1669"/>
                    <a:pt x="1634" y="1669"/>
                  </a:cubicBezTo>
                  <a:cubicBezTo>
                    <a:pt x="1657" y="1656"/>
                    <a:pt x="1657" y="1656"/>
                    <a:pt x="1657" y="1656"/>
                  </a:cubicBezTo>
                  <a:cubicBezTo>
                    <a:pt x="1642" y="1654"/>
                    <a:pt x="1642" y="1654"/>
                    <a:pt x="1642" y="1654"/>
                  </a:cubicBezTo>
                  <a:cubicBezTo>
                    <a:pt x="1642" y="1654"/>
                    <a:pt x="1656" y="1634"/>
                    <a:pt x="1660" y="1631"/>
                  </a:cubicBezTo>
                  <a:cubicBezTo>
                    <a:pt x="1664" y="1628"/>
                    <a:pt x="1684" y="1614"/>
                    <a:pt x="1674" y="1614"/>
                  </a:cubicBezTo>
                  <a:cubicBezTo>
                    <a:pt x="1664" y="1614"/>
                    <a:pt x="1655" y="1616"/>
                    <a:pt x="1645" y="1615"/>
                  </a:cubicBezTo>
                  <a:cubicBezTo>
                    <a:pt x="1635" y="1614"/>
                    <a:pt x="1626" y="1596"/>
                    <a:pt x="1617" y="1600"/>
                  </a:cubicBezTo>
                  <a:cubicBezTo>
                    <a:pt x="1608" y="1604"/>
                    <a:pt x="1599" y="1596"/>
                    <a:pt x="1597" y="1617"/>
                  </a:cubicBezTo>
                  <a:cubicBezTo>
                    <a:pt x="1595" y="1638"/>
                    <a:pt x="1597" y="1650"/>
                    <a:pt x="1594" y="1652"/>
                  </a:cubicBezTo>
                  <a:cubicBezTo>
                    <a:pt x="1591" y="1654"/>
                    <a:pt x="1581" y="1669"/>
                    <a:pt x="1581" y="1669"/>
                  </a:cubicBezTo>
                  <a:cubicBezTo>
                    <a:pt x="1599" y="1673"/>
                    <a:pt x="1599" y="1673"/>
                    <a:pt x="1599" y="1673"/>
                  </a:cubicBezTo>
                  <a:cubicBezTo>
                    <a:pt x="1580" y="1676"/>
                    <a:pt x="1580" y="1676"/>
                    <a:pt x="1580" y="1676"/>
                  </a:cubicBezTo>
                  <a:cubicBezTo>
                    <a:pt x="1583" y="1687"/>
                    <a:pt x="1583" y="1687"/>
                    <a:pt x="1583" y="1687"/>
                  </a:cubicBezTo>
                  <a:cubicBezTo>
                    <a:pt x="1572" y="1704"/>
                    <a:pt x="1572" y="1704"/>
                    <a:pt x="1572" y="1704"/>
                  </a:cubicBezTo>
                  <a:cubicBezTo>
                    <a:pt x="1572" y="1704"/>
                    <a:pt x="1593" y="1712"/>
                    <a:pt x="1592" y="1716"/>
                  </a:cubicBezTo>
                  <a:cubicBezTo>
                    <a:pt x="1591" y="1720"/>
                    <a:pt x="1560" y="1714"/>
                    <a:pt x="1560" y="1714"/>
                  </a:cubicBezTo>
                  <a:cubicBezTo>
                    <a:pt x="1560" y="1714"/>
                    <a:pt x="1521" y="1774"/>
                    <a:pt x="1511" y="1786"/>
                  </a:cubicBezTo>
                  <a:cubicBezTo>
                    <a:pt x="1501" y="1798"/>
                    <a:pt x="1454" y="1854"/>
                    <a:pt x="1454" y="1854"/>
                  </a:cubicBezTo>
                  <a:cubicBezTo>
                    <a:pt x="1456" y="1869"/>
                    <a:pt x="1456" y="1869"/>
                    <a:pt x="1456" y="1869"/>
                  </a:cubicBezTo>
                  <a:cubicBezTo>
                    <a:pt x="1456" y="1869"/>
                    <a:pt x="1443" y="1871"/>
                    <a:pt x="1432" y="1883"/>
                  </a:cubicBezTo>
                  <a:cubicBezTo>
                    <a:pt x="1421" y="1895"/>
                    <a:pt x="1421" y="1913"/>
                    <a:pt x="1421" y="1913"/>
                  </a:cubicBezTo>
                  <a:cubicBezTo>
                    <a:pt x="1408" y="1926"/>
                    <a:pt x="1408" y="1926"/>
                    <a:pt x="1408" y="1926"/>
                  </a:cubicBezTo>
                  <a:cubicBezTo>
                    <a:pt x="1405" y="1960"/>
                    <a:pt x="1405" y="1960"/>
                    <a:pt x="1405" y="1960"/>
                  </a:cubicBezTo>
                  <a:cubicBezTo>
                    <a:pt x="1405" y="1960"/>
                    <a:pt x="1381" y="1992"/>
                    <a:pt x="1375" y="1998"/>
                  </a:cubicBezTo>
                  <a:cubicBezTo>
                    <a:pt x="1369" y="2004"/>
                    <a:pt x="1348" y="2016"/>
                    <a:pt x="1350" y="2027"/>
                  </a:cubicBezTo>
                  <a:cubicBezTo>
                    <a:pt x="1352" y="2038"/>
                    <a:pt x="1368" y="2045"/>
                    <a:pt x="1365" y="2055"/>
                  </a:cubicBezTo>
                  <a:cubicBezTo>
                    <a:pt x="1362" y="2065"/>
                    <a:pt x="1342" y="2089"/>
                    <a:pt x="1342" y="2101"/>
                  </a:cubicBezTo>
                  <a:cubicBezTo>
                    <a:pt x="1342" y="2113"/>
                    <a:pt x="1355" y="2154"/>
                    <a:pt x="1355" y="2154"/>
                  </a:cubicBezTo>
                  <a:cubicBezTo>
                    <a:pt x="1371" y="2144"/>
                    <a:pt x="1371" y="2144"/>
                    <a:pt x="1371" y="2144"/>
                  </a:cubicBezTo>
                  <a:cubicBezTo>
                    <a:pt x="1416" y="2148"/>
                    <a:pt x="1416" y="2148"/>
                    <a:pt x="1416" y="2148"/>
                  </a:cubicBezTo>
                  <a:cubicBezTo>
                    <a:pt x="1416" y="2148"/>
                    <a:pt x="1378" y="2148"/>
                    <a:pt x="1375" y="2154"/>
                  </a:cubicBezTo>
                  <a:cubicBezTo>
                    <a:pt x="1372" y="2160"/>
                    <a:pt x="1373" y="2174"/>
                    <a:pt x="1373" y="2174"/>
                  </a:cubicBezTo>
                  <a:cubicBezTo>
                    <a:pt x="1373" y="2174"/>
                    <a:pt x="1362" y="2159"/>
                    <a:pt x="1358" y="2165"/>
                  </a:cubicBezTo>
                  <a:cubicBezTo>
                    <a:pt x="1354" y="2171"/>
                    <a:pt x="1344" y="2190"/>
                    <a:pt x="1349" y="2198"/>
                  </a:cubicBezTo>
                  <a:cubicBezTo>
                    <a:pt x="1354" y="2206"/>
                    <a:pt x="1367" y="2206"/>
                    <a:pt x="1367" y="2206"/>
                  </a:cubicBezTo>
                  <a:cubicBezTo>
                    <a:pt x="1367" y="2206"/>
                    <a:pt x="1365" y="2227"/>
                    <a:pt x="1362" y="2227"/>
                  </a:cubicBezTo>
                  <a:cubicBezTo>
                    <a:pt x="1359" y="2227"/>
                    <a:pt x="1349" y="2239"/>
                    <a:pt x="1349" y="2248"/>
                  </a:cubicBezTo>
                  <a:cubicBezTo>
                    <a:pt x="1349" y="2257"/>
                    <a:pt x="1362" y="2272"/>
                    <a:pt x="1362" y="2272"/>
                  </a:cubicBezTo>
                  <a:cubicBezTo>
                    <a:pt x="1362" y="2272"/>
                    <a:pt x="1382" y="2302"/>
                    <a:pt x="1381" y="2309"/>
                  </a:cubicBezTo>
                  <a:cubicBezTo>
                    <a:pt x="1380" y="2316"/>
                    <a:pt x="1358" y="2338"/>
                    <a:pt x="1370" y="2342"/>
                  </a:cubicBezTo>
                  <a:cubicBezTo>
                    <a:pt x="1382" y="2346"/>
                    <a:pt x="1407" y="2346"/>
                    <a:pt x="1407" y="2346"/>
                  </a:cubicBezTo>
                  <a:cubicBezTo>
                    <a:pt x="1407" y="2346"/>
                    <a:pt x="1409" y="2367"/>
                    <a:pt x="1421" y="2367"/>
                  </a:cubicBezTo>
                  <a:cubicBezTo>
                    <a:pt x="1433" y="2367"/>
                    <a:pt x="1450" y="2361"/>
                    <a:pt x="1450" y="2361"/>
                  </a:cubicBezTo>
                  <a:cubicBezTo>
                    <a:pt x="1453" y="2380"/>
                    <a:pt x="1453" y="2380"/>
                    <a:pt x="1453" y="2380"/>
                  </a:cubicBezTo>
                  <a:cubicBezTo>
                    <a:pt x="1453" y="2380"/>
                    <a:pt x="1485" y="2391"/>
                    <a:pt x="1485" y="2406"/>
                  </a:cubicBezTo>
                  <a:cubicBezTo>
                    <a:pt x="1485" y="2414"/>
                    <a:pt x="1482" y="2428"/>
                    <a:pt x="1480" y="2440"/>
                  </a:cubicBezTo>
                  <a:cubicBezTo>
                    <a:pt x="1478" y="2450"/>
                    <a:pt x="1476" y="2458"/>
                    <a:pt x="1476" y="2463"/>
                  </a:cubicBezTo>
                  <a:cubicBezTo>
                    <a:pt x="1476" y="2474"/>
                    <a:pt x="1489" y="2492"/>
                    <a:pt x="1489" y="2492"/>
                  </a:cubicBezTo>
                  <a:cubicBezTo>
                    <a:pt x="1478" y="2499"/>
                    <a:pt x="1478" y="2499"/>
                    <a:pt x="1478" y="2499"/>
                  </a:cubicBezTo>
                  <a:cubicBezTo>
                    <a:pt x="1486" y="2514"/>
                    <a:pt x="1486" y="2514"/>
                    <a:pt x="1486" y="2514"/>
                  </a:cubicBezTo>
                  <a:cubicBezTo>
                    <a:pt x="1479" y="2524"/>
                    <a:pt x="1479" y="2524"/>
                    <a:pt x="1479" y="2524"/>
                  </a:cubicBezTo>
                  <a:cubicBezTo>
                    <a:pt x="1492" y="2535"/>
                    <a:pt x="1492" y="2535"/>
                    <a:pt x="1492" y="2535"/>
                  </a:cubicBezTo>
                  <a:cubicBezTo>
                    <a:pt x="1481" y="2555"/>
                    <a:pt x="1481" y="2555"/>
                    <a:pt x="1481" y="2555"/>
                  </a:cubicBezTo>
                  <a:cubicBezTo>
                    <a:pt x="1490" y="2559"/>
                    <a:pt x="1490" y="2559"/>
                    <a:pt x="1490" y="2559"/>
                  </a:cubicBezTo>
                  <a:cubicBezTo>
                    <a:pt x="1490" y="2559"/>
                    <a:pt x="1487" y="2600"/>
                    <a:pt x="1496" y="2609"/>
                  </a:cubicBezTo>
                  <a:cubicBezTo>
                    <a:pt x="1505" y="2618"/>
                    <a:pt x="1518" y="2614"/>
                    <a:pt x="1518" y="2614"/>
                  </a:cubicBezTo>
                  <a:cubicBezTo>
                    <a:pt x="1518" y="2614"/>
                    <a:pt x="1542" y="2657"/>
                    <a:pt x="1542" y="2665"/>
                  </a:cubicBezTo>
                  <a:cubicBezTo>
                    <a:pt x="1542" y="2673"/>
                    <a:pt x="1523" y="2698"/>
                    <a:pt x="1523" y="2698"/>
                  </a:cubicBezTo>
                  <a:cubicBezTo>
                    <a:pt x="1534" y="2705"/>
                    <a:pt x="1534" y="2705"/>
                    <a:pt x="1534" y="2705"/>
                  </a:cubicBezTo>
                  <a:cubicBezTo>
                    <a:pt x="1526" y="2714"/>
                    <a:pt x="1526" y="2714"/>
                    <a:pt x="1526" y="2714"/>
                  </a:cubicBezTo>
                  <a:cubicBezTo>
                    <a:pt x="1517" y="2702"/>
                    <a:pt x="1517" y="2702"/>
                    <a:pt x="1517" y="2702"/>
                  </a:cubicBezTo>
                  <a:cubicBezTo>
                    <a:pt x="1483" y="2699"/>
                    <a:pt x="1483" y="2699"/>
                    <a:pt x="1483" y="2699"/>
                  </a:cubicBezTo>
                  <a:cubicBezTo>
                    <a:pt x="1499" y="2717"/>
                    <a:pt x="1499" y="2717"/>
                    <a:pt x="1499" y="2717"/>
                  </a:cubicBezTo>
                  <a:cubicBezTo>
                    <a:pt x="1505" y="2733"/>
                    <a:pt x="1505" y="2733"/>
                    <a:pt x="1505" y="2733"/>
                  </a:cubicBezTo>
                  <a:cubicBezTo>
                    <a:pt x="1519" y="2734"/>
                    <a:pt x="1519" y="2734"/>
                    <a:pt x="1519" y="2734"/>
                  </a:cubicBezTo>
                  <a:cubicBezTo>
                    <a:pt x="1519" y="2734"/>
                    <a:pt x="1536" y="2757"/>
                    <a:pt x="1541" y="2755"/>
                  </a:cubicBezTo>
                  <a:cubicBezTo>
                    <a:pt x="1546" y="2753"/>
                    <a:pt x="1561" y="2743"/>
                    <a:pt x="1561" y="2743"/>
                  </a:cubicBezTo>
                  <a:cubicBezTo>
                    <a:pt x="1561" y="2743"/>
                    <a:pt x="1560" y="2766"/>
                    <a:pt x="1567" y="2775"/>
                  </a:cubicBezTo>
                  <a:cubicBezTo>
                    <a:pt x="1574" y="2784"/>
                    <a:pt x="1589" y="2796"/>
                    <a:pt x="1589" y="2806"/>
                  </a:cubicBezTo>
                  <a:cubicBezTo>
                    <a:pt x="1589" y="2816"/>
                    <a:pt x="1572" y="2836"/>
                    <a:pt x="1578" y="2850"/>
                  </a:cubicBezTo>
                  <a:cubicBezTo>
                    <a:pt x="1584" y="2864"/>
                    <a:pt x="1604" y="2880"/>
                    <a:pt x="1618" y="2897"/>
                  </a:cubicBezTo>
                  <a:cubicBezTo>
                    <a:pt x="1632" y="2914"/>
                    <a:pt x="1651" y="2935"/>
                    <a:pt x="1651" y="2935"/>
                  </a:cubicBezTo>
                  <a:cubicBezTo>
                    <a:pt x="1651" y="2935"/>
                    <a:pt x="1638" y="2962"/>
                    <a:pt x="1654" y="2963"/>
                  </a:cubicBezTo>
                  <a:cubicBezTo>
                    <a:pt x="1670" y="2964"/>
                    <a:pt x="1686" y="2944"/>
                    <a:pt x="1686" y="2944"/>
                  </a:cubicBezTo>
                  <a:cubicBezTo>
                    <a:pt x="1682" y="2931"/>
                    <a:pt x="1682" y="2931"/>
                    <a:pt x="1682" y="2931"/>
                  </a:cubicBezTo>
                  <a:cubicBezTo>
                    <a:pt x="1682" y="2931"/>
                    <a:pt x="1674" y="2895"/>
                    <a:pt x="1666" y="2891"/>
                  </a:cubicBezTo>
                  <a:cubicBezTo>
                    <a:pt x="1658" y="2887"/>
                    <a:pt x="1648" y="2890"/>
                    <a:pt x="1648" y="2890"/>
                  </a:cubicBezTo>
                  <a:cubicBezTo>
                    <a:pt x="1636" y="2873"/>
                    <a:pt x="1636" y="2873"/>
                    <a:pt x="1636" y="2873"/>
                  </a:cubicBezTo>
                  <a:cubicBezTo>
                    <a:pt x="1636" y="2873"/>
                    <a:pt x="1640" y="2860"/>
                    <a:pt x="1638" y="2852"/>
                  </a:cubicBezTo>
                  <a:cubicBezTo>
                    <a:pt x="1636" y="2844"/>
                    <a:pt x="1638" y="2825"/>
                    <a:pt x="1638" y="2825"/>
                  </a:cubicBezTo>
                  <a:cubicBezTo>
                    <a:pt x="1626" y="2803"/>
                    <a:pt x="1626" y="2803"/>
                    <a:pt x="1626" y="2803"/>
                  </a:cubicBezTo>
                  <a:cubicBezTo>
                    <a:pt x="1626" y="2803"/>
                    <a:pt x="1636" y="2779"/>
                    <a:pt x="1632" y="2767"/>
                  </a:cubicBezTo>
                  <a:cubicBezTo>
                    <a:pt x="1628" y="2755"/>
                    <a:pt x="1607" y="2757"/>
                    <a:pt x="1607" y="2757"/>
                  </a:cubicBezTo>
                  <a:cubicBezTo>
                    <a:pt x="1607" y="2726"/>
                    <a:pt x="1607" y="2726"/>
                    <a:pt x="1607" y="2726"/>
                  </a:cubicBezTo>
                  <a:cubicBezTo>
                    <a:pt x="1590" y="2705"/>
                    <a:pt x="1590" y="2705"/>
                    <a:pt x="1590" y="2705"/>
                  </a:cubicBezTo>
                  <a:cubicBezTo>
                    <a:pt x="1592" y="2665"/>
                    <a:pt x="1592" y="2665"/>
                    <a:pt x="1592" y="2665"/>
                  </a:cubicBezTo>
                  <a:cubicBezTo>
                    <a:pt x="1592" y="2665"/>
                    <a:pt x="1578" y="2645"/>
                    <a:pt x="1573" y="2639"/>
                  </a:cubicBezTo>
                  <a:cubicBezTo>
                    <a:pt x="1568" y="2633"/>
                    <a:pt x="1565" y="2608"/>
                    <a:pt x="1565" y="2608"/>
                  </a:cubicBezTo>
                  <a:cubicBezTo>
                    <a:pt x="1565" y="2608"/>
                    <a:pt x="1539" y="2570"/>
                    <a:pt x="1542" y="2566"/>
                  </a:cubicBezTo>
                  <a:cubicBezTo>
                    <a:pt x="1545" y="2562"/>
                    <a:pt x="1555" y="2545"/>
                    <a:pt x="1551" y="2533"/>
                  </a:cubicBezTo>
                  <a:cubicBezTo>
                    <a:pt x="1547" y="2521"/>
                    <a:pt x="1561" y="2505"/>
                    <a:pt x="1561" y="2505"/>
                  </a:cubicBezTo>
                  <a:cubicBezTo>
                    <a:pt x="1560" y="2480"/>
                    <a:pt x="1560" y="2480"/>
                    <a:pt x="1560" y="2480"/>
                  </a:cubicBezTo>
                  <a:cubicBezTo>
                    <a:pt x="1560" y="2480"/>
                    <a:pt x="1580" y="2500"/>
                    <a:pt x="1589" y="2500"/>
                  </a:cubicBezTo>
                  <a:cubicBezTo>
                    <a:pt x="1598" y="2500"/>
                    <a:pt x="1610" y="2496"/>
                    <a:pt x="1610" y="2496"/>
                  </a:cubicBezTo>
                  <a:cubicBezTo>
                    <a:pt x="1610" y="2496"/>
                    <a:pt x="1607" y="2507"/>
                    <a:pt x="1614" y="2511"/>
                  </a:cubicBezTo>
                  <a:cubicBezTo>
                    <a:pt x="1621" y="2515"/>
                    <a:pt x="1631" y="2515"/>
                    <a:pt x="1631" y="2515"/>
                  </a:cubicBezTo>
                  <a:cubicBezTo>
                    <a:pt x="1631" y="2515"/>
                    <a:pt x="1628" y="2526"/>
                    <a:pt x="1628" y="2544"/>
                  </a:cubicBezTo>
                  <a:cubicBezTo>
                    <a:pt x="1628" y="2562"/>
                    <a:pt x="1636" y="2618"/>
                    <a:pt x="1636" y="2618"/>
                  </a:cubicBezTo>
                  <a:cubicBezTo>
                    <a:pt x="1636" y="2618"/>
                    <a:pt x="1657" y="2693"/>
                    <a:pt x="1665" y="2695"/>
                  </a:cubicBezTo>
                  <a:cubicBezTo>
                    <a:pt x="1673" y="2697"/>
                    <a:pt x="1693" y="2695"/>
                    <a:pt x="1693" y="2695"/>
                  </a:cubicBezTo>
                  <a:cubicBezTo>
                    <a:pt x="1693" y="2695"/>
                    <a:pt x="1675" y="2706"/>
                    <a:pt x="1684" y="2722"/>
                  </a:cubicBezTo>
                  <a:cubicBezTo>
                    <a:pt x="1693" y="2738"/>
                    <a:pt x="1710" y="2740"/>
                    <a:pt x="1710" y="2740"/>
                  </a:cubicBezTo>
                  <a:cubicBezTo>
                    <a:pt x="1712" y="2755"/>
                    <a:pt x="1712" y="2755"/>
                    <a:pt x="1712" y="2755"/>
                  </a:cubicBezTo>
                  <a:cubicBezTo>
                    <a:pt x="1733" y="2756"/>
                    <a:pt x="1733" y="2756"/>
                    <a:pt x="1733" y="2756"/>
                  </a:cubicBezTo>
                  <a:cubicBezTo>
                    <a:pt x="1736" y="2784"/>
                    <a:pt x="1736" y="2784"/>
                    <a:pt x="1736" y="2784"/>
                  </a:cubicBezTo>
                  <a:cubicBezTo>
                    <a:pt x="1736" y="2784"/>
                    <a:pt x="1704" y="2797"/>
                    <a:pt x="1714" y="2812"/>
                  </a:cubicBezTo>
                  <a:cubicBezTo>
                    <a:pt x="1724" y="2827"/>
                    <a:pt x="1731" y="2813"/>
                    <a:pt x="1731" y="2813"/>
                  </a:cubicBezTo>
                  <a:cubicBezTo>
                    <a:pt x="1731" y="2813"/>
                    <a:pt x="1740" y="2833"/>
                    <a:pt x="1746" y="2835"/>
                  </a:cubicBezTo>
                  <a:cubicBezTo>
                    <a:pt x="1752" y="2837"/>
                    <a:pt x="1770" y="2839"/>
                    <a:pt x="1770" y="2842"/>
                  </a:cubicBezTo>
                  <a:cubicBezTo>
                    <a:pt x="1770" y="2845"/>
                    <a:pt x="1770" y="2856"/>
                    <a:pt x="1770" y="2856"/>
                  </a:cubicBezTo>
                  <a:cubicBezTo>
                    <a:pt x="1770" y="2856"/>
                    <a:pt x="1755" y="2875"/>
                    <a:pt x="1766" y="2876"/>
                  </a:cubicBezTo>
                  <a:cubicBezTo>
                    <a:pt x="1777" y="2877"/>
                    <a:pt x="1789" y="2875"/>
                    <a:pt x="1789" y="2875"/>
                  </a:cubicBezTo>
                  <a:cubicBezTo>
                    <a:pt x="1789" y="2894"/>
                    <a:pt x="1789" y="2894"/>
                    <a:pt x="1789" y="2894"/>
                  </a:cubicBezTo>
                  <a:cubicBezTo>
                    <a:pt x="1789" y="2894"/>
                    <a:pt x="1811" y="2919"/>
                    <a:pt x="1821" y="2933"/>
                  </a:cubicBezTo>
                  <a:cubicBezTo>
                    <a:pt x="1831" y="2947"/>
                    <a:pt x="1849" y="2976"/>
                    <a:pt x="1849" y="2985"/>
                  </a:cubicBezTo>
                  <a:cubicBezTo>
                    <a:pt x="1849" y="2994"/>
                    <a:pt x="1846" y="3000"/>
                    <a:pt x="1847" y="3013"/>
                  </a:cubicBezTo>
                  <a:cubicBezTo>
                    <a:pt x="1848" y="3026"/>
                    <a:pt x="1862" y="3033"/>
                    <a:pt x="1860" y="3044"/>
                  </a:cubicBezTo>
                  <a:cubicBezTo>
                    <a:pt x="1858" y="3055"/>
                    <a:pt x="1840" y="3063"/>
                    <a:pt x="1840" y="3070"/>
                  </a:cubicBezTo>
                  <a:cubicBezTo>
                    <a:pt x="1840" y="3077"/>
                    <a:pt x="1851" y="3083"/>
                    <a:pt x="1851" y="3083"/>
                  </a:cubicBezTo>
                  <a:cubicBezTo>
                    <a:pt x="1851" y="3083"/>
                    <a:pt x="1827" y="3080"/>
                    <a:pt x="1827" y="3097"/>
                  </a:cubicBezTo>
                  <a:cubicBezTo>
                    <a:pt x="1827" y="3114"/>
                    <a:pt x="1826" y="3155"/>
                    <a:pt x="1849" y="3157"/>
                  </a:cubicBezTo>
                  <a:cubicBezTo>
                    <a:pt x="1872" y="3159"/>
                    <a:pt x="1892" y="3165"/>
                    <a:pt x="1899" y="3178"/>
                  </a:cubicBezTo>
                  <a:cubicBezTo>
                    <a:pt x="1906" y="3191"/>
                    <a:pt x="1913" y="3217"/>
                    <a:pt x="1929" y="3219"/>
                  </a:cubicBezTo>
                  <a:cubicBezTo>
                    <a:pt x="1945" y="3221"/>
                    <a:pt x="1972" y="3215"/>
                    <a:pt x="1983" y="3226"/>
                  </a:cubicBezTo>
                  <a:cubicBezTo>
                    <a:pt x="1994" y="3237"/>
                    <a:pt x="2001" y="3263"/>
                    <a:pt x="2032" y="3276"/>
                  </a:cubicBezTo>
                  <a:cubicBezTo>
                    <a:pt x="2063" y="3289"/>
                    <a:pt x="2108" y="3289"/>
                    <a:pt x="2115" y="3299"/>
                  </a:cubicBezTo>
                  <a:cubicBezTo>
                    <a:pt x="2122" y="3309"/>
                    <a:pt x="2125" y="3319"/>
                    <a:pt x="2135" y="3319"/>
                  </a:cubicBezTo>
                  <a:cubicBezTo>
                    <a:pt x="2145" y="3319"/>
                    <a:pt x="2153" y="3337"/>
                    <a:pt x="2153" y="3337"/>
                  </a:cubicBezTo>
                  <a:cubicBezTo>
                    <a:pt x="2153" y="3337"/>
                    <a:pt x="2196" y="3332"/>
                    <a:pt x="2198" y="3335"/>
                  </a:cubicBezTo>
                  <a:cubicBezTo>
                    <a:pt x="2200" y="3338"/>
                    <a:pt x="2207" y="3359"/>
                    <a:pt x="2221" y="3355"/>
                  </a:cubicBezTo>
                  <a:cubicBezTo>
                    <a:pt x="2235" y="3351"/>
                    <a:pt x="2305" y="3313"/>
                    <a:pt x="2316" y="3316"/>
                  </a:cubicBezTo>
                  <a:cubicBezTo>
                    <a:pt x="2327" y="3319"/>
                    <a:pt x="2397" y="3376"/>
                    <a:pt x="2400" y="3384"/>
                  </a:cubicBezTo>
                  <a:cubicBezTo>
                    <a:pt x="2402" y="3389"/>
                    <a:pt x="2403" y="3402"/>
                    <a:pt x="2409" y="3412"/>
                  </a:cubicBezTo>
                  <a:cubicBezTo>
                    <a:pt x="2412" y="3418"/>
                    <a:pt x="2416" y="3422"/>
                    <a:pt x="2423" y="3425"/>
                  </a:cubicBezTo>
                  <a:cubicBezTo>
                    <a:pt x="2442" y="3432"/>
                    <a:pt x="2445" y="3442"/>
                    <a:pt x="2456" y="3446"/>
                  </a:cubicBezTo>
                  <a:cubicBezTo>
                    <a:pt x="2467" y="3450"/>
                    <a:pt x="2489" y="3446"/>
                    <a:pt x="2489" y="3446"/>
                  </a:cubicBezTo>
                  <a:cubicBezTo>
                    <a:pt x="2489" y="3446"/>
                    <a:pt x="2495" y="3450"/>
                    <a:pt x="2501" y="3455"/>
                  </a:cubicBezTo>
                  <a:cubicBezTo>
                    <a:pt x="2508" y="3460"/>
                    <a:pt x="2517" y="3466"/>
                    <a:pt x="2521" y="3468"/>
                  </a:cubicBezTo>
                  <a:cubicBezTo>
                    <a:pt x="2529" y="3471"/>
                    <a:pt x="2549" y="3469"/>
                    <a:pt x="2549" y="3469"/>
                  </a:cubicBezTo>
                  <a:cubicBezTo>
                    <a:pt x="2565" y="3482"/>
                    <a:pt x="2565" y="3482"/>
                    <a:pt x="2565" y="3482"/>
                  </a:cubicBezTo>
                  <a:cubicBezTo>
                    <a:pt x="2587" y="3480"/>
                    <a:pt x="2587" y="3480"/>
                    <a:pt x="2587" y="3480"/>
                  </a:cubicBezTo>
                  <a:cubicBezTo>
                    <a:pt x="2599" y="3490"/>
                    <a:pt x="2599" y="3490"/>
                    <a:pt x="2599" y="3490"/>
                  </a:cubicBezTo>
                  <a:cubicBezTo>
                    <a:pt x="2611" y="3471"/>
                    <a:pt x="2611" y="3471"/>
                    <a:pt x="2611" y="3471"/>
                  </a:cubicBezTo>
                  <a:cubicBezTo>
                    <a:pt x="2618" y="3473"/>
                    <a:pt x="2618" y="3473"/>
                    <a:pt x="2618" y="3473"/>
                  </a:cubicBezTo>
                  <a:cubicBezTo>
                    <a:pt x="2617" y="3473"/>
                    <a:pt x="2617" y="3473"/>
                    <a:pt x="2617" y="3473"/>
                  </a:cubicBezTo>
                  <a:cubicBezTo>
                    <a:pt x="2634" y="3478"/>
                    <a:pt x="2634" y="3478"/>
                    <a:pt x="2634" y="3478"/>
                  </a:cubicBezTo>
                  <a:cubicBezTo>
                    <a:pt x="2641" y="3488"/>
                    <a:pt x="2638" y="3496"/>
                    <a:pt x="2638" y="3496"/>
                  </a:cubicBezTo>
                  <a:cubicBezTo>
                    <a:pt x="2619" y="3496"/>
                    <a:pt x="2619" y="3496"/>
                    <a:pt x="2619" y="3496"/>
                  </a:cubicBezTo>
                  <a:cubicBezTo>
                    <a:pt x="2651" y="3530"/>
                    <a:pt x="2651" y="3530"/>
                    <a:pt x="2651" y="3530"/>
                  </a:cubicBezTo>
                  <a:cubicBezTo>
                    <a:pt x="2651" y="3530"/>
                    <a:pt x="2659" y="3561"/>
                    <a:pt x="2669" y="3569"/>
                  </a:cubicBezTo>
                  <a:cubicBezTo>
                    <a:pt x="2678" y="3576"/>
                    <a:pt x="2696" y="3590"/>
                    <a:pt x="2699" y="3593"/>
                  </a:cubicBezTo>
                  <a:cubicBezTo>
                    <a:pt x="2699" y="3593"/>
                    <a:pt x="2699" y="3593"/>
                    <a:pt x="2699" y="3593"/>
                  </a:cubicBezTo>
                  <a:cubicBezTo>
                    <a:pt x="2690" y="3610"/>
                    <a:pt x="2690" y="3610"/>
                    <a:pt x="2690" y="3610"/>
                  </a:cubicBezTo>
                  <a:cubicBezTo>
                    <a:pt x="2690" y="3610"/>
                    <a:pt x="2706" y="3619"/>
                    <a:pt x="2700" y="3623"/>
                  </a:cubicBezTo>
                  <a:cubicBezTo>
                    <a:pt x="2694" y="3627"/>
                    <a:pt x="2680" y="3637"/>
                    <a:pt x="2689" y="3651"/>
                  </a:cubicBezTo>
                  <a:cubicBezTo>
                    <a:pt x="2698" y="3665"/>
                    <a:pt x="2713" y="3663"/>
                    <a:pt x="2713" y="3663"/>
                  </a:cubicBezTo>
                  <a:cubicBezTo>
                    <a:pt x="2713" y="3663"/>
                    <a:pt x="2730" y="3683"/>
                    <a:pt x="2733" y="3676"/>
                  </a:cubicBezTo>
                  <a:cubicBezTo>
                    <a:pt x="2736" y="3669"/>
                    <a:pt x="2731" y="3658"/>
                    <a:pt x="2731" y="3658"/>
                  </a:cubicBezTo>
                  <a:cubicBezTo>
                    <a:pt x="2731" y="3658"/>
                    <a:pt x="2704" y="3640"/>
                    <a:pt x="2713" y="3640"/>
                  </a:cubicBezTo>
                  <a:cubicBezTo>
                    <a:pt x="2722" y="3640"/>
                    <a:pt x="2747" y="3661"/>
                    <a:pt x="2747" y="3661"/>
                  </a:cubicBezTo>
                  <a:cubicBezTo>
                    <a:pt x="2747" y="3661"/>
                    <a:pt x="2744" y="3680"/>
                    <a:pt x="2748" y="3680"/>
                  </a:cubicBezTo>
                  <a:cubicBezTo>
                    <a:pt x="2752" y="3680"/>
                    <a:pt x="2775" y="3685"/>
                    <a:pt x="2775" y="3685"/>
                  </a:cubicBezTo>
                  <a:cubicBezTo>
                    <a:pt x="2788" y="3712"/>
                    <a:pt x="2788" y="3712"/>
                    <a:pt x="2788" y="3712"/>
                  </a:cubicBezTo>
                  <a:cubicBezTo>
                    <a:pt x="2788" y="3712"/>
                    <a:pt x="2779" y="3720"/>
                    <a:pt x="2788" y="3729"/>
                  </a:cubicBezTo>
                  <a:cubicBezTo>
                    <a:pt x="2797" y="3738"/>
                    <a:pt x="2811" y="3741"/>
                    <a:pt x="2811" y="3741"/>
                  </a:cubicBezTo>
                  <a:cubicBezTo>
                    <a:pt x="2802" y="3724"/>
                    <a:pt x="2802" y="3724"/>
                    <a:pt x="2802" y="3724"/>
                  </a:cubicBezTo>
                  <a:cubicBezTo>
                    <a:pt x="2826" y="3748"/>
                    <a:pt x="2826" y="3748"/>
                    <a:pt x="2826" y="3748"/>
                  </a:cubicBezTo>
                  <a:cubicBezTo>
                    <a:pt x="2854" y="3742"/>
                    <a:pt x="2854" y="3742"/>
                    <a:pt x="2854" y="3742"/>
                  </a:cubicBezTo>
                  <a:cubicBezTo>
                    <a:pt x="2859" y="3754"/>
                    <a:pt x="2859" y="3754"/>
                    <a:pt x="2859" y="3754"/>
                  </a:cubicBezTo>
                  <a:cubicBezTo>
                    <a:pt x="2879" y="3753"/>
                    <a:pt x="2879" y="3753"/>
                    <a:pt x="2879" y="3753"/>
                  </a:cubicBezTo>
                  <a:cubicBezTo>
                    <a:pt x="2879" y="3753"/>
                    <a:pt x="2874" y="3775"/>
                    <a:pt x="2882" y="3780"/>
                  </a:cubicBezTo>
                  <a:cubicBezTo>
                    <a:pt x="2890" y="3785"/>
                    <a:pt x="2901" y="3775"/>
                    <a:pt x="2901" y="3775"/>
                  </a:cubicBezTo>
                  <a:cubicBezTo>
                    <a:pt x="2901" y="3762"/>
                    <a:pt x="2901" y="3762"/>
                    <a:pt x="2901" y="3762"/>
                  </a:cubicBezTo>
                  <a:cubicBezTo>
                    <a:pt x="2912" y="3761"/>
                    <a:pt x="2912" y="3761"/>
                    <a:pt x="2912" y="3761"/>
                  </a:cubicBezTo>
                  <a:cubicBezTo>
                    <a:pt x="2912" y="3761"/>
                    <a:pt x="2916" y="3814"/>
                    <a:pt x="2930" y="3807"/>
                  </a:cubicBezTo>
                  <a:cubicBezTo>
                    <a:pt x="2944" y="3800"/>
                    <a:pt x="2958" y="3791"/>
                    <a:pt x="2958" y="3791"/>
                  </a:cubicBezTo>
                  <a:cubicBezTo>
                    <a:pt x="2958" y="3791"/>
                    <a:pt x="2920" y="3764"/>
                    <a:pt x="2931" y="3754"/>
                  </a:cubicBezTo>
                  <a:cubicBezTo>
                    <a:pt x="2942" y="3744"/>
                    <a:pt x="2953" y="3743"/>
                    <a:pt x="2962" y="3735"/>
                  </a:cubicBezTo>
                  <a:cubicBezTo>
                    <a:pt x="2971" y="3727"/>
                    <a:pt x="2982" y="3707"/>
                    <a:pt x="2992" y="3709"/>
                  </a:cubicBezTo>
                  <a:cubicBezTo>
                    <a:pt x="3002" y="3711"/>
                    <a:pt x="3018" y="3716"/>
                    <a:pt x="3024" y="3720"/>
                  </a:cubicBezTo>
                  <a:cubicBezTo>
                    <a:pt x="3030" y="3724"/>
                    <a:pt x="3039" y="3739"/>
                    <a:pt x="3039" y="3739"/>
                  </a:cubicBezTo>
                  <a:cubicBezTo>
                    <a:pt x="3047" y="3736"/>
                    <a:pt x="3047" y="3736"/>
                    <a:pt x="3047" y="3736"/>
                  </a:cubicBezTo>
                  <a:cubicBezTo>
                    <a:pt x="3069" y="3754"/>
                    <a:pt x="3069" y="3754"/>
                    <a:pt x="3069" y="3754"/>
                  </a:cubicBezTo>
                  <a:cubicBezTo>
                    <a:pt x="3047" y="3744"/>
                    <a:pt x="3047" y="3744"/>
                    <a:pt x="3047" y="3744"/>
                  </a:cubicBezTo>
                  <a:cubicBezTo>
                    <a:pt x="3047" y="3744"/>
                    <a:pt x="3044" y="3773"/>
                    <a:pt x="3044" y="3779"/>
                  </a:cubicBezTo>
                  <a:cubicBezTo>
                    <a:pt x="3044" y="3784"/>
                    <a:pt x="3055" y="3797"/>
                    <a:pt x="3058" y="3801"/>
                  </a:cubicBezTo>
                  <a:cubicBezTo>
                    <a:pt x="3066" y="3816"/>
                    <a:pt x="3066" y="3816"/>
                    <a:pt x="3066" y="3816"/>
                  </a:cubicBezTo>
                  <a:cubicBezTo>
                    <a:pt x="3066" y="3823"/>
                    <a:pt x="3066" y="3823"/>
                    <a:pt x="3066" y="3823"/>
                  </a:cubicBezTo>
                  <a:cubicBezTo>
                    <a:pt x="3066" y="3823"/>
                    <a:pt x="3073" y="3828"/>
                    <a:pt x="3079" y="3840"/>
                  </a:cubicBezTo>
                  <a:cubicBezTo>
                    <a:pt x="3085" y="3852"/>
                    <a:pt x="3069" y="3853"/>
                    <a:pt x="3069" y="3853"/>
                  </a:cubicBezTo>
                  <a:cubicBezTo>
                    <a:pt x="3079" y="3868"/>
                    <a:pt x="3079" y="3868"/>
                    <a:pt x="3079" y="3868"/>
                  </a:cubicBezTo>
                  <a:cubicBezTo>
                    <a:pt x="3084" y="3890"/>
                    <a:pt x="3084" y="3890"/>
                    <a:pt x="3084" y="3890"/>
                  </a:cubicBezTo>
                  <a:cubicBezTo>
                    <a:pt x="3069" y="3893"/>
                    <a:pt x="3069" y="3893"/>
                    <a:pt x="3069" y="3893"/>
                  </a:cubicBezTo>
                  <a:cubicBezTo>
                    <a:pt x="3079" y="3906"/>
                    <a:pt x="3079" y="3906"/>
                    <a:pt x="3079" y="3906"/>
                  </a:cubicBezTo>
                  <a:cubicBezTo>
                    <a:pt x="3079" y="3946"/>
                    <a:pt x="3079" y="3946"/>
                    <a:pt x="3079" y="3946"/>
                  </a:cubicBezTo>
                  <a:cubicBezTo>
                    <a:pt x="3079" y="3946"/>
                    <a:pt x="3066" y="3956"/>
                    <a:pt x="3066" y="3969"/>
                  </a:cubicBezTo>
                  <a:cubicBezTo>
                    <a:pt x="3066" y="3982"/>
                    <a:pt x="3083" y="3982"/>
                    <a:pt x="3084" y="3997"/>
                  </a:cubicBezTo>
                  <a:cubicBezTo>
                    <a:pt x="3085" y="4012"/>
                    <a:pt x="3057" y="4029"/>
                    <a:pt x="3057" y="4029"/>
                  </a:cubicBezTo>
                  <a:cubicBezTo>
                    <a:pt x="3066" y="4037"/>
                    <a:pt x="3066" y="4037"/>
                    <a:pt x="3066" y="4037"/>
                  </a:cubicBezTo>
                  <a:cubicBezTo>
                    <a:pt x="3047" y="4054"/>
                    <a:pt x="3047" y="4054"/>
                    <a:pt x="3047" y="4054"/>
                  </a:cubicBezTo>
                  <a:cubicBezTo>
                    <a:pt x="3047" y="4054"/>
                    <a:pt x="3026" y="4054"/>
                    <a:pt x="3018" y="4063"/>
                  </a:cubicBezTo>
                  <a:cubicBezTo>
                    <a:pt x="3010" y="4073"/>
                    <a:pt x="3018" y="4095"/>
                    <a:pt x="3018" y="4095"/>
                  </a:cubicBezTo>
                  <a:cubicBezTo>
                    <a:pt x="3018" y="4095"/>
                    <a:pt x="2993" y="4087"/>
                    <a:pt x="2992" y="4101"/>
                  </a:cubicBezTo>
                  <a:cubicBezTo>
                    <a:pt x="2992" y="4103"/>
                    <a:pt x="2992" y="4105"/>
                    <a:pt x="2992" y="4107"/>
                  </a:cubicBezTo>
                  <a:cubicBezTo>
                    <a:pt x="2993" y="4117"/>
                    <a:pt x="2999" y="4121"/>
                    <a:pt x="2995" y="4130"/>
                  </a:cubicBezTo>
                  <a:cubicBezTo>
                    <a:pt x="2992" y="4139"/>
                    <a:pt x="2962" y="4144"/>
                    <a:pt x="2962" y="4144"/>
                  </a:cubicBezTo>
                  <a:cubicBezTo>
                    <a:pt x="2960" y="4134"/>
                    <a:pt x="2960" y="4134"/>
                    <a:pt x="2960" y="4134"/>
                  </a:cubicBezTo>
                  <a:cubicBezTo>
                    <a:pt x="2960" y="4134"/>
                    <a:pt x="2940" y="4145"/>
                    <a:pt x="2938" y="4153"/>
                  </a:cubicBezTo>
                  <a:cubicBezTo>
                    <a:pt x="2935" y="4161"/>
                    <a:pt x="2945" y="4171"/>
                    <a:pt x="2943" y="4184"/>
                  </a:cubicBezTo>
                  <a:cubicBezTo>
                    <a:pt x="2942" y="4197"/>
                    <a:pt x="2929" y="4196"/>
                    <a:pt x="2925" y="4204"/>
                  </a:cubicBezTo>
                  <a:cubicBezTo>
                    <a:pt x="2920" y="4212"/>
                    <a:pt x="2933" y="4226"/>
                    <a:pt x="2933" y="4226"/>
                  </a:cubicBezTo>
                  <a:cubicBezTo>
                    <a:pt x="2921" y="4226"/>
                    <a:pt x="2921" y="4226"/>
                    <a:pt x="2921" y="4226"/>
                  </a:cubicBezTo>
                  <a:cubicBezTo>
                    <a:pt x="2920" y="4237"/>
                    <a:pt x="2920" y="4237"/>
                    <a:pt x="2920" y="4237"/>
                  </a:cubicBezTo>
                  <a:cubicBezTo>
                    <a:pt x="2897" y="4251"/>
                    <a:pt x="2897" y="4251"/>
                    <a:pt x="2897" y="4251"/>
                  </a:cubicBezTo>
                  <a:cubicBezTo>
                    <a:pt x="2913" y="4261"/>
                    <a:pt x="2913" y="4261"/>
                    <a:pt x="2913" y="4261"/>
                  </a:cubicBezTo>
                  <a:cubicBezTo>
                    <a:pt x="2902" y="4280"/>
                    <a:pt x="2902" y="4280"/>
                    <a:pt x="2902" y="4280"/>
                  </a:cubicBezTo>
                  <a:cubicBezTo>
                    <a:pt x="2902" y="4280"/>
                    <a:pt x="2913" y="4283"/>
                    <a:pt x="2912" y="4294"/>
                  </a:cubicBezTo>
                  <a:cubicBezTo>
                    <a:pt x="2910" y="4305"/>
                    <a:pt x="2897" y="4308"/>
                    <a:pt x="2897" y="4308"/>
                  </a:cubicBezTo>
                  <a:cubicBezTo>
                    <a:pt x="2906" y="4314"/>
                    <a:pt x="2906" y="4314"/>
                    <a:pt x="2906" y="4314"/>
                  </a:cubicBezTo>
                  <a:cubicBezTo>
                    <a:pt x="2906" y="4314"/>
                    <a:pt x="2894" y="4328"/>
                    <a:pt x="2916" y="4335"/>
                  </a:cubicBezTo>
                  <a:cubicBezTo>
                    <a:pt x="2939" y="4342"/>
                    <a:pt x="2942" y="4321"/>
                    <a:pt x="2942" y="4321"/>
                  </a:cubicBezTo>
                  <a:cubicBezTo>
                    <a:pt x="2959" y="4326"/>
                    <a:pt x="2959" y="4326"/>
                    <a:pt x="2959" y="4326"/>
                  </a:cubicBezTo>
                  <a:cubicBezTo>
                    <a:pt x="2967" y="4334"/>
                    <a:pt x="2958" y="4353"/>
                    <a:pt x="2955" y="4365"/>
                  </a:cubicBezTo>
                  <a:cubicBezTo>
                    <a:pt x="2953" y="4377"/>
                    <a:pt x="2930" y="4378"/>
                    <a:pt x="2930" y="4378"/>
                  </a:cubicBezTo>
                  <a:cubicBezTo>
                    <a:pt x="2930" y="4378"/>
                    <a:pt x="2904" y="4406"/>
                    <a:pt x="2896" y="4413"/>
                  </a:cubicBezTo>
                  <a:cubicBezTo>
                    <a:pt x="2888" y="4420"/>
                    <a:pt x="2887" y="4431"/>
                    <a:pt x="2887" y="4444"/>
                  </a:cubicBezTo>
                  <a:cubicBezTo>
                    <a:pt x="2887" y="4457"/>
                    <a:pt x="2899" y="4454"/>
                    <a:pt x="2899" y="4454"/>
                  </a:cubicBezTo>
                  <a:cubicBezTo>
                    <a:pt x="2896" y="4472"/>
                    <a:pt x="2896" y="4472"/>
                    <a:pt x="2896" y="4472"/>
                  </a:cubicBezTo>
                  <a:cubicBezTo>
                    <a:pt x="2896" y="4472"/>
                    <a:pt x="2913" y="4482"/>
                    <a:pt x="2914" y="4494"/>
                  </a:cubicBezTo>
                  <a:cubicBezTo>
                    <a:pt x="2915" y="4506"/>
                    <a:pt x="2895" y="4507"/>
                    <a:pt x="2895" y="4521"/>
                  </a:cubicBezTo>
                  <a:cubicBezTo>
                    <a:pt x="2895" y="4535"/>
                    <a:pt x="2929" y="4537"/>
                    <a:pt x="2938" y="4542"/>
                  </a:cubicBezTo>
                  <a:cubicBezTo>
                    <a:pt x="2946" y="4547"/>
                    <a:pt x="2969" y="4579"/>
                    <a:pt x="2972" y="4584"/>
                  </a:cubicBezTo>
                  <a:cubicBezTo>
                    <a:pt x="2974" y="4588"/>
                    <a:pt x="2986" y="4608"/>
                    <a:pt x="2986" y="4614"/>
                  </a:cubicBezTo>
                  <a:cubicBezTo>
                    <a:pt x="2986" y="4620"/>
                    <a:pt x="3010" y="4646"/>
                    <a:pt x="3013" y="4652"/>
                  </a:cubicBezTo>
                  <a:cubicBezTo>
                    <a:pt x="3017" y="4658"/>
                    <a:pt x="3051" y="4712"/>
                    <a:pt x="3051" y="4712"/>
                  </a:cubicBezTo>
                  <a:cubicBezTo>
                    <a:pt x="3056" y="4737"/>
                    <a:pt x="3056" y="4737"/>
                    <a:pt x="3056" y="4737"/>
                  </a:cubicBezTo>
                  <a:cubicBezTo>
                    <a:pt x="3056" y="4737"/>
                    <a:pt x="3084" y="4792"/>
                    <a:pt x="3084" y="4799"/>
                  </a:cubicBezTo>
                  <a:cubicBezTo>
                    <a:pt x="3084" y="4806"/>
                    <a:pt x="3092" y="4806"/>
                    <a:pt x="3101" y="4812"/>
                  </a:cubicBezTo>
                  <a:cubicBezTo>
                    <a:pt x="3109" y="4818"/>
                    <a:pt x="3105" y="4825"/>
                    <a:pt x="3107" y="4837"/>
                  </a:cubicBezTo>
                  <a:cubicBezTo>
                    <a:pt x="3108" y="4848"/>
                    <a:pt x="3142" y="4889"/>
                    <a:pt x="3154" y="4905"/>
                  </a:cubicBezTo>
                  <a:cubicBezTo>
                    <a:pt x="3166" y="4922"/>
                    <a:pt x="3157" y="4944"/>
                    <a:pt x="3157" y="4952"/>
                  </a:cubicBezTo>
                  <a:cubicBezTo>
                    <a:pt x="3157" y="4961"/>
                    <a:pt x="3180" y="4986"/>
                    <a:pt x="3191" y="4993"/>
                  </a:cubicBezTo>
                  <a:cubicBezTo>
                    <a:pt x="3201" y="5000"/>
                    <a:pt x="3211" y="5016"/>
                    <a:pt x="3219" y="5025"/>
                  </a:cubicBezTo>
                  <a:cubicBezTo>
                    <a:pt x="3227" y="5033"/>
                    <a:pt x="3273" y="5051"/>
                    <a:pt x="3287" y="5059"/>
                  </a:cubicBezTo>
                  <a:cubicBezTo>
                    <a:pt x="3302" y="5067"/>
                    <a:pt x="3329" y="5073"/>
                    <a:pt x="3350" y="5091"/>
                  </a:cubicBezTo>
                  <a:cubicBezTo>
                    <a:pt x="3371" y="5109"/>
                    <a:pt x="3403" y="5129"/>
                    <a:pt x="3403" y="5129"/>
                  </a:cubicBezTo>
                  <a:cubicBezTo>
                    <a:pt x="3409" y="5144"/>
                    <a:pt x="3409" y="5144"/>
                    <a:pt x="3409" y="5144"/>
                  </a:cubicBezTo>
                  <a:cubicBezTo>
                    <a:pt x="3409" y="5144"/>
                    <a:pt x="3420" y="5152"/>
                    <a:pt x="3427" y="5158"/>
                  </a:cubicBezTo>
                  <a:cubicBezTo>
                    <a:pt x="3434" y="5164"/>
                    <a:pt x="3461" y="5182"/>
                    <a:pt x="3461" y="5182"/>
                  </a:cubicBezTo>
                  <a:cubicBezTo>
                    <a:pt x="3461" y="5183"/>
                    <a:pt x="3461" y="5183"/>
                    <a:pt x="3461" y="5183"/>
                  </a:cubicBezTo>
                  <a:cubicBezTo>
                    <a:pt x="3460" y="5209"/>
                    <a:pt x="3460" y="5209"/>
                    <a:pt x="3460" y="5209"/>
                  </a:cubicBezTo>
                  <a:cubicBezTo>
                    <a:pt x="3460" y="5209"/>
                    <a:pt x="3473" y="5236"/>
                    <a:pt x="3479" y="5256"/>
                  </a:cubicBezTo>
                  <a:cubicBezTo>
                    <a:pt x="3485" y="5276"/>
                    <a:pt x="3484" y="5306"/>
                    <a:pt x="3484" y="5319"/>
                  </a:cubicBezTo>
                  <a:cubicBezTo>
                    <a:pt x="3484" y="5332"/>
                    <a:pt x="3492" y="5343"/>
                    <a:pt x="3493" y="5366"/>
                  </a:cubicBezTo>
                  <a:cubicBezTo>
                    <a:pt x="3494" y="5390"/>
                    <a:pt x="3494" y="5427"/>
                    <a:pt x="3494" y="5427"/>
                  </a:cubicBezTo>
                  <a:cubicBezTo>
                    <a:pt x="3480" y="5435"/>
                    <a:pt x="3480" y="5435"/>
                    <a:pt x="3480" y="5435"/>
                  </a:cubicBezTo>
                  <a:cubicBezTo>
                    <a:pt x="3483" y="5455"/>
                    <a:pt x="3483" y="5455"/>
                    <a:pt x="3483" y="5455"/>
                  </a:cubicBezTo>
                  <a:cubicBezTo>
                    <a:pt x="3498" y="5464"/>
                    <a:pt x="3498" y="5464"/>
                    <a:pt x="3498" y="5464"/>
                  </a:cubicBezTo>
                  <a:cubicBezTo>
                    <a:pt x="3492" y="5526"/>
                    <a:pt x="3492" y="5526"/>
                    <a:pt x="3492" y="5526"/>
                  </a:cubicBezTo>
                  <a:cubicBezTo>
                    <a:pt x="3507" y="5554"/>
                    <a:pt x="3507" y="5554"/>
                    <a:pt x="3507" y="5554"/>
                  </a:cubicBezTo>
                  <a:cubicBezTo>
                    <a:pt x="3496" y="5567"/>
                    <a:pt x="3496" y="5567"/>
                    <a:pt x="3496" y="5567"/>
                  </a:cubicBezTo>
                  <a:cubicBezTo>
                    <a:pt x="3502" y="5609"/>
                    <a:pt x="3502" y="5609"/>
                    <a:pt x="3502" y="5609"/>
                  </a:cubicBezTo>
                  <a:cubicBezTo>
                    <a:pt x="3502" y="5609"/>
                    <a:pt x="3509" y="5612"/>
                    <a:pt x="3511" y="5629"/>
                  </a:cubicBezTo>
                  <a:cubicBezTo>
                    <a:pt x="3513" y="5645"/>
                    <a:pt x="3502" y="5646"/>
                    <a:pt x="3502" y="5646"/>
                  </a:cubicBezTo>
                  <a:cubicBezTo>
                    <a:pt x="3500" y="5668"/>
                    <a:pt x="3500" y="5668"/>
                    <a:pt x="3500" y="5668"/>
                  </a:cubicBezTo>
                  <a:cubicBezTo>
                    <a:pt x="3507" y="5677"/>
                    <a:pt x="3507" y="5677"/>
                    <a:pt x="3507" y="5677"/>
                  </a:cubicBezTo>
                  <a:cubicBezTo>
                    <a:pt x="3507" y="5677"/>
                    <a:pt x="3500" y="5682"/>
                    <a:pt x="3494" y="5696"/>
                  </a:cubicBezTo>
                  <a:cubicBezTo>
                    <a:pt x="3488" y="5710"/>
                    <a:pt x="3500" y="5708"/>
                    <a:pt x="3500" y="5708"/>
                  </a:cubicBezTo>
                  <a:cubicBezTo>
                    <a:pt x="3500" y="5708"/>
                    <a:pt x="3504" y="5717"/>
                    <a:pt x="3504" y="5728"/>
                  </a:cubicBezTo>
                  <a:cubicBezTo>
                    <a:pt x="3504" y="5739"/>
                    <a:pt x="3493" y="5736"/>
                    <a:pt x="3493" y="5756"/>
                  </a:cubicBezTo>
                  <a:cubicBezTo>
                    <a:pt x="3493" y="5777"/>
                    <a:pt x="3509" y="5775"/>
                    <a:pt x="3512" y="5785"/>
                  </a:cubicBezTo>
                  <a:cubicBezTo>
                    <a:pt x="3516" y="5794"/>
                    <a:pt x="3512" y="5818"/>
                    <a:pt x="3512" y="5818"/>
                  </a:cubicBezTo>
                  <a:cubicBezTo>
                    <a:pt x="3512" y="5818"/>
                    <a:pt x="3505" y="5816"/>
                    <a:pt x="3500" y="5818"/>
                  </a:cubicBezTo>
                  <a:cubicBezTo>
                    <a:pt x="3496" y="5820"/>
                    <a:pt x="3500" y="5837"/>
                    <a:pt x="3507" y="5857"/>
                  </a:cubicBezTo>
                  <a:cubicBezTo>
                    <a:pt x="3515" y="5877"/>
                    <a:pt x="3526" y="5907"/>
                    <a:pt x="3526" y="5907"/>
                  </a:cubicBezTo>
                  <a:cubicBezTo>
                    <a:pt x="3526" y="5907"/>
                    <a:pt x="3529" y="5921"/>
                    <a:pt x="3536" y="5927"/>
                  </a:cubicBezTo>
                  <a:cubicBezTo>
                    <a:pt x="3543" y="5933"/>
                    <a:pt x="3539" y="5963"/>
                    <a:pt x="3539" y="5963"/>
                  </a:cubicBezTo>
                  <a:cubicBezTo>
                    <a:pt x="3536" y="5982"/>
                    <a:pt x="3536" y="5982"/>
                    <a:pt x="3536" y="5982"/>
                  </a:cubicBezTo>
                  <a:cubicBezTo>
                    <a:pt x="3552" y="5999"/>
                    <a:pt x="3552" y="5999"/>
                    <a:pt x="3552" y="5999"/>
                  </a:cubicBezTo>
                  <a:cubicBezTo>
                    <a:pt x="3552" y="5999"/>
                    <a:pt x="3542" y="6026"/>
                    <a:pt x="3542" y="6040"/>
                  </a:cubicBezTo>
                  <a:cubicBezTo>
                    <a:pt x="3542" y="6054"/>
                    <a:pt x="3542" y="6084"/>
                    <a:pt x="3542" y="6084"/>
                  </a:cubicBezTo>
                  <a:cubicBezTo>
                    <a:pt x="3526" y="6109"/>
                    <a:pt x="3526" y="6109"/>
                    <a:pt x="3526" y="6109"/>
                  </a:cubicBezTo>
                  <a:cubicBezTo>
                    <a:pt x="3536" y="6116"/>
                    <a:pt x="3536" y="6116"/>
                    <a:pt x="3536" y="6116"/>
                  </a:cubicBezTo>
                  <a:cubicBezTo>
                    <a:pt x="3536" y="6116"/>
                    <a:pt x="3532" y="6132"/>
                    <a:pt x="3532" y="6141"/>
                  </a:cubicBezTo>
                  <a:cubicBezTo>
                    <a:pt x="3532" y="6149"/>
                    <a:pt x="3526" y="6193"/>
                    <a:pt x="3526" y="6193"/>
                  </a:cubicBezTo>
                  <a:cubicBezTo>
                    <a:pt x="3516" y="6195"/>
                    <a:pt x="3516" y="6195"/>
                    <a:pt x="3516" y="6195"/>
                  </a:cubicBezTo>
                  <a:cubicBezTo>
                    <a:pt x="3516" y="6209"/>
                    <a:pt x="3516" y="6209"/>
                    <a:pt x="3516" y="6209"/>
                  </a:cubicBezTo>
                  <a:cubicBezTo>
                    <a:pt x="3532" y="6239"/>
                    <a:pt x="3532" y="6239"/>
                    <a:pt x="3532" y="6239"/>
                  </a:cubicBezTo>
                  <a:cubicBezTo>
                    <a:pt x="3532" y="6239"/>
                    <a:pt x="3532" y="6258"/>
                    <a:pt x="3532" y="6268"/>
                  </a:cubicBezTo>
                  <a:cubicBezTo>
                    <a:pt x="3532" y="6279"/>
                    <a:pt x="3555" y="6286"/>
                    <a:pt x="3561" y="6302"/>
                  </a:cubicBezTo>
                  <a:cubicBezTo>
                    <a:pt x="3567" y="6317"/>
                    <a:pt x="3558" y="6355"/>
                    <a:pt x="3558" y="6355"/>
                  </a:cubicBezTo>
                  <a:cubicBezTo>
                    <a:pt x="3567" y="6362"/>
                    <a:pt x="3567" y="6362"/>
                    <a:pt x="3567" y="6362"/>
                  </a:cubicBezTo>
                  <a:cubicBezTo>
                    <a:pt x="3567" y="6362"/>
                    <a:pt x="3567" y="6391"/>
                    <a:pt x="3567" y="6403"/>
                  </a:cubicBezTo>
                  <a:cubicBezTo>
                    <a:pt x="3567" y="6415"/>
                    <a:pt x="3594" y="6423"/>
                    <a:pt x="3594" y="6423"/>
                  </a:cubicBezTo>
                  <a:cubicBezTo>
                    <a:pt x="3589" y="6436"/>
                    <a:pt x="3589" y="6436"/>
                    <a:pt x="3589" y="6436"/>
                  </a:cubicBezTo>
                  <a:cubicBezTo>
                    <a:pt x="3616" y="6436"/>
                    <a:pt x="3616" y="6436"/>
                    <a:pt x="3616" y="6436"/>
                  </a:cubicBezTo>
                  <a:cubicBezTo>
                    <a:pt x="3616" y="6416"/>
                    <a:pt x="3616" y="6416"/>
                    <a:pt x="3616" y="6416"/>
                  </a:cubicBezTo>
                  <a:cubicBezTo>
                    <a:pt x="3616" y="6416"/>
                    <a:pt x="3629" y="6426"/>
                    <a:pt x="3637" y="6427"/>
                  </a:cubicBezTo>
                  <a:cubicBezTo>
                    <a:pt x="3646" y="6428"/>
                    <a:pt x="3646" y="6414"/>
                    <a:pt x="3646" y="6414"/>
                  </a:cubicBezTo>
                  <a:cubicBezTo>
                    <a:pt x="3652" y="6427"/>
                    <a:pt x="3652" y="6427"/>
                    <a:pt x="3652" y="6427"/>
                  </a:cubicBezTo>
                  <a:cubicBezTo>
                    <a:pt x="3652" y="6427"/>
                    <a:pt x="3635" y="6437"/>
                    <a:pt x="3633" y="6448"/>
                  </a:cubicBezTo>
                  <a:cubicBezTo>
                    <a:pt x="3630" y="6459"/>
                    <a:pt x="3646" y="6447"/>
                    <a:pt x="3653" y="6450"/>
                  </a:cubicBezTo>
                  <a:cubicBezTo>
                    <a:pt x="3660" y="6454"/>
                    <a:pt x="3658" y="6467"/>
                    <a:pt x="3658" y="6467"/>
                  </a:cubicBezTo>
                  <a:cubicBezTo>
                    <a:pt x="3639" y="6465"/>
                    <a:pt x="3639" y="6465"/>
                    <a:pt x="3639" y="6465"/>
                  </a:cubicBezTo>
                  <a:cubicBezTo>
                    <a:pt x="3650" y="6478"/>
                    <a:pt x="3650" y="6478"/>
                    <a:pt x="3650" y="6478"/>
                  </a:cubicBezTo>
                  <a:cubicBezTo>
                    <a:pt x="3643" y="6486"/>
                    <a:pt x="3643" y="6486"/>
                    <a:pt x="3643" y="6486"/>
                  </a:cubicBezTo>
                  <a:cubicBezTo>
                    <a:pt x="3655" y="6504"/>
                    <a:pt x="3655" y="6504"/>
                    <a:pt x="3655" y="6504"/>
                  </a:cubicBezTo>
                  <a:cubicBezTo>
                    <a:pt x="3655" y="6504"/>
                    <a:pt x="3648" y="6512"/>
                    <a:pt x="3641" y="6521"/>
                  </a:cubicBezTo>
                  <a:cubicBezTo>
                    <a:pt x="3634" y="6531"/>
                    <a:pt x="3672" y="6540"/>
                    <a:pt x="3672" y="6540"/>
                  </a:cubicBezTo>
                  <a:cubicBezTo>
                    <a:pt x="3672" y="6540"/>
                    <a:pt x="3665" y="6546"/>
                    <a:pt x="3660" y="6550"/>
                  </a:cubicBezTo>
                  <a:cubicBezTo>
                    <a:pt x="3655" y="6553"/>
                    <a:pt x="3662" y="6564"/>
                    <a:pt x="3672" y="6569"/>
                  </a:cubicBezTo>
                  <a:cubicBezTo>
                    <a:pt x="3681" y="6573"/>
                    <a:pt x="3694" y="6570"/>
                    <a:pt x="3694" y="6570"/>
                  </a:cubicBezTo>
                  <a:cubicBezTo>
                    <a:pt x="3699" y="6594"/>
                    <a:pt x="3699" y="6594"/>
                    <a:pt x="3699" y="6594"/>
                  </a:cubicBezTo>
                  <a:cubicBezTo>
                    <a:pt x="3699" y="6594"/>
                    <a:pt x="3679" y="6607"/>
                    <a:pt x="3674" y="6614"/>
                  </a:cubicBezTo>
                  <a:cubicBezTo>
                    <a:pt x="3669" y="6621"/>
                    <a:pt x="3688" y="6622"/>
                    <a:pt x="3688" y="6622"/>
                  </a:cubicBezTo>
                  <a:cubicBezTo>
                    <a:pt x="3688" y="6622"/>
                    <a:pt x="3712" y="6627"/>
                    <a:pt x="3712" y="6634"/>
                  </a:cubicBezTo>
                  <a:cubicBezTo>
                    <a:pt x="3712" y="6641"/>
                    <a:pt x="3697" y="6635"/>
                    <a:pt x="3687" y="6630"/>
                  </a:cubicBezTo>
                  <a:cubicBezTo>
                    <a:pt x="3678" y="6625"/>
                    <a:pt x="3676" y="6640"/>
                    <a:pt x="3676" y="6640"/>
                  </a:cubicBezTo>
                  <a:cubicBezTo>
                    <a:pt x="3695" y="6644"/>
                    <a:pt x="3695" y="6644"/>
                    <a:pt x="3695" y="6644"/>
                  </a:cubicBezTo>
                  <a:cubicBezTo>
                    <a:pt x="3681" y="6651"/>
                    <a:pt x="3681" y="6651"/>
                    <a:pt x="3681" y="6651"/>
                  </a:cubicBezTo>
                  <a:cubicBezTo>
                    <a:pt x="3682" y="6668"/>
                    <a:pt x="3682" y="6668"/>
                    <a:pt x="3682" y="6668"/>
                  </a:cubicBezTo>
                  <a:cubicBezTo>
                    <a:pt x="3682" y="6668"/>
                    <a:pt x="3698" y="6660"/>
                    <a:pt x="3691" y="6681"/>
                  </a:cubicBezTo>
                  <a:cubicBezTo>
                    <a:pt x="3684" y="6702"/>
                    <a:pt x="3674" y="6672"/>
                    <a:pt x="3674" y="6672"/>
                  </a:cubicBezTo>
                  <a:cubicBezTo>
                    <a:pt x="3650" y="6673"/>
                    <a:pt x="3650" y="6673"/>
                    <a:pt x="3650" y="6673"/>
                  </a:cubicBezTo>
                  <a:cubicBezTo>
                    <a:pt x="3666" y="6666"/>
                    <a:pt x="3666" y="6666"/>
                    <a:pt x="3666" y="6666"/>
                  </a:cubicBezTo>
                  <a:cubicBezTo>
                    <a:pt x="3666" y="6666"/>
                    <a:pt x="3649" y="6648"/>
                    <a:pt x="3646" y="6649"/>
                  </a:cubicBezTo>
                  <a:cubicBezTo>
                    <a:pt x="3642" y="6650"/>
                    <a:pt x="3645" y="6659"/>
                    <a:pt x="3645" y="6659"/>
                  </a:cubicBezTo>
                  <a:cubicBezTo>
                    <a:pt x="3639" y="6653"/>
                    <a:pt x="3639" y="6653"/>
                    <a:pt x="3639" y="6653"/>
                  </a:cubicBezTo>
                  <a:cubicBezTo>
                    <a:pt x="3614" y="6660"/>
                    <a:pt x="3614" y="6660"/>
                    <a:pt x="3614" y="6660"/>
                  </a:cubicBezTo>
                  <a:cubicBezTo>
                    <a:pt x="3636" y="6665"/>
                    <a:pt x="3636" y="6665"/>
                    <a:pt x="3636" y="6665"/>
                  </a:cubicBezTo>
                  <a:cubicBezTo>
                    <a:pt x="3636" y="6665"/>
                    <a:pt x="3632" y="6668"/>
                    <a:pt x="3628" y="6674"/>
                  </a:cubicBezTo>
                  <a:cubicBezTo>
                    <a:pt x="3624" y="6680"/>
                    <a:pt x="3608" y="6686"/>
                    <a:pt x="3607" y="6695"/>
                  </a:cubicBezTo>
                  <a:cubicBezTo>
                    <a:pt x="3606" y="6705"/>
                    <a:pt x="3626" y="6709"/>
                    <a:pt x="3629" y="6707"/>
                  </a:cubicBezTo>
                  <a:cubicBezTo>
                    <a:pt x="3633" y="6705"/>
                    <a:pt x="3621" y="6696"/>
                    <a:pt x="3621" y="6696"/>
                  </a:cubicBezTo>
                  <a:cubicBezTo>
                    <a:pt x="3636" y="6693"/>
                    <a:pt x="3636" y="6693"/>
                    <a:pt x="3636" y="6693"/>
                  </a:cubicBezTo>
                  <a:cubicBezTo>
                    <a:pt x="3636" y="6693"/>
                    <a:pt x="3643" y="6698"/>
                    <a:pt x="3647" y="6702"/>
                  </a:cubicBezTo>
                  <a:cubicBezTo>
                    <a:pt x="3650" y="6707"/>
                    <a:pt x="3674" y="6704"/>
                    <a:pt x="3674" y="6704"/>
                  </a:cubicBezTo>
                  <a:cubicBezTo>
                    <a:pt x="3674" y="6704"/>
                    <a:pt x="3689" y="6711"/>
                    <a:pt x="3695" y="6719"/>
                  </a:cubicBezTo>
                  <a:cubicBezTo>
                    <a:pt x="3701" y="6727"/>
                    <a:pt x="3682" y="6735"/>
                    <a:pt x="3682" y="6735"/>
                  </a:cubicBezTo>
                  <a:cubicBezTo>
                    <a:pt x="3688" y="6745"/>
                    <a:pt x="3688" y="6745"/>
                    <a:pt x="3688" y="6745"/>
                  </a:cubicBezTo>
                  <a:cubicBezTo>
                    <a:pt x="3700" y="6741"/>
                    <a:pt x="3700" y="6741"/>
                    <a:pt x="3700" y="6741"/>
                  </a:cubicBezTo>
                  <a:cubicBezTo>
                    <a:pt x="3700" y="6752"/>
                    <a:pt x="3700" y="6752"/>
                    <a:pt x="3700" y="6752"/>
                  </a:cubicBezTo>
                  <a:cubicBezTo>
                    <a:pt x="3712" y="6757"/>
                    <a:pt x="3712" y="6757"/>
                    <a:pt x="3712" y="6757"/>
                  </a:cubicBezTo>
                  <a:cubicBezTo>
                    <a:pt x="3717" y="6741"/>
                    <a:pt x="3717" y="6741"/>
                    <a:pt x="3717" y="6741"/>
                  </a:cubicBezTo>
                  <a:cubicBezTo>
                    <a:pt x="3726" y="6757"/>
                    <a:pt x="3726" y="6757"/>
                    <a:pt x="3726" y="6757"/>
                  </a:cubicBezTo>
                  <a:cubicBezTo>
                    <a:pt x="3726" y="6757"/>
                    <a:pt x="3745" y="6757"/>
                    <a:pt x="3743" y="6771"/>
                  </a:cubicBezTo>
                  <a:cubicBezTo>
                    <a:pt x="3740" y="6785"/>
                    <a:pt x="3718" y="6769"/>
                    <a:pt x="3710" y="6767"/>
                  </a:cubicBezTo>
                  <a:cubicBezTo>
                    <a:pt x="3701" y="6766"/>
                    <a:pt x="3708" y="6780"/>
                    <a:pt x="3708" y="6780"/>
                  </a:cubicBezTo>
                  <a:cubicBezTo>
                    <a:pt x="3708" y="6780"/>
                    <a:pt x="3729" y="6787"/>
                    <a:pt x="3730" y="6802"/>
                  </a:cubicBezTo>
                  <a:cubicBezTo>
                    <a:pt x="3731" y="6816"/>
                    <a:pt x="3716" y="6811"/>
                    <a:pt x="3716" y="6811"/>
                  </a:cubicBezTo>
                  <a:cubicBezTo>
                    <a:pt x="3725" y="6823"/>
                    <a:pt x="3725" y="6823"/>
                    <a:pt x="3725" y="6823"/>
                  </a:cubicBezTo>
                  <a:cubicBezTo>
                    <a:pt x="3734" y="6847"/>
                    <a:pt x="3734" y="6847"/>
                    <a:pt x="3734" y="6847"/>
                  </a:cubicBezTo>
                  <a:cubicBezTo>
                    <a:pt x="3743" y="6818"/>
                    <a:pt x="3743" y="6818"/>
                    <a:pt x="3743" y="6818"/>
                  </a:cubicBezTo>
                  <a:cubicBezTo>
                    <a:pt x="3743" y="6838"/>
                    <a:pt x="3743" y="6838"/>
                    <a:pt x="3743" y="6838"/>
                  </a:cubicBezTo>
                  <a:cubicBezTo>
                    <a:pt x="3756" y="6854"/>
                    <a:pt x="3756" y="6854"/>
                    <a:pt x="3756" y="6854"/>
                  </a:cubicBezTo>
                  <a:cubicBezTo>
                    <a:pt x="3740" y="6854"/>
                    <a:pt x="3740" y="6854"/>
                    <a:pt x="3740" y="6854"/>
                  </a:cubicBezTo>
                  <a:cubicBezTo>
                    <a:pt x="3743" y="6867"/>
                    <a:pt x="3743" y="6867"/>
                    <a:pt x="3743" y="6867"/>
                  </a:cubicBezTo>
                  <a:cubicBezTo>
                    <a:pt x="3758" y="6868"/>
                    <a:pt x="3758" y="6868"/>
                    <a:pt x="3758" y="6868"/>
                  </a:cubicBezTo>
                  <a:cubicBezTo>
                    <a:pt x="3749" y="6876"/>
                    <a:pt x="3749" y="6876"/>
                    <a:pt x="3749" y="6876"/>
                  </a:cubicBezTo>
                  <a:cubicBezTo>
                    <a:pt x="3769" y="6882"/>
                    <a:pt x="3769" y="6882"/>
                    <a:pt x="3769" y="6882"/>
                  </a:cubicBezTo>
                  <a:cubicBezTo>
                    <a:pt x="3756" y="6890"/>
                    <a:pt x="3756" y="6890"/>
                    <a:pt x="3756" y="6890"/>
                  </a:cubicBezTo>
                  <a:cubicBezTo>
                    <a:pt x="3775" y="6897"/>
                    <a:pt x="3775" y="6897"/>
                    <a:pt x="3775" y="6897"/>
                  </a:cubicBezTo>
                  <a:cubicBezTo>
                    <a:pt x="3770" y="6907"/>
                    <a:pt x="3770" y="6907"/>
                    <a:pt x="3770" y="6907"/>
                  </a:cubicBezTo>
                  <a:cubicBezTo>
                    <a:pt x="3782" y="6910"/>
                    <a:pt x="3782" y="6910"/>
                    <a:pt x="3782" y="6910"/>
                  </a:cubicBezTo>
                  <a:cubicBezTo>
                    <a:pt x="3782" y="6910"/>
                    <a:pt x="3784" y="6887"/>
                    <a:pt x="3791" y="6899"/>
                  </a:cubicBezTo>
                  <a:cubicBezTo>
                    <a:pt x="3798" y="6910"/>
                    <a:pt x="3789" y="6916"/>
                    <a:pt x="3783" y="6920"/>
                  </a:cubicBezTo>
                  <a:cubicBezTo>
                    <a:pt x="3777" y="6923"/>
                    <a:pt x="3783" y="6931"/>
                    <a:pt x="3783" y="6931"/>
                  </a:cubicBezTo>
                  <a:cubicBezTo>
                    <a:pt x="3803" y="6932"/>
                    <a:pt x="3803" y="6932"/>
                    <a:pt x="3803" y="6932"/>
                  </a:cubicBezTo>
                  <a:cubicBezTo>
                    <a:pt x="3803" y="6932"/>
                    <a:pt x="3804" y="6942"/>
                    <a:pt x="3810" y="6947"/>
                  </a:cubicBezTo>
                  <a:cubicBezTo>
                    <a:pt x="3816" y="6952"/>
                    <a:pt x="3833" y="6961"/>
                    <a:pt x="3833" y="6961"/>
                  </a:cubicBezTo>
                  <a:cubicBezTo>
                    <a:pt x="3830" y="6939"/>
                    <a:pt x="3830" y="6939"/>
                    <a:pt x="3830" y="6939"/>
                  </a:cubicBezTo>
                  <a:cubicBezTo>
                    <a:pt x="3830" y="6939"/>
                    <a:pt x="3851" y="6947"/>
                    <a:pt x="3867" y="6958"/>
                  </a:cubicBezTo>
                  <a:cubicBezTo>
                    <a:pt x="3882" y="6968"/>
                    <a:pt x="3869" y="6978"/>
                    <a:pt x="3869" y="6978"/>
                  </a:cubicBezTo>
                  <a:cubicBezTo>
                    <a:pt x="3880" y="6985"/>
                    <a:pt x="3880" y="6985"/>
                    <a:pt x="3880" y="6985"/>
                  </a:cubicBezTo>
                  <a:cubicBezTo>
                    <a:pt x="3879" y="6998"/>
                    <a:pt x="3879" y="6998"/>
                    <a:pt x="3879" y="6998"/>
                  </a:cubicBezTo>
                  <a:cubicBezTo>
                    <a:pt x="3918" y="6998"/>
                    <a:pt x="3918" y="6998"/>
                    <a:pt x="3918" y="6998"/>
                  </a:cubicBezTo>
                  <a:cubicBezTo>
                    <a:pt x="3922" y="7005"/>
                    <a:pt x="3922" y="7005"/>
                    <a:pt x="3922" y="7005"/>
                  </a:cubicBezTo>
                  <a:cubicBezTo>
                    <a:pt x="3902" y="7005"/>
                    <a:pt x="3902" y="7005"/>
                    <a:pt x="3902" y="7005"/>
                  </a:cubicBezTo>
                  <a:cubicBezTo>
                    <a:pt x="3894" y="7013"/>
                    <a:pt x="3894" y="7013"/>
                    <a:pt x="3894" y="7013"/>
                  </a:cubicBezTo>
                  <a:cubicBezTo>
                    <a:pt x="3881" y="7014"/>
                    <a:pt x="3881" y="7014"/>
                    <a:pt x="3881" y="7014"/>
                  </a:cubicBezTo>
                  <a:cubicBezTo>
                    <a:pt x="3870" y="7026"/>
                    <a:pt x="3870" y="7026"/>
                    <a:pt x="3870" y="7026"/>
                  </a:cubicBezTo>
                  <a:cubicBezTo>
                    <a:pt x="3890" y="7029"/>
                    <a:pt x="3890" y="7029"/>
                    <a:pt x="3890" y="7029"/>
                  </a:cubicBezTo>
                  <a:cubicBezTo>
                    <a:pt x="3886" y="7039"/>
                    <a:pt x="3886" y="7039"/>
                    <a:pt x="3886" y="7039"/>
                  </a:cubicBezTo>
                  <a:cubicBezTo>
                    <a:pt x="3902" y="7037"/>
                    <a:pt x="3902" y="7037"/>
                    <a:pt x="3902" y="7037"/>
                  </a:cubicBezTo>
                  <a:cubicBezTo>
                    <a:pt x="3904" y="7024"/>
                    <a:pt x="3904" y="7024"/>
                    <a:pt x="3904" y="7024"/>
                  </a:cubicBezTo>
                  <a:cubicBezTo>
                    <a:pt x="3919" y="7030"/>
                    <a:pt x="3919" y="7030"/>
                    <a:pt x="3919" y="7030"/>
                  </a:cubicBezTo>
                  <a:cubicBezTo>
                    <a:pt x="3919" y="7030"/>
                    <a:pt x="3937" y="7005"/>
                    <a:pt x="3946" y="7012"/>
                  </a:cubicBezTo>
                  <a:cubicBezTo>
                    <a:pt x="3956" y="7019"/>
                    <a:pt x="3927" y="7044"/>
                    <a:pt x="3927" y="7044"/>
                  </a:cubicBezTo>
                  <a:cubicBezTo>
                    <a:pt x="3927" y="7044"/>
                    <a:pt x="3924" y="7037"/>
                    <a:pt x="3915" y="7038"/>
                  </a:cubicBezTo>
                  <a:cubicBezTo>
                    <a:pt x="3907" y="7039"/>
                    <a:pt x="3912" y="7050"/>
                    <a:pt x="3912" y="7050"/>
                  </a:cubicBezTo>
                  <a:cubicBezTo>
                    <a:pt x="3900" y="7050"/>
                    <a:pt x="3900" y="7050"/>
                    <a:pt x="3900" y="7050"/>
                  </a:cubicBezTo>
                  <a:cubicBezTo>
                    <a:pt x="3891" y="7047"/>
                    <a:pt x="3879" y="7058"/>
                    <a:pt x="3879" y="7058"/>
                  </a:cubicBezTo>
                  <a:cubicBezTo>
                    <a:pt x="3888" y="7064"/>
                    <a:pt x="3888" y="7064"/>
                    <a:pt x="3888" y="7064"/>
                  </a:cubicBezTo>
                  <a:cubicBezTo>
                    <a:pt x="3890" y="7082"/>
                    <a:pt x="3890" y="7082"/>
                    <a:pt x="3890" y="7082"/>
                  </a:cubicBezTo>
                  <a:cubicBezTo>
                    <a:pt x="3910" y="7072"/>
                    <a:pt x="3910" y="7072"/>
                    <a:pt x="3910" y="7072"/>
                  </a:cubicBezTo>
                  <a:cubicBezTo>
                    <a:pt x="3910" y="7072"/>
                    <a:pt x="3915" y="7083"/>
                    <a:pt x="3921" y="7082"/>
                  </a:cubicBezTo>
                  <a:cubicBezTo>
                    <a:pt x="3926" y="7081"/>
                    <a:pt x="3927" y="7061"/>
                    <a:pt x="3936" y="7056"/>
                  </a:cubicBezTo>
                  <a:cubicBezTo>
                    <a:pt x="3945" y="7052"/>
                    <a:pt x="3944" y="7062"/>
                    <a:pt x="3944" y="7062"/>
                  </a:cubicBezTo>
                  <a:cubicBezTo>
                    <a:pt x="3944" y="7062"/>
                    <a:pt x="3959" y="7065"/>
                    <a:pt x="3974" y="7062"/>
                  </a:cubicBezTo>
                  <a:cubicBezTo>
                    <a:pt x="3988" y="7058"/>
                    <a:pt x="3958" y="7036"/>
                    <a:pt x="3958" y="7036"/>
                  </a:cubicBezTo>
                  <a:cubicBezTo>
                    <a:pt x="3958" y="7011"/>
                    <a:pt x="3958" y="7011"/>
                    <a:pt x="3958" y="7011"/>
                  </a:cubicBezTo>
                  <a:cubicBezTo>
                    <a:pt x="3983" y="7009"/>
                    <a:pt x="3983" y="7009"/>
                    <a:pt x="3983" y="7009"/>
                  </a:cubicBezTo>
                  <a:cubicBezTo>
                    <a:pt x="3981" y="6997"/>
                    <a:pt x="3981" y="6997"/>
                    <a:pt x="3981" y="6997"/>
                  </a:cubicBezTo>
                  <a:cubicBezTo>
                    <a:pt x="3997" y="6999"/>
                    <a:pt x="3997" y="6999"/>
                    <a:pt x="3997" y="6999"/>
                  </a:cubicBezTo>
                  <a:cubicBezTo>
                    <a:pt x="4002" y="6987"/>
                    <a:pt x="4002" y="6987"/>
                    <a:pt x="4002" y="6987"/>
                  </a:cubicBezTo>
                  <a:cubicBezTo>
                    <a:pt x="3999" y="6995"/>
                    <a:pt x="3999" y="6995"/>
                    <a:pt x="3999" y="6995"/>
                  </a:cubicBezTo>
                  <a:cubicBezTo>
                    <a:pt x="4004" y="6983"/>
                    <a:pt x="4004" y="6983"/>
                    <a:pt x="4004" y="6983"/>
                  </a:cubicBezTo>
                  <a:cubicBezTo>
                    <a:pt x="4011" y="6973"/>
                    <a:pt x="4040" y="6992"/>
                    <a:pt x="4040" y="6992"/>
                  </a:cubicBezTo>
                  <a:cubicBezTo>
                    <a:pt x="4013" y="6955"/>
                    <a:pt x="4013" y="6955"/>
                    <a:pt x="4013" y="6955"/>
                  </a:cubicBezTo>
                  <a:cubicBezTo>
                    <a:pt x="4000" y="6956"/>
                    <a:pt x="4000" y="6956"/>
                    <a:pt x="4000" y="6956"/>
                  </a:cubicBezTo>
                  <a:cubicBezTo>
                    <a:pt x="4003" y="6946"/>
                    <a:pt x="4003" y="6946"/>
                    <a:pt x="4003" y="6946"/>
                  </a:cubicBezTo>
                  <a:cubicBezTo>
                    <a:pt x="3979" y="6929"/>
                    <a:pt x="3979" y="6929"/>
                    <a:pt x="3979" y="6929"/>
                  </a:cubicBezTo>
                  <a:cubicBezTo>
                    <a:pt x="3980" y="6905"/>
                    <a:pt x="3980" y="6905"/>
                    <a:pt x="3980" y="6905"/>
                  </a:cubicBezTo>
                  <a:cubicBezTo>
                    <a:pt x="3971" y="6901"/>
                    <a:pt x="3971" y="6901"/>
                    <a:pt x="3971" y="6901"/>
                  </a:cubicBezTo>
                  <a:cubicBezTo>
                    <a:pt x="3976" y="6889"/>
                    <a:pt x="3976" y="6889"/>
                    <a:pt x="3976" y="6889"/>
                  </a:cubicBezTo>
                  <a:cubicBezTo>
                    <a:pt x="3976" y="6889"/>
                    <a:pt x="3985" y="6889"/>
                    <a:pt x="3988" y="6881"/>
                  </a:cubicBezTo>
                  <a:cubicBezTo>
                    <a:pt x="3992" y="6873"/>
                    <a:pt x="3962" y="6873"/>
                    <a:pt x="3962" y="6873"/>
                  </a:cubicBezTo>
                  <a:cubicBezTo>
                    <a:pt x="3974" y="6868"/>
                    <a:pt x="3974" y="6868"/>
                    <a:pt x="3974" y="6868"/>
                  </a:cubicBezTo>
                  <a:cubicBezTo>
                    <a:pt x="3970" y="6855"/>
                    <a:pt x="3970" y="6855"/>
                    <a:pt x="3970" y="6855"/>
                  </a:cubicBezTo>
                  <a:cubicBezTo>
                    <a:pt x="3986" y="6872"/>
                    <a:pt x="3986" y="6872"/>
                    <a:pt x="3986" y="6872"/>
                  </a:cubicBezTo>
                  <a:cubicBezTo>
                    <a:pt x="3986" y="6872"/>
                    <a:pt x="4000" y="6882"/>
                    <a:pt x="4010" y="6870"/>
                  </a:cubicBezTo>
                  <a:cubicBezTo>
                    <a:pt x="4020" y="6858"/>
                    <a:pt x="4002" y="6832"/>
                    <a:pt x="4003" y="6818"/>
                  </a:cubicBezTo>
                  <a:cubicBezTo>
                    <a:pt x="4004" y="6805"/>
                    <a:pt x="4047" y="6776"/>
                    <a:pt x="4050" y="6767"/>
                  </a:cubicBezTo>
                  <a:cubicBezTo>
                    <a:pt x="4054" y="6758"/>
                    <a:pt x="4029" y="6758"/>
                    <a:pt x="4029" y="6758"/>
                  </a:cubicBezTo>
                  <a:cubicBezTo>
                    <a:pt x="4045" y="6756"/>
                    <a:pt x="4045" y="6756"/>
                    <a:pt x="4045" y="6756"/>
                  </a:cubicBezTo>
                  <a:cubicBezTo>
                    <a:pt x="4045" y="6756"/>
                    <a:pt x="4046" y="6736"/>
                    <a:pt x="4038" y="6726"/>
                  </a:cubicBezTo>
                  <a:cubicBezTo>
                    <a:pt x="4030" y="6716"/>
                    <a:pt x="4018" y="6721"/>
                    <a:pt x="4018" y="6721"/>
                  </a:cubicBezTo>
                  <a:cubicBezTo>
                    <a:pt x="4006" y="6712"/>
                    <a:pt x="4006" y="6712"/>
                    <a:pt x="4006" y="6712"/>
                  </a:cubicBezTo>
                  <a:cubicBezTo>
                    <a:pt x="3993" y="6712"/>
                    <a:pt x="3993" y="6712"/>
                    <a:pt x="3993" y="6712"/>
                  </a:cubicBezTo>
                  <a:cubicBezTo>
                    <a:pt x="3993" y="6712"/>
                    <a:pt x="3953" y="6695"/>
                    <a:pt x="3941" y="6668"/>
                  </a:cubicBezTo>
                  <a:cubicBezTo>
                    <a:pt x="3928" y="6641"/>
                    <a:pt x="3948" y="6636"/>
                    <a:pt x="3948" y="6636"/>
                  </a:cubicBezTo>
                  <a:cubicBezTo>
                    <a:pt x="3954" y="6619"/>
                    <a:pt x="3954" y="6619"/>
                    <a:pt x="3954" y="6619"/>
                  </a:cubicBezTo>
                  <a:cubicBezTo>
                    <a:pt x="3963" y="6619"/>
                    <a:pt x="3963" y="6619"/>
                    <a:pt x="3963" y="6619"/>
                  </a:cubicBezTo>
                  <a:cubicBezTo>
                    <a:pt x="3969" y="6607"/>
                    <a:pt x="3969" y="6607"/>
                    <a:pt x="3969" y="6607"/>
                  </a:cubicBezTo>
                  <a:cubicBezTo>
                    <a:pt x="4005" y="6606"/>
                    <a:pt x="4005" y="6606"/>
                    <a:pt x="4005" y="6606"/>
                  </a:cubicBezTo>
                  <a:cubicBezTo>
                    <a:pt x="3997" y="6599"/>
                    <a:pt x="3997" y="6599"/>
                    <a:pt x="3997" y="6599"/>
                  </a:cubicBezTo>
                  <a:cubicBezTo>
                    <a:pt x="3996" y="6585"/>
                    <a:pt x="3996" y="6585"/>
                    <a:pt x="3996" y="6585"/>
                  </a:cubicBezTo>
                  <a:cubicBezTo>
                    <a:pt x="4005" y="6584"/>
                    <a:pt x="4005" y="6584"/>
                    <a:pt x="4005" y="6584"/>
                  </a:cubicBezTo>
                  <a:cubicBezTo>
                    <a:pt x="4005" y="6584"/>
                    <a:pt x="4010" y="6565"/>
                    <a:pt x="4002" y="6558"/>
                  </a:cubicBezTo>
                  <a:cubicBezTo>
                    <a:pt x="3994" y="6551"/>
                    <a:pt x="3985" y="6535"/>
                    <a:pt x="3992" y="6519"/>
                  </a:cubicBezTo>
                  <a:cubicBezTo>
                    <a:pt x="3998" y="6504"/>
                    <a:pt x="4018" y="6504"/>
                    <a:pt x="4018" y="6504"/>
                  </a:cubicBezTo>
                  <a:cubicBezTo>
                    <a:pt x="4018" y="6497"/>
                    <a:pt x="4018" y="6497"/>
                    <a:pt x="4018" y="6497"/>
                  </a:cubicBezTo>
                  <a:cubicBezTo>
                    <a:pt x="4018" y="6497"/>
                    <a:pt x="4001" y="6497"/>
                    <a:pt x="3993" y="6492"/>
                  </a:cubicBezTo>
                  <a:cubicBezTo>
                    <a:pt x="3985" y="6488"/>
                    <a:pt x="3994" y="6479"/>
                    <a:pt x="4002" y="6478"/>
                  </a:cubicBezTo>
                  <a:cubicBezTo>
                    <a:pt x="4010" y="6477"/>
                    <a:pt x="4024" y="6494"/>
                    <a:pt x="4031" y="6494"/>
                  </a:cubicBezTo>
                  <a:cubicBezTo>
                    <a:pt x="4038" y="6494"/>
                    <a:pt x="4047" y="6490"/>
                    <a:pt x="4048" y="6480"/>
                  </a:cubicBezTo>
                  <a:cubicBezTo>
                    <a:pt x="4049" y="6470"/>
                    <a:pt x="4036" y="6447"/>
                    <a:pt x="4023" y="6452"/>
                  </a:cubicBezTo>
                  <a:cubicBezTo>
                    <a:pt x="4011" y="6456"/>
                    <a:pt x="4030" y="6466"/>
                    <a:pt x="4018" y="6472"/>
                  </a:cubicBezTo>
                  <a:cubicBezTo>
                    <a:pt x="4005" y="6478"/>
                    <a:pt x="3993" y="6461"/>
                    <a:pt x="3993" y="6461"/>
                  </a:cubicBezTo>
                  <a:cubicBezTo>
                    <a:pt x="3993" y="6461"/>
                    <a:pt x="3969" y="6463"/>
                    <a:pt x="3966" y="6456"/>
                  </a:cubicBezTo>
                  <a:cubicBezTo>
                    <a:pt x="3962" y="6450"/>
                    <a:pt x="3966" y="6422"/>
                    <a:pt x="3966" y="6419"/>
                  </a:cubicBezTo>
                  <a:cubicBezTo>
                    <a:pt x="3966" y="6416"/>
                    <a:pt x="3949" y="6399"/>
                    <a:pt x="3953" y="6384"/>
                  </a:cubicBezTo>
                  <a:cubicBezTo>
                    <a:pt x="3958" y="6370"/>
                    <a:pt x="3971" y="6386"/>
                    <a:pt x="3986" y="6390"/>
                  </a:cubicBezTo>
                  <a:cubicBezTo>
                    <a:pt x="4001" y="6393"/>
                    <a:pt x="4018" y="6406"/>
                    <a:pt x="4027" y="6406"/>
                  </a:cubicBezTo>
                  <a:cubicBezTo>
                    <a:pt x="4036" y="6406"/>
                    <a:pt x="4069" y="6388"/>
                    <a:pt x="4077" y="6382"/>
                  </a:cubicBezTo>
                  <a:cubicBezTo>
                    <a:pt x="4085" y="6376"/>
                    <a:pt x="4052" y="6358"/>
                    <a:pt x="4052" y="6358"/>
                  </a:cubicBezTo>
                  <a:cubicBezTo>
                    <a:pt x="4051" y="6342"/>
                    <a:pt x="4051" y="6342"/>
                    <a:pt x="4051" y="6342"/>
                  </a:cubicBezTo>
                  <a:cubicBezTo>
                    <a:pt x="4051" y="6342"/>
                    <a:pt x="4060" y="6326"/>
                    <a:pt x="4063" y="6315"/>
                  </a:cubicBezTo>
                  <a:cubicBezTo>
                    <a:pt x="4065" y="6305"/>
                    <a:pt x="4042" y="6305"/>
                    <a:pt x="4042" y="6305"/>
                  </a:cubicBezTo>
                  <a:cubicBezTo>
                    <a:pt x="4040" y="6291"/>
                    <a:pt x="4040" y="6291"/>
                    <a:pt x="4040" y="6291"/>
                  </a:cubicBezTo>
                  <a:cubicBezTo>
                    <a:pt x="4040" y="6291"/>
                    <a:pt x="4032" y="6282"/>
                    <a:pt x="4039" y="6274"/>
                  </a:cubicBezTo>
                  <a:cubicBezTo>
                    <a:pt x="4046" y="6266"/>
                    <a:pt x="4056" y="6301"/>
                    <a:pt x="4056" y="6301"/>
                  </a:cubicBezTo>
                  <a:cubicBezTo>
                    <a:pt x="4064" y="6300"/>
                    <a:pt x="4064" y="6300"/>
                    <a:pt x="4064" y="6300"/>
                  </a:cubicBezTo>
                  <a:cubicBezTo>
                    <a:pt x="4059" y="6286"/>
                    <a:pt x="4059" y="6286"/>
                    <a:pt x="4059" y="6286"/>
                  </a:cubicBezTo>
                  <a:cubicBezTo>
                    <a:pt x="4113" y="6293"/>
                    <a:pt x="4113" y="6293"/>
                    <a:pt x="4113" y="6293"/>
                  </a:cubicBezTo>
                  <a:cubicBezTo>
                    <a:pt x="4116" y="6287"/>
                    <a:pt x="4116" y="6287"/>
                    <a:pt x="4116" y="6287"/>
                  </a:cubicBezTo>
                  <a:cubicBezTo>
                    <a:pt x="4116" y="6287"/>
                    <a:pt x="4129" y="6279"/>
                    <a:pt x="4157" y="6276"/>
                  </a:cubicBezTo>
                  <a:cubicBezTo>
                    <a:pt x="4186" y="6273"/>
                    <a:pt x="4238" y="6248"/>
                    <a:pt x="4238" y="6248"/>
                  </a:cubicBezTo>
                  <a:cubicBezTo>
                    <a:pt x="4235" y="6222"/>
                    <a:pt x="4235" y="6222"/>
                    <a:pt x="4235" y="6222"/>
                  </a:cubicBezTo>
                  <a:cubicBezTo>
                    <a:pt x="4250" y="6214"/>
                    <a:pt x="4250" y="6214"/>
                    <a:pt x="4250" y="6214"/>
                  </a:cubicBezTo>
                  <a:cubicBezTo>
                    <a:pt x="4258" y="6181"/>
                    <a:pt x="4258" y="6181"/>
                    <a:pt x="4258" y="6181"/>
                  </a:cubicBezTo>
                  <a:cubicBezTo>
                    <a:pt x="4251" y="6164"/>
                    <a:pt x="4251" y="6164"/>
                    <a:pt x="4251" y="6164"/>
                  </a:cubicBezTo>
                  <a:cubicBezTo>
                    <a:pt x="4251" y="6146"/>
                    <a:pt x="4251" y="6146"/>
                    <a:pt x="4251" y="6146"/>
                  </a:cubicBezTo>
                  <a:cubicBezTo>
                    <a:pt x="4251" y="6146"/>
                    <a:pt x="4240" y="6137"/>
                    <a:pt x="4229" y="6133"/>
                  </a:cubicBezTo>
                  <a:cubicBezTo>
                    <a:pt x="4223" y="6131"/>
                    <a:pt x="4216" y="6136"/>
                    <a:pt x="4211" y="6132"/>
                  </a:cubicBezTo>
                  <a:cubicBezTo>
                    <a:pt x="4203" y="6126"/>
                    <a:pt x="4217" y="6120"/>
                    <a:pt x="4220" y="6115"/>
                  </a:cubicBezTo>
                  <a:cubicBezTo>
                    <a:pt x="4224" y="6108"/>
                    <a:pt x="4219" y="6102"/>
                    <a:pt x="4219" y="6094"/>
                  </a:cubicBezTo>
                  <a:cubicBezTo>
                    <a:pt x="4219" y="6079"/>
                    <a:pt x="4186" y="6074"/>
                    <a:pt x="4163" y="6063"/>
                  </a:cubicBezTo>
                  <a:cubicBezTo>
                    <a:pt x="4140" y="6052"/>
                    <a:pt x="4140" y="6041"/>
                    <a:pt x="4150" y="6027"/>
                  </a:cubicBezTo>
                  <a:cubicBezTo>
                    <a:pt x="4151" y="6026"/>
                    <a:pt x="4151" y="6025"/>
                    <a:pt x="4152" y="6025"/>
                  </a:cubicBezTo>
                  <a:cubicBezTo>
                    <a:pt x="4132" y="6000"/>
                    <a:pt x="4132" y="6000"/>
                    <a:pt x="4132" y="6000"/>
                  </a:cubicBezTo>
                  <a:cubicBezTo>
                    <a:pt x="4152" y="6025"/>
                    <a:pt x="4152" y="6025"/>
                    <a:pt x="4152" y="6025"/>
                  </a:cubicBezTo>
                  <a:cubicBezTo>
                    <a:pt x="4160" y="6019"/>
                    <a:pt x="4174" y="6037"/>
                    <a:pt x="4179" y="6044"/>
                  </a:cubicBezTo>
                  <a:cubicBezTo>
                    <a:pt x="4179" y="6044"/>
                    <a:pt x="4179" y="6044"/>
                    <a:pt x="4179" y="6044"/>
                  </a:cubicBezTo>
                  <a:cubicBezTo>
                    <a:pt x="4180" y="6046"/>
                    <a:pt x="4181" y="6048"/>
                    <a:pt x="4181" y="6048"/>
                  </a:cubicBezTo>
                  <a:cubicBezTo>
                    <a:pt x="4213" y="6048"/>
                    <a:pt x="4213" y="6048"/>
                    <a:pt x="4213" y="6048"/>
                  </a:cubicBezTo>
                  <a:cubicBezTo>
                    <a:pt x="4220" y="6059"/>
                    <a:pt x="4220" y="6059"/>
                    <a:pt x="4220" y="6059"/>
                  </a:cubicBezTo>
                  <a:cubicBezTo>
                    <a:pt x="4220" y="6059"/>
                    <a:pt x="4247" y="6058"/>
                    <a:pt x="4280" y="6063"/>
                  </a:cubicBezTo>
                  <a:cubicBezTo>
                    <a:pt x="4313" y="6068"/>
                    <a:pt x="4332" y="6067"/>
                    <a:pt x="4348" y="6054"/>
                  </a:cubicBezTo>
                  <a:cubicBezTo>
                    <a:pt x="4362" y="6043"/>
                    <a:pt x="4369" y="6013"/>
                    <a:pt x="4371" y="6006"/>
                  </a:cubicBezTo>
                  <a:cubicBezTo>
                    <a:pt x="4371" y="6004"/>
                    <a:pt x="4371" y="6004"/>
                    <a:pt x="4371" y="6004"/>
                  </a:cubicBezTo>
                  <a:cubicBezTo>
                    <a:pt x="4371" y="6004"/>
                    <a:pt x="4394" y="5978"/>
                    <a:pt x="4399" y="5969"/>
                  </a:cubicBezTo>
                  <a:cubicBezTo>
                    <a:pt x="4404" y="5960"/>
                    <a:pt x="4396" y="5939"/>
                    <a:pt x="4396" y="5939"/>
                  </a:cubicBezTo>
                  <a:cubicBezTo>
                    <a:pt x="4408" y="5921"/>
                    <a:pt x="4408" y="5921"/>
                    <a:pt x="4408" y="5921"/>
                  </a:cubicBezTo>
                  <a:cubicBezTo>
                    <a:pt x="4408" y="5921"/>
                    <a:pt x="4398" y="5913"/>
                    <a:pt x="4398" y="5903"/>
                  </a:cubicBezTo>
                  <a:cubicBezTo>
                    <a:pt x="4398" y="5893"/>
                    <a:pt x="4408" y="5892"/>
                    <a:pt x="4408" y="5892"/>
                  </a:cubicBezTo>
                  <a:cubicBezTo>
                    <a:pt x="4410" y="5876"/>
                    <a:pt x="4410" y="5876"/>
                    <a:pt x="4410" y="5876"/>
                  </a:cubicBezTo>
                  <a:cubicBezTo>
                    <a:pt x="4410" y="5876"/>
                    <a:pt x="4422" y="5874"/>
                    <a:pt x="4426" y="5870"/>
                  </a:cubicBezTo>
                  <a:cubicBezTo>
                    <a:pt x="4430" y="5866"/>
                    <a:pt x="4429" y="5852"/>
                    <a:pt x="4429" y="5844"/>
                  </a:cubicBezTo>
                  <a:cubicBezTo>
                    <a:pt x="4429" y="5836"/>
                    <a:pt x="4447" y="5819"/>
                    <a:pt x="4456" y="5817"/>
                  </a:cubicBezTo>
                  <a:cubicBezTo>
                    <a:pt x="4465" y="5815"/>
                    <a:pt x="4462" y="5839"/>
                    <a:pt x="4462" y="5839"/>
                  </a:cubicBezTo>
                  <a:cubicBezTo>
                    <a:pt x="4462" y="5839"/>
                    <a:pt x="4456" y="5849"/>
                    <a:pt x="4453" y="5851"/>
                  </a:cubicBezTo>
                  <a:cubicBezTo>
                    <a:pt x="4450" y="5853"/>
                    <a:pt x="4451" y="5864"/>
                    <a:pt x="4451" y="5864"/>
                  </a:cubicBezTo>
                  <a:cubicBezTo>
                    <a:pt x="4444" y="5868"/>
                    <a:pt x="4444" y="5868"/>
                    <a:pt x="4444" y="5868"/>
                  </a:cubicBezTo>
                  <a:cubicBezTo>
                    <a:pt x="4444" y="5877"/>
                    <a:pt x="4444" y="5877"/>
                    <a:pt x="4444" y="5877"/>
                  </a:cubicBezTo>
                  <a:cubicBezTo>
                    <a:pt x="4427" y="5895"/>
                    <a:pt x="4427" y="5895"/>
                    <a:pt x="4427" y="5895"/>
                  </a:cubicBezTo>
                  <a:cubicBezTo>
                    <a:pt x="4406" y="5910"/>
                    <a:pt x="4406" y="5910"/>
                    <a:pt x="4406" y="5910"/>
                  </a:cubicBezTo>
                  <a:cubicBezTo>
                    <a:pt x="4406" y="5910"/>
                    <a:pt x="4413" y="5916"/>
                    <a:pt x="4420" y="5914"/>
                  </a:cubicBezTo>
                  <a:cubicBezTo>
                    <a:pt x="4425" y="5913"/>
                    <a:pt x="4425" y="5901"/>
                    <a:pt x="4430" y="5898"/>
                  </a:cubicBezTo>
                  <a:cubicBezTo>
                    <a:pt x="4434" y="5894"/>
                    <a:pt x="4441" y="5897"/>
                    <a:pt x="4443" y="5895"/>
                  </a:cubicBezTo>
                  <a:cubicBezTo>
                    <a:pt x="4449" y="5886"/>
                    <a:pt x="4471" y="5852"/>
                    <a:pt x="4476" y="5828"/>
                  </a:cubicBezTo>
                  <a:cubicBezTo>
                    <a:pt x="4481" y="5804"/>
                    <a:pt x="4491" y="5782"/>
                    <a:pt x="4495" y="5768"/>
                  </a:cubicBezTo>
                  <a:cubicBezTo>
                    <a:pt x="4499" y="5754"/>
                    <a:pt x="4527" y="5737"/>
                    <a:pt x="4529" y="5733"/>
                  </a:cubicBezTo>
                  <a:cubicBezTo>
                    <a:pt x="4531" y="5729"/>
                    <a:pt x="4524" y="5719"/>
                    <a:pt x="4524" y="5719"/>
                  </a:cubicBezTo>
                  <a:cubicBezTo>
                    <a:pt x="4537" y="5710"/>
                    <a:pt x="4537" y="5710"/>
                    <a:pt x="4537" y="5710"/>
                  </a:cubicBezTo>
                  <a:cubicBezTo>
                    <a:pt x="4533" y="5686"/>
                    <a:pt x="4533" y="5686"/>
                    <a:pt x="4533" y="5686"/>
                  </a:cubicBezTo>
                  <a:cubicBezTo>
                    <a:pt x="4537" y="5672"/>
                    <a:pt x="4537" y="5672"/>
                    <a:pt x="4537" y="5672"/>
                  </a:cubicBezTo>
                  <a:cubicBezTo>
                    <a:pt x="4528" y="5667"/>
                    <a:pt x="4528" y="5667"/>
                    <a:pt x="4528" y="5667"/>
                  </a:cubicBezTo>
                  <a:cubicBezTo>
                    <a:pt x="4528" y="5667"/>
                    <a:pt x="4535" y="5658"/>
                    <a:pt x="4535" y="5650"/>
                  </a:cubicBezTo>
                  <a:cubicBezTo>
                    <a:pt x="4535" y="5642"/>
                    <a:pt x="4520" y="5636"/>
                    <a:pt x="4520" y="5636"/>
                  </a:cubicBezTo>
                  <a:cubicBezTo>
                    <a:pt x="4519" y="5613"/>
                    <a:pt x="4519" y="5613"/>
                    <a:pt x="4519" y="5613"/>
                  </a:cubicBezTo>
                  <a:cubicBezTo>
                    <a:pt x="4509" y="5602"/>
                    <a:pt x="4509" y="5602"/>
                    <a:pt x="4509" y="5602"/>
                  </a:cubicBezTo>
                  <a:cubicBezTo>
                    <a:pt x="4523" y="5603"/>
                    <a:pt x="4523" y="5603"/>
                    <a:pt x="4523" y="5603"/>
                  </a:cubicBezTo>
                  <a:cubicBezTo>
                    <a:pt x="4522" y="5586"/>
                    <a:pt x="4522" y="5586"/>
                    <a:pt x="4522" y="5586"/>
                  </a:cubicBezTo>
                  <a:cubicBezTo>
                    <a:pt x="4513" y="5581"/>
                    <a:pt x="4513" y="5581"/>
                    <a:pt x="4513" y="5581"/>
                  </a:cubicBezTo>
                  <a:cubicBezTo>
                    <a:pt x="4513" y="5581"/>
                    <a:pt x="4525" y="5578"/>
                    <a:pt x="4525" y="5573"/>
                  </a:cubicBezTo>
                  <a:cubicBezTo>
                    <a:pt x="4525" y="5568"/>
                    <a:pt x="4509" y="5558"/>
                    <a:pt x="4509" y="5558"/>
                  </a:cubicBezTo>
                  <a:cubicBezTo>
                    <a:pt x="4525" y="5547"/>
                    <a:pt x="4525" y="5547"/>
                    <a:pt x="4525" y="5547"/>
                  </a:cubicBezTo>
                  <a:cubicBezTo>
                    <a:pt x="4525" y="5547"/>
                    <a:pt x="4538" y="5561"/>
                    <a:pt x="4544" y="5560"/>
                  </a:cubicBezTo>
                  <a:cubicBezTo>
                    <a:pt x="4550" y="5559"/>
                    <a:pt x="4546" y="5547"/>
                    <a:pt x="4546" y="5547"/>
                  </a:cubicBezTo>
                  <a:cubicBezTo>
                    <a:pt x="4546" y="5547"/>
                    <a:pt x="4546" y="5535"/>
                    <a:pt x="4554" y="5525"/>
                  </a:cubicBezTo>
                  <a:cubicBezTo>
                    <a:pt x="4562" y="5515"/>
                    <a:pt x="4574" y="5518"/>
                    <a:pt x="4580" y="5513"/>
                  </a:cubicBezTo>
                  <a:cubicBezTo>
                    <a:pt x="4586" y="5508"/>
                    <a:pt x="4583" y="5504"/>
                    <a:pt x="4586" y="5497"/>
                  </a:cubicBezTo>
                  <a:cubicBezTo>
                    <a:pt x="4589" y="5490"/>
                    <a:pt x="4607" y="5487"/>
                    <a:pt x="4607" y="5487"/>
                  </a:cubicBezTo>
                  <a:cubicBezTo>
                    <a:pt x="4609" y="5479"/>
                    <a:pt x="4609" y="5479"/>
                    <a:pt x="4609" y="5479"/>
                  </a:cubicBezTo>
                  <a:cubicBezTo>
                    <a:pt x="4609" y="5479"/>
                    <a:pt x="4615" y="5482"/>
                    <a:pt x="4620" y="5481"/>
                  </a:cubicBezTo>
                  <a:cubicBezTo>
                    <a:pt x="4625" y="5480"/>
                    <a:pt x="4624" y="5468"/>
                    <a:pt x="4630" y="5467"/>
                  </a:cubicBezTo>
                  <a:cubicBezTo>
                    <a:pt x="4636" y="5466"/>
                    <a:pt x="4655" y="5469"/>
                    <a:pt x="4655" y="5469"/>
                  </a:cubicBezTo>
                  <a:cubicBezTo>
                    <a:pt x="4659" y="5479"/>
                    <a:pt x="4659" y="5479"/>
                    <a:pt x="4659" y="5479"/>
                  </a:cubicBezTo>
                  <a:cubicBezTo>
                    <a:pt x="4670" y="5477"/>
                    <a:pt x="4670" y="5477"/>
                    <a:pt x="4670" y="5477"/>
                  </a:cubicBezTo>
                  <a:cubicBezTo>
                    <a:pt x="4657" y="5462"/>
                    <a:pt x="4657" y="5462"/>
                    <a:pt x="4657" y="5462"/>
                  </a:cubicBezTo>
                  <a:cubicBezTo>
                    <a:pt x="4657" y="5462"/>
                    <a:pt x="4666" y="5458"/>
                    <a:pt x="4670" y="5453"/>
                  </a:cubicBezTo>
                  <a:cubicBezTo>
                    <a:pt x="4674" y="5448"/>
                    <a:pt x="4696" y="5447"/>
                    <a:pt x="4696" y="5447"/>
                  </a:cubicBezTo>
                  <a:cubicBezTo>
                    <a:pt x="4685" y="5437"/>
                    <a:pt x="4685" y="5437"/>
                    <a:pt x="4685" y="5437"/>
                  </a:cubicBezTo>
                  <a:cubicBezTo>
                    <a:pt x="4685" y="5437"/>
                    <a:pt x="4697" y="5427"/>
                    <a:pt x="4702" y="5427"/>
                  </a:cubicBezTo>
                  <a:cubicBezTo>
                    <a:pt x="4707" y="5427"/>
                    <a:pt x="4703" y="5443"/>
                    <a:pt x="4706" y="5443"/>
                  </a:cubicBezTo>
                  <a:cubicBezTo>
                    <a:pt x="4709" y="5443"/>
                    <a:pt x="4715" y="5426"/>
                    <a:pt x="4715" y="5426"/>
                  </a:cubicBezTo>
                  <a:cubicBezTo>
                    <a:pt x="4740" y="5431"/>
                    <a:pt x="4740" y="5431"/>
                    <a:pt x="4740" y="5431"/>
                  </a:cubicBezTo>
                  <a:cubicBezTo>
                    <a:pt x="4740" y="5431"/>
                    <a:pt x="4745" y="5411"/>
                    <a:pt x="4756" y="5410"/>
                  </a:cubicBezTo>
                  <a:cubicBezTo>
                    <a:pt x="4767" y="5409"/>
                    <a:pt x="4764" y="5431"/>
                    <a:pt x="4764" y="5431"/>
                  </a:cubicBezTo>
                  <a:cubicBezTo>
                    <a:pt x="4809" y="5426"/>
                    <a:pt x="4809" y="5426"/>
                    <a:pt x="4809" y="5426"/>
                  </a:cubicBezTo>
                  <a:cubicBezTo>
                    <a:pt x="4814" y="5414"/>
                    <a:pt x="4814" y="5414"/>
                    <a:pt x="4814" y="5414"/>
                  </a:cubicBezTo>
                  <a:cubicBezTo>
                    <a:pt x="4808" y="5407"/>
                    <a:pt x="4808" y="5407"/>
                    <a:pt x="4808" y="5407"/>
                  </a:cubicBezTo>
                  <a:cubicBezTo>
                    <a:pt x="4808" y="5407"/>
                    <a:pt x="4814" y="5399"/>
                    <a:pt x="4820" y="5390"/>
                  </a:cubicBezTo>
                  <a:cubicBezTo>
                    <a:pt x="4826" y="5381"/>
                    <a:pt x="4856" y="5376"/>
                    <a:pt x="4856" y="5376"/>
                  </a:cubicBezTo>
                  <a:cubicBezTo>
                    <a:pt x="4856" y="5376"/>
                    <a:pt x="4853" y="5363"/>
                    <a:pt x="4853" y="5360"/>
                  </a:cubicBezTo>
                  <a:cubicBezTo>
                    <a:pt x="4853" y="5357"/>
                    <a:pt x="4854" y="5316"/>
                    <a:pt x="4854" y="5316"/>
                  </a:cubicBezTo>
                  <a:cubicBezTo>
                    <a:pt x="4872" y="5296"/>
                    <a:pt x="4872" y="5296"/>
                    <a:pt x="4872" y="5296"/>
                  </a:cubicBezTo>
                  <a:cubicBezTo>
                    <a:pt x="4872" y="5280"/>
                    <a:pt x="4872" y="5280"/>
                    <a:pt x="4872" y="5280"/>
                  </a:cubicBezTo>
                  <a:cubicBezTo>
                    <a:pt x="4885" y="5277"/>
                    <a:pt x="4885" y="5277"/>
                    <a:pt x="4885" y="5277"/>
                  </a:cubicBezTo>
                  <a:cubicBezTo>
                    <a:pt x="4885" y="5255"/>
                    <a:pt x="4885" y="5255"/>
                    <a:pt x="4885" y="5255"/>
                  </a:cubicBezTo>
                  <a:cubicBezTo>
                    <a:pt x="4885" y="5255"/>
                    <a:pt x="4894" y="5250"/>
                    <a:pt x="4898" y="5250"/>
                  </a:cubicBezTo>
                  <a:cubicBezTo>
                    <a:pt x="4902" y="5250"/>
                    <a:pt x="4902" y="5225"/>
                    <a:pt x="4902" y="5225"/>
                  </a:cubicBezTo>
                  <a:cubicBezTo>
                    <a:pt x="4902" y="5225"/>
                    <a:pt x="4896" y="5196"/>
                    <a:pt x="4894" y="5181"/>
                  </a:cubicBezTo>
                  <a:cubicBezTo>
                    <a:pt x="4892" y="5166"/>
                    <a:pt x="4910" y="5154"/>
                    <a:pt x="4917" y="5148"/>
                  </a:cubicBezTo>
                  <a:cubicBezTo>
                    <a:pt x="4924" y="5142"/>
                    <a:pt x="4914" y="5121"/>
                    <a:pt x="4914" y="5121"/>
                  </a:cubicBezTo>
                  <a:cubicBezTo>
                    <a:pt x="4918" y="5083"/>
                    <a:pt x="4918" y="5083"/>
                    <a:pt x="4918" y="5083"/>
                  </a:cubicBezTo>
                  <a:cubicBezTo>
                    <a:pt x="4918" y="5083"/>
                    <a:pt x="4926" y="5053"/>
                    <a:pt x="4925" y="5042"/>
                  </a:cubicBezTo>
                  <a:cubicBezTo>
                    <a:pt x="4924" y="5031"/>
                    <a:pt x="4912" y="4973"/>
                    <a:pt x="4912" y="4973"/>
                  </a:cubicBezTo>
                  <a:cubicBezTo>
                    <a:pt x="4917" y="4949"/>
                    <a:pt x="4917" y="4949"/>
                    <a:pt x="4917" y="4949"/>
                  </a:cubicBezTo>
                  <a:cubicBezTo>
                    <a:pt x="4917" y="4949"/>
                    <a:pt x="4908" y="4918"/>
                    <a:pt x="4911" y="4910"/>
                  </a:cubicBezTo>
                  <a:cubicBezTo>
                    <a:pt x="4914" y="4902"/>
                    <a:pt x="4925" y="4892"/>
                    <a:pt x="4925" y="4892"/>
                  </a:cubicBezTo>
                  <a:cubicBezTo>
                    <a:pt x="4917" y="4880"/>
                    <a:pt x="4917" y="4880"/>
                    <a:pt x="4917" y="4880"/>
                  </a:cubicBezTo>
                  <a:cubicBezTo>
                    <a:pt x="4917" y="4880"/>
                    <a:pt x="4924" y="4870"/>
                    <a:pt x="4928" y="4870"/>
                  </a:cubicBezTo>
                  <a:cubicBezTo>
                    <a:pt x="4932" y="4870"/>
                    <a:pt x="4941" y="4889"/>
                    <a:pt x="4941" y="4889"/>
                  </a:cubicBezTo>
                  <a:cubicBezTo>
                    <a:pt x="4941" y="4889"/>
                    <a:pt x="4963" y="4869"/>
                    <a:pt x="4970" y="4859"/>
                  </a:cubicBezTo>
                  <a:cubicBezTo>
                    <a:pt x="4977" y="4849"/>
                    <a:pt x="4982" y="4805"/>
                    <a:pt x="4982" y="4805"/>
                  </a:cubicBezTo>
                  <a:cubicBezTo>
                    <a:pt x="4982" y="4805"/>
                    <a:pt x="4988" y="4801"/>
                    <a:pt x="4994" y="4797"/>
                  </a:cubicBezTo>
                  <a:cubicBezTo>
                    <a:pt x="5000" y="4793"/>
                    <a:pt x="5005" y="4771"/>
                    <a:pt x="5005" y="4771"/>
                  </a:cubicBezTo>
                  <a:cubicBezTo>
                    <a:pt x="5005" y="4771"/>
                    <a:pt x="5018" y="4764"/>
                    <a:pt x="5025" y="4763"/>
                  </a:cubicBezTo>
                  <a:cubicBezTo>
                    <a:pt x="5032" y="4762"/>
                    <a:pt x="5032" y="4742"/>
                    <a:pt x="5032" y="4742"/>
                  </a:cubicBezTo>
                  <a:cubicBezTo>
                    <a:pt x="5032" y="4742"/>
                    <a:pt x="5046" y="4737"/>
                    <a:pt x="5059" y="4719"/>
                  </a:cubicBezTo>
                  <a:cubicBezTo>
                    <a:pt x="5072" y="4701"/>
                    <a:pt x="5087" y="4654"/>
                    <a:pt x="5087" y="4654"/>
                  </a:cubicBezTo>
                  <a:cubicBezTo>
                    <a:pt x="5087" y="4654"/>
                    <a:pt x="5099" y="4641"/>
                    <a:pt x="5100" y="4635"/>
                  </a:cubicBezTo>
                  <a:cubicBezTo>
                    <a:pt x="5101" y="4629"/>
                    <a:pt x="5095" y="4613"/>
                    <a:pt x="5095" y="4613"/>
                  </a:cubicBezTo>
                  <a:cubicBezTo>
                    <a:pt x="5095" y="4613"/>
                    <a:pt x="5098" y="4592"/>
                    <a:pt x="5098" y="4575"/>
                  </a:cubicBezTo>
                  <a:close/>
                  <a:moveTo>
                    <a:pt x="3153" y="1791"/>
                  </a:moveTo>
                  <a:cubicBezTo>
                    <a:pt x="3139" y="1791"/>
                    <a:pt x="3159" y="1774"/>
                    <a:pt x="3152" y="1771"/>
                  </a:cubicBezTo>
                  <a:cubicBezTo>
                    <a:pt x="3145" y="1768"/>
                    <a:pt x="3135" y="1781"/>
                    <a:pt x="3135" y="1781"/>
                  </a:cubicBezTo>
                  <a:cubicBezTo>
                    <a:pt x="3130" y="1783"/>
                    <a:pt x="3130" y="1783"/>
                    <a:pt x="3130" y="1783"/>
                  </a:cubicBezTo>
                  <a:cubicBezTo>
                    <a:pt x="3126" y="1794"/>
                    <a:pt x="3126" y="1794"/>
                    <a:pt x="3126" y="1794"/>
                  </a:cubicBezTo>
                  <a:cubicBezTo>
                    <a:pt x="3115" y="1790"/>
                    <a:pt x="3115" y="1790"/>
                    <a:pt x="3115" y="1790"/>
                  </a:cubicBezTo>
                  <a:cubicBezTo>
                    <a:pt x="3115" y="1790"/>
                    <a:pt x="3115" y="1801"/>
                    <a:pt x="3112" y="1808"/>
                  </a:cubicBezTo>
                  <a:cubicBezTo>
                    <a:pt x="3109" y="1815"/>
                    <a:pt x="3099" y="1818"/>
                    <a:pt x="3094" y="1823"/>
                  </a:cubicBezTo>
                  <a:cubicBezTo>
                    <a:pt x="3089" y="1828"/>
                    <a:pt x="3095" y="1836"/>
                    <a:pt x="3095" y="1836"/>
                  </a:cubicBezTo>
                  <a:cubicBezTo>
                    <a:pt x="3095" y="1836"/>
                    <a:pt x="3091" y="1836"/>
                    <a:pt x="3078" y="1850"/>
                  </a:cubicBezTo>
                  <a:cubicBezTo>
                    <a:pt x="3065" y="1864"/>
                    <a:pt x="3083" y="1864"/>
                    <a:pt x="3083" y="1872"/>
                  </a:cubicBezTo>
                  <a:cubicBezTo>
                    <a:pt x="3083" y="1880"/>
                    <a:pt x="3076" y="1881"/>
                    <a:pt x="3076" y="1881"/>
                  </a:cubicBezTo>
                  <a:cubicBezTo>
                    <a:pt x="3076" y="1881"/>
                    <a:pt x="3084" y="1885"/>
                    <a:pt x="3061" y="1917"/>
                  </a:cubicBezTo>
                  <a:cubicBezTo>
                    <a:pt x="3038" y="1949"/>
                    <a:pt x="2993" y="1959"/>
                    <a:pt x="2993" y="1959"/>
                  </a:cubicBezTo>
                  <a:cubicBezTo>
                    <a:pt x="2996" y="1939"/>
                    <a:pt x="2996" y="1939"/>
                    <a:pt x="2996" y="1939"/>
                  </a:cubicBezTo>
                  <a:cubicBezTo>
                    <a:pt x="2996" y="1939"/>
                    <a:pt x="2992" y="1932"/>
                    <a:pt x="2990" y="1928"/>
                  </a:cubicBezTo>
                  <a:cubicBezTo>
                    <a:pt x="2988" y="1924"/>
                    <a:pt x="3005" y="1904"/>
                    <a:pt x="3007" y="1897"/>
                  </a:cubicBezTo>
                  <a:cubicBezTo>
                    <a:pt x="3009" y="1890"/>
                    <a:pt x="3003" y="1889"/>
                    <a:pt x="3005" y="1877"/>
                  </a:cubicBezTo>
                  <a:cubicBezTo>
                    <a:pt x="3007" y="1865"/>
                    <a:pt x="3029" y="1846"/>
                    <a:pt x="3029" y="1846"/>
                  </a:cubicBezTo>
                  <a:cubicBezTo>
                    <a:pt x="3029" y="1837"/>
                    <a:pt x="3029" y="1837"/>
                    <a:pt x="3029" y="1837"/>
                  </a:cubicBezTo>
                  <a:cubicBezTo>
                    <a:pt x="3029" y="1837"/>
                    <a:pt x="3050" y="1822"/>
                    <a:pt x="3053" y="1816"/>
                  </a:cubicBezTo>
                  <a:cubicBezTo>
                    <a:pt x="3056" y="1810"/>
                    <a:pt x="3088" y="1779"/>
                    <a:pt x="3088" y="1779"/>
                  </a:cubicBezTo>
                  <a:cubicBezTo>
                    <a:pt x="3067" y="1785"/>
                    <a:pt x="3067" y="1785"/>
                    <a:pt x="3067" y="1785"/>
                  </a:cubicBezTo>
                  <a:cubicBezTo>
                    <a:pt x="3067" y="1785"/>
                    <a:pt x="3044" y="1804"/>
                    <a:pt x="3040" y="1799"/>
                  </a:cubicBezTo>
                  <a:cubicBezTo>
                    <a:pt x="3036" y="1794"/>
                    <a:pt x="3076" y="1770"/>
                    <a:pt x="3081" y="1762"/>
                  </a:cubicBezTo>
                  <a:cubicBezTo>
                    <a:pt x="3086" y="1754"/>
                    <a:pt x="3114" y="1733"/>
                    <a:pt x="3114" y="1733"/>
                  </a:cubicBezTo>
                  <a:cubicBezTo>
                    <a:pt x="3119" y="1739"/>
                    <a:pt x="3119" y="1739"/>
                    <a:pt x="3119" y="1739"/>
                  </a:cubicBezTo>
                  <a:cubicBezTo>
                    <a:pt x="3129" y="1733"/>
                    <a:pt x="3129" y="1733"/>
                    <a:pt x="3129" y="1733"/>
                  </a:cubicBezTo>
                  <a:cubicBezTo>
                    <a:pt x="3129" y="1733"/>
                    <a:pt x="3124" y="1742"/>
                    <a:pt x="3134" y="1741"/>
                  </a:cubicBezTo>
                  <a:cubicBezTo>
                    <a:pt x="3144" y="1740"/>
                    <a:pt x="3141" y="1726"/>
                    <a:pt x="3141" y="1726"/>
                  </a:cubicBezTo>
                  <a:cubicBezTo>
                    <a:pt x="3157" y="1731"/>
                    <a:pt x="3157" y="1731"/>
                    <a:pt x="3157" y="1731"/>
                  </a:cubicBezTo>
                  <a:cubicBezTo>
                    <a:pt x="3157" y="1731"/>
                    <a:pt x="3179" y="1720"/>
                    <a:pt x="3189" y="1723"/>
                  </a:cubicBezTo>
                  <a:cubicBezTo>
                    <a:pt x="3199" y="1726"/>
                    <a:pt x="3204" y="1738"/>
                    <a:pt x="3204" y="1738"/>
                  </a:cubicBezTo>
                  <a:cubicBezTo>
                    <a:pt x="3187" y="1744"/>
                    <a:pt x="3187" y="1744"/>
                    <a:pt x="3187" y="1744"/>
                  </a:cubicBezTo>
                  <a:cubicBezTo>
                    <a:pt x="3189" y="1761"/>
                    <a:pt x="3189" y="1761"/>
                    <a:pt x="3189" y="1761"/>
                  </a:cubicBezTo>
                  <a:cubicBezTo>
                    <a:pt x="3189" y="1761"/>
                    <a:pt x="3177" y="1759"/>
                    <a:pt x="3170" y="1759"/>
                  </a:cubicBezTo>
                  <a:cubicBezTo>
                    <a:pt x="3163" y="1759"/>
                    <a:pt x="3166" y="1776"/>
                    <a:pt x="3166" y="1776"/>
                  </a:cubicBezTo>
                  <a:cubicBezTo>
                    <a:pt x="3166" y="1776"/>
                    <a:pt x="3167" y="1791"/>
                    <a:pt x="3153" y="1791"/>
                  </a:cubicBezTo>
                  <a:close/>
                  <a:moveTo>
                    <a:pt x="3303" y="1940"/>
                  </a:moveTo>
                  <a:cubicBezTo>
                    <a:pt x="3295" y="1943"/>
                    <a:pt x="3287" y="1946"/>
                    <a:pt x="3267" y="1951"/>
                  </a:cubicBezTo>
                  <a:cubicBezTo>
                    <a:pt x="3247" y="1956"/>
                    <a:pt x="3239" y="1962"/>
                    <a:pt x="3232" y="1965"/>
                  </a:cubicBezTo>
                  <a:cubicBezTo>
                    <a:pt x="3225" y="1968"/>
                    <a:pt x="3213" y="1966"/>
                    <a:pt x="3213" y="1966"/>
                  </a:cubicBezTo>
                  <a:cubicBezTo>
                    <a:pt x="3213" y="1966"/>
                    <a:pt x="3213" y="1971"/>
                    <a:pt x="3201" y="1972"/>
                  </a:cubicBezTo>
                  <a:cubicBezTo>
                    <a:pt x="3189" y="1973"/>
                    <a:pt x="3188" y="1962"/>
                    <a:pt x="3188" y="1962"/>
                  </a:cubicBezTo>
                  <a:cubicBezTo>
                    <a:pt x="3188" y="1962"/>
                    <a:pt x="3166" y="1959"/>
                    <a:pt x="3166" y="1952"/>
                  </a:cubicBezTo>
                  <a:cubicBezTo>
                    <a:pt x="3166" y="1952"/>
                    <a:pt x="3179" y="1946"/>
                    <a:pt x="3190" y="1941"/>
                  </a:cubicBezTo>
                  <a:cubicBezTo>
                    <a:pt x="3198" y="1937"/>
                    <a:pt x="3205" y="1934"/>
                    <a:pt x="3206" y="1934"/>
                  </a:cubicBezTo>
                  <a:cubicBezTo>
                    <a:pt x="3209" y="1934"/>
                    <a:pt x="3213" y="1939"/>
                    <a:pt x="3213" y="1939"/>
                  </a:cubicBezTo>
                  <a:cubicBezTo>
                    <a:pt x="3213" y="1939"/>
                    <a:pt x="3228" y="1925"/>
                    <a:pt x="3236" y="1923"/>
                  </a:cubicBezTo>
                  <a:cubicBezTo>
                    <a:pt x="3244" y="1921"/>
                    <a:pt x="3252" y="1924"/>
                    <a:pt x="3252" y="1924"/>
                  </a:cubicBezTo>
                  <a:cubicBezTo>
                    <a:pt x="3252" y="1924"/>
                    <a:pt x="3257" y="1903"/>
                    <a:pt x="3282" y="1902"/>
                  </a:cubicBezTo>
                  <a:cubicBezTo>
                    <a:pt x="3307" y="1901"/>
                    <a:pt x="3324" y="1908"/>
                    <a:pt x="3324" y="1908"/>
                  </a:cubicBezTo>
                  <a:cubicBezTo>
                    <a:pt x="3340" y="1894"/>
                    <a:pt x="3340" y="1894"/>
                    <a:pt x="3340" y="1894"/>
                  </a:cubicBezTo>
                  <a:cubicBezTo>
                    <a:pt x="3382" y="1896"/>
                    <a:pt x="3382" y="1896"/>
                    <a:pt x="3382" y="1896"/>
                  </a:cubicBezTo>
                  <a:cubicBezTo>
                    <a:pt x="3391" y="1896"/>
                    <a:pt x="3391" y="1896"/>
                    <a:pt x="3391" y="1896"/>
                  </a:cubicBezTo>
                  <a:cubicBezTo>
                    <a:pt x="3391" y="1896"/>
                    <a:pt x="3311" y="1937"/>
                    <a:pt x="3303" y="1940"/>
                  </a:cubicBezTo>
                  <a:close/>
                  <a:moveTo>
                    <a:pt x="3446" y="1834"/>
                  </a:moveTo>
                  <a:cubicBezTo>
                    <a:pt x="3450" y="1834"/>
                    <a:pt x="3467" y="1828"/>
                    <a:pt x="3467" y="1828"/>
                  </a:cubicBezTo>
                  <a:cubicBezTo>
                    <a:pt x="3467" y="1828"/>
                    <a:pt x="3494" y="1838"/>
                    <a:pt x="3498" y="1838"/>
                  </a:cubicBezTo>
                  <a:cubicBezTo>
                    <a:pt x="3502" y="1838"/>
                    <a:pt x="3502" y="1822"/>
                    <a:pt x="3502" y="1822"/>
                  </a:cubicBezTo>
                  <a:cubicBezTo>
                    <a:pt x="3502" y="1822"/>
                    <a:pt x="3509" y="1813"/>
                    <a:pt x="3519" y="1816"/>
                  </a:cubicBezTo>
                  <a:cubicBezTo>
                    <a:pt x="3522" y="1817"/>
                    <a:pt x="3524" y="1818"/>
                    <a:pt x="3525" y="1819"/>
                  </a:cubicBezTo>
                  <a:cubicBezTo>
                    <a:pt x="3530" y="1824"/>
                    <a:pt x="3531" y="1830"/>
                    <a:pt x="3531" y="1830"/>
                  </a:cubicBezTo>
                  <a:cubicBezTo>
                    <a:pt x="3531" y="1830"/>
                    <a:pt x="3530" y="1838"/>
                    <a:pt x="3523" y="1844"/>
                  </a:cubicBezTo>
                  <a:cubicBezTo>
                    <a:pt x="3516" y="1850"/>
                    <a:pt x="3516" y="1860"/>
                    <a:pt x="3516" y="1860"/>
                  </a:cubicBezTo>
                  <a:cubicBezTo>
                    <a:pt x="3504" y="1859"/>
                    <a:pt x="3504" y="1859"/>
                    <a:pt x="3504" y="1859"/>
                  </a:cubicBezTo>
                  <a:cubicBezTo>
                    <a:pt x="3504" y="1859"/>
                    <a:pt x="3504" y="1863"/>
                    <a:pt x="3492" y="1868"/>
                  </a:cubicBezTo>
                  <a:cubicBezTo>
                    <a:pt x="3480" y="1873"/>
                    <a:pt x="3474" y="1863"/>
                    <a:pt x="3474" y="1863"/>
                  </a:cubicBezTo>
                  <a:cubicBezTo>
                    <a:pt x="3474" y="1863"/>
                    <a:pt x="3469" y="1871"/>
                    <a:pt x="3456" y="1872"/>
                  </a:cubicBezTo>
                  <a:cubicBezTo>
                    <a:pt x="3443" y="1873"/>
                    <a:pt x="3439" y="1863"/>
                    <a:pt x="3430" y="1862"/>
                  </a:cubicBezTo>
                  <a:cubicBezTo>
                    <a:pt x="3421" y="1861"/>
                    <a:pt x="3414" y="1869"/>
                    <a:pt x="3393" y="1874"/>
                  </a:cubicBezTo>
                  <a:cubicBezTo>
                    <a:pt x="3392" y="1874"/>
                    <a:pt x="3390" y="1875"/>
                    <a:pt x="3389" y="1875"/>
                  </a:cubicBezTo>
                  <a:cubicBezTo>
                    <a:pt x="3371" y="1879"/>
                    <a:pt x="3365" y="1878"/>
                    <a:pt x="3364" y="1871"/>
                  </a:cubicBezTo>
                  <a:cubicBezTo>
                    <a:pt x="3363" y="1861"/>
                    <a:pt x="3397" y="1839"/>
                    <a:pt x="3410" y="1839"/>
                  </a:cubicBezTo>
                  <a:cubicBezTo>
                    <a:pt x="3423" y="1839"/>
                    <a:pt x="3442" y="1834"/>
                    <a:pt x="3446" y="1834"/>
                  </a:cubicBezTo>
                  <a:close/>
                  <a:moveTo>
                    <a:pt x="3263" y="1714"/>
                  </a:moveTo>
                  <a:cubicBezTo>
                    <a:pt x="3268" y="1713"/>
                    <a:pt x="3276" y="1716"/>
                    <a:pt x="3288" y="1717"/>
                  </a:cubicBezTo>
                  <a:cubicBezTo>
                    <a:pt x="3300" y="1718"/>
                    <a:pt x="3307" y="1716"/>
                    <a:pt x="3307" y="1716"/>
                  </a:cubicBezTo>
                  <a:cubicBezTo>
                    <a:pt x="3319" y="1716"/>
                    <a:pt x="3334" y="1728"/>
                    <a:pt x="3345" y="1728"/>
                  </a:cubicBezTo>
                  <a:cubicBezTo>
                    <a:pt x="3356" y="1728"/>
                    <a:pt x="3366" y="1728"/>
                    <a:pt x="3366" y="1728"/>
                  </a:cubicBezTo>
                  <a:cubicBezTo>
                    <a:pt x="3388" y="1728"/>
                    <a:pt x="3386" y="1742"/>
                    <a:pt x="3386" y="1751"/>
                  </a:cubicBezTo>
                  <a:cubicBezTo>
                    <a:pt x="3386" y="1760"/>
                    <a:pt x="3396" y="1749"/>
                    <a:pt x="3396" y="1759"/>
                  </a:cubicBezTo>
                  <a:cubicBezTo>
                    <a:pt x="3396" y="1769"/>
                    <a:pt x="3392" y="1772"/>
                    <a:pt x="3387" y="1777"/>
                  </a:cubicBezTo>
                  <a:cubicBezTo>
                    <a:pt x="3382" y="1782"/>
                    <a:pt x="3400" y="1790"/>
                    <a:pt x="3400" y="1790"/>
                  </a:cubicBezTo>
                  <a:cubicBezTo>
                    <a:pt x="3385" y="1789"/>
                    <a:pt x="3385" y="1789"/>
                    <a:pt x="3385" y="1789"/>
                  </a:cubicBezTo>
                  <a:cubicBezTo>
                    <a:pt x="3385" y="1789"/>
                    <a:pt x="3385" y="1798"/>
                    <a:pt x="3378" y="1806"/>
                  </a:cubicBezTo>
                  <a:cubicBezTo>
                    <a:pt x="3370" y="1813"/>
                    <a:pt x="3369" y="1806"/>
                    <a:pt x="3350" y="1796"/>
                  </a:cubicBezTo>
                  <a:cubicBezTo>
                    <a:pt x="3331" y="1786"/>
                    <a:pt x="3337" y="1767"/>
                    <a:pt x="3337" y="1767"/>
                  </a:cubicBezTo>
                  <a:cubicBezTo>
                    <a:pt x="3326" y="1762"/>
                    <a:pt x="3326" y="1762"/>
                    <a:pt x="3326" y="1762"/>
                  </a:cubicBezTo>
                  <a:cubicBezTo>
                    <a:pt x="3328" y="1774"/>
                    <a:pt x="3328" y="1774"/>
                    <a:pt x="3328" y="1774"/>
                  </a:cubicBezTo>
                  <a:cubicBezTo>
                    <a:pt x="3328" y="1774"/>
                    <a:pt x="3336" y="1787"/>
                    <a:pt x="3328" y="1801"/>
                  </a:cubicBezTo>
                  <a:cubicBezTo>
                    <a:pt x="3320" y="1815"/>
                    <a:pt x="3302" y="1819"/>
                    <a:pt x="3294" y="1832"/>
                  </a:cubicBezTo>
                  <a:cubicBezTo>
                    <a:pt x="3286" y="1845"/>
                    <a:pt x="3283" y="1857"/>
                    <a:pt x="3275" y="1866"/>
                  </a:cubicBezTo>
                  <a:cubicBezTo>
                    <a:pt x="3267" y="1874"/>
                    <a:pt x="3251" y="1881"/>
                    <a:pt x="3244" y="1877"/>
                  </a:cubicBezTo>
                  <a:cubicBezTo>
                    <a:pt x="3244" y="1876"/>
                    <a:pt x="3243" y="1876"/>
                    <a:pt x="3243" y="1876"/>
                  </a:cubicBezTo>
                  <a:cubicBezTo>
                    <a:pt x="3237" y="1870"/>
                    <a:pt x="3250" y="1841"/>
                    <a:pt x="3248" y="1833"/>
                  </a:cubicBezTo>
                  <a:cubicBezTo>
                    <a:pt x="3246" y="1825"/>
                    <a:pt x="3232" y="1832"/>
                    <a:pt x="3226" y="1837"/>
                  </a:cubicBezTo>
                  <a:cubicBezTo>
                    <a:pt x="3220" y="1842"/>
                    <a:pt x="3192" y="1860"/>
                    <a:pt x="3190" y="1847"/>
                  </a:cubicBezTo>
                  <a:cubicBezTo>
                    <a:pt x="3189" y="1841"/>
                    <a:pt x="3213" y="1827"/>
                    <a:pt x="3216" y="1822"/>
                  </a:cubicBezTo>
                  <a:cubicBezTo>
                    <a:pt x="3219" y="1817"/>
                    <a:pt x="3230" y="1814"/>
                    <a:pt x="3239" y="1808"/>
                  </a:cubicBezTo>
                  <a:cubicBezTo>
                    <a:pt x="3248" y="1802"/>
                    <a:pt x="3240" y="1779"/>
                    <a:pt x="3240" y="1779"/>
                  </a:cubicBezTo>
                  <a:cubicBezTo>
                    <a:pt x="3240" y="1779"/>
                    <a:pt x="3243" y="1784"/>
                    <a:pt x="3251" y="1767"/>
                  </a:cubicBezTo>
                  <a:cubicBezTo>
                    <a:pt x="3259" y="1750"/>
                    <a:pt x="3239" y="1757"/>
                    <a:pt x="3230" y="1750"/>
                  </a:cubicBezTo>
                  <a:cubicBezTo>
                    <a:pt x="3221" y="1743"/>
                    <a:pt x="3221" y="1737"/>
                    <a:pt x="3221" y="1737"/>
                  </a:cubicBezTo>
                  <a:cubicBezTo>
                    <a:pt x="3221" y="1737"/>
                    <a:pt x="3218" y="1744"/>
                    <a:pt x="3213" y="1739"/>
                  </a:cubicBezTo>
                  <a:cubicBezTo>
                    <a:pt x="3208" y="1734"/>
                    <a:pt x="3214" y="1724"/>
                    <a:pt x="3214" y="1724"/>
                  </a:cubicBezTo>
                  <a:cubicBezTo>
                    <a:pt x="3238" y="1728"/>
                    <a:pt x="3238" y="1728"/>
                    <a:pt x="3238" y="1728"/>
                  </a:cubicBezTo>
                  <a:cubicBezTo>
                    <a:pt x="3238" y="1728"/>
                    <a:pt x="3242" y="1725"/>
                    <a:pt x="3239" y="1717"/>
                  </a:cubicBezTo>
                  <a:cubicBezTo>
                    <a:pt x="3238" y="1713"/>
                    <a:pt x="3242" y="1713"/>
                    <a:pt x="3247" y="1713"/>
                  </a:cubicBezTo>
                  <a:cubicBezTo>
                    <a:pt x="3253" y="1713"/>
                    <a:pt x="3260" y="1714"/>
                    <a:pt x="3263" y="1714"/>
                  </a:cubicBezTo>
                  <a:close/>
                  <a:moveTo>
                    <a:pt x="3009" y="1640"/>
                  </a:moveTo>
                  <a:cubicBezTo>
                    <a:pt x="3021" y="1632"/>
                    <a:pt x="3036" y="1629"/>
                    <a:pt x="3055" y="1625"/>
                  </a:cubicBezTo>
                  <a:cubicBezTo>
                    <a:pt x="3060" y="1624"/>
                    <a:pt x="3064" y="1622"/>
                    <a:pt x="3068" y="1619"/>
                  </a:cubicBezTo>
                  <a:cubicBezTo>
                    <a:pt x="3080" y="1611"/>
                    <a:pt x="3087" y="1598"/>
                    <a:pt x="3088" y="1595"/>
                  </a:cubicBezTo>
                  <a:cubicBezTo>
                    <a:pt x="3089" y="1591"/>
                    <a:pt x="3108" y="1599"/>
                    <a:pt x="3108" y="1599"/>
                  </a:cubicBezTo>
                  <a:cubicBezTo>
                    <a:pt x="3116" y="1593"/>
                    <a:pt x="3116" y="1593"/>
                    <a:pt x="3116" y="1593"/>
                  </a:cubicBezTo>
                  <a:cubicBezTo>
                    <a:pt x="3116" y="1593"/>
                    <a:pt x="3123" y="1581"/>
                    <a:pt x="3124" y="1578"/>
                  </a:cubicBezTo>
                  <a:cubicBezTo>
                    <a:pt x="3125" y="1575"/>
                    <a:pt x="3133" y="1588"/>
                    <a:pt x="3133" y="1588"/>
                  </a:cubicBezTo>
                  <a:cubicBezTo>
                    <a:pt x="3150" y="1585"/>
                    <a:pt x="3150" y="1585"/>
                    <a:pt x="3150" y="1585"/>
                  </a:cubicBezTo>
                  <a:cubicBezTo>
                    <a:pt x="3150" y="1585"/>
                    <a:pt x="3141" y="1575"/>
                    <a:pt x="3150" y="1568"/>
                  </a:cubicBezTo>
                  <a:cubicBezTo>
                    <a:pt x="3159" y="1561"/>
                    <a:pt x="3168" y="1576"/>
                    <a:pt x="3168" y="1576"/>
                  </a:cubicBezTo>
                  <a:cubicBezTo>
                    <a:pt x="3186" y="1576"/>
                    <a:pt x="3186" y="1576"/>
                    <a:pt x="3186" y="1576"/>
                  </a:cubicBezTo>
                  <a:cubicBezTo>
                    <a:pt x="3190" y="1580"/>
                    <a:pt x="3190" y="1580"/>
                    <a:pt x="3190" y="1580"/>
                  </a:cubicBezTo>
                  <a:cubicBezTo>
                    <a:pt x="3190" y="1580"/>
                    <a:pt x="3210" y="1581"/>
                    <a:pt x="3215" y="1586"/>
                  </a:cubicBezTo>
                  <a:cubicBezTo>
                    <a:pt x="3220" y="1591"/>
                    <a:pt x="3209" y="1617"/>
                    <a:pt x="3209" y="1617"/>
                  </a:cubicBezTo>
                  <a:cubicBezTo>
                    <a:pt x="3215" y="1624"/>
                    <a:pt x="3215" y="1624"/>
                    <a:pt x="3215" y="1624"/>
                  </a:cubicBezTo>
                  <a:cubicBezTo>
                    <a:pt x="3209" y="1639"/>
                    <a:pt x="3209" y="1639"/>
                    <a:pt x="3209" y="1639"/>
                  </a:cubicBezTo>
                  <a:cubicBezTo>
                    <a:pt x="3209" y="1639"/>
                    <a:pt x="3248" y="1616"/>
                    <a:pt x="3259" y="1623"/>
                  </a:cubicBezTo>
                  <a:cubicBezTo>
                    <a:pt x="3270" y="1630"/>
                    <a:pt x="3242" y="1640"/>
                    <a:pt x="3241" y="1644"/>
                  </a:cubicBezTo>
                  <a:cubicBezTo>
                    <a:pt x="3240" y="1648"/>
                    <a:pt x="3255" y="1651"/>
                    <a:pt x="3255" y="1656"/>
                  </a:cubicBezTo>
                  <a:cubicBezTo>
                    <a:pt x="3255" y="1661"/>
                    <a:pt x="3239" y="1667"/>
                    <a:pt x="3239" y="1672"/>
                  </a:cubicBezTo>
                  <a:cubicBezTo>
                    <a:pt x="3239" y="1677"/>
                    <a:pt x="3252" y="1677"/>
                    <a:pt x="3249" y="1684"/>
                  </a:cubicBezTo>
                  <a:cubicBezTo>
                    <a:pt x="3246" y="1691"/>
                    <a:pt x="3240" y="1692"/>
                    <a:pt x="3240" y="1692"/>
                  </a:cubicBezTo>
                  <a:cubicBezTo>
                    <a:pt x="3238" y="1698"/>
                    <a:pt x="3238" y="1698"/>
                    <a:pt x="3238" y="1698"/>
                  </a:cubicBezTo>
                  <a:cubicBezTo>
                    <a:pt x="3236" y="1706"/>
                    <a:pt x="3236" y="1706"/>
                    <a:pt x="3236" y="1706"/>
                  </a:cubicBezTo>
                  <a:cubicBezTo>
                    <a:pt x="3220" y="1700"/>
                    <a:pt x="3220" y="1700"/>
                    <a:pt x="3220" y="1700"/>
                  </a:cubicBezTo>
                  <a:cubicBezTo>
                    <a:pt x="3219" y="1686"/>
                    <a:pt x="3219" y="1686"/>
                    <a:pt x="3219" y="1686"/>
                  </a:cubicBezTo>
                  <a:cubicBezTo>
                    <a:pt x="3210" y="1688"/>
                    <a:pt x="3210" y="1688"/>
                    <a:pt x="3210" y="1688"/>
                  </a:cubicBezTo>
                  <a:cubicBezTo>
                    <a:pt x="3199" y="1693"/>
                    <a:pt x="3199" y="1693"/>
                    <a:pt x="3199" y="1693"/>
                  </a:cubicBezTo>
                  <a:cubicBezTo>
                    <a:pt x="3163" y="1690"/>
                    <a:pt x="3163" y="1690"/>
                    <a:pt x="3163" y="1690"/>
                  </a:cubicBezTo>
                  <a:cubicBezTo>
                    <a:pt x="3163" y="1690"/>
                    <a:pt x="3150" y="1701"/>
                    <a:pt x="3129" y="1699"/>
                  </a:cubicBezTo>
                  <a:cubicBezTo>
                    <a:pt x="3108" y="1697"/>
                    <a:pt x="3113" y="1683"/>
                    <a:pt x="3109" y="1678"/>
                  </a:cubicBezTo>
                  <a:cubicBezTo>
                    <a:pt x="3105" y="1673"/>
                    <a:pt x="3085" y="1684"/>
                    <a:pt x="3082" y="1675"/>
                  </a:cubicBezTo>
                  <a:cubicBezTo>
                    <a:pt x="3119" y="1654"/>
                    <a:pt x="3119" y="1654"/>
                    <a:pt x="3119" y="1654"/>
                  </a:cubicBezTo>
                  <a:cubicBezTo>
                    <a:pt x="3119" y="1654"/>
                    <a:pt x="3114" y="1649"/>
                    <a:pt x="3107" y="1649"/>
                  </a:cubicBezTo>
                  <a:cubicBezTo>
                    <a:pt x="3100" y="1649"/>
                    <a:pt x="3086" y="1661"/>
                    <a:pt x="3082" y="1662"/>
                  </a:cubicBezTo>
                  <a:cubicBezTo>
                    <a:pt x="3078" y="1663"/>
                    <a:pt x="3056" y="1676"/>
                    <a:pt x="3042" y="1681"/>
                  </a:cubicBezTo>
                  <a:cubicBezTo>
                    <a:pt x="3028" y="1686"/>
                    <a:pt x="3012" y="1683"/>
                    <a:pt x="3012" y="1683"/>
                  </a:cubicBezTo>
                  <a:cubicBezTo>
                    <a:pt x="3006" y="1692"/>
                    <a:pt x="3006" y="1692"/>
                    <a:pt x="3006" y="1692"/>
                  </a:cubicBezTo>
                  <a:cubicBezTo>
                    <a:pt x="3006" y="1692"/>
                    <a:pt x="2982" y="1694"/>
                    <a:pt x="2973" y="1693"/>
                  </a:cubicBezTo>
                  <a:cubicBezTo>
                    <a:pt x="2964" y="1692"/>
                    <a:pt x="2988" y="1675"/>
                    <a:pt x="2988" y="1675"/>
                  </a:cubicBezTo>
                  <a:cubicBezTo>
                    <a:pt x="2988" y="1675"/>
                    <a:pt x="2978" y="1679"/>
                    <a:pt x="2959" y="1680"/>
                  </a:cubicBezTo>
                  <a:cubicBezTo>
                    <a:pt x="2940" y="1681"/>
                    <a:pt x="2938" y="1693"/>
                    <a:pt x="2921" y="1687"/>
                  </a:cubicBezTo>
                  <a:cubicBezTo>
                    <a:pt x="2904" y="1681"/>
                    <a:pt x="2997" y="1648"/>
                    <a:pt x="3009" y="1640"/>
                  </a:cubicBezTo>
                  <a:close/>
                  <a:moveTo>
                    <a:pt x="2864" y="1316"/>
                  </a:moveTo>
                  <a:cubicBezTo>
                    <a:pt x="2874" y="1312"/>
                    <a:pt x="2873" y="1319"/>
                    <a:pt x="2877" y="1320"/>
                  </a:cubicBezTo>
                  <a:cubicBezTo>
                    <a:pt x="2881" y="1321"/>
                    <a:pt x="2892" y="1318"/>
                    <a:pt x="2900" y="1335"/>
                  </a:cubicBezTo>
                  <a:cubicBezTo>
                    <a:pt x="2908" y="1352"/>
                    <a:pt x="2887" y="1368"/>
                    <a:pt x="2887" y="1368"/>
                  </a:cubicBezTo>
                  <a:cubicBezTo>
                    <a:pt x="2887" y="1368"/>
                    <a:pt x="2884" y="1397"/>
                    <a:pt x="2885" y="1406"/>
                  </a:cubicBezTo>
                  <a:cubicBezTo>
                    <a:pt x="2886" y="1415"/>
                    <a:pt x="2881" y="1424"/>
                    <a:pt x="2878" y="1429"/>
                  </a:cubicBezTo>
                  <a:cubicBezTo>
                    <a:pt x="2875" y="1434"/>
                    <a:pt x="2882" y="1435"/>
                    <a:pt x="2885" y="1446"/>
                  </a:cubicBezTo>
                  <a:cubicBezTo>
                    <a:pt x="2888" y="1457"/>
                    <a:pt x="2864" y="1484"/>
                    <a:pt x="2864" y="1484"/>
                  </a:cubicBezTo>
                  <a:cubicBezTo>
                    <a:pt x="2850" y="1479"/>
                    <a:pt x="2850" y="1479"/>
                    <a:pt x="2850" y="1479"/>
                  </a:cubicBezTo>
                  <a:cubicBezTo>
                    <a:pt x="2850" y="1479"/>
                    <a:pt x="2847" y="1498"/>
                    <a:pt x="2830" y="1495"/>
                  </a:cubicBezTo>
                  <a:cubicBezTo>
                    <a:pt x="2813" y="1492"/>
                    <a:pt x="2869" y="1444"/>
                    <a:pt x="2869" y="1432"/>
                  </a:cubicBezTo>
                  <a:cubicBezTo>
                    <a:pt x="2869" y="1420"/>
                    <a:pt x="2848" y="1440"/>
                    <a:pt x="2848" y="1440"/>
                  </a:cubicBezTo>
                  <a:cubicBezTo>
                    <a:pt x="2861" y="1419"/>
                    <a:pt x="2861" y="1419"/>
                    <a:pt x="2861" y="1419"/>
                  </a:cubicBezTo>
                  <a:cubicBezTo>
                    <a:pt x="2861" y="1419"/>
                    <a:pt x="2865" y="1406"/>
                    <a:pt x="2854" y="1403"/>
                  </a:cubicBezTo>
                  <a:cubicBezTo>
                    <a:pt x="2843" y="1400"/>
                    <a:pt x="2849" y="1420"/>
                    <a:pt x="2836" y="1420"/>
                  </a:cubicBezTo>
                  <a:cubicBezTo>
                    <a:pt x="2823" y="1420"/>
                    <a:pt x="2833" y="1389"/>
                    <a:pt x="2833" y="1389"/>
                  </a:cubicBezTo>
                  <a:cubicBezTo>
                    <a:pt x="2833" y="1389"/>
                    <a:pt x="2827" y="1383"/>
                    <a:pt x="2825" y="1374"/>
                  </a:cubicBezTo>
                  <a:cubicBezTo>
                    <a:pt x="2823" y="1365"/>
                    <a:pt x="2847" y="1365"/>
                    <a:pt x="2849" y="1359"/>
                  </a:cubicBezTo>
                  <a:cubicBezTo>
                    <a:pt x="2851" y="1353"/>
                    <a:pt x="2829" y="1362"/>
                    <a:pt x="2825" y="1353"/>
                  </a:cubicBezTo>
                  <a:cubicBezTo>
                    <a:pt x="2824" y="1351"/>
                    <a:pt x="2854" y="1320"/>
                    <a:pt x="2864" y="1316"/>
                  </a:cubicBezTo>
                  <a:close/>
                  <a:moveTo>
                    <a:pt x="2777" y="867"/>
                  </a:moveTo>
                  <a:cubicBezTo>
                    <a:pt x="2795" y="866"/>
                    <a:pt x="2833" y="870"/>
                    <a:pt x="2830" y="874"/>
                  </a:cubicBezTo>
                  <a:cubicBezTo>
                    <a:pt x="2827" y="878"/>
                    <a:pt x="2806" y="888"/>
                    <a:pt x="2806" y="885"/>
                  </a:cubicBezTo>
                  <a:cubicBezTo>
                    <a:pt x="2806" y="882"/>
                    <a:pt x="2794" y="868"/>
                    <a:pt x="2790" y="875"/>
                  </a:cubicBezTo>
                  <a:cubicBezTo>
                    <a:pt x="2786" y="882"/>
                    <a:pt x="2787" y="889"/>
                    <a:pt x="2787" y="889"/>
                  </a:cubicBezTo>
                  <a:cubicBezTo>
                    <a:pt x="2787" y="889"/>
                    <a:pt x="2773" y="881"/>
                    <a:pt x="2767" y="883"/>
                  </a:cubicBezTo>
                  <a:cubicBezTo>
                    <a:pt x="2761" y="885"/>
                    <a:pt x="2765" y="892"/>
                    <a:pt x="2765" y="892"/>
                  </a:cubicBezTo>
                  <a:cubicBezTo>
                    <a:pt x="2748" y="894"/>
                    <a:pt x="2748" y="894"/>
                    <a:pt x="2748" y="894"/>
                  </a:cubicBezTo>
                  <a:cubicBezTo>
                    <a:pt x="2748" y="894"/>
                    <a:pt x="2736" y="890"/>
                    <a:pt x="2721" y="900"/>
                  </a:cubicBezTo>
                  <a:cubicBezTo>
                    <a:pt x="2706" y="910"/>
                    <a:pt x="2677" y="929"/>
                    <a:pt x="2663" y="932"/>
                  </a:cubicBezTo>
                  <a:cubicBezTo>
                    <a:pt x="2649" y="935"/>
                    <a:pt x="2629" y="941"/>
                    <a:pt x="2629" y="941"/>
                  </a:cubicBezTo>
                  <a:cubicBezTo>
                    <a:pt x="2629" y="941"/>
                    <a:pt x="2598" y="933"/>
                    <a:pt x="2590" y="941"/>
                  </a:cubicBezTo>
                  <a:cubicBezTo>
                    <a:pt x="2582" y="949"/>
                    <a:pt x="2576" y="960"/>
                    <a:pt x="2576" y="960"/>
                  </a:cubicBezTo>
                  <a:cubicBezTo>
                    <a:pt x="2547" y="960"/>
                    <a:pt x="2547" y="960"/>
                    <a:pt x="2547" y="960"/>
                  </a:cubicBezTo>
                  <a:cubicBezTo>
                    <a:pt x="2541" y="966"/>
                    <a:pt x="2541" y="966"/>
                    <a:pt x="2541" y="966"/>
                  </a:cubicBezTo>
                  <a:cubicBezTo>
                    <a:pt x="2541" y="966"/>
                    <a:pt x="2527" y="963"/>
                    <a:pt x="2520" y="965"/>
                  </a:cubicBezTo>
                  <a:cubicBezTo>
                    <a:pt x="2513" y="967"/>
                    <a:pt x="2494" y="970"/>
                    <a:pt x="2487" y="969"/>
                  </a:cubicBezTo>
                  <a:cubicBezTo>
                    <a:pt x="2480" y="968"/>
                    <a:pt x="2469" y="960"/>
                    <a:pt x="2466" y="961"/>
                  </a:cubicBezTo>
                  <a:cubicBezTo>
                    <a:pt x="2463" y="962"/>
                    <a:pt x="2445" y="959"/>
                    <a:pt x="2445" y="955"/>
                  </a:cubicBezTo>
                  <a:cubicBezTo>
                    <a:pt x="2445" y="951"/>
                    <a:pt x="2467" y="952"/>
                    <a:pt x="2467" y="952"/>
                  </a:cubicBezTo>
                  <a:cubicBezTo>
                    <a:pt x="2467" y="952"/>
                    <a:pt x="2476" y="942"/>
                    <a:pt x="2479" y="942"/>
                  </a:cubicBezTo>
                  <a:cubicBezTo>
                    <a:pt x="2482" y="942"/>
                    <a:pt x="2490" y="950"/>
                    <a:pt x="2500" y="950"/>
                  </a:cubicBezTo>
                  <a:cubicBezTo>
                    <a:pt x="2510" y="950"/>
                    <a:pt x="2510" y="942"/>
                    <a:pt x="2510" y="942"/>
                  </a:cubicBezTo>
                  <a:cubicBezTo>
                    <a:pt x="2521" y="942"/>
                    <a:pt x="2521" y="942"/>
                    <a:pt x="2521" y="942"/>
                  </a:cubicBezTo>
                  <a:cubicBezTo>
                    <a:pt x="2521" y="942"/>
                    <a:pt x="2531" y="924"/>
                    <a:pt x="2541" y="923"/>
                  </a:cubicBezTo>
                  <a:cubicBezTo>
                    <a:pt x="2551" y="922"/>
                    <a:pt x="2554" y="931"/>
                    <a:pt x="2572" y="924"/>
                  </a:cubicBezTo>
                  <a:cubicBezTo>
                    <a:pt x="2590" y="917"/>
                    <a:pt x="2575" y="895"/>
                    <a:pt x="2575" y="895"/>
                  </a:cubicBezTo>
                  <a:cubicBezTo>
                    <a:pt x="2575" y="895"/>
                    <a:pt x="2553" y="881"/>
                    <a:pt x="2567" y="875"/>
                  </a:cubicBezTo>
                  <a:cubicBezTo>
                    <a:pt x="2573" y="872"/>
                    <a:pt x="2581" y="885"/>
                    <a:pt x="2581" y="885"/>
                  </a:cubicBezTo>
                  <a:cubicBezTo>
                    <a:pt x="2589" y="884"/>
                    <a:pt x="2589" y="884"/>
                    <a:pt x="2589" y="884"/>
                  </a:cubicBezTo>
                  <a:cubicBezTo>
                    <a:pt x="2601" y="895"/>
                    <a:pt x="2601" y="895"/>
                    <a:pt x="2601" y="895"/>
                  </a:cubicBezTo>
                  <a:cubicBezTo>
                    <a:pt x="2601" y="895"/>
                    <a:pt x="2615" y="894"/>
                    <a:pt x="2619" y="897"/>
                  </a:cubicBezTo>
                  <a:cubicBezTo>
                    <a:pt x="2623" y="900"/>
                    <a:pt x="2612" y="915"/>
                    <a:pt x="2635" y="914"/>
                  </a:cubicBezTo>
                  <a:cubicBezTo>
                    <a:pt x="2658" y="913"/>
                    <a:pt x="2658" y="908"/>
                    <a:pt x="2658" y="908"/>
                  </a:cubicBezTo>
                  <a:cubicBezTo>
                    <a:pt x="2669" y="909"/>
                    <a:pt x="2669" y="909"/>
                    <a:pt x="2669" y="909"/>
                  </a:cubicBezTo>
                  <a:cubicBezTo>
                    <a:pt x="2669" y="909"/>
                    <a:pt x="2709" y="893"/>
                    <a:pt x="2723" y="884"/>
                  </a:cubicBezTo>
                  <a:cubicBezTo>
                    <a:pt x="2737" y="875"/>
                    <a:pt x="2759" y="868"/>
                    <a:pt x="2777" y="867"/>
                  </a:cubicBezTo>
                  <a:close/>
                  <a:moveTo>
                    <a:pt x="2442" y="702"/>
                  </a:moveTo>
                  <a:cubicBezTo>
                    <a:pt x="2452" y="697"/>
                    <a:pt x="2461" y="703"/>
                    <a:pt x="2474" y="703"/>
                  </a:cubicBezTo>
                  <a:cubicBezTo>
                    <a:pt x="2487" y="703"/>
                    <a:pt x="2483" y="694"/>
                    <a:pt x="2483" y="694"/>
                  </a:cubicBezTo>
                  <a:cubicBezTo>
                    <a:pt x="2553" y="689"/>
                    <a:pt x="2553" y="689"/>
                    <a:pt x="2553" y="689"/>
                  </a:cubicBezTo>
                  <a:cubicBezTo>
                    <a:pt x="2553" y="689"/>
                    <a:pt x="2588" y="679"/>
                    <a:pt x="2601" y="677"/>
                  </a:cubicBezTo>
                  <a:cubicBezTo>
                    <a:pt x="2614" y="675"/>
                    <a:pt x="2622" y="682"/>
                    <a:pt x="2622" y="682"/>
                  </a:cubicBezTo>
                  <a:cubicBezTo>
                    <a:pt x="2622" y="682"/>
                    <a:pt x="2625" y="676"/>
                    <a:pt x="2632" y="673"/>
                  </a:cubicBezTo>
                  <a:cubicBezTo>
                    <a:pt x="2639" y="670"/>
                    <a:pt x="2661" y="680"/>
                    <a:pt x="2661" y="680"/>
                  </a:cubicBezTo>
                  <a:cubicBezTo>
                    <a:pt x="2661" y="680"/>
                    <a:pt x="2639" y="686"/>
                    <a:pt x="2631" y="690"/>
                  </a:cubicBezTo>
                  <a:cubicBezTo>
                    <a:pt x="2623" y="694"/>
                    <a:pt x="2589" y="696"/>
                    <a:pt x="2589" y="696"/>
                  </a:cubicBezTo>
                  <a:cubicBezTo>
                    <a:pt x="2587" y="704"/>
                    <a:pt x="2587" y="704"/>
                    <a:pt x="2587" y="704"/>
                  </a:cubicBezTo>
                  <a:cubicBezTo>
                    <a:pt x="2605" y="704"/>
                    <a:pt x="2605" y="704"/>
                    <a:pt x="2605" y="704"/>
                  </a:cubicBezTo>
                  <a:cubicBezTo>
                    <a:pt x="2605" y="704"/>
                    <a:pt x="2616" y="707"/>
                    <a:pt x="2620" y="707"/>
                  </a:cubicBezTo>
                  <a:cubicBezTo>
                    <a:pt x="2624" y="707"/>
                    <a:pt x="2650" y="704"/>
                    <a:pt x="2664" y="703"/>
                  </a:cubicBezTo>
                  <a:cubicBezTo>
                    <a:pt x="2678" y="702"/>
                    <a:pt x="2658" y="693"/>
                    <a:pt x="2658" y="693"/>
                  </a:cubicBezTo>
                  <a:cubicBezTo>
                    <a:pt x="2695" y="692"/>
                    <a:pt x="2695" y="692"/>
                    <a:pt x="2695" y="692"/>
                  </a:cubicBezTo>
                  <a:cubicBezTo>
                    <a:pt x="2695" y="692"/>
                    <a:pt x="2690" y="705"/>
                    <a:pt x="2671" y="711"/>
                  </a:cubicBezTo>
                  <a:cubicBezTo>
                    <a:pt x="2652" y="717"/>
                    <a:pt x="2640" y="724"/>
                    <a:pt x="2640" y="724"/>
                  </a:cubicBezTo>
                  <a:cubicBezTo>
                    <a:pt x="2640" y="724"/>
                    <a:pt x="2639" y="736"/>
                    <a:pt x="2631" y="738"/>
                  </a:cubicBezTo>
                  <a:cubicBezTo>
                    <a:pt x="2623" y="740"/>
                    <a:pt x="2601" y="729"/>
                    <a:pt x="2601" y="729"/>
                  </a:cubicBezTo>
                  <a:cubicBezTo>
                    <a:pt x="2596" y="736"/>
                    <a:pt x="2596" y="736"/>
                    <a:pt x="2596" y="736"/>
                  </a:cubicBezTo>
                  <a:cubicBezTo>
                    <a:pt x="2586" y="727"/>
                    <a:pt x="2586" y="727"/>
                    <a:pt x="2586" y="727"/>
                  </a:cubicBezTo>
                  <a:cubicBezTo>
                    <a:pt x="2576" y="737"/>
                    <a:pt x="2576" y="737"/>
                    <a:pt x="2576" y="737"/>
                  </a:cubicBezTo>
                  <a:cubicBezTo>
                    <a:pt x="2576" y="737"/>
                    <a:pt x="2568" y="731"/>
                    <a:pt x="2562" y="738"/>
                  </a:cubicBezTo>
                  <a:cubicBezTo>
                    <a:pt x="2556" y="745"/>
                    <a:pt x="2568" y="751"/>
                    <a:pt x="2568" y="751"/>
                  </a:cubicBezTo>
                  <a:cubicBezTo>
                    <a:pt x="2547" y="754"/>
                    <a:pt x="2547" y="754"/>
                    <a:pt x="2547" y="754"/>
                  </a:cubicBezTo>
                  <a:cubicBezTo>
                    <a:pt x="2547" y="754"/>
                    <a:pt x="2532" y="764"/>
                    <a:pt x="2529" y="764"/>
                  </a:cubicBezTo>
                  <a:cubicBezTo>
                    <a:pt x="2526" y="764"/>
                    <a:pt x="2483" y="777"/>
                    <a:pt x="2472" y="773"/>
                  </a:cubicBezTo>
                  <a:cubicBezTo>
                    <a:pt x="2461" y="769"/>
                    <a:pt x="2500" y="762"/>
                    <a:pt x="2515" y="759"/>
                  </a:cubicBezTo>
                  <a:cubicBezTo>
                    <a:pt x="2530" y="756"/>
                    <a:pt x="2552" y="739"/>
                    <a:pt x="2539" y="737"/>
                  </a:cubicBezTo>
                  <a:cubicBezTo>
                    <a:pt x="2526" y="735"/>
                    <a:pt x="2474" y="764"/>
                    <a:pt x="2461" y="766"/>
                  </a:cubicBezTo>
                  <a:cubicBezTo>
                    <a:pt x="2448" y="768"/>
                    <a:pt x="2422" y="764"/>
                    <a:pt x="2413" y="759"/>
                  </a:cubicBezTo>
                  <a:cubicBezTo>
                    <a:pt x="2404" y="754"/>
                    <a:pt x="2444" y="753"/>
                    <a:pt x="2451" y="748"/>
                  </a:cubicBezTo>
                  <a:cubicBezTo>
                    <a:pt x="2458" y="743"/>
                    <a:pt x="2486" y="733"/>
                    <a:pt x="2486" y="733"/>
                  </a:cubicBezTo>
                  <a:cubicBezTo>
                    <a:pt x="2486" y="733"/>
                    <a:pt x="2481" y="725"/>
                    <a:pt x="2487" y="722"/>
                  </a:cubicBezTo>
                  <a:cubicBezTo>
                    <a:pt x="2493" y="719"/>
                    <a:pt x="2511" y="728"/>
                    <a:pt x="2533" y="722"/>
                  </a:cubicBezTo>
                  <a:cubicBezTo>
                    <a:pt x="2555" y="716"/>
                    <a:pt x="2535" y="704"/>
                    <a:pt x="2516" y="704"/>
                  </a:cubicBezTo>
                  <a:cubicBezTo>
                    <a:pt x="2497" y="704"/>
                    <a:pt x="2492" y="711"/>
                    <a:pt x="2481" y="716"/>
                  </a:cubicBezTo>
                  <a:cubicBezTo>
                    <a:pt x="2470" y="721"/>
                    <a:pt x="2471" y="711"/>
                    <a:pt x="2471" y="711"/>
                  </a:cubicBezTo>
                  <a:cubicBezTo>
                    <a:pt x="2459" y="716"/>
                    <a:pt x="2459" y="716"/>
                    <a:pt x="2459" y="716"/>
                  </a:cubicBezTo>
                  <a:cubicBezTo>
                    <a:pt x="2436" y="713"/>
                    <a:pt x="2436" y="713"/>
                    <a:pt x="2436" y="713"/>
                  </a:cubicBezTo>
                  <a:cubicBezTo>
                    <a:pt x="2436" y="713"/>
                    <a:pt x="2415" y="723"/>
                    <a:pt x="2406" y="720"/>
                  </a:cubicBezTo>
                  <a:cubicBezTo>
                    <a:pt x="2397" y="717"/>
                    <a:pt x="2432" y="707"/>
                    <a:pt x="2442" y="702"/>
                  </a:cubicBezTo>
                  <a:close/>
                  <a:moveTo>
                    <a:pt x="2739" y="3603"/>
                  </a:moveTo>
                  <a:cubicBezTo>
                    <a:pt x="2739" y="3603"/>
                    <a:pt x="2719" y="3594"/>
                    <a:pt x="2713" y="3592"/>
                  </a:cubicBezTo>
                  <a:cubicBezTo>
                    <a:pt x="2712" y="3592"/>
                    <a:pt x="2712" y="3592"/>
                    <a:pt x="2711" y="3592"/>
                  </a:cubicBezTo>
                  <a:cubicBezTo>
                    <a:pt x="2711" y="3591"/>
                    <a:pt x="2711" y="3591"/>
                    <a:pt x="2711" y="3591"/>
                  </a:cubicBezTo>
                  <a:cubicBezTo>
                    <a:pt x="2708" y="3589"/>
                    <a:pt x="2697" y="3585"/>
                    <a:pt x="2700" y="3581"/>
                  </a:cubicBezTo>
                  <a:cubicBezTo>
                    <a:pt x="2703" y="3577"/>
                    <a:pt x="2718" y="3582"/>
                    <a:pt x="2714" y="3575"/>
                  </a:cubicBezTo>
                  <a:cubicBezTo>
                    <a:pt x="2710" y="3569"/>
                    <a:pt x="2709" y="3569"/>
                    <a:pt x="2709" y="3569"/>
                  </a:cubicBezTo>
                  <a:cubicBezTo>
                    <a:pt x="2709" y="3569"/>
                    <a:pt x="2698" y="3573"/>
                    <a:pt x="2698" y="3571"/>
                  </a:cubicBezTo>
                  <a:cubicBezTo>
                    <a:pt x="2697" y="3569"/>
                    <a:pt x="2691" y="3541"/>
                    <a:pt x="2698" y="3543"/>
                  </a:cubicBezTo>
                  <a:cubicBezTo>
                    <a:pt x="2705" y="3545"/>
                    <a:pt x="2738" y="3571"/>
                    <a:pt x="2742" y="3579"/>
                  </a:cubicBezTo>
                  <a:cubicBezTo>
                    <a:pt x="2745" y="3583"/>
                    <a:pt x="2746" y="3591"/>
                    <a:pt x="2747" y="3598"/>
                  </a:cubicBezTo>
                  <a:cubicBezTo>
                    <a:pt x="2747" y="3598"/>
                    <a:pt x="2747" y="3598"/>
                    <a:pt x="2747" y="3598"/>
                  </a:cubicBezTo>
                  <a:cubicBezTo>
                    <a:pt x="2738" y="3598"/>
                    <a:pt x="2739" y="3603"/>
                    <a:pt x="2739" y="3603"/>
                  </a:cubicBezTo>
                  <a:close/>
                  <a:moveTo>
                    <a:pt x="3523" y="5086"/>
                  </a:moveTo>
                  <a:cubicBezTo>
                    <a:pt x="3517" y="5079"/>
                    <a:pt x="3517" y="5079"/>
                    <a:pt x="3517" y="5079"/>
                  </a:cubicBezTo>
                  <a:cubicBezTo>
                    <a:pt x="3509" y="5070"/>
                    <a:pt x="3509" y="5070"/>
                    <a:pt x="3509" y="5070"/>
                  </a:cubicBezTo>
                  <a:cubicBezTo>
                    <a:pt x="3509" y="5070"/>
                    <a:pt x="3499" y="5063"/>
                    <a:pt x="3491" y="5059"/>
                  </a:cubicBezTo>
                  <a:cubicBezTo>
                    <a:pt x="3483" y="5055"/>
                    <a:pt x="3480" y="5047"/>
                    <a:pt x="3480" y="5047"/>
                  </a:cubicBezTo>
                  <a:cubicBezTo>
                    <a:pt x="3480" y="5047"/>
                    <a:pt x="3466" y="5049"/>
                    <a:pt x="3462" y="5044"/>
                  </a:cubicBezTo>
                  <a:cubicBezTo>
                    <a:pt x="3467" y="5030"/>
                    <a:pt x="3467" y="5030"/>
                    <a:pt x="3467" y="5030"/>
                  </a:cubicBezTo>
                  <a:cubicBezTo>
                    <a:pt x="3467" y="5030"/>
                    <a:pt x="3463" y="5015"/>
                    <a:pt x="3468" y="5011"/>
                  </a:cubicBezTo>
                  <a:cubicBezTo>
                    <a:pt x="3471" y="5008"/>
                    <a:pt x="3485" y="5020"/>
                    <a:pt x="3494" y="5028"/>
                  </a:cubicBezTo>
                  <a:cubicBezTo>
                    <a:pt x="3499" y="5032"/>
                    <a:pt x="3502" y="5036"/>
                    <a:pt x="3502" y="5036"/>
                  </a:cubicBezTo>
                  <a:cubicBezTo>
                    <a:pt x="3517" y="5049"/>
                    <a:pt x="3517" y="5049"/>
                    <a:pt x="3517" y="5049"/>
                  </a:cubicBezTo>
                  <a:cubicBezTo>
                    <a:pt x="3518" y="5061"/>
                    <a:pt x="3518" y="5061"/>
                    <a:pt x="3518" y="5061"/>
                  </a:cubicBezTo>
                  <a:cubicBezTo>
                    <a:pt x="3531" y="5069"/>
                    <a:pt x="3531" y="5069"/>
                    <a:pt x="3531" y="5069"/>
                  </a:cubicBezTo>
                  <a:lnTo>
                    <a:pt x="3523" y="5086"/>
                  </a:lnTo>
                  <a:close/>
                  <a:moveTo>
                    <a:pt x="3432" y="3548"/>
                  </a:moveTo>
                  <a:cubicBezTo>
                    <a:pt x="3432" y="3553"/>
                    <a:pt x="3439" y="3569"/>
                    <a:pt x="3439" y="3569"/>
                  </a:cubicBezTo>
                  <a:cubicBezTo>
                    <a:pt x="3456" y="3568"/>
                    <a:pt x="3456" y="3568"/>
                    <a:pt x="3456" y="3568"/>
                  </a:cubicBezTo>
                  <a:cubicBezTo>
                    <a:pt x="3456" y="3568"/>
                    <a:pt x="3461" y="3541"/>
                    <a:pt x="3449" y="3538"/>
                  </a:cubicBezTo>
                  <a:cubicBezTo>
                    <a:pt x="3438" y="3535"/>
                    <a:pt x="3432" y="3542"/>
                    <a:pt x="3432" y="3548"/>
                  </a:cubicBezTo>
                  <a:close/>
                  <a:moveTo>
                    <a:pt x="2936" y="4356"/>
                  </a:moveTo>
                  <a:cubicBezTo>
                    <a:pt x="2951" y="4352"/>
                    <a:pt x="2953" y="4332"/>
                    <a:pt x="2943" y="4336"/>
                  </a:cubicBezTo>
                  <a:cubicBezTo>
                    <a:pt x="2934" y="4340"/>
                    <a:pt x="2928" y="4357"/>
                    <a:pt x="2936" y="4356"/>
                  </a:cubicBezTo>
                  <a:close/>
                  <a:moveTo>
                    <a:pt x="3616" y="6574"/>
                  </a:moveTo>
                  <a:cubicBezTo>
                    <a:pt x="3603" y="6577"/>
                    <a:pt x="3603" y="6577"/>
                    <a:pt x="3603" y="6577"/>
                  </a:cubicBezTo>
                  <a:cubicBezTo>
                    <a:pt x="3610" y="6590"/>
                    <a:pt x="3610" y="6590"/>
                    <a:pt x="3610" y="6590"/>
                  </a:cubicBezTo>
                  <a:lnTo>
                    <a:pt x="3616" y="6574"/>
                  </a:lnTo>
                  <a:close/>
                  <a:moveTo>
                    <a:pt x="3626" y="6546"/>
                  </a:moveTo>
                  <a:cubicBezTo>
                    <a:pt x="3612" y="6557"/>
                    <a:pt x="3619" y="6567"/>
                    <a:pt x="3629" y="6564"/>
                  </a:cubicBezTo>
                  <a:cubicBezTo>
                    <a:pt x="3641" y="6560"/>
                    <a:pt x="3640" y="6536"/>
                    <a:pt x="3626" y="6546"/>
                  </a:cubicBezTo>
                  <a:close/>
                  <a:moveTo>
                    <a:pt x="3828" y="7023"/>
                  </a:moveTo>
                  <a:cubicBezTo>
                    <a:pt x="3805" y="7010"/>
                    <a:pt x="3805" y="7010"/>
                    <a:pt x="3805" y="7010"/>
                  </a:cubicBezTo>
                  <a:cubicBezTo>
                    <a:pt x="3822" y="7029"/>
                    <a:pt x="3822" y="7029"/>
                    <a:pt x="3822" y="7029"/>
                  </a:cubicBezTo>
                  <a:cubicBezTo>
                    <a:pt x="3853" y="7033"/>
                    <a:pt x="3853" y="7033"/>
                    <a:pt x="3853" y="7033"/>
                  </a:cubicBezTo>
                  <a:cubicBezTo>
                    <a:pt x="3864" y="7040"/>
                    <a:pt x="3864" y="7040"/>
                    <a:pt x="3864" y="7040"/>
                  </a:cubicBezTo>
                  <a:cubicBezTo>
                    <a:pt x="3853" y="7026"/>
                    <a:pt x="3853" y="7026"/>
                    <a:pt x="3853" y="7026"/>
                  </a:cubicBezTo>
                  <a:lnTo>
                    <a:pt x="3828" y="7023"/>
                  </a:lnTo>
                  <a:close/>
                  <a:moveTo>
                    <a:pt x="3646" y="6620"/>
                  </a:moveTo>
                  <a:cubicBezTo>
                    <a:pt x="3648" y="6632"/>
                    <a:pt x="3648" y="6632"/>
                    <a:pt x="3648" y="6632"/>
                  </a:cubicBezTo>
                  <a:cubicBezTo>
                    <a:pt x="3664" y="6642"/>
                    <a:pt x="3664" y="6642"/>
                    <a:pt x="3664" y="6642"/>
                  </a:cubicBezTo>
                  <a:cubicBezTo>
                    <a:pt x="3664" y="6626"/>
                    <a:pt x="3664" y="6626"/>
                    <a:pt x="3664" y="6626"/>
                  </a:cubicBezTo>
                  <a:cubicBezTo>
                    <a:pt x="3655" y="6610"/>
                    <a:pt x="3655" y="6610"/>
                    <a:pt x="3655" y="6610"/>
                  </a:cubicBezTo>
                  <a:cubicBezTo>
                    <a:pt x="3633" y="6611"/>
                    <a:pt x="3633" y="6611"/>
                    <a:pt x="3633" y="6611"/>
                  </a:cubicBezTo>
                  <a:lnTo>
                    <a:pt x="3646" y="6620"/>
                  </a:lnTo>
                  <a:close/>
                  <a:moveTo>
                    <a:pt x="3623" y="6590"/>
                  </a:moveTo>
                  <a:cubicBezTo>
                    <a:pt x="3630" y="6598"/>
                    <a:pt x="3630" y="6598"/>
                    <a:pt x="3630" y="6598"/>
                  </a:cubicBezTo>
                  <a:cubicBezTo>
                    <a:pt x="3648" y="6598"/>
                    <a:pt x="3648" y="6598"/>
                    <a:pt x="3648" y="6598"/>
                  </a:cubicBezTo>
                  <a:cubicBezTo>
                    <a:pt x="3655" y="6585"/>
                    <a:pt x="3655" y="6585"/>
                    <a:pt x="3655" y="6585"/>
                  </a:cubicBezTo>
                  <a:cubicBezTo>
                    <a:pt x="3636" y="6590"/>
                    <a:pt x="3636" y="6590"/>
                    <a:pt x="3636" y="6590"/>
                  </a:cubicBezTo>
                  <a:lnTo>
                    <a:pt x="3623" y="6590"/>
                  </a:lnTo>
                  <a:close/>
                  <a:moveTo>
                    <a:pt x="3708" y="6864"/>
                  </a:moveTo>
                  <a:cubicBezTo>
                    <a:pt x="3713" y="6863"/>
                    <a:pt x="3716" y="6854"/>
                    <a:pt x="3716" y="6854"/>
                  </a:cubicBezTo>
                  <a:cubicBezTo>
                    <a:pt x="3736" y="6871"/>
                    <a:pt x="3736" y="6871"/>
                    <a:pt x="3736" y="6871"/>
                  </a:cubicBezTo>
                  <a:cubicBezTo>
                    <a:pt x="3737" y="6855"/>
                    <a:pt x="3737" y="6855"/>
                    <a:pt x="3737" y="6855"/>
                  </a:cubicBezTo>
                  <a:cubicBezTo>
                    <a:pt x="3717" y="6834"/>
                    <a:pt x="3717" y="6834"/>
                    <a:pt x="3717" y="6834"/>
                  </a:cubicBezTo>
                  <a:cubicBezTo>
                    <a:pt x="3717" y="6834"/>
                    <a:pt x="3701" y="6811"/>
                    <a:pt x="3701" y="6799"/>
                  </a:cubicBezTo>
                  <a:cubicBezTo>
                    <a:pt x="3701" y="6788"/>
                    <a:pt x="3690" y="6776"/>
                    <a:pt x="3679" y="6770"/>
                  </a:cubicBezTo>
                  <a:cubicBezTo>
                    <a:pt x="3669" y="6765"/>
                    <a:pt x="3669" y="6776"/>
                    <a:pt x="3669" y="6776"/>
                  </a:cubicBezTo>
                  <a:cubicBezTo>
                    <a:pt x="3655" y="6772"/>
                    <a:pt x="3655" y="6772"/>
                    <a:pt x="3655" y="6772"/>
                  </a:cubicBezTo>
                  <a:cubicBezTo>
                    <a:pt x="3655" y="6772"/>
                    <a:pt x="3640" y="6799"/>
                    <a:pt x="3651" y="6799"/>
                  </a:cubicBezTo>
                  <a:cubicBezTo>
                    <a:pt x="3661" y="6799"/>
                    <a:pt x="3681" y="6799"/>
                    <a:pt x="3681" y="6799"/>
                  </a:cubicBezTo>
                  <a:cubicBezTo>
                    <a:pt x="3668" y="6825"/>
                    <a:pt x="3668" y="6825"/>
                    <a:pt x="3668" y="6825"/>
                  </a:cubicBezTo>
                  <a:cubicBezTo>
                    <a:pt x="3677" y="6825"/>
                    <a:pt x="3677" y="6825"/>
                    <a:pt x="3677" y="6825"/>
                  </a:cubicBezTo>
                  <a:cubicBezTo>
                    <a:pt x="3691" y="6812"/>
                    <a:pt x="3691" y="6812"/>
                    <a:pt x="3691" y="6812"/>
                  </a:cubicBezTo>
                  <a:cubicBezTo>
                    <a:pt x="3690" y="6828"/>
                    <a:pt x="3690" y="6828"/>
                    <a:pt x="3690" y="6828"/>
                  </a:cubicBezTo>
                  <a:cubicBezTo>
                    <a:pt x="3690" y="6828"/>
                    <a:pt x="3704" y="6866"/>
                    <a:pt x="3708" y="6864"/>
                  </a:cubicBezTo>
                  <a:close/>
                  <a:moveTo>
                    <a:pt x="3703" y="6889"/>
                  </a:moveTo>
                  <a:cubicBezTo>
                    <a:pt x="3714" y="6890"/>
                    <a:pt x="3714" y="6890"/>
                    <a:pt x="3714" y="6890"/>
                  </a:cubicBezTo>
                  <a:cubicBezTo>
                    <a:pt x="3721" y="6912"/>
                    <a:pt x="3721" y="6912"/>
                    <a:pt x="3721" y="6912"/>
                  </a:cubicBezTo>
                  <a:cubicBezTo>
                    <a:pt x="3726" y="6892"/>
                    <a:pt x="3726" y="6892"/>
                    <a:pt x="3726" y="6892"/>
                  </a:cubicBezTo>
                  <a:cubicBezTo>
                    <a:pt x="3727" y="6876"/>
                    <a:pt x="3727" y="6876"/>
                    <a:pt x="3727" y="6876"/>
                  </a:cubicBezTo>
                  <a:cubicBezTo>
                    <a:pt x="3710" y="6871"/>
                    <a:pt x="3710" y="6871"/>
                    <a:pt x="3710" y="6871"/>
                  </a:cubicBezTo>
                  <a:lnTo>
                    <a:pt x="3703" y="6889"/>
                  </a:lnTo>
                  <a:close/>
                  <a:moveTo>
                    <a:pt x="3756" y="6964"/>
                  </a:moveTo>
                  <a:cubicBezTo>
                    <a:pt x="3779" y="6985"/>
                    <a:pt x="3779" y="6985"/>
                    <a:pt x="3779" y="6985"/>
                  </a:cubicBezTo>
                  <a:cubicBezTo>
                    <a:pt x="3786" y="6978"/>
                    <a:pt x="3786" y="6978"/>
                    <a:pt x="3786" y="6978"/>
                  </a:cubicBezTo>
                  <a:cubicBezTo>
                    <a:pt x="3766" y="6955"/>
                    <a:pt x="3766" y="6955"/>
                    <a:pt x="3766" y="6955"/>
                  </a:cubicBezTo>
                  <a:lnTo>
                    <a:pt x="3756" y="6964"/>
                  </a:lnTo>
                  <a:close/>
                  <a:moveTo>
                    <a:pt x="3828" y="6972"/>
                  </a:moveTo>
                  <a:cubicBezTo>
                    <a:pt x="3815" y="6959"/>
                    <a:pt x="3815" y="6959"/>
                    <a:pt x="3815" y="6959"/>
                  </a:cubicBezTo>
                  <a:cubicBezTo>
                    <a:pt x="3811" y="6981"/>
                    <a:pt x="3811" y="6981"/>
                    <a:pt x="3811" y="6981"/>
                  </a:cubicBezTo>
                  <a:cubicBezTo>
                    <a:pt x="3796" y="6985"/>
                    <a:pt x="3796" y="6985"/>
                    <a:pt x="3796" y="6985"/>
                  </a:cubicBezTo>
                  <a:cubicBezTo>
                    <a:pt x="3825" y="6997"/>
                    <a:pt x="3825" y="6997"/>
                    <a:pt x="3825" y="6997"/>
                  </a:cubicBezTo>
                  <a:lnTo>
                    <a:pt x="3828" y="6972"/>
                  </a:lnTo>
                  <a:close/>
                  <a:moveTo>
                    <a:pt x="3802" y="6957"/>
                  </a:moveTo>
                  <a:cubicBezTo>
                    <a:pt x="3795" y="6951"/>
                    <a:pt x="3795" y="6951"/>
                    <a:pt x="3795" y="6951"/>
                  </a:cubicBezTo>
                  <a:cubicBezTo>
                    <a:pt x="3789" y="6961"/>
                    <a:pt x="3789" y="6961"/>
                    <a:pt x="3789" y="6961"/>
                  </a:cubicBezTo>
                  <a:cubicBezTo>
                    <a:pt x="3796" y="6970"/>
                    <a:pt x="3796" y="6970"/>
                    <a:pt x="3796" y="6970"/>
                  </a:cubicBezTo>
                  <a:lnTo>
                    <a:pt x="3802" y="6957"/>
                  </a:lnTo>
                  <a:close/>
                  <a:moveTo>
                    <a:pt x="9720" y="140"/>
                  </a:moveTo>
                  <a:cubicBezTo>
                    <a:pt x="9720" y="148"/>
                    <a:pt x="9786" y="154"/>
                    <a:pt x="9786" y="154"/>
                  </a:cubicBezTo>
                  <a:cubicBezTo>
                    <a:pt x="9820" y="150"/>
                    <a:pt x="9820" y="150"/>
                    <a:pt x="9820" y="150"/>
                  </a:cubicBezTo>
                  <a:cubicBezTo>
                    <a:pt x="9858" y="164"/>
                    <a:pt x="9858" y="164"/>
                    <a:pt x="9858" y="164"/>
                  </a:cubicBezTo>
                  <a:cubicBezTo>
                    <a:pt x="9900" y="162"/>
                    <a:pt x="9900" y="162"/>
                    <a:pt x="9900" y="162"/>
                  </a:cubicBezTo>
                  <a:cubicBezTo>
                    <a:pt x="9894" y="144"/>
                    <a:pt x="9876" y="118"/>
                    <a:pt x="9858" y="120"/>
                  </a:cubicBezTo>
                  <a:cubicBezTo>
                    <a:pt x="9840" y="122"/>
                    <a:pt x="9822" y="134"/>
                    <a:pt x="9822" y="134"/>
                  </a:cubicBezTo>
                  <a:cubicBezTo>
                    <a:pt x="9808" y="118"/>
                    <a:pt x="9808" y="118"/>
                    <a:pt x="9808" y="118"/>
                  </a:cubicBezTo>
                  <a:cubicBezTo>
                    <a:pt x="9808" y="118"/>
                    <a:pt x="9720" y="132"/>
                    <a:pt x="9720" y="140"/>
                  </a:cubicBezTo>
                  <a:close/>
                  <a:moveTo>
                    <a:pt x="9682" y="142"/>
                  </a:moveTo>
                  <a:cubicBezTo>
                    <a:pt x="9692" y="132"/>
                    <a:pt x="9692" y="132"/>
                    <a:pt x="9692" y="132"/>
                  </a:cubicBezTo>
                  <a:cubicBezTo>
                    <a:pt x="9632" y="132"/>
                    <a:pt x="9632" y="132"/>
                    <a:pt x="9632" y="132"/>
                  </a:cubicBezTo>
                  <a:lnTo>
                    <a:pt x="9682" y="142"/>
                  </a:lnTo>
                  <a:close/>
                  <a:moveTo>
                    <a:pt x="9658" y="124"/>
                  </a:moveTo>
                  <a:cubicBezTo>
                    <a:pt x="9658" y="124"/>
                    <a:pt x="9714" y="128"/>
                    <a:pt x="9726" y="124"/>
                  </a:cubicBezTo>
                  <a:cubicBezTo>
                    <a:pt x="9738" y="120"/>
                    <a:pt x="9780" y="124"/>
                    <a:pt x="9772" y="108"/>
                  </a:cubicBezTo>
                  <a:cubicBezTo>
                    <a:pt x="9764" y="92"/>
                    <a:pt x="9690" y="70"/>
                    <a:pt x="9690" y="70"/>
                  </a:cubicBezTo>
                  <a:cubicBezTo>
                    <a:pt x="9690" y="70"/>
                    <a:pt x="9634" y="60"/>
                    <a:pt x="9632" y="80"/>
                  </a:cubicBezTo>
                  <a:cubicBezTo>
                    <a:pt x="9630" y="100"/>
                    <a:pt x="9658" y="124"/>
                    <a:pt x="9658" y="124"/>
                  </a:cubicBezTo>
                  <a:close/>
                  <a:moveTo>
                    <a:pt x="10000" y="192"/>
                  </a:moveTo>
                  <a:cubicBezTo>
                    <a:pt x="10106" y="186"/>
                    <a:pt x="10106" y="186"/>
                    <a:pt x="10106" y="186"/>
                  </a:cubicBezTo>
                  <a:cubicBezTo>
                    <a:pt x="10078" y="170"/>
                    <a:pt x="10078" y="170"/>
                    <a:pt x="10078" y="170"/>
                  </a:cubicBezTo>
                  <a:cubicBezTo>
                    <a:pt x="10078" y="170"/>
                    <a:pt x="10040" y="150"/>
                    <a:pt x="10030" y="150"/>
                  </a:cubicBezTo>
                  <a:cubicBezTo>
                    <a:pt x="10020" y="150"/>
                    <a:pt x="10002" y="162"/>
                    <a:pt x="10002" y="162"/>
                  </a:cubicBezTo>
                  <a:cubicBezTo>
                    <a:pt x="10002" y="162"/>
                    <a:pt x="9996" y="134"/>
                    <a:pt x="9974" y="134"/>
                  </a:cubicBezTo>
                  <a:cubicBezTo>
                    <a:pt x="9952" y="134"/>
                    <a:pt x="9940" y="200"/>
                    <a:pt x="9940" y="200"/>
                  </a:cubicBezTo>
                  <a:cubicBezTo>
                    <a:pt x="9956" y="208"/>
                    <a:pt x="9956" y="208"/>
                    <a:pt x="9956" y="208"/>
                  </a:cubicBezTo>
                  <a:cubicBezTo>
                    <a:pt x="9974" y="204"/>
                    <a:pt x="10000" y="192"/>
                    <a:pt x="10000" y="192"/>
                  </a:cubicBezTo>
                  <a:close/>
                  <a:moveTo>
                    <a:pt x="11360" y="338"/>
                  </a:moveTo>
                  <a:cubicBezTo>
                    <a:pt x="11370" y="320"/>
                    <a:pt x="11370" y="320"/>
                    <a:pt x="11370" y="320"/>
                  </a:cubicBezTo>
                  <a:cubicBezTo>
                    <a:pt x="11370" y="320"/>
                    <a:pt x="11396" y="320"/>
                    <a:pt x="11406" y="320"/>
                  </a:cubicBezTo>
                  <a:cubicBezTo>
                    <a:pt x="11416" y="320"/>
                    <a:pt x="11446" y="318"/>
                    <a:pt x="11446" y="318"/>
                  </a:cubicBezTo>
                  <a:cubicBezTo>
                    <a:pt x="11404" y="298"/>
                    <a:pt x="11404" y="298"/>
                    <a:pt x="11404" y="298"/>
                  </a:cubicBezTo>
                  <a:cubicBezTo>
                    <a:pt x="11412" y="284"/>
                    <a:pt x="11412" y="284"/>
                    <a:pt x="11412" y="284"/>
                  </a:cubicBezTo>
                  <a:cubicBezTo>
                    <a:pt x="11352" y="272"/>
                    <a:pt x="11352" y="272"/>
                    <a:pt x="11352" y="272"/>
                  </a:cubicBezTo>
                  <a:cubicBezTo>
                    <a:pt x="11362" y="290"/>
                    <a:pt x="11362" y="290"/>
                    <a:pt x="11362" y="290"/>
                  </a:cubicBezTo>
                  <a:cubicBezTo>
                    <a:pt x="11362" y="290"/>
                    <a:pt x="11240" y="250"/>
                    <a:pt x="11242" y="280"/>
                  </a:cubicBezTo>
                  <a:cubicBezTo>
                    <a:pt x="11244" y="310"/>
                    <a:pt x="11360" y="338"/>
                    <a:pt x="11360" y="338"/>
                  </a:cubicBezTo>
                  <a:close/>
                  <a:moveTo>
                    <a:pt x="11226" y="294"/>
                  </a:moveTo>
                  <a:cubicBezTo>
                    <a:pt x="11190" y="282"/>
                    <a:pt x="11190" y="282"/>
                    <a:pt x="11190" y="282"/>
                  </a:cubicBezTo>
                  <a:cubicBezTo>
                    <a:pt x="11206" y="304"/>
                    <a:pt x="11206" y="304"/>
                    <a:pt x="11206" y="304"/>
                  </a:cubicBezTo>
                  <a:lnTo>
                    <a:pt x="11226" y="294"/>
                  </a:lnTo>
                  <a:close/>
                  <a:moveTo>
                    <a:pt x="10490" y="348"/>
                  </a:moveTo>
                  <a:cubicBezTo>
                    <a:pt x="10522" y="354"/>
                    <a:pt x="10522" y="354"/>
                    <a:pt x="10522" y="354"/>
                  </a:cubicBezTo>
                  <a:cubicBezTo>
                    <a:pt x="10542" y="356"/>
                    <a:pt x="10562" y="344"/>
                    <a:pt x="10532" y="338"/>
                  </a:cubicBezTo>
                  <a:cubicBezTo>
                    <a:pt x="10502" y="332"/>
                    <a:pt x="10490" y="348"/>
                    <a:pt x="10490" y="348"/>
                  </a:cubicBezTo>
                  <a:close/>
                  <a:moveTo>
                    <a:pt x="9502" y="405"/>
                  </a:moveTo>
                  <a:cubicBezTo>
                    <a:pt x="9477" y="388"/>
                    <a:pt x="9484" y="411"/>
                    <a:pt x="9484" y="411"/>
                  </a:cubicBezTo>
                  <a:cubicBezTo>
                    <a:pt x="9509" y="421"/>
                    <a:pt x="9527" y="422"/>
                    <a:pt x="9502" y="405"/>
                  </a:cubicBezTo>
                  <a:close/>
                  <a:moveTo>
                    <a:pt x="8214" y="2309"/>
                  </a:moveTo>
                  <a:cubicBezTo>
                    <a:pt x="8215" y="2323"/>
                    <a:pt x="8242" y="2338"/>
                    <a:pt x="8249" y="2335"/>
                  </a:cubicBezTo>
                  <a:cubicBezTo>
                    <a:pt x="8256" y="2332"/>
                    <a:pt x="8274" y="2316"/>
                    <a:pt x="8274" y="2316"/>
                  </a:cubicBezTo>
                  <a:cubicBezTo>
                    <a:pt x="8274" y="2316"/>
                    <a:pt x="8290" y="2323"/>
                    <a:pt x="8293" y="2317"/>
                  </a:cubicBezTo>
                  <a:cubicBezTo>
                    <a:pt x="8297" y="2311"/>
                    <a:pt x="8290" y="2302"/>
                    <a:pt x="8290" y="2302"/>
                  </a:cubicBezTo>
                  <a:cubicBezTo>
                    <a:pt x="8311" y="2278"/>
                    <a:pt x="8311" y="2278"/>
                    <a:pt x="8311" y="2278"/>
                  </a:cubicBezTo>
                  <a:cubicBezTo>
                    <a:pt x="8284" y="2295"/>
                    <a:pt x="8284" y="2295"/>
                    <a:pt x="8284" y="2295"/>
                  </a:cubicBezTo>
                  <a:cubicBezTo>
                    <a:pt x="8284" y="2295"/>
                    <a:pt x="8260" y="2291"/>
                    <a:pt x="8251" y="2293"/>
                  </a:cubicBezTo>
                  <a:cubicBezTo>
                    <a:pt x="8242" y="2295"/>
                    <a:pt x="8245" y="2304"/>
                    <a:pt x="8245" y="2304"/>
                  </a:cubicBezTo>
                  <a:cubicBezTo>
                    <a:pt x="8245" y="2304"/>
                    <a:pt x="8213" y="2298"/>
                    <a:pt x="8214" y="2309"/>
                  </a:cubicBezTo>
                  <a:close/>
                  <a:moveTo>
                    <a:pt x="7882" y="2054"/>
                  </a:moveTo>
                  <a:cubicBezTo>
                    <a:pt x="7896" y="2053"/>
                    <a:pt x="7896" y="2053"/>
                    <a:pt x="7896" y="2053"/>
                  </a:cubicBezTo>
                  <a:cubicBezTo>
                    <a:pt x="7899" y="2044"/>
                    <a:pt x="7899" y="2044"/>
                    <a:pt x="7899" y="2044"/>
                  </a:cubicBezTo>
                  <a:cubicBezTo>
                    <a:pt x="7879" y="2044"/>
                    <a:pt x="7879" y="2044"/>
                    <a:pt x="7879" y="2044"/>
                  </a:cubicBezTo>
                  <a:lnTo>
                    <a:pt x="7882" y="2054"/>
                  </a:lnTo>
                  <a:close/>
                  <a:moveTo>
                    <a:pt x="7906" y="2035"/>
                  </a:moveTo>
                  <a:cubicBezTo>
                    <a:pt x="7909" y="2044"/>
                    <a:pt x="7919" y="2050"/>
                    <a:pt x="7918" y="2034"/>
                  </a:cubicBezTo>
                  <a:cubicBezTo>
                    <a:pt x="7917" y="2018"/>
                    <a:pt x="7906" y="2035"/>
                    <a:pt x="7906" y="2035"/>
                  </a:cubicBezTo>
                  <a:close/>
                  <a:moveTo>
                    <a:pt x="9198" y="400"/>
                  </a:moveTo>
                  <a:cubicBezTo>
                    <a:pt x="9231" y="392"/>
                    <a:pt x="9220" y="382"/>
                    <a:pt x="9212" y="378"/>
                  </a:cubicBezTo>
                  <a:cubicBezTo>
                    <a:pt x="9204" y="374"/>
                    <a:pt x="9174" y="378"/>
                    <a:pt x="9174" y="378"/>
                  </a:cubicBezTo>
                  <a:cubicBezTo>
                    <a:pt x="9174" y="378"/>
                    <a:pt x="9180" y="404"/>
                    <a:pt x="9198" y="400"/>
                  </a:cubicBezTo>
                  <a:close/>
                  <a:moveTo>
                    <a:pt x="9474" y="423"/>
                  </a:moveTo>
                  <a:cubicBezTo>
                    <a:pt x="9453" y="418"/>
                    <a:pt x="9453" y="418"/>
                    <a:pt x="9453" y="418"/>
                  </a:cubicBezTo>
                  <a:cubicBezTo>
                    <a:pt x="9436" y="432"/>
                    <a:pt x="9436" y="432"/>
                    <a:pt x="9436" y="432"/>
                  </a:cubicBezTo>
                  <a:cubicBezTo>
                    <a:pt x="9462" y="439"/>
                    <a:pt x="9462" y="439"/>
                    <a:pt x="9462" y="439"/>
                  </a:cubicBezTo>
                  <a:lnTo>
                    <a:pt x="9474" y="423"/>
                  </a:lnTo>
                  <a:close/>
                  <a:moveTo>
                    <a:pt x="7942" y="2021"/>
                  </a:moveTo>
                  <a:cubicBezTo>
                    <a:pt x="7924" y="2021"/>
                    <a:pt x="7924" y="2021"/>
                    <a:pt x="7924" y="2021"/>
                  </a:cubicBezTo>
                  <a:cubicBezTo>
                    <a:pt x="7924" y="2042"/>
                    <a:pt x="7924" y="2042"/>
                    <a:pt x="7924" y="2042"/>
                  </a:cubicBezTo>
                  <a:cubicBezTo>
                    <a:pt x="7931" y="2029"/>
                    <a:pt x="7931" y="2029"/>
                    <a:pt x="7931" y="2029"/>
                  </a:cubicBezTo>
                  <a:lnTo>
                    <a:pt x="7942" y="2021"/>
                  </a:lnTo>
                  <a:close/>
                  <a:moveTo>
                    <a:pt x="11466" y="312"/>
                  </a:moveTo>
                  <a:cubicBezTo>
                    <a:pt x="11504" y="316"/>
                    <a:pt x="11504" y="316"/>
                    <a:pt x="11504" y="316"/>
                  </a:cubicBezTo>
                  <a:cubicBezTo>
                    <a:pt x="11514" y="306"/>
                    <a:pt x="11512" y="294"/>
                    <a:pt x="11494" y="294"/>
                  </a:cubicBezTo>
                  <a:cubicBezTo>
                    <a:pt x="11476" y="294"/>
                    <a:pt x="11416" y="280"/>
                    <a:pt x="11424" y="292"/>
                  </a:cubicBezTo>
                  <a:cubicBezTo>
                    <a:pt x="11432" y="304"/>
                    <a:pt x="11466" y="312"/>
                    <a:pt x="11466" y="312"/>
                  </a:cubicBezTo>
                  <a:close/>
                  <a:moveTo>
                    <a:pt x="12678" y="554"/>
                  </a:moveTo>
                  <a:cubicBezTo>
                    <a:pt x="12686" y="544"/>
                    <a:pt x="12612" y="534"/>
                    <a:pt x="12612" y="534"/>
                  </a:cubicBezTo>
                  <a:cubicBezTo>
                    <a:pt x="12612" y="542"/>
                    <a:pt x="12670" y="564"/>
                    <a:pt x="12678" y="554"/>
                  </a:cubicBezTo>
                  <a:close/>
                  <a:moveTo>
                    <a:pt x="11426" y="348"/>
                  </a:moveTo>
                  <a:cubicBezTo>
                    <a:pt x="11400" y="374"/>
                    <a:pt x="11456" y="372"/>
                    <a:pt x="11464" y="362"/>
                  </a:cubicBezTo>
                  <a:cubicBezTo>
                    <a:pt x="11472" y="352"/>
                    <a:pt x="11433" y="341"/>
                    <a:pt x="11426" y="348"/>
                  </a:cubicBezTo>
                  <a:close/>
                  <a:moveTo>
                    <a:pt x="13194" y="1684"/>
                  </a:moveTo>
                  <a:cubicBezTo>
                    <a:pt x="13195" y="1663"/>
                    <a:pt x="13195" y="1663"/>
                    <a:pt x="13195" y="1663"/>
                  </a:cubicBezTo>
                  <a:cubicBezTo>
                    <a:pt x="13186" y="1680"/>
                    <a:pt x="13186" y="1680"/>
                    <a:pt x="13186" y="1680"/>
                  </a:cubicBezTo>
                  <a:lnTo>
                    <a:pt x="13194" y="1684"/>
                  </a:lnTo>
                  <a:close/>
                  <a:moveTo>
                    <a:pt x="13193" y="1621"/>
                  </a:moveTo>
                  <a:cubicBezTo>
                    <a:pt x="13205" y="1619"/>
                    <a:pt x="13205" y="1619"/>
                    <a:pt x="13205" y="1619"/>
                  </a:cubicBezTo>
                  <a:cubicBezTo>
                    <a:pt x="13193" y="1607"/>
                    <a:pt x="13193" y="1607"/>
                    <a:pt x="13193" y="1607"/>
                  </a:cubicBezTo>
                  <a:lnTo>
                    <a:pt x="13193" y="1621"/>
                  </a:lnTo>
                  <a:close/>
                  <a:moveTo>
                    <a:pt x="11925" y="3120"/>
                  </a:moveTo>
                  <a:cubicBezTo>
                    <a:pt x="11911" y="3110"/>
                    <a:pt x="11863" y="3116"/>
                    <a:pt x="11863" y="3116"/>
                  </a:cubicBezTo>
                  <a:cubicBezTo>
                    <a:pt x="11859" y="3128"/>
                    <a:pt x="11859" y="3128"/>
                    <a:pt x="11859" y="3128"/>
                  </a:cubicBezTo>
                  <a:cubicBezTo>
                    <a:pt x="11848" y="3122"/>
                    <a:pt x="11848" y="3122"/>
                    <a:pt x="11848" y="3122"/>
                  </a:cubicBezTo>
                  <a:cubicBezTo>
                    <a:pt x="11842" y="3139"/>
                    <a:pt x="11842" y="3139"/>
                    <a:pt x="11842" y="3139"/>
                  </a:cubicBezTo>
                  <a:cubicBezTo>
                    <a:pt x="11842" y="3139"/>
                    <a:pt x="11812" y="3162"/>
                    <a:pt x="11831" y="3186"/>
                  </a:cubicBezTo>
                  <a:cubicBezTo>
                    <a:pt x="11851" y="3209"/>
                    <a:pt x="11864" y="3209"/>
                    <a:pt x="11864" y="3209"/>
                  </a:cubicBezTo>
                  <a:cubicBezTo>
                    <a:pt x="11920" y="3208"/>
                    <a:pt x="11916" y="3191"/>
                    <a:pt x="11918" y="3184"/>
                  </a:cubicBezTo>
                  <a:cubicBezTo>
                    <a:pt x="11919" y="3178"/>
                    <a:pt x="11915" y="3163"/>
                    <a:pt x="11915" y="3163"/>
                  </a:cubicBezTo>
                  <a:cubicBezTo>
                    <a:pt x="11915" y="3163"/>
                    <a:pt x="11940" y="3131"/>
                    <a:pt x="11925" y="3120"/>
                  </a:cubicBezTo>
                  <a:close/>
                  <a:moveTo>
                    <a:pt x="11975" y="3291"/>
                  </a:moveTo>
                  <a:cubicBezTo>
                    <a:pt x="11959" y="3291"/>
                    <a:pt x="11970" y="3309"/>
                    <a:pt x="11970" y="3309"/>
                  </a:cubicBezTo>
                  <a:cubicBezTo>
                    <a:pt x="11982" y="3309"/>
                    <a:pt x="11991" y="3291"/>
                    <a:pt x="11975" y="3291"/>
                  </a:cubicBezTo>
                  <a:close/>
                  <a:moveTo>
                    <a:pt x="13029" y="2240"/>
                  </a:moveTo>
                  <a:cubicBezTo>
                    <a:pt x="13030" y="2226"/>
                    <a:pt x="13031" y="2200"/>
                    <a:pt x="13025" y="2188"/>
                  </a:cubicBezTo>
                  <a:cubicBezTo>
                    <a:pt x="13019" y="2176"/>
                    <a:pt x="12995" y="2159"/>
                    <a:pt x="12998" y="2142"/>
                  </a:cubicBezTo>
                  <a:cubicBezTo>
                    <a:pt x="13001" y="2125"/>
                    <a:pt x="13017" y="2130"/>
                    <a:pt x="13017" y="2130"/>
                  </a:cubicBezTo>
                  <a:cubicBezTo>
                    <a:pt x="13014" y="2103"/>
                    <a:pt x="13014" y="2103"/>
                    <a:pt x="13014" y="2103"/>
                  </a:cubicBezTo>
                  <a:cubicBezTo>
                    <a:pt x="13006" y="2097"/>
                    <a:pt x="13006" y="2097"/>
                    <a:pt x="13006" y="2097"/>
                  </a:cubicBezTo>
                  <a:cubicBezTo>
                    <a:pt x="13016" y="2090"/>
                    <a:pt x="13016" y="2090"/>
                    <a:pt x="13016" y="2090"/>
                  </a:cubicBezTo>
                  <a:cubicBezTo>
                    <a:pt x="13016" y="2090"/>
                    <a:pt x="13011" y="2072"/>
                    <a:pt x="13007" y="2062"/>
                  </a:cubicBezTo>
                  <a:cubicBezTo>
                    <a:pt x="13003" y="2052"/>
                    <a:pt x="12989" y="2044"/>
                    <a:pt x="12989" y="2044"/>
                  </a:cubicBezTo>
                  <a:cubicBezTo>
                    <a:pt x="12985" y="2031"/>
                    <a:pt x="12985" y="2031"/>
                    <a:pt x="12985" y="2031"/>
                  </a:cubicBezTo>
                  <a:cubicBezTo>
                    <a:pt x="12985" y="2031"/>
                    <a:pt x="12970" y="2024"/>
                    <a:pt x="12961" y="2017"/>
                  </a:cubicBezTo>
                  <a:cubicBezTo>
                    <a:pt x="12952" y="2010"/>
                    <a:pt x="12937" y="1994"/>
                    <a:pt x="12937" y="1985"/>
                  </a:cubicBezTo>
                  <a:cubicBezTo>
                    <a:pt x="12937" y="1976"/>
                    <a:pt x="12934" y="1972"/>
                    <a:pt x="12934" y="1972"/>
                  </a:cubicBezTo>
                  <a:cubicBezTo>
                    <a:pt x="12934" y="1972"/>
                    <a:pt x="12911" y="1955"/>
                    <a:pt x="12908" y="1967"/>
                  </a:cubicBezTo>
                  <a:cubicBezTo>
                    <a:pt x="12905" y="1979"/>
                    <a:pt x="12917" y="1982"/>
                    <a:pt x="12917" y="1982"/>
                  </a:cubicBezTo>
                  <a:cubicBezTo>
                    <a:pt x="12924" y="1978"/>
                    <a:pt x="12924" y="1978"/>
                    <a:pt x="12924" y="1978"/>
                  </a:cubicBezTo>
                  <a:cubicBezTo>
                    <a:pt x="12924" y="1978"/>
                    <a:pt x="12932" y="1997"/>
                    <a:pt x="12928" y="1997"/>
                  </a:cubicBezTo>
                  <a:cubicBezTo>
                    <a:pt x="12924" y="1997"/>
                    <a:pt x="12919" y="1990"/>
                    <a:pt x="12919" y="1990"/>
                  </a:cubicBezTo>
                  <a:cubicBezTo>
                    <a:pt x="12910" y="1999"/>
                    <a:pt x="12910" y="1999"/>
                    <a:pt x="12910" y="1999"/>
                  </a:cubicBezTo>
                  <a:cubicBezTo>
                    <a:pt x="12897" y="1978"/>
                    <a:pt x="12897" y="1978"/>
                    <a:pt x="12897" y="1978"/>
                  </a:cubicBezTo>
                  <a:cubicBezTo>
                    <a:pt x="12885" y="1978"/>
                    <a:pt x="12885" y="1978"/>
                    <a:pt x="12885" y="1978"/>
                  </a:cubicBezTo>
                  <a:cubicBezTo>
                    <a:pt x="12899" y="2002"/>
                    <a:pt x="12899" y="2002"/>
                    <a:pt x="12899" y="2002"/>
                  </a:cubicBezTo>
                  <a:cubicBezTo>
                    <a:pt x="12887" y="2005"/>
                    <a:pt x="12887" y="2005"/>
                    <a:pt x="12887" y="2005"/>
                  </a:cubicBezTo>
                  <a:cubicBezTo>
                    <a:pt x="12906" y="2037"/>
                    <a:pt x="12906" y="2037"/>
                    <a:pt x="12906" y="2037"/>
                  </a:cubicBezTo>
                  <a:cubicBezTo>
                    <a:pt x="12899" y="2045"/>
                    <a:pt x="12899" y="2045"/>
                    <a:pt x="12899" y="2045"/>
                  </a:cubicBezTo>
                  <a:cubicBezTo>
                    <a:pt x="12899" y="2045"/>
                    <a:pt x="12935" y="2063"/>
                    <a:pt x="12933" y="2078"/>
                  </a:cubicBezTo>
                  <a:cubicBezTo>
                    <a:pt x="12931" y="2093"/>
                    <a:pt x="12925" y="2114"/>
                    <a:pt x="12925" y="2114"/>
                  </a:cubicBezTo>
                  <a:cubicBezTo>
                    <a:pt x="12923" y="2132"/>
                    <a:pt x="12923" y="2132"/>
                    <a:pt x="12923" y="2132"/>
                  </a:cubicBezTo>
                  <a:cubicBezTo>
                    <a:pt x="12923" y="2132"/>
                    <a:pt x="12944" y="2145"/>
                    <a:pt x="12934" y="2152"/>
                  </a:cubicBezTo>
                  <a:cubicBezTo>
                    <a:pt x="12924" y="2159"/>
                    <a:pt x="12916" y="2155"/>
                    <a:pt x="12916" y="2155"/>
                  </a:cubicBezTo>
                  <a:cubicBezTo>
                    <a:pt x="12916" y="2155"/>
                    <a:pt x="12923" y="2185"/>
                    <a:pt x="12912" y="2191"/>
                  </a:cubicBezTo>
                  <a:cubicBezTo>
                    <a:pt x="12901" y="2197"/>
                    <a:pt x="12878" y="2205"/>
                    <a:pt x="12878" y="2205"/>
                  </a:cubicBezTo>
                  <a:cubicBezTo>
                    <a:pt x="12878" y="2214"/>
                    <a:pt x="12878" y="2214"/>
                    <a:pt x="12878" y="2214"/>
                  </a:cubicBezTo>
                  <a:cubicBezTo>
                    <a:pt x="12878" y="2214"/>
                    <a:pt x="12867" y="2218"/>
                    <a:pt x="12858" y="2208"/>
                  </a:cubicBezTo>
                  <a:cubicBezTo>
                    <a:pt x="12849" y="2198"/>
                    <a:pt x="12852" y="2189"/>
                    <a:pt x="12852" y="2189"/>
                  </a:cubicBezTo>
                  <a:cubicBezTo>
                    <a:pt x="12855" y="2176"/>
                    <a:pt x="12855" y="2176"/>
                    <a:pt x="12855" y="2176"/>
                  </a:cubicBezTo>
                  <a:cubicBezTo>
                    <a:pt x="12855" y="2176"/>
                    <a:pt x="12829" y="2181"/>
                    <a:pt x="12833" y="2191"/>
                  </a:cubicBezTo>
                  <a:cubicBezTo>
                    <a:pt x="12837" y="2201"/>
                    <a:pt x="12850" y="2215"/>
                    <a:pt x="12848" y="2222"/>
                  </a:cubicBezTo>
                  <a:cubicBezTo>
                    <a:pt x="12846" y="2229"/>
                    <a:pt x="12832" y="2245"/>
                    <a:pt x="12836" y="2255"/>
                  </a:cubicBezTo>
                  <a:cubicBezTo>
                    <a:pt x="12840" y="2265"/>
                    <a:pt x="12853" y="2280"/>
                    <a:pt x="12843" y="2281"/>
                  </a:cubicBezTo>
                  <a:cubicBezTo>
                    <a:pt x="12833" y="2282"/>
                    <a:pt x="12807" y="2270"/>
                    <a:pt x="12798" y="2271"/>
                  </a:cubicBezTo>
                  <a:cubicBezTo>
                    <a:pt x="12789" y="2272"/>
                    <a:pt x="12750" y="2287"/>
                    <a:pt x="12747" y="2287"/>
                  </a:cubicBezTo>
                  <a:cubicBezTo>
                    <a:pt x="12744" y="2287"/>
                    <a:pt x="12728" y="2287"/>
                    <a:pt x="12728" y="2287"/>
                  </a:cubicBezTo>
                  <a:cubicBezTo>
                    <a:pt x="12720" y="2279"/>
                    <a:pt x="12720" y="2279"/>
                    <a:pt x="12720" y="2279"/>
                  </a:cubicBezTo>
                  <a:cubicBezTo>
                    <a:pt x="12698" y="2296"/>
                    <a:pt x="12698" y="2296"/>
                    <a:pt x="12698" y="2296"/>
                  </a:cubicBezTo>
                  <a:cubicBezTo>
                    <a:pt x="12698" y="2296"/>
                    <a:pt x="12671" y="2341"/>
                    <a:pt x="12667" y="2341"/>
                  </a:cubicBezTo>
                  <a:cubicBezTo>
                    <a:pt x="12663" y="2341"/>
                    <a:pt x="12648" y="2342"/>
                    <a:pt x="12648" y="2342"/>
                  </a:cubicBezTo>
                  <a:cubicBezTo>
                    <a:pt x="12648" y="2342"/>
                    <a:pt x="12653" y="2366"/>
                    <a:pt x="12660" y="2366"/>
                  </a:cubicBezTo>
                  <a:cubicBezTo>
                    <a:pt x="12667" y="2366"/>
                    <a:pt x="12679" y="2362"/>
                    <a:pt x="12679" y="2362"/>
                  </a:cubicBezTo>
                  <a:cubicBezTo>
                    <a:pt x="12679" y="2362"/>
                    <a:pt x="12698" y="2373"/>
                    <a:pt x="12703" y="2371"/>
                  </a:cubicBezTo>
                  <a:cubicBezTo>
                    <a:pt x="12708" y="2369"/>
                    <a:pt x="12710" y="2348"/>
                    <a:pt x="12710" y="2348"/>
                  </a:cubicBezTo>
                  <a:cubicBezTo>
                    <a:pt x="12725" y="2356"/>
                    <a:pt x="12725" y="2356"/>
                    <a:pt x="12725" y="2356"/>
                  </a:cubicBezTo>
                  <a:cubicBezTo>
                    <a:pt x="12725" y="2356"/>
                    <a:pt x="12759" y="2339"/>
                    <a:pt x="12764" y="2336"/>
                  </a:cubicBezTo>
                  <a:cubicBezTo>
                    <a:pt x="12769" y="2333"/>
                    <a:pt x="12782" y="2342"/>
                    <a:pt x="12790" y="2341"/>
                  </a:cubicBezTo>
                  <a:cubicBezTo>
                    <a:pt x="12798" y="2340"/>
                    <a:pt x="12783" y="2325"/>
                    <a:pt x="12800" y="2325"/>
                  </a:cubicBezTo>
                  <a:cubicBezTo>
                    <a:pt x="12817" y="2325"/>
                    <a:pt x="12821" y="2334"/>
                    <a:pt x="12821" y="2334"/>
                  </a:cubicBezTo>
                  <a:cubicBezTo>
                    <a:pt x="12821" y="2334"/>
                    <a:pt x="12841" y="2321"/>
                    <a:pt x="12845" y="2329"/>
                  </a:cubicBezTo>
                  <a:cubicBezTo>
                    <a:pt x="12849" y="2337"/>
                    <a:pt x="12836" y="2356"/>
                    <a:pt x="12836" y="2356"/>
                  </a:cubicBezTo>
                  <a:cubicBezTo>
                    <a:pt x="12836" y="2356"/>
                    <a:pt x="12856" y="2395"/>
                    <a:pt x="12876" y="2395"/>
                  </a:cubicBezTo>
                  <a:cubicBezTo>
                    <a:pt x="12896" y="2395"/>
                    <a:pt x="12894" y="2357"/>
                    <a:pt x="12894" y="2357"/>
                  </a:cubicBezTo>
                  <a:cubicBezTo>
                    <a:pt x="12916" y="2353"/>
                    <a:pt x="12916" y="2353"/>
                    <a:pt x="12916" y="2353"/>
                  </a:cubicBezTo>
                  <a:cubicBezTo>
                    <a:pt x="12916" y="2353"/>
                    <a:pt x="12899" y="2333"/>
                    <a:pt x="12896" y="2332"/>
                  </a:cubicBezTo>
                  <a:cubicBezTo>
                    <a:pt x="12893" y="2331"/>
                    <a:pt x="12884" y="2324"/>
                    <a:pt x="12884" y="2324"/>
                  </a:cubicBezTo>
                  <a:cubicBezTo>
                    <a:pt x="12895" y="2309"/>
                    <a:pt x="12895" y="2309"/>
                    <a:pt x="12895" y="2309"/>
                  </a:cubicBezTo>
                  <a:cubicBezTo>
                    <a:pt x="12904" y="2308"/>
                    <a:pt x="12898" y="2322"/>
                    <a:pt x="12908" y="2322"/>
                  </a:cubicBezTo>
                  <a:cubicBezTo>
                    <a:pt x="12918" y="2322"/>
                    <a:pt x="12921" y="2335"/>
                    <a:pt x="12921" y="2335"/>
                  </a:cubicBezTo>
                  <a:cubicBezTo>
                    <a:pt x="12933" y="2326"/>
                    <a:pt x="12933" y="2326"/>
                    <a:pt x="12933" y="2326"/>
                  </a:cubicBezTo>
                  <a:cubicBezTo>
                    <a:pt x="12933" y="2326"/>
                    <a:pt x="12948" y="2334"/>
                    <a:pt x="12963" y="2330"/>
                  </a:cubicBezTo>
                  <a:cubicBezTo>
                    <a:pt x="12978" y="2326"/>
                    <a:pt x="12960" y="2305"/>
                    <a:pt x="12977" y="2307"/>
                  </a:cubicBezTo>
                  <a:cubicBezTo>
                    <a:pt x="12994" y="2309"/>
                    <a:pt x="12985" y="2337"/>
                    <a:pt x="12996" y="2331"/>
                  </a:cubicBezTo>
                  <a:cubicBezTo>
                    <a:pt x="13007" y="2325"/>
                    <a:pt x="12989" y="2302"/>
                    <a:pt x="12997" y="2297"/>
                  </a:cubicBezTo>
                  <a:cubicBezTo>
                    <a:pt x="13005" y="2292"/>
                    <a:pt x="13010" y="2294"/>
                    <a:pt x="13010" y="2294"/>
                  </a:cubicBezTo>
                  <a:cubicBezTo>
                    <a:pt x="13010" y="2294"/>
                    <a:pt x="13012" y="2263"/>
                    <a:pt x="13024" y="2275"/>
                  </a:cubicBezTo>
                  <a:cubicBezTo>
                    <a:pt x="13036" y="2287"/>
                    <a:pt x="13017" y="2312"/>
                    <a:pt x="13037" y="2311"/>
                  </a:cubicBezTo>
                  <a:cubicBezTo>
                    <a:pt x="13057" y="2310"/>
                    <a:pt x="13047" y="2279"/>
                    <a:pt x="13047" y="2279"/>
                  </a:cubicBezTo>
                  <a:cubicBezTo>
                    <a:pt x="13060" y="2272"/>
                    <a:pt x="13060" y="2272"/>
                    <a:pt x="13060" y="2272"/>
                  </a:cubicBezTo>
                  <a:cubicBezTo>
                    <a:pt x="13060" y="2272"/>
                    <a:pt x="13028" y="2254"/>
                    <a:pt x="13029" y="2240"/>
                  </a:cubicBezTo>
                  <a:close/>
                  <a:moveTo>
                    <a:pt x="13208" y="1561"/>
                  </a:moveTo>
                  <a:cubicBezTo>
                    <a:pt x="13219" y="1547"/>
                    <a:pt x="13219" y="1547"/>
                    <a:pt x="13219" y="1547"/>
                  </a:cubicBezTo>
                  <a:cubicBezTo>
                    <a:pt x="13202" y="1533"/>
                    <a:pt x="13202" y="1533"/>
                    <a:pt x="13202" y="1533"/>
                  </a:cubicBezTo>
                  <a:lnTo>
                    <a:pt x="13208" y="1561"/>
                  </a:lnTo>
                  <a:close/>
                  <a:moveTo>
                    <a:pt x="13141" y="1745"/>
                  </a:moveTo>
                  <a:cubicBezTo>
                    <a:pt x="13152" y="1749"/>
                    <a:pt x="13162" y="1723"/>
                    <a:pt x="13152" y="1720"/>
                  </a:cubicBezTo>
                  <a:cubicBezTo>
                    <a:pt x="13143" y="1718"/>
                    <a:pt x="13133" y="1742"/>
                    <a:pt x="13141" y="1745"/>
                  </a:cubicBezTo>
                  <a:close/>
                  <a:moveTo>
                    <a:pt x="11702" y="332"/>
                  </a:moveTo>
                  <a:cubicBezTo>
                    <a:pt x="11730" y="318"/>
                    <a:pt x="11634" y="318"/>
                    <a:pt x="11634" y="318"/>
                  </a:cubicBezTo>
                  <a:cubicBezTo>
                    <a:pt x="11634" y="318"/>
                    <a:pt x="11614" y="300"/>
                    <a:pt x="11606" y="300"/>
                  </a:cubicBezTo>
                  <a:cubicBezTo>
                    <a:pt x="11598" y="300"/>
                    <a:pt x="11574" y="304"/>
                    <a:pt x="11574" y="304"/>
                  </a:cubicBezTo>
                  <a:cubicBezTo>
                    <a:pt x="11550" y="302"/>
                    <a:pt x="11550" y="302"/>
                    <a:pt x="11550" y="302"/>
                  </a:cubicBezTo>
                  <a:cubicBezTo>
                    <a:pt x="11574" y="318"/>
                    <a:pt x="11574" y="318"/>
                    <a:pt x="11574" y="318"/>
                  </a:cubicBezTo>
                  <a:cubicBezTo>
                    <a:pt x="11574" y="318"/>
                    <a:pt x="11674" y="346"/>
                    <a:pt x="11702" y="332"/>
                  </a:cubicBezTo>
                  <a:close/>
                  <a:moveTo>
                    <a:pt x="7946" y="2117"/>
                  </a:moveTo>
                  <a:cubicBezTo>
                    <a:pt x="7942" y="2113"/>
                    <a:pt x="7940" y="2135"/>
                    <a:pt x="7946" y="2145"/>
                  </a:cubicBezTo>
                  <a:cubicBezTo>
                    <a:pt x="7951" y="2154"/>
                    <a:pt x="7958" y="2136"/>
                    <a:pt x="7960" y="2132"/>
                  </a:cubicBezTo>
                  <a:cubicBezTo>
                    <a:pt x="7962" y="2128"/>
                    <a:pt x="7950" y="2121"/>
                    <a:pt x="7946" y="2117"/>
                  </a:cubicBezTo>
                  <a:close/>
                  <a:moveTo>
                    <a:pt x="11994" y="3265"/>
                  </a:moveTo>
                  <a:cubicBezTo>
                    <a:pt x="11987" y="3273"/>
                    <a:pt x="12006" y="3283"/>
                    <a:pt x="12006" y="3283"/>
                  </a:cubicBezTo>
                  <a:cubicBezTo>
                    <a:pt x="12017" y="3278"/>
                    <a:pt x="12017" y="3278"/>
                    <a:pt x="12017" y="3278"/>
                  </a:cubicBezTo>
                  <a:cubicBezTo>
                    <a:pt x="12017" y="3278"/>
                    <a:pt x="12000" y="3257"/>
                    <a:pt x="11994" y="3265"/>
                  </a:cubicBezTo>
                  <a:close/>
                  <a:moveTo>
                    <a:pt x="11464" y="390"/>
                  </a:moveTo>
                  <a:cubicBezTo>
                    <a:pt x="11512" y="384"/>
                    <a:pt x="11512" y="384"/>
                    <a:pt x="11512" y="384"/>
                  </a:cubicBezTo>
                  <a:cubicBezTo>
                    <a:pt x="11584" y="394"/>
                    <a:pt x="11584" y="394"/>
                    <a:pt x="11584" y="394"/>
                  </a:cubicBezTo>
                  <a:cubicBezTo>
                    <a:pt x="11584" y="394"/>
                    <a:pt x="11562" y="370"/>
                    <a:pt x="11546" y="366"/>
                  </a:cubicBezTo>
                  <a:cubicBezTo>
                    <a:pt x="11530" y="362"/>
                    <a:pt x="11474" y="370"/>
                    <a:pt x="11474" y="370"/>
                  </a:cubicBezTo>
                  <a:lnTo>
                    <a:pt x="11464" y="390"/>
                  </a:lnTo>
                  <a:close/>
                  <a:moveTo>
                    <a:pt x="13118" y="1086"/>
                  </a:moveTo>
                  <a:cubicBezTo>
                    <a:pt x="13138" y="1062"/>
                    <a:pt x="13138" y="1062"/>
                    <a:pt x="13138" y="1062"/>
                  </a:cubicBezTo>
                  <a:cubicBezTo>
                    <a:pt x="13130" y="1048"/>
                    <a:pt x="13130" y="1048"/>
                    <a:pt x="13130" y="1048"/>
                  </a:cubicBezTo>
                  <a:cubicBezTo>
                    <a:pt x="13106" y="1062"/>
                    <a:pt x="13106" y="1062"/>
                    <a:pt x="13106" y="1062"/>
                  </a:cubicBezTo>
                  <a:lnTo>
                    <a:pt x="13118" y="1086"/>
                  </a:lnTo>
                  <a:close/>
                  <a:moveTo>
                    <a:pt x="12936" y="502"/>
                  </a:moveTo>
                  <a:cubicBezTo>
                    <a:pt x="12948" y="498"/>
                    <a:pt x="12966" y="496"/>
                    <a:pt x="12992" y="496"/>
                  </a:cubicBezTo>
                  <a:cubicBezTo>
                    <a:pt x="13018" y="496"/>
                    <a:pt x="13022" y="480"/>
                    <a:pt x="13004" y="478"/>
                  </a:cubicBezTo>
                  <a:cubicBezTo>
                    <a:pt x="12986" y="476"/>
                    <a:pt x="12954" y="464"/>
                    <a:pt x="12942" y="464"/>
                  </a:cubicBezTo>
                  <a:cubicBezTo>
                    <a:pt x="12930" y="464"/>
                    <a:pt x="12902" y="464"/>
                    <a:pt x="12902" y="486"/>
                  </a:cubicBezTo>
                  <a:cubicBezTo>
                    <a:pt x="12902" y="510"/>
                    <a:pt x="12924" y="506"/>
                    <a:pt x="12936" y="502"/>
                  </a:cubicBezTo>
                  <a:close/>
                  <a:moveTo>
                    <a:pt x="13197" y="1517"/>
                  </a:moveTo>
                  <a:cubicBezTo>
                    <a:pt x="13213" y="1515"/>
                    <a:pt x="13213" y="1515"/>
                    <a:pt x="13213" y="1515"/>
                  </a:cubicBezTo>
                  <a:cubicBezTo>
                    <a:pt x="13222" y="1504"/>
                    <a:pt x="13222" y="1504"/>
                    <a:pt x="13222" y="1504"/>
                  </a:cubicBezTo>
                  <a:cubicBezTo>
                    <a:pt x="13213" y="1485"/>
                    <a:pt x="13213" y="1485"/>
                    <a:pt x="13213" y="1485"/>
                  </a:cubicBezTo>
                  <a:cubicBezTo>
                    <a:pt x="13223" y="1483"/>
                    <a:pt x="13223" y="1483"/>
                    <a:pt x="13223" y="1483"/>
                  </a:cubicBezTo>
                  <a:cubicBezTo>
                    <a:pt x="13213" y="1471"/>
                    <a:pt x="13213" y="1471"/>
                    <a:pt x="13213" y="1471"/>
                  </a:cubicBezTo>
                  <a:cubicBezTo>
                    <a:pt x="13201" y="1482"/>
                    <a:pt x="13201" y="1482"/>
                    <a:pt x="13201" y="1482"/>
                  </a:cubicBezTo>
                  <a:cubicBezTo>
                    <a:pt x="13209" y="1497"/>
                    <a:pt x="13209" y="1497"/>
                    <a:pt x="13209" y="1497"/>
                  </a:cubicBezTo>
                  <a:cubicBezTo>
                    <a:pt x="13197" y="1497"/>
                    <a:pt x="13197" y="1497"/>
                    <a:pt x="13197" y="1497"/>
                  </a:cubicBezTo>
                  <a:lnTo>
                    <a:pt x="13197" y="1517"/>
                  </a:lnTo>
                  <a:close/>
                  <a:moveTo>
                    <a:pt x="12365" y="2831"/>
                  </a:moveTo>
                  <a:cubicBezTo>
                    <a:pt x="12348" y="2851"/>
                    <a:pt x="12348" y="2851"/>
                    <a:pt x="12348" y="2851"/>
                  </a:cubicBezTo>
                  <a:cubicBezTo>
                    <a:pt x="12348" y="2851"/>
                    <a:pt x="12309" y="2933"/>
                    <a:pt x="12317" y="2945"/>
                  </a:cubicBezTo>
                  <a:cubicBezTo>
                    <a:pt x="12325" y="2957"/>
                    <a:pt x="12343" y="2978"/>
                    <a:pt x="12343" y="2978"/>
                  </a:cubicBezTo>
                  <a:cubicBezTo>
                    <a:pt x="12343" y="2978"/>
                    <a:pt x="12356" y="3012"/>
                    <a:pt x="12371" y="3012"/>
                  </a:cubicBezTo>
                  <a:cubicBezTo>
                    <a:pt x="12371" y="2979"/>
                    <a:pt x="12371" y="2979"/>
                    <a:pt x="12371" y="2979"/>
                  </a:cubicBezTo>
                  <a:cubicBezTo>
                    <a:pt x="12371" y="2979"/>
                    <a:pt x="12384" y="2970"/>
                    <a:pt x="12384" y="2949"/>
                  </a:cubicBezTo>
                  <a:cubicBezTo>
                    <a:pt x="12384" y="2928"/>
                    <a:pt x="12384" y="2899"/>
                    <a:pt x="12384" y="2899"/>
                  </a:cubicBezTo>
                  <a:cubicBezTo>
                    <a:pt x="12384" y="2899"/>
                    <a:pt x="12394" y="2886"/>
                    <a:pt x="12393" y="2874"/>
                  </a:cubicBezTo>
                  <a:cubicBezTo>
                    <a:pt x="12392" y="2862"/>
                    <a:pt x="12394" y="2848"/>
                    <a:pt x="12394" y="2848"/>
                  </a:cubicBezTo>
                  <a:lnTo>
                    <a:pt x="12365" y="2831"/>
                  </a:lnTo>
                  <a:close/>
                  <a:moveTo>
                    <a:pt x="12652" y="2434"/>
                  </a:moveTo>
                  <a:cubicBezTo>
                    <a:pt x="12641" y="2459"/>
                    <a:pt x="12641" y="2459"/>
                    <a:pt x="12641" y="2459"/>
                  </a:cubicBezTo>
                  <a:cubicBezTo>
                    <a:pt x="12653" y="2456"/>
                    <a:pt x="12653" y="2456"/>
                    <a:pt x="12653" y="2456"/>
                  </a:cubicBezTo>
                  <a:lnTo>
                    <a:pt x="12652" y="2434"/>
                  </a:lnTo>
                  <a:close/>
                  <a:moveTo>
                    <a:pt x="12783" y="2395"/>
                  </a:moveTo>
                  <a:cubicBezTo>
                    <a:pt x="12798" y="2385"/>
                    <a:pt x="12820" y="2413"/>
                    <a:pt x="12820" y="2413"/>
                  </a:cubicBezTo>
                  <a:cubicBezTo>
                    <a:pt x="12820" y="2413"/>
                    <a:pt x="12825" y="2391"/>
                    <a:pt x="12827" y="2379"/>
                  </a:cubicBezTo>
                  <a:cubicBezTo>
                    <a:pt x="12829" y="2367"/>
                    <a:pt x="12820" y="2356"/>
                    <a:pt x="12820" y="2356"/>
                  </a:cubicBezTo>
                  <a:cubicBezTo>
                    <a:pt x="12807" y="2359"/>
                    <a:pt x="12807" y="2359"/>
                    <a:pt x="12807" y="2359"/>
                  </a:cubicBezTo>
                  <a:cubicBezTo>
                    <a:pt x="12807" y="2359"/>
                    <a:pt x="12790" y="2346"/>
                    <a:pt x="12781" y="2347"/>
                  </a:cubicBezTo>
                  <a:cubicBezTo>
                    <a:pt x="12761" y="2349"/>
                    <a:pt x="12768" y="2369"/>
                    <a:pt x="12768" y="2369"/>
                  </a:cubicBezTo>
                  <a:cubicBezTo>
                    <a:pt x="12768" y="2369"/>
                    <a:pt x="12751" y="2363"/>
                    <a:pt x="12741" y="2365"/>
                  </a:cubicBezTo>
                  <a:cubicBezTo>
                    <a:pt x="12731" y="2367"/>
                    <a:pt x="12738" y="2389"/>
                    <a:pt x="12738" y="2389"/>
                  </a:cubicBezTo>
                  <a:cubicBezTo>
                    <a:pt x="12726" y="2400"/>
                    <a:pt x="12726" y="2400"/>
                    <a:pt x="12726" y="2400"/>
                  </a:cubicBezTo>
                  <a:cubicBezTo>
                    <a:pt x="12726" y="2400"/>
                    <a:pt x="12739" y="2408"/>
                    <a:pt x="12745" y="2415"/>
                  </a:cubicBezTo>
                  <a:cubicBezTo>
                    <a:pt x="12751" y="2422"/>
                    <a:pt x="12774" y="2436"/>
                    <a:pt x="12774" y="2436"/>
                  </a:cubicBezTo>
                  <a:cubicBezTo>
                    <a:pt x="12774" y="2436"/>
                    <a:pt x="12768" y="2405"/>
                    <a:pt x="12783" y="2395"/>
                  </a:cubicBezTo>
                  <a:close/>
                  <a:moveTo>
                    <a:pt x="12683" y="2697"/>
                  </a:moveTo>
                  <a:cubicBezTo>
                    <a:pt x="12673" y="2693"/>
                    <a:pt x="12674" y="2702"/>
                    <a:pt x="12674" y="2702"/>
                  </a:cubicBezTo>
                  <a:cubicBezTo>
                    <a:pt x="12689" y="2709"/>
                    <a:pt x="12694" y="2701"/>
                    <a:pt x="12683" y="2697"/>
                  </a:cubicBezTo>
                  <a:close/>
                  <a:moveTo>
                    <a:pt x="12694" y="2675"/>
                  </a:moveTo>
                  <a:cubicBezTo>
                    <a:pt x="12694" y="2675"/>
                    <a:pt x="12709" y="2674"/>
                    <a:pt x="12702" y="2663"/>
                  </a:cubicBezTo>
                  <a:cubicBezTo>
                    <a:pt x="12695" y="2653"/>
                    <a:pt x="12674" y="2665"/>
                    <a:pt x="12677" y="2674"/>
                  </a:cubicBezTo>
                  <a:cubicBezTo>
                    <a:pt x="12679" y="2683"/>
                    <a:pt x="12683" y="2683"/>
                    <a:pt x="12683" y="2683"/>
                  </a:cubicBezTo>
                  <a:cubicBezTo>
                    <a:pt x="12693" y="2685"/>
                    <a:pt x="12694" y="2675"/>
                    <a:pt x="12694" y="2675"/>
                  </a:cubicBezTo>
                  <a:close/>
                  <a:moveTo>
                    <a:pt x="8814" y="1489"/>
                  </a:moveTo>
                  <a:cubicBezTo>
                    <a:pt x="8814" y="1489"/>
                    <a:pt x="8814" y="1489"/>
                    <a:pt x="8814" y="1489"/>
                  </a:cubicBezTo>
                  <a:cubicBezTo>
                    <a:pt x="8814" y="1489"/>
                    <a:pt x="8814" y="1488"/>
                    <a:pt x="8814" y="1488"/>
                  </a:cubicBezTo>
                  <a:cubicBezTo>
                    <a:pt x="8814" y="1489"/>
                    <a:pt x="8814" y="1489"/>
                    <a:pt x="8814" y="1489"/>
                  </a:cubicBezTo>
                  <a:close/>
                  <a:moveTo>
                    <a:pt x="12699" y="2551"/>
                  </a:moveTo>
                  <a:cubicBezTo>
                    <a:pt x="12699" y="2555"/>
                    <a:pt x="12686" y="2561"/>
                    <a:pt x="12686" y="2561"/>
                  </a:cubicBezTo>
                  <a:cubicBezTo>
                    <a:pt x="12703" y="2570"/>
                    <a:pt x="12703" y="2570"/>
                    <a:pt x="12703" y="2570"/>
                  </a:cubicBezTo>
                  <a:cubicBezTo>
                    <a:pt x="12703" y="2570"/>
                    <a:pt x="12699" y="2547"/>
                    <a:pt x="12699" y="2551"/>
                  </a:cubicBezTo>
                  <a:close/>
                  <a:moveTo>
                    <a:pt x="12721" y="2533"/>
                  </a:moveTo>
                  <a:cubicBezTo>
                    <a:pt x="12721" y="2537"/>
                    <a:pt x="12717" y="2546"/>
                    <a:pt x="12717" y="2546"/>
                  </a:cubicBezTo>
                  <a:cubicBezTo>
                    <a:pt x="12726" y="2566"/>
                    <a:pt x="12726" y="2566"/>
                    <a:pt x="12726" y="2566"/>
                  </a:cubicBezTo>
                  <a:cubicBezTo>
                    <a:pt x="12727" y="2555"/>
                    <a:pt x="12727" y="2555"/>
                    <a:pt x="12727" y="2555"/>
                  </a:cubicBezTo>
                  <a:cubicBezTo>
                    <a:pt x="12727" y="2555"/>
                    <a:pt x="12721" y="2529"/>
                    <a:pt x="12721" y="2533"/>
                  </a:cubicBezTo>
                  <a:close/>
                  <a:moveTo>
                    <a:pt x="10617" y="3750"/>
                  </a:moveTo>
                  <a:cubicBezTo>
                    <a:pt x="10600" y="3754"/>
                    <a:pt x="10600" y="3754"/>
                    <a:pt x="10600" y="3754"/>
                  </a:cubicBezTo>
                  <a:cubicBezTo>
                    <a:pt x="10604" y="3733"/>
                    <a:pt x="10604" y="3733"/>
                    <a:pt x="10604" y="3733"/>
                  </a:cubicBezTo>
                  <a:cubicBezTo>
                    <a:pt x="10604" y="3733"/>
                    <a:pt x="10591" y="3718"/>
                    <a:pt x="10575" y="3697"/>
                  </a:cubicBezTo>
                  <a:cubicBezTo>
                    <a:pt x="10559" y="3675"/>
                    <a:pt x="10548" y="3668"/>
                    <a:pt x="10532" y="3677"/>
                  </a:cubicBezTo>
                  <a:cubicBezTo>
                    <a:pt x="10531" y="3700"/>
                    <a:pt x="10531" y="3700"/>
                    <a:pt x="10531" y="3700"/>
                  </a:cubicBezTo>
                  <a:cubicBezTo>
                    <a:pt x="10518" y="3700"/>
                    <a:pt x="10518" y="3700"/>
                    <a:pt x="10518" y="3700"/>
                  </a:cubicBezTo>
                  <a:cubicBezTo>
                    <a:pt x="10538" y="3727"/>
                    <a:pt x="10538" y="3727"/>
                    <a:pt x="10538" y="3727"/>
                  </a:cubicBezTo>
                  <a:cubicBezTo>
                    <a:pt x="10538" y="3727"/>
                    <a:pt x="10534" y="3759"/>
                    <a:pt x="10523" y="3767"/>
                  </a:cubicBezTo>
                  <a:cubicBezTo>
                    <a:pt x="10513" y="3774"/>
                    <a:pt x="10514" y="3828"/>
                    <a:pt x="10532" y="3862"/>
                  </a:cubicBezTo>
                  <a:cubicBezTo>
                    <a:pt x="10550" y="3896"/>
                    <a:pt x="10588" y="3872"/>
                    <a:pt x="10618" y="3858"/>
                  </a:cubicBezTo>
                  <a:cubicBezTo>
                    <a:pt x="10649" y="3844"/>
                    <a:pt x="10618" y="3788"/>
                    <a:pt x="10618" y="3788"/>
                  </a:cubicBezTo>
                  <a:lnTo>
                    <a:pt x="10617" y="3750"/>
                  </a:lnTo>
                  <a:close/>
                  <a:moveTo>
                    <a:pt x="11119" y="3612"/>
                  </a:moveTo>
                  <a:cubicBezTo>
                    <a:pt x="11104" y="3612"/>
                    <a:pt x="11120" y="3644"/>
                    <a:pt x="11120" y="3644"/>
                  </a:cubicBezTo>
                  <a:cubicBezTo>
                    <a:pt x="11120" y="3644"/>
                    <a:pt x="11133" y="3612"/>
                    <a:pt x="11119" y="3612"/>
                  </a:cubicBezTo>
                  <a:close/>
                  <a:moveTo>
                    <a:pt x="12017" y="3299"/>
                  </a:moveTo>
                  <a:cubicBezTo>
                    <a:pt x="12027" y="3305"/>
                    <a:pt x="12035" y="3294"/>
                    <a:pt x="12030" y="3289"/>
                  </a:cubicBezTo>
                  <a:cubicBezTo>
                    <a:pt x="12025" y="3283"/>
                    <a:pt x="12010" y="3295"/>
                    <a:pt x="12017" y="3299"/>
                  </a:cubicBezTo>
                  <a:close/>
                  <a:moveTo>
                    <a:pt x="11183" y="3798"/>
                  </a:moveTo>
                  <a:cubicBezTo>
                    <a:pt x="11175" y="3799"/>
                    <a:pt x="11179" y="3833"/>
                    <a:pt x="11194" y="3833"/>
                  </a:cubicBezTo>
                  <a:cubicBezTo>
                    <a:pt x="11194" y="3833"/>
                    <a:pt x="11191" y="3797"/>
                    <a:pt x="11183" y="3798"/>
                  </a:cubicBezTo>
                  <a:close/>
                  <a:moveTo>
                    <a:pt x="12264" y="1244"/>
                  </a:moveTo>
                  <a:cubicBezTo>
                    <a:pt x="12258" y="1252"/>
                    <a:pt x="12270" y="1280"/>
                    <a:pt x="12292" y="1282"/>
                  </a:cubicBezTo>
                  <a:cubicBezTo>
                    <a:pt x="12310" y="1284"/>
                    <a:pt x="12270" y="1236"/>
                    <a:pt x="12264" y="1244"/>
                  </a:cubicBezTo>
                  <a:close/>
                  <a:moveTo>
                    <a:pt x="11128" y="3451"/>
                  </a:moveTo>
                  <a:cubicBezTo>
                    <a:pt x="11108" y="3453"/>
                    <a:pt x="11112" y="3514"/>
                    <a:pt x="11112" y="3514"/>
                  </a:cubicBezTo>
                  <a:cubicBezTo>
                    <a:pt x="11115" y="3580"/>
                    <a:pt x="11115" y="3580"/>
                    <a:pt x="11115" y="3580"/>
                  </a:cubicBezTo>
                  <a:cubicBezTo>
                    <a:pt x="11126" y="3560"/>
                    <a:pt x="11126" y="3560"/>
                    <a:pt x="11126" y="3560"/>
                  </a:cubicBezTo>
                  <a:cubicBezTo>
                    <a:pt x="11126" y="3492"/>
                    <a:pt x="11126" y="3492"/>
                    <a:pt x="11126" y="3492"/>
                  </a:cubicBezTo>
                  <a:cubicBezTo>
                    <a:pt x="11126" y="3492"/>
                    <a:pt x="11144" y="3449"/>
                    <a:pt x="11128" y="3451"/>
                  </a:cubicBezTo>
                  <a:close/>
                  <a:moveTo>
                    <a:pt x="13079" y="1781"/>
                  </a:moveTo>
                  <a:cubicBezTo>
                    <a:pt x="13112" y="1763"/>
                    <a:pt x="13112" y="1763"/>
                    <a:pt x="13112" y="1763"/>
                  </a:cubicBezTo>
                  <a:cubicBezTo>
                    <a:pt x="13103" y="1747"/>
                    <a:pt x="13103" y="1747"/>
                    <a:pt x="13103" y="1747"/>
                  </a:cubicBezTo>
                  <a:cubicBezTo>
                    <a:pt x="13100" y="1760"/>
                    <a:pt x="13100" y="1760"/>
                    <a:pt x="13100" y="1760"/>
                  </a:cubicBezTo>
                  <a:cubicBezTo>
                    <a:pt x="13073" y="1756"/>
                    <a:pt x="13073" y="1756"/>
                    <a:pt x="13073" y="1756"/>
                  </a:cubicBezTo>
                  <a:cubicBezTo>
                    <a:pt x="13060" y="1803"/>
                    <a:pt x="13060" y="1803"/>
                    <a:pt x="13060" y="1803"/>
                  </a:cubicBezTo>
                  <a:cubicBezTo>
                    <a:pt x="13067" y="1805"/>
                    <a:pt x="13067" y="1805"/>
                    <a:pt x="13067" y="1805"/>
                  </a:cubicBezTo>
                  <a:lnTo>
                    <a:pt x="13079" y="1781"/>
                  </a:lnTo>
                  <a:close/>
                  <a:moveTo>
                    <a:pt x="12541" y="1334"/>
                  </a:moveTo>
                  <a:cubicBezTo>
                    <a:pt x="12536" y="1336"/>
                    <a:pt x="12523" y="1321"/>
                    <a:pt x="12521" y="1336"/>
                  </a:cubicBezTo>
                  <a:cubicBezTo>
                    <a:pt x="12518" y="1352"/>
                    <a:pt x="12547" y="1381"/>
                    <a:pt x="12547" y="1381"/>
                  </a:cubicBezTo>
                  <a:cubicBezTo>
                    <a:pt x="12547" y="1381"/>
                    <a:pt x="12554" y="1399"/>
                    <a:pt x="12561" y="1406"/>
                  </a:cubicBezTo>
                  <a:cubicBezTo>
                    <a:pt x="12568" y="1413"/>
                    <a:pt x="12615" y="1443"/>
                    <a:pt x="12626" y="1457"/>
                  </a:cubicBezTo>
                  <a:cubicBezTo>
                    <a:pt x="12637" y="1471"/>
                    <a:pt x="12636" y="1493"/>
                    <a:pt x="12649" y="1504"/>
                  </a:cubicBezTo>
                  <a:cubicBezTo>
                    <a:pt x="12663" y="1515"/>
                    <a:pt x="12695" y="1571"/>
                    <a:pt x="12695" y="1571"/>
                  </a:cubicBezTo>
                  <a:cubicBezTo>
                    <a:pt x="12695" y="1571"/>
                    <a:pt x="12701" y="1594"/>
                    <a:pt x="12708" y="1594"/>
                  </a:cubicBezTo>
                  <a:cubicBezTo>
                    <a:pt x="12715" y="1594"/>
                    <a:pt x="12728" y="1604"/>
                    <a:pt x="12735" y="1614"/>
                  </a:cubicBezTo>
                  <a:cubicBezTo>
                    <a:pt x="12742" y="1623"/>
                    <a:pt x="12742" y="1643"/>
                    <a:pt x="12742" y="1643"/>
                  </a:cubicBezTo>
                  <a:cubicBezTo>
                    <a:pt x="12770" y="1666"/>
                    <a:pt x="12770" y="1666"/>
                    <a:pt x="12770" y="1666"/>
                  </a:cubicBezTo>
                  <a:cubicBezTo>
                    <a:pt x="12780" y="1702"/>
                    <a:pt x="12780" y="1702"/>
                    <a:pt x="12780" y="1702"/>
                  </a:cubicBezTo>
                  <a:cubicBezTo>
                    <a:pt x="12806" y="1730"/>
                    <a:pt x="12806" y="1730"/>
                    <a:pt x="12806" y="1730"/>
                  </a:cubicBezTo>
                  <a:cubicBezTo>
                    <a:pt x="12806" y="1730"/>
                    <a:pt x="12792" y="1691"/>
                    <a:pt x="12801" y="1688"/>
                  </a:cubicBezTo>
                  <a:cubicBezTo>
                    <a:pt x="12809" y="1686"/>
                    <a:pt x="12813" y="1695"/>
                    <a:pt x="12813" y="1695"/>
                  </a:cubicBezTo>
                  <a:cubicBezTo>
                    <a:pt x="12834" y="1695"/>
                    <a:pt x="12834" y="1695"/>
                    <a:pt x="12834" y="1695"/>
                  </a:cubicBezTo>
                  <a:cubicBezTo>
                    <a:pt x="12856" y="1722"/>
                    <a:pt x="12856" y="1722"/>
                    <a:pt x="12856" y="1722"/>
                  </a:cubicBezTo>
                  <a:cubicBezTo>
                    <a:pt x="12857" y="1705"/>
                    <a:pt x="12857" y="1705"/>
                    <a:pt x="12857" y="1705"/>
                  </a:cubicBezTo>
                  <a:cubicBezTo>
                    <a:pt x="12837" y="1680"/>
                    <a:pt x="12837" y="1680"/>
                    <a:pt x="12837" y="1680"/>
                  </a:cubicBezTo>
                  <a:cubicBezTo>
                    <a:pt x="12821" y="1681"/>
                    <a:pt x="12821" y="1681"/>
                    <a:pt x="12821" y="1681"/>
                  </a:cubicBezTo>
                  <a:cubicBezTo>
                    <a:pt x="12799" y="1658"/>
                    <a:pt x="12799" y="1658"/>
                    <a:pt x="12799" y="1658"/>
                  </a:cubicBezTo>
                  <a:cubicBezTo>
                    <a:pt x="12799" y="1658"/>
                    <a:pt x="12777" y="1652"/>
                    <a:pt x="12764" y="1634"/>
                  </a:cubicBezTo>
                  <a:cubicBezTo>
                    <a:pt x="12752" y="1616"/>
                    <a:pt x="12744" y="1575"/>
                    <a:pt x="12744" y="1575"/>
                  </a:cubicBezTo>
                  <a:cubicBezTo>
                    <a:pt x="12744" y="1575"/>
                    <a:pt x="12720" y="1561"/>
                    <a:pt x="12733" y="1554"/>
                  </a:cubicBezTo>
                  <a:cubicBezTo>
                    <a:pt x="12745" y="1547"/>
                    <a:pt x="12821" y="1585"/>
                    <a:pt x="12821" y="1585"/>
                  </a:cubicBezTo>
                  <a:cubicBezTo>
                    <a:pt x="12771" y="1548"/>
                    <a:pt x="12771" y="1548"/>
                    <a:pt x="12771" y="1548"/>
                  </a:cubicBezTo>
                  <a:cubicBezTo>
                    <a:pt x="12771" y="1548"/>
                    <a:pt x="12752" y="1518"/>
                    <a:pt x="12742" y="1511"/>
                  </a:cubicBezTo>
                  <a:cubicBezTo>
                    <a:pt x="12733" y="1504"/>
                    <a:pt x="12717" y="1494"/>
                    <a:pt x="12717" y="1494"/>
                  </a:cubicBezTo>
                  <a:cubicBezTo>
                    <a:pt x="12665" y="1438"/>
                    <a:pt x="12665" y="1438"/>
                    <a:pt x="12665" y="1438"/>
                  </a:cubicBezTo>
                  <a:cubicBezTo>
                    <a:pt x="12648" y="1439"/>
                    <a:pt x="12648" y="1439"/>
                    <a:pt x="12648" y="1439"/>
                  </a:cubicBezTo>
                  <a:cubicBezTo>
                    <a:pt x="12641" y="1420"/>
                    <a:pt x="12641" y="1420"/>
                    <a:pt x="12641" y="1420"/>
                  </a:cubicBezTo>
                  <a:cubicBezTo>
                    <a:pt x="12641" y="1420"/>
                    <a:pt x="12631" y="1422"/>
                    <a:pt x="12619" y="1410"/>
                  </a:cubicBezTo>
                  <a:cubicBezTo>
                    <a:pt x="12607" y="1397"/>
                    <a:pt x="12611" y="1381"/>
                    <a:pt x="12611" y="1381"/>
                  </a:cubicBezTo>
                  <a:cubicBezTo>
                    <a:pt x="12591" y="1356"/>
                    <a:pt x="12591" y="1356"/>
                    <a:pt x="12591" y="1356"/>
                  </a:cubicBezTo>
                  <a:cubicBezTo>
                    <a:pt x="12577" y="1357"/>
                    <a:pt x="12577" y="1357"/>
                    <a:pt x="12577" y="1357"/>
                  </a:cubicBezTo>
                  <a:cubicBezTo>
                    <a:pt x="12568" y="1338"/>
                    <a:pt x="12568" y="1338"/>
                    <a:pt x="12568" y="1338"/>
                  </a:cubicBezTo>
                  <a:cubicBezTo>
                    <a:pt x="12541" y="1318"/>
                    <a:pt x="12541" y="1318"/>
                    <a:pt x="12541" y="1318"/>
                  </a:cubicBezTo>
                  <a:cubicBezTo>
                    <a:pt x="12533" y="1302"/>
                    <a:pt x="12533" y="1302"/>
                    <a:pt x="12533" y="1302"/>
                  </a:cubicBezTo>
                  <a:cubicBezTo>
                    <a:pt x="12533" y="1302"/>
                    <a:pt x="12515" y="1289"/>
                    <a:pt x="12508" y="1294"/>
                  </a:cubicBezTo>
                  <a:cubicBezTo>
                    <a:pt x="12501" y="1298"/>
                    <a:pt x="12547" y="1331"/>
                    <a:pt x="12541" y="1334"/>
                  </a:cubicBezTo>
                  <a:close/>
                  <a:moveTo>
                    <a:pt x="12478" y="2891"/>
                  </a:moveTo>
                  <a:cubicBezTo>
                    <a:pt x="12490" y="2894"/>
                    <a:pt x="12501" y="2877"/>
                    <a:pt x="12485" y="2875"/>
                  </a:cubicBezTo>
                  <a:cubicBezTo>
                    <a:pt x="12469" y="2874"/>
                    <a:pt x="12478" y="2891"/>
                    <a:pt x="12478" y="2891"/>
                  </a:cubicBezTo>
                  <a:close/>
                  <a:moveTo>
                    <a:pt x="12587" y="2774"/>
                  </a:moveTo>
                  <a:cubicBezTo>
                    <a:pt x="12587" y="2782"/>
                    <a:pt x="12598" y="2782"/>
                    <a:pt x="12598" y="2782"/>
                  </a:cubicBezTo>
                  <a:cubicBezTo>
                    <a:pt x="12605" y="2770"/>
                    <a:pt x="12587" y="2766"/>
                    <a:pt x="12587" y="2774"/>
                  </a:cubicBezTo>
                  <a:close/>
                  <a:moveTo>
                    <a:pt x="12559" y="2866"/>
                  </a:moveTo>
                  <a:cubicBezTo>
                    <a:pt x="12565" y="2858"/>
                    <a:pt x="12550" y="2858"/>
                    <a:pt x="12550" y="2858"/>
                  </a:cubicBezTo>
                  <a:cubicBezTo>
                    <a:pt x="12541" y="2841"/>
                    <a:pt x="12541" y="2841"/>
                    <a:pt x="12541" y="2841"/>
                  </a:cubicBezTo>
                  <a:cubicBezTo>
                    <a:pt x="12541" y="2851"/>
                    <a:pt x="12541" y="2851"/>
                    <a:pt x="12541" y="2851"/>
                  </a:cubicBezTo>
                  <a:cubicBezTo>
                    <a:pt x="12539" y="2867"/>
                    <a:pt x="12554" y="2874"/>
                    <a:pt x="12559" y="2866"/>
                  </a:cubicBezTo>
                  <a:close/>
                  <a:moveTo>
                    <a:pt x="12523" y="2879"/>
                  </a:moveTo>
                  <a:cubicBezTo>
                    <a:pt x="12505" y="2870"/>
                    <a:pt x="12505" y="2870"/>
                    <a:pt x="12505" y="2870"/>
                  </a:cubicBezTo>
                  <a:cubicBezTo>
                    <a:pt x="12505" y="2870"/>
                    <a:pt x="12497" y="2885"/>
                    <a:pt x="12501" y="2885"/>
                  </a:cubicBezTo>
                  <a:cubicBezTo>
                    <a:pt x="12505" y="2885"/>
                    <a:pt x="12523" y="2879"/>
                    <a:pt x="12523" y="2879"/>
                  </a:cubicBezTo>
                  <a:close/>
                  <a:moveTo>
                    <a:pt x="12471" y="2390"/>
                  </a:moveTo>
                  <a:cubicBezTo>
                    <a:pt x="12447" y="2398"/>
                    <a:pt x="12457" y="2407"/>
                    <a:pt x="12472" y="2407"/>
                  </a:cubicBezTo>
                  <a:cubicBezTo>
                    <a:pt x="12491" y="2407"/>
                    <a:pt x="12495" y="2382"/>
                    <a:pt x="12471" y="2390"/>
                  </a:cubicBezTo>
                  <a:close/>
                  <a:moveTo>
                    <a:pt x="11286" y="3255"/>
                  </a:moveTo>
                  <a:cubicBezTo>
                    <a:pt x="11294" y="3249"/>
                    <a:pt x="11309" y="3276"/>
                    <a:pt x="11309" y="3276"/>
                  </a:cubicBezTo>
                  <a:cubicBezTo>
                    <a:pt x="11308" y="3297"/>
                    <a:pt x="11308" y="3297"/>
                    <a:pt x="11308" y="3297"/>
                  </a:cubicBezTo>
                  <a:cubicBezTo>
                    <a:pt x="11308" y="3297"/>
                    <a:pt x="11329" y="3298"/>
                    <a:pt x="11330" y="3315"/>
                  </a:cubicBezTo>
                  <a:cubicBezTo>
                    <a:pt x="11330" y="3332"/>
                    <a:pt x="11337" y="3344"/>
                    <a:pt x="11339" y="3357"/>
                  </a:cubicBezTo>
                  <a:cubicBezTo>
                    <a:pt x="11341" y="3371"/>
                    <a:pt x="11344" y="3404"/>
                    <a:pt x="11344" y="3404"/>
                  </a:cubicBezTo>
                  <a:cubicBezTo>
                    <a:pt x="11344" y="3404"/>
                    <a:pt x="11345" y="3416"/>
                    <a:pt x="11352" y="3425"/>
                  </a:cubicBezTo>
                  <a:cubicBezTo>
                    <a:pt x="11360" y="3434"/>
                    <a:pt x="11363" y="3447"/>
                    <a:pt x="11363" y="3447"/>
                  </a:cubicBezTo>
                  <a:cubicBezTo>
                    <a:pt x="11391" y="3508"/>
                    <a:pt x="11391" y="3508"/>
                    <a:pt x="11391" y="3508"/>
                  </a:cubicBezTo>
                  <a:cubicBezTo>
                    <a:pt x="11401" y="3538"/>
                    <a:pt x="11401" y="3538"/>
                    <a:pt x="11401" y="3538"/>
                  </a:cubicBezTo>
                  <a:cubicBezTo>
                    <a:pt x="11401" y="3538"/>
                    <a:pt x="11387" y="3535"/>
                    <a:pt x="11386" y="3543"/>
                  </a:cubicBezTo>
                  <a:cubicBezTo>
                    <a:pt x="11384" y="3552"/>
                    <a:pt x="11378" y="3577"/>
                    <a:pt x="11378" y="3577"/>
                  </a:cubicBezTo>
                  <a:cubicBezTo>
                    <a:pt x="11407" y="3567"/>
                    <a:pt x="11407" y="3567"/>
                    <a:pt x="11407" y="3567"/>
                  </a:cubicBezTo>
                  <a:cubicBezTo>
                    <a:pt x="11399" y="3604"/>
                    <a:pt x="11399" y="3604"/>
                    <a:pt x="11399" y="3604"/>
                  </a:cubicBezTo>
                  <a:cubicBezTo>
                    <a:pt x="11399" y="3604"/>
                    <a:pt x="11395" y="3616"/>
                    <a:pt x="11396" y="3629"/>
                  </a:cubicBezTo>
                  <a:cubicBezTo>
                    <a:pt x="11397" y="3641"/>
                    <a:pt x="11404" y="3660"/>
                    <a:pt x="11404" y="3660"/>
                  </a:cubicBezTo>
                  <a:cubicBezTo>
                    <a:pt x="11404" y="3660"/>
                    <a:pt x="11392" y="3692"/>
                    <a:pt x="11390" y="3708"/>
                  </a:cubicBezTo>
                  <a:cubicBezTo>
                    <a:pt x="11388" y="3724"/>
                    <a:pt x="11390" y="3769"/>
                    <a:pt x="11390" y="3769"/>
                  </a:cubicBezTo>
                  <a:cubicBezTo>
                    <a:pt x="11390" y="3769"/>
                    <a:pt x="11400" y="3779"/>
                    <a:pt x="11402" y="3769"/>
                  </a:cubicBezTo>
                  <a:cubicBezTo>
                    <a:pt x="11403" y="3759"/>
                    <a:pt x="11403" y="3735"/>
                    <a:pt x="11407" y="3746"/>
                  </a:cubicBezTo>
                  <a:cubicBezTo>
                    <a:pt x="11410" y="3758"/>
                    <a:pt x="11402" y="3758"/>
                    <a:pt x="11416" y="3760"/>
                  </a:cubicBezTo>
                  <a:cubicBezTo>
                    <a:pt x="11430" y="3761"/>
                    <a:pt x="11438" y="3791"/>
                    <a:pt x="11438" y="3791"/>
                  </a:cubicBezTo>
                  <a:cubicBezTo>
                    <a:pt x="11461" y="3811"/>
                    <a:pt x="11461" y="3811"/>
                    <a:pt x="11461" y="3811"/>
                  </a:cubicBezTo>
                  <a:cubicBezTo>
                    <a:pt x="11461" y="3811"/>
                    <a:pt x="11456" y="3822"/>
                    <a:pt x="11465" y="3836"/>
                  </a:cubicBezTo>
                  <a:cubicBezTo>
                    <a:pt x="11471" y="3847"/>
                    <a:pt x="11479" y="3855"/>
                    <a:pt x="11483" y="3859"/>
                  </a:cubicBezTo>
                  <a:cubicBezTo>
                    <a:pt x="11484" y="3859"/>
                    <a:pt x="11484" y="3860"/>
                    <a:pt x="11484" y="3860"/>
                  </a:cubicBezTo>
                  <a:cubicBezTo>
                    <a:pt x="11489" y="3921"/>
                    <a:pt x="11489" y="3921"/>
                    <a:pt x="11489" y="3921"/>
                  </a:cubicBezTo>
                  <a:cubicBezTo>
                    <a:pt x="11489" y="3921"/>
                    <a:pt x="11521" y="3909"/>
                    <a:pt x="11521" y="3929"/>
                  </a:cubicBezTo>
                  <a:cubicBezTo>
                    <a:pt x="11520" y="3949"/>
                    <a:pt x="11511" y="3971"/>
                    <a:pt x="11522" y="3983"/>
                  </a:cubicBezTo>
                  <a:cubicBezTo>
                    <a:pt x="11533" y="3996"/>
                    <a:pt x="11545" y="3983"/>
                    <a:pt x="11545" y="3983"/>
                  </a:cubicBezTo>
                  <a:cubicBezTo>
                    <a:pt x="11545" y="3983"/>
                    <a:pt x="11538" y="4024"/>
                    <a:pt x="11548" y="4033"/>
                  </a:cubicBezTo>
                  <a:cubicBezTo>
                    <a:pt x="11558" y="4042"/>
                    <a:pt x="11597" y="4066"/>
                    <a:pt x="11597" y="4066"/>
                  </a:cubicBezTo>
                  <a:cubicBezTo>
                    <a:pt x="11597" y="4066"/>
                    <a:pt x="11599" y="4086"/>
                    <a:pt x="11604" y="4088"/>
                  </a:cubicBezTo>
                  <a:cubicBezTo>
                    <a:pt x="11609" y="4089"/>
                    <a:pt x="11636" y="4101"/>
                    <a:pt x="11636" y="4101"/>
                  </a:cubicBezTo>
                  <a:cubicBezTo>
                    <a:pt x="11652" y="4123"/>
                    <a:pt x="11652" y="4123"/>
                    <a:pt x="11652" y="4123"/>
                  </a:cubicBezTo>
                  <a:cubicBezTo>
                    <a:pt x="11685" y="4120"/>
                    <a:pt x="11685" y="4120"/>
                    <a:pt x="11685" y="4120"/>
                  </a:cubicBezTo>
                  <a:cubicBezTo>
                    <a:pt x="11685" y="4120"/>
                    <a:pt x="11690" y="4100"/>
                    <a:pt x="11688" y="4082"/>
                  </a:cubicBezTo>
                  <a:cubicBezTo>
                    <a:pt x="11686" y="4065"/>
                    <a:pt x="11656" y="4045"/>
                    <a:pt x="11655" y="4040"/>
                  </a:cubicBezTo>
                  <a:cubicBezTo>
                    <a:pt x="11654" y="4035"/>
                    <a:pt x="11660" y="4023"/>
                    <a:pt x="11653" y="4014"/>
                  </a:cubicBezTo>
                  <a:cubicBezTo>
                    <a:pt x="11645" y="4005"/>
                    <a:pt x="11651" y="4003"/>
                    <a:pt x="11651" y="3990"/>
                  </a:cubicBezTo>
                  <a:cubicBezTo>
                    <a:pt x="11652" y="3978"/>
                    <a:pt x="11655" y="3939"/>
                    <a:pt x="11650" y="3917"/>
                  </a:cubicBezTo>
                  <a:cubicBezTo>
                    <a:pt x="11646" y="3895"/>
                    <a:pt x="11604" y="3880"/>
                    <a:pt x="11598" y="3871"/>
                  </a:cubicBezTo>
                  <a:cubicBezTo>
                    <a:pt x="11596" y="3868"/>
                    <a:pt x="11591" y="3864"/>
                    <a:pt x="11586" y="3861"/>
                  </a:cubicBezTo>
                  <a:cubicBezTo>
                    <a:pt x="11586" y="3861"/>
                    <a:pt x="11586" y="3861"/>
                    <a:pt x="11586" y="3861"/>
                  </a:cubicBezTo>
                  <a:cubicBezTo>
                    <a:pt x="11577" y="3854"/>
                    <a:pt x="11567" y="3848"/>
                    <a:pt x="11567" y="3848"/>
                  </a:cubicBezTo>
                  <a:cubicBezTo>
                    <a:pt x="11567" y="3848"/>
                    <a:pt x="11562" y="3824"/>
                    <a:pt x="11559" y="3814"/>
                  </a:cubicBezTo>
                  <a:cubicBezTo>
                    <a:pt x="11556" y="3804"/>
                    <a:pt x="11529" y="3824"/>
                    <a:pt x="11521" y="3820"/>
                  </a:cubicBezTo>
                  <a:cubicBezTo>
                    <a:pt x="11514" y="3816"/>
                    <a:pt x="11507" y="3779"/>
                    <a:pt x="11502" y="3782"/>
                  </a:cubicBezTo>
                  <a:cubicBezTo>
                    <a:pt x="11497" y="3786"/>
                    <a:pt x="11502" y="3797"/>
                    <a:pt x="11496" y="3798"/>
                  </a:cubicBezTo>
                  <a:cubicBezTo>
                    <a:pt x="11490" y="3799"/>
                    <a:pt x="11475" y="3776"/>
                    <a:pt x="11483" y="3768"/>
                  </a:cubicBezTo>
                  <a:cubicBezTo>
                    <a:pt x="11491" y="3760"/>
                    <a:pt x="11488" y="3775"/>
                    <a:pt x="11496" y="3772"/>
                  </a:cubicBezTo>
                  <a:cubicBezTo>
                    <a:pt x="11504" y="3769"/>
                    <a:pt x="11486" y="3738"/>
                    <a:pt x="11484" y="3732"/>
                  </a:cubicBezTo>
                  <a:cubicBezTo>
                    <a:pt x="11482" y="3726"/>
                    <a:pt x="11471" y="3728"/>
                    <a:pt x="11471" y="3728"/>
                  </a:cubicBezTo>
                  <a:cubicBezTo>
                    <a:pt x="11472" y="3691"/>
                    <a:pt x="11472" y="3691"/>
                    <a:pt x="11472" y="3691"/>
                  </a:cubicBezTo>
                  <a:cubicBezTo>
                    <a:pt x="11437" y="3701"/>
                    <a:pt x="11437" y="3701"/>
                    <a:pt x="11437" y="3701"/>
                  </a:cubicBezTo>
                  <a:cubicBezTo>
                    <a:pt x="11437" y="3701"/>
                    <a:pt x="11433" y="3642"/>
                    <a:pt x="11432" y="3635"/>
                  </a:cubicBezTo>
                  <a:cubicBezTo>
                    <a:pt x="11431" y="3627"/>
                    <a:pt x="11426" y="3617"/>
                    <a:pt x="11426" y="3617"/>
                  </a:cubicBezTo>
                  <a:cubicBezTo>
                    <a:pt x="11426" y="3617"/>
                    <a:pt x="11442" y="3609"/>
                    <a:pt x="11443" y="3591"/>
                  </a:cubicBezTo>
                  <a:cubicBezTo>
                    <a:pt x="11444" y="3572"/>
                    <a:pt x="11444" y="3549"/>
                    <a:pt x="11444" y="3549"/>
                  </a:cubicBezTo>
                  <a:cubicBezTo>
                    <a:pt x="11444" y="3549"/>
                    <a:pt x="11458" y="3542"/>
                    <a:pt x="11459" y="3518"/>
                  </a:cubicBezTo>
                  <a:cubicBezTo>
                    <a:pt x="11460" y="3493"/>
                    <a:pt x="11453" y="3489"/>
                    <a:pt x="11453" y="3489"/>
                  </a:cubicBezTo>
                  <a:cubicBezTo>
                    <a:pt x="11457" y="3467"/>
                    <a:pt x="11457" y="3467"/>
                    <a:pt x="11457" y="3467"/>
                  </a:cubicBezTo>
                  <a:cubicBezTo>
                    <a:pt x="11464" y="3467"/>
                    <a:pt x="11464" y="3467"/>
                    <a:pt x="11464" y="3467"/>
                  </a:cubicBezTo>
                  <a:cubicBezTo>
                    <a:pt x="11464" y="3467"/>
                    <a:pt x="11465" y="3459"/>
                    <a:pt x="11477" y="3460"/>
                  </a:cubicBezTo>
                  <a:cubicBezTo>
                    <a:pt x="11488" y="3460"/>
                    <a:pt x="11507" y="3474"/>
                    <a:pt x="11507" y="3474"/>
                  </a:cubicBezTo>
                  <a:cubicBezTo>
                    <a:pt x="11499" y="3480"/>
                    <a:pt x="11499" y="3480"/>
                    <a:pt x="11499" y="3480"/>
                  </a:cubicBezTo>
                  <a:cubicBezTo>
                    <a:pt x="11499" y="3480"/>
                    <a:pt x="11494" y="3512"/>
                    <a:pt x="11505" y="3512"/>
                  </a:cubicBezTo>
                  <a:cubicBezTo>
                    <a:pt x="11517" y="3513"/>
                    <a:pt x="11553" y="3496"/>
                    <a:pt x="11553" y="3496"/>
                  </a:cubicBezTo>
                  <a:cubicBezTo>
                    <a:pt x="11571" y="3550"/>
                    <a:pt x="11571" y="3550"/>
                    <a:pt x="11571" y="3550"/>
                  </a:cubicBezTo>
                  <a:cubicBezTo>
                    <a:pt x="11571" y="3550"/>
                    <a:pt x="11579" y="3538"/>
                    <a:pt x="11590" y="3543"/>
                  </a:cubicBezTo>
                  <a:cubicBezTo>
                    <a:pt x="11593" y="3544"/>
                    <a:pt x="11596" y="3546"/>
                    <a:pt x="11599" y="3549"/>
                  </a:cubicBezTo>
                  <a:cubicBezTo>
                    <a:pt x="11614" y="3566"/>
                    <a:pt x="11600" y="3578"/>
                    <a:pt x="11600" y="3578"/>
                  </a:cubicBezTo>
                  <a:cubicBezTo>
                    <a:pt x="11600" y="3578"/>
                    <a:pt x="11609" y="3600"/>
                    <a:pt x="11619" y="3601"/>
                  </a:cubicBezTo>
                  <a:cubicBezTo>
                    <a:pt x="11629" y="3601"/>
                    <a:pt x="11632" y="3588"/>
                    <a:pt x="11632" y="3588"/>
                  </a:cubicBezTo>
                  <a:cubicBezTo>
                    <a:pt x="11632" y="3588"/>
                    <a:pt x="11631" y="3612"/>
                    <a:pt x="11641" y="3614"/>
                  </a:cubicBezTo>
                  <a:cubicBezTo>
                    <a:pt x="11652" y="3616"/>
                    <a:pt x="11662" y="3608"/>
                    <a:pt x="11664" y="3618"/>
                  </a:cubicBezTo>
                  <a:cubicBezTo>
                    <a:pt x="11665" y="3622"/>
                    <a:pt x="11668" y="3628"/>
                    <a:pt x="11670" y="3633"/>
                  </a:cubicBezTo>
                  <a:cubicBezTo>
                    <a:pt x="11683" y="3634"/>
                    <a:pt x="11683" y="3634"/>
                    <a:pt x="11683" y="3634"/>
                  </a:cubicBezTo>
                  <a:cubicBezTo>
                    <a:pt x="11682" y="3636"/>
                    <a:pt x="11683" y="3638"/>
                    <a:pt x="11684" y="3640"/>
                  </a:cubicBezTo>
                  <a:cubicBezTo>
                    <a:pt x="11690" y="3648"/>
                    <a:pt x="11713" y="3660"/>
                    <a:pt x="11713" y="3660"/>
                  </a:cubicBezTo>
                  <a:cubicBezTo>
                    <a:pt x="11700" y="3671"/>
                    <a:pt x="11700" y="3671"/>
                    <a:pt x="11700" y="3671"/>
                  </a:cubicBezTo>
                  <a:cubicBezTo>
                    <a:pt x="11700" y="3671"/>
                    <a:pt x="11714" y="3706"/>
                    <a:pt x="11707" y="3712"/>
                  </a:cubicBezTo>
                  <a:cubicBezTo>
                    <a:pt x="11703" y="3715"/>
                    <a:pt x="11700" y="3721"/>
                    <a:pt x="11698" y="3726"/>
                  </a:cubicBezTo>
                  <a:cubicBezTo>
                    <a:pt x="11699" y="3726"/>
                    <a:pt x="11699" y="3726"/>
                    <a:pt x="11699" y="3726"/>
                  </a:cubicBezTo>
                  <a:cubicBezTo>
                    <a:pt x="11708" y="3732"/>
                    <a:pt x="11722" y="3732"/>
                    <a:pt x="11732" y="3720"/>
                  </a:cubicBezTo>
                  <a:cubicBezTo>
                    <a:pt x="11743" y="3709"/>
                    <a:pt x="11756" y="3705"/>
                    <a:pt x="11756" y="3705"/>
                  </a:cubicBezTo>
                  <a:cubicBezTo>
                    <a:pt x="11759" y="3689"/>
                    <a:pt x="11759" y="3689"/>
                    <a:pt x="11759" y="3689"/>
                  </a:cubicBezTo>
                  <a:cubicBezTo>
                    <a:pt x="11759" y="3673"/>
                    <a:pt x="11759" y="3673"/>
                    <a:pt x="11759" y="3673"/>
                  </a:cubicBezTo>
                  <a:cubicBezTo>
                    <a:pt x="11759" y="3673"/>
                    <a:pt x="11784" y="3684"/>
                    <a:pt x="11789" y="3672"/>
                  </a:cubicBezTo>
                  <a:cubicBezTo>
                    <a:pt x="11793" y="3660"/>
                    <a:pt x="11773" y="3648"/>
                    <a:pt x="11777" y="3645"/>
                  </a:cubicBezTo>
                  <a:cubicBezTo>
                    <a:pt x="11781" y="3641"/>
                    <a:pt x="11804" y="3630"/>
                    <a:pt x="11804" y="3630"/>
                  </a:cubicBezTo>
                  <a:cubicBezTo>
                    <a:pt x="11804" y="3630"/>
                    <a:pt x="11815" y="3639"/>
                    <a:pt x="11838" y="3627"/>
                  </a:cubicBezTo>
                  <a:cubicBezTo>
                    <a:pt x="11860" y="3616"/>
                    <a:pt x="11891" y="3593"/>
                    <a:pt x="11895" y="3576"/>
                  </a:cubicBezTo>
                  <a:cubicBezTo>
                    <a:pt x="11898" y="3559"/>
                    <a:pt x="11911" y="3514"/>
                    <a:pt x="11909" y="3504"/>
                  </a:cubicBezTo>
                  <a:cubicBezTo>
                    <a:pt x="11907" y="3494"/>
                    <a:pt x="11889" y="3476"/>
                    <a:pt x="11889" y="3476"/>
                  </a:cubicBezTo>
                  <a:cubicBezTo>
                    <a:pt x="11899" y="3472"/>
                    <a:pt x="11899" y="3472"/>
                    <a:pt x="11899" y="3472"/>
                  </a:cubicBezTo>
                  <a:cubicBezTo>
                    <a:pt x="11899" y="3472"/>
                    <a:pt x="11899" y="3435"/>
                    <a:pt x="11894" y="3422"/>
                  </a:cubicBezTo>
                  <a:cubicBezTo>
                    <a:pt x="11888" y="3408"/>
                    <a:pt x="11872" y="3385"/>
                    <a:pt x="11872" y="3385"/>
                  </a:cubicBezTo>
                  <a:cubicBezTo>
                    <a:pt x="11872" y="3385"/>
                    <a:pt x="11883" y="3371"/>
                    <a:pt x="11867" y="3355"/>
                  </a:cubicBezTo>
                  <a:cubicBezTo>
                    <a:pt x="11851" y="3340"/>
                    <a:pt x="11806" y="3298"/>
                    <a:pt x="11792" y="3291"/>
                  </a:cubicBezTo>
                  <a:cubicBezTo>
                    <a:pt x="11778" y="3285"/>
                    <a:pt x="11763" y="3277"/>
                    <a:pt x="11760" y="3269"/>
                  </a:cubicBezTo>
                  <a:cubicBezTo>
                    <a:pt x="11756" y="3262"/>
                    <a:pt x="11764" y="3256"/>
                    <a:pt x="11758" y="3246"/>
                  </a:cubicBezTo>
                  <a:cubicBezTo>
                    <a:pt x="11752" y="3236"/>
                    <a:pt x="11704" y="3195"/>
                    <a:pt x="11697" y="3172"/>
                  </a:cubicBezTo>
                  <a:cubicBezTo>
                    <a:pt x="11691" y="3148"/>
                    <a:pt x="11686" y="3122"/>
                    <a:pt x="11692" y="3117"/>
                  </a:cubicBezTo>
                  <a:cubicBezTo>
                    <a:pt x="11699" y="3113"/>
                    <a:pt x="11701" y="3097"/>
                    <a:pt x="11701" y="3097"/>
                  </a:cubicBezTo>
                  <a:cubicBezTo>
                    <a:pt x="11701" y="3097"/>
                    <a:pt x="11719" y="3084"/>
                    <a:pt x="11724" y="3080"/>
                  </a:cubicBezTo>
                  <a:cubicBezTo>
                    <a:pt x="11730" y="3077"/>
                    <a:pt x="11733" y="3066"/>
                    <a:pt x="11733" y="3066"/>
                  </a:cubicBezTo>
                  <a:cubicBezTo>
                    <a:pt x="11733" y="3066"/>
                    <a:pt x="11752" y="3069"/>
                    <a:pt x="11758" y="3064"/>
                  </a:cubicBezTo>
                  <a:cubicBezTo>
                    <a:pt x="11763" y="3059"/>
                    <a:pt x="11763" y="3037"/>
                    <a:pt x="11763" y="3037"/>
                  </a:cubicBezTo>
                  <a:cubicBezTo>
                    <a:pt x="11770" y="3032"/>
                    <a:pt x="11770" y="3032"/>
                    <a:pt x="11770" y="3032"/>
                  </a:cubicBezTo>
                  <a:cubicBezTo>
                    <a:pt x="11799" y="3013"/>
                    <a:pt x="11799" y="3013"/>
                    <a:pt x="11799" y="3013"/>
                  </a:cubicBezTo>
                  <a:cubicBezTo>
                    <a:pt x="11811" y="3021"/>
                    <a:pt x="11811" y="3021"/>
                    <a:pt x="11811" y="3021"/>
                  </a:cubicBezTo>
                  <a:cubicBezTo>
                    <a:pt x="11811" y="3021"/>
                    <a:pt x="11856" y="3021"/>
                    <a:pt x="11862" y="3032"/>
                  </a:cubicBezTo>
                  <a:cubicBezTo>
                    <a:pt x="11867" y="3044"/>
                    <a:pt x="11852" y="3066"/>
                    <a:pt x="11859" y="3077"/>
                  </a:cubicBezTo>
                  <a:cubicBezTo>
                    <a:pt x="11867" y="3088"/>
                    <a:pt x="11888" y="3103"/>
                    <a:pt x="11888" y="3103"/>
                  </a:cubicBezTo>
                  <a:cubicBezTo>
                    <a:pt x="11902" y="3101"/>
                    <a:pt x="11902" y="3101"/>
                    <a:pt x="11902" y="3101"/>
                  </a:cubicBezTo>
                  <a:cubicBezTo>
                    <a:pt x="11902" y="3089"/>
                    <a:pt x="11902" y="3089"/>
                    <a:pt x="11902" y="3089"/>
                  </a:cubicBezTo>
                  <a:cubicBezTo>
                    <a:pt x="11902" y="3089"/>
                    <a:pt x="11893" y="3057"/>
                    <a:pt x="11905" y="3040"/>
                  </a:cubicBezTo>
                  <a:cubicBezTo>
                    <a:pt x="11917" y="3024"/>
                    <a:pt x="11944" y="3026"/>
                    <a:pt x="11958" y="3023"/>
                  </a:cubicBezTo>
                  <a:cubicBezTo>
                    <a:pt x="11971" y="3020"/>
                    <a:pt x="12014" y="3011"/>
                    <a:pt x="12014" y="3001"/>
                  </a:cubicBezTo>
                  <a:cubicBezTo>
                    <a:pt x="12015" y="2991"/>
                    <a:pt x="12015" y="2961"/>
                    <a:pt x="12024" y="2959"/>
                  </a:cubicBezTo>
                  <a:cubicBezTo>
                    <a:pt x="12033" y="2957"/>
                    <a:pt x="12040" y="2991"/>
                    <a:pt x="12049" y="2987"/>
                  </a:cubicBezTo>
                  <a:cubicBezTo>
                    <a:pt x="12059" y="2984"/>
                    <a:pt x="12079" y="2953"/>
                    <a:pt x="12079" y="2953"/>
                  </a:cubicBezTo>
                  <a:cubicBezTo>
                    <a:pt x="12090" y="2963"/>
                    <a:pt x="12090" y="2963"/>
                    <a:pt x="12090" y="2963"/>
                  </a:cubicBezTo>
                  <a:cubicBezTo>
                    <a:pt x="12112" y="2956"/>
                    <a:pt x="12112" y="2956"/>
                    <a:pt x="12112" y="2956"/>
                  </a:cubicBezTo>
                  <a:cubicBezTo>
                    <a:pt x="12112" y="2956"/>
                    <a:pt x="12137" y="2963"/>
                    <a:pt x="12149" y="2956"/>
                  </a:cubicBezTo>
                  <a:cubicBezTo>
                    <a:pt x="12162" y="2949"/>
                    <a:pt x="12167" y="2946"/>
                    <a:pt x="12174" y="2941"/>
                  </a:cubicBezTo>
                  <a:cubicBezTo>
                    <a:pt x="12180" y="2936"/>
                    <a:pt x="12209" y="2911"/>
                    <a:pt x="12214" y="2901"/>
                  </a:cubicBezTo>
                  <a:cubicBezTo>
                    <a:pt x="12218" y="2891"/>
                    <a:pt x="12205" y="2871"/>
                    <a:pt x="12205" y="2871"/>
                  </a:cubicBezTo>
                  <a:cubicBezTo>
                    <a:pt x="12218" y="2871"/>
                    <a:pt x="12218" y="2871"/>
                    <a:pt x="12218" y="2871"/>
                  </a:cubicBezTo>
                  <a:cubicBezTo>
                    <a:pt x="12224" y="2851"/>
                    <a:pt x="12224" y="2851"/>
                    <a:pt x="12224" y="2851"/>
                  </a:cubicBezTo>
                  <a:cubicBezTo>
                    <a:pt x="12239" y="2852"/>
                    <a:pt x="12239" y="2852"/>
                    <a:pt x="12239" y="2852"/>
                  </a:cubicBezTo>
                  <a:cubicBezTo>
                    <a:pt x="12246" y="2827"/>
                    <a:pt x="12246" y="2827"/>
                    <a:pt x="12246" y="2827"/>
                  </a:cubicBezTo>
                  <a:cubicBezTo>
                    <a:pt x="12254" y="2827"/>
                    <a:pt x="12254" y="2827"/>
                    <a:pt x="12254" y="2827"/>
                  </a:cubicBezTo>
                  <a:cubicBezTo>
                    <a:pt x="12258" y="2800"/>
                    <a:pt x="12258" y="2800"/>
                    <a:pt x="12258" y="2800"/>
                  </a:cubicBezTo>
                  <a:cubicBezTo>
                    <a:pt x="12258" y="2800"/>
                    <a:pt x="12272" y="2805"/>
                    <a:pt x="12272" y="2783"/>
                  </a:cubicBezTo>
                  <a:cubicBezTo>
                    <a:pt x="12272" y="2761"/>
                    <a:pt x="12259" y="2764"/>
                    <a:pt x="12264" y="2756"/>
                  </a:cubicBezTo>
                  <a:cubicBezTo>
                    <a:pt x="12268" y="2747"/>
                    <a:pt x="12287" y="2750"/>
                    <a:pt x="12287" y="2732"/>
                  </a:cubicBezTo>
                  <a:cubicBezTo>
                    <a:pt x="12288" y="2715"/>
                    <a:pt x="12276" y="2715"/>
                    <a:pt x="12277" y="2708"/>
                  </a:cubicBezTo>
                  <a:cubicBezTo>
                    <a:pt x="12277" y="2700"/>
                    <a:pt x="12288" y="2697"/>
                    <a:pt x="12288" y="2697"/>
                  </a:cubicBezTo>
                  <a:cubicBezTo>
                    <a:pt x="12289" y="2671"/>
                    <a:pt x="12289" y="2671"/>
                    <a:pt x="12289" y="2671"/>
                  </a:cubicBezTo>
                  <a:cubicBezTo>
                    <a:pt x="12289" y="2671"/>
                    <a:pt x="12316" y="2663"/>
                    <a:pt x="12323" y="2647"/>
                  </a:cubicBezTo>
                  <a:cubicBezTo>
                    <a:pt x="12330" y="2631"/>
                    <a:pt x="12313" y="2630"/>
                    <a:pt x="12313" y="2630"/>
                  </a:cubicBezTo>
                  <a:cubicBezTo>
                    <a:pt x="12313" y="2630"/>
                    <a:pt x="12345" y="2625"/>
                    <a:pt x="12345" y="2616"/>
                  </a:cubicBezTo>
                  <a:cubicBezTo>
                    <a:pt x="12346" y="2607"/>
                    <a:pt x="12327" y="2602"/>
                    <a:pt x="12327" y="2602"/>
                  </a:cubicBezTo>
                  <a:cubicBezTo>
                    <a:pt x="12327" y="2602"/>
                    <a:pt x="12365" y="2568"/>
                    <a:pt x="12348" y="2558"/>
                  </a:cubicBezTo>
                  <a:cubicBezTo>
                    <a:pt x="12331" y="2549"/>
                    <a:pt x="12251" y="2571"/>
                    <a:pt x="12251" y="2571"/>
                  </a:cubicBezTo>
                  <a:cubicBezTo>
                    <a:pt x="12241" y="2560"/>
                    <a:pt x="12241" y="2560"/>
                    <a:pt x="12241" y="2560"/>
                  </a:cubicBezTo>
                  <a:cubicBezTo>
                    <a:pt x="12266" y="2559"/>
                    <a:pt x="12266" y="2559"/>
                    <a:pt x="12266" y="2559"/>
                  </a:cubicBezTo>
                  <a:cubicBezTo>
                    <a:pt x="12266" y="2559"/>
                    <a:pt x="12266" y="2544"/>
                    <a:pt x="12276" y="2540"/>
                  </a:cubicBezTo>
                  <a:cubicBezTo>
                    <a:pt x="12286" y="2536"/>
                    <a:pt x="12305" y="2534"/>
                    <a:pt x="12305" y="2534"/>
                  </a:cubicBezTo>
                  <a:cubicBezTo>
                    <a:pt x="12305" y="2534"/>
                    <a:pt x="12292" y="2510"/>
                    <a:pt x="12288" y="2509"/>
                  </a:cubicBezTo>
                  <a:cubicBezTo>
                    <a:pt x="12284" y="2508"/>
                    <a:pt x="12261" y="2502"/>
                    <a:pt x="12261" y="2502"/>
                  </a:cubicBezTo>
                  <a:cubicBezTo>
                    <a:pt x="12253" y="2491"/>
                    <a:pt x="12253" y="2491"/>
                    <a:pt x="12253" y="2491"/>
                  </a:cubicBezTo>
                  <a:cubicBezTo>
                    <a:pt x="12244" y="2492"/>
                    <a:pt x="12244" y="2492"/>
                    <a:pt x="12244" y="2492"/>
                  </a:cubicBezTo>
                  <a:cubicBezTo>
                    <a:pt x="12244" y="2492"/>
                    <a:pt x="12235" y="2480"/>
                    <a:pt x="12228" y="2479"/>
                  </a:cubicBezTo>
                  <a:cubicBezTo>
                    <a:pt x="12221" y="2478"/>
                    <a:pt x="12203" y="2484"/>
                    <a:pt x="12203" y="2484"/>
                  </a:cubicBezTo>
                  <a:cubicBezTo>
                    <a:pt x="12180" y="2453"/>
                    <a:pt x="12180" y="2453"/>
                    <a:pt x="12180" y="2453"/>
                  </a:cubicBezTo>
                  <a:cubicBezTo>
                    <a:pt x="12180" y="2453"/>
                    <a:pt x="12201" y="2474"/>
                    <a:pt x="12207" y="2472"/>
                  </a:cubicBezTo>
                  <a:cubicBezTo>
                    <a:pt x="12213" y="2470"/>
                    <a:pt x="12220" y="2466"/>
                    <a:pt x="12220" y="2466"/>
                  </a:cubicBezTo>
                  <a:cubicBezTo>
                    <a:pt x="12239" y="2471"/>
                    <a:pt x="12239" y="2471"/>
                    <a:pt x="12239" y="2471"/>
                  </a:cubicBezTo>
                  <a:cubicBezTo>
                    <a:pt x="12249" y="2482"/>
                    <a:pt x="12249" y="2482"/>
                    <a:pt x="12249" y="2482"/>
                  </a:cubicBezTo>
                  <a:cubicBezTo>
                    <a:pt x="12258" y="2478"/>
                    <a:pt x="12258" y="2478"/>
                    <a:pt x="12258" y="2478"/>
                  </a:cubicBezTo>
                  <a:cubicBezTo>
                    <a:pt x="12289" y="2488"/>
                    <a:pt x="12289" y="2488"/>
                    <a:pt x="12289" y="2488"/>
                  </a:cubicBezTo>
                  <a:cubicBezTo>
                    <a:pt x="12276" y="2471"/>
                    <a:pt x="12276" y="2471"/>
                    <a:pt x="12276" y="2471"/>
                  </a:cubicBezTo>
                  <a:cubicBezTo>
                    <a:pt x="12265" y="2469"/>
                    <a:pt x="12265" y="2469"/>
                    <a:pt x="12265" y="2469"/>
                  </a:cubicBezTo>
                  <a:cubicBezTo>
                    <a:pt x="12265" y="2469"/>
                    <a:pt x="12264" y="2447"/>
                    <a:pt x="12256" y="2446"/>
                  </a:cubicBezTo>
                  <a:cubicBezTo>
                    <a:pt x="12248" y="2445"/>
                    <a:pt x="12236" y="2442"/>
                    <a:pt x="12231" y="2438"/>
                  </a:cubicBezTo>
                  <a:cubicBezTo>
                    <a:pt x="12226" y="2434"/>
                    <a:pt x="12224" y="2415"/>
                    <a:pt x="12224" y="2415"/>
                  </a:cubicBezTo>
                  <a:cubicBezTo>
                    <a:pt x="12170" y="2349"/>
                    <a:pt x="12170" y="2349"/>
                    <a:pt x="12170" y="2349"/>
                  </a:cubicBezTo>
                  <a:cubicBezTo>
                    <a:pt x="12148" y="2343"/>
                    <a:pt x="12148" y="2343"/>
                    <a:pt x="12148" y="2343"/>
                  </a:cubicBezTo>
                  <a:cubicBezTo>
                    <a:pt x="12125" y="2325"/>
                    <a:pt x="12125" y="2325"/>
                    <a:pt x="12125" y="2325"/>
                  </a:cubicBezTo>
                  <a:cubicBezTo>
                    <a:pt x="12110" y="2327"/>
                    <a:pt x="12110" y="2327"/>
                    <a:pt x="12110" y="2327"/>
                  </a:cubicBezTo>
                  <a:cubicBezTo>
                    <a:pt x="12110" y="2327"/>
                    <a:pt x="12097" y="2302"/>
                    <a:pt x="12103" y="2298"/>
                  </a:cubicBezTo>
                  <a:cubicBezTo>
                    <a:pt x="12109" y="2294"/>
                    <a:pt x="12127" y="2282"/>
                    <a:pt x="12127" y="2273"/>
                  </a:cubicBezTo>
                  <a:cubicBezTo>
                    <a:pt x="12127" y="2264"/>
                    <a:pt x="12120" y="2246"/>
                    <a:pt x="12120" y="2246"/>
                  </a:cubicBezTo>
                  <a:cubicBezTo>
                    <a:pt x="12120" y="2246"/>
                    <a:pt x="12137" y="2263"/>
                    <a:pt x="12145" y="2257"/>
                  </a:cubicBezTo>
                  <a:cubicBezTo>
                    <a:pt x="12153" y="2251"/>
                    <a:pt x="12144" y="2224"/>
                    <a:pt x="12144" y="2224"/>
                  </a:cubicBezTo>
                  <a:cubicBezTo>
                    <a:pt x="12159" y="2225"/>
                    <a:pt x="12159" y="2225"/>
                    <a:pt x="12159" y="2225"/>
                  </a:cubicBezTo>
                  <a:cubicBezTo>
                    <a:pt x="12184" y="2206"/>
                    <a:pt x="12184" y="2206"/>
                    <a:pt x="12184" y="2206"/>
                  </a:cubicBezTo>
                  <a:cubicBezTo>
                    <a:pt x="12184" y="2206"/>
                    <a:pt x="12204" y="2212"/>
                    <a:pt x="12209" y="2211"/>
                  </a:cubicBezTo>
                  <a:cubicBezTo>
                    <a:pt x="12214" y="2210"/>
                    <a:pt x="12205" y="2196"/>
                    <a:pt x="12205" y="2196"/>
                  </a:cubicBezTo>
                  <a:cubicBezTo>
                    <a:pt x="12209" y="2180"/>
                    <a:pt x="12209" y="2180"/>
                    <a:pt x="12209" y="2180"/>
                  </a:cubicBezTo>
                  <a:cubicBezTo>
                    <a:pt x="12187" y="2180"/>
                    <a:pt x="12187" y="2180"/>
                    <a:pt x="12187" y="2180"/>
                  </a:cubicBezTo>
                  <a:cubicBezTo>
                    <a:pt x="12179" y="2173"/>
                    <a:pt x="12179" y="2173"/>
                    <a:pt x="12179" y="2173"/>
                  </a:cubicBezTo>
                  <a:cubicBezTo>
                    <a:pt x="12174" y="2181"/>
                    <a:pt x="12174" y="2181"/>
                    <a:pt x="12174" y="2181"/>
                  </a:cubicBezTo>
                  <a:cubicBezTo>
                    <a:pt x="12153" y="2178"/>
                    <a:pt x="12153" y="2178"/>
                    <a:pt x="12153" y="2178"/>
                  </a:cubicBezTo>
                  <a:cubicBezTo>
                    <a:pt x="12153" y="2178"/>
                    <a:pt x="12137" y="2160"/>
                    <a:pt x="12124" y="2160"/>
                  </a:cubicBezTo>
                  <a:cubicBezTo>
                    <a:pt x="12111" y="2160"/>
                    <a:pt x="12093" y="2183"/>
                    <a:pt x="12092" y="2188"/>
                  </a:cubicBezTo>
                  <a:cubicBezTo>
                    <a:pt x="12091" y="2193"/>
                    <a:pt x="12087" y="2202"/>
                    <a:pt x="12077" y="2200"/>
                  </a:cubicBezTo>
                  <a:cubicBezTo>
                    <a:pt x="12067" y="2198"/>
                    <a:pt x="12045" y="2192"/>
                    <a:pt x="12043" y="2178"/>
                  </a:cubicBezTo>
                  <a:cubicBezTo>
                    <a:pt x="12041" y="2164"/>
                    <a:pt x="12033" y="2147"/>
                    <a:pt x="12027" y="2143"/>
                  </a:cubicBezTo>
                  <a:cubicBezTo>
                    <a:pt x="12021" y="2139"/>
                    <a:pt x="12017" y="2146"/>
                    <a:pt x="12017" y="2146"/>
                  </a:cubicBezTo>
                  <a:cubicBezTo>
                    <a:pt x="12017" y="2155"/>
                    <a:pt x="12017" y="2155"/>
                    <a:pt x="12017" y="2155"/>
                  </a:cubicBezTo>
                  <a:cubicBezTo>
                    <a:pt x="12009" y="2143"/>
                    <a:pt x="12009" y="2143"/>
                    <a:pt x="12009" y="2143"/>
                  </a:cubicBezTo>
                  <a:cubicBezTo>
                    <a:pt x="12009" y="2143"/>
                    <a:pt x="11981" y="2146"/>
                    <a:pt x="11972" y="2137"/>
                  </a:cubicBezTo>
                  <a:cubicBezTo>
                    <a:pt x="11963" y="2128"/>
                    <a:pt x="11952" y="2109"/>
                    <a:pt x="11955" y="2103"/>
                  </a:cubicBezTo>
                  <a:cubicBezTo>
                    <a:pt x="11958" y="2097"/>
                    <a:pt x="11957" y="2087"/>
                    <a:pt x="11957" y="2087"/>
                  </a:cubicBezTo>
                  <a:cubicBezTo>
                    <a:pt x="11968" y="2086"/>
                    <a:pt x="11968" y="2086"/>
                    <a:pt x="11968" y="2086"/>
                  </a:cubicBezTo>
                  <a:cubicBezTo>
                    <a:pt x="11968" y="2086"/>
                    <a:pt x="11974" y="2095"/>
                    <a:pt x="11978" y="2094"/>
                  </a:cubicBezTo>
                  <a:cubicBezTo>
                    <a:pt x="11982" y="2093"/>
                    <a:pt x="11988" y="2085"/>
                    <a:pt x="11988" y="2085"/>
                  </a:cubicBezTo>
                  <a:cubicBezTo>
                    <a:pt x="11988" y="2085"/>
                    <a:pt x="12001" y="2093"/>
                    <a:pt x="12010" y="2085"/>
                  </a:cubicBezTo>
                  <a:cubicBezTo>
                    <a:pt x="12019" y="2077"/>
                    <a:pt x="12011" y="2069"/>
                    <a:pt x="12011" y="2069"/>
                  </a:cubicBezTo>
                  <a:cubicBezTo>
                    <a:pt x="12011" y="2069"/>
                    <a:pt x="12010" y="2045"/>
                    <a:pt x="12016" y="2041"/>
                  </a:cubicBezTo>
                  <a:cubicBezTo>
                    <a:pt x="12022" y="2037"/>
                    <a:pt x="12041" y="2045"/>
                    <a:pt x="12045" y="2034"/>
                  </a:cubicBezTo>
                  <a:cubicBezTo>
                    <a:pt x="12049" y="2023"/>
                    <a:pt x="12050" y="2010"/>
                    <a:pt x="12050" y="2010"/>
                  </a:cubicBezTo>
                  <a:cubicBezTo>
                    <a:pt x="12062" y="2003"/>
                    <a:pt x="12062" y="2003"/>
                    <a:pt x="12062" y="2003"/>
                  </a:cubicBezTo>
                  <a:cubicBezTo>
                    <a:pt x="12056" y="1995"/>
                    <a:pt x="12056" y="1995"/>
                    <a:pt x="12056" y="1995"/>
                  </a:cubicBezTo>
                  <a:cubicBezTo>
                    <a:pt x="12081" y="2002"/>
                    <a:pt x="12081" y="2002"/>
                    <a:pt x="12081" y="2002"/>
                  </a:cubicBezTo>
                  <a:cubicBezTo>
                    <a:pt x="12092" y="1992"/>
                    <a:pt x="12092" y="1992"/>
                    <a:pt x="12092" y="1992"/>
                  </a:cubicBezTo>
                  <a:cubicBezTo>
                    <a:pt x="12092" y="1992"/>
                    <a:pt x="12123" y="2015"/>
                    <a:pt x="12121" y="2029"/>
                  </a:cubicBezTo>
                  <a:cubicBezTo>
                    <a:pt x="12119" y="2043"/>
                    <a:pt x="12101" y="2046"/>
                    <a:pt x="12100" y="2055"/>
                  </a:cubicBezTo>
                  <a:cubicBezTo>
                    <a:pt x="12099" y="2064"/>
                    <a:pt x="12104" y="2079"/>
                    <a:pt x="12111" y="2079"/>
                  </a:cubicBezTo>
                  <a:cubicBezTo>
                    <a:pt x="12118" y="2079"/>
                    <a:pt x="12127" y="2076"/>
                    <a:pt x="12127" y="2076"/>
                  </a:cubicBezTo>
                  <a:cubicBezTo>
                    <a:pt x="12122" y="2094"/>
                    <a:pt x="12122" y="2094"/>
                    <a:pt x="12122" y="2094"/>
                  </a:cubicBezTo>
                  <a:cubicBezTo>
                    <a:pt x="12122" y="2094"/>
                    <a:pt x="12103" y="2111"/>
                    <a:pt x="12112" y="2113"/>
                  </a:cubicBezTo>
                  <a:cubicBezTo>
                    <a:pt x="12121" y="2115"/>
                    <a:pt x="12135" y="2101"/>
                    <a:pt x="12135" y="2101"/>
                  </a:cubicBezTo>
                  <a:cubicBezTo>
                    <a:pt x="12135" y="2101"/>
                    <a:pt x="12139" y="2102"/>
                    <a:pt x="12144" y="2097"/>
                  </a:cubicBezTo>
                  <a:cubicBezTo>
                    <a:pt x="12149" y="2092"/>
                    <a:pt x="12148" y="2077"/>
                    <a:pt x="12148" y="2077"/>
                  </a:cubicBezTo>
                  <a:cubicBezTo>
                    <a:pt x="12148" y="2077"/>
                    <a:pt x="12189" y="2056"/>
                    <a:pt x="12193" y="2053"/>
                  </a:cubicBezTo>
                  <a:cubicBezTo>
                    <a:pt x="12197" y="2050"/>
                    <a:pt x="12218" y="2052"/>
                    <a:pt x="12218" y="2052"/>
                  </a:cubicBezTo>
                  <a:cubicBezTo>
                    <a:pt x="12226" y="2039"/>
                    <a:pt x="12226" y="2039"/>
                    <a:pt x="12226" y="2039"/>
                  </a:cubicBezTo>
                  <a:cubicBezTo>
                    <a:pt x="12232" y="2053"/>
                    <a:pt x="12232" y="2053"/>
                    <a:pt x="12232" y="2053"/>
                  </a:cubicBezTo>
                  <a:cubicBezTo>
                    <a:pt x="12244" y="2067"/>
                    <a:pt x="12244" y="2067"/>
                    <a:pt x="12244" y="2067"/>
                  </a:cubicBezTo>
                  <a:cubicBezTo>
                    <a:pt x="12251" y="2055"/>
                    <a:pt x="12251" y="2055"/>
                    <a:pt x="12251" y="2055"/>
                  </a:cubicBezTo>
                  <a:cubicBezTo>
                    <a:pt x="12251" y="2055"/>
                    <a:pt x="12260" y="2068"/>
                    <a:pt x="12265" y="2068"/>
                  </a:cubicBezTo>
                  <a:cubicBezTo>
                    <a:pt x="12270" y="2068"/>
                    <a:pt x="12278" y="2062"/>
                    <a:pt x="12282" y="2069"/>
                  </a:cubicBezTo>
                  <a:cubicBezTo>
                    <a:pt x="12286" y="2076"/>
                    <a:pt x="12286" y="2110"/>
                    <a:pt x="12286" y="2110"/>
                  </a:cubicBezTo>
                  <a:cubicBezTo>
                    <a:pt x="12311" y="2110"/>
                    <a:pt x="12311" y="2110"/>
                    <a:pt x="12311" y="2110"/>
                  </a:cubicBezTo>
                  <a:cubicBezTo>
                    <a:pt x="12314" y="2120"/>
                    <a:pt x="12314" y="2120"/>
                    <a:pt x="12314" y="2120"/>
                  </a:cubicBezTo>
                  <a:cubicBezTo>
                    <a:pt x="12314" y="2120"/>
                    <a:pt x="12291" y="2108"/>
                    <a:pt x="12287" y="2121"/>
                  </a:cubicBezTo>
                  <a:cubicBezTo>
                    <a:pt x="12283" y="2134"/>
                    <a:pt x="12298" y="2150"/>
                    <a:pt x="12298" y="2150"/>
                  </a:cubicBezTo>
                  <a:cubicBezTo>
                    <a:pt x="12305" y="2161"/>
                    <a:pt x="12305" y="2161"/>
                    <a:pt x="12305" y="2161"/>
                  </a:cubicBezTo>
                  <a:cubicBezTo>
                    <a:pt x="12324" y="2153"/>
                    <a:pt x="12324" y="2153"/>
                    <a:pt x="12324" y="2153"/>
                  </a:cubicBezTo>
                  <a:cubicBezTo>
                    <a:pt x="12324" y="2153"/>
                    <a:pt x="12344" y="2167"/>
                    <a:pt x="12353" y="2166"/>
                  </a:cubicBezTo>
                  <a:cubicBezTo>
                    <a:pt x="12362" y="2165"/>
                    <a:pt x="12371" y="2162"/>
                    <a:pt x="12371" y="2162"/>
                  </a:cubicBezTo>
                  <a:cubicBezTo>
                    <a:pt x="12371" y="2162"/>
                    <a:pt x="12372" y="2173"/>
                    <a:pt x="12379" y="2179"/>
                  </a:cubicBezTo>
                  <a:cubicBezTo>
                    <a:pt x="12386" y="2185"/>
                    <a:pt x="12401" y="2187"/>
                    <a:pt x="12401" y="2187"/>
                  </a:cubicBezTo>
                  <a:cubicBezTo>
                    <a:pt x="12412" y="2212"/>
                    <a:pt x="12412" y="2212"/>
                    <a:pt x="12412" y="2212"/>
                  </a:cubicBezTo>
                  <a:cubicBezTo>
                    <a:pt x="12412" y="2212"/>
                    <a:pt x="12378" y="2198"/>
                    <a:pt x="12377" y="2205"/>
                  </a:cubicBezTo>
                  <a:cubicBezTo>
                    <a:pt x="12376" y="2212"/>
                    <a:pt x="12398" y="2225"/>
                    <a:pt x="12398" y="2225"/>
                  </a:cubicBezTo>
                  <a:cubicBezTo>
                    <a:pt x="12408" y="2253"/>
                    <a:pt x="12408" y="2253"/>
                    <a:pt x="12408" y="2253"/>
                  </a:cubicBezTo>
                  <a:cubicBezTo>
                    <a:pt x="12431" y="2257"/>
                    <a:pt x="12431" y="2257"/>
                    <a:pt x="12431" y="2257"/>
                  </a:cubicBezTo>
                  <a:cubicBezTo>
                    <a:pt x="12431" y="2276"/>
                    <a:pt x="12431" y="2276"/>
                    <a:pt x="12431" y="2276"/>
                  </a:cubicBezTo>
                  <a:cubicBezTo>
                    <a:pt x="12431" y="2276"/>
                    <a:pt x="12420" y="2284"/>
                    <a:pt x="12425" y="2303"/>
                  </a:cubicBezTo>
                  <a:cubicBezTo>
                    <a:pt x="12430" y="2322"/>
                    <a:pt x="12445" y="2322"/>
                    <a:pt x="12445" y="2322"/>
                  </a:cubicBezTo>
                  <a:cubicBezTo>
                    <a:pt x="12445" y="2322"/>
                    <a:pt x="12432" y="2348"/>
                    <a:pt x="12451" y="2345"/>
                  </a:cubicBezTo>
                  <a:cubicBezTo>
                    <a:pt x="12470" y="2342"/>
                    <a:pt x="12471" y="2326"/>
                    <a:pt x="12471" y="2326"/>
                  </a:cubicBezTo>
                  <a:cubicBezTo>
                    <a:pt x="12504" y="2311"/>
                    <a:pt x="12504" y="2311"/>
                    <a:pt x="12504" y="2311"/>
                  </a:cubicBezTo>
                  <a:cubicBezTo>
                    <a:pt x="12521" y="2316"/>
                    <a:pt x="12521" y="2316"/>
                    <a:pt x="12521" y="2316"/>
                  </a:cubicBezTo>
                  <a:cubicBezTo>
                    <a:pt x="12526" y="2304"/>
                    <a:pt x="12526" y="2304"/>
                    <a:pt x="12526" y="2304"/>
                  </a:cubicBezTo>
                  <a:cubicBezTo>
                    <a:pt x="12526" y="2304"/>
                    <a:pt x="12562" y="2307"/>
                    <a:pt x="12556" y="2288"/>
                  </a:cubicBezTo>
                  <a:cubicBezTo>
                    <a:pt x="12550" y="2269"/>
                    <a:pt x="12537" y="2255"/>
                    <a:pt x="12537" y="2255"/>
                  </a:cubicBezTo>
                  <a:cubicBezTo>
                    <a:pt x="12537" y="2255"/>
                    <a:pt x="12542" y="2238"/>
                    <a:pt x="12533" y="2224"/>
                  </a:cubicBezTo>
                  <a:cubicBezTo>
                    <a:pt x="12524" y="2210"/>
                    <a:pt x="12482" y="2173"/>
                    <a:pt x="12482" y="2173"/>
                  </a:cubicBezTo>
                  <a:cubicBezTo>
                    <a:pt x="12469" y="2168"/>
                    <a:pt x="12469" y="2168"/>
                    <a:pt x="12469" y="2168"/>
                  </a:cubicBezTo>
                  <a:cubicBezTo>
                    <a:pt x="12469" y="2168"/>
                    <a:pt x="12465" y="2157"/>
                    <a:pt x="12453" y="2144"/>
                  </a:cubicBezTo>
                  <a:cubicBezTo>
                    <a:pt x="12447" y="2137"/>
                    <a:pt x="12440" y="2129"/>
                    <a:pt x="12435" y="2123"/>
                  </a:cubicBezTo>
                  <a:cubicBezTo>
                    <a:pt x="12430" y="2116"/>
                    <a:pt x="12426" y="2111"/>
                    <a:pt x="12426" y="2111"/>
                  </a:cubicBezTo>
                  <a:cubicBezTo>
                    <a:pt x="12395" y="2094"/>
                    <a:pt x="12395" y="2094"/>
                    <a:pt x="12395" y="2094"/>
                  </a:cubicBezTo>
                  <a:cubicBezTo>
                    <a:pt x="12395" y="2094"/>
                    <a:pt x="12373" y="2102"/>
                    <a:pt x="12380" y="2089"/>
                  </a:cubicBezTo>
                  <a:cubicBezTo>
                    <a:pt x="12387" y="2076"/>
                    <a:pt x="12387" y="2076"/>
                    <a:pt x="12387" y="2076"/>
                  </a:cubicBezTo>
                  <a:cubicBezTo>
                    <a:pt x="12387" y="2076"/>
                    <a:pt x="12362" y="2065"/>
                    <a:pt x="12372" y="2054"/>
                  </a:cubicBezTo>
                  <a:cubicBezTo>
                    <a:pt x="12382" y="2043"/>
                    <a:pt x="12403" y="2047"/>
                    <a:pt x="12408" y="2033"/>
                  </a:cubicBezTo>
                  <a:cubicBezTo>
                    <a:pt x="12413" y="2019"/>
                    <a:pt x="12418" y="2004"/>
                    <a:pt x="12418" y="2004"/>
                  </a:cubicBezTo>
                  <a:cubicBezTo>
                    <a:pt x="12434" y="1996"/>
                    <a:pt x="12434" y="1996"/>
                    <a:pt x="12434" y="1996"/>
                  </a:cubicBezTo>
                  <a:cubicBezTo>
                    <a:pt x="12429" y="1975"/>
                    <a:pt x="12429" y="1975"/>
                    <a:pt x="12429" y="1975"/>
                  </a:cubicBezTo>
                  <a:cubicBezTo>
                    <a:pt x="12429" y="1975"/>
                    <a:pt x="12413" y="1964"/>
                    <a:pt x="12414" y="1947"/>
                  </a:cubicBezTo>
                  <a:cubicBezTo>
                    <a:pt x="12415" y="1930"/>
                    <a:pt x="12438" y="1925"/>
                    <a:pt x="12438" y="1925"/>
                  </a:cubicBezTo>
                  <a:cubicBezTo>
                    <a:pt x="12429" y="1910"/>
                    <a:pt x="12429" y="1910"/>
                    <a:pt x="12429" y="1910"/>
                  </a:cubicBezTo>
                  <a:cubicBezTo>
                    <a:pt x="12452" y="1911"/>
                    <a:pt x="12452" y="1911"/>
                    <a:pt x="12452" y="1911"/>
                  </a:cubicBezTo>
                  <a:cubicBezTo>
                    <a:pt x="12452" y="1911"/>
                    <a:pt x="12446" y="1870"/>
                    <a:pt x="12455" y="1866"/>
                  </a:cubicBezTo>
                  <a:cubicBezTo>
                    <a:pt x="12464" y="1862"/>
                    <a:pt x="12471" y="1875"/>
                    <a:pt x="12471" y="1875"/>
                  </a:cubicBezTo>
                  <a:cubicBezTo>
                    <a:pt x="12480" y="1867"/>
                    <a:pt x="12480" y="1867"/>
                    <a:pt x="12480" y="1867"/>
                  </a:cubicBezTo>
                  <a:cubicBezTo>
                    <a:pt x="12480" y="1867"/>
                    <a:pt x="12496" y="1899"/>
                    <a:pt x="12504" y="1897"/>
                  </a:cubicBezTo>
                  <a:cubicBezTo>
                    <a:pt x="12512" y="1895"/>
                    <a:pt x="12531" y="1889"/>
                    <a:pt x="12531" y="1889"/>
                  </a:cubicBezTo>
                  <a:cubicBezTo>
                    <a:pt x="12531" y="1901"/>
                    <a:pt x="12531" y="1901"/>
                    <a:pt x="12531" y="1901"/>
                  </a:cubicBezTo>
                  <a:cubicBezTo>
                    <a:pt x="12531" y="1901"/>
                    <a:pt x="12586" y="1881"/>
                    <a:pt x="12588" y="1861"/>
                  </a:cubicBezTo>
                  <a:cubicBezTo>
                    <a:pt x="12590" y="1841"/>
                    <a:pt x="12593" y="1813"/>
                    <a:pt x="12593" y="1813"/>
                  </a:cubicBezTo>
                  <a:cubicBezTo>
                    <a:pt x="12607" y="1806"/>
                    <a:pt x="12607" y="1806"/>
                    <a:pt x="12607" y="1806"/>
                  </a:cubicBezTo>
                  <a:cubicBezTo>
                    <a:pt x="12607" y="1806"/>
                    <a:pt x="12605" y="1763"/>
                    <a:pt x="12614" y="1756"/>
                  </a:cubicBezTo>
                  <a:cubicBezTo>
                    <a:pt x="12623" y="1749"/>
                    <a:pt x="12625" y="1725"/>
                    <a:pt x="12627" y="1709"/>
                  </a:cubicBezTo>
                  <a:cubicBezTo>
                    <a:pt x="12629" y="1693"/>
                    <a:pt x="12618" y="1666"/>
                    <a:pt x="12618" y="1666"/>
                  </a:cubicBezTo>
                  <a:cubicBezTo>
                    <a:pt x="12618" y="1666"/>
                    <a:pt x="12632" y="1644"/>
                    <a:pt x="12632" y="1639"/>
                  </a:cubicBezTo>
                  <a:cubicBezTo>
                    <a:pt x="12632" y="1634"/>
                    <a:pt x="12624" y="1624"/>
                    <a:pt x="12624" y="1624"/>
                  </a:cubicBezTo>
                  <a:cubicBezTo>
                    <a:pt x="12624" y="1624"/>
                    <a:pt x="12641" y="1600"/>
                    <a:pt x="12637" y="1591"/>
                  </a:cubicBezTo>
                  <a:cubicBezTo>
                    <a:pt x="12633" y="1582"/>
                    <a:pt x="12621" y="1555"/>
                    <a:pt x="12621" y="1555"/>
                  </a:cubicBezTo>
                  <a:cubicBezTo>
                    <a:pt x="12621" y="1555"/>
                    <a:pt x="12613" y="1527"/>
                    <a:pt x="12606" y="1524"/>
                  </a:cubicBezTo>
                  <a:cubicBezTo>
                    <a:pt x="12599" y="1521"/>
                    <a:pt x="12594" y="1517"/>
                    <a:pt x="12594" y="1517"/>
                  </a:cubicBezTo>
                  <a:cubicBezTo>
                    <a:pt x="12598" y="1510"/>
                    <a:pt x="12598" y="1510"/>
                    <a:pt x="12598" y="1510"/>
                  </a:cubicBezTo>
                  <a:cubicBezTo>
                    <a:pt x="12598" y="1510"/>
                    <a:pt x="12579" y="1502"/>
                    <a:pt x="12573" y="1487"/>
                  </a:cubicBezTo>
                  <a:cubicBezTo>
                    <a:pt x="12567" y="1472"/>
                    <a:pt x="12565" y="1460"/>
                    <a:pt x="12565" y="1460"/>
                  </a:cubicBezTo>
                  <a:cubicBezTo>
                    <a:pt x="12556" y="1454"/>
                    <a:pt x="12556" y="1454"/>
                    <a:pt x="12556" y="1454"/>
                  </a:cubicBezTo>
                  <a:cubicBezTo>
                    <a:pt x="12556" y="1454"/>
                    <a:pt x="12563" y="1424"/>
                    <a:pt x="12556" y="1415"/>
                  </a:cubicBezTo>
                  <a:cubicBezTo>
                    <a:pt x="12549" y="1406"/>
                    <a:pt x="12544" y="1399"/>
                    <a:pt x="12544" y="1399"/>
                  </a:cubicBezTo>
                  <a:cubicBezTo>
                    <a:pt x="12532" y="1395"/>
                    <a:pt x="12532" y="1395"/>
                    <a:pt x="12532" y="1395"/>
                  </a:cubicBezTo>
                  <a:cubicBezTo>
                    <a:pt x="12532" y="1395"/>
                    <a:pt x="12528" y="1381"/>
                    <a:pt x="12521" y="1376"/>
                  </a:cubicBezTo>
                  <a:cubicBezTo>
                    <a:pt x="12514" y="1371"/>
                    <a:pt x="12497" y="1363"/>
                    <a:pt x="12497" y="1363"/>
                  </a:cubicBezTo>
                  <a:cubicBezTo>
                    <a:pt x="12483" y="1359"/>
                    <a:pt x="12483" y="1359"/>
                    <a:pt x="12483" y="1359"/>
                  </a:cubicBezTo>
                  <a:cubicBezTo>
                    <a:pt x="12480" y="1350"/>
                    <a:pt x="12480" y="1350"/>
                    <a:pt x="12480" y="1350"/>
                  </a:cubicBezTo>
                  <a:cubicBezTo>
                    <a:pt x="12480" y="1350"/>
                    <a:pt x="12508" y="1363"/>
                    <a:pt x="12511" y="1357"/>
                  </a:cubicBezTo>
                  <a:cubicBezTo>
                    <a:pt x="12514" y="1351"/>
                    <a:pt x="12493" y="1345"/>
                    <a:pt x="12493" y="1345"/>
                  </a:cubicBezTo>
                  <a:cubicBezTo>
                    <a:pt x="12438" y="1319"/>
                    <a:pt x="12438" y="1319"/>
                    <a:pt x="12438" y="1319"/>
                  </a:cubicBezTo>
                  <a:cubicBezTo>
                    <a:pt x="12438" y="1319"/>
                    <a:pt x="12410" y="1302"/>
                    <a:pt x="12402" y="1297"/>
                  </a:cubicBezTo>
                  <a:cubicBezTo>
                    <a:pt x="12394" y="1292"/>
                    <a:pt x="12380" y="1302"/>
                    <a:pt x="12380" y="1302"/>
                  </a:cubicBezTo>
                  <a:cubicBezTo>
                    <a:pt x="12354" y="1295"/>
                    <a:pt x="12354" y="1295"/>
                    <a:pt x="12354" y="1295"/>
                  </a:cubicBezTo>
                  <a:cubicBezTo>
                    <a:pt x="12379" y="1323"/>
                    <a:pt x="12379" y="1323"/>
                    <a:pt x="12379" y="1323"/>
                  </a:cubicBezTo>
                  <a:cubicBezTo>
                    <a:pt x="12375" y="1340"/>
                    <a:pt x="12375" y="1340"/>
                    <a:pt x="12375" y="1340"/>
                  </a:cubicBezTo>
                  <a:cubicBezTo>
                    <a:pt x="12367" y="1338"/>
                    <a:pt x="12367" y="1338"/>
                    <a:pt x="12367" y="1338"/>
                  </a:cubicBezTo>
                  <a:cubicBezTo>
                    <a:pt x="12366" y="1318"/>
                    <a:pt x="12366" y="1318"/>
                    <a:pt x="12366" y="1318"/>
                  </a:cubicBezTo>
                  <a:cubicBezTo>
                    <a:pt x="12356" y="1311"/>
                    <a:pt x="12356" y="1311"/>
                    <a:pt x="12356" y="1311"/>
                  </a:cubicBezTo>
                  <a:cubicBezTo>
                    <a:pt x="12354" y="1330"/>
                    <a:pt x="12354" y="1330"/>
                    <a:pt x="12354" y="1330"/>
                  </a:cubicBezTo>
                  <a:cubicBezTo>
                    <a:pt x="12325" y="1332"/>
                    <a:pt x="12325" y="1332"/>
                    <a:pt x="12325" y="1332"/>
                  </a:cubicBezTo>
                  <a:cubicBezTo>
                    <a:pt x="12325" y="1332"/>
                    <a:pt x="12332" y="1322"/>
                    <a:pt x="12327" y="1316"/>
                  </a:cubicBezTo>
                  <a:cubicBezTo>
                    <a:pt x="12322" y="1310"/>
                    <a:pt x="12309" y="1312"/>
                    <a:pt x="12309" y="1312"/>
                  </a:cubicBezTo>
                  <a:cubicBezTo>
                    <a:pt x="12304" y="1319"/>
                    <a:pt x="12304" y="1319"/>
                    <a:pt x="12304" y="1319"/>
                  </a:cubicBezTo>
                  <a:cubicBezTo>
                    <a:pt x="12289" y="1320"/>
                    <a:pt x="12289" y="1320"/>
                    <a:pt x="12289" y="1320"/>
                  </a:cubicBezTo>
                  <a:cubicBezTo>
                    <a:pt x="12280" y="1295"/>
                    <a:pt x="12280" y="1295"/>
                    <a:pt x="12280" y="1295"/>
                  </a:cubicBezTo>
                  <a:cubicBezTo>
                    <a:pt x="12276" y="1294"/>
                    <a:pt x="12276" y="1294"/>
                    <a:pt x="12276" y="1294"/>
                  </a:cubicBezTo>
                  <a:cubicBezTo>
                    <a:pt x="12268" y="1281"/>
                    <a:pt x="12268" y="1281"/>
                    <a:pt x="12268" y="1281"/>
                  </a:cubicBezTo>
                  <a:cubicBezTo>
                    <a:pt x="12220" y="1283"/>
                    <a:pt x="12220" y="1283"/>
                    <a:pt x="12220" y="1283"/>
                  </a:cubicBezTo>
                  <a:cubicBezTo>
                    <a:pt x="12214" y="1277"/>
                    <a:pt x="12214" y="1277"/>
                    <a:pt x="12214" y="1277"/>
                  </a:cubicBezTo>
                  <a:cubicBezTo>
                    <a:pt x="12214" y="1277"/>
                    <a:pt x="12188" y="1281"/>
                    <a:pt x="12188" y="1264"/>
                  </a:cubicBezTo>
                  <a:cubicBezTo>
                    <a:pt x="12188" y="1247"/>
                    <a:pt x="12210" y="1245"/>
                    <a:pt x="12210" y="1245"/>
                  </a:cubicBezTo>
                  <a:cubicBezTo>
                    <a:pt x="12210" y="1229"/>
                    <a:pt x="12210" y="1229"/>
                    <a:pt x="12210" y="1229"/>
                  </a:cubicBezTo>
                  <a:cubicBezTo>
                    <a:pt x="12210" y="1229"/>
                    <a:pt x="12229" y="1228"/>
                    <a:pt x="12230" y="1217"/>
                  </a:cubicBezTo>
                  <a:cubicBezTo>
                    <a:pt x="12231" y="1206"/>
                    <a:pt x="12241" y="1191"/>
                    <a:pt x="12241" y="1191"/>
                  </a:cubicBezTo>
                  <a:cubicBezTo>
                    <a:pt x="12231" y="1182"/>
                    <a:pt x="12231" y="1182"/>
                    <a:pt x="12231" y="1182"/>
                  </a:cubicBezTo>
                  <a:cubicBezTo>
                    <a:pt x="12238" y="1169"/>
                    <a:pt x="12238" y="1169"/>
                    <a:pt x="12238" y="1169"/>
                  </a:cubicBezTo>
                  <a:cubicBezTo>
                    <a:pt x="12231" y="1159"/>
                    <a:pt x="12231" y="1159"/>
                    <a:pt x="12231" y="1159"/>
                  </a:cubicBezTo>
                  <a:cubicBezTo>
                    <a:pt x="12245" y="1148"/>
                    <a:pt x="12245" y="1148"/>
                    <a:pt x="12245" y="1148"/>
                  </a:cubicBezTo>
                  <a:cubicBezTo>
                    <a:pt x="12259" y="1145"/>
                    <a:pt x="12259" y="1145"/>
                    <a:pt x="12259" y="1145"/>
                  </a:cubicBezTo>
                  <a:cubicBezTo>
                    <a:pt x="12253" y="1123"/>
                    <a:pt x="12253" y="1123"/>
                    <a:pt x="12253" y="1123"/>
                  </a:cubicBezTo>
                  <a:cubicBezTo>
                    <a:pt x="12268" y="1118"/>
                    <a:pt x="12268" y="1118"/>
                    <a:pt x="12268" y="1118"/>
                  </a:cubicBezTo>
                  <a:cubicBezTo>
                    <a:pt x="12250" y="1095"/>
                    <a:pt x="12250" y="1095"/>
                    <a:pt x="12250" y="1095"/>
                  </a:cubicBezTo>
                  <a:cubicBezTo>
                    <a:pt x="12272" y="1086"/>
                    <a:pt x="12272" y="1086"/>
                    <a:pt x="12272" y="1086"/>
                  </a:cubicBezTo>
                  <a:cubicBezTo>
                    <a:pt x="12272" y="1086"/>
                    <a:pt x="12265" y="1056"/>
                    <a:pt x="12281" y="1046"/>
                  </a:cubicBezTo>
                  <a:cubicBezTo>
                    <a:pt x="12297" y="1036"/>
                    <a:pt x="12303" y="1035"/>
                    <a:pt x="12303" y="1035"/>
                  </a:cubicBezTo>
                  <a:cubicBezTo>
                    <a:pt x="12303" y="1035"/>
                    <a:pt x="12328" y="1039"/>
                    <a:pt x="12340" y="1038"/>
                  </a:cubicBezTo>
                  <a:cubicBezTo>
                    <a:pt x="12352" y="1037"/>
                    <a:pt x="12404" y="1041"/>
                    <a:pt x="12404" y="1041"/>
                  </a:cubicBezTo>
                  <a:cubicBezTo>
                    <a:pt x="12415" y="1052"/>
                    <a:pt x="12415" y="1052"/>
                    <a:pt x="12415" y="1052"/>
                  </a:cubicBezTo>
                  <a:cubicBezTo>
                    <a:pt x="12428" y="1047"/>
                    <a:pt x="12428" y="1047"/>
                    <a:pt x="12428" y="1047"/>
                  </a:cubicBezTo>
                  <a:cubicBezTo>
                    <a:pt x="12423" y="1035"/>
                    <a:pt x="12423" y="1035"/>
                    <a:pt x="12423" y="1035"/>
                  </a:cubicBezTo>
                  <a:cubicBezTo>
                    <a:pt x="12473" y="1048"/>
                    <a:pt x="12473" y="1048"/>
                    <a:pt x="12473" y="1048"/>
                  </a:cubicBezTo>
                  <a:cubicBezTo>
                    <a:pt x="12493" y="1036"/>
                    <a:pt x="12493" y="1036"/>
                    <a:pt x="12493" y="1036"/>
                  </a:cubicBezTo>
                  <a:cubicBezTo>
                    <a:pt x="12512" y="1051"/>
                    <a:pt x="12512" y="1051"/>
                    <a:pt x="12512" y="1051"/>
                  </a:cubicBezTo>
                  <a:cubicBezTo>
                    <a:pt x="12517" y="1027"/>
                    <a:pt x="12517" y="1027"/>
                    <a:pt x="12517" y="1027"/>
                  </a:cubicBezTo>
                  <a:cubicBezTo>
                    <a:pt x="12517" y="1027"/>
                    <a:pt x="12540" y="1025"/>
                    <a:pt x="12556" y="1026"/>
                  </a:cubicBezTo>
                  <a:cubicBezTo>
                    <a:pt x="12572" y="1027"/>
                    <a:pt x="12578" y="1041"/>
                    <a:pt x="12584" y="1039"/>
                  </a:cubicBezTo>
                  <a:cubicBezTo>
                    <a:pt x="12590" y="1037"/>
                    <a:pt x="12608" y="1026"/>
                    <a:pt x="12608" y="1026"/>
                  </a:cubicBezTo>
                  <a:cubicBezTo>
                    <a:pt x="12624" y="1040"/>
                    <a:pt x="12624" y="1040"/>
                    <a:pt x="12624" y="1040"/>
                  </a:cubicBezTo>
                  <a:cubicBezTo>
                    <a:pt x="12652" y="1045"/>
                    <a:pt x="12652" y="1045"/>
                    <a:pt x="12652" y="1045"/>
                  </a:cubicBezTo>
                  <a:cubicBezTo>
                    <a:pt x="12616" y="1052"/>
                    <a:pt x="12616" y="1052"/>
                    <a:pt x="12616" y="1052"/>
                  </a:cubicBezTo>
                  <a:cubicBezTo>
                    <a:pt x="12616" y="1052"/>
                    <a:pt x="12627" y="1073"/>
                    <a:pt x="12638" y="1068"/>
                  </a:cubicBezTo>
                  <a:cubicBezTo>
                    <a:pt x="12649" y="1063"/>
                    <a:pt x="12669" y="1055"/>
                    <a:pt x="12669" y="1055"/>
                  </a:cubicBezTo>
                  <a:cubicBezTo>
                    <a:pt x="12687" y="1064"/>
                    <a:pt x="12687" y="1064"/>
                    <a:pt x="12687" y="1064"/>
                  </a:cubicBezTo>
                  <a:cubicBezTo>
                    <a:pt x="12702" y="1052"/>
                    <a:pt x="12702" y="1052"/>
                    <a:pt x="12702" y="1052"/>
                  </a:cubicBezTo>
                  <a:cubicBezTo>
                    <a:pt x="12702" y="1052"/>
                    <a:pt x="12729" y="1061"/>
                    <a:pt x="12737" y="1057"/>
                  </a:cubicBezTo>
                  <a:cubicBezTo>
                    <a:pt x="12745" y="1053"/>
                    <a:pt x="12739" y="1045"/>
                    <a:pt x="12739" y="1045"/>
                  </a:cubicBezTo>
                  <a:cubicBezTo>
                    <a:pt x="12763" y="1047"/>
                    <a:pt x="12763" y="1047"/>
                    <a:pt x="12763" y="1047"/>
                  </a:cubicBezTo>
                  <a:cubicBezTo>
                    <a:pt x="12730" y="1029"/>
                    <a:pt x="12730" y="1029"/>
                    <a:pt x="12730" y="1029"/>
                  </a:cubicBezTo>
                  <a:cubicBezTo>
                    <a:pt x="12712" y="1036"/>
                    <a:pt x="12712" y="1036"/>
                    <a:pt x="12712" y="1036"/>
                  </a:cubicBezTo>
                  <a:cubicBezTo>
                    <a:pt x="12707" y="1024"/>
                    <a:pt x="12707" y="1024"/>
                    <a:pt x="12707" y="1024"/>
                  </a:cubicBezTo>
                  <a:cubicBezTo>
                    <a:pt x="12707" y="1024"/>
                    <a:pt x="12692" y="1001"/>
                    <a:pt x="12694" y="996"/>
                  </a:cubicBezTo>
                  <a:cubicBezTo>
                    <a:pt x="12696" y="991"/>
                    <a:pt x="12713" y="977"/>
                    <a:pt x="12713" y="977"/>
                  </a:cubicBezTo>
                  <a:cubicBezTo>
                    <a:pt x="12709" y="957"/>
                    <a:pt x="12709" y="957"/>
                    <a:pt x="12709" y="957"/>
                  </a:cubicBezTo>
                  <a:cubicBezTo>
                    <a:pt x="12718" y="949"/>
                    <a:pt x="12718" y="949"/>
                    <a:pt x="12718" y="949"/>
                  </a:cubicBezTo>
                  <a:cubicBezTo>
                    <a:pt x="12718" y="949"/>
                    <a:pt x="12692" y="936"/>
                    <a:pt x="12709" y="925"/>
                  </a:cubicBezTo>
                  <a:cubicBezTo>
                    <a:pt x="12726" y="914"/>
                    <a:pt x="12762" y="925"/>
                    <a:pt x="12762" y="925"/>
                  </a:cubicBezTo>
                  <a:cubicBezTo>
                    <a:pt x="12776" y="911"/>
                    <a:pt x="12776" y="911"/>
                    <a:pt x="12776" y="911"/>
                  </a:cubicBezTo>
                  <a:cubicBezTo>
                    <a:pt x="12798" y="930"/>
                    <a:pt x="12798" y="930"/>
                    <a:pt x="12798" y="930"/>
                  </a:cubicBezTo>
                  <a:cubicBezTo>
                    <a:pt x="12817" y="919"/>
                    <a:pt x="12817" y="919"/>
                    <a:pt x="12817" y="919"/>
                  </a:cubicBezTo>
                  <a:cubicBezTo>
                    <a:pt x="12817" y="919"/>
                    <a:pt x="12830" y="952"/>
                    <a:pt x="12837" y="955"/>
                  </a:cubicBezTo>
                  <a:cubicBezTo>
                    <a:pt x="12844" y="958"/>
                    <a:pt x="12865" y="954"/>
                    <a:pt x="12865" y="954"/>
                  </a:cubicBezTo>
                  <a:cubicBezTo>
                    <a:pt x="12865" y="954"/>
                    <a:pt x="12865" y="985"/>
                    <a:pt x="12876" y="981"/>
                  </a:cubicBezTo>
                  <a:cubicBezTo>
                    <a:pt x="12887" y="977"/>
                    <a:pt x="12902" y="937"/>
                    <a:pt x="12902" y="937"/>
                  </a:cubicBezTo>
                  <a:cubicBezTo>
                    <a:pt x="12918" y="928"/>
                    <a:pt x="12918" y="928"/>
                    <a:pt x="12918" y="928"/>
                  </a:cubicBezTo>
                  <a:cubicBezTo>
                    <a:pt x="12938" y="935"/>
                    <a:pt x="12938" y="935"/>
                    <a:pt x="12938" y="935"/>
                  </a:cubicBezTo>
                  <a:cubicBezTo>
                    <a:pt x="12937" y="926"/>
                    <a:pt x="12937" y="926"/>
                    <a:pt x="12937" y="926"/>
                  </a:cubicBezTo>
                  <a:cubicBezTo>
                    <a:pt x="12918" y="916"/>
                    <a:pt x="12918" y="916"/>
                    <a:pt x="12918" y="916"/>
                  </a:cubicBezTo>
                  <a:cubicBezTo>
                    <a:pt x="12918" y="916"/>
                    <a:pt x="12871" y="882"/>
                    <a:pt x="12882" y="881"/>
                  </a:cubicBezTo>
                  <a:cubicBezTo>
                    <a:pt x="12893" y="880"/>
                    <a:pt x="12947" y="882"/>
                    <a:pt x="12947" y="882"/>
                  </a:cubicBezTo>
                  <a:cubicBezTo>
                    <a:pt x="12981" y="882"/>
                    <a:pt x="12981" y="882"/>
                    <a:pt x="12981" y="882"/>
                  </a:cubicBezTo>
                  <a:cubicBezTo>
                    <a:pt x="12981" y="882"/>
                    <a:pt x="12984" y="896"/>
                    <a:pt x="12980" y="895"/>
                  </a:cubicBezTo>
                  <a:cubicBezTo>
                    <a:pt x="12976" y="894"/>
                    <a:pt x="12937" y="882"/>
                    <a:pt x="12939" y="896"/>
                  </a:cubicBezTo>
                  <a:cubicBezTo>
                    <a:pt x="12941" y="910"/>
                    <a:pt x="12964" y="923"/>
                    <a:pt x="12964" y="923"/>
                  </a:cubicBezTo>
                  <a:cubicBezTo>
                    <a:pt x="12966" y="940"/>
                    <a:pt x="12966" y="940"/>
                    <a:pt x="12966" y="940"/>
                  </a:cubicBezTo>
                  <a:cubicBezTo>
                    <a:pt x="12986" y="943"/>
                    <a:pt x="12986" y="943"/>
                    <a:pt x="12986" y="943"/>
                  </a:cubicBezTo>
                  <a:cubicBezTo>
                    <a:pt x="12982" y="956"/>
                    <a:pt x="12982" y="956"/>
                    <a:pt x="12982" y="956"/>
                  </a:cubicBezTo>
                  <a:cubicBezTo>
                    <a:pt x="12995" y="967"/>
                    <a:pt x="12995" y="967"/>
                    <a:pt x="12995" y="967"/>
                  </a:cubicBezTo>
                  <a:cubicBezTo>
                    <a:pt x="12977" y="970"/>
                    <a:pt x="12977" y="970"/>
                    <a:pt x="12977" y="970"/>
                  </a:cubicBezTo>
                  <a:cubicBezTo>
                    <a:pt x="12972" y="981"/>
                    <a:pt x="12972" y="981"/>
                    <a:pt x="12972" y="981"/>
                  </a:cubicBezTo>
                  <a:cubicBezTo>
                    <a:pt x="12960" y="985"/>
                    <a:pt x="12960" y="985"/>
                    <a:pt x="12960" y="985"/>
                  </a:cubicBezTo>
                  <a:cubicBezTo>
                    <a:pt x="12960" y="985"/>
                    <a:pt x="12973" y="1007"/>
                    <a:pt x="12966" y="1019"/>
                  </a:cubicBezTo>
                  <a:cubicBezTo>
                    <a:pt x="12959" y="1031"/>
                    <a:pt x="12948" y="1051"/>
                    <a:pt x="12948" y="1058"/>
                  </a:cubicBezTo>
                  <a:cubicBezTo>
                    <a:pt x="12948" y="1065"/>
                    <a:pt x="12966" y="1071"/>
                    <a:pt x="12953" y="1088"/>
                  </a:cubicBezTo>
                  <a:cubicBezTo>
                    <a:pt x="12940" y="1105"/>
                    <a:pt x="12918" y="1110"/>
                    <a:pt x="12918" y="1110"/>
                  </a:cubicBezTo>
                  <a:cubicBezTo>
                    <a:pt x="12921" y="1122"/>
                    <a:pt x="12921" y="1122"/>
                    <a:pt x="12921" y="1122"/>
                  </a:cubicBezTo>
                  <a:cubicBezTo>
                    <a:pt x="12908" y="1122"/>
                    <a:pt x="12908" y="1122"/>
                    <a:pt x="12908" y="1122"/>
                  </a:cubicBezTo>
                  <a:cubicBezTo>
                    <a:pt x="12908" y="1122"/>
                    <a:pt x="12932" y="1132"/>
                    <a:pt x="12930" y="1149"/>
                  </a:cubicBezTo>
                  <a:cubicBezTo>
                    <a:pt x="12928" y="1166"/>
                    <a:pt x="12921" y="1177"/>
                    <a:pt x="12928" y="1194"/>
                  </a:cubicBezTo>
                  <a:cubicBezTo>
                    <a:pt x="12935" y="1211"/>
                    <a:pt x="13000" y="1265"/>
                    <a:pt x="13000" y="1265"/>
                  </a:cubicBezTo>
                  <a:cubicBezTo>
                    <a:pt x="13040" y="1306"/>
                    <a:pt x="13040" y="1306"/>
                    <a:pt x="13040" y="1306"/>
                  </a:cubicBezTo>
                  <a:cubicBezTo>
                    <a:pt x="13049" y="1303"/>
                    <a:pt x="13049" y="1303"/>
                    <a:pt x="13049" y="1303"/>
                  </a:cubicBezTo>
                  <a:cubicBezTo>
                    <a:pt x="13102" y="1367"/>
                    <a:pt x="13102" y="1367"/>
                    <a:pt x="13102" y="1367"/>
                  </a:cubicBezTo>
                  <a:cubicBezTo>
                    <a:pt x="13137" y="1378"/>
                    <a:pt x="13137" y="1378"/>
                    <a:pt x="13137" y="1378"/>
                  </a:cubicBezTo>
                  <a:cubicBezTo>
                    <a:pt x="13152" y="1396"/>
                    <a:pt x="13152" y="1396"/>
                    <a:pt x="13152" y="1396"/>
                  </a:cubicBezTo>
                  <a:cubicBezTo>
                    <a:pt x="13152" y="1396"/>
                    <a:pt x="13191" y="1444"/>
                    <a:pt x="13198" y="1448"/>
                  </a:cubicBezTo>
                  <a:cubicBezTo>
                    <a:pt x="13205" y="1452"/>
                    <a:pt x="13216" y="1452"/>
                    <a:pt x="13216" y="1452"/>
                  </a:cubicBezTo>
                  <a:cubicBezTo>
                    <a:pt x="13216" y="1452"/>
                    <a:pt x="13210" y="1470"/>
                    <a:pt x="13225" y="1464"/>
                  </a:cubicBezTo>
                  <a:cubicBezTo>
                    <a:pt x="13240" y="1458"/>
                    <a:pt x="13238" y="1445"/>
                    <a:pt x="13238" y="1445"/>
                  </a:cubicBezTo>
                  <a:cubicBezTo>
                    <a:pt x="13231" y="1437"/>
                    <a:pt x="13231" y="1437"/>
                    <a:pt x="13231" y="1437"/>
                  </a:cubicBezTo>
                  <a:cubicBezTo>
                    <a:pt x="13231" y="1437"/>
                    <a:pt x="13246" y="1417"/>
                    <a:pt x="13243" y="1408"/>
                  </a:cubicBezTo>
                  <a:cubicBezTo>
                    <a:pt x="13240" y="1399"/>
                    <a:pt x="13209" y="1382"/>
                    <a:pt x="13216" y="1369"/>
                  </a:cubicBezTo>
                  <a:cubicBezTo>
                    <a:pt x="13223" y="1356"/>
                    <a:pt x="13232" y="1348"/>
                    <a:pt x="13235" y="1347"/>
                  </a:cubicBezTo>
                  <a:cubicBezTo>
                    <a:pt x="13238" y="1346"/>
                    <a:pt x="13258" y="1354"/>
                    <a:pt x="13258" y="1354"/>
                  </a:cubicBezTo>
                  <a:cubicBezTo>
                    <a:pt x="13258" y="1354"/>
                    <a:pt x="13236" y="1328"/>
                    <a:pt x="13230" y="1324"/>
                  </a:cubicBezTo>
                  <a:cubicBezTo>
                    <a:pt x="13224" y="1320"/>
                    <a:pt x="13209" y="1314"/>
                    <a:pt x="13212" y="1299"/>
                  </a:cubicBezTo>
                  <a:cubicBezTo>
                    <a:pt x="13215" y="1284"/>
                    <a:pt x="13233" y="1279"/>
                    <a:pt x="13233" y="1279"/>
                  </a:cubicBezTo>
                  <a:cubicBezTo>
                    <a:pt x="13233" y="1279"/>
                    <a:pt x="13262" y="1291"/>
                    <a:pt x="13260" y="1276"/>
                  </a:cubicBezTo>
                  <a:cubicBezTo>
                    <a:pt x="13258" y="1261"/>
                    <a:pt x="13245" y="1257"/>
                    <a:pt x="13229" y="1249"/>
                  </a:cubicBezTo>
                  <a:cubicBezTo>
                    <a:pt x="13213" y="1241"/>
                    <a:pt x="13199" y="1222"/>
                    <a:pt x="13198" y="1211"/>
                  </a:cubicBezTo>
                  <a:cubicBezTo>
                    <a:pt x="13197" y="1200"/>
                    <a:pt x="13191" y="1188"/>
                    <a:pt x="13191" y="1188"/>
                  </a:cubicBezTo>
                  <a:cubicBezTo>
                    <a:pt x="13198" y="1185"/>
                    <a:pt x="13198" y="1185"/>
                    <a:pt x="13198" y="1185"/>
                  </a:cubicBezTo>
                  <a:cubicBezTo>
                    <a:pt x="13198" y="1185"/>
                    <a:pt x="13224" y="1210"/>
                    <a:pt x="13230" y="1205"/>
                  </a:cubicBezTo>
                  <a:cubicBezTo>
                    <a:pt x="13236" y="1200"/>
                    <a:pt x="13212" y="1173"/>
                    <a:pt x="13212" y="1173"/>
                  </a:cubicBezTo>
                  <a:cubicBezTo>
                    <a:pt x="13189" y="1170"/>
                    <a:pt x="13189" y="1170"/>
                    <a:pt x="13189" y="1170"/>
                  </a:cubicBezTo>
                  <a:cubicBezTo>
                    <a:pt x="13156" y="1142"/>
                    <a:pt x="13156" y="1142"/>
                    <a:pt x="13156" y="1142"/>
                  </a:cubicBezTo>
                  <a:cubicBezTo>
                    <a:pt x="13156" y="1142"/>
                    <a:pt x="13160" y="1121"/>
                    <a:pt x="13144" y="1114"/>
                  </a:cubicBezTo>
                  <a:cubicBezTo>
                    <a:pt x="13128" y="1107"/>
                    <a:pt x="13116" y="1107"/>
                    <a:pt x="13116" y="1107"/>
                  </a:cubicBezTo>
                  <a:cubicBezTo>
                    <a:pt x="13117" y="1119"/>
                    <a:pt x="13117" y="1119"/>
                    <a:pt x="13117" y="1119"/>
                  </a:cubicBezTo>
                  <a:cubicBezTo>
                    <a:pt x="13117" y="1119"/>
                    <a:pt x="13073" y="1109"/>
                    <a:pt x="13072" y="1093"/>
                  </a:cubicBezTo>
                  <a:cubicBezTo>
                    <a:pt x="13071" y="1077"/>
                    <a:pt x="13079" y="1066"/>
                    <a:pt x="13071" y="1051"/>
                  </a:cubicBezTo>
                  <a:cubicBezTo>
                    <a:pt x="13063" y="1036"/>
                    <a:pt x="13047" y="1028"/>
                    <a:pt x="13047" y="1028"/>
                  </a:cubicBezTo>
                  <a:cubicBezTo>
                    <a:pt x="13047" y="1028"/>
                    <a:pt x="13049" y="1012"/>
                    <a:pt x="13053" y="1010"/>
                  </a:cubicBezTo>
                  <a:cubicBezTo>
                    <a:pt x="13057" y="1008"/>
                    <a:pt x="13066" y="1015"/>
                    <a:pt x="13066" y="1015"/>
                  </a:cubicBezTo>
                  <a:cubicBezTo>
                    <a:pt x="13075" y="1004"/>
                    <a:pt x="13075" y="1004"/>
                    <a:pt x="13075" y="1004"/>
                  </a:cubicBezTo>
                  <a:cubicBezTo>
                    <a:pt x="13100" y="1023"/>
                    <a:pt x="13100" y="1023"/>
                    <a:pt x="13100" y="1023"/>
                  </a:cubicBezTo>
                  <a:cubicBezTo>
                    <a:pt x="13105" y="1018"/>
                    <a:pt x="13105" y="1018"/>
                    <a:pt x="13105" y="1018"/>
                  </a:cubicBezTo>
                  <a:cubicBezTo>
                    <a:pt x="13097" y="1010"/>
                    <a:pt x="13097" y="1010"/>
                    <a:pt x="13097" y="1010"/>
                  </a:cubicBezTo>
                  <a:cubicBezTo>
                    <a:pt x="13097" y="1010"/>
                    <a:pt x="13103" y="978"/>
                    <a:pt x="13114" y="984"/>
                  </a:cubicBezTo>
                  <a:cubicBezTo>
                    <a:pt x="13125" y="990"/>
                    <a:pt x="13152" y="1023"/>
                    <a:pt x="13152" y="1023"/>
                  </a:cubicBezTo>
                  <a:cubicBezTo>
                    <a:pt x="13159" y="990"/>
                    <a:pt x="13159" y="990"/>
                    <a:pt x="13159" y="990"/>
                  </a:cubicBezTo>
                  <a:cubicBezTo>
                    <a:pt x="13159" y="990"/>
                    <a:pt x="13216" y="983"/>
                    <a:pt x="13225" y="983"/>
                  </a:cubicBezTo>
                  <a:cubicBezTo>
                    <a:pt x="13234" y="983"/>
                    <a:pt x="13271" y="1003"/>
                    <a:pt x="13271" y="1003"/>
                  </a:cubicBezTo>
                  <a:cubicBezTo>
                    <a:pt x="13299" y="1014"/>
                    <a:pt x="13299" y="1014"/>
                    <a:pt x="13299" y="1014"/>
                  </a:cubicBezTo>
                  <a:cubicBezTo>
                    <a:pt x="13279" y="974"/>
                    <a:pt x="13279" y="974"/>
                    <a:pt x="13279" y="974"/>
                  </a:cubicBezTo>
                  <a:cubicBezTo>
                    <a:pt x="13279" y="974"/>
                    <a:pt x="13311" y="975"/>
                    <a:pt x="13313" y="964"/>
                  </a:cubicBezTo>
                  <a:cubicBezTo>
                    <a:pt x="13315" y="953"/>
                    <a:pt x="13305" y="935"/>
                    <a:pt x="13305" y="935"/>
                  </a:cubicBezTo>
                  <a:cubicBezTo>
                    <a:pt x="13318" y="936"/>
                    <a:pt x="13318" y="936"/>
                    <a:pt x="13318" y="936"/>
                  </a:cubicBezTo>
                  <a:cubicBezTo>
                    <a:pt x="13321" y="920"/>
                    <a:pt x="13321" y="920"/>
                    <a:pt x="13321" y="920"/>
                  </a:cubicBezTo>
                  <a:cubicBezTo>
                    <a:pt x="13321" y="920"/>
                    <a:pt x="13360" y="929"/>
                    <a:pt x="13366" y="914"/>
                  </a:cubicBezTo>
                  <a:cubicBezTo>
                    <a:pt x="13372" y="899"/>
                    <a:pt x="13392" y="887"/>
                    <a:pt x="13392" y="887"/>
                  </a:cubicBezTo>
                  <a:cubicBezTo>
                    <a:pt x="13378" y="870"/>
                    <a:pt x="13378" y="870"/>
                    <a:pt x="13378" y="870"/>
                  </a:cubicBezTo>
                  <a:cubicBezTo>
                    <a:pt x="13399" y="872"/>
                    <a:pt x="13399" y="872"/>
                    <a:pt x="13399" y="872"/>
                  </a:cubicBezTo>
                  <a:cubicBezTo>
                    <a:pt x="13402" y="884"/>
                    <a:pt x="13402" y="884"/>
                    <a:pt x="13402" y="884"/>
                  </a:cubicBezTo>
                  <a:cubicBezTo>
                    <a:pt x="13443" y="887"/>
                    <a:pt x="13443" y="887"/>
                    <a:pt x="13443" y="887"/>
                  </a:cubicBezTo>
                  <a:cubicBezTo>
                    <a:pt x="13443" y="887"/>
                    <a:pt x="13485" y="897"/>
                    <a:pt x="13485" y="891"/>
                  </a:cubicBezTo>
                  <a:cubicBezTo>
                    <a:pt x="13485" y="885"/>
                    <a:pt x="13481" y="873"/>
                    <a:pt x="13481" y="873"/>
                  </a:cubicBezTo>
                  <a:cubicBezTo>
                    <a:pt x="13456" y="870"/>
                    <a:pt x="13456" y="870"/>
                    <a:pt x="13456" y="870"/>
                  </a:cubicBezTo>
                  <a:cubicBezTo>
                    <a:pt x="13452" y="856"/>
                    <a:pt x="13452" y="856"/>
                    <a:pt x="13452" y="856"/>
                  </a:cubicBezTo>
                  <a:cubicBezTo>
                    <a:pt x="13452" y="856"/>
                    <a:pt x="13415" y="843"/>
                    <a:pt x="13403" y="839"/>
                  </a:cubicBezTo>
                  <a:cubicBezTo>
                    <a:pt x="13391" y="835"/>
                    <a:pt x="13382" y="841"/>
                    <a:pt x="13382" y="841"/>
                  </a:cubicBezTo>
                  <a:cubicBezTo>
                    <a:pt x="13386" y="829"/>
                    <a:pt x="13386" y="829"/>
                    <a:pt x="13386" y="829"/>
                  </a:cubicBezTo>
                  <a:cubicBezTo>
                    <a:pt x="13338" y="795"/>
                    <a:pt x="13338" y="795"/>
                    <a:pt x="13338" y="795"/>
                  </a:cubicBezTo>
                  <a:cubicBezTo>
                    <a:pt x="13327" y="806"/>
                    <a:pt x="13327" y="806"/>
                    <a:pt x="13327" y="806"/>
                  </a:cubicBezTo>
                  <a:cubicBezTo>
                    <a:pt x="13327" y="806"/>
                    <a:pt x="13307" y="801"/>
                    <a:pt x="13299" y="798"/>
                  </a:cubicBezTo>
                  <a:cubicBezTo>
                    <a:pt x="13291" y="795"/>
                    <a:pt x="13280" y="786"/>
                    <a:pt x="13280" y="786"/>
                  </a:cubicBezTo>
                  <a:cubicBezTo>
                    <a:pt x="13257" y="791"/>
                    <a:pt x="13257" y="791"/>
                    <a:pt x="13257" y="791"/>
                  </a:cubicBezTo>
                  <a:cubicBezTo>
                    <a:pt x="13238" y="789"/>
                    <a:pt x="13238" y="789"/>
                    <a:pt x="13238" y="789"/>
                  </a:cubicBezTo>
                  <a:cubicBezTo>
                    <a:pt x="13238" y="789"/>
                    <a:pt x="13207" y="771"/>
                    <a:pt x="13219" y="768"/>
                  </a:cubicBezTo>
                  <a:cubicBezTo>
                    <a:pt x="13231" y="765"/>
                    <a:pt x="13243" y="772"/>
                    <a:pt x="13252" y="774"/>
                  </a:cubicBezTo>
                  <a:cubicBezTo>
                    <a:pt x="13261" y="776"/>
                    <a:pt x="13305" y="783"/>
                    <a:pt x="13305" y="783"/>
                  </a:cubicBezTo>
                  <a:cubicBezTo>
                    <a:pt x="13305" y="783"/>
                    <a:pt x="13357" y="768"/>
                    <a:pt x="13357" y="761"/>
                  </a:cubicBezTo>
                  <a:cubicBezTo>
                    <a:pt x="13357" y="754"/>
                    <a:pt x="13327" y="738"/>
                    <a:pt x="13324" y="736"/>
                  </a:cubicBezTo>
                  <a:cubicBezTo>
                    <a:pt x="13321" y="734"/>
                    <a:pt x="13272" y="717"/>
                    <a:pt x="13287" y="708"/>
                  </a:cubicBezTo>
                  <a:cubicBezTo>
                    <a:pt x="13302" y="699"/>
                    <a:pt x="13327" y="719"/>
                    <a:pt x="13327" y="719"/>
                  </a:cubicBezTo>
                  <a:cubicBezTo>
                    <a:pt x="13327" y="719"/>
                    <a:pt x="13374" y="748"/>
                    <a:pt x="13388" y="746"/>
                  </a:cubicBezTo>
                  <a:cubicBezTo>
                    <a:pt x="13402" y="744"/>
                    <a:pt x="13407" y="730"/>
                    <a:pt x="13446" y="743"/>
                  </a:cubicBezTo>
                  <a:cubicBezTo>
                    <a:pt x="13485" y="756"/>
                    <a:pt x="13519" y="770"/>
                    <a:pt x="13530" y="772"/>
                  </a:cubicBezTo>
                  <a:cubicBezTo>
                    <a:pt x="13541" y="774"/>
                    <a:pt x="13584" y="786"/>
                    <a:pt x="13584" y="786"/>
                  </a:cubicBezTo>
                  <a:cubicBezTo>
                    <a:pt x="13584" y="786"/>
                    <a:pt x="13643" y="821"/>
                    <a:pt x="13639" y="803"/>
                  </a:cubicBezTo>
                  <a:cubicBezTo>
                    <a:pt x="13635" y="785"/>
                    <a:pt x="13615" y="774"/>
                    <a:pt x="13615" y="774"/>
                  </a:cubicBezTo>
                  <a:cubicBezTo>
                    <a:pt x="13627" y="765"/>
                    <a:pt x="13627" y="765"/>
                    <a:pt x="13627" y="765"/>
                  </a:cubicBezTo>
                  <a:cubicBezTo>
                    <a:pt x="13597" y="752"/>
                    <a:pt x="13597" y="752"/>
                    <a:pt x="13597" y="752"/>
                  </a:cubicBezTo>
                  <a:cubicBezTo>
                    <a:pt x="13603" y="748"/>
                    <a:pt x="13603" y="748"/>
                    <a:pt x="13603" y="748"/>
                  </a:cubicBezTo>
                  <a:cubicBezTo>
                    <a:pt x="13570" y="731"/>
                    <a:pt x="13570" y="731"/>
                    <a:pt x="13570" y="731"/>
                  </a:cubicBezTo>
                  <a:cubicBezTo>
                    <a:pt x="13606" y="738"/>
                    <a:pt x="13606" y="738"/>
                    <a:pt x="13606" y="738"/>
                  </a:cubicBezTo>
                  <a:cubicBezTo>
                    <a:pt x="13602" y="725"/>
                    <a:pt x="13602" y="725"/>
                    <a:pt x="13602" y="725"/>
                  </a:cubicBezTo>
                  <a:cubicBezTo>
                    <a:pt x="13602" y="725"/>
                    <a:pt x="13653" y="737"/>
                    <a:pt x="13642" y="723"/>
                  </a:cubicBezTo>
                  <a:cubicBezTo>
                    <a:pt x="13631" y="709"/>
                    <a:pt x="13601" y="704"/>
                    <a:pt x="13601" y="704"/>
                  </a:cubicBezTo>
                  <a:cubicBezTo>
                    <a:pt x="13570" y="690"/>
                    <a:pt x="13570" y="690"/>
                    <a:pt x="13570" y="690"/>
                  </a:cubicBezTo>
                  <a:cubicBezTo>
                    <a:pt x="13543" y="691"/>
                    <a:pt x="13543" y="691"/>
                    <a:pt x="13543" y="691"/>
                  </a:cubicBezTo>
                  <a:cubicBezTo>
                    <a:pt x="13523" y="678"/>
                    <a:pt x="13523" y="678"/>
                    <a:pt x="13523" y="678"/>
                  </a:cubicBezTo>
                  <a:cubicBezTo>
                    <a:pt x="13462" y="674"/>
                    <a:pt x="13462" y="674"/>
                    <a:pt x="13462" y="674"/>
                  </a:cubicBezTo>
                  <a:cubicBezTo>
                    <a:pt x="13437" y="662"/>
                    <a:pt x="13437" y="662"/>
                    <a:pt x="13437" y="662"/>
                  </a:cubicBezTo>
                  <a:cubicBezTo>
                    <a:pt x="13413" y="664"/>
                    <a:pt x="13413" y="664"/>
                    <a:pt x="13413" y="664"/>
                  </a:cubicBezTo>
                  <a:cubicBezTo>
                    <a:pt x="13446" y="689"/>
                    <a:pt x="13446" y="689"/>
                    <a:pt x="13446" y="689"/>
                  </a:cubicBezTo>
                  <a:cubicBezTo>
                    <a:pt x="13482" y="705"/>
                    <a:pt x="13482" y="705"/>
                    <a:pt x="13482" y="705"/>
                  </a:cubicBezTo>
                  <a:cubicBezTo>
                    <a:pt x="13482" y="705"/>
                    <a:pt x="13442" y="711"/>
                    <a:pt x="13430" y="701"/>
                  </a:cubicBezTo>
                  <a:cubicBezTo>
                    <a:pt x="13418" y="691"/>
                    <a:pt x="13417" y="669"/>
                    <a:pt x="13364" y="651"/>
                  </a:cubicBezTo>
                  <a:cubicBezTo>
                    <a:pt x="13311" y="633"/>
                    <a:pt x="13295" y="626"/>
                    <a:pt x="13241" y="617"/>
                  </a:cubicBezTo>
                  <a:cubicBezTo>
                    <a:pt x="13187" y="608"/>
                    <a:pt x="13074" y="582"/>
                    <a:pt x="13020" y="569"/>
                  </a:cubicBezTo>
                  <a:cubicBezTo>
                    <a:pt x="12966" y="556"/>
                    <a:pt x="12905" y="547"/>
                    <a:pt x="12905" y="547"/>
                  </a:cubicBezTo>
                  <a:cubicBezTo>
                    <a:pt x="12783" y="549"/>
                    <a:pt x="12783" y="549"/>
                    <a:pt x="12783" y="549"/>
                  </a:cubicBezTo>
                  <a:cubicBezTo>
                    <a:pt x="12774" y="537"/>
                    <a:pt x="12774" y="537"/>
                    <a:pt x="12774" y="537"/>
                  </a:cubicBezTo>
                  <a:cubicBezTo>
                    <a:pt x="12743" y="539"/>
                    <a:pt x="12743" y="539"/>
                    <a:pt x="12743" y="539"/>
                  </a:cubicBezTo>
                  <a:cubicBezTo>
                    <a:pt x="12732" y="531"/>
                    <a:pt x="12732" y="531"/>
                    <a:pt x="12732" y="531"/>
                  </a:cubicBezTo>
                  <a:cubicBezTo>
                    <a:pt x="12696" y="530"/>
                    <a:pt x="12696" y="530"/>
                    <a:pt x="12696" y="530"/>
                  </a:cubicBezTo>
                  <a:cubicBezTo>
                    <a:pt x="12713" y="542"/>
                    <a:pt x="12713" y="542"/>
                    <a:pt x="12713" y="542"/>
                  </a:cubicBezTo>
                  <a:cubicBezTo>
                    <a:pt x="12708" y="556"/>
                    <a:pt x="12708" y="556"/>
                    <a:pt x="12708" y="556"/>
                  </a:cubicBezTo>
                  <a:cubicBezTo>
                    <a:pt x="12708" y="556"/>
                    <a:pt x="12807" y="579"/>
                    <a:pt x="12778" y="592"/>
                  </a:cubicBezTo>
                  <a:cubicBezTo>
                    <a:pt x="12749" y="605"/>
                    <a:pt x="12731" y="588"/>
                    <a:pt x="12731" y="588"/>
                  </a:cubicBezTo>
                  <a:cubicBezTo>
                    <a:pt x="12714" y="574"/>
                    <a:pt x="12714" y="574"/>
                    <a:pt x="12714" y="574"/>
                  </a:cubicBezTo>
                  <a:cubicBezTo>
                    <a:pt x="12669" y="574"/>
                    <a:pt x="12669" y="574"/>
                    <a:pt x="12669" y="574"/>
                  </a:cubicBezTo>
                  <a:cubicBezTo>
                    <a:pt x="12632" y="551"/>
                    <a:pt x="12632" y="551"/>
                    <a:pt x="12632" y="551"/>
                  </a:cubicBezTo>
                  <a:cubicBezTo>
                    <a:pt x="12632" y="551"/>
                    <a:pt x="12614" y="555"/>
                    <a:pt x="12610" y="558"/>
                  </a:cubicBezTo>
                  <a:cubicBezTo>
                    <a:pt x="12606" y="561"/>
                    <a:pt x="12574" y="560"/>
                    <a:pt x="12574" y="560"/>
                  </a:cubicBezTo>
                  <a:cubicBezTo>
                    <a:pt x="12570" y="552"/>
                    <a:pt x="12570" y="552"/>
                    <a:pt x="12570" y="552"/>
                  </a:cubicBezTo>
                  <a:cubicBezTo>
                    <a:pt x="12508" y="555"/>
                    <a:pt x="12508" y="555"/>
                    <a:pt x="12508" y="555"/>
                  </a:cubicBezTo>
                  <a:cubicBezTo>
                    <a:pt x="12492" y="543"/>
                    <a:pt x="12492" y="543"/>
                    <a:pt x="12492" y="543"/>
                  </a:cubicBezTo>
                  <a:cubicBezTo>
                    <a:pt x="12487" y="549"/>
                    <a:pt x="12487" y="549"/>
                    <a:pt x="12487" y="549"/>
                  </a:cubicBezTo>
                  <a:cubicBezTo>
                    <a:pt x="12487" y="549"/>
                    <a:pt x="12409" y="542"/>
                    <a:pt x="12414" y="552"/>
                  </a:cubicBezTo>
                  <a:cubicBezTo>
                    <a:pt x="12419" y="562"/>
                    <a:pt x="12448" y="586"/>
                    <a:pt x="12448" y="586"/>
                  </a:cubicBezTo>
                  <a:cubicBezTo>
                    <a:pt x="12448" y="586"/>
                    <a:pt x="12412" y="565"/>
                    <a:pt x="12407" y="560"/>
                  </a:cubicBezTo>
                  <a:cubicBezTo>
                    <a:pt x="12402" y="555"/>
                    <a:pt x="12336" y="547"/>
                    <a:pt x="12336" y="547"/>
                  </a:cubicBezTo>
                  <a:cubicBezTo>
                    <a:pt x="12336" y="547"/>
                    <a:pt x="12326" y="529"/>
                    <a:pt x="12301" y="516"/>
                  </a:cubicBezTo>
                  <a:cubicBezTo>
                    <a:pt x="12276" y="503"/>
                    <a:pt x="12238" y="497"/>
                    <a:pt x="12221" y="496"/>
                  </a:cubicBezTo>
                  <a:cubicBezTo>
                    <a:pt x="12204" y="495"/>
                    <a:pt x="12169" y="491"/>
                    <a:pt x="12169" y="491"/>
                  </a:cubicBezTo>
                  <a:cubicBezTo>
                    <a:pt x="12135" y="484"/>
                    <a:pt x="12135" y="484"/>
                    <a:pt x="12135" y="484"/>
                  </a:cubicBezTo>
                  <a:cubicBezTo>
                    <a:pt x="12126" y="488"/>
                    <a:pt x="12126" y="488"/>
                    <a:pt x="12126" y="488"/>
                  </a:cubicBezTo>
                  <a:cubicBezTo>
                    <a:pt x="12086" y="486"/>
                    <a:pt x="12086" y="486"/>
                    <a:pt x="12086" y="486"/>
                  </a:cubicBezTo>
                  <a:cubicBezTo>
                    <a:pt x="12086" y="486"/>
                    <a:pt x="12081" y="506"/>
                    <a:pt x="12059" y="503"/>
                  </a:cubicBezTo>
                  <a:cubicBezTo>
                    <a:pt x="12037" y="500"/>
                    <a:pt x="12008" y="498"/>
                    <a:pt x="12008" y="498"/>
                  </a:cubicBezTo>
                  <a:cubicBezTo>
                    <a:pt x="12008" y="498"/>
                    <a:pt x="11978" y="478"/>
                    <a:pt x="11961" y="477"/>
                  </a:cubicBezTo>
                  <a:cubicBezTo>
                    <a:pt x="11944" y="476"/>
                    <a:pt x="11935" y="479"/>
                    <a:pt x="11935" y="479"/>
                  </a:cubicBezTo>
                  <a:cubicBezTo>
                    <a:pt x="11929" y="468"/>
                    <a:pt x="11929" y="468"/>
                    <a:pt x="11929" y="468"/>
                  </a:cubicBezTo>
                  <a:cubicBezTo>
                    <a:pt x="11904" y="466"/>
                    <a:pt x="11904" y="466"/>
                    <a:pt x="11904" y="466"/>
                  </a:cubicBezTo>
                  <a:cubicBezTo>
                    <a:pt x="11861" y="462"/>
                    <a:pt x="11861" y="462"/>
                    <a:pt x="11861" y="462"/>
                  </a:cubicBezTo>
                  <a:cubicBezTo>
                    <a:pt x="11885" y="454"/>
                    <a:pt x="11885" y="454"/>
                    <a:pt x="11885" y="454"/>
                  </a:cubicBezTo>
                  <a:cubicBezTo>
                    <a:pt x="11859" y="441"/>
                    <a:pt x="11859" y="441"/>
                    <a:pt x="11859" y="441"/>
                  </a:cubicBezTo>
                  <a:cubicBezTo>
                    <a:pt x="11859" y="441"/>
                    <a:pt x="11766" y="428"/>
                    <a:pt x="11763" y="434"/>
                  </a:cubicBezTo>
                  <a:cubicBezTo>
                    <a:pt x="11760" y="440"/>
                    <a:pt x="11772" y="459"/>
                    <a:pt x="11757" y="460"/>
                  </a:cubicBezTo>
                  <a:cubicBezTo>
                    <a:pt x="11742" y="461"/>
                    <a:pt x="11722" y="457"/>
                    <a:pt x="11722" y="457"/>
                  </a:cubicBezTo>
                  <a:cubicBezTo>
                    <a:pt x="11734" y="449"/>
                    <a:pt x="11734" y="449"/>
                    <a:pt x="11734" y="449"/>
                  </a:cubicBezTo>
                  <a:cubicBezTo>
                    <a:pt x="11724" y="439"/>
                    <a:pt x="11724" y="439"/>
                    <a:pt x="11724" y="439"/>
                  </a:cubicBezTo>
                  <a:cubicBezTo>
                    <a:pt x="11724" y="439"/>
                    <a:pt x="11718" y="439"/>
                    <a:pt x="11704" y="441"/>
                  </a:cubicBezTo>
                  <a:cubicBezTo>
                    <a:pt x="11690" y="443"/>
                    <a:pt x="11676" y="438"/>
                    <a:pt x="11676" y="438"/>
                  </a:cubicBezTo>
                  <a:cubicBezTo>
                    <a:pt x="11687" y="433"/>
                    <a:pt x="11687" y="433"/>
                    <a:pt x="11687" y="433"/>
                  </a:cubicBezTo>
                  <a:cubicBezTo>
                    <a:pt x="11717" y="430"/>
                    <a:pt x="11717" y="430"/>
                    <a:pt x="11717" y="430"/>
                  </a:cubicBezTo>
                  <a:cubicBezTo>
                    <a:pt x="11755" y="453"/>
                    <a:pt x="11755" y="453"/>
                    <a:pt x="11755" y="453"/>
                  </a:cubicBezTo>
                  <a:cubicBezTo>
                    <a:pt x="11757" y="434"/>
                    <a:pt x="11757" y="434"/>
                    <a:pt x="11757" y="434"/>
                  </a:cubicBezTo>
                  <a:cubicBezTo>
                    <a:pt x="11718" y="421"/>
                    <a:pt x="11718" y="421"/>
                    <a:pt x="11718" y="421"/>
                  </a:cubicBezTo>
                  <a:cubicBezTo>
                    <a:pt x="11645" y="425"/>
                    <a:pt x="11645" y="425"/>
                    <a:pt x="11645" y="425"/>
                  </a:cubicBezTo>
                  <a:cubicBezTo>
                    <a:pt x="11644" y="416"/>
                    <a:pt x="11644" y="416"/>
                    <a:pt x="11644" y="416"/>
                  </a:cubicBezTo>
                  <a:cubicBezTo>
                    <a:pt x="11563" y="421"/>
                    <a:pt x="11563" y="421"/>
                    <a:pt x="11563" y="421"/>
                  </a:cubicBezTo>
                  <a:cubicBezTo>
                    <a:pt x="11532" y="408"/>
                    <a:pt x="11532" y="408"/>
                    <a:pt x="11532" y="408"/>
                  </a:cubicBezTo>
                  <a:cubicBezTo>
                    <a:pt x="11519" y="408"/>
                    <a:pt x="11519" y="408"/>
                    <a:pt x="11519" y="408"/>
                  </a:cubicBezTo>
                  <a:cubicBezTo>
                    <a:pt x="11544" y="424"/>
                    <a:pt x="11544" y="424"/>
                    <a:pt x="11544" y="424"/>
                  </a:cubicBezTo>
                  <a:cubicBezTo>
                    <a:pt x="11544" y="424"/>
                    <a:pt x="11492" y="423"/>
                    <a:pt x="11500" y="431"/>
                  </a:cubicBezTo>
                  <a:cubicBezTo>
                    <a:pt x="11508" y="439"/>
                    <a:pt x="11518" y="444"/>
                    <a:pt x="11518" y="444"/>
                  </a:cubicBezTo>
                  <a:cubicBezTo>
                    <a:pt x="11539" y="442"/>
                    <a:pt x="11539" y="442"/>
                    <a:pt x="11539" y="442"/>
                  </a:cubicBezTo>
                  <a:cubicBezTo>
                    <a:pt x="11539" y="447"/>
                    <a:pt x="11539" y="447"/>
                    <a:pt x="11539" y="447"/>
                  </a:cubicBezTo>
                  <a:cubicBezTo>
                    <a:pt x="11578" y="473"/>
                    <a:pt x="11578" y="473"/>
                    <a:pt x="11578" y="473"/>
                  </a:cubicBezTo>
                  <a:cubicBezTo>
                    <a:pt x="11578" y="473"/>
                    <a:pt x="11572" y="474"/>
                    <a:pt x="11557" y="473"/>
                  </a:cubicBezTo>
                  <a:cubicBezTo>
                    <a:pt x="11542" y="472"/>
                    <a:pt x="11522" y="457"/>
                    <a:pt x="11517" y="462"/>
                  </a:cubicBezTo>
                  <a:cubicBezTo>
                    <a:pt x="11512" y="467"/>
                    <a:pt x="11508" y="470"/>
                    <a:pt x="11508" y="470"/>
                  </a:cubicBezTo>
                  <a:cubicBezTo>
                    <a:pt x="11525" y="484"/>
                    <a:pt x="11525" y="484"/>
                    <a:pt x="11525" y="484"/>
                  </a:cubicBezTo>
                  <a:cubicBezTo>
                    <a:pt x="11489" y="479"/>
                    <a:pt x="11489" y="479"/>
                    <a:pt x="11489" y="479"/>
                  </a:cubicBezTo>
                  <a:cubicBezTo>
                    <a:pt x="11489" y="479"/>
                    <a:pt x="11440" y="463"/>
                    <a:pt x="11432" y="464"/>
                  </a:cubicBezTo>
                  <a:cubicBezTo>
                    <a:pt x="11424" y="465"/>
                    <a:pt x="11396" y="477"/>
                    <a:pt x="11396" y="477"/>
                  </a:cubicBezTo>
                  <a:cubicBezTo>
                    <a:pt x="11351" y="473"/>
                    <a:pt x="11351" y="473"/>
                    <a:pt x="11351" y="473"/>
                  </a:cubicBezTo>
                  <a:cubicBezTo>
                    <a:pt x="11351" y="473"/>
                    <a:pt x="11313" y="455"/>
                    <a:pt x="11310" y="451"/>
                  </a:cubicBezTo>
                  <a:cubicBezTo>
                    <a:pt x="11307" y="447"/>
                    <a:pt x="11300" y="457"/>
                    <a:pt x="11303" y="465"/>
                  </a:cubicBezTo>
                  <a:cubicBezTo>
                    <a:pt x="11306" y="473"/>
                    <a:pt x="11333" y="501"/>
                    <a:pt x="11317" y="502"/>
                  </a:cubicBezTo>
                  <a:cubicBezTo>
                    <a:pt x="11301" y="503"/>
                    <a:pt x="11222" y="474"/>
                    <a:pt x="11219" y="472"/>
                  </a:cubicBezTo>
                  <a:cubicBezTo>
                    <a:pt x="11216" y="470"/>
                    <a:pt x="11197" y="453"/>
                    <a:pt x="11197" y="453"/>
                  </a:cubicBezTo>
                  <a:cubicBezTo>
                    <a:pt x="11195" y="463"/>
                    <a:pt x="11195" y="463"/>
                    <a:pt x="11195" y="463"/>
                  </a:cubicBezTo>
                  <a:cubicBezTo>
                    <a:pt x="11158" y="452"/>
                    <a:pt x="11158" y="452"/>
                    <a:pt x="11158" y="452"/>
                  </a:cubicBezTo>
                  <a:cubicBezTo>
                    <a:pt x="11141" y="440"/>
                    <a:pt x="11141" y="440"/>
                    <a:pt x="11141" y="440"/>
                  </a:cubicBezTo>
                  <a:cubicBezTo>
                    <a:pt x="11141" y="440"/>
                    <a:pt x="11179" y="450"/>
                    <a:pt x="11185" y="445"/>
                  </a:cubicBezTo>
                  <a:cubicBezTo>
                    <a:pt x="11191" y="440"/>
                    <a:pt x="11162" y="426"/>
                    <a:pt x="11162" y="426"/>
                  </a:cubicBezTo>
                  <a:cubicBezTo>
                    <a:pt x="11139" y="426"/>
                    <a:pt x="11139" y="426"/>
                    <a:pt x="11139" y="426"/>
                  </a:cubicBezTo>
                  <a:cubicBezTo>
                    <a:pt x="11139" y="426"/>
                    <a:pt x="11150" y="420"/>
                    <a:pt x="11143" y="415"/>
                  </a:cubicBezTo>
                  <a:cubicBezTo>
                    <a:pt x="11136" y="410"/>
                    <a:pt x="11116" y="410"/>
                    <a:pt x="11116" y="410"/>
                  </a:cubicBezTo>
                  <a:cubicBezTo>
                    <a:pt x="11124" y="401"/>
                    <a:pt x="11124" y="401"/>
                    <a:pt x="11124" y="401"/>
                  </a:cubicBezTo>
                  <a:cubicBezTo>
                    <a:pt x="11124" y="401"/>
                    <a:pt x="11092" y="392"/>
                    <a:pt x="11088" y="392"/>
                  </a:cubicBezTo>
                  <a:cubicBezTo>
                    <a:pt x="11084" y="392"/>
                    <a:pt x="11069" y="382"/>
                    <a:pt x="11069" y="382"/>
                  </a:cubicBezTo>
                  <a:cubicBezTo>
                    <a:pt x="11038" y="382"/>
                    <a:pt x="11038" y="382"/>
                    <a:pt x="11038" y="382"/>
                  </a:cubicBezTo>
                  <a:cubicBezTo>
                    <a:pt x="11038" y="382"/>
                    <a:pt x="11047" y="385"/>
                    <a:pt x="11024" y="386"/>
                  </a:cubicBezTo>
                  <a:cubicBezTo>
                    <a:pt x="11001" y="387"/>
                    <a:pt x="10986" y="379"/>
                    <a:pt x="10986" y="379"/>
                  </a:cubicBezTo>
                  <a:cubicBezTo>
                    <a:pt x="10972" y="385"/>
                    <a:pt x="10972" y="385"/>
                    <a:pt x="10972" y="385"/>
                  </a:cubicBezTo>
                  <a:cubicBezTo>
                    <a:pt x="10970" y="376"/>
                    <a:pt x="10970" y="376"/>
                    <a:pt x="10970" y="376"/>
                  </a:cubicBezTo>
                  <a:cubicBezTo>
                    <a:pt x="10938" y="370"/>
                    <a:pt x="10938" y="370"/>
                    <a:pt x="10938" y="370"/>
                  </a:cubicBezTo>
                  <a:cubicBezTo>
                    <a:pt x="10931" y="364"/>
                    <a:pt x="10931" y="364"/>
                    <a:pt x="10931" y="364"/>
                  </a:cubicBezTo>
                  <a:cubicBezTo>
                    <a:pt x="10926" y="377"/>
                    <a:pt x="10926" y="377"/>
                    <a:pt x="10926" y="377"/>
                  </a:cubicBezTo>
                  <a:cubicBezTo>
                    <a:pt x="10917" y="378"/>
                    <a:pt x="10917" y="378"/>
                    <a:pt x="10917" y="378"/>
                  </a:cubicBezTo>
                  <a:cubicBezTo>
                    <a:pt x="10935" y="393"/>
                    <a:pt x="10935" y="393"/>
                    <a:pt x="10935" y="393"/>
                  </a:cubicBezTo>
                  <a:cubicBezTo>
                    <a:pt x="10952" y="413"/>
                    <a:pt x="10952" y="413"/>
                    <a:pt x="10952" y="413"/>
                  </a:cubicBezTo>
                  <a:cubicBezTo>
                    <a:pt x="10918" y="409"/>
                    <a:pt x="10918" y="409"/>
                    <a:pt x="10918" y="409"/>
                  </a:cubicBezTo>
                  <a:cubicBezTo>
                    <a:pt x="10914" y="403"/>
                    <a:pt x="10914" y="403"/>
                    <a:pt x="10914" y="403"/>
                  </a:cubicBezTo>
                  <a:cubicBezTo>
                    <a:pt x="10870" y="406"/>
                    <a:pt x="10870" y="406"/>
                    <a:pt x="10870" y="406"/>
                  </a:cubicBezTo>
                  <a:cubicBezTo>
                    <a:pt x="10859" y="410"/>
                    <a:pt x="10859" y="410"/>
                    <a:pt x="10859" y="410"/>
                  </a:cubicBezTo>
                  <a:cubicBezTo>
                    <a:pt x="10858" y="402"/>
                    <a:pt x="10858" y="402"/>
                    <a:pt x="10858" y="402"/>
                  </a:cubicBezTo>
                  <a:cubicBezTo>
                    <a:pt x="10829" y="408"/>
                    <a:pt x="10829" y="408"/>
                    <a:pt x="10829" y="408"/>
                  </a:cubicBezTo>
                  <a:cubicBezTo>
                    <a:pt x="10824" y="400"/>
                    <a:pt x="10824" y="400"/>
                    <a:pt x="10824" y="400"/>
                  </a:cubicBezTo>
                  <a:cubicBezTo>
                    <a:pt x="10786" y="401"/>
                    <a:pt x="10786" y="401"/>
                    <a:pt x="10786" y="401"/>
                  </a:cubicBezTo>
                  <a:cubicBezTo>
                    <a:pt x="10764" y="394"/>
                    <a:pt x="10764" y="394"/>
                    <a:pt x="10764" y="394"/>
                  </a:cubicBezTo>
                  <a:cubicBezTo>
                    <a:pt x="10775" y="380"/>
                    <a:pt x="10775" y="380"/>
                    <a:pt x="10775" y="380"/>
                  </a:cubicBezTo>
                  <a:cubicBezTo>
                    <a:pt x="10690" y="379"/>
                    <a:pt x="10690" y="379"/>
                    <a:pt x="10690" y="379"/>
                  </a:cubicBezTo>
                  <a:cubicBezTo>
                    <a:pt x="10685" y="373"/>
                    <a:pt x="10685" y="373"/>
                    <a:pt x="10685" y="373"/>
                  </a:cubicBezTo>
                  <a:cubicBezTo>
                    <a:pt x="10679" y="376"/>
                    <a:pt x="10679" y="376"/>
                    <a:pt x="10679" y="376"/>
                  </a:cubicBezTo>
                  <a:cubicBezTo>
                    <a:pt x="10673" y="372"/>
                    <a:pt x="10673" y="372"/>
                    <a:pt x="10673" y="372"/>
                  </a:cubicBezTo>
                  <a:cubicBezTo>
                    <a:pt x="10638" y="374"/>
                    <a:pt x="10638" y="374"/>
                    <a:pt x="10638" y="374"/>
                  </a:cubicBezTo>
                  <a:cubicBezTo>
                    <a:pt x="10642" y="382"/>
                    <a:pt x="10642" y="382"/>
                    <a:pt x="10642" y="382"/>
                  </a:cubicBezTo>
                  <a:cubicBezTo>
                    <a:pt x="10605" y="378"/>
                    <a:pt x="10605" y="378"/>
                    <a:pt x="10605" y="378"/>
                  </a:cubicBezTo>
                  <a:cubicBezTo>
                    <a:pt x="10595" y="383"/>
                    <a:pt x="10595" y="383"/>
                    <a:pt x="10595" y="383"/>
                  </a:cubicBezTo>
                  <a:cubicBezTo>
                    <a:pt x="10616" y="390"/>
                    <a:pt x="10616" y="390"/>
                    <a:pt x="10616" y="390"/>
                  </a:cubicBezTo>
                  <a:cubicBezTo>
                    <a:pt x="10589" y="389"/>
                    <a:pt x="10589" y="389"/>
                    <a:pt x="10589" y="389"/>
                  </a:cubicBezTo>
                  <a:cubicBezTo>
                    <a:pt x="10586" y="377"/>
                    <a:pt x="10586" y="377"/>
                    <a:pt x="10586" y="377"/>
                  </a:cubicBezTo>
                  <a:cubicBezTo>
                    <a:pt x="10569" y="362"/>
                    <a:pt x="10569" y="362"/>
                    <a:pt x="10569" y="362"/>
                  </a:cubicBezTo>
                  <a:cubicBezTo>
                    <a:pt x="10555" y="362"/>
                    <a:pt x="10555" y="362"/>
                    <a:pt x="10555" y="362"/>
                  </a:cubicBezTo>
                  <a:cubicBezTo>
                    <a:pt x="10562" y="377"/>
                    <a:pt x="10562" y="377"/>
                    <a:pt x="10562" y="377"/>
                  </a:cubicBezTo>
                  <a:cubicBezTo>
                    <a:pt x="10527" y="377"/>
                    <a:pt x="10527" y="377"/>
                    <a:pt x="10527" y="377"/>
                  </a:cubicBezTo>
                  <a:cubicBezTo>
                    <a:pt x="10523" y="372"/>
                    <a:pt x="10523" y="372"/>
                    <a:pt x="10523" y="372"/>
                  </a:cubicBezTo>
                  <a:cubicBezTo>
                    <a:pt x="10514" y="372"/>
                    <a:pt x="10514" y="372"/>
                    <a:pt x="10514" y="372"/>
                  </a:cubicBezTo>
                  <a:cubicBezTo>
                    <a:pt x="10510" y="362"/>
                    <a:pt x="10510" y="362"/>
                    <a:pt x="10510" y="362"/>
                  </a:cubicBezTo>
                  <a:cubicBezTo>
                    <a:pt x="10501" y="362"/>
                    <a:pt x="10501" y="362"/>
                    <a:pt x="10501" y="362"/>
                  </a:cubicBezTo>
                  <a:cubicBezTo>
                    <a:pt x="10490" y="365"/>
                    <a:pt x="10490" y="365"/>
                    <a:pt x="10490" y="365"/>
                  </a:cubicBezTo>
                  <a:cubicBezTo>
                    <a:pt x="10474" y="357"/>
                    <a:pt x="10474" y="357"/>
                    <a:pt x="10474" y="357"/>
                  </a:cubicBezTo>
                  <a:cubicBezTo>
                    <a:pt x="10454" y="371"/>
                    <a:pt x="10454" y="371"/>
                    <a:pt x="10454" y="371"/>
                  </a:cubicBezTo>
                  <a:cubicBezTo>
                    <a:pt x="10490" y="375"/>
                    <a:pt x="10490" y="375"/>
                    <a:pt x="10490" y="375"/>
                  </a:cubicBezTo>
                  <a:cubicBezTo>
                    <a:pt x="10498" y="376"/>
                    <a:pt x="10498" y="376"/>
                    <a:pt x="10498" y="376"/>
                  </a:cubicBezTo>
                  <a:cubicBezTo>
                    <a:pt x="10498" y="376"/>
                    <a:pt x="10485" y="387"/>
                    <a:pt x="10478" y="387"/>
                  </a:cubicBezTo>
                  <a:cubicBezTo>
                    <a:pt x="10471" y="387"/>
                    <a:pt x="10466" y="386"/>
                    <a:pt x="10460" y="388"/>
                  </a:cubicBezTo>
                  <a:cubicBezTo>
                    <a:pt x="10454" y="390"/>
                    <a:pt x="10452" y="396"/>
                    <a:pt x="10447" y="396"/>
                  </a:cubicBezTo>
                  <a:cubicBezTo>
                    <a:pt x="10442" y="396"/>
                    <a:pt x="10398" y="397"/>
                    <a:pt x="10398" y="397"/>
                  </a:cubicBezTo>
                  <a:cubicBezTo>
                    <a:pt x="10376" y="400"/>
                    <a:pt x="10376" y="400"/>
                    <a:pt x="10376" y="400"/>
                  </a:cubicBezTo>
                  <a:cubicBezTo>
                    <a:pt x="10366" y="417"/>
                    <a:pt x="10366" y="417"/>
                    <a:pt x="10366" y="417"/>
                  </a:cubicBezTo>
                  <a:cubicBezTo>
                    <a:pt x="10350" y="413"/>
                    <a:pt x="10350" y="413"/>
                    <a:pt x="10350" y="413"/>
                  </a:cubicBezTo>
                  <a:cubicBezTo>
                    <a:pt x="10350" y="413"/>
                    <a:pt x="10353" y="397"/>
                    <a:pt x="10361" y="393"/>
                  </a:cubicBezTo>
                  <a:cubicBezTo>
                    <a:pt x="10369" y="389"/>
                    <a:pt x="10381" y="389"/>
                    <a:pt x="10381" y="389"/>
                  </a:cubicBezTo>
                  <a:cubicBezTo>
                    <a:pt x="10386" y="378"/>
                    <a:pt x="10386" y="378"/>
                    <a:pt x="10386" y="378"/>
                  </a:cubicBezTo>
                  <a:cubicBezTo>
                    <a:pt x="10414" y="375"/>
                    <a:pt x="10414" y="375"/>
                    <a:pt x="10414" y="375"/>
                  </a:cubicBezTo>
                  <a:cubicBezTo>
                    <a:pt x="10444" y="353"/>
                    <a:pt x="10444" y="353"/>
                    <a:pt x="10444" y="353"/>
                  </a:cubicBezTo>
                  <a:cubicBezTo>
                    <a:pt x="10444" y="353"/>
                    <a:pt x="10443" y="340"/>
                    <a:pt x="10455" y="335"/>
                  </a:cubicBezTo>
                  <a:cubicBezTo>
                    <a:pt x="10467" y="330"/>
                    <a:pt x="10516" y="331"/>
                    <a:pt x="10514" y="313"/>
                  </a:cubicBezTo>
                  <a:cubicBezTo>
                    <a:pt x="10512" y="295"/>
                    <a:pt x="10497" y="291"/>
                    <a:pt x="10497" y="291"/>
                  </a:cubicBezTo>
                  <a:cubicBezTo>
                    <a:pt x="10470" y="293"/>
                    <a:pt x="10470" y="293"/>
                    <a:pt x="10470" y="293"/>
                  </a:cubicBezTo>
                  <a:cubicBezTo>
                    <a:pt x="10493" y="283"/>
                    <a:pt x="10493" y="283"/>
                    <a:pt x="10493" y="283"/>
                  </a:cubicBezTo>
                  <a:cubicBezTo>
                    <a:pt x="10493" y="283"/>
                    <a:pt x="10473" y="268"/>
                    <a:pt x="10468" y="269"/>
                  </a:cubicBezTo>
                  <a:cubicBezTo>
                    <a:pt x="10463" y="270"/>
                    <a:pt x="10446" y="271"/>
                    <a:pt x="10446" y="271"/>
                  </a:cubicBezTo>
                  <a:cubicBezTo>
                    <a:pt x="10446" y="271"/>
                    <a:pt x="10440" y="255"/>
                    <a:pt x="10427" y="255"/>
                  </a:cubicBezTo>
                  <a:cubicBezTo>
                    <a:pt x="10414" y="255"/>
                    <a:pt x="10400" y="260"/>
                    <a:pt x="10400" y="260"/>
                  </a:cubicBezTo>
                  <a:cubicBezTo>
                    <a:pt x="10364" y="251"/>
                    <a:pt x="10364" y="251"/>
                    <a:pt x="10364" y="251"/>
                  </a:cubicBezTo>
                  <a:cubicBezTo>
                    <a:pt x="10270" y="248"/>
                    <a:pt x="10270" y="248"/>
                    <a:pt x="10270" y="248"/>
                  </a:cubicBezTo>
                  <a:cubicBezTo>
                    <a:pt x="10273" y="260"/>
                    <a:pt x="10273" y="260"/>
                    <a:pt x="10273" y="260"/>
                  </a:cubicBezTo>
                  <a:cubicBezTo>
                    <a:pt x="10228" y="260"/>
                    <a:pt x="10228" y="260"/>
                    <a:pt x="10228" y="260"/>
                  </a:cubicBezTo>
                  <a:cubicBezTo>
                    <a:pt x="10228" y="260"/>
                    <a:pt x="10247" y="243"/>
                    <a:pt x="10235" y="238"/>
                  </a:cubicBezTo>
                  <a:cubicBezTo>
                    <a:pt x="10223" y="233"/>
                    <a:pt x="10172" y="239"/>
                    <a:pt x="10172" y="239"/>
                  </a:cubicBezTo>
                  <a:cubicBezTo>
                    <a:pt x="10131" y="235"/>
                    <a:pt x="10131" y="235"/>
                    <a:pt x="10131" y="235"/>
                  </a:cubicBezTo>
                  <a:cubicBezTo>
                    <a:pt x="10131" y="235"/>
                    <a:pt x="10178" y="233"/>
                    <a:pt x="10172" y="224"/>
                  </a:cubicBezTo>
                  <a:cubicBezTo>
                    <a:pt x="10166" y="215"/>
                    <a:pt x="10119" y="214"/>
                    <a:pt x="10119" y="214"/>
                  </a:cubicBezTo>
                  <a:cubicBezTo>
                    <a:pt x="10091" y="210"/>
                    <a:pt x="10091" y="210"/>
                    <a:pt x="10091" y="210"/>
                  </a:cubicBezTo>
                  <a:cubicBezTo>
                    <a:pt x="10088" y="220"/>
                    <a:pt x="10088" y="220"/>
                    <a:pt x="10088" y="220"/>
                  </a:cubicBezTo>
                  <a:cubicBezTo>
                    <a:pt x="10088" y="220"/>
                    <a:pt x="10039" y="218"/>
                    <a:pt x="10043" y="232"/>
                  </a:cubicBezTo>
                  <a:cubicBezTo>
                    <a:pt x="10047" y="246"/>
                    <a:pt x="10093" y="261"/>
                    <a:pt x="10093" y="261"/>
                  </a:cubicBezTo>
                  <a:cubicBezTo>
                    <a:pt x="9997" y="255"/>
                    <a:pt x="9997" y="255"/>
                    <a:pt x="9997" y="255"/>
                  </a:cubicBezTo>
                  <a:cubicBezTo>
                    <a:pt x="10031" y="269"/>
                    <a:pt x="10031" y="269"/>
                    <a:pt x="10031" y="269"/>
                  </a:cubicBezTo>
                  <a:cubicBezTo>
                    <a:pt x="9996" y="274"/>
                    <a:pt x="9996" y="274"/>
                    <a:pt x="9996" y="274"/>
                  </a:cubicBezTo>
                  <a:cubicBezTo>
                    <a:pt x="9996" y="274"/>
                    <a:pt x="9939" y="292"/>
                    <a:pt x="9929" y="286"/>
                  </a:cubicBezTo>
                  <a:cubicBezTo>
                    <a:pt x="9919" y="280"/>
                    <a:pt x="9934" y="268"/>
                    <a:pt x="9934" y="268"/>
                  </a:cubicBezTo>
                  <a:cubicBezTo>
                    <a:pt x="9934" y="268"/>
                    <a:pt x="9886" y="268"/>
                    <a:pt x="9877" y="270"/>
                  </a:cubicBezTo>
                  <a:cubicBezTo>
                    <a:pt x="9868" y="272"/>
                    <a:pt x="9854" y="284"/>
                    <a:pt x="9854" y="284"/>
                  </a:cubicBezTo>
                  <a:cubicBezTo>
                    <a:pt x="9854" y="284"/>
                    <a:pt x="9791" y="289"/>
                    <a:pt x="9776" y="292"/>
                  </a:cubicBezTo>
                  <a:cubicBezTo>
                    <a:pt x="9761" y="295"/>
                    <a:pt x="9728" y="302"/>
                    <a:pt x="9728" y="302"/>
                  </a:cubicBezTo>
                  <a:cubicBezTo>
                    <a:pt x="9699" y="325"/>
                    <a:pt x="9699" y="325"/>
                    <a:pt x="9699" y="325"/>
                  </a:cubicBezTo>
                  <a:cubicBezTo>
                    <a:pt x="9699" y="325"/>
                    <a:pt x="9667" y="323"/>
                    <a:pt x="9681" y="337"/>
                  </a:cubicBezTo>
                  <a:cubicBezTo>
                    <a:pt x="9695" y="351"/>
                    <a:pt x="9720" y="361"/>
                    <a:pt x="9720" y="361"/>
                  </a:cubicBezTo>
                  <a:cubicBezTo>
                    <a:pt x="9690" y="367"/>
                    <a:pt x="9690" y="367"/>
                    <a:pt x="9690" y="367"/>
                  </a:cubicBezTo>
                  <a:cubicBezTo>
                    <a:pt x="9676" y="376"/>
                    <a:pt x="9676" y="376"/>
                    <a:pt x="9676" y="376"/>
                  </a:cubicBezTo>
                  <a:cubicBezTo>
                    <a:pt x="9609" y="374"/>
                    <a:pt x="9609" y="374"/>
                    <a:pt x="9609" y="374"/>
                  </a:cubicBezTo>
                  <a:cubicBezTo>
                    <a:pt x="9604" y="379"/>
                    <a:pt x="9604" y="379"/>
                    <a:pt x="9604" y="379"/>
                  </a:cubicBezTo>
                  <a:cubicBezTo>
                    <a:pt x="9579" y="370"/>
                    <a:pt x="9579" y="370"/>
                    <a:pt x="9579" y="370"/>
                  </a:cubicBezTo>
                  <a:cubicBezTo>
                    <a:pt x="9568" y="377"/>
                    <a:pt x="9568" y="377"/>
                    <a:pt x="9568" y="377"/>
                  </a:cubicBezTo>
                  <a:cubicBezTo>
                    <a:pt x="9568" y="377"/>
                    <a:pt x="9530" y="373"/>
                    <a:pt x="9528" y="381"/>
                  </a:cubicBezTo>
                  <a:cubicBezTo>
                    <a:pt x="9526" y="389"/>
                    <a:pt x="9527" y="404"/>
                    <a:pt x="9538" y="406"/>
                  </a:cubicBezTo>
                  <a:cubicBezTo>
                    <a:pt x="9549" y="408"/>
                    <a:pt x="9555" y="424"/>
                    <a:pt x="9555" y="424"/>
                  </a:cubicBezTo>
                  <a:cubicBezTo>
                    <a:pt x="9555" y="424"/>
                    <a:pt x="9590" y="434"/>
                    <a:pt x="9599" y="434"/>
                  </a:cubicBezTo>
                  <a:cubicBezTo>
                    <a:pt x="9608" y="434"/>
                    <a:pt x="9627" y="439"/>
                    <a:pt x="9634" y="442"/>
                  </a:cubicBezTo>
                  <a:cubicBezTo>
                    <a:pt x="9641" y="445"/>
                    <a:pt x="9657" y="461"/>
                    <a:pt x="9646" y="461"/>
                  </a:cubicBezTo>
                  <a:cubicBezTo>
                    <a:pt x="9635" y="461"/>
                    <a:pt x="9611" y="463"/>
                    <a:pt x="9611" y="463"/>
                  </a:cubicBezTo>
                  <a:cubicBezTo>
                    <a:pt x="9611" y="463"/>
                    <a:pt x="9565" y="443"/>
                    <a:pt x="9549" y="439"/>
                  </a:cubicBezTo>
                  <a:cubicBezTo>
                    <a:pt x="9533" y="435"/>
                    <a:pt x="9509" y="432"/>
                    <a:pt x="9501" y="432"/>
                  </a:cubicBezTo>
                  <a:cubicBezTo>
                    <a:pt x="9493" y="432"/>
                    <a:pt x="9472" y="430"/>
                    <a:pt x="9474" y="438"/>
                  </a:cubicBezTo>
                  <a:cubicBezTo>
                    <a:pt x="9476" y="446"/>
                    <a:pt x="9502" y="456"/>
                    <a:pt x="9485" y="457"/>
                  </a:cubicBezTo>
                  <a:cubicBezTo>
                    <a:pt x="9468" y="458"/>
                    <a:pt x="9462" y="446"/>
                    <a:pt x="9452" y="446"/>
                  </a:cubicBezTo>
                  <a:cubicBezTo>
                    <a:pt x="9442" y="446"/>
                    <a:pt x="9428" y="436"/>
                    <a:pt x="9427" y="449"/>
                  </a:cubicBezTo>
                  <a:cubicBezTo>
                    <a:pt x="9426" y="462"/>
                    <a:pt x="9440" y="475"/>
                    <a:pt x="9455" y="474"/>
                  </a:cubicBezTo>
                  <a:cubicBezTo>
                    <a:pt x="9470" y="473"/>
                    <a:pt x="9493" y="480"/>
                    <a:pt x="9503" y="480"/>
                  </a:cubicBezTo>
                  <a:cubicBezTo>
                    <a:pt x="9513" y="480"/>
                    <a:pt x="9529" y="496"/>
                    <a:pt x="9529" y="496"/>
                  </a:cubicBezTo>
                  <a:cubicBezTo>
                    <a:pt x="9508" y="496"/>
                    <a:pt x="9508" y="496"/>
                    <a:pt x="9508" y="496"/>
                  </a:cubicBezTo>
                  <a:cubicBezTo>
                    <a:pt x="9508" y="496"/>
                    <a:pt x="9502" y="486"/>
                    <a:pt x="9488" y="486"/>
                  </a:cubicBezTo>
                  <a:cubicBezTo>
                    <a:pt x="9474" y="486"/>
                    <a:pt x="9431" y="484"/>
                    <a:pt x="9431" y="484"/>
                  </a:cubicBezTo>
                  <a:cubicBezTo>
                    <a:pt x="9428" y="476"/>
                    <a:pt x="9428" y="476"/>
                    <a:pt x="9428" y="476"/>
                  </a:cubicBezTo>
                  <a:cubicBezTo>
                    <a:pt x="9411" y="476"/>
                    <a:pt x="9411" y="476"/>
                    <a:pt x="9411" y="476"/>
                  </a:cubicBezTo>
                  <a:cubicBezTo>
                    <a:pt x="9408" y="465"/>
                    <a:pt x="9408" y="465"/>
                    <a:pt x="9408" y="465"/>
                  </a:cubicBezTo>
                  <a:cubicBezTo>
                    <a:pt x="9386" y="454"/>
                    <a:pt x="9386" y="454"/>
                    <a:pt x="9386" y="454"/>
                  </a:cubicBezTo>
                  <a:cubicBezTo>
                    <a:pt x="9386" y="454"/>
                    <a:pt x="9411" y="442"/>
                    <a:pt x="9401" y="433"/>
                  </a:cubicBezTo>
                  <a:cubicBezTo>
                    <a:pt x="9391" y="424"/>
                    <a:pt x="9377" y="413"/>
                    <a:pt x="9377" y="413"/>
                  </a:cubicBezTo>
                  <a:cubicBezTo>
                    <a:pt x="9356" y="412"/>
                    <a:pt x="9356" y="412"/>
                    <a:pt x="9356" y="412"/>
                  </a:cubicBezTo>
                  <a:cubicBezTo>
                    <a:pt x="9356" y="412"/>
                    <a:pt x="9386" y="429"/>
                    <a:pt x="9377" y="437"/>
                  </a:cubicBezTo>
                  <a:cubicBezTo>
                    <a:pt x="9368" y="445"/>
                    <a:pt x="9348" y="448"/>
                    <a:pt x="9348" y="448"/>
                  </a:cubicBezTo>
                  <a:cubicBezTo>
                    <a:pt x="9335" y="475"/>
                    <a:pt x="9335" y="475"/>
                    <a:pt x="9335" y="475"/>
                  </a:cubicBezTo>
                  <a:cubicBezTo>
                    <a:pt x="9384" y="500"/>
                    <a:pt x="9384" y="500"/>
                    <a:pt x="9384" y="500"/>
                  </a:cubicBezTo>
                  <a:cubicBezTo>
                    <a:pt x="9384" y="500"/>
                    <a:pt x="9397" y="495"/>
                    <a:pt x="9397" y="501"/>
                  </a:cubicBezTo>
                  <a:cubicBezTo>
                    <a:pt x="9397" y="507"/>
                    <a:pt x="9390" y="538"/>
                    <a:pt x="9390" y="538"/>
                  </a:cubicBezTo>
                  <a:cubicBezTo>
                    <a:pt x="9397" y="551"/>
                    <a:pt x="9397" y="551"/>
                    <a:pt x="9397" y="551"/>
                  </a:cubicBezTo>
                  <a:cubicBezTo>
                    <a:pt x="9421" y="555"/>
                    <a:pt x="9421" y="555"/>
                    <a:pt x="9421" y="555"/>
                  </a:cubicBezTo>
                  <a:cubicBezTo>
                    <a:pt x="9420" y="573"/>
                    <a:pt x="9420" y="573"/>
                    <a:pt x="9420" y="573"/>
                  </a:cubicBezTo>
                  <a:cubicBezTo>
                    <a:pt x="9460" y="581"/>
                    <a:pt x="9460" y="581"/>
                    <a:pt x="9460" y="581"/>
                  </a:cubicBezTo>
                  <a:cubicBezTo>
                    <a:pt x="9460" y="581"/>
                    <a:pt x="9490" y="569"/>
                    <a:pt x="9504" y="570"/>
                  </a:cubicBezTo>
                  <a:cubicBezTo>
                    <a:pt x="9518" y="571"/>
                    <a:pt x="9536" y="583"/>
                    <a:pt x="9536" y="583"/>
                  </a:cubicBezTo>
                  <a:cubicBezTo>
                    <a:pt x="9536" y="583"/>
                    <a:pt x="9565" y="587"/>
                    <a:pt x="9578" y="596"/>
                  </a:cubicBezTo>
                  <a:cubicBezTo>
                    <a:pt x="9591" y="605"/>
                    <a:pt x="9594" y="616"/>
                    <a:pt x="9594" y="616"/>
                  </a:cubicBezTo>
                  <a:cubicBezTo>
                    <a:pt x="9594" y="616"/>
                    <a:pt x="9561" y="620"/>
                    <a:pt x="9574" y="628"/>
                  </a:cubicBezTo>
                  <a:cubicBezTo>
                    <a:pt x="9587" y="636"/>
                    <a:pt x="9601" y="643"/>
                    <a:pt x="9601" y="643"/>
                  </a:cubicBezTo>
                  <a:cubicBezTo>
                    <a:pt x="9629" y="642"/>
                    <a:pt x="9629" y="642"/>
                    <a:pt x="9629" y="642"/>
                  </a:cubicBezTo>
                  <a:cubicBezTo>
                    <a:pt x="9629" y="642"/>
                    <a:pt x="9613" y="650"/>
                    <a:pt x="9600" y="650"/>
                  </a:cubicBezTo>
                  <a:cubicBezTo>
                    <a:pt x="9587" y="650"/>
                    <a:pt x="9571" y="641"/>
                    <a:pt x="9571" y="641"/>
                  </a:cubicBezTo>
                  <a:cubicBezTo>
                    <a:pt x="9571" y="641"/>
                    <a:pt x="9572" y="618"/>
                    <a:pt x="9557" y="609"/>
                  </a:cubicBezTo>
                  <a:cubicBezTo>
                    <a:pt x="9542" y="600"/>
                    <a:pt x="9530" y="595"/>
                    <a:pt x="9530" y="595"/>
                  </a:cubicBezTo>
                  <a:cubicBezTo>
                    <a:pt x="9530" y="595"/>
                    <a:pt x="9526" y="580"/>
                    <a:pt x="9514" y="581"/>
                  </a:cubicBezTo>
                  <a:cubicBezTo>
                    <a:pt x="9502" y="582"/>
                    <a:pt x="9470" y="588"/>
                    <a:pt x="9470" y="588"/>
                  </a:cubicBezTo>
                  <a:cubicBezTo>
                    <a:pt x="9470" y="588"/>
                    <a:pt x="9452" y="590"/>
                    <a:pt x="9453" y="601"/>
                  </a:cubicBezTo>
                  <a:cubicBezTo>
                    <a:pt x="9454" y="612"/>
                    <a:pt x="9486" y="630"/>
                    <a:pt x="9486" y="634"/>
                  </a:cubicBezTo>
                  <a:cubicBezTo>
                    <a:pt x="9486" y="638"/>
                    <a:pt x="9467" y="650"/>
                    <a:pt x="9467" y="650"/>
                  </a:cubicBezTo>
                  <a:cubicBezTo>
                    <a:pt x="9465" y="679"/>
                    <a:pt x="9465" y="679"/>
                    <a:pt x="9465" y="679"/>
                  </a:cubicBezTo>
                  <a:cubicBezTo>
                    <a:pt x="9437" y="693"/>
                    <a:pt x="9437" y="693"/>
                    <a:pt x="9437" y="693"/>
                  </a:cubicBezTo>
                  <a:cubicBezTo>
                    <a:pt x="9437" y="693"/>
                    <a:pt x="9431" y="714"/>
                    <a:pt x="9418" y="708"/>
                  </a:cubicBezTo>
                  <a:cubicBezTo>
                    <a:pt x="9405" y="702"/>
                    <a:pt x="9379" y="704"/>
                    <a:pt x="9379" y="704"/>
                  </a:cubicBezTo>
                  <a:cubicBezTo>
                    <a:pt x="9341" y="700"/>
                    <a:pt x="9341" y="700"/>
                    <a:pt x="9341" y="700"/>
                  </a:cubicBezTo>
                  <a:cubicBezTo>
                    <a:pt x="9341" y="700"/>
                    <a:pt x="9298" y="685"/>
                    <a:pt x="9309" y="684"/>
                  </a:cubicBezTo>
                  <a:cubicBezTo>
                    <a:pt x="9320" y="683"/>
                    <a:pt x="9343" y="682"/>
                    <a:pt x="9343" y="682"/>
                  </a:cubicBezTo>
                  <a:cubicBezTo>
                    <a:pt x="9356" y="686"/>
                    <a:pt x="9356" y="686"/>
                    <a:pt x="9356" y="686"/>
                  </a:cubicBezTo>
                  <a:cubicBezTo>
                    <a:pt x="9371" y="675"/>
                    <a:pt x="9371" y="675"/>
                    <a:pt x="9371" y="675"/>
                  </a:cubicBezTo>
                  <a:cubicBezTo>
                    <a:pt x="9371" y="675"/>
                    <a:pt x="9409" y="684"/>
                    <a:pt x="9409" y="673"/>
                  </a:cubicBezTo>
                  <a:cubicBezTo>
                    <a:pt x="9409" y="662"/>
                    <a:pt x="9411" y="647"/>
                    <a:pt x="9411" y="647"/>
                  </a:cubicBezTo>
                  <a:cubicBezTo>
                    <a:pt x="9427" y="642"/>
                    <a:pt x="9427" y="642"/>
                    <a:pt x="9427" y="642"/>
                  </a:cubicBezTo>
                  <a:cubicBezTo>
                    <a:pt x="9429" y="628"/>
                    <a:pt x="9429" y="628"/>
                    <a:pt x="9429" y="628"/>
                  </a:cubicBezTo>
                  <a:cubicBezTo>
                    <a:pt x="9418" y="626"/>
                    <a:pt x="9418" y="626"/>
                    <a:pt x="9418" y="626"/>
                  </a:cubicBezTo>
                  <a:cubicBezTo>
                    <a:pt x="9418" y="626"/>
                    <a:pt x="9434" y="606"/>
                    <a:pt x="9424" y="602"/>
                  </a:cubicBezTo>
                  <a:cubicBezTo>
                    <a:pt x="9414" y="598"/>
                    <a:pt x="9371" y="600"/>
                    <a:pt x="9369" y="584"/>
                  </a:cubicBezTo>
                  <a:cubicBezTo>
                    <a:pt x="9367" y="568"/>
                    <a:pt x="9369" y="549"/>
                    <a:pt x="9360" y="544"/>
                  </a:cubicBezTo>
                  <a:cubicBezTo>
                    <a:pt x="9351" y="539"/>
                    <a:pt x="9338" y="523"/>
                    <a:pt x="9338" y="523"/>
                  </a:cubicBezTo>
                  <a:cubicBezTo>
                    <a:pt x="9334" y="499"/>
                    <a:pt x="9334" y="499"/>
                    <a:pt x="9334" y="499"/>
                  </a:cubicBezTo>
                  <a:cubicBezTo>
                    <a:pt x="9292" y="476"/>
                    <a:pt x="9292" y="476"/>
                    <a:pt x="9292" y="476"/>
                  </a:cubicBezTo>
                  <a:cubicBezTo>
                    <a:pt x="9292" y="476"/>
                    <a:pt x="9319" y="455"/>
                    <a:pt x="9305" y="435"/>
                  </a:cubicBezTo>
                  <a:cubicBezTo>
                    <a:pt x="9291" y="415"/>
                    <a:pt x="9259" y="415"/>
                    <a:pt x="9259" y="415"/>
                  </a:cubicBezTo>
                  <a:cubicBezTo>
                    <a:pt x="9170" y="407"/>
                    <a:pt x="9170" y="407"/>
                    <a:pt x="9170" y="407"/>
                  </a:cubicBezTo>
                  <a:cubicBezTo>
                    <a:pt x="9163" y="427"/>
                    <a:pt x="9163" y="427"/>
                    <a:pt x="9163" y="427"/>
                  </a:cubicBezTo>
                  <a:cubicBezTo>
                    <a:pt x="9174" y="438"/>
                    <a:pt x="9174" y="438"/>
                    <a:pt x="9174" y="438"/>
                  </a:cubicBezTo>
                  <a:cubicBezTo>
                    <a:pt x="9169" y="461"/>
                    <a:pt x="9169" y="461"/>
                    <a:pt x="9169" y="461"/>
                  </a:cubicBezTo>
                  <a:cubicBezTo>
                    <a:pt x="9131" y="477"/>
                    <a:pt x="9131" y="477"/>
                    <a:pt x="9131" y="477"/>
                  </a:cubicBezTo>
                  <a:cubicBezTo>
                    <a:pt x="9125" y="496"/>
                    <a:pt x="9125" y="496"/>
                    <a:pt x="9125" y="496"/>
                  </a:cubicBezTo>
                  <a:cubicBezTo>
                    <a:pt x="9146" y="498"/>
                    <a:pt x="9146" y="498"/>
                    <a:pt x="9146" y="498"/>
                  </a:cubicBezTo>
                  <a:cubicBezTo>
                    <a:pt x="9169" y="533"/>
                    <a:pt x="9169" y="533"/>
                    <a:pt x="9169" y="533"/>
                  </a:cubicBezTo>
                  <a:cubicBezTo>
                    <a:pt x="9160" y="545"/>
                    <a:pt x="9160" y="545"/>
                    <a:pt x="9160" y="545"/>
                  </a:cubicBezTo>
                  <a:cubicBezTo>
                    <a:pt x="9179" y="560"/>
                    <a:pt x="9179" y="560"/>
                    <a:pt x="9179" y="560"/>
                  </a:cubicBezTo>
                  <a:cubicBezTo>
                    <a:pt x="9202" y="554"/>
                    <a:pt x="9202" y="554"/>
                    <a:pt x="9202" y="554"/>
                  </a:cubicBezTo>
                  <a:cubicBezTo>
                    <a:pt x="9202" y="554"/>
                    <a:pt x="9220" y="575"/>
                    <a:pt x="9233" y="578"/>
                  </a:cubicBezTo>
                  <a:cubicBezTo>
                    <a:pt x="9246" y="581"/>
                    <a:pt x="9259" y="581"/>
                    <a:pt x="9259" y="581"/>
                  </a:cubicBezTo>
                  <a:cubicBezTo>
                    <a:pt x="9256" y="618"/>
                    <a:pt x="9256" y="618"/>
                    <a:pt x="9256" y="618"/>
                  </a:cubicBezTo>
                  <a:cubicBezTo>
                    <a:pt x="9243" y="604"/>
                    <a:pt x="9243" y="604"/>
                    <a:pt x="9243" y="604"/>
                  </a:cubicBezTo>
                  <a:cubicBezTo>
                    <a:pt x="9233" y="610"/>
                    <a:pt x="9233" y="610"/>
                    <a:pt x="9233" y="610"/>
                  </a:cubicBezTo>
                  <a:cubicBezTo>
                    <a:pt x="9233" y="610"/>
                    <a:pt x="9216" y="601"/>
                    <a:pt x="9198" y="593"/>
                  </a:cubicBezTo>
                  <a:cubicBezTo>
                    <a:pt x="9185" y="587"/>
                    <a:pt x="9171" y="581"/>
                    <a:pt x="9164" y="580"/>
                  </a:cubicBezTo>
                  <a:cubicBezTo>
                    <a:pt x="9148" y="577"/>
                    <a:pt x="9124" y="579"/>
                    <a:pt x="9124" y="579"/>
                  </a:cubicBezTo>
                  <a:cubicBezTo>
                    <a:pt x="9113" y="567"/>
                    <a:pt x="9113" y="567"/>
                    <a:pt x="9113" y="567"/>
                  </a:cubicBezTo>
                  <a:cubicBezTo>
                    <a:pt x="9107" y="581"/>
                    <a:pt x="9107" y="581"/>
                    <a:pt x="9107" y="581"/>
                  </a:cubicBezTo>
                  <a:cubicBezTo>
                    <a:pt x="9091" y="563"/>
                    <a:pt x="9091" y="563"/>
                    <a:pt x="9091" y="563"/>
                  </a:cubicBezTo>
                  <a:cubicBezTo>
                    <a:pt x="9091" y="563"/>
                    <a:pt x="9049" y="549"/>
                    <a:pt x="9042" y="549"/>
                  </a:cubicBezTo>
                  <a:cubicBezTo>
                    <a:pt x="9035" y="549"/>
                    <a:pt x="9014" y="550"/>
                    <a:pt x="9014" y="550"/>
                  </a:cubicBezTo>
                  <a:cubicBezTo>
                    <a:pt x="9014" y="550"/>
                    <a:pt x="8965" y="544"/>
                    <a:pt x="8961" y="547"/>
                  </a:cubicBezTo>
                  <a:cubicBezTo>
                    <a:pt x="8957" y="550"/>
                    <a:pt x="8948" y="550"/>
                    <a:pt x="8948" y="558"/>
                  </a:cubicBezTo>
                  <a:cubicBezTo>
                    <a:pt x="8948" y="566"/>
                    <a:pt x="8974" y="580"/>
                    <a:pt x="8974" y="580"/>
                  </a:cubicBezTo>
                  <a:cubicBezTo>
                    <a:pt x="8961" y="600"/>
                    <a:pt x="8961" y="600"/>
                    <a:pt x="8961" y="600"/>
                  </a:cubicBezTo>
                  <a:cubicBezTo>
                    <a:pt x="8952" y="593"/>
                    <a:pt x="8952" y="593"/>
                    <a:pt x="8952" y="593"/>
                  </a:cubicBezTo>
                  <a:cubicBezTo>
                    <a:pt x="8952" y="610"/>
                    <a:pt x="8952" y="610"/>
                    <a:pt x="8952" y="610"/>
                  </a:cubicBezTo>
                  <a:cubicBezTo>
                    <a:pt x="8952" y="610"/>
                    <a:pt x="8928" y="609"/>
                    <a:pt x="8928" y="604"/>
                  </a:cubicBezTo>
                  <a:cubicBezTo>
                    <a:pt x="8928" y="599"/>
                    <a:pt x="8933" y="577"/>
                    <a:pt x="8919" y="578"/>
                  </a:cubicBezTo>
                  <a:cubicBezTo>
                    <a:pt x="8905" y="579"/>
                    <a:pt x="8869" y="602"/>
                    <a:pt x="8864" y="605"/>
                  </a:cubicBezTo>
                  <a:cubicBezTo>
                    <a:pt x="8859" y="608"/>
                    <a:pt x="8848" y="594"/>
                    <a:pt x="8827" y="596"/>
                  </a:cubicBezTo>
                  <a:cubicBezTo>
                    <a:pt x="8806" y="598"/>
                    <a:pt x="8782" y="609"/>
                    <a:pt x="8780" y="617"/>
                  </a:cubicBezTo>
                  <a:cubicBezTo>
                    <a:pt x="8778" y="625"/>
                    <a:pt x="8731" y="621"/>
                    <a:pt x="8731" y="621"/>
                  </a:cubicBezTo>
                  <a:cubicBezTo>
                    <a:pt x="8739" y="604"/>
                    <a:pt x="8739" y="604"/>
                    <a:pt x="8739" y="604"/>
                  </a:cubicBezTo>
                  <a:cubicBezTo>
                    <a:pt x="8738" y="580"/>
                    <a:pt x="8738" y="580"/>
                    <a:pt x="8738" y="580"/>
                  </a:cubicBezTo>
                  <a:cubicBezTo>
                    <a:pt x="8738" y="580"/>
                    <a:pt x="8694" y="588"/>
                    <a:pt x="8694" y="597"/>
                  </a:cubicBezTo>
                  <a:cubicBezTo>
                    <a:pt x="8694" y="606"/>
                    <a:pt x="8700" y="613"/>
                    <a:pt x="8700" y="613"/>
                  </a:cubicBezTo>
                  <a:cubicBezTo>
                    <a:pt x="8682" y="614"/>
                    <a:pt x="8682" y="614"/>
                    <a:pt x="8682" y="614"/>
                  </a:cubicBezTo>
                  <a:cubicBezTo>
                    <a:pt x="8682" y="599"/>
                    <a:pt x="8682" y="599"/>
                    <a:pt x="8682" y="599"/>
                  </a:cubicBezTo>
                  <a:cubicBezTo>
                    <a:pt x="8668" y="604"/>
                    <a:pt x="8668" y="604"/>
                    <a:pt x="8668" y="604"/>
                  </a:cubicBezTo>
                  <a:cubicBezTo>
                    <a:pt x="8633" y="607"/>
                    <a:pt x="8633" y="607"/>
                    <a:pt x="8633" y="607"/>
                  </a:cubicBezTo>
                  <a:cubicBezTo>
                    <a:pt x="8604" y="627"/>
                    <a:pt x="8604" y="627"/>
                    <a:pt x="8604" y="627"/>
                  </a:cubicBezTo>
                  <a:cubicBezTo>
                    <a:pt x="8571" y="630"/>
                    <a:pt x="8571" y="630"/>
                    <a:pt x="8571" y="630"/>
                  </a:cubicBezTo>
                  <a:cubicBezTo>
                    <a:pt x="8578" y="643"/>
                    <a:pt x="8578" y="643"/>
                    <a:pt x="8578" y="643"/>
                  </a:cubicBezTo>
                  <a:cubicBezTo>
                    <a:pt x="8578" y="643"/>
                    <a:pt x="8552" y="637"/>
                    <a:pt x="8549" y="648"/>
                  </a:cubicBezTo>
                  <a:cubicBezTo>
                    <a:pt x="8546" y="659"/>
                    <a:pt x="8549" y="674"/>
                    <a:pt x="8549" y="674"/>
                  </a:cubicBezTo>
                  <a:cubicBezTo>
                    <a:pt x="8498" y="680"/>
                    <a:pt x="8498" y="680"/>
                    <a:pt x="8498" y="680"/>
                  </a:cubicBezTo>
                  <a:cubicBezTo>
                    <a:pt x="8498" y="680"/>
                    <a:pt x="8483" y="669"/>
                    <a:pt x="8478" y="668"/>
                  </a:cubicBezTo>
                  <a:cubicBezTo>
                    <a:pt x="8473" y="667"/>
                    <a:pt x="8451" y="673"/>
                    <a:pt x="8451" y="659"/>
                  </a:cubicBezTo>
                  <a:cubicBezTo>
                    <a:pt x="8451" y="645"/>
                    <a:pt x="8451" y="628"/>
                    <a:pt x="8468" y="634"/>
                  </a:cubicBezTo>
                  <a:cubicBezTo>
                    <a:pt x="8485" y="640"/>
                    <a:pt x="8506" y="634"/>
                    <a:pt x="8506" y="634"/>
                  </a:cubicBezTo>
                  <a:cubicBezTo>
                    <a:pt x="8506" y="634"/>
                    <a:pt x="8468" y="603"/>
                    <a:pt x="8462" y="600"/>
                  </a:cubicBezTo>
                  <a:cubicBezTo>
                    <a:pt x="8456" y="597"/>
                    <a:pt x="8381" y="598"/>
                    <a:pt x="8381" y="598"/>
                  </a:cubicBezTo>
                  <a:cubicBezTo>
                    <a:pt x="8387" y="607"/>
                    <a:pt x="8387" y="607"/>
                    <a:pt x="8387" y="607"/>
                  </a:cubicBezTo>
                  <a:cubicBezTo>
                    <a:pt x="8387" y="607"/>
                    <a:pt x="8418" y="602"/>
                    <a:pt x="8413" y="622"/>
                  </a:cubicBezTo>
                  <a:cubicBezTo>
                    <a:pt x="8408" y="642"/>
                    <a:pt x="8398" y="671"/>
                    <a:pt x="8405" y="671"/>
                  </a:cubicBezTo>
                  <a:cubicBezTo>
                    <a:pt x="8412" y="671"/>
                    <a:pt x="8438" y="679"/>
                    <a:pt x="8438" y="679"/>
                  </a:cubicBezTo>
                  <a:cubicBezTo>
                    <a:pt x="8436" y="704"/>
                    <a:pt x="8436" y="704"/>
                    <a:pt x="8436" y="704"/>
                  </a:cubicBezTo>
                  <a:cubicBezTo>
                    <a:pt x="8442" y="723"/>
                    <a:pt x="8442" y="723"/>
                    <a:pt x="8442" y="723"/>
                  </a:cubicBezTo>
                  <a:cubicBezTo>
                    <a:pt x="8421" y="709"/>
                    <a:pt x="8421" y="709"/>
                    <a:pt x="8421" y="709"/>
                  </a:cubicBezTo>
                  <a:cubicBezTo>
                    <a:pt x="8406" y="725"/>
                    <a:pt x="8406" y="725"/>
                    <a:pt x="8406" y="725"/>
                  </a:cubicBezTo>
                  <a:cubicBezTo>
                    <a:pt x="8403" y="703"/>
                    <a:pt x="8403" y="703"/>
                    <a:pt x="8403" y="703"/>
                  </a:cubicBezTo>
                  <a:cubicBezTo>
                    <a:pt x="8357" y="691"/>
                    <a:pt x="8357" y="691"/>
                    <a:pt x="8357" y="691"/>
                  </a:cubicBezTo>
                  <a:cubicBezTo>
                    <a:pt x="8337" y="716"/>
                    <a:pt x="8337" y="716"/>
                    <a:pt x="8337" y="716"/>
                  </a:cubicBezTo>
                  <a:cubicBezTo>
                    <a:pt x="8319" y="717"/>
                    <a:pt x="8319" y="717"/>
                    <a:pt x="8319" y="717"/>
                  </a:cubicBezTo>
                  <a:cubicBezTo>
                    <a:pt x="8319" y="717"/>
                    <a:pt x="8313" y="728"/>
                    <a:pt x="8303" y="732"/>
                  </a:cubicBezTo>
                  <a:cubicBezTo>
                    <a:pt x="8293" y="736"/>
                    <a:pt x="8273" y="740"/>
                    <a:pt x="8281" y="747"/>
                  </a:cubicBezTo>
                  <a:cubicBezTo>
                    <a:pt x="8289" y="754"/>
                    <a:pt x="8321" y="777"/>
                    <a:pt x="8321" y="777"/>
                  </a:cubicBezTo>
                  <a:cubicBezTo>
                    <a:pt x="8333" y="794"/>
                    <a:pt x="8333" y="794"/>
                    <a:pt x="8333" y="794"/>
                  </a:cubicBezTo>
                  <a:cubicBezTo>
                    <a:pt x="8313" y="785"/>
                    <a:pt x="8313" y="785"/>
                    <a:pt x="8313" y="785"/>
                  </a:cubicBezTo>
                  <a:cubicBezTo>
                    <a:pt x="8313" y="785"/>
                    <a:pt x="8295" y="795"/>
                    <a:pt x="8282" y="789"/>
                  </a:cubicBezTo>
                  <a:cubicBezTo>
                    <a:pt x="8269" y="783"/>
                    <a:pt x="8226" y="776"/>
                    <a:pt x="8226" y="776"/>
                  </a:cubicBezTo>
                  <a:cubicBezTo>
                    <a:pt x="8226" y="776"/>
                    <a:pt x="8220" y="752"/>
                    <a:pt x="8205" y="758"/>
                  </a:cubicBezTo>
                  <a:cubicBezTo>
                    <a:pt x="8190" y="764"/>
                    <a:pt x="8182" y="770"/>
                    <a:pt x="8182" y="770"/>
                  </a:cubicBezTo>
                  <a:cubicBezTo>
                    <a:pt x="8170" y="771"/>
                    <a:pt x="8170" y="771"/>
                    <a:pt x="8170" y="771"/>
                  </a:cubicBezTo>
                  <a:cubicBezTo>
                    <a:pt x="8200" y="797"/>
                    <a:pt x="8200" y="797"/>
                    <a:pt x="8200" y="797"/>
                  </a:cubicBezTo>
                  <a:cubicBezTo>
                    <a:pt x="8200" y="797"/>
                    <a:pt x="8240" y="798"/>
                    <a:pt x="8240" y="805"/>
                  </a:cubicBezTo>
                  <a:cubicBezTo>
                    <a:pt x="8240" y="812"/>
                    <a:pt x="8222" y="823"/>
                    <a:pt x="8222" y="823"/>
                  </a:cubicBezTo>
                  <a:cubicBezTo>
                    <a:pt x="8180" y="813"/>
                    <a:pt x="8180" y="813"/>
                    <a:pt x="8180" y="813"/>
                  </a:cubicBezTo>
                  <a:cubicBezTo>
                    <a:pt x="8180" y="813"/>
                    <a:pt x="8165" y="799"/>
                    <a:pt x="8155" y="798"/>
                  </a:cubicBezTo>
                  <a:cubicBezTo>
                    <a:pt x="8145" y="797"/>
                    <a:pt x="8119" y="808"/>
                    <a:pt x="8117" y="794"/>
                  </a:cubicBezTo>
                  <a:cubicBezTo>
                    <a:pt x="8115" y="780"/>
                    <a:pt x="8116" y="764"/>
                    <a:pt x="8116" y="764"/>
                  </a:cubicBezTo>
                  <a:cubicBezTo>
                    <a:pt x="8103" y="756"/>
                    <a:pt x="8103" y="756"/>
                    <a:pt x="8103" y="756"/>
                  </a:cubicBezTo>
                  <a:cubicBezTo>
                    <a:pt x="8103" y="756"/>
                    <a:pt x="8124" y="738"/>
                    <a:pt x="8116" y="729"/>
                  </a:cubicBezTo>
                  <a:cubicBezTo>
                    <a:pt x="8108" y="720"/>
                    <a:pt x="8052" y="705"/>
                    <a:pt x="8052" y="705"/>
                  </a:cubicBezTo>
                  <a:cubicBezTo>
                    <a:pt x="8032" y="690"/>
                    <a:pt x="8032" y="690"/>
                    <a:pt x="8032" y="690"/>
                  </a:cubicBezTo>
                  <a:cubicBezTo>
                    <a:pt x="8016" y="679"/>
                    <a:pt x="8016" y="679"/>
                    <a:pt x="8016" y="679"/>
                  </a:cubicBezTo>
                  <a:cubicBezTo>
                    <a:pt x="8006" y="669"/>
                    <a:pt x="8006" y="669"/>
                    <a:pt x="8006" y="669"/>
                  </a:cubicBezTo>
                  <a:cubicBezTo>
                    <a:pt x="8032" y="668"/>
                    <a:pt x="8032" y="668"/>
                    <a:pt x="8032" y="668"/>
                  </a:cubicBezTo>
                  <a:cubicBezTo>
                    <a:pt x="8032" y="668"/>
                    <a:pt x="8027" y="677"/>
                    <a:pt x="8046" y="681"/>
                  </a:cubicBezTo>
                  <a:cubicBezTo>
                    <a:pt x="8065" y="685"/>
                    <a:pt x="8090" y="682"/>
                    <a:pt x="8090" y="682"/>
                  </a:cubicBezTo>
                  <a:cubicBezTo>
                    <a:pt x="8090" y="682"/>
                    <a:pt x="8106" y="700"/>
                    <a:pt x="8118" y="702"/>
                  </a:cubicBezTo>
                  <a:cubicBezTo>
                    <a:pt x="8130" y="704"/>
                    <a:pt x="8184" y="709"/>
                    <a:pt x="8184" y="709"/>
                  </a:cubicBezTo>
                  <a:cubicBezTo>
                    <a:pt x="8184" y="709"/>
                    <a:pt x="8221" y="725"/>
                    <a:pt x="8264" y="714"/>
                  </a:cubicBezTo>
                  <a:cubicBezTo>
                    <a:pt x="8307" y="703"/>
                    <a:pt x="8349" y="688"/>
                    <a:pt x="8327" y="668"/>
                  </a:cubicBezTo>
                  <a:cubicBezTo>
                    <a:pt x="8305" y="648"/>
                    <a:pt x="8304" y="635"/>
                    <a:pt x="8275" y="629"/>
                  </a:cubicBezTo>
                  <a:cubicBezTo>
                    <a:pt x="8246" y="623"/>
                    <a:pt x="8206" y="608"/>
                    <a:pt x="8187" y="601"/>
                  </a:cubicBezTo>
                  <a:cubicBezTo>
                    <a:pt x="8168" y="594"/>
                    <a:pt x="8134" y="577"/>
                    <a:pt x="8114" y="576"/>
                  </a:cubicBezTo>
                  <a:cubicBezTo>
                    <a:pt x="8094" y="575"/>
                    <a:pt x="8075" y="575"/>
                    <a:pt x="8063" y="575"/>
                  </a:cubicBezTo>
                  <a:cubicBezTo>
                    <a:pt x="8051" y="575"/>
                    <a:pt x="8029" y="575"/>
                    <a:pt x="8029" y="575"/>
                  </a:cubicBezTo>
                  <a:cubicBezTo>
                    <a:pt x="8021" y="565"/>
                    <a:pt x="8021" y="565"/>
                    <a:pt x="8021" y="565"/>
                  </a:cubicBezTo>
                  <a:cubicBezTo>
                    <a:pt x="8002" y="566"/>
                    <a:pt x="8002" y="566"/>
                    <a:pt x="8002" y="566"/>
                  </a:cubicBezTo>
                  <a:cubicBezTo>
                    <a:pt x="7981" y="557"/>
                    <a:pt x="7981" y="557"/>
                    <a:pt x="7981" y="557"/>
                  </a:cubicBezTo>
                  <a:cubicBezTo>
                    <a:pt x="8002" y="552"/>
                    <a:pt x="8002" y="552"/>
                    <a:pt x="8002" y="552"/>
                  </a:cubicBezTo>
                  <a:cubicBezTo>
                    <a:pt x="8014" y="544"/>
                    <a:pt x="8014" y="544"/>
                    <a:pt x="8014" y="544"/>
                  </a:cubicBezTo>
                  <a:cubicBezTo>
                    <a:pt x="8014" y="544"/>
                    <a:pt x="7971" y="528"/>
                    <a:pt x="7965" y="534"/>
                  </a:cubicBezTo>
                  <a:cubicBezTo>
                    <a:pt x="7959" y="540"/>
                    <a:pt x="7956" y="549"/>
                    <a:pt x="7956" y="549"/>
                  </a:cubicBezTo>
                  <a:cubicBezTo>
                    <a:pt x="7939" y="549"/>
                    <a:pt x="7939" y="549"/>
                    <a:pt x="7939" y="549"/>
                  </a:cubicBezTo>
                  <a:cubicBezTo>
                    <a:pt x="7922" y="552"/>
                    <a:pt x="7922" y="552"/>
                    <a:pt x="7922" y="552"/>
                  </a:cubicBezTo>
                  <a:cubicBezTo>
                    <a:pt x="7894" y="545"/>
                    <a:pt x="7894" y="545"/>
                    <a:pt x="7894" y="545"/>
                  </a:cubicBezTo>
                  <a:cubicBezTo>
                    <a:pt x="7874" y="534"/>
                    <a:pt x="7874" y="534"/>
                    <a:pt x="7874" y="534"/>
                  </a:cubicBezTo>
                  <a:cubicBezTo>
                    <a:pt x="7874" y="534"/>
                    <a:pt x="7900" y="538"/>
                    <a:pt x="7911" y="533"/>
                  </a:cubicBezTo>
                  <a:cubicBezTo>
                    <a:pt x="7922" y="528"/>
                    <a:pt x="7940" y="522"/>
                    <a:pt x="7940" y="522"/>
                  </a:cubicBezTo>
                  <a:cubicBezTo>
                    <a:pt x="7940" y="522"/>
                    <a:pt x="7914" y="507"/>
                    <a:pt x="7900" y="507"/>
                  </a:cubicBezTo>
                  <a:cubicBezTo>
                    <a:pt x="7886" y="507"/>
                    <a:pt x="7865" y="496"/>
                    <a:pt x="7865" y="496"/>
                  </a:cubicBezTo>
                  <a:cubicBezTo>
                    <a:pt x="7865" y="496"/>
                    <a:pt x="7857" y="522"/>
                    <a:pt x="7841" y="519"/>
                  </a:cubicBezTo>
                  <a:cubicBezTo>
                    <a:pt x="7825" y="516"/>
                    <a:pt x="7853" y="498"/>
                    <a:pt x="7853" y="498"/>
                  </a:cubicBezTo>
                  <a:cubicBezTo>
                    <a:pt x="7809" y="483"/>
                    <a:pt x="7809" y="483"/>
                    <a:pt x="7809" y="483"/>
                  </a:cubicBezTo>
                  <a:cubicBezTo>
                    <a:pt x="7809" y="483"/>
                    <a:pt x="7801" y="532"/>
                    <a:pt x="7787" y="526"/>
                  </a:cubicBezTo>
                  <a:cubicBezTo>
                    <a:pt x="7773" y="520"/>
                    <a:pt x="7784" y="494"/>
                    <a:pt x="7784" y="494"/>
                  </a:cubicBezTo>
                  <a:cubicBezTo>
                    <a:pt x="7784" y="494"/>
                    <a:pt x="7746" y="538"/>
                    <a:pt x="7736" y="531"/>
                  </a:cubicBezTo>
                  <a:cubicBezTo>
                    <a:pt x="7726" y="524"/>
                    <a:pt x="7772" y="488"/>
                    <a:pt x="7772" y="488"/>
                  </a:cubicBezTo>
                  <a:cubicBezTo>
                    <a:pt x="7749" y="486"/>
                    <a:pt x="7749" y="486"/>
                    <a:pt x="7749" y="486"/>
                  </a:cubicBezTo>
                  <a:cubicBezTo>
                    <a:pt x="7737" y="496"/>
                    <a:pt x="7737" y="496"/>
                    <a:pt x="7737" y="496"/>
                  </a:cubicBezTo>
                  <a:cubicBezTo>
                    <a:pt x="7721" y="494"/>
                    <a:pt x="7721" y="494"/>
                    <a:pt x="7721" y="494"/>
                  </a:cubicBezTo>
                  <a:cubicBezTo>
                    <a:pt x="7691" y="512"/>
                    <a:pt x="7691" y="512"/>
                    <a:pt x="7691" y="512"/>
                  </a:cubicBezTo>
                  <a:cubicBezTo>
                    <a:pt x="7675" y="513"/>
                    <a:pt x="7675" y="513"/>
                    <a:pt x="7675" y="513"/>
                  </a:cubicBezTo>
                  <a:cubicBezTo>
                    <a:pt x="7673" y="533"/>
                    <a:pt x="7673" y="533"/>
                    <a:pt x="7673" y="533"/>
                  </a:cubicBezTo>
                  <a:cubicBezTo>
                    <a:pt x="7649" y="524"/>
                    <a:pt x="7649" y="524"/>
                    <a:pt x="7649" y="524"/>
                  </a:cubicBezTo>
                  <a:cubicBezTo>
                    <a:pt x="7623" y="529"/>
                    <a:pt x="7623" y="529"/>
                    <a:pt x="7623" y="529"/>
                  </a:cubicBezTo>
                  <a:cubicBezTo>
                    <a:pt x="7631" y="547"/>
                    <a:pt x="7631" y="547"/>
                    <a:pt x="7631" y="547"/>
                  </a:cubicBezTo>
                  <a:cubicBezTo>
                    <a:pt x="7600" y="538"/>
                    <a:pt x="7600" y="538"/>
                    <a:pt x="7600" y="538"/>
                  </a:cubicBezTo>
                  <a:cubicBezTo>
                    <a:pt x="7589" y="544"/>
                    <a:pt x="7589" y="544"/>
                    <a:pt x="7589" y="544"/>
                  </a:cubicBezTo>
                  <a:cubicBezTo>
                    <a:pt x="7592" y="560"/>
                    <a:pt x="7592" y="560"/>
                    <a:pt x="7592" y="560"/>
                  </a:cubicBezTo>
                  <a:cubicBezTo>
                    <a:pt x="7562" y="566"/>
                    <a:pt x="7562" y="566"/>
                    <a:pt x="7562" y="566"/>
                  </a:cubicBezTo>
                  <a:cubicBezTo>
                    <a:pt x="7565" y="545"/>
                    <a:pt x="7565" y="545"/>
                    <a:pt x="7565" y="545"/>
                  </a:cubicBezTo>
                  <a:cubicBezTo>
                    <a:pt x="7545" y="545"/>
                    <a:pt x="7545" y="545"/>
                    <a:pt x="7545" y="545"/>
                  </a:cubicBezTo>
                  <a:cubicBezTo>
                    <a:pt x="7551" y="558"/>
                    <a:pt x="7551" y="558"/>
                    <a:pt x="7551" y="558"/>
                  </a:cubicBezTo>
                  <a:cubicBezTo>
                    <a:pt x="7535" y="548"/>
                    <a:pt x="7535" y="548"/>
                    <a:pt x="7535" y="548"/>
                  </a:cubicBezTo>
                  <a:cubicBezTo>
                    <a:pt x="7537" y="568"/>
                    <a:pt x="7537" y="568"/>
                    <a:pt x="7537" y="568"/>
                  </a:cubicBezTo>
                  <a:cubicBezTo>
                    <a:pt x="7520" y="567"/>
                    <a:pt x="7520" y="567"/>
                    <a:pt x="7520" y="567"/>
                  </a:cubicBezTo>
                  <a:cubicBezTo>
                    <a:pt x="7520" y="567"/>
                    <a:pt x="7517" y="554"/>
                    <a:pt x="7519" y="551"/>
                  </a:cubicBezTo>
                  <a:cubicBezTo>
                    <a:pt x="7521" y="548"/>
                    <a:pt x="7532" y="538"/>
                    <a:pt x="7532" y="538"/>
                  </a:cubicBezTo>
                  <a:cubicBezTo>
                    <a:pt x="7509" y="535"/>
                    <a:pt x="7509" y="535"/>
                    <a:pt x="7509" y="535"/>
                  </a:cubicBezTo>
                  <a:cubicBezTo>
                    <a:pt x="7506" y="564"/>
                    <a:pt x="7506" y="564"/>
                    <a:pt x="7506" y="564"/>
                  </a:cubicBezTo>
                  <a:cubicBezTo>
                    <a:pt x="7488" y="573"/>
                    <a:pt x="7488" y="573"/>
                    <a:pt x="7488" y="573"/>
                  </a:cubicBezTo>
                  <a:cubicBezTo>
                    <a:pt x="7498" y="581"/>
                    <a:pt x="7498" y="581"/>
                    <a:pt x="7498" y="581"/>
                  </a:cubicBezTo>
                  <a:cubicBezTo>
                    <a:pt x="7476" y="584"/>
                    <a:pt x="7476" y="584"/>
                    <a:pt x="7476" y="584"/>
                  </a:cubicBezTo>
                  <a:cubicBezTo>
                    <a:pt x="7484" y="592"/>
                    <a:pt x="7484" y="592"/>
                    <a:pt x="7484" y="592"/>
                  </a:cubicBezTo>
                  <a:cubicBezTo>
                    <a:pt x="7456" y="593"/>
                    <a:pt x="7456" y="593"/>
                    <a:pt x="7456" y="593"/>
                  </a:cubicBezTo>
                  <a:cubicBezTo>
                    <a:pt x="7456" y="601"/>
                    <a:pt x="7456" y="601"/>
                    <a:pt x="7456" y="601"/>
                  </a:cubicBezTo>
                  <a:cubicBezTo>
                    <a:pt x="7477" y="606"/>
                    <a:pt x="7477" y="606"/>
                    <a:pt x="7477" y="606"/>
                  </a:cubicBezTo>
                  <a:cubicBezTo>
                    <a:pt x="7470" y="615"/>
                    <a:pt x="7470" y="615"/>
                    <a:pt x="7470" y="615"/>
                  </a:cubicBezTo>
                  <a:cubicBezTo>
                    <a:pt x="7446" y="605"/>
                    <a:pt x="7446" y="605"/>
                    <a:pt x="7446" y="605"/>
                  </a:cubicBezTo>
                  <a:cubicBezTo>
                    <a:pt x="7437" y="606"/>
                    <a:pt x="7437" y="606"/>
                    <a:pt x="7437" y="606"/>
                  </a:cubicBezTo>
                  <a:cubicBezTo>
                    <a:pt x="7453" y="617"/>
                    <a:pt x="7453" y="617"/>
                    <a:pt x="7453" y="617"/>
                  </a:cubicBezTo>
                  <a:cubicBezTo>
                    <a:pt x="7438" y="628"/>
                    <a:pt x="7438" y="628"/>
                    <a:pt x="7438" y="628"/>
                  </a:cubicBezTo>
                  <a:cubicBezTo>
                    <a:pt x="7430" y="615"/>
                    <a:pt x="7430" y="615"/>
                    <a:pt x="7430" y="615"/>
                  </a:cubicBezTo>
                  <a:cubicBezTo>
                    <a:pt x="7420" y="621"/>
                    <a:pt x="7420" y="621"/>
                    <a:pt x="7420" y="621"/>
                  </a:cubicBezTo>
                  <a:cubicBezTo>
                    <a:pt x="7421" y="626"/>
                    <a:pt x="7421" y="626"/>
                    <a:pt x="7421" y="626"/>
                  </a:cubicBezTo>
                  <a:cubicBezTo>
                    <a:pt x="7398" y="627"/>
                    <a:pt x="7398" y="627"/>
                    <a:pt x="7398" y="627"/>
                  </a:cubicBezTo>
                  <a:cubicBezTo>
                    <a:pt x="7395" y="636"/>
                    <a:pt x="7395" y="636"/>
                    <a:pt x="7395" y="636"/>
                  </a:cubicBezTo>
                  <a:cubicBezTo>
                    <a:pt x="7412" y="645"/>
                    <a:pt x="7412" y="645"/>
                    <a:pt x="7412" y="645"/>
                  </a:cubicBezTo>
                  <a:cubicBezTo>
                    <a:pt x="7410" y="655"/>
                    <a:pt x="7410" y="655"/>
                    <a:pt x="7410" y="655"/>
                  </a:cubicBezTo>
                  <a:cubicBezTo>
                    <a:pt x="7388" y="647"/>
                    <a:pt x="7388" y="647"/>
                    <a:pt x="7388" y="647"/>
                  </a:cubicBezTo>
                  <a:cubicBezTo>
                    <a:pt x="7385" y="657"/>
                    <a:pt x="7385" y="657"/>
                    <a:pt x="7385" y="657"/>
                  </a:cubicBezTo>
                  <a:cubicBezTo>
                    <a:pt x="7403" y="662"/>
                    <a:pt x="7403" y="662"/>
                    <a:pt x="7403" y="662"/>
                  </a:cubicBezTo>
                  <a:cubicBezTo>
                    <a:pt x="7403" y="662"/>
                    <a:pt x="7382" y="663"/>
                    <a:pt x="7375" y="664"/>
                  </a:cubicBezTo>
                  <a:cubicBezTo>
                    <a:pt x="7368" y="665"/>
                    <a:pt x="7372" y="675"/>
                    <a:pt x="7372" y="675"/>
                  </a:cubicBezTo>
                  <a:cubicBezTo>
                    <a:pt x="7372" y="675"/>
                    <a:pt x="7359" y="668"/>
                    <a:pt x="7351" y="674"/>
                  </a:cubicBezTo>
                  <a:cubicBezTo>
                    <a:pt x="7343" y="680"/>
                    <a:pt x="7336" y="685"/>
                    <a:pt x="7341" y="688"/>
                  </a:cubicBezTo>
                  <a:cubicBezTo>
                    <a:pt x="7346" y="691"/>
                    <a:pt x="7335" y="697"/>
                    <a:pt x="7335" y="697"/>
                  </a:cubicBezTo>
                  <a:cubicBezTo>
                    <a:pt x="7335" y="697"/>
                    <a:pt x="7328" y="706"/>
                    <a:pt x="7331" y="707"/>
                  </a:cubicBezTo>
                  <a:cubicBezTo>
                    <a:pt x="7334" y="708"/>
                    <a:pt x="7354" y="709"/>
                    <a:pt x="7354" y="709"/>
                  </a:cubicBezTo>
                  <a:cubicBezTo>
                    <a:pt x="7347" y="717"/>
                    <a:pt x="7347" y="717"/>
                    <a:pt x="7347" y="717"/>
                  </a:cubicBezTo>
                  <a:cubicBezTo>
                    <a:pt x="7324" y="713"/>
                    <a:pt x="7324" y="713"/>
                    <a:pt x="7324" y="713"/>
                  </a:cubicBezTo>
                  <a:cubicBezTo>
                    <a:pt x="7324" y="713"/>
                    <a:pt x="7311" y="715"/>
                    <a:pt x="7311" y="723"/>
                  </a:cubicBezTo>
                  <a:cubicBezTo>
                    <a:pt x="7311" y="731"/>
                    <a:pt x="7321" y="737"/>
                    <a:pt x="7317" y="740"/>
                  </a:cubicBezTo>
                  <a:cubicBezTo>
                    <a:pt x="7313" y="743"/>
                    <a:pt x="7309" y="743"/>
                    <a:pt x="7304" y="743"/>
                  </a:cubicBezTo>
                  <a:cubicBezTo>
                    <a:pt x="7299" y="743"/>
                    <a:pt x="7293" y="744"/>
                    <a:pt x="7295" y="751"/>
                  </a:cubicBezTo>
                  <a:cubicBezTo>
                    <a:pt x="7297" y="758"/>
                    <a:pt x="7305" y="762"/>
                    <a:pt x="7305" y="762"/>
                  </a:cubicBezTo>
                  <a:cubicBezTo>
                    <a:pt x="7305" y="762"/>
                    <a:pt x="7311" y="773"/>
                    <a:pt x="7304" y="774"/>
                  </a:cubicBezTo>
                  <a:cubicBezTo>
                    <a:pt x="7297" y="775"/>
                    <a:pt x="7290" y="774"/>
                    <a:pt x="7287" y="774"/>
                  </a:cubicBezTo>
                  <a:cubicBezTo>
                    <a:pt x="7284" y="774"/>
                    <a:pt x="7281" y="775"/>
                    <a:pt x="7278" y="779"/>
                  </a:cubicBezTo>
                  <a:cubicBezTo>
                    <a:pt x="7275" y="783"/>
                    <a:pt x="7275" y="790"/>
                    <a:pt x="7275" y="790"/>
                  </a:cubicBezTo>
                  <a:cubicBezTo>
                    <a:pt x="7275" y="790"/>
                    <a:pt x="7277" y="797"/>
                    <a:pt x="7270" y="797"/>
                  </a:cubicBezTo>
                  <a:cubicBezTo>
                    <a:pt x="7263" y="797"/>
                    <a:pt x="7260" y="790"/>
                    <a:pt x="7254" y="791"/>
                  </a:cubicBezTo>
                  <a:cubicBezTo>
                    <a:pt x="7248" y="792"/>
                    <a:pt x="7250" y="792"/>
                    <a:pt x="7245" y="796"/>
                  </a:cubicBezTo>
                  <a:cubicBezTo>
                    <a:pt x="7240" y="800"/>
                    <a:pt x="7240" y="801"/>
                    <a:pt x="7237" y="805"/>
                  </a:cubicBezTo>
                  <a:cubicBezTo>
                    <a:pt x="7234" y="809"/>
                    <a:pt x="7225" y="809"/>
                    <a:pt x="7225" y="809"/>
                  </a:cubicBezTo>
                  <a:cubicBezTo>
                    <a:pt x="7225" y="809"/>
                    <a:pt x="7221" y="810"/>
                    <a:pt x="7218" y="816"/>
                  </a:cubicBezTo>
                  <a:cubicBezTo>
                    <a:pt x="7215" y="822"/>
                    <a:pt x="7224" y="826"/>
                    <a:pt x="7219" y="829"/>
                  </a:cubicBezTo>
                  <a:cubicBezTo>
                    <a:pt x="7214" y="832"/>
                    <a:pt x="7213" y="834"/>
                    <a:pt x="7208" y="834"/>
                  </a:cubicBezTo>
                  <a:cubicBezTo>
                    <a:pt x="7203" y="834"/>
                    <a:pt x="7194" y="829"/>
                    <a:pt x="7191" y="829"/>
                  </a:cubicBezTo>
                  <a:cubicBezTo>
                    <a:pt x="7188" y="829"/>
                    <a:pt x="7195" y="821"/>
                    <a:pt x="7182" y="828"/>
                  </a:cubicBezTo>
                  <a:cubicBezTo>
                    <a:pt x="7169" y="835"/>
                    <a:pt x="7168" y="836"/>
                    <a:pt x="7164" y="835"/>
                  </a:cubicBezTo>
                  <a:cubicBezTo>
                    <a:pt x="7160" y="834"/>
                    <a:pt x="7155" y="832"/>
                    <a:pt x="7156" y="842"/>
                  </a:cubicBezTo>
                  <a:cubicBezTo>
                    <a:pt x="7157" y="852"/>
                    <a:pt x="7163" y="851"/>
                    <a:pt x="7164" y="854"/>
                  </a:cubicBezTo>
                  <a:cubicBezTo>
                    <a:pt x="7165" y="857"/>
                    <a:pt x="7168" y="865"/>
                    <a:pt x="7160" y="861"/>
                  </a:cubicBezTo>
                  <a:cubicBezTo>
                    <a:pt x="7152" y="857"/>
                    <a:pt x="7151" y="848"/>
                    <a:pt x="7146" y="851"/>
                  </a:cubicBezTo>
                  <a:cubicBezTo>
                    <a:pt x="7141" y="854"/>
                    <a:pt x="7135" y="861"/>
                    <a:pt x="7140" y="864"/>
                  </a:cubicBezTo>
                  <a:cubicBezTo>
                    <a:pt x="7145" y="867"/>
                    <a:pt x="7160" y="863"/>
                    <a:pt x="7157" y="869"/>
                  </a:cubicBezTo>
                  <a:cubicBezTo>
                    <a:pt x="7154" y="875"/>
                    <a:pt x="7164" y="878"/>
                    <a:pt x="7149" y="876"/>
                  </a:cubicBezTo>
                  <a:cubicBezTo>
                    <a:pt x="7134" y="874"/>
                    <a:pt x="7130" y="874"/>
                    <a:pt x="7130" y="874"/>
                  </a:cubicBezTo>
                  <a:cubicBezTo>
                    <a:pt x="7130" y="874"/>
                    <a:pt x="7132" y="868"/>
                    <a:pt x="7126" y="873"/>
                  </a:cubicBezTo>
                  <a:cubicBezTo>
                    <a:pt x="7120" y="878"/>
                    <a:pt x="7122" y="887"/>
                    <a:pt x="7122" y="887"/>
                  </a:cubicBezTo>
                  <a:cubicBezTo>
                    <a:pt x="7122" y="887"/>
                    <a:pt x="7093" y="874"/>
                    <a:pt x="7097" y="882"/>
                  </a:cubicBezTo>
                  <a:cubicBezTo>
                    <a:pt x="7101" y="890"/>
                    <a:pt x="7123" y="895"/>
                    <a:pt x="7123" y="895"/>
                  </a:cubicBezTo>
                  <a:cubicBezTo>
                    <a:pt x="7110" y="909"/>
                    <a:pt x="7110" y="909"/>
                    <a:pt x="7110" y="909"/>
                  </a:cubicBezTo>
                  <a:cubicBezTo>
                    <a:pt x="7110" y="909"/>
                    <a:pt x="7111" y="899"/>
                    <a:pt x="7104" y="898"/>
                  </a:cubicBezTo>
                  <a:cubicBezTo>
                    <a:pt x="7097" y="897"/>
                    <a:pt x="7091" y="905"/>
                    <a:pt x="7091" y="905"/>
                  </a:cubicBezTo>
                  <a:cubicBezTo>
                    <a:pt x="7078" y="894"/>
                    <a:pt x="7078" y="894"/>
                    <a:pt x="7078" y="894"/>
                  </a:cubicBezTo>
                  <a:cubicBezTo>
                    <a:pt x="7072" y="903"/>
                    <a:pt x="7072" y="903"/>
                    <a:pt x="7072" y="903"/>
                  </a:cubicBezTo>
                  <a:cubicBezTo>
                    <a:pt x="7081" y="906"/>
                    <a:pt x="7081" y="906"/>
                    <a:pt x="7081" y="906"/>
                  </a:cubicBezTo>
                  <a:cubicBezTo>
                    <a:pt x="7058" y="905"/>
                    <a:pt x="7058" y="905"/>
                    <a:pt x="7058" y="905"/>
                  </a:cubicBezTo>
                  <a:cubicBezTo>
                    <a:pt x="7057" y="914"/>
                    <a:pt x="7057" y="914"/>
                    <a:pt x="7057" y="914"/>
                  </a:cubicBezTo>
                  <a:cubicBezTo>
                    <a:pt x="7090" y="916"/>
                    <a:pt x="7090" y="916"/>
                    <a:pt x="7090" y="916"/>
                  </a:cubicBezTo>
                  <a:cubicBezTo>
                    <a:pt x="7073" y="921"/>
                    <a:pt x="7073" y="921"/>
                    <a:pt x="7073" y="921"/>
                  </a:cubicBezTo>
                  <a:cubicBezTo>
                    <a:pt x="7049" y="915"/>
                    <a:pt x="7049" y="915"/>
                    <a:pt x="7049" y="915"/>
                  </a:cubicBezTo>
                  <a:cubicBezTo>
                    <a:pt x="7049" y="915"/>
                    <a:pt x="7041" y="922"/>
                    <a:pt x="7041" y="928"/>
                  </a:cubicBezTo>
                  <a:cubicBezTo>
                    <a:pt x="7041" y="934"/>
                    <a:pt x="7059" y="935"/>
                    <a:pt x="7059" y="935"/>
                  </a:cubicBezTo>
                  <a:cubicBezTo>
                    <a:pt x="7048" y="940"/>
                    <a:pt x="7048" y="940"/>
                    <a:pt x="7048" y="940"/>
                  </a:cubicBezTo>
                  <a:cubicBezTo>
                    <a:pt x="7048" y="940"/>
                    <a:pt x="7039" y="947"/>
                    <a:pt x="7048" y="948"/>
                  </a:cubicBezTo>
                  <a:cubicBezTo>
                    <a:pt x="7057" y="949"/>
                    <a:pt x="7080" y="949"/>
                    <a:pt x="7080" y="949"/>
                  </a:cubicBezTo>
                  <a:cubicBezTo>
                    <a:pt x="7090" y="955"/>
                    <a:pt x="7090" y="955"/>
                    <a:pt x="7090" y="955"/>
                  </a:cubicBezTo>
                  <a:cubicBezTo>
                    <a:pt x="7101" y="947"/>
                    <a:pt x="7101" y="947"/>
                    <a:pt x="7101" y="947"/>
                  </a:cubicBezTo>
                  <a:cubicBezTo>
                    <a:pt x="7109" y="955"/>
                    <a:pt x="7109" y="955"/>
                    <a:pt x="7109" y="955"/>
                  </a:cubicBezTo>
                  <a:cubicBezTo>
                    <a:pt x="7127" y="946"/>
                    <a:pt x="7127" y="946"/>
                    <a:pt x="7127" y="946"/>
                  </a:cubicBezTo>
                  <a:cubicBezTo>
                    <a:pt x="7127" y="946"/>
                    <a:pt x="7124" y="959"/>
                    <a:pt x="7118" y="959"/>
                  </a:cubicBezTo>
                  <a:cubicBezTo>
                    <a:pt x="7112" y="959"/>
                    <a:pt x="7100" y="958"/>
                    <a:pt x="7100" y="958"/>
                  </a:cubicBezTo>
                  <a:cubicBezTo>
                    <a:pt x="7082" y="959"/>
                    <a:pt x="7082" y="959"/>
                    <a:pt x="7082" y="959"/>
                  </a:cubicBezTo>
                  <a:cubicBezTo>
                    <a:pt x="7082" y="959"/>
                    <a:pt x="7066" y="957"/>
                    <a:pt x="7063" y="957"/>
                  </a:cubicBezTo>
                  <a:cubicBezTo>
                    <a:pt x="7060" y="957"/>
                    <a:pt x="7038" y="959"/>
                    <a:pt x="7038" y="959"/>
                  </a:cubicBezTo>
                  <a:cubicBezTo>
                    <a:pt x="7038" y="959"/>
                    <a:pt x="7040" y="971"/>
                    <a:pt x="7045" y="973"/>
                  </a:cubicBezTo>
                  <a:cubicBezTo>
                    <a:pt x="7050" y="975"/>
                    <a:pt x="7058" y="975"/>
                    <a:pt x="7058" y="975"/>
                  </a:cubicBezTo>
                  <a:cubicBezTo>
                    <a:pt x="7058" y="975"/>
                    <a:pt x="7045" y="985"/>
                    <a:pt x="7051" y="992"/>
                  </a:cubicBezTo>
                  <a:cubicBezTo>
                    <a:pt x="7057" y="999"/>
                    <a:pt x="7067" y="1000"/>
                    <a:pt x="7067" y="1000"/>
                  </a:cubicBezTo>
                  <a:cubicBezTo>
                    <a:pt x="7085" y="989"/>
                    <a:pt x="7085" y="989"/>
                    <a:pt x="7085" y="989"/>
                  </a:cubicBezTo>
                  <a:cubicBezTo>
                    <a:pt x="7103" y="985"/>
                    <a:pt x="7103" y="985"/>
                    <a:pt x="7103" y="985"/>
                  </a:cubicBezTo>
                  <a:cubicBezTo>
                    <a:pt x="7097" y="999"/>
                    <a:pt x="7097" y="999"/>
                    <a:pt x="7097" y="999"/>
                  </a:cubicBezTo>
                  <a:cubicBezTo>
                    <a:pt x="7087" y="996"/>
                    <a:pt x="7087" y="996"/>
                    <a:pt x="7087" y="996"/>
                  </a:cubicBezTo>
                  <a:cubicBezTo>
                    <a:pt x="7081" y="1008"/>
                    <a:pt x="7081" y="1008"/>
                    <a:pt x="7081" y="1008"/>
                  </a:cubicBezTo>
                  <a:cubicBezTo>
                    <a:pt x="7081" y="1008"/>
                    <a:pt x="7051" y="1002"/>
                    <a:pt x="7055" y="1009"/>
                  </a:cubicBezTo>
                  <a:cubicBezTo>
                    <a:pt x="7059" y="1016"/>
                    <a:pt x="7068" y="1019"/>
                    <a:pt x="7068" y="1019"/>
                  </a:cubicBezTo>
                  <a:cubicBezTo>
                    <a:pt x="7052" y="1027"/>
                    <a:pt x="7052" y="1027"/>
                    <a:pt x="7052" y="1027"/>
                  </a:cubicBezTo>
                  <a:cubicBezTo>
                    <a:pt x="7040" y="1027"/>
                    <a:pt x="7040" y="1027"/>
                    <a:pt x="7040" y="1027"/>
                  </a:cubicBezTo>
                  <a:cubicBezTo>
                    <a:pt x="7040" y="1027"/>
                    <a:pt x="7042" y="1039"/>
                    <a:pt x="7045" y="1039"/>
                  </a:cubicBezTo>
                  <a:cubicBezTo>
                    <a:pt x="7048" y="1039"/>
                    <a:pt x="7080" y="1040"/>
                    <a:pt x="7080" y="1040"/>
                  </a:cubicBezTo>
                  <a:cubicBezTo>
                    <a:pt x="7071" y="1054"/>
                    <a:pt x="7071" y="1054"/>
                    <a:pt x="7071" y="1054"/>
                  </a:cubicBezTo>
                  <a:cubicBezTo>
                    <a:pt x="7079" y="1056"/>
                    <a:pt x="7079" y="1056"/>
                    <a:pt x="7079" y="1056"/>
                  </a:cubicBezTo>
                  <a:cubicBezTo>
                    <a:pt x="7074" y="1068"/>
                    <a:pt x="7074" y="1068"/>
                    <a:pt x="7074" y="1068"/>
                  </a:cubicBezTo>
                  <a:cubicBezTo>
                    <a:pt x="7074" y="1068"/>
                    <a:pt x="7048" y="1055"/>
                    <a:pt x="7049" y="1063"/>
                  </a:cubicBezTo>
                  <a:cubicBezTo>
                    <a:pt x="7050" y="1071"/>
                    <a:pt x="7061" y="1082"/>
                    <a:pt x="7061" y="1082"/>
                  </a:cubicBezTo>
                  <a:cubicBezTo>
                    <a:pt x="7093" y="1096"/>
                    <a:pt x="7093" y="1096"/>
                    <a:pt x="7093" y="1096"/>
                  </a:cubicBezTo>
                  <a:cubicBezTo>
                    <a:pt x="7093" y="1096"/>
                    <a:pt x="7086" y="1101"/>
                    <a:pt x="7093" y="1104"/>
                  </a:cubicBezTo>
                  <a:cubicBezTo>
                    <a:pt x="7100" y="1107"/>
                    <a:pt x="7121" y="1102"/>
                    <a:pt x="7121" y="1102"/>
                  </a:cubicBezTo>
                  <a:cubicBezTo>
                    <a:pt x="7121" y="1102"/>
                    <a:pt x="7124" y="1111"/>
                    <a:pt x="7141" y="1105"/>
                  </a:cubicBezTo>
                  <a:cubicBezTo>
                    <a:pt x="7158" y="1099"/>
                    <a:pt x="7186" y="1074"/>
                    <a:pt x="7186" y="1074"/>
                  </a:cubicBezTo>
                  <a:cubicBezTo>
                    <a:pt x="7210" y="1055"/>
                    <a:pt x="7210" y="1055"/>
                    <a:pt x="7210" y="1055"/>
                  </a:cubicBezTo>
                  <a:cubicBezTo>
                    <a:pt x="7210" y="1055"/>
                    <a:pt x="7221" y="1060"/>
                    <a:pt x="7231" y="1051"/>
                  </a:cubicBezTo>
                  <a:cubicBezTo>
                    <a:pt x="7241" y="1042"/>
                    <a:pt x="7231" y="1023"/>
                    <a:pt x="7231" y="1023"/>
                  </a:cubicBezTo>
                  <a:cubicBezTo>
                    <a:pt x="7243" y="1021"/>
                    <a:pt x="7243" y="1021"/>
                    <a:pt x="7243" y="1021"/>
                  </a:cubicBezTo>
                  <a:cubicBezTo>
                    <a:pt x="7243" y="1021"/>
                    <a:pt x="7230" y="1038"/>
                    <a:pt x="7245" y="1043"/>
                  </a:cubicBezTo>
                  <a:cubicBezTo>
                    <a:pt x="7260" y="1048"/>
                    <a:pt x="7271" y="1050"/>
                    <a:pt x="7271" y="1050"/>
                  </a:cubicBezTo>
                  <a:cubicBezTo>
                    <a:pt x="7273" y="1091"/>
                    <a:pt x="7273" y="1091"/>
                    <a:pt x="7273" y="1091"/>
                  </a:cubicBezTo>
                  <a:cubicBezTo>
                    <a:pt x="7273" y="1091"/>
                    <a:pt x="7287" y="1080"/>
                    <a:pt x="7294" y="1092"/>
                  </a:cubicBezTo>
                  <a:cubicBezTo>
                    <a:pt x="7301" y="1104"/>
                    <a:pt x="7290" y="1096"/>
                    <a:pt x="7290" y="1096"/>
                  </a:cubicBezTo>
                  <a:cubicBezTo>
                    <a:pt x="7290" y="1096"/>
                    <a:pt x="7285" y="1130"/>
                    <a:pt x="7289" y="1134"/>
                  </a:cubicBezTo>
                  <a:cubicBezTo>
                    <a:pt x="7293" y="1138"/>
                    <a:pt x="7305" y="1143"/>
                    <a:pt x="7305" y="1143"/>
                  </a:cubicBezTo>
                  <a:cubicBezTo>
                    <a:pt x="7305" y="1143"/>
                    <a:pt x="7314" y="1160"/>
                    <a:pt x="7320" y="1167"/>
                  </a:cubicBezTo>
                  <a:cubicBezTo>
                    <a:pt x="7326" y="1174"/>
                    <a:pt x="7337" y="1178"/>
                    <a:pt x="7337" y="1178"/>
                  </a:cubicBezTo>
                  <a:cubicBezTo>
                    <a:pt x="7336" y="1186"/>
                    <a:pt x="7336" y="1186"/>
                    <a:pt x="7336" y="1186"/>
                  </a:cubicBezTo>
                  <a:cubicBezTo>
                    <a:pt x="7324" y="1188"/>
                    <a:pt x="7324" y="1188"/>
                    <a:pt x="7324" y="1188"/>
                  </a:cubicBezTo>
                  <a:cubicBezTo>
                    <a:pt x="7324" y="1188"/>
                    <a:pt x="7322" y="1196"/>
                    <a:pt x="7323" y="1202"/>
                  </a:cubicBezTo>
                  <a:cubicBezTo>
                    <a:pt x="7324" y="1208"/>
                    <a:pt x="7339" y="1221"/>
                    <a:pt x="7339" y="1221"/>
                  </a:cubicBezTo>
                  <a:cubicBezTo>
                    <a:pt x="7339" y="1221"/>
                    <a:pt x="7335" y="1234"/>
                    <a:pt x="7340" y="1237"/>
                  </a:cubicBezTo>
                  <a:cubicBezTo>
                    <a:pt x="7345" y="1240"/>
                    <a:pt x="7365" y="1238"/>
                    <a:pt x="7365" y="1238"/>
                  </a:cubicBezTo>
                  <a:cubicBezTo>
                    <a:pt x="7365" y="1238"/>
                    <a:pt x="7393" y="1245"/>
                    <a:pt x="7392" y="1236"/>
                  </a:cubicBezTo>
                  <a:cubicBezTo>
                    <a:pt x="7391" y="1227"/>
                    <a:pt x="7391" y="1212"/>
                    <a:pt x="7391" y="1212"/>
                  </a:cubicBezTo>
                  <a:cubicBezTo>
                    <a:pt x="7403" y="1206"/>
                    <a:pt x="7403" y="1206"/>
                    <a:pt x="7403" y="1206"/>
                  </a:cubicBezTo>
                  <a:cubicBezTo>
                    <a:pt x="7404" y="1196"/>
                    <a:pt x="7404" y="1196"/>
                    <a:pt x="7404" y="1196"/>
                  </a:cubicBezTo>
                  <a:cubicBezTo>
                    <a:pt x="7447" y="1199"/>
                    <a:pt x="7447" y="1199"/>
                    <a:pt x="7447" y="1199"/>
                  </a:cubicBezTo>
                  <a:cubicBezTo>
                    <a:pt x="7456" y="1204"/>
                    <a:pt x="7456" y="1204"/>
                    <a:pt x="7456" y="1204"/>
                  </a:cubicBezTo>
                  <a:cubicBezTo>
                    <a:pt x="7470" y="1162"/>
                    <a:pt x="7470" y="1162"/>
                    <a:pt x="7470" y="1162"/>
                  </a:cubicBezTo>
                  <a:cubicBezTo>
                    <a:pt x="7470" y="1162"/>
                    <a:pt x="7479" y="1136"/>
                    <a:pt x="7477" y="1130"/>
                  </a:cubicBezTo>
                  <a:cubicBezTo>
                    <a:pt x="7475" y="1124"/>
                    <a:pt x="7469" y="1113"/>
                    <a:pt x="7469" y="1113"/>
                  </a:cubicBezTo>
                  <a:cubicBezTo>
                    <a:pt x="7469" y="1113"/>
                    <a:pt x="7490" y="1110"/>
                    <a:pt x="7488" y="1099"/>
                  </a:cubicBezTo>
                  <a:cubicBezTo>
                    <a:pt x="7486" y="1088"/>
                    <a:pt x="7467" y="1088"/>
                    <a:pt x="7467" y="1088"/>
                  </a:cubicBezTo>
                  <a:cubicBezTo>
                    <a:pt x="7480" y="1083"/>
                    <a:pt x="7480" y="1083"/>
                    <a:pt x="7480" y="1083"/>
                  </a:cubicBezTo>
                  <a:cubicBezTo>
                    <a:pt x="7471" y="1079"/>
                    <a:pt x="7471" y="1079"/>
                    <a:pt x="7471" y="1079"/>
                  </a:cubicBezTo>
                  <a:cubicBezTo>
                    <a:pt x="7471" y="1079"/>
                    <a:pt x="7505" y="1081"/>
                    <a:pt x="7508" y="1070"/>
                  </a:cubicBezTo>
                  <a:cubicBezTo>
                    <a:pt x="7511" y="1059"/>
                    <a:pt x="7516" y="1053"/>
                    <a:pt x="7516" y="1053"/>
                  </a:cubicBezTo>
                  <a:cubicBezTo>
                    <a:pt x="7516" y="1053"/>
                    <a:pt x="7527" y="1071"/>
                    <a:pt x="7537" y="1059"/>
                  </a:cubicBezTo>
                  <a:cubicBezTo>
                    <a:pt x="7547" y="1047"/>
                    <a:pt x="7541" y="1037"/>
                    <a:pt x="7541" y="1037"/>
                  </a:cubicBezTo>
                  <a:cubicBezTo>
                    <a:pt x="7541" y="1037"/>
                    <a:pt x="7568" y="1032"/>
                    <a:pt x="7561" y="1018"/>
                  </a:cubicBezTo>
                  <a:cubicBezTo>
                    <a:pt x="7554" y="1004"/>
                    <a:pt x="7542" y="1001"/>
                    <a:pt x="7542" y="1001"/>
                  </a:cubicBezTo>
                  <a:cubicBezTo>
                    <a:pt x="7542" y="990"/>
                    <a:pt x="7542" y="990"/>
                    <a:pt x="7542" y="990"/>
                  </a:cubicBezTo>
                  <a:cubicBezTo>
                    <a:pt x="7518" y="980"/>
                    <a:pt x="7518" y="980"/>
                    <a:pt x="7518" y="980"/>
                  </a:cubicBezTo>
                  <a:cubicBezTo>
                    <a:pt x="7518" y="980"/>
                    <a:pt x="7507" y="987"/>
                    <a:pt x="7499" y="980"/>
                  </a:cubicBezTo>
                  <a:cubicBezTo>
                    <a:pt x="7491" y="973"/>
                    <a:pt x="7488" y="931"/>
                    <a:pt x="7488" y="931"/>
                  </a:cubicBezTo>
                  <a:cubicBezTo>
                    <a:pt x="7488" y="931"/>
                    <a:pt x="7499" y="921"/>
                    <a:pt x="7500" y="910"/>
                  </a:cubicBezTo>
                  <a:cubicBezTo>
                    <a:pt x="7501" y="899"/>
                    <a:pt x="7490" y="889"/>
                    <a:pt x="7490" y="889"/>
                  </a:cubicBezTo>
                  <a:cubicBezTo>
                    <a:pt x="7490" y="889"/>
                    <a:pt x="7504" y="892"/>
                    <a:pt x="7508" y="884"/>
                  </a:cubicBezTo>
                  <a:cubicBezTo>
                    <a:pt x="7512" y="876"/>
                    <a:pt x="7503" y="864"/>
                    <a:pt x="7503" y="864"/>
                  </a:cubicBezTo>
                  <a:cubicBezTo>
                    <a:pt x="7503" y="864"/>
                    <a:pt x="7520" y="873"/>
                    <a:pt x="7525" y="868"/>
                  </a:cubicBezTo>
                  <a:cubicBezTo>
                    <a:pt x="7530" y="863"/>
                    <a:pt x="7542" y="851"/>
                    <a:pt x="7542" y="851"/>
                  </a:cubicBezTo>
                  <a:cubicBezTo>
                    <a:pt x="7562" y="854"/>
                    <a:pt x="7562" y="854"/>
                    <a:pt x="7562" y="854"/>
                  </a:cubicBezTo>
                  <a:cubicBezTo>
                    <a:pt x="7570" y="839"/>
                    <a:pt x="7570" y="839"/>
                    <a:pt x="7570" y="839"/>
                  </a:cubicBezTo>
                  <a:cubicBezTo>
                    <a:pt x="7570" y="839"/>
                    <a:pt x="7601" y="840"/>
                    <a:pt x="7611" y="830"/>
                  </a:cubicBezTo>
                  <a:cubicBezTo>
                    <a:pt x="7621" y="820"/>
                    <a:pt x="7635" y="794"/>
                    <a:pt x="7635" y="794"/>
                  </a:cubicBezTo>
                  <a:cubicBezTo>
                    <a:pt x="7623" y="779"/>
                    <a:pt x="7623" y="779"/>
                    <a:pt x="7623" y="779"/>
                  </a:cubicBezTo>
                  <a:cubicBezTo>
                    <a:pt x="7643" y="756"/>
                    <a:pt x="7643" y="756"/>
                    <a:pt x="7643" y="756"/>
                  </a:cubicBezTo>
                  <a:cubicBezTo>
                    <a:pt x="7632" y="743"/>
                    <a:pt x="7632" y="743"/>
                    <a:pt x="7632" y="743"/>
                  </a:cubicBezTo>
                  <a:cubicBezTo>
                    <a:pt x="7657" y="737"/>
                    <a:pt x="7657" y="737"/>
                    <a:pt x="7657" y="737"/>
                  </a:cubicBezTo>
                  <a:cubicBezTo>
                    <a:pt x="7667" y="725"/>
                    <a:pt x="7667" y="725"/>
                    <a:pt x="7667" y="725"/>
                  </a:cubicBezTo>
                  <a:cubicBezTo>
                    <a:pt x="7720" y="727"/>
                    <a:pt x="7720" y="727"/>
                    <a:pt x="7720" y="727"/>
                  </a:cubicBezTo>
                  <a:cubicBezTo>
                    <a:pt x="7728" y="740"/>
                    <a:pt x="7728" y="740"/>
                    <a:pt x="7728" y="740"/>
                  </a:cubicBezTo>
                  <a:cubicBezTo>
                    <a:pt x="7730" y="738"/>
                    <a:pt x="7730" y="738"/>
                    <a:pt x="7730" y="738"/>
                  </a:cubicBezTo>
                  <a:cubicBezTo>
                    <a:pt x="7740" y="732"/>
                    <a:pt x="7740" y="732"/>
                    <a:pt x="7740" y="732"/>
                  </a:cubicBezTo>
                  <a:cubicBezTo>
                    <a:pt x="7740" y="732"/>
                    <a:pt x="7769" y="739"/>
                    <a:pt x="7771" y="751"/>
                  </a:cubicBezTo>
                  <a:cubicBezTo>
                    <a:pt x="7773" y="763"/>
                    <a:pt x="7774" y="773"/>
                    <a:pt x="7774" y="773"/>
                  </a:cubicBezTo>
                  <a:cubicBezTo>
                    <a:pt x="7774" y="773"/>
                    <a:pt x="7762" y="767"/>
                    <a:pt x="7759" y="768"/>
                  </a:cubicBezTo>
                  <a:cubicBezTo>
                    <a:pt x="7756" y="769"/>
                    <a:pt x="7734" y="794"/>
                    <a:pt x="7734" y="794"/>
                  </a:cubicBezTo>
                  <a:cubicBezTo>
                    <a:pt x="7711" y="817"/>
                    <a:pt x="7711" y="817"/>
                    <a:pt x="7711" y="817"/>
                  </a:cubicBezTo>
                  <a:cubicBezTo>
                    <a:pt x="7688" y="822"/>
                    <a:pt x="7688" y="822"/>
                    <a:pt x="7688" y="822"/>
                  </a:cubicBezTo>
                  <a:cubicBezTo>
                    <a:pt x="7688" y="822"/>
                    <a:pt x="7673" y="834"/>
                    <a:pt x="7673" y="843"/>
                  </a:cubicBezTo>
                  <a:cubicBezTo>
                    <a:pt x="7673" y="852"/>
                    <a:pt x="7653" y="852"/>
                    <a:pt x="7653" y="852"/>
                  </a:cubicBezTo>
                  <a:cubicBezTo>
                    <a:pt x="7637" y="870"/>
                    <a:pt x="7637" y="870"/>
                    <a:pt x="7637" y="870"/>
                  </a:cubicBezTo>
                  <a:cubicBezTo>
                    <a:pt x="7637" y="870"/>
                    <a:pt x="7633" y="882"/>
                    <a:pt x="7635" y="886"/>
                  </a:cubicBezTo>
                  <a:cubicBezTo>
                    <a:pt x="7637" y="890"/>
                    <a:pt x="7641" y="898"/>
                    <a:pt x="7641" y="898"/>
                  </a:cubicBezTo>
                  <a:cubicBezTo>
                    <a:pt x="7639" y="914"/>
                    <a:pt x="7639" y="914"/>
                    <a:pt x="7639" y="914"/>
                  </a:cubicBezTo>
                  <a:cubicBezTo>
                    <a:pt x="7654" y="927"/>
                    <a:pt x="7654" y="927"/>
                    <a:pt x="7654" y="927"/>
                  </a:cubicBezTo>
                  <a:cubicBezTo>
                    <a:pt x="7654" y="927"/>
                    <a:pt x="7644" y="959"/>
                    <a:pt x="7648" y="968"/>
                  </a:cubicBezTo>
                  <a:cubicBezTo>
                    <a:pt x="7652" y="977"/>
                    <a:pt x="7663" y="986"/>
                    <a:pt x="7663" y="986"/>
                  </a:cubicBezTo>
                  <a:cubicBezTo>
                    <a:pt x="7678" y="997"/>
                    <a:pt x="7678" y="997"/>
                    <a:pt x="7678" y="997"/>
                  </a:cubicBezTo>
                  <a:cubicBezTo>
                    <a:pt x="7706" y="994"/>
                    <a:pt x="7706" y="994"/>
                    <a:pt x="7706" y="994"/>
                  </a:cubicBezTo>
                  <a:cubicBezTo>
                    <a:pt x="7706" y="994"/>
                    <a:pt x="7697" y="1010"/>
                    <a:pt x="7717" y="1012"/>
                  </a:cubicBezTo>
                  <a:cubicBezTo>
                    <a:pt x="7737" y="1014"/>
                    <a:pt x="7772" y="1009"/>
                    <a:pt x="7772" y="1009"/>
                  </a:cubicBezTo>
                  <a:cubicBezTo>
                    <a:pt x="7791" y="999"/>
                    <a:pt x="7791" y="999"/>
                    <a:pt x="7791" y="999"/>
                  </a:cubicBezTo>
                  <a:cubicBezTo>
                    <a:pt x="7814" y="999"/>
                    <a:pt x="7814" y="999"/>
                    <a:pt x="7814" y="999"/>
                  </a:cubicBezTo>
                  <a:cubicBezTo>
                    <a:pt x="7847" y="982"/>
                    <a:pt x="7847" y="982"/>
                    <a:pt x="7847" y="982"/>
                  </a:cubicBezTo>
                  <a:cubicBezTo>
                    <a:pt x="7896" y="985"/>
                    <a:pt x="7896" y="985"/>
                    <a:pt x="7896" y="985"/>
                  </a:cubicBezTo>
                  <a:cubicBezTo>
                    <a:pt x="7901" y="982"/>
                    <a:pt x="7901" y="982"/>
                    <a:pt x="7901" y="982"/>
                  </a:cubicBezTo>
                  <a:cubicBezTo>
                    <a:pt x="7921" y="971"/>
                    <a:pt x="7921" y="971"/>
                    <a:pt x="7921" y="971"/>
                  </a:cubicBezTo>
                  <a:cubicBezTo>
                    <a:pt x="7923" y="982"/>
                    <a:pt x="7923" y="982"/>
                    <a:pt x="7923" y="982"/>
                  </a:cubicBezTo>
                  <a:cubicBezTo>
                    <a:pt x="7923" y="982"/>
                    <a:pt x="7936" y="995"/>
                    <a:pt x="7942" y="998"/>
                  </a:cubicBezTo>
                  <a:cubicBezTo>
                    <a:pt x="7948" y="1001"/>
                    <a:pt x="7975" y="1001"/>
                    <a:pt x="7975" y="1001"/>
                  </a:cubicBezTo>
                  <a:cubicBezTo>
                    <a:pt x="7984" y="1013"/>
                    <a:pt x="7984" y="1013"/>
                    <a:pt x="7984" y="1013"/>
                  </a:cubicBezTo>
                  <a:cubicBezTo>
                    <a:pt x="7984" y="1013"/>
                    <a:pt x="7945" y="1004"/>
                    <a:pt x="7943" y="1010"/>
                  </a:cubicBezTo>
                  <a:cubicBezTo>
                    <a:pt x="7941" y="1016"/>
                    <a:pt x="7941" y="1020"/>
                    <a:pt x="7941" y="1020"/>
                  </a:cubicBezTo>
                  <a:cubicBezTo>
                    <a:pt x="7915" y="1021"/>
                    <a:pt x="7915" y="1021"/>
                    <a:pt x="7915" y="1021"/>
                  </a:cubicBezTo>
                  <a:cubicBezTo>
                    <a:pt x="7911" y="1039"/>
                    <a:pt x="7911" y="1039"/>
                    <a:pt x="7911" y="1039"/>
                  </a:cubicBezTo>
                  <a:cubicBezTo>
                    <a:pt x="7911" y="1039"/>
                    <a:pt x="7908" y="1038"/>
                    <a:pt x="7903" y="1037"/>
                  </a:cubicBezTo>
                  <a:cubicBezTo>
                    <a:pt x="7887" y="1034"/>
                    <a:pt x="7852" y="1028"/>
                    <a:pt x="7842" y="1027"/>
                  </a:cubicBezTo>
                  <a:cubicBezTo>
                    <a:pt x="7829" y="1026"/>
                    <a:pt x="7782" y="1032"/>
                    <a:pt x="7782" y="1032"/>
                  </a:cubicBezTo>
                  <a:cubicBezTo>
                    <a:pt x="7782" y="1032"/>
                    <a:pt x="7732" y="1050"/>
                    <a:pt x="7732" y="1057"/>
                  </a:cubicBezTo>
                  <a:cubicBezTo>
                    <a:pt x="7732" y="1064"/>
                    <a:pt x="7738" y="1082"/>
                    <a:pt x="7738" y="1082"/>
                  </a:cubicBezTo>
                  <a:cubicBezTo>
                    <a:pt x="7777" y="1087"/>
                    <a:pt x="7777" y="1087"/>
                    <a:pt x="7777" y="1087"/>
                  </a:cubicBezTo>
                  <a:cubicBezTo>
                    <a:pt x="7769" y="1113"/>
                    <a:pt x="7769" y="1113"/>
                    <a:pt x="7769" y="1113"/>
                  </a:cubicBezTo>
                  <a:cubicBezTo>
                    <a:pt x="7769" y="1113"/>
                    <a:pt x="7786" y="1156"/>
                    <a:pt x="7773" y="1156"/>
                  </a:cubicBezTo>
                  <a:cubicBezTo>
                    <a:pt x="7760" y="1156"/>
                    <a:pt x="7736" y="1153"/>
                    <a:pt x="7736" y="1153"/>
                  </a:cubicBezTo>
                  <a:cubicBezTo>
                    <a:pt x="7729" y="1138"/>
                    <a:pt x="7729" y="1138"/>
                    <a:pt x="7729" y="1138"/>
                  </a:cubicBezTo>
                  <a:cubicBezTo>
                    <a:pt x="7706" y="1119"/>
                    <a:pt x="7706" y="1119"/>
                    <a:pt x="7706" y="1119"/>
                  </a:cubicBezTo>
                  <a:cubicBezTo>
                    <a:pt x="7706" y="1119"/>
                    <a:pt x="7674" y="1124"/>
                    <a:pt x="7671" y="1131"/>
                  </a:cubicBezTo>
                  <a:cubicBezTo>
                    <a:pt x="7668" y="1138"/>
                    <a:pt x="7666" y="1147"/>
                    <a:pt x="7666" y="1147"/>
                  </a:cubicBezTo>
                  <a:cubicBezTo>
                    <a:pt x="7666" y="1147"/>
                    <a:pt x="7650" y="1165"/>
                    <a:pt x="7650" y="1170"/>
                  </a:cubicBezTo>
                  <a:cubicBezTo>
                    <a:pt x="7650" y="1175"/>
                    <a:pt x="7656" y="1205"/>
                    <a:pt x="7656" y="1205"/>
                  </a:cubicBezTo>
                  <a:cubicBezTo>
                    <a:pt x="7656" y="1205"/>
                    <a:pt x="7657" y="1240"/>
                    <a:pt x="7666" y="1242"/>
                  </a:cubicBezTo>
                  <a:cubicBezTo>
                    <a:pt x="7668" y="1242"/>
                    <a:pt x="7669" y="1244"/>
                    <a:pt x="7669" y="1246"/>
                  </a:cubicBezTo>
                  <a:cubicBezTo>
                    <a:pt x="7669" y="1251"/>
                    <a:pt x="7661" y="1260"/>
                    <a:pt x="7661" y="1260"/>
                  </a:cubicBezTo>
                  <a:cubicBezTo>
                    <a:pt x="7661" y="1260"/>
                    <a:pt x="7620" y="1255"/>
                    <a:pt x="7614" y="1262"/>
                  </a:cubicBezTo>
                  <a:cubicBezTo>
                    <a:pt x="7608" y="1269"/>
                    <a:pt x="7621" y="1278"/>
                    <a:pt x="7621" y="1278"/>
                  </a:cubicBezTo>
                  <a:cubicBezTo>
                    <a:pt x="7616" y="1287"/>
                    <a:pt x="7616" y="1287"/>
                    <a:pt x="7616" y="1287"/>
                  </a:cubicBezTo>
                  <a:cubicBezTo>
                    <a:pt x="7616" y="1287"/>
                    <a:pt x="7580" y="1291"/>
                    <a:pt x="7574" y="1290"/>
                  </a:cubicBezTo>
                  <a:cubicBezTo>
                    <a:pt x="7568" y="1289"/>
                    <a:pt x="7563" y="1272"/>
                    <a:pt x="7563" y="1272"/>
                  </a:cubicBezTo>
                  <a:cubicBezTo>
                    <a:pt x="7563" y="1272"/>
                    <a:pt x="7549" y="1268"/>
                    <a:pt x="7534" y="1268"/>
                  </a:cubicBezTo>
                  <a:cubicBezTo>
                    <a:pt x="7519" y="1268"/>
                    <a:pt x="7479" y="1285"/>
                    <a:pt x="7479" y="1285"/>
                  </a:cubicBezTo>
                  <a:cubicBezTo>
                    <a:pt x="7466" y="1296"/>
                    <a:pt x="7466" y="1296"/>
                    <a:pt x="7466" y="1296"/>
                  </a:cubicBezTo>
                  <a:cubicBezTo>
                    <a:pt x="7426" y="1301"/>
                    <a:pt x="7426" y="1301"/>
                    <a:pt x="7426" y="1301"/>
                  </a:cubicBezTo>
                  <a:cubicBezTo>
                    <a:pt x="7426" y="1301"/>
                    <a:pt x="7395" y="1312"/>
                    <a:pt x="7397" y="1316"/>
                  </a:cubicBezTo>
                  <a:cubicBezTo>
                    <a:pt x="7399" y="1320"/>
                    <a:pt x="7399" y="1330"/>
                    <a:pt x="7399" y="1330"/>
                  </a:cubicBezTo>
                  <a:cubicBezTo>
                    <a:pt x="7392" y="1326"/>
                    <a:pt x="7392" y="1326"/>
                    <a:pt x="7392" y="1326"/>
                  </a:cubicBezTo>
                  <a:cubicBezTo>
                    <a:pt x="7388" y="1324"/>
                    <a:pt x="7388" y="1324"/>
                    <a:pt x="7388" y="1324"/>
                  </a:cubicBezTo>
                  <a:cubicBezTo>
                    <a:pt x="7375" y="1319"/>
                    <a:pt x="7375" y="1319"/>
                    <a:pt x="7375" y="1319"/>
                  </a:cubicBezTo>
                  <a:cubicBezTo>
                    <a:pt x="7375" y="1319"/>
                    <a:pt x="7377" y="1314"/>
                    <a:pt x="7372" y="1308"/>
                  </a:cubicBezTo>
                  <a:cubicBezTo>
                    <a:pt x="7367" y="1302"/>
                    <a:pt x="7355" y="1305"/>
                    <a:pt x="7355" y="1305"/>
                  </a:cubicBezTo>
                  <a:cubicBezTo>
                    <a:pt x="7350" y="1299"/>
                    <a:pt x="7350" y="1299"/>
                    <a:pt x="7350" y="1299"/>
                  </a:cubicBezTo>
                  <a:cubicBezTo>
                    <a:pt x="7350" y="1299"/>
                    <a:pt x="7324" y="1287"/>
                    <a:pt x="7319" y="1290"/>
                  </a:cubicBezTo>
                  <a:cubicBezTo>
                    <a:pt x="7314" y="1293"/>
                    <a:pt x="7307" y="1300"/>
                    <a:pt x="7307" y="1300"/>
                  </a:cubicBezTo>
                  <a:cubicBezTo>
                    <a:pt x="7280" y="1299"/>
                    <a:pt x="7280" y="1299"/>
                    <a:pt x="7280" y="1299"/>
                  </a:cubicBezTo>
                  <a:cubicBezTo>
                    <a:pt x="7280" y="1311"/>
                    <a:pt x="7280" y="1311"/>
                    <a:pt x="7280" y="1311"/>
                  </a:cubicBezTo>
                  <a:cubicBezTo>
                    <a:pt x="7254" y="1310"/>
                    <a:pt x="7254" y="1310"/>
                    <a:pt x="7254" y="1310"/>
                  </a:cubicBezTo>
                  <a:cubicBezTo>
                    <a:pt x="7254" y="1310"/>
                    <a:pt x="7252" y="1302"/>
                    <a:pt x="7256" y="1299"/>
                  </a:cubicBezTo>
                  <a:cubicBezTo>
                    <a:pt x="7260" y="1296"/>
                    <a:pt x="7263" y="1284"/>
                    <a:pt x="7263" y="1284"/>
                  </a:cubicBezTo>
                  <a:cubicBezTo>
                    <a:pt x="7250" y="1291"/>
                    <a:pt x="7250" y="1291"/>
                    <a:pt x="7250" y="1291"/>
                  </a:cubicBezTo>
                  <a:cubicBezTo>
                    <a:pt x="7222" y="1286"/>
                    <a:pt x="7222" y="1286"/>
                    <a:pt x="7222" y="1286"/>
                  </a:cubicBezTo>
                  <a:cubicBezTo>
                    <a:pt x="7222" y="1286"/>
                    <a:pt x="7214" y="1278"/>
                    <a:pt x="7210" y="1268"/>
                  </a:cubicBezTo>
                  <a:cubicBezTo>
                    <a:pt x="7210" y="1268"/>
                    <a:pt x="7210" y="1268"/>
                    <a:pt x="7210" y="1268"/>
                  </a:cubicBezTo>
                  <a:cubicBezTo>
                    <a:pt x="7206" y="1258"/>
                    <a:pt x="7203" y="1252"/>
                    <a:pt x="7203" y="1252"/>
                  </a:cubicBezTo>
                  <a:cubicBezTo>
                    <a:pt x="7214" y="1239"/>
                    <a:pt x="7214" y="1239"/>
                    <a:pt x="7214" y="1239"/>
                  </a:cubicBezTo>
                  <a:cubicBezTo>
                    <a:pt x="7214" y="1239"/>
                    <a:pt x="7196" y="1224"/>
                    <a:pt x="7206" y="1222"/>
                  </a:cubicBezTo>
                  <a:cubicBezTo>
                    <a:pt x="7216" y="1220"/>
                    <a:pt x="7224" y="1213"/>
                    <a:pt x="7224" y="1213"/>
                  </a:cubicBezTo>
                  <a:cubicBezTo>
                    <a:pt x="7228" y="1194"/>
                    <a:pt x="7228" y="1194"/>
                    <a:pt x="7228" y="1194"/>
                  </a:cubicBezTo>
                  <a:cubicBezTo>
                    <a:pt x="7242" y="1194"/>
                    <a:pt x="7242" y="1194"/>
                    <a:pt x="7242" y="1194"/>
                  </a:cubicBezTo>
                  <a:cubicBezTo>
                    <a:pt x="7247" y="1179"/>
                    <a:pt x="7247" y="1179"/>
                    <a:pt x="7247" y="1179"/>
                  </a:cubicBezTo>
                  <a:cubicBezTo>
                    <a:pt x="7224" y="1179"/>
                    <a:pt x="7224" y="1179"/>
                    <a:pt x="7224" y="1179"/>
                  </a:cubicBezTo>
                  <a:cubicBezTo>
                    <a:pt x="7224" y="1179"/>
                    <a:pt x="7220" y="1163"/>
                    <a:pt x="7224" y="1160"/>
                  </a:cubicBezTo>
                  <a:cubicBezTo>
                    <a:pt x="7228" y="1157"/>
                    <a:pt x="7241" y="1143"/>
                    <a:pt x="7238" y="1138"/>
                  </a:cubicBezTo>
                  <a:cubicBezTo>
                    <a:pt x="7235" y="1133"/>
                    <a:pt x="7231" y="1126"/>
                    <a:pt x="7231" y="1126"/>
                  </a:cubicBezTo>
                  <a:cubicBezTo>
                    <a:pt x="7231" y="1126"/>
                    <a:pt x="7213" y="1124"/>
                    <a:pt x="7212" y="1127"/>
                  </a:cubicBezTo>
                  <a:cubicBezTo>
                    <a:pt x="7211" y="1130"/>
                    <a:pt x="7191" y="1155"/>
                    <a:pt x="7191" y="1160"/>
                  </a:cubicBezTo>
                  <a:cubicBezTo>
                    <a:pt x="7191" y="1165"/>
                    <a:pt x="7194" y="1177"/>
                    <a:pt x="7194" y="1177"/>
                  </a:cubicBezTo>
                  <a:cubicBezTo>
                    <a:pt x="7181" y="1166"/>
                    <a:pt x="7181" y="1166"/>
                    <a:pt x="7181" y="1166"/>
                  </a:cubicBezTo>
                  <a:cubicBezTo>
                    <a:pt x="7175" y="1145"/>
                    <a:pt x="7175" y="1145"/>
                    <a:pt x="7175" y="1145"/>
                  </a:cubicBezTo>
                  <a:cubicBezTo>
                    <a:pt x="7175" y="1145"/>
                    <a:pt x="7150" y="1161"/>
                    <a:pt x="7151" y="1164"/>
                  </a:cubicBezTo>
                  <a:cubicBezTo>
                    <a:pt x="7152" y="1167"/>
                    <a:pt x="7165" y="1165"/>
                    <a:pt x="7166" y="1168"/>
                  </a:cubicBezTo>
                  <a:cubicBezTo>
                    <a:pt x="7167" y="1171"/>
                    <a:pt x="7176" y="1185"/>
                    <a:pt x="7176" y="1185"/>
                  </a:cubicBezTo>
                  <a:cubicBezTo>
                    <a:pt x="7153" y="1181"/>
                    <a:pt x="7153" y="1181"/>
                    <a:pt x="7153" y="1181"/>
                  </a:cubicBezTo>
                  <a:cubicBezTo>
                    <a:pt x="7153" y="1181"/>
                    <a:pt x="7141" y="1196"/>
                    <a:pt x="7142" y="1204"/>
                  </a:cubicBezTo>
                  <a:cubicBezTo>
                    <a:pt x="7143" y="1212"/>
                    <a:pt x="7159" y="1214"/>
                    <a:pt x="7159" y="1214"/>
                  </a:cubicBezTo>
                  <a:cubicBezTo>
                    <a:pt x="7159" y="1214"/>
                    <a:pt x="7145" y="1230"/>
                    <a:pt x="7148" y="1232"/>
                  </a:cubicBezTo>
                  <a:cubicBezTo>
                    <a:pt x="7151" y="1234"/>
                    <a:pt x="7165" y="1234"/>
                    <a:pt x="7165" y="1234"/>
                  </a:cubicBezTo>
                  <a:cubicBezTo>
                    <a:pt x="7164" y="1249"/>
                    <a:pt x="7164" y="1249"/>
                    <a:pt x="7164" y="1249"/>
                  </a:cubicBezTo>
                  <a:cubicBezTo>
                    <a:pt x="7156" y="1259"/>
                    <a:pt x="7156" y="1259"/>
                    <a:pt x="7156" y="1259"/>
                  </a:cubicBezTo>
                  <a:cubicBezTo>
                    <a:pt x="7166" y="1264"/>
                    <a:pt x="7166" y="1264"/>
                    <a:pt x="7166" y="1264"/>
                  </a:cubicBezTo>
                  <a:cubicBezTo>
                    <a:pt x="7180" y="1287"/>
                    <a:pt x="7180" y="1287"/>
                    <a:pt x="7180" y="1287"/>
                  </a:cubicBezTo>
                  <a:cubicBezTo>
                    <a:pt x="7171" y="1295"/>
                    <a:pt x="7171" y="1295"/>
                    <a:pt x="7171" y="1295"/>
                  </a:cubicBezTo>
                  <a:cubicBezTo>
                    <a:pt x="7184" y="1313"/>
                    <a:pt x="7184" y="1313"/>
                    <a:pt x="7184" y="1313"/>
                  </a:cubicBezTo>
                  <a:cubicBezTo>
                    <a:pt x="7196" y="1322"/>
                    <a:pt x="7196" y="1322"/>
                    <a:pt x="7196" y="1322"/>
                  </a:cubicBezTo>
                  <a:cubicBezTo>
                    <a:pt x="7177" y="1315"/>
                    <a:pt x="7177" y="1315"/>
                    <a:pt x="7177" y="1315"/>
                  </a:cubicBezTo>
                  <a:cubicBezTo>
                    <a:pt x="7159" y="1319"/>
                    <a:pt x="7159" y="1319"/>
                    <a:pt x="7159" y="1319"/>
                  </a:cubicBezTo>
                  <a:cubicBezTo>
                    <a:pt x="7159" y="1319"/>
                    <a:pt x="7164" y="1334"/>
                    <a:pt x="7158" y="1336"/>
                  </a:cubicBezTo>
                  <a:cubicBezTo>
                    <a:pt x="7152" y="1338"/>
                    <a:pt x="7142" y="1336"/>
                    <a:pt x="7142" y="1336"/>
                  </a:cubicBezTo>
                  <a:cubicBezTo>
                    <a:pt x="7136" y="1326"/>
                    <a:pt x="7136" y="1326"/>
                    <a:pt x="7136" y="1326"/>
                  </a:cubicBezTo>
                  <a:cubicBezTo>
                    <a:pt x="7136" y="1326"/>
                    <a:pt x="7109" y="1323"/>
                    <a:pt x="7108" y="1328"/>
                  </a:cubicBezTo>
                  <a:cubicBezTo>
                    <a:pt x="7107" y="1333"/>
                    <a:pt x="7107" y="1346"/>
                    <a:pt x="7107" y="1346"/>
                  </a:cubicBezTo>
                  <a:cubicBezTo>
                    <a:pt x="7107" y="1346"/>
                    <a:pt x="7091" y="1340"/>
                    <a:pt x="7085" y="1340"/>
                  </a:cubicBezTo>
                  <a:cubicBezTo>
                    <a:pt x="7079" y="1340"/>
                    <a:pt x="7056" y="1339"/>
                    <a:pt x="7056" y="1339"/>
                  </a:cubicBezTo>
                  <a:cubicBezTo>
                    <a:pt x="7056" y="1339"/>
                    <a:pt x="7042" y="1344"/>
                    <a:pt x="7034" y="1349"/>
                  </a:cubicBezTo>
                  <a:cubicBezTo>
                    <a:pt x="7035" y="1353"/>
                    <a:pt x="7038" y="1358"/>
                    <a:pt x="7038" y="1360"/>
                  </a:cubicBezTo>
                  <a:cubicBezTo>
                    <a:pt x="7039" y="1363"/>
                    <a:pt x="7042" y="1373"/>
                    <a:pt x="7042" y="1373"/>
                  </a:cubicBezTo>
                  <a:cubicBezTo>
                    <a:pt x="7042" y="1373"/>
                    <a:pt x="7045" y="1379"/>
                    <a:pt x="7047" y="1379"/>
                  </a:cubicBezTo>
                  <a:cubicBezTo>
                    <a:pt x="7050" y="1379"/>
                    <a:pt x="7053" y="1382"/>
                    <a:pt x="7053" y="1387"/>
                  </a:cubicBezTo>
                  <a:cubicBezTo>
                    <a:pt x="7054" y="1391"/>
                    <a:pt x="7042" y="1398"/>
                    <a:pt x="7035" y="1399"/>
                  </a:cubicBezTo>
                  <a:cubicBezTo>
                    <a:pt x="7029" y="1399"/>
                    <a:pt x="7026" y="1394"/>
                    <a:pt x="7023" y="1391"/>
                  </a:cubicBezTo>
                  <a:cubicBezTo>
                    <a:pt x="7019" y="1387"/>
                    <a:pt x="7025" y="1384"/>
                    <a:pt x="7031" y="1376"/>
                  </a:cubicBezTo>
                  <a:cubicBezTo>
                    <a:pt x="7037" y="1368"/>
                    <a:pt x="7033" y="1363"/>
                    <a:pt x="7033" y="1363"/>
                  </a:cubicBezTo>
                  <a:cubicBezTo>
                    <a:pt x="7033" y="1363"/>
                    <a:pt x="7030" y="1360"/>
                    <a:pt x="7028" y="1355"/>
                  </a:cubicBezTo>
                  <a:cubicBezTo>
                    <a:pt x="7023" y="1362"/>
                    <a:pt x="7012" y="1369"/>
                    <a:pt x="7012" y="1369"/>
                  </a:cubicBezTo>
                  <a:cubicBezTo>
                    <a:pt x="7012" y="1369"/>
                    <a:pt x="6995" y="1381"/>
                    <a:pt x="6995" y="1388"/>
                  </a:cubicBezTo>
                  <a:cubicBezTo>
                    <a:pt x="6995" y="1395"/>
                    <a:pt x="6991" y="1408"/>
                    <a:pt x="6991" y="1408"/>
                  </a:cubicBezTo>
                  <a:cubicBezTo>
                    <a:pt x="6973" y="1428"/>
                    <a:pt x="6973" y="1428"/>
                    <a:pt x="6973" y="1428"/>
                  </a:cubicBezTo>
                  <a:cubicBezTo>
                    <a:pt x="6979" y="1436"/>
                    <a:pt x="6979" y="1436"/>
                    <a:pt x="6979" y="1436"/>
                  </a:cubicBezTo>
                  <a:cubicBezTo>
                    <a:pt x="6962" y="1437"/>
                    <a:pt x="6962" y="1437"/>
                    <a:pt x="6962" y="1437"/>
                  </a:cubicBezTo>
                  <a:cubicBezTo>
                    <a:pt x="6945" y="1443"/>
                    <a:pt x="6945" y="1443"/>
                    <a:pt x="6945" y="1443"/>
                  </a:cubicBezTo>
                  <a:cubicBezTo>
                    <a:pt x="6934" y="1453"/>
                    <a:pt x="6934" y="1453"/>
                    <a:pt x="6934" y="1453"/>
                  </a:cubicBezTo>
                  <a:cubicBezTo>
                    <a:pt x="6924" y="1461"/>
                    <a:pt x="6924" y="1461"/>
                    <a:pt x="6924" y="1461"/>
                  </a:cubicBezTo>
                  <a:cubicBezTo>
                    <a:pt x="6924" y="1461"/>
                    <a:pt x="6908" y="1458"/>
                    <a:pt x="6898" y="1462"/>
                  </a:cubicBezTo>
                  <a:cubicBezTo>
                    <a:pt x="6888" y="1466"/>
                    <a:pt x="6863" y="1462"/>
                    <a:pt x="6867" y="1470"/>
                  </a:cubicBezTo>
                  <a:cubicBezTo>
                    <a:pt x="6871" y="1478"/>
                    <a:pt x="6874" y="1485"/>
                    <a:pt x="6874" y="1485"/>
                  </a:cubicBezTo>
                  <a:cubicBezTo>
                    <a:pt x="6874" y="1485"/>
                    <a:pt x="6882" y="1502"/>
                    <a:pt x="6871" y="1510"/>
                  </a:cubicBezTo>
                  <a:cubicBezTo>
                    <a:pt x="6860" y="1518"/>
                    <a:pt x="6838" y="1518"/>
                    <a:pt x="6838" y="1518"/>
                  </a:cubicBezTo>
                  <a:cubicBezTo>
                    <a:pt x="6813" y="1538"/>
                    <a:pt x="6813" y="1538"/>
                    <a:pt x="6813" y="1538"/>
                  </a:cubicBezTo>
                  <a:cubicBezTo>
                    <a:pt x="6822" y="1544"/>
                    <a:pt x="6822" y="1544"/>
                    <a:pt x="6822" y="1544"/>
                  </a:cubicBezTo>
                  <a:cubicBezTo>
                    <a:pt x="6822" y="1544"/>
                    <a:pt x="6802" y="1556"/>
                    <a:pt x="6787" y="1555"/>
                  </a:cubicBezTo>
                  <a:cubicBezTo>
                    <a:pt x="6772" y="1554"/>
                    <a:pt x="6763" y="1549"/>
                    <a:pt x="6763" y="1549"/>
                  </a:cubicBezTo>
                  <a:cubicBezTo>
                    <a:pt x="6752" y="1534"/>
                    <a:pt x="6752" y="1534"/>
                    <a:pt x="6752" y="1534"/>
                  </a:cubicBezTo>
                  <a:cubicBezTo>
                    <a:pt x="6752" y="1534"/>
                    <a:pt x="6731" y="1526"/>
                    <a:pt x="6732" y="1533"/>
                  </a:cubicBezTo>
                  <a:cubicBezTo>
                    <a:pt x="6733" y="1540"/>
                    <a:pt x="6744" y="1554"/>
                    <a:pt x="6744" y="1554"/>
                  </a:cubicBezTo>
                  <a:cubicBezTo>
                    <a:pt x="6744" y="1554"/>
                    <a:pt x="6757" y="1578"/>
                    <a:pt x="6739" y="1581"/>
                  </a:cubicBezTo>
                  <a:cubicBezTo>
                    <a:pt x="6721" y="1584"/>
                    <a:pt x="6702" y="1583"/>
                    <a:pt x="6702" y="1583"/>
                  </a:cubicBezTo>
                  <a:cubicBezTo>
                    <a:pt x="6695" y="1594"/>
                    <a:pt x="6695" y="1594"/>
                    <a:pt x="6695" y="1594"/>
                  </a:cubicBezTo>
                  <a:cubicBezTo>
                    <a:pt x="6695" y="1594"/>
                    <a:pt x="6679" y="1574"/>
                    <a:pt x="6673" y="1575"/>
                  </a:cubicBezTo>
                  <a:cubicBezTo>
                    <a:pt x="6667" y="1576"/>
                    <a:pt x="6647" y="1582"/>
                    <a:pt x="6647" y="1582"/>
                  </a:cubicBezTo>
                  <a:cubicBezTo>
                    <a:pt x="6647" y="1582"/>
                    <a:pt x="6611" y="1587"/>
                    <a:pt x="6608" y="1594"/>
                  </a:cubicBezTo>
                  <a:cubicBezTo>
                    <a:pt x="6605" y="1601"/>
                    <a:pt x="6627" y="1607"/>
                    <a:pt x="6626" y="1610"/>
                  </a:cubicBezTo>
                  <a:cubicBezTo>
                    <a:pt x="6625" y="1613"/>
                    <a:pt x="6596" y="1611"/>
                    <a:pt x="6602" y="1619"/>
                  </a:cubicBezTo>
                  <a:cubicBezTo>
                    <a:pt x="6608" y="1627"/>
                    <a:pt x="6627" y="1628"/>
                    <a:pt x="6627" y="1628"/>
                  </a:cubicBezTo>
                  <a:cubicBezTo>
                    <a:pt x="6634" y="1624"/>
                    <a:pt x="6634" y="1624"/>
                    <a:pt x="6634" y="1624"/>
                  </a:cubicBezTo>
                  <a:cubicBezTo>
                    <a:pt x="6666" y="1642"/>
                    <a:pt x="6666" y="1642"/>
                    <a:pt x="6666" y="1642"/>
                  </a:cubicBezTo>
                  <a:cubicBezTo>
                    <a:pt x="6686" y="1642"/>
                    <a:pt x="6686" y="1642"/>
                    <a:pt x="6686" y="1642"/>
                  </a:cubicBezTo>
                  <a:cubicBezTo>
                    <a:pt x="6698" y="1654"/>
                    <a:pt x="6698" y="1654"/>
                    <a:pt x="6698" y="1654"/>
                  </a:cubicBezTo>
                  <a:cubicBezTo>
                    <a:pt x="6724" y="1657"/>
                    <a:pt x="6724" y="1657"/>
                    <a:pt x="6724" y="1657"/>
                  </a:cubicBezTo>
                  <a:cubicBezTo>
                    <a:pt x="6705" y="1667"/>
                    <a:pt x="6705" y="1667"/>
                    <a:pt x="6705" y="1667"/>
                  </a:cubicBezTo>
                  <a:cubicBezTo>
                    <a:pt x="6705" y="1667"/>
                    <a:pt x="6724" y="1698"/>
                    <a:pt x="6728" y="1702"/>
                  </a:cubicBezTo>
                  <a:cubicBezTo>
                    <a:pt x="6732" y="1706"/>
                    <a:pt x="6749" y="1706"/>
                    <a:pt x="6749" y="1706"/>
                  </a:cubicBezTo>
                  <a:cubicBezTo>
                    <a:pt x="6747" y="1735"/>
                    <a:pt x="6747" y="1735"/>
                    <a:pt x="6747" y="1735"/>
                  </a:cubicBezTo>
                  <a:cubicBezTo>
                    <a:pt x="6760" y="1755"/>
                    <a:pt x="6760" y="1755"/>
                    <a:pt x="6760" y="1755"/>
                  </a:cubicBezTo>
                  <a:cubicBezTo>
                    <a:pt x="6769" y="1778"/>
                    <a:pt x="6769" y="1778"/>
                    <a:pt x="6769" y="1778"/>
                  </a:cubicBezTo>
                  <a:cubicBezTo>
                    <a:pt x="6748" y="1752"/>
                    <a:pt x="6748" y="1752"/>
                    <a:pt x="6748" y="1752"/>
                  </a:cubicBezTo>
                  <a:cubicBezTo>
                    <a:pt x="6748" y="1752"/>
                    <a:pt x="6746" y="1781"/>
                    <a:pt x="6745" y="1791"/>
                  </a:cubicBezTo>
                  <a:cubicBezTo>
                    <a:pt x="6744" y="1801"/>
                    <a:pt x="6733" y="1841"/>
                    <a:pt x="6728" y="1849"/>
                  </a:cubicBezTo>
                  <a:cubicBezTo>
                    <a:pt x="6724" y="1856"/>
                    <a:pt x="6726" y="1865"/>
                    <a:pt x="6714" y="1867"/>
                  </a:cubicBezTo>
                  <a:cubicBezTo>
                    <a:pt x="6712" y="1867"/>
                    <a:pt x="6710" y="1867"/>
                    <a:pt x="6708" y="1867"/>
                  </a:cubicBezTo>
                  <a:cubicBezTo>
                    <a:pt x="6689" y="1867"/>
                    <a:pt x="6642" y="1858"/>
                    <a:pt x="6642" y="1858"/>
                  </a:cubicBezTo>
                  <a:cubicBezTo>
                    <a:pt x="6622" y="1866"/>
                    <a:pt x="6622" y="1866"/>
                    <a:pt x="6622" y="1866"/>
                  </a:cubicBezTo>
                  <a:cubicBezTo>
                    <a:pt x="6584" y="1862"/>
                    <a:pt x="6584" y="1862"/>
                    <a:pt x="6584" y="1862"/>
                  </a:cubicBezTo>
                  <a:cubicBezTo>
                    <a:pt x="6584" y="1862"/>
                    <a:pt x="6559" y="1848"/>
                    <a:pt x="6544" y="1851"/>
                  </a:cubicBezTo>
                  <a:cubicBezTo>
                    <a:pt x="6529" y="1854"/>
                    <a:pt x="6508" y="1855"/>
                    <a:pt x="6503" y="1855"/>
                  </a:cubicBezTo>
                  <a:cubicBezTo>
                    <a:pt x="6498" y="1855"/>
                    <a:pt x="6479" y="1852"/>
                    <a:pt x="6479" y="1852"/>
                  </a:cubicBezTo>
                  <a:cubicBezTo>
                    <a:pt x="6479" y="1852"/>
                    <a:pt x="6469" y="1844"/>
                    <a:pt x="6463" y="1844"/>
                  </a:cubicBezTo>
                  <a:cubicBezTo>
                    <a:pt x="6457" y="1844"/>
                    <a:pt x="6437" y="1862"/>
                    <a:pt x="6437" y="1862"/>
                  </a:cubicBezTo>
                  <a:cubicBezTo>
                    <a:pt x="6437" y="1862"/>
                    <a:pt x="6392" y="1869"/>
                    <a:pt x="6390" y="1882"/>
                  </a:cubicBezTo>
                  <a:cubicBezTo>
                    <a:pt x="6388" y="1895"/>
                    <a:pt x="6409" y="1911"/>
                    <a:pt x="6409" y="1911"/>
                  </a:cubicBezTo>
                  <a:cubicBezTo>
                    <a:pt x="6401" y="1934"/>
                    <a:pt x="6401" y="1934"/>
                    <a:pt x="6401" y="1934"/>
                  </a:cubicBezTo>
                  <a:cubicBezTo>
                    <a:pt x="6401" y="1934"/>
                    <a:pt x="6402" y="1938"/>
                    <a:pt x="6403" y="1945"/>
                  </a:cubicBezTo>
                  <a:cubicBezTo>
                    <a:pt x="6406" y="1955"/>
                    <a:pt x="6409" y="1972"/>
                    <a:pt x="6408" y="1985"/>
                  </a:cubicBezTo>
                  <a:cubicBezTo>
                    <a:pt x="6407" y="2006"/>
                    <a:pt x="6385" y="2046"/>
                    <a:pt x="6385" y="2046"/>
                  </a:cubicBezTo>
                  <a:cubicBezTo>
                    <a:pt x="6371" y="2078"/>
                    <a:pt x="6371" y="2078"/>
                    <a:pt x="6371" y="2078"/>
                  </a:cubicBezTo>
                  <a:cubicBezTo>
                    <a:pt x="6371" y="2078"/>
                    <a:pt x="6362" y="2105"/>
                    <a:pt x="6368" y="2112"/>
                  </a:cubicBezTo>
                  <a:cubicBezTo>
                    <a:pt x="6374" y="2119"/>
                    <a:pt x="6385" y="2123"/>
                    <a:pt x="6385" y="2123"/>
                  </a:cubicBezTo>
                  <a:cubicBezTo>
                    <a:pt x="6392" y="2160"/>
                    <a:pt x="6392" y="2160"/>
                    <a:pt x="6392" y="2160"/>
                  </a:cubicBezTo>
                  <a:cubicBezTo>
                    <a:pt x="6392" y="2160"/>
                    <a:pt x="6376" y="2202"/>
                    <a:pt x="6382" y="2203"/>
                  </a:cubicBezTo>
                  <a:cubicBezTo>
                    <a:pt x="6388" y="2204"/>
                    <a:pt x="6414" y="2200"/>
                    <a:pt x="6414" y="2200"/>
                  </a:cubicBezTo>
                  <a:cubicBezTo>
                    <a:pt x="6414" y="2200"/>
                    <a:pt x="6418" y="2209"/>
                    <a:pt x="6424" y="2208"/>
                  </a:cubicBezTo>
                  <a:cubicBezTo>
                    <a:pt x="6429" y="2207"/>
                    <a:pt x="6446" y="2197"/>
                    <a:pt x="6449" y="2195"/>
                  </a:cubicBezTo>
                  <a:cubicBezTo>
                    <a:pt x="6450" y="2195"/>
                    <a:pt x="6450" y="2195"/>
                    <a:pt x="6450" y="2195"/>
                  </a:cubicBezTo>
                  <a:cubicBezTo>
                    <a:pt x="6469" y="2194"/>
                    <a:pt x="6469" y="2194"/>
                    <a:pt x="6469" y="2194"/>
                  </a:cubicBezTo>
                  <a:cubicBezTo>
                    <a:pt x="6485" y="2209"/>
                    <a:pt x="6485" y="2209"/>
                    <a:pt x="6485" y="2209"/>
                  </a:cubicBezTo>
                  <a:cubicBezTo>
                    <a:pt x="6497" y="2209"/>
                    <a:pt x="6497" y="2209"/>
                    <a:pt x="6497" y="2209"/>
                  </a:cubicBezTo>
                  <a:cubicBezTo>
                    <a:pt x="6491" y="2226"/>
                    <a:pt x="6491" y="2226"/>
                    <a:pt x="6491" y="2226"/>
                  </a:cubicBezTo>
                  <a:cubicBezTo>
                    <a:pt x="6498" y="2227"/>
                    <a:pt x="6498" y="2227"/>
                    <a:pt x="6498" y="2227"/>
                  </a:cubicBezTo>
                  <a:cubicBezTo>
                    <a:pt x="6498" y="2227"/>
                    <a:pt x="6498" y="2247"/>
                    <a:pt x="6505" y="2250"/>
                  </a:cubicBezTo>
                  <a:cubicBezTo>
                    <a:pt x="6512" y="2253"/>
                    <a:pt x="6524" y="2257"/>
                    <a:pt x="6524" y="2257"/>
                  </a:cubicBezTo>
                  <a:cubicBezTo>
                    <a:pt x="6524" y="2257"/>
                    <a:pt x="6541" y="2245"/>
                    <a:pt x="6544" y="2239"/>
                  </a:cubicBezTo>
                  <a:cubicBezTo>
                    <a:pt x="6547" y="2233"/>
                    <a:pt x="6565" y="2233"/>
                    <a:pt x="6565" y="2233"/>
                  </a:cubicBezTo>
                  <a:cubicBezTo>
                    <a:pt x="6584" y="2221"/>
                    <a:pt x="6584" y="2221"/>
                    <a:pt x="6584" y="2221"/>
                  </a:cubicBezTo>
                  <a:cubicBezTo>
                    <a:pt x="6584" y="2221"/>
                    <a:pt x="6617" y="2223"/>
                    <a:pt x="6623" y="2221"/>
                  </a:cubicBezTo>
                  <a:cubicBezTo>
                    <a:pt x="6629" y="2219"/>
                    <a:pt x="6639" y="2215"/>
                    <a:pt x="6639" y="2215"/>
                  </a:cubicBezTo>
                  <a:cubicBezTo>
                    <a:pt x="6639" y="2215"/>
                    <a:pt x="6647" y="2223"/>
                    <a:pt x="6653" y="2222"/>
                  </a:cubicBezTo>
                  <a:cubicBezTo>
                    <a:pt x="6659" y="2221"/>
                    <a:pt x="6675" y="2214"/>
                    <a:pt x="6675" y="2214"/>
                  </a:cubicBezTo>
                  <a:cubicBezTo>
                    <a:pt x="6675" y="2214"/>
                    <a:pt x="6674" y="2226"/>
                    <a:pt x="6685" y="2218"/>
                  </a:cubicBezTo>
                  <a:cubicBezTo>
                    <a:pt x="6696" y="2210"/>
                    <a:pt x="6698" y="2191"/>
                    <a:pt x="6698" y="2191"/>
                  </a:cubicBezTo>
                  <a:cubicBezTo>
                    <a:pt x="6719" y="2173"/>
                    <a:pt x="6719" y="2173"/>
                    <a:pt x="6719" y="2173"/>
                  </a:cubicBezTo>
                  <a:cubicBezTo>
                    <a:pt x="6742" y="2172"/>
                    <a:pt x="6742" y="2172"/>
                    <a:pt x="6742" y="2172"/>
                  </a:cubicBezTo>
                  <a:cubicBezTo>
                    <a:pt x="6744" y="2159"/>
                    <a:pt x="6744" y="2159"/>
                    <a:pt x="6744" y="2159"/>
                  </a:cubicBezTo>
                  <a:cubicBezTo>
                    <a:pt x="6744" y="2159"/>
                    <a:pt x="6755" y="2130"/>
                    <a:pt x="6758" y="2128"/>
                  </a:cubicBezTo>
                  <a:cubicBezTo>
                    <a:pt x="6761" y="2126"/>
                    <a:pt x="6788" y="2123"/>
                    <a:pt x="6789" y="2114"/>
                  </a:cubicBezTo>
                  <a:cubicBezTo>
                    <a:pt x="6790" y="2105"/>
                    <a:pt x="6767" y="2093"/>
                    <a:pt x="6767" y="2093"/>
                  </a:cubicBezTo>
                  <a:cubicBezTo>
                    <a:pt x="6767" y="2093"/>
                    <a:pt x="6765" y="2070"/>
                    <a:pt x="6773" y="2059"/>
                  </a:cubicBezTo>
                  <a:cubicBezTo>
                    <a:pt x="6781" y="2048"/>
                    <a:pt x="6792" y="2035"/>
                    <a:pt x="6792" y="2035"/>
                  </a:cubicBezTo>
                  <a:cubicBezTo>
                    <a:pt x="6792" y="2035"/>
                    <a:pt x="6809" y="2017"/>
                    <a:pt x="6812" y="2016"/>
                  </a:cubicBezTo>
                  <a:cubicBezTo>
                    <a:pt x="6815" y="2015"/>
                    <a:pt x="6827" y="2007"/>
                    <a:pt x="6824" y="2005"/>
                  </a:cubicBezTo>
                  <a:cubicBezTo>
                    <a:pt x="6821" y="2003"/>
                    <a:pt x="6816" y="1995"/>
                    <a:pt x="6826" y="1990"/>
                  </a:cubicBezTo>
                  <a:cubicBezTo>
                    <a:pt x="6836" y="1985"/>
                    <a:pt x="6860" y="1980"/>
                    <a:pt x="6873" y="1975"/>
                  </a:cubicBezTo>
                  <a:cubicBezTo>
                    <a:pt x="6886" y="1970"/>
                    <a:pt x="6902" y="1957"/>
                    <a:pt x="6902" y="1957"/>
                  </a:cubicBezTo>
                  <a:cubicBezTo>
                    <a:pt x="6902" y="1957"/>
                    <a:pt x="6922" y="1948"/>
                    <a:pt x="6923" y="1945"/>
                  </a:cubicBezTo>
                  <a:cubicBezTo>
                    <a:pt x="6924" y="1942"/>
                    <a:pt x="6922" y="1930"/>
                    <a:pt x="6922" y="1930"/>
                  </a:cubicBezTo>
                  <a:cubicBezTo>
                    <a:pt x="6930" y="1925"/>
                    <a:pt x="6930" y="1925"/>
                    <a:pt x="6930" y="1925"/>
                  </a:cubicBezTo>
                  <a:cubicBezTo>
                    <a:pt x="6930" y="1925"/>
                    <a:pt x="6918" y="1919"/>
                    <a:pt x="6915" y="1911"/>
                  </a:cubicBezTo>
                  <a:cubicBezTo>
                    <a:pt x="6915" y="1910"/>
                    <a:pt x="6915" y="1909"/>
                    <a:pt x="6915" y="1908"/>
                  </a:cubicBezTo>
                  <a:cubicBezTo>
                    <a:pt x="6915" y="1898"/>
                    <a:pt x="6930" y="1875"/>
                    <a:pt x="6937" y="1871"/>
                  </a:cubicBezTo>
                  <a:cubicBezTo>
                    <a:pt x="6944" y="1867"/>
                    <a:pt x="6965" y="1850"/>
                    <a:pt x="6974" y="1855"/>
                  </a:cubicBezTo>
                  <a:cubicBezTo>
                    <a:pt x="6983" y="1860"/>
                    <a:pt x="6991" y="1865"/>
                    <a:pt x="6991" y="1865"/>
                  </a:cubicBezTo>
                  <a:cubicBezTo>
                    <a:pt x="6991" y="1865"/>
                    <a:pt x="7014" y="1859"/>
                    <a:pt x="7019" y="1864"/>
                  </a:cubicBezTo>
                  <a:cubicBezTo>
                    <a:pt x="7024" y="1869"/>
                    <a:pt x="7031" y="1877"/>
                    <a:pt x="7034" y="1879"/>
                  </a:cubicBezTo>
                  <a:cubicBezTo>
                    <a:pt x="7034" y="1879"/>
                    <a:pt x="7059" y="1889"/>
                    <a:pt x="7072" y="1879"/>
                  </a:cubicBezTo>
                  <a:cubicBezTo>
                    <a:pt x="7085" y="1869"/>
                    <a:pt x="7089" y="1850"/>
                    <a:pt x="7095" y="1848"/>
                  </a:cubicBezTo>
                  <a:cubicBezTo>
                    <a:pt x="7097" y="1847"/>
                    <a:pt x="7103" y="1847"/>
                    <a:pt x="7109" y="1846"/>
                  </a:cubicBezTo>
                  <a:cubicBezTo>
                    <a:pt x="7118" y="1845"/>
                    <a:pt x="7128" y="1844"/>
                    <a:pt x="7132" y="1840"/>
                  </a:cubicBezTo>
                  <a:cubicBezTo>
                    <a:pt x="7139" y="1833"/>
                    <a:pt x="7157" y="1812"/>
                    <a:pt x="7167" y="1812"/>
                  </a:cubicBezTo>
                  <a:cubicBezTo>
                    <a:pt x="7177" y="1812"/>
                    <a:pt x="7206" y="1819"/>
                    <a:pt x="7218" y="1829"/>
                  </a:cubicBezTo>
                  <a:cubicBezTo>
                    <a:pt x="7230" y="1839"/>
                    <a:pt x="7234" y="1859"/>
                    <a:pt x="7234" y="1859"/>
                  </a:cubicBezTo>
                  <a:cubicBezTo>
                    <a:pt x="7242" y="1867"/>
                    <a:pt x="7242" y="1867"/>
                    <a:pt x="7242" y="1867"/>
                  </a:cubicBezTo>
                  <a:cubicBezTo>
                    <a:pt x="7242" y="1867"/>
                    <a:pt x="7234" y="1888"/>
                    <a:pt x="7243" y="1893"/>
                  </a:cubicBezTo>
                  <a:cubicBezTo>
                    <a:pt x="7252" y="1898"/>
                    <a:pt x="7267" y="1903"/>
                    <a:pt x="7267" y="1903"/>
                  </a:cubicBezTo>
                  <a:cubicBezTo>
                    <a:pt x="7271" y="1916"/>
                    <a:pt x="7271" y="1916"/>
                    <a:pt x="7271" y="1916"/>
                  </a:cubicBezTo>
                  <a:cubicBezTo>
                    <a:pt x="7291" y="1917"/>
                    <a:pt x="7291" y="1917"/>
                    <a:pt x="7291" y="1917"/>
                  </a:cubicBezTo>
                  <a:cubicBezTo>
                    <a:pt x="7291" y="1917"/>
                    <a:pt x="7324" y="1951"/>
                    <a:pt x="7333" y="1961"/>
                  </a:cubicBezTo>
                  <a:cubicBezTo>
                    <a:pt x="7342" y="1971"/>
                    <a:pt x="7350" y="1980"/>
                    <a:pt x="7350" y="1980"/>
                  </a:cubicBezTo>
                  <a:cubicBezTo>
                    <a:pt x="7377" y="1981"/>
                    <a:pt x="7377" y="1981"/>
                    <a:pt x="7377" y="1981"/>
                  </a:cubicBezTo>
                  <a:cubicBezTo>
                    <a:pt x="7377" y="1981"/>
                    <a:pt x="7384" y="1996"/>
                    <a:pt x="7399" y="2001"/>
                  </a:cubicBezTo>
                  <a:cubicBezTo>
                    <a:pt x="7414" y="2006"/>
                    <a:pt x="7433" y="2002"/>
                    <a:pt x="7436" y="2009"/>
                  </a:cubicBezTo>
                  <a:cubicBezTo>
                    <a:pt x="7439" y="2016"/>
                    <a:pt x="7440" y="2039"/>
                    <a:pt x="7453" y="2042"/>
                  </a:cubicBezTo>
                  <a:cubicBezTo>
                    <a:pt x="7466" y="2045"/>
                    <a:pt x="7471" y="2040"/>
                    <a:pt x="7471" y="2040"/>
                  </a:cubicBezTo>
                  <a:cubicBezTo>
                    <a:pt x="7471" y="2040"/>
                    <a:pt x="7474" y="2059"/>
                    <a:pt x="7476" y="2073"/>
                  </a:cubicBezTo>
                  <a:cubicBezTo>
                    <a:pt x="7478" y="2087"/>
                    <a:pt x="7491" y="2086"/>
                    <a:pt x="7491" y="2096"/>
                  </a:cubicBezTo>
                  <a:cubicBezTo>
                    <a:pt x="7491" y="2106"/>
                    <a:pt x="7492" y="2113"/>
                    <a:pt x="7492" y="2113"/>
                  </a:cubicBezTo>
                  <a:cubicBezTo>
                    <a:pt x="7479" y="2112"/>
                    <a:pt x="7479" y="2112"/>
                    <a:pt x="7479" y="2112"/>
                  </a:cubicBezTo>
                  <a:cubicBezTo>
                    <a:pt x="7478" y="2127"/>
                    <a:pt x="7478" y="2127"/>
                    <a:pt x="7478" y="2127"/>
                  </a:cubicBezTo>
                  <a:cubicBezTo>
                    <a:pt x="7478" y="2127"/>
                    <a:pt x="7458" y="2156"/>
                    <a:pt x="7469" y="2156"/>
                  </a:cubicBezTo>
                  <a:cubicBezTo>
                    <a:pt x="7480" y="2156"/>
                    <a:pt x="7488" y="2150"/>
                    <a:pt x="7488" y="2150"/>
                  </a:cubicBezTo>
                  <a:cubicBezTo>
                    <a:pt x="7496" y="2135"/>
                    <a:pt x="7496" y="2135"/>
                    <a:pt x="7496" y="2135"/>
                  </a:cubicBezTo>
                  <a:cubicBezTo>
                    <a:pt x="7509" y="2133"/>
                    <a:pt x="7509" y="2133"/>
                    <a:pt x="7509" y="2133"/>
                  </a:cubicBezTo>
                  <a:cubicBezTo>
                    <a:pt x="7509" y="2133"/>
                    <a:pt x="7506" y="2111"/>
                    <a:pt x="7510" y="2108"/>
                  </a:cubicBezTo>
                  <a:cubicBezTo>
                    <a:pt x="7514" y="2105"/>
                    <a:pt x="7535" y="2099"/>
                    <a:pt x="7535" y="2099"/>
                  </a:cubicBezTo>
                  <a:cubicBezTo>
                    <a:pt x="7535" y="2099"/>
                    <a:pt x="7530" y="2079"/>
                    <a:pt x="7526" y="2075"/>
                  </a:cubicBezTo>
                  <a:cubicBezTo>
                    <a:pt x="7522" y="2071"/>
                    <a:pt x="7504" y="2066"/>
                    <a:pt x="7505" y="2059"/>
                  </a:cubicBezTo>
                  <a:cubicBezTo>
                    <a:pt x="7506" y="2052"/>
                    <a:pt x="7519" y="2018"/>
                    <a:pt x="7527" y="2021"/>
                  </a:cubicBezTo>
                  <a:cubicBezTo>
                    <a:pt x="7535" y="2024"/>
                    <a:pt x="7542" y="2028"/>
                    <a:pt x="7542" y="2028"/>
                  </a:cubicBezTo>
                  <a:cubicBezTo>
                    <a:pt x="7562" y="2028"/>
                    <a:pt x="7562" y="2028"/>
                    <a:pt x="7562" y="2028"/>
                  </a:cubicBezTo>
                  <a:cubicBezTo>
                    <a:pt x="7562" y="2028"/>
                    <a:pt x="7565" y="2051"/>
                    <a:pt x="7579" y="2052"/>
                  </a:cubicBezTo>
                  <a:cubicBezTo>
                    <a:pt x="7593" y="2053"/>
                    <a:pt x="7597" y="2039"/>
                    <a:pt x="7589" y="2030"/>
                  </a:cubicBezTo>
                  <a:cubicBezTo>
                    <a:pt x="7581" y="2021"/>
                    <a:pt x="7555" y="2004"/>
                    <a:pt x="7555" y="2004"/>
                  </a:cubicBezTo>
                  <a:cubicBezTo>
                    <a:pt x="7525" y="1988"/>
                    <a:pt x="7525" y="1988"/>
                    <a:pt x="7525" y="1988"/>
                  </a:cubicBezTo>
                  <a:cubicBezTo>
                    <a:pt x="7525" y="1988"/>
                    <a:pt x="7472" y="1975"/>
                    <a:pt x="7476" y="1966"/>
                  </a:cubicBezTo>
                  <a:cubicBezTo>
                    <a:pt x="7480" y="1957"/>
                    <a:pt x="7489" y="1956"/>
                    <a:pt x="7488" y="1948"/>
                  </a:cubicBezTo>
                  <a:cubicBezTo>
                    <a:pt x="7487" y="1940"/>
                    <a:pt x="7439" y="1938"/>
                    <a:pt x="7439" y="1938"/>
                  </a:cubicBezTo>
                  <a:cubicBezTo>
                    <a:pt x="7439" y="1938"/>
                    <a:pt x="7425" y="1933"/>
                    <a:pt x="7408" y="1916"/>
                  </a:cubicBezTo>
                  <a:cubicBezTo>
                    <a:pt x="7391" y="1899"/>
                    <a:pt x="7385" y="1883"/>
                    <a:pt x="7385" y="1883"/>
                  </a:cubicBezTo>
                  <a:cubicBezTo>
                    <a:pt x="7385" y="1883"/>
                    <a:pt x="7380" y="1859"/>
                    <a:pt x="7370" y="1853"/>
                  </a:cubicBezTo>
                  <a:cubicBezTo>
                    <a:pt x="7360" y="1847"/>
                    <a:pt x="7349" y="1837"/>
                    <a:pt x="7349" y="1837"/>
                  </a:cubicBezTo>
                  <a:cubicBezTo>
                    <a:pt x="7323" y="1815"/>
                    <a:pt x="7323" y="1815"/>
                    <a:pt x="7323" y="1815"/>
                  </a:cubicBezTo>
                  <a:cubicBezTo>
                    <a:pt x="7323" y="1815"/>
                    <a:pt x="7309" y="1793"/>
                    <a:pt x="7314" y="1791"/>
                  </a:cubicBezTo>
                  <a:cubicBezTo>
                    <a:pt x="7319" y="1789"/>
                    <a:pt x="7327" y="1787"/>
                    <a:pt x="7327" y="1782"/>
                  </a:cubicBezTo>
                  <a:cubicBezTo>
                    <a:pt x="7327" y="1777"/>
                    <a:pt x="7310" y="1768"/>
                    <a:pt x="7318" y="1759"/>
                  </a:cubicBezTo>
                  <a:cubicBezTo>
                    <a:pt x="7326" y="1750"/>
                    <a:pt x="7349" y="1744"/>
                    <a:pt x="7349" y="1744"/>
                  </a:cubicBezTo>
                  <a:cubicBezTo>
                    <a:pt x="7363" y="1738"/>
                    <a:pt x="7363" y="1738"/>
                    <a:pt x="7363" y="1738"/>
                  </a:cubicBezTo>
                  <a:cubicBezTo>
                    <a:pt x="7363" y="1738"/>
                    <a:pt x="7386" y="1742"/>
                    <a:pt x="7383" y="1746"/>
                  </a:cubicBezTo>
                  <a:cubicBezTo>
                    <a:pt x="7382" y="1748"/>
                    <a:pt x="7380" y="1752"/>
                    <a:pt x="7378" y="1756"/>
                  </a:cubicBezTo>
                  <a:cubicBezTo>
                    <a:pt x="7376" y="1760"/>
                    <a:pt x="7374" y="1765"/>
                    <a:pt x="7374" y="1765"/>
                  </a:cubicBezTo>
                  <a:cubicBezTo>
                    <a:pt x="7374" y="1765"/>
                    <a:pt x="7373" y="1795"/>
                    <a:pt x="7381" y="1786"/>
                  </a:cubicBezTo>
                  <a:cubicBezTo>
                    <a:pt x="7389" y="1777"/>
                    <a:pt x="7400" y="1762"/>
                    <a:pt x="7404" y="1768"/>
                  </a:cubicBezTo>
                  <a:cubicBezTo>
                    <a:pt x="7408" y="1774"/>
                    <a:pt x="7408" y="1789"/>
                    <a:pt x="7408" y="1789"/>
                  </a:cubicBezTo>
                  <a:cubicBezTo>
                    <a:pt x="7427" y="1785"/>
                    <a:pt x="7427" y="1785"/>
                    <a:pt x="7427" y="1785"/>
                  </a:cubicBezTo>
                  <a:cubicBezTo>
                    <a:pt x="7427" y="1785"/>
                    <a:pt x="7421" y="1805"/>
                    <a:pt x="7433" y="1809"/>
                  </a:cubicBezTo>
                  <a:cubicBezTo>
                    <a:pt x="7445" y="1813"/>
                    <a:pt x="7441" y="1821"/>
                    <a:pt x="7441" y="1821"/>
                  </a:cubicBezTo>
                  <a:cubicBezTo>
                    <a:pt x="7470" y="1842"/>
                    <a:pt x="7470" y="1842"/>
                    <a:pt x="7470" y="1842"/>
                  </a:cubicBezTo>
                  <a:cubicBezTo>
                    <a:pt x="7471" y="1859"/>
                    <a:pt x="7471" y="1859"/>
                    <a:pt x="7471" y="1859"/>
                  </a:cubicBezTo>
                  <a:cubicBezTo>
                    <a:pt x="7498" y="1860"/>
                    <a:pt x="7498" y="1860"/>
                    <a:pt x="7498" y="1860"/>
                  </a:cubicBezTo>
                  <a:cubicBezTo>
                    <a:pt x="7498" y="1860"/>
                    <a:pt x="7515" y="1861"/>
                    <a:pt x="7519" y="1869"/>
                  </a:cubicBezTo>
                  <a:cubicBezTo>
                    <a:pt x="7519" y="1869"/>
                    <a:pt x="7515" y="1878"/>
                    <a:pt x="7521" y="1882"/>
                  </a:cubicBezTo>
                  <a:cubicBezTo>
                    <a:pt x="7538" y="1884"/>
                    <a:pt x="7538" y="1884"/>
                    <a:pt x="7538" y="1884"/>
                  </a:cubicBezTo>
                  <a:cubicBezTo>
                    <a:pt x="7546" y="1885"/>
                    <a:pt x="7546" y="1885"/>
                    <a:pt x="7546" y="1885"/>
                  </a:cubicBezTo>
                  <a:cubicBezTo>
                    <a:pt x="7546" y="1885"/>
                    <a:pt x="7573" y="1912"/>
                    <a:pt x="7582" y="1917"/>
                  </a:cubicBezTo>
                  <a:cubicBezTo>
                    <a:pt x="7583" y="1918"/>
                    <a:pt x="7584" y="1918"/>
                    <a:pt x="7584" y="1918"/>
                  </a:cubicBezTo>
                  <a:cubicBezTo>
                    <a:pt x="7591" y="1920"/>
                    <a:pt x="7602" y="1915"/>
                    <a:pt x="7602" y="1915"/>
                  </a:cubicBezTo>
                  <a:cubicBezTo>
                    <a:pt x="7602" y="1927"/>
                    <a:pt x="7602" y="1927"/>
                    <a:pt x="7602" y="1927"/>
                  </a:cubicBezTo>
                  <a:cubicBezTo>
                    <a:pt x="7619" y="1943"/>
                    <a:pt x="7619" y="1943"/>
                    <a:pt x="7619" y="1943"/>
                  </a:cubicBezTo>
                  <a:cubicBezTo>
                    <a:pt x="7623" y="1947"/>
                    <a:pt x="7623" y="1947"/>
                    <a:pt x="7623" y="1947"/>
                  </a:cubicBezTo>
                  <a:cubicBezTo>
                    <a:pt x="7639" y="1947"/>
                    <a:pt x="7639" y="1947"/>
                    <a:pt x="7639" y="1947"/>
                  </a:cubicBezTo>
                  <a:cubicBezTo>
                    <a:pt x="7639" y="1947"/>
                    <a:pt x="7634" y="1986"/>
                    <a:pt x="7633" y="1998"/>
                  </a:cubicBezTo>
                  <a:cubicBezTo>
                    <a:pt x="7632" y="2010"/>
                    <a:pt x="7621" y="2026"/>
                    <a:pt x="7626" y="2031"/>
                  </a:cubicBezTo>
                  <a:cubicBezTo>
                    <a:pt x="7631" y="2036"/>
                    <a:pt x="7649" y="2046"/>
                    <a:pt x="7649" y="2046"/>
                  </a:cubicBezTo>
                  <a:cubicBezTo>
                    <a:pt x="7649" y="2046"/>
                    <a:pt x="7646" y="2066"/>
                    <a:pt x="7650" y="2065"/>
                  </a:cubicBezTo>
                  <a:cubicBezTo>
                    <a:pt x="7654" y="2064"/>
                    <a:pt x="7673" y="2067"/>
                    <a:pt x="7673" y="2067"/>
                  </a:cubicBezTo>
                  <a:cubicBezTo>
                    <a:pt x="7673" y="2067"/>
                    <a:pt x="7668" y="2084"/>
                    <a:pt x="7677" y="2087"/>
                  </a:cubicBezTo>
                  <a:cubicBezTo>
                    <a:pt x="7686" y="2090"/>
                    <a:pt x="7697" y="2107"/>
                    <a:pt x="7697" y="2107"/>
                  </a:cubicBezTo>
                  <a:cubicBezTo>
                    <a:pt x="7697" y="2107"/>
                    <a:pt x="7707" y="2130"/>
                    <a:pt x="7715" y="2130"/>
                  </a:cubicBezTo>
                  <a:cubicBezTo>
                    <a:pt x="7723" y="2130"/>
                    <a:pt x="7744" y="2129"/>
                    <a:pt x="7744" y="2129"/>
                  </a:cubicBezTo>
                  <a:cubicBezTo>
                    <a:pt x="7744" y="2129"/>
                    <a:pt x="7758" y="2124"/>
                    <a:pt x="7765" y="2127"/>
                  </a:cubicBezTo>
                  <a:cubicBezTo>
                    <a:pt x="7772" y="2130"/>
                    <a:pt x="7809" y="2144"/>
                    <a:pt x="7809" y="2144"/>
                  </a:cubicBezTo>
                  <a:cubicBezTo>
                    <a:pt x="7809" y="2144"/>
                    <a:pt x="7831" y="2167"/>
                    <a:pt x="7836" y="2161"/>
                  </a:cubicBezTo>
                  <a:cubicBezTo>
                    <a:pt x="7841" y="2155"/>
                    <a:pt x="7842" y="2146"/>
                    <a:pt x="7834" y="2139"/>
                  </a:cubicBezTo>
                  <a:cubicBezTo>
                    <a:pt x="7826" y="2132"/>
                    <a:pt x="7810" y="2119"/>
                    <a:pt x="7807" y="2118"/>
                  </a:cubicBezTo>
                  <a:cubicBezTo>
                    <a:pt x="7804" y="2117"/>
                    <a:pt x="7785" y="2108"/>
                    <a:pt x="7785" y="2108"/>
                  </a:cubicBezTo>
                  <a:cubicBezTo>
                    <a:pt x="7785" y="2108"/>
                    <a:pt x="7792" y="2102"/>
                    <a:pt x="7796" y="2103"/>
                  </a:cubicBezTo>
                  <a:cubicBezTo>
                    <a:pt x="7800" y="2104"/>
                    <a:pt x="7823" y="2127"/>
                    <a:pt x="7837" y="2129"/>
                  </a:cubicBezTo>
                  <a:cubicBezTo>
                    <a:pt x="7851" y="2131"/>
                    <a:pt x="7857" y="2115"/>
                    <a:pt x="7844" y="2113"/>
                  </a:cubicBezTo>
                  <a:cubicBezTo>
                    <a:pt x="7831" y="2111"/>
                    <a:pt x="7821" y="2107"/>
                    <a:pt x="7821" y="2107"/>
                  </a:cubicBezTo>
                  <a:cubicBezTo>
                    <a:pt x="7821" y="2107"/>
                    <a:pt x="7807" y="2099"/>
                    <a:pt x="7805" y="2092"/>
                  </a:cubicBezTo>
                  <a:cubicBezTo>
                    <a:pt x="7803" y="2085"/>
                    <a:pt x="7791" y="2068"/>
                    <a:pt x="7791" y="2068"/>
                  </a:cubicBezTo>
                  <a:cubicBezTo>
                    <a:pt x="7791" y="2068"/>
                    <a:pt x="7780" y="2051"/>
                    <a:pt x="7775" y="2045"/>
                  </a:cubicBezTo>
                  <a:cubicBezTo>
                    <a:pt x="7770" y="2039"/>
                    <a:pt x="7765" y="2018"/>
                    <a:pt x="7772" y="2015"/>
                  </a:cubicBezTo>
                  <a:cubicBezTo>
                    <a:pt x="7779" y="2012"/>
                    <a:pt x="7781" y="2029"/>
                    <a:pt x="7789" y="2029"/>
                  </a:cubicBezTo>
                  <a:cubicBezTo>
                    <a:pt x="7791" y="2029"/>
                    <a:pt x="7794" y="2029"/>
                    <a:pt x="7797" y="2029"/>
                  </a:cubicBezTo>
                  <a:cubicBezTo>
                    <a:pt x="7801" y="2037"/>
                    <a:pt x="7805" y="2046"/>
                    <a:pt x="7807" y="2047"/>
                  </a:cubicBezTo>
                  <a:cubicBezTo>
                    <a:pt x="7810" y="2049"/>
                    <a:pt x="7816" y="2045"/>
                    <a:pt x="7816" y="2045"/>
                  </a:cubicBezTo>
                  <a:cubicBezTo>
                    <a:pt x="7808" y="2030"/>
                    <a:pt x="7808" y="2030"/>
                    <a:pt x="7808" y="2030"/>
                  </a:cubicBezTo>
                  <a:cubicBezTo>
                    <a:pt x="7809" y="2030"/>
                    <a:pt x="7810" y="2030"/>
                    <a:pt x="7811" y="2030"/>
                  </a:cubicBezTo>
                  <a:cubicBezTo>
                    <a:pt x="7829" y="2041"/>
                    <a:pt x="7829" y="2041"/>
                    <a:pt x="7829" y="2041"/>
                  </a:cubicBezTo>
                  <a:cubicBezTo>
                    <a:pt x="7820" y="2028"/>
                    <a:pt x="7820" y="2028"/>
                    <a:pt x="7820" y="2028"/>
                  </a:cubicBezTo>
                  <a:cubicBezTo>
                    <a:pt x="7820" y="2028"/>
                    <a:pt x="7821" y="2028"/>
                    <a:pt x="7821" y="2028"/>
                  </a:cubicBezTo>
                  <a:cubicBezTo>
                    <a:pt x="7824" y="2025"/>
                    <a:pt x="7825" y="2017"/>
                    <a:pt x="7824" y="2009"/>
                  </a:cubicBezTo>
                  <a:cubicBezTo>
                    <a:pt x="7823" y="2001"/>
                    <a:pt x="7841" y="1997"/>
                    <a:pt x="7850" y="2000"/>
                  </a:cubicBezTo>
                  <a:cubicBezTo>
                    <a:pt x="7859" y="2003"/>
                    <a:pt x="7852" y="2016"/>
                    <a:pt x="7861" y="2013"/>
                  </a:cubicBezTo>
                  <a:cubicBezTo>
                    <a:pt x="7870" y="2010"/>
                    <a:pt x="7873" y="1995"/>
                    <a:pt x="7878" y="1994"/>
                  </a:cubicBezTo>
                  <a:cubicBezTo>
                    <a:pt x="7883" y="1993"/>
                    <a:pt x="7926" y="2003"/>
                    <a:pt x="7926" y="2003"/>
                  </a:cubicBezTo>
                  <a:cubicBezTo>
                    <a:pt x="7926" y="2003"/>
                    <a:pt x="7914" y="2015"/>
                    <a:pt x="7929" y="2014"/>
                  </a:cubicBezTo>
                  <a:cubicBezTo>
                    <a:pt x="7944" y="2013"/>
                    <a:pt x="7955" y="2008"/>
                    <a:pt x="7955" y="2008"/>
                  </a:cubicBezTo>
                  <a:cubicBezTo>
                    <a:pt x="7955" y="2008"/>
                    <a:pt x="7951" y="2018"/>
                    <a:pt x="7959" y="2015"/>
                  </a:cubicBezTo>
                  <a:cubicBezTo>
                    <a:pt x="7967" y="2012"/>
                    <a:pt x="7986" y="1993"/>
                    <a:pt x="7986" y="1993"/>
                  </a:cubicBezTo>
                  <a:cubicBezTo>
                    <a:pt x="7986" y="1993"/>
                    <a:pt x="8020" y="1981"/>
                    <a:pt x="8031" y="1989"/>
                  </a:cubicBezTo>
                  <a:cubicBezTo>
                    <a:pt x="8042" y="1997"/>
                    <a:pt x="8076" y="2002"/>
                    <a:pt x="8076" y="2002"/>
                  </a:cubicBezTo>
                  <a:cubicBezTo>
                    <a:pt x="8076" y="2002"/>
                    <a:pt x="8045" y="2006"/>
                    <a:pt x="8044" y="2009"/>
                  </a:cubicBezTo>
                  <a:cubicBezTo>
                    <a:pt x="8043" y="2012"/>
                    <a:pt x="8038" y="2021"/>
                    <a:pt x="8038" y="2021"/>
                  </a:cubicBezTo>
                  <a:cubicBezTo>
                    <a:pt x="8005" y="2022"/>
                    <a:pt x="8005" y="2022"/>
                    <a:pt x="8005" y="2022"/>
                  </a:cubicBezTo>
                  <a:cubicBezTo>
                    <a:pt x="7971" y="2019"/>
                    <a:pt x="7971" y="2019"/>
                    <a:pt x="7971" y="2019"/>
                  </a:cubicBezTo>
                  <a:cubicBezTo>
                    <a:pt x="7971" y="2019"/>
                    <a:pt x="7945" y="2025"/>
                    <a:pt x="7941" y="2033"/>
                  </a:cubicBezTo>
                  <a:cubicBezTo>
                    <a:pt x="7937" y="2041"/>
                    <a:pt x="7928" y="2071"/>
                    <a:pt x="7928" y="2071"/>
                  </a:cubicBezTo>
                  <a:cubicBezTo>
                    <a:pt x="7955" y="2070"/>
                    <a:pt x="7955" y="2070"/>
                    <a:pt x="7955" y="2070"/>
                  </a:cubicBezTo>
                  <a:cubicBezTo>
                    <a:pt x="7955" y="2070"/>
                    <a:pt x="7951" y="2079"/>
                    <a:pt x="7956" y="2087"/>
                  </a:cubicBezTo>
                  <a:cubicBezTo>
                    <a:pt x="7961" y="2095"/>
                    <a:pt x="7967" y="2103"/>
                    <a:pt x="7967" y="2103"/>
                  </a:cubicBezTo>
                  <a:cubicBezTo>
                    <a:pt x="7962" y="2114"/>
                    <a:pt x="7962" y="2114"/>
                    <a:pt x="7962" y="2114"/>
                  </a:cubicBezTo>
                  <a:cubicBezTo>
                    <a:pt x="7972" y="2129"/>
                    <a:pt x="7972" y="2129"/>
                    <a:pt x="7972" y="2129"/>
                  </a:cubicBezTo>
                  <a:cubicBezTo>
                    <a:pt x="7963" y="2140"/>
                    <a:pt x="7963" y="2140"/>
                    <a:pt x="7963" y="2140"/>
                  </a:cubicBezTo>
                  <a:cubicBezTo>
                    <a:pt x="7987" y="2162"/>
                    <a:pt x="7987" y="2162"/>
                    <a:pt x="7987" y="2162"/>
                  </a:cubicBezTo>
                  <a:cubicBezTo>
                    <a:pt x="7985" y="2186"/>
                    <a:pt x="7985" y="2186"/>
                    <a:pt x="7985" y="2186"/>
                  </a:cubicBezTo>
                  <a:cubicBezTo>
                    <a:pt x="8019" y="2203"/>
                    <a:pt x="8019" y="2203"/>
                    <a:pt x="8019" y="2203"/>
                  </a:cubicBezTo>
                  <a:cubicBezTo>
                    <a:pt x="8025" y="2225"/>
                    <a:pt x="8025" y="2225"/>
                    <a:pt x="8025" y="2225"/>
                  </a:cubicBezTo>
                  <a:cubicBezTo>
                    <a:pt x="8025" y="2225"/>
                    <a:pt x="8022" y="2213"/>
                    <a:pt x="8041" y="2218"/>
                  </a:cubicBezTo>
                  <a:cubicBezTo>
                    <a:pt x="8060" y="2223"/>
                    <a:pt x="8057" y="2240"/>
                    <a:pt x="8087" y="2243"/>
                  </a:cubicBezTo>
                  <a:cubicBezTo>
                    <a:pt x="8117" y="2246"/>
                    <a:pt x="8129" y="2245"/>
                    <a:pt x="8129" y="2238"/>
                  </a:cubicBezTo>
                  <a:cubicBezTo>
                    <a:pt x="8129" y="2231"/>
                    <a:pt x="8131" y="2212"/>
                    <a:pt x="8141" y="2211"/>
                  </a:cubicBezTo>
                  <a:cubicBezTo>
                    <a:pt x="8151" y="2210"/>
                    <a:pt x="8178" y="2217"/>
                    <a:pt x="8192" y="2222"/>
                  </a:cubicBezTo>
                  <a:cubicBezTo>
                    <a:pt x="8206" y="2227"/>
                    <a:pt x="8192" y="2254"/>
                    <a:pt x="8238" y="2253"/>
                  </a:cubicBezTo>
                  <a:cubicBezTo>
                    <a:pt x="8284" y="2252"/>
                    <a:pt x="8285" y="2227"/>
                    <a:pt x="8301" y="2222"/>
                  </a:cubicBezTo>
                  <a:cubicBezTo>
                    <a:pt x="8317" y="2217"/>
                    <a:pt x="8329" y="2213"/>
                    <a:pt x="8336" y="2219"/>
                  </a:cubicBezTo>
                  <a:cubicBezTo>
                    <a:pt x="8343" y="2225"/>
                    <a:pt x="8345" y="2231"/>
                    <a:pt x="8356" y="2226"/>
                  </a:cubicBezTo>
                  <a:cubicBezTo>
                    <a:pt x="8367" y="2221"/>
                    <a:pt x="8374" y="2205"/>
                    <a:pt x="8381" y="2212"/>
                  </a:cubicBezTo>
                  <a:cubicBezTo>
                    <a:pt x="8388" y="2219"/>
                    <a:pt x="8380" y="2228"/>
                    <a:pt x="8377" y="2234"/>
                  </a:cubicBezTo>
                  <a:cubicBezTo>
                    <a:pt x="8374" y="2240"/>
                    <a:pt x="8367" y="2252"/>
                    <a:pt x="8374" y="2257"/>
                  </a:cubicBezTo>
                  <a:cubicBezTo>
                    <a:pt x="8375" y="2258"/>
                    <a:pt x="8376" y="2259"/>
                    <a:pt x="8375" y="2261"/>
                  </a:cubicBezTo>
                  <a:cubicBezTo>
                    <a:pt x="8373" y="2266"/>
                    <a:pt x="8363" y="2274"/>
                    <a:pt x="8366" y="2281"/>
                  </a:cubicBezTo>
                  <a:cubicBezTo>
                    <a:pt x="8362" y="2282"/>
                    <a:pt x="8362" y="2282"/>
                    <a:pt x="8362" y="2282"/>
                  </a:cubicBezTo>
                  <a:cubicBezTo>
                    <a:pt x="8361" y="2314"/>
                    <a:pt x="8361" y="2314"/>
                    <a:pt x="8361" y="2314"/>
                  </a:cubicBezTo>
                  <a:cubicBezTo>
                    <a:pt x="8361" y="2314"/>
                    <a:pt x="8375" y="2322"/>
                    <a:pt x="8378" y="2330"/>
                  </a:cubicBezTo>
                  <a:cubicBezTo>
                    <a:pt x="8378" y="2332"/>
                    <a:pt x="8378" y="2334"/>
                    <a:pt x="8377" y="2335"/>
                  </a:cubicBezTo>
                  <a:cubicBezTo>
                    <a:pt x="8370" y="2345"/>
                    <a:pt x="8361" y="2351"/>
                    <a:pt x="8361" y="2351"/>
                  </a:cubicBezTo>
                  <a:cubicBezTo>
                    <a:pt x="8352" y="2375"/>
                    <a:pt x="8352" y="2375"/>
                    <a:pt x="8352" y="2375"/>
                  </a:cubicBezTo>
                  <a:cubicBezTo>
                    <a:pt x="8352" y="2375"/>
                    <a:pt x="8342" y="2399"/>
                    <a:pt x="8341" y="2419"/>
                  </a:cubicBezTo>
                  <a:cubicBezTo>
                    <a:pt x="8341" y="2424"/>
                    <a:pt x="8341" y="2430"/>
                    <a:pt x="8342" y="2435"/>
                  </a:cubicBezTo>
                  <a:cubicBezTo>
                    <a:pt x="8343" y="2448"/>
                    <a:pt x="8347" y="2459"/>
                    <a:pt x="8347" y="2459"/>
                  </a:cubicBezTo>
                  <a:cubicBezTo>
                    <a:pt x="8333" y="2485"/>
                    <a:pt x="8333" y="2485"/>
                    <a:pt x="8333" y="2485"/>
                  </a:cubicBezTo>
                  <a:cubicBezTo>
                    <a:pt x="8331" y="2501"/>
                    <a:pt x="8331" y="2501"/>
                    <a:pt x="8331" y="2501"/>
                  </a:cubicBezTo>
                  <a:cubicBezTo>
                    <a:pt x="8320" y="2509"/>
                    <a:pt x="8320" y="2509"/>
                    <a:pt x="8320" y="2509"/>
                  </a:cubicBezTo>
                  <a:cubicBezTo>
                    <a:pt x="8320" y="2509"/>
                    <a:pt x="8282" y="2524"/>
                    <a:pt x="8273" y="2520"/>
                  </a:cubicBezTo>
                  <a:cubicBezTo>
                    <a:pt x="8264" y="2516"/>
                    <a:pt x="8258" y="2512"/>
                    <a:pt x="8258" y="2512"/>
                  </a:cubicBezTo>
                  <a:cubicBezTo>
                    <a:pt x="8258" y="2512"/>
                    <a:pt x="8249" y="2523"/>
                    <a:pt x="8235" y="2516"/>
                  </a:cubicBezTo>
                  <a:cubicBezTo>
                    <a:pt x="8221" y="2509"/>
                    <a:pt x="8226" y="2500"/>
                    <a:pt x="8210" y="2497"/>
                  </a:cubicBezTo>
                  <a:cubicBezTo>
                    <a:pt x="8194" y="2494"/>
                    <a:pt x="8173" y="2504"/>
                    <a:pt x="8173" y="2504"/>
                  </a:cubicBezTo>
                  <a:cubicBezTo>
                    <a:pt x="8173" y="2504"/>
                    <a:pt x="8158" y="2497"/>
                    <a:pt x="8147" y="2501"/>
                  </a:cubicBezTo>
                  <a:cubicBezTo>
                    <a:pt x="8136" y="2505"/>
                    <a:pt x="8128" y="2520"/>
                    <a:pt x="8128" y="2520"/>
                  </a:cubicBezTo>
                  <a:cubicBezTo>
                    <a:pt x="8128" y="2520"/>
                    <a:pt x="8116" y="2518"/>
                    <a:pt x="8112" y="2520"/>
                  </a:cubicBezTo>
                  <a:cubicBezTo>
                    <a:pt x="8108" y="2522"/>
                    <a:pt x="8095" y="2533"/>
                    <a:pt x="8095" y="2533"/>
                  </a:cubicBezTo>
                  <a:cubicBezTo>
                    <a:pt x="8095" y="2533"/>
                    <a:pt x="8061" y="2519"/>
                    <a:pt x="8055" y="2519"/>
                  </a:cubicBezTo>
                  <a:cubicBezTo>
                    <a:pt x="8049" y="2519"/>
                    <a:pt x="8038" y="2522"/>
                    <a:pt x="8025" y="2519"/>
                  </a:cubicBezTo>
                  <a:cubicBezTo>
                    <a:pt x="8012" y="2516"/>
                    <a:pt x="8010" y="2504"/>
                    <a:pt x="7997" y="2503"/>
                  </a:cubicBezTo>
                  <a:cubicBezTo>
                    <a:pt x="7984" y="2502"/>
                    <a:pt x="7974" y="2502"/>
                    <a:pt x="7974" y="2502"/>
                  </a:cubicBezTo>
                  <a:cubicBezTo>
                    <a:pt x="7974" y="2502"/>
                    <a:pt x="7954" y="2491"/>
                    <a:pt x="7945" y="2491"/>
                  </a:cubicBezTo>
                  <a:cubicBezTo>
                    <a:pt x="7936" y="2491"/>
                    <a:pt x="7931" y="2505"/>
                    <a:pt x="7916" y="2496"/>
                  </a:cubicBezTo>
                  <a:cubicBezTo>
                    <a:pt x="7913" y="2494"/>
                    <a:pt x="7911" y="2492"/>
                    <a:pt x="7909" y="2490"/>
                  </a:cubicBezTo>
                  <a:cubicBezTo>
                    <a:pt x="7903" y="2481"/>
                    <a:pt x="7905" y="2472"/>
                    <a:pt x="7905" y="2472"/>
                  </a:cubicBezTo>
                  <a:cubicBezTo>
                    <a:pt x="7890" y="2477"/>
                    <a:pt x="7890" y="2477"/>
                    <a:pt x="7890" y="2477"/>
                  </a:cubicBezTo>
                  <a:cubicBezTo>
                    <a:pt x="7883" y="2468"/>
                    <a:pt x="7883" y="2468"/>
                    <a:pt x="7883" y="2468"/>
                  </a:cubicBezTo>
                  <a:cubicBezTo>
                    <a:pt x="7883" y="2468"/>
                    <a:pt x="7878" y="2476"/>
                    <a:pt x="7871" y="2476"/>
                  </a:cubicBezTo>
                  <a:cubicBezTo>
                    <a:pt x="7864" y="2476"/>
                    <a:pt x="7856" y="2459"/>
                    <a:pt x="7847" y="2459"/>
                  </a:cubicBezTo>
                  <a:cubicBezTo>
                    <a:pt x="7838" y="2459"/>
                    <a:pt x="7828" y="2466"/>
                    <a:pt x="7817" y="2458"/>
                  </a:cubicBezTo>
                  <a:cubicBezTo>
                    <a:pt x="7806" y="2450"/>
                    <a:pt x="7815" y="2441"/>
                    <a:pt x="7806" y="2437"/>
                  </a:cubicBezTo>
                  <a:cubicBezTo>
                    <a:pt x="7797" y="2433"/>
                    <a:pt x="7779" y="2432"/>
                    <a:pt x="7779" y="2432"/>
                  </a:cubicBezTo>
                  <a:cubicBezTo>
                    <a:pt x="7779" y="2432"/>
                    <a:pt x="7758" y="2424"/>
                    <a:pt x="7750" y="2424"/>
                  </a:cubicBezTo>
                  <a:cubicBezTo>
                    <a:pt x="7742" y="2424"/>
                    <a:pt x="7742" y="2432"/>
                    <a:pt x="7742" y="2432"/>
                  </a:cubicBezTo>
                  <a:cubicBezTo>
                    <a:pt x="7742" y="2432"/>
                    <a:pt x="7712" y="2430"/>
                    <a:pt x="7699" y="2440"/>
                  </a:cubicBezTo>
                  <a:cubicBezTo>
                    <a:pt x="7686" y="2450"/>
                    <a:pt x="7669" y="2463"/>
                    <a:pt x="7669" y="2479"/>
                  </a:cubicBezTo>
                  <a:cubicBezTo>
                    <a:pt x="7669" y="2495"/>
                    <a:pt x="7685" y="2514"/>
                    <a:pt x="7685" y="2523"/>
                  </a:cubicBezTo>
                  <a:cubicBezTo>
                    <a:pt x="7685" y="2532"/>
                    <a:pt x="7664" y="2561"/>
                    <a:pt x="7652" y="2563"/>
                  </a:cubicBezTo>
                  <a:cubicBezTo>
                    <a:pt x="7640" y="2565"/>
                    <a:pt x="7622" y="2568"/>
                    <a:pt x="7608" y="2553"/>
                  </a:cubicBezTo>
                  <a:cubicBezTo>
                    <a:pt x="7594" y="2538"/>
                    <a:pt x="7555" y="2515"/>
                    <a:pt x="7540" y="2514"/>
                  </a:cubicBezTo>
                  <a:cubicBezTo>
                    <a:pt x="7525" y="2513"/>
                    <a:pt x="7491" y="2522"/>
                    <a:pt x="7478" y="2506"/>
                  </a:cubicBezTo>
                  <a:cubicBezTo>
                    <a:pt x="7465" y="2490"/>
                    <a:pt x="7469" y="2478"/>
                    <a:pt x="7460" y="2462"/>
                  </a:cubicBezTo>
                  <a:cubicBezTo>
                    <a:pt x="7451" y="2446"/>
                    <a:pt x="7433" y="2449"/>
                    <a:pt x="7433" y="2449"/>
                  </a:cubicBezTo>
                  <a:cubicBezTo>
                    <a:pt x="7433" y="2449"/>
                    <a:pt x="7409" y="2431"/>
                    <a:pt x="7401" y="2430"/>
                  </a:cubicBezTo>
                  <a:cubicBezTo>
                    <a:pt x="7393" y="2429"/>
                    <a:pt x="7369" y="2428"/>
                    <a:pt x="7362" y="2429"/>
                  </a:cubicBezTo>
                  <a:cubicBezTo>
                    <a:pt x="7355" y="2430"/>
                    <a:pt x="7343" y="2437"/>
                    <a:pt x="7332" y="2433"/>
                  </a:cubicBezTo>
                  <a:cubicBezTo>
                    <a:pt x="7321" y="2429"/>
                    <a:pt x="7301" y="2413"/>
                    <a:pt x="7296" y="2412"/>
                  </a:cubicBezTo>
                  <a:cubicBezTo>
                    <a:pt x="7293" y="2411"/>
                    <a:pt x="7289" y="2410"/>
                    <a:pt x="7285" y="2409"/>
                  </a:cubicBezTo>
                  <a:cubicBezTo>
                    <a:pt x="7280" y="2408"/>
                    <a:pt x="7277" y="2407"/>
                    <a:pt x="7277" y="2407"/>
                  </a:cubicBezTo>
                  <a:cubicBezTo>
                    <a:pt x="7270" y="2388"/>
                    <a:pt x="7270" y="2388"/>
                    <a:pt x="7270" y="2388"/>
                  </a:cubicBezTo>
                  <a:cubicBezTo>
                    <a:pt x="7260" y="2382"/>
                    <a:pt x="7260" y="2382"/>
                    <a:pt x="7260" y="2382"/>
                  </a:cubicBezTo>
                  <a:cubicBezTo>
                    <a:pt x="7258" y="2393"/>
                    <a:pt x="7258" y="2393"/>
                    <a:pt x="7258" y="2393"/>
                  </a:cubicBezTo>
                  <a:cubicBezTo>
                    <a:pt x="7252" y="2384"/>
                    <a:pt x="7252" y="2384"/>
                    <a:pt x="7252" y="2384"/>
                  </a:cubicBezTo>
                  <a:cubicBezTo>
                    <a:pt x="7252" y="2384"/>
                    <a:pt x="7221" y="2383"/>
                    <a:pt x="7221" y="2364"/>
                  </a:cubicBezTo>
                  <a:cubicBezTo>
                    <a:pt x="7221" y="2345"/>
                    <a:pt x="7219" y="2355"/>
                    <a:pt x="7242" y="2335"/>
                  </a:cubicBezTo>
                  <a:cubicBezTo>
                    <a:pt x="7265" y="2315"/>
                    <a:pt x="7279" y="2299"/>
                    <a:pt x="7266" y="2283"/>
                  </a:cubicBezTo>
                  <a:cubicBezTo>
                    <a:pt x="7253" y="2267"/>
                    <a:pt x="7238" y="2270"/>
                    <a:pt x="7242" y="2254"/>
                  </a:cubicBezTo>
                  <a:cubicBezTo>
                    <a:pt x="7246" y="2238"/>
                    <a:pt x="7245" y="2240"/>
                    <a:pt x="7255" y="2231"/>
                  </a:cubicBezTo>
                  <a:cubicBezTo>
                    <a:pt x="7265" y="2222"/>
                    <a:pt x="7273" y="2200"/>
                    <a:pt x="7266" y="2199"/>
                  </a:cubicBezTo>
                  <a:cubicBezTo>
                    <a:pt x="7259" y="2198"/>
                    <a:pt x="7240" y="2224"/>
                    <a:pt x="7235" y="2226"/>
                  </a:cubicBezTo>
                  <a:cubicBezTo>
                    <a:pt x="7230" y="2228"/>
                    <a:pt x="7218" y="2214"/>
                    <a:pt x="7218" y="2214"/>
                  </a:cubicBezTo>
                  <a:cubicBezTo>
                    <a:pt x="7218" y="2214"/>
                    <a:pt x="7237" y="2197"/>
                    <a:pt x="7220" y="2189"/>
                  </a:cubicBezTo>
                  <a:cubicBezTo>
                    <a:pt x="7203" y="2181"/>
                    <a:pt x="7176" y="2200"/>
                    <a:pt x="7170" y="2204"/>
                  </a:cubicBezTo>
                  <a:cubicBezTo>
                    <a:pt x="7168" y="2205"/>
                    <a:pt x="7166" y="2206"/>
                    <a:pt x="7163" y="2206"/>
                  </a:cubicBezTo>
                  <a:cubicBezTo>
                    <a:pt x="7163" y="2216"/>
                    <a:pt x="7163" y="2216"/>
                    <a:pt x="7163" y="2216"/>
                  </a:cubicBezTo>
                  <a:cubicBezTo>
                    <a:pt x="7163" y="2206"/>
                    <a:pt x="7163" y="2206"/>
                    <a:pt x="7163" y="2206"/>
                  </a:cubicBezTo>
                  <a:cubicBezTo>
                    <a:pt x="7154" y="2206"/>
                    <a:pt x="7143" y="2205"/>
                    <a:pt x="7143" y="2205"/>
                  </a:cubicBezTo>
                  <a:cubicBezTo>
                    <a:pt x="7134" y="2210"/>
                    <a:pt x="7134" y="2210"/>
                    <a:pt x="7134" y="2210"/>
                  </a:cubicBezTo>
                  <a:cubicBezTo>
                    <a:pt x="7107" y="2198"/>
                    <a:pt x="7107" y="2198"/>
                    <a:pt x="7107" y="2198"/>
                  </a:cubicBezTo>
                  <a:cubicBezTo>
                    <a:pt x="7097" y="2200"/>
                    <a:pt x="7097" y="2200"/>
                    <a:pt x="7097" y="2200"/>
                  </a:cubicBezTo>
                  <a:cubicBezTo>
                    <a:pt x="7097" y="2209"/>
                    <a:pt x="7097" y="2209"/>
                    <a:pt x="7097" y="2209"/>
                  </a:cubicBezTo>
                  <a:cubicBezTo>
                    <a:pt x="7072" y="2207"/>
                    <a:pt x="7072" y="2207"/>
                    <a:pt x="7072" y="2207"/>
                  </a:cubicBezTo>
                  <a:cubicBezTo>
                    <a:pt x="7056" y="2195"/>
                    <a:pt x="7056" y="2195"/>
                    <a:pt x="7056" y="2195"/>
                  </a:cubicBezTo>
                  <a:cubicBezTo>
                    <a:pt x="7052" y="2214"/>
                    <a:pt x="7052" y="2214"/>
                    <a:pt x="7052" y="2214"/>
                  </a:cubicBezTo>
                  <a:cubicBezTo>
                    <a:pt x="7032" y="2209"/>
                    <a:pt x="7032" y="2209"/>
                    <a:pt x="7032" y="2209"/>
                  </a:cubicBezTo>
                  <a:cubicBezTo>
                    <a:pt x="7014" y="2224"/>
                    <a:pt x="7014" y="2224"/>
                    <a:pt x="7014" y="2224"/>
                  </a:cubicBezTo>
                  <a:cubicBezTo>
                    <a:pt x="7014" y="2224"/>
                    <a:pt x="6990" y="2212"/>
                    <a:pt x="6959" y="2213"/>
                  </a:cubicBezTo>
                  <a:cubicBezTo>
                    <a:pt x="6928" y="2214"/>
                    <a:pt x="6927" y="2221"/>
                    <a:pt x="6913" y="2222"/>
                  </a:cubicBezTo>
                  <a:cubicBezTo>
                    <a:pt x="6899" y="2223"/>
                    <a:pt x="6873" y="2222"/>
                    <a:pt x="6873" y="2222"/>
                  </a:cubicBezTo>
                  <a:cubicBezTo>
                    <a:pt x="6870" y="2229"/>
                    <a:pt x="6870" y="2229"/>
                    <a:pt x="6870" y="2229"/>
                  </a:cubicBezTo>
                  <a:cubicBezTo>
                    <a:pt x="6831" y="2228"/>
                    <a:pt x="6831" y="2228"/>
                    <a:pt x="6831" y="2228"/>
                  </a:cubicBezTo>
                  <a:cubicBezTo>
                    <a:pt x="6831" y="2228"/>
                    <a:pt x="6784" y="2238"/>
                    <a:pt x="6783" y="2246"/>
                  </a:cubicBezTo>
                  <a:cubicBezTo>
                    <a:pt x="6782" y="2254"/>
                    <a:pt x="6774" y="2267"/>
                    <a:pt x="6774" y="2267"/>
                  </a:cubicBezTo>
                  <a:cubicBezTo>
                    <a:pt x="6774" y="2267"/>
                    <a:pt x="6724" y="2269"/>
                    <a:pt x="6722" y="2278"/>
                  </a:cubicBezTo>
                  <a:cubicBezTo>
                    <a:pt x="6720" y="2287"/>
                    <a:pt x="6698" y="2308"/>
                    <a:pt x="6683" y="2308"/>
                  </a:cubicBezTo>
                  <a:cubicBezTo>
                    <a:pt x="6681" y="2308"/>
                    <a:pt x="6679" y="2308"/>
                    <a:pt x="6677" y="2307"/>
                  </a:cubicBezTo>
                  <a:cubicBezTo>
                    <a:pt x="6677" y="2307"/>
                    <a:pt x="6677" y="2307"/>
                    <a:pt x="6677" y="2307"/>
                  </a:cubicBezTo>
                  <a:cubicBezTo>
                    <a:pt x="6664" y="2304"/>
                    <a:pt x="6652" y="2294"/>
                    <a:pt x="6643" y="2294"/>
                  </a:cubicBezTo>
                  <a:cubicBezTo>
                    <a:pt x="6633" y="2294"/>
                    <a:pt x="6626" y="2302"/>
                    <a:pt x="6626" y="2302"/>
                  </a:cubicBezTo>
                  <a:cubicBezTo>
                    <a:pt x="6626" y="2302"/>
                    <a:pt x="6603" y="2297"/>
                    <a:pt x="6595" y="2297"/>
                  </a:cubicBezTo>
                  <a:cubicBezTo>
                    <a:pt x="6587" y="2297"/>
                    <a:pt x="6579" y="2306"/>
                    <a:pt x="6564" y="2301"/>
                  </a:cubicBezTo>
                  <a:cubicBezTo>
                    <a:pt x="6549" y="2296"/>
                    <a:pt x="6534" y="2272"/>
                    <a:pt x="6530" y="2270"/>
                  </a:cubicBezTo>
                  <a:cubicBezTo>
                    <a:pt x="6526" y="2268"/>
                    <a:pt x="6510" y="2268"/>
                    <a:pt x="6510" y="2268"/>
                  </a:cubicBezTo>
                  <a:cubicBezTo>
                    <a:pt x="6510" y="2268"/>
                    <a:pt x="6499" y="2303"/>
                    <a:pt x="6493" y="2316"/>
                  </a:cubicBezTo>
                  <a:cubicBezTo>
                    <a:pt x="6487" y="2329"/>
                    <a:pt x="6468" y="2366"/>
                    <a:pt x="6456" y="2375"/>
                  </a:cubicBezTo>
                  <a:cubicBezTo>
                    <a:pt x="6444" y="2384"/>
                    <a:pt x="6428" y="2380"/>
                    <a:pt x="6423" y="2384"/>
                  </a:cubicBezTo>
                  <a:cubicBezTo>
                    <a:pt x="6418" y="2388"/>
                    <a:pt x="6407" y="2399"/>
                    <a:pt x="6407" y="2399"/>
                  </a:cubicBezTo>
                  <a:cubicBezTo>
                    <a:pt x="6395" y="2396"/>
                    <a:pt x="6395" y="2396"/>
                    <a:pt x="6395" y="2396"/>
                  </a:cubicBezTo>
                  <a:cubicBezTo>
                    <a:pt x="6378" y="2405"/>
                    <a:pt x="6378" y="2405"/>
                    <a:pt x="6378" y="2405"/>
                  </a:cubicBezTo>
                  <a:cubicBezTo>
                    <a:pt x="6378" y="2405"/>
                    <a:pt x="6373" y="2418"/>
                    <a:pt x="6367" y="2426"/>
                  </a:cubicBezTo>
                  <a:cubicBezTo>
                    <a:pt x="6367" y="2426"/>
                    <a:pt x="6347" y="2438"/>
                    <a:pt x="6347" y="2442"/>
                  </a:cubicBezTo>
                  <a:cubicBezTo>
                    <a:pt x="6347" y="2446"/>
                    <a:pt x="6351" y="2460"/>
                    <a:pt x="6344" y="2467"/>
                  </a:cubicBezTo>
                  <a:cubicBezTo>
                    <a:pt x="6337" y="2474"/>
                    <a:pt x="6320" y="2498"/>
                    <a:pt x="6321" y="2512"/>
                  </a:cubicBezTo>
                  <a:cubicBezTo>
                    <a:pt x="6322" y="2526"/>
                    <a:pt x="6322" y="2537"/>
                    <a:pt x="6322" y="2537"/>
                  </a:cubicBezTo>
                  <a:cubicBezTo>
                    <a:pt x="6322" y="2537"/>
                    <a:pt x="6314" y="2541"/>
                    <a:pt x="6314" y="2544"/>
                  </a:cubicBezTo>
                  <a:cubicBezTo>
                    <a:pt x="6314" y="2547"/>
                    <a:pt x="6329" y="2545"/>
                    <a:pt x="6326" y="2560"/>
                  </a:cubicBezTo>
                  <a:cubicBezTo>
                    <a:pt x="6323" y="2575"/>
                    <a:pt x="6325" y="2584"/>
                    <a:pt x="6325" y="2584"/>
                  </a:cubicBezTo>
                  <a:cubicBezTo>
                    <a:pt x="6325" y="2584"/>
                    <a:pt x="6319" y="2578"/>
                    <a:pt x="6310" y="2589"/>
                  </a:cubicBezTo>
                  <a:cubicBezTo>
                    <a:pt x="6301" y="2600"/>
                    <a:pt x="6294" y="2616"/>
                    <a:pt x="6286" y="2627"/>
                  </a:cubicBezTo>
                  <a:cubicBezTo>
                    <a:pt x="6278" y="2638"/>
                    <a:pt x="6264" y="2634"/>
                    <a:pt x="6257" y="2644"/>
                  </a:cubicBezTo>
                  <a:cubicBezTo>
                    <a:pt x="6250" y="2654"/>
                    <a:pt x="6242" y="2666"/>
                    <a:pt x="6236" y="2672"/>
                  </a:cubicBezTo>
                  <a:cubicBezTo>
                    <a:pt x="6230" y="2678"/>
                    <a:pt x="6192" y="2688"/>
                    <a:pt x="6188" y="2689"/>
                  </a:cubicBezTo>
                  <a:cubicBezTo>
                    <a:pt x="6184" y="2690"/>
                    <a:pt x="6165" y="2691"/>
                    <a:pt x="6165" y="2691"/>
                  </a:cubicBezTo>
                  <a:cubicBezTo>
                    <a:pt x="6165" y="2691"/>
                    <a:pt x="6160" y="2697"/>
                    <a:pt x="6156" y="2706"/>
                  </a:cubicBezTo>
                  <a:cubicBezTo>
                    <a:pt x="6154" y="2709"/>
                    <a:pt x="6152" y="2714"/>
                    <a:pt x="6150" y="2718"/>
                  </a:cubicBezTo>
                  <a:cubicBezTo>
                    <a:pt x="6145" y="2731"/>
                    <a:pt x="6140" y="2753"/>
                    <a:pt x="6140" y="2753"/>
                  </a:cubicBezTo>
                  <a:cubicBezTo>
                    <a:pt x="6140" y="2753"/>
                    <a:pt x="6128" y="2763"/>
                    <a:pt x="6124" y="2767"/>
                  </a:cubicBezTo>
                  <a:cubicBezTo>
                    <a:pt x="6120" y="2771"/>
                    <a:pt x="6104" y="2772"/>
                    <a:pt x="6104" y="2772"/>
                  </a:cubicBezTo>
                  <a:cubicBezTo>
                    <a:pt x="6104" y="2772"/>
                    <a:pt x="6093" y="2769"/>
                    <a:pt x="6089" y="2778"/>
                  </a:cubicBezTo>
                  <a:cubicBezTo>
                    <a:pt x="6085" y="2787"/>
                    <a:pt x="6087" y="2803"/>
                    <a:pt x="6087" y="2803"/>
                  </a:cubicBezTo>
                  <a:cubicBezTo>
                    <a:pt x="6087" y="2803"/>
                    <a:pt x="6068" y="2822"/>
                    <a:pt x="6068" y="2828"/>
                  </a:cubicBezTo>
                  <a:cubicBezTo>
                    <a:pt x="6068" y="2834"/>
                    <a:pt x="6079" y="2851"/>
                    <a:pt x="6072" y="2864"/>
                  </a:cubicBezTo>
                  <a:cubicBezTo>
                    <a:pt x="6065" y="2877"/>
                    <a:pt x="6056" y="2877"/>
                    <a:pt x="6056" y="2877"/>
                  </a:cubicBezTo>
                  <a:cubicBezTo>
                    <a:pt x="6056" y="2877"/>
                    <a:pt x="6047" y="2891"/>
                    <a:pt x="6042" y="2896"/>
                  </a:cubicBezTo>
                  <a:cubicBezTo>
                    <a:pt x="6037" y="2901"/>
                    <a:pt x="6026" y="2903"/>
                    <a:pt x="6022" y="2907"/>
                  </a:cubicBezTo>
                  <a:cubicBezTo>
                    <a:pt x="6018" y="2911"/>
                    <a:pt x="6016" y="2918"/>
                    <a:pt x="6016" y="2918"/>
                  </a:cubicBezTo>
                  <a:cubicBezTo>
                    <a:pt x="6024" y="2922"/>
                    <a:pt x="6024" y="2922"/>
                    <a:pt x="6024" y="2922"/>
                  </a:cubicBezTo>
                  <a:cubicBezTo>
                    <a:pt x="6024" y="2922"/>
                    <a:pt x="6013" y="2933"/>
                    <a:pt x="6009" y="2943"/>
                  </a:cubicBezTo>
                  <a:cubicBezTo>
                    <a:pt x="6005" y="2953"/>
                    <a:pt x="6005" y="2965"/>
                    <a:pt x="6005" y="2965"/>
                  </a:cubicBezTo>
                  <a:cubicBezTo>
                    <a:pt x="5996" y="2965"/>
                    <a:pt x="5996" y="2965"/>
                    <a:pt x="5996" y="2965"/>
                  </a:cubicBezTo>
                  <a:cubicBezTo>
                    <a:pt x="5996" y="2965"/>
                    <a:pt x="6006" y="2977"/>
                    <a:pt x="5995" y="2987"/>
                  </a:cubicBezTo>
                  <a:cubicBezTo>
                    <a:pt x="5984" y="2997"/>
                    <a:pt x="5982" y="2992"/>
                    <a:pt x="5982" y="2992"/>
                  </a:cubicBezTo>
                  <a:cubicBezTo>
                    <a:pt x="5982" y="2992"/>
                    <a:pt x="5965" y="3010"/>
                    <a:pt x="5965" y="3024"/>
                  </a:cubicBezTo>
                  <a:cubicBezTo>
                    <a:pt x="5965" y="3031"/>
                    <a:pt x="5965" y="3041"/>
                    <a:pt x="5964" y="3049"/>
                  </a:cubicBezTo>
                  <a:cubicBezTo>
                    <a:pt x="5964" y="3049"/>
                    <a:pt x="5964" y="3049"/>
                    <a:pt x="5964" y="3049"/>
                  </a:cubicBezTo>
                  <a:cubicBezTo>
                    <a:pt x="5964" y="3056"/>
                    <a:pt x="5964" y="3062"/>
                    <a:pt x="5964" y="3062"/>
                  </a:cubicBezTo>
                  <a:cubicBezTo>
                    <a:pt x="5964" y="3062"/>
                    <a:pt x="5975" y="3061"/>
                    <a:pt x="5975" y="3066"/>
                  </a:cubicBezTo>
                  <a:cubicBezTo>
                    <a:pt x="5975" y="3071"/>
                    <a:pt x="5975" y="3084"/>
                    <a:pt x="5979" y="3087"/>
                  </a:cubicBezTo>
                  <a:cubicBezTo>
                    <a:pt x="5983" y="3090"/>
                    <a:pt x="5988" y="3079"/>
                    <a:pt x="5988" y="3079"/>
                  </a:cubicBezTo>
                  <a:cubicBezTo>
                    <a:pt x="5996" y="3102"/>
                    <a:pt x="5996" y="3102"/>
                    <a:pt x="5996" y="3102"/>
                  </a:cubicBezTo>
                  <a:cubicBezTo>
                    <a:pt x="5994" y="3133"/>
                    <a:pt x="5994" y="3133"/>
                    <a:pt x="5994" y="3133"/>
                  </a:cubicBezTo>
                  <a:cubicBezTo>
                    <a:pt x="5985" y="3133"/>
                    <a:pt x="5985" y="3133"/>
                    <a:pt x="5985" y="3133"/>
                  </a:cubicBezTo>
                  <a:cubicBezTo>
                    <a:pt x="5988" y="3147"/>
                    <a:pt x="5988" y="3147"/>
                    <a:pt x="5988" y="3147"/>
                  </a:cubicBezTo>
                  <a:cubicBezTo>
                    <a:pt x="5980" y="3153"/>
                    <a:pt x="5980" y="3153"/>
                    <a:pt x="5980" y="3153"/>
                  </a:cubicBezTo>
                  <a:cubicBezTo>
                    <a:pt x="5980" y="3153"/>
                    <a:pt x="6003" y="3182"/>
                    <a:pt x="6003" y="3200"/>
                  </a:cubicBezTo>
                  <a:cubicBezTo>
                    <a:pt x="6003" y="3218"/>
                    <a:pt x="5997" y="3239"/>
                    <a:pt x="5997" y="3239"/>
                  </a:cubicBezTo>
                  <a:cubicBezTo>
                    <a:pt x="5995" y="3268"/>
                    <a:pt x="5995" y="3268"/>
                    <a:pt x="5995" y="3268"/>
                  </a:cubicBezTo>
                  <a:cubicBezTo>
                    <a:pt x="5995" y="3268"/>
                    <a:pt x="5979" y="3285"/>
                    <a:pt x="5976" y="3300"/>
                  </a:cubicBezTo>
                  <a:cubicBezTo>
                    <a:pt x="5974" y="3309"/>
                    <a:pt x="5974" y="3324"/>
                    <a:pt x="5974" y="3335"/>
                  </a:cubicBezTo>
                  <a:cubicBezTo>
                    <a:pt x="5973" y="3342"/>
                    <a:pt x="5973" y="3348"/>
                    <a:pt x="5973" y="3349"/>
                  </a:cubicBezTo>
                  <a:cubicBezTo>
                    <a:pt x="5972" y="3352"/>
                    <a:pt x="5962" y="3359"/>
                    <a:pt x="5955" y="3372"/>
                  </a:cubicBezTo>
                  <a:cubicBezTo>
                    <a:pt x="5948" y="3385"/>
                    <a:pt x="5933" y="3398"/>
                    <a:pt x="5933" y="3398"/>
                  </a:cubicBezTo>
                  <a:cubicBezTo>
                    <a:pt x="5935" y="3405"/>
                    <a:pt x="5935" y="3405"/>
                    <a:pt x="5935" y="3405"/>
                  </a:cubicBezTo>
                  <a:cubicBezTo>
                    <a:pt x="5941" y="3404"/>
                    <a:pt x="5941" y="3404"/>
                    <a:pt x="5941" y="3404"/>
                  </a:cubicBezTo>
                  <a:cubicBezTo>
                    <a:pt x="5941" y="3404"/>
                    <a:pt x="5950" y="3413"/>
                    <a:pt x="5950" y="3420"/>
                  </a:cubicBezTo>
                  <a:cubicBezTo>
                    <a:pt x="5950" y="3427"/>
                    <a:pt x="5953" y="3433"/>
                    <a:pt x="5953" y="3433"/>
                  </a:cubicBezTo>
                  <a:cubicBezTo>
                    <a:pt x="5962" y="3441"/>
                    <a:pt x="5962" y="3441"/>
                    <a:pt x="5962" y="3441"/>
                  </a:cubicBezTo>
                  <a:cubicBezTo>
                    <a:pt x="5962" y="3441"/>
                    <a:pt x="5961" y="3442"/>
                    <a:pt x="5961" y="3449"/>
                  </a:cubicBezTo>
                  <a:cubicBezTo>
                    <a:pt x="5961" y="3454"/>
                    <a:pt x="5965" y="3458"/>
                    <a:pt x="5967" y="3461"/>
                  </a:cubicBezTo>
                  <a:cubicBezTo>
                    <a:pt x="5968" y="3462"/>
                    <a:pt x="5969" y="3463"/>
                    <a:pt x="5969" y="3463"/>
                  </a:cubicBezTo>
                  <a:cubicBezTo>
                    <a:pt x="5969" y="3463"/>
                    <a:pt x="5959" y="3478"/>
                    <a:pt x="5958" y="3485"/>
                  </a:cubicBezTo>
                  <a:cubicBezTo>
                    <a:pt x="5958" y="3486"/>
                    <a:pt x="5958" y="3486"/>
                    <a:pt x="5958" y="3487"/>
                  </a:cubicBezTo>
                  <a:cubicBezTo>
                    <a:pt x="5957" y="3494"/>
                    <a:pt x="5957" y="3504"/>
                    <a:pt x="5957" y="3504"/>
                  </a:cubicBezTo>
                  <a:cubicBezTo>
                    <a:pt x="5951" y="3507"/>
                    <a:pt x="5951" y="3507"/>
                    <a:pt x="5951" y="3507"/>
                  </a:cubicBezTo>
                  <a:cubicBezTo>
                    <a:pt x="5951" y="3507"/>
                    <a:pt x="5955" y="3528"/>
                    <a:pt x="5964" y="3533"/>
                  </a:cubicBezTo>
                  <a:cubicBezTo>
                    <a:pt x="5973" y="3538"/>
                    <a:pt x="5983" y="3533"/>
                    <a:pt x="5983" y="3533"/>
                  </a:cubicBezTo>
                  <a:cubicBezTo>
                    <a:pt x="5979" y="3556"/>
                    <a:pt x="5979" y="3556"/>
                    <a:pt x="5979" y="3556"/>
                  </a:cubicBezTo>
                  <a:cubicBezTo>
                    <a:pt x="5979" y="3556"/>
                    <a:pt x="5987" y="3564"/>
                    <a:pt x="5994" y="3558"/>
                  </a:cubicBezTo>
                  <a:cubicBezTo>
                    <a:pt x="6001" y="3552"/>
                    <a:pt x="6025" y="3553"/>
                    <a:pt x="6025" y="3553"/>
                  </a:cubicBezTo>
                  <a:cubicBezTo>
                    <a:pt x="6042" y="3547"/>
                    <a:pt x="6042" y="3547"/>
                    <a:pt x="6042" y="3547"/>
                  </a:cubicBezTo>
                  <a:cubicBezTo>
                    <a:pt x="6042" y="3562"/>
                    <a:pt x="6042" y="3562"/>
                    <a:pt x="6042" y="3562"/>
                  </a:cubicBezTo>
                  <a:cubicBezTo>
                    <a:pt x="6042" y="3562"/>
                    <a:pt x="6018" y="3550"/>
                    <a:pt x="6016" y="3560"/>
                  </a:cubicBezTo>
                  <a:cubicBezTo>
                    <a:pt x="6014" y="3570"/>
                    <a:pt x="6021" y="3576"/>
                    <a:pt x="6021" y="3576"/>
                  </a:cubicBezTo>
                  <a:cubicBezTo>
                    <a:pt x="6042" y="3571"/>
                    <a:pt x="6042" y="3571"/>
                    <a:pt x="6042" y="3571"/>
                  </a:cubicBezTo>
                  <a:cubicBezTo>
                    <a:pt x="6018" y="3583"/>
                    <a:pt x="6018" y="3583"/>
                    <a:pt x="6018" y="3583"/>
                  </a:cubicBezTo>
                  <a:cubicBezTo>
                    <a:pt x="6037" y="3611"/>
                    <a:pt x="6037" y="3611"/>
                    <a:pt x="6037" y="3611"/>
                  </a:cubicBezTo>
                  <a:cubicBezTo>
                    <a:pt x="6042" y="3596"/>
                    <a:pt x="6042" y="3596"/>
                    <a:pt x="6042" y="3596"/>
                  </a:cubicBezTo>
                  <a:cubicBezTo>
                    <a:pt x="6042" y="3596"/>
                    <a:pt x="6046" y="3610"/>
                    <a:pt x="6051" y="3612"/>
                  </a:cubicBezTo>
                  <a:cubicBezTo>
                    <a:pt x="6056" y="3614"/>
                    <a:pt x="6061" y="3613"/>
                    <a:pt x="6061" y="3613"/>
                  </a:cubicBezTo>
                  <a:cubicBezTo>
                    <a:pt x="6061" y="3613"/>
                    <a:pt x="6052" y="3637"/>
                    <a:pt x="6067" y="3644"/>
                  </a:cubicBezTo>
                  <a:cubicBezTo>
                    <a:pt x="6082" y="3651"/>
                    <a:pt x="6087" y="3648"/>
                    <a:pt x="6087" y="3648"/>
                  </a:cubicBezTo>
                  <a:cubicBezTo>
                    <a:pt x="6087" y="3648"/>
                    <a:pt x="6084" y="3660"/>
                    <a:pt x="6088" y="3664"/>
                  </a:cubicBezTo>
                  <a:cubicBezTo>
                    <a:pt x="6092" y="3668"/>
                    <a:pt x="6101" y="3659"/>
                    <a:pt x="6101" y="3659"/>
                  </a:cubicBezTo>
                  <a:cubicBezTo>
                    <a:pt x="6101" y="3659"/>
                    <a:pt x="6105" y="3679"/>
                    <a:pt x="6109" y="3686"/>
                  </a:cubicBezTo>
                  <a:cubicBezTo>
                    <a:pt x="6113" y="3693"/>
                    <a:pt x="6128" y="3704"/>
                    <a:pt x="6128" y="3704"/>
                  </a:cubicBezTo>
                  <a:cubicBezTo>
                    <a:pt x="6119" y="3709"/>
                    <a:pt x="6119" y="3709"/>
                    <a:pt x="6119" y="3709"/>
                  </a:cubicBezTo>
                  <a:cubicBezTo>
                    <a:pt x="6128" y="3716"/>
                    <a:pt x="6128" y="3716"/>
                    <a:pt x="6128" y="3716"/>
                  </a:cubicBezTo>
                  <a:cubicBezTo>
                    <a:pt x="6128" y="3716"/>
                    <a:pt x="6120" y="3725"/>
                    <a:pt x="6120" y="3734"/>
                  </a:cubicBezTo>
                  <a:cubicBezTo>
                    <a:pt x="6120" y="3743"/>
                    <a:pt x="6135" y="3753"/>
                    <a:pt x="6135" y="3753"/>
                  </a:cubicBezTo>
                  <a:cubicBezTo>
                    <a:pt x="6134" y="3771"/>
                    <a:pt x="6134" y="3771"/>
                    <a:pt x="6134" y="3771"/>
                  </a:cubicBezTo>
                  <a:cubicBezTo>
                    <a:pt x="6148" y="3782"/>
                    <a:pt x="6148" y="3782"/>
                    <a:pt x="6148" y="3782"/>
                  </a:cubicBezTo>
                  <a:cubicBezTo>
                    <a:pt x="6148" y="3782"/>
                    <a:pt x="6147" y="3789"/>
                    <a:pt x="6156" y="3798"/>
                  </a:cubicBezTo>
                  <a:cubicBezTo>
                    <a:pt x="6165" y="3807"/>
                    <a:pt x="6184" y="3807"/>
                    <a:pt x="6184" y="3807"/>
                  </a:cubicBezTo>
                  <a:cubicBezTo>
                    <a:pt x="6204" y="3829"/>
                    <a:pt x="6204" y="3829"/>
                    <a:pt x="6204" y="3829"/>
                  </a:cubicBezTo>
                  <a:cubicBezTo>
                    <a:pt x="6190" y="3813"/>
                    <a:pt x="6190" y="3813"/>
                    <a:pt x="6190" y="3813"/>
                  </a:cubicBezTo>
                  <a:cubicBezTo>
                    <a:pt x="6213" y="3839"/>
                    <a:pt x="6213" y="3839"/>
                    <a:pt x="6213" y="3839"/>
                  </a:cubicBezTo>
                  <a:cubicBezTo>
                    <a:pt x="6230" y="3841"/>
                    <a:pt x="6230" y="3841"/>
                    <a:pt x="6230" y="3841"/>
                  </a:cubicBezTo>
                  <a:cubicBezTo>
                    <a:pt x="6238" y="3859"/>
                    <a:pt x="6238" y="3859"/>
                    <a:pt x="6238" y="3859"/>
                  </a:cubicBezTo>
                  <a:cubicBezTo>
                    <a:pt x="6238" y="3859"/>
                    <a:pt x="6256" y="3855"/>
                    <a:pt x="6260" y="3863"/>
                  </a:cubicBezTo>
                  <a:cubicBezTo>
                    <a:pt x="6264" y="3871"/>
                    <a:pt x="6279" y="3897"/>
                    <a:pt x="6295" y="3911"/>
                  </a:cubicBezTo>
                  <a:cubicBezTo>
                    <a:pt x="6311" y="3925"/>
                    <a:pt x="6339" y="3932"/>
                    <a:pt x="6346" y="3937"/>
                  </a:cubicBezTo>
                  <a:cubicBezTo>
                    <a:pt x="6353" y="3942"/>
                    <a:pt x="6370" y="3960"/>
                    <a:pt x="6385" y="3960"/>
                  </a:cubicBezTo>
                  <a:cubicBezTo>
                    <a:pt x="6386" y="3960"/>
                    <a:pt x="6387" y="3960"/>
                    <a:pt x="6388" y="3960"/>
                  </a:cubicBezTo>
                  <a:cubicBezTo>
                    <a:pt x="6400" y="3958"/>
                    <a:pt x="6403" y="3948"/>
                    <a:pt x="6403" y="3948"/>
                  </a:cubicBezTo>
                  <a:cubicBezTo>
                    <a:pt x="6412" y="3948"/>
                    <a:pt x="6412" y="3948"/>
                    <a:pt x="6412" y="3948"/>
                  </a:cubicBezTo>
                  <a:cubicBezTo>
                    <a:pt x="6422" y="3940"/>
                    <a:pt x="6422" y="3940"/>
                    <a:pt x="6422" y="3940"/>
                  </a:cubicBezTo>
                  <a:cubicBezTo>
                    <a:pt x="6422" y="3940"/>
                    <a:pt x="6468" y="3915"/>
                    <a:pt x="6488" y="3917"/>
                  </a:cubicBezTo>
                  <a:cubicBezTo>
                    <a:pt x="6508" y="3919"/>
                    <a:pt x="6515" y="3913"/>
                    <a:pt x="6515" y="3913"/>
                  </a:cubicBezTo>
                  <a:cubicBezTo>
                    <a:pt x="6515" y="3913"/>
                    <a:pt x="6546" y="3902"/>
                    <a:pt x="6555" y="3907"/>
                  </a:cubicBezTo>
                  <a:cubicBezTo>
                    <a:pt x="6564" y="3912"/>
                    <a:pt x="6566" y="3917"/>
                    <a:pt x="6573" y="3916"/>
                  </a:cubicBezTo>
                  <a:cubicBezTo>
                    <a:pt x="6580" y="3915"/>
                    <a:pt x="6593" y="3906"/>
                    <a:pt x="6593" y="3906"/>
                  </a:cubicBezTo>
                  <a:cubicBezTo>
                    <a:pt x="6593" y="3906"/>
                    <a:pt x="6594" y="3916"/>
                    <a:pt x="6610" y="3923"/>
                  </a:cubicBezTo>
                  <a:cubicBezTo>
                    <a:pt x="6614" y="3925"/>
                    <a:pt x="6618" y="3926"/>
                    <a:pt x="6622" y="3927"/>
                  </a:cubicBezTo>
                  <a:cubicBezTo>
                    <a:pt x="6631" y="3929"/>
                    <a:pt x="6637" y="3929"/>
                    <a:pt x="6637" y="3929"/>
                  </a:cubicBezTo>
                  <a:cubicBezTo>
                    <a:pt x="6637" y="3929"/>
                    <a:pt x="6641" y="3944"/>
                    <a:pt x="6651" y="3940"/>
                  </a:cubicBezTo>
                  <a:cubicBezTo>
                    <a:pt x="6661" y="3936"/>
                    <a:pt x="6682" y="3918"/>
                    <a:pt x="6689" y="3916"/>
                  </a:cubicBezTo>
                  <a:cubicBezTo>
                    <a:pt x="6696" y="3914"/>
                    <a:pt x="6707" y="3916"/>
                    <a:pt x="6707" y="3916"/>
                  </a:cubicBezTo>
                  <a:cubicBezTo>
                    <a:pt x="6707" y="3916"/>
                    <a:pt x="6728" y="3898"/>
                    <a:pt x="6731" y="3897"/>
                  </a:cubicBezTo>
                  <a:cubicBezTo>
                    <a:pt x="6734" y="3896"/>
                    <a:pt x="6749" y="3893"/>
                    <a:pt x="6749" y="3893"/>
                  </a:cubicBezTo>
                  <a:cubicBezTo>
                    <a:pt x="6749" y="3893"/>
                    <a:pt x="6755" y="3877"/>
                    <a:pt x="6763" y="3878"/>
                  </a:cubicBezTo>
                  <a:cubicBezTo>
                    <a:pt x="6771" y="3879"/>
                    <a:pt x="6777" y="3887"/>
                    <a:pt x="6786" y="3882"/>
                  </a:cubicBezTo>
                  <a:cubicBezTo>
                    <a:pt x="6791" y="3879"/>
                    <a:pt x="6797" y="3873"/>
                    <a:pt x="6803" y="3868"/>
                  </a:cubicBezTo>
                  <a:cubicBezTo>
                    <a:pt x="6808" y="3862"/>
                    <a:pt x="6814" y="3858"/>
                    <a:pt x="6820" y="3857"/>
                  </a:cubicBezTo>
                  <a:cubicBezTo>
                    <a:pt x="6824" y="3856"/>
                    <a:pt x="6828" y="3856"/>
                    <a:pt x="6833" y="3856"/>
                  </a:cubicBezTo>
                  <a:cubicBezTo>
                    <a:pt x="6833" y="3856"/>
                    <a:pt x="6833" y="3856"/>
                    <a:pt x="6833" y="3856"/>
                  </a:cubicBezTo>
                  <a:cubicBezTo>
                    <a:pt x="6844" y="3857"/>
                    <a:pt x="6856" y="3859"/>
                    <a:pt x="6856" y="3859"/>
                  </a:cubicBezTo>
                  <a:cubicBezTo>
                    <a:pt x="6864" y="3845"/>
                    <a:pt x="6864" y="3845"/>
                    <a:pt x="6864" y="3845"/>
                  </a:cubicBezTo>
                  <a:cubicBezTo>
                    <a:pt x="6864" y="3845"/>
                    <a:pt x="6868" y="3847"/>
                    <a:pt x="6874" y="3850"/>
                  </a:cubicBezTo>
                  <a:cubicBezTo>
                    <a:pt x="6881" y="3853"/>
                    <a:pt x="6891" y="3856"/>
                    <a:pt x="6897" y="3854"/>
                  </a:cubicBezTo>
                  <a:cubicBezTo>
                    <a:pt x="6908" y="3850"/>
                    <a:pt x="6918" y="3842"/>
                    <a:pt x="6918" y="3842"/>
                  </a:cubicBezTo>
                  <a:cubicBezTo>
                    <a:pt x="6921" y="3849"/>
                    <a:pt x="6921" y="3849"/>
                    <a:pt x="6921" y="3849"/>
                  </a:cubicBezTo>
                  <a:cubicBezTo>
                    <a:pt x="6921" y="3849"/>
                    <a:pt x="6954" y="3842"/>
                    <a:pt x="6970" y="3861"/>
                  </a:cubicBezTo>
                  <a:cubicBezTo>
                    <a:pt x="6986" y="3880"/>
                    <a:pt x="6987" y="3889"/>
                    <a:pt x="6987" y="3889"/>
                  </a:cubicBezTo>
                  <a:cubicBezTo>
                    <a:pt x="7001" y="3888"/>
                    <a:pt x="7001" y="3888"/>
                    <a:pt x="7001" y="3888"/>
                  </a:cubicBezTo>
                  <a:cubicBezTo>
                    <a:pt x="7001" y="3888"/>
                    <a:pt x="6991" y="3903"/>
                    <a:pt x="6994" y="3904"/>
                  </a:cubicBezTo>
                  <a:cubicBezTo>
                    <a:pt x="6997" y="3905"/>
                    <a:pt x="7007" y="3898"/>
                    <a:pt x="7007" y="3901"/>
                  </a:cubicBezTo>
                  <a:cubicBezTo>
                    <a:pt x="7007" y="3904"/>
                    <a:pt x="7002" y="3912"/>
                    <a:pt x="7002" y="3920"/>
                  </a:cubicBezTo>
                  <a:cubicBezTo>
                    <a:pt x="7002" y="3928"/>
                    <a:pt x="7010" y="3957"/>
                    <a:pt x="7031" y="3958"/>
                  </a:cubicBezTo>
                  <a:cubicBezTo>
                    <a:pt x="7052" y="3959"/>
                    <a:pt x="7065" y="3957"/>
                    <a:pt x="7065" y="3957"/>
                  </a:cubicBezTo>
                  <a:cubicBezTo>
                    <a:pt x="7068" y="3939"/>
                    <a:pt x="7068" y="3939"/>
                    <a:pt x="7068" y="3939"/>
                  </a:cubicBezTo>
                  <a:cubicBezTo>
                    <a:pt x="7086" y="3949"/>
                    <a:pt x="7086" y="3949"/>
                    <a:pt x="7086" y="3949"/>
                  </a:cubicBezTo>
                  <a:cubicBezTo>
                    <a:pt x="7102" y="3944"/>
                    <a:pt x="7102" y="3944"/>
                    <a:pt x="7102" y="3944"/>
                  </a:cubicBezTo>
                  <a:cubicBezTo>
                    <a:pt x="7111" y="3953"/>
                    <a:pt x="7111" y="3953"/>
                    <a:pt x="7111" y="3953"/>
                  </a:cubicBezTo>
                  <a:cubicBezTo>
                    <a:pt x="7139" y="3952"/>
                    <a:pt x="7139" y="3952"/>
                    <a:pt x="7139" y="3952"/>
                  </a:cubicBezTo>
                  <a:cubicBezTo>
                    <a:pt x="7139" y="3936"/>
                    <a:pt x="7139" y="3936"/>
                    <a:pt x="7139" y="3936"/>
                  </a:cubicBezTo>
                  <a:cubicBezTo>
                    <a:pt x="7156" y="3935"/>
                    <a:pt x="7156" y="3935"/>
                    <a:pt x="7156" y="3935"/>
                  </a:cubicBezTo>
                  <a:cubicBezTo>
                    <a:pt x="7155" y="3938"/>
                    <a:pt x="7155" y="3938"/>
                    <a:pt x="7155" y="3938"/>
                  </a:cubicBezTo>
                  <a:cubicBezTo>
                    <a:pt x="7151" y="3947"/>
                    <a:pt x="7151" y="3947"/>
                    <a:pt x="7151" y="3947"/>
                  </a:cubicBezTo>
                  <a:cubicBezTo>
                    <a:pt x="7169" y="3944"/>
                    <a:pt x="7169" y="3944"/>
                    <a:pt x="7169" y="3944"/>
                  </a:cubicBezTo>
                  <a:cubicBezTo>
                    <a:pt x="7169" y="3944"/>
                    <a:pt x="7168" y="3966"/>
                    <a:pt x="7178" y="3975"/>
                  </a:cubicBezTo>
                  <a:cubicBezTo>
                    <a:pt x="7188" y="3984"/>
                    <a:pt x="7195" y="3986"/>
                    <a:pt x="7195" y="3986"/>
                  </a:cubicBezTo>
                  <a:cubicBezTo>
                    <a:pt x="7209" y="3973"/>
                    <a:pt x="7209" y="3973"/>
                    <a:pt x="7209" y="3973"/>
                  </a:cubicBezTo>
                  <a:cubicBezTo>
                    <a:pt x="7196" y="3993"/>
                    <a:pt x="7196" y="3993"/>
                    <a:pt x="7196" y="3993"/>
                  </a:cubicBezTo>
                  <a:cubicBezTo>
                    <a:pt x="7208" y="4011"/>
                    <a:pt x="7208" y="4011"/>
                    <a:pt x="7208" y="4011"/>
                  </a:cubicBezTo>
                  <a:cubicBezTo>
                    <a:pt x="7221" y="4016"/>
                    <a:pt x="7221" y="4016"/>
                    <a:pt x="7221" y="4016"/>
                  </a:cubicBezTo>
                  <a:cubicBezTo>
                    <a:pt x="7219" y="4046"/>
                    <a:pt x="7219" y="4046"/>
                    <a:pt x="7219" y="4046"/>
                  </a:cubicBezTo>
                  <a:cubicBezTo>
                    <a:pt x="7212" y="4048"/>
                    <a:pt x="7212" y="4048"/>
                    <a:pt x="7212" y="4048"/>
                  </a:cubicBezTo>
                  <a:cubicBezTo>
                    <a:pt x="7213" y="4069"/>
                    <a:pt x="7213" y="4069"/>
                    <a:pt x="7213" y="4069"/>
                  </a:cubicBezTo>
                  <a:cubicBezTo>
                    <a:pt x="7207" y="4072"/>
                    <a:pt x="7207" y="4072"/>
                    <a:pt x="7207" y="4072"/>
                  </a:cubicBezTo>
                  <a:cubicBezTo>
                    <a:pt x="7207" y="4072"/>
                    <a:pt x="7211" y="4090"/>
                    <a:pt x="7206" y="4098"/>
                  </a:cubicBezTo>
                  <a:cubicBezTo>
                    <a:pt x="7201" y="4106"/>
                    <a:pt x="7183" y="4119"/>
                    <a:pt x="7187" y="4126"/>
                  </a:cubicBezTo>
                  <a:cubicBezTo>
                    <a:pt x="7190" y="4132"/>
                    <a:pt x="7200" y="4135"/>
                    <a:pt x="7204" y="4136"/>
                  </a:cubicBezTo>
                  <a:cubicBezTo>
                    <a:pt x="7212" y="4134"/>
                    <a:pt x="7212" y="4134"/>
                    <a:pt x="7212" y="4134"/>
                  </a:cubicBezTo>
                  <a:cubicBezTo>
                    <a:pt x="7204" y="4136"/>
                    <a:pt x="7204" y="4136"/>
                    <a:pt x="7204" y="4136"/>
                  </a:cubicBezTo>
                  <a:cubicBezTo>
                    <a:pt x="7205" y="4137"/>
                    <a:pt x="7206" y="4137"/>
                    <a:pt x="7206" y="4137"/>
                  </a:cubicBezTo>
                  <a:cubicBezTo>
                    <a:pt x="7198" y="4142"/>
                    <a:pt x="7198" y="4142"/>
                    <a:pt x="7198" y="4142"/>
                  </a:cubicBezTo>
                  <a:cubicBezTo>
                    <a:pt x="7198" y="4142"/>
                    <a:pt x="7207" y="4170"/>
                    <a:pt x="7203" y="4172"/>
                  </a:cubicBezTo>
                  <a:cubicBezTo>
                    <a:pt x="7199" y="4174"/>
                    <a:pt x="7188" y="4172"/>
                    <a:pt x="7188" y="4172"/>
                  </a:cubicBezTo>
                  <a:cubicBezTo>
                    <a:pt x="7188" y="4172"/>
                    <a:pt x="7191" y="4213"/>
                    <a:pt x="7181" y="4224"/>
                  </a:cubicBezTo>
                  <a:cubicBezTo>
                    <a:pt x="7171" y="4235"/>
                    <a:pt x="7158" y="4231"/>
                    <a:pt x="7158" y="4231"/>
                  </a:cubicBezTo>
                  <a:cubicBezTo>
                    <a:pt x="7175" y="4268"/>
                    <a:pt x="7175" y="4268"/>
                    <a:pt x="7175" y="4268"/>
                  </a:cubicBezTo>
                  <a:cubicBezTo>
                    <a:pt x="7186" y="4260"/>
                    <a:pt x="7186" y="4260"/>
                    <a:pt x="7186" y="4260"/>
                  </a:cubicBezTo>
                  <a:cubicBezTo>
                    <a:pt x="7192" y="4273"/>
                    <a:pt x="7192" y="4273"/>
                    <a:pt x="7192" y="4273"/>
                  </a:cubicBezTo>
                  <a:cubicBezTo>
                    <a:pt x="7192" y="4273"/>
                    <a:pt x="7183" y="4286"/>
                    <a:pt x="7185" y="4293"/>
                  </a:cubicBezTo>
                  <a:cubicBezTo>
                    <a:pt x="7187" y="4300"/>
                    <a:pt x="7200" y="4297"/>
                    <a:pt x="7200" y="4297"/>
                  </a:cubicBezTo>
                  <a:cubicBezTo>
                    <a:pt x="7204" y="4324"/>
                    <a:pt x="7204" y="4324"/>
                    <a:pt x="7204" y="4324"/>
                  </a:cubicBezTo>
                  <a:cubicBezTo>
                    <a:pt x="7224" y="4328"/>
                    <a:pt x="7224" y="4328"/>
                    <a:pt x="7224" y="4328"/>
                  </a:cubicBezTo>
                  <a:cubicBezTo>
                    <a:pt x="7219" y="4336"/>
                    <a:pt x="7219" y="4336"/>
                    <a:pt x="7219" y="4336"/>
                  </a:cubicBezTo>
                  <a:cubicBezTo>
                    <a:pt x="7252" y="4371"/>
                    <a:pt x="7252" y="4371"/>
                    <a:pt x="7252" y="4371"/>
                  </a:cubicBezTo>
                  <a:cubicBezTo>
                    <a:pt x="7249" y="4376"/>
                    <a:pt x="7249" y="4376"/>
                    <a:pt x="7249" y="4376"/>
                  </a:cubicBezTo>
                  <a:cubicBezTo>
                    <a:pt x="7271" y="4403"/>
                    <a:pt x="7271" y="4403"/>
                    <a:pt x="7271" y="4403"/>
                  </a:cubicBezTo>
                  <a:cubicBezTo>
                    <a:pt x="7272" y="4404"/>
                    <a:pt x="7272" y="4404"/>
                    <a:pt x="7272" y="4404"/>
                  </a:cubicBezTo>
                  <a:cubicBezTo>
                    <a:pt x="7308" y="4435"/>
                    <a:pt x="7308" y="4435"/>
                    <a:pt x="7308" y="4435"/>
                  </a:cubicBezTo>
                  <a:cubicBezTo>
                    <a:pt x="7309" y="4447"/>
                    <a:pt x="7309" y="4447"/>
                    <a:pt x="7309" y="4447"/>
                  </a:cubicBezTo>
                  <a:cubicBezTo>
                    <a:pt x="7321" y="4463"/>
                    <a:pt x="7321" y="4463"/>
                    <a:pt x="7321" y="4463"/>
                  </a:cubicBezTo>
                  <a:cubicBezTo>
                    <a:pt x="7325" y="4501"/>
                    <a:pt x="7325" y="4501"/>
                    <a:pt x="7325" y="4501"/>
                  </a:cubicBezTo>
                  <a:cubicBezTo>
                    <a:pt x="7325" y="4501"/>
                    <a:pt x="7326" y="4502"/>
                    <a:pt x="7327" y="4503"/>
                  </a:cubicBezTo>
                  <a:cubicBezTo>
                    <a:pt x="7331" y="4501"/>
                    <a:pt x="7334" y="4499"/>
                    <a:pt x="7337" y="4497"/>
                  </a:cubicBezTo>
                  <a:cubicBezTo>
                    <a:pt x="7334" y="4499"/>
                    <a:pt x="7331" y="4501"/>
                    <a:pt x="7327" y="4503"/>
                  </a:cubicBezTo>
                  <a:cubicBezTo>
                    <a:pt x="7331" y="4506"/>
                    <a:pt x="7338" y="4513"/>
                    <a:pt x="7339" y="4518"/>
                  </a:cubicBezTo>
                  <a:cubicBezTo>
                    <a:pt x="7339" y="4519"/>
                    <a:pt x="7339" y="4520"/>
                    <a:pt x="7338" y="4521"/>
                  </a:cubicBezTo>
                  <a:cubicBezTo>
                    <a:pt x="7332" y="4525"/>
                    <a:pt x="7327" y="4526"/>
                    <a:pt x="7327" y="4526"/>
                  </a:cubicBezTo>
                  <a:cubicBezTo>
                    <a:pt x="7327" y="4526"/>
                    <a:pt x="7340" y="4545"/>
                    <a:pt x="7343" y="4552"/>
                  </a:cubicBezTo>
                  <a:cubicBezTo>
                    <a:pt x="7346" y="4559"/>
                    <a:pt x="7355" y="4562"/>
                    <a:pt x="7355" y="4562"/>
                  </a:cubicBezTo>
                  <a:cubicBezTo>
                    <a:pt x="7351" y="4581"/>
                    <a:pt x="7351" y="4581"/>
                    <a:pt x="7351" y="4581"/>
                  </a:cubicBezTo>
                  <a:cubicBezTo>
                    <a:pt x="7351" y="4581"/>
                    <a:pt x="7383" y="4618"/>
                    <a:pt x="7380" y="4645"/>
                  </a:cubicBezTo>
                  <a:cubicBezTo>
                    <a:pt x="7377" y="4672"/>
                    <a:pt x="7364" y="4678"/>
                    <a:pt x="7364" y="4678"/>
                  </a:cubicBezTo>
                  <a:cubicBezTo>
                    <a:pt x="7363" y="4695"/>
                    <a:pt x="7363" y="4695"/>
                    <a:pt x="7363" y="4695"/>
                  </a:cubicBezTo>
                  <a:cubicBezTo>
                    <a:pt x="7370" y="4694"/>
                    <a:pt x="7370" y="4694"/>
                    <a:pt x="7370" y="4694"/>
                  </a:cubicBezTo>
                  <a:cubicBezTo>
                    <a:pt x="7370" y="4694"/>
                    <a:pt x="7366" y="4717"/>
                    <a:pt x="7380" y="4738"/>
                  </a:cubicBezTo>
                  <a:cubicBezTo>
                    <a:pt x="7394" y="4759"/>
                    <a:pt x="7406" y="4797"/>
                    <a:pt x="7403" y="4812"/>
                  </a:cubicBezTo>
                  <a:cubicBezTo>
                    <a:pt x="7400" y="4827"/>
                    <a:pt x="7389" y="4844"/>
                    <a:pt x="7389" y="4844"/>
                  </a:cubicBezTo>
                  <a:cubicBezTo>
                    <a:pt x="7389" y="4844"/>
                    <a:pt x="7396" y="4860"/>
                    <a:pt x="7388" y="4866"/>
                  </a:cubicBezTo>
                  <a:cubicBezTo>
                    <a:pt x="7380" y="4872"/>
                    <a:pt x="7367" y="4870"/>
                    <a:pt x="7367" y="4870"/>
                  </a:cubicBezTo>
                  <a:cubicBezTo>
                    <a:pt x="7361" y="4884"/>
                    <a:pt x="7361" y="4884"/>
                    <a:pt x="7361" y="4884"/>
                  </a:cubicBezTo>
                  <a:cubicBezTo>
                    <a:pt x="7363" y="4899"/>
                    <a:pt x="7363" y="4899"/>
                    <a:pt x="7363" y="4899"/>
                  </a:cubicBezTo>
                  <a:cubicBezTo>
                    <a:pt x="7363" y="4899"/>
                    <a:pt x="7338" y="4896"/>
                    <a:pt x="7339" y="4908"/>
                  </a:cubicBezTo>
                  <a:cubicBezTo>
                    <a:pt x="7340" y="4920"/>
                    <a:pt x="7336" y="4938"/>
                    <a:pt x="7336" y="4938"/>
                  </a:cubicBezTo>
                  <a:cubicBezTo>
                    <a:pt x="7329" y="4948"/>
                    <a:pt x="7329" y="4948"/>
                    <a:pt x="7329" y="4948"/>
                  </a:cubicBezTo>
                  <a:cubicBezTo>
                    <a:pt x="7329" y="4948"/>
                    <a:pt x="7333" y="4980"/>
                    <a:pt x="7330" y="4990"/>
                  </a:cubicBezTo>
                  <a:cubicBezTo>
                    <a:pt x="7327" y="5000"/>
                    <a:pt x="7316" y="5003"/>
                    <a:pt x="7316" y="5003"/>
                  </a:cubicBezTo>
                  <a:cubicBezTo>
                    <a:pt x="7316" y="5030"/>
                    <a:pt x="7316" y="5030"/>
                    <a:pt x="7316" y="5030"/>
                  </a:cubicBezTo>
                  <a:cubicBezTo>
                    <a:pt x="7301" y="5042"/>
                    <a:pt x="7301" y="5042"/>
                    <a:pt x="7301" y="5042"/>
                  </a:cubicBezTo>
                  <a:cubicBezTo>
                    <a:pt x="7301" y="5069"/>
                    <a:pt x="7301" y="5069"/>
                    <a:pt x="7301" y="5069"/>
                  </a:cubicBezTo>
                  <a:cubicBezTo>
                    <a:pt x="7308" y="5078"/>
                    <a:pt x="7308" y="5078"/>
                    <a:pt x="7308" y="5078"/>
                  </a:cubicBezTo>
                  <a:cubicBezTo>
                    <a:pt x="7295" y="5093"/>
                    <a:pt x="7295" y="5093"/>
                    <a:pt x="7295" y="5093"/>
                  </a:cubicBezTo>
                  <a:cubicBezTo>
                    <a:pt x="7298" y="5120"/>
                    <a:pt x="7298" y="5120"/>
                    <a:pt x="7298" y="5120"/>
                  </a:cubicBezTo>
                  <a:cubicBezTo>
                    <a:pt x="7302" y="5166"/>
                    <a:pt x="7302" y="5166"/>
                    <a:pt x="7302" y="5166"/>
                  </a:cubicBezTo>
                  <a:cubicBezTo>
                    <a:pt x="7302" y="5166"/>
                    <a:pt x="7311" y="5183"/>
                    <a:pt x="7320" y="5196"/>
                  </a:cubicBezTo>
                  <a:cubicBezTo>
                    <a:pt x="7329" y="5209"/>
                    <a:pt x="7362" y="5257"/>
                    <a:pt x="7363" y="5274"/>
                  </a:cubicBezTo>
                  <a:cubicBezTo>
                    <a:pt x="7364" y="5291"/>
                    <a:pt x="7377" y="5308"/>
                    <a:pt x="7381" y="5321"/>
                  </a:cubicBezTo>
                  <a:cubicBezTo>
                    <a:pt x="7385" y="5334"/>
                    <a:pt x="7400" y="5349"/>
                    <a:pt x="7400" y="5349"/>
                  </a:cubicBezTo>
                  <a:cubicBezTo>
                    <a:pt x="7400" y="5363"/>
                    <a:pt x="7400" y="5363"/>
                    <a:pt x="7400" y="5363"/>
                  </a:cubicBezTo>
                  <a:cubicBezTo>
                    <a:pt x="7400" y="5363"/>
                    <a:pt x="7429" y="5384"/>
                    <a:pt x="7429" y="5400"/>
                  </a:cubicBezTo>
                  <a:cubicBezTo>
                    <a:pt x="7429" y="5416"/>
                    <a:pt x="7427" y="5490"/>
                    <a:pt x="7427" y="5490"/>
                  </a:cubicBezTo>
                  <a:cubicBezTo>
                    <a:pt x="7427" y="5490"/>
                    <a:pt x="7442" y="5515"/>
                    <a:pt x="7444" y="5535"/>
                  </a:cubicBezTo>
                  <a:cubicBezTo>
                    <a:pt x="7446" y="5555"/>
                    <a:pt x="7438" y="5555"/>
                    <a:pt x="7438" y="5555"/>
                  </a:cubicBezTo>
                  <a:cubicBezTo>
                    <a:pt x="7447" y="5588"/>
                    <a:pt x="7447" y="5588"/>
                    <a:pt x="7447" y="5588"/>
                  </a:cubicBezTo>
                  <a:cubicBezTo>
                    <a:pt x="7449" y="5612"/>
                    <a:pt x="7449" y="5612"/>
                    <a:pt x="7449" y="5612"/>
                  </a:cubicBezTo>
                  <a:cubicBezTo>
                    <a:pt x="7457" y="5612"/>
                    <a:pt x="7457" y="5612"/>
                    <a:pt x="7457" y="5612"/>
                  </a:cubicBezTo>
                  <a:cubicBezTo>
                    <a:pt x="7457" y="5612"/>
                    <a:pt x="7454" y="5632"/>
                    <a:pt x="7455" y="5636"/>
                  </a:cubicBezTo>
                  <a:cubicBezTo>
                    <a:pt x="7456" y="5640"/>
                    <a:pt x="7466" y="5648"/>
                    <a:pt x="7466" y="5648"/>
                  </a:cubicBezTo>
                  <a:cubicBezTo>
                    <a:pt x="7467" y="5667"/>
                    <a:pt x="7467" y="5667"/>
                    <a:pt x="7467" y="5667"/>
                  </a:cubicBezTo>
                  <a:cubicBezTo>
                    <a:pt x="7467" y="5667"/>
                    <a:pt x="7482" y="5699"/>
                    <a:pt x="7488" y="5710"/>
                  </a:cubicBezTo>
                  <a:cubicBezTo>
                    <a:pt x="7494" y="5721"/>
                    <a:pt x="7514" y="5728"/>
                    <a:pt x="7514" y="5728"/>
                  </a:cubicBezTo>
                  <a:cubicBezTo>
                    <a:pt x="7514" y="5728"/>
                    <a:pt x="7521" y="5751"/>
                    <a:pt x="7525" y="5755"/>
                  </a:cubicBezTo>
                  <a:cubicBezTo>
                    <a:pt x="7529" y="5759"/>
                    <a:pt x="7545" y="5777"/>
                    <a:pt x="7545" y="5790"/>
                  </a:cubicBezTo>
                  <a:cubicBezTo>
                    <a:pt x="7545" y="5803"/>
                    <a:pt x="7542" y="5829"/>
                    <a:pt x="7552" y="5844"/>
                  </a:cubicBezTo>
                  <a:cubicBezTo>
                    <a:pt x="7562" y="5859"/>
                    <a:pt x="7597" y="5892"/>
                    <a:pt x="7597" y="5906"/>
                  </a:cubicBezTo>
                  <a:cubicBezTo>
                    <a:pt x="7597" y="5920"/>
                    <a:pt x="7596" y="5947"/>
                    <a:pt x="7592" y="5951"/>
                  </a:cubicBezTo>
                  <a:cubicBezTo>
                    <a:pt x="7588" y="5955"/>
                    <a:pt x="7576" y="5947"/>
                    <a:pt x="7575" y="5955"/>
                  </a:cubicBezTo>
                  <a:cubicBezTo>
                    <a:pt x="7574" y="5963"/>
                    <a:pt x="7577" y="5971"/>
                    <a:pt x="7587" y="5988"/>
                  </a:cubicBezTo>
                  <a:cubicBezTo>
                    <a:pt x="7597" y="6005"/>
                    <a:pt x="7589" y="6024"/>
                    <a:pt x="7595" y="6032"/>
                  </a:cubicBezTo>
                  <a:cubicBezTo>
                    <a:pt x="7601" y="6040"/>
                    <a:pt x="7598" y="6029"/>
                    <a:pt x="7604" y="6026"/>
                  </a:cubicBezTo>
                  <a:cubicBezTo>
                    <a:pt x="7610" y="6023"/>
                    <a:pt x="7617" y="6033"/>
                    <a:pt x="7617" y="6033"/>
                  </a:cubicBezTo>
                  <a:cubicBezTo>
                    <a:pt x="7635" y="6039"/>
                    <a:pt x="7635" y="6039"/>
                    <a:pt x="7635" y="6039"/>
                  </a:cubicBezTo>
                  <a:cubicBezTo>
                    <a:pt x="7635" y="6039"/>
                    <a:pt x="7640" y="6065"/>
                    <a:pt x="7659" y="6062"/>
                  </a:cubicBezTo>
                  <a:cubicBezTo>
                    <a:pt x="7678" y="6059"/>
                    <a:pt x="7679" y="6045"/>
                    <a:pt x="7691" y="6041"/>
                  </a:cubicBezTo>
                  <a:cubicBezTo>
                    <a:pt x="7703" y="6037"/>
                    <a:pt x="7738" y="6048"/>
                    <a:pt x="7747" y="6045"/>
                  </a:cubicBezTo>
                  <a:cubicBezTo>
                    <a:pt x="7756" y="6042"/>
                    <a:pt x="7752" y="6021"/>
                    <a:pt x="7775" y="6021"/>
                  </a:cubicBezTo>
                  <a:cubicBezTo>
                    <a:pt x="7798" y="6021"/>
                    <a:pt x="7806" y="6029"/>
                    <a:pt x="7806" y="6029"/>
                  </a:cubicBezTo>
                  <a:cubicBezTo>
                    <a:pt x="7806" y="6029"/>
                    <a:pt x="7817" y="6018"/>
                    <a:pt x="7840" y="6019"/>
                  </a:cubicBezTo>
                  <a:cubicBezTo>
                    <a:pt x="7863" y="6020"/>
                    <a:pt x="7875" y="6030"/>
                    <a:pt x="7880" y="6029"/>
                  </a:cubicBezTo>
                  <a:cubicBezTo>
                    <a:pt x="7885" y="6028"/>
                    <a:pt x="7897" y="6018"/>
                    <a:pt x="7897" y="6018"/>
                  </a:cubicBezTo>
                  <a:cubicBezTo>
                    <a:pt x="7897" y="6018"/>
                    <a:pt x="7911" y="6025"/>
                    <a:pt x="7920" y="6020"/>
                  </a:cubicBezTo>
                  <a:cubicBezTo>
                    <a:pt x="7929" y="6015"/>
                    <a:pt x="7941" y="6007"/>
                    <a:pt x="7941" y="6007"/>
                  </a:cubicBezTo>
                  <a:cubicBezTo>
                    <a:pt x="7941" y="6007"/>
                    <a:pt x="7965" y="6015"/>
                    <a:pt x="7987" y="6000"/>
                  </a:cubicBezTo>
                  <a:cubicBezTo>
                    <a:pt x="8009" y="5985"/>
                    <a:pt x="8039" y="5956"/>
                    <a:pt x="8039" y="5956"/>
                  </a:cubicBezTo>
                  <a:cubicBezTo>
                    <a:pt x="8052" y="5948"/>
                    <a:pt x="8052" y="5948"/>
                    <a:pt x="8052" y="5948"/>
                  </a:cubicBezTo>
                  <a:cubicBezTo>
                    <a:pt x="8114" y="5882"/>
                    <a:pt x="8114" y="5882"/>
                    <a:pt x="8114" y="5882"/>
                  </a:cubicBezTo>
                  <a:cubicBezTo>
                    <a:pt x="8129" y="5883"/>
                    <a:pt x="8129" y="5883"/>
                    <a:pt x="8129" y="5883"/>
                  </a:cubicBezTo>
                  <a:cubicBezTo>
                    <a:pt x="8129" y="5883"/>
                    <a:pt x="8166" y="5832"/>
                    <a:pt x="8170" y="5818"/>
                  </a:cubicBezTo>
                  <a:cubicBezTo>
                    <a:pt x="8174" y="5804"/>
                    <a:pt x="8191" y="5768"/>
                    <a:pt x="8200" y="5762"/>
                  </a:cubicBezTo>
                  <a:cubicBezTo>
                    <a:pt x="8209" y="5756"/>
                    <a:pt x="8240" y="5743"/>
                    <a:pt x="8243" y="5732"/>
                  </a:cubicBezTo>
                  <a:cubicBezTo>
                    <a:pt x="8246" y="5721"/>
                    <a:pt x="8262" y="5680"/>
                    <a:pt x="8262" y="5680"/>
                  </a:cubicBezTo>
                  <a:cubicBezTo>
                    <a:pt x="8262" y="5680"/>
                    <a:pt x="8268" y="5663"/>
                    <a:pt x="8273" y="5647"/>
                  </a:cubicBezTo>
                  <a:cubicBezTo>
                    <a:pt x="8275" y="5639"/>
                    <a:pt x="8277" y="5632"/>
                    <a:pt x="8277" y="5627"/>
                  </a:cubicBezTo>
                  <a:cubicBezTo>
                    <a:pt x="8278" y="5612"/>
                    <a:pt x="8269" y="5601"/>
                    <a:pt x="8269" y="5601"/>
                  </a:cubicBezTo>
                  <a:cubicBezTo>
                    <a:pt x="8269" y="5601"/>
                    <a:pt x="8250" y="5595"/>
                    <a:pt x="8271" y="5575"/>
                  </a:cubicBezTo>
                  <a:cubicBezTo>
                    <a:pt x="8292" y="5555"/>
                    <a:pt x="8327" y="5541"/>
                    <a:pt x="8348" y="5529"/>
                  </a:cubicBezTo>
                  <a:cubicBezTo>
                    <a:pt x="8369" y="5517"/>
                    <a:pt x="8404" y="5500"/>
                    <a:pt x="8404" y="5491"/>
                  </a:cubicBezTo>
                  <a:cubicBezTo>
                    <a:pt x="8404" y="5482"/>
                    <a:pt x="8404" y="5474"/>
                    <a:pt x="8404" y="5474"/>
                  </a:cubicBezTo>
                  <a:cubicBezTo>
                    <a:pt x="8404" y="5474"/>
                    <a:pt x="8393" y="5483"/>
                    <a:pt x="8392" y="5469"/>
                  </a:cubicBezTo>
                  <a:cubicBezTo>
                    <a:pt x="8391" y="5455"/>
                    <a:pt x="8411" y="5440"/>
                    <a:pt x="8409" y="5430"/>
                  </a:cubicBezTo>
                  <a:cubicBezTo>
                    <a:pt x="8407" y="5420"/>
                    <a:pt x="8403" y="5406"/>
                    <a:pt x="8403" y="5406"/>
                  </a:cubicBezTo>
                  <a:cubicBezTo>
                    <a:pt x="8410" y="5387"/>
                    <a:pt x="8410" y="5387"/>
                    <a:pt x="8410" y="5387"/>
                  </a:cubicBezTo>
                  <a:cubicBezTo>
                    <a:pt x="8408" y="5382"/>
                    <a:pt x="8408" y="5382"/>
                    <a:pt x="8408" y="5382"/>
                  </a:cubicBezTo>
                  <a:cubicBezTo>
                    <a:pt x="8397" y="5395"/>
                    <a:pt x="8397" y="5395"/>
                    <a:pt x="8397" y="5395"/>
                  </a:cubicBezTo>
                  <a:cubicBezTo>
                    <a:pt x="8400" y="5368"/>
                    <a:pt x="8400" y="5368"/>
                    <a:pt x="8400" y="5368"/>
                  </a:cubicBezTo>
                  <a:cubicBezTo>
                    <a:pt x="8400" y="5368"/>
                    <a:pt x="8385" y="5353"/>
                    <a:pt x="8384" y="5343"/>
                  </a:cubicBezTo>
                  <a:cubicBezTo>
                    <a:pt x="8383" y="5333"/>
                    <a:pt x="8392" y="5323"/>
                    <a:pt x="8387" y="5311"/>
                  </a:cubicBezTo>
                  <a:cubicBezTo>
                    <a:pt x="8382" y="5299"/>
                    <a:pt x="8370" y="5310"/>
                    <a:pt x="8370" y="5297"/>
                  </a:cubicBezTo>
                  <a:cubicBezTo>
                    <a:pt x="8370" y="5284"/>
                    <a:pt x="8381" y="5263"/>
                    <a:pt x="8384" y="5259"/>
                  </a:cubicBezTo>
                  <a:cubicBezTo>
                    <a:pt x="8387" y="5255"/>
                    <a:pt x="8411" y="5249"/>
                    <a:pt x="8414" y="5240"/>
                  </a:cubicBezTo>
                  <a:cubicBezTo>
                    <a:pt x="8417" y="5231"/>
                    <a:pt x="8422" y="5216"/>
                    <a:pt x="8429" y="5211"/>
                  </a:cubicBezTo>
                  <a:cubicBezTo>
                    <a:pt x="8436" y="5206"/>
                    <a:pt x="8441" y="5211"/>
                    <a:pt x="8449" y="5205"/>
                  </a:cubicBezTo>
                  <a:cubicBezTo>
                    <a:pt x="8457" y="5199"/>
                    <a:pt x="8472" y="5191"/>
                    <a:pt x="8474" y="5175"/>
                  </a:cubicBezTo>
                  <a:cubicBezTo>
                    <a:pt x="8476" y="5159"/>
                    <a:pt x="8493" y="5141"/>
                    <a:pt x="8510" y="5133"/>
                  </a:cubicBezTo>
                  <a:cubicBezTo>
                    <a:pt x="8527" y="5125"/>
                    <a:pt x="8571" y="5111"/>
                    <a:pt x="8579" y="5104"/>
                  </a:cubicBezTo>
                  <a:cubicBezTo>
                    <a:pt x="8587" y="5097"/>
                    <a:pt x="8620" y="5080"/>
                    <a:pt x="8620" y="5080"/>
                  </a:cubicBezTo>
                  <a:cubicBezTo>
                    <a:pt x="8620" y="5070"/>
                    <a:pt x="8620" y="5070"/>
                    <a:pt x="8620" y="5070"/>
                  </a:cubicBezTo>
                  <a:cubicBezTo>
                    <a:pt x="8620" y="5070"/>
                    <a:pt x="8638" y="5051"/>
                    <a:pt x="8638" y="5046"/>
                  </a:cubicBezTo>
                  <a:cubicBezTo>
                    <a:pt x="8638" y="5041"/>
                    <a:pt x="8660" y="5019"/>
                    <a:pt x="8660" y="5019"/>
                  </a:cubicBezTo>
                  <a:cubicBezTo>
                    <a:pt x="8658" y="5010"/>
                    <a:pt x="8658" y="5010"/>
                    <a:pt x="8658" y="5010"/>
                  </a:cubicBezTo>
                  <a:cubicBezTo>
                    <a:pt x="8658" y="5010"/>
                    <a:pt x="8670" y="4993"/>
                    <a:pt x="8670" y="4985"/>
                  </a:cubicBezTo>
                  <a:cubicBezTo>
                    <a:pt x="8670" y="4977"/>
                    <a:pt x="8669" y="4966"/>
                    <a:pt x="8669" y="4966"/>
                  </a:cubicBezTo>
                  <a:cubicBezTo>
                    <a:pt x="8661" y="4967"/>
                    <a:pt x="8661" y="4967"/>
                    <a:pt x="8661" y="4967"/>
                  </a:cubicBezTo>
                  <a:cubicBezTo>
                    <a:pt x="8661" y="4926"/>
                    <a:pt x="8661" y="4926"/>
                    <a:pt x="8661" y="4926"/>
                  </a:cubicBezTo>
                  <a:cubicBezTo>
                    <a:pt x="8653" y="4918"/>
                    <a:pt x="8653" y="4918"/>
                    <a:pt x="8653" y="4918"/>
                  </a:cubicBezTo>
                  <a:cubicBezTo>
                    <a:pt x="8664" y="4911"/>
                    <a:pt x="8664" y="4911"/>
                    <a:pt x="8664" y="4911"/>
                  </a:cubicBezTo>
                  <a:cubicBezTo>
                    <a:pt x="8657" y="4880"/>
                    <a:pt x="8657" y="4880"/>
                    <a:pt x="8657" y="4880"/>
                  </a:cubicBezTo>
                  <a:cubicBezTo>
                    <a:pt x="8665" y="4860"/>
                    <a:pt x="8665" y="4860"/>
                    <a:pt x="8665" y="4860"/>
                  </a:cubicBezTo>
                  <a:cubicBezTo>
                    <a:pt x="8655" y="4834"/>
                    <a:pt x="8655" y="4834"/>
                    <a:pt x="8655" y="4834"/>
                  </a:cubicBezTo>
                  <a:cubicBezTo>
                    <a:pt x="8655" y="4834"/>
                    <a:pt x="8667" y="4777"/>
                    <a:pt x="8667" y="4769"/>
                  </a:cubicBezTo>
                  <a:cubicBezTo>
                    <a:pt x="8667" y="4761"/>
                    <a:pt x="8659" y="4756"/>
                    <a:pt x="8659" y="4756"/>
                  </a:cubicBezTo>
                  <a:cubicBezTo>
                    <a:pt x="8659" y="4756"/>
                    <a:pt x="8659" y="4756"/>
                    <a:pt x="8659" y="4756"/>
                  </a:cubicBezTo>
                  <a:cubicBezTo>
                    <a:pt x="8656" y="4745"/>
                    <a:pt x="8656" y="4745"/>
                    <a:pt x="8656" y="4745"/>
                  </a:cubicBezTo>
                  <a:cubicBezTo>
                    <a:pt x="8656" y="4745"/>
                    <a:pt x="8628" y="4738"/>
                    <a:pt x="8626" y="4727"/>
                  </a:cubicBezTo>
                  <a:cubicBezTo>
                    <a:pt x="8624" y="4716"/>
                    <a:pt x="8622" y="4685"/>
                    <a:pt x="8622" y="4685"/>
                  </a:cubicBezTo>
                  <a:cubicBezTo>
                    <a:pt x="8607" y="4654"/>
                    <a:pt x="8607" y="4654"/>
                    <a:pt x="8607" y="4654"/>
                  </a:cubicBezTo>
                  <a:cubicBezTo>
                    <a:pt x="8616" y="4623"/>
                    <a:pt x="8616" y="4623"/>
                    <a:pt x="8616" y="4623"/>
                  </a:cubicBezTo>
                  <a:cubicBezTo>
                    <a:pt x="8605" y="4609"/>
                    <a:pt x="8605" y="4609"/>
                    <a:pt x="8605" y="4609"/>
                  </a:cubicBezTo>
                  <a:cubicBezTo>
                    <a:pt x="8605" y="4609"/>
                    <a:pt x="8625" y="4574"/>
                    <a:pt x="8620" y="4566"/>
                  </a:cubicBezTo>
                  <a:cubicBezTo>
                    <a:pt x="8615" y="4558"/>
                    <a:pt x="8588" y="4551"/>
                    <a:pt x="8585" y="4539"/>
                  </a:cubicBezTo>
                  <a:cubicBezTo>
                    <a:pt x="8582" y="4527"/>
                    <a:pt x="8599" y="4488"/>
                    <a:pt x="8600" y="4481"/>
                  </a:cubicBezTo>
                  <a:cubicBezTo>
                    <a:pt x="8601" y="4475"/>
                    <a:pt x="8603" y="4452"/>
                    <a:pt x="8604" y="4447"/>
                  </a:cubicBezTo>
                  <a:cubicBezTo>
                    <a:pt x="8604" y="4446"/>
                    <a:pt x="8604" y="4446"/>
                    <a:pt x="8604" y="4446"/>
                  </a:cubicBezTo>
                  <a:cubicBezTo>
                    <a:pt x="8617" y="4443"/>
                    <a:pt x="8617" y="4443"/>
                    <a:pt x="8617" y="4443"/>
                  </a:cubicBezTo>
                  <a:cubicBezTo>
                    <a:pt x="8637" y="4401"/>
                    <a:pt x="8637" y="4401"/>
                    <a:pt x="8637" y="4401"/>
                  </a:cubicBezTo>
                  <a:cubicBezTo>
                    <a:pt x="8637" y="4401"/>
                    <a:pt x="8635" y="4386"/>
                    <a:pt x="8635" y="4379"/>
                  </a:cubicBezTo>
                  <a:cubicBezTo>
                    <a:pt x="8635" y="4372"/>
                    <a:pt x="8656" y="4372"/>
                    <a:pt x="8655" y="4362"/>
                  </a:cubicBezTo>
                  <a:cubicBezTo>
                    <a:pt x="8654" y="4352"/>
                    <a:pt x="8649" y="4339"/>
                    <a:pt x="8657" y="4336"/>
                  </a:cubicBezTo>
                  <a:cubicBezTo>
                    <a:pt x="8665" y="4333"/>
                    <a:pt x="8680" y="4326"/>
                    <a:pt x="8680" y="4326"/>
                  </a:cubicBezTo>
                  <a:cubicBezTo>
                    <a:pt x="8684" y="4299"/>
                    <a:pt x="8684" y="4299"/>
                    <a:pt x="8684" y="4299"/>
                  </a:cubicBezTo>
                  <a:cubicBezTo>
                    <a:pt x="8684" y="4299"/>
                    <a:pt x="8708" y="4304"/>
                    <a:pt x="8716" y="4289"/>
                  </a:cubicBezTo>
                  <a:cubicBezTo>
                    <a:pt x="8717" y="4287"/>
                    <a:pt x="8718" y="4284"/>
                    <a:pt x="8720" y="4281"/>
                  </a:cubicBezTo>
                  <a:cubicBezTo>
                    <a:pt x="8719" y="4283"/>
                    <a:pt x="8719" y="4284"/>
                    <a:pt x="8718" y="4285"/>
                  </a:cubicBezTo>
                  <a:cubicBezTo>
                    <a:pt x="8727" y="4268"/>
                    <a:pt x="8744" y="4236"/>
                    <a:pt x="8750" y="4226"/>
                  </a:cubicBezTo>
                  <a:cubicBezTo>
                    <a:pt x="8757" y="4215"/>
                    <a:pt x="8789" y="4200"/>
                    <a:pt x="8792" y="4185"/>
                  </a:cubicBezTo>
                  <a:cubicBezTo>
                    <a:pt x="8795" y="4170"/>
                    <a:pt x="8838" y="4132"/>
                    <a:pt x="8849" y="4119"/>
                  </a:cubicBezTo>
                  <a:cubicBezTo>
                    <a:pt x="8860" y="4106"/>
                    <a:pt x="8894" y="4087"/>
                    <a:pt x="8902" y="4082"/>
                  </a:cubicBezTo>
                  <a:cubicBezTo>
                    <a:pt x="8910" y="4077"/>
                    <a:pt x="8967" y="4030"/>
                    <a:pt x="8973" y="4019"/>
                  </a:cubicBezTo>
                  <a:cubicBezTo>
                    <a:pt x="8979" y="4008"/>
                    <a:pt x="9023" y="3959"/>
                    <a:pt x="9027" y="3945"/>
                  </a:cubicBezTo>
                  <a:cubicBezTo>
                    <a:pt x="9031" y="3931"/>
                    <a:pt x="9056" y="3885"/>
                    <a:pt x="9062" y="3880"/>
                  </a:cubicBezTo>
                  <a:cubicBezTo>
                    <a:pt x="9068" y="3875"/>
                    <a:pt x="9076" y="3862"/>
                    <a:pt x="9076" y="3854"/>
                  </a:cubicBezTo>
                  <a:cubicBezTo>
                    <a:pt x="9076" y="3846"/>
                    <a:pt x="9082" y="3817"/>
                    <a:pt x="9089" y="3808"/>
                  </a:cubicBezTo>
                  <a:cubicBezTo>
                    <a:pt x="9096" y="3799"/>
                    <a:pt x="9109" y="3787"/>
                    <a:pt x="9109" y="3774"/>
                  </a:cubicBezTo>
                  <a:cubicBezTo>
                    <a:pt x="9109" y="3761"/>
                    <a:pt x="9119" y="3751"/>
                    <a:pt x="9119" y="3751"/>
                  </a:cubicBezTo>
                  <a:cubicBezTo>
                    <a:pt x="9132" y="3715"/>
                    <a:pt x="9132" y="3715"/>
                    <a:pt x="9132" y="3715"/>
                  </a:cubicBezTo>
                  <a:cubicBezTo>
                    <a:pt x="9132" y="3715"/>
                    <a:pt x="9149" y="3719"/>
                    <a:pt x="9149" y="3693"/>
                  </a:cubicBezTo>
                  <a:cubicBezTo>
                    <a:pt x="9149" y="3667"/>
                    <a:pt x="9149" y="3639"/>
                    <a:pt x="9149" y="3639"/>
                  </a:cubicBezTo>
                  <a:cubicBezTo>
                    <a:pt x="9163" y="3630"/>
                    <a:pt x="9163" y="3630"/>
                    <a:pt x="9163" y="3630"/>
                  </a:cubicBezTo>
                  <a:cubicBezTo>
                    <a:pt x="9159" y="3584"/>
                    <a:pt x="9159" y="3584"/>
                    <a:pt x="9159" y="3584"/>
                  </a:cubicBezTo>
                  <a:cubicBezTo>
                    <a:pt x="9159" y="3584"/>
                    <a:pt x="9172" y="3560"/>
                    <a:pt x="9166" y="3554"/>
                  </a:cubicBezTo>
                  <a:cubicBezTo>
                    <a:pt x="9160" y="3548"/>
                    <a:pt x="9139" y="3546"/>
                    <a:pt x="9139" y="3546"/>
                  </a:cubicBezTo>
                  <a:cubicBezTo>
                    <a:pt x="9139" y="3546"/>
                    <a:pt x="9131" y="3560"/>
                    <a:pt x="9124" y="3567"/>
                  </a:cubicBezTo>
                  <a:cubicBezTo>
                    <a:pt x="9117" y="3574"/>
                    <a:pt x="9080" y="3583"/>
                    <a:pt x="9074" y="3583"/>
                  </a:cubicBezTo>
                  <a:cubicBezTo>
                    <a:pt x="9068" y="3583"/>
                    <a:pt x="9047" y="3577"/>
                    <a:pt x="9037" y="3581"/>
                  </a:cubicBezTo>
                  <a:cubicBezTo>
                    <a:pt x="9027" y="3585"/>
                    <a:pt x="9014" y="3600"/>
                    <a:pt x="9010" y="3600"/>
                  </a:cubicBezTo>
                  <a:cubicBezTo>
                    <a:pt x="9006" y="3600"/>
                    <a:pt x="8996" y="3588"/>
                    <a:pt x="8988" y="3589"/>
                  </a:cubicBezTo>
                  <a:cubicBezTo>
                    <a:pt x="8980" y="3590"/>
                    <a:pt x="8953" y="3618"/>
                    <a:pt x="8944" y="3619"/>
                  </a:cubicBezTo>
                  <a:cubicBezTo>
                    <a:pt x="8935" y="3620"/>
                    <a:pt x="8927" y="3604"/>
                    <a:pt x="8913" y="3608"/>
                  </a:cubicBezTo>
                  <a:cubicBezTo>
                    <a:pt x="8899" y="3612"/>
                    <a:pt x="8881" y="3629"/>
                    <a:pt x="8873" y="3630"/>
                  </a:cubicBezTo>
                  <a:cubicBezTo>
                    <a:pt x="8865" y="3631"/>
                    <a:pt x="8833" y="3631"/>
                    <a:pt x="8833" y="3631"/>
                  </a:cubicBezTo>
                  <a:cubicBezTo>
                    <a:pt x="8833" y="3631"/>
                    <a:pt x="8803" y="3604"/>
                    <a:pt x="8803" y="3594"/>
                  </a:cubicBezTo>
                  <a:cubicBezTo>
                    <a:pt x="8803" y="3586"/>
                    <a:pt x="8794" y="3582"/>
                    <a:pt x="8791" y="3581"/>
                  </a:cubicBezTo>
                  <a:cubicBezTo>
                    <a:pt x="8790" y="3581"/>
                    <a:pt x="8790" y="3581"/>
                    <a:pt x="8790" y="3581"/>
                  </a:cubicBezTo>
                  <a:cubicBezTo>
                    <a:pt x="8783" y="3571"/>
                    <a:pt x="8783" y="3571"/>
                    <a:pt x="8783" y="3571"/>
                  </a:cubicBezTo>
                  <a:cubicBezTo>
                    <a:pt x="8760" y="3573"/>
                    <a:pt x="8760" y="3573"/>
                    <a:pt x="8760" y="3573"/>
                  </a:cubicBezTo>
                  <a:cubicBezTo>
                    <a:pt x="8760" y="3573"/>
                    <a:pt x="8801" y="3540"/>
                    <a:pt x="8792" y="3527"/>
                  </a:cubicBezTo>
                  <a:cubicBezTo>
                    <a:pt x="8789" y="3522"/>
                    <a:pt x="8784" y="3516"/>
                    <a:pt x="8779" y="3510"/>
                  </a:cubicBezTo>
                  <a:cubicBezTo>
                    <a:pt x="8771" y="3500"/>
                    <a:pt x="8763" y="3491"/>
                    <a:pt x="8763" y="3491"/>
                  </a:cubicBezTo>
                  <a:cubicBezTo>
                    <a:pt x="8763" y="3491"/>
                    <a:pt x="8746" y="3494"/>
                    <a:pt x="8744" y="3487"/>
                  </a:cubicBezTo>
                  <a:cubicBezTo>
                    <a:pt x="8742" y="3480"/>
                    <a:pt x="8742" y="3462"/>
                    <a:pt x="8742" y="3462"/>
                  </a:cubicBezTo>
                  <a:cubicBezTo>
                    <a:pt x="8742" y="3462"/>
                    <a:pt x="8703" y="3448"/>
                    <a:pt x="8700" y="3439"/>
                  </a:cubicBezTo>
                  <a:cubicBezTo>
                    <a:pt x="8697" y="3430"/>
                    <a:pt x="8697" y="3408"/>
                    <a:pt x="8690" y="3404"/>
                  </a:cubicBezTo>
                  <a:cubicBezTo>
                    <a:pt x="8683" y="3400"/>
                    <a:pt x="8666" y="3404"/>
                    <a:pt x="8663" y="3400"/>
                  </a:cubicBezTo>
                  <a:cubicBezTo>
                    <a:pt x="8660" y="3396"/>
                    <a:pt x="8649" y="3382"/>
                    <a:pt x="8649" y="3382"/>
                  </a:cubicBezTo>
                  <a:cubicBezTo>
                    <a:pt x="8636" y="3388"/>
                    <a:pt x="8636" y="3388"/>
                    <a:pt x="8636" y="3388"/>
                  </a:cubicBezTo>
                  <a:cubicBezTo>
                    <a:pt x="8628" y="3375"/>
                    <a:pt x="8628" y="3375"/>
                    <a:pt x="8628" y="3375"/>
                  </a:cubicBezTo>
                  <a:cubicBezTo>
                    <a:pt x="8616" y="3372"/>
                    <a:pt x="8616" y="3372"/>
                    <a:pt x="8616" y="3372"/>
                  </a:cubicBezTo>
                  <a:cubicBezTo>
                    <a:pt x="8616" y="3372"/>
                    <a:pt x="8596" y="3352"/>
                    <a:pt x="8593" y="3340"/>
                  </a:cubicBezTo>
                  <a:cubicBezTo>
                    <a:pt x="8590" y="3328"/>
                    <a:pt x="8594" y="3308"/>
                    <a:pt x="8587" y="3285"/>
                  </a:cubicBezTo>
                  <a:cubicBezTo>
                    <a:pt x="8580" y="3262"/>
                    <a:pt x="8559" y="3224"/>
                    <a:pt x="8559" y="3224"/>
                  </a:cubicBezTo>
                  <a:cubicBezTo>
                    <a:pt x="8557" y="3223"/>
                    <a:pt x="8557" y="3223"/>
                    <a:pt x="8557" y="3223"/>
                  </a:cubicBezTo>
                  <a:cubicBezTo>
                    <a:pt x="8532" y="3208"/>
                    <a:pt x="8532" y="3208"/>
                    <a:pt x="8532" y="3208"/>
                  </a:cubicBezTo>
                  <a:cubicBezTo>
                    <a:pt x="8532" y="3208"/>
                    <a:pt x="8529" y="3192"/>
                    <a:pt x="8523" y="3188"/>
                  </a:cubicBezTo>
                  <a:cubicBezTo>
                    <a:pt x="8517" y="3184"/>
                    <a:pt x="8502" y="3194"/>
                    <a:pt x="8498" y="3180"/>
                  </a:cubicBezTo>
                  <a:cubicBezTo>
                    <a:pt x="8494" y="3166"/>
                    <a:pt x="8493" y="3128"/>
                    <a:pt x="8493" y="3128"/>
                  </a:cubicBezTo>
                  <a:cubicBezTo>
                    <a:pt x="8486" y="3126"/>
                    <a:pt x="8486" y="3126"/>
                    <a:pt x="8486" y="3126"/>
                  </a:cubicBezTo>
                  <a:cubicBezTo>
                    <a:pt x="8486" y="3126"/>
                    <a:pt x="8484" y="3084"/>
                    <a:pt x="8484" y="3079"/>
                  </a:cubicBezTo>
                  <a:cubicBezTo>
                    <a:pt x="8484" y="3074"/>
                    <a:pt x="8479" y="3063"/>
                    <a:pt x="8479" y="3063"/>
                  </a:cubicBezTo>
                  <a:cubicBezTo>
                    <a:pt x="8491" y="3060"/>
                    <a:pt x="8491" y="3060"/>
                    <a:pt x="8491" y="3060"/>
                  </a:cubicBezTo>
                  <a:cubicBezTo>
                    <a:pt x="8491" y="3060"/>
                    <a:pt x="8473" y="3045"/>
                    <a:pt x="8472" y="3036"/>
                  </a:cubicBezTo>
                  <a:cubicBezTo>
                    <a:pt x="8471" y="3027"/>
                    <a:pt x="8477" y="3011"/>
                    <a:pt x="8469" y="3005"/>
                  </a:cubicBezTo>
                  <a:cubicBezTo>
                    <a:pt x="8461" y="2999"/>
                    <a:pt x="8450" y="2991"/>
                    <a:pt x="8450" y="2991"/>
                  </a:cubicBezTo>
                  <a:cubicBezTo>
                    <a:pt x="8450" y="2991"/>
                    <a:pt x="8441" y="2979"/>
                    <a:pt x="8437" y="2975"/>
                  </a:cubicBezTo>
                  <a:cubicBezTo>
                    <a:pt x="8433" y="2971"/>
                    <a:pt x="8432" y="2978"/>
                    <a:pt x="8426" y="2974"/>
                  </a:cubicBezTo>
                  <a:cubicBezTo>
                    <a:pt x="8422" y="2971"/>
                    <a:pt x="8415" y="2962"/>
                    <a:pt x="8410" y="2952"/>
                  </a:cubicBezTo>
                  <a:cubicBezTo>
                    <a:pt x="8407" y="2946"/>
                    <a:pt x="8405" y="2940"/>
                    <a:pt x="8405" y="2935"/>
                  </a:cubicBezTo>
                  <a:cubicBezTo>
                    <a:pt x="8404" y="2920"/>
                    <a:pt x="8403" y="2906"/>
                    <a:pt x="8403" y="2906"/>
                  </a:cubicBezTo>
                  <a:cubicBezTo>
                    <a:pt x="8415" y="2905"/>
                    <a:pt x="8415" y="2905"/>
                    <a:pt x="8415" y="2905"/>
                  </a:cubicBezTo>
                  <a:cubicBezTo>
                    <a:pt x="8415" y="2905"/>
                    <a:pt x="8388" y="2887"/>
                    <a:pt x="8375" y="2859"/>
                  </a:cubicBezTo>
                  <a:cubicBezTo>
                    <a:pt x="8362" y="2831"/>
                    <a:pt x="8363" y="2816"/>
                    <a:pt x="8354" y="2805"/>
                  </a:cubicBezTo>
                  <a:cubicBezTo>
                    <a:pt x="8345" y="2794"/>
                    <a:pt x="8341" y="2792"/>
                    <a:pt x="8333" y="2778"/>
                  </a:cubicBezTo>
                  <a:cubicBezTo>
                    <a:pt x="8325" y="2764"/>
                    <a:pt x="8325" y="2742"/>
                    <a:pt x="8325" y="2742"/>
                  </a:cubicBezTo>
                  <a:cubicBezTo>
                    <a:pt x="8300" y="2715"/>
                    <a:pt x="8300" y="2715"/>
                    <a:pt x="8300" y="2715"/>
                  </a:cubicBezTo>
                  <a:cubicBezTo>
                    <a:pt x="8300" y="2715"/>
                    <a:pt x="8303" y="2706"/>
                    <a:pt x="8297" y="2694"/>
                  </a:cubicBezTo>
                  <a:cubicBezTo>
                    <a:pt x="8291" y="2682"/>
                    <a:pt x="8265" y="2660"/>
                    <a:pt x="8263" y="2651"/>
                  </a:cubicBezTo>
                  <a:cubicBezTo>
                    <a:pt x="8261" y="2642"/>
                    <a:pt x="8253" y="2637"/>
                    <a:pt x="8253" y="2637"/>
                  </a:cubicBezTo>
                  <a:cubicBezTo>
                    <a:pt x="8253" y="2637"/>
                    <a:pt x="8261" y="2627"/>
                    <a:pt x="8253" y="2616"/>
                  </a:cubicBezTo>
                  <a:cubicBezTo>
                    <a:pt x="8245" y="2605"/>
                    <a:pt x="8235" y="2602"/>
                    <a:pt x="8235" y="2602"/>
                  </a:cubicBezTo>
                  <a:cubicBezTo>
                    <a:pt x="8246" y="2589"/>
                    <a:pt x="8246" y="2589"/>
                    <a:pt x="8246" y="2589"/>
                  </a:cubicBezTo>
                  <a:cubicBezTo>
                    <a:pt x="8258" y="2597"/>
                    <a:pt x="8258" y="2597"/>
                    <a:pt x="8258" y="2597"/>
                  </a:cubicBezTo>
                  <a:cubicBezTo>
                    <a:pt x="8258" y="2597"/>
                    <a:pt x="8257" y="2614"/>
                    <a:pt x="8266" y="2620"/>
                  </a:cubicBezTo>
                  <a:cubicBezTo>
                    <a:pt x="8275" y="2626"/>
                    <a:pt x="8280" y="2635"/>
                    <a:pt x="8280" y="2635"/>
                  </a:cubicBezTo>
                  <a:cubicBezTo>
                    <a:pt x="8279" y="2652"/>
                    <a:pt x="8279" y="2652"/>
                    <a:pt x="8279" y="2652"/>
                  </a:cubicBezTo>
                  <a:cubicBezTo>
                    <a:pt x="8279" y="2652"/>
                    <a:pt x="8311" y="2704"/>
                    <a:pt x="8323" y="2697"/>
                  </a:cubicBezTo>
                  <a:cubicBezTo>
                    <a:pt x="8335" y="2690"/>
                    <a:pt x="8341" y="2685"/>
                    <a:pt x="8341" y="2685"/>
                  </a:cubicBezTo>
                  <a:cubicBezTo>
                    <a:pt x="8334" y="2673"/>
                    <a:pt x="8334" y="2673"/>
                    <a:pt x="8334" y="2673"/>
                  </a:cubicBezTo>
                  <a:cubicBezTo>
                    <a:pt x="8334" y="2673"/>
                    <a:pt x="8347" y="2647"/>
                    <a:pt x="8347" y="2633"/>
                  </a:cubicBezTo>
                  <a:cubicBezTo>
                    <a:pt x="8347" y="2619"/>
                    <a:pt x="8356" y="2602"/>
                    <a:pt x="8356" y="2602"/>
                  </a:cubicBezTo>
                  <a:cubicBezTo>
                    <a:pt x="8361" y="2612"/>
                    <a:pt x="8361" y="2612"/>
                    <a:pt x="8361" y="2612"/>
                  </a:cubicBezTo>
                  <a:cubicBezTo>
                    <a:pt x="8363" y="2618"/>
                    <a:pt x="8363" y="2618"/>
                    <a:pt x="8363" y="2618"/>
                  </a:cubicBezTo>
                  <a:cubicBezTo>
                    <a:pt x="8363" y="2618"/>
                    <a:pt x="8364" y="2618"/>
                    <a:pt x="8364" y="2618"/>
                  </a:cubicBezTo>
                  <a:cubicBezTo>
                    <a:pt x="8358" y="2619"/>
                    <a:pt x="8358" y="2623"/>
                    <a:pt x="8358" y="2624"/>
                  </a:cubicBezTo>
                  <a:cubicBezTo>
                    <a:pt x="8358" y="2624"/>
                    <a:pt x="8358" y="2624"/>
                    <a:pt x="8358" y="2624"/>
                  </a:cubicBezTo>
                  <a:cubicBezTo>
                    <a:pt x="8358" y="2633"/>
                    <a:pt x="8346" y="2700"/>
                    <a:pt x="8358" y="2712"/>
                  </a:cubicBezTo>
                  <a:cubicBezTo>
                    <a:pt x="8370" y="2723"/>
                    <a:pt x="8395" y="2723"/>
                    <a:pt x="8400" y="2737"/>
                  </a:cubicBezTo>
                  <a:cubicBezTo>
                    <a:pt x="8406" y="2751"/>
                    <a:pt x="8422" y="2788"/>
                    <a:pt x="8431" y="2797"/>
                  </a:cubicBezTo>
                  <a:cubicBezTo>
                    <a:pt x="8440" y="2806"/>
                    <a:pt x="8459" y="2821"/>
                    <a:pt x="8466" y="2833"/>
                  </a:cubicBezTo>
                  <a:cubicBezTo>
                    <a:pt x="8474" y="2846"/>
                    <a:pt x="8478" y="2884"/>
                    <a:pt x="8491" y="2896"/>
                  </a:cubicBezTo>
                  <a:cubicBezTo>
                    <a:pt x="8503" y="2908"/>
                    <a:pt x="8530" y="2897"/>
                    <a:pt x="8547" y="2916"/>
                  </a:cubicBezTo>
                  <a:cubicBezTo>
                    <a:pt x="8564" y="2935"/>
                    <a:pt x="8578" y="2994"/>
                    <a:pt x="8578" y="3023"/>
                  </a:cubicBezTo>
                  <a:cubicBezTo>
                    <a:pt x="8578" y="3053"/>
                    <a:pt x="8613" y="3089"/>
                    <a:pt x="8613" y="3089"/>
                  </a:cubicBezTo>
                  <a:cubicBezTo>
                    <a:pt x="8613" y="3089"/>
                    <a:pt x="8637" y="3086"/>
                    <a:pt x="8646" y="3094"/>
                  </a:cubicBezTo>
                  <a:cubicBezTo>
                    <a:pt x="8654" y="3102"/>
                    <a:pt x="8690" y="3167"/>
                    <a:pt x="8704" y="3191"/>
                  </a:cubicBezTo>
                  <a:cubicBezTo>
                    <a:pt x="8718" y="3215"/>
                    <a:pt x="8766" y="3273"/>
                    <a:pt x="8765" y="3289"/>
                  </a:cubicBezTo>
                  <a:cubicBezTo>
                    <a:pt x="8765" y="3296"/>
                    <a:pt x="8763" y="3305"/>
                    <a:pt x="8760" y="3314"/>
                  </a:cubicBezTo>
                  <a:cubicBezTo>
                    <a:pt x="8758" y="3323"/>
                    <a:pt x="8755" y="3332"/>
                    <a:pt x="8754" y="3337"/>
                  </a:cubicBezTo>
                  <a:cubicBezTo>
                    <a:pt x="8752" y="3347"/>
                    <a:pt x="8776" y="3366"/>
                    <a:pt x="8776" y="3366"/>
                  </a:cubicBezTo>
                  <a:cubicBezTo>
                    <a:pt x="8767" y="3443"/>
                    <a:pt x="8767" y="3443"/>
                    <a:pt x="8767" y="3443"/>
                  </a:cubicBezTo>
                  <a:cubicBezTo>
                    <a:pt x="8788" y="3465"/>
                    <a:pt x="8788" y="3465"/>
                    <a:pt x="8788" y="3465"/>
                  </a:cubicBezTo>
                  <a:cubicBezTo>
                    <a:pt x="8788" y="3465"/>
                    <a:pt x="8793" y="3494"/>
                    <a:pt x="8812" y="3498"/>
                  </a:cubicBezTo>
                  <a:cubicBezTo>
                    <a:pt x="8831" y="3503"/>
                    <a:pt x="8846" y="3502"/>
                    <a:pt x="8858" y="3494"/>
                  </a:cubicBezTo>
                  <a:cubicBezTo>
                    <a:pt x="8870" y="3486"/>
                    <a:pt x="8874" y="3460"/>
                    <a:pt x="8885" y="3460"/>
                  </a:cubicBezTo>
                  <a:cubicBezTo>
                    <a:pt x="8897" y="3459"/>
                    <a:pt x="8912" y="3466"/>
                    <a:pt x="8934" y="3463"/>
                  </a:cubicBezTo>
                  <a:cubicBezTo>
                    <a:pt x="8956" y="3460"/>
                    <a:pt x="8982" y="3455"/>
                    <a:pt x="8995" y="3455"/>
                  </a:cubicBezTo>
                  <a:cubicBezTo>
                    <a:pt x="9008" y="3456"/>
                    <a:pt x="9029" y="3422"/>
                    <a:pt x="9044" y="3416"/>
                  </a:cubicBezTo>
                  <a:cubicBezTo>
                    <a:pt x="9060" y="3411"/>
                    <a:pt x="9068" y="3391"/>
                    <a:pt x="9086" y="3386"/>
                  </a:cubicBezTo>
                  <a:cubicBezTo>
                    <a:pt x="9104" y="3380"/>
                    <a:pt x="9149" y="3354"/>
                    <a:pt x="9149" y="3354"/>
                  </a:cubicBezTo>
                  <a:cubicBezTo>
                    <a:pt x="9198" y="3353"/>
                    <a:pt x="9198" y="3353"/>
                    <a:pt x="9198" y="3353"/>
                  </a:cubicBezTo>
                  <a:cubicBezTo>
                    <a:pt x="9198" y="3353"/>
                    <a:pt x="9218" y="3308"/>
                    <a:pt x="9231" y="3298"/>
                  </a:cubicBezTo>
                  <a:cubicBezTo>
                    <a:pt x="9232" y="3296"/>
                    <a:pt x="9235" y="3295"/>
                    <a:pt x="9239" y="3293"/>
                  </a:cubicBezTo>
                  <a:cubicBezTo>
                    <a:pt x="9266" y="3282"/>
                    <a:pt x="9344" y="3263"/>
                    <a:pt x="9347" y="3258"/>
                  </a:cubicBezTo>
                  <a:cubicBezTo>
                    <a:pt x="9352" y="3252"/>
                    <a:pt x="9354" y="3223"/>
                    <a:pt x="9354" y="3223"/>
                  </a:cubicBezTo>
                  <a:cubicBezTo>
                    <a:pt x="9354" y="3223"/>
                    <a:pt x="9396" y="3217"/>
                    <a:pt x="9405" y="3206"/>
                  </a:cubicBezTo>
                  <a:cubicBezTo>
                    <a:pt x="9413" y="3196"/>
                    <a:pt x="9413" y="3178"/>
                    <a:pt x="9413" y="3178"/>
                  </a:cubicBezTo>
                  <a:cubicBezTo>
                    <a:pt x="9413" y="3178"/>
                    <a:pt x="9445" y="3167"/>
                    <a:pt x="9454" y="3152"/>
                  </a:cubicBezTo>
                  <a:cubicBezTo>
                    <a:pt x="9464" y="3136"/>
                    <a:pt x="9459" y="3098"/>
                    <a:pt x="9468" y="3097"/>
                  </a:cubicBezTo>
                  <a:cubicBezTo>
                    <a:pt x="9477" y="3096"/>
                    <a:pt x="9487" y="3108"/>
                    <a:pt x="9497" y="3097"/>
                  </a:cubicBezTo>
                  <a:cubicBezTo>
                    <a:pt x="9508" y="3086"/>
                    <a:pt x="9503" y="3066"/>
                    <a:pt x="9503" y="3066"/>
                  </a:cubicBezTo>
                  <a:cubicBezTo>
                    <a:pt x="9540" y="3032"/>
                    <a:pt x="9540" y="3032"/>
                    <a:pt x="9540" y="3032"/>
                  </a:cubicBezTo>
                  <a:cubicBezTo>
                    <a:pt x="9540" y="3032"/>
                    <a:pt x="9549" y="2992"/>
                    <a:pt x="9544" y="2982"/>
                  </a:cubicBezTo>
                  <a:cubicBezTo>
                    <a:pt x="9540" y="2972"/>
                    <a:pt x="9524" y="2975"/>
                    <a:pt x="9524" y="2975"/>
                  </a:cubicBezTo>
                  <a:cubicBezTo>
                    <a:pt x="9524" y="2975"/>
                    <a:pt x="9502" y="2935"/>
                    <a:pt x="9487" y="2922"/>
                  </a:cubicBezTo>
                  <a:cubicBezTo>
                    <a:pt x="9472" y="2909"/>
                    <a:pt x="9422" y="2900"/>
                    <a:pt x="9422" y="2900"/>
                  </a:cubicBezTo>
                  <a:cubicBezTo>
                    <a:pt x="9422" y="2900"/>
                    <a:pt x="9379" y="2886"/>
                    <a:pt x="9376" y="2871"/>
                  </a:cubicBezTo>
                  <a:cubicBezTo>
                    <a:pt x="9375" y="2866"/>
                    <a:pt x="9372" y="2861"/>
                    <a:pt x="9369" y="2855"/>
                  </a:cubicBezTo>
                  <a:cubicBezTo>
                    <a:pt x="9364" y="2842"/>
                    <a:pt x="9357" y="2827"/>
                    <a:pt x="9359" y="2815"/>
                  </a:cubicBezTo>
                  <a:cubicBezTo>
                    <a:pt x="9362" y="2798"/>
                    <a:pt x="9367" y="2770"/>
                    <a:pt x="9360" y="2767"/>
                  </a:cubicBezTo>
                  <a:cubicBezTo>
                    <a:pt x="9352" y="2764"/>
                    <a:pt x="9331" y="2815"/>
                    <a:pt x="9331" y="2815"/>
                  </a:cubicBezTo>
                  <a:cubicBezTo>
                    <a:pt x="9331" y="2815"/>
                    <a:pt x="9317" y="2817"/>
                    <a:pt x="9311" y="2825"/>
                  </a:cubicBezTo>
                  <a:cubicBezTo>
                    <a:pt x="9306" y="2834"/>
                    <a:pt x="9276" y="2866"/>
                    <a:pt x="9276" y="2866"/>
                  </a:cubicBezTo>
                  <a:cubicBezTo>
                    <a:pt x="9276" y="2866"/>
                    <a:pt x="9276" y="2894"/>
                    <a:pt x="9267" y="2895"/>
                  </a:cubicBezTo>
                  <a:cubicBezTo>
                    <a:pt x="9258" y="2896"/>
                    <a:pt x="9214" y="2891"/>
                    <a:pt x="9207" y="2891"/>
                  </a:cubicBezTo>
                  <a:cubicBezTo>
                    <a:pt x="9201" y="2891"/>
                    <a:pt x="9170" y="2908"/>
                    <a:pt x="9161" y="2904"/>
                  </a:cubicBezTo>
                  <a:cubicBezTo>
                    <a:pt x="9156" y="2902"/>
                    <a:pt x="9150" y="2896"/>
                    <a:pt x="9146" y="2891"/>
                  </a:cubicBezTo>
                  <a:cubicBezTo>
                    <a:pt x="9146" y="2891"/>
                    <a:pt x="9146" y="2891"/>
                    <a:pt x="9146" y="2891"/>
                  </a:cubicBezTo>
                  <a:cubicBezTo>
                    <a:pt x="9142" y="2886"/>
                    <a:pt x="9139" y="2880"/>
                    <a:pt x="9140" y="2876"/>
                  </a:cubicBezTo>
                  <a:cubicBezTo>
                    <a:pt x="9140" y="2876"/>
                    <a:pt x="9140" y="2875"/>
                    <a:pt x="9140" y="2875"/>
                  </a:cubicBezTo>
                  <a:cubicBezTo>
                    <a:pt x="9145" y="2866"/>
                    <a:pt x="9159" y="2836"/>
                    <a:pt x="9157" y="2815"/>
                  </a:cubicBezTo>
                  <a:cubicBezTo>
                    <a:pt x="9155" y="2794"/>
                    <a:pt x="9141" y="2780"/>
                    <a:pt x="9132" y="2783"/>
                  </a:cubicBezTo>
                  <a:cubicBezTo>
                    <a:pt x="9122" y="2786"/>
                    <a:pt x="9120" y="2812"/>
                    <a:pt x="9119" y="2827"/>
                  </a:cubicBezTo>
                  <a:cubicBezTo>
                    <a:pt x="9119" y="2842"/>
                    <a:pt x="9119" y="2863"/>
                    <a:pt x="9111" y="2864"/>
                  </a:cubicBezTo>
                  <a:cubicBezTo>
                    <a:pt x="9111" y="2864"/>
                    <a:pt x="9111" y="2864"/>
                    <a:pt x="9110" y="2863"/>
                  </a:cubicBezTo>
                  <a:cubicBezTo>
                    <a:pt x="9103" y="2861"/>
                    <a:pt x="9096" y="2822"/>
                    <a:pt x="9090" y="2817"/>
                  </a:cubicBezTo>
                  <a:cubicBezTo>
                    <a:pt x="9084" y="2812"/>
                    <a:pt x="9068" y="2809"/>
                    <a:pt x="9065" y="2795"/>
                  </a:cubicBezTo>
                  <a:cubicBezTo>
                    <a:pt x="9061" y="2781"/>
                    <a:pt x="9066" y="2759"/>
                    <a:pt x="9053" y="2749"/>
                  </a:cubicBezTo>
                  <a:cubicBezTo>
                    <a:pt x="9039" y="2738"/>
                    <a:pt x="9021" y="2740"/>
                    <a:pt x="9015" y="2728"/>
                  </a:cubicBezTo>
                  <a:cubicBezTo>
                    <a:pt x="9009" y="2715"/>
                    <a:pt x="9016" y="2702"/>
                    <a:pt x="9010" y="2698"/>
                  </a:cubicBezTo>
                  <a:cubicBezTo>
                    <a:pt x="9004" y="2694"/>
                    <a:pt x="8992" y="2681"/>
                    <a:pt x="8992" y="2681"/>
                  </a:cubicBezTo>
                  <a:cubicBezTo>
                    <a:pt x="8991" y="2664"/>
                    <a:pt x="8991" y="2664"/>
                    <a:pt x="8991" y="2664"/>
                  </a:cubicBezTo>
                  <a:cubicBezTo>
                    <a:pt x="8991" y="2664"/>
                    <a:pt x="8988" y="2661"/>
                    <a:pt x="8983" y="2658"/>
                  </a:cubicBezTo>
                  <a:cubicBezTo>
                    <a:pt x="8973" y="2650"/>
                    <a:pt x="8957" y="2636"/>
                    <a:pt x="8958" y="2625"/>
                  </a:cubicBezTo>
                  <a:cubicBezTo>
                    <a:pt x="8958" y="2625"/>
                    <a:pt x="8958" y="2625"/>
                    <a:pt x="8958" y="2624"/>
                  </a:cubicBezTo>
                  <a:cubicBezTo>
                    <a:pt x="8950" y="2619"/>
                    <a:pt x="8950" y="2619"/>
                    <a:pt x="8950" y="2619"/>
                  </a:cubicBezTo>
                  <a:cubicBezTo>
                    <a:pt x="8949" y="2605"/>
                    <a:pt x="8949" y="2605"/>
                    <a:pt x="8949" y="2605"/>
                  </a:cubicBezTo>
                  <a:cubicBezTo>
                    <a:pt x="8949" y="2605"/>
                    <a:pt x="8963" y="2603"/>
                    <a:pt x="8967" y="2603"/>
                  </a:cubicBezTo>
                  <a:cubicBezTo>
                    <a:pt x="8971" y="2603"/>
                    <a:pt x="8971" y="2594"/>
                    <a:pt x="8971" y="2594"/>
                  </a:cubicBezTo>
                  <a:cubicBezTo>
                    <a:pt x="8971" y="2594"/>
                    <a:pt x="8971" y="2586"/>
                    <a:pt x="8962" y="2586"/>
                  </a:cubicBezTo>
                  <a:cubicBezTo>
                    <a:pt x="8953" y="2586"/>
                    <a:pt x="8953" y="2591"/>
                    <a:pt x="8953" y="2591"/>
                  </a:cubicBezTo>
                  <a:cubicBezTo>
                    <a:pt x="8949" y="2578"/>
                    <a:pt x="8949" y="2578"/>
                    <a:pt x="8949" y="2578"/>
                  </a:cubicBezTo>
                  <a:cubicBezTo>
                    <a:pt x="8951" y="2583"/>
                    <a:pt x="8951" y="2583"/>
                    <a:pt x="8951" y="2583"/>
                  </a:cubicBezTo>
                  <a:cubicBezTo>
                    <a:pt x="8969" y="2577"/>
                    <a:pt x="8969" y="2577"/>
                    <a:pt x="8969" y="2577"/>
                  </a:cubicBezTo>
                  <a:cubicBezTo>
                    <a:pt x="8972" y="2572"/>
                    <a:pt x="8972" y="2572"/>
                    <a:pt x="8972" y="2572"/>
                  </a:cubicBezTo>
                  <a:cubicBezTo>
                    <a:pt x="8972" y="2572"/>
                    <a:pt x="8972" y="2572"/>
                    <a:pt x="8972" y="2572"/>
                  </a:cubicBezTo>
                  <a:cubicBezTo>
                    <a:pt x="8979" y="2579"/>
                    <a:pt x="8990" y="2584"/>
                    <a:pt x="8995" y="2581"/>
                  </a:cubicBezTo>
                  <a:cubicBezTo>
                    <a:pt x="9002" y="2576"/>
                    <a:pt x="8980" y="2565"/>
                    <a:pt x="8996" y="2558"/>
                  </a:cubicBezTo>
                  <a:cubicBezTo>
                    <a:pt x="9012" y="2551"/>
                    <a:pt x="9011" y="2569"/>
                    <a:pt x="9011" y="2569"/>
                  </a:cubicBezTo>
                  <a:cubicBezTo>
                    <a:pt x="9018" y="2575"/>
                    <a:pt x="9018" y="2575"/>
                    <a:pt x="9018" y="2575"/>
                  </a:cubicBezTo>
                  <a:cubicBezTo>
                    <a:pt x="9019" y="2574"/>
                    <a:pt x="9021" y="2574"/>
                    <a:pt x="9024" y="2575"/>
                  </a:cubicBezTo>
                  <a:cubicBezTo>
                    <a:pt x="9026" y="2576"/>
                    <a:pt x="9027" y="2576"/>
                    <a:pt x="9029" y="2577"/>
                  </a:cubicBezTo>
                  <a:cubicBezTo>
                    <a:pt x="9030" y="2576"/>
                    <a:pt x="9031" y="2574"/>
                    <a:pt x="9031" y="2573"/>
                  </a:cubicBezTo>
                  <a:cubicBezTo>
                    <a:pt x="9032" y="2569"/>
                    <a:pt x="9043" y="2566"/>
                    <a:pt x="9046" y="2568"/>
                  </a:cubicBezTo>
                  <a:cubicBezTo>
                    <a:pt x="9049" y="2570"/>
                    <a:pt x="9044" y="2591"/>
                    <a:pt x="9051" y="2594"/>
                  </a:cubicBezTo>
                  <a:cubicBezTo>
                    <a:pt x="9058" y="2597"/>
                    <a:pt x="9073" y="2608"/>
                    <a:pt x="9073" y="2608"/>
                  </a:cubicBezTo>
                  <a:cubicBezTo>
                    <a:pt x="9073" y="2608"/>
                    <a:pt x="9071" y="2613"/>
                    <a:pt x="9071" y="2618"/>
                  </a:cubicBezTo>
                  <a:cubicBezTo>
                    <a:pt x="9076" y="2624"/>
                    <a:pt x="9081" y="2630"/>
                    <a:pt x="9084" y="2636"/>
                  </a:cubicBezTo>
                  <a:cubicBezTo>
                    <a:pt x="9084" y="2636"/>
                    <a:pt x="9084" y="2636"/>
                    <a:pt x="9084" y="2636"/>
                  </a:cubicBezTo>
                  <a:cubicBezTo>
                    <a:pt x="9088" y="2638"/>
                    <a:pt x="9091" y="2640"/>
                    <a:pt x="9091" y="2640"/>
                  </a:cubicBezTo>
                  <a:cubicBezTo>
                    <a:pt x="9100" y="2653"/>
                    <a:pt x="9100" y="2653"/>
                    <a:pt x="9100" y="2653"/>
                  </a:cubicBezTo>
                  <a:cubicBezTo>
                    <a:pt x="9100" y="2653"/>
                    <a:pt x="9102" y="2677"/>
                    <a:pt x="9112" y="2679"/>
                  </a:cubicBezTo>
                  <a:cubicBezTo>
                    <a:pt x="9122" y="2681"/>
                    <a:pt x="9122" y="2697"/>
                    <a:pt x="9122" y="2697"/>
                  </a:cubicBezTo>
                  <a:cubicBezTo>
                    <a:pt x="9144" y="2697"/>
                    <a:pt x="9144" y="2697"/>
                    <a:pt x="9144" y="2697"/>
                  </a:cubicBezTo>
                  <a:cubicBezTo>
                    <a:pt x="9156" y="2709"/>
                    <a:pt x="9156" y="2709"/>
                    <a:pt x="9156" y="2709"/>
                  </a:cubicBezTo>
                  <a:cubicBezTo>
                    <a:pt x="9164" y="2707"/>
                    <a:pt x="9171" y="2705"/>
                    <a:pt x="9178" y="2709"/>
                  </a:cubicBezTo>
                  <a:cubicBezTo>
                    <a:pt x="9188" y="2714"/>
                    <a:pt x="9217" y="2739"/>
                    <a:pt x="9239" y="2756"/>
                  </a:cubicBezTo>
                  <a:cubicBezTo>
                    <a:pt x="9240" y="2757"/>
                    <a:pt x="9241" y="2757"/>
                    <a:pt x="9242" y="2757"/>
                  </a:cubicBezTo>
                  <a:cubicBezTo>
                    <a:pt x="9248" y="2757"/>
                    <a:pt x="9259" y="2759"/>
                    <a:pt x="9259" y="2759"/>
                  </a:cubicBezTo>
                  <a:cubicBezTo>
                    <a:pt x="9259" y="2759"/>
                    <a:pt x="9262" y="2773"/>
                    <a:pt x="9278" y="2768"/>
                  </a:cubicBezTo>
                  <a:cubicBezTo>
                    <a:pt x="9294" y="2763"/>
                    <a:pt x="9297" y="2756"/>
                    <a:pt x="9297" y="2756"/>
                  </a:cubicBezTo>
                  <a:cubicBezTo>
                    <a:pt x="9313" y="2758"/>
                    <a:pt x="9313" y="2758"/>
                    <a:pt x="9313" y="2758"/>
                  </a:cubicBezTo>
                  <a:cubicBezTo>
                    <a:pt x="9319" y="2744"/>
                    <a:pt x="9319" y="2744"/>
                    <a:pt x="9319" y="2744"/>
                  </a:cubicBezTo>
                  <a:cubicBezTo>
                    <a:pt x="9333" y="2742"/>
                    <a:pt x="9333" y="2742"/>
                    <a:pt x="9333" y="2742"/>
                  </a:cubicBezTo>
                  <a:cubicBezTo>
                    <a:pt x="9349" y="2727"/>
                    <a:pt x="9349" y="2727"/>
                    <a:pt x="9349" y="2727"/>
                  </a:cubicBezTo>
                  <a:cubicBezTo>
                    <a:pt x="9354" y="2735"/>
                    <a:pt x="9354" y="2735"/>
                    <a:pt x="9354" y="2735"/>
                  </a:cubicBezTo>
                  <a:cubicBezTo>
                    <a:pt x="9362" y="2733"/>
                    <a:pt x="9369" y="2732"/>
                    <a:pt x="9372" y="2736"/>
                  </a:cubicBezTo>
                  <a:cubicBezTo>
                    <a:pt x="9385" y="2747"/>
                    <a:pt x="9399" y="2770"/>
                    <a:pt x="9401" y="2788"/>
                  </a:cubicBezTo>
                  <a:cubicBezTo>
                    <a:pt x="9403" y="2807"/>
                    <a:pt x="9431" y="2805"/>
                    <a:pt x="9431" y="2805"/>
                  </a:cubicBezTo>
                  <a:cubicBezTo>
                    <a:pt x="9431" y="2805"/>
                    <a:pt x="9430" y="2812"/>
                    <a:pt x="9443" y="2815"/>
                  </a:cubicBezTo>
                  <a:cubicBezTo>
                    <a:pt x="9456" y="2818"/>
                    <a:pt x="9487" y="2814"/>
                    <a:pt x="9487" y="2814"/>
                  </a:cubicBezTo>
                  <a:cubicBezTo>
                    <a:pt x="9487" y="2814"/>
                    <a:pt x="9513" y="2834"/>
                    <a:pt x="9518" y="2834"/>
                  </a:cubicBezTo>
                  <a:cubicBezTo>
                    <a:pt x="9523" y="2834"/>
                    <a:pt x="9541" y="2825"/>
                    <a:pt x="9541" y="2825"/>
                  </a:cubicBezTo>
                  <a:cubicBezTo>
                    <a:pt x="9541" y="2825"/>
                    <a:pt x="9567" y="2841"/>
                    <a:pt x="9585" y="2842"/>
                  </a:cubicBezTo>
                  <a:cubicBezTo>
                    <a:pt x="9591" y="2842"/>
                    <a:pt x="9597" y="2841"/>
                    <a:pt x="9602" y="2839"/>
                  </a:cubicBezTo>
                  <a:cubicBezTo>
                    <a:pt x="9603" y="2839"/>
                    <a:pt x="9603" y="2839"/>
                    <a:pt x="9603" y="2839"/>
                  </a:cubicBezTo>
                  <a:cubicBezTo>
                    <a:pt x="9613" y="2835"/>
                    <a:pt x="9621" y="2830"/>
                    <a:pt x="9621" y="2830"/>
                  </a:cubicBezTo>
                  <a:cubicBezTo>
                    <a:pt x="9621" y="2830"/>
                    <a:pt x="9643" y="2837"/>
                    <a:pt x="9653" y="2837"/>
                  </a:cubicBezTo>
                  <a:cubicBezTo>
                    <a:pt x="9663" y="2838"/>
                    <a:pt x="9692" y="2822"/>
                    <a:pt x="9692" y="2822"/>
                  </a:cubicBezTo>
                  <a:cubicBezTo>
                    <a:pt x="9692" y="2822"/>
                    <a:pt x="9708" y="2830"/>
                    <a:pt x="9718" y="2828"/>
                  </a:cubicBezTo>
                  <a:cubicBezTo>
                    <a:pt x="9729" y="2826"/>
                    <a:pt x="9751" y="2817"/>
                    <a:pt x="9751" y="2817"/>
                  </a:cubicBezTo>
                  <a:cubicBezTo>
                    <a:pt x="9777" y="2824"/>
                    <a:pt x="9777" y="2824"/>
                    <a:pt x="9777" y="2824"/>
                  </a:cubicBezTo>
                  <a:cubicBezTo>
                    <a:pt x="9777" y="2824"/>
                    <a:pt x="9792" y="2803"/>
                    <a:pt x="9810" y="2815"/>
                  </a:cubicBezTo>
                  <a:cubicBezTo>
                    <a:pt x="9827" y="2826"/>
                    <a:pt x="9828" y="2861"/>
                    <a:pt x="9842" y="2864"/>
                  </a:cubicBezTo>
                  <a:cubicBezTo>
                    <a:pt x="9856" y="2867"/>
                    <a:pt x="9882" y="2867"/>
                    <a:pt x="9891" y="2876"/>
                  </a:cubicBezTo>
                  <a:cubicBezTo>
                    <a:pt x="9901" y="2885"/>
                    <a:pt x="9902" y="2906"/>
                    <a:pt x="9913" y="2907"/>
                  </a:cubicBezTo>
                  <a:cubicBezTo>
                    <a:pt x="9916" y="2907"/>
                    <a:pt x="9920" y="2907"/>
                    <a:pt x="9924" y="2907"/>
                  </a:cubicBezTo>
                  <a:cubicBezTo>
                    <a:pt x="9935" y="2908"/>
                    <a:pt x="9947" y="2908"/>
                    <a:pt x="9947" y="2908"/>
                  </a:cubicBezTo>
                  <a:cubicBezTo>
                    <a:pt x="9947" y="2908"/>
                    <a:pt x="9937" y="2932"/>
                    <a:pt x="9950" y="2941"/>
                  </a:cubicBezTo>
                  <a:cubicBezTo>
                    <a:pt x="9962" y="2951"/>
                    <a:pt x="9995" y="2954"/>
                    <a:pt x="10002" y="2952"/>
                  </a:cubicBezTo>
                  <a:cubicBezTo>
                    <a:pt x="10008" y="2950"/>
                    <a:pt x="10032" y="2933"/>
                    <a:pt x="10032" y="2933"/>
                  </a:cubicBezTo>
                  <a:cubicBezTo>
                    <a:pt x="10032" y="2933"/>
                    <a:pt x="10042" y="2945"/>
                    <a:pt x="10030" y="2956"/>
                  </a:cubicBezTo>
                  <a:cubicBezTo>
                    <a:pt x="10018" y="2967"/>
                    <a:pt x="9994" y="2974"/>
                    <a:pt x="9994" y="2974"/>
                  </a:cubicBezTo>
                  <a:cubicBezTo>
                    <a:pt x="9994" y="2974"/>
                    <a:pt x="9956" y="2979"/>
                    <a:pt x="9954" y="2990"/>
                  </a:cubicBezTo>
                  <a:cubicBezTo>
                    <a:pt x="9952" y="3001"/>
                    <a:pt x="9982" y="3025"/>
                    <a:pt x="9994" y="3034"/>
                  </a:cubicBezTo>
                  <a:cubicBezTo>
                    <a:pt x="10007" y="3043"/>
                    <a:pt x="10030" y="3071"/>
                    <a:pt x="10060" y="3073"/>
                  </a:cubicBezTo>
                  <a:cubicBezTo>
                    <a:pt x="10091" y="3076"/>
                    <a:pt x="10129" y="3049"/>
                    <a:pt x="10125" y="3030"/>
                  </a:cubicBezTo>
                  <a:cubicBezTo>
                    <a:pt x="10121" y="3012"/>
                    <a:pt x="10131" y="2997"/>
                    <a:pt x="10141" y="2988"/>
                  </a:cubicBezTo>
                  <a:cubicBezTo>
                    <a:pt x="10150" y="2978"/>
                    <a:pt x="10172" y="2973"/>
                    <a:pt x="10162" y="2990"/>
                  </a:cubicBezTo>
                  <a:cubicBezTo>
                    <a:pt x="10153" y="3007"/>
                    <a:pt x="10130" y="3022"/>
                    <a:pt x="10137" y="3036"/>
                  </a:cubicBezTo>
                  <a:cubicBezTo>
                    <a:pt x="10144" y="3050"/>
                    <a:pt x="10162" y="3048"/>
                    <a:pt x="10162" y="3063"/>
                  </a:cubicBezTo>
                  <a:cubicBezTo>
                    <a:pt x="10161" y="3077"/>
                    <a:pt x="10157" y="3093"/>
                    <a:pt x="10151" y="3116"/>
                  </a:cubicBezTo>
                  <a:cubicBezTo>
                    <a:pt x="10144" y="3140"/>
                    <a:pt x="10144" y="3162"/>
                    <a:pt x="10151" y="3191"/>
                  </a:cubicBezTo>
                  <a:cubicBezTo>
                    <a:pt x="10159" y="3219"/>
                    <a:pt x="10171" y="3269"/>
                    <a:pt x="10182" y="3284"/>
                  </a:cubicBezTo>
                  <a:cubicBezTo>
                    <a:pt x="10193" y="3300"/>
                    <a:pt x="10196" y="3294"/>
                    <a:pt x="10191" y="3317"/>
                  </a:cubicBezTo>
                  <a:cubicBezTo>
                    <a:pt x="10186" y="3340"/>
                    <a:pt x="10223" y="3347"/>
                    <a:pt x="10223" y="3347"/>
                  </a:cubicBezTo>
                  <a:cubicBezTo>
                    <a:pt x="10223" y="3347"/>
                    <a:pt x="10228" y="3379"/>
                    <a:pt x="10236" y="3390"/>
                  </a:cubicBezTo>
                  <a:cubicBezTo>
                    <a:pt x="10245" y="3402"/>
                    <a:pt x="10263" y="3411"/>
                    <a:pt x="10263" y="3411"/>
                  </a:cubicBezTo>
                  <a:cubicBezTo>
                    <a:pt x="10263" y="3411"/>
                    <a:pt x="10268" y="3477"/>
                    <a:pt x="10278" y="3507"/>
                  </a:cubicBezTo>
                  <a:cubicBezTo>
                    <a:pt x="10289" y="3537"/>
                    <a:pt x="10326" y="3578"/>
                    <a:pt x="10331" y="3590"/>
                  </a:cubicBezTo>
                  <a:cubicBezTo>
                    <a:pt x="10336" y="3603"/>
                    <a:pt x="10338" y="3629"/>
                    <a:pt x="10337" y="3641"/>
                  </a:cubicBezTo>
                  <a:cubicBezTo>
                    <a:pt x="10335" y="3653"/>
                    <a:pt x="10403" y="3757"/>
                    <a:pt x="10403" y="3757"/>
                  </a:cubicBezTo>
                  <a:cubicBezTo>
                    <a:pt x="10403" y="3757"/>
                    <a:pt x="10436" y="3748"/>
                    <a:pt x="10442" y="3739"/>
                  </a:cubicBezTo>
                  <a:cubicBezTo>
                    <a:pt x="10447" y="3729"/>
                    <a:pt x="10439" y="3707"/>
                    <a:pt x="10450" y="3700"/>
                  </a:cubicBezTo>
                  <a:cubicBezTo>
                    <a:pt x="10460" y="3693"/>
                    <a:pt x="10464" y="3701"/>
                    <a:pt x="10474" y="3698"/>
                  </a:cubicBezTo>
                  <a:cubicBezTo>
                    <a:pt x="10485" y="3695"/>
                    <a:pt x="10502" y="3682"/>
                    <a:pt x="10502" y="3682"/>
                  </a:cubicBezTo>
                  <a:cubicBezTo>
                    <a:pt x="10502" y="3682"/>
                    <a:pt x="10487" y="3686"/>
                    <a:pt x="10490" y="3669"/>
                  </a:cubicBezTo>
                  <a:cubicBezTo>
                    <a:pt x="10492" y="3652"/>
                    <a:pt x="10499" y="3649"/>
                    <a:pt x="10511" y="3643"/>
                  </a:cubicBezTo>
                  <a:cubicBezTo>
                    <a:pt x="10523" y="3637"/>
                    <a:pt x="10537" y="3634"/>
                    <a:pt x="10537" y="3626"/>
                  </a:cubicBezTo>
                  <a:cubicBezTo>
                    <a:pt x="10538" y="3617"/>
                    <a:pt x="10525" y="3585"/>
                    <a:pt x="10525" y="3566"/>
                  </a:cubicBezTo>
                  <a:cubicBezTo>
                    <a:pt x="10524" y="3548"/>
                    <a:pt x="10523" y="3519"/>
                    <a:pt x="10529" y="3516"/>
                  </a:cubicBezTo>
                  <a:cubicBezTo>
                    <a:pt x="10536" y="3512"/>
                    <a:pt x="10533" y="3504"/>
                    <a:pt x="10534" y="3472"/>
                  </a:cubicBezTo>
                  <a:cubicBezTo>
                    <a:pt x="10536" y="3440"/>
                    <a:pt x="10516" y="3440"/>
                    <a:pt x="10514" y="3427"/>
                  </a:cubicBezTo>
                  <a:cubicBezTo>
                    <a:pt x="10512" y="3415"/>
                    <a:pt x="10522" y="3409"/>
                    <a:pt x="10523" y="3397"/>
                  </a:cubicBezTo>
                  <a:cubicBezTo>
                    <a:pt x="10525" y="3385"/>
                    <a:pt x="10518" y="3378"/>
                    <a:pt x="10518" y="3362"/>
                  </a:cubicBezTo>
                  <a:cubicBezTo>
                    <a:pt x="10519" y="3346"/>
                    <a:pt x="10555" y="3344"/>
                    <a:pt x="10555" y="3337"/>
                  </a:cubicBezTo>
                  <a:cubicBezTo>
                    <a:pt x="10555" y="3330"/>
                    <a:pt x="10555" y="3314"/>
                    <a:pt x="10562" y="3309"/>
                  </a:cubicBezTo>
                  <a:cubicBezTo>
                    <a:pt x="10570" y="3304"/>
                    <a:pt x="10584" y="3305"/>
                    <a:pt x="10584" y="3305"/>
                  </a:cubicBezTo>
                  <a:cubicBezTo>
                    <a:pt x="10587" y="3299"/>
                    <a:pt x="10587" y="3299"/>
                    <a:pt x="10587" y="3299"/>
                  </a:cubicBezTo>
                  <a:cubicBezTo>
                    <a:pt x="10587" y="3299"/>
                    <a:pt x="10610" y="3310"/>
                    <a:pt x="10612" y="3299"/>
                  </a:cubicBezTo>
                  <a:cubicBezTo>
                    <a:pt x="10614" y="3288"/>
                    <a:pt x="10633" y="3253"/>
                    <a:pt x="10639" y="3243"/>
                  </a:cubicBezTo>
                  <a:cubicBezTo>
                    <a:pt x="10646" y="3234"/>
                    <a:pt x="10668" y="3235"/>
                    <a:pt x="10675" y="3221"/>
                  </a:cubicBezTo>
                  <a:cubicBezTo>
                    <a:pt x="10682" y="3208"/>
                    <a:pt x="10693" y="3180"/>
                    <a:pt x="10703" y="3171"/>
                  </a:cubicBezTo>
                  <a:cubicBezTo>
                    <a:pt x="10712" y="3161"/>
                    <a:pt x="10751" y="3141"/>
                    <a:pt x="10751" y="3141"/>
                  </a:cubicBezTo>
                  <a:cubicBezTo>
                    <a:pt x="10744" y="3121"/>
                    <a:pt x="10744" y="3121"/>
                    <a:pt x="10744" y="3121"/>
                  </a:cubicBezTo>
                  <a:cubicBezTo>
                    <a:pt x="10750" y="3116"/>
                    <a:pt x="10750" y="3116"/>
                    <a:pt x="10750" y="3116"/>
                  </a:cubicBezTo>
                  <a:cubicBezTo>
                    <a:pt x="10763" y="3135"/>
                    <a:pt x="10763" y="3135"/>
                    <a:pt x="10763" y="3135"/>
                  </a:cubicBezTo>
                  <a:cubicBezTo>
                    <a:pt x="10804" y="3096"/>
                    <a:pt x="10804" y="3096"/>
                    <a:pt x="10804" y="3096"/>
                  </a:cubicBezTo>
                  <a:cubicBezTo>
                    <a:pt x="10811" y="3078"/>
                    <a:pt x="10811" y="3078"/>
                    <a:pt x="10811" y="3078"/>
                  </a:cubicBezTo>
                  <a:cubicBezTo>
                    <a:pt x="10811" y="3078"/>
                    <a:pt x="10797" y="3061"/>
                    <a:pt x="10797" y="3050"/>
                  </a:cubicBezTo>
                  <a:cubicBezTo>
                    <a:pt x="10798" y="3039"/>
                    <a:pt x="10821" y="3043"/>
                    <a:pt x="10833" y="3028"/>
                  </a:cubicBezTo>
                  <a:cubicBezTo>
                    <a:pt x="10845" y="3012"/>
                    <a:pt x="10841" y="2999"/>
                    <a:pt x="10841" y="2999"/>
                  </a:cubicBezTo>
                  <a:cubicBezTo>
                    <a:pt x="10852" y="3004"/>
                    <a:pt x="10852" y="3004"/>
                    <a:pt x="10852" y="3004"/>
                  </a:cubicBezTo>
                  <a:cubicBezTo>
                    <a:pt x="10858" y="3022"/>
                    <a:pt x="10858" y="3022"/>
                    <a:pt x="10858" y="3022"/>
                  </a:cubicBezTo>
                  <a:cubicBezTo>
                    <a:pt x="10866" y="2999"/>
                    <a:pt x="10866" y="2999"/>
                    <a:pt x="10866" y="2999"/>
                  </a:cubicBezTo>
                  <a:cubicBezTo>
                    <a:pt x="10866" y="2999"/>
                    <a:pt x="10874" y="3041"/>
                    <a:pt x="10881" y="3044"/>
                  </a:cubicBezTo>
                  <a:cubicBezTo>
                    <a:pt x="10889" y="3046"/>
                    <a:pt x="10892" y="3018"/>
                    <a:pt x="10892" y="3018"/>
                  </a:cubicBezTo>
                  <a:cubicBezTo>
                    <a:pt x="10909" y="3041"/>
                    <a:pt x="10909" y="3041"/>
                    <a:pt x="10909" y="3041"/>
                  </a:cubicBezTo>
                  <a:cubicBezTo>
                    <a:pt x="10911" y="3002"/>
                    <a:pt x="10911" y="3002"/>
                    <a:pt x="10911" y="3002"/>
                  </a:cubicBezTo>
                  <a:cubicBezTo>
                    <a:pt x="10911" y="3002"/>
                    <a:pt x="10953" y="3018"/>
                    <a:pt x="10961" y="3016"/>
                  </a:cubicBezTo>
                  <a:cubicBezTo>
                    <a:pt x="10969" y="3013"/>
                    <a:pt x="10953" y="2995"/>
                    <a:pt x="10962" y="2993"/>
                  </a:cubicBezTo>
                  <a:cubicBezTo>
                    <a:pt x="10971" y="2991"/>
                    <a:pt x="10988" y="3011"/>
                    <a:pt x="11001" y="3006"/>
                  </a:cubicBezTo>
                  <a:cubicBezTo>
                    <a:pt x="11014" y="3002"/>
                    <a:pt x="11009" y="2989"/>
                    <a:pt x="11009" y="2989"/>
                  </a:cubicBezTo>
                  <a:cubicBezTo>
                    <a:pt x="11001" y="2968"/>
                    <a:pt x="11001" y="2968"/>
                    <a:pt x="11001" y="2968"/>
                  </a:cubicBezTo>
                  <a:cubicBezTo>
                    <a:pt x="11032" y="3001"/>
                    <a:pt x="11032" y="3001"/>
                    <a:pt x="11032" y="3001"/>
                  </a:cubicBezTo>
                  <a:cubicBezTo>
                    <a:pt x="11032" y="3001"/>
                    <a:pt x="11020" y="3040"/>
                    <a:pt x="11029" y="3046"/>
                  </a:cubicBezTo>
                  <a:cubicBezTo>
                    <a:pt x="11032" y="3048"/>
                    <a:pt x="11037" y="3049"/>
                    <a:pt x="11041" y="3050"/>
                  </a:cubicBezTo>
                  <a:cubicBezTo>
                    <a:pt x="11041" y="3050"/>
                    <a:pt x="11041" y="3050"/>
                    <a:pt x="11041" y="3050"/>
                  </a:cubicBezTo>
                  <a:cubicBezTo>
                    <a:pt x="11046" y="3050"/>
                    <a:pt x="11050" y="3050"/>
                    <a:pt x="11050" y="3050"/>
                  </a:cubicBezTo>
                  <a:cubicBezTo>
                    <a:pt x="11050" y="3081"/>
                    <a:pt x="11050" y="3081"/>
                    <a:pt x="11050" y="3081"/>
                  </a:cubicBezTo>
                  <a:cubicBezTo>
                    <a:pt x="11050" y="3081"/>
                    <a:pt x="11073" y="3087"/>
                    <a:pt x="11082" y="3097"/>
                  </a:cubicBezTo>
                  <a:cubicBezTo>
                    <a:pt x="11092" y="3107"/>
                    <a:pt x="11100" y="3129"/>
                    <a:pt x="11100" y="3129"/>
                  </a:cubicBezTo>
                  <a:cubicBezTo>
                    <a:pt x="11122" y="3124"/>
                    <a:pt x="11122" y="3124"/>
                    <a:pt x="11122" y="3124"/>
                  </a:cubicBezTo>
                  <a:cubicBezTo>
                    <a:pt x="11108" y="3153"/>
                    <a:pt x="11108" y="3153"/>
                    <a:pt x="11108" y="3153"/>
                  </a:cubicBezTo>
                  <a:cubicBezTo>
                    <a:pt x="11108" y="3153"/>
                    <a:pt x="11139" y="3160"/>
                    <a:pt x="11151" y="3169"/>
                  </a:cubicBezTo>
                  <a:cubicBezTo>
                    <a:pt x="11163" y="3178"/>
                    <a:pt x="11171" y="3214"/>
                    <a:pt x="11173" y="3221"/>
                  </a:cubicBezTo>
                  <a:cubicBezTo>
                    <a:pt x="11175" y="3227"/>
                    <a:pt x="11189" y="3240"/>
                    <a:pt x="11189" y="3240"/>
                  </a:cubicBezTo>
                  <a:cubicBezTo>
                    <a:pt x="11178" y="3252"/>
                    <a:pt x="11178" y="3252"/>
                    <a:pt x="11178" y="3252"/>
                  </a:cubicBezTo>
                  <a:cubicBezTo>
                    <a:pt x="11186" y="3313"/>
                    <a:pt x="11186" y="3313"/>
                    <a:pt x="11186" y="3313"/>
                  </a:cubicBezTo>
                  <a:cubicBezTo>
                    <a:pt x="11175" y="3321"/>
                    <a:pt x="11175" y="3321"/>
                    <a:pt x="11175" y="3321"/>
                  </a:cubicBezTo>
                  <a:cubicBezTo>
                    <a:pt x="11175" y="3321"/>
                    <a:pt x="11181" y="3340"/>
                    <a:pt x="11190" y="3339"/>
                  </a:cubicBezTo>
                  <a:cubicBezTo>
                    <a:pt x="11199" y="3338"/>
                    <a:pt x="11209" y="3330"/>
                    <a:pt x="11209" y="3330"/>
                  </a:cubicBezTo>
                  <a:cubicBezTo>
                    <a:pt x="11209" y="3330"/>
                    <a:pt x="11213" y="3345"/>
                    <a:pt x="11224" y="3340"/>
                  </a:cubicBezTo>
                  <a:cubicBezTo>
                    <a:pt x="11236" y="3336"/>
                    <a:pt x="11247" y="3313"/>
                    <a:pt x="11247" y="3313"/>
                  </a:cubicBezTo>
                  <a:cubicBezTo>
                    <a:pt x="11247" y="3313"/>
                    <a:pt x="11269" y="3309"/>
                    <a:pt x="11281" y="3300"/>
                  </a:cubicBezTo>
                  <a:cubicBezTo>
                    <a:pt x="11293" y="3290"/>
                    <a:pt x="11279" y="3261"/>
                    <a:pt x="11286" y="3255"/>
                  </a:cubicBezTo>
                  <a:close/>
                  <a:moveTo>
                    <a:pt x="8218" y="4658"/>
                  </a:moveTo>
                  <a:cubicBezTo>
                    <a:pt x="8216" y="4663"/>
                    <a:pt x="8213" y="4668"/>
                    <a:pt x="8210" y="4670"/>
                  </a:cubicBezTo>
                  <a:cubicBezTo>
                    <a:pt x="8202" y="4674"/>
                    <a:pt x="8201" y="4657"/>
                    <a:pt x="8201" y="4657"/>
                  </a:cubicBezTo>
                  <a:cubicBezTo>
                    <a:pt x="8201" y="4657"/>
                    <a:pt x="8193" y="4652"/>
                    <a:pt x="8182" y="4648"/>
                  </a:cubicBezTo>
                  <a:cubicBezTo>
                    <a:pt x="8175" y="4645"/>
                    <a:pt x="8180" y="4638"/>
                    <a:pt x="8184" y="4632"/>
                  </a:cubicBezTo>
                  <a:cubicBezTo>
                    <a:pt x="8187" y="4629"/>
                    <a:pt x="8189" y="4627"/>
                    <a:pt x="8189" y="4627"/>
                  </a:cubicBezTo>
                  <a:cubicBezTo>
                    <a:pt x="8189" y="4627"/>
                    <a:pt x="8182" y="4615"/>
                    <a:pt x="8177" y="4611"/>
                  </a:cubicBezTo>
                  <a:cubicBezTo>
                    <a:pt x="8173" y="4607"/>
                    <a:pt x="8176" y="4589"/>
                    <a:pt x="8176" y="4582"/>
                  </a:cubicBezTo>
                  <a:cubicBezTo>
                    <a:pt x="8176" y="4575"/>
                    <a:pt x="8164" y="4579"/>
                    <a:pt x="8161" y="4578"/>
                  </a:cubicBezTo>
                  <a:cubicBezTo>
                    <a:pt x="8158" y="4577"/>
                    <a:pt x="8155" y="4567"/>
                    <a:pt x="8155" y="4559"/>
                  </a:cubicBezTo>
                  <a:cubicBezTo>
                    <a:pt x="8155" y="4551"/>
                    <a:pt x="8146" y="4550"/>
                    <a:pt x="8139" y="4543"/>
                  </a:cubicBezTo>
                  <a:cubicBezTo>
                    <a:pt x="8132" y="4536"/>
                    <a:pt x="8130" y="4519"/>
                    <a:pt x="8131" y="4513"/>
                  </a:cubicBezTo>
                  <a:cubicBezTo>
                    <a:pt x="8132" y="4507"/>
                    <a:pt x="8137" y="4497"/>
                    <a:pt x="8137" y="4490"/>
                  </a:cubicBezTo>
                  <a:cubicBezTo>
                    <a:pt x="8137" y="4483"/>
                    <a:pt x="8127" y="4483"/>
                    <a:pt x="8123" y="4473"/>
                  </a:cubicBezTo>
                  <a:cubicBezTo>
                    <a:pt x="8119" y="4463"/>
                    <a:pt x="8123" y="4451"/>
                    <a:pt x="8124" y="4439"/>
                  </a:cubicBezTo>
                  <a:cubicBezTo>
                    <a:pt x="8125" y="4427"/>
                    <a:pt x="8126" y="4416"/>
                    <a:pt x="8129" y="4403"/>
                  </a:cubicBezTo>
                  <a:cubicBezTo>
                    <a:pt x="8131" y="4395"/>
                    <a:pt x="8137" y="4396"/>
                    <a:pt x="8141" y="4399"/>
                  </a:cubicBezTo>
                  <a:cubicBezTo>
                    <a:pt x="8141" y="4406"/>
                    <a:pt x="8142" y="4425"/>
                    <a:pt x="8147" y="4435"/>
                  </a:cubicBezTo>
                  <a:cubicBezTo>
                    <a:pt x="8148" y="4435"/>
                    <a:pt x="8150" y="4434"/>
                    <a:pt x="8152" y="4434"/>
                  </a:cubicBezTo>
                  <a:cubicBezTo>
                    <a:pt x="8152" y="4434"/>
                    <a:pt x="8151" y="4434"/>
                    <a:pt x="8151" y="4434"/>
                  </a:cubicBezTo>
                  <a:cubicBezTo>
                    <a:pt x="8149" y="4443"/>
                    <a:pt x="8149" y="4443"/>
                    <a:pt x="8149" y="4443"/>
                  </a:cubicBezTo>
                  <a:cubicBezTo>
                    <a:pt x="8149" y="4443"/>
                    <a:pt x="8155" y="4454"/>
                    <a:pt x="8158" y="4458"/>
                  </a:cubicBezTo>
                  <a:cubicBezTo>
                    <a:pt x="8161" y="4462"/>
                    <a:pt x="8157" y="4475"/>
                    <a:pt x="8157" y="4475"/>
                  </a:cubicBezTo>
                  <a:cubicBezTo>
                    <a:pt x="8157" y="4475"/>
                    <a:pt x="8168" y="4505"/>
                    <a:pt x="8164" y="4510"/>
                  </a:cubicBezTo>
                  <a:cubicBezTo>
                    <a:pt x="8160" y="4515"/>
                    <a:pt x="8157" y="4518"/>
                    <a:pt x="8158" y="4528"/>
                  </a:cubicBezTo>
                  <a:cubicBezTo>
                    <a:pt x="8159" y="4538"/>
                    <a:pt x="8167" y="4543"/>
                    <a:pt x="8173" y="4545"/>
                  </a:cubicBezTo>
                  <a:cubicBezTo>
                    <a:pt x="8179" y="4547"/>
                    <a:pt x="8196" y="4565"/>
                    <a:pt x="8200" y="4571"/>
                  </a:cubicBezTo>
                  <a:cubicBezTo>
                    <a:pt x="8204" y="4577"/>
                    <a:pt x="8200" y="4586"/>
                    <a:pt x="8198" y="4594"/>
                  </a:cubicBezTo>
                  <a:cubicBezTo>
                    <a:pt x="8196" y="4602"/>
                    <a:pt x="8205" y="4619"/>
                    <a:pt x="8205" y="4619"/>
                  </a:cubicBezTo>
                  <a:cubicBezTo>
                    <a:pt x="8223" y="4643"/>
                    <a:pt x="8223" y="4643"/>
                    <a:pt x="8223" y="4643"/>
                  </a:cubicBezTo>
                  <a:cubicBezTo>
                    <a:pt x="8223" y="4643"/>
                    <a:pt x="8221" y="4650"/>
                    <a:pt x="8218" y="4658"/>
                  </a:cubicBezTo>
                  <a:close/>
                  <a:moveTo>
                    <a:pt x="8429" y="4817"/>
                  </a:moveTo>
                  <a:cubicBezTo>
                    <a:pt x="8429" y="4817"/>
                    <a:pt x="8429" y="4817"/>
                    <a:pt x="8428" y="4817"/>
                  </a:cubicBezTo>
                  <a:cubicBezTo>
                    <a:pt x="8429" y="4817"/>
                    <a:pt x="8429" y="4817"/>
                    <a:pt x="8429" y="4817"/>
                  </a:cubicBezTo>
                  <a:close/>
                  <a:moveTo>
                    <a:pt x="8428" y="4817"/>
                  </a:moveTo>
                  <a:cubicBezTo>
                    <a:pt x="8425" y="4817"/>
                    <a:pt x="8417" y="4818"/>
                    <a:pt x="8408" y="4818"/>
                  </a:cubicBezTo>
                  <a:cubicBezTo>
                    <a:pt x="8417" y="4818"/>
                    <a:pt x="8425" y="4817"/>
                    <a:pt x="8428" y="4817"/>
                  </a:cubicBezTo>
                  <a:close/>
                  <a:moveTo>
                    <a:pt x="8400" y="4818"/>
                  </a:moveTo>
                  <a:cubicBezTo>
                    <a:pt x="8400" y="4818"/>
                    <a:pt x="8400" y="4818"/>
                    <a:pt x="8399" y="4818"/>
                  </a:cubicBezTo>
                  <a:cubicBezTo>
                    <a:pt x="8398" y="4822"/>
                    <a:pt x="8398" y="4826"/>
                    <a:pt x="8398" y="4828"/>
                  </a:cubicBezTo>
                  <a:cubicBezTo>
                    <a:pt x="8398" y="4831"/>
                    <a:pt x="8395" y="4837"/>
                    <a:pt x="8386" y="4845"/>
                  </a:cubicBezTo>
                  <a:cubicBezTo>
                    <a:pt x="8377" y="4853"/>
                    <a:pt x="8387" y="4860"/>
                    <a:pt x="8391" y="4865"/>
                  </a:cubicBezTo>
                  <a:cubicBezTo>
                    <a:pt x="8395" y="4870"/>
                    <a:pt x="8395" y="4888"/>
                    <a:pt x="8390" y="4900"/>
                  </a:cubicBezTo>
                  <a:cubicBezTo>
                    <a:pt x="8387" y="4907"/>
                    <a:pt x="8387" y="4915"/>
                    <a:pt x="8388" y="4920"/>
                  </a:cubicBezTo>
                  <a:cubicBezTo>
                    <a:pt x="8388" y="4925"/>
                    <a:pt x="8390" y="4928"/>
                    <a:pt x="8392" y="4929"/>
                  </a:cubicBezTo>
                  <a:cubicBezTo>
                    <a:pt x="8397" y="4931"/>
                    <a:pt x="8401" y="4937"/>
                    <a:pt x="8401" y="4937"/>
                  </a:cubicBezTo>
                  <a:cubicBezTo>
                    <a:pt x="8401" y="4937"/>
                    <a:pt x="8406" y="4962"/>
                    <a:pt x="8400" y="4964"/>
                  </a:cubicBezTo>
                  <a:cubicBezTo>
                    <a:pt x="8394" y="4966"/>
                    <a:pt x="8392" y="4953"/>
                    <a:pt x="8392" y="4953"/>
                  </a:cubicBezTo>
                  <a:cubicBezTo>
                    <a:pt x="8392" y="4953"/>
                    <a:pt x="8380" y="4959"/>
                    <a:pt x="8377" y="4957"/>
                  </a:cubicBezTo>
                  <a:cubicBezTo>
                    <a:pt x="8374" y="4955"/>
                    <a:pt x="8374" y="4941"/>
                    <a:pt x="8373" y="4934"/>
                  </a:cubicBezTo>
                  <a:cubicBezTo>
                    <a:pt x="8372" y="4927"/>
                    <a:pt x="8370" y="4924"/>
                    <a:pt x="8368" y="4920"/>
                  </a:cubicBezTo>
                  <a:cubicBezTo>
                    <a:pt x="8366" y="4916"/>
                    <a:pt x="8368" y="4903"/>
                    <a:pt x="8368" y="4895"/>
                  </a:cubicBezTo>
                  <a:cubicBezTo>
                    <a:pt x="8368" y="4887"/>
                    <a:pt x="8363" y="4881"/>
                    <a:pt x="8351" y="4871"/>
                  </a:cubicBezTo>
                  <a:cubicBezTo>
                    <a:pt x="8339" y="4861"/>
                    <a:pt x="8348" y="4863"/>
                    <a:pt x="8346" y="4854"/>
                  </a:cubicBezTo>
                  <a:cubicBezTo>
                    <a:pt x="8344" y="4845"/>
                    <a:pt x="8354" y="4837"/>
                    <a:pt x="8364" y="4826"/>
                  </a:cubicBezTo>
                  <a:cubicBezTo>
                    <a:pt x="8374" y="4815"/>
                    <a:pt x="8370" y="4813"/>
                    <a:pt x="8371" y="4808"/>
                  </a:cubicBezTo>
                  <a:cubicBezTo>
                    <a:pt x="8372" y="4803"/>
                    <a:pt x="8368" y="4798"/>
                    <a:pt x="8368" y="4790"/>
                  </a:cubicBezTo>
                  <a:cubicBezTo>
                    <a:pt x="8368" y="4782"/>
                    <a:pt x="8366" y="4767"/>
                    <a:pt x="8365" y="4751"/>
                  </a:cubicBezTo>
                  <a:cubicBezTo>
                    <a:pt x="8364" y="4735"/>
                    <a:pt x="8362" y="4744"/>
                    <a:pt x="8351" y="4737"/>
                  </a:cubicBezTo>
                  <a:cubicBezTo>
                    <a:pt x="8340" y="4730"/>
                    <a:pt x="8348" y="4721"/>
                    <a:pt x="8347" y="4710"/>
                  </a:cubicBezTo>
                  <a:cubicBezTo>
                    <a:pt x="8347" y="4710"/>
                    <a:pt x="8351" y="4697"/>
                    <a:pt x="8361" y="4702"/>
                  </a:cubicBezTo>
                  <a:cubicBezTo>
                    <a:pt x="8371" y="4707"/>
                    <a:pt x="8379" y="4728"/>
                    <a:pt x="8379" y="4728"/>
                  </a:cubicBezTo>
                  <a:cubicBezTo>
                    <a:pt x="8381" y="4763"/>
                    <a:pt x="8381" y="4763"/>
                    <a:pt x="8381" y="4763"/>
                  </a:cubicBezTo>
                  <a:cubicBezTo>
                    <a:pt x="8381" y="4763"/>
                    <a:pt x="8386" y="4764"/>
                    <a:pt x="8386" y="4771"/>
                  </a:cubicBezTo>
                  <a:cubicBezTo>
                    <a:pt x="8386" y="4778"/>
                    <a:pt x="8383" y="4780"/>
                    <a:pt x="8380" y="4788"/>
                  </a:cubicBezTo>
                  <a:cubicBezTo>
                    <a:pt x="8377" y="4796"/>
                    <a:pt x="8399" y="4806"/>
                    <a:pt x="8399" y="4806"/>
                  </a:cubicBezTo>
                  <a:cubicBezTo>
                    <a:pt x="8398" y="4818"/>
                    <a:pt x="8398" y="4818"/>
                    <a:pt x="8398" y="4818"/>
                  </a:cubicBezTo>
                  <a:cubicBezTo>
                    <a:pt x="8399" y="4818"/>
                    <a:pt x="8399" y="4818"/>
                    <a:pt x="8400" y="4818"/>
                  </a:cubicBezTo>
                  <a:close/>
                  <a:moveTo>
                    <a:pt x="8250" y="4289"/>
                  </a:moveTo>
                  <a:cubicBezTo>
                    <a:pt x="8252" y="4275"/>
                    <a:pt x="8260" y="4257"/>
                    <a:pt x="8261" y="4251"/>
                  </a:cubicBezTo>
                  <a:cubicBezTo>
                    <a:pt x="8261" y="4250"/>
                    <a:pt x="8261" y="4250"/>
                    <a:pt x="8261" y="4249"/>
                  </a:cubicBezTo>
                  <a:cubicBezTo>
                    <a:pt x="8261" y="4244"/>
                    <a:pt x="8255" y="4238"/>
                    <a:pt x="8253" y="4232"/>
                  </a:cubicBezTo>
                  <a:cubicBezTo>
                    <a:pt x="8251" y="4225"/>
                    <a:pt x="8258" y="4217"/>
                    <a:pt x="8262" y="4213"/>
                  </a:cubicBezTo>
                  <a:cubicBezTo>
                    <a:pt x="8266" y="4209"/>
                    <a:pt x="8260" y="4197"/>
                    <a:pt x="8269" y="4190"/>
                  </a:cubicBezTo>
                  <a:cubicBezTo>
                    <a:pt x="8278" y="4183"/>
                    <a:pt x="8308" y="4185"/>
                    <a:pt x="8311" y="4183"/>
                  </a:cubicBezTo>
                  <a:cubicBezTo>
                    <a:pt x="8314" y="4181"/>
                    <a:pt x="8321" y="4169"/>
                    <a:pt x="8327" y="4169"/>
                  </a:cubicBezTo>
                  <a:cubicBezTo>
                    <a:pt x="8333" y="4169"/>
                    <a:pt x="8333" y="4186"/>
                    <a:pt x="8333" y="4186"/>
                  </a:cubicBezTo>
                  <a:cubicBezTo>
                    <a:pt x="8333" y="4186"/>
                    <a:pt x="8340" y="4179"/>
                    <a:pt x="8351" y="4182"/>
                  </a:cubicBezTo>
                  <a:cubicBezTo>
                    <a:pt x="8353" y="4182"/>
                    <a:pt x="8355" y="4183"/>
                    <a:pt x="8358" y="4184"/>
                  </a:cubicBezTo>
                  <a:cubicBezTo>
                    <a:pt x="8358" y="4185"/>
                    <a:pt x="8358" y="4185"/>
                    <a:pt x="8358" y="4186"/>
                  </a:cubicBezTo>
                  <a:cubicBezTo>
                    <a:pt x="8358" y="4197"/>
                    <a:pt x="8367" y="4207"/>
                    <a:pt x="8374" y="4208"/>
                  </a:cubicBezTo>
                  <a:cubicBezTo>
                    <a:pt x="8381" y="4209"/>
                    <a:pt x="8381" y="4200"/>
                    <a:pt x="8381" y="4200"/>
                  </a:cubicBezTo>
                  <a:cubicBezTo>
                    <a:pt x="8395" y="4199"/>
                    <a:pt x="8395" y="4199"/>
                    <a:pt x="8395" y="4199"/>
                  </a:cubicBezTo>
                  <a:cubicBezTo>
                    <a:pt x="8398" y="4211"/>
                    <a:pt x="8398" y="4211"/>
                    <a:pt x="8398" y="4211"/>
                  </a:cubicBezTo>
                  <a:cubicBezTo>
                    <a:pt x="8389" y="4213"/>
                    <a:pt x="8389" y="4213"/>
                    <a:pt x="8389" y="4213"/>
                  </a:cubicBezTo>
                  <a:cubicBezTo>
                    <a:pt x="8379" y="4221"/>
                    <a:pt x="8379" y="4221"/>
                    <a:pt x="8379" y="4221"/>
                  </a:cubicBezTo>
                  <a:cubicBezTo>
                    <a:pt x="8379" y="4221"/>
                    <a:pt x="8374" y="4211"/>
                    <a:pt x="8365" y="4221"/>
                  </a:cubicBezTo>
                  <a:cubicBezTo>
                    <a:pt x="8356" y="4231"/>
                    <a:pt x="8369" y="4240"/>
                    <a:pt x="8369" y="4240"/>
                  </a:cubicBezTo>
                  <a:cubicBezTo>
                    <a:pt x="8366" y="4249"/>
                    <a:pt x="8366" y="4249"/>
                    <a:pt x="8366" y="4249"/>
                  </a:cubicBezTo>
                  <a:cubicBezTo>
                    <a:pt x="8360" y="4249"/>
                    <a:pt x="8355" y="4249"/>
                    <a:pt x="8355" y="4250"/>
                  </a:cubicBezTo>
                  <a:cubicBezTo>
                    <a:pt x="8355" y="4250"/>
                    <a:pt x="8355" y="4250"/>
                    <a:pt x="8355" y="4250"/>
                  </a:cubicBezTo>
                  <a:cubicBezTo>
                    <a:pt x="8355" y="4259"/>
                    <a:pt x="8358" y="4273"/>
                    <a:pt x="8358" y="4273"/>
                  </a:cubicBezTo>
                  <a:cubicBezTo>
                    <a:pt x="8343" y="4280"/>
                    <a:pt x="8343" y="4280"/>
                    <a:pt x="8343" y="4280"/>
                  </a:cubicBezTo>
                  <a:cubicBezTo>
                    <a:pt x="8343" y="4280"/>
                    <a:pt x="8330" y="4289"/>
                    <a:pt x="8325" y="4304"/>
                  </a:cubicBezTo>
                  <a:cubicBezTo>
                    <a:pt x="8320" y="4319"/>
                    <a:pt x="8355" y="4308"/>
                    <a:pt x="8355" y="4308"/>
                  </a:cubicBezTo>
                  <a:cubicBezTo>
                    <a:pt x="8355" y="4308"/>
                    <a:pt x="8336" y="4324"/>
                    <a:pt x="8330" y="4327"/>
                  </a:cubicBezTo>
                  <a:cubicBezTo>
                    <a:pt x="8324" y="4330"/>
                    <a:pt x="8320" y="4321"/>
                    <a:pt x="8311" y="4320"/>
                  </a:cubicBezTo>
                  <a:cubicBezTo>
                    <a:pt x="8302" y="4319"/>
                    <a:pt x="8303" y="4338"/>
                    <a:pt x="8303" y="4338"/>
                  </a:cubicBezTo>
                  <a:cubicBezTo>
                    <a:pt x="8310" y="4348"/>
                    <a:pt x="8310" y="4348"/>
                    <a:pt x="8310" y="4348"/>
                  </a:cubicBezTo>
                  <a:cubicBezTo>
                    <a:pt x="8310" y="4348"/>
                    <a:pt x="8307" y="4349"/>
                    <a:pt x="8297" y="4348"/>
                  </a:cubicBezTo>
                  <a:cubicBezTo>
                    <a:pt x="8287" y="4347"/>
                    <a:pt x="8299" y="4322"/>
                    <a:pt x="8299" y="4322"/>
                  </a:cubicBezTo>
                  <a:cubicBezTo>
                    <a:pt x="8287" y="4327"/>
                    <a:pt x="8287" y="4327"/>
                    <a:pt x="8287" y="4327"/>
                  </a:cubicBezTo>
                  <a:cubicBezTo>
                    <a:pt x="8287" y="4327"/>
                    <a:pt x="8279" y="4315"/>
                    <a:pt x="8272" y="4315"/>
                  </a:cubicBezTo>
                  <a:cubicBezTo>
                    <a:pt x="8262" y="4315"/>
                    <a:pt x="8263" y="4341"/>
                    <a:pt x="8258" y="4341"/>
                  </a:cubicBezTo>
                  <a:cubicBezTo>
                    <a:pt x="8253" y="4341"/>
                    <a:pt x="8253" y="4329"/>
                    <a:pt x="8253" y="4329"/>
                  </a:cubicBezTo>
                  <a:cubicBezTo>
                    <a:pt x="8253" y="4329"/>
                    <a:pt x="8248" y="4303"/>
                    <a:pt x="8250" y="4289"/>
                  </a:cubicBezTo>
                  <a:close/>
                  <a:moveTo>
                    <a:pt x="8586" y="1964"/>
                  </a:moveTo>
                  <a:cubicBezTo>
                    <a:pt x="8578" y="1973"/>
                    <a:pt x="8560" y="1988"/>
                    <a:pt x="8550" y="1992"/>
                  </a:cubicBezTo>
                  <a:cubicBezTo>
                    <a:pt x="8536" y="1997"/>
                    <a:pt x="8492" y="1991"/>
                    <a:pt x="8492" y="1991"/>
                  </a:cubicBezTo>
                  <a:cubicBezTo>
                    <a:pt x="8456" y="2002"/>
                    <a:pt x="8456" y="2002"/>
                    <a:pt x="8456" y="2002"/>
                  </a:cubicBezTo>
                  <a:cubicBezTo>
                    <a:pt x="8413" y="1986"/>
                    <a:pt x="8413" y="1986"/>
                    <a:pt x="8413" y="1986"/>
                  </a:cubicBezTo>
                  <a:cubicBezTo>
                    <a:pt x="8395" y="1992"/>
                    <a:pt x="8395" y="1992"/>
                    <a:pt x="8395" y="1992"/>
                  </a:cubicBezTo>
                  <a:cubicBezTo>
                    <a:pt x="8395" y="1992"/>
                    <a:pt x="8386" y="1970"/>
                    <a:pt x="8378" y="1972"/>
                  </a:cubicBezTo>
                  <a:cubicBezTo>
                    <a:pt x="8370" y="1973"/>
                    <a:pt x="8361" y="1980"/>
                    <a:pt x="8361" y="1980"/>
                  </a:cubicBezTo>
                  <a:cubicBezTo>
                    <a:pt x="8345" y="1970"/>
                    <a:pt x="8345" y="1970"/>
                    <a:pt x="8345" y="1970"/>
                  </a:cubicBezTo>
                  <a:cubicBezTo>
                    <a:pt x="8342" y="1955"/>
                    <a:pt x="8342" y="1955"/>
                    <a:pt x="8342" y="1955"/>
                  </a:cubicBezTo>
                  <a:cubicBezTo>
                    <a:pt x="8312" y="1960"/>
                    <a:pt x="8312" y="1960"/>
                    <a:pt x="8312" y="1960"/>
                  </a:cubicBezTo>
                  <a:cubicBezTo>
                    <a:pt x="8293" y="1950"/>
                    <a:pt x="8293" y="1950"/>
                    <a:pt x="8293" y="1950"/>
                  </a:cubicBezTo>
                  <a:cubicBezTo>
                    <a:pt x="8290" y="1935"/>
                    <a:pt x="8290" y="1935"/>
                    <a:pt x="8290" y="1935"/>
                  </a:cubicBezTo>
                  <a:cubicBezTo>
                    <a:pt x="8290" y="1935"/>
                    <a:pt x="8268" y="1946"/>
                    <a:pt x="8255" y="1946"/>
                  </a:cubicBezTo>
                  <a:cubicBezTo>
                    <a:pt x="8242" y="1946"/>
                    <a:pt x="8224" y="1940"/>
                    <a:pt x="8212" y="1941"/>
                  </a:cubicBezTo>
                  <a:cubicBezTo>
                    <a:pt x="8201" y="1942"/>
                    <a:pt x="8166" y="1956"/>
                    <a:pt x="8160" y="1962"/>
                  </a:cubicBezTo>
                  <a:cubicBezTo>
                    <a:pt x="8155" y="1969"/>
                    <a:pt x="8140" y="1972"/>
                    <a:pt x="8140" y="1972"/>
                  </a:cubicBezTo>
                  <a:cubicBezTo>
                    <a:pt x="8134" y="1987"/>
                    <a:pt x="8134" y="1987"/>
                    <a:pt x="8134" y="1987"/>
                  </a:cubicBezTo>
                  <a:cubicBezTo>
                    <a:pt x="8134" y="1987"/>
                    <a:pt x="8134" y="1991"/>
                    <a:pt x="8120" y="1988"/>
                  </a:cubicBezTo>
                  <a:cubicBezTo>
                    <a:pt x="8108" y="1985"/>
                    <a:pt x="8084" y="1982"/>
                    <a:pt x="8071" y="1982"/>
                  </a:cubicBezTo>
                  <a:cubicBezTo>
                    <a:pt x="8059" y="1982"/>
                    <a:pt x="8019" y="1973"/>
                    <a:pt x="8019" y="1973"/>
                  </a:cubicBezTo>
                  <a:cubicBezTo>
                    <a:pt x="8019" y="1973"/>
                    <a:pt x="7994" y="1976"/>
                    <a:pt x="7991" y="1963"/>
                  </a:cubicBezTo>
                  <a:cubicBezTo>
                    <a:pt x="7989" y="1956"/>
                    <a:pt x="7988" y="1949"/>
                    <a:pt x="7987" y="1944"/>
                  </a:cubicBezTo>
                  <a:cubicBezTo>
                    <a:pt x="7978" y="1945"/>
                    <a:pt x="7964" y="1943"/>
                    <a:pt x="7964" y="1943"/>
                  </a:cubicBezTo>
                  <a:cubicBezTo>
                    <a:pt x="7962" y="1940"/>
                    <a:pt x="7961" y="1938"/>
                    <a:pt x="7960" y="1936"/>
                  </a:cubicBezTo>
                  <a:cubicBezTo>
                    <a:pt x="7966" y="1928"/>
                    <a:pt x="7966" y="1928"/>
                    <a:pt x="7966" y="1928"/>
                  </a:cubicBezTo>
                  <a:cubicBezTo>
                    <a:pt x="7976" y="1941"/>
                    <a:pt x="7976" y="1941"/>
                    <a:pt x="7976" y="1941"/>
                  </a:cubicBezTo>
                  <a:cubicBezTo>
                    <a:pt x="7976" y="1941"/>
                    <a:pt x="7990" y="1943"/>
                    <a:pt x="7999" y="1942"/>
                  </a:cubicBezTo>
                  <a:cubicBezTo>
                    <a:pt x="7998" y="1939"/>
                    <a:pt x="7998" y="1937"/>
                    <a:pt x="7998" y="1937"/>
                  </a:cubicBezTo>
                  <a:cubicBezTo>
                    <a:pt x="7975" y="1909"/>
                    <a:pt x="7975" y="1909"/>
                    <a:pt x="7975" y="1909"/>
                  </a:cubicBezTo>
                  <a:cubicBezTo>
                    <a:pt x="7975" y="1909"/>
                    <a:pt x="7985" y="1904"/>
                    <a:pt x="7989" y="1897"/>
                  </a:cubicBezTo>
                  <a:cubicBezTo>
                    <a:pt x="7993" y="1890"/>
                    <a:pt x="7982" y="1876"/>
                    <a:pt x="7991" y="1869"/>
                  </a:cubicBezTo>
                  <a:cubicBezTo>
                    <a:pt x="8000" y="1862"/>
                    <a:pt x="8017" y="1866"/>
                    <a:pt x="8017" y="1866"/>
                  </a:cubicBezTo>
                  <a:cubicBezTo>
                    <a:pt x="8017" y="1866"/>
                    <a:pt x="8015" y="1857"/>
                    <a:pt x="8014" y="1845"/>
                  </a:cubicBezTo>
                  <a:cubicBezTo>
                    <a:pt x="8012" y="1834"/>
                    <a:pt x="8013" y="1820"/>
                    <a:pt x="8018" y="1813"/>
                  </a:cubicBezTo>
                  <a:cubicBezTo>
                    <a:pt x="8027" y="1801"/>
                    <a:pt x="8033" y="1791"/>
                    <a:pt x="8033" y="1791"/>
                  </a:cubicBezTo>
                  <a:cubicBezTo>
                    <a:pt x="8033" y="1791"/>
                    <a:pt x="8065" y="1801"/>
                    <a:pt x="8061" y="1778"/>
                  </a:cubicBezTo>
                  <a:cubicBezTo>
                    <a:pt x="8058" y="1762"/>
                    <a:pt x="8053" y="1753"/>
                    <a:pt x="8050" y="1750"/>
                  </a:cubicBezTo>
                  <a:cubicBezTo>
                    <a:pt x="8050" y="1748"/>
                    <a:pt x="8049" y="1748"/>
                    <a:pt x="8049" y="1748"/>
                  </a:cubicBezTo>
                  <a:cubicBezTo>
                    <a:pt x="8049" y="1748"/>
                    <a:pt x="8066" y="1741"/>
                    <a:pt x="8074" y="1735"/>
                  </a:cubicBezTo>
                  <a:cubicBezTo>
                    <a:pt x="8083" y="1729"/>
                    <a:pt x="8096" y="1705"/>
                    <a:pt x="8096" y="1705"/>
                  </a:cubicBezTo>
                  <a:cubicBezTo>
                    <a:pt x="8117" y="1696"/>
                    <a:pt x="8117" y="1696"/>
                    <a:pt x="8117" y="1696"/>
                  </a:cubicBezTo>
                  <a:cubicBezTo>
                    <a:pt x="8126" y="1685"/>
                    <a:pt x="8126" y="1685"/>
                    <a:pt x="8126" y="1685"/>
                  </a:cubicBezTo>
                  <a:cubicBezTo>
                    <a:pt x="8137" y="1690"/>
                    <a:pt x="8137" y="1690"/>
                    <a:pt x="8137" y="1690"/>
                  </a:cubicBezTo>
                  <a:cubicBezTo>
                    <a:pt x="8137" y="1690"/>
                    <a:pt x="8159" y="1694"/>
                    <a:pt x="8162" y="1694"/>
                  </a:cubicBezTo>
                  <a:cubicBezTo>
                    <a:pt x="8165" y="1694"/>
                    <a:pt x="8173" y="1688"/>
                    <a:pt x="8173" y="1688"/>
                  </a:cubicBezTo>
                  <a:cubicBezTo>
                    <a:pt x="8161" y="1704"/>
                    <a:pt x="8161" y="1704"/>
                    <a:pt x="8161" y="1704"/>
                  </a:cubicBezTo>
                  <a:cubicBezTo>
                    <a:pt x="8161" y="1704"/>
                    <a:pt x="8143" y="1698"/>
                    <a:pt x="8146" y="1705"/>
                  </a:cubicBezTo>
                  <a:cubicBezTo>
                    <a:pt x="8149" y="1712"/>
                    <a:pt x="8169" y="1717"/>
                    <a:pt x="8169" y="1717"/>
                  </a:cubicBezTo>
                  <a:cubicBezTo>
                    <a:pt x="8201" y="1718"/>
                    <a:pt x="8201" y="1718"/>
                    <a:pt x="8201" y="1718"/>
                  </a:cubicBezTo>
                  <a:cubicBezTo>
                    <a:pt x="8214" y="1719"/>
                    <a:pt x="8214" y="1719"/>
                    <a:pt x="8214" y="1719"/>
                  </a:cubicBezTo>
                  <a:cubicBezTo>
                    <a:pt x="8221" y="1730"/>
                    <a:pt x="8221" y="1730"/>
                    <a:pt x="8221" y="1730"/>
                  </a:cubicBezTo>
                  <a:cubicBezTo>
                    <a:pt x="8221" y="1730"/>
                    <a:pt x="8175" y="1756"/>
                    <a:pt x="8178" y="1759"/>
                  </a:cubicBezTo>
                  <a:cubicBezTo>
                    <a:pt x="8181" y="1762"/>
                    <a:pt x="8223" y="1763"/>
                    <a:pt x="8225" y="1776"/>
                  </a:cubicBezTo>
                  <a:cubicBezTo>
                    <a:pt x="8227" y="1790"/>
                    <a:pt x="8215" y="1804"/>
                    <a:pt x="8220" y="1806"/>
                  </a:cubicBezTo>
                  <a:cubicBezTo>
                    <a:pt x="8226" y="1808"/>
                    <a:pt x="8247" y="1810"/>
                    <a:pt x="8247" y="1810"/>
                  </a:cubicBezTo>
                  <a:cubicBezTo>
                    <a:pt x="8247" y="1810"/>
                    <a:pt x="8261" y="1791"/>
                    <a:pt x="8268" y="1791"/>
                  </a:cubicBezTo>
                  <a:cubicBezTo>
                    <a:pt x="8276" y="1791"/>
                    <a:pt x="8279" y="1797"/>
                    <a:pt x="8289" y="1791"/>
                  </a:cubicBezTo>
                  <a:cubicBezTo>
                    <a:pt x="8299" y="1785"/>
                    <a:pt x="8297" y="1773"/>
                    <a:pt x="8304" y="1772"/>
                  </a:cubicBezTo>
                  <a:cubicBezTo>
                    <a:pt x="8311" y="1771"/>
                    <a:pt x="8317" y="1780"/>
                    <a:pt x="8317" y="1780"/>
                  </a:cubicBezTo>
                  <a:cubicBezTo>
                    <a:pt x="8340" y="1776"/>
                    <a:pt x="8340" y="1776"/>
                    <a:pt x="8340" y="1776"/>
                  </a:cubicBezTo>
                  <a:cubicBezTo>
                    <a:pt x="8342" y="1765"/>
                    <a:pt x="8342" y="1765"/>
                    <a:pt x="8342" y="1765"/>
                  </a:cubicBezTo>
                  <a:cubicBezTo>
                    <a:pt x="8348" y="1756"/>
                    <a:pt x="8348" y="1756"/>
                    <a:pt x="8348" y="1756"/>
                  </a:cubicBezTo>
                  <a:cubicBezTo>
                    <a:pt x="8348" y="1756"/>
                    <a:pt x="8334" y="1750"/>
                    <a:pt x="8328" y="1756"/>
                  </a:cubicBezTo>
                  <a:cubicBezTo>
                    <a:pt x="8322" y="1762"/>
                    <a:pt x="8298" y="1763"/>
                    <a:pt x="8298" y="1763"/>
                  </a:cubicBezTo>
                  <a:cubicBezTo>
                    <a:pt x="8298" y="1763"/>
                    <a:pt x="8280" y="1757"/>
                    <a:pt x="8279" y="1747"/>
                  </a:cubicBezTo>
                  <a:cubicBezTo>
                    <a:pt x="8278" y="1737"/>
                    <a:pt x="8266" y="1738"/>
                    <a:pt x="8266" y="1738"/>
                  </a:cubicBezTo>
                  <a:cubicBezTo>
                    <a:pt x="8254" y="1725"/>
                    <a:pt x="8254" y="1725"/>
                    <a:pt x="8254" y="1725"/>
                  </a:cubicBezTo>
                  <a:cubicBezTo>
                    <a:pt x="8229" y="1723"/>
                    <a:pt x="8229" y="1723"/>
                    <a:pt x="8229" y="1723"/>
                  </a:cubicBezTo>
                  <a:cubicBezTo>
                    <a:pt x="8222" y="1715"/>
                    <a:pt x="8222" y="1715"/>
                    <a:pt x="8222" y="1715"/>
                  </a:cubicBezTo>
                  <a:cubicBezTo>
                    <a:pt x="8238" y="1714"/>
                    <a:pt x="8238" y="1714"/>
                    <a:pt x="8238" y="1714"/>
                  </a:cubicBezTo>
                  <a:cubicBezTo>
                    <a:pt x="8238" y="1714"/>
                    <a:pt x="8257" y="1718"/>
                    <a:pt x="8263" y="1717"/>
                  </a:cubicBezTo>
                  <a:cubicBezTo>
                    <a:pt x="8270" y="1715"/>
                    <a:pt x="8285" y="1703"/>
                    <a:pt x="8285" y="1703"/>
                  </a:cubicBezTo>
                  <a:cubicBezTo>
                    <a:pt x="8291" y="1708"/>
                    <a:pt x="8291" y="1708"/>
                    <a:pt x="8291" y="1708"/>
                  </a:cubicBezTo>
                  <a:cubicBezTo>
                    <a:pt x="8291" y="1708"/>
                    <a:pt x="8305" y="1695"/>
                    <a:pt x="8314" y="1692"/>
                  </a:cubicBezTo>
                  <a:cubicBezTo>
                    <a:pt x="8324" y="1689"/>
                    <a:pt x="8350" y="1688"/>
                    <a:pt x="8350" y="1688"/>
                  </a:cubicBezTo>
                  <a:cubicBezTo>
                    <a:pt x="8378" y="1666"/>
                    <a:pt x="8378" y="1666"/>
                    <a:pt x="8378" y="1666"/>
                  </a:cubicBezTo>
                  <a:cubicBezTo>
                    <a:pt x="8378" y="1666"/>
                    <a:pt x="8378" y="1666"/>
                    <a:pt x="8378" y="1666"/>
                  </a:cubicBezTo>
                  <a:cubicBezTo>
                    <a:pt x="8378" y="1666"/>
                    <a:pt x="8379" y="1666"/>
                    <a:pt x="8379" y="1666"/>
                  </a:cubicBezTo>
                  <a:cubicBezTo>
                    <a:pt x="8379" y="1666"/>
                    <a:pt x="8379" y="1666"/>
                    <a:pt x="8379" y="1666"/>
                  </a:cubicBezTo>
                  <a:cubicBezTo>
                    <a:pt x="8379" y="1666"/>
                    <a:pt x="8379" y="1666"/>
                    <a:pt x="8379" y="1666"/>
                  </a:cubicBezTo>
                  <a:cubicBezTo>
                    <a:pt x="8379" y="1666"/>
                    <a:pt x="8379" y="1666"/>
                    <a:pt x="8380" y="1666"/>
                  </a:cubicBezTo>
                  <a:cubicBezTo>
                    <a:pt x="8380" y="1666"/>
                    <a:pt x="8380" y="1666"/>
                    <a:pt x="8380" y="1666"/>
                  </a:cubicBezTo>
                  <a:cubicBezTo>
                    <a:pt x="8381" y="1667"/>
                    <a:pt x="8381" y="1667"/>
                    <a:pt x="8382" y="1667"/>
                  </a:cubicBezTo>
                  <a:cubicBezTo>
                    <a:pt x="8387" y="1669"/>
                    <a:pt x="8397" y="1671"/>
                    <a:pt x="8405" y="1668"/>
                  </a:cubicBezTo>
                  <a:cubicBezTo>
                    <a:pt x="8404" y="1669"/>
                    <a:pt x="8403" y="1669"/>
                    <a:pt x="8403" y="1669"/>
                  </a:cubicBezTo>
                  <a:cubicBezTo>
                    <a:pt x="8404" y="1669"/>
                    <a:pt x="8405" y="1668"/>
                    <a:pt x="8407" y="1668"/>
                  </a:cubicBezTo>
                  <a:cubicBezTo>
                    <a:pt x="8418" y="1662"/>
                    <a:pt x="8447" y="1653"/>
                    <a:pt x="8448" y="1662"/>
                  </a:cubicBezTo>
                  <a:cubicBezTo>
                    <a:pt x="8449" y="1670"/>
                    <a:pt x="8427" y="1686"/>
                    <a:pt x="8427" y="1686"/>
                  </a:cubicBezTo>
                  <a:cubicBezTo>
                    <a:pt x="8394" y="1696"/>
                    <a:pt x="8394" y="1696"/>
                    <a:pt x="8394" y="1696"/>
                  </a:cubicBezTo>
                  <a:cubicBezTo>
                    <a:pt x="8424" y="1719"/>
                    <a:pt x="8424" y="1719"/>
                    <a:pt x="8424" y="1719"/>
                  </a:cubicBezTo>
                  <a:cubicBezTo>
                    <a:pt x="8424" y="1719"/>
                    <a:pt x="8400" y="1724"/>
                    <a:pt x="8399" y="1734"/>
                  </a:cubicBezTo>
                  <a:cubicBezTo>
                    <a:pt x="8398" y="1744"/>
                    <a:pt x="8398" y="1755"/>
                    <a:pt x="8398" y="1755"/>
                  </a:cubicBezTo>
                  <a:cubicBezTo>
                    <a:pt x="8398" y="1755"/>
                    <a:pt x="8385" y="1764"/>
                    <a:pt x="8380" y="1764"/>
                  </a:cubicBezTo>
                  <a:cubicBezTo>
                    <a:pt x="8375" y="1764"/>
                    <a:pt x="8360" y="1753"/>
                    <a:pt x="8360" y="1753"/>
                  </a:cubicBezTo>
                  <a:cubicBezTo>
                    <a:pt x="8356" y="1764"/>
                    <a:pt x="8356" y="1764"/>
                    <a:pt x="8356" y="1764"/>
                  </a:cubicBezTo>
                  <a:cubicBezTo>
                    <a:pt x="8356" y="1764"/>
                    <a:pt x="8368" y="1777"/>
                    <a:pt x="8371" y="1777"/>
                  </a:cubicBezTo>
                  <a:cubicBezTo>
                    <a:pt x="8374" y="1777"/>
                    <a:pt x="8383" y="1796"/>
                    <a:pt x="8383" y="1796"/>
                  </a:cubicBezTo>
                  <a:cubicBezTo>
                    <a:pt x="8408" y="1794"/>
                    <a:pt x="8408" y="1794"/>
                    <a:pt x="8408" y="1794"/>
                  </a:cubicBezTo>
                  <a:cubicBezTo>
                    <a:pt x="8408" y="1794"/>
                    <a:pt x="8426" y="1813"/>
                    <a:pt x="8432" y="1813"/>
                  </a:cubicBezTo>
                  <a:cubicBezTo>
                    <a:pt x="8438" y="1813"/>
                    <a:pt x="8450" y="1814"/>
                    <a:pt x="8450" y="1814"/>
                  </a:cubicBezTo>
                  <a:cubicBezTo>
                    <a:pt x="8450" y="1814"/>
                    <a:pt x="8481" y="1851"/>
                    <a:pt x="8489" y="1854"/>
                  </a:cubicBezTo>
                  <a:cubicBezTo>
                    <a:pt x="8493" y="1855"/>
                    <a:pt x="8500" y="1858"/>
                    <a:pt x="8505" y="1861"/>
                  </a:cubicBezTo>
                  <a:cubicBezTo>
                    <a:pt x="8504" y="1861"/>
                    <a:pt x="8503" y="1862"/>
                    <a:pt x="8503" y="1863"/>
                  </a:cubicBezTo>
                  <a:cubicBezTo>
                    <a:pt x="8504" y="1864"/>
                    <a:pt x="8505" y="1865"/>
                    <a:pt x="8505" y="1865"/>
                  </a:cubicBezTo>
                  <a:cubicBezTo>
                    <a:pt x="8505" y="1865"/>
                    <a:pt x="8545" y="1888"/>
                    <a:pt x="8554" y="1891"/>
                  </a:cubicBezTo>
                  <a:cubicBezTo>
                    <a:pt x="8562" y="1894"/>
                    <a:pt x="8577" y="1907"/>
                    <a:pt x="8577" y="1907"/>
                  </a:cubicBezTo>
                  <a:cubicBezTo>
                    <a:pt x="8577" y="1907"/>
                    <a:pt x="8581" y="1935"/>
                    <a:pt x="8581" y="1938"/>
                  </a:cubicBezTo>
                  <a:cubicBezTo>
                    <a:pt x="8581" y="1942"/>
                    <a:pt x="8593" y="1957"/>
                    <a:pt x="8593" y="1957"/>
                  </a:cubicBezTo>
                  <a:cubicBezTo>
                    <a:pt x="8593" y="1957"/>
                    <a:pt x="8591" y="1959"/>
                    <a:pt x="8586" y="1964"/>
                  </a:cubicBezTo>
                  <a:close/>
                  <a:moveTo>
                    <a:pt x="8770" y="1610"/>
                  </a:moveTo>
                  <a:cubicBezTo>
                    <a:pt x="8770" y="1610"/>
                    <a:pt x="8770" y="1610"/>
                    <a:pt x="8770" y="1610"/>
                  </a:cubicBezTo>
                  <a:cubicBezTo>
                    <a:pt x="8770" y="1610"/>
                    <a:pt x="8770" y="1610"/>
                    <a:pt x="8770" y="1610"/>
                  </a:cubicBezTo>
                  <a:cubicBezTo>
                    <a:pt x="8770" y="1610"/>
                    <a:pt x="8770" y="1610"/>
                    <a:pt x="8770" y="1610"/>
                  </a:cubicBezTo>
                  <a:close/>
                  <a:moveTo>
                    <a:pt x="8771" y="1494"/>
                  </a:moveTo>
                  <a:cubicBezTo>
                    <a:pt x="8770" y="1493"/>
                    <a:pt x="8769" y="1492"/>
                    <a:pt x="8768" y="1492"/>
                  </a:cubicBezTo>
                  <a:cubicBezTo>
                    <a:pt x="8769" y="1492"/>
                    <a:pt x="8770" y="1493"/>
                    <a:pt x="8771" y="1494"/>
                  </a:cubicBezTo>
                  <a:cubicBezTo>
                    <a:pt x="8771" y="1494"/>
                    <a:pt x="8771" y="1494"/>
                    <a:pt x="8771" y="1494"/>
                  </a:cubicBezTo>
                  <a:close/>
                  <a:moveTo>
                    <a:pt x="9119" y="1937"/>
                  </a:moveTo>
                  <a:cubicBezTo>
                    <a:pt x="9119" y="1941"/>
                    <a:pt x="9122" y="1941"/>
                    <a:pt x="9129" y="1953"/>
                  </a:cubicBezTo>
                  <a:cubicBezTo>
                    <a:pt x="9135" y="1965"/>
                    <a:pt x="9171" y="1974"/>
                    <a:pt x="9169" y="1985"/>
                  </a:cubicBezTo>
                  <a:cubicBezTo>
                    <a:pt x="9166" y="1995"/>
                    <a:pt x="9166" y="2001"/>
                    <a:pt x="9159" y="1999"/>
                  </a:cubicBezTo>
                  <a:cubicBezTo>
                    <a:pt x="9153" y="1998"/>
                    <a:pt x="9138" y="1985"/>
                    <a:pt x="9141" y="1989"/>
                  </a:cubicBezTo>
                  <a:cubicBezTo>
                    <a:pt x="9143" y="1993"/>
                    <a:pt x="9138" y="2002"/>
                    <a:pt x="9138" y="2002"/>
                  </a:cubicBezTo>
                  <a:cubicBezTo>
                    <a:pt x="9111" y="2003"/>
                    <a:pt x="9111" y="2003"/>
                    <a:pt x="9111" y="2003"/>
                  </a:cubicBezTo>
                  <a:cubicBezTo>
                    <a:pt x="9103" y="1990"/>
                    <a:pt x="9103" y="1990"/>
                    <a:pt x="9103" y="1990"/>
                  </a:cubicBezTo>
                  <a:cubicBezTo>
                    <a:pt x="9099" y="1995"/>
                    <a:pt x="9099" y="1995"/>
                    <a:pt x="9099" y="1995"/>
                  </a:cubicBezTo>
                  <a:cubicBezTo>
                    <a:pt x="9099" y="1995"/>
                    <a:pt x="9089" y="1985"/>
                    <a:pt x="9083" y="1975"/>
                  </a:cubicBezTo>
                  <a:cubicBezTo>
                    <a:pt x="9078" y="1966"/>
                    <a:pt x="9082" y="1951"/>
                    <a:pt x="9078" y="1950"/>
                  </a:cubicBezTo>
                  <a:cubicBezTo>
                    <a:pt x="9077" y="1950"/>
                    <a:pt x="9075" y="1949"/>
                    <a:pt x="9073" y="1948"/>
                  </a:cubicBezTo>
                  <a:cubicBezTo>
                    <a:pt x="9073" y="1948"/>
                    <a:pt x="9073" y="1948"/>
                    <a:pt x="9073" y="1948"/>
                  </a:cubicBezTo>
                  <a:cubicBezTo>
                    <a:pt x="9075" y="1942"/>
                    <a:pt x="9081" y="1922"/>
                    <a:pt x="9089" y="1921"/>
                  </a:cubicBezTo>
                  <a:cubicBezTo>
                    <a:pt x="9094" y="1920"/>
                    <a:pt x="9102" y="1921"/>
                    <a:pt x="9108" y="1922"/>
                  </a:cubicBezTo>
                  <a:cubicBezTo>
                    <a:pt x="9108" y="1925"/>
                    <a:pt x="9109" y="1927"/>
                    <a:pt x="9109" y="1927"/>
                  </a:cubicBezTo>
                  <a:cubicBezTo>
                    <a:pt x="9109" y="1927"/>
                    <a:pt x="9119" y="1933"/>
                    <a:pt x="9119" y="1937"/>
                  </a:cubicBezTo>
                  <a:close/>
                  <a:moveTo>
                    <a:pt x="8999" y="1443"/>
                  </a:moveTo>
                  <a:cubicBezTo>
                    <a:pt x="8998" y="1442"/>
                    <a:pt x="8997" y="1441"/>
                    <a:pt x="8997" y="1441"/>
                  </a:cubicBezTo>
                  <a:cubicBezTo>
                    <a:pt x="8997" y="1441"/>
                    <a:pt x="8998" y="1442"/>
                    <a:pt x="8999" y="1443"/>
                  </a:cubicBezTo>
                  <a:close/>
                  <a:moveTo>
                    <a:pt x="8994" y="1439"/>
                  </a:moveTo>
                  <a:cubicBezTo>
                    <a:pt x="8993" y="1439"/>
                    <a:pt x="8991" y="1439"/>
                    <a:pt x="8990" y="1439"/>
                  </a:cubicBezTo>
                  <a:cubicBezTo>
                    <a:pt x="8991" y="1439"/>
                    <a:pt x="8993" y="1439"/>
                    <a:pt x="8994" y="1439"/>
                  </a:cubicBezTo>
                  <a:close/>
                  <a:moveTo>
                    <a:pt x="8852" y="1687"/>
                  </a:moveTo>
                  <a:cubicBezTo>
                    <a:pt x="8851" y="1687"/>
                    <a:pt x="8851" y="1687"/>
                    <a:pt x="8851" y="1687"/>
                  </a:cubicBezTo>
                  <a:cubicBezTo>
                    <a:pt x="8850" y="1687"/>
                    <a:pt x="8850" y="1687"/>
                    <a:pt x="8849" y="1686"/>
                  </a:cubicBezTo>
                  <a:cubicBezTo>
                    <a:pt x="8850" y="1687"/>
                    <a:pt x="8851" y="1687"/>
                    <a:pt x="8852" y="1687"/>
                  </a:cubicBezTo>
                  <a:close/>
                  <a:moveTo>
                    <a:pt x="8846" y="1660"/>
                  </a:moveTo>
                  <a:cubicBezTo>
                    <a:pt x="8846" y="1660"/>
                    <a:pt x="8846" y="1660"/>
                    <a:pt x="8846" y="1660"/>
                  </a:cubicBezTo>
                  <a:cubicBezTo>
                    <a:pt x="8845" y="1683"/>
                    <a:pt x="8845" y="1683"/>
                    <a:pt x="8845" y="1683"/>
                  </a:cubicBezTo>
                  <a:lnTo>
                    <a:pt x="8846" y="1660"/>
                  </a:lnTo>
                  <a:close/>
                  <a:moveTo>
                    <a:pt x="8820" y="1496"/>
                  </a:moveTo>
                  <a:cubicBezTo>
                    <a:pt x="8820" y="1496"/>
                    <a:pt x="8820" y="1496"/>
                    <a:pt x="8820" y="1496"/>
                  </a:cubicBezTo>
                  <a:cubicBezTo>
                    <a:pt x="8820" y="1496"/>
                    <a:pt x="8819" y="1495"/>
                    <a:pt x="8819" y="1495"/>
                  </a:cubicBezTo>
                  <a:cubicBezTo>
                    <a:pt x="8819" y="1495"/>
                    <a:pt x="8820" y="1495"/>
                    <a:pt x="8820" y="1496"/>
                  </a:cubicBezTo>
                  <a:close/>
                  <a:moveTo>
                    <a:pt x="8818" y="1493"/>
                  </a:moveTo>
                  <a:cubicBezTo>
                    <a:pt x="8818" y="1493"/>
                    <a:pt x="8818" y="1493"/>
                    <a:pt x="8818" y="1494"/>
                  </a:cubicBezTo>
                  <a:cubicBezTo>
                    <a:pt x="8818" y="1494"/>
                    <a:pt x="8818" y="1494"/>
                    <a:pt x="8818" y="1494"/>
                  </a:cubicBezTo>
                  <a:cubicBezTo>
                    <a:pt x="8818" y="1493"/>
                    <a:pt x="8818" y="1493"/>
                    <a:pt x="8818" y="1492"/>
                  </a:cubicBezTo>
                  <a:cubicBezTo>
                    <a:pt x="8818" y="1493"/>
                    <a:pt x="8818" y="1493"/>
                    <a:pt x="8818" y="1493"/>
                  </a:cubicBezTo>
                  <a:close/>
                  <a:moveTo>
                    <a:pt x="8817" y="1491"/>
                  </a:moveTo>
                  <a:cubicBezTo>
                    <a:pt x="8817" y="1491"/>
                    <a:pt x="8817" y="1491"/>
                    <a:pt x="8817" y="1491"/>
                  </a:cubicBezTo>
                  <a:cubicBezTo>
                    <a:pt x="8817" y="1491"/>
                    <a:pt x="8816" y="1491"/>
                    <a:pt x="8816" y="1490"/>
                  </a:cubicBezTo>
                  <a:cubicBezTo>
                    <a:pt x="8816" y="1491"/>
                    <a:pt x="8816" y="1491"/>
                    <a:pt x="8817" y="1491"/>
                  </a:cubicBezTo>
                  <a:close/>
                  <a:moveTo>
                    <a:pt x="8814" y="1488"/>
                  </a:moveTo>
                  <a:cubicBezTo>
                    <a:pt x="8814" y="1488"/>
                    <a:pt x="8814" y="1489"/>
                    <a:pt x="8814" y="1489"/>
                  </a:cubicBezTo>
                  <a:cubicBezTo>
                    <a:pt x="8814" y="1489"/>
                    <a:pt x="8815" y="1489"/>
                    <a:pt x="8815" y="1490"/>
                  </a:cubicBezTo>
                  <a:cubicBezTo>
                    <a:pt x="8815" y="1489"/>
                    <a:pt x="8815" y="1489"/>
                    <a:pt x="8814" y="1489"/>
                  </a:cubicBezTo>
                  <a:cubicBezTo>
                    <a:pt x="8815" y="1489"/>
                    <a:pt x="8815" y="1489"/>
                    <a:pt x="8815" y="1490"/>
                  </a:cubicBezTo>
                  <a:cubicBezTo>
                    <a:pt x="8815" y="1490"/>
                    <a:pt x="8815" y="1490"/>
                    <a:pt x="8815" y="1490"/>
                  </a:cubicBezTo>
                  <a:cubicBezTo>
                    <a:pt x="8815" y="1489"/>
                    <a:pt x="8814" y="1489"/>
                    <a:pt x="8814" y="1488"/>
                  </a:cubicBezTo>
                  <a:cubicBezTo>
                    <a:pt x="8814" y="1488"/>
                    <a:pt x="8814" y="1488"/>
                    <a:pt x="8814" y="1488"/>
                  </a:cubicBezTo>
                  <a:close/>
                  <a:moveTo>
                    <a:pt x="8931" y="2133"/>
                  </a:moveTo>
                  <a:cubicBezTo>
                    <a:pt x="8931" y="2133"/>
                    <a:pt x="8931" y="2134"/>
                    <a:pt x="8932" y="2136"/>
                  </a:cubicBezTo>
                  <a:cubicBezTo>
                    <a:pt x="8931" y="2134"/>
                    <a:pt x="8931" y="2133"/>
                    <a:pt x="8931" y="2133"/>
                  </a:cubicBezTo>
                  <a:close/>
                  <a:moveTo>
                    <a:pt x="9173" y="2214"/>
                  </a:moveTo>
                  <a:cubicBezTo>
                    <a:pt x="9161" y="2216"/>
                    <a:pt x="9150" y="2209"/>
                    <a:pt x="9150" y="2209"/>
                  </a:cubicBezTo>
                  <a:cubicBezTo>
                    <a:pt x="9150" y="2209"/>
                    <a:pt x="9125" y="2214"/>
                    <a:pt x="9112" y="2217"/>
                  </a:cubicBezTo>
                  <a:cubicBezTo>
                    <a:pt x="9099" y="2220"/>
                    <a:pt x="9092" y="2229"/>
                    <a:pt x="9084" y="2228"/>
                  </a:cubicBezTo>
                  <a:cubicBezTo>
                    <a:pt x="9076" y="2227"/>
                    <a:pt x="9068" y="2218"/>
                    <a:pt x="9058" y="2218"/>
                  </a:cubicBezTo>
                  <a:cubicBezTo>
                    <a:pt x="9048" y="2218"/>
                    <a:pt x="9036" y="2218"/>
                    <a:pt x="9022" y="2208"/>
                  </a:cubicBezTo>
                  <a:cubicBezTo>
                    <a:pt x="9008" y="2198"/>
                    <a:pt x="9000" y="2181"/>
                    <a:pt x="9000" y="2181"/>
                  </a:cubicBezTo>
                  <a:cubicBezTo>
                    <a:pt x="9000" y="2181"/>
                    <a:pt x="8971" y="2178"/>
                    <a:pt x="8968" y="2178"/>
                  </a:cubicBezTo>
                  <a:cubicBezTo>
                    <a:pt x="8965" y="2178"/>
                    <a:pt x="8953" y="2171"/>
                    <a:pt x="8946" y="2163"/>
                  </a:cubicBezTo>
                  <a:cubicBezTo>
                    <a:pt x="8941" y="2157"/>
                    <a:pt x="8935" y="2143"/>
                    <a:pt x="8932" y="2136"/>
                  </a:cubicBezTo>
                  <a:cubicBezTo>
                    <a:pt x="8934" y="2129"/>
                    <a:pt x="8936" y="2120"/>
                    <a:pt x="8935" y="2116"/>
                  </a:cubicBezTo>
                  <a:cubicBezTo>
                    <a:pt x="8933" y="2110"/>
                    <a:pt x="8923" y="2107"/>
                    <a:pt x="8923" y="2107"/>
                  </a:cubicBezTo>
                  <a:cubicBezTo>
                    <a:pt x="8934" y="2103"/>
                    <a:pt x="8934" y="2103"/>
                    <a:pt x="8934" y="2103"/>
                  </a:cubicBezTo>
                  <a:cubicBezTo>
                    <a:pt x="8934" y="2084"/>
                    <a:pt x="8934" y="2084"/>
                    <a:pt x="8934" y="2084"/>
                  </a:cubicBezTo>
                  <a:cubicBezTo>
                    <a:pt x="8934" y="2084"/>
                    <a:pt x="8946" y="2097"/>
                    <a:pt x="8952" y="2089"/>
                  </a:cubicBezTo>
                  <a:cubicBezTo>
                    <a:pt x="8958" y="2081"/>
                    <a:pt x="8942" y="2071"/>
                    <a:pt x="8942" y="2071"/>
                  </a:cubicBezTo>
                  <a:cubicBezTo>
                    <a:pt x="8945" y="2058"/>
                    <a:pt x="8945" y="2058"/>
                    <a:pt x="8945" y="2058"/>
                  </a:cubicBezTo>
                  <a:cubicBezTo>
                    <a:pt x="8944" y="2035"/>
                    <a:pt x="8944" y="2035"/>
                    <a:pt x="8944" y="2035"/>
                  </a:cubicBezTo>
                  <a:cubicBezTo>
                    <a:pt x="8954" y="2037"/>
                    <a:pt x="8954" y="2037"/>
                    <a:pt x="8954" y="2037"/>
                  </a:cubicBezTo>
                  <a:cubicBezTo>
                    <a:pt x="8962" y="2028"/>
                    <a:pt x="8962" y="2028"/>
                    <a:pt x="8962" y="2028"/>
                  </a:cubicBezTo>
                  <a:cubicBezTo>
                    <a:pt x="8984" y="2030"/>
                    <a:pt x="8984" y="2030"/>
                    <a:pt x="8984" y="2030"/>
                  </a:cubicBezTo>
                  <a:cubicBezTo>
                    <a:pt x="8984" y="2030"/>
                    <a:pt x="8983" y="2025"/>
                    <a:pt x="8979" y="2017"/>
                  </a:cubicBezTo>
                  <a:cubicBezTo>
                    <a:pt x="8975" y="2009"/>
                    <a:pt x="8959" y="2016"/>
                    <a:pt x="8949" y="2016"/>
                  </a:cubicBezTo>
                  <a:cubicBezTo>
                    <a:pt x="8939" y="2016"/>
                    <a:pt x="8937" y="1998"/>
                    <a:pt x="8937" y="1998"/>
                  </a:cubicBezTo>
                  <a:cubicBezTo>
                    <a:pt x="8920" y="1980"/>
                    <a:pt x="8920" y="1980"/>
                    <a:pt x="8920" y="1980"/>
                  </a:cubicBezTo>
                  <a:cubicBezTo>
                    <a:pt x="8921" y="1971"/>
                    <a:pt x="8921" y="1971"/>
                    <a:pt x="8921" y="1971"/>
                  </a:cubicBezTo>
                  <a:cubicBezTo>
                    <a:pt x="8889" y="1944"/>
                    <a:pt x="8889" y="1944"/>
                    <a:pt x="8889" y="1944"/>
                  </a:cubicBezTo>
                  <a:cubicBezTo>
                    <a:pt x="8882" y="1941"/>
                    <a:pt x="8882" y="1941"/>
                    <a:pt x="8882" y="1941"/>
                  </a:cubicBezTo>
                  <a:cubicBezTo>
                    <a:pt x="8882" y="1941"/>
                    <a:pt x="8877" y="1927"/>
                    <a:pt x="8872" y="1919"/>
                  </a:cubicBezTo>
                  <a:cubicBezTo>
                    <a:pt x="8867" y="1911"/>
                    <a:pt x="8848" y="1907"/>
                    <a:pt x="8848" y="1907"/>
                  </a:cubicBezTo>
                  <a:cubicBezTo>
                    <a:pt x="8848" y="1892"/>
                    <a:pt x="8848" y="1892"/>
                    <a:pt x="8848" y="1892"/>
                  </a:cubicBezTo>
                  <a:cubicBezTo>
                    <a:pt x="8848" y="1892"/>
                    <a:pt x="8840" y="1888"/>
                    <a:pt x="8831" y="1877"/>
                  </a:cubicBezTo>
                  <a:cubicBezTo>
                    <a:pt x="8822" y="1866"/>
                    <a:pt x="8834" y="1852"/>
                    <a:pt x="8829" y="1839"/>
                  </a:cubicBezTo>
                  <a:cubicBezTo>
                    <a:pt x="8824" y="1826"/>
                    <a:pt x="8803" y="1812"/>
                    <a:pt x="8803" y="1812"/>
                  </a:cubicBezTo>
                  <a:cubicBezTo>
                    <a:pt x="8803" y="1812"/>
                    <a:pt x="8794" y="1811"/>
                    <a:pt x="8785" y="1806"/>
                  </a:cubicBezTo>
                  <a:cubicBezTo>
                    <a:pt x="8776" y="1801"/>
                    <a:pt x="8798" y="1780"/>
                    <a:pt x="8798" y="1780"/>
                  </a:cubicBezTo>
                  <a:cubicBezTo>
                    <a:pt x="8798" y="1780"/>
                    <a:pt x="8813" y="1767"/>
                    <a:pt x="8816" y="1760"/>
                  </a:cubicBezTo>
                  <a:cubicBezTo>
                    <a:pt x="8819" y="1753"/>
                    <a:pt x="8805" y="1738"/>
                    <a:pt x="8805" y="1738"/>
                  </a:cubicBezTo>
                  <a:cubicBezTo>
                    <a:pt x="8805" y="1738"/>
                    <a:pt x="8819" y="1744"/>
                    <a:pt x="8822" y="1744"/>
                  </a:cubicBezTo>
                  <a:cubicBezTo>
                    <a:pt x="8825" y="1744"/>
                    <a:pt x="8837" y="1743"/>
                    <a:pt x="8840" y="1737"/>
                  </a:cubicBezTo>
                  <a:cubicBezTo>
                    <a:pt x="8843" y="1731"/>
                    <a:pt x="8846" y="1737"/>
                    <a:pt x="8858" y="1735"/>
                  </a:cubicBezTo>
                  <a:cubicBezTo>
                    <a:pt x="8870" y="1733"/>
                    <a:pt x="8853" y="1720"/>
                    <a:pt x="8853" y="1720"/>
                  </a:cubicBezTo>
                  <a:cubicBezTo>
                    <a:pt x="8853" y="1720"/>
                    <a:pt x="8869" y="1721"/>
                    <a:pt x="8872" y="1721"/>
                  </a:cubicBezTo>
                  <a:cubicBezTo>
                    <a:pt x="8874" y="1721"/>
                    <a:pt x="8873" y="1711"/>
                    <a:pt x="8872" y="1708"/>
                  </a:cubicBezTo>
                  <a:cubicBezTo>
                    <a:pt x="8873" y="1708"/>
                    <a:pt x="8874" y="1709"/>
                    <a:pt x="8874" y="1709"/>
                  </a:cubicBezTo>
                  <a:cubicBezTo>
                    <a:pt x="8881" y="1699"/>
                    <a:pt x="8881" y="1699"/>
                    <a:pt x="8881" y="1699"/>
                  </a:cubicBezTo>
                  <a:cubicBezTo>
                    <a:pt x="8881" y="1699"/>
                    <a:pt x="8890" y="1701"/>
                    <a:pt x="8897" y="1694"/>
                  </a:cubicBezTo>
                  <a:cubicBezTo>
                    <a:pt x="8903" y="1687"/>
                    <a:pt x="8953" y="1666"/>
                    <a:pt x="8959" y="1669"/>
                  </a:cubicBezTo>
                  <a:cubicBezTo>
                    <a:pt x="8966" y="1671"/>
                    <a:pt x="8987" y="1687"/>
                    <a:pt x="8997" y="1687"/>
                  </a:cubicBezTo>
                  <a:cubicBezTo>
                    <a:pt x="9006" y="1687"/>
                    <a:pt x="9014" y="1669"/>
                    <a:pt x="9034" y="1694"/>
                  </a:cubicBezTo>
                  <a:cubicBezTo>
                    <a:pt x="9054" y="1719"/>
                    <a:pt x="9038" y="1727"/>
                    <a:pt x="9035" y="1735"/>
                  </a:cubicBezTo>
                  <a:cubicBezTo>
                    <a:pt x="9033" y="1743"/>
                    <a:pt x="9054" y="1759"/>
                    <a:pt x="9061" y="1762"/>
                  </a:cubicBezTo>
                  <a:cubicBezTo>
                    <a:pt x="9067" y="1765"/>
                    <a:pt x="9078" y="1750"/>
                    <a:pt x="9086" y="1746"/>
                  </a:cubicBezTo>
                  <a:cubicBezTo>
                    <a:pt x="9094" y="1742"/>
                    <a:pt x="9097" y="1755"/>
                    <a:pt x="9097" y="1763"/>
                  </a:cubicBezTo>
                  <a:cubicBezTo>
                    <a:pt x="9097" y="1771"/>
                    <a:pt x="9109" y="1781"/>
                    <a:pt x="9109" y="1781"/>
                  </a:cubicBezTo>
                  <a:cubicBezTo>
                    <a:pt x="9082" y="1782"/>
                    <a:pt x="9082" y="1782"/>
                    <a:pt x="9082" y="1782"/>
                  </a:cubicBezTo>
                  <a:cubicBezTo>
                    <a:pt x="9082" y="1782"/>
                    <a:pt x="9083" y="1802"/>
                    <a:pt x="9070" y="1793"/>
                  </a:cubicBezTo>
                  <a:cubicBezTo>
                    <a:pt x="9057" y="1783"/>
                    <a:pt x="9083" y="1770"/>
                    <a:pt x="9083" y="1770"/>
                  </a:cubicBezTo>
                  <a:cubicBezTo>
                    <a:pt x="9083" y="1770"/>
                    <a:pt x="9035" y="1767"/>
                    <a:pt x="9027" y="1765"/>
                  </a:cubicBezTo>
                  <a:cubicBezTo>
                    <a:pt x="9019" y="1762"/>
                    <a:pt x="8977" y="1754"/>
                    <a:pt x="8977" y="1754"/>
                  </a:cubicBezTo>
                  <a:cubicBezTo>
                    <a:pt x="8985" y="1777"/>
                    <a:pt x="8985" y="1777"/>
                    <a:pt x="8985" y="1777"/>
                  </a:cubicBezTo>
                  <a:cubicBezTo>
                    <a:pt x="8985" y="1777"/>
                    <a:pt x="8969" y="1770"/>
                    <a:pt x="8963" y="1783"/>
                  </a:cubicBezTo>
                  <a:cubicBezTo>
                    <a:pt x="8958" y="1797"/>
                    <a:pt x="8994" y="1798"/>
                    <a:pt x="8993" y="1806"/>
                  </a:cubicBezTo>
                  <a:cubicBezTo>
                    <a:pt x="8991" y="1814"/>
                    <a:pt x="8943" y="1789"/>
                    <a:pt x="8938" y="1801"/>
                  </a:cubicBezTo>
                  <a:cubicBezTo>
                    <a:pt x="8933" y="1813"/>
                    <a:pt x="8966" y="1821"/>
                    <a:pt x="8966" y="1821"/>
                  </a:cubicBezTo>
                  <a:cubicBezTo>
                    <a:pt x="8966" y="1821"/>
                    <a:pt x="8966" y="1829"/>
                    <a:pt x="8973" y="1837"/>
                  </a:cubicBezTo>
                  <a:cubicBezTo>
                    <a:pt x="8979" y="1845"/>
                    <a:pt x="8993" y="1861"/>
                    <a:pt x="8993" y="1861"/>
                  </a:cubicBezTo>
                  <a:cubicBezTo>
                    <a:pt x="8991" y="1875"/>
                    <a:pt x="8991" y="1875"/>
                    <a:pt x="8991" y="1875"/>
                  </a:cubicBezTo>
                  <a:cubicBezTo>
                    <a:pt x="9014" y="1878"/>
                    <a:pt x="9014" y="1878"/>
                    <a:pt x="9014" y="1878"/>
                  </a:cubicBezTo>
                  <a:cubicBezTo>
                    <a:pt x="9019" y="1893"/>
                    <a:pt x="9019" y="1893"/>
                    <a:pt x="9019" y="1893"/>
                  </a:cubicBezTo>
                  <a:cubicBezTo>
                    <a:pt x="9019" y="1893"/>
                    <a:pt x="9054" y="1893"/>
                    <a:pt x="9065" y="1903"/>
                  </a:cubicBezTo>
                  <a:cubicBezTo>
                    <a:pt x="9075" y="1914"/>
                    <a:pt x="9053" y="1925"/>
                    <a:pt x="9051" y="1935"/>
                  </a:cubicBezTo>
                  <a:cubicBezTo>
                    <a:pt x="9050" y="1946"/>
                    <a:pt x="9061" y="1947"/>
                    <a:pt x="9061" y="1947"/>
                  </a:cubicBezTo>
                  <a:cubicBezTo>
                    <a:pt x="9059" y="1953"/>
                    <a:pt x="9073" y="1967"/>
                    <a:pt x="9073" y="1967"/>
                  </a:cubicBezTo>
                  <a:cubicBezTo>
                    <a:pt x="9073" y="1967"/>
                    <a:pt x="9093" y="1991"/>
                    <a:pt x="9093" y="1995"/>
                  </a:cubicBezTo>
                  <a:cubicBezTo>
                    <a:pt x="9093" y="1999"/>
                    <a:pt x="9083" y="2010"/>
                    <a:pt x="9083" y="2015"/>
                  </a:cubicBezTo>
                  <a:cubicBezTo>
                    <a:pt x="9083" y="2021"/>
                    <a:pt x="9099" y="2046"/>
                    <a:pt x="9099" y="2046"/>
                  </a:cubicBezTo>
                  <a:cubicBezTo>
                    <a:pt x="9119" y="2043"/>
                    <a:pt x="9119" y="2043"/>
                    <a:pt x="9119" y="2043"/>
                  </a:cubicBezTo>
                  <a:cubicBezTo>
                    <a:pt x="9121" y="2061"/>
                    <a:pt x="9121" y="2061"/>
                    <a:pt x="9121" y="2061"/>
                  </a:cubicBezTo>
                  <a:cubicBezTo>
                    <a:pt x="9134" y="2067"/>
                    <a:pt x="9134" y="2067"/>
                    <a:pt x="9134" y="2067"/>
                  </a:cubicBezTo>
                  <a:cubicBezTo>
                    <a:pt x="9134" y="2067"/>
                    <a:pt x="9105" y="2066"/>
                    <a:pt x="9109" y="2075"/>
                  </a:cubicBezTo>
                  <a:cubicBezTo>
                    <a:pt x="9113" y="2085"/>
                    <a:pt x="9123" y="2079"/>
                    <a:pt x="9130" y="2082"/>
                  </a:cubicBezTo>
                  <a:cubicBezTo>
                    <a:pt x="9137" y="2085"/>
                    <a:pt x="9149" y="2098"/>
                    <a:pt x="9149" y="2098"/>
                  </a:cubicBezTo>
                  <a:cubicBezTo>
                    <a:pt x="9153" y="2133"/>
                    <a:pt x="9153" y="2133"/>
                    <a:pt x="9153" y="2133"/>
                  </a:cubicBezTo>
                  <a:cubicBezTo>
                    <a:pt x="9158" y="2135"/>
                    <a:pt x="9158" y="2135"/>
                    <a:pt x="9158" y="2135"/>
                  </a:cubicBezTo>
                  <a:cubicBezTo>
                    <a:pt x="9158" y="2135"/>
                    <a:pt x="9155" y="2149"/>
                    <a:pt x="9155" y="2157"/>
                  </a:cubicBezTo>
                  <a:cubicBezTo>
                    <a:pt x="9155" y="2165"/>
                    <a:pt x="9165" y="2186"/>
                    <a:pt x="9165" y="2186"/>
                  </a:cubicBezTo>
                  <a:cubicBezTo>
                    <a:pt x="9165" y="2186"/>
                    <a:pt x="9185" y="2212"/>
                    <a:pt x="9173" y="2214"/>
                  </a:cubicBezTo>
                  <a:close/>
                  <a:moveTo>
                    <a:pt x="9387" y="1710"/>
                  </a:moveTo>
                  <a:cubicBezTo>
                    <a:pt x="9384" y="1716"/>
                    <a:pt x="9370" y="1720"/>
                    <a:pt x="9370" y="1720"/>
                  </a:cubicBezTo>
                  <a:cubicBezTo>
                    <a:pt x="9370" y="1720"/>
                    <a:pt x="9362" y="1727"/>
                    <a:pt x="9358" y="1731"/>
                  </a:cubicBezTo>
                  <a:cubicBezTo>
                    <a:pt x="9354" y="1735"/>
                    <a:pt x="9338" y="1730"/>
                    <a:pt x="9335" y="1732"/>
                  </a:cubicBezTo>
                  <a:cubicBezTo>
                    <a:pt x="9332" y="1734"/>
                    <a:pt x="9332" y="1745"/>
                    <a:pt x="9332" y="1745"/>
                  </a:cubicBezTo>
                  <a:cubicBezTo>
                    <a:pt x="9332" y="1745"/>
                    <a:pt x="9347" y="1751"/>
                    <a:pt x="9351" y="1752"/>
                  </a:cubicBezTo>
                  <a:cubicBezTo>
                    <a:pt x="9355" y="1753"/>
                    <a:pt x="9358" y="1762"/>
                    <a:pt x="9352" y="1771"/>
                  </a:cubicBezTo>
                  <a:cubicBezTo>
                    <a:pt x="9349" y="1775"/>
                    <a:pt x="9352" y="1781"/>
                    <a:pt x="9355" y="1788"/>
                  </a:cubicBezTo>
                  <a:cubicBezTo>
                    <a:pt x="9359" y="1797"/>
                    <a:pt x="9364" y="1806"/>
                    <a:pt x="9361" y="1811"/>
                  </a:cubicBezTo>
                  <a:cubicBezTo>
                    <a:pt x="9356" y="1820"/>
                    <a:pt x="9352" y="1825"/>
                    <a:pt x="9352" y="1825"/>
                  </a:cubicBezTo>
                  <a:cubicBezTo>
                    <a:pt x="9352" y="1825"/>
                    <a:pt x="9340" y="1826"/>
                    <a:pt x="9332" y="1820"/>
                  </a:cubicBezTo>
                  <a:cubicBezTo>
                    <a:pt x="9324" y="1814"/>
                    <a:pt x="9327" y="1805"/>
                    <a:pt x="9327" y="1805"/>
                  </a:cubicBezTo>
                  <a:cubicBezTo>
                    <a:pt x="9320" y="1786"/>
                    <a:pt x="9320" y="1786"/>
                    <a:pt x="9320" y="1786"/>
                  </a:cubicBezTo>
                  <a:cubicBezTo>
                    <a:pt x="9323" y="1773"/>
                    <a:pt x="9323" y="1773"/>
                    <a:pt x="9323" y="1773"/>
                  </a:cubicBezTo>
                  <a:cubicBezTo>
                    <a:pt x="9325" y="1764"/>
                    <a:pt x="9325" y="1764"/>
                    <a:pt x="9325" y="1764"/>
                  </a:cubicBezTo>
                  <a:cubicBezTo>
                    <a:pt x="9325" y="1764"/>
                    <a:pt x="9317" y="1749"/>
                    <a:pt x="9310" y="1744"/>
                  </a:cubicBezTo>
                  <a:cubicBezTo>
                    <a:pt x="9303" y="1739"/>
                    <a:pt x="9302" y="1736"/>
                    <a:pt x="9302" y="1736"/>
                  </a:cubicBezTo>
                  <a:cubicBezTo>
                    <a:pt x="9293" y="1750"/>
                    <a:pt x="9293" y="1750"/>
                    <a:pt x="9293" y="1750"/>
                  </a:cubicBezTo>
                  <a:cubicBezTo>
                    <a:pt x="9290" y="1757"/>
                    <a:pt x="9290" y="1757"/>
                    <a:pt x="9290" y="1757"/>
                  </a:cubicBezTo>
                  <a:cubicBezTo>
                    <a:pt x="9284" y="1770"/>
                    <a:pt x="9284" y="1770"/>
                    <a:pt x="9284" y="1770"/>
                  </a:cubicBezTo>
                  <a:cubicBezTo>
                    <a:pt x="9284" y="1770"/>
                    <a:pt x="9297" y="1778"/>
                    <a:pt x="9297" y="1787"/>
                  </a:cubicBezTo>
                  <a:cubicBezTo>
                    <a:pt x="9297" y="1796"/>
                    <a:pt x="9294" y="1795"/>
                    <a:pt x="9294" y="1795"/>
                  </a:cubicBezTo>
                  <a:cubicBezTo>
                    <a:pt x="9294" y="1795"/>
                    <a:pt x="9295" y="1805"/>
                    <a:pt x="9284" y="1807"/>
                  </a:cubicBezTo>
                  <a:cubicBezTo>
                    <a:pt x="9273" y="1809"/>
                    <a:pt x="9276" y="1789"/>
                    <a:pt x="9270" y="1787"/>
                  </a:cubicBezTo>
                  <a:cubicBezTo>
                    <a:pt x="9264" y="1785"/>
                    <a:pt x="9277" y="1771"/>
                    <a:pt x="9277" y="1771"/>
                  </a:cubicBezTo>
                  <a:cubicBezTo>
                    <a:pt x="9281" y="1753"/>
                    <a:pt x="9281" y="1753"/>
                    <a:pt x="9281" y="1753"/>
                  </a:cubicBezTo>
                  <a:cubicBezTo>
                    <a:pt x="9281" y="1752"/>
                    <a:pt x="9281" y="1752"/>
                    <a:pt x="9281" y="1752"/>
                  </a:cubicBezTo>
                  <a:cubicBezTo>
                    <a:pt x="9281" y="1752"/>
                    <a:pt x="9285" y="1740"/>
                    <a:pt x="9286" y="1730"/>
                  </a:cubicBezTo>
                  <a:cubicBezTo>
                    <a:pt x="9287" y="1720"/>
                    <a:pt x="9306" y="1725"/>
                    <a:pt x="9306" y="1725"/>
                  </a:cubicBezTo>
                  <a:cubicBezTo>
                    <a:pt x="9311" y="1740"/>
                    <a:pt x="9311" y="1740"/>
                    <a:pt x="9311" y="1740"/>
                  </a:cubicBezTo>
                  <a:cubicBezTo>
                    <a:pt x="9311" y="1740"/>
                    <a:pt x="9325" y="1734"/>
                    <a:pt x="9327" y="1731"/>
                  </a:cubicBezTo>
                  <a:cubicBezTo>
                    <a:pt x="9329" y="1728"/>
                    <a:pt x="9313" y="1710"/>
                    <a:pt x="9313" y="1710"/>
                  </a:cubicBezTo>
                  <a:cubicBezTo>
                    <a:pt x="9323" y="1710"/>
                    <a:pt x="9323" y="1710"/>
                    <a:pt x="9323" y="1710"/>
                  </a:cubicBezTo>
                  <a:cubicBezTo>
                    <a:pt x="9332" y="1719"/>
                    <a:pt x="9332" y="1719"/>
                    <a:pt x="9332" y="1719"/>
                  </a:cubicBezTo>
                  <a:cubicBezTo>
                    <a:pt x="9349" y="1718"/>
                    <a:pt x="9349" y="1718"/>
                    <a:pt x="9349" y="1718"/>
                  </a:cubicBezTo>
                  <a:cubicBezTo>
                    <a:pt x="9349" y="1718"/>
                    <a:pt x="9363" y="1722"/>
                    <a:pt x="9366" y="1718"/>
                  </a:cubicBezTo>
                  <a:cubicBezTo>
                    <a:pt x="9369" y="1714"/>
                    <a:pt x="9364" y="1710"/>
                    <a:pt x="9360" y="1710"/>
                  </a:cubicBezTo>
                  <a:cubicBezTo>
                    <a:pt x="9356" y="1710"/>
                    <a:pt x="9348" y="1705"/>
                    <a:pt x="9348" y="1705"/>
                  </a:cubicBezTo>
                  <a:cubicBezTo>
                    <a:pt x="9348" y="1705"/>
                    <a:pt x="9332" y="1709"/>
                    <a:pt x="9329" y="1699"/>
                  </a:cubicBezTo>
                  <a:cubicBezTo>
                    <a:pt x="9326" y="1689"/>
                    <a:pt x="9349" y="1691"/>
                    <a:pt x="9349" y="1691"/>
                  </a:cubicBezTo>
                  <a:cubicBezTo>
                    <a:pt x="9358" y="1683"/>
                    <a:pt x="9358" y="1683"/>
                    <a:pt x="9358" y="1683"/>
                  </a:cubicBezTo>
                  <a:cubicBezTo>
                    <a:pt x="9358" y="1683"/>
                    <a:pt x="9370" y="1700"/>
                    <a:pt x="9373" y="1700"/>
                  </a:cubicBezTo>
                  <a:cubicBezTo>
                    <a:pt x="9376" y="1700"/>
                    <a:pt x="9381" y="1694"/>
                    <a:pt x="9381" y="1694"/>
                  </a:cubicBezTo>
                  <a:cubicBezTo>
                    <a:pt x="9381" y="1694"/>
                    <a:pt x="9390" y="1704"/>
                    <a:pt x="9387" y="1710"/>
                  </a:cubicBezTo>
                  <a:close/>
                  <a:moveTo>
                    <a:pt x="10130" y="1704"/>
                  </a:moveTo>
                  <a:cubicBezTo>
                    <a:pt x="10125" y="1709"/>
                    <a:pt x="10108" y="1705"/>
                    <a:pt x="10108" y="1705"/>
                  </a:cubicBezTo>
                  <a:cubicBezTo>
                    <a:pt x="10108" y="1705"/>
                    <a:pt x="10106" y="1711"/>
                    <a:pt x="10101" y="1712"/>
                  </a:cubicBezTo>
                  <a:cubicBezTo>
                    <a:pt x="10096" y="1713"/>
                    <a:pt x="10085" y="1703"/>
                    <a:pt x="10085" y="1703"/>
                  </a:cubicBezTo>
                  <a:cubicBezTo>
                    <a:pt x="10065" y="1706"/>
                    <a:pt x="10065" y="1706"/>
                    <a:pt x="10065" y="1706"/>
                  </a:cubicBezTo>
                  <a:cubicBezTo>
                    <a:pt x="10044" y="1702"/>
                    <a:pt x="10044" y="1702"/>
                    <a:pt x="10044" y="1702"/>
                  </a:cubicBezTo>
                  <a:cubicBezTo>
                    <a:pt x="10032" y="1703"/>
                    <a:pt x="10032" y="1703"/>
                    <a:pt x="10032" y="1703"/>
                  </a:cubicBezTo>
                  <a:cubicBezTo>
                    <a:pt x="10015" y="1698"/>
                    <a:pt x="10015" y="1698"/>
                    <a:pt x="10015" y="1698"/>
                  </a:cubicBezTo>
                  <a:cubicBezTo>
                    <a:pt x="10015" y="1698"/>
                    <a:pt x="10004" y="1699"/>
                    <a:pt x="9991" y="1699"/>
                  </a:cubicBezTo>
                  <a:cubicBezTo>
                    <a:pt x="9978" y="1699"/>
                    <a:pt x="9981" y="1693"/>
                    <a:pt x="9981" y="1693"/>
                  </a:cubicBezTo>
                  <a:cubicBezTo>
                    <a:pt x="9981" y="1693"/>
                    <a:pt x="9973" y="1701"/>
                    <a:pt x="9967" y="1703"/>
                  </a:cubicBezTo>
                  <a:cubicBezTo>
                    <a:pt x="9961" y="1705"/>
                    <a:pt x="9960" y="1715"/>
                    <a:pt x="9954" y="1723"/>
                  </a:cubicBezTo>
                  <a:cubicBezTo>
                    <a:pt x="9948" y="1731"/>
                    <a:pt x="9940" y="1728"/>
                    <a:pt x="9940" y="1728"/>
                  </a:cubicBezTo>
                  <a:cubicBezTo>
                    <a:pt x="9944" y="1746"/>
                    <a:pt x="9944" y="1746"/>
                    <a:pt x="9944" y="1746"/>
                  </a:cubicBezTo>
                  <a:cubicBezTo>
                    <a:pt x="9936" y="1753"/>
                    <a:pt x="9936" y="1753"/>
                    <a:pt x="9936" y="1753"/>
                  </a:cubicBezTo>
                  <a:cubicBezTo>
                    <a:pt x="9946" y="1764"/>
                    <a:pt x="9946" y="1764"/>
                    <a:pt x="9946" y="1764"/>
                  </a:cubicBezTo>
                  <a:cubicBezTo>
                    <a:pt x="9945" y="1781"/>
                    <a:pt x="9945" y="1781"/>
                    <a:pt x="9945" y="1781"/>
                  </a:cubicBezTo>
                  <a:cubicBezTo>
                    <a:pt x="9941" y="1780"/>
                    <a:pt x="9912" y="1746"/>
                    <a:pt x="9912" y="1746"/>
                  </a:cubicBezTo>
                  <a:cubicBezTo>
                    <a:pt x="9912" y="1746"/>
                    <a:pt x="9908" y="1731"/>
                    <a:pt x="9908" y="1720"/>
                  </a:cubicBezTo>
                  <a:cubicBezTo>
                    <a:pt x="9908" y="1709"/>
                    <a:pt x="9926" y="1706"/>
                    <a:pt x="9930" y="1705"/>
                  </a:cubicBezTo>
                  <a:cubicBezTo>
                    <a:pt x="9934" y="1704"/>
                    <a:pt x="9932" y="1693"/>
                    <a:pt x="9938" y="1687"/>
                  </a:cubicBezTo>
                  <a:cubicBezTo>
                    <a:pt x="9944" y="1681"/>
                    <a:pt x="9969" y="1687"/>
                    <a:pt x="9973" y="1687"/>
                  </a:cubicBezTo>
                  <a:cubicBezTo>
                    <a:pt x="9977" y="1687"/>
                    <a:pt x="9985" y="1681"/>
                    <a:pt x="9998" y="1682"/>
                  </a:cubicBezTo>
                  <a:cubicBezTo>
                    <a:pt x="10011" y="1683"/>
                    <a:pt x="10019" y="1690"/>
                    <a:pt x="10026" y="1691"/>
                  </a:cubicBezTo>
                  <a:cubicBezTo>
                    <a:pt x="10033" y="1692"/>
                    <a:pt x="10038" y="1695"/>
                    <a:pt x="10051" y="1697"/>
                  </a:cubicBezTo>
                  <a:cubicBezTo>
                    <a:pt x="10064" y="1699"/>
                    <a:pt x="10060" y="1688"/>
                    <a:pt x="10073" y="1688"/>
                  </a:cubicBezTo>
                  <a:cubicBezTo>
                    <a:pt x="10086" y="1688"/>
                    <a:pt x="10105" y="1693"/>
                    <a:pt x="10105" y="1693"/>
                  </a:cubicBezTo>
                  <a:cubicBezTo>
                    <a:pt x="10105" y="1693"/>
                    <a:pt x="10115" y="1684"/>
                    <a:pt x="10129" y="1682"/>
                  </a:cubicBezTo>
                  <a:cubicBezTo>
                    <a:pt x="10143" y="1680"/>
                    <a:pt x="10135" y="1699"/>
                    <a:pt x="10130" y="1704"/>
                  </a:cubicBezTo>
                  <a:close/>
                  <a:moveTo>
                    <a:pt x="11182" y="1348"/>
                  </a:moveTo>
                  <a:cubicBezTo>
                    <a:pt x="11182" y="1348"/>
                    <a:pt x="11179" y="1362"/>
                    <a:pt x="11178" y="1365"/>
                  </a:cubicBezTo>
                  <a:cubicBezTo>
                    <a:pt x="11177" y="1368"/>
                    <a:pt x="11164" y="1375"/>
                    <a:pt x="11164" y="1375"/>
                  </a:cubicBezTo>
                  <a:cubicBezTo>
                    <a:pt x="11164" y="1375"/>
                    <a:pt x="11152" y="1381"/>
                    <a:pt x="11148" y="1381"/>
                  </a:cubicBezTo>
                  <a:cubicBezTo>
                    <a:pt x="11143" y="1381"/>
                    <a:pt x="11144" y="1393"/>
                    <a:pt x="11144" y="1393"/>
                  </a:cubicBezTo>
                  <a:cubicBezTo>
                    <a:pt x="11144" y="1393"/>
                    <a:pt x="11142" y="1386"/>
                    <a:pt x="11122" y="1393"/>
                  </a:cubicBezTo>
                  <a:cubicBezTo>
                    <a:pt x="11101" y="1399"/>
                    <a:pt x="11130" y="1409"/>
                    <a:pt x="11130" y="1409"/>
                  </a:cubicBezTo>
                  <a:cubicBezTo>
                    <a:pt x="11130" y="1409"/>
                    <a:pt x="11120" y="1417"/>
                    <a:pt x="11118" y="1426"/>
                  </a:cubicBezTo>
                  <a:cubicBezTo>
                    <a:pt x="11117" y="1436"/>
                    <a:pt x="11102" y="1427"/>
                    <a:pt x="11102" y="1427"/>
                  </a:cubicBezTo>
                  <a:cubicBezTo>
                    <a:pt x="11102" y="1427"/>
                    <a:pt x="11099" y="1441"/>
                    <a:pt x="11079" y="1441"/>
                  </a:cubicBezTo>
                  <a:cubicBezTo>
                    <a:pt x="11058" y="1441"/>
                    <a:pt x="11059" y="1436"/>
                    <a:pt x="11059" y="1436"/>
                  </a:cubicBezTo>
                  <a:cubicBezTo>
                    <a:pt x="11036" y="1430"/>
                    <a:pt x="11036" y="1430"/>
                    <a:pt x="11036" y="1430"/>
                  </a:cubicBezTo>
                  <a:cubicBezTo>
                    <a:pt x="11047" y="1424"/>
                    <a:pt x="11047" y="1424"/>
                    <a:pt x="11047" y="1424"/>
                  </a:cubicBezTo>
                  <a:cubicBezTo>
                    <a:pt x="11069" y="1424"/>
                    <a:pt x="11069" y="1424"/>
                    <a:pt x="11069" y="1424"/>
                  </a:cubicBezTo>
                  <a:cubicBezTo>
                    <a:pt x="11070" y="1419"/>
                    <a:pt x="11070" y="1419"/>
                    <a:pt x="11070" y="1419"/>
                  </a:cubicBezTo>
                  <a:cubicBezTo>
                    <a:pt x="11070" y="1419"/>
                    <a:pt x="11086" y="1419"/>
                    <a:pt x="11093" y="1412"/>
                  </a:cubicBezTo>
                  <a:cubicBezTo>
                    <a:pt x="11099" y="1406"/>
                    <a:pt x="11100" y="1387"/>
                    <a:pt x="11100" y="1387"/>
                  </a:cubicBezTo>
                  <a:cubicBezTo>
                    <a:pt x="11100" y="1387"/>
                    <a:pt x="11104" y="1386"/>
                    <a:pt x="11113" y="1384"/>
                  </a:cubicBezTo>
                  <a:cubicBezTo>
                    <a:pt x="11122" y="1382"/>
                    <a:pt x="11122" y="1366"/>
                    <a:pt x="11122" y="1366"/>
                  </a:cubicBezTo>
                  <a:cubicBezTo>
                    <a:pt x="11122" y="1366"/>
                    <a:pt x="11115" y="1362"/>
                    <a:pt x="11116" y="1356"/>
                  </a:cubicBezTo>
                  <a:cubicBezTo>
                    <a:pt x="11117" y="1351"/>
                    <a:pt x="11136" y="1334"/>
                    <a:pt x="11136" y="1334"/>
                  </a:cubicBezTo>
                  <a:cubicBezTo>
                    <a:pt x="11136" y="1323"/>
                    <a:pt x="11136" y="1323"/>
                    <a:pt x="11136" y="1323"/>
                  </a:cubicBezTo>
                  <a:cubicBezTo>
                    <a:pt x="11150" y="1310"/>
                    <a:pt x="11150" y="1310"/>
                    <a:pt x="11150" y="1310"/>
                  </a:cubicBezTo>
                  <a:cubicBezTo>
                    <a:pt x="11142" y="1299"/>
                    <a:pt x="11142" y="1299"/>
                    <a:pt x="11142" y="1299"/>
                  </a:cubicBezTo>
                  <a:cubicBezTo>
                    <a:pt x="11141" y="1246"/>
                    <a:pt x="11141" y="1246"/>
                    <a:pt x="11141" y="1246"/>
                  </a:cubicBezTo>
                  <a:cubicBezTo>
                    <a:pt x="11141" y="1246"/>
                    <a:pt x="11126" y="1224"/>
                    <a:pt x="11144" y="1219"/>
                  </a:cubicBezTo>
                  <a:cubicBezTo>
                    <a:pt x="11163" y="1215"/>
                    <a:pt x="11159" y="1240"/>
                    <a:pt x="11159" y="1240"/>
                  </a:cubicBezTo>
                  <a:cubicBezTo>
                    <a:pt x="11159" y="1240"/>
                    <a:pt x="11168" y="1247"/>
                    <a:pt x="11172" y="1262"/>
                  </a:cubicBezTo>
                  <a:cubicBezTo>
                    <a:pt x="11177" y="1278"/>
                    <a:pt x="11179" y="1288"/>
                    <a:pt x="11179" y="1288"/>
                  </a:cubicBezTo>
                  <a:cubicBezTo>
                    <a:pt x="11193" y="1307"/>
                    <a:pt x="11193" y="1307"/>
                    <a:pt x="11193" y="1307"/>
                  </a:cubicBezTo>
                  <a:cubicBezTo>
                    <a:pt x="11187" y="1318"/>
                    <a:pt x="11187" y="1318"/>
                    <a:pt x="11187" y="1318"/>
                  </a:cubicBezTo>
                  <a:cubicBezTo>
                    <a:pt x="11187" y="1318"/>
                    <a:pt x="11174" y="1324"/>
                    <a:pt x="11176" y="1331"/>
                  </a:cubicBezTo>
                  <a:cubicBezTo>
                    <a:pt x="11177" y="1339"/>
                    <a:pt x="11193" y="1330"/>
                    <a:pt x="11193" y="1330"/>
                  </a:cubicBezTo>
                  <a:cubicBezTo>
                    <a:pt x="11195" y="1341"/>
                    <a:pt x="11195" y="1341"/>
                    <a:pt x="11195" y="1341"/>
                  </a:cubicBezTo>
                  <a:lnTo>
                    <a:pt x="11182" y="1348"/>
                  </a:lnTo>
                  <a:close/>
                  <a:moveTo>
                    <a:pt x="13036" y="1803"/>
                  </a:moveTo>
                  <a:cubicBezTo>
                    <a:pt x="13024" y="1842"/>
                    <a:pt x="13024" y="1842"/>
                    <a:pt x="13024" y="1842"/>
                  </a:cubicBezTo>
                  <a:cubicBezTo>
                    <a:pt x="13033" y="1839"/>
                    <a:pt x="13033" y="1839"/>
                    <a:pt x="13033" y="1839"/>
                  </a:cubicBezTo>
                  <a:cubicBezTo>
                    <a:pt x="13049" y="1812"/>
                    <a:pt x="13049" y="1812"/>
                    <a:pt x="13049" y="1812"/>
                  </a:cubicBezTo>
                  <a:lnTo>
                    <a:pt x="13036" y="1803"/>
                  </a:lnTo>
                  <a:close/>
                  <a:moveTo>
                    <a:pt x="12612" y="2401"/>
                  </a:moveTo>
                  <a:cubicBezTo>
                    <a:pt x="12631" y="2434"/>
                    <a:pt x="12631" y="2434"/>
                    <a:pt x="12631" y="2434"/>
                  </a:cubicBezTo>
                  <a:cubicBezTo>
                    <a:pt x="12643" y="2428"/>
                    <a:pt x="12643" y="2428"/>
                    <a:pt x="12643" y="2428"/>
                  </a:cubicBezTo>
                  <a:cubicBezTo>
                    <a:pt x="12643" y="2428"/>
                    <a:pt x="12636" y="2409"/>
                    <a:pt x="12644" y="2413"/>
                  </a:cubicBezTo>
                  <a:cubicBezTo>
                    <a:pt x="12652" y="2417"/>
                    <a:pt x="12664" y="2438"/>
                    <a:pt x="12664" y="2438"/>
                  </a:cubicBezTo>
                  <a:cubicBezTo>
                    <a:pt x="12663" y="2463"/>
                    <a:pt x="12663" y="2463"/>
                    <a:pt x="12663" y="2463"/>
                  </a:cubicBezTo>
                  <a:cubicBezTo>
                    <a:pt x="12651" y="2468"/>
                    <a:pt x="12651" y="2468"/>
                    <a:pt x="12651" y="2468"/>
                  </a:cubicBezTo>
                  <a:cubicBezTo>
                    <a:pt x="12651" y="2468"/>
                    <a:pt x="12662" y="2515"/>
                    <a:pt x="12672" y="2517"/>
                  </a:cubicBezTo>
                  <a:cubicBezTo>
                    <a:pt x="12682" y="2519"/>
                    <a:pt x="12680" y="2487"/>
                    <a:pt x="12680" y="2487"/>
                  </a:cubicBezTo>
                  <a:cubicBezTo>
                    <a:pt x="12701" y="2494"/>
                    <a:pt x="12701" y="2494"/>
                    <a:pt x="12701" y="2494"/>
                  </a:cubicBezTo>
                  <a:cubicBezTo>
                    <a:pt x="12701" y="2494"/>
                    <a:pt x="12698" y="2521"/>
                    <a:pt x="12702" y="2521"/>
                  </a:cubicBezTo>
                  <a:cubicBezTo>
                    <a:pt x="12706" y="2521"/>
                    <a:pt x="12720" y="2497"/>
                    <a:pt x="12720" y="2497"/>
                  </a:cubicBezTo>
                  <a:cubicBezTo>
                    <a:pt x="12720" y="2497"/>
                    <a:pt x="12710" y="2461"/>
                    <a:pt x="12710" y="2450"/>
                  </a:cubicBezTo>
                  <a:cubicBezTo>
                    <a:pt x="12710" y="2439"/>
                    <a:pt x="12725" y="2430"/>
                    <a:pt x="12725" y="2430"/>
                  </a:cubicBezTo>
                  <a:cubicBezTo>
                    <a:pt x="12724" y="2418"/>
                    <a:pt x="12701" y="2403"/>
                    <a:pt x="12701" y="2403"/>
                  </a:cubicBezTo>
                  <a:cubicBezTo>
                    <a:pt x="12701" y="2403"/>
                    <a:pt x="12700" y="2393"/>
                    <a:pt x="12693" y="2390"/>
                  </a:cubicBezTo>
                  <a:cubicBezTo>
                    <a:pt x="12686" y="2387"/>
                    <a:pt x="12681" y="2389"/>
                    <a:pt x="12681" y="2389"/>
                  </a:cubicBezTo>
                  <a:cubicBezTo>
                    <a:pt x="12681" y="2389"/>
                    <a:pt x="12660" y="2375"/>
                    <a:pt x="12653" y="2375"/>
                  </a:cubicBezTo>
                  <a:cubicBezTo>
                    <a:pt x="12646" y="2375"/>
                    <a:pt x="12637" y="2387"/>
                    <a:pt x="12637" y="2387"/>
                  </a:cubicBezTo>
                  <a:lnTo>
                    <a:pt x="12612" y="2401"/>
                  </a:lnTo>
                  <a:close/>
                  <a:moveTo>
                    <a:pt x="12893" y="2165"/>
                  </a:moveTo>
                  <a:cubicBezTo>
                    <a:pt x="12901" y="2164"/>
                    <a:pt x="12901" y="2164"/>
                    <a:pt x="12901" y="2164"/>
                  </a:cubicBezTo>
                  <a:cubicBezTo>
                    <a:pt x="12900" y="2148"/>
                    <a:pt x="12900" y="2148"/>
                    <a:pt x="12900" y="2148"/>
                  </a:cubicBezTo>
                  <a:cubicBezTo>
                    <a:pt x="12894" y="2146"/>
                    <a:pt x="12894" y="2146"/>
                    <a:pt x="12894" y="2146"/>
                  </a:cubicBezTo>
                  <a:cubicBezTo>
                    <a:pt x="12884" y="2133"/>
                    <a:pt x="12884" y="2133"/>
                    <a:pt x="12884" y="2133"/>
                  </a:cubicBezTo>
                  <a:cubicBezTo>
                    <a:pt x="12880" y="2141"/>
                    <a:pt x="12880" y="2141"/>
                    <a:pt x="12880" y="2141"/>
                  </a:cubicBezTo>
                  <a:cubicBezTo>
                    <a:pt x="12888" y="2150"/>
                    <a:pt x="12888" y="2150"/>
                    <a:pt x="12888" y="2150"/>
                  </a:cubicBezTo>
                  <a:lnTo>
                    <a:pt x="12893" y="2165"/>
                  </a:lnTo>
                  <a:close/>
                  <a:moveTo>
                    <a:pt x="12653" y="2749"/>
                  </a:moveTo>
                  <a:cubicBezTo>
                    <a:pt x="12643" y="2759"/>
                    <a:pt x="12634" y="2791"/>
                    <a:pt x="12634" y="2791"/>
                  </a:cubicBezTo>
                  <a:cubicBezTo>
                    <a:pt x="12647" y="2794"/>
                    <a:pt x="12647" y="2794"/>
                    <a:pt x="12647" y="2794"/>
                  </a:cubicBezTo>
                  <a:cubicBezTo>
                    <a:pt x="12647" y="2794"/>
                    <a:pt x="12659" y="2773"/>
                    <a:pt x="12655" y="2773"/>
                  </a:cubicBezTo>
                  <a:cubicBezTo>
                    <a:pt x="12651" y="2773"/>
                    <a:pt x="12667" y="2755"/>
                    <a:pt x="12667" y="2755"/>
                  </a:cubicBezTo>
                  <a:cubicBezTo>
                    <a:pt x="12667" y="2755"/>
                    <a:pt x="12662" y="2738"/>
                    <a:pt x="12653" y="2749"/>
                  </a:cubicBezTo>
                  <a:close/>
                  <a:moveTo>
                    <a:pt x="12661" y="2713"/>
                  </a:moveTo>
                  <a:cubicBezTo>
                    <a:pt x="12663" y="2725"/>
                    <a:pt x="12663" y="2725"/>
                    <a:pt x="12663" y="2725"/>
                  </a:cubicBezTo>
                  <a:cubicBezTo>
                    <a:pt x="12678" y="2725"/>
                    <a:pt x="12678" y="2725"/>
                    <a:pt x="12678" y="2725"/>
                  </a:cubicBezTo>
                  <a:lnTo>
                    <a:pt x="12661" y="2713"/>
                  </a:lnTo>
                  <a:close/>
                  <a:moveTo>
                    <a:pt x="13004" y="1819"/>
                  </a:moveTo>
                  <a:cubicBezTo>
                    <a:pt x="12997" y="1813"/>
                    <a:pt x="12992" y="1837"/>
                    <a:pt x="12992" y="1837"/>
                  </a:cubicBezTo>
                  <a:cubicBezTo>
                    <a:pt x="12992" y="1837"/>
                    <a:pt x="12924" y="1821"/>
                    <a:pt x="12909" y="1810"/>
                  </a:cubicBezTo>
                  <a:cubicBezTo>
                    <a:pt x="12893" y="1799"/>
                    <a:pt x="12819" y="1741"/>
                    <a:pt x="12809" y="1752"/>
                  </a:cubicBezTo>
                  <a:cubicBezTo>
                    <a:pt x="12799" y="1763"/>
                    <a:pt x="12841" y="1798"/>
                    <a:pt x="12841" y="1798"/>
                  </a:cubicBezTo>
                  <a:cubicBezTo>
                    <a:pt x="12843" y="1813"/>
                    <a:pt x="12843" y="1813"/>
                    <a:pt x="12843" y="1813"/>
                  </a:cubicBezTo>
                  <a:cubicBezTo>
                    <a:pt x="12843" y="1813"/>
                    <a:pt x="12860" y="1824"/>
                    <a:pt x="12860" y="1831"/>
                  </a:cubicBezTo>
                  <a:cubicBezTo>
                    <a:pt x="12860" y="1838"/>
                    <a:pt x="12853" y="1851"/>
                    <a:pt x="12853" y="1851"/>
                  </a:cubicBezTo>
                  <a:cubicBezTo>
                    <a:pt x="12853" y="1851"/>
                    <a:pt x="12871" y="1873"/>
                    <a:pt x="12866" y="1874"/>
                  </a:cubicBezTo>
                  <a:cubicBezTo>
                    <a:pt x="12860" y="1875"/>
                    <a:pt x="12828" y="1866"/>
                    <a:pt x="12823" y="1864"/>
                  </a:cubicBezTo>
                  <a:cubicBezTo>
                    <a:pt x="12817" y="1863"/>
                    <a:pt x="12838" y="1884"/>
                    <a:pt x="12838" y="1884"/>
                  </a:cubicBezTo>
                  <a:cubicBezTo>
                    <a:pt x="12821" y="1902"/>
                    <a:pt x="12821" y="1902"/>
                    <a:pt x="12821" y="1902"/>
                  </a:cubicBezTo>
                  <a:cubicBezTo>
                    <a:pt x="12821" y="1902"/>
                    <a:pt x="12827" y="1914"/>
                    <a:pt x="12830" y="1920"/>
                  </a:cubicBezTo>
                  <a:cubicBezTo>
                    <a:pt x="12832" y="1925"/>
                    <a:pt x="12859" y="1939"/>
                    <a:pt x="12859" y="1939"/>
                  </a:cubicBezTo>
                  <a:cubicBezTo>
                    <a:pt x="12859" y="1939"/>
                    <a:pt x="12850" y="1972"/>
                    <a:pt x="12873" y="1971"/>
                  </a:cubicBezTo>
                  <a:cubicBezTo>
                    <a:pt x="12883" y="1970"/>
                    <a:pt x="12867" y="1952"/>
                    <a:pt x="12879" y="1952"/>
                  </a:cubicBezTo>
                  <a:cubicBezTo>
                    <a:pt x="12892" y="1952"/>
                    <a:pt x="12902" y="1952"/>
                    <a:pt x="12902" y="1952"/>
                  </a:cubicBezTo>
                  <a:cubicBezTo>
                    <a:pt x="12906" y="1946"/>
                    <a:pt x="12906" y="1946"/>
                    <a:pt x="12906" y="1946"/>
                  </a:cubicBezTo>
                  <a:cubicBezTo>
                    <a:pt x="12881" y="1930"/>
                    <a:pt x="12881" y="1930"/>
                    <a:pt x="12881" y="1930"/>
                  </a:cubicBezTo>
                  <a:cubicBezTo>
                    <a:pt x="12868" y="1930"/>
                    <a:pt x="12868" y="1930"/>
                    <a:pt x="12868" y="1930"/>
                  </a:cubicBezTo>
                  <a:cubicBezTo>
                    <a:pt x="12868" y="1930"/>
                    <a:pt x="12834" y="1917"/>
                    <a:pt x="12850" y="1910"/>
                  </a:cubicBezTo>
                  <a:cubicBezTo>
                    <a:pt x="12867" y="1903"/>
                    <a:pt x="12878" y="1920"/>
                    <a:pt x="12878" y="1920"/>
                  </a:cubicBezTo>
                  <a:cubicBezTo>
                    <a:pt x="12878" y="1920"/>
                    <a:pt x="12892" y="1909"/>
                    <a:pt x="12902" y="1907"/>
                  </a:cubicBezTo>
                  <a:cubicBezTo>
                    <a:pt x="12911" y="1906"/>
                    <a:pt x="12982" y="1943"/>
                    <a:pt x="12988" y="1939"/>
                  </a:cubicBezTo>
                  <a:cubicBezTo>
                    <a:pt x="12993" y="1935"/>
                    <a:pt x="12974" y="1896"/>
                    <a:pt x="12992" y="1889"/>
                  </a:cubicBezTo>
                  <a:cubicBezTo>
                    <a:pt x="13010" y="1882"/>
                    <a:pt x="13008" y="1898"/>
                    <a:pt x="13026" y="1888"/>
                  </a:cubicBezTo>
                  <a:cubicBezTo>
                    <a:pt x="13044" y="1878"/>
                    <a:pt x="13047" y="1871"/>
                    <a:pt x="13047" y="1871"/>
                  </a:cubicBezTo>
                  <a:cubicBezTo>
                    <a:pt x="13011" y="1848"/>
                    <a:pt x="13011" y="1848"/>
                    <a:pt x="13011" y="1848"/>
                  </a:cubicBezTo>
                  <a:cubicBezTo>
                    <a:pt x="13011" y="1848"/>
                    <a:pt x="13011" y="1824"/>
                    <a:pt x="13004" y="1819"/>
                  </a:cubicBezTo>
                  <a:close/>
                  <a:moveTo>
                    <a:pt x="8625" y="4453"/>
                  </a:moveTo>
                  <a:cubicBezTo>
                    <a:pt x="8617" y="4461"/>
                    <a:pt x="8617" y="4488"/>
                    <a:pt x="8630" y="4486"/>
                  </a:cubicBezTo>
                  <a:cubicBezTo>
                    <a:pt x="8646" y="4484"/>
                    <a:pt x="8632" y="4445"/>
                    <a:pt x="8625" y="4453"/>
                  </a:cubicBezTo>
                  <a:close/>
                  <a:moveTo>
                    <a:pt x="8607" y="4500"/>
                  </a:moveTo>
                  <a:cubicBezTo>
                    <a:pt x="8591" y="4500"/>
                    <a:pt x="8601" y="4527"/>
                    <a:pt x="8601" y="4527"/>
                  </a:cubicBezTo>
                  <a:cubicBezTo>
                    <a:pt x="8601" y="4527"/>
                    <a:pt x="8617" y="4545"/>
                    <a:pt x="8627" y="4543"/>
                  </a:cubicBezTo>
                  <a:cubicBezTo>
                    <a:pt x="8636" y="4541"/>
                    <a:pt x="8619" y="4521"/>
                    <a:pt x="8619" y="4521"/>
                  </a:cubicBezTo>
                  <a:cubicBezTo>
                    <a:pt x="8619" y="4521"/>
                    <a:pt x="8623" y="4500"/>
                    <a:pt x="8607" y="4500"/>
                  </a:cubicBezTo>
                  <a:close/>
                  <a:moveTo>
                    <a:pt x="9132" y="4961"/>
                  </a:moveTo>
                  <a:cubicBezTo>
                    <a:pt x="9132" y="4961"/>
                    <a:pt x="9109" y="4913"/>
                    <a:pt x="9109" y="4907"/>
                  </a:cubicBezTo>
                  <a:cubicBezTo>
                    <a:pt x="9109" y="4902"/>
                    <a:pt x="9109" y="4892"/>
                    <a:pt x="9109" y="4892"/>
                  </a:cubicBezTo>
                  <a:cubicBezTo>
                    <a:pt x="9073" y="4851"/>
                    <a:pt x="9073" y="4851"/>
                    <a:pt x="9073" y="4851"/>
                  </a:cubicBezTo>
                  <a:cubicBezTo>
                    <a:pt x="9052" y="4877"/>
                    <a:pt x="9052" y="4877"/>
                    <a:pt x="9052" y="4877"/>
                  </a:cubicBezTo>
                  <a:cubicBezTo>
                    <a:pt x="9052" y="4877"/>
                    <a:pt x="9054" y="4900"/>
                    <a:pt x="9049" y="4913"/>
                  </a:cubicBezTo>
                  <a:cubicBezTo>
                    <a:pt x="9043" y="4925"/>
                    <a:pt x="9025" y="4939"/>
                    <a:pt x="9025" y="4939"/>
                  </a:cubicBezTo>
                  <a:cubicBezTo>
                    <a:pt x="9025" y="4939"/>
                    <a:pt x="9015" y="4932"/>
                    <a:pt x="9008" y="4939"/>
                  </a:cubicBezTo>
                  <a:cubicBezTo>
                    <a:pt x="9001" y="4946"/>
                    <a:pt x="9015" y="4966"/>
                    <a:pt x="9006" y="4977"/>
                  </a:cubicBezTo>
                  <a:cubicBezTo>
                    <a:pt x="8997" y="4987"/>
                    <a:pt x="8992" y="4989"/>
                    <a:pt x="8992" y="4989"/>
                  </a:cubicBezTo>
                  <a:cubicBezTo>
                    <a:pt x="8992" y="4989"/>
                    <a:pt x="8988" y="4969"/>
                    <a:pt x="8981" y="4975"/>
                  </a:cubicBezTo>
                  <a:cubicBezTo>
                    <a:pt x="8974" y="4980"/>
                    <a:pt x="8976" y="5010"/>
                    <a:pt x="8976" y="5010"/>
                  </a:cubicBezTo>
                  <a:cubicBezTo>
                    <a:pt x="8967" y="5037"/>
                    <a:pt x="8967" y="5037"/>
                    <a:pt x="8967" y="5037"/>
                  </a:cubicBezTo>
                  <a:cubicBezTo>
                    <a:pt x="8962" y="5023"/>
                    <a:pt x="8962" y="5023"/>
                    <a:pt x="8962" y="5023"/>
                  </a:cubicBezTo>
                  <a:cubicBezTo>
                    <a:pt x="8960" y="5001"/>
                    <a:pt x="8960" y="5001"/>
                    <a:pt x="8960" y="5001"/>
                  </a:cubicBezTo>
                  <a:cubicBezTo>
                    <a:pt x="8951" y="5023"/>
                    <a:pt x="8951" y="5023"/>
                    <a:pt x="8951" y="5023"/>
                  </a:cubicBezTo>
                  <a:cubicBezTo>
                    <a:pt x="8953" y="5044"/>
                    <a:pt x="8953" y="5044"/>
                    <a:pt x="8953" y="5044"/>
                  </a:cubicBezTo>
                  <a:cubicBezTo>
                    <a:pt x="8923" y="5039"/>
                    <a:pt x="8923" y="5039"/>
                    <a:pt x="8923" y="5039"/>
                  </a:cubicBezTo>
                  <a:cubicBezTo>
                    <a:pt x="8910" y="5058"/>
                    <a:pt x="8910" y="5058"/>
                    <a:pt x="8910" y="5058"/>
                  </a:cubicBezTo>
                  <a:cubicBezTo>
                    <a:pt x="8871" y="5053"/>
                    <a:pt x="8871" y="5053"/>
                    <a:pt x="8871" y="5053"/>
                  </a:cubicBezTo>
                  <a:cubicBezTo>
                    <a:pt x="8871" y="5069"/>
                    <a:pt x="8871" y="5069"/>
                    <a:pt x="8871" y="5069"/>
                  </a:cubicBezTo>
                  <a:cubicBezTo>
                    <a:pt x="8841" y="5065"/>
                    <a:pt x="8841" y="5065"/>
                    <a:pt x="8841" y="5065"/>
                  </a:cubicBezTo>
                  <a:cubicBezTo>
                    <a:pt x="8825" y="5070"/>
                    <a:pt x="8825" y="5070"/>
                    <a:pt x="8825" y="5070"/>
                  </a:cubicBezTo>
                  <a:cubicBezTo>
                    <a:pt x="8831" y="5090"/>
                    <a:pt x="8831" y="5090"/>
                    <a:pt x="8831" y="5090"/>
                  </a:cubicBezTo>
                  <a:cubicBezTo>
                    <a:pt x="8831" y="5090"/>
                    <a:pt x="8818" y="5110"/>
                    <a:pt x="8804" y="5122"/>
                  </a:cubicBezTo>
                  <a:cubicBezTo>
                    <a:pt x="8790" y="5134"/>
                    <a:pt x="8806" y="5178"/>
                    <a:pt x="8808" y="5200"/>
                  </a:cubicBezTo>
                  <a:cubicBezTo>
                    <a:pt x="8809" y="5221"/>
                    <a:pt x="8816" y="5287"/>
                    <a:pt x="8816" y="5287"/>
                  </a:cubicBezTo>
                  <a:cubicBezTo>
                    <a:pt x="8816" y="5287"/>
                    <a:pt x="8792" y="5304"/>
                    <a:pt x="8776" y="5324"/>
                  </a:cubicBezTo>
                  <a:cubicBezTo>
                    <a:pt x="8760" y="5343"/>
                    <a:pt x="8737" y="5341"/>
                    <a:pt x="8742" y="5407"/>
                  </a:cubicBezTo>
                  <a:cubicBezTo>
                    <a:pt x="8747" y="5473"/>
                    <a:pt x="8778" y="5510"/>
                    <a:pt x="8778" y="5510"/>
                  </a:cubicBezTo>
                  <a:cubicBezTo>
                    <a:pt x="8765" y="5526"/>
                    <a:pt x="8765" y="5526"/>
                    <a:pt x="8765" y="5526"/>
                  </a:cubicBezTo>
                  <a:cubicBezTo>
                    <a:pt x="8765" y="5526"/>
                    <a:pt x="8767" y="5540"/>
                    <a:pt x="8797" y="5568"/>
                  </a:cubicBezTo>
                  <a:cubicBezTo>
                    <a:pt x="8827" y="5597"/>
                    <a:pt x="8870" y="5561"/>
                    <a:pt x="8870" y="5561"/>
                  </a:cubicBezTo>
                  <a:cubicBezTo>
                    <a:pt x="8870" y="5561"/>
                    <a:pt x="8878" y="5566"/>
                    <a:pt x="8886" y="5563"/>
                  </a:cubicBezTo>
                  <a:cubicBezTo>
                    <a:pt x="8893" y="5559"/>
                    <a:pt x="8902" y="5550"/>
                    <a:pt x="8926" y="5527"/>
                  </a:cubicBezTo>
                  <a:cubicBezTo>
                    <a:pt x="8951" y="5504"/>
                    <a:pt x="8948" y="5460"/>
                    <a:pt x="8948" y="5460"/>
                  </a:cubicBezTo>
                  <a:cubicBezTo>
                    <a:pt x="8948" y="5460"/>
                    <a:pt x="8965" y="5398"/>
                    <a:pt x="9004" y="5329"/>
                  </a:cubicBezTo>
                  <a:cubicBezTo>
                    <a:pt x="9043" y="5260"/>
                    <a:pt x="9068" y="5187"/>
                    <a:pt x="9075" y="5163"/>
                  </a:cubicBezTo>
                  <a:cubicBezTo>
                    <a:pt x="9082" y="5138"/>
                    <a:pt x="9068" y="5124"/>
                    <a:pt x="9070" y="5110"/>
                  </a:cubicBezTo>
                  <a:cubicBezTo>
                    <a:pt x="9072" y="5096"/>
                    <a:pt x="9095" y="5072"/>
                    <a:pt x="9095" y="5072"/>
                  </a:cubicBezTo>
                  <a:cubicBezTo>
                    <a:pt x="9091" y="5044"/>
                    <a:pt x="9091" y="5044"/>
                    <a:pt x="9091" y="5044"/>
                  </a:cubicBezTo>
                  <a:cubicBezTo>
                    <a:pt x="9112" y="5039"/>
                    <a:pt x="9112" y="5039"/>
                    <a:pt x="9112" y="5039"/>
                  </a:cubicBezTo>
                  <a:cubicBezTo>
                    <a:pt x="9112" y="5039"/>
                    <a:pt x="9132" y="5049"/>
                    <a:pt x="9139" y="5044"/>
                  </a:cubicBezTo>
                  <a:cubicBezTo>
                    <a:pt x="9146" y="5039"/>
                    <a:pt x="9119" y="4994"/>
                    <a:pt x="9119" y="4994"/>
                  </a:cubicBezTo>
                  <a:lnTo>
                    <a:pt x="9132" y="4961"/>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grpSp>
          <p:nvGrpSpPr>
            <p:cNvPr id="433" name="Gruppieren 432"/>
            <p:cNvGrpSpPr/>
            <p:nvPr/>
          </p:nvGrpSpPr>
          <p:grpSpPr bwMode="gray">
            <a:xfrm>
              <a:off x="4697413" y="3749675"/>
              <a:ext cx="1212851" cy="917575"/>
              <a:chOff x="4697413" y="3749675"/>
              <a:chExt cx="1212851" cy="917575"/>
            </a:xfrm>
          </p:grpSpPr>
          <p:sp>
            <p:nvSpPr>
              <p:cNvPr id="21509" name="Freeform 5"/>
              <p:cNvSpPr>
                <a:spLocks/>
              </p:cNvSpPr>
              <p:nvPr/>
            </p:nvSpPr>
            <p:spPr bwMode="gray">
              <a:xfrm>
                <a:off x="5686426" y="3978275"/>
                <a:ext cx="6350" cy="7938"/>
              </a:xfrm>
              <a:custGeom>
                <a:avLst/>
                <a:gdLst/>
                <a:ahLst/>
                <a:cxnLst>
                  <a:cxn ang="0">
                    <a:pos x="2" y="3"/>
                  </a:cxn>
                  <a:cxn ang="0">
                    <a:pos x="4" y="1"/>
                  </a:cxn>
                  <a:cxn ang="0">
                    <a:pos x="4" y="0"/>
                  </a:cxn>
                  <a:cxn ang="0">
                    <a:pos x="3" y="1"/>
                  </a:cxn>
                  <a:cxn ang="0">
                    <a:pos x="1" y="1"/>
                  </a:cxn>
                  <a:cxn ang="0">
                    <a:pos x="0" y="5"/>
                  </a:cxn>
                  <a:cxn ang="0">
                    <a:pos x="1" y="5"/>
                  </a:cxn>
                  <a:cxn ang="0">
                    <a:pos x="2" y="3"/>
                  </a:cxn>
                </a:cxnLst>
                <a:rect l="0" t="0" r="r" b="b"/>
                <a:pathLst>
                  <a:path w="4" h="5">
                    <a:moveTo>
                      <a:pt x="2" y="3"/>
                    </a:moveTo>
                    <a:lnTo>
                      <a:pt x="4" y="1"/>
                    </a:lnTo>
                    <a:lnTo>
                      <a:pt x="4" y="0"/>
                    </a:lnTo>
                    <a:lnTo>
                      <a:pt x="3" y="1"/>
                    </a:lnTo>
                    <a:lnTo>
                      <a:pt x="1" y="1"/>
                    </a:lnTo>
                    <a:lnTo>
                      <a:pt x="0" y="5"/>
                    </a:lnTo>
                    <a:lnTo>
                      <a:pt x="1" y="5"/>
                    </a:lnTo>
                    <a:lnTo>
                      <a:pt x="2"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0" name="Freeform 6"/>
              <p:cNvSpPr>
                <a:spLocks/>
              </p:cNvSpPr>
              <p:nvPr/>
            </p:nvSpPr>
            <p:spPr bwMode="gray">
              <a:xfrm>
                <a:off x="5702301" y="3965575"/>
                <a:ext cx="1588" cy="3175"/>
              </a:xfrm>
              <a:custGeom>
                <a:avLst/>
                <a:gdLst/>
                <a:ahLst/>
                <a:cxnLst>
                  <a:cxn ang="0">
                    <a:pos x="1" y="0"/>
                  </a:cxn>
                  <a:cxn ang="0">
                    <a:pos x="0" y="2"/>
                  </a:cxn>
                  <a:cxn ang="0">
                    <a:pos x="1" y="2"/>
                  </a:cxn>
                  <a:cxn ang="0">
                    <a:pos x="1" y="0"/>
                  </a:cxn>
                </a:cxnLst>
                <a:rect l="0" t="0" r="r" b="b"/>
                <a:pathLst>
                  <a:path w="1" h="2">
                    <a:moveTo>
                      <a:pt x="1" y="0"/>
                    </a:moveTo>
                    <a:lnTo>
                      <a:pt x="0" y="2"/>
                    </a:lnTo>
                    <a:lnTo>
                      <a:pt x="1" y="2"/>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1" name="Freeform 7"/>
              <p:cNvSpPr>
                <a:spLocks/>
              </p:cNvSpPr>
              <p:nvPr/>
            </p:nvSpPr>
            <p:spPr bwMode="gray">
              <a:xfrm>
                <a:off x="5692776" y="3881438"/>
                <a:ext cx="3175" cy="4763"/>
              </a:xfrm>
              <a:custGeom>
                <a:avLst/>
                <a:gdLst/>
                <a:ahLst/>
                <a:cxnLst>
                  <a:cxn ang="0">
                    <a:pos x="2" y="1"/>
                  </a:cxn>
                  <a:cxn ang="0">
                    <a:pos x="2" y="0"/>
                  </a:cxn>
                  <a:cxn ang="0">
                    <a:pos x="0" y="1"/>
                  </a:cxn>
                  <a:cxn ang="0">
                    <a:pos x="1" y="3"/>
                  </a:cxn>
                  <a:cxn ang="0">
                    <a:pos x="2" y="1"/>
                  </a:cxn>
                </a:cxnLst>
                <a:rect l="0" t="0" r="r" b="b"/>
                <a:pathLst>
                  <a:path w="2" h="3">
                    <a:moveTo>
                      <a:pt x="2" y="1"/>
                    </a:moveTo>
                    <a:lnTo>
                      <a:pt x="2" y="0"/>
                    </a:lnTo>
                    <a:lnTo>
                      <a:pt x="0" y="1"/>
                    </a:lnTo>
                    <a:lnTo>
                      <a:pt x="1" y="3"/>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2" name="Freeform 8"/>
              <p:cNvSpPr>
                <a:spLocks/>
              </p:cNvSpPr>
              <p:nvPr/>
            </p:nvSpPr>
            <p:spPr bwMode="gray">
              <a:xfrm>
                <a:off x="5695951" y="3975100"/>
                <a:ext cx="3175" cy="3175"/>
              </a:xfrm>
              <a:custGeom>
                <a:avLst/>
                <a:gdLst/>
                <a:ahLst/>
                <a:cxnLst>
                  <a:cxn ang="0">
                    <a:pos x="0" y="1"/>
                  </a:cxn>
                  <a:cxn ang="0">
                    <a:pos x="0" y="2"/>
                  </a:cxn>
                  <a:cxn ang="0">
                    <a:pos x="0" y="2"/>
                  </a:cxn>
                  <a:cxn ang="0">
                    <a:pos x="1" y="2"/>
                  </a:cxn>
                  <a:cxn ang="0">
                    <a:pos x="2" y="1"/>
                  </a:cxn>
                  <a:cxn ang="0">
                    <a:pos x="2" y="0"/>
                  </a:cxn>
                  <a:cxn ang="0">
                    <a:pos x="2" y="0"/>
                  </a:cxn>
                  <a:cxn ang="0">
                    <a:pos x="1" y="0"/>
                  </a:cxn>
                  <a:cxn ang="0">
                    <a:pos x="1" y="0"/>
                  </a:cxn>
                  <a:cxn ang="0">
                    <a:pos x="0" y="1"/>
                  </a:cxn>
                  <a:cxn ang="0">
                    <a:pos x="0" y="1"/>
                  </a:cxn>
                </a:cxnLst>
                <a:rect l="0" t="0" r="r" b="b"/>
                <a:pathLst>
                  <a:path w="2" h="2">
                    <a:moveTo>
                      <a:pt x="0" y="1"/>
                    </a:moveTo>
                    <a:lnTo>
                      <a:pt x="0" y="2"/>
                    </a:lnTo>
                    <a:lnTo>
                      <a:pt x="0" y="2"/>
                    </a:lnTo>
                    <a:lnTo>
                      <a:pt x="1" y="2"/>
                    </a:lnTo>
                    <a:lnTo>
                      <a:pt x="2" y="1"/>
                    </a:lnTo>
                    <a:lnTo>
                      <a:pt x="2" y="0"/>
                    </a:lnTo>
                    <a:lnTo>
                      <a:pt x="2" y="0"/>
                    </a:lnTo>
                    <a:lnTo>
                      <a:pt x="1" y="0"/>
                    </a:lnTo>
                    <a:lnTo>
                      <a:pt x="1" y="0"/>
                    </a:lnTo>
                    <a:lnTo>
                      <a:pt x="0" y="1"/>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3" name="Freeform 9"/>
              <p:cNvSpPr>
                <a:spLocks/>
              </p:cNvSpPr>
              <p:nvPr/>
            </p:nvSpPr>
            <p:spPr bwMode="gray">
              <a:xfrm>
                <a:off x="5705476" y="3948113"/>
                <a:ext cx="1588" cy="3175"/>
              </a:xfrm>
              <a:custGeom>
                <a:avLst/>
                <a:gdLst/>
                <a:ahLst/>
                <a:cxnLst>
                  <a:cxn ang="0">
                    <a:pos x="1" y="1"/>
                  </a:cxn>
                  <a:cxn ang="0">
                    <a:pos x="0" y="0"/>
                  </a:cxn>
                  <a:cxn ang="0">
                    <a:pos x="0" y="2"/>
                  </a:cxn>
                  <a:cxn ang="0">
                    <a:pos x="1" y="1"/>
                  </a:cxn>
                </a:cxnLst>
                <a:rect l="0" t="0" r="r" b="b"/>
                <a:pathLst>
                  <a:path w="1" h="2">
                    <a:moveTo>
                      <a:pt x="1" y="1"/>
                    </a:moveTo>
                    <a:lnTo>
                      <a:pt x="0" y="0"/>
                    </a:lnTo>
                    <a:lnTo>
                      <a:pt x="0" y="2"/>
                    </a:lnTo>
                    <a:lnTo>
                      <a:pt x="1"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4" name="Freeform 10"/>
              <p:cNvSpPr>
                <a:spLocks/>
              </p:cNvSpPr>
              <p:nvPr/>
            </p:nvSpPr>
            <p:spPr bwMode="gray">
              <a:xfrm>
                <a:off x="5703888" y="3940175"/>
                <a:ext cx="3175" cy="6350"/>
              </a:xfrm>
              <a:custGeom>
                <a:avLst/>
                <a:gdLst/>
                <a:ahLst/>
                <a:cxnLst>
                  <a:cxn ang="0">
                    <a:pos x="2" y="3"/>
                  </a:cxn>
                  <a:cxn ang="0">
                    <a:pos x="2" y="1"/>
                  </a:cxn>
                  <a:cxn ang="0">
                    <a:pos x="2" y="1"/>
                  </a:cxn>
                  <a:cxn ang="0">
                    <a:pos x="2" y="0"/>
                  </a:cxn>
                  <a:cxn ang="0">
                    <a:pos x="1" y="1"/>
                  </a:cxn>
                  <a:cxn ang="0">
                    <a:pos x="1" y="2"/>
                  </a:cxn>
                  <a:cxn ang="0">
                    <a:pos x="0" y="2"/>
                  </a:cxn>
                  <a:cxn ang="0">
                    <a:pos x="0" y="4"/>
                  </a:cxn>
                  <a:cxn ang="0">
                    <a:pos x="2" y="4"/>
                  </a:cxn>
                  <a:cxn ang="0">
                    <a:pos x="2" y="3"/>
                  </a:cxn>
                </a:cxnLst>
                <a:rect l="0" t="0" r="r" b="b"/>
                <a:pathLst>
                  <a:path w="2" h="4">
                    <a:moveTo>
                      <a:pt x="2" y="3"/>
                    </a:moveTo>
                    <a:lnTo>
                      <a:pt x="2" y="1"/>
                    </a:lnTo>
                    <a:lnTo>
                      <a:pt x="2" y="1"/>
                    </a:lnTo>
                    <a:lnTo>
                      <a:pt x="2" y="0"/>
                    </a:lnTo>
                    <a:lnTo>
                      <a:pt x="1" y="1"/>
                    </a:lnTo>
                    <a:lnTo>
                      <a:pt x="1" y="2"/>
                    </a:lnTo>
                    <a:lnTo>
                      <a:pt x="0" y="2"/>
                    </a:lnTo>
                    <a:lnTo>
                      <a:pt x="0" y="4"/>
                    </a:lnTo>
                    <a:lnTo>
                      <a:pt x="2" y="4"/>
                    </a:lnTo>
                    <a:lnTo>
                      <a:pt x="2"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5" name="Freeform 11"/>
              <p:cNvSpPr>
                <a:spLocks/>
              </p:cNvSpPr>
              <p:nvPr/>
            </p:nvSpPr>
            <p:spPr bwMode="gray">
              <a:xfrm>
                <a:off x="5703888" y="3959225"/>
                <a:ext cx="1588" cy="1588"/>
              </a:xfrm>
              <a:custGeom>
                <a:avLst/>
                <a:gdLst/>
                <a:ahLst/>
                <a:cxnLst>
                  <a:cxn ang="0">
                    <a:pos x="0" y="0"/>
                  </a:cxn>
                  <a:cxn ang="0">
                    <a:pos x="0" y="1"/>
                  </a:cxn>
                  <a:cxn ang="0">
                    <a:pos x="1" y="1"/>
                  </a:cxn>
                  <a:cxn ang="0">
                    <a:pos x="0" y="0"/>
                  </a:cxn>
                </a:cxnLst>
                <a:rect l="0" t="0" r="r" b="b"/>
                <a:pathLst>
                  <a:path w="1" h="1">
                    <a:moveTo>
                      <a:pt x="0" y="0"/>
                    </a:moveTo>
                    <a:lnTo>
                      <a:pt x="0" y="1"/>
                    </a:lnTo>
                    <a:lnTo>
                      <a:pt x="1" y="1"/>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6" name="Freeform 12"/>
              <p:cNvSpPr>
                <a:spLocks/>
              </p:cNvSpPr>
              <p:nvPr/>
            </p:nvSpPr>
            <p:spPr bwMode="gray">
              <a:xfrm>
                <a:off x="5681663" y="3986213"/>
                <a:ext cx="3175" cy="4763"/>
              </a:xfrm>
              <a:custGeom>
                <a:avLst/>
                <a:gdLst/>
                <a:ahLst/>
                <a:cxnLst>
                  <a:cxn ang="0">
                    <a:pos x="2" y="0"/>
                  </a:cxn>
                  <a:cxn ang="0">
                    <a:pos x="1" y="0"/>
                  </a:cxn>
                  <a:cxn ang="0">
                    <a:pos x="0" y="3"/>
                  </a:cxn>
                  <a:cxn ang="0">
                    <a:pos x="1" y="3"/>
                  </a:cxn>
                  <a:cxn ang="0">
                    <a:pos x="2" y="0"/>
                  </a:cxn>
                </a:cxnLst>
                <a:rect l="0" t="0" r="r" b="b"/>
                <a:pathLst>
                  <a:path w="2" h="3">
                    <a:moveTo>
                      <a:pt x="2" y="0"/>
                    </a:moveTo>
                    <a:lnTo>
                      <a:pt x="1" y="0"/>
                    </a:lnTo>
                    <a:lnTo>
                      <a:pt x="0" y="3"/>
                    </a:lnTo>
                    <a:lnTo>
                      <a:pt x="1" y="3"/>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7" name="Freeform 13"/>
              <p:cNvSpPr>
                <a:spLocks/>
              </p:cNvSpPr>
              <p:nvPr/>
            </p:nvSpPr>
            <p:spPr bwMode="gray">
              <a:xfrm>
                <a:off x="5581651" y="4129088"/>
                <a:ext cx="11113" cy="25400"/>
              </a:xfrm>
              <a:custGeom>
                <a:avLst/>
                <a:gdLst/>
                <a:ahLst/>
                <a:cxnLst>
                  <a:cxn ang="0">
                    <a:pos x="1" y="11"/>
                  </a:cxn>
                  <a:cxn ang="0">
                    <a:pos x="1" y="12"/>
                  </a:cxn>
                  <a:cxn ang="0">
                    <a:pos x="2" y="13"/>
                  </a:cxn>
                  <a:cxn ang="0">
                    <a:pos x="2" y="13"/>
                  </a:cxn>
                  <a:cxn ang="0">
                    <a:pos x="2" y="14"/>
                  </a:cxn>
                  <a:cxn ang="0">
                    <a:pos x="3" y="14"/>
                  </a:cxn>
                  <a:cxn ang="0">
                    <a:pos x="3" y="16"/>
                  </a:cxn>
                  <a:cxn ang="0">
                    <a:pos x="5" y="16"/>
                  </a:cxn>
                  <a:cxn ang="0">
                    <a:pos x="5" y="13"/>
                  </a:cxn>
                  <a:cxn ang="0">
                    <a:pos x="5" y="13"/>
                  </a:cxn>
                  <a:cxn ang="0">
                    <a:pos x="6" y="11"/>
                  </a:cxn>
                  <a:cxn ang="0">
                    <a:pos x="6" y="6"/>
                  </a:cxn>
                  <a:cxn ang="0">
                    <a:pos x="6" y="6"/>
                  </a:cxn>
                  <a:cxn ang="0">
                    <a:pos x="7" y="5"/>
                  </a:cxn>
                  <a:cxn ang="0">
                    <a:pos x="7" y="3"/>
                  </a:cxn>
                  <a:cxn ang="0">
                    <a:pos x="7" y="2"/>
                  </a:cxn>
                  <a:cxn ang="0">
                    <a:pos x="7" y="1"/>
                  </a:cxn>
                  <a:cxn ang="0">
                    <a:pos x="4" y="0"/>
                  </a:cxn>
                  <a:cxn ang="0">
                    <a:pos x="3" y="2"/>
                  </a:cxn>
                  <a:cxn ang="0">
                    <a:pos x="2" y="2"/>
                  </a:cxn>
                  <a:cxn ang="0">
                    <a:pos x="2" y="5"/>
                  </a:cxn>
                  <a:cxn ang="0">
                    <a:pos x="1" y="7"/>
                  </a:cxn>
                  <a:cxn ang="0">
                    <a:pos x="0" y="9"/>
                  </a:cxn>
                  <a:cxn ang="0">
                    <a:pos x="0" y="10"/>
                  </a:cxn>
                  <a:cxn ang="0">
                    <a:pos x="0" y="11"/>
                  </a:cxn>
                  <a:cxn ang="0">
                    <a:pos x="1" y="11"/>
                  </a:cxn>
                </a:cxnLst>
                <a:rect l="0" t="0" r="r" b="b"/>
                <a:pathLst>
                  <a:path w="7" h="16">
                    <a:moveTo>
                      <a:pt x="1" y="11"/>
                    </a:moveTo>
                    <a:lnTo>
                      <a:pt x="1" y="12"/>
                    </a:lnTo>
                    <a:lnTo>
                      <a:pt x="2" y="13"/>
                    </a:lnTo>
                    <a:lnTo>
                      <a:pt x="2" y="13"/>
                    </a:lnTo>
                    <a:lnTo>
                      <a:pt x="2" y="14"/>
                    </a:lnTo>
                    <a:lnTo>
                      <a:pt x="3" y="14"/>
                    </a:lnTo>
                    <a:lnTo>
                      <a:pt x="3" y="16"/>
                    </a:lnTo>
                    <a:lnTo>
                      <a:pt x="5" y="16"/>
                    </a:lnTo>
                    <a:lnTo>
                      <a:pt x="5" y="13"/>
                    </a:lnTo>
                    <a:lnTo>
                      <a:pt x="5" y="13"/>
                    </a:lnTo>
                    <a:lnTo>
                      <a:pt x="6" y="11"/>
                    </a:lnTo>
                    <a:lnTo>
                      <a:pt x="6" y="6"/>
                    </a:lnTo>
                    <a:lnTo>
                      <a:pt x="6" y="6"/>
                    </a:lnTo>
                    <a:lnTo>
                      <a:pt x="7" y="5"/>
                    </a:lnTo>
                    <a:lnTo>
                      <a:pt x="7" y="3"/>
                    </a:lnTo>
                    <a:lnTo>
                      <a:pt x="7" y="2"/>
                    </a:lnTo>
                    <a:lnTo>
                      <a:pt x="7" y="1"/>
                    </a:lnTo>
                    <a:lnTo>
                      <a:pt x="4" y="0"/>
                    </a:lnTo>
                    <a:lnTo>
                      <a:pt x="3" y="2"/>
                    </a:lnTo>
                    <a:lnTo>
                      <a:pt x="2" y="2"/>
                    </a:lnTo>
                    <a:lnTo>
                      <a:pt x="2" y="5"/>
                    </a:lnTo>
                    <a:lnTo>
                      <a:pt x="1" y="7"/>
                    </a:lnTo>
                    <a:lnTo>
                      <a:pt x="0" y="9"/>
                    </a:lnTo>
                    <a:lnTo>
                      <a:pt x="0" y="10"/>
                    </a:lnTo>
                    <a:lnTo>
                      <a:pt x="0" y="11"/>
                    </a:lnTo>
                    <a:lnTo>
                      <a:pt x="1" y="1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8" name="Rectangle 14"/>
              <p:cNvSpPr>
                <a:spLocks noChangeArrowheads="1"/>
              </p:cNvSpPr>
              <p:nvPr/>
            </p:nvSpPr>
            <p:spPr bwMode="gray">
              <a:xfrm>
                <a:off x="5842001" y="4379913"/>
                <a:ext cx="4763" cy="1588"/>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19" name="Freeform 15"/>
              <p:cNvSpPr>
                <a:spLocks/>
              </p:cNvSpPr>
              <p:nvPr/>
            </p:nvSpPr>
            <p:spPr bwMode="gray">
              <a:xfrm>
                <a:off x="5856288" y="4387850"/>
                <a:ext cx="7938" cy="6350"/>
              </a:xfrm>
              <a:custGeom>
                <a:avLst/>
                <a:gdLst/>
                <a:ahLst/>
                <a:cxnLst>
                  <a:cxn ang="0">
                    <a:pos x="0" y="1"/>
                  </a:cxn>
                  <a:cxn ang="0">
                    <a:pos x="1" y="2"/>
                  </a:cxn>
                  <a:cxn ang="0">
                    <a:pos x="1" y="2"/>
                  </a:cxn>
                  <a:cxn ang="0">
                    <a:pos x="2" y="3"/>
                  </a:cxn>
                  <a:cxn ang="0">
                    <a:pos x="4" y="4"/>
                  </a:cxn>
                  <a:cxn ang="0">
                    <a:pos x="5" y="4"/>
                  </a:cxn>
                  <a:cxn ang="0">
                    <a:pos x="5" y="3"/>
                  </a:cxn>
                  <a:cxn ang="0">
                    <a:pos x="5" y="3"/>
                  </a:cxn>
                  <a:cxn ang="0">
                    <a:pos x="5" y="2"/>
                  </a:cxn>
                  <a:cxn ang="0">
                    <a:pos x="5" y="2"/>
                  </a:cxn>
                  <a:cxn ang="0">
                    <a:pos x="3" y="1"/>
                  </a:cxn>
                  <a:cxn ang="0">
                    <a:pos x="2" y="0"/>
                  </a:cxn>
                  <a:cxn ang="0">
                    <a:pos x="0" y="0"/>
                  </a:cxn>
                  <a:cxn ang="0">
                    <a:pos x="0" y="1"/>
                  </a:cxn>
                </a:cxnLst>
                <a:rect l="0" t="0" r="r" b="b"/>
                <a:pathLst>
                  <a:path w="5" h="4">
                    <a:moveTo>
                      <a:pt x="0" y="1"/>
                    </a:moveTo>
                    <a:lnTo>
                      <a:pt x="1" y="2"/>
                    </a:lnTo>
                    <a:lnTo>
                      <a:pt x="1" y="2"/>
                    </a:lnTo>
                    <a:lnTo>
                      <a:pt x="2" y="3"/>
                    </a:lnTo>
                    <a:lnTo>
                      <a:pt x="4" y="4"/>
                    </a:lnTo>
                    <a:lnTo>
                      <a:pt x="5" y="4"/>
                    </a:lnTo>
                    <a:lnTo>
                      <a:pt x="5" y="3"/>
                    </a:lnTo>
                    <a:lnTo>
                      <a:pt x="5" y="3"/>
                    </a:lnTo>
                    <a:lnTo>
                      <a:pt x="5" y="2"/>
                    </a:lnTo>
                    <a:lnTo>
                      <a:pt x="5" y="2"/>
                    </a:lnTo>
                    <a:lnTo>
                      <a:pt x="3" y="1"/>
                    </a:lnTo>
                    <a:lnTo>
                      <a:pt x="2" y="0"/>
                    </a:lnTo>
                    <a:lnTo>
                      <a:pt x="0"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0" name="Freeform 16"/>
              <p:cNvSpPr>
                <a:spLocks/>
              </p:cNvSpPr>
              <p:nvPr/>
            </p:nvSpPr>
            <p:spPr bwMode="gray">
              <a:xfrm>
                <a:off x="5864226" y="4379913"/>
                <a:ext cx="4763" cy="11113"/>
              </a:xfrm>
              <a:custGeom>
                <a:avLst/>
                <a:gdLst/>
                <a:ahLst/>
                <a:cxnLst>
                  <a:cxn ang="0">
                    <a:pos x="3" y="7"/>
                  </a:cxn>
                  <a:cxn ang="0">
                    <a:pos x="3" y="7"/>
                  </a:cxn>
                  <a:cxn ang="0">
                    <a:pos x="1" y="0"/>
                  </a:cxn>
                  <a:cxn ang="0">
                    <a:pos x="1" y="1"/>
                  </a:cxn>
                  <a:cxn ang="0">
                    <a:pos x="1" y="1"/>
                  </a:cxn>
                  <a:cxn ang="0">
                    <a:pos x="1" y="2"/>
                  </a:cxn>
                  <a:cxn ang="0">
                    <a:pos x="0" y="2"/>
                  </a:cxn>
                  <a:cxn ang="0">
                    <a:pos x="0" y="4"/>
                  </a:cxn>
                  <a:cxn ang="0">
                    <a:pos x="2" y="6"/>
                  </a:cxn>
                  <a:cxn ang="0">
                    <a:pos x="3" y="7"/>
                  </a:cxn>
                </a:cxnLst>
                <a:rect l="0" t="0" r="r" b="b"/>
                <a:pathLst>
                  <a:path w="3" h="7">
                    <a:moveTo>
                      <a:pt x="3" y="7"/>
                    </a:moveTo>
                    <a:lnTo>
                      <a:pt x="3" y="7"/>
                    </a:lnTo>
                    <a:lnTo>
                      <a:pt x="1" y="0"/>
                    </a:lnTo>
                    <a:lnTo>
                      <a:pt x="1" y="1"/>
                    </a:lnTo>
                    <a:lnTo>
                      <a:pt x="1" y="1"/>
                    </a:lnTo>
                    <a:lnTo>
                      <a:pt x="1" y="2"/>
                    </a:lnTo>
                    <a:lnTo>
                      <a:pt x="0" y="2"/>
                    </a:lnTo>
                    <a:lnTo>
                      <a:pt x="0" y="4"/>
                    </a:lnTo>
                    <a:lnTo>
                      <a:pt x="2" y="6"/>
                    </a:lnTo>
                    <a:lnTo>
                      <a:pt x="3" y="7"/>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1" name="Freeform 17"/>
              <p:cNvSpPr>
                <a:spLocks/>
              </p:cNvSpPr>
              <p:nvPr/>
            </p:nvSpPr>
            <p:spPr bwMode="gray">
              <a:xfrm>
                <a:off x="5838826" y="4368800"/>
                <a:ext cx="3175" cy="4763"/>
              </a:xfrm>
              <a:custGeom>
                <a:avLst/>
                <a:gdLst/>
                <a:ahLst/>
                <a:cxnLst>
                  <a:cxn ang="0">
                    <a:pos x="2" y="1"/>
                  </a:cxn>
                  <a:cxn ang="0">
                    <a:pos x="1" y="0"/>
                  </a:cxn>
                  <a:cxn ang="0">
                    <a:pos x="0" y="1"/>
                  </a:cxn>
                  <a:cxn ang="0">
                    <a:pos x="1" y="3"/>
                  </a:cxn>
                  <a:cxn ang="0">
                    <a:pos x="2" y="1"/>
                  </a:cxn>
                </a:cxnLst>
                <a:rect l="0" t="0" r="r" b="b"/>
                <a:pathLst>
                  <a:path w="2" h="3">
                    <a:moveTo>
                      <a:pt x="2" y="1"/>
                    </a:moveTo>
                    <a:lnTo>
                      <a:pt x="1" y="0"/>
                    </a:lnTo>
                    <a:lnTo>
                      <a:pt x="0" y="1"/>
                    </a:lnTo>
                    <a:lnTo>
                      <a:pt x="1" y="3"/>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2" name="Freeform 18"/>
              <p:cNvSpPr>
                <a:spLocks/>
              </p:cNvSpPr>
              <p:nvPr/>
            </p:nvSpPr>
            <p:spPr bwMode="gray">
              <a:xfrm>
                <a:off x="5867401" y="4395788"/>
                <a:ext cx="6350" cy="4763"/>
              </a:xfrm>
              <a:custGeom>
                <a:avLst/>
                <a:gdLst/>
                <a:ahLst/>
                <a:cxnLst>
                  <a:cxn ang="0">
                    <a:pos x="4" y="2"/>
                  </a:cxn>
                  <a:cxn ang="0">
                    <a:pos x="0" y="0"/>
                  </a:cxn>
                  <a:cxn ang="0">
                    <a:pos x="3" y="3"/>
                  </a:cxn>
                  <a:cxn ang="0">
                    <a:pos x="4" y="2"/>
                  </a:cxn>
                </a:cxnLst>
                <a:rect l="0" t="0" r="r" b="b"/>
                <a:pathLst>
                  <a:path w="4" h="3">
                    <a:moveTo>
                      <a:pt x="4" y="2"/>
                    </a:moveTo>
                    <a:lnTo>
                      <a:pt x="0" y="0"/>
                    </a:lnTo>
                    <a:lnTo>
                      <a:pt x="3" y="3"/>
                    </a:lnTo>
                    <a:lnTo>
                      <a:pt x="4"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3" name="Freeform 19"/>
              <p:cNvSpPr>
                <a:spLocks/>
              </p:cNvSpPr>
              <p:nvPr/>
            </p:nvSpPr>
            <p:spPr bwMode="gray">
              <a:xfrm>
                <a:off x="5849938" y="4373563"/>
                <a:ext cx="9525" cy="9525"/>
              </a:xfrm>
              <a:custGeom>
                <a:avLst/>
                <a:gdLst/>
                <a:ahLst/>
                <a:cxnLst>
                  <a:cxn ang="0">
                    <a:pos x="1" y="2"/>
                  </a:cxn>
                  <a:cxn ang="0">
                    <a:pos x="2" y="3"/>
                  </a:cxn>
                  <a:cxn ang="0">
                    <a:pos x="3" y="4"/>
                  </a:cxn>
                  <a:cxn ang="0">
                    <a:pos x="4" y="5"/>
                  </a:cxn>
                  <a:cxn ang="0">
                    <a:pos x="5" y="6"/>
                  </a:cxn>
                  <a:cxn ang="0">
                    <a:pos x="6" y="6"/>
                  </a:cxn>
                  <a:cxn ang="0">
                    <a:pos x="5" y="5"/>
                  </a:cxn>
                  <a:cxn ang="0">
                    <a:pos x="5" y="5"/>
                  </a:cxn>
                  <a:cxn ang="0">
                    <a:pos x="5" y="4"/>
                  </a:cxn>
                  <a:cxn ang="0">
                    <a:pos x="4" y="3"/>
                  </a:cxn>
                  <a:cxn ang="0">
                    <a:pos x="3" y="2"/>
                  </a:cxn>
                  <a:cxn ang="0">
                    <a:pos x="2" y="1"/>
                  </a:cxn>
                  <a:cxn ang="0">
                    <a:pos x="1" y="1"/>
                  </a:cxn>
                  <a:cxn ang="0">
                    <a:pos x="1" y="0"/>
                  </a:cxn>
                  <a:cxn ang="0">
                    <a:pos x="0" y="0"/>
                  </a:cxn>
                  <a:cxn ang="0">
                    <a:pos x="0" y="1"/>
                  </a:cxn>
                  <a:cxn ang="0">
                    <a:pos x="0" y="1"/>
                  </a:cxn>
                  <a:cxn ang="0">
                    <a:pos x="1" y="2"/>
                  </a:cxn>
                </a:cxnLst>
                <a:rect l="0" t="0" r="r" b="b"/>
                <a:pathLst>
                  <a:path w="6" h="6">
                    <a:moveTo>
                      <a:pt x="1" y="2"/>
                    </a:moveTo>
                    <a:lnTo>
                      <a:pt x="2" y="3"/>
                    </a:lnTo>
                    <a:lnTo>
                      <a:pt x="3" y="4"/>
                    </a:lnTo>
                    <a:lnTo>
                      <a:pt x="4" y="5"/>
                    </a:lnTo>
                    <a:lnTo>
                      <a:pt x="5" y="6"/>
                    </a:lnTo>
                    <a:lnTo>
                      <a:pt x="6" y="6"/>
                    </a:lnTo>
                    <a:lnTo>
                      <a:pt x="5" y="5"/>
                    </a:lnTo>
                    <a:lnTo>
                      <a:pt x="5" y="5"/>
                    </a:lnTo>
                    <a:lnTo>
                      <a:pt x="5" y="4"/>
                    </a:lnTo>
                    <a:lnTo>
                      <a:pt x="4" y="3"/>
                    </a:lnTo>
                    <a:lnTo>
                      <a:pt x="3" y="2"/>
                    </a:lnTo>
                    <a:lnTo>
                      <a:pt x="2" y="1"/>
                    </a:lnTo>
                    <a:lnTo>
                      <a:pt x="1" y="1"/>
                    </a:lnTo>
                    <a:lnTo>
                      <a:pt x="1" y="0"/>
                    </a:lnTo>
                    <a:lnTo>
                      <a:pt x="0" y="0"/>
                    </a:lnTo>
                    <a:lnTo>
                      <a:pt x="0" y="1"/>
                    </a:lnTo>
                    <a:lnTo>
                      <a:pt x="0" y="1"/>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4" name="Freeform 20"/>
              <p:cNvSpPr>
                <a:spLocks/>
              </p:cNvSpPr>
              <p:nvPr/>
            </p:nvSpPr>
            <p:spPr bwMode="gray">
              <a:xfrm>
                <a:off x="5843588" y="4383088"/>
                <a:ext cx="4763" cy="3175"/>
              </a:xfrm>
              <a:custGeom>
                <a:avLst/>
                <a:gdLst/>
                <a:ahLst/>
                <a:cxnLst>
                  <a:cxn ang="0">
                    <a:pos x="0" y="2"/>
                  </a:cxn>
                  <a:cxn ang="0">
                    <a:pos x="3" y="2"/>
                  </a:cxn>
                  <a:cxn ang="0">
                    <a:pos x="0" y="0"/>
                  </a:cxn>
                  <a:cxn ang="0">
                    <a:pos x="0" y="2"/>
                  </a:cxn>
                </a:cxnLst>
                <a:rect l="0" t="0" r="r" b="b"/>
                <a:pathLst>
                  <a:path w="3" h="2">
                    <a:moveTo>
                      <a:pt x="0" y="2"/>
                    </a:moveTo>
                    <a:lnTo>
                      <a:pt x="3" y="2"/>
                    </a:lnTo>
                    <a:lnTo>
                      <a:pt x="0" y="0"/>
                    </a:lnTo>
                    <a:lnTo>
                      <a:pt x="0"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5" name="Freeform 21"/>
              <p:cNvSpPr>
                <a:spLocks/>
              </p:cNvSpPr>
              <p:nvPr/>
            </p:nvSpPr>
            <p:spPr bwMode="gray">
              <a:xfrm>
                <a:off x="5838826" y="4378325"/>
                <a:ext cx="3175" cy="3175"/>
              </a:xfrm>
              <a:custGeom>
                <a:avLst/>
                <a:gdLst/>
                <a:ahLst/>
                <a:cxnLst>
                  <a:cxn ang="0">
                    <a:pos x="2" y="0"/>
                  </a:cxn>
                  <a:cxn ang="0">
                    <a:pos x="0" y="0"/>
                  </a:cxn>
                  <a:cxn ang="0">
                    <a:pos x="0" y="1"/>
                  </a:cxn>
                  <a:cxn ang="0">
                    <a:pos x="1" y="2"/>
                  </a:cxn>
                  <a:cxn ang="0">
                    <a:pos x="2" y="0"/>
                  </a:cxn>
                </a:cxnLst>
                <a:rect l="0" t="0" r="r" b="b"/>
                <a:pathLst>
                  <a:path w="2" h="2">
                    <a:moveTo>
                      <a:pt x="2" y="0"/>
                    </a:moveTo>
                    <a:lnTo>
                      <a:pt x="0" y="0"/>
                    </a:lnTo>
                    <a:lnTo>
                      <a:pt x="0" y="1"/>
                    </a:lnTo>
                    <a:lnTo>
                      <a:pt x="1" y="2"/>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6" name="Freeform 22"/>
              <p:cNvSpPr>
                <a:spLocks/>
              </p:cNvSpPr>
              <p:nvPr/>
            </p:nvSpPr>
            <p:spPr bwMode="gray">
              <a:xfrm>
                <a:off x="5621338" y="4225925"/>
                <a:ext cx="12700" cy="12700"/>
              </a:xfrm>
              <a:custGeom>
                <a:avLst/>
                <a:gdLst/>
                <a:ahLst/>
                <a:cxnLst>
                  <a:cxn ang="0">
                    <a:pos x="0" y="1"/>
                  </a:cxn>
                  <a:cxn ang="0">
                    <a:pos x="2" y="3"/>
                  </a:cxn>
                  <a:cxn ang="0">
                    <a:pos x="3" y="3"/>
                  </a:cxn>
                  <a:cxn ang="0">
                    <a:pos x="5" y="4"/>
                  </a:cxn>
                  <a:cxn ang="0">
                    <a:pos x="5" y="4"/>
                  </a:cxn>
                  <a:cxn ang="0">
                    <a:pos x="4" y="5"/>
                  </a:cxn>
                  <a:cxn ang="0">
                    <a:pos x="3" y="5"/>
                  </a:cxn>
                  <a:cxn ang="0">
                    <a:pos x="7" y="8"/>
                  </a:cxn>
                  <a:cxn ang="0">
                    <a:pos x="7" y="6"/>
                  </a:cxn>
                  <a:cxn ang="0">
                    <a:pos x="8" y="7"/>
                  </a:cxn>
                  <a:cxn ang="0">
                    <a:pos x="7" y="5"/>
                  </a:cxn>
                  <a:cxn ang="0">
                    <a:pos x="7" y="4"/>
                  </a:cxn>
                  <a:cxn ang="0">
                    <a:pos x="7" y="4"/>
                  </a:cxn>
                  <a:cxn ang="0">
                    <a:pos x="7" y="3"/>
                  </a:cxn>
                  <a:cxn ang="0">
                    <a:pos x="6" y="2"/>
                  </a:cxn>
                  <a:cxn ang="0">
                    <a:pos x="4" y="1"/>
                  </a:cxn>
                  <a:cxn ang="0">
                    <a:pos x="4" y="0"/>
                  </a:cxn>
                  <a:cxn ang="0">
                    <a:pos x="3" y="0"/>
                  </a:cxn>
                  <a:cxn ang="0">
                    <a:pos x="2" y="0"/>
                  </a:cxn>
                  <a:cxn ang="0">
                    <a:pos x="1" y="0"/>
                  </a:cxn>
                  <a:cxn ang="0">
                    <a:pos x="0" y="0"/>
                  </a:cxn>
                  <a:cxn ang="0">
                    <a:pos x="0" y="1"/>
                  </a:cxn>
                </a:cxnLst>
                <a:rect l="0" t="0" r="r" b="b"/>
                <a:pathLst>
                  <a:path w="8" h="8">
                    <a:moveTo>
                      <a:pt x="0" y="1"/>
                    </a:moveTo>
                    <a:lnTo>
                      <a:pt x="2" y="3"/>
                    </a:lnTo>
                    <a:lnTo>
                      <a:pt x="3" y="3"/>
                    </a:lnTo>
                    <a:lnTo>
                      <a:pt x="5" y="4"/>
                    </a:lnTo>
                    <a:lnTo>
                      <a:pt x="5" y="4"/>
                    </a:lnTo>
                    <a:lnTo>
                      <a:pt x="4" y="5"/>
                    </a:lnTo>
                    <a:lnTo>
                      <a:pt x="3" y="5"/>
                    </a:lnTo>
                    <a:lnTo>
                      <a:pt x="7" y="8"/>
                    </a:lnTo>
                    <a:lnTo>
                      <a:pt x="7" y="6"/>
                    </a:lnTo>
                    <a:lnTo>
                      <a:pt x="8" y="7"/>
                    </a:lnTo>
                    <a:lnTo>
                      <a:pt x="7" y="5"/>
                    </a:lnTo>
                    <a:lnTo>
                      <a:pt x="7" y="4"/>
                    </a:lnTo>
                    <a:lnTo>
                      <a:pt x="7" y="4"/>
                    </a:lnTo>
                    <a:lnTo>
                      <a:pt x="7" y="3"/>
                    </a:lnTo>
                    <a:lnTo>
                      <a:pt x="6" y="2"/>
                    </a:lnTo>
                    <a:lnTo>
                      <a:pt x="4" y="1"/>
                    </a:lnTo>
                    <a:lnTo>
                      <a:pt x="4" y="0"/>
                    </a:lnTo>
                    <a:lnTo>
                      <a:pt x="3" y="0"/>
                    </a:lnTo>
                    <a:lnTo>
                      <a:pt x="2" y="0"/>
                    </a:lnTo>
                    <a:lnTo>
                      <a:pt x="1" y="0"/>
                    </a:lnTo>
                    <a:lnTo>
                      <a:pt x="0"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7" name="Freeform 23"/>
              <p:cNvSpPr>
                <a:spLocks/>
              </p:cNvSpPr>
              <p:nvPr/>
            </p:nvSpPr>
            <p:spPr bwMode="gray">
              <a:xfrm>
                <a:off x="5589588" y="4178300"/>
                <a:ext cx="30163" cy="42863"/>
              </a:xfrm>
              <a:custGeom>
                <a:avLst/>
                <a:gdLst/>
                <a:ahLst/>
                <a:cxnLst>
                  <a:cxn ang="0">
                    <a:pos x="2" y="7"/>
                  </a:cxn>
                  <a:cxn ang="0">
                    <a:pos x="2" y="8"/>
                  </a:cxn>
                  <a:cxn ang="0">
                    <a:pos x="3" y="9"/>
                  </a:cxn>
                  <a:cxn ang="0">
                    <a:pos x="2" y="10"/>
                  </a:cxn>
                  <a:cxn ang="0">
                    <a:pos x="2" y="11"/>
                  </a:cxn>
                  <a:cxn ang="0">
                    <a:pos x="2" y="13"/>
                  </a:cxn>
                  <a:cxn ang="0">
                    <a:pos x="2" y="13"/>
                  </a:cxn>
                  <a:cxn ang="0">
                    <a:pos x="1" y="14"/>
                  </a:cxn>
                  <a:cxn ang="0">
                    <a:pos x="1" y="13"/>
                  </a:cxn>
                  <a:cxn ang="0">
                    <a:pos x="0" y="15"/>
                  </a:cxn>
                  <a:cxn ang="0">
                    <a:pos x="4" y="20"/>
                  </a:cxn>
                  <a:cxn ang="0">
                    <a:pos x="5" y="23"/>
                  </a:cxn>
                  <a:cxn ang="0">
                    <a:pos x="7" y="24"/>
                  </a:cxn>
                  <a:cxn ang="0">
                    <a:pos x="8" y="24"/>
                  </a:cxn>
                  <a:cxn ang="0">
                    <a:pos x="9" y="23"/>
                  </a:cxn>
                  <a:cxn ang="0">
                    <a:pos x="11" y="24"/>
                  </a:cxn>
                  <a:cxn ang="0">
                    <a:pos x="12" y="25"/>
                  </a:cxn>
                  <a:cxn ang="0">
                    <a:pos x="13" y="24"/>
                  </a:cxn>
                  <a:cxn ang="0">
                    <a:pos x="13" y="23"/>
                  </a:cxn>
                  <a:cxn ang="0">
                    <a:pos x="14" y="23"/>
                  </a:cxn>
                  <a:cxn ang="0">
                    <a:pos x="15" y="24"/>
                  </a:cxn>
                  <a:cxn ang="0">
                    <a:pos x="16" y="26"/>
                  </a:cxn>
                  <a:cxn ang="0">
                    <a:pos x="17" y="27"/>
                  </a:cxn>
                  <a:cxn ang="0">
                    <a:pos x="19" y="26"/>
                  </a:cxn>
                  <a:cxn ang="0">
                    <a:pos x="18" y="24"/>
                  </a:cxn>
                  <a:cxn ang="0">
                    <a:pos x="17" y="24"/>
                  </a:cxn>
                  <a:cxn ang="0">
                    <a:pos x="17" y="23"/>
                  </a:cxn>
                  <a:cxn ang="0">
                    <a:pos x="18" y="22"/>
                  </a:cxn>
                  <a:cxn ang="0">
                    <a:pos x="16" y="22"/>
                  </a:cxn>
                  <a:cxn ang="0">
                    <a:pos x="15" y="21"/>
                  </a:cxn>
                  <a:cxn ang="0">
                    <a:pos x="14" y="22"/>
                  </a:cxn>
                  <a:cxn ang="0">
                    <a:pos x="13" y="21"/>
                  </a:cxn>
                  <a:cxn ang="0">
                    <a:pos x="11" y="22"/>
                  </a:cxn>
                  <a:cxn ang="0">
                    <a:pos x="10" y="22"/>
                  </a:cxn>
                  <a:cxn ang="0">
                    <a:pos x="8" y="20"/>
                  </a:cxn>
                  <a:cxn ang="0">
                    <a:pos x="9" y="14"/>
                  </a:cxn>
                  <a:cxn ang="0">
                    <a:pos x="10" y="12"/>
                  </a:cxn>
                  <a:cxn ang="0">
                    <a:pos x="9" y="9"/>
                  </a:cxn>
                  <a:cxn ang="0">
                    <a:pos x="10" y="7"/>
                  </a:cxn>
                  <a:cxn ang="0">
                    <a:pos x="9" y="3"/>
                  </a:cxn>
                  <a:cxn ang="0">
                    <a:pos x="8" y="2"/>
                  </a:cxn>
                  <a:cxn ang="0">
                    <a:pos x="8" y="0"/>
                  </a:cxn>
                  <a:cxn ang="0">
                    <a:pos x="7" y="1"/>
                  </a:cxn>
                  <a:cxn ang="0">
                    <a:pos x="7" y="1"/>
                  </a:cxn>
                  <a:cxn ang="0">
                    <a:pos x="5" y="2"/>
                  </a:cxn>
                  <a:cxn ang="0">
                    <a:pos x="4" y="1"/>
                  </a:cxn>
                  <a:cxn ang="0">
                    <a:pos x="3" y="1"/>
                  </a:cxn>
                  <a:cxn ang="0">
                    <a:pos x="3" y="3"/>
                  </a:cxn>
                  <a:cxn ang="0">
                    <a:pos x="2" y="4"/>
                  </a:cxn>
                  <a:cxn ang="0">
                    <a:pos x="1" y="6"/>
                  </a:cxn>
                </a:cxnLst>
                <a:rect l="0" t="0" r="r" b="b"/>
                <a:pathLst>
                  <a:path w="19" h="27">
                    <a:moveTo>
                      <a:pt x="1" y="6"/>
                    </a:moveTo>
                    <a:lnTo>
                      <a:pt x="2" y="7"/>
                    </a:lnTo>
                    <a:lnTo>
                      <a:pt x="2" y="7"/>
                    </a:lnTo>
                    <a:lnTo>
                      <a:pt x="2" y="8"/>
                    </a:lnTo>
                    <a:lnTo>
                      <a:pt x="3" y="9"/>
                    </a:lnTo>
                    <a:lnTo>
                      <a:pt x="3" y="9"/>
                    </a:lnTo>
                    <a:lnTo>
                      <a:pt x="2" y="10"/>
                    </a:lnTo>
                    <a:lnTo>
                      <a:pt x="2" y="10"/>
                    </a:lnTo>
                    <a:lnTo>
                      <a:pt x="2" y="11"/>
                    </a:lnTo>
                    <a:lnTo>
                      <a:pt x="2" y="11"/>
                    </a:lnTo>
                    <a:lnTo>
                      <a:pt x="2" y="12"/>
                    </a:lnTo>
                    <a:lnTo>
                      <a:pt x="2" y="13"/>
                    </a:lnTo>
                    <a:lnTo>
                      <a:pt x="2" y="13"/>
                    </a:lnTo>
                    <a:lnTo>
                      <a:pt x="2" y="13"/>
                    </a:lnTo>
                    <a:lnTo>
                      <a:pt x="2" y="13"/>
                    </a:lnTo>
                    <a:lnTo>
                      <a:pt x="1" y="14"/>
                    </a:lnTo>
                    <a:lnTo>
                      <a:pt x="1" y="14"/>
                    </a:lnTo>
                    <a:lnTo>
                      <a:pt x="1" y="13"/>
                    </a:lnTo>
                    <a:lnTo>
                      <a:pt x="0" y="12"/>
                    </a:lnTo>
                    <a:lnTo>
                      <a:pt x="0" y="15"/>
                    </a:lnTo>
                    <a:lnTo>
                      <a:pt x="2" y="18"/>
                    </a:lnTo>
                    <a:lnTo>
                      <a:pt x="4" y="20"/>
                    </a:lnTo>
                    <a:lnTo>
                      <a:pt x="4" y="21"/>
                    </a:lnTo>
                    <a:lnTo>
                      <a:pt x="5" y="23"/>
                    </a:lnTo>
                    <a:lnTo>
                      <a:pt x="6" y="24"/>
                    </a:lnTo>
                    <a:lnTo>
                      <a:pt x="7" y="24"/>
                    </a:lnTo>
                    <a:lnTo>
                      <a:pt x="8" y="24"/>
                    </a:lnTo>
                    <a:lnTo>
                      <a:pt x="8" y="24"/>
                    </a:lnTo>
                    <a:lnTo>
                      <a:pt x="9" y="23"/>
                    </a:lnTo>
                    <a:lnTo>
                      <a:pt x="9" y="23"/>
                    </a:lnTo>
                    <a:lnTo>
                      <a:pt x="10" y="23"/>
                    </a:lnTo>
                    <a:lnTo>
                      <a:pt x="11" y="24"/>
                    </a:lnTo>
                    <a:lnTo>
                      <a:pt x="11" y="24"/>
                    </a:lnTo>
                    <a:lnTo>
                      <a:pt x="12" y="25"/>
                    </a:lnTo>
                    <a:lnTo>
                      <a:pt x="13" y="25"/>
                    </a:lnTo>
                    <a:lnTo>
                      <a:pt x="13" y="24"/>
                    </a:lnTo>
                    <a:lnTo>
                      <a:pt x="13" y="24"/>
                    </a:lnTo>
                    <a:lnTo>
                      <a:pt x="13" y="23"/>
                    </a:lnTo>
                    <a:lnTo>
                      <a:pt x="14" y="23"/>
                    </a:lnTo>
                    <a:lnTo>
                      <a:pt x="14" y="23"/>
                    </a:lnTo>
                    <a:lnTo>
                      <a:pt x="15" y="24"/>
                    </a:lnTo>
                    <a:lnTo>
                      <a:pt x="15" y="24"/>
                    </a:lnTo>
                    <a:lnTo>
                      <a:pt x="15" y="25"/>
                    </a:lnTo>
                    <a:lnTo>
                      <a:pt x="16" y="26"/>
                    </a:lnTo>
                    <a:lnTo>
                      <a:pt x="16" y="27"/>
                    </a:lnTo>
                    <a:lnTo>
                      <a:pt x="17" y="27"/>
                    </a:lnTo>
                    <a:lnTo>
                      <a:pt x="18" y="27"/>
                    </a:lnTo>
                    <a:lnTo>
                      <a:pt x="19" y="26"/>
                    </a:lnTo>
                    <a:lnTo>
                      <a:pt x="19" y="25"/>
                    </a:lnTo>
                    <a:lnTo>
                      <a:pt x="18" y="24"/>
                    </a:lnTo>
                    <a:lnTo>
                      <a:pt x="18" y="24"/>
                    </a:lnTo>
                    <a:lnTo>
                      <a:pt x="17" y="24"/>
                    </a:lnTo>
                    <a:lnTo>
                      <a:pt x="17" y="23"/>
                    </a:lnTo>
                    <a:lnTo>
                      <a:pt x="17" y="23"/>
                    </a:lnTo>
                    <a:lnTo>
                      <a:pt x="17" y="23"/>
                    </a:lnTo>
                    <a:lnTo>
                      <a:pt x="18" y="22"/>
                    </a:lnTo>
                    <a:lnTo>
                      <a:pt x="17" y="22"/>
                    </a:lnTo>
                    <a:lnTo>
                      <a:pt x="16" y="22"/>
                    </a:lnTo>
                    <a:lnTo>
                      <a:pt x="16" y="21"/>
                    </a:lnTo>
                    <a:lnTo>
                      <a:pt x="15" y="21"/>
                    </a:lnTo>
                    <a:lnTo>
                      <a:pt x="15" y="22"/>
                    </a:lnTo>
                    <a:lnTo>
                      <a:pt x="14" y="22"/>
                    </a:lnTo>
                    <a:lnTo>
                      <a:pt x="13" y="21"/>
                    </a:lnTo>
                    <a:lnTo>
                      <a:pt x="13" y="21"/>
                    </a:lnTo>
                    <a:lnTo>
                      <a:pt x="12" y="21"/>
                    </a:lnTo>
                    <a:lnTo>
                      <a:pt x="11" y="22"/>
                    </a:lnTo>
                    <a:lnTo>
                      <a:pt x="10" y="22"/>
                    </a:lnTo>
                    <a:lnTo>
                      <a:pt x="10" y="22"/>
                    </a:lnTo>
                    <a:lnTo>
                      <a:pt x="9" y="21"/>
                    </a:lnTo>
                    <a:lnTo>
                      <a:pt x="8" y="20"/>
                    </a:lnTo>
                    <a:lnTo>
                      <a:pt x="8" y="15"/>
                    </a:lnTo>
                    <a:lnTo>
                      <a:pt x="9" y="14"/>
                    </a:lnTo>
                    <a:lnTo>
                      <a:pt x="9" y="13"/>
                    </a:lnTo>
                    <a:lnTo>
                      <a:pt x="10" y="12"/>
                    </a:lnTo>
                    <a:lnTo>
                      <a:pt x="10" y="11"/>
                    </a:lnTo>
                    <a:lnTo>
                      <a:pt x="9" y="9"/>
                    </a:lnTo>
                    <a:lnTo>
                      <a:pt x="9" y="8"/>
                    </a:lnTo>
                    <a:lnTo>
                      <a:pt x="10" y="7"/>
                    </a:lnTo>
                    <a:lnTo>
                      <a:pt x="10" y="4"/>
                    </a:lnTo>
                    <a:lnTo>
                      <a:pt x="9" y="3"/>
                    </a:lnTo>
                    <a:lnTo>
                      <a:pt x="9" y="2"/>
                    </a:lnTo>
                    <a:lnTo>
                      <a:pt x="8" y="2"/>
                    </a:lnTo>
                    <a:lnTo>
                      <a:pt x="8" y="1"/>
                    </a:lnTo>
                    <a:lnTo>
                      <a:pt x="8" y="0"/>
                    </a:lnTo>
                    <a:lnTo>
                      <a:pt x="7" y="0"/>
                    </a:lnTo>
                    <a:lnTo>
                      <a:pt x="7" y="1"/>
                    </a:lnTo>
                    <a:lnTo>
                      <a:pt x="7" y="1"/>
                    </a:lnTo>
                    <a:lnTo>
                      <a:pt x="7" y="1"/>
                    </a:lnTo>
                    <a:lnTo>
                      <a:pt x="6" y="2"/>
                    </a:lnTo>
                    <a:lnTo>
                      <a:pt x="5" y="2"/>
                    </a:lnTo>
                    <a:lnTo>
                      <a:pt x="5" y="1"/>
                    </a:lnTo>
                    <a:lnTo>
                      <a:pt x="4" y="1"/>
                    </a:lnTo>
                    <a:lnTo>
                      <a:pt x="4" y="1"/>
                    </a:lnTo>
                    <a:lnTo>
                      <a:pt x="3" y="1"/>
                    </a:lnTo>
                    <a:lnTo>
                      <a:pt x="3" y="2"/>
                    </a:lnTo>
                    <a:lnTo>
                      <a:pt x="3" y="3"/>
                    </a:lnTo>
                    <a:lnTo>
                      <a:pt x="3" y="3"/>
                    </a:lnTo>
                    <a:lnTo>
                      <a:pt x="2" y="4"/>
                    </a:lnTo>
                    <a:lnTo>
                      <a:pt x="1" y="5"/>
                    </a:lnTo>
                    <a:lnTo>
                      <a:pt x="1" y="6"/>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8" name="Rectangle 24"/>
              <p:cNvSpPr>
                <a:spLocks noChangeArrowheads="1"/>
              </p:cNvSpPr>
              <p:nvPr/>
            </p:nvSpPr>
            <p:spPr bwMode="gray">
              <a:xfrm>
                <a:off x="5624513" y="4244975"/>
                <a:ext cx="3175" cy="31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29" name="Freeform 25"/>
              <p:cNvSpPr>
                <a:spLocks/>
              </p:cNvSpPr>
              <p:nvPr/>
            </p:nvSpPr>
            <p:spPr bwMode="gray">
              <a:xfrm>
                <a:off x="5580063" y="4232275"/>
                <a:ext cx="15875" cy="26988"/>
              </a:xfrm>
              <a:custGeom>
                <a:avLst/>
                <a:gdLst/>
                <a:ahLst/>
                <a:cxnLst>
                  <a:cxn ang="0">
                    <a:pos x="1" y="14"/>
                  </a:cxn>
                  <a:cxn ang="0">
                    <a:pos x="2" y="14"/>
                  </a:cxn>
                  <a:cxn ang="0">
                    <a:pos x="2" y="14"/>
                  </a:cxn>
                  <a:cxn ang="0">
                    <a:pos x="4" y="13"/>
                  </a:cxn>
                  <a:cxn ang="0">
                    <a:pos x="4" y="13"/>
                  </a:cxn>
                  <a:cxn ang="0">
                    <a:pos x="4" y="11"/>
                  </a:cxn>
                  <a:cxn ang="0">
                    <a:pos x="5" y="10"/>
                  </a:cxn>
                  <a:cxn ang="0">
                    <a:pos x="5" y="10"/>
                  </a:cxn>
                  <a:cxn ang="0">
                    <a:pos x="6" y="10"/>
                  </a:cxn>
                  <a:cxn ang="0">
                    <a:pos x="7" y="9"/>
                  </a:cxn>
                  <a:cxn ang="0">
                    <a:pos x="8" y="9"/>
                  </a:cxn>
                  <a:cxn ang="0">
                    <a:pos x="9" y="8"/>
                  </a:cxn>
                  <a:cxn ang="0">
                    <a:pos x="9" y="8"/>
                  </a:cxn>
                  <a:cxn ang="0">
                    <a:pos x="10" y="7"/>
                  </a:cxn>
                  <a:cxn ang="0">
                    <a:pos x="10" y="7"/>
                  </a:cxn>
                  <a:cxn ang="0">
                    <a:pos x="9" y="4"/>
                  </a:cxn>
                  <a:cxn ang="0">
                    <a:pos x="9" y="3"/>
                  </a:cxn>
                  <a:cxn ang="0">
                    <a:pos x="9" y="2"/>
                  </a:cxn>
                  <a:cxn ang="0">
                    <a:pos x="9" y="1"/>
                  </a:cxn>
                  <a:cxn ang="0">
                    <a:pos x="8" y="0"/>
                  </a:cxn>
                  <a:cxn ang="0">
                    <a:pos x="8" y="2"/>
                  </a:cxn>
                  <a:cxn ang="0">
                    <a:pos x="7" y="2"/>
                  </a:cxn>
                  <a:cxn ang="0">
                    <a:pos x="7" y="3"/>
                  </a:cxn>
                  <a:cxn ang="0">
                    <a:pos x="7" y="4"/>
                  </a:cxn>
                  <a:cxn ang="0">
                    <a:pos x="7" y="4"/>
                  </a:cxn>
                  <a:cxn ang="0">
                    <a:pos x="7" y="5"/>
                  </a:cxn>
                  <a:cxn ang="0">
                    <a:pos x="8" y="5"/>
                  </a:cxn>
                  <a:cxn ang="0">
                    <a:pos x="8" y="6"/>
                  </a:cxn>
                  <a:cxn ang="0">
                    <a:pos x="8" y="7"/>
                  </a:cxn>
                  <a:cxn ang="0">
                    <a:pos x="7" y="7"/>
                  </a:cxn>
                  <a:cxn ang="0">
                    <a:pos x="6" y="8"/>
                  </a:cxn>
                  <a:cxn ang="0">
                    <a:pos x="6" y="8"/>
                  </a:cxn>
                  <a:cxn ang="0">
                    <a:pos x="5" y="9"/>
                  </a:cxn>
                  <a:cxn ang="0">
                    <a:pos x="4" y="10"/>
                  </a:cxn>
                  <a:cxn ang="0">
                    <a:pos x="4" y="11"/>
                  </a:cxn>
                  <a:cxn ang="0">
                    <a:pos x="3" y="12"/>
                  </a:cxn>
                  <a:cxn ang="0">
                    <a:pos x="2" y="12"/>
                  </a:cxn>
                  <a:cxn ang="0">
                    <a:pos x="2" y="12"/>
                  </a:cxn>
                  <a:cxn ang="0">
                    <a:pos x="1" y="13"/>
                  </a:cxn>
                  <a:cxn ang="0">
                    <a:pos x="1" y="13"/>
                  </a:cxn>
                  <a:cxn ang="0">
                    <a:pos x="1" y="13"/>
                  </a:cxn>
                  <a:cxn ang="0">
                    <a:pos x="1" y="13"/>
                  </a:cxn>
                  <a:cxn ang="0">
                    <a:pos x="0" y="14"/>
                  </a:cxn>
                  <a:cxn ang="0">
                    <a:pos x="0" y="15"/>
                  </a:cxn>
                  <a:cxn ang="0">
                    <a:pos x="0" y="17"/>
                  </a:cxn>
                  <a:cxn ang="0">
                    <a:pos x="1" y="15"/>
                  </a:cxn>
                  <a:cxn ang="0">
                    <a:pos x="1" y="14"/>
                  </a:cxn>
                </a:cxnLst>
                <a:rect l="0" t="0" r="r" b="b"/>
                <a:pathLst>
                  <a:path w="10" h="17">
                    <a:moveTo>
                      <a:pt x="1" y="14"/>
                    </a:moveTo>
                    <a:lnTo>
                      <a:pt x="2" y="14"/>
                    </a:lnTo>
                    <a:lnTo>
                      <a:pt x="2" y="14"/>
                    </a:lnTo>
                    <a:lnTo>
                      <a:pt x="4" y="13"/>
                    </a:lnTo>
                    <a:lnTo>
                      <a:pt x="4" y="13"/>
                    </a:lnTo>
                    <a:lnTo>
                      <a:pt x="4" y="11"/>
                    </a:lnTo>
                    <a:lnTo>
                      <a:pt x="5" y="10"/>
                    </a:lnTo>
                    <a:lnTo>
                      <a:pt x="5" y="10"/>
                    </a:lnTo>
                    <a:lnTo>
                      <a:pt x="6" y="10"/>
                    </a:lnTo>
                    <a:lnTo>
                      <a:pt x="7" y="9"/>
                    </a:lnTo>
                    <a:lnTo>
                      <a:pt x="8" y="9"/>
                    </a:lnTo>
                    <a:lnTo>
                      <a:pt x="9" y="8"/>
                    </a:lnTo>
                    <a:lnTo>
                      <a:pt x="9" y="8"/>
                    </a:lnTo>
                    <a:lnTo>
                      <a:pt x="10" y="7"/>
                    </a:lnTo>
                    <a:lnTo>
                      <a:pt x="10" y="7"/>
                    </a:lnTo>
                    <a:lnTo>
                      <a:pt x="9" y="4"/>
                    </a:lnTo>
                    <a:lnTo>
                      <a:pt x="9" y="3"/>
                    </a:lnTo>
                    <a:lnTo>
                      <a:pt x="9" y="2"/>
                    </a:lnTo>
                    <a:lnTo>
                      <a:pt x="9" y="1"/>
                    </a:lnTo>
                    <a:lnTo>
                      <a:pt x="8" y="0"/>
                    </a:lnTo>
                    <a:lnTo>
                      <a:pt x="8" y="2"/>
                    </a:lnTo>
                    <a:lnTo>
                      <a:pt x="7" y="2"/>
                    </a:lnTo>
                    <a:lnTo>
                      <a:pt x="7" y="3"/>
                    </a:lnTo>
                    <a:lnTo>
                      <a:pt x="7" y="4"/>
                    </a:lnTo>
                    <a:lnTo>
                      <a:pt x="7" y="4"/>
                    </a:lnTo>
                    <a:lnTo>
                      <a:pt x="7" y="5"/>
                    </a:lnTo>
                    <a:lnTo>
                      <a:pt x="8" y="5"/>
                    </a:lnTo>
                    <a:lnTo>
                      <a:pt x="8" y="6"/>
                    </a:lnTo>
                    <a:lnTo>
                      <a:pt x="8" y="7"/>
                    </a:lnTo>
                    <a:lnTo>
                      <a:pt x="7" y="7"/>
                    </a:lnTo>
                    <a:lnTo>
                      <a:pt x="6" y="8"/>
                    </a:lnTo>
                    <a:lnTo>
                      <a:pt x="6" y="8"/>
                    </a:lnTo>
                    <a:lnTo>
                      <a:pt x="5" y="9"/>
                    </a:lnTo>
                    <a:lnTo>
                      <a:pt x="4" y="10"/>
                    </a:lnTo>
                    <a:lnTo>
                      <a:pt x="4" y="11"/>
                    </a:lnTo>
                    <a:lnTo>
                      <a:pt x="3" y="12"/>
                    </a:lnTo>
                    <a:lnTo>
                      <a:pt x="2" y="12"/>
                    </a:lnTo>
                    <a:lnTo>
                      <a:pt x="2" y="12"/>
                    </a:lnTo>
                    <a:lnTo>
                      <a:pt x="1" y="13"/>
                    </a:lnTo>
                    <a:lnTo>
                      <a:pt x="1" y="13"/>
                    </a:lnTo>
                    <a:lnTo>
                      <a:pt x="1" y="13"/>
                    </a:lnTo>
                    <a:lnTo>
                      <a:pt x="1" y="13"/>
                    </a:lnTo>
                    <a:lnTo>
                      <a:pt x="0" y="14"/>
                    </a:lnTo>
                    <a:lnTo>
                      <a:pt x="0" y="15"/>
                    </a:lnTo>
                    <a:lnTo>
                      <a:pt x="0" y="17"/>
                    </a:lnTo>
                    <a:lnTo>
                      <a:pt x="1" y="15"/>
                    </a:lnTo>
                    <a:lnTo>
                      <a:pt x="1" y="14"/>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0" name="Freeform 26"/>
              <p:cNvSpPr>
                <a:spLocks/>
              </p:cNvSpPr>
              <p:nvPr/>
            </p:nvSpPr>
            <p:spPr bwMode="gray">
              <a:xfrm>
                <a:off x="5608638" y="4230688"/>
                <a:ext cx="11113" cy="22225"/>
              </a:xfrm>
              <a:custGeom>
                <a:avLst/>
                <a:gdLst/>
                <a:ahLst/>
                <a:cxnLst>
                  <a:cxn ang="0">
                    <a:pos x="5" y="4"/>
                  </a:cxn>
                  <a:cxn ang="0">
                    <a:pos x="5" y="3"/>
                  </a:cxn>
                  <a:cxn ang="0">
                    <a:pos x="5" y="2"/>
                  </a:cxn>
                  <a:cxn ang="0">
                    <a:pos x="5" y="2"/>
                  </a:cxn>
                  <a:cxn ang="0">
                    <a:pos x="5" y="2"/>
                  </a:cxn>
                  <a:cxn ang="0">
                    <a:pos x="3" y="1"/>
                  </a:cxn>
                  <a:cxn ang="0">
                    <a:pos x="3" y="0"/>
                  </a:cxn>
                  <a:cxn ang="0">
                    <a:pos x="1" y="0"/>
                  </a:cxn>
                  <a:cxn ang="0">
                    <a:pos x="0" y="1"/>
                  </a:cxn>
                  <a:cxn ang="0">
                    <a:pos x="0" y="1"/>
                  </a:cxn>
                  <a:cxn ang="0">
                    <a:pos x="1" y="1"/>
                  </a:cxn>
                  <a:cxn ang="0">
                    <a:pos x="1" y="1"/>
                  </a:cxn>
                  <a:cxn ang="0">
                    <a:pos x="1" y="2"/>
                  </a:cxn>
                  <a:cxn ang="0">
                    <a:pos x="1" y="2"/>
                  </a:cxn>
                  <a:cxn ang="0">
                    <a:pos x="1" y="3"/>
                  </a:cxn>
                  <a:cxn ang="0">
                    <a:pos x="1" y="3"/>
                  </a:cxn>
                  <a:cxn ang="0">
                    <a:pos x="1" y="4"/>
                  </a:cxn>
                  <a:cxn ang="0">
                    <a:pos x="1" y="5"/>
                  </a:cxn>
                  <a:cxn ang="0">
                    <a:pos x="1" y="6"/>
                  </a:cxn>
                  <a:cxn ang="0">
                    <a:pos x="2" y="7"/>
                  </a:cxn>
                  <a:cxn ang="0">
                    <a:pos x="2" y="6"/>
                  </a:cxn>
                  <a:cxn ang="0">
                    <a:pos x="3" y="6"/>
                  </a:cxn>
                  <a:cxn ang="0">
                    <a:pos x="3" y="6"/>
                  </a:cxn>
                  <a:cxn ang="0">
                    <a:pos x="4" y="6"/>
                  </a:cxn>
                  <a:cxn ang="0">
                    <a:pos x="4" y="6"/>
                  </a:cxn>
                  <a:cxn ang="0">
                    <a:pos x="4" y="8"/>
                  </a:cxn>
                  <a:cxn ang="0">
                    <a:pos x="5" y="9"/>
                  </a:cxn>
                  <a:cxn ang="0">
                    <a:pos x="4" y="10"/>
                  </a:cxn>
                  <a:cxn ang="0">
                    <a:pos x="4" y="10"/>
                  </a:cxn>
                  <a:cxn ang="0">
                    <a:pos x="3" y="12"/>
                  </a:cxn>
                  <a:cxn ang="0">
                    <a:pos x="3" y="13"/>
                  </a:cxn>
                  <a:cxn ang="0">
                    <a:pos x="3" y="14"/>
                  </a:cxn>
                  <a:cxn ang="0">
                    <a:pos x="4" y="14"/>
                  </a:cxn>
                  <a:cxn ang="0">
                    <a:pos x="4" y="14"/>
                  </a:cxn>
                  <a:cxn ang="0">
                    <a:pos x="5" y="14"/>
                  </a:cxn>
                  <a:cxn ang="0">
                    <a:pos x="6" y="14"/>
                  </a:cxn>
                  <a:cxn ang="0">
                    <a:pos x="6" y="14"/>
                  </a:cxn>
                  <a:cxn ang="0">
                    <a:pos x="7" y="13"/>
                  </a:cxn>
                  <a:cxn ang="0">
                    <a:pos x="7" y="12"/>
                  </a:cxn>
                  <a:cxn ang="0">
                    <a:pos x="6" y="12"/>
                  </a:cxn>
                  <a:cxn ang="0">
                    <a:pos x="6" y="11"/>
                  </a:cxn>
                  <a:cxn ang="0">
                    <a:pos x="6" y="10"/>
                  </a:cxn>
                  <a:cxn ang="0">
                    <a:pos x="6" y="9"/>
                  </a:cxn>
                  <a:cxn ang="0">
                    <a:pos x="7" y="7"/>
                  </a:cxn>
                  <a:cxn ang="0">
                    <a:pos x="7" y="6"/>
                  </a:cxn>
                  <a:cxn ang="0">
                    <a:pos x="7" y="5"/>
                  </a:cxn>
                  <a:cxn ang="0">
                    <a:pos x="6" y="5"/>
                  </a:cxn>
                  <a:cxn ang="0">
                    <a:pos x="6" y="5"/>
                  </a:cxn>
                  <a:cxn ang="0">
                    <a:pos x="5" y="5"/>
                  </a:cxn>
                  <a:cxn ang="0">
                    <a:pos x="5" y="6"/>
                  </a:cxn>
                  <a:cxn ang="0">
                    <a:pos x="4" y="6"/>
                  </a:cxn>
                  <a:cxn ang="0">
                    <a:pos x="4" y="5"/>
                  </a:cxn>
                  <a:cxn ang="0">
                    <a:pos x="5" y="4"/>
                  </a:cxn>
                </a:cxnLst>
                <a:rect l="0" t="0" r="r" b="b"/>
                <a:pathLst>
                  <a:path w="7" h="14">
                    <a:moveTo>
                      <a:pt x="5" y="4"/>
                    </a:moveTo>
                    <a:lnTo>
                      <a:pt x="5" y="3"/>
                    </a:lnTo>
                    <a:lnTo>
                      <a:pt x="5" y="2"/>
                    </a:lnTo>
                    <a:lnTo>
                      <a:pt x="5" y="2"/>
                    </a:lnTo>
                    <a:lnTo>
                      <a:pt x="5" y="2"/>
                    </a:lnTo>
                    <a:lnTo>
                      <a:pt x="3" y="1"/>
                    </a:lnTo>
                    <a:lnTo>
                      <a:pt x="3" y="0"/>
                    </a:lnTo>
                    <a:lnTo>
                      <a:pt x="1" y="0"/>
                    </a:lnTo>
                    <a:lnTo>
                      <a:pt x="0" y="1"/>
                    </a:lnTo>
                    <a:lnTo>
                      <a:pt x="0" y="1"/>
                    </a:lnTo>
                    <a:lnTo>
                      <a:pt x="1" y="1"/>
                    </a:lnTo>
                    <a:lnTo>
                      <a:pt x="1" y="1"/>
                    </a:lnTo>
                    <a:lnTo>
                      <a:pt x="1" y="2"/>
                    </a:lnTo>
                    <a:lnTo>
                      <a:pt x="1" y="2"/>
                    </a:lnTo>
                    <a:lnTo>
                      <a:pt x="1" y="3"/>
                    </a:lnTo>
                    <a:lnTo>
                      <a:pt x="1" y="3"/>
                    </a:lnTo>
                    <a:lnTo>
                      <a:pt x="1" y="4"/>
                    </a:lnTo>
                    <a:lnTo>
                      <a:pt x="1" y="5"/>
                    </a:lnTo>
                    <a:lnTo>
                      <a:pt x="1" y="6"/>
                    </a:lnTo>
                    <a:lnTo>
                      <a:pt x="2" y="7"/>
                    </a:lnTo>
                    <a:lnTo>
                      <a:pt x="2" y="6"/>
                    </a:lnTo>
                    <a:lnTo>
                      <a:pt x="3" y="6"/>
                    </a:lnTo>
                    <a:lnTo>
                      <a:pt x="3" y="6"/>
                    </a:lnTo>
                    <a:lnTo>
                      <a:pt x="4" y="6"/>
                    </a:lnTo>
                    <a:lnTo>
                      <a:pt x="4" y="6"/>
                    </a:lnTo>
                    <a:lnTo>
                      <a:pt x="4" y="8"/>
                    </a:lnTo>
                    <a:lnTo>
                      <a:pt x="5" y="9"/>
                    </a:lnTo>
                    <a:lnTo>
                      <a:pt x="4" y="10"/>
                    </a:lnTo>
                    <a:lnTo>
                      <a:pt x="4" y="10"/>
                    </a:lnTo>
                    <a:lnTo>
                      <a:pt x="3" y="12"/>
                    </a:lnTo>
                    <a:lnTo>
                      <a:pt x="3" y="13"/>
                    </a:lnTo>
                    <a:lnTo>
                      <a:pt x="3" y="14"/>
                    </a:lnTo>
                    <a:lnTo>
                      <a:pt x="4" y="14"/>
                    </a:lnTo>
                    <a:lnTo>
                      <a:pt x="4" y="14"/>
                    </a:lnTo>
                    <a:lnTo>
                      <a:pt x="5" y="14"/>
                    </a:lnTo>
                    <a:lnTo>
                      <a:pt x="6" y="14"/>
                    </a:lnTo>
                    <a:lnTo>
                      <a:pt x="6" y="14"/>
                    </a:lnTo>
                    <a:lnTo>
                      <a:pt x="7" y="13"/>
                    </a:lnTo>
                    <a:lnTo>
                      <a:pt x="7" y="12"/>
                    </a:lnTo>
                    <a:lnTo>
                      <a:pt x="6" y="12"/>
                    </a:lnTo>
                    <a:lnTo>
                      <a:pt x="6" y="11"/>
                    </a:lnTo>
                    <a:lnTo>
                      <a:pt x="6" y="10"/>
                    </a:lnTo>
                    <a:lnTo>
                      <a:pt x="6" y="9"/>
                    </a:lnTo>
                    <a:lnTo>
                      <a:pt x="7" y="7"/>
                    </a:lnTo>
                    <a:lnTo>
                      <a:pt x="7" y="6"/>
                    </a:lnTo>
                    <a:lnTo>
                      <a:pt x="7" y="5"/>
                    </a:lnTo>
                    <a:lnTo>
                      <a:pt x="6" y="5"/>
                    </a:lnTo>
                    <a:lnTo>
                      <a:pt x="6" y="5"/>
                    </a:lnTo>
                    <a:lnTo>
                      <a:pt x="5" y="5"/>
                    </a:lnTo>
                    <a:lnTo>
                      <a:pt x="5" y="6"/>
                    </a:lnTo>
                    <a:lnTo>
                      <a:pt x="4" y="6"/>
                    </a:lnTo>
                    <a:lnTo>
                      <a:pt x="4" y="5"/>
                    </a:lnTo>
                    <a:lnTo>
                      <a:pt x="5" y="4"/>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1" name="Freeform 27"/>
              <p:cNvSpPr>
                <a:spLocks/>
              </p:cNvSpPr>
              <p:nvPr/>
            </p:nvSpPr>
            <p:spPr bwMode="gray">
              <a:xfrm>
                <a:off x="5602288" y="4271963"/>
                <a:ext cx="3175" cy="4763"/>
              </a:xfrm>
              <a:custGeom>
                <a:avLst/>
                <a:gdLst/>
                <a:ahLst/>
                <a:cxnLst>
                  <a:cxn ang="0">
                    <a:pos x="0" y="2"/>
                  </a:cxn>
                  <a:cxn ang="0">
                    <a:pos x="1" y="3"/>
                  </a:cxn>
                  <a:cxn ang="0">
                    <a:pos x="2" y="1"/>
                  </a:cxn>
                  <a:cxn ang="0">
                    <a:pos x="0" y="0"/>
                  </a:cxn>
                  <a:cxn ang="0">
                    <a:pos x="0" y="2"/>
                  </a:cxn>
                </a:cxnLst>
                <a:rect l="0" t="0" r="r" b="b"/>
                <a:pathLst>
                  <a:path w="2" h="3">
                    <a:moveTo>
                      <a:pt x="0" y="2"/>
                    </a:moveTo>
                    <a:lnTo>
                      <a:pt x="1" y="3"/>
                    </a:lnTo>
                    <a:lnTo>
                      <a:pt x="2" y="1"/>
                    </a:lnTo>
                    <a:lnTo>
                      <a:pt x="0" y="0"/>
                    </a:lnTo>
                    <a:lnTo>
                      <a:pt x="0"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2" name="Freeform 28"/>
              <p:cNvSpPr>
                <a:spLocks/>
              </p:cNvSpPr>
              <p:nvPr/>
            </p:nvSpPr>
            <p:spPr bwMode="gray">
              <a:xfrm>
                <a:off x="5597526" y="4217988"/>
                <a:ext cx="7938" cy="11113"/>
              </a:xfrm>
              <a:custGeom>
                <a:avLst/>
                <a:gdLst/>
                <a:ahLst/>
                <a:cxnLst>
                  <a:cxn ang="0">
                    <a:pos x="4" y="1"/>
                  </a:cxn>
                  <a:cxn ang="0">
                    <a:pos x="3" y="1"/>
                  </a:cxn>
                  <a:cxn ang="0">
                    <a:pos x="3" y="0"/>
                  </a:cxn>
                  <a:cxn ang="0">
                    <a:pos x="0" y="0"/>
                  </a:cxn>
                  <a:cxn ang="0">
                    <a:pos x="2" y="3"/>
                  </a:cxn>
                  <a:cxn ang="0">
                    <a:pos x="3" y="7"/>
                  </a:cxn>
                  <a:cxn ang="0">
                    <a:pos x="4" y="6"/>
                  </a:cxn>
                  <a:cxn ang="0">
                    <a:pos x="4" y="6"/>
                  </a:cxn>
                  <a:cxn ang="0">
                    <a:pos x="5" y="5"/>
                  </a:cxn>
                  <a:cxn ang="0">
                    <a:pos x="5" y="4"/>
                  </a:cxn>
                  <a:cxn ang="0">
                    <a:pos x="4" y="3"/>
                  </a:cxn>
                  <a:cxn ang="0">
                    <a:pos x="4" y="3"/>
                  </a:cxn>
                  <a:cxn ang="0">
                    <a:pos x="4" y="2"/>
                  </a:cxn>
                  <a:cxn ang="0">
                    <a:pos x="4" y="1"/>
                  </a:cxn>
                </a:cxnLst>
                <a:rect l="0" t="0" r="r" b="b"/>
                <a:pathLst>
                  <a:path w="5" h="7">
                    <a:moveTo>
                      <a:pt x="4" y="1"/>
                    </a:moveTo>
                    <a:lnTo>
                      <a:pt x="3" y="1"/>
                    </a:lnTo>
                    <a:lnTo>
                      <a:pt x="3" y="0"/>
                    </a:lnTo>
                    <a:lnTo>
                      <a:pt x="0" y="0"/>
                    </a:lnTo>
                    <a:lnTo>
                      <a:pt x="2" y="3"/>
                    </a:lnTo>
                    <a:lnTo>
                      <a:pt x="3" y="7"/>
                    </a:lnTo>
                    <a:lnTo>
                      <a:pt x="4" y="6"/>
                    </a:lnTo>
                    <a:lnTo>
                      <a:pt x="4" y="6"/>
                    </a:lnTo>
                    <a:lnTo>
                      <a:pt x="5" y="5"/>
                    </a:lnTo>
                    <a:lnTo>
                      <a:pt x="5" y="4"/>
                    </a:lnTo>
                    <a:lnTo>
                      <a:pt x="4" y="3"/>
                    </a:lnTo>
                    <a:lnTo>
                      <a:pt x="4" y="3"/>
                    </a:lnTo>
                    <a:lnTo>
                      <a:pt x="4" y="2"/>
                    </a:lnTo>
                    <a:lnTo>
                      <a:pt x="4"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3" name="Freeform 29"/>
              <p:cNvSpPr>
                <a:spLocks/>
              </p:cNvSpPr>
              <p:nvPr/>
            </p:nvSpPr>
            <p:spPr bwMode="gray">
              <a:xfrm>
                <a:off x="5643563" y="4284663"/>
                <a:ext cx="1588" cy="4763"/>
              </a:xfrm>
              <a:custGeom>
                <a:avLst/>
                <a:gdLst/>
                <a:ahLst/>
                <a:cxnLst>
                  <a:cxn ang="0">
                    <a:pos x="1" y="0"/>
                  </a:cxn>
                  <a:cxn ang="0">
                    <a:pos x="0" y="0"/>
                  </a:cxn>
                  <a:cxn ang="0">
                    <a:pos x="0" y="2"/>
                  </a:cxn>
                  <a:cxn ang="0">
                    <a:pos x="0" y="3"/>
                  </a:cxn>
                  <a:cxn ang="0">
                    <a:pos x="1" y="2"/>
                  </a:cxn>
                  <a:cxn ang="0">
                    <a:pos x="1" y="0"/>
                  </a:cxn>
                </a:cxnLst>
                <a:rect l="0" t="0" r="r" b="b"/>
                <a:pathLst>
                  <a:path w="1" h="3">
                    <a:moveTo>
                      <a:pt x="1" y="0"/>
                    </a:moveTo>
                    <a:lnTo>
                      <a:pt x="0" y="0"/>
                    </a:lnTo>
                    <a:lnTo>
                      <a:pt x="0" y="2"/>
                    </a:lnTo>
                    <a:lnTo>
                      <a:pt x="0" y="3"/>
                    </a:lnTo>
                    <a:lnTo>
                      <a:pt x="1" y="2"/>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4" name="Freeform 30"/>
              <p:cNvSpPr>
                <a:spLocks/>
              </p:cNvSpPr>
              <p:nvPr/>
            </p:nvSpPr>
            <p:spPr bwMode="gray">
              <a:xfrm>
                <a:off x="5619751" y="4235450"/>
                <a:ext cx="3175" cy="12700"/>
              </a:xfrm>
              <a:custGeom>
                <a:avLst/>
                <a:gdLst/>
                <a:ahLst/>
                <a:cxnLst>
                  <a:cxn ang="0">
                    <a:pos x="2" y="8"/>
                  </a:cxn>
                  <a:cxn ang="0">
                    <a:pos x="2" y="3"/>
                  </a:cxn>
                  <a:cxn ang="0">
                    <a:pos x="1" y="0"/>
                  </a:cxn>
                  <a:cxn ang="0">
                    <a:pos x="0" y="0"/>
                  </a:cxn>
                  <a:cxn ang="0">
                    <a:pos x="1" y="3"/>
                  </a:cxn>
                  <a:cxn ang="0">
                    <a:pos x="2" y="8"/>
                  </a:cxn>
                </a:cxnLst>
                <a:rect l="0" t="0" r="r" b="b"/>
                <a:pathLst>
                  <a:path w="2" h="8">
                    <a:moveTo>
                      <a:pt x="2" y="8"/>
                    </a:moveTo>
                    <a:lnTo>
                      <a:pt x="2" y="3"/>
                    </a:lnTo>
                    <a:lnTo>
                      <a:pt x="1" y="0"/>
                    </a:lnTo>
                    <a:lnTo>
                      <a:pt x="0" y="0"/>
                    </a:lnTo>
                    <a:lnTo>
                      <a:pt x="1" y="3"/>
                    </a:lnTo>
                    <a:lnTo>
                      <a:pt x="2" y="8"/>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5" name="Freeform 31"/>
              <p:cNvSpPr>
                <a:spLocks/>
              </p:cNvSpPr>
              <p:nvPr/>
            </p:nvSpPr>
            <p:spPr bwMode="gray">
              <a:xfrm>
                <a:off x="5611813" y="4248150"/>
                <a:ext cx="30163" cy="30163"/>
              </a:xfrm>
              <a:custGeom>
                <a:avLst/>
                <a:gdLst/>
                <a:ahLst/>
                <a:cxnLst>
                  <a:cxn ang="0">
                    <a:pos x="18" y="10"/>
                  </a:cxn>
                  <a:cxn ang="0">
                    <a:pos x="18" y="9"/>
                  </a:cxn>
                  <a:cxn ang="0">
                    <a:pos x="18" y="4"/>
                  </a:cxn>
                  <a:cxn ang="0">
                    <a:pos x="17" y="3"/>
                  </a:cxn>
                  <a:cxn ang="0">
                    <a:pos x="16" y="2"/>
                  </a:cxn>
                  <a:cxn ang="0">
                    <a:pos x="14" y="0"/>
                  </a:cxn>
                  <a:cxn ang="0">
                    <a:pos x="13" y="0"/>
                  </a:cxn>
                  <a:cxn ang="0">
                    <a:pos x="14" y="1"/>
                  </a:cxn>
                  <a:cxn ang="0">
                    <a:pos x="15" y="2"/>
                  </a:cxn>
                  <a:cxn ang="0">
                    <a:pos x="14" y="2"/>
                  </a:cxn>
                  <a:cxn ang="0">
                    <a:pos x="13" y="3"/>
                  </a:cxn>
                  <a:cxn ang="0">
                    <a:pos x="11" y="3"/>
                  </a:cxn>
                  <a:cxn ang="0">
                    <a:pos x="10" y="5"/>
                  </a:cxn>
                  <a:cxn ang="0">
                    <a:pos x="8" y="7"/>
                  </a:cxn>
                  <a:cxn ang="0">
                    <a:pos x="7" y="6"/>
                  </a:cxn>
                  <a:cxn ang="0">
                    <a:pos x="6" y="6"/>
                  </a:cxn>
                  <a:cxn ang="0">
                    <a:pos x="5" y="6"/>
                  </a:cxn>
                  <a:cxn ang="0">
                    <a:pos x="4" y="8"/>
                  </a:cxn>
                  <a:cxn ang="0">
                    <a:pos x="3" y="9"/>
                  </a:cxn>
                  <a:cxn ang="0">
                    <a:pos x="2" y="8"/>
                  </a:cxn>
                  <a:cxn ang="0">
                    <a:pos x="1" y="10"/>
                  </a:cxn>
                  <a:cxn ang="0">
                    <a:pos x="1" y="11"/>
                  </a:cxn>
                  <a:cxn ang="0">
                    <a:pos x="2" y="12"/>
                  </a:cxn>
                  <a:cxn ang="0">
                    <a:pos x="3" y="13"/>
                  </a:cxn>
                  <a:cxn ang="0">
                    <a:pos x="4" y="12"/>
                  </a:cxn>
                  <a:cxn ang="0">
                    <a:pos x="6" y="11"/>
                  </a:cxn>
                  <a:cxn ang="0">
                    <a:pos x="8" y="12"/>
                  </a:cxn>
                  <a:cxn ang="0">
                    <a:pos x="8" y="14"/>
                  </a:cxn>
                  <a:cxn ang="0">
                    <a:pos x="9" y="16"/>
                  </a:cxn>
                  <a:cxn ang="0">
                    <a:pos x="10" y="18"/>
                  </a:cxn>
                  <a:cxn ang="0">
                    <a:pos x="12" y="18"/>
                  </a:cxn>
                  <a:cxn ang="0">
                    <a:pos x="13" y="19"/>
                  </a:cxn>
                  <a:cxn ang="0">
                    <a:pos x="15" y="19"/>
                  </a:cxn>
                  <a:cxn ang="0">
                    <a:pos x="16" y="17"/>
                  </a:cxn>
                  <a:cxn ang="0">
                    <a:pos x="15" y="15"/>
                  </a:cxn>
                  <a:cxn ang="0">
                    <a:pos x="15" y="13"/>
                  </a:cxn>
                  <a:cxn ang="0">
                    <a:pos x="17" y="16"/>
                  </a:cxn>
                  <a:cxn ang="0">
                    <a:pos x="18" y="15"/>
                  </a:cxn>
                  <a:cxn ang="0">
                    <a:pos x="19" y="12"/>
                  </a:cxn>
                </a:cxnLst>
                <a:rect l="0" t="0" r="r" b="b"/>
                <a:pathLst>
                  <a:path w="19" h="19">
                    <a:moveTo>
                      <a:pt x="19" y="11"/>
                    </a:moveTo>
                    <a:lnTo>
                      <a:pt x="18" y="10"/>
                    </a:lnTo>
                    <a:lnTo>
                      <a:pt x="18" y="10"/>
                    </a:lnTo>
                    <a:lnTo>
                      <a:pt x="18" y="9"/>
                    </a:lnTo>
                    <a:lnTo>
                      <a:pt x="18" y="5"/>
                    </a:lnTo>
                    <a:lnTo>
                      <a:pt x="18" y="4"/>
                    </a:lnTo>
                    <a:lnTo>
                      <a:pt x="17" y="3"/>
                    </a:lnTo>
                    <a:lnTo>
                      <a:pt x="17" y="3"/>
                    </a:lnTo>
                    <a:lnTo>
                      <a:pt x="17" y="2"/>
                    </a:lnTo>
                    <a:lnTo>
                      <a:pt x="16" y="2"/>
                    </a:lnTo>
                    <a:lnTo>
                      <a:pt x="14" y="0"/>
                    </a:lnTo>
                    <a:lnTo>
                      <a:pt x="14" y="0"/>
                    </a:lnTo>
                    <a:lnTo>
                      <a:pt x="13" y="0"/>
                    </a:lnTo>
                    <a:lnTo>
                      <a:pt x="13" y="0"/>
                    </a:lnTo>
                    <a:lnTo>
                      <a:pt x="13" y="0"/>
                    </a:lnTo>
                    <a:lnTo>
                      <a:pt x="14" y="1"/>
                    </a:lnTo>
                    <a:lnTo>
                      <a:pt x="14" y="1"/>
                    </a:lnTo>
                    <a:lnTo>
                      <a:pt x="15" y="2"/>
                    </a:lnTo>
                    <a:lnTo>
                      <a:pt x="15" y="2"/>
                    </a:lnTo>
                    <a:lnTo>
                      <a:pt x="14" y="2"/>
                    </a:lnTo>
                    <a:lnTo>
                      <a:pt x="14" y="3"/>
                    </a:lnTo>
                    <a:lnTo>
                      <a:pt x="13" y="3"/>
                    </a:lnTo>
                    <a:lnTo>
                      <a:pt x="12" y="3"/>
                    </a:lnTo>
                    <a:lnTo>
                      <a:pt x="11" y="3"/>
                    </a:lnTo>
                    <a:lnTo>
                      <a:pt x="11" y="5"/>
                    </a:lnTo>
                    <a:lnTo>
                      <a:pt x="10" y="5"/>
                    </a:lnTo>
                    <a:lnTo>
                      <a:pt x="10" y="6"/>
                    </a:lnTo>
                    <a:lnTo>
                      <a:pt x="8" y="7"/>
                    </a:lnTo>
                    <a:lnTo>
                      <a:pt x="8" y="7"/>
                    </a:lnTo>
                    <a:lnTo>
                      <a:pt x="7" y="6"/>
                    </a:lnTo>
                    <a:lnTo>
                      <a:pt x="7" y="6"/>
                    </a:lnTo>
                    <a:lnTo>
                      <a:pt x="6" y="6"/>
                    </a:lnTo>
                    <a:lnTo>
                      <a:pt x="5" y="6"/>
                    </a:lnTo>
                    <a:lnTo>
                      <a:pt x="5" y="6"/>
                    </a:lnTo>
                    <a:lnTo>
                      <a:pt x="4" y="7"/>
                    </a:lnTo>
                    <a:lnTo>
                      <a:pt x="4" y="8"/>
                    </a:lnTo>
                    <a:lnTo>
                      <a:pt x="3" y="9"/>
                    </a:lnTo>
                    <a:lnTo>
                      <a:pt x="3" y="9"/>
                    </a:lnTo>
                    <a:lnTo>
                      <a:pt x="2" y="8"/>
                    </a:lnTo>
                    <a:lnTo>
                      <a:pt x="2" y="8"/>
                    </a:lnTo>
                    <a:lnTo>
                      <a:pt x="1" y="9"/>
                    </a:lnTo>
                    <a:lnTo>
                      <a:pt x="1" y="10"/>
                    </a:lnTo>
                    <a:lnTo>
                      <a:pt x="1" y="10"/>
                    </a:lnTo>
                    <a:lnTo>
                      <a:pt x="1" y="11"/>
                    </a:lnTo>
                    <a:lnTo>
                      <a:pt x="0" y="11"/>
                    </a:lnTo>
                    <a:lnTo>
                      <a:pt x="2" y="12"/>
                    </a:lnTo>
                    <a:lnTo>
                      <a:pt x="3" y="11"/>
                    </a:lnTo>
                    <a:lnTo>
                      <a:pt x="3" y="13"/>
                    </a:lnTo>
                    <a:lnTo>
                      <a:pt x="4" y="12"/>
                    </a:lnTo>
                    <a:lnTo>
                      <a:pt x="4" y="12"/>
                    </a:lnTo>
                    <a:lnTo>
                      <a:pt x="5" y="11"/>
                    </a:lnTo>
                    <a:lnTo>
                      <a:pt x="6" y="11"/>
                    </a:lnTo>
                    <a:lnTo>
                      <a:pt x="7" y="11"/>
                    </a:lnTo>
                    <a:lnTo>
                      <a:pt x="8" y="12"/>
                    </a:lnTo>
                    <a:lnTo>
                      <a:pt x="9" y="12"/>
                    </a:lnTo>
                    <a:lnTo>
                      <a:pt x="8" y="14"/>
                    </a:lnTo>
                    <a:lnTo>
                      <a:pt x="8" y="14"/>
                    </a:lnTo>
                    <a:lnTo>
                      <a:pt x="9" y="16"/>
                    </a:lnTo>
                    <a:lnTo>
                      <a:pt x="10" y="17"/>
                    </a:lnTo>
                    <a:lnTo>
                      <a:pt x="10" y="18"/>
                    </a:lnTo>
                    <a:lnTo>
                      <a:pt x="11" y="18"/>
                    </a:lnTo>
                    <a:lnTo>
                      <a:pt x="12" y="18"/>
                    </a:lnTo>
                    <a:lnTo>
                      <a:pt x="13" y="19"/>
                    </a:lnTo>
                    <a:lnTo>
                      <a:pt x="13" y="19"/>
                    </a:lnTo>
                    <a:lnTo>
                      <a:pt x="15" y="18"/>
                    </a:lnTo>
                    <a:lnTo>
                      <a:pt x="15" y="19"/>
                    </a:lnTo>
                    <a:lnTo>
                      <a:pt x="16" y="19"/>
                    </a:lnTo>
                    <a:lnTo>
                      <a:pt x="16" y="17"/>
                    </a:lnTo>
                    <a:lnTo>
                      <a:pt x="16" y="17"/>
                    </a:lnTo>
                    <a:lnTo>
                      <a:pt x="15" y="15"/>
                    </a:lnTo>
                    <a:lnTo>
                      <a:pt x="15" y="14"/>
                    </a:lnTo>
                    <a:lnTo>
                      <a:pt x="15" y="13"/>
                    </a:lnTo>
                    <a:lnTo>
                      <a:pt x="16" y="12"/>
                    </a:lnTo>
                    <a:lnTo>
                      <a:pt x="17" y="16"/>
                    </a:lnTo>
                    <a:lnTo>
                      <a:pt x="17" y="15"/>
                    </a:lnTo>
                    <a:lnTo>
                      <a:pt x="18" y="15"/>
                    </a:lnTo>
                    <a:lnTo>
                      <a:pt x="18" y="14"/>
                    </a:lnTo>
                    <a:lnTo>
                      <a:pt x="19" y="12"/>
                    </a:lnTo>
                    <a:lnTo>
                      <a:pt x="19" y="1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6" name="Freeform 32"/>
              <p:cNvSpPr>
                <a:spLocks/>
              </p:cNvSpPr>
              <p:nvPr/>
            </p:nvSpPr>
            <p:spPr bwMode="gray">
              <a:xfrm>
                <a:off x="5622926" y="4235450"/>
                <a:ext cx="9525" cy="9525"/>
              </a:xfrm>
              <a:custGeom>
                <a:avLst/>
                <a:gdLst/>
                <a:ahLst/>
                <a:cxnLst>
                  <a:cxn ang="0">
                    <a:pos x="3" y="0"/>
                  </a:cxn>
                  <a:cxn ang="0">
                    <a:pos x="0" y="0"/>
                  </a:cxn>
                  <a:cxn ang="0">
                    <a:pos x="1" y="3"/>
                  </a:cxn>
                  <a:cxn ang="0">
                    <a:pos x="2" y="2"/>
                  </a:cxn>
                  <a:cxn ang="0">
                    <a:pos x="3" y="4"/>
                  </a:cxn>
                  <a:cxn ang="0">
                    <a:pos x="6" y="6"/>
                  </a:cxn>
                  <a:cxn ang="0">
                    <a:pos x="6" y="3"/>
                  </a:cxn>
                  <a:cxn ang="0">
                    <a:pos x="4" y="2"/>
                  </a:cxn>
                  <a:cxn ang="0">
                    <a:pos x="3" y="1"/>
                  </a:cxn>
                  <a:cxn ang="0">
                    <a:pos x="3" y="1"/>
                  </a:cxn>
                  <a:cxn ang="0">
                    <a:pos x="3" y="0"/>
                  </a:cxn>
                </a:cxnLst>
                <a:rect l="0" t="0" r="r" b="b"/>
                <a:pathLst>
                  <a:path w="6" h="6">
                    <a:moveTo>
                      <a:pt x="3" y="0"/>
                    </a:moveTo>
                    <a:lnTo>
                      <a:pt x="0" y="0"/>
                    </a:lnTo>
                    <a:lnTo>
                      <a:pt x="1" y="3"/>
                    </a:lnTo>
                    <a:lnTo>
                      <a:pt x="2" y="2"/>
                    </a:lnTo>
                    <a:lnTo>
                      <a:pt x="3" y="4"/>
                    </a:lnTo>
                    <a:lnTo>
                      <a:pt x="6" y="6"/>
                    </a:lnTo>
                    <a:lnTo>
                      <a:pt x="6" y="3"/>
                    </a:lnTo>
                    <a:lnTo>
                      <a:pt x="4" y="2"/>
                    </a:lnTo>
                    <a:lnTo>
                      <a:pt x="3" y="1"/>
                    </a:lnTo>
                    <a:lnTo>
                      <a:pt x="3" y="1"/>
                    </a:lnTo>
                    <a:lnTo>
                      <a:pt x="3"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7" name="Freeform 33"/>
              <p:cNvSpPr>
                <a:spLocks/>
              </p:cNvSpPr>
              <p:nvPr/>
            </p:nvSpPr>
            <p:spPr bwMode="gray">
              <a:xfrm>
                <a:off x="5632451" y="4284663"/>
                <a:ext cx="1588" cy="3175"/>
              </a:xfrm>
              <a:custGeom>
                <a:avLst/>
                <a:gdLst/>
                <a:ahLst/>
                <a:cxnLst>
                  <a:cxn ang="0">
                    <a:pos x="0" y="0"/>
                  </a:cxn>
                  <a:cxn ang="0">
                    <a:pos x="0" y="2"/>
                  </a:cxn>
                  <a:cxn ang="0">
                    <a:pos x="1" y="0"/>
                  </a:cxn>
                  <a:cxn ang="0">
                    <a:pos x="0" y="0"/>
                  </a:cxn>
                </a:cxnLst>
                <a:rect l="0" t="0" r="r" b="b"/>
                <a:pathLst>
                  <a:path w="1" h="2">
                    <a:moveTo>
                      <a:pt x="0" y="0"/>
                    </a:moveTo>
                    <a:lnTo>
                      <a:pt x="0" y="2"/>
                    </a:lnTo>
                    <a:lnTo>
                      <a:pt x="1" y="0"/>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8" name="Freeform 34"/>
              <p:cNvSpPr>
                <a:spLocks/>
              </p:cNvSpPr>
              <p:nvPr/>
            </p:nvSpPr>
            <p:spPr bwMode="gray">
              <a:xfrm>
                <a:off x="5610226" y="4271963"/>
                <a:ext cx="3175" cy="4763"/>
              </a:xfrm>
              <a:custGeom>
                <a:avLst/>
                <a:gdLst/>
                <a:ahLst/>
                <a:cxnLst>
                  <a:cxn ang="0">
                    <a:pos x="2" y="3"/>
                  </a:cxn>
                  <a:cxn ang="0">
                    <a:pos x="2" y="1"/>
                  </a:cxn>
                  <a:cxn ang="0">
                    <a:pos x="1" y="0"/>
                  </a:cxn>
                  <a:cxn ang="0">
                    <a:pos x="0" y="1"/>
                  </a:cxn>
                  <a:cxn ang="0">
                    <a:pos x="2" y="3"/>
                  </a:cxn>
                </a:cxnLst>
                <a:rect l="0" t="0" r="r" b="b"/>
                <a:pathLst>
                  <a:path w="2" h="3">
                    <a:moveTo>
                      <a:pt x="2" y="3"/>
                    </a:moveTo>
                    <a:lnTo>
                      <a:pt x="2" y="1"/>
                    </a:lnTo>
                    <a:lnTo>
                      <a:pt x="1" y="0"/>
                    </a:lnTo>
                    <a:lnTo>
                      <a:pt x="0" y="1"/>
                    </a:lnTo>
                    <a:lnTo>
                      <a:pt x="2"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39" name="Freeform 35"/>
              <p:cNvSpPr>
                <a:spLocks/>
              </p:cNvSpPr>
              <p:nvPr/>
            </p:nvSpPr>
            <p:spPr bwMode="gray">
              <a:xfrm>
                <a:off x="5773738" y="4330700"/>
                <a:ext cx="6350" cy="4763"/>
              </a:xfrm>
              <a:custGeom>
                <a:avLst/>
                <a:gdLst/>
                <a:ahLst/>
                <a:cxnLst>
                  <a:cxn ang="0">
                    <a:pos x="3" y="3"/>
                  </a:cxn>
                  <a:cxn ang="0">
                    <a:pos x="3" y="2"/>
                  </a:cxn>
                  <a:cxn ang="0">
                    <a:pos x="4" y="1"/>
                  </a:cxn>
                  <a:cxn ang="0">
                    <a:pos x="4" y="1"/>
                  </a:cxn>
                  <a:cxn ang="0">
                    <a:pos x="3" y="0"/>
                  </a:cxn>
                  <a:cxn ang="0">
                    <a:pos x="2" y="0"/>
                  </a:cxn>
                  <a:cxn ang="0">
                    <a:pos x="1" y="1"/>
                  </a:cxn>
                  <a:cxn ang="0">
                    <a:pos x="1" y="1"/>
                  </a:cxn>
                  <a:cxn ang="0">
                    <a:pos x="0" y="1"/>
                  </a:cxn>
                  <a:cxn ang="0">
                    <a:pos x="2" y="3"/>
                  </a:cxn>
                  <a:cxn ang="0">
                    <a:pos x="3" y="3"/>
                  </a:cxn>
                </a:cxnLst>
                <a:rect l="0" t="0" r="r" b="b"/>
                <a:pathLst>
                  <a:path w="4" h="3">
                    <a:moveTo>
                      <a:pt x="3" y="3"/>
                    </a:moveTo>
                    <a:lnTo>
                      <a:pt x="3" y="2"/>
                    </a:lnTo>
                    <a:lnTo>
                      <a:pt x="4" y="1"/>
                    </a:lnTo>
                    <a:lnTo>
                      <a:pt x="4" y="1"/>
                    </a:lnTo>
                    <a:lnTo>
                      <a:pt x="3" y="0"/>
                    </a:lnTo>
                    <a:lnTo>
                      <a:pt x="2" y="0"/>
                    </a:lnTo>
                    <a:lnTo>
                      <a:pt x="1" y="1"/>
                    </a:lnTo>
                    <a:lnTo>
                      <a:pt x="1" y="1"/>
                    </a:lnTo>
                    <a:lnTo>
                      <a:pt x="0" y="1"/>
                    </a:lnTo>
                    <a:lnTo>
                      <a:pt x="2" y="3"/>
                    </a:lnTo>
                    <a:lnTo>
                      <a:pt x="3"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0" name="Freeform 36"/>
              <p:cNvSpPr>
                <a:spLocks noEditPoints="1"/>
              </p:cNvSpPr>
              <p:nvPr/>
            </p:nvSpPr>
            <p:spPr bwMode="gray">
              <a:xfrm>
                <a:off x="5670551" y="4321175"/>
                <a:ext cx="127000" cy="77788"/>
              </a:xfrm>
              <a:custGeom>
                <a:avLst/>
                <a:gdLst/>
                <a:ahLst/>
                <a:cxnLst>
                  <a:cxn ang="0">
                    <a:pos x="79" y="48"/>
                  </a:cxn>
                  <a:cxn ang="0">
                    <a:pos x="78" y="44"/>
                  </a:cxn>
                  <a:cxn ang="0">
                    <a:pos x="74" y="42"/>
                  </a:cxn>
                  <a:cxn ang="0">
                    <a:pos x="74" y="40"/>
                  </a:cxn>
                  <a:cxn ang="0">
                    <a:pos x="71" y="38"/>
                  </a:cxn>
                  <a:cxn ang="0">
                    <a:pos x="68" y="29"/>
                  </a:cxn>
                  <a:cxn ang="0">
                    <a:pos x="67" y="25"/>
                  </a:cxn>
                  <a:cxn ang="0">
                    <a:pos x="64" y="24"/>
                  </a:cxn>
                  <a:cxn ang="0">
                    <a:pos x="61" y="20"/>
                  </a:cxn>
                  <a:cxn ang="0">
                    <a:pos x="53" y="14"/>
                  </a:cxn>
                  <a:cxn ang="0">
                    <a:pos x="40" y="10"/>
                  </a:cxn>
                  <a:cxn ang="0">
                    <a:pos x="35" y="9"/>
                  </a:cxn>
                  <a:cxn ang="0">
                    <a:pos x="28" y="6"/>
                  </a:cxn>
                  <a:cxn ang="0">
                    <a:pos x="23" y="11"/>
                  </a:cxn>
                  <a:cxn ang="0">
                    <a:pos x="19" y="14"/>
                  </a:cxn>
                  <a:cxn ang="0">
                    <a:pos x="17" y="12"/>
                  </a:cxn>
                  <a:cxn ang="0">
                    <a:pos x="16" y="12"/>
                  </a:cxn>
                  <a:cxn ang="0">
                    <a:pos x="15" y="5"/>
                  </a:cxn>
                  <a:cxn ang="0">
                    <a:pos x="9" y="1"/>
                  </a:cxn>
                  <a:cxn ang="0">
                    <a:pos x="5" y="2"/>
                  </a:cxn>
                  <a:cxn ang="0">
                    <a:pos x="2" y="3"/>
                  </a:cxn>
                  <a:cxn ang="0">
                    <a:pos x="2" y="6"/>
                  </a:cxn>
                  <a:cxn ang="0">
                    <a:pos x="6" y="8"/>
                  </a:cxn>
                  <a:cxn ang="0">
                    <a:pos x="10" y="9"/>
                  </a:cxn>
                  <a:cxn ang="0">
                    <a:pos x="9" y="11"/>
                  </a:cxn>
                  <a:cxn ang="0">
                    <a:pos x="5" y="13"/>
                  </a:cxn>
                  <a:cxn ang="0">
                    <a:pos x="9" y="15"/>
                  </a:cxn>
                  <a:cxn ang="0">
                    <a:pos x="8" y="18"/>
                  </a:cxn>
                  <a:cxn ang="0">
                    <a:pos x="11" y="16"/>
                  </a:cxn>
                  <a:cxn ang="0">
                    <a:pos x="13" y="13"/>
                  </a:cxn>
                  <a:cxn ang="0">
                    <a:pos x="15" y="17"/>
                  </a:cxn>
                  <a:cxn ang="0">
                    <a:pos x="16" y="18"/>
                  </a:cxn>
                  <a:cxn ang="0">
                    <a:pos x="28" y="23"/>
                  </a:cxn>
                  <a:cxn ang="0">
                    <a:pos x="33" y="30"/>
                  </a:cxn>
                  <a:cxn ang="0">
                    <a:pos x="33" y="32"/>
                  </a:cxn>
                  <a:cxn ang="0">
                    <a:pos x="34" y="36"/>
                  </a:cxn>
                  <a:cxn ang="0">
                    <a:pos x="36" y="37"/>
                  </a:cxn>
                  <a:cxn ang="0">
                    <a:pos x="41" y="41"/>
                  </a:cxn>
                  <a:cxn ang="0">
                    <a:pos x="44" y="41"/>
                  </a:cxn>
                  <a:cxn ang="0">
                    <a:pos x="48" y="41"/>
                  </a:cxn>
                  <a:cxn ang="0">
                    <a:pos x="50" y="39"/>
                  </a:cxn>
                  <a:cxn ang="0">
                    <a:pos x="46" y="37"/>
                  </a:cxn>
                  <a:cxn ang="0">
                    <a:pos x="52" y="36"/>
                  </a:cxn>
                  <a:cxn ang="0">
                    <a:pos x="51" y="35"/>
                  </a:cxn>
                  <a:cxn ang="0">
                    <a:pos x="53" y="35"/>
                  </a:cxn>
                  <a:cxn ang="0">
                    <a:pos x="53" y="34"/>
                  </a:cxn>
                  <a:cxn ang="0">
                    <a:pos x="56" y="33"/>
                  </a:cxn>
                  <a:cxn ang="0">
                    <a:pos x="59" y="35"/>
                  </a:cxn>
                  <a:cxn ang="0">
                    <a:pos x="64" y="39"/>
                  </a:cxn>
                  <a:cxn ang="0">
                    <a:pos x="66" y="42"/>
                  </a:cxn>
                  <a:cxn ang="0">
                    <a:pos x="72" y="47"/>
                  </a:cxn>
                  <a:cxn ang="0">
                    <a:pos x="40" y="31"/>
                  </a:cxn>
                  <a:cxn ang="0">
                    <a:pos x="42" y="31"/>
                  </a:cxn>
                </a:cxnLst>
                <a:rect l="0" t="0" r="r" b="b"/>
                <a:pathLst>
                  <a:path w="80" h="49">
                    <a:moveTo>
                      <a:pt x="79" y="49"/>
                    </a:moveTo>
                    <a:lnTo>
                      <a:pt x="80" y="49"/>
                    </a:lnTo>
                    <a:lnTo>
                      <a:pt x="80" y="49"/>
                    </a:lnTo>
                    <a:lnTo>
                      <a:pt x="79" y="48"/>
                    </a:lnTo>
                    <a:lnTo>
                      <a:pt x="79" y="48"/>
                    </a:lnTo>
                    <a:lnTo>
                      <a:pt x="79" y="47"/>
                    </a:lnTo>
                    <a:lnTo>
                      <a:pt x="79" y="47"/>
                    </a:lnTo>
                    <a:lnTo>
                      <a:pt x="79" y="46"/>
                    </a:lnTo>
                    <a:lnTo>
                      <a:pt x="77" y="44"/>
                    </a:lnTo>
                    <a:lnTo>
                      <a:pt x="78" y="44"/>
                    </a:lnTo>
                    <a:lnTo>
                      <a:pt x="77" y="44"/>
                    </a:lnTo>
                    <a:lnTo>
                      <a:pt x="76" y="43"/>
                    </a:lnTo>
                    <a:lnTo>
                      <a:pt x="76" y="43"/>
                    </a:lnTo>
                    <a:lnTo>
                      <a:pt x="75" y="43"/>
                    </a:lnTo>
                    <a:lnTo>
                      <a:pt x="74" y="42"/>
                    </a:lnTo>
                    <a:lnTo>
                      <a:pt x="74" y="41"/>
                    </a:lnTo>
                    <a:lnTo>
                      <a:pt x="75" y="40"/>
                    </a:lnTo>
                    <a:lnTo>
                      <a:pt x="75" y="39"/>
                    </a:lnTo>
                    <a:lnTo>
                      <a:pt x="74" y="40"/>
                    </a:lnTo>
                    <a:lnTo>
                      <a:pt x="74" y="40"/>
                    </a:lnTo>
                    <a:lnTo>
                      <a:pt x="73" y="40"/>
                    </a:lnTo>
                    <a:lnTo>
                      <a:pt x="73" y="40"/>
                    </a:lnTo>
                    <a:lnTo>
                      <a:pt x="72" y="40"/>
                    </a:lnTo>
                    <a:lnTo>
                      <a:pt x="72" y="39"/>
                    </a:lnTo>
                    <a:lnTo>
                      <a:pt x="71" y="38"/>
                    </a:lnTo>
                    <a:lnTo>
                      <a:pt x="71" y="35"/>
                    </a:lnTo>
                    <a:lnTo>
                      <a:pt x="68" y="33"/>
                    </a:lnTo>
                    <a:lnTo>
                      <a:pt x="66" y="30"/>
                    </a:lnTo>
                    <a:lnTo>
                      <a:pt x="68" y="29"/>
                    </a:lnTo>
                    <a:lnTo>
                      <a:pt x="68" y="29"/>
                    </a:lnTo>
                    <a:lnTo>
                      <a:pt x="69" y="29"/>
                    </a:lnTo>
                    <a:lnTo>
                      <a:pt x="69" y="28"/>
                    </a:lnTo>
                    <a:lnTo>
                      <a:pt x="69" y="27"/>
                    </a:lnTo>
                    <a:lnTo>
                      <a:pt x="69" y="26"/>
                    </a:lnTo>
                    <a:lnTo>
                      <a:pt x="67" y="25"/>
                    </a:lnTo>
                    <a:lnTo>
                      <a:pt x="67" y="25"/>
                    </a:lnTo>
                    <a:lnTo>
                      <a:pt x="67" y="25"/>
                    </a:lnTo>
                    <a:lnTo>
                      <a:pt x="66" y="25"/>
                    </a:lnTo>
                    <a:lnTo>
                      <a:pt x="66" y="25"/>
                    </a:lnTo>
                    <a:lnTo>
                      <a:pt x="64" y="24"/>
                    </a:lnTo>
                    <a:lnTo>
                      <a:pt x="63" y="24"/>
                    </a:lnTo>
                    <a:lnTo>
                      <a:pt x="62" y="24"/>
                    </a:lnTo>
                    <a:lnTo>
                      <a:pt x="62" y="24"/>
                    </a:lnTo>
                    <a:lnTo>
                      <a:pt x="62" y="20"/>
                    </a:lnTo>
                    <a:lnTo>
                      <a:pt x="61" y="20"/>
                    </a:lnTo>
                    <a:lnTo>
                      <a:pt x="60" y="19"/>
                    </a:lnTo>
                    <a:lnTo>
                      <a:pt x="60" y="19"/>
                    </a:lnTo>
                    <a:lnTo>
                      <a:pt x="57" y="16"/>
                    </a:lnTo>
                    <a:lnTo>
                      <a:pt x="55" y="16"/>
                    </a:lnTo>
                    <a:lnTo>
                      <a:pt x="53" y="14"/>
                    </a:lnTo>
                    <a:lnTo>
                      <a:pt x="51" y="13"/>
                    </a:lnTo>
                    <a:lnTo>
                      <a:pt x="44" y="10"/>
                    </a:lnTo>
                    <a:lnTo>
                      <a:pt x="43" y="11"/>
                    </a:lnTo>
                    <a:lnTo>
                      <a:pt x="42" y="11"/>
                    </a:lnTo>
                    <a:lnTo>
                      <a:pt x="40" y="10"/>
                    </a:lnTo>
                    <a:lnTo>
                      <a:pt x="39" y="10"/>
                    </a:lnTo>
                    <a:lnTo>
                      <a:pt x="39" y="10"/>
                    </a:lnTo>
                    <a:lnTo>
                      <a:pt x="38" y="10"/>
                    </a:lnTo>
                    <a:lnTo>
                      <a:pt x="37" y="10"/>
                    </a:lnTo>
                    <a:lnTo>
                      <a:pt x="35" y="9"/>
                    </a:lnTo>
                    <a:lnTo>
                      <a:pt x="33" y="7"/>
                    </a:lnTo>
                    <a:lnTo>
                      <a:pt x="31" y="6"/>
                    </a:lnTo>
                    <a:lnTo>
                      <a:pt x="30" y="6"/>
                    </a:lnTo>
                    <a:lnTo>
                      <a:pt x="29" y="6"/>
                    </a:lnTo>
                    <a:lnTo>
                      <a:pt x="28" y="6"/>
                    </a:lnTo>
                    <a:lnTo>
                      <a:pt x="27" y="7"/>
                    </a:lnTo>
                    <a:lnTo>
                      <a:pt x="26" y="7"/>
                    </a:lnTo>
                    <a:lnTo>
                      <a:pt x="28" y="9"/>
                    </a:lnTo>
                    <a:lnTo>
                      <a:pt x="23" y="9"/>
                    </a:lnTo>
                    <a:lnTo>
                      <a:pt x="23" y="11"/>
                    </a:lnTo>
                    <a:lnTo>
                      <a:pt x="23" y="12"/>
                    </a:lnTo>
                    <a:lnTo>
                      <a:pt x="23" y="12"/>
                    </a:lnTo>
                    <a:lnTo>
                      <a:pt x="22" y="13"/>
                    </a:lnTo>
                    <a:lnTo>
                      <a:pt x="20" y="14"/>
                    </a:lnTo>
                    <a:lnTo>
                      <a:pt x="19" y="14"/>
                    </a:lnTo>
                    <a:lnTo>
                      <a:pt x="18" y="14"/>
                    </a:lnTo>
                    <a:lnTo>
                      <a:pt x="18" y="14"/>
                    </a:lnTo>
                    <a:lnTo>
                      <a:pt x="17" y="14"/>
                    </a:lnTo>
                    <a:lnTo>
                      <a:pt x="17" y="13"/>
                    </a:lnTo>
                    <a:lnTo>
                      <a:pt x="17" y="12"/>
                    </a:lnTo>
                    <a:lnTo>
                      <a:pt x="16" y="11"/>
                    </a:lnTo>
                    <a:lnTo>
                      <a:pt x="16" y="11"/>
                    </a:lnTo>
                    <a:lnTo>
                      <a:pt x="16" y="11"/>
                    </a:lnTo>
                    <a:lnTo>
                      <a:pt x="16" y="11"/>
                    </a:lnTo>
                    <a:lnTo>
                      <a:pt x="16" y="12"/>
                    </a:lnTo>
                    <a:lnTo>
                      <a:pt x="15" y="12"/>
                    </a:lnTo>
                    <a:lnTo>
                      <a:pt x="15" y="12"/>
                    </a:lnTo>
                    <a:lnTo>
                      <a:pt x="15" y="11"/>
                    </a:lnTo>
                    <a:lnTo>
                      <a:pt x="15" y="11"/>
                    </a:lnTo>
                    <a:lnTo>
                      <a:pt x="15" y="5"/>
                    </a:lnTo>
                    <a:lnTo>
                      <a:pt x="14" y="4"/>
                    </a:lnTo>
                    <a:lnTo>
                      <a:pt x="13" y="2"/>
                    </a:lnTo>
                    <a:lnTo>
                      <a:pt x="11" y="2"/>
                    </a:lnTo>
                    <a:lnTo>
                      <a:pt x="11" y="2"/>
                    </a:lnTo>
                    <a:lnTo>
                      <a:pt x="9" y="1"/>
                    </a:lnTo>
                    <a:lnTo>
                      <a:pt x="8" y="0"/>
                    </a:lnTo>
                    <a:lnTo>
                      <a:pt x="7" y="0"/>
                    </a:lnTo>
                    <a:lnTo>
                      <a:pt x="6" y="1"/>
                    </a:lnTo>
                    <a:lnTo>
                      <a:pt x="6" y="1"/>
                    </a:lnTo>
                    <a:lnTo>
                      <a:pt x="5" y="2"/>
                    </a:lnTo>
                    <a:lnTo>
                      <a:pt x="4" y="2"/>
                    </a:lnTo>
                    <a:lnTo>
                      <a:pt x="3" y="3"/>
                    </a:lnTo>
                    <a:lnTo>
                      <a:pt x="3" y="4"/>
                    </a:lnTo>
                    <a:lnTo>
                      <a:pt x="2" y="4"/>
                    </a:lnTo>
                    <a:lnTo>
                      <a:pt x="2" y="3"/>
                    </a:lnTo>
                    <a:lnTo>
                      <a:pt x="1" y="3"/>
                    </a:lnTo>
                    <a:lnTo>
                      <a:pt x="0" y="3"/>
                    </a:lnTo>
                    <a:lnTo>
                      <a:pt x="0" y="4"/>
                    </a:lnTo>
                    <a:lnTo>
                      <a:pt x="1" y="5"/>
                    </a:lnTo>
                    <a:lnTo>
                      <a:pt x="2" y="6"/>
                    </a:lnTo>
                    <a:lnTo>
                      <a:pt x="4" y="6"/>
                    </a:lnTo>
                    <a:lnTo>
                      <a:pt x="5" y="6"/>
                    </a:lnTo>
                    <a:lnTo>
                      <a:pt x="5" y="6"/>
                    </a:lnTo>
                    <a:lnTo>
                      <a:pt x="6" y="6"/>
                    </a:lnTo>
                    <a:lnTo>
                      <a:pt x="6" y="8"/>
                    </a:lnTo>
                    <a:lnTo>
                      <a:pt x="6" y="9"/>
                    </a:lnTo>
                    <a:lnTo>
                      <a:pt x="6" y="9"/>
                    </a:lnTo>
                    <a:lnTo>
                      <a:pt x="7" y="9"/>
                    </a:lnTo>
                    <a:lnTo>
                      <a:pt x="9" y="9"/>
                    </a:lnTo>
                    <a:lnTo>
                      <a:pt x="10" y="9"/>
                    </a:lnTo>
                    <a:lnTo>
                      <a:pt x="13" y="9"/>
                    </a:lnTo>
                    <a:lnTo>
                      <a:pt x="13" y="9"/>
                    </a:lnTo>
                    <a:lnTo>
                      <a:pt x="13" y="11"/>
                    </a:lnTo>
                    <a:lnTo>
                      <a:pt x="10" y="11"/>
                    </a:lnTo>
                    <a:lnTo>
                      <a:pt x="9" y="11"/>
                    </a:lnTo>
                    <a:lnTo>
                      <a:pt x="8" y="12"/>
                    </a:lnTo>
                    <a:lnTo>
                      <a:pt x="6" y="12"/>
                    </a:lnTo>
                    <a:lnTo>
                      <a:pt x="5" y="12"/>
                    </a:lnTo>
                    <a:lnTo>
                      <a:pt x="5" y="13"/>
                    </a:lnTo>
                    <a:lnTo>
                      <a:pt x="5" y="13"/>
                    </a:lnTo>
                    <a:lnTo>
                      <a:pt x="7" y="13"/>
                    </a:lnTo>
                    <a:lnTo>
                      <a:pt x="7" y="13"/>
                    </a:lnTo>
                    <a:lnTo>
                      <a:pt x="8" y="14"/>
                    </a:lnTo>
                    <a:lnTo>
                      <a:pt x="9" y="15"/>
                    </a:lnTo>
                    <a:lnTo>
                      <a:pt x="9" y="15"/>
                    </a:lnTo>
                    <a:lnTo>
                      <a:pt x="9" y="16"/>
                    </a:lnTo>
                    <a:lnTo>
                      <a:pt x="8" y="16"/>
                    </a:lnTo>
                    <a:lnTo>
                      <a:pt x="8" y="17"/>
                    </a:lnTo>
                    <a:lnTo>
                      <a:pt x="8" y="17"/>
                    </a:lnTo>
                    <a:lnTo>
                      <a:pt x="8" y="18"/>
                    </a:lnTo>
                    <a:lnTo>
                      <a:pt x="9" y="18"/>
                    </a:lnTo>
                    <a:lnTo>
                      <a:pt x="9" y="18"/>
                    </a:lnTo>
                    <a:lnTo>
                      <a:pt x="10" y="17"/>
                    </a:lnTo>
                    <a:lnTo>
                      <a:pt x="10" y="17"/>
                    </a:lnTo>
                    <a:lnTo>
                      <a:pt x="11" y="16"/>
                    </a:lnTo>
                    <a:lnTo>
                      <a:pt x="11" y="16"/>
                    </a:lnTo>
                    <a:lnTo>
                      <a:pt x="11" y="15"/>
                    </a:lnTo>
                    <a:lnTo>
                      <a:pt x="12" y="14"/>
                    </a:lnTo>
                    <a:lnTo>
                      <a:pt x="12" y="14"/>
                    </a:lnTo>
                    <a:lnTo>
                      <a:pt x="13" y="13"/>
                    </a:lnTo>
                    <a:lnTo>
                      <a:pt x="13" y="15"/>
                    </a:lnTo>
                    <a:lnTo>
                      <a:pt x="13" y="16"/>
                    </a:lnTo>
                    <a:lnTo>
                      <a:pt x="14" y="16"/>
                    </a:lnTo>
                    <a:lnTo>
                      <a:pt x="14" y="17"/>
                    </a:lnTo>
                    <a:lnTo>
                      <a:pt x="15" y="17"/>
                    </a:lnTo>
                    <a:lnTo>
                      <a:pt x="15" y="17"/>
                    </a:lnTo>
                    <a:lnTo>
                      <a:pt x="16" y="17"/>
                    </a:lnTo>
                    <a:lnTo>
                      <a:pt x="17" y="17"/>
                    </a:lnTo>
                    <a:lnTo>
                      <a:pt x="17" y="17"/>
                    </a:lnTo>
                    <a:lnTo>
                      <a:pt x="16" y="18"/>
                    </a:lnTo>
                    <a:lnTo>
                      <a:pt x="18" y="20"/>
                    </a:lnTo>
                    <a:lnTo>
                      <a:pt x="22" y="20"/>
                    </a:lnTo>
                    <a:lnTo>
                      <a:pt x="24" y="21"/>
                    </a:lnTo>
                    <a:lnTo>
                      <a:pt x="26" y="22"/>
                    </a:lnTo>
                    <a:lnTo>
                      <a:pt x="28" y="23"/>
                    </a:lnTo>
                    <a:lnTo>
                      <a:pt x="30" y="24"/>
                    </a:lnTo>
                    <a:lnTo>
                      <a:pt x="31" y="26"/>
                    </a:lnTo>
                    <a:lnTo>
                      <a:pt x="31" y="28"/>
                    </a:lnTo>
                    <a:lnTo>
                      <a:pt x="33" y="30"/>
                    </a:lnTo>
                    <a:lnTo>
                      <a:pt x="33" y="30"/>
                    </a:lnTo>
                    <a:lnTo>
                      <a:pt x="33" y="30"/>
                    </a:lnTo>
                    <a:lnTo>
                      <a:pt x="32" y="31"/>
                    </a:lnTo>
                    <a:lnTo>
                      <a:pt x="32" y="31"/>
                    </a:lnTo>
                    <a:lnTo>
                      <a:pt x="32" y="31"/>
                    </a:lnTo>
                    <a:lnTo>
                      <a:pt x="33" y="32"/>
                    </a:lnTo>
                    <a:lnTo>
                      <a:pt x="34" y="32"/>
                    </a:lnTo>
                    <a:lnTo>
                      <a:pt x="33" y="33"/>
                    </a:lnTo>
                    <a:lnTo>
                      <a:pt x="33" y="33"/>
                    </a:lnTo>
                    <a:lnTo>
                      <a:pt x="33" y="34"/>
                    </a:lnTo>
                    <a:lnTo>
                      <a:pt x="34" y="36"/>
                    </a:lnTo>
                    <a:lnTo>
                      <a:pt x="33" y="37"/>
                    </a:lnTo>
                    <a:lnTo>
                      <a:pt x="34" y="37"/>
                    </a:lnTo>
                    <a:lnTo>
                      <a:pt x="35" y="37"/>
                    </a:lnTo>
                    <a:lnTo>
                      <a:pt x="35" y="37"/>
                    </a:lnTo>
                    <a:lnTo>
                      <a:pt x="36" y="37"/>
                    </a:lnTo>
                    <a:lnTo>
                      <a:pt x="37" y="37"/>
                    </a:lnTo>
                    <a:lnTo>
                      <a:pt x="37" y="36"/>
                    </a:lnTo>
                    <a:lnTo>
                      <a:pt x="37" y="36"/>
                    </a:lnTo>
                    <a:lnTo>
                      <a:pt x="37" y="38"/>
                    </a:lnTo>
                    <a:lnTo>
                      <a:pt x="41" y="41"/>
                    </a:lnTo>
                    <a:lnTo>
                      <a:pt x="41" y="41"/>
                    </a:lnTo>
                    <a:lnTo>
                      <a:pt x="41" y="41"/>
                    </a:lnTo>
                    <a:lnTo>
                      <a:pt x="42" y="41"/>
                    </a:lnTo>
                    <a:lnTo>
                      <a:pt x="43" y="41"/>
                    </a:lnTo>
                    <a:lnTo>
                      <a:pt x="44" y="41"/>
                    </a:lnTo>
                    <a:lnTo>
                      <a:pt x="45" y="41"/>
                    </a:lnTo>
                    <a:lnTo>
                      <a:pt x="46" y="40"/>
                    </a:lnTo>
                    <a:lnTo>
                      <a:pt x="46" y="40"/>
                    </a:lnTo>
                    <a:lnTo>
                      <a:pt x="47" y="41"/>
                    </a:lnTo>
                    <a:lnTo>
                      <a:pt x="48" y="41"/>
                    </a:lnTo>
                    <a:lnTo>
                      <a:pt x="48" y="41"/>
                    </a:lnTo>
                    <a:lnTo>
                      <a:pt x="49" y="41"/>
                    </a:lnTo>
                    <a:lnTo>
                      <a:pt x="50" y="40"/>
                    </a:lnTo>
                    <a:lnTo>
                      <a:pt x="50" y="40"/>
                    </a:lnTo>
                    <a:lnTo>
                      <a:pt x="50" y="39"/>
                    </a:lnTo>
                    <a:lnTo>
                      <a:pt x="50" y="39"/>
                    </a:lnTo>
                    <a:lnTo>
                      <a:pt x="49" y="38"/>
                    </a:lnTo>
                    <a:lnTo>
                      <a:pt x="48" y="38"/>
                    </a:lnTo>
                    <a:lnTo>
                      <a:pt x="47" y="37"/>
                    </a:lnTo>
                    <a:lnTo>
                      <a:pt x="46" y="37"/>
                    </a:lnTo>
                    <a:lnTo>
                      <a:pt x="46" y="36"/>
                    </a:lnTo>
                    <a:lnTo>
                      <a:pt x="46" y="36"/>
                    </a:lnTo>
                    <a:lnTo>
                      <a:pt x="48" y="37"/>
                    </a:lnTo>
                    <a:lnTo>
                      <a:pt x="52" y="37"/>
                    </a:lnTo>
                    <a:lnTo>
                      <a:pt x="52" y="36"/>
                    </a:lnTo>
                    <a:lnTo>
                      <a:pt x="51" y="36"/>
                    </a:lnTo>
                    <a:lnTo>
                      <a:pt x="51" y="36"/>
                    </a:lnTo>
                    <a:lnTo>
                      <a:pt x="51" y="35"/>
                    </a:lnTo>
                    <a:lnTo>
                      <a:pt x="51" y="35"/>
                    </a:lnTo>
                    <a:lnTo>
                      <a:pt x="51" y="35"/>
                    </a:lnTo>
                    <a:lnTo>
                      <a:pt x="51" y="35"/>
                    </a:lnTo>
                    <a:lnTo>
                      <a:pt x="52" y="35"/>
                    </a:lnTo>
                    <a:lnTo>
                      <a:pt x="52" y="36"/>
                    </a:lnTo>
                    <a:lnTo>
                      <a:pt x="53" y="36"/>
                    </a:lnTo>
                    <a:lnTo>
                      <a:pt x="53" y="35"/>
                    </a:lnTo>
                    <a:lnTo>
                      <a:pt x="53" y="35"/>
                    </a:lnTo>
                    <a:lnTo>
                      <a:pt x="53" y="35"/>
                    </a:lnTo>
                    <a:lnTo>
                      <a:pt x="53" y="34"/>
                    </a:lnTo>
                    <a:lnTo>
                      <a:pt x="52" y="34"/>
                    </a:lnTo>
                    <a:lnTo>
                      <a:pt x="53" y="34"/>
                    </a:lnTo>
                    <a:lnTo>
                      <a:pt x="53" y="34"/>
                    </a:lnTo>
                    <a:lnTo>
                      <a:pt x="54" y="34"/>
                    </a:lnTo>
                    <a:lnTo>
                      <a:pt x="55" y="34"/>
                    </a:lnTo>
                    <a:lnTo>
                      <a:pt x="55" y="34"/>
                    </a:lnTo>
                    <a:lnTo>
                      <a:pt x="56" y="33"/>
                    </a:lnTo>
                    <a:lnTo>
                      <a:pt x="57" y="34"/>
                    </a:lnTo>
                    <a:lnTo>
                      <a:pt x="57" y="35"/>
                    </a:lnTo>
                    <a:lnTo>
                      <a:pt x="58" y="35"/>
                    </a:lnTo>
                    <a:lnTo>
                      <a:pt x="58" y="35"/>
                    </a:lnTo>
                    <a:lnTo>
                      <a:pt x="59" y="35"/>
                    </a:lnTo>
                    <a:lnTo>
                      <a:pt x="60" y="35"/>
                    </a:lnTo>
                    <a:lnTo>
                      <a:pt x="62" y="36"/>
                    </a:lnTo>
                    <a:lnTo>
                      <a:pt x="63" y="36"/>
                    </a:lnTo>
                    <a:lnTo>
                      <a:pt x="64" y="38"/>
                    </a:lnTo>
                    <a:lnTo>
                      <a:pt x="64" y="39"/>
                    </a:lnTo>
                    <a:lnTo>
                      <a:pt x="64" y="40"/>
                    </a:lnTo>
                    <a:lnTo>
                      <a:pt x="65" y="40"/>
                    </a:lnTo>
                    <a:lnTo>
                      <a:pt x="66" y="40"/>
                    </a:lnTo>
                    <a:lnTo>
                      <a:pt x="66" y="41"/>
                    </a:lnTo>
                    <a:lnTo>
                      <a:pt x="66" y="42"/>
                    </a:lnTo>
                    <a:lnTo>
                      <a:pt x="67" y="43"/>
                    </a:lnTo>
                    <a:lnTo>
                      <a:pt x="67" y="45"/>
                    </a:lnTo>
                    <a:lnTo>
                      <a:pt x="68" y="46"/>
                    </a:lnTo>
                    <a:lnTo>
                      <a:pt x="70" y="46"/>
                    </a:lnTo>
                    <a:lnTo>
                      <a:pt x="72" y="47"/>
                    </a:lnTo>
                    <a:lnTo>
                      <a:pt x="76" y="47"/>
                    </a:lnTo>
                    <a:lnTo>
                      <a:pt x="77" y="47"/>
                    </a:lnTo>
                    <a:lnTo>
                      <a:pt x="78" y="48"/>
                    </a:lnTo>
                    <a:lnTo>
                      <a:pt x="79" y="49"/>
                    </a:lnTo>
                    <a:close/>
                    <a:moveTo>
                      <a:pt x="40" y="31"/>
                    </a:moveTo>
                    <a:lnTo>
                      <a:pt x="40" y="30"/>
                    </a:lnTo>
                    <a:lnTo>
                      <a:pt x="41" y="31"/>
                    </a:lnTo>
                    <a:lnTo>
                      <a:pt x="41" y="31"/>
                    </a:lnTo>
                    <a:lnTo>
                      <a:pt x="42" y="31"/>
                    </a:lnTo>
                    <a:lnTo>
                      <a:pt x="42" y="31"/>
                    </a:lnTo>
                    <a:lnTo>
                      <a:pt x="41" y="31"/>
                    </a:lnTo>
                    <a:lnTo>
                      <a:pt x="41" y="31"/>
                    </a:lnTo>
                    <a:lnTo>
                      <a:pt x="40" y="3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1" name="Freeform 37"/>
              <p:cNvSpPr>
                <a:spLocks/>
              </p:cNvSpPr>
              <p:nvPr/>
            </p:nvSpPr>
            <p:spPr bwMode="gray">
              <a:xfrm>
                <a:off x="5786438" y="4348163"/>
                <a:ext cx="23813" cy="19050"/>
              </a:xfrm>
              <a:custGeom>
                <a:avLst/>
                <a:gdLst/>
                <a:ahLst/>
                <a:cxnLst>
                  <a:cxn ang="0">
                    <a:pos x="7" y="12"/>
                  </a:cxn>
                  <a:cxn ang="0">
                    <a:pos x="8" y="11"/>
                  </a:cxn>
                  <a:cxn ang="0">
                    <a:pos x="10" y="11"/>
                  </a:cxn>
                  <a:cxn ang="0">
                    <a:pos x="11" y="10"/>
                  </a:cxn>
                  <a:cxn ang="0">
                    <a:pos x="12" y="9"/>
                  </a:cxn>
                  <a:cxn ang="0">
                    <a:pos x="12" y="9"/>
                  </a:cxn>
                  <a:cxn ang="0">
                    <a:pos x="14" y="8"/>
                  </a:cxn>
                  <a:cxn ang="0">
                    <a:pos x="13" y="7"/>
                  </a:cxn>
                  <a:cxn ang="0">
                    <a:pos x="15" y="7"/>
                  </a:cxn>
                  <a:cxn ang="0">
                    <a:pos x="15" y="6"/>
                  </a:cxn>
                  <a:cxn ang="0">
                    <a:pos x="15" y="5"/>
                  </a:cxn>
                  <a:cxn ang="0">
                    <a:pos x="15" y="3"/>
                  </a:cxn>
                  <a:cxn ang="0">
                    <a:pos x="15" y="1"/>
                  </a:cxn>
                  <a:cxn ang="0">
                    <a:pos x="15" y="1"/>
                  </a:cxn>
                  <a:cxn ang="0">
                    <a:pos x="14" y="0"/>
                  </a:cxn>
                  <a:cxn ang="0">
                    <a:pos x="13" y="1"/>
                  </a:cxn>
                  <a:cxn ang="0">
                    <a:pos x="13" y="1"/>
                  </a:cxn>
                  <a:cxn ang="0">
                    <a:pos x="11" y="2"/>
                  </a:cxn>
                  <a:cxn ang="0">
                    <a:pos x="11" y="2"/>
                  </a:cxn>
                  <a:cxn ang="0">
                    <a:pos x="11" y="3"/>
                  </a:cxn>
                  <a:cxn ang="0">
                    <a:pos x="11" y="3"/>
                  </a:cxn>
                  <a:cxn ang="0">
                    <a:pos x="11" y="3"/>
                  </a:cxn>
                  <a:cxn ang="0">
                    <a:pos x="12" y="4"/>
                  </a:cxn>
                  <a:cxn ang="0">
                    <a:pos x="12" y="4"/>
                  </a:cxn>
                  <a:cxn ang="0">
                    <a:pos x="12" y="5"/>
                  </a:cxn>
                  <a:cxn ang="0">
                    <a:pos x="8" y="7"/>
                  </a:cxn>
                  <a:cxn ang="0">
                    <a:pos x="6" y="7"/>
                  </a:cxn>
                  <a:cxn ang="0">
                    <a:pos x="4" y="8"/>
                  </a:cxn>
                  <a:cxn ang="0">
                    <a:pos x="1" y="9"/>
                  </a:cxn>
                  <a:cxn ang="0">
                    <a:pos x="1" y="9"/>
                  </a:cxn>
                  <a:cxn ang="0">
                    <a:pos x="0" y="9"/>
                  </a:cxn>
                  <a:cxn ang="0">
                    <a:pos x="0" y="9"/>
                  </a:cxn>
                  <a:cxn ang="0">
                    <a:pos x="1" y="12"/>
                  </a:cxn>
                  <a:cxn ang="0">
                    <a:pos x="7" y="12"/>
                  </a:cxn>
                </a:cxnLst>
                <a:rect l="0" t="0" r="r" b="b"/>
                <a:pathLst>
                  <a:path w="15" h="12">
                    <a:moveTo>
                      <a:pt x="7" y="12"/>
                    </a:moveTo>
                    <a:lnTo>
                      <a:pt x="8" y="11"/>
                    </a:lnTo>
                    <a:lnTo>
                      <a:pt x="10" y="11"/>
                    </a:lnTo>
                    <a:lnTo>
                      <a:pt x="11" y="10"/>
                    </a:lnTo>
                    <a:lnTo>
                      <a:pt x="12" y="9"/>
                    </a:lnTo>
                    <a:lnTo>
                      <a:pt x="12" y="9"/>
                    </a:lnTo>
                    <a:lnTo>
                      <a:pt x="14" y="8"/>
                    </a:lnTo>
                    <a:lnTo>
                      <a:pt x="13" y="7"/>
                    </a:lnTo>
                    <a:lnTo>
                      <a:pt x="15" y="7"/>
                    </a:lnTo>
                    <a:lnTo>
                      <a:pt x="15" y="6"/>
                    </a:lnTo>
                    <a:lnTo>
                      <a:pt x="15" y="5"/>
                    </a:lnTo>
                    <a:lnTo>
                      <a:pt x="15" y="3"/>
                    </a:lnTo>
                    <a:lnTo>
                      <a:pt x="15" y="1"/>
                    </a:lnTo>
                    <a:lnTo>
                      <a:pt x="15" y="1"/>
                    </a:lnTo>
                    <a:lnTo>
                      <a:pt x="14" y="0"/>
                    </a:lnTo>
                    <a:lnTo>
                      <a:pt x="13" y="1"/>
                    </a:lnTo>
                    <a:lnTo>
                      <a:pt x="13" y="1"/>
                    </a:lnTo>
                    <a:lnTo>
                      <a:pt x="11" y="2"/>
                    </a:lnTo>
                    <a:lnTo>
                      <a:pt x="11" y="2"/>
                    </a:lnTo>
                    <a:lnTo>
                      <a:pt x="11" y="3"/>
                    </a:lnTo>
                    <a:lnTo>
                      <a:pt x="11" y="3"/>
                    </a:lnTo>
                    <a:lnTo>
                      <a:pt x="11" y="3"/>
                    </a:lnTo>
                    <a:lnTo>
                      <a:pt x="12" y="4"/>
                    </a:lnTo>
                    <a:lnTo>
                      <a:pt x="12" y="4"/>
                    </a:lnTo>
                    <a:lnTo>
                      <a:pt x="12" y="5"/>
                    </a:lnTo>
                    <a:lnTo>
                      <a:pt x="8" y="7"/>
                    </a:lnTo>
                    <a:lnTo>
                      <a:pt x="6" y="7"/>
                    </a:lnTo>
                    <a:lnTo>
                      <a:pt x="4" y="8"/>
                    </a:lnTo>
                    <a:lnTo>
                      <a:pt x="1" y="9"/>
                    </a:lnTo>
                    <a:lnTo>
                      <a:pt x="1" y="9"/>
                    </a:lnTo>
                    <a:lnTo>
                      <a:pt x="0" y="9"/>
                    </a:lnTo>
                    <a:lnTo>
                      <a:pt x="0" y="9"/>
                    </a:lnTo>
                    <a:lnTo>
                      <a:pt x="1" y="12"/>
                    </a:lnTo>
                    <a:lnTo>
                      <a:pt x="7" y="1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2" name="Freeform 38"/>
              <p:cNvSpPr>
                <a:spLocks/>
              </p:cNvSpPr>
              <p:nvPr/>
            </p:nvSpPr>
            <p:spPr bwMode="gray">
              <a:xfrm>
                <a:off x="5800726" y="4335463"/>
                <a:ext cx="15875" cy="20638"/>
              </a:xfrm>
              <a:custGeom>
                <a:avLst/>
                <a:gdLst/>
                <a:ahLst/>
                <a:cxnLst>
                  <a:cxn ang="0">
                    <a:pos x="6" y="6"/>
                  </a:cxn>
                  <a:cxn ang="0">
                    <a:pos x="6" y="6"/>
                  </a:cxn>
                  <a:cxn ang="0">
                    <a:pos x="7" y="7"/>
                  </a:cxn>
                  <a:cxn ang="0">
                    <a:pos x="7" y="7"/>
                  </a:cxn>
                  <a:cxn ang="0">
                    <a:pos x="8" y="8"/>
                  </a:cxn>
                  <a:cxn ang="0">
                    <a:pos x="8" y="8"/>
                  </a:cxn>
                  <a:cxn ang="0">
                    <a:pos x="8" y="9"/>
                  </a:cxn>
                  <a:cxn ang="0">
                    <a:pos x="8" y="9"/>
                  </a:cxn>
                  <a:cxn ang="0">
                    <a:pos x="8" y="12"/>
                  </a:cxn>
                  <a:cxn ang="0">
                    <a:pos x="8" y="12"/>
                  </a:cxn>
                  <a:cxn ang="0">
                    <a:pos x="8" y="13"/>
                  </a:cxn>
                  <a:cxn ang="0">
                    <a:pos x="9" y="13"/>
                  </a:cxn>
                  <a:cxn ang="0">
                    <a:pos x="10" y="12"/>
                  </a:cxn>
                  <a:cxn ang="0">
                    <a:pos x="10" y="11"/>
                  </a:cxn>
                  <a:cxn ang="0">
                    <a:pos x="10" y="11"/>
                  </a:cxn>
                  <a:cxn ang="0">
                    <a:pos x="10" y="8"/>
                  </a:cxn>
                  <a:cxn ang="0">
                    <a:pos x="9" y="8"/>
                  </a:cxn>
                  <a:cxn ang="0">
                    <a:pos x="8" y="7"/>
                  </a:cxn>
                  <a:cxn ang="0">
                    <a:pos x="8" y="6"/>
                  </a:cxn>
                  <a:cxn ang="0">
                    <a:pos x="7" y="6"/>
                  </a:cxn>
                  <a:cxn ang="0">
                    <a:pos x="7" y="5"/>
                  </a:cxn>
                  <a:cxn ang="0">
                    <a:pos x="6" y="5"/>
                  </a:cxn>
                  <a:cxn ang="0">
                    <a:pos x="6" y="4"/>
                  </a:cxn>
                  <a:cxn ang="0">
                    <a:pos x="5" y="4"/>
                  </a:cxn>
                  <a:cxn ang="0">
                    <a:pos x="4" y="3"/>
                  </a:cxn>
                  <a:cxn ang="0">
                    <a:pos x="4" y="3"/>
                  </a:cxn>
                  <a:cxn ang="0">
                    <a:pos x="3" y="2"/>
                  </a:cxn>
                  <a:cxn ang="0">
                    <a:pos x="3" y="2"/>
                  </a:cxn>
                  <a:cxn ang="0">
                    <a:pos x="2" y="2"/>
                  </a:cxn>
                  <a:cxn ang="0">
                    <a:pos x="2" y="2"/>
                  </a:cxn>
                  <a:cxn ang="0">
                    <a:pos x="1" y="0"/>
                  </a:cxn>
                  <a:cxn ang="0">
                    <a:pos x="0" y="2"/>
                  </a:cxn>
                  <a:cxn ang="0">
                    <a:pos x="2" y="3"/>
                  </a:cxn>
                  <a:cxn ang="0">
                    <a:pos x="6" y="6"/>
                  </a:cxn>
                </a:cxnLst>
                <a:rect l="0" t="0" r="r" b="b"/>
                <a:pathLst>
                  <a:path w="10" h="13">
                    <a:moveTo>
                      <a:pt x="6" y="6"/>
                    </a:moveTo>
                    <a:lnTo>
                      <a:pt x="6" y="6"/>
                    </a:lnTo>
                    <a:lnTo>
                      <a:pt x="7" y="7"/>
                    </a:lnTo>
                    <a:lnTo>
                      <a:pt x="7" y="7"/>
                    </a:lnTo>
                    <a:lnTo>
                      <a:pt x="8" y="8"/>
                    </a:lnTo>
                    <a:lnTo>
                      <a:pt x="8" y="8"/>
                    </a:lnTo>
                    <a:lnTo>
                      <a:pt x="8" y="9"/>
                    </a:lnTo>
                    <a:lnTo>
                      <a:pt x="8" y="9"/>
                    </a:lnTo>
                    <a:lnTo>
                      <a:pt x="8" y="12"/>
                    </a:lnTo>
                    <a:lnTo>
                      <a:pt x="8" y="12"/>
                    </a:lnTo>
                    <a:lnTo>
                      <a:pt x="8" y="13"/>
                    </a:lnTo>
                    <a:lnTo>
                      <a:pt x="9" y="13"/>
                    </a:lnTo>
                    <a:lnTo>
                      <a:pt x="10" y="12"/>
                    </a:lnTo>
                    <a:lnTo>
                      <a:pt x="10" y="11"/>
                    </a:lnTo>
                    <a:lnTo>
                      <a:pt x="10" y="11"/>
                    </a:lnTo>
                    <a:lnTo>
                      <a:pt x="10" y="8"/>
                    </a:lnTo>
                    <a:lnTo>
                      <a:pt x="9" y="8"/>
                    </a:lnTo>
                    <a:lnTo>
                      <a:pt x="8" y="7"/>
                    </a:lnTo>
                    <a:lnTo>
                      <a:pt x="8" y="6"/>
                    </a:lnTo>
                    <a:lnTo>
                      <a:pt x="7" y="6"/>
                    </a:lnTo>
                    <a:lnTo>
                      <a:pt x="7" y="5"/>
                    </a:lnTo>
                    <a:lnTo>
                      <a:pt x="6" y="5"/>
                    </a:lnTo>
                    <a:lnTo>
                      <a:pt x="6" y="4"/>
                    </a:lnTo>
                    <a:lnTo>
                      <a:pt x="5" y="4"/>
                    </a:lnTo>
                    <a:lnTo>
                      <a:pt x="4" y="3"/>
                    </a:lnTo>
                    <a:lnTo>
                      <a:pt x="4" y="3"/>
                    </a:lnTo>
                    <a:lnTo>
                      <a:pt x="3" y="2"/>
                    </a:lnTo>
                    <a:lnTo>
                      <a:pt x="3" y="2"/>
                    </a:lnTo>
                    <a:lnTo>
                      <a:pt x="2" y="2"/>
                    </a:lnTo>
                    <a:lnTo>
                      <a:pt x="2" y="2"/>
                    </a:lnTo>
                    <a:lnTo>
                      <a:pt x="1" y="0"/>
                    </a:lnTo>
                    <a:lnTo>
                      <a:pt x="0" y="2"/>
                    </a:lnTo>
                    <a:lnTo>
                      <a:pt x="2" y="3"/>
                    </a:lnTo>
                    <a:lnTo>
                      <a:pt x="6" y="6"/>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3" name="Freeform 39"/>
              <p:cNvSpPr>
                <a:spLocks/>
              </p:cNvSpPr>
              <p:nvPr/>
            </p:nvSpPr>
            <p:spPr bwMode="gray">
              <a:xfrm>
                <a:off x="5824538" y="4356100"/>
                <a:ext cx="9525" cy="15875"/>
              </a:xfrm>
              <a:custGeom>
                <a:avLst/>
                <a:gdLst/>
                <a:ahLst/>
                <a:cxnLst>
                  <a:cxn ang="0">
                    <a:pos x="2" y="7"/>
                  </a:cxn>
                  <a:cxn ang="0">
                    <a:pos x="6" y="10"/>
                  </a:cxn>
                  <a:cxn ang="0">
                    <a:pos x="6" y="5"/>
                  </a:cxn>
                  <a:cxn ang="0">
                    <a:pos x="2" y="2"/>
                  </a:cxn>
                  <a:cxn ang="0">
                    <a:pos x="2" y="1"/>
                  </a:cxn>
                  <a:cxn ang="0">
                    <a:pos x="1" y="0"/>
                  </a:cxn>
                  <a:cxn ang="0">
                    <a:pos x="0" y="0"/>
                  </a:cxn>
                  <a:cxn ang="0">
                    <a:pos x="0" y="1"/>
                  </a:cxn>
                  <a:cxn ang="0">
                    <a:pos x="0" y="2"/>
                  </a:cxn>
                  <a:cxn ang="0">
                    <a:pos x="1" y="4"/>
                  </a:cxn>
                  <a:cxn ang="0">
                    <a:pos x="2" y="7"/>
                  </a:cxn>
                </a:cxnLst>
                <a:rect l="0" t="0" r="r" b="b"/>
                <a:pathLst>
                  <a:path w="6" h="10">
                    <a:moveTo>
                      <a:pt x="2" y="7"/>
                    </a:moveTo>
                    <a:lnTo>
                      <a:pt x="6" y="10"/>
                    </a:lnTo>
                    <a:lnTo>
                      <a:pt x="6" y="5"/>
                    </a:lnTo>
                    <a:lnTo>
                      <a:pt x="2" y="2"/>
                    </a:lnTo>
                    <a:lnTo>
                      <a:pt x="2" y="1"/>
                    </a:lnTo>
                    <a:lnTo>
                      <a:pt x="1" y="0"/>
                    </a:lnTo>
                    <a:lnTo>
                      <a:pt x="0" y="0"/>
                    </a:lnTo>
                    <a:lnTo>
                      <a:pt x="0" y="1"/>
                    </a:lnTo>
                    <a:lnTo>
                      <a:pt x="0" y="2"/>
                    </a:lnTo>
                    <a:lnTo>
                      <a:pt x="1" y="4"/>
                    </a:lnTo>
                    <a:lnTo>
                      <a:pt x="2" y="7"/>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4" name="Freeform 40"/>
              <p:cNvSpPr>
                <a:spLocks/>
              </p:cNvSpPr>
              <p:nvPr/>
            </p:nvSpPr>
            <p:spPr bwMode="gray">
              <a:xfrm>
                <a:off x="5540376" y="4192588"/>
                <a:ext cx="1588" cy="1588"/>
              </a:xfrm>
              <a:custGeom>
                <a:avLst/>
                <a:gdLst/>
                <a:ahLst/>
                <a:cxnLst>
                  <a:cxn ang="0">
                    <a:pos x="0" y="1"/>
                  </a:cxn>
                  <a:cxn ang="0">
                    <a:pos x="1" y="1"/>
                  </a:cxn>
                  <a:cxn ang="0">
                    <a:pos x="1" y="0"/>
                  </a:cxn>
                  <a:cxn ang="0">
                    <a:pos x="1" y="0"/>
                  </a:cxn>
                  <a:cxn ang="0">
                    <a:pos x="0" y="0"/>
                  </a:cxn>
                  <a:cxn ang="0">
                    <a:pos x="0" y="0"/>
                  </a:cxn>
                  <a:cxn ang="0">
                    <a:pos x="0" y="1"/>
                  </a:cxn>
                </a:cxnLst>
                <a:rect l="0" t="0" r="r" b="b"/>
                <a:pathLst>
                  <a:path w="1" h="1">
                    <a:moveTo>
                      <a:pt x="0" y="1"/>
                    </a:moveTo>
                    <a:lnTo>
                      <a:pt x="1" y="1"/>
                    </a:lnTo>
                    <a:lnTo>
                      <a:pt x="1" y="0"/>
                    </a:lnTo>
                    <a:lnTo>
                      <a:pt x="1" y="0"/>
                    </a:lnTo>
                    <a:lnTo>
                      <a:pt x="0" y="0"/>
                    </a:lnTo>
                    <a:lnTo>
                      <a:pt x="0"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5" name="Freeform 41"/>
              <p:cNvSpPr>
                <a:spLocks/>
              </p:cNvSpPr>
              <p:nvPr/>
            </p:nvSpPr>
            <p:spPr bwMode="gray">
              <a:xfrm>
                <a:off x="5537201" y="4189413"/>
                <a:ext cx="3175" cy="3175"/>
              </a:xfrm>
              <a:custGeom>
                <a:avLst/>
                <a:gdLst/>
                <a:ahLst/>
                <a:cxnLst>
                  <a:cxn ang="0">
                    <a:pos x="1" y="2"/>
                  </a:cxn>
                  <a:cxn ang="0">
                    <a:pos x="2" y="1"/>
                  </a:cxn>
                  <a:cxn ang="0">
                    <a:pos x="1" y="0"/>
                  </a:cxn>
                  <a:cxn ang="0">
                    <a:pos x="0" y="0"/>
                  </a:cxn>
                  <a:cxn ang="0">
                    <a:pos x="0" y="1"/>
                  </a:cxn>
                  <a:cxn ang="0">
                    <a:pos x="1" y="2"/>
                  </a:cxn>
                  <a:cxn ang="0">
                    <a:pos x="1" y="2"/>
                  </a:cxn>
                </a:cxnLst>
                <a:rect l="0" t="0" r="r" b="b"/>
                <a:pathLst>
                  <a:path w="2" h="2">
                    <a:moveTo>
                      <a:pt x="1" y="2"/>
                    </a:moveTo>
                    <a:lnTo>
                      <a:pt x="2" y="1"/>
                    </a:lnTo>
                    <a:lnTo>
                      <a:pt x="1" y="0"/>
                    </a:lnTo>
                    <a:lnTo>
                      <a:pt x="0" y="0"/>
                    </a:lnTo>
                    <a:lnTo>
                      <a:pt x="0" y="1"/>
                    </a:lnTo>
                    <a:lnTo>
                      <a:pt x="1" y="2"/>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6" name="Freeform 42"/>
              <p:cNvSpPr>
                <a:spLocks/>
              </p:cNvSpPr>
              <p:nvPr/>
            </p:nvSpPr>
            <p:spPr bwMode="gray">
              <a:xfrm>
                <a:off x="5534026" y="4192588"/>
                <a:ext cx="1588" cy="1588"/>
              </a:xfrm>
              <a:custGeom>
                <a:avLst/>
                <a:gdLst/>
                <a:ahLst/>
                <a:cxnLst>
                  <a:cxn ang="0">
                    <a:pos x="1" y="1"/>
                  </a:cxn>
                  <a:cxn ang="0">
                    <a:pos x="1" y="1"/>
                  </a:cxn>
                  <a:cxn ang="0">
                    <a:pos x="1" y="0"/>
                  </a:cxn>
                  <a:cxn ang="0">
                    <a:pos x="1" y="0"/>
                  </a:cxn>
                  <a:cxn ang="0">
                    <a:pos x="0" y="0"/>
                  </a:cxn>
                  <a:cxn ang="0">
                    <a:pos x="0" y="0"/>
                  </a:cxn>
                  <a:cxn ang="0">
                    <a:pos x="0" y="1"/>
                  </a:cxn>
                  <a:cxn ang="0">
                    <a:pos x="0" y="1"/>
                  </a:cxn>
                  <a:cxn ang="0">
                    <a:pos x="1" y="1"/>
                  </a:cxn>
                </a:cxnLst>
                <a:rect l="0" t="0" r="r" b="b"/>
                <a:pathLst>
                  <a:path w="1" h="1">
                    <a:moveTo>
                      <a:pt x="1" y="1"/>
                    </a:moveTo>
                    <a:lnTo>
                      <a:pt x="1" y="1"/>
                    </a:lnTo>
                    <a:lnTo>
                      <a:pt x="1" y="0"/>
                    </a:lnTo>
                    <a:lnTo>
                      <a:pt x="1" y="0"/>
                    </a:lnTo>
                    <a:lnTo>
                      <a:pt x="0" y="0"/>
                    </a:lnTo>
                    <a:lnTo>
                      <a:pt x="0" y="0"/>
                    </a:lnTo>
                    <a:lnTo>
                      <a:pt x="0" y="1"/>
                    </a:lnTo>
                    <a:lnTo>
                      <a:pt x="0" y="1"/>
                    </a:lnTo>
                    <a:lnTo>
                      <a:pt x="1"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7" name="Freeform 43"/>
              <p:cNvSpPr>
                <a:spLocks/>
              </p:cNvSpPr>
              <p:nvPr/>
            </p:nvSpPr>
            <p:spPr bwMode="gray">
              <a:xfrm>
                <a:off x="5870576" y="4575175"/>
                <a:ext cx="39688" cy="55563"/>
              </a:xfrm>
              <a:custGeom>
                <a:avLst/>
                <a:gdLst/>
                <a:ahLst/>
                <a:cxnLst>
                  <a:cxn ang="0">
                    <a:pos x="24" y="16"/>
                  </a:cxn>
                  <a:cxn ang="0">
                    <a:pos x="23" y="16"/>
                  </a:cxn>
                  <a:cxn ang="0">
                    <a:pos x="22" y="17"/>
                  </a:cxn>
                  <a:cxn ang="0">
                    <a:pos x="21" y="16"/>
                  </a:cxn>
                  <a:cxn ang="0">
                    <a:pos x="20" y="17"/>
                  </a:cxn>
                  <a:cxn ang="0">
                    <a:pos x="18" y="16"/>
                  </a:cxn>
                  <a:cxn ang="0">
                    <a:pos x="19" y="11"/>
                  </a:cxn>
                  <a:cxn ang="0">
                    <a:pos x="19" y="10"/>
                  </a:cxn>
                  <a:cxn ang="0">
                    <a:pos x="18" y="9"/>
                  </a:cxn>
                  <a:cxn ang="0">
                    <a:pos x="17" y="10"/>
                  </a:cxn>
                  <a:cxn ang="0">
                    <a:pos x="17" y="13"/>
                  </a:cxn>
                  <a:cxn ang="0">
                    <a:pos x="16" y="12"/>
                  </a:cxn>
                  <a:cxn ang="0">
                    <a:pos x="15" y="9"/>
                  </a:cxn>
                  <a:cxn ang="0">
                    <a:pos x="16" y="7"/>
                  </a:cxn>
                  <a:cxn ang="0">
                    <a:pos x="17" y="5"/>
                  </a:cxn>
                  <a:cxn ang="0">
                    <a:pos x="16" y="4"/>
                  </a:cxn>
                  <a:cxn ang="0">
                    <a:pos x="15" y="4"/>
                  </a:cxn>
                  <a:cxn ang="0">
                    <a:pos x="14" y="3"/>
                  </a:cxn>
                  <a:cxn ang="0">
                    <a:pos x="12" y="1"/>
                  </a:cxn>
                  <a:cxn ang="0">
                    <a:pos x="11" y="1"/>
                  </a:cxn>
                  <a:cxn ang="0">
                    <a:pos x="11" y="5"/>
                  </a:cxn>
                  <a:cxn ang="0">
                    <a:pos x="12" y="6"/>
                  </a:cxn>
                  <a:cxn ang="0">
                    <a:pos x="13" y="8"/>
                  </a:cxn>
                  <a:cxn ang="0">
                    <a:pos x="13" y="9"/>
                  </a:cxn>
                  <a:cxn ang="0">
                    <a:pos x="13" y="10"/>
                  </a:cxn>
                  <a:cxn ang="0">
                    <a:pos x="13" y="12"/>
                  </a:cxn>
                  <a:cxn ang="0">
                    <a:pos x="13" y="13"/>
                  </a:cxn>
                  <a:cxn ang="0">
                    <a:pos x="13" y="14"/>
                  </a:cxn>
                  <a:cxn ang="0">
                    <a:pos x="11" y="16"/>
                  </a:cxn>
                  <a:cxn ang="0">
                    <a:pos x="11" y="17"/>
                  </a:cxn>
                  <a:cxn ang="0">
                    <a:pos x="11" y="18"/>
                  </a:cxn>
                  <a:cxn ang="0">
                    <a:pos x="10" y="18"/>
                  </a:cxn>
                  <a:cxn ang="0">
                    <a:pos x="6" y="21"/>
                  </a:cxn>
                  <a:cxn ang="0">
                    <a:pos x="3" y="22"/>
                  </a:cxn>
                  <a:cxn ang="0">
                    <a:pos x="1" y="23"/>
                  </a:cxn>
                  <a:cxn ang="0">
                    <a:pos x="1" y="26"/>
                  </a:cxn>
                  <a:cxn ang="0">
                    <a:pos x="2" y="27"/>
                  </a:cxn>
                  <a:cxn ang="0">
                    <a:pos x="5" y="28"/>
                  </a:cxn>
                  <a:cxn ang="0">
                    <a:pos x="4" y="31"/>
                  </a:cxn>
                  <a:cxn ang="0">
                    <a:pos x="2" y="32"/>
                  </a:cxn>
                  <a:cxn ang="0">
                    <a:pos x="1" y="32"/>
                  </a:cxn>
                  <a:cxn ang="0">
                    <a:pos x="0" y="34"/>
                  </a:cxn>
                  <a:cxn ang="0">
                    <a:pos x="1" y="34"/>
                  </a:cxn>
                  <a:cxn ang="0">
                    <a:pos x="3" y="35"/>
                  </a:cxn>
                  <a:cxn ang="0">
                    <a:pos x="5" y="33"/>
                  </a:cxn>
                  <a:cxn ang="0">
                    <a:pos x="9" y="29"/>
                  </a:cxn>
                  <a:cxn ang="0">
                    <a:pos x="11" y="29"/>
                  </a:cxn>
                  <a:cxn ang="0">
                    <a:pos x="12" y="28"/>
                  </a:cxn>
                  <a:cxn ang="0">
                    <a:pos x="12" y="27"/>
                  </a:cxn>
                  <a:cxn ang="0">
                    <a:pos x="13" y="27"/>
                  </a:cxn>
                  <a:cxn ang="0">
                    <a:pos x="14" y="26"/>
                  </a:cxn>
                  <a:cxn ang="0">
                    <a:pos x="14" y="24"/>
                  </a:cxn>
                  <a:cxn ang="0">
                    <a:pos x="14" y="24"/>
                  </a:cxn>
                  <a:cxn ang="0">
                    <a:pos x="17" y="23"/>
                  </a:cxn>
                  <a:cxn ang="0">
                    <a:pos x="19" y="24"/>
                  </a:cxn>
                  <a:cxn ang="0">
                    <a:pos x="20" y="21"/>
                  </a:cxn>
                  <a:cxn ang="0">
                    <a:pos x="22" y="21"/>
                  </a:cxn>
                  <a:cxn ang="0">
                    <a:pos x="22" y="21"/>
                  </a:cxn>
                  <a:cxn ang="0">
                    <a:pos x="23" y="19"/>
                  </a:cxn>
                  <a:cxn ang="0">
                    <a:pos x="25" y="18"/>
                  </a:cxn>
                  <a:cxn ang="0">
                    <a:pos x="25" y="17"/>
                  </a:cxn>
                </a:cxnLst>
                <a:rect l="0" t="0" r="r" b="b"/>
                <a:pathLst>
                  <a:path w="25" h="35">
                    <a:moveTo>
                      <a:pt x="25" y="16"/>
                    </a:moveTo>
                    <a:lnTo>
                      <a:pt x="24" y="16"/>
                    </a:lnTo>
                    <a:lnTo>
                      <a:pt x="24" y="16"/>
                    </a:lnTo>
                    <a:lnTo>
                      <a:pt x="23" y="16"/>
                    </a:lnTo>
                    <a:lnTo>
                      <a:pt x="23" y="17"/>
                    </a:lnTo>
                    <a:lnTo>
                      <a:pt x="22" y="17"/>
                    </a:lnTo>
                    <a:lnTo>
                      <a:pt x="22" y="16"/>
                    </a:lnTo>
                    <a:lnTo>
                      <a:pt x="21" y="16"/>
                    </a:lnTo>
                    <a:lnTo>
                      <a:pt x="21" y="17"/>
                    </a:lnTo>
                    <a:lnTo>
                      <a:pt x="20" y="17"/>
                    </a:lnTo>
                    <a:lnTo>
                      <a:pt x="19" y="17"/>
                    </a:lnTo>
                    <a:lnTo>
                      <a:pt x="18" y="16"/>
                    </a:lnTo>
                    <a:lnTo>
                      <a:pt x="18" y="13"/>
                    </a:lnTo>
                    <a:lnTo>
                      <a:pt x="19" y="11"/>
                    </a:lnTo>
                    <a:lnTo>
                      <a:pt x="19" y="10"/>
                    </a:lnTo>
                    <a:lnTo>
                      <a:pt x="19" y="10"/>
                    </a:lnTo>
                    <a:lnTo>
                      <a:pt x="19" y="9"/>
                    </a:lnTo>
                    <a:lnTo>
                      <a:pt x="18" y="9"/>
                    </a:lnTo>
                    <a:lnTo>
                      <a:pt x="17" y="10"/>
                    </a:lnTo>
                    <a:lnTo>
                      <a:pt x="17" y="10"/>
                    </a:lnTo>
                    <a:lnTo>
                      <a:pt x="17" y="12"/>
                    </a:lnTo>
                    <a:lnTo>
                      <a:pt x="17" y="13"/>
                    </a:lnTo>
                    <a:lnTo>
                      <a:pt x="16" y="13"/>
                    </a:lnTo>
                    <a:lnTo>
                      <a:pt x="16" y="12"/>
                    </a:lnTo>
                    <a:lnTo>
                      <a:pt x="15" y="10"/>
                    </a:lnTo>
                    <a:lnTo>
                      <a:pt x="15" y="9"/>
                    </a:lnTo>
                    <a:lnTo>
                      <a:pt x="16" y="8"/>
                    </a:lnTo>
                    <a:lnTo>
                      <a:pt x="16" y="7"/>
                    </a:lnTo>
                    <a:lnTo>
                      <a:pt x="17" y="6"/>
                    </a:lnTo>
                    <a:lnTo>
                      <a:pt x="17" y="5"/>
                    </a:lnTo>
                    <a:lnTo>
                      <a:pt x="16" y="5"/>
                    </a:lnTo>
                    <a:lnTo>
                      <a:pt x="16" y="4"/>
                    </a:lnTo>
                    <a:lnTo>
                      <a:pt x="15" y="4"/>
                    </a:lnTo>
                    <a:lnTo>
                      <a:pt x="15" y="4"/>
                    </a:lnTo>
                    <a:lnTo>
                      <a:pt x="14" y="4"/>
                    </a:lnTo>
                    <a:lnTo>
                      <a:pt x="14" y="3"/>
                    </a:lnTo>
                    <a:lnTo>
                      <a:pt x="13" y="3"/>
                    </a:lnTo>
                    <a:lnTo>
                      <a:pt x="12" y="1"/>
                    </a:lnTo>
                    <a:lnTo>
                      <a:pt x="12" y="0"/>
                    </a:lnTo>
                    <a:lnTo>
                      <a:pt x="11" y="1"/>
                    </a:lnTo>
                    <a:lnTo>
                      <a:pt x="12" y="3"/>
                    </a:lnTo>
                    <a:lnTo>
                      <a:pt x="11" y="5"/>
                    </a:lnTo>
                    <a:lnTo>
                      <a:pt x="13" y="6"/>
                    </a:lnTo>
                    <a:lnTo>
                      <a:pt x="12" y="6"/>
                    </a:lnTo>
                    <a:lnTo>
                      <a:pt x="12" y="7"/>
                    </a:lnTo>
                    <a:lnTo>
                      <a:pt x="13" y="8"/>
                    </a:lnTo>
                    <a:lnTo>
                      <a:pt x="12" y="9"/>
                    </a:lnTo>
                    <a:lnTo>
                      <a:pt x="13" y="9"/>
                    </a:lnTo>
                    <a:lnTo>
                      <a:pt x="13" y="10"/>
                    </a:lnTo>
                    <a:lnTo>
                      <a:pt x="13" y="10"/>
                    </a:lnTo>
                    <a:lnTo>
                      <a:pt x="13" y="12"/>
                    </a:lnTo>
                    <a:lnTo>
                      <a:pt x="13" y="12"/>
                    </a:lnTo>
                    <a:lnTo>
                      <a:pt x="14" y="12"/>
                    </a:lnTo>
                    <a:lnTo>
                      <a:pt x="13" y="13"/>
                    </a:lnTo>
                    <a:lnTo>
                      <a:pt x="12" y="13"/>
                    </a:lnTo>
                    <a:lnTo>
                      <a:pt x="13" y="14"/>
                    </a:lnTo>
                    <a:lnTo>
                      <a:pt x="12" y="15"/>
                    </a:lnTo>
                    <a:lnTo>
                      <a:pt x="11" y="16"/>
                    </a:lnTo>
                    <a:lnTo>
                      <a:pt x="11" y="16"/>
                    </a:lnTo>
                    <a:lnTo>
                      <a:pt x="11" y="17"/>
                    </a:lnTo>
                    <a:lnTo>
                      <a:pt x="12" y="18"/>
                    </a:lnTo>
                    <a:lnTo>
                      <a:pt x="11" y="18"/>
                    </a:lnTo>
                    <a:lnTo>
                      <a:pt x="10" y="18"/>
                    </a:lnTo>
                    <a:lnTo>
                      <a:pt x="10" y="18"/>
                    </a:lnTo>
                    <a:lnTo>
                      <a:pt x="8" y="19"/>
                    </a:lnTo>
                    <a:lnTo>
                      <a:pt x="6" y="21"/>
                    </a:lnTo>
                    <a:lnTo>
                      <a:pt x="5" y="21"/>
                    </a:lnTo>
                    <a:lnTo>
                      <a:pt x="3" y="22"/>
                    </a:lnTo>
                    <a:lnTo>
                      <a:pt x="2" y="23"/>
                    </a:lnTo>
                    <a:lnTo>
                      <a:pt x="1" y="23"/>
                    </a:lnTo>
                    <a:lnTo>
                      <a:pt x="1" y="25"/>
                    </a:lnTo>
                    <a:lnTo>
                      <a:pt x="1" y="26"/>
                    </a:lnTo>
                    <a:lnTo>
                      <a:pt x="2" y="27"/>
                    </a:lnTo>
                    <a:lnTo>
                      <a:pt x="2" y="27"/>
                    </a:lnTo>
                    <a:lnTo>
                      <a:pt x="5" y="27"/>
                    </a:lnTo>
                    <a:lnTo>
                      <a:pt x="5" y="28"/>
                    </a:lnTo>
                    <a:lnTo>
                      <a:pt x="4" y="29"/>
                    </a:lnTo>
                    <a:lnTo>
                      <a:pt x="4" y="31"/>
                    </a:lnTo>
                    <a:lnTo>
                      <a:pt x="3" y="32"/>
                    </a:lnTo>
                    <a:lnTo>
                      <a:pt x="2" y="32"/>
                    </a:lnTo>
                    <a:lnTo>
                      <a:pt x="1" y="32"/>
                    </a:lnTo>
                    <a:lnTo>
                      <a:pt x="1" y="32"/>
                    </a:lnTo>
                    <a:lnTo>
                      <a:pt x="1" y="33"/>
                    </a:lnTo>
                    <a:lnTo>
                      <a:pt x="0" y="34"/>
                    </a:lnTo>
                    <a:lnTo>
                      <a:pt x="1" y="34"/>
                    </a:lnTo>
                    <a:lnTo>
                      <a:pt x="1" y="34"/>
                    </a:lnTo>
                    <a:lnTo>
                      <a:pt x="2" y="35"/>
                    </a:lnTo>
                    <a:lnTo>
                      <a:pt x="3" y="35"/>
                    </a:lnTo>
                    <a:lnTo>
                      <a:pt x="4" y="34"/>
                    </a:lnTo>
                    <a:lnTo>
                      <a:pt x="5" y="33"/>
                    </a:lnTo>
                    <a:lnTo>
                      <a:pt x="8" y="30"/>
                    </a:lnTo>
                    <a:lnTo>
                      <a:pt x="9" y="29"/>
                    </a:lnTo>
                    <a:lnTo>
                      <a:pt x="10" y="29"/>
                    </a:lnTo>
                    <a:lnTo>
                      <a:pt x="11" y="29"/>
                    </a:lnTo>
                    <a:lnTo>
                      <a:pt x="11" y="28"/>
                    </a:lnTo>
                    <a:lnTo>
                      <a:pt x="12" y="28"/>
                    </a:lnTo>
                    <a:lnTo>
                      <a:pt x="12" y="28"/>
                    </a:lnTo>
                    <a:lnTo>
                      <a:pt x="12" y="27"/>
                    </a:lnTo>
                    <a:lnTo>
                      <a:pt x="13" y="27"/>
                    </a:lnTo>
                    <a:lnTo>
                      <a:pt x="13" y="27"/>
                    </a:lnTo>
                    <a:lnTo>
                      <a:pt x="14" y="27"/>
                    </a:lnTo>
                    <a:lnTo>
                      <a:pt x="14" y="26"/>
                    </a:lnTo>
                    <a:lnTo>
                      <a:pt x="14" y="25"/>
                    </a:lnTo>
                    <a:lnTo>
                      <a:pt x="14" y="24"/>
                    </a:lnTo>
                    <a:lnTo>
                      <a:pt x="14" y="24"/>
                    </a:lnTo>
                    <a:lnTo>
                      <a:pt x="14" y="24"/>
                    </a:lnTo>
                    <a:lnTo>
                      <a:pt x="16" y="23"/>
                    </a:lnTo>
                    <a:lnTo>
                      <a:pt x="17" y="23"/>
                    </a:lnTo>
                    <a:lnTo>
                      <a:pt x="18" y="24"/>
                    </a:lnTo>
                    <a:lnTo>
                      <a:pt x="19" y="24"/>
                    </a:lnTo>
                    <a:lnTo>
                      <a:pt x="20" y="23"/>
                    </a:lnTo>
                    <a:lnTo>
                      <a:pt x="20" y="21"/>
                    </a:lnTo>
                    <a:lnTo>
                      <a:pt x="21" y="21"/>
                    </a:lnTo>
                    <a:lnTo>
                      <a:pt x="22" y="21"/>
                    </a:lnTo>
                    <a:lnTo>
                      <a:pt x="22" y="21"/>
                    </a:lnTo>
                    <a:lnTo>
                      <a:pt x="22" y="21"/>
                    </a:lnTo>
                    <a:lnTo>
                      <a:pt x="22" y="19"/>
                    </a:lnTo>
                    <a:lnTo>
                      <a:pt x="23" y="19"/>
                    </a:lnTo>
                    <a:lnTo>
                      <a:pt x="23" y="19"/>
                    </a:lnTo>
                    <a:lnTo>
                      <a:pt x="25" y="18"/>
                    </a:lnTo>
                    <a:lnTo>
                      <a:pt x="25" y="18"/>
                    </a:lnTo>
                    <a:lnTo>
                      <a:pt x="25" y="17"/>
                    </a:lnTo>
                    <a:lnTo>
                      <a:pt x="25" y="1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8" name="Freeform 44"/>
              <p:cNvSpPr>
                <a:spLocks/>
              </p:cNvSpPr>
              <p:nvPr/>
            </p:nvSpPr>
            <p:spPr bwMode="gray">
              <a:xfrm>
                <a:off x="5792788" y="4622800"/>
                <a:ext cx="73025" cy="44450"/>
              </a:xfrm>
              <a:custGeom>
                <a:avLst/>
                <a:gdLst/>
                <a:ahLst/>
                <a:cxnLst>
                  <a:cxn ang="0">
                    <a:pos x="44" y="3"/>
                  </a:cxn>
                  <a:cxn ang="0">
                    <a:pos x="43" y="1"/>
                  </a:cxn>
                  <a:cxn ang="0">
                    <a:pos x="42" y="2"/>
                  </a:cxn>
                  <a:cxn ang="0">
                    <a:pos x="41" y="0"/>
                  </a:cxn>
                  <a:cxn ang="0">
                    <a:pos x="41" y="1"/>
                  </a:cxn>
                  <a:cxn ang="0">
                    <a:pos x="39" y="2"/>
                  </a:cxn>
                  <a:cxn ang="0">
                    <a:pos x="38" y="3"/>
                  </a:cxn>
                  <a:cxn ang="0">
                    <a:pos x="37" y="4"/>
                  </a:cxn>
                  <a:cxn ang="0">
                    <a:pos x="35" y="5"/>
                  </a:cxn>
                  <a:cxn ang="0">
                    <a:pos x="34" y="6"/>
                  </a:cxn>
                  <a:cxn ang="0">
                    <a:pos x="31" y="8"/>
                  </a:cxn>
                  <a:cxn ang="0">
                    <a:pos x="31" y="8"/>
                  </a:cxn>
                  <a:cxn ang="0">
                    <a:pos x="29" y="9"/>
                  </a:cxn>
                  <a:cxn ang="0">
                    <a:pos x="26" y="11"/>
                  </a:cxn>
                  <a:cxn ang="0">
                    <a:pos x="24" y="12"/>
                  </a:cxn>
                  <a:cxn ang="0">
                    <a:pos x="23" y="13"/>
                  </a:cxn>
                  <a:cxn ang="0">
                    <a:pos x="22" y="13"/>
                  </a:cxn>
                  <a:cxn ang="0">
                    <a:pos x="17" y="15"/>
                  </a:cxn>
                  <a:cxn ang="0">
                    <a:pos x="14" y="16"/>
                  </a:cxn>
                  <a:cxn ang="0">
                    <a:pos x="12" y="17"/>
                  </a:cxn>
                  <a:cxn ang="0">
                    <a:pos x="10" y="18"/>
                  </a:cxn>
                  <a:cxn ang="0">
                    <a:pos x="10" y="20"/>
                  </a:cxn>
                  <a:cxn ang="0">
                    <a:pos x="9" y="19"/>
                  </a:cxn>
                  <a:cxn ang="0">
                    <a:pos x="7" y="20"/>
                  </a:cxn>
                  <a:cxn ang="0">
                    <a:pos x="4" y="22"/>
                  </a:cxn>
                  <a:cxn ang="0">
                    <a:pos x="3" y="22"/>
                  </a:cxn>
                  <a:cxn ang="0">
                    <a:pos x="1" y="22"/>
                  </a:cxn>
                  <a:cxn ang="0">
                    <a:pos x="0" y="24"/>
                  </a:cxn>
                  <a:cxn ang="0">
                    <a:pos x="2" y="24"/>
                  </a:cxn>
                  <a:cxn ang="0">
                    <a:pos x="2" y="24"/>
                  </a:cxn>
                  <a:cxn ang="0">
                    <a:pos x="2" y="26"/>
                  </a:cxn>
                  <a:cxn ang="0">
                    <a:pos x="3" y="25"/>
                  </a:cxn>
                  <a:cxn ang="0">
                    <a:pos x="4" y="26"/>
                  </a:cxn>
                  <a:cxn ang="0">
                    <a:pos x="6" y="26"/>
                  </a:cxn>
                  <a:cxn ang="0">
                    <a:pos x="9" y="27"/>
                  </a:cxn>
                  <a:cxn ang="0">
                    <a:pos x="11" y="27"/>
                  </a:cxn>
                  <a:cxn ang="0">
                    <a:pos x="13" y="28"/>
                  </a:cxn>
                  <a:cxn ang="0">
                    <a:pos x="15" y="27"/>
                  </a:cxn>
                  <a:cxn ang="0">
                    <a:pos x="17" y="25"/>
                  </a:cxn>
                  <a:cxn ang="0">
                    <a:pos x="20" y="24"/>
                  </a:cxn>
                  <a:cxn ang="0">
                    <a:pos x="20" y="22"/>
                  </a:cxn>
                  <a:cxn ang="0">
                    <a:pos x="22" y="21"/>
                  </a:cxn>
                  <a:cxn ang="0">
                    <a:pos x="24" y="20"/>
                  </a:cxn>
                  <a:cxn ang="0">
                    <a:pos x="24" y="19"/>
                  </a:cxn>
                  <a:cxn ang="0">
                    <a:pos x="28" y="17"/>
                  </a:cxn>
                  <a:cxn ang="0">
                    <a:pos x="29" y="17"/>
                  </a:cxn>
                  <a:cxn ang="0">
                    <a:pos x="30" y="15"/>
                  </a:cxn>
                  <a:cxn ang="0">
                    <a:pos x="32" y="16"/>
                  </a:cxn>
                  <a:cxn ang="0">
                    <a:pos x="33" y="16"/>
                  </a:cxn>
                  <a:cxn ang="0">
                    <a:pos x="34" y="15"/>
                  </a:cxn>
                  <a:cxn ang="0">
                    <a:pos x="34" y="15"/>
                  </a:cxn>
                  <a:cxn ang="0">
                    <a:pos x="36" y="11"/>
                  </a:cxn>
                  <a:cxn ang="0">
                    <a:pos x="36" y="11"/>
                  </a:cxn>
                  <a:cxn ang="0">
                    <a:pos x="39" y="9"/>
                  </a:cxn>
                  <a:cxn ang="0">
                    <a:pos x="39" y="8"/>
                  </a:cxn>
                  <a:cxn ang="0">
                    <a:pos x="41" y="8"/>
                  </a:cxn>
                  <a:cxn ang="0">
                    <a:pos x="43" y="6"/>
                  </a:cxn>
                  <a:cxn ang="0">
                    <a:pos x="44" y="6"/>
                  </a:cxn>
                  <a:cxn ang="0">
                    <a:pos x="46" y="4"/>
                  </a:cxn>
                  <a:cxn ang="0">
                    <a:pos x="46" y="2"/>
                  </a:cxn>
                  <a:cxn ang="0">
                    <a:pos x="46" y="2"/>
                  </a:cxn>
                </a:cxnLst>
                <a:rect l="0" t="0" r="r" b="b"/>
                <a:pathLst>
                  <a:path w="46" h="28">
                    <a:moveTo>
                      <a:pt x="46" y="2"/>
                    </a:moveTo>
                    <a:lnTo>
                      <a:pt x="44" y="3"/>
                    </a:lnTo>
                    <a:lnTo>
                      <a:pt x="43" y="3"/>
                    </a:lnTo>
                    <a:lnTo>
                      <a:pt x="43" y="1"/>
                    </a:lnTo>
                    <a:lnTo>
                      <a:pt x="42" y="2"/>
                    </a:lnTo>
                    <a:lnTo>
                      <a:pt x="42" y="2"/>
                    </a:lnTo>
                    <a:lnTo>
                      <a:pt x="42" y="0"/>
                    </a:lnTo>
                    <a:lnTo>
                      <a:pt x="41" y="0"/>
                    </a:lnTo>
                    <a:lnTo>
                      <a:pt x="41" y="0"/>
                    </a:lnTo>
                    <a:lnTo>
                      <a:pt x="41" y="1"/>
                    </a:lnTo>
                    <a:lnTo>
                      <a:pt x="40" y="1"/>
                    </a:lnTo>
                    <a:lnTo>
                      <a:pt x="39" y="2"/>
                    </a:lnTo>
                    <a:lnTo>
                      <a:pt x="39" y="2"/>
                    </a:lnTo>
                    <a:lnTo>
                      <a:pt x="38" y="3"/>
                    </a:lnTo>
                    <a:lnTo>
                      <a:pt x="38" y="4"/>
                    </a:lnTo>
                    <a:lnTo>
                      <a:pt x="37" y="4"/>
                    </a:lnTo>
                    <a:lnTo>
                      <a:pt x="36" y="5"/>
                    </a:lnTo>
                    <a:lnTo>
                      <a:pt x="35" y="5"/>
                    </a:lnTo>
                    <a:lnTo>
                      <a:pt x="34" y="5"/>
                    </a:lnTo>
                    <a:lnTo>
                      <a:pt x="34" y="6"/>
                    </a:lnTo>
                    <a:lnTo>
                      <a:pt x="32" y="7"/>
                    </a:lnTo>
                    <a:lnTo>
                      <a:pt x="31" y="8"/>
                    </a:lnTo>
                    <a:lnTo>
                      <a:pt x="31" y="8"/>
                    </a:lnTo>
                    <a:lnTo>
                      <a:pt x="31" y="8"/>
                    </a:lnTo>
                    <a:lnTo>
                      <a:pt x="30" y="9"/>
                    </a:lnTo>
                    <a:lnTo>
                      <a:pt x="29" y="9"/>
                    </a:lnTo>
                    <a:lnTo>
                      <a:pt x="27" y="10"/>
                    </a:lnTo>
                    <a:lnTo>
                      <a:pt x="26" y="11"/>
                    </a:lnTo>
                    <a:lnTo>
                      <a:pt x="25" y="11"/>
                    </a:lnTo>
                    <a:lnTo>
                      <a:pt x="24" y="12"/>
                    </a:lnTo>
                    <a:lnTo>
                      <a:pt x="24" y="13"/>
                    </a:lnTo>
                    <a:lnTo>
                      <a:pt x="23" y="13"/>
                    </a:lnTo>
                    <a:lnTo>
                      <a:pt x="22" y="13"/>
                    </a:lnTo>
                    <a:lnTo>
                      <a:pt x="22" y="13"/>
                    </a:lnTo>
                    <a:lnTo>
                      <a:pt x="18" y="14"/>
                    </a:lnTo>
                    <a:lnTo>
                      <a:pt x="17" y="15"/>
                    </a:lnTo>
                    <a:lnTo>
                      <a:pt x="16" y="16"/>
                    </a:lnTo>
                    <a:lnTo>
                      <a:pt x="14" y="16"/>
                    </a:lnTo>
                    <a:lnTo>
                      <a:pt x="13" y="17"/>
                    </a:lnTo>
                    <a:lnTo>
                      <a:pt x="12" y="17"/>
                    </a:lnTo>
                    <a:lnTo>
                      <a:pt x="11" y="18"/>
                    </a:lnTo>
                    <a:lnTo>
                      <a:pt x="10" y="18"/>
                    </a:lnTo>
                    <a:lnTo>
                      <a:pt x="10" y="19"/>
                    </a:lnTo>
                    <a:lnTo>
                      <a:pt x="10" y="20"/>
                    </a:lnTo>
                    <a:lnTo>
                      <a:pt x="9" y="19"/>
                    </a:lnTo>
                    <a:lnTo>
                      <a:pt x="9" y="19"/>
                    </a:lnTo>
                    <a:lnTo>
                      <a:pt x="8" y="19"/>
                    </a:lnTo>
                    <a:lnTo>
                      <a:pt x="7" y="20"/>
                    </a:lnTo>
                    <a:lnTo>
                      <a:pt x="6" y="21"/>
                    </a:lnTo>
                    <a:lnTo>
                      <a:pt x="4" y="22"/>
                    </a:lnTo>
                    <a:lnTo>
                      <a:pt x="4" y="22"/>
                    </a:lnTo>
                    <a:lnTo>
                      <a:pt x="3" y="22"/>
                    </a:lnTo>
                    <a:lnTo>
                      <a:pt x="2" y="22"/>
                    </a:lnTo>
                    <a:lnTo>
                      <a:pt x="1" y="22"/>
                    </a:lnTo>
                    <a:lnTo>
                      <a:pt x="1" y="23"/>
                    </a:lnTo>
                    <a:lnTo>
                      <a:pt x="0" y="24"/>
                    </a:lnTo>
                    <a:lnTo>
                      <a:pt x="1" y="24"/>
                    </a:lnTo>
                    <a:lnTo>
                      <a:pt x="2" y="24"/>
                    </a:lnTo>
                    <a:lnTo>
                      <a:pt x="2" y="24"/>
                    </a:lnTo>
                    <a:lnTo>
                      <a:pt x="2" y="24"/>
                    </a:lnTo>
                    <a:lnTo>
                      <a:pt x="2" y="25"/>
                    </a:lnTo>
                    <a:lnTo>
                      <a:pt x="2" y="26"/>
                    </a:lnTo>
                    <a:lnTo>
                      <a:pt x="3" y="26"/>
                    </a:lnTo>
                    <a:lnTo>
                      <a:pt x="3" y="25"/>
                    </a:lnTo>
                    <a:lnTo>
                      <a:pt x="4" y="25"/>
                    </a:lnTo>
                    <a:lnTo>
                      <a:pt x="4" y="26"/>
                    </a:lnTo>
                    <a:lnTo>
                      <a:pt x="6" y="26"/>
                    </a:lnTo>
                    <a:lnTo>
                      <a:pt x="6" y="26"/>
                    </a:lnTo>
                    <a:lnTo>
                      <a:pt x="8" y="26"/>
                    </a:lnTo>
                    <a:lnTo>
                      <a:pt x="9" y="27"/>
                    </a:lnTo>
                    <a:lnTo>
                      <a:pt x="11" y="27"/>
                    </a:lnTo>
                    <a:lnTo>
                      <a:pt x="11" y="27"/>
                    </a:lnTo>
                    <a:lnTo>
                      <a:pt x="12" y="27"/>
                    </a:lnTo>
                    <a:lnTo>
                      <a:pt x="13" y="28"/>
                    </a:lnTo>
                    <a:lnTo>
                      <a:pt x="13" y="28"/>
                    </a:lnTo>
                    <a:lnTo>
                      <a:pt x="15" y="27"/>
                    </a:lnTo>
                    <a:lnTo>
                      <a:pt x="15" y="26"/>
                    </a:lnTo>
                    <a:lnTo>
                      <a:pt x="17" y="25"/>
                    </a:lnTo>
                    <a:lnTo>
                      <a:pt x="18" y="25"/>
                    </a:lnTo>
                    <a:lnTo>
                      <a:pt x="20" y="24"/>
                    </a:lnTo>
                    <a:lnTo>
                      <a:pt x="20" y="24"/>
                    </a:lnTo>
                    <a:lnTo>
                      <a:pt x="20" y="22"/>
                    </a:lnTo>
                    <a:lnTo>
                      <a:pt x="20" y="22"/>
                    </a:lnTo>
                    <a:lnTo>
                      <a:pt x="22" y="21"/>
                    </a:lnTo>
                    <a:lnTo>
                      <a:pt x="23" y="21"/>
                    </a:lnTo>
                    <a:lnTo>
                      <a:pt x="24" y="20"/>
                    </a:lnTo>
                    <a:lnTo>
                      <a:pt x="24" y="20"/>
                    </a:lnTo>
                    <a:lnTo>
                      <a:pt x="24" y="19"/>
                    </a:lnTo>
                    <a:lnTo>
                      <a:pt x="25" y="19"/>
                    </a:lnTo>
                    <a:lnTo>
                      <a:pt x="28" y="17"/>
                    </a:lnTo>
                    <a:lnTo>
                      <a:pt x="27" y="16"/>
                    </a:lnTo>
                    <a:lnTo>
                      <a:pt x="29" y="17"/>
                    </a:lnTo>
                    <a:lnTo>
                      <a:pt x="29" y="16"/>
                    </a:lnTo>
                    <a:lnTo>
                      <a:pt x="30" y="15"/>
                    </a:lnTo>
                    <a:lnTo>
                      <a:pt x="31" y="15"/>
                    </a:lnTo>
                    <a:lnTo>
                      <a:pt x="32" y="16"/>
                    </a:lnTo>
                    <a:lnTo>
                      <a:pt x="32" y="16"/>
                    </a:lnTo>
                    <a:lnTo>
                      <a:pt x="33" y="16"/>
                    </a:lnTo>
                    <a:lnTo>
                      <a:pt x="34" y="16"/>
                    </a:lnTo>
                    <a:lnTo>
                      <a:pt x="34" y="15"/>
                    </a:lnTo>
                    <a:lnTo>
                      <a:pt x="34" y="15"/>
                    </a:lnTo>
                    <a:lnTo>
                      <a:pt x="34" y="15"/>
                    </a:lnTo>
                    <a:lnTo>
                      <a:pt x="33" y="14"/>
                    </a:lnTo>
                    <a:lnTo>
                      <a:pt x="36" y="11"/>
                    </a:lnTo>
                    <a:lnTo>
                      <a:pt x="36" y="11"/>
                    </a:lnTo>
                    <a:lnTo>
                      <a:pt x="36" y="11"/>
                    </a:lnTo>
                    <a:lnTo>
                      <a:pt x="39" y="10"/>
                    </a:lnTo>
                    <a:lnTo>
                      <a:pt x="39" y="9"/>
                    </a:lnTo>
                    <a:lnTo>
                      <a:pt x="39" y="9"/>
                    </a:lnTo>
                    <a:lnTo>
                      <a:pt x="39" y="8"/>
                    </a:lnTo>
                    <a:lnTo>
                      <a:pt x="41" y="8"/>
                    </a:lnTo>
                    <a:lnTo>
                      <a:pt x="41" y="8"/>
                    </a:lnTo>
                    <a:lnTo>
                      <a:pt x="43" y="6"/>
                    </a:lnTo>
                    <a:lnTo>
                      <a:pt x="43" y="6"/>
                    </a:lnTo>
                    <a:lnTo>
                      <a:pt x="43" y="6"/>
                    </a:lnTo>
                    <a:lnTo>
                      <a:pt x="44" y="6"/>
                    </a:lnTo>
                    <a:lnTo>
                      <a:pt x="45" y="5"/>
                    </a:lnTo>
                    <a:lnTo>
                      <a:pt x="46" y="4"/>
                    </a:lnTo>
                    <a:lnTo>
                      <a:pt x="46" y="4"/>
                    </a:lnTo>
                    <a:lnTo>
                      <a:pt x="46" y="2"/>
                    </a:lnTo>
                    <a:lnTo>
                      <a:pt x="46" y="2"/>
                    </a:lnTo>
                    <a:lnTo>
                      <a:pt x="46" y="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49" name="Freeform 45"/>
              <p:cNvSpPr>
                <a:spLocks/>
              </p:cNvSpPr>
              <p:nvPr/>
            </p:nvSpPr>
            <p:spPr bwMode="gray">
              <a:xfrm>
                <a:off x="5465763" y="4268788"/>
                <a:ext cx="28575" cy="41275"/>
              </a:xfrm>
              <a:custGeom>
                <a:avLst/>
                <a:gdLst/>
                <a:ahLst/>
                <a:cxnLst>
                  <a:cxn ang="0">
                    <a:pos x="2" y="8"/>
                  </a:cxn>
                  <a:cxn ang="0">
                    <a:pos x="3" y="8"/>
                  </a:cxn>
                  <a:cxn ang="0">
                    <a:pos x="3" y="10"/>
                  </a:cxn>
                  <a:cxn ang="0">
                    <a:pos x="3" y="13"/>
                  </a:cxn>
                  <a:cxn ang="0">
                    <a:pos x="4" y="14"/>
                  </a:cxn>
                  <a:cxn ang="0">
                    <a:pos x="5" y="13"/>
                  </a:cxn>
                  <a:cxn ang="0">
                    <a:pos x="5" y="15"/>
                  </a:cxn>
                  <a:cxn ang="0">
                    <a:pos x="6" y="18"/>
                  </a:cxn>
                  <a:cxn ang="0">
                    <a:pos x="7" y="19"/>
                  </a:cxn>
                  <a:cxn ang="0">
                    <a:pos x="9" y="20"/>
                  </a:cxn>
                  <a:cxn ang="0">
                    <a:pos x="10" y="21"/>
                  </a:cxn>
                  <a:cxn ang="0">
                    <a:pos x="10" y="22"/>
                  </a:cxn>
                  <a:cxn ang="0">
                    <a:pos x="11" y="23"/>
                  </a:cxn>
                  <a:cxn ang="0">
                    <a:pos x="12" y="23"/>
                  </a:cxn>
                  <a:cxn ang="0">
                    <a:pos x="13" y="23"/>
                  </a:cxn>
                  <a:cxn ang="0">
                    <a:pos x="13" y="24"/>
                  </a:cxn>
                  <a:cxn ang="0">
                    <a:pos x="18" y="25"/>
                  </a:cxn>
                  <a:cxn ang="0">
                    <a:pos x="18" y="24"/>
                  </a:cxn>
                  <a:cxn ang="0">
                    <a:pos x="17" y="21"/>
                  </a:cxn>
                  <a:cxn ang="0">
                    <a:pos x="16" y="19"/>
                  </a:cxn>
                  <a:cxn ang="0">
                    <a:pos x="15" y="17"/>
                  </a:cxn>
                  <a:cxn ang="0">
                    <a:pos x="15" y="16"/>
                  </a:cxn>
                  <a:cxn ang="0">
                    <a:pos x="15" y="15"/>
                  </a:cxn>
                  <a:cxn ang="0">
                    <a:pos x="15" y="7"/>
                  </a:cxn>
                  <a:cxn ang="0">
                    <a:pos x="12" y="5"/>
                  </a:cxn>
                  <a:cxn ang="0">
                    <a:pos x="11" y="4"/>
                  </a:cxn>
                  <a:cxn ang="0">
                    <a:pos x="9" y="3"/>
                  </a:cxn>
                  <a:cxn ang="0">
                    <a:pos x="8" y="4"/>
                  </a:cxn>
                  <a:cxn ang="0">
                    <a:pos x="8" y="5"/>
                  </a:cxn>
                  <a:cxn ang="0">
                    <a:pos x="6" y="4"/>
                  </a:cxn>
                  <a:cxn ang="0">
                    <a:pos x="5" y="4"/>
                  </a:cxn>
                  <a:cxn ang="0">
                    <a:pos x="4" y="4"/>
                  </a:cxn>
                  <a:cxn ang="0">
                    <a:pos x="4" y="4"/>
                  </a:cxn>
                  <a:cxn ang="0">
                    <a:pos x="5" y="2"/>
                  </a:cxn>
                  <a:cxn ang="0">
                    <a:pos x="4" y="1"/>
                  </a:cxn>
                  <a:cxn ang="0">
                    <a:pos x="3" y="1"/>
                  </a:cxn>
                  <a:cxn ang="0">
                    <a:pos x="2" y="0"/>
                  </a:cxn>
                  <a:cxn ang="0">
                    <a:pos x="1" y="0"/>
                  </a:cxn>
                  <a:cxn ang="0">
                    <a:pos x="1" y="1"/>
                  </a:cxn>
                  <a:cxn ang="0">
                    <a:pos x="1" y="2"/>
                  </a:cxn>
                  <a:cxn ang="0">
                    <a:pos x="1" y="8"/>
                  </a:cxn>
                </a:cxnLst>
                <a:rect l="0" t="0" r="r" b="b"/>
                <a:pathLst>
                  <a:path w="18" h="26">
                    <a:moveTo>
                      <a:pt x="1" y="8"/>
                    </a:moveTo>
                    <a:lnTo>
                      <a:pt x="2" y="8"/>
                    </a:lnTo>
                    <a:lnTo>
                      <a:pt x="3" y="8"/>
                    </a:lnTo>
                    <a:lnTo>
                      <a:pt x="3" y="8"/>
                    </a:lnTo>
                    <a:lnTo>
                      <a:pt x="3" y="10"/>
                    </a:lnTo>
                    <a:lnTo>
                      <a:pt x="3" y="10"/>
                    </a:lnTo>
                    <a:lnTo>
                      <a:pt x="3" y="12"/>
                    </a:lnTo>
                    <a:lnTo>
                      <a:pt x="3" y="13"/>
                    </a:lnTo>
                    <a:lnTo>
                      <a:pt x="4" y="13"/>
                    </a:lnTo>
                    <a:lnTo>
                      <a:pt x="4" y="14"/>
                    </a:lnTo>
                    <a:lnTo>
                      <a:pt x="5" y="14"/>
                    </a:lnTo>
                    <a:lnTo>
                      <a:pt x="5" y="13"/>
                    </a:lnTo>
                    <a:lnTo>
                      <a:pt x="5" y="14"/>
                    </a:lnTo>
                    <a:lnTo>
                      <a:pt x="5" y="15"/>
                    </a:lnTo>
                    <a:lnTo>
                      <a:pt x="5" y="16"/>
                    </a:lnTo>
                    <a:lnTo>
                      <a:pt x="6" y="18"/>
                    </a:lnTo>
                    <a:lnTo>
                      <a:pt x="6" y="18"/>
                    </a:lnTo>
                    <a:lnTo>
                      <a:pt x="7" y="19"/>
                    </a:lnTo>
                    <a:lnTo>
                      <a:pt x="8" y="19"/>
                    </a:lnTo>
                    <a:lnTo>
                      <a:pt x="9" y="20"/>
                    </a:lnTo>
                    <a:lnTo>
                      <a:pt x="10" y="21"/>
                    </a:lnTo>
                    <a:lnTo>
                      <a:pt x="10" y="21"/>
                    </a:lnTo>
                    <a:lnTo>
                      <a:pt x="10" y="21"/>
                    </a:lnTo>
                    <a:lnTo>
                      <a:pt x="10" y="22"/>
                    </a:lnTo>
                    <a:lnTo>
                      <a:pt x="10" y="22"/>
                    </a:lnTo>
                    <a:lnTo>
                      <a:pt x="11" y="23"/>
                    </a:lnTo>
                    <a:lnTo>
                      <a:pt x="11" y="23"/>
                    </a:lnTo>
                    <a:lnTo>
                      <a:pt x="12" y="23"/>
                    </a:lnTo>
                    <a:lnTo>
                      <a:pt x="12" y="23"/>
                    </a:lnTo>
                    <a:lnTo>
                      <a:pt x="13" y="23"/>
                    </a:lnTo>
                    <a:lnTo>
                      <a:pt x="13" y="24"/>
                    </a:lnTo>
                    <a:lnTo>
                      <a:pt x="13" y="24"/>
                    </a:lnTo>
                    <a:lnTo>
                      <a:pt x="15" y="26"/>
                    </a:lnTo>
                    <a:lnTo>
                      <a:pt x="18" y="25"/>
                    </a:lnTo>
                    <a:lnTo>
                      <a:pt x="18" y="25"/>
                    </a:lnTo>
                    <a:lnTo>
                      <a:pt x="18" y="24"/>
                    </a:lnTo>
                    <a:lnTo>
                      <a:pt x="18" y="22"/>
                    </a:lnTo>
                    <a:lnTo>
                      <a:pt x="17" y="21"/>
                    </a:lnTo>
                    <a:lnTo>
                      <a:pt x="16" y="19"/>
                    </a:lnTo>
                    <a:lnTo>
                      <a:pt x="16" y="19"/>
                    </a:lnTo>
                    <a:lnTo>
                      <a:pt x="15" y="18"/>
                    </a:lnTo>
                    <a:lnTo>
                      <a:pt x="15" y="17"/>
                    </a:lnTo>
                    <a:lnTo>
                      <a:pt x="15" y="16"/>
                    </a:lnTo>
                    <a:lnTo>
                      <a:pt x="15" y="16"/>
                    </a:lnTo>
                    <a:lnTo>
                      <a:pt x="15" y="15"/>
                    </a:lnTo>
                    <a:lnTo>
                      <a:pt x="15" y="15"/>
                    </a:lnTo>
                    <a:lnTo>
                      <a:pt x="15" y="7"/>
                    </a:lnTo>
                    <a:lnTo>
                      <a:pt x="15" y="7"/>
                    </a:lnTo>
                    <a:lnTo>
                      <a:pt x="13" y="5"/>
                    </a:lnTo>
                    <a:lnTo>
                      <a:pt x="12" y="5"/>
                    </a:lnTo>
                    <a:lnTo>
                      <a:pt x="11" y="4"/>
                    </a:lnTo>
                    <a:lnTo>
                      <a:pt x="11" y="4"/>
                    </a:lnTo>
                    <a:lnTo>
                      <a:pt x="9" y="2"/>
                    </a:lnTo>
                    <a:lnTo>
                      <a:pt x="9" y="3"/>
                    </a:lnTo>
                    <a:lnTo>
                      <a:pt x="9" y="3"/>
                    </a:lnTo>
                    <a:lnTo>
                      <a:pt x="8" y="4"/>
                    </a:lnTo>
                    <a:lnTo>
                      <a:pt x="8" y="4"/>
                    </a:lnTo>
                    <a:lnTo>
                      <a:pt x="8" y="5"/>
                    </a:lnTo>
                    <a:lnTo>
                      <a:pt x="7" y="4"/>
                    </a:lnTo>
                    <a:lnTo>
                      <a:pt x="6" y="4"/>
                    </a:lnTo>
                    <a:lnTo>
                      <a:pt x="6" y="4"/>
                    </a:lnTo>
                    <a:lnTo>
                      <a:pt x="5" y="4"/>
                    </a:lnTo>
                    <a:lnTo>
                      <a:pt x="5" y="4"/>
                    </a:lnTo>
                    <a:lnTo>
                      <a:pt x="4" y="4"/>
                    </a:lnTo>
                    <a:lnTo>
                      <a:pt x="4" y="4"/>
                    </a:lnTo>
                    <a:lnTo>
                      <a:pt x="4" y="4"/>
                    </a:lnTo>
                    <a:lnTo>
                      <a:pt x="5" y="3"/>
                    </a:lnTo>
                    <a:lnTo>
                      <a:pt x="5" y="2"/>
                    </a:lnTo>
                    <a:lnTo>
                      <a:pt x="4" y="2"/>
                    </a:lnTo>
                    <a:lnTo>
                      <a:pt x="4" y="1"/>
                    </a:lnTo>
                    <a:lnTo>
                      <a:pt x="4" y="1"/>
                    </a:lnTo>
                    <a:lnTo>
                      <a:pt x="3" y="1"/>
                    </a:lnTo>
                    <a:lnTo>
                      <a:pt x="2" y="1"/>
                    </a:lnTo>
                    <a:lnTo>
                      <a:pt x="2" y="0"/>
                    </a:lnTo>
                    <a:lnTo>
                      <a:pt x="2" y="0"/>
                    </a:lnTo>
                    <a:lnTo>
                      <a:pt x="1" y="0"/>
                    </a:lnTo>
                    <a:lnTo>
                      <a:pt x="1" y="0"/>
                    </a:lnTo>
                    <a:lnTo>
                      <a:pt x="1" y="1"/>
                    </a:lnTo>
                    <a:lnTo>
                      <a:pt x="1" y="1"/>
                    </a:lnTo>
                    <a:lnTo>
                      <a:pt x="1" y="2"/>
                    </a:lnTo>
                    <a:lnTo>
                      <a:pt x="0" y="2"/>
                    </a:lnTo>
                    <a:lnTo>
                      <a:pt x="1" y="8"/>
                    </a:lnTo>
                    <a:lnTo>
                      <a:pt x="1" y="8"/>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0" name="Freeform 46"/>
              <p:cNvSpPr>
                <a:spLocks/>
              </p:cNvSpPr>
              <p:nvPr/>
            </p:nvSpPr>
            <p:spPr bwMode="gray">
              <a:xfrm>
                <a:off x="5640388" y="4062413"/>
                <a:ext cx="14288" cy="11113"/>
              </a:xfrm>
              <a:custGeom>
                <a:avLst/>
                <a:gdLst/>
                <a:ahLst/>
                <a:cxnLst>
                  <a:cxn ang="0">
                    <a:pos x="6" y="3"/>
                  </a:cxn>
                  <a:cxn ang="0">
                    <a:pos x="6" y="3"/>
                  </a:cxn>
                  <a:cxn ang="0">
                    <a:pos x="7" y="4"/>
                  </a:cxn>
                  <a:cxn ang="0">
                    <a:pos x="7" y="4"/>
                  </a:cxn>
                  <a:cxn ang="0">
                    <a:pos x="8" y="5"/>
                  </a:cxn>
                  <a:cxn ang="0">
                    <a:pos x="8" y="5"/>
                  </a:cxn>
                  <a:cxn ang="0">
                    <a:pos x="8" y="4"/>
                  </a:cxn>
                  <a:cxn ang="0">
                    <a:pos x="8" y="4"/>
                  </a:cxn>
                  <a:cxn ang="0">
                    <a:pos x="8" y="3"/>
                  </a:cxn>
                  <a:cxn ang="0">
                    <a:pos x="9" y="2"/>
                  </a:cxn>
                  <a:cxn ang="0">
                    <a:pos x="9" y="2"/>
                  </a:cxn>
                  <a:cxn ang="0">
                    <a:pos x="8" y="1"/>
                  </a:cxn>
                  <a:cxn ang="0">
                    <a:pos x="8" y="1"/>
                  </a:cxn>
                  <a:cxn ang="0">
                    <a:pos x="8" y="0"/>
                  </a:cxn>
                  <a:cxn ang="0">
                    <a:pos x="7" y="1"/>
                  </a:cxn>
                  <a:cxn ang="0">
                    <a:pos x="6" y="0"/>
                  </a:cxn>
                  <a:cxn ang="0">
                    <a:pos x="6" y="0"/>
                  </a:cxn>
                  <a:cxn ang="0">
                    <a:pos x="5" y="0"/>
                  </a:cxn>
                  <a:cxn ang="0">
                    <a:pos x="4" y="0"/>
                  </a:cxn>
                  <a:cxn ang="0">
                    <a:pos x="4" y="0"/>
                  </a:cxn>
                  <a:cxn ang="0">
                    <a:pos x="4" y="1"/>
                  </a:cxn>
                  <a:cxn ang="0">
                    <a:pos x="3" y="1"/>
                  </a:cxn>
                  <a:cxn ang="0">
                    <a:pos x="3" y="1"/>
                  </a:cxn>
                  <a:cxn ang="0">
                    <a:pos x="1" y="1"/>
                  </a:cxn>
                  <a:cxn ang="0">
                    <a:pos x="1" y="1"/>
                  </a:cxn>
                  <a:cxn ang="0">
                    <a:pos x="1" y="2"/>
                  </a:cxn>
                  <a:cxn ang="0">
                    <a:pos x="1" y="3"/>
                  </a:cxn>
                  <a:cxn ang="0">
                    <a:pos x="1" y="3"/>
                  </a:cxn>
                  <a:cxn ang="0">
                    <a:pos x="0" y="4"/>
                  </a:cxn>
                  <a:cxn ang="0">
                    <a:pos x="1" y="4"/>
                  </a:cxn>
                  <a:cxn ang="0">
                    <a:pos x="1" y="5"/>
                  </a:cxn>
                  <a:cxn ang="0">
                    <a:pos x="2" y="6"/>
                  </a:cxn>
                  <a:cxn ang="0">
                    <a:pos x="3" y="7"/>
                  </a:cxn>
                  <a:cxn ang="0">
                    <a:pos x="4" y="7"/>
                  </a:cxn>
                  <a:cxn ang="0">
                    <a:pos x="4" y="7"/>
                  </a:cxn>
                  <a:cxn ang="0">
                    <a:pos x="4" y="5"/>
                  </a:cxn>
                  <a:cxn ang="0">
                    <a:pos x="5" y="4"/>
                  </a:cxn>
                  <a:cxn ang="0">
                    <a:pos x="5" y="4"/>
                  </a:cxn>
                  <a:cxn ang="0">
                    <a:pos x="6" y="3"/>
                  </a:cxn>
                </a:cxnLst>
                <a:rect l="0" t="0" r="r" b="b"/>
                <a:pathLst>
                  <a:path w="9" h="7">
                    <a:moveTo>
                      <a:pt x="6" y="3"/>
                    </a:moveTo>
                    <a:lnTo>
                      <a:pt x="6" y="3"/>
                    </a:lnTo>
                    <a:lnTo>
                      <a:pt x="7" y="4"/>
                    </a:lnTo>
                    <a:lnTo>
                      <a:pt x="7" y="4"/>
                    </a:lnTo>
                    <a:lnTo>
                      <a:pt x="8" y="5"/>
                    </a:lnTo>
                    <a:lnTo>
                      <a:pt x="8" y="5"/>
                    </a:lnTo>
                    <a:lnTo>
                      <a:pt x="8" y="4"/>
                    </a:lnTo>
                    <a:lnTo>
                      <a:pt x="8" y="4"/>
                    </a:lnTo>
                    <a:lnTo>
                      <a:pt x="8" y="3"/>
                    </a:lnTo>
                    <a:lnTo>
                      <a:pt x="9" y="2"/>
                    </a:lnTo>
                    <a:lnTo>
                      <a:pt x="9" y="2"/>
                    </a:lnTo>
                    <a:lnTo>
                      <a:pt x="8" y="1"/>
                    </a:lnTo>
                    <a:lnTo>
                      <a:pt x="8" y="1"/>
                    </a:lnTo>
                    <a:lnTo>
                      <a:pt x="8" y="0"/>
                    </a:lnTo>
                    <a:lnTo>
                      <a:pt x="7" y="1"/>
                    </a:lnTo>
                    <a:lnTo>
                      <a:pt x="6" y="0"/>
                    </a:lnTo>
                    <a:lnTo>
                      <a:pt x="6" y="0"/>
                    </a:lnTo>
                    <a:lnTo>
                      <a:pt x="5" y="0"/>
                    </a:lnTo>
                    <a:lnTo>
                      <a:pt x="4" y="0"/>
                    </a:lnTo>
                    <a:lnTo>
                      <a:pt x="4" y="0"/>
                    </a:lnTo>
                    <a:lnTo>
                      <a:pt x="4" y="1"/>
                    </a:lnTo>
                    <a:lnTo>
                      <a:pt x="3" y="1"/>
                    </a:lnTo>
                    <a:lnTo>
                      <a:pt x="3" y="1"/>
                    </a:lnTo>
                    <a:lnTo>
                      <a:pt x="1" y="1"/>
                    </a:lnTo>
                    <a:lnTo>
                      <a:pt x="1" y="1"/>
                    </a:lnTo>
                    <a:lnTo>
                      <a:pt x="1" y="2"/>
                    </a:lnTo>
                    <a:lnTo>
                      <a:pt x="1" y="3"/>
                    </a:lnTo>
                    <a:lnTo>
                      <a:pt x="1" y="3"/>
                    </a:lnTo>
                    <a:lnTo>
                      <a:pt x="0" y="4"/>
                    </a:lnTo>
                    <a:lnTo>
                      <a:pt x="1" y="4"/>
                    </a:lnTo>
                    <a:lnTo>
                      <a:pt x="1" y="5"/>
                    </a:lnTo>
                    <a:lnTo>
                      <a:pt x="2" y="6"/>
                    </a:lnTo>
                    <a:lnTo>
                      <a:pt x="3" y="7"/>
                    </a:lnTo>
                    <a:lnTo>
                      <a:pt x="4" y="7"/>
                    </a:lnTo>
                    <a:lnTo>
                      <a:pt x="4" y="7"/>
                    </a:lnTo>
                    <a:lnTo>
                      <a:pt x="4" y="5"/>
                    </a:lnTo>
                    <a:lnTo>
                      <a:pt x="5" y="4"/>
                    </a:lnTo>
                    <a:lnTo>
                      <a:pt x="5" y="4"/>
                    </a:lnTo>
                    <a:lnTo>
                      <a:pt x="6"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1" name="Freeform 47"/>
              <p:cNvSpPr>
                <a:spLocks/>
              </p:cNvSpPr>
              <p:nvPr/>
            </p:nvSpPr>
            <p:spPr bwMode="gray">
              <a:xfrm>
                <a:off x="5632451" y="4110038"/>
                <a:ext cx="1588" cy="1588"/>
              </a:xfrm>
              <a:custGeom>
                <a:avLst/>
                <a:gdLst/>
                <a:ahLst/>
                <a:cxnLst>
                  <a:cxn ang="0">
                    <a:pos x="1" y="0"/>
                  </a:cxn>
                  <a:cxn ang="0">
                    <a:pos x="1" y="0"/>
                  </a:cxn>
                  <a:cxn ang="0">
                    <a:pos x="0" y="0"/>
                  </a:cxn>
                  <a:cxn ang="0">
                    <a:pos x="0" y="1"/>
                  </a:cxn>
                  <a:cxn ang="0">
                    <a:pos x="1" y="1"/>
                  </a:cxn>
                  <a:cxn ang="0">
                    <a:pos x="1" y="0"/>
                  </a:cxn>
                </a:cxnLst>
                <a:rect l="0" t="0" r="r" b="b"/>
                <a:pathLst>
                  <a:path w="1" h="1">
                    <a:moveTo>
                      <a:pt x="1" y="0"/>
                    </a:moveTo>
                    <a:lnTo>
                      <a:pt x="1" y="0"/>
                    </a:lnTo>
                    <a:lnTo>
                      <a:pt x="0" y="0"/>
                    </a:lnTo>
                    <a:lnTo>
                      <a:pt x="0" y="1"/>
                    </a:lnTo>
                    <a:lnTo>
                      <a:pt x="1" y="1"/>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2" name="Freeform 48"/>
              <p:cNvSpPr>
                <a:spLocks/>
              </p:cNvSpPr>
              <p:nvPr/>
            </p:nvSpPr>
            <p:spPr bwMode="gray">
              <a:xfrm>
                <a:off x="5634038" y="4090988"/>
                <a:ext cx="3175" cy="1588"/>
              </a:xfrm>
              <a:custGeom>
                <a:avLst/>
                <a:gdLst/>
                <a:ahLst/>
                <a:cxnLst>
                  <a:cxn ang="0">
                    <a:pos x="2" y="0"/>
                  </a:cxn>
                  <a:cxn ang="0">
                    <a:pos x="2" y="0"/>
                  </a:cxn>
                  <a:cxn ang="0">
                    <a:pos x="1" y="0"/>
                  </a:cxn>
                  <a:cxn ang="0">
                    <a:pos x="0" y="0"/>
                  </a:cxn>
                  <a:cxn ang="0">
                    <a:pos x="2" y="1"/>
                  </a:cxn>
                  <a:cxn ang="0">
                    <a:pos x="2" y="0"/>
                  </a:cxn>
                </a:cxnLst>
                <a:rect l="0" t="0" r="r" b="b"/>
                <a:pathLst>
                  <a:path w="2" h="1">
                    <a:moveTo>
                      <a:pt x="2" y="0"/>
                    </a:moveTo>
                    <a:lnTo>
                      <a:pt x="2" y="0"/>
                    </a:lnTo>
                    <a:lnTo>
                      <a:pt x="1" y="0"/>
                    </a:lnTo>
                    <a:lnTo>
                      <a:pt x="0" y="0"/>
                    </a:lnTo>
                    <a:lnTo>
                      <a:pt x="2" y="1"/>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3" name="Freeform 49"/>
              <p:cNvSpPr>
                <a:spLocks/>
              </p:cNvSpPr>
              <p:nvPr/>
            </p:nvSpPr>
            <p:spPr bwMode="gray">
              <a:xfrm>
                <a:off x="5638801" y="4087813"/>
                <a:ext cx="1588" cy="4763"/>
              </a:xfrm>
              <a:custGeom>
                <a:avLst/>
                <a:gdLst/>
                <a:ahLst/>
                <a:cxnLst>
                  <a:cxn ang="0">
                    <a:pos x="1" y="0"/>
                  </a:cxn>
                  <a:cxn ang="0">
                    <a:pos x="0" y="0"/>
                  </a:cxn>
                  <a:cxn ang="0">
                    <a:pos x="0" y="0"/>
                  </a:cxn>
                  <a:cxn ang="0">
                    <a:pos x="0" y="1"/>
                  </a:cxn>
                  <a:cxn ang="0">
                    <a:pos x="1" y="3"/>
                  </a:cxn>
                  <a:cxn ang="0">
                    <a:pos x="1" y="1"/>
                  </a:cxn>
                  <a:cxn ang="0">
                    <a:pos x="1" y="1"/>
                  </a:cxn>
                  <a:cxn ang="0">
                    <a:pos x="1" y="0"/>
                  </a:cxn>
                </a:cxnLst>
                <a:rect l="0" t="0" r="r" b="b"/>
                <a:pathLst>
                  <a:path w="1" h="3">
                    <a:moveTo>
                      <a:pt x="1" y="0"/>
                    </a:moveTo>
                    <a:lnTo>
                      <a:pt x="0" y="0"/>
                    </a:lnTo>
                    <a:lnTo>
                      <a:pt x="0" y="0"/>
                    </a:lnTo>
                    <a:lnTo>
                      <a:pt x="0" y="1"/>
                    </a:lnTo>
                    <a:lnTo>
                      <a:pt x="1" y="3"/>
                    </a:lnTo>
                    <a:lnTo>
                      <a:pt x="1" y="1"/>
                    </a:lnTo>
                    <a:lnTo>
                      <a:pt x="1" y="1"/>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4" name="Freeform 50"/>
              <p:cNvSpPr>
                <a:spLocks/>
              </p:cNvSpPr>
              <p:nvPr/>
            </p:nvSpPr>
            <p:spPr bwMode="gray">
              <a:xfrm>
                <a:off x="5627688" y="4117975"/>
                <a:ext cx="4763" cy="6350"/>
              </a:xfrm>
              <a:custGeom>
                <a:avLst/>
                <a:gdLst/>
                <a:ahLst/>
                <a:cxnLst>
                  <a:cxn ang="0">
                    <a:pos x="0" y="3"/>
                  </a:cxn>
                  <a:cxn ang="0">
                    <a:pos x="0" y="3"/>
                  </a:cxn>
                  <a:cxn ang="0">
                    <a:pos x="0" y="4"/>
                  </a:cxn>
                  <a:cxn ang="0">
                    <a:pos x="1" y="4"/>
                  </a:cxn>
                  <a:cxn ang="0">
                    <a:pos x="1" y="3"/>
                  </a:cxn>
                  <a:cxn ang="0">
                    <a:pos x="1" y="3"/>
                  </a:cxn>
                  <a:cxn ang="0">
                    <a:pos x="2" y="3"/>
                  </a:cxn>
                  <a:cxn ang="0">
                    <a:pos x="2" y="2"/>
                  </a:cxn>
                  <a:cxn ang="0">
                    <a:pos x="3" y="1"/>
                  </a:cxn>
                  <a:cxn ang="0">
                    <a:pos x="2" y="0"/>
                  </a:cxn>
                  <a:cxn ang="0">
                    <a:pos x="2" y="0"/>
                  </a:cxn>
                  <a:cxn ang="0">
                    <a:pos x="2" y="0"/>
                  </a:cxn>
                  <a:cxn ang="0">
                    <a:pos x="1" y="0"/>
                  </a:cxn>
                  <a:cxn ang="0">
                    <a:pos x="1" y="1"/>
                  </a:cxn>
                  <a:cxn ang="0">
                    <a:pos x="0" y="2"/>
                  </a:cxn>
                  <a:cxn ang="0">
                    <a:pos x="0" y="3"/>
                  </a:cxn>
                </a:cxnLst>
                <a:rect l="0" t="0" r="r" b="b"/>
                <a:pathLst>
                  <a:path w="3" h="4">
                    <a:moveTo>
                      <a:pt x="0" y="3"/>
                    </a:moveTo>
                    <a:lnTo>
                      <a:pt x="0" y="3"/>
                    </a:lnTo>
                    <a:lnTo>
                      <a:pt x="0" y="4"/>
                    </a:lnTo>
                    <a:lnTo>
                      <a:pt x="1" y="4"/>
                    </a:lnTo>
                    <a:lnTo>
                      <a:pt x="1" y="3"/>
                    </a:lnTo>
                    <a:lnTo>
                      <a:pt x="1" y="3"/>
                    </a:lnTo>
                    <a:lnTo>
                      <a:pt x="2" y="3"/>
                    </a:lnTo>
                    <a:lnTo>
                      <a:pt x="2" y="2"/>
                    </a:lnTo>
                    <a:lnTo>
                      <a:pt x="3" y="1"/>
                    </a:lnTo>
                    <a:lnTo>
                      <a:pt x="2" y="0"/>
                    </a:lnTo>
                    <a:lnTo>
                      <a:pt x="2" y="0"/>
                    </a:lnTo>
                    <a:lnTo>
                      <a:pt x="2" y="0"/>
                    </a:lnTo>
                    <a:lnTo>
                      <a:pt x="1" y="0"/>
                    </a:lnTo>
                    <a:lnTo>
                      <a:pt x="1" y="1"/>
                    </a:lnTo>
                    <a:lnTo>
                      <a:pt x="0" y="2"/>
                    </a:lnTo>
                    <a:lnTo>
                      <a:pt x="0"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5" name="Freeform 51"/>
              <p:cNvSpPr>
                <a:spLocks/>
              </p:cNvSpPr>
              <p:nvPr/>
            </p:nvSpPr>
            <p:spPr bwMode="gray">
              <a:xfrm>
                <a:off x="5630863" y="4111625"/>
                <a:ext cx="3175" cy="1588"/>
              </a:xfrm>
              <a:custGeom>
                <a:avLst/>
                <a:gdLst/>
                <a:ahLst/>
                <a:cxnLst>
                  <a:cxn ang="0">
                    <a:pos x="0" y="0"/>
                  </a:cxn>
                  <a:cxn ang="0">
                    <a:pos x="0" y="1"/>
                  </a:cxn>
                  <a:cxn ang="0">
                    <a:pos x="2" y="1"/>
                  </a:cxn>
                  <a:cxn ang="0">
                    <a:pos x="0" y="0"/>
                  </a:cxn>
                </a:cxnLst>
                <a:rect l="0" t="0" r="r" b="b"/>
                <a:pathLst>
                  <a:path w="2" h="1">
                    <a:moveTo>
                      <a:pt x="0" y="0"/>
                    </a:moveTo>
                    <a:lnTo>
                      <a:pt x="0" y="1"/>
                    </a:lnTo>
                    <a:lnTo>
                      <a:pt x="2" y="1"/>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6" name="Freeform 52"/>
              <p:cNvSpPr>
                <a:spLocks/>
              </p:cNvSpPr>
              <p:nvPr/>
            </p:nvSpPr>
            <p:spPr bwMode="gray">
              <a:xfrm>
                <a:off x="5627688" y="4073525"/>
                <a:ext cx="1588" cy="3175"/>
              </a:xfrm>
              <a:custGeom>
                <a:avLst/>
                <a:gdLst/>
                <a:ahLst/>
                <a:cxnLst>
                  <a:cxn ang="0">
                    <a:pos x="1" y="0"/>
                  </a:cxn>
                  <a:cxn ang="0">
                    <a:pos x="0" y="2"/>
                  </a:cxn>
                  <a:cxn ang="0">
                    <a:pos x="1" y="2"/>
                  </a:cxn>
                  <a:cxn ang="0">
                    <a:pos x="1" y="0"/>
                  </a:cxn>
                </a:cxnLst>
                <a:rect l="0" t="0" r="r" b="b"/>
                <a:pathLst>
                  <a:path w="1" h="2">
                    <a:moveTo>
                      <a:pt x="1" y="0"/>
                    </a:moveTo>
                    <a:lnTo>
                      <a:pt x="0" y="2"/>
                    </a:lnTo>
                    <a:lnTo>
                      <a:pt x="1" y="2"/>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7" name="Freeform 53"/>
              <p:cNvSpPr>
                <a:spLocks/>
              </p:cNvSpPr>
              <p:nvPr/>
            </p:nvSpPr>
            <p:spPr bwMode="gray">
              <a:xfrm>
                <a:off x="5632451" y="4105275"/>
                <a:ext cx="4763" cy="3175"/>
              </a:xfrm>
              <a:custGeom>
                <a:avLst/>
                <a:gdLst/>
                <a:ahLst/>
                <a:cxnLst>
                  <a:cxn ang="0">
                    <a:pos x="1" y="0"/>
                  </a:cxn>
                  <a:cxn ang="0">
                    <a:pos x="0" y="1"/>
                  </a:cxn>
                  <a:cxn ang="0">
                    <a:pos x="0" y="1"/>
                  </a:cxn>
                  <a:cxn ang="0">
                    <a:pos x="1" y="2"/>
                  </a:cxn>
                  <a:cxn ang="0">
                    <a:pos x="1" y="2"/>
                  </a:cxn>
                  <a:cxn ang="0">
                    <a:pos x="2" y="1"/>
                  </a:cxn>
                  <a:cxn ang="0">
                    <a:pos x="3" y="1"/>
                  </a:cxn>
                  <a:cxn ang="0">
                    <a:pos x="3" y="1"/>
                  </a:cxn>
                  <a:cxn ang="0">
                    <a:pos x="3" y="0"/>
                  </a:cxn>
                  <a:cxn ang="0">
                    <a:pos x="3" y="0"/>
                  </a:cxn>
                  <a:cxn ang="0">
                    <a:pos x="1" y="0"/>
                  </a:cxn>
                  <a:cxn ang="0">
                    <a:pos x="1" y="0"/>
                  </a:cxn>
                </a:cxnLst>
                <a:rect l="0" t="0" r="r" b="b"/>
                <a:pathLst>
                  <a:path w="3" h="2">
                    <a:moveTo>
                      <a:pt x="1" y="0"/>
                    </a:moveTo>
                    <a:lnTo>
                      <a:pt x="0" y="1"/>
                    </a:lnTo>
                    <a:lnTo>
                      <a:pt x="0" y="1"/>
                    </a:lnTo>
                    <a:lnTo>
                      <a:pt x="1" y="2"/>
                    </a:lnTo>
                    <a:lnTo>
                      <a:pt x="1" y="2"/>
                    </a:lnTo>
                    <a:lnTo>
                      <a:pt x="2" y="1"/>
                    </a:lnTo>
                    <a:lnTo>
                      <a:pt x="3" y="1"/>
                    </a:lnTo>
                    <a:lnTo>
                      <a:pt x="3" y="1"/>
                    </a:lnTo>
                    <a:lnTo>
                      <a:pt x="3" y="0"/>
                    </a:lnTo>
                    <a:lnTo>
                      <a:pt x="3" y="0"/>
                    </a:lnTo>
                    <a:lnTo>
                      <a:pt x="1" y="0"/>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8" name="Freeform 54"/>
              <p:cNvSpPr>
                <a:spLocks/>
              </p:cNvSpPr>
              <p:nvPr/>
            </p:nvSpPr>
            <p:spPr bwMode="gray">
              <a:xfrm>
                <a:off x="5624513" y="4065588"/>
                <a:ext cx="15875" cy="20638"/>
              </a:xfrm>
              <a:custGeom>
                <a:avLst/>
                <a:gdLst/>
                <a:ahLst/>
                <a:cxnLst>
                  <a:cxn ang="0">
                    <a:pos x="3" y="5"/>
                  </a:cxn>
                  <a:cxn ang="0">
                    <a:pos x="3" y="4"/>
                  </a:cxn>
                  <a:cxn ang="0">
                    <a:pos x="2" y="4"/>
                  </a:cxn>
                  <a:cxn ang="0">
                    <a:pos x="2" y="3"/>
                  </a:cxn>
                  <a:cxn ang="0">
                    <a:pos x="3" y="3"/>
                  </a:cxn>
                  <a:cxn ang="0">
                    <a:pos x="3" y="4"/>
                  </a:cxn>
                  <a:cxn ang="0">
                    <a:pos x="4" y="5"/>
                  </a:cxn>
                  <a:cxn ang="0">
                    <a:pos x="4" y="5"/>
                  </a:cxn>
                  <a:cxn ang="0">
                    <a:pos x="4" y="6"/>
                  </a:cxn>
                  <a:cxn ang="0">
                    <a:pos x="4" y="8"/>
                  </a:cxn>
                  <a:cxn ang="0">
                    <a:pos x="3" y="8"/>
                  </a:cxn>
                  <a:cxn ang="0">
                    <a:pos x="3" y="8"/>
                  </a:cxn>
                  <a:cxn ang="0">
                    <a:pos x="4" y="9"/>
                  </a:cxn>
                  <a:cxn ang="0">
                    <a:pos x="4" y="10"/>
                  </a:cxn>
                  <a:cxn ang="0">
                    <a:pos x="4" y="11"/>
                  </a:cxn>
                  <a:cxn ang="0">
                    <a:pos x="4" y="12"/>
                  </a:cxn>
                  <a:cxn ang="0">
                    <a:pos x="5" y="12"/>
                  </a:cxn>
                  <a:cxn ang="0">
                    <a:pos x="5" y="12"/>
                  </a:cxn>
                  <a:cxn ang="0">
                    <a:pos x="6" y="12"/>
                  </a:cxn>
                  <a:cxn ang="0">
                    <a:pos x="6" y="10"/>
                  </a:cxn>
                  <a:cxn ang="0">
                    <a:pos x="8" y="11"/>
                  </a:cxn>
                  <a:cxn ang="0">
                    <a:pos x="8" y="12"/>
                  </a:cxn>
                  <a:cxn ang="0">
                    <a:pos x="8" y="12"/>
                  </a:cxn>
                  <a:cxn ang="0">
                    <a:pos x="8" y="13"/>
                  </a:cxn>
                  <a:cxn ang="0">
                    <a:pos x="8" y="13"/>
                  </a:cxn>
                  <a:cxn ang="0">
                    <a:pos x="8" y="12"/>
                  </a:cxn>
                  <a:cxn ang="0">
                    <a:pos x="9" y="11"/>
                  </a:cxn>
                  <a:cxn ang="0">
                    <a:pos x="9" y="11"/>
                  </a:cxn>
                  <a:cxn ang="0">
                    <a:pos x="9" y="10"/>
                  </a:cxn>
                  <a:cxn ang="0">
                    <a:pos x="9" y="10"/>
                  </a:cxn>
                  <a:cxn ang="0">
                    <a:pos x="9" y="8"/>
                  </a:cxn>
                  <a:cxn ang="0">
                    <a:pos x="9" y="7"/>
                  </a:cxn>
                  <a:cxn ang="0">
                    <a:pos x="9" y="7"/>
                  </a:cxn>
                  <a:cxn ang="0">
                    <a:pos x="9" y="6"/>
                  </a:cxn>
                  <a:cxn ang="0">
                    <a:pos x="10" y="5"/>
                  </a:cxn>
                  <a:cxn ang="0">
                    <a:pos x="10" y="4"/>
                  </a:cxn>
                  <a:cxn ang="0">
                    <a:pos x="9" y="4"/>
                  </a:cxn>
                  <a:cxn ang="0">
                    <a:pos x="9" y="3"/>
                  </a:cxn>
                  <a:cxn ang="0">
                    <a:pos x="8" y="3"/>
                  </a:cxn>
                  <a:cxn ang="0">
                    <a:pos x="8" y="2"/>
                  </a:cxn>
                  <a:cxn ang="0">
                    <a:pos x="8" y="2"/>
                  </a:cxn>
                  <a:cxn ang="0">
                    <a:pos x="7" y="1"/>
                  </a:cxn>
                  <a:cxn ang="0">
                    <a:pos x="7" y="1"/>
                  </a:cxn>
                  <a:cxn ang="0">
                    <a:pos x="6" y="1"/>
                  </a:cxn>
                  <a:cxn ang="0">
                    <a:pos x="5" y="1"/>
                  </a:cxn>
                  <a:cxn ang="0">
                    <a:pos x="5" y="1"/>
                  </a:cxn>
                  <a:cxn ang="0">
                    <a:pos x="4" y="0"/>
                  </a:cxn>
                  <a:cxn ang="0">
                    <a:pos x="3" y="0"/>
                  </a:cxn>
                  <a:cxn ang="0">
                    <a:pos x="2" y="1"/>
                  </a:cxn>
                  <a:cxn ang="0">
                    <a:pos x="0" y="2"/>
                  </a:cxn>
                  <a:cxn ang="0">
                    <a:pos x="2" y="5"/>
                  </a:cxn>
                  <a:cxn ang="0">
                    <a:pos x="3" y="5"/>
                  </a:cxn>
                </a:cxnLst>
                <a:rect l="0" t="0" r="r" b="b"/>
                <a:pathLst>
                  <a:path w="10" h="13">
                    <a:moveTo>
                      <a:pt x="3" y="5"/>
                    </a:moveTo>
                    <a:lnTo>
                      <a:pt x="3" y="4"/>
                    </a:lnTo>
                    <a:lnTo>
                      <a:pt x="2" y="4"/>
                    </a:lnTo>
                    <a:lnTo>
                      <a:pt x="2" y="3"/>
                    </a:lnTo>
                    <a:lnTo>
                      <a:pt x="3" y="3"/>
                    </a:lnTo>
                    <a:lnTo>
                      <a:pt x="3" y="4"/>
                    </a:lnTo>
                    <a:lnTo>
                      <a:pt x="4" y="5"/>
                    </a:lnTo>
                    <a:lnTo>
                      <a:pt x="4" y="5"/>
                    </a:lnTo>
                    <a:lnTo>
                      <a:pt x="4" y="6"/>
                    </a:lnTo>
                    <a:lnTo>
                      <a:pt x="4" y="8"/>
                    </a:lnTo>
                    <a:lnTo>
                      <a:pt x="3" y="8"/>
                    </a:lnTo>
                    <a:lnTo>
                      <a:pt x="3" y="8"/>
                    </a:lnTo>
                    <a:lnTo>
                      <a:pt x="4" y="9"/>
                    </a:lnTo>
                    <a:lnTo>
                      <a:pt x="4" y="10"/>
                    </a:lnTo>
                    <a:lnTo>
                      <a:pt x="4" y="11"/>
                    </a:lnTo>
                    <a:lnTo>
                      <a:pt x="4" y="12"/>
                    </a:lnTo>
                    <a:lnTo>
                      <a:pt x="5" y="12"/>
                    </a:lnTo>
                    <a:lnTo>
                      <a:pt x="5" y="12"/>
                    </a:lnTo>
                    <a:lnTo>
                      <a:pt x="6" y="12"/>
                    </a:lnTo>
                    <a:lnTo>
                      <a:pt x="6" y="10"/>
                    </a:lnTo>
                    <a:lnTo>
                      <a:pt x="8" y="11"/>
                    </a:lnTo>
                    <a:lnTo>
                      <a:pt x="8" y="12"/>
                    </a:lnTo>
                    <a:lnTo>
                      <a:pt x="8" y="12"/>
                    </a:lnTo>
                    <a:lnTo>
                      <a:pt x="8" y="13"/>
                    </a:lnTo>
                    <a:lnTo>
                      <a:pt x="8" y="13"/>
                    </a:lnTo>
                    <a:lnTo>
                      <a:pt x="8" y="12"/>
                    </a:lnTo>
                    <a:lnTo>
                      <a:pt x="9" y="11"/>
                    </a:lnTo>
                    <a:lnTo>
                      <a:pt x="9" y="11"/>
                    </a:lnTo>
                    <a:lnTo>
                      <a:pt x="9" y="10"/>
                    </a:lnTo>
                    <a:lnTo>
                      <a:pt x="9" y="10"/>
                    </a:lnTo>
                    <a:lnTo>
                      <a:pt x="9" y="8"/>
                    </a:lnTo>
                    <a:lnTo>
                      <a:pt x="9" y="7"/>
                    </a:lnTo>
                    <a:lnTo>
                      <a:pt x="9" y="7"/>
                    </a:lnTo>
                    <a:lnTo>
                      <a:pt x="9" y="6"/>
                    </a:lnTo>
                    <a:lnTo>
                      <a:pt x="10" y="5"/>
                    </a:lnTo>
                    <a:lnTo>
                      <a:pt x="10" y="4"/>
                    </a:lnTo>
                    <a:lnTo>
                      <a:pt x="9" y="4"/>
                    </a:lnTo>
                    <a:lnTo>
                      <a:pt x="9" y="3"/>
                    </a:lnTo>
                    <a:lnTo>
                      <a:pt x="8" y="3"/>
                    </a:lnTo>
                    <a:lnTo>
                      <a:pt x="8" y="2"/>
                    </a:lnTo>
                    <a:lnTo>
                      <a:pt x="8" y="2"/>
                    </a:lnTo>
                    <a:lnTo>
                      <a:pt x="7" y="1"/>
                    </a:lnTo>
                    <a:lnTo>
                      <a:pt x="7" y="1"/>
                    </a:lnTo>
                    <a:lnTo>
                      <a:pt x="6" y="1"/>
                    </a:lnTo>
                    <a:lnTo>
                      <a:pt x="5" y="1"/>
                    </a:lnTo>
                    <a:lnTo>
                      <a:pt x="5" y="1"/>
                    </a:lnTo>
                    <a:lnTo>
                      <a:pt x="4" y="0"/>
                    </a:lnTo>
                    <a:lnTo>
                      <a:pt x="3" y="0"/>
                    </a:lnTo>
                    <a:lnTo>
                      <a:pt x="2" y="1"/>
                    </a:lnTo>
                    <a:lnTo>
                      <a:pt x="0" y="2"/>
                    </a:lnTo>
                    <a:lnTo>
                      <a:pt x="2" y="5"/>
                    </a:lnTo>
                    <a:lnTo>
                      <a:pt x="3" y="5"/>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59" name="Freeform 55"/>
              <p:cNvSpPr>
                <a:spLocks/>
              </p:cNvSpPr>
              <p:nvPr/>
            </p:nvSpPr>
            <p:spPr bwMode="gray">
              <a:xfrm>
                <a:off x="5651501" y="3978275"/>
                <a:ext cx="33338" cy="31750"/>
              </a:xfrm>
              <a:custGeom>
                <a:avLst/>
                <a:gdLst/>
                <a:ahLst/>
                <a:cxnLst>
                  <a:cxn ang="0">
                    <a:pos x="2" y="3"/>
                  </a:cxn>
                  <a:cxn ang="0">
                    <a:pos x="3" y="4"/>
                  </a:cxn>
                  <a:cxn ang="0">
                    <a:pos x="3" y="6"/>
                  </a:cxn>
                  <a:cxn ang="0">
                    <a:pos x="4" y="7"/>
                  </a:cxn>
                  <a:cxn ang="0">
                    <a:pos x="4" y="9"/>
                  </a:cxn>
                  <a:cxn ang="0">
                    <a:pos x="4" y="9"/>
                  </a:cxn>
                  <a:cxn ang="0">
                    <a:pos x="5" y="10"/>
                  </a:cxn>
                  <a:cxn ang="0">
                    <a:pos x="4" y="11"/>
                  </a:cxn>
                  <a:cxn ang="0">
                    <a:pos x="3" y="11"/>
                  </a:cxn>
                  <a:cxn ang="0">
                    <a:pos x="2" y="10"/>
                  </a:cxn>
                  <a:cxn ang="0">
                    <a:pos x="1" y="11"/>
                  </a:cxn>
                  <a:cxn ang="0">
                    <a:pos x="1" y="13"/>
                  </a:cxn>
                  <a:cxn ang="0">
                    <a:pos x="2" y="14"/>
                  </a:cxn>
                  <a:cxn ang="0">
                    <a:pos x="2" y="15"/>
                  </a:cxn>
                  <a:cxn ang="0">
                    <a:pos x="3" y="16"/>
                  </a:cxn>
                  <a:cxn ang="0">
                    <a:pos x="4" y="17"/>
                  </a:cxn>
                  <a:cxn ang="0">
                    <a:pos x="4" y="19"/>
                  </a:cxn>
                  <a:cxn ang="0">
                    <a:pos x="6" y="20"/>
                  </a:cxn>
                  <a:cxn ang="0">
                    <a:pos x="8" y="18"/>
                  </a:cxn>
                  <a:cxn ang="0">
                    <a:pos x="6" y="16"/>
                  </a:cxn>
                  <a:cxn ang="0">
                    <a:pos x="4" y="16"/>
                  </a:cxn>
                  <a:cxn ang="0">
                    <a:pos x="3" y="15"/>
                  </a:cxn>
                  <a:cxn ang="0">
                    <a:pos x="4" y="14"/>
                  </a:cxn>
                  <a:cxn ang="0">
                    <a:pos x="6" y="14"/>
                  </a:cxn>
                  <a:cxn ang="0">
                    <a:pos x="7" y="14"/>
                  </a:cxn>
                  <a:cxn ang="0">
                    <a:pos x="8" y="14"/>
                  </a:cxn>
                  <a:cxn ang="0">
                    <a:pos x="13" y="16"/>
                  </a:cxn>
                  <a:cxn ang="0">
                    <a:pos x="15" y="17"/>
                  </a:cxn>
                  <a:cxn ang="0">
                    <a:pos x="15" y="15"/>
                  </a:cxn>
                  <a:cxn ang="0">
                    <a:pos x="16" y="12"/>
                  </a:cxn>
                  <a:cxn ang="0">
                    <a:pos x="17" y="12"/>
                  </a:cxn>
                  <a:cxn ang="0">
                    <a:pos x="20" y="12"/>
                  </a:cxn>
                  <a:cxn ang="0">
                    <a:pos x="18" y="9"/>
                  </a:cxn>
                  <a:cxn ang="0">
                    <a:pos x="17" y="7"/>
                  </a:cxn>
                  <a:cxn ang="0">
                    <a:pos x="16" y="6"/>
                  </a:cxn>
                  <a:cxn ang="0">
                    <a:pos x="16" y="8"/>
                  </a:cxn>
                  <a:cxn ang="0">
                    <a:pos x="13" y="7"/>
                  </a:cxn>
                  <a:cxn ang="0">
                    <a:pos x="9" y="5"/>
                  </a:cxn>
                  <a:cxn ang="0">
                    <a:pos x="3" y="2"/>
                  </a:cxn>
                  <a:cxn ang="0">
                    <a:pos x="0" y="0"/>
                  </a:cxn>
                  <a:cxn ang="0">
                    <a:pos x="1" y="2"/>
                  </a:cxn>
                </a:cxnLst>
                <a:rect l="0" t="0" r="r" b="b"/>
                <a:pathLst>
                  <a:path w="21" h="20">
                    <a:moveTo>
                      <a:pt x="1" y="3"/>
                    </a:moveTo>
                    <a:lnTo>
                      <a:pt x="2" y="3"/>
                    </a:lnTo>
                    <a:lnTo>
                      <a:pt x="2" y="4"/>
                    </a:lnTo>
                    <a:lnTo>
                      <a:pt x="3" y="4"/>
                    </a:lnTo>
                    <a:lnTo>
                      <a:pt x="3" y="6"/>
                    </a:lnTo>
                    <a:lnTo>
                      <a:pt x="3" y="6"/>
                    </a:lnTo>
                    <a:lnTo>
                      <a:pt x="4" y="7"/>
                    </a:lnTo>
                    <a:lnTo>
                      <a:pt x="4" y="7"/>
                    </a:lnTo>
                    <a:lnTo>
                      <a:pt x="4" y="8"/>
                    </a:lnTo>
                    <a:lnTo>
                      <a:pt x="4" y="9"/>
                    </a:lnTo>
                    <a:lnTo>
                      <a:pt x="4" y="9"/>
                    </a:lnTo>
                    <a:lnTo>
                      <a:pt x="4" y="9"/>
                    </a:lnTo>
                    <a:lnTo>
                      <a:pt x="4" y="10"/>
                    </a:lnTo>
                    <a:lnTo>
                      <a:pt x="5" y="10"/>
                    </a:lnTo>
                    <a:lnTo>
                      <a:pt x="5" y="11"/>
                    </a:lnTo>
                    <a:lnTo>
                      <a:pt x="4" y="11"/>
                    </a:lnTo>
                    <a:lnTo>
                      <a:pt x="4" y="11"/>
                    </a:lnTo>
                    <a:lnTo>
                      <a:pt x="3" y="11"/>
                    </a:lnTo>
                    <a:lnTo>
                      <a:pt x="2" y="10"/>
                    </a:lnTo>
                    <a:lnTo>
                      <a:pt x="2" y="10"/>
                    </a:lnTo>
                    <a:lnTo>
                      <a:pt x="1" y="10"/>
                    </a:lnTo>
                    <a:lnTo>
                      <a:pt x="1" y="11"/>
                    </a:lnTo>
                    <a:lnTo>
                      <a:pt x="2" y="12"/>
                    </a:lnTo>
                    <a:lnTo>
                      <a:pt x="1" y="13"/>
                    </a:lnTo>
                    <a:lnTo>
                      <a:pt x="1" y="14"/>
                    </a:lnTo>
                    <a:lnTo>
                      <a:pt x="2" y="14"/>
                    </a:lnTo>
                    <a:lnTo>
                      <a:pt x="2" y="15"/>
                    </a:lnTo>
                    <a:lnTo>
                      <a:pt x="2" y="15"/>
                    </a:lnTo>
                    <a:lnTo>
                      <a:pt x="3" y="16"/>
                    </a:lnTo>
                    <a:lnTo>
                      <a:pt x="3" y="16"/>
                    </a:lnTo>
                    <a:lnTo>
                      <a:pt x="4" y="16"/>
                    </a:lnTo>
                    <a:lnTo>
                      <a:pt x="4" y="17"/>
                    </a:lnTo>
                    <a:lnTo>
                      <a:pt x="4" y="17"/>
                    </a:lnTo>
                    <a:lnTo>
                      <a:pt x="4" y="19"/>
                    </a:lnTo>
                    <a:lnTo>
                      <a:pt x="5" y="20"/>
                    </a:lnTo>
                    <a:lnTo>
                      <a:pt x="6" y="20"/>
                    </a:lnTo>
                    <a:lnTo>
                      <a:pt x="6" y="18"/>
                    </a:lnTo>
                    <a:lnTo>
                      <a:pt x="8" y="18"/>
                    </a:lnTo>
                    <a:lnTo>
                      <a:pt x="8" y="17"/>
                    </a:lnTo>
                    <a:lnTo>
                      <a:pt x="6" y="16"/>
                    </a:lnTo>
                    <a:lnTo>
                      <a:pt x="5" y="16"/>
                    </a:lnTo>
                    <a:lnTo>
                      <a:pt x="4" y="16"/>
                    </a:lnTo>
                    <a:lnTo>
                      <a:pt x="4" y="16"/>
                    </a:lnTo>
                    <a:lnTo>
                      <a:pt x="3" y="15"/>
                    </a:lnTo>
                    <a:lnTo>
                      <a:pt x="3" y="14"/>
                    </a:lnTo>
                    <a:lnTo>
                      <a:pt x="4" y="14"/>
                    </a:lnTo>
                    <a:lnTo>
                      <a:pt x="4" y="14"/>
                    </a:lnTo>
                    <a:lnTo>
                      <a:pt x="6" y="14"/>
                    </a:lnTo>
                    <a:lnTo>
                      <a:pt x="6" y="15"/>
                    </a:lnTo>
                    <a:lnTo>
                      <a:pt x="7" y="14"/>
                    </a:lnTo>
                    <a:lnTo>
                      <a:pt x="8" y="14"/>
                    </a:lnTo>
                    <a:lnTo>
                      <a:pt x="8" y="14"/>
                    </a:lnTo>
                    <a:lnTo>
                      <a:pt x="11" y="15"/>
                    </a:lnTo>
                    <a:lnTo>
                      <a:pt x="13" y="16"/>
                    </a:lnTo>
                    <a:lnTo>
                      <a:pt x="15" y="17"/>
                    </a:lnTo>
                    <a:lnTo>
                      <a:pt x="15" y="17"/>
                    </a:lnTo>
                    <a:lnTo>
                      <a:pt x="15" y="16"/>
                    </a:lnTo>
                    <a:lnTo>
                      <a:pt x="15" y="15"/>
                    </a:lnTo>
                    <a:lnTo>
                      <a:pt x="15" y="13"/>
                    </a:lnTo>
                    <a:lnTo>
                      <a:pt x="16" y="12"/>
                    </a:lnTo>
                    <a:lnTo>
                      <a:pt x="17" y="12"/>
                    </a:lnTo>
                    <a:lnTo>
                      <a:pt x="17" y="12"/>
                    </a:lnTo>
                    <a:lnTo>
                      <a:pt x="18" y="12"/>
                    </a:lnTo>
                    <a:lnTo>
                      <a:pt x="20" y="12"/>
                    </a:lnTo>
                    <a:lnTo>
                      <a:pt x="21" y="11"/>
                    </a:lnTo>
                    <a:lnTo>
                      <a:pt x="18" y="9"/>
                    </a:lnTo>
                    <a:lnTo>
                      <a:pt x="18" y="7"/>
                    </a:lnTo>
                    <a:lnTo>
                      <a:pt x="17" y="7"/>
                    </a:lnTo>
                    <a:lnTo>
                      <a:pt x="17" y="6"/>
                    </a:lnTo>
                    <a:lnTo>
                      <a:pt x="16" y="6"/>
                    </a:lnTo>
                    <a:lnTo>
                      <a:pt x="16" y="7"/>
                    </a:lnTo>
                    <a:lnTo>
                      <a:pt x="16" y="8"/>
                    </a:lnTo>
                    <a:lnTo>
                      <a:pt x="15" y="7"/>
                    </a:lnTo>
                    <a:lnTo>
                      <a:pt x="13" y="7"/>
                    </a:lnTo>
                    <a:lnTo>
                      <a:pt x="10" y="6"/>
                    </a:lnTo>
                    <a:lnTo>
                      <a:pt x="9" y="5"/>
                    </a:lnTo>
                    <a:lnTo>
                      <a:pt x="7" y="4"/>
                    </a:lnTo>
                    <a:lnTo>
                      <a:pt x="3" y="2"/>
                    </a:lnTo>
                    <a:lnTo>
                      <a:pt x="1" y="1"/>
                    </a:lnTo>
                    <a:lnTo>
                      <a:pt x="0" y="0"/>
                    </a:lnTo>
                    <a:lnTo>
                      <a:pt x="0" y="1"/>
                    </a:lnTo>
                    <a:lnTo>
                      <a:pt x="1" y="2"/>
                    </a:lnTo>
                    <a:lnTo>
                      <a:pt x="1"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0" name="Freeform 56"/>
              <p:cNvSpPr>
                <a:spLocks/>
              </p:cNvSpPr>
              <p:nvPr/>
            </p:nvSpPr>
            <p:spPr bwMode="gray">
              <a:xfrm>
                <a:off x="5605463" y="4135438"/>
                <a:ext cx="3175" cy="1588"/>
              </a:xfrm>
              <a:custGeom>
                <a:avLst/>
                <a:gdLst/>
                <a:ahLst/>
                <a:cxnLst>
                  <a:cxn ang="0">
                    <a:pos x="1" y="1"/>
                  </a:cxn>
                  <a:cxn ang="0">
                    <a:pos x="2" y="1"/>
                  </a:cxn>
                  <a:cxn ang="0">
                    <a:pos x="2" y="0"/>
                  </a:cxn>
                  <a:cxn ang="0">
                    <a:pos x="1" y="0"/>
                  </a:cxn>
                  <a:cxn ang="0">
                    <a:pos x="1" y="0"/>
                  </a:cxn>
                  <a:cxn ang="0">
                    <a:pos x="0" y="0"/>
                  </a:cxn>
                  <a:cxn ang="0">
                    <a:pos x="0" y="1"/>
                  </a:cxn>
                  <a:cxn ang="0">
                    <a:pos x="1" y="1"/>
                  </a:cxn>
                  <a:cxn ang="0">
                    <a:pos x="1" y="1"/>
                  </a:cxn>
                </a:cxnLst>
                <a:rect l="0" t="0" r="r" b="b"/>
                <a:pathLst>
                  <a:path w="2" h="1">
                    <a:moveTo>
                      <a:pt x="1" y="1"/>
                    </a:moveTo>
                    <a:lnTo>
                      <a:pt x="2" y="1"/>
                    </a:lnTo>
                    <a:lnTo>
                      <a:pt x="2" y="0"/>
                    </a:lnTo>
                    <a:lnTo>
                      <a:pt x="1" y="0"/>
                    </a:lnTo>
                    <a:lnTo>
                      <a:pt x="1" y="0"/>
                    </a:lnTo>
                    <a:lnTo>
                      <a:pt x="0" y="0"/>
                    </a:lnTo>
                    <a:lnTo>
                      <a:pt x="0" y="1"/>
                    </a:lnTo>
                    <a:lnTo>
                      <a:pt x="1" y="1"/>
                    </a:lnTo>
                    <a:lnTo>
                      <a:pt x="1"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1" name="Freeform 57"/>
              <p:cNvSpPr>
                <a:spLocks/>
              </p:cNvSpPr>
              <p:nvPr/>
            </p:nvSpPr>
            <p:spPr bwMode="gray">
              <a:xfrm>
                <a:off x="5629276" y="4008438"/>
                <a:ext cx="57150" cy="60325"/>
              </a:xfrm>
              <a:custGeom>
                <a:avLst/>
                <a:gdLst/>
                <a:ahLst/>
                <a:cxnLst>
                  <a:cxn ang="0">
                    <a:pos x="3" y="35"/>
                  </a:cxn>
                  <a:cxn ang="0">
                    <a:pos x="5" y="36"/>
                  </a:cxn>
                  <a:cxn ang="0">
                    <a:pos x="6" y="34"/>
                  </a:cxn>
                  <a:cxn ang="0">
                    <a:pos x="10" y="33"/>
                  </a:cxn>
                  <a:cxn ang="0">
                    <a:pos x="12" y="33"/>
                  </a:cxn>
                  <a:cxn ang="0">
                    <a:pos x="13" y="32"/>
                  </a:cxn>
                  <a:cxn ang="0">
                    <a:pos x="15" y="32"/>
                  </a:cxn>
                  <a:cxn ang="0">
                    <a:pos x="17" y="32"/>
                  </a:cxn>
                  <a:cxn ang="0">
                    <a:pos x="16" y="35"/>
                  </a:cxn>
                  <a:cxn ang="0">
                    <a:pos x="20" y="38"/>
                  </a:cxn>
                  <a:cxn ang="0">
                    <a:pos x="22" y="34"/>
                  </a:cxn>
                  <a:cxn ang="0">
                    <a:pos x="22" y="32"/>
                  </a:cxn>
                  <a:cxn ang="0">
                    <a:pos x="22" y="30"/>
                  </a:cxn>
                  <a:cxn ang="0">
                    <a:pos x="23" y="31"/>
                  </a:cxn>
                  <a:cxn ang="0">
                    <a:pos x="25" y="32"/>
                  </a:cxn>
                  <a:cxn ang="0">
                    <a:pos x="28" y="31"/>
                  </a:cxn>
                  <a:cxn ang="0">
                    <a:pos x="29" y="30"/>
                  </a:cxn>
                  <a:cxn ang="0">
                    <a:pos x="30" y="32"/>
                  </a:cxn>
                  <a:cxn ang="0">
                    <a:pos x="30" y="29"/>
                  </a:cxn>
                  <a:cxn ang="0">
                    <a:pos x="32" y="27"/>
                  </a:cxn>
                  <a:cxn ang="0">
                    <a:pos x="34" y="30"/>
                  </a:cxn>
                  <a:cxn ang="0">
                    <a:pos x="35" y="27"/>
                  </a:cxn>
                  <a:cxn ang="0">
                    <a:pos x="33" y="25"/>
                  </a:cxn>
                  <a:cxn ang="0">
                    <a:pos x="33" y="20"/>
                  </a:cxn>
                  <a:cxn ang="0">
                    <a:pos x="30" y="15"/>
                  </a:cxn>
                  <a:cxn ang="0">
                    <a:pos x="31" y="12"/>
                  </a:cxn>
                  <a:cxn ang="0">
                    <a:pos x="32" y="9"/>
                  </a:cxn>
                  <a:cxn ang="0">
                    <a:pos x="30" y="7"/>
                  </a:cxn>
                  <a:cxn ang="0">
                    <a:pos x="28" y="5"/>
                  </a:cxn>
                  <a:cxn ang="0">
                    <a:pos x="25" y="2"/>
                  </a:cxn>
                  <a:cxn ang="0">
                    <a:pos x="24" y="0"/>
                  </a:cxn>
                  <a:cxn ang="0">
                    <a:pos x="23" y="1"/>
                  </a:cxn>
                  <a:cxn ang="0">
                    <a:pos x="24" y="3"/>
                  </a:cxn>
                  <a:cxn ang="0">
                    <a:pos x="22" y="1"/>
                  </a:cxn>
                  <a:cxn ang="0">
                    <a:pos x="23" y="6"/>
                  </a:cxn>
                  <a:cxn ang="0">
                    <a:pos x="24" y="8"/>
                  </a:cxn>
                  <a:cxn ang="0">
                    <a:pos x="24" y="13"/>
                  </a:cxn>
                  <a:cxn ang="0">
                    <a:pos x="25" y="15"/>
                  </a:cxn>
                  <a:cxn ang="0">
                    <a:pos x="23" y="17"/>
                  </a:cxn>
                  <a:cxn ang="0">
                    <a:pos x="23" y="20"/>
                  </a:cxn>
                  <a:cxn ang="0">
                    <a:pos x="21" y="21"/>
                  </a:cxn>
                  <a:cxn ang="0">
                    <a:pos x="18" y="20"/>
                  </a:cxn>
                  <a:cxn ang="0">
                    <a:pos x="17" y="19"/>
                  </a:cxn>
                  <a:cxn ang="0">
                    <a:pos x="16" y="20"/>
                  </a:cxn>
                  <a:cxn ang="0">
                    <a:pos x="16" y="25"/>
                  </a:cxn>
                  <a:cxn ang="0">
                    <a:pos x="17" y="27"/>
                  </a:cxn>
                  <a:cxn ang="0">
                    <a:pos x="14" y="27"/>
                  </a:cxn>
                  <a:cxn ang="0">
                    <a:pos x="10" y="28"/>
                  </a:cxn>
                  <a:cxn ang="0">
                    <a:pos x="5" y="29"/>
                  </a:cxn>
                  <a:cxn ang="0">
                    <a:pos x="2" y="32"/>
                  </a:cxn>
                  <a:cxn ang="0">
                    <a:pos x="0" y="33"/>
                  </a:cxn>
                </a:cxnLst>
                <a:rect l="0" t="0" r="r" b="b"/>
                <a:pathLst>
                  <a:path w="36" h="38">
                    <a:moveTo>
                      <a:pt x="1" y="35"/>
                    </a:moveTo>
                    <a:lnTo>
                      <a:pt x="2" y="35"/>
                    </a:lnTo>
                    <a:lnTo>
                      <a:pt x="2" y="35"/>
                    </a:lnTo>
                    <a:lnTo>
                      <a:pt x="3" y="35"/>
                    </a:lnTo>
                    <a:lnTo>
                      <a:pt x="3" y="35"/>
                    </a:lnTo>
                    <a:lnTo>
                      <a:pt x="4" y="35"/>
                    </a:lnTo>
                    <a:lnTo>
                      <a:pt x="5" y="36"/>
                    </a:lnTo>
                    <a:lnTo>
                      <a:pt x="5" y="36"/>
                    </a:lnTo>
                    <a:lnTo>
                      <a:pt x="5" y="35"/>
                    </a:lnTo>
                    <a:lnTo>
                      <a:pt x="5" y="35"/>
                    </a:lnTo>
                    <a:lnTo>
                      <a:pt x="6" y="34"/>
                    </a:lnTo>
                    <a:lnTo>
                      <a:pt x="6" y="34"/>
                    </a:lnTo>
                    <a:lnTo>
                      <a:pt x="7" y="34"/>
                    </a:lnTo>
                    <a:lnTo>
                      <a:pt x="7" y="34"/>
                    </a:lnTo>
                    <a:lnTo>
                      <a:pt x="7" y="34"/>
                    </a:lnTo>
                    <a:lnTo>
                      <a:pt x="10" y="33"/>
                    </a:lnTo>
                    <a:lnTo>
                      <a:pt x="10" y="33"/>
                    </a:lnTo>
                    <a:lnTo>
                      <a:pt x="10" y="32"/>
                    </a:lnTo>
                    <a:lnTo>
                      <a:pt x="11" y="32"/>
                    </a:lnTo>
                    <a:lnTo>
                      <a:pt x="12" y="33"/>
                    </a:lnTo>
                    <a:lnTo>
                      <a:pt x="13" y="33"/>
                    </a:lnTo>
                    <a:lnTo>
                      <a:pt x="13" y="32"/>
                    </a:lnTo>
                    <a:lnTo>
                      <a:pt x="13" y="32"/>
                    </a:lnTo>
                    <a:lnTo>
                      <a:pt x="13" y="32"/>
                    </a:lnTo>
                    <a:lnTo>
                      <a:pt x="13" y="31"/>
                    </a:lnTo>
                    <a:lnTo>
                      <a:pt x="14" y="31"/>
                    </a:lnTo>
                    <a:lnTo>
                      <a:pt x="15" y="32"/>
                    </a:lnTo>
                    <a:lnTo>
                      <a:pt x="15" y="32"/>
                    </a:lnTo>
                    <a:lnTo>
                      <a:pt x="16" y="32"/>
                    </a:lnTo>
                    <a:lnTo>
                      <a:pt x="16" y="32"/>
                    </a:lnTo>
                    <a:lnTo>
                      <a:pt x="17" y="31"/>
                    </a:lnTo>
                    <a:lnTo>
                      <a:pt x="17" y="32"/>
                    </a:lnTo>
                    <a:lnTo>
                      <a:pt x="17" y="33"/>
                    </a:lnTo>
                    <a:lnTo>
                      <a:pt x="17" y="34"/>
                    </a:lnTo>
                    <a:lnTo>
                      <a:pt x="16" y="34"/>
                    </a:lnTo>
                    <a:lnTo>
                      <a:pt x="16" y="35"/>
                    </a:lnTo>
                    <a:lnTo>
                      <a:pt x="17" y="35"/>
                    </a:lnTo>
                    <a:lnTo>
                      <a:pt x="17" y="36"/>
                    </a:lnTo>
                    <a:lnTo>
                      <a:pt x="18" y="37"/>
                    </a:lnTo>
                    <a:lnTo>
                      <a:pt x="20" y="38"/>
                    </a:lnTo>
                    <a:lnTo>
                      <a:pt x="21" y="37"/>
                    </a:lnTo>
                    <a:lnTo>
                      <a:pt x="21" y="37"/>
                    </a:lnTo>
                    <a:lnTo>
                      <a:pt x="22" y="36"/>
                    </a:lnTo>
                    <a:lnTo>
                      <a:pt x="22" y="34"/>
                    </a:lnTo>
                    <a:lnTo>
                      <a:pt x="23" y="34"/>
                    </a:lnTo>
                    <a:lnTo>
                      <a:pt x="23" y="34"/>
                    </a:lnTo>
                    <a:lnTo>
                      <a:pt x="23" y="33"/>
                    </a:lnTo>
                    <a:lnTo>
                      <a:pt x="22" y="32"/>
                    </a:lnTo>
                    <a:lnTo>
                      <a:pt x="21" y="32"/>
                    </a:lnTo>
                    <a:lnTo>
                      <a:pt x="21" y="31"/>
                    </a:lnTo>
                    <a:lnTo>
                      <a:pt x="22" y="30"/>
                    </a:lnTo>
                    <a:lnTo>
                      <a:pt x="22" y="30"/>
                    </a:lnTo>
                    <a:lnTo>
                      <a:pt x="22" y="30"/>
                    </a:lnTo>
                    <a:lnTo>
                      <a:pt x="22" y="31"/>
                    </a:lnTo>
                    <a:lnTo>
                      <a:pt x="22" y="31"/>
                    </a:lnTo>
                    <a:lnTo>
                      <a:pt x="23" y="31"/>
                    </a:lnTo>
                    <a:lnTo>
                      <a:pt x="24" y="32"/>
                    </a:lnTo>
                    <a:lnTo>
                      <a:pt x="24" y="32"/>
                    </a:lnTo>
                    <a:lnTo>
                      <a:pt x="25" y="32"/>
                    </a:lnTo>
                    <a:lnTo>
                      <a:pt x="25" y="32"/>
                    </a:lnTo>
                    <a:lnTo>
                      <a:pt x="27" y="32"/>
                    </a:lnTo>
                    <a:lnTo>
                      <a:pt x="28" y="31"/>
                    </a:lnTo>
                    <a:lnTo>
                      <a:pt x="28" y="31"/>
                    </a:lnTo>
                    <a:lnTo>
                      <a:pt x="28" y="31"/>
                    </a:lnTo>
                    <a:lnTo>
                      <a:pt x="28" y="30"/>
                    </a:lnTo>
                    <a:lnTo>
                      <a:pt x="28" y="30"/>
                    </a:lnTo>
                    <a:lnTo>
                      <a:pt x="29" y="30"/>
                    </a:lnTo>
                    <a:lnTo>
                      <a:pt x="29" y="30"/>
                    </a:lnTo>
                    <a:lnTo>
                      <a:pt x="29" y="31"/>
                    </a:lnTo>
                    <a:lnTo>
                      <a:pt x="30" y="32"/>
                    </a:lnTo>
                    <a:lnTo>
                      <a:pt x="30" y="32"/>
                    </a:lnTo>
                    <a:lnTo>
                      <a:pt x="30" y="32"/>
                    </a:lnTo>
                    <a:lnTo>
                      <a:pt x="30" y="32"/>
                    </a:lnTo>
                    <a:lnTo>
                      <a:pt x="30" y="31"/>
                    </a:lnTo>
                    <a:lnTo>
                      <a:pt x="30" y="30"/>
                    </a:lnTo>
                    <a:lnTo>
                      <a:pt x="30" y="29"/>
                    </a:lnTo>
                    <a:lnTo>
                      <a:pt x="32" y="29"/>
                    </a:lnTo>
                    <a:lnTo>
                      <a:pt x="32" y="28"/>
                    </a:lnTo>
                    <a:lnTo>
                      <a:pt x="32" y="28"/>
                    </a:lnTo>
                    <a:lnTo>
                      <a:pt x="32" y="27"/>
                    </a:lnTo>
                    <a:lnTo>
                      <a:pt x="32" y="27"/>
                    </a:lnTo>
                    <a:lnTo>
                      <a:pt x="33" y="28"/>
                    </a:lnTo>
                    <a:lnTo>
                      <a:pt x="33" y="30"/>
                    </a:lnTo>
                    <a:lnTo>
                      <a:pt x="34" y="30"/>
                    </a:lnTo>
                    <a:lnTo>
                      <a:pt x="35" y="30"/>
                    </a:lnTo>
                    <a:lnTo>
                      <a:pt x="35" y="28"/>
                    </a:lnTo>
                    <a:lnTo>
                      <a:pt x="36" y="27"/>
                    </a:lnTo>
                    <a:lnTo>
                      <a:pt x="35" y="27"/>
                    </a:lnTo>
                    <a:lnTo>
                      <a:pt x="35" y="26"/>
                    </a:lnTo>
                    <a:lnTo>
                      <a:pt x="34" y="26"/>
                    </a:lnTo>
                    <a:lnTo>
                      <a:pt x="34" y="25"/>
                    </a:lnTo>
                    <a:lnTo>
                      <a:pt x="33" y="25"/>
                    </a:lnTo>
                    <a:lnTo>
                      <a:pt x="33" y="23"/>
                    </a:lnTo>
                    <a:lnTo>
                      <a:pt x="33" y="22"/>
                    </a:lnTo>
                    <a:lnTo>
                      <a:pt x="33" y="21"/>
                    </a:lnTo>
                    <a:lnTo>
                      <a:pt x="33" y="20"/>
                    </a:lnTo>
                    <a:lnTo>
                      <a:pt x="32" y="19"/>
                    </a:lnTo>
                    <a:lnTo>
                      <a:pt x="31" y="17"/>
                    </a:lnTo>
                    <a:lnTo>
                      <a:pt x="30" y="16"/>
                    </a:lnTo>
                    <a:lnTo>
                      <a:pt x="30" y="15"/>
                    </a:lnTo>
                    <a:lnTo>
                      <a:pt x="31" y="15"/>
                    </a:lnTo>
                    <a:lnTo>
                      <a:pt x="32" y="15"/>
                    </a:lnTo>
                    <a:lnTo>
                      <a:pt x="32" y="12"/>
                    </a:lnTo>
                    <a:lnTo>
                      <a:pt x="31" y="12"/>
                    </a:lnTo>
                    <a:lnTo>
                      <a:pt x="32" y="11"/>
                    </a:lnTo>
                    <a:lnTo>
                      <a:pt x="32" y="11"/>
                    </a:lnTo>
                    <a:lnTo>
                      <a:pt x="32" y="9"/>
                    </a:lnTo>
                    <a:lnTo>
                      <a:pt x="32" y="9"/>
                    </a:lnTo>
                    <a:lnTo>
                      <a:pt x="31" y="8"/>
                    </a:lnTo>
                    <a:lnTo>
                      <a:pt x="31" y="8"/>
                    </a:lnTo>
                    <a:lnTo>
                      <a:pt x="30" y="7"/>
                    </a:lnTo>
                    <a:lnTo>
                      <a:pt x="30" y="7"/>
                    </a:lnTo>
                    <a:lnTo>
                      <a:pt x="29" y="7"/>
                    </a:lnTo>
                    <a:lnTo>
                      <a:pt x="29" y="6"/>
                    </a:lnTo>
                    <a:lnTo>
                      <a:pt x="29" y="6"/>
                    </a:lnTo>
                    <a:lnTo>
                      <a:pt x="28" y="5"/>
                    </a:lnTo>
                    <a:lnTo>
                      <a:pt x="26" y="4"/>
                    </a:lnTo>
                    <a:lnTo>
                      <a:pt x="26" y="3"/>
                    </a:lnTo>
                    <a:lnTo>
                      <a:pt x="25" y="2"/>
                    </a:lnTo>
                    <a:lnTo>
                      <a:pt x="25" y="2"/>
                    </a:lnTo>
                    <a:lnTo>
                      <a:pt x="25" y="1"/>
                    </a:lnTo>
                    <a:lnTo>
                      <a:pt x="25" y="0"/>
                    </a:lnTo>
                    <a:lnTo>
                      <a:pt x="24" y="0"/>
                    </a:lnTo>
                    <a:lnTo>
                      <a:pt x="24" y="0"/>
                    </a:lnTo>
                    <a:lnTo>
                      <a:pt x="23" y="0"/>
                    </a:lnTo>
                    <a:lnTo>
                      <a:pt x="23" y="0"/>
                    </a:lnTo>
                    <a:lnTo>
                      <a:pt x="23" y="1"/>
                    </a:lnTo>
                    <a:lnTo>
                      <a:pt x="23" y="1"/>
                    </a:lnTo>
                    <a:lnTo>
                      <a:pt x="23" y="2"/>
                    </a:lnTo>
                    <a:lnTo>
                      <a:pt x="24" y="1"/>
                    </a:lnTo>
                    <a:lnTo>
                      <a:pt x="24" y="2"/>
                    </a:lnTo>
                    <a:lnTo>
                      <a:pt x="24" y="3"/>
                    </a:lnTo>
                    <a:lnTo>
                      <a:pt x="24" y="3"/>
                    </a:lnTo>
                    <a:lnTo>
                      <a:pt x="24" y="2"/>
                    </a:lnTo>
                    <a:lnTo>
                      <a:pt x="23" y="3"/>
                    </a:lnTo>
                    <a:lnTo>
                      <a:pt x="22" y="1"/>
                    </a:lnTo>
                    <a:lnTo>
                      <a:pt x="21" y="1"/>
                    </a:lnTo>
                    <a:lnTo>
                      <a:pt x="22" y="3"/>
                    </a:lnTo>
                    <a:lnTo>
                      <a:pt x="21" y="3"/>
                    </a:lnTo>
                    <a:lnTo>
                      <a:pt x="23" y="6"/>
                    </a:lnTo>
                    <a:lnTo>
                      <a:pt x="22" y="7"/>
                    </a:lnTo>
                    <a:lnTo>
                      <a:pt x="23" y="7"/>
                    </a:lnTo>
                    <a:lnTo>
                      <a:pt x="24" y="8"/>
                    </a:lnTo>
                    <a:lnTo>
                      <a:pt x="24" y="8"/>
                    </a:lnTo>
                    <a:lnTo>
                      <a:pt x="25" y="9"/>
                    </a:lnTo>
                    <a:lnTo>
                      <a:pt x="25" y="11"/>
                    </a:lnTo>
                    <a:lnTo>
                      <a:pt x="24" y="12"/>
                    </a:lnTo>
                    <a:lnTo>
                      <a:pt x="24" y="13"/>
                    </a:lnTo>
                    <a:lnTo>
                      <a:pt x="24" y="13"/>
                    </a:lnTo>
                    <a:lnTo>
                      <a:pt x="24" y="15"/>
                    </a:lnTo>
                    <a:lnTo>
                      <a:pt x="24" y="15"/>
                    </a:lnTo>
                    <a:lnTo>
                      <a:pt x="25" y="15"/>
                    </a:lnTo>
                    <a:lnTo>
                      <a:pt x="25" y="16"/>
                    </a:lnTo>
                    <a:lnTo>
                      <a:pt x="24" y="17"/>
                    </a:lnTo>
                    <a:lnTo>
                      <a:pt x="23" y="17"/>
                    </a:lnTo>
                    <a:lnTo>
                      <a:pt x="23" y="17"/>
                    </a:lnTo>
                    <a:lnTo>
                      <a:pt x="24" y="18"/>
                    </a:lnTo>
                    <a:lnTo>
                      <a:pt x="24" y="19"/>
                    </a:lnTo>
                    <a:lnTo>
                      <a:pt x="23" y="19"/>
                    </a:lnTo>
                    <a:lnTo>
                      <a:pt x="23" y="20"/>
                    </a:lnTo>
                    <a:lnTo>
                      <a:pt x="22" y="20"/>
                    </a:lnTo>
                    <a:lnTo>
                      <a:pt x="22" y="20"/>
                    </a:lnTo>
                    <a:lnTo>
                      <a:pt x="21" y="20"/>
                    </a:lnTo>
                    <a:lnTo>
                      <a:pt x="21" y="21"/>
                    </a:lnTo>
                    <a:lnTo>
                      <a:pt x="20" y="21"/>
                    </a:lnTo>
                    <a:lnTo>
                      <a:pt x="20" y="22"/>
                    </a:lnTo>
                    <a:lnTo>
                      <a:pt x="19" y="22"/>
                    </a:lnTo>
                    <a:lnTo>
                      <a:pt x="18" y="20"/>
                    </a:lnTo>
                    <a:lnTo>
                      <a:pt x="18" y="19"/>
                    </a:lnTo>
                    <a:lnTo>
                      <a:pt x="18" y="18"/>
                    </a:lnTo>
                    <a:lnTo>
                      <a:pt x="17" y="18"/>
                    </a:lnTo>
                    <a:lnTo>
                      <a:pt x="17" y="19"/>
                    </a:lnTo>
                    <a:lnTo>
                      <a:pt x="16" y="19"/>
                    </a:lnTo>
                    <a:lnTo>
                      <a:pt x="16" y="19"/>
                    </a:lnTo>
                    <a:lnTo>
                      <a:pt x="16" y="20"/>
                    </a:lnTo>
                    <a:lnTo>
                      <a:pt x="16" y="20"/>
                    </a:lnTo>
                    <a:lnTo>
                      <a:pt x="17" y="22"/>
                    </a:lnTo>
                    <a:lnTo>
                      <a:pt x="17" y="23"/>
                    </a:lnTo>
                    <a:lnTo>
                      <a:pt x="17" y="23"/>
                    </a:lnTo>
                    <a:lnTo>
                      <a:pt x="16" y="25"/>
                    </a:lnTo>
                    <a:lnTo>
                      <a:pt x="16" y="26"/>
                    </a:lnTo>
                    <a:lnTo>
                      <a:pt x="17" y="26"/>
                    </a:lnTo>
                    <a:lnTo>
                      <a:pt x="17" y="26"/>
                    </a:lnTo>
                    <a:lnTo>
                      <a:pt x="17" y="27"/>
                    </a:lnTo>
                    <a:lnTo>
                      <a:pt x="17" y="27"/>
                    </a:lnTo>
                    <a:lnTo>
                      <a:pt x="17" y="28"/>
                    </a:lnTo>
                    <a:lnTo>
                      <a:pt x="15" y="28"/>
                    </a:lnTo>
                    <a:lnTo>
                      <a:pt x="14" y="27"/>
                    </a:lnTo>
                    <a:lnTo>
                      <a:pt x="13" y="27"/>
                    </a:lnTo>
                    <a:lnTo>
                      <a:pt x="11" y="28"/>
                    </a:lnTo>
                    <a:lnTo>
                      <a:pt x="11" y="28"/>
                    </a:lnTo>
                    <a:lnTo>
                      <a:pt x="10" y="28"/>
                    </a:lnTo>
                    <a:lnTo>
                      <a:pt x="9" y="28"/>
                    </a:lnTo>
                    <a:lnTo>
                      <a:pt x="7" y="28"/>
                    </a:lnTo>
                    <a:lnTo>
                      <a:pt x="6" y="28"/>
                    </a:lnTo>
                    <a:lnTo>
                      <a:pt x="5" y="29"/>
                    </a:lnTo>
                    <a:lnTo>
                      <a:pt x="4" y="30"/>
                    </a:lnTo>
                    <a:lnTo>
                      <a:pt x="3" y="31"/>
                    </a:lnTo>
                    <a:lnTo>
                      <a:pt x="3" y="32"/>
                    </a:lnTo>
                    <a:lnTo>
                      <a:pt x="2" y="32"/>
                    </a:lnTo>
                    <a:lnTo>
                      <a:pt x="2" y="33"/>
                    </a:lnTo>
                    <a:lnTo>
                      <a:pt x="1" y="33"/>
                    </a:lnTo>
                    <a:lnTo>
                      <a:pt x="0" y="33"/>
                    </a:lnTo>
                    <a:lnTo>
                      <a:pt x="0" y="33"/>
                    </a:lnTo>
                    <a:lnTo>
                      <a:pt x="0" y="34"/>
                    </a:lnTo>
                    <a:lnTo>
                      <a:pt x="0" y="35"/>
                    </a:lnTo>
                    <a:lnTo>
                      <a:pt x="1" y="35"/>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2" name="Freeform 58"/>
              <p:cNvSpPr>
                <a:spLocks/>
              </p:cNvSpPr>
              <p:nvPr/>
            </p:nvSpPr>
            <p:spPr bwMode="gray">
              <a:xfrm>
                <a:off x="5661026" y="4032250"/>
                <a:ext cx="3175" cy="3175"/>
              </a:xfrm>
              <a:custGeom>
                <a:avLst/>
                <a:gdLst/>
                <a:ahLst/>
                <a:cxnLst>
                  <a:cxn ang="0">
                    <a:pos x="1" y="2"/>
                  </a:cxn>
                  <a:cxn ang="0">
                    <a:pos x="2" y="2"/>
                  </a:cxn>
                  <a:cxn ang="0">
                    <a:pos x="2" y="1"/>
                  </a:cxn>
                  <a:cxn ang="0">
                    <a:pos x="2" y="1"/>
                  </a:cxn>
                  <a:cxn ang="0">
                    <a:pos x="1" y="0"/>
                  </a:cxn>
                  <a:cxn ang="0">
                    <a:pos x="0" y="0"/>
                  </a:cxn>
                  <a:cxn ang="0">
                    <a:pos x="1" y="1"/>
                  </a:cxn>
                  <a:cxn ang="0">
                    <a:pos x="1" y="2"/>
                  </a:cxn>
                </a:cxnLst>
                <a:rect l="0" t="0" r="r" b="b"/>
                <a:pathLst>
                  <a:path w="2" h="2">
                    <a:moveTo>
                      <a:pt x="1" y="2"/>
                    </a:moveTo>
                    <a:lnTo>
                      <a:pt x="2" y="2"/>
                    </a:lnTo>
                    <a:lnTo>
                      <a:pt x="2" y="1"/>
                    </a:lnTo>
                    <a:lnTo>
                      <a:pt x="2" y="1"/>
                    </a:lnTo>
                    <a:lnTo>
                      <a:pt x="1" y="0"/>
                    </a:lnTo>
                    <a:lnTo>
                      <a:pt x="0" y="0"/>
                    </a:lnTo>
                    <a:lnTo>
                      <a:pt x="1" y="1"/>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3" name="Freeform 59"/>
              <p:cNvSpPr>
                <a:spLocks/>
              </p:cNvSpPr>
              <p:nvPr/>
            </p:nvSpPr>
            <p:spPr bwMode="gray">
              <a:xfrm>
                <a:off x="5621338" y="4121150"/>
                <a:ext cx="1588" cy="1588"/>
              </a:xfrm>
              <a:custGeom>
                <a:avLst/>
                <a:gdLst/>
                <a:ahLst/>
                <a:cxnLst>
                  <a:cxn ang="0">
                    <a:pos x="1" y="1"/>
                  </a:cxn>
                  <a:cxn ang="0">
                    <a:pos x="1" y="0"/>
                  </a:cxn>
                  <a:cxn ang="0">
                    <a:pos x="0" y="0"/>
                  </a:cxn>
                  <a:cxn ang="0">
                    <a:pos x="0" y="0"/>
                  </a:cxn>
                  <a:cxn ang="0">
                    <a:pos x="0" y="0"/>
                  </a:cxn>
                  <a:cxn ang="0">
                    <a:pos x="0" y="1"/>
                  </a:cxn>
                  <a:cxn ang="0">
                    <a:pos x="0" y="1"/>
                  </a:cxn>
                  <a:cxn ang="0">
                    <a:pos x="1" y="1"/>
                  </a:cxn>
                </a:cxnLst>
                <a:rect l="0" t="0" r="r" b="b"/>
                <a:pathLst>
                  <a:path w="1" h="1">
                    <a:moveTo>
                      <a:pt x="1" y="1"/>
                    </a:moveTo>
                    <a:lnTo>
                      <a:pt x="1" y="0"/>
                    </a:lnTo>
                    <a:lnTo>
                      <a:pt x="0" y="0"/>
                    </a:lnTo>
                    <a:lnTo>
                      <a:pt x="0" y="0"/>
                    </a:lnTo>
                    <a:lnTo>
                      <a:pt x="0" y="0"/>
                    </a:lnTo>
                    <a:lnTo>
                      <a:pt x="0" y="1"/>
                    </a:lnTo>
                    <a:lnTo>
                      <a:pt x="0" y="1"/>
                    </a:lnTo>
                    <a:lnTo>
                      <a:pt x="1"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4" name="Freeform 60"/>
              <p:cNvSpPr>
                <a:spLocks/>
              </p:cNvSpPr>
              <p:nvPr/>
            </p:nvSpPr>
            <p:spPr bwMode="gray">
              <a:xfrm>
                <a:off x="5608638" y="4135438"/>
                <a:ext cx="3175" cy="1588"/>
              </a:xfrm>
              <a:custGeom>
                <a:avLst/>
                <a:gdLst/>
                <a:ahLst/>
                <a:cxnLst>
                  <a:cxn ang="0">
                    <a:pos x="2" y="0"/>
                  </a:cxn>
                  <a:cxn ang="0">
                    <a:pos x="2" y="0"/>
                  </a:cxn>
                  <a:cxn ang="0">
                    <a:pos x="1" y="0"/>
                  </a:cxn>
                  <a:cxn ang="0">
                    <a:pos x="0" y="0"/>
                  </a:cxn>
                  <a:cxn ang="0">
                    <a:pos x="0" y="1"/>
                  </a:cxn>
                  <a:cxn ang="0">
                    <a:pos x="1" y="1"/>
                  </a:cxn>
                  <a:cxn ang="0">
                    <a:pos x="2" y="0"/>
                  </a:cxn>
                </a:cxnLst>
                <a:rect l="0" t="0" r="r" b="b"/>
                <a:pathLst>
                  <a:path w="2" h="1">
                    <a:moveTo>
                      <a:pt x="2" y="0"/>
                    </a:moveTo>
                    <a:lnTo>
                      <a:pt x="2" y="0"/>
                    </a:lnTo>
                    <a:lnTo>
                      <a:pt x="1" y="0"/>
                    </a:lnTo>
                    <a:lnTo>
                      <a:pt x="0" y="0"/>
                    </a:lnTo>
                    <a:lnTo>
                      <a:pt x="0" y="1"/>
                    </a:lnTo>
                    <a:lnTo>
                      <a:pt x="1" y="1"/>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5" name="Freeform 61"/>
              <p:cNvSpPr>
                <a:spLocks/>
              </p:cNvSpPr>
              <p:nvPr/>
            </p:nvSpPr>
            <p:spPr bwMode="gray">
              <a:xfrm>
                <a:off x="5614988" y="4130675"/>
                <a:ext cx="1588" cy="4763"/>
              </a:xfrm>
              <a:custGeom>
                <a:avLst/>
                <a:gdLst/>
                <a:ahLst/>
                <a:cxnLst>
                  <a:cxn ang="0">
                    <a:pos x="1" y="3"/>
                  </a:cxn>
                  <a:cxn ang="0">
                    <a:pos x="1" y="3"/>
                  </a:cxn>
                  <a:cxn ang="0">
                    <a:pos x="1" y="2"/>
                  </a:cxn>
                  <a:cxn ang="0">
                    <a:pos x="1" y="1"/>
                  </a:cxn>
                  <a:cxn ang="0">
                    <a:pos x="1" y="1"/>
                  </a:cxn>
                  <a:cxn ang="0">
                    <a:pos x="0" y="0"/>
                  </a:cxn>
                  <a:cxn ang="0">
                    <a:pos x="0" y="1"/>
                  </a:cxn>
                  <a:cxn ang="0">
                    <a:pos x="0" y="2"/>
                  </a:cxn>
                  <a:cxn ang="0">
                    <a:pos x="1" y="3"/>
                  </a:cxn>
                </a:cxnLst>
                <a:rect l="0" t="0" r="r" b="b"/>
                <a:pathLst>
                  <a:path w="1" h="3">
                    <a:moveTo>
                      <a:pt x="1" y="3"/>
                    </a:moveTo>
                    <a:lnTo>
                      <a:pt x="1" y="3"/>
                    </a:lnTo>
                    <a:lnTo>
                      <a:pt x="1" y="2"/>
                    </a:lnTo>
                    <a:lnTo>
                      <a:pt x="1" y="1"/>
                    </a:lnTo>
                    <a:lnTo>
                      <a:pt x="1" y="1"/>
                    </a:lnTo>
                    <a:lnTo>
                      <a:pt x="0" y="0"/>
                    </a:lnTo>
                    <a:lnTo>
                      <a:pt x="0" y="1"/>
                    </a:lnTo>
                    <a:lnTo>
                      <a:pt x="0" y="2"/>
                    </a:lnTo>
                    <a:lnTo>
                      <a:pt x="1"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6" name="Freeform 62"/>
              <p:cNvSpPr>
                <a:spLocks/>
              </p:cNvSpPr>
              <p:nvPr/>
            </p:nvSpPr>
            <p:spPr bwMode="gray">
              <a:xfrm>
                <a:off x="5591176" y="4306888"/>
                <a:ext cx="44450" cy="55563"/>
              </a:xfrm>
              <a:custGeom>
                <a:avLst/>
                <a:gdLst/>
                <a:ahLst/>
                <a:cxnLst>
                  <a:cxn ang="0">
                    <a:pos x="25" y="5"/>
                  </a:cxn>
                  <a:cxn ang="0">
                    <a:pos x="25" y="4"/>
                  </a:cxn>
                  <a:cxn ang="0">
                    <a:pos x="27" y="2"/>
                  </a:cxn>
                  <a:cxn ang="0">
                    <a:pos x="28" y="0"/>
                  </a:cxn>
                  <a:cxn ang="0">
                    <a:pos x="23" y="3"/>
                  </a:cxn>
                  <a:cxn ang="0">
                    <a:pos x="20" y="2"/>
                  </a:cxn>
                  <a:cxn ang="0">
                    <a:pos x="16" y="3"/>
                  </a:cxn>
                  <a:cxn ang="0">
                    <a:pos x="13" y="2"/>
                  </a:cxn>
                  <a:cxn ang="0">
                    <a:pos x="11" y="1"/>
                  </a:cxn>
                  <a:cxn ang="0">
                    <a:pos x="8" y="2"/>
                  </a:cxn>
                  <a:cxn ang="0">
                    <a:pos x="5" y="4"/>
                  </a:cxn>
                  <a:cxn ang="0">
                    <a:pos x="4" y="6"/>
                  </a:cxn>
                  <a:cxn ang="0">
                    <a:pos x="3" y="11"/>
                  </a:cxn>
                  <a:cxn ang="0">
                    <a:pos x="2" y="14"/>
                  </a:cxn>
                  <a:cxn ang="0">
                    <a:pos x="3" y="15"/>
                  </a:cxn>
                  <a:cxn ang="0">
                    <a:pos x="1" y="18"/>
                  </a:cxn>
                  <a:cxn ang="0">
                    <a:pos x="0" y="21"/>
                  </a:cxn>
                  <a:cxn ang="0">
                    <a:pos x="0" y="22"/>
                  </a:cxn>
                  <a:cxn ang="0">
                    <a:pos x="1" y="24"/>
                  </a:cxn>
                  <a:cxn ang="0">
                    <a:pos x="3" y="24"/>
                  </a:cxn>
                  <a:cxn ang="0">
                    <a:pos x="4" y="26"/>
                  </a:cxn>
                  <a:cxn ang="0">
                    <a:pos x="2" y="32"/>
                  </a:cxn>
                  <a:cxn ang="0">
                    <a:pos x="3" y="35"/>
                  </a:cxn>
                  <a:cxn ang="0">
                    <a:pos x="6" y="34"/>
                  </a:cxn>
                  <a:cxn ang="0">
                    <a:pos x="6" y="30"/>
                  </a:cxn>
                  <a:cxn ang="0">
                    <a:pos x="7" y="26"/>
                  </a:cxn>
                  <a:cxn ang="0">
                    <a:pos x="7" y="23"/>
                  </a:cxn>
                  <a:cxn ang="0">
                    <a:pos x="7" y="18"/>
                  </a:cxn>
                  <a:cxn ang="0">
                    <a:pos x="7" y="17"/>
                  </a:cxn>
                  <a:cxn ang="0">
                    <a:pos x="8" y="18"/>
                  </a:cxn>
                  <a:cxn ang="0">
                    <a:pos x="9" y="22"/>
                  </a:cxn>
                  <a:cxn ang="0">
                    <a:pos x="13" y="29"/>
                  </a:cxn>
                  <a:cxn ang="0">
                    <a:pos x="14" y="34"/>
                  </a:cxn>
                  <a:cxn ang="0">
                    <a:pos x="17" y="31"/>
                  </a:cxn>
                  <a:cxn ang="0">
                    <a:pos x="19" y="32"/>
                  </a:cxn>
                  <a:cxn ang="0">
                    <a:pos x="19" y="29"/>
                  </a:cxn>
                  <a:cxn ang="0">
                    <a:pos x="18" y="28"/>
                  </a:cxn>
                  <a:cxn ang="0">
                    <a:pos x="17" y="26"/>
                  </a:cxn>
                  <a:cxn ang="0">
                    <a:pos x="16" y="25"/>
                  </a:cxn>
                  <a:cxn ang="0">
                    <a:pos x="17" y="22"/>
                  </a:cxn>
                  <a:cxn ang="0">
                    <a:pos x="15" y="20"/>
                  </a:cxn>
                  <a:cxn ang="0">
                    <a:pos x="15" y="18"/>
                  </a:cxn>
                  <a:cxn ang="0">
                    <a:pos x="13" y="15"/>
                  </a:cxn>
                  <a:cxn ang="0">
                    <a:pos x="14" y="15"/>
                  </a:cxn>
                  <a:cxn ang="0">
                    <a:pos x="16" y="13"/>
                  </a:cxn>
                  <a:cxn ang="0">
                    <a:pos x="18" y="12"/>
                  </a:cxn>
                  <a:cxn ang="0">
                    <a:pos x="20" y="11"/>
                  </a:cxn>
                  <a:cxn ang="0">
                    <a:pos x="18" y="9"/>
                  </a:cxn>
                  <a:cxn ang="0">
                    <a:pos x="16" y="11"/>
                  </a:cxn>
                  <a:cxn ang="0">
                    <a:pos x="13" y="10"/>
                  </a:cxn>
                  <a:cxn ang="0">
                    <a:pos x="11" y="13"/>
                  </a:cxn>
                  <a:cxn ang="0">
                    <a:pos x="8" y="11"/>
                  </a:cxn>
                  <a:cxn ang="0">
                    <a:pos x="6" y="9"/>
                  </a:cxn>
                  <a:cxn ang="0">
                    <a:pos x="7" y="6"/>
                  </a:cxn>
                  <a:cxn ang="0">
                    <a:pos x="10" y="5"/>
                  </a:cxn>
                  <a:cxn ang="0">
                    <a:pos x="14" y="5"/>
                  </a:cxn>
                  <a:cxn ang="0">
                    <a:pos x="14" y="4"/>
                  </a:cxn>
                  <a:cxn ang="0">
                    <a:pos x="19" y="6"/>
                  </a:cxn>
                  <a:cxn ang="0">
                    <a:pos x="22" y="6"/>
                  </a:cxn>
                </a:cxnLst>
                <a:rect l="0" t="0" r="r" b="b"/>
                <a:pathLst>
                  <a:path w="28" h="35">
                    <a:moveTo>
                      <a:pt x="24" y="6"/>
                    </a:moveTo>
                    <a:lnTo>
                      <a:pt x="24" y="5"/>
                    </a:lnTo>
                    <a:lnTo>
                      <a:pt x="25" y="5"/>
                    </a:lnTo>
                    <a:lnTo>
                      <a:pt x="26" y="5"/>
                    </a:lnTo>
                    <a:lnTo>
                      <a:pt x="26" y="4"/>
                    </a:lnTo>
                    <a:lnTo>
                      <a:pt x="25" y="4"/>
                    </a:lnTo>
                    <a:lnTo>
                      <a:pt x="25" y="4"/>
                    </a:lnTo>
                    <a:lnTo>
                      <a:pt x="26" y="3"/>
                    </a:lnTo>
                    <a:lnTo>
                      <a:pt x="27" y="2"/>
                    </a:lnTo>
                    <a:lnTo>
                      <a:pt x="28" y="2"/>
                    </a:lnTo>
                    <a:lnTo>
                      <a:pt x="28" y="2"/>
                    </a:lnTo>
                    <a:lnTo>
                      <a:pt x="28" y="0"/>
                    </a:lnTo>
                    <a:lnTo>
                      <a:pt x="23" y="2"/>
                    </a:lnTo>
                    <a:lnTo>
                      <a:pt x="23" y="2"/>
                    </a:lnTo>
                    <a:lnTo>
                      <a:pt x="23" y="3"/>
                    </a:lnTo>
                    <a:lnTo>
                      <a:pt x="23" y="3"/>
                    </a:lnTo>
                    <a:lnTo>
                      <a:pt x="22" y="3"/>
                    </a:lnTo>
                    <a:lnTo>
                      <a:pt x="20" y="2"/>
                    </a:lnTo>
                    <a:lnTo>
                      <a:pt x="19" y="2"/>
                    </a:lnTo>
                    <a:lnTo>
                      <a:pt x="17" y="3"/>
                    </a:lnTo>
                    <a:lnTo>
                      <a:pt x="16" y="3"/>
                    </a:lnTo>
                    <a:lnTo>
                      <a:pt x="15" y="3"/>
                    </a:lnTo>
                    <a:lnTo>
                      <a:pt x="15" y="3"/>
                    </a:lnTo>
                    <a:lnTo>
                      <a:pt x="13" y="2"/>
                    </a:lnTo>
                    <a:lnTo>
                      <a:pt x="11" y="2"/>
                    </a:lnTo>
                    <a:lnTo>
                      <a:pt x="12" y="1"/>
                    </a:lnTo>
                    <a:lnTo>
                      <a:pt x="11" y="1"/>
                    </a:lnTo>
                    <a:lnTo>
                      <a:pt x="10" y="1"/>
                    </a:lnTo>
                    <a:lnTo>
                      <a:pt x="8" y="1"/>
                    </a:lnTo>
                    <a:lnTo>
                      <a:pt x="8" y="2"/>
                    </a:lnTo>
                    <a:lnTo>
                      <a:pt x="8" y="3"/>
                    </a:lnTo>
                    <a:lnTo>
                      <a:pt x="6" y="4"/>
                    </a:lnTo>
                    <a:lnTo>
                      <a:pt x="5" y="4"/>
                    </a:lnTo>
                    <a:lnTo>
                      <a:pt x="5" y="4"/>
                    </a:lnTo>
                    <a:lnTo>
                      <a:pt x="5" y="6"/>
                    </a:lnTo>
                    <a:lnTo>
                      <a:pt x="4" y="6"/>
                    </a:lnTo>
                    <a:lnTo>
                      <a:pt x="4" y="10"/>
                    </a:lnTo>
                    <a:lnTo>
                      <a:pt x="4" y="10"/>
                    </a:lnTo>
                    <a:lnTo>
                      <a:pt x="3" y="11"/>
                    </a:lnTo>
                    <a:lnTo>
                      <a:pt x="3" y="11"/>
                    </a:lnTo>
                    <a:lnTo>
                      <a:pt x="2" y="13"/>
                    </a:lnTo>
                    <a:lnTo>
                      <a:pt x="2" y="14"/>
                    </a:lnTo>
                    <a:lnTo>
                      <a:pt x="2" y="14"/>
                    </a:lnTo>
                    <a:lnTo>
                      <a:pt x="2" y="15"/>
                    </a:lnTo>
                    <a:lnTo>
                      <a:pt x="3" y="15"/>
                    </a:lnTo>
                    <a:lnTo>
                      <a:pt x="3" y="16"/>
                    </a:lnTo>
                    <a:lnTo>
                      <a:pt x="2" y="17"/>
                    </a:lnTo>
                    <a:lnTo>
                      <a:pt x="1" y="18"/>
                    </a:lnTo>
                    <a:lnTo>
                      <a:pt x="1" y="18"/>
                    </a:lnTo>
                    <a:lnTo>
                      <a:pt x="0" y="18"/>
                    </a:lnTo>
                    <a:lnTo>
                      <a:pt x="0" y="21"/>
                    </a:lnTo>
                    <a:lnTo>
                      <a:pt x="0" y="21"/>
                    </a:lnTo>
                    <a:lnTo>
                      <a:pt x="1" y="22"/>
                    </a:lnTo>
                    <a:lnTo>
                      <a:pt x="0" y="22"/>
                    </a:lnTo>
                    <a:lnTo>
                      <a:pt x="0" y="23"/>
                    </a:lnTo>
                    <a:lnTo>
                      <a:pt x="0" y="23"/>
                    </a:lnTo>
                    <a:lnTo>
                      <a:pt x="1" y="24"/>
                    </a:lnTo>
                    <a:lnTo>
                      <a:pt x="1" y="23"/>
                    </a:lnTo>
                    <a:lnTo>
                      <a:pt x="3" y="23"/>
                    </a:lnTo>
                    <a:lnTo>
                      <a:pt x="3" y="24"/>
                    </a:lnTo>
                    <a:lnTo>
                      <a:pt x="3" y="25"/>
                    </a:lnTo>
                    <a:lnTo>
                      <a:pt x="3" y="25"/>
                    </a:lnTo>
                    <a:lnTo>
                      <a:pt x="4" y="26"/>
                    </a:lnTo>
                    <a:lnTo>
                      <a:pt x="3" y="30"/>
                    </a:lnTo>
                    <a:lnTo>
                      <a:pt x="2" y="31"/>
                    </a:lnTo>
                    <a:lnTo>
                      <a:pt x="2" y="32"/>
                    </a:lnTo>
                    <a:lnTo>
                      <a:pt x="2" y="33"/>
                    </a:lnTo>
                    <a:lnTo>
                      <a:pt x="2" y="34"/>
                    </a:lnTo>
                    <a:lnTo>
                      <a:pt x="3" y="35"/>
                    </a:lnTo>
                    <a:lnTo>
                      <a:pt x="4" y="35"/>
                    </a:lnTo>
                    <a:lnTo>
                      <a:pt x="5" y="35"/>
                    </a:lnTo>
                    <a:lnTo>
                      <a:pt x="6" y="34"/>
                    </a:lnTo>
                    <a:lnTo>
                      <a:pt x="6" y="31"/>
                    </a:lnTo>
                    <a:lnTo>
                      <a:pt x="6" y="31"/>
                    </a:lnTo>
                    <a:lnTo>
                      <a:pt x="6" y="30"/>
                    </a:lnTo>
                    <a:lnTo>
                      <a:pt x="7" y="29"/>
                    </a:lnTo>
                    <a:lnTo>
                      <a:pt x="7" y="28"/>
                    </a:lnTo>
                    <a:lnTo>
                      <a:pt x="7" y="26"/>
                    </a:lnTo>
                    <a:lnTo>
                      <a:pt x="8" y="25"/>
                    </a:lnTo>
                    <a:lnTo>
                      <a:pt x="8" y="23"/>
                    </a:lnTo>
                    <a:lnTo>
                      <a:pt x="7" y="23"/>
                    </a:lnTo>
                    <a:lnTo>
                      <a:pt x="7" y="22"/>
                    </a:lnTo>
                    <a:lnTo>
                      <a:pt x="7" y="21"/>
                    </a:lnTo>
                    <a:lnTo>
                      <a:pt x="7" y="18"/>
                    </a:lnTo>
                    <a:lnTo>
                      <a:pt x="7" y="18"/>
                    </a:lnTo>
                    <a:lnTo>
                      <a:pt x="7" y="17"/>
                    </a:lnTo>
                    <a:lnTo>
                      <a:pt x="7" y="17"/>
                    </a:lnTo>
                    <a:lnTo>
                      <a:pt x="8" y="17"/>
                    </a:lnTo>
                    <a:lnTo>
                      <a:pt x="8" y="17"/>
                    </a:lnTo>
                    <a:lnTo>
                      <a:pt x="8" y="18"/>
                    </a:lnTo>
                    <a:lnTo>
                      <a:pt x="9" y="20"/>
                    </a:lnTo>
                    <a:lnTo>
                      <a:pt x="9" y="21"/>
                    </a:lnTo>
                    <a:lnTo>
                      <a:pt x="9" y="22"/>
                    </a:lnTo>
                    <a:lnTo>
                      <a:pt x="11" y="24"/>
                    </a:lnTo>
                    <a:lnTo>
                      <a:pt x="11" y="27"/>
                    </a:lnTo>
                    <a:lnTo>
                      <a:pt x="13" y="29"/>
                    </a:lnTo>
                    <a:lnTo>
                      <a:pt x="13" y="31"/>
                    </a:lnTo>
                    <a:lnTo>
                      <a:pt x="13" y="35"/>
                    </a:lnTo>
                    <a:lnTo>
                      <a:pt x="14" y="34"/>
                    </a:lnTo>
                    <a:lnTo>
                      <a:pt x="17" y="35"/>
                    </a:lnTo>
                    <a:lnTo>
                      <a:pt x="17" y="32"/>
                    </a:lnTo>
                    <a:lnTo>
                      <a:pt x="17" y="31"/>
                    </a:lnTo>
                    <a:lnTo>
                      <a:pt x="17" y="31"/>
                    </a:lnTo>
                    <a:lnTo>
                      <a:pt x="18" y="32"/>
                    </a:lnTo>
                    <a:lnTo>
                      <a:pt x="19" y="32"/>
                    </a:lnTo>
                    <a:lnTo>
                      <a:pt x="19" y="32"/>
                    </a:lnTo>
                    <a:lnTo>
                      <a:pt x="19" y="31"/>
                    </a:lnTo>
                    <a:lnTo>
                      <a:pt x="19" y="29"/>
                    </a:lnTo>
                    <a:lnTo>
                      <a:pt x="19" y="29"/>
                    </a:lnTo>
                    <a:lnTo>
                      <a:pt x="19" y="29"/>
                    </a:lnTo>
                    <a:lnTo>
                      <a:pt x="18" y="28"/>
                    </a:lnTo>
                    <a:lnTo>
                      <a:pt x="18" y="27"/>
                    </a:lnTo>
                    <a:lnTo>
                      <a:pt x="17" y="27"/>
                    </a:lnTo>
                    <a:lnTo>
                      <a:pt x="17" y="26"/>
                    </a:lnTo>
                    <a:lnTo>
                      <a:pt x="16" y="26"/>
                    </a:lnTo>
                    <a:lnTo>
                      <a:pt x="16" y="25"/>
                    </a:lnTo>
                    <a:lnTo>
                      <a:pt x="16" y="25"/>
                    </a:lnTo>
                    <a:lnTo>
                      <a:pt x="16" y="23"/>
                    </a:lnTo>
                    <a:lnTo>
                      <a:pt x="17" y="23"/>
                    </a:lnTo>
                    <a:lnTo>
                      <a:pt x="17" y="22"/>
                    </a:lnTo>
                    <a:lnTo>
                      <a:pt x="17" y="22"/>
                    </a:lnTo>
                    <a:lnTo>
                      <a:pt x="15" y="21"/>
                    </a:lnTo>
                    <a:lnTo>
                      <a:pt x="15" y="20"/>
                    </a:lnTo>
                    <a:lnTo>
                      <a:pt x="15" y="18"/>
                    </a:lnTo>
                    <a:lnTo>
                      <a:pt x="15" y="18"/>
                    </a:lnTo>
                    <a:lnTo>
                      <a:pt x="15" y="18"/>
                    </a:lnTo>
                    <a:lnTo>
                      <a:pt x="15" y="17"/>
                    </a:lnTo>
                    <a:lnTo>
                      <a:pt x="14" y="16"/>
                    </a:lnTo>
                    <a:lnTo>
                      <a:pt x="13" y="15"/>
                    </a:lnTo>
                    <a:lnTo>
                      <a:pt x="12" y="15"/>
                    </a:lnTo>
                    <a:lnTo>
                      <a:pt x="12" y="15"/>
                    </a:lnTo>
                    <a:lnTo>
                      <a:pt x="14" y="15"/>
                    </a:lnTo>
                    <a:lnTo>
                      <a:pt x="15" y="14"/>
                    </a:lnTo>
                    <a:lnTo>
                      <a:pt x="15" y="14"/>
                    </a:lnTo>
                    <a:lnTo>
                      <a:pt x="16" y="13"/>
                    </a:lnTo>
                    <a:lnTo>
                      <a:pt x="16" y="12"/>
                    </a:lnTo>
                    <a:lnTo>
                      <a:pt x="16" y="12"/>
                    </a:lnTo>
                    <a:lnTo>
                      <a:pt x="18" y="12"/>
                    </a:lnTo>
                    <a:lnTo>
                      <a:pt x="19" y="11"/>
                    </a:lnTo>
                    <a:lnTo>
                      <a:pt x="19" y="11"/>
                    </a:lnTo>
                    <a:lnTo>
                      <a:pt x="20" y="11"/>
                    </a:lnTo>
                    <a:lnTo>
                      <a:pt x="20" y="10"/>
                    </a:lnTo>
                    <a:lnTo>
                      <a:pt x="19" y="9"/>
                    </a:lnTo>
                    <a:lnTo>
                      <a:pt x="18" y="9"/>
                    </a:lnTo>
                    <a:lnTo>
                      <a:pt x="17" y="9"/>
                    </a:lnTo>
                    <a:lnTo>
                      <a:pt x="16" y="10"/>
                    </a:lnTo>
                    <a:lnTo>
                      <a:pt x="16" y="11"/>
                    </a:lnTo>
                    <a:lnTo>
                      <a:pt x="16" y="11"/>
                    </a:lnTo>
                    <a:lnTo>
                      <a:pt x="15" y="10"/>
                    </a:lnTo>
                    <a:lnTo>
                      <a:pt x="13" y="10"/>
                    </a:lnTo>
                    <a:lnTo>
                      <a:pt x="13" y="11"/>
                    </a:lnTo>
                    <a:lnTo>
                      <a:pt x="12" y="11"/>
                    </a:lnTo>
                    <a:lnTo>
                      <a:pt x="11" y="13"/>
                    </a:lnTo>
                    <a:lnTo>
                      <a:pt x="10" y="13"/>
                    </a:lnTo>
                    <a:lnTo>
                      <a:pt x="9" y="12"/>
                    </a:lnTo>
                    <a:lnTo>
                      <a:pt x="8" y="11"/>
                    </a:lnTo>
                    <a:lnTo>
                      <a:pt x="6" y="10"/>
                    </a:lnTo>
                    <a:lnTo>
                      <a:pt x="6" y="10"/>
                    </a:lnTo>
                    <a:lnTo>
                      <a:pt x="6" y="9"/>
                    </a:lnTo>
                    <a:lnTo>
                      <a:pt x="6" y="8"/>
                    </a:lnTo>
                    <a:lnTo>
                      <a:pt x="6" y="8"/>
                    </a:lnTo>
                    <a:lnTo>
                      <a:pt x="7" y="6"/>
                    </a:lnTo>
                    <a:lnTo>
                      <a:pt x="7" y="5"/>
                    </a:lnTo>
                    <a:lnTo>
                      <a:pt x="8" y="5"/>
                    </a:lnTo>
                    <a:lnTo>
                      <a:pt x="10" y="5"/>
                    </a:lnTo>
                    <a:lnTo>
                      <a:pt x="13" y="5"/>
                    </a:lnTo>
                    <a:lnTo>
                      <a:pt x="13" y="5"/>
                    </a:lnTo>
                    <a:lnTo>
                      <a:pt x="14" y="5"/>
                    </a:lnTo>
                    <a:lnTo>
                      <a:pt x="14" y="4"/>
                    </a:lnTo>
                    <a:lnTo>
                      <a:pt x="14" y="4"/>
                    </a:lnTo>
                    <a:lnTo>
                      <a:pt x="14" y="4"/>
                    </a:lnTo>
                    <a:lnTo>
                      <a:pt x="16" y="4"/>
                    </a:lnTo>
                    <a:lnTo>
                      <a:pt x="18" y="6"/>
                    </a:lnTo>
                    <a:lnTo>
                      <a:pt x="19" y="6"/>
                    </a:lnTo>
                    <a:lnTo>
                      <a:pt x="21" y="7"/>
                    </a:lnTo>
                    <a:lnTo>
                      <a:pt x="21" y="7"/>
                    </a:lnTo>
                    <a:lnTo>
                      <a:pt x="22" y="6"/>
                    </a:lnTo>
                    <a:lnTo>
                      <a:pt x="23" y="6"/>
                    </a:lnTo>
                    <a:lnTo>
                      <a:pt x="24" y="6"/>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7" name="Freeform 63"/>
              <p:cNvSpPr>
                <a:spLocks/>
              </p:cNvSpPr>
              <p:nvPr/>
            </p:nvSpPr>
            <p:spPr bwMode="gray">
              <a:xfrm>
                <a:off x="5700713" y="4324350"/>
                <a:ext cx="3175" cy="1588"/>
              </a:xfrm>
              <a:custGeom>
                <a:avLst/>
                <a:gdLst/>
                <a:ahLst/>
                <a:cxnLst>
                  <a:cxn ang="0">
                    <a:pos x="2" y="1"/>
                  </a:cxn>
                  <a:cxn ang="0">
                    <a:pos x="2" y="1"/>
                  </a:cxn>
                  <a:cxn ang="0">
                    <a:pos x="2" y="1"/>
                  </a:cxn>
                  <a:cxn ang="0">
                    <a:pos x="2" y="0"/>
                  </a:cxn>
                  <a:cxn ang="0">
                    <a:pos x="1" y="0"/>
                  </a:cxn>
                  <a:cxn ang="0">
                    <a:pos x="1" y="0"/>
                  </a:cxn>
                  <a:cxn ang="0">
                    <a:pos x="0" y="0"/>
                  </a:cxn>
                  <a:cxn ang="0">
                    <a:pos x="0" y="0"/>
                  </a:cxn>
                  <a:cxn ang="0">
                    <a:pos x="1" y="1"/>
                  </a:cxn>
                  <a:cxn ang="0">
                    <a:pos x="2" y="1"/>
                  </a:cxn>
                </a:cxnLst>
                <a:rect l="0" t="0" r="r" b="b"/>
                <a:pathLst>
                  <a:path w="2" h="1">
                    <a:moveTo>
                      <a:pt x="2" y="1"/>
                    </a:moveTo>
                    <a:lnTo>
                      <a:pt x="2" y="1"/>
                    </a:lnTo>
                    <a:lnTo>
                      <a:pt x="2" y="1"/>
                    </a:lnTo>
                    <a:lnTo>
                      <a:pt x="2" y="0"/>
                    </a:lnTo>
                    <a:lnTo>
                      <a:pt x="1" y="0"/>
                    </a:lnTo>
                    <a:lnTo>
                      <a:pt x="1" y="0"/>
                    </a:lnTo>
                    <a:lnTo>
                      <a:pt x="0" y="0"/>
                    </a:lnTo>
                    <a:lnTo>
                      <a:pt x="0" y="0"/>
                    </a:lnTo>
                    <a:lnTo>
                      <a:pt x="1" y="1"/>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8" name="Freeform 64"/>
              <p:cNvSpPr>
                <a:spLocks/>
              </p:cNvSpPr>
              <p:nvPr/>
            </p:nvSpPr>
            <p:spPr bwMode="gray">
              <a:xfrm>
                <a:off x="5654676" y="4300538"/>
                <a:ext cx="4763" cy="3175"/>
              </a:xfrm>
              <a:custGeom>
                <a:avLst/>
                <a:gdLst/>
                <a:ahLst/>
                <a:cxnLst>
                  <a:cxn ang="0">
                    <a:pos x="1" y="0"/>
                  </a:cxn>
                  <a:cxn ang="0">
                    <a:pos x="0" y="0"/>
                  </a:cxn>
                  <a:cxn ang="0">
                    <a:pos x="0" y="1"/>
                  </a:cxn>
                  <a:cxn ang="0">
                    <a:pos x="2" y="2"/>
                  </a:cxn>
                  <a:cxn ang="0">
                    <a:pos x="3" y="2"/>
                  </a:cxn>
                  <a:cxn ang="0">
                    <a:pos x="3" y="1"/>
                  </a:cxn>
                  <a:cxn ang="0">
                    <a:pos x="3" y="1"/>
                  </a:cxn>
                  <a:cxn ang="0">
                    <a:pos x="3" y="0"/>
                  </a:cxn>
                  <a:cxn ang="0">
                    <a:pos x="2" y="0"/>
                  </a:cxn>
                  <a:cxn ang="0">
                    <a:pos x="1" y="0"/>
                  </a:cxn>
                </a:cxnLst>
                <a:rect l="0" t="0" r="r" b="b"/>
                <a:pathLst>
                  <a:path w="3" h="2">
                    <a:moveTo>
                      <a:pt x="1" y="0"/>
                    </a:moveTo>
                    <a:lnTo>
                      <a:pt x="0" y="0"/>
                    </a:lnTo>
                    <a:lnTo>
                      <a:pt x="0" y="1"/>
                    </a:lnTo>
                    <a:lnTo>
                      <a:pt x="2" y="2"/>
                    </a:lnTo>
                    <a:lnTo>
                      <a:pt x="3" y="2"/>
                    </a:lnTo>
                    <a:lnTo>
                      <a:pt x="3" y="1"/>
                    </a:lnTo>
                    <a:lnTo>
                      <a:pt x="3" y="1"/>
                    </a:lnTo>
                    <a:lnTo>
                      <a:pt x="3" y="0"/>
                    </a:lnTo>
                    <a:lnTo>
                      <a:pt x="2" y="0"/>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69" name="Freeform 65"/>
              <p:cNvSpPr>
                <a:spLocks/>
              </p:cNvSpPr>
              <p:nvPr/>
            </p:nvSpPr>
            <p:spPr bwMode="gray">
              <a:xfrm>
                <a:off x="5661026" y="4332288"/>
                <a:ext cx="6350" cy="4763"/>
              </a:xfrm>
              <a:custGeom>
                <a:avLst/>
                <a:gdLst/>
                <a:ahLst/>
                <a:cxnLst>
                  <a:cxn ang="0">
                    <a:pos x="0" y="1"/>
                  </a:cxn>
                  <a:cxn ang="0">
                    <a:pos x="1" y="2"/>
                  </a:cxn>
                  <a:cxn ang="0">
                    <a:pos x="1" y="2"/>
                  </a:cxn>
                  <a:cxn ang="0">
                    <a:pos x="1" y="3"/>
                  </a:cxn>
                  <a:cxn ang="0">
                    <a:pos x="2" y="3"/>
                  </a:cxn>
                  <a:cxn ang="0">
                    <a:pos x="3" y="3"/>
                  </a:cxn>
                  <a:cxn ang="0">
                    <a:pos x="3" y="3"/>
                  </a:cxn>
                  <a:cxn ang="0">
                    <a:pos x="4" y="2"/>
                  </a:cxn>
                  <a:cxn ang="0">
                    <a:pos x="4" y="1"/>
                  </a:cxn>
                  <a:cxn ang="0">
                    <a:pos x="0" y="0"/>
                  </a:cxn>
                  <a:cxn ang="0">
                    <a:pos x="0" y="1"/>
                  </a:cxn>
                </a:cxnLst>
                <a:rect l="0" t="0" r="r" b="b"/>
                <a:pathLst>
                  <a:path w="4" h="3">
                    <a:moveTo>
                      <a:pt x="0" y="1"/>
                    </a:moveTo>
                    <a:lnTo>
                      <a:pt x="1" y="2"/>
                    </a:lnTo>
                    <a:lnTo>
                      <a:pt x="1" y="2"/>
                    </a:lnTo>
                    <a:lnTo>
                      <a:pt x="1" y="3"/>
                    </a:lnTo>
                    <a:lnTo>
                      <a:pt x="2" y="3"/>
                    </a:lnTo>
                    <a:lnTo>
                      <a:pt x="3" y="3"/>
                    </a:lnTo>
                    <a:lnTo>
                      <a:pt x="3" y="3"/>
                    </a:lnTo>
                    <a:lnTo>
                      <a:pt x="4" y="2"/>
                    </a:lnTo>
                    <a:lnTo>
                      <a:pt x="4" y="1"/>
                    </a:lnTo>
                    <a:lnTo>
                      <a:pt x="0"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0" name="Freeform 66"/>
              <p:cNvSpPr>
                <a:spLocks/>
              </p:cNvSpPr>
              <p:nvPr/>
            </p:nvSpPr>
            <p:spPr bwMode="gray">
              <a:xfrm>
                <a:off x="5668963" y="4319588"/>
                <a:ext cx="4763" cy="3175"/>
              </a:xfrm>
              <a:custGeom>
                <a:avLst/>
                <a:gdLst/>
                <a:ahLst/>
                <a:cxnLst>
                  <a:cxn ang="0">
                    <a:pos x="2" y="0"/>
                  </a:cxn>
                  <a:cxn ang="0">
                    <a:pos x="0" y="0"/>
                  </a:cxn>
                  <a:cxn ang="0">
                    <a:pos x="0" y="1"/>
                  </a:cxn>
                  <a:cxn ang="0">
                    <a:pos x="0" y="2"/>
                  </a:cxn>
                  <a:cxn ang="0">
                    <a:pos x="1" y="2"/>
                  </a:cxn>
                  <a:cxn ang="0">
                    <a:pos x="1" y="2"/>
                  </a:cxn>
                  <a:cxn ang="0">
                    <a:pos x="3" y="2"/>
                  </a:cxn>
                  <a:cxn ang="0">
                    <a:pos x="3" y="1"/>
                  </a:cxn>
                  <a:cxn ang="0">
                    <a:pos x="3" y="1"/>
                  </a:cxn>
                  <a:cxn ang="0">
                    <a:pos x="3" y="1"/>
                  </a:cxn>
                  <a:cxn ang="0">
                    <a:pos x="3" y="1"/>
                  </a:cxn>
                  <a:cxn ang="0">
                    <a:pos x="2" y="0"/>
                  </a:cxn>
                </a:cxnLst>
                <a:rect l="0" t="0" r="r" b="b"/>
                <a:pathLst>
                  <a:path w="3" h="2">
                    <a:moveTo>
                      <a:pt x="2" y="0"/>
                    </a:moveTo>
                    <a:lnTo>
                      <a:pt x="0" y="0"/>
                    </a:lnTo>
                    <a:lnTo>
                      <a:pt x="0" y="1"/>
                    </a:lnTo>
                    <a:lnTo>
                      <a:pt x="0" y="2"/>
                    </a:lnTo>
                    <a:lnTo>
                      <a:pt x="1" y="2"/>
                    </a:lnTo>
                    <a:lnTo>
                      <a:pt x="1" y="2"/>
                    </a:lnTo>
                    <a:lnTo>
                      <a:pt x="3" y="2"/>
                    </a:lnTo>
                    <a:lnTo>
                      <a:pt x="3" y="1"/>
                    </a:lnTo>
                    <a:lnTo>
                      <a:pt x="3" y="1"/>
                    </a:lnTo>
                    <a:lnTo>
                      <a:pt x="3" y="1"/>
                    </a:lnTo>
                    <a:lnTo>
                      <a:pt x="3" y="1"/>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1" name="Freeform 67"/>
              <p:cNvSpPr>
                <a:spLocks/>
              </p:cNvSpPr>
              <p:nvPr/>
            </p:nvSpPr>
            <p:spPr bwMode="gray">
              <a:xfrm>
                <a:off x="5635626" y="4375150"/>
                <a:ext cx="6350" cy="3175"/>
              </a:xfrm>
              <a:custGeom>
                <a:avLst/>
                <a:gdLst/>
                <a:ahLst/>
                <a:cxnLst>
                  <a:cxn ang="0">
                    <a:pos x="1" y="0"/>
                  </a:cxn>
                  <a:cxn ang="0">
                    <a:pos x="0" y="2"/>
                  </a:cxn>
                  <a:cxn ang="0">
                    <a:pos x="4" y="2"/>
                  </a:cxn>
                  <a:cxn ang="0">
                    <a:pos x="1" y="0"/>
                  </a:cxn>
                </a:cxnLst>
                <a:rect l="0" t="0" r="r" b="b"/>
                <a:pathLst>
                  <a:path w="4" h="2">
                    <a:moveTo>
                      <a:pt x="1" y="0"/>
                    </a:moveTo>
                    <a:lnTo>
                      <a:pt x="0" y="2"/>
                    </a:lnTo>
                    <a:lnTo>
                      <a:pt x="4" y="2"/>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2" name="Freeform 68"/>
              <p:cNvSpPr>
                <a:spLocks/>
              </p:cNvSpPr>
              <p:nvPr/>
            </p:nvSpPr>
            <p:spPr bwMode="gray">
              <a:xfrm>
                <a:off x="5702301" y="4330700"/>
                <a:ext cx="7938" cy="3175"/>
              </a:xfrm>
              <a:custGeom>
                <a:avLst/>
                <a:gdLst/>
                <a:ahLst/>
                <a:cxnLst>
                  <a:cxn ang="0">
                    <a:pos x="3" y="0"/>
                  </a:cxn>
                  <a:cxn ang="0">
                    <a:pos x="3" y="0"/>
                  </a:cxn>
                  <a:cxn ang="0">
                    <a:pos x="2" y="0"/>
                  </a:cxn>
                  <a:cxn ang="0">
                    <a:pos x="1" y="0"/>
                  </a:cxn>
                  <a:cxn ang="0">
                    <a:pos x="1" y="1"/>
                  </a:cxn>
                  <a:cxn ang="0">
                    <a:pos x="0" y="1"/>
                  </a:cxn>
                  <a:cxn ang="0">
                    <a:pos x="1" y="1"/>
                  </a:cxn>
                  <a:cxn ang="0">
                    <a:pos x="1" y="1"/>
                  </a:cxn>
                  <a:cxn ang="0">
                    <a:pos x="2" y="2"/>
                  </a:cxn>
                  <a:cxn ang="0">
                    <a:pos x="2" y="2"/>
                  </a:cxn>
                  <a:cxn ang="0">
                    <a:pos x="3" y="2"/>
                  </a:cxn>
                  <a:cxn ang="0">
                    <a:pos x="4" y="1"/>
                  </a:cxn>
                  <a:cxn ang="0">
                    <a:pos x="5" y="1"/>
                  </a:cxn>
                  <a:cxn ang="0">
                    <a:pos x="5" y="1"/>
                  </a:cxn>
                  <a:cxn ang="0">
                    <a:pos x="5" y="1"/>
                  </a:cxn>
                  <a:cxn ang="0">
                    <a:pos x="4" y="0"/>
                  </a:cxn>
                  <a:cxn ang="0">
                    <a:pos x="3" y="0"/>
                  </a:cxn>
                  <a:cxn ang="0">
                    <a:pos x="3" y="0"/>
                  </a:cxn>
                </a:cxnLst>
                <a:rect l="0" t="0" r="r" b="b"/>
                <a:pathLst>
                  <a:path w="5" h="2">
                    <a:moveTo>
                      <a:pt x="3" y="0"/>
                    </a:moveTo>
                    <a:lnTo>
                      <a:pt x="3" y="0"/>
                    </a:lnTo>
                    <a:lnTo>
                      <a:pt x="2" y="0"/>
                    </a:lnTo>
                    <a:lnTo>
                      <a:pt x="1" y="0"/>
                    </a:lnTo>
                    <a:lnTo>
                      <a:pt x="1" y="1"/>
                    </a:lnTo>
                    <a:lnTo>
                      <a:pt x="0" y="1"/>
                    </a:lnTo>
                    <a:lnTo>
                      <a:pt x="1" y="1"/>
                    </a:lnTo>
                    <a:lnTo>
                      <a:pt x="1" y="1"/>
                    </a:lnTo>
                    <a:lnTo>
                      <a:pt x="2" y="2"/>
                    </a:lnTo>
                    <a:lnTo>
                      <a:pt x="2" y="2"/>
                    </a:lnTo>
                    <a:lnTo>
                      <a:pt x="3" y="2"/>
                    </a:lnTo>
                    <a:lnTo>
                      <a:pt x="4" y="1"/>
                    </a:lnTo>
                    <a:lnTo>
                      <a:pt x="5" y="1"/>
                    </a:lnTo>
                    <a:lnTo>
                      <a:pt x="5" y="1"/>
                    </a:lnTo>
                    <a:lnTo>
                      <a:pt x="5" y="1"/>
                    </a:lnTo>
                    <a:lnTo>
                      <a:pt x="4" y="0"/>
                    </a:lnTo>
                    <a:lnTo>
                      <a:pt x="3" y="0"/>
                    </a:lnTo>
                    <a:lnTo>
                      <a:pt x="3"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3" name="Freeform 69"/>
              <p:cNvSpPr>
                <a:spLocks/>
              </p:cNvSpPr>
              <p:nvPr/>
            </p:nvSpPr>
            <p:spPr bwMode="gray">
              <a:xfrm>
                <a:off x="5627688" y="4330700"/>
                <a:ext cx="12700" cy="3175"/>
              </a:xfrm>
              <a:custGeom>
                <a:avLst/>
                <a:gdLst/>
                <a:ahLst/>
                <a:cxnLst>
                  <a:cxn ang="0">
                    <a:pos x="4" y="1"/>
                  </a:cxn>
                  <a:cxn ang="0">
                    <a:pos x="3" y="0"/>
                  </a:cxn>
                  <a:cxn ang="0">
                    <a:pos x="3" y="0"/>
                  </a:cxn>
                  <a:cxn ang="0">
                    <a:pos x="2" y="0"/>
                  </a:cxn>
                  <a:cxn ang="0">
                    <a:pos x="1" y="0"/>
                  </a:cxn>
                  <a:cxn ang="0">
                    <a:pos x="1" y="0"/>
                  </a:cxn>
                  <a:cxn ang="0">
                    <a:pos x="1" y="1"/>
                  </a:cxn>
                  <a:cxn ang="0">
                    <a:pos x="0" y="1"/>
                  </a:cxn>
                  <a:cxn ang="0">
                    <a:pos x="1" y="1"/>
                  </a:cxn>
                  <a:cxn ang="0">
                    <a:pos x="1" y="2"/>
                  </a:cxn>
                  <a:cxn ang="0">
                    <a:pos x="4" y="2"/>
                  </a:cxn>
                  <a:cxn ang="0">
                    <a:pos x="8" y="1"/>
                  </a:cxn>
                  <a:cxn ang="0">
                    <a:pos x="4" y="1"/>
                  </a:cxn>
                </a:cxnLst>
                <a:rect l="0" t="0" r="r" b="b"/>
                <a:pathLst>
                  <a:path w="8" h="2">
                    <a:moveTo>
                      <a:pt x="4" y="1"/>
                    </a:moveTo>
                    <a:lnTo>
                      <a:pt x="3" y="0"/>
                    </a:lnTo>
                    <a:lnTo>
                      <a:pt x="3" y="0"/>
                    </a:lnTo>
                    <a:lnTo>
                      <a:pt x="2" y="0"/>
                    </a:lnTo>
                    <a:lnTo>
                      <a:pt x="1" y="0"/>
                    </a:lnTo>
                    <a:lnTo>
                      <a:pt x="1" y="0"/>
                    </a:lnTo>
                    <a:lnTo>
                      <a:pt x="1" y="1"/>
                    </a:lnTo>
                    <a:lnTo>
                      <a:pt x="0" y="1"/>
                    </a:lnTo>
                    <a:lnTo>
                      <a:pt x="1" y="1"/>
                    </a:lnTo>
                    <a:lnTo>
                      <a:pt x="1" y="2"/>
                    </a:lnTo>
                    <a:lnTo>
                      <a:pt x="4" y="2"/>
                    </a:lnTo>
                    <a:lnTo>
                      <a:pt x="8" y="1"/>
                    </a:lnTo>
                    <a:lnTo>
                      <a:pt x="4"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4" name="Freeform 70"/>
              <p:cNvSpPr>
                <a:spLocks/>
              </p:cNvSpPr>
              <p:nvPr/>
            </p:nvSpPr>
            <p:spPr bwMode="gray">
              <a:xfrm>
                <a:off x="5619751" y="4329113"/>
                <a:ext cx="3175" cy="3175"/>
              </a:xfrm>
              <a:custGeom>
                <a:avLst/>
                <a:gdLst/>
                <a:ahLst/>
                <a:cxnLst>
                  <a:cxn ang="0">
                    <a:pos x="0" y="1"/>
                  </a:cxn>
                  <a:cxn ang="0">
                    <a:pos x="0" y="2"/>
                  </a:cxn>
                  <a:cxn ang="0">
                    <a:pos x="1" y="2"/>
                  </a:cxn>
                  <a:cxn ang="0">
                    <a:pos x="2" y="1"/>
                  </a:cxn>
                  <a:cxn ang="0">
                    <a:pos x="2" y="0"/>
                  </a:cxn>
                  <a:cxn ang="0">
                    <a:pos x="0" y="0"/>
                  </a:cxn>
                  <a:cxn ang="0">
                    <a:pos x="0" y="1"/>
                  </a:cxn>
                </a:cxnLst>
                <a:rect l="0" t="0" r="r" b="b"/>
                <a:pathLst>
                  <a:path w="2" h="2">
                    <a:moveTo>
                      <a:pt x="0" y="1"/>
                    </a:moveTo>
                    <a:lnTo>
                      <a:pt x="0" y="2"/>
                    </a:lnTo>
                    <a:lnTo>
                      <a:pt x="1" y="2"/>
                    </a:lnTo>
                    <a:lnTo>
                      <a:pt x="2" y="1"/>
                    </a:lnTo>
                    <a:lnTo>
                      <a:pt x="2" y="0"/>
                    </a:lnTo>
                    <a:lnTo>
                      <a:pt x="0"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5" name="Freeform 71"/>
              <p:cNvSpPr>
                <a:spLocks/>
              </p:cNvSpPr>
              <p:nvPr/>
            </p:nvSpPr>
            <p:spPr bwMode="gray">
              <a:xfrm>
                <a:off x="5715001" y="4373563"/>
                <a:ext cx="7938" cy="7938"/>
              </a:xfrm>
              <a:custGeom>
                <a:avLst/>
                <a:gdLst/>
                <a:ahLst/>
                <a:cxnLst>
                  <a:cxn ang="0">
                    <a:pos x="5" y="1"/>
                  </a:cxn>
                  <a:cxn ang="0">
                    <a:pos x="5" y="1"/>
                  </a:cxn>
                  <a:cxn ang="0">
                    <a:pos x="5" y="1"/>
                  </a:cxn>
                  <a:cxn ang="0">
                    <a:pos x="4" y="1"/>
                  </a:cxn>
                  <a:cxn ang="0">
                    <a:pos x="4" y="0"/>
                  </a:cxn>
                  <a:cxn ang="0">
                    <a:pos x="3" y="0"/>
                  </a:cxn>
                  <a:cxn ang="0">
                    <a:pos x="2" y="1"/>
                  </a:cxn>
                  <a:cxn ang="0">
                    <a:pos x="1" y="2"/>
                  </a:cxn>
                  <a:cxn ang="0">
                    <a:pos x="0" y="4"/>
                  </a:cxn>
                  <a:cxn ang="0">
                    <a:pos x="0" y="5"/>
                  </a:cxn>
                  <a:cxn ang="0">
                    <a:pos x="4" y="5"/>
                  </a:cxn>
                  <a:cxn ang="0">
                    <a:pos x="4" y="5"/>
                  </a:cxn>
                  <a:cxn ang="0">
                    <a:pos x="5" y="4"/>
                  </a:cxn>
                  <a:cxn ang="0">
                    <a:pos x="5" y="3"/>
                  </a:cxn>
                  <a:cxn ang="0">
                    <a:pos x="5" y="1"/>
                  </a:cxn>
                </a:cxnLst>
                <a:rect l="0" t="0" r="r" b="b"/>
                <a:pathLst>
                  <a:path w="5" h="5">
                    <a:moveTo>
                      <a:pt x="5" y="1"/>
                    </a:moveTo>
                    <a:lnTo>
                      <a:pt x="5" y="1"/>
                    </a:lnTo>
                    <a:lnTo>
                      <a:pt x="5" y="1"/>
                    </a:lnTo>
                    <a:lnTo>
                      <a:pt x="4" y="1"/>
                    </a:lnTo>
                    <a:lnTo>
                      <a:pt x="4" y="0"/>
                    </a:lnTo>
                    <a:lnTo>
                      <a:pt x="3" y="0"/>
                    </a:lnTo>
                    <a:lnTo>
                      <a:pt x="2" y="1"/>
                    </a:lnTo>
                    <a:lnTo>
                      <a:pt x="1" y="2"/>
                    </a:lnTo>
                    <a:lnTo>
                      <a:pt x="0" y="4"/>
                    </a:lnTo>
                    <a:lnTo>
                      <a:pt x="0" y="5"/>
                    </a:lnTo>
                    <a:lnTo>
                      <a:pt x="4" y="5"/>
                    </a:lnTo>
                    <a:lnTo>
                      <a:pt x="4" y="5"/>
                    </a:lnTo>
                    <a:lnTo>
                      <a:pt x="5" y="4"/>
                    </a:lnTo>
                    <a:lnTo>
                      <a:pt x="5" y="3"/>
                    </a:lnTo>
                    <a:lnTo>
                      <a:pt x="5"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6" name="Freeform 72"/>
              <p:cNvSpPr>
                <a:spLocks/>
              </p:cNvSpPr>
              <p:nvPr/>
            </p:nvSpPr>
            <p:spPr bwMode="gray">
              <a:xfrm>
                <a:off x="5584826" y="4378325"/>
                <a:ext cx="7938" cy="6350"/>
              </a:xfrm>
              <a:custGeom>
                <a:avLst/>
                <a:gdLst/>
                <a:ahLst/>
                <a:cxnLst>
                  <a:cxn ang="0">
                    <a:pos x="5" y="3"/>
                  </a:cxn>
                  <a:cxn ang="0">
                    <a:pos x="5" y="2"/>
                  </a:cxn>
                  <a:cxn ang="0">
                    <a:pos x="5" y="2"/>
                  </a:cxn>
                  <a:cxn ang="0">
                    <a:pos x="5" y="1"/>
                  </a:cxn>
                  <a:cxn ang="0">
                    <a:pos x="5" y="1"/>
                  </a:cxn>
                  <a:cxn ang="0">
                    <a:pos x="4" y="1"/>
                  </a:cxn>
                  <a:cxn ang="0">
                    <a:pos x="4" y="1"/>
                  </a:cxn>
                  <a:cxn ang="0">
                    <a:pos x="3" y="1"/>
                  </a:cxn>
                  <a:cxn ang="0">
                    <a:pos x="0" y="0"/>
                  </a:cxn>
                  <a:cxn ang="0">
                    <a:pos x="2" y="3"/>
                  </a:cxn>
                  <a:cxn ang="0">
                    <a:pos x="3" y="3"/>
                  </a:cxn>
                  <a:cxn ang="0">
                    <a:pos x="3" y="3"/>
                  </a:cxn>
                  <a:cxn ang="0">
                    <a:pos x="4" y="4"/>
                  </a:cxn>
                  <a:cxn ang="0">
                    <a:pos x="4" y="4"/>
                  </a:cxn>
                  <a:cxn ang="0">
                    <a:pos x="5" y="3"/>
                  </a:cxn>
                </a:cxnLst>
                <a:rect l="0" t="0" r="r" b="b"/>
                <a:pathLst>
                  <a:path w="5" h="4">
                    <a:moveTo>
                      <a:pt x="5" y="3"/>
                    </a:moveTo>
                    <a:lnTo>
                      <a:pt x="5" y="2"/>
                    </a:lnTo>
                    <a:lnTo>
                      <a:pt x="5" y="2"/>
                    </a:lnTo>
                    <a:lnTo>
                      <a:pt x="5" y="1"/>
                    </a:lnTo>
                    <a:lnTo>
                      <a:pt x="5" y="1"/>
                    </a:lnTo>
                    <a:lnTo>
                      <a:pt x="4" y="1"/>
                    </a:lnTo>
                    <a:lnTo>
                      <a:pt x="4" y="1"/>
                    </a:lnTo>
                    <a:lnTo>
                      <a:pt x="3" y="1"/>
                    </a:lnTo>
                    <a:lnTo>
                      <a:pt x="0" y="0"/>
                    </a:lnTo>
                    <a:lnTo>
                      <a:pt x="2" y="3"/>
                    </a:lnTo>
                    <a:lnTo>
                      <a:pt x="3" y="3"/>
                    </a:lnTo>
                    <a:lnTo>
                      <a:pt x="3" y="3"/>
                    </a:lnTo>
                    <a:lnTo>
                      <a:pt x="4" y="4"/>
                    </a:lnTo>
                    <a:lnTo>
                      <a:pt x="4" y="4"/>
                    </a:lnTo>
                    <a:lnTo>
                      <a:pt x="5"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7" name="Freeform 73"/>
              <p:cNvSpPr>
                <a:spLocks noEditPoints="1"/>
              </p:cNvSpPr>
              <p:nvPr/>
            </p:nvSpPr>
            <p:spPr bwMode="gray">
              <a:xfrm>
                <a:off x="5524501" y="4264025"/>
                <a:ext cx="73025" cy="87313"/>
              </a:xfrm>
              <a:custGeom>
                <a:avLst/>
                <a:gdLst/>
                <a:ahLst/>
                <a:cxnLst>
                  <a:cxn ang="0">
                    <a:pos x="34" y="48"/>
                  </a:cxn>
                  <a:cxn ang="0">
                    <a:pos x="35" y="43"/>
                  </a:cxn>
                  <a:cxn ang="0">
                    <a:pos x="34" y="42"/>
                  </a:cxn>
                  <a:cxn ang="0">
                    <a:pos x="39" y="36"/>
                  </a:cxn>
                  <a:cxn ang="0">
                    <a:pos x="39" y="34"/>
                  </a:cxn>
                  <a:cxn ang="0">
                    <a:pos x="41" y="31"/>
                  </a:cxn>
                  <a:cxn ang="0">
                    <a:pos x="44" y="30"/>
                  </a:cxn>
                  <a:cxn ang="0">
                    <a:pos x="41" y="25"/>
                  </a:cxn>
                  <a:cxn ang="0">
                    <a:pos x="40" y="22"/>
                  </a:cxn>
                  <a:cxn ang="0">
                    <a:pos x="38" y="17"/>
                  </a:cxn>
                  <a:cxn ang="0">
                    <a:pos x="30" y="15"/>
                  </a:cxn>
                  <a:cxn ang="0">
                    <a:pos x="35" y="14"/>
                  </a:cxn>
                  <a:cxn ang="0">
                    <a:pos x="38" y="12"/>
                  </a:cxn>
                  <a:cxn ang="0">
                    <a:pos x="42" y="13"/>
                  </a:cxn>
                  <a:cxn ang="0">
                    <a:pos x="41" y="10"/>
                  </a:cxn>
                  <a:cxn ang="0">
                    <a:pos x="44" y="11"/>
                  </a:cxn>
                  <a:cxn ang="0">
                    <a:pos x="42" y="7"/>
                  </a:cxn>
                  <a:cxn ang="0">
                    <a:pos x="39" y="6"/>
                  </a:cxn>
                  <a:cxn ang="0">
                    <a:pos x="37" y="3"/>
                  </a:cxn>
                  <a:cxn ang="0">
                    <a:pos x="33" y="3"/>
                  </a:cxn>
                  <a:cxn ang="0">
                    <a:pos x="31" y="6"/>
                  </a:cxn>
                  <a:cxn ang="0">
                    <a:pos x="27" y="9"/>
                  </a:cxn>
                  <a:cxn ang="0">
                    <a:pos x="25" y="10"/>
                  </a:cxn>
                  <a:cxn ang="0">
                    <a:pos x="22" y="17"/>
                  </a:cxn>
                  <a:cxn ang="0">
                    <a:pos x="15" y="20"/>
                  </a:cxn>
                  <a:cxn ang="0">
                    <a:pos x="12" y="25"/>
                  </a:cxn>
                  <a:cxn ang="0">
                    <a:pos x="9" y="27"/>
                  </a:cxn>
                  <a:cxn ang="0">
                    <a:pos x="6" y="27"/>
                  </a:cxn>
                  <a:cxn ang="0">
                    <a:pos x="9" y="30"/>
                  </a:cxn>
                  <a:cxn ang="0">
                    <a:pos x="14" y="29"/>
                  </a:cxn>
                  <a:cxn ang="0">
                    <a:pos x="21" y="28"/>
                  </a:cxn>
                  <a:cxn ang="0">
                    <a:pos x="23" y="27"/>
                  </a:cxn>
                  <a:cxn ang="0">
                    <a:pos x="23" y="28"/>
                  </a:cxn>
                  <a:cxn ang="0">
                    <a:pos x="21" y="29"/>
                  </a:cxn>
                  <a:cxn ang="0">
                    <a:pos x="14" y="30"/>
                  </a:cxn>
                  <a:cxn ang="0">
                    <a:pos x="9" y="31"/>
                  </a:cxn>
                  <a:cxn ang="0">
                    <a:pos x="6" y="28"/>
                  </a:cxn>
                  <a:cxn ang="0">
                    <a:pos x="2" y="28"/>
                  </a:cxn>
                  <a:cxn ang="0">
                    <a:pos x="0" y="32"/>
                  </a:cxn>
                  <a:cxn ang="0">
                    <a:pos x="7" y="42"/>
                  </a:cxn>
                  <a:cxn ang="0">
                    <a:pos x="9" y="49"/>
                  </a:cxn>
                  <a:cxn ang="0">
                    <a:pos x="13" y="48"/>
                  </a:cxn>
                  <a:cxn ang="0">
                    <a:pos x="15" y="50"/>
                  </a:cxn>
                  <a:cxn ang="0">
                    <a:pos x="18" y="50"/>
                  </a:cxn>
                  <a:cxn ang="0">
                    <a:pos x="20" y="50"/>
                  </a:cxn>
                  <a:cxn ang="0">
                    <a:pos x="24" y="51"/>
                  </a:cxn>
                  <a:cxn ang="0">
                    <a:pos x="26" y="55"/>
                  </a:cxn>
                  <a:cxn ang="0">
                    <a:pos x="29" y="54"/>
                  </a:cxn>
                  <a:cxn ang="0">
                    <a:pos x="29" y="19"/>
                  </a:cxn>
                  <a:cxn ang="0">
                    <a:pos x="28" y="24"/>
                  </a:cxn>
                  <a:cxn ang="0">
                    <a:pos x="27" y="20"/>
                  </a:cxn>
                  <a:cxn ang="0">
                    <a:pos x="27" y="21"/>
                  </a:cxn>
                </a:cxnLst>
                <a:rect l="0" t="0" r="r" b="b"/>
                <a:pathLst>
                  <a:path w="46" h="55">
                    <a:moveTo>
                      <a:pt x="30" y="52"/>
                    </a:moveTo>
                    <a:lnTo>
                      <a:pt x="31" y="52"/>
                    </a:lnTo>
                    <a:lnTo>
                      <a:pt x="32" y="51"/>
                    </a:lnTo>
                    <a:lnTo>
                      <a:pt x="32" y="50"/>
                    </a:lnTo>
                    <a:lnTo>
                      <a:pt x="34" y="48"/>
                    </a:lnTo>
                    <a:lnTo>
                      <a:pt x="34" y="47"/>
                    </a:lnTo>
                    <a:lnTo>
                      <a:pt x="35" y="46"/>
                    </a:lnTo>
                    <a:lnTo>
                      <a:pt x="35" y="45"/>
                    </a:lnTo>
                    <a:lnTo>
                      <a:pt x="35" y="44"/>
                    </a:lnTo>
                    <a:lnTo>
                      <a:pt x="35" y="43"/>
                    </a:lnTo>
                    <a:lnTo>
                      <a:pt x="36" y="43"/>
                    </a:lnTo>
                    <a:lnTo>
                      <a:pt x="36" y="43"/>
                    </a:lnTo>
                    <a:lnTo>
                      <a:pt x="35" y="43"/>
                    </a:lnTo>
                    <a:lnTo>
                      <a:pt x="35" y="42"/>
                    </a:lnTo>
                    <a:lnTo>
                      <a:pt x="34" y="42"/>
                    </a:lnTo>
                    <a:lnTo>
                      <a:pt x="34" y="41"/>
                    </a:lnTo>
                    <a:lnTo>
                      <a:pt x="35" y="38"/>
                    </a:lnTo>
                    <a:lnTo>
                      <a:pt x="37" y="37"/>
                    </a:lnTo>
                    <a:lnTo>
                      <a:pt x="39" y="37"/>
                    </a:lnTo>
                    <a:lnTo>
                      <a:pt x="39" y="36"/>
                    </a:lnTo>
                    <a:lnTo>
                      <a:pt x="40" y="36"/>
                    </a:lnTo>
                    <a:lnTo>
                      <a:pt x="40" y="35"/>
                    </a:lnTo>
                    <a:lnTo>
                      <a:pt x="40" y="34"/>
                    </a:lnTo>
                    <a:lnTo>
                      <a:pt x="39" y="34"/>
                    </a:lnTo>
                    <a:lnTo>
                      <a:pt x="39" y="34"/>
                    </a:lnTo>
                    <a:lnTo>
                      <a:pt x="38" y="34"/>
                    </a:lnTo>
                    <a:lnTo>
                      <a:pt x="38" y="34"/>
                    </a:lnTo>
                    <a:lnTo>
                      <a:pt x="38" y="33"/>
                    </a:lnTo>
                    <a:lnTo>
                      <a:pt x="39" y="32"/>
                    </a:lnTo>
                    <a:lnTo>
                      <a:pt x="41" y="31"/>
                    </a:lnTo>
                    <a:lnTo>
                      <a:pt x="41" y="31"/>
                    </a:lnTo>
                    <a:lnTo>
                      <a:pt x="42" y="31"/>
                    </a:lnTo>
                    <a:lnTo>
                      <a:pt x="44" y="31"/>
                    </a:lnTo>
                    <a:lnTo>
                      <a:pt x="44" y="31"/>
                    </a:lnTo>
                    <a:lnTo>
                      <a:pt x="44" y="30"/>
                    </a:lnTo>
                    <a:lnTo>
                      <a:pt x="42" y="28"/>
                    </a:lnTo>
                    <a:lnTo>
                      <a:pt x="42" y="26"/>
                    </a:lnTo>
                    <a:lnTo>
                      <a:pt x="42" y="26"/>
                    </a:lnTo>
                    <a:lnTo>
                      <a:pt x="41" y="25"/>
                    </a:lnTo>
                    <a:lnTo>
                      <a:pt x="41" y="25"/>
                    </a:lnTo>
                    <a:lnTo>
                      <a:pt x="41" y="24"/>
                    </a:lnTo>
                    <a:lnTo>
                      <a:pt x="42" y="23"/>
                    </a:lnTo>
                    <a:lnTo>
                      <a:pt x="42" y="23"/>
                    </a:lnTo>
                    <a:lnTo>
                      <a:pt x="41" y="22"/>
                    </a:lnTo>
                    <a:lnTo>
                      <a:pt x="40" y="22"/>
                    </a:lnTo>
                    <a:lnTo>
                      <a:pt x="38" y="22"/>
                    </a:lnTo>
                    <a:lnTo>
                      <a:pt x="39" y="20"/>
                    </a:lnTo>
                    <a:lnTo>
                      <a:pt x="38" y="19"/>
                    </a:lnTo>
                    <a:lnTo>
                      <a:pt x="39" y="18"/>
                    </a:lnTo>
                    <a:lnTo>
                      <a:pt x="38" y="17"/>
                    </a:lnTo>
                    <a:lnTo>
                      <a:pt x="38" y="16"/>
                    </a:lnTo>
                    <a:lnTo>
                      <a:pt x="37" y="16"/>
                    </a:lnTo>
                    <a:lnTo>
                      <a:pt x="35" y="14"/>
                    </a:lnTo>
                    <a:lnTo>
                      <a:pt x="30" y="14"/>
                    </a:lnTo>
                    <a:lnTo>
                      <a:pt x="30" y="15"/>
                    </a:lnTo>
                    <a:lnTo>
                      <a:pt x="29" y="15"/>
                    </a:lnTo>
                    <a:lnTo>
                      <a:pt x="29" y="15"/>
                    </a:lnTo>
                    <a:lnTo>
                      <a:pt x="30" y="14"/>
                    </a:lnTo>
                    <a:lnTo>
                      <a:pt x="30" y="14"/>
                    </a:lnTo>
                    <a:lnTo>
                      <a:pt x="35" y="14"/>
                    </a:lnTo>
                    <a:lnTo>
                      <a:pt x="37" y="15"/>
                    </a:lnTo>
                    <a:lnTo>
                      <a:pt x="38" y="16"/>
                    </a:lnTo>
                    <a:lnTo>
                      <a:pt x="38" y="16"/>
                    </a:lnTo>
                    <a:lnTo>
                      <a:pt x="39" y="16"/>
                    </a:lnTo>
                    <a:lnTo>
                      <a:pt x="38" y="12"/>
                    </a:lnTo>
                    <a:lnTo>
                      <a:pt x="39" y="13"/>
                    </a:lnTo>
                    <a:lnTo>
                      <a:pt x="39" y="13"/>
                    </a:lnTo>
                    <a:lnTo>
                      <a:pt x="40" y="14"/>
                    </a:lnTo>
                    <a:lnTo>
                      <a:pt x="43" y="14"/>
                    </a:lnTo>
                    <a:lnTo>
                      <a:pt x="42" y="13"/>
                    </a:lnTo>
                    <a:lnTo>
                      <a:pt x="42" y="13"/>
                    </a:lnTo>
                    <a:lnTo>
                      <a:pt x="42" y="12"/>
                    </a:lnTo>
                    <a:lnTo>
                      <a:pt x="41" y="11"/>
                    </a:lnTo>
                    <a:lnTo>
                      <a:pt x="41" y="11"/>
                    </a:lnTo>
                    <a:lnTo>
                      <a:pt x="41" y="10"/>
                    </a:lnTo>
                    <a:lnTo>
                      <a:pt x="42" y="10"/>
                    </a:lnTo>
                    <a:lnTo>
                      <a:pt x="43" y="11"/>
                    </a:lnTo>
                    <a:lnTo>
                      <a:pt x="44" y="11"/>
                    </a:lnTo>
                    <a:lnTo>
                      <a:pt x="44" y="11"/>
                    </a:lnTo>
                    <a:lnTo>
                      <a:pt x="44" y="11"/>
                    </a:lnTo>
                    <a:lnTo>
                      <a:pt x="46" y="9"/>
                    </a:lnTo>
                    <a:lnTo>
                      <a:pt x="44" y="9"/>
                    </a:lnTo>
                    <a:lnTo>
                      <a:pt x="44" y="8"/>
                    </a:lnTo>
                    <a:lnTo>
                      <a:pt x="43" y="7"/>
                    </a:lnTo>
                    <a:lnTo>
                      <a:pt x="42" y="7"/>
                    </a:lnTo>
                    <a:lnTo>
                      <a:pt x="41" y="7"/>
                    </a:lnTo>
                    <a:lnTo>
                      <a:pt x="41" y="6"/>
                    </a:lnTo>
                    <a:lnTo>
                      <a:pt x="40" y="6"/>
                    </a:lnTo>
                    <a:lnTo>
                      <a:pt x="40" y="6"/>
                    </a:lnTo>
                    <a:lnTo>
                      <a:pt x="39" y="6"/>
                    </a:lnTo>
                    <a:lnTo>
                      <a:pt x="39" y="5"/>
                    </a:lnTo>
                    <a:lnTo>
                      <a:pt x="39" y="4"/>
                    </a:lnTo>
                    <a:lnTo>
                      <a:pt x="38" y="4"/>
                    </a:lnTo>
                    <a:lnTo>
                      <a:pt x="37" y="3"/>
                    </a:lnTo>
                    <a:lnTo>
                      <a:pt x="37" y="3"/>
                    </a:lnTo>
                    <a:lnTo>
                      <a:pt x="36" y="3"/>
                    </a:lnTo>
                    <a:lnTo>
                      <a:pt x="35" y="0"/>
                    </a:lnTo>
                    <a:lnTo>
                      <a:pt x="35" y="1"/>
                    </a:lnTo>
                    <a:lnTo>
                      <a:pt x="34" y="0"/>
                    </a:lnTo>
                    <a:lnTo>
                      <a:pt x="33" y="3"/>
                    </a:lnTo>
                    <a:lnTo>
                      <a:pt x="33" y="4"/>
                    </a:lnTo>
                    <a:lnTo>
                      <a:pt x="32" y="4"/>
                    </a:lnTo>
                    <a:lnTo>
                      <a:pt x="32" y="4"/>
                    </a:lnTo>
                    <a:lnTo>
                      <a:pt x="31" y="5"/>
                    </a:lnTo>
                    <a:lnTo>
                      <a:pt x="31" y="6"/>
                    </a:lnTo>
                    <a:lnTo>
                      <a:pt x="29" y="7"/>
                    </a:lnTo>
                    <a:lnTo>
                      <a:pt x="30" y="9"/>
                    </a:lnTo>
                    <a:lnTo>
                      <a:pt x="29" y="9"/>
                    </a:lnTo>
                    <a:lnTo>
                      <a:pt x="28" y="9"/>
                    </a:lnTo>
                    <a:lnTo>
                      <a:pt x="27" y="9"/>
                    </a:lnTo>
                    <a:lnTo>
                      <a:pt x="26" y="8"/>
                    </a:lnTo>
                    <a:lnTo>
                      <a:pt x="26" y="8"/>
                    </a:lnTo>
                    <a:lnTo>
                      <a:pt x="25" y="9"/>
                    </a:lnTo>
                    <a:lnTo>
                      <a:pt x="25" y="10"/>
                    </a:lnTo>
                    <a:lnTo>
                      <a:pt x="25" y="10"/>
                    </a:lnTo>
                    <a:lnTo>
                      <a:pt x="25" y="12"/>
                    </a:lnTo>
                    <a:lnTo>
                      <a:pt x="23" y="14"/>
                    </a:lnTo>
                    <a:lnTo>
                      <a:pt x="23" y="15"/>
                    </a:lnTo>
                    <a:lnTo>
                      <a:pt x="22" y="17"/>
                    </a:lnTo>
                    <a:lnTo>
                      <a:pt x="22" y="17"/>
                    </a:lnTo>
                    <a:lnTo>
                      <a:pt x="21" y="18"/>
                    </a:lnTo>
                    <a:lnTo>
                      <a:pt x="19" y="19"/>
                    </a:lnTo>
                    <a:lnTo>
                      <a:pt x="17" y="19"/>
                    </a:lnTo>
                    <a:lnTo>
                      <a:pt x="15" y="20"/>
                    </a:lnTo>
                    <a:lnTo>
                      <a:pt x="15" y="20"/>
                    </a:lnTo>
                    <a:lnTo>
                      <a:pt x="13" y="21"/>
                    </a:lnTo>
                    <a:lnTo>
                      <a:pt x="12" y="22"/>
                    </a:lnTo>
                    <a:lnTo>
                      <a:pt x="12" y="22"/>
                    </a:lnTo>
                    <a:lnTo>
                      <a:pt x="11" y="24"/>
                    </a:lnTo>
                    <a:lnTo>
                      <a:pt x="12" y="25"/>
                    </a:lnTo>
                    <a:lnTo>
                      <a:pt x="12" y="26"/>
                    </a:lnTo>
                    <a:lnTo>
                      <a:pt x="11" y="27"/>
                    </a:lnTo>
                    <a:lnTo>
                      <a:pt x="11" y="27"/>
                    </a:lnTo>
                    <a:lnTo>
                      <a:pt x="10" y="27"/>
                    </a:lnTo>
                    <a:lnTo>
                      <a:pt x="9" y="27"/>
                    </a:lnTo>
                    <a:lnTo>
                      <a:pt x="8" y="26"/>
                    </a:lnTo>
                    <a:lnTo>
                      <a:pt x="8" y="26"/>
                    </a:lnTo>
                    <a:lnTo>
                      <a:pt x="7" y="26"/>
                    </a:lnTo>
                    <a:lnTo>
                      <a:pt x="7" y="26"/>
                    </a:lnTo>
                    <a:lnTo>
                      <a:pt x="6" y="27"/>
                    </a:lnTo>
                    <a:lnTo>
                      <a:pt x="6" y="28"/>
                    </a:lnTo>
                    <a:lnTo>
                      <a:pt x="7" y="29"/>
                    </a:lnTo>
                    <a:lnTo>
                      <a:pt x="7" y="29"/>
                    </a:lnTo>
                    <a:lnTo>
                      <a:pt x="8" y="29"/>
                    </a:lnTo>
                    <a:lnTo>
                      <a:pt x="9" y="30"/>
                    </a:lnTo>
                    <a:lnTo>
                      <a:pt x="9" y="30"/>
                    </a:lnTo>
                    <a:lnTo>
                      <a:pt x="10" y="29"/>
                    </a:lnTo>
                    <a:lnTo>
                      <a:pt x="12" y="29"/>
                    </a:lnTo>
                    <a:lnTo>
                      <a:pt x="13" y="29"/>
                    </a:lnTo>
                    <a:lnTo>
                      <a:pt x="14" y="29"/>
                    </a:lnTo>
                    <a:lnTo>
                      <a:pt x="16" y="28"/>
                    </a:lnTo>
                    <a:lnTo>
                      <a:pt x="16" y="27"/>
                    </a:lnTo>
                    <a:lnTo>
                      <a:pt x="19" y="27"/>
                    </a:lnTo>
                    <a:lnTo>
                      <a:pt x="19" y="28"/>
                    </a:lnTo>
                    <a:lnTo>
                      <a:pt x="21" y="28"/>
                    </a:lnTo>
                    <a:lnTo>
                      <a:pt x="21" y="29"/>
                    </a:lnTo>
                    <a:lnTo>
                      <a:pt x="21" y="29"/>
                    </a:lnTo>
                    <a:lnTo>
                      <a:pt x="22" y="28"/>
                    </a:lnTo>
                    <a:lnTo>
                      <a:pt x="23" y="28"/>
                    </a:lnTo>
                    <a:lnTo>
                      <a:pt x="23" y="27"/>
                    </a:lnTo>
                    <a:lnTo>
                      <a:pt x="24" y="27"/>
                    </a:lnTo>
                    <a:lnTo>
                      <a:pt x="26" y="26"/>
                    </a:lnTo>
                    <a:lnTo>
                      <a:pt x="26" y="26"/>
                    </a:lnTo>
                    <a:lnTo>
                      <a:pt x="24" y="28"/>
                    </a:lnTo>
                    <a:lnTo>
                      <a:pt x="23" y="28"/>
                    </a:lnTo>
                    <a:lnTo>
                      <a:pt x="23" y="28"/>
                    </a:lnTo>
                    <a:lnTo>
                      <a:pt x="22" y="29"/>
                    </a:lnTo>
                    <a:lnTo>
                      <a:pt x="21" y="29"/>
                    </a:lnTo>
                    <a:lnTo>
                      <a:pt x="21" y="29"/>
                    </a:lnTo>
                    <a:lnTo>
                      <a:pt x="21" y="29"/>
                    </a:lnTo>
                    <a:lnTo>
                      <a:pt x="19" y="28"/>
                    </a:lnTo>
                    <a:lnTo>
                      <a:pt x="18" y="28"/>
                    </a:lnTo>
                    <a:lnTo>
                      <a:pt x="16" y="28"/>
                    </a:lnTo>
                    <a:lnTo>
                      <a:pt x="15" y="28"/>
                    </a:lnTo>
                    <a:lnTo>
                      <a:pt x="14" y="30"/>
                    </a:lnTo>
                    <a:lnTo>
                      <a:pt x="12" y="30"/>
                    </a:lnTo>
                    <a:lnTo>
                      <a:pt x="11" y="30"/>
                    </a:lnTo>
                    <a:lnTo>
                      <a:pt x="10" y="30"/>
                    </a:lnTo>
                    <a:lnTo>
                      <a:pt x="9" y="31"/>
                    </a:lnTo>
                    <a:lnTo>
                      <a:pt x="9" y="31"/>
                    </a:lnTo>
                    <a:lnTo>
                      <a:pt x="7" y="30"/>
                    </a:lnTo>
                    <a:lnTo>
                      <a:pt x="7" y="30"/>
                    </a:lnTo>
                    <a:lnTo>
                      <a:pt x="6" y="29"/>
                    </a:lnTo>
                    <a:lnTo>
                      <a:pt x="6" y="29"/>
                    </a:lnTo>
                    <a:lnTo>
                      <a:pt x="6" y="28"/>
                    </a:lnTo>
                    <a:lnTo>
                      <a:pt x="5" y="28"/>
                    </a:lnTo>
                    <a:lnTo>
                      <a:pt x="4" y="27"/>
                    </a:lnTo>
                    <a:lnTo>
                      <a:pt x="3" y="27"/>
                    </a:lnTo>
                    <a:lnTo>
                      <a:pt x="2" y="28"/>
                    </a:lnTo>
                    <a:lnTo>
                      <a:pt x="2" y="28"/>
                    </a:lnTo>
                    <a:lnTo>
                      <a:pt x="1" y="29"/>
                    </a:lnTo>
                    <a:lnTo>
                      <a:pt x="1" y="30"/>
                    </a:lnTo>
                    <a:lnTo>
                      <a:pt x="1" y="31"/>
                    </a:lnTo>
                    <a:lnTo>
                      <a:pt x="0" y="32"/>
                    </a:lnTo>
                    <a:lnTo>
                      <a:pt x="0" y="32"/>
                    </a:lnTo>
                    <a:lnTo>
                      <a:pt x="2" y="34"/>
                    </a:lnTo>
                    <a:lnTo>
                      <a:pt x="2" y="37"/>
                    </a:lnTo>
                    <a:lnTo>
                      <a:pt x="6" y="39"/>
                    </a:lnTo>
                    <a:lnTo>
                      <a:pt x="5" y="41"/>
                    </a:lnTo>
                    <a:lnTo>
                      <a:pt x="7" y="42"/>
                    </a:lnTo>
                    <a:lnTo>
                      <a:pt x="6" y="43"/>
                    </a:lnTo>
                    <a:lnTo>
                      <a:pt x="7" y="45"/>
                    </a:lnTo>
                    <a:lnTo>
                      <a:pt x="6" y="46"/>
                    </a:lnTo>
                    <a:lnTo>
                      <a:pt x="7" y="49"/>
                    </a:lnTo>
                    <a:lnTo>
                      <a:pt x="9" y="49"/>
                    </a:lnTo>
                    <a:lnTo>
                      <a:pt x="11" y="49"/>
                    </a:lnTo>
                    <a:lnTo>
                      <a:pt x="11" y="49"/>
                    </a:lnTo>
                    <a:lnTo>
                      <a:pt x="12" y="47"/>
                    </a:lnTo>
                    <a:lnTo>
                      <a:pt x="13" y="47"/>
                    </a:lnTo>
                    <a:lnTo>
                      <a:pt x="13" y="48"/>
                    </a:lnTo>
                    <a:lnTo>
                      <a:pt x="13" y="49"/>
                    </a:lnTo>
                    <a:lnTo>
                      <a:pt x="13" y="50"/>
                    </a:lnTo>
                    <a:lnTo>
                      <a:pt x="14" y="51"/>
                    </a:lnTo>
                    <a:lnTo>
                      <a:pt x="15" y="51"/>
                    </a:lnTo>
                    <a:lnTo>
                      <a:pt x="15" y="50"/>
                    </a:lnTo>
                    <a:lnTo>
                      <a:pt x="15" y="50"/>
                    </a:lnTo>
                    <a:lnTo>
                      <a:pt x="15" y="50"/>
                    </a:lnTo>
                    <a:lnTo>
                      <a:pt x="15" y="49"/>
                    </a:lnTo>
                    <a:lnTo>
                      <a:pt x="17" y="50"/>
                    </a:lnTo>
                    <a:lnTo>
                      <a:pt x="18" y="50"/>
                    </a:lnTo>
                    <a:lnTo>
                      <a:pt x="18" y="49"/>
                    </a:lnTo>
                    <a:lnTo>
                      <a:pt x="19" y="49"/>
                    </a:lnTo>
                    <a:lnTo>
                      <a:pt x="20" y="49"/>
                    </a:lnTo>
                    <a:lnTo>
                      <a:pt x="20" y="50"/>
                    </a:lnTo>
                    <a:lnTo>
                      <a:pt x="20" y="50"/>
                    </a:lnTo>
                    <a:lnTo>
                      <a:pt x="20" y="51"/>
                    </a:lnTo>
                    <a:lnTo>
                      <a:pt x="21" y="51"/>
                    </a:lnTo>
                    <a:lnTo>
                      <a:pt x="22" y="51"/>
                    </a:lnTo>
                    <a:lnTo>
                      <a:pt x="23" y="51"/>
                    </a:lnTo>
                    <a:lnTo>
                      <a:pt x="24" y="51"/>
                    </a:lnTo>
                    <a:lnTo>
                      <a:pt x="25" y="51"/>
                    </a:lnTo>
                    <a:lnTo>
                      <a:pt x="26" y="51"/>
                    </a:lnTo>
                    <a:lnTo>
                      <a:pt x="26" y="54"/>
                    </a:lnTo>
                    <a:lnTo>
                      <a:pt x="26" y="54"/>
                    </a:lnTo>
                    <a:lnTo>
                      <a:pt x="26" y="55"/>
                    </a:lnTo>
                    <a:lnTo>
                      <a:pt x="26" y="55"/>
                    </a:lnTo>
                    <a:lnTo>
                      <a:pt x="26" y="55"/>
                    </a:lnTo>
                    <a:lnTo>
                      <a:pt x="27" y="54"/>
                    </a:lnTo>
                    <a:lnTo>
                      <a:pt x="28" y="54"/>
                    </a:lnTo>
                    <a:lnTo>
                      <a:pt x="29" y="54"/>
                    </a:lnTo>
                    <a:lnTo>
                      <a:pt x="30" y="52"/>
                    </a:lnTo>
                    <a:close/>
                    <a:moveTo>
                      <a:pt x="29" y="18"/>
                    </a:moveTo>
                    <a:lnTo>
                      <a:pt x="29" y="19"/>
                    </a:lnTo>
                    <a:lnTo>
                      <a:pt x="29" y="19"/>
                    </a:lnTo>
                    <a:lnTo>
                      <a:pt x="29" y="19"/>
                    </a:lnTo>
                    <a:lnTo>
                      <a:pt x="29" y="18"/>
                    </a:lnTo>
                    <a:close/>
                    <a:moveTo>
                      <a:pt x="26" y="25"/>
                    </a:moveTo>
                    <a:lnTo>
                      <a:pt x="26" y="25"/>
                    </a:lnTo>
                    <a:lnTo>
                      <a:pt x="27" y="23"/>
                    </a:lnTo>
                    <a:lnTo>
                      <a:pt x="28" y="24"/>
                    </a:lnTo>
                    <a:lnTo>
                      <a:pt x="26" y="25"/>
                    </a:lnTo>
                    <a:close/>
                    <a:moveTo>
                      <a:pt x="27" y="21"/>
                    </a:moveTo>
                    <a:lnTo>
                      <a:pt x="27" y="21"/>
                    </a:lnTo>
                    <a:lnTo>
                      <a:pt x="27" y="20"/>
                    </a:lnTo>
                    <a:lnTo>
                      <a:pt x="27" y="20"/>
                    </a:lnTo>
                    <a:lnTo>
                      <a:pt x="29" y="20"/>
                    </a:lnTo>
                    <a:lnTo>
                      <a:pt x="29" y="20"/>
                    </a:lnTo>
                    <a:lnTo>
                      <a:pt x="29" y="20"/>
                    </a:lnTo>
                    <a:lnTo>
                      <a:pt x="29" y="21"/>
                    </a:lnTo>
                    <a:lnTo>
                      <a:pt x="27" y="2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8" name="Freeform 74"/>
              <p:cNvSpPr>
                <a:spLocks/>
              </p:cNvSpPr>
              <p:nvPr/>
            </p:nvSpPr>
            <p:spPr bwMode="gray">
              <a:xfrm>
                <a:off x="5575301" y="4381500"/>
                <a:ext cx="12700" cy="7938"/>
              </a:xfrm>
              <a:custGeom>
                <a:avLst/>
                <a:gdLst/>
                <a:ahLst/>
                <a:cxnLst>
                  <a:cxn ang="0">
                    <a:pos x="4" y="1"/>
                  </a:cxn>
                  <a:cxn ang="0">
                    <a:pos x="3" y="1"/>
                  </a:cxn>
                  <a:cxn ang="0">
                    <a:pos x="3" y="1"/>
                  </a:cxn>
                  <a:cxn ang="0">
                    <a:pos x="2" y="0"/>
                  </a:cxn>
                  <a:cxn ang="0">
                    <a:pos x="2" y="0"/>
                  </a:cxn>
                  <a:cxn ang="0">
                    <a:pos x="0" y="2"/>
                  </a:cxn>
                  <a:cxn ang="0">
                    <a:pos x="0" y="2"/>
                  </a:cxn>
                  <a:cxn ang="0">
                    <a:pos x="0" y="3"/>
                  </a:cxn>
                  <a:cxn ang="0">
                    <a:pos x="3" y="3"/>
                  </a:cxn>
                  <a:cxn ang="0">
                    <a:pos x="3" y="5"/>
                  </a:cxn>
                  <a:cxn ang="0">
                    <a:pos x="4" y="4"/>
                  </a:cxn>
                  <a:cxn ang="0">
                    <a:pos x="5" y="3"/>
                  </a:cxn>
                  <a:cxn ang="0">
                    <a:pos x="6" y="4"/>
                  </a:cxn>
                  <a:cxn ang="0">
                    <a:pos x="8" y="2"/>
                  </a:cxn>
                  <a:cxn ang="0">
                    <a:pos x="5" y="1"/>
                  </a:cxn>
                  <a:cxn ang="0">
                    <a:pos x="4" y="1"/>
                  </a:cxn>
                </a:cxnLst>
                <a:rect l="0" t="0" r="r" b="b"/>
                <a:pathLst>
                  <a:path w="8" h="5">
                    <a:moveTo>
                      <a:pt x="4" y="1"/>
                    </a:moveTo>
                    <a:lnTo>
                      <a:pt x="3" y="1"/>
                    </a:lnTo>
                    <a:lnTo>
                      <a:pt x="3" y="1"/>
                    </a:lnTo>
                    <a:lnTo>
                      <a:pt x="2" y="0"/>
                    </a:lnTo>
                    <a:lnTo>
                      <a:pt x="2" y="0"/>
                    </a:lnTo>
                    <a:lnTo>
                      <a:pt x="0" y="2"/>
                    </a:lnTo>
                    <a:lnTo>
                      <a:pt x="0" y="2"/>
                    </a:lnTo>
                    <a:lnTo>
                      <a:pt x="0" y="3"/>
                    </a:lnTo>
                    <a:lnTo>
                      <a:pt x="3" y="3"/>
                    </a:lnTo>
                    <a:lnTo>
                      <a:pt x="3" y="5"/>
                    </a:lnTo>
                    <a:lnTo>
                      <a:pt x="4" y="4"/>
                    </a:lnTo>
                    <a:lnTo>
                      <a:pt x="5" y="3"/>
                    </a:lnTo>
                    <a:lnTo>
                      <a:pt x="6" y="4"/>
                    </a:lnTo>
                    <a:lnTo>
                      <a:pt x="8" y="2"/>
                    </a:lnTo>
                    <a:lnTo>
                      <a:pt x="5" y="1"/>
                    </a:lnTo>
                    <a:lnTo>
                      <a:pt x="4"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79" name="Freeform 75"/>
              <p:cNvSpPr>
                <a:spLocks/>
              </p:cNvSpPr>
              <p:nvPr/>
            </p:nvSpPr>
            <p:spPr bwMode="gray">
              <a:xfrm>
                <a:off x="5570538" y="4379913"/>
                <a:ext cx="4763" cy="3175"/>
              </a:xfrm>
              <a:custGeom>
                <a:avLst/>
                <a:gdLst/>
                <a:ahLst/>
                <a:cxnLst>
                  <a:cxn ang="0">
                    <a:pos x="3" y="1"/>
                  </a:cxn>
                  <a:cxn ang="0">
                    <a:pos x="2" y="0"/>
                  </a:cxn>
                  <a:cxn ang="0">
                    <a:pos x="1" y="0"/>
                  </a:cxn>
                  <a:cxn ang="0">
                    <a:pos x="1" y="0"/>
                  </a:cxn>
                  <a:cxn ang="0">
                    <a:pos x="0" y="0"/>
                  </a:cxn>
                  <a:cxn ang="0">
                    <a:pos x="0" y="1"/>
                  </a:cxn>
                  <a:cxn ang="0">
                    <a:pos x="0" y="1"/>
                  </a:cxn>
                  <a:cxn ang="0">
                    <a:pos x="1" y="1"/>
                  </a:cxn>
                  <a:cxn ang="0">
                    <a:pos x="1" y="1"/>
                  </a:cxn>
                  <a:cxn ang="0">
                    <a:pos x="2" y="2"/>
                  </a:cxn>
                  <a:cxn ang="0">
                    <a:pos x="3" y="1"/>
                  </a:cxn>
                  <a:cxn ang="0">
                    <a:pos x="3" y="1"/>
                  </a:cxn>
                </a:cxnLst>
                <a:rect l="0" t="0" r="r" b="b"/>
                <a:pathLst>
                  <a:path w="3" h="2">
                    <a:moveTo>
                      <a:pt x="3" y="1"/>
                    </a:moveTo>
                    <a:lnTo>
                      <a:pt x="2" y="0"/>
                    </a:lnTo>
                    <a:lnTo>
                      <a:pt x="1" y="0"/>
                    </a:lnTo>
                    <a:lnTo>
                      <a:pt x="1" y="0"/>
                    </a:lnTo>
                    <a:lnTo>
                      <a:pt x="0" y="0"/>
                    </a:lnTo>
                    <a:lnTo>
                      <a:pt x="0" y="1"/>
                    </a:lnTo>
                    <a:lnTo>
                      <a:pt x="0" y="1"/>
                    </a:lnTo>
                    <a:lnTo>
                      <a:pt x="1" y="1"/>
                    </a:lnTo>
                    <a:lnTo>
                      <a:pt x="1" y="1"/>
                    </a:lnTo>
                    <a:lnTo>
                      <a:pt x="2" y="2"/>
                    </a:lnTo>
                    <a:lnTo>
                      <a:pt x="3" y="1"/>
                    </a:lnTo>
                    <a:lnTo>
                      <a:pt x="3"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0" name="Freeform 76"/>
              <p:cNvSpPr>
                <a:spLocks/>
              </p:cNvSpPr>
              <p:nvPr/>
            </p:nvSpPr>
            <p:spPr bwMode="gray">
              <a:xfrm>
                <a:off x="5500688" y="4362450"/>
                <a:ext cx="61913" cy="25400"/>
              </a:xfrm>
              <a:custGeom>
                <a:avLst/>
                <a:gdLst/>
                <a:ahLst/>
                <a:cxnLst>
                  <a:cxn ang="0">
                    <a:pos x="37" y="10"/>
                  </a:cxn>
                  <a:cxn ang="0">
                    <a:pos x="36" y="10"/>
                  </a:cxn>
                  <a:cxn ang="0">
                    <a:pos x="35" y="10"/>
                  </a:cxn>
                  <a:cxn ang="0">
                    <a:pos x="34" y="11"/>
                  </a:cxn>
                  <a:cxn ang="0">
                    <a:pos x="32" y="10"/>
                  </a:cxn>
                  <a:cxn ang="0">
                    <a:pos x="33" y="9"/>
                  </a:cxn>
                  <a:cxn ang="0">
                    <a:pos x="33" y="7"/>
                  </a:cxn>
                  <a:cxn ang="0">
                    <a:pos x="32" y="6"/>
                  </a:cxn>
                  <a:cxn ang="0">
                    <a:pos x="28" y="6"/>
                  </a:cxn>
                  <a:cxn ang="0">
                    <a:pos x="27" y="3"/>
                  </a:cxn>
                  <a:cxn ang="0">
                    <a:pos x="24" y="4"/>
                  </a:cxn>
                  <a:cxn ang="0">
                    <a:pos x="24" y="6"/>
                  </a:cxn>
                  <a:cxn ang="0">
                    <a:pos x="22" y="5"/>
                  </a:cxn>
                  <a:cxn ang="0">
                    <a:pos x="20" y="5"/>
                  </a:cxn>
                  <a:cxn ang="0">
                    <a:pos x="15" y="5"/>
                  </a:cxn>
                  <a:cxn ang="0">
                    <a:pos x="14" y="3"/>
                  </a:cxn>
                  <a:cxn ang="0">
                    <a:pos x="13" y="1"/>
                  </a:cxn>
                  <a:cxn ang="0">
                    <a:pos x="11" y="2"/>
                  </a:cxn>
                  <a:cxn ang="0">
                    <a:pos x="10" y="1"/>
                  </a:cxn>
                  <a:cxn ang="0">
                    <a:pos x="9" y="1"/>
                  </a:cxn>
                  <a:cxn ang="0">
                    <a:pos x="7" y="0"/>
                  </a:cxn>
                  <a:cxn ang="0">
                    <a:pos x="5" y="0"/>
                  </a:cxn>
                  <a:cxn ang="0">
                    <a:pos x="4" y="0"/>
                  </a:cxn>
                  <a:cxn ang="0">
                    <a:pos x="2" y="1"/>
                  </a:cxn>
                  <a:cxn ang="0">
                    <a:pos x="2" y="3"/>
                  </a:cxn>
                  <a:cxn ang="0">
                    <a:pos x="1" y="3"/>
                  </a:cxn>
                  <a:cxn ang="0">
                    <a:pos x="0" y="5"/>
                  </a:cxn>
                  <a:cxn ang="0">
                    <a:pos x="5" y="5"/>
                  </a:cxn>
                  <a:cxn ang="0">
                    <a:pos x="4" y="5"/>
                  </a:cxn>
                  <a:cxn ang="0">
                    <a:pos x="4" y="7"/>
                  </a:cxn>
                  <a:cxn ang="0">
                    <a:pos x="5" y="7"/>
                  </a:cxn>
                  <a:cxn ang="0">
                    <a:pos x="6" y="7"/>
                  </a:cxn>
                  <a:cxn ang="0">
                    <a:pos x="7" y="6"/>
                  </a:cxn>
                  <a:cxn ang="0">
                    <a:pos x="10" y="7"/>
                  </a:cxn>
                  <a:cxn ang="0">
                    <a:pos x="13" y="9"/>
                  </a:cxn>
                  <a:cxn ang="0">
                    <a:pos x="18" y="10"/>
                  </a:cxn>
                  <a:cxn ang="0">
                    <a:pos x="22" y="11"/>
                  </a:cxn>
                  <a:cxn ang="0">
                    <a:pos x="23" y="12"/>
                  </a:cxn>
                  <a:cxn ang="0">
                    <a:pos x="25" y="13"/>
                  </a:cxn>
                  <a:cxn ang="0">
                    <a:pos x="27" y="13"/>
                  </a:cxn>
                  <a:cxn ang="0">
                    <a:pos x="32" y="13"/>
                  </a:cxn>
                  <a:cxn ang="0">
                    <a:pos x="34" y="14"/>
                  </a:cxn>
                  <a:cxn ang="0">
                    <a:pos x="35" y="15"/>
                  </a:cxn>
                  <a:cxn ang="0">
                    <a:pos x="37" y="16"/>
                  </a:cxn>
                  <a:cxn ang="0">
                    <a:pos x="38" y="16"/>
                  </a:cxn>
                  <a:cxn ang="0">
                    <a:pos x="39" y="15"/>
                  </a:cxn>
                  <a:cxn ang="0">
                    <a:pos x="39" y="14"/>
                  </a:cxn>
                  <a:cxn ang="0">
                    <a:pos x="39" y="13"/>
                  </a:cxn>
                  <a:cxn ang="0">
                    <a:pos x="39" y="11"/>
                  </a:cxn>
                  <a:cxn ang="0">
                    <a:pos x="38" y="10"/>
                  </a:cxn>
                </a:cxnLst>
                <a:rect l="0" t="0" r="r" b="b"/>
                <a:pathLst>
                  <a:path w="39" h="16">
                    <a:moveTo>
                      <a:pt x="38" y="10"/>
                    </a:moveTo>
                    <a:lnTo>
                      <a:pt x="37" y="10"/>
                    </a:lnTo>
                    <a:lnTo>
                      <a:pt x="36" y="10"/>
                    </a:lnTo>
                    <a:lnTo>
                      <a:pt x="36" y="10"/>
                    </a:lnTo>
                    <a:lnTo>
                      <a:pt x="35" y="10"/>
                    </a:lnTo>
                    <a:lnTo>
                      <a:pt x="35" y="10"/>
                    </a:lnTo>
                    <a:lnTo>
                      <a:pt x="35" y="11"/>
                    </a:lnTo>
                    <a:lnTo>
                      <a:pt x="34" y="11"/>
                    </a:lnTo>
                    <a:lnTo>
                      <a:pt x="34" y="12"/>
                    </a:lnTo>
                    <a:lnTo>
                      <a:pt x="32" y="10"/>
                    </a:lnTo>
                    <a:lnTo>
                      <a:pt x="33" y="10"/>
                    </a:lnTo>
                    <a:lnTo>
                      <a:pt x="33" y="9"/>
                    </a:lnTo>
                    <a:lnTo>
                      <a:pt x="33" y="8"/>
                    </a:lnTo>
                    <a:lnTo>
                      <a:pt x="33" y="7"/>
                    </a:lnTo>
                    <a:lnTo>
                      <a:pt x="33" y="6"/>
                    </a:lnTo>
                    <a:lnTo>
                      <a:pt x="32" y="6"/>
                    </a:lnTo>
                    <a:lnTo>
                      <a:pt x="32" y="6"/>
                    </a:lnTo>
                    <a:lnTo>
                      <a:pt x="28" y="6"/>
                    </a:lnTo>
                    <a:lnTo>
                      <a:pt x="27" y="5"/>
                    </a:lnTo>
                    <a:lnTo>
                      <a:pt x="27" y="3"/>
                    </a:lnTo>
                    <a:lnTo>
                      <a:pt x="24" y="3"/>
                    </a:lnTo>
                    <a:lnTo>
                      <a:pt x="24" y="4"/>
                    </a:lnTo>
                    <a:lnTo>
                      <a:pt x="24" y="5"/>
                    </a:lnTo>
                    <a:lnTo>
                      <a:pt x="24" y="6"/>
                    </a:lnTo>
                    <a:lnTo>
                      <a:pt x="23" y="6"/>
                    </a:lnTo>
                    <a:lnTo>
                      <a:pt x="22" y="5"/>
                    </a:lnTo>
                    <a:lnTo>
                      <a:pt x="21" y="5"/>
                    </a:lnTo>
                    <a:lnTo>
                      <a:pt x="20" y="5"/>
                    </a:lnTo>
                    <a:lnTo>
                      <a:pt x="19" y="5"/>
                    </a:lnTo>
                    <a:lnTo>
                      <a:pt x="15" y="5"/>
                    </a:lnTo>
                    <a:lnTo>
                      <a:pt x="15" y="4"/>
                    </a:lnTo>
                    <a:lnTo>
                      <a:pt x="14" y="3"/>
                    </a:lnTo>
                    <a:lnTo>
                      <a:pt x="14" y="3"/>
                    </a:lnTo>
                    <a:lnTo>
                      <a:pt x="13" y="1"/>
                    </a:lnTo>
                    <a:lnTo>
                      <a:pt x="12" y="1"/>
                    </a:lnTo>
                    <a:lnTo>
                      <a:pt x="11" y="2"/>
                    </a:lnTo>
                    <a:lnTo>
                      <a:pt x="10" y="1"/>
                    </a:lnTo>
                    <a:lnTo>
                      <a:pt x="10" y="1"/>
                    </a:lnTo>
                    <a:lnTo>
                      <a:pt x="9" y="1"/>
                    </a:lnTo>
                    <a:lnTo>
                      <a:pt x="9" y="1"/>
                    </a:lnTo>
                    <a:lnTo>
                      <a:pt x="8" y="0"/>
                    </a:lnTo>
                    <a:lnTo>
                      <a:pt x="7" y="0"/>
                    </a:lnTo>
                    <a:lnTo>
                      <a:pt x="6" y="0"/>
                    </a:lnTo>
                    <a:lnTo>
                      <a:pt x="5" y="0"/>
                    </a:lnTo>
                    <a:lnTo>
                      <a:pt x="5" y="0"/>
                    </a:lnTo>
                    <a:lnTo>
                      <a:pt x="4" y="0"/>
                    </a:lnTo>
                    <a:lnTo>
                      <a:pt x="3" y="0"/>
                    </a:lnTo>
                    <a:lnTo>
                      <a:pt x="2" y="1"/>
                    </a:lnTo>
                    <a:lnTo>
                      <a:pt x="2" y="2"/>
                    </a:lnTo>
                    <a:lnTo>
                      <a:pt x="2" y="3"/>
                    </a:lnTo>
                    <a:lnTo>
                      <a:pt x="1" y="3"/>
                    </a:lnTo>
                    <a:lnTo>
                      <a:pt x="1" y="3"/>
                    </a:lnTo>
                    <a:lnTo>
                      <a:pt x="0" y="4"/>
                    </a:lnTo>
                    <a:lnTo>
                      <a:pt x="0" y="5"/>
                    </a:lnTo>
                    <a:lnTo>
                      <a:pt x="2" y="5"/>
                    </a:lnTo>
                    <a:lnTo>
                      <a:pt x="5" y="5"/>
                    </a:lnTo>
                    <a:lnTo>
                      <a:pt x="5" y="5"/>
                    </a:lnTo>
                    <a:lnTo>
                      <a:pt x="4" y="5"/>
                    </a:lnTo>
                    <a:lnTo>
                      <a:pt x="4" y="6"/>
                    </a:lnTo>
                    <a:lnTo>
                      <a:pt x="4" y="7"/>
                    </a:lnTo>
                    <a:lnTo>
                      <a:pt x="4" y="7"/>
                    </a:lnTo>
                    <a:lnTo>
                      <a:pt x="5" y="7"/>
                    </a:lnTo>
                    <a:lnTo>
                      <a:pt x="6" y="7"/>
                    </a:lnTo>
                    <a:lnTo>
                      <a:pt x="6" y="7"/>
                    </a:lnTo>
                    <a:lnTo>
                      <a:pt x="7" y="6"/>
                    </a:lnTo>
                    <a:lnTo>
                      <a:pt x="7" y="6"/>
                    </a:lnTo>
                    <a:lnTo>
                      <a:pt x="8" y="6"/>
                    </a:lnTo>
                    <a:lnTo>
                      <a:pt x="10" y="7"/>
                    </a:lnTo>
                    <a:lnTo>
                      <a:pt x="12" y="8"/>
                    </a:lnTo>
                    <a:lnTo>
                      <a:pt x="13" y="9"/>
                    </a:lnTo>
                    <a:lnTo>
                      <a:pt x="15" y="9"/>
                    </a:lnTo>
                    <a:lnTo>
                      <a:pt x="18" y="10"/>
                    </a:lnTo>
                    <a:lnTo>
                      <a:pt x="21" y="10"/>
                    </a:lnTo>
                    <a:lnTo>
                      <a:pt x="22" y="11"/>
                    </a:lnTo>
                    <a:lnTo>
                      <a:pt x="23" y="11"/>
                    </a:lnTo>
                    <a:lnTo>
                      <a:pt x="23" y="12"/>
                    </a:lnTo>
                    <a:lnTo>
                      <a:pt x="24" y="12"/>
                    </a:lnTo>
                    <a:lnTo>
                      <a:pt x="25" y="13"/>
                    </a:lnTo>
                    <a:lnTo>
                      <a:pt x="26" y="13"/>
                    </a:lnTo>
                    <a:lnTo>
                      <a:pt x="27" y="13"/>
                    </a:lnTo>
                    <a:lnTo>
                      <a:pt x="28" y="13"/>
                    </a:lnTo>
                    <a:lnTo>
                      <a:pt x="32" y="13"/>
                    </a:lnTo>
                    <a:lnTo>
                      <a:pt x="33" y="14"/>
                    </a:lnTo>
                    <a:lnTo>
                      <a:pt x="34" y="14"/>
                    </a:lnTo>
                    <a:lnTo>
                      <a:pt x="34" y="15"/>
                    </a:lnTo>
                    <a:lnTo>
                      <a:pt x="35" y="15"/>
                    </a:lnTo>
                    <a:lnTo>
                      <a:pt x="36" y="16"/>
                    </a:lnTo>
                    <a:lnTo>
                      <a:pt x="37" y="16"/>
                    </a:lnTo>
                    <a:lnTo>
                      <a:pt x="38" y="16"/>
                    </a:lnTo>
                    <a:lnTo>
                      <a:pt x="38" y="16"/>
                    </a:lnTo>
                    <a:lnTo>
                      <a:pt x="39" y="16"/>
                    </a:lnTo>
                    <a:lnTo>
                      <a:pt x="39" y="15"/>
                    </a:lnTo>
                    <a:lnTo>
                      <a:pt x="39" y="15"/>
                    </a:lnTo>
                    <a:lnTo>
                      <a:pt x="39" y="14"/>
                    </a:lnTo>
                    <a:lnTo>
                      <a:pt x="38" y="14"/>
                    </a:lnTo>
                    <a:lnTo>
                      <a:pt x="39" y="13"/>
                    </a:lnTo>
                    <a:lnTo>
                      <a:pt x="39" y="12"/>
                    </a:lnTo>
                    <a:lnTo>
                      <a:pt x="39" y="11"/>
                    </a:lnTo>
                    <a:lnTo>
                      <a:pt x="39" y="11"/>
                    </a:lnTo>
                    <a:lnTo>
                      <a:pt x="38"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1" name="Freeform 77"/>
              <p:cNvSpPr>
                <a:spLocks/>
              </p:cNvSpPr>
              <p:nvPr/>
            </p:nvSpPr>
            <p:spPr bwMode="gray">
              <a:xfrm>
                <a:off x="5554663" y="4367213"/>
                <a:ext cx="7938" cy="4763"/>
              </a:xfrm>
              <a:custGeom>
                <a:avLst/>
                <a:gdLst/>
                <a:ahLst/>
                <a:cxnLst>
                  <a:cxn ang="0">
                    <a:pos x="2" y="3"/>
                  </a:cxn>
                  <a:cxn ang="0">
                    <a:pos x="5" y="1"/>
                  </a:cxn>
                  <a:cxn ang="0">
                    <a:pos x="5" y="0"/>
                  </a:cxn>
                  <a:cxn ang="0">
                    <a:pos x="4" y="0"/>
                  </a:cxn>
                  <a:cxn ang="0">
                    <a:pos x="3" y="1"/>
                  </a:cxn>
                  <a:cxn ang="0">
                    <a:pos x="2" y="1"/>
                  </a:cxn>
                  <a:cxn ang="0">
                    <a:pos x="1" y="1"/>
                  </a:cxn>
                  <a:cxn ang="0">
                    <a:pos x="0" y="2"/>
                  </a:cxn>
                  <a:cxn ang="0">
                    <a:pos x="0" y="2"/>
                  </a:cxn>
                  <a:cxn ang="0">
                    <a:pos x="0" y="3"/>
                  </a:cxn>
                  <a:cxn ang="0">
                    <a:pos x="0" y="3"/>
                  </a:cxn>
                  <a:cxn ang="0">
                    <a:pos x="2" y="3"/>
                  </a:cxn>
                </a:cxnLst>
                <a:rect l="0" t="0" r="r" b="b"/>
                <a:pathLst>
                  <a:path w="5" h="3">
                    <a:moveTo>
                      <a:pt x="2" y="3"/>
                    </a:moveTo>
                    <a:lnTo>
                      <a:pt x="5" y="1"/>
                    </a:lnTo>
                    <a:lnTo>
                      <a:pt x="5" y="0"/>
                    </a:lnTo>
                    <a:lnTo>
                      <a:pt x="4" y="0"/>
                    </a:lnTo>
                    <a:lnTo>
                      <a:pt x="3" y="1"/>
                    </a:lnTo>
                    <a:lnTo>
                      <a:pt x="2" y="1"/>
                    </a:lnTo>
                    <a:lnTo>
                      <a:pt x="1" y="1"/>
                    </a:lnTo>
                    <a:lnTo>
                      <a:pt x="0" y="2"/>
                    </a:lnTo>
                    <a:lnTo>
                      <a:pt x="0" y="2"/>
                    </a:lnTo>
                    <a:lnTo>
                      <a:pt x="0" y="3"/>
                    </a:lnTo>
                    <a:lnTo>
                      <a:pt x="0" y="3"/>
                    </a:lnTo>
                    <a:lnTo>
                      <a:pt x="2"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2" name="Freeform 78"/>
              <p:cNvSpPr>
                <a:spLocks/>
              </p:cNvSpPr>
              <p:nvPr/>
            </p:nvSpPr>
            <p:spPr bwMode="gray">
              <a:xfrm>
                <a:off x="5564188" y="4379913"/>
                <a:ext cx="4763" cy="4763"/>
              </a:xfrm>
              <a:custGeom>
                <a:avLst/>
                <a:gdLst/>
                <a:ahLst/>
                <a:cxnLst>
                  <a:cxn ang="0">
                    <a:pos x="0" y="0"/>
                  </a:cxn>
                  <a:cxn ang="0">
                    <a:pos x="0" y="2"/>
                  </a:cxn>
                  <a:cxn ang="0">
                    <a:pos x="0" y="2"/>
                  </a:cxn>
                  <a:cxn ang="0">
                    <a:pos x="1" y="3"/>
                  </a:cxn>
                  <a:cxn ang="0">
                    <a:pos x="2" y="3"/>
                  </a:cxn>
                  <a:cxn ang="0">
                    <a:pos x="2" y="3"/>
                  </a:cxn>
                  <a:cxn ang="0">
                    <a:pos x="3" y="1"/>
                  </a:cxn>
                  <a:cxn ang="0">
                    <a:pos x="3" y="1"/>
                  </a:cxn>
                  <a:cxn ang="0">
                    <a:pos x="2" y="0"/>
                  </a:cxn>
                  <a:cxn ang="0">
                    <a:pos x="0" y="0"/>
                  </a:cxn>
                </a:cxnLst>
                <a:rect l="0" t="0" r="r" b="b"/>
                <a:pathLst>
                  <a:path w="3" h="3">
                    <a:moveTo>
                      <a:pt x="0" y="0"/>
                    </a:moveTo>
                    <a:lnTo>
                      <a:pt x="0" y="2"/>
                    </a:lnTo>
                    <a:lnTo>
                      <a:pt x="0" y="2"/>
                    </a:lnTo>
                    <a:lnTo>
                      <a:pt x="1" y="3"/>
                    </a:lnTo>
                    <a:lnTo>
                      <a:pt x="2" y="3"/>
                    </a:lnTo>
                    <a:lnTo>
                      <a:pt x="2" y="3"/>
                    </a:lnTo>
                    <a:lnTo>
                      <a:pt x="3" y="1"/>
                    </a:lnTo>
                    <a:lnTo>
                      <a:pt x="3" y="1"/>
                    </a:lnTo>
                    <a:lnTo>
                      <a:pt x="2" y="0"/>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3" name="Freeform 79"/>
              <p:cNvSpPr>
                <a:spLocks/>
              </p:cNvSpPr>
              <p:nvPr/>
            </p:nvSpPr>
            <p:spPr bwMode="gray">
              <a:xfrm>
                <a:off x="5435601" y="4276725"/>
                <a:ext cx="71438" cy="87313"/>
              </a:xfrm>
              <a:custGeom>
                <a:avLst/>
                <a:gdLst/>
                <a:ahLst/>
                <a:cxnLst>
                  <a:cxn ang="0">
                    <a:pos x="42" y="52"/>
                  </a:cxn>
                  <a:cxn ang="0">
                    <a:pos x="44" y="53"/>
                  </a:cxn>
                  <a:cxn ang="0">
                    <a:pos x="44" y="49"/>
                  </a:cxn>
                  <a:cxn ang="0">
                    <a:pos x="45" y="46"/>
                  </a:cxn>
                  <a:cxn ang="0">
                    <a:pos x="44" y="44"/>
                  </a:cxn>
                  <a:cxn ang="0">
                    <a:pos x="45" y="42"/>
                  </a:cxn>
                  <a:cxn ang="0">
                    <a:pos x="43" y="38"/>
                  </a:cxn>
                  <a:cxn ang="0">
                    <a:pos x="39" y="36"/>
                  </a:cxn>
                  <a:cxn ang="0">
                    <a:pos x="35" y="31"/>
                  </a:cxn>
                  <a:cxn ang="0">
                    <a:pos x="35" y="28"/>
                  </a:cxn>
                  <a:cxn ang="0">
                    <a:pos x="35" y="27"/>
                  </a:cxn>
                  <a:cxn ang="0">
                    <a:pos x="35" y="25"/>
                  </a:cxn>
                  <a:cxn ang="0">
                    <a:pos x="32" y="26"/>
                  </a:cxn>
                  <a:cxn ang="0">
                    <a:pos x="31" y="26"/>
                  </a:cxn>
                  <a:cxn ang="0">
                    <a:pos x="32" y="25"/>
                  </a:cxn>
                  <a:cxn ang="0">
                    <a:pos x="32" y="23"/>
                  </a:cxn>
                  <a:cxn ang="0">
                    <a:pos x="30" y="23"/>
                  </a:cxn>
                  <a:cxn ang="0">
                    <a:pos x="30" y="21"/>
                  </a:cxn>
                  <a:cxn ang="0">
                    <a:pos x="27" y="19"/>
                  </a:cxn>
                  <a:cxn ang="0">
                    <a:pos x="26" y="19"/>
                  </a:cxn>
                  <a:cxn ang="0">
                    <a:pos x="25" y="17"/>
                  </a:cxn>
                  <a:cxn ang="0">
                    <a:pos x="24" y="17"/>
                  </a:cxn>
                  <a:cxn ang="0">
                    <a:pos x="23" y="17"/>
                  </a:cxn>
                  <a:cxn ang="0">
                    <a:pos x="21" y="14"/>
                  </a:cxn>
                  <a:cxn ang="0">
                    <a:pos x="20" y="13"/>
                  </a:cxn>
                  <a:cxn ang="0">
                    <a:pos x="17" y="11"/>
                  </a:cxn>
                  <a:cxn ang="0">
                    <a:pos x="16" y="9"/>
                  </a:cxn>
                  <a:cxn ang="0">
                    <a:pos x="14" y="8"/>
                  </a:cxn>
                  <a:cxn ang="0">
                    <a:pos x="12" y="5"/>
                  </a:cxn>
                  <a:cxn ang="0">
                    <a:pos x="9" y="3"/>
                  </a:cxn>
                  <a:cxn ang="0">
                    <a:pos x="2" y="0"/>
                  </a:cxn>
                  <a:cxn ang="0">
                    <a:pos x="0" y="0"/>
                  </a:cxn>
                  <a:cxn ang="0">
                    <a:pos x="0" y="4"/>
                  </a:cxn>
                  <a:cxn ang="0">
                    <a:pos x="6" y="9"/>
                  </a:cxn>
                  <a:cxn ang="0">
                    <a:pos x="10" y="14"/>
                  </a:cxn>
                  <a:cxn ang="0">
                    <a:pos x="11" y="16"/>
                  </a:cxn>
                  <a:cxn ang="0">
                    <a:pos x="13" y="18"/>
                  </a:cxn>
                  <a:cxn ang="0">
                    <a:pos x="16" y="20"/>
                  </a:cxn>
                  <a:cxn ang="0">
                    <a:pos x="17" y="23"/>
                  </a:cxn>
                  <a:cxn ang="0">
                    <a:pos x="17" y="26"/>
                  </a:cxn>
                  <a:cxn ang="0">
                    <a:pos x="18" y="26"/>
                  </a:cxn>
                  <a:cxn ang="0">
                    <a:pos x="19" y="27"/>
                  </a:cxn>
                  <a:cxn ang="0">
                    <a:pos x="20" y="28"/>
                  </a:cxn>
                  <a:cxn ang="0">
                    <a:pos x="24" y="35"/>
                  </a:cxn>
                  <a:cxn ang="0">
                    <a:pos x="24" y="38"/>
                  </a:cxn>
                  <a:cxn ang="0">
                    <a:pos x="26" y="40"/>
                  </a:cxn>
                  <a:cxn ang="0">
                    <a:pos x="30" y="44"/>
                  </a:cxn>
                  <a:cxn ang="0">
                    <a:pos x="31" y="46"/>
                  </a:cxn>
                  <a:cxn ang="0">
                    <a:pos x="33" y="49"/>
                  </a:cxn>
                  <a:cxn ang="0">
                    <a:pos x="35" y="50"/>
                  </a:cxn>
                  <a:cxn ang="0">
                    <a:pos x="36" y="51"/>
                  </a:cxn>
                  <a:cxn ang="0">
                    <a:pos x="37" y="53"/>
                  </a:cxn>
                  <a:cxn ang="0">
                    <a:pos x="39" y="53"/>
                  </a:cxn>
                  <a:cxn ang="0">
                    <a:pos x="41" y="54"/>
                  </a:cxn>
                </a:cxnLst>
                <a:rect l="0" t="0" r="r" b="b"/>
                <a:pathLst>
                  <a:path w="45" h="55">
                    <a:moveTo>
                      <a:pt x="41" y="54"/>
                    </a:moveTo>
                    <a:lnTo>
                      <a:pt x="42" y="54"/>
                    </a:lnTo>
                    <a:lnTo>
                      <a:pt x="42" y="52"/>
                    </a:lnTo>
                    <a:lnTo>
                      <a:pt x="43" y="54"/>
                    </a:lnTo>
                    <a:lnTo>
                      <a:pt x="43" y="53"/>
                    </a:lnTo>
                    <a:lnTo>
                      <a:pt x="44" y="53"/>
                    </a:lnTo>
                    <a:lnTo>
                      <a:pt x="44" y="52"/>
                    </a:lnTo>
                    <a:lnTo>
                      <a:pt x="44" y="51"/>
                    </a:lnTo>
                    <a:lnTo>
                      <a:pt x="44" y="49"/>
                    </a:lnTo>
                    <a:lnTo>
                      <a:pt x="45" y="48"/>
                    </a:lnTo>
                    <a:lnTo>
                      <a:pt x="45" y="47"/>
                    </a:lnTo>
                    <a:lnTo>
                      <a:pt x="45" y="46"/>
                    </a:lnTo>
                    <a:lnTo>
                      <a:pt x="45" y="45"/>
                    </a:lnTo>
                    <a:lnTo>
                      <a:pt x="45" y="45"/>
                    </a:lnTo>
                    <a:lnTo>
                      <a:pt x="44" y="44"/>
                    </a:lnTo>
                    <a:lnTo>
                      <a:pt x="44" y="44"/>
                    </a:lnTo>
                    <a:lnTo>
                      <a:pt x="45" y="42"/>
                    </a:lnTo>
                    <a:lnTo>
                      <a:pt x="45" y="42"/>
                    </a:lnTo>
                    <a:lnTo>
                      <a:pt x="45" y="42"/>
                    </a:lnTo>
                    <a:lnTo>
                      <a:pt x="44" y="41"/>
                    </a:lnTo>
                    <a:lnTo>
                      <a:pt x="43" y="38"/>
                    </a:lnTo>
                    <a:lnTo>
                      <a:pt x="41" y="38"/>
                    </a:lnTo>
                    <a:lnTo>
                      <a:pt x="41" y="36"/>
                    </a:lnTo>
                    <a:lnTo>
                      <a:pt x="39" y="36"/>
                    </a:lnTo>
                    <a:lnTo>
                      <a:pt x="39" y="32"/>
                    </a:lnTo>
                    <a:lnTo>
                      <a:pt x="35" y="32"/>
                    </a:lnTo>
                    <a:lnTo>
                      <a:pt x="35" y="31"/>
                    </a:lnTo>
                    <a:lnTo>
                      <a:pt x="35" y="29"/>
                    </a:lnTo>
                    <a:lnTo>
                      <a:pt x="35" y="29"/>
                    </a:lnTo>
                    <a:lnTo>
                      <a:pt x="35" y="28"/>
                    </a:lnTo>
                    <a:lnTo>
                      <a:pt x="34" y="28"/>
                    </a:lnTo>
                    <a:lnTo>
                      <a:pt x="35" y="27"/>
                    </a:lnTo>
                    <a:lnTo>
                      <a:pt x="35" y="27"/>
                    </a:lnTo>
                    <a:lnTo>
                      <a:pt x="36" y="26"/>
                    </a:lnTo>
                    <a:lnTo>
                      <a:pt x="36" y="26"/>
                    </a:lnTo>
                    <a:lnTo>
                      <a:pt x="35" y="25"/>
                    </a:lnTo>
                    <a:lnTo>
                      <a:pt x="34" y="25"/>
                    </a:lnTo>
                    <a:lnTo>
                      <a:pt x="33" y="25"/>
                    </a:lnTo>
                    <a:lnTo>
                      <a:pt x="32" y="26"/>
                    </a:lnTo>
                    <a:lnTo>
                      <a:pt x="32" y="26"/>
                    </a:lnTo>
                    <a:lnTo>
                      <a:pt x="31" y="26"/>
                    </a:lnTo>
                    <a:lnTo>
                      <a:pt x="31" y="26"/>
                    </a:lnTo>
                    <a:lnTo>
                      <a:pt x="31" y="26"/>
                    </a:lnTo>
                    <a:lnTo>
                      <a:pt x="32" y="25"/>
                    </a:lnTo>
                    <a:lnTo>
                      <a:pt x="32" y="25"/>
                    </a:lnTo>
                    <a:lnTo>
                      <a:pt x="33" y="24"/>
                    </a:lnTo>
                    <a:lnTo>
                      <a:pt x="33" y="23"/>
                    </a:lnTo>
                    <a:lnTo>
                      <a:pt x="32" y="23"/>
                    </a:lnTo>
                    <a:lnTo>
                      <a:pt x="31" y="23"/>
                    </a:lnTo>
                    <a:lnTo>
                      <a:pt x="31" y="23"/>
                    </a:lnTo>
                    <a:lnTo>
                      <a:pt x="30" y="23"/>
                    </a:lnTo>
                    <a:lnTo>
                      <a:pt x="30" y="22"/>
                    </a:lnTo>
                    <a:lnTo>
                      <a:pt x="30" y="22"/>
                    </a:lnTo>
                    <a:lnTo>
                      <a:pt x="30" y="21"/>
                    </a:lnTo>
                    <a:lnTo>
                      <a:pt x="29" y="20"/>
                    </a:lnTo>
                    <a:lnTo>
                      <a:pt x="28" y="20"/>
                    </a:lnTo>
                    <a:lnTo>
                      <a:pt x="27" y="19"/>
                    </a:lnTo>
                    <a:lnTo>
                      <a:pt x="27" y="19"/>
                    </a:lnTo>
                    <a:lnTo>
                      <a:pt x="26" y="19"/>
                    </a:lnTo>
                    <a:lnTo>
                      <a:pt x="26" y="19"/>
                    </a:lnTo>
                    <a:lnTo>
                      <a:pt x="26" y="18"/>
                    </a:lnTo>
                    <a:lnTo>
                      <a:pt x="25" y="18"/>
                    </a:lnTo>
                    <a:lnTo>
                      <a:pt x="25" y="17"/>
                    </a:lnTo>
                    <a:lnTo>
                      <a:pt x="25" y="16"/>
                    </a:lnTo>
                    <a:lnTo>
                      <a:pt x="24" y="16"/>
                    </a:lnTo>
                    <a:lnTo>
                      <a:pt x="24" y="17"/>
                    </a:lnTo>
                    <a:lnTo>
                      <a:pt x="24" y="18"/>
                    </a:lnTo>
                    <a:lnTo>
                      <a:pt x="24" y="18"/>
                    </a:lnTo>
                    <a:lnTo>
                      <a:pt x="23" y="17"/>
                    </a:lnTo>
                    <a:lnTo>
                      <a:pt x="21" y="15"/>
                    </a:lnTo>
                    <a:lnTo>
                      <a:pt x="21" y="15"/>
                    </a:lnTo>
                    <a:lnTo>
                      <a:pt x="21" y="14"/>
                    </a:lnTo>
                    <a:lnTo>
                      <a:pt x="20" y="14"/>
                    </a:lnTo>
                    <a:lnTo>
                      <a:pt x="20" y="13"/>
                    </a:lnTo>
                    <a:lnTo>
                      <a:pt x="20" y="13"/>
                    </a:lnTo>
                    <a:lnTo>
                      <a:pt x="19" y="12"/>
                    </a:lnTo>
                    <a:lnTo>
                      <a:pt x="18" y="11"/>
                    </a:lnTo>
                    <a:lnTo>
                      <a:pt x="17" y="11"/>
                    </a:lnTo>
                    <a:lnTo>
                      <a:pt x="17" y="10"/>
                    </a:lnTo>
                    <a:lnTo>
                      <a:pt x="16" y="10"/>
                    </a:lnTo>
                    <a:lnTo>
                      <a:pt x="16" y="9"/>
                    </a:lnTo>
                    <a:lnTo>
                      <a:pt x="15" y="9"/>
                    </a:lnTo>
                    <a:lnTo>
                      <a:pt x="14" y="8"/>
                    </a:lnTo>
                    <a:lnTo>
                      <a:pt x="14" y="8"/>
                    </a:lnTo>
                    <a:lnTo>
                      <a:pt x="13" y="7"/>
                    </a:lnTo>
                    <a:lnTo>
                      <a:pt x="13" y="6"/>
                    </a:lnTo>
                    <a:lnTo>
                      <a:pt x="12" y="5"/>
                    </a:lnTo>
                    <a:lnTo>
                      <a:pt x="11" y="4"/>
                    </a:lnTo>
                    <a:lnTo>
                      <a:pt x="10" y="3"/>
                    </a:lnTo>
                    <a:lnTo>
                      <a:pt x="9" y="3"/>
                    </a:lnTo>
                    <a:lnTo>
                      <a:pt x="4" y="2"/>
                    </a:lnTo>
                    <a:lnTo>
                      <a:pt x="2" y="1"/>
                    </a:lnTo>
                    <a:lnTo>
                      <a:pt x="2" y="0"/>
                    </a:lnTo>
                    <a:lnTo>
                      <a:pt x="1" y="0"/>
                    </a:lnTo>
                    <a:lnTo>
                      <a:pt x="1" y="0"/>
                    </a:lnTo>
                    <a:lnTo>
                      <a:pt x="0" y="0"/>
                    </a:lnTo>
                    <a:lnTo>
                      <a:pt x="0" y="1"/>
                    </a:lnTo>
                    <a:lnTo>
                      <a:pt x="0" y="3"/>
                    </a:lnTo>
                    <a:lnTo>
                      <a:pt x="0" y="4"/>
                    </a:lnTo>
                    <a:lnTo>
                      <a:pt x="1" y="5"/>
                    </a:lnTo>
                    <a:lnTo>
                      <a:pt x="4" y="8"/>
                    </a:lnTo>
                    <a:lnTo>
                      <a:pt x="6" y="9"/>
                    </a:lnTo>
                    <a:lnTo>
                      <a:pt x="7" y="11"/>
                    </a:lnTo>
                    <a:lnTo>
                      <a:pt x="9" y="14"/>
                    </a:lnTo>
                    <a:lnTo>
                      <a:pt x="10" y="14"/>
                    </a:lnTo>
                    <a:lnTo>
                      <a:pt x="10" y="15"/>
                    </a:lnTo>
                    <a:lnTo>
                      <a:pt x="10" y="16"/>
                    </a:lnTo>
                    <a:lnTo>
                      <a:pt x="11" y="16"/>
                    </a:lnTo>
                    <a:lnTo>
                      <a:pt x="11" y="16"/>
                    </a:lnTo>
                    <a:lnTo>
                      <a:pt x="13" y="17"/>
                    </a:lnTo>
                    <a:lnTo>
                      <a:pt x="13" y="18"/>
                    </a:lnTo>
                    <a:lnTo>
                      <a:pt x="15" y="18"/>
                    </a:lnTo>
                    <a:lnTo>
                      <a:pt x="15" y="19"/>
                    </a:lnTo>
                    <a:lnTo>
                      <a:pt x="16" y="20"/>
                    </a:lnTo>
                    <a:lnTo>
                      <a:pt x="16" y="22"/>
                    </a:lnTo>
                    <a:lnTo>
                      <a:pt x="16" y="22"/>
                    </a:lnTo>
                    <a:lnTo>
                      <a:pt x="17" y="23"/>
                    </a:lnTo>
                    <a:lnTo>
                      <a:pt x="17" y="25"/>
                    </a:lnTo>
                    <a:lnTo>
                      <a:pt x="17" y="26"/>
                    </a:lnTo>
                    <a:lnTo>
                      <a:pt x="17" y="26"/>
                    </a:lnTo>
                    <a:lnTo>
                      <a:pt x="17" y="26"/>
                    </a:lnTo>
                    <a:lnTo>
                      <a:pt x="18" y="26"/>
                    </a:lnTo>
                    <a:lnTo>
                      <a:pt x="18" y="26"/>
                    </a:lnTo>
                    <a:lnTo>
                      <a:pt x="19" y="26"/>
                    </a:lnTo>
                    <a:lnTo>
                      <a:pt x="19" y="26"/>
                    </a:lnTo>
                    <a:lnTo>
                      <a:pt x="19" y="27"/>
                    </a:lnTo>
                    <a:lnTo>
                      <a:pt x="19" y="28"/>
                    </a:lnTo>
                    <a:lnTo>
                      <a:pt x="20" y="28"/>
                    </a:lnTo>
                    <a:lnTo>
                      <a:pt x="20" y="28"/>
                    </a:lnTo>
                    <a:lnTo>
                      <a:pt x="22" y="30"/>
                    </a:lnTo>
                    <a:lnTo>
                      <a:pt x="22" y="32"/>
                    </a:lnTo>
                    <a:lnTo>
                      <a:pt x="24" y="35"/>
                    </a:lnTo>
                    <a:lnTo>
                      <a:pt x="23" y="36"/>
                    </a:lnTo>
                    <a:lnTo>
                      <a:pt x="23" y="37"/>
                    </a:lnTo>
                    <a:lnTo>
                      <a:pt x="24" y="38"/>
                    </a:lnTo>
                    <a:lnTo>
                      <a:pt x="25" y="40"/>
                    </a:lnTo>
                    <a:lnTo>
                      <a:pt x="25" y="40"/>
                    </a:lnTo>
                    <a:lnTo>
                      <a:pt x="26" y="40"/>
                    </a:lnTo>
                    <a:lnTo>
                      <a:pt x="27" y="42"/>
                    </a:lnTo>
                    <a:lnTo>
                      <a:pt x="29" y="43"/>
                    </a:lnTo>
                    <a:lnTo>
                      <a:pt x="30" y="44"/>
                    </a:lnTo>
                    <a:lnTo>
                      <a:pt x="30" y="44"/>
                    </a:lnTo>
                    <a:lnTo>
                      <a:pt x="30" y="46"/>
                    </a:lnTo>
                    <a:lnTo>
                      <a:pt x="31" y="46"/>
                    </a:lnTo>
                    <a:lnTo>
                      <a:pt x="31" y="47"/>
                    </a:lnTo>
                    <a:lnTo>
                      <a:pt x="32" y="47"/>
                    </a:lnTo>
                    <a:lnTo>
                      <a:pt x="33" y="49"/>
                    </a:lnTo>
                    <a:lnTo>
                      <a:pt x="34" y="49"/>
                    </a:lnTo>
                    <a:lnTo>
                      <a:pt x="35" y="50"/>
                    </a:lnTo>
                    <a:lnTo>
                      <a:pt x="35" y="50"/>
                    </a:lnTo>
                    <a:lnTo>
                      <a:pt x="35" y="50"/>
                    </a:lnTo>
                    <a:lnTo>
                      <a:pt x="36" y="50"/>
                    </a:lnTo>
                    <a:lnTo>
                      <a:pt x="36" y="51"/>
                    </a:lnTo>
                    <a:lnTo>
                      <a:pt x="36" y="51"/>
                    </a:lnTo>
                    <a:lnTo>
                      <a:pt x="37" y="52"/>
                    </a:lnTo>
                    <a:lnTo>
                      <a:pt x="37" y="53"/>
                    </a:lnTo>
                    <a:lnTo>
                      <a:pt x="38" y="54"/>
                    </a:lnTo>
                    <a:lnTo>
                      <a:pt x="39" y="55"/>
                    </a:lnTo>
                    <a:lnTo>
                      <a:pt x="39" y="53"/>
                    </a:lnTo>
                    <a:lnTo>
                      <a:pt x="39" y="53"/>
                    </a:lnTo>
                    <a:lnTo>
                      <a:pt x="40" y="53"/>
                    </a:lnTo>
                    <a:lnTo>
                      <a:pt x="41" y="54"/>
                    </a:lnTo>
                    <a:lnTo>
                      <a:pt x="41" y="54"/>
                    </a:lnTo>
                    <a:lnTo>
                      <a:pt x="41" y="54"/>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4" name="Freeform 80"/>
              <p:cNvSpPr>
                <a:spLocks/>
              </p:cNvSpPr>
              <p:nvPr/>
            </p:nvSpPr>
            <p:spPr bwMode="gray">
              <a:xfrm>
                <a:off x="5648326" y="4302125"/>
                <a:ext cx="12700" cy="23813"/>
              </a:xfrm>
              <a:custGeom>
                <a:avLst/>
                <a:gdLst/>
                <a:ahLst/>
                <a:cxnLst>
                  <a:cxn ang="0">
                    <a:pos x="1" y="10"/>
                  </a:cxn>
                  <a:cxn ang="0">
                    <a:pos x="1" y="10"/>
                  </a:cxn>
                  <a:cxn ang="0">
                    <a:pos x="1" y="10"/>
                  </a:cxn>
                  <a:cxn ang="0">
                    <a:pos x="1" y="11"/>
                  </a:cxn>
                  <a:cxn ang="0">
                    <a:pos x="1" y="12"/>
                  </a:cxn>
                  <a:cxn ang="0">
                    <a:pos x="3" y="13"/>
                  </a:cxn>
                  <a:cxn ang="0">
                    <a:pos x="4" y="14"/>
                  </a:cxn>
                  <a:cxn ang="0">
                    <a:pos x="5" y="15"/>
                  </a:cxn>
                  <a:cxn ang="0">
                    <a:pos x="6" y="15"/>
                  </a:cxn>
                  <a:cxn ang="0">
                    <a:pos x="6" y="14"/>
                  </a:cxn>
                  <a:cxn ang="0">
                    <a:pos x="4" y="12"/>
                  </a:cxn>
                  <a:cxn ang="0">
                    <a:pos x="4" y="11"/>
                  </a:cxn>
                  <a:cxn ang="0">
                    <a:pos x="4" y="11"/>
                  </a:cxn>
                  <a:cxn ang="0">
                    <a:pos x="5" y="10"/>
                  </a:cxn>
                  <a:cxn ang="0">
                    <a:pos x="6" y="10"/>
                  </a:cxn>
                  <a:cxn ang="0">
                    <a:pos x="7" y="11"/>
                  </a:cxn>
                  <a:cxn ang="0">
                    <a:pos x="8" y="10"/>
                  </a:cxn>
                  <a:cxn ang="0">
                    <a:pos x="6" y="9"/>
                  </a:cxn>
                  <a:cxn ang="0">
                    <a:pos x="7" y="9"/>
                  </a:cxn>
                  <a:cxn ang="0">
                    <a:pos x="8" y="7"/>
                  </a:cxn>
                  <a:cxn ang="0">
                    <a:pos x="7" y="6"/>
                  </a:cxn>
                  <a:cxn ang="0">
                    <a:pos x="6" y="6"/>
                  </a:cxn>
                  <a:cxn ang="0">
                    <a:pos x="5" y="6"/>
                  </a:cxn>
                  <a:cxn ang="0">
                    <a:pos x="4" y="7"/>
                  </a:cxn>
                  <a:cxn ang="0">
                    <a:pos x="3" y="7"/>
                  </a:cxn>
                  <a:cxn ang="0">
                    <a:pos x="3" y="8"/>
                  </a:cxn>
                  <a:cxn ang="0">
                    <a:pos x="2" y="8"/>
                  </a:cxn>
                  <a:cxn ang="0">
                    <a:pos x="2" y="7"/>
                  </a:cxn>
                  <a:cxn ang="0">
                    <a:pos x="2" y="5"/>
                  </a:cxn>
                  <a:cxn ang="0">
                    <a:pos x="2" y="5"/>
                  </a:cxn>
                  <a:cxn ang="0">
                    <a:pos x="3" y="4"/>
                  </a:cxn>
                  <a:cxn ang="0">
                    <a:pos x="3" y="3"/>
                  </a:cxn>
                  <a:cxn ang="0">
                    <a:pos x="3" y="2"/>
                  </a:cxn>
                  <a:cxn ang="0">
                    <a:pos x="4" y="0"/>
                  </a:cxn>
                  <a:cxn ang="0">
                    <a:pos x="1" y="2"/>
                  </a:cxn>
                  <a:cxn ang="0">
                    <a:pos x="1" y="4"/>
                  </a:cxn>
                  <a:cxn ang="0">
                    <a:pos x="1" y="4"/>
                  </a:cxn>
                  <a:cxn ang="0">
                    <a:pos x="0" y="5"/>
                  </a:cxn>
                  <a:cxn ang="0">
                    <a:pos x="0" y="6"/>
                  </a:cxn>
                  <a:cxn ang="0">
                    <a:pos x="0" y="8"/>
                  </a:cxn>
                  <a:cxn ang="0">
                    <a:pos x="0" y="9"/>
                  </a:cxn>
                  <a:cxn ang="0">
                    <a:pos x="1" y="9"/>
                  </a:cxn>
                  <a:cxn ang="0">
                    <a:pos x="1" y="10"/>
                  </a:cxn>
                </a:cxnLst>
                <a:rect l="0" t="0" r="r" b="b"/>
                <a:pathLst>
                  <a:path w="8" h="15">
                    <a:moveTo>
                      <a:pt x="1" y="10"/>
                    </a:moveTo>
                    <a:lnTo>
                      <a:pt x="1" y="10"/>
                    </a:lnTo>
                    <a:lnTo>
                      <a:pt x="1" y="10"/>
                    </a:lnTo>
                    <a:lnTo>
                      <a:pt x="1" y="11"/>
                    </a:lnTo>
                    <a:lnTo>
                      <a:pt x="1" y="12"/>
                    </a:lnTo>
                    <a:lnTo>
                      <a:pt x="3" y="13"/>
                    </a:lnTo>
                    <a:lnTo>
                      <a:pt x="4" y="14"/>
                    </a:lnTo>
                    <a:lnTo>
                      <a:pt x="5" y="15"/>
                    </a:lnTo>
                    <a:lnTo>
                      <a:pt x="6" y="15"/>
                    </a:lnTo>
                    <a:lnTo>
                      <a:pt x="6" y="14"/>
                    </a:lnTo>
                    <a:lnTo>
                      <a:pt x="4" y="12"/>
                    </a:lnTo>
                    <a:lnTo>
                      <a:pt x="4" y="11"/>
                    </a:lnTo>
                    <a:lnTo>
                      <a:pt x="4" y="11"/>
                    </a:lnTo>
                    <a:lnTo>
                      <a:pt x="5" y="10"/>
                    </a:lnTo>
                    <a:lnTo>
                      <a:pt x="6" y="10"/>
                    </a:lnTo>
                    <a:lnTo>
                      <a:pt x="7" y="11"/>
                    </a:lnTo>
                    <a:lnTo>
                      <a:pt x="8" y="10"/>
                    </a:lnTo>
                    <a:lnTo>
                      <a:pt x="6" y="9"/>
                    </a:lnTo>
                    <a:lnTo>
                      <a:pt x="7" y="9"/>
                    </a:lnTo>
                    <a:lnTo>
                      <a:pt x="8" y="7"/>
                    </a:lnTo>
                    <a:lnTo>
                      <a:pt x="7" y="6"/>
                    </a:lnTo>
                    <a:lnTo>
                      <a:pt x="6" y="6"/>
                    </a:lnTo>
                    <a:lnTo>
                      <a:pt x="5" y="6"/>
                    </a:lnTo>
                    <a:lnTo>
                      <a:pt x="4" y="7"/>
                    </a:lnTo>
                    <a:lnTo>
                      <a:pt x="3" y="7"/>
                    </a:lnTo>
                    <a:lnTo>
                      <a:pt x="3" y="8"/>
                    </a:lnTo>
                    <a:lnTo>
                      <a:pt x="2" y="8"/>
                    </a:lnTo>
                    <a:lnTo>
                      <a:pt x="2" y="7"/>
                    </a:lnTo>
                    <a:lnTo>
                      <a:pt x="2" y="5"/>
                    </a:lnTo>
                    <a:lnTo>
                      <a:pt x="2" y="5"/>
                    </a:lnTo>
                    <a:lnTo>
                      <a:pt x="3" y="4"/>
                    </a:lnTo>
                    <a:lnTo>
                      <a:pt x="3" y="3"/>
                    </a:lnTo>
                    <a:lnTo>
                      <a:pt x="3" y="2"/>
                    </a:lnTo>
                    <a:lnTo>
                      <a:pt x="4" y="0"/>
                    </a:lnTo>
                    <a:lnTo>
                      <a:pt x="1" y="2"/>
                    </a:lnTo>
                    <a:lnTo>
                      <a:pt x="1" y="4"/>
                    </a:lnTo>
                    <a:lnTo>
                      <a:pt x="1" y="4"/>
                    </a:lnTo>
                    <a:lnTo>
                      <a:pt x="0" y="5"/>
                    </a:lnTo>
                    <a:lnTo>
                      <a:pt x="0" y="6"/>
                    </a:lnTo>
                    <a:lnTo>
                      <a:pt x="0" y="8"/>
                    </a:lnTo>
                    <a:lnTo>
                      <a:pt x="0" y="9"/>
                    </a:lnTo>
                    <a:lnTo>
                      <a:pt x="1" y="9"/>
                    </a:lnTo>
                    <a:lnTo>
                      <a:pt x="1"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5" name="Freeform 81"/>
              <p:cNvSpPr>
                <a:spLocks/>
              </p:cNvSpPr>
              <p:nvPr/>
            </p:nvSpPr>
            <p:spPr bwMode="gray">
              <a:xfrm>
                <a:off x="5591176" y="4389438"/>
                <a:ext cx="11113" cy="6350"/>
              </a:xfrm>
              <a:custGeom>
                <a:avLst/>
                <a:gdLst/>
                <a:ahLst/>
                <a:cxnLst>
                  <a:cxn ang="0">
                    <a:pos x="6" y="2"/>
                  </a:cxn>
                  <a:cxn ang="0">
                    <a:pos x="5" y="1"/>
                  </a:cxn>
                  <a:cxn ang="0">
                    <a:pos x="4" y="0"/>
                  </a:cxn>
                  <a:cxn ang="0">
                    <a:pos x="3" y="0"/>
                  </a:cxn>
                  <a:cxn ang="0">
                    <a:pos x="2" y="1"/>
                  </a:cxn>
                  <a:cxn ang="0">
                    <a:pos x="0" y="0"/>
                  </a:cxn>
                  <a:cxn ang="0">
                    <a:pos x="0" y="0"/>
                  </a:cxn>
                  <a:cxn ang="0">
                    <a:pos x="0" y="1"/>
                  </a:cxn>
                  <a:cxn ang="0">
                    <a:pos x="1" y="2"/>
                  </a:cxn>
                  <a:cxn ang="0">
                    <a:pos x="1" y="2"/>
                  </a:cxn>
                  <a:cxn ang="0">
                    <a:pos x="2" y="3"/>
                  </a:cxn>
                  <a:cxn ang="0">
                    <a:pos x="2" y="3"/>
                  </a:cxn>
                  <a:cxn ang="0">
                    <a:pos x="3" y="2"/>
                  </a:cxn>
                  <a:cxn ang="0">
                    <a:pos x="4" y="2"/>
                  </a:cxn>
                  <a:cxn ang="0">
                    <a:pos x="4" y="3"/>
                  </a:cxn>
                  <a:cxn ang="0">
                    <a:pos x="4" y="3"/>
                  </a:cxn>
                  <a:cxn ang="0">
                    <a:pos x="4" y="4"/>
                  </a:cxn>
                  <a:cxn ang="0">
                    <a:pos x="5" y="4"/>
                  </a:cxn>
                  <a:cxn ang="0">
                    <a:pos x="6" y="4"/>
                  </a:cxn>
                  <a:cxn ang="0">
                    <a:pos x="7" y="4"/>
                  </a:cxn>
                  <a:cxn ang="0">
                    <a:pos x="7" y="4"/>
                  </a:cxn>
                  <a:cxn ang="0">
                    <a:pos x="7" y="4"/>
                  </a:cxn>
                  <a:cxn ang="0">
                    <a:pos x="7" y="3"/>
                  </a:cxn>
                  <a:cxn ang="0">
                    <a:pos x="6" y="2"/>
                  </a:cxn>
                </a:cxnLst>
                <a:rect l="0" t="0" r="r" b="b"/>
                <a:pathLst>
                  <a:path w="7" h="4">
                    <a:moveTo>
                      <a:pt x="6" y="2"/>
                    </a:moveTo>
                    <a:lnTo>
                      <a:pt x="5" y="1"/>
                    </a:lnTo>
                    <a:lnTo>
                      <a:pt x="4" y="0"/>
                    </a:lnTo>
                    <a:lnTo>
                      <a:pt x="3" y="0"/>
                    </a:lnTo>
                    <a:lnTo>
                      <a:pt x="2" y="1"/>
                    </a:lnTo>
                    <a:lnTo>
                      <a:pt x="0" y="0"/>
                    </a:lnTo>
                    <a:lnTo>
                      <a:pt x="0" y="0"/>
                    </a:lnTo>
                    <a:lnTo>
                      <a:pt x="0" y="1"/>
                    </a:lnTo>
                    <a:lnTo>
                      <a:pt x="1" y="2"/>
                    </a:lnTo>
                    <a:lnTo>
                      <a:pt x="1" y="2"/>
                    </a:lnTo>
                    <a:lnTo>
                      <a:pt x="2" y="3"/>
                    </a:lnTo>
                    <a:lnTo>
                      <a:pt x="2" y="3"/>
                    </a:lnTo>
                    <a:lnTo>
                      <a:pt x="3" y="2"/>
                    </a:lnTo>
                    <a:lnTo>
                      <a:pt x="4" y="2"/>
                    </a:lnTo>
                    <a:lnTo>
                      <a:pt x="4" y="3"/>
                    </a:lnTo>
                    <a:lnTo>
                      <a:pt x="4" y="3"/>
                    </a:lnTo>
                    <a:lnTo>
                      <a:pt x="4" y="4"/>
                    </a:lnTo>
                    <a:lnTo>
                      <a:pt x="5" y="4"/>
                    </a:lnTo>
                    <a:lnTo>
                      <a:pt x="6" y="4"/>
                    </a:lnTo>
                    <a:lnTo>
                      <a:pt x="7" y="4"/>
                    </a:lnTo>
                    <a:lnTo>
                      <a:pt x="7" y="4"/>
                    </a:lnTo>
                    <a:lnTo>
                      <a:pt x="7" y="4"/>
                    </a:lnTo>
                    <a:lnTo>
                      <a:pt x="7" y="3"/>
                    </a:lnTo>
                    <a:lnTo>
                      <a:pt x="6"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6" name="Freeform 82"/>
              <p:cNvSpPr>
                <a:spLocks/>
              </p:cNvSpPr>
              <p:nvPr/>
            </p:nvSpPr>
            <p:spPr bwMode="gray">
              <a:xfrm>
                <a:off x="5653088" y="4338638"/>
                <a:ext cx="19050" cy="9525"/>
              </a:xfrm>
              <a:custGeom>
                <a:avLst/>
                <a:gdLst/>
                <a:ahLst/>
                <a:cxnLst>
                  <a:cxn ang="0">
                    <a:pos x="12" y="5"/>
                  </a:cxn>
                  <a:cxn ang="0">
                    <a:pos x="10" y="4"/>
                  </a:cxn>
                  <a:cxn ang="0">
                    <a:pos x="11" y="3"/>
                  </a:cxn>
                  <a:cxn ang="0">
                    <a:pos x="10" y="2"/>
                  </a:cxn>
                  <a:cxn ang="0">
                    <a:pos x="10" y="1"/>
                  </a:cxn>
                  <a:cxn ang="0">
                    <a:pos x="9" y="1"/>
                  </a:cxn>
                  <a:cxn ang="0">
                    <a:pos x="8" y="0"/>
                  </a:cxn>
                  <a:cxn ang="0">
                    <a:pos x="6" y="0"/>
                  </a:cxn>
                  <a:cxn ang="0">
                    <a:pos x="5" y="0"/>
                  </a:cxn>
                  <a:cxn ang="0">
                    <a:pos x="3" y="1"/>
                  </a:cxn>
                  <a:cxn ang="0">
                    <a:pos x="1" y="1"/>
                  </a:cxn>
                  <a:cxn ang="0">
                    <a:pos x="0" y="2"/>
                  </a:cxn>
                  <a:cxn ang="0">
                    <a:pos x="0" y="2"/>
                  </a:cxn>
                  <a:cxn ang="0">
                    <a:pos x="0" y="3"/>
                  </a:cxn>
                  <a:cxn ang="0">
                    <a:pos x="0" y="4"/>
                  </a:cxn>
                  <a:cxn ang="0">
                    <a:pos x="1" y="3"/>
                  </a:cxn>
                  <a:cxn ang="0">
                    <a:pos x="1" y="3"/>
                  </a:cxn>
                  <a:cxn ang="0">
                    <a:pos x="1" y="4"/>
                  </a:cxn>
                  <a:cxn ang="0">
                    <a:pos x="2" y="4"/>
                  </a:cxn>
                  <a:cxn ang="0">
                    <a:pos x="3" y="4"/>
                  </a:cxn>
                  <a:cxn ang="0">
                    <a:pos x="3" y="4"/>
                  </a:cxn>
                  <a:cxn ang="0">
                    <a:pos x="3" y="3"/>
                  </a:cxn>
                  <a:cxn ang="0">
                    <a:pos x="3" y="3"/>
                  </a:cxn>
                  <a:cxn ang="0">
                    <a:pos x="3" y="3"/>
                  </a:cxn>
                  <a:cxn ang="0">
                    <a:pos x="4" y="3"/>
                  </a:cxn>
                  <a:cxn ang="0">
                    <a:pos x="4" y="4"/>
                  </a:cxn>
                  <a:cxn ang="0">
                    <a:pos x="5" y="4"/>
                  </a:cxn>
                  <a:cxn ang="0">
                    <a:pos x="6" y="3"/>
                  </a:cxn>
                  <a:cxn ang="0">
                    <a:pos x="7" y="3"/>
                  </a:cxn>
                  <a:cxn ang="0">
                    <a:pos x="7" y="2"/>
                  </a:cxn>
                  <a:cxn ang="0">
                    <a:pos x="8" y="5"/>
                  </a:cxn>
                  <a:cxn ang="0">
                    <a:pos x="9" y="4"/>
                  </a:cxn>
                  <a:cxn ang="0">
                    <a:pos x="11" y="6"/>
                  </a:cxn>
                  <a:cxn ang="0">
                    <a:pos x="12" y="5"/>
                  </a:cxn>
                </a:cxnLst>
                <a:rect l="0" t="0" r="r" b="b"/>
                <a:pathLst>
                  <a:path w="12" h="6">
                    <a:moveTo>
                      <a:pt x="12" y="5"/>
                    </a:moveTo>
                    <a:lnTo>
                      <a:pt x="10" y="4"/>
                    </a:lnTo>
                    <a:lnTo>
                      <a:pt x="11" y="3"/>
                    </a:lnTo>
                    <a:lnTo>
                      <a:pt x="10" y="2"/>
                    </a:lnTo>
                    <a:lnTo>
                      <a:pt x="10" y="1"/>
                    </a:lnTo>
                    <a:lnTo>
                      <a:pt x="9" y="1"/>
                    </a:lnTo>
                    <a:lnTo>
                      <a:pt x="8" y="0"/>
                    </a:lnTo>
                    <a:lnTo>
                      <a:pt x="6" y="0"/>
                    </a:lnTo>
                    <a:lnTo>
                      <a:pt x="5" y="0"/>
                    </a:lnTo>
                    <a:lnTo>
                      <a:pt x="3" y="1"/>
                    </a:lnTo>
                    <a:lnTo>
                      <a:pt x="1" y="1"/>
                    </a:lnTo>
                    <a:lnTo>
                      <a:pt x="0" y="2"/>
                    </a:lnTo>
                    <a:lnTo>
                      <a:pt x="0" y="2"/>
                    </a:lnTo>
                    <a:lnTo>
                      <a:pt x="0" y="3"/>
                    </a:lnTo>
                    <a:lnTo>
                      <a:pt x="0" y="4"/>
                    </a:lnTo>
                    <a:lnTo>
                      <a:pt x="1" y="3"/>
                    </a:lnTo>
                    <a:lnTo>
                      <a:pt x="1" y="3"/>
                    </a:lnTo>
                    <a:lnTo>
                      <a:pt x="1" y="4"/>
                    </a:lnTo>
                    <a:lnTo>
                      <a:pt x="2" y="4"/>
                    </a:lnTo>
                    <a:lnTo>
                      <a:pt x="3" y="4"/>
                    </a:lnTo>
                    <a:lnTo>
                      <a:pt x="3" y="4"/>
                    </a:lnTo>
                    <a:lnTo>
                      <a:pt x="3" y="3"/>
                    </a:lnTo>
                    <a:lnTo>
                      <a:pt x="3" y="3"/>
                    </a:lnTo>
                    <a:lnTo>
                      <a:pt x="3" y="3"/>
                    </a:lnTo>
                    <a:lnTo>
                      <a:pt x="4" y="3"/>
                    </a:lnTo>
                    <a:lnTo>
                      <a:pt x="4" y="4"/>
                    </a:lnTo>
                    <a:lnTo>
                      <a:pt x="5" y="4"/>
                    </a:lnTo>
                    <a:lnTo>
                      <a:pt x="6" y="3"/>
                    </a:lnTo>
                    <a:lnTo>
                      <a:pt x="7" y="3"/>
                    </a:lnTo>
                    <a:lnTo>
                      <a:pt x="7" y="2"/>
                    </a:lnTo>
                    <a:lnTo>
                      <a:pt x="8" y="5"/>
                    </a:lnTo>
                    <a:lnTo>
                      <a:pt x="9" y="4"/>
                    </a:lnTo>
                    <a:lnTo>
                      <a:pt x="11" y="6"/>
                    </a:lnTo>
                    <a:lnTo>
                      <a:pt x="12" y="5"/>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7" name="Freeform 83"/>
              <p:cNvSpPr>
                <a:spLocks/>
              </p:cNvSpPr>
              <p:nvPr/>
            </p:nvSpPr>
            <p:spPr bwMode="gray">
              <a:xfrm>
                <a:off x="5649913" y="4327525"/>
                <a:ext cx="3175" cy="4763"/>
              </a:xfrm>
              <a:custGeom>
                <a:avLst/>
                <a:gdLst/>
                <a:ahLst/>
                <a:cxnLst>
                  <a:cxn ang="0">
                    <a:pos x="2" y="2"/>
                  </a:cxn>
                  <a:cxn ang="0">
                    <a:pos x="2" y="1"/>
                  </a:cxn>
                  <a:cxn ang="0">
                    <a:pos x="1" y="1"/>
                  </a:cxn>
                  <a:cxn ang="0">
                    <a:pos x="0" y="0"/>
                  </a:cxn>
                  <a:cxn ang="0">
                    <a:pos x="0" y="0"/>
                  </a:cxn>
                  <a:cxn ang="0">
                    <a:pos x="0" y="3"/>
                  </a:cxn>
                  <a:cxn ang="0">
                    <a:pos x="0" y="3"/>
                  </a:cxn>
                  <a:cxn ang="0">
                    <a:pos x="1" y="3"/>
                  </a:cxn>
                  <a:cxn ang="0">
                    <a:pos x="1" y="3"/>
                  </a:cxn>
                  <a:cxn ang="0">
                    <a:pos x="2" y="3"/>
                  </a:cxn>
                  <a:cxn ang="0">
                    <a:pos x="2" y="2"/>
                  </a:cxn>
                </a:cxnLst>
                <a:rect l="0" t="0" r="r" b="b"/>
                <a:pathLst>
                  <a:path w="2" h="3">
                    <a:moveTo>
                      <a:pt x="2" y="2"/>
                    </a:moveTo>
                    <a:lnTo>
                      <a:pt x="2" y="1"/>
                    </a:lnTo>
                    <a:lnTo>
                      <a:pt x="1" y="1"/>
                    </a:lnTo>
                    <a:lnTo>
                      <a:pt x="0" y="0"/>
                    </a:lnTo>
                    <a:lnTo>
                      <a:pt x="0" y="0"/>
                    </a:lnTo>
                    <a:lnTo>
                      <a:pt x="0" y="3"/>
                    </a:lnTo>
                    <a:lnTo>
                      <a:pt x="0" y="3"/>
                    </a:lnTo>
                    <a:lnTo>
                      <a:pt x="1" y="3"/>
                    </a:lnTo>
                    <a:lnTo>
                      <a:pt x="1" y="3"/>
                    </a:lnTo>
                    <a:lnTo>
                      <a:pt x="2" y="3"/>
                    </a:lnTo>
                    <a:lnTo>
                      <a:pt x="2"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8" name="Freeform 84"/>
              <p:cNvSpPr>
                <a:spLocks/>
              </p:cNvSpPr>
              <p:nvPr/>
            </p:nvSpPr>
            <p:spPr bwMode="gray">
              <a:xfrm>
                <a:off x="5594351" y="4379913"/>
                <a:ext cx="25400" cy="6350"/>
              </a:xfrm>
              <a:custGeom>
                <a:avLst/>
                <a:gdLst/>
                <a:ahLst/>
                <a:cxnLst>
                  <a:cxn ang="0">
                    <a:pos x="16" y="0"/>
                  </a:cxn>
                  <a:cxn ang="0">
                    <a:pos x="15" y="0"/>
                  </a:cxn>
                  <a:cxn ang="0">
                    <a:pos x="13" y="2"/>
                  </a:cxn>
                  <a:cxn ang="0">
                    <a:pos x="12" y="1"/>
                  </a:cxn>
                  <a:cxn ang="0">
                    <a:pos x="11" y="1"/>
                  </a:cxn>
                  <a:cxn ang="0">
                    <a:pos x="10" y="1"/>
                  </a:cxn>
                  <a:cxn ang="0">
                    <a:pos x="10" y="2"/>
                  </a:cxn>
                  <a:cxn ang="0">
                    <a:pos x="9" y="2"/>
                  </a:cxn>
                  <a:cxn ang="0">
                    <a:pos x="9" y="1"/>
                  </a:cxn>
                  <a:cxn ang="0">
                    <a:pos x="7" y="0"/>
                  </a:cxn>
                  <a:cxn ang="0">
                    <a:pos x="6" y="0"/>
                  </a:cxn>
                  <a:cxn ang="0">
                    <a:pos x="5" y="1"/>
                  </a:cxn>
                  <a:cxn ang="0">
                    <a:pos x="3" y="3"/>
                  </a:cxn>
                  <a:cxn ang="0">
                    <a:pos x="1" y="2"/>
                  </a:cxn>
                  <a:cxn ang="0">
                    <a:pos x="0" y="3"/>
                  </a:cxn>
                  <a:cxn ang="0">
                    <a:pos x="2" y="3"/>
                  </a:cxn>
                  <a:cxn ang="0">
                    <a:pos x="2" y="4"/>
                  </a:cxn>
                  <a:cxn ang="0">
                    <a:pos x="3" y="4"/>
                  </a:cxn>
                  <a:cxn ang="0">
                    <a:pos x="4" y="4"/>
                  </a:cxn>
                  <a:cxn ang="0">
                    <a:pos x="4" y="4"/>
                  </a:cxn>
                  <a:cxn ang="0">
                    <a:pos x="5" y="4"/>
                  </a:cxn>
                  <a:cxn ang="0">
                    <a:pos x="5" y="3"/>
                  </a:cxn>
                  <a:cxn ang="0">
                    <a:pos x="6" y="3"/>
                  </a:cxn>
                  <a:cxn ang="0">
                    <a:pos x="12" y="3"/>
                  </a:cxn>
                  <a:cxn ang="0">
                    <a:pos x="14" y="2"/>
                  </a:cxn>
                  <a:cxn ang="0">
                    <a:pos x="16" y="1"/>
                  </a:cxn>
                  <a:cxn ang="0">
                    <a:pos x="16" y="0"/>
                  </a:cxn>
                </a:cxnLst>
                <a:rect l="0" t="0" r="r" b="b"/>
                <a:pathLst>
                  <a:path w="16" h="4">
                    <a:moveTo>
                      <a:pt x="16" y="0"/>
                    </a:moveTo>
                    <a:lnTo>
                      <a:pt x="15" y="0"/>
                    </a:lnTo>
                    <a:lnTo>
                      <a:pt x="13" y="2"/>
                    </a:lnTo>
                    <a:lnTo>
                      <a:pt x="12" y="1"/>
                    </a:lnTo>
                    <a:lnTo>
                      <a:pt x="11" y="1"/>
                    </a:lnTo>
                    <a:lnTo>
                      <a:pt x="10" y="1"/>
                    </a:lnTo>
                    <a:lnTo>
                      <a:pt x="10" y="2"/>
                    </a:lnTo>
                    <a:lnTo>
                      <a:pt x="9" y="2"/>
                    </a:lnTo>
                    <a:lnTo>
                      <a:pt x="9" y="1"/>
                    </a:lnTo>
                    <a:lnTo>
                      <a:pt x="7" y="0"/>
                    </a:lnTo>
                    <a:lnTo>
                      <a:pt x="6" y="0"/>
                    </a:lnTo>
                    <a:lnTo>
                      <a:pt x="5" y="1"/>
                    </a:lnTo>
                    <a:lnTo>
                      <a:pt x="3" y="3"/>
                    </a:lnTo>
                    <a:lnTo>
                      <a:pt x="1" y="2"/>
                    </a:lnTo>
                    <a:lnTo>
                      <a:pt x="0" y="3"/>
                    </a:lnTo>
                    <a:lnTo>
                      <a:pt x="2" y="3"/>
                    </a:lnTo>
                    <a:lnTo>
                      <a:pt x="2" y="4"/>
                    </a:lnTo>
                    <a:lnTo>
                      <a:pt x="3" y="4"/>
                    </a:lnTo>
                    <a:lnTo>
                      <a:pt x="4" y="4"/>
                    </a:lnTo>
                    <a:lnTo>
                      <a:pt x="4" y="4"/>
                    </a:lnTo>
                    <a:lnTo>
                      <a:pt x="5" y="4"/>
                    </a:lnTo>
                    <a:lnTo>
                      <a:pt x="5" y="3"/>
                    </a:lnTo>
                    <a:lnTo>
                      <a:pt x="6" y="3"/>
                    </a:lnTo>
                    <a:lnTo>
                      <a:pt x="12" y="3"/>
                    </a:lnTo>
                    <a:lnTo>
                      <a:pt x="14" y="2"/>
                    </a:lnTo>
                    <a:lnTo>
                      <a:pt x="16" y="1"/>
                    </a:lnTo>
                    <a:lnTo>
                      <a:pt x="1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89" name="Freeform 85"/>
              <p:cNvSpPr>
                <a:spLocks/>
              </p:cNvSpPr>
              <p:nvPr/>
            </p:nvSpPr>
            <p:spPr bwMode="gray">
              <a:xfrm>
                <a:off x="5692776" y="4360863"/>
                <a:ext cx="3175" cy="9525"/>
              </a:xfrm>
              <a:custGeom>
                <a:avLst/>
                <a:gdLst/>
                <a:ahLst/>
                <a:cxnLst>
                  <a:cxn ang="0">
                    <a:pos x="0" y="2"/>
                  </a:cxn>
                  <a:cxn ang="0">
                    <a:pos x="0" y="3"/>
                  </a:cxn>
                  <a:cxn ang="0">
                    <a:pos x="0" y="6"/>
                  </a:cxn>
                  <a:cxn ang="0">
                    <a:pos x="1" y="6"/>
                  </a:cxn>
                  <a:cxn ang="0">
                    <a:pos x="0" y="5"/>
                  </a:cxn>
                  <a:cxn ang="0">
                    <a:pos x="1" y="4"/>
                  </a:cxn>
                  <a:cxn ang="0">
                    <a:pos x="1" y="3"/>
                  </a:cxn>
                  <a:cxn ang="0">
                    <a:pos x="0" y="3"/>
                  </a:cxn>
                  <a:cxn ang="0">
                    <a:pos x="1" y="1"/>
                  </a:cxn>
                  <a:cxn ang="0">
                    <a:pos x="2" y="0"/>
                  </a:cxn>
                  <a:cxn ang="0">
                    <a:pos x="1" y="0"/>
                  </a:cxn>
                  <a:cxn ang="0">
                    <a:pos x="0" y="2"/>
                  </a:cxn>
                </a:cxnLst>
                <a:rect l="0" t="0" r="r" b="b"/>
                <a:pathLst>
                  <a:path w="2" h="6">
                    <a:moveTo>
                      <a:pt x="0" y="2"/>
                    </a:moveTo>
                    <a:lnTo>
                      <a:pt x="0" y="3"/>
                    </a:lnTo>
                    <a:lnTo>
                      <a:pt x="0" y="6"/>
                    </a:lnTo>
                    <a:lnTo>
                      <a:pt x="1" y="6"/>
                    </a:lnTo>
                    <a:lnTo>
                      <a:pt x="0" y="5"/>
                    </a:lnTo>
                    <a:lnTo>
                      <a:pt x="1" y="4"/>
                    </a:lnTo>
                    <a:lnTo>
                      <a:pt x="1" y="3"/>
                    </a:lnTo>
                    <a:lnTo>
                      <a:pt x="0" y="3"/>
                    </a:lnTo>
                    <a:lnTo>
                      <a:pt x="1" y="1"/>
                    </a:lnTo>
                    <a:lnTo>
                      <a:pt x="2" y="0"/>
                    </a:lnTo>
                    <a:lnTo>
                      <a:pt x="1" y="0"/>
                    </a:lnTo>
                    <a:lnTo>
                      <a:pt x="0"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0" name="Freeform 86"/>
              <p:cNvSpPr>
                <a:spLocks/>
              </p:cNvSpPr>
              <p:nvPr/>
            </p:nvSpPr>
            <p:spPr bwMode="gray">
              <a:xfrm>
                <a:off x="5640388" y="4341813"/>
                <a:ext cx="6350" cy="4763"/>
              </a:xfrm>
              <a:custGeom>
                <a:avLst/>
                <a:gdLst/>
                <a:ahLst/>
                <a:cxnLst>
                  <a:cxn ang="0">
                    <a:pos x="4" y="1"/>
                  </a:cxn>
                  <a:cxn ang="0">
                    <a:pos x="4" y="0"/>
                  </a:cxn>
                  <a:cxn ang="0">
                    <a:pos x="4" y="0"/>
                  </a:cxn>
                  <a:cxn ang="0">
                    <a:pos x="3" y="0"/>
                  </a:cxn>
                  <a:cxn ang="0">
                    <a:pos x="2" y="0"/>
                  </a:cxn>
                  <a:cxn ang="0">
                    <a:pos x="0" y="0"/>
                  </a:cxn>
                  <a:cxn ang="0">
                    <a:pos x="0" y="2"/>
                  </a:cxn>
                  <a:cxn ang="0">
                    <a:pos x="1" y="2"/>
                  </a:cxn>
                  <a:cxn ang="0">
                    <a:pos x="1" y="3"/>
                  </a:cxn>
                  <a:cxn ang="0">
                    <a:pos x="3" y="3"/>
                  </a:cxn>
                  <a:cxn ang="0">
                    <a:pos x="4" y="3"/>
                  </a:cxn>
                  <a:cxn ang="0">
                    <a:pos x="4" y="3"/>
                  </a:cxn>
                  <a:cxn ang="0">
                    <a:pos x="4" y="2"/>
                  </a:cxn>
                  <a:cxn ang="0">
                    <a:pos x="4" y="1"/>
                  </a:cxn>
                  <a:cxn ang="0">
                    <a:pos x="4" y="1"/>
                  </a:cxn>
                </a:cxnLst>
                <a:rect l="0" t="0" r="r" b="b"/>
                <a:pathLst>
                  <a:path w="4" h="3">
                    <a:moveTo>
                      <a:pt x="4" y="1"/>
                    </a:moveTo>
                    <a:lnTo>
                      <a:pt x="4" y="0"/>
                    </a:lnTo>
                    <a:lnTo>
                      <a:pt x="4" y="0"/>
                    </a:lnTo>
                    <a:lnTo>
                      <a:pt x="3" y="0"/>
                    </a:lnTo>
                    <a:lnTo>
                      <a:pt x="2" y="0"/>
                    </a:lnTo>
                    <a:lnTo>
                      <a:pt x="0" y="0"/>
                    </a:lnTo>
                    <a:lnTo>
                      <a:pt x="0" y="2"/>
                    </a:lnTo>
                    <a:lnTo>
                      <a:pt x="1" y="2"/>
                    </a:lnTo>
                    <a:lnTo>
                      <a:pt x="1" y="3"/>
                    </a:lnTo>
                    <a:lnTo>
                      <a:pt x="3" y="3"/>
                    </a:lnTo>
                    <a:lnTo>
                      <a:pt x="4" y="3"/>
                    </a:lnTo>
                    <a:lnTo>
                      <a:pt x="4" y="3"/>
                    </a:lnTo>
                    <a:lnTo>
                      <a:pt x="4" y="2"/>
                    </a:lnTo>
                    <a:lnTo>
                      <a:pt x="4" y="1"/>
                    </a:lnTo>
                    <a:lnTo>
                      <a:pt x="4"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1" name="Freeform 87"/>
              <p:cNvSpPr>
                <a:spLocks/>
              </p:cNvSpPr>
              <p:nvPr/>
            </p:nvSpPr>
            <p:spPr bwMode="gray">
              <a:xfrm>
                <a:off x="5495926" y="4322763"/>
                <a:ext cx="3175" cy="4763"/>
              </a:xfrm>
              <a:custGeom>
                <a:avLst/>
                <a:gdLst/>
                <a:ahLst/>
                <a:cxnLst>
                  <a:cxn ang="0">
                    <a:pos x="2" y="0"/>
                  </a:cxn>
                  <a:cxn ang="0">
                    <a:pos x="0" y="1"/>
                  </a:cxn>
                  <a:cxn ang="0">
                    <a:pos x="2" y="3"/>
                  </a:cxn>
                  <a:cxn ang="0">
                    <a:pos x="2" y="0"/>
                  </a:cxn>
                </a:cxnLst>
                <a:rect l="0" t="0" r="r" b="b"/>
                <a:pathLst>
                  <a:path w="2" h="3">
                    <a:moveTo>
                      <a:pt x="2" y="0"/>
                    </a:moveTo>
                    <a:lnTo>
                      <a:pt x="0" y="1"/>
                    </a:lnTo>
                    <a:lnTo>
                      <a:pt x="2" y="3"/>
                    </a:lnTo>
                    <a:lnTo>
                      <a:pt x="2"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2" name="Freeform 88"/>
              <p:cNvSpPr>
                <a:spLocks/>
              </p:cNvSpPr>
              <p:nvPr/>
            </p:nvSpPr>
            <p:spPr bwMode="gray">
              <a:xfrm>
                <a:off x="5497513" y="4310063"/>
                <a:ext cx="1588" cy="3175"/>
              </a:xfrm>
              <a:custGeom>
                <a:avLst/>
                <a:gdLst/>
                <a:ahLst/>
                <a:cxnLst>
                  <a:cxn ang="0">
                    <a:pos x="1" y="2"/>
                  </a:cxn>
                  <a:cxn ang="0">
                    <a:pos x="1" y="1"/>
                  </a:cxn>
                  <a:cxn ang="0">
                    <a:pos x="0" y="0"/>
                  </a:cxn>
                  <a:cxn ang="0">
                    <a:pos x="0" y="1"/>
                  </a:cxn>
                  <a:cxn ang="0">
                    <a:pos x="0" y="2"/>
                  </a:cxn>
                  <a:cxn ang="0">
                    <a:pos x="1" y="2"/>
                  </a:cxn>
                </a:cxnLst>
                <a:rect l="0" t="0" r="r" b="b"/>
                <a:pathLst>
                  <a:path w="1" h="2">
                    <a:moveTo>
                      <a:pt x="1" y="2"/>
                    </a:moveTo>
                    <a:lnTo>
                      <a:pt x="1" y="1"/>
                    </a:lnTo>
                    <a:lnTo>
                      <a:pt x="0" y="0"/>
                    </a:lnTo>
                    <a:lnTo>
                      <a:pt x="0" y="1"/>
                    </a:lnTo>
                    <a:lnTo>
                      <a:pt x="0" y="2"/>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3" name="Freeform 89"/>
              <p:cNvSpPr>
                <a:spLocks/>
              </p:cNvSpPr>
              <p:nvPr/>
            </p:nvSpPr>
            <p:spPr bwMode="gray">
              <a:xfrm>
                <a:off x="5500688" y="4329113"/>
                <a:ext cx="12700" cy="12700"/>
              </a:xfrm>
              <a:custGeom>
                <a:avLst/>
                <a:gdLst/>
                <a:ahLst/>
                <a:cxnLst>
                  <a:cxn ang="0">
                    <a:pos x="3" y="3"/>
                  </a:cxn>
                  <a:cxn ang="0">
                    <a:pos x="3" y="4"/>
                  </a:cxn>
                  <a:cxn ang="0">
                    <a:pos x="3" y="4"/>
                  </a:cxn>
                  <a:cxn ang="0">
                    <a:pos x="3" y="5"/>
                  </a:cxn>
                  <a:cxn ang="0">
                    <a:pos x="4" y="7"/>
                  </a:cxn>
                  <a:cxn ang="0">
                    <a:pos x="5" y="7"/>
                  </a:cxn>
                  <a:cxn ang="0">
                    <a:pos x="6" y="8"/>
                  </a:cxn>
                  <a:cxn ang="0">
                    <a:pos x="7" y="8"/>
                  </a:cxn>
                  <a:cxn ang="0">
                    <a:pos x="8" y="8"/>
                  </a:cxn>
                  <a:cxn ang="0">
                    <a:pos x="7" y="6"/>
                  </a:cxn>
                  <a:cxn ang="0">
                    <a:pos x="6" y="5"/>
                  </a:cxn>
                  <a:cxn ang="0">
                    <a:pos x="6" y="3"/>
                  </a:cxn>
                  <a:cxn ang="0">
                    <a:pos x="6" y="2"/>
                  </a:cxn>
                  <a:cxn ang="0">
                    <a:pos x="5" y="2"/>
                  </a:cxn>
                  <a:cxn ang="0">
                    <a:pos x="5" y="1"/>
                  </a:cxn>
                  <a:cxn ang="0">
                    <a:pos x="4" y="1"/>
                  </a:cxn>
                  <a:cxn ang="0">
                    <a:pos x="3" y="0"/>
                  </a:cxn>
                  <a:cxn ang="0">
                    <a:pos x="2" y="0"/>
                  </a:cxn>
                  <a:cxn ang="0">
                    <a:pos x="2" y="1"/>
                  </a:cxn>
                  <a:cxn ang="0">
                    <a:pos x="1" y="1"/>
                  </a:cxn>
                  <a:cxn ang="0">
                    <a:pos x="1" y="2"/>
                  </a:cxn>
                  <a:cxn ang="0">
                    <a:pos x="1" y="2"/>
                  </a:cxn>
                  <a:cxn ang="0">
                    <a:pos x="1" y="2"/>
                  </a:cxn>
                  <a:cxn ang="0">
                    <a:pos x="0" y="2"/>
                  </a:cxn>
                  <a:cxn ang="0">
                    <a:pos x="1" y="3"/>
                  </a:cxn>
                  <a:cxn ang="0">
                    <a:pos x="3" y="3"/>
                  </a:cxn>
                </a:cxnLst>
                <a:rect l="0" t="0" r="r" b="b"/>
                <a:pathLst>
                  <a:path w="8" h="8">
                    <a:moveTo>
                      <a:pt x="3" y="3"/>
                    </a:moveTo>
                    <a:lnTo>
                      <a:pt x="3" y="4"/>
                    </a:lnTo>
                    <a:lnTo>
                      <a:pt x="3" y="4"/>
                    </a:lnTo>
                    <a:lnTo>
                      <a:pt x="3" y="5"/>
                    </a:lnTo>
                    <a:lnTo>
                      <a:pt x="4" y="7"/>
                    </a:lnTo>
                    <a:lnTo>
                      <a:pt x="5" y="7"/>
                    </a:lnTo>
                    <a:lnTo>
                      <a:pt x="6" y="8"/>
                    </a:lnTo>
                    <a:lnTo>
                      <a:pt x="7" y="8"/>
                    </a:lnTo>
                    <a:lnTo>
                      <a:pt x="8" y="8"/>
                    </a:lnTo>
                    <a:lnTo>
                      <a:pt x="7" y="6"/>
                    </a:lnTo>
                    <a:lnTo>
                      <a:pt x="6" y="5"/>
                    </a:lnTo>
                    <a:lnTo>
                      <a:pt x="6" y="3"/>
                    </a:lnTo>
                    <a:lnTo>
                      <a:pt x="6" y="2"/>
                    </a:lnTo>
                    <a:lnTo>
                      <a:pt x="5" y="2"/>
                    </a:lnTo>
                    <a:lnTo>
                      <a:pt x="5" y="1"/>
                    </a:lnTo>
                    <a:lnTo>
                      <a:pt x="4" y="1"/>
                    </a:lnTo>
                    <a:lnTo>
                      <a:pt x="3" y="0"/>
                    </a:lnTo>
                    <a:lnTo>
                      <a:pt x="2" y="0"/>
                    </a:lnTo>
                    <a:lnTo>
                      <a:pt x="2" y="1"/>
                    </a:lnTo>
                    <a:lnTo>
                      <a:pt x="1" y="1"/>
                    </a:lnTo>
                    <a:lnTo>
                      <a:pt x="1" y="2"/>
                    </a:lnTo>
                    <a:lnTo>
                      <a:pt x="1" y="2"/>
                    </a:lnTo>
                    <a:lnTo>
                      <a:pt x="1" y="2"/>
                    </a:lnTo>
                    <a:lnTo>
                      <a:pt x="0" y="2"/>
                    </a:lnTo>
                    <a:lnTo>
                      <a:pt x="1" y="3"/>
                    </a:lnTo>
                    <a:lnTo>
                      <a:pt x="3"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4" name="Freeform 90"/>
              <p:cNvSpPr>
                <a:spLocks/>
              </p:cNvSpPr>
              <p:nvPr/>
            </p:nvSpPr>
            <p:spPr bwMode="gray">
              <a:xfrm>
                <a:off x="5497513" y="4316413"/>
                <a:ext cx="3175" cy="4763"/>
              </a:xfrm>
              <a:custGeom>
                <a:avLst/>
                <a:gdLst/>
                <a:ahLst/>
                <a:cxnLst>
                  <a:cxn ang="0">
                    <a:pos x="0" y="2"/>
                  </a:cxn>
                  <a:cxn ang="0">
                    <a:pos x="2" y="3"/>
                  </a:cxn>
                  <a:cxn ang="0">
                    <a:pos x="2" y="1"/>
                  </a:cxn>
                  <a:cxn ang="0">
                    <a:pos x="0" y="0"/>
                  </a:cxn>
                  <a:cxn ang="0">
                    <a:pos x="0" y="2"/>
                  </a:cxn>
                </a:cxnLst>
                <a:rect l="0" t="0" r="r" b="b"/>
                <a:pathLst>
                  <a:path w="2" h="3">
                    <a:moveTo>
                      <a:pt x="0" y="2"/>
                    </a:moveTo>
                    <a:lnTo>
                      <a:pt x="2" y="3"/>
                    </a:lnTo>
                    <a:lnTo>
                      <a:pt x="2" y="1"/>
                    </a:lnTo>
                    <a:lnTo>
                      <a:pt x="0" y="0"/>
                    </a:lnTo>
                    <a:lnTo>
                      <a:pt x="0"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5" name="Freeform 91"/>
              <p:cNvSpPr>
                <a:spLocks/>
              </p:cNvSpPr>
              <p:nvPr/>
            </p:nvSpPr>
            <p:spPr bwMode="gray">
              <a:xfrm>
                <a:off x="5670551" y="4373563"/>
                <a:ext cx="6350" cy="6350"/>
              </a:xfrm>
              <a:custGeom>
                <a:avLst/>
                <a:gdLst/>
                <a:ahLst/>
                <a:cxnLst>
                  <a:cxn ang="0">
                    <a:pos x="3" y="0"/>
                  </a:cxn>
                  <a:cxn ang="0">
                    <a:pos x="2" y="1"/>
                  </a:cxn>
                  <a:cxn ang="0">
                    <a:pos x="1" y="1"/>
                  </a:cxn>
                  <a:cxn ang="0">
                    <a:pos x="0" y="3"/>
                  </a:cxn>
                  <a:cxn ang="0">
                    <a:pos x="0" y="3"/>
                  </a:cxn>
                  <a:cxn ang="0">
                    <a:pos x="1" y="4"/>
                  </a:cxn>
                  <a:cxn ang="0">
                    <a:pos x="2" y="3"/>
                  </a:cxn>
                  <a:cxn ang="0">
                    <a:pos x="3" y="3"/>
                  </a:cxn>
                  <a:cxn ang="0">
                    <a:pos x="4" y="2"/>
                  </a:cxn>
                  <a:cxn ang="0">
                    <a:pos x="4" y="1"/>
                  </a:cxn>
                  <a:cxn ang="0">
                    <a:pos x="3" y="0"/>
                  </a:cxn>
                  <a:cxn ang="0">
                    <a:pos x="3" y="0"/>
                  </a:cxn>
                </a:cxnLst>
                <a:rect l="0" t="0" r="r" b="b"/>
                <a:pathLst>
                  <a:path w="4" h="4">
                    <a:moveTo>
                      <a:pt x="3" y="0"/>
                    </a:moveTo>
                    <a:lnTo>
                      <a:pt x="2" y="1"/>
                    </a:lnTo>
                    <a:lnTo>
                      <a:pt x="1" y="1"/>
                    </a:lnTo>
                    <a:lnTo>
                      <a:pt x="0" y="3"/>
                    </a:lnTo>
                    <a:lnTo>
                      <a:pt x="0" y="3"/>
                    </a:lnTo>
                    <a:lnTo>
                      <a:pt x="1" y="4"/>
                    </a:lnTo>
                    <a:lnTo>
                      <a:pt x="2" y="3"/>
                    </a:lnTo>
                    <a:lnTo>
                      <a:pt x="3" y="3"/>
                    </a:lnTo>
                    <a:lnTo>
                      <a:pt x="4" y="2"/>
                    </a:lnTo>
                    <a:lnTo>
                      <a:pt x="4" y="1"/>
                    </a:lnTo>
                    <a:lnTo>
                      <a:pt x="3" y="0"/>
                    </a:lnTo>
                    <a:lnTo>
                      <a:pt x="3"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6" name="Freeform 92"/>
              <p:cNvSpPr>
                <a:spLocks/>
              </p:cNvSpPr>
              <p:nvPr/>
            </p:nvSpPr>
            <p:spPr bwMode="gray">
              <a:xfrm>
                <a:off x="5516563" y="4338638"/>
                <a:ext cx="6350" cy="6350"/>
              </a:xfrm>
              <a:custGeom>
                <a:avLst/>
                <a:gdLst/>
                <a:ahLst/>
                <a:cxnLst>
                  <a:cxn ang="0">
                    <a:pos x="1" y="2"/>
                  </a:cxn>
                  <a:cxn ang="0">
                    <a:pos x="1" y="3"/>
                  </a:cxn>
                  <a:cxn ang="0">
                    <a:pos x="2" y="3"/>
                  </a:cxn>
                  <a:cxn ang="0">
                    <a:pos x="3" y="4"/>
                  </a:cxn>
                  <a:cxn ang="0">
                    <a:pos x="4" y="2"/>
                  </a:cxn>
                  <a:cxn ang="0">
                    <a:pos x="4" y="2"/>
                  </a:cxn>
                  <a:cxn ang="0">
                    <a:pos x="3" y="2"/>
                  </a:cxn>
                  <a:cxn ang="0">
                    <a:pos x="3" y="1"/>
                  </a:cxn>
                  <a:cxn ang="0">
                    <a:pos x="2" y="0"/>
                  </a:cxn>
                  <a:cxn ang="0">
                    <a:pos x="2" y="0"/>
                  </a:cxn>
                  <a:cxn ang="0">
                    <a:pos x="1" y="0"/>
                  </a:cxn>
                  <a:cxn ang="0">
                    <a:pos x="1" y="0"/>
                  </a:cxn>
                  <a:cxn ang="0">
                    <a:pos x="0" y="1"/>
                  </a:cxn>
                  <a:cxn ang="0">
                    <a:pos x="1" y="2"/>
                  </a:cxn>
                  <a:cxn ang="0">
                    <a:pos x="1" y="2"/>
                  </a:cxn>
                </a:cxnLst>
                <a:rect l="0" t="0" r="r" b="b"/>
                <a:pathLst>
                  <a:path w="4" h="4">
                    <a:moveTo>
                      <a:pt x="1" y="2"/>
                    </a:moveTo>
                    <a:lnTo>
                      <a:pt x="1" y="3"/>
                    </a:lnTo>
                    <a:lnTo>
                      <a:pt x="2" y="3"/>
                    </a:lnTo>
                    <a:lnTo>
                      <a:pt x="3" y="4"/>
                    </a:lnTo>
                    <a:lnTo>
                      <a:pt x="4" y="2"/>
                    </a:lnTo>
                    <a:lnTo>
                      <a:pt x="4" y="2"/>
                    </a:lnTo>
                    <a:lnTo>
                      <a:pt x="3" y="2"/>
                    </a:lnTo>
                    <a:lnTo>
                      <a:pt x="3" y="1"/>
                    </a:lnTo>
                    <a:lnTo>
                      <a:pt x="2" y="0"/>
                    </a:lnTo>
                    <a:lnTo>
                      <a:pt x="2" y="0"/>
                    </a:lnTo>
                    <a:lnTo>
                      <a:pt x="1" y="0"/>
                    </a:lnTo>
                    <a:lnTo>
                      <a:pt x="1" y="0"/>
                    </a:lnTo>
                    <a:lnTo>
                      <a:pt x="0" y="1"/>
                    </a:lnTo>
                    <a:lnTo>
                      <a:pt x="1" y="2"/>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7" name="Freeform 93"/>
              <p:cNvSpPr>
                <a:spLocks/>
              </p:cNvSpPr>
              <p:nvPr/>
            </p:nvSpPr>
            <p:spPr bwMode="gray">
              <a:xfrm>
                <a:off x="5600701" y="4362450"/>
                <a:ext cx="3175" cy="4763"/>
              </a:xfrm>
              <a:custGeom>
                <a:avLst/>
                <a:gdLst/>
                <a:ahLst/>
                <a:cxnLst>
                  <a:cxn ang="0">
                    <a:pos x="0" y="3"/>
                  </a:cxn>
                  <a:cxn ang="0">
                    <a:pos x="1" y="3"/>
                  </a:cxn>
                  <a:cxn ang="0">
                    <a:pos x="2" y="1"/>
                  </a:cxn>
                  <a:cxn ang="0">
                    <a:pos x="2" y="0"/>
                  </a:cxn>
                  <a:cxn ang="0">
                    <a:pos x="0" y="3"/>
                  </a:cxn>
                </a:cxnLst>
                <a:rect l="0" t="0" r="r" b="b"/>
                <a:pathLst>
                  <a:path w="2" h="3">
                    <a:moveTo>
                      <a:pt x="0" y="3"/>
                    </a:moveTo>
                    <a:lnTo>
                      <a:pt x="1" y="3"/>
                    </a:lnTo>
                    <a:lnTo>
                      <a:pt x="2" y="1"/>
                    </a:lnTo>
                    <a:lnTo>
                      <a:pt x="2" y="0"/>
                    </a:lnTo>
                    <a:lnTo>
                      <a:pt x="0" y="3"/>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8" name="Freeform 94"/>
              <p:cNvSpPr>
                <a:spLocks/>
              </p:cNvSpPr>
              <p:nvPr/>
            </p:nvSpPr>
            <p:spPr bwMode="gray">
              <a:xfrm>
                <a:off x="5465763" y="4333875"/>
                <a:ext cx="1588" cy="3175"/>
              </a:xfrm>
              <a:custGeom>
                <a:avLst/>
                <a:gdLst/>
                <a:ahLst/>
                <a:cxnLst>
                  <a:cxn ang="0">
                    <a:pos x="1" y="2"/>
                  </a:cxn>
                  <a:cxn ang="0">
                    <a:pos x="1" y="2"/>
                  </a:cxn>
                  <a:cxn ang="0">
                    <a:pos x="1" y="1"/>
                  </a:cxn>
                  <a:cxn ang="0">
                    <a:pos x="0" y="0"/>
                  </a:cxn>
                  <a:cxn ang="0">
                    <a:pos x="0" y="0"/>
                  </a:cxn>
                  <a:cxn ang="0">
                    <a:pos x="0" y="1"/>
                  </a:cxn>
                  <a:cxn ang="0">
                    <a:pos x="0" y="2"/>
                  </a:cxn>
                  <a:cxn ang="0">
                    <a:pos x="1" y="2"/>
                  </a:cxn>
                </a:cxnLst>
                <a:rect l="0" t="0" r="r" b="b"/>
                <a:pathLst>
                  <a:path w="1" h="2">
                    <a:moveTo>
                      <a:pt x="1" y="2"/>
                    </a:moveTo>
                    <a:lnTo>
                      <a:pt x="1" y="2"/>
                    </a:lnTo>
                    <a:lnTo>
                      <a:pt x="1" y="1"/>
                    </a:lnTo>
                    <a:lnTo>
                      <a:pt x="0" y="0"/>
                    </a:lnTo>
                    <a:lnTo>
                      <a:pt x="0" y="0"/>
                    </a:lnTo>
                    <a:lnTo>
                      <a:pt x="0" y="1"/>
                    </a:lnTo>
                    <a:lnTo>
                      <a:pt x="0" y="2"/>
                    </a:lnTo>
                    <a:lnTo>
                      <a:pt x="1"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599" name="Freeform 95"/>
              <p:cNvSpPr>
                <a:spLocks/>
              </p:cNvSpPr>
              <p:nvPr/>
            </p:nvSpPr>
            <p:spPr bwMode="gray">
              <a:xfrm>
                <a:off x="5627688" y="4378325"/>
                <a:ext cx="1588" cy="3175"/>
              </a:xfrm>
              <a:custGeom>
                <a:avLst/>
                <a:gdLst/>
                <a:ahLst/>
                <a:cxnLst>
                  <a:cxn ang="0">
                    <a:pos x="1" y="0"/>
                  </a:cxn>
                  <a:cxn ang="0">
                    <a:pos x="0" y="2"/>
                  </a:cxn>
                  <a:cxn ang="0">
                    <a:pos x="1" y="2"/>
                  </a:cxn>
                  <a:cxn ang="0">
                    <a:pos x="1" y="0"/>
                  </a:cxn>
                </a:cxnLst>
                <a:rect l="0" t="0" r="r" b="b"/>
                <a:pathLst>
                  <a:path w="1" h="2">
                    <a:moveTo>
                      <a:pt x="1" y="0"/>
                    </a:moveTo>
                    <a:lnTo>
                      <a:pt x="0" y="2"/>
                    </a:lnTo>
                    <a:lnTo>
                      <a:pt x="1" y="2"/>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0" name="Freeform 96"/>
              <p:cNvSpPr>
                <a:spLocks/>
              </p:cNvSpPr>
              <p:nvPr/>
            </p:nvSpPr>
            <p:spPr bwMode="gray">
              <a:xfrm>
                <a:off x="5456238" y="4318000"/>
                <a:ext cx="3175" cy="6350"/>
              </a:xfrm>
              <a:custGeom>
                <a:avLst/>
                <a:gdLst/>
                <a:ahLst/>
                <a:cxnLst>
                  <a:cxn ang="0">
                    <a:pos x="0" y="1"/>
                  </a:cxn>
                  <a:cxn ang="0">
                    <a:pos x="1" y="3"/>
                  </a:cxn>
                  <a:cxn ang="0">
                    <a:pos x="1" y="3"/>
                  </a:cxn>
                  <a:cxn ang="0">
                    <a:pos x="0" y="3"/>
                  </a:cxn>
                  <a:cxn ang="0">
                    <a:pos x="0" y="4"/>
                  </a:cxn>
                  <a:cxn ang="0">
                    <a:pos x="1" y="4"/>
                  </a:cxn>
                  <a:cxn ang="0">
                    <a:pos x="2" y="3"/>
                  </a:cxn>
                  <a:cxn ang="0">
                    <a:pos x="2" y="1"/>
                  </a:cxn>
                  <a:cxn ang="0">
                    <a:pos x="2" y="1"/>
                  </a:cxn>
                  <a:cxn ang="0">
                    <a:pos x="2" y="0"/>
                  </a:cxn>
                  <a:cxn ang="0">
                    <a:pos x="0" y="1"/>
                  </a:cxn>
                </a:cxnLst>
                <a:rect l="0" t="0" r="r" b="b"/>
                <a:pathLst>
                  <a:path w="2" h="4">
                    <a:moveTo>
                      <a:pt x="0" y="1"/>
                    </a:moveTo>
                    <a:lnTo>
                      <a:pt x="1" y="3"/>
                    </a:lnTo>
                    <a:lnTo>
                      <a:pt x="1" y="3"/>
                    </a:lnTo>
                    <a:lnTo>
                      <a:pt x="0" y="3"/>
                    </a:lnTo>
                    <a:lnTo>
                      <a:pt x="0" y="4"/>
                    </a:lnTo>
                    <a:lnTo>
                      <a:pt x="1" y="4"/>
                    </a:lnTo>
                    <a:lnTo>
                      <a:pt x="2" y="3"/>
                    </a:lnTo>
                    <a:lnTo>
                      <a:pt x="2" y="1"/>
                    </a:lnTo>
                    <a:lnTo>
                      <a:pt x="2" y="1"/>
                    </a:lnTo>
                    <a:lnTo>
                      <a:pt x="2"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1" name="Freeform 97"/>
              <p:cNvSpPr>
                <a:spLocks/>
              </p:cNvSpPr>
              <p:nvPr/>
            </p:nvSpPr>
            <p:spPr bwMode="gray">
              <a:xfrm>
                <a:off x="5478463" y="4303713"/>
                <a:ext cx="3175" cy="3175"/>
              </a:xfrm>
              <a:custGeom>
                <a:avLst/>
                <a:gdLst/>
                <a:ahLst/>
                <a:cxnLst>
                  <a:cxn ang="0">
                    <a:pos x="1" y="0"/>
                  </a:cxn>
                  <a:cxn ang="0">
                    <a:pos x="0" y="0"/>
                  </a:cxn>
                  <a:cxn ang="0">
                    <a:pos x="0" y="0"/>
                  </a:cxn>
                  <a:cxn ang="0">
                    <a:pos x="0" y="1"/>
                  </a:cxn>
                  <a:cxn ang="0">
                    <a:pos x="0" y="2"/>
                  </a:cxn>
                  <a:cxn ang="0">
                    <a:pos x="1" y="2"/>
                  </a:cxn>
                  <a:cxn ang="0">
                    <a:pos x="2" y="2"/>
                  </a:cxn>
                  <a:cxn ang="0">
                    <a:pos x="2" y="1"/>
                  </a:cxn>
                  <a:cxn ang="0">
                    <a:pos x="2" y="1"/>
                  </a:cxn>
                  <a:cxn ang="0">
                    <a:pos x="2" y="0"/>
                  </a:cxn>
                  <a:cxn ang="0">
                    <a:pos x="1" y="0"/>
                  </a:cxn>
                </a:cxnLst>
                <a:rect l="0" t="0" r="r" b="b"/>
                <a:pathLst>
                  <a:path w="2" h="2">
                    <a:moveTo>
                      <a:pt x="1" y="0"/>
                    </a:moveTo>
                    <a:lnTo>
                      <a:pt x="0" y="0"/>
                    </a:lnTo>
                    <a:lnTo>
                      <a:pt x="0" y="0"/>
                    </a:lnTo>
                    <a:lnTo>
                      <a:pt x="0" y="1"/>
                    </a:lnTo>
                    <a:lnTo>
                      <a:pt x="0" y="2"/>
                    </a:lnTo>
                    <a:lnTo>
                      <a:pt x="1" y="2"/>
                    </a:lnTo>
                    <a:lnTo>
                      <a:pt x="2" y="2"/>
                    </a:lnTo>
                    <a:lnTo>
                      <a:pt x="2" y="1"/>
                    </a:lnTo>
                    <a:lnTo>
                      <a:pt x="2" y="1"/>
                    </a:lnTo>
                    <a:lnTo>
                      <a:pt x="2" y="0"/>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2" name="Freeform 98"/>
              <p:cNvSpPr>
                <a:spLocks/>
              </p:cNvSpPr>
              <p:nvPr/>
            </p:nvSpPr>
            <p:spPr bwMode="gray">
              <a:xfrm>
                <a:off x="5465763" y="4338638"/>
                <a:ext cx="4763" cy="4763"/>
              </a:xfrm>
              <a:custGeom>
                <a:avLst/>
                <a:gdLst/>
                <a:ahLst/>
                <a:cxnLst>
                  <a:cxn ang="0">
                    <a:pos x="2" y="1"/>
                  </a:cxn>
                  <a:cxn ang="0">
                    <a:pos x="1" y="0"/>
                  </a:cxn>
                  <a:cxn ang="0">
                    <a:pos x="1" y="0"/>
                  </a:cxn>
                  <a:cxn ang="0">
                    <a:pos x="1" y="0"/>
                  </a:cxn>
                  <a:cxn ang="0">
                    <a:pos x="0" y="0"/>
                  </a:cxn>
                  <a:cxn ang="0">
                    <a:pos x="2" y="2"/>
                  </a:cxn>
                  <a:cxn ang="0">
                    <a:pos x="2" y="2"/>
                  </a:cxn>
                  <a:cxn ang="0">
                    <a:pos x="2" y="3"/>
                  </a:cxn>
                  <a:cxn ang="0">
                    <a:pos x="3" y="3"/>
                  </a:cxn>
                  <a:cxn ang="0">
                    <a:pos x="3" y="2"/>
                  </a:cxn>
                  <a:cxn ang="0">
                    <a:pos x="2" y="1"/>
                  </a:cxn>
                  <a:cxn ang="0">
                    <a:pos x="2" y="1"/>
                  </a:cxn>
                </a:cxnLst>
                <a:rect l="0" t="0" r="r" b="b"/>
                <a:pathLst>
                  <a:path w="3" h="3">
                    <a:moveTo>
                      <a:pt x="2" y="1"/>
                    </a:moveTo>
                    <a:lnTo>
                      <a:pt x="1" y="0"/>
                    </a:lnTo>
                    <a:lnTo>
                      <a:pt x="1" y="0"/>
                    </a:lnTo>
                    <a:lnTo>
                      <a:pt x="1" y="0"/>
                    </a:lnTo>
                    <a:lnTo>
                      <a:pt x="0" y="0"/>
                    </a:lnTo>
                    <a:lnTo>
                      <a:pt x="2" y="2"/>
                    </a:lnTo>
                    <a:lnTo>
                      <a:pt x="2" y="2"/>
                    </a:lnTo>
                    <a:lnTo>
                      <a:pt x="2" y="3"/>
                    </a:lnTo>
                    <a:lnTo>
                      <a:pt x="3" y="3"/>
                    </a:lnTo>
                    <a:lnTo>
                      <a:pt x="3" y="2"/>
                    </a:lnTo>
                    <a:lnTo>
                      <a:pt x="2" y="1"/>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3" name="Freeform 99"/>
              <p:cNvSpPr>
                <a:spLocks/>
              </p:cNvSpPr>
              <p:nvPr/>
            </p:nvSpPr>
            <p:spPr bwMode="gray">
              <a:xfrm>
                <a:off x="5459413" y="4325938"/>
                <a:ext cx="3175" cy="6350"/>
              </a:xfrm>
              <a:custGeom>
                <a:avLst/>
                <a:gdLst/>
                <a:ahLst/>
                <a:cxnLst>
                  <a:cxn ang="0">
                    <a:pos x="2" y="1"/>
                  </a:cxn>
                  <a:cxn ang="0">
                    <a:pos x="2" y="1"/>
                  </a:cxn>
                  <a:cxn ang="0">
                    <a:pos x="1" y="0"/>
                  </a:cxn>
                  <a:cxn ang="0">
                    <a:pos x="1" y="0"/>
                  </a:cxn>
                  <a:cxn ang="0">
                    <a:pos x="0" y="1"/>
                  </a:cxn>
                  <a:cxn ang="0">
                    <a:pos x="0" y="3"/>
                  </a:cxn>
                  <a:cxn ang="0">
                    <a:pos x="1" y="4"/>
                  </a:cxn>
                  <a:cxn ang="0">
                    <a:pos x="1" y="4"/>
                  </a:cxn>
                  <a:cxn ang="0">
                    <a:pos x="2" y="4"/>
                  </a:cxn>
                  <a:cxn ang="0">
                    <a:pos x="2" y="4"/>
                  </a:cxn>
                  <a:cxn ang="0">
                    <a:pos x="2" y="3"/>
                  </a:cxn>
                  <a:cxn ang="0">
                    <a:pos x="2" y="2"/>
                  </a:cxn>
                  <a:cxn ang="0">
                    <a:pos x="2" y="1"/>
                  </a:cxn>
                </a:cxnLst>
                <a:rect l="0" t="0" r="r" b="b"/>
                <a:pathLst>
                  <a:path w="2" h="4">
                    <a:moveTo>
                      <a:pt x="2" y="1"/>
                    </a:moveTo>
                    <a:lnTo>
                      <a:pt x="2" y="1"/>
                    </a:lnTo>
                    <a:lnTo>
                      <a:pt x="1" y="0"/>
                    </a:lnTo>
                    <a:lnTo>
                      <a:pt x="1" y="0"/>
                    </a:lnTo>
                    <a:lnTo>
                      <a:pt x="0" y="1"/>
                    </a:lnTo>
                    <a:lnTo>
                      <a:pt x="0" y="3"/>
                    </a:lnTo>
                    <a:lnTo>
                      <a:pt x="1" y="4"/>
                    </a:lnTo>
                    <a:lnTo>
                      <a:pt x="1" y="4"/>
                    </a:lnTo>
                    <a:lnTo>
                      <a:pt x="2" y="4"/>
                    </a:lnTo>
                    <a:lnTo>
                      <a:pt x="2" y="4"/>
                    </a:lnTo>
                    <a:lnTo>
                      <a:pt x="2" y="3"/>
                    </a:lnTo>
                    <a:lnTo>
                      <a:pt x="2" y="2"/>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4" name="Freeform 100"/>
              <p:cNvSpPr>
                <a:spLocks/>
              </p:cNvSpPr>
              <p:nvPr/>
            </p:nvSpPr>
            <p:spPr bwMode="gray">
              <a:xfrm>
                <a:off x="5448301" y="4306888"/>
                <a:ext cx="6350" cy="7938"/>
              </a:xfrm>
              <a:custGeom>
                <a:avLst/>
                <a:gdLst/>
                <a:ahLst/>
                <a:cxnLst>
                  <a:cxn ang="0">
                    <a:pos x="3" y="2"/>
                  </a:cxn>
                  <a:cxn ang="0">
                    <a:pos x="3" y="2"/>
                  </a:cxn>
                  <a:cxn ang="0">
                    <a:pos x="3" y="1"/>
                  </a:cxn>
                  <a:cxn ang="0">
                    <a:pos x="2" y="1"/>
                  </a:cxn>
                  <a:cxn ang="0">
                    <a:pos x="2" y="1"/>
                  </a:cxn>
                  <a:cxn ang="0">
                    <a:pos x="1" y="0"/>
                  </a:cxn>
                  <a:cxn ang="0">
                    <a:pos x="1" y="0"/>
                  </a:cxn>
                  <a:cxn ang="0">
                    <a:pos x="0" y="1"/>
                  </a:cxn>
                  <a:cxn ang="0">
                    <a:pos x="0" y="2"/>
                  </a:cxn>
                  <a:cxn ang="0">
                    <a:pos x="1" y="2"/>
                  </a:cxn>
                  <a:cxn ang="0">
                    <a:pos x="1" y="3"/>
                  </a:cxn>
                  <a:cxn ang="0">
                    <a:pos x="2" y="4"/>
                  </a:cxn>
                  <a:cxn ang="0">
                    <a:pos x="2" y="4"/>
                  </a:cxn>
                  <a:cxn ang="0">
                    <a:pos x="3" y="5"/>
                  </a:cxn>
                  <a:cxn ang="0">
                    <a:pos x="3" y="5"/>
                  </a:cxn>
                  <a:cxn ang="0">
                    <a:pos x="3" y="4"/>
                  </a:cxn>
                  <a:cxn ang="0">
                    <a:pos x="4" y="4"/>
                  </a:cxn>
                  <a:cxn ang="0">
                    <a:pos x="4" y="3"/>
                  </a:cxn>
                  <a:cxn ang="0">
                    <a:pos x="3" y="3"/>
                  </a:cxn>
                  <a:cxn ang="0">
                    <a:pos x="3" y="2"/>
                  </a:cxn>
                </a:cxnLst>
                <a:rect l="0" t="0" r="r" b="b"/>
                <a:pathLst>
                  <a:path w="4" h="5">
                    <a:moveTo>
                      <a:pt x="3" y="2"/>
                    </a:moveTo>
                    <a:lnTo>
                      <a:pt x="3" y="2"/>
                    </a:lnTo>
                    <a:lnTo>
                      <a:pt x="3" y="1"/>
                    </a:lnTo>
                    <a:lnTo>
                      <a:pt x="2" y="1"/>
                    </a:lnTo>
                    <a:lnTo>
                      <a:pt x="2" y="1"/>
                    </a:lnTo>
                    <a:lnTo>
                      <a:pt x="1" y="0"/>
                    </a:lnTo>
                    <a:lnTo>
                      <a:pt x="1" y="0"/>
                    </a:lnTo>
                    <a:lnTo>
                      <a:pt x="0" y="1"/>
                    </a:lnTo>
                    <a:lnTo>
                      <a:pt x="0" y="2"/>
                    </a:lnTo>
                    <a:lnTo>
                      <a:pt x="1" y="2"/>
                    </a:lnTo>
                    <a:lnTo>
                      <a:pt x="1" y="3"/>
                    </a:lnTo>
                    <a:lnTo>
                      <a:pt x="2" y="4"/>
                    </a:lnTo>
                    <a:lnTo>
                      <a:pt x="2" y="4"/>
                    </a:lnTo>
                    <a:lnTo>
                      <a:pt x="3" y="5"/>
                    </a:lnTo>
                    <a:lnTo>
                      <a:pt x="3" y="5"/>
                    </a:lnTo>
                    <a:lnTo>
                      <a:pt x="3" y="4"/>
                    </a:lnTo>
                    <a:lnTo>
                      <a:pt x="4" y="4"/>
                    </a:lnTo>
                    <a:lnTo>
                      <a:pt x="4" y="3"/>
                    </a:lnTo>
                    <a:lnTo>
                      <a:pt x="3" y="3"/>
                    </a:lnTo>
                    <a:lnTo>
                      <a:pt x="3" y="2"/>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5" name="Freeform 101"/>
              <p:cNvSpPr>
                <a:spLocks/>
              </p:cNvSpPr>
              <p:nvPr/>
            </p:nvSpPr>
            <p:spPr bwMode="gray">
              <a:xfrm>
                <a:off x="5438776" y="4297363"/>
                <a:ext cx="4763" cy="4763"/>
              </a:xfrm>
              <a:custGeom>
                <a:avLst/>
                <a:gdLst/>
                <a:ahLst/>
                <a:cxnLst>
                  <a:cxn ang="0">
                    <a:pos x="2" y="1"/>
                  </a:cxn>
                  <a:cxn ang="0">
                    <a:pos x="2" y="1"/>
                  </a:cxn>
                  <a:cxn ang="0">
                    <a:pos x="1" y="0"/>
                  </a:cxn>
                  <a:cxn ang="0">
                    <a:pos x="1" y="0"/>
                  </a:cxn>
                  <a:cxn ang="0">
                    <a:pos x="0" y="1"/>
                  </a:cxn>
                  <a:cxn ang="0">
                    <a:pos x="0" y="2"/>
                  </a:cxn>
                  <a:cxn ang="0">
                    <a:pos x="1" y="2"/>
                  </a:cxn>
                  <a:cxn ang="0">
                    <a:pos x="2" y="2"/>
                  </a:cxn>
                  <a:cxn ang="0">
                    <a:pos x="3" y="3"/>
                  </a:cxn>
                  <a:cxn ang="0">
                    <a:pos x="3" y="3"/>
                  </a:cxn>
                  <a:cxn ang="0">
                    <a:pos x="3" y="2"/>
                  </a:cxn>
                  <a:cxn ang="0">
                    <a:pos x="3" y="2"/>
                  </a:cxn>
                  <a:cxn ang="0">
                    <a:pos x="2" y="1"/>
                  </a:cxn>
                </a:cxnLst>
                <a:rect l="0" t="0" r="r" b="b"/>
                <a:pathLst>
                  <a:path w="3" h="3">
                    <a:moveTo>
                      <a:pt x="2" y="1"/>
                    </a:moveTo>
                    <a:lnTo>
                      <a:pt x="2" y="1"/>
                    </a:lnTo>
                    <a:lnTo>
                      <a:pt x="1" y="0"/>
                    </a:lnTo>
                    <a:lnTo>
                      <a:pt x="1" y="0"/>
                    </a:lnTo>
                    <a:lnTo>
                      <a:pt x="0" y="1"/>
                    </a:lnTo>
                    <a:lnTo>
                      <a:pt x="0" y="2"/>
                    </a:lnTo>
                    <a:lnTo>
                      <a:pt x="1" y="2"/>
                    </a:lnTo>
                    <a:lnTo>
                      <a:pt x="2" y="2"/>
                    </a:lnTo>
                    <a:lnTo>
                      <a:pt x="3" y="3"/>
                    </a:lnTo>
                    <a:lnTo>
                      <a:pt x="3" y="3"/>
                    </a:lnTo>
                    <a:lnTo>
                      <a:pt x="3" y="2"/>
                    </a:lnTo>
                    <a:lnTo>
                      <a:pt x="3" y="2"/>
                    </a:lnTo>
                    <a:lnTo>
                      <a:pt x="2"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6" name="Freeform 102"/>
              <p:cNvSpPr>
                <a:spLocks/>
              </p:cNvSpPr>
              <p:nvPr/>
            </p:nvSpPr>
            <p:spPr bwMode="gray">
              <a:xfrm>
                <a:off x="5622926" y="4386263"/>
                <a:ext cx="4763" cy="3175"/>
              </a:xfrm>
              <a:custGeom>
                <a:avLst/>
                <a:gdLst/>
                <a:ahLst/>
                <a:cxnLst>
                  <a:cxn ang="0">
                    <a:pos x="0" y="1"/>
                  </a:cxn>
                  <a:cxn ang="0">
                    <a:pos x="0" y="2"/>
                  </a:cxn>
                  <a:cxn ang="0">
                    <a:pos x="1" y="1"/>
                  </a:cxn>
                  <a:cxn ang="0">
                    <a:pos x="2" y="1"/>
                  </a:cxn>
                  <a:cxn ang="0">
                    <a:pos x="2" y="1"/>
                  </a:cxn>
                  <a:cxn ang="0">
                    <a:pos x="2" y="0"/>
                  </a:cxn>
                  <a:cxn ang="0">
                    <a:pos x="3" y="0"/>
                  </a:cxn>
                  <a:cxn ang="0">
                    <a:pos x="1" y="0"/>
                  </a:cxn>
                  <a:cxn ang="0">
                    <a:pos x="0" y="1"/>
                  </a:cxn>
                </a:cxnLst>
                <a:rect l="0" t="0" r="r" b="b"/>
                <a:pathLst>
                  <a:path w="3" h="2">
                    <a:moveTo>
                      <a:pt x="0" y="1"/>
                    </a:moveTo>
                    <a:lnTo>
                      <a:pt x="0" y="2"/>
                    </a:lnTo>
                    <a:lnTo>
                      <a:pt x="1" y="1"/>
                    </a:lnTo>
                    <a:lnTo>
                      <a:pt x="2" y="1"/>
                    </a:lnTo>
                    <a:lnTo>
                      <a:pt x="2" y="1"/>
                    </a:lnTo>
                    <a:lnTo>
                      <a:pt x="2" y="0"/>
                    </a:lnTo>
                    <a:lnTo>
                      <a:pt x="3" y="0"/>
                    </a:lnTo>
                    <a:lnTo>
                      <a:pt x="1" y="0"/>
                    </a:lnTo>
                    <a:lnTo>
                      <a:pt x="0"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7" name="Freeform 103"/>
              <p:cNvSpPr>
                <a:spLocks/>
              </p:cNvSpPr>
              <p:nvPr/>
            </p:nvSpPr>
            <p:spPr bwMode="gray">
              <a:xfrm>
                <a:off x="5619751" y="4379913"/>
                <a:ext cx="26988" cy="17463"/>
              </a:xfrm>
              <a:custGeom>
                <a:avLst/>
                <a:gdLst/>
                <a:ahLst/>
                <a:cxnLst>
                  <a:cxn ang="0">
                    <a:pos x="14" y="1"/>
                  </a:cxn>
                  <a:cxn ang="0">
                    <a:pos x="9" y="1"/>
                  </a:cxn>
                  <a:cxn ang="0">
                    <a:pos x="9" y="1"/>
                  </a:cxn>
                  <a:cxn ang="0">
                    <a:pos x="8" y="2"/>
                  </a:cxn>
                  <a:cxn ang="0">
                    <a:pos x="8" y="2"/>
                  </a:cxn>
                  <a:cxn ang="0">
                    <a:pos x="7" y="2"/>
                  </a:cxn>
                  <a:cxn ang="0">
                    <a:pos x="7" y="3"/>
                  </a:cxn>
                  <a:cxn ang="0">
                    <a:pos x="7" y="4"/>
                  </a:cxn>
                  <a:cxn ang="0">
                    <a:pos x="7" y="4"/>
                  </a:cxn>
                  <a:cxn ang="0">
                    <a:pos x="7" y="3"/>
                  </a:cxn>
                  <a:cxn ang="0">
                    <a:pos x="6" y="3"/>
                  </a:cxn>
                  <a:cxn ang="0">
                    <a:pos x="5" y="5"/>
                  </a:cxn>
                  <a:cxn ang="0">
                    <a:pos x="5" y="6"/>
                  </a:cxn>
                  <a:cxn ang="0">
                    <a:pos x="4" y="6"/>
                  </a:cxn>
                  <a:cxn ang="0">
                    <a:pos x="3" y="6"/>
                  </a:cxn>
                  <a:cxn ang="0">
                    <a:pos x="1" y="8"/>
                  </a:cxn>
                  <a:cxn ang="0">
                    <a:pos x="1" y="9"/>
                  </a:cxn>
                  <a:cxn ang="0">
                    <a:pos x="0" y="9"/>
                  </a:cxn>
                  <a:cxn ang="0">
                    <a:pos x="0" y="10"/>
                  </a:cxn>
                  <a:cxn ang="0">
                    <a:pos x="1" y="11"/>
                  </a:cxn>
                  <a:cxn ang="0">
                    <a:pos x="2" y="11"/>
                  </a:cxn>
                  <a:cxn ang="0">
                    <a:pos x="4" y="10"/>
                  </a:cxn>
                  <a:cxn ang="0">
                    <a:pos x="6" y="8"/>
                  </a:cxn>
                  <a:cxn ang="0">
                    <a:pos x="7" y="7"/>
                  </a:cxn>
                  <a:cxn ang="0">
                    <a:pos x="7" y="7"/>
                  </a:cxn>
                  <a:cxn ang="0">
                    <a:pos x="7" y="7"/>
                  </a:cxn>
                  <a:cxn ang="0">
                    <a:pos x="7" y="6"/>
                  </a:cxn>
                  <a:cxn ang="0">
                    <a:pos x="7" y="6"/>
                  </a:cxn>
                  <a:cxn ang="0">
                    <a:pos x="8" y="6"/>
                  </a:cxn>
                  <a:cxn ang="0">
                    <a:pos x="10" y="4"/>
                  </a:cxn>
                  <a:cxn ang="0">
                    <a:pos x="10" y="5"/>
                  </a:cxn>
                  <a:cxn ang="0">
                    <a:pos x="12" y="5"/>
                  </a:cxn>
                  <a:cxn ang="0">
                    <a:pos x="13" y="4"/>
                  </a:cxn>
                  <a:cxn ang="0">
                    <a:pos x="14" y="3"/>
                  </a:cxn>
                  <a:cxn ang="0">
                    <a:pos x="15" y="3"/>
                  </a:cxn>
                  <a:cxn ang="0">
                    <a:pos x="17" y="1"/>
                  </a:cxn>
                  <a:cxn ang="0">
                    <a:pos x="16" y="0"/>
                  </a:cxn>
                  <a:cxn ang="0">
                    <a:pos x="14" y="1"/>
                  </a:cxn>
                </a:cxnLst>
                <a:rect l="0" t="0" r="r" b="b"/>
                <a:pathLst>
                  <a:path w="17" h="11">
                    <a:moveTo>
                      <a:pt x="14" y="1"/>
                    </a:moveTo>
                    <a:lnTo>
                      <a:pt x="9" y="1"/>
                    </a:lnTo>
                    <a:lnTo>
                      <a:pt x="9" y="1"/>
                    </a:lnTo>
                    <a:lnTo>
                      <a:pt x="8" y="2"/>
                    </a:lnTo>
                    <a:lnTo>
                      <a:pt x="8" y="2"/>
                    </a:lnTo>
                    <a:lnTo>
                      <a:pt x="7" y="2"/>
                    </a:lnTo>
                    <a:lnTo>
                      <a:pt x="7" y="3"/>
                    </a:lnTo>
                    <a:lnTo>
                      <a:pt x="7" y="4"/>
                    </a:lnTo>
                    <a:lnTo>
                      <a:pt x="7" y="4"/>
                    </a:lnTo>
                    <a:lnTo>
                      <a:pt x="7" y="3"/>
                    </a:lnTo>
                    <a:lnTo>
                      <a:pt x="6" y="3"/>
                    </a:lnTo>
                    <a:lnTo>
                      <a:pt x="5" y="5"/>
                    </a:lnTo>
                    <a:lnTo>
                      <a:pt x="5" y="6"/>
                    </a:lnTo>
                    <a:lnTo>
                      <a:pt x="4" y="6"/>
                    </a:lnTo>
                    <a:lnTo>
                      <a:pt x="3" y="6"/>
                    </a:lnTo>
                    <a:lnTo>
                      <a:pt x="1" y="8"/>
                    </a:lnTo>
                    <a:lnTo>
                      <a:pt x="1" y="9"/>
                    </a:lnTo>
                    <a:lnTo>
                      <a:pt x="0" y="9"/>
                    </a:lnTo>
                    <a:lnTo>
                      <a:pt x="0" y="10"/>
                    </a:lnTo>
                    <a:lnTo>
                      <a:pt x="1" y="11"/>
                    </a:lnTo>
                    <a:lnTo>
                      <a:pt x="2" y="11"/>
                    </a:lnTo>
                    <a:lnTo>
                      <a:pt x="4" y="10"/>
                    </a:lnTo>
                    <a:lnTo>
                      <a:pt x="6" y="8"/>
                    </a:lnTo>
                    <a:lnTo>
                      <a:pt x="7" y="7"/>
                    </a:lnTo>
                    <a:lnTo>
                      <a:pt x="7" y="7"/>
                    </a:lnTo>
                    <a:lnTo>
                      <a:pt x="7" y="7"/>
                    </a:lnTo>
                    <a:lnTo>
                      <a:pt x="7" y="6"/>
                    </a:lnTo>
                    <a:lnTo>
                      <a:pt x="7" y="6"/>
                    </a:lnTo>
                    <a:lnTo>
                      <a:pt x="8" y="6"/>
                    </a:lnTo>
                    <a:lnTo>
                      <a:pt x="10" y="4"/>
                    </a:lnTo>
                    <a:lnTo>
                      <a:pt x="10" y="5"/>
                    </a:lnTo>
                    <a:lnTo>
                      <a:pt x="12" y="5"/>
                    </a:lnTo>
                    <a:lnTo>
                      <a:pt x="13" y="4"/>
                    </a:lnTo>
                    <a:lnTo>
                      <a:pt x="14" y="3"/>
                    </a:lnTo>
                    <a:lnTo>
                      <a:pt x="15" y="3"/>
                    </a:lnTo>
                    <a:lnTo>
                      <a:pt x="17" y="1"/>
                    </a:lnTo>
                    <a:lnTo>
                      <a:pt x="16" y="0"/>
                    </a:lnTo>
                    <a:lnTo>
                      <a:pt x="14"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08" name="Freeform 104"/>
              <p:cNvSpPr>
                <a:spLocks noEditPoints="1"/>
              </p:cNvSpPr>
              <p:nvPr/>
            </p:nvSpPr>
            <p:spPr bwMode="gray">
              <a:xfrm>
                <a:off x="5524501" y="4398963"/>
                <a:ext cx="263525" cy="246063"/>
              </a:xfrm>
              <a:custGeom>
                <a:avLst/>
                <a:gdLst/>
                <a:ahLst/>
                <a:cxnLst>
                  <a:cxn ang="0">
                    <a:pos x="86" y="117"/>
                  </a:cxn>
                  <a:cxn ang="0">
                    <a:pos x="87" y="117"/>
                  </a:cxn>
                  <a:cxn ang="0">
                    <a:pos x="160" y="58"/>
                  </a:cxn>
                  <a:cxn ang="0">
                    <a:pos x="158" y="53"/>
                  </a:cxn>
                  <a:cxn ang="0">
                    <a:pos x="156" y="47"/>
                  </a:cxn>
                  <a:cxn ang="0">
                    <a:pos x="147" y="37"/>
                  </a:cxn>
                  <a:cxn ang="0">
                    <a:pos x="145" y="17"/>
                  </a:cxn>
                  <a:cxn ang="0">
                    <a:pos x="140" y="6"/>
                  </a:cxn>
                  <a:cxn ang="0">
                    <a:pos x="134" y="4"/>
                  </a:cxn>
                  <a:cxn ang="0">
                    <a:pos x="131" y="15"/>
                  </a:cxn>
                  <a:cxn ang="0">
                    <a:pos x="126" y="32"/>
                  </a:cxn>
                  <a:cxn ang="0">
                    <a:pos x="111" y="25"/>
                  </a:cxn>
                  <a:cxn ang="0">
                    <a:pos x="111" y="13"/>
                  </a:cxn>
                  <a:cxn ang="0">
                    <a:pos x="106" y="7"/>
                  </a:cxn>
                  <a:cxn ang="0">
                    <a:pos x="95" y="2"/>
                  </a:cxn>
                  <a:cxn ang="0">
                    <a:pos x="92" y="5"/>
                  </a:cxn>
                  <a:cxn ang="0">
                    <a:pos x="86" y="9"/>
                  </a:cxn>
                  <a:cxn ang="0">
                    <a:pos x="80" y="18"/>
                  </a:cxn>
                  <a:cxn ang="0">
                    <a:pos x="76" y="24"/>
                  </a:cxn>
                  <a:cxn ang="0">
                    <a:pos x="71" y="14"/>
                  </a:cxn>
                  <a:cxn ang="0">
                    <a:pos x="66" y="20"/>
                  </a:cxn>
                  <a:cxn ang="0">
                    <a:pos x="59" y="24"/>
                  </a:cxn>
                  <a:cxn ang="0">
                    <a:pos x="55" y="30"/>
                  </a:cxn>
                  <a:cxn ang="0">
                    <a:pos x="46" y="35"/>
                  </a:cxn>
                  <a:cxn ang="0">
                    <a:pos x="37" y="44"/>
                  </a:cxn>
                  <a:cxn ang="0">
                    <a:pos x="19" y="49"/>
                  </a:cxn>
                  <a:cxn ang="0">
                    <a:pos x="11" y="54"/>
                  </a:cxn>
                  <a:cxn ang="0">
                    <a:pos x="4" y="65"/>
                  </a:cxn>
                  <a:cxn ang="0">
                    <a:pos x="4" y="71"/>
                  </a:cxn>
                  <a:cxn ang="0">
                    <a:pos x="5" y="84"/>
                  </a:cxn>
                  <a:cxn ang="0">
                    <a:pos x="5" y="94"/>
                  </a:cxn>
                  <a:cxn ang="0">
                    <a:pos x="5" y="107"/>
                  </a:cxn>
                  <a:cxn ang="0">
                    <a:pos x="7" y="115"/>
                  </a:cxn>
                  <a:cxn ang="0">
                    <a:pos x="25" y="111"/>
                  </a:cxn>
                  <a:cxn ang="0">
                    <a:pos x="37" y="110"/>
                  </a:cxn>
                  <a:cxn ang="0">
                    <a:pos x="45" y="103"/>
                  </a:cxn>
                  <a:cxn ang="0">
                    <a:pos x="65" y="98"/>
                  </a:cxn>
                  <a:cxn ang="0">
                    <a:pos x="79" y="101"/>
                  </a:cxn>
                  <a:cxn ang="0">
                    <a:pos x="84" y="109"/>
                  </a:cxn>
                  <a:cxn ang="0">
                    <a:pos x="86" y="113"/>
                  </a:cxn>
                  <a:cxn ang="0">
                    <a:pos x="96" y="104"/>
                  </a:cxn>
                  <a:cxn ang="0">
                    <a:pos x="95" y="106"/>
                  </a:cxn>
                  <a:cxn ang="0">
                    <a:pos x="89" y="116"/>
                  </a:cxn>
                  <a:cxn ang="0">
                    <a:pos x="95" y="115"/>
                  </a:cxn>
                  <a:cxn ang="0">
                    <a:pos x="95" y="126"/>
                  </a:cxn>
                  <a:cxn ang="0">
                    <a:pos x="113" y="132"/>
                  </a:cxn>
                  <a:cxn ang="0">
                    <a:pos x="119" y="135"/>
                  </a:cxn>
                  <a:cxn ang="0">
                    <a:pos x="129" y="129"/>
                  </a:cxn>
                  <a:cxn ang="0">
                    <a:pos x="141" y="118"/>
                  </a:cxn>
                  <a:cxn ang="0">
                    <a:pos x="150" y="105"/>
                  </a:cxn>
                  <a:cxn ang="0">
                    <a:pos x="159" y="93"/>
                  </a:cxn>
                  <a:cxn ang="0">
                    <a:pos x="166" y="68"/>
                  </a:cxn>
                  <a:cxn ang="0">
                    <a:pos x="115" y="144"/>
                  </a:cxn>
                  <a:cxn ang="0">
                    <a:pos x="104" y="141"/>
                  </a:cxn>
                  <a:cxn ang="0">
                    <a:pos x="102" y="148"/>
                  </a:cxn>
                  <a:cxn ang="0">
                    <a:pos x="105" y="155"/>
                  </a:cxn>
                  <a:cxn ang="0">
                    <a:pos x="113" y="152"/>
                  </a:cxn>
                  <a:cxn ang="0">
                    <a:pos x="117" y="143"/>
                  </a:cxn>
                  <a:cxn ang="0">
                    <a:pos x="112" y="14"/>
                  </a:cxn>
                  <a:cxn ang="0">
                    <a:pos x="119" y="140"/>
                  </a:cxn>
                </a:cxnLst>
                <a:rect l="0" t="0" r="r" b="b"/>
                <a:pathLst>
                  <a:path w="166" h="155">
                    <a:moveTo>
                      <a:pt x="90" y="4"/>
                    </a:moveTo>
                    <a:lnTo>
                      <a:pt x="90" y="3"/>
                    </a:lnTo>
                    <a:lnTo>
                      <a:pt x="89" y="3"/>
                    </a:lnTo>
                    <a:lnTo>
                      <a:pt x="89" y="4"/>
                    </a:lnTo>
                    <a:lnTo>
                      <a:pt x="88" y="4"/>
                    </a:lnTo>
                    <a:lnTo>
                      <a:pt x="88" y="5"/>
                    </a:lnTo>
                    <a:lnTo>
                      <a:pt x="88" y="6"/>
                    </a:lnTo>
                    <a:lnTo>
                      <a:pt x="89" y="6"/>
                    </a:lnTo>
                    <a:lnTo>
                      <a:pt x="89" y="5"/>
                    </a:lnTo>
                    <a:lnTo>
                      <a:pt x="90" y="5"/>
                    </a:lnTo>
                    <a:lnTo>
                      <a:pt x="90" y="4"/>
                    </a:lnTo>
                    <a:lnTo>
                      <a:pt x="90" y="4"/>
                    </a:lnTo>
                    <a:close/>
                    <a:moveTo>
                      <a:pt x="87" y="117"/>
                    </a:moveTo>
                    <a:lnTo>
                      <a:pt x="86" y="117"/>
                    </a:lnTo>
                    <a:lnTo>
                      <a:pt x="84" y="118"/>
                    </a:lnTo>
                    <a:lnTo>
                      <a:pt x="84" y="118"/>
                    </a:lnTo>
                    <a:lnTo>
                      <a:pt x="85" y="119"/>
                    </a:lnTo>
                    <a:lnTo>
                      <a:pt x="85" y="120"/>
                    </a:lnTo>
                    <a:lnTo>
                      <a:pt x="86" y="120"/>
                    </a:lnTo>
                    <a:lnTo>
                      <a:pt x="87" y="119"/>
                    </a:lnTo>
                    <a:lnTo>
                      <a:pt x="88" y="119"/>
                    </a:lnTo>
                    <a:lnTo>
                      <a:pt x="89" y="119"/>
                    </a:lnTo>
                    <a:lnTo>
                      <a:pt x="89" y="118"/>
                    </a:lnTo>
                    <a:lnTo>
                      <a:pt x="90" y="118"/>
                    </a:lnTo>
                    <a:lnTo>
                      <a:pt x="90" y="118"/>
                    </a:lnTo>
                    <a:lnTo>
                      <a:pt x="89" y="118"/>
                    </a:lnTo>
                    <a:lnTo>
                      <a:pt x="88" y="117"/>
                    </a:lnTo>
                    <a:lnTo>
                      <a:pt x="87" y="117"/>
                    </a:lnTo>
                    <a:lnTo>
                      <a:pt x="87" y="117"/>
                    </a:lnTo>
                    <a:close/>
                    <a:moveTo>
                      <a:pt x="164" y="68"/>
                    </a:moveTo>
                    <a:lnTo>
                      <a:pt x="164" y="66"/>
                    </a:lnTo>
                    <a:lnTo>
                      <a:pt x="164" y="65"/>
                    </a:lnTo>
                    <a:lnTo>
                      <a:pt x="164" y="64"/>
                    </a:lnTo>
                    <a:lnTo>
                      <a:pt x="163" y="63"/>
                    </a:lnTo>
                    <a:lnTo>
                      <a:pt x="163" y="63"/>
                    </a:lnTo>
                    <a:lnTo>
                      <a:pt x="162" y="63"/>
                    </a:lnTo>
                    <a:lnTo>
                      <a:pt x="162" y="63"/>
                    </a:lnTo>
                    <a:lnTo>
                      <a:pt x="162" y="62"/>
                    </a:lnTo>
                    <a:lnTo>
                      <a:pt x="161" y="61"/>
                    </a:lnTo>
                    <a:lnTo>
                      <a:pt x="161" y="59"/>
                    </a:lnTo>
                    <a:lnTo>
                      <a:pt x="160" y="59"/>
                    </a:lnTo>
                    <a:lnTo>
                      <a:pt x="160" y="58"/>
                    </a:lnTo>
                    <a:lnTo>
                      <a:pt x="159" y="58"/>
                    </a:lnTo>
                    <a:lnTo>
                      <a:pt x="159" y="58"/>
                    </a:lnTo>
                    <a:lnTo>
                      <a:pt x="159" y="58"/>
                    </a:lnTo>
                    <a:lnTo>
                      <a:pt x="159" y="58"/>
                    </a:lnTo>
                    <a:lnTo>
                      <a:pt x="160" y="58"/>
                    </a:lnTo>
                    <a:lnTo>
                      <a:pt x="161" y="57"/>
                    </a:lnTo>
                    <a:lnTo>
                      <a:pt x="162" y="56"/>
                    </a:lnTo>
                    <a:lnTo>
                      <a:pt x="161" y="56"/>
                    </a:lnTo>
                    <a:lnTo>
                      <a:pt x="160" y="55"/>
                    </a:lnTo>
                    <a:lnTo>
                      <a:pt x="160" y="55"/>
                    </a:lnTo>
                    <a:lnTo>
                      <a:pt x="160" y="54"/>
                    </a:lnTo>
                    <a:lnTo>
                      <a:pt x="159" y="53"/>
                    </a:lnTo>
                    <a:lnTo>
                      <a:pt x="158" y="53"/>
                    </a:lnTo>
                    <a:lnTo>
                      <a:pt x="158" y="53"/>
                    </a:lnTo>
                    <a:lnTo>
                      <a:pt x="158" y="55"/>
                    </a:lnTo>
                    <a:lnTo>
                      <a:pt x="157" y="54"/>
                    </a:lnTo>
                    <a:lnTo>
                      <a:pt x="157" y="54"/>
                    </a:lnTo>
                    <a:lnTo>
                      <a:pt x="157" y="53"/>
                    </a:lnTo>
                    <a:lnTo>
                      <a:pt x="157" y="53"/>
                    </a:lnTo>
                    <a:lnTo>
                      <a:pt x="157" y="52"/>
                    </a:lnTo>
                    <a:lnTo>
                      <a:pt x="158" y="51"/>
                    </a:lnTo>
                    <a:lnTo>
                      <a:pt x="158" y="50"/>
                    </a:lnTo>
                    <a:lnTo>
                      <a:pt x="157" y="49"/>
                    </a:lnTo>
                    <a:lnTo>
                      <a:pt x="157" y="49"/>
                    </a:lnTo>
                    <a:lnTo>
                      <a:pt x="157" y="49"/>
                    </a:lnTo>
                    <a:lnTo>
                      <a:pt x="156" y="48"/>
                    </a:lnTo>
                    <a:lnTo>
                      <a:pt x="156" y="47"/>
                    </a:lnTo>
                    <a:lnTo>
                      <a:pt x="156" y="47"/>
                    </a:lnTo>
                    <a:lnTo>
                      <a:pt x="156" y="46"/>
                    </a:lnTo>
                    <a:lnTo>
                      <a:pt x="156" y="45"/>
                    </a:lnTo>
                    <a:lnTo>
                      <a:pt x="156" y="44"/>
                    </a:lnTo>
                    <a:lnTo>
                      <a:pt x="156" y="44"/>
                    </a:lnTo>
                    <a:lnTo>
                      <a:pt x="154" y="43"/>
                    </a:lnTo>
                    <a:lnTo>
                      <a:pt x="152" y="42"/>
                    </a:lnTo>
                    <a:lnTo>
                      <a:pt x="151" y="41"/>
                    </a:lnTo>
                    <a:lnTo>
                      <a:pt x="150" y="41"/>
                    </a:lnTo>
                    <a:lnTo>
                      <a:pt x="150" y="41"/>
                    </a:lnTo>
                    <a:lnTo>
                      <a:pt x="149" y="41"/>
                    </a:lnTo>
                    <a:lnTo>
                      <a:pt x="149" y="40"/>
                    </a:lnTo>
                    <a:lnTo>
                      <a:pt x="148" y="39"/>
                    </a:lnTo>
                    <a:lnTo>
                      <a:pt x="148" y="38"/>
                    </a:lnTo>
                    <a:lnTo>
                      <a:pt x="147" y="37"/>
                    </a:lnTo>
                    <a:lnTo>
                      <a:pt x="147" y="35"/>
                    </a:lnTo>
                    <a:lnTo>
                      <a:pt x="148" y="34"/>
                    </a:lnTo>
                    <a:lnTo>
                      <a:pt x="148" y="33"/>
                    </a:lnTo>
                    <a:lnTo>
                      <a:pt x="148" y="32"/>
                    </a:lnTo>
                    <a:lnTo>
                      <a:pt x="148" y="30"/>
                    </a:lnTo>
                    <a:lnTo>
                      <a:pt x="147" y="27"/>
                    </a:lnTo>
                    <a:lnTo>
                      <a:pt x="146" y="25"/>
                    </a:lnTo>
                    <a:lnTo>
                      <a:pt x="146" y="23"/>
                    </a:lnTo>
                    <a:lnTo>
                      <a:pt x="146" y="23"/>
                    </a:lnTo>
                    <a:lnTo>
                      <a:pt x="147" y="22"/>
                    </a:lnTo>
                    <a:lnTo>
                      <a:pt x="147" y="19"/>
                    </a:lnTo>
                    <a:lnTo>
                      <a:pt x="146" y="18"/>
                    </a:lnTo>
                    <a:lnTo>
                      <a:pt x="146" y="18"/>
                    </a:lnTo>
                    <a:lnTo>
                      <a:pt x="145" y="17"/>
                    </a:lnTo>
                    <a:lnTo>
                      <a:pt x="144" y="17"/>
                    </a:lnTo>
                    <a:lnTo>
                      <a:pt x="144" y="16"/>
                    </a:lnTo>
                    <a:lnTo>
                      <a:pt x="143" y="16"/>
                    </a:lnTo>
                    <a:lnTo>
                      <a:pt x="142" y="16"/>
                    </a:lnTo>
                    <a:lnTo>
                      <a:pt x="142" y="17"/>
                    </a:lnTo>
                    <a:lnTo>
                      <a:pt x="141" y="17"/>
                    </a:lnTo>
                    <a:lnTo>
                      <a:pt x="141" y="17"/>
                    </a:lnTo>
                    <a:lnTo>
                      <a:pt x="141" y="16"/>
                    </a:lnTo>
                    <a:lnTo>
                      <a:pt x="141" y="15"/>
                    </a:lnTo>
                    <a:lnTo>
                      <a:pt x="141" y="13"/>
                    </a:lnTo>
                    <a:lnTo>
                      <a:pt x="141" y="13"/>
                    </a:lnTo>
                    <a:lnTo>
                      <a:pt x="141" y="12"/>
                    </a:lnTo>
                    <a:lnTo>
                      <a:pt x="140" y="11"/>
                    </a:lnTo>
                    <a:lnTo>
                      <a:pt x="140" y="6"/>
                    </a:lnTo>
                    <a:lnTo>
                      <a:pt x="140" y="5"/>
                    </a:lnTo>
                    <a:lnTo>
                      <a:pt x="139" y="4"/>
                    </a:lnTo>
                    <a:lnTo>
                      <a:pt x="139" y="4"/>
                    </a:lnTo>
                    <a:lnTo>
                      <a:pt x="139" y="3"/>
                    </a:lnTo>
                    <a:lnTo>
                      <a:pt x="139" y="1"/>
                    </a:lnTo>
                    <a:lnTo>
                      <a:pt x="139" y="1"/>
                    </a:lnTo>
                    <a:lnTo>
                      <a:pt x="138" y="1"/>
                    </a:lnTo>
                    <a:lnTo>
                      <a:pt x="138" y="0"/>
                    </a:lnTo>
                    <a:lnTo>
                      <a:pt x="136" y="1"/>
                    </a:lnTo>
                    <a:lnTo>
                      <a:pt x="135" y="2"/>
                    </a:lnTo>
                    <a:lnTo>
                      <a:pt x="135" y="2"/>
                    </a:lnTo>
                    <a:lnTo>
                      <a:pt x="134" y="2"/>
                    </a:lnTo>
                    <a:lnTo>
                      <a:pt x="134" y="3"/>
                    </a:lnTo>
                    <a:lnTo>
                      <a:pt x="134" y="4"/>
                    </a:lnTo>
                    <a:lnTo>
                      <a:pt x="134" y="5"/>
                    </a:lnTo>
                    <a:lnTo>
                      <a:pt x="134" y="5"/>
                    </a:lnTo>
                    <a:lnTo>
                      <a:pt x="134" y="6"/>
                    </a:lnTo>
                    <a:lnTo>
                      <a:pt x="134" y="7"/>
                    </a:lnTo>
                    <a:lnTo>
                      <a:pt x="134" y="7"/>
                    </a:lnTo>
                    <a:lnTo>
                      <a:pt x="133" y="8"/>
                    </a:lnTo>
                    <a:lnTo>
                      <a:pt x="133" y="9"/>
                    </a:lnTo>
                    <a:lnTo>
                      <a:pt x="131" y="11"/>
                    </a:lnTo>
                    <a:lnTo>
                      <a:pt x="132" y="11"/>
                    </a:lnTo>
                    <a:lnTo>
                      <a:pt x="132" y="12"/>
                    </a:lnTo>
                    <a:lnTo>
                      <a:pt x="132" y="12"/>
                    </a:lnTo>
                    <a:lnTo>
                      <a:pt x="131" y="13"/>
                    </a:lnTo>
                    <a:lnTo>
                      <a:pt x="131" y="14"/>
                    </a:lnTo>
                    <a:lnTo>
                      <a:pt x="131" y="15"/>
                    </a:lnTo>
                    <a:lnTo>
                      <a:pt x="131" y="16"/>
                    </a:lnTo>
                    <a:lnTo>
                      <a:pt x="131" y="17"/>
                    </a:lnTo>
                    <a:lnTo>
                      <a:pt x="131" y="18"/>
                    </a:lnTo>
                    <a:lnTo>
                      <a:pt x="130" y="24"/>
                    </a:lnTo>
                    <a:lnTo>
                      <a:pt x="129" y="25"/>
                    </a:lnTo>
                    <a:lnTo>
                      <a:pt x="129" y="25"/>
                    </a:lnTo>
                    <a:lnTo>
                      <a:pt x="128" y="27"/>
                    </a:lnTo>
                    <a:lnTo>
                      <a:pt x="128" y="28"/>
                    </a:lnTo>
                    <a:lnTo>
                      <a:pt x="127" y="28"/>
                    </a:lnTo>
                    <a:lnTo>
                      <a:pt x="127" y="29"/>
                    </a:lnTo>
                    <a:lnTo>
                      <a:pt x="127" y="30"/>
                    </a:lnTo>
                    <a:lnTo>
                      <a:pt x="127" y="31"/>
                    </a:lnTo>
                    <a:lnTo>
                      <a:pt x="126" y="32"/>
                    </a:lnTo>
                    <a:lnTo>
                      <a:pt x="126" y="32"/>
                    </a:lnTo>
                    <a:lnTo>
                      <a:pt x="123" y="33"/>
                    </a:lnTo>
                    <a:lnTo>
                      <a:pt x="122" y="33"/>
                    </a:lnTo>
                    <a:lnTo>
                      <a:pt x="121" y="34"/>
                    </a:lnTo>
                    <a:lnTo>
                      <a:pt x="120" y="34"/>
                    </a:lnTo>
                    <a:lnTo>
                      <a:pt x="120" y="33"/>
                    </a:lnTo>
                    <a:lnTo>
                      <a:pt x="120" y="33"/>
                    </a:lnTo>
                    <a:lnTo>
                      <a:pt x="119" y="30"/>
                    </a:lnTo>
                    <a:lnTo>
                      <a:pt x="118" y="30"/>
                    </a:lnTo>
                    <a:lnTo>
                      <a:pt x="117" y="29"/>
                    </a:lnTo>
                    <a:lnTo>
                      <a:pt x="115" y="28"/>
                    </a:lnTo>
                    <a:lnTo>
                      <a:pt x="113" y="27"/>
                    </a:lnTo>
                    <a:lnTo>
                      <a:pt x="112" y="26"/>
                    </a:lnTo>
                    <a:lnTo>
                      <a:pt x="111" y="25"/>
                    </a:lnTo>
                    <a:lnTo>
                      <a:pt x="111" y="25"/>
                    </a:lnTo>
                    <a:lnTo>
                      <a:pt x="110" y="23"/>
                    </a:lnTo>
                    <a:lnTo>
                      <a:pt x="110" y="23"/>
                    </a:lnTo>
                    <a:lnTo>
                      <a:pt x="107" y="23"/>
                    </a:lnTo>
                    <a:lnTo>
                      <a:pt x="106" y="20"/>
                    </a:lnTo>
                    <a:lnTo>
                      <a:pt x="107" y="19"/>
                    </a:lnTo>
                    <a:lnTo>
                      <a:pt x="107" y="18"/>
                    </a:lnTo>
                    <a:lnTo>
                      <a:pt x="107" y="17"/>
                    </a:lnTo>
                    <a:lnTo>
                      <a:pt x="108" y="17"/>
                    </a:lnTo>
                    <a:lnTo>
                      <a:pt x="108" y="17"/>
                    </a:lnTo>
                    <a:lnTo>
                      <a:pt x="109" y="16"/>
                    </a:lnTo>
                    <a:lnTo>
                      <a:pt x="108" y="13"/>
                    </a:lnTo>
                    <a:lnTo>
                      <a:pt x="110" y="12"/>
                    </a:lnTo>
                    <a:lnTo>
                      <a:pt x="110" y="13"/>
                    </a:lnTo>
                    <a:lnTo>
                      <a:pt x="111" y="13"/>
                    </a:lnTo>
                    <a:lnTo>
                      <a:pt x="111" y="13"/>
                    </a:lnTo>
                    <a:lnTo>
                      <a:pt x="111" y="13"/>
                    </a:lnTo>
                    <a:lnTo>
                      <a:pt x="112" y="13"/>
                    </a:lnTo>
                    <a:lnTo>
                      <a:pt x="112" y="12"/>
                    </a:lnTo>
                    <a:lnTo>
                      <a:pt x="112" y="11"/>
                    </a:lnTo>
                    <a:lnTo>
                      <a:pt x="114" y="8"/>
                    </a:lnTo>
                    <a:lnTo>
                      <a:pt x="114" y="8"/>
                    </a:lnTo>
                    <a:lnTo>
                      <a:pt x="112" y="6"/>
                    </a:lnTo>
                    <a:lnTo>
                      <a:pt x="111" y="6"/>
                    </a:lnTo>
                    <a:lnTo>
                      <a:pt x="110" y="7"/>
                    </a:lnTo>
                    <a:lnTo>
                      <a:pt x="108" y="7"/>
                    </a:lnTo>
                    <a:lnTo>
                      <a:pt x="108" y="8"/>
                    </a:lnTo>
                    <a:lnTo>
                      <a:pt x="108" y="7"/>
                    </a:lnTo>
                    <a:lnTo>
                      <a:pt x="106" y="7"/>
                    </a:lnTo>
                    <a:lnTo>
                      <a:pt x="105" y="8"/>
                    </a:lnTo>
                    <a:lnTo>
                      <a:pt x="105" y="7"/>
                    </a:lnTo>
                    <a:lnTo>
                      <a:pt x="103" y="7"/>
                    </a:lnTo>
                    <a:lnTo>
                      <a:pt x="102" y="6"/>
                    </a:lnTo>
                    <a:lnTo>
                      <a:pt x="102" y="6"/>
                    </a:lnTo>
                    <a:lnTo>
                      <a:pt x="101" y="6"/>
                    </a:lnTo>
                    <a:lnTo>
                      <a:pt x="101" y="5"/>
                    </a:lnTo>
                    <a:lnTo>
                      <a:pt x="98" y="5"/>
                    </a:lnTo>
                    <a:lnTo>
                      <a:pt x="98" y="5"/>
                    </a:lnTo>
                    <a:lnTo>
                      <a:pt x="97" y="5"/>
                    </a:lnTo>
                    <a:lnTo>
                      <a:pt x="97" y="5"/>
                    </a:lnTo>
                    <a:lnTo>
                      <a:pt x="96" y="4"/>
                    </a:lnTo>
                    <a:lnTo>
                      <a:pt x="96" y="3"/>
                    </a:lnTo>
                    <a:lnTo>
                      <a:pt x="95" y="2"/>
                    </a:lnTo>
                    <a:lnTo>
                      <a:pt x="95" y="2"/>
                    </a:lnTo>
                    <a:lnTo>
                      <a:pt x="95" y="3"/>
                    </a:lnTo>
                    <a:lnTo>
                      <a:pt x="95" y="3"/>
                    </a:lnTo>
                    <a:lnTo>
                      <a:pt x="94" y="3"/>
                    </a:lnTo>
                    <a:lnTo>
                      <a:pt x="94" y="3"/>
                    </a:lnTo>
                    <a:lnTo>
                      <a:pt x="93" y="3"/>
                    </a:lnTo>
                    <a:lnTo>
                      <a:pt x="92" y="3"/>
                    </a:lnTo>
                    <a:lnTo>
                      <a:pt x="92" y="3"/>
                    </a:lnTo>
                    <a:lnTo>
                      <a:pt x="92" y="4"/>
                    </a:lnTo>
                    <a:lnTo>
                      <a:pt x="91" y="4"/>
                    </a:lnTo>
                    <a:lnTo>
                      <a:pt x="91" y="4"/>
                    </a:lnTo>
                    <a:lnTo>
                      <a:pt x="91" y="5"/>
                    </a:lnTo>
                    <a:lnTo>
                      <a:pt x="91" y="5"/>
                    </a:lnTo>
                    <a:lnTo>
                      <a:pt x="92" y="5"/>
                    </a:lnTo>
                    <a:lnTo>
                      <a:pt x="93" y="6"/>
                    </a:lnTo>
                    <a:lnTo>
                      <a:pt x="94" y="6"/>
                    </a:lnTo>
                    <a:lnTo>
                      <a:pt x="94" y="5"/>
                    </a:lnTo>
                    <a:lnTo>
                      <a:pt x="95" y="5"/>
                    </a:lnTo>
                    <a:lnTo>
                      <a:pt x="96" y="6"/>
                    </a:lnTo>
                    <a:lnTo>
                      <a:pt x="96" y="6"/>
                    </a:lnTo>
                    <a:lnTo>
                      <a:pt x="96" y="6"/>
                    </a:lnTo>
                    <a:lnTo>
                      <a:pt x="94" y="7"/>
                    </a:lnTo>
                    <a:lnTo>
                      <a:pt x="92" y="7"/>
                    </a:lnTo>
                    <a:lnTo>
                      <a:pt x="91" y="8"/>
                    </a:lnTo>
                    <a:lnTo>
                      <a:pt x="89" y="8"/>
                    </a:lnTo>
                    <a:lnTo>
                      <a:pt x="88" y="8"/>
                    </a:lnTo>
                    <a:lnTo>
                      <a:pt x="87" y="8"/>
                    </a:lnTo>
                    <a:lnTo>
                      <a:pt x="86" y="9"/>
                    </a:lnTo>
                    <a:lnTo>
                      <a:pt x="85" y="9"/>
                    </a:lnTo>
                    <a:lnTo>
                      <a:pt x="84" y="10"/>
                    </a:lnTo>
                    <a:lnTo>
                      <a:pt x="84" y="10"/>
                    </a:lnTo>
                    <a:lnTo>
                      <a:pt x="84" y="10"/>
                    </a:lnTo>
                    <a:lnTo>
                      <a:pt x="84" y="11"/>
                    </a:lnTo>
                    <a:lnTo>
                      <a:pt x="83" y="12"/>
                    </a:lnTo>
                    <a:lnTo>
                      <a:pt x="83" y="13"/>
                    </a:lnTo>
                    <a:lnTo>
                      <a:pt x="84" y="14"/>
                    </a:lnTo>
                    <a:lnTo>
                      <a:pt x="84" y="14"/>
                    </a:lnTo>
                    <a:lnTo>
                      <a:pt x="85" y="14"/>
                    </a:lnTo>
                    <a:lnTo>
                      <a:pt x="85" y="14"/>
                    </a:lnTo>
                    <a:lnTo>
                      <a:pt x="82" y="14"/>
                    </a:lnTo>
                    <a:lnTo>
                      <a:pt x="80" y="17"/>
                    </a:lnTo>
                    <a:lnTo>
                      <a:pt x="80" y="18"/>
                    </a:lnTo>
                    <a:lnTo>
                      <a:pt x="80" y="19"/>
                    </a:lnTo>
                    <a:lnTo>
                      <a:pt x="80" y="19"/>
                    </a:lnTo>
                    <a:lnTo>
                      <a:pt x="80" y="20"/>
                    </a:lnTo>
                    <a:lnTo>
                      <a:pt x="81" y="20"/>
                    </a:lnTo>
                    <a:lnTo>
                      <a:pt x="82" y="20"/>
                    </a:lnTo>
                    <a:lnTo>
                      <a:pt x="83" y="21"/>
                    </a:lnTo>
                    <a:lnTo>
                      <a:pt x="83" y="23"/>
                    </a:lnTo>
                    <a:lnTo>
                      <a:pt x="81" y="21"/>
                    </a:lnTo>
                    <a:lnTo>
                      <a:pt x="80" y="21"/>
                    </a:lnTo>
                    <a:lnTo>
                      <a:pt x="79" y="23"/>
                    </a:lnTo>
                    <a:lnTo>
                      <a:pt x="77" y="21"/>
                    </a:lnTo>
                    <a:lnTo>
                      <a:pt x="77" y="22"/>
                    </a:lnTo>
                    <a:lnTo>
                      <a:pt x="75" y="23"/>
                    </a:lnTo>
                    <a:lnTo>
                      <a:pt x="76" y="24"/>
                    </a:lnTo>
                    <a:lnTo>
                      <a:pt x="74" y="24"/>
                    </a:lnTo>
                    <a:lnTo>
                      <a:pt x="76" y="21"/>
                    </a:lnTo>
                    <a:lnTo>
                      <a:pt x="75" y="20"/>
                    </a:lnTo>
                    <a:lnTo>
                      <a:pt x="75" y="20"/>
                    </a:lnTo>
                    <a:lnTo>
                      <a:pt x="75" y="19"/>
                    </a:lnTo>
                    <a:lnTo>
                      <a:pt x="75" y="19"/>
                    </a:lnTo>
                    <a:lnTo>
                      <a:pt x="74" y="18"/>
                    </a:lnTo>
                    <a:lnTo>
                      <a:pt x="73" y="18"/>
                    </a:lnTo>
                    <a:lnTo>
                      <a:pt x="72" y="17"/>
                    </a:lnTo>
                    <a:lnTo>
                      <a:pt x="72" y="16"/>
                    </a:lnTo>
                    <a:lnTo>
                      <a:pt x="72" y="16"/>
                    </a:lnTo>
                    <a:lnTo>
                      <a:pt x="72" y="15"/>
                    </a:lnTo>
                    <a:lnTo>
                      <a:pt x="72" y="14"/>
                    </a:lnTo>
                    <a:lnTo>
                      <a:pt x="71" y="14"/>
                    </a:lnTo>
                    <a:lnTo>
                      <a:pt x="71" y="14"/>
                    </a:lnTo>
                    <a:lnTo>
                      <a:pt x="70" y="14"/>
                    </a:lnTo>
                    <a:lnTo>
                      <a:pt x="70" y="14"/>
                    </a:lnTo>
                    <a:lnTo>
                      <a:pt x="69" y="15"/>
                    </a:lnTo>
                    <a:lnTo>
                      <a:pt x="69" y="15"/>
                    </a:lnTo>
                    <a:lnTo>
                      <a:pt x="69" y="16"/>
                    </a:lnTo>
                    <a:lnTo>
                      <a:pt x="69" y="17"/>
                    </a:lnTo>
                    <a:lnTo>
                      <a:pt x="67" y="16"/>
                    </a:lnTo>
                    <a:lnTo>
                      <a:pt x="68" y="18"/>
                    </a:lnTo>
                    <a:lnTo>
                      <a:pt x="67" y="18"/>
                    </a:lnTo>
                    <a:lnTo>
                      <a:pt x="66" y="18"/>
                    </a:lnTo>
                    <a:lnTo>
                      <a:pt x="66" y="18"/>
                    </a:lnTo>
                    <a:lnTo>
                      <a:pt x="66" y="19"/>
                    </a:lnTo>
                    <a:lnTo>
                      <a:pt x="66" y="20"/>
                    </a:lnTo>
                    <a:lnTo>
                      <a:pt x="65" y="20"/>
                    </a:lnTo>
                    <a:lnTo>
                      <a:pt x="65" y="21"/>
                    </a:lnTo>
                    <a:lnTo>
                      <a:pt x="64" y="21"/>
                    </a:lnTo>
                    <a:lnTo>
                      <a:pt x="65" y="19"/>
                    </a:lnTo>
                    <a:lnTo>
                      <a:pt x="64" y="20"/>
                    </a:lnTo>
                    <a:lnTo>
                      <a:pt x="62" y="20"/>
                    </a:lnTo>
                    <a:lnTo>
                      <a:pt x="62" y="21"/>
                    </a:lnTo>
                    <a:lnTo>
                      <a:pt x="62" y="21"/>
                    </a:lnTo>
                    <a:lnTo>
                      <a:pt x="62" y="22"/>
                    </a:lnTo>
                    <a:lnTo>
                      <a:pt x="62" y="23"/>
                    </a:lnTo>
                    <a:lnTo>
                      <a:pt x="62" y="23"/>
                    </a:lnTo>
                    <a:lnTo>
                      <a:pt x="62" y="24"/>
                    </a:lnTo>
                    <a:lnTo>
                      <a:pt x="60" y="22"/>
                    </a:lnTo>
                    <a:lnTo>
                      <a:pt x="59" y="24"/>
                    </a:lnTo>
                    <a:lnTo>
                      <a:pt x="59" y="25"/>
                    </a:lnTo>
                    <a:lnTo>
                      <a:pt x="59" y="26"/>
                    </a:lnTo>
                    <a:lnTo>
                      <a:pt x="61" y="26"/>
                    </a:lnTo>
                    <a:lnTo>
                      <a:pt x="60" y="27"/>
                    </a:lnTo>
                    <a:lnTo>
                      <a:pt x="56" y="28"/>
                    </a:lnTo>
                    <a:lnTo>
                      <a:pt x="56" y="27"/>
                    </a:lnTo>
                    <a:lnTo>
                      <a:pt x="55" y="27"/>
                    </a:lnTo>
                    <a:lnTo>
                      <a:pt x="55" y="27"/>
                    </a:lnTo>
                    <a:lnTo>
                      <a:pt x="54" y="27"/>
                    </a:lnTo>
                    <a:lnTo>
                      <a:pt x="54" y="28"/>
                    </a:lnTo>
                    <a:lnTo>
                      <a:pt x="54" y="28"/>
                    </a:lnTo>
                    <a:lnTo>
                      <a:pt x="54" y="29"/>
                    </a:lnTo>
                    <a:lnTo>
                      <a:pt x="54" y="30"/>
                    </a:lnTo>
                    <a:lnTo>
                      <a:pt x="55" y="30"/>
                    </a:lnTo>
                    <a:lnTo>
                      <a:pt x="55" y="32"/>
                    </a:lnTo>
                    <a:lnTo>
                      <a:pt x="54" y="33"/>
                    </a:lnTo>
                    <a:lnTo>
                      <a:pt x="55" y="35"/>
                    </a:lnTo>
                    <a:lnTo>
                      <a:pt x="54" y="35"/>
                    </a:lnTo>
                    <a:lnTo>
                      <a:pt x="53" y="31"/>
                    </a:lnTo>
                    <a:lnTo>
                      <a:pt x="52" y="30"/>
                    </a:lnTo>
                    <a:lnTo>
                      <a:pt x="52" y="28"/>
                    </a:lnTo>
                    <a:lnTo>
                      <a:pt x="51" y="28"/>
                    </a:lnTo>
                    <a:lnTo>
                      <a:pt x="50" y="30"/>
                    </a:lnTo>
                    <a:lnTo>
                      <a:pt x="48" y="31"/>
                    </a:lnTo>
                    <a:lnTo>
                      <a:pt x="47" y="32"/>
                    </a:lnTo>
                    <a:lnTo>
                      <a:pt x="47" y="33"/>
                    </a:lnTo>
                    <a:lnTo>
                      <a:pt x="46" y="33"/>
                    </a:lnTo>
                    <a:lnTo>
                      <a:pt x="46" y="35"/>
                    </a:lnTo>
                    <a:lnTo>
                      <a:pt x="47" y="35"/>
                    </a:lnTo>
                    <a:lnTo>
                      <a:pt x="47" y="36"/>
                    </a:lnTo>
                    <a:lnTo>
                      <a:pt x="47" y="36"/>
                    </a:lnTo>
                    <a:lnTo>
                      <a:pt x="48" y="37"/>
                    </a:lnTo>
                    <a:lnTo>
                      <a:pt x="48" y="38"/>
                    </a:lnTo>
                    <a:lnTo>
                      <a:pt x="47" y="38"/>
                    </a:lnTo>
                    <a:lnTo>
                      <a:pt x="46" y="39"/>
                    </a:lnTo>
                    <a:lnTo>
                      <a:pt x="44" y="40"/>
                    </a:lnTo>
                    <a:lnTo>
                      <a:pt x="44" y="41"/>
                    </a:lnTo>
                    <a:lnTo>
                      <a:pt x="43" y="42"/>
                    </a:lnTo>
                    <a:lnTo>
                      <a:pt x="41" y="43"/>
                    </a:lnTo>
                    <a:lnTo>
                      <a:pt x="41" y="43"/>
                    </a:lnTo>
                    <a:lnTo>
                      <a:pt x="39" y="44"/>
                    </a:lnTo>
                    <a:lnTo>
                      <a:pt x="37" y="44"/>
                    </a:lnTo>
                    <a:lnTo>
                      <a:pt x="35" y="45"/>
                    </a:lnTo>
                    <a:lnTo>
                      <a:pt x="35" y="45"/>
                    </a:lnTo>
                    <a:lnTo>
                      <a:pt x="32" y="44"/>
                    </a:lnTo>
                    <a:lnTo>
                      <a:pt x="29" y="45"/>
                    </a:lnTo>
                    <a:lnTo>
                      <a:pt x="26" y="46"/>
                    </a:lnTo>
                    <a:lnTo>
                      <a:pt x="25" y="46"/>
                    </a:lnTo>
                    <a:lnTo>
                      <a:pt x="24" y="46"/>
                    </a:lnTo>
                    <a:lnTo>
                      <a:pt x="24" y="47"/>
                    </a:lnTo>
                    <a:lnTo>
                      <a:pt x="23" y="47"/>
                    </a:lnTo>
                    <a:lnTo>
                      <a:pt x="23" y="47"/>
                    </a:lnTo>
                    <a:lnTo>
                      <a:pt x="22" y="48"/>
                    </a:lnTo>
                    <a:lnTo>
                      <a:pt x="20" y="48"/>
                    </a:lnTo>
                    <a:lnTo>
                      <a:pt x="19" y="48"/>
                    </a:lnTo>
                    <a:lnTo>
                      <a:pt x="19" y="49"/>
                    </a:lnTo>
                    <a:lnTo>
                      <a:pt x="18" y="49"/>
                    </a:lnTo>
                    <a:lnTo>
                      <a:pt x="18" y="50"/>
                    </a:lnTo>
                    <a:lnTo>
                      <a:pt x="17" y="51"/>
                    </a:lnTo>
                    <a:lnTo>
                      <a:pt x="17" y="51"/>
                    </a:lnTo>
                    <a:lnTo>
                      <a:pt x="17" y="51"/>
                    </a:lnTo>
                    <a:lnTo>
                      <a:pt x="17" y="51"/>
                    </a:lnTo>
                    <a:lnTo>
                      <a:pt x="16" y="52"/>
                    </a:lnTo>
                    <a:lnTo>
                      <a:pt x="15" y="52"/>
                    </a:lnTo>
                    <a:lnTo>
                      <a:pt x="14" y="52"/>
                    </a:lnTo>
                    <a:lnTo>
                      <a:pt x="14" y="52"/>
                    </a:lnTo>
                    <a:lnTo>
                      <a:pt x="13" y="52"/>
                    </a:lnTo>
                    <a:lnTo>
                      <a:pt x="13" y="53"/>
                    </a:lnTo>
                    <a:lnTo>
                      <a:pt x="12" y="53"/>
                    </a:lnTo>
                    <a:lnTo>
                      <a:pt x="11" y="54"/>
                    </a:lnTo>
                    <a:lnTo>
                      <a:pt x="9" y="57"/>
                    </a:lnTo>
                    <a:lnTo>
                      <a:pt x="9" y="57"/>
                    </a:lnTo>
                    <a:lnTo>
                      <a:pt x="10" y="53"/>
                    </a:lnTo>
                    <a:lnTo>
                      <a:pt x="9" y="53"/>
                    </a:lnTo>
                    <a:lnTo>
                      <a:pt x="7" y="57"/>
                    </a:lnTo>
                    <a:lnTo>
                      <a:pt x="6" y="60"/>
                    </a:lnTo>
                    <a:lnTo>
                      <a:pt x="6" y="62"/>
                    </a:lnTo>
                    <a:lnTo>
                      <a:pt x="6" y="62"/>
                    </a:lnTo>
                    <a:lnTo>
                      <a:pt x="7" y="62"/>
                    </a:lnTo>
                    <a:lnTo>
                      <a:pt x="7" y="62"/>
                    </a:lnTo>
                    <a:lnTo>
                      <a:pt x="7" y="63"/>
                    </a:lnTo>
                    <a:lnTo>
                      <a:pt x="6" y="63"/>
                    </a:lnTo>
                    <a:lnTo>
                      <a:pt x="6" y="64"/>
                    </a:lnTo>
                    <a:lnTo>
                      <a:pt x="4" y="65"/>
                    </a:lnTo>
                    <a:lnTo>
                      <a:pt x="4" y="66"/>
                    </a:lnTo>
                    <a:lnTo>
                      <a:pt x="4" y="67"/>
                    </a:lnTo>
                    <a:lnTo>
                      <a:pt x="4" y="68"/>
                    </a:lnTo>
                    <a:lnTo>
                      <a:pt x="5" y="69"/>
                    </a:lnTo>
                    <a:lnTo>
                      <a:pt x="5" y="70"/>
                    </a:lnTo>
                    <a:lnTo>
                      <a:pt x="6" y="72"/>
                    </a:lnTo>
                    <a:lnTo>
                      <a:pt x="7" y="73"/>
                    </a:lnTo>
                    <a:lnTo>
                      <a:pt x="7" y="74"/>
                    </a:lnTo>
                    <a:lnTo>
                      <a:pt x="7" y="75"/>
                    </a:lnTo>
                    <a:lnTo>
                      <a:pt x="7" y="75"/>
                    </a:lnTo>
                    <a:lnTo>
                      <a:pt x="6" y="74"/>
                    </a:lnTo>
                    <a:lnTo>
                      <a:pt x="6" y="73"/>
                    </a:lnTo>
                    <a:lnTo>
                      <a:pt x="4" y="72"/>
                    </a:lnTo>
                    <a:lnTo>
                      <a:pt x="4" y="71"/>
                    </a:lnTo>
                    <a:lnTo>
                      <a:pt x="3" y="71"/>
                    </a:lnTo>
                    <a:lnTo>
                      <a:pt x="4" y="74"/>
                    </a:lnTo>
                    <a:lnTo>
                      <a:pt x="2" y="72"/>
                    </a:lnTo>
                    <a:lnTo>
                      <a:pt x="2" y="75"/>
                    </a:lnTo>
                    <a:lnTo>
                      <a:pt x="4" y="79"/>
                    </a:lnTo>
                    <a:lnTo>
                      <a:pt x="4" y="79"/>
                    </a:lnTo>
                    <a:lnTo>
                      <a:pt x="4" y="80"/>
                    </a:lnTo>
                    <a:lnTo>
                      <a:pt x="4" y="80"/>
                    </a:lnTo>
                    <a:lnTo>
                      <a:pt x="3" y="81"/>
                    </a:lnTo>
                    <a:lnTo>
                      <a:pt x="3" y="81"/>
                    </a:lnTo>
                    <a:lnTo>
                      <a:pt x="3" y="82"/>
                    </a:lnTo>
                    <a:lnTo>
                      <a:pt x="3" y="82"/>
                    </a:lnTo>
                    <a:lnTo>
                      <a:pt x="4" y="83"/>
                    </a:lnTo>
                    <a:lnTo>
                      <a:pt x="5" y="84"/>
                    </a:lnTo>
                    <a:lnTo>
                      <a:pt x="5" y="85"/>
                    </a:lnTo>
                    <a:lnTo>
                      <a:pt x="6" y="85"/>
                    </a:lnTo>
                    <a:lnTo>
                      <a:pt x="6" y="86"/>
                    </a:lnTo>
                    <a:lnTo>
                      <a:pt x="6" y="88"/>
                    </a:lnTo>
                    <a:lnTo>
                      <a:pt x="6" y="88"/>
                    </a:lnTo>
                    <a:lnTo>
                      <a:pt x="5" y="89"/>
                    </a:lnTo>
                    <a:lnTo>
                      <a:pt x="6" y="90"/>
                    </a:lnTo>
                    <a:lnTo>
                      <a:pt x="6" y="90"/>
                    </a:lnTo>
                    <a:lnTo>
                      <a:pt x="6" y="91"/>
                    </a:lnTo>
                    <a:lnTo>
                      <a:pt x="6" y="93"/>
                    </a:lnTo>
                    <a:lnTo>
                      <a:pt x="6" y="93"/>
                    </a:lnTo>
                    <a:lnTo>
                      <a:pt x="6" y="93"/>
                    </a:lnTo>
                    <a:lnTo>
                      <a:pt x="6" y="93"/>
                    </a:lnTo>
                    <a:lnTo>
                      <a:pt x="5" y="94"/>
                    </a:lnTo>
                    <a:lnTo>
                      <a:pt x="5" y="95"/>
                    </a:lnTo>
                    <a:lnTo>
                      <a:pt x="5" y="95"/>
                    </a:lnTo>
                    <a:lnTo>
                      <a:pt x="6" y="96"/>
                    </a:lnTo>
                    <a:lnTo>
                      <a:pt x="6" y="97"/>
                    </a:lnTo>
                    <a:lnTo>
                      <a:pt x="6" y="97"/>
                    </a:lnTo>
                    <a:lnTo>
                      <a:pt x="6" y="98"/>
                    </a:lnTo>
                    <a:lnTo>
                      <a:pt x="6" y="98"/>
                    </a:lnTo>
                    <a:lnTo>
                      <a:pt x="7" y="98"/>
                    </a:lnTo>
                    <a:lnTo>
                      <a:pt x="8" y="100"/>
                    </a:lnTo>
                    <a:lnTo>
                      <a:pt x="8" y="101"/>
                    </a:lnTo>
                    <a:lnTo>
                      <a:pt x="7" y="103"/>
                    </a:lnTo>
                    <a:lnTo>
                      <a:pt x="6" y="104"/>
                    </a:lnTo>
                    <a:lnTo>
                      <a:pt x="6" y="106"/>
                    </a:lnTo>
                    <a:lnTo>
                      <a:pt x="5" y="107"/>
                    </a:lnTo>
                    <a:lnTo>
                      <a:pt x="4" y="109"/>
                    </a:lnTo>
                    <a:lnTo>
                      <a:pt x="3" y="109"/>
                    </a:lnTo>
                    <a:lnTo>
                      <a:pt x="2" y="109"/>
                    </a:lnTo>
                    <a:lnTo>
                      <a:pt x="1" y="109"/>
                    </a:lnTo>
                    <a:lnTo>
                      <a:pt x="1" y="109"/>
                    </a:lnTo>
                    <a:lnTo>
                      <a:pt x="0" y="112"/>
                    </a:lnTo>
                    <a:lnTo>
                      <a:pt x="1" y="112"/>
                    </a:lnTo>
                    <a:lnTo>
                      <a:pt x="2" y="112"/>
                    </a:lnTo>
                    <a:lnTo>
                      <a:pt x="3" y="112"/>
                    </a:lnTo>
                    <a:lnTo>
                      <a:pt x="3" y="113"/>
                    </a:lnTo>
                    <a:lnTo>
                      <a:pt x="4" y="114"/>
                    </a:lnTo>
                    <a:lnTo>
                      <a:pt x="5" y="114"/>
                    </a:lnTo>
                    <a:lnTo>
                      <a:pt x="7" y="114"/>
                    </a:lnTo>
                    <a:lnTo>
                      <a:pt x="7" y="115"/>
                    </a:lnTo>
                    <a:lnTo>
                      <a:pt x="8" y="115"/>
                    </a:lnTo>
                    <a:lnTo>
                      <a:pt x="10" y="115"/>
                    </a:lnTo>
                    <a:lnTo>
                      <a:pt x="13" y="115"/>
                    </a:lnTo>
                    <a:lnTo>
                      <a:pt x="14" y="115"/>
                    </a:lnTo>
                    <a:lnTo>
                      <a:pt x="14" y="114"/>
                    </a:lnTo>
                    <a:lnTo>
                      <a:pt x="14" y="113"/>
                    </a:lnTo>
                    <a:lnTo>
                      <a:pt x="16" y="114"/>
                    </a:lnTo>
                    <a:lnTo>
                      <a:pt x="17" y="113"/>
                    </a:lnTo>
                    <a:lnTo>
                      <a:pt x="19" y="112"/>
                    </a:lnTo>
                    <a:lnTo>
                      <a:pt x="21" y="110"/>
                    </a:lnTo>
                    <a:lnTo>
                      <a:pt x="22" y="110"/>
                    </a:lnTo>
                    <a:lnTo>
                      <a:pt x="22" y="110"/>
                    </a:lnTo>
                    <a:lnTo>
                      <a:pt x="25" y="111"/>
                    </a:lnTo>
                    <a:lnTo>
                      <a:pt x="25" y="111"/>
                    </a:lnTo>
                    <a:lnTo>
                      <a:pt x="28" y="109"/>
                    </a:lnTo>
                    <a:lnTo>
                      <a:pt x="29" y="109"/>
                    </a:lnTo>
                    <a:lnTo>
                      <a:pt x="29" y="109"/>
                    </a:lnTo>
                    <a:lnTo>
                      <a:pt x="30" y="109"/>
                    </a:lnTo>
                    <a:lnTo>
                      <a:pt x="30" y="110"/>
                    </a:lnTo>
                    <a:lnTo>
                      <a:pt x="31" y="110"/>
                    </a:lnTo>
                    <a:lnTo>
                      <a:pt x="31" y="110"/>
                    </a:lnTo>
                    <a:lnTo>
                      <a:pt x="32" y="110"/>
                    </a:lnTo>
                    <a:lnTo>
                      <a:pt x="33" y="110"/>
                    </a:lnTo>
                    <a:lnTo>
                      <a:pt x="34" y="109"/>
                    </a:lnTo>
                    <a:lnTo>
                      <a:pt x="34" y="109"/>
                    </a:lnTo>
                    <a:lnTo>
                      <a:pt x="35" y="109"/>
                    </a:lnTo>
                    <a:lnTo>
                      <a:pt x="36" y="109"/>
                    </a:lnTo>
                    <a:lnTo>
                      <a:pt x="37" y="110"/>
                    </a:lnTo>
                    <a:lnTo>
                      <a:pt x="37" y="110"/>
                    </a:lnTo>
                    <a:lnTo>
                      <a:pt x="38" y="109"/>
                    </a:lnTo>
                    <a:lnTo>
                      <a:pt x="38" y="109"/>
                    </a:lnTo>
                    <a:lnTo>
                      <a:pt x="38" y="108"/>
                    </a:lnTo>
                    <a:lnTo>
                      <a:pt x="39" y="108"/>
                    </a:lnTo>
                    <a:lnTo>
                      <a:pt x="39" y="107"/>
                    </a:lnTo>
                    <a:lnTo>
                      <a:pt x="40" y="107"/>
                    </a:lnTo>
                    <a:lnTo>
                      <a:pt x="40" y="107"/>
                    </a:lnTo>
                    <a:lnTo>
                      <a:pt x="41" y="106"/>
                    </a:lnTo>
                    <a:lnTo>
                      <a:pt x="41" y="104"/>
                    </a:lnTo>
                    <a:lnTo>
                      <a:pt x="42" y="103"/>
                    </a:lnTo>
                    <a:lnTo>
                      <a:pt x="43" y="103"/>
                    </a:lnTo>
                    <a:lnTo>
                      <a:pt x="44" y="103"/>
                    </a:lnTo>
                    <a:lnTo>
                      <a:pt x="45" y="103"/>
                    </a:lnTo>
                    <a:lnTo>
                      <a:pt x="46" y="103"/>
                    </a:lnTo>
                    <a:lnTo>
                      <a:pt x="47" y="103"/>
                    </a:lnTo>
                    <a:lnTo>
                      <a:pt x="48" y="102"/>
                    </a:lnTo>
                    <a:lnTo>
                      <a:pt x="49" y="102"/>
                    </a:lnTo>
                    <a:lnTo>
                      <a:pt x="50" y="101"/>
                    </a:lnTo>
                    <a:lnTo>
                      <a:pt x="52" y="101"/>
                    </a:lnTo>
                    <a:lnTo>
                      <a:pt x="54" y="101"/>
                    </a:lnTo>
                    <a:lnTo>
                      <a:pt x="54" y="101"/>
                    </a:lnTo>
                    <a:lnTo>
                      <a:pt x="55" y="101"/>
                    </a:lnTo>
                    <a:lnTo>
                      <a:pt x="55" y="102"/>
                    </a:lnTo>
                    <a:lnTo>
                      <a:pt x="57" y="101"/>
                    </a:lnTo>
                    <a:lnTo>
                      <a:pt x="61" y="99"/>
                    </a:lnTo>
                    <a:lnTo>
                      <a:pt x="63" y="99"/>
                    </a:lnTo>
                    <a:lnTo>
                      <a:pt x="65" y="98"/>
                    </a:lnTo>
                    <a:lnTo>
                      <a:pt x="67" y="98"/>
                    </a:lnTo>
                    <a:lnTo>
                      <a:pt x="69" y="98"/>
                    </a:lnTo>
                    <a:lnTo>
                      <a:pt x="72" y="98"/>
                    </a:lnTo>
                    <a:lnTo>
                      <a:pt x="73" y="97"/>
                    </a:lnTo>
                    <a:lnTo>
                      <a:pt x="74" y="98"/>
                    </a:lnTo>
                    <a:lnTo>
                      <a:pt x="75" y="98"/>
                    </a:lnTo>
                    <a:lnTo>
                      <a:pt x="75" y="99"/>
                    </a:lnTo>
                    <a:lnTo>
                      <a:pt x="77" y="100"/>
                    </a:lnTo>
                    <a:lnTo>
                      <a:pt x="78" y="100"/>
                    </a:lnTo>
                    <a:lnTo>
                      <a:pt x="78" y="100"/>
                    </a:lnTo>
                    <a:lnTo>
                      <a:pt x="79" y="100"/>
                    </a:lnTo>
                    <a:lnTo>
                      <a:pt x="79" y="100"/>
                    </a:lnTo>
                    <a:lnTo>
                      <a:pt x="79" y="100"/>
                    </a:lnTo>
                    <a:lnTo>
                      <a:pt x="79" y="101"/>
                    </a:lnTo>
                    <a:lnTo>
                      <a:pt x="80" y="101"/>
                    </a:lnTo>
                    <a:lnTo>
                      <a:pt x="81" y="101"/>
                    </a:lnTo>
                    <a:lnTo>
                      <a:pt x="81" y="101"/>
                    </a:lnTo>
                    <a:lnTo>
                      <a:pt x="81" y="102"/>
                    </a:lnTo>
                    <a:lnTo>
                      <a:pt x="82" y="102"/>
                    </a:lnTo>
                    <a:lnTo>
                      <a:pt x="82" y="102"/>
                    </a:lnTo>
                    <a:lnTo>
                      <a:pt x="82" y="103"/>
                    </a:lnTo>
                    <a:lnTo>
                      <a:pt x="81" y="104"/>
                    </a:lnTo>
                    <a:lnTo>
                      <a:pt x="81" y="105"/>
                    </a:lnTo>
                    <a:lnTo>
                      <a:pt x="81" y="105"/>
                    </a:lnTo>
                    <a:lnTo>
                      <a:pt x="82" y="107"/>
                    </a:lnTo>
                    <a:lnTo>
                      <a:pt x="83" y="106"/>
                    </a:lnTo>
                    <a:lnTo>
                      <a:pt x="84" y="109"/>
                    </a:lnTo>
                    <a:lnTo>
                      <a:pt x="84" y="109"/>
                    </a:lnTo>
                    <a:lnTo>
                      <a:pt x="84" y="109"/>
                    </a:lnTo>
                    <a:lnTo>
                      <a:pt x="84" y="111"/>
                    </a:lnTo>
                    <a:lnTo>
                      <a:pt x="84" y="111"/>
                    </a:lnTo>
                    <a:lnTo>
                      <a:pt x="84" y="112"/>
                    </a:lnTo>
                    <a:lnTo>
                      <a:pt x="83" y="112"/>
                    </a:lnTo>
                    <a:lnTo>
                      <a:pt x="83" y="112"/>
                    </a:lnTo>
                    <a:lnTo>
                      <a:pt x="82" y="112"/>
                    </a:lnTo>
                    <a:lnTo>
                      <a:pt x="83" y="114"/>
                    </a:lnTo>
                    <a:lnTo>
                      <a:pt x="85" y="114"/>
                    </a:lnTo>
                    <a:lnTo>
                      <a:pt x="85" y="114"/>
                    </a:lnTo>
                    <a:lnTo>
                      <a:pt x="85" y="115"/>
                    </a:lnTo>
                    <a:lnTo>
                      <a:pt x="86" y="115"/>
                    </a:lnTo>
                    <a:lnTo>
                      <a:pt x="86" y="114"/>
                    </a:lnTo>
                    <a:lnTo>
                      <a:pt x="86" y="113"/>
                    </a:lnTo>
                    <a:lnTo>
                      <a:pt x="86" y="112"/>
                    </a:lnTo>
                    <a:lnTo>
                      <a:pt x="86" y="111"/>
                    </a:lnTo>
                    <a:lnTo>
                      <a:pt x="87" y="111"/>
                    </a:lnTo>
                    <a:lnTo>
                      <a:pt x="88" y="110"/>
                    </a:lnTo>
                    <a:lnTo>
                      <a:pt x="89" y="110"/>
                    </a:lnTo>
                    <a:lnTo>
                      <a:pt x="89" y="110"/>
                    </a:lnTo>
                    <a:lnTo>
                      <a:pt x="90" y="110"/>
                    </a:lnTo>
                    <a:lnTo>
                      <a:pt x="91" y="109"/>
                    </a:lnTo>
                    <a:lnTo>
                      <a:pt x="91" y="108"/>
                    </a:lnTo>
                    <a:lnTo>
                      <a:pt x="92" y="107"/>
                    </a:lnTo>
                    <a:lnTo>
                      <a:pt x="92" y="107"/>
                    </a:lnTo>
                    <a:lnTo>
                      <a:pt x="93" y="107"/>
                    </a:lnTo>
                    <a:lnTo>
                      <a:pt x="94" y="104"/>
                    </a:lnTo>
                    <a:lnTo>
                      <a:pt x="96" y="104"/>
                    </a:lnTo>
                    <a:lnTo>
                      <a:pt x="97" y="104"/>
                    </a:lnTo>
                    <a:lnTo>
                      <a:pt x="98" y="103"/>
                    </a:lnTo>
                    <a:lnTo>
                      <a:pt x="98" y="102"/>
                    </a:lnTo>
                    <a:lnTo>
                      <a:pt x="98" y="101"/>
                    </a:lnTo>
                    <a:lnTo>
                      <a:pt x="98" y="102"/>
                    </a:lnTo>
                    <a:lnTo>
                      <a:pt x="98" y="102"/>
                    </a:lnTo>
                    <a:lnTo>
                      <a:pt x="98" y="103"/>
                    </a:lnTo>
                    <a:lnTo>
                      <a:pt x="99" y="103"/>
                    </a:lnTo>
                    <a:lnTo>
                      <a:pt x="99" y="104"/>
                    </a:lnTo>
                    <a:lnTo>
                      <a:pt x="98" y="104"/>
                    </a:lnTo>
                    <a:lnTo>
                      <a:pt x="98" y="105"/>
                    </a:lnTo>
                    <a:lnTo>
                      <a:pt x="97" y="105"/>
                    </a:lnTo>
                    <a:lnTo>
                      <a:pt x="96" y="106"/>
                    </a:lnTo>
                    <a:lnTo>
                      <a:pt x="95" y="106"/>
                    </a:lnTo>
                    <a:lnTo>
                      <a:pt x="95" y="106"/>
                    </a:lnTo>
                    <a:lnTo>
                      <a:pt x="96" y="109"/>
                    </a:lnTo>
                    <a:lnTo>
                      <a:pt x="95" y="109"/>
                    </a:lnTo>
                    <a:lnTo>
                      <a:pt x="95" y="109"/>
                    </a:lnTo>
                    <a:lnTo>
                      <a:pt x="94" y="109"/>
                    </a:lnTo>
                    <a:lnTo>
                      <a:pt x="92" y="111"/>
                    </a:lnTo>
                    <a:lnTo>
                      <a:pt x="92" y="112"/>
                    </a:lnTo>
                    <a:lnTo>
                      <a:pt x="92" y="113"/>
                    </a:lnTo>
                    <a:lnTo>
                      <a:pt x="91" y="113"/>
                    </a:lnTo>
                    <a:lnTo>
                      <a:pt x="91" y="114"/>
                    </a:lnTo>
                    <a:lnTo>
                      <a:pt x="89" y="115"/>
                    </a:lnTo>
                    <a:lnTo>
                      <a:pt x="89" y="115"/>
                    </a:lnTo>
                    <a:lnTo>
                      <a:pt x="89" y="115"/>
                    </a:lnTo>
                    <a:lnTo>
                      <a:pt x="89" y="116"/>
                    </a:lnTo>
                    <a:lnTo>
                      <a:pt x="91" y="116"/>
                    </a:lnTo>
                    <a:lnTo>
                      <a:pt x="92" y="115"/>
                    </a:lnTo>
                    <a:lnTo>
                      <a:pt x="92" y="115"/>
                    </a:lnTo>
                    <a:lnTo>
                      <a:pt x="93" y="115"/>
                    </a:lnTo>
                    <a:lnTo>
                      <a:pt x="94" y="113"/>
                    </a:lnTo>
                    <a:lnTo>
                      <a:pt x="94" y="112"/>
                    </a:lnTo>
                    <a:lnTo>
                      <a:pt x="95" y="111"/>
                    </a:lnTo>
                    <a:lnTo>
                      <a:pt x="95" y="111"/>
                    </a:lnTo>
                    <a:lnTo>
                      <a:pt x="96" y="111"/>
                    </a:lnTo>
                    <a:lnTo>
                      <a:pt x="96" y="112"/>
                    </a:lnTo>
                    <a:lnTo>
                      <a:pt x="96" y="113"/>
                    </a:lnTo>
                    <a:lnTo>
                      <a:pt x="96" y="114"/>
                    </a:lnTo>
                    <a:lnTo>
                      <a:pt x="95" y="115"/>
                    </a:lnTo>
                    <a:lnTo>
                      <a:pt x="95" y="115"/>
                    </a:lnTo>
                    <a:lnTo>
                      <a:pt x="94" y="116"/>
                    </a:lnTo>
                    <a:lnTo>
                      <a:pt x="94" y="117"/>
                    </a:lnTo>
                    <a:lnTo>
                      <a:pt x="94" y="117"/>
                    </a:lnTo>
                    <a:lnTo>
                      <a:pt x="95" y="117"/>
                    </a:lnTo>
                    <a:lnTo>
                      <a:pt x="96" y="117"/>
                    </a:lnTo>
                    <a:lnTo>
                      <a:pt x="98" y="117"/>
                    </a:lnTo>
                    <a:lnTo>
                      <a:pt x="98" y="118"/>
                    </a:lnTo>
                    <a:lnTo>
                      <a:pt x="96" y="120"/>
                    </a:lnTo>
                    <a:lnTo>
                      <a:pt x="96" y="120"/>
                    </a:lnTo>
                    <a:lnTo>
                      <a:pt x="97" y="120"/>
                    </a:lnTo>
                    <a:lnTo>
                      <a:pt x="98" y="122"/>
                    </a:lnTo>
                    <a:lnTo>
                      <a:pt x="98" y="123"/>
                    </a:lnTo>
                    <a:lnTo>
                      <a:pt x="98" y="123"/>
                    </a:lnTo>
                    <a:lnTo>
                      <a:pt x="95" y="126"/>
                    </a:lnTo>
                    <a:lnTo>
                      <a:pt x="95" y="127"/>
                    </a:lnTo>
                    <a:lnTo>
                      <a:pt x="96" y="127"/>
                    </a:lnTo>
                    <a:lnTo>
                      <a:pt x="96" y="128"/>
                    </a:lnTo>
                    <a:lnTo>
                      <a:pt x="98" y="129"/>
                    </a:lnTo>
                    <a:lnTo>
                      <a:pt x="99" y="129"/>
                    </a:lnTo>
                    <a:lnTo>
                      <a:pt x="99" y="130"/>
                    </a:lnTo>
                    <a:lnTo>
                      <a:pt x="101" y="132"/>
                    </a:lnTo>
                    <a:lnTo>
                      <a:pt x="101" y="132"/>
                    </a:lnTo>
                    <a:lnTo>
                      <a:pt x="105" y="132"/>
                    </a:lnTo>
                    <a:lnTo>
                      <a:pt x="107" y="133"/>
                    </a:lnTo>
                    <a:lnTo>
                      <a:pt x="108" y="134"/>
                    </a:lnTo>
                    <a:lnTo>
                      <a:pt x="110" y="133"/>
                    </a:lnTo>
                    <a:lnTo>
                      <a:pt x="112" y="133"/>
                    </a:lnTo>
                    <a:lnTo>
                      <a:pt x="113" y="132"/>
                    </a:lnTo>
                    <a:lnTo>
                      <a:pt x="114" y="131"/>
                    </a:lnTo>
                    <a:lnTo>
                      <a:pt x="114" y="129"/>
                    </a:lnTo>
                    <a:lnTo>
                      <a:pt x="115" y="129"/>
                    </a:lnTo>
                    <a:lnTo>
                      <a:pt x="115" y="129"/>
                    </a:lnTo>
                    <a:lnTo>
                      <a:pt x="116" y="129"/>
                    </a:lnTo>
                    <a:lnTo>
                      <a:pt x="116" y="132"/>
                    </a:lnTo>
                    <a:lnTo>
                      <a:pt x="117" y="132"/>
                    </a:lnTo>
                    <a:lnTo>
                      <a:pt x="116" y="133"/>
                    </a:lnTo>
                    <a:lnTo>
                      <a:pt x="117" y="133"/>
                    </a:lnTo>
                    <a:lnTo>
                      <a:pt x="117" y="134"/>
                    </a:lnTo>
                    <a:lnTo>
                      <a:pt x="117" y="134"/>
                    </a:lnTo>
                    <a:lnTo>
                      <a:pt x="118" y="135"/>
                    </a:lnTo>
                    <a:lnTo>
                      <a:pt x="118" y="135"/>
                    </a:lnTo>
                    <a:lnTo>
                      <a:pt x="119" y="135"/>
                    </a:lnTo>
                    <a:lnTo>
                      <a:pt x="119" y="134"/>
                    </a:lnTo>
                    <a:lnTo>
                      <a:pt x="120" y="134"/>
                    </a:lnTo>
                    <a:lnTo>
                      <a:pt x="120" y="134"/>
                    </a:lnTo>
                    <a:lnTo>
                      <a:pt x="122" y="134"/>
                    </a:lnTo>
                    <a:lnTo>
                      <a:pt x="122" y="133"/>
                    </a:lnTo>
                    <a:lnTo>
                      <a:pt x="123" y="133"/>
                    </a:lnTo>
                    <a:lnTo>
                      <a:pt x="123" y="133"/>
                    </a:lnTo>
                    <a:lnTo>
                      <a:pt x="125" y="131"/>
                    </a:lnTo>
                    <a:lnTo>
                      <a:pt x="125" y="131"/>
                    </a:lnTo>
                    <a:lnTo>
                      <a:pt x="126" y="130"/>
                    </a:lnTo>
                    <a:lnTo>
                      <a:pt x="127" y="129"/>
                    </a:lnTo>
                    <a:lnTo>
                      <a:pt x="126" y="129"/>
                    </a:lnTo>
                    <a:lnTo>
                      <a:pt x="128" y="128"/>
                    </a:lnTo>
                    <a:lnTo>
                      <a:pt x="129" y="129"/>
                    </a:lnTo>
                    <a:lnTo>
                      <a:pt x="130" y="129"/>
                    </a:lnTo>
                    <a:lnTo>
                      <a:pt x="132" y="128"/>
                    </a:lnTo>
                    <a:lnTo>
                      <a:pt x="135" y="128"/>
                    </a:lnTo>
                    <a:lnTo>
                      <a:pt x="136" y="127"/>
                    </a:lnTo>
                    <a:lnTo>
                      <a:pt x="137" y="125"/>
                    </a:lnTo>
                    <a:lnTo>
                      <a:pt x="137" y="123"/>
                    </a:lnTo>
                    <a:lnTo>
                      <a:pt x="137" y="122"/>
                    </a:lnTo>
                    <a:lnTo>
                      <a:pt x="138" y="122"/>
                    </a:lnTo>
                    <a:lnTo>
                      <a:pt x="139" y="120"/>
                    </a:lnTo>
                    <a:lnTo>
                      <a:pt x="140" y="120"/>
                    </a:lnTo>
                    <a:lnTo>
                      <a:pt x="140" y="118"/>
                    </a:lnTo>
                    <a:lnTo>
                      <a:pt x="140" y="118"/>
                    </a:lnTo>
                    <a:lnTo>
                      <a:pt x="140" y="118"/>
                    </a:lnTo>
                    <a:lnTo>
                      <a:pt x="141" y="118"/>
                    </a:lnTo>
                    <a:lnTo>
                      <a:pt x="142" y="117"/>
                    </a:lnTo>
                    <a:lnTo>
                      <a:pt x="142" y="116"/>
                    </a:lnTo>
                    <a:lnTo>
                      <a:pt x="143" y="115"/>
                    </a:lnTo>
                    <a:lnTo>
                      <a:pt x="143" y="114"/>
                    </a:lnTo>
                    <a:lnTo>
                      <a:pt x="143" y="113"/>
                    </a:lnTo>
                    <a:lnTo>
                      <a:pt x="144" y="112"/>
                    </a:lnTo>
                    <a:lnTo>
                      <a:pt x="144" y="111"/>
                    </a:lnTo>
                    <a:lnTo>
                      <a:pt x="146" y="110"/>
                    </a:lnTo>
                    <a:lnTo>
                      <a:pt x="147" y="109"/>
                    </a:lnTo>
                    <a:lnTo>
                      <a:pt x="148" y="107"/>
                    </a:lnTo>
                    <a:lnTo>
                      <a:pt x="149" y="107"/>
                    </a:lnTo>
                    <a:lnTo>
                      <a:pt x="149" y="106"/>
                    </a:lnTo>
                    <a:lnTo>
                      <a:pt x="150" y="105"/>
                    </a:lnTo>
                    <a:lnTo>
                      <a:pt x="150" y="105"/>
                    </a:lnTo>
                    <a:lnTo>
                      <a:pt x="150" y="104"/>
                    </a:lnTo>
                    <a:lnTo>
                      <a:pt x="150" y="104"/>
                    </a:lnTo>
                    <a:lnTo>
                      <a:pt x="152" y="104"/>
                    </a:lnTo>
                    <a:lnTo>
                      <a:pt x="153" y="103"/>
                    </a:lnTo>
                    <a:lnTo>
                      <a:pt x="154" y="102"/>
                    </a:lnTo>
                    <a:lnTo>
                      <a:pt x="155" y="101"/>
                    </a:lnTo>
                    <a:lnTo>
                      <a:pt x="157" y="99"/>
                    </a:lnTo>
                    <a:lnTo>
                      <a:pt x="158" y="98"/>
                    </a:lnTo>
                    <a:lnTo>
                      <a:pt x="158" y="97"/>
                    </a:lnTo>
                    <a:lnTo>
                      <a:pt x="158" y="97"/>
                    </a:lnTo>
                    <a:lnTo>
                      <a:pt x="159" y="95"/>
                    </a:lnTo>
                    <a:lnTo>
                      <a:pt x="159" y="94"/>
                    </a:lnTo>
                    <a:lnTo>
                      <a:pt x="159" y="93"/>
                    </a:lnTo>
                    <a:lnTo>
                      <a:pt x="159" y="93"/>
                    </a:lnTo>
                    <a:lnTo>
                      <a:pt x="160" y="91"/>
                    </a:lnTo>
                    <a:lnTo>
                      <a:pt x="161" y="90"/>
                    </a:lnTo>
                    <a:lnTo>
                      <a:pt x="162" y="87"/>
                    </a:lnTo>
                    <a:lnTo>
                      <a:pt x="164" y="85"/>
                    </a:lnTo>
                    <a:lnTo>
                      <a:pt x="164" y="83"/>
                    </a:lnTo>
                    <a:lnTo>
                      <a:pt x="165" y="82"/>
                    </a:lnTo>
                    <a:lnTo>
                      <a:pt x="165" y="81"/>
                    </a:lnTo>
                    <a:lnTo>
                      <a:pt x="164" y="79"/>
                    </a:lnTo>
                    <a:lnTo>
                      <a:pt x="165" y="76"/>
                    </a:lnTo>
                    <a:lnTo>
                      <a:pt x="166" y="75"/>
                    </a:lnTo>
                    <a:lnTo>
                      <a:pt x="166" y="74"/>
                    </a:lnTo>
                    <a:lnTo>
                      <a:pt x="166" y="71"/>
                    </a:lnTo>
                    <a:lnTo>
                      <a:pt x="166" y="69"/>
                    </a:lnTo>
                    <a:lnTo>
                      <a:pt x="166" y="68"/>
                    </a:lnTo>
                    <a:lnTo>
                      <a:pt x="164" y="68"/>
                    </a:lnTo>
                    <a:lnTo>
                      <a:pt x="164" y="68"/>
                    </a:lnTo>
                    <a:close/>
                    <a:moveTo>
                      <a:pt x="118" y="142"/>
                    </a:moveTo>
                    <a:lnTo>
                      <a:pt x="118" y="142"/>
                    </a:lnTo>
                    <a:lnTo>
                      <a:pt x="119" y="142"/>
                    </a:lnTo>
                    <a:lnTo>
                      <a:pt x="119" y="142"/>
                    </a:lnTo>
                    <a:lnTo>
                      <a:pt x="120" y="142"/>
                    </a:lnTo>
                    <a:lnTo>
                      <a:pt x="119" y="141"/>
                    </a:lnTo>
                    <a:lnTo>
                      <a:pt x="118" y="142"/>
                    </a:lnTo>
                    <a:lnTo>
                      <a:pt x="118" y="142"/>
                    </a:lnTo>
                    <a:close/>
                    <a:moveTo>
                      <a:pt x="117" y="143"/>
                    </a:moveTo>
                    <a:lnTo>
                      <a:pt x="116" y="143"/>
                    </a:lnTo>
                    <a:lnTo>
                      <a:pt x="115" y="144"/>
                    </a:lnTo>
                    <a:lnTo>
                      <a:pt x="115" y="144"/>
                    </a:lnTo>
                    <a:lnTo>
                      <a:pt x="115" y="143"/>
                    </a:lnTo>
                    <a:lnTo>
                      <a:pt x="114" y="143"/>
                    </a:lnTo>
                    <a:lnTo>
                      <a:pt x="113" y="144"/>
                    </a:lnTo>
                    <a:lnTo>
                      <a:pt x="112" y="144"/>
                    </a:lnTo>
                    <a:lnTo>
                      <a:pt x="112" y="144"/>
                    </a:lnTo>
                    <a:lnTo>
                      <a:pt x="111" y="143"/>
                    </a:lnTo>
                    <a:lnTo>
                      <a:pt x="109" y="143"/>
                    </a:lnTo>
                    <a:lnTo>
                      <a:pt x="107" y="142"/>
                    </a:lnTo>
                    <a:lnTo>
                      <a:pt x="107" y="142"/>
                    </a:lnTo>
                    <a:lnTo>
                      <a:pt x="107" y="142"/>
                    </a:lnTo>
                    <a:lnTo>
                      <a:pt x="106" y="142"/>
                    </a:lnTo>
                    <a:lnTo>
                      <a:pt x="106" y="142"/>
                    </a:lnTo>
                    <a:lnTo>
                      <a:pt x="104" y="140"/>
                    </a:lnTo>
                    <a:lnTo>
                      <a:pt x="104" y="141"/>
                    </a:lnTo>
                    <a:lnTo>
                      <a:pt x="104" y="143"/>
                    </a:lnTo>
                    <a:lnTo>
                      <a:pt x="104" y="144"/>
                    </a:lnTo>
                    <a:lnTo>
                      <a:pt x="104" y="144"/>
                    </a:lnTo>
                    <a:lnTo>
                      <a:pt x="104" y="145"/>
                    </a:lnTo>
                    <a:lnTo>
                      <a:pt x="104" y="145"/>
                    </a:lnTo>
                    <a:lnTo>
                      <a:pt x="104" y="146"/>
                    </a:lnTo>
                    <a:lnTo>
                      <a:pt x="104" y="146"/>
                    </a:lnTo>
                    <a:lnTo>
                      <a:pt x="104" y="147"/>
                    </a:lnTo>
                    <a:lnTo>
                      <a:pt x="103" y="148"/>
                    </a:lnTo>
                    <a:lnTo>
                      <a:pt x="103" y="148"/>
                    </a:lnTo>
                    <a:lnTo>
                      <a:pt x="103" y="148"/>
                    </a:lnTo>
                    <a:lnTo>
                      <a:pt x="102" y="147"/>
                    </a:lnTo>
                    <a:lnTo>
                      <a:pt x="102" y="148"/>
                    </a:lnTo>
                    <a:lnTo>
                      <a:pt x="102" y="148"/>
                    </a:lnTo>
                    <a:lnTo>
                      <a:pt x="102" y="149"/>
                    </a:lnTo>
                    <a:lnTo>
                      <a:pt x="101" y="150"/>
                    </a:lnTo>
                    <a:lnTo>
                      <a:pt x="101" y="151"/>
                    </a:lnTo>
                    <a:lnTo>
                      <a:pt x="102" y="152"/>
                    </a:lnTo>
                    <a:lnTo>
                      <a:pt x="102" y="152"/>
                    </a:lnTo>
                    <a:lnTo>
                      <a:pt x="102" y="153"/>
                    </a:lnTo>
                    <a:lnTo>
                      <a:pt x="104" y="153"/>
                    </a:lnTo>
                    <a:lnTo>
                      <a:pt x="103" y="154"/>
                    </a:lnTo>
                    <a:lnTo>
                      <a:pt x="103" y="155"/>
                    </a:lnTo>
                    <a:lnTo>
                      <a:pt x="104" y="155"/>
                    </a:lnTo>
                    <a:lnTo>
                      <a:pt x="104" y="155"/>
                    </a:lnTo>
                    <a:lnTo>
                      <a:pt x="104" y="155"/>
                    </a:lnTo>
                    <a:lnTo>
                      <a:pt x="105" y="155"/>
                    </a:lnTo>
                    <a:lnTo>
                      <a:pt x="105" y="155"/>
                    </a:lnTo>
                    <a:lnTo>
                      <a:pt x="107" y="155"/>
                    </a:lnTo>
                    <a:lnTo>
                      <a:pt x="107" y="155"/>
                    </a:lnTo>
                    <a:lnTo>
                      <a:pt x="108" y="154"/>
                    </a:lnTo>
                    <a:lnTo>
                      <a:pt x="108" y="154"/>
                    </a:lnTo>
                    <a:lnTo>
                      <a:pt x="109" y="154"/>
                    </a:lnTo>
                    <a:lnTo>
                      <a:pt x="109" y="154"/>
                    </a:lnTo>
                    <a:lnTo>
                      <a:pt x="109" y="154"/>
                    </a:lnTo>
                    <a:lnTo>
                      <a:pt x="108" y="155"/>
                    </a:lnTo>
                    <a:lnTo>
                      <a:pt x="110" y="155"/>
                    </a:lnTo>
                    <a:lnTo>
                      <a:pt x="111" y="154"/>
                    </a:lnTo>
                    <a:lnTo>
                      <a:pt x="111" y="154"/>
                    </a:lnTo>
                    <a:lnTo>
                      <a:pt x="112" y="153"/>
                    </a:lnTo>
                    <a:lnTo>
                      <a:pt x="112" y="152"/>
                    </a:lnTo>
                    <a:lnTo>
                      <a:pt x="113" y="152"/>
                    </a:lnTo>
                    <a:lnTo>
                      <a:pt x="112" y="152"/>
                    </a:lnTo>
                    <a:lnTo>
                      <a:pt x="112" y="151"/>
                    </a:lnTo>
                    <a:lnTo>
                      <a:pt x="113" y="149"/>
                    </a:lnTo>
                    <a:lnTo>
                      <a:pt x="114" y="149"/>
                    </a:lnTo>
                    <a:lnTo>
                      <a:pt x="115" y="148"/>
                    </a:lnTo>
                    <a:lnTo>
                      <a:pt x="115" y="146"/>
                    </a:lnTo>
                    <a:lnTo>
                      <a:pt x="115" y="146"/>
                    </a:lnTo>
                    <a:lnTo>
                      <a:pt x="116" y="145"/>
                    </a:lnTo>
                    <a:lnTo>
                      <a:pt x="116" y="145"/>
                    </a:lnTo>
                    <a:lnTo>
                      <a:pt x="117" y="144"/>
                    </a:lnTo>
                    <a:lnTo>
                      <a:pt x="117" y="144"/>
                    </a:lnTo>
                    <a:lnTo>
                      <a:pt x="117" y="143"/>
                    </a:lnTo>
                    <a:lnTo>
                      <a:pt x="117" y="143"/>
                    </a:lnTo>
                    <a:lnTo>
                      <a:pt x="117" y="143"/>
                    </a:lnTo>
                    <a:close/>
                    <a:moveTo>
                      <a:pt x="112" y="14"/>
                    </a:moveTo>
                    <a:lnTo>
                      <a:pt x="111" y="15"/>
                    </a:lnTo>
                    <a:lnTo>
                      <a:pt x="111" y="16"/>
                    </a:lnTo>
                    <a:lnTo>
                      <a:pt x="111" y="17"/>
                    </a:lnTo>
                    <a:lnTo>
                      <a:pt x="111" y="17"/>
                    </a:lnTo>
                    <a:lnTo>
                      <a:pt x="111" y="18"/>
                    </a:lnTo>
                    <a:lnTo>
                      <a:pt x="113" y="18"/>
                    </a:lnTo>
                    <a:lnTo>
                      <a:pt x="113" y="17"/>
                    </a:lnTo>
                    <a:lnTo>
                      <a:pt x="113" y="17"/>
                    </a:lnTo>
                    <a:lnTo>
                      <a:pt x="113" y="17"/>
                    </a:lnTo>
                    <a:lnTo>
                      <a:pt x="113" y="15"/>
                    </a:lnTo>
                    <a:lnTo>
                      <a:pt x="113" y="15"/>
                    </a:lnTo>
                    <a:lnTo>
                      <a:pt x="112" y="14"/>
                    </a:lnTo>
                    <a:lnTo>
                      <a:pt x="112" y="14"/>
                    </a:lnTo>
                    <a:lnTo>
                      <a:pt x="112" y="14"/>
                    </a:lnTo>
                    <a:close/>
                    <a:moveTo>
                      <a:pt x="104" y="136"/>
                    </a:moveTo>
                    <a:lnTo>
                      <a:pt x="103" y="138"/>
                    </a:lnTo>
                    <a:lnTo>
                      <a:pt x="106" y="136"/>
                    </a:lnTo>
                    <a:lnTo>
                      <a:pt x="104" y="136"/>
                    </a:lnTo>
                    <a:lnTo>
                      <a:pt x="104" y="136"/>
                    </a:lnTo>
                    <a:close/>
                    <a:moveTo>
                      <a:pt x="119" y="140"/>
                    </a:moveTo>
                    <a:lnTo>
                      <a:pt x="118" y="137"/>
                    </a:lnTo>
                    <a:lnTo>
                      <a:pt x="117" y="138"/>
                    </a:lnTo>
                    <a:lnTo>
                      <a:pt x="117" y="139"/>
                    </a:lnTo>
                    <a:lnTo>
                      <a:pt x="118" y="140"/>
                    </a:lnTo>
                    <a:lnTo>
                      <a:pt x="119" y="140"/>
                    </a:lnTo>
                    <a:lnTo>
                      <a:pt x="119" y="140"/>
                    </a:lnTo>
                    <a:lnTo>
                      <a:pt x="119" y="140"/>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09" name="Freeform 105"/>
              <p:cNvSpPr>
                <a:spLocks/>
              </p:cNvSpPr>
              <p:nvPr/>
            </p:nvSpPr>
            <p:spPr bwMode="gray">
              <a:xfrm>
                <a:off x="5068888" y="4356100"/>
                <a:ext cx="1588" cy="4763"/>
              </a:xfrm>
              <a:custGeom>
                <a:avLst/>
                <a:gdLst/>
                <a:ahLst/>
                <a:cxnLst>
                  <a:cxn ang="0">
                    <a:pos x="1" y="2"/>
                  </a:cxn>
                  <a:cxn ang="0">
                    <a:pos x="1" y="1"/>
                  </a:cxn>
                  <a:cxn ang="0">
                    <a:pos x="0" y="0"/>
                  </a:cxn>
                  <a:cxn ang="0">
                    <a:pos x="0" y="0"/>
                  </a:cxn>
                  <a:cxn ang="0">
                    <a:pos x="0" y="0"/>
                  </a:cxn>
                  <a:cxn ang="0">
                    <a:pos x="0" y="2"/>
                  </a:cxn>
                  <a:cxn ang="0">
                    <a:pos x="0" y="2"/>
                  </a:cxn>
                  <a:cxn ang="0">
                    <a:pos x="1" y="3"/>
                  </a:cxn>
                  <a:cxn ang="0">
                    <a:pos x="1" y="2"/>
                  </a:cxn>
                </a:cxnLst>
                <a:rect l="0" t="0" r="r" b="b"/>
                <a:pathLst>
                  <a:path w="1" h="3">
                    <a:moveTo>
                      <a:pt x="1" y="2"/>
                    </a:moveTo>
                    <a:lnTo>
                      <a:pt x="1" y="1"/>
                    </a:lnTo>
                    <a:lnTo>
                      <a:pt x="0" y="0"/>
                    </a:lnTo>
                    <a:lnTo>
                      <a:pt x="0" y="0"/>
                    </a:lnTo>
                    <a:lnTo>
                      <a:pt x="0" y="0"/>
                    </a:lnTo>
                    <a:lnTo>
                      <a:pt x="0" y="2"/>
                    </a:lnTo>
                    <a:lnTo>
                      <a:pt x="0" y="2"/>
                    </a:lnTo>
                    <a:lnTo>
                      <a:pt x="1" y="3"/>
                    </a:lnTo>
                    <a:lnTo>
                      <a:pt x="1" y="2"/>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10" name="Freeform 106"/>
              <p:cNvSpPr>
                <a:spLocks/>
              </p:cNvSpPr>
              <p:nvPr/>
            </p:nvSpPr>
            <p:spPr bwMode="gray">
              <a:xfrm>
                <a:off x="5065713" y="4362450"/>
                <a:ext cx="4763" cy="6350"/>
              </a:xfrm>
              <a:custGeom>
                <a:avLst/>
                <a:gdLst/>
                <a:ahLst/>
                <a:cxnLst>
                  <a:cxn ang="0">
                    <a:pos x="1" y="0"/>
                  </a:cxn>
                  <a:cxn ang="0">
                    <a:pos x="0" y="0"/>
                  </a:cxn>
                  <a:cxn ang="0">
                    <a:pos x="0" y="0"/>
                  </a:cxn>
                  <a:cxn ang="0">
                    <a:pos x="0" y="2"/>
                  </a:cxn>
                  <a:cxn ang="0">
                    <a:pos x="1" y="2"/>
                  </a:cxn>
                  <a:cxn ang="0">
                    <a:pos x="1" y="3"/>
                  </a:cxn>
                  <a:cxn ang="0">
                    <a:pos x="2" y="4"/>
                  </a:cxn>
                  <a:cxn ang="0">
                    <a:pos x="2" y="4"/>
                  </a:cxn>
                  <a:cxn ang="0">
                    <a:pos x="3" y="3"/>
                  </a:cxn>
                  <a:cxn ang="0">
                    <a:pos x="2" y="3"/>
                  </a:cxn>
                  <a:cxn ang="0">
                    <a:pos x="2" y="2"/>
                  </a:cxn>
                  <a:cxn ang="0">
                    <a:pos x="2" y="2"/>
                  </a:cxn>
                  <a:cxn ang="0">
                    <a:pos x="2" y="0"/>
                  </a:cxn>
                  <a:cxn ang="0">
                    <a:pos x="1" y="0"/>
                  </a:cxn>
                </a:cxnLst>
                <a:rect l="0" t="0" r="r" b="b"/>
                <a:pathLst>
                  <a:path w="3" h="4">
                    <a:moveTo>
                      <a:pt x="1" y="0"/>
                    </a:moveTo>
                    <a:lnTo>
                      <a:pt x="0" y="0"/>
                    </a:lnTo>
                    <a:lnTo>
                      <a:pt x="0" y="0"/>
                    </a:lnTo>
                    <a:lnTo>
                      <a:pt x="0" y="2"/>
                    </a:lnTo>
                    <a:lnTo>
                      <a:pt x="1" y="2"/>
                    </a:lnTo>
                    <a:lnTo>
                      <a:pt x="1" y="3"/>
                    </a:lnTo>
                    <a:lnTo>
                      <a:pt x="2" y="4"/>
                    </a:lnTo>
                    <a:lnTo>
                      <a:pt x="2" y="4"/>
                    </a:lnTo>
                    <a:lnTo>
                      <a:pt x="3" y="3"/>
                    </a:lnTo>
                    <a:lnTo>
                      <a:pt x="2" y="3"/>
                    </a:lnTo>
                    <a:lnTo>
                      <a:pt x="2" y="2"/>
                    </a:lnTo>
                    <a:lnTo>
                      <a:pt x="2" y="2"/>
                    </a:lnTo>
                    <a:lnTo>
                      <a:pt x="2" y="0"/>
                    </a:lnTo>
                    <a:lnTo>
                      <a:pt x="1" y="0"/>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11" name="Freeform 107"/>
              <p:cNvSpPr>
                <a:spLocks noEditPoints="1"/>
              </p:cNvSpPr>
              <p:nvPr/>
            </p:nvSpPr>
            <p:spPr bwMode="gray">
              <a:xfrm>
                <a:off x="4697413" y="4038600"/>
                <a:ext cx="446088" cy="541338"/>
              </a:xfrm>
              <a:custGeom>
                <a:avLst/>
                <a:gdLst/>
                <a:ahLst/>
                <a:cxnLst>
                  <a:cxn ang="0">
                    <a:pos x="267" y="124"/>
                  </a:cxn>
                  <a:cxn ang="0">
                    <a:pos x="250" y="124"/>
                  </a:cxn>
                  <a:cxn ang="0">
                    <a:pos x="247" y="117"/>
                  </a:cxn>
                  <a:cxn ang="0">
                    <a:pos x="234" y="106"/>
                  </a:cxn>
                  <a:cxn ang="0">
                    <a:pos x="226" y="89"/>
                  </a:cxn>
                  <a:cxn ang="0">
                    <a:pos x="220" y="71"/>
                  </a:cxn>
                  <a:cxn ang="0">
                    <a:pos x="208" y="53"/>
                  </a:cxn>
                  <a:cxn ang="0">
                    <a:pos x="200" y="35"/>
                  </a:cxn>
                  <a:cxn ang="0">
                    <a:pos x="209" y="39"/>
                  </a:cxn>
                  <a:cxn ang="0">
                    <a:pos x="197" y="27"/>
                  </a:cxn>
                  <a:cxn ang="0">
                    <a:pos x="184" y="30"/>
                  </a:cxn>
                  <a:cxn ang="0">
                    <a:pos x="169" y="26"/>
                  </a:cxn>
                  <a:cxn ang="0">
                    <a:pos x="157" y="21"/>
                  </a:cxn>
                  <a:cxn ang="0">
                    <a:pos x="145" y="33"/>
                  </a:cxn>
                  <a:cxn ang="0">
                    <a:pos x="125" y="22"/>
                  </a:cxn>
                  <a:cxn ang="0">
                    <a:pos x="111" y="15"/>
                  </a:cxn>
                  <a:cxn ang="0">
                    <a:pos x="114" y="2"/>
                  </a:cxn>
                  <a:cxn ang="0">
                    <a:pos x="102" y="2"/>
                  </a:cxn>
                  <a:cxn ang="0">
                    <a:pos x="79" y="4"/>
                  </a:cxn>
                  <a:cxn ang="0">
                    <a:pos x="61" y="10"/>
                  </a:cxn>
                  <a:cxn ang="0">
                    <a:pos x="48" y="8"/>
                  </a:cxn>
                  <a:cxn ang="0">
                    <a:pos x="36" y="21"/>
                  </a:cxn>
                  <a:cxn ang="0">
                    <a:pos x="27" y="40"/>
                  </a:cxn>
                  <a:cxn ang="0">
                    <a:pos x="16" y="48"/>
                  </a:cxn>
                  <a:cxn ang="0">
                    <a:pos x="6" y="63"/>
                  </a:cxn>
                  <a:cxn ang="0">
                    <a:pos x="0" y="76"/>
                  </a:cxn>
                  <a:cxn ang="0">
                    <a:pos x="3" y="92"/>
                  </a:cxn>
                  <a:cxn ang="0">
                    <a:pos x="6" y="98"/>
                  </a:cxn>
                  <a:cxn ang="0">
                    <a:pos x="0" y="113"/>
                  </a:cxn>
                  <a:cxn ang="0">
                    <a:pos x="7" y="121"/>
                  </a:cxn>
                  <a:cxn ang="0">
                    <a:pos x="9" y="128"/>
                  </a:cxn>
                  <a:cxn ang="0">
                    <a:pos x="15" y="137"/>
                  </a:cxn>
                  <a:cxn ang="0">
                    <a:pos x="31" y="152"/>
                  </a:cxn>
                  <a:cxn ang="0">
                    <a:pos x="50" y="151"/>
                  </a:cxn>
                  <a:cxn ang="0">
                    <a:pos x="61" y="154"/>
                  </a:cxn>
                  <a:cxn ang="0">
                    <a:pos x="77" y="146"/>
                  </a:cxn>
                  <a:cxn ang="0">
                    <a:pos x="90" y="149"/>
                  </a:cxn>
                  <a:cxn ang="0">
                    <a:pos x="99" y="155"/>
                  </a:cxn>
                  <a:cxn ang="0">
                    <a:pos x="109" y="165"/>
                  </a:cxn>
                  <a:cxn ang="0">
                    <a:pos x="108" y="174"/>
                  </a:cxn>
                  <a:cxn ang="0">
                    <a:pos x="110" y="189"/>
                  </a:cxn>
                  <a:cxn ang="0">
                    <a:pos x="120" y="205"/>
                  </a:cxn>
                  <a:cxn ang="0">
                    <a:pos x="123" y="223"/>
                  </a:cxn>
                  <a:cxn ang="0">
                    <a:pos x="120" y="241"/>
                  </a:cxn>
                  <a:cxn ang="0">
                    <a:pos x="122" y="269"/>
                  </a:cxn>
                  <a:cxn ang="0">
                    <a:pos x="131" y="301"/>
                  </a:cxn>
                  <a:cxn ang="0">
                    <a:pos x="138" y="315"/>
                  </a:cxn>
                  <a:cxn ang="0">
                    <a:pos x="143" y="338"/>
                  </a:cxn>
                  <a:cxn ang="0">
                    <a:pos x="157" y="338"/>
                  </a:cxn>
                  <a:cxn ang="0">
                    <a:pos x="173" y="336"/>
                  </a:cxn>
                  <a:cxn ang="0">
                    <a:pos x="197" y="314"/>
                  </a:cxn>
                  <a:cxn ang="0">
                    <a:pos x="202" y="299"/>
                  </a:cxn>
                  <a:cxn ang="0">
                    <a:pos x="214" y="283"/>
                  </a:cxn>
                  <a:cxn ang="0">
                    <a:pos x="215" y="268"/>
                  </a:cxn>
                  <a:cxn ang="0">
                    <a:pos x="233" y="254"/>
                  </a:cxn>
                  <a:cxn ang="0">
                    <a:pos x="237" y="235"/>
                  </a:cxn>
                  <a:cxn ang="0">
                    <a:pos x="233" y="212"/>
                  </a:cxn>
                  <a:cxn ang="0">
                    <a:pos x="236" y="190"/>
                  </a:cxn>
                  <a:cxn ang="0">
                    <a:pos x="249" y="176"/>
                  </a:cxn>
                  <a:cxn ang="0">
                    <a:pos x="273" y="149"/>
                  </a:cxn>
                  <a:cxn ang="0">
                    <a:pos x="281" y="127"/>
                  </a:cxn>
                  <a:cxn ang="0">
                    <a:pos x="37" y="149"/>
                  </a:cxn>
                  <a:cxn ang="0">
                    <a:pos x="202" y="303"/>
                  </a:cxn>
                </a:cxnLst>
                <a:rect l="0" t="0" r="r" b="b"/>
                <a:pathLst>
                  <a:path w="281" h="341">
                    <a:moveTo>
                      <a:pt x="280" y="120"/>
                    </a:moveTo>
                    <a:lnTo>
                      <a:pt x="279" y="120"/>
                    </a:lnTo>
                    <a:lnTo>
                      <a:pt x="278" y="121"/>
                    </a:lnTo>
                    <a:lnTo>
                      <a:pt x="278" y="121"/>
                    </a:lnTo>
                    <a:lnTo>
                      <a:pt x="277" y="122"/>
                    </a:lnTo>
                    <a:lnTo>
                      <a:pt x="276" y="122"/>
                    </a:lnTo>
                    <a:lnTo>
                      <a:pt x="275" y="122"/>
                    </a:lnTo>
                    <a:lnTo>
                      <a:pt x="274" y="123"/>
                    </a:lnTo>
                    <a:lnTo>
                      <a:pt x="274" y="123"/>
                    </a:lnTo>
                    <a:lnTo>
                      <a:pt x="273" y="123"/>
                    </a:lnTo>
                    <a:lnTo>
                      <a:pt x="272" y="123"/>
                    </a:lnTo>
                    <a:lnTo>
                      <a:pt x="271" y="122"/>
                    </a:lnTo>
                    <a:lnTo>
                      <a:pt x="270" y="123"/>
                    </a:lnTo>
                    <a:lnTo>
                      <a:pt x="269" y="123"/>
                    </a:lnTo>
                    <a:lnTo>
                      <a:pt x="269" y="123"/>
                    </a:lnTo>
                    <a:lnTo>
                      <a:pt x="268" y="124"/>
                    </a:lnTo>
                    <a:lnTo>
                      <a:pt x="268" y="125"/>
                    </a:lnTo>
                    <a:lnTo>
                      <a:pt x="267" y="125"/>
                    </a:lnTo>
                    <a:lnTo>
                      <a:pt x="267" y="124"/>
                    </a:lnTo>
                    <a:lnTo>
                      <a:pt x="266" y="123"/>
                    </a:lnTo>
                    <a:lnTo>
                      <a:pt x="266" y="123"/>
                    </a:lnTo>
                    <a:lnTo>
                      <a:pt x="265" y="124"/>
                    </a:lnTo>
                    <a:lnTo>
                      <a:pt x="265" y="124"/>
                    </a:lnTo>
                    <a:lnTo>
                      <a:pt x="263" y="126"/>
                    </a:lnTo>
                    <a:lnTo>
                      <a:pt x="262" y="126"/>
                    </a:lnTo>
                    <a:lnTo>
                      <a:pt x="262" y="126"/>
                    </a:lnTo>
                    <a:lnTo>
                      <a:pt x="261" y="126"/>
                    </a:lnTo>
                    <a:lnTo>
                      <a:pt x="261" y="126"/>
                    </a:lnTo>
                    <a:lnTo>
                      <a:pt x="260" y="125"/>
                    </a:lnTo>
                    <a:lnTo>
                      <a:pt x="259" y="125"/>
                    </a:lnTo>
                    <a:lnTo>
                      <a:pt x="258" y="126"/>
                    </a:lnTo>
                    <a:lnTo>
                      <a:pt x="257" y="127"/>
                    </a:lnTo>
                    <a:lnTo>
                      <a:pt x="256" y="127"/>
                    </a:lnTo>
                    <a:lnTo>
                      <a:pt x="252" y="127"/>
                    </a:lnTo>
                    <a:lnTo>
                      <a:pt x="251" y="126"/>
                    </a:lnTo>
                    <a:lnTo>
                      <a:pt x="251" y="126"/>
                    </a:lnTo>
                    <a:lnTo>
                      <a:pt x="251" y="125"/>
                    </a:lnTo>
                    <a:lnTo>
                      <a:pt x="250" y="124"/>
                    </a:lnTo>
                    <a:lnTo>
                      <a:pt x="250" y="124"/>
                    </a:lnTo>
                    <a:lnTo>
                      <a:pt x="249" y="123"/>
                    </a:lnTo>
                    <a:lnTo>
                      <a:pt x="248" y="122"/>
                    </a:lnTo>
                    <a:lnTo>
                      <a:pt x="248" y="122"/>
                    </a:lnTo>
                    <a:lnTo>
                      <a:pt x="247" y="122"/>
                    </a:lnTo>
                    <a:lnTo>
                      <a:pt x="245" y="122"/>
                    </a:lnTo>
                    <a:lnTo>
                      <a:pt x="246" y="121"/>
                    </a:lnTo>
                    <a:lnTo>
                      <a:pt x="246" y="121"/>
                    </a:lnTo>
                    <a:lnTo>
                      <a:pt x="247" y="121"/>
                    </a:lnTo>
                    <a:lnTo>
                      <a:pt x="247" y="120"/>
                    </a:lnTo>
                    <a:lnTo>
                      <a:pt x="248" y="119"/>
                    </a:lnTo>
                    <a:lnTo>
                      <a:pt x="248" y="119"/>
                    </a:lnTo>
                    <a:lnTo>
                      <a:pt x="248" y="118"/>
                    </a:lnTo>
                    <a:lnTo>
                      <a:pt x="247" y="117"/>
                    </a:lnTo>
                    <a:lnTo>
                      <a:pt x="246" y="118"/>
                    </a:lnTo>
                    <a:lnTo>
                      <a:pt x="246" y="119"/>
                    </a:lnTo>
                    <a:lnTo>
                      <a:pt x="245" y="118"/>
                    </a:lnTo>
                    <a:lnTo>
                      <a:pt x="246" y="118"/>
                    </a:lnTo>
                    <a:lnTo>
                      <a:pt x="247" y="117"/>
                    </a:lnTo>
                    <a:lnTo>
                      <a:pt x="246" y="116"/>
                    </a:lnTo>
                    <a:lnTo>
                      <a:pt x="245" y="115"/>
                    </a:lnTo>
                    <a:lnTo>
                      <a:pt x="244" y="115"/>
                    </a:lnTo>
                    <a:lnTo>
                      <a:pt x="244" y="115"/>
                    </a:lnTo>
                    <a:lnTo>
                      <a:pt x="244" y="113"/>
                    </a:lnTo>
                    <a:lnTo>
                      <a:pt x="243" y="113"/>
                    </a:lnTo>
                    <a:lnTo>
                      <a:pt x="243" y="112"/>
                    </a:lnTo>
                    <a:lnTo>
                      <a:pt x="240" y="111"/>
                    </a:lnTo>
                    <a:lnTo>
                      <a:pt x="240" y="111"/>
                    </a:lnTo>
                    <a:lnTo>
                      <a:pt x="240" y="110"/>
                    </a:lnTo>
                    <a:lnTo>
                      <a:pt x="240" y="109"/>
                    </a:lnTo>
                    <a:lnTo>
                      <a:pt x="240" y="109"/>
                    </a:lnTo>
                    <a:lnTo>
                      <a:pt x="239" y="108"/>
                    </a:lnTo>
                    <a:lnTo>
                      <a:pt x="239" y="108"/>
                    </a:lnTo>
                    <a:lnTo>
                      <a:pt x="239" y="108"/>
                    </a:lnTo>
                    <a:lnTo>
                      <a:pt x="238" y="107"/>
                    </a:lnTo>
                    <a:lnTo>
                      <a:pt x="237" y="107"/>
                    </a:lnTo>
                    <a:lnTo>
                      <a:pt x="235" y="105"/>
                    </a:lnTo>
                    <a:lnTo>
                      <a:pt x="234" y="106"/>
                    </a:lnTo>
                    <a:lnTo>
                      <a:pt x="234" y="105"/>
                    </a:lnTo>
                    <a:lnTo>
                      <a:pt x="233" y="104"/>
                    </a:lnTo>
                    <a:lnTo>
                      <a:pt x="232" y="103"/>
                    </a:lnTo>
                    <a:lnTo>
                      <a:pt x="231" y="103"/>
                    </a:lnTo>
                    <a:lnTo>
                      <a:pt x="231" y="102"/>
                    </a:lnTo>
                    <a:lnTo>
                      <a:pt x="231" y="102"/>
                    </a:lnTo>
                    <a:lnTo>
                      <a:pt x="231" y="98"/>
                    </a:lnTo>
                    <a:lnTo>
                      <a:pt x="230" y="97"/>
                    </a:lnTo>
                    <a:lnTo>
                      <a:pt x="230" y="96"/>
                    </a:lnTo>
                    <a:lnTo>
                      <a:pt x="230" y="95"/>
                    </a:lnTo>
                    <a:lnTo>
                      <a:pt x="229" y="94"/>
                    </a:lnTo>
                    <a:lnTo>
                      <a:pt x="229" y="92"/>
                    </a:lnTo>
                    <a:lnTo>
                      <a:pt x="228" y="92"/>
                    </a:lnTo>
                    <a:lnTo>
                      <a:pt x="228" y="91"/>
                    </a:lnTo>
                    <a:lnTo>
                      <a:pt x="228" y="91"/>
                    </a:lnTo>
                    <a:lnTo>
                      <a:pt x="228" y="91"/>
                    </a:lnTo>
                    <a:lnTo>
                      <a:pt x="228" y="91"/>
                    </a:lnTo>
                    <a:lnTo>
                      <a:pt x="226" y="89"/>
                    </a:lnTo>
                    <a:lnTo>
                      <a:pt x="226" y="89"/>
                    </a:lnTo>
                    <a:lnTo>
                      <a:pt x="225" y="88"/>
                    </a:lnTo>
                    <a:lnTo>
                      <a:pt x="225" y="88"/>
                    </a:lnTo>
                    <a:lnTo>
                      <a:pt x="224" y="87"/>
                    </a:lnTo>
                    <a:lnTo>
                      <a:pt x="223" y="87"/>
                    </a:lnTo>
                    <a:lnTo>
                      <a:pt x="222" y="87"/>
                    </a:lnTo>
                    <a:lnTo>
                      <a:pt x="222" y="86"/>
                    </a:lnTo>
                    <a:lnTo>
                      <a:pt x="222" y="85"/>
                    </a:lnTo>
                    <a:lnTo>
                      <a:pt x="222" y="84"/>
                    </a:lnTo>
                    <a:lnTo>
                      <a:pt x="222" y="83"/>
                    </a:lnTo>
                    <a:lnTo>
                      <a:pt x="222" y="82"/>
                    </a:lnTo>
                    <a:lnTo>
                      <a:pt x="221" y="82"/>
                    </a:lnTo>
                    <a:lnTo>
                      <a:pt x="221" y="81"/>
                    </a:lnTo>
                    <a:lnTo>
                      <a:pt x="221" y="80"/>
                    </a:lnTo>
                    <a:lnTo>
                      <a:pt x="221" y="77"/>
                    </a:lnTo>
                    <a:lnTo>
                      <a:pt x="221" y="77"/>
                    </a:lnTo>
                    <a:lnTo>
                      <a:pt x="222" y="76"/>
                    </a:lnTo>
                    <a:lnTo>
                      <a:pt x="220" y="75"/>
                    </a:lnTo>
                    <a:lnTo>
                      <a:pt x="220" y="72"/>
                    </a:lnTo>
                    <a:lnTo>
                      <a:pt x="220" y="71"/>
                    </a:lnTo>
                    <a:lnTo>
                      <a:pt x="219" y="71"/>
                    </a:lnTo>
                    <a:lnTo>
                      <a:pt x="219" y="71"/>
                    </a:lnTo>
                    <a:lnTo>
                      <a:pt x="217" y="69"/>
                    </a:lnTo>
                    <a:lnTo>
                      <a:pt x="216" y="69"/>
                    </a:lnTo>
                    <a:lnTo>
                      <a:pt x="215" y="68"/>
                    </a:lnTo>
                    <a:lnTo>
                      <a:pt x="215" y="66"/>
                    </a:lnTo>
                    <a:lnTo>
                      <a:pt x="214" y="67"/>
                    </a:lnTo>
                    <a:lnTo>
                      <a:pt x="214" y="67"/>
                    </a:lnTo>
                    <a:lnTo>
                      <a:pt x="214" y="64"/>
                    </a:lnTo>
                    <a:lnTo>
                      <a:pt x="215" y="64"/>
                    </a:lnTo>
                    <a:lnTo>
                      <a:pt x="215" y="64"/>
                    </a:lnTo>
                    <a:lnTo>
                      <a:pt x="213" y="62"/>
                    </a:lnTo>
                    <a:lnTo>
                      <a:pt x="212" y="59"/>
                    </a:lnTo>
                    <a:lnTo>
                      <a:pt x="211" y="58"/>
                    </a:lnTo>
                    <a:lnTo>
                      <a:pt x="211" y="56"/>
                    </a:lnTo>
                    <a:lnTo>
                      <a:pt x="210" y="55"/>
                    </a:lnTo>
                    <a:lnTo>
                      <a:pt x="209" y="54"/>
                    </a:lnTo>
                    <a:lnTo>
                      <a:pt x="209" y="54"/>
                    </a:lnTo>
                    <a:lnTo>
                      <a:pt x="208" y="53"/>
                    </a:lnTo>
                    <a:lnTo>
                      <a:pt x="208" y="53"/>
                    </a:lnTo>
                    <a:lnTo>
                      <a:pt x="207" y="50"/>
                    </a:lnTo>
                    <a:lnTo>
                      <a:pt x="207" y="49"/>
                    </a:lnTo>
                    <a:lnTo>
                      <a:pt x="205" y="47"/>
                    </a:lnTo>
                    <a:lnTo>
                      <a:pt x="205" y="46"/>
                    </a:lnTo>
                    <a:lnTo>
                      <a:pt x="204" y="44"/>
                    </a:lnTo>
                    <a:lnTo>
                      <a:pt x="204" y="44"/>
                    </a:lnTo>
                    <a:lnTo>
                      <a:pt x="203" y="43"/>
                    </a:lnTo>
                    <a:lnTo>
                      <a:pt x="203" y="42"/>
                    </a:lnTo>
                    <a:lnTo>
                      <a:pt x="202" y="41"/>
                    </a:lnTo>
                    <a:lnTo>
                      <a:pt x="202" y="41"/>
                    </a:lnTo>
                    <a:lnTo>
                      <a:pt x="201" y="40"/>
                    </a:lnTo>
                    <a:lnTo>
                      <a:pt x="201" y="40"/>
                    </a:lnTo>
                    <a:lnTo>
                      <a:pt x="201" y="39"/>
                    </a:lnTo>
                    <a:lnTo>
                      <a:pt x="201" y="39"/>
                    </a:lnTo>
                    <a:lnTo>
                      <a:pt x="200" y="37"/>
                    </a:lnTo>
                    <a:lnTo>
                      <a:pt x="200" y="37"/>
                    </a:lnTo>
                    <a:lnTo>
                      <a:pt x="199" y="37"/>
                    </a:lnTo>
                    <a:lnTo>
                      <a:pt x="200" y="35"/>
                    </a:lnTo>
                    <a:lnTo>
                      <a:pt x="202" y="36"/>
                    </a:lnTo>
                    <a:lnTo>
                      <a:pt x="202" y="37"/>
                    </a:lnTo>
                    <a:lnTo>
                      <a:pt x="202" y="38"/>
                    </a:lnTo>
                    <a:lnTo>
                      <a:pt x="203" y="39"/>
                    </a:lnTo>
                    <a:lnTo>
                      <a:pt x="203" y="39"/>
                    </a:lnTo>
                    <a:lnTo>
                      <a:pt x="203" y="40"/>
                    </a:lnTo>
                    <a:lnTo>
                      <a:pt x="203" y="41"/>
                    </a:lnTo>
                    <a:lnTo>
                      <a:pt x="204" y="42"/>
                    </a:lnTo>
                    <a:lnTo>
                      <a:pt x="205" y="43"/>
                    </a:lnTo>
                    <a:lnTo>
                      <a:pt x="206" y="45"/>
                    </a:lnTo>
                    <a:lnTo>
                      <a:pt x="207" y="45"/>
                    </a:lnTo>
                    <a:lnTo>
                      <a:pt x="207" y="45"/>
                    </a:lnTo>
                    <a:lnTo>
                      <a:pt x="208" y="45"/>
                    </a:lnTo>
                    <a:lnTo>
                      <a:pt x="209" y="44"/>
                    </a:lnTo>
                    <a:lnTo>
                      <a:pt x="208" y="43"/>
                    </a:lnTo>
                    <a:lnTo>
                      <a:pt x="209" y="41"/>
                    </a:lnTo>
                    <a:lnTo>
                      <a:pt x="209" y="41"/>
                    </a:lnTo>
                    <a:lnTo>
                      <a:pt x="209" y="40"/>
                    </a:lnTo>
                    <a:lnTo>
                      <a:pt x="209" y="39"/>
                    </a:lnTo>
                    <a:lnTo>
                      <a:pt x="210" y="38"/>
                    </a:lnTo>
                    <a:lnTo>
                      <a:pt x="210" y="38"/>
                    </a:lnTo>
                    <a:lnTo>
                      <a:pt x="210" y="37"/>
                    </a:lnTo>
                    <a:lnTo>
                      <a:pt x="207" y="28"/>
                    </a:lnTo>
                    <a:lnTo>
                      <a:pt x="206" y="28"/>
                    </a:lnTo>
                    <a:lnTo>
                      <a:pt x="206" y="29"/>
                    </a:lnTo>
                    <a:lnTo>
                      <a:pt x="205" y="29"/>
                    </a:lnTo>
                    <a:lnTo>
                      <a:pt x="204" y="29"/>
                    </a:lnTo>
                    <a:lnTo>
                      <a:pt x="203" y="29"/>
                    </a:lnTo>
                    <a:lnTo>
                      <a:pt x="202" y="29"/>
                    </a:lnTo>
                    <a:lnTo>
                      <a:pt x="202" y="29"/>
                    </a:lnTo>
                    <a:lnTo>
                      <a:pt x="201" y="29"/>
                    </a:lnTo>
                    <a:lnTo>
                      <a:pt x="200" y="29"/>
                    </a:lnTo>
                    <a:lnTo>
                      <a:pt x="200" y="29"/>
                    </a:lnTo>
                    <a:lnTo>
                      <a:pt x="199" y="29"/>
                    </a:lnTo>
                    <a:lnTo>
                      <a:pt x="198" y="28"/>
                    </a:lnTo>
                    <a:lnTo>
                      <a:pt x="198" y="28"/>
                    </a:lnTo>
                    <a:lnTo>
                      <a:pt x="198" y="28"/>
                    </a:lnTo>
                    <a:lnTo>
                      <a:pt x="197" y="27"/>
                    </a:lnTo>
                    <a:lnTo>
                      <a:pt x="196" y="27"/>
                    </a:lnTo>
                    <a:lnTo>
                      <a:pt x="196" y="28"/>
                    </a:lnTo>
                    <a:lnTo>
                      <a:pt x="194" y="28"/>
                    </a:lnTo>
                    <a:lnTo>
                      <a:pt x="194" y="28"/>
                    </a:lnTo>
                    <a:lnTo>
                      <a:pt x="193" y="28"/>
                    </a:lnTo>
                    <a:lnTo>
                      <a:pt x="193" y="28"/>
                    </a:lnTo>
                    <a:lnTo>
                      <a:pt x="192" y="28"/>
                    </a:lnTo>
                    <a:lnTo>
                      <a:pt x="191" y="28"/>
                    </a:lnTo>
                    <a:lnTo>
                      <a:pt x="191" y="28"/>
                    </a:lnTo>
                    <a:lnTo>
                      <a:pt x="190" y="29"/>
                    </a:lnTo>
                    <a:lnTo>
                      <a:pt x="190" y="29"/>
                    </a:lnTo>
                    <a:lnTo>
                      <a:pt x="188" y="29"/>
                    </a:lnTo>
                    <a:lnTo>
                      <a:pt x="188" y="30"/>
                    </a:lnTo>
                    <a:lnTo>
                      <a:pt x="187" y="30"/>
                    </a:lnTo>
                    <a:lnTo>
                      <a:pt x="187" y="30"/>
                    </a:lnTo>
                    <a:lnTo>
                      <a:pt x="186" y="30"/>
                    </a:lnTo>
                    <a:lnTo>
                      <a:pt x="186" y="30"/>
                    </a:lnTo>
                    <a:lnTo>
                      <a:pt x="185" y="30"/>
                    </a:lnTo>
                    <a:lnTo>
                      <a:pt x="184" y="30"/>
                    </a:lnTo>
                    <a:lnTo>
                      <a:pt x="184" y="29"/>
                    </a:lnTo>
                    <a:lnTo>
                      <a:pt x="181" y="29"/>
                    </a:lnTo>
                    <a:lnTo>
                      <a:pt x="180" y="29"/>
                    </a:lnTo>
                    <a:lnTo>
                      <a:pt x="180" y="29"/>
                    </a:lnTo>
                    <a:lnTo>
                      <a:pt x="179" y="28"/>
                    </a:lnTo>
                    <a:lnTo>
                      <a:pt x="176" y="28"/>
                    </a:lnTo>
                    <a:lnTo>
                      <a:pt x="176" y="28"/>
                    </a:lnTo>
                    <a:lnTo>
                      <a:pt x="174" y="27"/>
                    </a:lnTo>
                    <a:lnTo>
                      <a:pt x="173" y="27"/>
                    </a:lnTo>
                    <a:lnTo>
                      <a:pt x="173" y="28"/>
                    </a:lnTo>
                    <a:lnTo>
                      <a:pt x="172" y="28"/>
                    </a:lnTo>
                    <a:lnTo>
                      <a:pt x="171" y="27"/>
                    </a:lnTo>
                    <a:lnTo>
                      <a:pt x="171" y="27"/>
                    </a:lnTo>
                    <a:lnTo>
                      <a:pt x="171" y="27"/>
                    </a:lnTo>
                    <a:lnTo>
                      <a:pt x="170" y="27"/>
                    </a:lnTo>
                    <a:lnTo>
                      <a:pt x="170" y="27"/>
                    </a:lnTo>
                    <a:lnTo>
                      <a:pt x="170" y="27"/>
                    </a:lnTo>
                    <a:lnTo>
                      <a:pt x="170" y="25"/>
                    </a:lnTo>
                    <a:lnTo>
                      <a:pt x="169" y="26"/>
                    </a:lnTo>
                    <a:lnTo>
                      <a:pt x="168" y="25"/>
                    </a:lnTo>
                    <a:lnTo>
                      <a:pt x="168" y="26"/>
                    </a:lnTo>
                    <a:lnTo>
                      <a:pt x="167" y="26"/>
                    </a:lnTo>
                    <a:lnTo>
                      <a:pt x="167" y="25"/>
                    </a:lnTo>
                    <a:lnTo>
                      <a:pt x="166" y="25"/>
                    </a:lnTo>
                    <a:lnTo>
                      <a:pt x="166" y="25"/>
                    </a:lnTo>
                    <a:lnTo>
                      <a:pt x="165" y="24"/>
                    </a:lnTo>
                    <a:lnTo>
                      <a:pt x="164" y="24"/>
                    </a:lnTo>
                    <a:lnTo>
                      <a:pt x="164" y="25"/>
                    </a:lnTo>
                    <a:lnTo>
                      <a:pt x="163" y="25"/>
                    </a:lnTo>
                    <a:lnTo>
                      <a:pt x="162" y="24"/>
                    </a:lnTo>
                    <a:lnTo>
                      <a:pt x="162" y="24"/>
                    </a:lnTo>
                    <a:lnTo>
                      <a:pt x="162" y="23"/>
                    </a:lnTo>
                    <a:lnTo>
                      <a:pt x="161" y="22"/>
                    </a:lnTo>
                    <a:lnTo>
                      <a:pt x="161" y="22"/>
                    </a:lnTo>
                    <a:lnTo>
                      <a:pt x="159" y="22"/>
                    </a:lnTo>
                    <a:lnTo>
                      <a:pt x="158" y="22"/>
                    </a:lnTo>
                    <a:lnTo>
                      <a:pt x="158" y="22"/>
                    </a:lnTo>
                    <a:lnTo>
                      <a:pt x="157" y="21"/>
                    </a:lnTo>
                    <a:lnTo>
                      <a:pt x="156" y="21"/>
                    </a:lnTo>
                    <a:lnTo>
                      <a:pt x="156" y="22"/>
                    </a:lnTo>
                    <a:lnTo>
                      <a:pt x="156" y="22"/>
                    </a:lnTo>
                    <a:lnTo>
                      <a:pt x="154" y="22"/>
                    </a:lnTo>
                    <a:lnTo>
                      <a:pt x="153" y="22"/>
                    </a:lnTo>
                    <a:lnTo>
                      <a:pt x="152" y="23"/>
                    </a:lnTo>
                    <a:lnTo>
                      <a:pt x="150" y="25"/>
                    </a:lnTo>
                    <a:lnTo>
                      <a:pt x="149" y="26"/>
                    </a:lnTo>
                    <a:lnTo>
                      <a:pt x="149" y="27"/>
                    </a:lnTo>
                    <a:lnTo>
                      <a:pt x="150" y="28"/>
                    </a:lnTo>
                    <a:lnTo>
                      <a:pt x="150" y="29"/>
                    </a:lnTo>
                    <a:lnTo>
                      <a:pt x="151" y="29"/>
                    </a:lnTo>
                    <a:lnTo>
                      <a:pt x="151" y="30"/>
                    </a:lnTo>
                    <a:lnTo>
                      <a:pt x="150" y="31"/>
                    </a:lnTo>
                    <a:lnTo>
                      <a:pt x="149" y="32"/>
                    </a:lnTo>
                    <a:lnTo>
                      <a:pt x="148" y="33"/>
                    </a:lnTo>
                    <a:lnTo>
                      <a:pt x="148" y="33"/>
                    </a:lnTo>
                    <a:lnTo>
                      <a:pt x="146" y="33"/>
                    </a:lnTo>
                    <a:lnTo>
                      <a:pt x="145" y="33"/>
                    </a:lnTo>
                    <a:lnTo>
                      <a:pt x="144" y="32"/>
                    </a:lnTo>
                    <a:lnTo>
                      <a:pt x="143" y="31"/>
                    </a:lnTo>
                    <a:lnTo>
                      <a:pt x="141" y="30"/>
                    </a:lnTo>
                    <a:lnTo>
                      <a:pt x="139" y="30"/>
                    </a:lnTo>
                    <a:lnTo>
                      <a:pt x="138" y="29"/>
                    </a:lnTo>
                    <a:lnTo>
                      <a:pt x="134" y="29"/>
                    </a:lnTo>
                    <a:lnTo>
                      <a:pt x="133" y="29"/>
                    </a:lnTo>
                    <a:lnTo>
                      <a:pt x="132" y="28"/>
                    </a:lnTo>
                    <a:lnTo>
                      <a:pt x="131" y="27"/>
                    </a:lnTo>
                    <a:lnTo>
                      <a:pt x="131" y="26"/>
                    </a:lnTo>
                    <a:lnTo>
                      <a:pt x="131" y="25"/>
                    </a:lnTo>
                    <a:lnTo>
                      <a:pt x="130" y="24"/>
                    </a:lnTo>
                    <a:lnTo>
                      <a:pt x="129" y="23"/>
                    </a:lnTo>
                    <a:lnTo>
                      <a:pt x="128" y="23"/>
                    </a:lnTo>
                    <a:lnTo>
                      <a:pt x="128" y="23"/>
                    </a:lnTo>
                    <a:lnTo>
                      <a:pt x="127" y="23"/>
                    </a:lnTo>
                    <a:lnTo>
                      <a:pt x="126" y="22"/>
                    </a:lnTo>
                    <a:lnTo>
                      <a:pt x="126" y="22"/>
                    </a:lnTo>
                    <a:lnTo>
                      <a:pt x="125" y="22"/>
                    </a:lnTo>
                    <a:lnTo>
                      <a:pt x="122" y="22"/>
                    </a:lnTo>
                    <a:lnTo>
                      <a:pt x="122" y="22"/>
                    </a:lnTo>
                    <a:lnTo>
                      <a:pt x="119" y="22"/>
                    </a:lnTo>
                    <a:lnTo>
                      <a:pt x="118" y="21"/>
                    </a:lnTo>
                    <a:lnTo>
                      <a:pt x="117" y="21"/>
                    </a:lnTo>
                    <a:lnTo>
                      <a:pt x="117" y="20"/>
                    </a:lnTo>
                    <a:lnTo>
                      <a:pt x="116" y="20"/>
                    </a:lnTo>
                    <a:lnTo>
                      <a:pt x="116" y="20"/>
                    </a:lnTo>
                    <a:lnTo>
                      <a:pt x="115" y="20"/>
                    </a:lnTo>
                    <a:lnTo>
                      <a:pt x="114" y="18"/>
                    </a:lnTo>
                    <a:lnTo>
                      <a:pt x="114" y="18"/>
                    </a:lnTo>
                    <a:lnTo>
                      <a:pt x="113" y="18"/>
                    </a:lnTo>
                    <a:lnTo>
                      <a:pt x="113" y="18"/>
                    </a:lnTo>
                    <a:lnTo>
                      <a:pt x="112" y="18"/>
                    </a:lnTo>
                    <a:lnTo>
                      <a:pt x="111" y="17"/>
                    </a:lnTo>
                    <a:lnTo>
                      <a:pt x="111" y="17"/>
                    </a:lnTo>
                    <a:lnTo>
                      <a:pt x="110" y="17"/>
                    </a:lnTo>
                    <a:lnTo>
                      <a:pt x="110" y="15"/>
                    </a:lnTo>
                    <a:lnTo>
                      <a:pt x="111" y="15"/>
                    </a:lnTo>
                    <a:lnTo>
                      <a:pt x="111" y="15"/>
                    </a:lnTo>
                    <a:lnTo>
                      <a:pt x="114" y="11"/>
                    </a:lnTo>
                    <a:lnTo>
                      <a:pt x="114" y="11"/>
                    </a:lnTo>
                    <a:lnTo>
                      <a:pt x="114" y="10"/>
                    </a:lnTo>
                    <a:lnTo>
                      <a:pt x="114" y="9"/>
                    </a:lnTo>
                    <a:lnTo>
                      <a:pt x="113" y="8"/>
                    </a:lnTo>
                    <a:lnTo>
                      <a:pt x="112" y="8"/>
                    </a:lnTo>
                    <a:lnTo>
                      <a:pt x="112" y="8"/>
                    </a:lnTo>
                    <a:lnTo>
                      <a:pt x="112" y="7"/>
                    </a:lnTo>
                    <a:lnTo>
                      <a:pt x="112" y="6"/>
                    </a:lnTo>
                    <a:lnTo>
                      <a:pt x="112" y="5"/>
                    </a:lnTo>
                    <a:lnTo>
                      <a:pt x="113" y="5"/>
                    </a:lnTo>
                    <a:lnTo>
                      <a:pt x="113" y="5"/>
                    </a:lnTo>
                    <a:lnTo>
                      <a:pt x="114" y="4"/>
                    </a:lnTo>
                    <a:lnTo>
                      <a:pt x="114" y="4"/>
                    </a:lnTo>
                    <a:lnTo>
                      <a:pt x="114" y="3"/>
                    </a:lnTo>
                    <a:lnTo>
                      <a:pt x="114" y="2"/>
                    </a:lnTo>
                    <a:lnTo>
                      <a:pt x="114" y="2"/>
                    </a:lnTo>
                    <a:lnTo>
                      <a:pt x="114" y="2"/>
                    </a:lnTo>
                    <a:lnTo>
                      <a:pt x="113" y="2"/>
                    </a:lnTo>
                    <a:lnTo>
                      <a:pt x="113" y="3"/>
                    </a:lnTo>
                    <a:lnTo>
                      <a:pt x="112" y="4"/>
                    </a:lnTo>
                    <a:lnTo>
                      <a:pt x="112" y="4"/>
                    </a:lnTo>
                    <a:lnTo>
                      <a:pt x="111" y="4"/>
                    </a:lnTo>
                    <a:lnTo>
                      <a:pt x="111" y="4"/>
                    </a:lnTo>
                    <a:lnTo>
                      <a:pt x="110" y="3"/>
                    </a:lnTo>
                    <a:lnTo>
                      <a:pt x="111" y="2"/>
                    </a:lnTo>
                    <a:lnTo>
                      <a:pt x="111" y="2"/>
                    </a:lnTo>
                    <a:lnTo>
                      <a:pt x="111" y="1"/>
                    </a:lnTo>
                    <a:lnTo>
                      <a:pt x="110" y="0"/>
                    </a:lnTo>
                    <a:lnTo>
                      <a:pt x="108" y="0"/>
                    </a:lnTo>
                    <a:lnTo>
                      <a:pt x="107" y="1"/>
                    </a:lnTo>
                    <a:lnTo>
                      <a:pt x="106" y="1"/>
                    </a:lnTo>
                    <a:lnTo>
                      <a:pt x="106" y="2"/>
                    </a:lnTo>
                    <a:lnTo>
                      <a:pt x="104" y="1"/>
                    </a:lnTo>
                    <a:lnTo>
                      <a:pt x="104" y="1"/>
                    </a:lnTo>
                    <a:lnTo>
                      <a:pt x="103" y="1"/>
                    </a:lnTo>
                    <a:lnTo>
                      <a:pt x="102" y="2"/>
                    </a:lnTo>
                    <a:lnTo>
                      <a:pt x="100" y="1"/>
                    </a:lnTo>
                    <a:lnTo>
                      <a:pt x="99" y="1"/>
                    </a:lnTo>
                    <a:lnTo>
                      <a:pt x="99" y="2"/>
                    </a:lnTo>
                    <a:lnTo>
                      <a:pt x="97" y="2"/>
                    </a:lnTo>
                    <a:lnTo>
                      <a:pt x="95" y="0"/>
                    </a:lnTo>
                    <a:lnTo>
                      <a:pt x="95" y="2"/>
                    </a:lnTo>
                    <a:lnTo>
                      <a:pt x="93" y="2"/>
                    </a:lnTo>
                    <a:lnTo>
                      <a:pt x="92" y="3"/>
                    </a:lnTo>
                    <a:lnTo>
                      <a:pt x="90" y="2"/>
                    </a:lnTo>
                    <a:lnTo>
                      <a:pt x="89" y="2"/>
                    </a:lnTo>
                    <a:lnTo>
                      <a:pt x="88" y="2"/>
                    </a:lnTo>
                    <a:lnTo>
                      <a:pt x="87" y="2"/>
                    </a:lnTo>
                    <a:lnTo>
                      <a:pt x="85" y="2"/>
                    </a:lnTo>
                    <a:lnTo>
                      <a:pt x="84" y="2"/>
                    </a:lnTo>
                    <a:lnTo>
                      <a:pt x="84" y="3"/>
                    </a:lnTo>
                    <a:lnTo>
                      <a:pt x="83" y="3"/>
                    </a:lnTo>
                    <a:lnTo>
                      <a:pt x="83" y="3"/>
                    </a:lnTo>
                    <a:lnTo>
                      <a:pt x="79" y="3"/>
                    </a:lnTo>
                    <a:lnTo>
                      <a:pt x="79" y="4"/>
                    </a:lnTo>
                    <a:lnTo>
                      <a:pt x="76" y="4"/>
                    </a:lnTo>
                    <a:lnTo>
                      <a:pt x="75" y="4"/>
                    </a:lnTo>
                    <a:lnTo>
                      <a:pt x="74" y="4"/>
                    </a:lnTo>
                    <a:lnTo>
                      <a:pt x="73" y="4"/>
                    </a:lnTo>
                    <a:lnTo>
                      <a:pt x="72" y="5"/>
                    </a:lnTo>
                    <a:lnTo>
                      <a:pt x="71" y="5"/>
                    </a:lnTo>
                    <a:lnTo>
                      <a:pt x="71" y="6"/>
                    </a:lnTo>
                    <a:lnTo>
                      <a:pt x="70" y="7"/>
                    </a:lnTo>
                    <a:lnTo>
                      <a:pt x="70" y="7"/>
                    </a:lnTo>
                    <a:lnTo>
                      <a:pt x="69" y="7"/>
                    </a:lnTo>
                    <a:lnTo>
                      <a:pt x="68" y="7"/>
                    </a:lnTo>
                    <a:lnTo>
                      <a:pt x="67" y="7"/>
                    </a:lnTo>
                    <a:lnTo>
                      <a:pt x="66" y="8"/>
                    </a:lnTo>
                    <a:lnTo>
                      <a:pt x="66" y="8"/>
                    </a:lnTo>
                    <a:lnTo>
                      <a:pt x="66" y="8"/>
                    </a:lnTo>
                    <a:lnTo>
                      <a:pt x="64" y="10"/>
                    </a:lnTo>
                    <a:lnTo>
                      <a:pt x="64" y="10"/>
                    </a:lnTo>
                    <a:lnTo>
                      <a:pt x="62" y="10"/>
                    </a:lnTo>
                    <a:lnTo>
                      <a:pt x="61" y="10"/>
                    </a:lnTo>
                    <a:lnTo>
                      <a:pt x="59" y="10"/>
                    </a:lnTo>
                    <a:lnTo>
                      <a:pt x="59" y="10"/>
                    </a:lnTo>
                    <a:lnTo>
                      <a:pt x="58" y="11"/>
                    </a:lnTo>
                    <a:lnTo>
                      <a:pt x="58" y="11"/>
                    </a:lnTo>
                    <a:lnTo>
                      <a:pt x="58" y="10"/>
                    </a:lnTo>
                    <a:lnTo>
                      <a:pt x="57" y="10"/>
                    </a:lnTo>
                    <a:lnTo>
                      <a:pt x="56" y="10"/>
                    </a:lnTo>
                    <a:lnTo>
                      <a:pt x="56" y="10"/>
                    </a:lnTo>
                    <a:lnTo>
                      <a:pt x="55" y="10"/>
                    </a:lnTo>
                    <a:lnTo>
                      <a:pt x="55" y="11"/>
                    </a:lnTo>
                    <a:lnTo>
                      <a:pt x="54" y="11"/>
                    </a:lnTo>
                    <a:lnTo>
                      <a:pt x="52" y="10"/>
                    </a:lnTo>
                    <a:lnTo>
                      <a:pt x="50" y="9"/>
                    </a:lnTo>
                    <a:lnTo>
                      <a:pt x="50" y="8"/>
                    </a:lnTo>
                    <a:lnTo>
                      <a:pt x="50" y="8"/>
                    </a:lnTo>
                    <a:lnTo>
                      <a:pt x="49" y="7"/>
                    </a:lnTo>
                    <a:lnTo>
                      <a:pt x="48" y="7"/>
                    </a:lnTo>
                    <a:lnTo>
                      <a:pt x="48" y="8"/>
                    </a:lnTo>
                    <a:lnTo>
                      <a:pt x="48" y="8"/>
                    </a:lnTo>
                    <a:lnTo>
                      <a:pt x="48" y="9"/>
                    </a:lnTo>
                    <a:lnTo>
                      <a:pt x="47" y="10"/>
                    </a:lnTo>
                    <a:lnTo>
                      <a:pt x="46" y="12"/>
                    </a:lnTo>
                    <a:lnTo>
                      <a:pt x="46" y="13"/>
                    </a:lnTo>
                    <a:lnTo>
                      <a:pt x="44" y="16"/>
                    </a:lnTo>
                    <a:lnTo>
                      <a:pt x="44" y="16"/>
                    </a:lnTo>
                    <a:lnTo>
                      <a:pt x="43" y="17"/>
                    </a:lnTo>
                    <a:lnTo>
                      <a:pt x="43" y="17"/>
                    </a:lnTo>
                    <a:lnTo>
                      <a:pt x="42" y="17"/>
                    </a:lnTo>
                    <a:lnTo>
                      <a:pt x="41" y="18"/>
                    </a:lnTo>
                    <a:lnTo>
                      <a:pt x="41" y="18"/>
                    </a:lnTo>
                    <a:lnTo>
                      <a:pt x="40" y="18"/>
                    </a:lnTo>
                    <a:lnTo>
                      <a:pt x="40" y="18"/>
                    </a:lnTo>
                    <a:lnTo>
                      <a:pt x="39" y="19"/>
                    </a:lnTo>
                    <a:lnTo>
                      <a:pt x="38" y="19"/>
                    </a:lnTo>
                    <a:lnTo>
                      <a:pt x="36" y="19"/>
                    </a:lnTo>
                    <a:lnTo>
                      <a:pt x="36" y="20"/>
                    </a:lnTo>
                    <a:lnTo>
                      <a:pt x="36" y="20"/>
                    </a:lnTo>
                    <a:lnTo>
                      <a:pt x="36" y="21"/>
                    </a:lnTo>
                    <a:lnTo>
                      <a:pt x="35" y="21"/>
                    </a:lnTo>
                    <a:lnTo>
                      <a:pt x="35" y="21"/>
                    </a:lnTo>
                    <a:lnTo>
                      <a:pt x="34" y="23"/>
                    </a:lnTo>
                    <a:lnTo>
                      <a:pt x="34" y="24"/>
                    </a:lnTo>
                    <a:lnTo>
                      <a:pt x="33" y="25"/>
                    </a:lnTo>
                    <a:lnTo>
                      <a:pt x="32" y="26"/>
                    </a:lnTo>
                    <a:lnTo>
                      <a:pt x="32" y="27"/>
                    </a:lnTo>
                    <a:lnTo>
                      <a:pt x="31" y="28"/>
                    </a:lnTo>
                    <a:lnTo>
                      <a:pt x="31" y="31"/>
                    </a:lnTo>
                    <a:lnTo>
                      <a:pt x="31" y="31"/>
                    </a:lnTo>
                    <a:lnTo>
                      <a:pt x="30" y="31"/>
                    </a:lnTo>
                    <a:lnTo>
                      <a:pt x="30" y="32"/>
                    </a:lnTo>
                    <a:lnTo>
                      <a:pt x="31" y="32"/>
                    </a:lnTo>
                    <a:lnTo>
                      <a:pt x="32" y="32"/>
                    </a:lnTo>
                    <a:lnTo>
                      <a:pt x="32" y="35"/>
                    </a:lnTo>
                    <a:lnTo>
                      <a:pt x="31" y="35"/>
                    </a:lnTo>
                    <a:lnTo>
                      <a:pt x="30" y="35"/>
                    </a:lnTo>
                    <a:lnTo>
                      <a:pt x="28" y="39"/>
                    </a:lnTo>
                    <a:lnTo>
                      <a:pt x="27" y="40"/>
                    </a:lnTo>
                    <a:lnTo>
                      <a:pt x="26" y="40"/>
                    </a:lnTo>
                    <a:lnTo>
                      <a:pt x="26" y="40"/>
                    </a:lnTo>
                    <a:lnTo>
                      <a:pt x="25" y="40"/>
                    </a:lnTo>
                    <a:lnTo>
                      <a:pt x="25" y="41"/>
                    </a:lnTo>
                    <a:lnTo>
                      <a:pt x="24" y="42"/>
                    </a:lnTo>
                    <a:lnTo>
                      <a:pt x="24" y="42"/>
                    </a:lnTo>
                    <a:lnTo>
                      <a:pt x="23" y="43"/>
                    </a:lnTo>
                    <a:lnTo>
                      <a:pt x="21" y="44"/>
                    </a:lnTo>
                    <a:lnTo>
                      <a:pt x="20" y="44"/>
                    </a:lnTo>
                    <a:lnTo>
                      <a:pt x="20" y="44"/>
                    </a:lnTo>
                    <a:lnTo>
                      <a:pt x="19" y="44"/>
                    </a:lnTo>
                    <a:lnTo>
                      <a:pt x="19" y="44"/>
                    </a:lnTo>
                    <a:lnTo>
                      <a:pt x="17" y="44"/>
                    </a:lnTo>
                    <a:lnTo>
                      <a:pt x="17" y="45"/>
                    </a:lnTo>
                    <a:lnTo>
                      <a:pt x="17" y="45"/>
                    </a:lnTo>
                    <a:lnTo>
                      <a:pt x="16" y="46"/>
                    </a:lnTo>
                    <a:lnTo>
                      <a:pt x="17" y="46"/>
                    </a:lnTo>
                    <a:lnTo>
                      <a:pt x="17" y="46"/>
                    </a:lnTo>
                    <a:lnTo>
                      <a:pt x="16" y="48"/>
                    </a:lnTo>
                    <a:lnTo>
                      <a:pt x="16" y="49"/>
                    </a:lnTo>
                    <a:lnTo>
                      <a:pt x="15" y="49"/>
                    </a:lnTo>
                    <a:lnTo>
                      <a:pt x="15" y="50"/>
                    </a:lnTo>
                    <a:lnTo>
                      <a:pt x="14" y="52"/>
                    </a:lnTo>
                    <a:lnTo>
                      <a:pt x="12" y="52"/>
                    </a:lnTo>
                    <a:lnTo>
                      <a:pt x="11" y="52"/>
                    </a:lnTo>
                    <a:lnTo>
                      <a:pt x="11" y="54"/>
                    </a:lnTo>
                    <a:lnTo>
                      <a:pt x="9" y="56"/>
                    </a:lnTo>
                    <a:lnTo>
                      <a:pt x="9" y="57"/>
                    </a:lnTo>
                    <a:lnTo>
                      <a:pt x="10" y="58"/>
                    </a:lnTo>
                    <a:lnTo>
                      <a:pt x="10" y="59"/>
                    </a:lnTo>
                    <a:lnTo>
                      <a:pt x="9" y="61"/>
                    </a:lnTo>
                    <a:lnTo>
                      <a:pt x="8" y="61"/>
                    </a:lnTo>
                    <a:lnTo>
                      <a:pt x="8" y="61"/>
                    </a:lnTo>
                    <a:lnTo>
                      <a:pt x="8" y="61"/>
                    </a:lnTo>
                    <a:lnTo>
                      <a:pt x="7" y="62"/>
                    </a:lnTo>
                    <a:lnTo>
                      <a:pt x="7" y="63"/>
                    </a:lnTo>
                    <a:lnTo>
                      <a:pt x="6" y="63"/>
                    </a:lnTo>
                    <a:lnTo>
                      <a:pt x="6" y="63"/>
                    </a:lnTo>
                    <a:lnTo>
                      <a:pt x="5" y="64"/>
                    </a:lnTo>
                    <a:lnTo>
                      <a:pt x="5" y="64"/>
                    </a:lnTo>
                    <a:lnTo>
                      <a:pt x="5" y="65"/>
                    </a:lnTo>
                    <a:lnTo>
                      <a:pt x="5" y="65"/>
                    </a:lnTo>
                    <a:lnTo>
                      <a:pt x="5" y="65"/>
                    </a:lnTo>
                    <a:lnTo>
                      <a:pt x="3" y="67"/>
                    </a:lnTo>
                    <a:lnTo>
                      <a:pt x="3" y="69"/>
                    </a:lnTo>
                    <a:lnTo>
                      <a:pt x="3" y="69"/>
                    </a:lnTo>
                    <a:lnTo>
                      <a:pt x="3" y="69"/>
                    </a:lnTo>
                    <a:lnTo>
                      <a:pt x="3" y="69"/>
                    </a:lnTo>
                    <a:lnTo>
                      <a:pt x="3" y="70"/>
                    </a:lnTo>
                    <a:lnTo>
                      <a:pt x="3" y="71"/>
                    </a:lnTo>
                    <a:lnTo>
                      <a:pt x="2" y="71"/>
                    </a:lnTo>
                    <a:lnTo>
                      <a:pt x="1" y="71"/>
                    </a:lnTo>
                    <a:lnTo>
                      <a:pt x="1" y="72"/>
                    </a:lnTo>
                    <a:lnTo>
                      <a:pt x="0" y="73"/>
                    </a:lnTo>
                    <a:lnTo>
                      <a:pt x="0" y="73"/>
                    </a:lnTo>
                    <a:lnTo>
                      <a:pt x="0" y="76"/>
                    </a:lnTo>
                    <a:lnTo>
                      <a:pt x="0" y="76"/>
                    </a:lnTo>
                    <a:lnTo>
                      <a:pt x="0" y="77"/>
                    </a:lnTo>
                    <a:lnTo>
                      <a:pt x="1" y="77"/>
                    </a:lnTo>
                    <a:lnTo>
                      <a:pt x="1" y="79"/>
                    </a:lnTo>
                    <a:lnTo>
                      <a:pt x="1" y="79"/>
                    </a:lnTo>
                    <a:lnTo>
                      <a:pt x="2" y="79"/>
                    </a:lnTo>
                    <a:lnTo>
                      <a:pt x="2" y="79"/>
                    </a:lnTo>
                    <a:lnTo>
                      <a:pt x="2" y="79"/>
                    </a:lnTo>
                    <a:lnTo>
                      <a:pt x="3" y="81"/>
                    </a:lnTo>
                    <a:lnTo>
                      <a:pt x="2" y="83"/>
                    </a:lnTo>
                    <a:lnTo>
                      <a:pt x="2" y="83"/>
                    </a:lnTo>
                    <a:lnTo>
                      <a:pt x="2" y="85"/>
                    </a:lnTo>
                    <a:lnTo>
                      <a:pt x="1" y="85"/>
                    </a:lnTo>
                    <a:lnTo>
                      <a:pt x="2" y="86"/>
                    </a:lnTo>
                    <a:lnTo>
                      <a:pt x="2" y="86"/>
                    </a:lnTo>
                    <a:lnTo>
                      <a:pt x="3" y="87"/>
                    </a:lnTo>
                    <a:lnTo>
                      <a:pt x="3" y="88"/>
                    </a:lnTo>
                    <a:lnTo>
                      <a:pt x="3" y="90"/>
                    </a:lnTo>
                    <a:lnTo>
                      <a:pt x="3" y="91"/>
                    </a:lnTo>
                    <a:lnTo>
                      <a:pt x="3" y="92"/>
                    </a:lnTo>
                    <a:lnTo>
                      <a:pt x="3" y="92"/>
                    </a:lnTo>
                    <a:lnTo>
                      <a:pt x="3" y="95"/>
                    </a:lnTo>
                    <a:lnTo>
                      <a:pt x="2" y="96"/>
                    </a:lnTo>
                    <a:lnTo>
                      <a:pt x="2" y="96"/>
                    </a:lnTo>
                    <a:lnTo>
                      <a:pt x="1" y="97"/>
                    </a:lnTo>
                    <a:lnTo>
                      <a:pt x="1" y="98"/>
                    </a:lnTo>
                    <a:lnTo>
                      <a:pt x="1" y="98"/>
                    </a:lnTo>
                    <a:lnTo>
                      <a:pt x="1" y="99"/>
                    </a:lnTo>
                    <a:lnTo>
                      <a:pt x="1" y="101"/>
                    </a:lnTo>
                    <a:lnTo>
                      <a:pt x="1" y="100"/>
                    </a:lnTo>
                    <a:lnTo>
                      <a:pt x="2" y="98"/>
                    </a:lnTo>
                    <a:lnTo>
                      <a:pt x="2" y="98"/>
                    </a:lnTo>
                    <a:lnTo>
                      <a:pt x="3" y="98"/>
                    </a:lnTo>
                    <a:lnTo>
                      <a:pt x="3" y="98"/>
                    </a:lnTo>
                    <a:lnTo>
                      <a:pt x="4" y="98"/>
                    </a:lnTo>
                    <a:lnTo>
                      <a:pt x="4" y="98"/>
                    </a:lnTo>
                    <a:lnTo>
                      <a:pt x="5" y="98"/>
                    </a:lnTo>
                    <a:lnTo>
                      <a:pt x="6" y="98"/>
                    </a:lnTo>
                    <a:lnTo>
                      <a:pt x="6" y="98"/>
                    </a:lnTo>
                    <a:lnTo>
                      <a:pt x="5" y="100"/>
                    </a:lnTo>
                    <a:lnTo>
                      <a:pt x="5" y="101"/>
                    </a:lnTo>
                    <a:lnTo>
                      <a:pt x="5" y="102"/>
                    </a:lnTo>
                    <a:lnTo>
                      <a:pt x="4" y="102"/>
                    </a:lnTo>
                    <a:lnTo>
                      <a:pt x="3" y="104"/>
                    </a:lnTo>
                    <a:lnTo>
                      <a:pt x="1" y="107"/>
                    </a:lnTo>
                    <a:lnTo>
                      <a:pt x="2" y="107"/>
                    </a:lnTo>
                    <a:lnTo>
                      <a:pt x="2" y="107"/>
                    </a:lnTo>
                    <a:lnTo>
                      <a:pt x="2" y="107"/>
                    </a:lnTo>
                    <a:lnTo>
                      <a:pt x="3" y="108"/>
                    </a:lnTo>
                    <a:lnTo>
                      <a:pt x="3" y="109"/>
                    </a:lnTo>
                    <a:lnTo>
                      <a:pt x="4" y="110"/>
                    </a:lnTo>
                    <a:lnTo>
                      <a:pt x="4" y="111"/>
                    </a:lnTo>
                    <a:lnTo>
                      <a:pt x="4" y="112"/>
                    </a:lnTo>
                    <a:lnTo>
                      <a:pt x="5" y="112"/>
                    </a:lnTo>
                    <a:lnTo>
                      <a:pt x="5" y="112"/>
                    </a:lnTo>
                    <a:lnTo>
                      <a:pt x="1" y="112"/>
                    </a:lnTo>
                    <a:lnTo>
                      <a:pt x="1" y="113"/>
                    </a:lnTo>
                    <a:lnTo>
                      <a:pt x="0" y="113"/>
                    </a:lnTo>
                    <a:lnTo>
                      <a:pt x="0" y="114"/>
                    </a:lnTo>
                    <a:lnTo>
                      <a:pt x="0" y="114"/>
                    </a:lnTo>
                    <a:lnTo>
                      <a:pt x="0" y="114"/>
                    </a:lnTo>
                    <a:lnTo>
                      <a:pt x="0" y="114"/>
                    </a:lnTo>
                    <a:lnTo>
                      <a:pt x="3" y="114"/>
                    </a:lnTo>
                    <a:lnTo>
                      <a:pt x="3" y="116"/>
                    </a:lnTo>
                    <a:lnTo>
                      <a:pt x="3" y="116"/>
                    </a:lnTo>
                    <a:lnTo>
                      <a:pt x="3" y="117"/>
                    </a:lnTo>
                    <a:lnTo>
                      <a:pt x="3" y="117"/>
                    </a:lnTo>
                    <a:lnTo>
                      <a:pt x="3" y="118"/>
                    </a:lnTo>
                    <a:lnTo>
                      <a:pt x="2" y="118"/>
                    </a:lnTo>
                    <a:lnTo>
                      <a:pt x="2" y="118"/>
                    </a:lnTo>
                    <a:lnTo>
                      <a:pt x="1" y="120"/>
                    </a:lnTo>
                    <a:lnTo>
                      <a:pt x="2" y="121"/>
                    </a:lnTo>
                    <a:lnTo>
                      <a:pt x="2" y="121"/>
                    </a:lnTo>
                    <a:lnTo>
                      <a:pt x="4" y="120"/>
                    </a:lnTo>
                    <a:lnTo>
                      <a:pt x="5" y="120"/>
                    </a:lnTo>
                    <a:lnTo>
                      <a:pt x="7" y="120"/>
                    </a:lnTo>
                    <a:lnTo>
                      <a:pt x="7" y="121"/>
                    </a:lnTo>
                    <a:lnTo>
                      <a:pt x="6" y="121"/>
                    </a:lnTo>
                    <a:lnTo>
                      <a:pt x="6" y="121"/>
                    </a:lnTo>
                    <a:lnTo>
                      <a:pt x="5" y="120"/>
                    </a:lnTo>
                    <a:lnTo>
                      <a:pt x="5" y="120"/>
                    </a:lnTo>
                    <a:lnTo>
                      <a:pt x="5" y="122"/>
                    </a:lnTo>
                    <a:lnTo>
                      <a:pt x="5" y="122"/>
                    </a:lnTo>
                    <a:lnTo>
                      <a:pt x="7" y="122"/>
                    </a:lnTo>
                    <a:lnTo>
                      <a:pt x="5" y="123"/>
                    </a:lnTo>
                    <a:lnTo>
                      <a:pt x="6" y="125"/>
                    </a:lnTo>
                    <a:lnTo>
                      <a:pt x="7" y="124"/>
                    </a:lnTo>
                    <a:lnTo>
                      <a:pt x="7" y="124"/>
                    </a:lnTo>
                    <a:lnTo>
                      <a:pt x="7" y="124"/>
                    </a:lnTo>
                    <a:lnTo>
                      <a:pt x="7" y="125"/>
                    </a:lnTo>
                    <a:lnTo>
                      <a:pt x="8" y="126"/>
                    </a:lnTo>
                    <a:lnTo>
                      <a:pt x="9" y="126"/>
                    </a:lnTo>
                    <a:lnTo>
                      <a:pt x="9" y="126"/>
                    </a:lnTo>
                    <a:lnTo>
                      <a:pt x="8" y="126"/>
                    </a:lnTo>
                    <a:lnTo>
                      <a:pt x="9" y="127"/>
                    </a:lnTo>
                    <a:lnTo>
                      <a:pt x="9" y="128"/>
                    </a:lnTo>
                    <a:lnTo>
                      <a:pt x="10" y="129"/>
                    </a:lnTo>
                    <a:lnTo>
                      <a:pt x="11" y="129"/>
                    </a:lnTo>
                    <a:lnTo>
                      <a:pt x="11" y="130"/>
                    </a:lnTo>
                    <a:lnTo>
                      <a:pt x="12" y="130"/>
                    </a:lnTo>
                    <a:lnTo>
                      <a:pt x="12" y="130"/>
                    </a:lnTo>
                    <a:lnTo>
                      <a:pt x="12" y="130"/>
                    </a:lnTo>
                    <a:lnTo>
                      <a:pt x="12" y="131"/>
                    </a:lnTo>
                    <a:lnTo>
                      <a:pt x="12" y="132"/>
                    </a:lnTo>
                    <a:lnTo>
                      <a:pt x="13" y="133"/>
                    </a:lnTo>
                    <a:lnTo>
                      <a:pt x="14" y="133"/>
                    </a:lnTo>
                    <a:lnTo>
                      <a:pt x="14" y="133"/>
                    </a:lnTo>
                    <a:lnTo>
                      <a:pt x="13" y="133"/>
                    </a:lnTo>
                    <a:lnTo>
                      <a:pt x="14" y="134"/>
                    </a:lnTo>
                    <a:lnTo>
                      <a:pt x="14" y="134"/>
                    </a:lnTo>
                    <a:lnTo>
                      <a:pt x="13" y="135"/>
                    </a:lnTo>
                    <a:lnTo>
                      <a:pt x="13" y="136"/>
                    </a:lnTo>
                    <a:lnTo>
                      <a:pt x="14" y="137"/>
                    </a:lnTo>
                    <a:lnTo>
                      <a:pt x="15" y="137"/>
                    </a:lnTo>
                    <a:lnTo>
                      <a:pt x="15" y="137"/>
                    </a:lnTo>
                    <a:lnTo>
                      <a:pt x="15" y="139"/>
                    </a:lnTo>
                    <a:lnTo>
                      <a:pt x="16" y="140"/>
                    </a:lnTo>
                    <a:lnTo>
                      <a:pt x="16" y="141"/>
                    </a:lnTo>
                    <a:lnTo>
                      <a:pt x="17" y="141"/>
                    </a:lnTo>
                    <a:lnTo>
                      <a:pt x="17" y="142"/>
                    </a:lnTo>
                    <a:lnTo>
                      <a:pt x="18" y="143"/>
                    </a:lnTo>
                    <a:lnTo>
                      <a:pt x="19" y="143"/>
                    </a:lnTo>
                    <a:lnTo>
                      <a:pt x="21" y="145"/>
                    </a:lnTo>
                    <a:lnTo>
                      <a:pt x="21" y="144"/>
                    </a:lnTo>
                    <a:lnTo>
                      <a:pt x="22" y="146"/>
                    </a:lnTo>
                    <a:lnTo>
                      <a:pt x="24" y="146"/>
                    </a:lnTo>
                    <a:lnTo>
                      <a:pt x="24" y="147"/>
                    </a:lnTo>
                    <a:lnTo>
                      <a:pt x="26" y="147"/>
                    </a:lnTo>
                    <a:lnTo>
                      <a:pt x="26" y="148"/>
                    </a:lnTo>
                    <a:lnTo>
                      <a:pt x="27" y="149"/>
                    </a:lnTo>
                    <a:lnTo>
                      <a:pt x="28" y="150"/>
                    </a:lnTo>
                    <a:lnTo>
                      <a:pt x="29" y="151"/>
                    </a:lnTo>
                    <a:lnTo>
                      <a:pt x="30" y="152"/>
                    </a:lnTo>
                    <a:lnTo>
                      <a:pt x="31" y="152"/>
                    </a:lnTo>
                    <a:lnTo>
                      <a:pt x="32" y="153"/>
                    </a:lnTo>
                    <a:lnTo>
                      <a:pt x="32" y="153"/>
                    </a:lnTo>
                    <a:lnTo>
                      <a:pt x="33" y="153"/>
                    </a:lnTo>
                    <a:lnTo>
                      <a:pt x="35" y="155"/>
                    </a:lnTo>
                    <a:lnTo>
                      <a:pt x="37" y="156"/>
                    </a:lnTo>
                    <a:lnTo>
                      <a:pt x="37" y="156"/>
                    </a:lnTo>
                    <a:lnTo>
                      <a:pt x="37" y="156"/>
                    </a:lnTo>
                    <a:lnTo>
                      <a:pt x="38" y="156"/>
                    </a:lnTo>
                    <a:lnTo>
                      <a:pt x="38" y="155"/>
                    </a:lnTo>
                    <a:lnTo>
                      <a:pt x="39" y="155"/>
                    </a:lnTo>
                    <a:lnTo>
                      <a:pt x="40" y="155"/>
                    </a:lnTo>
                    <a:lnTo>
                      <a:pt x="40" y="154"/>
                    </a:lnTo>
                    <a:lnTo>
                      <a:pt x="41" y="154"/>
                    </a:lnTo>
                    <a:lnTo>
                      <a:pt x="45" y="152"/>
                    </a:lnTo>
                    <a:lnTo>
                      <a:pt x="46" y="152"/>
                    </a:lnTo>
                    <a:lnTo>
                      <a:pt x="48" y="152"/>
                    </a:lnTo>
                    <a:lnTo>
                      <a:pt x="49" y="152"/>
                    </a:lnTo>
                    <a:lnTo>
                      <a:pt x="49" y="152"/>
                    </a:lnTo>
                    <a:lnTo>
                      <a:pt x="50" y="151"/>
                    </a:lnTo>
                    <a:lnTo>
                      <a:pt x="53" y="151"/>
                    </a:lnTo>
                    <a:lnTo>
                      <a:pt x="53" y="152"/>
                    </a:lnTo>
                    <a:lnTo>
                      <a:pt x="53" y="152"/>
                    </a:lnTo>
                    <a:lnTo>
                      <a:pt x="54" y="152"/>
                    </a:lnTo>
                    <a:lnTo>
                      <a:pt x="55" y="152"/>
                    </a:lnTo>
                    <a:lnTo>
                      <a:pt x="55" y="151"/>
                    </a:lnTo>
                    <a:lnTo>
                      <a:pt x="56" y="151"/>
                    </a:lnTo>
                    <a:lnTo>
                      <a:pt x="56" y="152"/>
                    </a:lnTo>
                    <a:lnTo>
                      <a:pt x="56" y="152"/>
                    </a:lnTo>
                    <a:lnTo>
                      <a:pt x="57" y="153"/>
                    </a:lnTo>
                    <a:lnTo>
                      <a:pt x="58" y="153"/>
                    </a:lnTo>
                    <a:lnTo>
                      <a:pt x="58" y="153"/>
                    </a:lnTo>
                    <a:lnTo>
                      <a:pt x="59" y="153"/>
                    </a:lnTo>
                    <a:lnTo>
                      <a:pt x="59" y="154"/>
                    </a:lnTo>
                    <a:lnTo>
                      <a:pt x="59" y="154"/>
                    </a:lnTo>
                    <a:lnTo>
                      <a:pt x="60" y="154"/>
                    </a:lnTo>
                    <a:lnTo>
                      <a:pt x="60" y="154"/>
                    </a:lnTo>
                    <a:lnTo>
                      <a:pt x="61" y="154"/>
                    </a:lnTo>
                    <a:lnTo>
                      <a:pt x="61" y="154"/>
                    </a:lnTo>
                    <a:lnTo>
                      <a:pt x="63" y="153"/>
                    </a:lnTo>
                    <a:lnTo>
                      <a:pt x="63" y="153"/>
                    </a:lnTo>
                    <a:lnTo>
                      <a:pt x="64" y="152"/>
                    </a:lnTo>
                    <a:lnTo>
                      <a:pt x="66" y="152"/>
                    </a:lnTo>
                    <a:lnTo>
                      <a:pt x="66" y="152"/>
                    </a:lnTo>
                    <a:lnTo>
                      <a:pt x="67" y="152"/>
                    </a:lnTo>
                    <a:lnTo>
                      <a:pt x="68" y="150"/>
                    </a:lnTo>
                    <a:lnTo>
                      <a:pt x="68" y="150"/>
                    </a:lnTo>
                    <a:lnTo>
                      <a:pt x="69" y="150"/>
                    </a:lnTo>
                    <a:lnTo>
                      <a:pt x="69" y="150"/>
                    </a:lnTo>
                    <a:lnTo>
                      <a:pt x="70" y="149"/>
                    </a:lnTo>
                    <a:lnTo>
                      <a:pt x="71" y="149"/>
                    </a:lnTo>
                    <a:lnTo>
                      <a:pt x="71" y="149"/>
                    </a:lnTo>
                    <a:lnTo>
                      <a:pt x="72" y="149"/>
                    </a:lnTo>
                    <a:lnTo>
                      <a:pt x="73" y="149"/>
                    </a:lnTo>
                    <a:lnTo>
                      <a:pt x="75" y="147"/>
                    </a:lnTo>
                    <a:lnTo>
                      <a:pt x="75" y="147"/>
                    </a:lnTo>
                    <a:lnTo>
                      <a:pt x="76" y="146"/>
                    </a:lnTo>
                    <a:lnTo>
                      <a:pt x="77" y="146"/>
                    </a:lnTo>
                    <a:lnTo>
                      <a:pt x="77" y="147"/>
                    </a:lnTo>
                    <a:lnTo>
                      <a:pt x="77" y="147"/>
                    </a:lnTo>
                    <a:lnTo>
                      <a:pt x="78" y="147"/>
                    </a:lnTo>
                    <a:lnTo>
                      <a:pt x="79" y="147"/>
                    </a:lnTo>
                    <a:lnTo>
                      <a:pt x="79" y="146"/>
                    </a:lnTo>
                    <a:lnTo>
                      <a:pt x="80" y="146"/>
                    </a:lnTo>
                    <a:lnTo>
                      <a:pt x="80" y="147"/>
                    </a:lnTo>
                    <a:lnTo>
                      <a:pt x="80" y="146"/>
                    </a:lnTo>
                    <a:lnTo>
                      <a:pt x="81" y="146"/>
                    </a:lnTo>
                    <a:lnTo>
                      <a:pt x="81" y="146"/>
                    </a:lnTo>
                    <a:lnTo>
                      <a:pt x="82" y="146"/>
                    </a:lnTo>
                    <a:lnTo>
                      <a:pt x="84" y="146"/>
                    </a:lnTo>
                    <a:lnTo>
                      <a:pt x="84" y="145"/>
                    </a:lnTo>
                    <a:lnTo>
                      <a:pt x="84" y="146"/>
                    </a:lnTo>
                    <a:lnTo>
                      <a:pt x="87" y="146"/>
                    </a:lnTo>
                    <a:lnTo>
                      <a:pt x="88" y="146"/>
                    </a:lnTo>
                    <a:lnTo>
                      <a:pt x="89" y="147"/>
                    </a:lnTo>
                    <a:lnTo>
                      <a:pt x="89" y="148"/>
                    </a:lnTo>
                    <a:lnTo>
                      <a:pt x="90" y="149"/>
                    </a:lnTo>
                    <a:lnTo>
                      <a:pt x="90" y="149"/>
                    </a:lnTo>
                    <a:lnTo>
                      <a:pt x="91" y="149"/>
                    </a:lnTo>
                    <a:lnTo>
                      <a:pt x="91" y="150"/>
                    </a:lnTo>
                    <a:lnTo>
                      <a:pt x="91" y="150"/>
                    </a:lnTo>
                    <a:lnTo>
                      <a:pt x="91" y="151"/>
                    </a:lnTo>
                    <a:lnTo>
                      <a:pt x="91" y="151"/>
                    </a:lnTo>
                    <a:lnTo>
                      <a:pt x="92" y="150"/>
                    </a:lnTo>
                    <a:lnTo>
                      <a:pt x="92" y="151"/>
                    </a:lnTo>
                    <a:lnTo>
                      <a:pt x="92" y="151"/>
                    </a:lnTo>
                    <a:lnTo>
                      <a:pt x="91" y="152"/>
                    </a:lnTo>
                    <a:lnTo>
                      <a:pt x="91" y="153"/>
                    </a:lnTo>
                    <a:lnTo>
                      <a:pt x="92" y="155"/>
                    </a:lnTo>
                    <a:lnTo>
                      <a:pt x="93" y="155"/>
                    </a:lnTo>
                    <a:lnTo>
                      <a:pt x="94" y="156"/>
                    </a:lnTo>
                    <a:lnTo>
                      <a:pt x="96" y="156"/>
                    </a:lnTo>
                    <a:lnTo>
                      <a:pt x="96" y="155"/>
                    </a:lnTo>
                    <a:lnTo>
                      <a:pt x="97" y="155"/>
                    </a:lnTo>
                    <a:lnTo>
                      <a:pt x="97" y="154"/>
                    </a:lnTo>
                    <a:lnTo>
                      <a:pt x="99" y="155"/>
                    </a:lnTo>
                    <a:lnTo>
                      <a:pt x="100" y="154"/>
                    </a:lnTo>
                    <a:lnTo>
                      <a:pt x="101" y="155"/>
                    </a:lnTo>
                    <a:lnTo>
                      <a:pt x="103" y="155"/>
                    </a:lnTo>
                    <a:lnTo>
                      <a:pt x="103" y="154"/>
                    </a:lnTo>
                    <a:lnTo>
                      <a:pt x="104" y="154"/>
                    </a:lnTo>
                    <a:lnTo>
                      <a:pt x="104" y="154"/>
                    </a:lnTo>
                    <a:lnTo>
                      <a:pt x="104" y="155"/>
                    </a:lnTo>
                    <a:lnTo>
                      <a:pt x="105" y="154"/>
                    </a:lnTo>
                    <a:lnTo>
                      <a:pt x="105" y="156"/>
                    </a:lnTo>
                    <a:lnTo>
                      <a:pt x="106" y="157"/>
                    </a:lnTo>
                    <a:lnTo>
                      <a:pt x="107" y="158"/>
                    </a:lnTo>
                    <a:lnTo>
                      <a:pt x="108" y="158"/>
                    </a:lnTo>
                    <a:lnTo>
                      <a:pt x="109" y="157"/>
                    </a:lnTo>
                    <a:lnTo>
                      <a:pt x="108" y="158"/>
                    </a:lnTo>
                    <a:lnTo>
                      <a:pt x="109" y="160"/>
                    </a:lnTo>
                    <a:lnTo>
                      <a:pt x="110" y="160"/>
                    </a:lnTo>
                    <a:lnTo>
                      <a:pt x="110" y="163"/>
                    </a:lnTo>
                    <a:lnTo>
                      <a:pt x="109" y="163"/>
                    </a:lnTo>
                    <a:lnTo>
                      <a:pt x="109" y="165"/>
                    </a:lnTo>
                    <a:lnTo>
                      <a:pt x="110" y="166"/>
                    </a:lnTo>
                    <a:lnTo>
                      <a:pt x="112" y="166"/>
                    </a:lnTo>
                    <a:lnTo>
                      <a:pt x="112" y="166"/>
                    </a:lnTo>
                    <a:lnTo>
                      <a:pt x="110" y="166"/>
                    </a:lnTo>
                    <a:lnTo>
                      <a:pt x="109" y="165"/>
                    </a:lnTo>
                    <a:lnTo>
                      <a:pt x="109" y="166"/>
                    </a:lnTo>
                    <a:lnTo>
                      <a:pt x="109" y="168"/>
                    </a:lnTo>
                    <a:lnTo>
                      <a:pt x="108" y="169"/>
                    </a:lnTo>
                    <a:lnTo>
                      <a:pt x="108" y="169"/>
                    </a:lnTo>
                    <a:lnTo>
                      <a:pt x="107" y="170"/>
                    </a:lnTo>
                    <a:lnTo>
                      <a:pt x="107" y="171"/>
                    </a:lnTo>
                    <a:lnTo>
                      <a:pt x="107" y="171"/>
                    </a:lnTo>
                    <a:lnTo>
                      <a:pt x="107" y="171"/>
                    </a:lnTo>
                    <a:lnTo>
                      <a:pt x="108" y="172"/>
                    </a:lnTo>
                    <a:lnTo>
                      <a:pt x="108" y="172"/>
                    </a:lnTo>
                    <a:lnTo>
                      <a:pt x="108" y="173"/>
                    </a:lnTo>
                    <a:lnTo>
                      <a:pt x="108" y="173"/>
                    </a:lnTo>
                    <a:lnTo>
                      <a:pt x="108" y="174"/>
                    </a:lnTo>
                    <a:lnTo>
                      <a:pt x="108" y="174"/>
                    </a:lnTo>
                    <a:lnTo>
                      <a:pt x="108" y="175"/>
                    </a:lnTo>
                    <a:lnTo>
                      <a:pt x="107" y="175"/>
                    </a:lnTo>
                    <a:lnTo>
                      <a:pt x="107" y="178"/>
                    </a:lnTo>
                    <a:lnTo>
                      <a:pt x="106" y="179"/>
                    </a:lnTo>
                    <a:lnTo>
                      <a:pt x="106" y="179"/>
                    </a:lnTo>
                    <a:lnTo>
                      <a:pt x="106" y="180"/>
                    </a:lnTo>
                    <a:lnTo>
                      <a:pt x="105" y="180"/>
                    </a:lnTo>
                    <a:lnTo>
                      <a:pt x="104" y="180"/>
                    </a:lnTo>
                    <a:lnTo>
                      <a:pt x="106" y="183"/>
                    </a:lnTo>
                    <a:lnTo>
                      <a:pt x="106" y="183"/>
                    </a:lnTo>
                    <a:lnTo>
                      <a:pt x="107" y="184"/>
                    </a:lnTo>
                    <a:lnTo>
                      <a:pt x="107" y="184"/>
                    </a:lnTo>
                    <a:lnTo>
                      <a:pt x="107" y="185"/>
                    </a:lnTo>
                    <a:lnTo>
                      <a:pt x="106" y="185"/>
                    </a:lnTo>
                    <a:lnTo>
                      <a:pt x="106" y="185"/>
                    </a:lnTo>
                    <a:lnTo>
                      <a:pt x="107" y="186"/>
                    </a:lnTo>
                    <a:lnTo>
                      <a:pt x="108" y="186"/>
                    </a:lnTo>
                    <a:lnTo>
                      <a:pt x="108" y="188"/>
                    </a:lnTo>
                    <a:lnTo>
                      <a:pt x="110" y="189"/>
                    </a:lnTo>
                    <a:lnTo>
                      <a:pt x="110" y="189"/>
                    </a:lnTo>
                    <a:lnTo>
                      <a:pt x="113" y="193"/>
                    </a:lnTo>
                    <a:lnTo>
                      <a:pt x="112" y="193"/>
                    </a:lnTo>
                    <a:lnTo>
                      <a:pt x="114" y="195"/>
                    </a:lnTo>
                    <a:lnTo>
                      <a:pt x="115" y="194"/>
                    </a:lnTo>
                    <a:lnTo>
                      <a:pt x="115" y="194"/>
                    </a:lnTo>
                    <a:lnTo>
                      <a:pt x="115" y="195"/>
                    </a:lnTo>
                    <a:lnTo>
                      <a:pt x="118" y="198"/>
                    </a:lnTo>
                    <a:lnTo>
                      <a:pt x="118" y="199"/>
                    </a:lnTo>
                    <a:lnTo>
                      <a:pt x="119" y="199"/>
                    </a:lnTo>
                    <a:lnTo>
                      <a:pt x="118" y="199"/>
                    </a:lnTo>
                    <a:lnTo>
                      <a:pt x="118" y="200"/>
                    </a:lnTo>
                    <a:lnTo>
                      <a:pt x="119" y="203"/>
                    </a:lnTo>
                    <a:lnTo>
                      <a:pt x="119" y="204"/>
                    </a:lnTo>
                    <a:lnTo>
                      <a:pt x="119" y="204"/>
                    </a:lnTo>
                    <a:lnTo>
                      <a:pt x="119" y="204"/>
                    </a:lnTo>
                    <a:lnTo>
                      <a:pt x="119" y="204"/>
                    </a:lnTo>
                    <a:lnTo>
                      <a:pt x="119" y="204"/>
                    </a:lnTo>
                    <a:lnTo>
                      <a:pt x="120" y="205"/>
                    </a:lnTo>
                    <a:lnTo>
                      <a:pt x="120" y="205"/>
                    </a:lnTo>
                    <a:lnTo>
                      <a:pt x="120" y="205"/>
                    </a:lnTo>
                    <a:lnTo>
                      <a:pt x="119" y="206"/>
                    </a:lnTo>
                    <a:lnTo>
                      <a:pt x="119" y="206"/>
                    </a:lnTo>
                    <a:lnTo>
                      <a:pt x="119" y="207"/>
                    </a:lnTo>
                    <a:lnTo>
                      <a:pt x="120" y="207"/>
                    </a:lnTo>
                    <a:lnTo>
                      <a:pt x="121" y="208"/>
                    </a:lnTo>
                    <a:lnTo>
                      <a:pt x="122" y="209"/>
                    </a:lnTo>
                    <a:lnTo>
                      <a:pt x="122" y="211"/>
                    </a:lnTo>
                    <a:lnTo>
                      <a:pt x="122" y="211"/>
                    </a:lnTo>
                    <a:lnTo>
                      <a:pt x="123" y="213"/>
                    </a:lnTo>
                    <a:lnTo>
                      <a:pt x="124" y="214"/>
                    </a:lnTo>
                    <a:lnTo>
                      <a:pt x="124" y="216"/>
                    </a:lnTo>
                    <a:lnTo>
                      <a:pt x="124" y="217"/>
                    </a:lnTo>
                    <a:lnTo>
                      <a:pt x="123" y="219"/>
                    </a:lnTo>
                    <a:lnTo>
                      <a:pt x="123" y="219"/>
                    </a:lnTo>
                    <a:lnTo>
                      <a:pt x="123" y="221"/>
                    </a:lnTo>
                    <a:lnTo>
                      <a:pt x="123" y="221"/>
                    </a:lnTo>
                    <a:lnTo>
                      <a:pt x="123" y="223"/>
                    </a:lnTo>
                    <a:lnTo>
                      <a:pt x="124" y="225"/>
                    </a:lnTo>
                    <a:lnTo>
                      <a:pt x="125" y="227"/>
                    </a:lnTo>
                    <a:lnTo>
                      <a:pt x="126" y="229"/>
                    </a:lnTo>
                    <a:lnTo>
                      <a:pt x="126" y="231"/>
                    </a:lnTo>
                    <a:lnTo>
                      <a:pt x="126" y="232"/>
                    </a:lnTo>
                    <a:lnTo>
                      <a:pt x="125" y="233"/>
                    </a:lnTo>
                    <a:lnTo>
                      <a:pt x="125" y="233"/>
                    </a:lnTo>
                    <a:lnTo>
                      <a:pt x="125" y="234"/>
                    </a:lnTo>
                    <a:lnTo>
                      <a:pt x="125" y="234"/>
                    </a:lnTo>
                    <a:lnTo>
                      <a:pt x="125" y="235"/>
                    </a:lnTo>
                    <a:lnTo>
                      <a:pt x="125" y="236"/>
                    </a:lnTo>
                    <a:lnTo>
                      <a:pt x="124" y="236"/>
                    </a:lnTo>
                    <a:lnTo>
                      <a:pt x="123" y="236"/>
                    </a:lnTo>
                    <a:lnTo>
                      <a:pt x="122" y="237"/>
                    </a:lnTo>
                    <a:lnTo>
                      <a:pt x="123" y="239"/>
                    </a:lnTo>
                    <a:lnTo>
                      <a:pt x="121" y="239"/>
                    </a:lnTo>
                    <a:lnTo>
                      <a:pt x="121" y="239"/>
                    </a:lnTo>
                    <a:lnTo>
                      <a:pt x="121" y="241"/>
                    </a:lnTo>
                    <a:lnTo>
                      <a:pt x="120" y="241"/>
                    </a:lnTo>
                    <a:lnTo>
                      <a:pt x="120" y="242"/>
                    </a:lnTo>
                    <a:lnTo>
                      <a:pt x="119" y="243"/>
                    </a:lnTo>
                    <a:lnTo>
                      <a:pt x="119" y="247"/>
                    </a:lnTo>
                    <a:lnTo>
                      <a:pt x="118" y="247"/>
                    </a:lnTo>
                    <a:lnTo>
                      <a:pt x="118" y="248"/>
                    </a:lnTo>
                    <a:lnTo>
                      <a:pt x="118" y="250"/>
                    </a:lnTo>
                    <a:lnTo>
                      <a:pt x="117" y="251"/>
                    </a:lnTo>
                    <a:lnTo>
                      <a:pt x="117" y="253"/>
                    </a:lnTo>
                    <a:lnTo>
                      <a:pt x="117" y="255"/>
                    </a:lnTo>
                    <a:lnTo>
                      <a:pt x="116" y="256"/>
                    </a:lnTo>
                    <a:lnTo>
                      <a:pt x="116" y="258"/>
                    </a:lnTo>
                    <a:lnTo>
                      <a:pt x="116" y="258"/>
                    </a:lnTo>
                    <a:lnTo>
                      <a:pt x="117" y="262"/>
                    </a:lnTo>
                    <a:lnTo>
                      <a:pt x="117" y="262"/>
                    </a:lnTo>
                    <a:lnTo>
                      <a:pt x="118" y="263"/>
                    </a:lnTo>
                    <a:lnTo>
                      <a:pt x="118" y="264"/>
                    </a:lnTo>
                    <a:lnTo>
                      <a:pt x="120" y="265"/>
                    </a:lnTo>
                    <a:lnTo>
                      <a:pt x="121" y="267"/>
                    </a:lnTo>
                    <a:lnTo>
                      <a:pt x="122" y="269"/>
                    </a:lnTo>
                    <a:lnTo>
                      <a:pt x="123" y="271"/>
                    </a:lnTo>
                    <a:lnTo>
                      <a:pt x="123" y="272"/>
                    </a:lnTo>
                    <a:lnTo>
                      <a:pt x="123" y="273"/>
                    </a:lnTo>
                    <a:lnTo>
                      <a:pt x="124" y="274"/>
                    </a:lnTo>
                    <a:lnTo>
                      <a:pt x="125" y="276"/>
                    </a:lnTo>
                    <a:lnTo>
                      <a:pt x="126" y="278"/>
                    </a:lnTo>
                    <a:lnTo>
                      <a:pt x="126" y="279"/>
                    </a:lnTo>
                    <a:lnTo>
                      <a:pt x="126" y="279"/>
                    </a:lnTo>
                    <a:lnTo>
                      <a:pt x="127" y="280"/>
                    </a:lnTo>
                    <a:lnTo>
                      <a:pt x="127" y="280"/>
                    </a:lnTo>
                    <a:lnTo>
                      <a:pt x="128" y="281"/>
                    </a:lnTo>
                    <a:lnTo>
                      <a:pt x="128" y="281"/>
                    </a:lnTo>
                    <a:lnTo>
                      <a:pt x="128" y="290"/>
                    </a:lnTo>
                    <a:lnTo>
                      <a:pt x="129" y="293"/>
                    </a:lnTo>
                    <a:lnTo>
                      <a:pt x="129" y="296"/>
                    </a:lnTo>
                    <a:lnTo>
                      <a:pt x="129" y="296"/>
                    </a:lnTo>
                    <a:lnTo>
                      <a:pt x="130" y="299"/>
                    </a:lnTo>
                    <a:lnTo>
                      <a:pt x="130" y="301"/>
                    </a:lnTo>
                    <a:lnTo>
                      <a:pt x="131" y="301"/>
                    </a:lnTo>
                    <a:lnTo>
                      <a:pt x="131" y="304"/>
                    </a:lnTo>
                    <a:lnTo>
                      <a:pt x="131" y="304"/>
                    </a:lnTo>
                    <a:lnTo>
                      <a:pt x="132" y="304"/>
                    </a:lnTo>
                    <a:lnTo>
                      <a:pt x="132" y="306"/>
                    </a:lnTo>
                    <a:lnTo>
                      <a:pt x="132" y="307"/>
                    </a:lnTo>
                    <a:lnTo>
                      <a:pt x="133" y="307"/>
                    </a:lnTo>
                    <a:lnTo>
                      <a:pt x="133" y="308"/>
                    </a:lnTo>
                    <a:lnTo>
                      <a:pt x="133" y="309"/>
                    </a:lnTo>
                    <a:lnTo>
                      <a:pt x="133" y="309"/>
                    </a:lnTo>
                    <a:lnTo>
                      <a:pt x="134" y="310"/>
                    </a:lnTo>
                    <a:lnTo>
                      <a:pt x="134" y="310"/>
                    </a:lnTo>
                    <a:lnTo>
                      <a:pt x="135" y="311"/>
                    </a:lnTo>
                    <a:lnTo>
                      <a:pt x="136" y="312"/>
                    </a:lnTo>
                    <a:lnTo>
                      <a:pt x="136" y="312"/>
                    </a:lnTo>
                    <a:lnTo>
                      <a:pt x="136" y="312"/>
                    </a:lnTo>
                    <a:lnTo>
                      <a:pt x="136" y="312"/>
                    </a:lnTo>
                    <a:lnTo>
                      <a:pt x="136" y="313"/>
                    </a:lnTo>
                    <a:lnTo>
                      <a:pt x="136" y="313"/>
                    </a:lnTo>
                    <a:lnTo>
                      <a:pt x="138" y="315"/>
                    </a:lnTo>
                    <a:lnTo>
                      <a:pt x="138" y="316"/>
                    </a:lnTo>
                    <a:lnTo>
                      <a:pt x="138" y="319"/>
                    </a:lnTo>
                    <a:lnTo>
                      <a:pt x="139" y="320"/>
                    </a:lnTo>
                    <a:lnTo>
                      <a:pt x="139" y="321"/>
                    </a:lnTo>
                    <a:lnTo>
                      <a:pt x="140" y="323"/>
                    </a:lnTo>
                    <a:lnTo>
                      <a:pt x="141" y="324"/>
                    </a:lnTo>
                    <a:lnTo>
                      <a:pt x="142" y="326"/>
                    </a:lnTo>
                    <a:lnTo>
                      <a:pt x="143" y="327"/>
                    </a:lnTo>
                    <a:lnTo>
                      <a:pt x="143" y="330"/>
                    </a:lnTo>
                    <a:lnTo>
                      <a:pt x="142" y="331"/>
                    </a:lnTo>
                    <a:lnTo>
                      <a:pt x="142" y="331"/>
                    </a:lnTo>
                    <a:lnTo>
                      <a:pt x="141" y="331"/>
                    </a:lnTo>
                    <a:lnTo>
                      <a:pt x="141" y="332"/>
                    </a:lnTo>
                    <a:lnTo>
                      <a:pt x="141" y="333"/>
                    </a:lnTo>
                    <a:lnTo>
                      <a:pt x="142" y="334"/>
                    </a:lnTo>
                    <a:lnTo>
                      <a:pt x="142" y="335"/>
                    </a:lnTo>
                    <a:lnTo>
                      <a:pt x="142" y="337"/>
                    </a:lnTo>
                    <a:lnTo>
                      <a:pt x="143" y="338"/>
                    </a:lnTo>
                    <a:lnTo>
                      <a:pt x="143" y="338"/>
                    </a:lnTo>
                    <a:lnTo>
                      <a:pt x="143" y="338"/>
                    </a:lnTo>
                    <a:lnTo>
                      <a:pt x="143" y="338"/>
                    </a:lnTo>
                    <a:lnTo>
                      <a:pt x="144" y="338"/>
                    </a:lnTo>
                    <a:lnTo>
                      <a:pt x="144" y="338"/>
                    </a:lnTo>
                    <a:lnTo>
                      <a:pt x="145" y="338"/>
                    </a:lnTo>
                    <a:lnTo>
                      <a:pt x="146" y="339"/>
                    </a:lnTo>
                    <a:lnTo>
                      <a:pt x="146" y="340"/>
                    </a:lnTo>
                    <a:lnTo>
                      <a:pt x="148" y="341"/>
                    </a:lnTo>
                    <a:lnTo>
                      <a:pt x="149" y="341"/>
                    </a:lnTo>
                    <a:lnTo>
                      <a:pt x="150" y="340"/>
                    </a:lnTo>
                    <a:lnTo>
                      <a:pt x="150" y="340"/>
                    </a:lnTo>
                    <a:lnTo>
                      <a:pt x="151" y="339"/>
                    </a:lnTo>
                    <a:lnTo>
                      <a:pt x="151" y="339"/>
                    </a:lnTo>
                    <a:lnTo>
                      <a:pt x="153" y="339"/>
                    </a:lnTo>
                    <a:lnTo>
                      <a:pt x="154" y="339"/>
                    </a:lnTo>
                    <a:lnTo>
                      <a:pt x="157" y="339"/>
                    </a:lnTo>
                    <a:lnTo>
                      <a:pt x="157" y="339"/>
                    </a:lnTo>
                    <a:lnTo>
                      <a:pt x="157" y="338"/>
                    </a:lnTo>
                    <a:lnTo>
                      <a:pt x="157" y="338"/>
                    </a:lnTo>
                    <a:lnTo>
                      <a:pt x="158" y="337"/>
                    </a:lnTo>
                    <a:lnTo>
                      <a:pt x="158" y="337"/>
                    </a:lnTo>
                    <a:lnTo>
                      <a:pt x="160" y="337"/>
                    </a:lnTo>
                    <a:lnTo>
                      <a:pt x="161" y="337"/>
                    </a:lnTo>
                    <a:lnTo>
                      <a:pt x="161" y="337"/>
                    </a:lnTo>
                    <a:lnTo>
                      <a:pt x="162" y="338"/>
                    </a:lnTo>
                    <a:lnTo>
                      <a:pt x="162" y="337"/>
                    </a:lnTo>
                    <a:lnTo>
                      <a:pt x="163" y="337"/>
                    </a:lnTo>
                    <a:lnTo>
                      <a:pt x="163" y="337"/>
                    </a:lnTo>
                    <a:lnTo>
                      <a:pt x="165" y="337"/>
                    </a:lnTo>
                    <a:lnTo>
                      <a:pt x="166" y="337"/>
                    </a:lnTo>
                    <a:lnTo>
                      <a:pt x="168" y="338"/>
                    </a:lnTo>
                    <a:lnTo>
                      <a:pt x="169" y="338"/>
                    </a:lnTo>
                    <a:lnTo>
                      <a:pt x="169" y="337"/>
                    </a:lnTo>
                    <a:lnTo>
                      <a:pt x="170" y="337"/>
                    </a:lnTo>
                    <a:lnTo>
                      <a:pt x="172" y="337"/>
                    </a:lnTo>
                    <a:lnTo>
                      <a:pt x="172" y="337"/>
                    </a:lnTo>
                    <a:lnTo>
                      <a:pt x="173" y="336"/>
                    </a:lnTo>
                    <a:lnTo>
                      <a:pt x="173" y="336"/>
                    </a:lnTo>
                    <a:lnTo>
                      <a:pt x="176" y="336"/>
                    </a:lnTo>
                    <a:lnTo>
                      <a:pt x="178" y="335"/>
                    </a:lnTo>
                    <a:lnTo>
                      <a:pt x="179" y="335"/>
                    </a:lnTo>
                    <a:lnTo>
                      <a:pt x="180" y="334"/>
                    </a:lnTo>
                    <a:lnTo>
                      <a:pt x="182" y="332"/>
                    </a:lnTo>
                    <a:lnTo>
                      <a:pt x="182" y="331"/>
                    </a:lnTo>
                    <a:lnTo>
                      <a:pt x="183" y="331"/>
                    </a:lnTo>
                    <a:lnTo>
                      <a:pt x="189" y="325"/>
                    </a:lnTo>
                    <a:lnTo>
                      <a:pt x="190" y="325"/>
                    </a:lnTo>
                    <a:lnTo>
                      <a:pt x="191" y="325"/>
                    </a:lnTo>
                    <a:lnTo>
                      <a:pt x="193" y="322"/>
                    </a:lnTo>
                    <a:lnTo>
                      <a:pt x="193" y="320"/>
                    </a:lnTo>
                    <a:lnTo>
                      <a:pt x="194" y="319"/>
                    </a:lnTo>
                    <a:lnTo>
                      <a:pt x="194" y="319"/>
                    </a:lnTo>
                    <a:lnTo>
                      <a:pt x="195" y="316"/>
                    </a:lnTo>
                    <a:lnTo>
                      <a:pt x="196" y="315"/>
                    </a:lnTo>
                    <a:lnTo>
                      <a:pt x="196" y="315"/>
                    </a:lnTo>
                    <a:lnTo>
                      <a:pt x="197" y="314"/>
                    </a:lnTo>
                    <a:lnTo>
                      <a:pt x="197" y="314"/>
                    </a:lnTo>
                    <a:lnTo>
                      <a:pt x="198" y="313"/>
                    </a:lnTo>
                    <a:lnTo>
                      <a:pt x="199" y="313"/>
                    </a:lnTo>
                    <a:lnTo>
                      <a:pt x="200" y="312"/>
                    </a:lnTo>
                    <a:lnTo>
                      <a:pt x="201" y="311"/>
                    </a:lnTo>
                    <a:lnTo>
                      <a:pt x="201" y="310"/>
                    </a:lnTo>
                    <a:lnTo>
                      <a:pt x="201" y="309"/>
                    </a:lnTo>
                    <a:lnTo>
                      <a:pt x="202" y="308"/>
                    </a:lnTo>
                    <a:lnTo>
                      <a:pt x="202" y="307"/>
                    </a:lnTo>
                    <a:lnTo>
                      <a:pt x="202" y="307"/>
                    </a:lnTo>
                    <a:lnTo>
                      <a:pt x="202" y="306"/>
                    </a:lnTo>
                    <a:lnTo>
                      <a:pt x="203" y="306"/>
                    </a:lnTo>
                    <a:lnTo>
                      <a:pt x="203" y="305"/>
                    </a:lnTo>
                    <a:lnTo>
                      <a:pt x="203" y="304"/>
                    </a:lnTo>
                    <a:lnTo>
                      <a:pt x="203" y="304"/>
                    </a:lnTo>
                    <a:lnTo>
                      <a:pt x="203" y="303"/>
                    </a:lnTo>
                    <a:lnTo>
                      <a:pt x="203" y="301"/>
                    </a:lnTo>
                    <a:lnTo>
                      <a:pt x="203" y="300"/>
                    </a:lnTo>
                    <a:lnTo>
                      <a:pt x="202" y="299"/>
                    </a:lnTo>
                    <a:lnTo>
                      <a:pt x="202" y="299"/>
                    </a:lnTo>
                    <a:lnTo>
                      <a:pt x="202" y="298"/>
                    </a:lnTo>
                    <a:lnTo>
                      <a:pt x="203" y="297"/>
                    </a:lnTo>
                    <a:lnTo>
                      <a:pt x="206" y="295"/>
                    </a:lnTo>
                    <a:lnTo>
                      <a:pt x="209" y="293"/>
                    </a:lnTo>
                    <a:lnTo>
                      <a:pt x="210" y="293"/>
                    </a:lnTo>
                    <a:lnTo>
                      <a:pt x="211" y="292"/>
                    </a:lnTo>
                    <a:lnTo>
                      <a:pt x="212" y="292"/>
                    </a:lnTo>
                    <a:lnTo>
                      <a:pt x="213" y="291"/>
                    </a:lnTo>
                    <a:lnTo>
                      <a:pt x="214" y="290"/>
                    </a:lnTo>
                    <a:lnTo>
                      <a:pt x="214" y="289"/>
                    </a:lnTo>
                    <a:lnTo>
                      <a:pt x="214" y="289"/>
                    </a:lnTo>
                    <a:lnTo>
                      <a:pt x="214" y="289"/>
                    </a:lnTo>
                    <a:lnTo>
                      <a:pt x="214" y="289"/>
                    </a:lnTo>
                    <a:lnTo>
                      <a:pt x="213" y="289"/>
                    </a:lnTo>
                    <a:lnTo>
                      <a:pt x="213" y="288"/>
                    </a:lnTo>
                    <a:lnTo>
                      <a:pt x="215" y="285"/>
                    </a:lnTo>
                    <a:lnTo>
                      <a:pt x="215" y="283"/>
                    </a:lnTo>
                    <a:lnTo>
                      <a:pt x="214" y="283"/>
                    </a:lnTo>
                    <a:lnTo>
                      <a:pt x="214" y="283"/>
                    </a:lnTo>
                    <a:lnTo>
                      <a:pt x="215" y="281"/>
                    </a:lnTo>
                    <a:lnTo>
                      <a:pt x="215" y="281"/>
                    </a:lnTo>
                    <a:lnTo>
                      <a:pt x="214" y="282"/>
                    </a:lnTo>
                    <a:lnTo>
                      <a:pt x="214" y="279"/>
                    </a:lnTo>
                    <a:lnTo>
                      <a:pt x="214" y="279"/>
                    </a:lnTo>
                    <a:lnTo>
                      <a:pt x="213" y="278"/>
                    </a:lnTo>
                    <a:lnTo>
                      <a:pt x="212" y="278"/>
                    </a:lnTo>
                    <a:lnTo>
                      <a:pt x="212" y="276"/>
                    </a:lnTo>
                    <a:lnTo>
                      <a:pt x="213" y="276"/>
                    </a:lnTo>
                    <a:lnTo>
                      <a:pt x="213" y="274"/>
                    </a:lnTo>
                    <a:lnTo>
                      <a:pt x="212" y="274"/>
                    </a:lnTo>
                    <a:lnTo>
                      <a:pt x="212" y="274"/>
                    </a:lnTo>
                    <a:lnTo>
                      <a:pt x="211" y="273"/>
                    </a:lnTo>
                    <a:lnTo>
                      <a:pt x="211" y="272"/>
                    </a:lnTo>
                    <a:lnTo>
                      <a:pt x="212" y="271"/>
                    </a:lnTo>
                    <a:lnTo>
                      <a:pt x="212" y="270"/>
                    </a:lnTo>
                    <a:lnTo>
                      <a:pt x="213" y="270"/>
                    </a:lnTo>
                    <a:lnTo>
                      <a:pt x="215" y="269"/>
                    </a:lnTo>
                    <a:lnTo>
                      <a:pt x="215" y="268"/>
                    </a:lnTo>
                    <a:lnTo>
                      <a:pt x="215" y="268"/>
                    </a:lnTo>
                    <a:lnTo>
                      <a:pt x="216" y="266"/>
                    </a:lnTo>
                    <a:lnTo>
                      <a:pt x="216" y="266"/>
                    </a:lnTo>
                    <a:lnTo>
                      <a:pt x="217" y="266"/>
                    </a:lnTo>
                    <a:lnTo>
                      <a:pt x="217" y="265"/>
                    </a:lnTo>
                    <a:lnTo>
                      <a:pt x="218" y="265"/>
                    </a:lnTo>
                    <a:lnTo>
                      <a:pt x="218" y="265"/>
                    </a:lnTo>
                    <a:lnTo>
                      <a:pt x="219" y="264"/>
                    </a:lnTo>
                    <a:lnTo>
                      <a:pt x="220" y="263"/>
                    </a:lnTo>
                    <a:lnTo>
                      <a:pt x="221" y="261"/>
                    </a:lnTo>
                    <a:lnTo>
                      <a:pt x="222" y="259"/>
                    </a:lnTo>
                    <a:lnTo>
                      <a:pt x="223" y="259"/>
                    </a:lnTo>
                    <a:lnTo>
                      <a:pt x="226" y="258"/>
                    </a:lnTo>
                    <a:lnTo>
                      <a:pt x="228" y="257"/>
                    </a:lnTo>
                    <a:lnTo>
                      <a:pt x="229" y="256"/>
                    </a:lnTo>
                    <a:lnTo>
                      <a:pt x="230" y="256"/>
                    </a:lnTo>
                    <a:lnTo>
                      <a:pt x="232" y="255"/>
                    </a:lnTo>
                    <a:lnTo>
                      <a:pt x="232" y="255"/>
                    </a:lnTo>
                    <a:lnTo>
                      <a:pt x="233" y="254"/>
                    </a:lnTo>
                    <a:lnTo>
                      <a:pt x="233" y="253"/>
                    </a:lnTo>
                    <a:lnTo>
                      <a:pt x="234" y="252"/>
                    </a:lnTo>
                    <a:lnTo>
                      <a:pt x="234" y="251"/>
                    </a:lnTo>
                    <a:lnTo>
                      <a:pt x="235" y="250"/>
                    </a:lnTo>
                    <a:lnTo>
                      <a:pt x="235" y="250"/>
                    </a:lnTo>
                    <a:lnTo>
                      <a:pt x="236" y="249"/>
                    </a:lnTo>
                    <a:lnTo>
                      <a:pt x="236" y="249"/>
                    </a:lnTo>
                    <a:lnTo>
                      <a:pt x="236" y="248"/>
                    </a:lnTo>
                    <a:lnTo>
                      <a:pt x="237" y="247"/>
                    </a:lnTo>
                    <a:lnTo>
                      <a:pt x="237" y="246"/>
                    </a:lnTo>
                    <a:lnTo>
                      <a:pt x="237" y="246"/>
                    </a:lnTo>
                    <a:lnTo>
                      <a:pt x="237" y="245"/>
                    </a:lnTo>
                    <a:lnTo>
                      <a:pt x="237" y="244"/>
                    </a:lnTo>
                    <a:lnTo>
                      <a:pt x="236" y="244"/>
                    </a:lnTo>
                    <a:lnTo>
                      <a:pt x="236" y="241"/>
                    </a:lnTo>
                    <a:lnTo>
                      <a:pt x="235" y="240"/>
                    </a:lnTo>
                    <a:lnTo>
                      <a:pt x="237" y="239"/>
                    </a:lnTo>
                    <a:lnTo>
                      <a:pt x="236" y="237"/>
                    </a:lnTo>
                    <a:lnTo>
                      <a:pt x="237" y="235"/>
                    </a:lnTo>
                    <a:lnTo>
                      <a:pt x="236" y="233"/>
                    </a:lnTo>
                    <a:lnTo>
                      <a:pt x="236" y="232"/>
                    </a:lnTo>
                    <a:lnTo>
                      <a:pt x="237" y="230"/>
                    </a:lnTo>
                    <a:lnTo>
                      <a:pt x="237" y="228"/>
                    </a:lnTo>
                    <a:lnTo>
                      <a:pt x="237" y="226"/>
                    </a:lnTo>
                    <a:lnTo>
                      <a:pt x="237" y="226"/>
                    </a:lnTo>
                    <a:lnTo>
                      <a:pt x="237" y="225"/>
                    </a:lnTo>
                    <a:lnTo>
                      <a:pt x="236" y="225"/>
                    </a:lnTo>
                    <a:lnTo>
                      <a:pt x="236" y="225"/>
                    </a:lnTo>
                    <a:lnTo>
                      <a:pt x="235" y="225"/>
                    </a:lnTo>
                    <a:lnTo>
                      <a:pt x="234" y="224"/>
                    </a:lnTo>
                    <a:lnTo>
                      <a:pt x="234" y="223"/>
                    </a:lnTo>
                    <a:lnTo>
                      <a:pt x="234" y="222"/>
                    </a:lnTo>
                    <a:lnTo>
                      <a:pt x="234" y="220"/>
                    </a:lnTo>
                    <a:lnTo>
                      <a:pt x="233" y="217"/>
                    </a:lnTo>
                    <a:lnTo>
                      <a:pt x="233" y="215"/>
                    </a:lnTo>
                    <a:lnTo>
                      <a:pt x="232" y="213"/>
                    </a:lnTo>
                    <a:lnTo>
                      <a:pt x="233" y="213"/>
                    </a:lnTo>
                    <a:lnTo>
                      <a:pt x="233" y="212"/>
                    </a:lnTo>
                    <a:lnTo>
                      <a:pt x="234" y="211"/>
                    </a:lnTo>
                    <a:lnTo>
                      <a:pt x="234" y="210"/>
                    </a:lnTo>
                    <a:lnTo>
                      <a:pt x="233" y="210"/>
                    </a:lnTo>
                    <a:lnTo>
                      <a:pt x="233" y="209"/>
                    </a:lnTo>
                    <a:lnTo>
                      <a:pt x="232" y="209"/>
                    </a:lnTo>
                    <a:lnTo>
                      <a:pt x="231" y="209"/>
                    </a:lnTo>
                    <a:lnTo>
                      <a:pt x="232" y="203"/>
                    </a:lnTo>
                    <a:lnTo>
                      <a:pt x="232" y="202"/>
                    </a:lnTo>
                    <a:lnTo>
                      <a:pt x="232" y="201"/>
                    </a:lnTo>
                    <a:lnTo>
                      <a:pt x="232" y="200"/>
                    </a:lnTo>
                    <a:lnTo>
                      <a:pt x="232" y="199"/>
                    </a:lnTo>
                    <a:lnTo>
                      <a:pt x="232" y="199"/>
                    </a:lnTo>
                    <a:lnTo>
                      <a:pt x="232" y="198"/>
                    </a:lnTo>
                    <a:lnTo>
                      <a:pt x="234" y="194"/>
                    </a:lnTo>
                    <a:lnTo>
                      <a:pt x="234" y="192"/>
                    </a:lnTo>
                    <a:lnTo>
                      <a:pt x="235" y="192"/>
                    </a:lnTo>
                    <a:lnTo>
                      <a:pt x="235" y="192"/>
                    </a:lnTo>
                    <a:lnTo>
                      <a:pt x="236" y="191"/>
                    </a:lnTo>
                    <a:lnTo>
                      <a:pt x="236" y="190"/>
                    </a:lnTo>
                    <a:lnTo>
                      <a:pt x="235" y="190"/>
                    </a:lnTo>
                    <a:lnTo>
                      <a:pt x="235" y="189"/>
                    </a:lnTo>
                    <a:lnTo>
                      <a:pt x="236" y="189"/>
                    </a:lnTo>
                    <a:lnTo>
                      <a:pt x="237" y="188"/>
                    </a:lnTo>
                    <a:lnTo>
                      <a:pt x="237" y="188"/>
                    </a:lnTo>
                    <a:lnTo>
                      <a:pt x="238" y="188"/>
                    </a:lnTo>
                    <a:lnTo>
                      <a:pt x="238" y="188"/>
                    </a:lnTo>
                    <a:lnTo>
                      <a:pt x="238" y="185"/>
                    </a:lnTo>
                    <a:lnTo>
                      <a:pt x="240" y="185"/>
                    </a:lnTo>
                    <a:lnTo>
                      <a:pt x="241" y="185"/>
                    </a:lnTo>
                    <a:lnTo>
                      <a:pt x="241" y="185"/>
                    </a:lnTo>
                    <a:lnTo>
                      <a:pt x="242" y="184"/>
                    </a:lnTo>
                    <a:lnTo>
                      <a:pt x="242" y="184"/>
                    </a:lnTo>
                    <a:lnTo>
                      <a:pt x="243" y="183"/>
                    </a:lnTo>
                    <a:lnTo>
                      <a:pt x="245" y="180"/>
                    </a:lnTo>
                    <a:lnTo>
                      <a:pt x="245" y="179"/>
                    </a:lnTo>
                    <a:lnTo>
                      <a:pt x="246" y="178"/>
                    </a:lnTo>
                    <a:lnTo>
                      <a:pt x="248" y="176"/>
                    </a:lnTo>
                    <a:lnTo>
                      <a:pt x="249" y="176"/>
                    </a:lnTo>
                    <a:lnTo>
                      <a:pt x="249" y="175"/>
                    </a:lnTo>
                    <a:lnTo>
                      <a:pt x="251" y="173"/>
                    </a:lnTo>
                    <a:lnTo>
                      <a:pt x="253" y="171"/>
                    </a:lnTo>
                    <a:lnTo>
                      <a:pt x="254" y="169"/>
                    </a:lnTo>
                    <a:lnTo>
                      <a:pt x="255" y="169"/>
                    </a:lnTo>
                    <a:lnTo>
                      <a:pt x="256" y="168"/>
                    </a:lnTo>
                    <a:lnTo>
                      <a:pt x="257" y="168"/>
                    </a:lnTo>
                    <a:lnTo>
                      <a:pt x="258" y="167"/>
                    </a:lnTo>
                    <a:lnTo>
                      <a:pt x="260" y="166"/>
                    </a:lnTo>
                    <a:lnTo>
                      <a:pt x="262" y="164"/>
                    </a:lnTo>
                    <a:lnTo>
                      <a:pt x="264" y="161"/>
                    </a:lnTo>
                    <a:lnTo>
                      <a:pt x="265" y="160"/>
                    </a:lnTo>
                    <a:lnTo>
                      <a:pt x="267" y="158"/>
                    </a:lnTo>
                    <a:lnTo>
                      <a:pt x="268" y="156"/>
                    </a:lnTo>
                    <a:lnTo>
                      <a:pt x="270" y="153"/>
                    </a:lnTo>
                    <a:lnTo>
                      <a:pt x="270" y="152"/>
                    </a:lnTo>
                    <a:lnTo>
                      <a:pt x="272" y="150"/>
                    </a:lnTo>
                    <a:lnTo>
                      <a:pt x="272" y="149"/>
                    </a:lnTo>
                    <a:lnTo>
                      <a:pt x="273" y="149"/>
                    </a:lnTo>
                    <a:lnTo>
                      <a:pt x="273" y="148"/>
                    </a:lnTo>
                    <a:lnTo>
                      <a:pt x="273" y="148"/>
                    </a:lnTo>
                    <a:lnTo>
                      <a:pt x="273" y="146"/>
                    </a:lnTo>
                    <a:lnTo>
                      <a:pt x="274" y="145"/>
                    </a:lnTo>
                    <a:lnTo>
                      <a:pt x="274" y="145"/>
                    </a:lnTo>
                    <a:lnTo>
                      <a:pt x="274" y="144"/>
                    </a:lnTo>
                    <a:lnTo>
                      <a:pt x="274" y="143"/>
                    </a:lnTo>
                    <a:lnTo>
                      <a:pt x="275" y="142"/>
                    </a:lnTo>
                    <a:lnTo>
                      <a:pt x="275" y="142"/>
                    </a:lnTo>
                    <a:lnTo>
                      <a:pt x="276" y="141"/>
                    </a:lnTo>
                    <a:lnTo>
                      <a:pt x="276" y="139"/>
                    </a:lnTo>
                    <a:lnTo>
                      <a:pt x="277" y="138"/>
                    </a:lnTo>
                    <a:lnTo>
                      <a:pt x="277" y="138"/>
                    </a:lnTo>
                    <a:lnTo>
                      <a:pt x="278" y="135"/>
                    </a:lnTo>
                    <a:lnTo>
                      <a:pt x="279" y="135"/>
                    </a:lnTo>
                    <a:lnTo>
                      <a:pt x="279" y="134"/>
                    </a:lnTo>
                    <a:lnTo>
                      <a:pt x="279" y="134"/>
                    </a:lnTo>
                    <a:lnTo>
                      <a:pt x="279" y="128"/>
                    </a:lnTo>
                    <a:lnTo>
                      <a:pt x="281" y="127"/>
                    </a:lnTo>
                    <a:lnTo>
                      <a:pt x="280" y="123"/>
                    </a:lnTo>
                    <a:lnTo>
                      <a:pt x="281" y="122"/>
                    </a:lnTo>
                    <a:lnTo>
                      <a:pt x="281" y="122"/>
                    </a:lnTo>
                    <a:lnTo>
                      <a:pt x="281" y="121"/>
                    </a:lnTo>
                    <a:lnTo>
                      <a:pt x="281" y="121"/>
                    </a:lnTo>
                    <a:lnTo>
                      <a:pt x="280" y="120"/>
                    </a:lnTo>
                    <a:close/>
                    <a:moveTo>
                      <a:pt x="7" y="97"/>
                    </a:moveTo>
                    <a:lnTo>
                      <a:pt x="7" y="98"/>
                    </a:lnTo>
                    <a:lnTo>
                      <a:pt x="7" y="97"/>
                    </a:lnTo>
                    <a:lnTo>
                      <a:pt x="8" y="97"/>
                    </a:lnTo>
                    <a:lnTo>
                      <a:pt x="7" y="97"/>
                    </a:lnTo>
                    <a:close/>
                    <a:moveTo>
                      <a:pt x="8" y="98"/>
                    </a:moveTo>
                    <a:lnTo>
                      <a:pt x="8" y="98"/>
                    </a:lnTo>
                    <a:lnTo>
                      <a:pt x="8" y="98"/>
                    </a:lnTo>
                    <a:lnTo>
                      <a:pt x="8" y="98"/>
                    </a:lnTo>
                    <a:lnTo>
                      <a:pt x="9" y="98"/>
                    </a:lnTo>
                    <a:lnTo>
                      <a:pt x="8" y="98"/>
                    </a:lnTo>
                    <a:close/>
                    <a:moveTo>
                      <a:pt x="38" y="150"/>
                    </a:moveTo>
                    <a:lnTo>
                      <a:pt x="37" y="149"/>
                    </a:lnTo>
                    <a:lnTo>
                      <a:pt x="37" y="149"/>
                    </a:lnTo>
                    <a:lnTo>
                      <a:pt x="38" y="150"/>
                    </a:lnTo>
                    <a:lnTo>
                      <a:pt x="38" y="150"/>
                    </a:lnTo>
                    <a:close/>
                    <a:moveTo>
                      <a:pt x="119" y="199"/>
                    </a:moveTo>
                    <a:lnTo>
                      <a:pt x="119" y="199"/>
                    </a:lnTo>
                    <a:lnTo>
                      <a:pt x="119" y="199"/>
                    </a:lnTo>
                    <a:lnTo>
                      <a:pt x="119" y="199"/>
                    </a:lnTo>
                    <a:lnTo>
                      <a:pt x="119" y="199"/>
                    </a:lnTo>
                    <a:close/>
                    <a:moveTo>
                      <a:pt x="120" y="201"/>
                    </a:moveTo>
                    <a:lnTo>
                      <a:pt x="120" y="201"/>
                    </a:lnTo>
                    <a:lnTo>
                      <a:pt x="120" y="201"/>
                    </a:lnTo>
                    <a:lnTo>
                      <a:pt x="120" y="201"/>
                    </a:lnTo>
                    <a:lnTo>
                      <a:pt x="120" y="201"/>
                    </a:lnTo>
                    <a:close/>
                    <a:moveTo>
                      <a:pt x="121" y="202"/>
                    </a:moveTo>
                    <a:lnTo>
                      <a:pt x="121" y="202"/>
                    </a:lnTo>
                    <a:lnTo>
                      <a:pt x="121" y="202"/>
                    </a:lnTo>
                    <a:lnTo>
                      <a:pt x="121" y="202"/>
                    </a:lnTo>
                    <a:lnTo>
                      <a:pt x="121" y="202"/>
                    </a:lnTo>
                    <a:close/>
                    <a:moveTo>
                      <a:pt x="202" y="303"/>
                    </a:moveTo>
                    <a:lnTo>
                      <a:pt x="202" y="303"/>
                    </a:lnTo>
                    <a:lnTo>
                      <a:pt x="202" y="303"/>
                    </a:lnTo>
                    <a:lnTo>
                      <a:pt x="202" y="303"/>
                    </a:lnTo>
                    <a:lnTo>
                      <a:pt x="202" y="303"/>
                    </a:lnTo>
                    <a:close/>
                    <a:moveTo>
                      <a:pt x="228" y="92"/>
                    </a:moveTo>
                    <a:lnTo>
                      <a:pt x="228" y="92"/>
                    </a:lnTo>
                    <a:lnTo>
                      <a:pt x="228" y="92"/>
                    </a:lnTo>
                    <a:lnTo>
                      <a:pt x="228" y="91"/>
                    </a:lnTo>
                    <a:lnTo>
                      <a:pt x="228" y="92"/>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12" name="Freeform 108"/>
              <p:cNvSpPr>
                <a:spLocks/>
              </p:cNvSpPr>
              <p:nvPr/>
            </p:nvSpPr>
            <p:spPr bwMode="gray">
              <a:xfrm>
                <a:off x="5084763" y="4410075"/>
                <a:ext cx="53975" cy="101600"/>
              </a:xfrm>
              <a:custGeom>
                <a:avLst/>
                <a:gdLst/>
                <a:ahLst/>
                <a:cxnLst>
                  <a:cxn ang="0">
                    <a:pos x="34" y="9"/>
                  </a:cxn>
                  <a:cxn ang="0">
                    <a:pos x="32" y="7"/>
                  </a:cxn>
                  <a:cxn ang="0">
                    <a:pos x="32" y="5"/>
                  </a:cxn>
                  <a:cxn ang="0">
                    <a:pos x="29" y="0"/>
                  </a:cxn>
                  <a:cxn ang="0">
                    <a:pos x="27" y="4"/>
                  </a:cxn>
                  <a:cxn ang="0">
                    <a:pos x="26" y="6"/>
                  </a:cxn>
                  <a:cxn ang="0">
                    <a:pos x="25" y="7"/>
                  </a:cxn>
                  <a:cxn ang="0">
                    <a:pos x="24" y="8"/>
                  </a:cxn>
                  <a:cxn ang="0">
                    <a:pos x="23" y="7"/>
                  </a:cxn>
                  <a:cxn ang="0">
                    <a:pos x="23" y="9"/>
                  </a:cxn>
                  <a:cxn ang="0">
                    <a:pos x="23" y="11"/>
                  </a:cxn>
                  <a:cxn ang="0">
                    <a:pos x="22" y="12"/>
                  </a:cxn>
                  <a:cxn ang="0">
                    <a:pos x="21" y="11"/>
                  </a:cxn>
                  <a:cxn ang="0">
                    <a:pos x="21" y="11"/>
                  </a:cxn>
                  <a:cxn ang="0">
                    <a:pos x="20" y="14"/>
                  </a:cxn>
                  <a:cxn ang="0">
                    <a:pos x="19" y="15"/>
                  </a:cxn>
                  <a:cxn ang="0">
                    <a:pos x="18" y="15"/>
                  </a:cxn>
                  <a:cxn ang="0">
                    <a:pos x="16" y="17"/>
                  </a:cxn>
                  <a:cxn ang="0">
                    <a:pos x="11" y="18"/>
                  </a:cxn>
                  <a:cxn ang="0">
                    <a:pos x="8" y="19"/>
                  </a:cxn>
                  <a:cxn ang="0">
                    <a:pos x="8" y="21"/>
                  </a:cxn>
                  <a:cxn ang="0">
                    <a:pos x="5" y="24"/>
                  </a:cxn>
                  <a:cxn ang="0">
                    <a:pos x="6" y="31"/>
                  </a:cxn>
                  <a:cxn ang="0">
                    <a:pos x="6" y="35"/>
                  </a:cxn>
                  <a:cxn ang="0">
                    <a:pos x="6" y="39"/>
                  </a:cxn>
                  <a:cxn ang="0">
                    <a:pos x="5" y="39"/>
                  </a:cxn>
                  <a:cxn ang="0">
                    <a:pos x="3" y="41"/>
                  </a:cxn>
                  <a:cxn ang="0">
                    <a:pos x="0" y="45"/>
                  </a:cxn>
                  <a:cxn ang="0">
                    <a:pos x="0" y="49"/>
                  </a:cxn>
                  <a:cxn ang="0">
                    <a:pos x="1" y="56"/>
                  </a:cxn>
                  <a:cxn ang="0">
                    <a:pos x="3" y="58"/>
                  </a:cxn>
                  <a:cxn ang="0">
                    <a:pos x="2" y="60"/>
                  </a:cxn>
                  <a:cxn ang="0">
                    <a:pos x="3" y="61"/>
                  </a:cxn>
                  <a:cxn ang="0">
                    <a:pos x="5" y="63"/>
                  </a:cxn>
                  <a:cxn ang="0">
                    <a:pos x="9" y="64"/>
                  </a:cxn>
                  <a:cxn ang="0">
                    <a:pos x="12" y="63"/>
                  </a:cxn>
                  <a:cxn ang="0">
                    <a:pos x="13" y="63"/>
                  </a:cxn>
                  <a:cxn ang="0">
                    <a:pos x="15" y="61"/>
                  </a:cxn>
                  <a:cxn ang="0">
                    <a:pos x="17" y="58"/>
                  </a:cxn>
                  <a:cxn ang="0">
                    <a:pos x="18" y="54"/>
                  </a:cxn>
                  <a:cxn ang="0">
                    <a:pos x="19" y="50"/>
                  </a:cxn>
                  <a:cxn ang="0">
                    <a:pos x="25" y="38"/>
                  </a:cxn>
                  <a:cxn ang="0">
                    <a:pos x="28" y="30"/>
                  </a:cxn>
                  <a:cxn ang="0">
                    <a:pos x="29" y="26"/>
                  </a:cxn>
                  <a:cxn ang="0">
                    <a:pos x="28" y="24"/>
                  </a:cxn>
                  <a:cxn ang="0">
                    <a:pos x="29" y="21"/>
                  </a:cxn>
                  <a:cxn ang="0">
                    <a:pos x="30" y="20"/>
                  </a:cxn>
                  <a:cxn ang="0">
                    <a:pos x="30" y="17"/>
                  </a:cxn>
                  <a:cxn ang="0">
                    <a:pos x="32" y="17"/>
                  </a:cxn>
                  <a:cxn ang="0">
                    <a:pos x="33" y="17"/>
                  </a:cxn>
                  <a:cxn ang="0">
                    <a:pos x="34" y="17"/>
                  </a:cxn>
                  <a:cxn ang="0">
                    <a:pos x="33" y="13"/>
                  </a:cxn>
                </a:cxnLst>
                <a:rect l="0" t="0" r="r" b="b"/>
                <a:pathLst>
                  <a:path w="34" h="64">
                    <a:moveTo>
                      <a:pt x="34" y="10"/>
                    </a:moveTo>
                    <a:lnTo>
                      <a:pt x="34" y="9"/>
                    </a:lnTo>
                    <a:lnTo>
                      <a:pt x="33" y="9"/>
                    </a:lnTo>
                    <a:lnTo>
                      <a:pt x="32" y="7"/>
                    </a:lnTo>
                    <a:lnTo>
                      <a:pt x="32" y="6"/>
                    </a:lnTo>
                    <a:lnTo>
                      <a:pt x="32" y="5"/>
                    </a:lnTo>
                    <a:lnTo>
                      <a:pt x="32" y="3"/>
                    </a:lnTo>
                    <a:lnTo>
                      <a:pt x="29" y="0"/>
                    </a:lnTo>
                    <a:lnTo>
                      <a:pt x="27" y="2"/>
                    </a:lnTo>
                    <a:lnTo>
                      <a:pt x="27" y="4"/>
                    </a:lnTo>
                    <a:lnTo>
                      <a:pt x="26" y="5"/>
                    </a:lnTo>
                    <a:lnTo>
                      <a:pt x="26" y="6"/>
                    </a:lnTo>
                    <a:lnTo>
                      <a:pt x="25" y="7"/>
                    </a:lnTo>
                    <a:lnTo>
                      <a:pt x="25" y="7"/>
                    </a:lnTo>
                    <a:lnTo>
                      <a:pt x="25" y="8"/>
                    </a:lnTo>
                    <a:lnTo>
                      <a:pt x="24" y="8"/>
                    </a:lnTo>
                    <a:lnTo>
                      <a:pt x="24" y="7"/>
                    </a:lnTo>
                    <a:lnTo>
                      <a:pt x="23" y="7"/>
                    </a:lnTo>
                    <a:lnTo>
                      <a:pt x="23" y="8"/>
                    </a:lnTo>
                    <a:lnTo>
                      <a:pt x="23" y="9"/>
                    </a:lnTo>
                    <a:lnTo>
                      <a:pt x="23" y="10"/>
                    </a:lnTo>
                    <a:lnTo>
                      <a:pt x="23" y="11"/>
                    </a:lnTo>
                    <a:lnTo>
                      <a:pt x="22" y="12"/>
                    </a:lnTo>
                    <a:lnTo>
                      <a:pt x="22" y="12"/>
                    </a:lnTo>
                    <a:lnTo>
                      <a:pt x="22" y="12"/>
                    </a:lnTo>
                    <a:lnTo>
                      <a:pt x="21" y="11"/>
                    </a:lnTo>
                    <a:lnTo>
                      <a:pt x="21" y="11"/>
                    </a:lnTo>
                    <a:lnTo>
                      <a:pt x="21" y="11"/>
                    </a:lnTo>
                    <a:lnTo>
                      <a:pt x="20" y="12"/>
                    </a:lnTo>
                    <a:lnTo>
                      <a:pt x="20" y="14"/>
                    </a:lnTo>
                    <a:lnTo>
                      <a:pt x="20" y="16"/>
                    </a:lnTo>
                    <a:lnTo>
                      <a:pt x="19" y="15"/>
                    </a:lnTo>
                    <a:lnTo>
                      <a:pt x="19" y="13"/>
                    </a:lnTo>
                    <a:lnTo>
                      <a:pt x="18" y="15"/>
                    </a:lnTo>
                    <a:lnTo>
                      <a:pt x="18" y="17"/>
                    </a:lnTo>
                    <a:lnTo>
                      <a:pt x="16" y="17"/>
                    </a:lnTo>
                    <a:lnTo>
                      <a:pt x="15" y="18"/>
                    </a:lnTo>
                    <a:lnTo>
                      <a:pt x="11" y="18"/>
                    </a:lnTo>
                    <a:lnTo>
                      <a:pt x="11" y="19"/>
                    </a:lnTo>
                    <a:lnTo>
                      <a:pt x="8" y="19"/>
                    </a:lnTo>
                    <a:lnTo>
                      <a:pt x="7" y="19"/>
                    </a:lnTo>
                    <a:lnTo>
                      <a:pt x="8" y="21"/>
                    </a:lnTo>
                    <a:lnTo>
                      <a:pt x="8" y="22"/>
                    </a:lnTo>
                    <a:lnTo>
                      <a:pt x="5" y="24"/>
                    </a:lnTo>
                    <a:lnTo>
                      <a:pt x="5" y="25"/>
                    </a:lnTo>
                    <a:lnTo>
                      <a:pt x="6" y="31"/>
                    </a:lnTo>
                    <a:lnTo>
                      <a:pt x="6" y="33"/>
                    </a:lnTo>
                    <a:lnTo>
                      <a:pt x="6" y="35"/>
                    </a:lnTo>
                    <a:lnTo>
                      <a:pt x="6" y="37"/>
                    </a:lnTo>
                    <a:lnTo>
                      <a:pt x="6" y="39"/>
                    </a:lnTo>
                    <a:lnTo>
                      <a:pt x="6" y="39"/>
                    </a:lnTo>
                    <a:lnTo>
                      <a:pt x="5" y="39"/>
                    </a:lnTo>
                    <a:lnTo>
                      <a:pt x="4" y="40"/>
                    </a:lnTo>
                    <a:lnTo>
                      <a:pt x="3" y="41"/>
                    </a:lnTo>
                    <a:lnTo>
                      <a:pt x="1" y="44"/>
                    </a:lnTo>
                    <a:lnTo>
                      <a:pt x="0" y="45"/>
                    </a:lnTo>
                    <a:lnTo>
                      <a:pt x="0" y="46"/>
                    </a:lnTo>
                    <a:lnTo>
                      <a:pt x="0" y="49"/>
                    </a:lnTo>
                    <a:lnTo>
                      <a:pt x="1" y="53"/>
                    </a:lnTo>
                    <a:lnTo>
                      <a:pt x="1" y="56"/>
                    </a:lnTo>
                    <a:lnTo>
                      <a:pt x="2" y="58"/>
                    </a:lnTo>
                    <a:lnTo>
                      <a:pt x="3" y="58"/>
                    </a:lnTo>
                    <a:lnTo>
                      <a:pt x="2" y="60"/>
                    </a:lnTo>
                    <a:lnTo>
                      <a:pt x="2" y="60"/>
                    </a:lnTo>
                    <a:lnTo>
                      <a:pt x="2" y="60"/>
                    </a:lnTo>
                    <a:lnTo>
                      <a:pt x="3" y="61"/>
                    </a:lnTo>
                    <a:lnTo>
                      <a:pt x="3" y="62"/>
                    </a:lnTo>
                    <a:lnTo>
                      <a:pt x="5" y="63"/>
                    </a:lnTo>
                    <a:lnTo>
                      <a:pt x="7" y="64"/>
                    </a:lnTo>
                    <a:lnTo>
                      <a:pt x="9" y="64"/>
                    </a:lnTo>
                    <a:lnTo>
                      <a:pt x="11" y="63"/>
                    </a:lnTo>
                    <a:lnTo>
                      <a:pt x="12" y="63"/>
                    </a:lnTo>
                    <a:lnTo>
                      <a:pt x="13" y="63"/>
                    </a:lnTo>
                    <a:lnTo>
                      <a:pt x="13" y="63"/>
                    </a:lnTo>
                    <a:lnTo>
                      <a:pt x="14" y="61"/>
                    </a:lnTo>
                    <a:lnTo>
                      <a:pt x="15" y="61"/>
                    </a:lnTo>
                    <a:lnTo>
                      <a:pt x="16" y="60"/>
                    </a:lnTo>
                    <a:lnTo>
                      <a:pt x="17" y="58"/>
                    </a:lnTo>
                    <a:lnTo>
                      <a:pt x="18" y="56"/>
                    </a:lnTo>
                    <a:lnTo>
                      <a:pt x="18" y="54"/>
                    </a:lnTo>
                    <a:lnTo>
                      <a:pt x="18" y="53"/>
                    </a:lnTo>
                    <a:lnTo>
                      <a:pt x="19" y="50"/>
                    </a:lnTo>
                    <a:lnTo>
                      <a:pt x="23" y="42"/>
                    </a:lnTo>
                    <a:lnTo>
                      <a:pt x="25" y="38"/>
                    </a:lnTo>
                    <a:lnTo>
                      <a:pt x="27" y="34"/>
                    </a:lnTo>
                    <a:lnTo>
                      <a:pt x="28" y="30"/>
                    </a:lnTo>
                    <a:lnTo>
                      <a:pt x="29" y="28"/>
                    </a:lnTo>
                    <a:lnTo>
                      <a:pt x="29" y="26"/>
                    </a:lnTo>
                    <a:lnTo>
                      <a:pt x="29" y="24"/>
                    </a:lnTo>
                    <a:lnTo>
                      <a:pt x="28" y="24"/>
                    </a:lnTo>
                    <a:lnTo>
                      <a:pt x="28" y="23"/>
                    </a:lnTo>
                    <a:lnTo>
                      <a:pt x="29" y="21"/>
                    </a:lnTo>
                    <a:lnTo>
                      <a:pt x="30" y="21"/>
                    </a:lnTo>
                    <a:lnTo>
                      <a:pt x="30" y="20"/>
                    </a:lnTo>
                    <a:lnTo>
                      <a:pt x="31" y="19"/>
                    </a:lnTo>
                    <a:lnTo>
                      <a:pt x="30" y="17"/>
                    </a:lnTo>
                    <a:lnTo>
                      <a:pt x="32" y="17"/>
                    </a:lnTo>
                    <a:lnTo>
                      <a:pt x="32" y="17"/>
                    </a:lnTo>
                    <a:lnTo>
                      <a:pt x="33" y="17"/>
                    </a:lnTo>
                    <a:lnTo>
                      <a:pt x="33" y="17"/>
                    </a:lnTo>
                    <a:lnTo>
                      <a:pt x="34" y="17"/>
                    </a:lnTo>
                    <a:lnTo>
                      <a:pt x="34" y="17"/>
                    </a:lnTo>
                    <a:lnTo>
                      <a:pt x="34" y="16"/>
                    </a:lnTo>
                    <a:lnTo>
                      <a:pt x="33" y="13"/>
                    </a:lnTo>
                    <a:lnTo>
                      <a:pt x="34" y="10"/>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13" name="Freeform 109"/>
              <p:cNvSpPr>
                <a:spLocks/>
              </p:cNvSpPr>
              <p:nvPr/>
            </p:nvSpPr>
            <p:spPr bwMode="gray">
              <a:xfrm>
                <a:off x="5330826" y="4246563"/>
                <a:ext cx="17463" cy="28575"/>
              </a:xfrm>
              <a:custGeom>
                <a:avLst/>
                <a:gdLst/>
                <a:ahLst/>
                <a:cxnLst>
                  <a:cxn ang="0">
                    <a:pos x="10" y="10"/>
                  </a:cxn>
                  <a:cxn ang="0">
                    <a:pos x="10" y="10"/>
                  </a:cxn>
                  <a:cxn ang="0">
                    <a:pos x="10" y="7"/>
                  </a:cxn>
                  <a:cxn ang="0">
                    <a:pos x="8" y="7"/>
                  </a:cxn>
                  <a:cxn ang="0">
                    <a:pos x="8" y="5"/>
                  </a:cxn>
                  <a:cxn ang="0">
                    <a:pos x="7" y="4"/>
                  </a:cxn>
                  <a:cxn ang="0">
                    <a:pos x="5" y="1"/>
                  </a:cxn>
                  <a:cxn ang="0">
                    <a:pos x="4" y="0"/>
                  </a:cxn>
                  <a:cxn ang="0">
                    <a:pos x="3" y="0"/>
                  </a:cxn>
                  <a:cxn ang="0">
                    <a:pos x="3" y="0"/>
                  </a:cxn>
                  <a:cxn ang="0">
                    <a:pos x="2" y="0"/>
                  </a:cxn>
                  <a:cxn ang="0">
                    <a:pos x="2" y="2"/>
                  </a:cxn>
                  <a:cxn ang="0">
                    <a:pos x="0" y="2"/>
                  </a:cxn>
                  <a:cxn ang="0">
                    <a:pos x="2" y="4"/>
                  </a:cxn>
                  <a:cxn ang="0">
                    <a:pos x="2" y="6"/>
                  </a:cxn>
                  <a:cxn ang="0">
                    <a:pos x="2" y="7"/>
                  </a:cxn>
                  <a:cxn ang="0">
                    <a:pos x="1" y="8"/>
                  </a:cxn>
                  <a:cxn ang="0">
                    <a:pos x="1" y="8"/>
                  </a:cxn>
                  <a:cxn ang="0">
                    <a:pos x="0" y="9"/>
                  </a:cxn>
                  <a:cxn ang="0">
                    <a:pos x="0" y="11"/>
                  </a:cxn>
                  <a:cxn ang="0">
                    <a:pos x="1" y="14"/>
                  </a:cxn>
                  <a:cxn ang="0">
                    <a:pos x="2" y="16"/>
                  </a:cxn>
                  <a:cxn ang="0">
                    <a:pos x="3" y="18"/>
                  </a:cxn>
                  <a:cxn ang="0">
                    <a:pos x="5" y="18"/>
                  </a:cxn>
                  <a:cxn ang="0">
                    <a:pos x="8" y="17"/>
                  </a:cxn>
                  <a:cxn ang="0">
                    <a:pos x="10" y="16"/>
                  </a:cxn>
                  <a:cxn ang="0">
                    <a:pos x="11" y="15"/>
                  </a:cxn>
                  <a:cxn ang="0">
                    <a:pos x="11" y="13"/>
                  </a:cxn>
                  <a:cxn ang="0">
                    <a:pos x="11" y="12"/>
                  </a:cxn>
                  <a:cxn ang="0">
                    <a:pos x="10" y="10"/>
                  </a:cxn>
                </a:cxnLst>
                <a:rect l="0" t="0" r="r" b="b"/>
                <a:pathLst>
                  <a:path w="11" h="18">
                    <a:moveTo>
                      <a:pt x="10" y="10"/>
                    </a:moveTo>
                    <a:lnTo>
                      <a:pt x="10" y="10"/>
                    </a:lnTo>
                    <a:lnTo>
                      <a:pt x="10" y="7"/>
                    </a:lnTo>
                    <a:lnTo>
                      <a:pt x="8" y="7"/>
                    </a:lnTo>
                    <a:lnTo>
                      <a:pt x="8" y="5"/>
                    </a:lnTo>
                    <a:lnTo>
                      <a:pt x="7" y="4"/>
                    </a:lnTo>
                    <a:lnTo>
                      <a:pt x="5" y="1"/>
                    </a:lnTo>
                    <a:lnTo>
                      <a:pt x="4" y="0"/>
                    </a:lnTo>
                    <a:lnTo>
                      <a:pt x="3" y="0"/>
                    </a:lnTo>
                    <a:lnTo>
                      <a:pt x="3" y="0"/>
                    </a:lnTo>
                    <a:lnTo>
                      <a:pt x="2" y="0"/>
                    </a:lnTo>
                    <a:lnTo>
                      <a:pt x="2" y="2"/>
                    </a:lnTo>
                    <a:lnTo>
                      <a:pt x="0" y="2"/>
                    </a:lnTo>
                    <a:lnTo>
                      <a:pt x="2" y="4"/>
                    </a:lnTo>
                    <a:lnTo>
                      <a:pt x="2" y="6"/>
                    </a:lnTo>
                    <a:lnTo>
                      <a:pt x="2" y="7"/>
                    </a:lnTo>
                    <a:lnTo>
                      <a:pt x="1" y="8"/>
                    </a:lnTo>
                    <a:lnTo>
                      <a:pt x="1" y="8"/>
                    </a:lnTo>
                    <a:lnTo>
                      <a:pt x="0" y="9"/>
                    </a:lnTo>
                    <a:lnTo>
                      <a:pt x="0" y="11"/>
                    </a:lnTo>
                    <a:lnTo>
                      <a:pt x="1" y="14"/>
                    </a:lnTo>
                    <a:lnTo>
                      <a:pt x="2" y="16"/>
                    </a:lnTo>
                    <a:lnTo>
                      <a:pt x="3" y="18"/>
                    </a:lnTo>
                    <a:lnTo>
                      <a:pt x="5" y="18"/>
                    </a:lnTo>
                    <a:lnTo>
                      <a:pt x="8" y="17"/>
                    </a:lnTo>
                    <a:lnTo>
                      <a:pt x="10" y="16"/>
                    </a:lnTo>
                    <a:lnTo>
                      <a:pt x="11" y="15"/>
                    </a:lnTo>
                    <a:lnTo>
                      <a:pt x="11" y="13"/>
                    </a:lnTo>
                    <a:lnTo>
                      <a:pt x="11" y="12"/>
                    </a:lnTo>
                    <a:lnTo>
                      <a:pt x="10" y="10"/>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14" name="Freeform 110"/>
              <p:cNvSpPr>
                <a:spLocks/>
              </p:cNvSpPr>
              <p:nvPr/>
            </p:nvSpPr>
            <p:spPr bwMode="gray">
              <a:xfrm>
                <a:off x="5602288" y="4067175"/>
                <a:ext cx="4763" cy="3175"/>
              </a:xfrm>
              <a:custGeom>
                <a:avLst/>
                <a:gdLst/>
                <a:ahLst/>
                <a:cxnLst>
                  <a:cxn ang="0">
                    <a:pos x="1" y="0"/>
                  </a:cxn>
                  <a:cxn ang="0">
                    <a:pos x="0" y="1"/>
                  </a:cxn>
                  <a:cxn ang="0">
                    <a:pos x="0" y="1"/>
                  </a:cxn>
                  <a:cxn ang="0">
                    <a:pos x="1" y="2"/>
                  </a:cxn>
                  <a:cxn ang="0">
                    <a:pos x="2" y="2"/>
                  </a:cxn>
                  <a:cxn ang="0">
                    <a:pos x="3" y="1"/>
                  </a:cxn>
                  <a:cxn ang="0">
                    <a:pos x="3" y="1"/>
                  </a:cxn>
                  <a:cxn ang="0">
                    <a:pos x="3" y="0"/>
                  </a:cxn>
                  <a:cxn ang="0">
                    <a:pos x="1" y="0"/>
                  </a:cxn>
                </a:cxnLst>
                <a:rect l="0" t="0" r="r" b="b"/>
                <a:pathLst>
                  <a:path w="3" h="2">
                    <a:moveTo>
                      <a:pt x="1" y="0"/>
                    </a:moveTo>
                    <a:lnTo>
                      <a:pt x="0" y="1"/>
                    </a:lnTo>
                    <a:lnTo>
                      <a:pt x="0" y="1"/>
                    </a:lnTo>
                    <a:lnTo>
                      <a:pt x="1" y="2"/>
                    </a:lnTo>
                    <a:lnTo>
                      <a:pt x="2" y="2"/>
                    </a:lnTo>
                    <a:lnTo>
                      <a:pt x="3" y="1"/>
                    </a:lnTo>
                    <a:lnTo>
                      <a:pt x="3" y="1"/>
                    </a:lnTo>
                    <a:lnTo>
                      <a:pt x="3" y="0"/>
                    </a:lnTo>
                    <a:lnTo>
                      <a:pt x="1" y="0"/>
                    </a:lnTo>
                    <a:close/>
                  </a:path>
                </a:pathLst>
              </a:custGeom>
              <a:solidFill>
                <a:srgbClr val="DE9B13"/>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15" name="Freeform 111"/>
              <p:cNvSpPr>
                <a:spLocks/>
              </p:cNvSpPr>
              <p:nvPr/>
            </p:nvSpPr>
            <p:spPr bwMode="gray">
              <a:xfrm>
                <a:off x="5414963" y="4214813"/>
                <a:ext cx="3175" cy="17463"/>
              </a:xfrm>
              <a:custGeom>
                <a:avLst/>
                <a:gdLst/>
                <a:ahLst/>
                <a:cxnLst>
                  <a:cxn ang="0">
                    <a:pos x="1" y="0"/>
                  </a:cxn>
                  <a:cxn ang="0">
                    <a:pos x="1" y="1"/>
                  </a:cxn>
                  <a:cxn ang="0">
                    <a:pos x="0" y="2"/>
                  </a:cxn>
                  <a:cxn ang="0">
                    <a:pos x="0" y="6"/>
                  </a:cxn>
                  <a:cxn ang="0">
                    <a:pos x="0" y="11"/>
                  </a:cxn>
                  <a:cxn ang="0">
                    <a:pos x="1" y="10"/>
                  </a:cxn>
                  <a:cxn ang="0">
                    <a:pos x="1" y="4"/>
                  </a:cxn>
                  <a:cxn ang="0">
                    <a:pos x="1" y="3"/>
                  </a:cxn>
                  <a:cxn ang="0">
                    <a:pos x="1" y="3"/>
                  </a:cxn>
                  <a:cxn ang="0">
                    <a:pos x="2" y="2"/>
                  </a:cxn>
                  <a:cxn ang="0">
                    <a:pos x="2" y="1"/>
                  </a:cxn>
                  <a:cxn ang="0">
                    <a:pos x="2" y="1"/>
                  </a:cxn>
                  <a:cxn ang="0">
                    <a:pos x="2" y="0"/>
                  </a:cxn>
                  <a:cxn ang="0">
                    <a:pos x="1" y="0"/>
                  </a:cxn>
                </a:cxnLst>
                <a:rect l="0" t="0" r="r" b="b"/>
                <a:pathLst>
                  <a:path w="2" h="11">
                    <a:moveTo>
                      <a:pt x="1" y="0"/>
                    </a:moveTo>
                    <a:lnTo>
                      <a:pt x="1" y="1"/>
                    </a:lnTo>
                    <a:lnTo>
                      <a:pt x="0" y="2"/>
                    </a:lnTo>
                    <a:lnTo>
                      <a:pt x="0" y="6"/>
                    </a:lnTo>
                    <a:lnTo>
                      <a:pt x="0" y="11"/>
                    </a:lnTo>
                    <a:lnTo>
                      <a:pt x="1" y="10"/>
                    </a:lnTo>
                    <a:lnTo>
                      <a:pt x="1" y="4"/>
                    </a:lnTo>
                    <a:lnTo>
                      <a:pt x="1" y="3"/>
                    </a:lnTo>
                    <a:lnTo>
                      <a:pt x="1" y="3"/>
                    </a:lnTo>
                    <a:lnTo>
                      <a:pt x="2" y="2"/>
                    </a:lnTo>
                    <a:lnTo>
                      <a:pt x="2" y="1"/>
                    </a:lnTo>
                    <a:lnTo>
                      <a:pt x="2" y="1"/>
                    </a:lnTo>
                    <a:lnTo>
                      <a:pt x="2" y="0"/>
                    </a:lnTo>
                    <a:lnTo>
                      <a:pt x="1"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16" name="Freeform 112"/>
              <p:cNvSpPr>
                <a:spLocks/>
              </p:cNvSpPr>
              <p:nvPr/>
            </p:nvSpPr>
            <p:spPr bwMode="gray">
              <a:xfrm>
                <a:off x="5424488" y="4264025"/>
                <a:ext cx="1588" cy="4763"/>
              </a:xfrm>
              <a:custGeom>
                <a:avLst/>
                <a:gdLst/>
                <a:ahLst/>
                <a:cxnLst>
                  <a:cxn ang="0">
                    <a:pos x="1" y="1"/>
                  </a:cxn>
                  <a:cxn ang="0">
                    <a:pos x="1" y="0"/>
                  </a:cxn>
                  <a:cxn ang="0">
                    <a:pos x="0" y="0"/>
                  </a:cxn>
                  <a:cxn ang="0">
                    <a:pos x="0" y="0"/>
                  </a:cxn>
                  <a:cxn ang="0">
                    <a:pos x="0" y="1"/>
                  </a:cxn>
                  <a:cxn ang="0">
                    <a:pos x="0" y="2"/>
                  </a:cxn>
                  <a:cxn ang="0">
                    <a:pos x="1" y="2"/>
                  </a:cxn>
                  <a:cxn ang="0">
                    <a:pos x="1" y="3"/>
                  </a:cxn>
                  <a:cxn ang="0">
                    <a:pos x="1" y="2"/>
                  </a:cxn>
                  <a:cxn ang="0">
                    <a:pos x="1" y="1"/>
                  </a:cxn>
                  <a:cxn ang="0">
                    <a:pos x="1" y="1"/>
                  </a:cxn>
                </a:cxnLst>
                <a:rect l="0" t="0" r="r" b="b"/>
                <a:pathLst>
                  <a:path w="1" h="3">
                    <a:moveTo>
                      <a:pt x="1" y="1"/>
                    </a:moveTo>
                    <a:lnTo>
                      <a:pt x="1" y="0"/>
                    </a:lnTo>
                    <a:lnTo>
                      <a:pt x="0" y="0"/>
                    </a:lnTo>
                    <a:lnTo>
                      <a:pt x="0" y="0"/>
                    </a:lnTo>
                    <a:lnTo>
                      <a:pt x="0" y="1"/>
                    </a:lnTo>
                    <a:lnTo>
                      <a:pt x="0" y="2"/>
                    </a:lnTo>
                    <a:lnTo>
                      <a:pt x="1" y="2"/>
                    </a:lnTo>
                    <a:lnTo>
                      <a:pt x="1" y="3"/>
                    </a:lnTo>
                    <a:lnTo>
                      <a:pt x="1" y="2"/>
                    </a:lnTo>
                    <a:lnTo>
                      <a:pt x="1" y="1"/>
                    </a:lnTo>
                    <a:lnTo>
                      <a:pt x="1" y="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17" name="Freeform 113"/>
              <p:cNvSpPr>
                <a:spLocks/>
              </p:cNvSpPr>
              <p:nvPr/>
            </p:nvSpPr>
            <p:spPr bwMode="gray">
              <a:xfrm>
                <a:off x="5414963" y="4237038"/>
                <a:ext cx="1588" cy="4763"/>
              </a:xfrm>
              <a:custGeom>
                <a:avLst/>
                <a:gdLst/>
                <a:ahLst/>
                <a:cxnLst>
                  <a:cxn ang="0">
                    <a:pos x="0" y="0"/>
                  </a:cxn>
                  <a:cxn ang="0">
                    <a:pos x="0" y="1"/>
                  </a:cxn>
                  <a:cxn ang="0">
                    <a:pos x="0" y="1"/>
                  </a:cxn>
                  <a:cxn ang="0">
                    <a:pos x="0" y="2"/>
                  </a:cxn>
                  <a:cxn ang="0">
                    <a:pos x="0" y="2"/>
                  </a:cxn>
                  <a:cxn ang="0">
                    <a:pos x="1" y="3"/>
                  </a:cxn>
                  <a:cxn ang="0">
                    <a:pos x="1" y="2"/>
                  </a:cxn>
                  <a:cxn ang="0">
                    <a:pos x="1" y="0"/>
                  </a:cxn>
                  <a:cxn ang="0">
                    <a:pos x="1" y="0"/>
                  </a:cxn>
                  <a:cxn ang="0">
                    <a:pos x="0" y="0"/>
                  </a:cxn>
                </a:cxnLst>
                <a:rect l="0" t="0" r="r" b="b"/>
                <a:pathLst>
                  <a:path w="1" h="3">
                    <a:moveTo>
                      <a:pt x="0" y="0"/>
                    </a:moveTo>
                    <a:lnTo>
                      <a:pt x="0" y="1"/>
                    </a:lnTo>
                    <a:lnTo>
                      <a:pt x="0" y="1"/>
                    </a:lnTo>
                    <a:lnTo>
                      <a:pt x="0" y="2"/>
                    </a:lnTo>
                    <a:lnTo>
                      <a:pt x="0" y="2"/>
                    </a:lnTo>
                    <a:lnTo>
                      <a:pt x="1" y="3"/>
                    </a:lnTo>
                    <a:lnTo>
                      <a:pt x="1" y="2"/>
                    </a:lnTo>
                    <a:lnTo>
                      <a:pt x="1" y="0"/>
                    </a:lnTo>
                    <a:lnTo>
                      <a:pt x="1" y="0"/>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42" name="Freeform 138"/>
              <p:cNvSpPr>
                <a:spLocks/>
              </p:cNvSpPr>
              <p:nvPr/>
            </p:nvSpPr>
            <p:spPr bwMode="gray">
              <a:xfrm>
                <a:off x="5608638" y="3914775"/>
                <a:ext cx="49213" cy="61913"/>
              </a:xfrm>
              <a:custGeom>
                <a:avLst/>
                <a:gdLst/>
                <a:ahLst/>
                <a:cxnLst>
                  <a:cxn ang="0">
                    <a:pos x="26" y="32"/>
                  </a:cxn>
                  <a:cxn ang="0">
                    <a:pos x="25" y="32"/>
                  </a:cxn>
                  <a:cxn ang="0">
                    <a:pos x="23" y="30"/>
                  </a:cxn>
                  <a:cxn ang="0">
                    <a:pos x="21" y="27"/>
                  </a:cxn>
                  <a:cxn ang="0">
                    <a:pos x="21" y="25"/>
                  </a:cxn>
                  <a:cxn ang="0">
                    <a:pos x="20" y="23"/>
                  </a:cxn>
                  <a:cxn ang="0">
                    <a:pos x="25" y="25"/>
                  </a:cxn>
                  <a:cxn ang="0">
                    <a:pos x="27" y="26"/>
                  </a:cxn>
                  <a:cxn ang="0">
                    <a:pos x="23" y="22"/>
                  </a:cxn>
                  <a:cxn ang="0">
                    <a:pos x="22" y="21"/>
                  </a:cxn>
                  <a:cxn ang="0">
                    <a:pos x="21" y="20"/>
                  </a:cxn>
                  <a:cxn ang="0">
                    <a:pos x="19" y="19"/>
                  </a:cxn>
                  <a:cxn ang="0">
                    <a:pos x="14" y="13"/>
                  </a:cxn>
                  <a:cxn ang="0">
                    <a:pos x="12" y="11"/>
                  </a:cxn>
                  <a:cxn ang="0">
                    <a:pos x="10" y="11"/>
                  </a:cxn>
                  <a:cxn ang="0">
                    <a:pos x="9" y="8"/>
                  </a:cxn>
                  <a:cxn ang="0">
                    <a:pos x="6" y="6"/>
                  </a:cxn>
                  <a:cxn ang="0">
                    <a:pos x="3" y="3"/>
                  </a:cxn>
                  <a:cxn ang="0">
                    <a:pos x="2" y="1"/>
                  </a:cxn>
                  <a:cxn ang="0">
                    <a:pos x="0" y="0"/>
                  </a:cxn>
                  <a:cxn ang="0">
                    <a:pos x="3" y="4"/>
                  </a:cxn>
                  <a:cxn ang="0">
                    <a:pos x="3" y="4"/>
                  </a:cxn>
                  <a:cxn ang="0">
                    <a:pos x="2" y="4"/>
                  </a:cxn>
                  <a:cxn ang="0">
                    <a:pos x="1" y="5"/>
                  </a:cxn>
                  <a:cxn ang="0">
                    <a:pos x="3" y="7"/>
                  </a:cxn>
                  <a:cxn ang="0">
                    <a:pos x="4" y="8"/>
                  </a:cxn>
                  <a:cxn ang="0">
                    <a:pos x="4" y="10"/>
                  </a:cxn>
                  <a:cxn ang="0">
                    <a:pos x="6" y="11"/>
                  </a:cxn>
                  <a:cxn ang="0">
                    <a:pos x="9" y="14"/>
                  </a:cxn>
                  <a:cxn ang="0">
                    <a:pos x="11" y="16"/>
                  </a:cxn>
                  <a:cxn ang="0">
                    <a:pos x="11" y="18"/>
                  </a:cxn>
                  <a:cxn ang="0">
                    <a:pos x="12" y="19"/>
                  </a:cxn>
                  <a:cxn ang="0">
                    <a:pos x="15" y="21"/>
                  </a:cxn>
                  <a:cxn ang="0">
                    <a:pos x="16" y="25"/>
                  </a:cxn>
                  <a:cxn ang="0">
                    <a:pos x="17" y="26"/>
                  </a:cxn>
                  <a:cxn ang="0">
                    <a:pos x="18" y="27"/>
                  </a:cxn>
                  <a:cxn ang="0">
                    <a:pos x="19" y="27"/>
                  </a:cxn>
                  <a:cxn ang="0">
                    <a:pos x="20" y="29"/>
                  </a:cxn>
                  <a:cxn ang="0">
                    <a:pos x="21" y="31"/>
                  </a:cxn>
                  <a:cxn ang="0">
                    <a:pos x="24" y="37"/>
                  </a:cxn>
                  <a:cxn ang="0">
                    <a:pos x="26" y="39"/>
                  </a:cxn>
                  <a:cxn ang="0">
                    <a:pos x="26" y="38"/>
                  </a:cxn>
                  <a:cxn ang="0">
                    <a:pos x="26" y="36"/>
                  </a:cxn>
                  <a:cxn ang="0">
                    <a:pos x="26" y="35"/>
                  </a:cxn>
                  <a:cxn ang="0">
                    <a:pos x="27" y="36"/>
                  </a:cxn>
                  <a:cxn ang="0">
                    <a:pos x="31" y="38"/>
                  </a:cxn>
                  <a:cxn ang="0">
                    <a:pos x="29" y="34"/>
                  </a:cxn>
                </a:cxnLst>
                <a:rect l="0" t="0" r="r" b="b"/>
                <a:pathLst>
                  <a:path w="31" h="39">
                    <a:moveTo>
                      <a:pt x="27" y="35"/>
                    </a:moveTo>
                    <a:lnTo>
                      <a:pt x="26" y="32"/>
                    </a:lnTo>
                    <a:lnTo>
                      <a:pt x="25" y="32"/>
                    </a:lnTo>
                    <a:lnTo>
                      <a:pt x="25" y="32"/>
                    </a:lnTo>
                    <a:lnTo>
                      <a:pt x="24" y="32"/>
                    </a:lnTo>
                    <a:lnTo>
                      <a:pt x="23" y="30"/>
                    </a:lnTo>
                    <a:lnTo>
                      <a:pt x="22" y="30"/>
                    </a:lnTo>
                    <a:lnTo>
                      <a:pt x="21" y="27"/>
                    </a:lnTo>
                    <a:lnTo>
                      <a:pt x="21" y="26"/>
                    </a:lnTo>
                    <a:lnTo>
                      <a:pt x="21" y="25"/>
                    </a:lnTo>
                    <a:lnTo>
                      <a:pt x="19" y="24"/>
                    </a:lnTo>
                    <a:lnTo>
                      <a:pt x="20" y="23"/>
                    </a:lnTo>
                    <a:lnTo>
                      <a:pt x="21" y="23"/>
                    </a:lnTo>
                    <a:lnTo>
                      <a:pt x="25" y="25"/>
                    </a:lnTo>
                    <a:lnTo>
                      <a:pt x="27" y="26"/>
                    </a:lnTo>
                    <a:lnTo>
                      <a:pt x="27" y="26"/>
                    </a:lnTo>
                    <a:lnTo>
                      <a:pt x="23" y="23"/>
                    </a:lnTo>
                    <a:lnTo>
                      <a:pt x="23" y="22"/>
                    </a:lnTo>
                    <a:lnTo>
                      <a:pt x="22" y="21"/>
                    </a:lnTo>
                    <a:lnTo>
                      <a:pt x="22" y="21"/>
                    </a:lnTo>
                    <a:lnTo>
                      <a:pt x="21" y="20"/>
                    </a:lnTo>
                    <a:lnTo>
                      <a:pt x="21" y="20"/>
                    </a:lnTo>
                    <a:lnTo>
                      <a:pt x="19" y="19"/>
                    </a:lnTo>
                    <a:lnTo>
                      <a:pt x="19" y="19"/>
                    </a:lnTo>
                    <a:lnTo>
                      <a:pt x="18" y="18"/>
                    </a:lnTo>
                    <a:lnTo>
                      <a:pt x="14" y="13"/>
                    </a:lnTo>
                    <a:lnTo>
                      <a:pt x="12" y="13"/>
                    </a:lnTo>
                    <a:lnTo>
                      <a:pt x="12" y="11"/>
                    </a:lnTo>
                    <a:lnTo>
                      <a:pt x="11" y="11"/>
                    </a:lnTo>
                    <a:lnTo>
                      <a:pt x="10" y="11"/>
                    </a:lnTo>
                    <a:lnTo>
                      <a:pt x="9" y="9"/>
                    </a:lnTo>
                    <a:lnTo>
                      <a:pt x="9" y="8"/>
                    </a:lnTo>
                    <a:lnTo>
                      <a:pt x="7" y="6"/>
                    </a:lnTo>
                    <a:lnTo>
                      <a:pt x="6" y="6"/>
                    </a:lnTo>
                    <a:lnTo>
                      <a:pt x="5" y="5"/>
                    </a:lnTo>
                    <a:lnTo>
                      <a:pt x="3" y="3"/>
                    </a:lnTo>
                    <a:lnTo>
                      <a:pt x="2" y="2"/>
                    </a:lnTo>
                    <a:lnTo>
                      <a:pt x="2" y="1"/>
                    </a:lnTo>
                    <a:lnTo>
                      <a:pt x="1" y="0"/>
                    </a:lnTo>
                    <a:lnTo>
                      <a:pt x="0" y="0"/>
                    </a:lnTo>
                    <a:lnTo>
                      <a:pt x="0" y="1"/>
                    </a:lnTo>
                    <a:lnTo>
                      <a:pt x="3" y="4"/>
                    </a:lnTo>
                    <a:lnTo>
                      <a:pt x="3" y="4"/>
                    </a:lnTo>
                    <a:lnTo>
                      <a:pt x="3" y="4"/>
                    </a:lnTo>
                    <a:lnTo>
                      <a:pt x="2" y="4"/>
                    </a:lnTo>
                    <a:lnTo>
                      <a:pt x="2" y="4"/>
                    </a:lnTo>
                    <a:lnTo>
                      <a:pt x="1" y="4"/>
                    </a:lnTo>
                    <a:lnTo>
                      <a:pt x="1" y="5"/>
                    </a:lnTo>
                    <a:lnTo>
                      <a:pt x="2" y="6"/>
                    </a:lnTo>
                    <a:lnTo>
                      <a:pt x="3" y="7"/>
                    </a:lnTo>
                    <a:lnTo>
                      <a:pt x="3" y="8"/>
                    </a:lnTo>
                    <a:lnTo>
                      <a:pt x="4" y="8"/>
                    </a:lnTo>
                    <a:lnTo>
                      <a:pt x="4" y="9"/>
                    </a:lnTo>
                    <a:lnTo>
                      <a:pt x="4" y="10"/>
                    </a:lnTo>
                    <a:lnTo>
                      <a:pt x="5" y="10"/>
                    </a:lnTo>
                    <a:lnTo>
                      <a:pt x="6" y="11"/>
                    </a:lnTo>
                    <a:lnTo>
                      <a:pt x="7" y="12"/>
                    </a:lnTo>
                    <a:lnTo>
                      <a:pt x="9" y="14"/>
                    </a:lnTo>
                    <a:lnTo>
                      <a:pt x="10" y="15"/>
                    </a:lnTo>
                    <a:lnTo>
                      <a:pt x="11" y="16"/>
                    </a:lnTo>
                    <a:lnTo>
                      <a:pt x="11" y="17"/>
                    </a:lnTo>
                    <a:lnTo>
                      <a:pt x="11" y="18"/>
                    </a:lnTo>
                    <a:lnTo>
                      <a:pt x="12" y="18"/>
                    </a:lnTo>
                    <a:lnTo>
                      <a:pt x="12" y="19"/>
                    </a:lnTo>
                    <a:lnTo>
                      <a:pt x="14" y="20"/>
                    </a:lnTo>
                    <a:lnTo>
                      <a:pt x="15" y="21"/>
                    </a:lnTo>
                    <a:lnTo>
                      <a:pt x="16" y="23"/>
                    </a:lnTo>
                    <a:lnTo>
                      <a:pt x="16" y="25"/>
                    </a:lnTo>
                    <a:lnTo>
                      <a:pt x="17" y="25"/>
                    </a:lnTo>
                    <a:lnTo>
                      <a:pt x="17" y="26"/>
                    </a:lnTo>
                    <a:lnTo>
                      <a:pt x="17" y="26"/>
                    </a:lnTo>
                    <a:lnTo>
                      <a:pt x="18" y="27"/>
                    </a:lnTo>
                    <a:lnTo>
                      <a:pt x="18" y="27"/>
                    </a:lnTo>
                    <a:lnTo>
                      <a:pt x="19" y="27"/>
                    </a:lnTo>
                    <a:lnTo>
                      <a:pt x="19" y="28"/>
                    </a:lnTo>
                    <a:lnTo>
                      <a:pt x="20" y="29"/>
                    </a:lnTo>
                    <a:lnTo>
                      <a:pt x="21" y="30"/>
                    </a:lnTo>
                    <a:lnTo>
                      <a:pt x="21" y="31"/>
                    </a:lnTo>
                    <a:lnTo>
                      <a:pt x="23" y="33"/>
                    </a:lnTo>
                    <a:lnTo>
                      <a:pt x="24" y="37"/>
                    </a:lnTo>
                    <a:lnTo>
                      <a:pt x="26" y="39"/>
                    </a:lnTo>
                    <a:lnTo>
                      <a:pt x="26" y="39"/>
                    </a:lnTo>
                    <a:lnTo>
                      <a:pt x="26" y="38"/>
                    </a:lnTo>
                    <a:lnTo>
                      <a:pt x="26" y="38"/>
                    </a:lnTo>
                    <a:lnTo>
                      <a:pt x="26" y="37"/>
                    </a:lnTo>
                    <a:lnTo>
                      <a:pt x="26" y="36"/>
                    </a:lnTo>
                    <a:lnTo>
                      <a:pt x="25" y="36"/>
                    </a:lnTo>
                    <a:lnTo>
                      <a:pt x="26" y="35"/>
                    </a:lnTo>
                    <a:lnTo>
                      <a:pt x="26" y="35"/>
                    </a:lnTo>
                    <a:lnTo>
                      <a:pt x="27" y="36"/>
                    </a:lnTo>
                    <a:lnTo>
                      <a:pt x="28" y="36"/>
                    </a:lnTo>
                    <a:lnTo>
                      <a:pt x="31" y="38"/>
                    </a:lnTo>
                    <a:lnTo>
                      <a:pt x="31" y="37"/>
                    </a:lnTo>
                    <a:lnTo>
                      <a:pt x="29" y="34"/>
                    </a:lnTo>
                    <a:lnTo>
                      <a:pt x="27" y="35"/>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41" name="Freeform 137"/>
              <p:cNvSpPr>
                <a:spLocks noEditPoints="1"/>
              </p:cNvSpPr>
              <p:nvPr/>
            </p:nvSpPr>
            <p:spPr bwMode="gray">
              <a:xfrm>
                <a:off x="4964113" y="3763963"/>
                <a:ext cx="801688" cy="512763"/>
              </a:xfrm>
              <a:custGeom>
                <a:avLst/>
                <a:gdLst/>
                <a:ahLst/>
                <a:cxnLst>
                  <a:cxn ang="0">
                    <a:pos x="417" y="30"/>
                  </a:cxn>
                  <a:cxn ang="0">
                    <a:pos x="351" y="22"/>
                  </a:cxn>
                  <a:cxn ang="0">
                    <a:pos x="311" y="23"/>
                  </a:cxn>
                  <a:cxn ang="0">
                    <a:pos x="280" y="16"/>
                  </a:cxn>
                  <a:cxn ang="0">
                    <a:pos x="229" y="16"/>
                  </a:cxn>
                  <a:cxn ang="0">
                    <a:pos x="207" y="3"/>
                  </a:cxn>
                  <a:cxn ang="0">
                    <a:pos x="165" y="8"/>
                  </a:cxn>
                  <a:cxn ang="0">
                    <a:pos x="146" y="20"/>
                  </a:cxn>
                  <a:cxn ang="0">
                    <a:pos x="133" y="29"/>
                  </a:cxn>
                  <a:cxn ang="0">
                    <a:pos x="140" y="36"/>
                  </a:cxn>
                  <a:cxn ang="0">
                    <a:pos x="125" y="23"/>
                  </a:cxn>
                  <a:cxn ang="0">
                    <a:pos x="96" y="32"/>
                  </a:cxn>
                  <a:cxn ang="0">
                    <a:pos x="54" y="41"/>
                  </a:cxn>
                  <a:cxn ang="0">
                    <a:pos x="40" y="52"/>
                  </a:cxn>
                  <a:cxn ang="0">
                    <a:pos x="17" y="42"/>
                  </a:cxn>
                  <a:cxn ang="0">
                    <a:pos x="0" y="34"/>
                  </a:cxn>
                  <a:cxn ang="0">
                    <a:pos x="12" y="60"/>
                  </a:cxn>
                  <a:cxn ang="0">
                    <a:pos x="12" y="88"/>
                  </a:cxn>
                  <a:cxn ang="0">
                    <a:pos x="29" y="109"/>
                  </a:cxn>
                  <a:cxn ang="0">
                    <a:pos x="48" y="128"/>
                  </a:cxn>
                  <a:cxn ang="0">
                    <a:pos x="67" y="147"/>
                  </a:cxn>
                  <a:cxn ang="0">
                    <a:pos x="80" y="162"/>
                  </a:cxn>
                  <a:cxn ang="0">
                    <a:pos x="84" y="183"/>
                  </a:cxn>
                  <a:cxn ang="0">
                    <a:pos x="100" y="207"/>
                  </a:cxn>
                  <a:cxn ang="0">
                    <a:pos x="135" y="228"/>
                  </a:cxn>
                  <a:cxn ang="0">
                    <a:pos x="181" y="236"/>
                  </a:cxn>
                  <a:cxn ang="0">
                    <a:pos x="199" y="249"/>
                  </a:cxn>
                  <a:cxn ang="0">
                    <a:pos x="228" y="306"/>
                  </a:cxn>
                  <a:cxn ang="0">
                    <a:pos x="245" y="264"/>
                  </a:cxn>
                  <a:cxn ang="0">
                    <a:pos x="270" y="246"/>
                  </a:cxn>
                  <a:cxn ang="0">
                    <a:pos x="290" y="273"/>
                  </a:cxn>
                  <a:cxn ang="0">
                    <a:pos x="310" y="302"/>
                  </a:cxn>
                  <a:cxn ang="0">
                    <a:pos x="321" y="322"/>
                  </a:cxn>
                  <a:cxn ang="0">
                    <a:pos x="312" y="300"/>
                  </a:cxn>
                  <a:cxn ang="0">
                    <a:pos x="328" y="294"/>
                  </a:cxn>
                  <a:cxn ang="0">
                    <a:pos x="342" y="302"/>
                  </a:cxn>
                  <a:cxn ang="0">
                    <a:pos x="338" y="251"/>
                  </a:cxn>
                  <a:cxn ang="0">
                    <a:pos x="365" y="243"/>
                  </a:cxn>
                  <a:cxn ang="0">
                    <a:pos x="390" y="212"/>
                  </a:cxn>
                  <a:cxn ang="0">
                    <a:pos x="386" y="198"/>
                  </a:cxn>
                  <a:cxn ang="0">
                    <a:pos x="373" y="171"/>
                  </a:cxn>
                  <a:cxn ang="0">
                    <a:pos x="370" y="156"/>
                  </a:cxn>
                  <a:cxn ang="0">
                    <a:pos x="389" y="168"/>
                  </a:cxn>
                  <a:cxn ang="0">
                    <a:pos x="408" y="185"/>
                  </a:cxn>
                  <a:cxn ang="0">
                    <a:pos x="399" y="151"/>
                  </a:cxn>
                  <a:cxn ang="0">
                    <a:pos x="417" y="124"/>
                  </a:cxn>
                  <a:cxn ang="0">
                    <a:pos x="406" y="100"/>
                  </a:cxn>
                  <a:cxn ang="0">
                    <a:pos x="411" y="72"/>
                  </a:cxn>
                  <a:cxn ang="0">
                    <a:pos x="434" y="64"/>
                  </a:cxn>
                  <a:cxn ang="0">
                    <a:pos x="445" y="77"/>
                  </a:cxn>
                  <a:cxn ang="0">
                    <a:pos x="471" y="101"/>
                  </a:cxn>
                  <a:cxn ang="0">
                    <a:pos x="457" y="79"/>
                  </a:cxn>
                  <a:cxn ang="0">
                    <a:pos x="481" y="62"/>
                  </a:cxn>
                  <a:cxn ang="0">
                    <a:pos x="480" y="49"/>
                  </a:cxn>
                  <a:cxn ang="0">
                    <a:pos x="502" y="47"/>
                  </a:cxn>
                  <a:cxn ang="0">
                    <a:pos x="113" y="157"/>
                  </a:cxn>
                  <a:cxn ang="0">
                    <a:pos x="95" y="172"/>
                  </a:cxn>
                  <a:cxn ang="0">
                    <a:pos x="80" y="139"/>
                  </a:cxn>
                  <a:cxn ang="0">
                    <a:pos x="108" y="138"/>
                  </a:cxn>
                  <a:cxn ang="0">
                    <a:pos x="105" y="150"/>
                  </a:cxn>
                  <a:cxn ang="0">
                    <a:pos x="114" y="175"/>
                  </a:cxn>
                  <a:cxn ang="0">
                    <a:pos x="281" y="244"/>
                  </a:cxn>
                  <a:cxn ang="0">
                    <a:pos x="398" y="148"/>
                  </a:cxn>
                </a:cxnLst>
                <a:rect l="0" t="0" r="r" b="b"/>
                <a:pathLst>
                  <a:path w="505" h="323">
                    <a:moveTo>
                      <a:pt x="503" y="46"/>
                    </a:moveTo>
                    <a:lnTo>
                      <a:pt x="505" y="46"/>
                    </a:lnTo>
                    <a:lnTo>
                      <a:pt x="505" y="45"/>
                    </a:lnTo>
                    <a:lnTo>
                      <a:pt x="505" y="45"/>
                    </a:lnTo>
                    <a:lnTo>
                      <a:pt x="504" y="44"/>
                    </a:lnTo>
                    <a:lnTo>
                      <a:pt x="503" y="44"/>
                    </a:lnTo>
                    <a:lnTo>
                      <a:pt x="502" y="44"/>
                    </a:lnTo>
                    <a:lnTo>
                      <a:pt x="502" y="44"/>
                    </a:lnTo>
                    <a:lnTo>
                      <a:pt x="499" y="43"/>
                    </a:lnTo>
                    <a:lnTo>
                      <a:pt x="497" y="43"/>
                    </a:lnTo>
                    <a:lnTo>
                      <a:pt x="495" y="42"/>
                    </a:lnTo>
                    <a:lnTo>
                      <a:pt x="490" y="41"/>
                    </a:lnTo>
                    <a:lnTo>
                      <a:pt x="487" y="40"/>
                    </a:lnTo>
                    <a:lnTo>
                      <a:pt x="485" y="40"/>
                    </a:lnTo>
                    <a:lnTo>
                      <a:pt x="488" y="42"/>
                    </a:lnTo>
                    <a:lnTo>
                      <a:pt x="492" y="44"/>
                    </a:lnTo>
                    <a:lnTo>
                      <a:pt x="491" y="44"/>
                    </a:lnTo>
                    <a:lnTo>
                      <a:pt x="490" y="44"/>
                    </a:lnTo>
                    <a:lnTo>
                      <a:pt x="488" y="44"/>
                    </a:lnTo>
                    <a:lnTo>
                      <a:pt x="487" y="43"/>
                    </a:lnTo>
                    <a:lnTo>
                      <a:pt x="484" y="40"/>
                    </a:lnTo>
                    <a:lnTo>
                      <a:pt x="478" y="38"/>
                    </a:lnTo>
                    <a:lnTo>
                      <a:pt x="473" y="36"/>
                    </a:lnTo>
                    <a:lnTo>
                      <a:pt x="470" y="36"/>
                    </a:lnTo>
                    <a:lnTo>
                      <a:pt x="466" y="35"/>
                    </a:lnTo>
                    <a:lnTo>
                      <a:pt x="461" y="34"/>
                    </a:lnTo>
                    <a:lnTo>
                      <a:pt x="455" y="33"/>
                    </a:lnTo>
                    <a:lnTo>
                      <a:pt x="451" y="32"/>
                    </a:lnTo>
                    <a:lnTo>
                      <a:pt x="447" y="31"/>
                    </a:lnTo>
                    <a:lnTo>
                      <a:pt x="444" y="30"/>
                    </a:lnTo>
                    <a:lnTo>
                      <a:pt x="442" y="30"/>
                    </a:lnTo>
                    <a:lnTo>
                      <a:pt x="430" y="30"/>
                    </a:lnTo>
                    <a:lnTo>
                      <a:pt x="430" y="29"/>
                    </a:lnTo>
                    <a:lnTo>
                      <a:pt x="427" y="29"/>
                    </a:lnTo>
                    <a:lnTo>
                      <a:pt x="426" y="29"/>
                    </a:lnTo>
                    <a:lnTo>
                      <a:pt x="423" y="29"/>
                    </a:lnTo>
                    <a:lnTo>
                      <a:pt x="424" y="30"/>
                    </a:lnTo>
                    <a:lnTo>
                      <a:pt x="424" y="31"/>
                    </a:lnTo>
                    <a:lnTo>
                      <a:pt x="424" y="31"/>
                    </a:lnTo>
                    <a:lnTo>
                      <a:pt x="426" y="31"/>
                    </a:lnTo>
                    <a:lnTo>
                      <a:pt x="428" y="32"/>
                    </a:lnTo>
                    <a:lnTo>
                      <a:pt x="429" y="32"/>
                    </a:lnTo>
                    <a:lnTo>
                      <a:pt x="430" y="33"/>
                    </a:lnTo>
                    <a:lnTo>
                      <a:pt x="430" y="34"/>
                    </a:lnTo>
                    <a:lnTo>
                      <a:pt x="429" y="34"/>
                    </a:lnTo>
                    <a:lnTo>
                      <a:pt x="427" y="34"/>
                    </a:lnTo>
                    <a:lnTo>
                      <a:pt x="426" y="34"/>
                    </a:lnTo>
                    <a:lnTo>
                      <a:pt x="426" y="33"/>
                    </a:lnTo>
                    <a:lnTo>
                      <a:pt x="424" y="32"/>
                    </a:lnTo>
                    <a:lnTo>
                      <a:pt x="420" y="32"/>
                    </a:lnTo>
                    <a:lnTo>
                      <a:pt x="417" y="30"/>
                    </a:lnTo>
                    <a:lnTo>
                      <a:pt x="417" y="30"/>
                    </a:lnTo>
                    <a:lnTo>
                      <a:pt x="416" y="31"/>
                    </a:lnTo>
                    <a:lnTo>
                      <a:pt x="415" y="31"/>
                    </a:lnTo>
                    <a:lnTo>
                      <a:pt x="415" y="31"/>
                    </a:lnTo>
                    <a:lnTo>
                      <a:pt x="412" y="31"/>
                    </a:lnTo>
                    <a:lnTo>
                      <a:pt x="412" y="30"/>
                    </a:lnTo>
                    <a:lnTo>
                      <a:pt x="406" y="31"/>
                    </a:lnTo>
                    <a:lnTo>
                      <a:pt x="405" y="30"/>
                    </a:lnTo>
                    <a:lnTo>
                      <a:pt x="405" y="30"/>
                    </a:lnTo>
                    <a:lnTo>
                      <a:pt x="398" y="30"/>
                    </a:lnTo>
                    <a:lnTo>
                      <a:pt x="398" y="30"/>
                    </a:lnTo>
                    <a:lnTo>
                      <a:pt x="398" y="31"/>
                    </a:lnTo>
                    <a:lnTo>
                      <a:pt x="399" y="31"/>
                    </a:lnTo>
                    <a:lnTo>
                      <a:pt x="401" y="33"/>
                    </a:lnTo>
                    <a:lnTo>
                      <a:pt x="400" y="33"/>
                    </a:lnTo>
                    <a:lnTo>
                      <a:pt x="400" y="33"/>
                    </a:lnTo>
                    <a:lnTo>
                      <a:pt x="399" y="33"/>
                    </a:lnTo>
                    <a:lnTo>
                      <a:pt x="399" y="32"/>
                    </a:lnTo>
                    <a:lnTo>
                      <a:pt x="398" y="32"/>
                    </a:lnTo>
                    <a:lnTo>
                      <a:pt x="397" y="31"/>
                    </a:lnTo>
                    <a:lnTo>
                      <a:pt x="396" y="31"/>
                    </a:lnTo>
                    <a:lnTo>
                      <a:pt x="392" y="30"/>
                    </a:lnTo>
                    <a:lnTo>
                      <a:pt x="391" y="30"/>
                    </a:lnTo>
                    <a:lnTo>
                      <a:pt x="391" y="30"/>
                    </a:lnTo>
                    <a:lnTo>
                      <a:pt x="389" y="28"/>
                    </a:lnTo>
                    <a:lnTo>
                      <a:pt x="388" y="27"/>
                    </a:lnTo>
                    <a:lnTo>
                      <a:pt x="385" y="26"/>
                    </a:lnTo>
                    <a:lnTo>
                      <a:pt x="383" y="25"/>
                    </a:lnTo>
                    <a:lnTo>
                      <a:pt x="381" y="25"/>
                    </a:lnTo>
                    <a:lnTo>
                      <a:pt x="379" y="25"/>
                    </a:lnTo>
                    <a:lnTo>
                      <a:pt x="378" y="25"/>
                    </a:lnTo>
                    <a:lnTo>
                      <a:pt x="376" y="25"/>
                    </a:lnTo>
                    <a:lnTo>
                      <a:pt x="374" y="24"/>
                    </a:lnTo>
                    <a:lnTo>
                      <a:pt x="373" y="24"/>
                    </a:lnTo>
                    <a:lnTo>
                      <a:pt x="369" y="24"/>
                    </a:lnTo>
                    <a:lnTo>
                      <a:pt x="368" y="25"/>
                    </a:lnTo>
                    <a:lnTo>
                      <a:pt x="367" y="26"/>
                    </a:lnTo>
                    <a:lnTo>
                      <a:pt x="365" y="26"/>
                    </a:lnTo>
                    <a:lnTo>
                      <a:pt x="364" y="25"/>
                    </a:lnTo>
                    <a:lnTo>
                      <a:pt x="362" y="25"/>
                    </a:lnTo>
                    <a:lnTo>
                      <a:pt x="362" y="25"/>
                    </a:lnTo>
                    <a:lnTo>
                      <a:pt x="361" y="25"/>
                    </a:lnTo>
                    <a:lnTo>
                      <a:pt x="360" y="24"/>
                    </a:lnTo>
                    <a:lnTo>
                      <a:pt x="359" y="24"/>
                    </a:lnTo>
                    <a:lnTo>
                      <a:pt x="358" y="23"/>
                    </a:lnTo>
                    <a:lnTo>
                      <a:pt x="357" y="23"/>
                    </a:lnTo>
                    <a:lnTo>
                      <a:pt x="356" y="24"/>
                    </a:lnTo>
                    <a:lnTo>
                      <a:pt x="355" y="23"/>
                    </a:lnTo>
                    <a:lnTo>
                      <a:pt x="353" y="23"/>
                    </a:lnTo>
                    <a:lnTo>
                      <a:pt x="349" y="22"/>
                    </a:lnTo>
                    <a:lnTo>
                      <a:pt x="351" y="22"/>
                    </a:lnTo>
                    <a:lnTo>
                      <a:pt x="349" y="20"/>
                    </a:lnTo>
                    <a:lnTo>
                      <a:pt x="349" y="20"/>
                    </a:lnTo>
                    <a:lnTo>
                      <a:pt x="347" y="20"/>
                    </a:lnTo>
                    <a:lnTo>
                      <a:pt x="344" y="20"/>
                    </a:lnTo>
                    <a:lnTo>
                      <a:pt x="342" y="20"/>
                    </a:lnTo>
                    <a:lnTo>
                      <a:pt x="341" y="20"/>
                    </a:lnTo>
                    <a:lnTo>
                      <a:pt x="341" y="22"/>
                    </a:lnTo>
                    <a:lnTo>
                      <a:pt x="341" y="22"/>
                    </a:lnTo>
                    <a:lnTo>
                      <a:pt x="339" y="22"/>
                    </a:lnTo>
                    <a:lnTo>
                      <a:pt x="338" y="22"/>
                    </a:lnTo>
                    <a:lnTo>
                      <a:pt x="338" y="22"/>
                    </a:lnTo>
                    <a:lnTo>
                      <a:pt x="339" y="21"/>
                    </a:lnTo>
                    <a:lnTo>
                      <a:pt x="338" y="20"/>
                    </a:lnTo>
                    <a:lnTo>
                      <a:pt x="333" y="20"/>
                    </a:lnTo>
                    <a:lnTo>
                      <a:pt x="334" y="20"/>
                    </a:lnTo>
                    <a:lnTo>
                      <a:pt x="337" y="20"/>
                    </a:lnTo>
                    <a:lnTo>
                      <a:pt x="340" y="21"/>
                    </a:lnTo>
                    <a:lnTo>
                      <a:pt x="340" y="20"/>
                    </a:lnTo>
                    <a:lnTo>
                      <a:pt x="337" y="19"/>
                    </a:lnTo>
                    <a:lnTo>
                      <a:pt x="330" y="19"/>
                    </a:lnTo>
                    <a:lnTo>
                      <a:pt x="330" y="18"/>
                    </a:lnTo>
                    <a:lnTo>
                      <a:pt x="324" y="19"/>
                    </a:lnTo>
                    <a:lnTo>
                      <a:pt x="321" y="18"/>
                    </a:lnTo>
                    <a:lnTo>
                      <a:pt x="319" y="18"/>
                    </a:lnTo>
                    <a:lnTo>
                      <a:pt x="322" y="19"/>
                    </a:lnTo>
                    <a:lnTo>
                      <a:pt x="319" y="19"/>
                    </a:lnTo>
                    <a:lnTo>
                      <a:pt x="318" y="19"/>
                    </a:lnTo>
                    <a:lnTo>
                      <a:pt x="318" y="19"/>
                    </a:lnTo>
                    <a:lnTo>
                      <a:pt x="318" y="20"/>
                    </a:lnTo>
                    <a:lnTo>
                      <a:pt x="318" y="20"/>
                    </a:lnTo>
                    <a:lnTo>
                      <a:pt x="319" y="20"/>
                    </a:lnTo>
                    <a:lnTo>
                      <a:pt x="319" y="21"/>
                    </a:lnTo>
                    <a:lnTo>
                      <a:pt x="321" y="21"/>
                    </a:lnTo>
                    <a:lnTo>
                      <a:pt x="321" y="21"/>
                    </a:lnTo>
                    <a:lnTo>
                      <a:pt x="325" y="23"/>
                    </a:lnTo>
                    <a:lnTo>
                      <a:pt x="322" y="23"/>
                    </a:lnTo>
                    <a:lnTo>
                      <a:pt x="322" y="23"/>
                    </a:lnTo>
                    <a:lnTo>
                      <a:pt x="321" y="22"/>
                    </a:lnTo>
                    <a:lnTo>
                      <a:pt x="320" y="22"/>
                    </a:lnTo>
                    <a:lnTo>
                      <a:pt x="319" y="22"/>
                    </a:lnTo>
                    <a:lnTo>
                      <a:pt x="318" y="23"/>
                    </a:lnTo>
                    <a:lnTo>
                      <a:pt x="320" y="24"/>
                    </a:lnTo>
                    <a:lnTo>
                      <a:pt x="317" y="24"/>
                    </a:lnTo>
                    <a:lnTo>
                      <a:pt x="316" y="24"/>
                    </a:lnTo>
                    <a:lnTo>
                      <a:pt x="316" y="23"/>
                    </a:lnTo>
                    <a:lnTo>
                      <a:pt x="315" y="23"/>
                    </a:lnTo>
                    <a:lnTo>
                      <a:pt x="314" y="23"/>
                    </a:lnTo>
                    <a:lnTo>
                      <a:pt x="313" y="23"/>
                    </a:lnTo>
                    <a:lnTo>
                      <a:pt x="312" y="22"/>
                    </a:lnTo>
                    <a:lnTo>
                      <a:pt x="312" y="22"/>
                    </a:lnTo>
                    <a:lnTo>
                      <a:pt x="311" y="23"/>
                    </a:lnTo>
                    <a:lnTo>
                      <a:pt x="310" y="23"/>
                    </a:lnTo>
                    <a:lnTo>
                      <a:pt x="309" y="23"/>
                    </a:lnTo>
                    <a:lnTo>
                      <a:pt x="309" y="23"/>
                    </a:lnTo>
                    <a:lnTo>
                      <a:pt x="309" y="23"/>
                    </a:lnTo>
                    <a:lnTo>
                      <a:pt x="305" y="23"/>
                    </a:lnTo>
                    <a:lnTo>
                      <a:pt x="305" y="23"/>
                    </a:lnTo>
                    <a:lnTo>
                      <a:pt x="304" y="23"/>
                    </a:lnTo>
                    <a:lnTo>
                      <a:pt x="302" y="22"/>
                    </a:lnTo>
                    <a:lnTo>
                      <a:pt x="302" y="22"/>
                    </a:lnTo>
                    <a:lnTo>
                      <a:pt x="301" y="21"/>
                    </a:lnTo>
                    <a:lnTo>
                      <a:pt x="301" y="21"/>
                    </a:lnTo>
                    <a:lnTo>
                      <a:pt x="301" y="22"/>
                    </a:lnTo>
                    <a:lnTo>
                      <a:pt x="301" y="23"/>
                    </a:lnTo>
                    <a:lnTo>
                      <a:pt x="301" y="23"/>
                    </a:lnTo>
                    <a:lnTo>
                      <a:pt x="302" y="24"/>
                    </a:lnTo>
                    <a:lnTo>
                      <a:pt x="302" y="24"/>
                    </a:lnTo>
                    <a:lnTo>
                      <a:pt x="302" y="25"/>
                    </a:lnTo>
                    <a:lnTo>
                      <a:pt x="302" y="26"/>
                    </a:lnTo>
                    <a:lnTo>
                      <a:pt x="300" y="25"/>
                    </a:lnTo>
                    <a:lnTo>
                      <a:pt x="294" y="23"/>
                    </a:lnTo>
                    <a:lnTo>
                      <a:pt x="293" y="23"/>
                    </a:lnTo>
                    <a:lnTo>
                      <a:pt x="293" y="23"/>
                    </a:lnTo>
                    <a:lnTo>
                      <a:pt x="293" y="23"/>
                    </a:lnTo>
                    <a:lnTo>
                      <a:pt x="292" y="22"/>
                    </a:lnTo>
                    <a:lnTo>
                      <a:pt x="292" y="22"/>
                    </a:lnTo>
                    <a:lnTo>
                      <a:pt x="291" y="21"/>
                    </a:lnTo>
                    <a:lnTo>
                      <a:pt x="291" y="22"/>
                    </a:lnTo>
                    <a:lnTo>
                      <a:pt x="288" y="21"/>
                    </a:lnTo>
                    <a:lnTo>
                      <a:pt x="286" y="20"/>
                    </a:lnTo>
                    <a:lnTo>
                      <a:pt x="286" y="20"/>
                    </a:lnTo>
                    <a:lnTo>
                      <a:pt x="287" y="21"/>
                    </a:lnTo>
                    <a:lnTo>
                      <a:pt x="289" y="21"/>
                    </a:lnTo>
                    <a:lnTo>
                      <a:pt x="289" y="21"/>
                    </a:lnTo>
                    <a:lnTo>
                      <a:pt x="290" y="21"/>
                    </a:lnTo>
                    <a:lnTo>
                      <a:pt x="290" y="21"/>
                    </a:lnTo>
                    <a:lnTo>
                      <a:pt x="290" y="20"/>
                    </a:lnTo>
                    <a:lnTo>
                      <a:pt x="290" y="20"/>
                    </a:lnTo>
                    <a:lnTo>
                      <a:pt x="289" y="19"/>
                    </a:lnTo>
                    <a:lnTo>
                      <a:pt x="286" y="19"/>
                    </a:lnTo>
                    <a:lnTo>
                      <a:pt x="287" y="19"/>
                    </a:lnTo>
                    <a:lnTo>
                      <a:pt x="286" y="18"/>
                    </a:lnTo>
                    <a:lnTo>
                      <a:pt x="286" y="18"/>
                    </a:lnTo>
                    <a:lnTo>
                      <a:pt x="284" y="18"/>
                    </a:lnTo>
                    <a:lnTo>
                      <a:pt x="285" y="17"/>
                    </a:lnTo>
                    <a:lnTo>
                      <a:pt x="284" y="17"/>
                    </a:lnTo>
                    <a:lnTo>
                      <a:pt x="284" y="17"/>
                    </a:lnTo>
                    <a:lnTo>
                      <a:pt x="283" y="17"/>
                    </a:lnTo>
                    <a:lnTo>
                      <a:pt x="282" y="16"/>
                    </a:lnTo>
                    <a:lnTo>
                      <a:pt x="281" y="16"/>
                    </a:lnTo>
                    <a:lnTo>
                      <a:pt x="281" y="16"/>
                    </a:lnTo>
                    <a:lnTo>
                      <a:pt x="280" y="16"/>
                    </a:lnTo>
                    <a:lnTo>
                      <a:pt x="280" y="15"/>
                    </a:lnTo>
                    <a:lnTo>
                      <a:pt x="278" y="15"/>
                    </a:lnTo>
                    <a:lnTo>
                      <a:pt x="277" y="16"/>
                    </a:lnTo>
                    <a:lnTo>
                      <a:pt x="275" y="16"/>
                    </a:lnTo>
                    <a:lnTo>
                      <a:pt x="274" y="15"/>
                    </a:lnTo>
                    <a:lnTo>
                      <a:pt x="273" y="15"/>
                    </a:lnTo>
                    <a:lnTo>
                      <a:pt x="273" y="15"/>
                    </a:lnTo>
                    <a:lnTo>
                      <a:pt x="272" y="15"/>
                    </a:lnTo>
                    <a:lnTo>
                      <a:pt x="272" y="15"/>
                    </a:lnTo>
                    <a:lnTo>
                      <a:pt x="269" y="14"/>
                    </a:lnTo>
                    <a:lnTo>
                      <a:pt x="268" y="14"/>
                    </a:lnTo>
                    <a:lnTo>
                      <a:pt x="268" y="15"/>
                    </a:lnTo>
                    <a:lnTo>
                      <a:pt x="267" y="15"/>
                    </a:lnTo>
                    <a:lnTo>
                      <a:pt x="269" y="16"/>
                    </a:lnTo>
                    <a:lnTo>
                      <a:pt x="270" y="18"/>
                    </a:lnTo>
                    <a:lnTo>
                      <a:pt x="267" y="18"/>
                    </a:lnTo>
                    <a:lnTo>
                      <a:pt x="267" y="17"/>
                    </a:lnTo>
                    <a:lnTo>
                      <a:pt x="263" y="18"/>
                    </a:lnTo>
                    <a:lnTo>
                      <a:pt x="262" y="18"/>
                    </a:lnTo>
                    <a:lnTo>
                      <a:pt x="262" y="17"/>
                    </a:lnTo>
                    <a:lnTo>
                      <a:pt x="259" y="18"/>
                    </a:lnTo>
                    <a:lnTo>
                      <a:pt x="259" y="17"/>
                    </a:lnTo>
                    <a:lnTo>
                      <a:pt x="256" y="17"/>
                    </a:lnTo>
                    <a:lnTo>
                      <a:pt x="253" y="17"/>
                    </a:lnTo>
                    <a:lnTo>
                      <a:pt x="255" y="15"/>
                    </a:lnTo>
                    <a:lnTo>
                      <a:pt x="247" y="15"/>
                    </a:lnTo>
                    <a:lnTo>
                      <a:pt x="246" y="14"/>
                    </a:lnTo>
                    <a:lnTo>
                      <a:pt x="246" y="15"/>
                    </a:lnTo>
                    <a:lnTo>
                      <a:pt x="245" y="14"/>
                    </a:lnTo>
                    <a:lnTo>
                      <a:pt x="243" y="15"/>
                    </a:lnTo>
                    <a:lnTo>
                      <a:pt x="243" y="15"/>
                    </a:lnTo>
                    <a:lnTo>
                      <a:pt x="239" y="15"/>
                    </a:lnTo>
                    <a:lnTo>
                      <a:pt x="239" y="15"/>
                    </a:lnTo>
                    <a:lnTo>
                      <a:pt x="240" y="16"/>
                    </a:lnTo>
                    <a:lnTo>
                      <a:pt x="238" y="16"/>
                    </a:lnTo>
                    <a:lnTo>
                      <a:pt x="238" y="15"/>
                    </a:lnTo>
                    <a:lnTo>
                      <a:pt x="236" y="14"/>
                    </a:lnTo>
                    <a:lnTo>
                      <a:pt x="235" y="14"/>
                    </a:lnTo>
                    <a:lnTo>
                      <a:pt x="236" y="15"/>
                    </a:lnTo>
                    <a:lnTo>
                      <a:pt x="233" y="15"/>
                    </a:lnTo>
                    <a:lnTo>
                      <a:pt x="232" y="14"/>
                    </a:lnTo>
                    <a:lnTo>
                      <a:pt x="232" y="14"/>
                    </a:lnTo>
                    <a:lnTo>
                      <a:pt x="231" y="14"/>
                    </a:lnTo>
                    <a:lnTo>
                      <a:pt x="229" y="14"/>
                    </a:lnTo>
                    <a:lnTo>
                      <a:pt x="228" y="13"/>
                    </a:lnTo>
                    <a:lnTo>
                      <a:pt x="226" y="14"/>
                    </a:lnTo>
                    <a:lnTo>
                      <a:pt x="229" y="15"/>
                    </a:lnTo>
                    <a:lnTo>
                      <a:pt x="230" y="15"/>
                    </a:lnTo>
                    <a:lnTo>
                      <a:pt x="230" y="15"/>
                    </a:lnTo>
                    <a:lnTo>
                      <a:pt x="229" y="15"/>
                    </a:lnTo>
                    <a:lnTo>
                      <a:pt x="229" y="16"/>
                    </a:lnTo>
                    <a:lnTo>
                      <a:pt x="227" y="16"/>
                    </a:lnTo>
                    <a:lnTo>
                      <a:pt x="226" y="16"/>
                    </a:lnTo>
                    <a:lnTo>
                      <a:pt x="226" y="17"/>
                    </a:lnTo>
                    <a:lnTo>
                      <a:pt x="222" y="17"/>
                    </a:lnTo>
                    <a:lnTo>
                      <a:pt x="220" y="17"/>
                    </a:lnTo>
                    <a:lnTo>
                      <a:pt x="219" y="18"/>
                    </a:lnTo>
                    <a:lnTo>
                      <a:pt x="217" y="18"/>
                    </a:lnTo>
                    <a:lnTo>
                      <a:pt x="217" y="17"/>
                    </a:lnTo>
                    <a:lnTo>
                      <a:pt x="218" y="17"/>
                    </a:lnTo>
                    <a:lnTo>
                      <a:pt x="218" y="16"/>
                    </a:lnTo>
                    <a:lnTo>
                      <a:pt x="219" y="16"/>
                    </a:lnTo>
                    <a:lnTo>
                      <a:pt x="220" y="16"/>
                    </a:lnTo>
                    <a:lnTo>
                      <a:pt x="221" y="15"/>
                    </a:lnTo>
                    <a:lnTo>
                      <a:pt x="223" y="15"/>
                    </a:lnTo>
                    <a:lnTo>
                      <a:pt x="225" y="13"/>
                    </a:lnTo>
                    <a:lnTo>
                      <a:pt x="225" y="12"/>
                    </a:lnTo>
                    <a:lnTo>
                      <a:pt x="226" y="11"/>
                    </a:lnTo>
                    <a:lnTo>
                      <a:pt x="226" y="11"/>
                    </a:lnTo>
                    <a:lnTo>
                      <a:pt x="227" y="11"/>
                    </a:lnTo>
                    <a:lnTo>
                      <a:pt x="228" y="11"/>
                    </a:lnTo>
                    <a:lnTo>
                      <a:pt x="228" y="11"/>
                    </a:lnTo>
                    <a:lnTo>
                      <a:pt x="229" y="10"/>
                    </a:lnTo>
                    <a:lnTo>
                      <a:pt x="230" y="10"/>
                    </a:lnTo>
                    <a:lnTo>
                      <a:pt x="231" y="10"/>
                    </a:lnTo>
                    <a:lnTo>
                      <a:pt x="231" y="10"/>
                    </a:lnTo>
                    <a:lnTo>
                      <a:pt x="232" y="9"/>
                    </a:lnTo>
                    <a:lnTo>
                      <a:pt x="231" y="9"/>
                    </a:lnTo>
                    <a:lnTo>
                      <a:pt x="231" y="8"/>
                    </a:lnTo>
                    <a:lnTo>
                      <a:pt x="230" y="8"/>
                    </a:lnTo>
                    <a:lnTo>
                      <a:pt x="230" y="7"/>
                    </a:lnTo>
                    <a:lnTo>
                      <a:pt x="228" y="7"/>
                    </a:lnTo>
                    <a:lnTo>
                      <a:pt x="229" y="7"/>
                    </a:lnTo>
                    <a:lnTo>
                      <a:pt x="229" y="6"/>
                    </a:lnTo>
                    <a:lnTo>
                      <a:pt x="228" y="6"/>
                    </a:lnTo>
                    <a:lnTo>
                      <a:pt x="228" y="5"/>
                    </a:lnTo>
                    <a:lnTo>
                      <a:pt x="227" y="5"/>
                    </a:lnTo>
                    <a:lnTo>
                      <a:pt x="227" y="6"/>
                    </a:lnTo>
                    <a:lnTo>
                      <a:pt x="226" y="6"/>
                    </a:lnTo>
                    <a:lnTo>
                      <a:pt x="225" y="5"/>
                    </a:lnTo>
                    <a:lnTo>
                      <a:pt x="225" y="5"/>
                    </a:lnTo>
                    <a:lnTo>
                      <a:pt x="225" y="4"/>
                    </a:lnTo>
                    <a:lnTo>
                      <a:pt x="222" y="4"/>
                    </a:lnTo>
                    <a:lnTo>
                      <a:pt x="222" y="5"/>
                    </a:lnTo>
                    <a:lnTo>
                      <a:pt x="222" y="5"/>
                    </a:lnTo>
                    <a:lnTo>
                      <a:pt x="218" y="4"/>
                    </a:lnTo>
                    <a:lnTo>
                      <a:pt x="210" y="3"/>
                    </a:lnTo>
                    <a:lnTo>
                      <a:pt x="210" y="5"/>
                    </a:lnTo>
                    <a:lnTo>
                      <a:pt x="206" y="5"/>
                    </a:lnTo>
                    <a:lnTo>
                      <a:pt x="208" y="3"/>
                    </a:lnTo>
                    <a:lnTo>
                      <a:pt x="208" y="3"/>
                    </a:lnTo>
                    <a:lnTo>
                      <a:pt x="207" y="3"/>
                    </a:lnTo>
                    <a:lnTo>
                      <a:pt x="206" y="2"/>
                    </a:lnTo>
                    <a:lnTo>
                      <a:pt x="204" y="2"/>
                    </a:lnTo>
                    <a:lnTo>
                      <a:pt x="202" y="3"/>
                    </a:lnTo>
                    <a:lnTo>
                      <a:pt x="202" y="3"/>
                    </a:lnTo>
                    <a:lnTo>
                      <a:pt x="198" y="2"/>
                    </a:lnTo>
                    <a:lnTo>
                      <a:pt x="199" y="2"/>
                    </a:lnTo>
                    <a:lnTo>
                      <a:pt x="200" y="2"/>
                    </a:lnTo>
                    <a:lnTo>
                      <a:pt x="201" y="2"/>
                    </a:lnTo>
                    <a:lnTo>
                      <a:pt x="201" y="2"/>
                    </a:lnTo>
                    <a:lnTo>
                      <a:pt x="202" y="2"/>
                    </a:lnTo>
                    <a:lnTo>
                      <a:pt x="202" y="1"/>
                    </a:lnTo>
                    <a:lnTo>
                      <a:pt x="201" y="1"/>
                    </a:lnTo>
                    <a:lnTo>
                      <a:pt x="201" y="1"/>
                    </a:lnTo>
                    <a:lnTo>
                      <a:pt x="199" y="1"/>
                    </a:lnTo>
                    <a:lnTo>
                      <a:pt x="197" y="1"/>
                    </a:lnTo>
                    <a:lnTo>
                      <a:pt x="194" y="0"/>
                    </a:lnTo>
                    <a:lnTo>
                      <a:pt x="194" y="1"/>
                    </a:lnTo>
                    <a:lnTo>
                      <a:pt x="192" y="1"/>
                    </a:lnTo>
                    <a:lnTo>
                      <a:pt x="192" y="1"/>
                    </a:lnTo>
                    <a:lnTo>
                      <a:pt x="191" y="1"/>
                    </a:lnTo>
                    <a:lnTo>
                      <a:pt x="190" y="2"/>
                    </a:lnTo>
                    <a:lnTo>
                      <a:pt x="190" y="2"/>
                    </a:lnTo>
                    <a:lnTo>
                      <a:pt x="191" y="3"/>
                    </a:lnTo>
                    <a:lnTo>
                      <a:pt x="192" y="3"/>
                    </a:lnTo>
                    <a:lnTo>
                      <a:pt x="193" y="4"/>
                    </a:lnTo>
                    <a:lnTo>
                      <a:pt x="194" y="4"/>
                    </a:lnTo>
                    <a:lnTo>
                      <a:pt x="194" y="5"/>
                    </a:lnTo>
                    <a:lnTo>
                      <a:pt x="194" y="5"/>
                    </a:lnTo>
                    <a:lnTo>
                      <a:pt x="194" y="5"/>
                    </a:lnTo>
                    <a:lnTo>
                      <a:pt x="194" y="5"/>
                    </a:lnTo>
                    <a:lnTo>
                      <a:pt x="186" y="4"/>
                    </a:lnTo>
                    <a:lnTo>
                      <a:pt x="189" y="5"/>
                    </a:lnTo>
                    <a:lnTo>
                      <a:pt x="186" y="6"/>
                    </a:lnTo>
                    <a:lnTo>
                      <a:pt x="186" y="6"/>
                    </a:lnTo>
                    <a:lnTo>
                      <a:pt x="183" y="7"/>
                    </a:lnTo>
                    <a:lnTo>
                      <a:pt x="181" y="7"/>
                    </a:lnTo>
                    <a:lnTo>
                      <a:pt x="180" y="7"/>
                    </a:lnTo>
                    <a:lnTo>
                      <a:pt x="180" y="7"/>
                    </a:lnTo>
                    <a:lnTo>
                      <a:pt x="180" y="6"/>
                    </a:lnTo>
                    <a:lnTo>
                      <a:pt x="181" y="5"/>
                    </a:lnTo>
                    <a:lnTo>
                      <a:pt x="177" y="5"/>
                    </a:lnTo>
                    <a:lnTo>
                      <a:pt x="176" y="6"/>
                    </a:lnTo>
                    <a:lnTo>
                      <a:pt x="175" y="6"/>
                    </a:lnTo>
                    <a:lnTo>
                      <a:pt x="175" y="6"/>
                    </a:lnTo>
                    <a:lnTo>
                      <a:pt x="174" y="7"/>
                    </a:lnTo>
                    <a:lnTo>
                      <a:pt x="173" y="7"/>
                    </a:lnTo>
                    <a:lnTo>
                      <a:pt x="171" y="7"/>
                    </a:lnTo>
                    <a:lnTo>
                      <a:pt x="169" y="7"/>
                    </a:lnTo>
                    <a:lnTo>
                      <a:pt x="167" y="7"/>
                    </a:lnTo>
                    <a:lnTo>
                      <a:pt x="166" y="8"/>
                    </a:lnTo>
                    <a:lnTo>
                      <a:pt x="165" y="8"/>
                    </a:lnTo>
                    <a:lnTo>
                      <a:pt x="164" y="8"/>
                    </a:lnTo>
                    <a:lnTo>
                      <a:pt x="163" y="8"/>
                    </a:lnTo>
                    <a:lnTo>
                      <a:pt x="163" y="9"/>
                    </a:lnTo>
                    <a:lnTo>
                      <a:pt x="163" y="9"/>
                    </a:lnTo>
                    <a:lnTo>
                      <a:pt x="160" y="10"/>
                    </a:lnTo>
                    <a:lnTo>
                      <a:pt x="159" y="10"/>
                    </a:lnTo>
                    <a:lnTo>
                      <a:pt x="159" y="10"/>
                    </a:lnTo>
                    <a:lnTo>
                      <a:pt x="158" y="10"/>
                    </a:lnTo>
                    <a:lnTo>
                      <a:pt x="158" y="11"/>
                    </a:lnTo>
                    <a:lnTo>
                      <a:pt x="158" y="11"/>
                    </a:lnTo>
                    <a:lnTo>
                      <a:pt x="159" y="12"/>
                    </a:lnTo>
                    <a:lnTo>
                      <a:pt x="160" y="13"/>
                    </a:lnTo>
                    <a:lnTo>
                      <a:pt x="161" y="13"/>
                    </a:lnTo>
                    <a:lnTo>
                      <a:pt x="162" y="13"/>
                    </a:lnTo>
                    <a:lnTo>
                      <a:pt x="162" y="13"/>
                    </a:lnTo>
                    <a:lnTo>
                      <a:pt x="159" y="14"/>
                    </a:lnTo>
                    <a:lnTo>
                      <a:pt x="158" y="15"/>
                    </a:lnTo>
                    <a:lnTo>
                      <a:pt x="152" y="15"/>
                    </a:lnTo>
                    <a:lnTo>
                      <a:pt x="152" y="15"/>
                    </a:lnTo>
                    <a:lnTo>
                      <a:pt x="150" y="14"/>
                    </a:lnTo>
                    <a:lnTo>
                      <a:pt x="148" y="15"/>
                    </a:lnTo>
                    <a:lnTo>
                      <a:pt x="145" y="15"/>
                    </a:lnTo>
                    <a:lnTo>
                      <a:pt x="145" y="15"/>
                    </a:lnTo>
                    <a:lnTo>
                      <a:pt x="145" y="16"/>
                    </a:lnTo>
                    <a:lnTo>
                      <a:pt x="145" y="17"/>
                    </a:lnTo>
                    <a:lnTo>
                      <a:pt x="146" y="18"/>
                    </a:lnTo>
                    <a:lnTo>
                      <a:pt x="146" y="18"/>
                    </a:lnTo>
                    <a:lnTo>
                      <a:pt x="147" y="18"/>
                    </a:lnTo>
                    <a:lnTo>
                      <a:pt x="147" y="19"/>
                    </a:lnTo>
                    <a:lnTo>
                      <a:pt x="147" y="19"/>
                    </a:lnTo>
                    <a:lnTo>
                      <a:pt x="148" y="19"/>
                    </a:lnTo>
                    <a:lnTo>
                      <a:pt x="148" y="19"/>
                    </a:lnTo>
                    <a:lnTo>
                      <a:pt x="149" y="19"/>
                    </a:lnTo>
                    <a:lnTo>
                      <a:pt x="150" y="20"/>
                    </a:lnTo>
                    <a:lnTo>
                      <a:pt x="150" y="20"/>
                    </a:lnTo>
                    <a:lnTo>
                      <a:pt x="151" y="20"/>
                    </a:lnTo>
                    <a:lnTo>
                      <a:pt x="152" y="20"/>
                    </a:lnTo>
                    <a:lnTo>
                      <a:pt x="153" y="20"/>
                    </a:lnTo>
                    <a:lnTo>
                      <a:pt x="154" y="20"/>
                    </a:lnTo>
                    <a:lnTo>
                      <a:pt x="155" y="21"/>
                    </a:lnTo>
                    <a:lnTo>
                      <a:pt x="155" y="21"/>
                    </a:lnTo>
                    <a:lnTo>
                      <a:pt x="156" y="21"/>
                    </a:lnTo>
                    <a:lnTo>
                      <a:pt x="156" y="22"/>
                    </a:lnTo>
                    <a:lnTo>
                      <a:pt x="156" y="22"/>
                    </a:lnTo>
                    <a:lnTo>
                      <a:pt x="154" y="22"/>
                    </a:lnTo>
                    <a:lnTo>
                      <a:pt x="153" y="22"/>
                    </a:lnTo>
                    <a:lnTo>
                      <a:pt x="153" y="22"/>
                    </a:lnTo>
                    <a:lnTo>
                      <a:pt x="150" y="21"/>
                    </a:lnTo>
                    <a:lnTo>
                      <a:pt x="148" y="21"/>
                    </a:lnTo>
                    <a:lnTo>
                      <a:pt x="147" y="20"/>
                    </a:lnTo>
                    <a:lnTo>
                      <a:pt x="146" y="20"/>
                    </a:lnTo>
                    <a:lnTo>
                      <a:pt x="144" y="20"/>
                    </a:lnTo>
                    <a:lnTo>
                      <a:pt x="143" y="20"/>
                    </a:lnTo>
                    <a:lnTo>
                      <a:pt x="141" y="20"/>
                    </a:lnTo>
                    <a:lnTo>
                      <a:pt x="141" y="20"/>
                    </a:lnTo>
                    <a:lnTo>
                      <a:pt x="141" y="21"/>
                    </a:lnTo>
                    <a:lnTo>
                      <a:pt x="141" y="21"/>
                    </a:lnTo>
                    <a:lnTo>
                      <a:pt x="141" y="21"/>
                    </a:lnTo>
                    <a:lnTo>
                      <a:pt x="142" y="22"/>
                    </a:lnTo>
                    <a:lnTo>
                      <a:pt x="140" y="22"/>
                    </a:lnTo>
                    <a:lnTo>
                      <a:pt x="139" y="21"/>
                    </a:lnTo>
                    <a:lnTo>
                      <a:pt x="138" y="21"/>
                    </a:lnTo>
                    <a:lnTo>
                      <a:pt x="138" y="21"/>
                    </a:lnTo>
                    <a:lnTo>
                      <a:pt x="136" y="21"/>
                    </a:lnTo>
                    <a:lnTo>
                      <a:pt x="136" y="21"/>
                    </a:lnTo>
                    <a:lnTo>
                      <a:pt x="137" y="22"/>
                    </a:lnTo>
                    <a:lnTo>
                      <a:pt x="137" y="23"/>
                    </a:lnTo>
                    <a:lnTo>
                      <a:pt x="138" y="23"/>
                    </a:lnTo>
                    <a:lnTo>
                      <a:pt x="139" y="23"/>
                    </a:lnTo>
                    <a:lnTo>
                      <a:pt x="141" y="23"/>
                    </a:lnTo>
                    <a:lnTo>
                      <a:pt x="142" y="24"/>
                    </a:lnTo>
                    <a:lnTo>
                      <a:pt x="143" y="24"/>
                    </a:lnTo>
                    <a:lnTo>
                      <a:pt x="144" y="24"/>
                    </a:lnTo>
                    <a:lnTo>
                      <a:pt x="144" y="25"/>
                    </a:lnTo>
                    <a:lnTo>
                      <a:pt x="145" y="25"/>
                    </a:lnTo>
                    <a:lnTo>
                      <a:pt x="143" y="25"/>
                    </a:lnTo>
                    <a:lnTo>
                      <a:pt x="143" y="25"/>
                    </a:lnTo>
                    <a:lnTo>
                      <a:pt x="142" y="24"/>
                    </a:lnTo>
                    <a:lnTo>
                      <a:pt x="139" y="24"/>
                    </a:lnTo>
                    <a:lnTo>
                      <a:pt x="139" y="24"/>
                    </a:lnTo>
                    <a:lnTo>
                      <a:pt x="137" y="24"/>
                    </a:lnTo>
                    <a:lnTo>
                      <a:pt x="136" y="23"/>
                    </a:lnTo>
                    <a:lnTo>
                      <a:pt x="135" y="23"/>
                    </a:lnTo>
                    <a:lnTo>
                      <a:pt x="135" y="22"/>
                    </a:lnTo>
                    <a:lnTo>
                      <a:pt x="133" y="22"/>
                    </a:lnTo>
                    <a:lnTo>
                      <a:pt x="133" y="21"/>
                    </a:lnTo>
                    <a:lnTo>
                      <a:pt x="134" y="21"/>
                    </a:lnTo>
                    <a:lnTo>
                      <a:pt x="134" y="21"/>
                    </a:lnTo>
                    <a:lnTo>
                      <a:pt x="134" y="20"/>
                    </a:lnTo>
                    <a:lnTo>
                      <a:pt x="132" y="18"/>
                    </a:lnTo>
                    <a:lnTo>
                      <a:pt x="132" y="18"/>
                    </a:lnTo>
                    <a:lnTo>
                      <a:pt x="130" y="18"/>
                    </a:lnTo>
                    <a:lnTo>
                      <a:pt x="131" y="18"/>
                    </a:lnTo>
                    <a:lnTo>
                      <a:pt x="132" y="20"/>
                    </a:lnTo>
                    <a:lnTo>
                      <a:pt x="131" y="20"/>
                    </a:lnTo>
                    <a:lnTo>
                      <a:pt x="130" y="21"/>
                    </a:lnTo>
                    <a:lnTo>
                      <a:pt x="129" y="21"/>
                    </a:lnTo>
                    <a:lnTo>
                      <a:pt x="128" y="23"/>
                    </a:lnTo>
                    <a:lnTo>
                      <a:pt x="132" y="25"/>
                    </a:lnTo>
                    <a:lnTo>
                      <a:pt x="133" y="25"/>
                    </a:lnTo>
                    <a:lnTo>
                      <a:pt x="133" y="28"/>
                    </a:lnTo>
                    <a:lnTo>
                      <a:pt x="133" y="29"/>
                    </a:lnTo>
                    <a:lnTo>
                      <a:pt x="133" y="29"/>
                    </a:lnTo>
                    <a:lnTo>
                      <a:pt x="133" y="30"/>
                    </a:lnTo>
                    <a:lnTo>
                      <a:pt x="136" y="31"/>
                    </a:lnTo>
                    <a:lnTo>
                      <a:pt x="136" y="32"/>
                    </a:lnTo>
                    <a:lnTo>
                      <a:pt x="139" y="33"/>
                    </a:lnTo>
                    <a:lnTo>
                      <a:pt x="140" y="33"/>
                    </a:lnTo>
                    <a:lnTo>
                      <a:pt x="140" y="32"/>
                    </a:lnTo>
                    <a:lnTo>
                      <a:pt x="141" y="32"/>
                    </a:lnTo>
                    <a:lnTo>
                      <a:pt x="142" y="32"/>
                    </a:lnTo>
                    <a:lnTo>
                      <a:pt x="144" y="32"/>
                    </a:lnTo>
                    <a:lnTo>
                      <a:pt x="145" y="32"/>
                    </a:lnTo>
                    <a:lnTo>
                      <a:pt x="145" y="33"/>
                    </a:lnTo>
                    <a:lnTo>
                      <a:pt x="146" y="33"/>
                    </a:lnTo>
                    <a:lnTo>
                      <a:pt x="147" y="33"/>
                    </a:lnTo>
                    <a:lnTo>
                      <a:pt x="147" y="33"/>
                    </a:lnTo>
                    <a:lnTo>
                      <a:pt x="150" y="34"/>
                    </a:lnTo>
                    <a:lnTo>
                      <a:pt x="151" y="35"/>
                    </a:lnTo>
                    <a:lnTo>
                      <a:pt x="151" y="36"/>
                    </a:lnTo>
                    <a:lnTo>
                      <a:pt x="150" y="36"/>
                    </a:lnTo>
                    <a:lnTo>
                      <a:pt x="150" y="36"/>
                    </a:lnTo>
                    <a:lnTo>
                      <a:pt x="149" y="36"/>
                    </a:lnTo>
                    <a:lnTo>
                      <a:pt x="149" y="36"/>
                    </a:lnTo>
                    <a:lnTo>
                      <a:pt x="149" y="37"/>
                    </a:lnTo>
                    <a:lnTo>
                      <a:pt x="150" y="37"/>
                    </a:lnTo>
                    <a:lnTo>
                      <a:pt x="151" y="38"/>
                    </a:lnTo>
                    <a:lnTo>
                      <a:pt x="154" y="38"/>
                    </a:lnTo>
                    <a:lnTo>
                      <a:pt x="153" y="38"/>
                    </a:lnTo>
                    <a:lnTo>
                      <a:pt x="153" y="38"/>
                    </a:lnTo>
                    <a:lnTo>
                      <a:pt x="152" y="39"/>
                    </a:lnTo>
                    <a:lnTo>
                      <a:pt x="151" y="39"/>
                    </a:lnTo>
                    <a:lnTo>
                      <a:pt x="150" y="38"/>
                    </a:lnTo>
                    <a:lnTo>
                      <a:pt x="150" y="38"/>
                    </a:lnTo>
                    <a:lnTo>
                      <a:pt x="149" y="38"/>
                    </a:lnTo>
                    <a:lnTo>
                      <a:pt x="149" y="37"/>
                    </a:lnTo>
                    <a:lnTo>
                      <a:pt x="148" y="36"/>
                    </a:lnTo>
                    <a:lnTo>
                      <a:pt x="147" y="35"/>
                    </a:lnTo>
                    <a:lnTo>
                      <a:pt x="146" y="34"/>
                    </a:lnTo>
                    <a:lnTo>
                      <a:pt x="146" y="34"/>
                    </a:lnTo>
                    <a:lnTo>
                      <a:pt x="145" y="34"/>
                    </a:lnTo>
                    <a:lnTo>
                      <a:pt x="145" y="34"/>
                    </a:lnTo>
                    <a:lnTo>
                      <a:pt x="145" y="33"/>
                    </a:lnTo>
                    <a:lnTo>
                      <a:pt x="145" y="33"/>
                    </a:lnTo>
                    <a:lnTo>
                      <a:pt x="143" y="33"/>
                    </a:lnTo>
                    <a:lnTo>
                      <a:pt x="143" y="33"/>
                    </a:lnTo>
                    <a:lnTo>
                      <a:pt x="142" y="33"/>
                    </a:lnTo>
                    <a:lnTo>
                      <a:pt x="141" y="33"/>
                    </a:lnTo>
                    <a:lnTo>
                      <a:pt x="140" y="33"/>
                    </a:lnTo>
                    <a:lnTo>
                      <a:pt x="139" y="34"/>
                    </a:lnTo>
                    <a:lnTo>
                      <a:pt x="139" y="35"/>
                    </a:lnTo>
                    <a:lnTo>
                      <a:pt x="139" y="35"/>
                    </a:lnTo>
                    <a:lnTo>
                      <a:pt x="140" y="36"/>
                    </a:lnTo>
                    <a:lnTo>
                      <a:pt x="141" y="37"/>
                    </a:lnTo>
                    <a:lnTo>
                      <a:pt x="142" y="37"/>
                    </a:lnTo>
                    <a:lnTo>
                      <a:pt x="142" y="37"/>
                    </a:lnTo>
                    <a:lnTo>
                      <a:pt x="140" y="39"/>
                    </a:lnTo>
                    <a:lnTo>
                      <a:pt x="140" y="39"/>
                    </a:lnTo>
                    <a:lnTo>
                      <a:pt x="140" y="42"/>
                    </a:lnTo>
                    <a:lnTo>
                      <a:pt x="137" y="43"/>
                    </a:lnTo>
                    <a:lnTo>
                      <a:pt x="137" y="43"/>
                    </a:lnTo>
                    <a:lnTo>
                      <a:pt x="137" y="44"/>
                    </a:lnTo>
                    <a:lnTo>
                      <a:pt x="136" y="44"/>
                    </a:lnTo>
                    <a:lnTo>
                      <a:pt x="135" y="44"/>
                    </a:lnTo>
                    <a:lnTo>
                      <a:pt x="134" y="44"/>
                    </a:lnTo>
                    <a:lnTo>
                      <a:pt x="132" y="44"/>
                    </a:lnTo>
                    <a:lnTo>
                      <a:pt x="129" y="43"/>
                    </a:lnTo>
                    <a:lnTo>
                      <a:pt x="128" y="43"/>
                    </a:lnTo>
                    <a:lnTo>
                      <a:pt x="128" y="43"/>
                    </a:lnTo>
                    <a:lnTo>
                      <a:pt x="127" y="43"/>
                    </a:lnTo>
                    <a:lnTo>
                      <a:pt x="127" y="43"/>
                    </a:lnTo>
                    <a:lnTo>
                      <a:pt x="126" y="42"/>
                    </a:lnTo>
                    <a:lnTo>
                      <a:pt x="129" y="42"/>
                    </a:lnTo>
                    <a:lnTo>
                      <a:pt x="130" y="42"/>
                    </a:lnTo>
                    <a:lnTo>
                      <a:pt x="131" y="41"/>
                    </a:lnTo>
                    <a:lnTo>
                      <a:pt x="132" y="41"/>
                    </a:lnTo>
                    <a:lnTo>
                      <a:pt x="133" y="42"/>
                    </a:lnTo>
                    <a:lnTo>
                      <a:pt x="134" y="42"/>
                    </a:lnTo>
                    <a:lnTo>
                      <a:pt x="135" y="41"/>
                    </a:lnTo>
                    <a:lnTo>
                      <a:pt x="135" y="40"/>
                    </a:lnTo>
                    <a:lnTo>
                      <a:pt x="135" y="39"/>
                    </a:lnTo>
                    <a:lnTo>
                      <a:pt x="135" y="38"/>
                    </a:lnTo>
                    <a:lnTo>
                      <a:pt x="136" y="38"/>
                    </a:lnTo>
                    <a:lnTo>
                      <a:pt x="136" y="37"/>
                    </a:lnTo>
                    <a:lnTo>
                      <a:pt x="136" y="37"/>
                    </a:lnTo>
                    <a:lnTo>
                      <a:pt x="136" y="36"/>
                    </a:lnTo>
                    <a:lnTo>
                      <a:pt x="136" y="36"/>
                    </a:lnTo>
                    <a:lnTo>
                      <a:pt x="136" y="35"/>
                    </a:lnTo>
                    <a:lnTo>
                      <a:pt x="136" y="35"/>
                    </a:lnTo>
                    <a:lnTo>
                      <a:pt x="136" y="35"/>
                    </a:lnTo>
                    <a:lnTo>
                      <a:pt x="135" y="34"/>
                    </a:lnTo>
                    <a:lnTo>
                      <a:pt x="134" y="34"/>
                    </a:lnTo>
                    <a:lnTo>
                      <a:pt x="133" y="34"/>
                    </a:lnTo>
                    <a:lnTo>
                      <a:pt x="132" y="34"/>
                    </a:lnTo>
                    <a:lnTo>
                      <a:pt x="131" y="33"/>
                    </a:lnTo>
                    <a:lnTo>
                      <a:pt x="131" y="31"/>
                    </a:lnTo>
                    <a:lnTo>
                      <a:pt x="131" y="30"/>
                    </a:lnTo>
                    <a:lnTo>
                      <a:pt x="130" y="29"/>
                    </a:lnTo>
                    <a:lnTo>
                      <a:pt x="129" y="29"/>
                    </a:lnTo>
                    <a:lnTo>
                      <a:pt x="129" y="28"/>
                    </a:lnTo>
                    <a:lnTo>
                      <a:pt x="129" y="28"/>
                    </a:lnTo>
                    <a:lnTo>
                      <a:pt x="128" y="25"/>
                    </a:lnTo>
                    <a:lnTo>
                      <a:pt x="124" y="23"/>
                    </a:lnTo>
                    <a:lnTo>
                      <a:pt x="125" y="23"/>
                    </a:lnTo>
                    <a:lnTo>
                      <a:pt x="126" y="21"/>
                    </a:lnTo>
                    <a:lnTo>
                      <a:pt x="126" y="21"/>
                    </a:lnTo>
                    <a:lnTo>
                      <a:pt x="125" y="20"/>
                    </a:lnTo>
                    <a:lnTo>
                      <a:pt x="124" y="19"/>
                    </a:lnTo>
                    <a:lnTo>
                      <a:pt x="123" y="19"/>
                    </a:lnTo>
                    <a:lnTo>
                      <a:pt x="122" y="18"/>
                    </a:lnTo>
                    <a:lnTo>
                      <a:pt x="122" y="18"/>
                    </a:lnTo>
                    <a:lnTo>
                      <a:pt x="114" y="18"/>
                    </a:lnTo>
                    <a:lnTo>
                      <a:pt x="113" y="19"/>
                    </a:lnTo>
                    <a:lnTo>
                      <a:pt x="114" y="20"/>
                    </a:lnTo>
                    <a:lnTo>
                      <a:pt x="113" y="22"/>
                    </a:lnTo>
                    <a:lnTo>
                      <a:pt x="110" y="23"/>
                    </a:lnTo>
                    <a:lnTo>
                      <a:pt x="110" y="25"/>
                    </a:lnTo>
                    <a:lnTo>
                      <a:pt x="112" y="25"/>
                    </a:lnTo>
                    <a:lnTo>
                      <a:pt x="113" y="29"/>
                    </a:lnTo>
                    <a:lnTo>
                      <a:pt x="113" y="30"/>
                    </a:lnTo>
                    <a:lnTo>
                      <a:pt x="114" y="31"/>
                    </a:lnTo>
                    <a:lnTo>
                      <a:pt x="117" y="31"/>
                    </a:lnTo>
                    <a:lnTo>
                      <a:pt x="117" y="31"/>
                    </a:lnTo>
                    <a:lnTo>
                      <a:pt x="117" y="32"/>
                    </a:lnTo>
                    <a:lnTo>
                      <a:pt x="118" y="32"/>
                    </a:lnTo>
                    <a:lnTo>
                      <a:pt x="119" y="32"/>
                    </a:lnTo>
                    <a:lnTo>
                      <a:pt x="119" y="33"/>
                    </a:lnTo>
                    <a:lnTo>
                      <a:pt x="122" y="33"/>
                    </a:lnTo>
                    <a:lnTo>
                      <a:pt x="121" y="36"/>
                    </a:lnTo>
                    <a:lnTo>
                      <a:pt x="120" y="35"/>
                    </a:lnTo>
                    <a:lnTo>
                      <a:pt x="119" y="35"/>
                    </a:lnTo>
                    <a:lnTo>
                      <a:pt x="119" y="35"/>
                    </a:lnTo>
                    <a:lnTo>
                      <a:pt x="117" y="34"/>
                    </a:lnTo>
                    <a:lnTo>
                      <a:pt x="114" y="33"/>
                    </a:lnTo>
                    <a:lnTo>
                      <a:pt x="113" y="33"/>
                    </a:lnTo>
                    <a:lnTo>
                      <a:pt x="110" y="33"/>
                    </a:lnTo>
                    <a:lnTo>
                      <a:pt x="109" y="32"/>
                    </a:lnTo>
                    <a:lnTo>
                      <a:pt x="108" y="33"/>
                    </a:lnTo>
                    <a:lnTo>
                      <a:pt x="107" y="31"/>
                    </a:lnTo>
                    <a:lnTo>
                      <a:pt x="107" y="31"/>
                    </a:lnTo>
                    <a:lnTo>
                      <a:pt x="106" y="31"/>
                    </a:lnTo>
                    <a:lnTo>
                      <a:pt x="106" y="31"/>
                    </a:lnTo>
                    <a:lnTo>
                      <a:pt x="105" y="31"/>
                    </a:lnTo>
                    <a:lnTo>
                      <a:pt x="103" y="30"/>
                    </a:lnTo>
                    <a:lnTo>
                      <a:pt x="102" y="30"/>
                    </a:lnTo>
                    <a:lnTo>
                      <a:pt x="101" y="30"/>
                    </a:lnTo>
                    <a:lnTo>
                      <a:pt x="99" y="30"/>
                    </a:lnTo>
                    <a:lnTo>
                      <a:pt x="99" y="30"/>
                    </a:lnTo>
                    <a:lnTo>
                      <a:pt x="95" y="30"/>
                    </a:lnTo>
                    <a:lnTo>
                      <a:pt x="95" y="30"/>
                    </a:lnTo>
                    <a:lnTo>
                      <a:pt x="95" y="30"/>
                    </a:lnTo>
                    <a:lnTo>
                      <a:pt x="94" y="31"/>
                    </a:lnTo>
                    <a:lnTo>
                      <a:pt x="94" y="31"/>
                    </a:lnTo>
                    <a:lnTo>
                      <a:pt x="95" y="32"/>
                    </a:lnTo>
                    <a:lnTo>
                      <a:pt x="96" y="32"/>
                    </a:lnTo>
                    <a:lnTo>
                      <a:pt x="96" y="33"/>
                    </a:lnTo>
                    <a:lnTo>
                      <a:pt x="97" y="33"/>
                    </a:lnTo>
                    <a:lnTo>
                      <a:pt x="95" y="34"/>
                    </a:lnTo>
                    <a:lnTo>
                      <a:pt x="95" y="34"/>
                    </a:lnTo>
                    <a:lnTo>
                      <a:pt x="95" y="35"/>
                    </a:lnTo>
                    <a:lnTo>
                      <a:pt x="94" y="35"/>
                    </a:lnTo>
                    <a:lnTo>
                      <a:pt x="93" y="35"/>
                    </a:lnTo>
                    <a:lnTo>
                      <a:pt x="93" y="35"/>
                    </a:lnTo>
                    <a:lnTo>
                      <a:pt x="93" y="35"/>
                    </a:lnTo>
                    <a:lnTo>
                      <a:pt x="93" y="33"/>
                    </a:lnTo>
                    <a:lnTo>
                      <a:pt x="92" y="33"/>
                    </a:lnTo>
                    <a:lnTo>
                      <a:pt x="91" y="33"/>
                    </a:lnTo>
                    <a:lnTo>
                      <a:pt x="90" y="33"/>
                    </a:lnTo>
                    <a:lnTo>
                      <a:pt x="89" y="33"/>
                    </a:lnTo>
                    <a:lnTo>
                      <a:pt x="89" y="34"/>
                    </a:lnTo>
                    <a:lnTo>
                      <a:pt x="87" y="35"/>
                    </a:lnTo>
                    <a:lnTo>
                      <a:pt x="86" y="35"/>
                    </a:lnTo>
                    <a:lnTo>
                      <a:pt x="85" y="34"/>
                    </a:lnTo>
                    <a:lnTo>
                      <a:pt x="84" y="34"/>
                    </a:lnTo>
                    <a:lnTo>
                      <a:pt x="83" y="34"/>
                    </a:lnTo>
                    <a:lnTo>
                      <a:pt x="82" y="35"/>
                    </a:lnTo>
                    <a:lnTo>
                      <a:pt x="80" y="35"/>
                    </a:lnTo>
                    <a:lnTo>
                      <a:pt x="79" y="36"/>
                    </a:lnTo>
                    <a:lnTo>
                      <a:pt x="79" y="36"/>
                    </a:lnTo>
                    <a:lnTo>
                      <a:pt x="75" y="36"/>
                    </a:lnTo>
                    <a:lnTo>
                      <a:pt x="76" y="35"/>
                    </a:lnTo>
                    <a:lnTo>
                      <a:pt x="76" y="33"/>
                    </a:lnTo>
                    <a:lnTo>
                      <a:pt x="75" y="33"/>
                    </a:lnTo>
                    <a:lnTo>
                      <a:pt x="75" y="33"/>
                    </a:lnTo>
                    <a:lnTo>
                      <a:pt x="74" y="33"/>
                    </a:lnTo>
                    <a:lnTo>
                      <a:pt x="73" y="33"/>
                    </a:lnTo>
                    <a:lnTo>
                      <a:pt x="72" y="34"/>
                    </a:lnTo>
                    <a:lnTo>
                      <a:pt x="72" y="35"/>
                    </a:lnTo>
                    <a:lnTo>
                      <a:pt x="73" y="35"/>
                    </a:lnTo>
                    <a:lnTo>
                      <a:pt x="73" y="35"/>
                    </a:lnTo>
                    <a:lnTo>
                      <a:pt x="71" y="36"/>
                    </a:lnTo>
                    <a:lnTo>
                      <a:pt x="71" y="34"/>
                    </a:lnTo>
                    <a:lnTo>
                      <a:pt x="70" y="35"/>
                    </a:lnTo>
                    <a:lnTo>
                      <a:pt x="67" y="35"/>
                    </a:lnTo>
                    <a:lnTo>
                      <a:pt x="64" y="37"/>
                    </a:lnTo>
                    <a:lnTo>
                      <a:pt x="61" y="37"/>
                    </a:lnTo>
                    <a:lnTo>
                      <a:pt x="62" y="38"/>
                    </a:lnTo>
                    <a:lnTo>
                      <a:pt x="61" y="38"/>
                    </a:lnTo>
                    <a:lnTo>
                      <a:pt x="61" y="38"/>
                    </a:lnTo>
                    <a:lnTo>
                      <a:pt x="60" y="38"/>
                    </a:lnTo>
                    <a:lnTo>
                      <a:pt x="60" y="38"/>
                    </a:lnTo>
                    <a:lnTo>
                      <a:pt x="59" y="38"/>
                    </a:lnTo>
                    <a:lnTo>
                      <a:pt x="59" y="41"/>
                    </a:lnTo>
                    <a:lnTo>
                      <a:pt x="55" y="42"/>
                    </a:lnTo>
                    <a:lnTo>
                      <a:pt x="55" y="41"/>
                    </a:lnTo>
                    <a:lnTo>
                      <a:pt x="54" y="41"/>
                    </a:lnTo>
                    <a:lnTo>
                      <a:pt x="54" y="41"/>
                    </a:lnTo>
                    <a:lnTo>
                      <a:pt x="51" y="41"/>
                    </a:lnTo>
                    <a:lnTo>
                      <a:pt x="51" y="40"/>
                    </a:lnTo>
                    <a:lnTo>
                      <a:pt x="51" y="38"/>
                    </a:lnTo>
                    <a:lnTo>
                      <a:pt x="51" y="38"/>
                    </a:lnTo>
                    <a:lnTo>
                      <a:pt x="51" y="37"/>
                    </a:lnTo>
                    <a:lnTo>
                      <a:pt x="52" y="37"/>
                    </a:lnTo>
                    <a:lnTo>
                      <a:pt x="52" y="37"/>
                    </a:lnTo>
                    <a:lnTo>
                      <a:pt x="56" y="37"/>
                    </a:lnTo>
                    <a:lnTo>
                      <a:pt x="55" y="37"/>
                    </a:lnTo>
                    <a:lnTo>
                      <a:pt x="55" y="36"/>
                    </a:lnTo>
                    <a:lnTo>
                      <a:pt x="54" y="36"/>
                    </a:lnTo>
                    <a:lnTo>
                      <a:pt x="53" y="35"/>
                    </a:lnTo>
                    <a:lnTo>
                      <a:pt x="53" y="35"/>
                    </a:lnTo>
                    <a:lnTo>
                      <a:pt x="52" y="34"/>
                    </a:lnTo>
                    <a:lnTo>
                      <a:pt x="44" y="34"/>
                    </a:lnTo>
                    <a:lnTo>
                      <a:pt x="45" y="35"/>
                    </a:lnTo>
                    <a:lnTo>
                      <a:pt x="47" y="35"/>
                    </a:lnTo>
                    <a:lnTo>
                      <a:pt x="47" y="35"/>
                    </a:lnTo>
                    <a:lnTo>
                      <a:pt x="47" y="36"/>
                    </a:lnTo>
                    <a:lnTo>
                      <a:pt x="47" y="37"/>
                    </a:lnTo>
                    <a:lnTo>
                      <a:pt x="47" y="38"/>
                    </a:lnTo>
                    <a:lnTo>
                      <a:pt x="47" y="39"/>
                    </a:lnTo>
                    <a:lnTo>
                      <a:pt x="47" y="41"/>
                    </a:lnTo>
                    <a:lnTo>
                      <a:pt x="47" y="41"/>
                    </a:lnTo>
                    <a:lnTo>
                      <a:pt x="48" y="41"/>
                    </a:lnTo>
                    <a:lnTo>
                      <a:pt x="49" y="41"/>
                    </a:lnTo>
                    <a:lnTo>
                      <a:pt x="50" y="42"/>
                    </a:lnTo>
                    <a:lnTo>
                      <a:pt x="50" y="42"/>
                    </a:lnTo>
                    <a:lnTo>
                      <a:pt x="50" y="44"/>
                    </a:lnTo>
                    <a:lnTo>
                      <a:pt x="50" y="45"/>
                    </a:lnTo>
                    <a:lnTo>
                      <a:pt x="48" y="44"/>
                    </a:lnTo>
                    <a:lnTo>
                      <a:pt x="47" y="45"/>
                    </a:lnTo>
                    <a:lnTo>
                      <a:pt x="47" y="44"/>
                    </a:lnTo>
                    <a:lnTo>
                      <a:pt x="42" y="43"/>
                    </a:lnTo>
                    <a:lnTo>
                      <a:pt x="41" y="45"/>
                    </a:lnTo>
                    <a:lnTo>
                      <a:pt x="39" y="45"/>
                    </a:lnTo>
                    <a:lnTo>
                      <a:pt x="39" y="45"/>
                    </a:lnTo>
                    <a:lnTo>
                      <a:pt x="38" y="46"/>
                    </a:lnTo>
                    <a:lnTo>
                      <a:pt x="38" y="46"/>
                    </a:lnTo>
                    <a:lnTo>
                      <a:pt x="37" y="46"/>
                    </a:lnTo>
                    <a:lnTo>
                      <a:pt x="37" y="46"/>
                    </a:lnTo>
                    <a:lnTo>
                      <a:pt x="36" y="47"/>
                    </a:lnTo>
                    <a:lnTo>
                      <a:pt x="36" y="47"/>
                    </a:lnTo>
                    <a:lnTo>
                      <a:pt x="36" y="48"/>
                    </a:lnTo>
                    <a:lnTo>
                      <a:pt x="37" y="48"/>
                    </a:lnTo>
                    <a:lnTo>
                      <a:pt x="38" y="49"/>
                    </a:lnTo>
                    <a:lnTo>
                      <a:pt x="38" y="49"/>
                    </a:lnTo>
                    <a:lnTo>
                      <a:pt x="39" y="49"/>
                    </a:lnTo>
                    <a:lnTo>
                      <a:pt x="39" y="50"/>
                    </a:lnTo>
                    <a:lnTo>
                      <a:pt x="40" y="52"/>
                    </a:lnTo>
                    <a:lnTo>
                      <a:pt x="39" y="51"/>
                    </a:lnTo>
                    <a:lnTo>
                      <a:pt x="38" y="51"/>
                    </a:lnTo>
                    <a:lnTo>
                      <a:pt x="38" y="51"/>
                    </a:lnTo>
                    <a:lnTo>
                      <a:pt x="37" y="51"/>
                    </a:lnTo>
                    <a:lnTo>
                      <a:pt x="36" y="51"/>
                    </a:lnTo>
                    <a:lnTo>
                      <a:pt x="36" y="51"/>
                    </a:lnTo>
                    <a:lnTo>
                      <a:pt x="35" y="51"/>
                    </a:lnTo>
                    <a:lnTo>
                      <a:pt x="34" y="50"/>
                    </a:lnTo>
                    <a:lnTo>
                      <a:pt x="33" y="50"/>
                    </a:lnTo>
                    <a:lnTo>
                      <a:pt x="32" y="50"/>
                    </a:lnTo>
                    <a:lnTo>
                      <a:pt x="31" y="50"/>
                    </a:lnTo>
                    <a:lnTo>
                      <a:pt x="31" y="49"/>
                    </a:lnTo>
                    <a:lnTo>
                      <a:pt x="31" y="49"/>
                    </a:lnTo>
                    <a:lnTo>
                      <a:pt x="30" y="48"/>
                    </a:lnTo>
                    <a:lnTo>
                      <a:pt x="29" y="48"/>
                    </a:lnTo>
                    <a:lnTo>
                      <a:pt x="28" y="49"/>
                    </a:lnTo>
                    <a:lnTo>
                      <a:pt x="27" y="49"/>
                    </a:lnTo>
                    <a:lnTo>
                      <a:pt x="26" y="49"/>
                    </a:lnTo>
                    <a:lnTo>
                      <a:pt x="29" y="52"/>
                    </a:lnTo>
                    <a:lnTo>
                      <a:pt x="30" y="52"/>
                    </a:lnTo>
                    <a:lnTo>
                      <a:pt x="30" y="52"/>
                    </a:lnTo>
                    <a:lnTo>
                      <a:pt x="31" y="52"/>
                    </a:lnTo>
                    <a:lnTo>
                      <a:pt x="32" y="52"/>
                    </a:lnTo>
                    <a:lnTo>
                      <a:pt x="32" y="52"/>
                    </a:lnTo>
                    <a:lnTo>
                      <a:pt x="32" y="53"/>
                    </a:lnTo>
                    <a:lnTo>
                      <a:pt x="32" y="53"/>
                    </a:lnTo>
                    <a:lnTo>
                      <a:pt x="31" y="54"/>
                    </a:lnTo>
                    <a:lnTo>
                      <a:pt x="31" y="54"/>
                    </a:lnTo>
                    <a:lnTo>
                      <a:pt x="27" y="53"/>
                    </a:lnTo>
                    <a:lnTo>
                      <a:pt x="26" y="53"/>
                    </a:lnTo>
                    <a:lnTo>
                      <a:pt x="26" y="52"/>
                    </a:lnTo>
                    <a:lnTo>
                      <a:pt x="25" y="52"/>
                    </a:lnTo>
                    <a:lnTo>
                      <a:pt x="22" y="52"/>
                    </a:lnTo>
                    <a:lnTo>
                      <a:pt x="21" y="52"/>
                    </a:lnTo>
                    <a:lnTo>
                      <a:pt x="21" y="49"/>
                    </a:lnTo>
                    <a:lnTo>
                      <a:pt x="20" y="48"/>
                    </a:lnTo>
                    <a:lnTo>
                      <a:pt x="21" y="47"/>
                    </a:lnTo>
                    <a:lnTo>
                      <a:pt x="21" y="47"/>
                    </a:lnTo>
                    <a:lnTo>
                      <a:pt x="21" y="46"/>
                    </a:lnTo>
                    <a:lnTo>
                      <a:pt x="20" y="45"/>
                    </a:lnTo>
                    <a:lnTo>
                      <a:pt x="18" y="44"/>
                    </a:lnTo>
                    <a:lnTo>
                      <a:pt x="17" y="44"/>
                    </a:lnTo>
                    <a:lnTo>
                      <a:pt x="16" y="44"/>
                    </a:lnTo>
                    <a:lnTo>
                      <a:pt x="14" y="43"/>
                    </a:lnTo>
                    <a:lnTo>
                      <a:pt x="13" y="42"/>
                    </a:lnTo>
                    <a:lnTo>
                      <a:pt x="12" y="41"/>
                    </a:lnTo>
                    <a:lnTo>
                      <a:pt x="14" y="41"/>
                    </a:lnTo>
                    <a:lnTo>
                      <a:pt x="14" y="41"/>
                    </a:lnTo>
                    <a:lnTo>
                      <a:pt x="15" y="41"/>
                    </a:lnTo>
                    <a:lnTo>
                      <a:pt x="16" y="42"/>
                    </a:lnTo>
                    <a:lnTo>
                      <a:pt x="17" y="42"/>
                    </a:lnTo>
                    <a:lnTo>
                      <a:pt x="18" y="42"/>
                    </a:lnTo>
                    <a:lnTo>
                      <a:pt x="19" y="42"/>
                    </a:lnTo>
                    <a:lnTo>
                      <a:pt x="20" y="42"/>
                    </a:lnTo>
                    <a:lnTo>
                      <a:pt x="20" y="43"/>
                    </a:lnTo>
                    <a:lnTo>
                      <a:pt x="22" y="44"/>
                    </a:lnTo>
                    <a:lnTo>
                      <a:pt x="25" y="44"/>
                    </a:lnTo>
                    <a:lnTo>
                      <a:pt x="27" y="44"/>
                    </a:lnTo>
                    <a:lnTo>
                      <a:pt x="27" y="44"/>
                    </a:lnTo>
                    <a:lnTo>
                      <a:pt x="28" y="44"/>
                    </a:lnTo>
                    <a:lnTo>
                      <a:pt x="29" y="45"/>
                    </a:lnTo>
                    <a:lnTo>
                      <a:pt x="32" y="45"/>
                    </a:lnTo>
                    <a:lnTo>
                      <a:pt x="35" y="45"/>
                    </a:lnTo>
                    <a:lnTo>
                      <a:pt x="37" y="44"/>
                    </a:lnTo>
                    <a:lnTo>
                      <a:pt x="39" y="43"/>
                    </a:lnTo>
                    <a:lnTo>
                      <a:pt x="40" y="42"/>
                    </a:lnTo>
                    <a:lnTo>
                      <a:pt x="40" y="41"/>
                    </a:lnTo>
                    <a:lnTo>
                      <a:pt x="38" y="38"/>
                    </a:lnTo>
                    <a:lnTo>
                      <a:pt x="37" y="37"/>
                    </a:lnTo>
                    <a:lnTo>
                      <a:pt x="36" y="37"/>
                    </a:lnTo>
                    <a:lnTo>
                      <a:pt x="33" y="36"/>
                    </a:lnTo>
                    <a:lnTo>
                      <a:pt x="30" y="35"/>
                    </a:lnTo>
                    <a:lnTo>
                      <a:pt x="26" y="34"/>
                    </a:lnTo>
                    <a:lnTo>
                      <a:pt x="24" y="33"/>
                    </a:lnTo>
                    <a:lnTo>
                      <a:pt x="21" y="32"/>
                    </a:lnTo>
                    <a:lnTo>
                      <a:pt x="14" y="32"/>
                    </a:lnTo>
                    <a:lnTo>
                      <a:pt x="13" y="31"/>
                    </a:lnTo>
                    <a:lnTo>
                      <a:pt x="12" y="32"/>
                    </a:lnTo>
                    <a:lnTo>
                      <a:pt x="9" y="31"/>
                    </a:lnTo>
                    <a:lnTo>
                      <a:pt x="12" y="30"/>
                    </a:lnTo>
                    <a:lnTo>
                      <a:pt x="13" y="30"/>
                    </a:lnTo>
                    <a:lnTo>
                      <a:pt x="12" y="30"/>
                    </a:lnTo>
                    <a:lnTo>
                      <a:pt x="12" y="29"/>
                    </a:lnTo>
                    <a:lnTo>
                      <a:pt x="11" y="29"/>
                    </a:lnTo>
                    <a:lnTo>
                      <a:pt x="10" y="29"/>
                    </a:lnTo>
                    <a:lnTo>
                      <a:pt x="9" y="29"/>
                    </a:lnTo>
                    <a:lnTo>
                      <a:pt x="8" y="29"/>
                    </a:lnTo>
                    <a:lnTo>
                      <a:pt x="8" y="29"/>
                    </a:lnTo>
                    <a:lnTo>
                      <a:pt x="8" y="30"/>
                    </a:lnTo>
                    <a:lnTo>
                      <a:pt x="7" y="30"/>
                    </a:lnTo>
                    <a:lnTo>
                      <a:pt x="6" y="30"/>
                    </a:lnTo>
                    <a:lnTo>
                      <a:pt x="6" y="31"/>
                    </a:lnTo>
                    <a:lnTo>
                      <a:pt x="4" y="31"/>
                    </a:lnTo>
                    <a:lnTo>
                      <a:pt x="3" y="31"/>
                    </a:lnTo>
                    <a:lnTo>
                      <a:pt x="2" y="32"/>
                    </a:lnTo>
                    <a:lnTo>
                      <a:pt x="2" y="32"/>
                    </a:lnTo>
                    <a:lnTo>
                      <a:pt x="2" y="33"/>
                    </a:lnTo>
                    <a:lnTo>
                      <a:pt x="0" y="33"/>
                    </a:lnTo>
                    <a:lnTo>
                      <a:pt x="0" y="33"/>
                    </a:lnTo>
                    <a:lnTo>
                      <a:pt x="1" y="34"/>
                    </a:lnTo>
                    <a:lnTo>
                      <a:pt x="1" y="34"/>
                    </a:lnTo>
                    <a:lnTo>
                      <a:pt x="0" y="34"/>
                    </a:lnTo>
                    <a:lnTo>
                      <a:pt x="0" y="35"/>
                    </a:lnTo>
                    <a:lnTo>
                      <a:pt x="0" y="36"/>
                    </a:lnTo>
                    <a:lnTo>
                      <a:pt x="0" y="36"/>
                    </a:lnTo>
                    <a:lnTo>
                      <a:pt x="0" y="36"/>
                    </a:lnTo>
                    <a:lnTo>
                      <a:pt x="1" y="36"/>
                    </a:lnTo>
                    <a:lnTo>
                      <a:pt x="1" y="36"/>
                    </a:lnTo>
                    <a:lnTo>
                      <a:pt x="2" y="36"/>
                    </a:lnTo>
                    <a:lnTo>
                      <a:pt x="5" y="39"/>
                    </a:lnTo>
                    <a:lnTo>
                      <a:pt x="5" y="40"/>
                    </a:lnTo>
                    <a:lnTo>
                      <a:pt x="4" y="40"/>
                    </a:lnTo>
                    <a:lnTo>
                      <a:pt x="4" y="40"/>
                    </a:lnTo>
                    <a:lnTo>
                      <a:pt x="3" y="40"/>
                    </a:lnTo>
                    <a:lnTo>
                      <a:pt x="3" y="41"/>
                    </a:lnTo>
                    <a:lnTo>
                      <a:pt x="3" y="41"/>
                    </a:lnTo>
                    <a:lnTo>
                      <a:pt x="2" y="41"/>
                    </a:lnTo>
                    <a:lnTo>
                      <a:pt x="2" y="42"/>
                    </a:lnTo>
                    <a:lnTo>
                      <a:pt x="3" y="43"/>
                    </a:lnTo>
                    <a:lnTo>
                      <a:pt x="4" y="43"/>
                    </a:lnTo>
                    <a:lnTo>
                      <a:pt x="4" y="44"/>
                    </a:lnTo>
                    <a:lnTo>
                      <a:pt x="5" y="44"/>
                    </a:lnTo>
                    <a:lnTo>
                      <a:pt x="6" y="45"/>
                    </a:lnTo>
                    <a:lnTo>
                      <a:pt x="7" y="46"/>
                    </a:lnTo>
                    <a:lnTo>
                      <a:pt x="7" y="46"/>
                    </a:lnTo>
                    <a:lnTo>
                      <a:pt x="7" y="46"/>
                    </a:lnTo>
                    <a:lnTo>
                      <a:pt x="7" y="47"/>
                    </a:lnTo>
                    <a:lnTo>
                      <a:pt x="6" y="47"/>
                    </a:lnTo>
                    <a:lnTo>
                      <a:pt x="5" y="46"/>
                    </a:lnTo>
                    <a:lnTo>
                      <a:pt x="5" y="46"/>
                    </a:lnTo>
                    <a:lnTo>
                      <a:pt x="5" y="48"/>
                    </a:lnTo>
                    <a:lnTo>
                      <a:pt x="5" y="49"/>
                    </a:lnTo>
                    <a:lnTo>
                      <a:pt x="5" y="49"/>
                    </a:lnTo>
                    <a:lnTo>
                      <a:pt x="6" y="49"/>
                    </a:lnTo>
                    <a:lnTo>
                      <a:pt x="6" y="50"/>
                    </a:lnTo>
                    <a:lnTo>
                      <a:pt x="7" y="50"/>
                    </a:lnTo>
                    <a:lnTo>
                      <a:pt x="7" y="50"/>
                    </a:lnTo>
                    <a:lnTo>
                      <a:pt x="7" y="51"/>
                    </a:lnTo>
                    <a:lnTo>
                      <a:pt x="7" y="51"/>
                    </a:lnTo>
                    <a:lnTo>
                      <a:pt x="6" y="52"/>
                    </a:lnTo>
                    <a:lnTo>
                      <a:pt x="8" y="52"/>
                    </a:lnTo>
                    <a:lnTo>
                      <a:pt x="8" y="52"/>
                    </a:lnTo>
                    <a:lnTo>
                      <a:pt x="9" y="53"/>
                    </a:lnTo>
                    <a:lnTo>
                      <a:pt x="9" y="53"/>
                    </a:lnTo>
                    <a:lnTo>
                      <a:pt x="7" y="55"/>
                    </a:lnTo>
                    <a:lnTo>
                      <a:pt x="7" y="55"/>
                    </a:lnTo>
                    <a:lnTo>
                      <a:pt x="11" y="57"/>
                    </a:lnTo>
                    <a:lnTo>
                      <a:pt x="12" y="57"/>
                    </a:lnTo>
                    <a:lnTo>
                      <a:pt x="12" y="58"/>
                    </a:lnTo>
                    <a:lnTo>
                      <a:pt x="12" y="58"/>
                    </a:lnTo>
                    <a:lnTo>
                      <a:pt x="12" y="59"/>
                    </a:lnTo>
                    <a:lnTo>
                      <a:pt x="12" y="59"/>
                    </a:lnTo>
                    <a:lnTo>
                      <a:pt x="12" y="60"/>
                    </a:lnTo>
                    <a:lnTo>
                      <a:pt x="9" y="62"/>
                    </a:lnTo>
                    <a:lnTo>
                      <a:pt x="9" y="62"/>
                    </a:lnTo>
                    <a:lnTo>
                      <a:pt x="6" y="66"/>
                    </a:lnTo>
                    <a:lnTo>
                      <a:pt x="2" y="67"/>
                    </a:lnTo>
                    <a:lnTo>
                      <a:pt x="3" y="68"/>
                    </a:lnTo>
                    <a:lnTo>
                      <a:pt x="4" y="67"/>
                    </a:lnTo>
                    <a:lnTo>
                      <a:pt x="5" y="68"/>
                    </a:lnTo>
                    <a:lnTo>
                      <a:pt x="5" y="69"/>
                    </a:lnTo>
                    <a:lnTo>
                      <a:pt x="6" y="69"/>
                    </a:lnTo>
                    <a:lnTo>
                      <a:pt x="6" y="70"/>
                    </a:lnTo>
                    <a:lnTo>
                      <a:pt x="9" y="70"/>
                    </a:lnTo>
                    <a:lnTo>
                      <a:pt x="10" y="71"/>
                    </a:lnTo>
                    <a:lnTo>
                      <a:pt x="9" y="71"/>
                    </a:lnTo>
                    <a:lnTo>
                      <a:pt x="8" y="70"/>
                    </a:lnTo>
                    <a:lnTo>
                      <a:pt x="7" y="70"/>
                    </a:lnTo>
                    <a:lnTo>
                      <a:pt x="6" y="71"/>
                    </a:lnTo>
                    <a:lnTo>
                      <a:pt x="6" y="71"/>
                    </a:lnTo>
                    <a:lnTo>
                      <a:pt x="4" y="71"/>
                    </a:lnTo>
                    <a:lnTo>
                      <a:pt x="4" y="73"/>
                    </a:lnTo>
                    <a:lnTo>
                      <a:pt x="3" y="73"/>
                    </a:lnTo>
                    <a:lnTo>
                      <a:pt x="3" y="74"/>
                    </a:lnTo>
                    <a:lnTo>
                      <a:pt x="3" y="75"/>
                    </a:lnTo>
                    <a:lnTo>
                      <a:pt x="3" y="75"/>
                    </a:lnTo>
                    <a:lnTo>
                      <a:pt x="2" y="75"/>
                    </a:lnTo>
                    <a:lnTo>
                      <a:pt x="2" y="76"/>
                    </a:lnTo>
                    <a:lnTo>
                      <a:pt x="2" y="77"/>
                    </a:lnTo>
                    <a:lnTo>
                      <a:pt x="3" y="77"/>
                    </a:lnTo>
                    <a:lnTo>
                      <a:pt x="2" y="78"/>
                    </a:lnTo>
                    <a:lnTo>
                      <a:pt x="3" y="79"/>
                    </a:lnTo>
                    <a:lnTo>
                      <a:pt x="3" y="80"/>
                    </a:lnTo>
                    <a:lnTo>
                      <a:pt x="2" y="80"/>
                    </a:lnTo>
                    <a:lnTo>
                      <a:pt x="2" y="81"/>
                    </a:lnTo>
                    <a:lnTo>
                      <a:pt x="3" y="81"/>
                    </a:lnTo>
                    <a:lnTo>
                      <a:pt x="3" y="82"/>
                    </a:lnTo>
                    <a:lnTo>
                      <a:pt x="4" y="82"/>
                    </a:lnTo>
                    <a:lnTo>
                      <a:pt x="4" y="83"/>
                    </a:lnTo>
                    <a:lnTo>
                      <a:pt x="4" y="83"/>
                    </a:lnTo>
                    <a:lnTo>
                      <a:pt x="3" y="83"/>
                    </a:lnTo>
                    <a:lnTo>
                      <a:pt x="3" y="84"/>
                    </a:lnTo>
                    <a:lnTo>
                      <a:pt x="4" y="85"/>
                    </a:lnTo>
                    <a:lnTo>
                      <a:pt x="5" y="85"/>
                    </a:lnTo>
                    <a:lnTo>
                      <a:pt x="5" y="86"/>
                    </a:lnTo>
                    <a:lnTo>
                      <a:pt x="6" y="86"/>
                    </a:lnTo>
                    <a:lnTo>
                      <a:pt x="6" y="88"/>
                    </a:lnTo>
                    <a:lnTo>
                      <a:pt x="7" y="88"/>
                    </a:lnTo>
                    <a:lnTo>
                      <a:pt x="7" y="88"/>
                    </a:lnTo>
                    <a:lnTo>
                      <a:pt x="7" y="88"/>
                    </a:lnTo>
                    <a:lnTo>
                      <a:pt x="8" y="88"/>
                    </a:lnTo>
                    <a:lnTo>
                      <a:pt x="10" y="88"/>
                    </a:lnTo>
                    <a:lnTo>
                      <a:pt x="11" y="89"/>
                    </a:lnTo>
                    <a:lnTo>
                      <a:pt x="12" y="88"/>
                    </a:lnTo>
                    <a:lnTo>
                      <a:pt x="13" y="88"/>
                    </a:lnTo>
                    <a:lnTo>
                      <a:pt x="13" y="89"/>
                    </a:lnTo>
                    <a:lnTo>
                      <a:pt x="15" y="90"/>
                    </a:lnTo>
                    <a:lnTo>
                      <a:pt x="16" y="90"/>
                    </a:lnTo>
                    <a:lnTo>
                      <a:pt x="16" y="91"/>
                    </a:lnTo>
                    <a:lnTo>
                      <a:pt x="15" y="91"/>
                    </a:lnTo>
                    <a:lnTo>
                      <a:pt x="16" y="92"/>
                    </a:lnTo>
                    <a:lnTo>
                      <a:pt x="16" y="93"/>
                    </a:lnTo>
                    <a:lnTo>
                      <a:pt x="16" y="93"/>
                    </a:lnTo>
                    <a:lnTo>
                      <a:pt x="17" y="94"/>
                    </a:lnTo>
                    <a:lnTo>
                      <a:pt x="18" y="95"/>
                    </a:lnTo>
                    <a:lnTo>
                      <a:pt x="18" y="95"/>
                    </a:lnTo>
                    <a:lnTo>
                      <a:pt x="19" y="97"/>
                    </a:lnTo>
                    <a:lnTo>
                      <a:pt x="19" y="98"/>
                    </a:lnTo>
                    <a:lnTo>
                      <a:pt x="21" y="98"/>
                    </a:lnTo>
                    <a:lnTo>
                      <a:pt x="22" y="98"/>
                    </a:lnTo>
                    <a:lnTo>
                      <a:pt x="22" y="98"/>
                    </a:lnTo>
                    <a:lnTo>
                      <a:pt x="22" y="99"/>
                    </a:lnTo>
                    <a:lnTo>
                      <a:pt x="22" y="99"/>
                    </a:lnTo>
                    <a:lnTo>
                      <a:pt x="23" y="100"/>
                    </a:lnTo>
                    <a:lnTo>
                      <a:pt x="23" y="100"/>
                    </a:lnTo>
                    <a:lnTo>
                      <a:pt x="22" y="101"/>
                    </a:lnTo>
                    <a:lnTo>
                      <a:pt x="21" y="101"/>
                    </a:lnTo>
                    <a:lnTo>
                      <a:pt x="20" y="101"/>
                    </a:lnTo>
                    <a:lnTo>
                      <a:pt x="20" y="101"/>
                    </a:lnTo>
                    <a:lnTo>
                      <a:pt x="20" y="101"/>
                    </a:lnTo>
                    <a:lnTo>
                      <a:pt x="20" y="101"/>
                    </a:lnTo>
                    <a:lnTo>
                      <a:pt x="18" y="101"/>
                    </a:lnTo>
                    <a:lnTo>
                      <a:pt x="18" y="101"/>
                    </a:lnTo>
                    <a:lnTo>
                      <a:pt x="18" y="101"/>
                    </a:lnTo>
                    <a:lnTo>
                      <a:pt x="19" y="103"/>
                    </a:lnTo>
                    <a:lnTo>
                      <a:pt x="19" y="104"/>
                    </a:lnTo>
                    <a:lnTo>
                      <a:pt x="20" y="104"/>
                    </a:lnTo>
                    <a:lnTo>
                      <a:pt x="20" y="105"/>
                    </a:lnTo>
                    <a:lnTo>
                      <a:pt x="20" y="106"/>
                    </a:lnTo>
                    <a:lnTo>
                      <a:pt x="22" y="106"/>
                    </a:lnTo>
                    <a:lnTo>
                      <a:pt x="23" y="105"/>
                    </a:lnTo>
                    <a:lnTo>
                      <a:pt x="23" y="105"/>
                    </a:lnTo>
                    <a:lnTo>
                      <a:pt x="24" y="105"/>
                    </a:lnTo>
                    <a:lnTo>
                      <a:pt x="25" y="104"/>
                    </a:lnTo>
                    <a:lnTo>
                      <a:pt x="28" y="104"/>
                    </a:lnTo>
                    <a:lnTo>
                      <a:pt x="28" y="105"/>
                    </a:lnTo>
                    <a:lnTo>
                      <a:pt x="28" y="105"/>
                    </a:lnTo>
                    <a:lnTo>
                      <a:pt x="29" y="106"/>
                    </a:lnTo>
                    <a:lnTo>
                      <a:pt x="29" y="106"/>
                    </a:lnTo>
                    <a:lnTo>
                      <a:pt x="30" y="106"/>
                    </a:lnTo>
                    <a:lnTo>
                      <a:pt x="30" y="107"/>
                    </a:lnTo>
                    <a:lnTo>
                      <a:pt x="29" y="107"/>
                    </a:lnTo>
                    <a:lnTo>
                      <a:pt x="29" y="107"/>
                    </a:lnTo>
                    <a:lnTo>
                      <a:pt x="29" y="108"/>
                    </a:lnTo>
                    <a:lnTo>
                      <a:pt x="29" y="109"/>
                    </a:lnTo>
                    <a:lnTo>
                      <a:pt x="32" y="109"/>
                    </a:lnTo>
                    <a:lnTo>
                      <a:pt x="34" y="111"/>
                    </a:lnTo>
                    <a:lnTo>
                      <a:pt x="35" y="113"/>
                    </a:lnTo>
                    <a:lnTo>
                      <a:pt x="35" y="113"/>
                    </a:lnTo>
                    <a:lnTo>
                      <a:pt x="37" y="113"/>
                    </a:lnTo>
                    <a:lnTo>
                      <a:pt x="37" y="113"/>
                    </a:lnTo>
                    <a:lnTo>
                      <a:pt x="38" y="113"/>
                    </a:lnTo>
                    <a:lnTo>
                      <a:pt x="38" y="114"/>
                    </a:lnTo>
                    <a:lnTo>
                      <a:pt x="41" y="114"/>
                    </a:lnTo>
                    <a:lnTo>
                      <a:pt x="41" y="114"/>
                    </a:lnTo>
                    <a:lnTo>
                      <a:pt x="41" y="114"/>
                    </a:lnTo>
                    <a:lnTo>
                      <a:pt x="41" y="113"/>
                    </a:lnTo>
                    <a:lnTo>
                      <a:pt x="42" y="113"/>
                    </a:lnTo>
                    <a:lnTo>
                      <a:pt x="42" y="114"/>
                    </a:lnTo>
                    <a:lnTo>
                      <a:pt x="44" y="115"/>
                    </a:lnTo>
                    <a:lnTo>
                      <a:pt x="44" y="115"/>
                    </a:lnTo>
                    <a:lnTo>
                      <a:pt x="46" y="115"/>
                    </a:lnTo>
                    <a:lnTo>
                      <a:pt x="46" y="115"/>
                    </a:lnTo>
                    <a:lnTo>
                      <a:pt x="47" y="116"/>
                    </a:lnTo>
                    <a:lnTo>
                      <a:pt x="49" y="116"/>
                    </a:lnTo>
                    <a:lnTo>
                      <a:pt x="49" y="116"/>
                    </a:lnTo>
                    <a:lnTo>
                      <a:pt x="50" y="116"/>
                    </a:lnTo>
                    <a:lnTo>
                      <a:pt x="51" y="117"/>
                    </a:lnTo>
                    <a:lnTo>
                      <a:pt x="52" y="117"/>
                    </a:lnTo>
                    <a:lnTo>
                      <a:pt x="52" y="117"/>
                    </a:lnTo>
                    <a:lnTo>
                      <a:pt x="52" y="119"/>
                    </a:lnTo>
                    <a:lnTo>
                      <a:pt x="51" y="120"/>
                    </a:lnTo>
                    <a:lnTo>
                      <a:pt x="52" y="120"/>
                    </a:lnTo>
                    <a:lnTo>
                      <a:pt x="52" y="120"/>
                    </a:lnTo>
                    <a:lnTo>
                      <a:pt x="52" y="120"/>
                    </a:lnTo>
                    <a:lnTo>
                      <a:pt x="53" y="120"/>
                    </a:lnTo>
                    <a:lnTo>
                      <a:pt x="52" y="121"/>
                    </a:lnTo>
                    <a:lnTo>
                      <a:pt x="51" y="121"/>
                    </a:lnTo>
                    <a:lnTo>
                      <a:pt x="51" y="121"/>
                    </a:lnTo>
                    <a:lnTo>
                      <a:pt x="52" y="122"/>
                    </a:lnTo>
                    <a:lnTo>
                      <a:pt x="52" y="122"/>
                    </a:lnTo>
                    <a:lnTo>
                      <a:pt x="52" y="123"/>
                    </a:lnTo>
                    <a:lnTo>
                      <a:pt x="53" y="123"/>
                    </a:lnTo>
                    <a:lnTo>
                      <a:pt x="53" y="124"/>
                    </a:lnTo>
                    <a:lnTo>
                      <a:pt x="52" y="124"/>
                    </a:lnTo>
                    <a:lnTo>
                      <a:pt x="51" y="124"/>
                    </a:lnTo>
                    <a:lnTo>
                      <a:pt x="51" y="125"/>
                    </a:lnTo>
                    <a:lnTo>
                      <a:pt x="49" y="125"/>
                    </a:lnTo>
                    <a:lnTo>
                      <a:pt x="48" y="125"/>
                    </a:lnTo>
                    <a:lnTo>
                      <a:pt x="48" y="126"/>
                    </a:lnTo>
                    <a:lnTo>
                      <a:pt x="48" y="126"/>
                    </a:lnTo>
                    <a:lnTo>
                      <a:pt x="47" y="126"/>
                    </a:lnTo>
                    <a:lnTo>
                      <a:pt x="47" y="128"/>
                    </a:lnTo>
                    <a:lnTo>
                      <a:pt x="47" y="128"/>
                    </a:lnTo>
                    <a:lnTo>
                      <a:pt x="47" y="128"/>
                    </a:lnTo>
                    <a:lnTo>
                      <a:pt x="48" y="128"/>
                    </a:lnTo>
                    <a:lnTo>
                      <a:pt x="49" y="127"/>
                    </a:lnTo>
                    <a:lnTo>
                      <a:pt x="51" y="127"/>
                    </a:lnTo>
                    <a:lnTo>
                      <a:pt x="51" y="128"/>
                    </a:lnTo>
                    <a:lnTo>
                      <a:pt x="50" y="129"/>
                    </a:lnTo>
                    <a:lnTo>
                      <a:pt x="50" y="129"/>
                    </a:lnTo>
                    <a:lnTo>
                      <a:pt x="49" y="130"/>
                    </a:lnTo>
                    <a:lnTo>
                      <a:pt x="49" y="130"/>
                    </a:lnTo>
                    <a:lnTo>
                      <a:pt x="46" y="131"/>
                    </a:lnTo>
                    <a:lnTo>
                      <a:pt x="49" y="133"/>
                    </a:lnTo>
                    <a:lnTo>
                      <a:pt x="48" y="133"/>
                    </a:lnTo>
                    <a:lnTo>
                      <a:pt x="48" y="133"/>
                    </a:lnTo>
                    <a:lnTo>
                      <a:pt x="47" y="133"/>
                    </a:lnTo>
                    <a:lnTo>
                      <a:pt x="47" y="134"/>
                    </a:lnTo>
                    <a:lnTo>
                      <a:pt x="46" y="135"/>
                    </a:lnTo>
                    <a:lnTo>
                      <a:pt x="46" y="136"/>
                    </a:lnTo>
                    <a:lnTo>
                      <a:pt x="45" y="136"/>
                    </a:lnTo>
                    <a:lnTo>
                      <a:pt x="45" y="137"/>
                    </a:lnTo>
                    <a:lnTo>
                      <a:pt x="44" y="137"/>
                    </a:lnTo>
                    <a:lnTo>
                      <a:pt x="44" y="136"/>
                    </a:lnTo>
                    <a:lnTo>
                      <a:pt x="43" y="136"/>
                    </a:lnTo>
                    <a:lnTo>
                      <a:pt x="43" y="136"/>
                    </a:lnTo>
                    <a:lnTo>
                      <a:pt x="42" y="137"/>
                    </a:lnTo>
                    <a:lnTo>
                      <a:pt x="43" y="137"/>
                    </a:lnTo>
                    <a:lnTo>
                      <a:pt x="43" y="138"/>
                    </a:lnTo>
                    <a:lnTo>
                      <a:pt x="43" y="138"/>
                    </a:lnTo>
                    <a:lnTo>
                      <a:pt x="44" y="138"/>
                    </a:lnTo>
                    <a:lnTo>
                      <a:pt x="44" y="138"/>
                    </a:lnTo>
                    <a:lnTo>
                      <a:pt x="44" y="139"/>
                    </a:lnTo>
                    <a:lnTo>
                      <a:pt x="45" y="139"/>
                    </a:lnTo>
                    <a:lnTo>
                      <a:pt x="47" y="139"/>
                    </a:lnTo>
                    <a:lnTo>
                      <a:pt x="47" y="140"/>
                    </a:lnTo>
                    <a:lnTo>
                      <a:pt x="48" y="140"/>
                    </a:lnTo>
                    <a:lnTo>
                      <a:pt x="49" y="141"/>
                    </a:lnTo>
                    <a:lnTo>
                      <a:pt x="49" y="141"/>
                    </a:lnTo>
                    <a:lnTo>
                      <a:pt x="51" y="141"/>
                    </a:lnTo>
                    <a:lnTo>
                      <a:pt x="52" y="143"/>
                    </a:lnTo>
                    <a:lnTo>
                      <a:pt x="52" y="143"/>
                    </a:lnTo>
                    <a:lnTo>
                      <a:pt x="53" y="144"/>
                    </a:lnTo>
                    <a:lnTo>
                      <a:pt x="54" y="145"/>
                    </a:lnTo>
                    <a:lnTo>
                      <a:pt x="54" y="145"/>
                    </a:lnTo>
                    <a:lnTo>
                      <a:pt x="55" y="145"/>
                    </a:lnTo>
                    <a:lnTo>
                      <a:pt x="55" y="145"/>
                    </a:lnTo>
                    <a:lnTo>
                      <a:pt x="56" y="146"/>
                    </a:lnTo>
                    <a:lnTo>
                      <a:pt x="57" y="145"/>
                    </a:lnTo>
                    <a:lnTo>
                      <a:pt x="58" y="145"/>
                    </a:lnTo>
                    <a:lnTo>
                      <a:pt x="59" y="145"/>
                    </a:lnTo>
                    <a:lnTo>
                      <a:pt x="60" y="145"/>
                    </a:lnTo>
                    <a:lnTo>
                      <a:pt x="61" y="146"/>
                    </a:lnTo>
                    <a:lnTo>
                      <a:pt x="64" y="146"/>
                    </a:lnTo>
                    <a:lnTo>
                      <a:pt x="66" y="146"/>
                    </a:lnTo>
                    <a:lnTo>
                      <a:pt x="67" y="147"/>
                    </a:lnTo>
                    <a:lnTo>
                      <a:pt x="67" y="147"/>
                    </a:lnTo>
                    <a:lnTo>
                      <a:pt x="70" y="148"/>
                    </a:lnTo>
                    <a:lnTo>
                      <a:pt x="70" y="149"/>
                    </a:lnTo>
                    <a:lnTo>
                      <a:pt x="70" y="149"/>
                    </a:lnTo>
                    <a:lnTo>
                      <a:pt x="71" y="149"/>
                    </a:lnTo>
                    <a:lnTo>
                      <a:pt x="72" y="149"/>
                    </a:lnTo>
                    <a:lnTo>
                      <a:pt x="73" y="149"/>
                    </a:lnTo>
                    <a:lnTo>
                      <a:pt x="73" y="149"/>
                    </a:lnTo>
                    <a:lnTo>
                      <a:pt x="73" y="148"/>
                    </a:lnTo>
                    <a:lnTo>
                      <a:pt x="75" y="148"/>
                    </a:lnTo>
                    <a:lnTo>
                      <a:pt x="76" y="149"/>
                    </a:lnTo>
                    <a:lnTo>
                      <a:pt x="76" y="149"/>
                    </a:lnTo>
                    <a:lnTo>
                      <a:pt x="78" y="150"/>
                    </a:lnTo>
                    <a:lnTo>
                      <a:pt x="78" y="150"/>
                    </a:lnTo>
                    <a:lnTo>
                      <a:pt x="78" y="151"/>
                    </a:lnTo>
                    <a:lnTo>
                      <a:pt x="78" y="151"/>
                    </a:lnTo>
                    <a:lnTo>
                      <a:pt x="79" y="151"/>
                    </a:lnTo>
                    <a:lnTo>
                      <a:pt x="79" y="152"/>
                    </a:lnTo>
                    <a:lnTo>
                      <a:pt x="80" y="152"/>
                    </a:lnTo>
                    <a:lnTo>
                      <a:pt x="79" y="152"/>
                    </a:lnTo>
                    <a:lnTo>
                      <a:pt x="81" y="154"/>
                    </a:lnTo>
                    <a:lnTo>
                      <a:pt x="81" y="154"/>
                    </a:lnTo>
                    <a:lnTo>
                      <a:pt x="81" y="154"/>
                    </a:lnTo>
                    <a:lnTo>
                      <a:pt x="82" y="155"/>
                    </a:lnTo>
                    <a:lnTo>
                      <a:pt x="82" y="155"/>
                    </a:lnTo>
                    <a:lnTo>
                      <a:pt x="82" y="156"/>
                    </a:lnTo>
                    <a:lnTo>
                      <a:pt x="82" y="156"/>
                    </a:lnTo>
                    <a:lnTo>
                      <a:pt x="81" y="155"/>
                    </a:lnTo>
                    <a:lnTo>
                      <a:pt x="80" y="155"/>
                    </a:lnTo>
                    <a:lnTo>
                      <a:pt x="79" y="155"/>
                    </a:lnTo>
                    <a:lnTo>
                      <a:pt x="78" y="154"/>
                    </a:lnTo>
                    <a:lnTo>
                      <a:pt x="78" y="154"/>
                    </a:lnTo>
                    <a:lnTo>
                      <a:pt x="78" y="154"/>
                    </a:lnTo>
                    <a:lnTo>
                      <a:pt x="77" y="154"/>
                    </a:lnTo>
                    <a:lnTo>
                      <a:pt x="76" y="154"/>
                    </a:lnTo>
                    <a:lnTo>
                      <a:pt x="76" y="155"/>
                    </a:lnTo>
                    <a:lnTo>
                      <a:pt x="76" y="155"/>
                    </a:lnTo>
                    <a:lnTo>
                      <a:pt x="77" y="155"/>
                    </a:lnTo>
                    <a:lnTo>
                      <a:pt x="77" y="156"/>
                    </a:lnTo>
                    <a:lnTo>
                      <a:pt x="78" y="156"/>
                    </a:lnTo>
                    <a:lnTo>
                      <a:pt x="78" y="156"/>
                    </a:lnTo>
                    <a:lnTo>
                      <a:pt x="78" y="158"/>
                    </a:lnTo>
                    <a:lnTo>
                      <a:pt x="78" y="158"/>
                    </a:lnTo>
                    <a:lnTo>
                      <a:pt x="78" y="158"/>
                    </a:lnTo>
                    <a:lnTo>
                      <a:pt x="78" y="158"/>
                    </a:lnTo>
                    <a:lnTo>
                      <a:pt x="80" y="159"/>
                    </a:lnTo>
                    <a:lnTo>
                      <a:pt x="80" y="159"/>
                    </a:lnTo>
                    <a:lnTo>
                      <a:pt x="80" y="160"/>
                    </a:lnTo>
                    <a:lnTo>
                      <a:pt x="79" y="161"/>
                    </a:lnTo>
                    <a:lnTo>
                      <a:pt x="78" y="161"/>
                    </a:lnTo>
                    <a:lnTo>
                      <a:pt x="80" y="162"/>
                    </a:lnTo>
                    <a:lnTo>
                      <a:pt x="81" y="163"/>
                    </a:lnTo>
                    <a:lnTo>
                      <a:pt x="83" y="163"/>
                    </a:lnTo>
                    <a:lnTo>
                      <a:pt x="83" y="164"/>
                    </a:lnTo>
                    <a:lnTo>
                      <a:pt x="83" y="165"/>
                    </a:lnTo>
                    <a:lnTo>
                      <a:pt x="83" y="166"/>
                    </a:lnTo>
                    <a:lnTo>
                      <a:pt x="81" y="166"/>
                    </a:lnTo>
                    <a:lnTo>
                      <a:pt x="81" y="166"/>
                    </a:lnTo>
                    <a:lnTo>
                      <a:pt x="81" y="166"/>
                    </a:lnTo>
                    <a:lnTo>
                      <a:pt x="81" y="165"/>
                    </a:lnTo>
                    <a:lnTo>
                      <a:pt x="81" y="164"/>
                    </a:lnTo>
                    <a:lnTo>
                      <a:pt x="80" y="164"/>
                    </a:lnTo>
                    <a:lnTo>
                      <a:pt x="80" y="163"/>
                    </a:lnTo>
                    <a:lnTo>
                      <a:pt x="80" y="163"/>
                    </a:lnTo>
                    <a:lnTo>
                      <a:pt x="78" y="163"/>
                    </a:lnTo>
                    <a:lnTo>
                      <a:pt x="77" y="162"/>
                    </a:lnTo>
                    <a:lnTo>
                      <a:pt x="77" y="162"/>
                    </a:lnTo>
                    <a:lnTo>
                      <a:pt x="76" y="162"/>
                    </a:lnTo>
                    <a:lnTo>
                      <a:pt x="76" y="162"/>
                    </a:lnTo>
                    <a:lnTo>
                      <a:pt x="76" y="161"/>
                    </a:lnTo>
                    <a:lnTo>
                      <a:pt x="76" y="161"/>
                    </a:lnTo>
                    <a:lnTo>
                      <a:pt x="75" y="162"/>
                    </a:lnTo>
                    <a:lnTo>
                      <a:pt x="75" y="163"/>
                    </a:lnTo>
                    <a:lnTo>
                      <a:pt x="73" y="163"/>
                    </a:lnTo>
                    <a:lnTo>
                      <a:pt x="74" y="165"/>
                    </a:lnTo>
                    <a:lnTo>
                      <a:pt x="74" y="166"/>
                    </a:lnTo>
                    <a:lnTo>
                      <a:pt x="75" y="167"/>
                    </a:lnTo>
                    <a:lnTo>
                      <a:pt x="75" y="168"/>
                    </a:lnTo>
                    <a:lnTo>
                      <a:pt x="75" y="168"/>
                    </a:lnTo>
                    <a:lnTo>
                      <a:pt x="76" y="168"/>
                    </a:lnTo>
                    <a:lnTo>
                      <a:pt x="75" y="168"/>
                    </a:lnTo>
                    <a:lnTo>
                      <a:pt x="75" y="169"/>
                    </a:lnTo>
                    <a:lnTo>
                      <a:pt x="75" y="169"/>
                    </a:lnTo>
                    <a:lnTo>
                      <a:pt x="75" y="170"/>
                    </a:lnTo>
                    <a:lnTo>
                      <a:pt x="77" y="171"/>
                    </a:lnTo>
                    <a:lnTo>
                      <a:pt x="77" y="173"/>
                    </a:lnTo>
                    <a:lnTo>
                      <a:pt x="78" y="173"/>
                    </a:lnTo>
                    <a:lnTo>
                      <a:pt x="78" y="174"/>
                    </a:lnTo>
                    <a:lnTo>
                      <a:pt x="79" y="176"/>
                    </a:lnTo>
                    <a:lnTo>
                      <a:pt x="80" y="177"/>
                    </a:lnTo>
                    <a:lnTo>
                      <a:pt x="81" y="178"/>
                    </a:lnTo>
                    <a:lnTo>
                      <a:pt x="81" y="179"/>
                    </a:lnTo>
                    <a:lnTo>
                      <a:pt x="82" y="179"/>
                    </a:lnTo>
                    <a:lnTo>
                      <a:pt x="83" y="180"/>
                    </a:lnTo>
                    <a:lnTo>
                      <a:pt x="83" y="180"/>
                    </a:lnTo>
                    <a:lnTo>
                      <a:pt x="84" y="180"/>
                    </a:lnTo>
                    <a:lnTo>
                      <a:pt x="84" y="180"/>
                    </a:lnTo>
                    <a:lnTo>
                      <a:pt x="84" y="180"/>
                    </a:lnTo>
                    <a:lnTo>
                      <a:pt x="83" y="181"/>
                    </a:lnTo>
                    <a:lnTo>
                      <a:pt x="83" y="182"/>
                    </a:lnTo>
                    <a:lnTo>
                      <a:pt x="84" y="182"/>
                    </a:lnTo>
                    <a:lnTo>
                      <a:pt x="84" y="183"/>
                    </a:lnTo>
                    <a:lnTo>
                      <a:pt x="84" y="183"/>
                    </a:lnTo>
                    <a:lnTo>
                      <a:pt x="84" y="184"/>
                    </a:lnTo>
                    <a:lnTo>
                      <a:pt x="83" y="184"/>
                    </a:lnTo>
                    <a:lnTo>
                      <a:pt x="83" y="186"/>
                    </a:lnTo>
                    <a:lnTo>
                      <a:pt x="83" y="186"/>
                    </a:lnTo>
                    <a:lnTo>
                      <a:pt x="82" y="186"/>
                    </a:lnTo>
                    <a:lnTo>
                      <a:pt x="82" y="187"/>
                    </a:lnTo>
                    <a:lnTo>
                      <a:pt x="83" y="188"/>
                    </a:lnTo>
                    <a:lnTo>
                      <a:pt x="82" y="188"/>
                    </a:lnTo>
                    <a:lnTo>
                      <a:pt x="82" y="189"/>
                    </a:lnTo>
                    <a:lnTo>
                      <a:pt x="82" y="189"/>
                    </a:lnTo>
                    <a:lnTo>
                      <a:pt x="82" y="189"/>
                    </a:lnTo>
                    <a:lnTo>
                      <a:pt x="83" y="190"/>
                    </a:lnTo>
                    <a:lnTo>
                      <a:pt x="84" y="190"/>
                    </a:lnTo>
                    <a:lnTo>
                      <a:pt x="85" y="191"/>
                    </a:lnTo>
                    <a:lnTo>
                      <a:pt x="85" y="192"/>
                    </a:lnTo>
                    <a:lnTo>
                      <a:pt x="86" y="192"/>
                    </a:lnTo>
                    <a:lnTo>
                      <a:pt x="86" y="194"/>
                    </a:lnTo>
                    <a:lnTo>
                      <a:pt x="87" y="194"/>
                    </a:lnTo>
                    <a:lnTo>
                      <a:pt x="87" y="194"/>
                    </a:lnTo>
                    <a:lnTo>
                      <a:pt x="88" y="195"/>
                    </a:lnTo>
                    <a:lnTo>
                      <a:pt x="89" y="196"/>
                    </a:lnTo>
                    <a:lnTo>
                      <a:pt x="90" y="196"/>
                    </a:lnTo>
                    <a:lnTo>
                      <a:pt x="90" y="196"/>
                    </a:lnTo>
                    <a:lnTo>
                      <a:pt x="91" y="197"/>
                    </a:lnTo>
                    <a:lnTo>
                      <a:pt x="93" y="199"/>
                    </a:lnTo>
                    <a:lnTo>
                      <a:pt x="93" y="200"/>
                    </a:lnTo>
                    <a:lnTo>
                      <a:pt x="92" y="200"/>
                    </a:lnTo>
                    <a:lnTo>
                      <a:pt x="92" y="203"/>
                    </a:lnTo>
                    <a:lnTo>
                      <a:pt x="93" y="203"/>
                    </a:lnTo>
                    <a:lnTo>
                      <a:pt x="93" y="203"/>
                    </a:lnTo>
                    <a:lnTo>
                      <a:pt x="94" y="204"/>
                    </a:lnTo>
                    <a:lnTo>
                      <a:pt x="94" y="204"/>
                    </a:lnTo>
                    <a:lnTo>
                      <a:pt x="94" y="205"/>
                    </a:lnTo>
                    <a:lnTo>
                      <a:pt x="95" y="206"/>
                    </a:lnTo>
                    <a:lnTo>
                      <a:pt x="96" y="206"/>
                    </a:lnTo>
                    <a:lnTo>
                      <a:pt x="96" y="207"/>
                    </a:lnTo>
                    <a:lnTo>
                      <a:pt x="96" y="207"/>
                    </a:lnTo>
                    <a:lnTo>
                      <a:pt x="97" y="207"/>
                    </a:lnTo>
                    <a:lnTo>
                      <a:pt x="97" y="208"/>
                    </a:lnTo>
                    <a:lnTo>
                      <a:pt x="98" y="208"/>
                    </a:lnTo>
                    <a:lnTo>
                      <a:pt x="98" y="208"/>
                    </a:lnTo>
                    <a:lnTo>
                      <a:pt x="98" y="207"/>
                    </a:lnTo>
                    <a:lnTo>
                      <a:pt x="98" y="207"/>
                    </a:lnTo>
                    <a:lnTo>
                      <a:pt x="98" y="206"/>
                    </a:lnTo>
                    <a:lnTo>
                      <a:pt x="98" y="206"/>
                    </a:lnTo>
                    <a:lnTo>
                      <a:pt x="99" y="206"/>
                    </a:lnTo>
                    <a:lnTo>
                      <a:pt x="99" y="206"/>
                    </a:lnTo>
                    <a:lnTo>
                      <a:pt x="99" y="206"/>
                    </a:lnTo>
                    <a:lnTo>
                      <a:pt x="99" y="207"/>
                    </a:lnTo>
                    <a:lnTo>
                      <a:pt x="100" y="207"/>
                    </a:lnTo>
                    <a:lnTo>
                      <a:pt x="101" y="207"/>
                    </a:lnTo>
                    <a:lnTo>
                      <a:pt x="101" y="207"/>
                    </a:lnTo>
                    <a:lnTo>
                      <a:pt x="101" y="207"/>
                    </a:lnTo>
                    <a:lnTo>
                      <a:pt x="102" y="207"/>
                    </a:lnTo>
                    <a:lnTo>
                      <a:pt x="102" y="209"/>
                    </a:lnTo>
                    <a:lnTo>
                      <a:pt x="103" y="209"/>
                    </a:lnTo>
                    <a:lnTo>
                      <a:pt x="103" y="209"/>
                    </a:lnTo>
                    <a:lnTo>
                      <a:pt x="104" y="209"/>
                    </a:lnTo>
                    <a:lnTo>
                      <a:pt x="105" y="210"/>
                    </a:lnTo>
                    <a:lnTo>
                      <a:pt x="105" y="212"/>
                    </a:lnTo>
                    <a:lnTo>
                      <a:pt x="106" y="212"/>
                    </a:lnTo>
                    <a:lnTo>
                      <a:pt x="106" y="213"/>
                    </a:lnTo>
                    <a:lnTo>
                      <a:pt x="106" y="213"/>
                    </a:lnTo>
                    <a:lnTo>
                      <a:pt x="107" y="213"/>
                    </a:lnTo>
                    <a:lnTo>
                      <a:pt x="107" y="214"/>
                    </a:lnTo>
                    <a:lnTo>
                      <a:pt x="107" y="215"/>
                    </a:lnTo>
                    <a:lnTo>
                      <a:pt x="108" y="216"/>
                    </a:lnTo>
                    <a:lnTo>
                      <a:pt x="108" y="217"/>
                    </a:lnTo>
                    <a:lnTo>
                      <a:pt x="109" y="217"/>
                    </a:lnTo>
                    <a:lnTo>
                      <a:pt x="109" y="217"/>
                    </a:lnTo>
                    <a:lnTo>
                      <a:pt x="109" y="218"/>
                    </a:lnTo>
                    <a:lnTo>
                      <a:pt x="109" y="218"/>
                    </a:lnTo>
                    <a:lnTo>
                      <a:pt x="111" y="218"/>
                    </a:lnTo>
                    <a:lnTo>
                      <a:pt x="112" y="219"/>
                    </a:lnTo>
                    <a:lnTo>
                      <a:pt x="113" y="219"/>
                    </a:lnTo>
                    <a:lnTo>
                      <a:pt x="114" y="219"/>
                    </a:lnTo>
                    <a:lnTo>
                      <a:pt x="115" y="220"/>
                    </a:lnTo>
                    <a:lnTo>
                      <a:pt x="116" y="221"/>
                    </a:lnTo>
                    <a:lnTo>
                      <a:pt x="117" y="222"/>
                    </a:lnTo>
                    <a:lnTo>
                      <a:pt x="119" y="224"/>
                    </a:lnTo>
                    <a:lnTo>
                      <a:pt x="120" y="224"/>
                    </a:lnTo>
                    <a:lnTo>
                      <a:pt x="121" y="224"/>
                    </a:lnTo>
                    <a:lnTo>
                      <a:pt x="122" y="225"/>
                    </a:lnTo>
                    <a:lnTo>
                      <a:pt x="123" y="225"/>
                    </a:lnTo>
                    <a:lnTo>
                      <a:pt x="124" y="224"/>
                    </a:lnTo>
                    <a:lnTo>
                      <a:pt x="124" y="224"/>
                    </a:lnTo>
                    <a:lnTo>
                      <a:pt x="125" y="224"/>
                    </a:lnTo>
                    <a:lnTo>
                      <a:pt x="127" y="223"/>
                    </a:lnTo>
                    <a:lnTo>
                      <a:pt x="128" y="223"/>
                    </a:lnTo>
                    <a:lnTo>
                      <a:pt x="129" y="221"/>
                    </a:lnTo>
                    <a:lnTo>
                      <a:pt x="130" y="222"/>
                    </a:lnTo>
                    <a:lnTo>
                      <a:pt x="130" y="221"/>
                    </a:lnTo>
                    <a:lnTo>
                      <a:pt x="131" y="221"/>
                    </a:lnTo>
                    <a:lnTo>
                      <a:pt x="132" y="223"/>
                    </a:lnTo>
                    <a:lnTo>
                      <a:pt x="132" y="224"/>
                    </a:lnTo>
                    <a:lnTo>
                      <a:pt x="133" y="225"/>
                    </a:lnTo>
                    <a:lnTo>
                      <a:pt x="133" y="225"/>
                    </a:lnTo>
                    <a:lnTo>
                      <a:pt x="133" y="226"/>
                    </a:lnTo>
                    <a:lnTo>
                      <a:pt x="134" y="227"/>
                    </a:lnTo>
                    <a:lnTo>
                      <a:pt x="134" y="227"/>
                    </a:lnTo>
                    <a:lnTo>
                      <a:pt x="135" y="228"/>
                    </a:lnTo>
                    <a:lnTo>
                      <a:pt x="136" y="228"/>
                    </a:lnTo>
                    <a:lnTo>
                      <a:pt x="136" y="228"/>
                    </a:lnTo>
                    <a:lnTo>
                      <a:pt x="136" y="228"/>
                    </a:lnTo>
                    <a:lnTo>
                      <a:pt x="137" y="229"/>
                    </a:lnTo>
                    <a:lnTo>
                      <a:pt x="141" y="229"/>
                    </a:lnTo>
                    <a:lnTo>
                      <a:pt x="142" y="229"/>
                    </a:lnTo>
                    <a:lnTo>
                      <a:pt x="143" y="230"/>
                    </a:lnTo>
                    <a:lnTo>
                      <a:pt x="144" y="230"/>
                    </a:lnTo>
                    <a:lnTo>
                      <a:pt x="144" y="230"/>
                    </a:lnTo>
                    <a:lnTo>
                      <a:pt x="145" y="230"/>
                    </a:lnTo>
                    <a:lnTo>
                      <a:pt x="145" y="230"/>
                    </a:lnTo>
                    <a:lnTo>
                      <a:pt x="146" y="230"/>
                    </a:lnTo>
                    <a:lnTo>
                      <a:pt x="146" y="230"/>
                    </a:lnTo>
                    <a:lnTo>
                      <a:pt x="148" y="231"/>
                    </a:lnTo>
                    <a:lnTo>
                      <a:pt x="149" y="231"/>
                    </a:lnTo>
                    <a:lnTo>
                      <a:pt x="151" y="231"/>
                    </a:lnTo>
                    <a:lnTo>
                      <a:pt x="151" y="231"/>
                    </a:lnTo>
                    <a:lnTo>
                      <a:pt x="151" y="230"/>
                    </a:lnTo>
                    <a:lnTo>
                      <a:pt x="151" y="230"/>
                    </a:lnTo>
                    <a:lnTo>
                      <a:pt x="151" y="230"/>
                    </a:lnTo>
                    <a:lnTo>
                      <a:pt x="151" y="230"/>
                    </a:lnTo>
                    <a:lnTo>
                      <a:pt x="151" y="231"/>
                    </a:lnTo>
                    <a:lnTo>
                      <a:pt x="152" y="230"/>
                    </a:lnTo>
                    <a:lnTo>
                      <a:pt x="152" y="230"/>
                    </a:lnTo>
                    <a:lnTo>
                      <a:pt x="155" y="231"/>
                    </a:lnTo>
                    <a:lnTo>
                      <a:pt x="155" y="231"/>
                    </a:lnTo>
                    <a:lnTo>
                      <a:pt x="156" y="231"/>
                    </a:lnTo>
                    <a:lnTo>
                      <a:pt x="159" y="229"/>
                    </a:lnTo>
                    <a:lnTo>
                      <a:pt x="160" y="230"/>
                    </a:lnTo>
                    <a:lnTo>
                      <a:pt x="162" y="230"/>
                    </a:lnTo>
                    <a:lnTo>
                      <a:pt x="163" y="229"/>
                    </a:lnTo>
                    <a:lnTo>
                      <a:pt x="164" y="229"/>
                    </a:lnTo>
                    <a:lnTo>
                      <a:pt x="164" y="229"/>
                    </a:lnTo>
                    <a:lnTo>
                      <a:pt x="164" y="229"/>
                    </a:lnTo>
                    <a:lnTo>
                      <a:pt x="167" y="229"/>
                    </a:lnTo>
                    <a:lnTo>
                      <a:pt x="167" y="229"/>
                    </a:lnTo>
                    <a:lnTo>
                      <a:pt x="168" y="229"/>
                    </a:lnTo>
                    <a:lnTo>
                      <a:pt x="168" y="228"/>
                    </a:lnTo>
                    <a:lnTo>
                      <a:pt x="169" y="228"/>
                    </a:lnTo>
                    <a:lnTo>
                      <a:pt x="169" y="229"/>
                    </a:lnTo>
                    <a:lnTo>
                      <a:pt x="170" y="229"/>
                    </a:lnTo>
                    <a:lnTo>
                      <a:pt x="171" y="232"/>
                    </a:lnTo>
                    <a:lnTo>
                      <a:pt x="172" y="232"/>
                    </a:lnTo>
                    <a:lnTo>
                      <a:pt x="173" y="233"/>
                    </a:lnTo>
                    <a:lnTo>
                      <a:pt x="174" y="233"/>
                    </a:lnTo>
                    <a:lnTo>
                      <a:pt x="175" y="233"/>
                    </a:lnTo>
                    <a:lnTo>
                      <a:pt x="177" y="234"/>
                    </a:lnTo>
                    <a:lnTo>
                      <a:pt x="178" y="236"/>
                    </a:lnTo>
                    <a:lnTo>
                      <a:pt x="179" y="237"/>
                    </a:lnTo>
                    <a:lnTo>
                      <a:pt x="180" y="237"/>
                    </a:lnTo>
                    <a:lnTo>
                      <a:pt x="181" y="236"/>
                    </a:lnTo>
                    <a:lnTo>
                      <a:pt x="181" y="236"/>
                    </a:lnTo>
                    <a:lnTo>
                      <a:pt x="181" y="236"/>
                    </a:lnTo>
                    <a:lnTo>
                      <a:pt x="181" y="237"/>
                    </a:lnTo>
                    <a:lnTo>
                      <a:pt x="181" y="239"/>
                    </a:lnTo>
                    <a:lnTo>
                      <a:pt x="181" y="239"/>
                    </a:lnTo>
                    <a:lnTo>
                      <a:pt x="182" y="240"/>
                    </a:lnTo>
                    <a:lnTo>
                      <a:pt x="183" y="240"/>
                    </a:lnTo>
                    <a:lnTo>
                      <a:pt x="186" y="240"/>
                    </a:lnTo>
                    <a:lnTo>
                      <a:pt x="187" y="240"/>
                    </a:lnTo>
                    <a:lnTo>
                      <a:pt x="188" y="239"/>
                    </a:lnTo>
                    <a:lnTo>
                      <a:pt x="189" y="238"/>
                    </a:lnTo>
                    <a:lnTo>
                      <a:pt x="189" y="239"/>
                    </a:lnTo>
                    <a:lnTo>
                      <a:pt x="189" y="239"/>
                    </a:lnTo>
                    <a:lnTo>
                      <a:pt x="189" y="240"/>
                    </a:lnTo>
                    <a:lnTo>
                      <a:pt x="188" y="241"/>
                    </a:lnTo>
                    <a:lnTo>
                      <a:pt x="186" y="242"/>
                    </a:lnTo>
                    <a:lnTo>
                      <a:pt x="186" y="242"/>
                    </a:lnTo>
                    <a:lnTo>
                      <a:pt x="184" y="242"/>
                    </a:lnTo>
                    <a:lnTo>
                      <a:pt x="183" y="242"/>
                    </a:lnTo>
                    <a:lnTo>
                      <a:pt x="182" y="243"/>
                    </a:lnTo>
                    <a:lnTo>
                      <a:pt x="182" y="243"/>
                    </a:lnTo>
                    <a:lnTo>
                      <a:pt x="181" y="243"/>
                    </a:lnTo>
                    <a:lnTo>
                      <a:pt x="182" y="245"/>
                    </a:lnTo>
                    <a:lnTo>
                      <a:pt x="183" y="246"/>
                    </a:lnTo>
                    <a:lnTo>
                      <a:pt x="183" y="246"/>
                    </a:lnTo>
                    <a:lnTo>
                      <a:pt x="185" y="247"/>
                    </a:lnTo>
                    <a:lnTo>
                      <a:pt x="186" y="248"/>
                    </a:lnTo>
                    <a:lnTo>
                      <a:pt x="187" y="249"/>
                    </a:lnTo>
                    <a:lnTo>
                      <a:pt x="189" y="250"/>
                    </a:lnTo>
                    <a:lnTo>
                      <a:pt x="191" y="251"/>
                    </a:lnTo>
                    <a:lnTo>
                      <a:pt x="193" y="251"/>
                    </a:lnTo>
                    <a:lnTo>
                      <a:pt x="195" y="250"/>
                    </a:lnTo>
                    <a:lnTo>
                      <a:pt x="196" y="248"/>
                    </a:lnTo>
                    <a:lnTo>
                      <a:pt x="197" y="247"/>
                    </a:lnTo>
                    <a:lnTo>
                      <a:pt x="197" y="246"/>
                    </a:lnTo>
                    <a:lnTo>
                      <a:pt x="197" y="245"/>
                    </a:lnTo>
                    <a:lnTo>
                      <a:pt x="198" y="244"/>
                    </a:lnTo>
                    <a:lnTo>
                      <a:pt x="198" y="243"/>
                    </a:lnTo>
                    <a:lnTo>
                      <a:pt x="199" y="243"/>
                    </a:lnTo>
                    <a:lnTo>
                      <a:pt x="199" y="243"/>
                    </a:lnTo>
                    <a:lnTo>
                      <a:pt x="200" y="242"/>
                    </a:lnTo>
                    <a:lnTo>
                      <a:pt x="200" y="242"/>
                    </a:lnTo>
                    <a:lnTo>
                      <a:pt x="200" y="243"/>
                    </a:lnTo>
                    <a:lnTo>
                      <a:pt x="200" y="243"/>
                    </a:lnTo>
                    <a:lnTo>
                      <a:pt x="200" y="244"/>
                    </a:lnTo>
                    <a:lnTo>
                      <a:pt x="199" y="246"/>
                    </a:lnTo>
                    <a:lnTo>
                      <a:pt x="198" y="246"/>
                    </a:lnTo>
                    <a:lnTo>
                      <a:pt x="198" y="247"/>
                    </a:lnTo>
                    <a:lnTo>
                      <a:pt x="198" y="248"/>
                    </a:lnTo>
                    <a:lnTo>
                      <a:pt x="198" y="248"/>
                    </a:lnTo>
                    <a:lnTo>
                      <a:pt x="199" y="249"/>
                    </a:lnTo>
                    <a:lnTo>
                      <a:pt x="199" y="249"/>
                    </a:lnTo>
                    <a:lnTo>
                      <a:pt x="200" y="249"/>
                    </a:lnTo>
                    <a:lnTo>
                      <a:pt x="200" y="250"/>
                    </a:lnTo>
                    <a:lnTo>
                      <a:pt x="200" y="252"/>
                    </a:lnTo>
                    <a:lnTo>
                      <a:pt x="199" y="254"/>
                    </a:lnTo>
                    <a:lnTo>
                      <a:pt x="199" y="258"/>
                    </a:lnTo>
                    <a:lnTo>
                      <a:pt x="199" y="261"/>
                    </a:lnTo>
                    <a:lnTo>
                      <a:pt x="200" y="264"/>
                    </a:lnTo>
                    <a:lnTo>
                      <a:pt x="202" y="269"/>
                    </a:lnTo>
                    <a:lnTo>
                      <a:pt x="203" y="270"/>
                    </a:lnTo>
                    <a:lnTo>
                      <a:pt x="203" y="273"/>
                    </a:lnTo>
                    <a:lnTo>
                      <a:pt x="203" y="274"/>
                    </a:lnTo>
                    <a:lnTo>
                      <a:pt x="204" y="275"/>
                    </a:lnTo>
                    <a:lnTo>
                      <a:pt x="205" y="275"/>
                    </a:lnTo>
                    <a:lnTo>
                      <a:pt x="205" y="275"/>
                    </a:lnTo>
                    <a:lnTo>
                      <a:pt x="205" y="275"/>
                    </a:lnTo>
                    <a:lnTo>
                      <a:pt x="205" y="276"/>
                    </a:lnTo>
                    <a:lnTo>
                      <a:pt x="206" y="276"/>
                    </a:lnTo>
                    <a:lnTo>
                      <a:pt x="206" y="277"/>
                    </a:lnTo>
                    <a:lnTo>
                      <a:pt x="207" y="280"/>
                    </a:lnTo>
                    <a:lnTo>
                      <a:pt x="209" y="280"/>
                    </a:lnTo>
                    <a:lnTo>
                      <a:pt x="209" y="281"/>
                    </a:lnTo>
                    <a:lnTo>
                      <a:pt x="209" y="281"/>
                    </a:lnTo>
                    <a:lnTo>
                      <a:pt x="209" y="282"/>
                    </a:lnTo>
                    <a:lnTo>
                      <a:pt x="210" y="284"/>
                    </a:lnTo>
                    <a:lnTo>
                      <a:pt x="210" y="287"/>
                    </a:lnTo>
                    <a:lnTo>
                      <a:pt x="211" y="289"/>
                    </a:lnTo>
                    <a:lnTo>
                      <a:pt x="212" y="291"/>
                    </a:lnTo>
                    <a:lnTo>
                      <a:pt x="213" y="293"/>
                    </a:lnTo>
                    <a:lnTo>
                      <a:pt x="214" y="295"/>
                    </a:lnTo>
                    <a:lnTo>
                      <a:pt x="215" y="297"/>
                    </a:lnTo>
                    <a:lnTo>
                      <a:pt x="215" y="298"/>
                    </a:lnTo>
                    <a:lnTo>
                      <a:pt x="215" y="301"/>
                    </a:lnTo>
                    <a:lnTo>
                      <a:pt x="216" y="302"/>
                    </a:lnTo>
                    <a:lnTo>
                      <a:pt x="217" y="304"/>
                    </a:lnTo>
                    <a:lnTo>
                      <a:pt x="218" y="306"/>
                    </a:lnTo>
                    <a:lnTo>
                      <a:pt x="220" y="309"/>
                    </a:lnTo>
                    <a:lnTo>
                      <a:pt x="221" y="310"/>
                    </a:lnTo>
                    <a:lnTo>
                      <a:pt x="222" y="311"/>
                    </a:lnTo>
                    <a:lnTo>
                      <a:pt x="222" y="311"/>
                    </a:lnTo>
                    <a:lnTo>
                      <a:pt x="222" y="311"/>
                    </a:lnTo>
                    <a:lnTo>
                      <a:pt x="223" y="311"/>
                    </a:lnTo>
                    <a:lnTo>
                      <a:pt x="224" y="310"/>
                    </a:lnTo>
                    <a:lnTo>
                      <a:pt x="225" y="310"/>
                    </a:lnTo>
                    <a:lnTo>
                      <a:pt x="225" y="309"/>
                    </a:lnTo>
                    <a:lnTo>
                      <a:pt x="225" y="307"/>
                    </a:lnTo>
                    <a:lnTo>
                      <a:pt x="225" y="306"/>
                    </a:lnTo>
                    <a:lnTo>
                      <a:pt x="226" y="306"/>
                    </a:lnTo>
                    <a:lnTo>
                      <a:pt x="226" y="306"/>
                    </a:lnTo>
                    <a:lnTo>
                      <a:pt x="227" y="306"/>
                    </a:lnTo>
                    <a:lnTo>
                      <a:pt x="228" y="306"/>
                    </a:lnTo>
                    <a:lnTo>
                      <a:pt x="228" y="306"/>
                    </a:lnTo>
                    <a:lnTo>
                      <a:pt x="229" y="305"/>
                    </a:lnTo>
                    <a:lnTo>
                      <a:pt x="229" y="305"/>
                    </a:lnTo>
                    <a:lnTo>
                      <a:pt x="230" y="305"/>
                    </a:lnTo>
                    <a:lnTo>
                      <a:pt x="229" y="305"/>
                    </a:lnTo>
                    <a:lnTo>
                      <a:pt x="229" y="304"/>
                    </a:lnTo>
                    <a:lnTo>
                      <a:pt x="229" y="304"/>
                    </a:lnTo>
                    <a:lnTo>
                      <a:pt x="229" y="303"/>
                    </a:lnTo>
                    <a:lnTo>
                      <a:pt x="229" y="302"/>
                    </a:lnTo>
                    <a:lnTo>
                      <a:pt x="233" y="300"/>
                    </a:lnTo>
                    <a:lnTo>
                      <a:pt x="233" y="300"/>
                    </a:lnTo>
                    <a:lnTo>
                      <a:pt x="233" y="299"/>
                    </a:lnTo>
                    <a:lnTo>
                      <a:pt x="233" y="298"/>
                    </a:lnTo>
                    <a:lnTo>
                      <a:pt x="233" y="297"/>
                    </a:lnTo>
                    <a:lnTo>
                      <a:pt x="232" y="295"/>
                    </a:lnTo>
                    <a:lnTo>
                      <a:pt x="232" y="291"/>
                    </a:lnTo>
                    <a:lnTo>
                      <a:pt x="233" y="290"/>
                    </a:lnTo>
                    <a:lnTo>
                      <a:pt x="233" y="290"/>
                    </a:lnTo>
                    <a:lnTo>
                      <a:pt x="233" y="289"/>
                    </a:lnTo>
                    <a:lnTo>
                      <a:pt x="233" y="288"/>
                    </a:lnTo>
                    <a:lnTo>
                      <a:pt x="233" y="287"/>
                    </a:lnTo>
                    <a:lnTo>
                      <a:pt x="233" y="285"/>
                    </a:lnTo>
                    <a:lnTo>
                      <a:pt x="233" y="284"/>
                    </a:lnTo>
                    <a:lnTo>
                      <a:pt x="232" y="282"/>
                    </a:lnTo>
                    <a:lnTo>
                      <a:pt x="232" y="281"/>
                    </a:lnTo>
                    <a:lnTo>
                      <a:pt x="232" y="280"/>
                    </a:lnTo>
                    <a:lnTo>
                      <a:pt x="232" y="280"/>
                    </a:lnTo>
                    <a:lnTo>
                      <a:pt x="232" y="279"/>
                    </a:lnTo>
                    <a:lnTo>
                      <a:pt x="232" y="278"/>
                    </a:lnTo>
                    <a:lnTo>
                      <a:pt x="232" y="276"/>
                    </a:lnTo>
                    <a:lnTo>
                      <a:pt x="233" y="275"/>
                    </a:lnTo>
                    <a:lnTo>
                      <a:pt x="234" y="275"/>
                    </a:lnTo>
                    <a:lnTo>
                      <a:pt x="235" y="274"/>
                    </a:lnTo>
                    <a:lnTo>
                      <a:pt x="235" y="273"/>
                    </a:lnTo>
                    <a:lnTo>
                      <a:pt x="235" y="272"/>
                    </a:lnTo>
                    <a:lnTo>
                      <a:pt x="236" y="272"/>
                    </a:lnTo>
                    <a:lnTo>
                      <a:pt x="236" y="272"/>
                    </a:lnTo>
                    <a:lnTo>
                      <a:pt x="237" y="272"/>
                    </a:lnTo>
                    <a:lnTo>
                      <a:pt x="238" y="271"/>
                    </a:lnTo>
                    <a:lnTo>
                      <a:pt x="238" y="271"/>
                    </a:lnTo>
                    <a:lnTo>
                      <a:pt x="240" y="271"/>
                    </a:lnTo>
                    <a:lnTo>
                      <a:pt x="240" y="270"/>
                    </a:lnTo>
                    <a:lnTo>
                      <a:pt x="240" y="269"/>
                    </a:lnTo>
                    <a:lnTo>
                      <a:pt x="241" y="268"/>
                    </a:lnTo>
                    <a:lnTo>
                      <a:pt x="241" y="267"/>
                    </a:lnTo>
                    <a:lnTo>
                      <a:pt x="242" y="266"/>
                    </a:lnTo>
                    <a:lnTo>
                      <a:pt x="242" y="266"/>
                    </a:lnTo>
                    <a:lnTo>
                      <a:pt x="243" y="265"/>
                    </a:lnTo>
                    <a:lnTo>
                      <a:pt x="244" y="265"/>
                    </a:lnTo>
                    <a:lnTo>
                      <a:pt x="245" y="265"/>
                    </a:lnTo>
                    <a:lnTo>
                      <a:pt x="245" y="264"/>
                    </a:lnTo>
                    <a:lnTo>
                      <a:pt x="246" y="264"/>
                    </a:lnTo>
                    <a:lnTo>
                      <a:pt x="246" y="263"/>
                    </a:lnTo>
                    <a:lnTo>
                      <a:pt x="247" y="260"/>
                    </a:lnTo>
                    <a:lnTo>
                      <a:pt x="248" y="259"/>
                    </a:lnTo>
                    <a:lnTo>
                      <a:pt x="249" y="259"/>
                    </a:lnTo>
                    <a:lnTo>
                      <a:pt x="250" y="258"/>
                    </a:lnTo>
                    <a:lnTo>
                      <a:pt x="251" y="258"/>
                    </a:lnTo>
                    <a:lnTo>
                      <a:pt x="252" y="257"/>
                    </a:lnTo>
                    <a:lnTo>
                      <a:pt x="252" y="257"/>
                    </a:lnTo>
                    <a:lnTo>
                      <a:pt x="251" y="255"/>
                    </a:lnTo>
                    <a:lnTo>
                      <a:pt x="252" y="254"/>
                    </a:lnTo>
                    <a:lnTo>
                      <a:pt x="253" y="256"/>
                    </a:lnTo>
                    <a:lnTo>
                      <a:pt x="257" y="253"/>
                    </a:lnTo>
                    <a:lnTo>
                      <a:pt x="258" y="251"/>
                    </a:lnTo>
                    <a:lnTo>
                      <a:pt x="257" y="251"/>
                    </a:lnTo>
                    <a:lnTo>
                      <a:pt x="257" y="250"/>
                    </a:lnTo>
                    <a:lnTo>
                      <a:pt x="257" y="250"/>
                    </a:lnTo>
                    <a:lnTo>
                      <a:pt x="256" y="249"/>
                    </a:lnTo>
                    <a:lnTo>
                      <a:pt x="256" y="249"/>
                    </a:lnTo>
                    <a:lnTo>
                      <a:pt x="257" y="248"/>
                    </a:lnTo>
                    <a:lnTo>
                      <a:pt x="257" y="248"/>
                    </a:lnTo>
                    <a:lnTo>
                      <a:pt x="258" y="248"/>
                    </a:lnTo>
                    <a:lnTo>
                      <a:pt x="259" y="248"/>
                    </a:lnTo>
                    <a:lnTo>
                      <a:pt x="259" y="247"/>
                    </a:lnTo>
                    <a:lnTo>
                      <a:pt x="260" y="246"/>
                    </a:lnTo>
                    <a:lnTo>
                      <a:pt x="260" y="244"/>
                    </a:lnTo>
                    <a:lnTo>
                      <a:pt x="261" y="245"/>
                    </a:lnTo>
                    <a:lnTo>
                      <a:pt x="261" y="247"/>
                    </a:lnTo>
                    <a:lnTo>
                      <a:pt x="262" y="244"/>
                    </a:lnTo>
                    <a:lnTo>
                      <a:pt x="262" y="246"/>
                    </a:lnTo>
                    <a:lnTo>
                      <a:pt x="263" y="246"/>
                    </a:lnTo>
                    <a:lnTo>
                      <a:pt x="263" y="247"/>
                    </a:lnTo>
                    <a:lnTo>
                      <a:pt x="263" y="248"/>
                    </a:lnTo>
                    <a:lnTo>
                      <a:pt x="263" y="248"/>
                    </a:lnTo>
                    <a:lnTo>
                      <a:pt x="264" y="248"/>
                    </a:lnTo>
                    <a:lnTo>
                      <a:pt x="264" y="248"/>
                    </a:lnTo>
                    <a:lnTo>
                      <a:pt x="264" y="247"/>
                    </a:lnTo>
                    <a:lnTo>
                      <a:pt x="264" y="247"/>
                    </a:lnTo>
                    <a:lnTo>
                      <a:pt x="264" y="246"/>
                    </a:lnTo>
                    <a:lnTo>
                      <a:pt x="265" y="244"/>
                    </a:lnTo>
                    <a:lnTo>
                      <a:pt x="265" y="244"/>
                    </a:lnTo>
                    <a:lnTo>
                      <a:pt x="265" y="244"/>
                    </a:lnTo>
                    <a:lnTo>
                      <a:pt x="266" y="245"/>
                    </a:lnTo>
                    <a:lnTo>
                      <a:pt x="265" y="246"/>
                    </a:lnTo>
                    <a:lnTo>
                      <a:pt x="267" y="248"/>
                    </a:lnTo>
                    <a:lnTo>
                      <a:pt x="267" y="245"/>
                    </a:lnTo>
                    <a:lnTo>
                      <a:pt x="267" y="245"/>
                    </a:lnTo>
                    <a:lnTo>
                      <a:pt x="268" y="245"/>
                    </a:lnTo>
                    <a:lnTo>
                      <a:pt x="268" y="245"/>
                    </a:lnTo>
                    <a:lnTo>
                      <a:pt x="269" y="246"/>
                    </a:lnTo>
                    <a:lnTo>
                      <a:pt x="270" y="246"/>
                    </a:lnTo>
                    <a:lnTo>
                      <a:pt x="271" y="246"/>
                    </a:lnTo>
                    <a:lnTo>
                      <a:pt x="271" y="246"/>
                    </a:lnTo>
                    <a:lnTo>
                      <a:pt x="271" y="245"/>
                    </a:lnTo>
                    <a:lnTo>
                      <a:pt x="271" y="244"/>
                    </a:lnTo>
                    <a:lnTo>
                      <a:pt x="272" y="244"/>
                    </a:lnTo>
                    <a:lnTo>
                      <a:pt x="274" y="245"/>
                    </a:lnTo>
                    <a:lnTo>
                      <a:pt x="274" y="245"/>
                    </a:lnTo>
                    <a:lnTo>
                      <a:pt x="275" y="245"/>
                    </a:lnTo>
                    <a:lnTo>
                      <a:pt x="275" y="244"/>
                    </a:lnTo>
                    <a:lnTo>
                      <a:pt x="275" y="243"/>
                    </a:lnTo>
                    <a:lnTo>
                      <a:pt x="275" y="243"/>
                    </a:lnTo>
                    <a:lnTo>
                      <a:pt x="277" y="245"/>
                    </a:lnTo>
                    <a:lnTo>
                      <a:pt x="277" y="245"/>
                    </a:lnTo>
                    <a:lnTo>
                      <a:pt x="277" y="246"/>
                    </a:lnTo>
                    <a:lnTo>
                      <a:pt x="277" y="247"/>
                    </a:lnTo>
                    <a:lnTo>
                      <a:pt x="276" y="248"/>
                    </a:lnTo>
                    <a:lnTo>
                      <a:pt x="276" y="248"/>
                    </a:lnTo>
                    <a:lnTo>
                      <a:pt x="277" y="249"/>
                    </a:lnTo>
                    <a:lnTo>
                      <a:pt x="278" y="249"/>
                    </a:lnTo>
                    <a:lnTo>
                      <a:pt x="278" y="249"/>
                    </a:lnTo>
                    <a:lnTo>
                      <a:pt x="278" y="249"/>
                    </a:lnTo>
                    <a:lnTo>
                      <a:pt x="279" y="249"/>
                    </a:lnTo>
                    <a:lnTo>
                      <a:pt x="279" y="252"/>
                    </a:lnTo>
                    <a:lnTo>
                      <a:pt x="279" y="252"/>
                    </a:lnTo>
                    <a:lnTo>
                      <a:pt x="279" y="252"/>
                    </a:lnTo>
                    <a:lnTo>
                      <a:pt x="280" y="252"/>
                    </a:lnTo>
                    <a:lnTo>
                      <a:pt x="281" y="253"/>
                    </a:lnTo>
                    <a:lnTo>
                      <a:pt x="282" y="254"/>
                    </a:lnTo>
                    <a:lnTo>
                      <a:pt x="283" y="255"/>
                    </a:lnTo>
                    <a:lnTo>
                      <a:pt x="283" y="255"/>
                    </a:lnTo>
                    <a:lnTo>
                      <a:pt x="283" y="256"/>
                    </a:lnTo>
                    <a:lnTo>
                      <a:pt x="285" y="255"/>
                    </a:lnTo>
                    <a:lnTo>
                      <a:pt x="284" y="258"/>
                    </a:lnTo>
                    <a:lnTo>
                      <a:pt x="284" y="258"/>
                    </a:lnTo>
                    <a:lnTo>
                      <a:pt x="284" y="258"/>
                    </a:lnTo>
                    <a:lnTo>
                      <a:pt x="285" y="258"/>
                    </a:lnTo>
                    <a:lnTo>
                      <a:pt x="286" y="259"/>
                    </a:lnTo>
                    <a:lnTo>
                      <a:pt x="287" y="259"/>
                    </a:lnTo>
                    <a:lnTo>
                      <a:pt x="287" y="260"/>
                    </a:lnTo>
                    <a:lnTo>
                      <a:pt x="288" y="260"/>
                    </a:lnTo>
                    <a:lnTo>
                      <a:pt x="289" y="261"/>
                    </a:lnTo>
                    <a:lnTo>
                      <a:pt x="289" y="262"/>
                    </a:lnTo>
                    <a:lnTo>
                      <a:pt x="289" y="263"/>
                    </a:lnTo>
                    <a:lnTo>
                      <a:pt x="289" y="264"/>
                    </a:lnTo>
                    <a:lnTo>
                      <a:pt x="289" y="264"/>
                    </a:lnTo>
                    <a:lnTo>
                      <a:pt x="290" y="264"/>
                    </a:lnTo>
                    <a:lnTo>
                      <a:pt x="290" y="265"/>
                    </a:lnTo>
                    <a:lnTo>
                      <a:pt x="291" y="266"/>
                    </a:lnTo>
                    <a:lnTo>
                      <a:pt x="290" y="267"/>
                    </a:lnTo>
                    <a:lnTo>
                      <a:pt x="290" y="272"/>
                    </a:lnTo>
                    <a:lnTo>
                      <a:pt x="290" y="273"/>
                    </a:lnTo>
                    <a:lnTo>
                      <a:pt x="290" y="273"/>
                    </a:lnTo>
                    <a:lnTo>
                      <a:pt x="291" y="274"/>
                    </a:lnTo>
                    <a:lnTo>
                      <a:pt x="291" y="274"/>
                    </a:lnTo>
                    <a:lnTo>
                      <a:pt x="292" y="274"/>
                    </a:lnTo>
                    <a:lnTo>
                      <a:pt x="293" y="274"/>
                    </a:lnTo>
                    <a:lnTo>
                      <a:pt x="293" y="274"/>
                    </a:lnTo>
                    <a:lnTo>
                      <a:pt x="293" y="274"/>
                    </a:lnTo>
                    <a:lnTo>
                      <a:pt x="294" y="274"/>
                    </a:lnTo>
                    <a:lnTo>
                      <a:pt x="294" y="274"/>
                    </a:lnTo>
                    <a:lnTo>
                      <a:pt x="295" y="274"/>
                    </a:lnTo>
                    <a:lnTo>
                      <a:pt x="295" y="273"/>
                    </a:lnTo>
                    <a:lnTo>
                      <a:pt x="296" y="273"/>
                    </a:lnTo>
                    <a:lnTo>
                      <a:pt x="296" y="272"/>
                    </a:lnTo>
                    <a:lnTo>
                      <a:pt x="297" y="272"/>
                    </a:lnTo>
                    <a:lnTo>
                      <a:pt x="299" y="271"/>
                    </a:lnTo>
                    <a:lnTo>
                      <a:pt x="299" y="271"/>
                    </a:lnTo>
                    <a:lnTo>
                      <a:pt x="299" y="268"/>
                    </a:lnTo>
                    <a:lnTo>
                      <a:pt x="299" y="267"/>
                    </a:lnTo>
                    <a:lnTo>
                      <a:pt x="300" y="267"/>
                    </a:lnTo>
                    <a:lnTo>
                      <a:pt x="301" y="268"/>
                    </a:lnTo>
                    <a:lnTo>
                      <a:pt x="301" y="269"/>
                    </a:lnTo>
                    <a:lnTo>
                      <a:pt x="301" y="271"/>
                    </a:lnTo>
                    <a:lnTo>
                      <a:pt x="302" y="271"/>
                    </a:lnTo>
                    <a:lnTo>
                      <a:pt x="303" y="272"/>
                    </a:lnTo>
                    <a:lnTo>
                      <a:pt x="303" y="272"/>
                    </a:lnTo>
                    <a:lnTo>
                      <a:pt x="304" y="274"/>
                    </a:lnTo>
                    <a:lnTo>
                      <a:pt x="304" y="276"/>
                    </a:lnTo>
                    <a:lnTo>
                      <a:pt x="304" y="278"/>
                    </a:lnTo>
                    <a:lnTo>
                      <a:pt x="304" y="279"/>
                    </a:lnTo>
                    <a:lnTo>
                      <a:pt x="304" y="281"/>
                    </a:lnTo>
                    <a:lnTo>
                      <a:pt x="305" y="281"/>
                    </a:lnTo>
                    <a:lnTo>
                      <a:pt x="306" y="283"/>
                    </a:lnTo>
                    <a:lnTo>
                      <a:pt x="306" y="284"/>
                    </a:lnTo>
                    <a:lnTo>
                      <a:pt x="306" y="284"/>
                    </a:lnTo>
                    <a:lnTo>
                      <a:pt x="308" y="289"/>
                    </a:lnTo>
                    <a:lnTo>
                      <a:pt x="309" y="292"/>
                    </a:lnTo>
                    <a:lnTo>
                      <a:pt x="308" y="292"/>
                    </a:lnTo>
                    <a:lnTo>
                      <a:pt x="308" y="293"/>
                    </a:lnTo>
                    <a:lnTo>
                      <a:pt x="308" y="294"/>
                    </a:lnTo>
                    <a:lnTo>
                      <a:pt x="307" y="295"/>
                    </a:lnTo>
                    <a:lnTo>
                      <a:pt x="307" y="295"/>
                    </a:lnTo>
                    <a:lnTo>
                      <a:pt x="310" y="295"/>
                    </a:lnTo>
                    <a:lnTo>
                      <a:pt x="309" y="298"/>
                    </a:lnTo>
                    <a:lnTo>
                      <a:pt x="309" y="298"/>
                    </a:lnTo>
                    <a:lnTo>
                      <a:pt x="309" y="299"/>
                    </a:lnTo>
                    <a:lnTo>
                      <a:pt x="309" y="300"/>
                    </a:lnTo>
                    <a:lnTo>
                      <a:pt x="309" y="302"/>
                    </a:lnTo>
                    <a:lnTo>
                      <a:pt x="309" y="302"/>
                    </a:lnTo>
                    <a:lnTo>
                      <a:pt x="309" y="303"/>
                    </a:lnTo>
                    <a:lnTo>
                      <a:pt x="310" y="302"/>
                    </a:lnTo>
                    <a:lnTo>
                      <a:pt x="310" y="302"/>
                    </a:lnTo>
                    <a:lnTo>
                      <a:pt x="310" y="301"/>
                    </a:lnTo>
                    <a:lnTo>
                      <a:pt x="310" y="301"/>
                    </a:lnTo>
                    <a:lnTo>
                      <a:pt x="310" y="302"/>
                    </a:lnTo>
                    <a:lnTo>
                      <a:pt x="310" y="302"/>
                    </a:lnTo>
                    <a:lnTo>
                      <a:pt x="309" y="303"/>
                    </a:lnTo>
                    <a:lnTo>
                      <a:pt x="309" y="304"/>
                    </a:lnTo>
                    <a:lnTo>
                      <a:pt x="309" y="304"/>
                    </a:lnTo>
                    <a:lnTo>
                      <a:pt x="309" y="305"/>
                    </a:lnTo>
                    <a:lnTo>
                      <a:pt x="308" y="306"/>
                    </a:lnTo>
                    <a:lnTo>
                      <a:pt x="308" y="307"/>
                    </a:lnTo>
                    <a:lnTo>
                      <a:pt x="308" y="307"/>
                    </a:lnTo>
                    <a:lnTo>
                      <a:pt x="308" y="310"/>
                    </a:lnTo>
                    <a:lnTo>
                      <a:pt x="308" y="311"/>
                    </a:lnTo>
                    <a:lnTo>
                      <a:pt x="308" y="312"/>
                    </a:lnTo>
                    <a:lnTo>
                      <a:pt x="309" y="313"/>
                    </a:lnTo>
                    <a:lnTo>
                      <a:pt x="309" y="313"/>
                    </a:lnTo>
                    <a:lnTo>
                      <a:pt x="309" y="313"/>
                    </a:lnTo>
                    <a:lnTo>
                      <a:pt x="309" y="312"/>
                    </a:lnTo>
                    <a:lnTo>
                      <a:pt x="309" y="311"/>
                    </a:lnTo>
                    <a:lnTo>
                      <a:pt x="309" y="311"/>
                    </a:lnTo>
                    <a:lnTo>
                      <a:pt x="310" y="310"/>
                    </a:lnTo>
                    <a:lnTo>
                      <a:pt x="310" y="312"/>
                    </a:lnTo>
                    <a:lnTo>
                      <a:pt x="310" y="312"/>
                    </a:lnTo>
                    <a:lnTo>
                      <a:pt x="312" y="313"/>
                    </a:lnTo>
                    <a:lnTo>
                      <a:pt x="312" y="314"/>
                    </a:lnTo>
                    <a:lnTo>
                      <a:pt x="313" y="314"/>
                    </a:lnTo>
                    <a:lnTo>
                      <a:pt x="313" y="315"/>
                    </a:lnTo>
                    <a:lnTo>
                      <a:pt x="314" y="317"/>
                    </a:lnTo>
                    <a:lnTo>
                      <a:pt x="314" y="318"/>
                    </a:lnTo>
                    <a:lnTo>
                      <a:pt x="315" y="319"/>
                    </a:lnTo>
                    <a:lnTo>
                      <a:pt x="315" y="320"/>
                    </a:lnTo>
                    <a:lnTo>
                      <a:pt x="316" y="321"/>
                    </a:lnTo>
                    <a:lnTo>
                      <a:pt x="317" y="320"/>
                    </a:lnTo>
                    <a:lnTo>
                      <a:pt x="317" y="320"/>
                    </a:lnTo>
                    <a:lnTo>
                      <a:pt x="317" y="319"/>
                    </a:lnTo>
                    <a:lnTo>
                      <a:pt x="317" y="319"/>
                    </a:lnTo>
                    <a:lnTo>
                      <a:pt x="317" y="318"/>
                    </a:lnTo>
                    <a:lnTo>
                      <a:pt x="318" y="318"/>
                    </a:lnTo>
                    <a:lnTo>
                      <a:pt x="318" y="319"/>
                    </a:lnTo>
                    <a:lnTo>
                      <a:pt x="318" y="319"/>
                    </a:lnTo>
                    <a:lnTo>
                      <a:pt x="319" y="319"/>
                    </a:lnTo>
                    <a:lnTo>
                      <a:pt x="320" y="320"/>
                    </a:lnTo>
                    <a:lnTo>
                      <a:pt x="320" y="320"/>
                    </a:lnTo>
                    <a:lnTo>
                      <a:pt x="320" y="321"/>
                    </a:lnTo>
                    <a:lnTo>
                      <a:pt x="321" y="321"/>
                    </a:lnTo>
                    <a:lnTo>
                      <a:pt x="321" y="321"/>
                    </a:lnTo>
                    <a:lnTo>
                      <a:pt x="320" y="322"/>
                    </a:lnTo>
                    <a:lnTo>
                      <a:pt x="320" y="322"/>
                    </a:lnTo>
                    <a:lnTo>
                      <a:pt x="320" y="323"/>
                    </a:lnTo>
                    <a:lnTo>
                      <a:pt x="321" y="323"/>
                    </a:lnTo>
                    <a:lnTo>
                      <a:pt x="321" y="322"/>
                    </a:lnTo>
                    <a:lnTo>
                      <a:pt x="322" y="322"/>
                    </a:lnTo>
                    <a:lnTo>
                      <a:pt x="322" y="322"/>
                    </a:lnTo>
                    <a:lnTo>
                      <a:pt x="323" y="322"/>
                    </a:lnTo>
                    <a:lnTo>
                      <a:pt x="324" y="323"/>
                    </a:lnTo>
                    <a:lnTo>
                      <a:pt x="324" y="323"/>
                    </a:lnTo>
                    <a:lnTo>
                      <a:pt x="324" y="322"/>
                    </a:lnTo>
                    <a:lnTo>
                      <a:pt x="325" y="322"/>
                    </a:lnTo>
                    <a:lnTo>
                      <a:pt x="325" y="321"/>
                    </a:lnTo>
                    <a:lnTo>
                      <a:pt x="325" y="321"/>
                    </a:lnTo>
                    <a:lnTo>
                      <a:pt x="324" y="320"/>
                    </a:lnTo>
                    <a:lnTo>
                      <a:pt x="324" y="320"/>
                    </a:lnTo>
                    <a:lnTo>
                      <a:pt x="324" y="319"/>
                    </a:lnTo>
                    <a:lnTo>
                      <a:pt x="323" y="318"/>
                    </a:lnTo>
                    <a:lnTo>
                      <a:pt x="323" y="318"/>
                    </a:lnTo>
                    <a:lnTo>
                      <a:pt x="323" y="317"/>
                    </a:lnTo>
                    <a:lnTo>
                      <a:pt x="322" y="317"/>
                    </a:lnTo>
                    <a:lnTo>
                      <a:pt x="321" y="317"/>
                    </a:lnTo>
                    <a:lnTo>
                      <a:pt x="321" y="317"/>
                    </a:lnTo>
                    <a:lnTo>
                      <a:pt x="320" y="317"/>
                    </a:lnTo>
                    <a:lnTo>
                      <a:pt x="319" y="317"/>
                    </a:lnTo>
                    <a:lnTo>
                      <a:pt x="319" y="317"/>
                    </a:lnTo>
                    <a:lnTo>
                      <a:pt x="319" y="316"/>
                    </a:lnTo>
                    <a:lnTo>
                      <a:pt x="319" y="316"/>
                    </a:lnTo>
                    <a:lnTo>
                      <a:pt x="318" y="314"/>
                    </a:lnTo>
                    <a:lnTo>
                      <a:pt x="318" y="314"/>
                    </a:lnTo>
                    <a:lnTo>
                      <a:pt x="318" y="315"/>
                    </a:lnTo>
                    <a:lnTo>
                      <a:pt x="317" y="316"/>
                    </a:lnTo>
                    <a:lnTo>
                      <a:pt x="317" y="316"/>
                    </a:lnTo>
                    <a:lnTo>
                      <a:pt x="317" y="315"/>
                    </a:lnTo>
                    <a:lnTo>
                      <a:pt x="316" y="314"/>
                    </a:lnTo>
                    <a:lnTo>
                      <a:pt x="316" y="314"/>
                    </a:lnTo>
                    <a:lnTo>
                      <a:pt x="316" y="313"/>
                    </a:lnTo>
                    <a:lnTo>
                      <a:pt x="317" y="312"/>
                    </a:lnTo>
                    <a:lnTo>
                      <a:pt x="317" y="312"/>
                    </a:lnTo>
                    <a:lnTo>
                      <a:pt x="317" y="312"/>
                    </a:lnTo>
                    <a:lnTo>
                      <a:pt x="317" y="313"/>
                    </a:lnTo>
                    <a:lnTo>
                      <a:pt x="317" y="313"/>
                    </a:lnTo>
                    <a:lnTo>
                      <a:pt x="318" y="312"/>
                    </a:lnTo>
                    <a:lnTo>
                      <a:pt x="317" y="312"/>
                    </a:lnTo>
                    <a:lnTo>
                      <a:pt x="317" y="311"/>
                    </a:lnTo>
                    <a:lnTo>
                      <a:pt x="317" y="311"/>
                    </a:lnTo>
                    <a:lnTo>
                      <a:pt x="317" y="310"/>
                    </a:lnTo>
                    <a:lnTo>
                      <a:pt x="317" y="310"/>
                    </a:lnTo>
                    <a:lnTo>
                      <a:pt x="316" y="309"/>
                    </a:lnTo>
                    <a:lnTo>
                      <a:pt x="315" y="309"/>
                    </a:lnTo>
                    <a:lnTo>
                      <a:pt x="315" y="306"/>
                    </a:lnTo>
                    <a:lnTo>
                      <a:pt x="312" y="307"/>
                    </a:lnTo>
                    <a:lnTo>
                      <a:pt x="312" y="304"/>
                    </a:lnTo>
                    <a:lnTo>
                      <a:pt x="312" y="302"/>
                    </a:lnTo>
                    <a:lnTo>
                      <a:pt x="312" y="300"/>
                    </a:lnTo>
                    <a:lnTo>
                      <a:pt x="312" y="300"/>
                    </a:lnTo>
                    <a:lnTo>
                      <a:pt x="311" y="299"/>
                    </a:lnTo>
                    <a:lnTo>
                      <a:pt x="312" y="299"/>
                    </a:lnTo>
                    <a:lnTo>
                      <a:pt x="312" y="299"/>
                    </a:lnTo>
                    <a:lnTo>
                      <a:pt x="313" y="298"/>
                    </a:lnTo>
                    <a:lnTo>
                      <a:pt x="313" y="297"/>
                    </a:lnTo>
                    <a:lnTo>
                      <a:pt x="313" y="293"/>
                    </a:lnTo>
                    <a:lnTo>
                      <a:pt x="313" y="293"/>
                    </a:lnTo>
                    <a:lnTo>
                      <a:pt x="314" y="293"/>
                    </a:lnTo>
                    <a:lnTo>
                      <a:pt x="314" y="292"/>
                    </a:lnTo>
                    <a:lnTo>
                      <a:pt x="314" y="292"/>
                    </a:lnTo>
                    <a:lnTo>
                      <a:pt x="314" y="289"/>
                    </a:lnTo>
                    <a:lnTo>
                      <a:pt x="314" y="288"/>
                    </a:lnTo>
                    <a:lnTo>
                      <a:pt x="314" y="288"/>
                    </a:lnTo>
                    <a:lnTo>
                      <a:pt x="314" y="288"/>
                    </a:lnTo>
                    <a:lnTo>
                      <a:pt x="314" y="286"/>
                    </a:lnTo>
                    <a:lnTo>
                      <a:pt x="315" y="286"/>
                    </a:lnTo>
                    <a:lnTo>
                      <a:pt x="315" y="286"/>
                    </a:lnTo>
                    <a:lnTo>
                      <a:pt x="315" y="285"/>
                    </a:lnTo>
                    <a:lnTo>
                      <a:pt x="316" y="285"/>
                    </a:lnTo>
                    <a:lnTo>
                      <a:pt x="317" y="286"/>
                    </a:lnTo>
                    <a:lnTo>
                      <a:pt x="318" y="286"/>
                    </a:lnTo>
                    <a:lnTo>
                      <a:pt x="318" y="287"/>
                    </a:lnTo>
                    <a:lnTo>
                      <a:pt x="318" y="287"/>
                    </a:lnTo>
                    <a:lnTo>
                      <a:pt x="318" y="288"/>
                    </a:lnTo>
                    <a:lnTo>
                      <a:pt x="317" y="288"/>
                    </a:lnTo>
                    <a:lnTo>
                      <a:pt x="317" y="289"/>
                    </a:lnTo>
                    <a:lnTo>
                      <a:pt x="318" y="290"/>
                    </a:lnTo>
                    <a:lnTo>
                      <a:pt x="319" y="290"/>
                    </a:lnTo>
                    <a:lnTo>
                      <a:pt x="320" y="289"/>
                    </a:lnTo>
                    <a:lnTo>
                      <a:pt x="321" y="289"/>
                    </a:lnTo>
                    <a:lnTo>
                      <a:pt x="321" y="289"/>
                    </a:lnTo>
                    <a:lnTo>
                      <a:pt x="322" y="288"/>
                    </a:lnTo>
                    <a:lnTo>
                      <a:pt x="322" y="288"/>
                    </a:lnTo>
                    <a:lnTo>
                      <a:pt x="324" y="294"/>
                    </a:lnTo>
                    <a:lnTo>
                      <a:pt x="324" y="293"/>
                    </a:lnTo>
                    <a:lnTo>
                      <a:pt x="325" y="293"/>
                    </a:lnTo>
                    <a:lnTo>
                      <a:pt x="326" y="293"/>
                    </a:lnTo>
                    <a:lnTo>
                      <a:pt x="326" y="291"/>
                    </a:lnTo>
                    <a:lnTo>
                      <a:pt x="325" y="290"/>
                    </a:lnTo>
                    <a:lnTo>
                      <a:pt x="325" y="288"/>
                    </a:lnTo>
                    <a:lnTo>
                      <a:pt x="324" y="288"/>
                    </a:lnTo>
                    <a:lnTo>
                      <a:pt x="324" y="286"/>
                    </a:lnTo>
                    <a:lnTo>
                      <a:pt x="325" y="285"/>
                    </a:lnTo>
                    <a:lnTo>
                      <a:pt x="325" y="287"/>
                    </a:lnTo>
                    <a:lnTo>
                      <a:pt x="326" y="288"/>
                    </a:lnTo>
                    <a:lnTo>
                      <a:pt x="326" y="289"/>
                    </a:lnTo>
                    <a:lnTo>
                      <a:pt x="326" y="290"/>
                    </a:lnTo>
                    <a:lnTo>
                      <a:pt x="326" y="292"/>
                    </a:lnTo>
                    <a:lnTo>
                      <a:pt x="327" y="293"/>
                    </a:lnTo>
                    <a:lnTo>
                      <a:pt x="327" y="293"/>
                    </a:lnTo>
                    <a:lnTo>
                      <a:pt x="328" y="294"/>
                    </a:lnTo>
                    <a:lnTo>
                      <a:pt x="328" y="294"/>
                    </a:lnTo>
                    <a:lnTo>
                      <a:pt x="327" y="295"/>
                    </a:lnTo>
                    <a:lnTo>
                      <a:pt x="328" y="296"/>
                    </a:lnTo>
                    <a:lnTo>
                      <a:pt x="328" y="296"/>
                    </a:lnTo>
                    <a:lnTo>
                      <a:pt x="329" y="297"/>
                    </a:lnTo>
                    <a:lnTo>
                      <a:pt x="329" y="297"/>
                    </a:lnTo>
                    <a:lnTo>
                      <a:pt x="330" y="296"/>
                    </a:lnTo>
                    <a:lnTo>
                      <a:pt x="330" y="297"/>
                    </a:lnTo>
                    <a:lnTo>
                      <a:pt x="330" y="298"/>
                    </a:lnTo>
                    <a:lnTo>
                      <a:pt x="330" y="298"/>
                    </a:lnTo>
                    <a:lnTo>
                      <a:pt x="331" y="298"/>
                    </a:lnTo>
                    <a:lnTo>
                      <a:pt x="331" y="298"/>
                    </a:lnTo>
                    <a:lnTo>
                      <a:pt x="332" y="298"/>
                    </a:lnTo>
                    <a:lnTo>
                      <a:pt x="332" y="298"/>
                    </a:lnTo>
                    <a:lnTo>
                      <a:pt x="332" y="298"/>
                    </a:lnTo>
                    <a:lnTo>
                      <a:pt x="333" y="300"/>
                    </a:lnTo>
                    <a:lnTo>
                      <a:pt x="334" y="300"/>
                    </a:lnTo>
                    <a:lnTo>
                      <a:pt x="334" y="300"/>
                    </a:lnTo>
                    <a:lnTo>
                      <a:pt x="334" y="300"/>
                    </a:lnTo>
                    <a:lnTo>
                      <a:pt x="333" y="301"/>
                    </a:lnTo>
                    <a:lnTo>
                      <a:pt x="333" y="302"/>
                    </a:lnTo>
                    <a:lnTo>
                      <a:pt x="334" y="303"/>
                    </a:lnTo>
                    <a:lnTo>
                      <a:pt x="335" y="303"/>
                    </a:lnTo>
                    <a:lnTo>
                      <a:pt x="336" y="303"/>
                    </a:lnTo>
                    <a:lnTo>
                      <a:pt x="336" y="303"/>
                    </a:lnTo>
                    <a:lnTo>
                      <a:pt x="335" y="304"/>
                    </a:lnTo>
                    <a:lnTo>
                      <a:pt x="335" y="305"/>
                    </a:lnTo>
                    <a:lnTo>
                      <a:pt x="335" y="305"/>
                    </a:lnTo>
                    <a:lnTo>
                      <a:pt x="335" y="306"/>
                    </a:lnTo>
                    <a:lnTo>
                      <a:pt x="336" y="306"/>
                    </a:lnTo>
                    <a:lnTo>
                      <a:pt x="336" y="307"/>
                    </a:lnTo>
                    <a:lnTo>
                      <a:pt x="336" y="307"/>
                    </a:lnTo>
                    <a:lnTo>
                      <a:pt x="335" y="308"/>
                    </a:lnTo>
                    <a:lnTo>
                      <a:pt x="335" y="309"/>
                    </a:lnTo>
                    <a:lnTo>
                      <a:pt x="336" y="309"/>
                    </a:lnTo>
                    <a:lnTo>
                      <a:pt x="336" y="309"/>
                    </a:lnTo>
                    <a:lnTo>
                      <a:pt x="337" y="309"/>
                    </a:lnTo>
                    <a:lnTo>
                      <a:pt x="338" y="308"/>
                    </a:lnTo>
                    <a:lnTo>
                      <a:pt x="339" y="307"/>
                    </a:lnTo>
                    <a:lnTo>
                      <a:pt x="340" y="307"/>
                    </a:lnTo>
                    <a:lnTo>
                      <a:pt x="340" y="306"/>
                    </a:lnTo>
                    <a:lnTo>
                      <a:pt x="340" y="305"/>
                    </a:lnTo>
                    <a:lnTo>
                      <a:pt x="341" y="305"/>
                    </a:lnTo>
                    <a:lnTo>
                      <a:pt x="341" y="305"/>
                    </a:lnTo>
                    <a:lnTo>
                      <a:pt x="342" y="305"/>
                    </a:lnTo>
                    <a:lnTo>
                      <a:pt x="343" y="304"/>
                    </a:lnTo>
                    <a:lnTo>
                      <a:pt x="343" y="304"/>
                    </a:lnTo>
                    <a:lnTo>
                      <a:pt x="342" y="303"/>
                    </a:lnTo>
                    <a:lnTo>
                      <a:pt x="342" y="303"/>
                    </a:lnTo>
                    <a:lnTo>
                      <a:pt x="342" y="302"/>
                    </a:lnTo>
                    <a:lnTo>
                      <a:pt x="342" y="302"/>
                    </a:lnTo>
                    <a:lnTo>
                      <a:pt x="342" y="302"/>
                    </a:lnTo>
                    <a:lnTo>
                      <a:pt x="343" y="302"/>
                    </a:lnTo>
                    <a:lnTo>
                      <a:pt x="343" y="301"/>
                    </a:lnTo>
                    <a:lnTo>
                      <a:pt x="344" y="301"/>
                    </a:lnTo>
                    <a:lnTo>
                      <a:pt x="344" y="301"/>
                    </a:lnTo>
                    <a:lnTo>
                      <a:pt x="344" y="301"/>
                    </a:lnTo>
                    <a:lnTo>
                      <a:pt x="345" y="301"/>
                    </a:lnTo>
                    <a:lnTo>
                      <a:pt x="346" y="301"/>
                    </a:lnTo>
                    <a:lnTo>
                      <a:pt x="347" y="300"/>
                    </a:lnTo>
                    <a:lnTo>
                      <a:pt x="350" y="299"/>
                    </a:lnTo>
                    <a:lnTo>
                      <a:pt x="352" y="297"/>
                    </a:lnTo>
                    <a:lnTo>
                      <a:pt x="352" y="296"/>
                    </a:lnTo>
                    <a:lnTo>
                      <a:pt x="353" y="294"/>
                    </a:lnTo>
                    <a:lnTo>
                      <a:pt x="353" y="291"/>
                    </a:lnTo>
                    <a:lnTo>
                      <a:pt x="353" y="289"/>
                    </a:lnTo>
                    <a:lnTo>
                      <a:pt x="353" y="288"/>
                    </a:lnTo>
                    <a:lnTo>
                      <a:pt x="352" y="287"/>
                    </a:lnTo>
                    <a:lnTo>
                      <a:pt x="353" y="287"/>
                    </a:lnTo>
                    <a:lnTo>
                      <a:pt x="353" y="285"/>
                    </a:lnTo>
                    <a:lnTo>
                      <a:pt x="352" y="284"/>
                    </a:lnTo>
                    <a:lnTo>
                      <a:pt x="352" y="283"/>
                    </a:lnTo>
                    <a:lnTo>
                      <a:pt x="351" y="281"/>
                    </a:lnTo>
                    <a:lnTo>
                      <a:pt x="351" y="280"/>
                    </a:lnTo>
                    <a:lnTo>
                      <a:pt x="351" y="280"/>
                    </a:lnTo>
                    <a:lnTo>
                      <a:pt x="350" y="279"/>
                    </a:lnTo>
                    <a:lnTo>
                      <a:pt x="351" y="278"/>
                    </a:lnTo>
                    <a:lnTo>
                      <a:pt x="351" y="277"/>
                    </a:lnTo>
                    <a:lnTo>
                      <a:pt x="348" y="275"/>
                    </a:lnTo>
                    <a:lnTo>
                      <a:pt x="346" y="273"/>
                    </a:lnTo>
                    <a:lnTo>
                      <a:pt x="344" y="272"/>
                    </a:lnTo>
                    <a:lnTo>
                      <a:pt x="343" y="271"/>
                    </a:lnTo>
                    <a:lnTo>
                      <a:pt x="342" y="270"/>
                    </a:lnTo>
                    <a:lnTo>
                      <a:pt x="341" y="270"/>
                    </a:lnTo>
                    <a:lnTo>
                      <a:pt x="340" y="269"/>
                    </a:lnTo>
                    <a:lnTo>
                      <a:pt x="340" y="267"/>
                    </a:lnTo>
                    <a:lnTo>
                      <a:pt x="337" y="264"/>
                    </a:lnTo>
                    <a:lnTo>
                      <a:pt x="336" y="262"/>
                    </a:lnTo>
                    <a:lnTo>
                      <a:pt x="334" y="260"/>
                    </a:lnTo>
                    <a:lnTo>
                      <a:pt x="334" y="259"/>
                    </a:lnTo>
                    <a:lnTo>
                      <a:pt x="334" y="258"/>
                    </a:lnTo>
                    <a:lnTo>
                      <a:pt x="334" y="258"/>
                    </a:lnTo>
                    <a:lnTo>
                      <a:pt x="334" y="256"/>
                    </a:lnTo>
                    <a:lnTo>
                      <a:pt x="334" y="255"/>
                    </a:lnTo>
                    <a:lnTo>
                      <a:pt x="335" y="254"/>
                    </a:lnTo>
                    <a:lnTo>
                      <a:pt x="335" y="253"/>
                    </a:lnTo>
                    <a:lnTo>
                      <a:pt x="335" y="253"/>
                    </a:lnTo>
                    <a:lnTo>
                      <a:pt x="336" y="253"/>
                    </a:lnTo>
                    <a:lnTo>
                      <a:pt x="337" y="252"/>
                    </a:lnTo>
                    <a:lnTo>
                      <a:pt x="337" y="252"/>
                    </a:lnTo>
                    <a:lnTo>
                      <a:pt x="337" y="251"/>
                    </a:lnTo>
                    <a:lnTo>
                      <a:pt x="338" y="251"/>
                    </a:lnTo>
                    <a:lnTo>
                      <a:pt x="340" y="251"/>
                    </a:lnTo>
                    <a:lnTo>
                      <a:pt x="340" y="250"/>
                    </a:lnTo>
                    <a:lnTo>
                      <a:pt x="341" y="250"/>
                    </a:lnTo>
                    <a:lnTo>
                      <a:pt x="341" y="249"/>
                    </a:lnTo>
                    <a:lnTo>
                      <a:pt x="341" y="248"/>
                    </a:lnTo>
                    <a:lnTo>
                      <a:pt x="341" y="248"/>
                    </a:lnTo>
                    <a:lnTo>
                      <a:pt x="340" y="248"/>
                    </a:lnTo>
                    <a:lnTo>
                      <a:pt x="339" y="248"/>
                    </a:lnTo>
                    <a:lnTo>
                      <a:pt x="340" y="247"/>
                    </a:lnTo>
                    <a:lnTo>
                      <a:pt x="340" y="247"/>
                    </a:lnTo>
                    <a:lnTo>
                      <a:pt x="341" y="247"/>
                    </a:lnTo>
                    <a:lnTo>
                      <a:pt x="341" y="247"/>
                    </a:lnTo>
                    <a:lnTo>
                      <a:pt x="344" y="245"/>
                    </a:lnTo>
                    <a:lnTo>
                      <a:pt x="345" y="246"/>
                    </a:lnTo>
                    <a:lnTo>
                      <a:pt x="346" y="246"/>
                    </a:lnTo>
                    <a:lnTo>
                      <a:pt x="347" y="246"/>
                    </a:lnTo>
                    <a:lnTo>
                      <a:pt x="348" y="246"/>
                    </a:lnTo>
                    <a:lnTo>
                      <a:pt x="349" y="247"/>
                    </a:lnTo>
                    <a:lnTo>
                      <a:pt x="349" y="247"/>
                    </a:lnTo>
                    <a:lnTo>
                      <a:pt x="349" y="248"/>
                    </a:lnTo>
                    <a:lnTo>
                      <a:pt x="349" y="248"/>
                    </a:lnTo>
                    <a:lnTo>
                      <a:pt x="349" y="250"/>
                    </a:lnTo>
                    <a:lnTo>
                      <a:pt x="349" y="251"/>
                    </a:lnTo>
                    <a:lnTo>
                      <a:pt x="349" y="251"/>
                    </a:lnTo>
                    <a:lnTo>
                      <a:pt x="349" y="252"/>
                    </a:lnTo>
                    <a:lnTo>
                      <a:pt x="350" y="252"/>
                    </a:lnTo>
                    <a:lnTo>
                      <a:pt x="350" y="253"/>
                    </a:lnTo>
                    <a:lnTo>
                      <a:pt x="351" y="253"/>
                    </a:lnTo>
                    <a:lnTo>
                      <a:pt x="351" y="253"/>
                    </a:lnTo>
                    <a:lnTo>
                      <a:pt x="353" y="253"/>
                    </a:lnTo>
                    <a:lnTo>
                      <a:pt x="353" y="252"/>
                    </a:lnTo>
                    <a:lnTo>
                      <a:pt x="353" y="252"/>
                    </a:lnTo>
                    <a:lnTo>
                      <a:pt x="353" y="251"/>
                    </a:lnTo>
                    <a:lnTo>
                      <a:pt x="353" y="249"/>
                    </a:lnTo>
                    <a:lnTo>
                      <a:pt x="353" y="248"/>
                    </a:lnTo>
                    <a:lnTo>
                      <a:pt x="354" y="247"/>
                    </a:lnTo>
                    <a:lnTo>
                      <a:pt x="354" y="247"/>
                    </a:lnTo>
                    <a:lnTo>
                      <a:pt x="356" y="247"/>
                    </a:lnTo>
                    <a:lnTo>
                      <a:pt x="357" y="246"/>
                    </a:lnTo>
                    <a:lnTo>
                      <a:pt x="357" y="246"/>
                    </a:lnTo>
                    <a:lnTo>
                      <a:pt x="358" y="246"/>
                    </a:lnTo>
                    <a:lnTo>
                      <a:pt x="359" y="246"/>
                    </a:lnTo>
                    <a:lnTo>
                      <a:pt x="361" y="246"/>
                    </a:lnTo>
                    <a:lnTo>
                      <a:pt x="362" y="245"/>
                    </a:lnTo>
                    <a:lnTo>
                      <a:pt x="363" y="244"/>
                    </a:lnTo>
                    <a:lnTo>
                      <a:pt x="363" y="242"/>
                    </a:lnTo>
                    <a:lnTo>
                      <a:pt x="363" y="241"/>
                    </a:lnTo>
                    <a:lnTo>
                      <a:pt x="363" y="241"/>
                    </a:lnTo>
                    <a:lnTo>
                      <a:pt x="364" y="241"/>
                    </a:lnTo>
                    <a:lnTo>
                      <a:pt x="365" y="243"/>
                    </a:lnTo>
                    <a:lnTo>
                      <a:pt x="365" y="243"/>
                    </a:lnTo>
                    <a:lnTo>
                      <a:pt x="365" y="243"/>
                    </a:lnTo>
                    <a:lnTo>
                      <a:pt x="366" y="243"/>
                    </a:lnTo>
                    <a:lnTo>
                      <a:pt x="366" y="242"/>
                    </a:lnTo>
                    <a:lnTo>
                      <a:pt x="367" y="242"/>
                    </a:lnTo>
                    <a:lnTo>
                      <a:pt x="368" y="241"/>
                    </a:lnTo>
                    <a:lnTo>
                      <a:pt x="368" y="240"/>
                    </a:lnTo>
                    <a:lnTo>
                      <a:pt x="370" y="241"/>
                    </a:lnTo>
                    <a:lnTo>
                      <a:pt x="371" y="240"/>
                    </a:lnTo>
                    <a:lnTo>
                      <a:pt x="372" y="240"/>
                    </a:lnTo>
                    <a:lnTo>
                      <a:pt x="372" y="241"/>
                    </a:lnTo>
                    <a:lnTo>
                      <a:pt x="374" y="241"/>
                    </a:lnTo>
                    <a:lnTo>
                      <a:pt x="376" y="239"/>
                    </a:lnTo>
                    <a:lnTo>
                      <a:pt x="379" y="236"/>
                    </a:lnTo>
                    <a:lnTo>
                      <a:pt x="380" y="236"/>
                    </a:lnTo>
                    <a:lnTo>
                      <a:pt x="380" y="235"/>
                    </a:lnTo>
                    <a:lnTo>
                      <a:pt x="380" y="235"/>
                    </a:lnTo>
                    <a:lnTo>
                      <a:pt x="380" y="234"/>
                    </a:lnTo>
                    <a:lnTo>
                      <a:pt x="379" y="234"/>
                    </a:lnTo>
                    <a:lnTo>
                      <a:pt x="379" y="233"/>
                    </a:lnTo>
                    <a:lnTo>
                      <a:pt x="380" y="233"/>
                    </a:lnTo>
                    <a:lnTo>
                      <a:pt x="381" y="231"/>
                    </a:lnTo>
                    <a:lnTo>
                      <a:pt x="383" y="231"/>
                    </a:lnTo>
                    <a:lnTo>
                      <a:pt x="383" y="229"/>
                    </a:lnTo>
                    <a:lnTo>
                      <a:pt x="384" y="229"/>
                    </a:lnTo>
                    <a:lnTo>
                      <a:pt x="384" y="227"/>
                    </a:lnTo>
                    <a:lnTo>
                      <a:pt x="385" y="227"/>
                    </a:lnTo>
                    <a:lnTo>
                      <a:pt x="385" y="226"/>
                    </a:lnTo>
                    <a:lnTo>
                      <a:pt x="385" y="225"/>
                    </a:lnTo>
                    <a:lnTo>
                      <a:pt x="385" y="224"/>
                    </a:lnTo>
                    <a:lnTo>
                      <a:pt x="385" y="224"/>
                    </a:lnTo>
                    <a:lnTo>
                      <a:pt x="385" y="223"/>
                    </a:lnTo>
                    <a:lnTo>
                      <a:pt x="385" y="223"/>
                    </a:lnTo>
                    <a:lnTo>
                      <a:pt x="385" y="223"/>
                    </a:lnTo>
                    <a:lnTo>
                      <a:pt x="386" y="222"/>
                    </a:lnTo>
                    <a:lnTo>
                      <a:pt x="386" y="222"/>
                    </a:lnTo>
                    <a:lnTo>
                      <a:pt x="387" y="222"/>
                    </a:lnTo>
                    <a:lnTo>
                      <a:pt x="387" y="220"/>
                    </a:lnTo>
                    <a:lnTo>
                      <a:pt x="386" y="219"/>
                    </a:lnTo>
                    <a:lnTo>
                      <a:pt x="386" y="218"/>
                    </a:lnTo>
                    <a:lnTo>
                      <a:pt x="386" y="218"/>
                    </a:lnTo>
                    <a:lnTo>
                      <a:pt x="387" y="218"/>
                    </a:lnTo>
                    <a:lnTo>
                      <a:pt x="387" y="216"/>
                    </a:lnTo>
                    <a:lnTo>
                      <a:pt x="387" y="216"/>
                    </a:lnTo>
                    <a:lnTo>
                      <a:pt x="387" y="215"/>
                    </a:lnTo>
                    <a:lnTo>
                      <a:pt x="389" y="214"/>
                    </a:lnTo>
                    <a:lnTo>
                      <a:pt x="390" y="214"/>
                    </a:lnTo>
                    <a:lnTo>
                      <a:pt x="390" y="213"/>
                    </a:lnTo>
                    <a:lnTo>
                      <a:pt x="389" y="212"/>
                    </a:lnTo>
                    <a:lnTo>
                      <a:pt x="389" y="212"/>
                    </a:lnTo>
                    <a:lnTo>
                      <a:pt x="389" y="212"/>
                    </a:lnTo>
                    <a:lnTo>
                      <a:pt x="390" y="212"/>
                    </a:lnTo>
                    <a:lnTo>
                      <a:pt x="391" y="212"/>
                    </a:lnTo>
                    <a:lnTo>
                      <a:pt x="391" y="211"/>
                    </a:lnTo>
                    <a:lnTo>
                      <a:pt x="390" y="210"/>
                    </a:lnTo>
                    <a:lnTo>
                      <a:pt x="390" y="210"/>
                    </a:lnTo>
                    <a:lnTo>
                      <a:pt x="391" y="209"/>
                    </a:lnTo>
                    <a:lnTo>
                      <a:pt x="392" y="207"/>
                    </a:lnTo>
                    <a:lnTo>
                      <a:pt x="392" y="207"/>
                    </a:lnTo>
                    <a:lnTo>
                      <a:pt x="392" y="206"/>
                    </a:lnTo>
                    <a:lnTo>
                      <a:pt x="392" y="206"/>
                    </a:lnTo>
                    <a:lnTo>
                      <a:pt x="390" y="205"/>
                    </a:lnTo>
                    <a:lnTo>
                      <a:pt x="388" y="206"/>
                    </a:lnTo>
                    <a:lnTo>
                      <a:pt x="386" y="206"/>
                    </a:lnTo>
                    <a:lnTo>
                      <a:pt x="384" y="206"/>
                    </a:lnTo>
                    <a:lnTo>
                      <a:pt x="384" y="207"/>
                    </a:lnTo>
                    <a:lnTo>
                      <a:pt x="383" y="206"/>
                    </a:lnTo>
                    <a:lnTo>
                      <a:pt x="385" y="206"/>
                    </a:lnTo>
                    <a:lnTo>
                      <a:pt x="385" y="205"/>
                    </a:lnTo>
                    <a:lnTo>
                      <a:pt x="385" y="204"/>
                    </a:lnTo>
                    <a:lnTo>
                      <a:pt x="386" y="204"/>
                    </a:lnTo>
                    <a:lnTo>
                      <a:pt x="386" y="204"/>
                    </a:lnTo>
                    <a:lnTo>
                      <a:pt x="388" y="204"/>
                    </a:lnTo>
                    <a:lnTo>
                      <a:pt x="388" y="203"/>
                    </a:lnTo>
                    <a:lnTo>
                      <a:pt x="387" y="203"/>
                    </a:lnTo>
                    <a:lnTo>
                      <a:pt x="387" y="202"/>
                    </a:lnTo>
                    <a:lnTo>
                      <a:pt x="387" y="202"/>
                    </a:lnTo>
                    <a:lnTo>
                      <a:pt x="387" y="201"/>
                    </a:lnTo>
                    <a:lnTo>
                      <a:pt x="386" y="201"/>
                    </a:lnTo>
                    <a:lnTo>
                      <a:pt x="385" y="201"/>
                    </a:lnTo>
                    <a:lnTo>
                      <a:pt x="384" y="201"/>
                    </a:lnTo>
                    <a:lnTo>
                      <a:pt x="384" y="200"/>
                    </a:lnTo>
                    <a:lnTo>
                      <a:pt x="383" y="200"/>
                    </a:lnTo>
                    <a:lnTo>
                      <a:pt x="383" y="199"/>
                    </a:lnTo>
                    <a:lnTo>
                      <a:pt x="382" y="199"/>
                    </a:lnTo>
                    <a:lnTo>
                      <a:pt x="380" y="199"/>
                    </a:lnTo>
                    <a:lnTo>
                      <a:pt x="379" y="199"/>
                    </a:lnTo>
                    <a:lnTo>
                      <a:pt x="379" y="199"/>
                    </a:lnTo>
                    <a:lnTo>
                      <a:pt x="378" y="197"/>
                    </a:lnTo>
                    <a:lnTo>
                      <a:pt x="377" y="197"/>
                    </a:lnTo>
                    <a:lnTo>
                      <a:pt x="377" y="196"/>
                    </a:lnTo>
                    <a:lnTo>
                      <a:pt x="378" y="197"/>
                    </a:lnTo>
                    <a:lnTo>
                      <a:pt x="378" y="197"/>
                    </a:lnTo>
                    <a:lnTo>
                      <a:pt x="378" y="198"/>
                    </a:lnTo>
                    <a:lnTo>
                      <a:pt x="379" y="198"/>
                    </a:lnTo>
                    <a:lnTo>
                      <a:pt x="380" y="198"/>
                    </a:lnTo>
                    <a:lnTo>
                      <a:pt x="380" y="198"/>
                    </a:lnTo>
                    <a:lnTo>
                      <a:pt x="380" y="198"/>
                    </a:lnTo>
                    <a:lnTo>
                      <a:pt x="383" y="198"/>
                    </a:lnTo>
                    <a:lnTo>
                      <a:pt x="383" y="199"/>
                    </a:lnTo>
                    <a:lnTo>
                      <a:pt x="384" y="199"/>
                    </a:lnTo>
                    <a:lnTo>
                      <a:pt x="387" y="200"/>
                    </a:lnTo>
                    <a:lnTo>
                      <a:pt x="386" y="198"/>
                    </a:lnTo>
                    <a:lnTo>
                      <a:pt x="385" y="198"/>
                    </a:lnTo>
                    <a:lnTo>
                      <a:pt x="385" y="197"/>
                    </a:lnTo>
                    <a:lnTo>
                      <a:pt x="384" y="196"/>
                    </a:lnTo>
                    <a:lnTo>
                      <a:pt x="383" y="196"/>
                    </a:lnTo>
                    <a:lnTo>
                      <a:pt x="382" y="196"/>
                    </a:lnTo>
                    <a:lnTo>
                      <a:pt x="381" y="195"/>
                    </a:lnTo>
                    <a:lnTo>
                      <a:pt x="381" y="194"/>
                    </a:lnTo>
                    <a:lnTo>
                      <a:pt x="381" y="194"/>
                    </a:lnTo>
                    <a:lnTo>
                      <a:pt x="381" y="193"/>
                    </a:lnTo>
                    <a:lnTo>
                      <a:pt x="376" y="187"/>
                    </a:lnTo>
                    <a:lnTo>
                      <a:pt x="374" y="187"/>
                    </a:lnTo>
                    <a:lnTo>
                      <a:pt x="372" y="185"/>
                    </a:lnTo>
                    <a:lnTo>
                      <a:pt x="371" y="185"/>
                    </a:lnTo>
                    <a:lnTo>
                      <a:pt x="371" y="185"/>
                    </a:lnTo>
                    <a:lnTo>
                      <a:pt x="371" y="184"/>
                    </a:lnTo>
                    <a:lnTo>
                      <a:pt x="371" y="184"/>
                    </a:lnTo>
                    <a:lnTo>
                      <a:pt x="370" y="183"/>
                    </a:lnTo>
                    <a:lnTo>
                      <a:pt x="371" y="183"/>
                    </a:lnTo>
                    <a:lnTo>
                      <a:pt x="372" y="182"/>
                    </a:lnTo>
                    <a:lnTo>
                      <a:pt x="372" y="182"/>
                    </a:lnTo>
                    <a:lnTo>
                      <a:pt x="372" y="181"/>
                    </a:lnTo>
                    <a:lnTo>
                      <a:pt x="373" y="181"/>
                    </a:lnTo>
                    <a:lnTo>
                      <a:pt x="373" y="180"/>
                    </a:lnTo>
                    <a:lnTo>
                      <a:pt x="372" y="180"/>
                    </a:lnTo>
                    <a:lnTo>
                      <a:pt x="372" y="179"/>
                    </a:lnTo>
                    <a:lnTo>
                      <a:pt x="372" y="179"/>
                    </a:lnTo>
                    <a:lnTo>
                      <a:pt x="373" y="179"/>
                    </a:lnTo>
                    <a:lnTo>
                      <a:pt x="373" y="179"/>
                    </a:lnTo>
                    <a:lnTo>
                      <a:pt x="374" y="180"/>
                    </a:lnTo>
                    <a:lnTo>
                      <a:pt x="374" y="179"/>
                    </a:lnTo>
                    <a:lnTo>
                      <a:pt x="374" y="178"/>
                    </a:lnTo>
                    <a:lnTo>
                      <a:pt x="374" y="177"/>
                    </a:lnTo>
                    <a:lnTo>
                      <a:pt x="374" y="177"/>
                    </a:lnTo>
                    <a:lnTo>
                      <a:pt x="375" y="177"/>
                    </a:lnTo>
                    <a:lnTo>
                      <a:pt x="377" y="175"/>
                    </a:lnTo>
                    <a:lnTo>
                      <a:pt x="378" y="175"/>
                    </a:lnTo>
                    <a:lnTo>
                      <a:pt x="378" y="175"/>
                    </a:lnTo>
                    <a:lnTo>
                      <a:pt x="380" y="175"/>
                    </a:lnTo>
                    <a:lnTo>
                      <a:pt x="380" y="175"/>
                    </a:lnTo>
                    <a:lnTo>
                      <a:pt x="379" y="175"/>
                    </a:lnTo>
                    <a:lnTo>
                      <a:pt x="379" y="174"/>
                    </a:lnTo>
                    <a:lnTo>
                      <a:pt x="379" y="174"/>
                    </a:lnTo>
                    <a:lnTo>
                      <a:pt x="379" y="173"/>
                    </a:lnTo>
                    <a:lnTo>
                      <a:pt x="378" y="173"/>
                    </a:lnTo>
                    <a:lnTo>
                      <a:pt x="377" y="172"/>
                    </a:lnTo>
                    <a:lnTo>
                      <a:pt x="377" y="173"/>
                    </a:lnTo>
                    <a:lnTo>
                      <a:pt x="375" y="173"/>
                    </a:lnTo>
                    <a:lnTo>
                      <a:pt x="374" y="172"/>
                    </a:lnTo>
                    <a:lnTo>
                      <a:pt x="374" y="172"/>
                    </a:lnTo>
                    <a:lnTo>
                      <a:pt x="373" y="171"/>
                    </a:lnTo>
                    <a:lnTo>
                      <a:pt x="373" y="171"/>
                    </a:lnTo>
                    <a:lnTo>
                      <a:pt x="372" y="171"/>
                    </a:lnTo>
                    <a:lnTo>
                      <a:pt x="371" y="172"/>
                    </a:lnTo>
                    <a:lnTo>
                      <a:pt x="371" y="172"/>
                    </a:lnTo>
                    <a:lnTo>
                      <a:pt x="370" y="173"/>
                    </a:lnTo>
                    <a:lnTo>
                      <a:pt x="370" y="174"/>
                    </a:lnTo>
                    <a:lnTo>
                      <a:pt x="369" y="174"/>
                    </a:lnTo>
                    <a:lnTo>
                      <a:pt x="369" y="174"/>
                    </a:lnTo>
                    <a:lnTo>
                      <a:pt x="367" y="174"/>
                    </a:lnTo>
                    <a:lnTo>
                      <a:pt x="366" y="174"/>
                    </a:lnTo>
                    <a:lnTo>
                      <a:pt x="365" y="173"/>
                    </a:lnTo>
                    <a:lnTo>
                      <a:pt x="365" y="173"/>
                    </a:lnTo>
                    <a:lnTo>
                      <a:pt x="364" y="170"/>
                    </a:lnTo>
                    <a:lnTo>
                      <a:pt x="364" y="170"/>
                    </a:lnTo>
                    <a:lnTo>
                      <a:pt x="364" y="169"/>
                    </a:lnTo>
                    <a:lnTo>
                      <a:pt x="363" y="169"/>
                    </a:lnTo>
                    <a:lnTo>
                      <a:pt x="363" y="170"/>
                    </a:lnTo>
                    <a:lnTo>
                      <a:pt x="363" y="170"/>
                    </a:lnTo>
                    <a:lnTo>
                      <a:pt x="362" y="169"/>
                    </a:lnTo>
                    <a:lnTo>
                      <a:pt x="360" y="169"/>
                    </a:lnTo>
                    <a:lnTo>
                      <a:pt x="359" y="169"/>
                    </a:lnTo>
                    <a:lnTo>
                      <a:pt x="359" y="169"/>
                    </a:lnTo>
                    <a:lnTo>
                      <a:pt x="359" y="168"/>
                    </a:lnTo>
                    <a:lnTo>
                      <a:pt x="358" y="168"/>
                    </a:lnTo>
                    <a:lnTo>
                      <a:pt x="357" y="167"/>
                    </a:lnTo>
                    <a:lnTo>
                      <a:pt x="357" y="165"/>
                    </a:lnTo>
                    <a:lnTo>
                      <a:pt x="359" y="165"/>
                    </a:lnTo>
                    <a:lnTo>
                      <a:pt x="359" y="165"/>
                    </a:lnTo>
                    <a:lnTo>
                      <a:pt x="360" y="165"/>
                    </a:lnTo>
                    <a:lnTo>
                      <a:pt x="360" y="165"/>
                    </a:lnTo>
                    <a:lnTo>
                      <a:pt x="360" y="165"/>
                    </a:lnTo>
                    <a:lnTo>
                      <a:pt x="360" y="164"/>
                    </a:lnTo>
                    <a:lnTo>
                      <a:pt x="361" y="164"/>
                    </a:lnTo>
                    <a:lnTo>
                      <a:pt x="361" y="165"/>
                    </a:lnTo>
                    <a:lnTo>
                      <a:pt x="362" y="165"/>
                    </a:lnTo>
                    <a:lnTo>
                      <a:pt x="362" y="164"/>
                    </a:lnTo>
                    <a:lnTo>
                      <a:pt x="363" y="164"/>
                    </a:lnTo>
                    <a:lnTo>
                      <a:pt x="363" y="163"/>
                    </a:lnTo>
                    <a:lnTo>
                      <a:pt x="362" y="163"/>
                    </a:lnTo>
                    <a:lnTo>
                      <a:pt x="362" y="161"/>
                    </a:lnTo>
                    <a:lnTo>
                      <a:pt x="363" y="161"/>
                    </a:lnTo>
                    <a:lnTo>
                      <a:pt x="363" y="160"/>
                    </a:lnTo>
                    <a:lnTo>
                      <a:pt x="365" y="160"/>
                    </a:lnTo>
                    <a:lnTo>
                      <a:pt x="365" y="160"/>
                    </a:lnTo>
                    <a:lnTo>
                      <a:pt x="365" y="159"/>
                    </a:lnTo>
                    <a:lnTo>
                      <a:pt x="365" y="159"/>
                    </a:lnTo>
                    <a:lnTo>
                      <a:pt x="366" y="158"/>
                    </a:lnTo>
                    <a:lnTo>
                      <a:pt x="366" y="158"/>
                    </a:lnTo>
                    <a:lnTo>
                      <a:pt x="367" y="157"/>
                    </a:lnTo>
                    <a:lnTo>
                      <a:pt x="366" y="157"/>
                    </a:lnTo>
                    <a:lnTo>
                      <a:pt x="368" y="157"/>
                    </a:lnTo>
                    <a:lnTo>
                      <a:pt x="370" y="156"/>
                    </a:lnTo>
                    <a:lnTo>
                      <a:pt x="370" y="157"/>
                    </a:lnTo>
                    <a:lnTo>
                      <a:pt x="371" y="157"/>
                    </a:lnTo>
                    <a:lnTo>
                      <a:pt x="371" y="158"/>
                    </a:lnTo>
                    <a:lnTo>
                      <a:pt x="372" y="159"/>
                    </a:lnTo>
                    <a:lnTo>
                      <a:pt x="372" y="159"/>
                    </a:lnTo>
                    <a:lnTo>
                      <a:pt x="371" y="161"/>
                    </a:lnTo>
                    <a:lnTo>
                      <a:pt x="370" y="162"/>
                    </a:lnTo>
                    <a:lnTo>
                      <a:pt x="370" y="162"/>
                    </a:lnTo>
                    <a:lnTo>
                      <a:pt x="371" y="163"/>
                    </a:lnTo>
                    <a:lnTo>
                      <a:pt x="371" y="164"/>
                    </a:lnTo>
                    <a:lnTo>
                      <a:pt x="372" y="164"/>
                    </a:lnTo>
                    <a:lnTo>
                      <a:pt x="372" y="163"/>
                    </a:lnTo>
                    <a:lnTo>
                      <a:pt x="373" y="163"/>
                    </a:lnTo>
                    <a:lnTo>
                      <a:pt x="372" y="165"/>
                    </a:lnTo>
                    <a:lnTo>
                      <a:pt x="371" y="166"/>
                    </a:lnTo>
                    <a:lnTo>
                      <a:pt x="371" y="167"/>
                    </a:lnTo>
                    <a:lnTo>
                      <a:pt x="372" y="167"/>
                    </a:lnTo>
                    <a:lnTo>
                      <a:pt x="372" y="166"/>
                    </a:lnTo>
                    <a:lnTo>
                      <a:pt x="373" y="166"/>
                    </a:lnTo>
                    <a:lnTo>
                      <a:pt x="373" y="166"/>
                    </a:lnTo>
                    <a:lnTo>
                      <a:pt x="374" y="166"/>
                    </a:lnTo>
                    <a:lnTo>
                      <a:pt x="374" y="165"/>
                    </a:lnTo>
                    <a:lnTo>
                      <a:pt x="374" y="163"/>
                    </a:lnTo>
                    <a:lnTo>
                      <a:pt x="375" y="163"/>
                    </a:lnTo>
                    <a:lnTo>
                      <a:pt x="375" y="163"/>
                    </a:lnTo>
                    <a:lnTo>
                      <a:pt x="378" y="162"/>
                    </a:lnTo>
                    <a:lnTo>
                      <a:pt x="378" y="161"/>
                    </a:lnTo>
                    <a:lnTo>
                      <a:pt x="380" y="161"/>
                    </a:lnTo>
                    <a:lnTo>
                      <a:pt x="381" y="161"/>
                    </a:lnTo>
                    <a:lnTo>
                      <a:pt x="381" y="160"/>
                    </a:lnTo>
                    <a:lnTo>
                      <a:pt x="381" y="160"/>
                    </a:lnTo>
                    <a:lnTo>
                      <a:pt x="382" y="159"/>
                    </a:lnTo>
                    <a:lnTo>
                      <a:pt x="382" y="159"/>
                    </a:lnTo>
                    <a:lnTo>
                      <a:pt x="382" y="159"/>
                    </a:lnTo>
                    <a:lnTo>
                      <a:pt x="382" y="159"/>
                    </a:lnTo>
                    <a:lnTo>
                      <a:pt x="382" y="160"/>
                    </a:lnTo>
                    <a:lnTo>
                      <a:pt x="381" y="161"/>
                    </a:lnTo>
                    <a:lnTo>
                      <a:pt x="381" y="161"/>
                    </a:lnTo>
                    <a:lnTo>
                      <a:pt x="381" y="162"/>
                    </a:lnTo>
                    <a:lnTo>
                      <a:pt x="382" y="161"/>
                    </a:lnTo>
                    <a:lnTo>
                      <a:pt x="382" y="162"/>
                    </a:lnTo>
                    <a:lnTo>
                      <a:pt x="383" y="163"/>
                    </a:lnTo>
                    <a:lnTo>
                      <a:pt x="384" y="162"/>
                    </a:lnTo>
                    <a:lnTo>
                      <a:pt x="384" y="163"/>
                    </a:lnTo>
                    <a:lnTo>
                      <a:pt x="384" y="163"/>
                    </a:lnTo>
                    <a:lnTo>
                      <a:pt x="386" y="163"/>
                    </a:lnTo>
                    <a:lnTo>
                      <a:pt x="386" y="164"/>
                    </a:lnTo>
                    <a:lnTo>
                      <a:pt x="387" y="165"/>
                    </a:lnTo>
                    <a:lnTo>
                      <a:pt x="387" y="167"/>
                    </a:lnTo>
                    <a:lnTo>
                      <a:pt x="389" y="167"/>
                    </a:lnTo>
                    <a:lnTo>
                      <a:pt x="389" y="168"/>
                    </a:lnTo>
                    <a:lnTo>
                      <a:pt x="388" y="168"/>
                    </a:lnTo>
                    <a:lnTo>
                      <a:pt x="387" y="168"/>
                    </a:lnTo>
                    <a:lnTo>
                      <a:pt x="387" y="168"/>
                    </a:lnTo>
                    <a:lnTo>
                      <a:pt x="387" y="169"/>
                    </a:lnTo>
                    <a:lnTo>
                      <a:pt x="387" y="170"/>
                    </a:lnTo>
                    <a:lnTo>
                      <a:pt x="387" y="170"/>
                    </a:lnTo>
                    <a:lnTo>
                      <a:pt x="388" y="171"/>
                    </a:lnTo>
                    <a:lnTo>
                      <a:pt x="390" y="171"/>
                    </a:lnTo>
                    <a:lnTo>
                      <a:pt x="390" y="171"/>
                    </a:lnTo>
                    <a:lnTo>
                      <a:pt x="391" y="171"/>
                    </a:lnTo>
                    <a:lnTo>
                      <a:pt x="391" y="172"/>
                    </a:lnTo>
                    <a:lnTo>
                      <a:pt x="392" y="172"/>
                    </a:lnTo>
                    <a:lnTo>
                      <a:pt x="392" y="172"/>
                    </a:lnTo>
                    <a:lnTo>
                      <a:pt x="393" y="172"/>
                    </a:lnTo>
                    <a:lnTo>
                      <a:pt x="394" y="172"/>
                    </a:lnTo>
                    <a:lnTo>
                      <a:pt x="395" y="172"/>
                    </a:lnTo>
                    <a:lnTo>
                      <a:pt x="395" y="172"/>
                    </a:lnTo>
                    <a:lnTo>
                      <a:pt x="395" y="172"/>
                    </a:lnTo>
                    <a:lnTo>
                      <a:pt x="395" y="173"/>
                    </a:lnTo>
                    <a:lnTo>
                      <a:pt x="396" y="173"/>
                    </a:lnTo>
                    <a:lnTo>
                      <a:pt x="396" y="173"/>
                    </a:lnTo>
                    <a:lnTo>
                      <a:pt x="397" y="174"/>
                    </a:lnTo>
                    <a:lnTo>
                      <a:pt x="398" y="176"/>
                    </a:lnTo>
                    <a:lnTo>
                      <a:pt x="398" y="176"/>
                    </a:lnTo>
                    <a:lnTo>
                      <a:pt x="397" y="175"/>
                    </a:lnTo>
                    <a:lnTo>
                      <a:pt x="397" y="175"/>
                    </a:lnTo>
                    <a:lnTo>
                      <a:pt x="396" y="175"/>
                    </a:lnTo>
                    <a:lnTo>
                      <a:pt x="395" y="175"/>
                    </a:lnTo>
                    <a:lnTo>
                      <a:pt x="395" y="175"/>
                    </a:lnTo>
                    <a:lnTo>
                      <a:pt x="396" y="176"/>
                    </a:lnTo>
                    <a:lnTo>
                      <a:pt x="396" y="177"/>
                    </a:lnTo>
                    <a:lnTo>
                      <a:pt x="397" y="177"/>
                    </a:lnTo>
                    <a:lnTo>
                      <a:pt x="398" y="179"/>
                    </a:lnTo>
                    <a:lnTo>
                      <a:pt x="400" y="180"/>
                    </a:lnTo>
                    <a:lnTo>
                      <a:pt x="400" y="181"/>
                    </a:lnTo>
                    <a:lnTo>
                      <a:pt x="399" y="182"/>
                    </a:lnTo>
                    <a:lnTo>
                      <a:pt x="399" y="184"/>
                    </a:lnTo>
                    <a:lnTo>
                      <a:pt x="399" y="184"/>
                    </a:lnTo>
                    <a:lnTo>
                      <a:pt x="400" y="185"/>
                    </a:lnTo>
                    <a:lnTo>
                      <a:pt x="401" y="185"/>
                    </a:lnTo>
                    <a:lnTo>
                      <a:pt x="401" y="186"/>
                    </a:lnTo>
                    <a:lnTo>
                      <a:pt x="400" y="186"/>
                    </a:lnTo>
                    <a:lnTo>
                      <a:pt x="400" y="187"/>
                    </a:lnTo>
                    <a:lnTo>
                      <a:pt x="401" y="187"/>
                    </a:lnTo>
                    <a:lnTo>
                      <a:pt x="402" y="187"/>
                    </a:lnTo>
                    <a:lnTo>
                      <a:pt x="403" y="187"/>
                    </a:lnTo>
                    <a:lnTo>
                      <a:pt x="403" y="186"/>
                    </a:lnTo>
                    <a:lnTo>
                      <a:pt x="403" y="186"/>
                    </a:lnTo>
                    <a:lnTo>
                      <a:pt x="403" y="186"/>
                    </a:lnTo>
                    <a:lnTo>
                      <a:pt x="406" y="184"/>
                    </a:lnTo>
                    <a:lnTo>
                      <a:pt x="408" y="185"/>
                    </a:lnTo>
                    <a:lnTo>
                      <a:pt x="408" y="184"/>
                    </a:lnTo>
                    <a:lnTo>
                      <a:pt x="410" y="184"/>
                    </a:lnTo>
                    <a:lnTo>
                      <a:pt x="411" y="183"/>
                    </a:lnTo>
                    <a:lnTo>
                      <a:pt x="411" y="183"/>
                    </a:lnTo>
                    <a:lnTo>
                      <a:pt x="411" y="182"/>
                    </a:lnTo>
                    <a:lnTo>
                      <a:pt x="411" y="181"/>
                    </a:lnTo>
                    <a:lnTo>
                      <a:pt x="410" y="181"/>
                    </a:lnTo>
                    <a:lnTo>
                      <a:pt x="409" y="180"/>
                    </a:lnTo>
                    <a:lnTo>
                      <a:pt x="410" y="179"/>
                    </a:lnTo>
                    <a:lnTo>
                      <a:pt x="410" y="179"/>
                    </a:lnTo>
                    <a:lnTo>
                      <a:pt x="409" y="178"/>
                    </a:lnTo>
                    <a:lnTo>
                      <a:pt x="409" y="177"/>
                    </a:lnTo>
                    <a:lnTo>
                      <a:pt x="407" y="175"/>
                    </a:lnTo>
                    <a:lnTo>
                      <a:pt x="406" y="174"/>
                    </a:lnTo>
                    <a:lnTo>
                      <a:pt x="405" y="172"/>
                    </a:lnTo>
                    <a:lnTo>
                      <a:pt x="403" y="172"/>
                    </a:lnTo>
                    <a:lnTo>
                      <a:pt x="403" y="172"/>
                    </a:lnTo>
                    <a:lnTo>
                      <a:pt x="403" y="171"/>
                    </a:lnTo>
                    <a:lnTo>
                      <a:pt x="402" y="171"/>
                    </a:lnTo>
                    <a:lnTo>
                      <a:pt x="400" y="169"/>
                    </a:lnTo>
                    <a:lnTo>
                      <a:pt x="400" y="168"/>
                    </a:lnTo>
                    <a:lnTo>
                      <a:pt x="399" y="169"/>
                    </a:lnTo>
                    <a:lnTo>
                      <a:pt x="399" y="169"/>
                    </a:lnTo>
                    <a:lnTo>
                      <a:pt x="400" y="168"/>
                    </a:lnTo>
                    <a:lnTo>
                      <a:pt x="399" y="168"/>
                    </a:lnTo>
                    <a:lnTo>
                      <a:pt x="399" y="167"/>
                    </a:lnTo>
                    <a:lnTo>
                      <a:pt x="396" y="166"/>
                    </a:lnTo>
                    <a:lnTo>
                      <a:pt x="395" y="166"/>
                    </a:lnTo>
                    <a:lnTo>
                      <a:pt x="395" y="165"/>
                    </a:lnTo>
                    <a:lnTo>
                      <a:pt x="395" y="165"/>
                    </a:lnTo>
                    <a:lnTo>
                      <a:pt x="396" y="164"/>
                    </a:lnTo>
                    <a:lnTo>
                      <a:pt x="395" y="164"/>
                    </a:lnTo>
                    <a:lnTo>
                      <a:pt x="394" y="163"/>
                    </a:lnTo>
                    <a:lnTo>
                      <a:pt x="394" y="163"/>
                    </a:lnTo>
                    <a:lnTo>
                      <a:pt x="394" y="162"/>
                    </a:lnTo>
                    <a:lnTo>
                      <a:pt x="395" y="162"/>
                    </a:lnTo>
                    <a:lnTo>
                      <a:pt x="395" y="162"/>
                    </a:lnTo>
                    <a:lnTo>
                      <a:pt x="396" y="161"/>
                    </a:lnTo>
                    <a:lnTo>
                      <a:pt x="397" y="161"/>
                    </a:lnTo>
                    <a:lnTo>
                      <a:pt x="397" y="161"/>
                    </a:lnTo>
                    <a:lnTo>
                      <a:pt x="398" y="159"/>
                    </a:lnTo>
                    <a:lnTo>
                      <a:pt x="398" y="159"/>
                    </a:lnTo>
                    <a:lnTo>
                      <a:pt x="398" y="158"/>
                    </a:lnTo>
                    <a:lnTo>
                      <a:pt x="398" y="158"/>
                    </a:lnTo>
                    <a:lnTo>
                      <a:pt x="400" y="157"/>
                    </a:lnTo>
                    <a:lnTo>
                      <a:pt x="399" y="155"/>
                    </a:lnTo>
                    <a:lnTo>
                      <a:pt x="399" y="155"/>
                    </a:lnTo>
                    <a:lnTo>
                      <a:pt x="398" y="154"/>
                    </a:lnTo>
                    <a:lnTo>
                      <a:pt x="398" y="153"/>
                    </a:lnTo>
                    <a:lnTo>
                      <a:pt x="399" y="151"/>
                    </a:lnTo>
                    <a:lnTo>
                      <a:pt x="399" y="151"/>
                    </a:lnTo>
                    <a:lnTo>
                      <a:pt x="400" y="151"/>
                    </a:lnTo>
                    <a:lnTo>
                      <a:pt x="400" y="151"/>
                    </a:lnTo>
                    <a:lnTo>
                      <a:pt x="399" y="150"/>
                    </a:lnTo>
                    <a:lnTo>
                      <a:pt x="399" y="150"/>
                    </a:lnTo>
                    <a:lnTo>
                      <a:pt x="401" y="150"/>
                    </a:lnTo>
                    <a:lnTo>
                      <a:pt x="401" y="146"/>
                    </a:lnTo>
                    <a:lnTo>
                      <a:pt x="401" y="146"/>
                    </a:lnTo>
                    <a:lnTo>
                      <a:pt x="402" y="146"/>
                    </a:lnTo>
                    <a:lnTo>
                      <a:pt x="403" y="146"/>
                    </a:lnTo>
                    <a:lnTo>
                      <a:pt x="403" y="147"/>
                    </a:lnTo>
                    <a:lnTo>
                      <a:pt x="404" y="146"/>
                    </a:lnTo>
                    <a:lnTo>
                      <a:pt x="404" y="147"/>
                    </a:lnTo>
                    <a:lnTo>
                      <a:pt x="405" y="147"/>
                    </a:lnTo>
                    <a:lnTo>
                      <a:pt x="405" y="148"/>
                    </a:lnTo>
                    <a:lnTo>
                      <a:pt x="406" y="148"/>
                    </a:lnTo>
                    <a:lnTo>
                      <a:pt x="406" y="148"/>
                    </a:lnTo>
                    <a:lnTo>
                      <a:pt x="407" y="148"/>
                    </a:lnTo>
                    <a:lnTo>
                      <a:pt x="408" y="148"/>
                    </a:lnTo>
                    <a:lnTo>
                      <a:pt x="408" y="148"/>
                    </a:lnTo>
                    <a:lnTo>
                      <a:pt x="408" y="148"/>
                    </a:lnTo>
                    <a:lnTo>
                      <a:pt x="408" y="149"/>
                    </a:lnTo>
                    <a:lnTo>
                      <a:pt x="409" y="149"/>
                    </a:lnTo>
                    <a:lnTo>
                      <a:pt x="409" y="148"/>
                    </a:lnTo>
                    <a:lnTo>
                      <a:pt x="410" y="148"/>
                    </a:lnTo>
                    <a:lnTo>
                      <a:pt x="411" y="148"/>
                    </a:lnTo>
                    <a:lnTo>
                      <a:pt x="412" y="147"/>
                    </a:lnTo>
                    <a:lnTo>
                      <a:pt x="412" y="147"/>
                    </a:lnTo>
                    <a:lnTo>
                      <a:pt x="413" y="145"/>
                    </a:lnTo>
                    <a:lnTo>
                      <a:pt x="413" y="144"/>
                    </a:lnTo>
                    <a:lnTo>
                      <a:pt x="413" y="143"/>
                    </a:lnTo>
                    <a:lnTo>
                      <a:pt x="413" y="141"/>
                    </a:lnTo>
                    <a:lnTo>
                      <a:pt x="415" y="140"/>
                    </a:lnTo>
                    <a:lnTo>
                      <a:pt x="415" y="137"/>
                    </a:lnTo>
                    <a:lnTo>
                      <a:pt x="415" y="136"/>
                    </a:lnTo>
                    <a:lnTo>
                      <a:pt x="415" y="136"/>
                    </a:lnTo>
                    <a:lnTo>
                      <a:pt x="416" y="135"/>
                    </a:lnTo>
                    <a:lnTo>
                      <a:pt x="416" y="133"/>
                    </a:lnTo>
                    <a:lnTo>
                      <a:pt x="417" y="132"/>
                    </a:lnTo>
                    <a:lnTo>
                      <a:pt x="417" y="131"/>
                    </a:lnTo>
                    <a:lnTo>
                      <a:pt x="416" y="130"/>
                    </a:lnTo>
                    <a:lnTo>
                      <a:pt x="416" y="129"/>
                    </a:lnTo>
                    <a:lnTo>
                      <a:pt x="416" y="129"/>
                    </a:lnTo>
                    <a:lnTo>
                      <a:pt x="416" y="128"/>
                    </a:lnTo>
                    <a:lnTo>
                      <a:pt x="416" y="127"/>
                    </a:lnTo>
                    <a:lnTo>
                      <a:pt x="417" y="127"/>
                    </a:lnTo>
                    <a:lnTo>
                      <a:pt x="417" y="126"/>
                    </a:lnTo>
                    <a:lnTo>
                      <a:pt x="417" y="126"/>
                    </a:lnTo>
                    <a:lnTo>
                      <a:pt x="417" y="125"/>
                    </a:lnTo>
                    <a:lnTo>
                      <a:pt x="417" y="125"/>
                    </a:lnTo>
                    <a:lnTo>
                      <a:pt x="416" y="124"/>
                    </a:lnTo>
                    <a:lnTo>
                      <a:pt x="417" y="124"/>
                    </a:lnTo>
                    <a:lnTo>
                      <a:pt x="417" y="123"/>
                    </a:lnTo>
                    <a:lnTo>
                      <a:pt x="417" y="123"/>
                    </a:lnTo>
                    <a:lnTo>
                      <a:pt x="417" y="122"/>
                    </a:lnTo>
                    <a:lnTo>
                      <a:pt x="417" y="121"/>
                    </a:lnTo>
                    <a:lnTo>
                      <a:pt x="417" y="121"/>
                    </a:lnTo>
                    <a:lnTo>
                      <a:pt x="416" y="119"/>
                    </a:lnTo>
                    <a:lnTo>
                      <a:pt x="416" y="119"/>
                    </a:lnTo>
                    <a:lnTo>
                      <a:pt x="416" y="118"/>
                    </a:lnTo>
                    <a:lnTo>
                      <a:pt x="415" y="118"/>
                    </a:lnTo>
                    <a:lnTo>
                      <a:pt x="415" y="117"/>
                    </a:lnTo>
                    <a:lnTo>
                      <a:pt x="415" y="117"/>
                    </a:lnTo>
                    <a:lnTo>
                      <a:pt x="415" y="116"/>
                    </a:lnTo>
                    <a:lnTo>
                      <a:pt x="415" y="116"/>
                    </a:lnTo>
                    <a:lnTo>
                      <a:pt x="414" y="115"/>
                    </a:lnTo>
                    <a:lnTo>
                      <a:pt x="414" y="115"/>
                    </a:lnTo>
                    <a:lnTo>
                      <a:pt x="414" y="115"/>
                    </a:lnTo>
                    <a:lnTo>
                      <a:pt x="414" y="115"/>
                    </a:lnTo>
                    <a:lnTo>
                      <a:pt x="413" y="114"/>
                    </a:lnTo>
                    <a:lnTo>
                      <a:pt x="413" y="114"/>
                    </a:lnTo>
                    <a:lnTo>
                      <a:pt x="412" y="113"/>
                    </a:lnTo>
                    <a:lnTo>
                      <a:pt x="412" y="113"/>
                    </a:lnTo>
                    <a:lnTo>
                      <a:pt x="411" y="112"/>
                    </a:lnTo>
                    <a:lnTo>
                      <a:pt x="411" y="111"/>
                    </a:lnTo>
                    <a:lnTo>
                      <a:pt x="411" y="111"/>
                    </a:lnTo>
                    <a:lnTo>
                      <a:pt x="411" y="110"/>
                    </a:lnTo>
                    <a:lnTo>
                      <a:pt x="410" y="110"/>
                    </a:lnTo>
                    <a:lnTo>
                      <a:pt x="410" y="109"/>
                    </a:lnTo>
                    <a:lnTo>
                      <a:pt x="411" y="108"/>
                    </a:lnTo>
                    <a:lnTo>
                      <a:pt x="411" y="106"/>
                    </a:lnTo>
                    <a:lnTo>
                      <a:pt x="410" y="106"/>
                    </a:lnTo>
                    <a:lnTo>
                      <a:pt x="410" y="105"/>
                    </a:lnTo>
                    <a:lnTo>
                      <a:pt x="409" y="105"/>
                    </a:lnTo>
                    <a:lnTo>
                      <a:pt x="408" y="104"/>
                    </a:lnTo>
                    <a:lnTo>
                      <a:pt x="408" y="104"/>
                    </a:lnTo>
                    <a:lnTo>
                      <a:pt x="408" y="104"/>
                    </a:lnTo>
                    <a:lnTo>
                      <a:pt x="408" y="103"/>
                    </a:lnTo>
                    <a:lnTo>
                      <a:pt x="407" y="102"/>
                    </a:lnTo>
                    <a:lnTo>
                      <a:pt x="406" y="102"/>
                    </a:lnTo>
                    <a:lnTo>
                      <a:pt x="406" y="102"/>
                    </a:lnTo>
                    <a:lnTo>
                      <a:pt x="405" y="102"/>
                    </a:lnTo>
                    <a:lnTo>
                      <a:pt x="404" y="101"/>
                    </a:lnTo>
                    <a:lnTo>
                      <a:pt x="404" y="101"/>
                    </a:lnTo>
                    <a:lnTo>
                      <a:pt x="404" y="101"/>
                    </a:lnTo>
                    <a:lnTo>
                      <a:pt x="405" y="101"/>
                    </a:lnTo>
                    <a:lnTo>
                      <a:pt x="405" y="101"/>
                    </a:lnTo>
                    <a:lnTo>
                      <a:pt x="406" y="101"/>
                    </a:lnTo>
                    <a:lnTo>
                      <a:pt x="406" y="101"/>
                    </a:lnTo>
                    <a:lnTo>
                      <a:pt x="407" y="101"/>
                    </a:lnTo>
                    <a:lnTo>
                      <a:pt x="407" y="101"/>
                    </a:lnTo>
                    <a:lnTo>
                      <a:pt x="406" y="101"/>
                    </a:lnTo>
                    <a:lnTo>
                      <a:pt x="406" y="100"/>
                    </a:lnTo>
                    <a:lnTo>
                      <a:pt x="405" y="100"/>
                    </a:lnTo>
                    <a:lnTo>
                      <a:pt x="405" y="100"/>
                    </a:lnTo>
                    <a:lnTo>
                      <a:pt x="400" y="98"/>
                    </a:lnTo>
                    <a:lnTo>
                      <a:pt x="400" y="98"/>
                    </a:lnTo>
                    <a:lnTo>
                      <a:pt x="399" y="98"/>
                    </a:lnTo>
                    <a:lnTo>
                      <a:pt x="399" y="97"/>
                    </a:lnTo>
                    <a:lnTo>
                      <a:pt x="398" y="97"/>
                    </a:lnTo>
                    <a:lnTo>
                      <a:pt x="397" y="96"/>
                    </a:lnTo>
                    <a:lnTo>
                      <a:pt x="397" y="95"/>
                    </a:lnTo>
                    <a:lnTo>
                      <a:pt x="396" y="95"/>
                    </a:lnTo>
                    <a:lnTo>
                      <a:pt x="396" y="96"/>
                    </a:lnTo>
                    <a:lnTo>
                      <a:pt x="395" y="97"/>
                    </a:lnTo>
                    <a:lnTo>
                      <a:pt x="393" y="95"/>
                    </a:lnTo>
                    <a:lnTo>
                      <a:pt x="395" y="98"/>
                    </a:lnTo>
                    <a:lnTo>
                      <a:pt x="395" y="100"/>
                    </a:lnTo>
                    <a:lnTo>
                      <a:pt x="394" y="100"/>
                    </a:lnTo>
                    <a:lnTo>
                      <a:pt x="394" y="98"/>
                    </a:lnTo>
                    <a:lnTo>
                      <a:pt x="393" y="97"/>
                    </a:lnTo>
                    <a:lnTo>
                      <a:pt x="393" y="99"/>
                    </a:lnTo>
                    <a:lnTo>
                      <a:pt x="390" y="99"/>
                    </a:lnTo>
                    <a:lnTo>
                      <a:pt x="390" y="99"/>
                    </a:lnTo>
                    <a:lnTo>
                      <a:pt x="390" y="98"/>
                    </a:lnTo>
                    <a:lnTo>
                      <a:pt x="390" y="97"/>
                    </a:lnTo>
                    <a:lnTo>
                      <a:pt x="389" y="97"/>
                    </a:lnTo>
                    <a:lnTo>
                      <a:pt x="388" y="97"/>
                    </a:lnTo>
                    <a:lnTo>
                      <a:pt x="383" y="85"/>
                    </a:lnTo>
                    <a:lnTo>
                      <a:pt x="383" y="85"/>
                    </a:lnTo>
                    <a:lnTo>
                      <a:pt x="382" y="84"/>
                    </a:lnTo>
                    <a:lnTo>
                      <a:pt x="382" y="83"/>
                    </a:lnTo>
                    <a:lnTo>
                      <a:pt x="383" y="83"/>
                    </a:lnTo>
                    <a:lnTo>
                      <a:pt x="384" y="82"/>
                    </a:lnTo>
                    <a:lnTo>
                      <a:pt x="384" y="80"/>
                    </a:lnTo>
                    <a:lnTo>
                      <a:pt x="385" y="80"/>
                    </a:lnTo>
                    <a:lnTo>
                      <a:pt x="384" y="78"/>
                    </a:lnTo>
                    <a:lnTo>
                      <a:pt x="385" y="77"/>
                    </a:lnTo>
                    <a:lnTo>
                      <a:pt x="385" y="75"/>
                    </a:lnTo>
                    <a:lnTo>
                      <a:pt x="386" y="74"/>
                    </a:lnTo>
                    <a:lnTo>
                      <a:pt x="386" y="74"/>
                    </a:lnTo>
                    <a:lnTo>
                      <a:pt x="387" y="73"/>
                    </a:lnTo>
                    <a:lnTo>
                      <a:pt x="388" y="73"/>
                    </a:lnTo>
                    <a:lnTo>
                      <a:pt x="389" y="73"/>
                    </a:lnTo>
                    <a:lnTo>
                      <a:pt x="390" y="73"/>
                    </a:lnTo>
                    <a:lnTo>
                      <a:pt x="397" y="73"/>
                    </a:lnTo>
                    <a:lnTo>
                      <a:pt x="398" y="74"/>
                    </a:lnTo>
                    <a:lnTo>
                      <a:pt x="399" y="74"/>
                    </a:lnTo>
                    <a:lnTo>
                      <a:pt x="399" y="73"/>
                    </a:lnTo>
                    <a:lnTo>
                      <a:pt x="403" y="74"/>
                    </a:lnTo>
                    <a:lnTo>
                      <a:pt x="405" y="73"/>
                    </a:lnTo>
                    <a:lnTo>
                      <a:pt x="407" y="74"/>
                    </a:lnTo>
                    <a:lnTo>
                      <a:pt x="407" y="72"/>
                    </a:lnTo>
                    <a:lnTo>
                      <a:pt x="411" y="72"/>
                    </a:lnTo>
                    <a:lnTo>
                      <a:pt x="412" y="72"/>
                    </a:lnTo>
                    <a:lnTo>
                      <a:pt x="412" y="73"/>
                    </a:lnTo>
                    <a:lnTo>
                      <a:pt x="413" y="73"/>
                    </a:lnTo>
                    <a:lnTo>
                      <a:pt x="413" y="73"/>
                    </a:lnTo>
                    <a:lnTo>
                      <a:pt x="414" y="73"/>
                    </a:lnTo>
                    <a:lnTo>
                      <a:pt x="414" y="72"/>
                    </a:lnTo>
                    <a:lnTo>
                      <a:pt x="415" y="72"/>
                    </a:lnTo>
                    <a:lnTo>
                      <a:pt x="416" y="73"/>
                    </a:lnTo>
                    <a:lnTo>
                      <a:pt x="419" y="74"/>
                    </a:lnTo>
                    <a:lnTo>
                      <a:pt x="415" y="74"/>
                    </a:lnTo>
                    <a:lnTo>
                      <a:pt x="415" y="75"/>
                    </a:lnTo>
                    <a:lnTo>
                      <a:pt x="416" y="75"/>
                    </a:lnTo>
                    <a:lnTo>
                      <a:pt x="417" y="75"/>
                    </a:lnTo>
                    <a:lnTo>
                      <a:pt x="417" y="76"/>
                    </a:lnTo>
                    <a:lnTo>
                      <a:pt x="418" y="76"/>
                    </a:lnTo>
                    <a:lnTo>
                      <a:pt x="418" y="75"/>
                    </a:lnTo>
                    <a:lnTo>
                      <a:pt x="419" y="75"/>
                    </a:lnTo>
                    <a:lnTo>
                      <a:pt x="420" y="75"/>
                    </a:lnTo>
                    <a:lnTo>
                      <a:pt x="420" y="75"/>
                    </a:lnTo>
                    <a:lnTo>
                      <a:pt x="420" y="75"/>
                    </a:lnTo>
                    <a:lnTo>
                      <a:pt x="422" y="75"/>
                    </a:lnTo>
                    <a:lnTo>
                      <a:pt x="423" y="74"/>
                    </a:lnTo>
                    <a:lnTo>
                      <a:pt x="424" y="74"/>
                    </a:lnTo>
                    <a:lnTo>
                      <a:pt x="424" y="75"/>
                    </a:lnTo>
                    <a:lnTo>
                      <a:pt x="426" y="75"/>
                    </a:lnTo>
                    <a:lnTo>
                      <a:pt x="426" y="74"/>
                    </a:lnTo>
                    <a:lnTo>
                      <a:pt x="426" y="74"/>
                    </a:lnTo>
                    <a:lnTo>
                      <a:pt x="429" y="74"/>
                    </a:lnTo>
                    <a:lnTo>
                      <a:pt x="426" y="72"/>
                    </a:lnTo>
                    <a:lnTo>
                      <a:pt x="424" y="73"/>
                    </a:lnTo>
                    <a:lnTo>
                      <a:pt x="424" y="72"/>
                    </a:lnTo>
                    <a:lnTo>
                      <a:pt x="423" y="71"/>
                    </a:lnTo>
                    <a:lnTo>
                      <a:pt x="423" y="71"/>
                    </a:lnTo>
                    <a:lnTo>
                      <a:pt x="423" y="70"/>
                    </a:lnTo>
                    <a:lnTo>
                      <a:pt x="423" y="69"/>
                    </a:lnTo>
                    <a:lnTo>
                      <a:pt x="424" y="67"/>
                    </a:lnTo>
                    <a:lnTo>
                      <a:pt x="424" y="66"/>
                    </a:lnTo>
                    <a:lnTo>
                      <a:pt x="425" y="65"/>
                    </a:lnTo>
                    <a:lnTo>
                      <a:pt x="424" y="65"/>
                    </a:lnTo>
                    <a:lnTo>
                      <a:pt x="423" y="64"/>
                    </a:lnTo>
                    <a:lnTo>
                      <a:pt x="423" y="63"/>
                    </a:lnTo>
                    <a:lnTo>
                      <a:pt x="424" y="63"/>
                    </a:lnTo>
                    <a:lnTo>
                      <a:pt x="425" y="63"/>
                    </a:lnTo>
                    <a:lnTo>
                      <a:pt x="427" y="63"/>
                    </a:lnTo>
                    <a:lnTo>
                      <a:pt x="428" y="63"/>
                    </a:lnTo>
                    <a:lnTo>
                      <a:pt x="429" y="63"/>
                    </a:lnTo>
                    <a:lnTo>
                      <a:pt x="430" y="62"/>
                    </a:lnTo>
                    <a:lnTo>
                      <a:pt x="432" y="64"/>
                    </a:lnTo>
                    <a:lnTo>
                      <a:pt x="433" y="63"/>
                    </a:lnTo>
                    <a:lnTo>
                      <a:pt x="433" y="63"/>
                    </a:lnTo>
                    <a:lnTo>
                      <a:pt x="434" y="64"/>
                    </a:lnTo>
                    <a:lnTo>
                      <a:pt x="434" y="65"/>
                    </a:lnTo>
                    <a:lnTo>
                      <a:pt x="434" y="65"/>
                    </a:lnTo>
                    <a:lnTo>
                      <a:pt x="435" y="66"/>
                    </a:lnTo>
                    <a:lnTo>
                      <a:pt x="437" y="66"/>
                    </a:lnTo>
                    <a:lnTo>
                      <a:pt x="437" y="67"/>
                    </a:lnTo>
                    <a:lnTo>
                      <a:pt x="438" y="67"/>
                    </a:lnTo>
                    <a:lnTo>
                      <a:pt x="438" y="68"/>
                    </a:lnTo>
                    <a:lnTo>
                      <a:pt x="438" y="68"/>
                    </a:lnTo>
                    <a:lnTo>
                      <a:pt x="440" y="67"/>
                    </a:lnTo>
                    <a:lnTo>
                      <a:pt x="441" y="65"/>
                    </a:lnTo>
                    <a:lnTo>
                      <a:pt x="441" y="64"/>
                    </a:lnTo>
                    <a:lnTo>
                      <a:pt x="441" y="64"/>
                    </a:lnTo>
                    <a:lnTo>
                      <a:pt x="442" y="63"/>
                    </a:lnTo>
                    <a:lnTo>
                      <a:pt x="444" y="64"/>
                    </a:lnTo>
                    <a:lnTo>
                      <a:pt x="444" y="63"/>
                    </a:lnTo>
                    <a:lnTo>
                      <a:pt x="442" y="62"/>
                    </a:lnTo>
                    <a:lnTo>
                      <a:pt x="442" y="62"/>
                    </a:lnTo>
                    <a:lnTo>
                      <a:pt x="441" y="61"/>
                    </a:lnTo>
                    <a:lnTo>
                      <a:pt x="440" y="60"/>
                    </a:lnTo>
                    <a:lnTo>
                      <a:pt x="440" y="60"/>
                    </a:lnTo>
                    <a:lnTo>
                      <a:pt x="439" y="60"/>
                    </a:lnTo>
                    <a:lnTo>
                      <a:pt x="439" y="59"/>
                    </a:lnTo>
                    <a:lnTo>
                      <a:pt x="442" y="59"/>
                    </a:lnTo>
                    <a:lnTo>
                      <a:pt x="444" y="59"/>
                    </a:lnTo>
                    <a:lnTo>
                      <a:pt x="447" y="59"/>
                    </a:lnTo>
                    <a:lnTo>
                      <a:pt x="447" y="60"/>
                    </a:lnTo>
                    <a:lnTo>
                      <a:pt x="447" y="60"/>
                    </a:lnTo>
                    <a:lnTo>
                      <a:pt x="446" y="60"/>
                    </a:lnTo>
                    <a:lnTo>
                      <a:pt x="444" y="60"/>
                    </a:lnTo>
                    <a:lnTo>
                      <a:pt x="444" y="61"/>
                    </a:lnTo>
                    <a:lnTo>
                      <a:pt x="445" y="63"/>
                    </a:lnTo>
                    <a:lnTo>
                      <a:pt x="446" y="63"/>
                    </a:lnTo>
                    <a:lnTo>
                      <a:pt x="446" y="64"/>
                    </a:lnTo>
                    <a:lnTo>
                      <a:pt x="448" y="65"/>
                    </a:lnTo>
                    <a:lnTo>
                      <a:pt x="448" y="66"/>
                    </a:lnTo>
                    <a:lnTo>
                      <a:pt x="449" y="67"/>
                    </a:lnTo>
                    <a:lnTo>
                      <a:pt x="447" y="67"/>
                    </a:lnTo>
                    <a:lnTo>
                      <a:pt x="447" y="68"/>
                    </a:lnTo>
                    <a:lnTo>
                      <a:pt x="446" y="68"/>
                    </a:lnTo>
                    <a:lnTo>
                      <a:pt x="446" y="69"/>
                    </a:lnTo>
                    <a:lnTo>
                      <a:pt x="446" y="69"/>
                    </a:lnTo>
                    <a:lnTo>
                      <a:pt x="446" y="70"/>
                    </a:lnTo>
                    <a:lnTo>
                      <a:pt x="446" y="71"/>
                    </a:lnTo>
                    <a:lnTo>
                      <a:pt x="446" y="72"/>
                    </a:lnTo>
                    <a:lnTo>
                      <a:pt x="445" y="73"/>
                    </a:lnTo>
                    <a:lnTo>
                      <a:pt x="445" y="74"/>
                    </a:lnTo>
                    <a:lnTo>
                      <a:pt x="445" y="75"/>
                    </a:lnTo>
                    <a:lnTo>
                      <a:pt x="445" y="75"/>
                    </a:lnTo>
                    <a:lnTo>
                      <a:pt x="445" y="76"/>
                    </a:lnTo>
                    <a:lnTo>
                      <a:pt x="446" y="76"/>
                    </a:lnTo>
                    <a:lnTo>
                      <a:pt x="445" y="77"/>
                    </a:lnTo>
                    <a:lnTo>
                      <a:pt x="445" y="77"/>
                    </a:lnTo>
                    <a:lnTo>
                      <a:pt x="444" y="79"/>
                    </a:lnTo>
                    <a:lnTo>
                      <a:pt x="443" y="79"/>
                    </a:lnTo>
                    <a:lnTo>
                      <a:pt x="443" y="79"/>
                    </a:lnTo>
                    <a:lnTo>
                      <a:pt x="442" y="79"/>
                    </a:lnTo>
                    <a:lnTo>
                      <a:pt x="442" y="80"/>
                    </a:lnTo>
                    <a:lnTo>
                      <a:pt x="442" y="80"/>
                    </a:lnTo>
                    <a:lnTo>
                      <a:pt x="442" y="81"/>
                    </a:lnTo>
                    <a:lnTo>
                      <a:pt x="443" y="81"/>
                    </a:lnTo>
                    <a:lnTo>
                      <a:pt x="443" y="83"/>
                    </a:lnTo>
                    <a:lnTo>
                      <a:pt x="443" y="84"/>
                    </a:lnTo>
                    <a:lnTo>
                      <a:pt x="443" y="85"/>
                    </a:lnTo>
                    <a:lnTo>
                      <a:pt x="443" y="85"/>
                    </a:lnTo>
                    <a:lnTo>
                      <a:pt x="443" y="86"/>
                    </a:lnTo>
                    <a:lnTo>
                      <a:pt x="443" y="87"/>
                    </a:lnTo>
                    <a:lnTo>
                      <a:pt x="444" y="88"/>
                    </a:lnTo>
                    <a:lnTo>
                      <a:pt x="445" y="90"/>
                    </a:lnTo>
                    <a:lnTo>
                      <a:pt x="447" y="91"/>
                    </a:lnTo>
                    <a:lnTo>
                      <a:pt x="448" y="92"/>
                    </a:lnTo>
                    <a:lnTo>
                      <a:pt x="449" y="93"/>
                    </a:lnTo>
                    <a:lnTo>
                      <a:pt x="453" y="97"/>
                    </a:lnTo>
                    <a:lnTo>
                      <a:pt x="453" y="97"/>
                    </a:lnTo>
                    <a:lnTo>
                      <a:pt x="458" y="102"/>
                    </a:lnTo>
                    <a:lnTo>
                      <a:pt x="461" y="103"/>
                    </a:lnTo>
                    <a:lnTo>
                      <a:pt x="463" y="104"/>
                    </a:lnTo>
                    <a:lnTo>
                      <a:pt x="463" y="105"/>
                    </a:lnTo>
                    <a:lnTo>
                      <a:pt x="464" y="105"/>
                    </a:lnTo>
                    <a:lnTo>
                      <a:pt x="464" y="106"/>
                    </a:lnTo>
                    <a:lnTo>
                      <a:pt x="467" y="109"/>
                    </a:lnTo>
                    <a:lnTo>
                      <a:pt x="468" y="109"/>
                    </a:lnTo>
                    <a:lnTo>
                      <a:pt x="468" y="111"/>
                    </a:lnTo>
                    <a:lnTo>
                      <a:pt x="469" y="111"/>
                    </a:lnTo>
                    <a:lnTo>
                      <a:pt x="469" y="110"/>
                    </a:lnTo>
                    <a:lnTo>
                      <a:pt x="470" y="110"/>
                    </a:lnTo>
                    <a:lnTo>
                      <a:pt x="470" y="109"/>
                    </a:lnTo>
                    <a:lnTo>
                      <a:pt x="470" y="109"/>
                    </a:lnTo>
                    <a:lnTo>
                      <a:pt x="469" y="108"/>
                    </a:lnTo>
                    <a:lnTo>
                      <a:pt x="470" y="108"/>
                    </a:lnTo>
                    <a:lnTo>
                      <a:pt x="470" y="107"/>
                    </a:lnTo>
                    <a:lnTo>
                      <a:pt x="470" y="106"/>
                    </a:lnTo>
                    <a:lnTo>
                      <a:pt x="470" y="105"/>
                    </a:lnTo>
                    <a:lnTo>
                      <a:pt x="469" y="104"/>
                    </a:lnTo>
                    <a:lnTo>
                      <a:pt x="469" y="104"/>
                    </a:lnTo>
                    <a:lnTo>
                      <a:pt x="468" y="103"/>
                    </a:lnTo>
                    <a:lnTo>
                      <a:pt x="468" y="102"/>
                    </a:lnTo>
                    <a:lnTo>
                      <a:pt x="468" y="101"/>
                    </a:lnTo>
                    <a:lnTo>
                      <a:pt x="469" y="100"/>
                    </a:lnTo>
                    <a:lnTo>
                      <a:pt x="470" y="100"/>
                    </a:lnTo>
                    <a:lnTo>
                      <a:pt x="471" y="101"/>
                    </a:lnTo>
                    <a:lnTo>
                      <a:pt x="471" y="101"/>
                    </a:lnTo>
                    <a:lnTo>
                      <a:pt x="471" y="101"/>
                    </a:lnTo>
                    <a:lnTo>
                      <a:pt x="472" y="101"/>
                    </a:lnTo>
                    <a:lnTo>
                      <a:pt x="471" y="101"/>
                    </a:lnTo>
                    <a:lnTo>
                      <a:pt x="471" y="100"/>
                    </a:lnTo>
                    <a:lnTo>
                      <a:pt x="470" y="100"/>
                    </a:lnTo>
                    <a:lnTo>
                      <a:pt x="470" y="99"/>
                    </a:lnTo>
                    <a:lnTo>
                      <a:pt x="469" y="98"/>
                    </a:lnTo>
                    <a:lnTo>
                      <a:pt x="468" y="98"/>
                    </a:lnTo>
                    <a:lnTo>
                      <a:pt x="468" y="98"/>
                    </a:lnTo>
                    <a:lnTo>
                      <a:pt x="468" y="97"/>
                    </a:lnTo>
                    <a:lnTo>
                      <a:pt x="468" y="96"/>
                    </a:lnTo>
                    <a:lnTo>
                      <a:pt x="468" y="95"/>
                    </a:lnTo>
                    <a:lnTo>
                      <a:pt x="468" y="95"/>
                    </a:lnTo>
                    <a:lnTo>
                      <a:pt x="469" y="94"/>
                    </a:lnTo>
                    <a:lnTo>
                      <a:pt x="469" y="94"/>
                    </a:lnTo>
                    <a:lnTo>
                      <a:pt x="470" y="94"/>
                    </a:lnTo>
                    <a:lnTo>
                      <a:pt x="471" y="94"/>
                    </a:lnTo>
                    <a:lnTo>
                      <a:pt x="472" y="94"/>
                    </a:lnTo>
                    <a:lnTo>
                      <a:pt x="472" y="93"/>
                    </a:lnTo>
                    <a:lnTo>
                      <a:pt x="471" y="92"/>
                    </a:lnTo>
                    <a:lnTo>
                      <a:pt x="470" y="92"/>
                    </a:lnTo>
                    <a:lnTo>
                      <a:pt x="469" y="91"/>
                    </a:lnTo>
                    <a:lnTo>
                      <a:pt x="468" y="91"/>
                    </a:lnTo>
                    <a:lnTo>
                      <a:pt x="467" y="90"/>
                    </a:lnTo>
                    <a:lnTo>
                      <a:pt x="467" y="89"/>
                    </a:lnTo>
                    <a:lnTo>
                      <a:pt x="466" y="88"/>
                    </a:lnTo>
                    <a:lnTo>
                      <a:pt x="466" y="87"/>
                    </a:lnTo>
                    <a:lnTo>
                      <a:pt x="466" y="87"/>
                    </a:lnTo>
                    <a:lnTo>
                      <a:pt x="466" y="86"/>
                    </a:lnTo>
                    <a:lnTo>
                      <a:pt x="467" y="86"/>
                    </a:lnTo>
                    <a:lnTo>
                      <a:pt x="468" y="87"/>
                    </a:lnTo>
                    <a:lnTo>
                      <a:pt x="469" y="88"/>
                    </a:lnTo>
                    <a:lnTo>
                      <a:pt x="469" y="88"/>
                    </a:lnTo>
                    <a:lnTo>
                      <a:pt x="469" y="87"/>
                    </a:lnTo>
                    <a:lnTo>
                      <a:pt x="469" y="87"/>
                    </a:lnTo>
                    <a:lnTo>
                      <a:pt x="469" y="86"/>
                    </a:lnTo>
                    <a:lnTo>
                      <a:pt x="468" y="86"/>
                    </a:lnTo>
                    <a:lnTo>
                      <a:pt x="468" y="85"/>
                    </a:lnTo>
                    <a:lnTo>
                      <a:pt x="468" y="85"/>
                    </a:lnTo>
                    <a:lnTo>
                      <a:pt x="466" y="85"/>
                    </a:lnTo>
                    <a:lnTo>
                      <a:pt x="463" y="82"/>
                    </a:lnTo>
                    <a:lnTo>
                      <a:pt x="463" y="80"/>
                    </a:lnTo>
                    <a:lnTo>
                      <a:pt x="463" y="80"/>
                    </a:lnTo>
                    <a:lnTo>
                      <a:pt x="462" y="80"/>
                    </a:lnTo>
                    <a:lnTo>
                      <a:pt x="461" y="79"/>
                    </a:lnTo>
                    <a:lnTo>
                      <a:pt x="460" y="79"/>
                    </a:lnTo>
                    <a:lnTo>
                      <a:pt x="459" y="79"/>
                    </a:lnTo>
                    <a:lnTo>
                      <a:pt x="459" y="80"/>
                    </a:lnTo>
                    <a:lnTo>
                      <a:pt x="459" y="80"/>
                    </a:lnTo>
                    <a:lnTo>
                      <a:pt x="459" y="80"/>
                    </a:lnTo>
                    <a:lnTo>
                      <a:pt x="458" y="80"/>
                    </a:lnTo>
                    <a:lnTo>
                      <a:pt x="457" y="79"/>
                    </a:lnTo>
                    <a:lnTo>
                      <a:pt x="456" y="79"/>
                    </a:lnTo>
                    <a:lnTo>
                      <a:pt x="456" y="78"/>
                    </a:lnTo>
                    <a:lnTo>
                      <a:pt x="455" y="78"/>
                    </a:lnTo>
                    <a:lnTo>
                      <a:pt x="455" y="77"/>
                    </a:lnTo>
                    <a:lnTo>
                      <a:pt x="456" y="76"/>
                    </a:lnTo>
                    <a:lnTo>
                      <a:pt x="456" y="75"/>
                    </a:lnTo>
                    <a:lnTo>
                      <a:pt x="455" y="74"/>
                    </a:lnTo>
                    <a:lnTo>
                      <a:pt x="454" y="72"/>
                    </a:lnTo>
                    <a:lnTo>
                      <a:pt x="453" y="72"/>
                    </a:lnTo>
                    <a:lnTo>
                      <a:pt x="453" y="71"/>
                    </a:lnTo>
                    <a:lnTo>
                      <a:pt x="454" y="71"/>
                    </a:lnTo>
                    <a:lnTo>
                      <a:pt x="454" y="71"/>
                    </a:lnTo>
                    <a:lnTo>
                      <a:pt x="455" y="71"/>
                    </a:lnTo>
                    <a:lnTo>
                      <a:pt x="456" y="70"/>
                    </a:lnTo>
                    <a:lnTo>
                      <a:pt x="458" y="72"/>
                    </a:lnTo>
                    <a:lnTo>
                      <a:pt x="458" y="71"/>
                    </a:lnTo>
                    <a:lnTo>
                      <a:pt x="458" y="71"/>
                    </a:lnTo>
                    <a:lnTo>
                      <a:pt x="458" y="70"/>
                    </a:lnTo>
                    <a:lnTo>
                      <a:pt x="458" y="70"/>
                    </a:lnTo>
                    <a:lnTo>
                      <a:pt x="458" y="69"/>
                    </a:lnTo>
                    <a:lnTo>
                      <a:pt x="458" y="69"/>
                    </a:lnTo>
                    <a:lnTo>
                      <a:pt x="459" y="68"/>
                    </a:lnTo>
                    <a:lnTo>
                      <a:pt x="459" y="68"/>
                    </a:lnTo>
                    <a:lnTo>
                      <a:pt x="460" y="69"/>
                    </a:lnTo>
                    <a:lnTo>
                      <a:pt x="461" y="70"/>
                    </a:lnTo>
                    <a:lnTo>
                      <a:pt x="461" y="71"/>
                    </a:lnTo>
                    <a:lnTo>
                      <a:pt x="462" y="71"/>
                    </a:lnTo>
                    <a:lnTo>
                      <a:pt x="463" y="72"/>
                    </a:lnTo>
                    <a:lnTo>
                      <a:pt x="463" y="69"/>
                    </a:lnTo>
                    <a:lnTo>
                      <a:pt x="464" y="69"/>
                    </a:lnTo>
                    <a:lnTo>
                      <a:pt x="466" y="69"/>
                    </a:lnTo>
                    <a:lnTo>
                      <a:pt x="468" y="68"/>
                    </a:lnTo>
                    <a:lnTo>
                      <a:pt x="469" y="68"/>
                    </a:lnTo>
                    <a:lnTo>
                      <a:pt x="472" y="70"/>
                    </a:lnTo>
                    <a:lnTo>
                      <a:pt x="472" y="70"/>
                    </a:lnTo>
                    <a:lnTo>
                      <a:pt x="473" y="70"/>
                    </a:lnTo>
                    <a:lnTo>
                      <a:pt x="476" y="71"/>
                    </a:lnTo>
                    <a:lnTo>
                      <a:pt x="474" y="67"/>
                    </a:lnTo>
                    <a:lnTo>
                      <a:pt x="475" y="67"/>
                    </a:lnTo>
                    <a:lnTo>
                      <a:pt x="476" y="67"/>
                    </a:lnTo>
                    <a:lnTo>
                      <a:pt x="477" y="66"/>
                    </a:lnTo>
                    <a:lnTo>
                      <a:pt x="477" y="65"/>
                    </a:lnTo>
                    <a:lnTo>
                      <a:pt x="476" y="65"/>
                    </a:lnTo>
                    <a:lnTo>
                      <a:pt x="476" y="64"/>
                    </a:lnTo>
                    <a:lnTo>
                      <a:pt x="477" y="64"/>
                    </a:lnTo>
                    <a:lnTo>
                      <a:pt x="477" y="63"/>
                    </a:lnTo>
                    <a:lnTo>
                      <a:pt x="478" y="63"/>
                    </a:lnTo>
                    <a:lnTo>
                      <a:pt x="479" y="63"/>
                    </a:lnTo>
                    <a:lnTo>
                      <a:pt x="480" y="63"/>
                    </a:lnTo>
                    <a:lnTo>
                      <a:pt x="481" y="63"/>
                    </a:lnTo>
                    <a:lnTo>
                      <a:pt x="481" y="62"/>
                    </a:lnTo>
                    <a:lnTo>
                      <a:pt x="482" y="62"/>
                    </a:lnTo>
                    <a:lnTo>
                      <a:pt x="482" y="61"/>
                    </a:lnTo>
                    <a:lnTo>
                      <a:pt x="483" y="60"/>
                    </a:lnTo>
                    <a:lnTo>
                      <a:pt x="483" y="60"/>
                    </a:lnTo>
                    <a:lnTo>
                      <a:pt x="483" y="60"/>
                    </a:lnTo>
                    <a:lnTo>
                      <a:pt x="482" y="58"/>
                    </a:lnTo>
                    <a:lnTo>
                      <a:pt x="484" y="58"/>
                    </a:lnTo>
                    <a:lnTo>
                      <a:pt x="484" y="59"/>
                    </a:lnTo>
                    <a:lnTo>
                      <a:pt x="488" y="60"/>
                    </a:lnTo>
                    <a:lnTo>
                      <a:pt x="489" y="60"/>
                    </a:lnTo>
                    <a:lnTo>
                      <a:pt x="490" y="60"/>
                    </a:lnTo>
                    <a:lnTo>
                      <a:pt x="492" y="60"/>
                    </a:lnTo>
                    <a:lnTo>
                      <a:pt x="492" y="59"/>
                    </a:lnTo>
                    <a:lnTo>
                      <a:pt x="491" y="58"/>
                    </a:lnTo>
                    <a:lnTo>
                      <a:pt x="489" y="58"/>
                    </a:lnTo>
                    <a:lnTo>
                      <a:pt x="489" y="57"/>
                    </a:lnTo>
                    <a:lnTo>
                      <a:pt x="488" y="57"/>
                    </a:lnTo>
                    <a:lnTo>
                      <a:pt x="488" y="57"/>
                    </a:lnTo>
                    <a:lnTo>
                      <a:pt x="487" y="57"/>
                    </a:lnTo>
                    <a:lnTo>
                      <a:pt x="486" y="56"/>
                    </a:lnTo>
                    <a:lnTo>
                      <a:pt x="485" y="56"/>
                    </a:lnTo>
                    <a:lnTo>
                      <a:pt x="484" y="56"/>
                    </a:lnTo>
                    <a:lnTo>
                      <a:pt x="483" y="56"/>
                    </a:lnTo>
                    <a:lnTo>
                      <a:pt x="483" y="55"/>
                    </a:lnTo>
                    <a:lnTo>
                      <a:pt x="479" y="52"/>
                    </a:lnTo>
                    <a:lnTo>
                      <a:pt x="478" y="53"/>
                    </a:lnTo>
                    <a:lnTo>
                      <a:pt x="478" y="53"/>
                    </a:lnTo>
                    <a:lnTo>
                      <a:pt x="477" y="52"/>
                    </a:lnTo>
                    <a:lnTo>
                      <a:pt x="477" y="52"/>
                    </a:lnTo>
                    <a:lnTo>
                      <a:pt x="476" y="52"/>
                    </a:lnTo>
                    <a:lnTo>
                      <a:pt x="476" y="52"/>
                    </a:lnTo>
                    <a:lnTo>
                      <a:pt x="475" y="52"/>
                    </a:lnTo>
                    <a:lnTo>
                      <a:pt x="474" y="51"/>
                    </a:lnTo>
                    <a:lnTo>
                      <a:pt x="474" y="51"/>
                    </a:lnTo>
                    <a:lnTo>
                      <a:pt x="471" y="51"/>
                    </a:lnTo>
                    <a:lnTo>
                      <a:pt x="470" y="51"/>
                    </a:lnTo>
                    <a:lnTo>
                      <a:pt x="469" y="51"/>
                    </a:lnTo>
                    <a:lnTo>
                      <a:pt x="468" y="49"/>
                    </a:lnTo>
                    <a:lnTo>
                      <a:pt x="468" y="49"/>
                    </a:lnTo>
                    <a:lnTo>
                      <a:pt x="468" y="49"/>
                    </a:lnTo>
                    <a:lnTo>
                      <a:pt x="470" y="49"/>
                    </a:lnTo>
                    <a:lnTo>
                      <a:pt x="471" y="50"/>
                    </a:lnTo>
                    <a:lnTo>
                      <a:pt x="472" y="50"/>
                    </a:lnTo>
                    <a:lnTo>
                      <a:pt x="473" y="50"/>
                    </a:lnTo>
                    <a:lnTo>
                      <a:pt x="475" y="50"/>
                    </a:lnTo>
                    <a:lnTo>
                      <a:pt x="475" y="51"/>
                    </a:lnTo>
                    <a:lnTo>
                      <a:pt x="476" y="51"/>
                    </a:lnTo>
                    <a:lnTo>
                      <a:pt x="477" y="50"/>
                    </a:lnTo>
                    <a:lnTo>
                      <a:pt x="477" y="50"/>
                    </a:lnTo>
                    <a:lnTo>
                      <a:pt x="478" y="50"/>
                    </a:lnTo>
                    <a:lnTo>
                      <a:pt x="480" y="49"/>
                    </a:lnTo>
                    <a:lnTo>
                      <a:pt x="480" y="48"/>
                    </a:lnTo>
                    <a:lnTo>
                      <a:pt x="480" y="48"/>
                    </a:lnTo>
                    <a:lnTo>
                      <a:pt x="479" y="47"/>
                    </a:lnTo>
                    <a:lnTo>
                      <a:pt x="479" y="47"/>
                    </a:lnTo>
                    <a:lnTo>
                      <a:pt x="478" y="47"/>
                    </a:lnTo>
                    <a:lnTo>
                      <a:pt x="478" y="46"/>
                    </a:lnTo>
                    <a:lnTo>
                      <a:pt x="477" y="46"/>
                    </a:lnTo>
                    <a:lnTo>
                      <a:pt x="477" y="46"/>
                    </a:lnTo>
                    <a:lnTo>
                      <a:pt x="475" y="45"/>
                    </a:lnTo>
                    <a:lnTo>
                      <a:pt x="474" y="44"/>
                    </a:lnTo>
                    <a:lnTo>
                      <a:pt x="475" y="44"/>
                    </a:lnTo>
                    <a:lnTo>
                      <a:pt x="476" y="44"/>
                    </a:lnTo>
                    <a:lnTo>
                      <a:pt x="477" y="44"/>
                    </a:lnTo>
                    <a:lnTo>
                      <a:pt x="477" y="45"/>
                    </a:lnTo>
                    <a:lnTo>
                      <a:pt x="478" y="45"/>
                    </a:lnTo>
                    <a:lnTo>
                      <a:pt x="478" y="45"/>
                    </a:lnTo>
                    <a:lnTo>
                      <a:pt x="479" y="45"/>
                    </a:lnTo>
                    <a:lnTo>
                      <a:pt x="480" y="46"/>
                    </a:lnTo>
                    <a:lnTo>
                      <a:pt x="481" y="47"/>
                    </a:lnTo>
                    <a:lnTo>
                      <a:pt x="482" y="47"/>
                    </a:lnTo>
                    <a:lnTo>
                      <a:pt x="483" y="47"/>
                    </a:lnTo>
                    <a:lnTo>
                      <a:pt x="484" y="47"/>
                    </a:lnTo>
                    <a:lnTo>
                      <a:pt x="484" y="47"/>
                    </a:lnTo>
                    <a:lnTo>
                      <a:pt x="484" y="47"/>
                    </a:lnTo>
                    <a:lnTo>
                      <a:pt x="487" y="47"/>
                    </a:lnTo>
                    <a:lnTo>
                      <a:pt x="488" y="47"/>
                    </a:lnTo>
                    <a:lnTo>
                      <a:pt x="492" y="48"/>
                    </a:lnTo>
                    <a:lnTo>
                      <a:pt x="494" y="49"/>
                    </a:lnTo>
                    <a:lnTo>
                      <a:pt x="496" y="49"/>
                    </a:lnTo>
                    <a:lnTo>
                      <a:pt x="496" y="50"/>
                    </a:lnTo>
                    <a:lnTo>
                      <a:pt x="497" y="50"/>
                    </a:lnTo>
                    <a:lnTo>
                      <a:pt x="499" y="51"/>
                    </a:lnTo>
                    <a:lnTo>
                      <a:pt x="500" y="51"/>
                    </a:lnTo>
                    <a:lnTo>
                      <a:pt x="500" y="51"/>
                    </a:lnTo>
                    <a:lnTo>
                      <a:pt x="500" y="51"/>
                    </a:lnTo>
                    <a:lnTo>
                      <a:pt x="501" y="51"/>
                    </a:lnTo>
                    <a:lnTo>
                      <a:pt x="501" y="52"/>
                    </a:lnTo>
                    <a:lnTo>
                      <a:pt x="502" y="52"/>
                    </a:lnTo>
                    <a:lnTo>
                      <a:pt x="503" y="52"/>
                    </a:lnTo>
                    <a:lnTo>
                      <a:pt x="504" y="52"/>
                    </a:lnTo>
                    <a:lnTo>
                      <a:pt x="504" y="53"/>
                    </a:lnTo>
                    <a:lnTo>
                      <a:pt x="505" y="53"/>
                    </a:lnTo>
                    <a:lnTo>
                      <a:pt x="505" y="52"/>
                    </a:lnTo>
                    <a:lnTo>
                      <a:pt x="505" y="51"/>
                    </a:lnTo>
                    <a:lnTo>
                      <a:pt x="503" y="50"/>
                    </a:lnTo>
                    <a:lnTo>
                      <a:pt x="503" y="50"/>
                    </a:lnTo>
                    <a:lnTo>
                      <a:pt x="504" y="49"/>
                    </a:lnTo>
                    <a:lnTo>
                      <a:pt x="501" y="48"/>
                    </a:lnTo>
                    <a:lnTo>
                      <a:pt x="502" y="47"/>
                    </a:lnTo>
                    <a:lnTo>
                      <a:pt x="499" y="46"/>
                    </a:lnTo>
                    <a:lnTo>
                      <a:pt x="502" y="47"/>
                    </a:lnTo>
                    <a:lnTo>
                      <a:pt x="502" y="45"/>
                    </a:lnTo>
                    <a:lnTo>
                      <a:pt x="503" y="45"/>
                    </a:lnTo>
                    <a:lnTo>
                      <a:pt x="503" y="46"/>
                    </a:lnTo>
                    <a:close/>
                    <a:moveTo>
                      <a:pt x="397" y="169"/>
                    </a:moveTo>
                    <a:lnTo>
                      <a:pt x="397" y="169"/>
                    </a:lnTo>
                    <a:lnTo>
                      <a:pt x="396" y="169"/>
                    </a:lnTo>
                    <a:lnTo>
                      <a:pt x="397" y="169"/>
                    </a:lnTo>
                    <a:close/>
                    <a:moveTo>
                      <a:pt x="396" y="170"/>
                    </a:moveTo>
                    <a:lnTo>
                      <a:pt x="396" y="170"/>
                    </a:lnTo>
                    <a:lnTo>
                      <a:pt x="396" y="170"/>
                    </a:lnTo>
                    <a:lnTo>
                      <a:pt x="395" y="170"/>
                    </a:lnTo>
                    <a:lnTo>
                      <a:pt x="396" y="170"/>
                    </a:lnTo>
                    <a:close/>
                    <a:moveTo>
                      <a:pt x="395" y="170"/>
                    </a:moveTo>
                    <a:lnTo>
                      <a:pt x="395" y="170"/>
                    </a:lnTo>
                    <a:lnTo>
                      <a:pt x="395" y="170"/>
                    </a:lnTo>
                    <a:lnTo>
                      <a:pt x="395" y="170"/>
                    </a:lnTo>
                    <a:lnTo>
                      <a:pt x="396" y="171"/>
                    </a:lnTo>
                    <a:lnTo>
                      <a:pt x="396" y="171"/>
                    </a:lnTo>
                    <a:lnTo>
                      <a:pt x="395" y="171"/>
                    </a:lnTo>
                    <a:lnTo>
                      <a:pt x="395" y="171"/>
                    </a:lnTo>
                    <a:lnTo>
                      <a:pt x="395" y="171"/>
                    </a:lnTo>
                    <a:lnTo>
                      <a:pt x="395" y="171"/>
                    </a:lnTo>
                    <a:lnTo>
                      <a:pt x="395" y="170"/>
                    </a:lnTo>
                    <a:lnTo>
                      <a:pt x="395" y="170"/>
                    </a:lnTo>
                    <a:close/>
                    <a:moveTo>
                      <a:pt x="281" y="242"/>
                    </a:moveTo>
                    <a:lnTo>
                      <a:pt x="281" y="243"/>
                    </a:lnTo>
                    <a:lnTo>
                      <a:pt x="281" y="243"/>
                    </a:lnTo>
                    <a:lnTo>
                      <a:pt x="281" y="242"/>
                    </a:lnTo>
                    <a:lnTo>
                      <a:pt x="281" y="242"/>
                    </a:lnTo>
                    <a:close/>
                    <a:moveTo>
                      <a:pt x="105" y="153"/>
                    </a:moveTo>
                    <a:lnTo>
                      <a:pt x="105" y="152"/>
                    </a:lnTo>
                    <a:lnTo>
                      <a:pt x="105" y="152"/>
                    </a:lnTo>
                    <a:lnTo>
                      <a:pt x="105" y="152"/>
                    </a:lnTo>
                    <a:lnTo>
                      <a:pt x="106" y="151"/>
                    </a:lnTo>
                    <a:lnTo>
                      <a:pt x="106" y="150"/>
                    </a:lnTo>
                    <a:lnTo>
                      <a:pt x="106" y="150"/>
                    </a:lnTo>
                    <a:lnTo>
                      <a:pt x="107" y="150"/>
                    </a:lnTo>
                    <a:lnTo>
                      <a:pt x="108" y="150"/>
                    </a:lnTo>
                    <a:lnTo>
                      <a:pt x="108" y="151"/>
                    </a:lnTo>
                    <a:lnTo>
                      <a:pt x="109" y="151"/>
                    </a:lnTo>
                    <a:lnTo>
                      <a:pt x="109" y="151"/>
                    </a:lnTo>
                    <a:lnTo>
                      <a:pt x="109" y="151"/>
                    </a:lnTo>
                    <a:lnTo>
                      <a:pt x="109" y="152"/>
                    </a:lnTo>
                    <a:lnTo>
                      <a:pt x="109" y="152"/>
                    </a:lnTo>
                    <a:lnTo>
                      <a:pt x="110" y="153"/>
                    </a:lnTo>
                    <a:lnTo>
                      <a:pt x="111" y="154"/>
                    </a:lnTo>
                    <a:lnTo>
                      <a:pt x="112" y="154"/>
                    </a:lnTo>
                    <a:lnTo>
                      <a:pt x="112" y="155"/>
                    </a:lnTo>
                    <a:lnTo>
                      <a:pt x="113" y="155"/>
                    </a:lnTo>
                    <a:lnTo>
                      <a:pt x="113" y="156"/>
                    </a:lnTo>
                    <a:lnTo>
                      <a:pt x="113" y="157"/>
                    </a:lnTo>
                    <a:lnTo>
                      <a:pt x="112" y="157"/>
                    </a:lnTo>
                    <a:lnTo>
                      <a:pt x="111" y="156"/>
                    </a:lnTo>
                    <a:lnTo>
                      <a:pt x="110" y="156"/>
                    </a:lnTo>
                    <a:lnTo>
                      <a:pt x="110" y="157"/>
                    </a:lnTo>
                    <a:lnTo>
                      <a:pt x="108" y="157"/>
                    </a:lnTo>
                    <a:lnTo>
                      <a:pt x="107" y="156"/>
                    </a:lnTo>
                    <a:lnTo>
                      <a:pt x="107" y="156"/>
                    </a:lnTo>
                    <a:lnTo>
                      <a:pt x="106" y="156"/>
                    </a:lnTo>
                    <a:lnTo>
                      <a:pt x="106" y="155"/>
                    </a:lnTo>
                    <a:lnTo>
                      <a:pt x="106" y="155"/>
                    </a:lnTo>
                    <a:lnTo>
                      <a:pt x="106" y="154"/>
                    </a:lnTo>
                    <a:lnTo>
                      <a:pt x="105" y="153"/>
                    </a:lnTo>
                    <a:close/>
                    <a:moveTo>
                      <a:pt x="113" y="151"/>
                    </a:moveTo>
                    <a:lnTo>
                      <a:pt x="113" y="152"/>
                    </a:lnTo>
                    <a:lnTo>
                      <a:pt x="113" y="152"/>
                    </a:lnTo>
                    <a:lnTo>
                      <a:pt x="113" y="151"/>
                    </a:lnTo>
                    <a:close/>
                    <a:moveTo>
                      <a:pt x="84" y="154"/>
                    </a:moveTo>
                    <a:lnTo>
                      <a:pt x="84" y="154"/>
                    </a:lnTo>
                    <a:lnTo>
                      <a:pt x="85" y="154"/>
                    </a:lnTo>
                    <a:lnTo>
                      <a:pt x="84" y="154"/>
                    </a:lnTo>
                    <a:close/>
                    <a:moveTo>
                      <a:pt x="90" y="166"/>
                    </a:moveTo>
                    <a:lnTo>
                      <a:pt x="89" y="166"/>
                    </a:lnTo>
                    <a:lnTo>
                      <a:pt x="89" y="166"/>
                    </a:lnTo>
                    <a:lnTo>
                      <a:pt x="89" y="166"/>
                    </a:lnTo>
                    <a:lnTo>
                      <a:pt x="89" y="166"/>
                    </a:lnTo>
                    <a:lnTo>
                      <a:pt x="90" y="166"/>
                    </a:lnTo>
                    <a:lnTo>
                      <a:pt x="90" y="166"/>
                    </a:lnTo>
                    <a:close/>
                    <a:moveTo>
                      <a:pt x="114" y="175"/>
                    </a:moveTo>
                    <a:lnTo>
                      <a:pt x="113" y="175"/>
                    </a:lnTo>
                    <a:lnTo>
                      <a:pt x="113" y="175"/>
                    </a:lnTo>
                    <a:lnTo>
                      <a:pt x="112" y="175"/>
                    </a:lnTo>
                    <a:lnTo>
                      <a:pt x="112" y="175"/>
                    </a:lnTo>
                    <a:lnTo>
                      <a:pt x="111" y="175"/>
                    </a:lnTo>
                    <a:lnTo>
                      <a:pt x="111" y="175"/>
                    </a:lnTo>
                    <a:lnTo>
                      <a:pt x="110" y="175"/>
                    </a:lnTo>
                    <a:lnTo>
                      <a:pt x="109" y="175"/>
                    </a:lnTo>
                    <a:lnTo>
                      <a:pt x="108" y="175"/>
                    </a:lnTo>
                    <a:lnTo>
                      <a:pt x="107" y="176"/>
                    </a:lnTo>
                    <a:lnTo>
                      <a:pt x="106" y="177"/>
                    </a:lnTo>
                    <a:lnTo>
                      <a:pt x="105" y="176"/>
                    </a:lnTo>
                    <a:lnTo>
                      <a:pt x="104" y="176"/>
                    </a:lnTo>
                    <a:lnTo>
                      <a:pt x="104" y="176"/>
                    </a:lnTo>
                    <a:lnTo>
                      <a:pt x="102" y="176"/>
                    </a:lnTo>
                    <a:lnTo>
                      <a:pt x="101" y="175"/>
                    </a:lnTo>
                    <a:lnTo>
                      <a:pt x="100" y="175"/>
                    </a:lnTo>
                    <a:lnTo>
                      <a:pt x="100" y="174"/>
                    </a:lnTo>
                    <a:lnTo>
                      <a:pt x="99" y="174"/>
                    </a:lnTo>
                    <a:lnTo>
                      <a:pt x="99" y="173"/>
                    </a:lnTo>
                    <a:lnTo>
                      <a:pt x="98" y="173"/>
                    </a:lnTo>
                    <a:lnTo>
                      <a:pt x="98" y="172"/>
                    </a:lnTo>
                    <a:lnTo>
                      <a:pt x="95" y="172"/>
                    </a:lnTo>
                    <a:lnTo>
                      <a:pt x="94" y="171"/>
                    </a:lnTo>
                    <a:lnTo>
                      <a:pt x="93" y="169"/>
                    </a:lnTo>
                    <a:lnTo>
                      <a:pt x="93" y="168"/>
                    </a:lnTo>
                    <a:lnTo>
                      <a:pt x="93" y="168"/>
                    </a:lnTo>
                    <a:lnTo>
                      <a:pt x="93" y="168"/>
                    </a:lnTo>
                    <a:lnTo>
                      <a:pt x="92" y="167"/>
                    </a:lnTo>
                    <a:lnTo>
                      <a:pt x="92" y="167"/>
                    </a:lnTo>
                    <a:lnTo>
                      <a:pt x="92" y="167"/>
                    </a:lnTo>
                    <a:lnTo>
                      <a:pt x="93" y="167"/>
                    </a:lnTo>
                    <a:lnTo>
                      <a:pt x="93" y="165"/>
                    </a:lnTo>
                    <a:lnTo>
                      <a:pt x="93" y="166"/>
                    </a:lnTo>
                    <a:lnTo>
                      <a:pt x="94" y="166"/>
                    </a:lnTo>
                    <a:lnTo>
                      <a:pt x="94" y="165"/>
                    </a:lnTo>
                    <a:lnTo>
                      <a:pt x="93" y="163"/>
                    </a:lnTo>
                    <a:lnTo>
                      <a:pt x="93" y="160"/>
                    </a:lnTo>
                    <a:lnTo>
                      <a:pt x="94" y="160"/>
                    </a:lnTo>
                    <a:lnTo>
                      <a:pt x="95" y="159"/>
                    </a:lnTo>
                    <a:lnTo>
                      <a:pt x="97" y="160"/>
                    </a:lnTo>
                    <a:lnTo>
                      <a:pt x="97" y="159"/>
                    </a:lnTo>
                    <a:lnTo>
                      <a:pt x="96" y="158"/>
                    </a:lnTo>
                    <a:lnTo>
                      <a:pt x="96" y="158"/>
                    </a:lnTo>
                    <a:lnTo>
                      <a:pt x="95" y="158"/>
                    </a:lnTo>
                    <a:lnTo>
                      <a:pt x="94" y="158"/>
                    </a:lnTo>
                    <a:lnTo>
                      <a:pt x="94" y="158"/>
                    </a:lnTo>
                    <a:lnTo>
                      <a:pt x="93" y="157"/>
                    </a:lnTo>
                    <a:lnTo>
                      <a:pt x="93" y="157"/>
                    </a:lnTo>
                    <a:lnTo>
                      <a:pt x="91" y="155"/>
                    </a:lnTo>
                    <a:lnTo>
                      <a:pt x="91" y="154"/>
                    </a:lnTo>
                    <a:lnTo>
                      <a:pt x="88" y="151"/>
                    </a:lnTo>
                    <a:lnTo>
                      <a:pt x="88" y="151"/>
                    </a:lnTo>
                    <a:lnTo>
                      <a:pt x="88" y="150"/>
                    </a:lnTo>
                    <a:lnTo>
                      <a:pt x="87" y="150"/>
                    </a:lnTo>
                    <a:lnTo>
                      <a:pt x="87" y="150"/>
                    </a:lnTo>
                    <a:lnTo>
                      <a:pt x="86" y="149"/>
                    </a:lnTo>
                    <a:lnTo>
                      <a:pt x="86" y="149"/>
                    </a:lnTo>
                    <a:lnTo>
                      <a:pt x="86" y="148"/>
                    </a:lnTo>
                    <a:lnTo>
                      <a:pt x="85" y="148"/>
                    </a:lnTo>
                    <a:lnTo>
                      <a:pt x="85" y="147"/>
                    </a:lnTo>
                    <a:lnTo>
                      <a:pt x="84" y="147"/>
                    </a:lnTo>
                    <a:lnTo>
                      <a:pt x="84" y="146"/>
                    </a:lnTo>
                    <a:lnTo>
                      <a:pt x="84" y="146"/>
                    </a:lnTo>
                    <a:lnTo>
                      <a:pt x="84" y="145"/>
                    </a:lnTo>
                    <a:lnTo>
                      <a:pt x="84" y="144"/>
                    </a:lnTo>
                    <a:lnTo>
                      <a:pt x="84" y="143"/>
                    </a:lnTo>
                    <a:lnTo>
                      <a:pt x="83" y="143"/>
                    </a:lnTo>
                    <a:lnTo>
                      <a:pt x="83" y="142"/>
                    </a:lnTo>
                    <a:lnTo>
                      <a:pt x="82" y="141"/>
                    </a:lnTo>
                    <a:lnTo>
                      <a:pt x="82" y="141"/>
                    </a:lnTo>
                    <a:lnTo>
                      <a:pt x="81" y="141"/>
                    </a:lnTo>
                    <a:lnTo>
                      <a:pt x="80" y="140"/>
                    </a:lnTo>
                    <a:lnTo>
                      <a:pt x="80" y="139"/>
                    </a:lnTo>
                    <a:lnTo>
                      <a:pt x="82" y="137"/>
                    </a:lnTo>
                    <a:lnTo>
                      <a:pt x="83" y="137"/>
                    </a:lnTo>
                    <a:lnTo>
                      <a:pt x="83" y="136"/>
                    </a:lnTo>
                    <a:lnTo>
                      <a:pt x="83" y="136"/>
                    </a:lnTo>
                    <a:lnTo>
                      <a:pt x="83" y="135"/>
                    </a:lnTo>
                    <a:lnTo>
                      <a:pt x="82" y="135"/>
                    </a:lnTo>
                    <a:lnTo>
                      <a:pt x="83" y="135"/>
                    </a:lnTo>
                    <a:lnTo>
                      <a:pt x="83" y="135"/>
                    </a:lnTo>
                    <a:lnTo>
                      <a:pt x="84" y="135"/>
                    </a:lnTo>
                    <a:lnTo>
                      <a:pt x="85" y="134"/>
                    </a:lnTo>
                    <a:lnTo>
                      <a:pt x="87" y="134"/>
                    </a:lnTo>
                    <a:lnTo>
                      <a:pt x="87" y="134"/>
                    </a:lnTo>
                    <a:lnTo>
                      <a:pt x="86" y="133"/>
                    </a:lnTo>
                    <a:lnTo>
                      <a:pt x="88" y="133"/>
                    </a:lnTo>
                    <a:lnTo>
                      <a:pt x="88" y="132"/>
                    </a:lnTo>
                    <a:lnTo>
                      <a:pt x="87" y="132"/>
                    </a:lnTo>
                    <a:lnTo>
                      <a:pt x="86" y="131"/>
                    </a:lnTo>
                    <a:lnTo>
                      <a:pt x="86" y="131"/>
                    </a:lnTo>
                    <a:lnTo>
                      <a:pt x="87" y="131"/>
                    </a:lnTo>
                    <a:lnTo>
                      <a:pt x="87" y="131"/>
                    </a:lnTo>
                    <a:lnTo>
                      <a:pt x="88" y="131"/>
                    </a:lnTo>
                    <a:lnTo>
                      <a:pt x="88" y="131"/>
                    </a:lnTo>
                    <a:lnTo>
                      <a:pt x="89" y="131"/>
                    </a:lnTo>
                    <a:lnTo>
                      <a:pt x="89" y="130"/>
                    </a:lnTo>
                    <a:lnTo>
                      <a:pt x="90" y="129"/>
                    </a:lnTo>
                    <a:lnTo>
                      <a:pt x="96" y="128"/>
                    </a:lnTo>
                    <a:lnTo>
                      <a:pt x="96" y="128"/>
                    </a:lnTo>
                    <a:lnTo>
                      <a:pt x="97" y="129"/>
                    </a:lnTo>
                    <a:lnTo>
                      <a:pt x="98" y="129"/>
                    </a:lnTo>
                    <a:lnTo>
                      <a:pt x="99" y="129"/>
                    </a:lnTo>
                    <a:lnTo>
                      <a:pt x="99" y="129"/>
                    </a:lnTo>
                    <a:lnTo>
                      <a:pt x="100" y="129"/>
                    </a:lnTo>
                    <a:lnTo>
                      <a:pt x="100" y="129"/>
                    </a:lnTo>
                    <a:lnTo>
                      <a:pt x="100" y="129"/>
                    </a:lnTo>
                    <a:lnTo>
                      <a:pt x="101" y="129"/>
                    </a:lnTo>
                    <a:lnTo>
                      <a:pt x="102" y="131"/>
                    </a:lnTo>
                    <a:lnTo>
                      <a:pt x="102" y="133"/>
                    </a:lnTo>
                    <a:lnTo>
                      <a:pt x="102" y="133"/>
                    </a:lnTo>
                    <a:lnTo>
                      <a:pt x="102" y="133"/>
                    </a:lnTo>
                    <a:lnTo>
                      <a:pt x="102" y="134"/>
                    </a:lnTo>
                    <a:lnTo>
                      <a:pt x="102" y="134"/>
                    </a:lnTo>
                    <a:lnTo>
                      <a:pt x="102" y="134"/>
                    </a:lnTo>
                    <a:lnTo>
                      <a:pt x="102" y="135"/>
                    </a:lnTo>
                    <a:lnTo>
                      <a:pt x="103" y="135"/>
                    </a:lnTo>
                    <a:lnTo>
                      <a:pt x="104" y="136"/>
                    </a:lnTo>
                    <a:lnTo>
                      <a:pt x="105" y="136"/>
                    </a:lnTo>
                    <a:lnTo>
                      <a:pt x="106" y="135"/>
                    </a:lnTo>
                    <a:lnTo>
                      <a:pt x="106" y="135"/>
                    </a:lnTo>
                    <a:lnTo>
                      <a:pt x="107" y="135"/>
                    </a:lnTo>
                    <a:lnTo>
                      <a:pt x="107" y="137"/>
                    </a:lnTo>
                    <a:lnTo>
                      <a:pt x="108" y="138"/>
                    </a:lnTo>
                    <a:lnTo>
                      <a:pt x="106" y="138"/>
                    </a:lnTo>
                    <a:lnTo>
                      <a:pt x="106" y="139"/>
                    </a:lnTo>
                    <a:lnTo>
                      <a:pt x="106" y="139"/>
                    </a:lnTo>
                    <a:lnTo>
                      <a:pt x="105" y="139"/>
                    </a:lnTo>
                    <a:lnTo>
                      <a:pt x="105" y="138"/>
                    </a:lnTo>
                    <a:lnTo>
                      <a:pt x="105" y="138"/>
                    </a:lnTo>
                    <a:lnTo>
                      <a:pt x="105" y="137"/>
                    </a:lnTo>
                    <a:lnTo>
                      <a:pt x="106" y="137"/>
                    </a:lnTo>
                    <a:lnTo>
                      <a:pt x="106" y="137"/>
                    </a:lnTo>
                    <a:lnTo>
                      <a:pt x="104" y="137"/>
                    </a:lnTo>
                    <a:lnTo>
                      <a:pt x="103" y="137"/>
                    </a:lnTo>
                    <a:lnTo>
                      <a:pt x="102" y="137"/>
                    </a:lnTo>
                    <a:lnTo>
                      <a:pt x="101" y="136"/>
                    </a:lnTo>
                    <a:lnTo>
                      <a:pt x="100" y="136"/>
                    </a:lnTo>
                    <a:lnTo>
                      <a:pt x="99" y="136"/>
                    </a:lnTo>
                    <a:lnTo>
                      <a:pt x="98" y="136"/>
                    </a:lnTo>
                    <a:lnTo>
                      <a:pt x="97" y="135"/>
                    </a:lnTo>
                    <a:lnTo>
                      <a:pt x="96" y="135"/>
                    </a:lnTo>
                    <a:lnTo>
                      <a:pt x="97" y="137"/>
                    </a:lnTo>
                    <a:lnTo>
                      <a:pt x="96" y="137"/>
                    </a:lnTo>
                    <a:lnTo>
                      <a:pt x="95" y="138"/>
                    </a:lnTo>
                    <a:lnTo>
                      <a:pt x="95" y="138"/>
                    </a:lnTo>
                    <a:lnTo>
                      <a:pt x="96" y="139"/>
                    </a:lnTo>
                    <a:lnTo>
                      <a:pt x="96" y="139"/>
                    </a:lnTo>
                    <a:lnTo>
                      <a:pt x="97" y="139"/>
                    </a:lnTo>
                    <a:lnTo>
                      <a:pt x="98" y="139"/>
                    </a:lnTo>
                    <a:lnTo>
                      <a:pt x="98" y="140"/>
                    </a:lnTo>
                    <a:lnTo>
                      <a:pt x="98" y="140"/>
                    </a:lnTo>
                    <a:lnTo>
                      <a:pt x="97" y="140"/>
                    </a:lnTo>
                    <a:lnTo>
                      <a:pt x="96" y="140"/>
                    </a:lnTo>
                    <a:lnTo>
                      <a:pt x="96" y="140"/>
                    </a:lnTo>
                    <a:lnTo>
                      <a:pt x="95" y="139"/>
                    </a:lnTo>
                    <a:lnTo>
                      <a:pt x="94" y="139"/>
                    </a:lnTo>
                    <a:lnTo>
                      <a:pt x="94" y="139"/>
                    </a:lnTo>
                    <a:lnTo>
                      <a:pt x="93" y="139"/>
                    </a:lnTo>
                    <a:lnTo>
                      <a:pt x="93" y="140"/>
                    </a:lnTo>
                    <a:lnTo>
                      <a:pt x="94" y="140"/>
                    </a:lnTo>
                    <a:lnTo>
                      <a:pt x="95" y="141"/>
                    </a:lnTo>
                    <a:lnTo>
                      <a:pt x="95" y="141"/>
                    </a:lnTo>
                    <a:lnTo>
                      <a:pt x="96" y="141"/>
                    </a:lnTo>
                    <a:lnTo>
                      <a:pt x="96" y="142"/>
                    </a:lnTo>
                    <a:lnTo>
                      <a:pt x="96" y="143"/>
                    </a:lnTo>
                    <a:lnTo>
                      <a:pt x="98" y="144"/>
                    </a:lnTo>
                    <a:lnTo>
                      <a:pt x="98" y="145"/>
                    </a:lnTo>
                    <a:lnTo>
                      <a:pt x="98" y="146"/>
                    </a:lnTo>
                    <a:lnTo>
                      <a:pt x="100" y="146"/>
                    </a:lnTo>
                    <a:lnTo>
                      <a:pt x="100" y="148"/>
                    </a:lnTo>
                    <a:lnTo>
                      <a:pt x="102" y="148"/>
                    </a:lnTo>
                    <a:lnTo>
                      <a:pt x="104" y="149"/>
                    </a:lnTo>
                    <a:lnTo>
                      <a:pt x="105" y="149"/>
                    </a:lnTo>
                    <a:lnTo>
                      <a:pt x="105" y="150"/>
                    </a:lnTo>
                    <a:lnTo>
                      <a:pt x="104" y="150"/>
                    </a:lnTo>
                    <a:lnTo>
                      <a:pt x="104" y="150"/>
                    </a:lnTo>
                    <a:lnTo>
                      <a:pt x="103" y="151"/>
                    </a:lnTo>
                    <a:lnTo>
                      <a:pt x="103" y="152"/>
                    </a:lnTo>
                    <a:lnTo>
                      <a:pt x="104" y="152"/>
                    </a:lnTo>
                    <a:lnTo>
                      <a:pt x="104" y="152"/>
                    </a:lnTo>
                    <a:lnTo>
                      <a:pt x="104" y="153"/>
                    </a:lnTo>
                    <a:lnTo>
                      <a:pt x="104" y="154"/>
                    </a:lnTo>
                    <a:lnTo>
                      <a:pt x="105" y="154"/>
                    </a:lnTo>
                    <a:lnTo>
                      <a:pt x="105" y="155"/>
                    </a:lnTo>
                    <a:lnTo>
                      <a:pt x="106" y="155"/>
                    </a:lnTo>
                    <a:lnTo>
                      <a:pt x="106" y="156"/>
                    </a:lnTo>
                    <a:lnTo>
                      <a:pt x="106" y="156"/>
                    </a:lnTo>
                    <a:lnTo>
                      <a:pt x="106" y="156"/>
                    </a:lnTo>
                    <a:lnTo>
                      <a:pt x="106" y="157"/>
                    </a:lnTo>
                    <a:lnTo>
                      <a:pt x="106" y="157"/>
                    </a:lnTo>
                    <a:lnTo>
                      <a:pt x="106" y="158"/>
                    </a:lnTo>
                    <a:lnTo>
                      <a:pt x="106" y="158"/>
                    </a:lnTo>
                    <a:lnTo>
                      <a:pt x="106" y="159"/>
                    </a:lnTo>
                    <a:lnTo>
                      <a:pt x="106" y="160"/>
                    </a:lnTo>
                    <a:lnTo>
                      <a:pt x="107" y="160"/>
                    </a:lnTo>
                    <a:lnTo>
                      <a:pt x="107" y="161"/>
                    </a:lnTo>
                    <a:lnTo>
                      <a:pt x="107" y="161"/>
                    </a:lnTo>
                    <a:lnTo>
                      <a:pt x="109" y="161"/>
                    </a:lnTo>
                    <a:lnTo>
                      <a:pt x="109" y="162"/>
                    </a:lnTo>
                    <a:lnTo>
                      <a:pt x="110" y="163"/>
                    </a:lnTo>
                    <a:lnTo>
                      <a:pt x="109" y="163"/>
                    </a:lnTo>
                    <a:lnTo>
                      <a:pt x="108" y="163"/>
                    </a:lnTo>
                    <a:lnTo>
                      <a:pt x="108" y="163"/>
                    </a:lnTo>
                    <a:lnTo>
                      <a:pt x="108" y="163"/>
                    </a:lnTo>
                    <a:lnTo>
                      <a:pt x="108" y="164"/>
                    </a:lnTo>
                    <a:lnTo>
                      <a:pt x="109" y="164"/>
                    </a:lnTo>
                    <a:lnTo>
                      <a:pt x="109" y="164"/>
                    </a:lnTo>
                    <a:lnTo>
                      <a:pt x="110" y="164"/>
                    </a:lnTo>
                    <a:lnTo>
                      <a:pt x="110" y="165"/>
                    </a:lnTo>
                    <a:lnTo>
                      <a:pt x="111" y="165"/>
                    </a:lnTo>
                    <a:lnTo>
                      <a:pt x="111" y="166"/>
                    </a:lnTo>
                    <a:lnTo>
                      <a:pt x="112" y="168"/>
                    </a:lnTo>
                    <a:lnTo>
                      <a:pt x="112" y="169"/>
                    </a:lnTo>
                    <a:lnTo>
                      <a:pt x="112" y="169"/>
                    </a:lnTo>
                    <a:lnTo>
                      <a:pt x="112" y="170"/>
                    </a:lnTo>
                    <a:lnTo>
                      <a:pt x="112" y="171"/>
                    </a:lnTo>
                    <a:lnTo>
                      <a:pt x="112" y="172"/>
                    </a:lnTo>
                    <a:lnTo>
                      <a:pt x="112" y="173"/>
                    </a:lnTo>
                    <a:lnTo>
                      <a:pt x="113" y="173"/>
                    </a:lnTo>
                    <a:lnTo>
                      <a:pt x="113" y="173"/>
                    </a:lnTo>
                    <a:lnTo>
                      <a:pt x="113" y="173"/>
                    </a:lnTo>
                    <a:lnTo>
                      <a:pt x="113" y="174"/>
                    </a:lnTo>
                    <a:lnTo>
                      <a:pt x="113" y="174"/>
                    </a:lnTo>
                    <a:lnTo>
                      <a:pt x="114" y="175"/>
                    </a:lnTo>
                    <a:lnTo>
                      <a:pt x="114" y="175"/>
                    </a:lnTo>
                    <a:close/>
                    <a:moveTo>
                      <a:pt x="114" y="153"/>
                    </a:moveTo>
                    <a:lnTo>
                      <a:pt x="113" y="152"/>
                    </a:lnTo>
                    <a:lnTo>
                      <a:pt x="113" y="152"/>
                    </a:lnTo>
                    <a:lnTo>
                      <a:pt x="114" y="153"/>
                    </a:lnTo>
                    <a:lnTo>
                      <a:pt x="114" y="153"/>
                    </a:lnTo>
                    <a:close/>
                    <a:moveTo>
                      <a:pt x="116" y="172"/>
                    </a:moveTo>
                    <a:lnTo>
                      <a:pt x="116" y="172"/>
                    </a:lnTo>
                    <a:lnTo>
                      <a:pt x="116" y="172"/>
                    </a:lnTo>
                    <a:lnTo>
                      <a:pt x="116" y="171"/>
                    </a:lnTo>
                    <a:lnTo>
                      <a:pt x="116" y="172"/>
                    </a:lnTo>
                    <a:close/>
                    <a:moveTo>
                      <a:pt x="122" y="169"/>
                    </a:moveTo>
                    <a:lnTo>
                      <a:pt x="122" y="169"/>
                    </a:lnTo>
                    <a:lnTo>
                      <a:pt x="122" y="169"/>
                    </a:lnTo>
                    <a:lnTo>
                      <a:pt x="122" y="169"/>
                    </a:lnTo>
                    <a:close/>
                    <a:moveTo>
                      <a:pt x="118" y="155"/>
                    </a:moveTo>
                    <a:lnTo>
                      <a:pt x="118" y="154"/>
                    </a:lnTo>
                    <a:lnTo>
                      <a:pt x="117" y="154"/>
                    </a:lnTo>
                    <a:lnTo>
                      <a:pt x="114" y="138"/>
                    </a:lnTo>
                    <a:lnTo>
                      <a:pt x="116" y="137"/>
                    </a:lnTo>
                    <a:lnTo>
                      <a:pt x="116" y="137"/>
                    </a:lnTo>
                    <a:lnTo>
                      <a:pt x="114" y="138"/>
                    </a:lnTo>
                    <a:lnTo>
                      <a:pt x="117" y="154"/>
                    </a:lnTo>
                    <a:lnTo>
                      <a:pt x="118" y="154"/>
                    </a:lnTo>
                    <a:lnTo>
                      <a:pt x="119" y="155"/>
                    </a:lnTo>
                    <a:lnTo>
                      <a:pt x="122" y="155"/>
                    </a:lnTo>
                    <a:lnTo>
                      <a:pt x="122" y="155"/>
                    </a:lnTo>
                    <a:lnTo>
                      <a:pt x="118" y="155"/>
                    </a:lnTo>
                    <a:close/>
                    <a:moveTo>
                      <a:pt x="184" y="235"/>
                    </a:moveTo>
                    <a:lnTo>
                      <a:pt x="184" y="235"/>
                    </a:lnTo>
                    <a:lnTo>
                      <a:pt x="184" y="235"/>
                    </a:lnTo>
                    <a:lnTo>
                      <a:pt x="184" y="235"/>
                    </a:lnTo>
                    <a:lnTo>
                      <a:pt x="184" y="235"/>
                    </a:lnTo>
                    <a:close/>
                    <a:moveTo>
                      <a:pt x="281" y="241"/>
                    </a:moveTo>
                    <a:lnTo>
                      <a:pt x="281" y="241"/>
                    </a:lnTo>
                    <a:lnTo>
                      <a:pt x="281" y="241"/>
                    </a:lnTo>
                    <a:lnTo>
                      <a:pt x="281" y="241"/>
                    </a:lnTo>
                    <a:close/>
                    <a:moveTo>
                      <a:pt x="279" y="248"/>
                    </a:moveTo>
                    <a:lnTo>
                      <a:pt x="279" y="248"/>
                    </a:lnTo>
                    <a:lnTo>
                      <a:pt x="280" y="248"/>
                    </a:lnTo>
                    <a:lnTo>
                      <a:pt x="280" y="249"/>
                    </a:lnTo>
                    <a:lnTo>
                      <a:pt x="279" y="248"/>
                    </a:lnTo>
                    <a:close/>
                    <a:moveTo>
                      <a:pt x="282" y="245"/>
                    </a:moveTo>
                    <a:lnTo>
                      <a:pt x="281" y="245"/>
                    </a:lnTo>
                    <a:lnTo>
                      <a:pt x="281" y="245"/>
                    </a:lnTo>
                    <a:lnTo>
                      <a:pt x="281" y="245"/>
                    </a:lnTo>
                    <a:lnTo>
                      <a:pt x="281" y="246"/>
                    </a:lnTo>
                    <a:lnTo>
                      <a:pt x="280" y="245"/>
                    </a:lnTo>
                    <a:lnTo>
                      <a:pt x="280" y="245"/>
                    </a:lnTo>
                    <a:lnTo>
                      <a:pt x="281" y="246"/>
                    </a:lnTo>
                    <a:lnTo>
                      <a:pt x="281" y="244"/>
                    </a:lnTo>
                    <a:lnTo>
                      <a:pt x="281" y="244"/>
                    </a:lnTo>
                    <a:lnTo>
                      <a:pt x="281" y="245"/>
                    </a:lnTo>
                    <a:lnTo>
                      <a:pt x="282" y="245"/>
                    </a:lnTo>
                    <a:lnTo>
                      <a:pt x="282" y="244"/>
                    </a:lnTo>
                    <a:lnTo>
                      <a:pt x="282" y="244"/>
                    </a:lnTo>
                    <a:lnTo>
                      <a:pt x="282" y="245"/>
                    </a:lnTo>
                    <a:close/>
                    <a:moveTo>
                      <a:pt x="303" y="262"/>
                    </a:moveTo>
                    <a:lnTo>
                      <a:pt x="301" y="262"/>
                    </a:lnTo>
                    <a:lnTo>
                      <a:pt x="301" y="262"/>
                    </a:lnTo>
                    <a:lnTo>
                      <a:pt x="303" y="262"/>
                    </a:lnTo>
                    <a:lnTo>
                      <a:pt x="303" y="262"/>
                    </a:lnTo>
                    <a:close/>
                    <a:moveTo>
                      <a:pt x="307" y="270"/>
                    </a:moveTo>
                    <a:lnTo>
                      <a:pt x="307" y="270"/>
                    </a:lnTo>
                    <a:lnTo>
                      <a:pt x="307" y="270"/>
                    </a:lnTo>
                    <a:lnTo>
                      <a:pt x="307" y="270"/>
                    </a:lnTo>
                    <a:lnTo>
                      <a:pt x="307" y="270"/>
                    </a:lnTo>
                    <a:close/>
                    <a:moveTo>
                      <a:pt x="307" y="276"/>
                    </a:moveTo>
                    <a:lnTo>
                      <a:pt x="307" y="277"/>
                    </a:lnTo>
                    <a:lnTo>
                      <a:pt x="307" y="276"/>
                    </a:lnTo>
                    <a:lnTo>
                      <a:pt x="307" y="276"/>
                    </a:lnTo>
                    <a:lnTo>
                      <a:pt x="307" y="276"/>
                    </a:lnTo>
                    <a:close/>
                    <a:moveTo>
                      <a:pt x="308" y="273"/>
                    </a:moveTo>
                    <a:lnTo>
                      <a:pt x="308" y="273"/>
                    </a:lnTo>
                    <a:lnTo>
                      <a:pt x="308" y="274"/>
                    </a:lnTo>
                    <a:lnTo>
                      <a:pt x="308" y="274"/>
                    </a:lnTo>
                    <a:lnTo>
                      <a:pt x="307" y="273"/>
                    </a:lnTo>
                    <a:lnTo>
                      <a:pt x="308" y="273"/>
                    </a:lnTo>
                    <a:lnTo>
                      <a:pt x="308" y="273"/>
                    </a:lnTo>
                    <a:lnTo>
                      <a:pt x="308" y="273"/>
                    </a:lnTo>
                    <a:close/>
                    <a:moveTo>
                      <a:pt x="311" y="298"/>
                    </a:moveTo>
                    <a:lnTo>
                      <a:pt x="310" y="299"/>
                    </a:lnTo>
                    <a:lnTo>
                      <a:pt x="310" y="299"/>
                    </a:lnTo>
                    <a:lnTo>
                      <a:pt x="312" y="298"/>
                    </a:lnTo>
                    <a:lnTo>
                      <a:pt x="312" y="296"/>
                    </a:lnTo>
                    <a:lnTo>
                      <a:pt x="311" y="298"/>
                    </a:lnTo>
                    <a:close/>
                    <a:moveTo>
                      <a:pt x="313" y="295"/>
                    </a:moveTo>
                    <a:lnTo>
                      <a:pt x="313" y="295"/>
                    </a:lnTo>
                    <a:lnTo>
                      <a:pt x="313" y="295"/>
                    </a:lnTo>
                    <a:lnTo>
                      <a:pt x="313" y="295"/>
                    </a:lnTo>
                    <a:lnTo>
                      <a:pt x="313" y="295"/>
                    </a:lnTo>
                    <a:close/>
                    <a:moveTo>
                      <a:pt x="398" y="148"/>
                    </a:moveTo>
                    <a:lnTo>
                      <a:pt x="398" y="149"/>
                    </a:lnTo>
                    <a:lnTo>
                      <a:pt x="398" y="149"/>
                    </a:lnTo>
                    <a:lnTo>
                      <a:pt x="397" y="149"/>
                    </a:lnTo>
                    <a:lnTo>
                      <a:pt x="397" y="148"/>
                    </a:lnTo>
                    <a:lnTo>
                      <a:pt x="397" y="148"/>
                    </a:lnTo>
                    <a:lnTo>
                      <a:pt x="398" y="147"/>
                    </a:lnTo>
                    <a:lnTo>
                      <a:pt x="400" y="147"/>
                    </a:lnTo>
                    <a:lnTo>
                      <a:pt x="399" y="145"/>
                    </a:lnTo>
                    <a:lnTo>
                      <a:pt x="399" y="146"/>
                    </a:lnTo>
                    <a:lnTo>
                      <a:pt x="400" y="148"/>
                    </a:lnTo>
                    <a:lnTo>
                      <a:pt x="398" y="148"/>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52" name="Freeform 148"/>
              <p:cNvSpPr>
                <a:spLocks/>
              </p:cNvSpPr>
              <p:nvPr/>
            </p:nvSpPr>
            <p:spPr bwMode="gray">
              <a:xfrm>
                <a:off x="5513388" y="4167188"/>
                <a:ext cx="14288" cy="14288"/>
              </a:xfrm>
              <a:custGeom>
                <a:avLst/>
                <a:gdLst/>
                <a:ahLst/>
                <a:cxnLst>
                  <a:cxn ang="0">
                    <a:pos x="8" y="0"/>
                  </a:cxn>
                  <a:cxn ang="0">
                    <a:pos x="3" y="0"/>
                  </a:cxn>
                  <a:cxn ang="0">
                    <a:pos x="3" y="1"/>
                  </a:cxn>
                  <a:cxn ang="0">
                    <a:pos x="2" y="1"/>
                  </a:cxn>
                  <a:cxn ang="0">
                    <a:pos x="1" y="3"/>
                  </a:cxn>
                  <a:cxn ang="0">
                    <a:pos x="1" y="3"/>
                  </a:cxn>
                  <a:cxn ang="0">
                    <a:pos x="0" y="5"/>
                  </a:cxn>
                  <a:cxn ang="0">
                    <a:pos x="0" y="6"/>
                  </a:cxn>
                  <a:cxn ang="0">
                    <a:pos x="1" y="7"/>
                  </a:cxn>
                  <a:cxn ang="0">
                    <a:pos x="2" y="8"/>
                  </a:cxn>
                  <a:cxn ang="0">
                    <a:pos x="3" y="9"/>
                  </a:cxn>
                  <a:cxn ang="0">
                    <a:pos x="3" y="9"/>
                  </a:cxn>
                  <a:cxn ang="0">
                    <a:pos x="5" y="8"/>
                  </a:cxn>
                  <a:cxn ang="0">
                    <a:pos x="6" y="8"/>
                  </a:cxn>
                  <a:cxn ang="0">
                    <a:pos x="8" y="8"/>
                  </a:cxn>
                  <a:cxn ang="0">
                    <a:pos x="8" y="7"/>
                  </a:cxn>
                  <a:cxn ang="0">
                    <a:pos x="8" y="5"/>
                  </a:cxn>
                  <a:cxn ang="0">
                    <a:pos x="8" y="4"/>
                  </a:cxn>
                  <a:cxn ang="0">
                    <a:pos x="9" y="4"/>
                  </a:cxn>
                  <a:cxn ang="0">
                    <a:pos x="9" y="3"/>
                  </a:cxn>
                  <a:cxn ang="0">
                    <a:pos x="9" y="1"/>
                  </a:cxn>
                  <a:cxn ang="0">
                    <a:pos x="9" y="1"/>
                  </a:cxn>
                  <a:cxn ang="0">
                    <a:pos x="8" y="0"/>
                  </a:cxn>
                </a:cxnLst>
                <a:rect l="0" t="0" r="r" b="b"/>
                <a:pathLst>
                  <a:path w="9" h="9">
                    <a:moveTo>
                      <a:pt x="8" y="0"/>
                    </a:moveTo>
                    <a:lnTo>
                      <a:pt x="3" y="0"/>
                    </a:lnTo>
                    <a:lnTo>
                      <a:pt x="3" y="1"/>
                    </a:lnTo>
                    <a:lnTo>
                      <a:pt x="2" y="1"/>
                    </a:lnTo>
                    <a:lnTo>
                      <a:pt x="1" y="3"/>
                    </a:lnTo>
                    <a:lnTo>
                      <a:pt x="1" y="3"/>
                    </a:lnTo>
                    <a:lnTo>
                      <a:pt x="0" y="5"/>
                    </a:lnTo>
                    <a:lnTo>
                      <a:pt x="0" y="6"/>
                    </a:lnTo>
                    <a:lnTo>
                      <a:pt x="1" y="7"/>
                    </a:lnTo>
                    <a:lnTo>
                      <a:pt x="2" y="8"/>
                    </a:lnTo>
                    <a:lnTo>
                      <a:pt x="3" y="9"/>
                    </a:lnTo>
                    <a:lnTo>
                      <a:pt x="3" y="9"/>
                    </a:lnTo>
                    <a:lnTo>
                      <a:pt x="5" y="8"/>
                    </a:lnTo>
                    <a:lnTo>
                      <a:pt x="6" y="8"/>
                    </a:lnTo>
                    <a:lnTo>
                      <a:pt x="8" y="8"/>
                    </a:lnTo>
                    <a:lnTo>
                      <a:pt x="8" y="7"/>
                    </a:lnTo>
                    <a:lnTo>
                      <a:pt x="8" y="5"/>
                    </a:lnTo>
                    <a:lnTo>
                      <a:pt x="8" y="4"/>
                    </a:lnTo>
                    <a:lnTo>
                      <a:pt x="9" y="4"/>
                    </a:lnTo>
                    <a:lnTo>
                      <a:pt x="9" y="3"/>
                    </a:lnTo>
                    <a:lnTo>
                      <a:pt x="9" y="1"/>
                    </a:lnTo>
                    <a:lnTo>
                      <a:pt x="9" y="1"/>
                    </a:lnTo>
                    <a:lnTo>
                      <a:pt x="8" y="0"/>
                    </a:lnTo>
                    <a:close/>
                  </a:path>
                </a:pathLst>
              </a:custGeom>
              <a:solidFill>
                <a:schemeClr val="bg1">
                  <a:lumMod val="85000"/>
                </a:schemeClr>
              </a:soli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grpSp>
            <p:nvGrpSpPr>
              <p:cNvPr id="432" name="Gruppieren 431"/>
              <p:cNvGrpSpPr/>
              <p:nvPr/>
            </p:nvGrpSpPr>
            <p:grpSpPr bwMode="gray">
              <a:xfrm>
                <a:off x="4752976" y="3749675"/>
                <a:ext cx="442913" cy="473076"/>
                <a:chOff x="4752976" y="3749675"/>
                <a:chExt cx="442913" cy="473076"/>
              </a:xfrm>
              <a:solidFill>
                <a:schemeClr val="bg1">
                  <a:lumMod val="85000"/>
                </a:schemeClr>
              </a:solidFill>
            </p:grpSpPr>
            <p:sp>
              <p:nvSpPr>
                <p:cNvPr id="21636" name="Freeform 132"/>
                <p:cNvSpPr>
                  <a:spLocks/>
                </p:cNvSpPr>
                <p:nvPr/>
              </p:nvSpPr>
              <p:spPr bwMode="gray">
                <a:xfrm>
                  <a:off x="4994276" y="3930650"/>
                  <a:ext cx="1588" cy="1588"/>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38" name="Freeform 134"/>
                <p:cNvSpPr>
                  <a:spLocks/>
                </p:cNvSpPr>
                <p:nvPr/>
              </p:nvSpPr>
              <p:spPr bwMode="gray">
                <a:xfrm>
                  <a:off x="4927601" y="3908425"/>
                  <a:ext cx="17463" cy="6350"/>
                </a:xfrm>
                <a:custGeom>
                  <a:avLst/>
                  <a:gdLst/>
                  <a:ahLst/>
                  <a:cxnLst>
                    <a:cxn ang="0">
                      <a:pos x="10" y="1"/>
                    </a:cxn>
                    <a:cxn ang="0">
                      <a:pos x="9" y="1"/>
                    </a:cxn>
                    <a:cxn ang="0">
                      <a:pos x="8" y="1"/>
                    </a:cxn>
                    <a:cxn ang="0">
                      <a:pos x="7" y="1"/>
                    </a:cxn>
                    <a:cxn ang="0">
                      <a:pos x="7" y="1"/>
                    </a:cxn>
                    <a:cxn ang="0">
                      <a:pos x="6" y="1"/>
                    </a:cxn>
                    <a:cxn ang="0">
                      <a:pos x="6" y="0"/>
                    </a:cxn>
                    <a:cxn ang="0">
                      <a:pos x="5" y="0"/>
                    </a:cxn>
                    <a:cxn ang="0">
                      <a:pos x="5" y="1"/>
                    </a:cxn>
                    <a:cxn ang="0">
                      <a:pos x="4" y="1"/>
                    </a:cxn>
                    <a:cxn ang="0">
                      <a:pos x="1" y="1"/>
                    </a:cxn>
                    <a:cxn ang="0">
                      <a:pos x="0" y="2"/>
                    </a:cxn>
                    <a:cxn ang="0">
                      <a:pos x="0" y="2"/>
                    </a:cxn>
                    <a:cxn ang="0">
                      <a:pos x="1" y="3"/>
                    </a:cxn>
                    <a:cxn ang="0">
                      <a:pos x="1" y="4"/>
                    </a:cxn>
                    <a:cxn ang="0">
                      <a:pos x="1" y="4"/>
                    </a:cxn>
                    <a:cxn ang="0">
                      <a:pos x="1" y="4"/>
                    </a:cxn>
                    <a:cxn ang="0">
                      <a:pos x="2" y="4"/>
                    </a:cxn>
                    <a:cxn ang="0">
                      <a:pos x="3" y="4"/>
                    </a:cxn>
                    <a:cxn ang="0">
                      <a:pos x="3" y="4"/>
                    </a:cxn>
                    <a:cxn ang="0">
                      <a:pos x="4" y="4"/>
                    </a:cxn>
                    <a:cxn ang="0">
                      <a:pos x="4" y="4"/>
                    </a:cxn>
                    <a:cxn ang="0">
                      <a:pos x="10" y="4"/>
                    </a:cxn>
                    <a:cxn ang="0">
                      <a:pos x="10" y="4"/>
                    </a:cxn>
                    <a:cxn ang="0">
                      <a:pos x="10" y="4"/>
                    </a:cxn>
                    <a:cxn ang="0">
                      <a:pos x="10" y="3"/>
                    </a:cxn>
                    <a:cxn ang="0">
                      <a:pos x="11" y="2"/>
                    </a:cxn>
                    <a:cxn ang="0">
                      <a:pos x="11" y="1"/>
                    </a:cxn>
                    <a:cxn ang="0">
                      <a:pos x="10" y="1"/>
                    </a:cxn>
                    <a:cxn ang="0">
                      <a:pos x="10" y="1"/>
                    </a:cxn>
                  </a:cxnLst>
                  <a:rect l="0" t="0" r="r" b="b"/>
                  <a:pathLst>
                    <a:path w="11" h="4">
                      <a:moveTo>
                        <a:pt x="10" y="1"/>
                      </a:moveTo>
                      <a:lnTo>
                        <a:pt x="9" y="1"/>
                      </a:lnTo>
                      <a:lnTo>
                        <a:pt x="8" y="1"/>
                      </a:lnTo>
                      <a:lnTo>
                        <a:pt x="7" y="1"/>
                      </a:lnTo>
                      <a:lnTo>
                        <a:pt x="7" y="1"/>
                      </a:lnTo>
                      <a:lnTo>
                        <a:pt x="6" y="1"/>
                      </a:lnTo>
                      <a:lnTo>
                        <a:pt x="6" y="0"/>
                      </a:lnTo>
                      <a:lnTo>
                        <a:pt x="5" y="0"/>
                      </a:lnTo>
                      <a:lnTo>
                        <a:pt x="5" y="1"/>
                      </a:lnTo>
                      <a:lnTo>
                        <a:pt x="4" y="1"/>
                      </a:lnTo>
                      <a:lnTo>
                        <a:pt x="1" y="1"/>
                      </a:lnTo>
                      <a:lnTo>
                        <a:pt x="0" y="2"/>
                      </a:lnTo>
                      <a:lnTo>
                        <a:pt x="0" y="2"/>
                      </a:lnTo>
                      <a:lnTo>
                        <a:pt x="1" y="3"/>
                      </a:lnTo>
                      <a:lnTo>
                        <a:pt x="1" y="4"/>
                      </a:lnTo>
                      <a:lnTo>
                        <a:pt x="1" y="4"/>
                      </a:lnTo>
                      <a:lnTo>
                        <a:pt x="1" y="4"/>
                      </a:lnTo>
                      <a:lnTo>
                        <a:pt x="2" y="4"/>
                      </a:lnTo>
                      <a:lnTo>
                        <a:pt x="3" y="4"/>
                      </a:lnTo>
                      <a:lnTo>
                        <a:pt x="3" y="4"/>
                      </a:lnTo>
                      <a:lnTo>
                        <a:pt x="4" y="4"/>
                      </a:lnTo>
                      <a:lnTo>
                        <a:pt x="4" y="4"/>
                      </a:lnTo>
                      <a:lnTo>
                        <a:pt x="10" y="4"/>
                      </a:lnTo>
                      <a:lnTo>
                        <a:pt x="10" y="4"/>
                      </a:lnTo>
                      <a:lnTo>
                        <a:pt x="10" y="4"/>
                      </a:lnTo>
                      <a:lnTo>
                        <a:pt x="10" y="3"/>
                      </a:lnTo>
                      <a:lnTo>
                        <a:pt x="11" y="2"/>
                      </a:lnTo>
                      <a:lnTo>
                        <a:pt x="11" y="1"/>
                      </a:lnTo>
                      <a:lnTo>
                        <a:pt x="10" y="1"/>
                      </a:lnTo>
                      <a:lnTo>
                        <a:pt x="10" y="1"/>
                      </a:lnTo>
                      <a:close/>
                    </a:path>
                  </a:pathLst>
                </a:custGeom>
                <a:grp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640" name="Rectangle 136"/>
                <p:cNvSpPr>
                  <a:spLocks noChangeArrowheads="1"/>
                </p:cNvSpPr>
                <p:nvPr/>
              </p:nvSpPr>
              <p:spPr bwMode="gray">
                <a:xfrm>
                  <a:off x="5053013" y="3995738"/>
                  <a:ext cx="1588"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3" name="Freeform 149"/>
                <p:cNvSpPr>
                  <a:spLocks/>
                </p:cNvSpPr>
                <p:nvPr/>
              </p:nvSpPr>
              <p:spPr bwMode="gray">
                <a:xfrm>
                  <a:off x="4776788" y="3890963"/>
                  <a:ext cx="3175" cy="1588"/>
                </a:xfrm>
                <a:custGeom>
                  <a:avLst/>
                  <a:gdLst/>
                  <a:ahLst/>
                  <a:cxnLst>
                    <a:cxn ang="0">
                      <a:pos x="2" y="0"/>
                    </a:cxn>
                    <a:cxn ang="0">
                      <a:pos x="1" y="0"/>
                    </a:cxn>
                    <a:cxn ang="0">
                      <a:pos x="1" y="0"/>
                    </a:cxn>
                    <a:cxn ang="0">
                      <a:pos x="0" y="0"/>
                    </a:cxn>
                    <a:cxn ang="0">
                      <a:pos x="0" y="1"/>
                    </a:cxn>
                    <a:cxn ang="0">
                      <a:pos x="2" y="1"/>
                    </a:cxn>
                    <a:cxn ang="0">
                      <a:pos x="2" y="0"/>
                    </a:cxn>
                  </a:cxnLst>
                  <a:rect l="0" t="0" r="r" b="b"/>
                  <a:pathLst>
                    <a:path w="2" h="1">
                      <a:moveTo>
                        <a:pt x="2" y="0"/>
                      </a:moveTo>
                      <a:lnTo>
                        <a:pt x="1" y="0"/>
                      </a:lnTo>
                      <a:lnTo>
                        <a:pt x="1" y="0"/>
                      </a:lnTo>
                      <a:lnTo>
                        <a:pt x="0" y="0"/>
                      </a:lnTo>
                      <a:lnTo>
                        <a:pt x="0" y="1"/>
                      </a:lnTo>
                      <a:lnTo>
                        <a:pt x="2"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4" name="Freeform 150"/>
                <p:cNvSpPr>
                  <a:spLocks/>
                </p:cNvSpPr>
                <p:nvPr/>
              </p:nvSpPr>
              <p:spPr bwMode="gray">
                <a:xfrm>
                  <a:off x="4784726" y="3905250"/>
                  <a:ext cx="1588" cy="3175"/>
                </a:xfrm>
                <a:custGeom>
                  <a:avLst/>
                  <a:gdLst/>
                  <a:ahLst/>
                  <a:cxnLst>
                    <a:cxn ang="0">
                      <a:pos x="1" y="0"/>
                    </a:cxn>
                    <a:cxn ang="0">
                      <a:pos x="1" y="0"/>
                    </a:cxn>
                    <a:cxn ang="0">
                      <a:pos x="1" y="0"/>
                    </a:cxn>
                    <a:cxn ang="0">
                      <a:pos x="1" y="0"/>
                    </a:cxn>
                    <a:cxn ang="0">
                      <a:pos x="1" y="1"/>
                    </a:cxn>
                    <a:cxn ang="0">
                      <a:pos x="0" y="2"/>
                    </a:cxn>
                    <a:cxn ang="0">
                      <a:pos x="1" y="1"/>
                    </a:cxn>
                    <a:cxn ang="0">
                      <a:pos x="1" y="0"/>
                    </a:cxn>
                  </a:cxnLst>
                  <a:rect l="0" t="0" r="r" b="b"/>
                  <a:pathLst>
                    <a:path w="1" h="2">
                      <a:moveTo>
                        <a:pt x="1" y="0"/>
                      </a:moveTo>
                      <a:lnTo>
                        <a:pt x="1" y="0"/>
                      </a:lnTo>
                      <a:lnTo>
                        <a:pt x="1" y="0"/>
                      </a:lnTo>
                      <a:lnTo>
                        <a:pt x="1" y="0"/>
                      </a:lnTo>
                      <a:lnTo>
                        <a:pt x="1" y="1"/>
                      </a:lnTo>
                      <a:lnTo>
                        <a:pt x="0" y="2"/>
                      </a:lnTo>
                      <a:lnTo>
                        <a:pt x="1" y="1"/>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5" name="Freeform 151"/>
                <p:cNvSpPr>
                  <a:spLocks/>
                </p:cNvSpPr>
                <p:nvPr/>
              </p:nvSpPr>
              <p:spPr bwMode="gray">
                <a:xfrm>
                  <a:off x="4783138" y="3898900"/>
                  <a:ext cx="3175" cy="1588"/>
                </a:xfrm>
                <a:custGeom>
                  <a:avLst/>
                  <a:gdLst/>
                  <a:ahLst/>
                  <a:cxnLst>
                    <a:cxn ang="0">
                      <a:pos x="2" y="1"/>
                    </a:cxn>
                    <a:cxn ang="0">
                      <a:pos x="1" y="0"/>
                    </a:cxn>
                    <a:cxn ang="0">
                      <a:pos x="1" y="0"/>
                    </a:cxn>
                    <a:cxn ang="0">
                      <a:pos x="0" y="0"/>
                    </a:cxn>
                    <a:cxn ang="0">
                      <a:pos x="0" y="0"/>
                    </a:cxn>
                    <a:cxn ang="0">
                      <a:pos x="0" y="1"/>
                    </a:cxn>
                    <a:cxn ang="0">
                      <a:pos x="0" y="1"/>
                    </a:cxn>
                    <a:cxn ang="0">
                      <a:pos x="1" y="1"/>
                    </a:cxn>
                    <a:cxn ang="0">
                      <a:pos x="2" y="1"/>
                    </a:cxn>
                  </a:cxnLst>
                  <a:rect l="0" t="0" r="r" b="b"/>
                  <a:pathLst>
                    <a:path w="2" h="1">
                      <a:moveTo>
                        <a:pt x="2" y="1"/>
                      </a:moveTo>
                      <a:lnTo>
                        <a:pt x="1" y="0"/>
                      </a:lnTo>
                      <a:lnTo>
                        <a:pt x="1" y="0"/>
                      </a:lnTo>
                      <a:lnTo>
                        <a:pt x="0" y="0"/>
                      </a:lnTo>
                      <a:lnTo>
                        <a:pt x="0" y="0"/>
                      </a:lnTo>
                      <a:lnTo>
                        <a:pt x="0" y="1"/>
                      </a:lnTo>
                      <a:lnTo>
                        <a:pt x="0" y="1"/>
                      </a:lnTo>
                      <a:lnTo>
                        <a:pt x="1" y="1"/>
                      </a:ln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6" name="Freeform 152"/>
                <p:cNvSpPr>
                  <a:spLocks/>
                </p:cNvSpPr>
                <p:nvPr/>
              </p:nvSpPr>
              <p:spPr bwMode="gray">
                <a:xfrm>
                  <a:off x="4787901" y="3905250"/>
                  <a:ext cx="1588" cy="1588"/>
                </a:xfrm>
                <a:custGeom>
                  <a:avLst/>
                  <a:gdLst/>
                  <a:ahLst/>
                  <a:cxnLst>
                    <a:cxn ang="0">
                      <a:pos x="0" y="0"/>
                    </a:cxn>
                    <a:cxn ang="0">
                      <a:pos x="0" y="1"/>
                    </a:cxn>
                    <a:cxn ang="0">
                      <a:pos x="0" y="1"/>
                    </a:cxn>
                    <a:cxn ang="0">
                      <a:pos x="1" y="1"/>
                    </a:cxn>
                    <a:cxn ang="0">
                      <a:pos x="1" y="0"/>
                    </a:cxn>
                    <a:cxn ang="0">
                      <a:pos x="1" y="0"/>
                    </a:cxn>
                    <a:cxn ang="0">
                      <a:pos x="1" y="0"/>
                    </a:cxn>
                    <a:cxn ang="0">
                      <a:pos x="0" y="0"/>
                    </a:cxn>
                  </a:cxnLst>
                  <a:rect l="0" t="0" r="r" b="b"/>
                  <a:pathLst>
                    <a:path w="1" h="1">
                      <a:moveTo>
                        <a:pt x="0" y="0"/>
                      </a:moveTo>
                      <a:lnTo>
                        <a:pt x="0" y="1"/>
                      </a:lnTo>
                      <a:lnTo>
                        <a:pt x="0" y="1"/>
                      </a:lnTo>
                      <a:lnTo>
                        <a:pt x="1" y="1"/>
                      </a:lnTo>
                      <a:lnTo>
                        <a:pt x="1" y="0"/>
                      </a:lnTo>
                      <a:lnTo>
                        <a:pt x="1" y="0"/>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7" name="Freeform 153"/>
                <p:cNvSpPr>
                  <a:spLocks/>
                </p:cNvSpPr>
                <p:nvPr/>
              </p:nvSpPr>
              <p:spPr bwMode="gray">
                <a:xfrm>
                  <a:off x="4776788" y="3892550"/>
                  <a:ext cx="1588" cy="3175"/>
                </a:xfrm>
                <a:custGeom>
                  <a:avLst/>
                  <a:gdLst/>
                  <a:ahLst/>
                  <a:cxnLst>
                    <a:cxn ang="0">
                      <a:pos x="1" y="0"/>
                    </a:cxn>
                    <a:cxn ang="0">
                      <a:pos x="0" y="2"/>
                    </a:cxn>
                    <a:cxn ang="0">
                      <a:pos x="1" y="1"/>
                    </a:cxn>
                    <a:cxn ang="0">
                      <a:pos x="1" y="0"/>
                    </a:cxn>
                  </a:cxnLst>
                  <a:rect l="0" t="0" r="r" b="b"/>
                  <a:pathLst>
                    <a:path w="1" h="2">
                      <a:moveTo>
                        <a:pt x="1" y="0"/>
                      </a:moveTo>
                      <a:lnTo>
                        <a:pt x="0" y="2"/>
                      </a:lnTo>
                      <a:lnTo>
                        <a:pt x="1" y="1"/>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8" name="Freeform 154"/>
                <p:cNvSpPr>
                  <a:spLocks/>
                </p:cNvSpPr>
                <p:nvPr/>
              </p:nvSpPr>
              <p:spPr bwMode="gray">
                <a:xfrm>
                  <a:off x="4779963" y="3884613"/>
                  <a:ext cx="6350" cy="6350"/>
                </a:xfrm>
                <a:custGeom>
                  <a:avLst/>
                  <a:gdLst/>
                  <a:ahLst/>
                  <a:cxnLst>
                    <a:cxn ang="0">
                      <a:pos x="0" y="4"/>
                    </a:cxn>
                    <a:cxn ang="0">
                      <a:pos x="1" y="3"/>
                    </a:cxn>
                    <a:cxn ang="0">
                      <a:pos x="2" y="3"/>
                    </a:cxn>
                    <a:cxn ang="0">
                      <a:pos x="2" y="2"/>
                    </a:cxn>
                    <a:cxn ang="0">
                      <a:pos x="2" y="2"/>
                    </a:cxn>
                    <a:cxn ang="0">
                      <a:pos x="3" y="1"/>
                    </a:cxn>
                    <a:cxn ang="0">
                      <a:pos x="4" y="1"/>
                    </a:cxn>
                    <a:cxn ang="0">
                      <a:pos x="4" y="0"/>
                    </a:cxn>
                    <a:cxn ang="0">
                      <a:pos x="3" y="1"/>
                    </a:cxn>
                    <a:cxn ang="0">
                      <a:pos x="2" y="1"/>
                    </a:cxn>
                    <a:cxn ang="0">
                      <a:pos x="1" y="2"/>
                    </a:cxn>
                    <a:cxn ang="0">
                      <a:pos x="1" y="1"/>
                    </a:cxn>
                    <a:cxn ang="0">
                      <a:pos x="0" y="1"/>
                    </a:cxn>
                    <a:cxn ang="0">
                      <a:pos x="0" y="2"/>
                    </a:cxn>
                    <a:cxn ang="0">
                      <a:pos x="0" y="3"/>
                    </a:cxn>
                    <a:cxn ang="0">
                      <a:pos x="0" y="3"/>
                    </a:cxn>
                    <a:cxn ang="0">
                      <a:pos x="0" y="4"/>
                    </a:cxn>
                  </a:cxnLst>
                  <a:rect l="0" t="0" r="r" b="b"/>
                  <a:pathLst>
                    <a:path w="4" h="4">
                      <a:moveTo>
                        <a:pt x="0" y="4"/>
                      </a:moveTo>
                      <a:lnTo>
                        <a:pt x="1" y="3"/>
                      </a:lnTo>
                      <a:lnTo>
                        <a:pt x="2" y="3"/>
                      </a:lnTo>
                      <a:lnTo>
                        <a:pt x="2" y="2"/>
                      </a:lnTo>
                      <a:lnTo>
                        <a:pt x="2" y="2"/>
                      </a:lnTo>
                      <a:lnTo>
                        <a:pt x="3" y="1"/>
                      </a:lnTo>
                      <a:lnTo>
                        <a:pt x="4" y="1"/>
                      </a:lnTo>
                      <a:lnTo>
                        <a:pt x="4" y="0"/>
                      </a:lnTo>
                      <a:lnTo>
                        <a:pt x="3" y="1"/>
                      </a:lnTo>
                      <a:lnTo>
                        <a:pt x="2" y="1"/>
                      </a:lnTo>
                      <a:lnTo>
                        <a:pt x="1" y="2"/>
                      </a:lnTo>
                      <a:lnTo>
                        <a:pt x="1" y="1"/>
                      </a:lnTo>
                      <a:lnTo>
                        <a:pt x="0" y="1"/>
                      </a:lnTo>
                      <a:lnTo>
                        <a:pt x="0" y="2"/>
                      </a:lnTo>
                      <a:lnTo>
                        <a:pt x="0" y="3"/>
                      </a:lnTo>
                      <a:lnTo>
                        <a:pt x="0" y="3"/>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59" name="Freeform 155"/>
                <p:cNvSpPr>
                  <a:spLocks/>
                </p:cNvSpPr>
                <p:nvPr/>
              </p:nvSpPr>
              <p:spPr bwMode="gray">
                <a:xfrm>
                  <a:off x="4781551" y="3890963"/>
                  <a:ext cx="4763" cy="3175"/>
                </a:xfrm>
                <a:custGeom>
                  <a:avLst/>
                  <a:gdLst/>
                  <a:ahLst/>
                  <a:cxnLst>
                    <a:cxn ang="0">
                      <a:pos x="0" y="2"/>
                    </a:cxn>
                    <a:cxn ang="0">
                      <a:pos x="0" y="2"/>
                    </a:cxn>
                    <a:cxn ang="0">
                      <a:pos x="1" y="2"/>
                    </a:cxn>
                    <a:cxn ang="0">
                      <a:pos x="1" y="2"/>
                    </a:cxn>
                    <a:cxn ang="0">
                      <a:pos x="3" y="2"/>
                    </a:cxn>
                    <a:cxn ang="0">
                      <a:pos x="2" y="2"/>
                    </a:cxn>
                    <a:cxn ang="0">
                      <a:pos x="2" y="0"/>
                    </a:cxn>
                    <a:cxn ang="0">
                      <a:pos x="1" y="0"/>
                    </a:cxn>
                    <a:cxn ang="0">
                      <a:pos x="1" y="1"/>
                    </a:cxn>
                    <a:cxn ang="0">
                      <a:pos x="1" y="1"/>
                    </a:cxn>
                    <a:cxn ang="0">
                      <a:pos x="1" y="1"/>
                    </a:cxn>
                    <a:cxn ang="0">
                      <a:pos x="0" y="1"/>
                    </a:cxn>
                    <a:cxn ang="0">
                      <a:pos x="0" y="2"/>
                    </a:cxn>
                  </a:cxnLst>
                  <a:rect l="0" t="0" r="r" b="b"/>
                  <a:pathLst>
                    <a:path w="3" h="2">
                      <a:moveTo>
                        <a:pt x="0" y="2"/>
                      </a:moveTo>
                      <a:lnTo>
                        <a:pt x="0" y="2"/>
                      </a:lnTo>
                      <a:lnTo>
                        <a:pt x="1" y="2"/>
                      </a:lnTo>
                      <a:lnTo>
                        <a:pt x="1" y="2"/>
                      </a:lnTo>
                      <a:lnTo>
                        <a:pt x="3" y="2"/>
                      </a:lnTo>
                      <a:lnTo>
                        <a:pt x="2" y="2"/>
                      </a:lnTo>
                      <a:lnTo>
                        <a:pt x="2" y="0"/>
                      </a:lnTo>
                      <a:lnTo>
                        <a:pt x="1" y="0"/>
                      </a:lnTo>
                      <a:lnTo>
                        <a:pt x="1" y="1"/>
                      </a:lnTo>
                      <a:lnTo>
                        <a:pt x="1" y="1"/>
                      </a:lnTo>
                      <a:lnTo>
                        <a:pt x="1" y="1"/>
                      </a:lnTo>
                      <a:lnTo>
                        <a:pt x="0" y="1"/>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0" name="Freeform 156"/>
                <p:cNvSpPr>
                  <a:spLocks/>
                </p:cNvSpPr>
                <p:nvPr/>
              </p:nvSpPr>
              <p:spPr bwMode="gray">
                <a:xfrm>
                  <a:off x="4810126" y="3870325"/>
                  <a:ext cx="3175" cy="4763"/>
                </a:xfrm>
                <a:custGeom>
                  <a:avLst/>
                  <a:gdLst/>
                  <a:ahLst/>
                  <a:cxnLst>
                    <a:cxn ang="0">
                      <a:pos x="1" y="2"/>
                    </a:cxn>
                    <a:cxn ang="0">
                      <a:pos x="1" y="3"/>
                    </a:cxn>
                    <a:cxn ang="0">
                      <a:pos x="2" y="3"/>
                    </a:cxn>
                    <a:cxn ang="0">
                      <a:pos x="2" y="3"/>
                    </a:cxn>
                    <a:cxn ang="0">
                      <a:pos x="2" y="2"/>
                    </a:cxn>
                    <a:cxn ang="0">
                      <a:pos x="2" y="1"/>
                    </a:cxn>
                    <a:cxn ang="0">
                      <a:pos x="2" y="0"/>
                    </a:cxn>
                    <a:cxn ang="0">
                      <a:pos x="1" y="1"/>
                    </a:cxn>
                    <a:cxn ang="0">
                      <a:pos x="1" y="1"/>
                    </a:cxn>
                    <a:cxn ang="0">
                      <a:pos x="0" y="1"/>
                    </a:cxn>
                    <a:cxn ang="0">
                      <a:pos x="0" y="2"/>
                    </a:cxn>
                    <a:cxn ang="0">
                      <a:pos x="1" y="2"/>
                    </a:cxn>
                    <a:cxn ang="0">
                      <a:pos x="1" y="2"/>
                    </a:cxn>
                  </a:cxnLst>
                  <a:rect l="0" t="0" r="r" b="b"/>
                  <a:pathLst>
                    <a:path w="2" h="3">
                      <a:moveTo>
                        <a:pt x="1" y="2"/>
                      </a:moveTo>
                      <a:lnTo>
                        <a:pt x="1" y="3"/>
                      </a:lnTo>
                      <a:lnTo>
                        <a:pt x="2" y="3"/>
                      </a:lnTo>
                      <a:lnTo>
                        <a:pt x="2" y="3"/>
                      </a:lnTo>
                      <a:lnTo>
                        <a:pt x="2" y="2"/>
                      </a:lnTo>
                      <a:lnTo>
                        <a:pt x="2" y="1"/>
                      </a:lnTo>
                      <a:lnTo>
                        <a:pt x="2" y="0"/>
                      </a:lnTo>
                      <a:lnTo>
                        <a:pt x="1" y="1"/>
                      </a:lnTo>
                      <a:lnTo>
                        <a:pt x="1" y="1"/>
                      </a:lnTo>
                      <a:lnTo>
                        <a:pt x="0" y="1"/>
                      </a:lnTo>
                      <a:lnTo>
                        <a:pt x="0" y="2"/>
                      </a:lnTo>
                      <a:lnTo>
                        <a:pt x="1" y="2"/>
                      </a:lnTo>
                      <a:lnTo>
                        <a:pt x="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1" name="Freeform 157"/>
                <p:cNvSpPr>
                  <a:spLocks/>
                </p:cNvSpPr>
                <p:nvPr/>
              </p:nvSpPr>
              <p:spPr bwMode="gray">
                <a:xfrm>
                  <a:off x="4803776" y="3883025"/>
                  <a:ext cx="1588" cy="1588"/>
                </a:xfrm>
                <a:custGeom>
                  <a:avLst/>
                  <a:gdLst/>
                  <a:ahLst/>
                  <a:cxnLst>
                    <a:cxn ang="0">
                      <a:pos x="0" y="0"/>
                    </a:cxn>
                    <a:cxn ang="0">
                      <a:pos x="0" y="0"/>
                    </a:cxn>
                    <a:cxn ang="0">
                      <a:pos x="1" y="0"/>
                    </a:cxn>
                    <a:cxn ang="0">
                      <a:pos x="0" y="0"/>
                    </a:cxn>
                  </a:cxnLst>
                  <a:rect l="0" t="0" r="r" b="b"/>
                  <a:pathLst>
                    <a:path w="1">
                      <a:moveTo>
                        <a:pt x="0" y="0"/>
                      </a:moveTo>
                      <a:lnTo>
                        <a:pt x="0" y="0"/>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2" name="Freeform 158"/>
                <p:cNvSpPr>
                  <a:spLocks/>
                </p:cNvSpPr>
                <p:nvPr/>
              </p:nvSpPr>
              <p:spPr bwMode="gray">
                <a:xfrm>
                  <a:off x="4814888" y="3870325"/>
                  <a:ext cx="1588" cy="1588"/>
                </a:xfrm>
                <a:custGeom>
                  <a:avLst/>
                  <a:gdLst/>
                  <a:ahLst/>
                  <a:cxnLst>
                    <a:cxn ang="0">
                      <a:pos x="1" y="0"/>
                    </a:cxn>
                    <a:cxn ang="0">
                      <a:pos x="1" y="0"/>
                    </a:cxn>
                    <a:cxn ang="0">
                      <a:pos x="1" y="0"/>
                    </a:cxn>
                    <a:cxn ang="0">
                      <a:pos x="1" y="0"/>
                    </a:cxn>
                    <a:cxn ang="0">
                      <a:pos x="0" y="0"/>
                    </a:cxn>
                    <a:cxn ang="0">
                      <a:pos x="1" y="0"/>
                    </a:cxn>
                    <a:cxn ang="0">
                      <a:pos x="1" y="0"/>
                    </a:cxn>
                  </a:cxnLst>
                  <a:rect l="0" t="0" r="r" b="b"/>
                  <a:pathLst>
                    <a:path w="1">
                      <a:moveTo>
                        <a:pt x="1" y="0"/>
                      </a:moveTo>
                      <a:lnTo>
                        <a:pt x="1" y="0"/>
                      </a:lnTo>
                      <a:lnTo>
                        <a:pt x="1" y="0"/>
                      </a:lnTo>
                      <a:lnTo>
                        <a:pt x="1" y="0"/>
                      </a:lnTo>
                      <a:lnTo>
                        <a:pt x="0" y="0"/>
                      </a:lnTo>
                      <a:lnTo>
                        <a:pt x="1"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3" name="Freeform 159"/>
                <p:cNvSpPr>
                  <a:spLocks/>
                </p:cNvSpPr>
                <p:nvPr/>
              </p:nvSpPr>
              <p:spPr bwMode="gray">
                <a:xfrm>
                  <a:off x="4802188" y="3881438"/>
                  <a:ext cx="1588" cy="1588"/>
                </a:xfrm>
                <a:custGeom>
                  <a:avLst/>
                  <a:gdLst/>
                  <a:ahLst/>
                  <a:cxnLst>
                    <a:cxn ang="0">
                      <a:pos x="1" y="0"/>
                    </a:cxn>
                    <a:cxn ang="0">
                      <a:pos x="0" y="0"/>
                    </a:cxn>
                    <a:cxn ang="0">
                      <a:pos x="0" y="0"/>
                    </a:cxn>
                    <a:cxn ang="0">
                      <a:pos x="0" y="0"/>
                    </a:cxn>
                    <a:cxn ang="0">
                      <a:pos x="0" y="1"/>
                    </a:cxn>
                    <a:cxn ang="0">
                      <a:pos x="0" y="1"/>
                    </a:cxn>
                    <a:cxn ang="0">
                      <a:pos x="1" y="0"/>
                    </a:cxn>
                  </a:cxnLst>
                  <a:rect l="0" t="0" r="r" b="b"/>
                  <a:pathLst>
                    <a:path w="1" h="1">
                      <a:moveTo>
                        <a:pt x="1" y="0"/>
                      </a:moveTo>
                      <a:lnTo>
                        <a:pt x="0" y="0"/>
                      </a:lnTo>
                      <a:lnTo>
                        <a:pt x="0" y="0"/>
                      </a:lnTo>
                      <a:lnTo>
                        <a:pt x="0" y="0"/>
                      </a:lnTo>
                      <a:lnTo>
                        <a:pt x="0" y="1"/>
                      </a:lnTo>
                      <a:lnTo>
                        <a:pt x="0" y="1"/>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4" name="Freeform 160"/>
                <p:cNvSpPr>
                  <a:spLocks/>
                </p:cNvSpPr>
                <p:nvPr/>
              </p:nvSpPr>
              <p:spPr bwMode="gray">
                <a:xfrm>
                  <a:off x="4781551" y="3903663"/>
                  <a:ext cx="3175" cy="1588"/>
                </a:xfrm>
                <a:custGeom>
                  <a:avLst/>
                  <a:gdLst/>
                  <a:ahLst/>
                  <a:cxnLst>
                    <a:cxn ang="0">
                      <a:pos x="0" y="1"/>
                    </a:cxn>
                    <a:cxn ang="0">
                      <a:pos x="0" y="1"/>
                    </a:cxn>
                    <a:cxn ang="0">
                      <a:pos x="1" y="1"/>
                    </a:cxn>
                    <a:cxn ang="0">
                      <a:pos x="2" y="1"/>
                    </a:cxn>
                    <a:cxn ang="0">
                      <a:pos x="2" y="0"/>
                    </a:cxn>
                    <a:cxn ang="0">
                      <a:pos x="1" y="0"/>
                    </a:cxn>
                    <a:cxn ang="0">
                      <a:pos x="1" y="0"/>
                    </a:cxn>
                    <a:cxn ang="0">
                      <a:pos x="0" y="0"/>
                    </a:cxn>
                    <a:cxn ang="0">
                      <a:pos x="0" y="1"/>
                    </a:cxn>
                    <a:cxn ang="0">
                      <a:pos x="0" y="1"/>
                    </a:cxn>
                  </a:cxnLst>
                  <a:rect l="0" t="0" r="r" b="b"/>
                  <a:pathLst>
                    <a:path w="2" h="1">
                      <a:moveTo>
                        <a:pt x="0" y="1"/>
                      </a:moveTo>
                      <a:lnTo>
                        <a:pt x="0" y="1"/>
                      </a:lnTo>
                      <a:lnTo>
                        <a:pt x="1" y="1"/>
                      </a:lnTo>
                      <a:lnTo>
                        <a:pt x="2" y="1"/>
                      </a:lnTo>
                      <a:lnTo>
                        <a:pt x="2" y="0"/>
                      </a:lnTo>
                      <a:lnTo>
                        <a:pt x="1" y="0"/>
                      </a:lnTo>
                      <a:lnTo>
                        <a:pt x="1" y="0"/>
                      </a:lnTo>
                      <a:lnTo>
                        <a:pt x="0" y="0"/>
                      </a:lnTo>
                      <a:lnTo>
                        <a:pt x="0" y="1"/>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5" name="Freeform 161"/>
                <p:cNvSpPr>
                  <a:spLocks/>
                </p:cNvSpPr>
                <p:nvPr/>
              </p:nvSpPr>
              <p:spPr bwMode="gray">
                <a:xfrm>
                  <a:off x="4789488" y="3913188"/>
                  <a:ext cx="3175" cy="3175"/>
                </a:xfrm>
                <a:custGeom>
                  <a:avLst/>
                  <a:gdLst/>
                  <a:ahLst/>
                  <a:cxnLst>
                    <a:cxn ang="0">
                      <a:pos x="2" y="1"/>
                    </a:cxn>
                    <a:cxn ang="0">
                      <a:pos x="2" y="1"/>
                    </a:cxn>
                    <a:cxn ang="0">
                      <a:pos x="1" y="0"/>
                    </a:cxn>
                    <a:cxn ang="0">
                      <a:pos x="1" y="0"/>
                    </a:cxn>
                    <a:cxn ang="0">
                      <a:pos x="1" y="1"/>
                    </a:cxn>
                    <a:cxn ang="0">
                      <a:pos x="0" y="2"/>
                    </a:cxn>
                    <a:cxn ang="0">
                      <a:pos x="0" y="2"/>
                    </a:cxn>
                    <a:cxn ang="0">
                      <a:pos x="1" y="2"/>
                    </a:cxn>
                    <a:cxn ang="0">
                      <a:pos x="2" y="1"/>
                    </a:cxn>
                  </a:cxnLst>
                  <a:rect l="0" t="0" r="r" b="b"/>
                  <a:pathLst>
                    <a:path w="2" h="2">
                      <a:moveTo>
                        <a:pt x="2" y="1"/>
                      </a:moveTo>
                      <a:lnTo>
                        <a:pt x="2" y="1"/>
                      </a:lnTo>
                      <a:lnTo>
                        <a:pt x="1" y="0"/>
                      </a:lnTo>
                      <a:lnTo>
                        <a:pt x="1" y="0"/>
                      </a:lnTo>
                      <a:lnTo>
                        <a:pt x="1" y="1"/>
                      </a:lnTo>
                      <a:lnTo>
                        <a:pt x="0" y="2"/>
                      </a:lnTo>
                      <a:lnTo>
                        <a:pt x="0" y="2"/>
                      </a:lnTo>
                      <a:lnTo>
                        <a:pt x="1" y="2"/>
                      </a:ln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6" name="Freeform 162"/>
                <p:cNvSpPr>
                  <a:spLocks/>
                </p:cNvSpPr>
                <p:nvPr/>
              </p:nvSpPr>
              <p:spPr bwMode="gray">
                <a:xfrm>
                  <a:off x="4781551" y="3884613"/>
                  <a:ext cx="44450" cy="61913"/>
                </a:xfrm>
                <a:custGeom>
                  <a:avLst/>
                  <a:gdLst/>
                  <a:ahLst/>
                  <a:cxnLst>
                    <a:cxn ang="0">
                      <a:pos x="2" y="8"/>
                    </a:cxn>
                    <a:cxn ang="0">
                      <a:pos x="5" y="8"/>
                    </a:cxn>
                    <a:cxn ang="0">
                      <a:pos x="3" y="10"/>
                    </a:cxn>
                    <a:cxn ang="0">
                      <a:pos x="5" y="12"/>
                    </a:cxn>
                    <a:cxn ang="0">
                      <a:pos x="6" y="14"/>
                    </a:cxn>
                    <a:cxn ang="0">
                      <a:pos x="4" y="16"/>
                    </a:cxn>
                    <a:cxn ang="0">
                      <a:pos x="6" y="17"/>
                    </a:cxn>
                    <a:cxn ang="0">
                      <a:pos x="10" y="16"/>
                    </a:cxn>
                    <a:cxn ang="0">
                      <a:pos x="9" y="18"/>
                    </a:cxn>
                    <a:cxn ang="0">
                      <a:pos x="12" y="20"/>
                    </a:cxn>
                    <a:cxn ang="0">
                      <a:pos x="7" y="24"/>
                    </a:cxn>
                    <a:cxn ang="0">
                      <a:pos x="6" y="25"/>
                    </a:cxn>
                    <a:cxn ang="0">
                      <a:pos x="6" y="28"/>
                    </a:cxn>
                    <a:cxn ang="0">
                      <a:pos x="4" y="29"/>
                    </a:cxn>
                    <a:cxn ang="0">
                      <a:pos x="4" y="31"/>
                    </a:cxn>
                    <a:cxn ang="0">
                      <a:pos x="6" y="30"/>
                    </a:cxn>
                    <a:cxn ang="0">
                      <a:pos x="8" y="32"/>
                    </a:cxn>
                    <a:cxn ang="0">
                      <a:pos x="11" y="31"/>
                    </a:cxn>
                    <a:cxn ang="0">
                      <a:pos x="12" y="32"/>
                    </a:cxn>
                    <a:cxn ang="0">
                      <a:pos x="6" y="33"/>
                    </a:cxn>
                    <a:cxn ang="0">
                      <a:pos x="4" y="34"/>
                    </a:cxn>
                    <a:cxn ang="0">
                      <a:pos x="2" y="36"/>
                    </a:cxn>
                    <a:cxn ang="0">
                      <a:pos x="0" y="38"/>
                    </a:cxn>
                    <a:cxn ang="0">
                      <a:pos x="1" y="39"/>
                    </a:cxn>
                    <a:cxn ang="0">
                      <a:pos x="6" y="37"/>
                    </a:cxn>
                    <a:cxn ang="0">
                      <a:pos x="8" y="37"/>
                    </a:cxn>
                    <a:cxn ang="0">
                      <a:pos x="11" y="35"/>
                    </a:cxn>
                    <a:cxn ang="0">
                      <a:pos x="15" y="35"/>
                    </a:cxn>
                    <a:cxn ang="0">
                      <a:pos x="17" y="36"/>
                    </a:cxn>
                    <a:cxn ang="0">
                      <a:pos x="17" y="34"/>
                    </a:cxn>
                    <a:cxn ang="0">
                      <a:pos x="23" y="35"/>
                    </a:cxn>
                    <a:cxn ang="0">
                      <a:pos x="26" y="33"/>
                    </a:cxn>
                    <a:cxn ang="0">
                      <a:pos x="24" y="30"/>
                    </a:cxn>
                    <a:cxn ang="0">
                      <a:pos x="27" y="29"/>
                    </a:cxn>
                    <a:cxn ang="0">
                      <a:pos x="27" y="26"/>
                    </a:cxn>
                    <a:cxn ang="0">
                      <a:pos x="24" y="25"/>
                    </a:cxn>
                    <a:cxn ang="0">
                      <a:pos x="22" y="25"/>
                    </a:cxn>
                    <a:cxn ang="0">
                      <a:pos x="21" y="22"/>
                    </a:cxn>
                    <a:cxn ang="0">
                      <a:pos x="21" y="22"/>
                    </a:cxn>
                    <a:cxn ang="0">
                      <a:pos x="21" y="20"/>
                    </a:cxn>
                    <a:cxn ang="0">
                      <a:pos x="18" y="17"/>
                    </a:cxn>
                    <a:cxn ang="0">
                      <a:pos x="17" y="14"/>
                    </a:cxn>
                    <a:cxn ang="0">
                      <a:pos x="16" y="12"/>
                    </a:cxn>
                    <a:cxn ang="0">
                      <a:pos x="12" y="12"/>
                    </a:cxn>
                    <a:cxn ang="0">
                      <a:pos x="10" y="11"/>
                    </a:cxn>
                    <a:cxn ang="0">
                      <a:pos x="14" y="10"/>
                    </a:cxn>
                    <a:cxn ang="0">
                      <a:pos x="13" y="10"/>
                    </a:cxn>
                    <a:cxn ang="0">
                      <a:pos x="15" y="7"/>
                    </a:cxn>
                    <a:cxn ang="0">
                      <a:pos x="16" y="5"/>
                    </a:cxn>
                    <a:cxn ang="0">
                      <a:pos x="17" y="4"/>
                    </a:cxn>
                    <a:cxn ang="0">
                      <a:pos x="10" y="4"/>
                    </a:cxn>
                    <a:cxn ang="0">
                      <a:pos x="9" y="4"/>
                    </a:cxn>
                    <a:cxn ang="0">
                      <a:pos x="12" y="1"/>
                    </a:cxn>
                    <a:cxn ang="0">
                      <a:pos x="10" y="0"/>
                    </a:cxn>
                    <a:cxn ang="0">
                      <a:pos x="6" y="0"/>
                    </a:cxn>
                    <a:cxn ang="0">
                      <a:pos x="6" y="1"/>
                    </a:cxn>
                    <a:cxn ang="0">
                      <a:pos x="3" y="4"/>
                    </a:cxn>
                  </a:cxnLst>
                  <a:rect l="0" t="0" r="r" b="b"/>
                  <a:pathLst>
                    <a:path w="28" h="39">
                      <a:moveTo>
                        <a:pt x="4" y="6"/>
                      </a:moveTo>
                      <a:lnTo>
                        <a:pt x="3" y="7"/>
                      </a:lnTo>
                      <a:lnTo>
                        <a:pt x="3" y="8"/>
                      </a:lnTo>
                      <a:lnTo>
                        <a:pt x="2" y="8"/>
                      </a:lnTo>
                      <a:lnTo>
                        <a:pt x="3" y="9"/>
                      </a:lnTo>
                      <a:lnTo>
                        <a:pt x="4" y="9"/>
                      </a:lnTo>
                      <a:lnTo>
                        <a:pt x="4" y="9"/>
                      </a:lnTo>
                      <a:lnTo>
                        <a:pt x="5" y="8"/>
                      </a:lnTo>
                      <a:lnTo>
                        <a:pt x="5" y="9"/>
                      </a:lnTo>
                      <a:lnTo>
                        <a:pt x="4" y="9"/>
                      </a:lnTo>
                      <a:lnTo>
                        <a:pt x="4" y="10"/>
                      </a:lnTo>
                      <a:lnTo>
                        <a:pt x="3" y="10"/>
                      </a:lnTo>
                      <a:lnTo>
                        <a:pt x="3" y="12"/>
                      </a:lnTo>
                      <a:lnTo>
                        <a:pt x="3" y="12"/>
                      </a:lnTo>
                      <a:lnTo>
                        <a:pt x="4" y="12"/>
                      </a:lnTo>
                      <a:lnTo>
                        <a:pt x="5" y="12"/>
                      </a:lnTo>
                      <a:lnTo>
                        <a:pt x="6" y="12"/>
                      </a:lnTo>
                      <a:lnTo>
                        <a:pt x="6" y="11"/>
                      </a:lnTo>
                      <a:lnTo>
                        <a:pt x="5" y="12"/>
                      </a:lnTo>
                      <a:lnTo>
                        <a:pt x="6" y="14"/>
                      </a:lnTo>
                      <a:lnTo>
                        <a:pt x="6" y="14"/>
                      </a:lnTo>
                      <a:lnTo>
                        <a:pt x="5" y="15"/>
                      </a:lnTo>
                      <a:lnTo>
                        <a:pt x="5" y="15"/>
                      </a:lnTo>
                      <a:lnTo>
                        <a:pt x="4" y="16"/>
                      </a:lnTo>
                      <a:lnTo>
                        <a:pt x="4" y="17"/>
                      </a:lnTo>
                      <a:lnTo>
                        <a:pt x="5" y="17"/>
                      </a:lnTo>
                      <a:lnTo>
                        <a:pt x="6" y="17"/>
                      </a:lnTo>
                      <a:lnTo>
                        <a:pt x="6" y="17"/>
                      </a:lnTo>
                      <a:lnTo>
                        <a:pt x="8" y="17"/>
                      </a:lnTo>
                      <a:lnTo>
                        <a:pt x="8" y="16"/>
                      </a:lnTo>
                      <a:lnTo>
                        <a:pt x="9" y="16"/>
                      </a:lnTo>
                      <a:lnTo>
                        <a:pt x="10" y="16"/>
                      </a:lnTo>
                      <a:lnTo>
                        <a:pt x="12" y="16"/>
                      </a:lnTo>
                      <a:lnTo>
                        <a:pt x="11" y="16"/>
                      </a:lnTo>
                      <a:lnTo>
                        <a:pt x="9" y="18"/>
                      </a:lnTo>
                      <a:lnTo>
                        <a:pt x="9" y="18"/>
                      </a:lnTo>
                      <a:lnTo>
                        <a:pt x="10" y="19"/>
                      </a:lnTo>
                      <a:lnTo>
                        <a:pt x="11" y="19"/>
                      </a:lnTo>
                      <a:lnTo>
                        <a:pt x="12" y="20"/>
                      </a:lnTo>
                      <a:lnTo>
                        <a:pt x="12" y="20"/>
                      </a:lnTo>
                      <a:lnTo>
                        <a:pt x="12" y="21"/>
                      </a:lnTo>
                      <a:lnTo>
                        <a:pt x="11" y="22"/>
                      </a:lnTo>
                      <a:lnTo>
                        <a:pt x="11" y="24"/>
                      </a:lnTo>
                      <a:lnTo>
                        <a:pt x="7" y="24"/>
                      </a:lnTo>
                      <a:lnTo>
                        <a:pt x="6" y="23"/>
                      </a:lnTo>
                      <a:lnTo>
                        <a:pt x="5" y="23"/>
                      </a:lnTo>
                      <a:lnTo>
                        <a:pt x="5" y="24"/>
                      </a:lnTo>
                      <a:lnTo>
                        <a:pt x="6" y="25"/>
                      </a:lnTo>
                      <a:lnTo>
                        <a:pt x="5" y="26"/>
                      </a:lnTo>
                      <a:lnTo>
                        <a:pt x="7" y="25"/>
                      </a:lnTo>
                      <a:lnTo>
                        <a:pt x="7" y="27"/>
                      </a:lnTo>
                      <a:lnTo>
                        <a:pt x="6" y="28"/>
                      </a:lnTo>
                      <a:lnTo>
                        <a:pt x="6" y="28"/>
                      </a:lnTo>
                      <a:lnTo>
                        <a:pt x="5" y="29"/>
                      </a:lnTo>
                      <a:lnTo>
                        <a:pt x="4" y="29"/>
                      </a:lnTo>
                      <a:lnTo>
                        <a:pt x="4" y="29"/>
                      </a:lnTo>
                      <a:lnTo>
                        <a:pt x="3" y="29"/>
                      </a:lnTo>
                      <a:lnTo>
                        <a:pt x="3" y="31"/>
                      </a:lnTo>
                      <a:lnTo>
                        <a:pt x="4" y="31"/>
                      </a:lnTo>
                      <a:lnTo>
                        <a:pt x="4" y="31"/>
                      </a:lnTo>
                      <a:lnTo>
                        <a:pt x="4" y="31"/>
                      </a:lnTo>
                      <a:lnTo>
                        <a:pt x="5" y="30"/>
                      </a:lnTo>
                      <a:lnTo>
                        <a:pt x="5" y="30"/>
                      </a:lnTo>
                      <a:lnTo>
                        <a:pt x="6" y="30"/>
                      </a:lnTo>
                      <a:lnTo>
                        <a:pt x="6" y="31"/>
                      </a:lnTo>
                      <a:lnTo>
                        <a:pt x="6" y="31"/>
                      </a:lnTo>
                      <a:lnTo>
                        <a:pt x="7" y="31"/>
                      </a:lnTo>
                      <a:lnTo>
                        <a:pt x="8" y="32"/>
                      </a:lnTo>
                      <a:lnTo>
                        <a:pt x="8" y="32"/>
                      </a:lnTo>
                      <a:lnTo>
                        <a:pt x="9" y="32"/>
                      </a:lnTo>
                      <a:lnTo>
                        <a:pt x="10" y="32"/>
                      </a:lnTo>
                      <a:lnTo>
                        <a:pt x="11" y="31"/>
                      </a:lnTo>
                      <a:lnTo>
                        <a:pt x="11" y="31"/>
                      </a:lnTo>
                      <a:lnTo>
                        <a:pt x="13" y="31"/>
                      </a:lnTo>
                      <a:lnTo>
                        <a:pt x="12" y="31"/>
                      </a:lnTo>
                      <a:lnTo>
                        <a:pt x="12" y="32"/>
                      </a:lnTo>
                      <a:lnTo>
                        <a:pt x="11" y="32"/>
                      </a:lnTo>
                      <a:lnTo>
                        <a:pt x="10" y="33"/>
                      </a:lnTo>
                      <a:lnTo>
                        <a:pt x="10" y="33"/>
                      </a:lnTo>
                      <a:lnTo>
                        <a:pt x="6" y="33"/>
                      </a:lnTo>
                      <a:lnTo>
                        <a:pt x="6" y="34"/>
                      </a:lnTo>
                      <a:lnTo>
                        <a:pt x="5" y="34"/>
                      </a:lnTo>
                      <a:lnTo>
                        <a:pt x="5" y="34"/>
                      </a:lnTo>
                      <a:lnTo>
                        <a:pt x="4" y="34"/>
                      </a:lnTo>
                      <a:lnTo>
                        <a:pt x="4" y="36"/>
                      </a:lnTo>
                      <a:lnTo>
                        <a:pt x="4" y="36"/>
                      </a:lnTo>
                      <a:lnTo>
                        <a:pt x="2" y="36"/>
                      </a:lnTo>
                      <a:lnTo>
                        <a:pt x="2" y="36"/>
                      </a:lnTo>
                      <a:lnTo>
                        <a:pt x="2" y="37"/>
                      </a:lnTo>
                      <a:lnTo>
                        <a:pt x="2" y="37"/>
                      </a:lnTo>
                      <a:lnTo>
                        <a:pt x="1" y="38"/>
                      </a:lnTo>
                      <a:lnTo>
                        <a:pt x="0" y="38"/>
                      </a:lnTo>
                      <a:lnTo>
                        <a:pt x="0" y="38"/>
                      </a:lnTo>
                      <a:lnTo>
                        <a:pt x="0" y="38"/>
                      </a:lnTo>
                      <a:lnTo>
                        <a:pt x="0" y="38"/>
                      </a:lnTo>
                      <a:lnTo>
                        <a:pt x="1" y="39"/>
                      </a:lnTo>
                      <a:lnTo>
                        <a:pt x="3" y="39"/>
                      </a:lnTo>
                      <a:lnTo>
                        <a:pt x="3" y="38"/>
                      </a:lnTo>
                      <a:lnTo>
                        <a:pt x="4" y="37"/>
                      </a:lnTo>
                      <a:lnTo>
                        <a:pt x="6" y="37"/>
                      </a:lnTo>
                      <a:lnTo>
                        <a:pt x="6" y="37"/>
                      </a:lnTo>
                      <a:lnTo>
                        <a:pt x="7" y="38"/>
                      </a:lnTo>
                      <a:lnTo>
                        <a:pt x="8" y="38"/>
                      </a:lnTo>
                      <a:lnTo>
                        <a:pt x="8" y="37"/>
                      </a:lnTo>
                      <a:lnTo>
                        <a:pt x="8" y="37"/>
                      </a:lnTo>
                      <a:lnTo>
                        <a:pt x="9" y="36"/>
                      </a:lnTo>
                      <a:lnTo>
                        <a:pt x="10" y="35"/>
                      </a:lnTo>
                      <a:lnTo>
                        <a:pt x="11" y="35"/>
                      </a:lnTo>
                      <a:lnTo>
                        <a:pt x="12" y="36"/>
                      </a:lnTo>
                      <a:lnTo>
                        <a:pt x="13" y="36"/>
                      </a:lnTo>
                      <a:lnTo>
                        <a:pt x="15" y="35"/>
                      </a:lnTo>
                      <a:lnTo>
                        <a:pt x="15" y="35"/>
                      </a:lnTo>
                      <a:lnTo>
                        <a:pt x="15" y="36"/>
                      </a:lnTo>
                      <a:lnTo>
                        <a:pt x="16" y="36"/>
                      </a:lnTo>
                      <a:lnTo>
                        <a:pt x="17" y="36"/>
                      </a:lnTo>
                      <a:lnTo>
                        <a:pt x="17" y="36"/>
                      </a:lnTo>
                      <a:lnTo>
                        <a:pt x="17" y="36"/>
                      </a:lnTo>
                      <a:lnTo>
                        <a:pt x="17" y="35"/>
                      </a:lnTo>
                      <a:lnTo>
                        <a:pt x="17" y="34"/>
                      </a:lnTo>
                      <a:lnTo>
                        <a:pt x="17" y="34"/>
                      </a:lnTo>
                      <a:lnTo>
                        <a:pt x="18" y="35"/>
                      </a:lnTo>
                      <a:lnTo>
                        <a:pt x="18" y="35"/>
                      </a:lnTo>
                      <a:lnTo>
                        <a:pt x="19" y="35"/>
                      </a:lnTo>
                      <a:lnTo>
                        <a:pt x="23" y="35"/>
                      </a:lnTo>
                      <a:lnTo>
                        <a:pt x="25" y="34"/>
                      </a:lnTo>
                      <a:lnTo>
                        <a:pt x="25" y="34"/>
                      </a:lnTo>
                      <a:lnTo>
                        <a:pt x="26" y="33"/>
                      </a:lnTo>
                      <a:lnTo>
                        <a:pt x="26" y="33"/>
                      </a:lnTo>
                      <a:lnTo>
                        <a:pt x="26" y="32"/>
                      </a:lnTo>
                      <a:lnTo>
                        <a:pt x="23" y="32"/>
                      </a:lnTo>
                      <a:lnTo>
                        <a:pt x="25" y="32"/>
                      </a:lnTo>
                      <a:lnTo>
                        <a:pt x="24" y="30"/>
                      </a:lnTo>
                      <a:lnTo>
                        <a:pt x="25" y="30"/>
                      </a:lnTo>
                      <a:lnTo>
                        <a:pt x="26" y="29"/>
                      </a:lnTo>
                      <a:lnTo>
                        <a:pt x="26" y="29"/>
                      </a:lnTo>
                      <a:lnTo>
                        <a:pt x="27" y="29"/>
                      </a:lnTo>
                      <a:lnTo>
                        <a:pt x="27" y="29"/>
                      </a:lnTo>
                      <a:lnTo>
                        <a:pt x="28" y="27"/>
                      </a:lnTo>
                      <a:lnTo>
                        <a:pt x="27" y="26"/>
                      </a:lnTo>
                      <a:lnTo>
                        <a:pt x="27" y="26"/>
                      </a:lnTo>
                      <a:lnTo>
                        <a:pt x="26" y="25"/>
                      </a:lnTo>
                      <a:lnTo>
                        <a:pt x="26" y="25"/>
                      </a:lnTo>
                      <a:lnTo>
                        <a:pt x="25" y="25"/>
                      </a:lnTo>
                      <a:lnTo>
                        <a:pt x="24" y="25"/>
                      </a:lnTo>
                      <a:lnTo>
                        <a:pt x="23" y="25"/>
                      </a:lnTo>
                      <a:lnTo>
                        <a:pt x="23" y="26"/>
                      </a:lnTo>
                      <a:lnTo>
                        <a:pt x="22" y="26"/>
                      </a:lnTo>
                      <a:lnTo>
                        <a:pt x="22" y="25"/>
                      </a:lnTo>
                      <a:lnTo>
                        <a:pt x="23" y="24"/>
                      </a:lnTo>
                      <a:lnTo>
                        <a:pt x="23" y="24"/>
                      </a:lnTo>
                      <a:lnTo>
                        <a:pt x="23" y="23"/>
                      </a:lnTo>
                      <a:lnTo>
                        <a:pt x="21" y="22"/>
                      </a:lnTo>
                      <a:lnTo>
                        <a:pt x="20" y="22"/>
                      </a:lnTo>
                      <a:lnTo>
                        <a:pt x="20" y="22"/>
                      </a:lnTo>
                      <a:lnTo>
                        <a:pt x="20" y="22"/>
                      </a:lnTo>
                      <a:lnTo>
                        <a:pt x="21" y="22"/>
                      </a:lnTo>
                      <a:lnTo>
                        <a:pt x="22" y="22"/>
                      </a:lnTo>
                      <a:lnTo>
                        <a:pt x="22" y="21"/>
                      </a:lnTo>
                      <a:lnTo>
                        <a:pt x="22" y="21"/>
                      </a:lnTo>
                      <a:lnTo>
                        <a:pt x="21" y="20"/>
                      </a:lnTo>
                      <a:lnTo>
                        <a:pt x="20" y="19"/>
                      </a:lnTo>
                      <a:lnTo>
                        <a:pt x="19" y="18"/>
                      </a:lnTo>
                      <a:lnTo>
                        <a:pt x="18" y="18"/>
                      </a:lnTo>
                      <a:lnTo>
                        <a:pt x="18" y="17"/>
                      </a:lnTo>
                      <a:lnTo>
                        <a:pt x="17" y="17"/>
                      </a:lnTo>
                      <a:lnTo>
                        <a:pt x="17" y="16"/>
                      </a:lnTo>
                      <a:lnTo>
                        <a:pt x="17" y="15"/>
                      </a:lnTo>
                      <a:lnTo>
                        <a:pt x="17" y="14"/>
                      </a:lnTo>
                      <a:lnTo>
                        <a:pt x="17" y="13"/>
                      </a:lnTo>
                      <a:lnTo>
                        <a:pt x="16" y="13"/>
                      </a:lnTo>
                      <a:lnTo>
                        <a:pt x="16" y="13"/>
                      </a:lnTo>
                      <a:lnTo>
                        <a:pt x="16" y="12"/>
                      </a:lnTo>
                      <a:lnTo>
                        <a:pt x="15" y="12"/>
                      </a:lnTo>
                      <a:lnTo>
                        <a:pt x="14" y="11"/>
                      </a:lnTo>
                      <a:lnTo>
                        <a:pt x="13" y="11"/>
                      </a:lnTo>
                      <a:lnTo>
                        <a:pt x="12" y="12"/>
                      </a:lnTo>
                      <a:lnTo>
                        <a:pt x="11" y="12"/>
                      </a:lnTo>
                      <a:lnTo>
                        <a:pt x="11" y="12"/>
                      </a:lnTo>
                      <a:lnTo>
                        <a:pt x="10" y="11"/>
                      </a:lnTo>
                      <a:lnTo>
                        <a:pt x="10" y="11"/>
                      </a:lnTo>
                      <a:lnTo>
                        <a:pt x="11" y="11"/>
                      </a:lnTo>
                      <a:lnTo>
                        <a:pt x="12" y="11"/>
                      </a:lnTo>
                      <a:lnTo>
                        <a:pt x="13" y="11"/>
                      </a:lnTo>
                      <a:lnTo>
                        <a:pt x="14" y="10"/>
                      </a:lnTo>
                      <a:lnTo>
                        <a:pt x="13" y="10"/>
                      </a:lnTo>
                      <a:lnTo>
                        <a:pt x="13" y="10"/>
                      </a:lnTo>
                      <a:lnTo>
                        <a:pt x="12" y="10"/>
                      </a:lnTo>
                      <a:lnTo>
                        <a:pt x="13" y="10"/>
                      </a:lnTo>
                      <a:lnTo>
                        <a:pt x="14" y="9"/>
                      </a:lnTo>
                      <a:lnTo>
                        <a:pt x="14" y="9"/>
                      </a:lnTo>
                      <a:lnTo>
                        <a:pt x="15" y="8"/>
                      </a:lnTo>
                      <a:lnTo>
                        <a:pt x="15" y="7"/>
                      </a:lnTo>
                      <a:lnTo>
                        <a:pt x="15" y="7"/>
                      </a:lnTo>
                      <a:lnTo>
                        <a:pt x="16" y="6"/>
                      </a:lnTo>
                      <a:lnTo>
                        <a:pt x="16" y="6"/>
                      </a:lnTo>
                      <a:lnTo>
                        <a:pt x="16" y="5"/>
                      </a:lnTo>
                      <a:lnTo>
                        <a:pt x="17" y="5"/>
                      </a:lnTo>
                      <a:lnTo>
                        <a:pt x="17" y="5"/>
                      </a:lnTo>
                      <a:lnTo>
                        <a:pt x="17" y="5"/>
                      </a:lnTo>
                      <a:lnTo>
                        <a:pt x="17" y="4"/>
                      </a:lnTo>
                      <a:lnTo>
                        <a:pt x="13" y="4"/>
                      </a:lnTo>
                      <a:lnTo>
                        <a:pt x="13" y="4"/>
                      </a:lnTo>
                      <a:lnTo>
                        <a:pt x="11" y="4"/>
                      </a:lnTo>
                      <a:lnTo>
                        <a:pt x="10" y="4"/>
                      </a:lnTo>
                      <a:lnTo>
                        <a:pt x="9" y="4"/>
                      </a:lnTo>
                      <a:lnTo>
                        <a:pt x="9" y="5"/>
                      </a:lnTo>
                      <a:lnTo>
                        <a:pt x="8" y="5"/>
                      </a:lnTo>
                      <a:lnTo>
                        <a:pt x="9" y="4"/>
                      </a:lnTo>
                      <a:lnTo>
                        <a:pt x="8" y="3"/>
                      </a:lnTo>
                      <a:lnTo>
                        <a:pt x="10" y="3"/>
                      </a:lnTo>
                      <a:lnTo>
                        <a:pt x="12" y="2"/>
                      </a:lnTo>
                      <a:lnTo>
                        <a:pt x="12" y="1"/>
                      </a:lnTo>
                      <a:lnTo>
                        <a:pt x="13" y="0"/>
                      </a:lnTo>
                      <a:lnTo>
                        <a:pt x="13" y="0"/>
                      </a:lnTo>
                      <a:lnTo>
                        <a:pt x="11" y="0"/>
                      </a:lnTo>
                      <a:lnTo>
                        <a:pt x="10" y="0"/>
                      </a:lnTo>
                      <a:lnTo>
                        <a:pt x="9" y="0"/>
                      </a:lnTo>
                      <a:lnTo>
                        <a:pt x="8" y="0"/>
                      </a:lnTo>
                      <a:lnTo>
                        <a:pt x="7" y="0"/>
                      </a:lnTo>
                      <a:lnTo>
                        <a:pt x="6" y="0"/>
                      </a:lnTo>
                      <a:lnTo>
                        <a:pt x="6" y="0"/>
                      </a:lnTo>
                      <a:lnTo>
                        <a:pt x="6" y="1"/>
                      </a:lnTo>
                      <a:lnTo>
                        <a:pt x="6" y="1"/>
                      </a:lnTo>
                      <a:lnTo>
                        <a:pt x="6" y="1"/>
                      </a:lnTo>
                      <a:lnTo>
                        <a:pt x="5" y="2"/>
                      </a:lnTo>
                      <a:lnTo>
                        <a:pt x="5" y="3"/>
                      </a:lnTo>
                      <a:lnTo>
                        <a:pt x="5" y="3"/>
                      </a:lnTo>
                      <a:lnTo>
                        <a:pt x="3" y="4"/>
                      </a:lnTo>
                      <a:lnTo>
                        <a:pt x="3" y="4"/>
                      </a:lnTo>
                      <a:lnTo>
                        <a:pt x="4" y="5"/>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7" name="Freeform 163"/>
                <p:cNvSpPr>
                  <a:spLocks/>
                </p:cNvSpPr>
                <p:nvPr/>
              </p:nvSpPr>
              <p:spPr bwMode="gray">
                <a:xfrm>
                  <a:off x="4973638" y="4029075"/>
                  <a:ext cx="1588" cy="4763"/>
                </a:xfrm>
                <a:custGeom>
                  <a:avLst/>
                  <a:gdLst/>
                  <a:ahLst/>
                  <a:cxnLst>
                    <a:cxn ang="0">
                      <a:pos x="1" y="2"/>
                    </a:cxn>
                    <a:cxn ang="0">
                      <a:pos x="1" y="2"/>
                    </a:cxn>
                    <a:cxn ang="0">
                      <a:pos x="1" y="1"/>
                    </a:cxn>
                    <a:cxn ang="0">
                      <a:pos x="0" y="0"/>
                    </a:cxn>
                    <a:cxn ang="0">
                      <a:pos x="0" y="0"/>
                    </a:cxn>
                    <a:cxn ang="0">
                      <a:pos x="0" y="2"/>
                    </a:cxn>
                    <a:cxn ang="0">
                      <a:pos x="0" y="2"/>
                    </a:cxn>
                    <a:cxn ang="0">
                      <a:pos x="1" y="3"/>
                    </a:cxn>
                    <a:cxn ang="0">
                      <a:pos x="1" y="2"/>
                    </a:cxn>
                    <a:cxn ang="0">
                      <a:pos x="1" y="2"/>
                    </a:cxn>
                  </a:cxnLst>
                  <a:rect l="0" t="0" r="r" b="b"/>
                  <a:pathLst>
                    <a:path w="1" h="3">
                      <a:moveTo>
                        <a:pt x="1" y="2"/>
                      </a:moveTo>
                      <a:lnTo>
                        <a:pt x="1" y="2"/>
                      </a:lnTo>
                      <a:lnTo>
                        <a:pt x="1" y="1"/>
                      </a:lnTo>
                      <a:lnTo>
                        <a:pt x="0" y="0"/>
                      </a:lnTo>
                      <a:lnTo>
                        <a:pt x="0" y="0"/>
                      </a:lnTo>
                      <a:lnTo>
                        <a:pt x="0" y="2"/>
                      </a:lnTo>
                      <a:lnTo>
                        <a:pt x="0" y="2"/>
                      </a:lnTo>
                      <a:lnTo>
                        <a:pt x="1" y="3"/>
                      </a:lnTo>
                      <a:lnTo>
                        <a:pt x="1" y="2"/>
                      </a:lnTo>
                      <a:lnTo>
                        <a:pt x="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8" name="Freeform 164"/>
                <p:cNvSpPr>
                  <a:spLocks/>
                </p:cNvSpPr>
                <p:nvPr/>
              </p:nvSpPr>
              <p:spPr bwMode="gray">
                <a:xfrm>
                  <a:off x="4965701" y="4019550"/>
                  <a:ext cx="1588" cy="1588"/>
                </a:xfrm>
                <a:custGeom>
                  <a:avLst/>
                  <a:gdLst/>
                  <a:ahLst/>
                  <a:cxnLst>
                    <a:cxn ang="0">
                      <a:pos x="0" y="1"/>
                    </a:cxn>
                    <a:cxn ang="0">
                      <a:pos x="1" y="0"/>
                    </a:cxn>
                    <a:cxn ang="0">
                      <a:pos x="1" y="0"/>
                    </a:cxn>
                    <a:cxn ang="0">
                      <a:pos x="0" y="0"/>
                    </a:cxn>
                    <a:cxn ang="0">
                      <a:pos x="0" y="1"/>
                    </a:cxn>
                  </a:cxnLst>
                  <a:rect l="0" t="0" r="r" b="b"/>
                  <a:pathLst>
                    <a:path w="1" h="1">
                      <a:moveTo>
                        <a:pt x="0" y="1"/>
                      </a:moveTo>
                      <a:lnTo>
                        <a:pt x="1" y="0"/>
                      </a:lnTo>
                      <a:lnTo>
                        <a:pt x="1" y="0"/>
                      </a:lnTo>
                      <a:lnTo>
                        <a:pt x="0"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69" name="Freeform 165"/>
                <p:cNvSpPr>
                  <a:spLocks/>
                </p:cNvSpPr>
                <p:nvPr/>
              </p:nvSpPr>
              <p:spPr bwMode="gray">
                <a:xfrm>
                  <a:off x="4968876" y="4016375"/>
                  <a:ext cx="1588" cy="3175"/>
                </a:xfrm>
                <a:custGeom>
                  <a:avLst/>
                  <a:gdLst/>
                  <a:ahLst/>
                  <a:cxnLst>
                    <a:cxn ang="0">
                      <a:pos x="0" y="0"/>
                    </a:cxn>
                    <a:cxn ang="0">
                      <a:pos x="0" y="0"/>
                    </a:cxn>
                    <a:cxn ang="0">
                      <a:pos x="0" y="1"/>
                    </a:cxn>
                    <a:cxn ang="0">
                      <a:pos x="0" y="1"/>
                    </a:cxn>
                    <a:cxn ang="0">
                      <a:pos x="0" y="2"/>
                    </a:cxn>
                    <a:cxn ang="0">
                      <a:pos x="1" y="2"/>
                    </a:cxn>
                    <a:cxn ang="0">
                      <a:pos x="1" y="1"/>
                    </a:cxn>
                    <a:cxn ang="0">
                      <a:pos x="1" y="0"/>
                    </a:cxn>
                    <a:cxn ang="0">
                      <a:pos x="1" y="0"/>
                    </a:cxn>
                    <a:cxn ang="0">
                      <a:pos x="0" y="0"/>
                    </a:cxn>
                  </a:cxnLst>
                  <a:rect l="0" t="0" r="r" b="b"/>
                  <a:pathLst>
                    <a:path w="1" h="2">
                      <a:moveTo>
                        <a:pt x="0" y="0"/>
                      </a:moveTo>
                      <a:lnTo>
                        <a:pt x="0" y="0"/>
                      </a:lnTo>
                      <a:lnTo>
                        <a:pt x="0" y="1"/>
                      </a:lnTo>
                      <a:lnTo>
                        <a:pt x="0" y="1"/>
                      </a:lnTo>
                      <a:lnTo>
                        <a:pt x="0" y="2"/>
                      </a:lnTo>
                      <a:lnTo>
                        <a:pt x="1" y="2"/>
                      </a:lnTo>
                      <a:lnTo>
                        <a:pt x="1" y="1"/>
                      </a:lnTo>
                      <a:lnTo>
                        <a:pt x="1" y="0"/>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0" name="Freeform 166"/>
                <p:cNvSpPr>
                  <a:spLocks/>
                </p:cNvSpPr>
                <p:nvPr/>
              </p:nvSpPr>
              <p:spPr bwMode="gray">
                <a:xfrm>
                  <a:off x="4970463" y="4014788"/>
                  <a:ext cx="3175" cy="4763"/>
                </a:xfrm>
                <a:custGeom>
                  <a:avLst/>
                  <a:gdLst/>
                  <a:ahLst/>
                  <a:cxnLst>
                    <a:cxn ang="0">
                      <a:pos x="2" y="0"/>
                    </a:cxn>
                    <a:cxn ang="0">
                      <a:pos x="0" y="0"/>
                    </a:cxn>
                    <a:cxn ang="0">
                      <a:pos x="0" y="3"/>
                    </a:cxn>
                    <a:cxn ang="0">
                      <a:pos x="1" y="1"/>
                    </a:cxn>
                    <a:cxn ang="0">
                      <a:pos x="2" y="0"/>
                    </a:cxn>
                  </a:cxnLst>
                  <a:rect l="0" t="0" r="r" b="b"/>
                  <a:pathLst>
                    <a:path w="2" h="3">
                      <a:moveTo>
                        <a:pt x="2" y="0"/>
                      </a:moveTo>
                      <a:lnTo>
                        <a:pt x="0" y="0"/>
                      </a:lnTo>
                      <a:lnTo>
                        <a:pt x="0" y="3"/>
                      </a:lnTo>
                      <a:lnTo>
                        <a:pt x="1"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1" name="Freeform 167"/>
                <p:cNvSpPr>
                  <a:spLocks/>
                </p:cNvSpPr>
                <p:nvPr/>
              </p:nvSpPr>
              <p:spPr bwMode="gray">
                <a:xfrm>
                  <a:off x="4906963" y="3892550"/>
                  <a:ext cx="4763" cy="7938"/>
                </a:xfrm>
                <a:custGeom>
                  <a:avLst/>
                  <a:gdLst/>
                  <a:ahLst/>
                  <a:cxnLst>
                    <a:cxn ang="0">
                      <a:pos x="2" y="1"/>
                    </a:cxn>
                    <a:cxn ang="0">
                      <a:pos x="1" y="2"/>
                    </a:cxn>
                    <a:cxn ang="0">
                      <a:pos x="1" y="3"/>
                    </a:cxn>
                    <a:cxn ang="0">
                      <a:pos x="1" y="4"/>
                    </a:cxn>
                    <a:cxn ang="0">
                      <a:pos x="1" y="5"/>
                    </a:cxn>
                    <a:cxn ang="0">
                      <a:pos x="0" y="5"/>
                    </a:cxn>
                    <a:cxn ang="0">
                      <a:pos x="1" y="5"/>
                    </a:cxn>
                    <a:cxn ang="0">
                      <a:pos x="1" y="5"/>
                    </a:cxn>
                    <a:cxn ang="0">
                      <a:pos x="2" y="4"/>
                    </a:cxn>
                    <a:cxn ang="0">
                      <a:pos x="2" y="3"/>
                    </a:cxn>
                    <a:cxn ang="0">
                      <a:pos x="2" y="3"/>
                    </a:cxn>
                    <a:cxn ang="0">
                      <a:pos x="2" y="2"/>
                    </a:cxn>
                    <a:cxn ang="0">
                      <a:pos x="3" y="1"/>
                    </a:cxn>
                    <a:cxn ang="0">
                      <a:pos x="3" y="0"/>
                    </a:cxn>
                    <a:cxn ang="0">
                      <a:pos x="2" y="1"/>
                    </a:cxn>
                  </a:cxnLst>
                  <a:rect l="0" t="0" r="r" b="b"/>
                  <a:pathLst>
                    <a:path w="3" h="5">
                      <a:moveTo>
                        <a:pt x="2" y="1"/>
                      </a:moveTo>
                      <a:lnTo>
                        <a:pt x="1" y="2"/>
                      </a:lnTo>
                      <a:lnTo>
                        <a:pt x="1" y="3"/>
                      </a:lnTo>
                      <a:lnTo>
                        <a:pt x="1" y="4"/>
                      </a:lnTo>
                      <a:lnTo>
                        <a:pt x="1" y="5"/>
                      </a:lnTo>
                      <a:lnTo>
                        <a:pt x="0" y="5"/>
                      </a:lnTo>
                      <a:lnTo>
                        <a:pt x="1" y="5"/>
                      </a:lnTo>
                      <a:lnTo>
                        <a:pt x="1" y="5"/>
                      </a:lnTo>
                      <a:lnTo>
                        <a:pt x="2" y="4"/>
                      </a:lnTo>
                      <a:lnTo>
                        <a:pt x="2" y="3"/>
                      </a:lnTo>
                      <a:lnTo>
                        <a:pt x="2" y="3"/>
                      </a:lnTo>
                      <a:lnTo>
                        <a:pt x="2" y="2"/>
                      </a:lnTo>
                      <a:lnTo>
                        <a:pt x="3" y="1"/>
                      </a:lnTo>
                      <a:lnTo>
                        <a:pt x="3" y="0"/>
                      </a:ln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2" name="Freeform 168"/>
                <p:cNvSpPr>
                  <a:spLocks/>
                </p:cNvSpPr>
                <p:nvPr/>
              </p:nvSpPr>
              <p:spPr bwMode="gray">
                <a:xfrm>
                  <a:off x="4916488" y="3889375"/>
                  <a:ext cx="4763" cy="6350"/>
                </a:xfrm>
                <a:custGeom>
                  <a:avLst/>
                  <a:gdLst/>
                  <a:ahLst/>
                  <a:cxnLst>
                    <a:cxn ang="0">
                      <a:pos x="3" y="0"/>
                    </a:cxn>
                    <a:cxn ang="0">
                      <a:pos x="2" y="0"/>
                    </a:cxn>
                    <a:cxn ang="0">
                      <a:pos x="1" y="0"/>
                    </a:cxn>
                    <a:cxn ang="0">
                      <a:pos x="1" y="0"/>
                    </a:cxn>
                    <a:cxn ang="0">
                      <a:pos x="0" y="1"/>
                    </a:cxn>
                    <a:cxn ang="0">
                      <a:pos x="0" y="2"/>
                    </a:cxn>
                    <a:cxn ang="0">
                      <a:pos x="0" y="3"/>
                    </a:cxn>
                    <a:cxn ang="0">
                      <a:pos x="0" y="3"/>
                    </a:cxn>
                    <a:cxn ang="0">
                      <a:pos x="0" y="4"/>
                    </a:cxn>
                    <a:cxn ang="0">
                      <a:pos x="0" y="4"/>
                    </a:cxn>
                    <a:cxn ang="0">
                      <a:pos x="1" y="3"/>
                    </a:cxn>
                    <a:cxn ang="0">
                      <a:pos x="2" y="3"/>
                    </a:cxn>
                    <a:cxn ang="0">
                      <a:pos x="2" y="2"/>
                    </a:cxn>
                    <a:cxn ang="0">
                      <a:pos x="2" y="2"/>
                    </a:cxn>
                    <a:cxn ang="0">
                      <a:pos x="2" y="1"/>
                    </a:cxn>
                    <a:cxn ang="0">
                      <a:pos x="2" y="1"/>
                    </a:cxn>
                    <a:cxn ang="0">
                      <a:pos x="3" y="0"/>
                    </a:cxn>
                    <a:cxn ang="0">
                      <a:pos x="3" y="0"/>
                    </a:cxn>
                  </a:cxnLst>
                  <a:rect l="0" t="0" r="r" b="b"/>
                  <a:pathLst>
                    <a:path w="3" h="4">
                      <a:moveTo>
                        <a:pt x="3" y="0"/>
                      </a:moveTo>
                      <a:lnTo>
                        <a:pt x="2" y="0"/>
                      </a:lnTo>
                      <a:lnTo>
                        <a:pt x="1" y="0"/>
                      </a:lnTo>
                      <a:lnTo>
                        <a:pt x="1" y="0"/>
                      </a:lnTo>
                      <a:lnTo>
                        <a:pt x="0" y="1"/>
                      </a:lnTo>
                      <a:lnTo>
                        <a:pt x="0" y="2"/>
                      </a:lnTo>
                      <a:lnTo>
                        <a:pt x="0" y="3"/>
                      </a:lnTo>
                      <a:lnTo>
                        <a:pt x="0" y="3"/>
                      </a:lnTo>
                      <a:lnTo>
                        <a:pt x="0" y="4"/>
                      </a:lnTo>
                      <a:lnTo>
                        <a:pt x="0" y="4"/>
                      </a:lnTo>
                      <a:lnTo>
                        <a:pt x="1" y="3"/>
                      </a:lnTo>
                      <a:lnTo>
                        <a:pt x="2" y="3"/>
                      </a:lnTo>
                      <a:lnTo>
                        <a:pt x="2" y="2"/>
                      </a:lnTo>
                      <a:lnTo>
                        <a:pt x="2" y="2"/>
                      </a:lnTo>
                      <a:lnTo>
                        <a:pt x="2" y="1"/>
                      </a:lnTo>
                      <a:lnTo>
                        <a:pt x="2" y="1"/>
                      </a:lnTo>
                      <a:lnTo>
                        <a:pt x="3"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3" name="Freeform 169"/>
                <p:cNvSpPr>
                  <a:spLocks/>
                </p:cNvSpPr>
                <p:nvPr/>
              </p:nvSpPr>
              <p:spPr bwMode="gray">
                <a:xfrm>
                  <a:off x="4819651" y="4025900"/>
                  <a:ext cx="1588" cy="1588"/>
                </a:xfrm>
                <a:custGeom>
                  <a:avLst/>
                  <a:gdLst/>
                  <a:ahLst/>
                  <a:cxnLst>
                    <a:cxn ang="0">
                      <a:pos x="0" y="1"/>
                    </a:cxn>
                    <a:cxn ang="0">
                      <a:pos x="0" y="1"/>
                    </a:cxn>
                    <a:cxn ang="0">
                      <a:pos x="0" y="1"/>
                    </a:cxn>
                    <a:cxn ang="0">
                      <a:pos x="1" y="1"/>
                    </a:cxn>
                    <a:cxn ang="0">
                      <a:pos x="1" y="1"/>
                    </a:cxn>
                    <a:cxn ang="0">
                      <a:pos x="1" y="0"/>
                    </a:cxn>
                    <a:cxn ang="0">
                      <a:pos x="1" y="0"/>
                    </a:cxn>
                    <a:cxn ang="0">
                      <a:pos x="0" y="1"/>
                    </a:cxn>
                  </a:cxnLst>
                  <a:rect l="0" t="0" r="r" b="b"/>
                  <a:pathLst>
                    <a:path w="1" h="1">
                      <a:moveTo>
                        <a:pt x="0" y="1"/>
                      </a:moveTo>
                      <a:lnTo>
                        <a:pt x="0" y="1"/>
                      </a:lnTo>
                      <a:lnTo>
                        <a:pt x="0" y="1"/>
                      </a:lnTo>
                      <a:lnTo>
                        <a:pt x="1" y="1"/>
                      </a:lnTo>
                      <a:lnTo>
                        <a:pt x="1" y="1"/>
                      </a:lnTo>
                      <a:lnTo>
                        <a:pt x="1" y="0"/>
                      </a:lnTo>
                      <a:lnTo>
                        <a:pt x="1"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4" name="Freeform 170"/>
                <p:cNvSpPr>
                  <a:spLocks/>
                </p:cNvSpPr>
                <p:nvPr/>
              </p:nvSpPr>
              <p:spPr bwMode="gray">
                <a:xfrm>
                  <a:off x="4835526" y="4017963"/>
                  <a:ext cx="3175" cy="3175"/>
                </a:xfrm>
                <a:custGeom>
                  <a:avLst/>
                  <a:gdLst/>
                  <a:ahLst/>
                  <a:cxnLst>
                    <a:cxn ang="0">
                      <a:pos x="1" y="1"/>
                    </a:cxn>
                    <a:cxn ang="0">
                      <a:pos x="0" y="0"/>
                    </a:cxn>
                    <a:cxn ang="0">
                      <a:pos x="0" y="1"/>
                    </a:cxn>
                    <a:cxn ang="0">
                      <a:pos x="0" y="1"/>
                    </a:cxn>
                    <a:cxn ang="0">
                      <a:pos x="1" y="2"/>
                    </a:cxn>
                    <a:cxn ang="0">
                      <a:pos x="2" y="2"/>
                    </a:cxn>
                    <a:cxn ang="0">
                      <a:pos x="2" y="1"/>
                    </a:cxn>
                    <a:cxn ang="0">
                      <a:pos x="1" y="1"/>
                    </a:cxn>
                    <a:cxn ang="0">
                      <a:pos x="1" y="1"/>
                    </a:cxn>
                  </a:cxnLst>
                  <a:rect l="0" t="0" r="r" b="b"/>
                  <a:pathLst>
                    <a:path w="2" h="2">
                      <a:moveTo>
                        <a:pt x="1" y="1"/>
                      </a:moveTo>
                      <a:lnTo>
                        <a:pt x="0" y="0"/>
                      </a:lnTo>
                      <a:lnTo>
                        <a:pt x="0" y="1"/>
                      </a:lnTo>
                      <a:lnTo>
                        <a:pt x="0" y="1"/>
                      </a:lnTo>
                      <a:lnTo>
                        <a:pt x="1" y="2"/>
                      </a:lnTo>
                      <a:lnTo>
                        <a:pt x="2" y="2"/>
                      </a:lnTo>
                      <a:lnTo>
                        <a:pt x="2" y="1"/>
                      </a:lnTo>
                      <a:lnTo>
                        <a:pt x="1" y="1"/>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5" name="Freeform 171"/>
                <p:cNvSpPr>
                  <a:spLocks/>
                </p:cNvSpPr>
                <p:nvPr/>
              </p:nvSpPr>
              <p:spPr bwMode="gray">
                <a:xfrm>
                  <a:off x="4827588" y="4019550"/>
                  <a:ext cx="4763" cy="4763"/>
                </a:xfrm>
                <a:custGeom>
                  <a:avLst/>
                  <a:gdLst/>
                  <a:ahLst/>
                  <a:cxnLst>
                    <a:cxn ang="0">
                      <a:pos x="3" y="1"/>
                    </a:cxn>
                    <a:cxn ang="0">
                      <a:pos x="2" y="0"/>
                    </a:cxn>
                    <a:cxn ang="0">
                      <a:pos x="2" y="0"/>
                    </a:cxn>
                    <a:cxn ang="0">
                      <a:pos x="2" y="0"/>
                    </a:cxn>
                    <a:cxn ang="0">
                      <a:pos x="0" y="1"/>
                    </a:cxn>
                    <a:cxn ang="0">
                      <a:pos x="0" y="1"/>
                    </a:cxn>
                    <a:cxn ang="0">
                      <a:pos x="0" y="2"/>
                    </a:cxn>
                    <a:cxn ang="0">
                      <a:pos x="0" y="2"/>
                    </a:cxn>
                    <a:cxn ang="0">
                      <a:pos x="1" y="2"/>
                    </a:cxn>
                    <a:cxn ang="0">
                      <a:pos x="1" y="2"/>
                    </a:cxn>
                    <a:cxn ang="0">
                      <a:pos x="1" y="3"/>
                    </a:cxn>
                    <a:cxn ang="0">
                      <a:pos x="3" y="3"/>
                    </a:cxn>
                    <a:cxn ang="0">
                      <a:pos x="3" y="2"/>
                    </a:cxn>
                    <a:cxn ang="0">
                      <a:pos x="3" y="1"/>
                    </a:cxn>
                    <a:cxn ang="0">
                      <a:pos x="3" y="1"/>
                    </a:cxn>
                    <a:cxn ang="0">
                      <a:pos x="3" y="1"/>
                    </a:cxn>
                  </a:cxnLst>
                  <a:rect l="0" t="0" r="r" b="b"/>
                  <a:pathLst>
                    <a:path w="3" h="3">
                      <a:moveTo>
                        <a:pt x="3" y="1"/>
                      </a:moveTo>
                      <a:lnTo>
                        <a:pt x="2" y="0"/>
                      </a:lnTo>
                      <a:lnTo>
                        <a:pt x="2" y="0"/>
                      </a:lnTo>
                      <a:lnTo>
                        <a:pt x="2" y="0"/>
                      </a:lnTo>
                      <a:lnTo>
                        <a:pt x="0" y="1"/>
                      </a:lnTo>
                      <a:lnTo>
                        <a:pt x="0" y="1"/>
                      </a:lnTo>
                      <a:lnTo>
                        <a:pt x="0" y="2"/>
                      </a:lnTo>
                      <a:lnTo>
                        <a:pt x="0" y="2"/>
                      </a:lnTo>
                      <a:lnTo>
                        <a:pt x="1" y="2"/>
                      </a:lnTo>
                      <a:lnTo>
                        <a:pt x="1" y="2"/>
                      </a:lnTo>
                      <a:lnTo>
                        <a:pt x="1" y="3"/>
                      </a:lnTo>
                      <a:lnTo>
                        <a:pt x="3" y="3"/>
                      </a:lnTo>
                      <a:lnTo>
                        <a:pt x="3" y="2"/>
                      </a:lnTo>
                      <a:lnTo>
                        <a:pt x="3" y="1"/>
                      </a:lnTo>
                      <a:lnTo>
                        <a:pt x="3" y="1"/>
                      </a:lnTo>
                      <a:lnTo>
                        <a:pt x="3"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6" name="Freeform 172"/>
                <p:cNvSpPr>
                  <a:spLocks noEditPoints="1"/>
                </p:cNvSpPr>
                <p:nvPr/>
              </p:nvSpPr>
              <p:spPr bwMode="gray">
                <a:xfrm>
                  <a:off x="4752976" y="3878263"/>
                  <a:ext cx="442913" cy="344488"/>
                </a:xfrm>
                <a:custGeom>
                  <a:avLst/>
                  <a:gdLst/>
                  <a:ahLst/>
                  <a:cxnLst>
                    <a:cxn ang="0">
                      <a:pos x="763" y="447"/>
                    </a:cxn>
                    <a:cxn ang="0">
                      <a:pos x="722" y="492"/>
                    </a:cxn>
                    <a:cxn ang="0">
                      <a:pos x="704" y="448"/>
                    </a:cxn>
                    <a:cxn ang="0">
                      <a:pos x="671" y="418"/>
                    </a:cxn>
                    <a:cxn ang="0">
                      <a:pos x="660" y="382"/>
                    </a:cxn>
                    <a:cxn ang="0">
                      <a:pos x="629" y="327"/>
                    </a:cxn>
                    <a:cxn ang="0">
                      <a:pos x="605" y="280"/>
                    </a:cxn>
                    <a:cxn ang="0">
                      <a:pos x="619" y="253"/>
                    </a:cxn>
                    <a:cxn ang="0">
                      <a:pos x="625" y="237"/>
                    </a:cxn>
                    <a:cxn ang="0">
                      <a:pos x="563" y="211"/>
                    </a:cxn>
                    <a:cxn ang="0">
                      <a:pos x="567" y="239"/>
                    </a:cxn>
                    <a:cxn ang="0">
                      <a:pos x="463" y="235"/>
                    </a:cxn>
                    <a:cxn ang="0">
                      <a:pos x="417" y="207"/>
                    </a:cxn>
                    <a:cxn ang="0">
                      <a:pos x="456" y="168"/>
                    </a:cxn>
                    <a:cxn ang="0">
                      <a:pos x="485" y="196"/>
                    </a:cxn>
                    <a:cxn ang="0">
                      <a:pos x="494" y="172"/>
                    </a:cxn>
                    <a:cxn ang="0">
                      <a:pos x="538" y="137"/>
                    </a:cxn>
                    <a:cxn ang="0">
                      <a:pos x="478" y="106"/>
                    </a:cxn>
                    <a:cxn ang="0">
                      <a:pos x="445" y="85"/>
                    </a:cxn>
                    <a:cxn ang="0">
                      <a:pos x="407" y="46"/>
                    </a:cxn>
                    <a:cxn ang="0">
                      <a:pos x="390" y="4"/>
                    </a:cxn>
                    <a:cxn ang="0">
                      <a:pos x="359" y="24"/>
                    </a:cxn>
                    <a:cxn ang="0">
                      <a:pos x="328" y="49"/>
                    </a:cxn>
                    <a:cxn ang="0">
                      <a:pos x="308" y="65"/>
                    </a:cxn>
                    <a:cxn ang="0">
                      <a:pos x="259" y="73"/>
                    </a:cxn>
                    <a:cxn ang="0">
                      <a:pos x="215" y="51"/>
                    </a:cxn>
                    <a:cxn ang="0">
                      <a:pos x="200" y="40"/>
                    </a:cxn>
                    <a:cxn ang="0">
                      <a:pos x="198" y="76"/>
                    </a:cxn>
                    <a:cxn ang="0">
                      <a:pos x="166" y="87"/>
                    </a:cxn>
                    <a:cxn ang="0">
                      <a:pos x="125" y="124"/>
                    </a:cxn>
                    <a:cxn ang="0">
                      <a:pos x="78" y="138"/>
                    </a:cxn>
                    <a:cxn ang="0">
                      <a:pos x="95" y="171"/>
                    </a:cxn>
                    <a:cxn ang="0">
                      <a:pos x="42" y="211"/>
                    </a:cxn>
                    <a:cxn ang="0">
                      <a:pos x="11" y="241"/>
                    </a:cxn>
                    <a:cxn ang="0">
                      <a:pos x="20" y="296"/>
                    </a:cxn>
                    <a:cxn ang="0">
                      <a:pos x="80" y="303"/>
                    </a:cxn>
                    <a:cxn ang="0">
                      <a:pos x="116" y="251"/>
                    </a:cxn>
                    <a:cxn ang="0">
                      <a:pos x="148" y="213"/>
                    </a:cxn>
                    <a:cxn ang="0">
                      <a:pos x="205" y="200"/>
                    </a:cxn>
                    <a:cxn ang="0">
                      <a:pos x="259" y="246"/>
                    </a:cxn>
                    <a:cxn ang="0">
                      <a:pos x="288" y="282"/>
                    </a:cxn>
                    <a:cxn ang="0">
                      <a:pos x="312" y="259"/>
                    </a:cxn>
                    <a:cxn ang="0">
                      <a:pos x="256" y="210"/>
                    </a:cxn>
                    <a:cxn ang="0">
                      <a:pos x="259" y="185"/>
                    </a:cxn>
                    <a:cxn ang="0">
                      <a:pos x="302" y="217"/>
                    </a:cxn>
                    <a:cxn ang="0">
                      <a:pos x="325" y="258"/>
                    </a:cxn>
                    <a:cxn ang="0">
                      <a:pos x="373" y="287"/>
                    </a:cxn>
                    <a:cxn ang="0">
                      <a:pos x="364" y="266"/>
                    </a:cxn>
                    <a:cxn ang="0">
                      <a:pos x="383" y="249"/>
                    </a:cxn>
                    <a:cxn ang="0">
                      <a:pos x="432" y="248"/>
                    </a:cxn>
                    <a:cxn ang="0">
                      <a:pos x="426" y="302"/>
                    </a:cxn>
                    <a:cxn ang="0">
                      <a:pos x="494" y="304"/>
                    </a:cxn>
                    <a:cxn ang="0">
                      <a:pos x="510" y="320"/>
                    </a:cxn>
                    <a:cxn ang="0">
                      <a:pos x="508" y="403"/>
                    </a:cxn>
                    <a:cxn ang="0">
                      <a:pos x="565" y="503"/>
                    </a:cxn>
                    <a:cxn ang="0">
                      <a:pos x="624" y="630"/>
                    </a:cxn>
                    <a:cxn ang="0">
                      <a:pos x="726" y="592"/>
                    </a:cxn>
                    <a:cxn ang="0">
                      <a:pos x="780" y="548"/>
                    </a:cxn>
                    <a:cxn ang="0">
                      <a:pos x="92" y="214"/>
                    </a:cxn>
                    <a:cxn ang="0">
                      <a:pos x="290" y="206"/>
                    </a:cxn>
                    <a:cxn ang="0">
                      <a:pos x="333" y="225"/>
                    </a:cxn>
                    <a:cxn ang="0">
                      <a:pos x="512" y="361"/>
                    </a:cxn>
                  </a:cxnLst>
                  <a:rect l="0" t="0" r="r" b="b"/>
                  <a:pathLst>
                    <a:path w="812" h="631">
                      <a:moveTo>
                        <a:pt x="810" y="496"/>
                      </a:moveTo>
                      <a:cubicBezTo>
                        <a:pt x="807" y="496"/>
                        <a:pt x="807" y="496"/>
                        <a:pt x="807" y="496"/>
                      </a:cubicBezTo>
                      <a:cubicBezTo>
                        <a:pt x="807" y="495"/>
                        <a:pt x="807" y="495"/>
                        <a:pt x="807" y="495"/>
                      </a:cubicBezTo>
                      <a:cubicBezTo>
                        <a:pt x="804" y="492"/>
                        <a:pt x="804" y="492"/>
                        <a:pt x="804" y="492"/>
                      </a:cubicBezTo>
                      <a:cubicBezTo>
                        <a:pt x="803" y="489"/>
                        <a:pt x="803" y="489"/>
                        <a:pt x="803" y="489"/>
                      </a:cubicBezTo>
                      <a:cubicBezTo>
                        <a:pt x="799" y="485"/>
                        <a:pt x="799" y="485"/>
                        <a:pt x="799" y="485"/>
                      </a:cubicBezTo>
                      <a:cubicBezTo>
                        <a:pt x="798" y="483"/>
                        <a:pt x="798" y="483"/>
                        <a:pt x="798" y="483"/>
                      </a:cubicBezTo>
                      <a:cubicBezTo>
                        <a:pt x="794" y="480"/>
                        <a:pt x="794" y="480"/>
                        <a:pt x="794" y="480"/>
                      </a:cubicBezTo>
                      <a:cubicBezTo>
                        <a:pt x="787" y="478"/>
                        <a:pt x="787" y="478"/>
                        <a:pt x="787" y="478"/>
                      </a:cubicBezTo>
                      <a:cubicBezTo>
                        <a:pt x="782" y="477"/>
                        <a:pt x="782" y="477"/>
                        <a:pt x="782" y="477"/>
                      </a:cubicBezTo>
                      <a:cubicBezTo>
                        <a:pt x="779" y="477"/>
                        <a:pt x="779" y="477"/>
                        <a:pt x="779" y="477"/>
                      </a:cubicBezTo>
                      <a:cubicBezTo>
                        <a:pt x="778" y="476"/>
                        <a:pt x="778" y="476"/>
                        <a:pt x="778" y="476"/>
                      </a:cubicBezTo>
                      <a:cubicBezTo>
                        <a:pt x="776" y="476"/>
                        <a:pt x="776" y="476"/>
                        <a:pt x="776" y="476"/>
                      </a:cubicBezTo>
                      <a:cubicBezTo>
                        <a:pt x="774" y="474"/>
                        <a:pt x="774" y="474"/>
                        <a:pt x="774" y="474"/>
                      </a:cubicBezTo>
                      <a:cubicBezTo>
                        <a:pt x="770" y="472"/>
                        <a:pt x="770" y="472"/>
                        <a:pt x="770" y="472"/>
                      </a:cubicBezTo>
                      <a:cubicBezTo>
                        <a:pt x="769" y="469"/>
                        <a:pt x="769" y="469"/>
                        <a:pt x="769" y="469"/>
                      </a:cubicBezTo>
                      <a:cubicBezTo>
                        <a:pt x="769" y="468"/>
                        <a:pt x="769" y="468"/>
                        <a:pt x="769" y="468"/>
                      </a:cubicBezTo>
                      <a:cubicBezTo>
                        <a:pt x="768" y="466"/>
                        <a:pt x="768" y="466"/>
                        <a:pt x="768" y="466"/>
                      </a:cubicBezTo>
                      <a:cubicBezTo>
                        <a:pt x="768" y="466"/>
                        <a:pt x="768" y="466"/>
                        <a:pt x="768" y="466"/>
                      </a:cubicBezTo>
                      <a:cubicBezTo>
                        <a:pt x="767" y="464"/>
                        <a:pt x="767" y="464"/>
                        <a:pt x="767" y="464"/>
                      </a:cubicBezTo>
                      <a:cubicBezTo>
                        <a:pt x="766" y="461"/>
                        <a:pt x="766" y="461"/>
                        <a:pt x="766" y="461"/>
                      </a:cubicBezTo>
                      <a:cubicBezTo>
                        <a:pt x="766" y="454"/>
                        <a:pt x="766" y="454"/>
                        <a:pt x="766" y="454"/>
                      </a:cubicBezTo>
                      <a:cubicBezTo>
                        <a:pt x="767" y="451"/>
                        <a:pt x="767" y="451"/>
                        <a:pt x="767" y="451"/>
                      </a:cubicBezTo>
                      <a:cubicBezTo>
                        <a:pt x="767" y="445"/>
                        <a:pt x="767" y="445"/>
                        <a:pt x="767" y="445"/>
                      </a:cubicBezTo>
                      <a:cubicBezTo>
                        <a:pt x="766" y="443"/>
                        <a:pt x="766" y="443"/>
                        <a:pt x="766" y="443"/>
                      </a:cubicBezTo>
                      <a:cubicBezTo>
                        <a:pt x="765" y="443"/>
                        <a:pt x="765" y="443"/>
                        <a:pt x="765" y="443"/>
                      </a:cubicBezTo>
                      <a:cubicBezTo>
                        <a:pt x="764" y="445"/>
                        <a:pt x="764" y="445"/>
                        <a:pt x="764" y="445"/>
                      </a:cubicBezTo>
                      <a:cubicBezTo>
                        <a:pt x="763" y="447"/>
                        <a:pt x="763" y="447"/>
                        <a:pt x="763" y="447"/>
                      </a:cubicBezTo>
                      <a:cubicBezTo>
                        <a:pt x="762" y="450"/>
                        <a:pt x="762" y="450"/>
                        <a:pt x="762" y="450"/>
                      </a:cubicBezTo>
                      <a:cubicBezTo>
                        <a:pt x="760" y="454"/>
                        <a:pt x="760" y="454"/>
                        <a:pt x="760" y="454"/>
                      </a:cubicBezTo>
                      <a:cubicBezTo>
                        <a:pt x="759" y="455"/>
                        <a:pt x="759" y="455"/>
                        <a:pt x="759" y="455"/>
                      </a:cubicBezTo>
                      <a:cubicBezTo>
                        <a:pt x="759" y="456"/>
                        <a:pt x="759" y="456"/>
                        <a:pt x="759" y="456"/>
                      </a:cubicBezTo>
                      <a:cubicBezTo>
                        <a:pt x="758" y="456"/>
                        <a:pt x="758" y="456"/>
                        <a:pt x="758" y="456"/>
                      </a:cubicBezTo>
                      <a:cubicBezTo>
                        <a:pt x="756" y="457"/>
                        <a:pt x="756" y="457"/>
                        <a:pt x="756" y="457"/>
                      </a:cubicBezTo>
                      <a:cubicBezTo>
                        <a:pt x="751" y="462"/>
                        <a:pt x="751" y="462"/>
                        <a:pt x="751" y="462"/>
                      </a:cubicBezTo>
                      <a:cubicBezTo>
                        <a:pt x="750" y="464"/>
                        <a:pt x="750" y="464"/>
                        <a:pt x="750" y="464"/>
                      </a:cubicBezTo>
                      <a:cubicBezTo>
                        <a:pt x="748" y="466"/>
                        <a:pt x="748" y="466"/>
                        <a:pt x="748" y="466"/>
                      </a:cubicBezTo>
                      <a:cubicBezTo>
                        <a:pt x="746" y="468"/>
                        <a:pt x="746" y="468"/>
                        <a:pt x="746" y="468"/>
                      </a:cubicBezTo>
                      <a:cubicBezTo>
                        <a:pt x="745" y="470"/>
                        <a:pt x="745" y="470"/>
                        <a:pt x="745" y="470"/>
                      </a:cubicBezTo>
                      <a:cubicBezTo>
                        <a:pt x="745" y="473"/>
                        <a:pt x="745" y="473"/>
                        <a:pt x="745" y="473"/>
                      </a:cubicBezTo>
                      <a:cubicBezTo>
                        <a:pt x="744" y="475"/>
                        <a:pt x="744" y="475"/>
                        <a:pt x="744" y="475"/>
                      </a:cubicBezTo>
                      <a:cubicBezTo>
                        <a:pt x="744" y="476"/>
                        <a:pt x="744" y="476"/>
                        <a:pt x="744" y="476"/>
                      </a:cubicBezTo>
                      <a:cubicBezTo>
                        <a:pt x="743" y="477"/>
                        <a:pt x="743" y="477"/>
                        <a:pt x="743" y="477"/>
                      </a:cubicBezTo>
                      <a:cubicBezTo>
                        <a:pt x="737" y="477"/>
                        <a:pt x="737" y="477"/>
                        <a:pt x="737" y="477"/>
                      </a:cubicBezTo>
                      <a:cubicBezTo>
                        <a:pt x="734" y="476"/>
                        <a:pt x="734" y="476"/>
                        <a:pt x="734" y="476"/>
                      </a:cubicBezTo>
                      <a:cubicBezTo>
                        <a:pt x="727" y="476"/>
                        <a:pt x="727" y="476"/>
                        <a:pt x="727" y="476"/>
                      </a:cubicBezTo>
                      <a:cubicBezTo>
                        <a:pt x="724" y="477"/>
                        <a:pt x="724" y="477"/>
                        <a:pt x="724" y="477"/>
                      </a:cubicBezTo>
                      <a:cubicBezTo>
                        <a:pt x="720" y="479"/>
                        <a:pt x="720" y="479"/>
                        <a:pt x="720" y="479"/>
                      </a:cubicBezTo>
                      <a:cubicBezTo>
                        <a:pt x="716" y="479"/>
                        <a:pt x="716" y="479"/>
                        <a:pt x="716" y="479"/>
                      </a:cubicBezTo>
                      <a:cubicBezTo>
                        <a:pt x="714" y="477"/>
                        <a:pt x="714" y="477"/>
                        <a:pt x="714" y="477"/>
                      </a:cubicBezTo>
                      <a:cubicBezTo>
                        <a:pt x="712" y="476"/>
                        <a:pt x="712" y="476"/>
                        <a:pt x="712" y="476"/>
                      </a:cubicBezTo>
                      <a:cubicBezTo>
                        <a:pt x="712" y="478"/>
                        <a:pt x="712" y="478"/>
                        <a:pt x="712" y="478"/>
                      </a:cubicBezTo>
                      <a:cubicBezTo>
                        <a:pt x="715" y="481"/>
                        <a:pt x="715" y="481"/>
                        <a:pt x="715" y="481"/>
                      </a:cubicBezTo>
                      <a:cubicBezTo>
                        <a:pt x="717" y="486"/>
                        <a:pt x="717" y="486"/>
                        <a:pt x="717" y="486"/>
                      </a:cubicBezTo>
                      <a:cubicBezTo>
                        <a:pt x="721" y="490"/>
                        <a:pt x="721" y="490"/>
                        <a:pt x="721" y="490"/>
                      </a:cubicBezTo>
                      <a:cubicBezTo>
                        <a:pt x="722" y="492"/>
                        <a:pt x="722" y="492"/>
                        <a:pt x="722" y="492"/>
                      </a:cubicBezTo>
                      <a:cubicBezTo>
                        <a:pt x="724" y="493"/>
                        <a:pt x="724" y="493"/>
                        <a:pt x="724" y="493"/>
                      </a:cubicBezTo>
                      <a:cubicBezTo>
                        <a:pt x="725" y="494"/>
                        <a:pt x="725" y="494"/>
                        <a:pt x="725" y="494"/>
                      </a:cubicBezTo>
                      <a:cubicBezTo>
                        <a:pt x="722" y="494"/>
                        <a:pt x="722" y="494"/>
                        <a:pt x="722" y="494"/>
                      </a:cubicBezTo>
                      <a:cubicBezTo>
                        <a:pt x="721" y="492"/>
                        <a:pt x="721" y="492"/>
                        <a:pt x="721" y="492"/>
                      </a:cubicBezTo>
                      <a:cubicBezTo>
                        <a:pt x="719" y="491"/>
                        <a:pt x="719" y="491"/>
                        <a:pt x="719" y="491"/>
                      </a:cubicBezTo>
                      <a:cubicBezTo>
                        <a:pt x="718" y="489"/>
                        <a:pt x="718" y="489"/>
                        <a:pt x="718" y="489"/>
                      </a:cubicBezTo>
                      <a:cubicBezTo>
                        <a:pt x="714" y="485"/>
                        <a:pt x="714" y="485"/>
                        <a:pt x="714" y="485"/>
                      </a:cubicBezTo>
                      <a:cubicBezTo>
                        <a:pt x="712" y="481"/>
                        <a:pt x="712" y="481"/>
                        <a:pt x="712" y="481"/>
                      </a:cubicBezTo>
                      <a:cubicBezTo>
                        <a:pt x="709" y="478"/>
                        <a:pt x="709" y="478"/>
                        <a:pt x="709" y="478"/>
                      </a:cubicBezTo>
                      <a:cubicBezTo>
                        <a:pt x="709" y="476"/>
                        <a:pt x="709" y="476"/>
                        <a:pt x="709" y="476"/>
                      </a:cubicBezTo>
                      <a:cubicBezTo>
                        <a:pt x="708" y="475"/>
                        <a:pt x="708" y="475"/>
                        <a:pt x="708" y="475"/>
                      </a:cubicBezTo>
                      <a:cubicBezTo>
                        <a:pt x="708" y="472"/>
                        <a:pt x="708" y="472"/>
                        <a:pt x="708" y="472"/>
                      </a:cubicBezTo>
                      <a:cubicBezTo>
                        <a:pt x="707" y="473"/>
                        <a:pt x="707" y="473"/>
                        <a:pt x="707" y="473"/>
                      </a:cubicBezTo>
                      <a:cubicBezTo>
                        <a:pt x="705" y="471"/>
                        <a:pt x="705" y="471"/>
                        <a:pt x="705" y="471"/>
                      </a:cubicBezTo>
                      <a:cubicBezTo>
                        <a:pt x="702" y="471"/>
                        <a:pt x="702" y="471"/>
                        <a:pt x="702" y="471"/>
                      </a:cubicBezTo>
                      <a:cubicBezTo>
                        <a:pt x="701" y="469"/>
                        <a:pt x="701" y="469"/>
                        <a:pt x="701" y="469"/>
                      </a:cubicBezTo>
                      <a:cubicBezTo>
                        <a:pt x="704" y="469"/>
                        <a:pt x="704" y="469"/>
                        <a:pt x="704" y="469"/>
                      </a:cubicBezTo>
                      <a:cubicBezTo>
                        <a:pt x="707" y="471"/>
                        <a:pt x="707" y="471"/>
                        <a:pt x="707" y="471"/>
                      </a:cubicBezTo>
                      <a:cubicBezTo>
                        <a:pt x="709" y="469"/>
                        <a:pt x="709" y="469"/>
                        <a:pt x="709" y="469"/>
                      </a:cubicBezTo>
                      <a:cubicBezTo>
                        <a:pt x="710" y="466"/>
                        <a:pt x="710" y="466"/>
                        <a:pt x="710" y="466"/>
                      </a:cubicBezTo>
                      <a:cubicBezTo>
                        <a:pt x="711" y="464"/>
                        <a:pt x="711" y="464"/>
                        <a:pt x="711" y="464"/>
                      </a:cubicBezTo>
                      <a:cubicBezTo>
                        <a:pt x="712" y="461"/>
                        <a:pt x="712" y="461"/>
                        <a:pt x="712" y="461"/>
                      </a:cubicBezTo>
                      <a:cubicBezTo>
                        <a:pt x="712" y="452"/>
                        <a:pt x="712" y="452"/>
                        <a:pt x="712" y="452"/>
                      </a:cubicBezTo>
                      <a:cubicBezTo>
                        <a:pt x="710" y="450"/>
                        <a:pt x="710" y="450"/>
                        <a:pt x="710" y="450"/>
                      </a:cubicBezTo>
                      <a:cubicBezTo>
                        <a:pt x="709" y="448"/>
                        <a:pt x="709" y="448"/>
                        <a:pt x="709" y="448"/>
                      </a:cubicBezTo>
                      <a:cubicBezTo>
                        <a:pt x="707" y="447"/>
                        <a:pt x="707" y="447"/>
                        <a:pt x="707" y="447"/>
                      </a:cubicBezTo>
                      <a:cubicBezTo>
                        <a:pt x="705" y="447"/>
                        <a:pt x="705" y="447"/>
                        <a:pt x="705" y="447"/>
                      </a:cubicBezTo>
                      <a:cubicBezTo>
                        <a:pt x="704" y="448"/>
                        <a:pt x="704" y="448"/>
                        <a:pt x="704" y="448"/>
                      </a:cubicBezTo>
                      <a:cubicBezTo>
                        <a:pt x="703" y="450"/>
                        <a:pt x="703" y="450"/>
                        <a:pt x="703" y="450"/>
                      </a:cubicBezTo>
                      <a:cubicBezTo>
                        <a:pt x="702" y="453"/>
                        <a:pt x="702" y="453"/>
                        <a:pt x="702" y="453"/>
                      </a:cubicBezTo>
                      <a:cubicBezTo>
                        <a:pt x="702" y="465"/>
                        <a:pt x="702" y="465"/>
                        <a:pt x="702" y="465"/>
                      </a:cubicBezTo>
                      <a:cubicBezTo>
                        <a:pt x="700" y="467"/>
                        <a:pt x="700" y="467"/>
                        <a:pt x="700" y="467"/>
                      </a:cubicBezTo>
                      <a:cubicBezTo>
                        <a:pt x="700" y="468"/>
                        <a:pt x="700" y="468"/>
                        <a:pt x="700" y="468"/>
                      </a:cubicBezTo>
                      <a:cubicBezTo>
                        <a:pt x="700" y="468"/>
                        <a:pt x="700" y="468"/>
                        <a:pt x="700" y="468"/>
                      </a:cubicBezTo>
                      <a:cubicBezTo>
                        <a:pt x="700" y="467"/>
                        <a:pt x="700" y="467"/>
                        <a:pt x="700" y="467"/>
                      </a:cubicBezTo>
                      <a:cubicBezTo>
                        <a:pt x="699" y="466"/>
                        <a:pt x="699" y="466"/>
                        <a:pt x="699" y="466"/>
                      </a:cubicBezTo>
                      <a:cubicBezTo>
                        <a:pt x="698" y="463"/>
                        <a:pt x="698" y="463"/>
                        <a:pt x="698" y="463"/>
                      </a:cubicBezTo>
                      <a:cubicBezTo>
                        <a:pt x="697" y="461"/>
                        <a:pt x="697" y="461"/>
                        <a:pt x="697" y="461"/>
                      </a:cubicBezTo>
                      <a:cubicBezTo>
                        <a:pt x="697" y="459"/>
                        <a:pt x="697" y="459"/>
                        <a:pt x="697" y="459"/>
                      </a:cubicBezTo>
                      <a:cubicBezTo>
                        <a:pt x="696" y="457"/>
                        <a:pt x="696" y="457"/>
                        <a:pt x="696" y="457"/>
                      </a:cubicBezTo>
                      <a:cubicBezTo>
                        <a:pt x="694" y="456"/>
                        <a:pt x="694" y="456"/>
                        <a:pt x="694" y="456"/>
                      </a:cubicBezTo>
                      <a:cubicBezTo>
                        <a:pt x="692" y="454"/>
                        <a:pt x="692" y="454"/>
                        <a:pt x="692" y="454"/>
                      </a:cubicBezTo>
                      <a:cubicBezTo>
                        <a:pt x="690" y="454"/>
                        <a:pt x="690" y="454"/>
                        <a:pt x="690" y="454"/>
                      </a:cubicBezTo>
                      <a:cubicBezTo>
                        <a:pt x="689" y="452"/>
                        <a:pt x="689" y="452"/>
                        <a:pt x="689" y="452"/>
                      </a:cubicBezTo>
                      <a:cubicBezTo>
                        <a:pt x="689" y="446"/>
                        <a:pt x="689" y="446"/>
                        <a:pt x="689" y="446"/>
                      </a:cubicBezTo>
                      <a:cubicBezTo>
                        <a:pt x="688" y="444"/>
                        <a:pt x="688" y="444"/>
                        <a:pt x="688" y="444"/>
                      </a:cubicBezTo>
                      <a:cubicBezTo>
                        <a:pt x="688" y="442"/>
                        <a:pt x="688" y="442"/>
                        <a:pt x="688" y="442"/>
                      </a:cubicBezTo>
                      <a:cubicBezTo>
                        <a:pt x="686" y="439"/>
                        <a:pt x="686" y="439"/>
                        <a:pt x="686" y="439"/>
                      </a:cubicBezTo>
                      <a:cubicBezTo>
                        <a:pt x="678" y="435"/>
                        <a:pt x="678" y="435"/>
                        <a:pt x="678" y="435"/>
                      </a:cubicBezTo>
                      <a:cubicBezTo>
                        <a:pt x="677" y="434"/>
                        <a:pt x="677" y="434"/>
                        <a:pt x="677" y="434"/>
                      </a:cubicBezTo>
                      <a:cubicBezTo>
                        <a:pt x="676" y="432"/>
                        <a:pt x="676" y="432"/>
                        <a:pt x="676" y="432"/>
                      </a:cubicBezTo>
                      <a:cubicBezTo>
                        <a:pt x="676" y="428"/>
                        <a:pt x="676" y="428"/>
                        <a:pt x="676" y="428"/>
                      </a:cubicBezTo>
                      <a:cubicBezTo>
                        <a:pt x="673" y="425"/>
                        <a:pt x="673" y="425"/>
                        <a:pt x="673" y="425"/>
                      </a:cubicBezTo>
                      <a:cubicBezTo>
                        <a:pt x="672" y="423"/>
                        <a:pt x="672" y="423"/>
                        <a:pt x="672" y="423"/>
                      </a:cubicBezTo>
                      <a:cubicBezTo>
                        <a:pt x="671" y="422"/>
                        <a:pt x="671" y="422"/>
                        <a:pt x="671" y="422"/>
                      </a:cubicBezTo>
                      <a:cubicBezTo>
                        <a:pt x="671" y="418"/>
                        <a:pt x="671" y="418"/>
                        <a:pt x="671" y="418"/>
                      </a:cubicBezTo>
                      <a:cubicBezTo>
                        <a:pt x="670" y="418"/>
                        <a:pt x="670" y="418"/>
                        <a:pt x="670" y="418"/>
                      </a:cubicBezTo>
                      <a:cubicBezTo>
                        <a:pt x="669" y="417"/>
                        <a:pt x="669" y="417"/>
                        <a:pt x="669" y="417"/>
                      </a:cubicBezTo>
                      <a:cubicBezTo>
                        <a:pt x="665" y="417"/>
                        <a:pt x="665" y="417"/>
                        <a:pt x="665" y="417"/>
                      </a:cubicBezTo>
                      <a:cubicBezTo>
                        <a:pt x="664" y="415"/>
                        <a:pt x="664" y="415"/>
                        <a:pt x="664" y="415"/>
                      </a:cubicBezTo>
                      <a:cubicBezTo>
                        <a:pt x="668" y="415"/>
                        <a:pt x="668" y="415"/>
                        <a:pt x="668" y="415"/>
                      </a:cubicBezTo>
                      <a:cubicBezTo>
                        <a:pt x="666" y="414"/>
                        <a:pt x="666" y="414"/>
                        <a:pt x="666" y="414"/>
                      </a:cubicBezTo>
                      <a:cubicBezTo>
                        <a:pt x="664" y="412"/>
                        <a:pt x="664" y="412"/>
                        <a:pt x="664" y="412"/>
                      </a:cubicBezTo>
                      <a:cubicBezTo>
                        <a:pt x="662" y="408"/>
                        <a:pt x="662" y="408"/>
                        <a:pt x="662" y="408"/>
                      </a:cubicBezTo>
                      <a:cubicBezTo>
                        <a:pt x="662" y="406"/>
                        <a:pt x="662" y="406"/>
                        <a:pt x="662" y="406"/>
                      </a:cubicBezTo>
                      <a:cubicBezTo>
                        <a:pt x="660" y="405"/>
                        <a:pt x="660" y="405"/>
                        <a:pt x="660" y="405"/>
                      </a:cubicBezTo>
                      <a:cubicBezTo>
                        <a:pt x="659" y="401"/>
                        <a:pt x="659" y="401"/>
                        <a:pt x="659" y="401"/>
                      </a:cubicBezTo>
                      <a:cubicBezTo>
                        <a:pt x="665" y="401"/>
                        <a:pt x="665" y="401"/>
                        <a:pt x="665" y="401"/>
                      </a:cubicBezTo>
                      <a:cubicBezTo>
                        <a:pt x="665" y="398"/>
                        <a:pt x="665" y="398"/>
                        <a:pt x="665" y="398"/>
                      </a:cubicBezTo>
                      <a:cubicBezTo>
                        <a:pt x="664" y="397"/>
                        <a:pt x="664" y="397"/>
                        <a:pt x="664" y="397"/>
                      </a:cubicBezTo>
                      <a:cubicBezTo>
                        <a:pt x="660" y="397"/>
                        <a:pt x="660" y="397"/>
                        <a:pt x="660" y="397"/>
                      </a:cubicBezTo>
                      <a:cubicBezTo>
                        <a:pt x="660" y="398"/>
                        <a:pt x="660" y="398"/>
                        <a:pt x="660" y="398"/>
                      </a:cubicBezTo>
                      <a:cubicBezTo>
                        <a:pt x="659" y="395"/>
                        <a:pt x="659" y="395"/>
                        <a:pt x="659" y="395"/>
                      </a:cubicBezTo>
                      <a:cubicBezTo>
                        <a:pt x="662" y="395"/>
                        <a:pt x="662" y="395"/>
                        <a:pt x="662" y="395"/>
                      </a:cubicBezTo>
                      <a:cubicBezTo>
                        <a:pt x="663" y="396"/>
                        <a:pt x="663" y="396"/>
                        <a:pt x="663" y="396"/>
                      </a:cubicBezTo>
                      <a:cubicBezTo>
                        <a:pt x="667" y="394"/>
                        <a:pt x="667" y="394"/>
                        <a:pt x="667" y="394"/>
                      </a:cubicBezTo>
                      <a:cubicBezTo>
                        <a:pt x="668" y="393"/>
                        <a:pt x="668" y="393"/>
                        <a:pt x="668" y="393"/>
                      </a:cubicBezTo>
                      <a:cubicBezTo>
                        <a:pt x="667" y="392"/>
                        <a:pt x="667" y="392"/>
                        <a:pt x="667" y="392"/>
                      </a:cubicBezTo>
                      <a:cubicBezTo>
                        <a:pt x="667" y="391"/>
                        <a:pt x="667" y="391"/>
                        <a:pt x="667" y="391"/>
                      </a:cubicBezTo>
                      <a:cubicBezTo>
                        <a:pt x="665" y="389"/>
                        <a:pt x="665" y="389"/>
                        <a:pt x="665" y="389"/>
                      </a:cubicBezTo>
                      <a:cubicBezTo>
                        <a:pt x="663" y="388"/>
                        <a:pt x="663" y="388"/>
                        <a:pt x="663" y="388"/>
                      </a:cubicBezTo>
                      <a:cubicBezTo>
                        <a:pt x="662" y="383"/>
                        <a:pt x="662" y="383"/>
                        <a:pt x="662" y="383"/>
                      </a:cubicBezTo>
                      <a:cubicBezTo>
                        <a:pt x="661" y="383"/>
                        <a:pt x="661" y="383"/>
                        <a:pt x="661" y="383"/>
                      </a:cubicBezTo>
                      <a:cubicBezTo>
                        <a:pt x="660" y="382"/>
                        <a:pt x="660" y="382"/>
                        <a:pt x="660" y="382"/>
                      </a:cubicBezTo>
                      <a:cubicBezTo>
                        <a:pt x="658" y="381"/>
                        <a:pt x="658" y="381"/>
                        <a:pt x="658" y="381"/>
                      </a:cubicBezTo>
                      <a:cubicBezTo>
                        <a:pt x="657" y="380"/>
                        <a:pt x="657" y="380"/>
                        <a:pt x="657" y="380"/>
                      </a:cubicBezTo>
                      <a:cubicBezTo>
                        <a:pt x="657" y="374"/>
                        <a:pt x="657" y="374"/>
                        <a:pt x="657" y="374"/>
                      </a:cubicBezTo>
                      <a:cubicBezTo>
                        <a:pt x="658" y="372"/>
                        <a:pt x="658" y="372"/>
                        <a:pt x="658" y="372"/>
                      </a:cubicBezTo>
                      <a:cubicBezTo>
                        <a:pt x="658" y="370"/>
                        <a:pt x="658" y="370"/>
                        <a:pt x="658" y="370"/>
                      </a:cubicBezTo>
                      <a:cubicBezTo>
                        <a:pt x="652" y="364"/>
                        <a:pt x="652" y="364"/>
                        <a:pt x="652" y="364"/>
                      </a:cubicBezTo>
                      <a:cubicBezTo>
                        <a:pt x="651" y="362"/>
                        <a:pt x="651" y="362"/>
                        <a:pt x="651" y="362"/>
                      </a:cubicBezTo>
                      <a:cubicBezTo>
                        <a:pt x="650" y="361"/>
                        <a:pt x="650" y="361"/>
                        <a:pt x="650" y="361"/>
                      </a:cubicBezTo>
                      <a:cubicBezTo>
                        <a:pt x="647" y="361"/>
                        <a:pt x="647" y="361"/>
                        <a:pt x="647" y="361"/>
                      </a:cubicBezTo>
                      <a:cubicBezTo>
                        <a:pt x="644" y="358"/>
                        <a:pt x="644" y="358"/>
                        <a:pt x="644" y="358"/>
                      </a:cubicBezTo>
                      <a:cubicBezTo>
                        <a:pt x="642" y="357"/>
                        <a:pt x="642" y="357"/>
                        <a:pt x="642" y="357"/>
                      </a:cubicBezTo>
                      <a:cubicBezTo>
                        <a:pt x="641" y="356"/>
                        <a:pt x="641" y="356"/>
                        <a:pt x="641" y="356"/>
                      </a:cubicBezTo>
                      <a:cubicBezTo>
                        <a:pt x="637" y="356"/>
                        <a:pt x="637" y="356"/>
                        <a:pt x="637" y="356"/>
                      </a:cubicBezTo>
                      <a:cubicBezTo>
                        <a:pt x="637" y="348"/>
                        <a:pt x="637" y="348"/>
                        <a:pt x="637" y="348"/>
                      </a:cubicBezTo>
                      <a:cubicBezTo>
                        <a:pt x="636" y="348"/>
                        <a:pt x="636" y="348"/>
                        <a:pt x="636" y="348"/>
                      </a:cubicBezTo>
                      <a:cubicBezTo>
                        <a:pt x="635" y="347"/>
                        <a:pt x="635" y="347"/>
                        <a:pt x="635" y="347"/>
                      </a:cubicBezTo>
                      <a:cubicBezTo>
                        <a:pt x="630" y="345"/>
                        <a:pt x="630" y="345"/>
                        <a:pt x="630" y="345"/>
                      </a:cubicBezTo>
                      <a:cubicBezTo>
                        <a:pt x="628" y="343"/>
                        <a:pt x="628" y="343"/>
                        <a:pt x="628" y="343"/>
                      </a:cubicBezTo>
                      <a:cubicBezTo>
                        <a:pt x="626" y="342"/>
                        <a:pt x="626" y="342"/>
                        <a:pt x="626" y="342"/>
                      </a:cubicBezTo>
                      <a:cubicBezTo>
                        <a:pt x="625" y="341"/>
                        <a:pt x="625" y="341"/>
                        <a:pt x="625" y="341"/>
                      </a:cubicBezTo>
                      <a:cubicBezTo>
                        <a:pt x="625" y="340"/>
                        <a:pt x="625" y="340"/>
                        <a:pt x="625" y="340"/>
                      </a:cubicBezTo>
                      <a:cubicBezTo>
                        <a:pt x="626" y="338"/>
                        <a:pt x="626" y="338"/>
                        <a:pt x="626" y="338"/>
                      </a:cubicBezTo>
                      <a:cubicBezTo>
                        <a:pt x="627" y="337"/>
                        <a:pt x="627" y="337"/>
                        <a:pt x="627" y="337"/>
                      </a:cubicBezTo>
                      <a:cubicBezTo>
                        <a:pt x="625" y="335"/>
                        <a:pt x="625" y="335"/>
                        <a:pt x="625" y="335"/>
                      </a:cubicBezTo>
                      <a:cubicBezTo>
                        <a:pt x="625" y="334"/>
                        <a:pt x="625" y="334"/>
                        <a:pt x="625" y="334"/>
                      </a:cubicBezTo>
                      <a:cubicBezTo>
                        <a:pt x="627" y="332"/>
                        <a:pt x="627" y="332"/>
                        <a:pt x="627" y="332"/>
                      </a:cubicBezTo>
                      <a:cubicBezTo>
                        <a:pt x="629" y="332"/>
                        <a:pt x="629" y="332"/>
                        <a:pt x="629" y="332"/>
                      </a:cubicBezTo>
                      <a:cubicBezTo>
                        <a:pt x="629" y="327"/>
                        <a:pt x="629" y="327"/>
                        <a:pt x="629" y="327"/>
                      </a:cubicBezTo>
                      <a:cubicBezTo>
                        <a:pt x="630" y="327"/>
                        <a:pt x="630" y="327"/>
                        <a:pt x="630" y="327"/>
                      </a:cubicBezTo>
                      <a:cubicBezTo>
                        <a:pt x="632" y="325"/>
                        <a:pt x="632" y="325"/>
                        <a:pt x="632" y="325"/>
                      </a:cubicBezTo>
                      <a:cubicBezTo>
                        <a:pt x="632" y="324"/>
                        <a:pt x="632" y="324"/>
                        <a:pt x="632" y="324"/>
                      </a:cubicBezTo>
                      <a:cubicBezTo>
                        <a:pt x="631" y="322"/>
                        <a:pt x="631" y="322"/>
                        <a:pt x="631" y="322"/>
                      </a:cubicBezTo>
                      <a:cubicBezTo>
                        <a:pt x="629" y="320"/>
                        <a:pt x="629" y="320"/>
                        <a:pt x="629" y="320"/>
                      </a:cubicBezTo>
                      <a:cubicBezTo>
                        <a:pt x="629" y="319"/>
                        <a:pt x="629" y="319"/>
                        <a:pt x="629" y="319"/>
                      </a:cubicBezTo>
                      <a:cubicBezTo>
                        <a:pt x="632" y="316"/>
                        <a:pt x="632" y="316"/>
                        <a:pt x="632" y="316"/>
                      </a:cubicBezTo>
                      <a:cubicBezTo>
                        <a:pt x="632" y="315"/>
                        <a:pt x="632" y="315"/>
                        <a:pt x="632" y="315"/>
                      </a:cubicBezTo>
                      <a:cubicBezTo>
                        <a:pt x="630" y="315"/>
                        <a:pt x="630" y="315"/>
                        <a:pt x="630" y="315"/>
                      </a:cubicBezTo>
                      <a:cubicBezTo>
                        <a:pt x="628" y="316"/>
                        <a:pt x="628" y="316"/>
                        <a:pt x="628" y="316"/>
                      </a:cubicBezTo>
                      <a:cubicBezTo>
                        <a:pt x="627" y="317"/>
                        <a:pt x="627" y="317"/>
                        <a:pt x="627" y="317"/>
                      </a:cubicBezTo>
                      <a:cubicBezTo>
                        <a:pt x="625" y="314"/>
                        <a:pt x="625" y="314"/>
                        <a:pt x="625" y="314"/>
                      </a:cubicBezTo>
                      <a:cubicBezTo>
                        <a:pt x="621" y="313"/>
                        <a:pt x="621" y="313"/>
                        <a:pt x="621" y="313"/>
                      </a:cubicBezTo>
                      <a:cubicBezTo>
                        <a:pt x="621" y="310"/>
                        <a:pt x="621" y="310"/>
                        <a:pt x="621" y="310"/>
                      </a:cubicBezTo>
                      <a:cubicBezTo>
                        <a:pt x="619" y="308"/>
                        <a:pt x="619" y="308"/>
                        <a:pt x="619" y="308"/>
                      </a:cubicBezTo>
                      <a:cubicBezTo>
                        <a:pt x="615" y="300"/>
                        <a:pt x="615" y="300"/>
                        <a:pt x="615" y="300"/>
                      </a:cubicBezTo>
                      <a:cubicBezTo>
                        <a:pt x="615" y="298"/>
                        <a:pt x="615" y="298"/>
                        <a:pt x="615" y="298"/>
                      </a:cubicBezTo>
                      <a:cubicBezTo>
                        <a:pt x="607" y="300"/>
                        <a:pt x="607" y="300"/>
                        <a:pt x="607" y="300"/>
                      </a:cubicBezTo>
                      <a:cubicBezTo>
                        <a:pt x="607" y="298"/>
                        <a:pt x="607" y="298"/>
                        <a:pt x="607" y="298"/>
                      </a:cubicBezTo>
                      <a:cubicBezTo>
                        <a:pt x="612" y="297"/>
                        <a:pt x="612" y="297"/>
                        <a:pt x="612" y="297"/>
                      </a:cubicBezTo>
                      <a:cubicBezTo>
                        <a:pt x="612" y="295"/>
                        <a:pt x="612" y="295"/>
                        <a:pt x="612" y="295"/>
                      </a:cubicBezTo>
                      <a:cubicBezTo>
                        <a:pt x="608" y="294"/>
                        <a:pt x="608" y="294"/>
                        <a:pt x="608" y="294"/>
                      </a:cubicBezTo>
                      <a:cubicBezTo>
                        <a:pt x="608" y="289"/>
                        <a:pt x="608" y="289"/>
                        <a:pt x="608" y="289"/>
                      </a:cubicBezTo>
                      <a:cubicBezTo>
                        <a:pt x="605" y="287"/>
                        <a:pt x="605" y="287"/>
                        <a:pt x="605" y="287"/>
                      </a:cubicBezTo>
                      <a:cubicBezTo>
                        <a:pt x="604" y="283"/>
                        <a:pt x="604" y="283"/>
                        <a:pt x="604" y="283"/>
                      </a:cubicBezTo>
                      <a:cubicBezTo>
                        <a:pt x="604" y="282"/>
                        <a:pt x="604" y="282"/>
                        <a:pt x="604" y="282"/>
                      </a:cubicBezTo>
                      <a:cubicBezTo>
                        <a:pt x="604" y="281"/>
                        <a:pt x="604" y="281"/>
                        <a:pt x="604" y="281"/>
                      </a:cubicBezTo>
                      <a:cubicBezTo>
                        <a:pt x="605" y="280"/>
                        <a:pt x="605" y="280"/>
                        <a:pt x="605" y="280"/>
                      </a:cubicBezTo>
                      <a:cubicBezTo>
                        <a:pt x="604" y="280"/>
                        <a:pt x="604" y="280"/>
                        <a:pt x="604" y="280"/>
                      </a:cubicBezTo>
                      <a:cubicBezTo>
                        <a:pt x="603" y="279"/>
                        <a:pt x="603" y="279"/>
                        <a:pt x="603" y="279"/>
                      </a:cubicBezTo>
                      <a:cubicBezTo>
                        <a:pt x="605" y="262"/>
                        <a:pt x="605" y="262"/>
                        <a:pt x="605" y="262"/>
                      </a:cubicBezTo>
                      <a:cubicBezTo>
                        <a:pt x="606" y="264"/>
                        <a:pt x="606" y="264"/>
                        <a:pt x="606" y="264"/>
                      </a:cubicBezTo>
                      <a:cubicBezTo>
                        <a:pt x="606" y="265"/>
                        <a:pt x="606" y="265"/>
                        <a:pt x="606" y="265"/>
                      </a:cubicBezTo>
                      <a:cubicBezTo>
                        <a:pt x="607" y="266"/>
                        <a:pt x="607" y="266"/>
                        <a:pt x="607" y="266"/>
                      </a:cubicBezTo>
                      <a:cubicBezTo>
                        <a:pt x="610" y="262"/>
                        <a:pt x="610" y="262"/>
                        <a:pt x="610" y="262"/>
                      </a:cubicBezTo>
                      <a:cubicBezTo>
                        <a:pt x="613" y="262"/>
                        <a:pt x="613" y="262"/>
                        <a:pt x="613" y="262"/>
                      </a:cubicBezTo>
                      <a:cubicBezTo>
                        <a:pt x="615" y="264"/>
                        <a:pt x="615" y="264"/>
                        <a:pt x="615" y="264"/>
                      </a:cubicBezTo>
                      <a:cubicBezTo>
                        <a:pt x="620" y="264"/>
                        <a:pt x="620" y="264"/>
                        <a:pt x="620" y="264"/>
                      </a:cubicBezTo>
                      <a:cubicBezTo>
                        <a:pt x="620" y="266"/>
                        <a:pt x="620" y="266"/>
                        <a:pt x="620" y="266"/>
                      </a:cubicBezTo>
                      <a:cubicBezTo>
                        <a:pt x="621" y="267"/>
                        <a:pt x="621" y="267"/>
                        <a:pt x="621" y="267"/>
                      </a:cubicBezTo>
                      <a:cubicBezTo>
                        <a:pt x="621" y="269"/>
                        <a:pt x="621" y="269"/>
                        <a:pt x="621" y="269"/>
                      </a:cubicBezTo>
                      <a:cubicBezTo>
                        <a:pt x="622" y="271"/>
                        <a:pt x="622" y="271"/>
                        <a:pt x="622" y="271"/>
                      </a:cubicBezTo>
                      <a:cubicBezTo>
                        <a:pt x="622" y="273"/>
                        <a:pt x="622" y="273"/>
                        <a:pt x="622" y="273"/>
                      </a:cubicBezTo>
                      <a:cubicBezTo>
                        <a:pt x="623" y="274"/>
                        <a:pt x="623" y="274"/>
                        <a:pt x="623" y="274"/>
                      </a:cubicBezTo>
                      <a:cubicBezTo>
                        <a:pt x="623" y="275"/>
                        <a:pt x="623" y="275"/>
                        <a:pt x="623" y="275"/>
                      </a:cubicBezTo>
                      <a:cubicBezTo>
                        <a:pt x="628" y="275"/>
                        <a:pt x="628" y="275"/>
                        <a:pt x="628" y="275"/>
                      </a:cubicBezTo>
                      <a:cubicBezTo>
                        <a:pt x="628" y="268"/>
                        <a:pt x="628" y="268"/>
                        <a:pt x="628" y="268"/>
                      </a:cubicBezTo>
                      <a:cubicBezTo>
                        <a:pt x="627" y="266"/>
                        <a:pt x="627" y="266"/>
                        <a:pt x="627" y="266"/>
                      </a:cubicBezTo>
                      <a:cubicBezTo>
                        <a:pt x="627" y="264"/>
                        <a:pt x="627" y="264"/>
                        <a:pt x="627" y="264"/>
                      </a:cubicBezTo>
                      <a:cubicBezTo>
                        <a:pt x="622" y="263"/>
                        <a:pt x="622" y="263"/>
                        <a:pt x="622" y="263"/>
                      </a:cubicBezTo>
                      <a:cubicBezTo>
                        <a:pt x="620" y="260"/>
                        <a:pt x="620" y="260"/>
                        <a:pt x="620" y="260"/>
                      </a:cubicBezTo>
                      <a:cubicBezTo>
                        <a:pt x="616" y="258"/>
                        <a:pt x="616" y="258"/>
                        <a:pt x="616" y="258"/>
                      </a:cubicBezTo>
                      <a:cubicBezTo>
                        <a:pt x="618" y="258"/>
                        <a:pt x="618" y="258"/>
                        <a:pt x="618" y="258"/>
                      </a:cubicBezTo>
                      <a:cubicBezTo>
                        <a:pt x="620" y="255"/>
                        <a:pt x="620" y="255"/>
                        <a:pt x="620" y="255"/>
                      </a:cubicBezTo>
                      <a:cubicBezTo>
                        <a:pt x="620" y="254"/>
                        <a:pt x="620" y="254"/>
                        <a:pt x="620" y="254"/>
                      </a:cubicBezTo>
                      <a:cubicBezTo>
                        <a:pt x="619" y="253"/>
                        <a:pt x="619" y="253"/>
                        <a:pt x="619" y="253"/>
                      </a:cubicBezTo>
                      <a:cubicBezTo>
                        <a:pt x="616" y="251"/>
                        <a:pt x="616" y="251"/>
                        <a:pt x="616" y="251"/>
                      </a:cubicBezTo>
                      <a:cubicBezTo>
                        <a:pt x="615" y="250"/>
                        <a:pt x="615" y="250"/>
                        <a:pt x="615" y="250"/>
                      </a:cubicBezTo>
                      <a:cubicBezTo>
                        <a:pt x="614" y="250"/>
                        <a:pt x="614" y="250"/>
                        <a:pt x="614" y="250"/>
                      </a:cubicBezTo>
                      <a:cubicBezTo>
                        <a:pt x="615" y="249"/>
                        <a:pt x="615" y="249"/>
                        <a:pt x="615" y="249"/>
                      </a:cubicBezTo>
                      <a:cubicBezTo>
                        <a:pt x="615" y="245"/>
                        <a:pt x="615" y="245"/>
                        <a:pt x="615" y="245"/>
                      </a:cubicBezTo>
                      <a:cubicBezTo>
                        <a:pt x="614" y="244"/>
                        <a:pt x="614" y="244"/>
                        <a:pt x="614" y="244"/>
                      </a:cubicBezTo>
                      <a:cubicBezTo>
                        <a:pt x="611" y="244"/>
                        <a:pt x="611" y="244"/>
                        <a:pt x="611" y="244"/>
                      </a:cubicBezTo>
                      <a:cubicBezTo>
                        <a:pt x="611" y="242"/>
                        <a:pt x="611" y="242"/>
                        <a:pt x="611" y="242"/>
                      </a:cubicBezTo>
                      <a:cubicBezTo>
                        <a:pt x="609" y="241"/>
                        <a:pt x="609" y="241"/>
                        <a:pt x="609" y="241"/>
                      </a:cubicBezTo>
                      <a:cubicBezTo>
                        <a:pt x="608" y="239"/>
                        <a:pt x="608" y="239"/>
                        <a:pt x="608" y="239"/>
                      </a:cubicBezTo>
                      <a:cubicBezTo>
                        <a:pt x="606" y="239"/>
                        <a:pt x="606" y="239"/>
                        <a:pt x="606" y="239"/>
                      </a:cubicBezTo>
                      <a:cubicBezTo>
                        <a:pt x="606" y="238"/>
                        <a:pt x="606" y="238"/>
                        <a:pt x="606" y="238"/>
                      </a:cubicBezTo>
                      <a:cubicBezTo>
                        <a:pt x="607" y="238"/>
                        <a:pt x="607" y="238"/>
                        <a:pt x="607" y="238"/>
                      </a:cubicBezTo>
                      <a:cubicBezTo>
                        <a:pt x="609" y="239"/>
                        <a:pt x="609" y="239"/>
                        <a:pt x="609" y="239"/>
                      </a:cubicBezTo>
                      <a:cubicBezTo>
                        <a:pt x="610" y="239"/>
                        <a:pt x="610" y="239"/>
                        <a:pt x="610" y="239"/>
                      </a:cubicBezTo>
                      <a:cubicBezTo>
                        <a:pt x="610" y="238"/>
                        <a:pt x="610" y="238"/>
                        <a:pt x="610" y="238"/>
                      </a:cubicBezTo>
                      <a:cubicBezTo>
                        <a:pt x="612" y="236"/>
                        <a:pt x="612" y="236"/>
                        <a:pt x="612" y="236"/>
                      </a:cubicBezTo>
                      <a:cubicBezTo>
                        <a:pt x="616" y="236"/>
                        <a:pt x="616" y="236"/>
                        <a:pt x="616" y="236"/>
                      </a:cubicBezTo>
                      <a:cubicBezTo>
                        <a:pt x="617" y="237"/>
                        <a:pt x="617" y="237"/>
                        <a:pt x="617" y="237"/>
                      </a:cubicBezTo>
                      <a:cubicBezTo>
                        <a:pt x="617" y="238"/>
                        <a:pt x="617" y="238"/>
                        <a:pt x="617" y="238"/>
                      </a:cubicBezTo>
                      <a:cubicBezTo>
                        <a:pt x="620" y="241"/>
                        <a:pt x="620" y="241"/>
                        <a:pt x="620" y="241"/>
                      </a:cubicBezTo>
                      <a:cubicBezTo>
                        <a:pt x="622" y="240"/>
                        <a:pt x="622" y="240"/>
                        <a:pt x="622" y="240"/>
                      </a:cubicBezTo>
                      <a:cubicBezTo>
                        <a:pt x="624" y="240"/>
                        <a:pt x="624" y="240"/>
                        <a:pt x="624" y="240"/>
                      </a:cubicBezTo>
                      <a:cubicBezTo>
                        <a:pt x="627" y="243"/>
                        <a:pt x="627" y="243"/>
                        <a:pt x="627" y="243"/>
                      </a:cubicBezTo>
                      <a:cubicBezTo>
                        <a:pt x="628" y="242"/>
                        <a:pt x="628" y="242"/>
                        <a:pt x="628" y="242"/>
                      </a:cubicBezTo>
                      <a:cubicBezTo>
                        <a:pt x="627" y="240"/>
                        <a:pt x="627" y="240"/>
                        <a:pt x="627" y="240"/>
                      </a:cubicBezTo>
                      <a:cubicBezTo>
                        <a:pt x="626" y="239"/>
                        <a:pt x="626" y="239"/>
                        <a:pt x="626" y="239"/>
                      </a:cubicBezTo>
                      <a:cubicBezTo>
                        <a:pt x="625" y="237"/>
                        <a:pt x="625" y="237"/>
                        <a:pt x="625" y="237"/>
                      </a:cubicBezTo>
                      <a:cubicBezTo>
                        <a:pt x="624" y="236"/>
                        <a:pt x="624" y="236"/>
                        <a:pt x="624" y="236"/>
                      </a:cubicBezTo>
                      <a:cubicBezTo>
                        <a:pt x="623" y="236"/>
                        <a:pt x="623" y="236"/>
                        <a:pt x="623" y="236"/>
                      </a:cubicBezTo>
                      <a:cubicBezTo>
                        <a:pt x="620" y="233"/>
                        <a:pt x="620" y="233"/>
                        <a:pt x="620" y="233"/>
                      </a:cubicBezTo>
                      <a:cubicBezTo>
                        <a:pt x="621" y="232"/>
                        <a:pt x="621" y="232"/>
                        <a:pt x="621" y="232"/>
                      </a:cubicBezTo>
                      <a:cubicBezTo>
                        <a:pt x="623" y="232"/>
                        <a:pt x="623" y="232"/>
                        <a:pt x="623" y="232"/>
                      </a:cubicBezTo>
                      <a:cubicBezTo>
                        <a:pt x="621" y="230"/>
                        <a:pt x="621" y="230"/>
                        <a:pt x="621" y="230"/>
                      </a:cubicBezTo>
                      <a:cubicBezTo>
                        <a:pt x="619" y="229"/>
                        <a:pt x="619" y="229"/>
                        <a:pt x="619" y="229"/>
                      </a:cubicBezTo>
                      <a:cubicBezTo>
                        <a:pt x="617" y="227"/>
                        <a:pt x="617" y="227"/>
                        <a:pt x="617" y="227"/>
                      </a:cubicBezTo>
                      <a:cubicBezTo>
                        <a:pt x="614" y="227"/>
                        <a:pt x="614" y="227"/>
                        <a:pt x="614" y="227"/>
                      </a:cubicBezTo>
                      <a:cubicBezTo>
                        <a:pt x="614" y="226"/>
                        <a:pt x="614" y="226"/>
                        <a:pt x="614" y="226"/>
                      </a:cubicBezTo>
                      <a:cubicBezTo>
                        <a:pt x="615" y="225"/>
                        <a:pt x="615" y="225"/>
                        <a:pt x="615" y="225"/>
                      </a:cubicBezTo>
                      <a:cubicBezTo>
                        <a:pt x="615" y="223"/>
                        <a:pt x="615" y="223"/>
                        <a:pt x="615" y="223"/>
                      </a:cubicBezTo>
                      <a:cubicBezTo>
                        <a:pt x="610" y="222"/>
                        <a:pt x="610" y="222"/>
                        <a:pt x="610" y="222"/>
                      </a:cubicBezTo>
                      <a:cubicBezTo>
                        <a:pt x="607" y="220"/>
                        <a:pt x="607" y="220"/>
                        <a:pt x="607" y="220"/>
                      </a:cubicBezTo>
                      <a:cubicBezTo>
                        <a:pt x="605" y="219"/>
                        <a:pt x="605" y="219"/>
                        <a:pt x="605" y="219"/>
                      </a:cubicBezTo>
                      <a:cubicBezTo>
                        <a:pt x="600" y="219"/>
                        <a:pt x="600" y="219"/>
                        <a:pt x="600" y="219"/>
                      </a:cubicBezTo>
                      <a:cubicBezTo>
                        <a:pt x="600" y="220"/>
                        <a:pt x="600" y="220"/>
                        <a:pt x="600" y="220"/>
                      </a:cubicBezTo>
                      <a:cubicBezTo>
                        <a:pt x="598" y="220"/>
                        <a:pt x="598" y="220"/>
                        <a:pt x="598" y="220"/>
                      </a:cubicBezTo>
                      <a:cubicBezTo>
                        <a:pt x="597" y="221"/>
                        <a:pt x="597" y="221"/>
                        <a:pt x="597" y="221"/>
                      </a:cubicBezTo>
                      <a:cubicBezTo>
                        <a:pt x="593" y="221"/>
                        <a:pt x="593" y="221"/>
                        <a:pt x="593" y="221"/>
                      </a:cubicBezTo>
                      <a:cubicBezTo>
                        <a:pt x="591" y="220"/>
                        <a:pt x="591" y="220"/>
                        <a:pt x="591" y="220"/>
                      </a:cubicBezTo>
                      <a:cubicBezTo>
                        <a:pt x="590" y="220"/>
                        <a:pt x="590" y="220"/>
                        <a:pt x="590" y="220"/>
                      </a:cubicBezTo>
                      <a:cubicBezTo>
                        <a:pt x="590" y="219"/>
                        <a:pt x="590" y="219"/>
                        <a:pt x="590" y="219"/>
                      </a:cubicBezTo>
                      <a:cubicBezTo>
                        <a:pt x="581" y="214"/>
                        <a:pt x="581" y="214"/>
                        <a:pt x="581" y="214"/>
                      </a:cubicBezTo>
                      <a:cubicBezTo>
                        <a:pt x="580" y="214"/>
                        <a:pt x="580" y="214"/>
                        <a:pt x="580" y="214"/>
                      </a:cubicBezTo>
                      <a:cubicBezTo>
                        <a:pt x="579" y="213"/>
                        <a:pt x="579" y="213"/>
                        <a:pt x="579" y="213"/>
                      </a:cubicBezTo>
                      <a:cubicBezTo>
                        <a:pt x="573" y="213"/>
                        <a:pt x="573" y="213"/>
                        <a:pt x="573" y="213"/>
                      </a:cubicBezTo>
                      <a:cubicBezTo>
                        <a:pt x="563" y="211"/>
                        <a:pt x="563" y="211"/>
                        <a:pt x="563" y="211"/>
                      </a:cubicBezTo>
                      <a:cubicBezTo>
                        <a:pt x="560" y="210"/>
                        <a:pt x="560" y="210"/>
                        <a:pt x="560" y="210"/>
                      </a:cubicBezTo>
                      <a:cubicBezTo>
                        <a:pt x="558" y="209"/>
                        <a:pt x="558" y="209"/>
                        <a:pt x="558" y="209"/>
                      </a:cubicBezTo>
                      <a:cubicBezTo>
                        <a:pt x="554" y="207"/>
                        <a:pt x="554" y="207"/>
                        <a:pt x="554" y="207"/>
                      </a:cubicBezTo>
                      <a:cubicBezTo>
                        <a:pt x="552" y="207"/>
                        <a:pt x="552" y="207"/>
                        <a:pt x="552" y="207"/>
                      </a:cubicBezTo>
                      <a:cubicBezTo>
                        <a:pt x="548" y="211"/>
                        <a:pt x="548" y="211"/>
                        <a:pt x="548" y="211"/>
                      </a:cubicBezTo>
                      <a:cubicBezTo>
                        <a:pt x="549" y="211"/>
                        <a:pt x="549" y="211"/>
                        <a:pt x="549" y="211"/>
                      </a:cubicBezTo>
                      <a:cubicBezTo>
                        <a:pt x="550" y="211"/>
                        <a:pt x="550" y="211"/>
                        <a:pt x="550" y="211"/>
                      </a:cubicBezTo>
                      <a:cubicBezTo>
                        <a:pt x="551" y="212"/>
                        <a:pt x="551" y="212"/>
                        <a:pt x="551" y="212"/>
                      </a:cubicBezTo>
                      <a:cubicBezTo>
                        <a:pt x="553" y="213"/>
                        <a:pt x="553" y="213"/>
                        <a:pt x="553" y="213"/>
                      </a:cubicBezTo>
                      <a:cubicBezTo>
                        <a:pt x="556" y="215"/>
                        <a:pt x="556" y="215"/>
                        <a:pt x="556" y="215"/>
                      </a:cubicBezTo>
                      <a:cubicBezTo>
                        <a:pt x="559" y="216"/>
                        <a:pt x="559" y="216"/>
                        <a:pt x="559" y="216"/>
                      </a:cubicBezTo>
                      <a:cubicBezTo>
                        <a:pt x="561" y="217"/>
                        <a:pt x="561" y="217"/>
                        <a:pt x="561" y="217"/>
                      </a:cubicBezTo>
                      <a:cubicBezTo>
                        <a:pt x="562" y="217"/>
                        <a:pt x="562" y="217"/>
                        <a:pt x="562" y="217"/>
                      </a:cubicBezTo>
                      <a:cubicBezTo>
                        <a:pt x="563" y="218"/>
                        <a:pt x="563" y="218"/>
                        <a:pt x="563" y="218"/>
                      </a:cubicBezTo>
                      <a:cubicBezTo>
                        <a:pt x="565" y="219"/>
                        <a:pt x="565" y="219"/>
                        <a:pt x="565" y="219"/>
                      </a:cubicBezTo>
                      <a:cubicBezTo>
                        <a:pt x="566" y="221"/>
                        <a:pt x="566" y="221"/>
                        <a:pt x="566" y="221"/>
                      </a:cubicBezTo>
                      <a:cubicBezTo>
                        <a:pt x="568" y="222"/>
                        <a:pt x="568" y="222"/>
                        <a:pt x="568" y="222"/>
                      </a:cubicBezTo>
                      <a:cubicBezTo>
                        <a:pt x="568" y="224"/>
                        <a:pt x="568" y="224"/>
                        <a:pt x="568" y="224"/>
                      </a:cubicBezTo>
                      <a:cubicBezTo>
                        <a:pt x="569" y="227"/>
                        <a:pt x="569" y="227"/>
                        <a:pt x="569" y="227"/>
                      </a:cubicBezTo>
                      <a:cubicBezTo>
                        <a:pt x="569" y="230"/>
                        <a:pt x="569" y="230"/>
                        <a:pt x="569" y="230"/>
                      </a:cubicBezTo>
                      <a:cubicBezTo>
                        <a:pt x="570" y="231"/>
                        <a:pt x="570" y="231"/>
                        <a:pt x="570" y="231"/>
                      </a:cubicBezTo>
                      <a:cubicBezTo>
                        <a:pt x="571" y="233"/>
                        <a:pt x="571" y="233"/>
                        <a:pt x="571" y="233"/>
                      </a:cubicBezTo>
                      <a:cubicBezTo>
                        <a:pt x="572" y="234"/>
                        <a:pt x="572" y="234"/>
                        <a:pt x="572" y="234"/>
                      </a:cubicBezTo>
                      <a:cubicBezTo>
                        <a:pt x="572" y="235"/>
                        <a:pt x="572" y="235"/>
                        <a:pt x="572" y="235"/>
                      </a:cubicBezTo>
                      <a:cubicBezTo>
                        <a:pt x="571" y="236"/>
                        <a:pt x="571" y="236"/>
                        <a:pt x="571" y="236"/>
                      </a:cubicBezTo>
                      <a:cubicBezTo>
                        <a:pt x="570" y="237"/>
                        <a:pt x="570" y="237"/>
                        <a:pt x="570" y="237"/>
                      </a:cubicBezTo>
                      <a:cubicBezTo>
                        <a:pt x="569" y="237"/>
                        <a:pt x="569" y="237"/>
                        <a:pt x="569" y="237"/>
                      </a:cubicBezTo>
                      <a:cubicBezTo>
                        <a:pt x="567" y="239"/>
                        <a:pt x="567" y="239"/>
                        <a:pt x="567" y="239"/>
                      </a:cubicBezTo>
                      <a:cubicBezTo>
                        <a:pt x="561" y="243"/>
                        <a:pt x="561" y="243"/>
                        <a:pt x="561" y="243"/>
                      </a:cubicBezTo>
                      <a:cubicBezTo>
                        <a:pt x="559" y="244"/>
                        <a:pt x="559" y="244"/>
                        <a:pt x="559" y="244"/>
                      </a:cubicBezTo>
                      <a:cubicBezTo>
                        <a:pt x="545" y="244"/>
                        <a:pt x="545" y="244"/>
                        <a:pt x="545" y="244"/>
                      </a:cubicBezTo>
                      <a:cubicBezTo>
                        <a:pt x="536" y="246"/>
                        <a:pt x="536" y="246"/>
                        <a:pt x="536" y="246"/>
                      </a:cubicBezTo>
                      <a:cubicBezTo>
                        <a:pt x="524" y="242"/>
                        <a:pt x="524" y="242"/>
                        <a:pt x="524" y="242"/>
                      </a:cubicBezTo>
                      <a:cubicBezTo>
                        <a:pt x="520" y="244"/>
                        <a:pt x="520" y="244"/>
                        <a:pt x="520" y="244"/>
                      </a:cubicBezTo>
                      <a:cubicBezTo>
                        <a:pt x="520" y="243"/>
                        <a:pt x="520" y="243"/>
                        <a:pt x="520" y="243"/>
                      </a:cubicBezTo>
                      <a:cubicBezTo>
                        <a:pt x="519" y="242"/>
                        <a:pt x="519" y="242"/>
                        <a:pt x="519" y="242"/>
                      </a:cubicBezTo>
                      <a:cubicBezTo>
                        <a:pt x="518" y="240"/>
                        <a:pt x="518" y="240"/>
                        <a:pt x="518" y="240"/>
                      </a:cubicBezTo>
                      <a:cubicBezTo>
                        <a:pt x="517" y="239"/>
                        <a:pt x="517" y="239"/>
                        <a:pt x="517" y="239"/>
                      </a:cubicBezTo>
                      <a:cubicBezTo>
                        <a:pt x="515" y="239"/>
                        <a:pt x="515" y="239"/>
                        <a:pt x="515" y="239"/>
                      </a:cubicBezTo>
                      <a:cubicBezTo>
                        <a:pt x="513" y="240"/>
                        <a:pt x="513" y="240"/>
                        <a:pt x="513" y="240"/>
                      </a:cubicBezTo>
                      <a:cubicBezTo>
                        <a:pt x="512" y="241"/>
                        <a:pt x="512" y="241"/>
                        <a:pt x="512" y="241"/>
                      </a:cubicBezTo>
                      <a:cubicBezTo>
                        <a:pt x="507" y="238"/>
                        <a:pt x="507" y="238"/>
                        <a:pt x="507" y="238"/>
                      </a:cubicBezTo>
                      <a:cubicBezTo>
                        <a:pt x="507" y="234"/>
                        <a:pt x="507" y="234"/>
                        <a:pt x="507" y="234"/>
                      </a:cubicBezTo>
                      <a:cubicBezTo>
                        <a:pt x="499" y="236"/>
                        <a:pt x="499" y="236"/>
                        <a:pt x="499" y="236"/>
                      </a:cubicBezTo>
                      <a:cubicBezTo>
                        <a:pt x="495" y="233"/>
                        <a:pt x="495" y="233"/>
                        <a:pt x="495" y="233"/>
                      </a:cubicBezTo>
                      <a:cubicBezTo>
                        <a:pt x="494" y="230"/>
                        <a:pt x="494" y="230"/>
                        <a:pt x="494" y="230"/>
                      </a:cubicBezTo>
                      <a:cubicBezTo>
                        <a:pt x="493" y="230"/>
                        <a:pt x="493" y="230"/>
                        <a:pt x="493" y="230"/>
                      </a:cubicBezTo>
                      <a:cubicBezTo>
                        <a:pt x="492" y="231"/>
                        <a:pt x="492" y="231"/>
                        <a:pt x="492" y="231"/>
                      </a:cubicBezTo>
                      <a:cubicBezTo>
                        <a:pt x="489" y="231"/>
                        <a:pt x="489" y="231"/>
                        <a:pt x="489" y="231"/>
                      </a:cubicBezTo>
                      <a:cubicBezTo>
                        <a:pt x="487" y="232"/>
                        <a:pt x="487" y="232"/>
                        <a:pt x="487" y="232"/>
                      </a:cubicBezTo>
                      <a:cubicBezTo>
                        <a:pt x="482" y="232"/>
                        <a:pt x="482" y="232"/>
                        <a:pt x="482" y="232"/>
                      </a:cubicBezTo>
                      <a:cubicBezTo>
                        <a:pt x="478" y="231"/>
                        <a:pt x="478" y="231"/>
                        <a:pt x="478" y="231"/>
                      </a:cubicBezTo>
                      <a:cubicBezTo>
                        <a:pt x="473" y="231"/>
                        <a:pt x="473" y="231"/>
                        <a:pt x="473" y="231"/>
                      </a:cubicBezTo>
                      <a:cubicBezTo>
                        <a:pt x="471" y="232"/>
                        <a:pt x="471" y="232"/>
                        <a:pt x="471" y="232"/>
                      </a:cubicBezTo>
                      <a:cubicBezTo>
                        <a:pt x="465" y="234"/>
                        <a:pt x="465" y="234"/>
                        <a:pt x="465" y="234"/>
                      </a:cubicBezTo>
                      <a:cubicBezTo>
                        <a:pt x="463" y="235"/>
                        <a:pt x="463" y="235"/>
                        <a:pt x="463" y="235"/>
                      </a:cubicBezTo>
                      <a:cubicBezTo>
                        <a:pt x="462" y="236"/>
                        <a:pt x="462" y="236"/>
                        <a:pt x="462" y="236"/>
                      </a:cubicBezTo>
                      <a:cubicBezTo>
                        <a:pt x="460" y="237"/>
                        <a:pt x="460" y="237"/>
                        <a:pt x="460" y="237"/>
                      </a:cubicBezTo>
                      <a:cubicBezTo>
                        <a:pt x="458" y="239"/>
                        <a:pt x="458" y="239"/>
                        <a:pt x="458" y="239"/>
                      </a:cubicBezTo>
                      <a:cubicBezTo>
                        <a:pt x="457" y="239"/>
                        <a:pt x="457" y="239"/>
                        <a:pt x="457" y="239"/>
                      </a:cubicBezTo>
                      <a:cubicBezTo>
                        <a:pt x="455" y="243"/>
                        <a:pt x="455" y="243"/>
                        <a:pt x="455" y="243"/>
                      </a:cubicBezTo>
                      <a:cubicBezTo>
                        <a:pt x="452" y="243"/>
                        <a:pt x="452" y="243"/>
                        <a:pt x="452" y="243"/>
                      </a:cubicBezTo>
                      <a:cubicBezTo>
                        <a:pt x="448" y="242"/>
                        <a:pt x="448" y="242"/>
                        <a:pt x="448" y="242"/>
                      </a:cubicBezTo>
                      <a:cubicBezTo>
                        <a:pt x="438" y="242"/>
                        <a:pt x="438" y="242"/>
                        <a:pt x="438" y="242"/>
                      </a:cubicBezTo>
                      <a:cubicBezTo>
                        <a:pt x="436" y="241"/>
                        <a:pt x="436" y="241"/>
                        <a:pt x="436" y="241"/>
                      </a:cubicBezTo>
                      <a:cubicBezTo>
                        <a:pt x="433" y="241"/>
                        <a:pt x="433" y="241"/>
                        <a:pt x="433" y="241"/>
                      </a:cubicBezTo>
                      <a:cubicBezTo>
                        <a:pt x="431" y="240"/>
                        <a:pt x="431" y="240"/>
                        <a:pt x="431" y="240"/>
                      </a:cubicBezTo>
                      <a:cubicBezTo>
                        <a:pt x="429" y="240"/>
                        <a:pt x="429" y="240"/>
                        <a:pt x="429" y="240"/>
                      </a:cubicBezTo>
                      <a:cubicBezTo>
                        <a:pt x="428" y="239"/>
                        <a:pt x="428" y="239"/>
                        <a:pt x="428" y="239"/>
                      </a:cubicBezTo>
                      <a:cubicBezTo>
                        <a:pt x="422" y="239"/>
                        <a:pt x="422" y="239"/>
                        <a:pt x="422" y="239"/>
                      </a:cubicBezTo>
                      <a:cubicBezTo>
                        <a:pt x="420" y="237"/>
                        <a:pt x="420" y="237"/>
                        <a:pt x="420" y="237"/>
                      </a:cubicBezTo>
                      <a:cubicBezTo>
                        <a:pt x="419" y="234"/>
                        <a:pt x="419" y="234"/>
                        <a:pt x="419" y="234"/>
                      </a:cubicBezTo>
                      <a:cubicBezTo>
                        <a:pt x="419" y="232"/>
                        <a:pt x="419" y="232"/>
                        <a:pt x="419" y="232"/>
                      </a:cubicBezTo>
                      <a:cubicBezTo>
                        <a:pt x="416" y="232"/>
                        <a:pt x="416" y="232"/>
                        <a:pt x="416" y="232"/>
                      </a:cubicBezTo>
                      <a:cubicBezTo>
                        <a:pt x="416" y="230"/>
                        <a:pt x="416" y="230"/>
                        <a:pt x="416" y="230"/>
                      </a:cubicBezTo>
                      <a:cubicBezTo>
                        <a:pt x="412" y="225"/>
                        <a:pt x="412" y="225"/>
                        <a:pt x="412" y="225"/>
                      </a:cubicBezTo>
                      <a:cubicBezTo>
                        <a:pt x="413" y="221"/>
                        <a:pt x="413" y="221"/>
                        <a:pt x="413" y="221"/>
                      </a:cubicBezTo>
                      <a:cubicBezTo>
                        <a:pt x="415" y="215"/>
                        <a:pt x="415" y="215"/>
                        <a:pt x="415" y="215"/>
                      </a:cubicBezTo>
                      <a:cubicBezTo>
                        <a:pt x="416" y="214"/>
                        <a:pt x="416" y="214"/>
                        <a:pt x="416" y="214"/>
                      </a:cubicBezTo>
                      <a:cubicBezTo>
                        <a:pt x="420" y="214"/>
                        <a:pt x="420" y="214"/>
                        <a:pt x="420" y="214"/>
                      </a:cubicBezTo>
                      <a:cubicBezTo>
                        <a:pt x="420" y="211"/>
                        <a:pt x="420" y="211"/>
                        <a:pt x="420" y="211"/>
                      </a:cubicBezTo>
                      <a:cubicBezTo>
                        <a:pt x="419" y="209"/>
                        <a:pt x="419" y="209"/>
                        <a:pt x="419" y="209"/>
                      </a:cubicBezTo>
                      <a:cubicBezTo>
                        <a:pt x="416" y="209"/>
                        <a:pt x="416" y="209"/>
                        <a:pt x="416" y="209"/>
                      </a:cubicBezTo>
                      <a:cubicBezTo>
                        <a:pt x="417" y="207"/>
                        <a:pt x="417" y="207"/>
                        <a:pt x="417" y="207"/>
                      </a:cubicBezTo>
                      <a:cubicBezTo>
                        <a:pt x="420" y="207"/>
                        <a:pt x="420" y="207"/>
                        <a:pt x="420" y="207"/>
                      </a:cubicBezTo>
                      <a:cubicBezTo>
                        <a:pt x="420" y="200"/>
                        <a:pt x="420" y="200"/>
                        <a:pt x="420" y="200"/>
                      </a:cubicBezTo>
                      <a:cubicBezTo>
                        <a:pt x="421" y="199"/>
                        <a:pt x="421" y="199"/>
                        <a:pt x="421" y="199"/>
                      </a:cubicBezTo>
                      <a:cubicBezTo>
                        <a:pt x="423" y="196"/>
                        <a:pt x="423" y="196"/>
                        <a:pt x="423" y="196"/>
                      </a:cubicBezTo>
                      <a:cubicBezTo>
                        <a:pt x="424" y="194"/>
                        <a:pt x="424" y="194"/>
                        <a:pt x="424" y="194"/>
                      </a:cubicBezTo>
                      <a:cubicBezTo>
                        <a:pt x="425" y="193"/>
                        <a:pt x="425" y="193"/>
                        <a:pt x="425" y="193"/>
                      </a:cubicBezTo>
                      <a:cubicBezTo>
                        <a:pt x="431" y="193"/>
                        <a:pt x="431" y="193"/>
                        <a:pt x="431" y="193"/>
                      </a:cubicBezTo>
                      <a:cubicBezTo>
                        <a:pt x="432" y="192"/>
                        <a:pt x="432" y="192"/>
                        <a:pt x="432" y="192"/>
                      </a:cubicBezTo>
                      <a:cubicBezTo>
                        <a:pt x="432" y="190"/>
                        <a:pt x="432" y="190"/>
                        <a:pt x="432" y="190"/>
                      </a:cubicBezTo>
                      <a:cubicBezTo>
                        <a:pt x="430" y="185"/>
                        <a:pt x="430" y="185"/>
                        <a:pt x="430" y="185"/>
                      </a:cubicBezTo>
                      <a:cubicBezTo>
                        <a:pt x="431" y="184"/>
                        <a:pt x="431" y="184"/>
                        <a:pt x="431" y="184"/>
                      </a:cubicBezTo>
                      <a:cubicBezTo>
                        <a:pt x="432" y="184"/>
                        <a:pt x="432" y="184"/>
                        <a:pt x="432" y="184"/>
                      </a:cubicBezTo>
                      <a:cubicBezTo>
                        <a:pt x="431" y="183"/>
                        <a:pt x="431" y="183"/>
                        <a:pt x="431" y="183"/>
                      </a:cubicBezTo>
                      <a:cubicBezTo>
                        <a:pt x="431" y="183"/>
                        <a:pt x="431" y="183"/>
                        <a:pt x="431" y="183"/>
                      </a:cubicBezTo>
                      <a:cubicBezTo>
                        <a:pt x="432" y="183"/>
                        <a:pt x="432" y="183"/>
                        <a:pt x="432" y="183"/>
                      </a:cubicBezTo>
                      <a:cubicBezTo>
                        <a:pt x="433" y="182"/>
                        <a:pt x="433" y="182"/>
                        <a:pt x="433" y="182"/>
                      </a:cubicBezTo>
                      <a:cubicBezTo>
                        <a:pt x="436" y="181"/>
                        <a:pt x="436" y="181"/>
                        <a:pt x="436" y="181"/>
                      </a:cubicBezTo>
                      <a:cubicBezTo>
                        <a:pt x="438" y="180"/>
                        <a:pt x="438" y="180"/>
                        <a:pt x="438" y="180"/>
                      </a:cubicBezTo>
                      <a:cubicBezTo>
                        <a:pt x="439" y="179"/>
                        <a:pt x="439" y="179"/>
                        <a:pt x="439" y="179"/>
                      </a:cubicBezTo>
                      <a:cubicBezTo>
                        <a:pt x="440" y="177"/>
                        <a:pt x="440" y="177"/>
                        <a:pt x="440" y="177"/>
                      </a:cubicBezTo>
                      <a:cubicBezTo>
                        <a:pt x="441" y="176"/>
                        <a:pt x="441" y="176"/>
                        <a:pt x="441" y="176"/>
                      </a:cubicBezTo>
                      <a:cubicBezTo>
                        <a:pt x="442" y="174"/>
                        <a:pt x="442" y="174"/>
                        <a:pt x="442" y="174"/>
                      </a:cubicBezTo>
                      <a:cubicBezTo>
                        <a:pt x="443" y="172"/>
                        <a:pt x="443" y="172"/>
                        <a:pt x="443" y="172"/>
                      </a:cubicBezTo>
                      <a:cubicBezTo>
                        <a:pt x="443" y="171"/>
                        <a:pt x="443" y="171"/>
                        <a:pt x="443" y="171"/>
                      </a:cubicBezTo>
                      <a:cubicBezTo>
                        <a:pt x="448" y="169"/>
                        <a:pt x="448" y="169"/>
                        <a:pt x="448" y="169"/>
                      </a:cubicBezTo>
                      <a:cubicBezTo>
                        <a:pt x="451" y="167"/>
                        <a:pt x="451" y="167"/>
                        <a:pt x="451" y="167"/>
                      </a:cubicBezTo>
                      <a:cubicBezTo>
                        <a:pt x="454" y="168"/>
                        <a:pt x="454" y="168"/>
                        <a:pt x="454" y="168"/>
                      </a:cubicBezTo>
                      <a:cubicBezTo>
                        <a:pt x="456" y="168"/>
                        <a:pt x="456" y="168"/>
                        <a:pt x="456" y="168"/>
                      </a:cubicBezTo>
                      <a:cubicBezTo>
                        <a:pt x="458" y="169"/>
                        <a:pt x="458" y="169"/>
                        <a:pt x="458" y="169"/>
                      </a:cubicBezTo>
                      <a:cubicBezTo>
                        <a:pt x="461" y="169"/>
                        <a:pt x="461" y="169"/>
                        <a:pt x="461" y="169"/>
                      </a:cubicBezTo>
                      <a:cubicBezTo>
                        <a:pt x="463" y="167"/>
                        <a:pt x="463" y="167"/>
                        <a:pt x="463" y="167"/>
                      </a:cubicBezTo>
                      <a:cubicBezTo>
                        <a:pt x="460" y="171"/>
                        <a:pt x="460" y="171"/>
                        <a:pt x="460" y="171"/>
                      </a:cubicBezTo>
                      <a:cubicBezTo>
                        <a:pt x="456" y="171"/>
                        <a:pt x="456" y="171"/>
                        <a:pt x="456" y="171"/>
                      </a:cubicBezTo>
                      <a:cubicBezTo>
                        <a:pt x="457" y="172"/>
                        <a:pt x="457" y="172"/>
                        <a:pt x="457" y="172"/>
                      </a:cubicBezTo>
                      <a:cubicBezTo>
                        <a:pt x="459" y="174"/>
                        <a:pt x="459" y="174"/>
                        <a:pt x="459" y="174"/>
                      </a:cubicBezTo>
                      <a:cubicBezTo>
                        <a:pt x="461" y="176"/>
                        <a:pt x="461" y="176"/>
                        <a:pt x="461" y="176"/>
                      </a:cubicBezTo>
                      <a:cubicBezTo>
                        <a:pt x="473" y="176"/>
                        <a:pt x="473" y="176"/>
                        <a:pt x="473" y="176"/>
                      </a:cubicBezTo>
                      <a:cubicBezTo>
                        <a:pt x="475" y="179"/>
                        <a:pt x="475" y="179"/>
                        <a:pt x="475" y="179"/>
                      </a:cubicBezTo>
                      <a:cubicBezTo>
                        <a:pt x="473" y="180"/>
                        <a:pt x="473" y="180"/>
                        <a:pt x="473" y="180"/>
                      </a:cubicBezTo>
                      <a:cubicBezTo>
                        <a:pt x="472" y="181"/>
                        <a:pt x="472" y="181"/>
                        <a:pt x="472" y="181"/>
                      </a:cubicBezTo>
                      <a:cubicBezTo>
                        <a:pt x="466" y="184"/>
                        <a:pt x="466" y="184"/>
                        <a:pt x="466" y="184"/>
                      </a:cubicBezTo>
                      <a:cubicBezTo>
                        <a:pt x="465" y="185"/>
                        <a:pt x="465" y="185"/>
                        <a:pt x="465" y="185"/>
                      </a:cubicBezTo>
                      <a:cubicBezTo>
                        <a:pt x="465" y="186"/>
                        <a:pt x="465" y="186"/>
                        <a:pt x="465" y="186"/>
                      </a:cubicBezTo>
                      <a:cubicBezTo>
                        <a:pt x="466" y="186"/>
                        <a:pt x="466" y="186"/>
                        <a:pt x="466" y="186"/>
                      </a:cubicBezTo>
                      <a:cubicBezTo>
                        <a:pt x="467" y="187"/>
                        <a:pt x="467" y="187"/>
                        <a:pt x="467" y="187"/>
                      </a:cubicBezTo>
                      <a:cubicBezTo>
                        <a:pt x="472" y="187"/>
                        <a:pt x="472" y="187"/>
                        <a:pt x="472" y="187"/>
                      </a:cubicBezTo>
                      <a:cubicBezTo>
                        <a:pt x="474" y="188"/>
                        <a:pt x="474" y="188"/>
                        <a:pt x="474" y="188"/>
                      </a:cubicBezTo>
                      <a:cubicBezTo>
                        <a:pt x="476" y="190"/>
                        <a:pt x="476" y="190"/>
                        <a:pt x="476" y="190"/>
                      </a:cubicBezTo>
                      <a:cubicBezTo>
                        <a:pt x="476" y="194"/>
                        <a:pt x="476" y="194"/>
                        <a:pt x="476" y="194"/>
                      </a:cubicBezTo>
                      <a:cubicBezTo>
                        <a:pt x="475" y="196"/>
                        <a:pt x="475" y="196"/>
                        <a:pt x="475" y="196"/>
                      </a:cubicBezTo>
                      <a:cubicBezTo>
                        <a:pt x="475" y="198"/>
                        <a:pt x="475" y="198"/>
                        <a:pt x="475" y="198"/>
                      </a:cubicBezTo>
                      <a:cubicBezTo>
                        <a:pt x="478" y="198"/>
                        <a:pt x="478" y="198"/>
                        <a:pt x="478" y="198"/>
                      </a:cubicBezTo>
                      <a:cubicBezTo>
                        <a:pt x="480" y="199"/>
                        <a:pt x="480" y="199"/>
                        <a:pt x="480" y="199"/>
                      </a:cubicBezTo>
                      <a:cubicBezTo>
                        <a:pt x="482" y="199"/>
                        <a:pt x="482" y="199"/>
                        <a:pt x="482" y="199"/>
                      </a:cubicBezTo>
                      <a:cubicBezTo>
                        <a:pt x="482" y="198"/>
                        <a:pt x="482" y="198"/>
                        <a:pt x="482" y="198"/>
                      </a:cubicBezTo>
                      <a:cubicBezTo>
                        <a:pt x="485" y="196"/>
                        <a:pt x="485" y="196"/>
                        <a:pt x="485" y="196"/>
                      </a:cubicBezTo>
                      <a:cubicBezTo>
                        <a:pt x="487" y="195"/>
                        <a:pt x="487" y="195"/>
                        <a:pt x="487" y="195"/>
                      </a:cubicBezTo>
                      <a:cubicBezTo>
                        <a:pt x="488" y="194"/>
                        <a:pt x="488" y="194"/>
                        <a:pt x="488" y="194"/>
                      </a:cubicBezTo>
                      <a:cubicBezTo>
                        <a:pt x="493" y="194"/>
                        <a:pt x="493" y="194"/>
                        <a:pt x="493" y="194"/>
                      </a:cubicBezTo>
                      <a:cubicBezTo>
                        <a:pt x="496" y="191"/>
                        <a:pt x="496" y="191"/>
                        <a:pt x="496" y="191"/>
                      </a:cubicBezTo>
                      <a:cubicBezTo>
                        <a:pt x="496" y="190"/>
                        <a:pt x="496" y="190"/>
                        <a:pt x="496" y="190"/>
                      </a:cubicBezTo>
                      <a:cubicBezTo>
                        <a:pt x="497" y="189"/>
                        <a:pt x="497" y="189"/>
                        <a:pt x="497" y="189"/>
                      </a:cubicBezTo>
                      <a:cubicBezTo>
                        <a:pt x="498" y="189"/>
                        <a:pt x="498" y="189"/>
                        <a:pt x="498" y="189"/>
                      </a:cubicBezTo>
                      <a:cubicBezTo>
                        <a:pt x="500" y="191"/>
                        <a:pt x="500" y="191"/>
                        <a:pt x="500" y="191"/>
                      </a:cubicBezTo>
                      <a:cubicBezTo>
                        <a:pt x="506" y="190"/>
                        <a:pt x="506" y="190"/>
                        <a:pt x="506" y="190"/>
                      </a:cubicBezTo>
                      <a:cubicBezTo>
                        <a:pt x="506" y="187"/>
                        <a:pt x="506" y="187"/>
                        <a:pt x="506" y="187"/>
                      </a:cubicBezTo>
                      <a:cubicBezTo>
                        <a:pt x="508" y="185"/>
                        <a:pt x="508" y="185"/>
                        <a:pt x="508" y="185"/>
                      </a:cubicBezTo>
                      <a:cubicBezTo>
                        <a:pt x="503" y="185"/>
                        <a:pt x="503" y="185"/>
                        <a:pt x="503" y="185"/>
                      </a:cubicBezTo>
                      <a:cubicBezTo>
                        <a:pt x="502" y="186"/>
                        <a:pt x="502" y="186"/>
                        <a:pt x="502" y="186"/>
                      </a:cubicBezTo>
                      <a:cubicBezTo>
                        <a:pt x="500" y="187"/>
                        <a:pt x="500" y="187"/>
                        <a:pt x="500" y="187"/>
                      </a:cubicBezTo>
                      <a:cubicBezTo>
                        <a:pt x="495" y="187"/>
                        <a:pt x="495" y="187"/>
                        <a:pt x="495" y="187"/>
                      </a:cubicBezTo>
                      <a:cubicBezTo>
                        <a:pt x="494" y="186"/>
                        <a:pt x="494" y="186"/>
                        <a:pt x="494" y="186"/>
                      </a:cubicBezTo>
                      <a:cubicBezTo>
                        <a:pt x="492" y="185"/>
                        <a:pt x="492" y="185"/>
                        <a:pt x="492" y="185"/>
                      </a:cubicBezTo>
                      <a:cubicBezTo>
                        <a:pt x="491" y="184"/>
                        <a:pt x="491" y="184"/>
                        <a:pt x="491" y="184"/>
                      </a:cubicBezTo>
                      <a:cubicBezTo>
                        <a:pt x="491" y="182"/>
                        <a:pt x="491" y="182"/>
                        <a:pt x="491" y="182"/>
                      </a:cubicBezTo>
                      <a:cubicBezTo>
                        <a:pt x="490" y="181"/>
                        <a:pt x="490" y="181"/>
                        <a:pt x="490" y="181"/>
                      </a:cubicBezTo>
                      <a:cubicBezTo>
                        <a:pt x="488" y="181"/>
                        <a:pt x="488" y="181"/>
                        <a:pt x="488" y="181"/>
                      </a:cubicBezTo>
                      <a:cubicBezTo>
                        <a:pt x="483" y="178"/>
                        <a:pt x="483" y="178"/>
                        <a:pt x="483" y="178"/>
                      </a:cubicBezTo>
                      <a:cubicBezTo>
                        <a:pt x="477" y="177"/>
                        <a:pt x="477" y="177"/>
                        <a:pt x="477" y="177"/>
                      </a:cubicBezTo>
                      <a:cubicBezTo>
                        <a:pt x="476" y="175"/>
                        <a:pt x="476" y="175"/>
                        <a:pt x="476" y="175"/>
                      </a:cubicBezTo>
                      <a:cubicBezTo>
                        <a:pt x="488" y="175"/>
                        <a:pt x="488" y="175"/>
                        <a:pt x="488" y="175"/>
                      </a:cubicBezTo>
                      <a:cubicBezTo>
                        <a:pt x="490" y="174"/>
                        <a:pt x="490" y="174"/>
                        <a:pt x="490" y="174"/>
                      </a:cubicBezTo>
                      <a:cubicBezTo>
                        <a:pt x="492" y="171"/>
                        <a:pt x="492" y="171"/>
                        <a:pt x="492" y="171"/>
                      </a:cubicBezTo>
                      <a:cubicBezTo>
                        <a:pt x="494" y="172"/>
                        <a:pt x="494" y="172"/>
                        <a:pt x="494" y="172"/>
                      </a:cubicBezTo>
                      <a:cubicBezTo>
                        <a:pt x="495" y="171"/>
                        <a:pt x="495" y="171"/>
                        <a:pt x="495" y="171"/>
                      </a:cubicBezTo>
                      <a:cubicBezTo>
                        <a:pt x="497" y="170"/>
                        <a:pt x="497" y="170"/>
                        <a:pt x="497" y="170"/>
                      </a:cubicBezTo>
                      <a:cubicBezTo>
                        <a:pt x="498" y="169"/>
                        <a:pt x="498" y="169"/>
                        <a:pt x="498" y="169"/>
                      </a:cubicBezTo>
                      <a:cubicBezTo>
                        <a:pt x="500" y="168"/>
                        <a:pt x="500" y="168"/>
                        <a:pt x="500" y="168"/>
                      </a:cubicBezTo>
                      <a:cubicBezTo>
                        <a:pt x="504" y="168"/>
                        <a:pt x="504" y="168"/>
                        <a:pt x="504" y="168"/>
                      </a:cubicBezTo>
                      <a:cubicBezTo>
                        <a:pt x="506" y="167"/>
                        <a:pt x="506" y="167"/>
                        <a:pt x="506" y="167"/>
                      </a:cubicBezTo>
                      <a:cubicBezTo>
                        <a:pt x="508" y="167"/>
                        <a:pt x="508" y="167"/>
                        <a:pt x="508" y="167"/>
                      </a:cubicBezTo>
                      <a:cubicBezTo>
                        <a:pt x="517" y="162"/>
                        <a:pt x="517" y="162"/>
                        <a:pt x="517" y="162"/>
                      </a:cubicBezTo>
                      <a:cubicBezTo>
                        <a:pt x="523" y="162"/>
                        <a:pt x="523" y="162"/>
                        <a:pt x="523" y="162"/>
                      </a:cubicBezTo>
                      <a:cubicBezTo>
                        <a:pt x="523" y="156"/>
                        <a:pt x="523" y="156"/>
                        <a:pt x="523" y="156"/>
                      </a:cubicBezTo>
                      <a:cubicBezTo>
                        <a:pt x="526" y="156"/>
                        <a:pt x="526" y="156"/>
                        <a:pt x="526" y="156"/>
                      </a:cubicBezTo>
                      <a:cubicBezTo>
                        <a:pt x="527" y="155"/>
                        <a:pt x="527" y="155"/>
                        <a:pt x="527" y="155"/>
                      </a:cubicBezTo>
                      <a:cubicBezTo>
                        <a:pt x="527" y="154"/>
                        <a:pt x="527" y="154"/>
                        <a:pt x="527" y="154"/>
                      </a:cubicBezTo>
                      <a:cubicBezTo>
                        <a:pt x="529" y="152"/>
                        <a:pt x="529" y="152"/>
                        <a:pt x="529" y="152"/>
                      </a:cubicBezTo>
                      <a:cubicBezTo>
                        <a:pt x="534" y="152"/>
                        <a:pt x="534" y="152"/>
                        <a:pt x="534" y="152"/>
                      </a:cubicBezTo>
                      <a:cubicBezTo>
                        <a:pt x="536" y="151"/>
                        <a:pt x="536" y="151"/>
                        <a:pt x="536" y="151"/>
                      </a:cubicBezTo>
                      <a:cubicBezTo>
                        <a:pt x="538" y="151"/>
                        <a:pt x="538" y="151"/>
                        <a:pt x="538" y="151"/>
                      </a:cubicBezTo>
                      <a:cubicBezTo>
                        <a:pt x="540" y="149"/>
                        <a:pt x="540" y="149"/>
                        <a:pt x="540" y="149"/>
                      </a:cubicBezTo>
                      <a:cubicBezTo>
                        <a:pt x="540" y="148"/>
                        <a:pt x="540" y="148"/>
                        <a:pt x="540" y="148"/>
                      </a:cubicBezTo>
                      <a:cubicBezTo>
                        <a:pt x="539" y="145"/>
                        <a:pt x="539" y="145"/>
                        <a:pt x="539" y="145"/>
                      </a:cubicBezTo>
                      <a:cubicBezTo>
                        <a:pt x="539" y="143"/>
                        <a:pt x="539" y="143"/>
                        <a:pt x="539" y="143"/>
                      </a:cubicBezTo>
                      <a:cubicBezTo>
                        <a:pt x="537" y="142"/>
                        <a:pt x="537" y="142"/>
                        <a:pt x="537" y="142"/>
                      </a:cubicBezTo>
                      <a:cubicBezTo>
                        <a:pt x="535" y="140"/>
                        <a:pt x="535" y="140"/>
                        <a:pt x="535" y="140"/>
                      </a:cubicBezTo>
                      <a:cubicBezTo>
                        <a:pt x="536" y="139"/>
                        <a:pt x="536" y="139"/>
                        <a:pt x="536" y="139"/>
                      </a:cubicBezTo>
                      <a:cubicBezTo>
                        <a:pt x="539" y="139"/>
                        <a:pt x="539" y="139"/>
                        <a:pt x="539" y="139"/>
                      </a:cubicBezTo>
                      <a:cubicBezTo>
                        <a:pt x="540" y="138"/>
                        <a:pt x="540" y="138"/>
                        <a:pt x="540" y="138"/>
                      </a:cubicBezTo>
                      <a:cubicBezTo>
                        <a:pt x="539" y="137"/>
                        <a:pt x="539" y="137"/>
                        <a:pt x="539" y="137"/>
                      </a:cubicBezTo>
                      <a:cubicBezTo>
                        <a:pt x="538" y="137"/>
                        <a:pt x="538" y="137"/>
                        <a:pt x="538" y="137"/>
                      </a:cubicBezTo>
                      <a:cubicBezTo>
                        <a:pt x="537" y="136"/>
                        <a:pt x="537" y="136"/>
                        <a:pt x="537" y="136"/>
                      </a:cubicBezTo>
                      <a:cubicBezTo>
                        <a:pt x="536" y="136"/>
                        <a:pt x="536" y="136"/>
                        <a:pt x="536" y="136"/>
                      </a:cubicBezTo>
                      <a:cubicBezTo>
                        <a:pt x="539" y="134"/>
                        <a:pt x="539" y="134"/>
                        <a:pt x="539" y="134"/>
                      </a:cubicBezTo>
                      <a:cubicBezTo>
                        <a:pt x="539" y="130"/>
                        <a:pt x="539" y="130"/>
                        <a:pt x="539" y="130"/>
                      </a:cubicBezTo>
                      <a:cubicBezTo>
                        <a:pt x="538" y="129"/>
                        <a:pt x="538" y="129"/>
                        <a:pt x="538" y="129"/>
                      </a:cubicBezTo>
                      <a:cubicBezTo>
                        <a:pt x="534" y="129"/>
                        <a:pt x="534" y="129"/>
                        <a:pt x="534" y="129"/>
                      </a:cubicBezTo>
                      <a:cubicBezTo>
                        <a:pt x="531" y="127"/>
                        <a:pt x="531" y="127"/>
                        <a:pt x="531" y="127"/>
                      </a:cubicBezTo>
                      <a:cubicBezTo>
                        <a:pt x="530" y="126"/>
                        <a:pt x="530" y="126"/>
                        <a:pt x="530" y="126"/>
                      </a:cubicBezTo>
                      <a:cubicBezTo>
                        <a:pt x="530" y="125"/>
                        <a:pt x="530" y="125"/>
                        <a:pt x="530" y="125"/>
                      </a:cubicBezTo>
                      <a:cubicBezTo>
                        <a:pt x="523" y="125"/>
                        <a:pt x="523" y="125"/>
                        <a:pt x="523" y="125"/>
                      </a:cubicBezTo>
                      <a:cubicBezTo>
                        <a:pt x="521" y="124"/>
                        <a:pt x="521" y="124"/>
                        <a:pt x="521" y="124"/>
                      </a:cubicBezTo>
                      <a:cubicBezTo>
                        <a:pt x="520" y="123"/>
                        <a:pt x="520" y="123"/>
                        <a:pt x="520" y="123"/>
                      </a:cubicBezTo>
                      <a:cubicBezTo>
                        <a:pt x="517" y="123"/>
                        <a:pt x="517" y="123"/>
                        <a:pt x="517" y="123"/>
                      </a:cubicBezTo>
                      <a:cubicBezTo>
                        <a:pt x="514" y="124"/>
                        <a:pt x="514" y="124"/>
                        <a:pt x="514" y="124"/>
                      </a:cubicBezTo>
                      <a:cubicBezTo>
                        <a:pt x="510" y="120"/>
                        <a:pt x="510" y="120"/>
                        <a:pt x="510" y="120"/>
                      </a:cubicBezTo>
                      <a:cubicBezTo>
                        <a:pt x="509" y="118"/>
                        <a:pt x="509" y="118"/>
                        <a:pt x="509" y="118"/>
                      </a:cubicBezTo>
                      <a:cubicBezTo>
                        <a:pt x="507" y="118"/>
                        <a:pt x="507" y="118"/>
                        <a:pt x="507" y="118"/>
                      </a:cubicBezTo>
                      <a:cubicBezTo>
                        <a:pt x="506" y="119"/>
                        <a:pt x="506" y="119"/>
                        <a:pt x="506" y="119"/>
                      </a:cubicBezTo>
                      <a:cubicBezTo>
                        <a:pt x="506" y="120"/>
                        <a:pt x="506" y="120"/>
                        <a:pt x="506" y="120"/>
                      </a:cubicBezTo>
                      <a:cubicBezTo>
                        <a:pt x="505" y="119"/>
                        <a:pt x="505" y="119"/>
                        <a:pt x="505" y="119"/>
                      </a:cubicBezTo>
                      <a:cubicBezTo>
                        <a:pt x="497" y="119"/>
                        <a:pt x="497" y="119"/>
                        <a:pt x="497" y="119"/>
                      </a:cubicBezTo>
                      <a:cubicBezTo>
                        <a:pt x="496" y="118"/>
                        <a:pt x="496" y="118"/>
                        <a:pt x="496" y="118"/>
                      </a:cubicBezTo>
                      <a:cubicBezTo>
                        <a:pt x="494" y="118"/>
                        <a:pt x="494" y="118"/>
                        <a:pt x="494" y="118"/>
                      </a:cubicBezTo>
                      <a:cubicBezTo>
                        <a:pt x="493" y="117"/>
                        <a:pt x="493" y="117"/>
                        <a:pt x="493" y="117"/>
                      </a:cubicBezTo>
                      <a:cubicBezTo>
                        <a:pt x="489" y="118"/>
                        <a:pt x="489" y="118"/>
                        <a:pt x="489" y="118"/>
                      </a:cubicBezTo>
                      <a:cubicBezTo>
                        <a:pt x="488" y="118"/>
                        <a:pt x="488" y="118"/>
                        <a:pt x="488" y="118"/>
                      </a:cubicBezTo>
                      <a:cubicBezTo>
                        <a:pt x="486" y="109"/>
                        <a:pt x="486" y="109"/>
                        <a:pt x="486" y="109"/>
                      </a:cubicBezTo>
                      <a:cubicBezTo>
                        <a:pt x="478" y="106"/>
                        <a:pt x="478" y="106"/>
                        <a:pt x="478" y="106"/>
                      </a:cubicBezTo>
                      <a:cubicBezTo>
                        <a:pt x="472" y="106"/>
                        <a:pt x="472" y="106"/>
                        <a:pt x="472" y="106"/>
                      </a:cubicBezTo>
                      <a:cubicBezTo>
                        <a:pt x="472" y="103"/>
                        <a:pt x="472" y="103"/>
                        <a:pt x="472" y="103"/>
                      </a:cubicBezTo>
                      <a:cubicBezTo>
                        <a:pt x="471" y="100"/>
                        <a:pt x="471" y="100"/>
                        <a:pt x="471" y="100"/>
                      </a:cubicBezTo>
                      <a:cubicBezTo>
                        <a:pt x="472" y="100"/>
                        <a:pt x="472" y="100"/>
                        <a:pt x="472" y="100"/>
                      </a:cubicBezTo>
                      <a:cubicBezTo>
                        <a:pt x="473" y="99"/>
                        <a:pt x="473" y="99"/>
                        <a:pt x="473" y="99"/>
                      </a:cubicBezTo>
                      <a:cubicBezTo>
                        <a:pt x="473" y="97"/>
                        <a:pt x="473" y="97"/>
                        <a:pt x="473" y="97"/>
                      </a:cubicBezTo>
                      <a:cubicBezTo>
                        <a:pt x="472" y="97"/>
                        <a:pt x="472" y="97"/>
                        <a:pt x="472" y="97"/>
                      </a:cubicBezTo>
                      <a:cubicBezTo>
                        <a:pt x="470" y="96"/>
                        <a:pt x="470" y="96"/>
                        <a:pt x="470" y="96"/>
                      </a:cubicBezTo>
                      <a:cubicBezTo>
                        <a:pt x="469" y="95"/>
                        <a:pt x="469" y="95"/>
                        <a:pt x="469" y="95"/>
                      </a:cubicBezTo>
                      <a:cubicBezTo>
                        <a:pt x="468" y="95"/>
                        <a:pt x="468" y="95"/>
                        <a:pt x="468" y="95"/>
                      </a:cubicBezTo>
                      <a:cubicBezTo>
                        <a:pt x="467" y="92"/>
                        <a:pt x="467" y="92"/>
                        <a:pt x="467" y="92"/>
                      </a:cubicBezTo>
                      <a:cubicBezTo>
                        <a:pt x="459" y="92"/>
                        <a:pt x="459" y="92"/>
                        <a:pt x="459" y="92"/>
                      </a:cubicBezTo>
                      <a:cubicBezTo>
                        <a:pt x="457" y="93"/>
                        <a:pt x="457" y="93"/>
                        <a:pt x="457" y="93"/>
                      </a:cubicBezTo>
                      <a:cubicBezTo>
                        <a:pt x="451" y="93"/>
                        <a:pt x="451" y="93"/>
                        <a:pt x="451" y="93"/>
                      </a:cubicBezTo>
                      <a:cubicBezTo>
                        <a:pt x="451" y="95"/>
                        <a:pt x="451" y="95"/>
                        <a:pt x="451" y="95"/>
                      </a:cubicBezTo>
                      <a:cubicBezTo>
                        <a:pt x="450" y="96"/>
                        <a:pt x="450" y="96"/>
                        <a:pt x="450" y="96"/>
                      </a:cubicBezTo>
                      <a:cubicBezTo>
                        <a:pt x="444" y="96"/>
                        <a:pt x="444" y="96"/>
                        <a:pt x="444" y="96"/>
                      </a:cubicBezTo>
                      <a:cubicBezTo>
                        <a:pt x="443" y="95"/>
                        <a:pt x="443" y="95"/>
                        <a:pt x="443" y="95"/>
                      </a:cubicBezTo>
                      <a:cubicBezTo>
                        <a:pt x="442" y="93"/>
                        <a:pt x="442" y="93"/>
                        <a:pt x="442" y="93"/>
                      </a:cubicBezTo>
                      <a:cubicBezTo>
                        <a:pt x="441" y="92"/>
                        <a:pt x="441" y="92"/>
                        <a:pt x="441" y="92"/>
                      </a:cubicBezTo>
                      <a:cubicBezTo>
                        <a:pt x="441" y="89"/>
                        <a:pt x="441" y="89"/>
                        <a:pt x="441" y="89"/>
                      </a:cubicBezTo>
                      <a:cubicBezTo>
                        <a:pt x="439" y="87"/>
                        <a:pt x="439" y="87"/>
                        <a:pt x="439" y="87"/>
                      </a:cubicBezTo>
                      <a:cubicBezTo>
                        <a:pt x="438" y="83"/>
                        <a:pt x="438" y="83"/>
                        <a:pt x="438" y="83"/>
                      </a:cubicBezTo>
                      <a:cubicBezTo>
                        <a:pt x="442" y="83"/>
                        <a:pt x="442" y="83"/>
                        <a:pt x="442" y="83"/>
                      </a:cubicBezTo>
                      <a:cubicBezTo>
                        <a:pt x="442" y="84"/>
                        <a:pt x="442" y="84"/>
                        <a:pt x="442" y="84"/>
                      </a:cubicBezTo>
                      <a:cubicBezTo>
                        <a:pt x="443" y="84"/>
                        <a:pt x="443" y="84"/>
                        <a:pt x="443" y="84"/>
                      </a:cubicBezTo>
                      <a:cubicBezTo>
                        <a:pt x="444" y="85"/>
                        <a:pt x="444" y="85"/>
                        <a:pt x="444" y="85"/>
                      </a:cubicBezTo>
                      <a:cubicBezTo>
                        <a:pt x="445" y="85"/>
                        <a:pt x="445" y="85"/>
                        <a:pt x="445" y="85"/>
                      </a:cubicBezTo>
                      <a:cubicBezTo>
                        <a:pt x="449" y="83"/>
                        <a:pt x="449" y="83"/>
                        <a:pt x="449" y="83"/>
                      </a:cubicBezTo>
                      <a:cubicBezTo>
                        <a:pt x="450" y="81"/>
                        <a:pt x="450" y="81"/>
                        <a:pt x="450" y="81"/>
                      </a:cubicBezTo>
                      <a:cubicBezTo>
                        <a:pt x="452" y="80"/>
                        <a:pt x="452" y="80"/>
                        <a:pt x="452" y="80"/>
                      </a:cubicBezTo>
                      <a:cubicBezTo>
                        <a:pt x="448" y="78"/>
                        <a:pt x="448" y="78"/>
                        <a:pt x="448" y="78"/>
                      </a:cubicBezTo>
                      <a:cubicBezTo>
                        <a:pt x="449" y="77"/>
                        <a:pt x="449" y="77"/>
                        <a:pt x="449" y="77"/>
                      </a:cubicBezTo>
                      <a:cubicBezTo>
                        <a:pt x="449" y="76"/>
                        <a:pt x="449" y="76"/>
                        <a:pt x="449" y="76"/>
                      </a:cubicBezTo>
                      <a:cubicBezTo>
                        <a:pt x="448" y="76"/>
                        <a:pt x="448" y="76"/>
                        <a:pt x="448" y="76"/>
                      </a:cubicBezTo>
                      <a:cubicBezTo>
                        <a:pt x="447" y="75"/>
                        <a:pt x="447" y="75"/>
                        <a:pt x="447" y="75"/>
                      </a:cubicBezTo>
                      <a:cubicBezTo>
                        <a:pt x="441" y="75"/>
                        <a:pt x="441" y="75"/>
                        <a:pt x="441" y="75"/>
                      </a:cubicBezTo>
                      <a:cubicBezTo>
                        <a:pt x="441" y="71"/>
                        <a:pt x="441" y="71"/>
                        <a:pt x="441" y="71"/>
                      </a:cubicBezTo>
                      <a:cubicBezTo>
                        <a:pt x="436" y="69"/>
                        <a:pt x="436" y="69"/>
                        <a:pt x="436" y="69"/>
                      </a:cubicBezTo>
                      <a:cubicBezTo>
                        <a:pt x="436" y="66"/>
                        <a:pt x="436" y="66"/>
                        <a:pt x="436" y="66"/>
                      </a:cubicBezTo>
                      <a:cubicBezTo>
                        <a:pt x="433" y="63"/>
                        <a:pt x="433" y="63"/>
                        <a:pt x="433" y="63"/>
                      </a:cubicBezTo>
                      <a:cubicBezTo>
                        <a:pt x="431" y="62"/>
                        <a:pt x="431" y="62"/>
                        <a:pt x="431" y="62"/>
                      </a:cubicBezTo>
                      <a:cubicBezTo>
                        <a:pt x="430" y="61"/>
                        <a:pt x="430" y="61"/>
                        <a:pt x="430" y="61"/>
                      </a:cubicBezTo>
                      <a:cubicBezTo>
                        <a:pt x="431" y="58"/>
                        <a:pt x="431" y="58"/>
                        <a:pt x="431" y="58"/>
                      </a:cubicBezTo>
                      <a:cubicBezTo>
                        <a:pt x="429" y="55"/>
                        <a:pt x="429" y="55"/>
                        <a:pt x="429" y="55"/>
                      </a:cubicBezTo>
                      <a:cubicBezTo>
                        <a:pt x="430" y="54"/>
                        <a:pt x="430" y="54"/>
                        <a:pt x="430" y="54"/>
                      </a:cubicBezTo>
                      <a:cubicBezTo>
                        <a:pt x="430" y="52"/>
                        <a:pt x="430" y="52"/>
                        <a:pt x="430" y="52"/>
                      </a:cubicBezTo>
                      <a:cubicBezTo>
                        <a:pt x="429" y="51"/>
                        <a:pt x="429" y="51"/>
                        <a:pt x="429" y="51"/>
                      </a:cubicBezTo>
                      <a:cubicBezTo>
                        <a:pt x="423" y="48"/>
                        <a:pt x="423" y="48"/>
                        <a:pt x="423" y="48"/>
                      </a:cubicBezTo>
                      <a:cubicBezTo>
                        <a:pt x="422" y="47"/>
                        <a:pt x="422" y="47"/>
                        <a:pt x="422" y="47"/>
                      </a:cubicBezTo>
                      <a:cubicBezTo>
                        <a:pt x="421" y="47"/>
                        <a:pt x="421" y="47"/>
                        <a:pt x="421" y="47"/>
                      </a:cubicBezTo>
                      <a:cubicBezTo>
                        <a:pt x="416" y="50"/>
                        <a:pt x="416" y="50"/>
                        <a:pt x="416" y="50"/>
                      </a:cubicBezTo>
                      <a:cubicBezTo>
                        <a:pt x="415" y="47"/>
                        <a:pt x="415" y="47"/>
                        <a:pt x="415" y="47"/>
                      </a:cubicBezTo>
                      <a:cubicBezTo>
                        <a:pt x="409" y="46"/>
                        <a:pt x="409" y="46"/>
                        <a:pt x="409" y="46"/>
                      </a:cubicBezTo>
                      <a:cubicBezTo>
                        <a:pt x="407" y="47"/>
                        <a:pt x="407" y="47"/>
                        <a:pt x="407" y="47"/>
                      </a:cubicBezTo>
                      <a:cubicBezTo>
                        <a:pt x="407" y="46"/>
                        <a:pt x="407" y="46"/>
                        <a:pt x="407" y="46"/>
                      </a:cubicBezTo>
                      <a:cubicBezTo>
                        <a:pt x="407" y="46"/>
                        <a:pt x="407" y="46"/>
                        <a:pt x="407" y="46"/>
                      </a:cubicBezTo>
                      <a:cubicBezTo>
                        <a:pt x="406" y="45"/>
                        <a:pt x="406" y="45"/>
                        <a:pt x="406" y="45"/>
                      </a:cubicBezTo>
                      <a:cubicBezTo>
                        <a:pt x="404" y="45"/>
                        <a:pt x="404" y="45"/>
                        <a:pt x="404" y="45"/>
                      </a:cubicBezTo>
                      <a:cubicBezTo>
                        <a:pt x="402" y="44"/>
                        <a:pt x="402" y="44"/>
                        <a:pt x="402" y="44"/>
                      </a:cubicBezTo>
                      <a:cubicBezTo>
                        <a:pt x="402" y="44"/>
                        <a:pt x="402" y="44"/>
                        <a:pt x="402" y="44"/>
                      </a:cubicBezTo>
                      <a:cubicBezTo>
                        <a:pt x="401" y="44"/>
                        <a:pt x="401" y="44"/>
                        <a:pt x="401" y="44"/>
                      </a:cubicBezTo>
                      <a:cubicBezTo>
                        <a:pt x="400" y="43"/>
                        <a:pt x="400" y="43"/>
                        <a:pt x="400" y="43"/>
                      </a:cubicBezTo>
                      <a:cubicBezTo>
                        <a:pt x="400" y="39"/>
                        <a:pt x="400" y="39"/>
                        <a:pt x="400" y="39"/>
                      </a:cubicBezTo>
                      <a:cubicBezTo>
                        <a:pt x="398" y="37"/>
                        <a:pt x="398" y="37"/>
                        <a:pt x="398" y="37"/>
                      </a:cubicBezTo>
                      <a:cubicBezTo>
                        <a:pt x="397" y="36"/>
                        <a:pt x="397" y="36"/>
                        <a:pt x="397" y="36"/>
                      </a:cubicBezTo>
                      <a:cubicBezTo>
                        <a:pt x="396" y="35"/>
                        <a:pt x="396" y="35"/>
                        <a:pt x="396" y="35"/>
                      </a:cubicBezTo>
                      <a:cubicBezTo>
                        <a:pt x="395" y="34"/>
                        <a:pt x="395" y="34"/>
                        <a:pt x="395" y="34"/>
                      </a:cubicBezTo>
                      <a:cubicBezTo>
                        <a:pt x="394" y="31"/>
                        <a:pt x="394" y="31"/>
                        <a:pt x="394" y="31"/>
                      </a:cubicBezTo>
                      <a:cubicBezTo>
                        <a:pt x="396" y="31"/>
                        <a:pt x="396" y="31"/>
                        <a:pt x="396" y="31"/>
                      </a:cubicBezTo>
                      <a:cubicBezTo>
                        <a:pt x="396" y="30"/>
                        <a:pt x="396" y="30"/>
                        <a:pt x="396" y="30"/>
                      </a:cubicBezTo>
                      <a:cubicBezTo>
                        <a:pt x="395" y="29"/>
                        <a:pt x="395" y="29"/>
                        <a:pt x="395" y="29"/>
                      </a:cubicBezTo>
                      <a:cubicBezTo>
                        <a:pt x="393" y="28"/>
                        <a:pt x="393" y="28"/>
                        <a:pt x="393" y="28"/>
                      </a:cubicBezTo>
                      <a:cubicBezTo>
                        <a:pt x="390" y="21"/>
                        <a:pt x="390" y="21"/>
                        <a:pt x="390" y="21"/>
                      </a:cubicBezTo>
                      <a:cubicBezTo>
                        <a:pt x="392" y="20"/>
                        <a:pt x="392" y="20"/>
                        <a:pt x="392" y="20"/>
                      </a:cubicBezTo>
                      <a:cubicBezTo>
                        <a:pt x="390" y="17"/>
                        <a:pt x="390" y="17"/>
                        <a:pt x="390" y="17"/>
                      </a:cubicBezTo>
                      <a:cubicBezTo>
                        <a:pt x="388" y="16"/>
                        <a:pt x="388" y="16"/>
                        <a:pt x="388" y="16"/>
                      </a:cubicBezTo>
                      <a:cubicBezTo>
                        <a:pt x="390" y="13"/>
                        <a:pt x="390" y="13"/>
                        <a:pt x="390" y="13"/>
                      </a:cubicBezTo>
                      <a:cubicBezTo>
                        <a:pt x="387" y="12"/>
                        <a:pt x="387" y="12"/>
                        <a:pt x="387" y="12"/>
                      </a:cubicBezTo>
                      <a:cubicBezTo>
                        <a:pt x="387" y="9"/>
                        <a:pt x="387" y="9"/>
                        <a:pt x="387" y="9"/>
                      </a:cubicBezTo>
                      <a:cubicBezTo>
                        <a:pt x="389" y="7"/>
                        <a:pt x="389" y="7"/>
                        <a:pt x="389" y="7"/>
                      </a:cubicBezTo>
                      <a:cubicBezTo>
                        <a:pt x="390" y="7"/>
                        <a:pt x="390" y="7"/>
                        <a:pt x="390" y="7"/>
                      </a:cubicBezTo>
                      <a:cubicBezTo>
                        <a:pt x="391" y="6"/>
                        <a:pt x="391" y="6"/>
                        <a:pt x="391" y="6"/>
                      </a:cubicBezTo>
                      <a:cubicBezTo>
                        <a:pt x="390" y="4"/>
                        <a:pt x="390" y="4"/>
                        <a:pt x="390" y="4"/>
                      </a:cubicBezTo>
                      <a:cubicBezTo>
                        <a:pt x="391" y="3"/>
                        <a:pt x="391" y="3"/>
                        <a:pt x="391" y="3"/>
                      </a:cubicBezTo>
                      <a:cubicBezTo>
                        <a:pt x="389" y="2"/>
                        <a:pt x="389" y="2"/>
                        <a:pt x="389" y="2"/>
                      </a:cubicBezTo>
                      <a:cubicBezTo>
                        <a:pt x="386" y="2"/>
                        <a:pt x="386" y="2"/>
                        <a:pt x="386" y="2"/>
                      </a:cubicBezTo>
                      <a:cubicBezTo>
                        <a:pt x="384" y="1"/>
                        <a:pt x="384" y="1"/>
                        <a:pt x="384" y="1"/>
                      </a:cubicBezTo>
                      <a:cubicBezTo>
                        <a:pt x="381" y="1"/>
                        <a:pt x="381" y="1"/>
                        <a:pt x="381" y="1"/>
                      </a:cubicBezTo>
                      <a:cubicBezTo>
                        <a:pt x="379" y="0"/>
                        <a:pt x="379" y="0"/>
                        <a:pt x="379" y="0"/>
                      </a:cubicBezTo>
                      <a:cubicBezTo>
                        <a:pt x="369" y="0"/>
                        <a:pt x="369" y="0"/>
                        <a:pt x="369" y="0"/>
                      </a:cubicBezTo>
                      <a:cubicBezTo>
                        <a:pt x="367" y="1"/>
                        <a:pt x="367" y="1"/>
                        <a:pt x="367" y="1"/>
                      </a:cubicBezTo>
                      <a:cubicBezTo>
                        <a:pt x="361" y="1"/>
                        <a:pt x="361" y="1"/>
                        <a:pt x="361" y="1"/>
                      </a:cubicBezTo>
                      <a:cubicBezTo>
                        <a:pt x="360" y="2"/>
                        <a:pt x="360" y="2"/>
                        <a:pt x="360" y="2"/>
                      </a:cubicBezTo>
                      <a:cubicBezTo>
                        <a:pt x="357" y="3"/>
                        <a:pt x="357" y="3"/>
                        <a:pt x="357" y="3"/>
                      </a:cubicBezTo>
                      <a:cubicBezTo>
                        <a:pt x="354" y="4"/>
                        <a:pt x="354" y="4"/>
                        <a:pt x="354" y="4"/>
                      </a:cubicBezTo>
                      <a:cubicBezTo>
                        <a:pt x="352" y="5"/>
                        <a:pt x="352" y="5"/>
                        <a:pt x="352" y="5"/>
                      </a:cubicBezTo>
                      <a:cubicBezTo>
                        <a:pt x="351" y="5"/>
                        <a:pt x="351" y="5"/>
                        <a:pt x="351" y="5"/>
                      </a:cubicBezTo>
                      <a:cubicBezTo>
                        <a:pt x="350" y="6"/>
                        <a:pt x="350" y="6"/>
                        <a:pt x="350" y="6"/>
                      </a:cubicBezTo>
                      <a:cubicBezTo>
                        <a:pt x="350" y="7"/>
                        <a:pt x="350" y="7"/>
                        <a:pt x="350" y="7"/>
                      </a:cubicBezTo>
                      <a:cubicBezTo>
                        <a:pt x="351" y="9"/>
                        <a:pt x="351" y="9"/>
                        <a:pt x="351" y="9"/>
                      </a:cubicBezTo>
                      <a:cubicBezTo>
                        <a:pt x="351" y="11"/>
                        <a:pt x="351" y="11"/>
                        <a:pt x="351" y="11"/>
                      </a:cubicBezTo>
                      <a:cubicBezTo>
                        <a:pt x="352" y="12"/>
                        <a:pt x="352" y="12"/>
                        <a:pt x="352" y="12"/>
                      </a:cubicBezTo>
                      <a:cubicBezTo>
                        <a:pt x="352" y="13"/>
                        <a:pt x="352" y="13"/>
                        <a:pt x="352" y="13"/>
                      </a:cubicBezTo>
                      <a:cubicBezTo>
                        <a:pt x="360" y="14"/>
                        <a:pt x="360" y="14"/>
                        <a:pt x="360" y="14"/>
                      </a:cubicBezTo>
                      <a:cubicBezTo>
                        <a:pt x="358" y="19"/>
                        <a:pt x="358" y="19"/>
                        <a:pt x="358" y="19"/>
                      </a:cubicBezTo>
                      <a:cubicBezTo>
                        <a:pt x="360" y="19"/>
                        <a:pt x="360" y="19"/>
                        <a:pt x="360" y="19"/>
                      </a:cubicBezTo>
                      <a:cubicBezTo>
                        <a:pt x="360" y="21"/>
                        <a:pt x="360" y="21"/>
                        <a:pt x="360" y="21"/>
                      </a:cubicBezTo>
                      <a:cubicBezTo>
                        <a:pt x="360" y="22"/>
                        <a:pt x="360" y="22"/>
                        <a:pt x="360" y="22"/>
                      </a:cubicBezTo>
                      <a:cubicBezTo>
                        <a:pt x="358" y="22"/>
                        <a:pt x="358" y="22"/>
                        <a:pt x="358" y="22"/>
                      </a:cubicBezTo>
                      <a:cubicBezTo>
                        <a:pt x="359" y="23"/>
                        <a:pt x="359" y="23"/>
                        <a:pt x="359" y="23"/>
                      </a:cubicBezTo>
                      <a:cubicBezTo>
                        <a:pt x="359" y="24"/>
                        <a:pt x="359" y="24"/>
                        <a:pt x="359" y="24"/>
                      </a:cubicBezTo>
                      <a:cubicBezTo>
                        <a:pt x="360" y="26"/>
                        <a:pt x="360" y="26"/>
                        <a:pt x="360" y="26"/>
                      </a:cubicBezTo>
                      <a:cubicBezTo>
                        <a:pt x="360" y="29"/>
                        <a:pt x="360" y="29"/>
                        <a:pt x="360" y="29"/>
                      </a:cubicBezTo>
                      <a:cubicBezTo>
                        <a:pt x="361" y="30"/>
                        <a:pt x="361" y="30"/>
                        <a:pt x="361" y="30"/>
                      </a:cubicBezTo>
                      <a:cubicBezTo>
                        <a:pt x="360" y="32"/>
                        <a:pt x="360" y="32"/>
                        <a:pt x="360" y="32"/>
                      </a:cubicBezTo>
                      <a:cubicBezTo>
                        <a:pt x="355" y="32"/>
                        <a:pt x="355" y="32"/>
                        <a:pt x="355" y="32"/>
                      </a:cubicBezTo>
                      <a:cubicBezTo>
                        <a:pt x="352" y="31"/>
                        <a:pt x="352" y="31"/>
                        <a:pt x="352" y="31"/>
                      </a:cubicBezTo>
                      <a:cubicBezTo>
                        <a:pt x="350" y="31"/>
                        <a:pt x="350" y="31"/>
                        <a:pt x="350" y="31"/>
                      </a:cubicBezTo>
                      <a:cubicBezTo>
                        <a:pt x="348" y="28"/>
                        <a:pt x="348" y="28"/>
                        <a:pt x="348" y="28"/>
                      </a:cubicBezTo>
                      <a:cubicBezTo>
                        <a:pt x="342" y="23"/>
                        <a:pt x="342" y="23"/>
                        <a:pt x="342" y="23"/>
                      </a:cubicBezTo>
                      <a:cubicBezTo>
                        <a:pt x="340" y="23"/>
                        <a:pt x="340" y="23"/>
                        <a:pt x="340" y="23"/>
                      </a:cubicBezTo>
                      <a:cubicBezTo>
                        <a:pt x="338" y="24"/>
                        <a:pt x="338" y="24"/>
                        <a:pt x="338" y="24"/>
                      </a:cubicBezTo>
                      <a:cubicBezTo>
                        <a:pt x="336" y="24"/>
                        <a:pt x="336" y="24"/>
                        <a:pt x="336" y="24"/>
                      </a:cubicBezTo>
                      <a:cubicBezTo>
                        <a:pt x="334" y="25"/>
                        <a:pt x="334" y="25"/>
                        <a:pt x="334" y="25"/>
                      </a:cubicBezTo>
                      <a:cubicBezTo>
                        <a:pt x="333" y="26"/>
                        <a:pt x="333" y="26"/>
                        <a:pt x="333" y="26"/>
                      </a:cubicBezTo>
                      <a:cubicBezTo>
                        <a:pt x="332" y="28"/>
                        <a:pt x="332" y="28"/>
                        <a:pt x="332" y="28"/>
                      </a:cubicBezTo>
                      <a:cubicBezTo>
                        <a:pt x="332" y="30"/>
                        <a:pt x="332" y="30"/>
                        <a:pt x="332" y="30"/>
                      </a:cubicBezTo>
                      <a:cubicBezTo>
                        <a:pt x="331" y="32"/>
                        <a:pt x="331" y="32"/>
                        <a:pt x="331" y="32"/>
                      </a:cubicBezTo>
                      <a:cubicBezTo>
                        <a:pt x="329" y="33"/>
                        <a:pt x="329" y="33"/>
                        <a:pt x="329" y="33"/>
                      </a:cubicBezTo>
                      <a:cubicBezTo>
                        <a:pt x="328" y="35"/>
                        <a:pt x="328" y="35"/>
                        <a:pt x="328" y="35"/>
                      </a:cubicBezTo>
                      <a:cubicBezTo>
                        <a:pt x="328" y="38"/>
                        <a:pt x="328" y="38"/>
                        <a:pt x="328" y="38"/>
                      </a:cubicBezTo>
                      <a:cubicBezTo>
                        <a:pt x="329" y="40"/>
                        <a:pt x="329" y="40"/>
                        <a:pt x="329" y="40"/>
                      </a:cubicBezTo>
                      <a:cubicBezTo>
                        <a:pt x="329" y="41"/>
                        <a:pt x="329" y="41"/>
                        <a:pt x="329" y="41"/>
                      </a:cubicBezTo>
                      <a:cubicBezTo>
                        <a:pt x="330" y="41"/>
                        <a:pt x="330" y="41"/>
                        <a:pt x="330" y="41"/>
                      </a:cubicBezTo>
                      <a:cubicBezTo>
                        <a:pt x="331" y="41"/>
                        <a:pt x="331" y="41"/>
                        <a:pt x="331" y="41"/>
                      </a:cubicBezTo>
                      <a:cubicBezTo>
                        <a:pt x="331" y="42"/>
                        <a:pt x="331" y="42"/>
                        <a:pt x="331" y="42"/>
                      </a:cubicBezTo>
                      <a:cubicBezTo>
                        <a:pt x="329" y="43"/>
                        <a:pt x="329" y="43"/>
                        <a:pt x="329" y="43"/>
                      </a:cubicBezTo>
                      <a:cubicBezTo>
                        <a:pt x="328" y="43"/>
                        <a:pt x="328" y="43"/>
                        <a:pt x="328" y="43"/>
                      </a:cubicBezTo>
                      <a:cubicBezTo>
                        <a:pt x="328" y="49"/>
                        <a:pt x="328" y="49"/>
                        <a:pt x="328" y="49"/>
                      </a:cubicBezTo>
                      <a:cubicBezTo>
                        <a:pt x="330" y="53"/>
                        <a:pt x="330" y="53"/>
                        <a:pt x="330" y="53"/>
                      </a:cubicBezTo>
                      <a:cubicBezTo>
                        <a:pt x="331" y="54"/>
                        <a:pt x="331" y="54"/>
                        <a:pt x="331" y="54"/>
                      </a:cubicBezTo>
                      <a:cubicBezTo>
                        <a:pt x="331" y="55"/>
                        <a:pt x="331" y="55"/>
                        <a:pt x="331" y="55"/>
                      </a:cubicBezTo>
                      <a:cubicBezTo>
                        <a:pt x="334" y="55"/>
                        <a:pt x="334" y="55"/>
                        <a:pt x="334" y="55"/>
                      </a:cubicBezTo>
                      <a:cubicBezTo>
                        <a:pt x="334" y="56"/>
                        <a:pt x="334" y="56"/>
                        <a:pt x="334" y="56"/>
                      </a:cubicBezTo>
                      <a:cubicBezTo>
                        <a:pt x="336" y="56"/>
                        <a:pt x="336" y="56"/>
                        <a:pt x="336" y="56"/>
                      </a:cubicBezTo>
                      <a:cubicBezTo>
                        <a:pt x="337" y="57"/>
                        <a:pt x="337" y="57"/>
                        <a:pt x="337" y="57"/>
                      </a:cubicBezTo>
                      <a:cubicBezTo>
                        <a:pt x="341" y="57"/>
                        <a:pt x="341" y="57"/>
                        <a:pt x="341" y="57"/>
                      </a:cubicBezTo>
                      <a:cubicBezTo>
                        <a:pt x="343" y="56"/>
                        <a:pt x="343" y="56"/>
                        <a:pt x="343" y="56"/>
                      </a:cubicBezTo>
                      <a:cubicBezTo>
                        <a:pt x="346" y="56"/>
                        <a:pt x="346" y="56"/>
                        <a:pt x="346" y="56"/>
                      </a:cubicBezTo>
                      <a:cubicBezTo>
                        <a:pt x="347" y="58"/>
                        <a:pt x="347" y="58"/>
                        <a:pt x="347" y="58"/>
                      </a:cubicBezTo>
                      <a:cubicBezTo>
                        <a:pt x="347" y="61"/>
                        <a:pt x="347" y="61"/>
                        <a:pt x="347" y="61"/>
                      </a:cubicBezTo>
                      <a:cubicBezTo>
                        <a:pt x="345" y="63"/>
                        <a:pt x="345" y="63"/>
                        <a:pt x="345" y="63"/>
                      </a:cubicBezTo>
                      <a:cubicBezTo>
                        <a:pt x="346" y="66"/>
                        <a:pt x="346" y="66"/>
                        <a:pt x="346" y="66"/>
                      </a:cubicBezTo>
                      <a:cubicBezTo>
                        <a:pt x="346" y="66"/>
                        <a:pt x="346" y="66"/>
                        <a:pt x="346" y="66"/>
                      </a:cubicBezTo>
                      <a:cubicBezTo>
                        <a:pt x="346" y="67"/>
                        <a:pt x="346" y="67"/>
                        <a:pt x="346" y="67"/>
                      </a:cubicBezTo>
                      <a:cubicBezTo>
                        <a:pt x="331" y="67"/>
                        <a:pt x="331" y="67"/>
                        <a:pt x="331" y="67"/>
                      </a:cubicBezTo>
                      <a:cubicBezTo>
                        <a:pt x="330" y="66"/>
                        <a:pt x="330" y="66"/>
                        <a:pt x="330" y="66"/>
                      </a:cubicBezTo>
                      <a:cubicBezTo>
                        <a:pt x="328" y="66"/>
                        <a:pt x="328" y="66"/>
                        <a:pt x="328" y="66"/>
                      </a:cubicBezTo>
                      <a:cubicBezTo>
                        <a:pt x="327" y="65"/>
                        <a:pt x="327" y="65"/>
                        <a:pt x="327" y="65"/>
                      </a:cubicBezTo>
                      <a:cubicBezTo>
                        <a:pt x="323" y="65"/>
                        <a:pt x="323" y="65"/>
                        <a:pt x="323" y="65"/>
                      </a:cubicBezTo>
                      <a:cubicBezTo>
                        <a:pt x="322" y="66"/>
                        <a:pt x="322" y="66"/>
                        <a:pt x="322" y="66"/>
                      </a:cubicBezTo>
                      <a:cubicBezTo>
                        <a:pt x="320" y="66"/>
                        <a:pt x="320" y="66"/>
                        <a:pt x="320" y="66"/>
                      </a:cubicBezTo>
                      <a:cubicBezTo>
                        <a:pt x="319" y="65"/>
                        <a:pt x="319" y="65"/>
                        <a:pt x="319" y="65"/>
                      </a:cubicBezTo>
                      <a:cubicBezTo>
                        <a:pt x="314" y="65"/>
                        <a:pt x="314" y="65"/>
                        <a:pt x="314" y="65"/>
                      </a:cubicBezTo>
                      <a:cubicBezTo>
                        <a:pt x="312" y="66"/>
                        <a:pt x="312" y="66"/>
                        <a:pt x="312" y="66"/>
                      </a:cubicBezTo>
                      <a:cubicBezTo>
                        <a:pt x="309" y="66"/>
                        <a:pt x="309" y="66"/>
                        <a:pt x="309" y="66"/>
                      </a:cubicBezTo>
                      <a:cubicBezTo>
                        <a:pt x="308" y="65"/>
                        <a:pt x="308" y="65"/>
                        <a:pt x="308" y="65"/>
                      </a:cubicBezTo>
                      <a:cubicBezTo>
                        <a:pt x="307" y="63"/>
                        <a:pt x="307" y="63"/>
                        <a:pt x="307" y="63"/>
                      </a:cubicBezTo>
                      <a:cubicBezTo>
                        <a:pt x="306" y="62"/>
                        <a:pt x="306" y="62"/>
                        <a:pt x="306" y="62"/>
                      </a:cubicBezTo>
                      <a:cubicBezTo>
                        <a:pt x="306" y="61"/>
                        <a:pt x="306" y="61"/>
                        <a:pt x="306" y="61"/>
                      </a:cubicBezTo>
                      <a:cubicBezTo>
                        <a:pt x="305" y="61"/>
                        <a:pt x="305" y="61"/>
                        <a:pt x="305" y="61"/>
                      </a:cubicBezTo>
                      <a:cubicBezTo>
                        <a:pt x="304" y="60"/>
                        <a:pt x="304" y="60"/>
                        <a:pt x="304" y="60"/>
                      </a:cubicBezTo>
                      <a:cubicBezTo>
                        <a:pt x="297" y="60"/>
                        <a:pt x="297" y="60"/>
                        <a:pt x="297" y="60"/>
                      </a:cubicBezTo>
                      <a:cubicBezTo>
                        <a:pt x="293" y="61"/>
                        <a:pt x="293" y="61"/>
                        <a:pt x="293" y="61"/>
                      </a:cubicBezTo>
                      <a:cubicBezTo>
                        <a:pt x="291" y="62"/>
                        <a:pt x="291" y="62"/>
                        <a:pt x="291" y="62"/>
                      </a:cubicBezTo>
                      <a:cubicBezTo>
                        <a:pt x="288" y="62"/>
                        <a:pt x="288" y="62"/>
                        <a:pt x="288" y="62"/>
                      </a:cubicBezTo>
                      <a:cubicBezTo>
                        <a:pt x="286" y="63"/>
                        <a:pt x="286" y="63"/>
                        <a:pt x="286" y="63"/>
                      </a:cubicBezTo>
                      <a:cubicBezTo>
                        <a:pt x="285" y="64"/>
                        <a:pt x="285" y="64"/>
                        <a:pt x="285" y="64"/>
                      </a:cubicBezTo>
                      <a:cubicBezTo>
                        <a:pt x="284" y="64"/>
                        <a:pt x="284" y="64"/>
                        <a:pt x="284" y="64"/>
                      </a:cubicBezTo>
                      <a:cubicBezTo>
                        <a:pt x="281" y="67"/>
                        <a:pt x="281" y="67"/>
                        <a:pt x="281" y="67"/>
                      </a:cubicBezTo>
                      <a:cubicBezTo>
                        <a:pt x="271" y="68"/>
                        <a:pt x="271" y="68"/>
                        <a:pt x="271" y="68"/>
                      </a:cubicBezTo>
                      <a:cubicBezTo>
                        <a:pt x="270" y="68"/>
                        <a:pt x="270" y="68"/>
                        <a:pt x="270" y="68"/>
                      </a:cubicBezTo>
                      <a:cubicBezTo>
                        <a:pt x="269" y="69"/>
                        <a:pt x="269" y="69"/>
                        <a:pt x="269" y="69"/>
                      </a:cubicBezTo>
                      <a:cubicBezTo>
                        <a:pt x="264" y="71"/>
                        <a:pt x="264" y="71"/>
                        <a:pt x="264" y="71"/>
                      </a:cubicBezTo>
                      <a:cubicBezTo>
                        <a:pt x="263" y="71"/>
                        <a:pt x="263" y="71"/>
                        <a:pt x="263" y="71"/>
                      </a:cubicBezTo>
                      <a:cubicBezTo>
                        <a:pt x="262" y="72"/>
                        <a:pt x="262" y="72"/>
                        <a:pt x="262" y="72"/>
                      </a:cubicBezTo>
                      <a:cubicBezTo>
                        <a:pt x="263" y="73"/>
                        <a:pt x="263" y="73"/>
                        <a:pt x="263" y="73"/>
                      </a:cubicBezTo>
                      <a:cubicBezTo>
                        <a:pt x="263" y="76"/>
                        <a:pt x="263" y="76"/>
                        <a:pt x="263" y="76"/>
                      </a:cubicBezTo>
                      <a:cubicBezTo>
                        <a:pt x="262" y="75"/>
                        <a:pt x="262" y="75"/>
                        <a:pt x="262" y="75"/>
                      </a:cubicBezTo>
                      <a:cubicBezTo>
                        <a:pt x="262" y="75"/>
                        <a:pt x="262" y="75"/>
                        <a:pt x="262" y="75"/>
                      </a:cubicBezTo>
                      <a:cubicBezTo>
                        <a:pt x="262" y="75"/>
                        <a:pt x="262" y="75"/>
                        <a:pt x="262" y="75"/>
                      </a:cubicBezTo>
                      <a:cubicBezTo>
                        <a:pt x="261" y="75"/>
                        <a:pt x="261" y="75"/>
                        <a:pt x="261" y="75"/>
                      </a:cubicBezTo>
                      <a:cubicBezTo>
                        <a:pt x="261" y="75"/>
                        <a:pt x="261" y="75"/>
                        <a:pt x="261" y="75"/>
                      </a:cubicBezTo>
                      <a:cubicBezTo>
                        <a:pt x="259" y="74"/>
                        <a:pt x="259" y="74"/>
                        <a:pt x="259" y="74"/>
                      </a:cubicBezTo>
                      <a:cubicBezTo>
                        <a:pt x="259" y="73"/>
                        <a:pt x="259" y="73"/>
                        <a:pt x="259" y="73"/>
                      </a:cubicBezTo>
                      <a:cubicBezTo>
                        <a:pt x="258" y="71"/>
                        <a:pt x="258" y="71"/>
                        <a:pt x="258" y="71"/>
                      </a:cubicBezTo>
                      <a:cubicBezTo>
                        <a:pt x="257" y="70"/>
                        <a:pt x="257" y="70"/>
                        <a:pt x="257" y="70"/>
                      </a:cubicBezTo>
                      <a:cubicBezTo>
                        <a:pt x="254" y="70"/>
                        <a:pt x="254" y="70"/>
                        <a:pt x="254" y="70"/>
                      </a:cubicBezTo>
                      <a:cubicBezTo>
                        <a:pt x="253" y="69"/>
                        <a:pt x="253" y="69"/>
                        <a:pt x="253" y="69"/>
                      </a:cubicBezTo>
                      <a:cubicBezTo>
                        <a:pt x="252" y="69"/>
                        <a:pt x="252" y="69"/>
                        <a:pt x="252" y="69"/>
                      </a:cubicBezTo>
                      <a:cubicBezTo>
                        <a:pt x="251" y="68"/>
                        <a:pt x="251" y="68"/>
                        <a:pt x="251" y="68"/>
                      </a:cubicBezTo>
                      <a:cubicBezTo>
                        <a:pt x="249" y="68"/>
                        <a:pt x="249" y="68"/>
                        <a:pt x="249" y="68"/>
                      </a:cubicBezTo>
                      <a:cubicBezTo>
                        <a:pt x="248" y="67"/>
                        <a:pt x="248" y="67"/>
                        <a:pt x="248" y="67"/>
                      </a:cubicBezTo>
                      <a:cubicBezTo>
                        <a:pt x="244" y="67"/>
                        <a:pt x="244" y="67"/>
                        <a:pt x="244" y="67"/>
                      </a:cubicBezTo>
                      <a:cubicBezTo>
                        <a:pt x="242" y="69"/>
                        <a:pt x="242" y="69"/>
                        <a:pt x="242" y="69"/>
                      </a:cubicBezTo>
                      <a:cubicBezTo>
                        <a:pt x="234" y="69"/>
                        <a:pt x="234" y="69"/>
                        <a:pt x="234" y="69"/>
                      </a:cubicBezTo>
                      <a:cubicBezTo>
                        <a:pt x="234" y="72"/>
                        <a:pt x="234" y="72"/>
                        <a:pt x="234" y="72"/>
                      </a:cubicBezTo>
                      <a:cubicBezTo>
                        <a:pt x="227" y="72"/>
                        <a:pt x="227" y="72"/>
                        <a:pt x="227" y="72"/>
                      </a:cubicBezTo>
                      <a:cubicBezTo>
                        <a:pt x="227" y="70"/>
                        <a:pt x="227" y="70"/>
                        <a:pt x="227" y="70"/>
                      </a:cubicBezTo>
                      <a:cubicBezTo>
                        <a:pt x="229" y="68"/>
                        <a:pt x="229" y="68"/>
                        <a:pt x="229" y="68"/>
                      </a:cubicBezTo>
                      <a:cubicBezTo>
                        <a:pt x="229" y="67"/>
                        <a:pt x="229" y="67"/>
                        <a:pt x="229" y="67"/>
                      </a:cubicBezTo>
                      <a:cubicBezTo>
                        <a:pt x="230" y="65"/>
                        <a:pt x="230" y="65"/>
                        <a:pt x="230" y="65"/>
                      </a:cubicBezTo>
                      <a:cubicBezTo>
                        <a:pt x="226" y="67"/>
                        <a:pt x="226" y="67"/>
                        <a:pt x="226" y="67"/>
                      </a:cubicBezTo>
                      <a:cubicBezTo>
                        <a:pt x="219" y="66"/>
                        <a:pt x="219" y="66"/>
                        <a:pt x="219" y="66"/>
                      </a:cubicBezTo>
                      <a:cubicBezTo>
                        <a:pt x="218" y="65"/>
                        <a:pt x="218" y="65"/>
                        <a:pt x="218" y="65"/>
                      </a:cubicBezTo>
                      <a:cubicBezTo>
                        <a:pt x="218" y="63"/>
                        <a:pt x="218" y="63"/>
                        <a:pt x="218" y="63"/>
                      </a:cubicBezTo>
                      <a:cubicBezTo>
                        <a:pt x="217" y="61"/>
                        <a:pt x="217" y="61"/>
                        <a:pt x="217" y="61"/>
                      </a:cubicBezTo>
                      <a:cubicBezTo>
                        <a:pt x="216" y="61"/>
                        <a:pt x="216" y="61"/>
                        <a:pt x="216" y="61"/>
                      </a:cubicBezTo>
                      <a:cubicBezTo>
                        <a:pt x="216" y="60"/>
                        <a:pt x="216" y="60"/>
                        <a:pt x="216" y="60"/>
                      </a:cubicBezTo>
                      <a:cubicBezTo>
                        <a:pt x="215" y="59"/>
                        <a:pt x="215" y="59"/>
                        <a:pt x="215" y="59"/>
                      </a:cubicBezTo>
                      <a:cubicBezTo>
                        <a:pt x="215" y="56"/>
                        <a:pt x="215" y="56"/>
                        <a:pt x="215" y="56"/>
                      </a:cubicBezTo>
                      <a:cubicBezTo>
                        <a:pt x="216" y="52"/>
                        <a:pt x="216" y="52"/>
                        <a:pt x="216" y="52"/>
                      </a:cubicBezTo>
                      <a:cubicBezTo>
                        <a:pt x="215" y="51"/>
                        <a:pt x="215" y="51"/>
                        <a:pt x="215" y="51"/>
                      </a:cubicBezTo>
                      <a:cubicBezTo>
                        <a:pt x="215" y="49"/>
                        <a:pt x="215" y="49"/>
                        <a:pt x="215" y="49"/>
                      </a:cubicBezTo>
                      <a:cubicBezTo>
                        <a:pt x="219" y="46"/>
                        <a:pt x="219" y="46"/>
                        <a:pt x="219" y="46"/>
                      </a:cubicBezTo>
                      <a:cubicBezTo>
                        <a:pt x="221" y="41"/>
                        <a:pt x="221" y="41"/>
                        <a:pt x="221" y="41"/>
                      </a:cubicBezTo>
                      <a:cubicBezTo>
                        <a:pt x="224" y="41"/>
                        <a:pt x="224" y="41"/>
                        <a:pt x="224" y="41"/>
                      </a:cubicBezTo>
                      <a:cubicBezTo>
                        <a:pt x="226" y="36"/>
                        <a:pt x="226" y="36"/>
                        <a:pt x="226" y="36"/>
                      </a:cubicBezTo>
                      <a:cubicBezTo>
                        <a:pt x="219" y="36"/>
                        <a:pt x="219" y="36"/>
                        <a:pt x="219" y="36"/>
                      </a:cubicBezTo>
                      <a:cubicBezTo>
                        <a:pt x="219" y="32"/>
                        <a:pt x="219" y="32"/>
                        <a:pt x="219" y="32"/>
                      </a:cubicBezTo>
                      <a:cubicBezTo>
                        <a:pt x="223" y="28"/>
                        <a:pt x="223" y="28"/>
                        <a:pt x="223" y="28"/>
                      </a:cubicBezTo>
                      <a:cubicBezTo>
                        <a:pt x="223" y="26"/>
                        <a:pt x="223" y="26"/>
                        <a:pt x="223" y="26"/>
                      </a:cubicBezTo>
                      <a:cubicBezTo>
                        <a:pt x="223" y="24"/>
                        <a:pt x="223" y="24"/>
                        <a:pt x="223" y="24"/>
                      </a:cubicBezTo>
                      <a:cubicBezTo>
                        <a:pt x="216" y="24"/>
                        <a:pt x="216" y="24"/>
                        <a:pt x="216" y="24"/>
                      </a:cubicBezTo>
                      <a:cubicBezTo>
                        <a:pt x="216" y="26"/>
                        <a:pt x="216" y="26"/>
                        <a:pt x="216" y="26"/>
                      </a:cubicBezTo>
                      <a:cubicBezTo>
                        <a:pt x="213" y="28"/>
                        <a:pt x="213" y="28"/>
                        <a:pt x="213" y="28"/>
                      </a:cubicBezTo>
                      <a:cubicBezTo>
                        <a:pt x="213" y="30"/>
                        <a:pt x="213" y="30"/>
                        <a:pt x="213" y="30"/>
                      </a:cubicBezTo>
                      <a:cubicBezTo>
                        <a:pt x="212" y="30"/>
                        <a:pt x="212" y="30"/>
                        <a:pt x="212" y="30"/>
                      </a:cubicBezTo>
                      <a:cubicBezTo>
                        <a:pt x="212" y="36"/>
                        <a:pt x="212" y="36"/>
                        <a:pt x="212" y="36"/>
                      </a:cubicBezTo>
                      <a:cubicBezTo>
                        <a:pt x="209" y="33"/>
                        <a:pt x="209" y="33"/>
                        <a:pt x="209" y="33"/>
                      </a:cubicBezTo>
                      <a:cubicBezTo>
                        <a:pt x="208" y="28"/>
                        <a:pt x="208" y="28"/>
                        <a:pt x="208" y="28"/>
                      </a:cubicBezTo>
                      <a:cubicBezTo>
                        <a:pt x="205" y="30"/>
                        <a:pt x="205" y="30"/>
                        <a:pt x="205" y="30"/>
                      </a:cubicBezTo>
                      <a:cubicBezTo>
                        <a:pt x="203" y="30"/>
                        <a:pt x="203" y="30"/>
                        <a:pt x="203" y="30"/>
                      </a:cubicBezTo>
                      <a:cubicBezTo>
                        <a:pt x="203" y="32"/>
                        <a:pt x="203" y="32"/>
                        <a:pt x="203" y="32"/>
                      </a:cubicBezTo>
                      <a:cubicBezTo>
                        <a:pt x="203" y="33"/>
                        <a:pt x="203" y="33"/>
                        <a:pt x="203" y="33"/>
                      </a:cubicBezTo>
                      <a:cubicBezTo>
                        <a:pt x="205" y="33"/>
                        <a:pt x="205" y="33"/>
                        <a:pt x="205" y="33"/>
                      </a:cubicBezTo>
                      <a:cubicBezTo>
                        <a:pt x="208" y="36"/>
                        <a:pt x="208" y="36"/>
                        <a:pt x="208" y="36"/>
                      </a:cubicBezTo>
                      <a:cubicBezTo>
                        <a:pt x="208" y="38"/>
                        <a:pt x="208" y="38"/>
                        <a:pt x="208" y="38"/>
                      </a:cubicBezTo>
                      <a:cubicBezTo>
                        <a:pt x="203" y="36"/>
                        <a:pt x="203" y="36"/>
                        <a:pt x="203" y="36"/>
                      </a:cubicBezTo>
                      <a:cubicBezTo>
                        <a:pt x="201" y="40"/>
                        <a:pt x="201" y="40"/>
                        <a:pt x="201" y="40"/>
                      </a:cubicBezTo>
                      <a:cubicBezTo>
                        <a:pt x="200" y="40"/>
                        <a:pt x="200" y="40"/>
                        <a:pt x="200" y="40"/>
                      </a:cubicBezTo>
                      <a:cubicBezTo>
                        <a:pt x="200" y="43"/>
                        <a:pt x="200" y="43"/>
                        <a:pt x="200" y="43"/>
                      </a:cubicBezTo>
                      <a:cubicBezTo>
                        <a:pt x="200" y="44"/>
                        <a:pt x="200" y="44"/>
                        <a:pt x="200" y="44"/>
                      </a:cubicBezTo>
                      <a:cubicBezTo>
                        <a:pt x="203" y="46"/>
                        <a:pt x="203" y="46"/>
                        <a:pt x="203" y="46"/>
                      </a:cubicBezTo>
                      <a:cubicBezTo>
                        <a:pt x="205" y="46"/>
                        <a:pt x="205" y="46"/>
                        <a:pt x="205" y="46"/>
                      </a:cubicBezTo>
                      <a:cubicBezTo>
                        <a:pt x="201" y="49"/>
                        <a:pt x="201" y="49"/>
                        <a:pt x="201" y="49"/>
                      </a:cubicBezTo>
                      <a:cubicBezTo>
                        <a:pt x="201" y="51"/>
                        <a:pt x="201" y="51"/>
                        <a:pt x="201" y="51"/>
                      </a:cubicBezTo>
                      <a:cubicBezTo>
                        <a:pt x="203" y="52"/>
                        <a:pt x="203" y="52"/>
                        <a:pt x="203" y="52"/>
                      </a:cubicBezTo>
                      <a:cubicBezTo>
                        <a:pt x="205" y="52"/>
                        <a:pt x="205" y="52"/>
                        <a:pt x="205" y="52"/>
                      </a:cubicBezTo>
                      <a:cubicBezTo>
                        <a:pt x="205" y="56"/>
                        <a:pt x="205" y="56"/>
                        <a:pt x="205" y="56"/>
                      </a:cubicBezTo>
                      <a:cubicBezTo>
                        <a:pt x="203" y="59"/>
                        <a:pt x="203" y="59"/>
                        <a:pt x="203" y="59"/>
                      </a:cubicBezTo>
                      <a:cubicBezTo>
                        <a:pt x="205" y="59"/>
                        <a:pt x="205" y="59"/>
                        <a:pt x="205" y="59"/>
                      </a:cubicBezTo>
                      <a:cubicBezTo>
                        <a:pt x="211" y="59"/>
                        <a:pt x="211" y="59"/>
                        <a:pt x="211" y="59"/>
                      </a:cubicBezTo>
                      <a:cubicBezTo>
                        <a:pt x="211" y="60"/>
                        <a:pt x="211" y="60"/>
                        <a:pt x="211" y="60"/>
                      </a:cubicBezTo>
                      <a:cubicBezTo>
                        <a:pt x="215" y="60"/>
                        <a:pt x="215" y="60"/>
                        <a:pt x="215" y="60"/>
                      </a:cubicBezTo>
                      <a:cubicBezTo>
                        <a:pt x="216" y="62"/>
                        <a:pt x="216" y="62"/>
                        <a:pt x="216" y="62"/>
                      </a:cubicBezTo>
                      <a:cubicBezTo>
                        <a:pt x="215" y="61"/>
                        <a:pt x="215" y="61"/>
                        <a:pt x="215" y="61"/>
                      </a:cubicBezTo>
                      <a:cubicBezTo>
                        <a:pt x="211" y="61"/>
                        <a:pt x="211" y="61"/>
                        <a:pt x="211" y="61"/>
                      </a:cubicBezTo>
                      <a:cubicBezTo>
                        <a:pt x="210" y="60"/>
                        <a:pt x="210" y="60"/>
                        <a:pt x="210" y="60"/>
                      </a:cubicBezTo>
                      <a:cubicBezTo>
                        <a:pt x="205" y="60"/>
                        <a:pt x="205" y="60"/>
                        <a:pt x="205" y="60"/>
                      </a:cubicBezTo>
                      <a:cubicBezTo>
                        <a:pt x="209" y="66"/>
                        <a:pt x="209" y="66"/>
                        <a:pt x="209" y="66"/>
                      </a:cubicBezTo>
                      <a:cubicBezTo>
                        <a:pt x="207" y="68"/>
                        <a:pt x="207" y="68"/>
                        <a:pt x="207" y="68"/>
                      </a:cubicBezTo>
                      <a:cubicBezTo>
                        <a:pt x="210" y="72"/>
                        <a:pt x="210" y="72"/>
                        <a:pt x="210" y="72"/>
                      </a:cubicBezTo>
                      <a:cubicBezTo>
                        <a:pt x="213" y="75"/>
                        <a:pt x="213" y="75"/>
                        <a:pt x="213" y="75"/>
                      </a:cubicBezTo>
                      <a:cubicBezTo>
                        <a:pt x="208" y="73"/>
                        <a:pt x="208" y="73"/>
                        <a:pt x="208" y="73"/>
                      </a:cubicBezTo>
                      <a:cubicBezTo>
                        <a:pt x="204" y="74"/>
                        <a:pt x="204" y="74"/>
                        <a:pt x="204" y="74"/>
                      </a:cubicBezTo>
                      <a:cubicBezTo>
                        <a:pt x="204" y="78"/>
                        <a:pt x="204" y="78"/>
                        <a:pt x="204" y="78"/>
                      </a:cubicBezTo>
                      <a:cubicBezTo>
                        <a:pt x="199" y="78"/>
                        <a:pt x="199" y="78"/>
                        <a:pt x="199" y="78"/>
                      </a:cubicBezTo>
                      <a:cubicBezTo>
                        <a:pt x="198" y="76"/>
                        <a:pt x="198" y="76"/>
                        <a:pt x="198" y="76"/>
                      </a:cubicBezTo>
                      <a:cubicBezTo>
                        <a:pt x="191" y="76"/>
                        <a:pt x="191" y="76"/>
                        <a:pt x="191" y="76"/>
                      </a:cubicBezTo>
                      <a:cubicBezTo>
                        <a:pt x="191" y="81"/>
                        <a:pt x="191" y="81"/>
                        <a:pt x="191" y="81"/>
                      </a:cubicBezTo>
                      <a:cubicBezTo>
                        <a:pt x="192" y="81"/>
                        <a:pt x="192" y="81"/>
                        <a:pt x="192" y="81"/>
                      </a:cubicBezTo>
                      <a:cubicBezTo>
                        <a:pt x="191" y="82"/>
                        <a:pt x="191" y="82"/>
                        <a:pt x="191" y="82"/>
                      </a:cubicBezTo>
                      <a:cubicBezTo>
                        <a:pt x="189" y="81"/>
                        <a:pt x="189" y="81"/>
                        <a:pt x="189" y="81"/>
                      </a:cubicBezTo>
                      <a:cubicBezTo>
                        <a:pt x="188" y="81"/>
                        <a:pt x="188" y="81"/>
                        <a:pt x="188" y="81"/>
                      </a:cubicBezTo>
                      <a:cubicBezTo>
                        <a:pt x="186" y="80"/>
                        <a:pt x="186" y="80"/>
                        <a:pt x="186" y="80"/>
                      </a:cubicBezTo>
                      <a:cubicBezTo>
                        <a:pt x="176" y="80"/>
                        <a:pt x="176" y="80"/>
                        <a:pt x="176" y="80"/>
                      </a:cubicBezTo>
                      <a:cubicBezTo>
                        <a:pt x="174" y="82"/>
                        <a:pt x="174" y="82"/>
                        <a:pt x="174" y="82"/>
                      </a:cubicBezTo>
                      <a:cubicBezTo>
                        <a:pt x="172" y="83"/>
                        <a:pt x="172" y="83"/>
                        <a:pt x="172" y="83"/>
                      </a:cubicBezTo>
                      <a:cubicBezTo>
                        <a:pt x="172" y="85"/>
                        <a:pt x="172" y="85"/>
                        <a:pt x="172" y="85"/>
                      </a:cubicBezTo>
                      <a:cubicBezTo>
                        <a:pt x="173" y="86"/>
                        <a:pt x="173" y="86"/>
                        <a:pt x="173" y="86"/>
                      </a:cubicBezTo>
                      <a:cubicBezTo>
                        <a:pt x="173" y="89"/>
                        <a:pt x="173" y="89"/>
                        <a:pt x="173" y="89"/>
                      </a:cubicBezTo>
                      <a:cubicBezTo>
                        <a:pt x="174" y="90"/>
                        <a:pt x="174" y="90"/>
                        <a:pt x="174" y="90"/>
                      </a:cubicBezTo>
                      <a:cubicBezTo>
                        <a:pt x="175" y="90"/>
                        <a:pt x="175" y="90"/>
                        <a:pt x="175" y="90"/>
                      </a:cubicBezTo>
                      <a:cubicBezTo>
                        <a:pt x="176" y="91"/>
                        <a:pt x="176" y="91"/>
                        <a:pt x="176" y="91"/>
                      </a:cubicBezTo>
                      <a:cubicBezTo>
                        <a:pt x="176" y="93"/>
                        <a:pt x="176" y="93"/>
                        <a:pt x="176" y="93"/>
                      </a:cubicBezTo>
                      <a:cubicBezTo>
                        <a:pt x="174" y="94"/>
                        <a:pt x="174" y="94"/>
                        <a:pt x="174" y="94"/>
                      </a:cubicBezTo>
                      <a:cubicBezTo>
                        <a:pt x="173" y="95"/>
                        <a:pt x="173" y="95"/>
                        <a:pt x="173" y="95"/>
                      </a:cubicBezTo>
                      <a:cubicBezTo>
                        <a:pt x="170" y="95"/>
                        <a:pt x="170" y="95"/>
                        <a:pt x="170" y="95"/>
                      </a:cubicBezTo>
                      <a:cubicBezTo>
                        <a:pt x="169" y="94"/>
                        <a:pt x="169" y="94"/>
                        <a:pt x="169" y="94"/>
                      </a:cubicBezTo>
                      <a:cubicBezTo>
                        <a:pt x="169" y="91"/>
                        <a:pt x="169" y="91"/>
                        <a:pt x="169" y="91"/>
                      </a:cubicBezTo>
                      <a:cubicBezTo>
                        <a:pt x="171" y="89"/>
                        <a:pt x="171" y="89"/>
                        <a:pt x="171" y="89"/>
                      </a:cubicBezTo>
                      <a:cubicBezTo>
                        <a:pt x="171" y="86"/>
                        <a:pt x="171" y="86"/>
                        <a:pt x="171" y="86"/>
                      </a:cubicBezTo>
                      <a:cubicBezTo>
                        <a:pt x="170" y="85"/>
                        <a:pt x="170" y="85"/>
                        <a:pt x="170" y="85"/>
                      </a:cubicBezTo>
                      <a:cubicBezTo>
                        <a:pt x="170" y="84"/>
                        <a:pt x="170" y="84"/>
                        <a:pt x="170" y="84"/>
                      </a:cubicBezTo>
                      <a:cubicBezTo>
                        <a:pt x="168" y="86"/>
                        <a:pt x="168" y="86"/>
                        <a:pt x="168" y="86"/>
                      </a:cubicBezTo>
                      <a:cubicBezTo>
                        <a:pt x="166" y="87"/>
                        <a:pt x="166" y="87"/>
                        <a:pt x="166" y="87"/>
                      </a:cubicBezTo>
                      <a:cubicBezTo>
                        <a:pt x="165" y="88"/>
                        <a:pt x="165" y="88"/>
                        <a:pt x="165" y="88"/>
                      </a:cubicBezTo>
                      <a:cubicBezTo>
                        <a:pt x="163" y="89"/>
                        <a:pt x="163" y="89"/>
                        <a:pt x="163" y="89"/>
                      </a:cubicBezTo>
                      <a:cubicBezTo>
                        <a:pt x="162" y="91"/>
                        <a:pt x="162" y="91"/>
                        <a:pt x="162" y="91"/>
                      </a:cubicBezTo>
                      <a:cubicBezTo>
                        <a:pt x="162" y="94"/>
                        <a:pt x="162" y="94"/>
                        <a:pt x="162" y="94"/>
                      </a:cubicBezTo>
                      <a:cubicBezTo>
                        <a:pt x="160" y="95"/>
                        <a:pt x="160" y="95"/>
                        <a:pt x="160" y="95"/>
                      </a:cubicBezTo>
                      <a:cubicBezTo>
                        <a:pt x="160" y="97"/>
                        <a:pt x="160" y="97"/>
                        <a:pt x="160" y="97"/>
                      </a:cubicBezTo>
                      <a:cubicBezTo>
                        <a:pt x="155" y="102"/>
                        <a:pt x="155" y="102"/>
                        <a:pt x="155" y="102"/>
                      </a:cubicBezTo>
                      <a:cubicBezTo>
                        <a:pt x="157" y="104"/>
                        <a:pt x="157" y="104"/>
                        <a:pt x="157" y="104"/>
                      </a:cubicBezTo>
                      <a:cubicBezTo>
                        <a:pt x="152" y="104"/>
                        <a:pt x="152" y="104"/>
                        <a:pt x="152" y="104"/>
                      </a:cubicBezTo>
                      <a:cubicBezTo>
                        <a:pt x="150" y="105"/>
                        <a:pt x="150" y="105"/>
                        <a:pt x="150" y="105"/>
                      </a:cubicBezTo>
                      <a:cubicBezTo>
                        <a:pt x="150" y="105"/>
                        <a:pt x="150" y="105"/>
                        <a:pt x="150" y="105"/>
                      </a:cubicBezTo>
                      <a:cubicBezTo>
                        <a:pt x="148" y="105"/>
                        <a:pt x="148" y="105"/>
                        <a:pt x="148" y="105"/>
                      </a:cubicBezTo>
                      <a:cubicBezTo>
                        <a:pt x="144" y="108"/>
                        <a:pt x="144" y="108"/>
                        <a:pt x="144" y="108"/>
                      </a:cubicBezTo>
                      <a:cubicBezTo>
                        <a:pt x="144" y="111"/>
                        <a:pt x="144" y="111"/>
                        <a:pt x="144" y="111"/>
                      </a:cubicBezTo>
                      <a:cubicBezTo>
                        <a:pt x="144" y="111"/>
                        <a:pt x="144" y="111"/>
                        <a:pt x="144" y="111"/>
                      </a:cubicBezTo>
                      <a:cubicBezTo>
                        <a:pt x="144" y="108"/>
                        <a:pt x="144" y="108"/>
                        <a:pt x="144" y="108"/>
                      </a:cubicBezTo>
                      <a:cubicBezTo>
                        <a:pt x="138" y="108"/>
                        <a:pt x="138" y="108"/>
                        <a:pt x="138" y="108"/>
                      </a:cubicBezTo>
                      <a:cubicBezTo>
                        <a:pt x="136" y="109"/>
                        <a:pt x="136" y="109"/>
                        <a:pt x="136" y="109"/>
                      </a:cubicBezTo>
                      <a:cubicBezTo>
                        <a:pt x="135" y="109"/>
                        <a:pt x="135" y="109"/>
                        <a:pt x="135" y="109"/>
                      </a:cubicBezTo>
                      <a:cubicBezTo>
                        <a:pt x="133" y="110"/>
                        <a:pt x="133" y="110"/>
                        <a:pt x="133" y="110"/>
                      </a:cubicBezTo>
                      <a:cubicBezTo>
                        <a:pt x="129" y="110"/>
                        <a:pt x="129" y="110"/>
                        <a:pt x="129" y="110"/>
                      </a:cubicBezTo>
                      <a:cubicBezTo>
                        <a:pt x="129" y="112"/>
                        <a:pt x="129" y="112"/>
                        <a:pt x="129" y="112"/>
                      </a:cubicBezTo>
                      <a:cubicBezTo>
                        <a:pt x="129" y="113"/>
                        <a:pt x="129" y="113"/>
                        <a:pt x="129" y="113"/>
                      </a:cubicBezTo>
                      <a:cubicBezTo>
                        <a:pt x="129" y="116"/>
                        <a:pt x="129" y="116"/>
                        <a:pt x="129" y="116"/>
                      </a:cubicBezTo>
                      <a:cubicBezTo>
                        <a:pt x="131" y="117"/>
                        <a:pt x="131" y="117"/>
                        <a:pt x="131" y="117"/>
                      </a:cubicBezTo>
                      <a:cubicBezTo>
                        <a:pt x="131" y="121"/>
                        <a:pt x="131" y="121"/>
                        <a:pt x="131" y="121"/>
                      </a:cubicBezTo>
                      <a:cubicBezTo>
                        <a:pt x="129" y="122"/>
                        <a:pt x="129" y="122"/>
                        <a:pt x="129" y="122"/>
                      </a:cubicBezTo>
                      <a:cubicBezTo>
                        <a:pt x="125" y="124"/>
                        <a:pt x="125" y="124"/>
                        <a:pt x="125" y="124"/>
                      </a:cubicBezTo>
                      <a:cubicBezTo>
                        <a:pt x="121" y="124"/>
                        <a:pt x="121" y="124"/>
                        <a:pt x="121" y="124"/>
                      </a:cubicBezTo>
                      <a:cubicBezTo>
                        <a:pt x="115" y="129"/>
                        <a:pt x="115" y="129"/>
                        <a:pt x="115" y="129"/>
                      </a:cubicBezTo>
                      <a:cubicBezTo>
                        <a:pt x="117" y="130"/>
                        <a:pt x="117" y="130"/>
                        <a:pt x="117" y="130"/>
                      </a:cubicBezTo>
                      <a:cubicBezTo>
                        <a:pt x="116" y="130"/>
                        <a:pt x="116" y="130"/>
                        <a:pt x="116" y="130"/>
                      </a:cubicBezTo>
                      <a:cubicBezTo>
                        <a:pt x="115" y="130"/>
                        <a:pt x="115" y="130"/>
                        <a:pt x="115" y="130"/>
                      </a:cubicBezTo>
                      <a:cubicBezTo>
                        <a:pt x="111" y="133"/>
                        <a:pt x="111" y="133"/>
                        <a:pt x="111" y="133"/>
                      </a:cubicBezTo>
                      <a:cubicBezTo>
                        <a:pt x="105" y="133"/>
                        <a:pt x="105" y="133"/>
                        <a:pt x="105" y="133"/>
                      </a:cubicBezTo>
                      <a:cubicBezTo>
                        <a:pt x="104" y="132"/>
                        <a:pt x="104" y="132"/>
                        <a:pt x="104" y="132"/>
                      </a:cubicBezTo>
                      <a:cubicBezTo>
                        <a:pt x="100" y="128"/>
                        <a:pt x="100" y="128"/>
                        <a:pt x="100" y="128"/>
                      </a:cubicBezTo>
                      <a:cubicBezTo>
                        <a:pt x="99" y="128"/>
                        <a:pt x="99" y="128"/>
                        <a:pt x="99" y="128"/>
                      </a:cubicBezTo>
                      <a:cubicBezTo>
                        <a:pt x="98" y="126"/>
                        <a:pt x="98" y="126"/>
                        <a:pt x="98" y="126"/>
                      </a:cubicBezTo>
                      <a:cubicBezTo>
                        <a:pt x="95" y="126"/>
                        <a:pt x="95" y="126"/>
                        <a:pt x="95" y="126"/>
                      </a:cubicBezTo>
                      <a:cubicBezTo>
                        <a:pt x="95" y="128"/>
                        <a:pt x="95" y="128"/>
                        <a:pt x="95" y="128"/>
                      </a:cubicBezTo>
                      <a:cubicBezTo>
                        <a:pt x="95" y="130"/>
                        <a:pt x="95" y="130"/>
                        <a:pt x="95" y="130"/>
                      </a:cubicBezTo>
                      <a:cubicBezTo>
                        <a:pt x="96" y="130"/>
                        <a:pt x="96" y="130"/>
                        <a:pt x="96" y="130"/>
                      </a:cubicBezTo>
                      <a:cubicBezTo>
                        <a:pt x="98" y="133"/>
                        <a:pt x="98" y="133"/>
                        <a:pt x="98" y="133"/>
                      </a:cubicBezTo>
                      <a:cubicBezTo>
                        <a:pt x="99" y="134"/>
                        <a:pt x="99" y="134"/>
                        <a:pt x="99" y="134"/>
                      </a:cubicBezTo>
                      <a:cubicBezTo>
                        <a:pt x="99" y="138"/>
                        <a:pt x="99" y="138"/>
                        <a:pt x="99" y="138"/>
                      </a:cubicBezTo>
                      <a:cubicBezTo>
                        <a:pt x="98" y="139"/>
                        <a:pt x="98" y="139"/>
                        <a:pt x="98" y="139"/>
                      </a:cubicBezTo>
                      <a:cubicBezTo>
                        <a:pt x="96" y="139"/>
                        <a:pt x="96" y="139"/>
                        <a:pt x="96" y="139"/>
                      </a:cubicBezTo>
                      <a:cubicBezTo>
                        <a:pt x="92" y="139"/>
                        <a:pt x="92" y="139"/>
                        <a:pt x="92" y="139"/>
                      </a:cubicBezTo>
                      <a:cubicBezTo>
                        <a:pt x="86" y="139"/>
                        <a:pt x="86" y="139"/>
                        <a:pt x="86" y="139"/>
                      </a:cubicBezTo>
                      <a:cubicBezTo>
                        <a:pt x="86" y="143"/>
                        <a:pt x="86" y="143"/>
                        <a:pt x="86" y="143"/>
                      </a:cubicBezTo>
                      <a:cubicBezTo>
                        <a:pt x="84" y="142"/>
                        <a:pt x="84" y="142"/>
                        <a:pt x="84" y="142"/>
                      </a:cubicBezTo>
                      <a:cubicBezTo>
                        <a:pt x="83" y="139"/>
                        <a:pt x="83" y="139"/>
                        <a:pt x="83" y="139"/>
                      </a:cubicBezTo>
                      <a:cubicBezTo>
                        <a:pt x="82" y="139"/>
                        <a:pt x="82" y="139"/>
                        <a:pt x="82" y="139"/>
                      </a:cubicBezTo>
                      <a:cubicBezTo>
                        <a:pt x="80" y="138"/>
                        <a:pt x="80" y="138"/>
                        <a:pt x="80" y="138"/>
                      </a:cubicBezTo>
                      <a:cubicBezTo>
                        <a:pt x="78" y="138"/>
                        <a:pt x="78" y="138"/>
                        <a:pt x="78" y="138"/>
                      </a:cubicBezTo>
                      <a:cubicBezTo>
                        <a:pt x="76" y="139"/>
                        <a:pt x="76" y="139"/>
                        <a:pt x="76" y="139"/>
                      </a:cubicBezTo>
                      <a:cubicBezTo>
                        <a:pt x="75" y="139"/>
                        <a:pt x="75" y="139"/>
                        <a:pt x="75" y="139"/>
                      </a:cubicBezTo>
                      <a:cubicBezTo>
                        <a:pt x="74" y="139"/>
                        <a:pt x="74" y="139"/>
                        <a:pt x="74" y="139"/>
                      </a:cubicBezTo>
                      <a:cubicBezTo>
                        <a:pt x="71" y="139"/>
                        <a:pt x="71" y="139"/>
                        <a:pt x="71" y="139"/>
                      </a:cubicBezTo>
                      <a:cubicBezTo>
                        <a:pt x="68" y="141"/>
                        <a:pt x="68" y="141"/>
                        <a:pt x="68" y="141"/>
                      </a:cubicBezTo>
                      <a:cubicBezTo>
                        <a:pt x="66" y="141"/>
                        <a:pt x="66" y="141"/>
                        <a:pt x="66" y="141"/>
                      </a:cubicBezTo>
                      <a:cubicBezTo>
                        <a:pt x="64" y="142"/>
                        <a:pt x="64" y="142"/>
                        <a:pt x="64" y="142"/>
                      </a:cubicBezTo>
                      <a:cubicBezTo>
                        <a:pt x="63" y="143"/>
                        <a:pt x="63" y="143"/>
                        <a:pt x="63" y="143"/>
                      </a:cubicBezTo>
                      <a:cubicBezTo>
                        <a:pt x="64" y="145"/>
                        <a:pt x="64" y="145"/>
                        <a:pt x="64" y="145"/>
                      </a:cubicBezTo>
                      <a:cubicBezTo>
                        <a:pt x="66" y="145"/>
                        <a:pt x="66" y="145"/>
                        <a:pt x="66" y="145"/>
                      </a:cubicBezTo>
                      <a:cubicBezTo>
                        <a:pt x="67" y="146"/>
                        <a:pt x="67" y="146"/>
                        <a:pt x="67" y="146"/>
                      </a:cubicBezTo>
                      <a:cubicBezTo>
                        <a:pt x="67" y="147"/>
                        <a:pt x="67" y="147"/>
                        <a:pt x="67" y="147"/>
                      </a:cubicBezTo>
                      <a:cubicBezTo>
                        <a:pt x="64" y="147"/>
                        <a:pt x="64" y="147"/>
                        <a:pt x="64" y="147"/>
                      </a:cubicBezTo>
                      <a:cubicBezTo>
                        <a:pt x="62" y="147"/>
                        <a:pt x="62" y="147"/>
                        <a:pt x="62" y="147"/>
                      </a:cubicBezTo>
                      <a:cubicBezTo>
                        <a:pt x="60" y="147"/>
                        <a:pt x="60" y="147"/>
                        <a:pt x="60" y="147"/>
                      </a:cubicBezTo>
                      <a:cubicBezTo>
                        <a:pt x="60" y="149"/>
                        <a:pt x="60" y="149"/>
                        <a:pt x="60" y="149"/>
                      </a:cubicBezTo>
                      <a:cubicBezTo>
                        <a:pt x="64" y="151"/>
                        <a:pt x="64" y="151"/>
                        <a:pt x="64" y="151"/>
                      </a:cubicBezTo>
                      <a:cubicBezTo>
                        <a:pt x="68" y="151"/>
                        <a:pt x="68" y="151"/>
                        <a:pt x="68" y="151"/>
                      </a:cubicBezTo>
                      <a:cubicBezTo>
                        <a:pt x="68" y="150"/>
                        <a:pt x="68" y="150"/>
                        <a:pt x="68" y="150"/>
                      </a:cubicBezTo>
                      <a:cubicBezTo>
                        <a:pt x="78" y="155"/>
                        <a:pt x="78" y="155"/>
                        <a:pt x="78" y="155"/>
                      </a:cubicBezTo>
                      <a:cubicBezTo>
                        <a:pt x="82" y="155"/>
                        <a:pt x="82" y="155"/>
                        <a:pt x="82" y="155"/>
                      </a:cubicBezTo>
                      <a:cubicBezTo>
                        <a:pt x="86" y="158"/>
                        <a:pt x="86" y="158"/>
                        <a:pt x="86" y="158"/>
                      </a:cubicBezTo>
                      <a:cubicBezTo>
                        <a:pt x="92" y="158"/>
                        <a:pt x="92" y="158"/>
                        <a:pt x="92" y="158"/>
                      </a:cubicBezTo>
                      <a:cubicBezTo>
                        <a:pt x="87" y="161"/>
                        <a:pt x="87" y="161"/>
                        <a:pt x="87" y="161"/>
                      </a:cubicBezTo>
                      <a:cubicBezTo>
                        <a:pt x="88" y="163"/>
                        <a:pt x="88" y="163"/>
                        <a:pt x="88" y="163"/>
                      </a:cubicBezTo>
                      <a:cubicBezTo>
                        <a:pt x="90" y="165"/>
                        <a:pt x="90" y="165"/>
                        <a:pt x="90" y="165"/>
                      </a:cubicBezTo>
                      <a:cubicBezTo>
                        <a:pt x="91" y="169"/>
                        <a:pt x="91" y="169"/>
                        <a:pt x="91" y="169"/>
                      </a:cubicBezTo>
                      <a:cubicBezTo>
                        <a:pt x="95" y="171"/>
                        <a:pt x="95" y="171"/>
                        <a:pt x="95" y="171"/>
                      </a:cubicBezTo>
                      <a:cubicBezTo>
                        <a:pt x="99" y="171"/>
                        <a:pt x="99" y="171"/>
                        <a:pt x="99" y="171"/>
                      </a:cubicBezTo>
                      <a:cubicBezTo>
                        <a:pt x="99" y="178"/>
                        <a:pt x="99" y="178"/>
                        <a:pt x="99" y="178"/>
                      </a:cubicBezTo>
                      <a:cubicBezTo>
                        <a:pt x="101" y="183"/>
                        <a:pt x="101" y="183"/>
                        <a:pt x="101" y="183"/>
                      </a:cubicBezTo>
                      <a:cubicBezTo>
                        <a:pt x="104" y="190"/>
                        <a:pt x="104" y="190"/>
                        <a:pt x="104" y="190"/>
                      </a:cubicBezTo>
                      <a:cubicBezTo>
                        <a:pt x="99" y="183"/>
                        <a:pt x="99" y="183"/>
                        <a:pt x="99" y="183"/>
                      </a:cubicBezTo>
                      <a:cubicBezTo>
                        <a:pt x="99" y="186"/>
                        <a:pt x="99" y="186"/>
                        <a:pt x="99" y="186"/>
                      </a:cubicBezTo>
                      <a:cubicBezTo>
                        <a:pt x="98" y="187"/>
                        <a:pt x="98" y="187"/>
                        <a:pt x="98" y="187"/>
                      </a:cubicBezTo>
                      <a:cubicBezTo>
                        <a:pt x="98" y="195"/>
                        <a:pt x="98" y="195"/>
                        <a:pt x="98" y="195"/>
                      </a:cubicBezTo>
                      <a:cubicBezTo>
                        <a:pt x="96" y="197"/>
                        <a:pt x="96" y="197"/>
                        <a:pt x="96" y="197"/>
                      </a:cubicBezTo>
                      <a:cubicBezTo>
                        <a:pt x="95" y="203"/>
                        <a:pt x="95" y="203"/>
                        <a:pt x="95" y="203"/>
                      </a:cubicBezTo>
                      <a:cubicBezTo>
                        <a:pt x="95" y="205"/>
                        <a:pt x="95" y="205"/>
                        <a:pt x="95" y="205"/>
                      </a:cubicBezTo>
                      <a:cubicBezTo>
                        <a:pt x="94" y="207"/>
                        <a:pt x="94" y="207"/>
                        <a:pt x="94" y="207"/>
                      </a:cubicBezTo>
                      <a:cubicBezTo>
                        <a:pt x="94" y="209"/>
                        <a:pt x="94" y="209"/>
                        <a:pt x="94" y="209"/>
                      </a:cubicBezTo>
                      <a:cubicBezTo>
                        <a:pt x="92" y="209"/>
                        <a:pt x="92" y="209"/>
                        <a:pt x="92" y="209"/>
                      </a:cubicBezTo>
                      <a:cubicBezTo>
                        <a:pt x="92" y="210"/>
                        <a:pt x="92" y="210"/>
                        <a:pt x="92" y="210"/>
                      </a:cubicBezTo>
                      <a:cubicBezTo>
                        <a:pt x="91" y="211"/>
                        <a:pt x="91" y="211"/>
                        <a:pt x="91" y="211"/>
                      </a:cubicBezTo>
                      <a:cubicBezTo>
                        <a:pt x="90" y="213"/>
                        <a:pt x="90" y="213"/>
                        <a:pt x="90" y="213"/>
                      </a:cubicBezTo>
                      <a:cubicBezTo>
                        <a:pt x="91" y="214"/>
                        <a:pt x="91" y="214"/>
                        <a:pt x="91" y="214"/>
                      </a:cubicBezTo>
                      <a:cubicBezTo>
                        <a:pt x="90" y="215"/>
                        <a:pt x="90" y="215"/>
                        <a:pt x="90" y="215"/>
                      </a:cubicBezTo>
                      <a:cubicBezTo>
                        <a:pt x="89" y="214"/>
                        <a:pt x="89" y="214"/>
                        <a:pt x="89" y="214"/>
                      </a:cubicBezTo>
                      <a:cubicBezTo>
                        <a:pt x="83" y="214"/>
                        <a:pt x="83" y="214"/>
                        <a:pt x="83" y="214"/>
                      </a:cubicBezTo>
                      <a:cubicBezTo>
                        <a:pt x="72" y="212"/>
                        <a:pt x="72" y="212"/>
                        <a:pt x="72" y="212"/>
                      </a:cubicBezTo>
                      <a:cubicBezTo>
                        <a:pt x="70" y="212"/>
                        <a:pt x="70" y="212"/>
                        <a:pt x="70" y="212"/>
                      </a:cubicBezTo>
                      <a:cubicBezTo>
                        <a:pt x="65" y="214"/>
                        <a:pt x="65" y="214"/>
                        <a:pt x="65" y="214"/>
                      </a:cubicBezTo>
                      <a:cubicBezTo>
                        <a:pt x="56" y="213"/>
                        <a:pt x="56" y="213"/>
                        <a:pt x="56" y="213"/>
                      </a:cubicBezTo>
                      <a:cubicBezTo>
                        <a:pt x="49" y="210"/>
                        <a:pt x="49" y="210"/>
                        <a:pt x="49" y="210"/>
                      </a:cubicBezTo>
                      <a:cubicBezTo>
                        <a:pt x="45" y="210"/>
                        <a:pt x="45" y="210"/>
                        <a:pt x="45" y="210"/>
                      </a:cubicBezTo>
                      <a:cubicBezTo>
                        <a:pt x="42" y="211"/>
                        <a:pt x="42" y="211"/>
                        <a:pt x="42" y="211"/>
                      </a:cubicBezTo>
                      <a:cubicBezTo>
                        <a:pt x="33" y="211"/>
                        <a:pt x="33" y="211"/>
                        <a:pt x="33" y="211"/>
                      </a:cubicBezTo>
                      <a:cubicBezTo>
                        <a:pt x="31" y="210"/>
                        <a:pt x="31" y="210"/>
                        <a:pt x="31" y="210"/>
                      </a:cubicBezTo>
                      <a:cubicBezTo>
                        <a:pt x="28" y="210"/>
                        <a:pt x="28" y="210"/>
                        <a:pt x="28" y="210"/>
                      </a:cubicBezTo>
                      <a:cubicBezTo>
                        <a:pt x="26" y="209"/>
                        <a:pt x="26" y="209"/>
                        <a:pt x="26" y="209"/>
                      </a:cubicBezTo>
                      <a:cubicBezTo>
                        <a:pt x="25" y="207"/>
                        <a:pt x="25" y="207"/>
                        <a:pt x="25" y="207"/>
                      </a:cubicBezTo>
                      <a:cubicBezTo>
                        <a:pt x="23" y="207"/>
                        <a:pt x="23" y="207"/>
                        <a:pt x="23" y="207"/>
                      </a:cubicBezTo>
                      <a:cubicBezTo>
                        <a:pt x="21" y="209"/>
                        <a:pt x="21" y="209"/>
                        <a:pt x="21" y="209"/>
                      </a:cubicBezTo>
                      <a:cubicBezTo>
                        <a:pt x="17" y="213"/>
                        <a:pt x="17" y="213"/>
                        <a:pt x="17" y="213"/>
                      </a:cubicBezTo>
                      <a:cubicBezTo>
                        <a:pt x="15" y="213"/>
                        <a:pt x="15" y="213"/>
                        <a:pt x="15" y="213"/>
                      </a:cubicBezTo>
                      <a:cubicBezTo>
                        <a:pt x="13" y="214"/>
                        <a:pt x="13" y="214"/>
                        <a:pt x="13" y="214"/>
                      </a:cubicBezTo>
                      <a:cubicBezTo>
                        <a:pt x="10" y="214"/>
                        <a:pt x="10" y="214"/>
                        <a:pt x="10" y="214"/>
                      </a:cubicBezTo>
                      <a:cubicBezTo>
                        <a:pt x="6" y="216"/>
                        <a:pt x="6" y="216"/>
                        <a:pt x="6" y="216"/>
                      </a:cubicBezTo>
                      <a:cubicBezTo>
                        <a:pt x="4" y="218"/>
                        <a:pt x="4" y="218"/>
                        <a:pt x="4" y="218"/>
                      </a:cubicBezTo>
                      <a:cubicBezTo>
                        <a:pt x="4" y="220"/>
                        <a:pt x="4" y="220"/>
                        <a:pt x="4" y="220"/>
                      </a:cubicBezTo>
                      <a:cubicBezTo>
                        <a:pt x="6" y="221"/>
                        <a:pt x="6" y="221"/>
                        <a:pt x="6" y="221"/>
                      </a:cubicBezTo>
                      <a:cubicBezTo>
                        <a:pt x="7" y="223"/>
                        <a:pt x="7" y="223"/>
                        <a:pt x="7" y="223"/>
                      </a:cubicBezTo>
                      <a:cubicBezTo>
                        <a:pt x="9" y="224"/>
                        <a:pt x="9" y="224"/>
                        <a:pt x="9" y="224"/>
                      </a:cubicBezTo>
                      <a:cubicBezTo>
                        <a:pt x="10" y="225"/>
                        <a:pt x="10" y="225"/>
                        <a:pt x="10" y="225"/>
                      </a:cubicBezTo>
                      <a:cubicBezTo>
                        <a:pt x="8" y="231"/>
                        <a:pt x="8" y="231"/>
                        <a:pt x="8" y="231"/>
                      </a:cubicBezTo>
                      <a:cubicBezTo>
                        <a:pt x="9" y="232"/>
                        <a:pt x="9" y="232"/>
                        <a:pt x="9" y="232"/>
                      </a:cubicBezTo>
                      <a:cubicBezTo>
                        <a:pt x="9" y="233"/>
                        <a:pt x="9" y="233"/>
                        <a:pt x="9" y="233"/>
                      </a:cubicBezTo>
                      <a:cubicBezTo>
                        <a:pt x="10" y="232"/>
                        <a:pt x="10" y="232"/>
                        <a:pt x="10" y="232"/>
                      </a:cubicBezTo>
                      <a:cubicBezTo>
                        <a:pt x="13" y="230"/>
                        <a:pt x="13" y="230"/>
                        <a:pt x="13" y="230"/>
                      </a:cubicBezTo>
                      <a:cubicBezTo>
                        <a:pt x="14" y="232"/>
                        <a:pt x="14" y="232"/>
                        <a:pt x="14" y="232"/>
                      </a:cubicBezTo>
                      <a:cubicBezTo>
                        <a:pt x="11" y="233"/>
                        <a:pt x="11" y="233"/>
                        <a:pt x="11" y="233"/>
                      </a:cubicBezTo>
                      <a:cubicBezTo>
                        <a:pt x="10" y="234"/>
                        <a:pt x="10" y="234"/>
                        <a:pt x="10" y="234"/>
                      </a:cubicBezTo>
                      <a:cubicBezTo>
                        <a:pt x="10" y="237"/>
                        <a:pt x="10" y="237"/>
                        <a:pt x="10" y="237"/>
                      </a:cubicBezTo>
                      <a:cubicBezTo>
                        <a:pt x="11" y="241"/>
                        <a:pt x="11" y="241"/>
                        <a:pt x="11" y="241"/>
                      </a:cubicBezTo>
                      <a:cubicBezTo>
                        <a:pt x="11" y="244"/>
                        <a:pt x="11" y="244"/>
                        <a:pt x="11" y="244"/>
                      </a:cubicBezTo>
                      <a:cubicBezTo>
                        <a:pt x="10" y="249"/>
                        <a:pt x="10" y="249"/>
                        <a:pt x="10" y="249"/>
                      </a:cubicBezTo>
                      <a:cubicBezTo>
                        <a:pt x="8" y="254"/>
                        <a:pt x="8" y="254"/>
                        <a:pt x="8" y="254"/>
                      </a:cubicBezTo>
                      <a:cubicBezTo>
                        <a:pt x="5" y="260"/>
                        <a:pt x="5" y="260"/>
                        <a:pt x="5" y="260"/>
                      </a:cubicBezTo>
                      <a:cubicBezTo>
                        <a:pt x="2" y="268"/>
                        <a:pt x="2" y="268"/>
                        <a:pt x="2" y="268"/>
                      </a:cubicBezTo>
                      <a:cubicBezTo>
                        <a:pt x="1" y="270"/>
                        <a:pt x="1" y="270"/>
                        <a:pt x="1" y="270"/>
                      </a:cubicBezTo>
                      <a:cubicBezTo>
                        <a:pt x="1" y="271"/>
                        <a:pt x="1" y="271"/>
                        <a:pt x="1" y="271"/>
                      </a:cubicBezTo>
                      <a:cubicBezTo>
                        <a:pt x="0" y="273"/>
                        <a:pt x="0" y="273"/>
                        <a:pt x="0" y="273"/>
                      </a:cubicBezTo>
                      <a:cubicBezTo>
                        <a:pt x="0" y="275"/>
                        <a:pt x="0" y="275"/>
                        <a:pt x="0" y="275"/>
                      </a:cubicBezTo>
                      <a:cubicBezTo>
                        <a:pt x="3" y="278"/>
                        <a:pt x="3" y="278"/>
                        <a:pt x="3" y="278"/>
                      </a:cubicBezTo>
                      <a:cubicBezTo>
                        <a:pt x="5" y="279"/>
                        <a:pt x="5" y="279"/>
                        <a:pt x="5" y="279"/>
                      </a:cubicBezTo>
                      <a:cubicBezTo>
                        <a:pt x="7" y="288"/>
                        <a:pt x="7" y="288"/>
                        <a:pt x="7" y="288"/>
                      </a:cubicBezTo>
                      <a:cubicBezTo>
                        <a:pt x="7" y="289"/>
                        <a:pt x="7" y="289"/>
                        <a:pt x="7" y="289"/>
                      </a:cubicBezTo>
                      <a:cubicBezTo>
                        <a:pt x="6" y="290"/>
                        <a:pt x="6" y="290"/>
                        <a:pt x="6" y="290"/>
                      </a:cubicBezTo>
                      <a:cubicBezTo>
                        <a:pt x="6" y="292"/>
                        <a:pt x="6" y="292"/>
                        <a:pt x="6" y="292"/>
                      </a:cubicBezTo>
                      <a:cubicBezTo>
                        <a:pt x="5" y="295"/>
                        <a:pt x="5" y="295"/>
                        <a:pt x="5" y="295"/>
                      </a:cubicBezTo>
                      <a:cubicBezTo>
                        <a:pt x="4" y="297"/>
                        <a:pt x="4" y="297"/>
                        <a:pt x="4" y="297"/>
                      </a:cubicBezTo>
                      <a:cubicBezTo>
                        <a:pt x="4" y="299"/>
                        <a:pt x="4" y="299"/>
                        <a:pt x="4" y="299"/>
                      </a:cubicBezTo>
                      <a:cubicBezTo>
                        <a:pt x="8" y="299"/>
                        <a:pt x="8" y="299"/>
                        <a:pt x="8" y="299"/>
                      </a:cubicBezTo>
                      <a:cubicBezTo>
                        <a:pt x="10" y="298"/>
                        <a:pt x="10" y="298"/>
                        <a:pt x="10" y="298"/>
                      </a:cubicBezTo>
                      <a:cubicBezTo>
                        <a:pt x="12" y="298"/>
                        <a:pt x="12" y="298"/>
                        <a:pt x="12" y="298"/>
                      </a:cubicBezTo>
                      <a:cubicBezTo>
                        <a:pt x="14" y="299"/>
                        <a:pt x="14" y="299"/>
                        <a:pt x="14" y="299"/>
                      </a:cubicBezTo>
                      <a:cubicBezTo>
                        <a:pt x="16" y="299"/>
                        <a:pt x="16" y="299"/>
                        <a:pt x="16" y="299"/>
                      </a:cubicBezTo>
                      <a:cubicBezTo>
                        <a:pt x="18" y="299"/>
                        <a:pt x="18" y="299"/>
                        <a:pt x="18" y="299"/>
                      </a:cubicBezTo>
                      <a:cubicBezTo>
                        <a:pt x="18" y="298"/>
                        <a:pt x="18" y="298"/>
                        <a:pt x="18" y="298"/>
                      </a:cubicBezTo>
                      <a:cubicBezTo>
                        <a:pt x="19" y="298"/>
                        <a:pt x="19" y="298"/>
                        <a:pt x="19" y="298"/>
                      </a:cubicBezTo>
                      <a:cubicBezTo>
                        <a:pt x="20" y="297"/>
                        <a:pt x="20" y="297"/>
                        <a:pt x="20" y="297"/>
                      </a:cubicBezTo>
                      <a:cubicBezTo>
                        <a:pt x="20" y="296"/>
                        <a:pt x="20" y="296"/>
                        <a:pt x="20" y="296"/>
                      </a:cubicBezTo>
                      <a:cubicBezTo>
                        <a:pt x="25" y="296"/>
                        <a:pt x="25" y="296"/>
                        <a:pt x="25" y="296"/>
                      </a:cubicBezTo>
                      <a:cubicBezTo>
                        <a:pt x="29" y="299"/>
                        <a:pt x="29" y="299"/>
                        <a:pt x="29" y="299"/>
                      </a:cubicBezTo>
                      <a:cubicBezTo>
                        <a:pt x="33" y="299"/>
                        <a:pt x="33" y="299"/>
                        <a:pt x="33" y="299"/>
                      </a:cubicBezTo>
                      <a:cubicBezTo>
                        <a:pt x="32" y="304"/>
                        <a:pt x="32" y="304"/>
                        <a:pt x="32" y="304"/>
                      </a:cubicBezTo>
                      <a:cubicBezTo>
                        <a:pt x="33" y="304"/>
                        <a:pt x="33" y="304"/>
                        <a:pt x="33" y="304"/>
                      </a:cubicBezTo>
                      <a:cubicBezTo>
                        <a:pt x="33" y="307"/>
                        <a:pt x="33" y="307"/>
                        <a:pt x="33" y="307"/>
                      </a:cubicBezTo>
                      <a:cubicBezTo>
                        <a:pt x="34" y="309"/>
                        <a:pt x="34" y="309"/>
                        <a:pt x="34" y="309"/>
                      </a:cubicBezTo>
                      <a:cubicBezTo>
                        <a:pt x="35" y="310"/>
                        <a:pt x="35" y="310"/>
                        <a:pt x="35" y="310"/>
                      </a:cubicBezTo>
                      <a:cubicBezTo>
                        <a:pt x="38" y="310"/>
                        <a:pt x="38" y="310"/>
                        <a:pt x="38" y="310"/>
                      </a:cubicBezTo>
                      <a:cubicBezTo>
                        <a:pt x="39" y="311"/>
                        <a:pt x="39" y="311"/>
                        <a:pt x="39" y="311"/>
                      </a:cubicBezTo>
                      <a:cubicBezTo>
                        <a:pt x="40" y="311"/>
                        <a:pt x="40" y="311"/>
                        <a:pt x="40" y="311"/>
                      </a:cubicBezTo>
                      <a:cubicBezTo>
                        <a:pt x="41" y="310"/>
                        <a:pt x="41" y="310"/>
                        <a:pt x="41" y="310"/>
                      </a:cubicBezTo>
                      <a:cubicBezTo>
                        <a:pt x="43" y="309"/>
                        <a:pt x="43" y="309"/>
                        <a:pt x="43" y="309"/>
                      </a:cubicBezTo>
                      <a:cubicBezTo>
                        <a:pt x="46" y="306"/>
                        <a:pt x="46" y="306"/>
                        <a:pt x="46" y="306"/>
                      </a:cubicBezTo>
                      <a:cubicBezTo>
                        <a:pt x="48" y="305"/>
                        <a:pt x="48" y="305"/>
                        <a:pt x="48" y="305"/>
                      </a:cubicBezTo>
                      <a:cubicBezTo>
                        <a:pt x="50" y="305"/>
                        <a:pt x="50" y="305"/>
                        <a:pt x="50" y="305"/>
                      </a:cubicBezTo>
                      <a:cubicBezTo>
                        <a:pt x="56" y="302"/>
                        <a:pt x="56" y="302"/>
                        <a:pt x="56" y="302"/>
                      </a:cubicBezTo>
                      <a:cubicBezTo>
                        <a:pt x="67" y="302"/>
                        <a:pt x="67" y="302"/>
                        <a:pt x="67" y="302"/>
                      </a:cubicBezTo>
                      <a:cubicBezTo>
                        <a:pt x="68" y="301"/>
                        <a:pt x="68" y="301"/>
                        <a:pt x="68" y="301"/>
                      </a:cubicBezTo>
                      <a:cubicBezTo>
                        <a:pt x="70" y="301"/>
                        <a:pt x="70" y="301"/>
                        <a:pt x="70" y="301"/>
                      </a:cubicBezTo>
                      <a:cubicBezTo>
                        <a:pt x="72" y="303"/>
                        <a:pt x="72" y="303"/>
                        <a:pt x="72" y="303"/>
                      </a:cubicBezTo>
                      <a:cubicBezTo>
                        <a:pt x="73" y="303"/>
                        <a:pt x="73" y="303"/>
                        <a:pt x="73" y="303"/>
                      </a:cubicBezTo>
                      <a:cubicBezTo>
                        <a:pt x="75" y="302"/>
                        <a:pt x="75" y="302"/>
                        <a:pt x="75" y="302"/>
                      </a:cubicBezTo>
                      <a:cubicBezTo>
                        <a:pt x="77" y="302"/>
                        <a:pt x="77" y="302"/>
                        <a:pt x="77" y="302"/>
                      </a:cubicBezTo>
                      <a:cubicBezTo>
                        <a:pt x="78" y="301"/>
                        <a:pt x="78" y="301"/>
                        <a:pt x="78" y="301"/>
                      </a:cubicBezTo>
                      <a:cubicBezTo>
                        <a:pt x="79" y="301"/>
                        <a:pt x="79" y="301"/>
                        <a:pt x="79" y="301"/>
                      </a:cubicBezTo>
                      <a:cubicBezTo>
                        <a:pt x="79" y="303"/>
                        <a:pt x="79" y="303"/>
                        <a:pt x="79" y="303"/>
                      </a:cubicBezTo>
                      <a:cubicBezTo>
                        <a:pt x="80" y="303"/>
                        <a:pt x="80" y="303"/>
                        <a:pt x="80" y="303"/>
                      </a:cubicBezTo>
                      <a:cubicBezTo>
                        <a:pt x="83" y="301"/>
                        <a:pt x="83" y="301"/>
                        <a:pt x="83" y="301"/>
                      </a:cubicBezTo>
                      <a:cubicBezTo>
                        <a:pt x="85" y="297"/>
                        <a:pt x="85" y="297"/>
                        <a:pt x="85" y="297"/>
                      </a:cubicBezTo>
                      <a:cubicBezTo>
                        <a:pt x="85" y="295"/>
                        <a:pt x="85" y="295"/>
                        <a:pt x="85" y="295"/>
                      </a:cubicBezTo>
                      <a:cubicBezTo>
                        <a:pt x="91" y="290"/>
                        <a:pt x="91" y="290"/>
                        <a:pt x="91" y="290"/>
                      </a:cubicBezTo>
                      <a:cubicBezTo>
                        <a:pt x="96" y="290"/>
                        <a:pt x="96" y="290"/>
                        <a:pt x="96" y="290"/>
                      </a:cubicBezTo>
                      <a:cubicBezTo>
                        <a:pt x="97" y="287"/>
                        <a:pt x="97" y="287"/>
                        <a:pt x="97" y="287"/>
                      </a:cubicBezTo>
                      <a:cubicBezTo>
                        <a:pt x="97" y="286"/>
                        <a:pt x="97" y="286"/>
                        <a:pt x="97" y="286"/>
                      </a:cubicBezTo>
                      <a:cubicBezTo>
                        <a:pt x="98" y="285"/>
                        <a:pt x="98" y="285"/>
                        <a:pt x="98" y="285"/>
                      </a:cubicBezTo>
                      <a:cubicBezTo>
                        <a:pt x="98" y="283"/>
                        <a:pt x="98" y="283"/>
                        <a:pt x="98" y="283"/>
                      </a:cubicBezTo>
                      <a:cubicBezTo>
                        <a:pt x="99" y="282"/>
                        <a:pt x="99" y="282"/>
                        <a:pt x="99" y="282"/>
                      </a:cubicBezTo>
                      <a:cubicBezTo>
                        <a:pt x="100" y="280"/>
                        <a:pt x="100" y="280"/>
                        <a:pt x="100" y="280"/>
                      </a:cubicBezTo>
                      <a:cubicBezTo>
                        <a:pt x="100" y="279"/>
                        <a:pt x="100" y="279"/>
                        <a:pt x="100" y="279"/>
                      </a:cubicBezTo>
                      <a:cubicBezTo>
                        <a:pt x="103" y="279"/>
                        <a:pt x="103" y="279"/>
                        <a:pt x="103" y="279"/>
                      </a:cubicBezTo>
                      <a:cubicBezTo>
                        <a:pt x="108" y="277"/>
                        <a:pt x="108" y="277"/>
                        <a:pt x="108" y="277"/>
                      </a:cubicBezTo>
                      <a:cubicBezTo>
                        <a:pt x="109" y="276"/>
                        <a:pt x="109" y="276"/>
                        <a:pt x="109" y="276"/>
                      </a:cubicBezTo>
                      <a:cubicBezTo>
                        <a:pt x="108" y="274"/>
                        <a:pt x="108" y="274"/>
                        <a:pt x="108" y="274"/>
                      </a:cubicBezTo>
                      <a:cubicBezTo>
                        <a:pt x="107" y="273"/>
                        <a:pt x="107" y="273"/>
                        <a:pt x="107" y="273"/>
                      </a:cubicBezTo>
                      <a:cubicBezTo>
                        <a:pt x="105" y="271"/>
                        <a:pt x="105" y="271"/>
                        <a:pt x="105" y="271"/>
                      </a:cubicBezTo>
                      <a:cubicBezTo>
                        <a:pt x="104" y="270"/>
                        <a:pt x="104" y="270"/>
                        <a:pt x="104" y="270"/>
                      </a:cubicBezTo>
                      <a:cubicBezTo>
                        <a:pt x="103" y="270"/>
                        <a:pt x="103" y="270"/>
                        <a:pt x="103" y="270"/>
                      </a:cubicBezTo>
                      <a:cubicBezTo>
                        <a:pt x="103" y="264"/>
                        <a:pt x="103" y="264"/>
                        <a:pt x="103" y="264"/>
                      </a:cubicBezTo>
                      <a:cubicBezTo>
                        <a:pt x="105" y="260"/>
                        <a:pt x="105" y="260"/>
                        <a:pt x="105" y="260"/>
                      </a:cubicBezTo>
                      <a:cubicBezTo>
                        <a:pt x="108" y="259"/>
                        <a:pt x="108" y="259"/>
                        <a:pt x="108" y="259"/>
                      </a:cubicBezTo>
                      <a:cubicBezTo>
                        <a:pt x="109" y="257"/>
                        <a:pt x="109" y="257"/>
                        <a:pt x="109" y="257"/>
                      </a:cubicBezTo>
                      <a:cubicBezTo>
                        <a:pt x="111" y="255"/>
                        <a:pt x="111" y="255"/>
                        <a:pt x="111" y="255"/>
                      </a:cubicBezTo>
                      <a:cubicBezTo>
                        <a:pt x="112" y="253"/>
                        <a:pt x="112" y="253"/>
                        <a:pt x="112" y="253"/>
                      </a:cubicBezTo>
                      <a:cubicBezTo>
                        <a:pt x="114" y="251"/>
                        <a:pt x="114" y="251"/>
                        <a:pt x="114" y="251"/>
                      </a:cubicBezTo>
                      <a:cubicBezTo>
                        <a:pt x="116" y="251"/>
                        <a:pt x="116" y="251"/>
                        <a:pt x="116" y="251"/>
                      </a:cubicBezTo>
                      <a:cubicBezTo>
                        <a:pt x="118" y="249"/>
                        <a:pt x="118" y="249"/>
                        <a:pt x="118" y="249"/>
                      </a:cubicBezTo>
                      <a:cubicBezTo>
                        <a:pt x="118" y="248"/>
                        <a:pt x="118" y="248"/>
                        <a:pt x="118" y="248"/>
                      </a:cubicBezTo>
                      <a:cubicBezTo>
                        <a:pt x="117" y="248"/>
                        <a:pt x="117" y="248"/>
                        <a:pt x="117" y="248"/>
                      </a:cubicBezTo>
                      <a:cubicBezTo>
                        <a:pt x="117" y="246"/>
                        <a:pt x="117" y="246"/>
                        <a:pt x="117" y="246"/>
                      </a:cubicBezTo>
                      <a:cubicBezTo>
                        <a:pt x="118" y="245"/>
                        <a:pt x="118" y="245"/>
                        <a:pt x="118" y="245"/>
                      </a:cubicBezTo>
                      <a:cubicBezTo>
                        <a:pt x="130" y="241"/>
                        <a:pt x="130" y="241"/>
                        <a:pt x="130" y="241"/>
                      </a:cubicBezTo>
                      <a:cubicBezTo>
                        <a:pt x="135" y="239"/>
                        <a:pt x="135" y="239"/>
                        <a:pt x="135" y="239"/>
                      </a:cubicBezTo>
                      <a:cubicBezTo>
                        <a:pt x="136" y="237"/>
                        <a:pt x="136" y="237"/>
                        <a:pt x="136" y="237"/>
                      </a:cubicBezTo>
                      <a:cubicBezTo>
                        <a:pt x="138" y="236"/>
                        <a:pt x="138" y="236"/>
                        <a:pt x="138" y="236"/>
                      </a:cubicBezTo>
                      <a:cubicBezTo>
                        <a:pt x="139" y="236"/>
                        <a:pt x="139" y="236"/>
                        <a:pt x="139" y="236"/>
                      </a:cubicBezTo>
                      <a:cubicBezTo>
                        <a:pt x="141" y="234"/>
                        <a:pt x="141" y="234"/>
                        <a:pt x="141" y="234"/>
                      </a:cubicBezTo>
                      <a:cubicBezTo>
                        <a:pt x="143" y="234"/>
                        <a:pt x="143" y="234"/>
                        <a:pt x="143" y="234"/>
                      </a:cubicBezTo>
                      <a:cubicBezTo>
                        <a:pt x="144" y="233"/>
                        <a:pt x="144" y="233"/>
                        <a:pt x="144" y="233"/>
                      </a:cubicBezTo>
                      <a:cubicBezTo>
                        <a:pt x="143" y="231"/>
                        <a:pt x="143" y="231"/>
                        <a:pt x="143" y="231"/>
                      </a:cubicBezTo>
                      <a:cubicBezTo>
                        <a:pt x="143" y="230"/>
                        <a:pt x="143" y="230"/>
                        <a:pt x="143" y="230"/>
                      </a:cubicBezTo>
                      <a:cubicBezTo>
                        <a:pt x="145" y="228"/>
                        <a:pt x="145" y="228"/>
                        <a:pt x="145" y="228"/>
                      </a:cubicBezTo>
                      <a:cubicBezTo>
                        <a:pt x="143" y="227"/>
                        <a:pt x="143" y="227"/>
                        <a:pt x="143" y="227"/>
                      </a:cubicBezTo>
                      <a:cubicBezTo>
                        <a:pt x="142" y="226"/>
                        <a:pt x="142" y="226"/>
                        <a:pt x="142" y="226"/>
                      </a:cubicBezTo>
                      <a:cubicBezTo>
                        <a:pt x="142" y="225"/>
                        <a:pt x="142" y="225"/>
                        <a:pt x="142" y="225"/>
                      </a:cubicBezTo>
                      <a:cubicBezTo>
                        <a:pt x="140" y="225"/>
                        <a:pt x="140" y="225"/>
                        <a:pt x="140" y="225"/>
                      </a:cubicBezTo>
                      <a:cubicBezTo>
                        <a:pt x="140" y="226"/>
                        <a:pt x="140" y="226"/>
                        <a:pt x="140" y="226"/>
                      </a:cubicBezTo>
                      <a:cubicBezTo>
                        <a:pt x="139" y="227"/>
                        <a:pt x="139" y="227"/>
                        <a:pt x="139" y="227"/>
                      </a:cubicBezTo>
                      <a:cubicBezTo>
                        <a:pt x="139" y="223"/>
                        <a:pt x="139" y="223"/>
                        <a:pt x="139" y="223"/>
                      </a:cubicBezTo>
                      <a:cubicBezTo>
                        <a:pt x="141" y="223"/>
                        <a:pt x="141" y="223"/>
                        <a:pt x="141" y="223"/>
                      </a:cubicBezTo>
                      <a:cubicBezTo>
                        <a:pt x="141" y="221"/>
                        <a:pt x="141" y="221"/>
                        <a:pt x="141" y="221"/>
                      </a:cubicBezTo>
                      <a:cubicBezTo>
                        <a:pt x="144" y="217"/>
                        <a:pt x="144" y="217"/>
                        <a:pt x="144" y="217"/>
                      </a:cubicBezTo>
                      <a:cubicBezTo>
                        <a:pt x="146" y="214"/>
                        <a:pt x="146" y="214"/>
                        <a:pt x="146" y="214"/>
                      </a:cubicBezTo>
                      <a:cubicBezTo>
                        <a:pt x="148" y="213"/>
                        <a:pt x="148" y="213"/>
                        <a:pt x="148" y="213"/>
                      </a:cubicBezTo>
                      <a:cubicBezTo>
                        <a:pt x="149" y="211"/>
                        <a:pt x="149" y="211"/>
                        <a:pt x="149" y="211"/>
                      </a:cubicBezTo>
                      <a:cubicBezTo>
                        <a:pt x="152" y="210"/>
                        <a:pt x="152" y="210"/>
                        <a:pt x="152" y="210"/>
                      </a:cubicBezTo>
                      <a:cubicBezTo>
                        <a:pt x="153" y="209"/>
                        <a:pt x="153" y="209"/>
                        <a:pt x="153" y="209"/>
                      </a:cubicBezTo>
                      <a:cubicBezTo>
                        <a:pt x="156" y="209"/>
                        <a:pt x="156" y="209"/>
                        <a:pt x="156" y="209"/>
                      </a:cubicBezTo>
                      <a:cubicBezTo>
                        <a:pt x="157" y="210"/>
                        <a:pt x="157" y="210"/>
                        <a:pt x="157" y="210"/>
                      </a:cubicBezTo>
                      <a:cubicBezTo>
                        <a:pt x="160" y="210"/>
                        <a:pt x="160" y="210"/>
                        <a:pt x="160" y="210"/>
                      </a:cubicBezTo>
                      <a:cubicBezTo>
                        <a:pt x="161" y="211"/>
                        <a:pt x="161" y="211"/>
                        <a:pt x="161" y="211"/>
                      </a:cubicBezTo>
                      <a:cubicBezTo>
                        <a:pt x="168" y="211"/>
                        <a:pt x="168" y="211"/>
                        <a:pt x="168" y="211"/>
                      </a:cubicBezTo>
                      <a:cubicBezTo>
                        <a:pt x="170" y="214"/>
                        <a:pt x="170" y="214"/>
                        <a:pt x="170" y="214"/>
                      </a:cubicBezTo>
                      <a:cubicBezTo>
                        <a:pt x="170" y="215"/>
                        <a:pt x="170" y="215"/>
                        <a:pt x="170" y="215"/>
                      </a:cubicBezTo>
                      <a:cubicBezTo>
                        <a:pt x="173" y="215"/>
                        <a:pt x="173" y="215"/>
                        <a:pt x="173" y="215"/>
                      </a:cubicBezTo>
                      <a:cubicBezTo>
                        <a:pt x="174" y="217"/>
                        <a:pt x="174" y="217"/>
                        <a:pt x="174" y="217"/>
                      </a:cubicBezTo>
                      <a:cubicBezTo>
                        <a:pt x="178" y="217"/>
                        <a:pt x="178" y="217"/>
                        <a:pt x="178" y="217"/>
                      </a:cubicBezTo>
                      <a:cubicBezTo>
                        <a:pt x="181" y="215"/>
                        <a:pt x="181" y="215"/>
                        <a:pt x="181" y="215"/>
                      </a:cubicBezTo>
                      <a:cubicBezTo>
                        <a:pt x="182" y="214"/>
                        <a:pt x="182" y="214"/>
                        <a:pt x="182" y="214"/>
                      </a:cubicBezTo>
                      <a:cubicBezTo>
                        <a:pt x="183" y="210"/>
                        <a:pt x="183" y="210"/>
                        <a:pt x="183" y="210"/>
                      </a:cubicBezTo>
                      <a:cubicBezTo>
                        <a:pt x="187" y="207"/>
                        <a:pt x="187" y="207"/>
                        <a:pt x="187" y="207"/>
                      </a:cubicBezTo>
                      <a:cubicBezTo>
                        <a:pt x="190" y="207"/>
                        <a:pt x="190" y="207"/>
                        <a:pt x="190" y="207"/>
                      </a:cubicBezTo>
                      <a:cubicBezTo>
                        <a:pt x="190" y="206"/>
                        <a:pt x="190" y="206"/>
                        <a:pt x="190" y="206"/>
                      </a:cubicBezTo>
                      <a:cubicBezTo>
                        <a:pt x="192" y="204"/>
                        <a:pt x="192" y="204"/>
                        <a:pt x="192" y="204"/>
                      </a:cubicBezTo>
                      <a:cubicBezTo>
                        <a:pt x="192" y="204"/>
                        <a:pt x="192" y="204"/>
                        <a:pt x="192" y="204"/>
                      </a:cubicBezTo>
                      <a:cubicBezTo>
                        <a:pt x="192" y="205"/>
                        <a:pt x="192" y="205"/>
                        <a:pt x="192" y="205"/>
                      </a:cubicBezTo>
                      <a:cubicBezTo>
                        <a:pt x="189" y="208"/>
                        <a:pt x="189" y="208"/>
                        <a:pt x="189" y="208"/>
                      </a:cubicBezTo>
                      <a:cubicBezTo>
                        <a:pt x="189" y="209"/>
                        <a:pt x="189" y="209"/>
                        <a:pt x="189" y="209"/>
                      </a:cubicBezTo>
                      <a:cubicBezTo>
                        <a:pt x="191" y="209"/>
                        <a:pt x="191" y="209"/>
                        <a:pt x="191" y="209"/>
                      </a:cubicBezTo>
                      <a:cubicBezTo>
                        <a:pt x="195" y="207"/>
                        <a:pt x="195" y="207"/>
                        <a:pt x="195" y="207"/>
                      </a:cubicBezTo>
                      <a:cubicBezTo>
                        <a:pt x="201" y="202"/>
                        <a:pt x="201" y="202"/>
                        <a:pt x="201" y="202"/>
                      </a:cubicBezTo>
                      <a:cubicBezTo>
                        <a:pt x="205" y="200"/>
                        <a:pt x="205" y="200"/>
                        <a:pt x="205" y="200"/>
                      </a:cubicBezTo>
                      <a:cubicBezTo>
                        <a:pt x="207" y="200"/>
                        <a:pt x="207" y="200"/>
                        <a:pt x="207" y="200"/>
                      </a:cubicBezTo>
                      <a:cubicBezTo>
                        <a:pt x="209" y="201"/>
                        <a:pt x="209" y="201"/>
                        <a:pt x="209" y="201"/>
                      </a:cubicBezTo>
                      <a:cubicBezTo>
                        <a:pt x="215" y="203"/>
                        <a:pt x="215" y="203"/>
                        <a:pt x="215" y="203"/>
                      </a:cubicBezTo>
                      <a:cubicBezTo>
                        <a:pt x="217" y="204"/>
                        <a:pt x="217" y="204"/>
                        <a:pt x="217" y="204"/>
                      </a:cubicBezTo>
                      <a:cubicBezTo>
                        <a:pt x="219" y="206"/>
                        <a:pt x="219" y="206"/>
                        <a:pt x="219" y="206"/>
                      </a:cubicBezTo>
                      <a:cubicBezTo>
                        <a:pt x="220" y="208"/>
                        <a:pt x="220" y="208"/>
                        <a:pt x="220" y="208"/>
                      </a:cubicBezTo>
                      <a:cubicBezTo>
                        <a:pt x="220" y="210"/>
                        <a:pt x="220" y="210"/>
                        <a:pt x="220" y="210"/>
                      </a:cubicBezTo>
                      <a:cubicBezTo>
                        <a:pt x="221" y="211"/>
                        <a:pt x="221" y="211"/>
                        <a:pt x="221" y="211"/>
                      </a:cubicBezTo>
                      <a:cubicBezTo>
                        <a:pt x="221" y="212"/>
                        <a:pt x="221" y="212"/>
                        <a:pt x="221" y="212"/>
                      </a:cubicBezTo>
                      <a:cubicBezTo>
                        <a:pt x="223" y="214"/>
                        <a:pt x="223" y="214"/>
                        <a:pt x="223" y="214"/>
                      </a:cubicBezTo>
                      <a:cubicBezTo>
                        <a:pt x="223" y="215"/>
                        <a:pt x="223" y="215"/>
                        <a:pt x="223" y="215"/>
                      </a:cubicBezTo>
                      <a:cubicBezTo>
                        <a:pt x="222" y="217"/>
                        <a:pt x="222" y="217"/>
                        <a:pt x="222" y="217"/>
                      </a:cubicBezTo>
                      <a:cubicBezTo>
                        <a:pt x="222" y="218"/>
                        <a:pt x="222" y="218"/>
                        <a:pt x="222" y="218"/>
                      </a:cubicBezTo>
                      <a:cubicBezTo>
                        <a:pt x="224" y="220"/>
                        <a:pt x="224" y="220"/>
                        <a:pt x="224" y="220"/>
                      </a:cubicBezTo>
                      <a:cubicBezTo>
                        <a:pt x="228" y="222"/>
                        <a:pt x="228" y="222"/>
                        <a:pt x="228" y="222"/>
                      </a:cubicBezTo>
                      <a:cubicBezTo>
                        <a:pt x="229" y="223"/>
                        <a:pt x="229" y="223"/>
                        <a:pt x="229" y="223"/>
                      </a:cubicBezTo>
                      <a:cubicBezTo>
                        <a:pt x="230" y="223"/>
                        <a:pt x="230" y="223"/>
                        <a:pt x="230" y="223"/>
                      </a:cubicBezTo>
                      <a:cubicBezTo>
                        <a:pt x="231" y="226"/>
                        <a:pt x="231" y="226"/>
                        <a:pt x="231" y="226"/>
                      </a:cubicBezTo>
                      <a:cubicBezTo>
                        <a:pt x="236" y="226"/>
                        <a:pt x="236" y="226"/>
                        <a:pt x="236" y="226"/>
                      </a:cubicBezTo>
                      <a:cubicBezTo>
                        <a:pt x="239" y="229"/>
                        <a:pt x="239" y="229"/>
                        <a:pt x="239" y="229"/>
                      </a:cubicBezTo>
                      <a:cubicBezTo>
                        <a:pt x="240" y="231"/>
                        <a:pt x="240" y="231"/>
                        <a:pt x="240" y="231"/>
                      </a:cubicBezTo>
                      <a:cubicBezTo>
                        <a:pt x="242" y="233"/>
                        <a:pt x="242" y="233"/>
                        <a:pt x="242" y="233"/>
                      </a:cubicBezTo>
                      <a:cubicBezTo>
                        <a:pt x="244" y="235"/>
                        <a:pt x="244" y="235"/>
                        <a:pt x="244" y="235"/>
                      </a:cubicBezTo>
                      <a:cubicBezTo>
                        <a:pt x="245" y="237"/>
                        <a:pt x="245" y="237"/>
                        <a:pt x="245" y="237"/>
                      </a:cubicBezTo>
                      <a:cubicBezTo>
                        <a:pt x="251" y="243"/>
                        <a:pt x="251" y="243"/>
                        <a:pt x="251" y="243"/>
                      </a:cubicBezTo>
                      <a:cubicBezTo>
                        <a:pt x="257" y="243"/>
                        <a:pt x="257" y="243"/>
                        <a:pt x="257" y="243"/>
                      </a:cubicBezTo>
                      <a:cubicBezTo>
                        <a:pt x="258" y="244"/>
                        <a:pt x="258" y="244"/>
                        <a:pt x="258" y="244"/>
                      </a:cubicBezTo>
                      <a:cubicBezTo>
                        <a:pt x="259" y="246"/>
                        <a:pt x="259" y="246"/>
                        <a:pt x="259" y="246"/>
                      </a:cubicBezTo>
                      <a:cubicBezTo>
                        <a:pt x="264" y="248"/>
                        <a:pt x="264" y="248"/>
                        <a:pt x="264" y="248"/>
                      </a:cubicBezTo>
                      <a:cubicBezTo>
                        <a:pt x="267" y="249"/>
                        <a:pt x="267" y="249"/>
                        <a:pt x="267" y="249"/>
                      </a:cubicBezTo>
                      <a:cubicBezTo>
                        <a:pt x="270" y="249"/>
                        <a:pt x="270" y="249"/>
                        <a:pt x="270" y="249"/>
                      </a:cubicBezTo>
                      <a:cubicBezTo>
                        <a:pt x="272" y="250"/>
                        <a:pt x="272" y="250"/>
                        <a:pt x="272" y="250"/>
                      </a:cubicBezTo>
                      <a:cubicBezTo>
                        <a:pt x="273" y="250"/>
                        <a:pt x="273" y="250"/>
                        <a:pt x="273" y="250"/>
                      </a:cubicBezTo>
                      <a:cubicBezTo>
                        <a:pt x="274" y="252"/>
                        <a:pt x="274" y="252"/>
                        <a:pt x="274" y="252"/>
                      </a:cubicBezTo>
                      <a:cubicBezTo>
                        <a:pt x="274" y="254"/>
                        <a:pt x="274" y="254"/>
                        <a:pt x="274" y="254"/>
                      </a:cubicBezTo>
                      <a:cubicBezTo>
                        <a:pt x="276" y="258"/>
                        <a:pt x="276" y="258"/>
                        <a:pt x="276" y="258"/>
                      </a:cubicBezTo>
                      <a:cubicBezTo>
                        <a:pt x="277" y="259"/>
                        <a:pt x="277" y="259"/>
                        <a:pt x="277" y="259"/>
                      </a:cubicBezTo>
                      <a:cubicBezTo>
                        <a:pt x="279" y="259"/>
                        <a:pt x="279" y="259"/>
                        <a:pt x="279" y="259"/>
                      </a:cubicBezTo>
                      <a:cubicBezTo>
                        <a:pt x="281" y="258"/>
                        <a:pt x="281" y="258"/>
                        <a:pt x="281" y="258"/>
                      </a:cubicBezTo>
                      <a:cubicBezTo>
                        <a:pt x="282" y="258"/>
                        <a:pt x="282" y="258"/>
                        <a:pt x="282" y="258"/>
                      </a:cubicBezTo>
                      <a:cubicBezTo>
                        <a:pt x="282" y="260"/>
                        <a:pt x="282" y="260"/>
                        <a:pt x="282" y="260"/>
                      </a:cubicBezTo>
                      <a:cubicBezTo>
                        <a:pt x="283" y="262"/>
                        <a:pt x="283" y="262"/>
                        <a:pt x="283" y="262"/>
                      </a:cubicBezTo>
                      <a:cubicBezTo>
                        <a:pt x="283" y="266"/>
                        <a:pt x="283" y="266"/>
                        <a:pt x="283" y="266"/>
                      </a:cubicBezTo>
                      <a:cubicBezTo>
                        <a:pt x="284" y="268"/>
                        <a:pt x="284" y="268"/>
                        <a:pt x="284" y="268"/>
                      </a:cubicBezTo>
                      <a:cubicBezTo>
                        <a:pt x="287" y="271"/>
                        <a:pt x="287" y="271"/>
                        <a:pt x="287" y="271"/>
                      </a:cubicBezTo>
                      <a:cubicBezTo>
                        <a:pt x="287" y="276"/>
                        <a:pt x="287" y="276"/>
                        <a:pt x="287" y="276"/>
                      </a:cubicBezTo>
                      <a:cubicBezTo>
                        <a:pt x="284" y="276"/>
                        <a:pt x="284" y="276"/>
                        <a:pt x="284" y="276"/>
                      </a:cubicBezTo>
                      <a:cubicBezTo>
                        <a:pt x="284" y="280"/>
                        <a:pt x="284" y="280"/>
                        <a:pt x="284" y="280"/>
                      </a:cubicBezTo>
                      <a:cubicBezTo>
                        <a:pt x="283" y="281"/>
                        <a:pt x="283" y="281"/>
                        <a:pt x="283" y="281"/>
                      </a:cubicBezTo>
                      <a:cubicBezTo>
                        <a:pt x="282" y="283"/>
                        <a:pt x="282" y="283"/>
                        <a:pt x="282" y="283"/>
                      </a:cubicBezTo>
                      <a:cubicBezTo>
                        <a:pt x="281" y="284"/>
                        <a:pt x="281" y="284"/>
                        <a:pt x="281" y="284"/>
                      </a:cubicBezTo>
                      <a:cubicBezTo>
                        <a:pt x="281" y="287"/>
                        <a:pt x="281" y="287"/>
                        <a:pt x="281" y="287"/>
                      </a:cubicBezTo>
                      <a:cubicBezTo>
                        <a:pt x="283" y="287"/>
                        <a:pt x="283" y="287"/>
                        <a:pt x="283" y="287"/>
                      </a:cubicBezTo>
                      <a:cubicBezTo>
                        <a:pt x="285" y="286"/>
                        <a:pt x="285" y="286"/>
                        <a:pt x="285" y="286"/>
                      </a:cubicBezTo>
                      <a:cubicBezTo>
                        <a:pt x="286" y="286"/>
                        <a:pt x="286" y="286"/>
                        <a:pt x="286" y="286"/>
                      </a:cubicBezTo>
                      <a:cubicBezTo>
                        <a:pt x="288" y="282"/>
                        <a:pt x="288" y="282"/>
                        <a:pt x="288" y="282"/>
                      </a:cubicBezTo>
                      <a:cubicBezTo>
                        <a:pt x="291" y="281"/>
                        <a:pt x="291" y="281"/>
                        <a:pt x="291" y="281"/>
                      </a:cubicBezTo>
                      <a:cubicBezTo>
                        <a:pt x="291" y="276"/>
                        <a:pt x="291" y="276"/>
                        <a:pt x="291" y="276"/>
                      </a:cubicBezTo>
                      <a:cubicBezTo>
                        <a:pt x="293" y="274"/>
                        <a:pt x="293" y="274"/>
                        <a:pt x="293" y="274"/>
                      </a:cubicBezTo>
                      <a:cubicBezTo>
                        <a:pt x="295" y="274"/>
                        <a:pt x="295" y="274"/>
                        <a:pt x="295" y="274"/>
                      </a:cubicBezTo>
                      <a:cubicBezTo>
                        <a:pt x="296" y="273"/>
                        <a:pt x="296" y="273"/>
                        <a:pt x="296" y="273"/>
                      </a:cubicBezTo>
                      <a:cubicBezTo>
                        <a:pt x="298" y="273"/>
                        <a:pt x="298" y="273"/>
                        <a:pt x="298" y="273"/>
                      </a:cubicBezTo>
                      <a:cubicBezTo>
                        <a:pt x="298" y="271"/>
                        <a:pt x="298" y="271"/>
                        <a:pt x="298" y="271"/>
                      </a:cubicBezTo>
                      <a:cubicBezTo>
                        <a:pt x="297" y="270"/>
                        <a:pt x="297" y="270"/>
                        <a:pt x="297" y="270"/>
                      </a:cubicBezTo>
                      <a:cubicBezTo>
                        <a:pt x="297" y="268"/>
                        <a:pt x="297" y="268"/>
                        <a:pt x="297" y="268"/>
                      </a:cubicBezTo>
                      <a:cubicBezTo>
                        <a:pt x="295" y="266"/>
                        <a:pt x="295" y="266"/>
                        <a:pt x="295" y="266"/>
                      </a:cubicBezTo>
                      <a:cubicBezTo>
                        <a:pt x="293" y="266"/>
                        <a:pt x="293" y="266"/>
                        <a:pt x="293" y="266"/>
                      </a:cubicBezTo>
                      <a:cubicBezTo>
                        <a:pt x="290" y="263"/>
                        <a:pt x="290" y="263"/>
                        <a:pt x="290" y="263"/>
                      </a:cubicBezTo>
                      <a:cubicBezTo>
                        <a:pt x="291" y="262"/>
                        <a:pt x="291" y="262"/>
                        <a:pt x="291" y="262"/>
                      </a:cubicBezTo>
                      <a:cubicBezTo>
                        <a:pt x="292" y="260"/>
                        <a:pt x="292" y="260"/>
                        <a:pt x="292" y="260"/>
                      </a:cubicBezTo>
                      <a:cubicBezTo>
                        <a:pt x="293" y="257"/>
                        <a:pt x="293" y="257"/>
                        <a:pt x="293" y="257"/>
                      </a:cubicBezTo>
                      <a:cubicBezTo>
                        <a:pt x="294" y="255"/>
                        <a:pt x="294" y="255"/>
                        <a:pt x="294" y="255"/>
                      </a:cubicBezTo>
                      <a:cubicBezTo>
                        <a:pt x="296" y="253"/>
                        <a:pt x="296" y="253"/>
                        <a:pt x="296" y="253"/>
                      </a:cubicBezTo>
                      <a:cubicBezTo>
                        <a:pt x="297" y="254"/>
                        <a:pt x="297" y="254"/>
                        <a:pt x="297" y="254"/>
                      </a:cubicBezTo>
                      <a:cubicBezTo>
                        <a:pt x="299" y="254"/>
                        <a:pt x="299" y="254"/>
                        <a:pt x="299" y="254"/>
                      </a:cubicBezTo>
                      <a:cubicBezTo>
                        <a:pt x="300" y="255"/>
                        <a:pt x="300" y="255"/>
                        <a:pt x="300" y="255"/>
                      </a:cubicBezTo>
                      <a:cubicBezTo>
                        <a:pt x="305" y="255"/>
                        <a:pt x="305" y="255"/>
                        <a:pt x="305" y="255"/>
                      </a:cubicBezTo>
                      <a:cubicBezTo>
                        <a:pt x="305" y="257"/>
                        <a:pt x="305" y="257"/>
                        <a:pt x="305" y="257"/>
                      </a:cubicBezTo>
                      <a:cubicBezTo>
                        <a:pt x="306" y="258"/>
                        <a:pt x="306" y="258"/>
                        <a:pt x="306" y="258"/>
                      </a:cubicBezTo>
                      <a:cubicBezTo>
                        <a:pt x="306" y="259"/>
                        <a:pt x="306" y="259"/>
                        <a:pt x="306" y="259"/>
                      </a:cubicBezTo>
                      <a:cubicBezTo>
                        <a:pt x="307" y="261"/>
                        <a:pt x="307" y="261"/>
                        <a:pt x="307" y="261"/>
                      </a:cubicBezTo>
                      <a:cubicBezTo>
                        <a:pt x="309" y="261"/>
                        <a:pt x="309" y="261"/>
                        <a:pt x="309" y="261"/>
                      </a:cubicBezTo>
                      <a:cubicBezTo>
                        <a:pt x="311" y="260"/>
                        <a:pt x="311" y="260"/>
                        <a:pt x="311" y="260"/>
                      </a:cubicBezTo>
                      <a:cubicBezTo>
                        <a:pt x="312" y="259"/>
                        <a:pt x="312" y="259"/>
                        <a:pt x="312" y="259"/>
                      </a:cubicBezTo>
                      <a:cubicBezTo>
                        <a:pt x="312" y="258"/>
                        <a:pt x="312" y="258"/>
                        <a:pt x="312" y="258"/>
                      </a:cubicBezTo>
                      <a:cubicBezTo>
                        <a:pt x="311" y="256"/>
                        <a:pt x="311" y="256"/>
                        <a:pt x="311" y="256"/>
                      </a:cubicBezTo>
                      <a:cubicBezTo>
                        <a:pt x="310" y="254"/>
                        <a:pt x="310" y="254"/>
                        <a:pt x="310" y="254"/>
                      </a:cubicBezTo>
                      <a:cubicBezTo>
                        <a:pt x="308" y="253"/>
                        <a:pt x="308" y="253"/>
                        <a:pt x="308" y="253"/>
                      </a:cubicBezTo>
                      <a:cubicBezTo>
                        <a:pt x="305" y="250"/>
                        <a:pt x="305" y="250"/>
                        <a:pt x="305" y="250"/>
                      </a:cubicBezTo>
                      <a:cubicBezTo>
                        <a:pt x="295" y="245"/>
                        <a:pt x="295" y="245"/>
                        <a:pt x="295" y="245"/>
                      </a:cubicBezTo>
                      <a:cubicBezTo>
                        <a:pt x="294" y="245"/>
                        <a:pt x="294" y="245"/>
                        <a:pt x="294" y="245"/>
                      </a:cubicBezTo>
                      <a:cubicBezTo>
                        <a:pt x="292" y="244"/>
                        <a:pt x="292" y="244"/>
                        <a:pt x="292" y="244"/>
                      </a:cubicBezTo>
                      <a:cubicBezTo>
                        <a:pt x="290" y="244"/>
                        <a:pt x="290" y="244"/>
                        <a:pt x="290" y="244"/>
                      </a:cubicBezTo>
                      <a:cubicBezTo>
                        <a:pt x="287" y="243"/>
                        <a:pt x="287" y="243"/>
                        <a:pt x="287" y="243"/>
                      </a:cubicBezTo>
                      <a:cubicBezTo>
                        <a:pt x="283" y="241"/>
                        <a:pt x="283" y="241"/>
                        <a:pt x="283" y="241"/>
                      </a:cubicBezTo>
                      <a:cubicBezTo>
                        <a:pt x="283" y="240"/>
                        <a:pt x="283" y="240"/>
                        <a:pt x="283" y="240"/>
                      </a:cubicBezTo>
                      <a:cubicBezTo>
                        <a:pt x="284" y="238"/>
                        <a:pt x="284" y="238"/>
                        <a:pt x="284" y="238"/>
                      </a:cubicBezTo>
                      <a:cubicBezTo>
                        <a:pt x="286" y="236"/>
                        <a:pt x="286" y="236"/>
                        <a:pt x="286" y="236"/>
                      </a:cubicBezTo>
                      <a:cubicBezTo>
                        <a:pt x="286" y="235"/>
                        <a:pt x="286" y="235"/>
                        <a:pt x="286" y="235"/>
                      </a:cubicBezTo>
                      <a:cubicBezTo>
                        <a:pt x="285" y="233"/>
                        <a:pt x="285" y="233"/>
                        <a:pt x="285" y="233"/>
                      </a:cubicBezTo>
                      <a:cubicBezTo>
                        <a:pt x="284" y="233"/>
                        <a:pt x="284" y="233"/>
                        <a:pt x="284" y="233"/>
                      </a:cubicBezTo>
                      <a:cubicBezTo>
                        <a:pt x="281" y="232"/>
                        <a:pt x="281" y="232"/>
                        <a:pt x="281" y="232"/>
                      </a:cubicBezTo>
                      <a:cubicBezTo>
                        <a:pt x="274" y="232"/>
                        <a:pt x="274" y="232"/>
                        <a:pt x="274" y="232"/>
                      </a:cubicBezTo>
                      <a:cubicBezTo>
                        <a:pt x="272" y="231"/>
                        <a:pt x="272" y="231"/>
                        <a:pt x="272" y="231"/>
                      </a:cubicBezTo>
                      <a:cubicBezTo>
                        <a:pt x="271" y="230"/>
                        <a:pt x="271" y="230"/>
                        <a:pt x="271" y="230"/>
                      </a:cubicBezTo>
                      <a:cubicBezTo>
                        <a:pt x="268" y="228"/>
                        <a:pt x="268" y="228"/>
                        <a:pt x="268" y="228"/>
                      </a:cubicBezTo>
                      <a:cubicBezTo>
                        <a:pt x="264" y="224"/>
                        <a:pt x="264" y="224"/>
                        <a:pt x="264" y="224"/>
                      </a:cubicBezTo>
                      <a:cubicBezTo>
                        <a:pt x="261" y="221"/>
                        <a:pt x="261" y="221"/>
                        <a:pt x="261" y="221"/>
                      </a:cubicBezTo>
                      <a:cubicBezTo>
                        <a:pt x="260" y="220"/>
                        <a:pt x="260" y="220"/>
                        <a:pt x="260" y="220"/>
                      </a:cubicBezTo>
                      <a:cubicBezTo>
                        <a:pt x="259" y="218"/>
                        <a:pt x="259" y="218"/>
                        <a:pt x="259" y="218"/>
                      </a:cubicBezTo>
                      <a:cubicBezTo>
                        <a:pt x="259" y="216"/>
                        <a:pt x="259" y="216"/>
                        <a:pt x="259" y="216"/>
                      </a:cubicBezTo>
                      <a:cubicBezTo>
                        <a:pt x="256" y="210"/>
                        <a:pt x="256" y="210"/>
                        <a:pt x="256" y="210"/>
                      </a:cubicBezTo>
                      <a:cubicBezTo>
                        <a:pt x="254" y="209"/>
                        <a:pt x="254" y="209"/>
                        <a:pt x="254" y="209"/>
                      </a:cubicBezTo>
                      <a:cubicBezTo>
                        <a:pt x="253" y="208"/>
                        <a:pt x="253" y="208"/>
                        <a:pt x="253" y="208"/>
                      </a:cubicBezTo>
                      <a:cubicBezTo>
                        <a:pt x="251" y="207"/>
                        <a:pt x="251" y="207"/>
                        <a:pt x="251" y="207"/>
                      </a:cubicBezTo>
                      <a:cubicBezTo>
                        <a:pt x="250" y="206"/>
                        <a:pt x="250" y="206"/>
                        <a:pt x="250" y="206"/>
                      </a:cubicBezTo>
                      <a:cubicBezTo>
                        <a:pt x="244" y="201"/>
                        <a:pt x="244" y="201"/>
                        <a:pt x="244" y="201"/>
                      </a:cubicBezTo>
                      <a:cubicBezTo>
                        <a:pt x="243" y="199"/>
                        <a:pt x="243" y="199"/>
                        <a:pt x="243" y="199"/>
                      </a:cubicBezTo>
                      <a:cubicBezTo>
                        <a:pt x="241" y="197"/>
                        <a:pt x="241" y="197"/>
                        <a:pt x="241" y="197"/>
                      </a:cubicBezTo>
                      <a:cubicBezTo>
                        <a:pt x="241" y="195"/>
                        <a:pt x="241" y="195"/>
                        <a:pt x="241" y="195"/>
                      </a:cubicBezTo>
                      <a:cubicBezTo>
                        <a:pt x="242" y="194"/>
                        <a:pt x="242" y="194"/>
                        <a:pt x="242" y="194"/>
                      </a:cubicBezTo>
                      <a:cubicBezTo>
                        <a:pt x="245" y="194"/>
                        <a:pt x="245" y="194"/>
                        <a:pt x="245" y="194"/>
                      </a:cubicBezTo>
                      <a:cubicBezTo>
                        <a:pt x="245" y="193"/>
                        <a:pt x="245" y="193"/>
                        <a:pt x="245" y="193"/>
                      </a:cubicBezTo>
                      <a:cubicBezTo>
                        <a:pt x="243" y="191"/>
                        <a:pt x="243" y="191"/>
                        <a:pt x="243" y="191"/>
                      </a:cubicBezTo>
                      <a:cubicBezTo>
                        <a:pt x="242" y="189"/>
                        <a:pt x="242" y="189"/>
                        <a:pt x="242" y="189"/>
                      </a:cubicBezTo>
                      <a:cubicBezTo>
                        <a:pt x="242" y="187"/>
                        <a:pt x="242" y="187"/>
                        <a:pt x="242" y="187"/>
                      </a:cubicBezTo>
                      <a:cubicBezTo>
                        <a:pt x="248" y="184"/>
                        <a:pt x="248" y="184"/>
                        <a:pt x="248" y="184"/>
                      </a:cubicBezTo>
                      <a:cubicBezTo>
                        <a:pt x="249" y="183"/>
                        <a:pt x="249" y="183"/>
                        <a:pt x="249" y="183"/>
                      </a:cubicBezTo>
                      <a:cubicBezTo>
                        <a:pt x="250" y="183"/>
                        <a:pt x="250" y="183"/>
                        <a:pt x="250" y="183"/>
                      </a:cubicBezTo>
                      <a:cubicBezTo>
                        <a:pt x="254" y="182"/>
                        <a:pt x="254" y="182"/>
                        <a:pt x="254" y="182"/>
                      </a:cubicBezTo>
                      <a:cubicBezTo>
                        <a:pt x="255" y="179"/>
                        <a:pt x="255" y="179"/>
                        <a:pt x="255" y="179"/>
                      </a:cubicBezTo>
                      <a:cubicBezTo>
                        <a:pt x="256" y="180"/>
                        <a:pt x="256" y="180"/>
                        <a:pt x="256" y="180"/>
                      </a:cubicBezTo>
                      <a:cubicBezTo>
                        <a:pt x="257" y="180"/>
                        <a:pt x="257" y="180"/>
                        <a:pt x="257" y="180"/>
                      </a:cubicBezTo>
                      <a:cubicBezTo>
                        <a:pt x="258" y="180"/>
                        <a:pt x="258" y="180"/>
                        <a:pt x="258" y="180"/>
                      </a:cubicBezTo>
                      <a:cubicBezTo>
                        <a:pt x="258" y="181"/>
                        <a:pt x="258" y="181"/>
                        <a:pt x="258" y="181"/>
                      </a:cubicBezTo>
                      <a:cubicBezTo>
                        <a:pt x="257" y="181"/>
                        <a:pt x="257" y="181"/>
                        <a:pt x="257" y="181"/>
                      </a:cubicBezTo>
                      <a:cubicBezTo>
                        <a:pt x="257" y="182"/>
                        <a:pt x="257" y="182"/>
                        <a:pt x="257" y="182"/>
                      </a:cubicBezTo>
                      <a:cubicBezTo>
                        <a:pt x="256" y="183"/>
                        <a:pt x="256" y="183"/>
                        <a:pt x="256" y="183"/>
                      </a:cubicBezTo>
                      <a:cubicBezTo>
                        <a:pt x="259" y="183"/>
                        <a:pt x="259" y="183"/>
                        <a:pt x="259" y="183"/>
                      </a:cubicBezTo>
                      <a:cubicBezTo>
                        <a:pt x="259" y="185"/>
                        <a:pt x="259" y="185"/>
                        <a:pt x="259" y="185"/>
                      </a:cubicBezTo>
                      <a:cubicBezTo>
                        <a:pt x="256" y="185"/>
                        <a:pt x="256" y="185"/>
                        <a:pt x="256" y="185"/>
                      </a:cubicBezTo>
                      <a:cubicBezTo>
                        <a:pt x="256" y="193"/>
                        <a:pt x="256" y="193"/>
                        <a:pt x="256" y="193"/>
                      </a:cubicBezTo>
                      <a:cubicBezTo>
                        <a:pt x="257" y="193"/>
                        <a:pt x="257" y="193"/>
                        <a:pt x="257" y="193"/>
                      </a:cubicBezTo>
                      <a:cubicBezTo>
                        <a:pt x="258" y="191"/>
                        <a:pt x="258" y="191"/>
                        <a:pt x="258" y="191"/>
                      </a:cubicBezTo>
                      <a:cubicBezTo>
                        <a:pt x="260" y="190"/>
                        <a:pt x="260" y="190"/>
                        <a:pt x="260" y="190"/>
                      </a:cubicBezTo>
                      <a:cubicBezTo>
                        <a:pt x="261" y="188"/>
                        <a:pt x="261" y="188"/>
                        <a:pt x="261" y="188"/>
                      </a:cubicBezTo>
                      <a:cubicBezTo>
                        <a:pt x="264" y="188"/>
                        <a:pt x="264" y="188"/>
                        <a:pt x="264" y="188"/>
                      </a:cubicBezTo>
                      <a:cubicBezTo>
                        <a:pt x="265" y="190"/>
                        <a:pt x="265" y="190"/>
                        <a:pt x="265" y="190"/>
                      </a:cubicBezTo>
                      <a:cubicBezTo>
                        <a:pt x="265" y="193"/>
                        <a:pt x="265" y="193"/>
                        <a:pt x="265" y="193"/>
                      </a:cubicBezTo>
                      <a:cubicBezTo>
                        <a:pt x="270" y="192"/>
                        <a:pt x="270" y="192"/>
                        <a:pt x="270" y="192"/>
                      </a:cubicBezTo>
                      <a:cubicBezTo>
                        <a:pt x="270" y="193"/>
                        <a:pt x="270" y="193"/>
                        <a:pt x="270" y="193"/>
                      </a:cubicBezTo>
                      <a:cubicBezTo>
                        <a:pt x="269" y="194"/>
                        <a:pt x="269" y="194"/>
                        <a:pt x="269" y="194"/>
                      </a:cubicBezTo>
                      <a:cubicBezTo>
                        <a:pt x="269" y="195"/>
                        <a:pt x="269" y="195"/>
                        <a:pt x="269" y="195"/>
                      </a:cubicBezTo>
                      <a:cubicBezTo>
                        <a:pt x="271" y="197"/>
                        <a:pt x="271" y="197"/>
                        <a:pt x="271" y="197"/>
                      </a:cubicBezTo>
                      <a:cubicBezTo>
                        <a:pt x="273" y="198"/>
                        <a:pt x="273" y="198"/>
                        <a:pt x="273" y="198"/>
                      </a:cubicBezTo>
                      <a:cubicBezTo>
                        <a:pt x="273" y="200"/>
                        <a:pt x="273" y="200"/>
                        <a:pt x="273" y="200"/>
                      </a:cubicBezTo>
                      <a:cubicBezTo>
                        <a:pt x="281" y="206"/>
                        <a:pt x="281" y="206"/>
                        <a:pt x="281" y="206"/>
                      </a:cubicBezTo>
                      <a:cubicBezTo>
                        <a:pt x="281" y="210"/>
                        <a:pt x="281" y="210"/>
                        <a:pt x="281" y="210"/>
                      </a:cubicBezTo>
                      <a:cubicBezTo>
                        <a:pt x="291" y="210"/>
                        <a:pt x="291" y="210"/>
                        <a:pt x="291" y="210"/>
                      </a:cubicBezTo>
                      <a:cubicBezTo>
                        <a:pt x="293" y="211"/>
                        <a:pt x="293" y="211"/>
                        <a:pt x="293" y="211"/>
                      </a:cubicBezTo>
                      <a:cubicBezTo>
                        <a:pt x="294" y="212"/>
                        <a:pt x="294" y="212"/>
                        <a:pt x="294" y="212"/>
                      </a:cubicBezTo>
                      <a:cubicBezTo>
                        <a:pt x="294" y="215"/>
                        <a:pt x="294" y="215"/>
                        <a:pt x="294" y="215"/>
                      </a:cubicBezTo>
                      <a:cubicBezTo>
                        <a:pt x="299" y="215"/>
                        <a:pt x="299" y="215"/>
                        <a:pt x="299" y="215"/>
                      </a:cubicBezTo>
                      <a:cubicBezTo>
                        <a:pt x="300" y="215"/>
                        <a:pt x="300" y="215"/>
                        <a:pt x="300" y="215"/>
                      </a:cubicBezTo>
                      <a:cubicBezTo>
                        <a:pt x="300" y="214"/>
                        <a:pt x="300" y="214"/>
                        <a:pt x="300" y="214"/>
                      </a:cubicBezTo>
                      <a:cubicBezTo>
                        <a:pt x="301" y="214"/>
                        <a:pt x="301" y="214"/>
                        <a:pt x="301" y="214"/>
                      </a:cubicBezTo>
                      <a:cubicBezTo>
                        <a:pt x="302" y="216"/>
                        <a:pt x="302" y="216"/>
                        <a:pt x="302" y="216"/>
                      </a:cubicBezTo>
                      <a:cubicBezTo>
                        <a:pt x="302" y="217"/>
                        <a:pt x="302" y="217"/>
                        <a:pt x="302" y="217"/>
                      </a:cubicBezTo>
                      <a:cubicBezTo>
                        <a:pt x="301" y="218"/>
                        <a:pt x="301" y="218"/>
                        <a:pt x="301" y="218"/>
                      </a:cubicBezTo>
                      <a:cubicBezTo>
                        <a:pt x="303" y="218"/>
                        <a:pt x="303" y="218"/>
                        <a:pt x="303" y="218"/>
                      </a:cubicBezTo>
                      <a:cubicBezTo>
                        <a:pt x="306" y="221"/>
                        <a:pt x="306" y="221"/>
                        <a:pt x="306" y="221"/>
                      </a:cubicBezTo>
                      <a:cubicBezTo>
                        <a:pt x="307" y="223"/>
                        <a:pt x="307" y="223"/>
                        <a:pt x="307" y="223"/>
                      </a:cubicBezTo>
                      <a:cubicBezTo>
                        <a:pt x="309" y="224"/>
                        <a:pt x="309" y="224"/>
                        <a:pt x="309" y="224"/>
                      </a:cubicBezTo>
                      <a:cubicBezTo>
                        <a:pt x="312" y="227"/>
                        <a:pt x="312" y="227"/>
                        <a:pt x="312" y="227"/>
                      </a:cubicBezTo>
                      <a:cubicBezTo>
                        <a:pt x="314" y="225"/>
                        <a:pt x="314" y="225"/>
                        <a:pt x="314" y="225"/>
                      </a:cubicBezTo>
                      <a:cubicBezTo>
                        <a:pt x="315" y="225"/>
                        <a:pt x="315" y="225"/>
                        <a:pt x="315" y="225"/>
                      </a:cubicBezTo>
                      <a:cubicBezTo>
                        <a:pt x="316" y="224"/>
                        <a:pt x="316" y="224"/>
                        <a:pt x="316" y="224"/>
                      </a:cubicBezTo>
                      <a:cubicBezTo>
                        <a:pt x="317" y="224"/>
                        <a:pt x="317" y="224"/>
                        <a:pt x="317" y="224"/>
                      </a:cubicBezTo>
                      <a:cubicBezTo>
                        <a:pt x="317" y="227"/>
                        <a:pt x="317" y="227"/>
                        <a:pt x="317" y="227"/>
                      </a:cubicBezTo>
                      <a:cubicBezTo>
                        <a:pt x="316" y="227"/>
                        <a:pt x="316" y="227"/>
                        <a:pt x="316" y="227"/>
                      </a:cubicBezTo>
                      <a:cubicBezTo>
                        <a:pt x="319" y="229"/>
                        <a:pt x="319" y="229"/>
                        <a:pt x="319" y="229"/>
                      </a:cubicBezTo>
                      <a:cubicBezTo>
                        <a:pt x="321" y="231"/>
                        <a:pt x="321" y="231"/>
                        <a:pt x="321" y="231"/>
                      </a:cubicBezTo>
                      <a:cubicBezTo>
                        <a:pt x="321" y="231"/>
                        <a:pt x="321" y="231"/>
                        <a:pt x="321" y="231"/>
                      </a:cubicBezTo>
                      <a:cubicBezTo>
                        <a:pt x="321" y="231"/>
                        <a:pt x="321" y="231"/>
                        <a:pt x="321" y="231"/>
                      </a:cubicBezTo>
                      <a:cubicBezTo>
                        <a:pt x="319" y="233"/>
                        <a:pt x="319" y="233"/>
                        <a:pt x="319" y="233"/>
                      </a:cubicBezTo>
                      <a:cubicBezTo>
                        <a:pt x="320" y="234"/>
                        <a:pt x="320" y="234"/>
                        <a:pt x="320" y="234"/>
                      </a:cubicBezTo>
                      <a:cubicBezTo>
                        <a:pt x="324" y="234"/>
                        <a:pt x="324" y="234"/>
                        <a:pt x="324" y="234"/>
                      </a:cubicBezTo>
                      <a:cubicBezTo>
                        <a:pt x="324" y="237"/>
                        <a:pt x="324" y="237"/>
                        <a:pt x="324" y="237"/>
                      </a:cubicBezTo>
                      <a:cubicBezTo>
                        <a:pt x="323" y="239"/>
                        <a:pt x="323" y="239"/>
                        <a:pt x="323" y="239"/>
                      </a:cubicBezTo>
                      <a:cubicBezTo>
                        <a:pt x="323" y="242"/>
                        <a:pt x="323" y="242"/>
                        <a:pt x="323" y="242"/>
                      </a:cubicBezTo>
                      <a:cubicBezTo>
                        <a:pt x="322" y="245"/>
                        <a:pt x="322" y="245"/>
                        <a:pt x="322" y="245"/>
                      </a:cubicBezTo>
                      <a:cubicBezTo>
                        <a:pt x="322" y="249"/>
                        <a:pt x="322" y="249"/>
                        <a:pt x="322" y="249"/>
                      </a:cubicBezTo>
                      <a:cubicBezTo>
                        <a:pt x="320" y="253"/>
                        <a:pt x="320" y="253"/>
                        <a:pt x="320" y="253"/>
                      </a:cubicBezTo>
                      <a:cubicBezTo>
                        <a:pt x="320" y="254"/>
                        <a:pt x="320" y="254"/>
                        <a:pt x="320" y="254"/>
                      </a:cubicBezTo>
                      <a:cubicBezTo>
                        <a:pt x="323" y="257"/>
                        <a:pt x="323" y="257"/>
                        <a:pt x="323" y="257"/>
                      </a:cubicBezTo>
                      <a:cubicBezTo>
                        <a:pt x="325" y="258"/>
                        <a:pt x="325" y="258"/>
                        <a:pt x="325" y="258"/>
                      </a:cubicBezTo>
                      <a:cubicBezTo>
                        <a:pt x="326" y="259"/>
                        <a:pt x="326" y="259"/>
                        <a:pt x="326" y="259"/>
                      </a:cubicBezTo>
                      <a:cubicBezTo>
                        <a:pt x="326" y="262"/>
                        <a:pt x="326" y="262"/>
                        <a:pt x="326" y="262"/>
                      </a:cubicBezTo>
                      <a:cubicBezTo>
                        <a:pt x="327" y="263"/>
                        <a:pt x="327" y="263"/>
                        <a:pt x="327" y="263"/>
                      </a:cubicBezTo>
                      <a:cubicBezTo>
                        <a:pt x="330" y="263"/>
                        <a:pt x="330" y="263"/>
                        <a:pt x="330" y="263"/>
                      </a:cubicBezTo>
                      <a:cubicBezTo>
                        <a:pt x="331" y="263"/>
                        <a:pt x="331" y="263"/>
                        <a:pt x="331" y="263"/>
                      </a:cubicBezTo>
                      <a:cubicBezTo>
                        <a:pt x="332" y="263"/>
                        <a:pt x="332" y="263"/>
                        <a:pt x="332" y="263"/>
                      </a:cubicBezTo>
                      <a:cubicBezTo>
                        <a:pt x="332" y="268"/>
                        <a:pt x="332" y="268"/>
                        <a:pt x="332" y="268"/>
                      </a:cubicBezTo>
                      <a:cubicBezTo>
                        <a:pt x="333" y="269"/>
                        <a:pt x="333" y="269"/>
                        <a:pt x="333" y="269"/>
                      </a:cubicBezTo>
                      <a:cubicBezTo>
                        <a:pt x="335" y="270"/>
                        <a:pt x="335" y="270"/>
                        <a:pt x="335" y="270"/>
                      </a:cubicBezTo>
                      <a:cubicBezTo>
                        <a:pt x="336" y="271"/>
                        <a:pt x="336" y="271"/>
                        <a:pt x="336" y="271"/>
                      </a:cubicBezTo>
                      <a:cubicBezTo>
                        <a:pt x="337" y="273"/>
                        <a:pt x="337" y="273"/>
                        <a:pt x="337" y="273"/>
                      </a:cubicBezTo>
                      <a:cubicBezTo>
                        <a:pt x="338" y="274"/>
                        <a:pt x="338" y="274"/>
                        <a:pt x="338" y="274"/>
                      </a:cubicBezTo>
                      <a:cubicBezTo>
                        <a:pt x="339" y="276"/>
                        <a:pt x="339" y="276"/>
                        <a:pt x="339" y="276"/>
                      </a:cubicBezTo>
                      <a:cubicBezTo>
                        <a:pt x="342" y="278"/>
                        <a:pt x="342" y="278"/>
                        <a:pt x="342" y="278"/>
                      </a:cubicBezTo>
                      <a:cubicBezTo>
                        <a:pt x="343" y="280"/>
                        <a:pt x="343" y="280"/>
                        <a:pt x="343" y="280"/>
                      </a:cubicBezTo>
                      <a:cubicBezTo>
                        <a:pt x="347" y="280"/>
                        <a:pt x="347" y="280"/>
                        <a:pt x="347" y="280"/>
                      </a:cubicBezTo>
                      <a:cubicBezTo>
                        <a:pt x="349" y="279"/>
                        <a:pt x="349" y="279"/>
                        <a:pt x="349" y="279"/>
                      </a:cubicBezTo>
                      <a:cubicBezTo>
                        <a:pt x="351" y="279"/>
                        <a:pt x="351" y="279"/>
                        <a:pt x="351" y="279"/>
                      </a:cubicBezTo>
                      <a:cubicBezTo>
                        <a:pt x="356" y="279"/>
                        <a:pt x="356" y="279"/>
                        <a:pt x="356" y="279"/>
                      </a:cubicBezTo>
                      <a:cubicBezTo>
                        <a:pt x="357" y="280"/>
                        <a:pt x="357" y="280"/>
                        <a:pt x="357" y="280"/>
                      </a:cubicBezTo>
                      <a:cubicBezTo>
                        <a:pt x="359" y="280"/>
                        <a:pt x="359" y="280"/>
                        <a:pt x="359" y="280"/>
                      </a:cubicBezTo>
                      <a:cubicBezTo>
                        <a:pt x="363" y="282"/>
                        <a:pt x="363" y="282"/>
                        <a:pt x="363" y="282"/>
                      </a:cubicBezTo>
                      <a:cubicBezTo>
                        <a:pt x="365" y="282"/>
                        <a:pt x="365" y="282"/>
                        <a:pt x="365" y="282"/>
                      </a:cubicBezTo>
                      <a:cubicBezTo>
                        <a:pt x="366" y="283"/>
                        <a:pt x="366" y="283"/>
                        <a:pt x="366" y="283"/>
                      </a:cubicBezTo>
                      <a:cubicBezTo>
                        <a:pt x="367" y="283"/>
                        <a:pt x="367" y="283"/>
                        <a:pt x="367" y="283"/>
                      </a:cubicBezTo>
                      <a:cubicBezTo>
                        <a:pt x="369" y="285"/>
                        <a:pt x="369" y="285"/>
                        <a:pt x="369" y="285"/>
                      </a:cubicBezTo>
                      <a:cubicBezTo>
                        <a:pt x="372" y="286"/>
                        <a:pt x="372" y="286"/>
                        <a:pt x="372" y="286"/>
                      </a:cubicBezTo>
                      <a:cubicBezTo>
                        <a:pt x="373" y="287"/>
                        <a:pt x="373" y="287"/>
                        <a:pt x="373" y="287"/>
                      </a:cubicBezTo>
                      <a:cubicBezTo>
                        <a:pt x="375" y="287"/>
                        <a:pt x="375" y="287"/>
                        <a:pt x="375" y="287"/>
                      </a:cubicBezTo>
                      <a:cubicBezTo>
                        <a:pt x="376" y="286"/>
                        <a:pt x="376" y="286"/>
                        <a:pt x="376" y="286"/>
                      </a:cubicBezTo>
                      <a:cubicBezTo>
                        <a:pt x="376" y="283"/>
                        <a:pt x="376" y="283"/>
                        <a:pt x="376" y="283"/>
                      </a:cubicBezTo>
                      <a:cubicBezTo>
                        <a:pt x="372" y="279"/>
                        <a:pt x="372" y="279"/>
                        <a:pt x="372" y="279"/>
                      </a:cubicBezTo>
                      <a:cubicBezTo>
                        <a:pt x="369" y="278"/>
                        <a:pt x="369" y="278"/>
                        <a:pt x="369" y="278"/>
                      </a:cubicBezTo>
                      <a:cubicBezTo>
                        <a:pt x="368" y="277"/>
                        <a:pt x="368" y="277"/>
                        <a:pt x="368" y="277"/>
                      </a:cubicBezTo>
                      <a:cubicBezTo>
                        <a:pt x="367" y="277"/>
                        <a:pt x="367" y="277"/>
                        <a:pt x="367" y="277"/>
                      </a:cubicBezTo>
                      <a:cubicBezTo>
                        <a:pt x="366" y="276"/>
                        <a:pt x="366" y="276"/>
                        <a:pt x="366" y="276"/>
                      </a:cubicBezTo>
                      <a:cubicBezTo>
                        <a:pt x="364" y="276"/>
                        <a:pt x="364" y="276"/>
                        <a:pt x="364" y="276"/>
                      </a:cubicBezTo>
                      <a:cubicBezTo>
                        <a:pt x="362" y="274"/>
                        <a:pt x="362" y="274"/>
                        <a:pt x="362" y="274"/>
                      </a:cubicBezTo>
                      <a:cubicBezTo>
                        <a:pt x="361" y="274"/>
                        <a:pt x="361" y="274"/>
                        <a:pt x="361" y="274"/>
                      </a:cubicBezTo>
                      <a:cubicBezTo>
                        <a:pt x="362" y="273"/>
                        <a:pt x="362" y="273"/>
                        <a:pt x="362" y="273"/>
                      </a:cubicBezTo>
                      <a:cubicBezTo>
                        <a:pt x="365" y="273"/>
                        <a:pt x="365" y="273"/>
                        <a:pt x="365" y="273"/>
                      </a:cubicBezTo>
                      <a:cubicBezTo>
                        <a:pt x="366" y="275"/>
                        <a:pt x="366" y="275"/>
                        <a:pt x="366" y="275"/>
                      </a:cubicBezTo>
                      <a:cubicBezTo>
                        <a:pt x="370" y="277"/>
                        <a:pt x="370" y="277"/>
                        <a:pt x="370" y="277"/>
                      </a:cubicBezTo>
                      <a:cubicBezTo>
                        <a:pt x="373" y="279"/>
                        <a:pt x="373" y="279"/>
                        <a:pt x="373" y="279"/>
                      </a:cubicBezTo>
                      <a:cubicBezTo>
                        <a:pt x="377" y="279"/>
                        <a:pt x="377" y="279"/>
                        <a:pt x="377" y="279"/>
                      </a:cubicBezTo>
                      <a:cubicBezTo>
                        <a:pt x="379" y="277"/>
                        <a:pt x="379" y="277"/>
                        <a:pt x="379" y="277"/>
                      </a:cubicBezTo>
                      <a:cubicBezTo>
                        <a:pt x="377" y="275"/>
                        <a:pt x="377" y="275"/>
                        <a:pt x="377" y="275"/>
                      </a:cubicBezTo>
                      <a:cubicBezTo>
                        <a:pt x="375" y="275"/>
                        <a:pt x="375" y="275"/>
                        <a:pt x="375" y="275"/>
                      </a:cubicBezTo>
                      <a:cubicBezTo>
                        <a:pt x="373" y="274"/>
                        <a:pt x="373" y="274"/>
                        <a:pt x="373" y="274"/>
                      </a:cubicBezTo>
                      <a:cubicBezTo>
                        <a:pt x="370" y="274"/>
                        <a:pt x="370" y="274"/>
                        <a:pt x="370" y="274"/>
                      </a:cubicBezTo>
                      <a:cubicBezTo>
                        <a:pt x="368" y="273"/>
                        <a:pt x="368" y="273"/>
                        <a:pt x="368" y="273"/>
                      </a:cubicBezTo>
                      <a:cubicBezTo>
                        <a:pt x="367" y="271"/>
                        <a:pt x="367" y="271"/>
                        <a:pt x="367" y="271"/>
                      </a:cubicBezTo>
                      <a:cubicBezTo>
                        <a:pt x="366" y="270"/>
                        <a:pt x="366" y="270"/>
                        <a:pt x="366" y="270"/>
                      </a:cubicBezTo>
                      <a:cubicBezTo>
                        <a:pt x="366" y="269"/>
                        <a:pt x="366" y="269"/>
                        <a:pt x="366" y="269"/>
                      </a:cubicBezTo>
                      <a:cubicBezTo>
                        <a:pt x="365" y="267"/>
                        <a:pt x="365" y="267"/>
                        <a:pt x="365" y="267"/>
                      </a:cubicBezTo>
                      <a:cubicBezTo>
                        <a:pt x="364" y="266"/>
                        <a:pt x="364" y="266"/>
                        <a:pt x="364" y="266"/>
                      </a:cubicBezTo>
                      <a:cubicBezTo>
                        <a:pt x="362" y="262"/>
                        <a:pt x="362" y="262"/>
                        <a:pt x="362" y="262"/>
                      </a:cubicBezTo>
                      <a:cubicBezTo>
                        <a:pt x="361" y="261"/>
                        <a:pt x="361" y="261"/>
                        <a:pt x="361" y="261"/>
                      </a:cubicBezTo>
                      <a:cubicBezTo>
                        <a:pt x="360" y="259"/>
                        <a:pt x="360" y="259"/>
                        <a:pt x="360" y="259"/>
                      </a:cubicBezTo>
                      <a:cubicBezTo>
                        <a:pt x="358" y="257"/>
                        <a:pt x="358" y="257"/>
                        <a:pt x="358" y="257"/>
                      </a:cubicBezTo>
                      <a:cubicBezTo>
                        <a:pt x="358" y="255"/>
                        <a:pt x="358" y="255"/>
                        <a:pt x="358" y="255"/>
                      </a:cubicBezTo>
                      <a:cubicBezTo>
                        <a:pt x="358" y="255"/>
                        <a:pt x="358" y="255"/>
                        <a:pt x="358" y="255"/>
                      </a:cubicBezTo>
                      <a:cubicBezTo>
                        <a:pt x="360" y="254"/>
                        <a:pt x="360" y="254"/>
                        <a:pt x="360" y="254"/>
                      </a:cubicBezTo>
                      <a:cubicBezTo>
                        <a:pt x="361" y="254"/>
                        <a:pt x="361" y="254"/>
                        <a:pt x="361" y="254"/>
                      </a:cubicBezTo>
                      <a:cubicBezTo>
                        <a:pt x="363" y="254"/>
                        <a:pt x="363" y="254"/>
                        <a:pt x="363" y="254"/>
                      </a:cubicBezTo>
                      <a:cubicBezTo>
                        <a:pt x="363" y="255"/>
                        <a:pt x="363" y="255"/>
                        <a:pt x="363" y="255"/>
                      </a:cubicBezTo>
                      <a:cubicBezTo>
                        <a:pt x="364" y="255"/>
                        <a:pt x="364" y="255"/>
                        <a:pt x="364" y="255"/>
                      </a:cubicBezTo>
                      <a:cubicBezTo>
                        <a:pt x="366" y="257"/>
                        <a:pt x="366" y="257"/>
                        <a:pt x="366" y="257"/>
                      </a:cubicBezTo>
                      <a:cubicBezTo>
                        <a:pt x="366" y="259"/>
                        <a:pt x="366" y="259"/>
                        <a:pt x="366" y="259"/>
                      </a:cubicBezTo>
                      <a:cubicBezTo>
                        <a:pt x="367" y="259"/>
                        <a:pt x="367" y="259"/>
                        <a:pt x="367" y="259"/>
                      </a:cubicBezTo>
                      <a:cubicBezTo>
                        <a:pt x="368" y="258"/>
                        <a:pt x="368" y="258"/>
                        <a:pt x="368" y="258"/>
                      </a:cubicBezTo>
                      <a:cubicBezTo>
                        <a:pt x="369" y="258"/>
                        <a:pt x="369" y="258"/>
                        <a:pt x="369" y="258"/>
                      </a:cubicBezTo>
                      <a:cubicBezTo>
                        <a:pt x="367" y="255"/>
                        <a:pt x="367" y="255"/>
                        <a:pt x="367" y="255"/>
                      </a:cubicBezTo>
                      <a:cubicBezTo>
                        <a:pt x="368" y="255"/>
                        <a:pt x="368" y="255"/>
                        <a:pt x="368" y="255"/>
                      </a:cubicBezTo>
                      <a:cubicBezTo>
                        <a:pt x="373" y="257"/>
                        <a:pt x="373" y="257"/>
                        <a:pt x="373" y="257"/>
                      </a:cubicBezTo>
                      <a:cubicBezTo>
                        <a:pt x="370" y="254"/>
                        <a:pt x="370" y="254"/>
                        <a:pt x="370" y="254"/>
                      </a:cubicBezTo>
                      <a:cubicBezTo>
                        <a:pt x="372" y="253"/>
                        <a:pt x="372" y="253"/>
                        <a:pt x="372" y="253"/>
                      </a:cubicBezTo>
                      <a:cubicBezTo>
                        <a:pt x="372" y="249"/>
                        <a:pt x="372" y="249"/>
                        <a:pt x="372" y="249"/>
                      </a:cubicBezTo>
                      <a:cubicBezTo>
                        <a:pt x="374" y="247"/>
                        <a:pt x="374" y="247"/>
                        <a:pt x="374" y="247"/>
                      </a:cubicBezTo>
                      <a:cubicBezTo>
                        <a:pt x="379" y="247"/>
                        <a:pt x="379" y="247"/>
                        <a:pt x="379" y="247"/>
                      </a:cubicBezTo>
                      <a:cubicBezTo>
                        <a:pt x="380" y="248"/>
                        <a:pt x="380" y="248"/>
                        <a:pt x="380" y="248"/>
                      </a:cubicBezTo>
                      <a:cubicBezTo>
                        <a:pt x="380" y="250"/>
                        <a:pt x="380" y="250"/>
                        <a:pt x="380" y="250"/>
                      </a:cubicBezTo>
                      <a:cubicBezTo>
                        <a:pt x="382" y="250"/>
                        <a:pt x="382" y="250"/>
                        <a:pt x="382" y="250"/>
                      </a:cubicBezTo>
                      <a:cubicBezTo>
                        <a:pt x="383" y="249"/>
                        <a:pt x="383" y="249"/>
                        <a:pt x="383" y="249"/>
                      </a:cubicBezTo>
                      <a:cubicBezTo>
                        <a:pt x="384" y="247"/>
                        <a:pt x="384" y="247"/>
                        <a:pt x="384" y="247"/>
                      </a:cubicBezTo>
                      <a:cubicBezTo>
                        <a:pt x="385" y="246"/>
                        <a:pt x="385" y="246"/>
                        <a:pt x="385" y="246"/>
                      </a:cubicBezTo>
                      <a:cubicBezTo>
                        <a:pt x="397" y="248"/>
                        <a:pt x="397" y="248"/>
                        <a:pt x="397" y="248"/>
                      </a:cubicBezTo>
                      <a:cubicBezTo>
                        <a:pt x="397" y="248"/>
                        <a:pt x="397" y="248"/>
                        <a:pt x="397" y="248"/>
                      </a:cubicBezTo>
                      <a:cubicBezTo>
                        <a:pt x="398" y="248"/>
                        <a:pt x="398" y="248"/>
                        <a:pt x="398" y="248"/>
                      </a:cubicBezTo>
                      <a:cubicBezTo>
                        <a:pt x="399" y="249"/>
                        <a:pt x="399" y="249"/>
                        <a:pt x="399" y="249"/>
                      </a:cubicBezTo>
                      <a:cubicBezTo>
                        <a:pt x="399" y="250"/>
                        <a:pt x="399" y="250"/>
                        <a:pt x="399" y="250"/>
                      </a:cubicBezTo>
                      <a:cubicBezTo>
                        <a:pt x="400" y="250"/>
                        <a:pt x="400" y="250"/>
                        <a:pt x="400" y="250"/>
                      </a:cubicBezTo>
                      <a:cubicBezTo>
                        <a:pt x="403" y="249"/>
                        <a:pt x="403" y="249"/>
                        <a:pt x="403" y="249"/>
                      </a:cubicBezTo>
                      <a:cubicBezTo>
                        <a:pt x="405" y="249"/>
                        <a:pt x="405" y="249"/>
                        <a:pt x="405" y="249"/>
                      </a:cubicBezTo>
                      <a:cubicBezTo>
                        <a:pt x="406" y="248"/>
                        <a:pt x="406" y="248"/>
                        <a:pt x="406" y="248"/>
                      </a:cubicBezTo>
                      <a:cubicBezTo>
                        <a:pt x="407" y="248"/>
                        <a:pt x="407" y="248"/>
                        <a:pt x="407" y="248"/>
                      </a:cubicBezTo>
                      <a:cubicBezTo>
                        <a:pt x="407" y="250"/>
                        <a:pt x="407" y="250"/>
                        <a:pt x="407" y="250"/>
                      </a:cubicBezTo>
                      <a:cubicBezTo>
                        <a:pt x="408" y="250"/>
                        <a:pt x="408" y="250"/>
                        <a:pt x="408" y="250"/>
                      </a:cubicBezTo>
                      <a:cubicBezTo>
                        <a:pt x="409" y="249"/>
                        <a:pt x="409" y="249"/>
                        <a:pt x="409" y="249"/>
                      </a:cubicBezTo>
                      <a:cubicBezTo>
                        <a:pt x="411" y="248"/>
                        <a:pt x="411" y="248"/>
                        <a:pt x="411" y="248"/>
                      </a:cubicBezTo>
                      <a:cubicBezTo>
                        <a:pt x="415" y="244"/>
                        <a:pt x="415" y="244"/>
                        <a:pt x="415" y="244"/>
                      </a:cubicBezTo>
                      <a:cubicBezTo>
                        <a:pt x="416" y="244"/>
                        <a:pt x="416" y="244"/>
                        <a:pt x="416" y="244"/>
                      </a:cubicBezTo>
                      <a:cubicBezTo>
                        <a:pt x="418" y="243"/>
                        <a:pt x="418" y="243"/>
                        <a:pt x="418" y="243"/>
                      </a:cubicBezTo>
                      <a:cubicBezTo>
                        <a:pt x="420" y="243"/>
                        <a:pt x="420" y="243"/>
                        <a:pt x="420" y="243"/>
                      </a:cubicBezTo>
                      <a:cubicBezTo>
                        <a:pt x="423" y="242"/>
                        <a:pt x="423" y="242"/>
                        <a:pt x="423" y="242"/>
                      </a:cubicBezTo>
                      <a:cubicBezTo>
                        <a:pt x="425" y="242"/>
                        <a:pt x="425" y="242"/>
                        <a:pt x="425" y="242"/>
                      </a:cubicBezTo>
                      <a:cubicBezTo>
                        <a:pt x="431" y="245"/>
                        <a:pt x="431" y="245"/>
                        <a:pt x="431" y="245"/>
                      </a:cubicBezTo>
                      <a:cubicBezTo>
                        <a:pt x="434" y="246"/>
                        <a:pt x="434" y="246"/>
                        <a:pt x="434" y="246"/>
                      </a:cubicBezTo>
                      <a:cubicBezTo>
                        <a:pt x="436" y="246"/>
                        <a:pt x="436" y="246"/>
                        <a:pt x="436" y="246"/>
                      </a:cubicBezTo>
                      <a:cubicBezTo>
                        <a:pt x="437" y="247"/>
                        <a:pt x="437" y="247"/>
                        <a:pt x="437" y="247"/>
                      </a:cubicBezTo>
                      <a:cubicBezTo>
                        <a:pt x="434" y="247"/>
                        <a:pt x="434" y="247"/>
                        <a:pt x="434" y="247"/>
                      </a:cubicBezTo>
                      <a:cubicBezTo>
                        <a:pt x="432" y="248"/>
                        <a:pt x="432" y="248"/>
                        <a:pt x="432" y="248"/>
                      </a:cubicBezTo>
                      <a:cubicBezTo>
                        <a:pt x="430" y="248"/>
                        <a:pt x="430" y="248"/>
                        <a:pt x="430" y="248"/>
                      </a:cubicBezTo>
                      <a:cubicBezTo>
                        <a:pt x="430" y="250"/>
                        <a:pt x="430" y="250"/>
                        <a:pt x="430" y="250"/>
                      </a:cubicBezTo>
                      <a:cubicBezTo>
                        <a:pt x="429" y="251"/>
                        <a:pt x="429" y="251"/>
                        <a:pt x="429" y="251"/>
                      </a:cubicBezTo>
                      <a:cubicBezTo>
                        <a:pt x="420" y="252"/>
                        <a:pt x="420" y="252"/>
                        <a:pt x="420" y="252"/>
                      </a:cubicBezTo>
                      <a:cubicBezTo>
                        <a:pt x="411" y="251"/>
                        <a:pt x="411" y="251"/>
                        <a:pt x="411" y="251"/>
                      </a:cubicBezTo>
                      <a:cubicBezTo>
                        <a:pt x="408" y="251"/>
                        <a:pt x="408" y="251"/>
                        <a:pt x="408" y="251"/>
                      </a:cubicBezTo>
                      <a:cubicBezTo>
                        <a:pt x="404" y="253"/>
                        <a:pt x="404" y="253"/>
                        <a:pt x="404" y="253"/>
                      </a:cubicBezTo>
                      <a:cubicBezTo>
                        <a:pt x="402" y="255"/>
                        <a:pt x="402" y="255"/>
                        <a:pt x="402" y="255"/>
                      </a:cubicBezTo>
                      <a:cubicBezTo>
                        <a:pt x="402" y="258"/>
                        <a:pt x="402" y="258"/>
                        <a:pt x="402" y="258"/>
                      </a:cubicBezTo>
                      <a:cubicBezTo>
                        <a:pt x="401" y="261"/>
                        <a:pt x="401" y="261"/>
                        <a:pt x="401" y="261"/>
                      </a:cubicBezTo>
                      <a:cubicBezTo>
                        <a:pt x="401" y="263"/>
                        <a:pt x="401" y="263"/>
                        <a:pt x="401" y="263"/>
                      </a:cubicBezTo>
                      <a:cubicBezTo>
                        <a:pt x="400" y="264"/>
                        <a:pt x="400" y="264"/>
                        <a:pt x="400" y="264"/>
                      </a:cubicBezTo>
                      <a:cubicBezTo>
                        <a:pt x="400" y="265"/>
                        <a:pt x="400" y="265"/>
                        <a:pt x="400" y="265"/>
                      </a:cubicBezTo>
                      <a:cubicBezTo>
                        <a:pt x="407" y="265"/>
                        <a:pt x="407" y="265"/>
                        <a:pt x="407" y="265"/>
                      </a:cubicBezTo>
                      <a:cubicBezTo>
                        <a:pt x="407" y="269"/>
                        <a:pt x="407" y="269"/>
                        <a:pt x="407" y="269"/>
                      </a:cubicBezTo>
                      <a:cubicBezTo>
                        <a:pt x="408" y="270"/>
                        <a:pt x="408" y="270"/>
                        <a:pt x="408" y="270"/>
                      </a:cubicBezTo>
                      <a:cubicBezTo>
                        <a:pt x="409" y="272"/>
                        <a:pt x="409" y="272"/>
                        <a:pt x="409" y="272"/>
                      </a:cubicBezTo>
                      <a:cubicBezTo>
                        <a:pt x="410" y="273"/>
                        <a:pt x="410" y="273"/>
                        <a:pt x="410" y="273"/>
                      </a:cubicBezTo>
                      <a:cubicBezTo>
                        <a:pt x="409" y="276"/>
                        <a:pt x="409" y="276"/>
                        <a:pt x="409" y="276"/>
                      </a:cubicBezTo>
                      <a:cubicBezTo>
                        <a:pt x="411" y="279"/>
                        <a:pt x="411" y="279"/>
                        <a:pt x="411" y="279"/>
                      </a:cubicBezTo>
                      <a:cubicBezTo>
                        <a:pt x="409" y="282"/>
                        <a:pt x="409" y="282"/>
                        <a:pt x="409" y="282"/>
                      </a:cubicBezTo>
                      <a:cubicBezTo>
                        <a:pt x="415" y="289"/>
                        <a:pt x="415" y="289"/>
                        <a:pt x="415" y="289"/>
                      </a:cubicBezTo>
                      <a:cubicBezTo>
                        <a:pt x="414" y="295"/>
                        <a:pt x="414" y="295"/>
                        <a:pt x="414" y="295"/>
                      </a:cubicBezTo>
                      <a:cubicBezTo>
                        <a:pt x="424" y="299"/>
                        <a:pt x="424" y="299"/>
                        <a:pt x="424" y="299"/>
                      </a:cubicBezTo>
                      <a:cubicBezTo>
                        <a:pt x="425" y="304"/>
                        <a:pt x="425" y="304"/>
                        <a:pt x="425" y="304"/>
                      </a:cubicBezTo>
                      <a:cubicBezTo>
                        <a:pt x="425" y="303"/>
                        <a:pt x="425" y="303"/>
                        <a:pt x="425" y="303"/>
                      </a:cubicBezTo>
                      <a:cubicBezTo>
                        <a:pt x="426" y="303"/>
                        <a:pt x="426" y="303"/>
                        <a:pt x="426" y="303"/>
                      </a:cubicBezTo>
                      <a:cubicBezTo>
                        <a:pt x="426" y="302"/>
                        <a:pt x="426" y="302"/>
                        <a:pt x="426" y="302"/>
                      </a:cubicBezTo>
                      <a:cubicBezTo>
                        <a:pt x="427" y="302"/>
                        <a:pt x="427" y="302"/>
                        <a:pt x="427" y="302"/>
                      </a:cubicBezTo>
                      <a:cubicBezTo>
                        <a:pt x="431" y="304"/>
                        <a:pt x="431" y="304"/>
                        <a:pt x="431" y="304"/>
                      </a:cubicBezTo>
                      <a:cubicBezTo>
                        <a:pt x="432" y="304"/>
                        <a:pt x="432" y="304"/>
                        <a:pt x="432" y="304"/>
                      </a:cubicBezTo>
                      <a:cubicBezTo>
                        <a:pt x="433" y="305"/>
                        <a:pt x="433" y="305"/>
                        <a:pt x="433" y="305"/>
                      </a:cubicBezTo>
                      <a:cubicBezTo>
                        <a:pt x="434" y="307"/>
                        <a:pt x="434" y="307"/>
                        <a:pt x="434" y="307"/>
                      </a:cubicBezTo>
                      <a:cubicBezTo>
                        <a:pt x="436" y="308"/>
                        <a:pt x="436" y="308"/>
                        <a:pt x="436" y="308"/>
                      </a:cubicBezTo>
                      <a:cubicBezTo>
                        <a:pt x="438" y="308"/>
                        <a:pt x="438" y="308"/>
                        <a:pt x="438" y="308"/>
                      </a:cubicBezTo>
                      <a:cubicBezTo>
                        <a:pt x="441" y="309"/>
                        <a:pt x="441" y="309"/>
                        <a:pt x="441" y="309"/>
                      </a:cubicBezTo>
                      <a:cubicBezTo>
                        <a:pt x="451" y="309"/>
                        <a:pt x="451" y="309"/>
                        <a:pt x="451" y="309"/>
                      </a:cubicBezTo>
                      <a:cubicBezTo>
                        <a:pt x="451" y="305"/>
                        <a:pt x="451" y="305"/>
                        <a:pt x="451" y="305"/>
                      </a:cubicBezTo>
                      <a:cubicBezTo>
                        <a:pt x="452" y="303"/>
                        <a:pt x="452" y="303"/>
                        <a:pt x="452" y="303"/>
                      </a:cubicBezTo>
                      <a:cubicBezTo>
                        <a:pt x="454" y="301"/>
                        <a:pt x="454" y="301"/>
                        <a:pt x="454" y="301"/>
                      </a:cubicBezTo>
                      <a:cubicBezTo>
                        <a:pt x="457" y="301"/>
                        <a:pt x="457" y="301"/>
                        <a:pt x="457" y="301"/>
                      </a:cubicBezTo>
                      <a:cubicBezTo>
                        <a:pt x="461" y="302"/>
                        <a:pt x="461" y="302"/>
                        <a:pt x="461" y="302"/>
                      </a:cubicBezTo>
                      <a:cubicBezTo>
                        <a:pt x="467" y="304"/>
                        <a:pt x="467" y="304"/>
                        <a:pt x="467" y="304"/>
                      </a:cubicBezTo>
                      <a:cubicBezTo>
                        <a:pt x="468" y="305"/>
                        <a:pt x="468" y="305"/>
                        <a:pt x="468" y="305"/>
                      </a:cubicBezTo>
                      <a:cubicBezTo>
                        <a:pt x="469" y="305"/>
                        <a:pt x="469" y="305"/>
                        <a:pt x="469" y="305"/>
                      </a:cubicBezTo>
                      <a:cubicBezTo>
                        <a:pt x="469" y="306"/>
                        <a:pt x="469" y="306"/>
                        <a:pt x="469" y="306"/>
                      </a:cubicBezTo>
                      <a:cubicBezTo>
                        <a:pt x="470" y="308"/>
                        <a:pt x="470" y="308"/>
                        <a:pt x="470" y="308"/>
                      </a:cubicBezTo>
                      <a:cubicBezTo>
                        <a:pt x="470" y="309"/>
                        <a:pt x="470" y="309"/>
                        <a:pt x="470" y="309"/>
                      </a:cubicBezTo>
                      <a:cubicBezTo>
                        <a:pt x="471" y="310"/>
                        <a:pt x="471" y="310"/>
                        <a:pt x="471" y="310"/>
                      </a:cubicBezTo>
                      <a:cubicBezTo>
                        <a:pt x="473" y="311"/>
                        <a:pt x="473" y="311"/>
                        <a:pt x="473" y="311"/>
                      </a:cubicBezTo>
                      <a:cubicBezTo>
                        <a:pt x="483" y="311"/>
                        <a:pt x="483" y="311"/>
                        <a:pt x="483" y="311"/>
                      </a:cubicBezTo>
                      <a:cubicBezTo>
                        <a:pt x="485" y="310"/>
                        <a:pt x="485" y="310"/>
                        <a:pt x="485" y="310"/>
                      </a:cubicBezTo>
                      <a:cubicBezTo>
                        <a:pt x="488" y="309"/>
                        <a:pt x="488" y="309"/>
                        <a:pt x="488" y="309"/>
                      </a:cubicBezTo>
                      <a:cubicBezTo>
                        <a:pt x="490" y="307"/>
                        <a:pt x="490" y="307"/>
                        <a:pt x="490" y="307"/>
                      </a:cubicBezTo>
                      <a:cubicBezTo>
                        <a:pt x="492" y="306"/>
                        <a:pt x="492" y="306"/>
                        <a:pt x="492" y="306"/>
                      </a:cubicBezTo>
                      <a:cubicBezTo>
                        <a:pt x="494" y="304"/>
                        <a:pt x="494" y="304"/>
                        <a:pt x="494" y="304"/>
                      </a:cubicBezTo>
                      <a:cubicBezTo>
                        <a:pt x="497" y="303"/>
                        <a:pt x="497" y="303"/>
                        <a:pt x="497" y="303"/>
                      </a:cubicBezTo>
                      <a:cubicBezTo>
                        <a:pt x="499" y="302"/>
                        <a:pt x="499" y="302"/>
                        <a:pt x="499" y="302"/>
                      </a:cubicBezTo>
                      <a:cubicBezTo>
                        <a:pt x="501" y="302"/>
                        <a:pt x="501" y="302"/>
                        <a:pt x="501" y="302"/>
                      </a:cubicBezTo>
                      <a:cubicBezTo>
                        <a:pt x="503" y="303"/>
                        <a:pt x="503" y="303"/>
                        <a:pt x="503" y="303"/>
                      </a:cubicBezTo>
                      <a:cubicBezTo>
                        <a:pt x="504" y="304"/>
                        <a:pt x="504" y="304"/>
                        <a:pt x="504" y="304"/>
                      </a:cubicBezTo>
                      <a:cubicBezTo>
                        <a:pt x="505" y="304"/>
                        <a:pt x="505" y="304"/>
                        <a:pt x="505" y="304"/>
                      </a:cubicBezTo>
                      <a:cubicBezTo>
                        <a:pt x="506" y="305"/>
                        <a:pt x="506" y="305"/>
                        <a:pt x="506" y="305"/>
                      </a:cubicBezTo>
                      <a:cubicBezTo>
                        <a:pt x="508" y="305"/>
                        <a:pt x="508" y="305"/>
                        <a:pt x="508" y="305"/>
                      </a:cubicBezTo>
                      <a:cubicBezTo>
                        <a:pt x="510" y="304"/>
                        <a:pt x="510" y="304"/>
                        <a:pt x="510" y="304"/>
                      </a:cubicBezTo>
                      <a:cubicBezTo>
                        <a:pt x="511" y="302"/>
                        <a:pt x="511" y="302"/>
                        <a:pt x="511" y="302"/>
                      </a:cubicBezTo>
                      <a:cubicBezTo>
                        <a:pt x="513" y="300"/>
                        <a:pt x="513" y="300"/>
                        <a:pt x="513" y="300"/>
                      </a:cubicBezTo>
                      <a:cubicBezTo>
                        <a:pt x="515" y="302"/>
                        <a:pt x="515" y="302"/>
                        <a:pt x="515" y="302"/>
                      </a:cubicBezTo>
                      <a:cubicBezTo>
                        <a:pt x="515" y="304"/>
                        <a:pt x="515" y="304"/>
                        <a:pt x="515" y="304"/>
                      </a:cubicBezTo>
                      <a:cubicBezTo>
                        <a:pt x="514" y="305"/>
                        <a:pt x="514" y="305"/>
                        <a:pt x="514" y="305"/>
                      </a:cubicBezTo>
                      <a:cubicBezTo>
                        <a:pt x="513" y="307"/>
                        <a:pt x="513" y="307"/>
                        <a:pt x="513" y="307"/>
                      </a:cubicBezTo>
                      <a:cubicBezTo>
                        <a:pt x="513" y="308"/>
                        <a:pt x="513" y="308"/>
                        <a:pt x="513" y="308"/>
                      </a:cubicBezTo>
                      <a:cubicBezTo>
                        <a:pt x="512" y="309"/>
                        <a:pt x="512" y="309"/>
                        <a:pt x="512" y="309"/>
                      </a:cubicBezTo>
                      <a:cubicBezTo>
                        <a:pt x="512" y="311"/>
                        <a:pt x="512" y="311"/>
                        <a:pt x="512" y="311"/>
                      </a:cubicBezTo>
                      <a:cubicBezTo>
                        <a:pt x="513" y="312"/>
                        <a:pt x="513" y="312"/>
                        <a:pt x="513" y="312"/>
                      </a:cubicBezTo>
                      <a:cubicBezTo>
                        <a:pt x="513" y="313"/>
                        <a:pt x="513" y="313"/>
                        <a:pt x="513" y="313"/>
                      </a:cubicBezTo>
                      <a:cubicBezTo>
                        <a:pt x="515" y="315"/>
                        <a:pt x="515" y="315"/>
                        <a:pt x="515" y="315"/>
                      </a:cubicBezTo>
                      <a:cubicBezTo>
                        <a:pt x="517" y="315"/>
                        <a:pt x="517" y="315"/>
                        <a:pt x="517" y="315"/>
                      </a:cubicBezTo>
                      <a:cubicBezTo>
                        <a:pt x="517" y="316"/>
                        <a:pt x="517" y="316"/>
                        <a:pt x="517" y="316"/>
                      </a:cubicBezTo>
                      <a:cubicBezTo>
                        <a:pt x="515" y="316"/>
                        <a:pt x="515" y="316"/>
                        <a:pt x="515" y="316"/>
                      </a:cubicBezTo>
                      <a:cubicBezTo>
                        <a:pt x="513" y="314"/>
                        <a:pt x="513" y="314"/>
                        <a:pt x="513" y="314"/>
                      </a:cubicBezTo>
                      <a:cubicBezTo>
                        <a:pt x="511" y="315"/>
                        <a:pt x="511" y="315"/>
                        <a:pt x="511" y="315"/>
                      </a:cubicBezTo>
                      <a:cubicBezTo>
                        <a:pt x="510" y="317"/>
                        <a:pt x="510" y="317"/>
                        <a:pt x="510" y="317"/>
                      </a:cubicBezTo>
                      <a:cubicBezTo>
                        <a:pt x="510" y="320"/>
                        <a:pt x="510" y="320"/>
                        <a:pt x="510" y="320"/>
                      </a:cubicBezTo>
                      <a:cubicBezTo>
                        <a:pt x="509" y="320"/>
                        <a:pt x="509" y="320"/>
                        <a:pt x="509" y="320"/>
                      </a:cubicBezTo>
                      <a:cubicBezTo>
                        <a:pt x="508" y="328"/>
                        <a:pt x="508" y="328"/>
                        <a:pt x="508" y="328"/>
                      </a:cubicBezTo>
                      <a:cubicBezTo>
                        <a:pt x="509" y="329"/>
                        <a:pt x="509" y="329"/>
                        <a:pt x="509" y="329"/>
                      </a:cubicBezTo>
                      <a:cubicBezTo>
                        <a:pt x="511" y="330"/>
                        <a:pt x="511" y="330"/>
                        <a:pt x="511" y="330"/>
                      </a:cubicBezTo>
                      <a:cubicBezTo>
                        <a:pt x="513" y="331"/>
                        <a:pt x="513" y="331"/>
                        <a:pt x="513" y="331"/>
                      </a:cubicBezTo>
                      <a:cubicBezTo>
                        <a:pt x="513" y="332"/>
                        <a:pt x="513" y="332"/>
                        <a:pt x="513" y="332"/>
                      </a:cubicBezTo>
                      <a:cubicBezTo>
                        <a:pt x="515" y="332"/>
                        <a:pt x="515" y="332"/>
                        <a:pt x="515" y="332"/>
                      </a:cubicBezTo>
                      <a:cubicBezTo>
                        <a:pt x="515" y="333"/>
                        <a:pt x="515" y="333"/>
                        <a:pt x="515" y="333"/>
                      </a:cubicBezTo>
                      <a:cubicBezTo>
                        <a:pt x="514" y="333"/>
                        <a:pt x="514" y="333"/>
                        <a:pt x="514" y="333"/>
                      </a:cubicBezTo>
                      <a:cubicBezTo>
                        <a:pt x="513" y="335"/>
                        <a:pt x="513" y="335"/>
                        <a:pt x="513" y="335"/>
                      </a:cubicBezTo>
                      <a:cubicBezTo>
                        <a:pt x="511" y="336"/>
                        <a:pt x="511" y="336"/>
                        <a:pt x="511" y="336"/>
                      </a:cubicBezTo>
                      <a:cubicBezTo>
                        <a:pt x="510" y="337"/>
                        <a:pt x="510" y="337"/>
                        <a:pt x="510" y="337"/>
                      </a:cubicBezTo>
                      <a:cubicBezTo>
                        <a:pt x="508" y="343"/>
                        <a:pt x="508" y="343"/>
                        <a:pt x="508" y="343"/>
                      </a:cubicBezTo>
                      <a:cubicBezTo>
                        <a:pt x="506" y="345"/>
                        <a:pt x="506" y="345"/>
                        <a:pt x="506" y="345"/>
                      </a:cubicBezTo>
                      <a:cubicBezTo>
                        <a:pt x="506" y="348"/>
                        <a:pt x="506" y="348"/>
                        <a:pt x="506" y="348"/>
                      </a:cubicBezTo>
                      <a:cubicBezTo>
                        <a:pt x="504" y="352"/>
                        <a:pt x="504" y="352"/>
                        <a:pt x="504" y="352"/>
                      </a:cubicBezTo>
                      <a:cubicBezTo>
                        <a:pt x="504" y="359"/>
                        <a:pt x="504" y="359"/>
                        <a:pt x="504" y="359"/>
                      </a:cubicBezTo>
                      <a:cubicBezTo>
                        <a:pt x="505" y="359"/>
                        <a:pt x="505" y="359"/>
                        <a:pt x="505" y="359"/>
                      </a:cubicBezTo>
                      <a:cubicBezTo>
                        <a:pt x="506" y="360"/>
                        <a:pt x="506" y="360"/>
                        <a:pt x="506" y="360"/>
                      </a:cubicBezTo>
                      <a:cubicBezTo>
                        <a:pt x="506" y="362"/>
                        <a:pt x="506" y="362"/>
                        <a:pt x="506" y="362"/>
                      </a:cubicBezTo>
                      <a:cubicBezTo>
                        <a:pt x="507" y="363"/>
                        <a:pt x="507" y="363"/>
                        <a:pt x="507" y="363"/>
                      </a:cubicBezTo>
                      <a:cubicBezTo>
                        <a:pt x="507" y="364"/>
                        <a:pt x="507" y="364"/>
                        <a:pt x="507" y="364"/>
                      </a:cubicBezTo>
                      <a:cubicBezTo>
                        <a:pt x="503" y="371"/>
                        <a:pt x="503" y="371"/>
                        <a:pt x="503" y="371"/>
                      </a:cubicBezTo>
                      <a:cubicBezTo>
                        <a:pt x="503" y="374"/>
                        <a:pt x="503" y="374"/>
                        <a:pt x="503" y="374"/>
                      </a:cubicBezTo>
                      <a:cubicBezTo>
                        <a:pt x="500" y="377"/>
                        <a:pt x="500" y="377"/>
                        <a:pt x="500" y="377"/>
                      </a:cubicBezTo>
                      <a:cubicBezTo>
                        <a:pt x="508" y="400"/>
                        <a:pt x="508" y="400"/>
                        <a:pt x="508" y="400"/>
                      </a:cubicBezTo>
                      <a:cubicBezTo>
                        <a:pt x="508" y="400"/>
                        <a:pt x="508" y="400"/>
                        <a:pt x="508" y="400"/>
                      </a:cubicBezTo>
                      <a:cubicBezTo>
                        <a:pt x="508" y="403"/>
                        <a:pt x="508" y="403"/>
                        <a:pt x="508" y="403"/>
                      </a:cubicBezTo>
                      <a:cubicBezTo>
                        <a:pt x="509" y="404"/>
                        <a:pt x="509" y="404"/>
                        <a:pt x="509" y="404"/>
                      </a:cubicBezTo>
                      <a:cubicBezTo>
                        <a:pt x="509" y="412"/>
                        <a:pt x="509" y="412"/>
                        <a:pt x="509" y="412"/>
                      </a:cubicBezTo>
                      <a:cubicBezTo>
                        <a:pt x="508" y="419"/>
                        <a:pt x="508" y="419"/>
                        <a:pt x="508" y="419"/>
                      </a:cubicBezTo>
                      <a:cubicBezTo>
                        <a:pt x="508" y="426"/>
                        <a:pt x="508" y="426"/>
                        <a:pt x="508" y="426"/>
                      </a:cubicBezTo>
                      <a:cubicBezTo>
                        <a:pt x="509" y="430"/>
                        <a:pt x="509" y="430"/>
                        <a:pt x="509" y="430"/>
                      </a:cubicBezTo>
                      <a:cubicBezTo>
                        <a:pt x="512" y="431"/>
                        <a:pt x="512" y="431"/>
                        <a:pt x="512" y="431"/>
                      </a:cubicBezTo>
                      <a:cubicBezTo>
                        <a:pt x="514" y="433"/>
                        <a:pt x="514" y="433"/>
                        <a:pt x="514" y="433"/>
                      </a:cubicBezTo>
                      <a:cubicBezTo>
                        <a:pt x="517" y="433"/>
                        <a:pt x="517" y="433"/>
                        <a:pt x="517" y="433"/>
                      </a:cubicBezTo>
                      <a:cubicBezTo>
                        <a:pt x="520" y="436"/>
                        <a:pt x="520" y="436"/>
                        <a:pt x="520" y="436"/>
                      </a:cubicBezTo>
                      <a:cubicBezTo>
                        <a:pt x="523" y="442"/>
                        <a:pt x="523" y="442"/>
                        <a:pt x="523" y="442"/>
                      </a:cubicBezTo>
                      <a:cubicBezTo>
                        <a:pt x="526" y="448"/>
                        <a:pt x="526" y="448"/>
                        <a:pt x="526" y="448"/>
                      </a:cubicBezTo>
                      <a:cubicBezTo>
                        <a:pt x="529" y="453"/>
                        <a:pt x="529" y="453"/>
                        <a:pt x="529" y="453"/>
                      </a:cubicBezTo>
                      <a:cubicBezTo>
                        <a:pt x="531" y="454"/>
                        <a:pt x="531" y="454"/>
                        <a:pt x="531" y="454"/>
                      </a:cubicBezTo>
                      <a:cubicBezTo>
                        <a:pt x="534" y="456"/>
                        <a:pt x="534" y="456"/>
                        <a:pt x="534" y="456"/>
                      </a:cubicBezTo>
                      <a:cubicBezTo>
                        <a:pt x="536" y="459"/>
                        <a:pt x="536" y="459"/>
                        <a:pt x="536" y="459"/>
                      </a:cubicBezTo>
                      <a:cubicBezTo>
                        <a:pt x="538" y="462"/>
                        <a:pt x="538" y="462"/>
                        <a:pt x="538" y="462"/>
                      </a:cubicBezTo>
                      <a:cubicBezTo>
                        <a:pt x="539" y="464"/>
                        <a:pt x="539" y="464"/>
                        <a:pt x="539" y="464"/>
                      </a:cubicBezTo>
                      <a:cubicBezTo>
                        <a:pt x="540" y="468"/>
                        <a:pt x="540" y="468"/>
                        <a:pt x="540" y="468"/>
                      </a:cubicBezTo>
                      <a:cubicBezTo>
                        <a:pt x="541" y="471"/>
                        <a:pt x="541" y="471"/>
                        <a:pt x="541" y="471"/>
                      </a:cubicBezTo>
                      <a:cubicBezTo>
                        <a:pt x="542" y="475"/>
                        <a:pt x="542" y="475"/>
                        <a:pt x="542" y="475"/>
                      </a:cubicBezTo>
                      <a:cubicBezTo>
                        <a:pt x="544" y="477"/>
                        <a:pt x="544" y="477"/>
                        <a:pt x="544" y="477"/>
                      </a:cubicBezTo>
                      <a:cubicBezTo>
                        <a:pt x="548" y="479"/>
                        <a:pt x="548" y="479"/>
                        <a:pt x="548" y="479"/>
                      </a:cubicBezTo>
                      <a:cubicBezTo>
                        <a:pt x="553" y="479"/>
                        <a:pt x="553" y="479"/>
                        <a:pt x="553" y="479"/>
                      </a:cubicBezTo>
                      <a:cubicBezTo>
                        <a:pt x="556" y="480"/>
                        <a:pt x="556" y="480"/>
                        <a:pt x="556" y="480"/>
                      </a:cubicBezTo>
                      <a:cubicBezTo>
                        <a:pt x="558" y="482"/>
                        <a:pt x="558" y="482"/>
                        <a:pt x="558" y="482"/>
                      </a:cubicBezTo>
                      <a:cubicBezTo>
                        <a:pt x="561" y="487"/>
                        <a:pt x="561" y="487"/>
                        <a:pt x="561" y="487"/>
                      </a:cubicBezTo>
                      <a:cubicBezTo>
                        <a:pt x="564" y="495"/>
                        <a:pt x="564" y="495"/>
                        <a:pt x="564" y="495"/>
                      </a:cubicBezTo>
                      <a:cubicBezTo>
                        <a:pt x="565" y="503"/>
                        <a:pt x="565" y="503"/>
                        <a:pt x="565" y="503"/>
                      </a:cubicBezTo>
                      <a:cubicBezTo>
                        <a:pt x="566" y="509"/>
                        <a:pt x="566" y="509"/>
                        <a:pt x="566" y="509"/>
                      </a:cubicBezTo>
                      <a:cubicBezTo>
                        <a:pt x="567" y="514"/>
                        <a:pt x="567" y="514"/>
                        <a:pt x="567" y="514"/>
                      </a:cubicBezTo>
                      <a:cubicBezTo>
                        <a:pt x="570" y="520"/>
                        <a:pt x="570" y="520"/>
                        <a:pt x="570" y="520"/>
                      </a:cubicBezTo>
                      <a:cubicBezTo>
                        <a:pt x="573" y="523"/>
                        <a:pt x="573" y="523"/>
                        <a:pt x="573" y="523"/>
                      </a:cubicBezTo>
                      <a:cubicBezTo>
                        <a:pt x="574" y="525"/>
                        <a:pt x="574" y="525"/>
                        <a:pt x="574" y="525"/>
                      </a:cubicBezTo>
                      <a:cubicBezTo>
                        <a:pt x="578" y="525"/>
                        <a:pt x="578" y="525"/>
                        <a:pt x="578" y="525"/>
                      </a:cubicBezTo>
                      <a:cubicBezTo>
                        <a:pt x="582" y="527"/>
                        <a:pt x="582" y="527"/>
                        <a:pt x="582" y="527"/>
                      </a:cubicBezTo>
                      <a:cubicBezTo>
                        <a:pt x="585" y="532"/>
                        <a:pt x="585" y="532"/>
                        <a:pt x="585" y="532"/>
                      </a:cubicBezTo>
                      <a:cubicBezTo>
                        <a:pt x="590" y="538"/>
                        <a:pt x="590" y="538"/>
                        <a:pt x="590" y="538"/>
                      </a:cubicBezTo>
                      <a:cubicBezTo>
                        <a:pt x="594" y="546"/>
                        <a:pt x="594" y="546"/>
                        <a:pt x="594" y="546"/>
                      </a:cubicBezTo>
                      <a:cubicBezTo>
                        <a:pt x="602" y="558"/>
                        <a:pt x="602" y="558"/>
                        <a:pt x="602" y="558"/>
                      </a:cubicBezTo>
                      <a:cubicBezTo>
                        <a:pt x="607" y="565"/>
                        <a:pt x="607" y="565"/>
                        <a:pt x="607" y="565"/>
                      </a:cubicBezTo>
                      <a:cubicBezTo>
                        <a:pt x="611" y="571"/>
                        <a:pt x="611" y="571"/>
                        <a:pt x="611" y="571"/>
                      </a:cubicBezTo>
                      <a:cubicBezTo>
                        <a:pt x="613" y="576"/>
                        <a:pt x="613" y="576"/>
                        <a:pt x="613" y="576"/>
                      </a:cubicBezTo>
                      <a:cubicBezTo>
                        <a:pt x="613" y="581"/>
                        <a:pt x="613" y="581"/>
                        <a:pt x="613" y="581"/>
                      </a:cubicBezTo>
                      <a:cubicBezTo>
                        <a:pt x="612" y="582"/>
                        <a:pt x="612" y="582"/>
                        <a:pt x="612" y="582"/>
                      </a:cubicBezTo>
                      <a:cubicBezTo>
                        <a:pt x="610" y="584"/>
                        <a:pt x="610" y="584"/>
                        <a:pt x="610" y="584"/>
                      </a:cubicBezTo>
                      <a:cubicBezTo>
                        <a:pt x="608" y="590"/>
                        <a:pt x="608" y="590"/>
                        <a:pt x="608" y="590"/>
                      </a:cubicBezTo>
                      <a:cubicBezTo>
                        <a:pt x="608" y="591"/>
                        <a:pt x="608" y="591"/>
                        <a:pt x="608" y="591"/>
                      </a:cubicBezTo>
                      <a:cubicBezTo>
                        <a:pt x="611" y="594"/>
                        <a:pt x="611" y="594"/>
                        <a:pt x="611" y="594"/>
                      </a:cubicBezTo>
                      <a:cubicBezTo>
                        <a:pt x="612" y="596"/>
                        <a:pt x="612" y="596"/>
                        <a:pt x="612" y="596"/>
                      </a:cubicBezTo>
                      <a:cubicBezTo>
                        <a:pt x="615" y="597"/>
                        <a:pt x="615" y="597"/>
                        <a:pt x="615" y="597"/>
                      </a:cubicBezTo>
                      <a:cubicBezTo>
                        <a:pt x="612" y="616"/>
                        <a:pt x="612" y="616"/>
                        <a:pt x="612" y="616"/>
                      </a:cubicBezTo>
                      <a:cubicBezTo>
                        <a:pt x="618" y="622"/>
                        <a:pt x="618" y="622"/>
                        <a:pt x="618" y="622"/>
                      </a:cubicBezTo>
                      <a:cubicBezTo>
                        <a:pt x="618" y="624"/>
                        <a:pt x="618" y="624"/>
                        <a:pt x="618" y="624"/>
                      </a:cubicBezTo>
                      <a:cubicBezTo>
                        <a:pt x="619" y="626"/>
                        <a:pt x="619" y="626"/>
                        <a:pt x="619" y="626"/>
                      </a:cubicBezTo>
                      <a:cubicBezTo>
                        <a:pt x="622" y="629"/>
                        <a:pt x="622" y="629"/>
                        <a:pt x="622" y="629"/>
                      </a:cubicBezTo>
                      <a:cubicBezTo>
                        <a:pt x="624" y="630"/>
                        <a:pt x="624" y="630"/>
                        <a:pt x="624" y="630"/>
                      </a:cubicBezTo>
                      <a:cubicBezTo>
                        <a:pt x="628" y="631"/>
                        <a:pt x="628" y="631"/>
                        <a:pt x="628" y="631"/>
                      </a:cubicBezTo>
                      <a:cubicBezTo>
                        <a:pt x="631" y="631"/>
                        <a:pt x="631" y="631"/>
                        <a:pt x="631" y="631"/>
                      </a:cubicBezTo>
                      <a:cubicBezTo>
                        <a:pt x="634" y="630"/>
                        <a:pt x="634" y="630"/>
                        <a:pt x="634" y="630"/>
                      </a:cubicBezTo>
                      <a:cubicBezTo>
                        <a:pt x="637" y="629"/>
                        <a:pt x="637" y="629"/>
                        <a:pt x="637" y="629"/>
                      </a:cubicBezTo>
                      <a:cubicBezTo>
                        <a:pt x="638" y="628"/>
                        <a:pt x="638" y="628"/>
                        <a:pt x="638" y="628"/>
                      </a:cubicBezTo>
                      <a:cubicBezTo>
                        <a:pt x="641" y="622"/>
                        <a:pt x="641" y="622"/>
                        <a:pt x="641" y="622"/>
                      </a:cubicBezTo>
                      <a:cubicBezTo>
                        <a:pt x="643" y="620"/>
                        <a:pt x="643" y="620"/>
                        <a:pt x="643" y="620"/>
                      </a:cubicBezTo>
                      <a:cubicBezTo>
                        <a:pt x="645" y="620"/>
                        <a:pt x="645" y="620"/>
                        <a:pt x="645" y="620"/>
                      </a:cubicBezTo>
                      <a:cubicBezTo>
                        <a:pt x="648" y="621"/>
                        <a:pt x="648" y="621"/>
                        <a:pt x="648" y="621"/>
                      </a:cubicBezTo>
                      <a:cubicBezTo>
                        <a:pt x="655" y="621"/>
                        <a:pt x="655" y="621"/>
                        <a:pt x="655" y="621"/>
                      </a:cubicBezTo>
                      <a:cubicBezTo>
                        <a:pt x="665" y="620"/>
                        <a:pt x="665" y="620"/>
                        <a:pt x="665" y="620"/>
                      </a:cubicBezTo>
                      <a:cubicBezTo>
                        <a:pt x="672" y="619"/>
                        <a:pt x="672" y="619"/>
                        <a:pt x="672" y="619"/>
                      </a:cubicBezTo>
                      <a:cubicBezTo>
                        <a:pt x="676" y="617"/>
                        <a:pt x="676" y="617"/>
                        <a:pt x="676" y="617"/>
                      </a:cubicBezTo>
                      <a:cubicBezTo>
                        <a:pt x="679" y="615"/>
                        <a:pt x="679" y="615"/>
                        <a:pt x="679" y="615"/>
                      </a:cubicBezTo>
                      <a:cubicBezTo>
                        <a:pt x="680" y="612"/>
                        <a:pt x="680" y="612"/>
                        <a:pt x="680" y="612"/>
                      </a:cubicBezTo>
                      <a:cubicBezTo>
                        <a:pt x="682" y="610"/>
                        <a:pt x="682" y="610"/>
                        <a:pt x="682" y="610"/>
                      </a:cubicBezTo>
                      <a:cubicBezTo>
                        <a:pt x="687" y="608"/>
                        <a:pt x="687" y="608"/>
                        <a:pt x="687" y="608"/>
                      </a:cubicBezTo>
                      <a:cubicBezTo>
                        <a:pt x="689" y="606"/>
                        <a:pt x="689" y="606"/>
                        <a:pt x="689" y="606"/>
                      </a:cubicBezTo>
                      <a:cubicBezTo>
                        <a:pt x="691" y="605"/>
                        <a:pt x="691" y="605"/>
                        <a:pt x="691" y="605"/>
                      </a:cubicBezTo>
                      <a:cubicBezTo>
                        <a:pt x="693" y="603"/>
                        <a:pt x="693" y="603"/>
                        <a:pt x="693" y="603"/>
                      </a:cubicBezTo>
                      <a:cubicBezTo>
                        <a:pt x="696" y="602"/>
                        <a:pt x="696" y="602"/>
                        <a:pt x="696" y="602"/>
                      </a:cubicBezTo>
                      <a:cubicBezTo>
                        <a:pt x="700" y="600"/>
                        <a:pt x="700" y="600"/>
                        <a:pt x="700" y="600"/>
                      </a:cubicBezTo>
                      <a:cubicBezTo>
                        <a:pt x="703" y="599"/>
                        <a:pt x="703" y="599"/>
                        <a:pt x="703" y="599"/>
                      </a:cubicBezTo>
                      <a:cubicBezTo>
                        <a:pt x="706" y="597"/>
                        <a:pt x="706" y="597"/>
                        <a:pt x="706" y="597"/>
                      </a:cubicBezTo>
                      <a:cubicBezTo>
                        <a:pt x="712" y="594"/>
                        <a:pt x="712" y="594"/>
                        <a:pt x="712" y="594"/>
                      </a:cubicBezTo>
                      <a:cubicBezTo>
                        <a:pt x="724" y="594"/>
                        <a:pt x="724" y="594"/>
                        <a:pt x="724" y="594"/>
                      </a:cubicBezTo>
                      <a:cubicBezTo>
                        <a:pt x="724" y="593"/>
                        <a:pt x="724" y="593"/>
                        <a:pt x="724" y="593"/>
                      </a:cubicBezTo>
                      <a:cubicBezTo>
                        <a:pt x="726" y="592"/>
                        <a:pt x="726" y="592"/>
                        <a:pt x="726" y="592"/>
                      </a:cubicBezTo>
                      <a:cubicBezTo>
                        <a:pt x="728" y="588"/>
                        <a:pt x="728" y="588"/>
                        <a:pt x="728" y="588"/>
                      </a:cubicBezTo>
                      <a:cubicBezTo>
                        <a:pt x="729" y="585"/>
                        <a:pt x="729" y="585"/>
                        <a:pt x="729" y="585"/>
                      </a:cubicBezTo>
                      <a:cubicBezTo>
                        <a:pt x="731" y="583"/>
                        <a:pt x="731" y="583"/>
                        <a:pt x="731" y="583"/>
                      </a:cubicBezTo>
                      <a:cubicBezTo>
                        <a:pt x="732" y="581"/>
                        <a:pt x="732" y="581"/>
                        <a:pt x="732" y="581"/>
                      </a:cubicBezTo>
                      <a:cubicBezTo>
                        <a:pt x="734" y="580"/>
                        <a:pt x="734" y="580"/>
                        <a:pt x="734" y="580"/>
                      </a:cubicBezTo>
                      <a:cubicBezTo>
                        <a:pt x="734" y="579"/>
                        <a:pt x="734" y="579"/>
                        <a:pt x="734" y="579"/>
                      </a:cubicBezTo>
                      <a:cubicBezTo>
                        <a:pt x="734" y="579"/>
                        <a:pt x="734" y="579"/>
                        <a:pt x="734" y="579"/>
                      </a:cubicBezTo>
                      <a:cubicBezTo>
                        <a:pt x="734" y="579"/>
                        <a:pt x="734" y="579"/>
                        <a:pt x="734" y="579"/>
                      </a:cubicBezTo>
                      <a:cubicBezTo>
                        <a:pt x="736" y="579"/>
                        <a:pt x="736" y="579"/>
                        <a:pt x="736" y="579"/>
                      </a:cubicBezTo>
                      <a:cubicBezTo>
                        <a:pt x="736" y="579"/>
                        <a:pt x="736" y="579"/>
                        <a:pt x="736" y="579"/>
                      </a:cubicBezTo>
                      <a:cubicBezTo>
                        <a:pt x="736" y="579"/>
                        <a:pt x="736" y="579"/>
                        <a:pt x="736" y="579"/>
                      </a:cubicBezTo>
                      <a:cubicBezTo>
                        <a:pt x="739" y="577"/>
                        <a:pt x="739" y="577"/>
                        <a:pt x="739" y="577"/>
                      </a:cubicBezTo>
                      <a:cubicBezTo>
                        <a:pt x="754" y="573"/>
                        <a:pt x="754" y="573"/>
                        <a:pt x="754" y="573"/>
                      </a:cubicBezTo>
                      <a:cubicBezTo>
                        <a:pt x="759" y="571"/>
                        <a:pt x="759" y="571"/>
                        <a:pt x="759" y="571"/>
                      </a:cubicBezTo>
                      <a:cubicBezTo>
                        <a:pt x="762" y="570"/>
                        <a:pt x="762" y="570"/>
                        <a:pt x="762" y="570"/>
                      </a:cubicBezTo>
                      <a:cubicBezTo>
                        <a:pt x="763" y="568"/>
                        <a:pt x="763" y="568"/>
                        <a:pt x="763" y="568"/>
                      </a:cubicBezTo>
                      <a:cubicBezTo>
                        <a:pt x="763" y="566"/>
                        <a:pt x="763" y="566"/>
                        <a:pt x="763" y="566"/>
                      </a:cubicBezTo>
                      <a:cubicBezTo>
                        <a:pt x="764" y="564"/>
                        <a:pt x="764" y="564"/>
                        <a:pt x="764" y="564"/>
                      </a:cubicBezTo>
                      <a:cubicBezTo>
                        <a:pt x="764" y="561"/>
                        <a:pt x="764" y="561"/>
                        <a:pt x="764" y="561"/>
                      </a:cubicBezTo>
                      <a:cubicBezTo>
                        <a:pt x="767" y="561"/>
                        <a:pt x="767" y="561"/>
                        <a:pt x="767" y="561"/>
                      </a:cubicBezTo>
                      <a:cubicBezTo>
                        <a:pt x="769" y="560"/>
                        <a:pt x="769" y="560"/>
                        <a:pt x="769" y="560"/>
                      </a:cubicBezTo>
                      <a:cubicBezTo>
                        <a:pt x="772" y="559"/>
                        <a:pt x="772" y="559"/>
                        <a:pt x="772" y="559"/>
                      </a:cubicBezTo>
                      <a:cubicBezTo>
                        <a:pt x="776" y="556"/>
                        <a:pt x="776" y="556"/>
                        <a:pt x="776" y="556"/>
                      </a:cubicBezTo>
                      <a:cubicBezTo>
                        <a:pt x="777" y="554"/>
                        <a:pt x="777" y="554"/>
                        <a:pt x="777" y="554"/>
                      </a:cubicBezTo>
                      <a:cubicBezTo>
                        <a:pt x="778" y="551"/>
                        <a:pt x="778" y="551"/>
                        <a:pt x="778" y="551"/>
                      </a:cubicBezTo>
                      <a:cubicBezTo>
                        <a:pt x="778" y="549"/>
                        <a:pt x="778" y="549"/>
                        <a:pt x="778" y="549"/>
                      </a:cubicBezTo>
                      <a:cubicBezTo>
                        <a:pt x="779" y="549"/>
                        <a:pt x="779" y="549"/>
                        <a:pt x="779" y="549"/>
                      </a:cubicBezTo>
                      <a:cubicBezTo>
                        <a:pt x="780" y="548"/>
                        <a:pt x="780" y="548"/>
                        <a:pt x="780" y="548"/>
                      </a:cubicBezTo>
                      <a:cubicBezTo>
                        <a:pt x="782" y="547"/>
                        <a:pt x="782" y="547"/>
                        <a:pt x="782" y="547"/>
                      </a:cubicBezTo>
                      <a:cubicBezTo>
                        <a:pt x="785" y="546"/>
                        <a:pt x="785" y="546"/>
                        <a:pt x="785" y="546"/>
                      </a:cubicBezTo>
                      <a:cubicBezTo>
                        <a:pt x="790" y="542"/>
                        <a:pt x="790" y="542"/>
                        <a:pt x="790" y="542"/>
                      </a:cubicBezTo>
                      <a:cubicBezTo>
                        <a:pt x="791" y="540"/>
                        <a:pt x="791" y="540"/>
                        <a:pt x="791" y="540"/>
                      </a:cubicBezTo>
                      <a:cubicBezTo>
                        <a:pt x="791" y="537"/>
                        <a:pt x="791" y="537"/>
                        <a:pt x="791" y="537"/>
                      </a:cubicBezTo>
                      <a:cubicBezTo>
                        <a:pt x="792" y="534"/>
                        <a:pt x="792" y="534"/>
                        <a:pt x="792" y="534"/>
                      </a:cubicBezTo>
                      <a:cubicBezTo>
                        <a:pt x="792" y="528"/>
                        <a:pt x="792" y="528"/>
                        <a:pt x="792" y="528"/>
                      </a:cubicBezTo>
                      <a:cubicBezTo>
                        <a:pt x="793" y="527"/>
                        <a:pt x="793" y="527"/>
                        <a:pt x="793" y="527"/>
                      </a:cubicBezTo>
                      <a:cubicBezTo>
                        <a:pt x="794" y="527"/>
                        <a:pt x="794" y="527"/>
                        <a:pt x="794" y="527"/>
                      </a:cubicBezTo>
                      <a:cubicBezTo>
                        <a:pt x="796" y="528"/>
                        <a:pt x="796" y="528"/>
                        <a:pt x="796" y="528"/>
                      </a:cubicBezTo>
                      <a:cubicBezTo>
                        <a:pt x="797" y="530"/>
                        <a:pt x="797" y="530"/>
                        <a:pt x="797" y="530"/>
                      </a:cubicBezTo>
                      <a:cubicBezTo>
                        <a:pt x="799" y="530"/>
                        <a:pt x="799" y="530"/>
                        <a:pt x="799" y="530"/>
                      </a:cubicBezTo>
                      <a:cubicBezTo>
                        <a:pt x="800" y="528"/>
                        <a:pt x="800" y="528"/>
                        <a:pt x="800" y="528"/>
                      </a:cubicBezTo>
                      <a:cubicBezTo>
                        <a:pt x="802" y="524"/>
                        <a:pt x="802" y="524"/>
                        <a:pt x="802" y="524"/>
                      </a:cubicBezTo>
                      <a:cubicBezTo>
                        <a:pt x="802" y="520"/>
                        <a:pt x="802" y="520"/>
                        <a:pt x="802" y="520"/>
                      </a:cubicBezTo>
                      <a:cubicBezTo>
                        <a:pt x="811" y="511"/>
                        <a:pt x="811" y="511"/>
                        <a:pt x="811" y="511"/>
                      </a:cubicBezTo>
                      <a:cubicBezTo>
                        <a:pt x="811" y="509"/>
                        <a:pt x="811" y="509"/>
                        <a:pt x="811" y="509"/>
                      </a:cubicBezTo>
                      <a:cubicBezTo>
                        <a:pt x="812" y="507"/>
                        <a:pt x="812" y="507"/>
                        <a:pt x="812" y="507"/>
                      </a:cubicBezTo>
                      <a:cubicBezTo>
                        <a:pt x="812" y="498"/>
                        <a:pt x="812" y="498"/>
                        <a:pt x="812" y="498"/>
                      </a:cubicBezTo>
                      <a:lnTo>
                        <a:pt x="810" y="496"/>
                      </a:lnTo>
                      <a:close/>
                      <a:moveTo>
                        <a:pt x="91" y="214"/>
                      </a:moveTo>
                      <a:cubicBezTo>
                        <a:pt x="91" y="213"/>
                        <a:pt x="91" y="213"/>
                        <a:pt x="91" y="213"/>
                      </a:cubicBezTo>
                      <a:cubicBezTo>
                        <a:pt x="92" y="213"/>
                        <a:pt x="92" y="213"/>
                        <a:pt x="92" y="213"/>
                      </a:cubicBezTo>
                      <a:cubicBezTo>
                        <a:pt x="95" y="214"/>
                        <a:pt x="95" y="214"/>
                        <a:pt x="95" y="214"/>
                      </a:cubicBezTo>
                      <a:cubicBezTo>
                        <a:pt x="95" y="215"/>
                        <a:pt x="95" y="215"/>
                        <a:pt x="95" y="215"/>
                      </a:cubicBezTo>
                      <a:cubicBezTo>
                        <a:pt x="94" y="216"/>
                        <a:pt x="94" y="216"/>
                        <a:pt x="94" y="216"/>
                      </a:cubicBezTo>
                      <a:cubicBezTo>
                        <a:pt x="94" y="216"/>
                        <a:pt x="94" y="216"/>
                        <a:pt x="94" y="216"/>
                      </a:cubicBezTo>
                      <a:cubicBezTo>
                        <a:pt x="92" y="214"/>
                        <a:pt x="92" y="214"/>
                        <a:pt x="92" y="214"/>
                      </a:cubicBezTo>
                      <a:lnTo>
                        <a:pt x="91" y="214"/>
                      </a:lnTo>
                      <a:close/>
                      <a:moveTo>
                        <a:pt x="99" y="218"/>
                      </a:moveTo>
                      <a:cubicBezTo>
                        <a:pt x="99" y="218"/>
                        <a:pt x="99" y="218"/>
                        <a:pt x="99" y="218"/>
                      </a:cubicBezTo>
                      <a:cubicBezTo>
                        <a:pt x="93" y="218"/>
                        <a:pt x="93" y="218"/>
                        <a:pt x="93" y="218"/>
                      </a:cubicBezTo>
                      <a:cubicBezTo>
                        <a:pt x="94" y="217"/>
                        <a:pt x="94" y="217"/>
                        <a:pt x="94" y="217"/>
                      </a:cubicBezTo>
                      <a:cubicBezTo>
                        <a:pt x="100" y="217"/>
                        <a:pt x="100" y="217"/>
                        <a:pt x="100" y="217"/>
                      </a:cubicBezTo>
                      <a:cubicBezTo>
                        <a:pt x="99" y="217"/>
                        <a:pt x="99" y="217"/>
                        <a:pt x="99" y="218"/>
                      </a:cubicBezTo>
                      <a:close/>
                      <a:moveTo>
                        <a:pt x="185" y="92"/>
                      </a:moveTo>
                      <a:cubicBezTo>
                        <a:pt x="185" y="92"/>
                        <a:pt x="185" y="92"/>
                        <a:pt x="185" y="92"/>
                      </a:cubicBezTo>
                      <a:cubicBezTo>
                        <a:pt x="185" y="92"/>
                        <a:pt x="185" y="92"/>
                        <a:pt x="185" y="92"/>
                      </a:cubicBezTo>
                      <a:close/>
                      <a:moveTo>
                        <a:pt x="263" y="79"/>
                      </a:moveTo>
                      <a:cubicBezTo>
                        <a:pt x="263" y="79"/>
                        <a:pt x="263" y="79"/>
                        <a:pt x="263" y="79"/>
                      </a:cubicBezTo>
                      <a:cubicBezTo>
                        <a:pt x="263" y="79"/>
                        <a:pt x="263" y="79"/>
                        <a:pt x="263" y="79"/>
                      </a:cubicBezTo>
                      <a:cubicBezTo>
                        <a:pt x="263" y="79"/>
                        <a:pt x="263" y="79"/>
                        <a:pt x="263" y="79"/>
                      </a:cubicBezTo>
                      <a:close/>
                      <a:moveTo>
                        <a:pt x="267" y="184"/>
                      </a:moveTo>
                      <a:cubicBezTo>
                        <a:pt x="266" y="183"/>
                        <a:pt x="266" y="183"/>
                        <a:pt x="266" y="183"/>
                      </a:cubicBezTo>
                      <a:cubicBezTo>
                        <a:pt x="266" y="182"/>
                        <a:pt x="266" y="182"/>
                        <a:pt x="266" y="182"/>
                      </a:cubicBezTo>
                      <a:cubicBezTo>
                        <a:pt x="265" y="184"/>
                        <a:pt x="265" y="184"/>
                        <a:pt x="265" y="184"/>
                      </a:cubicBezTo>
                      <a:cubicBezTo>
                        <a:pt x="261" y="184"/>
                        <a:pt x="261" y="184"/>
                        <a:pt x="261" y="184"/>
                      </a:cubicBezTo>
                      <a:cubicBezTo>
                        <a:pt x="259" y="183"/>
                        <a:pt x="259" y="183"/>
                        <a:pt x="259" y="183"/>
                      </a:cubicBezTo>
                      <a:cubicBezTo>
                        <a:pt x="259" y="181"/>
                        <a:pt x="259" y="181"/>
                        <a:pt x="259" y="181"/>
                      </a:cubicBezTo>
                      <a:cubicBezTo>
                        <a:pt x="261" y="182"/>
                        <a:pt x="261" y="182"/>
                        <a:pt x="261" y="182"/>
                      </a:cubicBezTo>
                      <a:cubicBezTo>
                        <a:pt x="265" y="182"/>
                        <a:pt x="265" y="182"/>
                        <a:pt x="265" y="182"/>
                      </a:cubicBezTo>
                      <a:cubicBezTo>
                        <a:pt x="265" y="181"/>
                        <a:pt x="265" y="181"/>
                        <a:pt x="265" y="181"/>
                      </a:cubicBezTo>
                      <a:cubicBezTo>
                        <a:pt x="266" y="181"/>
                        <a:pt x="266" y="181"/>
                        <a:pt x="266" y="181"/>
                      </a:cubicBezTo>
                      <a:cubicBezTo>
                        <a:pt x="267" y="184"/>
                        <a:pt x="267" y="184"/>
                        <a:pt x="267" y="184"/>
                      </a:cubicBezTo>
                      <a:close/>
                      <a:moveTo>
                        <a:pt x="292" y="208"/>
                      </a:moveTo>
                      <a:cubicBezTo>
                        <a:pt x="290" y="206"/>
                        <a:pt x="290" y="206"/>
                        <a:pt x="290" y="206"/>
                      </a:cubicBezTo>
                      <a:cubicBezTo>
                        <a:pt x="291" y="206"/>
                        <a:pt x="291" y="206"/>
                        <a:pt x="291" y="206"/>
                      </a:cubicBezTo>
                      <a:cubicBezTo>
                        <a:pt x="292" y="208"/>
                        <a:pt x="292" y="208"/>
                        <a:pt x="292" y="208"/>
                      </a:cubicBezTo>
                      <a:close/>
                      <a:moveTo>
                        <a:pt x="315" y="222"/>
                      </a:moveTo>
                      <a:cubicBezTo>
                        <a:pt x="313" y="221"/>
                        <a:pt x="313" y="221"/>
                        <a:pt x="313" y="221"/>
                      </a:cubicBezTo>
                      <a:cubicBezTo>
                        <a:pt x="312" y="221"/>
                        <a:pt x="312" y="221"/>
                        <a:pt x="312" y="221"/>
                      </a:cubicBezTo>
                      <a:cubicBezTo>
                        <a:pt x="311" y="220"/>
                        <a:pt x="311" y="220"/>
                        <a:pt x="311" y="220"/>
                      </a:cubicBezTo>
                      <a:cubicBezTo>
                        <a:pt x="311" y="219"/>
                        <a:pt x="311" y="219"/>
                        <a:pt x="311" y="219"/>
                      </a:cubicBezTo>
                      <a:cubicBezTo>
                        <a:pt x="312" y="218"/>
                        <a:pt x="312" y="218"/>
                        <a:pt x="312" y="218"/>
                      </a:cubicBezTo>
                      <a:cubicBezTo>
                        <a:pt x="313" y="218"/>
                        <a:pt x="313" y="218"/>
                        <a:pt x="313" y="218"/>
                      </a:cubicBezTo>
                      <a:cubicBezTo>
                        <a:pt x="313" y="219"/>
                        <a:pt x="313" y="219"/>
                        <a:pt x="313" y="219"/>
                      </a:cubicBezTo>
                      <a:cubicBezTo>
                        <a:pt x="314" y="219"/>
                        <a:pt x="314" y="219"/>
                        <a:pt x="314" y="219"/>
                      </a:cubicBezTo>
                      <a:cubicBezTo>
                        <a:pt x="316" y="220"/>
                        <a:pt x="316" y="220"/>
                        <a:pt x="316" y="220"/>
                      </a:cubicBezTo>
                      <a:lnTo>
                        <a:pt x="315" y="222"/>
                      </a:lnTo>
                      <a:close/>
                      <a:moveTo>
                        <a:pt x="322" y="226"/>
                      </a:moveTo>
                      <a:cubicBezTo>
                        <a:pt x="322" y="227"/>
                        <a:pt x="322" y="227"/>
                        <a:pt x="322" y="227"/>
                      </a:cubicBezTo>
                      <a:cubicBezTo>
                        <a:pt x="322" y="226"/>
                        <a:pt x="322" y="226"/>
                        <a:pt x="322" y="226"/>
                      </a:cubicBezTo>
                      <a:cubicBezTo>
                        <a:pt x="321" y="227"/>
                        <a:pt x="321" y="227"/>
                        <a:pt x="321" y="227"/>
                      </a:cubicBezTo>
                      <a:cubicBezTo>
                        <a:pt x="320" y="227"/>
                        <a:pt x="320" y="227"/>
                        <a:pt x="320" y="227"/>
                      </a:cubicBezTo>
                      <a:cubicBezTo>
                        <a:pt x="318" y="225"/>
                        <a:pt x="318" y="225"/>
                        <a:pt x="318" y="225"/>
                      </a:cubicBezTo>
                      <a:cubicBezTo>
                        <a:pt x="322" y="225"/>
                        <a:pt x="322" y="225"/>
                        <a:pt x="322" y="225"/>
                      </a:cubicBezTo>
                      <a:cubicBezTo>
                        <a:pt x="322" y="225"/>
                        <a:pt x="322" y="225"/>
                        <a:pt x="322" y="225"/>
                      </a:cubicBezTo>
                      <a:lnTo>
                        <a:pt x="322" y="226"/>
                      </a:lnTo>
                      <a:close/>
                      <a:moveTo>
                        <a:pt x="333" y="231"/>
                      </a:moveTo>
                      <a:cubicBezTo>
                        <a:pt x="333" y="230"/>
                        <a:pt x="333" y="230"/>
                        <a:pt x="333" y="230"/>
                      </a:cubicBezTo>
                      <a:cubicBezTo>
                        <a:pt x="332" y="227"/>
                        <a:pt x="332" y="227"/>
                        <a:pt x="332" y="227"/>
                      </a:cubicBezTo>
                      <a:cubicBezTo>
                        <a:pt x="330" y="227"/>
                        <a:pt x="330" y="227"/>
                        <a:pt x="330" y="227"/>
                      </a:cubicBezTo>
                      <a:cubicBezTo>
                        <a:pt x="332" y="225"/>
                        <a:pt x="332" y="225"/>
                        <a:pt x="332" y="225"/>
                      </a:cubicBezTo>
                      <a:cubicBezTo>
                        <a:pt x="333" y="225"/>
                        <a:pt x="333" y="225"/>
                        <a:pt x="333" y="225"/>
                      </a:cubicBezTo>
                      <a:cubicBezTo>
                        <a:pt x="333" y="225"/>
                        <a:pt x="333" y="225"/>
                        <a:pt x="333" y="225"/>
                      </a:cubicBezTo>
                      <a:cubicBezTo>
                        <a:pt x="334" y="226"/>
                        <a:pt x="334" y="227"/>
                        <a:pt x="334" y="227"/>
                      </a:cubicBezTo>
                      <a:lnTo>
                        <a:pt x="333" y="231"/>
                      </a:lnTo>
                      <a:close/>
                      <a:moveTo>
                        <a:pt x="763" y="464"/>
                      </a:moveTo>
                      <a:cubicBezTo>
                        <a:pt x="763" y="465"/>
                        <a:pt x="763" y="465"/>
                        <a:pt x="763" y="465"/>
                      </a:cubicBezTo>
                      <a:cubicBezTo>
                        <a:pt x="763" y="466"/>
                        <a:pt x="763" y="466"/>
                        <a:pt x="763" y="466"/>
                      </a:cubicBezTo>
                      <a:cubicBezTo>
                        <a:pt x="763" y="466"/>
                        <a:pt x="763" y="466"/>
                        <a:pt x="763" y="466"/>
                      </a:cubicBezTo>
                      <a:cubicBezTo>
                        <a:pt x="762" y="464"/>
                        <a:pt x="762" y="464"/>
                        <a:pt x="762" y="464"/>
                      </a:cubicBezTo>
                      <a:lnTo>
                        <a:pt x="763" y="464"/>
                      </a:lnTo>
                      <a:close/>
                      <a:moveTo>
                        <a:pt x="760" y="474"/>
                      </a:moveTo>
                      <a:cubicBezTo>
                        <a:pt x="762" y="476"/>
                        <a:pt x="762" y="476"/>
                        <a:pt x="762" y="476"/>
                      </a:cubicBezTo>
                      <a:cubicBezTo>
                        <a:pt x="762" y="476"/>
                        <a:pt x="762" y="476"/>
                        <a:pt x="762" y="476"/>
                      </a:cubicBezTo>
                      <a:cubicBezTo>
                        <a:pt x="760" y="474"/>
                        <a:pt x="760" y="474"/>
                        <a:pt x="760" y="474"/>
                      </a:cubicBezTo>
                      <a:close/>
                      <a:moveTo>
                        <a:pt x="606" y="241"/>
                      </a:moveTo>
                      <a:cubicBezTo>
                        <a:pt x="606" y="241"/>
                        <a:pt x="606" y="241"/>
                        <a:pt x="606" y="241"/>
                      </a:cubicBezTo>
                      <a:cubicBezTo>
                        <a:pt x="606" y="241"/>
                        <a:pt x="606" y="241"/>
                        <a:pt x="606" y="241"/>
                      </a:cubicBezTo>
                      <a:close/>
                      <a:moveTo>
                        <a:pt x="518" y="310"/>
                      </a:moveTo>
                      <a:cubicBezTo>
                        <a:pt x="518" y="310"/>
                        <a:pt x="518" y="310"/>
                        <a:pt x="518" y="310"/>
                      </a:cubicBezTo>
                      <a:cubicBezTo>
                        <a:pt x="518" y="310"/>
                        <a:pt x="518" y="310"/>
                        <a:pt x="518" y="310"/>
                      </a:cubicBezTo>
                      <a:close/>
                      <a:moveTo>
                        <a:pt x="517" y="314"/>
                      </a:moveTo>
                      <a:cubicBezTo>
                        <a:pt x="517" y="314"/>
                        <a:pt x="517" y="314"/>
                        <a:pt x="517" y="314"/>
                      </a:cubicBezTo>
                      <a:cubicBezTo>
                        <a:pt x="517" y="315"/>
                        <a:pt x="517" y="315"/>
                        <a:pt x="517" y="315"/>
                      </a:cubicBezTo>
                      <a:lnTo>
                        <a:pt x="517" y="314"/>
                      </a:lnTo>
                      <a:close/>
                      <a:moveTo>
                        <a:pt x="508" y="377"/>
                      </a:moveTo>
                      <a:cubicBezTo>
                        <a:pt x="508" y="377"/>
                        <a:pt x="508" y="377"/>
                        <a:pt x="508" y="377"/>
                      </a:cubicBezTo>
                      <a:cubicBezTo>
                        <a:pt x="508" y="364"/>
                        <a:pt x="508" y="364"/>
                        <a:pt x="508" y="364"/>
                      </a:cubicBezTo>
                      <a:cubicBezTo>
                        <a:pt x="511" y="361"/>
                        <a:pt x="511" y="361"/>
                        <a:pt x="511" y="361"/>
                      </a:cubicBezTo>
                      <a:cubicBezTo>
                        <a:pt x="512" y="361"/>
                        <a:pt x="512" y="361"/>
                        <a:pt x="512" y="361"/>
                      </a:cubicBezTo>
                      <a:cubicBezTo>
                        <a:pt x="508" y="366"/>
                        <a:pt x="508" y="366"/>
                        <a:pt x="508" y="366"/>
                      </a:cubicBezTo>
                      <a:lnTo>
                        <a:pt x="508" y="3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7" name="Freeform 173"/>
                <p:cNvSpPr>
                  <a:spLocks/>
                </p:cNvSpPr>
                <p:nvPr/>
              </p:nvSpPr>
              <p:spPr bwMode="gray">
                <a:xfrm>
                  <a:off x="4905376" y="3749675"/>
                  <a:ext cx="38100" cy="7938"/>
                </a:xfrm>
                <a:custGeom>
                  <a:avLst/>
                  <a:gdLst/>
                  <a:ahLst/>
                  <a:cxnLst>
                    <a:cxn ang="0">
                      <a:pos x="4" y="3"/>
                    </a:cxn>
                    <a:cxn ang="0">
                      <a:pos x="6" y="3"/>
                    </a:cxn>
                    <a:cxn ang="0">
                      <a:pos x="7" y="3"/>
                    </a:cxn>
                    <a:cxn ang="0">
                      <a:pos x="7" y="3"/>
                    </a:cxn>
                    <a:cxn ang="0">
                      <a:pos x="9" y="4"/>
                    </a:cxn>
                    <a:cxn ang="0">
                      <a:pos x="9" y="4"/>
                    </a:cxn>
                    <a:cxn ang="0">
                      <a:pos x="10" y="4"/>
                    </a:cxn>
                    <a:cxn ang="0">
                      <a:pos x="10" y="4"/>
                    </a:cxn>
                    <a:cxn ang="0">
                      <a:pos x="11" y="3"/>
                    </a:cxn>
                    <a:cxn ang="0">
                      <a:pos x="12" y="3"/>
                    </a:cxn>
                    <a:cxn ang="0">
                      <a:pos x="13" y="4"/>
                    </a:cxn>
                    <a:cxn ang="0">
                      <a:pos x="15" y="4"/>
                    </a:cxn>
                    <a:cxn ang="0">
                      <a:pos x="16" y="5"/>
                    </a:cxn>
                    <a:cxn ang="0">
                      <a:pos x="16" y="5"/>
                    </a:cxn>
                    <a:cxn ang="0">
                      <a:pos x="16" y="5"/>
                    </a:cxn>
                    <a:cxn ang="0">
                      <a:pos x="18" y="4"/>
                    </a:cxn>
                    <a:cxn ang="0">
                      <a:pos x="21" y="4"/>
                    </a:cxn>
                    <a:cxn ang="0">
                      <a:pos x="21" y="3"/>
                    </a:cxn>
                    <a:cxn ang="0">
                      <a:pos x="23" y="3"/>
                    </a:cxn>
                    <a:cxn ang="0">
                      <a:pos x="23" y="2"/>
                    </a:cxn>
                    <a:cxn ang="0">
                      <a:pos x="24" y="1"/>
                    </a:cxn>
                    <a:cxn ang="0">
                      <a:pos x="24" y="1"/>
                    </a:cxn>
                    <a:cxn ang="0">
                      <a:pos x="24" y="1"/>
                    </a:cxn>
                    <a:cxn ang="0">
                      <a:pos x="22" y="1"/>
                    </a:cxn>
                    <a:cxn ang="0">
                      <a:pos x="21" y="1"/>
                    </a:cxn>
                    <a:cxn ang="0">
                      <a:pos x="21" y="1"/>
                    </a:cxn>
                    <a:cxn ang="0">
                      <a:pos x="20" y="0"/>
                    </a:cxn>
                    <a:cxn ang="0">
                      <a:pos x="20" y="0"/>
                    </a:cxn>
                    <a:cxn ang="0">
                      <a:pos x="17" y="0"/>
                    </a:cxn>
                    <a:cxn ang="0">
                      <a:pos x="16" y="0"/>
                    </a:cxn>
                    <a:cxn ang="0">
                      <a:pos x="15" y="1"/>
                    </a:cxn>
                    <a:cxn ang="0">
                      <a:pos x="14" y="1"/>
                    </a:cxn>
                    <a:cxn ang="0">
                      <a:pos x="14" y="1"/>
                    </a:cxn>
                    <a:cxn ang="0">
                      <a:pos x="14" y="0"/>
                    </a:cxn>
                    <a:cxn ang="0">
                      <a:pos x="14" y="0"/>
                    </a:cxn>
                    <a:cxn ang="0">
                      <a:pos x="13" y="0"/>
                    </a:cxn>
                    <a:cxn ang="0">
                      <a:pos x="11" y="0"/>
                    </a:cxn>
                    <a:cxn ang="0">
                      <a:pos x="10" y="1"/>
                    </a:cxn>
                    <a:cxn ang="0">
                      <a:pos x="7" y="0"/>
                    </a:cxn>
                    <a:cxn ang="0">
                      <a:pos x="6" y="0"/>
                    </a:cxn>
                    <a:cxn ang="0">
                      <a:pos x="5" y="0"/>
                    </a:cxn>
                    <a:cxn ang="0">
                      <a:pos x="4" y="0"/>
                    </a:cxn>
                    <a:cxn ang="0">
                      <a:pos x="3" y="1"/>
                    </a:cxn>
                    <a:cxn ang="0">
                      <a:pos x="2" y="1"/>
                    </a:cxn>
                    <a:cxn ang="0">
                      <a:pos x="2" y="0"/>
                    </a:cxn>
                    <a:cxn ang="0">
                      <a:pos x="3" y="0"/>
                    </a:cxn>
                    <a:cxn ang="0">
                      <a:pos x="0" y="1"/>
                    </a:cxn>
                    <a:cxn ang="0">
                      <a:pos x="2" y="2"/>
                    </a:cxn>
                    <a:cxn ang="0">
                      <a:pos x="4" y="3"/>
                    </a:cxn>
                  </a:cxnLst>
                  <a:rect l="0" t="0" r="r" b="b"/>
                  <a:pathLst>
                    <a:path w="24" h="5">
                      <a:moveTo>
                        <a:pt x="4" y="3"/>
                      </a:moveTo>
                      <a:lnTo>
                        <a:pt x="6" y="3"/>
                      </a:lnTo>
                      <a:lnTo>
                        <a:pt x="7" y="3"/>
                      </a:lnTo>
                      <a:lnTo>
                        <a:pt x="7" y="3"/>
                      </a:lnTo>
                      <a:lnTo>
                        <a:pt x="9" y="4"/>
                      </a:lnTo>
                      <a:lnTo>
                        <a:pt x="9" y="4"/>
                      </a:lnTo>
                      <a:lnTo>
                        <a:pt x="10" y="4"/>
                      </a:lnTo>
                      <a:lnTo>
                        <a:pt x="10" y="4"/>
                      </a:lnTo>
                      <a:lnTo>
                        <a:pt x="11" y="3"/>
                      </a:lnTo>
                      <a:lnTo>
                        <a:pt x="12" y="3"/>
                      </a:lnTo>
                      <a:lnTo>
                        <a:pt x="13" y="4"/>
                      </a:lnTo>
                      <a:lnTo>
                        <a:pt x="15" y="4"/>
                      </a:lnTo>
                      <a:lnTo>
                        <a:pt x="16" y="5"/>
                      </a:lnTo>
                      <a:lnTo>
                        <a:pt x="16" y="5"/>
                      </a:lnTo>
                      <a:lnTo>
                        <a:pt x="16" y="5"/>
                      </a:lnTo>
                      <a:lnTo>
                        <a:pt x="18" y="4"/>
                      </a:lnTo>
                      <a:lnTo>
                        <a:pt x="21" y="4"/>
                      </a:lnTo>
                      <a:lnTo>
                        <a:pt x="21" y="3"/>
                      </a:lnTo>
                      <a:lnTo>
                        <a:pt x="23" y="3"/>
                      </a:lnTo>
                      <a:lnTo>
                        <a:pt x="23" y="2"/>
                      </a:lnTo>
                      <a:lnTo>
                        <a:pt x="24" y="1"/>
                      </a:lnTo>
                      <a:lnTo>
                        <a:pt x="24" y="1"/>
                      </a:lnTo>
                      <a:lnTo>
                        <a:pt x="24" y="1"/>
                      </a:lnTo>
                      <a:lnTo>
                        <a:pt x="22" y="1"/>
                      </a:lnTo>
                      <a:lnTo>
                        <a:pt x="21" y="1"/>
                      </a:lnTo>
                      <a:lnTo>
                        <a:pt x="21" y="1"/>
                      </a:lnTo>
                      <a:lnTo>
                        <a:pt x="20" y="0"/>
                      </a:lnTo>
                      <a:lnTo>
                        <a:pt x="20" y="0"/>
                      </a:lnTo>
                      <a:lnTo>
                        <a:pt x="17" y="0"/>
                      </a:lnTo>
                      <a:lnTo>
                        <a:pt x="16" y="0"/>
                      </a:lnTo>
                      <a:lnTo>
                        <a:pt x="15" y="1"/>
                      </a:lnTo>
                      <a:lnTo>
                        <a:pt x="14" y="1"/>
                      </a:lnTo>
                      <a:lnTo>
                        <a:pt x="14" y="1"/>
                      </a:lnTo>
                      <a:lnTo>
                        <a:pt x="14" y="0"/>
                      </a:lnTo>
                      <a:lnTo>
                        <a:pt x="14" y="0"/>
                      </a:lnTo>
                      <a:lnTo>
                        <a:pt x="13" y="0"/>
                      </a:lnTo>
                      <a:lnTo>
                        <a:pt x="11" y="0"/>
                      </a:lnTo>
                      <a:lnTo>
                        <a:pt x="10" y="1"/>
                      </a:lnTo>
                      <a:lnTo>
                        <a:pt x="7" y="0"/>
                      </a:lnTo>
                      <a:lnTo>
                        <a:pt x="6" y="0"/>
                      </a:lnTo>
                      <a:lnTo>
                        <a:pt x="5" y="0"/>
                      </a:lnTo>
                      <a:lnTo>
                        <a:pt x="4" y="0"/>
                      </a:lnTo>
                      <a:lnTo>
                        <a:pt x="3" y="1"/>
                      </a:lnTo>
                      <a:lnTo>
                        <a:pt x="2" y="1"/>
                      </a:lnTo>
                      <a:lnTo>
                        <a:pt x="2" y="0"/>
                      </a:lnTo>
                      <a:lnTo>
                        <a:pt x="3" y="0"/>
                      </a:lnTo>
                      <a:lnTo>
                        <a:pt x="0" y="1"/>
                      </a:lnTo>
                      <a:lnTo>
                        <a:pt x="2" y="2"/>
                      </a:lnTo>
                      <a:lnTo>
                        <a:pt x="4"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8" name="Freeform 174"/>
                <p:cNvSpPr>
                  <a:spLocks/>
                </p:cNvSpPr>
                <p:nvPr/>
              </p:nvSpPr>
              <p:spPr bwMode="gray">
                <a:xfrm>
                  <a:off x="4894263" y="3816350"/>
                  <a:ext cx="3175" cy="4763"/>
                </a:xfrm>
                <a:custGeom>
                  <a:avLst/>
                  <a:gdLst/>
                  <a:ahLst/>
                  <a:cxnLst>
                    <a:cxn ang="0">
                      <a:pos x="1" y="0"/>
                    </a:cxn>
                    <a:cxn ang="0">
                      <a:pos x="1" y="0"/>
                    </a:cxn>
                    <a:cxn ang="0">
                      <a:pos x="0" y="1"/>
                    </a:cxn>
                    <a:cxn ang="0">
                      <a:pos x="0" y="2"/>
                    </a:cxn>
                    <a:cxn ang="0">
                      <a:pos x="1" y="3"/>
                    </a:cxn>
                    <a:cxn ang="0">
                      <a:pos x="1" y="2"/>
                    </a:cxn>
                    <a:cxn ang="0">
                      <a:pos x="2" y="2"/>
                    </a:cxn>
                    <a:cxn ang="0">
                      <a:pos x="2" y="0"/>
                    </a:cxn>
                    <a:cxn ang="0">
                      <a:pos x="1" y="0"/>
                    </a:cxn>
                    <a:cxn ang="0">
                      <a:pos x="1" y="0"/>
                    </a:cxn>
                  </a:cxnLst>
                  <a:rect l="0" t="0" r="r" b="b"/>
                  <a:pathLst>
                    <a:path w="2" h="3">
                      <a:moveTo>
                        <a:pt x="1" y="0"/>
                      </a:moveTo>
                      <a:lnTo>
                        <a:pt x="1" y="0"/>
                      </a:lnTo>
                      <a:lnTo>
                        <a:pt x="0" y="1"/>
                      </a:lnTo>
                      <a:lnTo>
                        <a:pt x="0" y="2"/>
                      </a:lnTo>
                      <a:lnTo>
                        <a:pt x="1" y="3"/>
                      </a:lnTo>
                      <a:lnTo>
                        <a:pt x="1" y="2"/>
                      </a:lnTo>
                      <a:lnTo>
                        <a:pt x="2" y="2"/>
                      </a:lnTo>
                      <a:lnTo>
                        <a:pt x="2" y="0"/>
                      </a:lnTo>
                      <a:lnTo>
                        <a:pt x="1"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79" name="Freeform 175"/>
                <p:cNvSpPr>
                  <a:spLocks/>
                </p:cNvSpPr>
                <p:nvPr/>
              </p:nvSpPr>
              <p:spPr bwMode="gray">
                <a:xfrm>
                  <a:off x="4887913" y="3819525"/>
                  <a:ext cx="6350" cy="3175"/>
                </a:xfrm>
                <a:custGeom>
                  <a:avLst/>
                  <a:gdLst/>
                  <a:ahLst/>
                  <a:cxnLst>
                    <a:cxn ang="0">
                      <a:pos x="3" y="0"/>
                    </a:cxn>
                    <a:cxn ang="0">
                      <a:pos x="2" y="0"/>
                    </a:cxn>
                    <a:cxn ang="0">
                      <a:pos x="0" y="1"/>
                    </a:cxn>
                    <a:cxn ang="0">
                      <a:pos x="0" y="2"/>
                    </a:cxn>
                    <a:cxn ang="0">
                      <a:pos x="0" y="2"/>
                    </a:cxn>
                    <a:cxn ang="0">
                      <a:pos x="1" y="2"/>
                    </a:cxn>
                    <a:cxn ang="0">
                      <a:pos x="1" y="2"/>
                    </a:cxn>
                    <a:cxn ang="0">
                      <a:pos x="2" y="1"/>
                    </a:cxn>
                    <a:cxn ang="0">
                      <a:pos x="2" y="1"/>
                    </a:cxn>
                    <a:cxn ang="0">
                      <a:pos x="4" y="1"/>
                    </a:cxn>
                    <a:cxn ang="0">
                      <a:pos x="4" y="1"/>
                    </a:cxn>
                    <a:cxn ang="0">
                      <a:pos x="4" y="1"/>
                    </a:cxn>
                    <a:cxn ang="0">
                      <a:pos x="4" y="0"/>
                    </a:cxn>
                    <a:cxn ang="0">
                      <a:pos x="3" y="0"/>
                    </a:cxn>
                  </a:cxnLst>
                  <a:rect l="0" t="0" r="r" b="b"/>
                  <a:pathLst>
                    <a:path w="4" h="2">
                      <a:moveTo>
                        <a:pt x="3" y="0"/>
                      </a:moveTo>
                      <a:lnTo>
                        <a:pt x="2" y="0"/>
                      </a:lnTo>
                      <a:lnTo>
                        <a:pt x="0" y="1"/>
                      </a:lnTo>
                      <a:lnTo>
                        <a:pt x="0" y="2"/>
                      </a:lnTo>
                      <a:lnTo>
                        <a:pt x="0" y="2"/>
                      </a:lnTo>
                      <a:lnTo>
                        <a:pt x="1" y="2"/>
                      </a:lnTo>
                      <a:lnTo>
                        <a:pt x="1" y="2"/>
                      </a:lnTo>
                      <a:lnTo>
                        <a:pt x="2" y="1"/>
                      </a:lnTo>
                      <a:lnTo>
                        <a:pt x="2" y="1"/>
                      </a:lnTo>
                      <a:lnTo>
                        <a:pt x="4" y="1"/>
                      </a:lnTo>
                      <a:lnTo>
                        <a:pt x="4" y="1"/>
                      </a:lnTo>
                      <a:lnTo>
                        <a:pt x="4" y="1"/>
                      </a:lnTo>
                      <a:lnTo>
                        <a:pt x="4" y="0"/>
                      </a:ln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0" name="Freeform 176"/>
                <p:cNvSpPr>
                  <a:spLocks/>
                </p:cNvSpPr>
                <p:nvPr/>
              </p:nvSpPr>
              <p:spPr bwMode="gray">
                <a:xfrm>
                  <a:off x="4905376" y="3811588"/>
                  <a:ext cx="4763" cy="4763"/>
                </a:xfrm>
                <a:custGeom>
                  <a:avLst/>
                  <a:gdLst/>
                  <a:ahLst/>
                  <a:cxnLst>
                    <a:cxn ang="0">
                      <a:pos x="1" y="3"/>
                    </a:cxn>
                    <a:cxn ang="0">
                      <a:pos x="3" y="2"/>
                    </a:cxn>
                    <a:cxn ang="0">
                      <a:pos x="3" y="2"/>
                    </a:cxn>
                    <a:cxn ang="0">
                      <a:pos x="3" y="2"/>
                    </a:cxn>
                    <a:cxn ang="0">
                      <a:pos x="3" y="1"/>
                    </a:cxn>
                    <a:cxn ang="0">
                      <a:pos x="3" y="0"/>
                    </a:cxn>
                    <a:cxn ang="0">
                      <a:pos x="0" y="2"/>
                    </a:cxn>
                    <a:cxn ang="0">
                      <a:pos x="1" y="3"/>
                    </a:cxn>
                  </a:cxnLst>
                  <a:rect l="0" t="0" r="r" b="b"/>
                  <a:pathLst>
                    <a:path w="3" h="3">
                      <a:moveTo>
                        <a:pt x="1" y="3"/>
                      </a:moveTo>
                      <a:lnTo>
                        <a:pt x="3" y="2"/>
                      </a:lnTo>
                      <a:lnTo>
                        <a:pt x="3" y="2"/>
                      </a:lnTo>
                      <a:lnTo>
                        <a:pt x="3" y="2"/>
                      </a:lnTo>
                      <a:lnTo>
                        <a:pt x="3" y="1"/>
                      </a:lnTo>
                      <a:lnTo>
                        <a:pt x="3" y="0"/>
                      </a:lnTo>
                      <a:lnTo>
                        <a:pt x="0" y="2"/>
                      </a:lnTo>
                      <a:lnTo>
                        <a:pt x="1"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1" name="Freeform 177"/>
                <p:cNvSpPr>
                  <a:spLocks noEditPoints="1"/>
                </p:cNvSpPr>
                <p:nvPr/>
              </p:nvSpPr>
              <p:spPr bwMode="gray">
                <a:xfrm>
                  <a:off x="4846638" y="3802063"/>
                  <a:ext cx="136525" cy="104775"/>
                </a:xfrm>
                <a:custGeom>
                  <a:avLst/>
                  <a:gdLst/>
                  <a:ahLst/>
                  <a:cxnLst>
                    <a:cxn ang="0">
                      <a:pos x="1" y="43"/>
                    </a:cxn>
                    <a:cxn ang="0">
                      <a:pos x="4" y="46"/>
                    </a:cxn>
                    <a:cxn ang="0">
                      <a:pos x="3" y="51"/>
                    </a:cxn>
                    <a:cxn ang="0">
                      <a:pos x="8" y="55"/>
                    </a:cxn>
                    <a:cxn ang="0">
                      <a:pos x="18" y="50"/>
                    </a:cxn>
                    <a:cxn ang="0">
                      <a:pos x="23" y="53"/>
                    </a:cxn>
                    <a:cxn ang="0">
                      <a:pos x="24" y="58"/>
                    </a:cxn>
                    <a:cxn ang="0">
                      <a:pos x="27" y="66"/>
                    </a:cxn>
                    <a:cxn ang="0">
                      <a:pos x="39" y="59"/>
                    </a:cxn>
                    <a:cxn ang="0">
                      <a:pos x="38" y="53"/>
                    </a:cxn>
                    <a:cxn ang="0">
                      <a:pos x="43" y="51"/>
                    </a:cxn>
                    <a:cxn ang="0">
                      <a:pos x="45" y="45"/>
                    </a:cxn>
                    <a:cxn ang="0">
                      <a:pos x="40" y="39"/>
                    </a:cxn>
                    <a:cxn ang="0">
                      <a:pos x="41" y="33"/>
                    </a:cxn>
                    <a:cxn ang="0">
                      <a:pos x="51" y="30"/>
                    </a:cxn>
                    <a:cxn ang="0">
                      <a:pos x="60" y="22"/>
                    </a:cxn>
                    <a:cxn ang="0">
                      <a:pos x="65" y="25"/>
                    </a:cxn>
                    <a:cxn ang="0">
                      <a:pos x="57" y="30"/>
                    </a:cxn>
                    <a:cxn ang="0">
                      <a:pos x="54" y="39"/>
                    </a:cxn>
                    <a:cxn ang="0">
                      <a:pos x="59" y="45"/>
                    </a:cxn>
                    <a:cxn ang="0">
                      <a:pos x="71" y="44"/>
                    </a:cxn>
                    <a:cxn ang="0">
                      <a:pos x="85" y="33"/>
                    </a:cxn>
                    <a:cxn ang="0">
                      <a:pos x="80" y="27"/>
                    </a:cxn>
                    <a:cxn ang="0">
                      <a:pos x="79" y="22"/>
                    </a:cxn>
                    <a:cxn ang="0">
                      <a:pos x="76" y="18"/>
                    </a:cxn>
                    <a:cxn ang="0">
                      <a:pos x="75" y="12"/>
                    </a:cxn>
                    <a:cxn ang="0">
                      <a:pos x="73" y="9"/>
                    </a:cxn>
                    <a:cxn ang="0">
                      <a:pos x="75" y="7"/>
                    </a:cxn>
                    <a:cxn ang="0">
                      <a:pos x="77" y="6"/>
                    </a:cxn>
                    <a:cxn ang="0">
                      <a:pos x="79" y="4"/>
                    </a:cxn>
                    <a:cxn ang="0">
                      <a:pos x="73" y="1"/>
                    </a:cxn>
                    <a:cxn ang="0">
                      <a:pos x="67" y="4"/>
                    </a:cxn>
                    <a:cxn ang="0">
                      <a:pos x="62" y="3"/>
                    </a:cxn>
                    <a:cxn ang="0">
                      <a:pos x="54" y="4"/>
                    </a:cxn>
                    <a:cxn ang="0">
                      <a:pos x="44" y="6"/>
                    </a:cxn>
                    <a:cxn ang="0">
                      <a:pos x="39" y="9"/>
                    </a:cxn>
                    <a:cxn ang="0">
                      <a:pos x="35" y="12"/>
                    </a:cxn>
                    <a:cxn ang="0">
                      <a:pos x="30" y="16"/>
                    </a:cxn>
                    <a:cxn ang="0">
                      <a:pos x="27" y="19"/>
                    </a:cxn>
                    <a:cxn ang="0">
                      <a:pos x="25" y="23"/>
                    </a:cxn>
                    <a:cxn ang="0">
                      <a:pos x="21" y="28"/>
                    </a:cxn>
                    <a:cxn ang="0">
                      <a:pos x="16" y="31"/>
                    </a:cxn>
                    <a:cxn ang="0">
                      <a:pos x="11" y="32"/>
                    </a:cxn>
                    <a:cxn ang="0">
                      <a:pos x="11" y="34"/>
                    </a:cxn>
                    <a:cxn ang="0">
                      <a:pos x="6" y="35"/>
                    </a:cxn>
                    <a:cxn ang="0">
                      <a:pos x="4" y="37"/>
                    </a:cxn>
                    <a:cxn ang="0">
                      <a:pos x="2" y="40"/>
                    </a:cxn>
                    <a:cxn ang="0">
                      <a:pos x="8" y="42"/>
                    </a:cxn>
                    <a:cxn ang="0">
                      <a:pos x="59" y="17"/>
                    </a:cxn>
                    <a:cxn ang="0">
                      <a:pos x="58" y="14"/>
                    </a:cxn>
                    <a:cxn ang="0">
                      <a:pos x="53" y="9"/>
                    </a:cxn>
                    <a:cxn ang="0">
                      <a:pos x="55" y="10"/>
                    </a:cxn>
                    <a:cxn ang="0">
                      <a:pos x="52" y="10"/>
                    </a:cxn>
                    <a:cxn ang="0">
                      <a:pos x="50" y="9"/>
                    </a:cxn>
                    <a:cxn ang="0">
                      <a:pos x="47" y="11"/>
                    </a:cxn>
                    <a:cxn ang="0">
                      <a:pos x="36" y="15"/>
                    </a:cxn>
                    <a:cxn ang="0">
                      <a:pos x="34" y="19"/>
                    </a:cxn>
                    <a:cxn ang="0">
                      <a:pos x="28" y="27"/>
                    </a:cxn>
                    <a:cxn ang="0">
                      <a:pos x="25" y="43"/>
                    </a:cxn>
                    <a:cxn ang="0">
                      <a:pos x="26" y="40"/>
                    </a:cxn>
                    <a:cxn ang="0">
                      <a:pos x="24" y="32"/>
                    </a:cxn>
                    <a:cxn ang="0">
                      <a:pos x="23" y="34"/>
                    </a:cxn>
                    <a:cxn ang="0">
                      <a:pos x="22" y="48"/>
                    </a:cxn>
                  </a:cxnLst>
                  <a:rect l="0" t="0" r="r" b="b"/>
                  <a:pathLst>
                    <a:path w="86" h="66">
                      <a:moveTo>
                        <a:pt x="8" y="42"/>
                      </a:moveTo>
                      <a:lnTo>
                        <a:pt x="4" y="42"/>
                      </a:lnTo>
                      <a:lnTo>
                        <a:pt x="4" y="42"/>
                      </a:lnTo>
                      <a:lnTo>
                        <a:pt x="2" y="42"/>
                      </a:lnTo>
                      <a:lnTo>
                        <a:pt x="1" y="42"/>
                      </a:lnTo>
                      <a:lnTo>
                        <a:pt x="0" y="42"/>
                      </a:lnTo>
                      <a:lnTo>
                        <a:pt x="1" y="42"/>
                      </a:lnTo>
                      <a:lnTo>
                        <a:pt x="1" y="43"/>
                      </a:lnTo>
                      <a:lnTo>
                        <a:pt x="1" y="43"/>
                      </a:lnTo>
                      <a:lnTo>
                        <a:pt x="1" y="43"/>
                      </a:lnTo>
                      <a:lnTo>
                        <a:pt x="2" y="43"/>
                      </a:lnTo>
                      <a:lnTo>
                        <a:pt x="2" y="44"/>
                      </a:lnTo>
                      <a:lnTo>
                        <a:pt x="1" y="44"/>
                      </a:lnTo>
                      <a:lnTo>
                        <a:pt x="2" y="45"/>
                      </a:lnTo>
                      <a:lnTo>
                        <a:pt x="3" y="45"/>
                      </a:lnTo>
                      <a:lnTo>
                        <a:pt x="5" y="44"/>
                      </a:lnTo>
                      <a:lnTo>
                        <a:pt x="7" y="44"/>
                      </a:lnTo>
                      <a:lnTo>
                        <a:pt x="6" y="45"/>
                      </a:lnTo>
                      <a:lnTo>
                        <a:pt x="5" y="45"/>
                      </a:lnTo>
                      <a:lnTo>
                        <a:pt x="4" y="46"/>
                      </a:lnTo>
                      <a:lnTo>
                        <a:pt x="2" y="46"/>
                      </a:lnTo>
                      <a:lnTo>
                        <a:pt x="3" y="47"/>
                      </a:lnTo>
                      <a:lnTo>
                        <a:pt x="2" y="48"/>
                      </a:lnTo>
                      <a:lnTo>
                        <a:pt x="1" y="48"/>
                      </a:lnTo>
                      <a:lnTo>
                        <a:pt x="1" y="49"/>
                      </a:lnTo>
                      <a:lnTo>
                        <a:pt x="4" y="49"/>
                      </a:lnTo>
                      <a:lnTo>
                        <a:pt x="4" y="50"/>
                      </a:lnTo>
                      <a:lnTo>
                        <a:pt x="4" y="50"/>
                      </a:lnTo>
                      <a:lnTo>
                        <a:pt x="4" y="52"/>
                      </a:lnTo>
                      <a:lnTo>
                        <a:pt x="3" y="51"/>
                      </a:lnTo>
                      <a:lnTo>
                        <a:pt x="2" y="51"/>
                      </a:lnTo>
                      <a:lnTo>
                        <a:pt x="2" y="51"/>
                      </a:lnTo>
                      <a:lnTo>
                        <a:pt x="1" y="51"/>
                      </a:lnTo>
                      <a:lnTo>
                        <a:pt x="1" y="52"/>
                      </a:lnTo>
                      <a:lnTo>
                        <a:pt x="2" y="52"/>
                      </a:lnTo>
                      <a:lnTo>
                        <a:pt x="2" y="53"/>
                      </a:lnTo>
                      <a:lnTo>
                        <a:pt x="6" y="54"/>
                      </a:lnTo>
                      <a:lnTo>
                        <a:pt x="5" y="54"/>
                      </a:lnTo>
                      <a:lnTo>
                        <a:pt x="6" y="55"/>
                      </a:lnTo>
                      <a:lnTo>
                        <a:pt x="8" y="55"/>
                      </a:lnTo>
                      <a:lnTo>
                        <a:pt x="8" y="55"/>
                      </a:lnTo>
                      <a:lnTo>
                        <a:pt x="9" y="55"/>
                      </a:lnTo>
                      <a:lnTo>
                        <a:pt x="12" y="54"/>
                      </a:lnTo>
                      <a:lnTo>
                        <a:pt x="12" y="53"/>
                      </a:lnTo>
                      <a:lnTo>
                        <a:pt x="13" y="53"/>
                      </a:lnTo>
                      <a:lnTo>
                        <a:pt x="13" y="52"/>
                      </a:lnTo>
                      <a:lnTo>
                        <a:pt x="16" y="50"/>
                      </a:lnTo>
                      <a:lnTo>
                        <a:pt x="17" y="50"/>
                      </a:lnTo>
                      <a:lnTo>
                        <a:pt x="18" y="50"/>
                      </a:lnTo>
                      <a:lnTo>
                        <a:pt x="18" y="50"/>
                      </a:lnTo>
                      <a:lnTo>
                        <a:pt x="18" y="48"/>
                      </a:lnTo>
                      <a:lnTo>
                        <a:pt x="19" y="49"/>
                      </a:lnTo>
                      <a:lnTo>
                        <a:pt x="20" y="50"/>
                      </a:lnTo>
                      <a:lnTo>
                        <a:pt x="20" y="50"/>
                      </a:lnTo>
                      <a:lnTo>
                        <a:pt x="21" y="50"/>
                      </a:lnTo>
                      <a:lnTo>
                        <a:pt x="21" y="50"/>
                      </a:lnTo>
                      <a:lnTo>
                        <a:pt x="21" y="53"/>
                      </a:lnTo>
                      <a:lnTo>
                        <a:pt x="21" y="53"/>
                      </a:lnTo>
                      <a:lnTo>
                        <a:pt x="22" y="53"/>
                      </a:lnTo>
                      <a:lnTo>
                        <a:pt x="23" y="53"/>
                      </a:lnTo>
                      <a:lnTo>
                        <a:pt x="23" y="54"/>
                      </a:lnTo>
                      <a:lnTo>
                        <a:pt x="23" y="54"/>
                      </a:lnTo>
                      <a:lnTo>
                        <a:pt x="23" y="53"/>
                      </a:lnTo>
                      <a:lnTo>
                        <a:pt x="22" y="53"/>
                      </a:lnTo>
                      <a:lnTo>
                        <a:pt x="22" y="57"/>
                      </a:lnTo>
                      <a:lnTo>
                        <a:pt x="23" y="57"/>
                      </a:lnTo>
                      <a:lnTo>
                        <a:pt x="23" y="57"/>
                      </a:lnTo>
                      <a:lnTo>
                        <a:pt x="24" y="57"/>
                      </a:lnTo>
                      <a:lnTo>
                        <a:pt x="24" y="58"/>
                      </a:lnTo>
                      <a:lnTo>
                        <a:pt x="24" y="58"/>
                      </a:lnTo>
                      <a:lnTo>
                        <a:pt x="25" y="59"/>
                      </a:lnTo>
                      <a:lnTo>
                        <a:pt x="26" y="61"/>
                      </a:lnTo>
                      <a:lnTo>
                        <a:pt x="27" y="61"/>
                      </a:lnTo>
                      <a:lnTo>
                        <a:pt x="27" y="62"/>
                      </a:lnTo>
                      <a:lnTo>
                        <a:pt x="25" y="62"/>
                      </a:lnTo>
                      <a:lnTo>
                        <a:pt x="25" y="63"/>
                      </a:lnTo>
                      <a:lnTo>
                        <a:pt x="26" y="64"/>
                      </a:lnTo>
                      <a:lnTo>
                        <a:pt x="27" y="64"/>
                      </a:lnTo>
                      <a:lnTo>
                        <a:pt x="27" y="65"/>
                      </a:lnTo>
                      <a:lnTo>
                        <a:pt x="27" y="66"/>
                      </a:lnTo>
                      <a:lnTo>
                        <a:pt x="27" y="66"/>
                      </a:lnTo>
                      <a:lnTo>
                        <a:pt x="27" y="66"/>
                      </a:lnTo>
                      <a:lnTo>
                        <a:pt x="31" y="66"/>
                      </a:lnTo>
                      <a:lnTo>
                        <a:pt x="32" y="66"/>
                      </a:lnTo>
                      <a:lnTo>
                        <a:pt x="32" y="64"/>
                      </a:lnTo>
                      <a:lnTo>
                        <a:pt x="33" y="63"/>
                      </a:lnTo>
                      <a:lnTo>
                        <a:pt x="33" y="62"/>
                      </a:lnTo>
                      <a:lnTo>
                        <a:pt x="36" y="63"/>
                      </a:lnTo>
                      <a:lnTo>
                        <a:pt x="37" y="63"/>
                      </a:lnTo>
                      <a:lnTo>
                        <a:pt x="39" y="59"/>
                      </a:lnTo>
                      <a:lnTo>
                        <a:pt x="39" y="58"/>
                      </a:lnTo>
                      <a:lnTo>
                        <a:pt x="39" y="58"/>
                      </a:lnTo>
                      <a:lnTo>
                        <a:pt x="39" y="56"/>
                      </a:lnTo>
                      <a:lnTo>
                        <a:pt x="39" y="55"/>
                      </a:lnTo>
                      <a:lnTo>
                        <a:pt x="38" y="55"/>
                      </a:lnTo>
                      <a:lnTo>
                        <a:pt x="39" y="55"/>
                      </a:lnTo>
                      <a:lnTo>
                        <a:pt x="40" y="54"/>
                      </a:lnTo>
                      <a:lnTo>
                        <a:pt x="40" y="54"/>
                      </a:lnTo>
                      <a:lnTo>
                        <a:pt x="39" y="53"/>
                      </a:lnTo>
                      <a:lnTo>
                        <a:pt x="38" y="53"/>
                      </a:lnTo>
                      <a:lnTo>
                        <a:pt x="39" y="52"/>
                      </a:lnTo>
                      <a:lnTo>
                        <a:pt x="39" y="52"/>
                      </a:lnTo>
                      <a:lnTo>
                        <a:pt x="40" y="52"/>
                      </a:lnTo>
                      <a:lnTo>
                        <a:pt x="41" y="52"/>
                      </a:lnTo>
                      <a:lnTo>
                        <a:pt x="41" y="52"/>
                      </a:lnTo>
                      <a:lnTo>
                        <a:pt x="42" y="51"/>
                      </a:lnTo>
                      <a:lnTo>
                        <a:pt x="42" y="51"/>
                      </a:lnTo>
                      <a:lnTo>
                        <a:pt x="42" y="50"/>
                      </a:lnTo>
                      <a:lnTo>
                        <a:pt x="42" y="50"/>
                      </a:lnTo>
                      <a:lnTo>
                        <a:pt x="43" y="51"/>
                      </a:lnTo>
                      <a:lnTo>
                        <a:pt x="44" y="51"/>
                      </a:lnTo>
                      <a:lnTo>
                        <a:pt x="44" y="50"/>
                      </a:lnTo>
                      <a:lnTo>
                        <a:pt x="45" y="49"/>
                      </a:lnTo>
                      <a:lnTo>
                        <a:pt x="44" y="48"/>
                      </a:lnTo>
                      <a:lnTo>
                        <a:pt x="44" y="48"/>
                      </a:lnTo>
                      <a:lnTo>
                        <a:pt x="45" y="48"/>
                      </a:lnTo>
                      <a:lnTo>
                        <a:pt x="45" y="48"/>
                      </a:lnTo>
                      <a:lnTo>
                        <a:pt x="46" y="47"/>
                      </a:lnTo>
                      <a:lnTo>
                        <a:pt x="46" y="47"/>
                      </a:lnTo>
                      <a:lnTo>
                        <a:pt x="45" y="45"/>
                      </a:lnTo>
                      <a:lnTo>
                        <a:pt x="45" y="45"/>
                      </a:lnTo>
                      <a:lnTo>
                        <a:pt x="45" y="44"/>
                      </a:lnTo>
                      <a:lnTo>
                        <a:pt x="43" y="43"/>
                      </a:lnTo>
                      <a:lnTo>
                        <a:pt x="42" y="44"/>
                      </a:lnTo>
                      <a:lnTo>
                        <a:pt x="42" y="44"/>
                      </a:lnTo>
                      <a:lnTo>
                        <a:pt x="41" y="43"/>
                      </a:lnTo>
                      <a:lnTo>
                        <a:pt x="40" y="42"/>
                      </a:lnTo>
                      <a:lnTo>
                        <a:pt x="40" y="41"/>
                      </a:lnTo>
                      <a:lnTo>
                        <a:pt x="40" y="40"/>
                      </a:lnTo>
                      <a:lnTo>
                        <a:pt x="40" y="39"/>
                      </a:lnTo>
                      <a:lnTo>
                        <a:pt x="41" y="38"/>
                      </a:lnTo>
                      <a:lnTo>
                        <a:pt x="41" y="38"/>
                      </a:lnTo>
                      <a:lnTo>
                        <a:pt x="41" y="36"/>
                      </a:lnTo>
                      <a:lnTo>
                        <a:pt x="41" y="36"/>
                      </a:lnTo>
                      <a:lnTo>
                        <a:pt x="40" y="35"/>
                      </a:lnTo>
                      <a:lnTo>
                        <a:pt x="40" y="35"/>
                      </a:lnTo>
                      <a:lnTo>
                        <a:pt x="41" y="35"/>
                      </a:lnTo>
                      <a:lnTo>
                        <a:pt x="42" y="35"/>
                      </a:lnTo>
                      <a:lnTo>
                        <a:pt x="42" y="34"/>
                      </a:lnTo>
                      <a:lnTo>
                        <a:pt x="41" y="33"/>
                      </a:lnTo>
                      <a:lnTo>
                        <a:pt x="42" y="33"/>
                      </a:lnTo>
                      <a:lnTo>
                        <a:pt x="43" y="33"/>
                      </a:lnTo>
                      <a:lnTo>
                        <a:pt x="43" y="33"/>
                      </a:lnTo>
                      <a:lnTo>
                        <a:pt x="44" y="33"/>
                      </a:lnTo>
                      <a:lnTo>
                        <a:pt x="45" y="32"/>
                      </a:lnTo>
                      <a:lnTo>
                        <a:pt x="46" y="32"/>
                      </a:lnTo>
                      <a:lnTo>
                        <a:pt x="47" y="31"/>
                      </a:lnTo>
                      <a:lnTo>
                        <a:pt x="49" y="31"/>
                      </a:lnTo>
                      <a:lnTo>
                        <a:pt x="50" y="31"/>
                      </a:lnTo>
                      <a:lnTo>
                        <a:pt x="51" y="30"/>
                      </a:lnTo>
                      <a:lnTo>
                        <a:pt x="51" y="29"/>
                      </a:lnTo>
                      <a:lnTo>
                        <a:pt x="52" y="28"/>
                      </a:lnTo>
                      <a:lnTo>
                        <a:pt x="53" y="27"/>
                      </a:lnTo>
                      <a:lnTo>
                        <a:pt x="52" y="26"/>
                      </a:lnTo>
                      <a:lnTo>
                        <a:pt x="53" y="24"/>
                      </a:lnTo>
                      <a:lnTo>
                        <a:pt x="52" y="22"/>
                      </a:lnTo>
                      <a:lnTo>
                        <a:pt x="54" y="22"/>
                      </a:lnTo>
                      <a:lnTo>
                        <a:pt x="55" y="21"/>
                      </a:lnTo>
                      <a:lnTo>
                        <a:pt x="60" y="21"/>
                      </a:lnTo>
                      <a:lnTo>
                        <a:pt x="60" y="22"/>
                      </a:lnTo>
                      <a:lnTo>
                        <a:pt x="61" y="22"/>
                      </a:lnTo>
                      <a:lnTo>
                        <a:pt x="61" y="22"/>
                      </a:lnTo>
                      <a:lnTo>
                        <a:pt x="62" y="22"/>
                      </a:lnTo>
                      <a:lnTo>
                        <a:pt x="62" y="22"/>
                      </a:lnTo>
                      <a:lnTo>
                        <a:pt x="62" y="22"/>
                      </a:lnTo>
                      <a:lnTo>
                        <a:pt x="63" y="22"/>
                      </a:lnTo>
                      <a:lnTo>
                        <a:pt x="65" y="23"/>
                      </a:lnTo>
                      <a:lnTo>
                        <a:pt x="65" y="24"/>
                      </a:lnTo>
                      <a:lnTo>
                        <a:pt x="65" y="25"/>
                      </a:lnTo>
                      <a:lnTo>
                        <a:pt x="65" y="25"/>
                      </a:lnTo>
                      <a:lnTo>
                        <a:pt x="64" y="25"/>
                      </a:lnTo>
                      <a:lnTo>
                        <a:pt x="63" y="25"/>
                      </a:lnTo>
                      <a:lnTo>
                        <a:pt x="63" y="25"/>
                      </a:lnTo>
                      <a:lnTo>
                        <a:pt x="62" y="26"/>
                      </a:lnTo>
                      <a:lnTo>
                        <a:pt x="62" y="26"/>
                      </a:lnTo>
                      <a:lnTo>
                        <a:pt x="62" y="27"/>
                      </a:lnTo>
                      <a:lnTo>
                        <a:pt x="61" y="27"/>
                      </a:lnTo>
                      <a:lnTo>
                        <a:pt x="59" y="29"/>
                      </a:lnTo>
                      <a:lnTo>
                        <a:pt x="57" y="30"/>
                      </a:lnTo>
                      <a:lnTo>
                        <a:pt x="57" y="30"/>
                      </a:lnTo>
                      <a:lnTo>
                        <a:pt x="56" y="31"/>
                      </a:lnTo>
                      <a:lnTo>
                        <a:pt x="56" y="31"/>
                      </a:lnTo>
                      <a:lnTo>
                        <a:pt x="56" y="32"/>
                      </a:lnTo>
                      <a:lnTo>
                        <a:pt x="55" y="32"/>
                      </a:lnTo>
                      <a:lnTo>
                        <a:pt x="54" y="32"/>
                      </a:lnTo>
                      <a:lnTo>
                        <a:pt x="53" y="34"/>
                      </a:lnTo>
                      <a:lnTo>
                        <a:pt x="53" y="36"/>
                      </a:lnTo>
                      <a:lnTo>
                        <a:pt x="53" y="36"/>
                      </a:lnTo>
                      <a:lnTo>
                        <a:pt x="53" y="38"/>
                      </a:lnTo>
                      <a:lnTo>
                        <a:pt x="54" y="39"/>
                      </a:lnTo>
                      <a:lnTo>
                        <a:pt x="54" y="40"/>
                      </a:lnTo>
                      <a:lnTo>
                        <a:pt x="54" y="40"/>
                      </a:lnTo>
                      <a:lnTo>
                        <a:pt x="54" y="41"/>
                      </a:lnTo>
                      <a:lnTo>
                        <a:pt x="54" y="42"/>
                      </a:lnTo>
                      <a:lnTo>
                        <a:pt x="54" y="43"/>
                      </a:lnTo>
                      <a:lnTo>
                        <a:pt x="54" y="43"/>
                      </a:lnTo>
                      <a:lnTo>
                        <a:pt x="54" y="44"/>
                      </a:lnTo>
                      <a:lnTo>
                        <a:pt x="55" y="44"/>
                      </a:lnTo>
                      <a:lnTo>
                        <a:pt x="56" y="45"/>
                      </a:lnTo>
                      <a:lnTo>
                        <a:pt x="59" y="45"/>
                      </a:lnTo>
                      <a:lnTo>
                        <a:pt x="59" y="46"/>
                      </a:lnTo>
                      <a:lnTo>
                        <a:pt x="58" y="46"/>
                      </a:lnTo>
                      <a:lnTo>
                        <a:pt x="58" y="46"/>
                      </a:lnTo>
                      <a:lnTo>
                        <a:pt x="59" y="47"/>
                      </a:lnTo>
                      <a:lnTo>
                        <a:pt x="63" y="47"/>
                      </a:lnTo>
                      <a:lnTo>
                        <a:pt x="63" y="46"/>
                      </a:lnTo>
                      <a:lnTo>
                        <a:pt x="65" y="46"/>
                      </a:lnTo>
                      <a:lnTo>
                        <a:pt x="66" y="46"/>
                      </a:lnTo>
                      <a:lnTo>
                        <a:pt x="68" y="46"/>
                      </a:lnTo>
                      <a:lnTo>
                        <a:pt x="71" y="44"/>
                      </a:lnTo>
                      <a:lnTo>
                        <a:pt x="76" y="44"/>
                      </a:lnTo>
                      <a:lnTo>
                        <a:pt x="75" y="43"/>
                      </a:lnTo>
                      <a:lnTo>
                        <a:pt x="79" y="42"/>
                      </a:lnTo>
                      <a:lnTo>
                        <a:pt x="82" y="38"/>
                      </a:lnTo>
                      <a:lnTo>
                        <a:pt x="83" y="38"/>
                      </a:lnTo>
                      <a:lnTo>
                        <a:pt x="85" y="36"/>
                      </a:lnTo>
                      <a:lnTo>
                        <a:pt x="85" y="35"/>
                      </a:lnTo>
                      <a:lnTo>
                        <a:pt x="86" y="35"/>
                      </a:lnTo>
                      <a:lnTo>
                        <a:pt x="86" y="34"/>
                      </a:lnTo>
                      <a:lnTo>
                        <a:pt x="85" y="33"/>
                      </a:lnTo>
                      <a:lnTo>
                        <a:pt x="85" y="33"/>
                      </a:lnTo>
                      <a:lnTo>
                        <a:pt x="85" y="32"/>
                      </a:lnTo>
                      <a:lnTo>
                        <a:pt x="80" y="30"/>
                      </a:lnTo>
                      <a:lnTo>
                        <a:pt x="81" y="30"/>
                      </a:lnTo>
                      <a:lnTo>
                        <a:pt x="82" y="29"/>
                      </a:lnTo>
                      <a:lnTo>
                        <a:pt x="82" y="29"/>
                      </a:lnTo>
                      <a:lnTo>
                        <a:pt x="82" y="28"/>
                      </a:lnTo>
                      <a:lnTo>
                        <a:pt x="81" y="28"/>
                      </a:lnTo>
                      <a:lnTo>
                        <a:pt x="80" y="27"/>
                      </a:lnTo>
                      <a:lnTo>
                        <a:pt x="80" y="27"/>
                      </a:lnTo>
                      <a:lnTo>
                        <a:pt x="80" y="26"/>
                      </a:lnTo>
                      <a:lnTo>
                        <a:pt x="80" y="26"/>
                      </a:lnTo>
                      <a:lnTo>
                        <a:pt x="80" y="25"/>
                      </a:lnTo>
                      <a:lnTo>
                        <a:pt x="80" y="25"/>
                      </a:lnTo>
                      <a:lnTo>
                        <a:pt x="79" y="25"/>
                      </a:lnTo>
                      <a:lnTo>
                        <a:pt x="79" y="25"/>
                      </a:lnTo>
                      <a:lnTo>
                        <a:pt x="79" y="24"/>
                      </a:lnTo>
                      <a:lnTo>
                        <a:pt x="78" y="24"/>
                      </a:lnTo>
                      <a:lnTo>
                        <a:pt x="78" y="22"/>
                      </a:lnTo>
                      <a:lnTo>
                        <a:pt x="79" y="22"/>
                      </a:lnTo>
                      <a:lnTo>
                        <a:pt x="79" y="22"/>
                      </a:lnTo>
                      <a:lnTo>
                        <a:pt x="80" y="22"/>
                      </a:lnTo>
                      <a:lnTo>
                        <a:pt x="80" y="22"/>
                      </a:lnTo>
                      <a:lnTo>
                        <a:pt x="80" y="22"/>
                      </a:lnTo>
                      <a:lnTo>
                        <a:pt x="80" y="21"/>
                      </a:lnTo>
                      <a:lnTo>
                        <a:pt x="79" y="21"/>
                      </a:lnTo>
                      <a:lnTo>
                        <a:pt x="78" y="20"/>
                      </a:lnTo>
                      <a:lnTo>
                        <a:pt x="77" y="19"/>
                      </a:lnTo>
                      <a:lnTo>
                        <a:pt x="77" y="18"/>
                      </a:lnTo>
                      <a:lnTo>
                        <a:pt x="76" y="18"/>
                      </a:lnTo>
                      <a:lnTo>
                        <a:pt x="75" y="17"/>
                      </a:lnTo>
                      <a:lnTo>
                        <a:pt x="75" y="17"/>
                      </a:lnTo>
                      <a:lnTo>
                        <a:pt x="76" y="16"/>
                      </a:lnTo>
                      <a:lnTo>
                        <a:pt x="76" y="16"/>
                      </a:lnTo>
                      <a:lnTo>
                        <a:pt x="76" y="16"/>
                      </a:lnTo>
                      <a:lnTo>
                        <a:pt x="77" y="16"/>
                      </a:lnTo>
                      <a:lnTo>
                        <a:pt x="78" y="15"/>
                      </a:lnTo>
                      <a:lnTo>
                        <a:pt x="78" y="15"/>
                      </a:lnTo>
                      <a:lnTo>
                        <a:pt x="78" y="14"/>
                      </a:lnTo>
                      <a:lnTo>
                        <a:pt x="75" y="12"/>
                      </a:lnTo>
                      <a:lnTo>
                        <a:pt x="74" y="12"/>
                      </a:lnTo>
                      <a:lnTo>
                        <a:pt x="74" y="12"/>
                      </a:lnTo>
                      <a:lnTo>
                        <a:pt x="73" y="12"/>
                      </a:lnTo>
                      <a:lnTo>
                        <a:pt x="73" y="12"/>
                      </a:lnTo>
                      <a:lnTo>
                        <a:pt x="73" y="11"/>
                      </a:lnTo>
                      <a:lnTo>
                        <a:pt x="72" y="10"/>
                      </a:lnTo>
                      <a:lnTo>
                        <a:pt x="72" y="10"/>
                      </a:lnTo>
                      <a:lnTo>
                        <a:pt x="74" y="10"/>
                      </a:lnTo>
                      <a:lnTo>
                        <a:pt x="74" y="9"/>
                      </a:lnTo>
                      <a:lnTo>
                        <a:pt x="73" y="9"/>
                      </a:lnTo>
                      <a:lnTo>
                        <a:pt x="73" y="7"/>
                      </a:lnTo>
                      <a:lnTo>
                        <a:pt x="74" y="7"/>
                      </a:lnTo>
                      <a:lnTo>
                        <a:pt x="74" y="8"/>
                      </a:lnTo>
                      <a:lnTo>
                        <a:pt x="74" y="8"/>
                      </a:lnTo>
                      <a:lnTo>
                        <a:pt x="74" y="7"/>
                      </a:lnTo>
                      <a:lnTo>
                        <a:pt x="74" y="6"/>
                      </a:lnTo>
                      <a:lnTo>
                        <a:pt x="74" y="6"/>
                      </a:lnTo>
                      <a:lnTo>
                        <a:pt x="74" y="6"/>
                      </a:lnTo>
                      <a:lnTo>
                        <a:pt x="74" y="6"/>
                      </a:lnTo>
                      <a:lnTo>
                        <a:pt x="75" y="7"/>
                      </a:lnTo>
                      <a:lnTo>
                        <a:pt x="75" y="8"/>
                      </a:lnTo>
                      <a:lnTo>
                        <a:pt x="74" y="8"/>
                      </a:lnTo>
                      <a:lnTo>
                        <a:pt x="74" y="8"/>
                      </a:lnTo>
                      <a:lnTo>
                        <a:pt x="74" y="8"/>
                      </a:lnTo>
                      <a:lnTo>
                        <a:pt x="74" y="9"/>
                      </a:lnTo>
                      <a:lnTo>
                        <a:pt x="75" y="9"/>
                      </a:lnTo>
                      <a:lnTo>
                        <a:pt x="76" y="8"/>
                      </a:lnTo>
                      <a:lnTo>
                        <a:pt x="76" y="8"/>
                      </a:lnTo>
                      <a:lnTo>
                        <a:pt x="77" y="7"/>
                      </a:lnTo>
                      <a:lnTo>
                        <a:pt x="77" y="6"/>
                      </a:lnTo>
                      <a:lnTo>
                        <a:pt x="79" y="6"/>
                      </a:lnTo>
                      <a:lnTo>
                        <a:pt x="80" y="6"/>
                      </a:lnTo>
                      <a:lnTo>
                        <a:pt x="80" y="6"/>
                      </a:lnTo>
                      <a:lnTo>
                        <a:pt x="78" y="6"/>
                      </a:lnTo>
                      <a:lnTo>
                        <a:pt x="76" y="5"/>
                      </a:lnTo>
                      <a:lnTo>
                        <a:pt x="74" y="5"/>
                      </a:lnTo>
                      <a:lnTo>
                        <a:pt x="77" y="5"/>
                      </a:lnTo>
                      <a:lnTo>
                        <a:pt x="78" y="4"/>
                      </a:lnTo>
                      <a:lnTo>
                        <a:pt x="79" y="4"/>
                      </a:lnTo>
                      <a:lnTo>
                        <a:pt x="79" y="4"/>
                      </a:lnTo>
                      <a:lnTo>
                        <a:pt x="80" y="4"/>
                      </a:lnTo>
                      <a:lnTo>
                        <a:pt x="79" y="3"/>
                      </a:lnTo>
                      <a:lnTo>
                        <a:pt x="79" y="3"/>
                      </a:lnTo>
                      <a:lnTo>
                        <a:pt x="78" y="2"/>
                      </a:lnTo>
                      <a:lnTo>
                        <a:pt x="77" y="2"/>
                      </a:lnTo>
                      <a:lnTo>
                        <a:pt x="76" y="2"/>
                      </a:lnTo>
                      <a:lnTo>
                        <a:pt x="74" y="1"/>
                      </a:lnTo>
                      <a:lnTo>
                        <a:pt x="74" y="1"/>
                      </a:lnTo>
                      <a:lnTo>
                        <a:pt x="73" y="1"/>
                      </a:lnTo>
                      <a:lnTo>
                        <a:pt x="73" y="1"/>
                      </a:lnTo>
                      <a:lnTo>
                        <a:pt x="73" y="2"/>
                      </a:lnTo>
                      <a:lnTo>
                        <a:pt x="73" y="2"/>
                      </a:lnTo>
                      <a:lnTo>
                        <a:pt x="72" y="3"/>
                      </a:lnTo>
                      <a:lnTo>
                        <a:pt x="71" y="3"/>
                      </a:lnTo>
                      <a:lnTo>
                        <a:pt x="71" y="3"/>
                      </a:lnTo>
                      <a:lnTo>
                        <a:pt x="72" y="1"/>
                      </a:lnTo>
                      <a:lnTo>
                        <a:pt x="68" y="0"/>
                      </a:lnTo>
                      <a:lnTo>
                        <a:pt x="68" y="1"/>
                      </a:lnTo>
                      <a:lnTo>
                        <a:pt x="68" y="2"/>
                      </a:lnTo>
                      <a:lnTo>
                        <a:pt x="67" y="4"/>
                      </a:lnTo>
                      <a:lnTo>
                        <a:pt x="66" y="4"/>
                      </a:lnTo>
                      <a:lnTo>
                        <a:pt x="66" y="4"/>
                      </a:lnTo>
                      <a:lnTo>
                        <a:pt x="66" y="3"/>
                      </a:lnTo>
                      <a:lnTo>
                        <a:pt x="66" y="2"/>
                      </a:lnTo>
                      <a:lnTo>
                        <a:pt x="65" y="2"/>
                      </a:lnTo>
                      <a:lnTo>
                        <a:pt x="64" y="4"/>
                      </a:lnTo>
                      <a:lnTo>
                        <a:pt x="62" y="4"/>
                      </a:lnTo>
                      <a:lnTo>
                        <a:pt x="62" y="4"/>
                      </a:lnTo>
                      <a:lnTo>
                        <a:pt x="62" y="4"/>
                      </a:lnTo>
                      <a:lnTo>
                        <a:pt x="62" y="3"/>
                      </a:lnTo>
                      <a:lnTo>
                        <a:pt x="64" y="1"/>
                      </a:lnTo>
                      <a:lnTo>
                        <a:pt x="64" y="1"/>
                      </a:lnTo>
                      <a:lnTo>
                        <a:pt x="65" y="0"/>
                      </a:lnTo>
                      <a:lnTo>
                        <a:pt x="63" y="0"/>
                      </a:lnTo>
                      <a:lnTo>
                        <a:pt x="62" y="1"/>
                      </a:lnTo>
                      <a:lnTo>
                        <a:pt x="60" y="1"/>
                      </a:lnTo>
                      <a:lnTo>
                        <a:pt x="58" y="2"/>
                      </a:lnTo>
                      <a:lnTo>
                        <a:pt x="57" y="2"/>
                      </a:lnTo>
                      <a:lnTo>
                        <a:pt x="56" y="4"/>
                      </a:lnTo>
                      <a:lnTo>
                        <a:pt x="54" y="4"/>
                      </a:lnTo>
                      <a:lnTo>
                        <a:pt x="52" y="4"/>
                      </a:lnTo>
                      <a:lnTo>
                        <a:pt x="53" y="6"/>
                      </a:lnTo>
                      <a:lnTo>
                        <a:pt x="50" y="5"/>
                      </a:lnTo>
                      <a:lnTo>
                        <a:pt x="49" y="5"/>
                      </a:lnTo>
                      <a:lnTo>
                        <a:pt x="49" y="7"/>
                      </a:lnTo>
                      <a:lnTo>
                        <a:pt x="47" y="8"/>
                      </a:lnTo>
                      <a:lnTo>
                        <a:pt x="47" y="5"/>
                      </a:lnTo>
                      <a:lnTo>
                        <a:pt x="45" y="5"/>
                      </a:lnTo>
                      <a:lnTo>
                        <a:pt x="46" y="7"/>
                      </a:lnTo>
                      <a:lnTo>
                        <a:pt x="44" y="6"/>
                      </a:lnTo>
                      <a:lnTo>
                        <a:pt x="44" y="8"/>
                      </a:lnTo>
                      <a:lnTo>
                        <a:pt x="43" y="8"/>
                      </a:lnTo>
                      <a:lnTo>
                        <a:pt x="43" y="6"/>
                      </a:lnTo>
                      <a:lnTo>
                        <a:pt x="44" y="5"/>
                      </a:lnTo>
                      <a:lnTo>
                        <a:pt x="44" y="5"/>
                      </a:lnTo>
                      <a:lnTo>
                        <a:pt x="42" y="5"/>
                      </a:lnTo>
                      <a:lnTo>
                        <a:pt x="42" y="7"/>
                      </a:lnTo>
                      <a:lnTo>
                        <a:pt x="40" y="8"/>
                      </a:lnTo>
                      <a:lnTo>
                        <a:pt x="41" y="9"/>
                      </a:lnTo>
                      <a:lnTo>
                        <a:pt x="39" y="9"/>
                      </a:lnTo>
                      <a:lnTo>
                        <a:pt x="40" y="10"/>
                      </a:lnTo>
                      <a:lnTo>
                        <a:pt x="37" y="10"/>
                      </a:lnTo>
                      <a:lnTo>
                        <a:pt x="37" y="10"/>
                      </a:lnTo>
                      <a:lnTo>
                        <a:pt x="39" y="11"/>
                      </a:lnTo>
                      <a:lnTo>
                        <a:pt x="39" y="12"/>
                      </a:lnTo>
                      <a:lnTo>
                        <a:pt x="37" y="11"/>
                      </a:lnTo>
                      <a:lnTo>
                        <a:pt x="35" y="11"/>
                      </a:lnTo>
                      <a:lnTo>
                        <a:pt x="37" y="12"/>
                      </a:lnTo>
                      <a:lnTo>
                        <a:pt x="36" y="13"/>
                      </a:lnTo>
                      <a:lnTo>
                        <a:pt x="35" y="12"/>
                      </a:lnTo>
                      <a:lnTo>
                        <a:pt x="34" y="12"/>
                      </a:lnTo>
                      <a:lnTo>
                        <a:pt x="34" y="13"/>
                      </a:lnTo>
                      <a:lnTo>
                        <a:pt x="32" y="13"/>
                      </a:lnTo>
                      <a:lnTo>
                        <a:pt x="32" y="13"/>
                      </a:lnTo>
                      <a:lnTo>
                        <a:pt x="33" y="14"/>
                      </a:lnTo>
                      <a:lnTo>
                        <a:pt x="33" y="15"/>
                      </a:lnTo>
                      <a:lnTo>
                        <a:pt x="31" y="14"/>
                      </a:lnTo>
                      <a:lnTo>
                        <a:pt x="31" y="15"/>
                      </a:lnTo>
                      <a:lnTo>
                        <a:pt x="33" y="16"/>
                      </a:lnTo>
                      <a:lnTo>
                        <a:pt x="30" y="16"/>
                      </a:lnTo>
                      <a:lnTo>
                        <a:pt x="30" y="17"/>
                      </a:lnTo>
                      <a:lnTo>
                        <a:pt x="29" y="17"/>
                      </a:lnTo>
                      <a:lnTo>
                        <a:pt x="29" y="17"/>
                      </a:lnTo>
                      <a:lnTo>
                        <a:pt x="28" y="17"/>
                      </a:lnTo>
                      <a:lnTo>
                        <a:pt x="28" y="17"/>
                      </a:lnTo>
                      <a:lnTo>
                        <a:pt x="27" y="17"/>
                      </a:lnTo>
                      <a:lnTo>
                        <a:pt x="27" y="18"/>
                      </a:lnTo>
                      <a:lnTo>
                        <a:pt x="28" y="18"/>
                      </a:lnTo>
                      <a:lnTo>
                        <a:pt x="27" y="18"/>
                      </a:lnTo>
                      <a:lnTo>
                        <a:pt x="27" y="19"/>
                      </a:lnTo>
                      <a:lnTo>
                        <a:pt x="27" y="19"/>
                      </a:lnTo>
                      <a:lnTo>
                        <a:pt x="27" y="20"/>
                      </a:lnTo>
                      <a:lnTo>
                        <a:pt x="29" y="20"/>
                      </a:lnTo>
                      <a:lnTo>
                        <a:pt x="28" y="20"/>
                      </a:lnTo>
                      <a:lnTo>
                        <a:pt x="26" y="20"/>
                      </a:lnTo>
                      <a:lnTo>
                        <a:pt x="25" y="20"/>
                      </a:lnTo>
                      <a:lnTo>
                        <a:pt x="25" y="21"/>
                      </a:lnTo>
                      <a:lnTo>
                        <a:pt x="25" y="21"/>
                      </a:lnTo>
                      <a:lnTo>
                        <a:pt x="25" y="22"/>
                      </a:lnTo>
                      <a:lnTo>
                        <a:pt x="25" y="23"/>
                      </a:lnTo>
                      <a:lnTo>
                        <a:pt x="24" y="23"/>
                      </a:lnTo>
                      <a:lnTo>
                        <a:pt x="23" y="23"/>
                      </a:lnTo>
                      <a:lnTo>
                        <a:pt x="23" y="24"/>
                      </a:lnTo>
                      <a:lnTo>
                        <a:pt x="24" y="25"/>
                      </a:lnTo>
                      <a:lnTo>
                        <a:pt x="24" y="25"/>
                      </a:lnTo>
                      <a:lnTo>
                        <a:pt x="24" y="26"/>
                      </a:lnTo>
                      <a:lnTo>
                        <a:pt x="22" y="26"/>
                      </a:lnTo>
                      <a:lnTo>
                        <a:pt x="22" y="26"/>
                      </a:lnTo>
                      <a:lnTo>
                        <a:pt x="22" y="27"/>
                      </a:lnTo>
                      <a:lnTo>
                        <a:pt x="21" y="28"/>
                      </a:lnTo>
                      <a:lnTo>
                        <a:pt x="20" y="28"/>
                      </a:lnTo>
                      <a:lnTo>
                        <a:pt x="20" y="27"/>
                      </a:lnTo>
                      <a:lnTo>
                        <a:pt x="19" y="27"/>
                      </a:lnTo>
                      <a:lnTo>
                        <a:pt x="18" y="29"/>
                      </a:lnTo>
                      <a:lnTo>
                        <a:pt x="17" y="29"/>
                      </a:lnTo>
                      <a:lnTo>
                        <a:pt x="16" y="29"/>
                      </a:lnTo>
                      <a:lnTo>
                        <a:pt x="16" y="30"/>
                      </a:lnTo>
                      <a:lnTo>
                        <a:pt x="17" y="30"/>
                      </a:lnTo>
                      <a:lnTo>
                        <a:pt x="17" y="30"/>
                      </a:lnTo>
                      <a:lnTo>
                        <a:pt x="16" y="31"/>
                      </a:lnTo>
                      <a:lnTo>
                        <a:pt x="15" y="31"/>
                      </a:lnTo>
                      <a:lnTo>
                        <a:pt x="15" y="31"/>
                      </a:lnTo>
                      <a:lnTo>
                        <a:pt x="14" y="30"/>
                      </a:lnTo>
                      <a:lnTo>
                        <a:pt x="14" y="30"/>
                      </a:lnTo>
                      <a:lnTo>
                        <a:pt x="14" y="30"/>
                      </a:lnTo>
                      <a:lnTo>
                        <a:pt x="12" y="31"/>
                      </a:lnTo>
                      <a:lnTo>
                        <a:pt x="12" y="31"/>
                      </a:lnTo>
                      <a:lnTo>
                        <a:pt x="11" y="31"/>
                      </a:lnTo>
                      <a:lnTo>
                        <a:pt x="11" y="32"/>
                      </a:lnTo>
                      <a:lnTo>
                        <a:pt x="11" y="32"/>
                      </a:lnTo>
                      <a:lnTo>
                        <a:pt x="12" y="32"/>
                      </a:lnTo>
                      <a:lnTo>
                        <a:pt x="12" y="33"/>
                      </a:lnTo>
                      <a:lnTo>
                        <a:pt x="11" y="33"/>
                      </a:lnTo>
                      <a:lnTo>
                        <a:pt x="11" y="32"/>
                      </a:lnTo>
                      <a:lnTo>
                        <a:pt x="10" y="32"/>
                      </a:lnTo>
                      <a:lnTo>
                        <a:pt x="10" y="33"/>
                      </a:lnTo>
                      <a:lnTo>
                        <a:pt x="10" y="33"/>
                      </a:lnTo>
                      <a:lnTo>
                        <a:pt x="10" y="33"/>
                      </a:lnTo>
                      <a:lnTo>
                        <a:pt x="11" y="34"/>
                      </a:lnTo>
                      <a:lnTo>
                        <a:pt x="11" y="34"/>
                      </a:lnTo>
                      <a:lnTo>
                        <a:pt x="11" y="34"/>
                      </a:lnTo>
                      <a:lnTo>
                        <a:pt x="9" y="34"/>
                      </a:lnTo>
                      <a:lnTo>
                        <a:pt x="9" y="34"/>
                      </a:lnTo>
                      <a:lnTo>
                        <a:pt x="8" y="34"/>
                      </a:lnTo>
                      <a:lnTo>
                        <a:pt x="8" y="35"/>
                      </a:lnTo>
                      <a:lnTo>
                        <a:pt x="8" y="35"/>
                      </a:lnTo>
                      <a:lnTo>
                        <a:pt x="8" y="35"/>
                      </a:lnTo>
                      <a:lnTo>
                        <a:pt x="7" y="35"/>
                      </a:lnTo>
                      <a:lnTo>
                        <a:pt x="6" y="35"/>
                      </a:lnTo>
                      <a:lnTo>
                        <a:pt x="6" y="35"/>
                      </a:lnTo>
                      <a:lnTo>
                        <a:pt x="6" y="35"/>
                      </a:lnTo>
                      <a:lnTo>
                        <a:pt x="6" y="35"/>
                      </a:lnTo>
                      <a:lnTo>
                        <a:pt x="8" y="36"/>
                      </a:lnTo>
                      <a:lnTo>
                        <a:pt x="8" y="36"/>
                      </a:lnTo>
                      <a:lnTo>
                        <a:pt x="7" y="38"/>
                      </a:lnTo>
                      <a:lnTo>
                        <a:pt x="7" y="36"/>
                      </a:lnTo>
                      <a:lnTo>
                        <a:pt x="6" y="36"/>
                      </a:lnTo>
                      <a:lnTo>
                        <a:pt x="6" y="37"/>
                      </a:lnTo>
                      <a:lnTo>
                        <a:pt x="4" y="36"/>
                      </a:lnTo>
                      <a:lnTo>
                        <a:pt x="4" y="37"/>
                      </a:lnTo>
                      <a:lnTo>
                        <a:pt x="4" y="38"/>
                      </a:lnTo>
                      <a:lnTo>
                        <a:pt x="2" y="37"/>
                      </a:lnTo>
                      <a:lnTo>
                        <a:pt x="2" y="38"/>
                      </a:lnTo>
                      <a:lnTo>
                        <a:pt x="5" y="38"/>
                      </a:lnTo>
                      <a:lnTo>
                        <a:pt x="4" y="39"/>
                      </a:lnTo>
                      <a:lnTo>
                        <a:pt x="1" y="38"/>
                      </a:lnTo>
                      <a:lnTo>
                        <a:pt x="1" y="39"/>
                      </a:lnTo>
                      <a:lnTo>
                        <a:pt x="1" y="39"/>
                      </a:lnTo>
                      <a:lnTo>
                        <a:pt x="1" y="40"/>
                      </a:lnTo>
                      <a:lnTo>
                        <a:pt x="2" y="40"/>
                      </a:lnTo>
                      <a:lnTo>
                        <a:pt x="1" y="40"/>
                      </a:lnTo>
                      <a:lnTo>
                        <a:pt x="1" y="41"/>
                      </a:lnTo>
                      <a:lnTo>
                        <a:pt x="1" y="41"/>
                      </a:lnTo>
                      <a:lnTo>
                        <a:pt x="4" y="41"/>
                      </a:lnTo>
                      <a:lnTo>
                        <a:pt x="5" y="42"/>
                      </a:lnTo>
                      <a:lnTo>
                        <a:pt x="6" y="41"/>
                      </a:lnTo>
                      <a:lnTo>
                        <a:pt x="7" y="42"/>
                      </a:lnTo>
                      <a:lnTo>
                        <a:pt x="9" y="41"/>
                      </a:lnTo>
                      <a:lnTo>
                        <a:pt x="8" y="41"/>
                      </a:lnTo>
                      <a:lnTo>
                        <a:pt x="8" y="42"/>
                      </a:lnTo>
                      <a:close/>
                      <a:moveTo>
                        <a:pt x="70" y="5"/>
                      </a:moveTo>
                      <a:lnTo>
                        <a:pt x="71" y="5"/>
                      </a:lnTo>
                      <a:lnTo>
                        <a:pt x="71" y="5"/>
                      </a:lnTo>
                      <a:lnTo>
                        <a:pt x="70" y="5"/>
                      </a:lnTo>
                      <a:lnTo>
                        <a:pt x="70" y="5"/>
                      </a:lnTo>
                      <a:close/>
                      <a:moveTo>
                        <a:pt x="61" y="10"/>
                      </a:moveTo>
                      <a:lnTo>
                        <a:pt x="61" y="10"/>
                      </a:lnTo>
                      <a:lnTo>
                        <a:pt x="61" y="10"/>
                      </a:lnTo>
                      <a:lnTo>
                        <a:pt x="61" y="10"/>
                      </a:lnTo>
                      <a:close/>
                      <a:moveTo>
                        <a:pt x="59" y="17"/>
                      </a:moveTo>
                      <a:lnTo>
                        <a:pt x="59" y="17"/>
                      </a:lnTo>
                      <a:lnTo>
                        <a:pt x="59" y="17"/>
                      </a:lnTo>
                      <a:lnTo>
                        <a:pt x="59" y="18"/>
                      </a:lnTo>
                      <a:lnTo>
                        <a:pt x="58" y="18"/>
                      </a:lnTo>
                      <a:lnTo>
                        <a:pt x="59" y="18"/>
                      </a:lnTo>
                      <a:lnTo>
                        <a:pt x="59" y="17"/>
                      </a:lnTo>
                      <a:close/>
                      <a:moveTo>
                        <a:pt x="58" y="14"/>
                      </a:moveTo>
                      <a:lnTo>
                        <a:pt x="58" y="14"/>
                      </a:lnTo>
                      <a:lnTo>
                        <a:pt x="58" y="14"/>
                      </a:lnTo>
                      <a:lnTo>
                        <a:pt x="58" y="14"/>
                      </a:lnTo>
                      <a:lnTo>
                        <a:pt x="58" y="14"/>
                      </a:lnTo>
                      <a:close/>
                      <a:moveTo>
                        <a:pt x="58" y="12"/>
                      </a:moveTo>
                      <a:lnTo>
                        <a:pt x="58" y="12"/>
                      </a:lnTo>
                      <a:lnTo>
                        <a:pt x="58" y="12"/>
                      </a:lnTo>
                      <a:lnTo>
                        <a:pt x="58" y="12"/>
                      </a:lnTo>
                      <a:lnTo>
                        <a:pt x="58" y="12"/>
                      </a:lnTo>
                      <a:close/>
                      <a:moveTo>
                        <a:pt x="54" y="9"/>
                      </a:moveTo>
                      <a:lnTo>
                        <a:pt x="54" y="9"/>
                      </a:lnTo>
                      <a:lnTo>
                        <a:pt x="54" y="9"/>
                      </a:lnTo>
                      <a:lnTo>
                        <a:pt x="53" y="9"/>
                      </a:lnTo>
                      <a:lnTo>
                        <a:pt x="54" y="9"/>
                      </a:lnTo>
                      <a:close/>
                      <a:moveTo>
                        <a:pt x="55" y="10"/>
                      </a:moveTo>
                      <a:lnTo>
                        <a:pt x="57" y="12"/>
                      </a:lnTo>
                      <a:lnTo>
                        <a:pt x="57" y="12"/>
                      </a:lnTo>
                      <a:lnTo>
                        <a:pt x="57" y="12"/>
                      </a:lnTo>
                      <a:lnTo>
                        <a:pt x="57" y="12"/>
                      </a:lnTo>
                      <a:lnTo>
                        <a:pt x="55" y="11"/>
                      </a:lnTo>
                      <a:lnTo>
                        <a:pt x="53" y="11"/>
                      </a:lnTo>
                      <a:lnTo>
                        <a:pt x="53" y="10"/>
                      </a:lnTo>
                      <a:lnTo>
                        <a:pt x="55" y="10"/>
                      </a:lnTo>
                      <a:close/>
                      <a:moveTo>
                        <a:pt x="52" y="8"/>
                      </a:moveTo>
                      <a:lnTo>
                        <a:pt x="53" y="8"/>
                      </a:lnTo>
                      <a:lnTo>
                        <a:pt x="53" y="8"/>
                      </a:lnTo>
                      <a:lnTo>
                        <a:pt x="52" y="8"/>
                      </a:lnTo>
                      <a:lnTo>
                        <a:pt x="52" y="8"/>
                      </a:lnTo>
                      <a:lnTo>
                        <a:pt x="52" y="8"/>
                      </a:lnTo>
                      <a:close/>
                      <a:moveTo>
                        <a:pt x="52" y="10"/>
                      </a:moveTo>
                      <a:lnTo>
                        <a:pt x="52" y="10"/>
                      </a:lnTo>
                      <a:lnTo>
                        <a:pt x="52" y="10"/>
                      </a:lnTo>
                      <a:lnTo>
                        <a:pt x="52" y="10"/>
                      </a:lnTo>
                      <a:lnTo>
                        <a:pt x="52" y="10"/>
                      </a:lnTo>
                      <a:close/>
                      <a:moveTo>
                        <a:pt x="50" y="9"/>
                      </a:moveTo>
                      <a:lnTo>
                        <a:pt x="50" y="9"/>
                      </a:lnTo>
                      <a:lnTo>
                        <a:pt x="51" y="9"/>
                      </a:lnTo>
                      <a:lnTo>
                        <a:pt x="51" y="9"/>
                      </a:lnTo>
                      <a:lnTo>
                        <a:pt x="52" y="10"/>
                      </a:lnTo>
                      <a:lnTo>
                        <a:pt x="51" y="10"/>
                      </a:lnTo>
                      <a:lnTo>
                        <a:pt x="50" y="9"/>
                      </a:lnTo>
                      <a:lnTo>
                        <a:pt x="50" y="9"/>
                      </a:lnTo>
                      <a:lnTo>
                        <a:pt x="50" y="9"/>
                      </a:lnTo>
                      <a:lnTo>
                        <a:pt x="50" y="9"/>
                      </a:lnTo>
                      <a:lnTo>
                        <a:pt x="50" y="9"/>
                      </a:lnTo>
                      <a:close/>
                      <a:moveTo>
                        <a:pt x="48" y="11"/>
                      </a:moveTo>
                      <a:lnTo>
                        <a:pt x="48" y="11"/>
                      </a:lnTo>
                      <a:lnTo>
                        <a:pt x="47" y="11"/>
                      </a:lnTo>
                      <a:lnTo>
                        <a:pt x="48" y="11"/>
                      </a:lnTo>
                      <a:close/>
                      <a:moveTo>
                        <a:pt x="47" y="11"/>
                      </a:moveTo>
                      <a:lnTo>
                        <a:pt x="47" y="11"/>
                      </a:lnTo>
                      <a:lnTo>
                        <a:pt x="47" y="11"/>
                      </a:lnTo>
                      <a:lnTo>
                        <a:pt x="47" y="11"/>
                      </a:lnTo>
                      <a:lnTo>
                        <a:pt x="47" y="11"/>
                      </a:lnTo>
                      <a:close/>
                      <a:moveTo>
                        <a:pt x="42" y="10"/>
                      </a:moveTo>
                      <a:lnTo>
                        <a:pt x="43" y="10"/>
                      </a:lnTo>
                      <a:lnTo>
                        <a:pt x="43" y="11"/>
                      </a:lnTo>
                      <a:lnTo>
                        <a:pt x="42" y="11"/>
                      </a:lnTo>
                      <a:lnTo>
                        <a:pt x="42" y="10"/>
                      </a:lnTo>
                      <a:lnTo>
                        <a:pt x="42" y="10"/>
                      </a:lnTo>
                      <a:lnTo>
                        <a:pt x="42" y="10"/>
                      </a:lnTo>
                      <a:close/>
                      <a:moveTo>
                        <a:pt x="35" y="15"/>
                      </a:moveTo>
                      <a:lnTo>
                        <a:pt x="36" y="15"/>
                      </a:lnTo>
                      <a:lnTo>
                        <a:pt x="36" y="16"/>
                      </a:lnTo>
                      <a:lnTo>
                        <a:pt x="36" y="16"/>
                      </a:lnTo>
                      <a:lnTo>
                        <a:pt x="36" y="16"/>
                      </a:lnTo>
                      <a:lnTo>
                        <a:pt x="35" y="15"/>
                      </a:lnTo>
                      <a:lnTo>
                        <a:pt x="35" y="15"/>
                      </a:lnTo>
                      <a:close/>
                      <a:moveTo>
                        <a:pt x="34" y="19"/>
                      </a:moveTo>
                      <a:lnTo>
                        <a:pt x="34" y="19"/>
                      </a:lnTo>
                      <a:lnTo>
                        <a:pt x="34" y="19"/>
                      </a:lnTo>
                      <a:lnTo>
                        <a:pt x="34" y="19"/>
                      </a:lnTo>
                      <a:lnTo>
                        <a:pt x="34" y="19"/>
                      </a:lnTo>
                      <a:close/>
                      <a:moveTo>
                        <a:pt x="34" y="18"/>
                      </a:moveTo>
                      <a:lnTo>
                        <a:pt x="34" y="18"/>
                      </a:lnTo>
                      <a:lnTo>
                        <a:pt x="33" y="18"/>
                      </a:lnTo>
                      <a:lnTo>
                        <a:pt x="34" y="18"/>
                      </a:lnTo>
                      <a:close/>
                      <a:moveTo>
                        <a:pt x="29" y="26"/>
                      </a:moveTo>
                      <a:lnTo>
                        <a:pt x="29" y="27"/>
                      </a:lnTo>
                      <a:lnTo>
                        <a:pt x="30" y="28"/>
                      </a:lnTo>
                      <a:lnTo>
                        <a:pt x="30" y="28"/>
                      </a:lnTo>
                      <a:lnTo>
                        <a:pt x="29" y="27"/>
                      </a:lnTo>
                      <a:lnTo>
                        <a:pt x="28" y="27"/>
                      </a:lnTo>
                      <a:lnTo>
                        <a:pt x="29" y="26"/>
                      </a:lnTo>
                      <a:close/>
                      <a:moveTo>
                        <a:pt x="24" y="43"/>
                      </a:moveTo>
                      <a:lnTo>
                        <a:pt x="24" y="42"/>
                      </a:lnTo>
                      <a:lnTo>
                        <a:pt x="24" y="42"/>
                      </a:lnTo>
                      <a:lnTo>
                        <a:pt x="24" y="42"/>
                      </a:lnTo>
                      <a:lnTo>
                        <a:pt x="24" y="43"/>
                      </a:lnTo>
                      <a:lnTo>
                        <a:pt x="24" y="43"/>
                      </a:lnTo>
                      <a:close/>
                      <a:moveTo>
                        <a:pt x="25" y="43"/>
                      </a:moveTo>
                      <a:lnTo>
                        <a:pt x="25" y="43"/>
                      </a:lnTo>
                      <a:lnTo>
                        <a:pt x="25" y="43"/>
                      </a:lnTo>
                      <a:lnTo>
                        <a:pt x="25" y="43"/>
                      </a:lnTo>
                      <a:lnTo>
                        <a:pt x="25" y="43"/>
                      </a:lnTo>
                      <a:close/>
                      <a:moveTo>
                        <a:pt x="25" y="44"/>
                      </a:moveTo>
                      <a:lnTo>
                        <a:pt x="25" y="44"/>
                      </a:lnTo>
                      <a:lnTo>
                        <a:pt x="25" y="44"/>
                      </a:lnTo>
                      <a:lnTo>
                        <a:pt x="25" y="44"/>
                      </a:lnTo>
                      <a:lnTo>
                        <a:pt x="25" y="44"/>
                      </a:lnTo>
                      <a:close/>
                      <a:moveTo>
                        <a:pt x="24" y="39"/>
                      </a:moveTo>
                      <a:lnTo>
                        <a:pt x="25" y="39"/>
                      </a:lnTo>
                      <a:lnTo>
                        <a:pt x="26" y="40"/>
                      </a:lnTo>
                      <a:lnTo>
                        <a:pt x="26" y="40"/>
                      </a:lnTo>
                      <a:lnTo>
                        <a:pt x="25" y="39"/>
                      </a:lnTo>
                      <a:lnTo>
                        <a:pt x="25" y="39"/>
                      </a:lnTo>
                      <a:lnTo>
                        <a:pt x="24" y="39"/>
                      </a:lnTo>
                      <a:lnTo>
                        <a:pt x="24" y="38"/>
                      </a:lnTo>
                      <a:lnTo>
                        <a:pt x="24" y="39"/>
                      </a:lnTo>
                      <a:close/>
                      <a:moveTo>
                        <a:pt x="23" y="32"/>
                      </a:moveTo>
                      <a:lnTo>
                        <a:pt x="23" y="32"/>
                      </a:lnTo>
                      <a:lnTo>
                        <a:pt x="23" y="32"/>
                      </a:lnTo>
                      <a:lnTo>
                        <a:pt x="24" y="32"/>
                      </a:lnTo>
                      <a:lnTo>
                        <a:pt x="24" y="33"/>
                      </a:lnTo>
                      <a:lnTo>
                        <a:pt x="24" y="32"/>
                      </a:lnTo>
                      <a:lnTo>
                        <a:pt x="23" y="32"/>
                      </a:lnTo>
                      <a:lnTo>
                        <a:pt x="23" y="32"/>
                      </a:lnTo>
                      <a:lnTo>
                        <a:pt x="23" y="32"/>
                      </a:lnTo>
                      <a:close/>
                      <a:moveTo>
                        <a:pt x="23" y="34"/>
                      </a:moveTo>
                      <a:lnTo>
                        <a:pt x="24" y="35"/>
                      </a:lnTo>
                      <a:lnTo>
                        <a:pt x="24" y="36"/>
                      </a:lnTo>
                      <a:lnTo>
                        <a:pt x="23" y="34"/>
                      </a:lnTo>
                      <a:lnTo>
                        <a:pt x="23" y="34"/>
                      </a:lnTo>
                      <a:close/>
                      <a:moveTo>
                        <a:pt x="23" y="46"/>
                      </a:moveTo>
                      <a:lnTo>
                        <a:pt x="23" y="47"/>
                      </a:lnTo>
                      <a:lnTo>
                        <a:pt x="23" y="47"/>
                      </a:lnTo>
                      <a:lnTo>
                        <a:pt x="23" y="46"/>
                      </a:lnTo>
                      <a:lnTo>
                        <a:pt x="23" y="46"/>
                      </a:lnTo>
                      <a:close/>
                      <a:moveTo>
                        <a:pt x="22" y="48"/>
                      </a:moveTo>
                      <a:lnTo>
                        <a:pt x="22" y="48"/>
                      </a:lnTo>
                      <a:lnTo>
                        <a:pt x="23" y="48"/>
                      </a:lnTo>
                      <a:lnTo>
                        <a:pt x="23" y="49"/>
                      </a:lnTo>
                      <a:lnTo>
                        <a:pt x="22" y="48"/>
                      </a:lnTo>
                      <a:lnTo>
                        <a:pt x="22" y="48"/>
                      </a:lnTo>
                      <a:close/>
                      <a:moveTo>
                        <a:pt x="18" y="47"/>
                      </a:moveTo>
                      <a:lnTo>
                        <a:pt x="19" y="47"/>
                      </a:lnTo>
                      <a:lnTo>
                        <a:pt x="18" y="47"/>
                      </a:lnTo>
                      <a:lnTo>
                        <a:pt x="18" y="48"/>
                      </a:lnTo>
                      <a:lnTo>
                        <a:pt x="18" y="48"/>
                      </a:lnTo>
                      <a:lnTo>
                        <a:pt x="18" y="48"/>
                      </a:lnTo>
                      <a:lnTo>
                        <a:pt x="18" y="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2" name="Freeform 178"/>
                <p:cNvSpPr>
                  <a:spLocks/>
                </p:cNvSpPr>
                <p:nvPr/>
              </p:nvSpPr>
              <p:spPr bwMode="gray">
                <a:xfrm>
                  <a:off x="4897438" y="3817938"/>
                  <a:ext cx="3175" cy="1588"/>
                </a:xfrm>
                <a:custGeom>
                  <a:avLst/>
                  <a:gdLst/>
                  <a:ahLst/>
                  <a:cxnLst>
                    <a:cxn ang="0">
                      <a:pos x="1" y="0"/>
                    </a:cxn>
                    <a:cxn ang="0">
                      <a:pos x="0" y="0"/>
                    </a:cxn>
                    <a:cxn ang="0">
                      <a:pos x="0" y="1"/>
                    </a:cxn>
                    <a:cxn ang="0">
                      <a:pos x="2" y="1"/>
                    </a:cxn>
                    <a:cxn ang="0">
                      <a:pos x="2" y="0"/>
                    </a:cxn>
                    <a:cxn ang="0">
                      <a:pos x="1" y="0"/>
                    </a:cxn>
                  </a:cxnLst>
                  <a:rect l="0" t="0" r="r" b="b"/>
                  <a:pathLst>
                    <a:path w="2" h="1">
                      <a:moveTo>
                        <a:pt x="1" y="0"/>
                      </a:moveTo>
                      <a:lnTo>
                        <a:pt x="0" y="0"/>
                      </a:lnTo>
                      <a:lnTo>
                        <a:pt x="0" y="1"/>
                      </a:lnTo>
                      <a:lnTo>
                        <a:pt x="2" y="1"/>
                      </a:lnTo>
                      <a:lnTo>
                        <a:pt x="2"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3" name="Freeform 179"/>
                <p:cNvSpPr>
                  <a:spLocks/>
                </p:cNvSpPr>
                <p:nvPr/>
              </p:nvSpPr>
              <p:spPr bwMode="gray">
                <a:xfrm>
                  <a:off x="4897438" y="3814763"/>
                  <a:ext cx="4763" cy="1588"/>
                </a:xfrm>
                <a:custGeom>
                  <a:avLst/>
                  <a:gdLst/>
                  <a:ahLst/>
                  <a:cxnLst>
                    <a:cxn ang="0">
                      <a:pos x="3" y="1"/>
                    </a:cxn>
                    <a:cxn ang="0">
                      <a:pos x="3" y="0"/>
                    </a:cxn>
                    <a:cxn ang="0">
                      <a:pos x="3" y="0"/>
                    </a:cxn>
                    <a:cxn ang="0">
                      <a:pos x="2" y="0"/>
                    </a:cxn>
                    <a:cxn ang="0">
                      <a:pos x="1" y="1"/>
                    </a:cxn>
                    <a:cxn ang="0">
                      <a:pos x="0" y="1"/>
                    </a:cxn>
                    <a:cxn ang="0">
                      <a:pos x="2" y="1"/>
                    </a:cxn>
                    <a:cxn ang="0">
                      <a:pos x="2" y="1"/>
                    </a:cxn>
                    <a:cxn ang="0">
                      <a:pos x="3" y="1"/>
                    </a:cxn>
                  </a:cxnLst>
                  <a:rect l="0" t="0" r="r" b="b"/>
                  <a:pathLst>
                    <a:path w="3" h="1">
                      <a:moveTo>
                        <a:pt x="3" y="1"/>
                      </a:moveTo>
                      <a:lnTo>
                        <a:pt x="3" y="0"/>
                      </a:lnTo>
                      <a:lnTo>
                        <a:pt x="3" y="0"/>
                      </a:lnTo>
                      <a:lnTo>
                        <a:pt x="2" y="0"/>
                      </a:lnTo>
                      <a:lnTo>
                        <a:pt x="1" y="1"/>
                      </a:lnTo>
                      <a:lnTo>
                        <a:pt x="0" y="1"/>
                      </a:lnTo>
                      <a:lnTo>
                        <a:pt x="2" y="1"/>
                      </a:lnTo>
                      <a:lnTo>
                        <a:pt x="2" y="1"/>
                      </a:lnTo>
                      <a:lnTo>
                        <a:pt x="3"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4" name="Freeform 180"/>
                <p:cNvSpPr>
                  <a:spLocks/>
                </p:cNvSpPr>
                <p:nvPr/>
              </p:nvSpPr>
              <p:spPr bwMode="gray">
                <a:xfrm>
                  <a:off x="4932363" y="3805238"/>
                  <a:ext cx="3175" cy="1588"/>
                </a:xfrm>
                <a:custGeom>
                  <a:avLst/>
                  <a:gdLst/>
                  <a:ahLst/>
                  <a:cxnLst>
                    <a:cxn ang="0">
                      <a:pos x="0" y="1"/>
                    </a:cxn>
                    <a:cxn ang="0">
                      <a:pos x="1" y="1"/>
                    </a:cxn>
                    <a:cxn ang="0">
                      <a:pos x="2" y="0"/>
                    </a:cxn>
                    <a:cxn ang="0">
                      <a:pos x="2" y="0"/>
                    </a:cxn>
                    <a:cxn ang="0">
                      <a:pos x="2" y="0"/>
                    </a:cxn>
                    <a:cxn ang="0">
                      <a:pos x="0" y="0"/>
                    </a:cxn>
                    <a:cxn ang="0">
                      <a:pos x="0" y="1"/>
                    </a:cxn>
                  </a:cxnLst>
                  <a:rect l="0" t="0" r="r" b="b"/>
                  <a:pathLst>
                    <a:path w="2" h="1">
                      <a:moveTo>
                        <a:pt x="0" y="1"/>
                      </a:moveTo>
                      <a:lnTo>
                        <a:pt x="1" y="1"/>
                      </a:lnTo>
                      <a:lnTo>
                        <a:pt x="2" y="0"/>
                      </a:lnTo>
                      <a:lnTo>
                        <a:pt x="2" y="0"/>
                      </a:lnTo>
                      <a:lnTo>
                        <a:pt x="2" y="0"/>
                      </a:lnTo>
                      <a:lnTo>
                        <a:pt x="0"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5" name="Freeform 181"/>
                <p:cNvSpPr>
                  <a:spLocks/>
                </p:cNvSpPr>
                <p:nvPr/>
              </p:nvSpPr>
              <p:spPr bwMode="gray">
                <a:xfrm>
                  <a:off x="4918076" y="3808413"/>
                  <a:ext cx="3175" cy="1588"/>
                </a:xfrm>
                <a:custGeom>
                  <a:avLst/>
                  <a:gdLst/>
                  <a:ahLst/>
                  <a:cxnLst>
                    <a:cxn ang="0">
                      <a:pos x="0" y="0"/>
                    </a:cxn>
                    <a:cxn ang="0">
                      <a:pos x="0" y="1"/>
                    </a:cxn>
                    <a:cxn ang="0">
                      <a:pos x="1" y="1"/>
                    </a:cxn>
                    <a:cxn ang="0">
                      <a:pos x="1" y="1"/>
                    </a:cxn>
                    <a:cxn ang="0">
                      <a:pos x="1" y="1"/>
                    </a:cxn>
                    <a:cxn ang="0">
                      <a:pos x="2" y="0"/>
                    </a:cxn>
                    <a:cxn ang="0">
                      <a:pos x="2" y="0"/>
                    </a:cxn>
                    <a:cxn ang="0">
                      <a:pos x="1" y="0"/>
                    </a:cxn>
                    <a:cxn ang="0">
                      <a:pos x="1" y="0"/>
                    </a:cxn>
                    <a:cxn ang="0">
                      <a:pos x="0" y="0"/>
                    </a:cxn>
                  </a:cxnLst>
                  <a:rect l="0" t="0" r="r" b="b"/>
                  <a:pathLst>
                    <a:path w="2" h="1">
                      <a:moveTo>
                        <a:pt x="0" y="0"/>
                      </a:moveTo>
                      <a:lnTo>
                        <a:pt x="0" y="1"/>
                      </a:lnTo>
                      <a:lnTo>
                        <a:pt x="1" y="1"/>
                      </a:lnTo>
                      <a:lnTo>
                        <a:pt x="1" y="1"/>
                      </a:lnTo>
                      <a:lnTo>
                        <a:pt x="1" y="1"/>
                      </a:lnTo>
                      <a:lnTo>
                        <a:pt x="2" y="0"/>
                      </a:lnTo>
                      <a:lnTo>
                        <a:pt x="2" y="0"/>
                      </a:lnTo>
                      <a:lnTo>
                        <a:pt x="1" y="0"/>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6" name="Freeform 182"/>
                <p:cNvSpPr>
                  <a:spLocks/>
                </p:cNvSpPr>
                <p:nvPr/>
              </p:nvSpPr>
              <p:spPr bwMode="gray">
                <a:xfrm>
                  <a:off x="4876801" y="3751263"/>
                  <a:ext cx="58738" cy="19050"/>
                </a:xfrm>
                <a:custGeom>
                  <a:avLst/>
                  <a:gdLst/>
                  <a:ahLst/>
                  <a:cxnLst>
                    <a:cxn ang="0">
                      <a:pos x="2" y="3"/>
                    </a:cxn>
                    <a:cxn ang="0">
                      <a:pos x="3" y="4"/>
                    </a:cxn>
                    <a:cxn ang="0">
                      <a:pos x="1" y="5"/>
                    </a:cxn>
                    <a:cxn ang="0">
                      <a:pos x="4" y="6"/>
                    </a:cxn>
                    <a:cxn ang="0">
                      <a:pos x="6" y="6"/>
                    </a:cxn>
                    <a:cxn ang="0">
                      <a:pos x="7" y="7"/>
                    </a:cxn>
                    <a:cxn ang="0">
                      <a:pos x="11" y="5"/>
                    </a:cxn>
                    <a:cxn ang="0">
                      <a:pos x="12" y="6"/>
                    </a:cxn>
                    <a:cxn ang="0">
                      <a:pos x="11" y="6"/>
                    </a:cxn>
                    <a:cxn ang="0">
                      <a:pos x="9" y="7"/>
                    </a:cxn>
                    <a:cxn ang="0">
                      <a:pos x="10" y="8"/>
                    </a:cxn>
                    <a:cxn ang="0">
                      <a:pos x="12" y="8"/>
                    </a:cxn>
                    <a:cxn ang="0">
                      <a:pos x="11" y="9"/>
                    </a:cxn>
                    <a:cxn ang="0">
                      <a:pos x="9" y="9"/>
                    </a:cxn>
                    <a:cxn ang="0">
                      <a:pos x="9" y="10"/>
                    </a:cxn>
                    <a:cxn ang="0">
                      <a:pos x="12" y="11"/>
                    </a:cxn>
                    <a:cxn ang="0">
                      <a:pos x="13" y="11"/>
                    </a:cxn>
                    <a:cxn ang="0">
                      <a:pos x="15" y="12"/>
                    </a:cxn>
                    <a:cxn ang="0">
                      <a:pos x="17" y="11"/>
                    </a:cxn>
                    <a:cxn ang="0">
                      <a:pos x="18" y="11"/>
                    </a:cxn>
                    <a:cxn ang="0">
                      <a:pos x="17" y="10"/>
                    </a:cxn>
                    <a:cxn ang="0">
                      <a:pos x="17" y="9"/>
                    </a:cxn>
                    <a:cxn ang="0">
                      <a:pos x="18" y="9"/>
                    </a:cxn>
                    <a:cxn ang="0">
                      <a:pos x="20" y="9"/>
                    </a:cxn>
                    <a:cxn ang="0">
                      <a:pos x="21" y="7"/>
                    </a:cxn>
                    <a:cxn ang="0">
                      <a:pos x="23" y="6"/>
                    </a:cxn>
                    <a:cxn ang="0">
                      <a:pos x="25" y="6"/>
                    </a:cxn>
                    <a:cxn ang="0">
                      <a:pos x="27" y="6"/>
                    </a:cxn>
                    <a:cxn ang="0">
                      <a:pos x="28" y="8"/>
                    </a:cxn>
                    <a:cxn ang="0">
                      <a:pos x="27" y="9"/>
                    </a:cxn>
                    <a:cxn ang="0">
                      <a:pos x="30" y="9"/>
                    </a:cxn>
                    <a:cxn ang="0">
                      <a:pos x="31" y="10"/>
                    </a:cxn>
                    <a:cxn ang="0">
                      <a:pos x="32" y="10"/>
                    </a:cxn>
                    <a:cxn ang="0">
                      <a:pos x="33" y="10"/>
                    </a:cxn>
                    <a:cxn ang="0">
                      <a:pos x="35" y="9"/>
                    </a:cxn>
                    <a:cxn ang="0">
                      <a:pos x="36" y="8"/>
                    </a:cxn>
                    <a:cxn ang="0">
                      <a:pos x="37" y="8"/>
                    </a:cxn>
                    <a:cxn ang="0">
                      <a:pos x="36" y="7"/>
                    </a:cxn>
                    <a:cxn ang="0">
                      <a:pos x="33" y="6"/>
                    </a:cxn>
                    <a:cxn ang="0">
                      <a:pos x="30" y="5"/>
                    </a:cxn>
                    <a:cxn ang="0">
                      <a:pos x="28" y="4"/>
                    </a:cxn>
                    <a:cxn ang="0">
                      <a:pos x="24" y="3"/>
                    </a:cxn>
                    <a:cxn ang="0">
                      <a:pos x="21" y="3"/>
                    </a:cxn>
                    <a:cxn ang="0">
                      <a:pos x="18" y="2"/>
                    </a:cxn>
                    <a:cxn ang="0">
                      <a:pos x="18" y="1"/>
                    </a:cxn>
                    <a:cxn ang="0">
                      <a:pos x="13" y="0"/>
                    </a:cxn>
                    <a:cxn ang="0">
                      <a:pos x="13" y="1"/>
                    </a:cxn>
                    <a:cxn ang="0">
                      <a:pos x="13" y="2"/>
                    </a:cxn>
                    <a:cxn ang="0">
                      <a:pos x="14" y="3"/>
                    </a:cxn>
                    <a:cxn ang="0">
                      <a:pos x="12" y="2"/>
                    </a:cxn>
                    <a:cxn ang="0">
                      <a:pos x="10" y="1"/>
                    </a:cxn>
                    <a:cxn ang="0">
                      <a:pos x="9" y="2"/>
                    </a:cxn>
                    <a:cxn ang="0">
                      <a:pos x="8" y="2"/>
                    </a:cxn>
                    <a:cxn ang="0">
                      <a:pos x="6" y="2"/>
                    </a:cxn>
                    <a:cxn ang="0">
                      <a:pos x="6" y="2"/>
                    </a:cxn>
                    <a:cxn ang="0">
                      <a:pos x="4" y="1"/>
                    </a:cxn>
                    <a:cxn ang="0">
                      <a:pos x="3" y="1"/>
                    </a:cxn>
                    <a:cxn ang="0">
                      <a:pos x="0" y="2"/>
                    </a:cxn>
                    <a:cxn ang="0">
                      <a:pos x="0" y="3"/>
                    </a:cxn>
                  </a:cxnLst>
                  <a:rect l="0" t="0" r="r" b="b"/>
                  <a:pathLst>
                    <a:path w="37" h="12">
                      <a:moveTo>
                        <a:pt x="1" y="3"/>
                      </a:moveTo>
                      <a:lnTo>
                        <a:pt x="2" y="3"/>
                      </a:lnTo>
                      <a:lnTo>
                        <a:pt x="3" y="3"/>
                      </a:lnTo>
                      <a:lnTo>
                        <a:pt x="3" y="4"/>
                      </a:lnTo>
                      <a:lnTo>
                        <a:pt x="1" y="5"/>
                      </a:lnTo>
                      <a:lnTo>
                        <a:pt x="1" y="5"/>
                      </a:lnTo>
                      <a:lnTo>
                        <a:pt x="4" y="6"/>
                      </a:lnTo>
                      <a:lnTo>
                        <a:pt x="4" y="6"/>
                      </a:lnTo>
                      <a:lnTo>
                        <a:pt x="5" y="6"/>
                      </a:lnTo>
                      <a:lnTo>
                        <a:pt x="6" y="6"/>
                      </a:lnTo>
                      <a:lnTo>
                        <a:pt x="6" y="7"/>
                      </a:lnTo>
                      <a:lnTo>
                        <a:pt x="7" y="7"/>
                      </a:lnTo>
                      <a:lnTo>
                        <a:pt x="9" y="5"/>
                      </a:lnTo>
                      <a:lnTo>
                        <a:pt x="11" y="5"/>
                      </a:lnTo>
                      <a:lnTo>
                        <a:pt x="13" y="6"/>
                      </a:lnTo>
                      <a:lnTo>
                        <a:pt x="12" y="6"/>
                      </a:lnTo>
                      <a:lnTo>
                        <a:pt x="12" y="6"/>
                      </a:lnTo>
                      <a:lnTo>
                        <a:pt x="11" y="6"/>
                      </a:lnTo>
                      <a:lnTo>
                        <a:pt x="10" y="7"/>
                      </a:lnTo>
                      <a:lnTo>
                        <a:pt x="9" y="7"/>
                      </a:lnTo>
                      <a:lnTo>
                        <a:pt x="8" y="8"/>
                      </a:lnTo>
                      <a:lnTo>
                        <a:pt x="10" y="8"/>
                      </a:lnTo>
                      <a:lnTo>
                        <a:pt x="11" y="8"/>
                      </a:lnTo>
                      <a:lnTo>
                        <a:pt x="12" y="8"/>
                      </a:lnTo>
                      <a:lnTo>
                        <a:pt x="12" y="9"/>
                      </a:lnTo>
                      <a:lnTo>
                        <a:pt x="11" y="9"/>
                      </a:lnTo>
                      <a:lnTo>
                        <a:pt x="10" y="9"/>
                      </a:lnTo>
                      <a:lnTo>
                        <a:pt x="9" y="9"/>
                      </a:lnTo>
                      <a:lnTo>
                        <a:pt x="9" y="10"/>
                      </a:lnTo>
                      <a:lnTo>
                        <a:pt x="9" y="10"/>
                      </a:lnTo>
                      <a:lnTo>
                        <a:pt x="12" y="11"/>
                      </a:lnTo>
                      <a:lnTo>
                        <a:pt x="12" y="11"/>
                      </a:lnTo>
                      <a:lnTo>
                        <a:pt x="12" y="11"/>
                      </a:lnTo>
                      <a:lnTo>
                        <a:pt x="13" y="11"/>
                      </a:lnTo>
                      <a:lnTo>
                        <a:pt x="14" y="11"/>
                      </a:lnTo>
                      <a:lnTo>
                        <a:pt x="15" y="12"/>
                      </a:lnTo>
                      <a:lnTo>
                        <a:pt x="16" y="11"/>
                      </a:lnTo>
                      <a:lnTo>
                        <a:pt x="17" y="11"/>
                      </a:lnTo>
                      <a:lnTo>
                        <a:pt x="17" y="11"/>
                      </a:lnTo>
                      <a:lnTo>
                        <a:pt x="18" y="11"/>
                      </a:lnTo>
                      <a:lnTo>
                        <a:pt x="17" y="10"/>
                      </a:lnTo>
                      <a:lnTo>
                        <a:pt x="17" y="10"/>
                      </a:lnTo>
                      <a:lnTo>
                        <a:pt x="17" y="10"/>
                      </a:lnTo>
                      <a:lnTo>
                        <a:pt x="17" y="9"/>
                      </a:lnTo>
                      <a:lnTo>
                        <a:pt x="17" y="9"/>
                      </a:lnTo>
                      <a:lnTo>
                        <a:pt x="18" y="9"/>
                      </a:lnTo>
                      <a:lnTo>
                        <a:pt x="18" y="9"/>
                      </a:lnTo>
                      <a:lnTo>
                        <a:pt x="20" y="9"/>
                      </a:lnTo>
                      <a:lnTo>
                        <a:pt x="20" y="8"/>
                      </a:lnTo>
                      <a:lnTo>
                        <a:pt x="21" y="7"/>
                      </a:lnTo>
                      <a:lnTo>
                        <a:pt x="22" y="5"/>
                      </a:lnTo>
                      <a:lnTo>
                        <a:pt x="23" y="6"/>
                      </a:lnTo>
                      <a:lnTo>
                        <a:pt x="25" y="5"/>
                      </a:lnTo>
                      <a:lnTo>
                        <a:pt x="25" y="6"/>
                      </a:lnTo>
                      <a:lnTo>
                        <a:pt x="26" y="6"/>
                      </a:lnTo>
                      <a:lnTo>
                        <a:pt x="27" y="6"/>
                      </a:lnTo>
                      <a:lnTo>
                        <a:pt x="28" y="7"/>
                      </a:lnTo>
                      <a:lnTo>
                        <a:pt x="28" y="8"/>
                      </a:lnTo>
                      <a:lnTo>
                        <a:pt x="27" y="8"/>
                      </a:lnTo>
                      <a:lnTo>
                        <a:pt x="27" y="9"/>
                      </a:lnTo>
                      <a:lnTo>
                        <a:pt x="27" y="9"/>
                      </a:lnTo>
                      <a:lnTo>
                        <a:pt x="30" y="9"/>
                      </a:lnTo>
                      <a:lnTo>
                        <a:pt x="30" y="10"/>
                      </a:lnTo>
                      <a:lnTo>
                        <a:pt x="31" y="10"/>
                      </a:lnTo>
                      <a:lnTo>
                        <a:pt x="31" y="10"/>
                      </a:lnTo>
                      <a:lnTo>
                        <a:pt x="32" y="10"/>
                      </a:lnTo>
                      <a:lnTo>
                        <a:pt x="32" y="10"/>
                      </a:lnTo>
                      <a:lnTo>
                        <a:pt x="33" y="10"/>
                      </a:lnTo>
                      <a:lnTo>
                        <a:pt x="34" y="9"/>
                      </a:lnTo>
                      <a:lnTo>
                        <a:pt x="35" y="9"/>
                      </a:lnTo>
                      <a:lnTo>
                        <a:pt x="36" y="9"/>
                      </a:lnTo>
                      <a:lnTo>
                        <a:pt x="36" y="8"/>
                      </a:lnTo>
                      <a:lnTo>
                        <a:pt x="37" y="8"/>
                      </a:lnTo>
                      <a:lnTo>
                        <a:pt x="37" y="8"/>
                      </a:lnTo>
                      <a:lnTo>
                        <a:pt x="36" y="8"/>
                      </a:lnTo>
                      <a:lnTo>
                        <a:pt x="36" y="7"/>
                      </a:lnTo>
                      <a:lnTo>
                        <a:pt x="34" y="7"/>
                      </a:lnTo>
                      <a:lnTo>
                        <a:pt x="33" y="6"/>
                      </a:lnTo>
                      <a:lnTo>
                        <a:pt x="30" y="6"/>
                      </a:lnTo>
                      <a:lnTo>
                        <a:pt x="30" y="5"/>
                      </a:lnTo>
                      <a:lnTo>
                        <a:pt x="28" y="5"/>
                      </a:lnTo>
                      <a:lnTo>
                        <a:pt x="28" y="4"/>
                      </a:lnTo>
                      <a:lnTo>
                        <a:pt x="24" y="4"/>
                      </a:lnTo>
                      <a:lnTo>
                        <a:pt x="24" y="3"/>
                      </a:lnTo>
                      <a:lnTo>
                        <a:pt x="22" y="3"/>
                      </a:lnTo>
                      <a:lnTo>
                        <a:pt x="21" y="3"/>
                      </a:lnTo>
                      <a:lnTo>
                        <a:pt x="20" y="2"/>
                      </a:lnTo>
                      <a:lnTo>
                        <a:pt x="18" y="2"/>
                      </a:lnTo>
                      <a:lnTo>
                        <a:pt x="18" y="1"/>
                      </a:lnTo>
                      <a:lnTo>
                        <a:pt x="18" y="1"/>
                      </a:lnTo>
                      <a:lnTo>
                        <a:pt x="17" y="0"/>
                      </a:lnTo>
                      <a:lnTo>
                        <a:pt x="13" y="0"/>
                      </a:lnTo>
                      <a:lnTo>
                        <a:pt x="13" y="1"/>
                      </a:lnTo>
                      <a:lnTo>
                        <a:pt x="13" y="1"/>
                      </a:lnTo>
                      <a:lnTo>
                        <a:pt x="13" y="2"/>
                      </a:lnTo>
                      <a:lnTo>
                        <a:pt x="13" y="2"/>
                      </a:lnTo>
                      <a:lnTo>
                        <a:pt x="14" y="3"/>
                      </a:lnTo>
                      <a:lnTo>
                        <a:pt x="14" y="3"/>
                      </a:lnTo>
                      <a:lnTo>
                        <a:pt x="13" y="3"/>
                      </a:lnTo>
                      <a:lnTo>
                        <a:pt x="12" y="2"/>
                      </a:lnTo>
                      <a:lnTo>
                        <a:pt x="10" y="1"/>
                      </a:lnTo>
                      <a:lnTo>
                        <a:pt x="10" y="1"/>
                      </a:lnTo>
                      <a:lnTo>
                        <a:pt x="9" y="1"/>
                      </a:lnTo>
                      <a:lnTo>
                        <a:pt x="9" y="2"/>
                      </a:lnTo>
                      <a:lnTo>
                        <a:pt x="9" y="2"/>
                      </a:lnTo>
                      <a:lnTo>
                        <a:pt x="8" y="2"/>
                      </a:lnTo>
                      <a:lnTo>
                        <a:pt x="7" y="2"/>
                      </a:lnTo>
                      <a:lnTo>
                        <a:pt x="6" y="2"/>
                      </a:lnTo>
                      <a:lnTo>
                        <a:pt x="6" y="2"/>
                      </a:lnTo>
                      <a:lnTo>
                        <a:pt x="6" y="2"/>
                      </a:lnTo>
                      <a:lnTo>
                        <a:pt x="7" y="1"/>
                      </a:lnTo>
                      <a:lnTo>
                        <a:pt x="4" y="1"/>
                      </a:lnTo>
                      <a:lnTo>
                        <a:pt x="3" y="2"/>
                      </a:lnTo>
                      <a:lnTo>
                        <a:pt x="3" y="1"/>
                      </a:lnTo>
                      <a:lnTo>
                        <a:pt x="2" y="1"/>
                      </a:lnTo>
                      <a:lnTo>
                        <a:pt x="0" y="2"/>
                      </a:lnTo>
                      <a:lnTo>
                        <a:pt x="0" y="3"/>
                      </a:lnTo>
                      <a:lnTo>
                        <a:pt x="0" y="3"/>
                      </a:lnTo>
                      <a:lnTo>
                        <a:pt x="1"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7" name="Freeform 183"/>
                <p:cNvSpPr>
                  <a:spLocks/>
                </p:cNvSpPr>
                <p:nvPr/>
              </p:nvSpPr>
              <p:spPr bwMode="gray">
                <a:xfrm>
                  <a:off x="4900613" y="3816350"/>
                  <a:ext cx="4763" cy="3175"/>
                </a:xfrm>
                <a:custGeom>
                  <a:avLst/>
                  <a:gdLst/>
                  <a:ahLst/>
                  <a:cxnLst>
                    <a:cxn ang="0">
                      <a:pos x="1" y="0"/>
                    </a:cxn>
                    <a:cxn ang="0">
                      <a:pos x="0" y="1"/>
                    </a:cxn>
                    <a:cxn ang="0">
                      <a:pos x="0" y="2"/>
                    </a:cxn>
                    <a:cxn ang="0">
                      <a:pos x="2" y="1"/>
                    </a:cxn>
                    <a:cxn ang="0">
                      <a:pos x="3" y="1"/>
                    </a:cxn>
                    <a:cxn ang="0">
                      <a:pos x="3" y="1"/>
                    </a:cxn>
                    <a:cxn ang="0">
                      <a:pos x="3" y="1"/>
                    </a:cxn>
                    <a:cxn ang="0">
                      <a:pos x="3" y="0"/>
                    </a:cxn>
                    <a:cxn ang="0">
                      <a:pos x="1" y="0"/>
                    </a:cxn>
                  </a:cxnLst>
                  <a:rect l="0" t="0" r="r" b="b"/>
                  <a:pathLst>
                    <a:path w="3" h="2">
                      <a:moveTo>
                        <a:pt x="1" y="0"/>
                      </a:moveTo>
                      <a:lnTo>
                        <a:pt x="0" y="1"/>
                      </a:lnTo>
                      <a:lnTo>
                        <a:pt x="0" y="2"/>
                      </a:lnTo>
                      <a:lnTo>
                        <a:pt x="2" y="1"/>
                      </a:lnTo>
                      <a:lnTo>
                        <a:pt x="3" y="1"/>
                      </a:lnTo>
                      <a:lnTo>
                        <a:pt x="3" y="1"/>
                      </a:lnTo>
                      <a:lnTo>
                        <a:pt x="3" y="1"/>
                      </a:lnTo>
                      <a:lnTo>
                        <a:pt x="3"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8" name="Freeform 184"/>
                <p:cNvSpPr>
                  <a:spLocks/>
                </p:cNvSpPr>
                <p:nvPr/>
              </p:nvSpPr>
              <p:spPr bwMode="gray">
                <a:xfrm>
                  <a:off x="4875213" y="3757613"/>
                  <a:ext cx="7938" cy="4763"/>
                </a:xfrm>
                <a:custGeom>
                  <a:avLst/>
                  <a:gdLst/>
                  <a:ahLst/>
                  <a:cxnLst>
                    <a:cxn ang="0">
                      <a:pos x="1" y="2"/>
                    </a:cxn>
                    <a:cxn ang="0">
                      <a:pos x="1" y="2"/>
                    </a:cxn>
                    <a:cxn ang="0">
                      <a:pos x="2" y="2"/>
                    </a:cxn>
                    <a:cxn ang="0">
                      <a:pos x="3" y="3"/>
                    </a:cxn>
                    <a:cxn ang="0">
                      <a:pos x="5" y="3"/>
                    </a:cxn>
                    <a:cxn ang="0">
                      <a:pos x="0" y="0"/>
                    </a:cxn>
                    <a:cxn ang="0">
                      <a:pos x="0" y="1"/>
                    </a:cxn>
                    <a:cxn ang="0">
                      <a:pos x="0" y="1"/>
                    </a:cxn>
                    <a:cxn ang="0">
                      <a:pos x="1" y="2"/>
                    </a:cxn>
                  </a:cxnLst>
                  <a:rect l="0" t="0" r="r" b="b"/>
                  <a:pathLst>
                    <a:path w="5" h="3">
                      <a:moveTo>
                        <a:pt x="1" y="2"/>
                      </a:moveTo>
                      <a:lnTo>
                        <a:pt x="1" y="2"/>
                      </a:lnTo>
                      <a:lnTo>
                        <a:pt x="2" y="2"/>
                      </a:lnTo>
                      <a:lnTo>
                        <a:pt x="3" y="3"/>
                      </a:lnTo>
                      <a:lnTo>
                        <a:pt x="5" y="3"/>
                      </a:lnTo>
                      <a:lnTo>
                        <a:pt x="0" y="0"/>
                      </a:lnTo>
                      <a:lnTo>
                        <a:pt x="0" y="1"/>
                      </a:lnTo>
                      <a:lnTo>
                        <a:pt x="0" y="1"/>
                      </a:lnTo>
                      <a:lnTo>
                        <a:pt x="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89" name="Freeform 185"/>
                <p:cNvSpPr>
                  <a:spLocks/>
                </p:cNvSpPr>
                <p:nvPr/>
              </p:nvSpPr>
              <p:spPr bwMode="gray">
                <a:xfrm>
                  <a:off x="4897438" y="4048125"/>
                  <a:ext cx="4763" cy="1588"/>
                </a:xfrm>
                <a:custGeom>
                  <a:avLst/>
                  <a:gdLst/>
                  <a:ahLst/>
                  <a:cxnLst>
                    <a:cxn ang="0">
                      <a:pos x="1" y="0"/>
                    </a:cxn>
                    <a:cxn ang="0">
                      <a:pos x="0" y="0"/>
                    </a:cxn>
                    <a:cxn ang="0">
                      <a:pos x="0" y="1"/>
                    </a:cxn>
                    <a:cxn ang="0">
                      <a:pos x="1" y="1"/>
                    </a:cxn>
                    <a:cxn ang="0">
                      <a:pos x="2" y="1"/>
                    </a:cxn>
                    <a:cxn ang="0">
                      <a:pos x="2" y="1"/>
                    </a:cxn>
                    <a:cxn ang="0">
                      <a:pos x="3" y="1"/>
                    </a:cxn>
                    <a:cxn ang="0">
                      <a:pos x="3" y="1"/>
                    </a:cxn>
                    <a:cxn ang="0">
                      <a:pos x="2" y="0"/>
                    </a:cxn>
                    <a:cxn ang="0">
                      <a:pos x="1" y="0"/>
                    </a:cxn>
                  </a:cxnLst>
                  <a:rect l="0" t="0" r="r" b="b"/>
                  <a:pathLst>
                    <a:path w="3" h="1">
                      <a:moveTo>
                        <a:pt x="1" y="0"/>
                      </a:moveTo>
                      <a:lnTo>
                        <a:pt x="0" y="0"/>
                      </a:lnTo>
                      <a:lnTo>
                        <a:pt x="0" y="1"/>
                      </a:lnTo>
                      <a:lnTo>
                        <a:pt x="1" y="1"/>
                      </a:lnTo>
                      <a:lnTo>
                        <a:pt x="2" y="1"/>
                      </a:lnTo>
                      <a:lnTo>
                        <a:pt x="2" y="1"/>
                      </a:lnTo>
                      <a:lnTo>
                        <a:pt x="3" y="1"/>
                      </a:lnTo>
                      <a:lnTo>
                        <a:pt x="3" y="1"/>
                      </a:lnTo>
                      <a:lnTo>
                        <a:pt x="2"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0" name="Freeform 186"/>
                <p:cNvSpPr>
                  <a:spLocks/>
                </p:cNvSpPr>
                <p:nvPr/>
              </p:nvSpPr>
              <p:spPr bwMode="gray">
                <a:xfrm>
                  <a:off x="4860926" y="4011613"/>
                  <a:ext cx="11113" cy="15875"/>
                </a:xfrm>
                <a:custGeom>
                  <a:avLst/>
                  <a:gdLst/>
                  <a:ahLst/>
                  <a:cxnLst>
                    <a:cxn ang="0">
                      <a:pos x="6" y="1"/>
                    </a:cxn>
                    <a:cxn ang="0">
                      <a:pos x="6" y="0"/>
                    </a:cxn>
                    <a:cxn ang="0">
                      <a:pos x="5" y="0"/>
                    </a:cxn>
                    <a:cxn ang="0">
                      <a:pos x="5" y="0"/>
                    </a:cxn>
                    <a:cxn ang="0">
                      <a:pos x="3" y="0"/>
                    </a:cxn>
                    <a:cxn ang="0">
                      <a:pos x="3" y="1"/>
                    </a:cxn>
                    <a:cxn ang="0">
                      <a:pos x="2" y="1"/>
                    </a:cxn>
                    <a:cxn ang="0">
                      <a:pos x="2" y="1"/>
                    </a:cxn>
                    <a:cxn ang="0">
                      <a:pos x="2" y="1"/>
                    </a:cxn>
                    <a:cxn ang="0">
                      <a:pos x="1" y="1"/>
                    </a:cxn>
                    <a:cxn ang="0">
                      <a:pos x="0" y="0"/>
                    </a:cxn>
                    <a:cxn ang="0">
                      <a:pos x="0" y="1"/>
                    </a:cxn>
                    <a:cxn ang="0">
                      <a:pos x="0" y="2"/>
                    </a:cxn>
                    <a:cxn ang="0">
                      <a:pos x="1" y="2"/>
                    </a:cxn>
                    <a:cxn ang="0">
                      <a:pos x="1" y="3"/>
                    </a:cxn>
                    <a:cxn ang="0">
                      <a:pos x="1" y="4"/>
                    </a:cxn>
                    <a:cxn ang="0">
                      <a:pos x="1" y="5"/>
                    </a:cxn>
                    <a:cxn ang="0">
                      <a:pos x="1" y="5"/>
                    </a:cxn>
                    <a:cxn ang="0">
                      <a:pos x="2" y="6"/>
                    </a:cxn>
                    <a:cxn ang="0">
                      <a:pos x="1" y="6"/>
                    </a:cxn>
                    <a:cxn ang="0">
                      <a:pos x="1" y="9"/>
                    </a:cxn>
                    <a:cxn ang="0">
                      <a:pos x="1" y="9"/>
                    </a:cxn>
                    <a:cxn ang="0">
                      <a:pos x="2" y="10"/>
                    </a:cxn>
                    <a:cxn ang="0">
                      <a:pos x="2" y="10"/>
                    </a:cxn>
                    <a:cxn ang="0">
                      <a:pos x="3" y="10"/>
                    </a:cxn>
                    <a:cxn ang="0">
                      <a:pos x="3" y="9"/>
                    </a:cxn>
                    <a:cxn ang="0">
                      <a:pos x="3" y="8"/>
                    </a:cxn>
                    <a:cxn ang="0">
                      <a:pos x="4" y="9"/>
                    </a:cxn>
                    <a:cxn ang="0">
                      <a:pos x="5" y="9"/>
                    </a:cxn>
                    <a:cxn ang="0">
                      <a:pos x="5" y="9"/>
                    </a:cxn>
                    <a:cxn ang="0">
                      <a:pos x="5" y="9"/>
                    </a:cxn>
                    <a:cxn ang="0">
                      <a:pos x="6" y="8"/>
                    </a:cxn>
                    <a:cxn ang="0">
                      <a:pos x="6" y="7"/>
                    </a:cxn>
                    <a:cxn ang="0">
                      <a:pos x="6" y="6"/>
                    </a:cxn>
                    <a:cxn ang="0">
                      <a:pos x="6" y="5"/>
                    </a:cxn>
                    <a:cxn ang="0">
                      <a:pos x="6" y="4"/>
                    </a:cxn>
                    <a:cxn ang="0">
                      <a:pos x="5" y="4"/>
                    </a:cxn>
                    <a:cxn ang="0">
                      <a:pos x="5" y="4"/>
                    </a:cxn>
                    <a:cxn ang="0">
                      <a:pos x="6" y="4"/>
                    </a:cxn>
                    <a:cxn ang="0">
                      <a:pos x="6" y="4"/>
                    </a:cxn>
                    <a:cxn ang="0">
                      <a:pos x="7" y="3"/>
                    </a:cxn>
                    <a:cxn ang="0">
                      <a:pos x="7" y="3"/>
                    </a:cxn>
                    <a:cxn ang="0">
                      <a:pos x="6" y="2"/>
                    </a:cxn>
                    <a:cxn ang="0">
                      <a:pos x="6" y="1"/>
                    </a:cxn>
                  </a:cxnLst>
                  <a:rect l="0" t="0" r="r" b="b"/>
                  <a:pathLst>
                    <a:path w="7" h="10">
                      <a:moveTo>
                        <a:pt x="6" y="1"/>
                      </a:moveTo>
                      <a:lnTo>
                        <a:pt x="6" y="0"/>
                      </a:lnTo>
                      <a:lnTo>
                        <a:pt x="5" y="0"/>
                      </a:lnTo>
                      <a:lnTo>
                        <a:pt x="5" y="0"/>
                      </a:lnTo>
                      <a:lnTo>
                        <a:pt x="3" y="0"/>
                      </a:lnTo>
                      <a:lnTo>
                        <a:pt x="3" y="1"/>
                      </a:lnTo>
                      <a:lnTo>
                        <a:pt x="2" y="1"/>
                      </a:lnTo>
                      <a:lnTo>
                        <a:pt x="2" y="1"/>
                      </a:lnTo>
                      <a:lnTo>
                        <a:pt x="2" y="1"/>
                      </a:lnTo>
                      <a:lnTo>
                        <a:pt x="1" y="1"/>
                      </a:lnTo>
                      <a:lnTo>
                        <a:pt x="0" y="0"/>
                      </a:lnTo>
                      <a:lnTo>
                        <a:pt x="0" y="1"/>
                      </a:lnTo>
                      <a:lnTo>
                        <a:pt x="0" y="2"/>
                      </a:lnTo>
                      <a:lnTo>
                        <a:pt x="1" y="2"/>
                      </a:lnTo>
                      <a:lnTo>
                        <a:pt x="1" y="3"/>
                      </a:lnTo>
                      <a:lnTo>
                        <a:pt x="1" y="4"/>
                      </a:lnTo>
                      <a:lnTo>
                        <a:pt x="1" y="5"/>
                      </a:lnTo>
                      <a:lnTo>
                        <a:pt x="1" y="5"/>
                      </a:lnTo>
                      <a:lnTo>
                        <a:pt x="2" y="6"/>
                      </a:lnTo>
                      <a:lnTo>
                        <a:pt x="1" y="6"/>
                      </a:lnTo>
                      <a:lnTo>
                        <a:pt x="1" y="9"/>
                      </a:lnTo>
                      <a:lnTo>
                        <a:pt x="1" y="9"/>
                      </a:lnTo>
                      <a:lnTo>
                        <a:pt x="2" y="10"/>
                      </a:lnTo>
                      <a:lnTo>
                        <a:pt x="2" y="10"/>
                      </a:lnTo>
                      <a:lnTo>
                        <a:pt x="3" y="10"/>
                      </a:lnTo>
                      <a:lnTo>
                        <a:pt x="3" y="9"/>
                      </a:lnTo>
                      <a:lnTo>
                        <a:pt x="3" y="8"/>
                      </a:lnTo>
                      <a:lnTo>
                        <a:pt x="4" y="9"/>
                      </a:lnTo>
                      <a:lnTo>
                        <a:pt x="5" y="9"/>
                      </a:lnTo>
                      <a:lnTo>
                        <a:pt x="5" y="9"/>
                      </a:lnTo>
                      <a:lnTo>
                        <a:pt x="5" y="9"/>
                      </a:lnTo>
                      <a:lnTo>
                        <a:pt x="6" y="8"/>
                      </a:lnTo>
                      <a:lnTo>
                        <a:pt x="6" y="7"/>
                      </a:lnTo>
                      <a:lnTo>
                        <a:pt x="6" y="6"/>
                      </a:lnTo>
                      <a:lnTo>
                        <a:pt x="6" y="5"/>
                      </a:lnTo>
                      <a:lnTo>
                        <a:pt x="6" y="4"/>
                      </a:lnTo>
                      <a:lnTo>
                        <a:pt x="5" y="4"/>
                      </a:lnTo>
                      <a:lnTo>
                        <a:pt x="5" y="4"/>
                      </a:lnTo>
                      <a:lnTo>
                        <a:pt x="6" y="4"/>
                      </a:lnTo>
                      <a:lnTo>
                        <a:pt x="6" y="4"/>
                      </a:lnTo>
                      <a:lnTo>
                        <a:pt x="7" y="3"/>
                      </a:lnTo>
                      <a:lnTo>
                        <a:pt x="7" y="3"/>
                      </a:lnTo>
                      <a:lnTo>
                        <a:pt x="6" y="2"/>
                      </a:lnTo>
                      <a:lnTo>
                        <a:pt x="6"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1" name="Freeform 187"/>
                <p:cNvSpPr>
                  <a:spLocks/>
                </p:cNvSpPr>
                <p:nvPr/>
              </p:nvSpPr>
              <p:spPr bwMode="gray">
                <a:xfrm>
                  <a:off x="4886326" y="4032250"/>
                  <a:ext cx="19050" cy="11113"/>
                </a:xfrm>
                <a:custGeom>
                  <a:avLst/>
                  <a:gdLst/>
                  <a:ahLst/>
                  <a:cxnLst>
                    <a:cxn ang="0">
                      <a:pos x="11" y="1"/>
                    </a:cxn>
                    <a:cxn ang="0">
                      <a:pos x="11" y="1"/>
                    </a:cxn>
                    <a:cxn ang="0">
                      <a:pos x="10" y="0"/>
                    </a:cxn>
                    <a:cxn ang="0">
                      <a:pos x="10" y="0"/>
                    </a:cxn>
                    <a:cxn ang="0">
                      <a:pos x="9" y="1"/>
                    </a:cxn>
                    <a:cxn ang="0">
                      <a:pos x="9" y="1"/>
                    </a:cxn>
                    <a:cxn ang="0">
                      <a:pos x="8" y="1"/>
                    </a:cxn>
                    <a:cxn ang="0">
                      <a:pos x="5" y="1"/>
                    </a:cxn>
                    <a:cxn ang="0">
                      <a:pos x="5" y="1"/>
                    </a:cxn>
                    <a:cxn ang="0">
                      <a:pos x="4" y="0"/>
                    </a:cxn>
                    <a:cxn ang="0">
                      <a:pos x="4" y="0"/>
                    </a:cxn>
                    <a:cxn ang="0">
                      <a:pos x="3" y="1"/>
                    </a:cxn>
                    <a:cxn ang="0">
                      <a:pos x="2" y="1"/>
                    </a:cxn>
                    <a:cxn ang="0">
                      <a:pos x="1" y="1"/>
                    </a:cxn>
                    <a:cxn ang="0">
                      <a:pos x="0" y="1"/>
                    </a:cxn>
                    <a:cxn ang="0">
                      <a:pos x="0" y="2"/>
                    </a:cxn>
                    <a:cxn ang="0">
                      <a:pos x="1" y="3"/>
                    </a:cxn>
                    <a:cxn ang="0">
                      <a:pos x="3" y="3"/>
                    </a:cxn>
                    <a:cxn ang="0">
                      <a:pos x="3" y="3"/>
                    </a:cxn>
                    <a:cxn ang="0">
                      <a:pos x="4" y="4"/>
                    </a:cxn>
                    <a:cxn ang="0">
                      <a:pos x="4" y="5"/>
                    </a:cxn>
                    <a:cxn ang="0">
                      <a:pos x="5" y="5"/>
                    </a:cxn>
                    <a:cxn ang="0">
                      <a:pos x="5" y="5"/>
                    </a:cxn>
                    <a:cxn ang="0">
                      <a:pos x="6" y="6"/>
                    </a:cxn>
                    <a:cxn ang="0">
                      <a:pos x="7" y="5"/>
                    </a:cxn>
                    <a:cxn ang="0">
                      <a:pos x="8" y="6"/>
                    </a:cxn>
                    <a:cxn ang="0">
                      <a:pos x="8" y="6"/>
                    </a:cxn>
                    <a:cxn ang="0">
                      <a:pos x="9" y="7"/>
                    </a:cxn>
                    <a:cxn ang="0">
                      <a:pos x="9" y="7"/>
                    </a:cxn>
                    <a:cxn ang="0">
                      <a:pos x="11" y="7"/>
                    </a:cxn>
                    <a:cxn ang="0">
                      <a:pos x="11" y="6"/>
                    </a:cxn>
                    <a:cxn ang="0">
                      <a:pos x="11" y="5"/>
                    </a:cxn>
                    <a:cxn ang="0">
                      <a:pos x="11" y="4"/>
                    </a:cxn>
                    <a:cxn ang="0">
                      <a:pos x="11" y="4"/>
                    </a:cxn>
                    <a:cxn ang="0">
                      <a:pos x="11" y="3"/>
                    </a:cxn>
                    <a:cxn ang="0">
                      <a:pos x="12" y="2"/>
                    </a:cxn>
                    <a:cxn ang="0">
                      <a:pos x="12" y="2"/>
                    </a:cxn>
                    <a:cxn ang="0">
                      <a:pos x="12" y="1"/>
                    </a:cxn>
                    <a:cxn ang="0">
                      <a:pos x="12" y="0"/>
                    </a:cxn>
                    <a:cxn ang="0">
                      <a:pos x="11" y="1"/>
                    </a:cxn>
                  </a:cxnLst>
                  <a:rect l="0" t="0" r="r" b="b"/>
                  <a:pathLst>
                    <a:path w="12" h="7">
                      <a:moveTo>
                        <a:pt x="11" y="1"/>
                      </a:moveTo>
                      <a:lnTo>
                        <a:pt x="11" y="1"/>
                      </a:lnTo>
                      <a:lnTo>
                        <a:pt x="10" y="0"/>
                      </a:lnTo>
                      <a:lnTo>
                        <a:pt x="10" y="0"/>
                      </a:lnTo>
                      <a:lnTo>
                        <a:pt x="9" y="1"/>
                      </a:lnTo>
                      <a:lnTo>
                        <a:pt x="9" y="1"/>
                      </a:lnTo>
                      <a:lnTo>
                        <a:pt x="8" y="1"/>
                      </a:lnTo>
                      <a:lnTo>
                        <a:pt x="5" y="1"/>
                      </a:lnTo>
                      <a:lnTo>
                        <a:pt x="5" y="1"/>
                      </a:lnTo>
                      <a:lnTo>
                        <a:pt x="4" y="0"/>
                      </a:lnTo>
                      <a:lnTo>
                        <a:pt x="4" y="0"/>
                      </a:lnTo>
                      <a:lnTo>
                        <a:pt x="3" y="1"/>
                      </a:lnTo>
                      <a:lnTo>
                        <a:pt x="2" y="1"/>
                      </a:lnTo>
                      <a:lnTo>
                        <a:pt x="1" y="1"/>
                      </a:lnTo>
                      <a:lnTo>
                        <a:pt x="0" y="1"/>
                      </a:lnTo>
                      <a:lnTo>
                        <a:pt x="0" y="2"/>
                      </a:lnTo>
                      <a:lnTo>
                        <a:pt x="1" y="3"/>
                      </a:lnTo>
                      <a:lnTo>
                        <a:pt x="3" y="3"/>
                      </a:lnTo>
                      <a:lnTo>
                        <a:pt x="3" y="3"/>
                      </a:lnTo>
                      <a:lnTo>
                        <a:pt x="4" y="4"/>
                      </a:lnTo>
                      <a:lnTo>
                        <a:pt x="4" y="5"/>
                      </a:lnTo>
                      <a:lnTo>
                        <a:pt x="5" y="5"/>
                      </a:lnTo>
                      <a:lnTo>
                        <a:pt x="5" y="5"/>
                      </a:lnTo>
                      <a:lnTo>
                        <a:pt x="6" y="6"/>
                      </a:lnTo>
                      <a:lnTo>
                        <a:pt x="7" y="5"/>
                      </a:lnTo>
                      <a:lnTo>
                        <a:pt x="8" y="6"/>
                      </a:lnTo>
                      <a:lnTo>
                        <a:pt x="8" y="6"/>
                      </a:lnTo>
                      <a:lnTo>
                        <a:pt x="9" y="7"/>
                      </a:lnTo>
                      <a:lnTo>
                        <a:pt x="9" y="7"/>
                      </a:lnTo>
                      <a:lnTo>
                        <a:pt x="11" y="7"/>
                      </a:lnTo>
                      <a:lnTo>
                        <a:pt x="11" y="6"/>
                      </a:lnTo>
                      <a:lnTo>
                        <a:pt x="11" y="5"/>
                      </a:lnTo>
                      <a:lnTo>
                        <a:pt x="11" y="4"/>
                      </a:lnTo>
                      <a:lnTo>
                        <a:pt x="11" y="4"/>
                      </a:lnTo>
                      <a:lnTo>
                        <a:pt x="11" y="3"/>
                      </a:lnTo>
                      <a:lnTo>
                        <a:pt x="12" y="2"/>
                      </a:lnTo>
                      <a:lnTo>
                        <a:pt x="12" y="2"/>
                      </a:lnTo>
                      <a:lnTo>
                        <a:pt x="12" y="1"/>
                      </a:lnTo>
                      <a:lnTo>
                        <a:pt x="12" y="0"/>
                      </a:lnTo>
                      <a:lnTo>
                        <a:pt x="1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2" name="Freeform 188"/>
                <p:cNvSpPr>
                  <a:spLocks noEditPoints="1"/>
                </p:cNvSpPr>
                <p:nvPr/>
              </p:nvSpPr>
              <p:spPr bwMode="gray">
                <a:xfrm>
                  <a:off x="4757738" y="3908425"/>
                  <a:ext cx="28575" cy="26988"/>
                </a:xfrm>
                <a:custGeom>
                  <a:avLst/>
                  <a:gdLst/>
                  <a:ahLst/>
                  <a:cxnLst>
                    <a:cxn ang="0">
                      <a:pos x="3" y="16"/>
                    </a:cxn>
                    <a:cxn ang="0">
                      <a:pos x="3" y="16"/>
                    </a:cxn>
                    <a:cxn ang="0">
                      <a:pos x="2" y="17"/>
                    </a:cxn>
                    <a:cxn ang="0">
                      <a:pos x="4" y="17"/>
                    </a:cxn>
                    <a:cxn ang="0">
                      <a:pos x="7" y="16"/>
                    </a:cxn>
                    <a:cxn ang="0">
                      <a:pos x="7" y="15"/>
                    </a:cxn>
                    <a:cxn ang="0">
                      <a:pos x="8" y="15"/>
                    </a:cxn>
                    <a:cxn ang="0">
                      <a:pos x="10" y="14"/>
                    </a:cxn>
                    <a:cxn ang="0">
                      <a:pos x="12" y="14"/>
                    </a:cxn>
                    <a:cxn ang="0">
                      <a:pos x="15" y="13"/>
                    </a:cxn>
                    <a:cxn ang="0">
                      <a:pos x="16" y="12"/>
                    </a:cxn>
                    <a:cxn ang="0">
                      <a:pos x="16" y="11"/>
                    </a:cxn>
                    <a:cxn ang="0">
                      <a:pos x="16" y="10"/>
                    </a:cxn>
                    <a:cxn ang="0">
                      <a:pos x="16" y="8"/>
                    </a:cxn>
                    <a:cxn ang="0">
                      <a:pos x="16" y="7"/>
                    </a:cxn>
                    <a:cxn ang="0">
                      <a:pos x="15" y="6"/>
                    </a:cxn>
                    <a:cxn ang="0">
                      <a:pos x="16" y="6"/>
                    </a:cxn>
                    <a:cxn ang="0">
                      <a:pos x="15" y="5"/>
                    </a:cxn>
                    <a:cxn ang="0">
                      <a:pos x="16" y="5"/>
                    </a:cxn>
                    <a:cxn ang="0">
                      <a:pos x="16" y="5"/>
                    </a:cxn>
                    <a:cxn ang="0">
                      <a:pos x="17" y="4"/>
                    </a:cxn>
                    <a:cxn ang="0">
                      <a:pos x="18" y="3"/>
                    </a:cxn>
                    <a:cxn ang="0">
                      <a:pos x="17" y="1"/>
                    </a:cxn>
                    <a:cxn ang="0">
                      <a:pos x="16" y="1"/>
                    </a:cxn>
                    <a:cxn ang="0">
                      <a:pos x="16" y="0"/>
                    </a:cxn>
                    <a:cxn ang="0">
                      <a:pos x="13" y="0"/>
                    </a:cxn>
                    <a:cxn ang="0">
                      <a:pos x="12" y="1"/>
                    </a:cxn>
                    <a:cxn ang="0">
                      <a:pos x="12" y="1"/>
                    </a:cxn>
                    <a:cxn ang="0">
                      <a:pos x="10" y="1"/>
                    </a:cxn>
                    <a:cxn ang="0">
                      <a:pos x="9" y="1"/>
                    </a:cxn>
                    <a:cxn ang="0">
                      <a:pos x="9" y="2"/>
                    </a:cxn>
                    <a:cxn ang="0">
                      <a:pos x="8" y="2"/>
                    </a:cxn>
                    <a:cxn ang="0">
                      <a:pos x="7" y="3"/>
                    </a:cxn>
                    <a:cxn ang="0">
                      <a:pos x="9" y="3"/>
                    </a:cxn>
                    <a:cxn ang="0">
                      <a:pos x="9" y="4"/>
                    </a:cxn>
                    <a:cxn ang="0">
                      <a:pos x="9" y="4"/>
                    </a:cxn>
                    <a:cxn ang="0">
                      <a:pos x="8" y="4"/>
                    </a:cxn>
                    <a:cxn ang="0">
                      <a:pos x="6" y="5"/>
                    </a:cxn>
                    <a:cxn ang="0">
                      <a:pos x="6" y="4"/>
                    </a:cxn>
                    <a:cxn ang="0">
                      <a:pos x="3" y="6"/>
                    </a:cxn>
                    <a:cxn ang="0">
                      <a:pos x="4" y="6"/>
                    </a:cxn>
                    <a:cxn ang="0">
                      <a:pos x="3" y="7"/>
                    </a:cxn>
                    <a:cxn ang="0">
                      <a:pos x="2" y="8"/>
                    </a:cxn>
                    <a:cxn ang="0">
                      <a:pos x="3" y="9"/>
                    </a:cxn>
                    <a:cxn ang="0">
                      <a:pos x="4" y="9"/>
                    </a:cxn>
                    <a:cxn ang="0">
                      <a:pos x="5" y="9"/>
                    </a:cxn>
                    <a:cxn ang="0">
                      <a:pos x="6" y="10"/>
                    </a:cxn>
                    <a:cxn ang="0">
                      <a:pos x="5" y="10"/>
                    </a:cxn>
                    <a:cxn ang="0">
                      <a:pos x="4" y="11"/>
                    </a:cxn>
                    <a:cxn ang="0">
                      <a:pos x="3" y="12"/>
                    </a:cxn>
                    <a:cxn ang="0">
                      <a:pos x="3" y="13"/>
                    </a:cxn>
                    <a:cxn ang="0">
                      <a:pos x="1" y="13"/>
                    </a:cxn>
                    <a:cxn ang="0">
                      <a:pos x="1" y="14"/>
                    </a:cxn>
                    <a:cxn ang="0">
                      <a:pos x="2" y="14"/>
                    </a:cxn>
                    <a:cxn ang="0">
                      <a:pos x="0" y="14"/>
                    </a:cxn>
                    <a:cxn ang="0">
                      <a:pos x="3" y="15"/>
                    </a:cxn>
                    <a:cxn ang="0">
                      <a:pos x="11" y="5"/>
                    </a:cxn>
                    <a:cxn ang="0">
                      <a:pos x="13" y="4"/>
                    </a:cxn>
                    <a:cxn ang="0">
                      <a:pos x="11" y="5"/>
                    </a:cxn>
                    <a:cxn ang="0">
                      <a:pos x="11" y="5"/>
                    </a:cxn>
                  </a:cxnLst>
                  <a:rect l="0" t="0" r="r" b="b"/>
                  <a:pathLst>
                    <a:path w="18" h="17">
                      <a:moveTo>
                        <a:pt x="2" y="16"/>
                      </a:moveTo>
                      <a:lnTo>
                        <a:pt x="3" y="16"/>
                      </a:lnTo>
                      <a:lnTo>
                        <a:pt x="3" y="16"/>
                      </a:lnTo>
                      <a:lnTo>
                        <a:pt x="3" y="16"/>
                      </a:lnTo>
                      <a:lnTo>
                        <a:pt x="3" y="17"/>
                      </a:lnTo>
                      <a:lnTo>
                        <a:pt x="2" y="17"/>
                      </a:lnTo>
                      <a:lnTo>
                        <a:pt x="3" y="17"/>
                      </a:lnTo>
                      <a:lnTo>
                        <a:pt x="4" y="17"/>
                      </a:lnTo>
                      <a:lnTo>
                        <a:pt x="6" y="16"/>
                      </a:lnTo>
                      <a:lnTo>
                        <a:pt x="7" y="16"/>
                      </a:lnTo>
                      <a:lnTo>
                        <a:pt x="7" y="15"/>
                      </a:lnTo>
                      <a:lnTo>
                        <a:pt x="7" y="15"/>
                      </a:lnTo>
                      <a:lnTo>
                        <a:pt x="8" y="15"/>
                      </a:lnTo>
                      <a:lnTo>
                        <a:pt x="8" y="15"/>
                      </a:lnTo>
                      <a:lnTo>
                        <a:pt x="9" y="15"/>
                      </a:lnTo>
                      <a:lnTo>
                        <a:pt x="10" y="14"/>
                      </a:lnTo>
                      <a:lnTo>
                        <a:pt x="11" y="14"/>
                      </a:lnTo>
                      <a:lnTo>
                        <a:pt x="12" y="14"/>
                      </a:lnTo>
                      <a:lnTo>
                        <a:pt x="12" y="13"/>
                      </a:lnTo>
                      <a:lnTo>
                        <a:pt x="15" y="13"/>
                      </a:lnTo>
                      <a:lnTo>
                        <a:pt x="15" y="12"/>
                      </a:lnTo>
                      <a:lnTo>
                        <a:pt x="16" y="12"/>
                      </a:lnTo>
                      <a:lnTo>
                        <a:pt x="16" y="11"/>
                      </a:lnTo>
                      <a:lnTo>
                        <a:pt x="16" y="11"/>
                      </a:lnTo>
                      <a:lnTo>
                        <a:pt x="16" y="10"/>
                      </a:lnTo>
                      <a:lnTo>
                        <a:pt x="16" y="10"/>
                      </a:lnTo>
                      <a:lnTo>
                        <a:pt x="16" y="9"/>
                      </a:lnTo>
                      <a:lnTo>
                        <a:pt x="16" y="8"/>
                      </a:lnTo>
                      <a:lnTo>
                        <a:pt x="16" y="8"/>
                      </a:lnTo>
                      <a:lnTo>
                        <a:pt x="16" y="7"/>
                      </a:lnTo>
                      <a:lnTo>
                        <a:pt x="16" y="7"/>
                      </a:lnTo>
                      <a:lnTo>
                        <a:pt x="15" y="6"/>
                      </a:lnTo>
                      <a:lnTo>
                        <a:pt x="15" y="6"/>
                      </a:lnTo>
                      <a:lnTo>
                        <a:pt x="16" y="6"/>
                      </a:lnTo>
                      <a:lnTo>
                        <a:pt x="17" y="6"/>
                      </a:lnTo>
                      <a:lnTo>
                        <a:pt x="15" y="5"/>
                      </a:lnTo>
                      <a:lnTo>
                        <a:pt x="14" y="5"/>
                      </a:lnTo>
                      <a:lnTo>
                        <a:pt x="16" y="5"/>
                      </a:lnTo>
                      <a:lnTo>
                        <a:pt x="16" y="5"/>
                      </a:lnTo>
                      <a:lnTo>
                        <a:pt x="16" y="5"/>
                      </a:lnTo>
                      <a:lnTo>
                        <a:pt x="16" y="4"/>
                      </a:lnTo>
                      <a:lnTo>
                        <a:pt x="17" y="4"/>
                      </a:lnTo>
                      <a:lnTo>
                        <a:pt x="18" y="3"/>
                      </a:lnTo>
                      <a:lnTo>
                        <a:pt x="18" y="3"/>
                      </a:lnTo>
                      <a:lnTo>
                        <a:pt x="18" y="2"/>
                      </a:lnTo>
                      <a:lnTo>
                        <a:pt x="17" y="1"/>
                      </a:lnTo>
                      <a:lnTo>
                        <a:pt x="17" y="1"/>
                      </a:lnTo>
                      <a:lnTo>
                        <a:pt x="16" y="1"/>
                      </a:lnTo>
                      <a:lnTo>
                        <a:pt x="16" y="0"/>
                      </a:lnTo>
                      <a:lnTo>
                        <a:pt x="16" y="0"/>
                      </a:lnTo>
                      <a:lnTo>
                        <a:pt x="13" y="0"/>
                      </a:lnTo>
                      <a:lnTo>
                        <a:pt x="13" y="0"/>
                      </a:lnTo>
                      <a:lnTo>
                        <a:pt x="12" y="1"/>
                      </a:lnTo>
                      <a:lnTo>
                        <a:pt x="12" y="1"/>
                      </a:lnTo>
                      <a:lnTo>
                        <a:pt x="12" y="1"/>
                      </a:lnTo>
                      <a:lnTo>
                        <a:pt x="12" y="1"/>
                      </a:lnTo>
                      <a:lnTo>
                        <a:pt x="10" y="1"/>
                      </a:lnTo>
                      <a:lnTo>
                        <a:pt x="10" y="1"/>
                      </a:lnTo>
                      <a:lnTo>
                        <a:pt x="9" y="1"/>
                      </a:lnTo>
                      <a:lnTo>
                        <a:pt x="9" y="1"/>
                      </a:lnTo>
                      <a:lnTo>
                        <a:pt x="9" y="2"/>
                      </a:lnTo>
                      <a:lnTo>
                        <a:pt x="9" y="2"/>
                      </a:lnTo>
                      <a:lnTo>
                        <a:pt x="9" y="2"/>
                      </a:lnTo>
                      <a:lnTo>
                        <a:pt x="8" y="2"/>
                      </a:lnTo>
                      <a:lnTo>
                        <a:pt x="7" y="3"/>
                      </a:lnTo>
                      <a:lnTo>
                        <a:pt x="7" y="3"/>
                      </a:lnTo>
                      <a:lnTo>
                        <a:pt x="8" y="3"/>
                      </a:lnTo>
                      <a:lnTo>
                        <a:pt x="9" y="3"/>
                      </a:lnTo>
                      <a:lnTo>
                        <a:pt x="8" y="3"/>
                      </a:lnTo>
                      <a:lnTo>
                        <a:pt x="9" y="4"/>
                      </a:lnTo>
                      <a:lnTo>
                        <a:pt x="9" y="4"/>
                      </a:lnTo>
                      <a:lnTo>
                        <a:pt x="9" y="4"/>
                      </a:lnTo>
                      <a:lnTo>
                        <a:pt x="8" y="4"/>
                      </a:lnTo>
                      <a:lnTo>
                        <a:pt x="8" y="4"/>
                      </a:lnTo>
                      <a:lnTo>
                        <a:pt x="8" y="5"/>
                      </a:lnTo>
                      <a:lnTo>
                        <a:pt x="6" y="5"/>
                      </a:lnTo>
                      <a:lnTo>
                        <a:pt x="6" y="5"/>
                      </a:lnTo>
                      <a:lnTo>
                        <a:pt x="6" y="4"/>
                      </a:lnTo>
                      <a:lnTo>
                        <a:pt x="3" y="4"/>
                      </a:lnTo>
                      <a:lnTo>
                        <a:pt x="3" y="6"/>
                      </a:lnTo>
                      <a:lnTo>
                        <a:pt x="4" y="6"/>
                      </a:lnTo>
                      <a:lnTo>
                        <a:pt x="4" y="6"/>
                      </a:lnTo>
                      <a:lnTo>
                        <a:pt x="4" y="7"/>
                      </a:lnTo>
                      <a:lnTo>
                        <a:pt x="3" y="7"/>
                      </a:lnTo>
                      <a:lnTo>
                        <a:pt x="3" y="7"/>
                      </a:lnTo>
                      <a:lnTo>
                        <a:pt x="2" y="8"/>
                      </a:lnTo>
                      <a:lnTo>
                        <a:pt x="2" y="8"/>
                      </a:lnTo>
                      <a:lnTo>
                        <a:pt x="3" y="9"/>
                      </a:lnTo>
                      <a:lnTo>
                        <a:pt x="4" y="9"/>
                      </a:lnTo>
                      <a:lnTo>
                        <a:pt x="4" y="9"/>
                      </a:lnTo>
                      <a:lnTo>
                        <a:pt x="5" y="9"/>
                      </a:lnTo>
                      <a:lnTo>
                        <a:pt x="5" y="9"/>
                      </a:lnTo>
                      <a:lnTo>
                        <a:pt x="6" y="9"/>
                      </a:lnTo>
                      <a:lnTo>
                        <a:pt x="6" y="10"/>
                      </a:lnTo>
                      <a:lnTo>
                        <a:pt x="6" y="10"/>
                      </a:lnTo>
                      <a:lnTo>
                        <a:pt x="5" y="10"/>
                      </a:lnTo>
                      <a:lnTo>
                        <a:pt x="5" y="11"/>
                      </a:lnTo>
                      <a:lnTo>
                        <a:pt x="4" y="11"/>
                      </a:lnTo>
                      <a:lnTo>
                        <a:pt x="3" y="11"/>
                      </a:lnTo>
                      <a:lnTo>
                        <a:pt x="3" y="12"/>
                      </a:lnTo>
                      <a:lnTo>
                        <a:pt x="3" y="12"/>
                      </a:lnTo>
                      <a:lnTo>
                        <a:pt x="3" y="13"/>
                      </a:lnTo>
                      <a:lnTo>
                        <a:pt x="2" y="13"/>
                      </a:lnTo>
                      <a:lnTo>
                        <a:pt x="1" y="13"/>
                      </a:lnTo>
                      <a:lnTo>
                        <a:pt x="1" y="13"/>
                      </a:lnTo>
                      <a:lnTo>
                        <a:pt x="1" y="14"/>
                      </a:lnTo>
                      <a:lnTo>
                        <a:pt x="1" y="14"/>
                      </a:lnTo>
                      <a:lnTo>
                        <a:pt x="2" y="14"/>
                      </a:lnTo>
                      <a:lnTo>
                        <a:pt x="1" y="14"/>
                      </a:lnTo>
                      <a:lnTo>
                        <a:pt x="0" y="14"/>
                      </a:lnTo>
                      <a:lnTo>
                        <a:pt x="0" y="15"/>
                      </a:lnTo>
                      <a:lnTo>
                        <a:pt x="3" y="15"/>
                      </a:lnTo>
                      <a:lnTo>
                        <a:pt x="2" y="16"/>
                      </a:lnTo>
                      <a:close/>
                      <a:moveTo>
                        <a:pt x="11" y="5"/>
                      </a:moveTo>
                      <a:lnTo>
                        <a:pt x="12" y="3"/>
                      </a:lnTo>
                      <a:lnTo>
                        <a:pt x="13" y="4"/>
                      </a:lnTo>
                      <a:lnTo>
                        <a:pt x="12" y="5"/>
                      </a:lnTo>
                      <a:lnTo>
                        <a:pt x="11" y="5"/>
                      </a:lnTo>
                      <a:lnTo>
                        <a:pt x="10" y="5"/>
                      </a:lnTo>
                      <a:lnTo>
                        <a:pt x="11"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3" name="Freeform 189"/>
                <p:cNvSpPr>
                  <a:spLocks/>
                </p:cNvSpPr>
                <p:nvPr/>
              </p:nvSpPr>
              <p:spPr bwMode="gray">
                <a:xfrm>
                  <a:off x="4970463" y="4037013"/>
                  <a:ext cx="3175" cy="1588"/>
                </a:xfrm>
                <a:custGeom>
                  <a:avLst/>
                  <a:gdLst/>
                  <a:ahLst/>
                  <a:cxnLst>
                    <a:cxn ang="0">
                      <a:pos x="1" y="0"/>
                    </a:cxn>
                    <a:cxn ang="0">
                      <a:pos x="2" y="0"/>
                    </a:cxn>
                    <a:cxn ang="0">
                      <a:pos x="2" y="0"/>
                    </a:cxn>
                    <a:cxn ang="0">
                      <a:pos x="1" y="0"/>
                    </a:cxn>
                    <a:cxn ang="0">
                      <a:pos x="0" y="0"/>
                    </a:cxn>
                    <a:cxn ang="0">
                      <a:pos x="0" y="0"/>
                    </a:cxn>
                    <a:cxn ang="0">
                      <a:pos x="1" y="0"/>
                    </a:cxn>
                    <a:cxn ang="0">
                      <a:pos x="1" y="0"/>
                    </a:cxn>
                  </a:cxnLst>
                  <a:rect l="0" t="0" r="r" b="b"/>
                  <a:pathLst>
                    <a:path w="2">
                      <a:moveTo>
                        <a:pt x="1" y="0"/>
                      </a:moveTo>
                      <a:lnTo>
                        <a:pt x="2" y="0"/>
                      </a:lnTo>
                      <a:lnTo>
                        <a:pt x="2" y="0"/>
                      </a:lnTo>
                      <a:lnTo>
                        <a:pt x="1" y="0"/>
                      </a:lnTo>
                      <a:lnTo>
                        <a:pt x="0" y="0"/>
                      </a:lnTo>
                      <a:lnTo>
                        <a:pt x="0" y="0"/>
                      </a:lnTo>
                      <a:lnTo>
                        <a:pt x="1" y="0"/>
                      </a:ln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4" name="Freeform 190"/>
                <p:cNvSpPr>
                  <a:spLocks/>
                </p:cNvSpPr>
                <p:nvPr/>
              </p:nvSpPr>
              <p:spPr bwMode="gray">
                <a:xfrm>
                  <a:off x="4970463" y="4041775"/>
                  <a:ext cx="1588" cy="1588"/>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5" name="Freeform 191"/>
                <p:cNvSpPr>
                  <a:spLocks/>
                </p:cNvSpPr>
                <p:nvPr/>
              </p:nvSpPr>
              <p:spPr bwMode="gray">
                <a:xfrm>
                  <a:off x="4962526" y="4040188"/>
                  <a:ext cx="1588" cy="1588"/>
                </a:xfrm>
                <a:custGeom>
                  <a:avLst/>
                  <a:gdLst/>
                  <a:ahLst/>
                  <a:cxnLst>
                    <a:cxn ang="0">
                      <a:pos x="1" y="1"/>
                    </a:cxn>
                    <a:cxn ang="0">
                      <a:pos x="0" y="0"/>
                    </a:cxn>
                    <a:cxn ang="0">
                      <a:pos x="0" y="1"/>
                    </a:cxn>
                    <a:cxn ang="0">
                      <a:pos x="1" y="1"/>
                    </a:cxn>
                  </a:cxnLst>
                  <a:rect l="0" t="0" r="r" b="b"/>
                  <a:pathLst>
                    <a:path w="1" h="1">
                      <a:moveTo>
                        <a:pt x="1" y="1"/>
                      </a:moveTo>
                      <a:lnTo>
                        <a:pt x="0" y="0"/>
                      </a:lnTo>
                      <a:lnTo>
                        <a:pt x="0" y="1"/>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6" name="Freeform 192"/>
                <p:cNvSpPr>
                  <a:spLocks/>
                </p:cNvSpPr>
                <p:nvPr/>
              </p:nvSpPr>
              <p:spPr bwMode="gray">
                <a:xfrm>
                  <a:off x="4968876" y="4029075"/>
                  <a:ext cx="3175" cy="4763"/>
                </a:xfrm>
                <a:custGeom>
                  <a:avLst/>
                  <a:gdLst/>
                  <a:ahLst/>
                  <a:cxnLst>
                    <a:cxn ang="0">
                      <a:pos x="2" y="0"/>
                    </a:cxn>
                    <a:cxn ang="0">
                      <a:pos x="0" y="0"/>
                    </a:cxn>
                    <a:cxn ang="0">
                      <a:pos x="0" y="1"/>
                    </a:cxn>
                    <a:cxn ang="0">
                      <a:pos x="1" y="3"/>
                    </a:cxn>
                    <a:cxn ang="0">
                      <a:pos x="2" y="0"/>
                    </a:cxn>
                  </a:cxnLst>
                  <a:rect l="0" t="0" r="r" b="b"/>
                  <a:pathLst>
                    <a:path w="2" h="3">
                      <a:moveTo>
                        <a:pt x="2" y="0"/>
                      </a:moveTo>
                      <a:lnTo>
                        <a:pt x="0" y="0"/>
                      </a:lnTo>
                      <a:lnTo>
                        <a:pt x="0" y="1"/>
                      </a:lnTo>
                      <a:lnTo>
                        <a:pt x="1" y="3"/>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7" name="Freeform 193"/>
                <p:cNvSpPr>
                  <a:spLocks/>
                </p:cNvSpPr>
                <p:nvPr/>
              </p:nvSpPr>
              <p:spPr bwMode="gray">
                <a:xfrm>
                  <a:off x="4968876" y="4024313"/>
                  <a:ext cx="4763" cy="3175"/>
                </a:xfrm>
                <a:custGeom>
                  <a:avLst/>
                  <a:gdLst/>
                  <a:ahLst/>
                  <a:cxnLst>
                    <a:cxn ang="0">
                      <a:pos x="0" y="1"/>
                    </a:cxn>
                    <a:cxn ang="0">
                      <a:pos x="1" y="1"/>
                    </a:cxn>
                    <a:cxn ang="0">
                      <a:pos x="2" y="1"/>
                    </a:cxn>
                    <a:cxn ang="0">
                      <a:pos x="2" y="2"/>
                    </a:cxn>
                    <a:cxn ang="0">
                      <a:pos x="3" y="2"/>
                    </a:cxn>
                    <a:cxn ang="0">
                      <a:pos x="3" y="1"/>
                    </a:cxn>
                    <a:cxn ang="0">
                      <a:pos x="2" y="0"/>
                    </a:cxn>
                    <a:cxn ang="0">
                      <a:pos x="0" y="0"/>
                    </a:cxn>
                    <a:cxn ang="0">
                      <a:pos x="0" y="1"/>
                    </a:cxn>
                  </a:cxnLst>
                  <a:rect l="0" t="0" r="r" b="b"/>
                  <a:pathLst>
                    <a:path w="3" h="2">
                      <a:moveTo>
                        <a:pt x="0" y="1"/>
                      </a:moveTo>
                      <a:lnTo>
                        <a:pt x="1" y="1"/>
                      </a:lnTo>
                      <a:lnTo>
                        <a:pt x="2" y="1"/>
                      </a:lnTo>
                      <a:lnTo>
                        <a:pt x="2" y="2"/>
                      </a:lnTo>
                      <a:lnTo>
                        <a:pt x="3" y="2"/>
                      </a:lnTo>
                      <a:lnTo>
                        <a:pt x="3" y="1"/>
                      </a:lnTo>
                      <a:lnTo>
                        <a:pt x="2" y="0"/>
                      </a:lnTo>
                      <a:lnTo>
                        <a:pt x="0"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8" name="Freeform 194"/>
                <p:cNvSpPr>
                  <a:spLocks/>
                </p:cNvSpPr>
                <p:nvPr/>
              </p:nvSpPr>
              <p:spPr bwMode="gray">
                <a:xfrm>
                  <a:off x="4964113" y="4043363"/>
                  <a:ext cx="1588" cy="1588"/>
                </a:xfrm>
                <a:custGeom>
                  <a:avLst/>
                  <a:gdLst/>
                  <a:ahLst/>
                  <a:cxnLst>
                    <a:cxn ang="0">
                      <a:pos x="0" y="0"/>
                    </a:cxn>
                    <a:cxn ang="0">
                      <a:pos x="0" y="1"/>
                    </a:cxn>
                    <a:cxn ang="0">
                      <a:pos x="0" y="1"/>
                    </a:cxn>
                    <a:cxn ang="0">
                      <a:pos x="1" y="1"/>
                    </a:cxn>
                    <a:cxn ang="0">
                      <a:pos x="1" y="1"/>
                    </a:cxn>
                    <a:cxn ang="0">
                      <a:pos x="0" y="0"/>
                    </a:cxn>
                    <a:cxn ang="0">
                      <a:pos x="0" y="0"/>
                    </a:cxn>
                  </a:cxnLst>
                  <a:rect l="0" t="0" r="r" b="b"/>
                  <a:pathLst>
                    <a:path w="1" h="1">
                      <a:moveTo>
                        <a:pt x="0" y="0"/>
                      </a:moveTo>
                      <a:lnTo>
                        <a:pt x="0" y="1"/>
                      </a:lnTo>
                      <a:lnTo>
                        <a:pt x="0" y="1"/>
                      </a:lnTo>
                      <a:lnTo>
                        <a:pt x="1" y="1"/>
                      </a:lnTo>
                      <a:lnTo>
                        <a:pt x="1" y="1"/>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699" name="Freeform 195"/>
                <p:cNvSpPr>
                  <a:spLocks/>
                </p:cNvSpPr>
                <p:nvPr/>
              </p:nvSpPr>
              <p:spPr bwMode="gray">
                <a:xfrm>
                  <a:off x="4975226" y="4035425"/>
                  <a:ext cx="1588" cy="1588"/>
                </a:xfrm>
                <a:custGeom>
                  <a:avLst/>
                  <a:gdLst/>
                  <a:ahLst/>
                  <a:cxnLst>
                    <a:cxn ang="0">
                      <a:pos x="1" y="1"/>
                    </a:cxn>
                    <a:cxn ang="0">
                      <a:pos x="1" y="0"/>
                    </a:cxn>
                    <a:cxn ang="0">
                      <a:pos x="1" y="0"/>
                    </a:cxn>
                    <a:cxn ang="0">
                      <a:pos x="0" y="0"/>
                    </a:cxn>
                    <a:cxn ang="0">
                      <a:pos x="0" y="1"/>
                    </a:cxn>
                    <a:cxn ang="0">
                      <a:pos x="1" y="1"/>
                    </a:cxn>
                    <a:cxn ang="0">
                      <a:pos x="1" y="1"/>
                    </a:cxn>
                  </a:cxnLst>
                  <a:rect l="0" t="0" r="r" b="b"/>
                  <a:pathLst>
                    <a:path w="1" h="1">
                      <a:moveTo>
                        <a:pt x="1" y="1"/>
                      </a:moveTo>
                      <a:lnTo>
                        <a:pt x="1" y="0"/>
                      </a:lnTo>
                      <a:lnTo>
                        <a:pt x="1" y="0"/>
                      </a:lnTo>
                      <a:lnTo>
                        <a:pt x="0" y="0"/>
                      </a:lnTo>
                      <a:lnTo>
                        <a:pt x="0" y="1"/>
                      </a:lnTo>
                      <a:lnTo>
                        <a:pt x="1" y="1"/>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0" name="Freeform 196"/>
                <p:cNvSpPr>
                  <a:spLocks/>
                </p:cNvSpPr>
                <p:nvPr/>
              </p:nvSpPr>
              <p:spPr bwMode="gray">
                <a:xfrm>
                  <a:off x="4976813" y="4040188"/>
                  <a:ext cx="4763" cy="3175"/>
                </a:xfrm>
                <a:custGeom>
                  <a:avLst/>
                  <a:gdLst/>
                  <a:ahLst/>
                  <a:cxnLst>
                    <a:cxn ang="0">
                      <a:pos x="1" y="1"/>
                    </a:cxn>
                    <a:cxn ang="0">
                      <a:pos x="0" y="2"/>
                    </a:cxn>
                    <a:cxn ang="0">
                      <a:pos x="3" y="0"/>
                    </a:cxn>
                    <a:cxn ang="0">
                      <a:pos x="2" y="0"/>
                    </a:cxn>
                    <a:cxn ang="0">
                      <a:pos x="1" y="1"/>
                    </a:cxn>
                  </a:cxnLst>
                  <a:rect l="0" t="0" r="r" b="b"/>
                  <a:pathLst>
                    <a:path w="3" h="2">
                      <a:moveTo>
                        <a:pt x="1" y="1"/>
                      </a:moveTo>
                      <a:lnTo>
                        <a:pt x="0" y="2"/>
                      </a:lnTo>
                      <a:lnTo>
                        <a:pt x="3" y="0"/>
                      </a:lnTo>
                      <a:lnTo>
                        <a:pt x="2" y="0"/>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1" name="Freeform 197"/>
                <p:cNvSpPr>
                  <a:spLocks/>
                </p:cNvSpPr>
                <p:nvPr/>
              </p:nvSpPr>
              <p:spPr bwMode="gray">
                <a:xfrm>
                  <a:off x="4983163" y="4044950"/>
                  <a:ext cx="1588" cy="4763"/>
                </a:xfrm>
                <a:custGeom>
                  <a:avLst/>
                  <a:gdLst/>
                  <a:ahLst/>
                  <a:cxnLst>
                    <a:cxn ang="0">
                      <a:pos x="0" y="0"/>
                    </a:cxn>
                    <a:cxn ang="0">
                      <a:pos x="0" y="1"/>
                    </a:cxn>
                    <a:cxn ang="0">
                      <a:pos x="0" y="3"/>
                    </a:cxn>
                    <a:cxn ang="0">
                      <a:pos x="0" y="3"/>
                    </a:cxn>
                    <a:cxn ang="0">
                      <a:pos x="0" y="2"/>
                    </a:cxn>
                    <a:cxn ang="0">
                      <a:pos x="1" y="2"/>
                    </a:cxn>
                    <a:cxn ang="0">
                      <a:pos x="1" y="1"/>
                    </a:cxn>
                    <a:cxn ang="0">
                      <a:pos x="1" y="0"/>
                    </a:cxn>
                    <a:cxn ang="0">
                      <a:pos x="0" y="0"/>
                    </a:cxn>
                    <a:cxn ang="0">
                      <a:pos x="0" y="0"/>
                    </a:cxn>
                  </a:cxnLst>
                  <a:rect l="0" t="0" r="r" b="b"/>
                  <a:pathLst>
                    <a:path w="1" h="3">
                      <a:moveTo>
                        <a:pt x="0" y="0"/>
                      </a:moveTo>
                      <a:lnTo>
                        <a:pt x="0" y="1"/>
                      </a:lnTo>
                      <a:lnTo>
                        <a:pt x="0" y="3"/>
                      </a:lnTo>
                      <a:lnTo>
                        <a:pt x="0" y="3"/>
                      </a:lnTo>
                      <a:lnTo>
                        <a:pt x="0" y="2"/>
                      </a:lnTo>
                      <a:lnTo>
                        <a:pt x="1" y="2"/>
                      </a:lnTo>
                      <a:lnTo>
                        <a:pt x="1" y="1"/>
                      </a:lnTo>
                      <a:lnTo>
                        <a:pt x="1"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2" name="Freeform 198"/>
                <p:cNvSpPr>
                  <a:spLocks/>
                </p:cNvSpPr>
                <p:nvPr/>
              </p:nvSpPr>
              <p:spPr bwMode="gray">
                <a:xfrm>
                  <a:off x="4978401" y="4049713"/>
                  <a:ext cx="1588" cy="3175"/>
                </a:xfrm>
                <a:custGeom>
                  <a:avLst/>
                  <a:gdLst/>
                  <a:ahLst/>
                  <a:cxnLst>
                    <a:cxn ang="0">
                      <a:pos x="0" y="2"/>
                    </a:cxn>
                    <a:cxn ang="0">
                      <a:pos x="1" y="2"/>
                    </a:cxn>
                    <a:cxn ang="0">
                      <a:pos x="0" y="0"/>
                    </a:cxn>
                    <a:cxn ang="0">
                      <a:pos x="0" y="2"/>
                    </a:cxn>
                  </a:cxnLst>
                  <a:rect l="0" t="0" r="r" b="b"/>
                  <a:pathLst>
                    <a:path w="1" h="2">
                      <a:moveTo>
                        <a:pt x="0" y="2"/>
                      </a:moveTo>
                      <a:lnTo>
                        <a:pt x="1" y="2"/>
                      </a:lnTo>
                      <a:lnTo>
                        <a:pt x="0"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3" name="Freeform 199"/>
                <p:cNvSpPr>
                  <a:spLocks/>
                </p:cNvSpPr>
                <p:nvPr/>
              </p:nvSpPr>
              <p:spPr bwMode="gray">
                <a:xfrm>
                  <a:off x="4973638" y="4043363"/>
                  <a:ext cx="1588" cy="1588"/>
                </a:xfrm>
                <a:custGeom>
                  <a:avLst/>
                  <a:gdLst/>
                  <a:ahLst/>
                  <a:cxnLst>
                    <a:cxn ang="0">
                      <a:pos x="0" y="0"/>
                    </a:cxn>
                    <a:cxn ang="0">
                      <a:pos x="0" y="1"/>
                    </a:cxn>
                    <a:cxn ang="0">
                      <a:pos x="0" y="1"/>
                    </a:cxn>
                    <a:cxn ang="0">
                      <a:pos x="1" y="1"/>
                    </a:cxn>
                    <a:cxn ang="0">
                      <a:pos x="0" y="0"/>
                    </a:cxn>
                    <a:cxn ang="0">
                      <a:pos x="0" y="0"/>
                    </a:cxn>
                  </a:cxnLst>
                  <a:rect l="0" t="0" r="r" b="b"/>
                  <a:pathLst>
                    <a:path w="1" h="1">
                      <a:moveTo>
                        <a:pt x="0" y="0"/>
                      </a:moveTo>
                      <a:lnTo>
                        <a:pt x="0" y="1"/>
                      </a:lnTo>
                      <a:lnTo>
                        <a:pt x="0" y="1"/>
                      </a:lnTo>
                      <a:lnTo>
                        <a:pt x="1" y="1"/>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4" name="Freeform 200"/>
                <p:cNvSpPr>
                  <a:spLocks/>
                </p:cNvSpPr>
                <p:nvPr/>
              </p:nvSpPr>
              <p:spPr bwMode="gray">
                <a:xfrm>
                  <a:off x="4975226" y="4038600"/>
                  <a:ext cx="1588" cy="1588"/>
                </a:xfrm>
                <a:custGeom>
                  <a:avLst/>
                  <a:gdLst/>
                  <a:ahLst/>
                  <a:cxnLst>
                    <a:cxn ang="0">
                      <a:pos x="0" y="0"/>
                    </a:cxn>
                    <a:cxn ang="0">
                      <a:pos x="1" y="1"/>
                    </a:cxn>
                    <a:cxn ang="0">
                      <a:pos x="1" y="0"/>
                    </a:cxn>
                    <a:cxn ang="0">
                      <a:pos x="0" y="0"/>
                    </a:cxn>
                  </a:cxnLst>
                  <a:rect l="0" t="0" r="r" b="b"/>
                  <a:pathLst>
                    <a:path w="1" h="1">
                      <a:moveTo>
                        <a:pt x="0" y="0"/>
                      </a:moveTo>
                      <a:lnTo>
                        <a:pt x="1" y="1"/>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5" name="Freeform 201"/>
                <p:cNvSpPr>
                  <a:spLocks/>
                </p:cNvSpPr>
                <p:nvPr/>
              </p:nvSpPr>
              <p:spPr bwMode="gray">
                <a:xfrm>
                  <a:off x="4962526" y="4033838"/>
                  <a:ext cx="3175" cy="3175"/>
                </a:xfrm>
                <a:custGeom>
                  <a:avLst/>
                  <a:gdLst/>
                  <a:ahLst/>
                  <a:cxnLst>
                    <a:cxn ang="0">
                      <a:pos x="1" y="2"/>
                    </a:cxn>
                    <a:cxn ang="0">
                      <a:pos x="2" y="1"/>
                    </a:cxn>
                    <a:cxn ang="0">
                      <a:pos x="0" y="0"/>
                    </a:cxn>
                    <a:cxn ang="0">
                      <a:pos x="1" y="2"/>
                    </a:cxn>
                  </a:cxnLst>
                  <a:rect l="0" t="0" r="r" b="b"/>
                  <a:pathLst>
                    <a:path w="2" h="2">
                      <a:moveTo>
                        <a:pt x="1" y="2"/>
                      </a:moveTo>
                      <a:lnTo>
                        <a:pt x="2" y="1"/>
                      </a:lnTo>
                      <a:lnTo>
                        <a:pt x="0" y="0"/>
                      </a:lnTo>
                      <a:lnTo>
                        <a:pt x="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6" name="Freeform 202"/>
                <p:cNvSpPr>
                  <a:spLocks/>
                </p:cNvSpPr>
                <p:nvPr/>
              </p:nvSpPr>
              <p:spPr bwMode="gray">
                <a:xfrm>
                  <a:off x="4935538" y="4033838"/>
                  <a:ext cx="3175" cy="3175"/>
                </a:xfrm>
                <a:custGeom>
                  <a:avLst/>
                  <a:gdLst/>
                  <a:ahLst/>
                  <a:cxnLst>
                    <a:cxn ang="0">
                      <a:pos x="1" y="1"/>
                    </a:cxn>
                    <a:cxn ang="0">
                      <a:pos x="0" y="1"/>
                    </a:cxn>
                    <a:cxn ang="0">
                      <a:pos x="1" y="1"/>
                    </a:cxn>
                    <a:cxn ang="0">
                      <a:pos x="1" y="1"/>
                    </a:cxn>
                    <a:cxn ang="0">
                      <a:pos x="1" y="2"/>
                    </a:cxn>
                    <a:cxn ang="0">
                      <a:pos x="2" y="1"/>
                    </a:cxn>
                    <a:cxn ang="0">
                      <a:pos x="2" y="1"/>
                    </a:cxn>
                    <a:cxn ang="0">
                      <a:pos x="1" y="0"/>
                    </a:cxn>
                    <a:cxn ang="0">
                      <a:pos x="1" y="1"/>
                    </a:cxn>
                  </a:cxnLst>
                  <a:rect l="0" t="0" r="r" b="b"/>
                  <a:pathLst>
                    <a:path w="2" h="2">
                      <a:moveTo>
                        <a:pt x="1" y="1"/>
                      </a:moveTo>
                      <a:lnTo>
                        <a:pt x="0" y="1"/>
                      </a:lnTo>
                      <a:lnTo>
                        <a:pt x="1" y="1"/>
                      </a:lnTo>
                      <a:lnTo>
                        <a:pt x="1" y="1"/>
                      </a:lnTo>
                      <a:lnTo>
                        <a:pt x="1" y="2"/>
                      </a:lnTo>
                      <a:lnTo>
                        <a:pt x="2" y="1"/>
                      </a:lnTo>
                      <a:lnTo>
                        <a:pt x="2" y="1"/>
                      </a:lnTo>
                      <a:lnTo>
                        <a:pt x="1" y="0"/>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7" name="Freeform 203"/>
                <p:cNvSpPr>
                  <a:spLocks/>
                </p:cNvSpPr>
                <p:nvPr/>
              </p:nvSpPr>
              <p:spPr bwMode="gray">
                <a:xfrm>
                  <a:off x="4940301" y="4032250"/>
                  <a:ext cx="14288" cy="12700"/>
                </a:xfrm>
                <a:custGeom>
                  <a:avLst/>
                  <a:gdLst/>
                  <a:ahLst/>
                  <a:cxnLst>
                    <a:cxn ang="0">
                      <a:pos x="8" y="2"/>
                    </a:cxn>
                    <a:cxn ang="0">
                      <a:pos x="8" y="2"/>
                    </a:cxn>
                    <a:cxn ang="0">
                      <a:pos x="7" y="2"/>
                    </a:cxn>
                    <a:cxn ang="0">
                      <a:pos x="7" y="1"/>
                    </a:cxn>
                    <a:cxn ang="0">
                      <a:pos x="6" y="1"/>
                    </a:cxn>
                    <a:cxn ang="0">
                      <a:pos x="5" y="0"/>
                    </a:cxn>
                    <a:cxn ang="0">
                      <a:pos x="4" y="0"/>
                    </a:cxn>
                    <a:cxn ang="0">
                      <a:pos x="4" y="0"/>
                    </a:cxn>
                    <a:cxn ang="0">
                      <a:pos x="3" y="0"/>
                    </a:cxn>
                    <a:cxn ang="0">
                      <a:pos x="2" y="0"/>
                    </a:cxn>
                    <a:cxn ang="0">
                      <a:pos x="1" y="0"/>
                    </a:cxn>
                    <a:cxn ang="0">
                      <a:pos x="0" y="2"/>
                    </a:cxn>
                    <a:cxn ang="0">
                      <a:pos x="2" y="3"/>
                    </a:cxn>
                    <a:cxn ang="0">
                      <a:pos x="2" y="4"/>
                    </a:cxn>
                    <a:cxn ang="0">
                      <a:pos x="2" y="5"/>
                    </a:cxn>
                    <a:cxn ang="0">
                      <a:pos x="2" y="6"/>
                    </a:cxn>
                    <a:cxn ang="0">
                      <a:pos x="2" y="6"/>
                    </a:cxn>
                    <a:cxn ang="0">
                      <a:pos x="3" y="6"/>
                    </a:cxn>
                    <a:cxn ang="0">
                      <a:pos x="3" y="6"/>
                    </a:cxn>
                    <a:cxn ang="0">
                      <a:pos x="3" y="6"/>
                    </a:cxn>
                    <a:cxn ang="0">
                      <a:pos x="4" y="5"/>
                    </a:cxn>
                    <a:cxn ang="0">
                      <a:pos x="4" y="5"/>
                    </a:cxn>
                    <a:cxn ang="0">
                      <a:pos x="6" y="8"/>
                    </a:cxn>
                    <a:cxn ang="0">
                      <a:pos x="6" y="6"/>
                    </a:cxn>
                    <a:cxn ang="0">
                      <a:pos x="7" y="8"/>
                    </a:cxn>
                    <a:cxn ang="0">
                      <a:pos x="8" y="8"/>
                    </a:cxn>
                    <a:cxn ang="0">
                      <a:pos x="7" y="7"/>
                    </a:cxn>
                    <a:cxn ang="0">
                      <a:pos x="8" y="6"/>
                    </a:cxn>
                    <a:cxn ang="0">
                      <a:pos x="8" y="5"/>
                    </a:cxn>
                    <a:cxn ang="0">
                      <a:pos x="7" y="5"/>
                    </a:cxn>
                    <a:cxn ang="0">
                      <a:pos x="7" y="4"/>
                    </a:cxn>
                    <a:cxn ang="0">
                      <a:pos x="7" y="4"/>
                    </a:cxn>
                    <a:cxn ang="0">
                      <a:pos x="6" y="3"/>
                    </a:cxn>
                    <a:cxn ang="0">
                      <a:pos x="6" y="3"/>
                    </a:cxn>
                    <a:cxn ang="0">
                      <a:pos x="7" y="3"/>
                    </a:cxn>
                    <a:cxn ang="0">
                      <a:pos x="8" y="3"/>
                    </a:cxn>
                    <a:cxn ang="0">
                      <a:pos x="9" y="4"/>
                    </a:cxn>
                    <a:cxn ang="0">
                      <a:pos x="9" y="3"/>
                    </a:cxn>
                    <a:cxn ang="0">
                      <a:pos x="9" y="3"/>
                    </a:cxn>
                    <a:cxn ang="0">
                      <a:pos x="8" y="2"/>
                    </a:cxn>
                  </a:cxnLst>
                  <a:rect l="0" t="0" r="r" b="b"/>
                  <a:pathLst>
                    <a:path w="9" h="8">
                      <a:moveTo>
                        <a:pt x="8" y="2"/>
                      </a:moveTo>
                      <a:lnTo>
                        <a:pt x="8" y="2"/>
                      </a:lnTo>
                      <a:lnTo>
                        <a:pt x="7" y="2"/>
                      </a:lnTo>
                      <a:lnTo>
                        <a:pt x="7" y="1"/>
                      </a:lnTo>
                      <a:lnTo>
                        <a:pt x="6" y="1"/>
                      </a:lnTo>
                      <a:lnTo>
                        <a:pt x="5" y="0"/>
                      </a:lnTo>
                      <a:lnTo>
                        <a:pt x="4" y="0"/>
                      </a:lnTo>
                      <a:lnTo>
                        <a:pt x="4" y="0"/>
                      </a:lnTo>
                      <a:lnTo>
                        <a:pt x="3" y="0"/>
                      </a:lnTo>
                      <a:lnTo>
                        <a:pt x="2" y="0"/>
                      </a:lnTo>
                      <a:lnTo>
                        <a:pt x="1" y="0"/>
                      </a:lnTo>
                      <a:lnTo>
                        <a:pt x="0" y="2"/>
                      </a:lnTo>
                      <a:lnTo>
                        <a:pt x="2" y="3"/>
                      </a:lnTo>
                      <a:lnTo>
                        <a:pt x="2" y="4"/>
                      </a:lnTo>
                      <a:lnTo>
                        <a:pt x="2" y="5"/>
                      </a:lnTo>
                      <a:lnTo>
                        <a:pt x="2" y="6"/>
                      </a:lnTo>
                      <a:lnTo>
                        <a:pt x="2" y="6"/>
                      </a:lnTo>
                      <a:lnTo>
                        <a:pt x="3" y="6"/>
                      </a:lnTo>
                      <a:lnTo>
                        <a:pt x="3" y="6"/>
                      </a:lnTo>
                      <a:lnTo>
                        <a:pt x="3" y="6"/>
                      </a:lnTo>
                      <a:lnTo>
                        <a:pt x="4" y="5"/>
                      </a:lnTo>
                      <a:lnTo>
                        <a:pt x="4" y="5"/>
                      </a:lnTo>
                      <a:lnTo>
                        <a:pt x="6" y="8"/>
                      </a:lnTo>
                      <a:lnTo>
                        <a:pt x="6" y="6"/>
                      </a:lnTo>
                      <a:lnTo>
                        <a:pt x="7" y="8"/>
                      </a:lnTo>
                      <a:lnTo>
                        <a:pt x="8" y="8"/>
                      </a:lnTo>
                      <a:lnTo>
                        <a:pt x="7" y="7"/>
                      </a:lnTo>
                      <a:lnTo>
                        <a:pt x="8" y="6"/>
                      </a:lnTo>
                      <a:lnTo>
                        <a:pt x="8" y="5"/>
                      </a:lnTo>
                      <a:lnTo>
                        <a:pt x="7" y="5"/>
                      </a:lnTo>
                      <a:lnTo>
                        <a:pt x="7" y="4"/>
                      </a:lnTo>
                      <a:lnTo>
                        <a:pt x="7" y="4"/>
                      </a:lnTo>
                      <a:lnTo>
                        <a:pt x="6" y="3"/>
                      </a:lnTo>
                      <a:lnTo>
                        <a:pt x="6" y="3"/>
                      </a:lnTo>
                      <a:lnTo>
                        <a:pt x="7" y="3"/>
                      </a:lnTo>
                      <a:lnTo>
                        <a:pt x="8" y="3"/>
                      </a:lnTo>
                      <a:lnTo>
                        <a:pt x="9" y="4"/>
                      </a:lnTo>
                      <a:lnTo>
                        <a:pt x="9" y="3"/>
                      </a:lnTo>
                      <a:lnTo>
                        <a:pt x="9" y="3"/>
                      </a:lnTo>
                      <a:lnTo>
                        <a:pt x="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08" name="Freeform 204"/>
                <p:cNvSpPr>
                  <a:spLocks/>
                </p:cNvSpPr>
                <p:nvPr/>
              </p:nvSpPr>
              <p:spPr bwMode="gray">
                <a:xfrm>
                  <a:off x="4951413" y="4046538"/>
                  <a:ext cx="1588" cy="1588"/>
                </a:xfrm>
                <a:custGeom>
                  <a:avLst/>
                  <a:gdLst/>
                  <a:ahLst/>
                  <a:cxnLst>
                    <a:cxn ang="0">
                      <a:pos x="0" y="0"/>
                    </a:cxn>
                    <a:cxn ang="0">
                      <a:pos x="0" y="0"/>
                    </a:cxn>
                    <a:cxn ang="0">
                      <a:pos x="0" y="1"/>
                    </a:cxn>
                    <a:cxn ang="0">
                      <a:pos x="0" y="1"/>
                    </a:cxn>
                    <a:cxn ang="0">
                      <a:pos x="1" y="0"/>
                    </a:cxn>
                    <a:cxn ang="0">
                      <a:pos x="1" y="0"/>
                    </a:cxn>
                    <a:cxn ang="0">
                      <a:pos x="1" y="0"/>
                    </a:cxn>
                    <a:cxn ang="0">
                      <a:pos x="0" y="0"/>
                    </a:cxn>
                  </a:cxnLst>
                  <a:rect l="0" t="0" r="r" b="b"/>
                  <a:pathLst>
                    <a:path w="1" h="1">
                      <a:moveTo>
                        <a:pt x="0" y="0"/>
                      </a:moveTo>
                      <a:lnTo>
                        <a:pt x="0" y="0"/>
                      </a:lnTo>
                      <a:lnTo>
                        <a:pt x="0" y="1"/>
                      </a:lnTo>
                      <a:lnTo>
                        <a:pt x="0" y="1"/>
                      </a:lnTo>
                      <a:lnTo>
                        <a:pt x="1" y="0"/>
                      </a:lnTo>
                      <a:lnTo>
                        <a:pt x="1" y="0"/>
                      </a:lnTo>
                      <a:lnTo>
                        <a:pt x="1"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0" name="Freeform 206"/>
                <p:cNvSpPr>
                  <a:spLocks/>
                </p:cNvSpPr>
                <p:nvPr/>
              </p:nvSpPr>
              <p:spPr bwMode="gray">
                <a:xfrm>
                  <a:off x="4933951" y="4030663"/>
                  <a:ext cx="4763" cy="3175"/>
                </a:xfrm>
                <a:custGeom>
                  <a:avLst/>
                  <a:gdLst/>
                  <a:ahLst/>
                  <a:cxnLst>
                    <a:cxn ang="0">
                      <a:pos x="0" y="1"/>
                    </a:cxn>
                    <a:cxn ang="0">
                      <a:pos x="3" y="2"/>
                    </a:cxn>
                    <a:cxn ang="0">
                      <a:pos x="2" y="0"/>
                    </a:cxn>
                    <a:cxn ang="0">
                      <a:pos x="0" y="1"/>
                    </a:cxn>
                  </a:cxnLst>
                  <a:rect l="0" t="0" r="r" b="b"/>
                  <a:pathLst>
                    <a:path w="3" h="2">
                      <a:moveTo>
                        <a:pt x="0" y="1"/>
                      </a:moveTo>
                      <a:lnTo>
                        <a:pt x="3" y="2"/>
                      </a:lnTo>
                      <a:lnTo>
                        <a:pt x="2"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1" name="Freeform 207"/>
                <p:cNvSpPr>
                  <a:spLocks/>
                </p:cNvSpPr>
                <p:nvPr/>
              </p:nvSpPr>
              <p:spPr bwMode="gray">
                <a:xfrm>
                  <a:off x="4967288" y="4040188"/>
                  <a:ext cx="1588" cy="1588"/>
                </a:xfrm>
                <a:custGeom>
                  <a:avLst/>
                  <a:gdLst/>
                  <a:ahLst/>
                  <a:cxnLst>
                    <a:cxn ang="0">
                      <a:pos x="0" y="0"/>
                    </a:cxn>
                    <a:cxn ang="0">
                      <a:pos x="0" y="0"/>
                    </a:cxn>
                    <a:cxn ang="0">
                      <a:pos x="0" y="1"/>
                    </a:cxn>
                    <a:cxn ang="0">
                      <a:pos x="1" y="1"/>
                    </a:cxn>
                    <a:cxn ang="0">
                      <a:pos x="1" y="0"/>
                    </a:cxn>
                    <a:cxn ang="0">
                      <a:pos x="1" y="0"/>
                    </a:cxn>
                    <a:cxn ang="0">
                      <a:pos x="1" y="0"/>
                    </a:cxn>
                    <a:cxn ang="0">
                      <a:pos x="0" y="0"/>
                    </a:cxn>
                    <a:cxn ang="0">
                      <a:pos x="0" y="0"/>
                    </a:cxn>
                  </a:cxnLst>
                  <a:rect l="0" t="0" r="r" b="b"/>
                  <a:pathLst>
                    <a:path w="1" h="1">
                      <a:moveTo>
                        <a:pt x="0" y="0"/>
                      </a:moveTo>
                      <a:lnTo>
                        <a:pt x="0" y="0"/>
                      </a:lnTo>
                      <a:lnTo>
                        <a:pt x="0" y="1"/>
                      </a:lnTo>
                      <a:lnTo>
                        <a:pt x="1" y="1"/>
                      </a:lnTo>
                      <a:lnTo>
                        <a:pt x="1" y="0"/>
                      </a:lnTo>
                      <a:lnTo>
                        <a:pt x="1" y="0"/>
                      </a:lnTo>
                      <a:lnTo>
                        <a:pt x="1"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2" name="Freeform 208"/>
                <p:cNvSpPr>
                  <a:spLocks/>
                </p:cNvSpPr>
                <p:nvPr/>
              </p:nvSpPr>
              <p:spPr bwMode="gray">
                <a:xfrm>
                  <a:off x="4956176" y="4051300"/>
                  <a:ext cx="17463" cy="4763"/>
                </a:xfrm>
                <a:custGeom>
                  <a:avLst/>
                  <a:gdLst/>
                  <a:ahLst/>
                  <a:cxnLst>
                    <a:cxn ang="0">
                      <a:pos x="10" y="1"/>
                    </a:cxn>
                    <a:cxn ang="0">
                      <a:pos x="10" y="2"/>
                    </a:cxn>
                    <a:cxn ang="0">
                      <a:pos x="9" y="2"/>
                    </a:cxn>
                    <a:cxn ang="0">
                      <a:pos x="9" y="2"/>
                    </a:cxn>
                    <a:cxn ang="0">
                      <a:pos x="9" y="2"/>
                    </a:cxn>
                    <a:cxn ang="0">
                      <a:pos x="9" y="1"/>
                    </a:cxn>
                    <a:cxn ang="0">
                      <a:pos x="8" y="1"/>
                    </a:cxn>
                    <a:cxn ang="0">
                      <a:pos x="7" y="1"/>
                    </a:cxn>
                    <a:cxn ang="0">
                      <a:pos x="5" y="1"/>
                    </a:cxn>
                    <a:cxn ang="0">
                      <a:pos x="3" y="1"/>
                    </a:cxn>
                    <a:cxn ang="0">
                      <a:pos x="1" y="0"/>
                    </a:cxn>
                    <a:cxn ang="0">
                      <a:pos x="0" y="1"/>
                    </a:cxn>
                    <a:cxn ang="0">
                      <a:pos x="0" y="1"/>
                    </a:cxn>
                    <a:cxn ang="0">
                      <a:pos x="1" y="1"/>
                    </a:cxn>
                    <a:cxn ang="0">
                      <a:pos x="1" y="2"/>
                    </a:cxn>
                    <a:cxn ang="0">
                      <a:pos x="2" y="1"/>
                    </a:cxn>
                    <a:cxn ang="0">
                      <a:pos x="2" y="2"/>
                    </a:cxn>
                    <a:cxn ang="0">
                      <a:pos x="4" y="2"/>
                    </a:cxn>
                    <a:cxn ang="0">
                      <a:pos x="5" y="3"/>
                    </a:cxn>
                    <a:cxn ang="0">
                      <a:pos x="7" y="3"/>
                    </a:cxn>
                    <a:cxn ang="0">
                      <a:pos x="7" y="3"/>
                    </a:cxn>
                    <a:cxn ang="0">
                      <a:pos x="10" y="3"/>
                    </a:cxn>
                    <a:cxn ang="0">
                      <a:pos x="11" y="2"/>
                    </a:cxn>
                    <a:cxn ang="0">
                      <a:pos x="11" y="2"/>
                    </a:cxn>
                    <a:cxn ang="0">
                      <a:pos x="11" y="1"/>
                    </a:cxn>
                    <a:cxn ang="0">
                      <a:pos x="10" y="1"/>
                    </a:cxn>
                  </a:cxnLst>
                  <a:rect l="0" t="0" r="r" b="b"/>
                  <a:pathLst>
                    <a:path w="11" h="3">
                      <a:moveTo>
                        <a:pt x="10" y="1"/>
                      </a:moveTo>
                      <a:lnTo>
                        <a:pt x="10" y="2"/>
                      </a:lnTo>
                      <a:lnTo>
                        <a:pt x="9" y="2"/>
                      </a:lnTo>
                      <a:lnTo>
                        <a:pt x="9" y="2"/>
                      </a:lnTo>
                      <a:lnTo>
                        <a:pt x="9" y="2"/>
                      </a:lnTo>
                      <a:lnTo>
                        <a:pt x="9" y="1"/>
                      </a:lnTo>
                      <a:lnTo>
                        <a:pt x="8" y="1"/>
                      </a:lnTo>
                      <a:lnTo>
                        <a:pt x="7" y="1"/>
                      </a:lnTo>
                      <a:lnTo>
                        <a:pt x="5" y="1"/>
                      </a:lnTo>
                      <a:lnTo>
                        <a:pt x="3" y="1"/>
                      </a:lnTo>
                      <a:lnTo>
                        <a:pt x="1" y="0"/>
                      </a:lnTo>
                      <a:lnTo>
                        <a:pt x="0" y="1"/>
                      </a:lnTo>
                      <a:lnTo>
                        <a:pt x="0" y="1"/>
                      </a:lnTo>
                      <a:lnTo>
                        <a:pt x="1" y="1"/>
                      </a:lnTo>
                      <a:lnTo>
                        <a:pt x="1" y="2"/>
                      </a:lnTo>
                      <a:lnTo>
                        <a:pt x="2" y="1"/>
                      </a:lnTo>
                      <a:lnTo>
                        <a:pt x="2" y="2"/>
                      </a:lnTo>
                      <a:lnTo>
                        <a:pt x="4" y="2"/>
                      </a:lnTo>
                      <a:lnTo>
                        <a:pt x="5" y="3"/>
                      </a:lnTo>
                      <a:lnTo>
                        <a:pt x="7" y="3"/>
                      </a:lnTo>
                      <a:lnTo>
                        <a:pt x="7" y="3"/>
                      </a:lnTo>
                      <a:lnTo>
                        <a:pt x="10" y="3"/>
                      </a:lnTo>
                      <a:lnTo>
                        <a:pt x="11" y="2"/>
                      </a:lnTo>
                      <a:lnTo>
                        <a:pt x="11" y="2"/>
                      </a:lnTo>
                      <a:lnTo>
                        <a:pt x="11" y="1"/>
                      </a:lnTo>
                      <a:lnTo>
                        <a:pt x="1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3" name="Freeform 209"/>
                <p:cNvSpPr>
                  <a:spLocks/>
                </p:cNvSpPr>
                <p:nvPr/>
              </p:nvSpPr>
              <p:spPr bwMode="gray">
                <a:xfrm>
                  <a:off x="4957763" y="4016375"/>
                  <a:ext cx="3175" cy="1588"/>
                </a:xfrm>
                <a:custGeom>
                  <a:avLst/>
                  <a:gdLst/>
                  <a:ahLst/>
                  <a:cxnLst>
                    <a:cxn ang="0">
                      <a:pos x="1" y="1"/>
                    </a:cxn>
                    <a:cxn ang="0">
                      <a:pos x="2" y="1"/>
                    </a:cxn>
                    <a:cxn ang="0">
                      <a:pos x="0" y="0"/>
                    </a:cxn>
                    <a:cxn ang="0">
                      <a:pos x="1" y="1"/>
                    </a:cxn>
                  </a:cxnLst>
                  <a:rect l="0" t="0" r="r" b="b"/>
                  <a:pathLst>
                    <a:path w="2" h="1">
                      <a:moveTo>
                        <a:pt x="1" y="1"/>
                      </a:moveTo>
                      <a:lnTo>
                        <a:pt x="2" y="1"/>
                      </a:lnTo>
                      <a:lnTo>
                        <a:pt x="0" y="0"/>
                      </a:lnTo>
                      <a:lnTo>
                        <a:pt x="1"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4" name="Freeform 210"/>
                <p:cNvSpPr>
                  <a:spLocks/>
                </p:cNvSpPr>
                <p:nvPr/>
              </p:nvSpPr>
              <p:spPr bwMode="gray">
                <a:xfrm>
                  <a:off x="4959351" y="4037013"/>
                  <a:ext cx="1588" cy="1588"/>
                </a:xfrm>
                <a:custGeom>
                  <a:avLst/>
                  <a:gdLst/>
                  <a:ahLst/>
                  <a:cxnLst>
                    <a:cxn ang="0">
                      <a:pos x="0" y="1"/>
                    </a:cxn>
                    <a:cxn ang="0">
                      <a:pos x="1" y="1"/>
                    </a:cxn>
                    <a:cxn ang="0">
                      <a:pos x="1" y="0"/>
                    </a:cxn>
                    <a:cxn ang="0">
                      <a:pos x="1" y="0"/>
                    </a:cxn>
                    <a:cxn ang="0">
                      <a:pos x="1" y="0"/>
                    </a:cxn>
                    <a:cxn ang="0">
                      <a:pos x="0" y="0"/>
                    </a:cxn>
                    <a:cxn ang="0">
                      <a:pos x="0" y="1"/>
                    </a:cxn>
                  </a:cxnLst>
                  <a:rect l="0" t="0" r="r" b="b"/>
                  <a:pathLst>
                    <a:path w="1" h="1">
                      <a:moveTo>
                        <a:pt x="0" y="1"/>
                      </a:moveTo>
                      <a:lnTo>
                        <a:pt x="1" y="1"/>
                      </a:lnTo>
                      <a:lnTo>
                        <a:pt x="1" y="0"/>
                      </a:lnTo>
                      <a:lnTo>
                        <a:pt x="1" y="0"/>
                      </a:lnTo>
                      <a:lnTo>
                        <a:pt x="1" y="0"/>
                      </a:lnTo>
                      <a:lnTo>
                        <a:pt x="0"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5" name="Freeform 211"/>
                <p:cNvSpPr>
                  <a:spLocks/>
                </p:cNvSpPr>
                <p:nvPr/>
              </p:nvSpPr>
              <p:spPr bwMode="gray">
                <a:xfrm>
                  <a:off x="4960938" y="4027488"/>
                  <a:ext cx="1588" cy="1588"/>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6" name="Freeform 212"/>
                <p:cNvSpPr>
                  <a:spLocks/>
                </p:cNvSpPr>
                <p:nvPr/>
              </p:nvSpPr>
              <p:spPr bwMode="gray">
                <a:xfrm>
                  <a:off x="4864101" y="3997325"/>
                  <a:ext cx="4763" cy="11113"/>
                </a:xfrm>
                <a:custGeom>
                  <a:avLst/>
                  <a:gdLst/>
                  <a:ahLst/>
                  <a:cxnLst>
                    <a:cxn ang="0">
                      <a:pos x="3" y="1"/>
                    </a:cxn>
                    <a:cxn ang="0">
                      <a:pos x="3" y="0"/>
                    </a:cxn>
                    <a:cxn ang="0">
                      <a:pos x="3" y="0"/>
                    </a:cxn>
                    <a:cxn ang="0">
                      <a:pos x="2" y="0"/>
                    </a:cxn>
                    <a:cxn ang="0">
                      <a:pos x="2" y="1"/>
                    </a:cxn>
                    <a:cxn ang="0">
                      <a:pos x="1" y="1"/>
                    </a:cxn>
                    <a:cxn ang="0">
                      <a:pos x="0" y="2"/>
                    </a:cxn>
                    <a:cxn ang="0">
                      <a:pos x="0" y="3"/>
                    </a:cxn>
                    <a:cxn ang="0">
                      <a:pos x="0" y="4"/>
                    </a:cxn>
                    <a:cxn ang="0">
                      <a:pos x="0" y="4"/>
                    </a:cxn>
                    <a:cxn ang="0">
                      <a:pos x="0" y="5"/>
                    </a:cxn>
                    <a:cxn ang="0">
                      <a:pos x="0" y="6"/>
                    </a:cxn>
                    <a:cxn ang="0">
                      <a:pos x="0" y="7"/>
                    </a:cxn>
                    <a:cxn ang="0">
                      <a:pos x="1" y="7"/>
                    </a:cxn>
                    <a:cxn ang="0">
                      <a:pos x="2" y="7"/>
                    </a:cxn>
                    <a:cxn ang="0">
                      <a:pos x="3" y="6"/>
                    </a:cxn>
                    <a:cxn ang="0">
                      <a:pos x="3" y="4"/>
                    </a:cxn>
                    <a:cxn ang="0">
                      <a:pos x="3" y="4"/>
                    </a:cxn>
                    <a:cxn ang="0">
                      <a:pos x="3" y="4"/>
                    </a:cxn>
                    <a:cxn ang="0">
                      <a:pos x="3" y="1"/>
                    </a:cxn>
                  </a:cxnLst>
                  <a:rect l="0" t="0" r="r" b="b"/>
                  <a:pathLst>
                    <a:path w="3" h="7">
                      <a:moveTo>
                        <a:pt x="3" y="1"/>
                      </a:moveTo>
                      <a:lnTo>
                        <a:pt x="3" y="0"/>
                      </a:lnTo>
                      <a:lnTo>
                        <a:pt x="3" y="0"/>
                      </a:lnTo>
                      <a:lnTo>
                        <a:pt x="2" y="0"/>
                      </a:lnTo>
                      <a:lnTo>
                        <a:pt x="2" y="1"/>
                      </a:lnTo>
                      <a:lnTo>
                        <a:pt x="1" y="1"/>
                      </a:lnTo>
                      <a:lnTo>
                        <a:pt x="0" y="2"/>
                      </a:lnTo>
                      <a:lnTo>
                        <a:pt x="0" y="3"/>
                      </a:lnTo>
                      <a:lnTo>
                        <a:pt x="0" y="4"/>
                      </a:lnTo>
                      <a:lnTo>
                        <a:pt x="0" y="4"/>
                      </a:lnTo>
                      <a:lnTo>
                        <a:pt x="0" y="5"/>
                      </a:lnTo>
                      <a:lnTo>
                        <a:pt x="0" y="6"/>
                      </a:lnTo>
                      <a:lnTo>
                        <a:pt x="0" y="7"/>
                      </a:lnTo>
                      <a:lnTo>
                        <a:pt x="1" y="7"/>
                      </a:lnTo>
                      <a:lnTo>
                        <a:pt x="2" y="7"/>
                      </a:lnTo>
                      <a:lnTo>
                        <a:pt x="3" y="6"/>
                      </a:lnTo>
                      <a:lnTo>
                        <a:pt x="3" y="4"/>
                      </a:lnTo>
                      <a:lnTo>
                        <a:pt x="3" y="4"/>
                      </a:lnTo>
                      <a:lnTo>
                        <a:pt x="3" y="4"/>
                      </a:lnTo>
                      <a:lnTo>
                        <a:pt x="3"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7" name="Freeform 213"/>
                <p:cNvSpPr>
                  <a:spLocks/>
                </p:cNvSpPr>
                <p:nvPr/>
              </p:nvSpPr>
              <p:spPr bwMode="gray">
                <a:xfrm>
                  <a:off x="4938713" y="3881438"/>
                  <a:ext cx="3175" cy="3175"/>
                </a:xfrm>
                <a:custGeom>
                  <a:avLst/>
                  <a:gdLst/>
                  <a:ahLst/>
                  <a:cxnLst>
                    <a:cxn ang="0">
                      <a:pos x="1" y="2"/>
                    </a:cxn>
                    <a:cxn ang="0">
                      <a:pos x="2" y="1"/>
                    </a:cxn>
                    <a:cxn ang="0">
                      <a:pos x="2" y="1"/>
                    </a:cxn>
                    <a:cxn ang="0">
                      <a:pos x="2" y="0"/>
                    </a:cxn>
                    <a:cxn ang="0">
                      <a:pos x="2" y="0"/>
                    </a:cxn>
                    <a:cxn ang="0">
                      <a:pos x="1" y="0"/>
                    </a:cxn>
                    <a:cxn ang="0">
                      <a:pos x="1" y="0"/>
                    </a:cxn>
                    <a:cxn ang="0">
                      <a:pos x="0" y="1"/>
                    </a:cxn>
                    <a:cxn ang="0">
                      <a:pos x="0" y="1"/>
                    </a:cxn>
                    <a:cxn ang="0">
                      <a:pos x="0" y="2"/>
                    </a:cxn>
                    <a:cxn ang="0">
                      <a:pos x="1" y="2"/>
                    </a:cxn>
                    <a:cxn ang="0">
                      <a:pos x="1" y="2"/>
                    </a:cxn>
                  </a:cxnLst>
                  <a:rect l="0" t="0" r="r" b="b"/>
                  <a:pathLst>
                    <a:path w="2" h="2">
                      <a:moveTo>
                        <a:pt x="1" y="2"/>
                      </a:moveTo>
                      <a:lnTo>
                        <a:pt x="2" y="1"/>
                      </a:lnTo>
                      <a:lnTo>
                        <a:pt x="2" y="1"/>
                      </a:lnTo>
                      <a:lnTo>
                        <a:pt x="2" y="0"/>
                      </a:lnTo>
                      <a:lnTo>
                        <a:pt x="2" y="0"/>
                      </a:lnTo>
                      <a:lnTo>
                        <a:pt x="1" y="0"/>
                      </a:lnTo>
                      <a:lnTo>
                        <a:pt x="1" y="0"/>
                      </a:lnTo>
                      <a:lnTo>
                        <a:pt x="0" y="1"/>
                      </a:lnTo>
                      <a:lnTo>
                        <a:pt x="0" y="1"/>
                      </a:lnTo>
                      <a:lnTo>
                        <a:pt x="0" y="2"/>
                      </a:lnTo>
                      <a:lnTo>
                        <a:pt x="1" y="2"/>
                      </a:lnTo>
                      <a:lnTo>
                        <a:pt x="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8" name="Freeform 214"/>
                <p:cNvSpPr>
                  <a:spLocks/>
                </p:cNvSpPr>
                <p:nvPr/>
              </p:nvSpPr>
              <p:spPr bwMode="gray">
                <a:xfrm>
                  <a:off x="4937126" y="3884613"/>
                  <a:ext cx="6350" cy="4763"/>
                </a:xfrm>
                <a:custGeom>
                  <a:avLst/>
                  <a:gdLst/>
                  <a:ahLst/>
                  <a:cxnLst>
                    <a:cxn ang="0">
                      <a:pos x="0" y="1"/>
                    </a:cxn>
                    <a:cxn ang="0">
                      <a:pos x="0" y="1"/>
                    </a:cxn>
                    <a:cxn ang="0">
                      <a:pos x="0" y="2"/>
                    </a:cxn>
                    <a:cxn ang="0">
                      <a:pos x="1" y="3"/>
                    </a:cxn>
                    <a:cxn ang="0">
                      <a:pos x="1" y="3"/>
                    </a:cxn>
                    <a:cxn ang="0">
                      <a:pos x="1" y="2"/>
                    </a:cxn>
                    <a:cxn ang="0">
                      <a:pos x="2" y="2"/>
                    </a:cxn>
                    <a:cxn ang="0">
                      <a:pos x="3" y="2"/>
                    </a:cxn>
                    <a:cxn ang="0">
                      <a:pos x="3" y="1"/>
                    </a:cxn>
                    <a:cxn ang="0">
                      <a:pos x="4" y="1"/>
                    </a:cxn>
                    <a:cxn ang="0">
                      <a:pos x="4" y="1"/>
                    </a:cxn>
                    <a:cxn ang="0">
                      <a:pos x="4" y="0"/>
                    </a:cxn>
                    <a:cxn ang="0">
                      <a:pos x="2" y="0"/>
                    </a:cxn>
                    <a:cxn ang="0">
                      <a:pos x="0" y="0"/>
                    </a:cxn>
                    <a:cxn ang="0">
                      <a:pos x="0" y="1"/>
                    </a:cxn>
                  </a:cxnLst>
                  <a:rect l="0" t="0" r="r" b="b"/>
                  <a:pathLst>
                    <a:path w="4" h="3">
                      <a:moveTo>
                        <a:pt x="0" y="1"/>
                      </a:moveTo>
                      <a:lnTo>
                        <a:pt x="0" y="1"/>
                      </a:lnTo>
                      <a:lnTo>
                        <a:pt x="0" y="2"/>
                      </a:lnTo>
                      <a:lnTo>
                        <a:pt x="1" y="3"/>
                      </a:lnTo>
                      <a:lnTo>
                        <a:pt x="1" y="3"/>
                      </a:lnTo>
                      <a:lnTo>
                        <a:pt x="1" y="2"/>
                      </a:lnTo>
                      <a:lnTo>
                        <a:pt x="2" y="2"/>
                      </a:lnTo>
                      <a:lnTo>
                        <a:pt x="3" y="2"/>
                      </a:lnTo>
                      <a:lnTo>
                        <a:pt x="3" y="1"/>
                      </a:lnTo>
                      <a:lnTo>
                        <a:pt x="4" y="1"/>
                      </a:lnTo>
                      <a:lnTo>
                        <a:pt x="4" y="1"/>
                      </a:lnTo>
                      <a:lnTo>
                        <a:pt x="4" y="0"/>
                      </a:lnTo>
                      <a:lnTo>
                        <a:pt x="2" y="0"/>
                      </a:lnTo>
                      <a:lnTo>
                        <a:pt x="0"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19" name="Freeform 215"/>
                <p:cNvSpPr>
                  <a:spLocks/>
                </p:cNvSpPr>
                <p:nvPr/>
              </p:nvSpPr>
              <p:spPr bwMode="gray">
                <a:xfrm>
                  <a:off x="4878388" y="3902075"/>
                  <a:ext cx="7938" cy="9525"/>
                </a:xfrm>
                <a:custGeom>
                  <a:avLst/>
                  <a:gdLst/>
                  <a:ahLst/>
                  <a:cxnLst>
                    <a:cxn ang="0">
                      <a:pos x="3" y="4"/>
                    </a:cxn>
                    <a:cxn ang="0">
                      <a:pos x="4" y="4"/>
                    </a:cxn>
                    <a:cxn ang="0">
                      <a:pos x="5" y="4"/>
                    </a:cxn>
                    <a:cxn ang="0">
                      <a:pos x="5" y="3"/>
                    </a:cxn>
                    <a:cxn ang="0">
                      <a:pos x="4" y="3"/>
                    </a:cxn>
                    <a:cxn ang="0">
                      <a:pos x="3" y="3"/>
                    </a:cxn>
                    <a:cxn ang="0">
                      <a:pos x="3" y="2"/>
                    </a:cxn>
                    <a:cxn ang="0">
                      <a:pos x="4" y="2"/>
                    </a:cxn>
                    <a:cxn ang="0">
                      <a:pos x="4" y="2"/>
                    </a:cxn>
                    <a:cxn ang="0">
                      <a:pos x="4" y="1"/>
                    </a:cxn>
                    <a:cxn ang="0">
                      <a:pos x="4" y="0"/>
                    </a:cxn>
                    <a:cxn ang="0">
                      <a:pos x="4" y="0"/>
                    </a:cxn>
                    <a:cxn ang="0">
                      <a:pos x="3" y="0"/>
                    </a:cxn>
                    <a:cxn ang="0">
                      <a:pos x="3" y="0"/>
                    </a:cxn>
                    <a:cxn ang="0">
                      <a:pos x="3" y="1"/>
                    </a:cxn>
                    <a:cxn ang="0">
                      <a:pos x="2" y="2"/>
                    </a:cxn>
                    <a:cxn ang="0">
                      <a:pos x="2" y="1"/>
                    </a:cxn>
                    <a:cxn ang="0">
                      <a:pos x="2" y="0"/>
                    </a:cxn>
                    <a:cxn ang="0">
                      <a:pos x="1" y="1"/>
                    </a:cxn>
                    <a:cxn ang="0">
                      <a:pos x="0" y="2"/>
                    </a:cxn>
                    <a:cxn ang="0">
                      <a:pos x="0" y="2"/>
                    </a:cxn>
                    <a:cxn ang="0">
                      <a:pos x="1" y="3"/>
                    </a:cxn>
                    <a:cxn ang="0">
                      <a:pos x="1" y="3"/>
                    </a:cxn>
                    <a:cxn ang="0">
                      <a:pos x="1" y="4"/>
                    </a:cxn>
                    <a:cxn ang="0">
                      <a:pos x="1" y="4"/>
                    </a:cxn>
                    <a:cxn ang="0">
                      <a:pos x="1" y="5"/>
                    </a:cxn>
                    <a:cxn ang="0">
                      <a:pos x="2" y="5"/>
                    </a:cxn>
                    <a:cxn ang="0">
                      <a:pos x="2" y="4"/>
                    </a:cxn>
                    <a:cxn ang="0">
                      <a:pos x="2" y="4"/>
                    </a:cxn>
                    <a:cxn ang="0">
                      <a:pos x="2" y="5"/>
                    </a:cxn>
                    <a:cxn ang="0">
                      <a:pos x="3" y="5"/>
                    </a:cxn>
                    <a:cxn ang="0">
                      <a:pos x="3" y="6"/>
                    </a:cxn>
                    <a:cxn ang="0">
                      <a:pos x="3" y="6"/>
                    </a:cxn>
                    <a:cxn ang="0">
                      <a:pos x="3" y="5"/>
                    </a:cxn>
                    <a:cxn ang="0">
                      <a:pos x="3" y="4"/>
                    </a:cxn>
                  </a:cxnLst>
                  <a:rect l="0" t="0" r="r" b="b"/>
                  <a:pathLst>
                    <a:path w="5" h="6">
                      <a:moveTo>
                        <a:pt x="3" y="4"/>
                      </a:moveTo>
                      <a:lnTo>
                        <a:pt x="4" y="4"/>
                      </a:lnTo>
                      <a:lnTo>
                        <a:pt x="5" y="4"/>
                      </a:lnTo>
                      <a:lnTo>
                        <a:pt x="5" y="3"/>
                      </a:lnTo>
                      <a:lnTo>
                        <a:pt x="4" y="3"/>
                      </a:lnTo>
                      <a:lnTo>
                        <a:pt x="3" y="3"/>
                      </a:lnTo>
                      <a:lnTo>
                        <a:pt x="3" y="2"/>
                      </a:lnTo>
                      <a:lnTo>
                        <a:pt x="4" y="2"/>
                      </a:lnTo>
                      <a:lnTo>
                        <a:pt x="4" y="2"/>
                      </a:lnTo>
                      <a:lnTo>
                        <a:pt x="4" y="1"/>
                      </a:lnTo>
                      <a:lnTo>
                        <a:pt x="4" y="0"/>
                      </a:lnTo>
                      <a:lnTo>
                        <a:pt x="4" y="0"/>
                      </a:lnTo>
                      <a:lnTo>
                        <a:pt x="3" y="0"/>
                      </a:lnTo>
                      <a:lnTo>
                        <a:pt x="3" y="0"/>
                      </a:lnTo>
                      <a:lnTo>
                        <a:pt x="3" y="1"/>
                      </a:lnTo>
                      <a:lnTo>
                        <a:pt x="2" y="2"/>
                      </a:lnTo>
                      <a:lnTo>
                        <a:pt x="2" y="1"/>
                      </a:lnTo>
                      <a:lnTo>
                        <a:pt x="2" y="0"/>
                      </a:lnTo>
                      <a:lnTo>
                        <a:pt x="1" y="1"/>
                      </a:lnTo>
                      <a:lnTo>
                        <a:pt x="0" y="2"/>
                      </a:lnTo>
                      <a:lnTo>
                        <a:pt x="0" y="2"/>
                      </a:lnTo>
                      <a:lnTo>
                        <a:pt x="1" y="3"/>
                      </a:lnTo>
                      <a:lnTo>
                        <a:pt x="1" y="3"/>
                      </a:lnTo>
                      <a:lnTo>
                        <a:pt x="1" y="4"/>
                      </a:lnTo>
                      <a:lnTo>
                        <a:pt x="1" y="4"/>
                      </a:lnTo>
                      <a:lnTo>
                        <a:pt x="1" y="5"/>
                      </a:lnTo>
                      <a:lnTo>
                        <a:pt x="2" y="5"/>
                      </a:lnTo>
                      <a:lnTo>
                        <a:pt x="2" y="4"/>
                      </a:lnTo>
                      <a:lnTo>
                        <a:pt x="2" y="4"/>
                      </a:lnTo>
                      <a:lnTo>
                        <a:pt x="2" y="5"/>
                      </a:lnTo>
                      <a:lnTo>
                        <a:pt x="3" y="5"/>
                      </a:lnTo>
                      <a:lnTo>
                        <a:pt x="3" y="6"/>
                      </a:lnTo>
                      <a:lnTo>
                        <a:pt x="3" y="6"/>
                      </a:lnTo>
                      <a:lnTo>
                        <a:pt x="3" y="5"/>
                      </a:lnTo>
                      <a:lnTo>
                        <a:pt x="3"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20" name="Freeform 216"/>
                <p:cNvSpPr>
                  <a:spLocks/>
                </p:cNvSpPr>
                <p:nvPr/>
              </p:nvSpPr>
              <p:spPr bwMode="gray">
                <a:xfrm>
                  <a:off x="4878388" y="3910013"/>
                  <a:ext cx="7938" cy="3175"/>
                </a:xfrm>
                <a:custGeom>
                  <a:avLst/>
                  <a:gdLst/>
                  <a:ahLst/>
                  <a:cxnLst>
                    <a:cxn ang="0">
                      <a:pos x="2" y="1"/>
                    </a:cxn>
                    <a:cxn ang="0">
                      <a:pos x="1" y="0"/>
                    </a:cxn>
                    <a:cxn ang="0">
                      <a:pos x="0" y="0"/>
                    </a:cxn>
                    <a:cxn ang="0">
                      <a:pos x="0" y="1"/>
                    </a:cxn>
                    <a:cxn ang="0">
                      <a:pos x="1" y="1"/>
                    </a:cxn>
                    <a:cxn ang="0">
                      <a:pos x="1" y="1"/>
                    </a:cxn>
                    <a:cxn ang="0">
                      <a:pos x="2" y="2"/>
                    </a:cxn>
                    <a:cxn ang="0">
                      <a:pos x="2" y="2"/>
                    </a:cxn>
                    <a:cxn ang="0">
                      <a:pos x="3" y="2"/>
                    </a:cxn>
                    <a:cxn ang="0">
                      <a:pos x="3" y="2"/>
                    </a:cxn>
                    <a:cxn ang="0">
                      <a:pos x="5" y="1"/>
                    </a:cxn>
                    <a:cxn ang="0">
                      <a:pos x="5" y="1"/>
                    </a:cxn>
                    <a:cxn ang="0">
                      <a:pos x="5" y="0"/>
                    </a:cxn>
                    <a:cxn ang="0">
                      <a:pos x="3" y="1"/>
                    </a:cxn>
                    <a:cxn ang="0">
                      <a:pos x="3" y="1"/>
                    </a:cxn>
                    <a:cxn ang="0">
                      <a:pos x="2" y="1"/>
                    </a:cxn>
                    <a:cxn ang="0">
                      <a:pos x="2" y="1"/>
                    </a:cxn>
                    <a:cxn ang="0">
                      <a:pos x="2" y="1"/>
                    </a:cxn>
                  </a:cxnLst>
                  <a:rect l="0" t="0" r="r" b="b"/>
                  <a:pathLst>
                    <a:path w="5" h="2">
                      <a:moveTo>
                        <a:pt x="2" y="1"/>
                      </a:moveTo>
                      <a:lnTo>
                        <a:pt x="1" y="0"/>
                      </a:lnTo>
                      <a:lnTo>
                        <a:pt x="0" y="0"/>
                      </a:lnTo>
                      <a:lnTo>
                        <a:pt x="0" y="1"/>
                      </a:lnTo>
                      <a:lnTo>
                        <a:pt x="1" y="1"/>
                      </a:lnTo>
                      <a:lnTo>
                        <a:pt x="1" y="1"/>
                      </a:lnTo>
                      <a:lnTo>
                        <a:pt x="2" y="2"/>
                      </a:lnTo>
                      <a:lnTo>
                        <a:pt x="2" y="2"/>
                      </a:lnTo>
                      <a:lnTo>
                        <a:pt x="3" y="2"/>
                      </a:lnTo>
                      <a:lnTo>
                        <a:pt x="3" y="2"/>
                      </a:lnTo>
                      <a:lnTo>
                        <a:pt x="5" y="1"/>
                      </a:lnTo>
                      <a:lnTo>
                        <a:pt x="5" y="1"/>
                      </a:lnTo>
                      <a:lnTo>
                        <a:pt x="5" y="0"/>
                      </a:lnTo>
                      <a:lnTo>
                        <a:pt x="3" y="1"/>
                      </a:lnTo>
                      <a:lnTo>
                        <a:pt x="3" y="1"/>
                      </a:lnTo>
                      <a:lnTo>
                        <a:pt x="2" y="1"/>
                      </a:lnTo>
                      <a:lnTo>
                        <a:pt x="2" y="1"/>
                      </a:ln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21" name="Freeform 217"/>
                <p:cNvSpPr>
                  <a:spLocks/>
                </p:cNvSpPr>
                <p:nvPr/>
              </p:nvSpPr>
              <p:spPr bwMode="gray">
                <a:xfrm>
                  <a:off x="4872038" y="3905250"/>
                  <a:ext cx="3175" cy="4763"/>
                </a:xfrm>
                <a:custGeom>
                  <a:avLst/>
                  <a:gdLst/>
                  <a:ahLst/>
                  <a:cxnLst>
                    <a:cxn ang="0">
                      <a:pos x="0" y="0"/>
                    </a:cxn>
                    <a:cxn ang="0">
                      <a:pos x="1" y="2"/>
                    </a:cxn>
                    <a:cxn ang="0">
                      <a:pos x="2" y="3"/>
                    </a:cxn>
                    <a:cxn ang="0">
                      <a:pos x="2" y="2"/>
                    </a:cxn>
                    <a:cxn ang="0">
                      <a:pos x="1" y="1"/>
                    </a:cxn>
                    <a:cxn ang="0">
                      <a:pos x="0" y="0"/>
                    </a:cxn>
                  </a:cxnLst>
                  <a:rect l="0" t="0" r="r" b="b"/>
                  <a:pathLst>
                    <a:path w="2" h="3">
                      <a:moveTo>
                        <a:pt x="0" y="0"/>
                      </a:moveTo>
                      <a:lnTo>
                        <a:pt x="1" y="2"/>
                      </a:lnTo>
                      <a:lnTo>
                        <a:pt x="2" y="3"/>
                      </a:lnTo>
                      <a:lnTo>
                        <a:pt x="2" y="2"/>
                      </a:lnTo>
                      <a:lnTo>
                        <a:pt x="1" y="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22" name="Freeform 218"/>
                <p:cNvSpPr>
                  <a:spLocks/>
                </p:cNvSpPr>
                <p:nvPr/>
              </p:nvSpPr>
              <p:spPr bwMode="gray">
                <a:xfrm>
                  <a:off x="5010151" y="4052888"/>
                  <a:ext cx="14288" cy="6350"/>
                </a:xfrm>
                <a:custGeom>
                  <a:avLst/>
                  <a:gdLst/>
                  <a:ahLst/>
                  <a:cxnLst>
                    <a:cxn ang="0">
                      <a:pos x="3" y="1"/>
                    </a:cxn>
                    <a:cxn ang="0">
                      <a:pos x="3" y="1"/>
                    </a:cxn>
                    <a:cxn ang="0">
                      <a:pos x="3" y="2"/>
                    </a:cxn>
                    <a:cxn ang="0">
                      <a:pos x="1" y="2"/>
                    </a:cxn>
                    <a:cxn ang="0">
                      <a:pos x="0" y="2"/>
                    </a:cxn>
                    <a:cxn ang="0">
                      <a:pos x="0" y="2"/>
                    </a:cxn>
                    <a:cxn ang="0">
                      <a:pos x="1" y="3"/>
                    </a:cxn>
                    <a:cxn ang="0">
                      <a:pos x="2" y="3"/>
                    </a:cxn>
                    <a:cxn ang="0">
                      <a:pos x="2" y="4"/>
                    </a:cxn>
                    <a:cxn ang="0">
                      <a:pos x="3" y="4"/>
                    </a:cxn>
                    <a:cxn ang="0">
                      <a:pos x="4" y="4"/>
                    </a:cxn>
                    <a:cxn ang="0">
                      <a:pos x="5" y="3"/>
                    </a:cxn>
                    <a:cxn ang="0">
                      <a:pos x="5" y="3"/>
                    </a:cxn>
                    <a:cxn ang="0">
                      <a:pos x="6" y="3"/>
                    </a:cxn>
                    <a:cxn ang="0">
                      <a:pos x="6" y="2"/>
                    </a:cxn>
                    <a:cxn ang="0">
                      <a:pos x="6" y="3"/>
                    </a:cxn>
                    <a:cxn ang="0">
                      <a:pos x="7" y="3"/>
                    </a:cxn>
                    <a:cxn ang="0">
                      <a:pos x="7" y="2"/>
                    </a:cxn>
                    <a:cxn ang="0">
                      <a:pos x="9" y="0"/>
                    </a:cxn>
                    <a:cxn ang="0">
                      <a:pos x="7" y="1"/>
                    </a:cxn>
                    <a:cxn ang="0">
                      <a:pos x="3" y="1"/>
                    </a:cxn>
                  </a:cxnLst>
                  <a:rect l="0" t="0" r="r" b="b"/>
                  <a:pathLst>
                    <a:path w="9" h="4">
                      <a:moveTo>
                        <a:pt x="3" y="1"/>
                      </a:moveTo>
                      <a:lnTo>
                        <a:pt x="3" y="1"/>
                      </a:lnTo>
                      <a:lnTo>
                        <a:pt x="3" y="2"/>
                      </a:lnTo>
                      <a:lnTo>
                        <a:pt x="1" y="2"/>
                      </a:lnTo>
                      <a:lnTo>
                        <a:pt x="0" y="2"/>
                      </a:lnTo>
                      <a:lnTo>
                        <a:pt x="0" y="2"/>
                      </a:lnTo>
                      <a:lnTo>
                        <a:pt x="1" y="3"/>
                      </a:lnTo>
                      <a:lnTo>
                        <a:pt x="2" y="3"/>
                      </a:lnTo>
                      <a:lnTo>
                        <a:pt x="2" y="4"/>
                      </a:lnTo>
                      <a:lnTo>
                        <a:pt x="3" y="4"/>
                      </a:lnTo>
                      <a:lnTo>
                        <a:pt x="4" y="4"/>
                      </a:lnTo>
                      <a:lnTo>
                        <a:pt x="5" y="3"/>
                      </a:lnTo>
                      <a:lnTo>
                        <a:pt x="5" y="3"/>
                      </a:lnTo>
                      <a:lnTo>
                        <a:pt x="6" y="3"/>
                      </a:lnTo>
                      <a:lnTo>
                        <a:pt x="6" y="2"/>
                      </a:lnTo>
                      <a:lnTo>
                        <a:pt x="6" y="3"/>
                      </a:lnTo>
                      <a:lnTo>
                        <a:pt x="7" y="3"/>
                      </a:lnTo>
                      <a:lnTo>
                        <a:pt x="7" y="2"/>
                      </a:lnTo>
                      <a:lnTo>
                        <a:pt x="9" y="0"/>
                      </a:lnTo>
                      <a:lnTo>
                        <a:pt x="7" y="1"/>
                      </a:lnTo>
                      <a:lnTo>
                        <a:pt x="3"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23" name="Freeform 219"/>
                <p:cNvSpPr>
                  <a:spLocks/>
                </p:cNvSpPr>
                <p:nvPr/>
              </p:nvSpPr>
              <p:spPr bwMode="gray">
                <a:xfrm>
                  <a:off x="5132388" y="4122738"/>
                  <a:ext cx="3175" cy="3175"/>
                </a:xfrm>
                <a:custGeom>
                  <a:avLst/>
                  <a:gdLst/>
                  <a:ahLst/>
                  <a:cxnLst>
                    <a:cxn ang="0">
                      <a:pos x="2" y="8"/>
                    </a:cxn>
                    <a:cxn ang="0">
                      <a:pos x="4" y="4"/>
                    </a:cxn>
                    <a:cxn ang="0">
                      <a:pos x="2" y="0"/>
                    </a:cxn>
                    <a:cxn ang="0">
                      <a:pos x="1" y="3"/>
                    </a:cxn>
                    <a:cxn ang="0">
                      <a:pos x="1" y="6"/>
                    </a:cxn>
                    <a:cxn ang="0">
                      <a:pos x="2" y="8"/>
                    </a:cxn>
                  </a:cxnLst>
                  <a:rect l="0" t="0" r="r" b="b"/>
                  <a:pathLst>
                    <a:path w="4" h="8">
                      <a:moveTo>
                        <a:pt x="2" y="8"/>
                      </a:moveTo>
                      <a:cubicBezTo>
                        <a:pt x="4" y="8"/>
                        <a:pt x="3" y="6"/>
                        <a:pt x="4" y="4"/>
                      </a:cubicBezTo>
                      <a:cubicBezTo>
                        <a:pt x="4" y="3"/>
                        <a:pt x="4" y="0"/>
                        <a:pt x="2" y="0"/>
                      </a:cubicBezTo>
                      <a:cubicBezTo>
                        <a:pt x="1" y="3"/>
                        <a:pt x="1" y="3"/>
                        <a:pt x="1" y="3"/>
                      </a:cubicBezTo>
                      <a:cubicBezTo>
                        <a:pt x="0" y="4"/>
                        <a:pt x="1" y="4"/>
                        <a:pt x="1" y="6"/>
                      </a:cubicBezTo>
                      <a:cubicBezTo>
                        <a:pt x="1" y="6"/>
                        <a:pt x="1" y="8"/>
                        <a:pt x="2"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grpSp>
        </p:grpSp>
        <p:sp>
          <p:nvSpPr>
            <p:cNvPr id="622" name="Rechteck 621"/>
            <p:cNvSpPr/>
            <p:nvPr/>
          </p:nvSpPr>
          <p:spPr bwMode="gray">
            <a:xfrm>
              <a:off x="3204860" y="3473792"/>
              <a:ext cx="1293777" cy="1498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723" name="Freeform 104"/>
            <p:cNvSpPr>
              <a:spLocks noEditPoints="1"/>
            </p:cNvSpPr>
            <p:nvPr/>
          </p:nvSpPr>
          <p:spPr bwMode="gray">
            <a:xfrm>
              <a:off x="3370564" y="3773943"/>
              <a:ext cx="962369" cy="898599"/>
            </a:xfrm>
            <a:custGeom>
              <a:avLst/>
              <a:gdLst/>
              <a:ahLst/>
              <a:cxnLst>
                <a:cxn ang="0">
                  <a:pos x="86" y="117"/>
                </a:cxn>
                <a:cxn ang="0">
                  <a:pos x="87" y="117"/>
                </a:cxn>
                <a:cxn ang="0">
                  <a:pos x="160" y="58"/>
                </a:cxn>
                <a:cxn ang="0">
                  <a:pos x="158" y="53"/>
                </a:cxn>
                <a:cxn ang="0">
                  <a:pos x="156" y="47"/>
                </a:cxn>
                <a:cxn ang="0">
                  <a:pos x="147" y="37"/>
                </a:cxn>
                <a:cxn ang="0">
                  <a:pos x="145" y="17"/>
                </a:cxn>
                <a:cxn ang="0">
                  <a:pos x="140" y="6"/>
                </a:cxn>
                <a:cxn ang="0">
                  <a:pos x="134" y="4"/>
                </a:cxn>
                <a:cxn ang="0">
                  <a:pos x="131" y="15"/>
                </a:cxn>
                <a:cxn ang="0">
                  <a:pos x="126" y="32"/>
                </a:cxn>
                <a:cxn ang="0">
                  <a:pos x="111" y="25"/>
                </a:cxn>
                <a:cxn ang="0">
                  <a:pos x="111" y="13"/>
                </a:cxn>
                <a:cxn ang="0">
                  <a:pos x="106" y="7"/>
                </a:cxn>
                <a:cxn ang="0">
                  <a:pos x="95" y="2"/>
                </a:cxn>
                <a:cxn ang="0">
                  <a:pos x="92" y="5"/>
                </a:cxn>
                <a:cxn ang="0">
                  <a:pos x="86" y="9"/>
                </a:cxn>
                <a:cxn ang="0">
                  <a:pos x="80" y="18"/>
                </a:cxn>
                <a:cxn ang="0">
                  <a:pos x="76" y="24"/>
                </a:cxn>
                <a:cxn ang="0">
                  <a:pos x="71" y="14"/>
                </a:cxn>
                <a:cxn ang="0">
                  <a:pos x="66" y="20"/>
                </a:cxn>
                <a:cxn ang="0">
                  <a:pos x="59" y="24"/>
                </a:cxn>
                <a:cxn ang="0">
                  <a:pos x="55" y="30"/>
                </a:cxn>
                <a:cxn ang="0">
                  <a:pos x="46" y="35"/>
                </a:cxn>
                <a:cxn ang="0">
                  <a:pos x="37" y="44"/>
                </a:cxn>
                <a:cxn ang="0">
                  <a:pos x="19" y="49"/>
                </a:cxn>
                <a:cxn ang="0">
                  <a:pos x="11" y="54"/>
                </a:cxn>
                <a:cxn ang="0">
                  <a:pos x="4" y="65"/>
                </a:cxn>
                <a:cxn ang="0">
                  <a:pos x="4" y="71"/>
                </a:cxn>
                <a:cxn ang="0">
                  <a:pos x="5" y="84"/>
                </a:cxn>
                <a:cxn ang="0">
                  <a:pos x="5" y="94"/>
                </a:cxn>
                <a:cxn ang="0">
                  <a:pos x="5" y="107"/>
                </a:cxn>
                <a:cxn ang="0">
                  <a:pos x="7" y="115"/>
                </a:cxn>
                <a:cxn ang="0">
                  <a:pos x="25" y="111"/>
                </a:cxn>
                <a:cxn ang="0">
                  <a:pos x="37" y="110"/>
                </a:cxn>
                <a:cxn ang="0">
                  <a:pos x="45" y="103"/>
                </a:cxn>
                <a:cxn ang="0">
                  <a:pos x="65" y="98"/>
                </a:cxn>
                <a:cxn ang="0">
                  <a:pos x="79" y="101"/>
                </a:cxn>
                <a:cxn ang="0">
                  <a:pos x="84" y="109"/>
                </a:cxn>
                <a:cxn ang="0">
                  <a:pos x="86" y="113"/>
                </a:cxn>
                <a:cxn ang="0">
                  <a:pos x="96" y="104"/>
                </a:cxn>
                <a:cxn ang="0">
                  <a:pos x="95" y="106"/>
                </a:cxn>
                <a:cxn ang="0">
                  <a:pos x="89" y="116"/>
                </a:cxn>
                <a:cxn ang="0">
                  <a:pos x="95" y="115"/>
                </a:cxn>
                <a:cxn ang="0">
                  <a:pos x="95" y="126"/>
                </a:cxn>
                <a:cxn ang="0">
                  <a:pos x="113" y="132"/>
                </a:cxn>
                <a:cxn ang="0">
                  <a:pos x="119" y="135"/>
                </a:cxn>
                <a:cxn ang="0">
                  <a:pos x="129" y="129"/>
                </a:cxn>
                <a:cxn ang="0">
                  <a:pos x="141" y="118"/>
                </a:cxn>
                <a:cxn ang="0">
                  <a:pos x="150" y="105"/>
                </a:cxn>
                <a:cxn ang="0">
                  <a:pos x="159" y="93"/>
                </a:cxn>
                <a:cxn ang="0">
                  <a:pos x="166" y="68"/>
                </a:cxn>
                <a:cxn ang="0">
                  <a:pos x="115" y="144"/>
                </a:cxn>
                <a:cxn ang="0">
                  <a:pos x="104" y="141"/>
                </a:cxn>
                <a:cxn ang="0">
                  <a:pos x="102" y="148"/>
                </a:cxn>
                <a:cxn ang="0">
                  <a:pos x="105" y="155"/>
                </a:cxn>
                <a:cxn ang="0">
                  <a:pos x="113" y="152"/>
                </a:cxn>
                <a:cxn ang="0">
                  <a:pos x="117" y="143"/>
                </a:cxn>
                <a:cxn ang="0">
                  <a:pos x="112" y="14"/>
                </a:cxn>
                <a:cxn ang="0">
                  <a:pos x="119" y="140"/>
                </a:cxn>
              </a:cxnLst>
              <a:rect l="0" t="0" r="r" b="b"/>
              <a:pathLst>
                <a:path w="166" h="155">
                  <a:moveTo>
                    <a:pt x="90" y="4"/>
                  </a:moveTo>
                  <a:lnTo>
                    <a:pt x="90" y="3"/>
                  </a:lnTo>
                  <a:lnTo>
                    <a:pt x="89" y="3"/>
                  </a:lnTo>
                  <a:lnTo>
                    <a:pt x="89" y="4"/>
                  </a:lnTo>
                  <a:lnTo>
                    <a:pt x="88" y="4"/>
                  </a:lnTo>
                  <a:lnTo>
                    <a:pt x="88" y="5"/>
                  </a:lnTo>
                  <a:lnTo>
                    <a:pt x="88" y="6"/>
                  </a:lnTo>
                  <a:lnTo>
                    <a:pt x="89" y="6"/>
                  </a:lnTo>
                  <a:lnTo>
                    <a:pt x="89" y="5"/>
                  </a:lnTo>
                  <a:lnTo>
                    <a:pt x="90" y="5"/>
                  </a:lnTo>
                  <a:lnTo>
                    <a:pt x="90" y="4"/>
                  </a:lnTo>
                  <a:lnTo>
                    <a:pt x="90" y="4"/>
                  </a:lnTo>
                  <a:close/>
                  <a:moveTo>
                    <a:pt x="87" y="117"/>
                  </a:moveTo>
                  <a:lnTo>
                    <a:pt x="86" y="117"/>
                  </a:lnTo>
                  <a:lnTo>
                    <a:pt x="84" y="118"/>
                  </a:lnTo>
                  <a:lnTo>
                    <a:pt x="84" y="118"/>
                  </a:lnTo>
                  <a:lnTo>
                    <a:pt x="85" y="119"/>
                  </a:lnTo>
                  <a:lnTo>
                    <a:pt x="85" y="120"/>
                  </a:lnTo>
                  <a:lnTo>
                    <a:pt x="86" y="120"/>
                  </a:lnTo>
                  <a:lnTo>
                    <a:pt x="87" y="119"/>
                  </a:lnTo>
                  <a:lnTo>
                    <a:pt x="88" y="119"/>
                  </a:lnTo>
                  <a:lnTo>
                    <a:pt x="89" y="119"/>
                  </a:lnTo>
                  <a:lnTo>
                    <a:pt x="89" y="118"/>
                  </a:lnTo>
                  <a:lnTo>
                    <a:pt x="90" y="118"/>
                  </a:lnTo>
                  <a:lnTo>
                    <a:pt x="90" y="118"/>
                  </a:lnTo>
                  <a:lnTo>
                    <a:pt x="89" y="118"/>
                  </a:lnTo>
                  <a:lnTo>
                    <a:pt x="88" y="117"/>
                  </a:lnTo>
                  <a:lnTo>
                    <a:pt x="87" y="117"/>
                  </a:lnTo>
                  <a:lnTo>
                    <a:pt x="87" y="117"/>
                  </a:lnTo>
                  <a:close/>
                  <a:moveTo>
                    <a:pt x="164" y="68"/>
                  </a:moveTo>
                  <a:lnTo>
                    <a:pt x="164" y="66"/>
                  </a:lnTo>
                  <a:lnTo>
                    <a:pt x="164" y="65"/>
                  </a:lnTo>
                  <a:lnTo>
                    <a:pt x="164" y="64"/>
                  </a:lnTo>
                  <a:lnTo>
                    <a:pt x="163" y="63"/>
                  </a:lnTo>
                  <a:lnTo>
                    <a:pt x="163" y="63"/>
                  </a:lnTo>
                  <a:lnTo>
                    <a:pt x="162" y="63"/>
                  </a:lnTo>
                  <a:lnTo>
                    <a:pt x="162" y="63"/>
                  </a:lnTo>
                  <a:lnTo>
                    <a:pt x="162" y="62"/>
                  </a:lnTo>
                  <a:lnTo>
                    <a:pt x="161" y="61"/>
                  </a:lnTo>
                  <a:lnTo>
                    <a:pt x="161" y="59"/>
                  </a:lnTo>
                  <a:lnTo>
                    <a:pt x="160" y="59"/>
                  </a:lnTo>
                  <a:lnTo>
                    <a:pt x="160" y="58"/>
                  </a:lnTo>
                  <a:lnTo>
                    <a:pt x="159" y="58"/>
                  </a:lnTo>
                  <a:lnTo>
                    <a:pt x="159" y="58"/>
                  </a:lnTo>
                  <a:lnTo>
                    <a:pt x="159" y="58"/>
                  </a:lnTo>
                  <a:lnTo>
                    <a:pt x="159" y="58"/>
                  </a:lnTo>
                  <a:lnTo>
                    <a:pt x="160" y="58"/>
                  </a:lnTo>
                  <a:lnTo>
                    <a:pt x="161" y="57"/>
                  </a:lnTo>
                  <a:lnTo>
                    <a:pt x="162" y="56"/>
                  </a:lnTo>
                  <a:lnTo>
                    <a:pt x="161" y="56"/>
                  </a:lnTo>
                  <a:lnTo>
                    <a:pt x="160" y="55"/>
                  </a:lnTo>
                  <a:lnTo>
                    <a:pt x="160" y="55"/>
                  </a:lnTo>
                  <a:lnTo>
                    <a:pt x="160" y="54"/>
                  </a:lnTo>
                  <a:lnTo>
                    <a:pt x="159" y="53"/>
                  </a:lnTo>
                  <a:lnTo>
                    <a:pt x="158" y="53"/>
                  </a:lnTo>
                  <a:lnTo>
                    <a:pt x="158" y="53"/>
                  </a:lnTo>
                  <a:lnTo>
                    <a:pt x="158" y="55"/>
                  </a:lnTo>
                  <a:lnTo>
                    <a:pt x="157" y="54"/>
                  </a:lnTo>
                  <a:lnTo>
                    <a:pt x="157" y="54"/>
                  </a:lnTo>
                  <a:lnTo>
                    <a:pt x="157" y="53"/>
                  </a:lnTo>
                  <a:lnTo>
                    <a:pt x="157" y="53"/>
                  </a:lnTo>
                  <a:lnTo>
                    <a:pt x="157" y="52"/>
                  </a:lnTo>
                  <a:lnTo>
                    <a:pt x="158" y="51"/>
                  </a:lnTo>
                  <a:lnTo>
                    <a:pt x="158" y="50"/>
                  </a:lnTo>
                  <a:lnTo>
                    <a:pt x="157" y="49"/>
                  </a:lnTo>
                  <a:lnTo>
                    <a:pt x="157" y="49"/>
                  </a:lnTo>
                  <a:lnTo>
                    <a:pt x="157" y="49"/>
                  </a:lnTo>
                  <a:lnTo>
                    <a:pt x="156" y="48"/>
                  </a:lnTo>
                  <a:lnTo>
                    <a:pt x="156" y="47"/>
                  </a:lnTo>
                  <a:lnTo>
                    <a:pt x="156" y="47"/>
                  </a:lnTo>
                  <a:lnTo>
                    <a:pt x="156" y="46"/>
                  </a:lnTo>
                  <a:lnTo>
                    <a:pt x="156" y="45"/>
                  </a:lnTo>
                  <a:lnTo>
                    <a:pt x="156" y="44"/>
                  </a:lnTo>
                  <a:lnTo>
                    <a:pt x="156" y="44"/>
                  </a:lnTo>
                  <a:lnTo>
                    <a:pt x="154" y="43"/>
                  </a:lnTo>
                  <a:lnTo>
                    <a:pt x="152" y="42"/>
                  </a:lnTo>
                  <a:lnTo>
                    <a:pt x="151" y="41"/>
                  </a:lnTo>
                  <a:lnTo>
                    <a:pt x="150" y="41"/>
                  </a:lnTo>
                  <a:lnTo>
                    <a:pt x="150" y="41"/>
                  </a:lnTo>
                  <a:lnTo>
                    <a:pt x="149" y="41"/>
                  </a:lnTo>
                  <a:lnTo>
                    <a:pt x="149" y="40"/>
                  </a:lnTo>
                  <a:lnTo>
                    <a:pt x="148" y="39"/>
                  </a:lnTo>
                  <a:lnTo>
                    <a:pt x="148" y="38"/>
                  </a:lnTo>
                  <a:lnTo>
                    <a:pt x="147" y="37"/>
                  </a:lnTo>
                  <a:lnTo>
                    <a:pt x="147" y="35"/>
                  </a:lnTo>
                  <a:lnTo>
                    <a:pt x="148" y="34"/>
                  </a:lnTo>
                  <a:lnTo>
                    <a:pt x="148" y="33"/>
                  </a:lnTo>
                  <a:lnTo>
                    <a:pt x="148" y="32"/>
                  </a:lnTo>
                  <a:lnTo>
                    <a:pt x="148" y="30"/>
                  </a:lnTo>
                  <a:lnTo>
                    <a:pt x="147" y="27"/>
                  </a:lnTo>
                  <a:lnTo>
                    <a:pt x="146" y="25"/>
                  </a:lnTo>
                  <a:lnTo>
                    <a:pt x="146" y="23"/>
                  </a:lnTo>
                  <a:lnTo>
                    <a:pt x="146" y="23"/>
                  </a:lnTo>
                  <a:lnTo>
                    <a:pt x="147" y="22"/>
                  </a:lnTo>
                  <a:lnTo>
                    <a:pt x="147" y="19"/>
                  </a:lnTo>
                  <a:lnTo>
                    <a:pt x="146" y="18"/>
                  </a:lnTo>
                  <a:lnTo>
                    <a:pt x="146" y="18"/>
                  </a:lnTo>
                  <a:lnTo>
                    <a:pt x="145" y="17"/>
                  </a:lnTo>
                  <a:lnTo>
                    <a:pt x="144" y="17"/>
                  </a:lnTo>
                  <a:lnTo>
                    <a:pt x="144" y="16"/>
                  </a:lnTo>
                  <a:lnTo>
                    <a:pt x="143" y="16"/>
                  </a:lnTo>
                  <a:lnTo>
                    <a:pt x="142" y="16"/>
                  </a:lnTo>
                  <a:lnTo>
                    <a:pt x="142" y="17"/>
                  </a:lnTo>
                  <a:lnTo>
                    <a:pt x="141" y="17"/>
                  </a:lnTo>
                  <a:lnTo>
                    <a:pt x="141" y="17"/>
                  </a:lnTo>
                  <a:lnTo>
                    <a:pt x="141" y="16"/>
                  </a:lnTo>
                  <a:lnTo>
                    <a:pt x="141" y="15"/>
                  </a:lnTo>
                  <a:lnTo>
                    <a:pt x="141" y="13"/>
                  </a:lnTo>
                  <a:lnTo>
                    <a:pt x="141" y="13"/>
                  </a:lnTo>
                  <a:lnTo>
                    <a:pt x="141" y="12"/>
                  </a:lnTo>
                  <a:lnTo>
                    <a:pt x="140" y="11"/>
                  </a:lnTo>
                  <a:lnTo>
                    <a:pt x="140" y="6"/>
                  </a:lnTo>
                  <a:lnTo>
                    <a:pt x="140" y="5"/>
                  </a:lnTo>
                  <a:lnTo>
                    <a:pt x="139" y="4"/>
                  </a:lnTo>
                  <a:lnTo>
                    <a:pt x="139" y="4"/>
                  </a:lnTo>
                  <a:lnTo>
                    <a:pt x="139" y="3"/>
                  </a:lnTo>
                  <a:lnTo>
                    <a:pt x="139" y="1"/>
                  </a:lnTo>
                  <a:lnTo>
                    <a:pt x="139" y="1"/>
                  </a:lnTo>
                  <a:lnTo>
                    <a:pt x="138" y="1"/>
                  </a:lnTo>
                  <a:lnTo>
                    <a:pt x="138" y="0"/>
                  </a:lnTo>
                  <a:lnTo>
                    <a:pt x="136" y="1"/>
                  </a:lnTo>
                  <a:lnTo>
                    <a:pt x="135" y="2"/>
                  </a:lnTo>
                  <a:lnTo>
                    <a:pt x="135" y="2"/>
                  </a:lnTo>
                  <a:lnTo>
                    <a:pt x="134" y="2"/>
                  </a:lnTo>
                  <a:lnTo>
                    <a:pt x="134" y="3"/>
                  </a:lnTo>
                  <a:lnTo>
                    <a:pt x="134" y="4"/>
                  </a:lnTo>
                  <a:lnTo>
                    <a:pt x="134" y="5"/>
                  </a:lnTo>
                  <a:lnTo>
                    <a:pt x="134" y="5"/>
                  </a:lnTo>
                  <a:lnTo>
                    <a:pt x="134" y="6"/>
                  </a:lnTo>
                  <a:lnTo>
                    <a:pt x="134" y="7"/>
                  </a:lnTo>
                  <a:lnTo>
                    <a:pt x="134" y="7"/>
                  </a:lnTo>
                  <a:lnTo>
                    <a:pt x="133" y="8"/>
                  </a:lnTo>
                  <a:lnTo>
                    <a:pt x="133" y="9"/>
                  </a:lnTo>
                  <a:lnTo>
                    <a:pt x="131" y="11"/>
                  </a:lnTo>
                  <a:lnTo>
                    <a:pt x="132" y="11"/>
                  </a:lnTo>
                  <a:lnTo>
                    <a:pt x="132" y="12"/>
                  </a:lnTo>
                  <a:lnTo>
                    <a:pt x="132" y="12"/>
                  </a:lnTo>
                  <a:lnTo>
                    <a:pt x="131" y="13"/>
                  </a:lnTo>
                  <a:lnTo>
                    <a:pt x="131" y="14"/>
                  </a:lnTo>
                  <a:lnTo>
                    <a:pt x="131" y="15"/>
                  </a:lnTo>
                  <a:lnTo>
                    <a:pt x="131" y="16"/>
                  </a:lnTo>
                  <a:lnTo>
                    <a:pt x="131" y="17"/>
                  </a:lnTo>
                  <a:lnTo>
                    <a:pt x="131" y="18"/>
                  </a:lnTo>
                  <a:lnTo>
                    <a:pt x="130" y="24"/>
                  </a:lnTo>
                  <a:lnTo>
                    <a:pt x="129" y="25"/>
                  </a:lnTo>
                  <a:lnTo>
                    <a:pt x="129" y="25"/>
                  </a:lnTo>
                  <a:lnTo>
                    <a:pt x="128" y="27"/>
                  </a:lnTo>
                  <a:lnTo>
                    <a:pt x="128" y="28"/>
                  </a:lnTo>
                  <a:lnTo>
                    <a:pt x="127" y="28"/>
                  </a:lnTo>
                  <a:lnTo>
                    <a:pt x="127" y="29"/>
                  </a:lnTo>
                  <a:lnTo>
                    <a:pt x="127" y="30"/>
                  </a:lnTo>
                  <a:lnTo>
                    <a:pt x="127" y="31"/>
                  </a:lnTo>
                  <a:lnTo>
                    <a:pt x="126" y="32"/>
                  </a:lnTo>
                  <a:lnTo>
                    <a:pt x="126" y="32"/>
                  </a:lnTo>
                  <a:lnTo>
                    <a:pt x="123" y="33"/>
                  </a:lnTo>
                  <a:lnTo>
                    <a:pt x="122" y="33"/>
                  </a:lnTo>
                  <a:lnTo>
                    <a:pt x="121" y="34"/>
                  </a:lnTo>
                  <a:lnTo>
                    <a:pt x="120" y="34"/>
                  </a:lnTo>
                  <a:lnTo>
                    <a:pt x="120" y="33"/>
                  </a:lnTo>
                  <a:lnTo>
                    <a:pt x="120" y="33"/>
                  </a:lnTo>
                  <a:lnTo>
                    <a:pt x="119" y="30"/>
                  </a:lnTo>
                  <a:lnTo>
                    <a:pt x="118" y="30"/>
                  </a:lnTo>
                  <a:lnTo>
                    <a:pt x="117" y="29"/>
                  </a:lnTo>
                  <a:lnTo>
                    <a:pt x="115" y="28"/>
                  </a:lnTo>
                  <a:lnTo>
                    <a:pt x="113" y="27"/>
                  </a:lnTo>
                  <a:lnTo>
                    <a:pt x="112" y="26"/>
                  </a:lnTo>
                  <a:lnTo>
                    <a:pt x="111" y="25"/>
                  </a:lnTo>
                  <a:lnTo>
                    <a:pt x="111" y="25"/>
                  </a:lnTo>
                  <a:lnTo>
                    <a:pt x="110" y="23"/>
                  </a:lnTo>
                  <a:lnTo>
                    <a:pt x="110" y="23"/>
                  </a:lnTo>
                  <a:lnTo>
                    <a:pt x="107" y="23"/>
                  </a:lnTo>
                  <a:lnTo>
                    <a:pt x="106" y="20"/>
                  </a:lnTo>
                  <a:lnTo>
                    <a:pt x="107" y="19"/>
                  </a:lnTo>
                  <a:lnTo>
                    <a:pt x="107" y="18"/>
                  </a:lnTo>
                  <a:lnTo>
                    <a:pt x="107" y="17"/>
                  </a:lnTo>
                  <a:lnTo>
                    <a:pt x="108" y="17"/>
                  </a:lnTo>
                  <a:lnTo>
                    <a:pt x="108" y="17"/>
                  </a:lnTo>
                  <a:lnTo>
                    <a:pt x="109" y="16"/>
                  </a:lnTo>
                  <a:lnTo>
                    <a:pt x="108" y="13"/>
                  </a:lnTo>
                  <a:lnTo>
                    <a:pt x="110" y="12"/>
                  </a:lnTo>
                  <a:lnTo>
                    <a:pt x="110" y="13"/>
                  </a:lnTo>
                  <a:lnTo>
                    <a:pt x="111" y="13"/>
                  </a:lnTo>
                  <a:lnTo>
                    <a:pt x="111" y="13"/>
                  </a:lnTo>
                  <a:lnTo>
                    <a:pt x="111" y="13"/>
                  </a:lnTo>
                  <a:lnTo>
                    <a:pt x="112" y="13"/>
                  </a:lnTo>
                  <a:lnTo>
                    <a:pt x="112" y="12"/>
                  </a:lnTo>
                  <a:lnTo>
                    <a:pt x="112" y="11"/>
                  </a:lnTo>
                  <a:lnTo>
                    <a:pt x="114" y="8"/>
                  </a:lnTo>
                  <a:lnTo>
                    <a:pt x="114" y="8"/>
                  </a:lnTo>
                  <a:lnTo>
                    <a:pt x="112" y="6"/>
                  </a:lnTo>
                  <a:lnTo>
                    <a:pt x="111" y="6"/>
                  </a:lnTo>
                  <a:lnTo>
                    <a:pt x="110" y="7"/>
                  </a:lnTo>
                  <a:lnTo>
                    <a:pt x="108" y="7"/>
                  </a:lnTo>
                  <a:lnTo>
                    <a:pt x="108" y="8"/>
                  </a:lnTo>
                  <a:lnTo>
                    <a:pt x="108" y="7"/>
                  </a:lnTo>
                  <a:lnTo>
                    <a:pt x="106" y="7"/>
                  </a:lnTo>
                  <a:lnTo>
                    <a:pt x="105" y="8"/>
                  </a:lnTo>
                  <a:lnTo>
                    <a:pt x="105" y="7"/>
                  </a:lnTo>
                  <a:lnTo>
                    <a:pt x="103" y="7"/>
                  </a:lnTo>
                  <a:lnTo>
                    <a:pt x="102" y="6"/>
                  </a:lnTo>
                  <a:lnTo>
                    <a:pt x="102" y="6"/>
                  </a:lnTo>
                  <a:lnTo>
                    <a:pt x="101" y="6"/>
                  </a:lnTo>
                  <a:lnTo>
                    <a:pt x="101" y="5"/>
                  </a:lnTo>
                  <a:lnTo>
                    <a:pt x="98" y="5"/>
                  </a:lnTo>
                  <a:lnTo>
                    <a:pt x="98" y="5"/>
                  </a:lnTo>
                  <a:lnTo>
                    <a:pt x="97" y="5"/>
                  </a:lnTo>
                  <a:lnTo>
                    <a:pt x="97" y="5"/>
                  </a:lnTo>
                  <a:lnTo>
                    <a:pt x="96" y="4"/>
                  </a:lnTo>
                  <a:lnTo>
                    <a:pt x="96" y="3"/>
                  </a:lnTo>
                  <a:lnTo>
                    <a:pt x="95" y="2"/>
                  </a:lnTo>
                  <a:lnTo>
                    <a:pt x="95" y="2"/>
                  </a:lnTo>
                  <a:lnTo>
                    <a:pt x="95" y="3"/>
                  </a:lnTo>
                  <a:lnTo>
                    <a:pt x="95" y="3"/>
                  </a:lnTo>
                  <a:lnTo>
                    <a:pt x="94" y="3"/>
                  </a:lnTo>
                  <a:lnTo>
                    <a:pt x="94" y="3"/>
                  </a:lnTo>
                  <a:lnTo>
                    <a:pt x="93" y="3"/>
                  </a:lnTo>
                  <a:lnTo>
                    <a:pt x="92" y="3"/>
                  </a:lnTo>
                  <a:lnTo>
                    <a:pt x="92" y="3"/>
                  </a:lnTo>
                  <a:lnTo>
                    <a:pt x="92" y="4"/>
                  </a:lnTo>
                  <a:lnTo>
                    <a:pt x="91" y="4"/>
                  </a:lnTo>
                  <a:lnTo>
                    <a:pt x="91" y="4"/>
                  </a:lnTo>
                  <a:lnTo>
                    <a:pt x="91" y="5"/>
                  </a:lnTo>
                  <a:lnTo>
                    <a:pt x="91" y="5"/>
                  </a:lnTo>
                  <a:lnTo>
                    <a:pt x="92" y="5"/>
                  </a:lnTo>
                  <a:lnTo>
                    <a:pt x="93" y="6"/>
                  </a:lnTo>
                  <a:lnTo>
                    <a:pt x="94" y="6"/>
                  </a:lnTo>
                  <a:lnTo>
                    <a:pt x="94" y="5"/>
                  </a:lnTo>
                  <a:lnTo>
                    <a:pt x="95" y="5"/>
                  </a:lnTo>
                  <a:lnTo>
                    <a:pt x="96" y="6"/>
                  </a:lnTo>
                  <a:lnTo>
                    <a:pt x="96" y="6"/>
                  </a:lnTo>
                  <a:lnTo>
                    <a:pt x="96" y="6"/>
                  </a:lnTo>
                  <a:lnTo>
                    <a:pt x="94" y="7"/>
                  </a:lnTo>
                  <a:lnTo>
                    <a:pt x="92" y="7"/>
                  </a:lnTo>
                  <a:lnTo>
                    <a:pt x="91" y="8"/>
                  </a:lnTo>
                  <a:lnTo>
                    <a:pt x="89" y="8"/>
                  </a:lnTo>
                  <a:lnTo>
                    <a:pt x="88" y="8"/>
                  </a:lnTo>
                  <a:lnTo>
                    <a:pt x="87" y="8"/>
                  </a:lnTo>
                  <a:lnTo>
                    <a:pt x="86" y="9"/>
                  </a:lnTo>
                  <a:lnTo>
                    <a:pt x="85" y="9"/>
                  </a:lnTo>
                  <a:lnTo>
                    <a:pt x="84" y="10"/>
                  </a:lnTo>
                  <a:lnTo>
                    <a:pt x="84" y="10"/>
                  </a:lnTo>
                  <a:lnTo>
                    <a:pt x="84" y="10"/>
                  </a:lnTo>
                  <a:lnTo>
                    <a:pt x="84" y="11"/>
                  </a:lnTo>
                  <a:lnTo>
                    <a:pt x="83" y="12"/>
                  </a:lnTo>
                  <a:lnTo>
                    <a:pt x="83" y="13"/>
                  </a:lnTo>
                  <a:lnTo>
                    <a:pt x="84" y="14"/>
                  </a:lnTo>
                  <a:lnTo>
                    <a:pt x="84" y="14"/>
                  </a:lnTo>
                  <a:lnTo>
                    <a:pt x="85" y="14"/>
                  </a:lnTo>
                  <a:lnTo>
                    <a:pt x="85" y="14"/>
                  </a:lnTo>
                  <a:lnTo>
                    <a:pt x="82" y="14"/>
                  </a:lnTo>
                  <a:lnTo>
                    <a:pt x="80" y="17"/>
                  </a:lnTo>
                  <a:lnTo>
                    <a:pt x="80" y="18"/>
                  </a:lnTo>
                  <a:lnTo>
                    <a:pt x="80" y="19"/>
                  </a:lnTo>
                  <a:lnTo>
                    <a:pt x="80" y="19"/>
                  </a:lnTo>
                  <a:lnTo>
                    <a:pt x="80" y="20"/>
                  </a:lnTo>
                  <a:lnTo>
                    <a:pt x="81" y="20"/>
                  </a:lnTo>
                  <a:lnTo>
                    <a:pt x="82" y="20"/>
                  </a:lnTo>
                  <a:lnTo>
                    <a:pt x="83" y="21"/>
                  </a:lnTo>
                  <a:lnTo>
                    <a:pt x="83" y="23"/>
                  </a:lnTo>
                  <a:lnTo>
                    <a:pt x="81" y="21"/>
                  </a:lnTo>
                  <a:lnTo>
                    <a:pt x="80" y="21"/>
                  </a:lnTo>
                  <a:lnTo>
                    <a:pt x="79" y="23"/>
                  </a:lnTo>
                  <a:lnTo>
                    <a:pt x="77" y="21"/>
                  </a:lnTo>
                  <a:lnTo>
                    <a:pt x="77" y="22"/>
                  </a:lnTo>
                  <a:lnTo>
                    <a:pt x="75" y="23"/>
                  </a:lnTo>
                  <a:lnTo>
                    <a:pt x="76" y="24"/>
                  </a:lnTo>
                  <a:lnTo>
                    <a:pt x="74" y="24"/>
                  </a:lnTo>
                  <a:lnTo>
                    <a:pt x="76" y="21"/>
                  </a:lnTo>
                  <a:lnTo>
                    <a:pt x="75" y="20"/>
                  </a:lnTo>
                  <a:lnTo>
                    <a:pt x="75" y="20"/>
                  </a:lnTo>
                  <a:lnTo>
                    <a:pt x="75" y="19"/>
                  </a:lnTo>
                  <a:lnTo>
                    <a:pt x="75" y="19"/>
                  </a:lnTo>
                  <a:lnTo>
                    <a:pt x="74" y="18"/>
                  </a:lnTo>
                  <a:lnTo>
                    <a:pt x="73" y="18"/>
                  </a:lnTo>
                  <a:lnTo>
                    <a:pt x="72" y="17"/>
                  </a:lnTo>
                  <a:lnTo>
                    <a:pt x="72" y="16"/>
                  </a:lnTo>
                  <a:lnTo>
                    <a:pt x="72" y="16"/>
                  </a:lnTo>
                  <a:lnTo>
                    <a:pt x="72" y="15"/>
                  </a:lnTo>
                  <a:lnTo>
                    <a:pt x="72" y="14"/>
                  </a:lnTo>
                  <a:lnTo>
                    <a:pt x="71" y="14"/>
                  </a:lnTo>
                  <a:lnTo>
                    <a:pt x="71" y="14"/>
                  </a:lnTo>
                  <a:lnTo>
                    <a:pt x="70" y="14"/>
                  </a:lnTo>
                  <a:lnTo>
                    <a:pt x="70" y="14"/>
                  </a:lnTo>
                  <a:lnTo>
                    <a:pt x="69" y="15"/>
                  </a:lnTo>
                  <a:lnTo>
                    <a:pt x="69" y="15"/>
                  </a:lnTo>
                  <a:lnTo>
                    <a:pt x="69" y="16"/>
                  </a:lnTo>
                  <a:lnTo>
                    <a:pt x="69" y="17"/>
                  </a:lnTo>
                  <a:lnTo>
                    <a:pt x="67" y="16"/>
                  </a:lnTo>
                  <a:lnTo>
                    <a:pt x="68" y="18"/>
                  </a:lnTo>
                  <a:lnTo>
                    <a:pt x="67" y="18"/>
                  </a:lnTo>
                  <a:lnTo>
                    <a:pt x="66" y="18"/>
                  </a:lnTo>
                  <a:lnTo>
                    <a:pt x="66" y="18"/>
                  </a:lnTo>
                  <a:lnTo>
                    <a:pt x="66" y="19"/>
                  </a:lnTo>
                  <a:lnTo>
                    <a:pt x="66" y="20"/>
                  </a:lnTo>
                  <a:lnTo>
                    <a:pt x="65" y="20"/>
                  </a:lnTo>
                  <a:lnTo>
                    <a:pt x="65" y="21"/>
                  </a:lnTo>
                  <a:lnTo>
                    <a:pt x="64" y="21"/>
                  </a:lnTo>
                  <a:lnTo>
                    <a:pt x="65" y="19"/>
                  </a:lnTo>
                  <a:lnTo>
                    <a:pt x="64" y="20"/>
                  </a:lnTo>
                  <a:lnTo>
                    <a:pt x="62" y="20"/>
                  </a:lnTo>
                  <a:lnTo>
                    <a:pt x="62" y="21"/>
                  </a:lnTo>
                  <a:lnTo>
                    <a:pt x="62" y="21"/>
                  </a:lnTo>
                  <a:lnTo>
                    <a:pt x="62" y="22"/>
                  </a:lnTo>
                  <a:lnTo>
                    <a:pt x="62" y="23"/>
                  </a:lnTo>
                  <a:lnTo>
                    <a:pt x="62" y="23"/>
                  </a:lnTo>
                  <a:lnTo>
                    <a:pt x="62" y="24"/>
                  </a:lnTo>
                  <a:lnTo>
                    <a:pt x="60" y="22"/>
                  </a:lnTo>
                  <a:lnTo>
                    <a:pt x="59" y="24"/>
                  </a:lnTo>
                  <a:lnTo>
                    <a:pt x="59" y="25"/>
                  </a:lnTo>
                  <a:lnTo>
                    <a:pt x="59" y="26"/>
                  </a:lnTo>
                  <a:lnTo>
                    <a:pt x="61" y="26"/>
                  </a:lnTo>
                  <a:lnTo>
                    <a:pt x="60" y="27"/>
                  </a:lnTo>
                  <a:lnTo>
                    <a:pt x="56" y="28"/>
                  </a:lnTo>
                  <a:lnTo>
                    <a:pt x="56" y="27"/>
                  </a:lnTo>
                  <a:lnTo>
                    <a:pt x="55" y="27"/>
                  </a:lnTo>
                  <a:lnTo>
                    <a:pt x="55" y="27"/>
                  </a:lnTo>
                  <a:lnTo>
                    <a:pt x="54" y="27"/>
                  </a:lnTo>
                  <a:lnTo>
                    <a:pt x="54" y="28"/>
                  </a:lnTo>
                  <a:lnTo>
                    <a:pt x="54" y="28"/>
                  </a:lnTo>
                  <a:lnTo>
                    <a:pt x="54" y="29"/>
                  </a:lnTo>
                  <a:lnTo>
                    <a:pt x="54" y="30"/>
                  </a:lnTo>
                  <a:lnTo>
                    <a:pt x="55" y="30"/>
                  </a:lnTo>
                  <a:lnTo>
                    <a:pt x="55" y="32"/>
                  </a:lnTo>
                  <a:lnTo>
                    <a:pt x="54" y="33"/>
                  </a:lnTo>
                  <a:lnTo>
                    <a:pt x="55" y="35"/>
                  </a:lnTo>
                  <a:lnTo>
                    <a:pt x="54" y="35"/>
                  </a:lnTo>
                  <a:lnTo>
                    <a:pt x="53" y="31"/>
                  </a:lnTo>
                  <a:lnTo>
                    <a:pt x="52" y="30"/>
                  </a:lnTo>
                  <a:lnTo>
                    <a:pt x="52" y="28"/>
                  </a:lnTo>
                  <a:lnTo>
                    <a:pt x="51" y="28"/>
                  </a:lnTo>
                  <a:lnTo>
                    <a:pt x="50" y="30"/>
                  </a:lnTo>
                  <a:lnTo>
                    <a:pt x="48" y="31"/>
                  </a:lnTo>
                  <a:lnTo>
                    <a:pt x="47" y="32"/>
                  </a:lnTo>
                  <a:lnTo>
                    <a:pt x="47" y="33"/>
                  </a:lnTo>
                  <a:lnTo>
                    <a:pt x="46" y="33"/>
                  </a:lnTo>
                  <a:lnTo>
                    <a:pt x="46" y="35"/>
                  </a:lnTo>
                  <a:lnTo>
                    <a:pt x="47" y="35"/>
                  </a:lnTo>
                  <a:lnTo>
                    <a:pt x="47" y="36"/>
                  </a:lnTo>
                  <a:lnTo>
                    <a:pt x="47" y="36"/>
                  </a:lnTo>
                  <a:lnTo>
                    <a:pt x="48" y="37"/>
                  </a:lnTo>
                  <a:lnTo>
                    <a:pt x="48" y="38"/>
                  </a:lnTo>
                  <a:lnTo>
                    <a:pt x="47" y="38"/>
                  </a:lnTo>
                  <a:lnTo>
                    <a:pt x="46" y="39"/>
                  </a:lnTo>
                  <a:lnTo>
                    <a:pt x="44" y="40"/>
                  </a:lnTo>
                  <a:lnTo>
                    <a:pt x="44" y="41"/>
                  </a:lnTo>
                  <a:lnTo>
                    <a:pt x="43" y="42"/>
                  </a:lnTo>
                  <a:lnTo>
                    <a:pt x="41" y="43"/>
                  </a:lnTo>
                  <a:lnTo>
                    <a:pt x="41" y="43"/>
                  </a:lnTo>
                  <a:lnTo>
                    <a:pt x="39" y="44"/>
                  </a:lnTo>
                  <a:lnTo>
                    <a:pt x="37" y="44"/>
                  </a:lnTo>
                  <a:lnTo>
                    <a:pt x="35" y="45"/>
                  </a:lnTo>
                  <a:lnTo>
                    <a:pt x="35" y="45"/>
                  </a:lnTo>
                  <a:lnTo>
                    <a:pt x="32" y="44"/>
                  </a:lnTo>
                  <a:lnTo>
                    <a:pt x="29" y="45"/>
                  </a:lnTo>
                  <a:lnTo>
                    <a:pt x="26" y="46"/>
                  </a:lnTo>
                  <a:lnTo>
                    <a:pt x="25" y="46"/>
                  </a:lnTo>
                  <a:lnTo>
                    <a:pt x="24" y="46"/>
                  </a:lnTo>
                  <a:lnTo>
                    <a:pt x="24" y="47"/>
                  </a:lnTo>
                  <a:lnTo>
                    <a:pt x="23" y="47"/>
                  </a:lnTo>
                  <a:lnTo>
                    <a:pt x="23" y="47"/>
                  </a:lnTo>
                  <a:lnTo>
                    <a:pt x="22" y="48"/>
                  </a:lnTo>
                  <a:lnTo>
                    <a:pt x="20" y="48"/>
                  </a:lnTo>
                  <a:lnTo>
                    <a:pt x="19" y="48"/>
                  </a:lnTo>
                  <a:lnTo>
                    <a:pt x="19" y="49"/>
                  </a:lnTo>
                  <a:lnTo>
                    <a:pt x="18" y="49"/>
                  </a:lnTo>
                  <a:lnTo>
                    <a:pt x="18" y="50"/>
                  </a:lnTo>
                  <a:lnTo>
                    <a:pt x="17" y="51"/>
                  </a:lnTo>
                  <a:lnTo>
                    <a:pt x="17" y="51"/>
                  </a:lnTo>
                  <a:lnTo>
                    <a:pt x="17" y="51"/>
                  </a:lnTo>
                  <a:lnTo>
                    <a:pt x="17" y="51"/>
                  </a:lnTo>
                  <a:lnTo>
                    <a:pt x="16" y="52"/>
                  </a:lnTo>
                  <a:lnTo>
                    <a:pt x="15" y="52"/>
                  </a:lnTo>
                  <a:lnTo>
                    <a:pt x="14" y="52"/>
                  </a:lnTo>
                  <a:lnTo>
                    <a:pt x="14" y="52"/>
                  </a:lnTo>
                  <a:lnTo>
                    <a:pt x="13" y="52"/>
                  </a:lnTo>
                  <a:lnTo>
                    <a:pt x="13" y="53"/>
                  </a:lnTo>
                  <a:lnTo>
                    <a:pt x="12" y="53"/>
                  </a:lnTo>
                  <a:lnTo>
                    <a:pt x="11" y="54"/>
                  </a:lnTo>
                  <a:lnTo>
                    <a:pt x="9" y="57"/>
                  </a:lnTo>
                  <a:lnTo>
                    <a:pt x="9" y="57"/>
                  </a:lnTo>
                  <a:lnTo>
                    <a:pt x="10" y="53"/>
                  </a:lnTo>
                  <a:lnTo>
                    <a:pt x="9" y="53"/>
                  </a:lnTo>
                  <a:lnTo>
                    <a:pt x="7" y="57"/>
                  </a:lnTo>
                  <a:lnTo>
                    <a:pt x="6" y="60"/>
                  </a:lnTo>
                  <a:lnTo>
                    <a:pt x="6" y="62"/>
                  </a:lnTo>
                  <a:lnTo>
                    <a:pt x="6" y="62"/>
                  </a:lnTo>
                  <a:lnTo>
                    <a:pt x="7" y="62"/>
                  </a:lnTo>
                  <a:lnTo>
                    <a:pt x="7" y="62"/>
                  </a:lnTo>
                  <a:lnTo>
                    <a:pt x="7" y="63"/>
                  </a:lnTo>
                  <a:lnTo>
                    <a:pt x="6" y="63"/>
                  </a:lnTo>
                  <a:lnTo>
                    <a:pt x="6" y="64"/>
                  </a:lnTo>
                  <a:lnTo>
                    <a:pt x="4" y="65"/>
                  </a:lnTo>
                  <a:lnTo>
                    <a:pt x="4" y="66"/>
                  </a:lnTo>
                  <a:lnTo>
                    <a:pt x="4" y="67"/>
                  </a:lnTo>
                  <a:lnTo>
                    <a:pt x="4" y="68"/>
                  </a:lnTo>
                  <a:lnTo>
                    <a:pt x="5" y="69"/>
                  </a:lnTo>
                  <a:lnTo>
                    <a:pt x="5" y="70"/>
                  </a:lnTo>
                  <a:lnTo>
                    <a:pt x="6" y="72"/>
                  </a:lnTo>
                  <a:lnTo>
                    <a:pt x="7" y="73"/>
                  </a:lnTo>
                  <a:lnTo>
                    <a:pt x="7" y="74"/>
                  </a:lnTo>
                  <a:lnTo>
                    <a:pt x="7" y="75"/>
                  </a:lnTo>
                  <a:lnTo>
                    <a:pt x="7" y="75"/>
                  </a:lnTo>
                  <a:lnTo>
                    <a:pt x="6" y="74"/>
                  </a:lnTo>
                  <a:lnTo>
                    <a:pt x="6" y="73"/>
                  </a:lnTo>
                  <a:lnTo>
                    <a:pt x="4" y="72"/>
                  </a:lnTo>
                  <a:lnTo>
                    <a:pt x="4" y="71"/>
                  </a:lnTo>
                  <a:lnTo>
                    <a:pt x="3" y="71"/>
                  </a:lnTo>
                  <a:lnTo>
                    <a:pt x="4" y="74"/>
                  </a:lnTo>
                  <a:lnTo>
                    <a:pt x="2" y="72"/>
                  </a:lnTo>
                  <a:lnTo>
                    <a:pt x="2" y="75"/>
                  </a:lnTo>
                  <a:lnTo>
                    <a:pt x="4" y="79"/>
                  </a:lnTo>
                  <a:lnTo>
                    <a:pt x="4" y="79"/>
                  </a:lnTo>
                  <a:lnTo>
                    <a:pt x="4" y="80"/>
                  </a:lnTo>
                  <a:lnTo>
                    <a:pt x="4" y="80"/>
                  </a:lnTo>
                  <a:lnTo>
                    <a:pt x="3" y="81"/>
                  </a:lnTo>
                  <a:lnTo>
                    <a:pt x="3" y="81"/>
                  </a:lnTo>
                  <a:lnTo>
                    <a:pt x="3" y="82"/>
                  </a:lnTo>
                  <a:lnTo>
                    <a:pt x="3" y="82"/>
                  </a:lnTo>
                  <a:lnTo>
                    <a:pt x="4" y="83"/>
                  </a:lnTo>
                  <a:lnTo>
                    <a:pt x="5" y="84"/>
                  </a:lnTo>
                  <a:lnTo>
                    <a:pt x="5" y="85"/>
                  </a:lnTo>
                  <a:lnTo>
                    <a:pt x="6" y="85"/>
                  </a:lnTo>
                  <a:lnTo>
                    <a:pt x="6" y="86"/>
                  </a:lnTo>
                  <a:lnTo>
                    <a:pt x="6" y="88"/>
                  </a:lnTo>
                  <a:lnTo>
                    <a:pt x="6" y="88"/>
                  </a:lnTo>
                  <a:lnTo>
                    <a:pt x="5" y="89"/>
                  </a:lnTo>
                  <a:lnTo>
                    <a:pt x="6" y="90"/>
                  </a:lnTo>
                  <a:lnTo>
                    <a:pt x="6" y="90"/>
                  </a:lnTo>
                  <a:lnTo>
                    <a:pt x="6" y="91"/>
                  </a:lnTo>
                  <a:lnTo>
                    <a:pt x="6" y="93"/>
                  </a:lnTo>
                  <a:lnTo>
                    <a:pt x="6" y="93"/>
                  </a:lnTo>
                  <a:lnTo>
                    <a:pt x="6" y="93"/>
                  </a:lnTo>
                  <a:lnTo>
                    <a:pt x="6" y="93"/>
                  </a:lnTo>
                  <a:lnTo>
                    <a:pt x="5" y="94"/>
                  </a:lnTo>
                  <a:lnTo>
                    <a:pt x="5" y="95"/>
                  </a:lnTo>
                  <a:lnTo>
                    <a:pt x="5" y="95"/>
                  </a:lnTo>
                  <a:lnTo>
                    <a:pt x="6" y="96"/>
                  </a:lnTo>
                  <a:lnTo>
                    <a:pt x="6" y="97"/>
                  </a:lnTo>
                  <a:lnTo>
                    <a:pt x="6" y="97"/>
                  </a:lnTo>
                  <a:lnTo>
                    <a:pt x="6" y="98"/>
                  </a:lnTo>
                  <a:lnTo>
                    <a:pt x="6" y="98"/>
                  </a:lnTo>
                  <a:lnTo>
                    <a:pt x="7" y="98"/>
                  </a:lnTo>
                  <a:lnTo>
                    <a:pt x="8" y="100"/>
                  </a:lnTo>
                  <a:lnTo>
                    <a:pt x="8" y="101"/>
                  </a:lnTo>
                  <a:lnTo>
                    <a:pt x="7" y="103"/>
                  </a:lnTo>
                  <a:lnTo>
                    <a:pt x="6" y="104"/>
                  </a:lnTo>
                  <a:lnTo>
                    <a:pt x="6" y="106"/>
                  </a:lnTo>
                  <a:lnTo>
                    <a:pt x="5" y="107"/>
                  </a:lnTo>
                  <a:lnTo>
                    <a:pt x="4" y="109"/>
                  </a:lnTo>
                  <a:lnTo>
                    <a:pt x="3" y="109"/>
                  </a:lnTo>
                  <a:lnTo>
                    <a:pt x="2" y="109"/>
                  </a:lnTo>
                  <a:lnTo>
                    <a:pt x="1" y="109"/>
                  </a:lnTo>
                  <a:lnTo>
                    <a:pt x="1" y="109"/>
                  </a:lnTo>
                  <a:lnTo>
                    <a:pt x="0" y="112"/>
                  </a:lnTo>
                  <a:lnTo>
                    <a:pt x="1" y="112"/>
                  </a:lnTo>
                  <a:lnTo>
                    <a:pt x="2" y="112"/>
                  </a:lnTo>
                  <a:lnTo>
                    <a:pt x="3" y="112"/>
                  </a:lnTo>
                  <a:lnTo>
                    <a:pt x="3" y="113"/>
                  </a:lnTo>
                  <a:lnTo>
                    <a:pt x="4" y="114"/>
                  </a:lnTo>
                  <a:lnTo>
                    <a:pt x="5" y="114"/>
                  </a:lnTo>
                  <a:lnTo>
                    <a:pt x="7" y="114"/>
                  </a:lnTo>
                  <a:lnTo>
                    <a:pt x="7" y="115"/>
                  </a:lnTo>
                  <a:lnTo>
                    <a:pt x="8" y="115"/>
                  </a:lnTo>
                  <a:lnTo>
                    <a:pt x="10" y="115"/>
                  </a:lnTo>
                  <a:lnTo>
                    <a:pt x="13" y="115"/>
                  </a:lnTo>
                  <a:lnTo>
                    <a:pt x="14" y="115"/>
                  </a:lnTo>
                  <a:lnTo>
                    <a:pt x="14" y="114"/>
                  </a:lnTo>
                  <a:lnTo>
                    <a:pt x="14" y="113"/>
                  </a:lnTo>
                  <a:lnTo>
                    <a:pt x="16" y="114"/>
                  </a:lnTo>
                  <a:lnTo>
                    <a:pt x="17" y="113"/>
                  </a:lnTo>
                  <a:lnTo>
                    <a:pt x="19" y="112"/>
                  </a:lnTo>
                  <a:lnTo>
                    <a:pt x="21" y="110"/>
                  </a:lnTo>
                  <a:lnTo>
                    <a:pt x="22" y="110"/>
                  </a:lnTo>
                  <a:lnTo>
                    <a:pt x="22" y="110"/>
                  </a:lnTo>
                  <a:lnTo>
                    <a:pt x="25" y="111"/>
                  </a:lnTo>
                  <a:lnTo>
                    <a:pt x="25" y="111"/>
                  </a:lnTo>
                  <a:lnTo>
                    <a:pt x="28" y="109"/>
                  </a:lnTo>
                  <a:lnTo>
                    <a:pt x="29" y="109"/>
                  </a:lnTo>
                  <a:lnTo>
                    <a:pt x="29" y="109"/>
                  </a:lnTo>
                  <a:lnTo>
                    <a:pt x="30" y="109"/>
                  </a:lnTo>
                  <a:lnTo>
                    <a:pt x="30" y="110"/>
                  </a:lnTo>
                  <a:lnTo>
                    <a:pt x="31" y="110"/>
                  </a:lnTo>
                  <a:lnTo>
                    <a:pt x="31" y="110"/>
                  </a:lnTo>
                  <a:lnTo>
                    <a:pt x="32" y="110"/>
                  </a:lnTo>
                  <a:lnTo>
                    <a:pt x="33" y="110"/>
                  </a:lnTo>
                  <a:lnTo>
                    <a:pt x="34" y="109"/>
                  </a:lnTo>
                  <a:lnTo>
                    <a:pt x="34" y="109"/>
                  </a:lnTo>
                  <a:lnTo>
                    <a:pt x="35" y="109"/>
                  </a:lnTo>
                  <a:lnTo>
                    <a:pt x="36" y="109"/>
                  </a:lnTo>
                  <a:lnTo>
                    <a:pt x="37" y="110"/>
                  </a:lnTo>
                  <a:lnTo>
                    <a:pt x="37" y="110"/>
                  </a:lnTo>
                  <a:lnTo>
                    <a:pt x="38" y="109"/>
                  </a:lnTo>
                  <a:lnTo>
                    <a:pt x="38" y="109"/>
                  </a:lnTo>
                  <a:lnTo>
                    <a:pt x="38" y="108"/>
                  </a:lnTo>
                  <a:lnTo>
                    <a:pt x="39" y="108"/>
                  </a:lnTo>
                  <a:lnTo>
                    <a:pt x="39" y="107"/>
                  </a:lnTo>
                  <a:lnTo>
                    <a:pt x="40" y="107"/>
                  </a:lnTo>
                  <a:lnTo>
                    <a:pt x="40" y="107"/>
                  </a:lnTo>
                  <a:lnTo>
                    <a:pt x="41" y="106"/>
                  </a:lnTo>
                  <a:lnTo>
                    <a:pt x="41" y="104"/>
                  </a:lnTo>
                  <a:lnTo>
                    <a:pt x="42" y="103"/>
                  </a:lnTo>
                  <a:lnTo>
                    <a:pt x="43" y="103"/>
                  </a:lnTo>
                  <a:lnTo>
                    <a:pt x="44" y="103"/>
                  </a:lnTo>
                  <a:lnTo>
                    <a:pt x="45" y="103"/>
                  </a:lnTo>
                  <a:lnTo>
                    <a:pt x="46" y="103"/>
                  </a:lnTo>
                  <a:lnTo>
                    <a:pt x="47" y="103"/>
                  </a:lnTo>
                  <a:lnTo>
                    <a:pt x="48" y="102"/>
                  </a:lnTo>
                  <a:lnTo>
                    <a:pt x="49" y="102"/>
                  </a:lnTo>
                  <a:lnTo>
                    <a:pt x="50" y="101"/>
                  </a:lnTo>
                  <a:lnTo>
                    <a:pt x="52" y="101"/>
                  </a:lnTo>
                  <a:lnTo>
                    <a:pt x="54" y="101"/>
                  </a:lnTo>
                  <a:lnTo>
                    <a:pt x="54" y="101"/>
                  </a:lnTo>
                  <a:lnTo>
                    <a:pt x="55" y="101"/>
                  </a:lnTo>
                  <a:lnTo>
                    <a:pt x="55" y="102"/>
                  </a:lnTo>
                  <a:lnTo>
                    <a:pt x="57" y="101"/>
                  </a:lnTo>
                  <a:lnTo>
                    <a:pt x="61" y="99"/>
                  </a:lnTo>
                  <a:lnTo>
                    <a:pt x="63" y="99"/>
                  </a:lnTo>
                  <a:lnTo>
                    <a:pt x="65" y="98"/>
                  </a:lnTo>
                  <a:lnTo>
                    <a:pt x="67" y="98"/>
                  </a:lnTo>
                  <a:lnTo>
                    <a:pt x="69" y="98"/>
                  </a:lnTo>
                  <a:lnTo>
                    <a:pt x="72" y="98"/>
                  </a:lnTo>
                  <a:lnTo>
                    <a:pt x="73" y="97"/>
                  </a:lnTo>
                  <a:lnTo>
                    <a:pt x="74" y="98"/>
                  </a:lnTo>
                  <a:lnTo>
                    <a:pt x="75" y="98"/>
                  </a:lnTo>
                  <a:lnTo>
                    <a:pt x="75" y="99"/>
                  </a:lnTo>
                  <a:lnTo>
                    <a:pt x="77" y="100"/>
                  </a:lnTo>
                  <a:lnTo>
                    <a:pt x="78" y="100"/>
                  </a:lnTo>
                  <a:lnTo>
                    <a:pt x="78" y="100"/>
                  </a:lnTo>
                  <a:lnTo>
                    <a:pt x="79" y="100"/>
                  </a:lnTo>
                  <a:lnTo>
                    <a:pt x="79" y="100"/>
                  </a:lnTo>
                  <a:lnTo>
                    <a:pt x="79" y="100"/>
                  </a:lnTo>
                  <a:lnTo>
                    <a:pt x="79" y="101"/>
                  </a:lnTo>
                  <a:lnTo>
                    <a:pt x="80" y="101"/>
                  </a:lnTo>
                  <a:lnTo>
                    <a:pt x="81" y="101"/>
                  </a:lnTo>
                  <a:lnTo>
                    <a:pt x="81" y="101"/>
                  </a:lnTo>
                  <a:lnTo>
                    <a:pt x="81" y="102"/>
                  </a:lnTo>
                  <a:lnTo>
                    <a:pt x="82" y="102"/>
                  </a:lnTo>
                  <a:lnTo>
                    <a:pt x="82" y="102"/>
                  </a:lnTo>
                  <a:lnTo>
                    <a:pt x="82" y="103"/>
                  </a:lnTo>
                  <a:lnTo>
                    <a:pt x="81" y="104"/>
                  </a:lnTo>
                  <a:lnTo>
                    <a:pt x="81" y="105"/>
                  </a:lnTo>
                  <a:lnTo>
                    <a:pt x="81" y="105"/>
                  </a:lnTo>
                  <a:lnTo>
                    <a:pt x="82" y="107"/>
                  </a:lnTo>
                  <a:lnTo>
                    <a:pt x="83" y="106"/>
                  </a:lnTo>
                  <a:lnTo>
                    <a:pt x="84" y="109"/>
                  </a:lnTo>
                  <a:lnTo>
                    <a:pt x="84" y="109"/>
                  </a:lnTo>
                  <a:lnTo>
                    <a:pt x="84" y="109"/>
                  </a:lnTo>
                  <a:lnTo>
                    <a:pt x="84" y="111"/>
                  </a:lnTo>
                  <a:lnTo>
                    <a:pt x="84" y="111"/>
                  </a:lnTo>
                  <a:lnTo>
                    <a:pt x="84" y="112"/>
                  </a:lnTo>
                  <a:lnTo>
                    <a:pt x="83" y="112"/>
                  </a:lnTo>
                  <a:lnTo>
                    <a:pt x="83" y="112"/>
                  </a:lnTo>
                  <a:lnTo>
                    <a:pt x="82" y="112"/>
                  </a:lnTo>
                  <a:lnTo>
                    <a:pt x="83" y="114"/>
                  </a:lnTo>
                  <a:lnTo>
                    <a:pt x="85" y="114"/>
                  </a:lnTo>
                  <a:lnTo>
                    <a:pt x="85" y="114"/>
                  </a:lnTo>
                  <a:lnTo>
                    <a:pt x="85" y="115"/>
                  </a:lnTo>
                  <a:lnTo>
                    <a:pt x="86" y="115"/>
                  </a:lnTo>
                  <a:lnTo>
                    <a:pt x="86" y="114"/>
                  </a:lnTo>
                  <a:lnTo>
                    <a:pt x="86" y="113"/>
                  </a:lnTo>
                  <a:lnTo>
                    <a:pt x="86" y="112"/>
                  </a:lnTo>
                  <a:lnTo>
                    <a:pt x="86" y="111"/>
                  </a:lnTo>
                  <a:lnTo>
                    <a:pt x="87" y="111"/>
                  </a:lnTo>
                  <a:lnTo>
                    <a:pt x="88" y="110"/>
                  </a:lnTo>
                  <a:lnTo>
                    <a:pt x="89" y="110"/>
                  </a:lnTo>
                  <a:lnTo>
                    <a:pt x="89" y="110"/>
                  </a:lnTo>
                  <a:lnTo>
                    <a:pt x="90" y="110"/>
                  </a:lnTo>
                  <a:lnTo>
                    <a:pt x="91" y="109"/>
                  </a:lnTo>
                  <a:lnTo>
                    <a:pt x="91" y="108"/>
                  </a:lnTo>
                  <a:lnTo>
                    <a:pt x="92" y="107"/>
                  </a:lnTo>
                  <a:lnTo>
                    <a:pt x="92" y="107"/>
                  </a:lnTo>
                  <a:lnTo>
                    <a:pt x="93" y="107"/>
                  </a:lnTo>
                  <a:lnTo>
                    <a:pt x="94" y="104"/>
                  </a:lnTo>
                  <a:lnTo>
                    <a:pt x="96" y="104"/>
                  </a:lnTo>
                  <a:lnTo>
                    <a:pt x="97" y="104"/>
                  </a:lnTo>
                  <a:lnTo>
                    <a:pt x="98" y="103"/>
                  </a:lnTo>
                  <a:lnTo>
                    <a:pt x="98" y="102"/>
                  </a:lnTo>
                  <a:lnTo>
                    <a:pt x="98" y="101"/>
                  </a:lnTo>
                  <a:lnTo>
                    <a:pt x="98" y="102"/>
                  </a:lnTo>
                  <a:lnTo>
                    <a:pt x="98" y="102"/>
                  </a:lnTo>
                  <a:lnTo>
                    <a:pt x="98" y="103"/>
                  </a:lnTo>
                  <a:lnTo>
                    <a:pt x="99" y="103"/>
                  </a:lnTo>
                  <a:lnTo>
                    <a:pt x="99" y="104"/>
                  </a:lnTo>
                  <a:lnTo>
                    <a:pt x="98" y="104"/>
                  </a:lnTo>
                  <a:lnTo>
                    <a:pt x="98" y="105"/>
                  </a:lnTo>
                  <a:lnTo>
                    <a:pt x="97" y="105"/>
                  </a:lnTo>
                  <a:lnTo>
                    <a:pt x="96" y="106"/>
                  </a:lnTo>
                  <a:lnTo>
                    <a:pt x="95" y="106"/>
                  </a:lnTo>
                  <a:lnTo>
                    <a:pt x="95" y="106"/>
                  </a:lnTo>
                  <a:lnTo>
                    <a:pt x="96" y="109"/>
                  </a:lnTo>
                  <a:lnTo>
                    <a:pt x="95" y="109"/>
                  </a:lnTo>
                  <a:lnTo>
                    <a:pt x="95" y="109"/>
                  </a:lnTo>
                  <a:lnTo>
                    <a:pt x="94" y="109"/>
                  </a:lnTo>
                  <a:lnTo>
                    <a:pt x="92" y="111"/>
                  </a:lnTo>
                  <a:lnTo>
                    <a:pt x="92" y="112"/>
                  </a:lnTo>
                  <a:lnTo>
                    <a:pt x="92" y="113"/>
                  </a:lnTo>
                  <a:lnTo>
                    <a:pt x="91" y="113"/>
                  </a:lnTo>
                  <a:lnTo>
                    <a:pt x="91" y="114"/>
                  </a:lnTo>
                  <a:lnTo>
                    <a:pt x="89" y="115"/>
                  </a:lnTo>
                  <a:lnTo>
                    <a:pt x="89" y="115"/>
                  </a:lnTo>
                  <a:lnTo>
                    <a:pt x="89" y="115"/>
                  </a:lnTo>
                  <a:lnTo>
                    <a:pt x="89" y="116"/>
                  </a:lnTo>
                  <a:lnTo>
                    <a:pt x="91" y="116"/>
                  </a:lnTo>
                  <a:lnTo>
                    <a:pt x="92" y="115"/>
                  </a:lnTo>
                  <a:lnTo>
                    <a:pt x="92" y="115"/>
                  </a:lnTo>
                  <a:lnTo>
                    <a:pt x="93" y="115"/>
                  </a:lnTo>
                  <a:lnTo>
                    <a:pt x="94" y="113"/>
                  </a:lnTo>
                  <a:lnTo>
                    <a:pt x="94" y="112"/>
                  </a:lnTo>
                  <a:lnTo>
                    <a:pt x="95" y="111"/>
                  </a:lnTo>
                  <a:lnTo>
                    <a:pt x="95" y="111"/>
                  </a:lnTo>
                  <a:lnTo>
                    <a:pt x="96" y="111"/>
                  </a:lnTo>
                  <a:lnTo>
                    <a:pt x="96" y="112"/>
                  </a:lnTo>
                  <a:lnTo>
                    <a:pt x="96" y="113"/>
                  </a:lnTo>
                  <a:lnTo>
                    <a:pt x="96" y="114"/>
                  </a:lnTo>
                  <a:lnTo>
                    <a:pt x="95" y="115"/>
                  </a:lnTo>
                  <a:lnTo>
                    <a:pt x="95" y="115"/>
                  </a:lnTo>
                  <a:lnTo>
                    <a:pt x="94" y="116"/>
                  </a:lnTo>
                  <a:lnTo>
                    <a:pt x="94" y="117"/>
                  </a:lnTo>
                  <a:lnTo>
                    <a:pt x="94" y="117"/>
                  </a:lnTo>
                  <a:lnTo>
                    <a:pt x="95" y="117"/>
                  </a:lnTo>
                  <a:lnTo>
                    <a:pt x="96" y="117"/>
                  </a:lnTo>
                  <a:lnTo>
                    <a:pt x="98" y="117"/>
                  </a:lnTo>
                  <a:lnTo>
                    <a:pt x="98" y="118"/>
                  </a:lnTo>
                  <a:lnTo>
                    <a:pt x="96" y="120"/>
                  </a:lnTo>
                  <a:lnTo>
                    <a:pt x="96" y="120"/>
                  </a:lnTo>
                  <a:lnTo>
                    <a:pt x="97" y="120"/>
                  </a:lnTo>
                  <a:lnTo>
                    <a:pt x="98" y="122"/>
                  </a:lnTo>
                  <a:lnTo>
                    <a:pt x="98" y="123"/>
                  </a:lnTo>
                  <a:lnTo>
                    <a:pt x="98" y="123"/>
                  </a:lnTo>
                  <a:lnTo>
                    <a:pt x="95" y="126"/>
                  </a:lnTo>
                  <a:lnTo>
                    <a:pt x="95" y="127"/>
                  </a:lnTo>
                  <a:lnTo>
                    <a:pt x="96" y="127"/>
                  </a:lnTo>
                  <a:lnTo>
                    <a:pt x="96" y="128"/>
                  </a:lnTo>
                  <a:lnTo>
                    <a:pt x="98" y="129"/>
                  </a:lnTo>
                  <a:lnTo>
                    <a:pt x="99" y="129"/>
                  </a:lnTo>
                  <a:lnTo>
                    <a:pt x="99" y="130"/>
                  </a:lnTo>
                  <a:lnTo>
                    <a:pt x="101" y="132"/>
                  </a:lnTo>
                  <a:lnTo>
                    <a:pt x="101" y="132"/>
                  </a:lnTo>
                  <a:lnTo>
                    <a:pt x="105" y="132"/>
                  </a:lnTo>
                  <a:lnTo>
                    <a:pt x="107" y="133"/>
                  </a:lnTo>
                  <a:lnTo>
                    <a:pt x="108" y="134"/>
                  </a:lnTo>
                  <a:lnTo>
                    <a:pt x="110" y="133"/>
                  </a:lnTo>
                  <a:lnTo>
                    <a:pt x="112" y="133"/>
                  </a:lnTo>
                  <a:lnTo>
                    <a:pt x="113" y="132"/>
                  </a:lnTo>
                  <a:lnTo>
                    <a:pt x="114" y="131"/>
                  </a:lnTo>
                  <a:lnTo>
                    <a:pt x="114" y="129"/>
                  </a:lnTo>
                  <a:lnTo>
                    <a:pt x="115" y="129"/>
                  </a:lnTo>
                  <a:lnTo>
                    <a:pt x="115" y="129"/>
                  </a:lnTo>
                  <a:lnTo>
                    <a:pt x="116" y="129"/>
                  </a:lnTo>
                  <a:lnTo>
                    <a:pt x="116" y="132"/>
                  </a:lnTo>
                  <a:lnTo>
                    <a:pt x="117" y="132"/>
                  </a:lnTo>
                  <a:lnTo>
                    <a:pt x="116" y="133"/>
                  </a:lnTo>
                  <a:lnTo>
                    <a:pt x="117" y="133"/>
                  </a:lnTo>
                  <a:lnTo>
                    <a:pt x="117" y="134"/>
                  </a:lnTo>
                  <a:lnTo>
                    <a:pt x="117" y="134"/>
                  </a:lnTo>
                  <a:lnTo>
                    <a:pt x="118" y="135"/>
                  </a:lnTo>
                  <a:lnTo>
                    <a:pt x="118" y="135"/>
                  </a:lnTo>
                  <a:lnTo>
                    <a:pt x="119" y="135"/>
                  </a:lnTo>
                  <a:lnTo>
                    <a:pt x="119" y="134"/>
                  </a:lnTo>
                  <a:lnTo>
                    <a:pt x="120" y="134"/>
                  </a:lnTo>
                  <a:lnTo>
                    <a:pt x="120" y="134"/>
                  </a:lnTo>
                  <a:lnTo>
                    <a:pt x="122" y="134"/>
                  </a:lnTo>
                  <a:lnTo>
                    <a:pt x="122" y="133"/>
                  </a:lnTo>
                  <a:lnTo>
                    <a:pt x="123" y="133"/>
                  </a:lnTo>
                  <a:lnTo>
                    <a:pt x="123" y="133"/>
                  </a:lnTo>
                  <a:lnTo>
                    <a:pt x="125" y="131"/>
                  </a:lnTo>
                  <a:lnTo>
                    <a:pt x="125" y="131"/>
                  </a:lnTo>
                  <a:lnTo>
                    <a:pt x="126" y="130"/>
                  </a:lnTo>
                  <a:lnTo>
                    <a:pt x="127" y="129"/>
                  </a:lnTo>
                  <a:lnTo>
                    <a:pt x="126" y="129"/>
                  </a:lnTo>
                  <a:lnTo>
                    <a:pt x="128" y="128"/>
                  </a:lnTo>
                  <a:lnTo>
                    <a:pt x="129" y="129"/>
                  </a:lnTo>
                  <a:lnTo>
                    <a:pt x="130" y="129"/>
                  </a:lnTo>
                  <a:lnTo>
                    <a:pt x="132" y="128"/>
                  </a:lnTo>
                  <a:lnTo>
                    <a:pt x="135" y="128"/>
                  </a:lnTo>
                  <a:lnTo>
                    <a:pt x="136" y="127"/>
                  </a:lnTo>
                  <a:lnTo>
                    <a:pt x="137" y="125"/>
                  </a:lnTo>
                  <a:lnTo>
                    <a:pt x="137" y="123"/>
                  </a:lnTo>
                  <a:lnTo>
                    <a:pt x="137" y="122"/>
                  </a:lnTo>
                  <a:lnTo>
                    <a:pt x="138" y="122"/>
                  </a:lnTo>
                  <a:lnTo>
                    <a:pt x="139" y="120"/>
                  </a:lnTo>
                  <a:lnTo>
                    <a:pt x="140" y="120"/>
                  </a:lnTo>
                  <a:lnTo>
                    <a:pt x="140" y="118"/>
                  </a:lnTo>
                  <a:lnTo>
                    <a:pt x="140" y="118"/>
                  </a:lnTo>
                  <a:lnTo>
                    <a:pt x="140" y="118"/>
                  </a:lnTo>
                  <a:lnTo>
                    <a:pt x="141" y="118"/>
                  </a:lnTo>
                  <a:lnTo>
                    <a:pt x="142" y="117"/>
                  </a:lnTo>
                  <a:lnTo>
                    <a:pt x="142" y="116"/>
                  </a:lnTo>
                  <a:lnTo>
                    <a:pt x="143" y="115"/>
                  </a:lnTo>
                  <a:lnTo>
                    <a:pt x="143" y="114"/>
                  </a:lnTo>
                  <a:lnTo>
                    <a:pt x="143" y="113"/>
                  </a:lnTo>
                  <a:lnTo>
                    <a:pt x="144" y="112"/>
                  </a:lnTo>
                  <a:lnTo>
                    <a:pt x="144" y="111"/>
                  </a:lnTo>
                  <a:lnTo>
                    <a:pt x="146" y="110"/>
                  </a:lnTo>
                  <a:lnTo>
                    <a:pt x="147" y="109"/>
                  </a:lnTo>
                  <a:lnTo>
                    <a:pt x="148" y="107"/>
                  </a:lnTo>
                  <a:lnTo>
                    <a:pt x="149" y="107"/>
                  </a:lnTo>
                  <a:lnTo>
                    <a:pt x="149" y="106"/>
                  </a:lnTo>
                  <a:lnTo>
                    <a:pt x="150" y="105"/>
                  </a:lnTo>
                  <a:lnTo>
                    <a:pt x="150" y="105"/>
                  </a:lnTo>
                  <a:lnTo>
                    <a:pt x="150" y="104"/>
                  </a:lnTo>
                  <a:lnTo>
                    <a:pt x="150" y="104"/>
                  </a:lnTo>
                  <a:lnTo>
                    <a:pt x="152" y="104"/>
                  </a:lnTo>
                  <a:lnTo>
                    <a:pt x="153" y="103"/>
                  </a:lnTo>
                  <a:lnTo>
                    <a:pt x="154" y="102"/>
                  </a:lnTo>
                  <a:lnTo>
                    <a:pt x="155" y="101"/>
                  </a:lnTo>
                  <a:lnTo>
                    <a:pt x="157" y="99"/>
                  </a:lnTo>
                  <a:lnTo>
                    <a:pt x="158" y="98"/>
                  </a:lnTo>
                  <a:lnTo>
                    <a:pt x="158" y="97"/>
                  </a:lnTo>
                  <a:lnTo>
                    <a:pt x="158" y="97"/>
                  </a:lnTo>
                  <a:lnTo>
                    <a:pt x="159" y="95"/>
                  </a:lnTo>
                  <a:lnTo>
                    <a:pt x="159" y="94"/>
                  </a:lnTo>
                  <a:lnTo>
                    <a:pt x="159" y="93"/>
                  </a:lnTo>
                  <a:lnTo>
                    <a:pt x="159" y="93"/>
                  </a:lnTo>
                  <a:lnTo>
                    <a:pt x="160" y="91"/>
                  </a:lnTo>
                  <a:lnTo>
                    <a:pt x="161" y="90"/>
                  </a:lnTo>
                  <a:lnTo>
                    <a:pt x="162" y="87"/>
                  </a:lnTo>
                  <a:lnTo>
                    <a:pt x="164" y="85"/>
                  </a:lnTo>
                  <a:lnTo>
                    <a:pt x="164" y="83"/>
                  </a:lnTo>
                  <a:lnTo>
                    <a:pt x="165" y="82"/>
                  </a:lnTo>
                  <a:lnTo>
                    <a:pt x="165" y="81"/>
                  </a:lnTo>
                  <a:lnTo>
                    <a:pt x="164" y="79"/>
                  </a:lnTo>
                  <a:lnTo>
                    <a:pt x="165" y="76"/>
                  </a:lnTo>
                  <a:lnTo>
                    <a:pt x="166" y="75"/>
                  </a:lnTo>
                  <a:lnTo>
                    <a:pt x="166" y="74"/>
                  </a:lnTo>
                  <a:lnTo>
                    <a:pt x="166" y="71"/>
                  </a:lnTo>
                  <a:lnTo>
                    <a:pt x="166" y="69"/>
                  </a:lnTo>
                  <a:lnTo>
                    <a:pt x="166" y="68"/>
                  </a:lnTo>
                  <a:lnTo>
                    <a:pt x="164" y="68"/>
                  </a:lnTo>
                  <a:lnTo>
                    <a:pt x="164" y="68"/>
                  </a:lnTo>
                  <a:close/>
                  <a:moveTo>
                    <a:pt x="118" y="142"/>
                  </a:moveTo>
                  <a:lnTo>
                    <a:pt x="118" y="142"/>
                  </a:lnTo>
                  <a:lnTo>
                    <a:pt x="119" y="142"/>
                  </a:lnTo>
                  <a:lnTo>
                    <a:pt x="119" y="142"/>
                  </a:lnTo>
                  <a:lnTo>
                    <a:pt x="120" y="142"/>
                  </a:lnTo>
                  <a:lnTo>
                    <a:pt x="119" y="141"/>
                  </a:lnTo>
                  <a:lnTo>
                    <a:pt x="118" y="142"/>
                  </a:lnTo>
                  <a:lnTo>
                    <a:pt x="118" y="142"/>
                  </a:lnTo>
                  <a:close/>
                  <a:moveTo>
                    <a:pt x="117" y="143"/>
                  </a:moveTo>
                  <a:lnTo>
                    <a:pt x="116" y="143"/>
                  </a:lnTo>
                  <a:lnTo>
                    <a:pt x="115" y="144"/>
                  </a:lnTo>
                  <a:lnTo>
                    <a:pt x="115" y="144"/>
                  </a:lnTo>
                  <a:lnTo>
                    <a:pt x="115" y="143"/>
                  </a:lnTo>
                  <a:lnTo>
                    <a:pt x="114" y="143"/>
                  </a:lnTo>
                  <a:lnTo>
                    <a:pt x="113" y="144"/>
                  </a:lnTo>
                  <a:lnTo>
                    <a:pt x="112" y="144"/>
                  </a:lnTo>
                  <a:lnTo>
                    <a:pt x="112" y="144"/>
                  </a:lnTo>
                  <a:lnTo>
                    <a:pt x="111" y="143"/>
                  </a:lnTo>
                  <a:lnTo>
                    <a:pt x="109" y="143"/>
                  </a:lnTo>
                  <a:lnTo>
                    <a:pt x="107" y="142"/>
                  </a:lnTo>
                  <a:lnTo>
                    <a:pt x="107" y="142"/>
                  </a:lnTo>
                  <a:lnTo>
                    <a:pt x="107" y="142"/>
                  </a:lnTo>
                  <a:lnTo>
                    <a:pt x="106" y="142"/>
                  </a:lnTo>
                  <a:lnTo>
                    <a:pt x="106" y="142"/>
                  </a:lnTo>
                  <a:lnTo>
                    <a:pt x="104" y="140"/>
                  </a:lnTo>
                  <a:lnTo>
                    <a:pt x="104" y="141"/>
                  </a:lnTo>
                  <a:lnTo>
                    <a:pt x="104" y="143"/>
                  </a:lnTo>
                  <a:lnTo>
                    <a:pt x="104" y="144"/>
                  </a:lnTo>
                  <a:lnTo>
                    <a:pt x="104" y="144"/>
                  </a:lnTo>
                  <a:lnTo>
                    <a:pt x="104" y="145"/>
                  </a:lnTo>
                  <a:lnTo>
                    <a:pt x="104" y="145"/>
                  </a:lnTo>
                  <a:lnTo>
                    <a:pt x="104" y="146"/>
                  </a:lnTo>
                  <a:lnTo>
                    <a:pt x="104" y="146"/>
                  </a:lnTo>
                  <a:lnTo>
                    <a:pt x="104" y="147"/>
                  </a:lnTo>
                  <a:lnTo>
                    <a:pt x="103" y="148"/>
                  </a:lnTo>
                  <a:lnTo>
                    <a:pt x="103" y="148"/>
                  </a:lnTo>
                  <a:lnTo>
                    <a:pt x="103" y="148"/>
                  </a:lnTo>
                  <a:lnTo>
                    <a:pt x="102" y="147"/>
                  </a:lnTo>
                  <a:lnTo>
                    <a:pt x="102" y="148"/>
                  </a:lnTo>
                  <a:lnTo>
                    <a:pt x="102" y="148"/>
                  </a:lnTo>
                  <a:lnTo>
                    <a:pt x="102" y="149"/>
                  </a:lnTo>
                  <a:lnTo>
                    <a:pt x="101" y="150"/>
                  </a:lnTo>
                  <a:lnTo>
                    <a:pt x="101" y="151"/>
                  </a:lnTo>
                  <a:lnTo>
                    <a:pt x="102" y="152"/>
                  </a:lnTo>
                  <a:lnTo>
                    <a:pt x="102" y="152"/>
                  </a:lnTo>
                  <a:lnTo>
                    <a:pt x="102" y="153"/>
                  </a:lnTo>
                  <a:lnTo>
                    <a:pt x="104" y="153"/>
                  </a:lnTo>
                  <a:lnTo>
                    <a:pt x="103" y="154"/>
                  </a:lnTo>
                  <a:lnTo>
                    <a:pt x="103" y="155"/>
                  </a:lnTo>
                  <a:lnTo>
                    <a:pt x="104" y="155"/>
                  </a:lnTo>
                  <a:lnTo>
                    <a:pt x="104" y="155"/>
                  </a:lnTo>
                  <a:lnTo>
                    <a:pt x="104" y="155"/>
                  </a:lnTo>
                  <a:lnTo>
                    <a:pt x="105" y="155"/>
                  </a:lnTo>
                  <a:lnTo>
                    <a:pt x="105" y="155"/>
                  </a:lnTo>
                  <a:lnTo>
                    <a:pt x="107" y="155"/>
                  </a:lnTo>
                  <a:lnTo>
                    <a:pt x="107" y="155"/>
                  </a:lnTo>
                  <a:lnTo>
                    <a:pt x="108" y="154"/>
                  </a:lnTo>
                  <a:lnTo>
                    <a:pt x="108" y="154"/>
                  </a:lnTo>
                  <a:lnTo>
                    <a:pt x="109" y="154"/>
                  </a:lnTo>
                  <a:lnTo>
                    <a:pt x="109" y="154"/>
                  </a:lnTo>
                  <a:lnTo>
                    <a:pt x="109" y="154"/>
                  </a:lnTo>
                  <a:lnTo>
                    <a:pt x="108" y="155"/>
                  </a:lnTo>
                  <a:lnTo>
                    <a:pt x="110" y="155"/>
                  </a:lnTo>
                  <a:lnTo>
                    <a:pt x="111" y="154"/>
                  </a:lnTo>
                  <a:lnTo>
                    <a:pt x="111" y="154"/>
                  </a:lnTo>
                  <a:lnTo>
                    <a:pt x="112" y="153"/>
                  </a:lnTo>
                  <a:lnTo>
                    <a:pt x="112" y="152"/>
                  </a:lnTo>
                  <a:lnTo>
                    <a:pt x="113" y="152"/>
                  </a:lnTo>
                  <a:lnTo>
                    <a:pt x="112" y="152"/>
                  </a:lnTo>
                  <a:lnTo>
                    <a:pt x="112" y="151"/>
                  </a:lnTo>
                  <a:lnTo>
                    <a:pt x="113" y="149"/>
                  </a:lnTo>
                  <a:lnTo>
                    <a:pt x="114" y="149"/>
                  </a:lnTo>
                  <a:lnTo>
                    <a:pt x="115" y="148"/>
                  </a:lnTo>
                  <a:lnTo>
                    <a:pt x="115" y="146"/>
                  </a:lnTo>
                  <a:lnTo>
                    <a:pt x="115" y="146"/>
                  </a:lnTo>
                  <a:lnTo>
                    <a:pt x="116" y="145"/>
                  </a:lnTo>
                  <a:lnTo>
                    <a:pt x="116" y="145"/>
                  </a:lnTo>
                  <a:lnTo>
                    <a:pt x="117" y="144"/>
                  </a:lnTo>
                  <a:lnTo>
                    <a:pt x="117" y="144"/>
                  </a:lnTo>
                  <a:lnTo>
                    <a:pt x="117" y="143"/>
                  </a:lnTo>
                  <a:lnTo>
                    <a:pt x="117" y="143"/>
                  </a:lnTo>
                  <a:lnTo>
                    <a:pt x="117" y="143"/>
                  </a:lnTo>
                  <a:close/>
                  <a:moveTo>
                    <a:pt x="112" y="14"/>
                  </a:moveTo>
                  <a:lnTo>
                    <a:pt x="111" y="15"/>
                  </a:lnTo>
                  <a:lnTo>
                    <a:pt x="111" y="16"/>
                  </a:lnTo>
                  <a:lnTo>
                    <a:pt x="111" y="17"/>
                  </a:lnTo>
                  <a:lnTo>
                    <a:pt x="111" y="17"/>
                  </a:lnTo>
                  <a:lnTo>
                    <a:pt x="111" y="18"/>
                  </a:lnTo>
                  <a:lnTo>
                    <a:pt x="113" y="18"/>
                  </a:lnTo>
                  <a:lnTo>
                    <a:pt x="113" y="17"/>
                  </a:lnTo>
                  <a:lnTo>
                    <a:pt x="113" y="17"/>
                  </a:lnTo>
                  <a:lnTo>
                    <a:pt x="113" y="17"/>
                  </a:lnTo>
                  <a:lnTo>
                    <a:pt x="113" y="15"/>
                  </a:lnTo>
                  <a:lnTo>
                    <a:pt x="113" y="15"/>
                  </a:lnTo>
                  <a:lnTo>
                    <a:pt x="112" y="14"/>
                  </a:lnTo>
                  <a:lnTo>
                    <a:pt x="112" y="14"/>
                  </a:lnTo>
                  <a:lnTo>
                    <a:pt x="112" y="14"/>
                  </a:lnTo>
                  <a:close/>
                  <a:moveTo>
                    <a:pt x="104" y="136"/>
                  </a:moveTo>
                  <a:lnTo>
                    <a:pt x="103" y="138"/>
                  </a:lnTo>
                  <a:lnTo>
                    <a:pt x="106" y="136"/>
                  </a:lnTo>
                  <a:lnTo>
                    <a:pt x="104" y="136"/>
                  </a:lnTo>
                  <a:lnTo>
                    <a:pt x="104" y="136"/>
                  </a:lnTo>
                  <a:close/>
                  <a:moveTo>
                    <a:pt x="119" y="140"/>
                  </a:moveTo>
                  <a:lnTo>
                    <a:pt x="118" y="137"/>
                  </a:lnTo>
                  <a:lnTo>
                    <a:pt x="117" y="138"/>
                  </a:lnTo>
                  <a:lnTo>
                    <a:pt x="117" y="139"/>
                  </a:lnTo>
                  <a:lnTo>
                    <a:pt x="118" y="140"/>
                  </a:lnTo>
                  <a:lnTo>
                    <a:pt x="119" y="140"/>
                  </a:lnTo>
                  <a:lnTo>
                    <a:pt x="119" y="140"/>
                  </a:lnTo>
                  <a:lnTo>
                    <a:pt x="119" y="140"/>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816" name="Rechteck 815"/>
            <p:cNvSpPr/>
            <p:nvPr/>
          </p:nvSpPr>
          <p:spPr bwMode="gray">
            <a:xfrm>
              <a:off x="1764357" y="3473792"/>
              <a:ext cx="1293777" cy="1498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21728" name="Freeform 224"/>
            <p:cNvSpPr>
              <a:spLocks/>
            </p:cNvSpPr>
            <p:nvPr/>
          </p:nvSpPr>
          <p:spPr bwMode="gray">
            <a:xfrm>
              <a:off x="2516188" y="4581525"/>
              <a:ext cx="90488" cy="84137"/>
            </a:xfrm>
            <a:custGeom>
              <a:avLst/>
              <a:gdLst/>
              <a:ahLst/>
              <a:cxnLst>
                <a:cxn ang="0">
                  <a:pos x="49" y="11"/>
                </a:cxn>
                <a:cxn ang="0">
                  <a:pos x="44" y="10"/>
                </a:cxn>
                <a:cxn ang="0">
                  <a:pos x="39" y="11"/>
                </a:cxn>
                <a:cxn ang="0">
                  <a:pos x="35" y="10"/>
                </a:cxn>
                <a:cxn ang="0">
                  <a:pos x="22" y="3"/>
                </a:cxn>
                <a:cxn ang="0">
                  <a:pos x="20" y="5"/>
                </a:cxn>
                <a:cxn ang="0">
                  <a:pos x="16" y="6"/>
                </a:cxn>
                <a:cxn ang="0">
                  <a:pos x="10" y="2"/>
                </a:cxn>
                <a:cxn ang="0">
                  <a:pos x="11" y="12"/>
                </a:cxn>
                <a:cxn ang="0">
                  <a:pos x="10" y="15"/>
                </a:cxn>
                <a:cxn ang="0">
                  <a:pos x="9" y="18"/>
                </a:cxn>
                <a:cxn ang="0">
                  <a:pos x="10" y="24"/>
                </a:cxn>
                <a:cxn ang="0">
                  <a:pos x="6" y="27"/>
                </a:cxn>
                <a:cxn ang="0">
                  <a:pos x="2" y="24"/>
                </a:cxn>
                <a:cxn ang="0">
                  <a:pos x="1" y="27"/>
                </a:cxn>
                <a:cxn ang="0">
                  <a:pos x="0" y="33"/>
                </a:cxn>
                <a:cxn ang="0">
                  <a:pos x="2" y="42"/>
                </a:cxn>
                <a:cxn ang="0">
                  <a:pos x="4" y="45"/>
                </a:cxn>
                <a:cxn ang="0">
                  <a:pos x="5" y="48"/>
                </a:cxn>
                <a:cxn ang="0">
                  <a:pos x="9" y="52"/>
                </a:cxn>
                <a:cxn ang="0">
                  <a:pos x="11" y="50"/>
                </a:cxn>
                <a:cxn ang="0">
                  <a:pos x="15" y="52"/>
                </a:cxn>
                <a:cxn ang="0">
                  <a:pos x="22" y="50"/>
                </a:cxn>
                <a:cxn ang="0">
                  <a:pos x="25" y="47"/>
                </a:cxn>
                <a:cxn ang="0">
                  <a:pos x="28" y="48"/>
                </a:cxn>
                <a:cxn ang="0">
                  <a:pos x="26" y="52"/>
                </a:cxn>
                <a:cxn ang="0">
                  <a:pos x="33" y="49"/>
                </a:cxn>
                <a:cxn ang="0">
                  <a:pos x="37" y="45"/>
                </a:cxn>
                <a:cxn ang="0">
                  <a:pos x="41" y="40"/>
                </a:cxn>
                <a:cxn ang="0">
                  <a:pos x="37" y="38"/>
                </a:cxn>
                <a:cxn ang="0">
                  <a:pos x="47" y="31"/>
                </a:cxn>
                <a:cxn ang="0">
                  <a:pos x="49" y="21"/>
                </a:cxn>
                <a:cxn ang="0">
                  <a:pos x="53" y="17"/>
                </a:cxn>
                <a:cxn ang="0">
                  <a:pos x="56" y="13"/>
                </a:cxn>
                <a:cxn ang="0">
                  <a:pos x="57" y="10"/>
                </a:cxn>
                <a:cxn ang="0">
                  <a:pos x="52" y="8"/>
                </a:cxn>
              </a:cxnLst>
              <a:rect l="0" t="0" r="r" b="b"/>
              <a:pathLst>
                <a:path w="57" h="53">
                  <a:moveTo>
                    <a:pt x="52" y="8"/>
                  </a:moveTo>
                  <a:lnTo>
                    <a:pt x="49" y="11"/>
                  </a:lnTo>
                  <a:lnTo>
                    <a:pt x="49" y="10"/>
                  </a:lnTo>
                  <a:lnTo>
                    <a:pt x="44" y="10"/>
                  </a:lnTo>
                  <a:lnTo>
                    <a:pt x="42" y="11"/>
                  </a:lnTo>
                  <a:lnTo>
                    <a:pt x="39" y="11"/>
                  </a:lnTo>
                  <a:lnTo>
                    <a:pt x="38" y="13"/>
                  </a:lnTo>
                  <a:lnTo>
                    <a:pt x="35" y="10"/>
                  </a:lnTo>
                  <a:lnTo>
                    <a:pt x="27" y="10"/>
                  </a:lnTo>
                  <a:lnTo>
                    <a:pt x="22" y="3"/>
                  </a:lnTo>
                  <a:lnTo>
                    <a:pt x="21" y="5"/>
                  </a:lnTo>
                  <a:lnTo>
                    <a:pt x="20" y="5"/>
                  </a:lnTo>
                  <a:lnTo>
                    <a:pt x="18" y="6"/>
                  </a:lnTo>
                  <a:lnTo>
                    <a:pt x="16" y="6"/>
                  </a:lnTo>
                  <a:lnTo>
                    <a:pt x="10" y="0"/>
                  </a:lnTo>
                  <a:lnTo>
                    <a:pt x="10" y="2"/>
                  </a:lnTo>
                  <a:lnTo>
                    <a:pt x="11" y="7"/>
                  </a:lnTo>
                  <a:lnTo>
                    <a:pt x="11" y="12"/>
                  </a:lnTo>
                  <a:lnTo>
                    <a:pt x="10" y="13"/>
                  </a:lnTo>
                  <a:lnTo>
                    <a:pt x="10" y="15"/>
                  </a:lnTo>
                  <a:lnTo>
                    <a:pt x="9" y="16"/>
                  </a:lnTo>
                  <a:lnTo>
                    <a:pt x="9" y="18"/>
                  </a:lnTo>
                  <a:lnTo>
                    <a:pt x="10" y="21"/>
                  </a:lnTo>
                  <a:lnTo>
                    <a:pt x="10" y="24"/>
                  </a:lnTo>
                  <a:lnTo>
                    <a:pt x="7" y="26"/>
                  </a:lnTo>
                  <a:lnTo>
                    <a:pt x="6" y="27"/>
                  </a:lnTo>
                  <a:lnTo>
                    <a:pt x="5" y="27"/>
                  </a:lnTo>
                  <a:lnTo>
                    <a:pt x="2" y="24"/>
                  </a:lnTo>
                  <a:lnTo>
                    <a:pt x="2" y="26"/>
                  </a:lnTo>
                  <a:lnTo>
                    <a:pt x="1" y="27"/>
                  </a:lnTo>
                  <a:lnTo>
                    <a:pt x="1" y="29"/>
                  </a:lnTo>
                  <a:lnTo>
                    <a:pt x="0" y="33"/>
                  </a:lnTo>
                  <a:lnTo>
                    <a:pt x="0" y="37"/>
                  </a:lnTo>
                  <a:lnTo>
                    <a:pt x="2" y="42"/>
                  </a:lnTo>
                  <a:lnTo>
                    <a:pt x="2" y="43"/>
                  </a:lnTo>
                  <a:lnTo>
                    <a:pt x="4" y="45"/>
                  </a:lnTo>
                  <a:lnTo>
                    <a:pt x="9" y="45"/>
                  </a:lnTo>
                  <a:lnTo>
                    <a:pt x="5" y="48"/>
                  </a:lnTo>
                  <a:lnTo>
                    <a:pt x="6" y="53"/>
                  </a:lnTo>
                  <a:lnTo>
                    <a:pt x="9" y="52"/>
                  </a:lnTo>
                  <a:lnTo>
                    <a:pt x="10" y="52"/>
                  </a:lnTo>
                  <a:lnTo>
                    <a:pt x="11" y="50"/>
                  </a:lnTo>
                  <a:lnTo>
                    <a:pt x="14" y="50"/>
                  </a:lnTo>
                  <a:lnTo>
                    <a:pt x="15" y="52"/>
                  </a:lnTo>
                  <a:lnTo>
                    <a:pt x="20" y="52"/>
                  </a:lnTo>
                  <a:lnTo>
                    <a:pt x="22" y="50"/>
                  </a:lnTo>
                  <a:lnTo>
                    <a:pt x="23" y="49"/>
                  </a:lnTo>
                  <a:lnTo>
                    <a:pt x="25" y="47"/>
                  </a:lnTo>
                  <a:lnTo>
                    <a:pt x="27" y="47"/>
                  </a:lnTo>
                  <a:lnTo>
                    <a:pt x="28" y="48"/>
                  </a:lnTo>
                  <a:lnTo>
                    <a:pt x="28" y="49"/>
                  </a:lnTo>
                  <a:lnTo>
                    <a:pt x="26" y="52"/>
                  </a:lnTo>
                  <a:lnTo>
                    <a:pt x="30" y="53"/>
                  </a:lnTo>
                  <a:lnTo>
                    <a:pt x="33" y="49"/>
                  </a:lnTo>
                  <a:lnTo>
                    <a:pt x="35" y="47"/>
                  </a:lnTo>
                  <a:lnTo>
                    <a:pt x="37" y="45"/>
                  </a:lnTo>
                  <a:lnTo>
                    <a:pt x="38" y="43"/>
                  </a:lnTo>
                  <a:lnTo>
                    <a:pt x="41" y="40"/>
                  </a:lnTo>
                  <a:lnTo>
                    <a:pt x="39" y="40"/>
                  </a:lnTo>
                  <a:lnTo>
                    <a:pt x="37" y="38"/>
                  </a:lnTo>
                  <a:lnTo>
                    <a:pt x="41" y="31"/>
                  </a:lnTo>
                  <a:lnTo>
                    <a:pt x="47" y="31"/>
                  </a:lnTo>
                  <a:lnTo>
                    <a:pt x="49" y="26"/>
                  </a:lnTo>
                  <a:lnTo>
                    <a:pt x="49" y="21"/>
                  </a:lnTo>
                  <a:lnTo>
                    <a:pt x="51" y="18"/>
                  </a:lnTo>
                  <a:lnTo>
                    <a:pt x="53" y="17"/>
                  </a:lnTo>
                  <a:lnTo>
                    <a:pt x="54" y="15"/>
                  </a:lnTo>
                  <a:lnTo>
                    <a:pt x="56" y="13"/>
                  </a:lnTo>
                  <a:lnTo>
                    <a:pt x="57" y="11"/>
                  </a:lnTo>
                  <a:lnTo>
                    <a:pt x="57" y="10"/>
                  </a:lnTo>
                  <a:lnTo>
                    <a:pt x="56" y="8"/>
                  </a:lnTo>
                  <a:lnTo>
                    <a:pt x="52"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29" name="Freeform 225"/>
            <p:cNvSpPr>
              <a:spLocks/>
            </p:cNvSpPr>
            <p:nvPr/>
          </p:nvSpPr>
          <p:spPr bwMode="gray">
            <a:xfrm>
              <a:off x="2439988" y="3798888"/>
              <a:ext cx="11113" cy="14287"/>
            </a:xfrm>
            <a:custGeom>
              <a:avLst/>
              <a:gdLst/>
              <a:ahLst/>
              <a:cxnLst>
                <a:cxn ang="0">
                  <a:pos x="4" y="6"/>
                </a:cxn>
                <a:cxn ang="0">
                  <a:pos x="6" y="4"/>
                </a:cxn>
                <a:cxn ang="0">
                  <a:pos x="7" y="2"/>
                </a:cxn>
                <a:cxn ang="0">
                  <a:pos x="6" y="0"/>
                </a:cxn>
                <a:cxn ang="0">
                  <a:pos x="5" y="0"/>
                </a:cxn>
                <a:cxn ang="0">
                  <a:pos x="2" y="2"/>
                </a:cxn>
                <a:cxn ang="0">
                  <a:pos x="1" y="3"/>
                </a:cxn>
                <a:cxn ang="0">
                  <a:pos x="0" y="5"/>
                </a:cxn>
                <a:cxn ang="0">
                  <a:pos x="0" y="9"/>
                </a:cxn>
                <a:cxn ang="0">
                  <a:pos x="2" y="9"/>
                </a:cxn>
                <a:cxn ang="0">
                  <a:pos x="4" y="6"/>
                </a:cxn>
              </a:cxnLst>
              <a:rect l="0" t="0" r="r" b="b"/>
              <a:pathLst>
                <a:path w="7" h="9">
                  <a:moveTo>
                    <a:pt x="4" y="6"/>
                  </a:moveTo>
                  <a:lnTo>
                    <a:pt x="6" y="4"/>
                  </a:lnTo>
                  <a:lnTo>
                    <a:pt x="7" y="2"/>
                  </a:lnTo>
                  <a:lnTo>
                    <a:pt x="6" y="0"/>
                  </a:lnTo>
                  <a:lnTo>
                    <a:pt x="5" y="0"/>
                  </a:lnTo>
                  <a:lnTo>
                    <a:pt x="2" y="2"/>
                  </a:lnTo>
                  <a:lnTo>
                    <a:pt x="1" y="3"/>
                  </a:lnTo>
                  <a:lnTo>
                    <a:pt x="0" y="5"/>
                  </a:lnTo>
                  <a:lnTo>
                    <a:pt x="0" y="9"/>
                  </a:lnTo>
                  <a:lnTo>
                    <a:pt x="2" y="9"/>
                  </a:lnTo>
                  <a:lnTo>
                    <a:pt x="4"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0" name="Freeform 226"/>
            <p:cNvSpPr>
              <a:spLocks/>
            </p:cNvSpPr>
            <p:nvPr/>
          </p:nvSpPr>
          <p:spPr bwMode="gray">
            <a:xfrm>
              <a:off x="2420938" y="4449763"/>
              <a:ext cx="31750" cy="11112"/>
            </a:xfrm>
            <a:custGeom>
              <a:avLst/>
              <a:gdLst/>
              <a:ahLst/>
              <a:cxnLst>
                <a:cxn ang="0">
                  <a:pos x="13" y="0"/>
                </a:cxn>
                <a:cxn ang="0">
                  <a:pos x="7" y="0"/>
                </a:cxn>
                <a:cxn ang="0">
                  <a:pos x="4" y="0"/>
                </a:cxn>
                <a:cxn ang="0">
                  <a:pos x="0" y="3"/>
                </a:cxn>
                <a:cxn ang="0">
                  <a:pos x="0" y="4"/>
                </a:cxn>
                <a:cxn ang="0">
                  <a:pos x="2" y="6"/>
                </a:cxn>
                <a:cxn ang="0">
                  <a:pos x="2" y="7"/>
                </a:cxn>
                <a:cxn ang="0">
                  <a:pos x="6" y="7"/>
                </a:cxn>
                <a:cxn ang="0">
                  <a:pos x="8" y="6"/>
                </a:cxn>
                <a:cxn ang="0">
                  <a:pos x="11" y="5"/>
                </a:cxn>
                <a:cxn ang="0">
                  <a:pos x="14" y="5"/>
                </a:cxn>
                <a:cxn ang="0">
                  <a:pos x="16" y="4"/>
                </a:cxn>
                <a:cxn ang="0">
                  <a:pos x="19" y="4"/>
                </a:cxn>
                <a:cxn ang="0">
                  <a:pos x="20" y="3"/>
                </a:cxn>
                <a:cxn ang="0">
                  <a:pos x="16" y="3"/>
                </a:cxn>
                <a:cxn ang="0">
                  <a:pos x="13" y="0"/>
                </a:cxn>
              </a:cxnLst>
              <a:rect l="0" t="0" r="r" b="b"/>
              <a:pathLst>
                <a:path w="20" h="7">
                  <a:moveTo>
                    <a:pt x="13" y="0"/>
                  </a:moveTo>
                  <a:lnTo>
                    <a:pt x="7" y="0"/>
                  </a:lnTo>
                  <a:lnTo>
                    <a:pt x="4" y="0"/>
                  </a:lnTo>
                  <a:lnTo>
                    <a:pt x="0" y="3"/>
                  </a:lnTo>
                  <a:lnTo>
                    <a:pt x="0" y="4"/>
                  </a:lnTo>
                  <a:lnTo>
                    <a:pt x="2" y="6"/>
                  </a:lnTo>
                  <a:lnTo>
                    <a:pt x="2" y="7"/>
                  </a:lnTo>
                  <a:lnTo>
                    <a:pt x="6" y="7"/>
                  </a:lnTo>
                  <a:lnTo>
                    <a:pt x="8" y="6"/>
                  </a:lnTo>
                  <a:lnTo>
                    <a:pt x="11" y="5"/>
                  </a:lnTo>
                  <a:lnTo>
                    <a:pt x="14" y="5"/>
                  </a:lnTo>
                  <a:lnTo>
                    <a:pt x="16" y="4"/>
                  </a:lnTo>
                  <a:lnTo>
                    <a:pt x="19" y="4"/>
                  </a:lnTo>
                  <a:lnTo>
                    <a:pt x="20" y="3"/>
                  </a:lnTo>
                  <a:lnTo>
                    <a:pt x="16" y="3"/>
                  </a:lnTo>
                  <a:lnTo>
                    <a:pt x="13"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1" name="Freeform 227"/>
            <p:cNvSpPr>
              <a:spLocks/>
            </p:cNvSpPr>
            <p:nvPr/>
          </p:nvSpPr>
          <p:spPr bwMode="gray">
            <a:xfrm>
              <a:off x="2525713" y="4552950"/>
              <a:ext cx="19050" cy="15875"/>
            </a:xfrm>
            <a:custGeom>
              <a:avLst/>
              <a:gdLst/>
              <a:ahLst/>
              <a:cxnLst>
                <a:cxn ang="0">
                  <a:pos x="3" y="2"/>
                </a:cxn>
                <a:cxn ang="0">
                  <a:pos x="0" y="10"/>
                </a:cxn>
                <a:cxn ang="0">
                  <a:pos x="12" y="0"/>
                </a:cxn>
                <a:cxn ang="0">
                  <a:pos x="3" y="2"/>
                </a:cxn>
              </a:cxnLst>
              <a:rect l="0" t="0" r="r" b="b"/>
              <a:pathLst>
                <a:path w="12" h="10">
                  <a:moveTo>
                    <a:pt x="3" y="2"/>
                  </a:moveTo>
                  <a:lnTo>
                    <a:pt x="0" y="10"/>
                  </a:lnTo>
                  <a:lnTo>
                    <a:pt x="12" y="0"/>
                  </a:lnTo>
                  <a:lnTo>
                    <a:pt x="3" y="2"/>
                  </a:lnTo>
                  <a:close/>
                </a:path>
              </a:pathLst>
            </a:custGeom>
            <a:solidFill>
              <a:srgbClr val="3B75B5"/>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2" name="Freeform 228"/>
            <p:cNvSpPr>
              <a:spLocks/>
            </p:cNvSpPr>
            <p:nvPr/>
          </p:nvSpPr>
          <p:spPr bwMode="gray">
            <a:xfrm>
              <a:off x="2611438" y="4583113"/>
              <a:ext cx="11113" cy="7937"/>
            </a:xfrm>
            <a:custGeom>
              <a:avLst/>
              <a:gdLst/>
              <a:ahLst/>
              <a:cxnLst>
                <a:cxn ang="0">
                  <a:pos x="0" y="4"/>
                </a:cxn>
                <a:cxn ang="0">
                  <a:pos x="2" y="5"/>
                </a:cxn>
                <a:cxn ang="0">
                  <a:pos x="3" y="5"/>
                </a:cxn>
                <a:cxn ang="0">
                  <a:pos x="5" y="4"/>
                </a:cxn>
                <a:cxn ang="0">
                  <a:pos x="7" y="2"/>
                </a:cxn>
                <a:cxn ang="0">
                  <a:pos x="4" y="0"/>
                </a:cxn>
                <a:cxn ang="0">
                  <a:pos x="0" y="4"/>
                </a:cxn>
              </a:cxnLst>
              <a:rect l="0" t="0" r="r" b="b"/>
              <a:pathLst>
                <a:path w="7" h="5">
                  <a:moveTo>
                    <a:pt x="0" y="4"/>
                  </a:moveTo>
                  <a:lnTo>
                    <a:pt x="2" y="5"/>
                  </a:lnTo>
                  <a:lnTo>
                    <a:pt x="3" y="5"/>
                  </a:lnTo>
                  <a:lnTo>
                    <a:pt x="5" y="4"/>
                  </a:lnTo>
                  <a:lnTo>
                    <a:pt x="7" y="2"/>
                  </a:lnTo>
                  <a:lnTo>
                    <a:pt x="4" y="0"/>
                  </a:lnTo>
                  <a:lnTo>
                    <a:pt x="0" y="4"/>
                  </a:lnTo>
                  <a:close/>
                </a:path>
              </a:pathLst>
            </a:custGeom>
            <a:solidFill>
              <a:srgbClr val="3B75B5"/>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3" name="Freeform 229"/>
            <p:cNvSpPr>
              <a:spLocks/>
            </p:cNvSpPr>
            <p:nvPr/>
          </p:nvSpPr>
          <p:spPr bwMode="gray">
            <a:xfrm>
              <a:off x="2568576" y="3862388"/>
              <a:ext cx="15875" cy="17462"/>
            </a:xfrm>
            <a:custGeom>
              <a:avLst/>
              <a:gdLst/>
              <a:ahLst/>
              <a:cxnLst>
                <a:cxn ang="0">
                  <a:pos x="8" y="1"/>
                </a:cxn>
                <a:cxn ang="0">
                  <a:pos x="5" y="0"/>
                </a:cxn>
                <a:cxn ang="0">
                  <a:pos x="4" y="0"/>
                </a:cxn>
                <a:cxn ang="0">
                  <a:pos x="2" y="2"/>
                </a:cxn>
                <a:cxn ang="0">
                  <a:pos x="2" y="5"/>
                </a:cxn>
                <a:cxn ang="0">
                  <a:pos x="0" y="7"/>
                </a:cxn>
                <a:cxn ang="0">
                  <a:pos x="0" y="10"/>
                </a:cxn>
                <a:cxn ang="0">
                  <a:pos x="3" y="11"/>
                </a:cxn>
                <a:cxn ang="0">
                  <a:pos x="8" y="11"/>
                </a:cxn>
                <a:cxn ang="0">
                  <a:pos x="9" y="10"/>
                </a:cxn>
                <a:cxn ang="0">
                  <a:pos x="10" y="10"/>
                </a:cxn>
                <a:cxn ang="0">
                  <a:pos x="9" y="7"/>
                </a:cxn>
                <a:cxn ang="0">
                  <a:pos x="10" y="1"/>
                </a:cxn>
                <a:cxn ang="0">
                  <a:pos x="8" y="1"/>
                </a:cxn>
              </a:cxnLst>
              <a:rect l="0" t="0" r="r" b="b"/>
              <a:pathLst>
                <a:path w="10" h="11">
                  <a:moveTo>
                    <a:pt x="8" y="1"/>
                  </a:moveTo>
                  <a:lnTo>
                    <a:pt x="5" y="0"/>
                  </a:lnTo>
                  <a:lnTo>
                    <a:pt x="4" y="0"/>
                  </a:lnTo>
                  <a:lnTo>
                    <a:pt x="2" y="2"/>
                  </a:lnTo>
                  <a:lnTo>
                    <a:pt x="2" y="5"/>
                  </a:lnTo>
                  <a:lnTo>
                    <a:pt x="0" y="7"/>
                  </a:lnTo>
                  <a:lnTo>
                    <a:pt x="0" y="10"/>
                  </a:lnTo>
                  <a:lnTo>
                    <a:pt x="3" y="11"/>
                  </a:lnTo>
                  <a:lnTo>
                    <a:pt x="8" y="11"/>
                  </a:lnTo>
                  <a:lnTo>
                    <a:pt x="9" y="10"/>
                  </a:lnTo>
                  <a:lnTo>
                    <a:pt x="10" y="10"/>
                  </a:lnTo>
                  <a:lnTo>
                    <a:pt x="9" y="7"/>
                  </a:lnTo>
                  <a:lnTo>
                    <a:pt x="10" y="1"/>
                  </a:lnTo>
                  <a:lnTo>
                    <a:pt x="8" y="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4" name="Freeform 230"/>
            <p:cNvSpPr>
              <a:spLocks/>
            </p:cNvSpPr>
            <p:nvPr/>
          </p:nvSpPr>
          <p:spPr bwMode="gray">
            <a:xfrm>
              <a:off x="2228851" y="3779838"/>
              <a:ext cx="657225" cy="769937"/>
            </a:xfrm>
            <a:custGeom>
              <a:avLst/>
              <a:gdLst/>
              <a:ahLst/>
              <a:cxnLst>
                <a:cxn ang="0">
                  <a:pos x="401" y="226"/>
                </a:cxn>
                <a:cxn ang="0">
                  <a:pos x="390" y="207"/>
                </a:cxn>
                <a:cxn ang="0">
                  <a:pos x="386" y="189"/>
                </a:cxn>
                <a:cxn ang="0">
                  <a:pos x="383" y="179"/>
                </a:cxn>
                <a:cxn ang="0">
                  <a:pos x="378" y="159"/>
                </a:cxn>
                <a:cxn ang="0">
                  <a:pos x="350" y="141"/>
                </a:cxn>
                <a:cxn ang="0">
                  <a:pos x="341" y="89"/>
                </a:cxn>
                <a:cxn ang="0">
                  <a:pos x="334" y="58"/>
                </a:cxn>
                <a:cxn ang="0">
                  <a:pos x="324" y="46"/>
                </a:cxn>
                <a:cxn ang="0">
                  <a:pos x="315" y="4"/>
                </a:cxn>
                <a:cxn ang="0">
                  <a:pos x="298" y="16"/>
                </a:cxn>
                <a:cxn ang="0">
                  <a:pos x="292" y="42"/>
                </a:cxn>
                <a:cxn ang="0">
                  <a:pos x="282" y="90"/>
                </a:cxn>
                <a:cxn ang="0">
                  <a:pos x="269" y="116"/>
                </a:cxn>
                <a:cxn ang="0">
                  <a:pos x="238" y="102"/>
                </a:cxn>
                <a:cxn ang="0">
                  <a:pos x="197" y="73"/>
                </a:cxn>
                <a:cxn ang="0">
                  <a:pos x="212" y="46"/>
                </a:cxn>
                <a:cxn ang="0">
                  <a:pos x="220" y="22"/>
                </a:cxn>
                <a:cxn ang="0">
                  <a:pos x="186" y="23"/>
                </a:cxn>
                <a:cxn ang="0">
                  <a:pos x="164" y="15"/>
                </a:cxn>
                <a:cxn ang="0">
                  <a:pos x="148" y="10"/>
                </a:cxn>
                <a:cxn ang="0">
                  <a:pos x="154" y="20"/>
                </a:cxn>
                <a:cxn ang="0">
                  <a:pos x="137" y="27"/>
                </a:cxn>
                <a:cxn ang="0">
                  <a:pos x="117" y="43"/>
                </a:cxn>
                <a:cxn ang="0">
                  <a:pos x="104" y="69"/>
                </a:cxn>
                <a:cxn ang="0">
                  <a:pos x="93" y="74"/>
                </a:cxn>
                <a:cxn ang="0">
                  <a:pos x="85" y="67"/>
                </a:cxn>
                <a:cxn ang="0">
                  <a:pos x="71" y="49"/>
                </a:cxn>
                <a:cxn ang="0">
                  <a:pos x="56" y="63"/>
                </a:cxn>
                <a:cxn ang="0">
                  <a:pos x="45" y="73"/>
                </a:cxn>
                <a:cxn ang="0">
                  <a:pos x="30" y="88"/>
                </a:cxn>
                <a:cxn ang="0">
                  <a:pos x="11" y="97"/>
                </a:cxn>
                <a:cxn ang="0">
                  <a:pos x="9" y="126"/>
                </a:cxn>
                <a:cxn ang="0">
                  <a:pos x="49" y="353"/>
                </a:cxn>
                <a:cxn ang="0">
                  <a:pos x="96" y="359"/>
                </a:cxn>
                <a:cxn ang="0">
                  <a:pos x="108" y="367"/>
                </a:cxn>
                <a:cxn ang="0">
                  <a:pos x="118" y="390"/>
                </a:cxn>
                <a:cxn ang="0">
                  <a:pos x="114" y="410"/>
                </a:cxn>
                <a:cxn ang="0">
                  <a:pos x="128" y="399"/>
                </a:cxn>
                <a:cxn ang="0">
                  <a:pos x="153" y="385"/>
                </a:cxn>
                <a:cxn ang="0">
                  <a:pos x="171" y="371"/>
                </a:cxn>
                <a:cxn ang="0">
                  <a:pos x="159" y="390"/>
                </a:cxn>
                <a:cxn ang="0">
                  <a:pos x="137" y="413"/>
                </a:cxn>
                <a:cxn ang="0">
                  <a:pos x="158" y="400"/>
                </a:cxn>
                <a:cxn ang="0">
                  <a:pos x="155" y="420"/>
                </a:cxn>
                <a:cxn ang="0">
                  <a:pos x="169" y="439"/>
                </a:cxn>
                <a:cxn ang="0">
                  <a:pos x="174" y="466"/>
                </a:cxn>
                <a:cxn ang="0">
                  <a:pos x="227" y="470"/>
                </a:cxn>
                <a:cxn ang="0">
                  <a:pos x="238" y="480"/>
                </a:cxn>
                <a:cxn ang="0">
                  <a:pos x="256" y="479"/>
                </a:cxn>
                <a:cxn ang="0">
                  <a:pos x="281" y="463"/>
                </a:cxn>
                <a:cxn ang="0">
                  <a:pos x="318" y="431"/>
                </a:cxn>
                <a:cxn ang="0">
                  <a:pos x="332" y="410"/>
                </a:cxn>
                <a:cxn ang="0">
                  <a:pos x="355" y="379"/>
                </a:cxn>
                <a:cxn ang="0">
                  <a:pos x="383" y="350"/>
                </a:cxn>
                <a:cxn ang="0">
                  <a:pos x="401" y="312"/>
                </a:cxn>
                <a:cxn ang="0">
                  <a:pos x="414" y="255"/>
                </a:cxn>
              </a:cxnLst>
              <a:rect l="0" t="0" r="r" b="b"/>
              <a:pathLst>
                <a:path w="414" h="485">
                  <a:moveTo>
                    <a:pt x="413" y="249"/>
                  </a:moveTo>
                  <a:lnTo>
                    <a:pt x="413" y="246"/>
                  </a:lnTo>
                  <a:lnTo>
                    <a:pt x="407" y="243"/>
                  </a:lnTo>
                  <a:lnTo>
                    <a:pt x="407" y="237"/>
                  </a:lnTo>
                  <a:lnTo>
                    <a:pt x="406" y="233"/>
                  </a:lnTo>
                  <a:lnTo>
                    <a:pt x="406" y="228"/>
                  </a:lnTo>
                  <a:lnTo>
                    <a:pt x="404" y="227"/>
                  </a:lnTo>
                  <a:lnTo>
                    <a:pt x="402" y="227"/>
                  </a:lnTo>
                  <a:lnTo>
                    <a:pt x="401" y="226"/>
                  </a:lnTo>
                  <a:lnTo>
                    <a:pt x="398" y="226"/>
                  </a:lnTo>
                  <a:lnTo>
                    <a:pt x="398" y="222"/>
                  </a:lnTo>
                  <a:lnTo>
                    <a:pt x="394" y="220"/>
                  </a:lnTo>
                  <a:lnTo>
                    <a:pt x="394" y="212"/>
                  </a:lnTo>
                  <a:lnTo>
                    <a:pt x="393" y="211"/>
                  </a:lnTo>
                  <a:lnTo>
                    <a:pt x="391" y="210"/>
                  </a:lnTo>
                  <a:lnTo>
                    <a:pt x="390" y="209"/>
                  </a:lnTo>
                  <a:lnTo>
                    <a:pt x="388" y="209"/>
                  </a:lnTo>
                  <a:lnTo>
                    <a:pt x="390" y="207"/>
                  </a:lnTo>
                  <a:lnTo>
                    <a:pt x="392" y="207"/>
                  </a:lnTo>
                  <a:lnTo>
                    <a:pt x="394" y="206"/>
                  </a:lnTo>
                  <a:lnTo>
                    <a:pt x="398" y="202"/>
                  </a:lnTo>
                  <a:lnTo>
                    <a:pt x="397" y="200"/>
                  </a:lnTo>
                  <a:lnTo>
                    <a:pt x="393" y="196"/>
                  </a:lnTo>
                  <a:lnTo>
                    <a:pt x="392" y="196"/>
                  </a:lnTo>
                  <a:lnTo>
                    <a:pt x="392" y="195"/>
                  </a:lnTo>
                  <a:lnTo>
                    <a:pt x="388" y="190"/>
                  </a:lnTo>
                  <a:lnTo>
                    <a:pt x="386" y="189"/>
                  </a:lnTo>
                  <a:lnTo>
                    <a:pt x="385" y="190"/>
                  </a:lnTo>
                  <a:lnTo>
                    <a:pt x="385" y="196"/>
                  </a:lnTo>
                  <a:lnTo>
                    <a:pt x="380" y="195"/>
                  </a:lnTo>
                  <a:lnTo>
                    <a:pt x="380" y="194"/>
                  </a:lnTo>
                  <a:lnTo>
                    <a:pt x="381" y="191"/>
                  </a:lnTo>
                  <a:lnTo>
                    <a:pt x="381" y="189"/>
                  </a:lnTo>
                  <a:lnTo>
                    <a:pt x="382" y="186"/>
                  </a:lnTo>
                  <a:lnTo>
                    <a:pt x="383" y="183"/>
                  </a:lnTo>
                  <a:lnTo>
                    <a:pt x="383" y="179"/>
                  </a:lnTo>
                  <a:lnTo>
                    <a:pt x="382" y="178"/>
                  </a:lnTo>
                  <a:lnTo>
                    <a:pt x="381" y="175"/>
                  </a:lnTo>
                  <a:lnTo>
                    <a:pt x="380" y="175"/>
                  </a:lnTo>
                  <a:lnTo>
                    <a:pt x="376" y="172"/>
                  </a:lnTo>
                  <a:lnTo>
                    <a:pt x="376" y="170"/>
                  </a:lnTo>
                  <a:lnTo>
                    <a:pt x="377" y="168"/>
                  </a:lnTo>
                  <a:lnTo>
                    <a:pt x="377" y="165"/>
                  </a:lnTo>
                  <a:lnTo>
                    <a:pt x="378" y="162"/>
                  </a:lnTo>
                  <a:lnTo>
                    <a:pt x="378" y="159"/>
                  </a:lnTo>
                  <a:lnTo>
                    <a:pt x="376" y="157"/>
                  </a:lnTo>
                  <a:lnTo>
                    <a:pt x="371" y="153"/>
                  </a:lnTo>
                  <a:lnTo>
                    <a:pt x="365" y="151"/>
                  </a:lnTo>
                  <a:lnTo>
                    <a:pt x="360" y="148"/>
                  </a:lnTo>
                  <a:lnTo>
                    <a:pt x="357" y="147"/>
                  </a:lnTo>
                  <a:lnTo>
                    <a:pt x="355" y="148"/>
                  </a:lnTo>
                  <a:lnTo>
                    <a:pt x="354" y="146"/>
                  </a:lnTo>
                  <a:lnTo>
                    <a:pt x="351" y="143"/>
                  </a:lnTo>
                  <a:lnTo>
                    <a:pt x="350" y="141"/>
                  </a:lnTo>
                  <a:lnTo>
                    <a:pt x="348" y="138"/>
                  </a:lnTo>
                  <a:lnTo>
                    <a:pt x="346" y="134"/>
                  </a:lnTo>
                  <a:lnTo>
                    <a:pt x="346" y="125"/>
                  </a:lnTo>
                  <a:lnTo>
                    <a:pt x="348" y="121"/>
                  </a:lnTo>
                  <a:lnTo>
                    <a:pt x="349" y="118"/>
                  </a:lnTo>
                  <a:lnTo>
                    <a:pt x="349" y="115"/>
                  </a:lnTo>
                  <a:lnTo>
                    <a:pt x="348" y="106"/>
                  </a:lnTo>
                  <a:lnTo>
                    <a:pt x="344" y="96"/>
                  </a:lnTo>
                  <a:lnTo>
                    <a:pt x="341" y="89"/>
                  </a:lnTo>
                  <a:lnTo>
                    <a:pt x="341" y="84"/>
                  </a:lnTo>
                  <a:lnTo>
                    <a:pt x="343" y="81"/>
                  </a:lnTo>
                  <a:lnTo>
                    <a:pt x="344" y="80"/>
                  </a:lnTo>
                  <a:lnTo>
                    <a:pt x="344" y="68"/>
                  </a:lnTo>
                  <a:lnTo>
                    <a:pt x="343" y="65"/>
                  </a:lnTo>
                  <a:lnTo>
                    <a:pt x="343" y="63"/>
                  </a:lnTo>
                  <a:lnTo>
                    <a:pt x="338" y="62"/>
                  </a:lnTo>
                  <a:lnTo>
                    <a:pt x="335" y="60"/>
                  </a:lnTo>
                  <a:lnTo>
                    <a:pt x="334" y="58"/>
                  </a:lnTo>
                  <a:lnTo>
                    <a:pt x="332" y="57"/>
                  </a:lnTo>
                  <a:lnTo>
                    <a:pt x="328" y="57"/>
                  </a:lnTo>
                  <a:lnTo>
                    <a:pt x="327" y="59"/>
                  </a:lnTo>
                  <a:lnTo>
                    <a:pt x="325" y="60"/>
                  </a:lnTo>
                  <a:lnTo>
                    <a:pt x="325" y="59"/>
                  </a:lnTo>
                  <a:lnTo>
                    <a:pt x="324" y="58"/>
                  </a:lnTo>
                  <a:lnTo>
                    <a:pt x="323" y="55"/>
                  </a:lnTo>
                  <a:lnTo>
                    <a:pt x="323" y="48"/>
                  </a:lnTo>
                  <a:lnTo>
                    <a:pt x="324" y="46"/>
                  </a:lnTo>
                  <a:lnTo>
                    <a:pt x="324" y="43"/>
                  </a:lnTo>
                  <a:lnTo>
                    <a:pt x="320" y="38"/>
                  </a:lnTo>
                  <a:lnTo>
                    <a:pt x="322" y="20"/>
                  </a:lnTo>
                  <a:lnTo>
                    <a:pt x="319" y="18"/>
                  </a:lnTo>
                  <a:lnTo>
                    <a:pt x="315" y="15"/>
                  </a:lnTo>
                  <a:lnTo>
                    <a:pt x="315" y="14"/>
                  </a:lnTo>
                  <a:lnTo>
                    <a:pt x="317" y="10"/>
                  </a:lnTo>
                  <a:lnTo>
                    <a:pt x="317" y="5"/>
                  </a:lnTo>
                  <a:lnTo>
                    <a:pt x="315" y="4"/>
                  </a:lnTo>
                  <a:lnTo>
                    <a:pt x="312" y="4"/>
                  </a:lnTo>
                  <a:lnTo>
                    <a:pt x="312" y="0"/>
                  </a:lnTo>
                  <a:lnTo>
                    <a:pt x="304" y="2"/>
                  </a:lnTo>
                  <a:lnTo>
                    <a:pt x="303" y="6"/>
                  </a:lnTo>
                  <a:lnTo>
                    <a:pt x="301" y="7"/>
                  </a:lnTo>
                  <a:lnTo>
                    <a:pt x="299" y="9"/>
                  </a:lnTo>
                  <a:lnTo>
                    <a:pt x="297" y="10"/>
                  </a:lnTo>
                  <a:lnTo>
                    <a:pt x="297" y="14"/>
                  </a:lnTo>
                  <a:lnTo>
                    <a:pt x="298" y="16"/>
                  </a:lnTo>
                  <a:lnTo>
                    <a:pt x="298" y="18"/>
                  </a:lnTo>
                  <a:lnTo>
                    <a:pt x="299" y="21"/>
                  </a:lnTo>
                  <a:lnTo>
                    <a:pt x="299" y="23"/>
                  </a:lnTo>
                  <a:lnTo>
                    <a:pt x="298" y="26"/>
                  </a:lnTo>
                  <a:lnTo>
                    <a:pt x="296" y="28"/>
                  </a:lnTo>
                  <a:lnTo>
                    <a:pt x="295" y="31"/>
                  </a:lnTo>
                  <a:lnTo>
                    <a:pt x="288" y="38"/>
                  </a:lnTo>
                  <a:lnTo>
                    <a:pt x="292" y="41"/>
                  </a:lnTo>
                  <a:lnTo>
                    <a:pt x="292" y="42"/>
                  </a:lnTo>
                  <a:lnTo>
                    <a:pt x="291" y="43"/>
                  </a:lnTo>
                  <a:lnTo>
                    <a:pt x="288" y="48"/>
                  </a:lnTo>
                  <a:lnTo>
                    <a:pt x="287" y="49"/>
                  </a:lnTo>
                  <a:lnTo>
                    <a:pt x="287" y="55"/>
                  </a:lnTo>
                  <a:lnTo>
                    <a:pt x="288" y="58"/>
                  </a:lnTo>
                  <a:lnTo>
                    <a:pt x="288" y="60"/>
                  </a:lnTo>
                  <a:lnTo>
                    <a:pt x="287" y="63"/>
                  </a:lnTo>
                  <a:lnTo>
                    <a:pt x="283" y="85"/>
                  </a:lnTo>
                  <a:lnTo>
                    <a:pt x="282" y="90"/>
                  </a:lnTo>
                  <a:lnTo>
                    <a:pt x="281" y="91"/>
                  </a:lnTo>
                  <a:lnTo>
                    <a:pt x="278" y="96"/>
                  </a:lnTo>
                  <a:lnTo>
                    <a:pt x="276" y="99"/>
                  </a:lnTo>
                  <a:lnTo>
                    <a:pt x="275" y="101"/>
                  </a:lnTo>
                  <a:lnTo>
                    <a:pt x="274" y="102"/>
                  </a:lnTo>
                  <a:lnTo>
                    <a:pt x="274" y="109"/>
                  </a:lnTo>
                  <a:lnTo>
                    <a:pt x="272" y="112"/>
                  </a:lnTo>
                  <a:lnTo>
                    <a:pt x="271" y="115"/>
                  </a:lnTo>
                  <a:lnTo>
                    <a:pt x="269" y="116"/>
                  </a:lnTo>
                  <a:lnTo>
                    <a:pt x="257" y="120"/>
                  </a:lnTo>
                  <a:lnTo>
                    <a:pt x="255" y="120"/>
                  </a:lnTo>
                  <a:lnTo>
                    <a:pt x="251" y="121"/>
                  </a:lnTo>
                  <a:lnTo>
                    <a:pt x="250" y="121"/>
                  </a:lnTo>
                  <a:lnTo>
                    <a:pt x="250" y="120"/>
                  </a:lnTo>
                  <a:lnTo>
                    <a:pt x="249" y="118"/>
                  </a:lnTo>
                  <a:lnTo>
                    <a:pt x="244" y="109"/>
                  </a:lnTo>
                  <a:lnTo>
                    <a:pt x="243" y="107"/>
                  </a:lnTo>
                  <a:lnTo>
                    <a:pt x="238" y="102"/>
                  </a:lnTo>
                  <a:lnTo>
                    <a:pt x="229" y="99"/>
                  </a:lnTo>
                  <a:lnTo>
                    <a:pt x="222" y="96"/>
                  </a:lnTo>
                  <a:lnTo>
                    <a:pt x="219" y="95"/>
                  </a:lnTo>
                  <a:lnTo>
                    <a:pt x="217" y="91"/>
                  </a:lnTo>
                  <a:lnTo>
                    <a:pt x="214" y="89"/>
                  </a:lnTo>
                  <a:lnTo>
                    <a:pt x="212" y="84"/>
                  </a:lnTo>
                  <a:lnTo>
                    <a:pt x="211" y="83"/>
                  </a:lnTo>
                  <a:lnTo>
                    <a:pt x="203" y="83"/>
                  </a:lnTo>
                  <a:lnTo>
                    <a:pt x="197" y="73"/>
                  </a:lnTo>
                  <a:lnTo>
                    <a:pt x="202" y="69"/>
                  </a:lnTo>
                  <a:lnTo>
                    <a:pt x="202" y="64"/>
                  </a:lnTo>
                  <a:lnTo>
                    <a:pt x="203" y="62"/>
                  </a:lnTo>
                  <a:lnTo>
                    <a:pt x="204" y="60"/>
                  </a:lnTo>
                  <a:lnTo>
                    <a:pt x="207" y="59"/>
                  </a:lnTo>
                  <a:lnTo>
                    <a:pt x="208" y="58"/>
                  </a:lnTo>
                  <a:lnTo>
                    <a:pt x="207" y="48"/>
                  </a:lnTo>
                  <a:lnTo>
                    <a:pt x="211" y="44"/>
                  </a:lnTo>
                  <a:lnTo>
                    <a:pt x="212" y="46"/>
                  </a:lnTo>
                  <a:lnTo>
                    <a:pt x="214" y="46"/>
                  </a:lnTo>
                  <a:lnTo>
                    <a:pt x="216" y="47"/>
                  </a:lnTo>
                  <a:lnTo>
                    <a:pt x="217" y="47"/>
                  </a:lnTo>
                  <a:lnTo>
                    <a:pt x="218" y="46"/>
                  </a:lnTo>
                  <a:lnTo>
                    <a:pt x="219" y="43"/>
                  </a:lnTo>
                  <a:lnTo>
                    <a:pt x="219" y="38"/>
                  </a:lnTo>
                  <a:lnTo>
                    <a:pt x="227" y="30"/>
                  </a:lnTo>
                  <a:lnTo>
                    <a:pt x="225" y="27"/>
                  </a:lnTo>
                  <a:lnTo>
                    <a:pt x="220" y="22"/>
                  </a:lnTo>
                  <a:lnTo>
                    <a:pt x="216" y="22"/>
                  </a:lnTo>
                  <a:lnTo>
                    <a:pt x="212" y="23"/>
                  </a:lnTo>
                  <a:lnTo>
                    <a:pt x="207" y="26"/>
                  </a:lnTo>
                  <a:lnTo>
                    <a:pt x="206" y="28"/>
                  </a:lnTo>
                  <a:lnTo>
                    <a:pt x="206" y="25"/>
                  </a:lnTo>
                  <a:lnTo>
                    <a:pt x="199" y="26"/>
                  </a:lnTo>
                  <a:lnTo>
                    <a:pt x="195" y="28"/>
                  </a:lnTo>
                  <a:lnTo>
                    <a:pt x="193" y="25"/>
                  </a:lnTo>
                  <a:lnTo>
                    <a:pt x="186" y="23"/>
                  </a:lnTo>
                  <a:lnTo>
                    <a:pt x="185" y="22"/>
                  </a:lnTo>
                  <a:lnTo>
                    <a:pt x="182" y="21"/>
                  </a:lnTo>
                  <a:lnTo>
                    <a:pt x="181" y="20"/>
                  </a:lnTo>
                  <a:lnTo>
                    <a:pt x="179" y="18"/>
                  </a:lnTo>
                  <a:lnTo>
                    <a:pt x="170" y="18"/>
                  </a:lnTo>
                  <a:lnTo>
                    <a:pt x="167" y="17"/>
                  </a:lnTo>
                  <a:lnTo>
                    <a:pt x="165" y="17"/>
                  </a:lnTo>
                  <a:lnTo>
                    <a:pt x="165" y="16"/>
                  </a:lnTo>
                  <a:lnTo>
                    <a:pt x="164" y="15"/>
                  </a:lnTo>
                  <a:lnTo>
                    <a:pt x="161" y="10"/>
                  </a:lnTo>
                  <a:lnTo>
                    <a:pt x="160" y="9"/>
                  </a:lnTo>
                  <a:lnTo>
                    <a:pt x="159" y="9"/>
                  </a:lnTo>
                  <a:lnTo>
                    <a:pt x="159" y="11"/>
                  </a:lnTo>
                  <a:lnTo>
                    <a:pt x="158" y="12"/>
                  </a:lnTo>
                  <a:lnTo>
                    <a:pt x="155" y="11"/>
                  </a:lnTo>
                  <a:lnTo>
                    <a:pt x="154" y="11"/>
                  </a:lnTo>
                  <a:lnTo>
                    <a:pt x="151" y="10"/>
                  </a:lnTo>
                  <a:lnTo>
                    <a:pt x="148" y="10"/>
                  </a:lnTo>
                  <a:lnTo>
                    <a:pt x="148" y="12"/>
                  </a:lnTo>
                  <a:lnTo>
                    <a:pt x="149" y="14"/>
                  </a:lnTo>
                  <a:lnTo>
                    <a:pt x="145" y="14"/>
                  </a:lnTo>
                  <a:lnTo>
                    <a:pt x="144" y="15"/>
                  </a:lnTo>
                  <a:lnTo>
                    <a:pt x="144" y="16"/>
                  </a:lnTo>
                  <a:lnTo>
                    <a:pt x="145" y="17"/>
                  </a:lnTo>
                  <a:lnTo>
                    <a:pt x="148" y="17"/>
                  </a:lnTo>
                  <a:lnTo>
                    <a:pt x="153" y="20"/>
                  </a:lnTo>
                  <a:lnTo>
                    <a:pt x="154" y="20"/>
                  </a:lnTo>
                  <a:lnTo>
                    <a:pt x="156" y="18"/>
                  </a:lnTo>
                  <a:lnTo>
                    <a:pt x="158" y="17"/>
                  </a:lnTo>
                  <a:lnTo>
                    <a:pt x="164" y="21"/>
                  </a:lnTo>
                  <a:lnTo>
                    <a:pt x="162" y="21"/>
                  </a:lnTo>
                  <a:lnTo>
                    <a:pt x="161" y="22"/>
                  </a:lnTo>
                  <a:lnTo>
                    <a:pt x="154" y="26"/>
                  </a:lnTo>
                  <a:lnTo>
                    <a:pt x="149" y="26"/>
                  </a:lnTo>
                  <a:lnTo>
                    <a:pt x="145" y="27"/>
                  </a:lnTo>
                  <a:lnTo>
                    <a:pt x="137" y="27"/>
                  </a:lnTo>
                  <a:lnTo>
                    <a:pt x="134" y="28"/>
                  </a:lnTo>
                  <a:lnTo>
                    <a:pt x="129" y="30"/>
                  </a:lnTo>
                  <a:lnTo>
                    <a:pt x="127" y="32"/>
                  </a:lnTo>
                  <a:lnTo>
                    <a:pt x="123" y="33"/>
                  </a:lnTo>
                  <a:lnTo>
                    <a:pt x="121" y="35"/>
                  </a:lnTo>
                  <a:lnTo>
                    <a:pt x="119" y="37"/>
                  </a:lnTo>
                  <a:lnTo>
                    <a:pt x="118" y="37"/>
                  </a:lnTo>
                  <a:lnTo>
                    <a:pt x="118" y="39"/>
                  </a:lnTo>
                  <a:lnTo>
                    <a:pt x="117" y="43"/>
                  </a:lnTo>
                  <a:lnTo>
                    <a:pt x="117" y="48"/>
                  </a:lnTo>
                  <a:lnTo>
                    <a:pt x="118" y="49"/>
                  </a:lnTo>
                  <a:lnTo>
                    <a:pt x="121" y="51"/>
                  </a:lnTo>
                  <a:lnTo>
                    <a:pt x="122" y="52"/>
                  </a:lnTo>
                  <a:lnTo>
                    <a:pt x="112" y="52"/>
                  </a:lnTo>
                  <a:lnTo>
                    <a:pt x="106" y="59"/>
                  </a:lnTo>
                  <a:lnTo>
                    <a:pt x="106" y="65"/>
                  </a:lnTo>
                  <a:lnTo>
                    <a:pt x="104" y="68"/>
                  </a:lnTo>
                  <a:lnTo>
                    <a:pt x="104" y="69"/>
                  </a:lnTo>
                  <a:lnTo>
                    <a:pt x="106" y="70"/>
                  </a:lnTo>
                  <a:lnTo>
                    <a:pt x="108" y="70"/>
                  </a:lnTo>
                  <a:lnTo>
                    <a:pt x="113" y="73"/>
                  </a:lnTo>
                  <a:lnTo>
                    <a:pt x="114" y="74"/>
                  </a:lnTo>
                  <a:lnTo>
                    <a:pt x="114" y="81"/>
                  </a:lnTo>
                  <a:lnTo>
                    <a:pt x="109" y="76"/>
                  </a:lnTo>
                  <a:lnTo>
                    <a:pt x="103" y="76"/>
                  </a:lnTo>
                  <a:lnTo>
                    <a:pt x="101" y="81"/>
                  </a:lnTo>
                  <a:lnTo>
                    <a:pt x="93" y="74"/>
                  </a:lnTo>
                  <a:lnTo>
                    <a:pt x="92" y="80"/>
                  </a:lnTo>
                  <a:lnTo>
                    <a:pt x="87" y="83"/>
                  </a:lnTo>
                  <a:lnTo>
                    <a:pt x="88" y="88"/>
                  </a:lnTo>
                  <a:lnTo>
                    <a:pt x="82" y="86"/>
                  </a:lnTo>
                  <a:lnTo>
                    <a:pt x="88" y="74"/>
                  </a:lnTo>
                  <a:lnTo>
                    <a:pt x="87" y="73"/>
                  </a:lnTo>
                  <a:lnTo>
                    <a:pt x="86" y="70"/>
                  </a:lnTo>
                  <a:lnTo>
                    <a:pt x="86" y="68"/>
                  </a:lnTo>
                  <a:lnTo>
                    <a:pt x="85" y="67"/>
                  </a:lnTo>
                  <a:lnTo>
                    <a:pt x="82" y="65"/>
                  </a:lnTo>
                  <a:lnTo>
                    <a:pt x="79" y="65"/>
                  </a:lnTo>
                  <a:lnTo>
                    <a:pt x="75" y="59"/>
                  </a:lnTo>
                  <a:lnTo>
                    <a:pt x="75" y="58"/>
                  </a:lnTo>
                  <a:lnTo>
                    <a:pt x="77" y="57"/>
                  </a:lnTo>
                  <a:lnTo>
                    <a:pt x="77" y="54"/>
                  </a:lnTo>
                  <a:lnTo>
                    <a:pt x="75" y="52"/>
                  </a:lnTo>
                  <a:lnTo>
                    <a:pt x="74" y="51"/>
                  </a:lnTo>
                  <a:lnTo>
                    <a:pt x="71" y="49"/>
                  </a:lnTo>
                  <a:lnTo>
                    <a:pt x="69" y="51"/>
                  </a:lnTo>
                  <a:lnTo>
                    <a:pt x="67" y="52"/>
                  </a:lnTo>
                  <a:lnTo>
                    <a:pt x="65" y="53"/>
                  </a:lnTo>
                  <a:lnTo>
                    <a:pt x="65" y="55"/>
                  </a:lnTo>
                  <a:lnTo>
                    <a:pt x="66" y="57"/>
                  </a:lnTo>
                  <a:lnTo>
                    <a:pt x="66" y="59"/>
                  </a:lnTo>
                  <a:lnTo>
                    <a:pt x="59" y="58"/>
                  </a:lnTo>
                  <a:lnTo>
                    <a:pt x="60" y="64"/>
                  </a:lnTo>
                  <a:lnTo>
                    <a:pt x="56" y="63"/>
                  </a:lnTo>
                  <a:lnTo>
                    <a:pt x="53" y="64"/>
                  </a:lnTo>
                  <a:lnTo>
                    <a:pt x="54" y="65"/>
                  </a:lnTo>
                  <a:lnTo>
                    <a:pt x="54" y="69"/>
                  </a:lnTo>
                  <a:lnTo>
                    <a:pt x="53" y="72"/>
                  </a:lnTo>
                  <a:lnTo>
                    <a:pt x="51" y="73"/>
                  </a:lnTo>
                  <a:lnTo>
                    <a:pt x="49" y="74"/>
                  </a:lnTo>
                  <a:lnTo>
                    <a:pt x="48" y="75"/>
                  </a:lnTo>
                  <a:lnTo>
                    <a:pt x="50" y="68"/>
                  </a:lnTo>
                  <a:lnTo>
                    <a:pt x="45" y="73"/>
                  </a:lnTo>
                  <a:lnTo>
                    <a:pt x="42" y="73"/>
                  </a:lnTo>
                  <a:lnTo>
                    <a:pt x="40" y="75"/>
                  </a:lnTo>
                  <a:lnTo>
                    <a:pt x="39" y="76"/>
                  </a:lnTo>
                  <a:lnTo>
                    <a:pt x="39" y="79"/>
                  </a:lnTo>
                  <a:lnTo>
                    <a:pt x="40" y="81"/>
                  </a:lnTo>
                  <a:lnTo>
                    <a:pt x="40" y="83"/>
                  </a:lnTo>
                  <a:lnTo>
                    <a:pt x="42" y="85"/>
                  </a:lnTo>
                  <a:lnTo>
                    <a:pt x="32" y="80"/>
                  </a:lnTo>
                  <a:lnTo>
                    <a:pt x="30" y="88"/>
                  </a:lnTo>
                  <a:lnTo>
                    <a:pt x="28" y="89"/>
                  </a:lnTo>
                  <a:lnTo>
                    <a:pt x="30" y="94"/>
                  </a:lnTo>
                  <a:lnTo>
                    <a:pt x="35" y="94"/>
                  </a:lnTo>
                  <a:lnTo>
                    <a:pt x="34" y="97"/>
                  </a:lnTo>
                  <a:lnTo>
                    <a:pt x="18" y="99"/>
                  </a:lnTo>
                  <a:lnTo>
                    <a:pt x="17" y="97"/>
                  </a:lnTo>
                  <a:lnTo>
                    <a:pt x="14" y="96"/>
                  </a:lnTo>
                  <a:lnTo>
                    <a:pt x="13" y="96"/>
                  </a:lnTo>
                  <a:lnTo>
                    <a:pt x="11" y="97"/>
                  </a:lnTo>
                  <a:lnTo>
                    <a:pt x="9" y="99"/>
                  </a:lnTo>
                  <a:lnTo>
                    <a:pt x="11" y="101"/>
                  </a:lnTo>
                  <a:lnTo>
                    <a:pt x="11" y="102"/>
                  </a:lnTo>
                  <a:lnTo>
                    <a:pt x="12" y="106"/>
                  </a:lnTo>
                  <a:lnTo>
                    <a:pt x="13" y="107"/>
                  </a:lnTo>
                  <a:lnTo>
                    <a:pt x="13" y="113"/>
                  </a:lnTo>
                  <a:lnTo>
                    <a:pt x="12" y="118"/>
                  </a:lnTo>
                  <a:lnTo>
                    <a:pt x="13" y="126"/>
                  </a:lnTo>
                  <a:lnTo>
                    <a:pt x="9" y="126"/>
                  </a:lnTo>
                  <a:lnTo>
                    <a:pt x="8" y="110"/>
                  </a:lnTo>
                  <a:lnTo>
                    <a:pt x="5" y="107"/>
                  </a:lnTo>
                  <a:lnTo>
                    <a:pt x="5" y="100"/>
                  </a:lnTo>
                  <a:lnTo>
                    <a:pt x="1" y="100"/>
                  </a:lnTo>
                  <a:lnTo>
                    <a:pt x="0" y="102"/>
                  </a:lnTo>
                  <a:lnTo>
                    <a:pt x="24" y="363"/>
                  </a:lnTo>
                  <a:lnTo>
                    <a:pt x="38" y="357"/>
                  </a:lnTo>
                  <a:lnTo>
                    <a:pt x="44" y="354"/>
                  </a:lnTo>
                  <a:lnTo>
                    <a:pt x="49" y="353"/>
                  </a:lnTo>
                  <a:lnTo>
                    <a:pt x="58" y="352"/>
                  </a:lnTo>
                  <a:lnTo>
                    <a:pt x="65" y="350"/>
                  </a:lnTo>
                  <a:lnTo>
                    <a:pt x="75" y="350"/>
                  </a:lnTo>
                  <a:lnTo>
                    <a:pt x="79" y="348"/>
                  </a:lnTo>
                  <a:lnTo>
                    <a:pt x="82" y="352"/>
                  </a:lnTo>
                  <a:lnTo>
                    <a:pt x="85" y="353"/>
                  </a:lnTo>
                  <a:lnTo>
                    <a:pt x="87" y="355"/>
                  </a:lnTo>
                  <a:lnTo>
                    <a:pt x="92" y="358"/>
                  </a:lnTo>
                  <a:lnTo>
                    <a:pt x="96" y="359"/>
                  </a:lnTo>
                  <a:lnTo>
                    <a:pt x="98" y="359"/>
                  </a:lnTo>
                  <a:lnTo>
                    <a:pt x="100" y="358"/>
                  </a:lnTo>
                  <a:lnTo>
                    <a:pt x="100" y="359"/>
                  </a:lnTo>
                  <a:lnTo>
                    <a:pt x="101" y="360"/>
                  </a:lnTo>
                  <a:lnTo>
                    <a:pt x="102" y="363"/>
                  </a:lnTo>
                  <a:lnTo>
                    <a:pt x="103" y="364"/>
                  </a:lnTo>
                  <a:lnTo>
                    <a:pt x="107" y="364"/>
                  </a:lnTo>
                  <a:lnTo>
                    <a:pt x="108" y="363"/>
                  </a:lnTo>
                  <a:lnTo>
                    <a:pt x="108" y="367"/>
                  </a:lnTo>
                  <a:lnTo>
                    <a:pt x="111" y="367"/>
                  </a:lnTo>
                  <a:lnTo>
                    <a:pt x="112" y="368"/>
                  </a:lnTo>
                  <a:lnTo>
                    <a:pt x="112" y="370"/>
                  </a:lnTo>
                  <a:lnTo>
                    <a:pt x="109" y="375"/>
                  </a:lnTo>
                  <a:lnTo>
                    <a:pt x="108" y="376"/>
                  </a:lnTo>
                  <a:lnTo>
                    <a:pt x="107" y="379"/>
                  </a:lnTo>
                  <a:lnTo>
                    <a:pt x="111" y="385"/>
                  </a:lnTo>
                  <a:lnTo>
                    <a:pt x="114" y="383"/>
                  </a:lnTo>
                  <a:lnTo>
                    <a:pt x="118" y="390"/>
                  </a:lnTo>
                  <a:lnTo>
                    <a:pt x="118" y="391"/>
                  </a:lnTo>
                  <a:lnTo>
                    <a:pt x="119" y="392"/>
                  </a:lnTo>
                  <a:lnTo>
                    <a:pt x="119" y="397"/>
                  </a:lnTo>
                  <a:lnTo>
                    <a:pt x="121" y="400"/>
                  </a:lnTo>
                  <a:lnTo>
                    <a:pt x="121" y="404"/>
                  </a:lnTo>
                  <a:lnTo>
                    <a:pt x="117" y="404"/>
                  </a:lnTo>
                  <a:lnTo>
                    <a:pt x="114" y="402"/>
                  </a:lnTo>
                  <a:lnTo>
                    <a:pt x="113" y="402"/>
                  </a:lnTo>
                  <a:lnTo>
                    <a:pt x="114" y="410"/>
                  </a:lnTo>
                  <a:lnTo>
                    <a:pt x="122" y="410"/>
                  </a:lnTo>
                  <a:lnTo>
                    <a:pt x="123" y="411"/>
                  </a:lnTo>
                  <a:lnTo>
                    <a:pt x="123" y="412"/>
                  </a:lnTo>
                  <a:lnTo>
                    <a:pt x="127" y="412"/>
                  </a:lnTo>
                  <a:lnTo>
                    <a:pt x="127" y="410"/>
                  </a:lnTo>
                  <a:lnTo>
                    <a:pt x="125" y="406"/>
                  </a:lnTo>
                  <a:lnTo>
                    <a:pt x="125" y="404"/>
                  </a:lnTo>
                  <a:lnTo>
                    <a:pt x="127" y="400"/>
                  </a:lnTo>
                  <a:lnTo>
                    <a:pt x="128" y="399"/>
                  </a:lnTo>
                  <a:lnTo>
                    <a:pt x="134" y="396"/>
                  </a:lnTo>
                  <a:lnTo>
                    <a:pt x="137" y="396"/>
                  </a:lnTo>
                  <a:lnTo>
                    <a:pt x="138" y="395"/>
                  </a:lnTo>
                  <a:lnTo>
                    <a:pt x="140" y="394"/>
                  </a:lnTo>
                  <a:lnTo>
                    <a:pt x="143" y="391"/>
                  </a:lnTo>
                  <a:lnTo>
                    <a:pt x="144" y="389"/>
                  </a:lnTo>
                  <a:lnTo>
                    <a:pt x="148" y="385"/>
                  </a:lnTo>
                  <a:lnTo>
                    <a:pt x="148" y="384"/>
                  </a:lnTo>
                  <a:lnTo>
                    <a:pt x="153" y="385"/>
                  </a:lnTo>
                  <a:lnTo>
                    <a:pt x="156" y="374"/>
                  </a:lnTo>
                  <a:lnTo>
                    <a:pt x="162" y="374"/>
                  </a:lnTo>
                  <a:lnTo>
                    <a:pt x="165" y="373"/>
                  </a:lnTo>
                  <a:lnTo>
                    <a:pt x="167" y="370"/>
                  </a:lnTo>
                  <a:lnTo>
                    <a:pt x="169" y="367"/>
                  </a:lnTo>
                  <a:lnTo>
                    <a:pt x="169" y="365"/>
                  </a:lnTo>
                  <a:lnTo>
                    <a:pt x="170" y="367"/>
                  </a:lnTo>
                  <a:lnTo>
                    <a:pt x="170" y="369"/>
                  </a:lnTo>
                  <a:lnTo>
                    <a:pt x="171" y="371"/>
                  </a:lnTo>
                  <a:lnTo>
                    <a:pt x="171" y="373"/>
                  </a:lnTo>
                  <a:lnTo>
                    <a:pt x="169" y="375"/>
                  </a:lnTo>
                  <a:lnTo>
                    <a:pt x="167" y="378"/>
                  </a:lnTo>
                  <a:lnTo>
                    <a:pt x="165" y="379"/>
                  </a:lnTo>
                  <a:lnTo>
                    <a:pt x="164" y="380"/>
                  </a:lnTo>
                  <a:lnTo>
                    <a:pt x="159" y="380"/>
                  </a:lnTo>
                  <a:lnTo>
                    <a:pt x="158" y="383"/>
                  </a:lnTo>
                  <a:lnTo>
                    <a:pt x="161" y="390"/>
                  </a:lnTo>
                  <a:lnTo>
                    <a:pt x="159" y="390"/>
                  </a:lnTo>
                  <a:lnTo>
                    <a:pt x="158" y="391"/>
                  </a:lnTo>
                  <a:lnTo>
                    <a:pt x="155" y="392"/>
                  </a:lnTo>
                  <a:lnTo>
                    <a:pt x="148" y="400"/>
                  </a:lnTo>
                  <a:lnTo>
                    <a:pt x="148" y="404"/>
                  </a:lnTo>
                  <a:lnTo>
                    <a:pt x="146" y="405"/>
                  </a:lnTo>
                  <a:lnTo>
                    <a:pt x="145" y="407"/>
                  </a:lnTo>
                  <a:lnTo>
                    <a:pt x="143" y="410"/>
                  </a:lnTo>
                  <a:lnTo>
                    <a:pt x="138" y="412"/>
                  </a:lnTo>
                  <a:lnTo>
                    <a:pt x="137" y="413"/>
                  </a:lnTo>
                  <a:lnTo>
                    <a:pt x="137" y="415"/>
                  </a:lnTo>
                  <a:lnTo>
                    <a:pt x="138" y="416"/>
                  </a:lnTo>
                  <a:lnTo>
                    <a:pt x="144" y="416"/>
                  </a:lnTo>
                  <a:lnTo>
                    <a:pt x="146" y="415"/>
                  </a:lnTo>
                  <a:lnTo>
                    <a:pt x="149" y="415"/>
                  </a:lnTo>
                  <a:lnTo>
                    <a:pt x="151" y="412"/>
                  </a:lnTo>
                  <a:lnTo>
                    <a:pt x="155" y="405"/>
                  </a:lnTo>
                  <a:lnTo>
                    <a:pt x="156" y="404"/>
                  </a:lnTo>
                  <a:lnTo>
                    <a:pt x="158" y="400"/>
                  </a:lnTo>
                  <a:lnTo>
                    <a:pt x="160" y="399"/>
                  </a:lnTo>
                  <a:lnTo>
                    <a:pt x="161" y="397"/>
                  </a:lnTo>
                  <a:lnTo>
                    <a:pt x="161" y="402"/>
                  </a:lnTo>
                  <a:lnTo>
                    <a:pt x="162" y="405"/>
                  </a:lnTo>
                  <a:lnTo>
                    <a:pt x="162" y="410"/>
                  </a:lnTo>
                  <a:lnTo>
                    <a:pt x="160" y="412"/>
                  </a:lnTo>
                  <a:lnTo>
                    <a:pt x="158" y="413"/>
                  </a:lnTo>
                  <a:lnTo>
                    <a:pt x="155" y="416"/>
                  </a:lnTo>
                  <a:lnTo>
                    <a:pt x="155" y="420"/>
                  </a:lnTo>
                  <a:lnTo>
                    <a:pt x="156" y="421"/>
                  </a:lnTo>
                  <a:lnTo>
                    <a:pt x="158" y="421"/>
                  </a:lnTo>
                  <a:lnTo>
                    <a:pt x="161" y="422"/>
                  </a:lnTo>
                  <a:lnTo>
                    <a:pt x="167" y="422"/>
                  </a:lnTo>
                  <a:lnTo>
                    <a:pt x="169" y="425"/>
                  </a:lnTo>
                  <a:lnTo>
                    <a:pt x="164" y="429"/>
                  </a:lnTo>
                  <a:lnTo>
                    <a:pt x="164" y="431"/>
                  </a:lnTo>
                  <a:lnTo>
                    <a:pt x="165" y="432"/>
                  </a:lnTo>
                  <a:lnTo>
                    <a:pt x="169" y="439"/>
                  </a:lnTo>
                  <a:lnTo>
                    <a:pt x="170" y="441"/>
                  </a:lnTo>
                  <a:lnTo>
                    <a:pt x="170" y="443"/>
                  </a:lnTo>
                  <a:lnTo>
                    <a:pt x="160" y="453"/>
                  </a:lnTo>
                  <a:lnTo>
                    <a:pt x="160" y="455"/>
                  </a:lnTo>
                  <a:lnTo>
                    <a:pt x="162" y="458"/>
                  </a:lnTo>
                  <a:lnTo>
                    <a:pt x="164" y="460"/>
                  </a:lnTo>
                  <a:lnTo>
                    <a:pt x="169" y="463"/>
                  </a:lnTo>
                  <a:lnTo>
                    <a:pt x="171" y="465"/>
                  </a:lnTo>
                  <a:lnTo>
                    <a:pt x="174" y="466"/>
                  </a:lnTo>
                  <a:lnTo>
                    <a:pt x="179" y="473"/>
                  </a:lnTo>
                  <a:lnTo>
                    <a:pt x="181" y="474"/>
                  </a:lnTo>
                  <a:lnTo>
                    <a:pt x="196" y="474"/>
                  </a:lnTo>
                  <a:lnTo>
                    <a:pt x="202" y="479"/>
                  </a:lnTo>
                  <a:lnTo>
                    <a:pt x="206" y="480"/>
                  </a:lnTo>
                  <a:lnTo>
                    <a:pt x="212" y="479"/>
                  </a:lnTo>
                  <a:lnTo>
                    <a:pt x="218" y="476"/>
                  </a:lnTo>
                  <a:lnTo>
                    <a:pt x="224" y="473"/>
                  </a:lnTo>
                  <a:lnTo>
                    <a:pt x="227" y="470"/>
                  </a:lnTo>
                  <a:lnTo>
                    <a:pt x="227" y="465"/>
                  </a:lnTo>
                  <a:lnTo>
                    <a:pt x="229" y="463"/>
                  </a:lnTo>
                  <a:lnTo>
                    <a:pt x="230" y="463"/>
                  </a:lnTo>
                  <a:lnTo>
                    <a:pt x="233" y="465"/>
                  </a:lnTo>
                  <a:lnTo>
                    <a:pt x="233" y="473"/>
                  </a:lnTo>
                  <a:lnTo>
                    <a:pt x="237" y="473"/>
                  </a:lnTo>
                  <a:lnTo>
                    <a:pt x="234" y="478"/>
                  </a:lnTo>
                  <a:lnTo>
                    <a:pt x="238" y="478"/>
                  </a:lnTo>
                  <a:lnTo>
                    <a:pt x="238" y="480"/>
                  </a:lnTo>
                  <a:lnTo>
                    <a:pt x="239" y="481"/>
                  </a:lnTo>
                  <a:lnTo>
                    <a:pt x="240" y="484"/>
                  </a:lnTo>
                  <a:lnTo>
                    <a:pt x="241" y="485"/>
                  </a:lnTo>
                  <a:lnTo>
                    <a:pt x="244" y="485"/>
                  </a:lnTo>
                  <a:lnTo>
                    <a:pt x="246" y="483"/>
                  </a:lnTo>
                  <a:lnTo>
                    <a:pt x="248" y="483"/>
                  </a:lnTo>
                  <a:lnTo>
                    <a:pt x="249" y="481"/>
                  </a:lnTo>
                  <a:lnTo>
                    <a:pt x="254" y="480"/>
                  </a:lnTo>
                  <a:lnTo>
                    <a:pt x="256" y="479"/>
                  </a:lnTo>
                  <a:lnTo>
                    <a:pt x="257" y="478"/>
                  </a:lnTo>
                  <a:lnTo>
                    <a:pt x="260" y="476"/>
                  </a:lnTo>
                  <a:lnTo>
                    <a:pt x="265" y="470"/>
                  </a:lnTo>
                  <a:lnTo>
                    <a:pt x="267" y="469"/>
                  </a:lnTo>
                  <a:lnTo>
                    <a:pt x="270" y="466"/>
                  </a:lnTo>
                  <a:lnTo>
                    <a:pt x="272" y="465"/>
                  </a:lnTo>
                  <a:lnTo>
                    <a:pt x="271" y="463"/>
                  </a:lnTo>
                  <a:lnTo>
                    <a:pt x="278" y="460"/>
                  </a:lnTo>
                  <a:lnTo>
                    <a:pt x="281" y="463"/>
                  </a:lnTo>
                  <a:lnTo>
                    <a:pt x="285" y="463"/>
                  </a:lnTo>
                  <a:lnTo>
                    <a:pt x="292" y="462"/>
                  </a:lnTo>
                  <a:lnTo>
                    <a:pt x="301" y="459"/>
                  </a:lnTo>
                  <a:lnTo>
                    <a:pt x="304" y="455"/>
                  </a:lnTo>
                  <a:lnTo>
                    <a:pt x="308" y="449"/>
                  </a:lnTo>
                  <a:lnTo>
                    <a:pt x="309" y="443"/>
                  </a:lnTo>
                  <a:lnTo>
                    <a:pt x="311" y="439"/>
                  </a:lnTo>
                  <a:lnTo>
                    <a:pt x="312" y="437"/>
                  </a:lnTo>
                  <a:lnTo>
                    <a:pt x="318" y="431"/>
                  </a:lnTo>
                  <a:lnTo>
                    <a:pt x="319" y="431"/>
                  </a:lnTo>
                  <a:lnTo>
                    <a:pt x="319" y="426"/>
                  </a:lnTo>
                  <a:lnTo>
                    <a:pt x="320" y="426"/>
                  </a:lnTo>
                  <a:lnTo>
                    <a:pt x="322" y="425"/>
                  </a:lnTo>
                  <a:lnTo>
                    <a:pt x="324" y="423"/>
                  </a:lnTo>
                  <a:lnTo>
                    <a:pt x="327" y="421"/>
                  </a:lnTo>
                  <a:lnTo>
                    <a:pt x="328" y="418"/>
                  </a:lnTo>
                  <a:lnTo>
                    <a:pt x="332" y="415"/>
                  </a:lnTo>
                  <a:lnTo>
                    <a:pt x="332" y="410"/>
                  </a:lnTo>
                  <a:lnTo>
                    <a:pt x="333" y="407"/>
                  </a:lnTo>
                  <a:lnTo>
                    <a:pt x="334" y="404"/>
                  </a:lnTo>
                  <a:lnTo>
                    <a:pt x="335" y="400"/>
                  </a:lnTo>
                  <a:lnTo>
                    <a:pt x="341" y="394"/>
                  </a:lnTo>
                  <a:lnTo>
                    <a:pt x="344" y="390"/>
                  </a:lnTo>
                  <a:lnTo>
                    <a:pt x="349" y="385"/>
                  </a:lnTo>
                  <a:lnTo>
                    <a:pt x="351" y="384"/>
                  </a:lnTo>
                  <a:lnTo>
                    <a:pt x="354" y="381"/>
                  </a:lnTo>
                  <a:lnTo>
                    <a:pt x="355" y="379"/>
                  </a:lnTo>
                  <a:lnTo>
                    <a:pt x="355" y="376"/>
                  </a:lnTo>
                  <a:lnTo>
                    <a:pt x="356" y="374"/>
                  </a:lnTo>
                  <a:lnTo>
                    <a:pt x="356" y="373"/>
                  </a:lnTo>
                  <a:lnTo>
                    <a:pt x="362" y="373"/>
                  </a:lnTo>
                  <a:lnTo>
                    <a:pt x="367" y="370"/>
                  </a:lnTo>
                  <a:lnTo>
                    <a:pt x="370" y="367"/>
                  </a:lnTo>
                  <a:lnTo>
                    <a:pt x="375" y="362"/>
                  </a:lnTo>
                  <a:lnTo>
                    <a:pt x="380" y="355"/>
                  </a:lnTo>
                  <a:lnTo>
                    <a:pt x="383" y="350"/>
                  </a:lnTo>
                  <a:lnTo>
                    <a:pt x="386" y="348"/>
                  </a:lnTo>
                  <a:lnTo>
                    <a:pt x="386" y="347"/>
                  </a:lnTo>
                  <a:lnTo>
                    <a:pt x="387" y="343"/>
                  </a:lnTo>
                  <a:lnTo>
                    <a:pt x="387" y="338"/>
                  </a:lnTo>
                  <a:lnTo>
                    <a:pt x="388" y="334"/>
                  </a:lnTo>
                  <a:lnTo>
                    <a:pt x="390" y="333"/>
                  </a:lnTo>
                  <a:lnTo>
                    <a:pt x="392" y="328"/>
                  </a:lnTo>
                  <a:lnTo>
                    <a:pt x="397" y="322"/>
                  </a:lnTo>
                  <a:lnTo>
                    <a:pt x="401" y="312"/>
                  </a:lnTo>
                  <a:lnTo>
                    <a:pt x="406" y="305"/>
                  </a:lnTo>
                  <a:lnTo>
                    <a:pt x="408" y="299"/>
                  </a:lnTo>
                  <a:lnTo>
                    <a:pt x="409" y="296"/>
                  </a:lnTo>
                  <a:lnTo>
                    <a:pt x="409" y="290"/>
                  </a:lnTo>
                  <a:lnTo>
                    <a:pt x="407" y="285"/>
                  </a:lnTo>
                  <a:lnTo>
                    <a:pt x="411" y="274"/>
                  </a:lnTo>
                  <a:lnTo>
                    <a:pt x="413" y="270"/>
                  </a:lnTo>
                  <a:lnTo>
                    <a:pt x="414" y="265"/>
                  </a:lnTo>
                  <a:lnTo>
                    <a:pt x="414" y="255"/>
                  </a:lnTo>
                  <a:lnTo>
                    <a:pt x="413" y="24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5" name="Freeform 231"/>
            <p:cNvSpPr>
              <a:spLocks/>
            </p:cNvSpPr>
            <p:nvPr/>
          </p:nvSpPr>
          <p:spPr bwMode="gray">
            <a:xfrm>
              <a:off x="2606676" y="4564063"/>
              <a:ext cx="11113" cy="15875"/>
            </a:xfrm>
            <a:custGeom>
              <a:avLst/>
              <a:gdLst/>
              <a:ahLst/>
              <a:cxnLst>
                <a:cxn ang="0">
                  <a:pos x="7" y="8"/>
                </a:cxn>
                <a:cxn ang="0">
                  <a:pos x="3" y="0"/>
                </a:cxn>
                <a:cxn ang="0">
                  <a:pos x="0" y="3"/>
                </a:cxn>
                <a:cxn ang="0">
                  <a:pos x="0" y="7"/>
                </a:cxn>
                <a:cxn ang="0">
                  <a:pos x="2" y="10"/>
                </a:cxn>
                <a:cxn ang="0">
                  <a:pos x="6" y="10"/>
                </a:cxn>
                <a:cxn ang="0">
                  <a:pos x="7" y="8"/>
                </a:cxn>
              </a:cxnLst>
              <a:rect l="0" t="0" r="r" b="b"/>
              <a:pathLst>
                <a:path w="7" h="10">
                  <a:moveTo>
                    <a:pt x="7" y="8"/>
                  </a:moveTo>
                  <a:lnTo>
                    <a:pt x="3" y="0"/>
                  </a:lnTo>
                  <a:lnTo>
                    <a:pt x="0" y="3"/>
                  </a:lnTo>
                  <a:lnTo>
                    <a:pt x="0" y="7"/>
                  </a:lnTo>
                  <a:lnTo>
                    <a:pt x="2" y="10"/>
                  </a:lnTo>
                  <a:lnTo>
                    <a:pt x="6" y="10"/>
                  </a:lnTo>
                  <a:lnTo>
                    <a:pt x="7" y="8"/>
                  </a:lnTo>
                  <a:close/>
                </a:path>
              </a:pathLst>
            </a:custGeom>
            <a:solidFill>
              <a:srgbClr val="3B75B5"/>
            </a:solidFill>
            <a:ln w="9525">
              <a:noFill/>
              <a:round/>
              <a:headEnd/>
              <a:tailEnd/>
            </a:ln>
          </p:spPr>
          <p:txBody>
            <a:bodyPr vert="horz" wrap="square" lIns="91440" tIns="45720" rIns="91440" bIns="45720" numCol="1" anchor="t" anchorCtr="0" compatLnSpc="1">
              <a:prstTxWarp prst="textNoShape">
                <a:avLst/>
              </a:prstTxWarp>
            </a:bodyPr>
            <a:lstStyle/>
            <a:p>
              <a:endParaRPr lang="en-US" noProof="1"/>
            </a:p>
          </p:txBody>
        </p:sp>
        <p:sp>
          <p:nvSpPr>
            <p:cNvPr id="21736" name="Freeform 232"/>
            <p:cNvSpPr>
              <a:spLocks/>
            </p:cNvSpPr>
            <p:nvPr/>
          </p:nvSpPr>
          <p:spPr bwMode="gray">
            <a:xfrm>
              <a:off x="1939926" y="3941763"/>
              <a:ext cx="327025" cy="496887"/>
            </a:xfrm>
            <a:custGeom>
              <a:avLst/>
              <a:gdLst/>
              <a:ahLst/>
              <a:cxnLst>
                <a:cxn ang="0">
                  <a:pos x="169" y="13"/>
                </a:cxn>
                <a:cxn ang="0">
                  <a:pos x="166" y="24"/>
                </a:cxn>
                <a:cxn ang="0">
                  <a:pos x="168" y="28"/>
                </a:cxn>
                <a:cxn ang="0">
                  <a:pos x="167" y="35"/>
                </a:cxn>
                <a:cxn ang="0">
                  <a:pos x="158" y="44"/>
                </a:cxn>
                <a:cxn ang="0">
                  <a:pos x="145" y="53"/>
                </a:cxn>
                <a:cxn ang="0">
                  <a:pos x="126" y="58"/>
                </a:cxn>
                <a:cxn ang="0">
                  <a:pos x="104" y="61"/>
                </a:cxn>
                <a:cxn ang="0">
                  <a:pos x="87" y="65"/>
                </a:cxn>
                <a:cxn ang="0">
                  <a:pos x="80" y="68"/>
                </a:cxn>
                <a:cxn ang="0">
                  <a:pos x="68" y="72"/>
                </a:cxn>
                <a:cxn ang="0">
                  <a:pos x="62" y="77"/>
                </a:cxn>
                <a:cxn ang="0">
                  <a:pos x="59" y="82"/>
                </a:cxn>
                <a:cxn ang="0">
                  <a:pos x="53" y="83"/>
                </a:cxn>
                <a:cxn ang="0">
                  <a:pos x="46" y="86"/>
                </a:cxn>
                <a:cxn ang="0">
                  <a:pos x="40" y="93"/>
                </a:cxn>
                <a:cxn ang="0">
                  <a:pos x="31" y="102"/>
                </a:cxn>
                <a:cxn ang="0">
                  <a:pos x="30" y="89"/>
                </a:cxn>
                <a:cxn ang="0">
                  <a:pos x="19" y="119"/>
                </a:cxn>
                <a:cxn ang="0">
                  <a:pos x="24" y="121"/>
                </a:cxn>
                <a:cxn ang="0">
                  <a:pos x="19" y="128"/>
                </a:cxn>
                <a:cxn ang="0">
                  <a:pos x="15" y="139"/>
                </a:cxn>
                <a:cxn ang="0">
                  <a:pos x="17" y="148"/>
                </a:cxn>
                <a:cxn ang="0">
                  <a:pos x="24" y="163"/>
                </a:cxn>
                <a:cxn ang="0">
                  <a:pos x="20" y="163"/>
                </a:cxn>
                <a:cxn ang="0">
                  <a:pos x="14" y="153"/>
                </a:cxn>
                <a:cxn ang="0">
                  <a:pos x="6" y="156"/>
                </a:cxn>
                <a:cxn ang="0">
                  <a:pos x="14" y="182"/>
                </a:cxn>
                <a:cxn ang="0">
                  <a:pos x="11" y="188"/>
                </a:cxn>
                <a:cxn ang="0">
                  <a:pos x="11" y="194"/>
                </a:cxn>
                <a:cxn ang="0">
                  <a:pos x="17" y="203"/>
                </a:cxn>
                <a:cxn ang="0">
                  <a:pos x="20" y="213"/>
                </a:cxn>
                <a:cxn ang="0">
                  <a:pos x="19" y="220"/>
                </a:cxn>
                <a:cxn ang="0">
                  <a:pos x="20" y="231"/>
                </a:cxn>
                <a:cxn ang="0">
                  <a:pos x="20" y="234"/>
                </a:cxn>
                <a:cxn ang="0">
                  <a:pos x="17" y="241"/>
                </a:cxn>
                <a:cxn ang="0">
                  <a:pos x="20" y="247"/>
                </a:cxn>
                <a:cxn ang="0">
                  <a:pos x="22" y="250"/>
                </a:cxn>
                <a:cxn ang="0">
                  <a:pos x="22" y="267"/>
                </a:cxn>
                <a:cxn ang="0">
                  <a:pos x="17" y="283"/>
                </a:cxn>
                <a:cxn ang="0">
                  <a:pos x="6" y="289"/>
                </a:cxn>
                <a:cxn ang="0">
                  <a:pos x="0" y="300"/>
                </a:cxn>
                <a:cxn ang="0">
                  <a:pos x="9" y="302"/>
                </a:cxn>
                <a:cxn ang="0">
                  <a:pos x="16" y="309"/>
                </a:cxn>
                <a:cxn ang="0">
                  <a:pos x="29" y="313"/>
                </a:cxn>
                <a:cxn ang="0">
                  <a:pos x="50" y="310"/>
                </a:cxn>
                <a:cxn ang="0">
                  <a:pos x="56" y="306"/>
                </a:cxn>
                <a:cxn ang="0">
                  <a:pos x="74" y="293"/>
                </a:cxn>
                <a:cxn ang="0">
                  <a:pos x="88" y="297"/>
                </a:cxn>
                <a:cxn ang="0">
                  <a:pos x="101" y="289"/>
                </a:cxn>
                <a:cxn ang="0">
                  <a:pos x="106" y="292"/>
                </a:cxn>
                <a:cxn ang="0">
                  <a:pos x="112" y="293"/>
                </a:cxn>
                <a:cxn ang="0">
                  <a:pos x="122" y="289"/>
                </a:cxn>
                <a:cxn ang="0">
                  <a:pos x="131" y="292"/>
                </a:cxn>
                <a:cxn ang="0">
                  <a:pos x="137" y="289"/>
                </a:cxn>
                <a:cxn ang="0">
                  <a:pos x="141" y="283"/>
                </a:cxn>
                <a:cxn ang="0">
                  <a:pos x="145" y="279"/>
                </a:cxn>
                <a:cxn ang="0">
                  <a:pos x="153" y="268"/>
                </a:cxn>
                <a:cxn ang="0">
                  <a:pos x="163" y="268"/>
                </a:cxn>
                <a:cxn ang="0">
                  <a:pos x="177" y="265"/>
                </a:cxn>
                <a:cxn ang="0">
                  <a:pos x="191" y="261"/>
                </a:cxn>
                <a:cxn ang="0">
                  <a:pos x="198" y="263"/>
                </a:cxn>
                <a:cxn ang="0">
                  <a:pos x="182" y="0"/>
                </a:cxn>
              </a:cxnLst>
              <a:rect l="0" t="0" r="r" b="b"/>
              <a:pathLst>
                <a:path w="206" h="313">
                  <a:moveTo>
                    <a:pt x="179" y="4"/>
                  </a:moveTo>
                  <a:lnTo>
                    <a:pt x="173" y="10"/>
                  </a:lnTo>
                  <a:lnTo>
                    <a:pt x="169" y="13"/>
                  </a:lnTo>
                  <a:lnTo>
                    <a:pt x="167" y="15"/>
                  </a:lnTo>
                  <a:lnTo>
                    <a:pt x="166" y="18"/>
                  </a:lnTo>
                  <a:lnTo>
                    <a:pt x="166" y="24"/>
                  </a:lnTo>
                  <a:lnTo>
                    <a:pt x="167" y="25"/>
                  </a:lnTo>
                  <a:lnTo>
                    <a:pt x="167" y="28"/>
                  </a:lnTo>
                  <a:lnTo>
                    <a:pt x="168" y="28"/>
                  </a:lnTo>
                  <a:lnTo>
                    <a:pt x="172" y="31"/>
                  </a:lnTo>
                  <a:lnTo>
                    <a:pt x="170" y="34"/>
                  </a:lnTo>
                  <a:lnTo>
                    <a:pt x="167" y="35"/>
                  </a:lnTo>
                  <a:lnTo>
                    <a:pt x="163" y="37"/>
                  </a:lnTo>
                  <a:lnTo>
                    <a:pt x="158" y="40"/>
                  </a:lnTo>
                  <a:lnTo>
                    <a:pt x="158" y="44"/>
                  </a:lnTo>
                  <a:lnTo>
                    <a:pt x="152" y="50"/>
                  </a:lnTo>
                  <a:lnTo>
                    <a:pt x="147" y="51"/>
                  </a:lnTo>
                  <a:lnTo>
                    <a:pt x="145" y="53"/>
                  </a:lnTo>
                  <a:lnTo>
                    <a:pt x="140" y="56"/>
                  </a:lnTo>
                  <a:lnTo>
                    <a:pt x="132" y="57"/>
                  </a:lnTo>
                  <a:lnTo>
                    <a:pt x="126" y="58"/>
                  </a:lnTo>
                  <a:lnTo>
                    <a:pt x="124" y="58"/>
                  </a:lnTo>
                  <a:lnTo>
                    <a:pt x="112" y="57"/>
                  </a:lnTo>
                  <a:lnTo>
                    <a:pt x="104" y="61"/>
                  </a:lnTo>
                  <a:lnTo>
                    <a:pt x="92" y="62"/>
                  </a:lnTo>
                  <a:lnTo>
                    <a:pt x="90" y="65"/>
                  </a:lnTo>
                  <a:lnTo>
                    <a:pt x="87" y="65"/>
                  </a:lnTo>
                  <a:lnTo>
                    <a:pt x="84" y="66"/>
                  </a:lnTo>
                  <a:lnTo>
                    <a:pt x="83" y="67"/>
                  </a:lnTo>
                  <a:lnTo>
                    <a:pt x="80" y="68"/>
                  </a:lnTo>
                  <a:lnTo>
                    <a:pt x="78" y="71"/>
                  </a:lnTo>
                  <a:lnTo>
                    <a:pt x="72" y="71"/>
                  </a:lnTo>
                  <a:lnTo>
                    <a:pt x="68" y="72"/>
                  </a:lnTo>
                  <a:lnTo>
                    <a:pt x="66" y="73"/>
                  </a:lnTo>
                  <a:lnTo>
                    <a:pt x="64" y="76"/>
                  </a:lnTo>
                  <a:lnTo>
                    <a:pt x="62" y="77"/>
                  </a:lnTo>
                  <a:lnTo>
                    <a:pt x="61" y="79"/>
                  </a:lnTo>
                  <a:lnTo>
                    <a:pt x="59" y="81"/>
                  </a:lnTo>
                  <a:lnTo>
                    <a:pt x="59" y="82"/>
                  </a:lnTo>
                  <a:lnTo>
                    <a:pt x="58" y="82"/>
                  </a:lnTo>
                  <a:lnTo>
                    <a:pt x="57" y="83"/>
                  </a:lnTo>
                  <a:lnTo>
                    <a:pt x="53" y="83"/>
                  </a:lnTo>
                  <a:lnTo>
                    <a:pt x="51" y="84"/>
                  </a:lnTo>
                  <a:lnTo>
                    <a:pt x="48" y="84"/>
                  </a:lnTo>
                  <a:lnTo>
                    <a:pt x="46" y="86"/>
                  </a:lnTo>
                  <a:lnTo>
                    <a:pt x="45" y="87"/>
                  </a:lnTo>
                  <a:lnTo>
                    <a:pt x="42" y="88"/>
                  </a:lnTo>
                  <a:lnTo>
                    <a:pt x="40" y="93"/>
                  </a:lnTo>
                  <a:lnTo>
                    <a:pt x="32" y="102"/>
                  </a:lnTo>
                  <a:lnTo>
                    <a:pt x="31" y="103"/>
                  </a:lnTo>
                  <a:lnTo>
                    <a:pt x="31" y="102"/>
                  </a:lnTo>
                  <a:lnTo>
                    <a:pt x="32" y="102"/>
                  </a:lnTo>
                  <a:lnTo>
                    <a:pt x="34" y="88"/>
                  </a:lnTo>
                  <a:lnTo>
                    <a:pt x="30" y="89"/>
                  </a:lnTo>
                  <a:lnTo>
                    <a:pt x="25" y="103"/>
                  </a:lnTo>
                  <a:lnTo>
                    <a:pt x="19" y="115"/>
                  </a:lnTo>
                  <a:lnTo>
                    <a:pt x="19" y="119"/>
                  </a:lnTo>
                  <a:lnTo>
                    <a:pt x="20" y="120"/>
                  </a:lnTo>
                  <a:lnTo>
                    <a:pt x="22" y="121"/>
                  </a:lnTo>
                  <a:lnTo>
                    <a:pt x="24" y="121"/>
                  </a:lnTo>
                  <a:lnTo>
                    <a:pt x="22" y="124"/>
                  </a:lnTo>
                  <a:lnTo>
                    <a:pt x="20" y="125"/>
                  </a:lnTo>
                  <a:lnTo>
                    <a:pt x="19" y="128"/>
                  </a:lnTo>
                  <a:lnTo>
                    <a:pt x="14" y="132"/>
                  </a:lnTo>
                  <a:lnTo>
                    <a:pt x="14" y="135"/>
                  </a:lnTo>
                  <a:lnTo>
                    <a:pt x="15" y="139"/>
                  </a:lnTo>
                  <a:lnTo>
                    <a:pt x="15" y="141"/>
                  </a:lnTo>
                  <a:lnTo>
                    <a:pt x="17" y="146"/>
                  </a:lnTo>
                  <a:lnTo>
                    <a:pt x="17" y="148"/>
                  </a:lnTo>
                  <a:lnTo>
                    <a:pt x="21" y="156"/>
                  </a:lnTo>
                  <a:lnTo>
                    <a:pt x="22" y="161"/>
                  </a:lnTo>
                  <a:lnTo>
                    <a:pt x="24" y="163"/>
                  </a:lnTo>
                  <a:lnTo>
                    <a:pt x="24" y="166"/>
                  </a:lnTo>
                  <a:lnTo>
                    <a:pt x="22" y="166"/>
                  </a:lnTo>
                  <a:lnTo>
                    <a:pt x="20" y="163"/>
                  </a:lnTo>
                  <a:lnTo>
                    <a:pt x="19" y="161"/>
                  </a:lnTo>
                  <a:lnTo>
                    <a:pt x="15" y="156"/>
                  </a:lnTo>
                  <a:lnTo>
                    <a:pt x="14" y="153"/>
                  </a:lnTo>
                  <a:lnTo>
                    <a:pt x="10" y="152"/>
                  </a:lnTo>
                  <a:lnTo>
                    <a:pt x="14" y="163"/>
                  </a:lnTo>
                  <a:lnTo>
                    <a:pt x="6" y="156"/>
                  </a:lnTo>
                  <a:lnTo>
                    <a:pt x="6" y="168"/>
                  </a:lnTo>
                  <a:lnTo>
                    <a:pt x="13" y="181"/>
                  </a:lnTo>
                  <a:lnTo>
                    <a:pt x="14" y="182"/>
                  </a:lnTo>
                  <a:lnTo>
                    <a:pt x="14" y="184"/>
                  </a:lnTo>
                  <a:lnTo>
                    <a:pt x="13" y="186"/>
                  </a:lnTo>
                  <a:lnTo>
                    <a:pt x="11" y="188"/>
                  </a:lnTo>
                  <a:lnTo>
                    <a:pt x="11" y="190"/>
                  </a:lnTo>
                  <a:lnTo>
                    <a:pt x="10" y="193"/>
                  </a:lnTo>
                  <a:lnTo>
                    <a:pt x="11" y="194"/>
                  </a:lnTo>
                  <a:lnTo>
                    <a:pt x="13" y="197"/>
                  </a:lnTo>
                  <a:lnTo>
                    <a:pt x="16" y="200"/>
                  </a:lnTo>
                  <a:lnTo>
                    <a:pt x="17" y="203"/>
                  </a:lnTo>
                  <a:lnTo>
                    <a:pt x="19" y="204"/>
                  </a:lnTo>
                  <a:lnTo>
                    <a:pt x="20" y="207"/>
                  </a:lnTo>
                  <a:lnTo>
                    <a:pt x="20" y="213"/>
                  </a:lnTo>
                  <a:lnTo>
                    <a:pt x="19" y="215"/>
                  </a:lnTo>
                  <a:lnTo>
                    <a:pt x="17" y="216"/>
                  </a:lnTo>
                  <a:lnTo>
                    <a:pt x="19" y="220"/>
                  </a:lnTo>
                  <a:lnTo>
                    <a:pt x="19" y="223"/>
                  </a:lnTo>
                  <a:lnTo>
                    <a:pt x="20" y="226"/>
                  </a:lnTo>
                  <a:lnTo>
                    <a:pt x="20" y="231"/>
                  </a:lnTo>
                  <a:lnTo>
                    <a:pt x="21" y="232"/>
                  </a:lnTo>
                  <a:lnTo>
                    <a:pt x="21" y="234"/>
                  </a:lnTo>
                  <a:lnTo>
                    <a:pt x="20" y="234"/>
                  </a:lnTo>
                  <a:lnTo>
                    <a:pt x="16" y="237"/>
                  </a:lnTo>
                  <a:lnTo>
                    <a:pt x="17" y="239"/>
                  </a:lnTo>
                  <a:lnTo>
                    <a:pt x="17" y="241"/>
                  </a:lnTo>
                  <a:lnTo>
                    <a:pt x="19" y="244"/>
                  </a:lnTo>
                  <a:lnTo>
                    <a:pt x="19" y="246"/>
                  </a:lnTo>
                  <a:lnTo>
                    <a:pt x="20" y="247"/>
                  </a:lnTo>
                  <a:lnTo>
                    <a:pt x="20" y="248"/>
                  </a:lnTo>
                  <a:lnTo>
                    <a:pt x="21" y="248"/>
                  </a:lnTo>
                  <a:lnTo>
                    <a:pt x="22" y="250"/>
                  </a:lnTo>
                  <a:lnTo>
                    <a:pt x="26" y="257"/>
                  </a:lnTo>
                  <a:lnTo>
                    <a:pt x="26" y="260"/>
                  </a:lnTo>
                  <a:lnTo>
                    <a:pt x="22" y="267"/>
                  </a:lnTo>
                  <a:lnTo>
                    <a:pt x="19" y="271"/>
                  </a:lnTo>
                  <a:lnTo>
                    <a:pt x="19" y="279"/>
                  </a:lnTo>
                  <a:lnTo>
                    <a:pt x="17" y="283"/>
                  </a:lnTo>
                  <a:lnTo>
                    <a:pt x="13" y="288"/>
                  </a:lnTo>
                  <a:lnTo>
                    <a:pt x="9" y="288"/>
                  </a:lnTo>
                  <a:lnTo>
                    <a:pt x="6" y="289"/>
                  </a:lnTo>
                  <a:lnTo>
                    <a:pt x="4" y="288"/>
                  </a:lnTo>
                  <a:lnTo>
                    <a:pt x="1" y="288"/>
                  </a:lnTo>
                  <a:lnTo>
                    <a:pt x="0" y="300"/>
                  </a:lnTo>
                  <a:lnTo>
                    <a:pt x="3" y="300"/>
                  </a:lnTo>
                  <a:lnTo>
                    <a:pt x="5" y="302"/>
                  </a:lnTo>
                  <a:lnTo>
                    <a:pt x="9" y="302"/>
                  </a:lnTo>
                  <a:lnTo>
                    <a:pt x="11" y="303"/>
                  </a:lnTo>
                  <a:lnTo>
                    <a:pt x="15" y="306"/>
                  </a:lnTo>
                  <a:lnTo>
                    <a:pt x="16" y="309"/>
                  </a:lnTo>
                  <a:lnTo>
                    <a:pt x="22" y="308"/>
                  </a:lnTo>
                  <a:lnTo>
                    <a:pt x="24" y="310"/>
                  </a:lnTo>
                  <a:lnTo>
                    <a:pt x="29" y="313"/>
                  </a:lnTo>
                  <a:lnTo>
                    <a:pt x="36" y="313"/>
                  </a:lnTo>
                  <a:lnTo>
                    <a:pt x="45" y="310"/>
                  </a:lnTo>
                  <a:lnTo>
                    <a:pt x="50" y="310"/>
                  </a:lnTo>
                  <a:lnTo>
                    <a:pt x="50" y="306"/>
                  </a:lnTo>
                  <a:lnTo>
                    <a:pt x="48" y="305"/>
                  </a:lnTo>
                  <a:lnTo>
                    <a:pt x="56" y="306"/>
                  </a:lnTo>
                  <a:lnTo>
                    <a:pt x="58" y="303"/>
                  </a:lnTo>
                  <a:lnTo>
                    <a:pt x="67" y="302"/>
                  </a:lnTo>
                  <a:lnTo>
                    <a:pt x="74" y="293"/>
                  </a:lnTo>
                  <a:lnTo>
                    <a:pt x="77" y="292"/>
                  </a:lnTo>
                  <a:lnTo>
                    <a:pt x="78" y="292"/>
                  </a:lnTo>
                  <a:lnTo>
                    <a:pt x="88" y="297"/>
                  </a:lnTo>
                  <a:lnTo>
                    <a:pt x="89" y="295"/>
                  </a:lnTo>
                  <a:lnTo>
                    <a:pt x="100" y="290"/>
                  </a:lnTo>
                  <a:lnTo>
                    <a:pt x="101" y="289"/>
                  </a:lnTo>
                  <a:lnTo>
                    <a:pt x="103" y="289"/>
                  </a:lnTo>
                  <a:lnTo>
                    <a:pt x="105" y="290"/>
                  </a:lnTo>
                  <a:lnTo>
                    <a:pt x="106" y="292"/>
                  </a:lnTo>
                  <a:lnTo>
                    <a:pt x="109" y="292"/>
                  </a:lnTo>
                  <a:lnTo>
                    <a:pt x="111" y="293"/>
                  </a:lnTo>
                  <a:lnTo>
                    <a:pt x="112" y="293"/>
                  </a:lnTo>
                  <a:lnTo>
                    <a:pt x="116" y="292"/>
                  </a:lnTo>
                  <a:lnTo>
                    <a:pt x="121" y="289"/>
                  </a:lnTo>
                  <a:lnTo>
                    <a:pt x="122" y="289"/>
                  </a:lnTo>
                  <a:lnTo>
                    <a:pt x="125" y="290"/>
                  </a:lnTo>
                  <a:lnTo>
                    <a:pt x="127" y="290"/>
                  </a:lnTo>
                  <a:lnTo>
                    <a:pt x="131" y="292"/>
                  </a:lnTo>
                  <a:lnTo>
                    <a:pt x="133" y="292"/>
                  </a:lnTo>
                  <a:lnTo>
                    <a:pt x="136" y="290"/>
                  </a:lnTo>
                  <a:lnTo>
                    <a:pt x="137" y="289"/>
                  </a:lnTo>
                  <a:lnTo>
                    <a:pt x="137" y="284"/>
                  </a:lnTo>
                  <a:lnTo>
                    <a:pt x="140" y="284"/>
                  </a:lnTo>
                  <a:lnTo>
                    <a:pt x="141" y="283"/>
                  </a:lnTo>
                  <a:lnTo>
                    <a:pt x="142" y="283"/>
                  </a:lnTo>
                  <a:lnTo>
                    <a:pt x="143" y="282"/>
                  </a:lnTo>
                  <a:lnTo>
                    <a:pt x="145" y="279"/>
                  </a:lnTo>
                  <a:lnTo>
                    <a:pt x="147" y="272"/>
                  </a:lnTo>
                  <a:lnTo>
                    <a:pt x="151" y="269"/>
                  </a:lnTo>
                  <a:lnTo>
                    <a:pt x="153" y="268"/>
                  </a:lnTo>
                  <a:lnTo>
                    <a:pt x="157" y="267"/>
                  </a:lnTo>
                  <a:lnTo>
                    <a:pt x="159" y="267"/>
                  </a:lnTo>
                  <a:lnTo>
                    <a:pt x="163" y="268"/>
                  </a:lnTo>
                  <a:lnTo>
                    <a:pt x="168" y="268"/>
                  </a:lnTo>
                  <a:lnTo>
                    <a:pt x="173" y="266"/>
                  </a:lnTo>
                  <a:lnTo>
                    <a:pt x="177" y="265"/>
                  </a:lnTo>
                  <a:lnTo>
                    <a:pt x="180" y="262"/>
                  </a:lnTo>
                  <a:lnTo>
                    <a:pt x="184" y="261"/>
                  </a:lnTo>
                  <a:lnTo>
                    <a:pt x="191" y="261"/>
                  </a:lnTo>
                  <a:lnTo>
                    <a:pt x="193" y="262"/>
                  </a:lnTo>
                  <a:lnTo>
                    <a:pt x="195" y="262"/>
                  </a:lnTo>
                  <a:lnTo>
                    <a:pt x="198" y="263"/>
                  </a:lnTo>
                  <a:lnTo>
                    <a:pt x="205" y="262"/>
                  </a:lnTo>
                  <a:lnTo>
                    <a:pt x="206" y="261"/>
                  </a:lnTo>
                  <a:lnTo>
                    <a:pt x="182" y="0"/>
                  </a:lnTo>
                  <a:lnTo>
                    <a:pt x="179" y="4"/>
                  </a:lnTo>
                  <a:close/>
                </a:path>
              </a:pathLst>
            </a:custGeom>
            <a:gradFill flip="none" rotWithShape="1">
              <a:gsLst>
                <a:gs pos="0">
                  <a:schemeClr val="bg1">
                    <a:lumMod val="50000"/>
                  </a:schemeClr>
                </a:gs>
                <a:gs pos="100000">
                  <a:schemeClr val="bg1">
                    <a:lumMod val="75000"/>
                  </a:schemeClr>
                </a:gs>
              </a:gsLst>
              <a:lin ang="16200000" scaled="1"/>
              <a:tileRect/>
            </a:gradFill>
            <a:ln w="12700">
              <a:no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835" name="Rechteck 834"/>
            <p:cNvSpPr/>
            <p:nvPr/>
          </p:nvSpPr>
          <p:spPr bwMode="gray">
            <a:xfrm>
              <a:off x="324643" y="3473792"/>
              <a:ext cx="1293777" cy="14989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836" name="Freeform 104"/>
            <p:cNvSpPr>
              <a:spLocks noEditPoints="1"/>
            </p:cNvSpPr>
            <p:nvPr/>
          </p:nvSpPr>
          <p:spPr bwMode="gray">
            <a:xfrm>
              <a:off x="490347" y="3773943"/>
              <a:ext cx="962369" cy="898599"/>
            </a:xfrm>
            <a:custGeom>
              <a:avLst/>
              <a:gdLst/>
              <a:ahLst/>
              <a:cxnLst>
                <a:cxn ang="0">
                  <a:pos x="86" y="117"/>
                </a:cxn>
                <a:cxn ang="0">
                  <a:pos x="87" y="117"/>
                </a:cxn>
                <a:cxn ang="0">
                  <a:pos x="160" y="58"/>
                </a:cxn>
                <a:cxn ang="0">
                  <a:pos x="158" y="53"/>
                </a:cxn>
                <a:cxn ang="0">
                  <a:pos x="156" y="47"/>
                </a:cxn>
                <a:cxn ang="0">
                  <a:pos x="147" y="37"/>
                </a:cxn>
                <a:cxn ang="0">
                  <a:pos x="145" y="17"/>
                </a:cxn>
                <a:cxn ang="0">
                  <a:pos x="140" y="6"/>
                </a:cxn>
                <a:cxn ang="0">
                  <a:pos x="134" y="4"/>
                </a:cxn>
                <a:cxn ang="0">
                  <a:pos x="131" y="15"/>
                </a:cxn>
                <a:cxn ang="0">
                  <a:pos x="126" y="32"/>
                </a:cxn>
                <a:cxn ang="0">
                  <a:pos x="111" y="25"/>
                </a:cxn>
                <a:cxn ang="0">
                  <a:pos x="111" y="13"/>
                </a:cxn>
                <a:cxn ang="0">
                  <a:pos x="106" y="7"/>
                </a:cxn>
                <a:cxn ang="0">
                  <a:pos x="95" y="2"/>
                </a:cxn>
                <a:cxn ang="0">
                  <a:pos x="92" y="5"/>
                </a:cxn>
                <a:cxn ang="0">
                  <a:pos x="86" y="9"/>
                </a:cxn>
                <a:cxn ang="0">
                  <a:pos x="80" y="18"/>
                </a:cxn>
                <a:cxn ang="0">
                  <a:pos x="76" y="24"/>
                </a:cxn>
                <a:cxn ang="0">
                  <a:pos x="71" y="14"/>
                </a:cxn>
                <a:cxn ang="0">
                  <a:pos x="66" y="20"/>
                </a:cxn>
                <a:cxn ang="0">
                  <a:pos x="59" y="24"/>
                </a:cxn>
                <a:cxn ang="0">
                  <a:pos x="55" y="30"/>
                </a:cxn>
                <a:cxn ang="0">
                  <a:pos x="46" y="35"/>
                </a:cxn>
                <a:cxn ang="0">
                  <a:pos x="37" y="44"/>
                </a:cxn>
                <a:cxn ang="0">
                  <a:pos x="19" y="49"/>
                </a:cxn>
                <a:cxn ang="0">
                  <a:pos x="11" y="54"/>
                </a:cxn>
                <a:cxn ang="0">
                  <a:pos x="4" y="65"/>
                </a:cxn>
                <a:cxn ang="0">
                  <a:pos x="4" y="71"/>
                </a:cxn>
                <a:cxn ang="0">
                  <a:pos x="5" y="84"/>
                </a:cxn>
                <a:cxn ang="0">
                  <a:pos x="5" y="94"/>
                </a:cxn>
                <a:cxn ang="0">
                  <a:pos x="5" y="107"/>
                </a:cxn>
                <a:cxn ang="0">
                  <a:pos x="7" y="115"/>
                </a:cxn>
                <a:cxn ang="0">
                  <a:pos x="25" y="111"/>
                </a:cxn>
                <a:cxn ang="0">
                  <a:pos x="37" y="110"/>
                </a:cxn>
                <a:cxn ang="0">
                  <a:pos x="45" y="103"/>
                </a:cxn>
                <a:cxn ang="0">
                  <a:pos x="65" y="98"/>
                </a:cxn>
                <a:cxn ang="0">
                  <a:pos x="79" y="101"/>
                </a:cxn>
                <a:cxn ang="0">
                  <a:pos x="84" y="109"/>
                </a:cxn>
                <a:cxn ang="0">
                  <a:pos x="86" y="113"/>
                </a:cxn>
                <a:cxn ang="0">
                  <a:pos x="96" y="104"/>
                </a:cxn>
                <a:cxn ang="0">
                  <a:pos x="95" y="106"/>
                </a:cxn>
                <a:cxn ang="0">
                  <a:pos x="89" y="116"/>
                </a:cxn>
                <a:cxn ang="0">
                  <a:pos x="95" y="115"/>
                </a:cxn>
                <a:cxn ang="0">
                  <a:pos x="95" y="126"/>
                </a:cxn>
                <a:cxn ang="0">
                  <a:pos x="113" y="132"/>
                </a:cxn>
                <a:cxn ang="0">
                  <a:pos x="119" y="135"/>
                </a:cxn>
                <a:cxn ang="0">
                  <a:pos x="129" y="129"/>
                </a:cxn>
                <a:cxn ang="0">
                  <a:pos x="141" y="118"/>
                </a:cxn>
                <a:cxn ang="0">
                  <a:pos x="150" y="105"/>
                </a:cxn>
                <a:cxn ang="0">
                  <a:pos x="159" y="93"/>
                </a:cxn>
                <a:cxn ang="0">
                  <a:pos x="166" y="68"/>
                </a:cxn>
                <a:cxn ang="0">
                  <a:pos x="115" y="144"/>
                </a:cxn>
                <a:cxn ang="0">
                  <a:pos x="104" y="141"/>
                </a:cxn>
                <a:cxn ang="0">
                  <a:pos x="102" y="148"/>
                </a:cxn>
                <a:cxn ang="0">
                  <a:pos x="105" y="155"/>
                </a:cxn>
                <a:cxn ang="0">
                  <a:pos x="113" y="152"/>
                </a:cxn>
                <a:cxn ang="0">
                  <a:pos x="117" y="143"/>
                </a:cxn>
                <a:cxn ang="0">
                  <a:pos x="112" y="14"/>
                </a:cxn>
                <a:cxn ang="0">
                  <a:pos x="119" y="140"/>
                </a:cxn>
              </a:cxnLst>
              <a:rect l="0" t="0" r="r" b="b"/>
              <a:pathLst>
                <a:path w="166" h="155">
                  <a:moveTo>
                    <a:pt x="90" y="4"/>
                  </a:moveTo>
                  <a:lnTo>
                    <a:pt x="90" y="3"/>
                  </a:lnTo>
                  <a:lnTo>
                    <a:pt x="89" y="3"/>
                  </a:lnTo>
                  <a:lnTo>
                    <a:pt x="89" y="4"/>
                  </a:lnTo>
                  <a:lnTo>
                    <a:pt x="88" y="4"/>
                  </a:lnTo>
                  <a:lnTo>
                    <a:pt x="88" y="5"/>
                  </a:lnTo>
                  <a:lnTo>
                    <a:pt x="88" y="6"/>
                  </a:lnTo>
                  <a:lnTo>
                    <a:pt x="89" y="6"/>
                  </a:lnTo>
                  <a:lnTo>
                    <a:pt x="89" y="5"/>
                  </a:lnTo>
                  <a:lnTo>
                    <a:pt x="90" y="5"/>
                  </a:lnTo>
                  <a:lnTo>
                    <a:pt x="90" y="4"/>
                  </a:lnTo>
                  <a:lnTo>
                    <a:pt x="90" y="4"/>
                  </a:lnTo>
                  <a:close/>
                  <a:moveTo>
                    <a:pt x="87" y="117"/>
                  </a:moveTo>
                  <a:lnTo>
                    <a:pt x="86" y="117"/>
                  </a:lnTo>
                  <a:lnTo>
                    <a:pt x="84" y="118"/>
                  </a:lnTo>
                  <a:lnTo>
                    <a:pt x="84" y="118"/>
                  </a:lnTo>
                  <a:lnTo>
                    <a:pt x="85" y="119"/>
                  </a:lnTo>
                  <a:lnTo>
                    <a:pt x="85" y="120"/>
                  </a:lnTo>
                  <a:lnTo>
                    <a:pt x="86" y="120"/>
                  </a:lnTo>
                  <a:lnTo>
                    <a:pt x="87" y="119"/>
                  </a:lnTo>
                  <a:lnTo>
                    <a:pt x="88" y="119"/>
                  </a:lnTo>
                  <a:lnTo>
                    <a:pt x="89" y="119"/>
                  </a:lnTo>
                  <a:lnTo>
                    <a:pt x="89" y="118"/>
                  </a:lnTo>
                  <a:lnTo>
                    <a:pt x="90" y="118"/>
                  </a:lnTo>
                  <a:lnTo>
                    <a:pt x="90" y="118"/>
                  </a:lnTo>
                  <a:lnTo>
                    <a:pt x="89" y="118"/>
                  </a:lnTo>
                  <a:lnTo>
                    <a:pt x="88" y="117"/>
                  </a:lnTo>
                  <a:lnTo>
                    <a:pt x="87" y="117"/>
                  </a:lnTo>
                  <a:lnTo>
                    <a:pt x="87" y="117"/>
                  </a:lnTo>
                  <a:close/>
                  <a:moveTo>
                    <a:pt x="164" y="68"/>
                  </a:moveTo>
                  <a:lnTo>
                    <a:pt x="164" y="66"/>
                  </a:lnTo>
                  <a:lnTo>
                    <a:pt x="164" y="65"/>
                  </a:lnTo>
                  <a:lnTo>
                    <a:pt x="164" y="64"/>
                  </a:lnTo>
                  <a:lnTo>
                    <a:pt x="163" y="63"/>
                  </a:lnTo>
                  <a:lnTo>
                    <a:pt x="163" y="63"/>
                  </a:lnTo>
                  <a:lnTo>
                    <a:pt x="162" y="63"/>
                  </a:lnTo>
                  <a:lnTo>
                    <a:pt x="162" y="63"/>
                  </a:lnTo>
                  <a:lnTo>
                    <a:pt x="162" y="62"/>
                  </a:lnTo>
                  <a:lnTo>
                    <a:pt x="161" y="61"/>
                  </a:lnTo>
                  <a:lnTo>
                    <a:pt x="161" y="59"/>
                  </a:lnTo>
                  <a:lnTo>
                    <a:pt x="160" y="59"/>
                  </a:lnTo>
                  <a:lnTo>
                    <a:pt x="160" y="58"/>
                  </a:lnTo>
                  <a:lnTo>
                    <a:pt x="159" y="58"/>
                  </a:lnTo>
                  <a:lnTo>
                    <a:pt x="159" y="58"/>
                  </a:lnTo>
                  <a:lnTo>
                    <a:pt x="159" y="58"/>
                  </a:lnTo>
                  <a:lnTo>
                    <a:pt x="159" y="58"/>
                  </a:lnTo>
                  <a:lnTo>
                    <a:pt x="160" y="58"/>
                  </a:lnTo>
                  <a:lnTo>
                    <a:pt x="161" y="57"/>
                  </a:lnTo>
                  <a:lnTo>
                    <a:pt x="162" y="56"/>
                  </a:lnTo>
                  <a:lnTo>
                    <a:pt x="161" y="56"/>
                  </a:lnTo>
                  <a:lnTo>
                    <a:pt x="160" y="55"/>
                  </a:lnTo>
                  <a:lnTo>
                    <a:pt x="160" y="55"/>
                  </a:lnTo>
                  <a:lnTo>
                    <a:pt x="160" y="54"/>
                  </a:lnTo>
                  <a:lnTo>
                    <a:pt x="159" y="53"/>
                  </a:lnTo>
                  <a:lnTo>
                    <a:pt x="158" y="53"/>
                  </a:lnTo>
                  <a:lnTo>
                    <a:pt x="158" y="53"/>
                  </a:lnTo>
                  <a:lnTo>
                    <a:pt x="158" y="55"/>
                  </a:lnTo>
                  <a:lnTo>
                    <a:pt x="157" y="54"/>
                  </a:lnTo>
                  <a:lnTo>
                    <a:pt x="157" y="54"/>
                  </a:lnTo>
                  <a:lnTo>
                    <a:pt x="157" y="53"/>
                  </a:lnTo>
                  <a:lnTo>
                    <a:pt x="157" y="53"/>
                  </a:lnTo>
                  <a:lnTo>
                    <a:pt x="157" y="52"/>
                  </a:lnTo>
                  <a:lnTo>
                    <a:pt x="158" y="51"/>
                  </a:lnTo>
                  <a:lnTo>
                    <a:pt x="158" y="50"/>
                  </a:lnTo>
                  <a:lnTo>
                    <a:pt x="157" y="49"/>
                  </a:lnTo>
                  <a:lnTo>
                    <a:pt x="157" y="49"/>
                  </a:lnTo>
                  <a:lnTo>
                    <a:pt x="157" y="49"/>
                  </a:lnTo>
                  <a:lnTo>
                    <a:pt x="156" y="48"/>
                  </a:lnTo>
                  <a:lnTo>
                    <a:pt x="156" y="47"/>
                  </a:lnTo>
                  <a:lnTo>
                    <a:pt x="156" y="47"/>
                  </a:lnTo>
                  <a:lnTo>
                    <a:pt x="156" y="46"/>
                  </a:lnTo>
                  <a:lnTo>
                    <a:pt x="156" y="45"/>
                  </a:lnTo>
                  <a:lnTo>
                    <a:pt x="156" y="44"/>
                  </a:lnTo>
                  <a:lnTo>
                    <a:pt x="156" y="44"/>
                  </a:lnTo>
                  <a:lnTo>
                    <a:pt x="154" y="43"/>
                  </a:lnTo>
                  <a:lnTo>
                    <a:pt x="152" y="42"/>
                  </a:lnTo>
                  <a:lnTo>
                    <a:pt x="151" y="41"/>
                  </a:lnTo>
                  <a:lnTo>
                    <a:pt x="150" y="41"/>
                  </a:lnTo>
                  <a:lnTo>
                    <a:pt x="150" y="41"/>
                  </a:lnTo>
                  <a:lnTo>
                    <a:pt x="149" y="41"/>
                  </a:lnTo>
                  <a:lnTo>
                    <a:pt x="149" y="40"/>
                  </a:lnTo>
                  <a:lnTo>
                    <a:pt x="148" y="39"/>
                  </a:lnTo>
                  <a:lnTo>
                    <a:pt x="148" y="38"/>
                  </a:lnTo>
                  <a:lnTo>
                    <a:pt x="147" y="37"/>
                  </a:lnTo>
                  <a:lnTo>
                    <a:pt x="147" y="35"/>
                  </a:lnTo>
                  <a:lnTo>
                    <a:pt x="148" y="34"/>
                  </a:lnTo>
                  <a:lnTo>
                    <a:pt x="148" y="33"/>
                  </a:lnTo>
                  <a:lnTo>
                    <a:pt x="148" y="32"/>
                  </a:lnTo>
                  <a:lnTo>
                    <a:pt x="148" y="30"/>
                  </a:lnTo>
                  <a:lnTo>
                    <a:pt x="147" y="27"/>
                  </a:lnTo>
                  <a:lnTo>
                    <a:pt x="146" y="25"/>
                  </a:lnTo>
                  <a:lnTo>
                    <a:pt x="146" y="23"/>
                  </a:lnTo>
                  <a:lnTo>
                    <a:pt x="146" y="23"/>
                  </a:lnTo>
                  <a:lnTo>
                    <a:pt x="147" y="22"/>
                  </a:lnTo>
                  <a:lnTo>
                    <a:pt x="147" y="19"/>
                  </a:lnTo>
                  <a:lnTo>
                    <a:pt x="146" y="18"/>
                  </a:lnTo>
                  <a:lnTo>
                    <a:pt x="146" y="18"/>
                  </a:lnTo>
                  <a:lnTo>
                    <a:pt x="145" y="17"/>
                  </a:lnTo>
                  <a:lnTo>
                    <a:pt x="144" y="17"/>
                  </a:lnTo>
                  <a:lnTo>
                    <a:pt x="144" y="16"/>
                  </a:lnTo>
                  <a:lnTo>
                    <a:pt x="143" y="16"/>
                  </a:lnTo>
                  <a:lnTo>
                    <a:pt x="142" y="16"/>
                  </a:lnTo>
                  <a:lnTo>
                    <a:pt x="142" y="17"/>
                  </a:lnTo>
                  <a:lnTo>
                    <a:pt x="141" y="17"/>
                  </a:lnTo>
                  <a:lnTo>
                    <a:pt x="141" y="17"/>
                  </a:lnTo>
                  <a:lnTo>
                    <a:pt x="141" y="16"/>
                  </a:lnTo>
                  <a:lnTo>
                    <a:pt x="141" y="15"/>
                  </a:lnTo>
                  <a:lnTo>
                    <a:pt x="141" y="13"/>
                  </a:lnTo>
                  <a:lnTo>
                    <a:pt x="141" y="13"/>
                  </a:lnTo>
                  <a:lnTo>
                    <a:pt x="141" y="12"/>
                  </a:lnTo>
                  <a:lnTo>
                    <a:pt x="140" y="11"/>
                  </a:lnTo>
                  <a:lnTo>
                    <a:pt x="140" y="6"/>
                  </a:lnTo>
                  <a:lnTo>
                    <a:pt x="140" y="5"/>
                  </a:lnTo>
                  <a:lnTo>
                    <a:pt x="139" y="4"/>
                  </a:lnTo>
                  <a:lnTo>
                    <a:pt x="139" y="4"/>
                  </a:lnTo>
                  <a:lnTo>
                    <a:pt x="139" y="3"/>
                  </a:lnTo>
                  <a:lnTo>
                    <a:pt x="139" y="1"/>
                  </a:lnTo>
                  <a:lnTo>
                    <a:pt x="139" y="1"/>
                  </a:lnTo>
                  <a:lnTo>
                    <a:pt x="138" y="1"/>
                  </a:lnTo>
                  <a:lnTo>
                    <a:pt x="138" y="0"/>
                  </a:lnTo>
                  <a:lnTo>
                    <a:pt x="136" y="1"/>
                  </a:lnTo>
                  <a:lnTo>
                    <a:pt x="135" y="2"/>
                  </a:lnTo>
                  <a:lnTo>
                    <a:pt x="135" y="2"/>
                  </a:lnTo>
                  <a:lnTo>
                    <a:pt x="134" y="2"/>
                  </a:lnTo>
                  <a:lnTo>
                    <a:pt x="134" y="3"/>
                  </a:lnTo>
                  <a:lnTo>
                    <a:pt x="134" y="4"/>
                  </a:lnTo>
                  <a:lnTo>
                    <a:pt x="134" y="5"/>
                  </a:lnTo>
                  <a:lnTo>
                    <a:pt x="134" y="5"/>
                  </a:lnTo>
                  <a:lnTo>
                    <a:pt x="134" y="6"/>
                  </a:lnTo>
                  <a:lnTo>
                    <a:pt x="134" y="7"/>
                  </a:lnTo>
                  <a:lnTo>
                    <a:pt x="134" y="7"/>
                  </a:lnTo>
                  <a:lnTo>
                    <a:pt x="133" y="8"/>
                  </a:lnTo>
                  <a:lnTo>
                    <a:pt x="133" y="9"/>
                  </a:lnTo>
                  <a:lnTo>
                    <a:pt x="131" y="11"/>
                  </a:lnTo>
                  <a:lnTo>
                    <a:pt x="132" y="11"/>
                  </a:lnTo>
                  <a:lnTo>
                    <a:pt x="132" y="12"/>
                  </a:lnTo>
                  <a:lnTo>
                    <a:pt x="132" y="12"/>
                  </a:lnTo>
                  <a:lnTo>
                    <a:pt x="131" y="13"/>
                  </a:lnTo>
                  <a:lnTo>
                    <a:pt x="131" y="14"/>
                  </a:lnTo>
                  <a:lnTo>
                    <a:pt x="131" y="15"/>
                  </a:lnTo>
                  <a:lnTo>
                    <a:pt x="131" y="16"/>
                  </a:lnTo>
                  <a:lnTo>
                    <a:pt x="131" y="17"/>
                  </a:lnTo>
                  <a:lnTo>
                    <a:pt x="131" y="18"/>
                  </a:lnTo>
                  <a:lnTo>
                    <a:pt x="130" y="24"/>
                  </a:lnTo>
                  <a:lnTo>
                    <a:pt x="129" y="25"/>
                  </a:lnTo>
                  <a:lnTo>
                    <a:pt x="129" y="25"/>
                  </a:lnTo>
                  <a:lnTo>
                    <a:pt x="128" y="27"/>
                  </a:lnTo>
                  <a:lnTo>
                    <a:pt x="128" y="28"/>
                  </a:lnTo>
                  <a:lnTo>
                    <a:pt x="127" y="28"/>
                  </a:lnTo>
                  <a:lnTo>
                    <a:pt x="127" y="29"/>
                  </a:lnTo>
                  <a:lnTo>
                    <a:pt x="127" y="30"/>
                  </a:lnTo>
                  <a:lnTo>
                    <a:pt x="127" y="31"/>
                  </a:lnTo>
                  <a:lnTo>
                    <a:pt x="126" y="32"/>
                  </a:lnTo>
                  <a:lnTo>
                    <a:pt x="126" y="32"/>
                  </a:lnTo>
                  <a:lnTo>
                    <a:pt x="123" y="33"/>
                  </a:lnTo>
                  <a:lnTo>
                    <a:pt x="122" y="33"/>
                  </a:lnTo>
                  <a:lnTo>
                    <a:pt x="121" y="34"/>
                  </a:lnTo>
                  <a:lnTo>
                    <a:pt x="120" y="34"/>
                  </a:lnTo>
                  <a:lnTo>
                    <a:pt x="120" y="33"/>
                  </a:lnTo>
                  <a:lnTo>
                    <a:pt x="120" y="33"/>
                  </a:lnTo>
                  <a:lnTo>
                    <a:pt x="119" y="30"/>
                  </a:lnTo>
                  <a:lnTo>
                    <a:pt x="118" y="30"/>
                  </a:lnTo>
                  <a:lnTo>
                    <a:pt x="117" y="29"/>
                  </a:lnTo>
                  <a:lnTo>
                    <a:pt x="115" y="28"/>
                  </a:lnTo>
                  <a:lnTo>
                    <a:pt x="113" y="27"/>
                  </a:lnTo>
                  <a:lnTo>
                    <a:pt x="112" y="26"/>
                  </a:lnTo>
                  <a:lnTo>
                    <a:pt x="111" y="25"/>
                  </a:lnTo>
                  <a:lnTo>
                    <a:pt x="111" y="25"/>
                  </a:lnTo>
                  <a:lnTo>
                    <a:pt x="110" y="23"/>
                  </a:lnTo>
                  <a:lnTo>
                    <a:pt x="110" y="23"/>
                  </a:lnTo>
                  <a:lnTo>
                    <a:pt x="107" y="23"/>
                  </a:lnTo>
                  <a:lnTo>
                    <a:pt x="106" y="20"/>
                  </a:lnTo>
                  <a:lnTo>
                    <a:pt x="107" y="19"/>
                  </a:lnTo>
                  <a:lnTo>
                    <a:pt x="107" y="18"/>
                  </a:lnTo>
                  <a:lnTo>
                    <a:pt x="107" y="17"/>
                  </a:lnTo>
                  <a:lnTo>
                    <a:pt x="108" y="17"/>
                  </a:lnTo>
                  <a:lnTo>
                    <a:pt x="108" y="17"/>
                  </a:lnTo>
                  <a:lnTo>
                    <a:pt x="109" y="16"/>
                  </a:lnTo>
                  <a:lnTo>
                    <a:pt x="108" y="13"/>
                  </a:lnTo>
                  <a:lnTo>
                    <a:pt x="110" y="12"/>
                  </a:lnTo>
                  <a:lnTo>
                    <a:pt x="110" y="13"/>
                  </a:lnTo>
                  <a:lnTo>
                    <a:pt x="111" y="13"/>
                  </a:lnTo>
                  <a:lnTo>
                    <a:pt x="111" y="13"/>
                  </a:lnTo>
                  <a:lnTo>
                    <a:pt x="111" y="13"/>
                  </a:lnTo>
                  <a:lnTo>
                    <a:pt x="112" y="13"/>
                  </a:lnTo>
                  <a:lnTo>
                    <a:pt x="112" y="12"/>
                  </a:lnTo>
                  <a:lnTo>
                    <a:pt x="112" y="11"/>
                  </a:lnTo>
                  <a:lnTo>
                    <a:pt x="114" y="8"/>
                  </a:lnTo>
                  <a:lnTo>
                    <a:pt x="114" y="8"/>
                  </a:lnTo>
                  <a:lnTo>
                    <a:pt x="112" y="6"/>
                  </a:lnTo>
                  <a:lnTo>
                    <a:pt x="111" y="6"/>
                  </a:lnTo>
                  <a:lnTo>
                    <a:pt x="110" y="7"/>
                  </a:lnTo>
                  <a:lnTo>
                    <a:pt x="108" y="7"/>
                  </a:lnTo>
                  <a:lnTo>
                    <a:pt x="108" y="8"/>
                  </a:lnTo>
                  <a:lnTo>
                    <a:pt x="108" y="7"/>
                  </a:lnTo>
                  <a:lnTo>
                    <a:pt x="106" y="7"/>
                  </a:lnTo>
                  <a:lnTo>
                    <a:pt x="105" y="8"/>
                  </a:lnTo>
                  <a:lnTo>
                    <a:pt x="105" y="7"/>
                  </a:lnTo>
                  <a:lnTo>
                    <a:pt x="103" y="7"/>
                  </a:lnTo>
                  <a:lnTo>
                    <a:pt x="102" y="6"/>
                  </a:lnTo>
                  <a:lnTo>
                    <a:pt x="102" y="6"/>
                  </a:lnTo>
                  <a:lnTo>
                    <a:pt x="101" y="6"/>
                  </a:lnTo>
                  <a:lnTo>
                    <a:pt x="101" y="5"/>
                  </a:lnTo>
                  <a:lnTo>
                    <a:pt x="98" y="5"/>
                  </a:lnTo>
                  <a:lnTo>
                    <a:pt x="98" y="5"/>
                  </a:lnTo>
                  <a:lnTo>
                    <a:pt x="97" y="5"/>
                  </a:lnTo>
                  <a:lnTo>
                    <a:pt x="97" y="5"/>
                  </a:lnTo>
                  <a:lnTo>
                    <a:pt x="96" y="4"/>
                  </a:lnTo>
                  <a:lnTo>
                    <a:pt x="96" y="3"/>
                  </a:lnTo>
                  <a:lnTo>
                    <a:pt x="95" y="2"/>
                  </a:lnTo>
                  <a:lnTo>
                    <a:pt x="95" y="2"/>
                  </a:lnTo>
                  <a:lnTo>
                    <a:pt x="95" y="3"/>
                  </a:lnTo>
                  <a:lnTo>
                    <a:pt x="95" y="3"/>
                  </a:lnTo>
                  <a:lnTo>
                    <a:pt x="94" y="3"/>
                  </a:lnTo>
                  <a:lnTo>
                    <a:pt x="94" y="3"/>
                  </a:lnTo>
                  <a:lnTo>
                    <a:pt x="93" y="3"/>
                  </a:lnTo>
                  <a:lnTo>
                    <a:pt x="92" y="3"/>
                  </a:lnTo>
                  <a:lnTo>
                    <a:pt x="92" y="3"/>
                  </a:lnTo>
                  <a:lnTo>
                    <a:pt x="92" y="4"/>
                  </a:lnTo>
                  <a:lnTo>
                    <a:pt x="91" y="4"/>
                  </a:lnTo>
                  <a:lnTo>
                    <a:pt x="91" y="4"/>
                  </a:lnTo>
                  <a:lnTo>
                    <a:pt x="91" y="5"/>
                  </a:lnTo>
                  <a:lnTo>
                    <a:pt x="91" y="5"/>
                  </a:lnTo>
                  <a:lnTo>
                    <a:pt x="92" y="5"/>
                  </a:lnTo>
                  <a:lnTo>
                    <a:pt x="93" y="6"/>
                  </a:lnTo>
                  <a:lnTo>
                    <a:pt x="94" y="6"/>
                  </a:lnTo>
                  <a:lnTo>
                    <a:pt x="94" y="5"/>
                  </a:lnTo>
                  <a:lnTo>
                    <a:pt x="95" y="5"/>
                  </a:lnTo>
                  <a:lnTo>
                    <a:pt x="96" y="6"/>
                  </a:lnTo>
                  <a:lnTo>
                    <a:pt x="96" y="6"/>
                  </a:lnTo>
                  <a:lnTo>
                    <a:pt x="96" y="6"/>
                  </a:lnTo>
                  <a:lnTo>
                    <a:pt x="94" y="7"/>
                  </a:lnTo>
                  <a:lnTo>
                    <a:pt x="92" y="7"/>
                  </a:lnTo>
                  <a:lnTo>
                    <a:pt x="91" y="8"/>
                  </a:lnTo>
                  <a:lnTo>
                    <a:pt x="89" y="8"/>
                  </a:lnTo>
                  <a:lnTo>
                    <a:pt x="88" y="8"/>
                  </a:lnTo>
                  <a:lnTo>
                    <a:pt x="87" y="8"/>
                  </a:lnTo>
                  <a:lnTo>
                    <a:pt x="86" y="9"/>
                  </a:lnTo>
                  <a:lnTo>
                    <a:pt x="85" y="9"/>
                  </a:lnTo>
                  <a:lnTo>
                    <a:pt x="84" y="10"/>
                  </a:lnTo>
                  <a:lnTo>
                    <a:pt x="84" y="10"/>
                  </a:lnTo>
                  <a:lnTo>
                    <a:pt x="84" y="10"/>
                  </a:lnTo>
                  <a:lnTo>
                    <a:pt x="84" y="11"/>
                  </a:lnTo>
                  <a:lnTo>
                    <a:pt x="83" y="12"/>
                  </a:lnTo>
                  <a:lnTo>
                    <a:pt x="83" y="13"/>
                  </a:lnTo>
                  <a:lnTo>
                    <a:pt x="84" y="14"/>
                  </a:lnTo>
                  <a:lnTo>
                    <a:pt x="84" y="14"/>
                  </a:lnTo>
                  <a:lnTo>
                    <a:pt x="85" y="14"/>
                  </a:lnTo>
                  <a:lnTo>
                    <a:pt x="85" y="14"/>
                  </a:lnTo>
                  <a:lnTo>
                    <a:pt x="82" y="14"/>
                  </a:lnTo>
                  <a:lnTo>
                    <a:pt x="80" y="17"/>
                  </a:lnTo>
                  <a:lnTo>
                    <a:pt x="80" y="18"/>
                  </a:lnTo>
                  <a:lnTo>
                    <a:pt x="80" y="19"/>
                  </a:lnTo>
                  <a:lnTo>
                    <a:pt x="80" y="19"/>
                  </a:lnTo>
                  <a:lnTo>
                    <a:pt x="80" y="20"/>
                  </a:lnTo>
                  <a:lnTo>
                    <a:pt x="81" y="20"/>
                  </a:lnTo>
                  <a:lnTo>
                    <a:pt x="82" y="20"/>
                  </a:lnTo>
                  <a:lnTo>
                    <a:pt x="83" y="21"/>
                  </a:lnTo>
                  <a:lnTo>
                    <a:pt x="83" y="23"/>
                  </a:lnTo>
                  <a:lnTo>
                    <a:pt x="81" y="21"/>
                  </a:lnTo>
                  <a:lnTo>
                    <a:pt x="80" y="21"/>
                  </a:lnTo>
                  <a:lnTo>
                    <a:pt x="79" y="23"/>
                  </a:lnTo>
                  <a:lnTo>
                    <a:pt x="77" y="21"/>
                  </a:lnTo>
                  <a:lnTo>
                    <a:pt x="77" y="22"/>
                  </a:lnTo>
                  <a:lnTo>
                    <a:pt x="75" y="23"/>
                  </a:lnTo>
                  <a:lnTo>
                    <a:pt x="76" y="24"/>
                  </a:lnTo>
                  <a:lnTo>
                    <a:pt x="74" y="24"/>
                  </a:lnTo>
                  <a:lnTo>
                    <a:pt x="76" y="21"/>
                  </a:lnTo>
                  <a:lnTo>
                    <a:pt x="75" y="20"/>
                  </a:lnTo>
                  <a:lnTo>
                    <a:pt x="75" y="20"/>
                  </a:lnTo>
                  <a:lnTo>
                    <a:pt x="75" y="19"/>
                  </a:lnTo>
                  <a:lnTo>
                    <a:pt x="75" y="19"/>
                  </a:lnTo>
                  <a:lnTo>
                    <a:pt x="74" y="18"/>
                  </a:lnTo>
                  <a:lnTo>
                    <a:pt x="73" y="18"/>
                  </a:lnTo>
                  <a:lnTo>
                    <a:pt x="72" y="17"/>
                  </a:lnTo>
                  <a:lnTo>
                    <a:pt x="72" y="16"/>
                  </a:lnTo>
                  <a:lnTo>
                    <a:pt x="72" y="16"/>
                  </a:lnTo>
                  <a:lnTo>
                    <a:pt x="72" y="15"/>
                  </a:lnTo>
                  <a:lnTo>
                    <a:pt x="72" y="14"/>
                  </a:lnTo>
                  <a:lnTo>
                    <a:pt x="71" y="14"/>
                  </a:lnTo>
                  <a:lnTo>
                    <a:pt x="71" y="14"/>
                  </a:lnTo>
                  <a:lnTo>
                    <a:pt x="70" y="14"/>
                  </a:lnTo>
                  <a:lnTo>
                    <a:pt x="70" y="14"/>
                  </a:lnTo>
                  <a:lnTo>
                    <a:pt x="69" y="15"/>
                  </a:lnTo>
                  <a:lnTo>
                    <a:pt x="69" y="15"/>
                  </a:lnTo>
                  <a:lnTo>
                    <a:pt x="69" y="16"/>
                  </a:lnTo>
                  <a:lnTo>
                    <a:pt x="69" y="17"/>
                  </a:lnTo>
                  <a:lnTo>
                    <a:pt x="67" y="16"/>
                  </a:lnTo>
                  <a:lnTo>
                    <a:pt x="68" y="18"/>
                  </a:lnTo>
                  <a:lnTo>
                    <a:pt x="67" y="18"/>
                  </a:lnTo>
                  <a:lnTo>
                    <a:pt x="66" y="18"/>
                  </a:lnTo>
                  <a:lnTo>
                    <a:pt x="66" y="18"/>
                  </a:lnTo>
                  <a:lnTo>
                    <a:pt x="66" y="19"/>
                  </a:lnTo>
                  <a:lnTo>
                    <a:pt x="66" y="20"/>
                  </a:lnTo>
                  <a:lnTo>
                    <a:pt x="65" y="20"/>
                  </a:lnTo>
                  <a:lnTo>
                    <a:pt x="65" y="21"/>
                  </a:lnTo>
                  <a:lnTo>
                    <a:pt x="64" y="21"/>
                  </a:lnTo>
                  <a:lnTo>
                    <a:pt x="65" y="19"/>
                  </a:lnTo>
                  <a:lnTo>
                    <a:pt x="64" y="20"/>
                  </a:lnTo>
                  <a:lnTo>
                    <a:pt x="62" y="20"/>
                  </a:lnTo>
                  <a:lnTo>
                    <a:pt x="62" y="21"/>
                  </a:lnTo>
                  <a:lnTo>
                    <a:pt x="62" y="21"/>
                  </a:lnTo>
                  <a:lnTo>
                    <a:pt x="62" y="22"/>
                  </a:lnTo>
                  <a:lnTo>
                    <a:pt x="62" y="23"/>
                  </a:lnTo>
                  <a:lnTo>
                    <a:pt x="62" y="23"/>
                  </a:lnTo>
                  <a:lnTo>
                    <a:pt x="62" y="24"/>
                  </a:lnTo>
                  <a:lnTo>
                    <a:pt x="60" y="22"/>
                  </a:lnTo>
                  <a:lnTo>
                    <a:pt x="59" y="24"/>
                  </a:lnTo>
                  <a:lnTo>
                    <a:pt x="59" y="25"/>
                  </a:lnTo>
                  <a:lnTo>
                    <a:pt x="59" y="26"/>
                  </a:lnTo>
                  <a:lnTo>
                    <a:pt x="61" y="26"/>
                  </a:lnTo>
                  <a:lnTo>
                    <a:pt x="60" y="27"/>
                  </a:lnTo>
                  <a:lnTo>
                    <a:pt x="56" y="28"/>
                  </a:lnTo>
                  <a:lnTo>
                    <a:pt x="56" y="27"/>
                  </a:lnTo>
                  <a:lnTo>
                    <a:pt x="55" y="27"/>
                  </a:lnTo>
                  <a:lnTo>
                    <a:pt x="55" y="27"/>
                  </a:lnTo>
                  <a:lnTo>
                    <a:pt x="54" y="27"/>
                  </a:lnTo>
                  <a:lnTo>
                    <a:pt x="54" y="28"/>
                  </a:lnTo>
                  <a:lnTo>
                    <a:pt x="54" y="28"/>
                  </a:lnTo>
                  <a:lnTo>
                    <a:pt x="54" y="29"/>
                  </a:lnTo>
                  <a:lnTo>
                    <a:pt x="54" y="30"/>
                  </a:lnTo>
                  <a:lnTo>
                    <a:pt x="55" y="30"/>
                  </a:lnTo>
                  <a:lnTo>
                    <a:pt x="55" y="32"/>
                  </a:lnTo>
                  <a:lnTo>
                    <a:pt x="54" y="33"/>
                  </a:lnTo>
                  <a:lnTo>
                    <a:pt x="55" y="35"/>
                  </a:lnTo>
                  <a:lnTo>
                    <a:pt x="54" y="35"/>
                  </a:lnTo>
                  <a:lnTo>
                    <a:pt x="53" y="31"/>
                  </a:lnTo>
                  <a:lnTo>
                    <a:pt x="52" y="30"/>
                  </a:lnTo>
                  <a:lnTo>
                    <a:pt x="52" y="28"/>
                  </a:lnTo>
                  <a:lnTo>
                    <a:pt x="51" y="28"/>
                  </a:lnTo>
                  <a:lnTo>
                    <a:pt x="50" y="30"/>
                  </a:lnTo>
                  <a:lnTo>
                    <a:pt x="48" y="31"/>
                  </a:lnTo>
                  <a:lnTo>
                    <a:pt x="47" y="32"/>
                  </a:lnTo>
                  <a:lnTo>
                    <a:pt x="47" y="33"/>
                  </a:lnTo>
                  <a:lnTo>
                    <a:pt x="46" y="33"/>
                  </a:lnTo>
                  <a:lnTo>
                    <a:pt x="46" y="35"/>
                  </a:lnTo>
                  <a:lnTo>
                    <a:pt x="47" y="35"/>
                  </a:lnTo>
                  <a:lnTo>
                    <a:pt x="47" y="36"/>
                  </a:lnTo>
                  <a:lnTo>
                    <a:pt x="47" y="36"/>
                  </a:lnTo>
                  <a:lnTo>
                    <a:pt x="48" y="37"/>
                  </a:lnTo>
                  <a:lnTo>
                    <a:pt x="48" y="38"/>
                  </a:lnTo>
                  <a:lnTo>
                    <a:pt x="47" y="38"/>
                  </a:lnTo>
                  <a:lnTo>
                    <a:pt x="46" y="39"/>
                  </a:lnTo>
                  <a:lnTo>
                    <a:pt x="44" y="40"/>
                  </a:lnTo>
                  <a:lnTo>
                    <a:pt x="44" y="41"/>
                  </a:lnTo>
                  <a:lnTo>
                    <a:pt x="43" y="42"/>
                  </a:lnTo>
                  <a:lnTo>
                    <a:pt x="41" y="43"/>
                  </a:lnTo>
                  <a:lnTo>
                    <a:pt x="41" y="43"/>
                  </a:lnTo>
                  <a:lnTo>
                    <a:pt x="39" y="44"/>
                  </a:lnTo>
                  <a:lnTo>
                    <a:pt x="37" y="44"/>
                  </a:lnTo>
                  <a:lnTo>
                    <a:pt x="35" y="45"/>
                  </a:lnTo>
                  <a:lnTo>
                    <a:pt x="35" y="45"/>
                  </a:lnTo>
                  <a:lnTo>
                    <a:pt x="32" y="44"/>
                  </a:lnTo>
                  <a:lnTo>
                    <a:pt x="29" y="45"/>
                  </a:lnTo>
                  <a:lnTo>
                    <a:pt x="26" y="46"/>
                  </a:lnTo>
                  <a:lnTo>
                    <a:pt x="25" y="46"/>
                  </a:lnTo>
                  <a:lnTo>
                    <a:pt x="24" y="46"/>
                  </a:lnTo>
                  <a:lnTo>
                    <a:pt x="24" y="47"/>
                  </a:lnTo>
                  <a:lnTo>
                    <a:pt x="23" y="47"/>
                  </a:lnTo>
                  <a:lnTo>
                    <a:pt x="23" y="47"/>
                  </a:lnTo>
                  <a:lnTo>
                    <a:pt x="22" y="48"/>
                  </a:lnTo>
                  <a:lnTo>
                    <a:pt x="20" y="48"/>
                  </a:lnTo>
                  <a:lnTo>
                    <a:pt x="19" y="48"/>
                  </a:lnTo>
                  <a:lnTo>
                    <a:pt x="19" y="49"/>
                  </a:lnTo>
                  <a:lnTo>
                    <a:pt x="18" y="49"/>
                  </a:lnTo>
                  <a:lnTo>
                    <a:pt x="18" y="50"/>
                  </a:lnTo>
                  <a:lnTo>
                    <a:pt x="17" y="51"/>
                  </a:lnTo>
                  <a:lnTo>
                    <a:pt x="17" y="51"/>
                  </a:lnTo>
                  <a:lnTo>
                    <a:pt x="17" y="51"/>
                  </a:lnTo>
                  <a:lnTo>
                    <a:pt x="17" y="51"/>
                  </a:lnTo>
                  <a:lnTo>
                    <a:pt x="16" y="52"/>
                  </a:lnTo>
                  <a:lnTo>
                    <a:pt x="15" y="52"/>
                  </a:lnTo>
                  <a:lnTo>
                    <a:pt x="14" y="52"/>
                  </a:lnTo>
                  <a:lnTo>
                    <a:pt x="14" y="52"/>
                  </a:lnTo>
                  <a:lnTo>
                    <a:pt x="13" y="52"/>
                  </a:lnTo>
                  <a:lnTo>
                    <a:pt x="13" y="53"/>
                  </a:lnTo>
                  <a:lnTo>
                    <a:pt x="12" y="53"/>
                  </a:lnTo>
                  <a:lnTo>
                    <a:pt x="11" y="54"/>
                  </a:lnTo>
                  <a:lnTo>
                    <a:pt x="9" y="57"/>
                  </a:lnTo>
                  <a:lnTo>
                    <a:pt x="9" y="57"/>
                  </a:lnTo>
                  <a:lnTo>
                    <a:pt x="10" y="53"/>
                  </a:lnTo>
                  <a:lnTo>
                    <a:pt x="9" y="53"/>
                  </a:lnTo>
                  <a:lnTo>
                    <a:pt x="7" y="57"/>
                  </a:lnTo>
                  <a:lnTo>
                    <a:pt x="6" y="60"/>
                  </a:lnTo>
                  <a:lnTo>
                    <a:pt x="6" y="62"/>
                  </a:lnTo>
                  <a:lnTo>
                    <a:pt x="6" y="62"/>
                  </a:lnTo>
                  <a:lnTo>
                    <a:pt x="7" y="62"/>
                  </a:lnTo>
                  <a:lnTo>
                    <a:pt x="7" y="62"/>
                  </a:lnTo>
                  <a:lnTo>
                    <a:pt x="7" y="63"/>
                  </a:lnTo>
                  <a:lnTo>
                    <a:pt x="6" y="63"/>
                  </a:lnTo>
                  <a:lnTo>
                    <a:pt x="6" y="64"/>
                  </a:lnTo>
                  <a:lnTo>
                    <a:pt x="4" y="65"/>
                  </a:lnTo>
                  <a:lnTo>
                    <a:pt x="4" y="66"/>
                  </a:lnTo>
                  <a:lnTo>
                    <a:pt x="4" y="67"/>
                  </a:lnTo>
                  <a:lnTo>
                    <a:pt x="4" y="68"/>
                  </a:lnTo>
                  <a:lnTo>
                    <a:pt x="5" y="69"/>
                  </a:lnTo>
                  <a:lnTo>
                    <a:pt x="5" y="70"/>
                  </a:lnTo>
                  <a:lnTo>
                    <a:pt x="6" y="72"/>
                  </a:lnTo>
                  <a:lnTo>
                    <a:pt x="7" y="73"/>
                  </a:lnTo>
                  <a:lnTo>
                    <a:pt x="7" y="74"/>
                  </a:lnTo>
                  <a:lnTo>
                    <a:pt x="7" y="75"/>
                  </a:lnTo>
                  <a:lnTo>
                    <a:pt x="7" y="75"/>
                  </a:lnTo>
                  <a:lnTo>
                    <a:pt x="6" y="74"/>
                  </a:lnTo>
                  <a:lnTo>
                    <a:pt x="6" y="73"/>
                  </a:lnTo>
                  <a:lnTo>
                    <a:pt x="4" y="72"/>
                  </a:lnTo>
                  <a:lnTo>
                    <a:pt x="4" y="71"/>
                  </a:lnTo>
                  <a:lnTo>
                    <a:pt x="3" y="71"/>
                  </a:lnTo>
                  <a:lnTo>
                    <a:pt x="4" y="74"/>
                  </a:lnTo>
                  <a:lnTo>
                    <a:pt x="2" y="72"/>
                  </a:lnTo>
                  <a:lnTo>
                    <a:pt x="2" y="75"/>
                  </a:lnTo>
                  <a:lnTo>
                    <a:pt x="4" y="79"/>
                  </a:lnTo>
                  <a:lnTo>
                    <a:pt x="4" y="79"/>
                  </a:lnTo>
                  <a:lnTo>
                    <a:pt x="4" y="80"/>
                  </a:lnTo>
                  <a:lnTo>
                    <a:pt x="4" y="80"/>
                  </a:lnTo>
                  <a:lnTo>
                    <a:pt x="3" y="81"/>
                  </a:lnTo>
                  <a:lnTo>
                    <a:pt x="3" y="81"/>
                  </a:lnTo>
                  <a:lnTo>
                    <a:pt x="3" y="82"/>
                  </a:lnTo>
                  <a:lnTo>
                    <a:pt x="3" y="82"/>
                  </a:lnTo>
                  <a:lnTo>
                    <a:pt x="4" y="83"/>
                  </a:lnTo>
                  <a:lnTo>
                    <a:pt x="5" y="84"/>
                  </a:lnTo>
                  <a:lnTo>
                    <a:pt x="5" y="85"/>
                  </a:lnTo>
                  <a:lnTo>
                    <a:pt x="6" y="85"/>
                  </a:lnTo>
                  <a:lnTo>
                    <a:pt x="6" y="86"/>
                  </a:lnTo>
                  <a:lnTo>
                    <a:pt x="6" y="88"/>
                  </a:lnTo>
                  <a:lnTo>
                    <a:pt x="6" y="88"/>
                  </a:lnTo>
                  <a:lnTo>
                    <a:pt x="5" y="89"/>
                  </a:lnTo>
                  <a:lnTo>
                    <a:pt x="6" y="90"/>
                  </a:lnTo>
                  <a:lnTo>
                    <a:pt x="6" y="90"/>
                  </a:lnTo>
                  <a:lnTo>
                    <a:pt x="6" y="91"/>
                  </a:lnTo>
                  <a:lnTo>
                    <a:pt x="6" y="93"/>
                  </a:lnTo>
                  <a:lnTo>
                    <a:pt x="6" y="93"/>
                  </a:lnTo>
                  <a:lnTo>
                    <a:pt x="6" y="93"/>
                  </a:lnTo>
                  <a:lnTo>
                    <a:pt x="6" y="93"/>
                  </a:lnTo>
                  <a:lnTo>
                    <a:pt x="5" y="94"/>
                  </a:lnTo>
                  <a:lnTo>
                    <a:pt x="5" y="95"/>
                  </a:lnTo>
                  <a:lnTo>
                    <a:pt x="5" y="95"/>
                  </a:lnTo>
                  <a:lnTo>
                    <a:pt x="6" y="96"/>
                  </a:lnTo>
                  <a:lnTo>
                    <a:pt x="6" y="97"/>
                  </a:lnTo>
                  <a:lnTo>
                    <a:pt x="6" y="97"/>
                  </a:lnTo>
                  <a:lnTo>
                    <a:pt x="6" y="98"/>
                  </a:lnTo>
                  <a:lnTo>
                    <a:pt x="6" y="98"/>
                  </a:lnTo>
                  <a:lnTo>
                    <a:pt x="7" y="98"/>
                  </a:lnTo>
                  <a:lnTo>
                    <a:pt x="8" y="100"/>
                  </a:lnTo>
                  <a:lnTo>
                    <a:pt x="8" y="101"/>
                  </a:lnTo>
                  <a:lnTo>
                    <a:pt x="7" y="103"/>
                  </a:lnTo>
                  <a:lnTo>
                    <a:pt x="6" y="104"/>
                  </a:lnTo>
                  <a:lnTo>
                    <a:pt x="6" y="106"/>
                  </a:lnTo>
                  <a:lnTo>
                    <a:pt x="5" y="107"/>
                  </a:lnTo>
                  <a:lnTo>
                    <a:pt x="4" y="109"/>
                  </a:lnTo>
                  <a:lnTo>
                    <a:pt x="3" y="109"/>
                  </a:lnTo>
                  <a:lnTo>
                    <a:pt x="2" y="109"/>
                  </a:lnTo>
                  <a:lnTo>
                    <a:pt x="1" y="109"/>
                  </a:lnTo>
                  <a:lnTo>
                    <a:pt x="1" y="109"/>
                  </a:lnTo>
                  <a:lnTo>
                    <a:pt x="0" y="112"/>
                  </a:lnTo>
                  <a:lnTo>
                    <a:pt x="1" y="112"/>
                  </a:lnTo>
                  <a:lnTo>
                    <a:pt x="2" y="112"/>
                  </a:lnTo>
                  <a:lnTo>
                    <a:pt x="3" y="112"/>
                  </a:lnTo>
                  <a:lnTo>
                    <a:pt x="3" y="113"/>
                  </a:lnTo>
                  <a:lnTo>
                    <a:pt x="4" y="114"/>
                  </a:lnTo>
                  <a:lnTo>
                    <a:pt x="5" y="114"/>
                  </a:lnTo>
                  <a:lnTo>
                    <a:pt x="7" y="114"/>
                  </a:lnTo>
                  <a:lnTo>
                    <a:pt x="7" y="115"/>
                  </a:lnTo>
                  <a:lnTo>
                    <a:pt x="8" y="115"/>
                  </a:lnTo>
                  <a:lnTo>
                    <a:pt x="10" y="115"/>
                  </a:lnTo>
                  <a:lnTo>
                    <a:pt x="13" y="115"/>
                  </a:lnTo>
                  <a:lnTo>
                    <a:pt x="14" y="115"/>
                  </a:lnTo>
                  <a:lnTo>
                    <a:pt x="14" y="114"/>
                  </a:lnTo>
                  <a:lnTo>
                    <a:pt x="14" y="113"/>
                  </a:lnTo>
                  <a:lnTo>
                    <a:pt x="16" y="114"/>
                  </a:lnTo>
                  <a:lnTo>
                    <a:pt x="17" y="113"/>
                  </a:lnTo>
                  <a:lnTo>
                    <a:pt x="19" y="112"/>
                  </a:lnTo>
                  <a:lnTo>
                    <a:pt x="21" y="110"/>
                  </a:lnTo>
                  <a:lnTo>
                    <a:pt x="22" y="110"/>
                  </a:lnTo>
                  <a:lnTo>
                    <a:pt x="22" y="110"/>
                  </a:lnTo>
                  <a:lnTo>
                    <a:pt x="25" y="111"/>
                  </a:lnTo>
                  <a:lnTo>
                    <a:pt x="25" y="111"/>
                  </a:lnTo>
                  <a:lnTo>
                    <a:pt x="28" y="109"/>
                  </a:lnTo>
                  <a:lnTo>
                    <a:pt x="29" y="109"/>
                  </a:lnTo>
                  <a:lnTo>
                    <a:pt x="29" y="109"/>
                  </a:lnTo>
                  <a:lnTo>
                    <a:pt x="30" y="109"/>
                  </a:lnTo>
                  <a:lnTo>
                    <a:pt x="30" y="110"/>
                  </a:lnTo>
                  <a:lnTo>
                    <a:pt x="31" y="110"/>
                  </a:lnTo>
                  <a:lnTo>
                    <a:pt x="31" y="110"/>
                  </a:lnTo>
                  <a:lnTo>
                    <a:pt x="32" y="110"/>
                  </a:lnTo>
                  <a:lnTo>
                    <a:pt x="33" y="110"/>
                  </a:lnTo>
                  <a:lnTo>
                    <a:pt x="34" y="109"/>
                  </a:lnTo>
                  <a:lnTo>
                    <a:pt x="34" y="109"/>
                  </a:lnTo>
                  <a:lnTo>
                    <a:pt x="35" y="109"/>
                  </a:lnTo>
                  <a:lnTo>
                    <a:pt x="36" y="109"/>
                  </a:lnTo>
                  <a:lnTo>
                    <a:pt x="37" y="110"/>
                  </a:lnTo>
                  <a:lnTo>
                    <a:pt x="37" y="110"/>
                  </a:lnTo>
                  <a:lnTo>
                    <a:pt x="38" y="109"/>
                  </a:lnTo>
                  <a:lnTo>
                    <a:pt x="38" y="109"/>
                  </a:lnTo>
                  <a:lnTo>
                    <a:pt x="38" y="108"/>
                  </a:lnTo>
                  <a:lnTo>
                    <a:pt x="39" y="108"/>
                  </a:lnTo>
                  <a:lnTo>
                    <a:pt x="39" y="107"/>
                  </a:lnTo>
                  <a:lnTo>
                    <a:pt x="40" y="107"/>
                  </a:lnTo>
                  <a:lnTo>
                    <a:pt x="40" y="107"/>
                  </a:lnTo>
                  <a:lnTo>
                    <a:pt x="41" y="106"/>
                  </a:lnTo>
                  <a:lnTo>
                    <a:pt x="41" y="104"/>
                  </a:lnTo>
                  <a:lnTo>
                    <a:pt x="42" y="103"/>
                  </a:lnTo>
                  <a:lnTo>
                    <a:pt x="43" y="103"/>
                  </a:lnTo>
                  <a:lnTo>
                    <a:pt x="44" y="103"/>
                  </a:lnTo>
                  <a:lnTo>
                    <a:pt x="45" y="103"/>
                  </a:lnTo>
                  <a:lnTo>
                    <a:pt x="46" y="103"/>
                  </a:lnTo>
                  <a:lnTo>
                    <a:pt x="47" y="103"/>
                  </a:lnTo>
                  <a:lnTo>
                    <a:pt x="48" y="102"/>
                  </a:lnTo>
                  <a:lnTo>
                    <a:pt x="49" y="102"/>
                  </a:lnTo>
                  <a:lnTo>
                    <a:pt x="50" y="101"/>
                  </a:lnTo>
                  <a:lnTo>
                    <a:pt x="52" y="101"/>
                  </a:lnTo>
                  <a:lnTo>
                    <a:pt x="54" y="101"/>
                  </a:lnTo>
                  <a:lnTo>
                    <a:pt x="54" y="101"/>
                  </a:lnTo>
                  <a:lnTo>
                    <a:pt x="55" y="101"/>
                  </a:lnTo>
                  <a:lnTo>
                    <a:pt x="55" y="102"/>
                  </a:lnTo>
                  <a:lnTo>
                    <a:pt x="57" y="101"/>
                  </a:lnTo>
                  <a:lnTo>
                    <a:pt x="61" y="99"/>
                  </a:lnTo>
                  <a:lnTo>
                    <a:pt x="63" y="99"/>
                  </a:lnTo>
                  <a:lnTo>
                    <a:pt x="65" y="98"/>
                  </a:lnTo>
                  <a:lnTo>
                    <a:pt x="67" y="98"/>
                  </a:lnTo>
                  <a:lnTo>
                    <a:pt x="69" y="98"/>
                  </a:lnTo>
                  <a:lnTo>
                    <a:pt x="72" y="98"/>
                  </a:lnTo>
                  <a:lnTo>
                    <a:pt x="73" y="97"/>
                  </a:lnTo>
                  <a:lnTo>
                    <a:pt x="74" y="98"/>
                  </a:lnTo>
                  <a:lnTo>
                    <a:pt x="75" y="98"/>
                  </a:lnTo>
                  <a:lnTo>
                    <a:pt x="75" y="99"/>
                  </a:lnTo>
                  <a:lnTo>
                    <a:pt x="77" y="100"/>
                  </a:lnTo>
                  <a:lnTo>
                    <a:pt x="78" y="100"/>
                  </a:lnTo>
                  <a:lnTo>
                    <a:pt x="78" y="100"/>
                  </a:lnTo>
                  <a:lnTo>
                    <a:pt x="79" y="100"/>
                  </a:lnTo>
                  <a:lnTo>
                    <a:pt x="79" y="100"/>
                  </a:lnTo>
                  <a:lnTo>
                    <a:pt x="79" y="100"/>
                  </a:lnTo>
                  <a:lnTo>
                    <a:pt x="79" y="101"/>
                  </a:lnTo>
                  <a:lnTo>
                    <a:pt x="80" y="101"/>
                  </a:lnTo>
                  <a:lnTo>
                    <a:pt x="81" y="101"/>
                  </a:lnTo>
                  <a:lnTo>
                    <a:pt x="81" y="101"/>
                  </a:lnTo>
                  <a:lnTo>
                    <a:pt x="81" y="102"/>
                  </a:lnTo>
                  <a:lnTo>
                    <a:pt x="82" y="102"/>
                  </a:lnTo>
                  <a:lnTo>
                    <a:pt x="82" y="102"/>
                  </a:lnTo>
                  <a:lnTo>
                    <a:pt x="82" y="103"/>
                  </a:lnTo>
                  <a:lnTo>
                    <a:pt x="81" y="104"/>
                  </a:lnTo>
                  <a:lnTo>
                    <a:pt x="81" y="105"/>
                  </a:lnTo>
                  <a:lnTo>
                    <a:pt x="81" y="105"/>
                  </a:lnTo>
                  <a:lnTo>
                    <a:pt x="82" y="107"/>
                  </a:lnTo>
                  <a:lnTo>
                    <a:pt x="83" y="106"/>
                  </a:lnTo>
                  <a:lnTo>
                    <a:pt x="84" y="109"/>
                  </a:lnTo>
                  <a:lnTo>
                    <a:pt x="84" y="109"/>
                  </a:lnTo>
                  <a:lnTo>
                    <a:pt x="84" y="109"/>
                  </a:lnTo>
                  <a:lnTo>
                    <a:pt x="84" y="111"/>
                  </a:lnTo>
                  <a:lnTo>
                    <a:pt x="84" y="111"/>
                  </a:lnTo>
                  <a:lnTo>
                    <a:pt x="84" y="112"/>
                  </a:lnTo>
                  <a:lnTo>
                    <a:pt x="83" y="112"/>
                  </a:lnTo>
                  <a:lnTo>
                    <a:pt x="83" y="112"/>
                  </a:lnTo>
                  <a:lnTo>
                    <a:pt x="82" y="112"/>
                  </a:lnTo>
                  <a:lnTo>
                    <a:pt x="83" y="114"/>
                  </a:lnTo>
                  <a:lnTo>
                    <a:pt x="85" y="114"/>
                  </a:lnTo>
                  <a:lnTo>
                    <a:pt x="85" y="114"/>
                  </a:lnTo>
                  <a:lnTo>
                    <a:pt x="85" y="115"/>
                  </a:lnTo>
                  <a:lnTo>
                    <a:pt x="86" y="115"/>
                  </a:lnTo>
                  <a:lnTo>
                    <a:pt x="86" y="114"/>
                  </a:lnTo>
                  <a:lnTo>
                    <a:pt x="86" y="113"/>
                  </a:lnTo>
                  <a:lnTo>
                    <a:pt x="86" y="112"/>
                  </a:lnTo>
                  <a:lnTo>
                    <a:pt x="86" y="111"/>
                  </a:lnTo>
                  <a:lnTo>
                    <a:pt x="87" y="111"/>
                  </a:lnTo>
                  <a:lnTo>
                    <a:pt x="88" y="110"/>
                  </a:lnTo>
                  <a:lnTo>
                    <a:pt x="89" y="110"/>
                  </a:lnTo>
                  <a:lnTo>
                    <a:pt x="89" y="110"/>
                  </a:lnTo>
                  <a:lnTo>
                    <a:pt x="90" y="110"/>
                  </a:lnTo>
                  <a:lnTo>
                    <a:pt x="91" y="109"/>
                  </a:lnTo>
                  <a:lnTo>
                    <a:pt x="91" y="108"/>
                  </a:lnTo>
                  <a:lnTo>
                    <a:pt x="92" y="107"/>
                  </a:lnTo>
                  <a:lnTo>
                    <a:pt x="92" y="107"/>
                  </a:lnTo>
                  <a:lnTo>
                    <a:pt x="93" y="107"/>
                  </a:lnTo>
                  <a:lnTo>
                    <a:pt x="94" y="104"/>
                  </a:lnTo>
                  <a:lnTo>
                    <a:pt x="96" y="104"/>
                  </a:lnTo>
                  <a:lnTo>
                    <a:pt x="97" y="104"/>
                  </a:lnTo>
                  <a:lnTo>
                    <a:pt x="98" y="103"/>
                  </a:lnTo>
                  <a:lnTo>
                    <a:pt x="98" y="102"/>
                  </a:lnTo>
                  <a:lnTo>
                    <a:pt x="98" y="101"/>
                  </a:lnTo>
                  <a:lnTo>
                    <a:pt x="98" y="102"/>
                  </a:lnTo>
                  <a:lnTo>
                    <a:pt x="98" y="102"/>
                  </a:lnTo>
                  <a:lnTo>
                    <a:pt x="98" y="103"/>
                  </a:lnTo>
                  <a:lnTo>
                    <a:pt x="99" y="103"/>
                  </a:lnTo>
                  <a:lnTo>
                    <a:pt x="99" y="104"/>
                  </a:lnTo>
                  <a:lnTo>
                    <a:pt x="98" y="104"/>
                  </a:lnTo>
                  <a:lnTo>
                    <a:pt x="98" y="105"/>
                  </a:lnTo>
                  <a:lnTo>
                    <a:pt x="97" y="105"/>
                  </a:lnTo>
                  <a:lnTo>
                    <a:pt x="96" y="106"/>
                  </a:lnTo>
                  <a:lnTo>
                    <a:pt x="95" y="106"/>
                  </a:lnTo>
                  <a:lnTo>
                    <a:pt x="95" y="106"/>
                  </a:lnTo>
                  <a:lnTo>
                    <a:pt x="96" y="109"/>
                  </a:lnTo>
                  <a:lnTo>
                    <a:pt x="95" y="109"/>
                  </a:lnTo>
                  <a:lnTo>
                    <a:pt x="95" y="109"/>
                  </a:lnTo>
                  <a:lnTo>
                    <a:pt x="94" y="109"/>
                  </a:lnTo>
                  <a:lnTo>
                    <a:pt x="92" y="111"/>
                  </a:lnTo>
                  <a:lnTo>
                    <a:pt x="92" y="112"/>
                  </a:lnTo>
                  <a:lnTo>
                    <a:pt x="92" y="113"/>
                  </a:lnTo>
                  <a:lnTo>
                    <a:pt x="91" y="113"/>
                  </a:lnTo>
                  <a:lnTo>
                    <a:pt x="91" y="114"/>
                  </a:lnTo>
                  <a:lnTo>
                    <a:pt x="89" y="115"/>
                  </a:lnTo>
                  <a:lnTo>
                    <a:pt x="89" y="115"/>
                  </a:lnTo>
                  <a:lnTo>
                    <a:pt x="89" y="115"/>
                  </a:lnTo>
                  <a:lnTo>
                    <a:pt x="89" y="116"/>
                  </a:lnTo>
                  <a:lnTo>
                    <a:pt x="91" y="116"/>
                  </a:lnTo>
                  <a:lnTo>
                    <a:pt x="92" y="115"/>
                  </a:lnTo>
                  <a:lnTo>
                    <a:pt x="92" y="115"/>
                  </a:lnTo>
                  <a:lnTo>
                    <a:pt x="93" y="115"/>
                  </a:lnTo>
                  <a:lnTo>
                    <a:pt x="94" y="113"/>
                  </a:lnTo>
                  <a:lnTo>
                    <a:pt x="94" y="112"/>
                  </a:lnTo>
                  <a:lnTo>
                    <a:pt x="95" y="111"/>
                  </a:lnTo>
                  <a:lnTo>
                    <a:pt x="95" y="111"/>
                  </a:lnTo>
                  <a:lnTo>
                    <a:pt x="96" y="111"/>
                  </a:lnTo>
                  <a:lnTo>
                    <a:pt x="96" y="112"/>
                  </a:lnTo>
                  <a:lnTo>
                    <a:pt x="96" y="113"/>
                  </a:lnTo>
                  <a:lnTo>
                    <a:pt x="96" y="114"/>
                  </a:lnTo>
                  <a:lnTo>
                    <a:pt x="95" y="115"/>
                  </a:lnTo>
                  <a:lnTo>
                    <a:pt x="95" y="115"/>
                  </a:lnTo>
                  <a:lnTo>
                    <a:pt x="94" y="116"/>
                  </a:lnTo>
                  <a:lnTo>
                    <a:pt x="94" y="117"/>
                  </a:lnTo>
                  <a:lnTo>
                    <a:pt x="94" y="117"/>
                  </a:lnTo>
                  <a:lnTo>
                    <a:pt x="95" y="117"/>
                  </a:lnTo>
                  <a:lnTo>
                    <a:pt x="96" y="117"/>
                  </a:lnTo>
                  <a:lnTo>
                    <a:pt x="98" y="117"/>
                  </a:lnTo>
                  <a:lnTo>
                    <a:pt x="98" y="118"/>
                  </a:lnTo>
                  <a:lnTo>
                    <a:pt x="96" y="120"/>
                  </a:lnTo>
                  <a:lnTo>
                    <a:pt x="96" y="120"/>
                  </a:lnTo>
                  <a:lnTo>
                    <a:pt x="97" y="120"/>
                  </a:lnTo>
                  <a:lnTo>
                    <a:pt x="98" y="122"/>
                  </a:lnTo>
                  <a:lnTo>
                    <a:pt x="98" y="123"/>
                  </a:lnTo>
                  <a:lnTo>
                    <a:pt x="98" y="123"/>
                  </a:lnTo>
                  <a:lnTo>
                    <a:pt x="95" y="126"/>
                  </a:lnTo>
                  <a:lnTo>
                    <a:pt x="95" y="127"/>
                  </a:lnTo>
                  <a:lnTo>
                    <a:pt x="96" y="127"/>
                  </a:lnTo>
                  <a:lnTo>
                    <a:pt x="96" y="128"/>
                  </a:lnTo>
                  <a:lnTo>
                    <a:pt x="98" y="129"/>
                  </a:lnTo>
                  <a:lnTo>
                    <a:pt x="99" y="129"/>
                  </a:lnTo>
                  <a:lnTo>
                    <a:pt x="99" y="130"/>
                  </a:lnTo>
                  <a:lnTo>
                    <a:pt x="101" y="132"/>
                  </a:lnTo>
                  <a:lnTo>
                    <a:pt x="101" y="132"/>
                  </a:lnTo>
                  <a:lnTo>
                    <a:pt x="105" y="132"/>
                  </a:lnTo>
                  <a:lnTo>
                    <a:pt x="107" y="133"/>
                  </a:lnTo>
                  <a:lnTo>
                    <a:pt x="108" y="134"/>
                  </a:lnTo>
                  <a:lnTo>
                    <a:pt x="110" y="133"/>
                  </a:lnTo>
                  <a:lnTo>
                    <a:pt x="112" y="133"/>
                  </a:lnTo>
                  <a:lnTo>
                    <a:pt x="113" y="132"/>
                  </a:lnTo>
                  <a:lnTo>
                    <a:pt x="114" y="131"/>
                  </a:lnTo>
                  <a:lnTo>
                    <a:pt x="114" y="129"/>
                  </a:lnTo>
                  <a:lnTo>
                    <a:pt x="115" y="129"/>
                  </a:lnTo>
                  <a:lnTo>
                    <a:pt x="115" y="129"/>
                  </a:lnTo>
                  <a:lnTo>
                    <a:pt x="116" y="129"/>
                  </a:lnTo>
                  <a:lnTo>
                    <a:pt x="116" y="132"/>
                  </a:lnTo>
                  <a:lnTo>
                    <a:pt x="117" y="132"/>
                  </a:lnTo>
                  <a:lnTo>
                    <a:pt x="116" y="133"/>
                  </a:lnTo>
                  <a:lnTo>
                    <a:pt x="117" y="133"/>
                  </a:lnTo>
                  <a:lnTo>
                    <a:pt x="117" y="134"/>
                  </a:lnTo>
                  <a:lnTo>
                    <a:pt x="117" y="134"/>
                  </a:lnTo>
                  <a:lnTo>
                    <a:pt x="118" y="135"/>
                  </a:lnTo>
                  <a:lnTo>
                    <a:pt x="118" y="135"/>
                  </a:lnTo>
                  <a:lnTo>
                    <a:pt x="119" y="135"/>
                  </a:lnTo>
                  <a:lnTo>
                    <a:pt x="119" y="134"/>
                  </a:lnTo>
                  <a:lnTo>
                    <a:pt x="120" y="134"/>
                  </a:lnTo>
                  <a:lnTo>
                    <a:pt x="120" y="134"/>
                  </a:lnTo>
                  <a:lnTo>
                    <a:pt x="122" y="134"/>
                  </a:lnTo>
                  <a:lnTo>
                    <a:pt x="122" y="133"/>
                  </a:lnTo>
                  <a:lnTo>
                    <a:pt x="123" y="133"/>
                  </a:lnTo>
                  <a:lnTo>
                    <a:pt x="123" y="133"/>
                  </a:lnTo>
                  <a:lnTo>
                    <a:pt x="125" y="131"/>
                  </a:lnTo>
                  <a:lnTo>
                    <a:pt x="125" y="131"/>
                  </a:lnTo>
                  <a:lnTo>
                    <a:pt x="126" y="130"/>
                  </a:lnTo>
                  <a:lnTo>
                    <a:pt x="127" y="129"/>
                  </a:lnTo>
                  <a:lnTo>
                    <a:pt x="126" y="129"/>
                  </a:lnTo>
                  <a:lnTo>
                    <a:pt x="128" y="128"/>
                  </a:lnTo>
                  <a:lnTo>
                    <a:pt x="129" y="129"/>
                  </a:lnTo>
                  <a:lnTo>
                    <a:pt x="130" y="129"/>
                  </a:lnTo>
                  <a:lnTo>
                    <a:pt x="132" y="128"/>
                  </a:lnTo>
                  <a:lnTo>
                    <a:pt x="135" y="128"/>
                  </a:lnTo>
                  <a:lnTo>
                    <a:pt x="136" y="127"/>
                  </a:lnTo>
                  <a:lnTo>
                    <a:pt x="137" y="125"/>
                  </a:lnTo>
                  <a:lnTo>
                    <a:pt x="137" y="123"/>
                  </a:lnTo>
                  <a:lnTo>
                    <a:pt x="137" y="122"/>
                  </a:lnTo>
                  <a:lnTo>
                    <a:pt x="138" y="122"/>
                  </a:lnTo>
                  <a:lnTo>
                    <a:pt x="139" y="120"/>
                  </a:lnTo>
                  <a:lnTo>
                    <a:pt x="140" y="120"/>
                  </a:lnTo>
                  <a:lnTo>
                    <a:pt x="140" y="118"/>
                  </a:lnTo>
                  <a:lnTo>
                    <a:pt x="140" y="118"/>
                  </a:lnTo>
                  <a:lnTo>
                    <a:pt x="140" y="118"/>
                  </a:lnTo>
                  <a:lnTo>
                    <a:pt x="141" y="118"/>
                  </a:lnTo>
                  <a:lnTo>
                    <a:pt x="142" y="117"/>
                  </a:lnTo>
                  <a:lnTo>
                    <a:pt x="142" y="116"/>
                  </a:lnTo>
                  <a:lnTo>
                    <a:pt x="143" y="115"/>
                  </a:lnTo>
                  <a:lnTo>
                    <a:pt x="143" y="114"/>
                  </a:lnTo>
                  <a:lnTo>
                    <a:pt x="143" y="113"/>
                  </a:lnTo>
                  <a:lnTo>
                    <a:pt x="144" y="112"/>
                  </a:lnTo>
                  <a:lnTo>
                    <a:pt x="144" y="111"/>
                  </a:lnTo>
                  <a:lnTo>
                    <a:pt x="146" y="110"/>
                  </a:lnTo>
                  <a:lnTo>
                    <a:pt x="147" y="109"/>
                  </a:lnTo>
                  <a:lnTo>
                    <a:pt x="148" y="107"/>
                  </a:lnTo>
                  <a:lnTo>
                    <a:pt x="149" y="107"/>
                  </a:lnTo>
                  <a:lnTo>
                    <a:pt x="149" y="106"/>
                  </a:lnTo>
                  <a:lnTo>
                    <a:pt x="150" y="105"/>
                  </a:lnTo>
                  <a:lnTo>
                    <a:pt x="150" y="105"/>
                  </a:lnTo>
                  <a:lnTo>
                    <a:pt x="150" y="104"/>
                  </a:lnTo>
                  <a:lnTo>
                    <a:pt x="150" y="104"/>
                  </a:lnTo>
                  <a:lnTo>
                    <a:pt x="152" y="104"/>
                  </a:lnTo>
                  <a:lnTo>
                    <a:pt x="153" y="103"/>
                  </a:lnTo>
                  <a:lnTo>
                    <a:pt x="154" y="102"/>
                  </a:lnTo>
                  <a:lnTo>
                    <a:pt x="155" y="101"/>
                  </a:lnTo>
                  <a:lnTo>
                    <a:pt x="157" y="99"/>
                  </a:lnTo>
                  <a:lnTo>
                    <a:pt x="158" y="98"/>
                  </a:lnTo>
                  <a:lnTo>
                    <a:pt x="158" y="97"/>
                  </a:lnTo>
                  <a:lnTo>
                    <a:pt x="158" y="97"/>
                  </a:lnTo>
                  <a:lnTo>
                    <a:pt x="159" y="95"/>
                  </a:lnTo>
                  <a:lnTo>
                    <a:pt x="159" y="94"/>
                  </a:lnTo>
                  <a:lnTo>
                    <a:pt x="159" y="93"/>
                  </a:lnTo>
                  <a:lnTo>
                    <a:pt x="159" y="93"/>
                  </a:lnTo>
                  <a:lnTo>
                    <a:pt x="160" y="91"/>
                  </a:lnTo>
                  <a:lnTo>
                    <a:pt x="161" y="90"/>
                  </a:lnTo>
                  <a:lnTo>
                    <a:pt x="162" y="87"/>
                  </a:lnTo>
                  <a:lnTo>
                    <a:pt x="164" y="85"/>
                  </a:lnTo>
                  <a:lnTo>
                    <a:pt x="164" y="83"/>
                  </a:lnTo>
                  <a:lnTo>
                    <a:pt x="165" y="82"/>
                  </a:lnTo>
                  <a:lnTo>
                    <a:pt x="165" y="81"/>
                  </a:lnTo>
                  <a:lnTo>
                    <a:pt x="164" y="79"/>
                  </a:lnTo>
                  <a:lnTo>
                    <a:pt x="165" y="76"/>
                  </a:lnTo>
                  <a:lnTo>
                    <a:pt x="166" y="75"/>
                  </a:lnTo>
                  <a:lnTo>
                    <a:pt x="166" y="74"/>
                  </a:lnTo>
                  <a:lnTo>
                    <a:pt x="166" y="71"/>
                  </a:lnTo>
                  <a:lnTo>
                    <a:pt x="166" y="69"/>
                  </a:lnTo>
                  <a:lnTo>
                    <a:pt x="166" y="68"/>
                  </a:lnTo>
                  <a:lnTo>
                    <a:pt x="164" y="68"/>
                  </a:lnTo>
                  <a:lnTo>
                    <a:pt x="164" y="68"/>
                  </a:lnTo>
                  <a:close/>
                  <a:moveTo>
                    <a:pt x="118" y="142"/>
                  </a:moveTo>
                  <a:lnTo>
                    <a:pt x="118" y="142"/>
                  </a:lnTo>
                  <a:lnTo>
                    <a:pt x="119" y="142"/>
                  </a:lnTo>
                  <a:lnTo>
                    <a:pt x="119" y="142"/>
                  </a:lnTo>
                  <a:lnTo>
                    <a:pt x="120" y="142"/>
                  </a:lnTo>
                  <a:lnTo>
                    <a:pt x="119" y="141"/>
                  </a:lnTo>
                  <a:lnTo>
                    <a:pt x="118" y="142"/>
                  </a:lnTo>
                  <a:lnTo>
                    <a:pt x="118" y="142"/>
                  </a:lnTo>
                  <a:close/>
                  <a:moveTo>
                    <a:pt x="117" y="143"/>
                  </a:moveTo>
                  <a:lnTo>
                    <a:pt x="116" y="143"/>
                  </a:lnTo>
                  <a:lnTo>
                    <a:pt x="115" y="144"/>
                  </a:lnTo>
                  <a:lnTo>
                    <a:pt x="115" y="144"/>
                  </a:lnTo>
                  <a:lnTo>
                    <a:pt x="115" y="143"/>
                  </a:lnTo>
                  <a:lnTo>
                    <a:pt x="114" y="143"/>
                  </a:lnTo>
                  <a:lnTo>
                    <a:pt x="113" y="144"/>
                  </a:lnTo>
                  <a:lnTo>
                    <a:pt x="112" y="144"/>
                  </a:lnTo>
                  <a:lnTo>
                    <a:pt x="112" y="144"/>
                  </a:lnTo>
                  <a:lnTo>
                    <a:pt x="111" y="143"/>
                  </a:lnTo>
                  <a:lnTo>
                    <a:pt x="109" y="143"/>
                  </a:lnTo>
                  <a:lnTo>
                    <a:pt x="107" y="142"/>
                  </a:lnTo>
                  <a:lnTo>
                    <a:pt x="107" y="142"/>
                  </a:lnTo>
                  <a:lnTo>
                    <a:pt x="107" y="142"/>
                  </a:lnTo>
                  <a:lnTo>
                    <a:pt x="106" y="142"/>
                  </a:lnTo>
                  <a:lnTo>
                    <a:pt x="106" y="142"/>
                  </a:lnTo>
                  <a:lnTo>
                    <a:pt x="104" y="140"/>
                  </a:lnTo>
                  <a:lnTo>
                    <a:pt x="104" y="141"/>
                  </a:lnTo>
                  <a:lnTo>
                    <a:pt x="104" y="143"/>
                  </a:lnTo>
                  <a:lnTo>
                    <a:pt x="104" y="144"/>
                  </a:lnTo>
                  <a:lnTo>
                    <a:pt x="104" y="144"/>
                  </a:lnTo>
                  <a:lnTo>
                    <a:pt x="104" y="145"/>
                  </a:lnTo>
                  <a:lnTo>
                    <a:pt x="104" y="145"/>
                  </a:lnTo>
                  <a:lnTo>
                    <a:pt x="104" y="146"/>
                  </a:lnTo>
                  <a:lnTo>
                    <a:pt x="104" y="146"/>
                  </a:lnTo>
                  <a:lnTo>
                    <a:pt x="104" y="147"/>
                  </a:lnTo>
                  <a:lnTo>
                    <a:pt x="103" y="148"/>
                  </a:lnTo>
                  <a:lnTo>
                    <a:pt x="103" y="148"/>
                  </a:lnTo>
                  <a:lnTo>
                    <a:pt x="103" y="148"/>
                  </a:lnTo>
                  <a:lnTo>
                    <a:pt x="102" y="147"/>
                  </a:lnTo>
                  <a:lnTo>
                    <a:pt x="102" y="148"/>
                  </a:lnTo>
                  <a:lnTo>
                    <a:pt x="102" y="148"/>
                  </a:lnTo>
                  <a:lnTo>
                    <a:pt x="102" y="149"/>
                  </a:lnTo>
                  <a:lnTo>
                    <a:pt x="101" y="150"/>
                  </a:lnTo>
                  <a:lnTo>
                    <a:pt x="101" y="151"/>
                  </a:lnTo>
                  <a:lnTo>
                    <a:pt x="102" y="152"/>
                  </a:lnTo>
                  <a:lnTo>
                    <a:pt x="102" y="152"/>
                  </a:lnTo>
                  <a:lnTo>
                    <a:pt x="102" y="153"/>
                  </a:lnTo>
                  <a:lnTo>
                    <a:pt x="104" y="153"/>
                  </a:lnTo>
                  <a:lnTo>
                    <a:pt x="103" y="154"/>
                  </a:lnTo>
                  <a:lnTo>
                    <a:pt x="103" y="155"/>
                  </a:lnTo>
                  <a:lnTo>
                    <a:pt x="104" y="155"/>
                  </a:lnTo>
                  <a:lnTo>
                    <a:pt x="104" y="155"/>
                  </a:lnTo>
                  <a:lnTo>
                    <a:pt x="104" y="155"/>
                  </a:lnTo>
                  <a:lnTo>
                    <a:pt x="105" y="155"/>
                  </a:lnTo>
                  <a:lnTo>
                    <a:pt x="105" y="155"/>
                  </a:lnTo>
                  <a:lnTo>
                    <a:pt x="107" y="155"/>
                  </a:lnTo>
                  <a:lnTo>
                    <a:pt x="107" y="155"/>
                  </a:lnTo>
                  <a:lnTo>
                    <a:pt x="108" y="154"/>
                  </a:lnTo>
                  <a:lnTo>
                    <a:pt x="108" y="154"/>
                  </a:lnTo>
                  <a:lnTo>
                    <a:pt x="109" y="154"/>
                  </a:lnTo>
                  <a:lnTo>
                    <a:pt x="109" y="154"/>
                  </a:lnTo>
                  <a:lnTo>
                    <a:pt x="109" y="154"/>
                  </a:lnTo>
                  <a:lnTo>
                    <a:pt x="108" y="155"/>
                  </a:lnTo>
                  <a:lnTo>
                    <a:pt x="110" y="155"/>
                  </a:lnTo>
                  <a:lnTo>
                    <a:pt x="111" y="154"/>
                  </a:lnTo>
                  <a:lnTo>
                    <a:pt x="111" y="154"/>
                  </a:lnTo>
                  <a:lnTo>
                    <a:pt x="112" y="153"/>
                  </a:lnTo>
                  <a:lnTo>
                    <a:pt x="112" y="152"/>
                  </a:lnTo>
                  <a:lnTo>
                    <a:pt x="113" y="152"/>
                  </a:lnTo>
                  <a:lnTo>
                    <a:pt x="112" y="152"/>
                  </a:lnTo>
                  <a:lnTo>
                    <a:pt x="112" y="151"/>
                  </a:lnTo>
                  <a:lnTo>
                    <a:pt x="113" y="149"/>
                  </a:lnTo>
                  <a:lnTo>
                    <a:pt x="114" y="149"/>
                  </a:lnTo>
                  <a:lnTo>
                    <a:pt x="115" y="148"/>
                  </a:lnTo>
                  <a:lnTo>
                    <a:pt x="115" y="146"/>
                  </a:lnTo>
                  <a:lnTo>
                    <a:pt x="115" y="146"/>
                  </a:lnTo>
                  <a:lnTo>
                    <a:pt x="116" y="145"/>
                  </a:lnTo>
                  <a:lnTo>
                    <a:pt x="116" y="145"/>
                  </a:lnTo>
                  <a:lnTo>
                    <a:pt x="117" y="144"/>
                  </a:lnTo>
                  <a:lnTo>
                    <a:pt x="117" y="144"/>
                  </a:lnTo>
                  <a:lnTo>
                    <a:pt x="117" y="143"/>
                  </a:lnTo>
                  <a:lnTo>
                    <a:pt x="117" y="143"/>
                  </a:lnTo>
                  <a:lnTo>
                    <a:pt x="117" y="143"/>
                  </a:lnTo>
                  <a:close/>
                  <a:moveTo>
                    <a:pt x="112" y="14"/>
                  </a:moveTo>
                  <a:lnTo>
                    <a:pt x="111" y="15"/>
                  </a:lnTo>
                  <a:lnTo>
                    <a:pt x="111" y="16"/>
                  </a:lnTo>
                  <a:lnTo>
                    <a:pt x="111" y="17"/>
                  </a:lnTo>
                  <a:lnTo>
                    <a:pt x="111" y="17"/>
                  </a:lnTo>
                  <a:lnTo>
                    <a:pt x="111" y="18"/>
                  </a:lnTo>
                  <a:lnTo>
                    <a:pt x="113" y="18"/>
                  </a:lnTo>
                  <a:lnTo>
                    <a:pt x="113" y="17"/>
                  </a:lnTo>
                  <a:lnTo>
                    <a:pt x="113" y="17"/>
                  </a:lnTo>
                  <a:lnTo>
                    <a:pt x="113" y="17"/>
                  </a:lnTo>
                  <a:lnTo>
                    <a:pt x="113" y="15"/>
                  </a:lnTo>
                  <a:lnTo>
                    <a:pt x="113" y="15"/>
                  </a:lnTo>
                  <a:lnTo>
                    <a:pt x="112" y="14"/>
                  </a:lnTo>
                  <a:lnTo>
                    <a:pt x="112" y="14"/>
                  </a:lnTo>
                  <a:lnTo>
                    <a:pt x="112" y="14"/>
                  </a:lnTo>
                  <a:close/>
                  <a:moveTo>
                    <a:pt x="104" y="136"/>
                  </a:moveTo>
                  <a:lnTo>
                    <a:pt x="103" y="138"/>
                  </a:lnTo>
                  <a:lnTo>
                    <a:pt x="106" y="136"/>
                  </a:lnTo>
                  <a:lnTo>
                    <a:pt x="104" y="136"/>
                  </a:lnTo>
                  <a:lnTo>
                    <a:pt x="104" y="136"/>
                  </a:lnTo>
                  <a:close/>
                  <a:moveTo>
                    <a:pt x="119" y="140"/>
                  </a:moveTo>
                  <a:lnTo>
                    <a:pt x="118" y="137"/>
                  </a:lnTo>
                  <a:lnTo>
                    <a:pt x="117" y="138"/>
                  </a:lnTo>
                  <a:lnTo>
                    <a:pt x="117" y="139"/>
                  </a:lnTo>
                  <a:lnTo>
                    <a:pt x="118" y="140"/>
                  </a:lnTo>
                  <a:lnTo>
                    <a:pt x="119" y="140"/>
                  </a:lnTo>
                  <a:lnTo>
                    <a:pt x="119" y="140"/>
                  </a:lnTo>
                  <a:lnTo>
                    <a:pt x="119" y="14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pPr>
                <a:lnSpc>
                  <a:spcPct val="95000"/>
                </a:lnSpc>
                <a:spcAft>
                  <a:spcPts val="800"/>
                </a:spcAft>
                <a:buClr>
                  <a:srgbClr val="969696"/>
                </a:buClr>
              </a:pPr>
              <a:endParaRPr lang="en-US" noProof="1"/>
            </a:p>
          </p:txBody>
        </p:sp>
        <p:sp>
          <p:nvSpPr>
            <p:cNvPr id="837" name="Ellipse 836"/>
            <p:cNvSpPr/>
            <p:nvPr/>
          </p:nvSpPr>
          <p:spPr bwMode="gray">
            <a:xfrm>
              <a:off x="750887" y="4302125"/>
              <a:ext cx="79375" cy="79375"/>
            </a:xfrm>
            <a:prstGeom prst="ellipse">
              <a:avLst/>
            </a:prstGeom>
            <a:gradFill flip="none" rotWithShape="1">
              <a:gsLst>
                <a:gs pos="0">
                  <a:schemeClr val="bg1">
                    <a:lumMod val="50000"/>
                  </a:schemeClr>
                </a:gs>
                <a:gs pos="100000">
                  <a:schemeClr val="bg1">
                    <a:lumMod val="75000"/>
                  </a:schemeClr>
                </a:gs>
              </a:gsLst>
              <a:lin ang="16200000" scaled="1"/>
              <a:tileRect/>
            </a:gradFill>
            <a:ln w="12700">
              <a:solidFill>
                <a:schemeClr val="bg1">
                  <a:lumMod val="50000"/>
                </a:schemeClr>
              </a:solidFill>
              <a:miter lim="800000"/>
              <a:headEnd/>
              <a:tailEnd/>
            </a:ln>
            <a:effectLst>
              <a:outerShdw blurRad="38100" dist="254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grpSp>
    </p:spTree>
    <p:extLst>
      <p:ext uri="{BB962C8B-B14F-4D97-AF65-F5344CB8AC3E}">
        <p14:creationId xmlns:p14="http://schemas.microsoft.com/office/powerpoint/2010/main" val="102212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Distribution </a:t>
            </a:r>
            <a:r>
              <a:rPr lang="de-DE" b="0" dirty="0" smtClean="0"/>
              <a:t>– </a:t>
            </a:r>
            <a:r>
              <a:rPr lang="en-US" b="0" noProof="1" smtClean="0"/>
              <a:t>Market Area Strategies </a:t>
            </a:r>
            <a:endParaRPr lang="en-US" b="0" noProof="1"/>
          </a:p>
        </p:txBody>
      </p:sp>
      <p:sp>
        <p:nvSpPr>
          <p:cNvPr id="3" name="Textplatzhalter 2"/>
          <p:cNvSpPr>
            <a:spLocks noGrp="1"/>
          </p:cNvSpPr>
          <p:nvPr>
            <p:ph type="body" sz="quarter" idx="13"/>
          </p:nvPr>
        </p:nvSpPr>
        <p:spPr bwMode="gray"/>
        <p:txBody>
          <a:bodyPr/>
          <a:lstStyle/>
          <a:p>
            <a:r>
              <a:rPr lang="en-US" noProof="1" smtClean="0"/>
              <a:t>Basic principles for market areas / market development</a:t>
            </a:r>
            <a:endParaRPr lang="en-US" noProof="1"/>
          </a:p>
        </p:txBody>
      </p:sp>
      <p:grpSp>
        <p:nvGrpSpPr>
          <p:cNvPr id="10" name="Gruppieren 9"/>
          <p:cNvGrpSpPr/>
          <p:nvPr/>
        </p:nvGrpSpPr>
        <p:grpSpPr>
          <a:xfrm>
            <a:off x="324643" y="1555200"/>
            <a:ext cx="8495461" cy="4979323"/>
            <a:chOff x="324643" y="1555200"/>
            <a:chExt cx="8495461" cy="4979323"/>
          </a:xfrm>
        </p:grpSpPr>
        <p:grpSp>
          <p:nvGrpSpPr>
            <p:cNvPr id="66" name="Group 362"/>
            <p:cNvGrpSpPr>
              <a:grpSpLocks/>
            </p:cNvGrpSpPr>
            <p:nvPr/>
          </p:nvGrpSpPr>
          <p:grpSpPr bwMode="gray">
            <a:xfrm>
              <a:off x="324942" y="2194339"/>
              <a:ext cx="8136150" cy="3633930"/>
              <a:chOff x="-22397" y="-19887"/>
              <a:chExt cx="34671" cy="16911"/>
            </a:xfrm>
            <a:solidFill>
              <a:srgbClr val="E6E6E6"/>
            </a:solidFill>
            <a:effectLst>
              <a:outerShdw blurRad="127000" dist="25400" dir="2700000" algn="tl" rotWithShape="0">
                <a:prstClr val="black">
                  <a:alpha val="30000"/>
                </a:prstClr>
              </a:outerShdw>
            </a:effectLst>
          </p:grpSpPr>
          <p:sp>
            <p:nvSpPr>
              <p:cNvPr id="67" name="Freeform 188"/>
              <p:cNvSpPr>
                <a:spLocks/>
              </p:cNvSpPr>
              <p:nvPr/>
            </p:nvSpPr>
            <p:spPr bwMode="gray">
              <a:xfrm>
                <a:off x="-1758" y="-8428"/>
                <a:ext cx="966" cy="1763"/>
              </a:xfrm>
              <a:custGeom>
                <a:avLst/>
                <a:gdLst>
                  <a:gd name="T0" fmla="*/ 88 w 409"/>
                  <a:gd name="T1" fmla="*/ 219 h 746"/>
                  <a:gd name="T2" fmla="*/ 104 w 409"/>
                  <a:gd name="T3" fmla="*/ 214 h 746"/>
                  <a:gd name="T4" fmla="*/ 134 w 409"/>
                  <a:gd name="T5" fmla="*/ 218 h 746"/>
                  <a:gd name="T6" fmla="*/ 134 w 409"/>
                  <a:gd name="T7" fmla="*/ 202 h 746"/>
                  <a:gd name="T8" fmla="*/ 173 w 409"/>
                  <a:gd name="T9" fmla="*/ 207 h 746"/>
                  <a:gd name="T10" fmla="*/ 186 w 409"/>
                  <a:gd name="T11" fmla="*/ 188 h 746"/>
                  <a:gd name="T12" fmla="*/ 216 w 409"/>
                  <a:gd name="T13" fmla="*/ 193 h 746"/>
                  <a:gd name="T14" fmla="*/ 214 w 409"/>
                  <a:gd name="T15" fmla="*/ 172 h 746"/>
                  <a:gd name="T16" fmla="*/ 223 w 409"/>
                  <a:gd name="T17" fmla="*/ 150 h 746"/>
                  <a:gd name="T18" fmla="*/ 225 w 409"/>
                  <a:gd name="T19" fmla="*/ 172 h 746"/>
                  <a:gd name="T20" fmla="*/ 230 w 409"/>
                  <a:gd name="T21" fmla="*/ 186 h 746"/>
                  <a:gd name="T22" fmla="*/ 239 w 409"/>
                  <a:gd name="T23" fmla="*/ 159 h 746"/>
                  <a:gd name="T24" fmla="*/ 244 w 409"/>
                  <a:gd name="T25" fmla="*/ 124 h 746"/>
                  <a:gd name="T26" fmla="*/ 255 w 409"/>
                  <a:gd name="T27" fmla="*/ 138 h 746"/>
                  <a:gd name="T28" fmla="*/ 269 w 409"/>
                  <a:gd name="T29" fmla="*/ 126 h 746"/>
                  <a:gd name="T30" fmla="*/ 271 w 409"/>
                  <a:gd name="T31" fmla="*/ 88 h 746"/>
                  <a:gd name="T32" fmla="*/ 288 w 409"/>
                  <a:gd name="T33" fmla="*/ 88 h 746"/>
                  <a:gd name="T34" fmla="*/ 312 w 409"/>
                  <a:gd name="T35" fmla="*/ 62 h 746"/>
                  <a:gd name="T36" fmla="*/ 315 w 409"/>
                  <a:gd name="T37" fmla="*/ 26 h 746"/>
                  <a:gd name="T38" fmla="*/ 336 w 409"/>
                  <a:gd name="T39" fmla="*/ 0 h 746"/>
                  <a:gd name="T40" fmla="*/ 372 w 409"/>
                  <a:gd name="T41" fmla="*/ 41 h 746"/>
                  <a:gd name="T42" fmla="*/ 372 w 409"/>
                  <a:gd name="T43" fmla="*/ 56 h 746"/>
                  <a:gd name="T44" fmla="*/ 395 w 409"/>
                  <a:gd name="T45" fmla="*/ 110 h 746"/>
                  <a:gd name="T46" fmla="*/ 382 w 409"/>
                  <a:gd name="T47" fmla="*/ 143 h 746"/>
                  <a:gd name="T48" fmla="*/ 402 w 409"/>
                  <a:gd name="T49" fmla="*/ 193 h 746"/>
                  <a:gd name="T50" fmla="*/ 375 w 409"/>
                  <a:gd name="T51" fmla="*/ 188 h 746"/>
                  <a:gd name="T52" fmla="*/ 354 w 409"/>
                  <a:gd name="T53" fmla="*/ 193 h 746"/>
                  <a:gd name="T54" fmla="*/ 358 w 409"/>
                  <a:gd name="T55" fmla="*/ 221 h 746"/>
                  <a:gd name="T56" fmla="*/ 333 w 409"/>
                  <a:gd name="T57" fmla="*/ 259 h 746"/>
                  <a:gd name="T58" fmla="*/ 338 w 409"/>
                  <a:gd name="T59" fmla="*/ 312 h 746"/>
                  <a:gd name="T60" fmla="*/ 267 w 409"/>
                  <a:gd name="T61" fmla="*/ 478 h 746"/>
                  <a:gd name="T62" fmla="*/ 211 w 409"/>
                  <a:gd name="T63" fmla="*/ 609 h 746"/>
                  <a:gd name="T64" fmla="*/ 189 w 409"/>
                  <a:gd name="T65" fmla="*/ 676 h 746"/>
                  <a:gd name="T66" fmla="*/ 149 w 409"/>
                  <a:gd name="T67" fmla="*/ 712 h 746"/>
                  <a:gd name="T68" fmla="*/ 133 w 409"/>
                  <a:gd name="T69" fmla="*/ 710 h 746"/>
                  <a:gd name="T70" fmla="*/ 60 w 409"/>
                  <a:gd name="T71" fmla="*/ 717 h 746"/>
                  <a:gd name="T72" fmla="*/ 28 w 409"/>
                  <a:gd name="T73" fmla="*/ 675 h 746"/>
                  <a:gd name="T74" fmla="*/ 41 w 409"/>
                  <a:gd name="T75" fmla="*/ 659 h 746"/>
                  <a:gd name="T76" fmla="*/ 5 w 409"/>
                  <a:gd name="T77" fmla="*/ 556 h 746"/>
                  <a:gd name="T78" fmla="*/ 39 w 409"/>
                  <a:gd name="T79" fmla="*/ 473 h 746"/>
                  <a:gd name="T80" fmla="*/ 79 w 409"/>
                  <a:gd name="T81" fmla="*/ 436 h 746"/>
                  <a:gd name="T82" fmla="*/ 71 w 409"/>
                  <a:gd name="T83" fmla="*/ 349 h 746"/>
                  <a:gd name="T84" fmla="*/ 67 w 409"/>
                  <a:gd name="T85" fmla="*/ 271 h 746"/>
                  <a:gd name="T86" fmla="*/ 94 w 409"/>
                  <a:gd name="T87" fmla="*/ 239 h 746"/>
                  <a:gd name="T88" fmla="*/ 88 w 409"/>
                  <a:gd name="T89" fmla="*/ 21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746">
                    <a:moveTo>
                      <a:pt x="88" y="219"/>
                    </a:moveTo>
                    <a:cubicBezTo>
                      <a:pt x="104" y="214"/>
                      <a:pt x="104" y="214"/>
                      <a:pt x="104" y="214"/>
                    </a:cubicBezTo>
                    <a:cubicBezTo>
                      <a:pt x="134" y="218"/>
                      <a:pt x="134" y="218"/>
                      <a:pt x="134" y="218"/>
                    </a:cubicBezTo>
                    <a:cubicBezTo>
                      <a:pt x="134" y="202"/>
                      <a:pt x="134" y="202"/>
                      <a:pt x="134" y="202"/>
                    </a:cubicBezTo>
                    <a:cubicBezTo>
                      <a:pt x="173" y="207"/>
                      <a:pt x="173" y="207"/>
                      <a:pt x="173" y="207"/>
                    </a:cubicBezTo>
                    <a:cubicBezTo>
                      <a:pt x="186" y="188"/>
                      <a:pt x="186" y="188"/>
                      <a:pt x="186" y="188"/>
                    </a:cubicBezTo>
                    <a:cubicBezTo>
                      <a:pt x="216" y="193"/>
                      <a:pt x="216" y="193"/>
                      <a:pt x="216" y="193"/>
                    </a:cubicBezTo>
                    <a:cubicBezTo>
                      <a:pt x="214" y="172"/>
                      <a:pt x="214" y="172"/>
                      <a:pt x="214" y="172"/>
                    </a:cubicBezTo>
                    <a:cubicBezTo>
                      <a:pt x="223" y="150"/>
                      <a:pt x="223" y="150"/>
                      <a:pt x="223" y="150"/>
                    </a:cubicBezTo>
                    <a:cubicBezTo>
                      <a:pt x="225" y="172"/>
                      <a:pt x="225" y="172"/>
                      <a:pt x="225" y="172"/>
                    </a:cubicBezTo>
                    <a:cubicBezTo>
                      <a:pt x="230" y="186"/>
                      <a:pt x="230" y="186"/>
                      <a:pt x="230" y="186"/>
                    </a:cubicBezTo>
                    <a:cubicBezTo>
                      <a:pt x="239" y="159"/>
                      <a:pt x="239" y="159"/>
                      <a:pt x="239" y="159"/>
                    </a:cubicBezTo>
                    <a:cubicBezTo>
                      <a:pt x="239" y="159"/>
                      <a:pt x="237" y="129"/>
                      <a:pt x="244" y="124"/>
                    </a:cubicBezTo>
                    <a:cubicBezTo>
                      <a:pt x="251" y="118"/>
                      <a:pt x="255" y="138"/>
                      <a:pt x="255" y="138"/>
                    </a:cubicBezTo>
                    <a:cubicBezTo>
                      <a:pt x="255" y="138"/>
                      <a:pt x="260" y="136"/>
                      <a:pt x="269" y="126"/>
                    </a:cubicBezTo>
                    <a:cubicBezTo>
                      <a:pt x="278" y="115"/>
                      <a:pt x="264" y="95"/>
                      <a:pt x="271" y="88"/>
                    </a:cubicBezTo>
                    <a:cubicBezTo>
                      <a:pt x="278" y="81"/>
                      <a:pt x="288" y="88"/>
                      <a:pt x="288" y="88"/>
                    </a:cubicBezTo>
                    <a:cubicBezTo>
                      <a:pt x="288" y="88"/>
                      <a:pt x="306" y="74"/>
                      <a:pt x="312" y="62"/>
                    </a:cubicBezTo>
                    <a:cubicBezTo>
                      <a:pt x="317" y="49"/>
                      <a:pt x="315" y="26"/>
                      <a:pt x="315" y="26"/>
                    </a:cubicBezTo>
                    <a:cubicBezTo>
                      <a:pt x="336" y="0"/>
                      <a:pt x="336" y="0"/>
                      <a:pt x="336" y="0"/>
                    </a:cubicBezTo>
                    <a:cubicBezTo>
                      <a:pt x="372" y="41"/>
                      <a:pt x="372" y="41"/>
                      <a:pt x="372" y="41"/>
                    </a:cubicBezTo>
                    <a:cubicBezTo>
                      <a:pt x="372" y="41"/>
                      <a:pt x="372" y="51"/>
                      <a:pt x="372" y="56"/>
                    </a:cubicBezTo>
                    <a:cubicBezTo>
                      <a:pt x="372" y="62"/>
                      <a:pt x="395" y="110"/>
                      <a:pt x="395" y="110"/>
                    </a:cubicBezTo>
                    <a:cubicBezTo>
                      <a:pt x="382" y="143"/>
                      <a:pt x="382" y="143"/>
                      <a:pt x="382" y="143"/>
                    </a:cubicBezTo>
                    <a:cubicBezTo>
                      <a:pt x="382" y="143"/>
                      <a:pt x="409" y="188"/>
                      <a:pt x="402" y="193"/>
                    </a:cubicBezTo>
                    <a:cubicBezTo>
                      <a:pt x="395" y="198"/>
                      <a:pt x="375" y="188"/>
                      <a:pt x="375" y="188"/>
                    </a:cubicBezTo>
                    <a:cubicBezTo>
                      <a:pt x="354" y="193"/>
                      <a:pt x="354" y="193"/>
                      <a:pt x="354" y="193"/>
                    </a:cubicBezTo>
                    <a:cubicBezTo>
                      <a:pt x="358" y="221"/>
                      <a:pt x="358" y="221"/>
                      <a:pt x="358" y="221"/>
                    </a:cubicBezTo>
                    <a:cubicBezTo>
                      <a:pt x="358" y="221"/>
                      <a:pt x="335" y="245"/>
                      <a:pt x="333" y="259"/>
                    </a:cubicBezTo>
                    <a:cubicBezTo>
                      <a:pt x="331" y="273"/>
                      <a:pt x="345" y="287"/>
                      <a:pt x="338" y="312"/>
                    </a:cubicBezTo>
                    <a:cubicBezTo>
                      <a:pt x="331" y="336"/>
                      <a:pt x="306" y="409"/>
                      <a:pt x="267" y="478"/>
                    </a:cubicBezTo>
                    <a:cubicBezTo>
                      <a:pt x="228" y="547"/>
                      <a:pt x="211" y="609"/>
                      <a:pt x="211" y="609"/>
                    </a:cubicBezTo>
                    <a:cubicBezTo>
                      <a:pt x="211" y="609"/>
                      <a:pt x="214" y="653"/>
                      <a:pt x="189" y="676"/>
                    </a:cubicBezTo>
                    <a:cubicBezTo>
                      <a:pt x="165" y="699"/>
                      <a:pt x="156" y="708"/>
                      <a:pt x="149" y="712"/>
                    </a:cubicBezTo>
                    <a:cubicBezTo>
                      <a:pt x="141" y="715"/>
                      <a:pt x="133" y="710"/>
                      <a:pt x="133" y="710"/>
                    </a:cubicBezTo>
                    <a:cubicBezTo>
                      <a:pt x="133" y="710"/>
                      <a:pt x="90" y="746"/>
                      <a:pt x="60" y="717"/>
                    </a:cubicBezTo>
                    <a:cubicBezTo>
                      <a:pt x="30" y="689"/>
                      <a:pt x="28" y="675"/>
                      <a:pt x="28" y="675"/>
                    </a:cubicBezTo>
                    <a:cubicBezTo>
                      <a:pt x="41" y="659"/>
                      <a:pt x="41" y="659"/>
                      <a:pt x="41" y="659"/>
                    </a:cubicBezTo>
                    <a:cubicBezTo>
                      <a:pt x="41" y="659"/>
                      <a:pt x="10" y="622"/>
                      <a:pt x="5" y="556"/>
                    </a:cubicBezTo>
                    <a:cubicBezTo>
                      <a:pt x="0" y="490"/>
                      <a:pt x="23" y="492"/>
                      <a:pt x="39" y="473"/>
                    </a:cubicBezTo>
                    <a:cubicBezTo>
                      <a:pt x="55" y="453"/>
                      <a:pt x="79" y="436"/>
                      <a:pt x="79" y="436"/>
                    </a:cubicBezTo>
                    <a:cubicBezTo>
                      <a:pt x="79" y="436"/>
                      <a:pt x="72" y="370"/>
                      <a:pt x="71" y="349"/>
                    </a:cubicBezTo>
                    <a:cubicBezTo>
                      <a:pt x="69" y="327"/>
                      <a:pt x="53" y="283"/>
                      <a:pt x="67" y="271"/>
                    </a:cubicBezTo>
                    <a:cubicBezTo>
                      <a:pt x="81" y="259"/>
                      <a:pt x="94" y="239"/>
                      <a:pt x="94" y="239"/>
                    </a:cubicBezTo>
                    <a:lnTo>
                      <a:pt x="88" y="21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68" name="Freeform 189"/>
              <p:cNvSpPr>
                <a:spLocks noEditPoints="1"/>
              </p:cNvSpPr>
              <p:nvPr/>
            </p:nvSpPr>
            <p:spPr bwMode="gray">
              <a:xfrm>
                <a:off x="-15766" y="-12935"/>
                <a:ext cx="1165" cy="437"/>
              </a:xfrm>
              <a:custGeom>
                <a:avLst/>
                <a:gdLst>
                  <a:gd name="T0" fmla="*/ 475 w 493"/>
                  <a:gd name="T1" fmla="*/ 151 h 185"/>
                  <a:gd name="T2" fmla="*/ 445 w 493"/>
                  <a:gd name="T3" fmla="*/ 148 h 185"/>
                  <a:gd name="T4" fmla="*/ 434 w 493"/>
                  <a:gd name="T5" fmla="*/ 129 h 185"/>
                  <a:gd name="T6" fmla="*/ 399 w 493"/>
                  <a:gd name="T7" fmla="*/ 128 h 185"/>
                  <a:gd name="T8" fmla="*/ 416 w 493"/>
                  <a:gd name="T9" fmla="*/ 114 h 185"/>
                  <a:gd name="T10" fmla="*/ 378 w 493"/>
                  <a:gd name="T11" fmla="*/ 106 h 185"/>
                  <a:gd name="T12" fmla="*/ 349 w 493"/>
                  <a:gd name="T13" fmla="*/ 96 h 185"/>
                  <a:gd name="T14" fmla="*/ 351 w 493"/>
                  <a:gd name="T15" fmla="*/ 79 h 185"/>
                  <a:gd name="T16" fmla="*/ 338 w 493"/>
                  <a:gd name="T17" fmla="*/ 77 h 185"/>
                  <a:gd name="T18" fmla="*/ 290 w 493"/>
                  <a:gd name="T19" fmla="*/ 45 h 185"/>
                  <a:gd name="T20" fmla="*/ 300 w 493"/>
                  <a:gd name="T21" fmla="*/ 64 h 185"/>
                  <a:gd name="T22" fmla="*/ 255 w 493"/>
                  <a:gd name="T23" fmla="*/ 42 h 185"/>
                  <a:gd name="T24" fmla="*/ 220 w 493"/>
                  <a:gd name="T25" fmla="*/ 12 h 185"/>
                  <a:gd name="T26" fmla="*/ 180 w 493"/>
                  <a:gd name="T27" fmla="*/ 12 h 185"/>
                  <a:gd name="T28" fmla="*/ 118 w 493"/>
                  <a:gd name="T29" fmla="*/ 0 h 185"/>
                  <a:gd name="T30" fmla="*/ 48 w 493"/>
                  <a:gd name="T31" fmla="*/ 26 h 185"/>
                  <a:gd name="T32" fmla="*/ 0 w 493"/>
                  <a:gd name="T33" fmla="*/ 51 h 185"/>
                  <a:gd name="T34" fmla="*/ 51 w 493"/>
                  <a:gd name="T35" fmla="*/ 49 h 185"/>
                  <a:gd name="T36" fmla="*/ 51 w 493"/>
                  <a:gd name="T37" fmla="*/ 39 h 185"/>
                  <a:gd name="T38" fmla="*/ 102 w 493"/>
                  <a:gd name="T39" fmla="*/ 36 h 185"/>
                  <a:gd name="T40" fmla="*/ 115 w 493"/>
                  <a:gd name="T41" fmla="*/ 29 h 185"/>
                  <a:gd name="T42" fmla="*/ 150 w 493"/>
                  <a:gd name="T43" fmla="*/ 34 h 185"/>
                  <a:gd name="T44" fmla="*/ 126 w 493"/>
                  <a:gd name="T45" fmla="*/ 46 h 185"/>
                  <a:gd name="T46" fmla="*/ 137 w 493"/>
                  <a:gd name="T47" fmla="*/ 54 h 185"/>
                  <a:gd name="T48" fmla="*/ 172 w 493"/>
                  <a:gd name="T49" fmla="*/ 66 h 185"/>
                  <a:gd name="T50" fmla="*/ 188 w 493"/>
                  <a:gd name="T51" fmla="*/ 61 h 185"/>
                  <a:gd name="T52" fmla="*/ 220 w 493"/>
                  <a:gd name="T53" fmla="*/ 81 h 185"/>
                  <a:gd name="T54" fmla="*/ 268 w 493"/>
                  <a:gd name="T55" fmla="*/ 79 h 185"/>
                  <a:gd name="T56" fmla="*/ 263 w 493"/>
                  <a:gd name="T57" fmla="*/ 96 h 185"/>
                  <a:gd name="T58" fmla="*/ 303 w 493"/>
                  <a:gd name="T59" fmla="*/ 113 h 185"/>
                  <a:gd name="T60" fmla="*/ 319 w 493"/>
                  <a:gd name="T61" fmla="*/ 136 h 185"/>
                  <a:gd name="T62" fmla="*/ 335 w 493"/>
                  <a:gd name="T63" fmla="*/ 150 h 185"/>
                  <a:gd name="T64" fmla="*/ 316 w 493"/>
                  <a:gd name="T65" fmla="*/ 172 h 185"/>
                  <a:gd name="T66" fmla="*/ 356 w 493"/>
                  <a:gd name="T67" fmla="*/ 163 h 185"/>
                  <a:gd name="T68" fmla="*/ 367 w 493"/>
                  <a:gd name="T69" fmla="*/ 168 h 185"/>
                  <a:gd name="T70" fmla="*/ 375 w 493"/>
                  <a:gd name="T71" fmla="*/ 180 h 185"/>
                  <a:gd name="T72" fmla="*/ 426 w 493"/>
                  <a:gd name="T73" fmla="*/ 178 h 185"/>
                  <a:gd name="T74" fmla="*/ 493 w 493"/>
                  <a:gd name="T75" fmla="*/ 163 h 185"/>
                  <a:gd name="T76" fmla="*/ 475 w 493"/>
                  <a:gd name="T77" fmla="*/ 151 h 185"/>
                  <a:gd name="T78" fmla="*/ 78 w 493"/>
                  <a:gd name="T79" fmla="*/ 84 h 185"/>
                  <a:gd name="T80" fmla="*/ 104 w 493"/>
                  <a:gd name="T81" fmla="*/ 84 h 185"/>
                  <a:gd name="T82" fmla="*/ 78 w 493"/>
                  <a:gd name="T83" fmla="*/ 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3" h="185">
                    <a:moveTo>
                      <a:pt x="475" y="151"/>
                    </a:moveTo>
                    <a:cubicBezTo>
                      <a:pt x="456" y="148"/>
                      <a:pt x="445" y="148"/>
                      <a:pt x="445" y="148"/>
                    </a:cubicBezTo>
                    <a:cubicBezTo>
                      <a:pt x="445" y="148"/>
                      <a:pt x="453" y="131"/>
                      <a:pt x="434" y="129"/>
                    </a:cubicBezTo>
                    <a:cubicBezTo>
                      <a:pt x="416" y="126"/>
                      <a:pt x="399" y="128"/>
                      <a:pt x="399" y="128"/>
                    </a:cubicBezTo>
                    <a:cubicBezTo>
                      <a:pt x="416" y="114"/>
                      <a:pt x="416" y="114"/>
                      <a:pt x="416" y="114"/>
                    </a:cubicBezTo>
                    <a:cubicBezTo>
                      <a:pt x="416" y="114"/>
                      <a:pt x="386" y="106"/>
                      <a:pt x="378" y="106"/>
                    </a:cubicBezTo>
                    <a:cubicBezTo>
                      <a:pt x="370" y="106"/>
                      <a:pt x="349" y="96"/>
                      <a:pt x="349" y="96"/>
                    </a:cubicBezTo>
                    <a:cubicBezTo>
                      <a:pt x="349" y="96"/>
                      <a:pt x="359" y="79"/>
                      <a:pt x="351" y="79"/>
                    </a:cubicBezTo>
                    <a:cubicBezTo>
                      <a:pt x="343" y="79"/>
                      <a:pt x="338" y="77"/>
                      <a:pt x="338" y="77"/>
                    </a:cubicBezTo>
                    <a:cubicBezTo>
                      <a:pt x="338" y="77"/>
                      <a:pt x="298" y="37"/>
                      <a:pt x="290" y="45"/>
                    </a:cubicBezTo>
                    <a:cubicBezTo>
                      <a:pt x="282" y="52"/>
                      <a:pt x="300" y="64"/>
                      <a:pt x="300" y="64"/>
                    </a:cubicBezTo>
                    <a:cubicBezTo>
                      <a:pt x="255" y="42"/>
                      <a:pt x="255" y="42"/>
                      <a:pt x="255" y="42"/>
                    </a:cubicBezTo>
                    <a:cubicBezTo>
                      <a:pt x="255" y="42"/>
                      <a:pt x="231" y="17"/>
                      <a:pt x="220" y="12"/>
                    </a:cubicBezTo>
                    <a:cubicBezTo>
                      <a:pt x="209" y="7"/>
                      <a:pt x="180" y="12"/>
                      <a:pt x="180" y="12"/>
                    </a:cubicBezTo>
                    <a:cubicBezTo>
                      <a:pt x="180" y="12"/>
                      <a:pt x="156" y="0"/>
                      <a:pt x="118" y="0"/>
                    </a:cubicBezTo>
                    <a:cubicBezTo>
                      <a:pt x="81" y="0"/>
                      <a:pt x="64" y="12"/>
                      <a:pt x="48" y="26"/>
                    </a:cubicBezTo>
                    <a:cubicBezTo>
                      <a:pt x="32" y="41"/>
                      <a:pt x="0" y="51"/>
                      <a:pt x="0" y="51"/>
                    </a:cubicBezTo>
                    <a:cubicBezTo>
                      <a:pt x="51" y="49"/>
                      <a:pt x="51" y="49"/>
                      <a:pt x="51" y="49"/>
                    </a:cubicBezTo>
                    <a:cubicBezTo>
                      <a:pt x="51" y="39"/>
                      <a:pt x="51" y="39"/>
                      <a:pt x="51" y="39"/>
                    </a:cubicBezTo>
                    <a:cubicBezTo>
                      <a:pt x="102" y="36"/>
                      <a:pt x="102" y="36"/>
                      <a:pt x="102" y="36"/>
                    </a:cubicBezTo>
                    <a:cubicBezTo>
                      <a:pt x="115" y="29"/>
                      <a:pt x="115" y="29"/>
                      <a:pt x="115" y="29"/>
                    </a:cubicBezTo>
                    <a:cubicBezTo>
                      <a:pt x="115" y="29"/>
                      <a:pt x="142" y="27"/>
                      <a:pt x="150" y="34"/>
                    </a:cubicBezTo>
                    <a:cubicBezTo>
                      <a:pt x="158" y="42"/>
                      <a:pt x="126" y="46"/>
                      <a:pt x="126" y="46"/>
                    </a:cubicBezTo>
                    <a:cubicBezTo>
                      <a:pt x="137" y="54"/>
                      <a:pt x="137" y="54"/>
                      <a:pt x="137" y="54"/>
                    </a:cubicBezTo>
                    <a:cubicBezTo>
                      <a:pt x="137" y="54"/>
                      <a:pt x="155" y="61"/>
                      <a:pt x="172" y="66"/>
                    </a:cubicBezTo>
                    <a:cubicBezTo>
                      <a:pt x="188" y="71"/>
                      <a:pt x="188" y="61"/>
                      <a:pt x="188" y="61"/>
                    </a:cubicBezTo>
                    <a:cubicBezTo>
                      <a:pt x="188" y="61"/>
                      <a:pt x="204" y="74"/>
                      <a:pt x="220" y="81"/>
                    </a:cubicBezTo>
                    <a:cubicBezTo>
                      <a:pt x="236" y="89"/>
                      <a:pt x="268" y="79"/>
                      <a:pt x="268" y="79"/>
                    </a:cubicBezTo>
                    <a:cubicBezTo>
                      <a:pt x="263" y="96"/>
                      <a:pt x="263" y="96"/>
                      <a:pt x="263" y="96"/>
                    </a:cubicBezTo>
                    <a:cubicBezTo>
                      <a:pt x="303" y="113"/>
                      <a:pt x="303" y="113"/>
                      <a:pt x="303" y="113"/>
                    </a:cubicBezTo>
                    <a:cubicBezTo>
                      <a:pt x="319" y="136"/>
                      <a:pt x="319" y="136"/>
                      <a:pt x="319" y="136"/>
                    </a:cubicBezTo>
                    <a:cubicBezTo>
                      <a:pt x="319" y="136"/>
                      <a:pt x="335" y="143"/>
                      <a:pt x="335" y="150"/>
                    </a:cubicBezTo>
                    <a:cubicBezTo>
                      <a:pt x="335" y="158"/>
                      <a:pt x="308" y="165"/>
                      <a:pt x="316" y="172"/>
                    </a:cubicBezTo>
                    <a:cubicBezTo>
                      <a:pt x="324" y="180"/>
                      <a:pt x="348" y="163"/>
                      <a:pt x="356" y="163"/>
                    </a:cubicBezTo>
                    <a:cubicBezTo>
                      <a:pt x="364" y="163"/>
                      <a:pt x="381" y="165"/>
                      <a:pt x="367" y="168"/>
                    </a:cubicBezTo>
                    <a:cubicBezTo>
                      <a:pt x="354" y="170"/>
                      <a:pt x="375" y="180"/>
                      <a:pt x="375" y="180"/>
                    </a:cubicBezTo>
                    <a:cubicBezTo>
                      <a:pt x="375" y="180"/>
                      <a:pt x="397" y="185"/>
                      <a:pt x="426" y="178"/>
                    </a:cubicBezTo>
                    <a:cubicBezTo>
                      <a:pt x="456" y="170"/>
                      <a:pt x="493" y="163"/>
                      <a:pt x="493" y="163"/>
                    </a:cubicBezTo>
                    <a:cubicBezTo>
                      <a:pt x="493" y="163"/>
                      <a:pt x="493" y="153"/>
                      <a:pt x="475" y="151"/>
                    </a:cubicBezTo>
                    <a:close/>
                    <a:moveTo>
                      <a:pt x="78" y="84"/>
                    </a:moveTo>
                    <a:cubicBezTo>
                      <a:pt x="75" y="97"/>
                      <a:pt x="102" y="99"/>
                      <a:pt x="104" y="84"/>
                    </a:cubicBezTo>
                    <a:cubicBezTo>
                      <a:pt x="107" y="70"/>
                      <a:pt x="78" y="84"/>
                      <a:pt x="78" y="8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69" name="Freeform 190"/>
              <p:cNvSpPr>
                <a:spLocks/>
              </p:cNvSpPr>
              <p:nvPr/>
            </p:nvSpPr>
            <p:spPr bwMode="gray">
              <a:xfrm>
                <a:off x="-15126" y="-12330"/>
                <a:ext cx="255" cy="99"/>
              </a:xfrm>
              <a:custGeom>
                <a:avLst/>
                <a:gdLst>
                  <a:gd name="T0" fmla="*/ 72 w 108"/>
                  <a:gd name="T1" fmla="*/ 42 h 42"/>
                  <a:gd name="T2" fmla="*/ 79 w 108"/>
                  <a:gd name="T3" fmla="*/ 28 h 42"/>
                  <a:gd name="T4" fmla="*/ 108 w 108"/>
                  <a:gd name="T5" fmla="*/ 34 h 42"/>
                  <a:gd name="T6" fmla="*/ 85 w 108"/>
                  <a:gd name="T7" fmla="*/ 9 h 42"/>
                  <a:gd name="T8" fmla="*/ 48 w 108"/>
                  <a:gd name="T9" fmla="*/ 6 h 42"/>
                  <a:gd name="T10" fmla="*/ 19 w 108"/>
                  <a:gd name="T11" fmla="*/ 4 h 42"/>
                  <a:gd name="T12" fmla="*/ 0 w 108"/>
                  <a:gd name="T13" fmla="*/ 9 h 42"/>
                  <a:gd name="T14" fmla="*/ 17 w 108"/>
                  <a:gd name="T15" fmla="*/ 26 h 42"/>
                  <a:gd name="T16" fmla="*/ 43 w 108"/>
                  <a:gd name="T17" fmla="*/ 32 h 42"/>
                  <a:gd name="T18" fmla="*/ 54 w 108"/>
                  <a:gd name="T19" fmla="*/ 38 h 42"/>
                  <a:gd name="T20" fmla="*/ 72 w 10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42">
                    <a:moveTo>
                      <a:pt x="72" y="42"/>
                    </a:moveTo>
                    <a:cubicBezTo>
                      <a:pt x="79" y="28"/>
                      <a:pt x="79" y="28"/>
                      <a:pt x="79" y="28"/>
                    </a:cubicBezTo>
                    <a:cubicBezTo>
                      <a:pt x="108" y="34"/>
                      <a:pt x="108" y="34"/>
                      <a:pt x="108" y="34"/>
                    </a:cubicBezTo>
                    <a:cubicBezTo>
                      <a:pt x="108" y="34"/>
                      <a:pt x="95" y="9"/>
                      <a:pt x="85" y="9"/>
                    </a:cubicBezTo>
                    <a:cubicBezTo>
                      <a:pt x="75" y="9"/>
                      <a:pt x="58" y="7"/>
                      <a:pt x="48" y="6"/>
                    </a:cubicBezTo>
                    <a:cubicBezTo>
                      <a:pt x="37" y="4"/>
                      <a:pt x="27" y="0"/>
                      <a:pt x="19" y="4"/>
                    </a:cubicBezTo>
                    <a:cubicBezTo>
                      <a:pt x="11" y="7"/>
                      <a:pt x="0" y="9"/>
                      <a:pt x="0" y="9"/>
                    </a:cubicBezTo>
                    <a:cubicBezTo>
                      <a:pt x="0" y="9"/>
                      <a:pt x="8" y="20"/>
                      <a:pt x="17" y="26"/>
                    </a:cubicBezTo>
                    <a:cubicBezTo>
                      <a:pt x="25" y="32"/>
                      <a:pt x="43" y="32"/>
                      <a:pt x="43" y="32"/>
                    </a:cubicBezTo>
                    <a:cubicBezTo>
                      <a:pt x="54" y="38"/>
                      <a:pt x="54" y="38"/>
                      <a:pt x="54" y="38"/>
                    </a:cubicBezTo>
                    <a:lnTo>
                      <a:pt x="72" y="42"/>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0" name="Freeform 191"/>
              <p:cNvSpPr>
                <a:spLocks/>
              </p:cNvSpPr>
              <p:nvPr/>
            </p:nvSpPr>
            <p:spPr bwMode="gray">
              <a:xfrm>
                <a:off x="-13871" y="-12323"/>
                <a:ext cx="229" cy="94"/>
              </a:xfrm>
              <a:custGeom>
                <a:avLst/>
                <a:gdLst>
                  <a:gd name="T0" fmla="*/ 60 w 97"/>
                  <a:gd name="T1" fmla="*/ 9 h 40"/>
                  <a:gd name="T2" fmla="*/ 15 w 97"/>
                  <a:gd name="T3" fmla="*/ 0 h 40"/>
                  <a:gd name="T4" fmla="*/ 2 w 97"/>
                  <a:gd name="T5" fmla="*/ 32 h 40"/>
                  <a:gd name="T6" fmla="*/ 27 w 97"/>
                  <a:gd name="T7" fmla="*/ 40 h 40"/>
                  <a:gd name="T8" fmla="*/ 33 w 97"/>
                  <a:gd name="T9" fmla="*/ 34 h 40"/>
                  <a:gd name="T10" fmla="*/ 64 w 97"/>
                  <a:gd name="T11" fmla="*/ 34 h 40"/>
                  <a:gd name="T12" fmla="*/ 95 w 97"/>
                  <a:gd name="T13" fmla="*/ 10 h 40"/>
                  <a:gd name="T14" fmla="*/ 60 w 97"/>
                  <a:gd name="T15" fmla="*/ 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60" y="9"/>
                    </a:moveTo>
                    <a:cubicBezTo>
                      <a:pt x="52" y="9"/>
                      <a:pt x="29" y="0"/>
                      <a:pt x="15" y="0"/>
                    </a:cubicBezTo>
                    <a:cubicBezTo>
                      <a:pt x="0" y="0"/>
                      <a:pt x="2" y="32"/>
                      <a:pt x="2" y="32"/>
                    </a:cubicBezTo>
                    <a:cubicBezTo>
                      <a:pt x="27" y="40"/>
                      <a:pt x="27" y="40"/>
                      <a:pt x="27" y="40"/>
                    </a:cubicBezTo>
                    <a:cubicBezTo>
                      <a:pt x="33" y="34"/>
                      <a:pt x="33" y="34"/>
                      <a:pt x="33" y="34"/>
                    </a:cubicBezTo>
                    <a:cubicBezTo>
                      <a:pt x="33" y="34"/>
                      <a:pt x="48" y="36"/>
                      <a:pt x="64" y="34"/>
                    </a:cubicBezTo>
                    <a:cubicBezTo>
                      <a:pt x="81" y="32"/>
                      <a:pt x="97" y="17"/>
                      <a:pt x="95" y="10"/>
                    </a:cubicBezTo>
                    <a:cubicBezTo>
                      <a:pt x="93" y="2"/>
                      <a:pt x="68" y="10"/>
                      <a:pt x="60" y="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1" name="Freeform 192"/>
              <p:cNvSpPr>
                <a:spLocks/>
              </p:cNvSpPr>
              <p:nvPr/>
            </p:nvSpPr>
            <p:spPr bwMode="gray">
              <a:xfrm>
                <a:off x="-12206" y="-16495"/>
                <a:ext cx="687" cy="614"/>
              </a:xfrm>
              <a:custGeom>
                <a:avLst/>
                <a:gdLst>
                  <a:gd name="T0" fmla="*/ 180 w 291"/>
                  <a:gd name="T1" fmla="*/ 17 h 260"/>
                  <a:gd name="T2" fmla="*/ 226 w 291"/>
                  <a:gd name="T3" fmla="*/ 5 h 260"/>
                  <a:gd name="T4" fmla="*/ 229 w 291"/>
                  <a:gd name="T5" fmla="*/ 20 h 260"/>
                  <a:gd name="T6" fmla="*/ 215 w 291"/>
                  <a:gd name="T7" fmla="*/ 29 h 260"/>
                  <a:gd name="T8" fmla="*/ 198 w 291"/>
                  <a:gd name="T9" fmla="*/ 60 h 260"/>
                  <a:gd name="T10" fmla="*/ 171 w 291"/>
                  <a:gd name="T11" fmla="*/ 72 h 260"/>
                  <a:gd name="T12" fmla="*/ 147 w 291"/>
                  <a:gd name="T13" fmla="*/ 101 h 260"/>
                  <a:gd name="T14" fmla="*/ 145 w 291"/>
                  <a:gd name="T15" fmla="*/ 119 h 260"/>
                  <a:gd name="T16" fmla="*/ 162 w 291"/>
                  <a:gd name="T17" fmla="*/ 106 h 260"/>
                  <a:gd name="T18" fmla="*/ 180 w 291"/>
                  <a:gd name="T19" fmla="*/ 76 h 260"/>
                  <a:gd name="T20" fmla="*/ 194 w 291"/>
                  <a:gd name="T21" fmla="*/ 88 h 260"/>
                  <a:gd name="T22" fmla="*/ 210 w 291"/>
                  <a:gd name="T23" fmla="*/ 94 h 260"/>
                  <a:gd name="T24" fmla="*/ 202 w 291"/>
                  <a:gd name="T25" fmla="*/ 115 h 260"/>
                  <a:gd name="T26" fmla="*/ 222 w 291"/>
                  <a:gd name="T27" fmla="*/ 113 h 260"/>
                  <a:gd name="T28" fmla="*/ 228 w 291"/>
                  <a:gd name="T29" fmla="*/ 132 h 260"/>
                  <a:gd name="T30" fmla="*/ 262 w 291"/>
                  <a:gd name="T31" fmla="*/ 111 h 260"/>
                  <a:gd name="T32" fmla="*/ 275 w 291"/>
                  <a:gd name="T33" fmla="*/ 120 h 260"/>
                  <a:gd name="T34" fmla="*/ 256 w 291"/>
                  <a:gd name="T35" fmla="*/ 138 h 260"/>
                  <a:gd name="T36" fmla="*/ 280 w 291"/>
                  <a:gd name="T37" fmla="*/ 144 h 260"/>
                  <a:gd name="T38" fmla="*/ 242 w 291"/>
                  <a:gd name="T39" fmla="*/ 197 h 260"/>
                  <a:gd name="T40" fmla="*/ 266 w 291"/>
                  <a:gd name="T41" fmla="*/ 198 h 260"/>
                  <a:gd name="T42" fmla="*/ 244 w 291"/>
                  <a:gd name="T43" fmla="*/ 212 h 260"/>
                  <a:gd name="T44" fmla="*/ 264 w 291"/>
                  <a:gd name="T45" fmla="*/ 213 h 260"/>
                  <a:gd name="T46" fmla="*/ 286 w 291"/>
                  <a:gd name="T47" fmla="*/ 204 h 260"/>
                  <a:gd name="T48" fmla="*/ 291 w 291"/>
                  <a:gd name="T49" fmla="*/ 219 h 260"/>
                  <a:gd name="T50" fmla="*/ 244 w 291"/>
                  <a:gd name="T51" fmla="*/ 260 h 260"/>
                  <a:gd name="T52" fmla="*/ 216 w 291"/>
                  <a:gd name="T53" fmla="*/ 256 h 260"/>
                  <a:gd name="T54" fmla="*/ 232 w 291"/>
                  <a:gd name="T55" fmla="*/ 240 h 260"/>
                  <a:gd name="T56" fmla="*/ 210 w 291"/>
                  <a:gd name="T57" fmla="*/ 242 h 260"/>
                  <a:gd name="T58" fmla="*/ 205 w 291"/>
                  <a:gd name="T59" fmla="*/ 237 h 260"/>
                  <a:gd name="T60" fmla="*/ 158 w 291"/>
                  <a:gd name="T61" fmla="*/ 243 h 260"/>
                  <a:gd name="T62" fmla="*/ 133 w 291"/>
                  <a:gd name="T63" fmla="*/ 239 h 260"/>
                  <a:gd name="T64" fmla="*/ 131 w 291"/>
                  <a:gd name="T65" fmla="*/ 236 h 260"/>
                  <a:gd name="T66" fmla="*/ 159 w 291"/>
                  <a:gd name="T67" fmla="*/ 228 h 260"/>
                  <a:gd name="T68" fmla="*/ 152 w 291"/>
                  <a:gd name="T69" fmla="*/ 217 h 260"/>
                  <a:gd name="T70" fmla="*/ 64 w 291"/>
                  <a:gd name="T71" fmla="*/ 199 h 260"/>
                  <a:gd name="T72" fmla="*/ 12 w 291"/>
                  <a:gd name="T73" fmla="*/ 201 h 260"/>
                  <a:gd name="T74" fmla="*/ 34 w 291"/>
                  <a:gd name="T75" fmla="*/ 186 h 260"/>
                  <a:gd name="T76" fmla="*/ 8 w 291"/>
                  <a:gd name="T77" fmla="*/ 176 h 260"/>
                  <a:gd name="T78" fmla="*/ 50 w 291"/>
                  <a:gd name="T79" fmla="*/ 153 h 260"/>
                  <a:gd name="T80" fmla="*/ 106 w 291"/>
                  <a:gd name="T81" fmla="*/ 101 h 260"/>
                  <a:gd name="T82" fmla="*/ 143 w 291"/>
                  <a:gd name="T83" fmla="*/ 65 h 260"/>
                  <a:gd name="T84" fmla="*/ 180 w 291"/>
                  <a:gd name="T85"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60">
                    <a:moveTo>
                      <a:pt x="180" y="17"/>
                    </a:moveTo>
                    <a:cubicBezTo>
                      <a:pt x="180" y="17"/>
                      <a:pt x="209" y="0"/>
                      <a:pt x="226" y="5"/>
                    </a:cubicBezTo>
                    <a:cubicBezTo>
                      <a:pt x="244" y="10"/>
                      <a:pt x="229" y="20"/>
                      <a:pt x="229" y="20"/>
                    </a:cubicBezTo>
                    <a:cubicBezTo>
                      <a:pt x="215" y="29"/>
                      <a:pt x="215" y="29"/>
                      <a:pt x="215" y="29"/>
                    </a:cubicBezTo>
                    <a:cubicBezTo>
                      <a:pt x="215" y="29"/>
                      <a:pt x="210" y="49"/>
                      <a:pt x="198" y="60"/>
                    </a:cubicBezTo>
                    <a:cubicBezTo>
                      <a:pt x="186" y="71"/>
                      <a:pt x="171" y="72"/>
                      <a:pt x="171" y="72"/>
                    </a:cubicBezTo>
                    <a:cubicBezTo>
                      <a:pt x="147" y="101"/>
                      <a:pt x="147" y="101"/>
                      <a:pt x="147" y="101"/>
                    </a:cubicBezTo>
                    <a:cubicBezTo>
                      <a:pt x="145" y="119"/>
                      <a:pt x="145" y="119"/>
                      <a:pt x="145" y="119"/>
                    </a:cubicBezTo>
                    <a:cubicBezTo>
                      <a:pt x="162" y="106"/>
                      <a:pt x="162" y="106"/>
                      <a:pt x="162" y="106"/>
                    </a:cubicBezTo>
                    <a:cubicBezTo>
                      <a:pt x="180" y="76"/>
                      <a:pt x="180" y="76"/>
                      <a:pt x="180" y="76"/>
                    </a:cubicBezTo>
                    <a:cubicBezTo>
                      <a:pt x="194" y="88"/>
                      <a:pt x="194" y="88"/>
                      <a:pt x="194" y="88"/>
                    </a:cubicBezTo>
                    <a:cubicBezTo>
                      <a:pt x="210" y="94"/>
                      <a:pt x="210" y="94"/>
                      <a:pt x="210" y="94"/>
                    </a:cubicBezTo>
                    <a:cubicBezTo>
                      <a:pt x="202" y="115"/>
                      <a:pt x="202" y="115"/>
                      <a:pt x="202" y="115"/>
                    </a:cubicBezTo>
                    <a:cubicBezTo>
                      <a:pt x="222" y="113"/>
                      <a:pt x="222" y="113"/>
                      <a:pt x="222" y="113"/>
                    </a:cubicBezTo>
                    <a:cubicBezTo>
                      <a:pt x="228" y="132"/>
                      <a:pt x="228" y="132"/>
                      <a:pt x="228" y="132"/>
                    </a:cubicBezTo>
                    <a:cubicBezTo>
                      <a:pt x="262" y="111"/>
                      <a:pt x="262" y="111"/>
                      <a:pt x="262" y="111"/>
                    </a:cubicBezTo>
                    <a:cubicBezTo>
                      <a:pt x="275" y="120"/>
                      <a:pt x="275" y="120"/>
                      <a:pt x="275" y="120"/>
                    </a:cubicBezTo>
                    <a:cubicBezTo>
                      <a:pt x="275" y="120"/>
                      <a:pt x="265" y="135"/>
                      <a:pt x="256" y="138"/>
                    </a:cubicBezTo>
                    <a:cubicBezTo>
                      <a:pt x="248" y="141"/>
                      <a:pt x="274" y="144"/>
                      <a:pt x="280" y="144"/>
                    </a:cubicBezTo>
                    <a:cubicBezTo>
                      <a:pt x="286" y="145"/>
                      <a:pt x="242" y="197"/>
                      <a:pt x="242" y="197"/>
                    </a:cubicBezTo>
                    <a:cubicBezTo>
                      <a:pt x="266" y="198"/>
                      <a:pt x="266" y="198"/>
                      <a:pt x="266" y="198"/>
                    </a:cubicBezTo>
                    <a:cubicBezTo>
                      <a:pt x="244" y="212"/>
                      <a:pt x="244" y="212"/>
                      <a:pt x="244" y="212"/>
                    </a:cubicBezTo>
                    <a:cubicBezTo>
                      <a:pt x="264" y="213"/>
                      <a:pt x="264" y="213"/>
                      <a:pt x="264" y="213"/>
                    </a:cubicBezTo>
                    <a:cubicBezTo>
                      <a:pt x="286" y="204"/>
                      <a:pt x="286" y="204"/>
                      <a:pt x="286" y="204"/>
                    </a:cubicBezTo>
                    <a:cubicBezTo>
                      <a:pt x="291" y="219"/>
                      <a:pt x="291" y="219"/>
                      <a:pt x="291" y="219"/>
                    </a:cubicBezTo>
                    <a:cubicBezTo>
                      <a:pt x="244" y="260"/>
                      <a:pt x="244" y="260"/>
                      <a:pt x="244" y="260"/>
                    </a:cubicBezTo>
                    <a:cubicBezTo>
                      <a:pt x="216" y="256"/>
                      <a:pt x="216" y="256"/>
                      <a:pt x="216" y="256"/>
                    </a:cubicBezTo>
                    <a:cubicBezTo>
                      <a:pt x="232" y="240"/>
                      <a:pt x="232" y="240"/>
                      <a:pt x="232" y="240"/>
                    </a:cubicBezTo>
                    <a:cubicBezTo>
                      <a:pt x="210" y="242"/>
                      <a:pt x="210" y="242"/>
                      <a:pt x="210" y="242"/>
                    </a:cubicBezTo>
                    <a:cubicBezTo>
                      <a:pt x="205" y="237"/>
                      <a:pt x="205" y="237"/>
                      <a:pt x="205" y="237"/>
                    </a:cubicBezTo>
                    <a:cubicBezTo>
                      <a:pt x="158" y="243"/>
                      <a:pt x="158" y="243"/>
                      <a:pt x="158" y="243"/>
                    </a:cubicBezTo>
                    <a:cubicBezTo>
                      <a:pt x="133" y="239"/>
                      <a:pt x="133" y="239"/>
                      <a:pt x="133" y="239"/>
                    </a:cubicBezTo>
                    <a:cubicBezTo>
                      <a:pt x="131" y="236"/>
                      <a:pt x="131" y="236"/>
                      <a:pt x="131" y="236"/>
                    </a:cubicBezTo>
                    <a:cubicBezTo>
                      <a:pt x="159" y="228"/>
                      <a:pt x="159" y="228"/>
                      <a:pt x="159" y="228"/>
                    </a:cubicBezTo>
                    <a:cubicBezTo>
                      <a:pt x="159" y="228"/>
                      <a:pt x="168" y="217"/>
                      <a:pt x="152" y="217"/>
                    </a:cubicBezTo>
                    <a:cubicBezTo>
                      <a:pt x="136" y="216"/>
                      <a:pt x="64" y="199"/>
                      <a:pt x="64" y="199"/>
                    </a:cubicBezTo>
                    <a:cubicBezTo>
                      <a:pt x="64" y="199"/>
                      <a:pt x="24" y="213"/>
                      <a:pt x="12" y="201"/>
                    </a:cubicBezTo>
                    <a:cubicBezTo>
                      <a:pt x="0" y="189"/>
                      <a:pt x="34" y="186"/>
                      <a:pt x="34" y="186"/>
                    </a:cubicBezTo>
                    <a:cubicBezTo>
                      <a:pt x="34" y="186"/>
                      <a:pt x="6" y="183"/>
                      <a:pt x="8" y="176"/>
                    </a:cubicBezTo>
                    <a:cubicBezTo>
                      <a:pt x="10" y="170"/>
                      <a:pt x="50" y="153"/>
                      <a:pt x="50" y="153"/>
                    </a:cubicBezTo>
                    <a:cubicBezTo>
                      <a:pt x="106" y="101"/>
                      <a:pt x="106" y="101"/>
                      <a:pt x="106" y="101"/>
                    </a:cubicBezTo>
                    <a:cubicBezTo>
                      <a:pt x="143" y="65"/>
                      <a:pt x="143" y="65"/>
                      <a:pt x="143" y="65"/>
                    </a:cubicBezTo>
                    <a:lnTo>
                      <a:pt x="180" y="1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2" name="Freeform 193"/>
              <p:cNvSpPr>
                <a:spLocks/>
              </p:cNvSpPr>
              <p:nvPr/>
            </p:nvSpPr>
            <p:spPr bwMode="gray">
              <a:xfrm>
                <a:off x="-16489" y="-11818"/>
                <a:ext cx="277" cy="175"/>
              </a:xfrm>
              <a:custGeom>
                <a:avLst/>
                <a:gdLst>
                  <a:gd name="T0" fmla="*/ 116 w 117"/>
                  <a:gd name="T1" fmla="*/ 57 h 74"/>
                  <a:gd name="T2" fmla="*/ 115 w 117"/>
                  <a:gd name="T3" fmla="*/ 28 h 74"/>
                  <a:gd name="T4" fmla="*/ 100 w 117"/>
                  <a:gd name="T5" fmla="*/ 26 h 74"/>
                  <a:gd name="T6" fmla="*/ 84 w 117"/>
                  <a:gd name="T7" fmla="*/ 32 h 74"/>
                  <a:gd name="T8" fmla="*/ 76 w 117"/>
                  <a:gd name="T9" fmla="*/ 16 h 74"/>
                  <a:gd name="T10" fmla="*/ 61 w 117"/>
                  <a:gd name="T11" fmla="*/ 16 h 74"/>
                  <a:gd name="T12" fmla="*/ 48 w 117"/>
                  <a:gd name="T13" fmla="*/ 0 h 74"/>
                  <a:gd name="T14" fmla="*/ 33 w 117"/>
                  <a:gd name="T15" fmla="*/ 4 h 74"/>
                  <a:gd name="T16" fmla="*/ 32 w 117"/>
                  <a:gd name="T17" fmla="*/ 12 h 74"/>
                  <a:gd name="T18" fmla="*/ 19 w 117"/>
                  <a:gd name="T19" fmla="*/ 24 h 74"/>
                  <a:gd name="T20" fmla="*/ 0 w 117"/>
                  <a:gd name="T21" fmla="*/ 39 h 74"/>
                  <a:gd name="T22" fmla="*/ 20 w 117"/>
                  <a:gd name="T23" fmla="*/ 52 h 74"/>
                  <a:gd name="T24" fmla="*/ 48 w 117"/>
                  <a:gd name="T25" fmla="*/ 53 h 74"/>
                  <a:gd name="T26" fmla="*/ 64 w 117"/>
                  <a:gd name="T27" fmla="*/ 66 h 74"/>
                  <a:gd name="T28" fmla="*/ 86 w 117"/>
                  <a:gd name="T29" fmla="*/ 64 h 74"/>
                  <a:gd name="T30" fmla="*/ 98 w 117"/>
                  <a:gd name="T31" fmla="*/ 74 h 74"/>
                  <a:gd name="T32" fmla="*/ 110 w 117"/>
                  <a:gd name="T33" fmla="*/ 55 h 74"/>
                  <a:gd name="T34" fmla="*/ 117 w 117"/>
                  <a:gd name="T35" fmla="*/ 57 h 74"/>
                  <a:gd name="T36" fmla="*/ 116 w 117"/>
                  <a:gd name="T37" fmla="*/ 5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74">
                    <a:moveTo>
                      <a:pt x="116" y="57"/>
                    </a:moveTo>
                    <a:cubicBezTo>
                      <a:pt x="115" y="28"/>
                      <a:pt x="115" y="28"/>
                      <a:pt x="115" y="28"/>
                    </a:cubicBezTo>
                    <a:cubicBezTo>
                      <a:pt x="115" y="28"/>
                      <a:pt x="105" y="27"/>
                      <a:pt x="100" y="26"/>
                    </a:cubicBezTo>
                    <a:cubicBezTo>
                      <a:pt x="95" y="25"/>
                      <a:pt x="93" y="30"/>
                      <a:pt x="84" y="32"/>
                    </a:cubicBezTo>
                    <a:cubicBezTo>
                      <a:pt x="75" y="34"/>
                      <a:pt x="76" y="16"/>
                      <a:pt x="76" y="16"/>
                    </a:cubicBezTo>
                    <a:cubicBezTo>
                      <a:pt x="76" y="16"/>
                      <a:pt x="70" y="16"/>
                      <a:pt x="61" y="16"/>
                    </a:cubicBezTo>
                    <a:cubicBezTo>
                      <a:pt x="54" y="16"/>
                      <a:pt x="50" y="5"/>
                      <a:pt x="48" y="0"/>
                    </a:cubicBezTo>
                    <a:cubicBezTo>
                      <a:pt x="41" y="3"/>
                      <a:pt x="33" y="4"/>
                      <a:pt x="33" y="4"/>
                    </a:cubicBezTo>
                    <a:cubicBezTo>
                      <a:pt x="32" y="12"/>
                      <a:pt x="32" y="12"/>
                      <a:pt x="32" y="12"/>
                    </a:cubicBezTo>
                    <a:cubicBezTo>
                      <a:pt x="32" y="12"/>
                      <a:pt x="27" y="22"/>
                      <a:pt x="19" y="24"/>
                    </a:cubicBezTo>
                    <a:cubicBezTo>
                      <a:pt x="13" y="25"/>
                      <a:pt x="5" y="34"/>
                      <a:pt x="0" y="39"/>
                    </a:cubicBezTo>
                    <a:cubicBezTo>
                      <a:pt x="7" y="44"/>
                      <a:pt x="16" y="50"/>
                      <a:pt x="20" y="52"/>
                    </a:cubicBezTo>
                    <a:cubicBezTo>
                      <a:pt x="28" y="55"/>
                      <a:pt x="48" y="53"/>
                      <a:pt x="48" y="53"/>
                    </a:cubicBezTo>
                    <a:cubicBezTo>
                      <a:pt x="64" y="66"/>
                      <a:pt x="64" y="66"/>
                      <a:pt x="64" y="66"/>
                    </a:cubicBezTo>
                    <a:cubicBezTo>
                      <a:pt x="86" y="64"/>
                      <a:pt x="86" y="64"/>
                      <a:pt x="86" y="64"/>
                    </a:cubicBezTo>
                    <a:cubicBezTo>
                      <a:pt x="98" y="74"/>
                      <a:pt x="98" y="74"/>
                      <a:pt x="98" y="74"/>
                    </a:cubicBezTo>
                    <a:cubicBezTo>
                      <a:pt x="110" y="55"/>
                      <a:pt x="110" y="55"/>
                      <a:pt x="110" y="55"/>
                    </a:cubicBezTo>
                    <a:cubicBezTo>
                      <a:pt x="117" y="57"/>
                      <a:pt x="117" y="57"/>
                      <a:pt x="117" y="57"/>
                    </a:cubicBezTo>
                    <a:lnTo>
                      <a:pt x="116" y="5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3" name="Freeform 194"/>
              <p:cNvSpPr>
                <a:spLocks/>
              </p:cNvSpPr>
              <p:nvPr/>
            </p:nvSpPr>
            <p:spPr bwMode="gray">
              <a:xfrm>
                <a:off x="-16347" y="-12333"/>
                <a:ext cx="170" cy="331"/>
              </a:xfrm>
              <a:custGeom>
                <a:avLst/>
                <a:gdLst>
                  <a:gd name="T0" fmla="*/ 72 w 72"/>
                  <a:gd name="T1" fmla="*/ 22 h 140"/>
                  <a:gd name="T2" fmla="*/ 54 w 72"/>
                  <a:gd name="T3" fmla="*/ 11 h 140"/>
                  <a:gd name="T4" fmla="*/ 51 w 72"/>
                  <a:gd name="T5" fmla="*/ 0 h 140"/>
                  <a:gd name="T6" fmla="*/ 33 w 72"/>
                  <a:gd name="T7" fmla="*/ 33 h 140"/>
                  <a:gd name="T8" fmla="*/ 23 w 72"/>
                  <a:gd name="T9" fmla="*/ 26 h 140"/>
                  <a:gd name="T10" fmla="*/ 16 w 72"/>
                  <a:gd name="T11" fmla="*/ 36 h 140"/>
                  <a:gd name="T12" fmla="*/ 0 w 72"/>
                  <a:gd name="T13" fmla="*/ 140 h 140"/>
                  <a:gd name="T14" fmla="*/ 18 w 72"/>
                  <a:gd name="T15" fmla="*/ 140 h 140"/>
                  <a:gd name="T16" fmla="*/ 28 w 72"/>
                  <a:gd name="T17" fmla="*/ 114 h 140"/>
                  <a:gd name="T18" fmla="*/ 39 w 72"/>
                  <a:gd name="T19" fmla="*/ 118 h 140"/>
                  <a:gd name="T20" fmla="*/ 55 w 72"/>
                  <a:gd name="T21" fmla="*/ 93 h 140"/>
                  <a:gd name="T22" fmla="*/ 55 w 72"/>
                  <a:gd name="T23" fmla="*/ 60 h 140"/>
                  <a:gd name="T24" fmla="*/ 72 w 72"/>
                  <a:gd name="T25"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40">
                    <a:moveTo>
                      <a:pt x="72" y="22"/>
                    </a:moveTo>
                    <a:cubicBezTo>
                      <a:pt x="72" y="17"/>
                      <a:pt x="54" y="11"/>
                      <a:pt x="54" y="11"/>
                    </a:cubicBezTo>
                    <a:cubicBezTo>
                      <a:pt x="51" y="0"/>
                      <a:pt x="51" y="0"/>
                      <a:pt x="51" y="0"/>
                    </a:cubicBezTo>
                    <a:cubicBezTo>
                      <a:pt x="51" y="0"/>
                      <a:pt x="44" y="32"/>
                      <a:pt x="33" y="33"/>
                    </a:cubicBezTo>
                    <a:cubicBezTo>
                      <a:pt x="22" y="34"/>
                      <a:pt x="28" y="26"/>
                      <a:pt x="23" y="26"/>
                    </a:cubicBezTo>
                    <a:cubicBezTo>
                      <a:pt x="18" y="26"/>
                      <a:pt x="16" y="36"/>
                      <a:pt x="16" y="36"/>
                    </a:cubicBezTo>
                    <a:cubicBezTo>
                      <a:pt x="0" y="140"/>
                      <a:pt x="0" y="140"/>
                      <a:pt x="0" y="140"/>
                    </a:cubicBezTo>
                    <a:cubicBezTo>
                      <a:pt x="18" y="140"/>
                      <a:pt x="18" y="140"/>
                      <a:pt x="18" y="140"/>
                    </a:cubicBezTo>
                    <a:cubicBezTo>
                      <a:pt x="28" y="114"/>
                      <a:pt x="28" y="114"/>
                      <a:pt x="28" y="114"/>
                    </a:cubicBezTo>
                    <a:cubicBezTo>
                      <a:pt x="39" y="118"/>
                      <a:pt x="39" y="118"/>
                      <a:pt x="39" y="118"/>
                    </a:cubicBezTo>
                    <a:cubicBezTo>
                      <a:pt x="39" y="118"/>
                      <a:pt x="55" y="104"/>
                      <a:pt x="55" y="93"/>
                    </a:cubicBezTo>
                    <a:cubicBezTo>
                      <a:pt x="55" y="82"/>
                      <a:pt x="51" y="70"/>
                      <a:pt x="55" y="60"/>
                    </a:cubicBezTo>
                    <a:cubicBezTo>
                      <a:pt x="59" y="50"/>
                      <a:pt x="72" y="27"/>
                      <a:pt x="72" y="2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4" name="Freeform 195"/>
              <p:cNvSpPr>
                <a:spLocks/>
              </p:cNvSpPr>
              <p:nvPr/>
            </p:nvSpPr>
            <p:spPr bwMode="gray">
              <a:xfrm>
                <a:off x="-16706" y="-12250"/>
                <a:ext cx="470" cy="525"/>
              </a:xfrm>
              <a:custGeom>
                <a:avLst/>
                <a:gdLst>
                  <a:gd name="T0" fmla="*/ 190 w 199"/>
                  <a:gd name="T1" fmla="*/ 103 h 222"/>
                  <a:gd name="T2" fmla="*/ 179 w 199"/>
                  <a:gd name="T3" fmla="*/ 110 h 222"/>
                  <a:gd name="T4" fmla="*/ 170 w 199"/>
                  <a:gd name="T5" fmla="*/ 105 h 222"/>
                  <a:gd name="T6" fmla="*/ 152 w 199"/>
                  <a:gd name="T7" fmla="*/ 105 h 222"/>
                  <a:gd name="T8" fmla="*/ 168 w 199"/>
                  <a:gd name="T9" fmla="*/ 1 h 222"/>
                  <a:gd name="T10" fmla="*/ 81 w 199"/>
                  <a:gd name="T11" fmla="*/ 0 h 222"/>
                  <a:gd name="T12" fmla="*/ 82 w 199"/>
                  <a:gd name="T13" fmla="*/ 30 h 222"/>
                  <a:gd name="T14" fmla="*/ 54 w 199"/>
                  <a:gd name="T15" fmla="*/ 34 h 222"/>
                  <a:gd name="T16" fmla="*/ 64 w 199"/>
                  <a:gd name="T17" fmla="*/ 38 h 222"/>
                  <a:gd name="T18" fmla="*/ 75 w 199"/>
                  <a:gd name="T19" fmla="*/ 56 h 222"/>
                  <a:gd name="T20" fmla="*/ 87 w 199"/>
                  <a:gd name="T21" fmla="*/ 57 h 222"/>
                  <a:gd name="T22" fmla="*/ 91 w 199"/>
                  <a:gd name="T23" fmla="*/ 73 h 222"/>
                  <a:gd name="T24" fmla="*/ 103 w 199"/>
                  <a:gd name="T25" fmla="*/ 79 h 222"/>
                  <a:gd name="T26" fmla="*/ 94 w 199"/>
                  <a:gd name="T27" fmla="*/ 86 h 222"/>
                  <a:gd name="T28" fmla="*/ 94 w 199"/>
                  <a:gd name="T29" fmla="*/ 97 h 222"/>
                  <a:gd name="T30" fmla="*/ 35 w 199"/>
                  <a:gd name="T31" fmla="*/ 96 h 222"/>
                  <a:gd name="T32" fmla="*/ 14 w 199"/>
                  <a:gd name="T33" fmla="*/ 127 h 222"/>
                  <a:gd name="T34" fmla="*/ 14 w 199"/>
                  <a:gd name="T35" fmla="*/ 165 h 222"/>
                  <a:gd name="T36" fmla="*/ 0 w 199"/>
                  <a:gd name="T37" fmla="*/ 179 h 222"/>
                  <a:gd name="T38" fmla="*/ 14 w 199"/>
                  <a:gd name="T39" fmla="*/ 192 h 222"/>
                  <a:gd name="T40" fmla="*/ 47 w 199"/>
                  <a:gd name="T41" fmla="*/ 213 h 222"/>
                  <a:gd name="T42" fmla="*/ 80 w 199"/>
                  <a:gd name="T43" fmla="*/ 213 h 222"/>
                  <a:gd name="T44" fmla="*/ 92 w 199"/>
                  <a:gd name="T45" fmla="*/ 222 h 222"/>
                  <a:gd name="T46" fmla="*/ 111 w 199"/>
                  <a:gd name="T47" fmla="*/ 207 h 222"/>
                  <a:gd name="T48" fmla="*/ 124 w 199"/>
                  <a:gd name="T49" fmla="*/ 195 h 222"/>
                  <a:gd name="T50" fmla="*/ 125 w 199"/>
                  <a:gd name="T51" fmla="*/ 187 h 222"/>
                  <a:gd name="T52" fmla="*/ 149 w 199"/>
                  <a:gd name="T53" fmla="*/ 176 h 222"/>
                  <a:gd name="T54" fmla="*/ 151 w 199"/>
                  <a:gd name="T55" fmla="*/ 155 h 222"/>
                  <a:gd name="T56" fmla="*/ 179 w 199"/>
                  <a:gd name="T57" fmla="*/ 131 h 222"/>
                  <a:gd name="T58" fmla="*/ 199 w 199"/>
                  <a:gd name="T59" fmla="*/ 112 h 222"/>
                  <a:gd name="T60" fmla="*/ 190 w 199"/>
                  <a:gd name="T61" fmla="*/ 10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22">
                    <a:moveTo>
                      <a:pt x="190" y="103"/>
                    </a:moveTo>
                    <a:cubicBezTo>
                      <a:pt x="179" y="110"/>
                      <a:pt x="179" y="110"/>
                      <a:pt x="179" y="110"/>
                    </a:cubicBezTo>
                    <a:cubicBezTo>
                      <a:pt x="170" y="105"/>
                      <a:pt x="170" y="105"/>
                      <a:pt x="170" y="105"/>
                    </a:cubicBezTo>
                    <a:cubicBezTo>
                      <a:pt x="152" y="105"/>
                      <a:pt x="152" y="105"/>
                      <a:pt x="152" y="105"/>
                    </a:cubicBezTo>
                    <a:cubicBezTo>
                      <a:pt x="168" y="1"/>
                      <a:pt x="168" y="1"/>
                      <a:pt x="168" y="1"/>
                    </a:cubicBezTo>
                    <a:cubicBezTo>
                      <a:pt x="81" y="0"/>
                      <a:pt x="81" y="0"/>
                      <a:pt x="81" y="0"/>
                    </a:cubicBezTo>
                    <a:cubicBezTo>
                      <a:pt x="81" y="0"/>
                      <a:pt x="84" y="24"/>
                      <a:pt x="82" y="30"/>
                    </a:cubicBezTo>
                    <a:cubicBezTo>
                      <a:pt x="80" y="36"/>
                      <a:pt x="54" y="34"/>
                      <a:pt x="54" y="34"/>
                    </a:cubicBezTo>
                    <a:cubicBezTo>
                      <a:pt x="64" y="38"/>
                      <a:pt x="64" y="38"/>
                      <a:pt x="64" y="38"/>
                    </a:cubicBezTo>
                    <a:cubicBezTo>
                      <a:pt x="64" y="38"/>
                      <a:pt x="65" y="54"/>
                      <a:pt x="75" y="56"/>
                    </a:cubicBezTo>
                    <a:cubicBezTo>
                      <a:pt x="85" y="58"/>
                      <a:pt x="87" y="57"/>
                      <a:pt x="87" y="57"/>
                    </a:cubicBezTo>
                    <a:cubicBezTo>
                      <a:pt x="91" y="73"/>
                      <a:pt x="91" y="73"/>
                      <a:pt x="91" y="73"/>
                    </a:cubicBezTo>
                    <a:cubicBezTo>
                      <a:pt x="91" y="73"/>
                      <a:pt x="103" y="69"/>
                      <a:pt x="103" y="79"/>
                    </a:cubicBezTo>
                    <a:cubicBezTo>
                      <a:pt x="103" y="89"/>
                      <a:pt x="94" y="86"/>
                      <a:pt x="94" y="86"/>
                    </a:cubicBezTo>
                    <a:cubicBezTo>
                      <a:pt x="94" y="97"/>
                      <a:pt x="94" y="97"/>
                      <a:pt x="94" y="97"/>
                    </a:cubicBezTo>
                    <a:cubicBezTo>
                      <a:pt x="35" y="96"/>
                      <a:pt x="35" y="96"/>
                      <a:pt x="35" y="96"/>
                    </a:cubicBezTo>
                    <a:cubicBezTo>
                      <a:pt x="14" y="127"/>
                      <a:pt x="14" y="127"/>
                      <a:pt x="14" y="127"/>
                    </a:cubicBezTo>
                    <a:cubicBezTo>
                      <a:pt x="14" y="127"/>
                      <a:pt x="14" y="149"/>
                      <a:pt x="14" y="165"/>
                    </a:cubicBezTo>
                    <a:cubicBezTo>
                      <a:pt x="14" y="181"/>
                      <a:pt x="0" y="179"/>
                      <a:pt x="0" y="179"/>
                    </a:cubicBezTo>
                    <a:cubicBezTo>
                      <a:pt x="3" y="185"/>
                      <a:pt x="7" y="189"/>
                      <a:pt x="14" y="192"/>
                    </a:cubicBezTo>
                    <a:cubicBezTo>
                      <a:pt x="33" y="199"/>
                      <a:pt x="36" y="209"/>
                      <a:pt x="47" y="213"/>
                    </a:cubicBezTo>
                    <a:cubicBezTo>
                      <a:pt x="58" y="217"/>
                      <a:pt x="80" y="213"/>
                      <a:pt x="80" y="213"/>
                    </a:cubicBezTo>
                    <a:cubicBezTo>
                      <a:pt x="80" y="213"/>
                      <a:pt x="86" y="217"/>
                      <a:pt x="92" y="222"/>
                    </a:cubicBezTo>
                    <a:cubicBezTo>
                      <a:pt x="97" y="217"/>
                      <a:pt x="105" y="208"/>
                      <a:pt x="111" y="207"/>
                    </a:cubicBezTo>
                    <a:cubicBezTo>
                      <a:pt x="119" y="205"/>
                      <a:pt x="124" y="195"/>
                      <a:pt x="124" y="195"/>
                    </a:cubicBezTo>
                    <a:cubicBezTo>
                      <a:pt x="125" y="187"/>
                      <a:pt x="125" y="187"/>
                      <a:pt x="125" y="187"/>
                    </a:cubicBezTo>
                    <a:cubicBezTo>
                      <a:pt x="125" y="187"/>
                      <a:pt x="146" y="185"/>
                      <a:pt x="149" y="176"/>
                    </a:cubicBezTo>
                    <a:cubicBezTo>
                      <a:pt x="152" y="167"/>
                      <a:pt x="151" y="155"/>
                      <a:pt x="151" y="155"/>
                    </a:cubicBezTo>
                    <a:cubicBezTo>
                      <a:pt x="151" y="155"/>
                      <a:pt x="164" y="139"/>
                      <a:pt x="179" y="131"/>
                    </a:cubicBezTo>
                    <a:cubicBezTo>
                      <a:pt x="194" y="123"/>
                      <a:pt x="199" y="112"/>
                      <a:pt x="199" y="112"/>
                    </a:cubicBezTo>
                    <a:lnTo>
                      <a:pt x="190" y="10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5" name="Freeform 196"/>
              <p:cNvSpPr>
                <a:spLocks/>
              </p:cNvSpPr>
              <p:nvPr/>
            </p:nvSpPr>
            <p:spPr bwMode="gray">
              <a:xfrm>
                <a:off x="-18910" y="-14128"/>
                <a:ext cx="2946" cy="2306"/>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6" name="Freeform 197"/>
              <p:cNvSpPr>
                <a:spLocks/>
              </p:cNvSpPr>
              <p:nvPr/>
            </p:nvSpPr>
            <p:spPr bwMode="gray">
              <a:xfrm>
                <a:off x="-16375" y="-12021"/>
                <a:ext cx="699" cy="392"/>
              </a:xfrm>
              <a:custGeom>
                <a:avLst/>
                <a:gdLst>
                  <a:gd name="T0" fmla="*/ 103 w 296"/>
                  <a:gd name="T1" fmla="*/ 162 h 166"/>
                  <a:gd name="T2" fmla="*/ 105 w 296"/>
                  <a:gd name="T3" fmla="*/ 151 h 166"/>
                  <a:gd name="T4" fmla="*/ 114 w 296"/>
                  <a:gd name="T5" fmla="*/ 149 h 166"/>
                  <a:gd name="T6" fmla="*/ 115 w 296"/>
                  <a:gd name="T7" fmla="*/ 122 h 166"/>
                  <a:gd name="T8" fmla="*/ 135 w 296"/>
                  <a:gd name="T9" fmla="*/ 123 h 166"/>
                  <a:gd name="T10" fmla="*/ 148 w 296"/>
                  <a:gd name="T11" fmla="*/ 109 h 166"/>
                  <a:gd name="T12" fmla="*/ 162 w 296"/>
                  <a:gd name="T13" fmla="*/ 118 h 166"/>
                  <a:gd name="T14" fmla="*/ 189 w 296"/>
                  <a:gd name="T15" fmla="*/ 95 h 166"/>
                  <a:gd name="T16" fmla="*/ 190 w 296"/>
                  <a:gd name="T17" fmla="*/ 85 h 166"/>
                  <a:gd name="T18" fmla="*/ 203 w 296"/>
                  <a:gd name="T19" fmla="*/ 84 h 166"/>
                  <a:gd name="T20" fmla="*/ 213 w 296"/>
                  <a:gd name="T21" fmla="*/ 65 h 166"/>
                  <a:gd name="T22" fmla="*/ 238 w 296"/>
                  <a:gd name="T23" fmla="*/ 76 h 166"/>
                  <a:gd name="T24" fmla="*/ 251 w 296"/>
                  <a:gd name="T25" fmla="*/ 66 h 166"/>
                  <a:gd name="T26" fmla="*/ 262 w 296"/>
                  <a:gd name="T27" fmla="*/ 66 h 166"/>
                  <a:gd name="T28" fmla="*/ 281 w 296"/>
                  <a:gd name="T29" fmla="*/ 65 h 166"/>
                  <a:gd name="T30" fmla="*/ 294 w 296"/>
                  <a:gd name="T31" fmla="*/ 55 h 166"/>
                  <a:gd name="T32" fmla="*/ 283 w 296"/>
                  <a:gd name="T33" fmla="*/ 41 h 166"/>
                  <a:gd name="T34" fmla="*/ 268 w 296"/>
                  <a:gd name="T35" fmla="*/ 35 h 166"/>
                  <a:gd name="T36" fmla="*/ 248 w 296"/>
                  <a:gd name="T37" fmla="*/ 18 h 166"/>
                  <a:gd name="T38" fmla="*/ 230 w 296"/>
                  <a:gd name="T39" fmla="*/ 13 h 166"/>
                  <a:gd name="T40" fmla="*/ 214 w 296"/>
                  <a:gd name="T41" fmla="*/ 1 h 166"/>
                  <a:gd name="T42" fmla="*/ 192 w 296"/>
                  <a:gd name="T43" fmla="*/ 9 h 166"/>
                  <a:gd name="T44" fmla="*/ 171 w 296"/>
                  <a:gd name="T45" fmla="*/ 0 h 166"/>
                  <a:gd name="T46" fmla="*/ 148 w 296"/>
                  <a:gd name="T47" fmla="*/ 18 h 166"/>
                  <a:gd name="T48" fmla="*/ 125 w 296"/>
                  <a:gd name="T49" fmla="*/ 17 h 166"/>
                  <a:gd name="T50" fmla="*/ 109 w 296"/>
                  <a:gd name="T51" fmla="*/ 11 h 166"/>
                  <a:gd name="T52" fmla="*/ 89 w 296"/>
                  <a:gd name="T53" fmla="*/ 16 h 166"/>
                  <a:gd name="T54" fmla="*/ 81 w 296"/>
                  <a:gd name="T55" fmla="*/ 2 h 166"/>
                  <a:gd name="T56" fmla="*/ 59 w 296"/>
                  <a:gd name="T57" fmla="*/ 15 h 166"/>
                  <a:gd name="T58" fmla="*/ 39 w 296"/>
                  <a:gd name="T59" fmla="*/ 34 h 166"/>
                  <a:gd name="T60" fmla="*/ 11 w 296"/>
                  <a:gd name="T61" fmla="*/ 58 h 166"/>
                  <a:gd name="T62" fmla="*/ 9 w 296"/>
                  <a:gd name="T63" fmla="*/ 79 h 166"/>
                  <a:gd name="T64" fmla="*/ 0 w 296"/>
                  <a:gd name="T65" fmla="*/ 86 h 166"/>
                  <a:gd name="T66" fmla="*/ 13 w 296"/>
                  <a:gd name="T67" fmla="*/ 102 h 166"/>
                  <a:gd name="T68" fmla="*/ 28 w 296"/>
                  <a:gd name="T69" fmla="*/ 102 h 166"/>
                  <a:gd name="T70" fmla="*/ 36 w 296"/>
                  <a:gd name="T71" fmla="*/ 118 h 166"/>
                  <a:gd name="T72" fmla="*/ 52 w 296"/>
                  <a:gd name="T73" fmla="*/ 112 h 166"/>
                  <a:gd name="T74" fmla="*/ 67 w 296"/>
                  <a:gd name="T75" fmla="*/ 114 h 166"/>
                  <a:gd name="T76" fmla="*/ 68 w 296"/>
                  <a:gd name="T77" fmla="*/ 143 h 166"/>
                  <a:gd name="T78" fmla="*/ 85 w 296"/>
                  <a:gd name="T79" fmla="*/ 148 h 166"/>
                  <a:gd name="T80" fmla="*/ 89 w 296"/>
                  <a:gd name="T81" fmla="*/ 166 h 166"/>
                  <a:gd name="T82" fmla="*/ 103 w 296"/>
                  <a:gd name="T83" fmla="*/ 16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166">
                    <a:moveTo>
                      <a:pt x="103" y="162"/>
                    </a:moveTo>
                    <a:cubicBezTo>
                      <a:pt x="109" y="160"/>
                      <a:pt x="105" y="151"/>
                      <a:pt x="105" y="151"/>
                    </a:cubicBezTo>
                    <a:cubicBezTo>
                      <a:pt x="114" y="149"/>
                      <a:pt x="114" y="149"/>
                      <a:pt x="114" y="149"/>
                    </a:cubicBezTo>
                    <a:cubicBezTo>
                      <a:pt x="114" y="149"/>
                      <a:pt x="100" y="122"/>
                      <a:pt x="115" y="122"/>
                    </a:cubicBezTo>
                    <a:cubicBezTo>
                      <a:pt x="130" y="122"/>
                      <a:pt x="135" y="123"/>
                      <a:pt x="135" y="123"/>
                    </a:cubicBezTo>
                    <a:cubicBezTo>
                      <a:pt x="135" y="123"/>
                      <a:pt x="140" y="108"/>
                      <a:pt x="148" y="109"/>
                    </a:cubicBezTo>
                    <a:cubicBezTo>
                      <a:pt x="156" y="110"/>
                      <a:pt x="147" y="118"/>
                      <a:pt x="162" y="118"/>
                    </a:cubicBezTo>
                    <a:cubicBezTo>
                      <a:pt x="177" y="118"/>
                      <a:pt x="189" y="95"/>
                      <a:pt x="189" y="95"/>
                    </a:cubicBezTo>
                    <a:cubicBezTo>
                      <a:pt x="190" y="85"/>
                      <a:pt x="190" y="85"/>
                      <a:pt x="190" y="85"/>
                    </a:cubicBezTo>
                    <a:cubicBezTo>
                      <a:pt x="203" y="84"/>
                      <a:pt x="203" y="84"/>
                      <a:pt x="203" y="84"/>
                    </a:cubicBezTo>
                    <a:cubicBezTo>
                      <a:pt x="203" y="84"/>
                      <a:pt x="204" y="64"/>
                      <a:pt x="213" y="65"/>
                    </a:cubicBezTo>
                    <a:cubicBezTo>
                      <a:pt x="222" y="66"/>
                      <a:pt x="228" y="77"/>
                      <a:pt x="238" y="76"/>
                    </a:cubicBezTo>
                    <a:cubicBezTo>
                      <a:pt x="248" y="75"/>
                      <a:pt x="247" y="66"/>
                      <a:pt x="251" y="66"/>
                    </a:cubicBezTo>
                    <a:cubicBezTo>
                      <a:pt x="255" y="66"/>
                      <a:pt x="262" y="66"/>
                      <a:pt x="262" y="66"/>
                    </a:cubicBezTo>
                    <a:cubicBezTo>
                      <a:pt x="281" y="65"/>
                      <a:pt x="281" y="65"/>
                      <a:pt x="281" y="65"/>
                    </a:cubicBezTo>
                    <a:cubicBezTo>
                      <a:pt x="282" y="61"/>
                      <a:pt x="296" y="62"/>
                      <a:pt x="294" y="55"/>
                    </a:cubicBezTo>
                    <a:cubicBezTo>
                      <a:pt x="292" y="48"/>
                      <a:pt x="283" y="41"/>
                      <a:pt x="283" y="41"/>
                    </a:cubicBezTo>
                    <a:cubicBezTo>
                      <a:pt x="268" y="35"/>
                      <a:pt x="268" y="35"/>
                      <a:pt x="268" y="35"/>
                    </a:cubicBezTo>
                    <a:cubicBezTo>
                      <a:pt x="268" y="35"/>
                      <a:pt x="257" y="27"/>
                      <a:pt x="248" y="18"/>
                    </a:cubicBezTo>
                    <a:cubicBezTo>
                      <a:pt x="239" y="9"/>
                      <a:pt x="230" y="13"/>
                      <a:pt x="230" y="13"/>
                    </a:cubicBezTo>
                    <a:cubicBezTo>
                      <a:pt x="230" y="13"/>
                      <a:pt x="226" y="1"/>
                      <a:pt x="214" y="1"/>
                    </a:cubicBezTo>
                    <a:cubicBezTo>
                      <a:pt x="202" y="1"/>
                      <a:pt x="192" y="9"/>
                      <a:pt x="192" y="9"/>
                    </a:cubicBezTo>
                    <a:cubicBezTo>
                      <a:pt x="192" y="9"/>
                      <a:pt x="178" y="0"/>
                      <a:pt x="171" y="0"/>
                    </a:cubicBezTo>
                    <a:cubicBezTo>
                      <a:pt x="164" y="0"/>
                      <a:pt x="148" y="18"/>
                      <a:pt x="148" y="18"/>
                    </a:cubicBezTo>
                    <a:cubicBezTo>
                      <a:pt x="125" y="17"/>
                      <a:pt x="125" y="17"/>
                      <a:pt x="125" y="17"/>
                    </a:cubicBezTo>
                    <a:cubicBezTo>
                      <a:pt x="125" y="17"/>
                      <a:pt x="112" y="11"/>
                      <a:pt x="109" y="11"/>
                    </a:cubicBezTo>
                    <a:cubicBezTo>
                      <a:pt x="106" y="11"/>
                      <a:pt x="89" y="16"/>
                      <a:pt x="89" y="16"/>
                    </a:cubicBezTo>
                    <a:cubicBezTo>
                      <a:pt x="89" y="16"/>
                      <a:pt x="84" y="2"/>
                      <a:pt x="81" y="2"/>
                    </a:cubicBezTo>
                    <a:cubicBezTo>
                      <a:pt x="78" y="2"/>
                      <a:pt x="59" y="15"/>
                      <a:pt x="59" y="15"/>
                    </a:cubicBezTo>
                    <a:cubicBezTo>
                      <a:pt x="59" y="15"/>
                      <a:pt x="54" y="26"/>
                      <a:pt x="39" y="34"/>
                    </a:cubicBezTo>
                    <a:cubicBezTo>
                      <a:pt x="24" y="42"/>
                      <a:pt x="11" y="58"/>
                      <a:pt x="11" y="58"/>
                    </a:cubicBezTo>
                    <a:cubicBezTo>
                      <a:pt x="11" y="58"/>
                      <a:pt x="12" y="70"/>
                      <a:pt x="9" y="79"/>
                    </a:cubicBezTo>
                    <a:cubicBezTo>
                      <a:pt x="8" y="82"/>
                      <a:pt x="4" y="85"/>
                      <a:pt x="0" y="86"/>
                    </a:cubicBezTo>
                    <a:cubicBezTo>
                      <a:pt x="2" y="91"/>
                      <a:pt x="6" y="102"/>
                      <a:pt x="13" y="102"/>
                    </a:cubicBezTo>
                    <a:cubicBezTo>
                      <a:pt x="22" y="102"/>
                      <a:pt x="28" y="102"/>
                      <a:pt x="28" y="102"/>
                    </a:cubicBezTo>
                    <a:cubicBezTo>
                      <a:pt x="28" y="102"/>
                      <a:pt x="27" y="120"/>
                      <a:pt x="36" y="118"/>
                    </a:cubicBezTo>
                    <a:cubicBezTo>
                      <a:pt x="45" y="116"/>
                      <a:pt x="47" y="111"/>
                      <a:pt x="52" y="112"/>
                    </a:cubicBezTo>
                    <a:cubicBezTo>
                      <a:pt x="57" y="113"/>
                      <a:pt x="67" y="114"/>
                      <a:pt x="67" y="114"/>
                    </a:cubicBezTo>
                    <a:cubicBezTo>
                      <a:pt x="68" y="143"/>
                      <a:pt x="68" y="143"/>
                      <a:pt x="68" y="143"/>
                    </a:cubicBezTo>
                    <a:cubicBezTo>
                      <a:pt x="85" y="148"/>
                      <a:pt x="85" y="148"/>
                      <a:pt x="85" y="148"/>
                    </a:cubicBezTo>
                    <a:cubicBezTo>
                      <a:pt x="92" y="158"/>
                      <a:pt x="89" y="166"/>
                      <a:pt x="89" y="166"/>
                    </a:cubicBezTo>
                    <a:cubicBezTo>
                      <a:pt x="89" y="166"/>
                      <a:pt x="97" y="164"/>
                      <a:pt x="103" y="16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7" name="Freeform 198"/>
              <p:cNvSpPr>
                <a:spLocks/>
              </p:cNvSpPr>
              <p:nvPr/>
            </p:nvSpPr>
            <p:spPr bwMode="gray">
              <a:xfrm>
                <a:off x="-12974" y="-10745"/>
                <a:ext cx="470" cy="539"/>
              </a:xfrm>
              <a:custGeom>
                <a:avLst/>
                <a:gdLst>
                  <a:gd name="T0" fmla="*/ 43 w 199"/>
                  <a:gd name="T1" fmla="*/ 52 h 228"/>
                  <a:gd name="T2" fmla="*/ 10 w 199"/>
                  <a:gd name="T3" fmla="*/ 61 h 228"/>
                  <a:gd name="T4" fmla="*/ 11 w 199"/>
                  <a:gd name="T5" fmla="*/ 89 h 228"/>
                  <a:gd name="T6" fmla="*/ 1 w 199"/>
                  <a:gd name="T7" fmla="*/ 107 h 228"/>
                  <a:gd name="T8" fmla="*/ 12 w 199"/>
                  <a:gd name="T9" fmla="*/ 122 h 228"/>
                  <a:gd name="T10" fmla="*/ 26 w 199"/>
                  <a:gd name="T11" fmla="*/ 144 h 228"/>
                  <a:gd name="T12" fmla="*/ 40 w 199"/>
                  <a:gd name="T13" fmla="*/ 137 h 228"/>
                  <a:gd name="T14" fmla="*/ 40 w 199"/>
                  <a:gd name="T15" fmla="*/ 173 h 228"/>
                  <a:gd name="T16" fmla="*/ 65 w 199"/>
                  <a:gd name="T17" fmla="*/ 212 h 228"/>
                  <a:gd name="T18" fmla="*/ 103 w 199"/>
                  <a:gd name="T19" fmla="*/ 224 h 228"/>
                  <a:gd name="T20" fmla="*/ 95 w 199"/>
                  <a:gd name="T21" fmla="*/ 204 h 228"/>
                  <a:gd name="T22" fmla="*/ 102 w 199"/>
                  <a:gd name="T23" fmla="*/ 187 h 228"/>
                  <a:gd name="T24" fmla="*/ 107 w 199"/>
                  <a:gd name="T25" fmla="*/ 195 h 228"/>
                  <a:gd name="T26" fmla="*/ 125 w 199"/>
                  <a:gd name="T27" fmla="*/ 195 h 228"/>
                  <a:gd name="T28" fmla="*/ 142 w 199"/>
                  <a:gd name="T29" fmla="*/ 183 h 228"/>
                  <a:gd name="T30" fmla="*/ 154 w 199"/>
                  <a:gd name="T31" fmla="*/ 193 h 228"/>
                  <a:gd name="T32" fmla="*/ 167 w 199"/>
                  <a:gd name="T33" fmla="*/ 199 h 228"/>
                  <a:gd name="T34" fmla="*/ 174 w 199"/>
                  <a:gd name="T35" fmla="*/ 182 h 228"/>
                  <a:gd name="T36" fmla="*/ 186 w 199"/>
                  <a:gd name="T37" fmla="*/ 175 h 228"/>
                  <a:gd name="T38" fmla="*/ 184 w 199"/>
                  <a:gd name="T39" fmla="*/ 147 h 228"/>
                  <a:gd name="T40" fmla="*/ 195 w 199"/>
                  <a:gd name="T41" fmla="*/ 132 h 228"/>
                  <a:gd name="T42" fmla="*/ 174 w 199"/>
                  <a:gd name="T43" fmla="*/ 105 h 228"/>
                  <a:gd name="T44" fmla="*/ 173 w 199"/>
                  <a:gd name="T45" fmla="*/ 55 h 228"/>
                  <a:gd name="T46" fmla="*/ 195 w 199"/>
                  <a:gd name="T47" fmla="*/ 32 h 228"/>
                  <a:gd name="T48" fmla="*/ 199 w 199"/>
                  <a:gd name="T49" fmla="*/ 11 h 228"/>
                  <a:gd name="T50" fmla="*/ 199 w 199"/>
                  <a:gd name="T51" fmla="*/ 11 h 228"/>
                  <a:gd name="T52" fmla="*/ 197 w 199"/>
                  <a:gd name="T53" fmla="*/ 9 h 228"/>
                  <a:gd name="T54" fmla="*/ 143 w 199"/>
                  <a:gd name="T55" fmla="*/ 0 h 228"/>
                  <a:gd name="T56" fmla="*/ 139 w 199"/>
                  <a:gd name="T57" fmla="*/ 9 h 228"/>
                  <a:gd name="T58" fmla="*/ 109 w 199"/>
                  <a:gd name="T59" fmla="*/ 4 h 228"/>
                  <a:gd name="T60" fmla="*/ 108 w 199"/>
                  <a:gd name="T61" fmla="*/ 15 h 228"/>
                  <a:gd name="T62" fmla="*/ 69 w 199"/>
                  <a:gd name="T63" fmla="*/ 1 h 228"/>
                  <a:gd name="T64" fmla="*/ 50 w 199"/>
                  <a:gd name="T65" fmla="*/ 7 h 228"/>
                  <a:gd name="T66" fmla="*/ 39 w 199"/>
                  <a:gd name="T67" fmla="*/ 29 h 228"/>
                  <a:gd name="T68" fmla="*/ 43 w 199"/>
                  <a:gd name="T69" fmla="*/ 5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8">
                    <a:moveTo>
                      <a:pt x="43" y="52"/>
                    </a:moveTo>
                    <a:cubicBezTo>
                      <a:pt x="31" y="55"/>
                      <a:pt x="13" y="52"/>
                      <a:pt x="10" y="61"/>
                    </a:cubicBezTo>
                    <a:cubicBezTo>
                      <a:pt x="7" y="70"/>
                      <a:pt x="11" y="89"/>
                      <a:pt x="11" y="89"/>
                    </a:cubicBezTo>
                    <a:cubicBezTo>
                      <a:pt x="11" y="89"/>
                      <a:pt x="0" y="96"/>
                      <a:pt x="1" y="107"/>
                    </a:cubicBezTo>
                    <a:cubicBezTo>
                      <a:pt x="2" y="117"/>
                      <a:pt x="12" y="115"/>
                      <a:pt x="12" y="122"/>
                    </a:cubicBezTo>
                    <a:cubicBezTo>
                      <a:pt x="12" y="129"/>
                      <a:pt x="22" y="143"/>
                      <a:pt x="26" y="144"/>
                    </a:cubicBezTo>
                    <a:cubicBezTo>
                      <a:pt x="30" y="145"/>
                      <a:pt x="39" y="130"/>
                      <a:pt x="40" y="137"/>
                    </a:cubicBezTo>
                    <a:cubicBezTo>
                      <a:pt x="41" y="144"/>
                      <a:pt x="31" y="165"/>
                      <a:pt x="40" y="173"/>
                    </a:cubicBezTo>
                    <a:cubicBezTo>
                      <a:pt x="49" y="181"/>
                      <a:pt x="65" y="212"/>
                      <a:pt x="65" y="212"/>
                    </a:cubicBezTo>
                    <a:cubicBezTo>
                      <a:pt x="65" y="212"/>
                      <a:pt x="94" y="228"/>
                      <a:pt x="103" y="224"/>
                    </a:cubicBezTo>
                    <a:cubicBezTo>
                      <a:pt x="112" y="220"/>
                      <a:pt x="98" y="210"/>
                      <a:pt x="95" y="204"/>
                    </a:cubicBezTo>
                    <a:cubicBezTo>
                      <a:pt x="92" y="198"/>
                      <a:pt x="96" y="188"/>
                      <a:pt x="102" y="187"/>
                    </a:cubicBezTo>
                    <a:cubicBezTo>
                      <a:pt x="108" y="186"/>
                      <a:pt x="107" y="195"/>
                      <a:pt x="107" y="195"/>
                    </a:cubicBezTo>
                    <a:cubicBezTo>
                      <a:pt x="125" y="195"/>
                      <a:pt x="125" y="195"/>
                      <a:pt x="125" y="195"/>
                    </a:cubicBezTo>
                    <a:cubicBezTo>
                      <a:pt x="125" y="195"/>
                      <a:pt x="134" y="184"/>
                      <a:pt x="142" y="183"/>
                    </a:cubicBezTo>
                    <a:cubicBezTo>
                      <a:pt x="150" y="182"/>
                      <a:pt x="154" y="193"/>
                      <a:pt x="154" y="193"/>
                    </a:cubicBezTo>
                    <a:cubicBezTo>
                      <a:pt x="167" y="199"/>
                      <a:pt x="167" y="199"/>
                      <a:pt x="167" y="199"/>
                    </a:cubicBezTo>
                    <a:cubicBezTo>
                      <a:pt x="167" y="199"/>
                      <a:pt x="173" y="185"/>
                      <a:pt x="174" y="182"/>
                    </a:cubicBezTo>
                    <a:cubicBezTo>
                      <a:pt x="175" y="179"/>
                      <a:pt x="186" y="175"/>
                      <a:pt x="186" y="175"/>
                    </a:cubicBezTo>
                    <a:cubicBezTo>
                      <a:pt x="184" y="147"/>
                      <a:pt x="184" y="147"/>
                      <a:pt x="184" y="147"/>
                    </a:cubicBezTo>
                    <a:cubicBezTo>
                      <a:pt x="184" y="147"/>
                      <a:pt x="196" y="142"/>
                      <a:pt x="195" y="132"/>
                    </a:cubicBezTo>
                    <a:cubicBezTo>
                      <a:pt x="194" y="122"/>
                      <a:pt x="175" y="117"/>
                      <a:pt x="174" y="105"/>
                    </a:cubicBezTo>
                    <a:cubicBezTo>
                      <a:pt x="173" y="92"/>
                      <a:pt x="163" y="71"/>
                      <a:pt x="173" y="55"/>
                    </a:cubicBezTo>
                    <a:cubicBezTo>
                      <a:pt x="184" y="38"/>
                      <a:pt x="195" y="39"/>
                      <a:pt x="195" y="32"/>
                    </a:cubicBezTo>
                    <a:cubicBezTo>
                      <a:pt x="195" y="27"/>
                      <a:pt x="195" y="18"/>
                      <a:pt x="199" y="11"/>
                    </a:cubicBezTo>
                    <a:cubicBezTo>
                      <a:pt x="199" y="11"/>
                      <a:pt x="199" y="11"/>
                      <a:pt x="199" y="11"/>
                    </a:cubicBezTo>
                    <a:cubicBezTo>
                      <a:pt x="198" y="10"/>
                      <a:pt x="197" y="10"/>
                      <a:pt x="197" y="9"/>
                    </a:cubicBezTo>
                    <a:cubicBezTo>
                      <a:pt x="190" y="0"/>
                      <a:pt x="143" y="0"/>
                      <a:pt x="143" y="0"/>
                    </a:cubicBezTo>
                    <a:cubicBezTo>
                      <a:pt x="139" y="9"/>
                      <a:pt x="139" y="9"/>
                      <a:pt x="139" y="9"/>
                    </a:cubicBezTo>
                    <a:cubicBezTo>
                      <a:pt x="109" y="4"/>
                      <a:pt x="109" y="4"/>
                      <a:pt x="109" y="4"/>
                    </a:cubicBezTo>
                    <a:cubicBezTo>
                      <a:pt x="108" y="15"/>
                      <a:pt x="108" y="15"/>
                      <a:pt x="108" y="15"/>
                    </a:cubicBezTo>
                    <a:cubicBezTo>
                      <a:pt x="69" y="1"/>
                      <a:pt x="69" y="1"/>
                      <a:pt x="69" y="1"/>
                    </a:cubicBezTo>
                    <a:cubicBezTo>
                      <a:pt x="50" y="7"/>
                      <a:pt x="50" y="7"/>
                      <a:pt x="50" y="7"/>
                    </a:cubicBezTo>
                    <a:cubicBezTo>
                      <a:pt x="50" y="7"/>
                      <a:pt x="39" y="21"/>
                      <a:pt x="39" y="29"/>
                    </a:cubicBezTo>
                    <a:cubicBezTo>
                      <a:pt x="39" y="37"/>
                      <a:pt x="55" y="49"/>
                      <a:pt x="43" y="5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8" name="Freeform 199"/>
              <p:cNvSpPr>
                <a:spLocks/>
              </p:cNvSpPr>
              <p:nvPr/>
            </p:nvSpPr>
            <p:spPr bwMode="gray">
              <a:xfrm>
                <a:off x="-13342" y="-11050"/>
                <a:ext cx="531" cy="917"/>
              </a:xfrm>
              <a:custGeom>
                <a:avLst/>
                <a:gdLst>
                  <a:gd name="T0" fmla="*/ 62 w 225"/>
                  <a:gd name="T1" fmla="*/ 28 h 388"/>
                  <a:gd name="T2" fmla="*/ 42 w 225"/>
                  <a:gd name="T3" fmla="*/ 44 h 388"/>
                  <a:gd name="T4" fmla="*/ 46 w 225"/>
                  <a:gd name="T5" fmla="*/ 64 h 388"/>
                  <a:gd name="T6" fmla="*/ 57 w 225"/>
                  <a:gd name="T7" fmla="*/ 67 h 388"/>
                  <a:gd name="T8" fmla="*/ 47 w 225"/>
                  <a:gd name="T9" fmla="*/ 85 h 388"/>
                  <a:gd name="T10" fmla="*/ 11 w 225"/>
                  <a:gd name="T11" fmla="*/ 93 h 388"/>
                  <a:gd name="T12" fmla="*/ 22 w 225"/>
                  <a:gd name="T13" fmla="*/ 116 h 388"/>
                  <a:gd name="T14" fmla="*/ 4 w 225"/>
                  <a:gd name="T15" fmla="*/ 134 h 388"/>
                  <a:gd name="T16" fmla="*/ 35 w 225"/>
                  <a:gd name="T17" fmla="*/ 172 h 388"/>
                  <a:gd name="T18" fmla="*/ 51 w 225"/>
                  <a:gd name="T19" fmla="*/ 174 h 388"/>
                  <a:gd name="T20" fmla="*/ 56 w 225"/>
                  <a:gd name="T21" fmla="*/ 167 h 388"/>
                  <a:gd name="T22" fmla="*/ 68 w 225"/>
                  <a:gd name="T23" fmla="*/ 182 h 388"/>
                  <a:gd name="T24" fmla="*/ 59 w 225"/>
                  <a:gd name="T25" fmla="*/ 208 h 388"/>
                  <a:gd name="T26" fmla="*/ 81 w 225"/>
                  <a:gd name="T27" fmla="*/ 211 h 388"/>
                  <a:gd name="T28" fmla="*/ 80 w 225"/>
                  <a:gd name="T29" fmla="*/ 230 h 388"/>
                  <a:gd name="T30" fmla="*/ 88 w 225"/>
                  <a:gd name="T31" fmla="*/ 240 h 388"/>
                  <a:gd name="T32" fmla="*/ 74 w 225"/>
                  <a:gd name="T33" fmla="*/ 258 h 388"/>
                  <a:gd name="T34" fmla="*/ 69 w 225"/>
                  <a:gd name="T35" fmla="*/ 286 h 388"/>
                  <a:gd name="T36" fmla="*/ 61 w 225"/>
                  <a:gd name="T37" fmla="*/ 312 h 388"/>
                  <a:gd name="T38" fmla="*/ 78 w 225"/>
                  <a:gd name="T39" fmla="*/ 333 h 388"/>
                  <a:gd name="T40" fmla="*/ 78 w 225"/>
                  <a:gd name="T41" fmla="*/ 353 h 388"/>
                  <a:gd name="T42" fmla="*/ 99 w 225"/>
                  <a:gd name="T43" fmla="*/ 377 h 388"/>
                  <a:gd name="T44" fmla="*/ 108 w 225"/>
                  <a:gd name="T45" fmla="*/ 377 h 388"/>
                  <a:gd name="T46" fmla="*/ 112 w 225"/>
                  <a:gd name="T47" fmla="*/ 388 h 388"/>
                  <a:gd name="T48" fmla="*/ 132 w 225"/>
                  <a:gd name="T49" fmla="*/ 387 h 388"/>
                  <a:gd name="T50" fmla="*/ 143 w 225"/>
                  <a:gd name="T51" fmla="*/ 369 h 388"/>
                  <a:gd name="T52" fmla="*/ 161 w 225"/>
                  <a:gd name="T53" fmla="*/ 368 h 388"/>
                  <a:gd name="T54" fmla="*/ 162 w 225"/>
                  <a:gd name="T55" fmla="*/ 360 h 388"/>
                  <a:gd name="T56" fmla="*/ 183 w 225"/>
                  <a:gd name="T57" fmla="*/ 359 h 388"/>
                  <a:gd name="T58" fmla="*/ 197 w 225"/>
                  <a:gd name="T59" fmla="*/ 342 h 388"/>
                  <a:gd name="T60" fmla="*/ 217 w 225"/>
                  <a:gd name="T61" fmla="*/ 350 h 388"/>
                  <a:gd name="T62" fmla="*/ 221 w 225"/>
                  <a:gd name="T63" fmla="*/ 341 h 388"/>
                  <a:gd name="T64" fmla="*/ 196 w 225"/>
                  <a:gd name="T65" fmla="*/ 302 h 388"/>
                  <a:gd name="T66" fmla="*/ 196 w 225"/>
                  <a:gd name="T67" fmla="*/ 266 h 388"/>
                  <a:gd name="T68" fmla="*/ 182 w 225"/>
                  <a:gd name="T69" fmla="*/ 273 h 388"/>
                  <a:gd name="T70" fmla="*/ 168 w 225"/>
                  <a:gd name="T71" fmla="*/ 251 h 388"/>
                  <a:gd name="T72" fmla="*/ 157 w 225"/>
                  <a:gd name="T73" fmla="*/ 236 h 388"/>
                  <a:gd name="T74" fmla="*/ 167 w 225"/>
                  <a:gd name="T75" fmla="*/ 218 h 388"/>
                  <a:gd name="T76" fmla="*/ 166 w 225"/>
                  <a:gd name="T77" fmla="*/ 190 h 388"/>
                  <a:gd name="T78" fmla="*/ 199 w 225"/>
                  <a:gd name="T79" fmla="*/ 181 h 388"/>
                  <a:gd name="T80" fmla="*/ 195 w 225"/>
                  <a:gd name="T81" fmla="*/ 158 h 388"/>
                  <a:gd name="T82" fmla="*/ 206 w 225"/>
                  <a:gd name="T83" fmla="*/ 136 h 388"/>
                  <a:gd name="T84" fmla="*/ 203 w 225"/>
                  <a:gd name="T85" fmla="*/ 117 h 388"/>
                  <a:gd name="T86" fmla="*/ 185 w 225"/>
                  <a:gd name="T87" fmla="*/ 117 h 388"/>
                  <a:gd name="T88" fmla="*/ 183 w 225"/>
                  <a:gd name="T89" fmla="*/ 102 h 388"/>
                  <a:gd name="T90" fmla="*/ 153 w 225"/>
                  <a:gd name="T91" fmla="*/ 85 h 388"/>
                  <a:gd name="T92" fmla="*/ 133 w 225"/>
                  <a:gd name="T93" fmla="*/ 109 h 388"/>
                  <a:gd name="T94" fmla="*/ 144 w 225"/>
                  <a:gd name="T95" fmla="*/ 61 h 388"/>
                  <a:gd name="T96" fmla="*/ 126 w 225"/>
                  <a:gd name="T97" fmla="*/ 22 h 388"/>
                  <a:gd name="T98" fmla="*/ 83 w 225"/>
                  <a:gd name="T99" fmla="*/ 0 h 388"/>
                  <a:gd name="T100" fmla="*/ 76 w 225"/>
                  <a:gd name="T101" fmla="*/ 12 h 388"/>
                  <a:gd name="T102" fmla="*/ 62 w 225"/>
                  <a:gd name="T103" fmla="*/ 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5" h="388">
                    <a:moveTo>
                      <a:pt x="62" y="28"/>
                    </a:moveTo>
                    <a:cubicBezTo>
                      <a:pt x="56" y="30"/>
                      <a:pt x="40" y="35"/>
                      <a:pt x="42" y="44"/>
                    </a:cubicBezTo>
                    <a:cubicBezTo>
                      <a:pt x="44" y="53"/>
                      <a:pt x="42" y="64"/>
                      <a:pt x="46" y="64"/>
                    </a:cubicBezTo>
                    <a:cubicBezTo>
                      <a:pt x="50" y="64"/>
                      <a:pt x="57" y="64"/>
                      <a:pt x="57" y="67"/>
                    </a:cubicBezTo>
                    <a:cubicBezTo>
                      <a:pt x="57" y="71"/>
                      <a:pt x="58" y="81"/>
                      <a:pt x="47" y="85"/>
                    </a:cubicBezTo>
                    <a:cubicBezTo>
                      <a:pt x="36" y="89"/>
                      <a:pt x="11" y="88"/>
                      <a:pt x="11" y="93"/>
                    </a:cubicBezTo>
                    <a:cubicBezTo>
                      <a:pt x="11" y="98"/>
                      <a:pt x="31" y="109"/>
                      <a:pt x="22" y="116"/>
                    </a:cubicBezTo>
                    <a:cubicBezTo>
                      <a:pt x="13" y="124"/>
                      <a:pt x="0" y="123"/>
                      <a:pt x="4" y="134"/>
                    </a:cubicBezTo>
                    <a:cubicBezTo>
                      <a:pt x="8" y="145"/>
                      <a:pt x="35" y="172"/>
                      <a:pt x="35" y="172"/>
                    </a:cubicBezTo>
                    <a:cubicBezTo>
                      <a:pt x="51" y="174"/>
                      <a:pt x="51" y="174"/>
                      <a:pt x="51" y="174"/>
                    </a:cubicBezTo>
                    <a:cubicBezTo>
                      <a:pt x="56" y="167"/>
                      <a:pt x="56" y="167"/>
                      <a:pt x="56" y="167"/>
                    </a:cubicBezTo>
                    <a:cubicBezTo>
                      <a:pt x="56" y="167"/>
                      <a:pt x="65" y="168"/>
                      <a:pt x="68" y="182"/>
                    </a:cubicBezTo>
                    <a:cubicBezTo>
                      <a:pt x="71" y="196"/>
                      <a:pt x="59" y="208"/>
                      <a:pt x="59" y="208"/>
                    </a:cubicBezTo>
                    <a:cubicBezTo>
                      <a:pt x="59" y="217"/>
                      <a:pt x="81" y="211"/>
                      <a:pt x="81" y="211"/>
                    </a:cubicBezTo>
                    <a:cubicBezTo>
                      <a:pt x="80" y="230"/>
                      <a:pt x="80" y="230"/>
                      <a:pt x="80" y="230"/>
                    </a:cubicBezTo>
                    <a:cubicBezTo>
                      <a:pt x="80" y="230"/>
                      <a:pt x="89" y="234"/>
                      <a:pt x="88" y="240"/>
                    </a:cubicBezTo>
                    <a:cubicBezTo>
                      <a:pt x="87" y="246"/>
                      <a:pt x="74" y="258"/>
                      <a:pt x="74" y="258"/>
                    </a:cubicBezTo>
                    <a:cubicBezTo>
                      <a:pt x="69" y="286"/>
                      <a:pt x="69" y="286"/>
                      <a:pt x="69" y="286"/>
                    </a:cubicBezTo>
                    <a:cubicBezTo>
                      <a:pt x="69" y="286"/>
                      <a:pt x="61" y="302"/>
                      <a:pt x="61" y="312"/>
                    </a:cubicBezTo>
                    <a:cubicBezTo>
                      <a:pt x="61" y="322"/>
                      <a:pt x="78" y="325"/>
                      <a:pt x="78" y="333"/>
                    </a:cubicBezTo>
                    <a:cubicBezTo>
                      <a:pt x="78" y="341"/>
                      <a:pt x="78" y="353"/>
                      <a:pt x="78" y="353"/>
                    </a:cubicBezTo>
                    <a:cubicBezTo>
                      <a:pt x="99" y="377"/>
                      <a:pt x="99" y="377"/>
                      <a:pt x="99" y="377"/>
                    </a:cubicBezTo>
                    <a:cubicBezTo>
                      <a:pt x="108" y="377"/>
                      <a:pt x="108" y="377"/>
                      <a:pt x="108" y="377"/>
                    </a:cubicBezTo>
                    <a:cubicBezTo>
                      <a:pt x="112" y="388"/>
                      <a:pt x="112" y="388"/>
                      <a:pt x="112" y="388"/>
                    </a:cubicBezTo>
                    <a:cubicBezTo>
                      <a:pt x="112" y="388"/>
                      <a:pt x="122" y="388"/>
                      <a:pt x="132" y="387"/>
                    </a:cubicBezTo>
                    <a:cubicBezTo>
                      <a:pt x="142" y="386"/>
                      <a:pt x="137" y="373"/>
                      <a:pt x="143" y="369"/>
                    </a:cubicBezTo>
                    <a:cubicBezTo>
                      <a:pt x="149" y="365"/>
                      <a:pt x="161" y="368"/>
                      <a:pt x="161" y="368"/>
                    </a:cubicBezTo>
                    <a:cubicBezTo>
                      <a:pt x="162" y="360"/>
                      <a:pt x="162" y="360"/>
                      <a:pt x="162" y="360"/>
                    </a:cubicBezTo>
                    <a:cubicBezTo>
                      <a:pt x="183" y="359"/>
                      <a:pt x="183" y="359"/>
                      <a:pt x="183" y="359"/>
                    </a:cubicBezTo>
                    <a:cubicBezTo>
                      <a:pt x="183" y="359"/>
                      <a:pt x="187" y="343"/>
                      <a:pt x="197" y="342"/>
                    </a:cubicBezTo>
                    <a:cubicBezTo>
                      <a:pt x="207" y="341"/>
                      <a:pt x="209" y="352"/>
                      <a:pt x="217" y="350"/>
                    </a:cubicBezTo>
                    <a:cubicBezTo>
                      <a:pt x="225" y="348"/>
                      <a:pt x="221" y="341"/>
                      <a:pt x="221" y="341"/>
                    </a:cubicBezTo>
                    <a:cubicBezTo>
                      <a:pt x="221" y="341"/>
                      <a:pt x="205" y="310"/>
                      <a:pt x="196" y="302"/>
                    </a:cubicBezTo>
                    <a:cubicBezTo>
                      <a:pt x="187" y="294"/>
                      <a:pt x="197" y="273"/>
                      <a:pt x="196" y="266"/>
                    </a:cubicBezTo>
                    <a:cubicBezTo>
                      <a:pt x="195" y="259"/>
                      <a:pt x="186" y="274"/>
                      <a:pt x="182" y="273"/>
                    </a:cubicBezTo>
                    <a:cubicBezTo>
                      <a:pt x="178" y="272"/>
                      <a:pt x="168" y="258"/>
                      <a:pt x="168" y="251"/>
                    </a:cubicBezTo>
                    <a:cubicBezTo>
                      <a:pt x="168" y="244"/>
                      <a:pt x="158" y="246"/>
                      <a:pt x="157" y="236"/>
                    </a:cubicBezTo>
                    <a:cubicBezTo>
                      <a:pt x="156" y="225"/>
                      <a:pt x="167" y="218"/>
                      <a:pt x="167" y="218"/>
                    </a:cubicBezTo>
                    <a:cubicBezTo>
                      <a:pt x="167" y="218"/>
                      <a:pt x="163" y="199"/>
                      <a:pt x="166" y="190"/>
                    </a:cubicBezTo>
                    <a:cubicBezTo>
                      <a:pt x="169" y="181"/>
                      <a:pt x="187" y="184"/>
                      <a:pt x="199" y="181"/>
                    </a:cubicBezTo>
                    <a:cubicBezTo>
                      <a:pt x="211" y="178"/>
                      <a:pt x="195" y="166"/>
                      <a:pt x="195" y="158"/>
                    </a:cubicBezTo>
                    <a:cubicBezTo>
                      <a:pt x="195" y="150"/>
                      <a:pt x="206" y="136"/>
                      <a:pt x="206" y="136"/>
                    </a:cubicBezTo>
                    <a:cubicBezTo>
                      <a:pt x="206" y="136"/>
                      <a:pt x="206" y="125"/>
                      <a:pt x="203" y="117"/>
                    </a:cubicBezTo>
                    <a:cubicBezTo>
                      <a:pt x="200" y="109"/>
                      <a:pt x="185" y="117"/>
                      <a:pt x="185" y="117"/>
                    </a:cubicBezTo>
                    <a:cubicBezTo>
                      <a:pt x="183" y="102"/>
                      <a:pt x="183" y="102"/>
                      <a:pt x="183" y="102"/>
                    </a:cubicBezTo>
                    <a:cubicBezTo>
                      <a:pt x="183" y="102"/>
                      <a:pt x="166" y="87"/>
                      <a:pt x="153" y="85"/>
                    </a:cubicBezTo>
                    <a:cubicBezTo>
                      <a:pt x="140" y="83"/>
                      <a:pt x="133" y="109"/>
                      <a:pt x="133" y="109"/>
                    </a:cubicBezTo>
                    <a:cubicBezTo>
                      <a:pt x="133" y="109"/>
                      <a:pt x="142" y="69"/>
                      <a:pt x="144" y="61"/>
                    </a:cubicBezTo>
                    <a:cubicBezTo>
                      <a:pt x="146" y="53"/>
                      <a:pt x="132" y="30"/>
                      <a:pt x="126" y="22"/>
                    </a:cubicBezTo>
                    <a:cubicBezTo>
                      <a:pt x="120" y="14"/>
                      <a:pt x="83" y="0"/>
                      <a:pt x="83" y="0"/>
                    </a:cubicBezTo>
                    <a:cubicBezTo>
                      <a:pt x="76" y="12"/>
                      <a:pt x="76" y="12"/>
                      <a:pt x="76" y="12"/>
                    </a:cubicBezTo>
                    <a:cubicBezTo>
                      <a:pt x="76" y="12"/>
                      <a:pt x="69" y="26"/>
                      <a:pt x="62" y="2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79" name="Freeform 200"/>
              <p:cNvSpPr>
                <a:spLocks noEditPoints="1"/>
              </p:cNvSpPr>
              <p:nvPr/>
            </p:nvSpPr>
            <p:spPr bwMode="gray">
              <a:xfrm>
                <a:off x="-14663" y="-11536"/>
                <a:ext cx="1517" cy="1476"/>
              </a:xfrm>
              <a:custGeom>
                <a:avLst/>
                <a:gdLst>
                  <a:gd name="T0" fmla="*/ 175 w 642"/>
                  <a:gd name="T1" fmla="*/ 3 h 625"/>
                  <a:gd name="T2" fmla="*/ 165 w 642"/>
                  <a:gd name="T3" fmla="*/ 34 h 625"/>
                  <a:gd name="T4" fmla="*/ 630 w 642"/>
                  <a:gd name="T5" fmla="*/ 190 h 625"/>
                  <a:gd name="T6" fmla="*/ 595 w 642"/>
                  <a:gd name="T7" fmla="*/ 194 h 625"/>
                  <a:gd name="T8" fmla="*/ 553 w 642"/>
                  <a:gd name="T9" fmla="*/ 194 h 625"/>
                  <a:gd name="T10" fmla="*/ 586 w 642"/>
                  <a:gd name="T11" fmla="*/ 167 h 625"/>
                  <a:gd name="T12" fmla="*/ 572 w 642"/>
                  <a:gd name="T13" fmla="*/ 143 h 625"/>
                  <a:gd name="T14" fmla="*/ 556 w 642"/>
                  <a:gd name="T15" fmla="*/ 143 h 625"/>
                  <a:gd name="T16" fmla="*/ 536 w 642"/>
                  <a:gd name="T17" fmla="*/ 123 h 625"/>
                  <a:gd name="T18" fmla="*/ 522 w 642"/>
                  <a:gd name="T19" fmla="*/ 129 h 625"/>
                  <a:gd name="T20" fmla="*/ 498 w 642"/>
                  <a:gd name="T21" fmla="*/ 117 h 625"/>
                  <a:gd name="T22" fmla="*/ 501 w 642"/>
                  <a:gd name="T23" fmla="*/ 93 h 625"/>
                  <a:gd name="T24" fmla="*/ 457 w 642"/>
                  <a:gd name="T25" fmla="*/ 84 h 625"/>
                  <a:gd name="T26" fmla="*/ 435 w 642"/>
                  <a:gd name="T27" fmla="*/ 99 h 625"/>
                  <a:gd name="T28" fmla="*/ 346 w 642"/>
                  <a:gd name="T29" fmla="*/ 88 h 625"/>
                  <a:gd name="T30" fmla="*/ 242 w 642"/>
                  <a:gd name="T31" fmla="*/ 68 h 625"/>
                  <a:gd name="T32" fmla="*/ 147 w 642"/>
                  <a:gd name="T33" fmla="*/ 56 h 625"/>
                  <a:gd name="T34" fmla="*/ 113 w 642"/>
                  <a:gd name="T35" fmla="*/ 136 h 625"/>
                  <a:gd name="T36" fmla="*/ 89 w 642"/>
                  <a:gd name="T37" fmla="*/ 154 h 625"/>
                  <a:gd name="T38" fmla="*/ 82 w 642"/>
                  <a:gd name="T39" fmla="*/ 102 h 625"/>
                  <a:gd name="T40" fmla="*/ 77 w 642"/>
                  <a:gd name="T41" fmla="*/ 38 h 625"/>
                  <a:gd name="T42" fmla="*/ 38 w 642"/>
                  <a:gd name="T43" fmla="*/ 77 h 625"/>
                  <a:gd name="T44" fmla="*/ 24 w 642"/>
                  <a:gd name="T45" fmla="*/ 115 h 625"/>
                  <a:gd name="T46" fmla="*/ 5 w 642"/>
                  <a:gd name="T47" fmla="*/ 162 h 625"/>
                  <a:gd name="T48" fmla="*/ 35 w 642"/>
                  <a:gd name="T49" fmla="*/ 180 h 625"/>
                  <a:gd name="T50" fmla="*/ 50 w 642"/>
                  <a:gd name="T51" fmla="*/ 216 h 625"/>
                  <a:gd name="T52" fmla="*/ 41 w 642"/>
                  <a:gd name="T53" fmla="*/ 259 h 625"/>
                  <a:gd name="T54" fmla="*/ 59 w 642"/>
                  <a:gd name="T55" fmla="*/ 280 h 625"/>
                  <a:gd name="T56" fmla="*/ 111 w 642"/>
                  <a:gd name="T57" fmla="*/ 284 h 625"/>
                  <a:gd name="T58" fmla="*/ 136 w 642"/>
                  <a:gd name="T59" fmla="*/ 284 h 625"/>
                  <a:gd name="T60" fmla="*/ 181 w 642"/>
                  <a:gd name="T61" fmla="*/ 330 h 625"/>
                  <a:gd name="T62" fmla="*/ 203 w 642"/>
                  <a:gd name="T63" fmla="*/ 322 h 625"/>
                  <a:gd name="T64" fmla="*/ 232 w 642"/>
                  <a:gd name="T65" fmla="*/ 324 h 625"/>
                  <a:gd name="T66" fmla="*/ 276 w 642"/>
                  <a:gd name="T67" fmla="*/ 323 h 625"/>
                  <a:gd name="T68" fmla="*/ 263 w 642"/>
                  <a:gd name="T69" fmla="*/ 362 h 625"/>
                  <a:gd name="T70" fmla="*/ 254 w 642"/>
                  <a:gd name="T71" fmla="*/ 404 h 625"/>
                  <a:gd name="T72" fmla="*/ 261 w 642"/>
                  <a:gd name="T73" fmla="*/ 440 h 625"/>
                  <a:gd name="T74" fmla="*/ 278 w 642"/>
                  <a:gd name="T75" fmla="*/ 476 h 625"/>
                  <a:gd name="T76" fmla="*/ 259 w 642"/>
                  <a:gd name="T77" fmla="*/ 507 h 625"/>
                  <a:gd name="T78" fmla="*/ 284 w 642"/>
                  <a:gd name="T79" fmla="*/ 549 h 625"/>
                  <a:gd name="T80" fmla="*/ 299 w 642"/>
                  <a:gd name="T81" fmla="*/ 594 h 625"/>
                  <a:gd name="T82" fmla="*/ 326 w 642"/>
                  <a:gd name="T83" fmla="*/ 619 h 625"/>
                  <a:gd name="T84" fmla="*/ 362 w 642"/>
                  <a:gd name="T85" fmla="*/ 624 h 625"/>
                  <a:gd name="T86" fmla="*/ 400 w 642"/>
                  <a:gd name="T87" fmla="*/ 593 h 625"/>
                  <a:gd name="T88" fmla="*/ 420 w 642"/>
                  <a:gd name="T89" fmla="*/ 579 h 625"/>
                  <a:gd name="T90" fmla="*/ 457 w 642"/>
                  <a:gd name="T91" fmla="*/ 547 h 625"/>
                  <a:gd name="T92" fmla="*/ 432 w 642"/>
                  <a:gd name="T93" fmla="*/ 524 h 625"/>
                  <a:gd name="T94" fmla="*/ 419 w 642"/>
                  <a:gd name="T95" fmla="*/ 490 h 625"/>
                  <a:gd name="T96" fmla="*/ 400 w 642"/>
                  <a:gd name="T97" fmla="*/ 425 h 625"/>
                  <a:gd name="T98" fmla="*/ 429 w 642"/>
                  <a:gd name="T99" fmla="*/ 433 h 625"/>
                  <a:gd name="T100" fmla="*/ 450 w 642"/>
                  <a:gd name="T101" fmla="*/ 444 h 625"/>
                  <a:gd name="T102" fmla="*/ 469 w 642"/>
                  <a:gd name="T103" fmla="*/ 446 h 625"/>
                  <a:gd name="T104" fmla="*/ 507 w 642"/>
                  <a:gd name="T105" fmla="*/ 432 h 625"/>
                  <a:gd name="T106" fmla="*/ 551 w 642"/>
                  <a:gd name="T107" fmla="*/ 424 h 625"/>
                  <a:gd name="T108" fmla="*/ 583 w 642"/>
                  <a:gd name="T109" fmla="*/ 414 h 625"/>
                  <a:gd name="T110" fmla="*/ 596 w 642"/>
                  <a:gd name="T111" fmla="*/ 399 h 625"/>
                  <a:gd name="T112" fmla="*/ 563 w 642"/>
                  <a:gd name="T113" fmla="*/ 340 h 625"/>
                  <a:gd name="T114" fmla="*/ 570 w 642"/>
                  <a:gd name="T115" fmla="*/ 299 h 625"/>
                  <a:gd name="T116" fmla="*/ 616 w 642"/>
                  <a:gd name="T117" fmla="*/ 273 h 625"/>
                  <a:gd name="T118" fmla="*/ 601 w 642"/>
                  <a:gd name="T119" fmla="*/ 250 h 625"/>
                  <a:gd name="T120" fmla="*/ 635 w 642"/>
                  <a:gd name="T121" fmla="*/ 218 h 625"/>
                  <a:gd name="T122" fmla="*/ 630 w 642"/>
                  <a:gd name="T123" fmla="*/ 19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25">
                    <a:moveTo>
                      <a:pt x="182" y="33"/>
                    </a:moveTo>
                    <a:cubicBezTo>
                      <a:pt x="182" y="33"/>
                      <a:pt x="187" y="6"/>
                      <a:pt x="175" y="3"/>
                    </a:cubicBezTo>
                    <a:cubicBezTo>
                      <a:pt x="164" y="0"/>
                      <a:pt x="158" y="7"/>
                      <a:pt x="158" y="13"/>
                    </a:cubicBezTo>
                    <a:cubicBezTo>
                      <a:pt x="158" y="18"/>
                      <a:pt x="165" y="34"/>
                      <a:pt x="165" y="34"/>
                    </a:cubicBezTo>
                    <a:lnTo>
                      <a:pt x="182" y="33"/>
                    </a:lnTo>
                    <a:close/>
                    <a:moveTo>
                      <a:pt x="630" y="190"/>
                    </a:moveTo>
                    <a:cubicBezTo>
                      <a:pt x="626" y="184"/>
                      <a:pt x="611" y="201"/>
                      <a:pt x="611" y="201"/>
                    </a:cubicBezTo>
                    <a:cubicBezTo>
                      <a:pt x="611" y="201"/>
                      <a:pt x="601" y="197"/>
                      <a:pt x="595" y="194"/>
                    </a:cubicBezTo>
                    <a:cubicBezTo>
                      <a:pt x="589" y="191"/>
                      <a:pt x="575" y="208"/>
                      <a:pt x="575" y="208"/>
                    </a:cubicBezTo>
                    <a:cubicBezTo>
                      <a:pt x="553" y="194"/>
                      <a:pt x="553" y="194"/>
                      <a:pt x="553" y="194"/>
                    </a:cubicBezTo>
                    <a:cubicBezTo>
                      <a:pt x="553" y="194"/>
                      <a:pt x="579" y="194"/>
                      <a:pt x="583" y="187"/>
                    </a:cubicBezTo>
                    <a:cubicBezTo>
                      <a:pt x="587" y="180"/>
                      <a:pt x="586" y="167"/>
                      <a:pt x="586" y="167"/>
                    </a:cubicBezTo>
                    <a:cubicBezTo>
                      <a:pt x="586" y="167"/>
                      <a:pt x="596" y="166"/>
                      <a:pt x="598" y="153"/>
                    </a:cubicBezTo>
                    <a:cubicBezTo>
                      <a:pt x="600" y="140"/>
                      <a:pt x="572" y="143"/>
                      <a:pt x="572" y="143"/>
                    </a:cubicBezTo>
                    <a:cubicBezTo>
                      <a:pt x="572" y="143"/>
                      <a:pt x="568" y="129"/>
                      <a:pt x="561" y="128"/>
                    </a:cubicBezTo>
                    <a:cubicBezTo>
                      <a:pt x="554" y="127"/>
                      <a:pt x="556" y="143"/>
                      <a:pt x="556" y="143"/>
                    </a:cubicBezTo>
                    <a:cubicBezTo>
                      <a:pt x="556" y="143"/>
                      <a:pt x="550" y="134"/>
                      <a:pt x="550" y="128"/>
                    </a:cubicBezTo>
                    <a:cubicBezTo>
                      <a:pt x="550" y="122"/>
                      <a:pt x="536" y="123"/>
                      <a:pt x="536" y="123"/>
                    </a:cubicBezTo>
                    <a:cubicBezTo>
                      <a:pt x="532" y="143"/>
                      <a:pt x="532" y="143"/>
                      <a:pt x="532" y="143"/>
                    </a:cubicBezTo>
                    <a:cubicBezTo>
                      <a:pt x="532" y="143"/>
                      <a:pt x="524" y="135"/>
                      <a:pt x="522" y="129"/>
                    </a:cubicBezTo>
                    <a:cubicBezTo>
                      <a:pt x="520" y="123"/>
                      <a:pt x="519" y="109"/>
                      <a:pt x="519" y="109"/>
                    </a:cubicBezTo>
                    <a:cubicBezTo>
                      <a:pt x="498" y="117"/>
                      <a:pt x="498" y="117"/>
                      <a:pt x="498" y="117"/>
                    </a:cubicBezTo>
                    <a:cubicBezTo>
                      <a:pt x="498" y="117"/>
                      <a:pt x="514" y="108"/>
                      <a:pt x="514" y="103"/>
                    </a:cubicBezTo>
                    <a:cubicBezTo>
                      <a:pt x="514" y="98"/>
                      <a:pt x="501" y="98"/>
                      <a:pt x="501" y="93"/>
                    </a:cubicBezTo>
                    <a:cubicBezTo>
                      <a:pt x="501" y="88"/>
                      <a:pt x="543" y="88"/>
                      <a:pt x="547" y="82"/>
                    </a:cubicBezTo>
                    <a:cubicBezTo>
                      <a:pt x="551" y="76"/>
                      <a:pt x="457" y="84"/>
                      <a:pt x="457" y="84"/>
                    </a:cubicBezTo>
                    <a:cubicBezTo>
                      <a:pt x="466" y="94"/>
                      <a:pt x="466" y="94"/>
                      <a:pt x="466" y="94"/>
                    </a:cubicBezTo>
                    <a:cubicBezTo>
                      <a:pt x="466" y="94"/>
                      <a:pt x="444" y="96"/>
                      <a:pt x="435" y="99"/>
                    </a:cubicBezTo>
                    <a:cubicBezTo>
                      <a:pt x="426" y="102"/>
                      <a:pt x="402" y="119"/>
                      <a:pt x="402" y="119"/>
                    </a:cubicBezTo>
                    <a:cubicBezTo>
                      <a:pt x="378" y="120"/>
                      <a:pt x="346" y="88"/>
                      <a:pt x="346" y="88"/>
                    </a:cubicBezTo>
                    <a:cubicBezTo>
                      <a:pt x="346" y="88"/>
                      <a:pt x="265" y="93"/>
                      <a:pt x="255" y="92"/>
                    </a:cubicBezTo>
                    <a:cubicBezTo>
                      <a:pt x="245" y="91"/>
                      <a:pt x="242" y="82"/>
                      <a:pt x="242" y="68"/>
                    </a:cubicBezTo>
                    <a:cubicBezTo>
                      <a:pt x="242" y="54"/>
                      <a:pt x="236" y="44"/>
                      <a:pt x="210" y="39"/>
                    </a:cubicBezTo>
                    <a:cubicBezTo>
                      <a:pt x="184" y="34"/>
                      <a:pt x="147" y="56"/>
                      <a:pt x="147" y="56"/>
                    </a:cubicBezTo>
                    <a:cubicBezTo>
                      <a:pt x="147" y="56"/>
                      <a:pt x="120" y="62"/>
                      <a:pt x="104" y="76"/>
                    </a:cubicBezTo>
                    <a:cubicBezTo>
                      <a:pt x="88" y="90"/>
                      <a:pt x="111" y="116"/>
                      <a:pt x="113" y="136"/>
                    </a:cubicBezTo>
                    <a:cubicBezTo>
                      <a:pt x="115" y="156"/>
                      <a:pt x="88" y="172"/>
                      <a:pt x="88" y="172"/>
                    </a:cubicBezTo>
                    <a:cubicBezTo>
                      <a:pt x="89" y="154"/>
                      <a:pt x="89" y="154"/>
                      <a:pt x="89" y="154"/>
                    </a:cubicBezTo>
                    <a:cubicBezTo>
                      <a:pt x="89" y="154"/>
                      <a:pt x="71" y="149"/>
                      <a:pt x="65" y="139"/>
                    </a:cubicBezTo>
                    <a:cubicBezTo>
                      <a:pt x="59" y="129"/>
                      <a:pt x="75" y="111"/>
                      <a:pt x="82" y="102"/>
                    </a:cubicBezTo>
                    <a:cubicBezTo>
                      <a:pt x="89" y="93"/>
                      <a:pt x="88" y="77"/>
                      <a:pt x="88" y="65"/>
                    </a:cubicBezTo>
                    <a:cubicBezTo>
                      <a:pt x="88" y="53"/>
                      <a:pt x="77" y="38"/>
                      <a:pt x="77" y="38"/>
                    </a:cubicBezTo>
                    <a:cubicBezTo>
                      <a:pt x="77" y="38"/>
                      <a:pt x="76" y="53"/>
                      <a:pt x="65" y="56"/>
                    </a:cubicBezTo>
                    <a:cubicBezTo>
                      <a:pt x="54" y="60"/>
                      <a:pt x="45" y="64"/>
                      <a:pt x="38" y="77"/>
                    </a:cubicBezTo>
                    <a:cubicBezTo>
                      <a:pt x="30" y="90"/>
                      <a:pt x="30" y="110"/>
                      <a:pt x="30" y="110"/>
                    </a:cubicBezTo>
                    <a:cubicBezTo>
                      <a:pt x="24" y="115"/>
                      <a:pt x="24" y="115"/>
                      <a:pt x="24" y="115"/>
                    </a:cubicBezTo>
                    <a:cubicBezTo>
                      <a:pt x="24" y="133"/>
                      <a:pt x="24" y="133"/>
                      <a:pt x="24" y="133"/>
                    </a:cubicBezTo>
                    <a:cubicBezTo>
                      <a:pt x="24" y="133"/>
                      <a:pt x="0" y="154"/>
                      <a:pt x="5" y="162"/>
                    </a:cubicBezTo>
                    <a:cubicBezTo>
                      <a:pt x="10" y="171"/>
                      <a:pt x="14" y="157"/>
                      <a:pt x="21" y="157"/>
                    </a:cubicBezTo>
                    <a:cubicBezTo>
                      <a:pt x="28" y="157"/>
                      <a:pt x="35" y="171"/>
                      <a:pt x="35" y="180"/>
                    </a:cubicBezTo>
                    <a:cubicBezTo>
                      <a:pt x="35" y="189"/>
                      <a:pt x="36" y="195"/>
                      <a:pt x="36" y="195"/>
                    </a:cubicBezTo>
                    <a:cubicBezTo>
                      <a:pt x="36" y="195"/>
                      <a:pt x="52" y="204"/>
                      <a:pt x="50" y="216"/>
                    </a:cubicBezTo>
                    <a:cubicBezTo>
                      <a:pt x="48" y="229"/>
                      <a:pt x="42" y="232"/>
                      <a:pt x="42" y="232"/>
                    </a:cubicBezTo>
                    <a:cubicBezTo>
                      <a:pt x="41" y="259"/>
                      <a:pt x="41" y="259"/>
                      <a:pt x="41" y="259"/>
                    </a:cubicBezTo>
                    <a:cubicBezTo>
                      <a:pt x="51" y="259"/>
                      <a:pt x="51" y="259"/>
                      <a:pt x="51" y="259"/>
                    </a:cubicBezTo>
                    <a:cubicBezTo>
                      <a:pt x="51" y="259"/>
                      <a:pt x="50" y="277"/>
                      <a:pt x="59" y="280"/>
                    </a:cubicBezTo>
                    <a:cubicBezTo>
                      <a:pt x="68" y="283"/>
                      <a:pt x="79" y="278"/>
                      <a:pt x="83" y="278"/>
                    </a:cubicBezTo>
                    <a:cubicBezTo>
                      <a:pt x="88" y="278"/>
                      <a:pt x="106" y="285"/>
                      <a:pt x="111" y="284"/>
                    </a:cubicBezTo>
                    <a:cubicBezTo>
                      <a:pt x="116" y="283"/>
                      <a:pt x="117" y="277"/>
                      <a:pt x="122" y="277"/>
                    </a:cubicBezTo>
                    <a:cubicBezTo>
                      <a:pt x="127" y="277"/>
                      <a:pt x="136" y="284"/>
                      <a:pt x="136" y="284"/>
                    </a:cubicBezTo>
                    <a:cubicBezTo>
                      <a:pt x="154" y="285"/>
                      <a:pt x="154" y="285"/>
                      <a:pt x="154" y="285"/>
                    </a:cubicBezTo>
                    <a:cubicBezTo>
                      <a:pt x="154" y="285"/>
                      <a:pt x="173" y="327"/>
                      <a:pt x="181" y="330"/>
                    </a:cubicBezTo>
                    <a:cubicBezTo>
                      <a:pt x="189" y="332"/>
                      <a:pt x="197" y="329"/>
                      <a:pt x="197" y="329"/>
                    </a:cubicBezTo>
                    <a:cubicBezTo>
                      <a:pt x="197" y="329"/>
                      <a:pt x="195" y="322"/>
                      <a:pt x="203" y="322"/>
                    </a:cubicBezTo>
                    <a:cubicBezTo>
                      <a:pt x="211" y="322"/>
                      <a:pt x="213" y="329"/>
                      <a:pt x="221" y="330"/>
                    </a:cubicBezTo>
                    <a:cubicBezTo>
                      <a:pt x="229" y="331"/>
                      <a:pt x="232" y="324"/>
                      <a:pt x="232" y="324"/>
                    </a:cubicBezTo>
                    <a:cubicBezTo>
                      <a:pt x="251" y="326"/>
                      <a:pt x="251" y="326"/>
                      <a:pt x="251" y="326"/>
                    </a:cubicBezTo>
                    <a:cubicBezTo>
                      <a:pt x="251" y="326"/>
                      <a:pt x="270" y="311"/>
                      <a:pt x="276" y="323"/>
                    </a:cubicBezTo>
                    <a:cubicBezTo>
                      <a:pt x="282" y="336"/>
                      <a:pt x="265" y="344"/>
                      <a:pt x="265" y="344"/>
                    </a:cubicBezTo>
                    <a:cubicBezTo>
                      <a:pt x="265" y="344"/>
                      <a:pt x="266" y="359"/>
                      <a:pt x="263" y="362"/>
                    </a:cubicBezTo>
                    <a:cubicBezTo>
                      <a:pt x="260" y="365"/>
                      <a:pt x="250" y="370"/>
                      <a:pt x="251" y="375"/>
                    </a:cubicBezTo>
                    <a:cubicBezTo>
                      <a:pt x="252" y="380"/>
                      <a:pt x="254" y="398"/>
                      <a:pt x="254" y="404"/>
                    </a:cubicBezTo>
                    <a:cubicBezTo>
                      <a:pt x="254" y="410"/>
                      <a:pt x="252" y="433"/>
                      <a:pt x="252" y="433"/>
                    </a:cubicBezTo>
                    <a:cubicBezTo>
                      <a:pt x="252" y="433"/>
                      <a:pt x="261" y="437"/>
                      <a:pt x="261" y="440"/>
                    </a:cubicBezTo>
                    <a:cubicBezTo>
                      <a:pt x="261" y="443"/>
                      <a:pt x="262" y="452"/>
                      <a:pt x="262" y="452"/>
                    </a:cubicBezTo>
                    <a:cubicBezTo>
                      <a:pt x="262" y="452"/>
                      <a:pt x="278" y="466"/>
                      <a:pt x="278" y="476"/>
                    </a:cubicBezTo>
                    <a:cubicBezTo>
                      <a:pt x="278" y="486"/>
                      <a:pt x="249" y="504"/>
                      <a:pt x="249" y="504"/>
                    </a:cubicBezTo>
                    <a:cubicBezTo>
                      <a:pt x="259" y="507"/>
                      <a:pt x="259" y="507"/>
                      <a:pt x="259" y="507"/>
                    </a:cubicBezTo>
                    <a:cubicBezTo>
                      <a:pt x="259" y="507"/>
                      <a:pt x="281" y="521"/>
                      <a:pt x="281" y="525"/>
                    </a:cubicBezTo>
                    <a:cubicBezTo>
                      <a:pt x="281" y="529"/>
                      <a:pt x="284" y="549"/>
                      <a:pt x="284" y="549"/>
                    </a:cubicBezTo>
                    <a:cubicBezTo>
                      <a:pt x="284" y="549"/>
                      <a:pt x="295" y="575"/>
                      <a:pt x="294" y="580"/>
                    </a:cubicBezTo>
                    <a:cubicBezTo>
                      <a:pt x="293" y="585"/>
                      <a:pt x="299" y="594"/>
                      <a:pt x="299" y="594"/>
                    </a:cubicBezTo>
                    <a:cubicBezTo>
                      <a:pt x="299" y="594"/>
                      <a:pt x="306" y="607"/>
                      <a:pt x="310" y="612"/>
                    </a:cubicBezTo>
                    <a:cubicBezTo>
                      <a:pt x="314" y="617"/>
                      <a:pt x="326" y="619"/>
                      <a:pt x="326" y="619"/>
                    </a:cubicBezTo>
                    <a:cubicBezTo>
                      <a:pt x="336" y="625"/>
                      <a:pt x="347" y="603"/>
                      <a:pt x="356" y="605"/>
                    </a:cubicBezTo>
                    <a:cubicBezTo>
                      <a:pt x="365" y="607"/>
                      <a:pt x="354" y="624"/>
                      <a:pt x="362" y="624"/>
                    </a:cubicBezTo>
                    <a:cubicBezTo>
                      <a:pt x="370" y="624"/>
                      <a:pt x="376" y="599"/>
                      <a:pt x="382" y="595"/>
                    </a:cubicBezTo>
                    <a:cubicBezTo>
                      <a:pt x="388" y="591"/>
                      <a:pt x="400" y="593"/>
                      <a:pt x="400" y="593"/>
                    </a:cubicBezTo>
                    <a:cubicBezTo>
                      <a:pt x="402" y="587"/>
                      <a:pt x="402" y="587"/>
                      <a:pt x="402" y="587"/>
                    </a:cubicBezTo>
                    <a:cubicBezTo>
                      <a:pt x="402" y="587"/>
                      <a:pt x="407" y="583"/>
                      <a:pt x="420" y="579"/>
                    </a:cubicBezTo>
                    <a:cubicBezTo>
                      <a:pt x="433" y="575"/>
                      <a:pt x="432" y="550"/>
                      <a:pt x="432" y="550"/>
                    </a:cubicBezTo>
                    <a:cubicBezTo>
                      <a:pt x="432" y="550"/>
                      <a:pt x="445" y="553"/>
                      <a:pt x="457" y="547"/>
                    </a:cubicBezTo>
                    <a:cubicBezTo>
                      <a:pt x="469" y="541"/>
                      <a:pt x="462" y="527"/>
                      <a:pt x="462" y="527"/>
                    </a:cubicBezTo>
                    <a:cubicBezTo>
                      <a:pt x="432" y="524"/>
                      <a:pt x="432" y="524"/>
                      <a:pt x="432" y="524"/>
                    </a:cubicBezTo>
                    <a:cubicBezTo>
                      <a:pt x="432" y="524"/>
                      <a:pt x="432" y="515"/>
                      <a:pt x="432" y="508"/>
                    </a:cubicBezTo>
                    <a:cubicBezTo>
                      <a:pt x="432" y="501"/>
                      <a:pt x="419" y="490"/>
                      <a:pt x="419" y="490"/>
                    </a:cubicBezTo>
                    <a:cubicBezTo>
                      <a:pt x="419" y="490"/>
                      <a:pt x="434" y="466"/>
                      <a:pt x="412" y="455"/>
                    </a:cubicBezTo>
                    <a:cubicBezTo>
                      <a:pt x="390" y="444"/>
                      <a:pt x="400" y="425"/>
                      <a:pt x="400" y="425"/>
                    </a:cubicBezTo>
                    <a:cubicBezTo>
                      <a:pt x="400" y="425"/>
                      <a:pt x="403" y="431"/>
                      <a:pt x="406" y="434"/>
                    </a:cubicBezTo>
                    <a:cubicBezTo>
                      <a:pt x="409" y="437"/>
                      <a:pt x="418" y="429"/>
                      <a:pt x="429" y="433"/>
                    </a:cubicBezTo>
                    <a:cubicBezTo>
                      <a:pt x="440" y="437"/>
                      <a:pt x="434" y="446"/>
                      <a:pt x="436" y="449"/>
                    </a:cubicBezTo>
                    <a:cubicBezTo>
                      <a:pt x="438" y="452"/>
                      <a:pt x="450" y="444"/>
                      <a:pt x="450" y="444"/>
                    </a:cubicBezTo>
                    <a:cubicBezTo>
                      <a:pt x="460" y="450"/>
                      <a:pt x="460" y="450"/>
                      <a:pt x="460" y="450"/>
                    </a:cubicBezTo>
                    <a:cubicBezTo>
                      <a:pt x="460" y="450"/>
                      <a:pt x="465" y="442"/>
                      <a:pt x="469" y="446"/>
                    </a:cubicBezTo>
                    <a:cubicBezTo>
                      <a:pt x="473" y="450"/>
                      <a:pt x="484" y="469"/>
                      <a:pt x="493" y="469"/>
                    </a:cubicBezTo>
                    <a:cubicBezTo>
                      <a:pt x="502" y="469"/>
                      <a:pt x="499" y="435"/>
                      <a:pt x="507" y="432"/>
                    </a:cubicBezTo>
                    <a:cubicBezTo>
                      <a:pt x="515" y="429"/>
                      <a:pt x="521" y="437"/>
                      <a:pt x="528" y="437"/>
                    </a:cubicBezTo>
                    <a:cubicBezTo>
                      <a:pt x="535" y="437"/>
                      <a:pt x="549" y="430"/>
                      <a:pt x="551" y="424"/>
                    </a:cubicBezTo>
                    <a:cubicBezTo>
                      <a:pt x="553" y="418"/>
                      <a:pt x="565" y="413"/>
                      <a:pt x="565" y="413"/>
                    </a:cubicBezTo>
                    <a:cubicBezTo>
                      <a:pt x="583" y="414"/>
                      <a:pt x="583" y="414"/>
                      <a:pt x="583" y="414"/>
                    </a:cubicBezTo>
                    <a:cubicBezTo>
                      <a:pt x="581" y="404"/>
                      <a:pt x="581" y="404"/>
                      <a:pt x="581" y="404"/>
                    </a:cubicBezTo>
                    <a:cubicBezTo>
                      <a:pt x="581" y="404"/>
                      <a:pt x="592" y="406"/>
                      <a:pt x="596" y="399"/>
                    </a:cubicBezTo>
                    <a:cubicBezTo>
                      <a:pt x="600" y="392"/>
                      <a:pt x="594" y="378"/>
                      <a:pt x="594" y="378"/>
                    </a:cubicBezTo>
                    <a:cubicBezTo>
                      <a:pt x="594" y="378"/>
                      <a:pt x="567" y="351"/>
                      <a:pt x="563" y="340"/>
                    </a:cubicBezTo>
                    <a:cubicBezTo>
                      <a:pt x="559" y="329"/>
                      <a:pt x="572" y="330"/>
                      <a:pt x="581" y="322"/>
                    </a:cubicBezTo>
                    <a:cubicBezTo>
                      <a:pt x="590" y="315"/>
                      <a:pt x="570" y="304"/>
                      <a:pt x="570" y="299"/>
                    </a:cubicBezTo>
                    <a:cubicBezTo>
                      <a:pt x="570" y="294"/>
                      <a:pt x="595" y="295"/>
                      <a:pt x="606" y="291"/>
                    </a:cubicBezTo>
                    <a:cubicBezTo>
                      <a:pt x="617" y="287"/>
                      <a:pt x="616" y="277"/>
                      <a:pt x="616" y="273"/>
                    </a:cubicBezTo>
                    <a:cubicBezTo>
                      <a:pt x="616" y="270"/>
                      <a:pt x="609" y="270"/>
                      <a:pt x="605" y="270"/>
                    </a:cubicBezTo>
                    <a:cubicBezTo>
                      <a:pt x="601" y="270"/>
                      <a:pt x="603" y="259"/>
                      <a:pt x="601" y="250"/>
                    </a:cubicBezTo>
                    <a:cubicBezTo>
                      <a:pt x="599" y="241"/>
                      <a:pt x="615" y="236"/>
                      <a:pt x="621" y="234"/>
                    </a:cubicBezTo>
                    <a:cubicBezTo>
                      <a:pt x="628" y="232"/>
                      <a:pt x="635" y="218"/>
                      <a:pt x="635" y="218"/>
                    </a:cubicBezTo>
                    <a:cubicBezTo>
                      <a:pt x="642" y="206"/>
                      <a:pt x="642" y="206"/>
                      <a:pt x="642" y="206"/>
                    </a:cubicBezTo>
                    <a:cubicBezTo>
                      <a:pt x="642" y="206"/>
                      <a:pt x="634" y="196"/>
                      <a:pt x="630" y="19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0" name="Freeform 201"/>
              <p:cNvSpPr>
                <a:spLocks/>
              </p:cNvSpPr>
              <p:nvPr/>
            </p:nvSpPr>
            <p:spPr bwMode="gray">
              <a:xfrm>
                <a:off x="-15747" y="-11210"/>
                <a:ext cx="659" cy="333"/>
              </a:xfrm>
              <a:custGeom>
                <a:avLst/>
                <a:gdLst>
                  <a:gd name="T0" fmla="*/ 209 w 279"/>
                  <a:gd name="T1" fmla="*/ 47 h 141"/>
                  <a:gd name="T2" fmla="*/ 224 w 279"/>
                  <a:gd name="T3" fmla="*/ 66 h 141"/>
                  <a:gd name="T4" fmla="*/ 232 w 279"/>
                  <a:gd name="T5" fmla="*/ 63 h 141"/>
                  <a:gd name="T6" fmla="*/ 254 w 279"/>
                  <a:gd name="T7" fmla="*/ 81 h 141"/>
                  <a:gd name="T8" fmla="*/ 232 w 279"/>
                  <a:gd name="T9" fmla="*/ 71 h 141"/>
                  <a:gd name="T10" fmla="*/ 229 w 279"/>
                  <a:gd name="T11" fmla="*/ 106 h 141"/>
                  <a:gd name="T12" fmla="*/ 243 w 279"/>
                  <a:gd name="T13" fmla="*/ 128 h 141"/>
                  <a:gd name="T14" fmla="*/ 243 w 279"/>
                  <a:gd name="T15" fmla="*/ 128 h 141"/>
                  <a:gd name="T16" fmla="*/ 253 w 279"/>
                  <a:gd name="T17" fmla="*/ 107 h 141"/>
                  <a:gd name="T18" fmla="*/ 269 w 279"/>
                  <a:gd name="T19" fmla="*/ 109 h 141"/>
                  <a:gd name="T20" fmla="*/ 279 w 279"/>
                  <a:gd name="T21" fmla="*/ 84 h 141"/>
                  <a:gd name="T22" fmla="*/ 266 w 279"/>
                  <a:gd name="T23" fmla="*/ 70 h 141"/>
                  <a:gd name="T24" fmla="*/ 270 w 279"/>
                  <a:gd name="T25" fmla="*/ 58 h 141"/>
                  <a:gd name="T26" fmla="*/ 255 w 279"/>
                  <a:gd name="T27" fmla="*/ 46 h 141"/>
                  <a:gd name="T28" fmla="*/ 236 w 279"/>
                  <a:gd name="T29" fmla="*/ 18 h 141"/>
                  <a:gd name="T30" fmla="*/ 196 w 279"/>
                  <a:gd name="T31" fmla="*/ 13 h 141"/>
                  <a:gd name="T32" fmla="*/ 195 w 279"/>
                  <a:gd name="T33" fmla="*/ 4 h 141"/>
                  <a:gd name="T34" fmla="*/ 163 w 279"/>
                  <a:gd name="T35" fmla="*/ 7 h 141"/>
                  <a:gd name="T36" fmla="*/ 144 w 279"/>
                  <a:gd name="T37" fmla="*/ 27 h 141"/>
                  <a:gd name="T38" fmla="*/ 126 w 279"/>
                  <a:gd name="T39" fmla="*/ 25 h 141"/>
                  <a:gd name="T40" fmla="*/ 94 w 279"/>
                  <a:gd name="T41" fmla="*/ 50 h 141"/>
                  <a:gd name="T42" fmla="*/ 75 w 279"/>
                  <a:gd name="T43" fmla="*/ 43 h 141"/>
                  <a:gd name="T44" fmla="*/ 65 w 279"/>
                  <a:gd name="T45" fmla="*/ 32 h 141"/>
                  <a:gd name="T46" fmla="*/ 59 w 279"/>
                  <a:gd name="T47" fmla="*/ 39 h 141"/>
                  <a:gd name="T48" fmla="*/ 40 w 279"/>
                  <a:gd name="T49" fmla="*/ 35 h 141"/>
                  <a:gd name="T50" fmla="*/ 35 w 279"/>
                  <a:gd name="T51" fmla="*/ 10 h 141"/>
                  <a:gd name="T52" fmla="*/ 27 w 279"/>
                  <a:gd name="T53" fmla="*/ 5 h 141"/>
                  <a:gd name="T54" fmla="*/ 10 w 279"/>
                  <a:gd name="T55" fmla="*/ 11 h 141"/>
                  <a:gd name="T56" fmla="*/ 10 w 279"/>
                  <a:gd name="T57" fmla="*/ 33 h 141"/>
                  <a:gd name="T58" fmla="*/ 24 w 279"/>
                  <a:gd name="T59" fmla="*/ 40 h 141"/>
                  <a:gd name="T60" fmla="*/ 11 w 279"/>
                  <a:gd name="T61" fmla="*/ 51 h 141"/>
                  <a:gd name="T62" fmla="*/ 10 w 279"/>
                  <a:gd name="T63" fmla="*/ 65 h 141"/>
                  <a:gd name="T64" fmla="*/ 6 w 279"/>
                  <a:gd name="T65" fmla="*/ 70 h 141"/>
                  <a:gd name="T66" fmla="*/ 11 w 279"/>
                  <a:gd name="T67" fmla="*/ 75 h 141"/>
                  <a:gd name="T68" fmla="*/ 39 w 279"/>
                  <a:gd name="T69" fmla="*/ 69 h 141"/>
                  <a:gd name="T70" fmla="*/ 44 w 279"/>
                  <a:gd name="T71" fmla="*/ 81 h 141"/>
                  <a:gd name="T72" fmla="*/ 64 w 279"/>
                  <a:gd name="T73" fmla="*/ 80 h 141"/>
                  <a:gd name="T74" fmla="*/ 67 w 279"/>
                  <a:gd name="T75" fmla="*/ 107 h 141"/>
                  <a:gd name="T76" fmla="*/ 86 w 279"/>
                  <a:gd name="T77" fmla="*/ 102 h 141"/>
                  <a:gd name="T78" fmla="*/ 86 w 279"/>
                  <a:gd name="T79" fmla="*/ 89 h 141"/>
                  <a:gd name="T80" fmla="*/ 97 w 279"/>
                  <a:gd name="T81" fmla="*/ 88 h 141"/>
                  <a:gd name="T82" fmla="*/ 115 w 279"/>
                  <a:gd name="T83" fmla="*/ 134 h 141"/>
                  <a:gd name="T84" fmla="*/ 143 w 279"/>
                  <a:gd name="T85" fmla="*/ 118 h 141"/>
                  <a:gd name="T86" fmla="*/ 116 w 279"/>
                  <a:gd name="T87" fmla="*/ 81 h 141"/>
                  <a:gd name="T88" fmla="*/ 147 w 279"/>
                  <a:gd name="T89" fmla="*/ 62 h 141"/>
                  <a:gd name="T90" fmla="*/ 177 w 279"/>
                  <a:gd name="T91" fmla="*/ 36 h 141"/>
                  <a:gd name="T92" fmla="*/ 209 w 279"/>
                  <a:gd name="T9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141">
                    <a:moveTo>
                      <a:pt x="209" y="47"/>
                    </a:moveTo>
                    <a:cubicBezTo>
                      <a:pt x="215" y="51"/>
                      <a:pt x="224" y="66"/>
                      <a:pt x="224" y="66"/>
                    </a:cubicBezTo>
                    <a:cubicBezTo>
                      <a:pt x="232" y="63"/>
                      <a:pt x="232" y="63"/>
                      <a:pt x="232" y="63"/>
                    </a:cubicBezTo>
                    <a:cubicBezTo>
                      <a:pt x="254" y="81"/>
                      <a:pt x="254" y="81"/>
                      <a:pt x="254" y="81"/>
                    </a:cubicBezTo>
                    <a:cubicBezTo>
                      <a:pt x="232" y="71"/>
                      <a:pt x="232" y="71"/>
                      <a:pt x="232" y="71"/>
                    </a:cubicBezTo>
                    <a:cubicBezTo>
                      <a:pt x="232" y="71"/>
                      <a:pt x="229" y="100"/>
                      <a:pt x="229" y="106"/>
                    </a:cubicBezTo>
                    <a:cubicBezTo>
                      <a:pt x="229" y="111"/>
                      <a:pt x="240" y="124"/>
                      <a:pt x="243" y="128"/>
                    </a:cubicBezTo>
                    <a:cubicBezTo>
                      <a:pt x="243" y="128"/>
                      <a:pt x="243" y="128"/>
                      <a:pt x="243" y="128"/>
                    </a:cubicBezTo>
                    <a:cubicBezTo>
                      <a:pt x="253" y="107"/>
                      <a:pt x="253" y="107"/>
                      <a:pt x="253" y="107"/>
                    </a:cubicBezTo>
                    <a:cubicBezTo>
                      <a:pt x="253" y="107"/>
                      <a:pt x="260" y="117"/>
                      <a:pt x="269" y="109"/>
                    </a:cubicBezTo>
                    <a:cubicBezTo>
                      <a:pt x="279" y="101"/>
                      <a:pt x="279" y="84"/>
                      <a:pt x="279" y="84"/>
                    </a:cubicBezTo>
                    <a:cubicBezTo>
                      <a:pt x="279" y="84"/>
                      <a:pt x="266" y="77"/>
                      <a:pt x="266" y="70"/>
                    </a:cubicBezTo>
                    <a:cubicBezTo>
                      <a:pt x="266" y="64"/>
                      <a:pt x="269" y="59"/>
                      <a:pt x="270" y="58"/>
                    </a:cubicBezTo>
                    <a:cubicBezTo>
                      <a:pt x="255" y="46"/>
                      <a:pt x="255" y="46"/>
                      <a:pt x="255" y="46"/>
                    </a:cubicBezTo>
                    <a:cubicBezTo>
                      <a:pt x="255" y="46"/>
                      <a:pt x="251" y="24"/>
                      <a:pt x="236" y="18"/>
                    </a:cubicBezTo>
                    <a:cubicBezTo>
                      <a:pt x="221" y="12"/>
                      <a:pt x="196" y="13"/>
                      <a:pt x="196" y="13"/>
                    </a:cubicBezTo>
                    <a:cubicBezTo>
                      <a:pt x="195" y="4"/>
                      <a:pt x="195" y="4"/>
                      <a:pt x="195" y="4"/>
                    </a:cubicBezTo>
                    <a:cubicBezTo>
                      <a:pt x="195" y="4"/>
                      <a:pt x="169" y="0"/>
                      <a:pt x="163" y="7"/>
                    </a:cubicBezTo>
                    <a:cubicBezTo>
                      <a:pt x="157" y="14"/>
                      <a:pt x="144" y="27"/>
                      <a:pt x="144" y="27"/>
                    </a:cubicBezTo>
                    <a:cubicBezTo>
                      <a:pt x="144" y="27"/>
                      <a:pt x="134" y="18"/>
                      <a:pt x="126" y="25"/>
                    </a:cubicBezTo>
                    <a:cubicBezTo>
                      <a:pt x="118" y="32"/>
                      <a:pt x="104" y="50"/>
                      <a:pt x="94" y="50"/>
                    </a:cubicBezTo>
                    <a:cubicBezTo>
                      <a:pt x="84" y="50"/>
                      <a:pt x="75" y="43"/>
                      <a:pt x="75" y="43"/>
                    </a:cubicBezTo>
                    <a:cubicBezTo>
                      <a:pt x="65" y="32"/>
                      <a:pt x="65" y="32"/>
                      <a:pt x="65" y="32"/>
                    </a:cubicBezTo>
                    <a:cubicBezTo>
                      <a:pt x="59" y="39"/>
                      <a:pt x="59" y="39"/>
                      <a:pt x="59" y="39"/>
                    </a:cubicBezTo>
                    <a:cubicBezTo>
                      <a:pt x="59" y="39"/>
                      <a:pt x="45" y="44"/>
                      <a:pt x="40" y="35"/>
                    </a:cubicBezTo>
                    <a:cubicBezTo>
                      <a:pt x="35" y="26"/>
                      <a:pt x="42" y="16"/>
                      <a:pt x="35" y="10"/>
                    </a:cubicBezTo>
                    <a:cubicBezTo>
                      <a:pt x="33" y="8"/>
                      <a:pt x="30" y="7"/>
                      <a:pt x="27" y="5"/>
                    </a:cubicBezTo>
                    <a:cubicBezTo>
                      <a:pt x="23" y="6"/>
                      <a:pt x="16" y="9"/>
                      <a:pt x="10" y="11"/>
                    </a:cubicBezTo>
                    <a:cubicBezTo>
                      <a:pt x="0" y="14"/>
                      <a:pt x="10" y="33"/>
                      <a:pt x="10" y="33"/>
                    </a:cubicBezTo>
                    <a:cubicBezTo>
                      <a:pt x="10" y="33"/>
                      <a:pt x="24" y="35"/>
                      <a:pt x="24" y="40"/>
                    </a:cubicBezTo>
                    <a:cubicBezTo>
                      <a:pt x="24" y="45"/>
                      <a:pt x="11" y="51"/>
                      <a:pt x="11" y="51"/>
                    </a:cubicBezTo>
                    <a:cubicBezTo>
                      <a:pt x="10" y="65"/>
                      <a:pt x="10" y="65"/>
                      <a:pt x="10" y="65"/>
                    </a:cubicBezTo>
                    <a:cubicBezTo>
                      <a:pt x="6" y="70"/>
                      <a:pt x="6" y="70"/>
                      <a:pt x="6" y="70"/>
                    </a:cubicBezTo>
                    <a:cubicBezTo>
                      <a:pt x="11" y="75"/>
                      <a:pt x="11" y="75"/>
                      <a:pt x="11" y="75"/>
                    </a:cubicBezTo>
                    <a:cubicBezTo>
                      <a:pt x="39" y="69"/>
                      <a:pt x="39" y="69"/>
                      <a:pt x="39" y="69"/>
                    </a:cubicBezTo>
                    <a:cubicBezTo>
                      <a:pt x="44" y="81"/>
                      <a:pt x="44" y="81"/>
                      <a:pt x="44" y="81"/>
                    </a:cubicBezTo>
                    <a:cubicBezTo>
                      <a:pt x="64" y="80"/>
                      <a:pt x="64" y="80"/>
                      <a:pt x="64" y="80"/>
                    </a:cubicBezTo>
                    <a:cubicBezTo>
                      <a:pt x="64" y="80"/>
                      <a:pt x="59" y="102"/>
                      <a:pt x="67" y="107"/>
                    </a:cubicBezTo>
                    <a:cubicBezTo>
                      <a:pt x="75" y="112"/>
                      <a:pt x="86" y="102"/>
                      <a:pt x="86" y="102"/>
                    </a:cubicBezTo>
                    <a:cubicBezTo>
                      <a:pt x="86" y="89"/>
                      <a:pt x="86" y="89"/>
                      <a:pt x="86" y="89"/>
                    </a:cubicBezTo>
                    <a:cubicBezTo>
                      <a:pt x="97" y="88"/>
                      <a:pt x="97" y="88"/>
                      <a:pt x="97" y="88"/>
                    </a:cubicBezTo>
                    <a:cubicBezTo>
                      <a:pt x="97" y="88"/>
                      <a:pt x="101" y="141"/>
                      <a:pt x="115" y="134"/>
                    </a:cubicBezTo>
                    <a:cubicBezTo>
                      <a:pt x="129" y="127"/>
                      <a:pt x="143" y="118"/>
                      <a:pt x="143" y="118"/>
                    </a:cubicBezTo>
                    <a:cubicBezTo>
                      <a:pt x="143" y="118"/>
                      <a:pt x="105" y="91"/>
                      <a:pt x="116" y="81"/>
                    </a:cubicBezTo>
                    <a:cubicBezTo>
                      <a:pt x="127" y="71"/>
                      <a:pt x="138" y="70"/>
                      <a:pt x="147" y="62"/>
                    </a:cubicBezTo>
                    <a:cubicBezTo>
                      <a:pt x="156" y="54"/>
                      <a:pt x="167" y="34"/>
                      <a:pt x="177" y="36"/>
                    </a:cubicBezTo>
                    <a:cubicBezTo>
                      <a:pt x="187" y="38"/>
                      <a:pt x="203" y="43"/>
                      <a:pt x="209" y="4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1" name="Freeform 202"/>
              <p:cNvSpPr>
                <a:spLocks/>
              </p:cNvSpPr>
              <p:nvPr/>
            </p:nvSpPr>
            <p:spPr bwMode="gray">
              <a:xfrm>
                <a:off x="-15329" y="-11584"/>
                <a:ext cx="1373" cy="2131"/>
              </a:xfrm>
              <a:custGeom>
                <a:avLst/>
                <a:gdLst>
                  <a:gd name="T0" fmla="*/ 65 w 581"/>
                  <a:gd name="T1" fmla="*/ 635 h 902"/>
                  <a:gd name="T2" fmla="*/ 120 w 581"/>
                  <a:gd name="T3" fmla="*/ 665 h 902"/>
                  <a:gd name="T4" fmla="*/ 185 w 581"/>
                  <a:gd name="T5" fmla="*/ 680 h 902"/>
                  <a:gd name="T6" fmla="*/ 238 w 581"/>
                  <a:gd name="T7" fmla="*/ 732 h 902"/>
                  <a:gd name="T8" fmla="*/ 264 w 581"/>
                  <a:gd name="T9" fmla="*/ 772 h 902"/>
                  <a:gd name="T10" fmla="*/ 329 w 581"/>
                  <a:gd name="T11" fmla="*/ 813 h 902"/>
                  <a:gd name="T12" fmla="*/ 388 w 581"/>
                  <a:gd name="T13" fmla="*/ 797 h 902"/>
                  <a:gd name="T14" fmla="*/ 415 w 581"/>
                  <a:gd name="T15" fmla="*/ 846 h 902"/>
                  <a:gd name="T16" fmla="*/ 427 w 581"/>
                  <a:gd name="T17" fmla="*/ 898 h 902"/>
                  <a:gd name="T18" fmla="*/ 444 w 581"/>
                  <a:gd name="T19" fmla="*/ 831 h 902"/>
                  <a:gd name="T20" fmla="*/ 464 w 581"/>
                  <a:gd name="T21" fmla="*/ 749 h 902"/>
                  <a:gd name="T22" fmla="*/ 425 w 581"/>
                  <a:gd name="T23" fmla="*/ 688 h 902"/>
                  <a:gd name="T24" fmla="*/ 471 w 581"/>
                  <a:gd name="T25" fmla="*/ 643 h 902"/>
                  <a:gd name="T26" fmla="*/ 442 w 581"/>
                  <a:gd name="T27" fmla="*/ 616 h 902"/>
                  <a:gd name="T28" fmla="*/ 510 w 581"/>
                  <a:gd name="T29" fmla="*/ 586 h 902"/>
                  <a:gd name="T30" fmla="*/ 555 w 581"/>
                  <a:gd name="T31" fmla="*/ 563 h 902"/>
                  <a:gd name="T32" fmla="*/ 564 w 581"/>
                  <a:gd name="T33" fmla="*/ 614 h 902"/>
                  <a:gd name="T34" fmla="*/ 566 w 581"/>
                  <a:gd name="T35" fmla="*/ 569 h 902"/>
                  <a:gd name="T36" fmla="*/ 531 w 581"/>
                  <a:gd name="T37" fmla="*/ 524 h 902"/>
                  <a:gd name="T38" fmla="*/ 543 w 581"/>
                  <a:gd name="T39" fmla="*/ 460 h 902"/>
                  <a:gd name="T40" fmla="*/ 533 w 581"/>
                  <a:gd name="T41" fmla="*/ 395 h 902"/>
                  <a:gd name="T42" fmla="*/ 558 w 581"/>
                  <a:gd name="T43" fmla="*/ 343 h 902"/>
                  <a:gd name="T44" fmla="*/ 503 w 581"/>
                  <a:gd name="T45" fmla="*/ 350 h 902"/>
                  <a:gd name="T46" fmla="*/ 463 w 581"/>
                  <a:gd name="T47" fmla="*/ 350 h 902"/>
                  <a:gd name="T48" fmla="*/ 404 w 581"/>
                  <a:gd name="T49" fmla="*/ 297 h 902"/>
                  <a:gd name="T50" fmla="*/ 341 w 581"/>
                  <a:gd name="T51" fmla="*/ 300 h 902"/>
                  <a:gd name="T52" fmla="*/ 324 w 581"/>
                  <a:gd name="T53" fmla="*/ 252 h 902"/>
                  <a:gd name="T54" fmla="*/ 317 w 581"/>
                  <a:gd name="T55" fmla="*/ 200 h 902"/>
                  <a:gd name="T56" fmla="*/ 306 w 581"/>
                  <a:gd name="T57" fmla="*/ 153 h 902"/>
                  <a:gd name="T58" fmla="*/ 320 w 581"/>
                  <a:gd name="T59" fmla="*/ 97 h 902"/>
                  <a:gd name="T60" fmla="*/ 381 w 581"/>
                  <a:gd name="T61" fmla="*/ 47 h 902"/>
                  <a:gd name="T62" fmla="*/ 342 w 581"/>
                  <a:gd name="T63" fmla="*/ 45 h 902"/>
                  <a:gd name="T64" fmla="*/ 271 w 581"/>
                  <a:gd name="T65" fmla="*/ 74 h 902"/>
                  <a:gd name="T66" fmla="*/ 239 w 581"/>
                  <a:gd name="T67" fmla="*/ 101 h 902"/>
                  <a:gd name="T68" fmla="*/ 207 w 581"/>
                  <a:gd name="T69" fmla="*/ 94 h 902"/>
                  <a:gd name="T70" fmla="*/ 177 w 581"/>
                  <a:gd name="T71" fmla="*/ 155 h 902"/>
                  <a:gd name="T72" fmla="*/ 147 w 581"/>
                  <a:gd name="T73" fmla="*/ 198 h 902"/>
                  <a:gd name="T74" fmla="*/ 123 w 581"/>
                  <a:gd name="T75" fmla="*/ 229 h 902"/>
                  <a:gd name="T76" fmla="*/ 93 w 581"/>
                  <a:gd name="T77" fmla="*/ 215 h 902"/>
                  <a:gd name="T78" fmla="*/ 92 w 581"/>
                  <a:gd name="T79" fmla="*/ 267 h 902"/>
                  <a:gd name="T80" fmla="*/ 74 w 581"/>
                  <a:gd name="T81" fmla="*/ 301 h 902"/>
                  <a:gd name="T82" fmla="*/ 77 w 581"/>
                  <a:gd name="T83" fmla="*/ 338 h 902"/>
                  <a:gd name="T84" fmla="*/ 77 w 581"/>
                  <a:gd name="T85" fmla="*/ 378 h 902"/>
                  <a:gd name="T86" fmla="*/ 74 w 581"/>
                  <a:gd name="T87" fmla="*/ 454 h 902"/>
                  <a:gd name="T88" fmla="*/ 74 w 581"/>
                  <a:gd name="T89" fmla="*/ 522 h 902"/>
                  <a:gd name="T90" fmla="*/ 26 w 581"/>
                  <a:gd name="T91" fmla="*/ 580 h 902"/>
                  <a:gd name="T92" fmla="*/ 23 w 581"/>
                  <a:gd name="T93" fmla="*/ 61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902">
                    <a:moveTo>
                      <a:pt x="23" y="614"/>
                    </a:moveTo>
                    <a:cubicBezTo>
                      <a:pt x="34" y="620"/>
                      <a:pt x="42" y="632"/>
                      <a:pt x="42" y="632"/>
                    </a:cubicBezTo>
                    <a:cubicBezTo>
                      <a:pt x="42" y="632"/>
                      <a:pt x="55" y="627"/>
                      <a:pt x="65" y="635"/>
                    </a:cubicBezTo>
                    <a:cubicBezTo>
                      <a:pt x="75" y="643"/>
                      <a:pt x="68" y="650"/>
                      <a:pt x="77" y="656"/>
                    </a:cubicBezTo>
                    <a:cubicBezTo>
                      <a:pt x="86" y="662"/>
                      <a:pt x="97" y="657"/>
                      <a:pt x="97" y="657"/>
                    </a:cubicBezTo>
                    <a:cubicBezTo>
                      <a:pt x="97" y="657"/>
                      <a:pt x="113" y="667"/>
                      <a:pt x="120" y="665"/>
                    </a:cubicBezTo>
                    <a:cubicBezTo>
                      <a:pt x="127" y="663"/>
                      <a:pt x="115" y="650"/>
                      <a:pt x="132" y="653"/>
                    </a:cubicBezTo>
                    <a:cubicBezTo>
                      <a:pt x="149" y="656"/>
                      <a:pt x="141" y="674"/>
                      <a:pt x="154" y="675"/>
                    </a:cubicBezTo>
                    <a:cubicBezTo>
                      <a:pt x="166" y="676"/>
                      <a:pt x="178" y="676"/>
                      <a:pt x="185" y="680"/>
                    </a:cubicBezTo>
                    <a:cubicBezTo>
                      <a:pt x="192" y="684"/>
                      <a:pt x="222" y="708"/>
                      <a:pt x="222" y="708"/>
                    </a:cubicBezTo>
                    <a:cubicBezTo>
                      <a:pt x="230" y="732"/>
                      <a:pt x="230" y="732"/>
                      <a:pt x="230" y="732"/>
                    </a:cubicBezTo>
                    <a:cubicBezTo>
                      <a:pt x="238" y="732"/>
                      <a:pt x="238" y="732"/>
                      <a:pt x="238" y="732"/>
                    </a:cubicBezTo>
                    <a:cubicBezTo>
                      <a:pt x="249" y="745"/>
                      <a:pt x="249" y="745"/>
                      <a:pt x="249" y="745"/>
                    </a:cubicBezTo>
                    <a:cubicBezTo>
                      <a:pt x="249" y="745"/>
                      <a:pt x="257" y="742"/>
                      <a:pt x="259" y="748"/>
                    </a:cubicBezTo>
                    <a:cubicBezTo>
                      <a:pt x="262" y="754"/>
                      <a:pt x="264" y="772"/>
                      <a:pt x="264" y="772"/>
                    </a:cubicBezTo>
                    <a:cubicBezTo>
                      <a:pt x="264" y="772"/>
                      <a:pt x="282" y="773"/>
                      <a:pt x="283" y="781"/>
                    </a:cubicBezTo>
                    <a:cubicBezTo>
                      <a:pt x="284" y="788"/>
                      <a:pt x="269" y="803"/>
                      <a:pt x="288" y="808"/>
                    </a:cubicBezTo>
                    <a:cubicBezTo>
                      <a:pt x="307" y="813"/>
                      <a:pt x="329" y="813"/>
                      <a:pt x="329" y="813"/>
                    </a:cubicBezTo>
                    <a:cubicBezTo>
                      <a:pt x="329" y="813"/>
                      <a:pt x="330" y="792"/>
                      <a:pt x="344" y="795"/>
                    </a:cubicBezTo>
                    <a:cubicBezTo>
                      <a:pt x="358" y="798"/>
                      <a:pt x="359" y="805"/>
                      <a:pt x="367" y="805"/>
                    </a:cubicBezTo>
                    <a:cubicBezTo>
                      <a:pt x="376" y="805"/>
                      <a:pt x="384" y="796"/>
                      <a:pt x="388" y="797"/>
                    </a:cubicBezTo>
                    <a:cubicBezTo>
                      <a:pt x="392" y="798"/>
                      <a:pt x="400" y="810"/>
                      <a:pt x="400" y="810"/>
                    </a:cubicBezTo>
                    <a:cubicBezTo>
                      <a:pt x="400" y="810"/>
                      <a:pt x="428" y="809"/>
                      <a:pt x="428" y="823"/>
                    </a:cubicBezTo>
                    <a:cubicBezTo>
                      <a:pt x="428" y="838"/>
                      <a:pt x="420" y="846"/>
                      <a:pt x="415" y="846"/>
                    </a:cubicBezTo>
                    <a:cubicBezTo>
                      <a:pt x="410" y="846"/>
                      <a:pt x="401" y="876"/>
                      <a:pt x="404" y="881"/>
                    </a:cubicBezTo>
                    <a:cubicBezTo>
                      <a:pt x="407" y="887"/>
                      <a:pt x="421" y="882"/>
                      <a:pt x="421" y="882"/>
                    </a:cubicBezTo>
                    <a:cubicBezTo>
                      <a:pt x="427" y="898"/>
                      <a:pt x="427" y="898"/>
                      <a:pt x="427" y="898"/>
                    </a:cubicBezTo>
                    <a:cubicBezTo>
                      <a:pt x="438" y="902"/>
                      <a:pt x="438" y="902"/>
                      <a:pt x="438" y="902"/>
                    </a:cubicBezTo>
                    <a:cubicBezTo>
                      <a:pt x="441" y="893"/>
                      <a:pt x="442" y="881"/>
                      <a:pt x="442" y="881"/>
                    </a:cubicBezTo>
                    <a:cubicBezTo>
                      <a:pt x="444" y="831"/>
                      <a:pt x="444" y="831"/>
                      <a:pt x="444" y="831"/>
                    </a:cubicBezTo>
                    <a:cubicBezTo>
                      <a:pt x="455" y="801"/>
                      <a:pt x="455" y="801"/>
                      <a:pt x="455" y="801"/>
                    </a:cubicBezTo>
                    <a:cubicBezTo>
                      <a:pt x="453" y="767"/>
                      <a:pt x="453" y="767"/>
                      <a:pt x="453" y="767"/>
                    </a:cubicBezTo>
                    <a:cubicBezTo>
                      <a:pt x="453" y="767"/>
                      <a:pt x="463" y="756"/>
                      <a:pt x="464" y="749"/>
                    </a:cubicBezTo>
                    <a:cubicBezTo>
                      <a:pt x="465" y="742"/>
                      <a:pt x="451" y="727"/>
                      <a:pt x="451" y="727"/>
                    </a:cubicBezTo>
                    <a:cubicBezTo>
                      <a:pt x="451" y="727"/>
                      <a:pt x="450" y="715"/>
                      <a:pt x="448" y="706"/>
                    </a:cubicBezTo>
                    <a:cubicBezTo>
                      <a:pt x="446" y="697"/>
                      <a:pt x="425" y="688"/>
                      <a:pt x="425" y="688"/>
                    </a:cubicBezTo>
                    <a:cubicBezTo>
                      <a:pt x="427" y="646"/>
                      <a:pt x="427" y="646"/>
                      <a:pt x="427" y="646"/>
                    </a:cubicBezTo>
                    <a:cubicBezTo>
                      <a:pt x="449" y="641"/>
                      <a:pt x="449" y="641"/>
                      <a:pt x="449" y="641"/>
                    </a:cubicBezTo>
                    <a:cubicBezTo>
                      <a:pt x="449" y="641"/>
                      <a:pt x="458" y="645"/>
                      <a:pt x="471" y="643"/>
                    </a:cubicBezTo>
                    <a:cubicBezTo>
                      <a:pt x="484" y="641"/>
                      <a:pt x="465" y="621"/>
                      <a:pt x="465" y="621"/>
                    </a:cubicBezTo>
                    <a:cubicBezTo>
                      <a:pt x="458" y="623"/>
                      <a:pt x="458" y="623"/>
                      <a:pt x="458" y="623"/>
                    </a:cubicBezTo>
                    <a:cubicBezTo>
                      <a:pt x="442" y="616"/>
                      <a:pt x="442" y="616"/>
                      <a:pt x="442" y="616"/>
                    </a:cubicBezTo>
                    <a:cubicBezTo>
                      <a:pt x="442" y="616"/>
                      <a:pt x="434" y="587"/>
                      <a:pt x="443" y="582"/>
                    </a:cubicBezTo>
                    <a:cubicBezTo>
                      <a:pt x="452" y="577"/>
                      <a:pt x="466" y="590"/>
                      <a:pt x="466" y="590"/>
                    </a:cubicBezTo>
                    <a:cubicBezTo>
                      <a:pt x="510" y="586"/>
                      <a:pt x="510" y="586"/>
                      <a:pt x="510" y="586"/>
                    </a:cubicBezTo>
                    <a:cubicBezTo>
                      <a:pt x="510" y="586"/>
                      <a:pt x="510" y="569"/>
                      <a:pt x="516" y="569"/>
                    </a:cubicBezTo>
                    <a:cubicBezTo>
                      <a:pt x="522" y="569"/>
                      <a:pt x="527" y="585"/>
                      <a:pt x="533" y="584"/>
                    </a:cubicBezTo>
                    <a:cubicBezTo>
                      <a:pt x="539" y="583"/>
                      <a:pt x="548" y="560"/>
                      <a:pt x="555" y="563"/>
                    </a:cubicBezTo>
                    <a:cubicBezTo>
                      <a:pt x="562" y="566"/>
                      <a:pt x="557" y="573"/>
                      <a:pt x="557" y="573"/>
                    </a:cubicBezTo>
                    <a:cubicBezTo>
                      <a:pt x="557" y="573"/>
                      <a:pt x="560" y="574"/>
                      <a:pt x="562" y="580"/>
                    </a:cubicBezTo>
                    <a:cubicBezTo>
                      <a:pt x="564" y="586"/>
                      <a:pt x="564" y="614"/>
                      <a:pt x="564" y="614"/>
                    </a:cubicBezTo>
                    <a:cubicBezTo>
                      <a:pt x="581" y="614"/>
                      <a:pt x="581" y="614"/>
                      <a:pt x="581" y="614"/>
                    </a:cubicBezTo>
                    <a:cubicBezTo>
                      <a:pt x="581" y="614"/>
                      <a:pt x="575" y="605"/>
                      <a:pt x="576" y="600"/>
                    </a:cubicBezTo>
                    <a:cubicBezTo>
                      <a:pt x="577" y="595"/>
                      <a:pt x="566" y="569"/>
                      <a:pt x="566" y="569"/>
                    </a:cubicBezTo>
                    <a:cubicBezTo>
                      <a:pt x="566" y="569"/>
                      <a:pt x="563" y="549"/>
                      <a:pt x="563" y="545"/>
                    </a:cubicBezTo>
                    <a:cubicBezTo>
                      <a:pt x="563" y="541"/>
                      <a:pt x="541" y="527"/>
                      <a:pt x="541" y="527"/>
                    </a:cubicBezTo>
                    <a:cubicBezTo>
                      <a:pt x="531" y="524"/>
                      <a:pt x="531" y="524"/>
                      <a:pt x="531" y="524"/>
                    </a:cubicBezTo>
                    <a:cubicBezTo>
                      <a:pt x="531" y="524"/>
                      <a:pt x="560" y="506"/>
                      <a:pt x="560" y="496"/>
                    </a:cubicBezTo>
                    <a:cubicBezTo>
                      <a:pt x="560" y="486"/>
                      <a:pt x="544" y="472"/>
                      <a:pt x="544" y="472"/>
                    </a:cubicBezTo>
                    <a:cubicBezTo>
                      <a:pt x="544" y="472"/>
                      <a:pt x="543" y="463"/>
                      <a:pt x="543" y="460"/>
                    </a:cubicBezTo>
                    <a:cubicBezTo>
                      <a:pt x="543" y="457"/>
                      <a:pt x="534" y="453"/>
                      <a:pt x="534" y="453"/>
                    </a:cubicBezTo>
                    <a:cubicBezTo>
                      <a:pt x="534" y="453"/>
                      <a:pt x="536" y="430"/>
                      <a:pt x="536" y="424"/>
                    </a:cubicBezTo>
                    <a:cubicBezTo>
                      <a:pt x="536" y="418"/>
                      <a:pt x="534" y="400"/>
                      <a:pt x="533" y="395"/>
                    </a:cubicBezTo>
                    <a:cubicBezTo>
                      <a:pt x="532" y="390"/>
                      <a:pt x="542" y="385"/>
                      <a:pt x="545" y="382"/>
                    </a:cubicBezTo>
                    <a:cubicBezTo>
                      <a:pt x="548" y="379"/>
                      <a:pt x="547" y="364"/>
                      <a:pt x="547" y="364"/>
                    </a:cubicBezTo>
                    <a:cubicBezTo>
                      <a:pt x="547" y="364"/>
                      <a:pt x="564" y="356"/>
                      <a:pt x="558" y="343"/>
                    </a:cubicBezTo>
                    <a:cubicBezTo>
                      <a:pt x="552" y="331"/>
                      <a:pt x="533" y="346"/>
                      <a:pt x="533" y="346"/>
                    </a:cubicBezTo>
                    <a:cubicBezTo>
                      <a:pt x="514" y="344"/>
                      <a:pt x="514" y="344"/>
                      <a:pt x="514" y="344"/>
                    </a:cubicBezTo>
                    <a:cubicBezTo>
                      <a:pt x="514" y="344"/>
                      <a:pt x="511" y="351"/>
                      <a:pt x="503" y="350"/>
                    </a:cubicBezTo>
                    <a:cubicBezTo>
                      <a:pt x="495" y="349"/>
                      <a:pt x="493" y="342"/>
                      <a:pt x="485" y="342"/>
                    </a:cubicBezTo>
                    <a:cubicBezTo>
                      <a:pt x="477" y="342"/>
                      <a:pt x="479" y="349"/>
                      <a:pt x="479" y="349"/>
                    </a:cubicBezTo>
                    <a:cubicBezTo>
                      <a:pt x="479" y="349"/>
                      <a:pt x="471" y="352"/>
                      <a:pt x="463" y="350"/>
                    </a:cubicBezTo>
                    <a:cubicBezTo>
                      <a:pt x="455" y="347"/>
                      <a:pt x="436" y="305"/>
                      <a:pt x="436" y="305"/>
                    </a:cubicBezTo>
                    <a:cubicBezTo>
                      <a:pt x="418" y="304"/>
                      <a:pt x="418" y="304"/>
                      <a:pt x="418" y="304"/>
                    </a:cubicBezTo>
                    <a:cubicBezTo>
                      <a:pt x="418" y="304"/>
                      <a:pt x="409" y="297"/>
                      <a:pt x="404" y="297"/>
                    </a:cubicBezTo>
                    <a:cubicBezTo>
                      <a:pt x="399" y="297"/>
                      <a:pt x="398" y="303"/>
                      <a:pt x="393" y="304"/>
                    </a:cubicBezTo>
                    <a:cubicBezTo>
                      <a:pt x="388" y="305"/>
                      <a:pt x="370" y="298"/>
                      <a:pt x="365" y="298"/>
                    </a:cubicBezTo>
                    <a:cubicBezTo>
                      <a:pt x="361" y="298"/>
                      <a:pt x="350" y="303"/>
                      <a:pt x="341" y="300"/>
                    </a:cubicBezTo>
                    <a:cubicBezTo>
                      <a:pt x="332" y="297"/>
                      <a:pt x="333" y="279"/>
                      <a:pt x="333" y="279"/>
                    </a:cubicBezTo>
                    <a:cubicBezTo>
                      <a:pt x="323" y="279"/>
                      <a:pt x="323" y="279"/>
                      <a:pt x="323" y="279"/>
                    </a:cubicBezTo>
                    <a:cubicBezTo>
                      <a:pt x="324" y="252"/>
                      <a:pt x="324" y="252"/>
                      <a:pt x="324" y="252"/>
                    </a:cubicBezTo>
                    <a:cubicBezTo>
                      <a:pt x="324" y="252"/>
                      <a:pt x="330" y="249"/>
                      <a:pt x="332" y="236"/>
                    </a:cubicBezTo>
                    <a:cubicBezTo>
                      <a:pt x="334" y="224"/>
                      <a:pt x="318" y="215"/>
                      <a:pt x="318" y="215"/>
                    </a:cubicBezTo>
                    <a:cubicBezTo>
                      <a:pt x="318" y="215"/>
                      <a:pt x="317" y="209"/>
                      <a:pt x="317" y="200"/>
                    </a:cubicBezTo>
                    <a:cubicBezTo>
                      <a:pt x="317" y="191"/>
                      <a:pt x="310" y="177"/>
                      <a:pt x="303" y="177"/>
                    </a:cubicBezTo>
                    <a:cubicBezTo>
                      <a:pt x="296" y="177"/>
                      <a:pt x="292" y="191"/>
                      <a:pt x="287" y="182"/>
                    </a:cubicBezTo>
                    <a:cubicBezTo>
                      <a:pt x="282" y="174"/>
                      <a:pt x="306" y="153"/>
                      <a:pt x="306" y="153"/>
                    </a:cubicBezTo>
                    <a:cubicBezTo>
                      <a:pt x="306" y="135"/>
                      <a:pt x="306" y="135"/>
                      <a:pt x="306" y="135"/>
                    </a:cubicBezTo>
                    <a:cubicBezTo>
                      <a:pt x="312" y="130"/>
                      <a:pt x="312" y="130"/>
                      <a:pt x="312" y="130"/>
                    </a:cubicBezTo>
                    <a:cubicBezTo>
                      <a:pt x="312" y="130"/>
                      <a:pt x="312" y="110"/>
                      <a:pt x="320" y="97"/>
                    </a:cubicBezTo>
                    <a:cubicBezTo>
                      <a:pt x="327" y="84"/>
                      <a:pt x="336" y="80"/>
                      <a:pt x="347" y="76"/>
                    </a:cubicBezTo>
                    <a:cubicBezTo>
                      <a:pt x="358" y="73"/>
                      <a:pt x="359" y="58"/>
                      <a:pt x="359" y="58"/>
                    </a:cubicBezTo>
                    <a:cubicBezTo>
                      <a:pt x="359" y="58"/>
                      <a:pt x="376" y="48"/>
                      <a:pt x="381" y="47"/>
                    </a:cubicBezTo>
                    <a:cubicBezTo>
                      <a:pt x="386" y="46"/>
                      <a:pt x="401" y="42"/>
                      <a:pt x="402" y="21"/>
                    </a:cubicBezTo>
                    <a:cubicBezTo>
                      <a:pt x="403" y="0"/>
                      <a:pt x="361" y="16"/>
                      <a:pt x="355" y="17"/>
                    </a:cubicBezTo>
                    <a:cubicBezTo>
                      <a:pt x="349" y="18"/>
                      <a:pt x="349" y="38"/>
                      <a:pt x="342" y="45"/>
                    </a:cubicBezTo>
                    <a:cubicBezTo>
                      <a:pt x="335" y="52"/>
                      <a:pt x="324" y="45"/>
                      <a:pt x="317" y="46"/>
                    </a:cubicBezTo>
                    <a:cubicBezTo>
                      <a:pt x="310" y="47"/>
                      <a:pt x="296" y="70"/>
                      <a:pt x="296" y="70"/>
                    </a:cubicBezTo>
                    <a:cubicBezTo>
                      <a:pt x="271" y="74"/>
                      <a:pt x="271" y="74"/>
                      <a:pt x="271" y="74"/>
                    </a:cubicBezTo>
                    <a:cubicBezTo>
                      <a:pt x="271" y="74"/>
                      <a:pt x="265" y="65"/>
                      <a:pt x="258" y="69"/>
                    </a:cubicBezTo>
                    <a:cubicBezTo>
                      <a:pt x="251" y="74"/>
                      <a:pt x="251" y="86"/>
                      <a:pt x="251" y="86"/>
                    </a:cubicBezTo>
                    <a:cubicBezTo>
                      <a:pt x="251" y="86"/>
                      <a:pt x="246" y="100"/>
                      <a:pt x="239" y="101"/>
                    </a:cubicBezTo>
                    <a:cubicBezTo>
                      <a:pt x="232" y="103"/>
                      <a:pt x="240" y="92"/>
                      <a:pt x="240" y="92"/>
                    </a:cubicBezTo>
                    <a:cubicBezTo>
                      <a:pt x="240" y="92"/>
                      <a:pt x="234" y="87"/>
                      <a:pt x="230" y="87"/>
                    </a:cubicBezTo>
                    <a:cubicBezTo>
                      <a:pt x="227" y="87"/>
                      <a:pt x="212" y="91"/>
                      <a:pt x="207" y="94"/>
                    </a:cubicBezTo>
                    <a:cubicBezTo>
                      <a:pt x="202" y="98"/>
                      <a:pt x="187" y="112"/>
                      <a:pt x="183" y="119"/>
                    </a:cubicBezTo>
                    <a:cubicBezTo>
                      <a:pt x="180" y="126"/>
                      <a:pt x="188" y="135"/>
                      <a:pt x="188" y="135"/>
                    </a:cubicBezTo>
                    <a:cubicBezTo>
                      <a:pt x="177" y="155"/>
                      <a:pt x="177" y="155"/>
                      <a:pt x="177" y="155"/>
                    </a:cubicBezTo>
                    <a:cubicBezTo>
                      <a:pt x="184" y="171"/>
                      <a:pt x="184" y="171"/>
                      <a:pt x="184" y="171"/>
                    </a:cubicBezTo>
                    <a:cubicBezTo>
                      <a:pt x="184" y="171"/>
                      <a:pt x="168" y="172"/>
                      <a:pt x="162" y="175"/>
                    </a:cubicBezTo>
                    <a:cubicBezTo>
                      <a:pt x="156" y="177"/>
                      <a:pt x="150" y="191"/>
                      <a:pt x="147" y="198"/>
                    </a:cubicBezTo>
                    <a:cubicBezTo>
                      <a:pt x="143" y="205"/>
                      <a:pt x="129" y="207"/>
                      <a:pt x="129" y="207"/>
                    </a:cubicBezTo>
                    <a:cubicBezTo>
                      <a:pt x="115" y="213"/>
                      <a:pt x="115" y="213"/>
                      <a:pt x="115" y="213"/>
                    </a:cubicBezTo>
                    <a:cubicBezTo>
                      <a:pt x="123" y="229"/>
                      <a:pt x="123" y="229"/>
                      <a:pt x="123" y="229"/>
                    </a:cubicBezTo>
                    <a:cubicBezTo>
                      <a:pt x="123" y="229"/>
                      <a:pt x="126" y="252"/>
                      <a:pt x="118" y="254"/>
                    </a:cubicBezTo>
                    <a:cubicBezTo>
                      <a:pt x="110" y="256"/>
                      <a:pt x="116" y="246"/>
                      <a:pt x="115" y="236"/>
                    </a:cubicBezTo>
                    <a:cubicBezTo>
                      <a:pt x="113" y="227"/>
                      <a:pt x="93" y="215"/>
                      <a:pt x="93" y="215"/>
                    </a:cubicBezTo>
                    <a:cubicBezTo>
                      <a:pt x="93" y="215"/>
                      <a:pt x="89" y="221"/>
                      <a:pt x="89" y="228"/>
                    </a:cubicBezTo>
                    <a:cubicBezTo>
                      <a:pt x="89" y="235"/>
                      <a:pt x="102" y="242"/>
                      <a:pt x="102" y="242"/>
                    </a:cubicBezTo>
                    <a:cubicBezTo>
                      <a:pt x="102" y="242"/>
                      <a:pt x="102" y="259"/>
                      <a:pt x="92" y="267"/>
                    </a:cubicBezTo>
                    <a:cubicBezTo>
                      <a:pt x="83" y="275"/>
                      <a:pt x="76" y="265"/>
                      <a:pt x="76" y="265"/>
                    </a:cubicBezTo>
                    <a:cubicBezTo>
                      <a:pt x="66" y="286"/>
                      <a:pt x="66" y="286"/>
                      <a:pt x="66" y="286"/>
                    </a:cubicBezTo>
                    <a:cubicBezTo>
                      <a:pt x="74" y="301"/>
                      <a:pt x="74" y="301"/>
                      <a:pt x="74" y="301"/>
                    </a:cubicBezTo>
                    <a:cubicBezTo>
                      <a:pt x="74" y="308"/>
                      <a:pt x="74" y="308"/>
                      <a:pt x="74" y="308"/>
                    </a:cubicBezTo>
                    <a:cubicBezTo>
                      <a:pt x="74" y="308"/>
                      <a:pt x="81" y="313"/>
                      <a:pt x="87" y="325"/>
                    </a:cubicBezTo>
                    <a:cubicBezTo>
                      <a:pt x="93" y="337"/>
                      <a:pt x="77" y="338"/>
                      <a:pt x="77" y="338"/>
                    </a:cubicBezTo>
                    <a:cubicBezTo>
                      <a:pt x="87" y="353"/>
                      <a:pt x="87" y="353"/>
                      <a:pt x="87" y="353"/>
                    </a:cubicBezTo>
                    <a:cubicBezTo>
                      <a:pt x="92" y="375"/>
                      <a:pt x="92" y="375"/>
                      <a:pt x="92" y="375"/>
                    </a:cubicBezTo>
                    <a:cubicBezTo>
                      <a:pt x="77" y="378"/>
                      <a:pt x="77" y="378"/>
                      <a:pt x="77" y="378"/>
                    </a:cubicBezTo>
                    <a:cubicBezTo>
                      <a:pt x="87" y="391"/>
                      <a:pt x="87" y="391"/>
                      <a:pt x="87" y="391"/>
                    </a:cubicBezTo>
                    <a:cubicBezTo>
                      <a:pt x="87" y="431"/>
                      <a:pt x="87" y="431"/>
                      <a:pt x="87" y="431"/>
                    </a:cubicBezTo>
                    <a:cubicBezTo>
                      <a:pt x="87" y="431"/>
                      <a:pt x="74" y="441"/>
                      <a:pt x="74" y="454"/>
                    </a:cubicBezTo>
                    <a:cubicBezTo>
                      <a:pt x="74" y="467"/>
                      <a:pt x="91" y="467"/>
                      <a:pt x="92" y="482"/>
                    </a:cubicBezTo>
                    <a:cubicBezTo>
                      <a:pt x="93" y="497"/>
                      <a:pt x="65" y="514"/>
                      <a:pt x="65" y="514"/>
                    </a:cubicBezTo>
                    <a:cubicBezTo>
                      <a:pt x="74" y="522"/>
                      <a:pt x="74" y="522"/>
                      <a:pt x="74" y="522"/>
                    </a:cubicBezTo>
                    <a:cubicBezTo>
                      <a:pt x="55" y="539"/>
                      <a:pt x="55" y="539"/>
                      <a:pt x="55" y="539"/>
                    </a:cubicBezTo>
                    <a:cubicBezTo>
                      <a:pt x="55" y="539"/>
                      <a:pt x="34" y="539"/>
                      <a:pt x="26" y="548"/>
                    </a:cubicBezTo>
                    <a:cubicBezTo>
                      <a:pt x="18" y="558"/>
                      <a:pt x="26" y="580"/>
                      <a:pt x="26" y="580"/>
                    </a:cubicBezTo>
                    <a:cubicBezTo>
                      <a:pt x="26" y="580"/>
                      <a:pt x="1" y="572"/>
                      <a:pt x="0" y="586"/>
                    </a:cubicBezTo>
                    <a:cubicBezTo>
                      <a:pt x="0" y="588"/>
                      <a:pt x="0" y="590"/>
                      <a:pt x="0" y="592"/>
                    </a:cubicBezTo>
                    <a:cubicBezTo>
                      <a:pt x="5" y="598"/>
                      <a:pt x="15" y="611"/>
                      <a:pt x="23" y="61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2" name="Freeform 203"/>
              <p:cNvSpPr>
                <a:spLocks/>
              </p:cNvSpPr>
              <p:nvPr/>
            </p:nvSpPr>
            <p:spPr bwMode="gray">
              <a:xfrm>
                <a:off x="-13321" y="-7537"/>
                <a:ext cx="961" cy="1068"/>
              </a:xfrm>
              <a:custGeom>
                <a:avLst/>
                <a:gdLst>
                  <a:gd name="T0" fmla="*/ 326 w 407"/>
                  <a:gd name="T1" fmla="*/ 441 h 452"/>
                  <a:gd name="T2" fmla="*/ 333 w 407"/>
                  <a:gd name="T3" fmla="*/ 452 h 452"/>
                  <a:gd name="T4" fmla="*/ 342 w 407"/>
                  <a:gd name="T5" fmla="*/ 435 h 452"/>
                  <a:gd name="T6" fmla="*/ 356 w 407"/>
                  <a:gd name="T7" fmla="*/ 439 h 452"/>
                  <a:gd name="T8" fmla="*/ 369 w 407"/>
                  <a:gd name="T9" fmla="*/ 415 h 452"/>
                  <a:gd name="T10" fmla="*/ 399 w 407"/>
                  <a:gd name="T11" fmla="*/ 390 h 452"/>
                  <a:gd name="T12" fmla="*/ 399 w 407"/>
                  <a:gd name="T13" fmla="*/ 344 h 452"/>
                  <a:gd name="T14" fmla="*/ 396 w 407"/>
                  <a:gd name="T15" fmla="*/ 331 h 452"/>
                  <a:gd name="T16" fmla="*/ 399 w 407"/>
                  <a:gd name="T17" fmla="*/ 311 h 452"/>
                  <a:gd name="T18" fmla="*/ 405 w 407"/>
                  <a:gd name="T19" fmla="*/ 276 h 452"/>
                  <a:gd name="T20" fmla="*/ 388 w 407"/>
                  <a:gd name="T21" fmla="*/ 244 h 452"/>
                  <a:gd name="T22" fmla="*/ 358 w 407"/>
                  <a:gd name="T23" fmla="*/ 254 h 452"/>
                  <a:gd name="T24" fmla="*/ 338 w 407"/>
                  <a:gd name="T25" fmla="*/ 211 h 452"/>
                  <a:gd name="T26" fmla="*/ 333 w 407"/>
                  <a:gd name="T27" fmla="*/ 166 h 452"/>
                  <a:gd name="T28" fmla="*/ 296 w 407"/>
                  <a:gd name="T29" fmla="*/ 161 h 452"/>
                  <a:gd name="T30" fmla="*/ 221 w 407"/>
                  <a:gd name="T31" fmla="*/ 148 h 452"/>
                  <a:gd name="T32" fmla="*/ 220 w 407"/>
                  <a:gd name="T33" fmla="*/ 94 h 452"/>
                  <a:gd name="T34" fmla="*/ 211 w 407"/>
                  <a:gd name="T35" fmla="*/ 86 h 452"/>
                  <a:gd name="T36" fmla="*/ 211 w 407"/>
                  <a:gd name="T37" fmla="*/ 66 h 452"/>
                  <a:gd name="T38" fmla="*/ 200 w 407"/>
                  <a:gd name="T39" fmla="*/ 51 h 452"/>
                  <a:gd name="T40" fmla="*/ 187 w 407"/>
                  <a:gd name="T41" fmla="*/ 28 h 452"/>
                  <a:gd name="T42" fmla="*/ 152 w 407"/>
                  <a:gd name="T43" fmla="*/ 0 h 452"/>
                  <a:gd name="T44" fmla="*/ 99 w 407"/>
                  <a:gd name="T45" fmla="*/ 9 h 452"/>
                  <a:gd name="T46" fmla="*/ 30 w 407"/>
                  <a:gd name="T47" fmla="*/ 21 h 452"/>
                  <a:gd name="T48" fmla="*/ 26 w 407"/>
                  <a:gd name="T49" fmla="*/ 40 h 452"/>
                  <a:gd name="T50" fmla="*/ 7 w 407"/>
                  <a:gd name="T51" fmla="*/ 56 h 452"/>
                  <a:gd name="T52" fmla="*/ 16 w 407"/>
                  <a:gd name="T53" fmla="*/ 89 h 452"/>
                  <a:gd name="T54" fmla="*/ 10 w 407"/>
                  <a:gd name="T55" fmla="*/ 163 h 452"/>
                  <a:gd name="T56" fmla="*/ 23 w 407"/>
                  <a:gd name="T57" fmla="*/ 175 h 452"/>
                  <a:gd name="T58" fmla="*/ 48 w 407"/>
                  <a:gd name="T59" fmla="*/ 209 h 452"/>
                  <a:gd name="T60" fmla="*/ 84 w 407"/>
                  <a:gd name="T61" fmla="*/ 231 h 452"/>
                  <a:gd name="T62" fmla="*/ 88 w 407"/>
                  <a:gd name="T63" fmla="*/ 245 h 452"/>
                  <a:gd name="T64" fmla="*/ 133 w 407"/>
                  <a:gd name="T65" fmla="*/ 261 h 452"/>
                  <a:gd name="T66" fmla="*/ 164 w 407"/>
                  <a:gd name="T67" fmla="*/ 277 h 452"/>
                  <a:gd name="T68" fmla="*/ 220 w 407"/>
                  <a:gd name="T69" fmla="*/ 306 h 452"/>
                  <a:gd name="T70" fmla="*/ 258 w 407"/>
                  <a:gd name="T71" fmla="*/ 322 h 452"/>
                  <a:gd name="T72" fmla="*/ 246 w 407"/>
                  <a:gd name="T73" fmla="*/ 347 h 452"/>
                  <a:gd name="T74" fmla="*/ 255 w 407"/>
                  <a:gd name="T75" fmla="*/ 362 h 452"/>
                  <a:gd name="T76" fmla="*/ 239 w 407"/>
                  <a:gd name="T77" fmla="*/ 369 h 452"/>
                  <a:gd name="T78" fmla="*/ 239 w 407"/>
                  <a:gd name="T79" fmla="*/ 391 h 452"/>
                  <a:gd name="T80" fmla="*/ 224 w 407"/>
                  <a:gd name="T81" fmla="*/ 425 h 452"/>
                  <a:gd name="T82" fmla="*/ 254 w 407"/>
                  <a:gd name="T83" fmla="*/ 425 h 452"/>
                  <a:gd name="T84" fmla="*/ 287 w 407"/>
                  <a:gd name="T85" fmla="*/ 439 h 452"/>
                  <a:gd name="T86" fmla="*/ 326 w 407"/>
                  <a:gd name="T87"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7" h="452">
                    <a:moveTo>
                      <a:pt x="326" y="441"/>
                    </a:moveTo>
                    <a:cubicBezTo>
                      <a:pt x="333" y="452"/>
                      <a:pt x="333" y="452"/>
                      <a:pt x="333" y="452"/>
                    </a:cubicBezTo>
                    <a:cubicBezTo>
                      <a:pt x="333" y="452"/>
                      <a:pt x="333" y="433"/>
                      <a:pt x="342" y="435"/>
                    </a:cubicBezTo>
                    <a:cubicBezTo>
                      <a:pt x="351" y="437"/>
                      <a:pt x="352" y="446"/>
                      <a:pt x="356" y="439"/>
                    </a:cubicBezTo>
                    <a:cubicBezTo>
                      <a:pt x="360" y="432"/>
                      <a:pt x="362" y="415"/>
                      <a:pt x="369" y="415"/>
                    </a:cubicBezTo>
                    <a:cubicBezTo>
                      <a:pt x="376" y="415"/>
                      <a:pt x="397" y="401"/>
                      <a:pt x="399" y="390"/>
                    </a:cubicBezTo>
                    <a:cubicBezTo>
                      <a:pt x="401" y="379"/>
                      <a:pt x="399" y="344"/>
                      <a:pt x="399" y="344"/>
                    </a:cubicBezTo>
                    <a:cubicBezTo>
                      <a:pt x="396" y="331"/>
                      <a:pt x="396" y="331"/>
                      <a:pt x="396" y="331"/>
                    </a:cubicBezTo>
                    <a:cubicBezTo>
                      <a:pt x="396" y="331"/>
                      <a:pt x="397" y="316"/>
                      <a:pt x="399" y="311"/>
                    </a:cubicBezTo>
                    <a:cubicBezTo>
                      <a:pt x="401" y="306"/>
                      <a:pt x="403" y="296"/>
                      <a:pt x="405" y="276"/>
                    </a:cubicBezTo>
                    <a:cubicBezTo>
                      <a:pt x="407" y="256"/>
                      <a:pt x="403" y="248"/>
                      <a:pt x="388" y="244"/>
                    </a:cubicBezTo>
                    <a:cubicBezTo>
                      <a:pt x="373" y="240"/>
                      <a:pt x="369" y="256"/>
                      <a:pt x="358" y="254"/>
                    </a:cubicBezTo>
                    <a:cubicBezTo>
                      <a:pt x="347" y="252"/>
                      <a:pt x="343" y="231"/>
                      <a:pt x="338" y="211"/>
                    </a:cubicBezTo>
                    <a:cubicBezTo>
                      <a:pt x="333" y="191"/>
                      <a:pt x="337" y="174"/>
                      <a:pt x="333" y="166"/>
                    </a:cubicBezTo>
                    <a:cubicBezTo>
                      <a:pt x="329" y="158"/>
                      <a:pt x="311" y="158"/>
                      <a:pt x="296" y="161"/>
                    </a:cubicBezTo>
                    <a:cubicBezTo>
                      <a:pt x="281" y="164"/>
                      <a:pt x="237" y="157"/>
                      <a:pt x="221" y="148"/>
                    </a:cubicBezTo>
                    <a:cubicBezTo>
                      <a:pt x="205" y="139"/>
                      <a:pt x="220" y="103"/>
                      <a:pt x="220" y="94"/>
                    </a:cubicBezTo>
                    <a:cubicBezTo>
                      <a:pt x="220" y="85"/>
                      <a:pt x="215" y="90"/>
                      <a:pt x="211" y="86"/>
                    </a:cubicBezTo>
                    <a:cubicBezTo>
                      <a:pt x="207" y="82"/>
                      <a:pt x="213" y="73"/>
                      <a:pt x="211" y="66"/>
                    </a:cubicBezTo>
                    <a:cubicBezTo>
                      <a:pt x="209" y="59"/>
                      <a:pt x="200" y="57"/>
                      <a:pt x="200" y="51"/>
                    </a:cubicBezTo>
                    <a:cubicBezTo>
                      <a:pt x="187" y="28"/>
                      <a:pt x="187" y="28"/>
                      <a:pt x="187" y="28"/>
                    </a:cubicBezTo>
                    <a:cubicBezTo>
                      <a:pt x="152" y="0"/>
                      <a:pt x="152" y="0"/>
                      <a:pt x="152" y="0"/>
                    </a:cubicBezTo>
                    <a:cubicBezTo>
                      <a:pt x="99" y="9"/>
                      <a:pt x="99" y="9"/>
                      <a:pt x="99" y="9"/>
                    </a:cubicBezTo>
                    <a:cubicBezTo>
                      <a:pt x="30" y="21"/>
                      <a:pt x="30" y="21"/>
                      <a:pt x="30" y="21"/>
                    </a:cubicBezTo>
                    <a:cubicBezTo>
                      <a:pt x="26" y="40"/>
                      <a:pt x="26" y="40"/>
                      <a:pt x="26" y="40"/>
                    </a:cubicBezTo>
                    <a:cubicBezTo>
                      <a:pt x="26" y="40"/>
                      <a:pt x="14" y="52"/>
                      <a:pt x="7" y="56"/>
                    </a:cubicBezTo>
                    <a:cubicBezTo>
                      <a:pt x="0" y="60"/>
                      <a:pt x="15" y="82"/>
                      <a:pt x="16" y="89"/>
                    </a:cubicBezTo>
                    <a:cubicBezTo>
                      <a:pt x="18" y="95"/>
                      <a:pt x="10" y="163"/>
                      <a:pt x="10" y="163"/>
                    </a:cubicBezTo>
                    <a:cubicBezTo>
                      <a:pt x="23" y="175"/>
                      <a:pt x="23" y="175"/>
                      <a:pt x="23" y="175"/>
                    </a:cubicBezTo>
                    <a:cubicBezTo>
                      <a:pt x="23" y="175"/>
                      <a:pt x="39" y="204"/>
                      <a:pt x="48" y="209"/>
                    </a:cubicBezTo>
                    <a:cubicBezTo>
                      <a:pt x="57" y="214"/>
                      <a:pt x="84" y="231"/>
                      <a:pt x="84" y="231"/>
                    </a:cubicBezTo>
                    <a:cubicBezTo>
                      <a:pt x="88" y="245"/>
                      <a:pt x="88" y="245"/>
                      <a:pt x="88" y="245"/>
                    </a:cubicBezTo>
                    <a:cubicBezTo>
                      <a:pt x="88" y="245"/>
                      <a:pt x="123" y="265"/>
                      <a:pt x="133" y="261"/>
                    </a:cubicBezTo>
                    <a:cubicBezTo>
                      <a:pt x="143" y="257"/>
                      <a:pt x="164" y="277"/>
                      <a:pt x="164" y="277"/>
                    </a:cubicBezTo>
                    <a:cubicBezTo>
                      <a:pt x="164" y="277"/>
                      <a:pt x="214" y="305"/>
                      <a:pt x="220" y="306"/>
                    </a:cubicBezTo>
                    <a:cubicBezTo>
                      <a:pt x="226" y="307"/>
                      <a:pt x="260" y="314"/>
                      <a:pt x="258" y="322"/>
                    </a:cubicBezTo>
                    <a:cubicBezTo>
                      <a:pt x="256" y="330"/>
                      <a:pt x="246" y="347"/>
                      <a:pt x="246" y="347"/>
                    </a:cubicBezTo>
                    <a:cubicBezTo>
                      <a:pt x="246" y="347"/>
                      <a:pt x="259" y="355"/>
                      <a:pt x="255" y="362"/>
                    </a:cubicBezTo>
                    <a:cubicBezTo>
                      <a:pt x="251" y="369"/>
                      <a:pt x="239" y="369"/>
                      <a:pt x="239" y="369"/>
                    </a:cubicBezTo>
                    <a:cubicBezTo>
                      <a:pt x="239" y="391"/>
                      <a:pt x="239" y="391"/>
                      <a:pt x="239" y="391"/>
                    </a:cubicBezTo>
                    <a:cubicBezTo>
                      <a:pt x="239" y="391"/>
                      <a:pt x="219" y="418"/>
                      <a:pt x="224" y="425"/>
                    </a:cubicBezTo>
                    <a:cubicBezTo>
                      <a:pt x="229" y="432"/>
                      <a:pt x="245" y="422"/>
                      <a:pt x="254" y="425"/>
                    </a:cubicBezTo>
                    <a:cubicBezTo>
                      <a:pt x="263" y="428"/>
                      <a:pt x="270" y="435"/>
                      <a:pt x="287" y="439"/>
                    </a:cubicBezTo>
                    <a:cubicBezTo>
                      <a:pt x="304" y="443"/>
                      <a:pt x="326" y="441"/>
                      <a:pt x="326" y="44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3" name="Freeform 204"/>
              <p:cNvSpPr>
                <a:spLocks/>
              </p:cNvSpPr>
              <p:nvPr/>
            </p:nvSpPr>
            <p:spPr bwMode="gray">
              <a:xfrm>
                <a:off x="-12645" y="-6162"/>
                <a:ext cx="581" cy="609"/>
              </a:xfrm>
              <a:custGeom>
                <a:avLst/>
                <a:gdLst>
                  <a:gd name="T0" fmla="*/ 92 w 246"/>
                  <a:gd name="T1" fmla="*/ 249 h 258"/>
                  <a:gd name="T2" fmla="*/ 152 w 246"/>
                  <a:gd name="T3" fmla="*/ 253 h 258"/>
                  <a:gd name="T4" fmla="*/ 220 w 246"/>
                  <a:gd name="T5" fmla="*/ 244 h 258"/>
                  <a:gd name="T6" fmla="*/ 243 w 246"/>
                  <a:gd name="T7" fmla="*/ 196 h 258"/>
                  <a:gd name="T8" fmla="*/ 233 w 246"/>
                  <a:gd name="T9" fmla="*/ 197 h 258"/>
                  <a:gd name="T10" fmla="*/ 234 w 246"/>
                  <a:gd name="T11" fmla="*/ 176 h 258"/>
                  <a:gd name="T12" fmla="*/ 227 w 246"/>
                  <a:gd name="T13" fmla="*/ 169 h 258"/>
                  <a:gd name="T14" fmla="*/ 241 w 246"/>
                  <a:gd name="T15" fmla="*/ 140 h 258"/>
                  <a:gd name="T16" fmla="*/ 219 w 246"/>
                  <a:gd name="T17" fmla="*/ 127 h 258"/>
                  <a:gd name="T18" fmla="*/ 201 w 246"/>
                  <a:gd name="T19" fmla="*/ 98 h 258"/>
                  <a:gd name="T20" fmla="*/ 182 w 246"/>
                  <a:gd name="T21" fmla="*/ 95 h 258"/>
                  <a:gd name="T22" fmla="*/ 164 w 246"/>
                  <a:gd name="T23" fmla="*/ 76 h 258"/>
                  <a:gd name="T24" fmla="*/ 152 w 246"/>
                  <a:gd name="T25" fmla="*/ 67 h 258"/>
                  <a:gd name="T26" fmla="*/ 140 w 246"/>
                  <a:gd name="T27" fmla="*/ 65 h 258"/>
                  <a:gd name="T28" fmla="*/ 116 w 246"/>
                  <a:gd name="T29" fmla="*/ 43 h 258"/>
                  <a:gd name="T30" fmla="*/ 101 w 246"/>
                  <a:gd name="T31" fmla="*/ 54 h 258"/>
                  <a:gd name="T32" fmla="*/ 85 w 246"/>
                  <a:gd name="T33" fmla="*/ 31 h 258"/>
                  <a:gd name="T34" fmla="*/ 48 w 246"/>
                  <a:gd name="T35" fmla="*/ 2 h 258"/>
                  <a:gd name="T36" fmla="*/ 30 w 246"/>
                  <a:gd name="T37" fmla="*/ 10 h 258"/>
                  <a:gd name="T38" fmla="*/ 14 w 246"/>
                  <a:gd name="T39" fmla="*/ 9 h 258"/>
                  <a:gd name="T40" fmla="*/ 0 w 246"/>
                  <a:gd name="T41" fmla="*/ 24 h 258"/>
                  <a:gd name="T42" fmla="*/ 21 w 246"/>
                  <a:gd name="T43" fmla="*/ 41 h 258"/>
                  <a:gd name="T44" fmla="*/ 3 w 246"/>
                  <a:gd name="T45" fmla="*/ 48 h 258"/>
                  <a:gd name="T46" fmla="*/ 3 w 246"/>
                  <a:gd name="T47" fmla="*/ 75 h 258"/>
                  <a:gd name="T48" fmla="*/ 20 w 246"/>
                  <a:gd name="T49" fmla="*/ 85 h 258"/>
                  <a:gd name="T50" fmla="*/ 2 w 246"/>
                  <a:gd name="T51" fmla="*/ 93 h 258"/>
                  <a:gd name="T52" fmla="*/ 16 w 246"/>
                  <a:gd name="T53" fmla="*/ 114 h 258"/>
                  <a:gd name="T54" fmla="*/ 9 w 246"/>
                  <a:gd name="T55" fmla="*/ 124 h 258"/>
                  <a:gd name="T56" fmla="*/ 28 w 246"/>
                  <a:gd name="T57" fmla="*/ 152 h 258"/>
                  <a:gd name="T58" fmla="*/ 4 w 246"/>
                  <a:gd name="T59" fmla="*/ 158 h 258"/>
                  <a:gd name="T60" fmla="*/ 4 w 246"/>
                  <a:gd name="T61" fmla="*/ 190 h 258"/>
                  <a:gd name="T62" fmla="*/ 24 w 246"/>
                  <a:gd name="T63" fmla="*/ 215 h 258"/>
                  <a:gd name="T64" fmla="*/ 51 w 246"/>
                  <a:gd name="T65" fmla="*/ 234 h 258"/>
                  <a:gd name="T66" fmla="*/ 58 w 246"/>
                  <a:gd name="T67" fmla="*/ 238 h 258"/>
                  <a:gd name="T68" fmla="*/ 85 w 246"/>
                  <a:gd name="T69" fmla="*/ 238 h 258"/>
                  <a:gd name="T70" fmla="*/ 92 w 246"/>
                  <a:gd name="T71" fmla="*/ 24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258">
                    <a:moveTo>
                      <a:pt x="92" y="249"/>
                    </a:moveTo>
                    <a:cubicBezTo>
                      <a:pt x="92" y="249"/>
                      <a:pt x="119" y="248"/>
                      <a:pt x="152" y="253"/>
                    </a:cubicBezTo>
                    <a:cubicBezTo>
                      <a:pt x="185" y="258"/>
                      <a:pt x="204" y="257"/>
                      <a:pt x="220" y="244"/>
                    </a:cubicBezTo>
                    <a:cubicBezTo>
                      <a:pt x="234" y="233"/>
                      <a:pt x="241" y="203"/>
                      <a:pt x="243" y="196"/>
                    </a:cubicBezTo>
                    <a:cubicBezTo>
                      <a:pt x="233" y="197"/>
                      <a:pt x="233" y="197"/>
                      <a:pt x="233" y="197"/>
                    </a:cubicBezTo>
                    <a:cubicBezTo>
                      <a:pt x="234" y="176"/>
                      <a:pt x="234" y="176"/>
                      <a:pt x="234" y="176"/>
                    </a:cubicBezTo>
                    <a:cubicBezTo>
                      <a:pt x="234" y="176"/>
                      <a:pt x="228" y="176"/>
                      <a:pt x="227" y="169"/>
                    </a:cubicBezTo>
                    <a:cubicBezTo>
                      <a:pt x="226" y="162"/>
                      <a:pt x="236" y="149"/>
                      <a:pt x="241" y="140"/>
                    </a:cubicBezTo>
                    <a:cubicBezTo>
                      <a:pt x="246" y="131"/>
                      <a:pt x="227" y="132"/>
                      <a:pt x="219" y="127"/>
                    </a:cubicBezTo>
                    <a:cubicBezTo>
                      <a:pt x="211" y="122"/>
                      <a:pt x="201" y="98"/>
                      <a:pt x="201" y="98"/>
                    </a:cubicBezTo>
                    <a:cubicBezTo>
                      <a:pt x="201" y="98"/>
                      <a:pt x="194" y="99"/>
                      <a:pt x="182" y="95"/>
                    </a:cubicBezTo>
                    <a:cubicBezTo>
                      <a:pt x="170" y="91"/>
                      <a:pt x="168" y="78"/>
                      <a:pt x="164" y="76"/>
                    </a:cubicBezTo>
                    <a:cubicBezTo>
                      <a:pt x="160" y="74"/>
                      <a:pt x="152" y="67"/>
                      <a:pt x="152" y="67"/>
                    </a:cubicBezTo>
                    <a:cubicBezTo>
                      <a:pt x="152" y="67"/>
                      <a:pt x="145" y="68"/>
                      <a:pt x="140" y="65"/>
                    </a:cubicBezTo>
                    <a:cubicBezTo>
                      <a:pt x="135" y="62"/>
                      <a:pt x="126" y="46"/>
                      <a:pt x="116" y="43"/>
                    </a:cubicBezTo>
                    <a:cubicBezTo>
                      <a:pt x="106" y="40"/>
                      <a:pt x="107" y="54"/>
                      <a:pt x="101" y="54"/>
                    </a:cubicBezTo>
                    <a:cubicBezTo>
                      <a:pt x="95" y="54"/>
                      <a:pt x="85" y="31"/>
                      <a:pt x="85" y="31"/>
                    </a:cubicBezTo>
                    <a:cubicBezTo>
                      <a:pt x="85" y="31"/>
                      <a:pt x="60" y="4"/>
                      <a:pt x="48" y="2"/>
                    </a:cubicBezTo>
                    <a:cubicBezTo>
                      <a:pt x="36" y="0"/>
                      <a:pt x="30" y="10"/>
                      <a:pt x="30" y="10"/>
                    </a:cubicBezTo>
                    <a:cubicBezTo>
                      <a:pt x="14" y="9"/>
                      <a:pt x="14" y="9"/>
                      <a:pt x="14" y="9"/>
                    </a:cubicBezTo>
                    <a:cubicBezTo>
                      <a:pt x="14" y="9"/>
                      <a:pt x="0" y="20"/>
                      <a:pt x="0" y="24"/>
                    </a:cubicBezTo>
                    <a:cubicBezTo>
                      <a:pt x="0" y="28"/>
                      <a:pt x="21" y="41"/>
                      <a:pt x="21" y="41"/>
                    </a:cubicBezTo>
                    <a:cubicBezTo>
                      <a:pt x="3" y="48"/>
                      <a:pt x="3" y="48"/>
                      <a:pt x="3" y="48"/>
                    </a:cubicBezTo>
                    <a:cubicBezTo>
                      <a:pt x="3" y="75"/>
                      <a:pt x="3" y="75"/>
                      <a:pt x="3" y="75"/>
                    </a:cubicBezTo>
                    <a:cubicBezTo>
                      <a:pt x="20" y="85"/>
                      <a:pt x="20" y="85"/>
                      <a:pt x="20" y="85"/>
                    </a:cubicBezTo>
                    <a:cubicBezTo>
                      <a:pt x="20" y="85"/>
                      <a:pt x="1" y="84"/>
                      <a:pt x="2" y="93"/>
                    </a:cubicBezTo>
                    <a:cubicBezTo>
                      <a:pt x="3" y="102"/>
                      <a:pt x="16" y="114"/>
                      <a:pt x="16" y="114"/>
                    </a:cubicBezTo>
                    <a:cubicBezTo>
                      <a:pt x="9" y="124"/>
                      <a:pt x="9" y="124"/>
                      <a:pt x="9" y="124"/>
                    </a:cubicBezTo>
                    <a:cubicBezTo>
                      <a:pt x="9" y="124"/>
                      <a:pt x="29" y="147"/>
                      <a:pt x="28" y="152"/>
                    </a:cubicBezTo>
                    <a:cubicBezTo>
                      <a:pt x="27" y="157"/>
                      <a:pt x="4" y="158"/>
                      <a:pt x="4" y="158"/>
                    </a:cubicBezTo>
                    <a:cubicBezTo>
                      <a:pt x="4" y="190"/>
                      <a:pt x="4" y="190"/>
                      <a:pt x="4" y="190"/>
                    </a:cubicBezTo>
                    <a:cubicBezTo>
                      <a:pt x="24" y="215"/>
                      <a:pt x="24" y="215"/>
                      <a:pt x="24" y="215"/>
                    </a:cubicBezTo>
                    <a:cubicBezTo>
                      <a:pt x="32" y="209"/>
                      <a:pt x="46" y="227"/>
                      <a:pt x="51" y="234"/>
                    </a:cubicBezTo>
                    <a:cubicBezTo>
                      <a:pt x="58" y="238"/>
                      <a:pt x="58" y="238"/>
                      <a:pt x="58" y="238"/>
                    </a:cubicBezTo>
                    <a:cubicBezTo>
                      <a:pt x="85" y="238"/>
                      <a:pt x="85" y="238"/>
                      <a:pt x="85" y="238"/>
                    </a:cubicBezTo>
                    <a:lnTo>
                      <a:pt x="92" y="24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4" name="Freeform 205"/>
              <p:cNvSpPr>
                <a:spLocks noEditPoints="1"/>
              </p:cNvSpPr>
              <p:nvPr/>
            </p:nvSpPr>
            <p:spPr bwMode="gray">
              <a:xfrm>
                <a:off x="-13982" y="-7209"/>
                <a:ext cx="1729" cy="3846"/>
              </a:xfrm>
              <a:custGeom>
                <a:avLst/>
                <a:gdLst>
                  <a:gd name="T0" fmla="*/ 659 w 732"/>
                  <a:gd name="T1" fmla="*/ 333 h 1628"/>
                  <a:gd name="T2" fmla="*/ 726 w 732"/>
                  <a:gd name="T3" fmla="*/ 284 h 1628"/>
                  <a:gd name="T4" fmla="*/ 679 w 732"/>
                  <a:gd name="T5" fmla="*/ 205 h 1628"/>
                  <a:gd name="T6" fmla="*/ 622 w 732"/>
                  <a:gd name="T7" fmla="*/ 296 h 1628"/>
                  <a:gd name="T8" fmla="*/ 534 w 732"/>
                  <a:gd name="T9" fmla="*/ 286 h 1628"/>
                  <a:gd name="T10" fmla="*/ 535 w 732"/>
                  <a:gd name="T11" fmla="*/ 223 h 1628"/>
                  <a:gd name="T12" fmla="*/ 444 w 732"/>
                  <a:gd name="T13" fmla="*/ 138 h 1628"/>
                  <a:gd name="T14" fmla="*/ 328 w 732"/>
                  <a:gd name="T15" fmla="*/ 70 h 1628"/>
                  <a:gd name="T16" fmla="*/ 216 w 732"/>
                  <a:gd name="T17" fmla="*/ 13 h 1628"/>
                  <a:gd name="T18" fmla="*/ 115 w 732"/>
                  <a:gd name="T19" fmla="*/ 0 h 1628"/>
                  <a:gd name="T20" fmla="*/ 81 w 732"/>
                  <a:gd name="T21" fmla="*/ 32 h 1628"/>
                  <a:gd name="T22" fmla="*/ 82 w 732"/>
                  <a:gd name="T23" fmla="*/ 63 h 1628"/>
                  <a:gd name="T24" fmla="*/ 27 w 732"/>
                  <a:gd name="T25" fmla="*/ 199 h 1628"/>
                  <a:gd name="T26" fmla="*/ 35 w 732"/>
                  <a:gd name="T27" fmla="*/ 280 h 1628"/>
                  <a:gd name="T28" fmla="*/ 2 w 732"/>
                  <a:gd name="T29" fmla="*/ 401 h 1628"/>
                  <a:gd name="T30" fmla="*/ 0 w 732"/>
                  <a:gd name="T31" fmla="*/ 500 h 1628"/>
                  <a:gd name="T32" fmla="*/ 32 w 732"/>
                  <a:gd name="T33" fmla="*/ 564 h 1628"/>
                  <a:gd name="T34" fmla="*/ 63 w 732"/>
                  <a:gd name="T35" fmla="*/ 614 h 1628"/>
                  <a:gd name="T36" fmla="*/ 64 w 732"/>
                  <a:gd name="T37" fmla="*/ 724 h 1628"/>
                  <a:gd name="T38" fmla="*/ 68 w 732"/>
                  <a:gd name="T39" fmla="*/ 786 h 1628"/>
                  <a:gd name="T40" fmla="*/ 83 w 732"/>
                  <a:gd name="T41" fmla="*/ 872 h 1628"/>
                  <a:gd name="T42" fmla="*/ 87 w 732"/>
                  <a:gd name="T43" fmla="*/ 944 h 1628"/>
                  <a:gd name="T44" fmla="*/ 95 w 732"/>
                  <a:gd name="T45" fmla="*/ 990 h 1628"/>
                  <a:gd name="T46" fmla="*/ 129 w 732"/>
                  <a:gd name="T47" fmla="*/ 1082 h 1628"/>
                  <a:gd name="T48" fmla="*/ 143 w 732"/>
                  <a:gd name="T49" fmla="*/ 1145 h 1628"/>
                  <a:gd name="T50" fmla="*/ 170 w 732"/>
                  <a:gd name="T51" fmla="*/ 1213 h 1628"/>
                  <a:gd name="T52" fmla="*/ 205 w 732"/>
                  <a:gd name="T53" fmla="*/ 1257 h 1628"/>
                  <a:gd name="T54" fmla="*/ 217 w 732"/>
                  <a:gd name="T55" fmla="*/ 1321 h 1628"/>
                  <a:gd name="T56" fmla="*/ 210 w 732"/>
                  <a:gd name="T57" fmla="*/ 1394 h 1628"/>
                  <a:gd name="T58" fmla="*/ 214 w 732"/>
                  <a:gd name="T59" fmla="*/ 1450 h 1628"/>
                  <a:gd name="T60" fmla="*/ 216 w 732"/>
                  <a:gd name="T61" fmla="*/ 1513 h 1628"/>
                  <a:gd name="T62" fmla="*/ 290 w 732"/>
                  <a:gd name="T63" fmla="*/ 1562 h 1628"/>
                  <a:gd name="T64" fmla="*/ 347 w 732"/>
                  <a:gd name="T65" fmla="*/ 1612 h 1628"/>
                  <a:gd name="T66" fmla="*/ 437 w 732"/>
                  <a:gd name="T67" fmla="*/ 1628 h 1628"/>
                  <a:gd name="T68" fmla="*/ 438 w 732"/>
                  <a:gd name="T69" fmla="*/ 1589 h 1628"/>
                  <a:gd name="T70" fmla="*/ 409 w 732"/>
                  <a:gd name="T71" fmla="*/ 1534 h 1628"/>
                  <a:gd name="T72" fmla="*/ 412 w 732"/>
                  <a:gd name="T73" fmla="*/ 1501 h 1628"/>
                  <a:gd name="T74" fmla="*/ 441 w 732"/>
                  <a:gd name="T75" fmla="*/ 1451 h 1628"/>
                  <a:gd name="T76" fmla="*/ 476 w 732"/>
                  <a:gd name="T77" fmla="*/ 1359 h 1628"/>
                  <a:gd name="T78" fmla="*/ 379 w 732"/>
                  <a:gd name="T79" fmla="*/ 1301 h 1628"/>
                  <a:gd name="T80" fmla="*/ 407 w 732"/>
                  <a:gd name="T81" fmla="*/ 1240 h 1628"/>
                  <a:gd name="T82" fmla="*/ 443 w 732"/>
                  <a:gd name="T83" fmla="*/ 1217 h 1628"/>
                  <a:gd name="T84" fmla="*/ 456 w 732"/>
                  <a:gd name="T85" fmla="*/ 1130 h 1628"/>
                  <a:gd name="T86" fmla="*/ 486 w 732"/>
                  <a:gd name="T87" fmla="*/ 1113 h 1628"/>
                  <a:gd name="T88" fmla="*/ 404 w 732"/>
                  <a:gd name="T89" fmla="*/ 1089 h 1628"/>
                  <a:gd name="T90" fmla="*/ 465 w 732"/>
                  <a:gd name="T91" fmla="*/ 1039 h 1628"/>
                  <a:gd name="T92" fmla="*/ 501 w 732"/>
                  <a:gd name="T93" fmla="*/ 948 h 1628"/>
                  <a:gd name="T94" fmla="*/ 494 w 732"/>
                  <a:gd name="T95" fmla="*/ 934 h 1628"/>
                  <a:gd name="T96" fmla="*/ 554 w 732"/>
                  <a:gd name="T97" fmla="*/ 920 h 1628"/>
                  <a:gd name="T98" fmla="*/ 688 w 732"/>
                  <a:gd name="T99" fmla="*/ 847 h 1628"/>
                  <a:gd name="T100" fmla="*/ 667 w 732"/>
                  <a:gd name="T101" fmla="*/ 766 h 1628"/>
                  <a:gd name="T102" fmla="*/ 601 w 732"/>
                  <a:gd name="T103" fmla="*/ 696 h 1628"/>
                  <a:gd name="T104" fmla="*/ 570 w 732"/>
                  <a:gd name="T105" fmla="*/ 601 h 1628"/>
                  <a:gd name="T106" fmla="*/ 568 w 732"/>
                  <a:gd name="T107" fmla="*/ 536 h 1628"/>
                  <a:gd name="T108" fmla="*/ 587 w 732"/>
                  <a:gd name="T109" fmla="*/ 484 h 1628"/>
                  <a:gd name="T110" fmla="*/ 604 w 732"/>
                  <a:gd name="T111" fmla="*/ 419 h 1628"/>
                  <a:gd name="T112" fmla="*/ 619 w 732"/>
                  <a:gd name="T113" fmla="*/ 681 h 1628"/>
                  <a:gd name="T114" fmla="*/ 619 w 732"/>
                  <a:gd name="T115" fmla="*/ 681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1628">
                    <a:moveTo>
                      <a:pt x="634" y="355"/>
                    </a:moveTo>
                    <a:cubicBezTo>
                      <a:pt x="650" y="351"/>
                      <a:pt x="650" y="351"/>
                      <a:pt x="650" y="351"/>
                    </a:cubicBezTo>
                    <a:cubicBezTo>
                      <a:pt x="653" y="335"/>
                      <a:pt x="653" y="335"/>
                      <a:pt x="653" y="335"/>
                    </a:cubicBezTo>
                    <a:cubicBezTo>
                      <a:pt x="659" y="333"/>
                      <a:pt x="659" y="333"/>
                      <a:pt x="659" y="333"/>
                    </a:cubicBezTo>
                    <a:cubicBezTo>
                      <a:pt x="660" y="322"/>
                      <a:pt x="660" y="322"/>
                      <a:pt x="660" y="322"/>
                    </a:cubicBezTo>
                    <a:cubicBezTo>
                      <a:pt x="681" y="320"/>
                      <a:pt x="681" y="320"/>
                      <a:pt x="681" y="320"/>
                    </a:cubicBezTo>
                    <a:cubicBezTo>
                      <a:pt x="681" y="320"/>
                      <a:pt x="681" y="302"/>
                      <a:pt x="692" y="297"/>
                    </a:cubicBezTo>
                    <a:cubicBezTo>
                      <a:pt x="703" y="292"/>
                      <a:pt x="720" y="290"/>
                      <a:pt x="726" y="284"/>
                    </a:cubicBezTo>
                    <a:cubicBezTo>
                      <a:pt x="732" y="278"/>
                      <a:pt x="724" y="240"/>
                      <a:pt x="724" y="231"/>
                    </a:cubicBezTo>
                    <a:cubicBezTo>
                      <a:pt x="724" y="222"/>
                      <a:pt x="713" y="223"/>
                      <a:pt x="713" y="223"/>
                    </a:cubicBezTo>
                    <a:cubicBezTo>
                      <a:pt x="713" y="223"/>
                      <a:pt x="709" y="202"/>
                      <a:pt x="702" y="198"/>
                    </a:cubicBezTo>
                    <a:cubicBezTo>
                      <a:pt x="695" y="194"/>
                      <a:pt x="679" y="205"/>
                      <a:pt x="679" y="205"/>
                    </a:cubicBezTo>
                    <a:cubicBezTo>
                      <a:pt x="679" y="205"/>
                      <a:pt x="681" y="240"/>
                      <a:pt x="679" y="251"/>
                    </a:cubicBezTo>
                    <a:cubicBezTo>
                      <a:pt x="677" y="262"/>
                      <a:pt x="656" y="276"/>
                      <a:pt x="649" y="276"/>
                    </a:cubicBezTo>
                    <a:cubicBezTo>
                      <a:pt x="642" y="276"/>
                      <a:pt x="640" y="293"/>
                      <a:pt x="636" y="300"/>
                    </a:cubicBezTo>
                    <a:cubicBezTo>
                      <a:pt x="632" y="307"/>
                      <a:pt x="631" y="298"/>
                      <a:pt x="622" y="296"/>
                    </a:cubicBezTo>
                    <a:cubicBezTo>
                      <a:pt x="613" y="294"/>
                      <a:pt x="613" y="313"/>
                      <a:pt x="613" y="313"/>
                    </a:cubicBezTo>
                    <a:cubicBezTo>
                      <a:pt x="606" y="302"/>
                      <a:pt x="606" y="302"/>
                      <a:pt x="606" y="302"/>
                    </a:cubicBezTo>
                    <a:cubicBezTo>
                      <a:pt x="606" y="302"/>
                      <a:pt x="584" y="304"/>
                      <a:pt x="567" y="300"/>
                    </a:cubicBezTo>
                    <a:cubicBezTo>
                      <a:pt x="550" y="296"/>
                      <a:pt x="543" y="289"/>
                      <a:pt x="534" y="286"/>
                    </a:cubicBezTo>
                    <a:cubicBezTo>
                      <a:pt x="525" y="283"/>
                      <a:pt x="509" y="293"/>
                      <a:pt x="504" y="286"/>
                    </a:cubicBezTo>
                    <a:cubicBezTo>
                      <a:pt x="499" y="279"/>
                      <a:pt x="519" y="252"/>
                      <a:pt x="519" y="252"/>
                    </a:cubicBezTo>
                    <a:cubicBezTo>
                      <a:pt x="519" y="230"/>
                      <a:pt x="519" y="230"/>
                      <a:pt x="519" y="230"/>
                    </a:cubicBezTo>
                    <a:cubicBezTo>
                      <a:pt x="519" y="230"/>
                      <a:pt x="531" y="230"/>
                      <a:pt x="535" y="223"/>
                    </a:cubicBezTo>
                    <a:cubicBezTo>
                      <a:pt x="539" y="216"/>
                      <a:pt x="526" y="208"/>
                      <a:pt x="526" y="208"/>
                    </a:cubicBezTo>
                    <a:cubicBezTo>
                      <a:pt x="526" y="208"/>
                      <a:pt x="536" y="191"/>
                      <a:pt x="538" y="183"/>
                    </a:cubicBezTo>
                    <a:cubicBezTo>
                      <a:pt x="540" y="175"/>
                      <a:pt x="506" y="168"/>
                      <a:pt x="500" y="167"/>
                    </a:cubicBezTo>
                    <a:cubicBezTo>
                      <a:pt x="494" y="166"/>
                      <a:pt x="444" y="138"/>
                      <a:pt x="444" y="138"/>
                    </a:cubicBezTo>
                    <a:cubicBezTo>
                      <a:pt x="444" y="138"/>
                      <a:pt x="423" y="118"/>
                      <a:pt x="413" y="122"/>
                    </a:cubicBezTo>
                    <a:cubicBezTo>
                      <a:pt x="403" y="126"/>
                      <a:pt x="368" y="106"/>
                      <a:pt x="368" y="106"/>
                    </a:cubicBezTo>
                    <a:cubicBezTo>
                      <a:pt x="364" y="92"/>
                      <a:pt x="364" y="92"/>
                      <a:pt x="364" y="92"/>
                    </a:cubicBezTo>
                    <a:cubicBezTo>
                      <a:pt x="364" y="92"/>
                      <a:pt x="337" y="75"/>
                      <a:pt x="328" y="70"/>
                    </a:cubicBezTo>
                    <a:cubicBezTo>
                      <a:pt x="319" y="65"/>
                      <a:pt x="303" y="36"/>
                      <a:pt x="303" y="36"/>
                    </a:cubicBezTo>
                    <a:cubicBezTo>
                      <a:pt x="290" y="24"/>
                      <a:pt x="290" y="24"/>
                      <a:pt x="290" y="24"/>
                    </a:cubicBezTo>
                    <a:cubicBezTo>
                      <a:pt x="267" y="7"/>
                      <a:pt x="267" y="7"/>
                      <a:pt x="267" y="7"/>
                    </a:cubicBezTo>
                    <a:cubicBezTo>
                      <a:pt x="216" y="13"/>
                      <a:pt x="216" y="13"/>
                      <a:pt x="216" y="13"/>
                    </a:cubicBezTo>
                    <a:cubicBezTo>
                      <a:pt x="211" y="50"/>
                      <a:pt x="211" y="50"/>
                      <a:pt x="211" y="50"/>
                    </a:cubicBezTo>
                    <a:cubicBezTo>
                      <a:pt x="189" y="16"/>
                      <a:pt x="189" y="16"/>
                      <a:pt x="189" y="16"/>
                    </a:cubicBezTo>
                    <a:cubicBezTo>
                      <a:pt x="189" y="16"/>
                      <a:pt x="147" y="17"/>
                      <a:pt x="134" y="13"/>
                    </a:cubicBezTo>
                    <a:cubicBezTo>
                      <a:pt x="120" y="9"/>
                      <a:pt x="115" y="0"/>
                      <a:pt x="115" y="0"/>
                    </a:cubicBezTo>
                    <a:cubicBezTo>
                      <a:pt x="107" y="17"/>
                      <a:pt x="107" y="17"/>
                      <a:pt x="107" y="17"/>
                    </a:cubicBezTo>
                    <a:cubicBezTo>
                      <a:pt x="92" y="20"/>
                      <a:pt x="92" y="20"/>
                      <a:pt x="92" y="20"/>
                    </a:cubicBezTo>
                    <a:cubicBezTo>
                      <a:pt x="92" y="34"/>
                      <a:pt x="92" y="34"/>
                      <a:pt x="92" y="34"/>
                    </a:cubicBezTo>
                    <a:cubicBezTo>
                      <a:pt x="81" y="32"/>
                      <a:pt x="81" y="32"/>
                      <a:pt x="81" y="32"/>
                    </a:cubicBezTo>
                    <a:cubicBezTo>
                      <a:pt x="81" y="51"/>
                      <a:pt x="81" y="51"/>
                      <a:pt x="81" y="51"/>
                    </a:cubicBezTo>
                    <a:cubicBezTo>
                      <a:pt x="81" y="51"/>
                      <a:pt x="78" y="52"/>
                      <a:pt x="74" y="52"/>
                    </a:cubicBezTo>
                    <a:cubicBezTo>
                      <a:pt x="74" y="52"/>
                      <a:pt x="75" y="52"/>
                      <a:pt x="75" y="52"/>
                    </a:cubicBezTo>
                    <a:cubicBezTo>
                      <a:pt x="82" y="63"/>
                      <a:pt x="82" y="63"/>
                      <a:pt x="82" y="63"/>
                    </a:cubicBezTo>
                    <a:cubicBezTo>
                      <a:pt x="76" y="119"/>
                      <a:pt x="76" y="119"/>
                      <a:pt x="76" y="119"/>
                    </a:cubicBezTo>
                    <a:cubicBezTo>
                      <a:pt x="76" y="119"/>
                      <a:pt x="21" y="143"/>
                      <a:pt x="22" y="157"/>
                    </a:cubicBezTo>
                    <a:cubicBezTo>
                      <a:pt x="23" y="171"/>
                      <a:pt x="50" y="165"/>
                      <a:pt x="41" y="174"/>
                    </a:cubicBezTo>
                    <a:cubicBezTo>
                      <a:pt x="32" y="183"/>
                      <a:pt x="22" y="192"/>
                      <a:pt x="27" y="199"/>
                    </a:cubicBezTo>
                    <a:cubicBezTo>
                      <a:pt x="32" y="206"/>
                      <a:pt x="51" y="214"/>
                      <a:pt x="50" y="224"/>
                    </a:cubicBezTo>
                    <a:cubicBezTo>
                      <a:pt x="49" y="234"/>
                      <a:pt x="32" y="246"/>
                      <a:pt x="32" y="246"/>
                    </a:cubicBezTo>
                    <a:cubicBezTo>
                      <a:pt x="32" y="246"/>
                      <a:pt x="63" y="257"/>
                      <a:pt x="60" y="268"/>
                    </a:cubicBezTo>
                    <a:cubicBezTo>
                      <a:pt x="57" y="279"/>
                      <a:pt x="35" y="280"/>
                      <a:pt x="35" y="280"/>
                    </a:cubicBezTo>
                    <a:cubicBezTo>
                      <a:pt x="35" y="280"/>
                      <a:pt x="29" y="318"/>
                      <a:pt x="28" y="323"/>
                    </a:cubicBezTo>
                    <a:cubicBezTo>
                      <a:pt x="27" y="328"/>
                      <a:pt x="9" y="336"/>
                      <a:pt x="9" y="346"/>
                    </a:cubicBezTo>
                    <a:cubicBezTo>
                      <a:pt x="9" y="356"/>
                      <a:pt x="14" y="381"/>
                      <a:pt x="12" y="385"/>
                    </a:cubicBezTo>
                    <a:cubicBezTo>
                      <a:pt x="10" y="389"/>
                      <a:pt x="1" y="397"/>
                      <a:pt x="2" y="401"/>
                    </a:cubicBezTo>
                    <a:cubicBezTo>
                      <a:pt x="3" y="405"/>
                      <a:pt x="26" y="450"/>
                      <a:pt x="21" y="455"/>
                    </a:cubicBezTo>
                    <a:cubicBezTo>
                      <a:pt x="16" y="460"/>
                      <a:pt x="7" y="455"/>
                      <a:pt x="7" y="455"/>
                    </a:cubicBezTo>
                    <a:cubicBezTo>
                      <a:pt x="10" y="494"/>
                      <a:pt x="10" y="494"/>
                      <a:pt x="10" y="494"/>
                    </a:cubicBezTo>
                    <a:cubicBezTo>
                      <a:pt x="10" y="494"/>
                      <a:pt x="0" y="495"/>
                      <a:pt x="0" y="500"/>
                    </a:cubicBezTo>
                    <a:cubicBezTo>
                      <a:pt x="0" y="505"/>
                      <a:pt x="2" y="522"/>
                      <a:pt x="2" y="522"/>
                    </a:cubicBezTo>
                    <a:cubicBezTo>
                      <a:pt x="2" y="522"/>
                      <a:pt x="25" y="537"/>
                      <a:pt x="23" y="541"/>
                    </a:cubicBezTo>
                    <a:cubicBezTo>
                      <a:pt x="21" y="545"/>
                      <a:pt x="19" y="554"/>
                      <a:pt x="19" y="554"/>
                    </a:cubicBezTo>
                    <a:cubicBezTo>
                      <a:pt x="32" y="564"/>
                      <a:pt x="32" y="564"/>
                      <a:pt x="32" y="564"/>
                    </a:cubicBezTo>
                    <a:cubicBezTo>
                      <a:pt x="40" y="585"/>
                      <a:pt x="40" y="585"/>
                      <a:pt x="40" y="585"/>
                    </a:cubicBezTo>
                    <a:cubicBezTo>
                      <a:pt x="43" y="591"/>
                      <a:pt x="43" y="591"/>
                      <a:pt x="43" y="591"/>
                    </a:cubicBezTo>
                    <a:cubicBezTo>
                      <a:pt x="43" y="591"/>
                      <a:pt x="35" y="610"/>
                      <a:pt x="47" y="613"/>
                    </a:cubicBezTo>
                    <a:cubicBezTo>
                      <a:pt x="59" y="616"/>
                      <a:pt x="63" y="614"/>
                      <a:pt x="63" y="614"/>
                    </a:cubicBezTo>
                    <a:cubicBezTo>
                      <a:pt x="65" y="639"/>
                      <a:pt x="65" y="639"/>
                      <a:pt x="65" y="639"/>
                    </a:cubicBezTo>
                    <a:cubicBezTo>
                      <a:pt x="65" y="639"/>
                      <a:pt x="80" y="658"/>
                      <a:pt x="77" y="664"/>
                    </a:cubicBezTo>
                    <a:cubicBezTo>
                      <a:pt x="74" y="670"/>
                      <a:pt x="65" y="677"/>
                      <a:pt x="65" y="681"/>
                    </a:cubicBezTo>
                    <a:cubicBezTo>
                      <a:pt x="65" y="685"/>
                      <a:pt x="64" y="724"/>
                      <a:pt x="64" y="724"/>
                    </a:cubicBezTo>
                    <a:cubicBezTo>
                      <a:pt x="55" y="725"/>
                      <a:pt x="55" y="725"/>
                      <a:pt x="55" y="725"/>
                    </a:cubicBezTo>
                    <a:cubicBezTo>
                      <a:pt x="55" y="725"/>
                      <a:pt x="72" y="743"/>
                      <a:pt x="73" y="753"/>
                    </a:cubicBezTo>
                    <a:cubicBezTo>
                      <a:pt x="74" y="763"/>
                      <a:pt x="70" y="774"/>
                      <a:pt x="70" y="774"/>
                    </a:cubicBezTo>
                    <a:cubicBezTo>
                      <a:pt x="68" y="786"/>
                      <a:pt x="68" y="786"/>
                      <a:pt x="68" y="786"/>
                    </a:cubicBezTo>
                    <a:cubicBezTo>
                      <a:pt x="51" y="787"/>
                      <a:pt x="51" y="787"/>
                      <a:pt x="51" y="787"/>
                    </a:cubicBezTo>
                    <a:cubicBezTo>
                      <a:pt x="51" y="787"/>
                      <a:pt x="63" y="820"/>
                      <a:pt x="63" y="827"/>
                    </a:cubicBezTo>
                    <a:cubicBezTo>
                      <a:pt x="63" y="834"/>
                      <a:pt x="63" y="855"/>
                      <a:pt x="63" y="855"/>
                    </a:cubicBezTo>
                    <a:cubicBezTo>
                      <a:pt x="83" y="872"/>
                      <a:pt x="83" y="872"/>
                      <a:pt x="83" y="872"/>
                    </a:cubicBezTo>
                    <a:cubicBezTo>
                      <a:pt x="84" y="884"/>
                      <a:pt x="84" y="884"/>
                      <a:pt x="84" y="884"/>
                    </a:cubicBezTo>
                    <a:cubicBezTo>
                      <a:pt x="84" y="884"/>
                      <a:pt x="103" y="893"/>
                      <a:pt x="98" y="902"/>
                    </a:cubicBezTo>
                    <a:cubicBezTo>
                      <a:pt x="93" y="911"/>
                      <a:pt x="79" y="916"/>
                      <a:pt x="79" y="916"/>
                    </a:cubicBezTo>
                    <a:cubicBezTo>
                      <a:pt x="87" y="944"/>
                      <a:pt x="87" y="944"/>
                      <a:pt x="87" y="944"/>
                    </a:cubicBezTo>
                    <a:cubicBezTo>
                      <a:pt x="74" y="953"/>
                      <a:pt x="74" y="953"/>
                      <a:pt x="74" y="953"/>
                    </a:cubicBezTo>
                    <a:cubicBezTo>
                      <a:pt x="74" y="953"/>
                      <a:pt x="84" y="958"/>
                      <a:pt x="85" y="966"/>
                    </a:cubicBezTo>
                    <a:cubicBezTo>
                      <a:pt x="86" y="974"/>
                      <a:pt x="81" y="982"/>
                      <a:pt x="81" y="982"/>
                    </a:cubicBezTo>
                    <a:cubicBezTo>
                      <a:pt x="95" y="990"/>
                      <a:pt x="95" y="990"/>
                      <a:pt x="95" y="990"/>
                    </a:cubicBezTo>
                    <a:cubicBezTo>
                      <a:pt x="95" y="990"/>
                      <a:pt x="90" y="1008"/>
                      <a:pt x="91" y="1014"/>
                    </a:cubicBezTo>
                    <a:cubicBezTo>
                      <a:pt x="92" y="1020"/>
                      <a:pt x="99" y="1031"/>
                      <a:pt x="99" y="1031"/>
                    </a:cubicBezTo>
                    <a:cubicBezTo>
                      <a:pt x="99" y="1031"/>
                      <a:pt x="99" y="1050"/>
                      <a:pt x="102" y="1056"/>
                    </a:cubicBezTo>
                    <a:cubicBezTo>
                      <a:pt x="105" y="1062"/>
                      <a:pt x="134" y="1083"/>
                      <a:pt x="129" y="1082"/>
                    </a:cubicBezTo>
                    <a:cubicBezTo>
                      <a:pt x="124" y="1081"/>
                      <a:pt x="113" y="1090"/>
                      <a:pt x="113" y="1090"/>
                    </a:cubicBezTo>
                    <a:cubicBezTo>
                      <a:pt x="113" y="1090"/>
                      <a:pt x="118" y="1120"/>
                      <a:pt x="121" y="1128"/>
                    </a:cubicBezTo>
                    <a:cubicBezTo>
                      <a:pt x="124" y="1136"/>
                      <a:pt x="133" y="1140"/>
                      <a:pt x="133" y="1140"/>
                    </a:cubicBezTo>
                    <a:cubicBezTo>
                      <a:pt x="143" y="1145"/>
                      <a:pt x="143" y="1145"/>
                      <a:pt x="143" y="1145"/>
                    </a:cubicBezTo>
                    <a:cubicBezTo>
                      <a:pt x="139" y="1163"/>
                      <a:pt x="139" y="1163"/>
                      <a:pt x="139" y="1163"/>
                    </a:cubicBezTo>
                    <a:cubicBezTo>
                      <a:pt x="139" y="1163"/>
                      <a:pt x="155" y="1164"/>
                      <a:pt x="156" y="1175"/>
                    </a:cubicBezTo>
                    <a:cubicBezTo>
                      <a:pt x="157" y="1186"/>
                      <a:pt x="158" y="1203"/>
                      <a:pt x="158" y="1203"/>
                    </a:cubicBezTo>
                    <a:cubicBezTo>
                      <a:pt x="158" y="1203"/>
                      <a:pt x="163" y="1213"/>
                      <a:pt x="170" y="1213"/>
                    </a:cubicBezTo>
                    <a:cubicBezTo>
                      <a:pt x="177" y="1213"/>
                      <a:pt x="196" y="1208"/>
                      <a:pt x="194" y="1219"/>
                    </a:cubicBezTo>
                    <a:cubicBezTo>
                      <a:pt x="192" y="1230"/>
                      <a:pt x="160" y="1227"/>
                      <a:pt x="161" y="1230"/>
                    </a:cubicBezTo>
                    <a:cubicBezTo>
                      <a:pt x="162" y="1233"/>
                      <a:pt x="185" y="1240"/>
                      <a:pt x="185" y="1240"/>
                    </a:cubicBezTo>
                    <a:cubicBezTo>
                      <a:pt x="185" y="1240"/>
                      <a:pt x="208" y="1249"/>
                      <a:pt x="205" y="1257"/>
                    </a:cubicBezTo>
                    <a:cubicBezTo>
                      <a:pt x="202" y="1265"/>
                      <a:pt x="189" y="1276"/>
                      <a:pt x="189" y="1276"/>
                    </a:cubicBezTo>
                    <a:cubicBezTo>
                      <a:pt x="205" y="1288"/>
                      <a:pt x="205" y="1288"/>
                      <a:pt x="205" y="1288"/>
                    </a:cubicBezTo>
                    <a:cubicBezTo>
                      <a:pt x="202" y="1303"/>
                      <a:pt x="202" y="1303"/>
                      <a:pt x="202" y="1303"/>
                    </a:cubicBezTo>
                    <a:cubicBezTo>
                      <a:pt x="217" y="1321"/>
                      <a:pt x="217" y="1321"/>
                      <a:pt x="217" y="1321"/>
                    </a:cubicBezTo>
                    <a:cubicBezTo>
                      <a:pt x="214" y="1343"/>
                      <a:pt x="214" y="1343"/>
                      <a:pt x="214" y="1343"/>
                    </a:cubicBezTo>
                    <a:cubicBezTo>
                      <a:pt x="224" y="1360"/>
                      <a:pt x="224" y="1360"/>
                      <a:pt x="224" y="1360"/>
                    </a:cubicBezTo>
                    <a:cubicBezTo>
                      <a:pt x="213" y="1364"/>
                      <a:pt x="213" y="1364"/>
                      <a:pt x="213" y="1364"/>
                    </a:cubicBezTo>
                    <a:cubicBezTo>
                      <a:pt x="210" y="1394"/>
                      <a:pt x="210" y="1394"/>
                      <a:pt x="210" y="1394"/>
                    </a:cubicBezTo>
                    <a:cubicBezTo>
                      <a:pt x="210" y="1394"/>
                      <a:pt x="229" y="1405"/>
                      <a:pt x="230" y="1408"/>
                    </a:cubicBezTo>
                    <a:cubicBezTo>
                      <a:pt x="231" y="1411"/>
                      <a:pt x="215" y="1420"/>
                      <a:pt x="215" y="1420"/>
                    </a:cubicBezTo>
                    <a:cubicBezTo>
                      <a:pt x="215" y="1420"/>
                      <a:pt x="235" y="1435"/>
                      <a:pt x="232" y="1440"/>
                    </a:cubicBezTo>
                    <a:cubicBezTo>
                      <a:pt x="229" y="1445"/>
                      <a:pt x="214" y="1450"/>
                      <a:pt x="214" y="1450"/>
                    </a:cubicBezTo>
                    <a:cubicBezTo>
                      <a:pt x="213" y="1463"/>
                      <a:pt x="213" y="1463"/>
                      <a:pt x="213" y="1463"/>
                    </a:cubicBezTo>
                    <a:cubicBezTo>
                      <a:pt x="206" y="1467"/>
                      <a:pt x="206" y="1467"/>
                      <a:pt x="206" y="1467"/>
                    </a:cubicBezTo>
                    <a:cubicBezTo>
                      <a:pt x="206" y="1467"/>
                      <a:pt x="208" y="1483"/>
                      <a:pt x="213" y="1488"/>
                    </a:cubicBezTo>
                    <a:cubicBezTo>
                      <a:pt x="218" y="1493"/>
                      <a:pt x="216" y="1513"/>
                      <a:pt x="216" y="1513"/>
                    </a:cubicBezTo>
                    <a:cubicBezTo>
                      <a:pt x="236" y="1517"/>
                      <a:pt x="236" y="1517"/>
                      <a:pt x="236" y="1517"/>
                    </a:cubicBezTo>
                    <a:cubicBezTo>
                      <a:pt x="236" y="1517"/>
                      <a:pt x="240" y="1542"/>
                      <a:pt x="250" y="1542"/>
                    </a:cubicBezTo>
                    <a:cubicBezTo>
                      <a:pt x="260" y="1542"/>
                      <a:pt x="266" y="1524"/>
                      <a:pt x="281" y="1537"/>
                    </a:cubicBezTo>
                    <a:cubicBezTo>
                      <a:pt x="296" y="1550"/>
                      <a:pt x="290" y="1562"/>
                      <a:pt x="290" y="1562"/>
                    </a:cubicBezTo>
                    <a:cubicBezTo>
                      <a:pt x="304" y="1578"/>
                      <a:pt x="304" y="1578"/>
                      <a:pt x="304" y="1578"/>
                    </a:cubicBezTo>
                    <a:cubicBezTo>
                      <a:pt x="311" y="1589"/>
                      <a:pt x="311" y="1589"/>
                      <a:pt x="311" y="1589"/>
                    </a:cubicBezTo>
                    <a:cubicBezTo>
                      <a:pt x="335" y="1600"/>
                      <a:pt x="335" y="1600"/>
                      <a:pt x="335" y="1600"/>
                    </a:cubicBezTo>
                    <a:cubicBezTo>
                      <a:pt x="347" y="1612"/>
                      <a:pt x="347" y="1612"/>
                      <a:pt x="347" y="1612"/>
                    </a:cubicBezTo>
                    <a:cubicBezTo>
                      <a:pt x="347" y="1612"/>
                      <a:pt x="373" y="1605"/>
                      <a:pt x="389" y="1607"/>
                    </a:cubicBezTo>
                    <a:cubicBezTo>
                      <a:pt x="405" y="1609"/>
                      <a:pt x="425" y="1608"/>
                      <a:pt x="425" y="1608"/>
                    </a:cubicBezTo>
                    <a:cubicBezTo>
                      <a:pt x="440" y="1620"/>
                      <a:pt x="440" y="1620"/>
                      <a:pt x="440" y="1620"/>
                    </a:cubicBezTo>
                    <a:cubicBezTo>
                      <a:pt x="437" y="1628"/>
                      <a:pt x="437" y="1628"/>
                      <a:pt x="437" y="1628"/>
                    </a:cubicBezTo>
                    <a:cubicBezTo>
                      <a:pt x="442" y="1616"/>
                      <a:pt x="442" y="1616"/>
                      <a:pt x="442" y="1616"/>
                    </a:cubicBezTo>
                    <a:cubicBezTo>
                      <a:pt x="449" y="1606"/>
                      <a:pt x="478" y="1625"/>
                      <a:pt x="478" y="1625"/>
                    </a:cubicBezTo>
                    <a:cubicBezTo>
                      <a:pt x="451" y="1588"/>
                      <a:pt x="451" y="1588"/>
                      <a:pt x="451" y="1588"/>
                    </a:cubicBezTo>
                    <a:cubicBezTo>
                      <a:pt x="438" y="1589"/>
                      <a:pt x="438" y="1589"/>
                      <a:pt x="438" y="1589"/>
                    </a:cubicBezTo>
                    <a:cubicBezTo>
                      <a:pt x="441" y="1579"/>
                      <a:pt x="441" y="1579"/>
                      <a:pt x="441" y="1579"/>
                    </a:cubicBezTo>
                    <a:cubicBezTo>
                      <a:pt x="417" y="1562"/>
                      <a:pt x="417" y="1562"/>
                      <a:pt x="417" y="1562"/>
                    </a:cubicBezTo>
                    <a:cubicBezTo>
                      <a:pt x="418" y="1538"/>
                      <a:pt x="418" y="1538"/>
                      <a:pt x="418" y="1538"/>
                    </a:cubicBezTo>
                    <a:cubicBezTo>
                      <a:pt x="409" y="1534"/>
                      <a:pt x="409" y="1534"/>
                      <a:pt x="409" y="1534"/>
                    </a:cubicBezTo>
                    <a:cubicBezTo>
                      <a:pt x="414" y="1522"/>
                      <a:pt x="414" y="1522"/>
                      <a:pt x="414" y="1522"/>
                    </a:cubicBezTo>
                    <a:cubicBezTo>
                      <a:pt x="414" y="1522"/>
                      <a:pt x="423" y="1522"/>
                      <a:pt x="426" y="1514"/>
                    </a:cubicBezTo>
                    <a:cubicBezTo>
                      <a:pt x="430" y="1506"/>
                      <a:pt x="400" y="1506"/>
                      <a:pt x="400" y="1506"/>
                    </a:cubicBezTo>
                    <a:cubicBezTo>
                      <a:pt x="412" y="1501"/>
                      <a:pt x="412" y="1501"/>
                      <a:pt x="412" y="1501"/>
                    </a:cubicBezTo>
                    <a:cubicBezTo>
                      <a:pt x="408" y="1488"/>
                      <a:pt x="408" y="1488"/>
                      <a:pt x="408" y="1488"/>
                    </a:cubicBezTo>
                    <a:cubicBezTo>
                      <a:pt x="424" y="1505"/>
                      <a:pt x="424" y="1505"/>
                      <a:pt x="424" y="1505"/>
                    </a:cubicBezTo>
                    <a:cubicBezTo>
                      <a:pt x="424" y="1505"/>
                      <a:pt x="438" y="1515"/>
                      <a:pt x="448" y="1503"/>
                    </a:cubicBezTo>
                    <a:cubicBezTo>
                      <a:pt x="458" y="1491"/>
                      <a:pt x="440" y="1465"/>
                      <a:pt x="441" y="1451"/>
                    </a:cubicBezTo>
                    <a:cubicBezTo>
                      <a:pt x="442" y="1438"/>
                      <a:pt x="485" y="1409"/>
                      <a:pt x="488" y="1400"/>
                    </a:cubicBezTo>
                    <a:cubicBezTo>
                      <a:pt x="492" y="1391"/>
                      <a:pt x="467" y="1391"/>
                      <a:pt x="467" y="1391"/>
                    </a:cubicBezTo>
                    <a:cubicBezTo>
                      <a:pt x="483" y="1389"/>
                      <a:pt x="483" y="1389"/>
                      <a:pt x="483" y="1389"/>
                    </a:cubicBezTo>
                    <a:cubicBezTo>
                      <a:pt x="483" y="1389"/>
                      <a:pt x="484" y="1369"/>
                      <a:pt x="476" y="1359"/>
                    </a:cubicBezTo>
                    <a:cubicBezTo>
                      <a:pt x="468" y="1349"/>
                      <a:pt x="456" y="1354"/>
                      <a:pt x="456" y="1354"/>
                    </a:cubicBezTo>
                    <a:cubicBezTo>
                      <a:pt x="444" y="1345"/>
                      <a:pt x="444" y="1345"/>
                      <a:pt x="444" y="1345"/>
                    </a:cubicBezTo>
                    <a:cubicBezTo>
                      <a:pt x="431" y="1345"/>
                      <a:pt x="431" y="1345"/>
                      <a:pt x="431" y="1345"/>
                    </a:cubicBezTo>
                    <a:cubicBezTo>
                      <a:pt x="431" y="1345"/>
                      <a:pt x="391" y="1328"/>
                      <a:pt x="379" y="1301"/>
                    </a:cubicBezTo>
                    <a:cubicBezTo>
                      <a:pt x="366" y="1274"/>
                      <a:pt x="386" y="1269"/>
                      <a:pt x="386" y="1269"/>
                    </a:cubicBezTo>
                    <a:cubicBezTo>
                      <a:pt x="392" y="1252"/>
                      <a:pt x="392" y="1252"/>
                      <a:pt x="392" y="1252"/>
                    </a:cubicBezTo>
                    <a:cubicBezTo>
                      <a:pt x="401" y="1252"/>
                      <a:pt x="401" y="1252"/>
                      <a:pt x="401" y="1252"/>
                    </a:cubicBezTo>
                    <a:cubicBezTo>
                      <a:pt x="407" y="1240"/>
                      <a:pt x="407" y="1240"/>
                      <a:pt x="407" y="1240"/>
                    </a:cubicBezTo>
                    <a:cubicBezTo>
                      <a:pt x="443" y="1239"/>
                      <a:pt x="443" y="1239"/>
                      <a:pt x="443" y="1239"/>
                    </a:cubicBezTo>
                    <a:cubicBezTo>
                      <a:pt x="435" y="1232"/>
                      <a:pt x="435" y="1232"/>
                      <a:pt x="435" y="1232"/>
                    </a:cubicBezTo>
                    <a:cubicBezTo>
                      <a:pt x="434" y="1218"/>
                      <a:pt x="434" y="1218"/>
                      <a:pt x="434" y="1218"/>
                    </a:cubicBezTo>
                    <a:cubicBezTo>
                      <a:pt x="443" y="1217"/>
                      <a:pt x="443" y="1217"/>
                      <a:pt x="443" y="1217"/>
                    </a:cubicBezTo>
                    <a:cubicBezTo>
                      <a:pt x="443" y="1217"/>
                      <a:pt x="448" y="1198"/>
                      <a:pt x="440" y="1191"/>
                    </a:cubicBezTo>
                    <a:cubicBezTo>
                      <a:pt x="432" y="1184"/>
                      <a:pt x="423" y="1168"/>
                      <a:pt x="430" y="1152"/>
                    </a:cubicBezTo>
                    <a:cubicBezTo>
                      <a:pt x="436" y="1137"/>
                      <a:pt x="456" y="1137"/>
                      <a:pt x="456" y="1137"/>
                    </a:cubicBezTo>
                    <a:cubicBezTo>
                      <a:pt x="456" y="1130"/>
                      <a:pt x="456" y="1130"/>
                      <a:pt x="456" y="1130"/>
                    </a:cubicBezTo>
                    <a:cubicBezTo>
                      <a:pt x="456" y="1130"/>
                      <a:pt x="439" y="1130"/>
                      <a:pt x="431" y="1125"/>
                    </a:cubicBezTo>
                    <a:cubicBezTo>
                      <a:pt x="423" y="1121"/>
                      <a:pt x="432" y="1112"/>
                      <a:pt x="440" y="1111"/>
                    </a:cubicBezTo>
                    <a:cubicBezTo>
                      <a:pt x="448" y="1110"/>
                      <a:pt x="462" y="1127"/>
                      <a:pt x="469" y="1127"/>
                    </a:cubicBezTo>
                    <a:cubicBezTo>
                      <a:pt x="476" y="1127"/>
                      <a:pt x="485" y="1123"/>
                      <a:pt x="486" y="1113"/>
                    </a:cubicBezTo>
                    <a:cubicBezTo>
                      <a:pt x="487" y="1103"/>
                      <a:pt x="474" y="1080"/>
                      <a:pt x="461" y="1085"/>
                    </a:cubicBezTo>
                    <a:cubicBezTo>
                      <a:pt x="449" y="1089"/>
                      <a:pt x="468" y="1099"/>
                      <a:pt x="456" y="1105"/>
                    </a:cubicBezTo>
                    <a:cubicBezTo>
                      <a:pt x="443" y="1111"/>
                      <a:pt x="431" y="1094"/>
                      <a:pt x="431" y="1094"/>
                    </a:cubicBezTo>
                    <a:cubicBezTo>
                      <a:pt x="431" y="1094"/>
                      <a:pt x="407" y="1096"/>
                      <a:pt x="404" y="1089"/>
                    </a:cubicBezTo>
                    <a:cubicBezTo>
                      <a:pt x="400" y="1083"/>
                      <a:pt x="404" y="1055"/>
                      <a:pt x="404" y="1052"/>
                    </a:cubicBezTo>
                    <a:cubicBezTo>
                      <a:pt x="404" y="1049"/>
                      <a:pt x="387" y="1032"/>
                      <a:pt x="391" y="1017"/>
                    </a:cubicBezTo>
                    <a:cubicBezTo>
                      <a:pt x="396" y="1003"/>
                      <a:pt x="409" y="1019"/>
                      <a:pt x="424" y="1023"/>
                    </a:cubicBezTo>
                    <a:cubicBezTo>
                      <a:pt x="439" y="1026"/>
                      <a:pt x="456" y="1039"/>
                      <a:pt x="465" y="1039"/>
                    </a:cubicBezTo>
                    <a:cubicBezTo>
                      <a:pt x="474" y="1039"/>
                      <a:pt x="507" y="1021"/>
                      <a:pt x="515" y="1015"/>
                    </a:cubicBezTo>
                    <a:cubicBezTo>
                      <a:pt x="523" y="1009"/>
                      <a:pt x="490" y="991"/>
                      <a:pt x="490" y="991"/>
                    </a:cubicBezTo>
                    <a:cubicBezTo>
                      <a:pt x="489" y="975"/>
                      <a:pt x="489" y="975"/>
                      <a:pt x="489" y="975"/>
                    </a:cubicBezTo>
                    <a:cubicBezTo>
                      <a:pt x="489" y="975"/>
                      <a:pt x="498" y="959"/>
                      <a:pt x="501" y="948"/>
                    </a:cubicBezTo>
                    <a:cubicBezTo>
                      <a:pt x="503" y="938"/>
                      <a:pt x="480" y="938"/>
                      <a:pt x="480" y="938"/>
                    </a:cubicBezTo>
                    <a:cubicBezTo>
                      <a:pt x="478" y="924"/>
                      <a:pt x="478" y="924"/>
                      <a:pt x="478" y="924"/>
                    </a:cubicBezTo>
                    <a:cubicBezTo>
                      <a:pt x="478" y="924"/>
                      <a:pt x="470" y="915"/>
                      <a:pt x="477" y="907"/>
                    </a:cubicBezTo>
                    <a:cubicBezTo>
                      <a:pt x="484" y="899"/>
                      <a:pt x="494" y="934"/>
                      <a:pt x="494" y="934"/>
                    </a:cubicBezTo>
                    <a:cubicBezTo>
                      <a:pt x="502" y="933"/>
                      <a:pt x="502" y="933"/>
                      <a:pt x="502" y="933"/>
                    </a:cubicBezTo>
                    <a:cubicBezTo>
                      <a:pt x="497" y="919"/>
                      <a:pt x="497" y="919"/>
                      <a:pt x="497" y="919"/>
                    </a:cubicBezTo>
                    <a:cubicBezTo>
                      <a:pt x="551" y="926"/>
                      <a:pt x="551" y="926"/>
                      <a:pt x="551" y="926"/>
                    </a:cubicBezTo>
                    <a:cubicBezTo>
                      <a:pt x="554" y="920"/>
                      <a:pt x="554" y="920"/>
                      <a:pt x="554" y="920"/>
                    </a:cubicBezTo>
                    <a:cubicBezTo>
                      <a:pt x="554" y="920"/>
                      <a:pt x="567" y="912"/>
                      <a:pt x="595" y="909"/>
                    </a:cubicBezTo>
                    <a:cubicBezTo>
                      <a:pt x="624" y="906"/>
                      <a:pt x="676" y="881"/>
                      <a:pt x="676" y="881"/>
                    </a:cubicBezTo>
                    <a:cubicBezTo>
                      <a:pt x="673" y="855"/>
                      <a:pt x="673" y="855"/>
                      <a:pt x="673" y="855"/>
                    </a:cubicBezTo>
                    <a:cubicBezTo>
                      <a:pt x="688" y="847"/>
                      <a:pt x="688" y="847"/>
                      <a:pt x="688" y="847"/>
                    </a:cubicBezTo>
                    <a:cubicBezTo>
                      <a:pt x="696" y="814"/>
                      <a:pt x="696" y="814"/>
                      <a:pt x="696" y="814"/>
                    </a:cubicBezTo>
                    <a:cubicBezTo>
                      <a:pt x="689" y="797"/>
                      <a:pt x="689" y="797"/>
                      <a:pt x="689" y="797"/>
                    </a:cubicBezTo>
                    <a:cubicBezTo>
                      <a:pt x="689" y="779"/>
                      <a:pt x="689" y="779"/>
                      <a:pt x="689" y="779"/>
                    </a:cubicBezTo>
                    <a:cubicBezTo>
                      <a:pt x="689" y="779"/>
                      <a:pt x="678" y="770"/>
                      <a:pt x="667" y="766"/>
                    </a:cubicBezTo>
                    <a:cubicBezTo>
                      <a:pt x="661" y="764"/>
                      <a:pt x="654" y="769"/>
                      <a:pt x="649" y="765"/>
                    </a:cubicBezTo>
                    <a:cubicBezTo>
                      <a:pt x="641" y="759"/>
                      <a:pt x="655" y="753"/>
                      <a:pt x="658" y="748"/>
                    </a:cubicBezTo>
                    <a:cubicBezTo>
                      <a:pt x="662" y="741"/>
                      <a:pt x="657" y="735"/>
                      <a:pt x="657" y="727"/>
                    </a:cubicBezTo>
                    <a:cubicBezTo>
                      <a:pt x="657" y="712"/>
                      <a:pt x="624" y="707"/>
                      <a:pt x="601" y="696"/>
                    </a:cubicBezTo>
                    <a:cubicBezTo>
                      <a:pt x="578" y="685"/>
                      <a:pt x="578" y="674"/>
                      <a:pt x="588" y="660"/>
                    </a:cubicBezTo>
                    <a:cubicBezTo>
                      <a:pt x="589" y="659"/>
                      <a:pt x="589" y="658"/>
                      <a:pt x="590" y="658"/>
                    </a:cubicBezTo>
                    <a:cubicBezTo>
                      <a:pt x="570" y="633"/>
                      <a:pt x="570" y="633"/>
                      <a:pt x="570" y="633"/>
                    </a:cubicBezTo>
                    <a:cubicBezTo>
                      <a:pt x="570" y="601"/>
                      <a:pt x="570" y="601"/>
                      <a:pt x="570" y="601"/>
                    </a:cubicBezTo>
                    <a:cubicBezTo>
                      <a:pt x="570" y="601"/>
                      <a:pt x="593" y="600"/>
                      <a:pt x="594" y="595"/>
                    </a:cubicBezTo>
                    <a:cubicBezTo>
                      <a:pt x="595" y="590"/>
                      <a:pt x="575" y="567"/>
                      <a:pt x="575" y="567"/>
                    </a:cubicBezTo>
                    <a:cubicBezTo>
                      <a:pt x="582" y="557"/>
                      <a:pt x="582" y="557"/>
                      <a:pt x="582" y="557"/>
                    </a:cubicBezTo>
                    <a:cubicBezTo>
                      <a:pt x="582" y="557"/>
                      <a:pt x="569" y="545"/>
                      <a:pt x="568" y="536"/>
                    </a:cubicBezTo>
                    <a:cubicBezTo>
                      <a:pt x="567" y="527"/>
                      <a:pt x="586" y="528"/>
                      <a:pt x="586" y="528"/>
                    </a:cubicBezTo>
                    <a:cubicBezTo>
                      <a:pt x="569" y="518"/>
                      <a:pt x="569" y="518"/>
                      <a:pt x="569" y="518"/>
                    </a:cubicBezTo>
                    <a:cubicBezTo>
                      <a:pt x="569" y="491"/>
                      <a:pt x="569" y="491"/>
                      <a:pt x="569" y="491"/>
                    </a:cubicBezTo>
                    <a:cubicBezTo>
                      <a:pt x="587" y="484"/>
                      <a:pt x="587" y="484"/>
                      <a:pt x="587" y="484"/>
                    </a:cubicBezTo>
                    <a:cubicBezTo>
                      <a:pt x="587" y="484"/>
                      <a:pt x="566" y="471"/>
                      <a:pt x="566" y="467"/>
                    </a:cubicBezTo>
                    <a:cubicBezTo>
                      <a:pt x="566" y="463"/>
                      <a:pt x="580" y="452"/>
                      <a:pt x="580" y="452"/>
                    </a:cubicBezTo>
                    <a:cubicBezTo>
                      <a:pt x="580" y="452"/>
                      <a:pt x="584" y="435"/>
                      <a:pt x="584" y="429"/>
                    </a:cubicBezTo>
                    <a:cubicBezTo>
                      <a:pt x="584" y="423"/>
                      <a:pt x="599" y="424"/>
                      <a:pt x="604" y="419"/>
                    </a:cubicBezTo>
                    <a:cubicBezTo>
                      <a:pt x="609" y="414"/>
                      <a:pt x="612" y="399"/>
                      <a:pt x="612" y="396"/>
                    </a:cubicBezTo>
                    <a:cubicBezTo>
                      <a:pt x="612" y="393"/>
                      <a:pt x="621" y="388"/>
                      <a:pt x="626" y="383"/>
                    </a:cubicBezTo>
                    <a:cubicBezTo>
                      <a:pt x="631" y="378"/>
                      <a:pt x="634" y="355"/>
                      <a:pt x="634" y="355"/>
                    </a:cubicBezTo>
                    <a:close/>
                    <a:moveTo>
                      <a:pt x="619" y="681"/>
                    </a:moveTo>
                    <a:cubicBezTo>
                      <a:pt x="624" y="681"/>
                      <a:pt x="624" y="681"/>
                      <a:pt x="624" y="681"/>
                    </a:cubicBezTo>
                    <a:cubicBezTo>
                      <a:pt x="617" y="677"/>
                      <a:pt x="617" y="677"/>
                      <a:pt x="617" y="677"/>
                    </a:cubicBezTo>
                    <a:cubicBezTo>
                      <a:pt x="617" y="677"/>
                      <a:pt x="617" y="677"/>
                      <a:pt x="617" y="677"/>
                    </a:cubicBezTo>
                    <a:cubicBezTo>
                      <a:pt x="618" y="679"/>
                      <a:pt x="619" y="681"/>
                      <a:pt x="619" y="6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5" name="Freeform 206"/>
              <p:cNvSpPr>
                <a:spLocks noEditPoints="1"/>
              </p:cNvSpPr>
              <p:nvPr/>
            </p:nvSpPr>
            <p:spPr bwMode="gray">
              <a:xfrm>
                <a:off x="-15560" y="-10185"/>
                <a:ext cx="661" cy="834"/>
              </a:xfrm>
              <a:custGeom>
                <a:avLst/>
                <a:gdLst>
                  <a:gd name="T0" fmla="*/ 42 w 280"/>
                  <a:gd name="T1" fmla="*/ 249 h 353"/>
                  <a:gd name="T2" fmla="*/ 49 w 280"/>
                  <a:gd name="T3" fmla="*/ 229 h 353"/>
                  <a:gd name="T4" fmla="*/ 42 w 280"/>
                  <a:gd name="T5" fmla="*/ 249 h 353"/>
                  <a:gd name="T6" fmla="*/ 277 w 280"/>
                  <a:gd name="T7" fmla="*/ 114 h 353"/>
                  <a:gd name="T8" fmla="*/ 261 w 280"/>
                  <a:gd name="T9" fmla="*/ 102 h 353"/>
                  <a:gd name="T10" fmla="*/ 271 w 280"/>
                  <a:gd name="T11" fmla="*/ 84 h 353"/>
                  <a:gd name="T12" fmla="*/ 252 w 280"/>
                  <a:gd name="T13" fmla="*/ 83 h 353"/>
                  <a:gd name="T14" fmla="*/ 230 w 280"/>
                  <a:gd name="T15" fmla="*/ 61 h 353"/>
                  <a:gd name="T16" fmla="*/ 218 w 280"/>
                  <a:gd name="T17" fmla="*/ 73 h 353"/>
                  <a:gd name="T18" fmla="*/ 195 w 280"/>
                  <a:gd name="T19" fmla="*/ 65 h 353"/>
                  <a:gd name="T20" fmla="*/ 175 w 280"/>
                  <a:gd name="T21" fmla="*/ 64 h 353"/>
                  <a:gd name="T22" fmla="*/ 163 w 280"/>
                  <a:gd name="T23" fmla="*/ 43 h 353"/>
                  <a:gd name="T24" fmla="*/ 140 w 280"/>
                  <a:gd name="T25" fmla="*/ 40 h 353"/>
                  <a:gd name="T26" fmla="*/ 121 w 280"/>
                  <a:gd name="T27" fmla="*/ 22 h 353"/>
                  <a:gd name="T28" fmla="*/ 98 w 280"/>
                  <a:gd name="T29" fmla="*/ 0 h 353"/>
                  <a:gd name="T30" fmla="*/ 101 w 280"/>
                  <a:gd name="T31" fmla="*/ 23 h 353"/>
                  <a:gd name="T32" fmla="*/ 68 w 280"/>
                  <a:gd name="T33" fmla="*/ 37 h 353"/>
                  <a:gd name="T34" fmla="*/ 66 w 280"/>
                  <a:gd name="T35" fmla="*/ 27 h 353"/>
                  <a:gd name="T36" fmla="*/ 44 w 280"/>
                  <a:gd name="T37" fmla="*/ 46 h 353"/>
                  <a:gd name="T38" fmla="*/ 49 w 280"/>
                  <a:gd name="T39" fmla="*/ 77 h 353"/>
                  <a:gd name="T40" fmla="*/ 31 w 280"/>
                  <a:gd name="T41" fmla="*/ 97 h 353"/>
                  <a:gd name="T42" fmla="*/ 39 w 280"/>
                  <a:gd name="T43" fmla="*/ 119 h 353"/>
                  <a:gd name="T44" fmla="*/ 27 w 280"/>
                  <a:gd name="T45" fmla="*/ 119 h 353"/>
                  <a:gd name="T46" fmla="*/ 26 w 280"/>
                  <a:gd name="T47" fmla="*/ 130 h 353"/>
                  <a:gd name="T48" fmla="*/ 3 w 280"/>
                  <a:gd name="T49" fmla="*/ 144 h 353"/>
                  <a:gd name="T50" fmla="*/ 19 w 280"/>
                  <a:gd name="T51" fmla="*/ 154 h 353"/>
                  <a:gd name="T52" fmla="*/ 8 w 280"/>
                  <a:gd name="T53" fmla="*/ 173 h 353"/>
                  <a:gd name="T54" fmla="*/ 18 w 280"/>
                  <a:gd name="T55" fmla="*/ 187 h 353"/>
                  <a:gd name="T56" fmla="*/ 3 w 280"/>
                  <a:gd name="T57" fmla="*/ 201 h 353"/>
                  <a:gd name="T58" fmla="*/ 12 w 280"/>
                  <a:gd name="T59" fmla="*/ 207 h 353"/>
                  <a:gd name="T60" fmla="*/ 22 w 280"/>
                  <a:gd name="T61" fmla="*/ 228 h 353"/>
                  <a:gd name="T62" fmla="*/ 48 w 280"/>
                  <a:gd name="T63" fmla="*/ 214 h 353"/>
                  <a:gd name="T64" fmla="*/ 65 w 280"/>
                  <a:gd name="T65" fmla="*/ 219 h 353"/>
                  <a:gd name="T66" fmla="*/ 61 w 280"/>
                  <a:gd name="T67" fmla="*/ 258 h 353"/>
                  <a:gd name="T68" fmla="*/ 36 w 280"/>
                  <a:gd name="T69" fmla="*/ 271 h 353"/>
                  <a:gd name="T70" fmla="*/ 51 w 280"/>
                  <a:gd name="T71" fmla="*/ 286 h 353"/>
                  <a:gd name="T72" fmla="*/ 30 w 280"/>
                  <a:gd name="T73" fmla="*/ 307 h 353"/>
                  <a:gd name="T74" fmla="*/ 40 w 280"/>
                  <a:gd name="T75" fmla="*/ 315 h 353"/>
                  <a:gd name="T76" fmla="*/ 33 w 280"/>
                  <a:gd name="T77" fmla="*/ 329 h 353"/>
                  <a:gd name="T78" fmla="*/ 53 w 280"/>
                  <a:gd name="T79" fmla="*/ 315 h 353"/>
                  <a:gd name="T80" fmla="*/ 62 w 280"/>
                  <a:gd name="T81" fmla="*/ 326 h 353"/>
                  <a:gd name="T82" fmla="*/ 81 w 280"/>
                  <a:gd name="T83" fmla="*/ 324 h 353"/>
                  <a:gd name="T84" fmla="*/ 96 w 280"/>
                  <a:gd name="T85" fmla="*/ 353 h 353"/>
                  <a:gd name="T86" fmla="*/ 108 w 280"/>
                  <a:gd name="T87" fmla="*/ 339 h 353"/>
                  <a:gd name="T88" fmla="*/ 121 w 280"/>
                  <a:gd name="T89" fmla="*/ 335 h 353"/>
                  <a:gd name="T90" fmla="*/ 125 w 280"/>
                  <a:gd name="T91" fmla="*/ 299 h 353"/>
                  <a:gd name="T92" fmla="*/ 135 w 280"/>
                  <a:gd name="T93" fmla="*/ 284 h 353"/>
                  <a:gd name="T94" fmla="*/ 132 w 280"/>
                  <a:gd name="T95" fmla="*/ 272 h 353"/>
                  <a:gd name="T96" fmla="*/ 140 w 280"/>
                  <a:gd name="T97" fmla="*/ 269 h 353"/>
                  <a:gd name="T98" fmla="*/ 154 w 280"/>
                  <a:gd name="T99" fmla="*/ 251 h 353"/>
                  <a:gd name="T100" fmla="*/ 211 w 280"/>
                  <a:gd name="T101" fmla="*/ 226 h 353"/>
                  <a:gd name="T102" fmla="*/ 262 w 280"/>
                  <a:gd name="T103" fmla="*/ 170 h 353"/>
                  <a:gd name="T104" fmla="*/ 270 w 280"/>
                  <a:gd name="T105" fmla="*/ 141 h 353"/>
                  <a:gd name="T106" fmla="*/ 280 w 280"/>
                  <a:gd name="T107" fmla="*/ 136 h 353"/>
                  <a:gd name="T108" fmla="*/ 277 w 280"/>
                  <a:gd name="T109" fmla="*/ 1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353">
                    <a:moveTo>
                      <a:pt x="42" y="249"/>
                    </a:moveTo>
                    <a:cubicBezTo>
                      <a:pt x="57" y="245"/>
                      <a:pt x="59" y="225"/>
                      <a:pt x="49" y="229"/>
                    </a:cubicBezTo>
                    <a:cubicBezTo>
                      <a:pt x="40" y="233"/>
                      <a:pt x="34" y="250"/>
                      <a:pt x="42" y="249"/>
                    </a:cubicBezTo>
                    <a:close/>
                    <a:moveTo>
                      <a:pt x="277" y="114"/>
                    </a:moveTo>
                    <a:cubicBezTo>
                      <a:pt x="261" y="102"/>
                      <a:pt x="261" y="102"/>
                      <a:pt x="261" y="102"/>
                    </a:cubicBezTo>
                    <a:cubicBezTo>
                      <a:pt x="261" y="102"/>
                      <a:pt x="272" y="102"/>
                      <a:pt x="271" y="84"/>
                    </a:cubicBezTo>
                    <a:cubicBezTo>
                      <a:pt x="265" y="83"/>
                      <a:pt x="258" y="83"/>
                      <a:pt x="252" y="83"/>
                    </a:cubicBezTo>
                    <a:cubicBezTo>
                      <a:pt x="239" y="82"/>
                      <a:pt x="247" y="64"/>
                      <a:pt x="230" y="61"/>
                    </a:cubicBezTo>
                    <a:cubicBezTo>
                      <a:pt x="213" y="58"/>
                      <a:pt x="225" y="71"/>
                      <a:pt x="218" y="73"/>
                    </a:cubicBezTo>
                    <a:cubicBezTo>
                      <a:pt x="211" y="75"/>
                      <a:pt x="195" y="65"/>
                      <a:pt x="195" y="65"/>
                    </a:cubicBezTo>
                    <a:cubicBezTo>
                      <a:pt x="195" y="65"/>
                      <a:pt x="184" y="70"/>
                      <a:pt x="175" y="64"/>
                    </a:cubicBezTo>
                    <a:cubicBezTo>
                      <a:pt x="166" y="58"/>
                      <a:pt x="173" y="51"/>
                      <a:pt x="163" y="43"/>
                    </a:cubicBezTo>
                    <a:cubicBezTo>
                      <a:pt x="153" y="35"/>
                      <a:pt x="140" y="40"/>
                      <a:pt x="140" y="40"/>
                    </a:cubicBezTo>
                    <a:cubicBezTo>
                      <a:pt x="140" y="40"/>
                      <a:pt x="132" y="28"/>
                      <a:pt x="121" y="22"/>
                    </a:cubicBezTo>
                    <a:cubicBezTo>
                      <a:pt x="113" y="19"/>
                      <a:pt x="103" y="6"/>
                      <a:pt x="98" y="0"/>
                    </a:cubicBezTo>
                    <a:cubicBezTo>
                      <a:pt x="99" y="10"/>
                      <a:pt x="105" y="14"/>
                      <a:pt x="101" y="23"/>
                    </a:cubicBezTo>
                    <a:cubicBezTo>
                      <a:pt x="98" y="32"/>
                      <a:pt x="68" y="37"/>
                      <a:pt x="68" y="37"/>
                    </a:cubicBezTo>
                    <a:cubicBezTo>
                      <a:pt x="66" y="27"/>
                      <a:pt x="66" y="27"/>
                      <a:pt x="66" y="27"/>
                    </a:cubicBezTo>
                    <a:cubicBezTo>
                      <a:pt x="66" y="27"/>
                      <a:pt x="46" y="38"/>
                      <a:pt x="44" y="46"/>
                    </a:cubicBezTo>
                    <a:cubicBezTo>
                      <a:pt x="41" y="54"/>
                      <a:pt x="51" y="64"/>
                      <a:pt x="49" y="77"/>
                    </a:cubicBezTo>
                    <a:cubicBezTo>
                      <a:pt x="48" y="90"/>
                      <a:pt x="35" y="89"/>
                      <a:pt x="31" y="97"/>
                    </a:cubicBezTo>
                    <a:cubicBezTo>
                      <a:pt x="26" y="105"/>
                      <a:pt x="39" y="119"/>
                      <a:pt x="39" y="119"/>
                    </a:cubicBezTo>
                    <a:cubicBezTo>
                      <a:pt x="27" y="119"/>
                      <a:pt x="27" y="119"/>
                      <a:pt x="27" y="119"/>
                    </a:cubicBezTo>
                    <a:cubicBezTo>
                      <a:pt x="26" y="130"/>
                      <a:pt x="26" y="130"/>
                      <a:pt x="26" y="130"/>
                    </a:cubicBezTo>
                    <a:cubicBezTo>
                      <a:pt x="3" y="144"/>
                      <a:pt x="3" y="144"/>
                      <a:pt x="3" y="144"/>
                    </a:cubicBezTo>
                    <a:cubicBezTo>
                      <a:pt x="19" y="154"/>
                      <a:pt x="19" y="154"/>
                      <a:pt x="19" y="154"/>
                    </a:cubicBezTo>
                    <a:cubicBezTo>
                      <a:pt x="8" y="173"/>
                      <a:pt x="8" y="173"/>
                      <a:pt x="8" y="173"/>
                    </a:cubicBezTo>
                    <a:cubicBezTo>
                      <a:pt x="8" y="173"/>
                      <a:pt x="19" y="176"/>
                      <a:pt x="18" y="187"/>
                    </a:cubicBezTo>
                    <a:cubicBezTo>
                      <a:pt x="16" y="198"/>
                      <a:pt x="3" y="201"/>
                      <a:pt x="3" y="201"/>
                    </a:cubicBezTo>
                    <a:cubicBezTo>
                      <a:pt x="12" y="207"/>
                      <a:pt x="12" y="207"/>
                      <a:pt x="12" y="207"/>
                    </a:cubicBezTo>
                    <a:cubicBezTo>
                      <a:pt x="12" y="207"/>
                      <a:pt x="0" y="221"/>
                      <a:pt x="22" y="228"/>
                    </a:cubicBezTo>
                    <a:cubicBezTo>
                      <a:pt x="45" y="235"/>
                      <a:pt x="48" y="214"/>
                      <a:pt x="48" y="214"/>
                    </a:cubicBezTo>
                    <a:cubicBezTo>
                      <a:pt x="65" y="219"/>
                      <a:pt x="65" y="219"/>
                      <a:pt x="65" y="219"/>
                    </a:cubicBezTo>
                    <a:cubicBezTo>
                      <a:pt x="73" y="227"/>
                      <a:pt x="64" y="246"/>
                      <a:pt x="61" y="258"/>
                    </a:cubicBezTo>
                    <a:cubicBezTo>
                      <a:pt x="59" y="270"/>
                      <a:pt x="36" y="271"/>
                      <a:pt x="36" y="271"/>
                    </a:cubicBezTo>
                    <a:cubicBezTo>
                      <a:pt x="36" y="271"/>
                      <a:pt x="60" y="277"/>
                      <a:pt x="51" y="286"/>
                    </a:cubicBezTo>
                    <a:cubicBezTo>
                      <a:pt x="43" y="295"/>
                      <a:pt x="30" y="307"/>
                      <a:pt x="30" y="307"/>
                    </a:cubicBezTo>
                    <a:cubicBezTo>
                      <a:pt x="40" y="315"/>
                      <a:pt x="40" y="315"/>
                      <a:pt x="40" y="315"/>
                    </a:cubicBezTo>
                    <a:cubicBezTo>
                      <a:pt x="40" y="315"/>
                      <a:pt x="24" y="324"/>
                      <a:pt x="33" y="329"/>
                    </a:cubicBezTo>
                    <a:cubicBezTo>
                      <a:pt x="43" y="333"/>
                      <a:pt x="53" y="315"/>
                      <a:pt x="53" y="315"/>
                    </a:cubicBezTo>
                    <a:cubicBezTo>
                      <a:pt x="62" y="326"/>
                      <a:pt x="62" y="326"/>
                      <a:pt x="62" y="326"/>
                    </a:cubicBezTo>
                    <a:cubicBezTo>
                      <a:pt x="62" y="326"/>
                      <a:pt x="75" y="320"/>
                      <a:pt x="81" y="324"/>
                    </a:cubicBezTo>
                    <a:cubicBezTo>
                      <a:pt x="86" y="329"/>
                      <a:pt x="82" y="353"/>
                      <a:pt x="96" y="353"/>
                    </a:cubicBezTo>
                    <a:cubicBezTo>
                      <a:pt x="109" y="353"/>
                      <a:pt x="104" y="342"/>
                      <a:pt x="108" y="339"/>
                    </a:cubicBezTo>
                    <a:cubicBezTo>
                      <a:pt x="112" y="337"/>
                      <a:pt x="121" y="335"/>
                      <a:pt x="121" y="335"/>
                    </a:cubicBezTo>
                    <a:cubicBezTo>
                      <a:pt x="121" y="335"/>
                      <a:pt x="124" y="308"/>
                      <a:pt x="125" y="299"/>
                    </a:cubicBezTo>
                    <a:cubicBezTo>
                      <a:pt x="127" y="289"/>
                      <a:pt x="135" y="284"/>
                      <a:pt x="135" y="284"/>
                    </a:cubicBezTo>
                    <a:cubicBezTo>
                      <a:pt x="132" y="272"/>
                      <a:pt x="132" y="272"/>
                      <a:pt x="132" y="272"/>
                    </a:cubicBezTo>
                    <a:cubicBezTo>
                      <a:pt x="140" y="269"/>
                      <a:pt x="140" y="269"/>
                      <a:pt x="140" y="269"/>
                    </a:cubicBezTo>
                    <a:cubicBezTo>
                      <a:pt x="140" y="269"/>
                      <a:pt x="140" y="262"/>
                      <a:pt x="154" y="251"/>
                    </a:cubicBezTo>
                    <a:cubicBezTo>
                      <a:pt x="167" y="240"/>
                      <a:pt x="188" y="240"/>
                      <a:pt x="211" y="226"/>
                    </a:cubicBezTo>
                    <a:cubicBezTo>
                      <a:pt x="234" y="211"/>
                      <a:pt x="262" y="170"/>
                      <a:pt x="262" y="170"/>
                    </a:cubicBezTo>
                    <a:cubicBezTo>
                      <a:pt x="270" y="141"/>
                      <a:pt x="270" y="141"/>
                      <a:pt x="270" y="141"/>
                    </a:cubicBezTo>
                    <a:cubicBezTo>
                      <a:pt x="280" y="136"/>
                      <a:pt x="280" y="136"/>
                      <a:pt x="280" y="136"/>
                    </a:cubicBezTo>
                    <a:lnTo>
                      <a:pt x="277" y="11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6" name="Freeform 207"/>
              <p:cNvSpPr>
                <a:spLocks/>
              </p:cNvSpPr>
              <p:nvPr/>
            </p:nvSpPr>
            <p:spPr bwMode="gray">
              <a:xfrm>
                <a:off x="2437" y="-11222"/>
                <a:ext cx="322" cy="538"/>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7" name="Freeform 208"/>
              <p:cNvSpPr>
                <a:spLocks noEditPoints="1"/>
              </p:cNvSpPr>
              <p:nvPr/>
            </p:nvSpPr>
            <p:spPr bwMode="gray">
              <a:xfrm>
                <a:off x="6616" y="-12361"/>
                <a:ext cx="1151" cy="1892"/>
              </a:xfrm>
              <a:custGeom>
                <a:avLst/>
                <a:gdLst>
                  <a:gd name="T0" fmla="*/ 475 w 487"/>
                  <a:gd name="T1" fmla="*/ 801 h 801"/>
                  <a:gd name="T2" fmla="*/ 476 w 487"/>
                  <a:gd name="T3" fmla="*/ 763 h 801"/>
                  <a:gd name="T4" fmla="*/ 395 w 487"/>
                  <a:gd name="T5" fmla="*/ 758 h 801"/>
                  <a:gd name="T6" fmla="*/ 187 w 487"/>
                  <a:gd name="T7" fmla="*/ 700 h 801"/>
                  <a:gd name="T8" fmla="*/ 175 w 487"/>
                  <a:gd name="T9" fmla="*/ 693 h 801"/>
                  <a:gd name="T10" fmla="*/ 346 w 487"/>
                  <a:gd name="T11" fmla="*/ 393 h 801"/>
                  <a:gd name="T12" fmla="*/ 408 w 487"/>
                  <a:gd name="T13" fmla="*/ 418 h 801"/>
                  <a:gd name="T14" fmla="*/ 321 w 487"/>
                  <a:gd name="T15" fmla="*/ 337 h 801"/>
                  <a:gd name="T16" fmla="*/ 325 w 487"/>
                  <a:gd name="T17" fmla="*/ 499 h 801"/>
                  <a:gd name="T18" fmla="*/ 301 w 487"/>
                  <a:gd name="T19" fmla="*/ 414 h 801"/>
                  <a:gd name="T20" fmla="*/ 358 w 487"/>
                  <a:gd name="T21" fmla="*/ 492 h 801"/>
                  <a:gd name="T22" fmla="*/ 337 w 487"/>
                  <a:gd name="T23" fmla="*/ 494 h 801"/>
                  <a:gd name="T24" fmla="*/ 360 w 487"/>
                  <a:gd name="T25" fmla="*/ 416 h 801"/>
                  <a:gd name="T26" fmla="*/ 352 w 487"/>
                  <a:gd name="T27" fmla="*/ 436 h 801"/>
                  <a:gd name="T28" fmla="*/ 391 w 487"/>
                  <a:gd name="T29" fmla="*/ 441 h 801"/>
                  <a:gd name="T30" fmla="*/ 103 w 487"/>
                  <a:gd name="T31" fmla="*/ 405 h 801"/>
                  <a:gd name="T32" fmla="*/ 79 w 487"/>
                  <a:gd name="T33" fmla="*/ 472 h 801"/>
                  <a:gd name="T34" fmla="*/ 55 w 487"/>
                  <a:gd name="T35" fmla="*/ 514 h 801"/>
                  <a:gd name="T36" fmla="*/ 31 w 487"/>
                  <a:gd name="T37" fmla="*/ 557 h 801"/>
                  <a:gd name="T38" fmla="*/ 71 w 487"/>
                  <a:gd name="T39" fmla="*/ 503 h 801"/>
                  <a:gd name="T40" fmla="*/ 117 w 487"/>
                  <a:gd name="T41" fmla="*/ 403 h 801"/>
                  <a:gd name="T42" fmla="*/ 259 w 487"/>
                  <a:gd name="T43" fmla="*/ 679 h 801"/>
                  <a:gd name="T44" fmla="*/ 451 w 487"/>
                  <a:gd name="T45" fmla="*/ 560 h 801"/>
                  <a:gd name="T46" fmla="*/ 413 w 487"/>
                  <a:gd name="T47" fmla="*/ 526 h 801"/>
                  <a:gd name="T48" fmla="*/ 362 w 487"/>
                  <a:gd name="T49" fmla="*/ 552 h 801"/>
                  <a:gd name="T50" fmla="*/ 307 w 487"/>
                  <a:gd name="T51" fmla="*/ 568 h 801"/>
                  <a:gd name="T52" fmla="*/ 251 w 487"/>
                  <a:gd name="T53" fmla="*/ 627 h 801"/>
                  <a:gd name="T54" fmla="*/ 287 w 487"/>
                  <a:gd name="T55" fmla="*/ 643 h 801"/>
                  <a:gd name="T56" fmla="*/ 340 w 487"/>
                  <a:gd name="T57" fmla="*/ 657 h 801"/>
                  <a:gd name="T58" fmla="*/ 413 w 487"/>
                  <a:gd name="T59" fmla="*/ 701 h 801"/>
                  <a:gd name="T60" fmla="*/ 430 w 487"/>
                  <a:gd name="T61" fmla="*/ 693 h 801"/>
                  <a:gd name="T62" fmla="*/ 444 w 487"/>
                  <a:gd name="T63" fmla="*/ 676 h 801"/>
                  <a:gd name="T64" fmla="*/ 451 w 487"/>
                  <a:gd name="T65" fmla="*/ 560 h 801"/>
                  <a:gd name="T66" fmla="*/ 286 w 487"/>
                  <a:gd name="T67" fmla="*/ 309 h 801"/>
                  <a:gd name="T68" fmla="*/ 259 w 487"/>
                  <a:gd name="T69" fmla="*/ 240 h 801"/>
                  <a:gd name="T70" fmla="*/ 184 w 487"/>
                  <a:gd name="T71" fmla="*/ 201 h 801"/>
                  <a:gd name="T72" fmla="*/ 193 w 487"/>
                  <a:gd name="T73" fmla="*/ 93 h 801"/>
                  <a:gd name="T74" fmla="*/ 184 w 487"/>
                  <a:gd name="T75" fmla="*/ 16 h 801"/>
                  <a:gd name="T76" fmla="*/ 126 w 487"/>
                  <a:gd name="T77" fmla="*/ 10 h 801"/>
                  <a:gd name="T78" fmla="*/ 100 w 487"/>
                  <a:gd name="T79" fmla="*/ 53 h 801"/>
                  <a:gd name="T80" fmla="*/ 112 w 487"/>
                  <a:gd name="T81" fmla="*/ 109 h 801"/>
                  <a:gd name="T82" fmla="*/ 92 w 487"/>
                  <a:gd name="T83" fmla="*/ 152 h 801"/>
                  <a:gd name="T84" fmla="*/ 135 w 487"/>
                  <a:gd name="T85" fmla="*/ 233 h 801"/>
                  <a:gd name="T86" fmla="*/ 219 w 487"/>
                  <a:gd name="T87" fmla="*/ 274 h 801"/>
                  <a:gd name="T88" fmla="*/ 146 w 487"/>
                  <a:gd name="T89" fmla="*/ 285 h 801"/>
                  <a:gd name="T90" fmla="*/ 197 w 487"/>
                  <a:gd name="T91" fmla="*/ 339 h 801"/>
                  <a:gd name="T92" fmla="*/ 232 w 487"/>
                  <a:gd name="T93" fmla="*/ 434 h 801"/>
                  <a:gd name="T94" fmla="*/ 271 w 487"/>
                  <a:gd name="T95" fmla="*/ 463 h 801"/>
                  <a:gd name="T96" fmla="*/ 273 w 487"/>
                  <a:gd name="T97" fmla="*/ 535 h 801"/>
                  <a:gd name="T98" fmla="*/ 295 w 487"/>
                  <a:gd name="T99" fmla="*/ 431 h 801"/>
                  <a:gd name="T100" fmla="*/ 249 w 487"/>
                  <a:gd name="T101" fmla="*/ 378 h 801"/>
                  <a:gd name="T102" fmla="*/ 232 w 487"/>
                  <a:gd name="T103" fmla="*/ 43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7" h="801">
                    <a:moveTo>
                      <a:pt x="476" y="763"/>
                    </a:moveTo>
                    <a:cubicBezTo>
                      <a:pt x="472" y="782"/>
                      <a:pt x="472" y="782"/>
                      <a:pt x="472" y="782"/>
                    </a:cubicBezTo>
                    <a:cubicBezTo>
                      <a:pt x="475" y="801"/>
                      <a:pt x="475" y="801"/>
                      <a:pt x="475" y="801"/>
                    </a:cubicBezTo>
                    <a:cubicBezTo>
                      <a:pt x="487" y="791"/>
                      <a:pt x="487" y="791"/>
                      <a:pt x="487" y="791"/>
                    </a:cubicBezTo>
                    <a:cubicBezTo>
                      <a:pt x="487" y="763"/>
                      <a:pt x="487" y="763"/>
                      <a:pt x="487" y="763"/>
                    </a:cubicBezTo>
                    <a:lnTo>
                      <a:pt x="476" y="763"/>
                    </a:lnTo>
                    <a:close/>
                    <a:moveTo>
                      <a:pt x="399" y="785"/>
                    </a:moveTo>
                    <a:cubicBezTo>
                      <a:pt x="410" y="763"/>
                      <a:pt x="410" y="763"/>
                      <a:pt x="410" y="763"/>
                    </a:cubicBezTo>
                    <a:cubicBezTo>
                      <a:pt x="395" y="758"/>
                      <a:pt x="395" y="758"/>
                      <a:pt x="395" y="758"/>
                    </a:cubicBezTo>
                    <a:lnTo>
                      <a:pt x="399" y="785"/>
                    </a:lnTo>
                    <a:close/>
                    <a:moveTo>
                      <a:pt x="175" y="693"/>
                    </a:moveTo>
                    <a:cubicBezTo>
                      <a:pt x="187" y="700"/>
                      <a:pt x="187" y="700"/>
                      <a:pt x="187" y="700"/>
                    </a:cubicBezTo>
                    <a:cubicBezTo>
                      <a:pt x="199" y="682"/>
                      <a:pt x="199" y="682"/>
                      <a:pt x="199" y="682"/>
                    </a:cubicBezTo>
                    <a:cubicBezTo>
                      <a:pt x="182" y="672"/>
                      <a:pt x="182" y="672"/>
                      <a:pt x="182" y="672"/>
                    </a:cubicBezTo>
                    <a:lnTo>
                      <a:pt x="175" y="693"/>
                    </a:lnTo>
                    <a:close/>
                    <a:moveTo>
                      <a:pt x="345" y="372"/>
                    </a:moveTo>
                    <a:cubicBezTo>
                      <a:pt x="370" y="385"/>
                      <a:pt x="370" y="385"/>
                      <a:pt x="370" y="385"/>
                    </a:cubicBezTo>
                    <a:cubicBezTo>
                      <a:pt x="370" y="401"/>
                      <a:pt x="346" y="393"/>
                      <a:pt x="346" y="393"/>
                    </a:cubicBezTo>
                    <a:cubicBezTo>
                      <a:pt x="389" y="427"/>
                      <a:pt x="389" y="427"/>
                      <a:pt x="389" y="427"/>
                    </a:cubicBezTo>
                    <a:cubicBezTo>
                      <a:pt x="391" y="413"/>
                      <a:pt x="391" y="413"/>
                      <a:pt x="391" y="413"/>
                    </a:cubicBezTo>
                    <a:cubicBezTo>
                      <a:pt x="408" y="418"/>
                      <a:pt x="408" y="418"/>
                      <a:pt x="408" y="418"/>
                    </a:cubicBezTo>
                    <a:cubicBezTo>
                      <a:pt x="394" y="395"/>
                      <a:pt x="394" y="395"/>
                      <a:pt x="394" y="395"/>
                    </a:cubicBezTo>
                    <a:cubicBezTo>
                      <a:pt x="394" y="395"/>
                      <a:pt x="391" y="370"/>
                      <a:pt x="379" y="357"/>
                    </a:cubicBezTo>
                    <a:cubicBezTo>
                      <a:pt x="367" y="344"/>
                      <a:pt x="328" y="321"/>
                      <a:pt x="321" y="337"/>
                    </a:cubicBezTo>
                    <a:cubicBezTo>
                      <a:pt x="312" y="357"/>
                      <a:pt x="345" y="372"/>
                      <a:pt x="345" y="372"/>
                    </a:cubicBezTo>
                    <a:close/>
                    <a:moveTo>
                      <a:pt x="318" y="445"/>
                    </a:moveTo>
                    <a:cubicBezTo>
                      <a:pt x="325" y="499"/>
                      <a:pt x="325" y="499"/>
                      <a:pt x="325" y="499"/>
                    </a:cubicBezTo>
                    <a:cubicBezTo>
                      <a:pt x="333" y="449"/>
                      <a:pt x="333" y="449"/>
                      <a:pt x="333" y="449"/>
                    </a:cubicBezTo>
                    <a:cubicBezTo>
                      <a:pt x="316" y="414"/>
                      <a:pt x="316" y="414"/>
                      <a:pt x="316" y="414"/>
                    </a:cubicBezTo>
                    <a:cubicBezTo>
                      <a:pt x="301" y="414"/>
                      <a:pt x="301" y="414"/>
                      <a:pt x="301" y="414"/>
                    </a:cubicBezTo>
                    <a:lnTo>
                      <a:pt x="318" y="445"/>
                    </a:lnTo>
                    <a:close/>
                    <a:moveTo>
                      <a:pt x="337" y="494"/>
                    </a:moveTo>
                    <a:cubicBezTo>
                      <a:pt x="358" y="492"/>
                      <a:pt x="358" y="492"/>
                      <a:pt x="358" y="492"/>
                    </a:cubicBezTo>
                    <a:cubicBezTo>
                      <a:pt x="361" y="475"/>
                      <a:pt x="361" y="475"/>
                      <a:pt x="361" y="475"/>
                    </a:cubicBezTo>
                    <a:cubicBezTo>
                      <a:pt x="343" y="469"/>
                      <a:pt x="343" y="469"/>
                      <a:pt x="343" y="469"/>
                    </a:cubicBezTo>
                    <a:lnTo>
                      <a:pt x="337" y="494"/>
                    </a:lnTo>
                    <a:close/>
                    <a:moveTo>
                      <a:pt x="391" y="441"/>
                    </a:moveTo>
                    <a:cubicBezTo>
                      <a:pt x="372" y="434"/>
                      <a:pt x="372" y="434"/>
                      <a:pt x="372" y="434"/>
                    </a:cubicBezTo>
                    <a:cubicBezTo>
                      <a:pt x="372" y="434"/>
                      <a:pt x="364" y="424"/>
                      <a:pt x="360" y="416"/>
                    </a:cubicBezTo>
                    <a:cubicBezTo>
                      <a:pt x="357" y="408"/>
                      <a:pt x="333" y="413"/>
                      <a:pt x="333" y="413"/>
                    </a:cubicBezTo>
                    <a:cubicBezTo>
                      <a:pt x="336" y="442"/>
                      <a:pt x="336" y="442"/>
                      <a:pt x="336" y="442"/>
                    </a:cubicBezTo>
                    <a:cubicBezTo>
                      <a:pt x="352" y="436"/>
                      <a:pt x="352" y="436"/>
                      <a:pt x="352" y="436"/>
                    </a:cubicBezTo>
                    <a:cubicBezTo>
                      <a:pt x="358" y="452"/>
                      <a:pt x="358" y="452"/>
                      <a:pt x="358" y="452"/>
                    </a:cubicBezTo>
                    <a:cubicBezTo>
                      <a:pt x="391" y="477"/>
                      <a:pt x="391" y="477"/>
                      <a:pt x="391" y="477"/>
                    </a:cubicBezTo>
                    <a:lnTo>
                      <a:pt x="391" y="441"/>
                    </a:lnTo>
                    <a:close/>
                    <a:moveTo>
                      <a:pt x="117" y="403"/>
                    </a:moveTo>
                    <a:cubicBezTo>
                      <a:pt x="107" y="388"/>
                      <a:pt x="107" y="388"/>
                      <a:pt x="107" y="388"/>
                    </a:cubicBezTo>
                    <a:cubicBezTo>
                      <a:pt x="103" y="405"/>
                      <a:pt x="103" y="405"/>
                      <a:pt x="103" y="405"/>
                    </a:cubicBezTo>
                    <a:cubicBezTo>
                      <a:pt x="103" y="405"/>
                      <a:pt x="84" y="421"/>
                      <a:pt x="91" y="436"/>
                    </a:cubicBezTo>
                    <a:cubicBezTo>
                      <a:pt x="98" y="450"/>
                      <a:pt x="115" y="450"/>
                      <a:pt x="105" y="457"/>
                    </a:cubicBezTo>
                    <a:cubicBezTo>
                      <a:pt x="95" y="463"/>
                      <a:pt x="79" y="472"/>
                      <a:pt x="79" y="472"/>
                    </a:cubicBezTo>
                    <a:cubicBezTo>
                      <a:pt x="72" y="490"/>
                      <a:pt x="72" y="490"/>
                      <a:pt x="72" y="490"/>
                    </a:cubicBezTo>
                    <a:cubicBezTo>
                      <a:pt x="57" y="499"/>
                      <a:pt x="57" y="499"/>
                      <a:pt x="57" y="499"/>
                    </a:cubicBezTo>
                    <a:cubicBezTo>
                      <a:pt x="57" y="499"/>
                      <a:pt x="62" y="508"/>
                      <a:pt x="55" y="514"/>
                    </a:cubicBezTo>
                    <a:cubicBezTo>
                      <a:pt x="48" y="521"/>
                      <a:pt x="23" y="532"/>
                      <a:pt x="23" y="532"/>
                    </a:cubicBezTo>
                    <a:cubicBezTo>
                      <a:pt x="23" y="532"/>
                      <a:pt x="0" y="568"/>
                      <a:pt x="11" y="576"/>
                    </a:cubicBezTo>
                    <a:cubicBezTo>
                      <a:pt x="31" y="557"/>
                      <a:pt x="31" y="557"/>
                      <a:pt x="31" y="557"/>
                    </a:cubicBezTo>
                    <a:cubicBezTo>
                      <a:pt x="31" y="557"/>
                      <a:pt x="28" y="542"/>
                      <a:pt x="36" y="542"/>
                    </a:cubicBezTo>
                    <a:cubicBezTo>
                      <a:pt x="45" y="542"/>
                      <a:pt x="55" y="539"/>
                      <a:pt x="62" y="534"/>
                    </a:cubicBezTo>
                    <a:cubicBezTo>
                      <a:pt x="69" y="529"/>
                      <a:pt x="62" y="513"/>
                      <a:pt x="71" y="503"/>
                    </a:cubicBezTo>
                    <a:cubicBezTo>
                      <a:pt x="79" y="493"/>
                      <a:pt x="127" y="478"/>
                      <a:pt x="127" y="467"/>
                    </a:cubicBezTo>
                    <a:cubicBezTo>
                      <a:pt x="127" y="455"/>
                      <a:pt x="117" y="444"/>
                      <a:pt x="115" y="434"/>
                    </a:cubicBezTo>
                    <a:cubicBezTo>
                      <a:pt x="114" y="424"/>
                      <a:pt x="117" y="403"/>
                      <a:pt x="117" y="403"/>
                    </a:cubicBezTo>
                    <a:close/>
                    <a:moveTo>
                      <a:pt x="232" y="684"/>
                    </a:moveTo>
                    <a:cubicBezTo>
                      <a:pt x="257" y="706"/>
                      <a:pt x="257" y="706"/>
                      <a:pt x="257" y="706"/>
                    </a:cubicBezTo>
                    <a:cubicBezTo>
                      <a:pt x="259" y="679"/>
                      <a:pt x="259" y="679"/>
                      <a:pt x="259" y="679"/>
                    </a:cubicBezTo>
                    <a:cubicBezTo>
                      <a:pt x="244" y="668"/>
                      <a:pt x="244" y="668"/>
                      <a:pt x="244" y="668"/>
                    </a:cubicBezTo>
                    <a:lnTo>
                      <a:pt x="232" y="684"/>
                    </a:lnTo>
                    <a:close/>
                    <a:moveTo>
                      <a:pt x="451" y="560"/>
                    </a:moveTo>
                    <a:cubicBezTo>
                      <a:pt x="451" y="560"/>
                      <a:pt x="451" y="529"/>
                      <a:pt x="441" y="524"/>
                    </a:cubicBezTo>
                    <a:cubicBezTo>
                      <a:pt x="430" y="519"/>
                      <a:pt x="405" y="483"/>
                      <a:pt x="396" y="491"/>
                    </a:cubicBezTo>
                    <a:cubicBezTo>
                      <a:pt x="388" y="499"/>
                      <a:pt x="420" y="522"/>
                      <a:pt x="413" y="526"/>
                    </a:cubicBezTo>
                    <a:cubicBezTo>
                      <a:pt x="406" y="529"/>
                      <a:pt x="376" y="532"/>
                      <a:pt x="376" y="532"/>
                    </a:cubicBezTo>
                    <a:cubicBezTo>
                      <a:pt x="376" y="553"/>
                      <a:pt x="376" y="553"/>
                      <a:pt x="376" y="553"/>
                    </a:cubicBezTo>
                    <a:cubicBezTo>
                      <a:pt x="362" y="552"/>
                      <a:pt x="362" y="552"/>
                      <a:pt x="362" y="552"/>
                    </a:cubicBezTo>
                    <a:cubicBezTo>
                      <a:pt x="358" y="567"/>
                      <a:pt x="358" y="567"/>
                      <a:pt x="358" y="567"/>
                    </a:cubicBezTo>
                    <a:cubicBezTo>
                      <a:pt x="341" y="576"/>
                      <a:pt x="341" y="576"/>
                      <a:pt x="341" y="576"/>
                    </a:cubicBezTo>
                    <a:cubicBezTo>
                      <a:pt x="341" y="576"/>
                      <a:pt x="316" y="560"/>
                      <a:pt x="307" y="568"/>
                    </a:cubicBezTo>
                    <a:cubicBezTo>
                      <a:pt x="299" y="576"/>
                      <a:pt x="283" y="604"/>
                      <a:pt x="283" y="604"/>
                    </a:cubicBezTo>
                    <a:cubicBezTo>
                      <a:pt x="283" y="604"/>
                      <a:pt x="273" y="585"/>
                      <a:pt x="268" y="594"/>
                    </a:cubicBezTo>
                    <a:cubicBezTo>
                      <a:pt x="263" y="604"/>
                      <a:pt x="251" y="627"/>
                      <a:pt x="251" y="627"/>
                    </a:cubicBezTo>
                    <a:cubicBezTo>
                      <a:pt x="264" y="640"/>
                      <a:pt x="264" y="640"/>
                      <a:pt x="264" y="640"/>
                    </a:cubicBezTo>
                    <a:cubicBezTo>
                      <a:pt x="278" y="627"/>
                      <a:pt x="278" y="627"/>
                      <a:pt x="278" y="627"/>
                    </a:cubicBezTo>
                    <a:cubicBezTo>
                      <a:pt x="287" y="643"/>
                      <a:pt x="287" y="643"/>
                      <a:pt x="287" y="643"/>
                    </a:cubicBezTo>
                    <a:cubicBezTo>
                      <a:pt x="287" y="643"/>
                      <a:pt x="314" y="621"/>
                      <a:pt x="321" y="621"/>
                    </a:cubicBezTo>
                    <a:cubicBezTo>
                      <a:pt x="328" y="621"/>
                      <a:pt x="350" y="642"/>
                      <a:pt x="350" y="642"/>
                    </a:cubicBezTo>
                    <a:cubicBezTo>
                      <a:pt x="350" y="642"/>
                      <a:pt x="340" y="648"/>
                      <a:pt x="340" y="657"/>
                    </a:cubicBezTo>
                    <a:cubicBezTo>
                      <a:pt x="340" y="665"/>
                      <a:pt x="358" y="701"/>
                      <a:pt x="367" y="704"/>
                    </a:cubicBezTo>
                    <a:cubicBezTo>
                      <a:pt x="376" y="707"/>
                      <a:pt x="400" y="714"/>
                      <a:pt x="400" y="714"/>
                    </a:cubicBezTo>
                    <a:cubicBezTo>
                      <a:pt x="413" y="701"/>
                      <a:pt x="413" y="701"/>
                      <a:pt x="413" y="701"/>
                    </a:cubicBezTo>
                    <a:cubicBezTo>
                      <a:pt x="415" y="717"/>
                      <a:pt x="415" y="717"/>
                      <a:pt x="415" y="717"/>
                    </a:cubicBezTo>
                    <a:cubicBezTo>
                      <a:pt x="429" y="719"/>
                      <a:pt x="429" y="719"/>
                      <a:pt x="429" y="719"/>
                    </a:cubicBezTo>
                    <a:cubicBezTo>
                      <a:pt x="430" y="693"/>
                      <a:pt x="430" y="693"/>
                      <a:pt x="430" y="693"/>
                    </a:cubicBezTo>
                    <a:cubicBezTo>
                      <a:pt x="430" y="693"/>
                      <a:pt x="410" y="671"/>
                      <a:pt x="415" y="658"/>
                    </a:cubicBezTo>
                    <a:cubicBezTo>
                      <a:pt x="420" y="645"/>
                      <a:pt x="427" y="642"/>
                      <a:pt x="427" y="642"/>
                    </a:cubicBezTo>
                    <a:cubicBezTo>
                      <a:pt x="444" y="676"/>
                      <a:pt x="444" y="676"/>
                      <a:pt x="444" y="676"/>
                    </a:cubicBezTo>
                    <a:cubicBezTo>
                      <a:pt x="444" y="676"/>
                      <a:pt x="463" y="650"/>
                      <a:pt x="463" y="634"/>
                    </a:cubicBezTo>
                    <a:cubicBezTo>
                      <a:pt x="463" y="617"/>
                      <a:pt x="451" y="599"/>
                      <a:pt x="451" y="599"/>
                    </a:cubicBezTo>
                    <a:lnTo>
                      <a:pt x="451" y="560"/>
                    </a:lnTo>
                    <a:close/>
                    <a:moveTo>
                      <a:pt x="230" y="258"/>
                    </a:moveTo>
                    <a:cubicBezTo>
                      <a:pt x="248" y="256"/>
                      <a:pt x="255" y="265"/>
                      <a:pt x="259" y="279"/>
                    </a:cubicBezTo>
                    <a:cubicBezTo>
                      <a:pt x="262" y="291"/>
                      <a:pt x="272" y="303"/>
                      <a:pt x="286" y="309"/>
                    </a:cubicBezTo>
                    <a:cubicBezTo>
                      <a:pt x="311" y="322"/>
                      <a:pt x="313" y="261"/>
                      <a:pt x="282" y="264"/>
                    </a:cubicBezTo>
                    <a:cubicBezTo>
                      <a:pt x="281" y="258"/>
                      <a:pt x="286" y="256"/>
                      <a:pt x="288" y="251"/>
                    </a:cubicBezTo>
                    <a:cubicBezTo>
                      <a:pt x="276" y="250"/>
                      <a:pt x="272" y="236"/>
                      <a:pt x="259" y="240"/>
                    </a:cubicBezTo>
                    <a:cubicBezTo>
                      <a:pt x="251" y="257"/>
                      <a:pt x="236" y="236"/>
                      <a:pt x="224" y="236"/>
                    </a:cubicBezTo>
                    <a:cubicBezTo>
                      <a:pt x="208" y="235"/>
                      <a:pt x="201" y="259"/>
                      <a:pt x="188" y="239"/>
                    </a:cubicBezTo>
                    <a:cubicBezTo>
                      <a:pt x="181" y="228"/>
                      <a:pt x="184" y="213"/>
                      <a:pt x="184" y="201"/>
                    </a:cubicBezTo>
                    <a:cubicBezTo>
                      <a:pt x="184" y="189"/>
                      <a:pt x="180" y="170"/>
                      <a:pt x="185" y="159"/>
                    </a:cubicBezTo>
                    <a:cubicBezTo>
                      <a:pt x="192" y="143"/>
                      <a:pt x="203" y="148"/>
                      <a:pt x="202" y="128"/>
                    </a:cubicBezTo>
                    <a:cubicBezTo>
                      <a:pt x="202" y="114"/>
                      <a:pt x="191" y="105"/>
                      <a:pt x="193" y="93"/>
                    </a:cubicBezTo>
                    <a:cubicBezTo>
                      <a:pt x="194" y="80"/>
                      <a:pt x="202" y="64"/>
                      <a:pt x="198" y="50"/>
                    </a:cubicBezTo>
                    <a:cubicBezTo>
                      <a:pt x="195" y="44"/>
                      <a:pt x="188" y="41"/>
                      <a:pt x="185" y="35"/>
                    </a:cubicBezTo>
                    <a:cubicBezTo>
                      <a:pt x="182" y="29"/>
                      <a:pt x="185" y="22"/>
                      <a:pt x="184" y="16"/>
                    </a:cubicBezTo>
                    <a:cubicBezTo>
                      <a:pt x="183" y="11"/>
                      <a:pt x="181" y="0"/>
                      <a:pt x="172" y="0"/>
                    </a:cubicBezTo>
                    <a:cubicBezTo>
                      <a:pt x="167" y="1"/>
                      <a:pt x="165" y="9"/>
                      <a:pt x="162" y="12"/>
                    </a:cubicBezTo>
                    <a:cubicBezTo>
                      <a:pt x="145" y="26"/>
                      <a:pt x="142" y="9"/>
                      <a:pt x="126" y="10"/>
                    </a:cubicBezTo>
                    <a:cubicBezTo>
                      <a:pt x="117" y="13"/>
                      <a:pt x="117" y="13"/>
                      <a:pt x="117" y="13"/>
                    </a:cubicBezTo>
                    <a:cubicBezTo>
                      <a:pt x="114" y="20"/>
                      <a:pt x="117" y="27"/>
                      <a:pt x="115" y="34"/>
                    </a:cubicBezTo>
                    <a:cubicBezTo>
                      <a:pt x="113" y="41"/>
                      <a:pt x="104" y="47"/>
                      <a:pt x="100" y="53"/>
                    </a:cubicBezTo>
                    <a:cubicBezTo>
                      <a:pt x="92" y="65"/>
                      <a:pt x="94" y="57"/>
                      <a:pt x="101" y="69"/>
                    </a:cubicBezTo>
                    <a:cubicBezTo>
                      <a:pt x="104" y="74"/>
                      <a:pt x="108" y="83"/>
                      <a:pt x="110" y="89"/>
                    </a:cubicBezTo>
                    <a:cubicBezTo>
                      <a:pt x="112" y="95"/>
                      <a:pt x="113" y="102"/>
                      <a:pt x="112" y="109"/>
                    </a:cubicBezTo>
                    <a:cubicBezTo>
                      <a:pt x="111" y="116"/>
                      <a:pt x="103" y="122"/>
                      <a:pt x="103" y="127"/>
                    </a:cubicBezTo>
                    <a:cubicBezTo>
                      <a:pt x="103" y="135"/>
                      <a:pt x="114" y="137"/>
                      <a:pt x="110" y="145"/>
                    </a:cubicBezTo>
                    <a:cubicBezTo>
                      <a:pt x="108" y="150"/>
                      <a:pt x="96" y="153"/>
                      <a:pt x="92" y="152"/>
                    </a:cubicBezTo>
                    <a:cubicBezTo>
                      <a:pt x="92" y="146"/>
                      <a:pt x="90" y="140"/>
                      <a:pt x="85" y="138"/>
                    </a:cubicBezTo>
                    <a:cubicBezTo>
                      <a:pt x="84" y="161"/>
                      <a:pt x="87" y="175"/>
                      <a:pt x="103" y="194"/>
                    </a:cubicBezTo>
                    <a:cubicBezTo>
                      <a:pt x="115" y="207"/>
                      <a:pt x="127" y="217"/>
                      <a:pt x="135" y="233"/>
                    </a:cubicBezTo>
                    <a:cubicBezTo>
                      <a:pt x="140" y="245"/>
                      <a:pt x="156" y="275"/>
                      <a:pt x="171" y="274"/>
                    </a:cubicBezTo>
                    <a:cubicBezTo>
                      <a:pt x="181" y="273"/>
                      <a:pt x="185" y="260"/>
                      <a:pt x="196" y="259"/>
                    </a:cubicBezTo>
                    <a:cubicBezTo>
                      <a:pt x="207" y="258"/>
                      <a:pt x="212" y="268"/>
                      <a:pt x="219" y="274"/>
                    </a:cubicBezTo>
                    <a:cubicBezTo>
                      <a:pt x="241" y="293"/>
                      <a:pt x="240" y="275"/>
                      <a:pt x="230" y="258"/>
                    </a:cubicBezTo>
                    <a:close/>
                    <a:moveTo>
                      <a:pt x="182" y="288"/>
                    </a:moveTo>
                    <a:cubicBezTo>
                      <a:pt x="175" y="282"/>
                      <a:pt x="146" y="285"/>
                      <a:pt x="146" y="285"/>
                    </a:cubicBezTo>
                    <a:cubicBezTo>
                      <a:pt x="167" y="313"/>
                      <a:pt x="167" y="313"/>
                      <a:pt x="167" y="313"/>
                    </a:cubicBezTo>
                    <a:cubicBezTo>
                      <a:pt x="180" y="357"/>
                      <a:pt x="180" y="357"/>
                      <a:pt x="180" y="357"/>
                    </a:cubicBezTo>
                    <a:cubicBezTo>
                      <a:pt x="180" y="357"/>
                      <a:pt x="192" y="347"/>
                      <a:pt x="197" y="339"/>
                    </a:cubicBezTo>
                    <a:cubicBezTo>
                      <a:pt x="203" y="331"/>
                      <a:pt x="191" y="315"/>
                      <a:pt x="191" y="315"/>
                    </a:cubicBezTo>
                    <a:cubicBezTo>
                      <a:pt x="191" y="315"/>
                      <a:pt x="189" y="295"/>
                      <a:pt x="182" y="288"/>
                    </a:cubicBezTo>
                    <a:close/>
                    <a:moveTo>
                      <a:pt x="232" y="434"/>
                    </a:moveTo>
                    <a:cubicBezTo>
                      <a:pt x="237" y="444"/>
                      <a:pt x="245" y="454"/>
                      <a:pt x="245" y="454"/>
                    </a:cubicBezTo>
                    <a:cubicBezTo>
                      <a:pt x="245" y="454"/>
                      <a:pt x="261" y="437"/>
                      <a:pt x="266" y="441"/>
                    </a:cubicBezTo>
                    <a:cubicBezTo>
                      <a:pt x="271" y="444"/>
                      <a:pt x="271" y="463"/>
                      <a:pt x="271" y="463"/>
                    </a:cubicBezTo>
                    <a:cubicBezTo>
                      <a:pt x="280" y="472"/>
                      <a:pt x="280" y="472"/>
                      <a:pt x="280" y="472"/>
                    </a:cubicBezTo>
                    <a:cubicBezTo>
                      <a:pt x="280" y="472"/>
                      <a:pt x="257" y="506"/>
                      <a:pt x="257" y="513"/>
                    </a:cubicBezTo>
                    <a:cubicBezTo>
                      <a:pt x="257" y="519"/>
                      <a:pt x="257" y="539"/>
                      <a:pt x="273" y="535"/>
                    </a:cubicBezTo>
                    <a:cubicBezTo>
                      <a:pt x="288" y="532"/>
                      <a:pt x="311" y="527"/>
                      <a:pt x="302" y="513"/>
                    </a:cubicBezTo>
                    <a:cubicBezTo>
                      <a:pt x="293" y="498"/>
                      <a:pt x="292" y="486"/>
                      <a:pt x="300" y="463"/>
                    </a:cubicBezTo>
                    <a:cubicBezTo>
                      <a:pt x="309" y="441"/>
                      <a:pt x="302" y="424"/>
                      <a:pt x="295" y="431"/>
                    </a:cubicBezTo>
                    <a:cubicBezTo>
                      <a:pt x="288" y="437"/>
                      <a:pt x="275" y="445"/>
                      <a:pt x="275" y="437"/>
                    </a:cubicBezTo>
                    <a:cubicBezTo>
                      <a:pt x="275" y="429"/>
                      <a:pt x="295" y="398"/>
                      <a:pt x="283" y="395"/>
                    </a:cubicBezTo>
                    <a:cubicBezTo>
                      <a:pt x="271" y="391"/>
                      <a:pt x="249" y="378"/>
                      <a:pt x="249" y="378"/>
                    </a:cubicBezTo>
                    <a:cubicBezTo>
                      <a:pt x="249" y="378"/>
                      <a:pt x="228" y="373"/>
                      <a:pt x="227" y="380"/>
                    </a:cubicBezTo>
                    <a:cubicBezTo>
                      <a:pt x="225" y="387"/>
                      <a:pt x="239" y="398"/>
                      <a:pt x="239" y="398"/>
                    </a:cubicBezTo>
                    <a:cubicBezTo>
                      <a:pt x="239" y="398"/>
                      <a:pt x="227" y="424"/>
                      <a:pt x="232" y="43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8" name="Freeform 209"/>
              <p:cNvSpPr>
                <a:spLocks/>
              </p:cNvSpPr>
              <p:nvPr/>
            </p:nvSpPr>
            <p:spPr bwMode="gray">
              <a:xfrm>
                <a:off x="6680" y="-13199"/>
                <a:ext cx="201" cy="427"/>
              </a:xfrm>
              <a:custGeom>
                <a:avLst/>
                <a:gdLst>
                  <a:gd name="T0" fmla="*/ 62 w 85"/>
                  <a:gd name="T1" fmla="*/ 181 h 181"/>
                  <a:gd name="T2" fmla="*/ 62 w 85"/>
                  <a:gd name="T3" fmla="*/ 148 h 181"/>
                  <a:gd name="T4" fmla="*/ 75 w 85"/>
                  <a:gd name="T5" fmla="*/ 118 h 181"/>
                  <a:gd name="T6" fmla="*/ 75 w 85"/>
                  <a:gd name="T7" fmla="*/ 68 h 181"/>
                  <a:gd name="T8" fmla="*/ 84 w 85"/>
                  <a:gd name="T9" fmla="*/ 43 h 181"/>
                  <a:gd name="T10" fmla="*/ 85 w 85"/>
                  <a:gd name="T11" fmla="*/ 17 h 181"/>
                  <a:gd name="T12" fmla="*/ 56 w 85"/>
                  <a:gd name="T13" fmla="*/ 0 h 181"/>
                  <a:gd name="T14" fmla="*/ 39 w 85"/>
                  <a:gd name="T15" fmla="*/ 20 h 181"/>
                  <a:gd name="T16" fmla="*/ 8 w 85"/>
                  <a:gd name="T17" fmla="*/ 114 h 181"/>
                  <a:gd name="T18" fmla="*/ 34 w 85"/>
                  <a:gd name="T19" fmla="*/ 147 h 181"/>
                  <a:gd name="T20" fmla="*/ 62 w 85"/>
                  <a:gd name="T2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81">
                    <a:moveTo>
                      <a:pt x="62" y="181"/>
                    </a:moveTo>
                    <a:cubicBezTo>
                      <a:pt x="62" y="148"/>
                      <a:pt x="62" y="148"/>
                      <a:pt x="62" y="148"/>
                    </a:cubicBezTo>
                    <a:cubicBezTo>
                      <a:pt x="62" y="148"/>
                      <a:pt x="75" y="139"/>
                      <a:pt x="75" y="118"/>
                    </a:cubicBezTo>
                    <a:cubicBezTo>
                      <a:pt x="75" y="97"/>
                      <a:pt x="75" y="68"/>
                      <a:pt x="75" y="68"/>
                    </a:cubicBezTo>
                    <a:cubicBezTo>
                      <a:pt x="75" y="68"/>
                      <a:pt x="85" y="55"/>
                      <a:pt x="84" y="43"/>
                    </a:cubicBezTo>
                    <a:cubicBezTo>
                      <a:pt x="83" y="31"/>
                      <a:pt x="85" y="17"/>
                      <a:pt x="85" y="17"/>
                    </a:cubicBezTo>
                    <a:cubicBezTo>
                      <a:pt x="56" y="0"/>
                      <a:pt x="56" y="0"/>
                      <a:pt x="56" y="0"/>
                    </a:cubicBezTo>
                    <a:cubicBezTo>
                      <a:pt x="39" y="20"/>
                      <a:pt x="39" y="20"/>
                      <a:pt x="39" y="20"/>
                    </a:cubicBezTo>
                    <a:cubicBezTo>
                      <a:pt x="39" y="20"/>
                      <a:pt x="0" y="102"/>
                      <a:pt x="8" y="114"/>
                    </a:cubicBezTo>
                    <a:cubicBezTo>
                      <a:pt x="16" y="126"/>
                      <a:pt x="34" y="147"/>
                      <a:pt x="34" y="147"/>
                    </a:cubicBezTo>
                    <a:cubicBezTo>
                      <a:pt x="34" y="147"/>
                      <a:pt x="47" y="181"/>
                      <a:pt x="62" y="1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89" name="Freeform 210"/>
              <p:cNvSpPr>
                <a:spLocks noEditPoints="1"/>
              </p:cNvSpPr>
              <p:nvPr/>
            </p:nvSpPr>
            <p:spPr bwMode="gray">
              <a:xfrm>
                <a:off x="11064" y="-9139"/>
                <a:ext cx="584" cy="555"/>
              </a:xfrm>
              <a:custGeom>
                <a:avLst/>
                <a:gdLst>
                  <a:gd name="T0" fmla="*/ 21 w 247"/>
                  <a:gd name="T1" fmla="*/ 14 h 235"/>
                  <a:gd name="T2" fmla="*/ 9 w 247"/>
                  <a:gd name="T3" fmla="*/ 0 h 235"/>
                  <a:gd name="T4" fmla="*/ 2 w 247"/>
                  <a:gd name="T5" fmla="*/ 16 h 235"/>
                  <a:gd name="T6" fmla="*/ 15 w 247"/>
                  <a:gd name="T7" fmla="*/ 32 h 235"/>
                  <a:gd name="T8" fmla="*/ 21 w 247"/>
                  <a:gd name="T9" fmla="*/ 14 h 235"/>
                  <a:gd name="T10" fmla="*/ 0 w 247"/>
                  <a:gd name="T11" fmla="*/ 84 h 235"/>
                  <a:gd name="T12" fmla="*/ 13 w 247"/>
                  <a:gd name="T13" fmla="*/ 89 h 235"/>
                  <a:gd name="T14" fmla="*/ 22 w 247"/>
                  <a:gd name="T15" fmla="*/ 67 h 235"/>
                  <a:gd name="T16" fmla="*/ 0 w 247"/>
                  <a:gd name="T17" fmla="*/ 70 h 235"/>
                  <a:gd name="T18" fmla="*/ 0 w 247"/>
                  <a:gd name="T19" fmla="*/ 84 h 235"/>
                  <a:gd name="T20" fmla="*/ 51 w 247"/>
                  <a:gd name="T21" fmla="*/ 81 h 235"/>
                  <a:gd name="T22" fmla="*/ 25 w 247"/>
                  <a:gd name="T23" fmla="*/ 81 h 235"/>
                  <a:gd name="T24" fmla="*/ 26 w 247"/>
                  <a:gd name="T25" fmla="*/ 97 h 235"/>
                  <a:gd name="T26" fmla="*/ 53 w 247"/>
                  <a:gd name="T27" fmla="*/ 91 h 235"/>
                  <a:gd name="T28" fmla="*/ 51 w 247"/>
                  <a:gd name="T29" fmla="*/ 81 h 235"/>
                  <a:gd name="T30" fmla="*/ 39 w 247"/>
                  <a:gd name="T31" fmla="*/ 126 h 235"/>
                  <a:gd name="T32" fmla="*/ 64 w 247"/>
                  <a:gd name="T33" fmla="*/ 123 h 235"/>
                  <a:gd name="T34" fmla="*/ 32 w 247"/>
                  <a:gd name="T35" fmla="*/ 103 h 235"/>
                  <a:gd name="T36" fmla="*/ 39 w 247"/>
                  <a:gd name="T37" fmla="*/ 126 h 235"/>
                  <a:gd name="T38" fmla="*/ 163 w 247"/>
                  <a:gd name="T39" fmla="*/ 149 h 235"/>
                  <a:gd name="T40" fmla="*/ 128 w 247"/>
                  <a:gd name="T41" fmla="*/ 142 h 235"/>
                  <a:gd name="T42" fmla="*/ 142 w 247"/>
                  <a:gd name="T43" fmla="*/ 169 h 235"/>
                  <a:gd name="T44" fmla="*/ 183 w 247"/>
                  <a:gd name="T45" fmla="*/ 172 h 235"/>
                  <a:gd name="T46" fmla="*/ 163 w 247"/>
                  <a:gd name="T47" fmla="*/ 149 h 235"/>
                  <a:gd name="T48" fmla="*/ 205 w 247"/>
                  <a:gd name="T49" fmla="*/ 193 h 235"/>
                  <a:gd name="T50" fmla="*/ 238 w 247"/>
                  <a:gd name="T51" fmla="*/ 235 h 235"/>
                  <a:gd name="T52" fmla="*/ 247 w 247"/>
                  <a:gd name="T53" fmla="*/ 215 h 235"/>
                  <a:gd name="T54" fmla="*/ 205 w 247"/>
                  <a:gd name="T55" fmla="*/ 193 h 235"/>
                  <a:gd name="T56" fmla="*/ 189 w 247"/>
                  <a:gd name="T57" fmla="*/ 84 h 235"/>
                  <a:gd name="T58" fmla="*/ 184 w 247"/>
                  <a:gd name="T59" fmla="*/ 130 h 235"/>
                  <a:gd name="T60" fmla="*/ 218 w 247"/>
                  <a:gd name="T61" fmla="*/ 160 h 235"/>
                  <a:gd name="T62" fmla="*/ 189 w 247"/>
                  <a:gd name="T63" fmla="*/ 84 h 235"/>
                  <a:gd name="T64" fmla="*/ 81 w 247"/>
                  <a:gd name="T65" fmla="*/ 41 h 235"/>
                  <a:gd name="T66" fmla="*/ 138 w 247"/>
                  <a:gd name="T67" fmla="*/ 102 h 235"/>
                  <a:gd name="T68" fmla="*/ 81 w 247"/>
                  <a:gd name="T69" fmla="*/ 4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35">
                    <a:moveTo>
                      <a:pt x="21" y="14"/>
                    </a:moveTo>
                    <a:cubicBezTo>
                      <a:pt x="9" y="0"/>
                      <a:pt x="9" y="0"/>
                      <a:pt x="9" y="0"/>
                    </a:cubicBezTo>
                    <a:cubicBezTo>
                      <a:pt x="2" y="16"/>
                      <a:pt x="2" y="16"/>
                      <a:pt x="2" y="16"/>
                    </a:cubicBezTo>
                    <a:cubicBezTo>
                      <a:pt x="15" y="32"/>
                      <a:pt x="15" y="32"/>
                      <a:pt x="15" y="32"/>
                    </a:cubicBezTo>
                    <a:lnTo>
                      <a:pt x="21" y="14"/>
                    </a:lnTo>
                    <a:close/>
                    <a:moveTo>
                      <a:pt x="0" y="84"/>
                    </a:moveTo>
                    <a:cubicBezTo>
                      <a:pt x="13" y="89"/>
                      <a:pt x="13" y="89"/>
                      <a:pt x="13" y="89"/>
                    </a:cubicBezTo>
                    <a:cubicBezTo>
                      <a:pt x="22" y="67"/>
                      <a:pt x="22" y="67"/>
                      <a:pt x="22" y="67"/>
                    </a:cubicBezTo>
                    <a:cubicBezTo>
                      <a:pt x="0" y="70"/>
                      <a:pt x="0" y="70"/>
                      <a:pt x="0" y="70"/>
                    </a:cubicBezTo>
                    <a:lnTo>
                      <a:pt x="0" y="84"/>
                    </a:lnTo>
                    <a:close/>
                    <a:moveTo>
                      <a:pt x="51" y="81"/>
                    </a:moveTo>
                    <a:cubicBezTo>
                      <a:pt x="25" y="81"/>
                      <a:pt x="25" y="81"/>
                      <a:pt x="25" y="81"/>
                    </a:cubicBezTo>
                    <a:cubicBezTo>
                      <a:pt x="26" y="97"/>
                      <a:pt x="26" y="97"/>
                      <a:pt x="26" y="97"/>
                    </a:cubicBezTo>
                    <a:cubicBezTo>
                      <a:pt x="53" y="91"/>
                      <a:pt x="53" y="91"/>
                      <a:pt x="53" y="91"/>
                    </a:cubicBezTo>
                    <a:lnTo>
                      <a:pt x="51" y="81"/>
                    </a:lnTo>
                    <a:close/>
                    <a:moveTo>
                      <a:pt x="39" y="126"/>
                    </a:moveTo>
                    <a:cubicBezTo>
                      <a:pt x="64" y="123"/>
                      <a:pt x="64" y="123"/>
                      <a:pt x="64" y="123"/>
                    </a:cubicBezTo>
                    <a:cubicBezTo>
                      <a:pt x="32" y="103"/>
                      <a:pt x="32" y="103"/>
                      <a:pt x="32" y="103"/>
                    </a:cubicBezTo>
                    <a:lnTo>
                      <a:pt x="39" y="126"/>
                    </a:lnTo>
                    <a:close/>
                    <a:moveTo>
                      <a:pt x="163" y="149"/>
                    </a:moveTo>
                    <a:cubicBezTo>
                      <a:pt x="145" y="139"/>
                      <a:pt x="128" y="142"/>
                      <a:pt x="128" y="142"/>
                    </a:cubicBezTo>
                    <a:cubicBezTo>
                      <a:pt x="128" y="142"/>
                      <a:pt x="124" y="161"/>
                      <a:pt x="142" y="169"/>
                    </a:cubicBezTo>
                    <a:cubicBezTo>
                      <a:pt x="168" y="180"/>
                      <a:pt x="183" y="172"/>
                      <a:pt x="183" y="172"/>
                    </a:cubicBezTo>
                    <a:cubicBezTo>
                      <a:pt x="183" y="172"/>
                      <a:pt x="182" y="160"/>
                      <a:pt x="163" y="149"/>
                    </a:cubicBezTo>
                    <a:close/>
                    <a:moveTo>
                      <a:pt x="205" y="193"/>
                    </a:moveTo>
                    <a:cubicBezTo>
                      <a:pt x="238" y="235"/>
                      <a:pt x="238" y="235"/>
                      <a:pt x="238" y="235"/>
                    </a:cubicBezTo>
                    <a:cubicBezTo>
                      <a:pt x="247" y="215"/>
                      <a:pt x="247" y="215"/>
                      <a:pt x="247" y="215"/>
                    </a:cubicBezTo>
                    <a:lnTo>
                      <a:pt x="205" y="193"/>
                    </a:lnTo>
                    <a:close/>
                    <a:moveTo>
                      <a:pt x="189" y="84"/>
                    </a:moveTo>
                    <a:cubicBezTo>
                      <a:pt x="189" y="84"/>
                      <a:pt x="178" y="119"/>
                      <a:pt x="184" y="130"/>
                    </a:cubicBezTo>
                    <a:cubicBezTo>
                      <a:pt x="191" y="140"/>
                      <a:pt x="218" y="160"/>
                      <a:pt x="218" y="160"/>
                    </a:cubicBezTo>
                    <a:lnTo>
                      <a:pt x="189" y="84"/>
                    </a:lnTo>
                    <a:close/>
                    <a:moveTo>
                      <a:pt x="81" y="41"/>
                    </a:moveTo>
                    <a:cubicBezTo>
                      <a:pt x="75" y="51"/>
                      <a:pt x="130" y="104"/>
                      <a:pt x="138" y="102"/>
                    </a:cubicBezTo>
                    <a:cubicBezTo>
                      <a:pt x="154" y="100"/>
                      <a:pt x="86" y="30"/>
                      <a:pt x="81" y="4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0" name="Freeform 211"/>
              <p:cNvSpPr>
                <a:spLocks/>
              </p:cNvSpPr>
              <p:nvPr/>
            </p:nvSpPr>
            <p:spPr bwMode="gray">
              <a:xfrm>
                <a:off x="4729" y="-10840"/>
                <a:ext cx="489" cy="693"/>
              </a:xfrm>
              <a:custGeom>
                <a:avLst/>
                <a:gdLst>
                  <a:gd name="T0" fmla="*/ 1 w 207"/>
                  <a:gd name="T1" fmla="*/ 30 h 293"/>
                  <a:gd name="T2" fmla="*/ 6 w 207"/>
                  <a:gd name="T3" fmla="*/ 91 h 293"/>
                  <a:gd name="T4" fmla="*/ 38 w 207"/>
                  <a:gd name="T5" fmla="*/ 99 h 293"/>
                  <a:gd name="T6" fmla="*/ 39 w 207"/>
                  <a:gd name="T7" fmla="*/ 153 h 293"/>
                  <a:gd name="T8" fmla="*/ 62 w 207"/>
                  <a:gd name="T9" fmla="*/ 153 h 293"/>
                  <a:gd name="T10" fmla="*/ 65 w 207"/>
                  <a:gd name="T11" fmla="*/ 203 h 293"/>
                  <a:gd name="T12" fmla="*/ 114 w 207"/>
                  <a:gd name="T13" fmla="*/ 236 h 293"/>
                  <a:gd name="T14" fmla="*/ 121 w 207"/>
                  <a:gd name="T15" fmla="*/ 258 h 293"/>
                  <a:gd name="T16" fmla="*/ 153 w 207"/>
                  <a:gd name="T17" fmla="*/ 271 h 293"/>
                  <a:gd name="T18" fmla="*/ 169 w 207"/>
                  <a:gd name="T19" fmla="*/ 293 h 293"/>
                  <a:gd name="T20" fmla="*/ 202 w 207"/>
                  <a:gd name="T21" fmla="*/ 290 h 293"/>
                  <a:gd name="T22" fmla="*/ 205 w 207"/>
                  <a:gd name="T23" fmla="*/ 252 h 293"/>
                  <a:gd name="T24" fmla="*/ 172 w 207"/>
                  <a:gd name="T25" fmla="*/ 210 h 293"/>
                  <a:gd name="T26" fmla="*/ 170 w 207"/>
                  <a:gd name="T27" fmla="*/ 184 h 293"/>
                  <a:gd name="T28" fmla="*/ 168 w 207"/>
                  <a:gd name="T29" fmla="*/ 160 h 293"/>
                  <a:gd name="T30" fmla="*/ 167 w 207"/>
                  <a:gd name="T31" fmla="*/ 87 h 293"/>
                  <a:gd name="T32" fmla="*/ 115 w 207"/>
                  <a:gd name="T33" fmla="*/ 41 h 293"/>
                  <a:gd name="T34" fmla="*/ 103 w 207"/>
                  <a:gd name="T35" fmla="*/ 31 h 293"/>
                  <a:gd name="T36" fmla="*/ 91 w 207"/>
                  <a:gd name="T37" fmla="*/ 55 h 293"/>
                  <a:gd name="T38" fmla="*/ 72 w 207"/>
                  <a:gd name="T39" fmla="*/ 47 h 293"/>
                  <a:gd name="T40" fmla="*/ 49 w 207"/>
                  <a:gd name="T41" fmla="*/ 54 h 293"/>
                  <a:gd name="T42" fmla="*/ 52 w 207"/>
                  <a:gd name="T43" fmla="*/ 32 h 293"/>
                  <a:gd name="T44" fmla="*/ 45 w 207"/>
                  <a:gd name="T45" fmla="*/ 28 h 293"/>
                  <a:gd name="T46" fmla="*/ 39 w 207"/>
                  <a:gd name="T47" fmla="*/ 16 h 293"/>
                  <a:gd name="T48" fmla="*/ 21 w 207"/>
                  <a:gd name="T49" fmla="*/ 12 h 293"/>
                  <a:gd name="T50" fmla="*/ 12 w 207"/>
                  <a:gd name="T51" fmla="*/ 1 h 293"/>
                  <a:gd name="T52" fmla="*/ 7 w 207"/>
                  <a:gd name="T53" fmla="*/ 17 h 293"/>
                  <a:gd name="T54" fmla="*/ 0 w 207"/>
                  <a:gd name="T55" fmla="*/ 29 h 293"/>
                  <a:gd name="T56" fmla="*/ 1 w 207"/>
                  <a:gd name="T57" fmla="*/ 3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93">
                    <a:moveTo>
                      <a:pt x="1" y="30"/>
                    </a:moveTo>
                    <a:cubicBezTo>
                      <a:pt x="6" y="91"/>
                      <a:pt x="6" y="91"/>
                      <a:pt x="6" y="91"/>
                    </a:cubicBezTo>
                    <a:cubicBezTo>
                      <a:pt x="6" y="91"/>
                      <a:pt x="38" y="79"/>
                      <a:pt x="38" y="99"/>
                    </a:cubicBezTo>
                    <a:cubicBezTo>
                      <a:pt x="37" y="119"/>
                      <a:pt x="28" y="141"/>
                      <a:pt x="39" y="153"/>
                    </a:cubicBezTo>
                    <a:cubicBezTo>
                      <a:pt x="50" y="166"/>
                      <a:pt x="62" y="153"/>
                      <a:pt x="62" y="153"/>
                    </a:cubicBezTo>
                    <a:cubicBezTo>
                      <a:pt x="62" y="153"/>
                      <a:pt x="55" y="194"/>
                      <a:pt x="65" y="203"/>
                    </a:cubicBezTo>
                    <a:cubicBezTo>
                      <a:pt x="75" y="212"/>
                      <a:pt x="114" y="236"/>
                      <a:pt x="114" y="236"/>
                    </a:cubicBezTo>
                    <a:cubicBezTo>
                      <a:pt x="114" y="236"/>
                      <a:pt x="116" y="256"/>
                      <a:pt x="121" y="258"/>
                    </a:cubicBezTo>
                    <a:cubicBezTo>
                      <a:pt x="126" y="259"/>
                      <a:pt x="153" y="271"/>
                      <a:pt x="153" y="271"/>
                    </a:cubicBezTo>
                    <a:cubicBezTo>
                      <a:pt x="169" y="293"/>
                      <a:pt x="169" y="293"/>
                      <a:pt x="169" y="293"/>
                    </a:cubicBezTo>
                    <a:cubicBezTo>
                      <a:pt x="202" y="290"/>
                      <a:pt x="202" y="290"/>
                      <a:pt x="202" y="290"/>
                    </a:cubicBezTo>
                    <a:cubicBezTo>
                      <a:pt x="202" y="290"/>
                      <a:pt x="207" y="270"/>
                      <a:pt x="205" y="252"/>
                    </a:cubicBezTo>
                    <a:cubicBezTo>
                      <a:pt x="203" y="235"/>
                      <a:pt x="173" y="215"/>
                      <a:pt x="172" y="210"/>
                    </a:cubicBezTo>
                    <a:cubicBezTo>
                      <a:pt x="171" y="205"/>
                      <a:pt x="177" y="193"/>
                      <a:pt x="170" y="184"/>
                    </a:cubicBezTo>
                    <a:cubicBezTo>
                      <a:pt x="162" y="175"/>
                      <a:pt x="168" y="173"/>
                      <a:pt x="168" y="160"/>
                    </a:cubicBezTo>
                    <a:cubicBezTo>
                      <a:pt x="169" y="148"/>
                      <a:pt x="172" y="109"/>
                      <a:pt x="167" y="87"/>
                    </a:cubicBezTo>
                    <a:cubicBezTo>
                      <a:pt x="163" y="65"/>
                      <a:pt x="121" y="50"/>
                      <a:pt x="115" y="41"/>
                    </a:cubicBezTo>
                    <a:cubicBezTo>
                      <a:pt x="113" y="38"/>
                      <a:pt x="108" y="34"/>
                      <a:pt x="103" y="31"/>
                    </a:cubicBezTo>
                    <a:cubicBezTo>
                      <a:pt x="100" y="39"/>
                      <a:pt x="95" y="50"/>
                      <a:pt x="91" y="55"/>
                    </a:cubicBezTo>
                    <a:cubicBezTo>
                      <a:pt x="85" y="63"/>
                      <a:pt x="83" y="46"/>
                      <a:pt x="72" y="47"/>
                    </a:cubicBezTo>
                    <a:cubicBezTo>
                      <a:pt x="61" y="48"/>
                      <a:pt x="62" y="58"/>
                      <a:pt x="49" y="54"/>
                    </a:cubicBezTo>
                    <a:cubicBezTo>
                      <a:pt x="36" y="50"/>
                      <a:pt x="52" y="38"/>
                      <a:pt x="52" y="32"/>
                    </a:cubicBezTo>
                    <a:cubicBezTo>
                      <a:pt x="52" y="26"/>
                      <a:pt x="45" y="28"/>
                      <a:pt x="45" y="28"/>
                    </a:cubicBezTo>
                    <a:cubicBezTo>
                      <a:pt x="45" y="28"/>
                      <a:pt x="46" y="20"/>
                      <a:pt x="39" y="16"/>
                    </a:cubicBezTo>
                    <a:cubicBezTo>
                      <a:pt x="32" y="12"/>
                      <a:pt x="21" y="12"/>
                      <a:pt x="21" y="12"/>
                    </a:cubicBezTo>
                    <a:cubicBezTo>
                      <a:pt x="21" y="12"/>
                      <a:pt x="19" y="0"/>
                      <a:pt x="12" y="1"/>
                    </a:cubicBezTo>
                    <a:cubicBezTo>
                      <a:pt x="5" y="2"/>
                      <a:pt x="6" y="8"/>
                      <a:pt x="7" y="17"/>
                    </a:cubicBezTo>
                    <a:cubicBezTo>
                      <a:pt x="7" y="21"/>
                      <a:pt x="4" y="25"/>
                      <a:pt x="0" y="29"/>
                    </a:cubicBezTo>
                    <a:cubicBezTo>
                      <a:pt x="1" y="29"/>
                      <a:pt x="1" y="30"/>
                      <a:pt x="1" y="3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1" name="Freeform 212"/>
              <p:cNvSpPr>
                <a:spLocks/>
              </p:cNvSpPr>
              <p:nvPr/>
            </p:nvSpPr>
            <p:spPr bwMode="gray">
              <a:xfrm>
                <a:off x="4941" y="-11832"/>
                <a:ext cx="596" cy="529"/>
              </a:xfrm>
              <a:custGeom>
                <a:avLst/>
                <a:gdLst>
                  <a:gd name="T0" fmla="*/ 214 w 252"/>
                  <a:gd name="T1" fmla="*/ 0 h 224"/>
                  <a:gd name="T2" fmla="*/ 206 w 252"/>
                  <a:gd name="T3" fmla="*/ 9 h 224"/>
                  <a:gd name="T4" fmla="*/ 184 w 252"/>
                  <a:gd name="T5" fmla="*/ 0 h 224"/>
                  <a:gd name="T6" fmla="*/ 175 w 252"/>
                  <a:gd name="T7" fmla="*/ 8 h 224"/>
                  <a:gd name="T8" fmla="*/ 164 w 252"/>
                  <a:gd name="T9" fmla="*/ 16 h 224"/>
                  <a:gd name="T10" fmla="*/ 168 w 252"/>
                  <a:gd name="T11" fmla="*/ 36 h 224"/>
                  <a:gd name="T12" fmla="*/ 151 w 252"/>
                  <a:gd name="T13" fmla="*/ 24 h 224"/>
                  <a:gd name="T14" fmla="*/ 131 w 252"/>
                  <a:gd name="T15" fmla="*/ 22 h 224"/>
                  <a:gd name="T16" fmla="*/ 128 w 252"/>
                  <a:gd name="T17" fmla="*/ 13 h 224"/>
                  <a:gd name="T18" fmla="*/ 123 w 252"/>
                  <a:gd name="T19" fmla="*/ 16 h 224"/>
                  <a:gd name="T20" fmla="*/ 101 w 252"/>
                  <a:gd name="T21" fmla="*/ 8 h 224"/>
                  <a:gd name="T22" fmla="*/ 74 w 252"/>
                  <a:gd name="T23" fmla="*/ 15 h 224"/>
                  <a:gd name="T24" fmla="*/ 46 w 252"/>
                  <a:gd name="T25" fmla="*/ 10 h 224"/>
                  <a:gd name="T26" fmla="*/ 19 w 252"/>
                  <a:gd name="T27" fmla="*/ 34 h 224"/>
                  <a:gd name="T28" fmla="*/ 0 w 252"/>
                  <a:gd name="T29" fmla="*/ 54 h 224"/>
                  <a:gd name="T30" fmla="*/ 2 w 252"/>
                  <a:gd name="T31" fmla="*/ 79 h 224"/>
                  <a:gd name="T32" fmla="*/ 9 w 252"/>
                  <a:gd name="T33" fmla="*/ 85 h 224"/>
                  <a:gd name="T34" fmla="*/ 9 w 252"/>
                  <a:gd name="T35" fmla="*/ 104 h 224"/>
                  <a:gd name="T36" fmla="*/ 20 w 252"/>
                  <a:gd name="T37" fmla="*/ 114 h 224"/>
                  <a:gd name="T38" fmla="*/ 17 w 252"/>
                  <a:gd name="T39" fmla="*/ 133 h 224"/>
                  <a:gd name="T40" fmla="*/ 26 w 252"/>
                  <a:gd name="T41" fmla="*/ 139 h 224"/>
                  <a:gd name="T42" fmla="*/ 27 w 252"/>
                  <a:gd name="T43" fmla="*/ 168 h 224"/>
                  <a:gd name="T44" fmla="*/ 46 w 252"/>
                  <a:gd name="T45" fmla="*/ 191 h 224"/>
                  <a:gd name="T46" fmla="*/ 59 w 252"/>
                  <a:gd name="T47" fmla="*/ 178 h 224"/>
                  <a:gd name="T48" fmla="*/ 68 w 252"/>
                  <a:gd name="T49" fmla="*/ 204 h 224"/>
                  <a:gd name="T50" fmla="*/ 91 w 252"/>
                  <a:gd name="T51" fmla="*/ 208 h 224"/>
                  <a:gd name="T52" fmla="*/ 97 w 252"/>
                  <a:gd name="T53" fmla="*/ 223 h 224"/>
                  <a:gd name="T54" fmla="*/ 110 w 252"/>
                  <a:gd name="T55" fmla="*/ 224 h 224"/>
                  <a:gd name="T56" fmla="*/ 139 w 252"/>
                  <a:gd name="T57" fmla="*/ 213 h 224"/>
                  <a:gd name="T58" fmla="*/ 135 w 252"/>
                  <a:gd name="T59" fmla="*/ 197 h 224"/>
                  <a:gd name="T60" fmla="*/ 153 w 252"/>
                  <a:gd name="T61" fmla="*/ 197 h 224"/>
                  <a:gd name="T62" fmla="*/ 169 w 252"/>
                  <a:gd name="T63" fmla="*/ 190 h 224"/>
                  <a:gd name="T64" fmla="*/ 193 w 252"/>
                  <a:gd name="T65" fmla="*/ 205 h 224"/>
                  <a:gd name="T66" fmla="*/ 183 w 252"/>
                  <a:gd name="T67" fmla="*/ 186 h 224"/>
                  <a:gd name="T68" fmla="*/ 175 w 252"/>
                  <a:gd name="T69" fmla="*/ 154 h 224"/>
                  <a:gd name="T70" fmla="*/ 204 w 252"/>
                  <a:gd name="T71" fmla="*/ 152 h 224"/>
                  <a:gd name="T72" fmla="*/ 201 w 252"/>
                  <a:gd name="T73" fmla="*/ 138 h 224"/>
                  <a:gd name="T74" fmla="*/ 222 w 252"/>
                  <a:gd name="T75" fmla="*/ 137 h 224"/>
                  <a:gd name="T76" fmla="*/ 228 w 252"/>
                  <a:gd name="T77" fmla="*/ 123 h 224"/>
                  <a:gd name="T78" fmla="*/ 245 w 252"/>
                  <a:gd name="T79" fmla="*/ 125 h 224"/>
                  <a:gd name="T80" fmla="*/ 248 w 252"/>
                  <a:gd name="T81" fmla="*/ 111 h 224"/>
                  <a:gd name="T82" fmla="*/ 237 w 252"/>
                  <a:gd name="T83" fmla="*/ 72 h 224"/>
                  <a:gd name="T84" fmla="*/ 252 w 252"/>
                  <a:gd name="T85" fmla="*/ 56 h 224"/>
                  <a:gd name="T86" fmla="*/ 231 w 252"/>
                  <a:gd name="T87" fmla="*/ 32 h 224"/>
                  <a:gd name="T88" fmla="*/ 231 w 252"/>
                  <a:gd name="T89" fmla="*/ 4 h 224"/>
                  <a:gd name="T90" fmla="*/ 214 w 252"/>
                  <a:gd name="T9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224">
                    <a:moveTo>
                      <a:pt x="214" y="0"/>
                    </a:moveTo>
                    <a:cubicBezTo>
                      <a:pt x="206" y="9"/>
                      <a:pt x="206" y="9"/>
                      <a:pt x="206" y="9"/>
                    </a:cubicBezTo>
                    <a:cubicBezTo>
                      <a:pt x="184" y="0"/>
                      <a:pt x="184" y="0"/>
                      <a:pt x="184" y="0"/>
                    </a:cubicBezTo>
                    <a:cubicBezTo>
                      <a:pt x="175" y="8"/>
                      <a:pt x="175" y="8"/>
                      <a:pt x="175" y="8"/>
                    </a:cubicBezTo>
                    <a:cubicBezTo>
                      <a:pt x="164" y="16"/>
                      <a:pt x="164" y="16"/>
                      <a:pt x="164" y="16"/>
                    </a:cubicBezTo>
                    <a:cubicBezTo>
                      <a:pt x="164" y="16"/>
                      <a:pt x="176" y="28"/>
                      <a:pt x="168" y="36"/>
                    </a:cubicBezTo>
                    <a:cubicBezTo>
                      <a:pt x="160" y="44"/>
                      <a:pt x="151" y="24"/>
                      <a:pt x="151" y="24"/>
                    </a:cubicBezTo>
                    <a:cubicBezTo>
                      <a:pt x="151" y="24"/>
                      <a:pt x="135" y="23"/>
                      <a:pt x="131" y="22"/>
                    </a:cubicBezTo>
                    <a:cubicBezTo>
                      <a:pt x="128" y="21"/>
                      <a:pt x="128" y="16"/>
                      <a:pt x="128" y="13"/>
                    </a:cubicBezTo>
                    <a:cubicBezTo>
                      <a:pt x="125" y="15"/>
                      <a:pt x="123" y="16"/>
                      <a:pt x="123" y="16"/>
                    </a:cubicBezTo>
                    <a:cubicBezTo>
                      <a:pt x="123" y="16"/>
                      <a:pt x="106" y="7"/>
                      <a:pt x="101" y="8"/>
                    </a:cubicBezTo>
                    <a:cubicBezTo>
                      <a:pt x="96" y="9"/>
                      <a:pt x="74" y="15"/>
                      <a:pt x="74" y="15"/>
                    </a:cubicBezTo>
                    <a:cubicBezTo>
                      <a:pt x="74" y="15"/>
                      <a:pt x="73" y="5"/>
                      <a:pt x="46" y="10"/>
                    </a:cubicBezTo>
                    <a:cubicBezTo>
                      <a:pt x="19" y="15"/>
                      <a:pt x="19" y="34"/>
                      <a:pt x="19" y="34"/>
                    </a:cubicBezTo>
                    <a:cubicBezTo>
                      <a:pt x="0" y="54"/>
                      <a:pt x="0" y="54"/>
                      <a:pt x="0" y="54"/>
                    </a:cubicBezTo>
                    <a:cubicBezTo>
                      <a:pt x="2" y="79"/>
                      <a:pt x="2" y="79"/>
                      <a:pt x="2" y="79"/>
                    </a:cubicBezTo>
                    <a:cubicBezTo>
                      <a:pt x="9" y="85"/>
                      <a:pt x="9" y="85"/>
                      <a:pt x="9" y="85"/>
                    </a:cubicBezTo>
                    <a:cubicBezTo>
                      <a:pt x="9" y="104"/>
                      <a:pt x="9" y="104"/>
                      <a:pt x="9" y="104"/>
                    </a:cubicBezTo>
                    <a:cubicBezTo>
                      <a:pt x="20" y="114"/>
                      <a:pt x="20" y="114"/>
                      <a:pt x="20" y="114"/>
                    </a:cubicBezTo>
                    <a:cubicBezTo>
                      <a:pt x="17" y="133"/>
                      <a:pt x="17" y="133"/>
                      <a:pt x="17" y="133"/>
                    </a:cubicBezTo>
                    <a:cubicBezTo>
                      <a:pt x="20" y="134"/>
                      <a:pt x="23" y="136"/>
                      <a:pt x="26" y="139"/>
                    </a:cubicBezTo>
                    <a:cubicBezTo>
                      <a:pt x="41" y="156"/>
                      <a:pt x="27" y="168"/>
                      <a:pt x="27" y="168"/>
                    </a:cubicBezTo>
                    <a:cubicBezTo>
                      <a:pt x="27" y="168"/>
                      <a:pt x="36" y="190"/>
                      <a:pt x="46" y="191"/>
                    </a:cubicBezTo>
                    <a:cubicBezTo>
                      <a:pt x="56" y="191"/>
                      <a:pt x="59" y="178"/>
                      <a:pt x="59" y="178"/>
                    </a:cubicBezTo>
                    <a:cubicBezTo>
                      <a:pt x="59" y="178"/>
                      <a:pt x="58" y="202"/>
                      <a:pt x="68" y="204"/>
                    </a:cubicBezTo>
                    <a:cubicBezTo>
                      <a:pt x="79" y="206"/>
                      <a:pt x="89" y="198"/>
                      <a:pt x="91" y="208"/>
                    </a:cubicBezTo>
                    <a:cubicBezTo>
                      <a:pt x="92" y="212"/>
                      <a:pt x="95" y="218"/>
                      <a:pt x="97" y="223"/>
                    </a:cubicBezTo>
                    <a:cubicBezTo>
                      <a:pt x="110" y="224"/>
                      <a:pt x="110" y="224"/>
                      <a:pt x="110" y="224"/>
                    </a:cubicBezTo>
                    <a:cubicBezTo>
                      <a:pt x="112" y="219"/>
                      <a:pt x="124" y="214"/>
                      <a:pt x="139" y="213"/>
                    </a:cubicBezTo>
                    <a:cubicBezTo>
                      <a:pt x="159" y="211"/>
                      <a:pt x="135" y="197"/>
                      <a:pt x="135" y="197"/>
                    </a:cubicBezTo>
                    <a:cubicBezTo>
                      <a:pt x="135" y="197"/>
                      <a:pt x="149" y="197"/>
                      <a:pt x="153" y="197"/>
                    </a:cubicBezTo>
                    <a:cubicBezTo>
                      <a:pt x="157" y="197"/>
                      <a:pt x="159" y="190"/>
                      <a:pt x="169" y="190"/>
                    </a:cubicBezTo>
                    <a:cubicBezTo>
                      <a:pt x="179" y="190"/>
                      <a:pt x="186" y="206"/>
                      <a:pt x="193" y="205"/>
                    </a:cubicBezTo>
                    <a:cubicBezTo>
                      <a:pt x="200" y="204"/>
                      <a:pt x="193" y="194"/>
                      <a:pt x="183" y="186"/>
                    </a:cubicBezTo>
                    <a:cubicBezTo>
                      <a:pt x="173" y="178"/>
                      <a:pt x="173" y="160"/>
                      <a:pt x="175" y="154"/>
                    </a:cubicBezTo>
                    <a:cubicBezTo>
                      <a:pt x="177" y="148"/>
                      <a:pt x="204" y="152"/>
                      <a:pt x="204" y="152"/>
                    </a:cubicBezTo>
                    <a:cubicBezTo>
                      <a:pt x="201" y="138"/>
                      <a:pt x="201" y="138"/>
                      <a:pt x="201" y="138"/>
                    </a:cubicBezTo>
                    <a:cubicBezTo>
                      <a:pt x="222" y="137"/>
                      <a:pt x="222" y="137"/>
                      <a:pt x="222" y="137"/>
                    </a:cubicBezTo>
                    <a:cubicBezTo>
                      <a:pt x="222" y="137"/>
                      <a:pt x="223" y="126"/>
                      <a:pt x="228" y="123"/>
                    </a:cubicBezTo>
                    <a:cubicBezTo>
                      <a:pt x="233" y="120"/>
                      <a:pt x="245" y="125"/>
                      <a:pt x="245" y="125"/>
                    </a:cubicBezTo>
                    <a:cubicBezTo>
                      <a:pt x="248" y="111"/>
                      <a:pt x="248" y="111"/>
                      <a:pt x="248" y="111"/>
                    </a:cubicBezTo>
                    <a:cubicBezTo>
                      <a:pt x="248" y="111"/>
                      <a:pt x="238" y="75"/>
                      <a:pt x="237" y="72"/>
                    </a:cubicBezTo>
                    <a:cubicBezTo>
                      <a:pt x="236" y="69"/>
                      <a:pt x="252" y="69"/>
                      <a:pt x="252" y="56"/>
                    </a:cubicBezTo>
                    <a:cubicBezTo>
                      <a:pt x="252" y="43"/>
                      <a:pt x="231" y="32"/>
                      <a:pt x="231" y="32"/>
                    </a:cubicBezTo>
                    <a:cubicBezTo>
                      <a:pt x="231" y="4"/>
                      <a:pt x="231" y="4"/>
                      <a:pt x="231" y="4"/>
                    </a:cubicBezTo>
                    <a:lnTo>
                      <a:pt x="214" y="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2" name="Freeform 213"/>
              <p:cNvSpPr>
                <a:spLocks noEditPoints="1"/>
              </p:cNvSpPr>
              <p:nvPr/>
            </p:nvSpPr>
            <p:spPr bwMode="gray">
              <a:xfrm>
                <a:off x="6826" y="-14872"/>
                <a:ext cx="452" cy="671"/>
              </a:xfrm>
              <a:custGeom>
                <a:avLst/>
                <a:gdLst>
                  <a:gd name="T0" fmla="*/ 100 w 191"/>
                  <a:gd name="T1" fmla="*/ 267 h 284"/>
                  <a:gd name="T2" fmla="*/ 101 w 191"/>
                  <a:gd name="T3" fmla="*/ 284 h 284"/>
                  <a:gd name="T4" fmla="*/ 100 w 191"/>
                  <a:gd name="T5" fmla="*/ 267 h 284"/>
                  <a:gd name="T6" fmla="*/ 185 w 191"/>
                  <a:gd name="T7" fmla="*/ 165 h 284"/>
                  <a:gd name="T8" fmla="*/ 166 w 191"/>
                  <a:gd name="T9" fmla="*/ 132 h 284"/>
                  <a:gd name="T10" fmla="*/ 162 w 191"/>
                  <a:gd name="T11" fmla="*/ 101 h 284"/>
                  <a:gd name="T12" fmla="*/ 111 w 191"/>
                  <a:gd name="T13" fmla="*/ 50 h 284"/>
                  <a:gd name="T14" fmla="*/ 98 w 191"/>
                  <a:gd name="T15" fmla="*/ 45 h 284"/>
                  <a:gd name="T16" fmla="*/ 82 w 191"/>
                  <a:gd name="T17" fmla="*/ 21 h 284"/>
                  <a:gd name="T18" fmla="*/ 64 w 191"/>
                  <a:gd name="T19" fmla="*/ 0 h 284"/>
                  <a:gd name="T20" fmla="*/ 54 w 191"/>
                  <a:gd name="T21" fmla="*/ 10 h 284"/>
                  <a:gd name="T22" fmla="*/ 16 w 191"/>
                  <a:gd name="T23" fmla="*/ 16 h 284"/>
                  <a:gd name="T24" fmla="*/ 13 w 191"/>
                  <a:gd name="T25" fmla="*/ 29 h 284"/>
                  <a:gd name="T26" fmla="*/ 0 w 191"/>
                  <a:gd name="T27" fmla="*/ 39 h 284"/>
                  <a:gd name="T28" fmla="*/ 8 w 191"/>
                  <a:gd name="T29" fmla="*/ 56 h 284"/>
                  <a:gd name="T30" fmla="*/ 30 w 191"/>
                  <a:gd name="T31" fmla="*/ 64 h 284"/>
                  <a:gd name="T32" fmla="*/ 41 w 191"/>
                  <a:gd name="T33" fmla="*/ 89 h 284"/>
                  <a:gd name="T34" fmla="*/ 6 w 191"/>
                  <a:gd name="T35" fmla="*/ 82 h 284"/>
                  <a:gd name="T36" fmla="*/ 27 w 191"/>
                  <a:gd name="T37" fmla="*/ 102 h 284"/>
                  <a:gd name="T38" fmla="*/ 37 w 191"/>
                  <a:gd name="T39" fmla="*/ 130 h 284"/>
                  <a:gd name="T40" fmla="*/ 60 w 191"/>
                  <a:gd name="T41" fmla="*/ 134 h 284"/>
                  <a:gd name="T42" fmla="*/ 60 w 191"/>
                  <a:gd name="T43" fmla="*/ 153 h 284"/>
                  <a:gd name="T44" fmla="*/ 54 w 191"/>
                  <a:gd name="T45" fmla="*/ 180 h 284"/>
                  <a:gd name="T46" fmla="*/ 74 w 191"/>
                  <a:gd name="T47" fmla="*/ 199 h 284"/>
                  <a:gd name="T48" fmla="*/ 80 w 191"/>
                  <a:gd name="T49" fmla="*/ 222 h 284"/>
                  <a:gd name="T50" fmla="*/ 100 w 191"/>
                  <a:gd name="T51" fmla="*/ 203 h 284"/>
                  <a:gd name="T52" fmla="*/ 133 w 191"/>
                  <a:gd name="T53" fmla="*/ 188 h 284"/>
                  <a:gd name="T54" fmla="*/ 150 w 191"/>
                  <a:gd name="T55" fmla="*/ 193 h 284"/>
                  <a:gd name="T56" fmla="*/ 155 w 191"/>
                  <a:gd name="T57" fmla="*/ 181 h 284"/>
                  <a:gd name="T58" fmla="*/ 185 w 191"/>
                  <a:gd name="T59" fmla="*/ 16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284">
                    <a:moveTo>
                      <a:pt x="100" y="267"/>
                    </a:moveTo>
                    <a:cubicBezTo>
                      <a:pt x="76" y="275"/>
                      <a:pt x="86" y="284"/>
                      <a:pt x="101" y="284"/>
                    </a:cubicBezTo>
                    <a:cubicBezTo>
                      <a:pt x="120" y="284"/>
                      <a:pt x="124" y="259"/>
                      <a:pt x="100" y="267"/>
                    </a:cubicBezTo>
                    <a:close/>
                    <a:moveTo>
                      <a:pt x="185" y="165"/>
                    </a:moveTo>
                    <a:cubicBezTo>
                      <a:pt x="179" y="146"/>
                      <a:pt x="166" y="132"/>
                      <a:pt x="166" y="132"/>
                    </a:cubicBezTo>
                    <a:cubicBezTo>
                      <a:pt x="166" y="132"/>
                      <a:pt x="171" y="115"/>
                      <a:pt x="162" y="101"/>
                    </a:cubicBezTo>
                    <a:cubicBezTo>
                      <a:pt x="153" y="87"/>
                      <a:pt x="111" y="50"/>
                      <a:pt x="111" y="50"/>
                    </a:cubicBezTo>
                    <a:cubicBezTo>
                      <a:pt x="98" y="45"/>
                      <a:pt x="98" y="45"/>
                      <a:pt x="98" y="45"/>
                    </a:cubicBezTo>
                    <a:cubicBezTo>
                      <a:pt x="98" y="45"/>
                      <a:pt x="94" y="34"/>
                      <a:pt x="82" y="21"/>
                    </a:cubicBezTo>
                    <a:cubicBezTo>
                      <a:pt x="76" y="14"/>
                      <a:pt x="69" y="6"/>
                      <a:pt x="64" y="0"/>
                    </a:cubicBezTo>
                    <a:cubicBezTo>
                      <a:pt x="54" y="10"/>
                      <a:pt x="54" y="10"/>
                      <a:pt x="54" y="10"/>
                    </a:cubicBezTo>
                    <a:cubicBezTo>
                      <a:pt x="54" y="10"/>
                      <a:pt x="30" y="9"/>
                      <a:pt x="16" y="16"/>
                    </a:cubicBezTo>
                    <a:cubicBezTo>
                      <a:pt x="2" y="24"/>
                      <a:pt x="14" y="26"/>
                      <a:pt x="13" y="29"/>
                    </a:cubicBezTo>
                    <a:cubicBezTo>
                      <a:pt x="12" y="32"/>
                      <a:pt x="0" y="39"/>
                      <a:pt x="0" y="39"/>
                    </a:cubicBezTo>
                    <a:cubicBezTo>
                      <a:pt x="0" y="39"/>
                      <a:pt x="1" y="50"/>
                      <a:pt x="8" y="56"/>
                    </a:cubicBezTo>
                    <a:cubicBezTo>
                      <a:pt x="15" y="62"/>
                      <a:pt x="30" y="64"/>
                      <a:pt x="30" y="64"/>
                    </a:cubicBezTo>
                    <a:cubicBezTo>
                      <a:pt x="41" y="89"/>
                      <a:pt x="41" y="89"/>
                      <a:pt x="41" y="89"/>
                    </a:cubicBezTo>
                    <a:cubicBezTo>
                      <a:pt x="41" y="89"/>
                      <a:pt x="7" y="75"/>
                      <a:pt x="6" y="82"/>
                    </a:cubicBezTo>
                    <a:cubicBezTo>
                      <a:pt x="5" y="89"/>
                      <a:pt x="27" y="102"/>
                      <a:pt x="27" y="102"/>
                    </a:cubicBezTo>
                    <a:cubicBezTo>
                      <a:pt x="37" y="130"/>
                      <a:pt x="37" y="130"/>
                      <a:pt x="37" y="130"/>
                    </a:cubicBezTo>
                    <a:cubicBezTo>
                      <a:pt x="60" y="134"/>
                      <a:pt x="60" y="134"/>
                      <a:pt x="60" y="134"/>
                    </a:cubicBezTo>
                    <a:cubicBezTo>
                      <a:pt x="60" y="153"/>
                      <a:pt x="60" y="153"/>
                      <a:pt x="60" y="153"/>
                    </a:cubicBezTo>
                    <a:cubicBezTo>
                      <a:pt x="60" y="153"/>
                      <a:pt x="49" y="161"/>
                      <a:pt x="54" y="180"/>
                    </a:cubicBezTo>
                    <a:cubicBezTo>
                      <a:pt x="59" y="199"/>
                      <a:pt x="74" y="199"/>
                      <a:pt x="74" y="199"/>
                    </a:cubicBezTo>
                    <a:cubicBezTo>
                      <a:pt x="74" y="199"/>
                      <a:pt x="61" y="225"/>
                      <a:pt x="80" y="222"/>
                    </a:cubicBezTo>
                    <a:cubicBezTo>
                      <a:pt x="99" y="219"/>
                      <a:pt x="100" y="203"/>
                      <a:pt x="100" y="203"/>
                    </a:cubicBezTo>
                    <a:cubicBezTo>
                      <a:pt x="133" y="188"/>
                      <a:pt x="133" y="188"/>
                      <a:pt x="133" y="188"/>
                    </a:cubicBezTo>
                    <a:cubicBezTo>
                      <a:pt x="150" y="193"/>
                      <a:pt x="150" y="193"/>
                      <a:pt x="150" y="193"/>
                    </a:cubicBezTo>
                    <a:cubicBezTo>
                      <a:pt x="155" y="181"/>
                      <a:pt x="155" y="181"/>
                      <a:pt x="155" y="181"/>
                    </a:cubicBezTo>
                    <a:cubicBezTo>
                      <a:pt x="155" y="181"/>
                      <a:pt x="191" y="184"/>
                      <a:pt x="185" y="16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3" name="Freeform 214"/>
              <p:cNvSpPr>
                <a:spLocks/>
              </p:cNvSpPr>
              <p:nvPr/>
            </p:nvSpPr>
            <p:spPr bwMode="gray">
              <a:xfrm>
                <a:off x="4566" y="-12838"/>
                <a:ext cx="954" cy="1110"/>
              </a:xfrm>
              <a:custGeom>
                <a:avLst/>
                <a:gdLst>
                  <a:gd name="T0" fmla="*/ 28 w 404"/>
                  <a:gd name="T1" fmla="*/ 124 h 470"/>
                  <a:gd name="T2" fmla="*/ 47 w 404"/>
                  <a:gd name="T3" fmla="*/ 163 h 470"/>
                  <a:gd name="T4" fmla="*/ 68 w 404"/>
                  <a:gd name="T5" fmla="*/ 160 h 470"/>
                  <a:gd name="T6" fmla="*/ 74 w 404"/>
                  <a:gd name="T7" fmla="*/ 196 h 470"/>
                  <a:gd name="T8" fmla="*/ 73 w 404"/>
                  <a:gd name="T9" fmla="*/ 224 h 470"/>
                  <a:gd name="T10" fmla="*/ 88 w 404"/>
                  <a:gd name="T11" fmla="*/ 254 h 470"/>
                  <a:gd name="T12" fmla="*/ 143 w 404"/>
                  <a:gd name="T13" fmla="*/ 245 h 470"/>
                  <a:gd name="T14" fmla="*/ 187 w 404"/>
                  <a:gd name="T15" fmla="*/ 228 h 470"/>
                  <a:gd name="T16" fmla="*/ 215 w 404"/>
                  <a:gd name="T17" fmla="*/ 247 h 470"/>
                  <a:gd name="T18" fmla="*/ 248 w 404"/>
                  <a:gd name="T19" fmla="*/ 298 h 470"/>
                  <a:gd name="T20" fmla="*/ 283 w 404"/>
                  <a:gd name="T21" fmla="*/ 347 h 470"/>
                  <a:gd name="T22" fmla="*/ 294 w 404"/>
                  <a:gd name="T23" fmla="*/ 367 h 470"/>
                  <a:gd name="T24" fmla="*/ 302 w 404"/>
                  <a:gd name="T25" fmla="*/ 425 h 470"/>
                  <a:gd name="T26" fmla="*/ 290 w 404"/>
                  <a:gd name="T27" fmla="*/ 448 h 470"/>
                  <a:gd name="T28" fmla="*/ 327 w 404"/>
                  <a:gd name="T29" fmla="*/ 462 h 470"/>
                  <a:gd name="T30" fmla="*/ 334 w 404"/>
                  <a:gd name="T31" fmla="*/ 434 h 470"/>
                  <a:gd name="T32" fmla="*/ 365 w 404"/>
                  <a:gd name="T33" fmla="*/ 435 h 470"/>
                  <a:gd name="T34" fmla="*/ 390 w 404"/>
                  <a:gd name="T35" fmla="*/ 430 h 470"/>
                  <a:gd name="T36" fmla="*/ 391 w 404"/>
                  <a:gd name="T37" fmla="*/ 410 h 470"/>
                  <a:gd name="T38" fmla="*/ 369 w 404"/>
                  <a:gd name="T39" fmla="*/ 369 h 470"/>
                  <a:gd name="T40" fmla="*/ 361 w 404"/>
                  <a:gd name="T41" fmla="*/ 331 h 470"/>
                  <a:gd name="T42" fmla="*/ 334 w 404"/>
                  <a:gd name="T43" fmla="*/ 299 h 470"/>
                  <a:gd name="T44" fmla="*/ 319 w 404"/>
                  <a:gd name="T45" fmla="*/ 289 h 470"/>
                  <a:gd name="T46" fmla="*/ 285 w 404"/>
                  <a:gd name="T47" fmla="*/ 236 h 470"/>
                  <a:gd name="T48" fmla="*/ 256 w 404"/>
                  <a:gd name="T49" fmla="*/ 203 h 470"/>
                  <a:gd name="T50" fmla="*/ 193 w 404"/>
                  <a:gd name="T51" fmla="*/ 168 h 470"/>
                  <a:gd name="T52" fmla="*/ 218 w 404"/>
                  <a:gd name="T53" fmla="*/ 156 h 470"/>
                  <a:gd name="T54" fmla="*/ 212 w 404"/>
                  <a:gd name="T55" fmla="*/ 112 h 470"/>
                  <a:gd name="T56" fmla="*/ 184 w 404"/>
                  <a:gd name="T57" fmla="*/ 79 h 470"/>
                  <a:gd name="T58" fmla="*/ 160 w 404"/>
                  <a:gd name="T59" fmla="*/ 90 h 470"/>
                  <a:gd name="T60" fmla="*/ 128 w 404"/>
                  <a:gd name="T61" fmla="*/ 63 h 470"/>
                  <a:gd name="T62" fmla="*/ 118 w 404"/>
                  <a:gd name="T63" fmla="*/ 40 h 470"/>
                  <a:gd name="T64" fmla="*/ 91 w 404"/>
                  <a:gd name="T65" fmla="*/ 2 h 470"/>
                  <a:gd name="T66" fmla="*/ 60 w 404"/>
                  <a:gd name="T67" fmla="*/ 22 h 470"/>
                  <a:gd name="T68" fmla="*/ 79 w 404"/>
                  <a:gd name="T69" fmla="*/ 72 h 470"/>
                  <a:gd name="T70" fmla="*/ 48 w 404"/>
                  <a:gd name="T71" fmla="*/ 57 h 470"/>
                  <a:gd name="T72" fmla="*/ 26 w 404"/>
                  <a:gd name="T73" fmla="*/ 74 h 470"/>
                  <a:gd name="T74" fmla="*/ 26 w 404"/>
                  <a:gd name="T75" fmla="*/ 89 h 470"/>
                  <a:gd name="T76" fmla="*/ 2 w 404"/>
                  <a:gd name="T77" fmla="*/ 1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70">
                    <a:moveTo>
                      <a:pt x="17" y="121"/>
                    </a:moveTo>
                    <a:cubicBezTo>
                      <a:pt x="17" y="121"/>
                      <a:pt x="27" y="116"/>
                      <a:pt x="28" y="124"/>
                    </a:cubicBezTo>
                    <a:cubicBezTo>
                      <a:pt x="29" y="132"/>
                      <a:pt x="22" y="153"/>
                      <a:pt x="28" y="158"/>
                    </a:cubicBezTo>
                    <a:cubicBezTo>
                      <a:pt x="34" y="163"/>
                      <a:pt x="47" y="163"/>
                      <a:pt x="47" y="163"/>
                    </a:cubicBezTo>
                    <a:cubicBezTo>
                      <a:pt x="45" y="155"/>
                      <a:pt x="45" y="155"/>
                      <a:pt x="45" y="155"/>
                    </a:cubicBezTo>
                    <a:cubicBezTo>
                      <a:pt x="45" y="155"/>
                      <a:pt x="68" y="146"/>
                      <a:pt x="68" y="160"/>
                    </a:cubicBezTo>
                    <a:cubicBezTo>
                      <a:pt x="68" y="174"/>
                      <a:pt x="66" y="180"/>
                      <a:pt x="66" y="180"/>
                    </a:cubicBezTo>
                    <a:cubicBezTo>
                      <a:pt x="66" y="180"/>
                      <a:pt x="74" y="187"/>
                      <a:pt x="74" y="196"/>
                    </a:cubicBezTo>
                    <a:cubicBezTo>
                      <a:pt x="74" y="205"/>
                      <a:pt x="60" y="216"/>
                      <a:pt x="60" y="216"/>
                    </a:cubicBezTo>
                    <a:cubicBezTo>
                      <a:pt x="60" y="216"/>
                      <a:pt x="73" y="215"/>
                      <a:pt x="73" y="224"/>
                    </a:cubicBezTo>
                    <a:cubicBezTo>
                      <a:pt x="73" y="233"/>
                      <a:pt x="49" y="264"/>
                      <a:pt x="59" y="267"/>
                    </a:cubicBezTo>
                    <a:cubicBezTo>
                      <a:pt x="69" y="270"/>
                      <a:pt x="88" y="254"/>
                      <a:pt x="88" y="254"/>
                    </a:cubicBezTo>
                    <a:cubicBezTo>
                      <a:pt x="88" y="254"/>
                      <a:pt x="101" y="229"/>
                      <a:pt x="108" y="231"/>
                    </a:cubicBezTo>
                    <a:cubicBezTo>
                      <a:pt x="115" y="233"/>
                      <a:pt x="129" y="244"/>
                      <a:pt x="143" y="245"/>
                    </a:cubicBezTo>
                    <a:cubicBezTo>
                      <a:pt x="157" y="246"/>
                      <a:pt x="154" y="221"/>
                      <a:pt x="164" y="220"/>
                    </a:cubicBezTo>
                    <a:cubicBezTo>
                      <a:pt x="174" y="219"/>
                      <a:pt x="187" y="228"/>
                      <a:pt x="187" y="228"/>
                    </a:cubicBezTo>
                    <a:cubicBezTo>
                      <a:pt x="187" y="228"/>
                      <a:pt x="194" y="226"/>
                      <a:pt x="202" y="228"/>
                    </a:cubicBezTo>
                    <a:cubicBezTo>
                      <a:pt x="210" y="230"/>
                      <a:pt x="197" y="236"/>
                      <a:pt x="215" y="247"/>
                    </a:cubicBezTo>
                    <a:cubicBezTo>
                      <a:pt x="233" y="258"/>
                      <a:pt x="247" y="270"/>
                      <a:pt x="247" y="270"/>
                    </a:cubicBezTo>
                    <a:cubicBezTo>
                      <a:pt x="248" y="298"/>
                      <a:pt x="248" y="298"/>
                      <a:pt x="248" y="298"/>
                    </a:cubicBezTo>
                    <a:cubicBezTo>
                      <a:pt x="248" y="298"/>
                      <a:pt x="255" y="318"/>
                      <a:pt x="260" y="327"/>
                    </a:cubicBezTo>
                    <a:cubicBezTo>
                      <a:pt x="265" y="336"/>
                      <a:pt x="283" y="343"/>
                      <a:pt x="283" y="347"/>
                    </a:cubicBezTo>
                    <a:cubicBezTo>
                      <a:pt x="283" y="351"/>
                      <a:pt x="285" y="364"/>
                      <a:pt x="285" y="364"/>
                    </a:cubicBezTo>
                    <a:cubicBezTo>
                      <a:pt x="285" y="364"/>
                      <a:pt x="288" y="357"/>
                      <a:pt x="294" y="367"/>
                    </a:cubicBezTo>
                    <a:cubicBezTo>
                      <a:pt x="300" y="377"/>
                      <a:pt x="285" y="390"/>
                      <a:pt x="287" y="394"/>
                    </a:cubicBezTo>
                    <a:cubicBezTo>
                      <a:pt x="289" y="398"/>
                      <a:pt x="312" y="413"/>
                      <a:pt x="302" y="425"/>
                    </a:cubicBezTo>
                    <a:cubicBezTo>
                      <a:pt x="296" y="432"/>
                      <a:pt x="291" y="436"/>
                      <a:pt x="287" y="439"/>
                    </a:cubicBezTo>
                    <a:cubicBezTo>
                      <a:pt x="287" y="442"/>
                      <a:pt x="287" y="447"/>
                      <a:pt x="290" y="448"/>
                    </a:cubicBezTo>
                    <a:cubicBezTo>
                      <a:pt x="294" y="449"/>
                      <a:pt x="310" y="450"/>
                      <a:pt x="310" y="450"/>
                    </a:cubicBezTo>
                    <a:cubicBezTo>
                      <a:pt x="310" y="450"/>
                      <a:pt x="319" y="470"/>
                      <a:pt x="327" y="462"/>
                    </a:cubicBezTo>
                    <a:cubicBezTo>
                      <a:pt x="335" y="454"/>
                      <a:pt x="323" y="442"/>
                      <a:pt x="323" y="442"/>
                    </a:cubicBezTo>
                    <a:cubicBezTo>
                      <a:pt x="334" y="434"/>
                      <a:pt x="334" y="434"/>
                      <a:pt x="334" y="434"/>
                    </a:cubicBezTo>
                    <a:cubicBezTo>
                      <a:pt x="343" y="426"/>
                      <a:pt x="343" y="426"/>
                      <a:pt x="343" y="426"/>
                    </a:cubicBezTo>
                    <a:cubicBezTo>
                      <a:pt x="365" y="435"/>
                      <a:pt x="365" y="435"/>
                      <a:pt x="365" y="435"/>
                    </a:cubicBezTo>
                    <a:cubicBezTo>
                      <a:pt x="373" y="426"/>
                      <a:pt x="373" y="426"/>
                      <a:pt x="373" y="426"/>
                    </a:cubicBezTo>
                    <a:cubicBezTo>
                      <a:pt x="390" y="430"/>
                      <a:pt x="390" y="430"/>
                      <a:pt x="390" y="430"/>
                    </a:cubicBezTo>
                    <a:cubicBezTo>
                      <a:pt x="390" y="430"/>
                      <a:pt x="396" y="431"/>
                      <a:pt x="400" y="423"/>
                    </a:cubicBezTo>
                    <a:cubicBezTo>
                      <a:pt x="404" y="415"/>
                      <a:pt x="391" y="410"/>
                      <a:pt x="391" y="410"/>
                    </a:cubicBezTo>
                    <a:cubicBezTo>
                      <a:pt x="402" y="389"/>
                      <a:pt x="402" y="389"/>
                      <a:pt x="402" y="389"/>
                    </a:cubicBezTo>
                    <a:cubicBezTo>
                      <a:pt x="402" y="389"/>
                      <a:pt x="383" y="380"/>
                      <a:pt x="369" y="369"/>
                    </a:cubicBezTo>
                    <a:cubicBezTo>
                      <a:pt x="355" y="358"/>
                      <a:pt x="369" y="355"/>
                      <a:pt x="377" y="350"/>
                    </a:cubicBezTo>
                    <a:cubicBezTo>
                      <a:pt x="385" y="345"/>
                      <a:pt x="361" y="331"/>
                      <a:pt x="361" y="331"/>
                    </a:cubicBezTo>
                    <a:cubicBezTo>
                      <a:pt x="361" y="331"/>
                      <a:pt x="351" y="330"/>
                      <a:pt x="344" y="323"/>
                    </a:cubicBezTo>
                    <a:cubicBezTo>
                      <a:pt x="337" y="316"/>
                      <a:pt x="334" y="299"/>
                      <a:pt x="334" y="299"/>
                    </a:cubicBezTo>
                    <a:cubicBezTo>
                      <a:pt x="320" y="300"/>
                      <a:pt x="320" y="300"/>
                      <a:pt x="320" y="300"/>
                    </a:cubicBezTo>
                    <a:cubicBezTo>
                      <a:pt x="319" y="289"/>
                      <a:pt x="319" y="289"/>
                      <a:pt x="319" y="289"/>
                    </a:cubicBezTo>
                    <a:cubicBezTo>
                      <a:pt x="319" y="289"/>
                      <a:pt x="308" y="278"/>
                      <a:pt x="295" y="267"/>
                    </a:cubicBezTo>
                    <a:cubicBezTo>
                      <a:pt x="282" y="256"/>
                      <a:pt x="285" y="236"/>
                      <a:pt x="285" y="236"/>
                    </a:cubicBezTo>
                    <a:cubicBezTo>
                      <a:pt x="285" y="236"/>
                      <a:pt x="263" y="228"/>
                      <a:pt x="259" y="224"/>
                    </a:cubicBezTo>
                    <a:cubicBezTo>
                      <a:pt x="255" y="220"/>
                      <a:pt x="256" y="203"/>
                      <a:pt x="256" y="203"/>
                    </a:cubicBezTo>
                    <a:cubicBezTo>
                      <a:pt x="256" y="203"/>
                      <a:pt x="238" y="198"/>
                      <a:pt x="232" y="193"/>
                    </a:cubicBezTo>
                    <a:cubicBezTo>
                      <a:pt x="226" y="188"/>
                      <a:pt x="193" y="168"/>
                      <a:pt x="193" y="168"/>
                    </a:cubicBezTo>
                    <a:cubicBezTo>
                      <a:pt x="193" y="168"/>
                      <a:pt x="193" y="156"/>
                      <a:pt x="191" y="152"/>
                    </a:cubicBezTo>
                    <a:cubicBezTo>
                      <a:pt x="189" y="148"/>
                      <a:pt x="218" y="156"/>
                      <a:pt x="218" y="156"/>
                    </a:cubicBezTo>
                    <a:cubicBezTo>
                      <a:pt x="218" y="156"/>
                      <a:pt x="237" y="142"/>
                      <a:pt x="243" y="132"/>
                    </a:cubicBezTo>
                    <a:cubicBezTo>
                      <a:pt x="249" y="122"/>
                      <a:pt x="230" y="120"/>
                      <a:pt x="212" y="112"/>
                    </a:cubicBezTo>
                    <a:cubicBezTo>
                      <a:pt x="194" y="104"/>
                      <a:pt x="214" y="98"/>
                      <a:pt x="214" y="98"/>
                    </a:cubicBezTo>
                    <a:cubicBezTo>
                      <a:pt x="214" y="98"/>
                      <a:pt x="192" y="80"/>
                      <a:pt x="184" y="79"/>
                    </a:cubicBezTo>
                    <a:cubicBezTo>
                      <a:pt x="176" y="78"/>
                      <a:pt x="179" y="90"/>
                      <a:pt x="172" y="98"/>
                    </a:cubicBezTo>
                    <a:cubicBezTo>
                      <a:pt x="165" y="106"/>
                      <a:pt x="160" y="90"/>
                      <a:pt x="160" y="90"/>
                    </a:cubicBezTo>
                    <a:cubicBezTo>
                      <a:pt x="151" y="90"/>
                      <a:pt x="151" y="90"/>
                      <a:pt x="151" y="90"/>
                    </a:cubicBezTo>
                    <a:cubicBezTo>
                      <a:pt x="151" y="90"/>
                      <a:pt x="138" y="76"/>
                      <a:pt x="128" y="63"/>
                    </a:cubicBezTo>
                    <a:cubicBezTo>
                      <a:pt x="118" y="50"/>
                      <a:pt x="131" y="41"/>
                      <a:pt x="127" y="37"/>
                    </a:cubicBezTo>
                    <a:cubicBezTo>
                      <a:pt x="123" y="33"/>
                      <a:pt x="118" y="40"/>
                      <a:pt x="118" y="40"/>
                    </a:cubicBezTo>
                    <a:cubicBezTo>
                      <a:pt x="118" y="40"/>
                      <a:pt x="102" y="22"/>
                      <a:pt x="96" y="15"/>
                    </a:cubicBezTo>
                    <a:cubicBezTo>
                      <a:pt x="93" y="12"/>
                      <a:pt x="92" y="7"/>
                      <a:pt x="91" y="2"/>
                    </a:cubicBezTo>
                    <a:cubicBezTo>
                      <a:pt x="67" y="0"/>
                      <a:pt x="67" y="0"/>
                      <a:pt x="67" y="0"/>
                    </a:cubicBezTo>
                    <a:cubicBezTo>
                      <a:pt x="67" y="0"/>
                      <a:pt x="59" y="9"/>
                      <a:pt x="60" y="22"/>
                    </a:cubicBezTo>
                    <a:cubicBezTo>
                      <a:pt x="61" y="35"/>
                      <a:pt x="79" y="47"/>
                      <a:pt x="79" y="47"/>
                    </a:cubicBezTo>
                    <a:cubicBezTo>
                      <a:pt x="79" y="72"/>
                      <a:pt x="79" y="72"/>
                      <a:pt x="79" y="72"/>
                    </a:cubicBezTo>
                    <a:cubicBezTo>
                      <a:pt x="50" y="70"/>
                      <a:pt x="50" y="70"/>
                      <a:pt x="50" y="70"/>
                    </a:cubicBezTo>
                    <a:cubicBezTo>
                      <a:pt x="48" y="57"/>
                      <a:pt x="48" y="57"/>
                      <a:pt x="48" y="57"/>
                    </a:cubicBezTo>
                    <a:cubicBezTo>
                      <a:pt x="26" y="67"/>
                      <a:pt x="26" y="67"/>
                      <a:pt x="26" y="67"/>
                    </a:cubicBezTo>
                    <a:cubicBezTo>
                      <a:pt x="26" y="74"/>
                      <a:pt x="26" y="74"/>
                      <a:pt x="26" y="74"/>
                    </a:cubicBezTo>
                    <a:cubicBezTo>
                      <a:pt x="21" y="82"/>
                      <a:pt x="21" y="82"/>
                      <a:pt x="21" y="82"/>
                    </a:cubicBezTo>
                    <a:cubicBezTo>
                      <a:pt x="26" y="89"/>
                      <a:pt x="26" y="89"/>
                      <a:pt x="26" y="89"/>
                    </a:cubicBezTo>
                    <a:cubicBezTo>
                      <a:pt x="26" y="89"/>
                      <a:pt x="18" y="92"/>
                      <a:pt x="9" y="95"/>
                    </a:cubicBezTo>
                    <a:cubicBezTo>
                      <a:pt x="0" y="98"/>
                      <a:pt x="2" y="110"/>
                      <a:pt x="2" y="110"/>
                    </a:cubicBezTo>
                    <a:cubicBezTo>
                      <a:pt x="6" y="111"/>
                      <a:pt x="17" y="121"/>
                      <a:pt x="17" y="12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4" name="Freeform 215"/>
              <p:cNvSpPr>
                <a:spLocks/>
              </p:cNvSpPr>
              <p:nvPr/>
            </p:nvSpPr>
            <p:spPr bwMode="gray">
              <a:xfrm>
                <a:off x="4311" y="-12581"/>
                <a:ext cx="992" cy="1890"/>
              </a:xfrm>
              <a:custGeom>
                <a:avLst/>
                <a:gdLst>
                  <a:gd name="T0" fmla="*/ 402 w 420"/>
                  <a:gd name="T1" fmla="*/ 258 h 800"/>
                  <a:gd name="T2" fmla="*/ 391 w 420"/>
                  <a:gd name="T3" fmla="*/ 238 h 800"/>
                  <a:gd name="T4" fmla="*/ 356 w 420"/>
                  <a:gd name="T5" fmla="*/ 189 h 800"/>
                  <a:gd name="T6" fmla="*/ 323 w 420"/>
                  <a:gd name="T7" fmla="*/ 138 h 800"/>
                  <a:gd name="T8" fmla="*/ 295 w 420"/>
                  <a:gd name="T9" fmla="*/ 119 h 800"/>
                  <a:gd name="T10" fmla="*/ 251 w 420"/>
                  <a:gd name="T11" fmla="*/ 136 h 800"/>
                  <a:gd name="T12" fmla="*/ 196 w 420"/>
                  <a:gd name="T13" fmla="*/ 145 h 800"/>
                  <a:gd name="T14" fmla="*/ 181 w 420"/>
                  <a:gd name="T15" fmla="*/ 115 h 800"/>
                  <a:gd name="T16" fmla="*/ 182 w 420"/>
                  <a:gd name="T17" fmla="*/ 87 h 800"/>
                  <a:gd name="T18" fmla="*/ 176 w 420"/>
                  <a:gd name="T19" fmla="*/ 51 h 800"/>
                  <a:gd name="T20" fmla="*/ 155 w 420"/>
                  <a:gd name="T21" fmla="*/ 54 h 800"/>
                  <a:gd name="T22" fmla="*/ 136 w 420"/>
                  <a:gd name="T23" fmla="*/ 15 h 800"/>
                  <a:gd name="T24" fmla="*/ 110 w 420"/>
                  <a:gd name="T25" fmla="*/ 1 h 800"/>
                  <a:gd name="T26" fmla="*/ 82 w 420"/>
                  <a:gd name="T27" fmla="*/ 21 h 800"/>
                  <a:gd name="T28" fmla="*/ 53 w 420"/>
                  <a:gd name="T29" fmla="*/ 43 h 800"/>
                  <a:gd name="T30" fmla="*/ 19 w 420"/>
                  <a:gd name="T31" fmla="*/ 64 h 800"/>
                  <a:gd name="T32" fmla="*/ 17 w 420"/>
                  <a:gd name="T33" fmla="*/ 102 h 800"/>
                  <a:gd name="T34" fmla="*/ 8 w 420"/>
                  <a:gd name="T35" fmla="*/ 120 h 800"/>
                  <a:gd name="T36" fmla="*/ 22 w 420"/>
                  <a:gd name="T37" fmla="*/ 145 h 800"/>
                  <a:gd name="T38" fmla="*/ 67 w 420"/>
                  <a:gd name="T39" fmla="*/ 188 h 800"/>
                  <a:gd name="T40" fmla="*/ 79 w 420"/>
                  <a:gd name="T41" fmla="*/ 219 h 800"/>
                  <a:gd name="T42" fmla="*/ 73 w 420"/>
                  <a:gd name="T43" fmla="*/ 236 h 800"/>
                  <a:gd name="T44" fmla="*/ 65 w 420"/>
                  <a:gd name="T45" fmla="*/ 279 h 800"/>
                  <a:gd name="T46" fmla="*/ 79 w 420"/>
                  <a:gd name="T47" fmla="*/ 326 h 800"/>
                  <a:gd name="T48" fmla="*/ 112 w 420"/>
                  <a:gd name="T49" fmla="*/ 409 h 800"/>
                  <a:gd name="T50" fmla="*/ 133 w 420"/>
                  <a:gd name="T51" fmla="*/ 450 h 800"/>
                  <a:gd name="T52" fmla="*/ 110 w 420"/>
                  <a:gd name="T53" fmla="*/ 522 h 800"/>
                  <a:gd name="T54" fmla="*/ 98 w 420"/>
                  <a:gd name="T55" fmla="*/ 567 h 800"/>
                  <a:gd name="T56" fmla="*/ 84 w 420"/>
                  <a:gd name="T57" fmla="*/ 676 h 800"/>
                  <a:gd name="T58" fmla="*/ 101 w 420"/>
                  <a:gd name="T59" fmla="*/ 653 h 800"/>
                  <a:gd name="T60" fmla="*/ 132 w 420"/>
                  <a:gd name="T61" fmla="*/ 698 h 800"/>
                  <a:gd name="T62" fmla="*/ 159 w 420"/>
                  <a:gd name="T63" fmla="*/ 743 h 800"/>
                  <a:gd name="T64" fmla="*/ 184 w 420"/>
                  <a:gd name="T65" fmla="*/ 754 h 800"/>
                  <a:gd name="T66" fmla="*/ 198 w 420"/>
                  <a:gd name="T67" fmla="*/ 749 h 800"/>
                  <a:gd name="T68" fmla="*/ 222 w 420"/>
                  <a:gd name="T69" fmla="*/ 765 h 800"/>
                  <a:gd name="T70" fmla="*/ 226 w 420"/>
                  <a:gd name="T71" fmla="*/ 791 h 800"/>
                  <a:gd name="T72" fmla="*/ 268 w 420"/>
                  <a:gd name="T73" fmla="*/ 792 h 800"/>
                  <a:gd name="T74" fmla="*/ 261 w 420"/>
                  <a:gd name="T75" fmla="*/ 755 h 800"/>
                  <a:gd name="T76" fmla="*/ 215 w 420"/>
                  <a:gd name="T77" fmla="*/ 727 h 800"/>
                  <a:gd name="T78" fmla="*/ 190 w 420"/>
                  <a:gd name="T79" fmla="*/ 705 h 800"/>
                  <a:gd name="T80" fmla="*/ 190 w 420"/>
                  <a:gd name="T81" fmla="*/ 679 h 800"/>
                  <a:gd name="T82" fmla="*/ 165 w 420"/>
                  <a:gd name="T83" fmla="*/ 635 h 800"/>
                  <a:gd name="T84" fmla="*/ 131 w 420"/>
                  <a:gd name="T85" fmla="*/ 608 h 800"/>
                  <a:gd name="T86" fmla="*/ 120 w 420"/>
                  <a:gd name="T87" fmla="*/ 524 h 800"/>
                  <a:gd name="T88" fmla="*/ 138 w 420"/>
                  <a:gd name="T89" fmla="*/ 456 h 800"/>
                  <a:gd name="T90" fmla="*/ 147 w 420"/>
                  <a:gd name="T91" fmla="*/ 396 h 800"/>
                  <a:gd name="T92" fmla="*/ 158 w 420"/>
                  <a:gd name="T93" fmla="*/ 374 h 800"/>
                  <a:gd name="T94" fmla="*/ 201 w 420"/>
                  <a:gd name="T95" fmla="*/ 381 h 800"/>
                  <a:gd name="T96" fmla="*/ 199 w 420"/>
                  <a:gd name="T97" fmla="*/ 419 h 800"/>
                  <a:gd name="T98" fmla="*/ 265 w 420"/>
                  <a:gd name="T99" fmla="*/ 457 h 800"/>
                  <a:gd name="T100" fmla="*/ 287 w 420"/>
                  <a:gd name="T101" fmla="*/ 431 h 800"/>
                  <a:gd name="T102" fmla="*/ 276 w 420"/>
                  <a:gd name="T103" fmla="*/ 402 h 800"/>
                  <a:gd name="T104" fmla="*/ 267 w 420"/>
                  <a:gd name="T105" fmla="*/ 371 h 800"/>
                  <a:gd name="T106" fmla="*/ 313 w 420"/>
                  <a:gd name="T107" fmla="*/ 327 h 800"/>
                  <a:gd name="T108" fmla="*/ 368 w 420"/>
                  <a:gd name="T109" fmla="*/ 325 h 800"/>
                  <a:gd name="T110" fmla="*/ 410 w 420"/>
                  <a:gd name="T111" fmla="*/ 3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0" h="800">
                    <a:moveTo>
                      <a:pt x="395" y="285"/>
                    </a:moveTo>
                    <a:cubicBezTo>
                      <a:pt x="393" y="281"/>
                      <a:pt x="408" y="268"/>
                      <a:pt x="402" y="258"/>
                    </a:cubicBezTo>
                    <a:cubicBezTo>
                      <a:pt x="396" y="248"/>
                      <a:pt x="393" y="255"/>
                      <a:pt x="393" y="255"/>
                    </a:cubicBezTo>
                    <a:cubicBezTo>
                      <a:pt x="393" y="255"/>
                      <a:pt x="391" y="242"/>
                      <a:pt x="391" y="238"/>
                    </a:cubicBezTo>
                    <a:cubicBezTo>
                      <a:pt x="391" y="234"/>
                      <a:pt x="373" y="227"/>
                      <a:pt x="368" y="218"/>
                    </a:cubicBezTo>
                    <a:cubicBezTo>
                      <a:pt x="363" y="209"/>
                      <a:pt x="356" y="189"/>
                      <a:pt x="356" y="189"/>
                    </a:cubicBezTo>
                    <a:cubicBezTo>
                      <a:pt x="355" y="161"/>
                      <a:pt x="355" y="161"/>
                      <a:pt x="355" y="161"/>
                    </a:cubicBezTo>
                    <a:cubicBezTo>
                      <a:pt x="355" y="161"/>
                      <a:pt x="341" y="149"/>
                      <a:pt x="323" y="138"/>
                    </a:cubicBezTo>
                    <a:cubicBezTo>
                      <a:pt x="305" y="127"/>
                      <a:pt x="318" y="121"/>
                      <a:pt x="310" y="119"/>
                    </a:cubicBezTo>
                    <a:cubicBezTo>
                      <a:pt x="302" y="117"/>
                      <a:pt x="295" y="119"/>
                      <a:pt x="295" y="119"/>
                    </a:cubicBezTo>
                    <a:cubicBezTo>
                      <a:pt x="295" y="119"/>
                      <a:pt x="282" y="110"/>
                      <a:pt x="272" y="111"/>
                    </a:cubicBezTo>
                    <a:cubicBezTo>
                      <a:pt x="262" y="112"/>
                      <a:pt x="265" y="137"/>
                      <a:pt x="251" y="136"/>
                    </a:cubicBezTo>
                    <a:cubicBezTo>
                      <a:pt x="237" y="135"/>
                      <a:pt x="223" y="124"/>
                      <a:pt x="216" y="122"/>
                    </a:cubicBezTo>
                    <a:cubicBezTo>
                      <a:pt x="209" y="120"/>
                      <a:pt x="196" y="145"/>
                      <a:pt x="196" y="145"/>
                    </a:cubicBezTo>
                    <a:cubicBezTo>
                      <a:pt x="196" y="145"/>
                      <a:pt x="177" y="161"/>
                      <a:pt x="167" y="158"/>
                    </a:cubicBezTo>
                    <a:cubicBezTo>
                      <a:pt x="157" y="155"/>
                      <a:pt x="181" y="124"/>
                      <a:pt x="181" y="115"/>
                    </a:cubicBezTo>
                    <a:cubicBezTo>
                      <a:pt x="181" y="106"/>
                      <a:pt x="168" y="107"/>
                      <a:pt x="168" y="107"/>
                    </a:cubicBezTo>
                    <a:cubicBezTo>
                      <a:pt x="168" y="107"/>
                      <a:pt x="182" y="96"/>
                      <a:pt x="182" y="87"/>
                    </a:cubicBezTo>
                    <a:cubicBezTo>
                      <a:pt x="182" y="78"/>
                      <a:pt x="174" y="71"/>
                      <a:pt x="174" y="71"/>
                    </a:cubicBezTo>
                    <a:cubicBezTo>
                      <a:pt x="174" y="71"/>
                      <a:pt x="176" y="65"/>
                      <a:pt x="176" y="51"/>
                    </a:cubicBezTo>
                    <a:cubicBezTo>
                      <a:pt x="176" y="37"/>
                      <a:pt x="153" y="46"/>
                      <a:pt x="153" y="46"/>
                    </a:cubicBezTo>
                    <a:cubicBezTo>
                      <a:pt x="155" y="54"/>
                      <a:pt x="155" y="54"/>
                      <a:pt x="155" y="54"/>
                    </a:cubicBezTo>
                    <a:cubicBezTo>
                      <a:pt x="155" y="54"/>
                      <a:pt x="142" y="54"/>
                      <a:pt x="136" y="49"/>
                    </a:cubicBezTo>
                    <a:cubicBezTo>
                      <a:pt x="130" y="44"/>
                      <a:pt x="137" y="23"/>
                      <a:pt x="136" y="15"/>
                    </a:cubicBezTo>
                    <a:cubicBezTo>
                      <a:pt x="135" y="7"/>
                      <a:pt x="125" y="12"/>
                      <a:pt x="125" y="12"/>
                    </a:cubicBezTo>
                    <a:cubicBezTo>
                      <a:pt x="125" y="12"/>
                      <a:pt x="114" y="2"/>
                      <a:pt x="110" y="1"/>
                    </a:cubicBezTo>
                    <a:cubicBezTo>
                      <a:pt x="106" y="0"/>
                      <a:pt x="87" y="6"/>
                      <a:pt x="87" y="6"/>
                    </a:cubicBezTo>
                    <a:cubicBezTo>
                      <a:pt x="82" y="21"/>
                      <a:pt x="82" y="21"/>
                      <a:pt x="82" y="21"/>
                    </a:cubicBezTo>
                    <a:cubicBezTo>
                      <a:pt x="65" y="22"/>
                      <a:pt x="65" y="22"/>
                      <a:pt x="65" y="22"/>
                    </a:cubicBezTo>
                    <a:cubicBezTo>
                      <a:pt x="65" y="22"/>
                      <a:pt x="63" y="40"/>
                      <a:pt x="53" y="43"/>
                    </a:cubicBezTo>
                    <a:cubicBezTo>
                      <a:pt x="43" y="46"/>
                      <a:pt x="34" y="35"/>
                      <a:pt x="23" y="37"/>
                    </a:cubicBezTo>
                    <a:cubicBezTo>
                      <a:pt x="12" y="39"/>
                      <a:pt x="20" y="55"/>
                      <a:pt x="19" y="64"/>
                    </a:cubicBezTo>
                    <a:cubicBezTo>
                      <a:pt x="18" y="73"/>
                      <a:pt x="8" y="74"/>
                      <a:pt x="7" y="78"/>
                    </a:cubicBezTo>
                    <a:cubicBezTo>
                      <a:pt x="6" y="82"/>
                      <a:pt x="17" y="93"/>
                      <a:pt x="17" y="102"/>
                    </a:cubicBezTo>
                    <a:cubicBezTo>
                      <a:pt x="17" y="111"/>
                      <a:pt x="6" y="105"/>
                      <a:pt x="3" y="108"/>
                    </a:cubicBezTo>
                    <a:cubicBezTo>
                      <a:pt x="0" y="111"/>
                      <a:pt x="3" y="116"/>
                      <a:pt x="8" y="120"/>
                    </a:cubicBezTo>
                    <a:cubicBezTo>
                      <a:pt x="13" y="124"/>
                      <a:pt x="26" y="130"/>
                      <a:pt x="26" y="130"/>
                    </a:cubicBezTo>
                    <a:cubicBezTo>
                      <a:pt x="22" y="145"/>
                      <a:pt x="22" y="145"/>
                      <a:pt x="22" y="145"/>
                    </a:cubicBezTo>
                    <a:cubicBezTo>
                      <a:pt x="22" y="145"/>
                      <a:pt x="27" y="148"/>
                      <a:pt x="30" y="158"/>
                    </a:cubicBezTo>
                    <a:cubicBezTo>
                      <a:pt x="33" y="168"/>
                      <a:pt x="59" y="177"/>
                      <a:pt x="67" y="188"/>
                    </a:cubicBezTo>
                    <a:cubicBezTo>
                      <a:pt x="75" y="199"/>
                      <a:pt x="61" y="194"/>
                      <a:pt x="66" y="206"/>
                    </a:cubicBezTo>
                    <a:cubicBezTo>
                      <a:pt x="71" y="218"/>
                      <a:pt x="79" y="219"/>
                      <a:pt x="79" y="219"/>
                    </a:cubicBezTo>
                    <a:cubicBezTo>
                      <a:pt x="79" y="219"/>
                      <a:pt x="85" y="211"/>
                      <a:pt x="85" y="224"/>
                    </a:cubicBezTo>
                    <a:cubicBezTo>
                      <a:pt x="85" y="237"/>
                      <a:pt x="73" y="236"/>
                      <a:pt x="73" y="236"/>
                    </a:cubicBezTo>
                    <a:cubicBezTo>
                      <a:pt x="73" y="236"/>
                      <a:pt x="76" y="247"/>
                      <a:pt x="76" y="253"/>
                    </a:cubicBezTo>
                    <a:cubicBezTo>
                      <a:pt x="76" y="259"/>
                      <a:pt x="75" y="269"/>
                      <a:pt x="65" y="279"/>
                    </a:cubicBezTo>
                    <a:cubicBezTo>
                      <a:pt x="55" y="289"/>
                      <a:pt x="63" y="302"/>
                      <a:pt x="63" y="302"/>
                    </a:cubicBezTo>
                    <a:cubicBezTo>
                      <a:pt x="63" y="302"/>
                      <a:pt x="75" y="316"/>
                      <a:pt x="79" y="326"/>
                    </a:cubicBezTo>
                    <a:cubicBezTo>
                      <a:pt x="83" y="336"/>
                      <a:pt x="105" y="349"/>
                      <a:pt x="109" y="364"/>
                    </a:cubicBezTo>
                    <a:cubicBezTo>
                      <a:pt x="113" y="379"/>
                      <a:pt x="108" y="403"/>
                      <a:pt x="112" y="409"/>
                    </a:cubicBezTo>
                    <a:cubicBezTo>
                      <a:pt x="116" y="415"/>
                      <a:pt x="131" y="427"/>
                      <a:pt x="131" y="427"/>
                    </a:cubicBezTo>
                    <a:cubicBezTo>
                      <a:pt x="131" y="427"/>
                      <a:pt x="129" y="437"/>
                      <a:pt x="133" y="450"/>
                    </a:cubicBezTo>
                    <a:cubicBezTo>
                      <a:pt x="137" y="463"/>
                      <a:pt x="130" y="488"/>
                      <a:pt x="127" y="498"/>
                    </a:cubicBezTo>
                    <a:cubicBezTo>
                      <a:pt x="124" y="508"/>
                      <a:pt x="119" y="515"/>
                      <a:pt x="110" y="522"/>
                    </a:cubicBezTo>
                    <a:cubicBezTo>
                      <a:pt x="101" y="529"/>
                      <a:pt x="109" y="536"/>
                      <a:pt x="108" y="545"/>
                    </a:cubicBezTo>
                    <a:cubicBezTo>
                      <a:pt x="107" y="554"/>
                      <a:pt x="98" y="567"/>
                      <a:pt x="98" y="567"/>
                    </a:cubicBezTo>
                    <a:cubicBezTo>
                      <a:pt x="98" y="567"/>
                      <a:pt x="86" y="599"/>
                      <a:pt x="84" y="615"/>
                    </a:cubicBezTo>
                    <a:cubicBezTo>
                      <a:pt x="82" y="631"/>
                      <a:pt x="84" y="676"/>
                      <a:pt x="84" y="676"/>
                    </a:cubicBezTo>
                    <a:cubicBezTo>
                      <a:pt x="84" y="676"/>
                      <a:pt x="94" y="686"/>
                      <a:pt x="96" y="676"/>
                    </a:cubicBezTo>
                    <a:cubicBezTo>
                      <a:pt x="97" y="666"/>
                      <a:pt x="97" y="642"/>
                      <a:pt x="101" y="653"/>
                    </a:cubicBezTo>
                    <a:cubicBezTo>
                      <a:pt x="104" y="665"/>
                      <a:pt x="96" y="665"/>
                      <a:pt x="110" y="667"/>
                    </a:cubicBezTo>
                    <a:cubicBezTo>
                      <a:pt x="124" y="668"/>
                      <a:pt x="132" y="698"/>
                      <a:pt x="132" y="698"/>
                    </a:cubicBezTo>
                    <a:cubicBezTo>
                      <a:pt x="155" y="718"/>
                      <a:pt x="155" y="718"/>
                      <a:pt x="155" y="718"/>
                    </a:cubicBezTo>
                    <a:cubicBezTo>
                      <a:pt x="155" y="718"/>
                      <a:pt x="150" y="729"/>
                      <a:pt x="159" y="743"/>
                    </a:cubicBezTo>
                    <a:cubicBezTo>
                      <a:pt x="165" y="754"/>
                      <a:pt x="173" y="762"/>
                      <a:pt x="177" y="766"/>
                    </a:cubicBezTo>
                    <a:cubicBezTo>
                      <a:pt x="181" y="762"/>
                      <a:pt x="184" y="758"/>
                      <a:pt x="184" y="754"/>
                    </a:cubicBezTo>
                    <a:cubicBezTo>
                      <a:pt x="183" y="745"/>
                      <a:pt x="182" y="739"/>
                      <a:pt x="189" y="738"/>
                    </a:cubicBezTo>
                    <a:cubicBezTo>
                      <a:pt x="196" y="737"/>
                      <a:pt x="198" y="749"/>
                      <a:pt x="198" y="749"/>
                    </a:cubicBezTo>
                    <a:cubicBezTo>
                      <a:pt x="198" y="749"/>
                      <a:pt x="209" y="749"/>
                      <a:pt x="216" y="753"/>
                    </a:cubicBezTo>
                    <a:cubicBezTo>
                      <a:pt x="223" y="757"/>
                      <a:pt x="222" y="765"/>
                      <a:pt x="222" y="765"/>
                    </a:cubicBezTo>
                    <a:cubicBezTo>
                      <a:pt x="222" y="765"/>
                      <a:pt x="229" y="763"/>
                      <a:pt x="229" y="769"/>
                    </a:cubicBezTo>
                    <a:cubicBezTo>
                      <a:pt x="229" y="775"/>
                      <a:pt x="213" y="787"/>
                      <a:pt x="226" y="791"/>
                    </a:cubicBezTo>
                    <a:cubicBezTo>
                      <a:pt x="239" y="795"/>
                      <a:pt x="238" y="785"/>
                      <a:pt x="249" y="784"/>
                    </a:cubicBezTo>
                    <a:cubicBezTo>
                      <a:pt x="260" y="783"/>
                      <a:pt x="262" y="800"/>
                      <a:pt x="268" y="792"/>
                    </a:cubicBezTo>
                    <a:cubicBezTo>
                      <a:pt x="272" y="787"/>
                      <a:pt x="277" y="776"/>
                      <a:pt x="280" y="768"/>
                    </a:cubicBezTo>
                    <a:cubicBezTo>
                      <a:pt x="271" y="761"/>
                      <a:pt x="261" y="755"/>
                      <a:pt x="261" y="755"/>
                    </a:cubicBezTo>
                    <a:cubicBezTo>
                      <a:pt x="261" y="755"/>
                      <a:pt x="256" y="731"/>
                      <a:pt x="253" y="721"/>
                    </a:cubicBezTo>
                    <a:cubicBezTo>
                      <a:pt x="250" y="711"/>
                      <a:pt x="223" y="731"/>
                      <a:pt x="215" y="727"/>
                    </a:cubicBezTo>
                    <a:cubicBezTo>
                      <a:pt x="208" y="723"/>
                      <a:pt x="201" y="686"/>
                      <a:pt x="196" y="689"/>
                    </a:cubicBezTo>
                    <a:cubicBezTo>
                      <a:pt x="191" y="693"/>
                      <a:pt x="196" y="704"/>
                      <a:pt x="190" y="705"/>
                    </a:cubicBezTo>
                    <a:cubicBezTo>
                      <a:pt x="184" y="706"/>
                      <a:pt x="169" y="683"/>
                      <a:pt x="177" y="675"/>
                    </a:cubicBezTo>
                    <a:cubicBezTo>
                      <a:pt x="185" y="667"/>
                      <a:pt x="182" y="682"/>
                      <a:pt x="190" y="679"/>
                    </a:cubicBezTo>
                    <a:cubicBezTo>
                      <a:pt x="198" y="676"/>
                      <a:pt x="180" y="645"/>
                      <a:pt x="178" y="639"/>
                    </a:cubicBezTo>
                    <a:cubicBezTo>
                      <a:pt x="176" y="633"/>
                      <a:pt x="165" y="635"/>
                      <a:pt x="165" y="635"/>
                    </a:cubicBezTo>
                    <a:cubicBezTo>
                      <a:pt x="166" y="598"/>
                      <a:pt x="166" y="598"/>
                      <a:pt x="166" y="598"/>
                    </a:cubicBezTo>
                    <a:cubicBezTo>
                      <a:pt x="131" y="608"/>
                      <a:pt x="131" y="608"/>
                      <a:pt x="131" y="608"/>
                    </a:cubicBezTo>
                    <a:cubicBezTo>
                      <a:pt x="131" y="608"/>
                      <a:pt x="127" y="549"/>
                      <a:pt x="126" y="542"/>
                    </a:cubicBezTo>
                    <a:cubicBezTo>
                      <a:pt x="125" y="534"/>
                      <a:pt x="120" y="524"/>
                      <a:pt x="120" y="524"/>
                    </a:cubicBezTo>
                    <a:cubicBezTo>
                      <a:pt x="120" y="524"/>
                      <a:pt x="136" y="516"/>
                      <a:pt x="137" y="498"/>
                    </a:cubicBezTo>
                    <a:cubicBezTo>
                      <a:pt x="138" y="479"/>
                      <a:pt x="138" y="456"/>
                      <a:pt x="138" y="456"/>
                    </a:cubicBezTo>
                    <a:cubicBezTo>
                      <a:pt x="138" y="456"/>
                      <a:pt x="152" y="449"/>
                      <a:pt x="153" y="425"/>
                    </a:cubicBezTo>
                    <a:cubicBezTo>
                      <a:pt x="154" y="400"/>
                      <a:pt x="147" y="396"/>
                      <a:pt x="147" y="396"/>
                    </a:cubicBezTo>
                    <a:cubicBezTo>
                      <a:pt x="151" y="374"/>
                      <a:pt x="151" y="374"/>
                      <a:pt x="151" y="374"/>
                    </a:cubicBezTo>
                    <a:cubicBezTo>
                      <a:pt x="158" y="374"/>
                      <a:pt x="158" y="374"/>
                      <a:pt x="158" y="374"/>
                    </a:cubicBezTo>
                    <a:cubicBezTo>
                      <a:pt x="158" y="374"/>
                      <a:pt x="159" y="366"/>
                      <a:pt x="171" y="367"/>
                    </a:cubicBezTo>
                    <a:cubicBezTo>
                      <a:pt x="182" y="367"/>
                      <a:pt x="201" y="381"/>
                      <a:pt x="201" y="381"/>
                    </a:cubicBezTo>
                    <a:cubicBezTo>
                      <a:pt x="193" y="387"/>
                      <a:pt x="193" y="387"/>
                      <a:pt x="193" y="387"/>
                    </a:cubicBezTo>
                    <a:cubicBezTo>
                      <a:pt x="193" y="387"/>
                      <a:pt x="188" y="419"/>
                      <a:pt x="199" y="419"/>
                    </a:cubicBezTo>
                    <a:cubicBezTo>
                      <a:pt x="211" y="420"/>
                      <a:pt x="247" y="403"/>
                      <a:pt x="247" y="403"/>
                    </a:cubicBezTo>
                    <a:cubicBezTo>
                      <a:pt x="265" y="457"/>
                      <a:pt x="265" y="457"/>
                      <a:pt x="265" y="457"/>
                    </a:cubicBezTo>
                    <a:cubicBezTo>
                      <a:pt x="265" y="457"/>
                      <a:pt x="273" y="445"/>
                      <a:pt x="284" y="450"/>
                    </a:cubicBezTo>
                    <a:cubicBezTo>
                      <a:pt x="287" y="431"/>
                      <a:pt x="287" y="431"/>
                      <a:pt x="287" y="431"/>
                    </a:cubicBezTo>
                    <a:cubicBezTo>
                      <a:pt x="276" y="421"/>
                      <a:pt x="276" y="421"/>
                      <a:pt x="276" y="421"/>
                    </a:cubicBezTo>
                    <a:cubicBezTo>
                      <a:pt x="276" y="402"/>
                      <a:pt x="276" y="402"/>
                      <a:pt x="276" y="402"/>
                    </a:cubicBezTo>
                    <a:cubicBezTo>
                      <a:pt x="269" y="396"/>
                      <a:pt x="269" y="396"/>
                      <a:pt x="269" y="396"/>
                    </a:cubicBezTo>
                    <a:cubicBezTo>
                      <a:pt x="267" y="371"/>
                      <a:pt x="267" y="371"/>
                      <a:pt x="267" y="371"/>
                    </a:cubicBezTo>
                    <a:cubicBezTo>
                      <a:pt x="286" y="351"/>
                      <a:pt x="286" y="351"/>
                      <a:pt x="286" y="351"/>
                    </a:cubicBezTo>
                    <a:cubicBezTo>
                      <a:pt x="286" y="351"/>
                      <a:pt x="286" y="332"/>
                      <a:pt x="313" y="327"/>
                    </a:cubicBezTo>
                    <a:cubicBezTo>
                      <a:pt x="340" y="322"/>
                      <a:pt x="341" y="332"/>
                      <a:pt x="341" y="332"/>
                    </a:cubicBezTo>
                    <a:cubicBezTo>
                      <a:pt x="341" y="332"/>
                      <a:pt x="363" y="326"/>
                      <a:pt x="368" y="325"/>
                    </a:cubicBezTo>
                    <a:cubicBezTo>
                      <a:pt x="373" y="324"/>
                      <a:pt x="390" y="333"/>
                      <a:pt x="390" y="333"/>
                    </a:cubicBezTo>
                    <a:cubicBezTo>
                      <a:pt x="390" y="333"/>
                      <a:pt x="400" y="328"/>
                      <a:pt x="410" y="316"/>
                    </a:cubicBezTo>
                    <a:cubicBezTo>
                      <a:pt x="420" y="304"/>
                      <a:pt x="397" y="289"/>
                      <a:pt x="395" y="28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5" name="Freeform 216"/>
              <p:cNvSpPr>
                <a:spLocks/>
              </p:cNvSpPr>
              <p:nvPr/>
            </p:nvSpPr>
            <p:spPr bwMode="gray">
              <a:xfrm>
                <a:off x="4778" y="-12949"/>
                <a:ext cx="962" cy="1878"/>
              </a:xfrm>
              <a:custGeom>
                <a:avLst/>
                <a:gdLst>
                  <a:gd name="T0" fmla="*/ 6 w 407"/>
                  <a:gd name="T1" fmla="*/ 62 h 795"/>
                  <a:gd name="T2" fmla="*/ 37 w 407"/>
                  <a:gd name="T3" fmla="*/ 84 h 795"/>
                  <a:gd name="T4" fmla="*/ 61 w 407"/>
                  <a:gd name="T5" fmla="*/ 137 h 795"/>
                  <a:gd name="T6" fmla="*/ 82 w 407"/>
                  <a:gd name="T7" fmla="*/ 145 h 795"/>
                  <a:gd name="T8" fmla="*/ 124 w 407"/>
                  <a:gd name="T9" fmla="*/ 145 h 795"/>
                  <a:gd name="T10" fmla="*/ 153 w 407"/>
                  <a:gd name="T11" fmla="*/ 179 h 795"/>
                  <a:gd name="T12" fmla="*/ 101 w 407"/>
                  <a:gd name="T13" fmla="*/ 199 h 795"/>
                  <a:gd name="T14" fmla="*/ 142 w 407"/>
                  <a:gd name="T15" fmla="*/ 240 h 795"/>
                  <a:gd name="T16" fmla="*/ 169 w 407"/>
                  <a:gd name="T17" fmla="*/ 271 h 795"/>
                  <a:gd name="T18" fmla="*/ 205 w 407"/>
                  <a:gd name="T19" fmla="*/ 314 h 795"/>
                  <a:gd name="T20" fmla="*/ 230 w 407"/>
                  <a:gd name="T21" fmla="*/ 347 h 795"/>
                  <a:gd name="T22" fmla="*/ 254 w 407"/>
                  <a:gd name="T23" fmla="*/ 370 h 795"/>
                  <a:gd name="T24" fmla="*/ 287 w 407"/>
                  <a:gd name="T25" fmla="*/ 397 h 795"/>
                  <a:gd name="T26" fmla="*/ 312 w 407"/>
                  <a:gd name="T27" fmla="*/ 436 h 795"/>
                  <a:gd name="T28" fmla="*/ 310 w 407"/>
                  <a:gd name="T29" fmla="*/ 470 h 795"/>
                  <a:gd name="T30" fmla="*/ 300 w 407"/>
                  <a:gd name="T31" fmla="*/ 505 h 795"/>
                  <a:gd name="T32" fmla="*/ 306 w 407"/>
                  <a:gd name="T33" fmla="*/ 545 h 795"/>
                  <a:gd name="T34" fmla="*/ 314 w 407"/>
                  <a:gd name="T35" fmla="*/ 598 h 795"/>
                  <a:gd name="T36" fmla="*/ 291 w 407"/>
                  <a:gd name="T37" fmla="*/ 610 h 795"/>
                  <a:gd name="T38" fmla="*/ 273 w 407"/>
                  <a:gd name="T39" fmla="*/ 625 h 795"/>
                  <a:gd name="T40" fmla="*/ 252 w 407"/>
                  <a:gd name="T41" fmla="*/ 659 h 795"/>
                  <a:gd name="T42" fmla="*/ 238 w 407"/>
                  <a:gd name="T43" fmla="*/ 663 h 795"/>
                  <a:gd name="T44" fmla="*/ 204 w 407"/>
                  <a:gd name="T45" fmla="*/ 670 h 795"/>
                  <a:gd name="T46" fmla="*/ 180 w 407"/>
                  <a:gd name="T47" fmla="*/ 703 h 795"/>
                  <a:gd name="T48" fmla="*/ 196 w 407"/>
                  <a:gd name="T49" fmla="*/ 734 h 795"/>
                  <a:gd name="T50" fmla="*/ 194 w 407"/>
                  <a:gd name="T51" fmla="*/ 789 h 795"/>
                  <a:gd name="T52" fmla="*/ 228 w 407"/>
                  <a:gd name="T53" fmla="*/ 783 h 795"/>
                  <a:gd name="T54" fmla="*/ 255 w 407"/>
                  <a:gd name="T55" fmla="*/ 752 h 795"/>
                  <a:gd name="T56" fmla="*/ 285 w 407"/>
                  <a:gd name="T57" fmla="*/ 735 h 795"/>
                  <a:gd name="T58" fmla="*/ 300 w 407"/>
                  <a:gd name="T59" fmla="*/ 693 h 795"/>
                  <a:gd name="T60" fmla="*/ 391 w 407"/>
                  <a:gd name="T61" fmla="*/ 639 h 795"/>
                  <a:gd name="T62" fmla="*/ 385 w 407"/>
                  <a:gd name="T63" fmla="*/ 539 h 795"/>
                  <a:gd name="T64" fmla="*/ 390 w 407"/>
                  <a:gd name="T65" fmla="*/ 485 h 795"/>
                  <a:gd name="T66" fmla="*/ 363 w 407"/>
                  <a:gd name="T67" fmla="*/ 418 h 795"/>
                  <a:gd name="T68" fmla="*/ 256 w 407"/>
                  <a:gd name="T69" fmla="*/ 332 h 795"/>
                  <a:gd name="T70" fmla="*/ 193 w 407"/>
                  <a:gd name="T71" fmla="*/ 235 h 795"/>
                  <a:gd name="T72" fmla="*/ 197 w 407"/>
                  <a:gd name="T73" fmla="*/ 160 h 795"/>
                  <a:gd name="T74" fmla="*/ 229 w 407"/>
                  <a:gd name="T75" fmla="*/ 129 h 795"/>
                  <a:gd name="T76" fmla="*/ 259 w 407"/>
                  <a:gd name="T77" fmla="*/ 100 h 795"/>
                  <a:gd name="T78" fmla="*/ 257 w 407"/>
                  <a:gd name="T79" fmla="*/ 92 h 795"/>
                  <a:gd name="T80" fmla="*/ 218 w 407"/>
                  <a:gd name="T81" fmla="*/ 75 h 795"/>
                  <a:gd name="T82" fmla="*/ 207 w 407"/>
                  <a:gd name="T83" fmla="*/ 61 h 795"/>
                  <a:gd name="T84" fmla="*/ 196 w 407"/>
                  <a:gd name="T85" fmla="*/ 47 h 795"/>
                  <a:gd name="T86" fmla="*/ 182 w 407"/>
                  <a:gd name="T87" fmla="*/ 25 h 795"/>
                  <a:gd name="T88" fmla="*/ 156 w 407"/>
                  <a:gd name="T89" fmla="*/ 22 h 795"/>
                  <a:gd name="T90" fmla="*/ 115 w 407"/>
                  <a:gd name="T91" fmla="*/ 9 h 795"/>
                  <a:gd name="T92" fmla="*/ 95 w 407"/>
                  <a:gd name="T93" fmla="*/ 36 h 795"/>
                  <a:gd name="T94" fmla="*/ 80 w 407"/>
                  <a:gd name="T95" fmla="*/ 29 h 795"/>
                  <a:gd name="T96" fmla="*/ 72 w 407"/>
                  <a:gd name="T97" fmla="*/ 42 h 795"/>
                  <a:gd name="T98" fmla="*/ 58 w 407"/>
                  <a:gd name="T99" fmla="*/ 30 h 795"/>
                  <a:gd name="T100" fmla="*/ 48 w 407"/>
                  <a:gd name="T101" fmla="*/ 31 h 795"/>
                  <a:gd name="T102" fmla="*/ 4 w 407"/>
                  <a:gd name="T103" fmla="*/ 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795">
                    <a:moveTo>
                      <a:pt x="4" y="32"/>
                    </a:moveTo>
                    <a:cubicBezTo>
                      <a:pt x="0" y="40"/>
                      <a:pt x="0" y="55"/>
                      <a:pt x="6" y="62"/>
                    </a:cubicBezTo>
                    <a:cubicBezTo>
                      <a:pt x="12" y="69"/>
                      <a:pt x="28" y="87"/>
                      <a:pt x="28" y="87"/>
                    </a:cubicBezTo>
                    <a:cubicBezTo>
                      <a:pt x="28" y="87"/>
                      <a:pt x="33" y="80"/>
                      <a:pt x="37" y="84"/>
                    </a:cubicBezTo>
                    <a:cubicBezTo>
                      <a:pt x="41" y="88"/>
                      <a:pt x="28" y="97"/>
                      <a:pt x="38" y="110"/>
                    </a:cubicBezTo>
                    <a:cubicBezTo>
                      <a:pt x="48" y="123"/>
                      <a:pt x="61" y="137"/>
                      <a:pt x="61" y="137"/>
                    </a:cubicBezTo>
                    <a:cubicBezTo>
                      <a:pt x="70" y="137"/>
                      <a:pt x="70" y="137"/>
                      <a:pt x="70" y="137"/>
                    </a:cubicBezTo>
                    <a:cubicBezTo>
                      <a:pt x="70" y="137"/>
                      <a:pt x="75" y="153"/>
                      <a:pt x="82" y="145"/>
                    </a:cubicBezTo>
                    <a:cubicBezTo>
                      <a:pt x="89" y="137"/>
                      <a:pt x="86" y="125"/>
                      <a:pt x="94" y="126"/>
                    </a:cubicBezTo>
                    <a:cubicBezTo>
                      <a:pt x="102" y="127"/>
                      <a:pt x="124" y="145"/>
                      <a:pt x="124" y="145"/>
                    </a:cubicBezTo>
                    <a:cubicBezTo>
                      <a:pt x="124" y="145"/>
                      <a:pt x="104" y="151"/>
                      <a:pt x="122" y="159"/>
                    </a:cubicBezTo>
                    <a:cubicBezTo>
                      <a:pt x="140" y="167"/>
                      <a:pt x="159" y="169"/>
                      <a:pt x="153" y="179"/>
                    </a:cubicBezTo>
                    <a:cubicBezTo>
                      <a:pt x="147" y="189"/>
                      <a:pt x="128" y="203"/>
                      <a:pt x="128" y="203"/>
                    </a:cubicBezTo>
                    <a:cubicBezTo>
                      <a:pt x="128" y="203"/>
                      <a:pt x="99" y="195"/>
                      <a:pt x="101" y="199"/>
                    </a:cubicBezTo>
                    <a:cubicBezTo>
                      <a:pt x="103" y="203"/>
                      <a:pt x="103" y="215"/>
                      <a:pt x="103" y="215"/>
                    </a:cubicBezTo>
                    <a:cubicBezTo>
                      <a:pt x="103" y="215"/>
                      <a:pt x="136" y="235"/>
                      <a:pt x="142" y="240"/>
                    </a:cubicBezTo>
                    <a:cubicBezTo>
                      <a:pt x="148" y="245"/>
                      <a:pt x="166" y="250"/>
                      <a:pt x="166" y="250"/>
                    </a:cubicBezTo>
                    <a:cubicBezTo>
                      <a:pt x="166" y="250"/>
                      <a:pt x="165" y="267"/>
                      <a:pt x="169" y="271"/>
                    </a:cubicBezTo>
                    <a:cubicBezTo>
                      <a:pt x="173" y="275"/>
                      <a:pt x="195" y="283"/>
                      <a:pt x="195" y="283"/>
                    </a:cubicBezTo>
                    <a:cubicBezTo>
                      <a:pt x="195" y="283"/>
                      <a:pt x="192" y="303"/>
                      <a:pt x="205" y="314"/>
                    </a:cubicBezTo>
                    <a:cubicBezTo>
                      <a:pt x="218" y="325"/>
                      <a:pt x="229" y="336"/>
                      <a:pt x="229" y="336"/>
                    </a:cubicBezTo>
                    <a:cubicBezTo>
                      <a:pt x="230" y="347"/>
                      <a:pt x="230" y="347"/>
                      <a:pt x="230" y="347"/>
                    </a:cubicBezTo>
                    <a:cubicBezTo>
                      <a:pt x="244" y="346"/>
                      <a:pt x="244" y="346"/>
                      <a:pt x="244" y="346"/>
                    </a:cubicBezTo>
                    <a:cubicBezTo>
                      <a:pt x="244" y="346"/>
                      <a:pt x="247" y="363"/>
                      <a:pt x="254" y="370"/>
                    </a:cubicBezTo>
                    <a:cubicBezTo>
                      <a:pt x="261" y="377"/>
                      <a:pt x="271" y="378"/>
                      <a:pt x="271" y="378"/>
                    </a:cubicBezTo>
                    <a:cubicBezTo>
                      <a:pt x="271" y="378"/>
                      <a:pt x="295" y="392"/>
                      <a:pt x="287" y="397"/>
                    </a:cubicBezTo>
                    <a:cubicBezTo>
                      <a:pt x="279" y="402"/>
                      <a:pt x="265" y="405"/>
                      <a:pt x="279" y="416"/>
                    </a:cubicBezTo>
                    <a:cubicBezTo>
                      <a:pt x="293" y="427"/>
                      <a:pt x="312" y="436"/>
                      <a:pt x="312" y="436"/>
                    </a:cubicBezTo>
                    <a:cubicBezTo>
                      <a:pt x="301" y="457"/>
                      <a:pt x="301" y="457"/>
                      <a:pt x="301" y="457"/>
                    </a:cubicBezTo>
                    <a:cubicBezTo>
                      <a:pt x="301" y="457"/>
                      <a:pt x="314" y="462"/>
                      <a:pt x="310" y="470"/>
                    </a:cubicBezTo>
                    <a:cubicBezTo>
                      <a:pt x="306" y="478"/>
                      <a:pt x="300" y="477"/>
                      <a:pt x="300" y="477"/>
                    </a:cubicBezTo>
                    <a:cubicBezTo>
                      <a:pt x="300" y="505"/>
                      <a:pt x="300" y="505"/>
                      <a:pt x="300" y="505"/>
                    </a:cubicBezTo>
                    <a:cubicBezTo>
                      <a:pt x="300" y="505"/>
                      <a:pt x="321" y="516"/>
                      <a:pt x="321" y="529"/>
                    </a:cubicBezTo>
                    <a:cubicBezTo>
                      <a:pt x="321" y="542"/>
                      <a:pt x="305" y="542"/>
                      <a:pt x="306" y="545"/>
                    </a:cubicBezTo>
                    <a:cubicBezTo>
                      <a:pt x="307" y="548"/>
                      <a:pt x="317" y="584"/>
                      <a:pt x="317" y="584"/>
                    </a:cubicBezTo>
                    <a:cubicBezTo>
                      <a:pt x="314" y="598"/>
                      <a:pt x="314" y="598"/>
                      <a:pt x="314" y="598"/>
                    </a:cubicBezTo>
                    <a:cubicBezTo>
                      <a:pt x="314" y="598"/>
                      <a:pt x="302" y="593"/>
                      <a:pt x="297" y="596"/>
                    </a:cubicBezTo>
                    <a:cubicBezTo>
                      <a:pt x="292" y="599"/>
                      <a:pt x="291" y="610"/>
                      <a:pt x="291" y="610"/>
                    </a:cubicBezTo>
                    <a:cubicBezTo>
                      <a:pt x="270" y="611"/>
                      <a:pt x="270" y="611"/>
                      <a:pt x="270" y="611"/>
                    </a:cubicBezTo>
                    <a:cubicBezTo>
                      <a:pt x="273" y="625"/>
                      <a:pt x="273" y="625"/>
                      <a:pt x="273" y="625"/>
                    </a:cubicBezTo>
                    <a:cubicBezTo>
                      <a:pt x="273" y="625"/>
                      <a:pt x="246" y="621"/>
                      <a:pt x="244" y="627"/>
                    </a:cubicBezTo>
                    <a:cubicBezTo>
                      <a:pt x="242" y="633"/>
                      <a:pt x="242" y="651"/>
                      <a:pt x="252" y="659"/>
                    </a:cubicBezTo>
                    <a:cubicBezTo>
                      <a:pt x="262" y="667"/>
                      <a:pt x="269" y="677"/>
                      <a:pt x="262" y="678"/>
                    </a:cubicBezTo>
                    <a:cubicBezTo>
                      <a:pt x="255" y="679"/>
                      <a:pt x="248" y="663"/>
                      <a:pt x="238" y="663"/>
                    </a:cubicBezTo>
                    <a:cubicBezTo>
                      <a:pt x="228" y="663"/>
                      <a:pt x="226" y="670"/>
                      <a:pt x="222" y="670"/>
                    </a:cubicBezTo>
                    <a:cubicBezTo>
                      <a:pt x="218" y="670"/>
                      <a:pt x="204" y="670"/>
                      <a:pt x="204" y="670"/>
                    </a:cubicBezTo>
                    <a:cubicBezTo>
                      <a:pt x="204" y="670"/>
                      <a:pt x="228" y="684"/>
                      <a:pt x="208" y="686"/>
                    </a:cubicBezTo>
                    <a:cubicBezTo>
                      <a:pt x="188" y="688"/>
                      <a:pt x="174" y="695"/>
                      <a:pt x="180" y="703"/>
                    </a:cubicBezTo>
                    <a:cubicBezTo>
                      <a:pt x="186" y="711"/>
                      <a:pt x="209" y="723"/>
                      <a:pt x="209" y="723"/>
                    </a:cubicBezTo>
                    <a:cubicBezTo>
                      <a:pt x="196" y="734"/>
                      <a:pt x="196" y="734"/>
                      <a:pt x="196" y="734"/>
                    </a:cubicBezTo>
                    <a:cubicBezTo>
                      <a:pt x="196" y="734"/>
                      <a:pt x="210" y="769"/>
                      <a:pt x="203" y="775"/>
                    </a:cubicBezTo>
                    <a:cubicBezTo>
                      <a:pt x="199" y="778"/>
                      <a:pt x="196" y="784"/>
                      <a:pt x="194" y="789"/>
                    </a:cubicBezTo>
                    <a:cubicBezTo>
                      <a:pt x="195" y="789"/>
                      <a:pt x="195" y="789"/>
                      <a:pt x="195" y="789"/>
                    </a:cubicBezTo>
                    <a:cubicBezTo>
                      <a:pt x="204" y="795"/>
                      <a:pt x="218" y="795"/>
                      <a:pt x="228" y="783"/>
                    </a:cubicBezTo>
                    <a:cubicBezTo>
                      <a:pt x="239" y="772"/>
                      <a:pt x="252" y="768"/>
                      <a:pt x="252" y="768"/>
                    </a:cubicBezTo>
                    <a:cubicBezTo>
                      <a:pt x="255" y="752"/>
                      <a:pt x="255" y="752"/>
                      <a:pt x="255" y="752"/>
                    </a:cubicBezTo>
                    <a:cubicBezTo>
                      <a:pt x="255" y="736"/>
                      <a:pt x="255" y="736"/>
                      <a:pt x="255" y="736"/>
                    </a:cubicBezTo>
                    <a:cubicBezTo>
                      <a:pt x="255" y="736"/>
                      <a:pt x="280" y="747"/>
                      <a:pt x="285" y="735"/>
                    </a:cubicBezTo>
                    <a:cubicBezTo>
                      <a:pt x="289" y="723"/>
                      <a:pt x="269" y="711"/>
                      <a:pt x="273" y="708"/>
                    </a:cubicBezTo>
                    <a:cubicBezTo>
                      <a:pt x="277" y="704"/>
                      <a:pt x="300" y="693"/>
                      <a:pt x="300" y="693"/>
                    </a:cubicBezTo>
                    <a:cubicBezTo>
                      <a:pt x="300" y="693"/>
                      <a:pt x="311" y="702"/>
                      <a:pt x="334" y="690"/>
                    </a:cubicBezTo>
                    <a:cubicBezTo>
                      <a:pt x="356" y="679"/>
                      <a:pt x="387" y="656"/>
                      <a:pt x="391" y="639"/>
                    </a:cubicBezTo>
                    <a:cubicBezTo>
                      <a:pt x="394" y="622"/>
                      <a:pt x="407" y="577"/>
                      <a:pt x="405" y="567"/>
                    </a:cubicBezTo>
                    <a:cubicBezTo>
                      <a:pt x="403" y="557"/>
                      <a:pt x="385" y="539"/>
                      <a:pt x="385" y="539"/>
                    </a:cubicBezTo>
                    <a:cubicBezTo>
                      <a:pt x="395" y="535"/>
                      <a:pt x="395" y="535"/>
                      <a:pt x="395" y="535"/>
                    </a:cubicBezTo>
                    <a:cubicBezTo>
                      <a:pt x="395" y="535"/>
                      <a:pt x="395" y="498"/>
                      <a:pt x="390" y="485"/>
                    </a:cubicBezTo>
                    <a:cubicBezTo>
                      <a:pt x="384" y="471"/>
                      <a:pt x="368" y="448"/>
                      <a:pt x="368" y="448"/>
                    </a:cubicBezTo>
                    <a:cubicBezTo>
                      <a:pt x="368" y="448"/>
                      <a:pt x="379" y="434"/>
                      <a:pt x="363" y="418"/>
                    </a:cubicBezTo>
                    <a:cubicBezTo>
                      <a:pt x="347" y="403"/>
                      <a:pt x="302" y="361"/>
                      <a:pt x="288" y="354"/>
                    </a:cubicBezTo>
                    <a:cubicBezTo>
                      <a:pt x="274" y="348"/>
                      <a:pt x="259" y="340"/>
                      <a:pt x="256" y="332"/>
                    </a:cubicBezTo>
                    <a:cubicBezTo>
                      <a:pt x="252" y="325"/>
                      <a:pt x="260" y="319"/>
                      <a:pt x="254" y="309"/>
                    </a:cubicBezTo>
                    <a:cubicBezTo>
                      <a:pt x="248" y="299"/>
                      <a:pt x="200" y="258"/>
                      <a:pt x="193" y="235"/>
                    </a:cubicBezTo>
                    <a:cubicBezTo>
                      <a:pt x="187" y="211"/>
                      <a:pt x="182" y="185"/>
                      <a:pt x="188" y="180"/>
                    </a:cubicBezTo>
                    <a:cubicBezTo>
                      <a:pt x="195" y="176"/>
                      <a:pt x="197" y="160"/>
                      <a:pt x="197" y="160"/>
                    </a:cubicBezTo>
                    <a:cubicBezTo>
                      <a:pt x="197" y="160"/>
                      <a:pt x="215" y="147"/>
                      <a:pt x="220" y="143"/>
                    </a:cubicBezTo>
                    <a:cubicBezTo>
                      <a:pt x="226" y="140"/>
                      <a:pt x="229" y="129"/>
                      <a:pt x="229" y="129"/>
                    </a:cubicBezTo>
                    <a:cubicBezTo>
                      <a:pt x="229" y="129"/>
                      <a:pt x="248" y="132"/>
                      <a:pt x="254" y="127"/>
                    </a:cubicBezTo>
                    <a:cubicBezTo>
                      <a:pt x="259" y="122"/>
                      <a:pt x="259" y="100"/>
                      <a:pt x="259" y="100"/>
                    </a:cubicBezTo>
                    <a:cubicBezTo>
                      <a:pt x="266" y="95"/>
                      <a:pt x="266" y="95"/>
                      <a:pt x="266" y="95"/>
                    </a:cubicBezTo>
                    <a:cubicBezTo>
                      <a:pt x="264" y="94"/>
                      <a:pt x="261" y="92"/>
                      <a:pt x="257" y="92"/>
                    </a:cubicBezTo>
                    <a:cubicBezTo>
                      <a:pt x="249" y="91"/>
                      <a:pt x="236" y="94"/>
                      <a:pt x="229" y="87"/>
                    </a:cubicBezTo>
                    <a:cubicBezTo>
                      <a:pt x="222" y="80"/>
                      <a:pt x="218" y="75"/>
                      <a:pt x="218" y="75"/>
                    </a:cubicBezTo>
                    <a:cubicBezTo>
                      <a:pt x="207" y="74"/>
                      <a:pt x="207" y="74"/>
                      <a:pt x="207" y="74"/>
                    </a:cubicBezTo>
                    <a:cubicBezTo>
                      <a:pt x="207" y="61"/>
                      <a:pt x="207" y="61"/>
                      <a:pt x="207" y="61"/>
                    </a:cubicBezTo>
                    <a:cubicBezTo>
                      <a:pt x="200" y="57"/>
                      <a:pt x="200" y="57"/>
                      <a:pt x="200" y="57"/>
                    </a:cubicBezTo>
                    <a:cubicBezTo>
                      <a:pt x="196" y="47"/>
                      <a:pt x="196" y="47"/>
                      <a:pt x="196" y="47"/>
                    </a:cubicBezTo>
                    <a:cubicBezTo>
                      <a:pt x="196" y="47"/>
                      <a:pt x="212" y="40"/>
                      <a:pt x="207" y="32"/>
                    </a:cubicBezTo>
                    <a:cubicBezTo>
                      <a:pt x="202" y="24"/>
                      <a:pt x="182" y="25"/>
                      <a:pt x="182" y="25"/>
                    </a:cubicBezTo>
                    <a:cubicBezTo>
                      <a:pt x="177" y="17"/>
                      <a:pt x="177" y="17"/>
                      <a:pt x="177" y="17"/>
                    </a:cubicBezTo>
                    <a:cubicBezTo>
                      <a:pt x="156" y="22"/>
                      <a:pt x="156" y="22"/>
                      <a:pt x="156" y="22"/>
                    </a:cubicBezTo>
                    <a:cubicBezTo>
                      <a:pt x="134" y="0"/>
                      <a:pt x="134" y="0"/>
                      <a:pt x="134" y="0"/>
                    </a:cubicBezTo>
                    <a:cubicBezTo>
                      <a:pt x="134" y="0"/>
                      <a:pt x="119" y="4"/>
                      <a:pt x="115" y="9"/>
                    </a:cubicBezTo>
                    <a:cubicBezTo>
                      <a:pt x="111" y="14"/>
                      <a:pt x="117" y="28"/>
                      <a:pt x="110" y="30"/>
                    </a:cubicBezTo>
                    <a:cubicBezTo>
                      <a:pt x="103" y="32"/>
                      <a:pt x="95" y="36"/>
                      <a:pt x="95" y="36"/>
                    </a:cubicBezTo>
                    <a:cubicBezTo>
                      <a:pt x="91" y="29"/>
                      <a:pt x="91" y="29"/>
                      <a:pt x="91" y="29"/>
                    </a:cubicBezTo>
                    <a:cubicBezTo>
                      <a:pt x="80" y="29"/>
                      <a:pt x="80" y="29"/>
                      <a:pt x="80" y="29"/>
                    </a:cubicBezTo>
                    <a:cubicBezTo>
                      <a:pt x="80" y="29"/>
                      <a:pt x="97" y="45"/>
                      <a:pt x="84" y="46"/>
                    </a:cubicBezTo>
                    <a:cubicBezTo>
                      <a:pt x="71" y="47"/>
                      <a:pt x="72" y="42"/>
                      <a:pt x="72" y="42"/>
                    </a:cubicBezTo>
                    <a:cubicBezTo>
                      <a:pt x="63" y="29"/>
                      <a:pt x="63" y="29"/>
                      <a:pt x="63" y="29"/>
                    </a:cubicBezTo>
                    <a:cubicBezTo>
                      <a:pt x="58" y="30"/>
                      <a:pt x="58" y="30"/>
                      <a:pt x="58" y="30"/>
                    </a:cubicBezTo>
                    <a:cubicBezTo>
                      <a:pt x="59" y="43"/>
                      <a:pt x="59" y="43"/>
                      <a:pt x="59" y="43"/>
                    </a:cubicBezTo>
                    <a:cubicBezTo>
                      <a:pt x="48" y="31"/>
                      <a:pt x="48" y="31"/>
                      <a:pt x="48" y="31"/>
                    </a:cubicBezTo>
                    <a:cubicBezTo>
                      <a:pt x="48" y="31"/>
                      <a:pt x="39" y="47"/>
                      <a:pt x="33" y="47"/>
                    </a:cubicBezTo>
                    <a:cubicBezTo>
                      <a:pt x="27" y="47"/>
                      <a:pt x="8" y="24"/>
                      <a:pt x="4" y="3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6" name="Freeform 217"/>
              <p:cNvSpPr>
                <a:spLocks/>
              </p:cNvSpPr>
              <p:nvPr/>
            </p:nvSpPr>
            <p:spPr bwMode="gray">
              <a:xfrm>
                <a:off x="2208" y="-13873"/>
                <a:ext cx="945" cy="551"/>
              </a:xfrm>
              <a:custGeom>
                <a:avLst/>
                <a:gdLst>
                  <a:gd name="T0" fmla="*/ 203 w 400"/>
                  <a:gd name="T1" fmla="*/ 166 h 233"/>
                  <a:gd name="T2" fmla="*/ 213 w 400"/>
                  <a:gd name="T3" fmla="*/ 179 h 233"/>
                  <a:gd name="T4" fmla="*/ 227 w 400"/>
                  <a:gd name="T5" fmla="*/ 176 h 233"/>
                  <a:gd name="T6" fmla="*/ 244 w 400"/>
                  <a:gd name="T7" fmla="*/ 194 h 233"/>
                  <a:gd name="T8" fmla="*/ 262 w 400"/>
                  <a:gd name="T9" fmla="*/ 213 h 233"/>
                  <a:gd name="T10" fmla="*/ 274 w 400"/>
                  <a:gd name="T11" fmla="*/ 204 h 233"/>
                  <a:gd name="T12" fmla="*/ 296 w 400"/>
                  <a:gd name="T13" fmla="*/ 218 h 233"/>
                  <a:gd name="T14" fmla="*/ 313 w 400"/>
                  <a:gd name="T15" fmla="*/ 213 h 233"/>
                  <a:gd name="T16" fmla="*/ 337 w 400"/>
                  <a:gd name="T17" fmla="*/ 230 h 233"/>
                  <a:gd name="T18" fmla="*/ 351 w 400"/>
                  <a:gd name="T19" fmla="*/ 219 h 233"/>
                  <a:gd name="T20" fmla="*/ 361 w 400"/>
                  <a:gd name="T21" fmla="*/ 229 h 233"/>
                  <a:gd name="T22" fmla="*/ 377 w 400"/>
                  <a:gd name="T23" fmla="*/ 230 h 233"/>
                  <a:gd name="T24" fmla="*/ 399 w 400"/>
                  <a:gd name="T25" fmla="*/ 224 h 233"/>
                  <a:gd name="T26" fmla="*/ 400 w 400"/>
                  <a:gd name="T27" fmla="*/ 206 h 233"/>
                  <a:gd name="T28" fmla="*/ 390 w 400"/>
                  <a:gd name="T29" fmla="*/ 191 h 233"/>
                  <a:gd name="T30" fmla="*/ 390 w 400"/>
                  <a:gd name="T31" fmla="*/ 159 h 233"/>
                  <a:gd name="T32" fmla="*/ 384 w 400"/>
                  <a:gd name="T33" fmla="*/ 144 h 233"/>
                  <a:gd name="T34" fmla="*/ 363 w 400"/>
                  <a:gd name="T35" fmla="*/ 153 h 233"/>
                  <a:gd name="T36" fmla="*/ 316 w 400"/>
                  <a:gd name="T37" fmla="*/ 134 h 233"/>
                  <a:gd name="T38" fmla="*/ 304 w 400"/>
                  <a:gd name="T39" fmla="*/ 143 h 233"/>
                  <a:gd name="T40" fmla="*/ 295 w 400"/>
                  <a:gd name="T41" fmla="*/ 130 h 233"/>
                  <a:gd name="T42" fmla="*/ 284 w 400"/>
                  <a:gd name="T43" fmla="*/ 143 h 233"/>
                  <a:gd name="T44" fmla="*/ 275 w 400"/>
                  <a:gd name="T45" fmla="*/ 124 h 233"/>
                  <a:gd name="T46" fmla="*/ 247 w 400"/>
                  <a:gd name="T47" fmla="*/ 126 h 233"/>
                  <a:gd name="T48" fmla="*/ 243 w 400"/>
                  <a:gd name="T49" fmla="*/ 109 h 233"/>
                  <a:gd name="T50" fmla="*/ 223 w 400"/>
                  <a:gd name="T51" fmla="*/ 113 h 233"/>
                  <a:gd name="T52" fmla="*/ 201 w 400"/>
                  <a:gd name="T53" fmla="*/ 95 h 233"/>
                  <a:gd name="T54" fmla="*/ 187 w 400"/>
                  <a:gd name="T55" fmla="*/ 66 h 233"/>
                  <a:gd name="T56" fmla="*/ 168 w 400"/>
                  <a:gd name="T57" fmla="*/ 83 h 233"/>
                  <a:gd name="T58" fmla="*/ 149 w 400"/>
                  <a:gd name="T59" fmla="*/ 50 h 233"/>
                  <a:gd name="T60" fmla="*/ 118 w 400"/>
                  <a:gd name="T61" fmla="*/ 44 h 233"/>
                  <a:gd name="T62" fmla="*/ 86 w 400"/>
                  <a:gd name="T63" fmla="*/ 15 h 233"/>
                  <a:gd name="T64" fmla="*/ 59 w 400"/>
                  <a:gd name="T65" fmla="*/ 17 h 233"/>
                  <a:gd name="T66" fmla="*/ 44 w 400"/>
                  <a:gd name="T67" fmla="*/ 30 h 233"/>
                  <a:gd name="T68" fmla="*/ 32 w 400"/>
                  <a:gd name="T69" fmla="*/ 19 h 233"/>
                  <a:gd name="T70" fmla="*/ 26 w 400"/>
                  <a:gd name="T71" fmla="*/ 32 h 233"/>
                  <a:gd name="T72" fmla="*/ 11 w 400"/>
                  <a:gd name="T73" fmla="*/ 50 h 233"/>
                  <a:gd name="T74" fmla="*/ 17 w 400"/>
                  <a:gd name="T75" fmla="*/ 59 h 233"/>
                  <a:gd name="T76" fmla="*/ 10 w 400"/>
                  <a:gd name="T77" fmla="*/ 67 h 233"/>
                  <a:gd name="T78" fmla="*/ 19 w 400"/>
                  <a:gd name="T79" fmla="*/ 73 h 233"/>
                  <a:gd name="T80" fmla="*/ 7 w 400"/>
                  <a:gd name="T81" fmla="*/ 91 h 233"/>
                  <a:gd name="T82" fmla="*/ 26 w 400"/>
                  <a:gd name="T83" fmla="*/ 110 h 233"/>
                  <a:gd name="T84" fmla="*/ 36 w 400"/>
                  <a:gd name="T85" fmla="*/ 104 h 233"/>
                  <a:gd name="T86" fmla="*/ 47 w 400"/>
                  <a:gd name="T87" fmla="*/ 122 h 233"/>
                  <a:gd name="T88" fmla="*/ 65 w 400"/>
                  <a:gd name="T89" fmla="*/ 122 h 233"/>
                  <a:gd name="T90" fmla="*/ 72 w 400"/>
                  <a:gd name="T91" fmla="*/ 132 h 233"/>
                  <a:gd name="T92" fmla="*/ 100 w 400"/>
                  <a:gd name="T93" fmla="*/ 147 h 233"/>
                  <a:gd name="T94" fmla="*/ 109 w 400"/>
                  <a:gd name="T95" fmla="*/ 146 h 233"/>
                  <a:gd name="T96" fmla="*/ 124 w 400"/>
                  <a:gd name="T97" fmla="*/ 160 h 233"/>
                  <a:gd name="T98" fmla="*/ 142 w 400"/>
                  <a:gd name="T99" fmla="*/ 159 h 233"/>
                  <a:gd name="T100" fmla="*/ 148 w 400"/>
                  <a:gd name="T101" fmla="*/ 168 h 233"/>
                  <a:gd name="T102" fmla="*/ 168 w 400"/>
                  <a:gd name="T103" fmla="*/ 174 h 233"/>
                  <a:gd name="T104" fmla="*/ 171 w 400"/>
                  <a:gd name="T105" fmla="*/ 181 h 233"/>
                  <a:gd name="T106" fmla="*/ 185 w 400"/>
                  <a:gd name="T107" fmla="*/ 173 h 233"/>
                  <a:gd name="T108" fmla="*/ 195 w 400"/>
                  <a:gd name="T109" fmla="*/ 180 h 233"/>
                  <a:gd name="T110" fmla="*/ 203 w 400"/>
                  <a:gd name="T111" fmla="*/ 1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233">
                    <a:moveTo>
                      <a:pt x="203" y="166"/>
                    </a:moveTo>
                    <a:cubicBezTo>
                      <a:pt x="212" y="171"/>
                      <a:pt x="213" y="179"/>
                      <a:pt x="213" y="179"/>
                    </a:cubicBezTo>
                    <a:cubicBezTo>
                      <a:pt x="227" y="176"/>
                      <a:pt x="227" y="176"/>
                      <a:pt x="227" y="176"/>
                    </a:cubicBezTo>
                    <a:cubicBezTo>
                      <a:pt x="227" y="176"/>
                      <a:pt x="235" y="186"/>
                      <a:pt x="244" y="194"/>
                    </a:cubicBezTo>
                    <a:cubicBezTo>
                      <a:pt x="253" y="202"/>
                      <a:pt x="262" y="213"/>
                      <a:pt x="262" y="213"/>
                    </a:cubicBezTo>
                    <a:cubicBezTo>
                      <a:pt x="274" y="204"/>
                      <a:pt x="274" y="204"/>
                      <a:pt x="274" y="204"/>
                    </a:cubicBezTo>
                    <a:cubicBezTo>
                      <a:pt x="296" y="218"/>
                      <a:pt x="296" y="218"/>
                      <a:pt x="296" y="218"/>
                    </a:cubicBezTo>
                    <a:cubicBezTo>
                      <a:pt x="296" y="218"/>
                      <a:pt x="300" y="209"/>
                      <a:pt x="313" y="213"/>
                    </a:cubicBezTo>
                    <a:cubicBezTo>
                      <a:pt x="326" y="217"/>
                      <a:pt x="337" y="230"/>
                      <a:pt x="337" y="230"/>
                    </a:cubicBezTo>
                    <a:cubicBezTo>
                      <a:pt x="337" y="230"/>
                      <a:pt x="345" y="219"/>
                      <a:pt x="351" y="219"/>
                    </a:cubicBezTo>
                    <a:cubicBezTo>
                      <a:pt x="357" y="219"/>
                      <a:pt x="352" y="229"/>
                      <a:pt x="361" y="229"/>
                    </a:cubicBezTo>
                    <a:cubicBezTo>
                      <a:pt x="370" y="229"/>
                      <a:pt x="377" y="230"/>
                      <a:pt x="377" y="230"/>
                    </a:cubicBezTo>
                    <a:cubicBezTo>
                      <a:pt x="377" y="230"/>
                      <a:pt x="398" y="233"/>
                      <a:pt x="399" y="224"/>
                    </a:cubicBezTo>
                    <a:cubicBezTo>
                      <a:pt x="400" y="215"/>
                      <a:pt x="400" y="206"/>
                      <a:pt x="400" y="206"/>
                    </a:cubicBezTo>
                    <a:cubicBezTo>
                      <a:pt x="390" y="191"/>
                      <a:pt x="390" y="191"/>
                      <a:pt x="390" y="191"/>
                    </a:cubicBezTo>
                    <a:cubicBezTo>
                      <a:pt x="390" y="159"/>
                      <a:pt x="390" y="159"/>
                      <a:pt x="390" y="159"/>
                    </a:cubicBezTo>
                    <a:cubicBezTo>
                      <a:pt x="384" y="144"/>
                      <a:pt x="384" y="144"/>
                      <a:pt x="384" y="144"/>
                    </a:cubicBezTo>
                    <a:cubicBezTo>
                      <a:pt x="376" y="148"/>
                      <a:pt x="369" y="152"/>
                      <a:pt x="363" y="153"/>
                    </a:cubicBezTo>
                    <a:cubicBezTo>
                      <a:pt x="349" y="154"/>
                      <a:pt x="316" y="134"/>
                      <a:pt x="316" y="134"/>
                    </a:cubicBezTo>
                    <a:cubicBezTo>
                      <a:pt x="316" y="134"/>
                      <a:pt x="314" y="142"/>
                      <a:pt x="304" y="143"/>
                    </a:cubicBezTo>
                    <a:cubicBezTo>
                      <a:pt x="294" y="144"/>
                      <a:pt x="295" y="130"/>
                      <a:pt x="295" y="130"/>
                    </a:cubicBezTo>
                    <a:cubicBezTo>
                      <a:pt x="295" y="130"/>
                      <a:pt x="293" y="144"/>
                      <a:pt x="284" y="143"/>
                    </a:cubicBezTo>
                    <a:cubicBezTo>
                      <a:pt x="275" y="142"/>
                      <a:pt x="275" y="124"/>
                      <a:pt x="275" y="124"/>
                    </a:cubicBezTo>
                    <a:cubicBezTo>
                      <a:pt x="275" y="124"/>
                      <a:pt x="263" y="133"/>
                      <a:pt x="247" y="126"/>
                    </a:cubicBezTo>
                    <a:cubicBezTo>
                      <a:pt x="231" y="119"/>
                      <a:pt x="248" y="116"/>
                      <a:pt x="243" y="109"/>
                    </a:cubicBezTo>
                    <a:cubicBezTo>
                      <a:pt x="238" y="102"/>
                      <a:pt x="223" y="113"/>
                      <a:pt x="223" y="113"/>
                    </a:cubicBezTo>
                    <a:cubicBezTo>
                      <a:pt x="223" y="113"/>
                      <a:pt x="209" y="101"/>
                      <a:pt x="201" y="95"/>
                    </a:cubicBezTo>
                    <a:cubicBezTo>
                      <a:pt x="193" y="89"/>
                      <a:pt x="198" y="73"/>
                      <a:pt x="187" y="66"/>
                    </a:cubicBezTo>
                    <a:cubicBezTo>
                      <a:pt x="176" y="59"/>
                      <a:pt x="172" y="84"/>
                      <a:pt x="168" y="83"/>
                    </a:cubicBezTo>
                    <a:cubicBezTo>
                      <a:pt x="164" y="82"/>
                      <a:pt x="149" y="50"/>
                      <a:pt x="149" y="50"/>
                    </a:cubicBezTo>
                    <a:cubicBezTo>
                      <a:pt x="118" y="44"/>
                      <a:pt x="118" y="44"/>
                      <a:pt x="118" y="44"/>
                    </a:cubicBezTo>
                    <a:cubicBezTo>
                      <a:pt x="118" y="44"/>
                      <a:pt x="100" y="30"/>
                      <a:pt x="86" y="15"/>
                    </a:cubicBezTo>
                    <a:cubicBezTo>
                      <a:pt x="72" y="0"/>
                      <a:pt x="59" y="17"/>
                      <a:pt x="59" y="17"/>
                    </a:cubicBezTo>
                    <a:cubicBezTo>
                      <a:pt x="44" y="30"/>
                      <a:pt x="44" y="30"/>
                      <a:pt x="44" y="30"/>
                    </a:cubicBezTo>
                    <a:cubicBezTo>
                      <a:pt x="32" y="19"/>
                      <a:pt x="32" y="19"/>
                      <a:pt x="32" y="19"/>
                    </a:cubicBezTo>
                    <a:cubicBezTo>
                      <a:pt x="26" y="32"/>
                      <a:pt x="26" y="32"/>
                      <a:pt x="26" y="32"/>
                    </a:cubicBezTo>
                    <a:cubicBezTo>
                      <a:pt x="11" y="50"/>
                      <a:pt x="11" y="50"/>
                      <a:pt x="11" y="50"/>
                    </a:cubicBezTo>
                    <a:cubicBezTo>
                      <a:pt x="17" y="59"/>
                      <a:pt x="17" y="59"/>
                      <a:pt x="17" y="59"/>
                    </a:cubicBezTo>
                    <a:cubicBezTo>
                      <a:pt x="17" y="59"/>
                      <a:pt x="6" y="61"/>
                      <a:pt x="10" y="67"/>
                    </a:cubicBezTo>
                    <a:cubicBezTo>
                      <a:pt x="14" y="73"/>
                      <a:pt x="19" y="73"/>
                      <a:pt x="19" y="73"/>
                    </a:cubicBezTo>
                    <a:cubicBezTo>
                      <a:pt x="19" y="73"/>
                      <a:pt x="0" y="83"/>
                      <a:pt x="7" y="91"/>
                    </a:cubicBezTo>
                    <a:cubicBezTo>
                      <a:pt x="14" y="99"/>
                      <a:pt x="26" y="110"/>
                      <a:pt x="26" y="110"/>
                    </a:cubicBezTo>
                    <a:cubicBezTo>
                      <a:pt x="36" y="104"/>
                      <a:pt x="36" y="104"/>
                      <a:pt x="36" y="104"/>
                    </a:cubicBezTo>
                    <a:cubicBezTo>
                      <a:pt x="47" y="122"/>
                      <a:pt x="47" y="122"/>
                      <a:pt x="47" y="122"/>
                    </a:cubicBezTo>
                    <a:cubicBezTo>
                      <a:pt x="65" y="122"/>
                      <a:pt x="65" y="122"/>
                      <a:pt x="65" y="122"/>
                    </a:cubicBezTo>
                    <a:cubicBezTo>
                      <a:pt x="72" y="132"/>
                      <a:pt x="72" y="132"/>
                      <a:pt x="72" y="132"/>
                    </a:cubicBezTo>
                    <a:cubicBezTo>
                      <a:pt x="100" y="147"/>
                      <a:pt x="100" y="147"/>
                      <a:pt x="100" y="147"/>
                    </a:cubicBezTo>
                    <a:cubicBezTo>
                      <a:pt x="109" y="146"/>
                      <a:pt x="109" y="146"/>
                      <a:pt x="109" y="146"/>
                    </a:cubicBezTo>
                    <a:cubicBezTo>
                      <a:pt x="109" y="146"/>
                      <a:pt x="116" y="160"/>
                      <a:pt x="124" y="160"/>
                    </a:cubicBezTo>
                    <a:cubicBezTo>
                      <a:pt x="132" y="160"/>
                      <a:pt x="137" y="157"/>
                      <a:pt x="142" y="159"/>
                    </a:cubicBezTo>
                    <a:cubicBezTo>
                      <a:pt x="147" y="161"/>
                      <a:pt x="135" y="166"/>
                      <a:pt x="148" y="168"/>
                    </a:cubicBezTo>
                    <a:cubicBezTo>
                      <a:pt x="161" y="170"/>
                      <a:pt x="168" y="174"/>
                      <a:pt x="168" y="174"/>
                    </a:cubicBezTo>
                    <a:cubicBezTo>
                      <a:pt x="171" y="181"/>
                      <a:pt x="171" y="181"/>
                      <a:pt x="171" y="181"/>
                    </a:cubicBezTo>
                    <a:cubicBezTo>
                      <a:pt x="171" y="181"/>
                      <a:pt x="176" y="173"/>
                      <a:pt x="185" y="173"/>
                    </a:cubicBezTo>
                    <a:cubicBezTo>
                      <a:pt x="194" y="173"/>
                      <a:pt x="195" y="180"/>
                      <a:pt x="195" y="180"/>
                    </a:cubicBezTo>
                    <a:cubicBezTo>
                      <a:pt x="195" y="180"/>
                      <a:pt x="194" y="161"/>
                      <a:pt x="203" y="16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7" name="Freeform 218"/>
              <p:cNvSpPr>
                <a:spLocks/>
              </p:cNvSpPr>
              <p:nvPr/>
            </p:nvSpPr>
            <p:spPr bwMode="gray">
              <a:xfrm>
                <a:off x="3179" y="-13589"/>
                <a:ext cx="416" cy="219"/>
              </a:xfrm>
              <a:custGeom>
                <a:avLst/>
                <a:gdLst>
                  <a:gd name="T0" fmla="*/ 66 w 176"/>
                  <a:gd name="T1" fmla="*/ 92 h 93"/>
                  <a:gd name="T2" fmla="*/ 88 w 176"/>
                  <a:gd name="T3" fmla="*/ 84 h 93"/>
                  <a:gd name="T4" fmla="*/ 113 w 176"/>
                  <a:gd name="T5" fmla="*/ 90 h 93"/>
                  <a:gd name="T6" fmla="*/ 139 w 176"/>
                  <a:gd name="T7" fmla="*/ 86 h 93"/>
                  <a:gd name="T8" fmla="*/ 162 w 176"/>
                  <a:gd name="T9" fmla="*/ 86 h 93"/>
                  <a:gd name="T10" fmla="*/ 161 w 176"/>
                  <a:gd name="T11" fmla="*/ 68 h 93"/>
                  <a:gd name="T12" fmla="*/ 161 w 176"/>
                  <a:gd name="T13" fmla="*/ 54 h 93"/>
                  <a:gd name="T14" fmla="*/ 140 w 176"/>
                  <a:gd name="T15" fmla="*/ 48 h 93"/>
                  <a:gd name="T16" fmla="*/ 142 w 176"/>
                  <a:gd name="T17" fmla="*/ 39 h 93"/>
                  <a:gd name="T18" fmla="*/ 129 w 176"/>
                  <a:gd name="T19" fmla="*/ 18 h 93"/>
                  <a:gd name="T20" fmla="*/ 80 w 176"/>
                  <a:gd name="T21" fmla="*/ 25 h 93"/>
                  <a:gd name="T22" fmla="*/ 80 w 176"/>
                  <a:gd name="T23" fmla="*/ 11 h 93"/>
                  <a:gd name="T24" fmla="*/ 56 w 176"/>
                  <a:gd name="T25" fmla="*/ 5 h 93"/>
                  <a:gd name="T26" fmla="*/ 18 w 176"/>
                  <a:gd name="T27" fmla="*/ 56 h 93"/>
                  <a:gd name="T28" fmla="*/ 23 w 176"/>
                  <a:gd name="T29" fmla="*/ 76 h 93"/>
                  <a:gd name="T30" fmla="*/ 50 w 176"/>
                  <a:gd name="T31" fmla="*/ 81 h 93"/>
                  <a:gd name="T32" fmla="*/ 66 w 176"/>
                  <a:gd name="T33"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93">
                    <a:moveTo>
                      <a:pt x="66" y="92"/>
                    </a:moveTo>
                    <a:cubicBezTo>
                      <a:pt x="85" y="92"/>
                      <a:pt x="79" y="84"/>
                      <a:pt x="88" y="84"/>
                    </a:cubicBezTo>
                    <a:cubicBezTo>
                      <a:pt x="97" y="84"/>
                      <a:pt x="95" y="90"/>
                      <a:pt x="113" y="90"/>
                    </a:cubicBezTo>
                    <a:cubicBezTo>
                      <a:pt x="131" y="90"/>
                      <a:pt x="139" y="86"/>
                      <a:pt x="139" y="86"/>
                    </a:cubicBezTo>
                    <a:cubicBezTo>
                      <a:pt x="139" y="86"/>
                      <a:pt x="148" y="93"/>
                      <a:pt x="162" y="86"/>
                    </a:cubicBezTo>
                    <a:cubicBezTo>
                      <a:pt x="176" y="79"/>
                      <a:pt x="161" y="68"/>
                      <a:pt x="161" y="68"/>
                    </a:cubicBezTo>
                    <a:cubicBezTo>
                      <a:pt x="161" y="54"/>
                      <a:pt x="161" y="54"/>
                      <a:pt x="161" y="54"/>
                    </a:cubicBezTo>
                    <a:cubicBezTo>
                      <a:pt x="161" y="54"/>
                      <a:pt x="144" y="55"/>
                      <a:pt x="140" y="48"/>
                    </a:cubicBezTo>
                    <a:cubicBezTo>
                      <a:pt x="136" y="41"/>
                      <a:pt x="142" y="39"/>
                      <a:pt x="142" y="39"/>
                    </a:cubicBezTo>
                    <a:cubicBezTo>
                      <a:pt x="142" y="39"/>
                      <a:pt x="142" y="29"/>
                      <a:pt x="129" y="18"/>
                    </a:cubicBezTo>
                    <a:cubicBezTo>
                      <a:pt x="116" y="7"/>
                      <a:pt x="80" y="25"/>
                      <a:pt x="80" y="25"/>
                    </a:cubicBezTo>
                    <a:cubicBezTo>
                      <a:pt x="80" y="11"/>
                      <a:pt x="80" y="11"/>
                      <a:pt x="80" y="11"/>
                    </a:cubicBezTo>
                    <a:cubicBezTo>
                      <a:pt x="80" y="11"/>
                      <a:pt x="70" y="10"/>
                      <a:pt x="56" y="5"/>
                    </a:cubicBezTo>
                    <a:cubicBezTo>
                      <a:pt x="42" y="0"/>
                      <a:pt x="18" y="56"/>
                      <a:pt x="18" y="56"/>
                    </a:cubicBezTo>
                    <a:cubicBezTo>
                      <a:pt x="18" y="56"/>
                      <a:pt x="0" y="60"/>
                      <a:pt x="23" y="76"/>
                    </a:cubicBezTo>
                    <a:cubicBezTo>
                      <a:pt x="46" y="92"/>
                      <a:pt x="50" y="81"/>
                      <a:pt x="50" y="81"/>
                    </a:cubicBezTo>
                    <a:cubicBezTo>
                      <a:pt x="50" y="81"/>
                      <a:pt x="47" y="92"/>
                      <a:pt x="66" y="9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8" name="Freeform 219"/>
              <p:cNvSpPr>
                <a:spLocks/>
              </p:cNvSpPr>
              <p:nvPr/>
            </p:nvSpPr>
            <p:spPr bwMode="gray">
              <a:xfrm>
                <a:off x="3160" y="-13353"/>
                <a:ext cx="584" cy="671"/>
              </a:xfrm>
              <a:custGeom>
                <a:avLst/>
                <a:gdLst>
                  <a:gd name="T0" fmla="*/ 90 w 247"/>
                  <a:gd name="T1" fmla="*/ 275 h 284"/>
                  <a:gd name="T2" fmla="*/ 92 w 247"/>
                  <a:gd name="T3" fmla="*/ 236 h 284"/>
                  <a:gd name="T4" fmla="*/ 142 w 247"/>
                  <a:gd name="T5" fmla="*/ 250 h 284"/>
                  <a:gd name="T6" fmla="*/ 143 w 247"/>
                  <a:gd name="T7" fmla="*/ 227 h 284"/>
                  <a:gd name="T8" fmla="*/ 182 w 247"/>
                  <a:gd name="T9" fmla="*/ 240 h 284"/>
                  <a:gd name="T10" fmla="*/ 190 w 247"/>
                  <a:gd name="T11" fmla="*/ 223 h 284"/>
                  <a:gd name="T12" fmla="*/ 182 w 247"/>
                  <a:gd name="T13" fmla="*/ 202 h 284"/>
                  <a:gd name="T14" fmla="*/ 213 w 247"/>
                  <a:gd name="T15" fmla="*/ 235 h 284"/>
                  <a:gd name="T16" fmla="*/ 210 w 247"/>
                  <a:gd name="T17" fmla="*/ 280 h 284"/>
                  <a:gd name="T18" fmla="*/ 222 w 247"/>
                  <a:gd name="T19" fmla="*/ 284 h 284"/>
                  <a:gd name="T20" fmla="*/ 226 w 247"/>
                  <a:gd name="T21" fmla="*/ 273 h 284"/>
                  <a:gd name="T22" fmla="*/ 247 w 247"/>
                  <a:gd name="T23" fmla="*/ 276 h 284"/>
                  <a:gd name="T24" fmla="*/ 240 w 247"/>
                  <a:gd name="T25" fmla="*/ 237 h 284"/>
                  <a:gd name="T26" fmla="*/ 220 w 247"/>
                  <a:gd name="T27" fmla="*/ 187 h 284"/>
                  <a:gd name="T28" fmla="*/ 204 w 247"/>
                  <a:gd name="T29" fmla="*/ 153 h 284"/>
                  <a:gd name="T30" fmla="*/ 194 w 247"/>
                  <a:gd name="T31" fmla="*/ 170 h 284"/>
                  <a:gd name="T32" fmla="*/ 187 w 247"/>
                  <a:gd name="T33" fmla="*/ 193 h 284"/>
                  <a:gd name="T34" fmla="*/ 178 w 247"/>
                  <a:gd name="T35" fmla="*/ 178 h 284"/>
                  <a:gd name="T36" fmla="*/ 158 w 247"/>
                  <a:gd name="T37" fmla="*/ 159 h 284"/>
                  <a:gd name="T38" fmla="*/ 168 w 247"/>
                  <a:gd name="T39" fmla="*/ 130 h 284"/>
                  <a:gd name="T40" fmla="*/ 193 w 247"/>
                  <a:gd name="T41" fmla="*/ 115 h 284"/>
                  <a:gd name="T42" fmla="*/ 196 w 247"/>
                  <a:gd name="T43" fmla="*/ 92 h 284"/>
                  <a:gd name="T44" fmla="*/ 206 w 247"/>
                  <a:gd name="T45" fmla="*/ 86 h 284"/>
                  <a:gd name="T46" fmla="*/ 184 w 247"/>
                  <a:gd name="T47" fmla="*/ 68 h 284"/>
                  <a:gd name="T48" fmla="*/ 154 w 247"/>
                  <a:gd name="T49" fmla="*/ 79 h 284"/>
                  <a:gd name="T50" fmla="*/ 113 w 247"/>
                  <a:gd name="T51" fmla="*/ 75 h 284"/>
                  <a:gd name="T52" fmla="*/ 86 w 247"/>
                  <a:gd name="T53" fmla="*/ 69 h 284"/>
                  <a:gd name="T54" fmla="*/ 85 w 247"/>
                  <a:gd name="T55" fmla="*/ 46 h 284"/>
                  <a:gd name="T56" fmla="*/ 81 w 247"/>
                  <a:gd name="T57" fmla="*/ 44 h 284"/>
                  <a:gd name="T58" fmla="*/ 77 w 247"/>
                  <a:gd name="T59" fmla="*/ 23 h 284"/>
                  <a:gd name="T60" fmla="*/ 67 w 247"/>
                  <a:gd name="T61" fmla="*/ 17 h 284"/>
                  <a:gd name="T62" fmla="*/ 66 w 247"/>
                  <a:gd name="T63" fmla="*/ 29 h 284"/>
                  <a:gd name="T64" fmla="*/ 50 w 247"/>
                  <a:gd name="T65" fmla="*/ 21 h 284"/>
                  <a:gd name="T66" fmla="*/ 41 w 247"/>
                  <a:gd name="T67" fmla="*/ 3 h 284"/>
                  <a:gd name="T68" fmla="*/ 30 w 247"/>
                  <a:gd name="T69" fmla="*/ 4 h 284"/>
                  <a:gd name="T70" fmla="*/ 33 w 247"/>
                  <a:gd name="T71" fmla="*/ 11 h 284"/>
                  <a:gd name="T72" fmla="*/ 17 w 247"/>
                  <a:gd name="T73" fmla="*/ 3 h 284"/>
                  <a:gd name="T74" fmla="*/ 6 w 247"/>
                  <a:gd name="T75" fmla="*/ 0 h 284"/>
                  <a:gd name="T76" fmla="*/ 11 w 247"/>
                  <a:gd name="T77" fmla="*/ 12 h 284"/>
                  <a:gd name="T78" fmla="*/ 2 w 247"/>
                  <a:gd name="T79" fmla="*/ 35 h 284"/>
                  <a:gd name="T80" fmla="*/ 26 w 247"/>
                  <a:gd name="T81" fmla="*/ 54 h 284"/>
                  <a:gd name="T82" fmla="*/ 43 w 247"/>
                  <a:gd name="T83" fmla="*/ 65 h 284"/>
                  <a:gd name="T84" fmla="*/ 44 w 247"/>
                  <a:gd name="T85" fmla="*/ 73 h 284"/>
                  <a:gd name="T86" fmla="*/ 22 w 247"/>
                  <a:gd name="T87" fmla="*/ 74 h 284"/>
                  <a:gd name="T88" fmla="*/ 22 w 247"/>
                  <a:gd name="T89" fmla="*/ 93 h 284"/>
                  <a:gd name="T90" fmla="*/ 13 w 247"/>
                  <a:gd name="T91" fmla="*/ 106 h 284"/>
                  <a:gd name="T92" fmla="*/ 47 w 247"/>
                  <a:gd name="T93" fmla="*/ 126 h 284"/>
                  <a:gd name="T94" fmla="*/ 35 w 247"/>
                  <a:gd name="T95" fmla="*/ 150 h 284"/>
                  <a:gd name="T96" fmla="*/ 44 w 247"/>
                  <a:gd name="T97" fmla="*/ 170 h 284"/>
                  <a:gd name="T98" fmla="*/ 64 w 247"/>
                  <a:gd name="T99" fmla="*/ 186 h 284"/>
                  <a:gd name="T100" fmla="*/ 63 w 247"/>
                  <a:gd name="T101" fmla="*/ 206 h 284"/>
                  <a:gd name="T102" fmla="*/ 75 w 247"/>
                  <a:gd name="T103" fmla="*/ 234 h 284"/>
                  <a:gd name="T104" fmla="*/ 73 w 247"/>
                  <a:gd name="T105" fmla="*/ 252 h 284"/>
                  <a:gd name="T106" fmla="*/ 90 w 247"/>
                  <a:gd name="T107" fmla="*/ 27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7" h="284">
                    <a:moveTo>
                      <a:pt x="90" y="275"/>
                    </a:moveTo>
                    <a:cubicBezTo>
                      <a:pt x="92" y="236"/>
                      <a:pt x="92" y="236"/>
                      <a:pt x="92" y="236"/>
                    </a:cubicBezTo>
                    <a:cubicBezTo>
                      <a:pt x="92" y="236"/>
                      <a:pt x="134" y="252"/>
                      <a:pt x="142" y="250"/>
                    </a:cubicBezTo>
                    <a:cubicBezTo>
                      <a:pt x="150" y="247"/>
                      <a:pt x="134" y="229"/>
                      <a:pt x="143" y="227"/>
                    </a:cubicBezTo>
                    <a:cubicBezTo>
                      <a:pt x="152" y="225"/>
                      <a:pt x="169" y="245"/>
                      <a:pt x="182" y="240"/>
                    </a:cubicBezTo>
                    <a:cubicBezTo>
                      <a:pt x="195" y="236"/>
                      <a:pt x="190" y="223"/>
                      <a:pt x="190" y="223"/>
                    </a:cubicBezTo>
                    <a:cubicBezTo>
                      <a:pt x="182" y="202"/>
                      <a:pt x="182" y="202"/>
                      <a:pt x="182" y="202"/>
                    </a:cubicBezTo>
                    <a:cubicBezTo>
                      <a:pt x="213" y="235"/>
                      <a:pt x="213" y="235"/>
                      <a:pt x="213" y="235"/>
                    </a:cubicBezTo>
                    <a:cubicBezTo>
                      <a:pt x="213" y="235"/>
                      <a:pt x="201" y="274"/>
                      <a:pt x="210" y="280"/>
                    </a:cubicBezTo>
                    <a:cubicBezTo>
                      <a:pt x="213" y="282"/>
                      <a:pt x="218" y="283"/>
                      <a:pt x="222" y="284"/>
                    </a:cubicBezTo>
                    <a:cubicBezTo>
                      <a:pt x="224" y="277"/>
                      <a:pt x="226" y="273"/>
                      <a:pt x="226" y="273"/>
                    </a:cubicBezTo>
                    <a:cubicBezTo>
                      <a:pt x="247" y="276"/>
                      <a:pt x="247" y="276"/>
                      <a:pt x="247" y="276"/>
                    </a:cubicBezTo>
                    <a:cubicBezTo>
                      <a:pt x="240" y="237"/>
                      <a:pt x="240" y="237"/>
                      <a:pt x="240" y="237"/>
                    </a:cubicBezTo>
                    <a:cubicBezTo>
                      <a:pt x="240" y="237"/>
                      <a:pt x="224" y="198"/>
                      <a:pt x="220" y="187"/>
                    </a:cubicBezTo>
                    <a:cubicBezTo>
                      <a:pt x="216" y="176"/>
                      <a:pt x="222" y="157"/>
                      <a:pt x="204" y="153"/>
                    </a:cubicBezTo>
                    <a:cubicBezTo>
                      <a:pt x="186" y="149"/>
                      <a:pt x="194" y="170"/>
                      <a:pt x="194" y="170"/>
                    </a:cubicBezTo>
                    <a:cubicBezTo>
                      <a:pt x="187" y="193"/>
                      <a:pt x="187" y="193"/>
                      <a:pt x="187" y="193"/>
                    </a:cubicBezTo>
                    <a:cubicBezTo>
                      <a:pt x="178" y="178"/>
                      <a:pt x="178" y="178"/>
                      <a:pt x="178" y="178"/>
                    </a:cubicBezTo>
                    <a:cubicBezTo>
                      <a:pt x="178" y="178"/>
                      <a:pt x="158" y="175"/>
                      <a:pt x="158" y="159"/>
                    </a:cubicBezTo>
                    <a:cubicBezTo>
                      <a:pt x="158" y="143"/>
                      <a:pt x="160" y="133"/>
                      <a:pt x="168" y="130"/>
                    </a:cubicBezTo>
                    <a:cubicBezTo>
                      <a:pt x="176" y="127"/>
                      <a:pt x="190" y="129"/>
                      <a:pt x="193" y="115"/>
                    </a:cubicBezTo>
                    <a:cubicBezTo>
                      <a:pt x="196" y="101"/>
                      <a:pt x="196" y="92"/>
                      <a:pt x="196" y="92"/>
                    </a:cubicBezTo>
                    <a:cubicBezTo>
                      <a:pt x="196" y="92"/>
                      <a:pt x="206" y="96"/>
                      <a:pt x="206" y="86"/>
                    </a:cubicBezTo>
                    <a:cubicBezTo>
                      <a:pt x="206" y="76"/>
                      <a:pt x="184" y="68"/>
                      <a:pt x="184" y="68"/>
                    </a:cubicBezTo>
                    <a:cubicBezTo>
                      <a:pt x="154" y="79"/>
                      <a:pt x="154" y="79"/>
                      <a:pt x="154" y="79"/>
                    </a:cubicBezTo>
                    <a:cubicBezTo>
                      <a:pt x="154" y="79"/>
                      <a:pt x="123" y="75"/>
                      <a:pt x="113" y="75"/>
                    </a:cubicBezTo>
                    <a:cubicBezTo>
                      <a:pt x="103" y="75"/>
                      <a:pt x="86" y="72"/>
                      <a:pt x="86" y="69"/>
                    </a:cubicBezTo>
                    <a:cubicBezTo>
                      <a:pt x="86" y="66"/>
                      <a:pt x="85" y="46"/>
                      <a:pt x="85" y="46"/>
                    </a:cubicBezTo>
                    <a:cubicBezTo>
                      <a:pt x="81" y="44"/>
                      <a:pt x="81" y="44"/>
                      <a:pt x="81" y="44"/>
                    </a:cubicBezTo>
                    <a:cubicBezTo>
                      <a:pt x="81" y="44"/>
                      <a:pt x="81" y="26"/>
                      <a:pt x="77" y="23"/>
                    </a:cubicBezTo>
                    <a:cubicBezTo>
                      <a:pt x="73" y="20"/>
                      <a:pt x="67" y="17"/>
                      <a:pt x="67" y="17"/>
                    </a:cubicBezTo>
                    <a:cubicBezTo>
                      <a:pt x="66" y="29"/>
                      <a:pt x="66" y="29"/>
                      <a:pt x="66" y="29"/>
                    </a:cubicBezTo>
                    <a:cubicBezTo>
                      <a:pt x="66" y="29"/>
                      <a:pt x="56" y="27"/>
                      <a:pt x="50" y="21"/>
                    </a:cubicBezTo>
                    <a:cubicBezTo>
                      <a:pt x="44" y="15"/>
                      <a:pt x="41" y="3"/>
                      <a:pt x="41" y="3"/>
                    </a:cubicBezTo>
                    <a:cubicBezTo>
                      <a:pt x="30" y="4"/>
                      <a:pt x="30" y="4"/>
                      <a:pt x="30" y="4"/>
                    </a:cubicBezTo>
                    <a:cubicBezTo>
                      <a:pt x="33" y="11"/>
                      <a:pt x="33" y="11"/>
                      <a:pt x="33" y="11"/>
                    </a:cubicBezTo>
                    <a:cubicBezTo>
                      <a:pt x="17" y="3"/>
                      <a:pt x="17" y="3"/>
                      <a:pt x="17" y="3"/>
                    </a:cubicBezTo>
                    <a:cubicBezTo>
                      <a:pt x="6" y="0"/>
                      <a:pt x="6" y="0"/>
                      <a:pt x="6" y="0"/>
                    </a:cubicBezTo>
                    <a:cubicBezTo>
                      <a:pt x="11" y="12"/>
                      <a:pt x="11" y="12"/>
                      <a:pt x="11" y="12"/>
                    </a:cubicBezTo>
                    <a:cubicBezTo>
                      <a:pt x="11" y="12"/>
                      <a:pt x="0" y="24"/>
                      <a:pt x="2" y="35"/>
                    </a:cubicBezTo>
                    <a:cubicBezTo>
                      <a:pt x="4" y="46"/>
                      <a:pt x="26" y="54"/>
                      <a:pt x="26" y="54"/>
                    </a:cubicBezTo>
                    <a:cubicBezTo>
                      <a:pt x="43" y="65"/>
                      <a:pt x="43" y="65"/>
                      <a:pt x="43" y="65"/>
                    </a:cubicBezTo>
                    <a:cubicBezTo>
                      <a:pt x="44" y="73"/>
                      <a:pt x="44" y="73"/>
                      <a:pt x="44" y="73"/>
                    </a:cubicBezTo>
                    <a:cubicBezTo>
                      <a:pt x="22" y="74"/>
                      <a:pt x="22" y="74"/>
                      <a:pt x="22" y="74"/>
                    </a:cubicBezTo>
                    <a:cubicBezTo>
                      <a:pt x="22" y="93"/>
                      <a:pt x="22" y="93"/>
                      <a:pt x="22" y="93"/>
                    </a:cubicBezTo>
                    <a:cubicBezTo>
                      <a:pt x="22" y="93"/>
                      <a:pt x="3" y="96"/>
                      <a:pt x="13" y="106"/>
                    </a:cubicBezTo>
                    <a:cubicBezTo>
                      <a:pt x="23" y="116"/>
                      <a:pt x="50" y="110"/>
                      <a:pt x="47" y="126"/>
                    </a:cubicBezTo>
                    <a:cubicBezTo>
                      <a:pt x="44" y="142"/>
                      <a:pt x="35" y="150"/>
                      <a:pt x="35" y="150"/>
                    </a:cubicBezTo>
                    <a:cubicBezTo>
                      <a:pt x="44" y="170"/>
                      <a:pt x="44" y="170"/>
                      <a:pt x="44" y="170"/>
                    </a:cubicBezTo>
                    <a:cubicBezTo>
                      <a:pt x="64" y="186"/>
                      <a:pt x="64" y="186"/>
                      <a:pt x="64" y="186"/>
                    </a:cubicBezTo>
                    <a:cubicBezTo>
                      <a:pt x="63" y="206"/>
                      <a:pt x="63" y="206"/>
                      <a:pt x="63" y="206"/>
                    </a:cubicBezTo>
                    <a:cubicBezTo>
                      <a:pt x="75" y="234"/>
                      <a:pt x="75" y="234"/>
                      <a:pt x="75" y="234"/>
                    </a:cubicBezTo>
                    <a:cubicBezTo>
                      <a:pt x="73" y="252"/>
                      <a:pt x="73" y="252"/>
                      <a:pt x="73" y="252"/>
                    </a:cubicBezTo>
                    <a:lnTo>
                      <a:pt x="90" y="275"/>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99" name="Freeform 220"/>
              <p:cNvSpPr>
                <a:spLocks noEditPoints="1"/>
              </p:cNvSpPr>
              <p:nvPr/>
            </p:nvSpPr>
            <p:spPr bwMode="gray">
              <a:xfrm>
                <a:off x="1046" y="-14560"/>
                <a:ext cx="3080" cy="3728"/>
              </a:xfrm>
              <a:custGeom>
                <a:avLst/>
                <a:gdLst>
                  <a:gd name="T0" fmla="*/ 1202 w 1304"/>
                  <a:gd name="T1" fmla="*/ 1237 h 1578"/>
                  <a:gd name="T2" fmla="*/ 1259 w 1304"/>
                  <a:gd name="T3" fmla="*/ 1543 h 1578"/>
                  <a:gd name="T4" fmla="*/ 1302 w 1304"/>
                  <a:gd name="T5" fmla="*/ 417 h 1578"/>
                  <a:gd name="T6" fmla="*/ 1231 w 1304"/>
                  <a:gd name="T7" fmla="*/ 379 h 1578"/>
                  <a:gd name="T8" fmla="*/ 1133 w 1304"/>
                  <a:gd name="T9" fmla="*/ 390 h 1578"/>
                  <a:gd name="T10" fmla="*/ 1045 w 1304"/>
                  <a:gd name="T11" fmla="*/ 450 h 1578"/>
                  <a:gd name="T12" fmla="*/ 1042 w 1304"/>
                  <a:gd name="T13" fmla="*/ 497 h 1578"/>
                  <a:gd name="T14" fmla="*/ 926 w 1304"/>
                  <a:gd name="T15" fmla="*/ 487 h 1578"/>
                  <a:gd name="T16" fmla="*/ 882 w 1304"/>
                  <a:gd name="T17" fmla="*/ 450 h 1578"/>
                  <a:gd name="T18" fmla="*/ 853 w 1304"/>
                  <a:gd name="T19" fmla="*/ 520 h 1578"/>
                  <a:gd name="T20" fmla="*/ 766 w 1304"/>
                  <a:gd name="T21" fmla="*/ 495 h 1578"/>
                  <a:gd name="T22" fmla="*/ 695 w 1304"/>
                  <a:gd name="T23" fmla="*/ 457 h 1578"/>
                  <a:gd name="T24" fmla="*/ 640 w 1304"/>
                  <a:gd name="T25" fmla="*/ 459 h 1578"/>
                  <a:gd name="T26" fmla="*/ 564 w 1304"/>
                  <a:gd name="T27" fmla="*/ 423 h 1578"/>
                  <a:gd name="T28" fmla="*/ 499 w 1304"/>
                  <a:gd name="T29" fmla="*/ 382 h 1578"/>
                  <a:gd name="T30" fmla="*/ 518 w 1304"/>
                  <a:gd name="T31" fmla="*/ 323 h 1578"/>
                  <a:gd name="T32" fmla="*/ 481 w 1304"/>
                  <a:gd name="T33" fmla="*/ 283 h 1578"/>
                  <a:gd name="T34" fmla="*/ 412 w 1304"/>
                  <a:gd name="T35" fmla="*/ 221 h 1578"/>
                  <a:gd name="T36" fmla="*/ 423 w 1304"/>
                  <a:gd name="T37" fmla="*/ 194 h 1578"/>
                  <a:gd name="T38" fmla="*/ 395 w 1304"/>
                  <a:gd name="T39" fmla="*/ 129 h 1578"/>
                  <a:gd name="T40" fmla="*/ 438 w 1304"/>
                  <a:gd name="T41" fmla="*/ 69 h 1578"/>
                  <a:gd name="T42" fmla="*/ 319 w 1304"/>
                  <a:gd name="T43" fmla="*/ 29 h 1578"/>
                  <a:gd name="T44" fmla="*/ 266 w 1304"/>
                  <a:gd name="T45" fmla="*/ 74 h 1578"/>
                  <a:gd name="T46" fmla="*/ 156 w 1304"/>
                  <a:gd name="T47" fmla="*/ 89 h 1578"/>
                  <a:gd name="T48" fmla="*/ 186 w 1304"/>
                  <a:gd name="T49" fmla="*/ 141 h 1578"/>
                  <a:gd name="T50" fmla="*/ 219 w 1304"/>
                  <a:gd name="T51" fmla="*/ 196 h 1578"/>
                  <a:gd name="T52" fmla="*/ 235 w 1304"/>
                  <a:gd name="T53" fmla="*/ 268 h 1578"/>
                  <a:gd name="T54" fmla="*/ 179 w 1304"/>
                  <a:gd name="T55" fmla="*/ 372 h 1578"/>
                  <a:gd name="T56" fmla="*/ 107 w 1304"/>
                  <a:gd name="T57" fmla="*/ 437 h 1578"/>
                  <a:gd name="T58" fmla="*/ 33 w 1304"/>
                  <a:gd name="T59" fmla="*/ 493 h 1578"/>
                  <a:gd name="T60" fmla="*/ 74 w 1304"/>
                  <a:gd name="T61" fmla="*/ 551 h 1578"/>
                  <a:gd name="T62" fmla="*/ 98 w 1304"/>
                  <a:gd name="T63" fmla="*/ 635 h 1578"/>
                  <a:gd name="T64" fmla="*/ 15 w 1304"/>
                  <a:gd name="T65" fmla="*/ 630 h 1578"/>
                  <a:gd name="T66" fmla="*/ 78 w 1304"/>
                  <a:gd name="T67" fmla="*/ 697 h 1578"/>
                  <a:gd name="T68" fmla="*/ 70 w 1304"/>
                  <a:gd name="T69" fmla="*/ 779 h 1578"/>
                  <a:gd name="T70" fmla="*/ 213 w 1304"/>
                  <a:gd name="T71" fmla="*/ 781 h 1578"/>
                  <a:gd name="T72" fmla="*/ 267 w 1304"/>
                  <a:gd name="T73" fmla="*/ 1062 h 1578"/>
                  <a:gd name="T74" fmla="*/ 407 w 1304"/>
                  <a:gd name="T75" fmla="*/ 1335 h 1578"/>
                  <a:gd name="T76" fmla="*/ 550 w 1304"/>
                  <a:gd name="T77" fmla="*/ 1443 h 1578"/>
                  <a:gd name="T78" fmla="*/ 601 w 1304"/>
                  <a:gd name="T79" fmla="*/ 1311 h 1578"/>
                  <a:gd name="T80" fmla="*/ 594 w 1304"/>
                  <a:gd name="T81" fmla="*/ 1107 h 1578"/>
                  <a:gd name="T82" fmla="*/ 688 w 1304"/>
                  <a:gd name="T83" fmla="*/ 1044 h 1578"/>
                  <a:gd name="T84" fmla="*/ 820 w 1304"/>
                  <a:gd name="T85" fmla="*/ 866 h 1578"/>
                  <a:gd name="T86" fmla="*/ 873 w 1304"/>
                  <a:gd name="T87" fmla="*/ 795 h 1578"/>
                  <a:gd name="T88" fmla="*/ 942 w 1304"/>
                  <a:gd name="T89" fmla="*/ 744 h 1578"/>
                  <a:gd name="T90" fmla="*/ 959 w 1304"/>
                  <a:gd name="T91" fmla="*/ 697 h 1578"/>
                  <a:gd name="T92" fmla="*/ 917 w 1304"/>
                  <a:gd name="T93" fmla="*/ 604 h 1578"/>
                  <a:gd name="T94" fmla="*/ 897 w 1304"/>
                  <a:gd name="T95" fmla="*/ 546 h 1578"/>
                  <a:gd name="T96" fmla="*/ 925 w 1304"/>
                  <a:gd name="T97" fmla="*/ 515 h 1578"/>
                  <a:gd name="T98" fmla="*/ 972 w 1304"/>
                  <a:gd name="T99" fmla="*/ 534 h 1578"/>
                  <a:gd name="T100" fmla="*/ 1049 w 1304"/>
                  <a:gd name="T101" fmla="*/ 590 h 1578"/>
                  <a:gd name="T102" fmla="*/ 1063 w 1304"/>
                  <a:gd name="T103" fmla="*/ 641 h 1578"/>
                  <a:gd name="T104" fmla="*/ 1099 w 1304"/>
                  <a:gd name="T105" fmla="*/ 664 h 1578"/>
                  <a:gd name="T106" fmla="*/ 1161 w 1304"/>
                  <a:gd name="T107" fmla="*/ 750 h 1578"/>
                  <a:gd name="T108" fmla="*/ 1143 w 1304"/>
                  <a:gd name="T109" fmla="*/ 648 h 1578"/>
                  <a:gd name="T110" fmla="*/ 1199 w 1304"/>
                  <a:gd name="T111" fmla="*/ 576 h 1578"/>
                  <a:gd name="T112" fmla="*/ 1238 w 1304"/>
                  <a:gd name="T113" fmla="*/ 497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04" h="1578">
                    <a:moveTo>
                      <a:pt x="1204" y="1196"/>
                    </a:moveTo>
                    <a:cubicBezTo>
                      <a:pt x="1184" y="1198"/>
                      <a:pt x="1188" y="1259"/>
                      <a:pt x="1188" y="1259"/>
                    </a:cubicBezTo>
                    <a:cubicBezTo>
                      <a:pt x="1191" y="1325"/>
                      <a:pt x="1191" y="1325"/>
                      <a:pt x="1191" y="1325"/>
                    </a:cubicBezTo>
                    <a:cubicBezTo>
                      <a:pt x="1202" y="1305"/>
                      <a:pt x="1202" y="1305"/>
                      <a:pt x="1202" y="1305"/>
                    </a:cubicBezTo>
                    <a:cubicBezTo>
                      <a:pt x="1202" y="1237"/>
                      <a:pt x="1202" y="1237"/>
                      <a:pt x="1202" y="1237"/>
                    </a:cubicBezTo>
                    <a:cubicBezTo>
                      <a:pt x="1202" y="1237"/>
                      <a:pt x="1220" y="1194"/>
                      <a:pt x="1204" y="1196"/>
                    </a:cubicBezTo>
                    <a:close/>
                    <a:moveTo>
                      <a:pt x="1195" y="1357"/>
                    </a:moveTo>
                    <a:cubicBezTo>
                      <a:pt x="1180" y="1357"/>
                      <a:pt x="1196" y="1389"/>
                      <a:pt x="1196" y="1389"/>
                    </a:cubicBezTo>
                    <a:cubicBezTo>
                      <a:pt x="1196" y="1389"/>
                      <a:pt x="1209" y="1357"/>
                      <a:pt x="1195" y="1357"/>
                    </a:cubicBezTo>
                    <a:close/>
                    <a:moveTo>
                      <a:pt x="1259" y="1543"/>
                    </a:moveTo>
                    <a:cubicBezTo>
                      <a:pt x="1251" y="1544"/>
                      <a:pt x="1255" y="1578"/>
                      <a:pt x="1270" y="1578"/>
                    </a:cubicBezTo>
                    <a:cubicBezTo>
                      <a:pt x="1270" y="1578"/>
                      <a:pt x="1267" y="1542"/>
                      <a:pt x="1259" y="1543"/>
                    </a:cubicBezTo>
                    <a:close/>
                    <a:moveTo>
                      <a:pt x="1280" y="454"/>
                    </a:moveTo>
                    <a:cubicBezTo>
                      <a:pt x="1280" y="445"/>
                      <a:pt x="1304" y="436"/>
                      <a:pt x="1304" y="436"/>
                    </a:cubicBezTo>
                    <a:cubicBezTo>
                      <a:pt x="1302" y="417"/>
                      <a:pt x="1302" y="417"/>
                      <a:pt x="1302" y="417"/>
                    </a:cubicBezTo>
                    <a:cubicBezTo>
                      <a:pt x="1302" y="417"/>
                      <a:pt x="1287" y="413"/>
                      <a:pt x="1280" y="413"/>
                    </a:cubicBezTo>
                    <a:cubicBezTo>
                      <a:pt x="1273" y="413"/>
                      <a:pt x="1258" y="413"/>
                      <a:pt x="1250" y="411"/>
                    </a:cubicBezTo>
                    <a:cubicBezTo>
                      <a:pt x="1242" y="409"/>
                      <a:pt x="1262" y="400"/>
                      <a:pt x="1262" y="400"/>
                    </a:cubicBezTo>
                    <a:cubicBezTo>
                      <a:pt x="1251" y="380"/>
                      <a:pt x="1251" y="380"/>
                      <a:pt x="1251" y="380"/>
                    </a:cubicBezTo>
                    <a:cubicBezTo>
                      <a:pt x="1251" y="380"/>
                      <a:pt x="1240" y="381"/>
                      <a:pt x="1231" y="379"/>
                    </a:cubicBezTo>
                    <a:cubicBezTo>
                      <a:pt x="1222" y="377"/>
                      <a:pt x="1238" y="369"/>
                      <a:pt x="1238" y="369"/>
                    </a:cubicBezTo>
                    <a:cubicBezTo>
                      <a:pt x="1238" y="369"/>
                      <a:pt x="1237" y="364"/>
                      <a:pt x="1219" y="355"/>
                    </a:cubicBezTo>
                    <a:cubicBezTo>
                      <a:pt x="1201" y="346"/>
                      <a:pt x="1209" y="377"/>
                      <a:pt x="1198" y="377"/>
                    </a:cubicBezTo>
                    <a:cubicBezTo>
                      <a:pt x="1187" y="377"/>
                      <a:pt x="1173" y="363"/>
                      <a:pt x="1165" y="363"/>
                    </a:cubicBezTo>
                    <a:cubicBezTo>
                      <a:pt x="1157" y="363"/>
                      <a:pt x="1140" y="382"/>
                      <a:pt x="1133" y="390"/>
                    </a:cubicBezTo>
                    <a:cubicBezTo>
                      <a:pt x="1126" y="398"/>
                      <a:pt x="1102" y="394"/>
                      <a:pt x="1102" y="394"/>
                    </a:cubicBezTo>
                    <a:cubicBezTo>
                      <a:pt x="1102" y="394"/>
                      <a:pt x="1109" y="410"/>
                      <a:pt x="1107" y="415"/>
                    </a:cubicBezTo>
                    <a:cubicBezTo>
                      <a:pt x="1105" y="420"/>
                      <a:pt x="1084" y="422"/>
                      <a:pt x="1084" y="422"/>
                    </a:cubicBezTo>
                    <a:cubicBezTo>
                      <a:pt x="1084" y="422"/>
                      <a:pt x="1092" y="438"/>
                      <a:pt x="1084" y="445"/>
                    </a:cubicBezTo>
                    <a:cubicBezTo>
                      <a:pt x="1076" y="452"/>
                      <a:pt x="1045" y="450"/>
                      <a:pt x="1045" y="450"/>
                    </a:cubicBezTo>
                    <a:cubicBezTo>
                      <a:pt x="1045" y="450"/>
                      <a:pt x="1039" y="452"/>
                      <a:pt x="1043" y="459"/>
                    </a:cubicBezTo>
                    <a:cubicBezTo>
                      <a:pt x="1047" y="466"/>
                      <a:pt x="1064" y="465"/>
                      <a:pt x="1064" y="465"/>
                    </a:cubicBezTo>
                    <a:cubicBezTo>
                      <a:pt x="1064" y="479"/>
                      <a:pt x="1064" y="479"/>
                      <a:pt x="1064" y="479"/>
                    </a:cubicBezTo>
                    <a:cubicBezTo>
                      <a:pt x="1064" y="479"/>
                      <a:pt x="1079" y="490"/>
                      <a:pt x="1065" y="497"/>
                    </a:cubicBezTo>
                    <a:cubicBezTo>
                      <a:pt x="1051" y="504"/>
                      <a:pt x="1042" y="497"/>
                      <a:pt x="1042" y="497"/>
                    </a:cubicBezTo>
                    <a:cubicBezTo>
                      <a:pt x="1042" y="497"/>
                      <a:pt x="1034" y="501"/>
                      <a:pt x="1016" y="501"/>
                    </a:cubicBezTo>
                    <a:cubicBezTo>
                      <a:pt x="998" y="501"/>
                      <a:pt x="1000" y="495"/>
                      <a:pt x="991" y="495"/>
                    </a:cubicBezTo>
                    <a:cubicBezTo>
                      <a:pt x="982" y="495"/>
                      <a:pt x="988" y="503"/>
                      <a:pt x="969" y="503"/>
                    </a:cubicBezTo>
                    <a:cubicBezTo>
                      <a:pt x="950" y="503"/>
                      <a:pt x="953" y="492"/>
                      <a:pt x="953" y="492"/>
                    </a:cubicBezTo>
                    <a:cubicBezTo>
                      <a:pt x="953" y="492"/>
                      <a:pt x="949" y="503"/>
                      <a:pt x="926" y="487"/>
                    </a:cubicBezTo>
                    <a:cubicBezTo>
                      <a:pt x="903" y="471"/>
                      <a:pt x="921" y="467"/>
                      <a:pt x="921" y="467"/>
                    </a:cubicBezTo>
                    <a:cubicBezTo>
                      <a:pt x="921" y="467"/>
                      <a:pt x="916" y="468"/>
                      <a:pt x="911" y="466"/>
                    </a:cubicBezTo>
                    <a:cubicBezTo>
                      <a:pt x="906" y="464"/>
                      <a:pt x="917" y="436"/>
                      <a:pt x="906" y="427"/>
                    </a:cubicBezTo>
                    <a:cubicBezTo>
                      <a:pt x="899" y="422"/>
                      <a:pt x="888" y="428"/>
                      <a:pt x="876" y="435"/>
                    </a:cubicBezTo>
                    <a:cubicBezTo>
                      <a:pt x="882" y="450"/>
                      <a:pt x="882" y="450"/>
                      <a:pt x="882" y="450"/>
                    </a:cubicBezTo>
                    <a:cubicBezTo>
                      <a:pt x="882" y="482"/>
                      <a:pt x="882" y="482"/>
                      <a:pt x="882" y="482"/>
                    </a:cubicBezTo>
                    <a:cubicBezTo>
                      <a:pt x="892" y="497"/>
                      <a:pt x="892" y="497"/>
                      <a:pt x="892" y="497"/>
                    </a:cubicBezTo>
                    <a:cubicBezTo>
                      <a:pt x="892" y="497"/>
                      <a:pt x="892" y="506"/>
                      <a:pt x="891" y="515"/>
                    </a:cubicBezTo>
                    <a:cubicBezTo>
                      <a:pt x="890" y="524"/>
                      <a:pt x="869" y="521"/>
                      <a:pt x="869" y="521"/>
                    </a:cubicBezTo>
                    <a:cubicBezTo>
                      <a:pt x="869" y="521"/>
                      <a:pt x="862" y="520"/>
                      <a:pt x="853" y="520"/>
                    </a:cubicBezTo>
                    <a:cubicBezTo>
                      <a:pt x="844" y="520"/>
                      <a:pt x="849" y="510"/>
                      <a:pt x="843" y="510"/>
                    </a:cubicBezTo>
                    <a:cubicBezTo>
                      <a:pt x="837" y="510"/>
                      <a:pt x="829" y="521"/>
                      <a:pt x="829" y="521"/>
                    </a:cubicBezTo>
                    <a:cubicBezTo>
                      <a:pt x="829" y="521"/>
                      <a:pt x="818" y="508"/>
                      <a:pt x="805" y="504"/>
                    </a:cubicBezTo>
                    <a:cubicBezTo>
                      <a:pt x="792" y="500"/>
                      <a:pt x="788" y="509"/>
                      <a:pt x="788" y="509"/>
                    </a:cubicBezTo>
                    <a:cubicBezTo>
                      <a:pt x="766" y="495"/>
                      <a:pt x="766" y="495"/>
                      <a:pt x="766" y="495"/>
                    </a:cubicBezTo>
                    <a:cubicBezTo>
                      <a:pt x="754" y="504"/>
                      <a:pt x="754" y="504"/>
                      <a:pt x="754" y="504"/>
                    </a:cubicBezTo>
                    <a:cubicBezTo>
                      <a:pt x="754" y="504"/>
                      <a:pt x="745" y="493"/>
                      <a:pt x="736" y="485"/>
                    </a:cubicBezTo>
                    <a:cubicBezTo>
                      <a:pt x="727" y="477"/>
                      <a:pt x="719" y="467"/>
                      <a:pt x="719" y="467"/>
                    </a:cubicBezTo>
                    <a:cubicBezTo>
                      <a:pt x="705" y="470"/>
                      <a:pt x="705" y="470"/>
                      <a:pt x="705" y="470"/>
                    </a:cubicBezTo>
                    <a:cubicBezTo>
                      <a:pt x="705" y="470"/>
                      <a:pt x="704" y="462"/>
                      <a:pt x="695" y="457"/>
                    </a:cubicBezTo>
                    <a:cubicBezTo>
                      <a:pt x="686" y="452"/>
                      <a:pt x="687" y="471"/>
                      <a:pt x="687" y="471"/>
                    </a:cubicBezTo>
                    <a:cubicBezTo>
                      <a:pt x="687" y="471"/>
                      <a:pt x="686" y="464"/>
                      <a:pt x="677" y="464"/>
                    </a:cubicBezTo>
                    <a:cubicBezTo>
                      <a:pt x="668" y="464"/>
                      <a:pt x="663" y="472"/>
                      <a:pt x="663" y="472"/>
                    </a:cubicBezTo>
                    <a:cubicBezTo>
                      <a:pt x="660" y="465"/>
                      <a:pt x="660" y="465"/>
                      <a:pt x="660" y="465"/>
                    </a:cubicBezTo>
                    <a:cubicBezTo>
                      <a:pt x="660" y="465"/>
                      <a:pt x="653" y="461"/>
                      <a:pt x="640" y="459"/>
                    </a:cubicBezTo>
                    <a:cubicBezTo>
                      <a:pt x="627" y="457"/>
                      <a:pt x="639" y="452"/>
                      <a:pt x="634" y="450"/>
                    </a:cubicBezTo>
                    <a:cubicBezTo>
                      <a:pt x="629" y="448"/>
                      <a:pt x="624" y="451"/>
                      <a:pt x="616" y="451"/>
                    </a:cubicBezTo>
                    <a:cubicBezTo>
                      <a:pt x="608" y="451"/>
                      <a:pt x="601" y="437"/>
                      <a:pt x="601" y="437"/>
                    </a:cubicBezTo>
                    <a:cubicBezTo>
                      <a:pt x="592" y="438"/>
                      <a:pt x="592" y="438"/>
                      <a:pt x="592" y="438"/>
                    </a:cubicBezTo>
                    <a:cubicBezTo>
                      <a:pt x="564" y="423"/>
                      <a:pt x="564" y="423"/>
                      <a:pt x="564" y="423"/>
                    </a:cubicBezTo>
                    <a:cubicBezTo>
                      <a:pt x="557" y="413"/>
                      <a:pt x="557" y="413"/>
                      <a:pt x="557" y="413"/>
                    </a:cubicBezTo>
                    <a:cubicBezTo>
                      <a:pt x="539" y="413"/>
                      <a:pt x="539" y="413"/>
                      <a:pt x="539" y="413"/>
                    </a:cubicBezTo>
                    <a:cubicBezTo>
                      <a:pt x="528" y="395"/>
                      <a:pt x="528" y="395"/>
                      <a:pt x="528" y="395"/>
                    </a:cubicBezTo>
                    <a:cubicBezTo>
                      <a:pt x="518" y="401"/>
                      <a:pt x="518" y="401"/>
                      <a:pt x="518" y="401"/>
                    </a:cubicBezTo>
                    <a:cubicBezTo>
                      <a:pt x="518" y="401"/>
                      <a:pt x="506" y="390"/>
                      <a:pt x="499" y="382"/>
                    </a:cubicBezTo>
                    <a:cubicBezTo>
                      <a:pt x="492" y="374"/>
                      <a:pt x="511" y="364"/>
                      <a:pt x="511" y="364"/>
                    </a:cubicBezTo>
                    <a:cubicBezTo>
                      <a:pt x="511" y="364"/>
                      <a:pt x="506" y="364"/>
                      <a:pt x="502" y="358"/>
                    </a:cubicBezTo>
                    <a:cubicBezTo>
                      <a:pt x="498" y="352"/>
                      <a:pt x="509" y="350"/>
                      <a:pt x="509" y="350"/>
                    </a:cubicBezTo>
                    <a:cubicBezTo>
                      <a:pt x="503" y="341"/>
                      <a:pt x="503" y="341"/>
                      <a:pt x="503" y="341"/>
                    </a:cubicBezTo>
                    <a:cubicBezTo>
                      <a:pt x="518" y="323"/>
                      <a:pt x="518" y="323"/>
                      <a:pt x="518" y="323"/>
                    </a:cubicBezTo>
                    <a:cubicBezTo>
                      <a:pt x="524" y="310"/>
                      <a:pt x="524" y="310"/>
                      <a:pt x="524" y="310"/>
                    </a:cubicBezTo>
                    <a:cubicBezTo>
                      <a:pt x="509" y="296"/>
                      <a:pt x="509" y="296"/>
                      <a:pt x="509" y="296"/>
                    </a:cubicBezTo>
                    <a:cubicBezTo>
                      <a:pt x="509" y="296"/>
                      <a:pt x="498" y="296"/>
                      <a:pt x="492" y="293"/>
                    </a:cubicBezTo>
                    <a:cubicBezTo>
                      <a:pt x="486" y="290"/>
                      <a:pt x="492" y="282"/>
                      <a:pt x="492" y="282"/>
                    </a:cubicBezTo>
                    <a:cubicBezTo>
                      <a:pt x="481" y="283"/>
                      <a:pt x="481" y="283"/>
                      <a:pt x="481" y="283"/>
                    </a:cubicBezTo>
                    <a:cubicBezTo>
                      <a:pt x="466" y="272"/>
                      <a:pt x="466" y="272"/>
                      <a:pt x="466" y="272"/>
                    </a:cubicBezTo>
                    <a:cubicBezTo>
                      <a:pt x="466" y="272"/>
                      <a:pt x="456" y="270"/>
                      <a:pt x="445" y="266"/>
                    </a:cubicBezTo>
                    <a:cubicBezTo>
                      <a:pt x="434" y="262"/>
                      <a:pt x="430" y="247"/>
                      <a:pt x="430" y="247"/>
                    </a:cubicBezTo>
                    <a:cubicBezTo>
                      <a:pt x="430" y="247"/>
                      <a:pt x="419" y="252"/>
                      <a:pt x="412" y="249"/>
                    </a:cubicBezTo>
                    <a:cubicBezTo>
                      <a:pt x="405" y="246"/>
                      <a:pt x="412" y="221"/>
                      <a:pt x="412" y="221"/>
                    </a:cubicBezTo>
                    <a:cubicBezTo>
                      <a:pt x="412" y="221"/>
                      <a:pt x="392" y="210"/>
                      <a:pt x="390" y="200"/>
                    </a:cubicBezTo>
                    <a:cubicBezTo>
                      <a:pt x="388" y="190"/>
                      <a:pt x="401" y="185"/>
                      <a:pt x="405" y="185"/>
                    </a:cubicBezTo>
                    <a:cubicBezTo>
                      <a:pt x="409" y="185"/>
                      <a:pt x="407" y="195"/>
                      <a:pt x="407" y="195"/>
                    </a:cubicBezTo>
                    <a:cubicBezTo>
                      <a:pt x="417" y="203"/>
                      <a:pt x="417" y="203"/>
                      <a:pt x="417" y="203"/>
                    </a:cubicBezTo>
                    <a:cubicBezTo>
                      <a:pt x="423" y="194"/>
                      <a:pt x="423" y="194"/>
                      <a:pt x="423" y="194"/>
                    </a:cubicBezTo>
                    <a:cubicBezTo>
                      <a:pt x="423" y="194"/>
                      <a:pt x="432" y="191"/>
                      <a:pt x="440" y="186"/>
                    </a:cubicBezTo>
                    <a:cubicBezTo>
                      <a:pt x="448" y="181"/>
                      <a:pt x="429" y="166"/>
                      <a:pt x="429" y="166"/>
                    </a:cubicBezTo>
                    <a:cubicBezTo>
                      <a:pt x="424" y="157"/>
                      <a:pt x="424" y="157"/>
                      <a:pt x="424" y="157"/>
                    </a:cubicBezTo>
                    <a:cubicBezTo>
                      <a:pt x="424" y="157"/>
                      <a:pt x="419" y="154"/>
                      <a:pt x="404" y="147"/>
                    </a:cubicBezTo>
                    <a:cubicBezTo>
                      <a:pt x="389" y="140"/>
                      <a:pt x="395" y="129"/>
                      <a:pt x="395" y="129"/>
                    </a:cubicBezTo>
                    <a:cubicBezTo>
                      <a:pt x="406" y="123"/>
                      <a:pt x="406" y="123"/>
                      <a:pt x="406" y="123"/>
                    </a:cubicBezTo>
                    <a:cubicBezTo>
                      <a:pt x="394" y="107"/>
                      <a:pt x="394" y="107"/>
                      <a:pt x="394" y="107"/>
                    </a:cubicBezTo>
                    <a:cubicBezTo>
                      <a:pt x="394" y="107"/>
                      <a:pt x="413" y="108"/>
                      <a:pt x="422" y="103"/>
                    </a:cubicBezTo>
                    <a:cubicBezTo>
                      <a:pt x="431" y="98"/>
                      <a:pt x="425" y="74"/>
                      <a:pt x="425" y="74"/>
                    </a:cubicBezTo>
                    <a:cubicBezTo>
                      <a:pt x="425" y="74"/>
                      <a:pt x="434" y="74"/>
                      <a:pt x="438" y="69"/>
                    </a:cubicBezTo>
                    <a:cubicBezTo>
                      <a:pt x="442" y="64"/>
                      <a:pt x="438" y="28"/>
                      <a:pt x="438" y="28"/>
                    </a:cubicBezTo>
                    <a:cubicBezTo>
                      <a:pt x="438" y="28"/>
                      <a:pt x="424" y="30"/>
                      <a:pt x="413" y="28"/>
                    </a:cubicBezTo>
                    <a:cubicBezTo>
                      <a:pt x="402" y="26"/>
                      <a:pt x="400" y="12"/>
                      <a:pt x="383" y="6"/>
                    </a:cubicBezTo>
                    <a:cubicBezTo>
                      <a:pt x="366" y="0"/>
                      <a:pt x="335" y="29"/>
                      <a:pt x="335" y="29"/>
                    </a:cubicBezTo>
                    <a:cubicBezTo>
                      <a:pt x="335" y="29"/>
                      <a:pt x="328" y="29"/>
                      <a:pt x="319" y="29"/>
                    </a:cubicBezTo>
                    <a:cubicBezTo>
                      <a:pt x="304" y="51"/>
                      <a:pt x="304" y="51"/>
                      <a:pt x="304" y="51"/>
                    </a:cubicBezTo>
                    <a:cubicBezTo>
                      <a:pt x="289" y="57"/>
                      <a:pt x="289" y="57"/>
                      <a:pt x="289" y="57"/>
                    </a:cubicBezTo>
                    <a:cubicBezTo>
                      <a:pt x="289" y="57"/>
                      <a:pt x="289" y="68"/>
                      <a:pt x="286" y="69"/>
                    </a:cubicBezTo>
                    <a:cubicBezTo>
                      <a:pt x="283" y="70"/>
                      <a:pt x="272" y="69"/>
                      <a:pt x="272" y="69"/>
                    </a:cubicBezTo>
                    <a:cubicBezTo>
                      <a:pt x="266" y="74"/>
                      <a:pt x="266" y="74"/>
                      <a:pt x="266" y="74"/>
                    </a:cubicBezTo>
                    <a:cubicBezTo>
                      <a:pt x="262" y="70"/>
                      <a:pt x="262" y="70"/>
                      <a:pt x="262" y="70"/>
                    </a:cubicBezTo>
                    <a:cubicBezTo>
                      <a:pt x="262" y="70"/>
                      <a:pt x="244" y="83"/>
                      <a:pt x="237" y="84"/>
                    </a:cubicBezTo>
                    <a:cubicBezTo>
                      <a:pt x="230" y="85"/>
                      <a:pt x="227" y="73"/>
                      <a:pt x="227" y="73"/>
                    </a:cubicBezTo>
                    <a:cubicBezTo>
                      <a:pt x="227" y="73"/>
                      <a:pt x="198" y="67"/>
                      <a:pt x="176" y="70"/>
                    </a:cubicBezTo>
                    <a:cubicBezTo>
                      <a:pt x="154" y="73"/>
                      <a:pt x="156" y="89"/>
                      <a:pt x="156" y="89"/>
                    </a:cubicBezTo>
                    <a:cubicBezTo>
                      <a:pt x="171" y="99"/>
                      <a:pt x="171" y="99"/>
                      <a:pt x="171" y="99"/>
                    </a:cubicBezTo>
                    <a:cubicBezTo>
                      <a:pt x="167" y="108"/>
                      <a:pt x="167" y="108"/>
                      <a:pt x="167" y="108"/>
                    </a:cubicBezTo>
                    <a:cubicBezTo>
                      <a:pt x="187" y="112"/>
                      <a:pt x="187" y="112"/>
                      <a:pt x="187" y="112"/>
                    </a:cubicBezTo>
                    <a:cubicBezTo>
                      <a:pt x="187" y="112"/>
                      <a:pt x="178" y="120"/>
                      <a:pt x="175" y="130"/>
                    </a:cubicBezTo>
                    <a:cubicBezTo>
                      <a:pt x="172" y="140"/>
                      <a:pt x="186" y="141"/>
                      <a:pt x="186" y="141"/>
                    </a:cubicBezTo>
                    <a:cubicBezTo>
                      <a:pt x="186" y="141"/>
                      <a:pt x="185" y="149"/>
                      <a:pt x="184" y="157"/>
                    </a:cubicBezTo>
                    <a:cubicBezTo>
                      <a:pt x="183" y="165"/>
                      <a:pt x="194" y="162"/>
                      <a:pt x="194" y="162"/>
                    </a:cubicBezTo>
                    <a:cubicBezTo>
                      <a:pt x="202" y="172"/>
                      <a:pt x="202" y="172"/>
                      <a:pt x="202" y="172"/>
                    </a:cubicBezTo>
                    <a:cubicBezTo>
                      <a:pt x="216" y="173"/>
                      <a:pt x="216" y="173"/>
                      <a:pt x="216" y="173"/>
                    </a:cubicBezTo>
                    <a:cubicBezTo>
                      <a:pt x="219" y="196"/>
                      <a:pt x="219" y="196"/>
                      <a:pt x="219" y="196"/>
                    </a:cubicBezTo>
                    <a:cubicBezTo>
                      <a:pt x="243" y="195"/>
                      <a:pt x="243" y="195"/>
                      <a:pt x="243" y="195"/>
                    </a:cubicBezTo>
                    <a:cubicBezTo>
                      <a:pt x="243" y="195"/>
                      <a:pt x="255" y="200"/>
                      <a:pt x="256" y="209"/>
                    </a:cubicBezTo>
                    <a:cubicBezTo>
                      <a:pt x="257" y="218"/>
                      <a:pt x="228" y="222"/>
                      <a:pt x="224" y="224"/>
                    </a:cubicBezTo>
                    <a:cubicBezTo>
                      <a:pt x="220" y="226"/>
                      <a:pt x="223" y="240"/>
                      <a:pt x="223" y="244"/>
                    </a:cubicBezTo>
                    <a:cubicBezTo>
                      <a:pt x="223" y="248"/>
                      <a:pt x="235" y="268"/>
                      <a:pt x="235" y="268"/>
                    </a:cubicBezTo>
                    <a:cubicBezTo>
                      <a:pt x="217" y="281"/>
                      <a:pt x="217" y="281"/>
                      <a:pt x="217" y="281"/>
                    </a:cubicBezTo>
                    <a:cubicBezTo>
                      <a:pt x="200" y="305"/>
                      <a:pt x="200" y="305"/>
                      <a:pt x="200" y="305"/>
                    </a:cubicBezTo>
                    <a:cubicBezTo>
                      <a:pt x="211" y="322"/>
                      <a:pt x="211" y="322"/>
                      <a:pt x="211" y="322"/>
                    </a:cubicBezTo>
                    <a:cubicBezTo>
                      <a:pt x="211" y="322"/>
                      <a:pt x="192" y="323"/>
                      <a:pt x="188" y="332"/>
                    </a:cubicBezTo>
                    <a:cubicBezTo>
                      <a:pt x="184" y="341"/>
                      <a:pt x="187" y="359"/>
                      <a:pt x="179" y="372"/>
                    </a:cubicBezTo>
                    <a:cubicBezTo>
                      <a:pt x="171" y="385"/>
                      <a:pt x="155" y="388"/>
                      <a:pt x="151" y="391"/>
                    </a:cubicBezTo>
                    <a:cubicBezTo>
                      <a:pt x="147" y="394"/>
                      <a:pt x="146" y="414"/>
                      <a:pt x="146" y="414"/>
                    </a:cubicBezTo>
                    <a:cubicBezTo>
                      <a:pt x="137" y="419"/>
                      <a:pt x="137" y="419"/>
                      <a:pt x="137" y="419"/>
                    </a:cubicBezTo>
                    <a:cubicBezTo>
                      <a:pt x="137" y="419"/>
                      <a:pt x="136" y="429"/>
                      <a:pt x="129" y="437"/>
                    </a:cubicBezTo>
                    <a:cubicBezTo>
                      <a:pt x="122" y="445"/>
                      <a:pt x="107" y="437"/>
                      <a:pt x="107" y="437"/>
                    </a:cubicBezTo>
                    <a:cubicBezTo>
                      <a:pt x="107" y="437"/>
                      <a:pt x="102" y="445"/>
                      <a:pt x="89" y="447"/>
                    </a:cubicBezTo>
                    <a:cubicBezTo>
                      <a:pt x="76" y="449"/>
                      <a:pt x="84" y="432"/>
                      <a:pt x="70" y="434"/>
                    </a:cubicBezTo>
                    <a:cubicBezTo>
                      <a:pt x="56" y="436"/>
                      <a:pt x="57" y="450"/>
                      <a:pt x="57" y="450"/>
                    </a:cubicBezTo>
                    <a:cubicBezTo>
                      <a:pt x="57" y="450"/>
                      <a:pt x="50" y="462"/>
                      <a:pt x="42" y="469"/>
                    </a:cubicBezTo>
                    <a:cubicBezTo>
                      <a:pt x="34" y="476"/>
                      <a:pt x="33" y="476"/>
                      <a:pt x="33" y="493"/>
                    </a:cubicBezTo>
                    <a:cubicBezTo>
                      <a:pt x="33" y="510"/>
                      <a:pt x="48" y="508"/>
                      <a:pt x="48" y="508"/>
                    </a:cubicBezTo>
                    <a:cubicBezTo>
                      <a:pt x="66" y="506"/>
                      <a:pt x="66" y="506"/>
                      <a:pt x="66" y="506"/>
                    </a:cubicBezTo>
                    <a:cubicBezTo>
                      <a:pt x="67" y="516"/>
                      <a:pt x="67" y="516"/>
                      <a:pt x="67" y="516"/>
                    </a:cubicBezTo>
                    <a:cubicBezTo>
                      <a:pt x="65" y="536"/>
                      <a:pt x="65" y="536"/>
                      <a:pt x="65" y="536"/>
                    </a:cubicBezTo>
                    <a:cubicBezTo>
                      <a:pt x="65" y="536"/>
                      <a:pt x="67" y="544"/>
                      <a:pt x="74" y="551"/>
                    </a:cubicBezTo>
                    <a:cubicBezTo>
                      <a:pt x="81" y="558"/>
                      <a:pt x="97" y="558"/>
                      <a:pt x="97" y="558"/>
                    </a:cubicBezTo>
                    <a:cubicBezTo>
                      <a:pt x="97" y="573"/>
                      <a:pt x="97" y="573"/>
                      <a:pt x="97" y="573"/>
                    </a:cubicBezTo>
                    <a:cubicBezTo>
                      <a:pt x="111" y="601"/>
                      <a:pt x="111" y="601"/>
                      <a:pt x="111" y="601"/>
                    </a:cubicBezTo>
                    <a:cubicBezTo>
                      <a:pt x="111" y="601"/>
                      <a:pt x="122" y="616"/>
                      <a:pt x="120" y="625"/>
                    </a:cubicBezTo>
                    <a:cubicBezTo>
                      <a:pt x="118" y="634"/>
                      <a:pt x="109" y="635"/>
                      <a:pt x="98" y="635"/>
                    </a:cubicBezTo>
                    <a:cubicBezTo>
                      <a:pt x="87" y="635"/>
                      <a:pt x="97" y="624"/>
                      <a:pt x="86" y="626"/>
                    </a:cubicBezTo>
                    <a:cubicBezTo>
                      <a:pt x="75" y="628"/>
                      <a:pt x="77" y="638"/>
                      <a:pt x="63" y="638"/>
                    </a:cubicBezTo>
                    <a:cubicBezTo>
                      <a:pt x="49" y="638"/>
                      <a:pt x="52" y="630"/>
                      <a:pt x="52" y="630"/>
                    </a:cubicBezTo>
                    <a:cubicBezTo>
                      <a:pt x="35" y="636"/>
                      <a:pt x="35" y="636"/>
                      <a:pt x="35" y="636"/>
                    </a:cubicBezTo>
                    <a:cubicBezTo>
                      <a:pt x="35" y="636"/>
                      <a:pt x="26" y="629"/>
                      <a:pt x="15" y="630"/>
                    </a:cubicBezTo>
                    <a:cubicBezTo>
                      <a:pt x="4" y="631"/>
                      <a:pt x="13" y="647"/>
                      <a:pt x="13" y="647"/>
                    </a:cubicBezTo>
                    <a:cubicBezTo>
                      <a:pt x="0" y="652"/>
                      <a:pt x="0" y="652"/>
                      <a:pt x="0" y="652"/>
                    </a:cubicBezTo>
                    <a:cubicBezTo>
                      <a:pt x="11" y="653"/>
                      <a:pt x="23" y="653"/>
                      <a:pt x="23" y="653"/>
                    </a:cubicBezTo>
                    <a:cubicBezTo>
                      <a:pt x="23" y="653"/>
                      <a:pt x="13" y="677"/>
                      <a:pt x="26" y="686"/>
                    </a:cubicBezTo>
                    <a:cubicBezTo>
                      <a:pt x="38" y="696"/>
                      <a:pt x="71" y="699"/>
                      <a:pt x="78" y="697"/>
                    </a:cubicBezTo>
                    <a:cubicBezTo>
                      <a:pt x="84" y="695"/>
                      <a:pt x="108" y="678"/>
                      <a:pt x="108" y="678"/>
                    </a:cubicBezTo>
                    <a:cubicBezTo>
                      <a:pt x="108" y="678"/>
                      <a:pt x="118" y="690"/>
                      <a:pt x="106" y="701"/>
                    </a:cubicBezTo>
                    <a:cubicBezTo>
                      <a:pt x="94" y="712"/>
                      <a:pt x="70" y="719"/>
                      <a:pt x="70" y="719"/>
                    </a:cubicBezTo>
                    <a:cubicBezTo>
                      <a:pt x="70" y="719"/>
                      <a:pt x="32" y="724"/>
                      <a:pt x="30" y="735"/>
                    </a:cubicBezTo>
                    <a:cubicBezTo>
                      <a:pt x="28" y="746"/>
                      <a:pt x="58" y="770"/>
                      <a:pt x="70" y="779"/>
                    </a:cubicBezTo>
                    <a:cubicBezTo>
                      <a:pt x="83" y="788"/>
                      <a:pt x="106" y="816"/>
                      <a:pt x="136" y="818"/>
                    </a:cubicBezTo>
                    <a:cubicBezTo>
                      <a:pt x="167" y="821"/>
                      <a:pt x="205" y="794"/>
                      <a:pt x="201" y="775"/>
                    </a:cubicBezTo>
                    <a:cubicBezTo>
                      <a:pt x="197" y="757"/>
                      <a:pt x="207" y="742"/>
                      <a:pt x="217" y="733"/>
                    </a:cubicBezTo>
                    <a:cubicBezTo>
                      <a:pt x="226" y="723"/>
                      <a:pt x="248" y="718"/>
                      <a:pt x="238" y="735"/>
                    </a:cubicBezTo>
                    <a:cubicBezTo>
                      <a:pt x="229" y="752"/>
                      <a:pt x="206" y="767"/>
                      <a:pt x="213" y="781"/>
                    </a:cubicBezTo>
                    <a:cubicBezTo>
                      <a:pt x="220" y="795"/>
                      <a:pt x="238" y="793"/>
                      <a:pt x="238" y="808"/>
                    </a:cubicBezTo>
                    <a:cubicBezTo>
                      <a:pt x="237" y="822"/>
                      <a:pt x="233" y="838"/>
                      <a:pt x="227" y="861"/>
                    </a:cubicBezTo>
                    <a:cubicBezTo>
                      <a:pt x="220" y="885"/>
                      <a:pt x="220" y="907"/>
                      <a:pt x="227" y="936"/>
                    </a:cubicBezTo>
                    <a:cubicBezTo>
                      <a:pt x="235" y="964"/>
                      <a:pt x="247" y="1014"/>
                      <a:pt x="258" y="1029"/>
                    </a:cubicBezTo>
                    <a:cubicBezTo>
                      <a:pt x="269" y="1045"/>
                      <a:pt x="272" y="1039"/>
                      <a:pt x="267" y="1062"/>
                    </a:cubicBezTo>
                    <a:cubicBezTo>
                      <a:pt x="262" y="1085"/>
                      <a:pt x="299" y="1092"/>
                      <a:pt x="299" y="1092"/>
                    </a:cubicBezTo>
                    <a:cubicBezTo>
                      <a:pt x="299" y="1092"/>
                      <a:pt x="304" y="1124"/>
                      <a:pt x="312" y="1135"/>
                    </a:cubicBezTo>
                    <a:cubicBezTo>
                      <a:pt x="321" y="1147"/>
                      <a:pt x="339" y="1156"/>
                      <a:pt x="339" y="1156"/>
                    </a:cubicBezTo>
                    <a:cubicBezTo>
                      <a:pt x="339" y="1156"/>
                      <a:pt x="344" y="1222"/>
                      <a:pt x="354" y="1252"/>
                    </a:cubicBezTo>
                    <a:cubicBezTo>
                      <a:pt x="365" y="1282"/>
                      <a:pt x="402" y="1323"/>
                      <a:pt x="407" y="1335"/>
                    </a:cubicBezTo>
                    <a:cubicBezTo>
                      <a:pt x="412" y="1348"/>
                      <a:pt x="414" y="1374"/>
                      <a:pt x="413" y="1386"/>
                    </a:cubicBezTo>
                    <a:cubicBezTo>
                      <a:pt x="411" y="1398"/>
                      <a:pt x="479" y="1502"/>
                      <a:pt x="479" y="1502"/>
                    </a:cubicBezTo>
                    <a:cubicBezTo>
                      <a:pt x="479" y="1502"/>
                      <a:pt x="512" y="1493"/>
                      <a:pt x="518" y="1484"/>
                    </a:cubicBezTo>
                    <a:cubicBezTo>
                      <a:pt x="523" y="1474"/>
                      <a:pt x="515" y="1452"/>
                      <a:pt x="526" y="1445"/>
                    </a:cubicBezTo>
                    <a:cubicBezTo>
                      <a:pt x="536" y="1438"/>
                      <a:pt x="540" y="1446"/>
                      <a:pt x="550" y="1443"/>
                    </a:cubicBezTo>
                    <a:cubicBezTo>
                      <a:pt x="561" y="1440"/>
                      <a:pt x="578" y="1427"/>
                      <a:pt x="578" y="1427"/>
                    </a:cubicBezTo>
                    <a:cubicBezTo>
                      <a:pt x="578" y="1427"/>
                      <a:pt x="563" y="1431"/>
                      <a:pt x="566" y="1414"/>
                    </a:cubicBezTo>
                    <a:cubicBezTo>
                      <a:pt x="568" y="1397"/>
                      <a:pt x="575" y="1394"/>
                      <a:pt x="587" y="1388"/>
                    </a:cubicBezTo>
                    <a:cubicBezTo>
                      <a:pt x="599" y="1382"/>
                      <a:pt x="613" y="1379"/>
                      <a:pt x="613" y="1371"/>
                    </a:cubicBezTo>
                    <a:cubicBezTo>
                      <a:pt x="614" y="1362"/>
                      <a:pt x="601" y="1330"/>
                      <a:pt x="601" y="1311"/>
                    </a:cubicBezTo>
                    <a:cubicBezTo>
                      <a:pt x="600" y="1293"/>
                      <a:pt x="599" y="1264"/>
                      <a:pt x="605" y="1261"/>
                    </a:cubicBezTo>
                    <a:cubicBezTo>
                      <a:pt x="612" y="1257"/>
                      <a:pt x="609" y="1249"/>
                      <a:pt x="610" y="1217"/>
                    </a:cubicBezTo>
                    <a:cubicBezTo>
                      <a:pt x="612" y="1185"/>
                      <a:pt x="592" y="1185"/>
                      <a:pt x="590" y="1172"/>
                    </a:cubicBezTo>
                    <a:cubicBezTo>
                      <a:pt x="588" y="1160"/>
                      <a:pt x="598" y="1154"/>
                      <a:pt x="599" y="1142"/>
                    </a:cubicBezTo>
                    <a:cubicBezTo>
                      <a:pt x="601" y="1130"/>
                      <a:pt x="594" y="1123"/>
                      <a:pt x="594" y="1107"/>
                    </a:cubicBezTo>
                    <a:cubicBezTo>
                      <a:pt x="595" y="1091"/>
                      <a:pt x="631" y="1089"/>
                      <a:pt x="631" y="1082"/>
                    </a:cubicBezTo>
                    <a:cubicBezTo>
                      <a:pt x="631" y="1075"/>
                      <a:pt x="631" y="1059"/>
                      <a:pt x="638" y="1054"/>
                    </a:cubicBezTo>
                    <a:cubicBezTo>
                      <a:pt x="646" y="1049"/>
                      <a:pt x="660" y="1050"/>
                      <a:pt x="660" y="1050"/>
                    </a:cubicBezTo>
                    <a:cubicBezTo>
                      <a:pt x="663" y="1044"/>
                      <a:pt x="663" y="1044"/>
                      <a:pt x="663" y="1044"/>
                    </a:cubicBezTo>
                    <a:cubicBezTo>
                      <a:pt x="663" y="1044"/>
                      <a:pt x="686" y="1055"/>
                      <a:pt x="688" y="1044"/>
                    </a:cubicBezTo>
                    <a:cubicBezTo>
                      <a:pt x="690" y="1033"/>
                      <a:pt x="709" y="998"/>
                      <a:pt x="715" y="988"/>
                    </a:cubicBezTo>
                    <a:cubicBezTo>
                      <a:pt x="722" y="979"/>
                      <a:pt x="744" y="980"/>
                      <a:pt x="751" y="966"/>
                    </a:cubicBezTo>
                    <a:cubicBezTo>
                      <a:pt x="758" y="953"/>
                      <a:pt x="769" y="925"/>
                      <a:pt x="779" y="916"/>
                    </a:cubicBezTo>
                    <a:cubicBezTo>
                      <a:pt x="788" y="906"/>
                      <a:pt x="827" y="886"/>
                      <a:pt x="827" y="886"/>
                    </a:cubicBezTo>
                    <a:cubicBezTo>
                      <a:pt x="820" y="866"/>
                      <a:pt x="820" y="866"/>
                      <a:pt x="820" y="866"/>
                    </a:cubicBezTo>
                    <a:cubicBezTo>
                      <a:pt x="826" y="861"/>
                      <a:pt x="826" y="861"/>
                      <a:pt x="826" y="861"/>
                    </a:cubicBezTo>
                    <a:cubicBezTo>
                      <a:pt x="839" y="880"/>
                      <a:pt x="839" y="880"/>
                      <a:pt x="839" y="880"/>
                    </a:cubicBezTo>
                    <a:cubicBezTo>
                      <a:pt x="880" y="841"/>
                      <a:pt x="880" y="841"/>
                      <a:pt x="880" y="841"/>
                    </a:cubicBezTo>
                    <a:cubicBezTo>
                      <a:pt x="887" y="823"/>
                      <a:pt x="887" y="823"/>
                      <a:pt x="887" y="823"/>
                    </a:cubicBezTo>
                    <a:cubicBezTo>
                      <a:pt x="887" y="823"/>
                      <a:pt x="873" y="806"/>
                      <a:pt x="873" y="795"/>
                    </a:cubicBezTo>
                    <a:cubicBezTo>
                      <a:pt x="874" y="784"/>
                      <a:pt x="897" y="788"/>
                      <a:pt x="909" y="773"/>
                    </a:cubicBezTo>
                    <a:cubicBezTo>
                      <a:pt x="921" y="757"/>
                      <a:pt x="917" y="744"/>
                      <a:pt x="917" y="744"/>
                    </a:cubicBezTo>
                    <a:cubicBezTo>
                      <a:pt x="928" y="749"/>
                      <a:pt x="928" y="749"/>
                      <a:pt x="928" y="749"/>
                    </a:cubicBezTo>
                    <a:cubicBezTo>
                      <a:pt x="934" y="767"/>
                      <a:pt x="934" y="767"/>
                      <a:pt x="934" y="767"/>
                    </a:cubicBezTo>
                    <a:cubicBezTo>
                      <a:pt x="942" y="744"/>
                      <a:pt x="942" y="744"/>
                      <a:pt x="942" y="744"/>
                    </a:cubicBezTo>
                    <a:cubicBezTo>
                      <a:pt x="942" y="744"/>
                      <a:pt x="950" y="786"/>
                      <a:pt x="957" y="789"/>
                    </a:cubicBezTo>
                    <a:cubicBezTo>
                      <a:pt x="965" y="791"/>
                      <a:pt x="968" y="763"/>
                      <a:pt x="968" y="763"/>
                    </a:cubicBezTo>
                    <a:cubicBezTo>
                      <a:pt x="970" y="745"/>
                      <a:pt x="970" y="745"/>
                      <a:pt x="970" y="745"/>
                    </a:cubicBezTo>
                    <a:cubicBezTo>
                      <a:pt x="958" y="717"/>
                      <a:pt x="958" y="717"/>
                      <a:pt x="958" y="717"/>
                    </a:cubicBezTo>
                    <a:cubicBezTo>
                      <a:pt x="959" y="697"/>
                      <a:pt x="959" y="697"/>
                      <a:pt x="959" y="697"/>
                    </a:cubicBezTo>
                    <a:cubicBezTo>
                      <a:pt x="939" y="681"/>
                      <a:pt x="939" y="681"/>
                      <a:pt x="939" y="681"/>
                    </a:cubicBezTo>
                    <a:cubicBezTo>
                      <a:pt x="930" y="661"/>
                      <a:pt x="930" y="661"/>
                      <a:pt x="930" y="661"/>
                    </a:cubicBezTo>
                    <a:cubicBezTo>
                      <a:pt x="930" y="661"/>
                      <a:pt x="939" y="653"/>
                      <a:pt x="942" y="637"/>
                    </a:cubicBezTo>
                    <a:cubicBezTo>
                      <a:pt x="945" y="621"/>
                      <a:pt x="918" y="627"/>
                      <a:pt x="908" y="617"/>
                    </a:cubicBezTo>
                    <a:cubicBezTo>
                      <a:pt x="898" y="607"/>
                      <a:pt x="917" y="604"/>
                      <a:pt x="917" y="604"/>
                    </a:cubicBezTo>
                    <a:cubicBezTo>
                      <a:pt x="917" y="585"/>
                      <a:pt x="917" y="585"/>
                      <a:pt x="917" y="585"/>
                    </a:cubicBezTo>
                    <a:cubicBezTo>
                      <a:pt x="939" y="584"/>
                      <a:pt x="939" y="584"/>
                      <a:pt x="939" y="584"/>
                    </a:cubicBezTo>
                    <a:cubicBezTo>
                      <a:pt x="938" y="576"/>
                      <a:pt x="938" y="576"/>
                      <a:pt x="938" y="576"/>
                    </a:cubicBezTo>
                    <a:cubicBezTo>
                      <a:pt x="921" y="565"/>
                      <a:pt x="921" y="565"/>
                      <a:pt x="921" y="565"/>
                    </a:cubicBezTo>
                    <a:cubicBezTo>
                      <a:pt x="921" y="565"/>
                      <a:pt x="899" y="557"/>
                      <a:pt x="897" y="546"/>
                    </a:cubicBezTo>
                    <a:cubicBezTo>
                      <a:pt x="895" y="535"/>
                      <a:pt x="906" y="523"/>
                      <a:pt x="906" y="523"/>
                    </a:cubicBezTo>
                    <a:cubicBezTo>
                      <a:pt x="901" y="511"/>
                      <a:pt x="901" y="511"/>
                      <a:pt x="901" y="511"/>
                    </a:cubicBezTo>
                    <a:cubicBezTo>
                      <a:pt x="912" y="514"/>
                      <a:pt x="912" y="514"/>
                      <a:pt x="912" y="514"/>
                    </a:cubicBezTo>
                    <a:cubicBezTo>
                      <a:pt x="928" y="522"/>
                      <a:pt x="928" y="522"/>
                      <a:pt x="928" y="522"/>
                    </a:cubicBezTo>
                    <a:cubicBezTo>
                      <a:pt x="925" y="515"/>
                      <a:pt x="925" y="515"/>
                      <a:pt x="925" y="515"/>
                    </a:cubicBezTo>
                    <a:cubicBezTo>
                      <a:pt x="936" y="514"/>
                      <a:pt x="936" y="514"/>
                      <a:pt x="936" y="514"/>
                    </a:cubicBezTo>
                    <a:cubicBezTo>
                      <a:pt x="936" y="514"/>
                      <a:pt x="939" y="526"/>
                      <a:pt x="945" y="532"/>
                    </a:cubicBezTo>
                    <a:cubicBezTo>
                      <a:pt x="951" y="538"/>
                      <a:pt x="961" y="540"/>
                      <a:pt x="961" y="540"/>
                    </a:cubicBezTo>
                    <a:cubicBezTo>
                      <a:pt x="962" y="528"/>
                      <a:pt x="962" y="528"/>
                      <a:pt x="962" y="528"/>
                    </a:cubicBezTo>
                    <a:cubicBezTo>
                      <a:pt x="962" y="528"/>
                      <a:pt x="968" y="531"/>
                      <a:pt x="972" y="534"/>
                    </a:cubicBezTo>
                    <a:cubicBezTo>
                      <a:pt x="976" y="537"/>
                      <a:pt x="976" y="555"/>
                      <a:pt x="976" y="555"/>
                    </a:cubicBezTo>
                    <a:cubicBezTo>
                      <a:pt x="980" y="557"/>
                      <a:pt x="980" y="557"/>
                      <a:pt x="980" y="557"/>
                    </a:cubicBezTo>
                    <a:cubicBezTo>
                      <a:pt x="980" y="557"/>
                      <a:pt x="981" y="577"/>
                      <a:pt x="981" y="580"/>
                    </a:cubicBezTo>
                    <a:cubicBezTo>
                      <a:pt x="981" y="583"/>
                      <a:pt x="998" y="586"/>
                      <a:pt x="1008" y="586"/>
                    </a:cubicBezTo>
                    <a:cubicBezTo>
                      <a:pt x="1018" y="586"/>
                      <a:pt x="1049" y="590"/>
                      <a:pt x="1049" y="590"/>
                    </a:cubicBezTo>
                    <a:cubicBezTo>
                      <a:pt x="1079" y="579"/>
                      <a:pt x="1079" y="579"/>
                      <a:pt x="1079" y="579"/>
                    </a:cubicBezTo>
                    <a:cubicBezTo>
                      <a:pt x="1079" y="579"/>
                      <a:pt x="1101" y="587"/>
                      <a:pt x="1101" y="597"/>
                    </a:cubicBezTo>
                    <a:cubicBezTo>
                      <a:pt x="1101" y="607"/>
                      <a:pt x="1091" y="603"/>
                      <a:pt x="1091" y="603"/>
                    </a:cubicBezTo>
                    <a:cubicBezTo>
                      <a:pt x="1091" y="603"/>
                      <a:pt x="1091" y="612"/>
                      <a:pt x="1088" y="626"/>
                    </a:cubicBezTo>
                    <a:cubicBezTo>
                      <a:pt x="1085" y="640"/>
                      <a:pt x="1071" y="638"/>
                      <a:pt x="1063" y="641"/>
                    </a:cubicBezTo>
                    <a:cubicBezTo>
                      <a:pt x="1055" y="644"/>
                      <a:pt x="1053" y="654"/>
                      <a:pt x="1053" y="670"/>
                    </a:cubicBezTo>
                    <a:cubicBezTo>
                      <a:pt x="1053" y="686"/>
                      <a:pt x="1073" y="689"/>
                      <a:pt x="1073" y="689"/>
                    </a:cubicBezTo>
                    <a:cubicBezTo>
                      <a:pt x="1082" y="704"/>
                      <a:pt x="1082" y="704"/>
                      <a:pt x="1082" y="704"/>
                    </a:cubicBezTo>
                    <a:cubicBezTo>
                      <a:pt x="1089" y="681"/>
                      <a:pt x="1089" y="681"/>
                      <a:pt x="1089" y="681"/>
                    </a:cubicBezTo>
                    <a:cubicBezTo>
                      <a:pt x="1089" y="681"/>
                      <a:pt x="1081" y="660"/>
                      <a:pt x="1099" y="664"/>
                    </a:cubicBezTo>
                    <a:cubicBezTo>
                      <a:pt x="1117" y="668"/>
                      <a:pt x="1111" y="687"/>
                      <a:pt x="1115" y="698"/>
                    </a:cubicBezTo>
                    <a:cubicBezTo>
                      <a:pt x="1119" y="709"/>
                      <a:pt x="1135" y="748"/>
                      <a:pt x="1135" y="748"/>
                    </a:cubicBezTo>
                    <a:cubicBezTo>
                      <a:pt x="1149" y="760"/>
                      <a:pt x="1149" y="760"/>
                      <a:pt x="1149" y="760"/>
                    </a:cubicBezTo>
                    <a:cubicBezTo>
                      <a:pt x="1149" y="760"/>
                      <a:pt x="1148" y="752"/>
                      <a:pt x="1148" y="746"/>
                    </a:cubicBezTo>
                    <a:cubicBezTo>
                      <a:pt x="1148" y="740"/>
                      <a:pt x="1152" y="752"/>
                      <a:pt x="1161" y="750"/>
                    </a:cubicBezTo>
                    <a:cubicBezTo>
                      <a:pt x="1170" y="748"/>
                      <a:pt x="1160" y="736"/>
                      <a:pt x="1156" y="732"/>
                    </a:cubicBezTo>
                    <a:cubicBezTo>
                      <a:pt x="1152" y="728"/>
                      <a:pt x="1152" y="714"/>
                      <a:pt x="1149" y="705"/>
                    </a:cubicBezTo>
                    <a:cubicBezTo>
                      <a:pt x="1146" y="696"/>
                      <a:pt x="1163" y="694"/>
                      <a:pt x="1163" y="694"/>
                    </a:cubicBezTo>
                    <a:cubicBezTo>
                      <a:pt x="1161" y="661"/>
                      <a:pt x="1161" y="661"/>
                      <a:pt x="1161" y="661"/>
                    </a:cubicBezTo>
                    <a:cubicBezTo>
                      <a:pt x="1161" y="661"/>
                      <a:pt x="1147" y="650"/>
                      <a:pt x="1143" y="648"/>
                    </a:cubicBezTo>
                    <a:cubicBezTo>
                      <a:pt x="1139" y="646"/>
                      <a:pt x="1164" y="647"/>
                      <a:pt x="1168" y="648"/>
                    </a:cubicBezTo>
                    <a:cubicBezTo>
                      <a:pt x="1172" y="649"/>
                      <a:pt x="1197" y="653"/>
                      <a:pt x="1197" y="653"/>
                    </a:cubicBezTo>
                    <a:cubicBezTo>
                      <a:pt x="1197" y="629"/>
                      <a:pt x="1197" y="629"/>
                      <a:pt x="1197" y="629"/>
                    </a:cubicBezTo>
                    <a:cubicBezTo>
                      <a:pt x="1209" y="594"/>
                      <a:pt x="1209" y="594"/>
                      <a:pt x="1209" y="594"/>
                    </a:cubicBezTo>
                    <a:cubicBezTo>
                      <a:pt x="1209" y="594"/>
                      <a:pt x="1199" y="586"/>
                      <a:pt x="1199" y="576"/>
                    </a:cubicBezTo>
                    <a:cubicBezTo>
                      <a:pt x="1199" y="566"/>
                      <a:pt x="1213" y="562"/>
                      <a:pt x="1213" y="562"/>
                    </a:cubicBezTo>
                    <a:cubicBezTo>
                      <a:pt x="1225" y="541"/>
                      <a:pt x="1225" y="541"/>
                      <a:pt x="1225" y="541"/>
                    </a:cubicBezTo>
                    <a:cubicBezTo>
                      <a:pt x="1225" y="541"/>
                      <a:pt x="1219" y="530"/>
                      <a:pt x="1218" y="525"/>
                    </a:cubicBezTo>
                    <a:cubicBezTo>
                      <a:pt x="1217" y="520"/>
                      <a:pt x="1215" y="506"/>
                      <a:pt x="1215" y="506"/>
                    </a:cubicBezTo>
                    <a:cubicBezTo>
                      <a:pt x="1215" y="506"/>
                      <a:pt x="1226" y="501"/>
                      <a:pt x="1238" y="497"/>
                    </a:cubicBezTo>
                    <a:cubicBezTo>
                      <a:pt x="1250" y="493"/>
                      <a:pt x="1245" y="478"/>
                      <a:pt x="1253" y="476"/>
                    </a:cubicBezTo>
                    <a:cubicBezTo>
                      <a:pt x="1261" y="474"/>
                      <a:pt x="1276" y="473"/>
                      <a:pt x="1276" y="473"/>
                    </a:cubicBezTo>
                    <a:cubicBezTo>
                      <a:pt x="1276" y="473"/>
                      <a:pt x="1299" y="481"/>
                      <a:pt x="1301" y="477"/>
                    </a:cubicBezTo>
                    <a:cubicBezTo>
                      <a:pt x="1303" y="473"/>
                      <a:pt x="1280" y="463"/>
                      <a:pt x="1280" y="454"/>
                    </a:cubicBezTo>
                    <a:close/>
                  </a:path>
                </a:pathLst>
              </a:custGeom>
              <a:solidFill>
                <a:schemeClr val="accent1">
                  <a:lumMod val="40000"/>
                  <a:lumOff val="60000"/>
                </a:schemeClr>
              </a:solidFill>
              <a:ln w="3175" cap="flat" cmpd="sng">
                <a:solidFill>
                  <a:schemeClr val="accent1">
                    <a:lumMod val="40000"/>
                    <a:lumOff val="6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0" name="Freeform 221"/>
              <p:cNvSpPr>
                <a:spLocks/>
              </p:cNvSpPr>
              <p:nvPr/>
            </p:nvSpPr>
            <p:spPr bwMode="gray">
              <a:xfrm>
                <a:off x="3685" y="-13606"/>
                <a:ext cx="1006" cy="2365"/>
              </a:xfrm>
              <a:custGeom>
                <a:avLst/>
                <a:gdLst>
                  <a:gd name="T0" fmla="*/ 9 w 426"/>
                  <a:gd name="T1" fmla="*/ 422 h 1001"/>
                  <a:gd name="T2" fmla="*/ 81 w 426"/>
                  <a:gd name="T3" fmla="*/ 465 h 1001"/>
                  <a:gd name="T4" fmla="*/ 132 w 426"/>
                  <a:gd name="T5" fmla="*/ 562 h 1001"/>
                  <a:gd name="T6" fmla="*/ 145 w 426"/>
                  <a:gd name="T7" fmla="*/ 654 h 1001"/>
                  <a:gd name="T8" fmla="*/ 168 w 426"/>
                  <a:gd name="T9" fmla="*/ 671 h 1001"/>
                  <a:gd name="T10" fmla="*/ 240 w 426"/>
                  <a:gd name="T11" fmla="*/ 641 h 1001"/>
                  <a:gd name="T12" fmla="*/ 267 w 426"/>
                  <a:gd name="T13" fmla="*/ 638 h 1001"/>
                  <a:gd name="T14" fmla="*/ 303 w 426"/>
                  <a:gd name="T15" fmla="*/ 745 h 1001"/>
                  <a:gd name="T16" fmla="*/ 350 w 426"/>
                  <a:gd name="T17" fmla="*/ 849 h 1001"/>
                  <a:gd name="T18" fmla="*/ 337 w 426"/>
                  <a:gd name="T19" fmla="*/ 918 h 1001"/>
                  <a:gd name="T20" fmla="*/ 355 w 426"/>
                  <a:gd name="T21" fmla="*/ 970 h 1001"/>
                  <a:gd name="T22" fmla="*/ 375 w 426"/>
                  <a:gd name="T23" fmla="*/ 956 h 1001"/>
                  <a:gd name="T24" fmla="*/ 396 w 426"/>
                  <a:gd name="T25" fmla="*/ 861 h 1001"/>
                  <a:gd name="T26" fmla="*/ 344 w 426"/>
                  <a:gd name="T27" fmla="*/ 760 h 1001"/>
                  <a:gd name="T28" fmla="*/ 341 w 426"/>
                  <a:gd name="T29" fmla="*/ 687 h 1001"/>
                  <a:gd name="T30" fmla="*/ 344 w 426"/>
                  <a:gd name="T31" fmla="*/ 653 h 1001"/>
                  <a:gd name="T32" fmla="*/ 295 w 426"/>
                  <a:gd name="T33" fmla="*/ 592 h 1001"/>
                  <a:gd name="T34" fmla="*/ 273 w 426"/>
                  <a:gd name="T35" fmla="*/ 554 h 1001"/>
                  <a:gd name="T36" fmla="*/ 272 w 426"/>
                  <a:gd name="T37" fmla="*/ 512 h 1001"/>
                  <a:gd name="T38" fmla="*/ 318 w 426"/>
                  <a:gd name="T39" fmla="*/ 477 h 1001"/>
                  <a:gd name="T40" fmla="*/ 352 w 426"/>
                  <a:gd name="T41" fmla="*/ 440 h 1001"/>
                  <a:gd name="T42" fmla="*/ 399 w 426"/>
                  <a:gd name="T43" fmla="*/ 414 h 1001"/>
                  <a:gd name="T44" fmla="*/ 399 w 426"/>
                  <a:gd name="T45" fmla="*/ 392 h 1001"/>
                  <a:gd name="T46" fmla="*/ 397 w 426"/>
                  <a:gd name="T47" fmla="*/ 380 h 1001"/>
                  <a:gd name="T48" fmla="*/ 361 w 426"/>
                  <a:gd name="T49" fmla="*/ 370 h 1001"/>
                  <a:gd name="T50" fmla="*/ 326 w 426"/>
                  <a:gd name="T51" fmla="*/ 329 h 1001"/>
                  <a:gd name="T52" fmla="*/ 301 w 426"/>
                  <a:gd name="T53" fmla="*/ 292 h 1001"/>
                  <a:gd name="T54" fmla="*/ 297 w 426"/>
                  <a:gd name="T55" fmla="*/ 237 h 1001"/>
                  <a:gd name="T56" fmla="*/ 242 w 426"/>
                  <a:gd name="T57" fmla="*/ 235 h 1001"/>
                  <a:gd name="T58" fmla="*/ 233 w 426"/>
                  <a:gd name="T59" fmla="*/ 203 h 1001"/>
                  <a:gd name="T60" fmla="*/ 243 w 426"/>
                  <a:gd name="T61" fmla="*/ 156 h 1001"/>
                  <a:gd name="T62" fmla="*/ 253 w 426"/>
                  <a:gd name="T63" fmla="*/ 133 h 1001"/>
                  <a:gd name="T64" fmla="*/ 255 w 426"/>
                  <a:gd name="T65" fmla="*/ 74 h 1001"/>
                  <a:gd name="T66" fmla="*/ 211 w 426"/>
                  <a:gd name="T67" fmla="*/ 15 h 1001"/>
                  <a:gd name="T68" fmla="*/ 187 w 426"/>
                  <a:gd name="T69" fmla="*/ 32 h 1001"/>
                  <a:gd name="T70" fmla="*/ 159 w 426"/>
                  <a:gd name="T71" fmla="*/ 69 h 1001"/>
                  <a:gd name="T72" fmla="*/ 98 w 426"/>
                  <a:gd name="T73" fmla="*/ 102 h 1001"/>
                  <a:gd name="T74" fmla="*/ 96 w 426"/>
                  <a:gd name="T75" fmla="*/ 158 h 1001"/>
                  <a:gd name="T76" fmla="*/ 80 w 426"/>
                  <a:gd name="T77" fmla="*/ 225 h 1001"/>
                  <a:gd name="T78" fmla="*/ 26 w 426"/>
                  <a:gd name="T79" fmla="*/ 244 h 1001"/>
                  <a:gd name="T80" fmla="*/ 32 w 426"/>
                  <a:gd name="T81" fmla="*/ 301 h 1001"/>
                  <a:gd name="T82" fmla="*/ 31 w 426"/>
                  <a:gd name="T83" fmla="*/ 342 h 1001"/>
                  <a:gd name="T84" fmla="*/ 25 w 426"/>
                  <a:gd name="T85" fmla="*/ 38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1001">
                    <a:moveTo>
                      <a:pt x="0" y="391"/>
                    </a:moveTo>
                    <a:cubicBezTo>
                      <a:pt x="5" y="391"/>
                      <a:pt x="9" y="391"/>
                      <a:pt x="9" y="391"/>
                    </a:cubicBezTo>
                    <a:cubicBezTo>
                      <a:pt x="9" y="422"/>
                      <a:pt x="9" y="422"/>
                      <a:pt x="9" y="422"/>
                    </a:cubicBezTo>
                    <a:cubicBezTo>
                      <a:pt x="9" y="422"/>
                      <a:pt x="32" y="428"/>
                      <a:pt x="41" y="438"/>
                    </a:cubicBezTo>
                    <a:cubicBezTo>
                      <a:pt x="51" y="448"/>
                      <a:pt x="59" y="470"/>
                      <a:pt x="59" y="470"/>
                    </a:cubicBezTo>
                    <a:cubicBezTo>
                      <a:pt x="81" y="465"/>
                      <a:pt x="81" y="465"/>
                      <a:pt x="81" y="465"/>
                    </a:cubicBezTo>
                    <a:cubicBezTo>
                      <a:pt x="67" y="494"/>
                      <a:pt x="67" y="494"/>
                      <a:pt x="67" y="494"/>
                    </a:cubicBezTo>
                    <a:cubicBezTo>
                      <a:pt x="67" y="494"/>
                      <a:pt x="98" y="501"/>
                      <a:pt x="110" y="510"/>
                    </a:cubicBezTo>
                    <a:cubicBezTo>
                      <a:pt x="122" y="519"/>
                      <a:pt x="130" y="555"/>
                      <a:pt x="132" y="562"/>
                    </a:cubicBezTo>
                    <a:cubicBezTo>
                      <a:pt x="134" y="568"/>
                      <a:pt x="148" y="581"/>
                      <a:pt x="148" y="581"/>
                    </a:cubicBezTo>
                    <a:cubicBezTo>
                      <a:pt x="137" y="593"/>
                      <a:pt x="137" y="593"/>
                      <a:pt x="137" y="593"/>
                    </a:cubicBezTo>
                    <a:cubicBezTo>
                      <a:pt x="145" y="654"/>
                      <a:pt x="145" y="654"/>
                      <a:pt x="145" y="654"/>
                    </a:cubicBezTo>
                    <a:cubicBezTo>
                      <a:pt x="134" y="662"/>
                      <a:pt x="134" y="662"/>
                      <a:pt x="134" y="662"/>
                    </a:cubicBezTo>
                    <a:cubicBezTo>
                      <a:pt x="134" y="662"/>
                      <a:pt x="140" y="681"/>
                      <a:pt x="149" y="680"/>
                    </a:cubicBezTo>
                    <a:cubicBezTo>
                      <a:pt x="158" y="679"/>
                      <a:pt x="168" y="671"/>
                      <a:pt x="168" y="671"/>
                    </a:cubicBezTo>
                    <a:cubicBezTo>
                      <a:pt x="168" y="671"/>
                      <a:pt x="172" y="686"/>
                      <a:pt x="183" y="681"/>
                    </a:cubicBezTo>
                    <a:cubicBezTo>
                      <a:pt x="195" y="677"/>
                      <a:pt x="206" y="654"/>
                      <a:pt x="206" y="654"/>
                    </a:cubicBezTo>
                    <a:cubicBezTo>
                      <a:pt x="206" y="654"/>
                      <a:pt x="228" y="650"/>
                      <a:pt x="240" y="641"/>
                    </a:cubicBezTo>
                    <a:cubicBezTo>
                      <a:pt x="252" y="631"/>
                      <a:pt x="238" y="602"/>
                      <a:pt x="245" y="596"/>
                    </a:cubicBezTo>
                    <a:cubicBezTo>
                      <a:pt x="253" y="590"/>
                      <a:pt x="268" y="617"/>
                      <a:pt x="268" y="617"/>
                    </a:cubicBezTo>
                    <a:cubicBezTo>
                      <a:pt x="267" y="638"/>
                      <a:pt x="267" y="638"/>
                      <a:pt x="267" y="638"/>
                    </a:cubicBezTo>
                    <a:cubicBezTo>
                      <a:pt x="267" y="638"/>
                      <a:pt x="288" y="639"/>
                      <a:pt x="289" y="656"/>
                    </a:cubicBezTo>
                    <a:cubicBezTo>
                      <a:pt x="289" y="673"/>
                      <a:pt x="296" y="685"/>
                      <a:pt x="298" y="698"/>
                    </a:cubicBezTo>
                    <a:cubicBezTo>
                      <a:pt x="300" y="712"/>
                      <a:pt x="303" y="745"/>
                      <a:pt x="303" y="745"/>
                    </a:cubicBezTo>
                    <a:cubicBezTo>
                      <a:pt x="303" y="745"/>
                      <a:pt x="304" y="757"/>
                      <a:pt x="311" y="766"/>
                    </a:cubicBezTo>
                    <a:cubicBezTo>
                      <a:pt x="319" y="775"/>
                      <a:pt x="322" y="788"/>
                      <a:pt x="322" y="788"/>
                    </a:cubicBezTo>
                    <a:cubicBezTo>
                      <a:pt x="350" y="849"/>
                      <a:pt x="350" y="849"/>
                      <a:pt x="350" y="849"/>
                    </a:cubicBezTo>
                    <a:cubicBezTo>
                      <a:pt x="360" y="879"/>
                      <a:pt x="360" y="879"/>
                      <a:pt x="360" y="879"/>
                    </a:cubicBezTo>
                    <a:cubicBezTo>
                      <a:pt x="360" y="879"/>
                      <a:pt x="346" y="876"/>
                      <a:pt x="345" y="884"/>
                    </a:cubicBezTo>
                    <a:cubicBezTo>
                      <a:pt x="343" y="893"/>
                      <a:pt x="337" y="918"/>
                      <a:pt x="337" y="918"/>
                    </a:cubicBezTo>
                    <a:cubicBezTo>
                      <a:pt x="366" y="908"/>
                      <a:pt x="366" y="908"/>
                      <a:pt x="366" y="908"/>
                    </a:cubicBezTo>
                    <a:cubicBezTo>
                      <a:pt x="358" y="945"/>
                      <a:pt x="358" y="945"/>
                      <a:pt x="358" y="945"/>
                    </a:cubicBezTo>
                    <a:cubicBezTo>
                      <a:pt x="358" y="945"/>
                      <a:pt x="354" y="957"/>
                      <a:pt x="355" y="970"/>
                    </a:cubicBezTo>
                    <a:cubicBezTo>
                      <a:pt x="356" y="982"/>
                      <a:pt x="363" y="1001"/>
                      <a:pt x="363" y="1001"/>
                    </a:cubicBezTo>
                    <a:cubicBezTo>
                      <a:pt x="363" y="1001"/>
                      <a:pt x="372" y="988"/>
                      <a:pt x="373" y="979"/>
                    </a:cubicBezTo>
                    <a:cubicBezTo>
                      <a:pt x="374" y="970"/>
                      <a:pt x="366" y="963"/>
                      <a:pt x="375" y="956"/>
                    </a:cubicBezTo>
                    <a:cubicBezTo>
                      <a:pt x="384" y="949"/>
                      <a:pt x="389" y="942"/>
                      <a:pt x="392" y="932"/>
                    </a:cubicBezTo>
                    <a:cubicBezTo>
                      <a:pt x="395" y="922"/>
                      <a:pt x="402" y="897"/>
                      <a:pt x="398" y="884"/>
                    </a:cubicBezTo>
                    <a:cubicBezTo>
                      <a:pt x="394" y="871"/>
                      <a:pt x="396" y="861"/>
                      <a:pt x="396" y="861"/>
                    </a:cubicBezTo>
                    <a:cubicBezTo>
                      <a:pt x="396" y="861"/>
                      <a:pt x="381" y="849"/>
                      <a:pt x="377" y="843"/>
                    </a:cubicBezTo>
                    <a:cubicBezTo>
                      <a:pt x="373" y="837"/>
                      <a:pt x="378" y="813"/>
                      <a:pt x="374" y="798"/>
                    </a:cubicBezTo>
                    <a:cubicBezTo>
                      <a:pt x="370" y="783"/>
                      <a:pt x="348" y="770"/>
                      <a:pt x="344" y="760"/>
                    </a:cubicBezTo>
                    <a:cubicBezTo>
                      <a:pt x="340" y="750"/>
                      <a:pt x="328" y="736"/>
                      <a:pt x="328" y="736"/>
                    </a:cubicBezTo>
                    <a:cubicBezTo>
                      <a:pt x="328" y="736"/>
                      <a:pt x="320" y="723"/>
                      <a:pt x="330" y="713"/>
                    </a:cubicBezTo>
                    <a:cubicBezTo>
                      <a:pt x="340" y="703"/>
                      <a:pt x="341" y="693"/>
                      <a:pt x="341" y="687"/>
                    </a:cubicBezTo>
                    <a:cubicBezTo>
                      <a:pt x="341" y="681"/>
                      <a:pt x="338" y="670"/>
                      <a:pt x="338" y="670"/>
                    </a:cubicBezTo>
                    <a:cubicBezTo>
                      <a:pt x="338" y="670"/>
                      <a:pt x="350" y="671"/>
                      <a:pt x="350" y="658"/>
                    </a:cubicBezTo>
                    <a:cubicBezTo>
                      <a:pt x="350" y="645"/>
                      <a:pt x="344" y="653"/>
                      <a:pt x="344" y="653"/>
                    </a:cubicBezTo>
                    <a:cubicBezTo>
                      <a:pt x="344" y="653"/>
                      <a:pt x="336" y="652"/>
                      <a:pt x="331" y="640"/>
                    </a:cubicBezTo>
                    <a:cubicBezTo>
                      <a:pt x="326" y="628"/>
                      <a:pt x="340" y="633"/>
                      <a:pt x="332" y="622"/>
                    </a:cubicBezTo>
                    <a:cubicBezTo>
                      <a:pt x="324" y="611"/>
                      <a:pt x="298" y="602"/>
                      <a:pt x="295" y="592"/>
                    </a:cubicBezTo>
                    <a:cubicBezTo>
                      <a:pt x="292" y="582"/>
                      <a:pt x="287" y="579"/>
                      <a:pt x="287" y="579"/>
                    </a:cubicBezTo>
                    <a:cubicBezTo>
                      <a:pt x="291" y="564"/>
                      <a:pt x="291" y="564"/>
                      <a:pt x="291" y="564"/>
                    </a:cubicBezTo>
                    <a:cubicBezTo>
                      <a:pt x="291" y="564"/>
                      <a:pt x="278" y="558"/>
                      <a:pt x="273" y="554"/>
                    </a:cubicBezTo>
                    <a:cubicBezTo>
                      <a:pt x="268" y="550"/>
                      <a:pt x="265" y="545"/>
                      <a:pt x="268" y="542"/>
                    </a:cubicBezTo>
                    <a:cubicBezTo>
                      <a:pt x="271" y="539"/>
                      <a:pt x="282" y="545"/>
                      <a:pt x="282" y="536"/>
                    </a:cubicBezTo>
                    <a:cubicBezTo>
                      <a:pt x="282" y="527"/>
                      <a:pt x="271" y="516"/>
                      <a:pt x="272" y="512"/>
                    </a:cubicBezTo>
                    <a:cubicBezTo>
                      <a:pt x="273" y="508"/>
                      <a:pt x="283" y="507"/>
                      <a:pt x="284" y="498"/>
                    </a:cubicBezTo>
                    <a:cubicBezTo>
                      <a:pt x="285" y="489"/>
                      <a:pt x="277" y="473"/>
                      <a:pt x="288" y="471"/>
                    </a:cubicBezTo>
                    <a:cubicBezTo>
                      <a:pt x="299" y="469"/>
                      <a:pt x="308" y="480"/>
                      <a:pt x="318" y="477"/>
                    </a:cubicBezTo>
                    <a:cubicBezTo>
                      <a:pt x="328" y="474"/>
                      <a:pt x="330" y="456"/>
                      <a:pt x="330" y="456"/>
                    </a:cubicBezTo>
                    <a:cubicBezTo>
                      <a:pt x="347" y="455"/>
                      <a:pt x="347" y="455"/>
                      <a:pt x="347" y="455"/>
                    </a:cubicBezTo>
                    <a:cubicBezTo>
                      <a:pt x="352" y="440"/>
                      <a:pt x="352" y="440"/>
                      <a:pt x="352" y="440"/>
                    </a:cubicBezTo>
                    <a:cubicBezTo>
                      <a:pt x="352" y="440"/>
                      <a:pt x="371" y="434"/>
                      <a:pt x="375" y="435"/>
                    </a:cubicBezTo>
                    <a:cubicBezTo>
                      <a:pt x="375" y="435"/>
                      <a:pt x="373" y="423"/>
                      <a:pt x="382" y="420"/>
                    </a:cubicBezTo>
                    <a:cubicBezTo>
                      <a:pt x="391" y="417"/>
                      <a:pt x="399" y="414"/>
                      <a:pt x="399" y="414"/>
                    </a:cubicBezTo>
                    <a:cubicBezTo>
                      <a:pt x="394" y="407"/>
                      <a:pt x="394" y="407"/>
                      <a:pt x="394" y="407"/>
                    </a:cubicBezTo>
                    <a:cubicBezTo>
                      <a:pt x="399" y="399"/>
                      <a:pt x="399" y="399"/>
                      <a:pt x="399" y="399"/>
                    </a:cubicBezTo>
                    <a:cubicBezTo>
                      <a:pt x="399" y="392"/>
                      <a:pt x="399" y="392"/>
                      <a:pt x="399" y="392"/>
                    </a:cubicBezTo>
                    <a:cubicBezTo>
                      <a:pt x="421" y="382"/>
                      <a:pt x="421" y="382"/>
                      <a:pt x="421" y="382"/>
                    </a:cubicBezTo>
                    <a:cubicBezTo>
                      <a:pt x="421" y="382"/>
                      <a:pt x="426" y="364"/>
                      <a:pt x="416" y="363"/>
                    </a:cubicBezTo>
                    <a:cubicBezTo>
                      <a:pt x="406" y="362"/>
                      <a:pt x="397" y="380"/>
                      <a:pt x="397" y="380"/>
                    </a:cubicBezTo>
                    <a:cubicBezTo>
                      <a:pt x="397" y="380"/>
                      <a:pt x="378" y="381"/>
                      <a:pt x="375" y="381"/>
                    </a:cubicBezTo>
                    <a:cubicBezTo>
                      <a:pt x="372" y="381"/>
                      <a:pt x="372" y="369"/>
                      <a:pt x="372" y="369"/>
                    </a:cubicBezTo>
                    <a:cubicBezTo>
                      <a:pt x="361" y="370"/>
                      <a:pt x="361" y="370"/>
                      <a:pt x="361" y="370"/>
                    </a:cubicBezTo>
                    <a:cubicBezTo>
                      <a:pt x="356" y="350"/>
                      <a:pt x="356" y="350"/>
                      <a:pt x="356" y="350"/>
                    </a:cubicBezTo>
                    <a:cubicBezTo>
                      <a:pt x="317" y="346"/>
                      <a:pt x="317" y="346"/>
                      <a:pt x="317" y="346"/>
                    </a:cubicBezTo>
                    <a:cubicBezTo>
                      <a:pt x="317" y="346"/>
                      <a:pt x="323" y="332"/>
                      <a:pt x="326" y="329"/>
                    </a:cubicBezTo>
                    <a:cubicBezTo>
                      <a:pt x="329" y="326"/>
                      <a:pt x="320" y="314"/>
                      <a:pt x="320" y="314"/>
                    </a:cubicBezTo>
                    <a:cubicBezTo>
                      <a:pt x="320" y="314"/>
                      <a:pt x="343" y="305"/>
                      <a:pt x="336" y="299"/>
                    </a:cubicBezTo>
                    <a:cubicBezTo>
                      <a:pt x="329" y="293"/>
                      <a:pt x="301" y="292"/>
                      <a:pt x="301" y="292"/>
                    </a:cubicBezTo>
                    <a:cubicBezTo>
                      <a:pt x="296" y="265"/>
                      <a:pt x="296" y="265"/>
                      <a:pt x="296" y="265"/>
                    </a:cubicBezTo>
                    <a:cubicBezTo>
                      <a:pt x="280" y="252"/>
                      <a:pt x="280" y="252"/>
                      <a:pt x="280" y="252"/>
                    </a:cubicBezTo>
                    <a:cubicBezTo>
                      <a:pt x="297" y="237"/>
                      <a:pt x="297" y="237"/>
                      <a:pt x="297" y="237"/>
                    </a:cubicBezTo>
                    <a:cubicBezTo>
                      <a:pt x="297" y="237"/>
                      <a:pt x="268" y="237"/>
                      <a:pt x="260" y="238"/>
                    </a:cubicBezTo>
                    <a:cubicBezTo>
                      <a:pt x="252" y="239"/>
                      <a:pt x="236" y="249"/>
                      <a:pt x="236" y="249"/>
                    </a:cubicBezTo>
                    <a:cubicBezTo>
                      <a:pt x="242" y="235"/>
                      <a:pt x="242" y="235"/>
                      <a:pt x="242" y="235"/>
                    </a:cubicBezTo>
                    <a:cubicBezTo>
                      <a:pt x="242" y="235"/>
                      <a:pt x="237" y="225"/>
                      <a:pt x="232" y="220"/>
                    </a:cubicBezTo>
                    <a:cubicBezTo>
                      <a:pt x="227" y="215"/>
                      <a:pt x="226" y="206"/>
                      <a:pt x="226" y="206"/>
                    </a:cubicBezTo>
                    <a:cubicBezTo>
                      <a:pt x="233" y="203"/>
                      <a:pt x="233" y="203"/>
                      <a:pt x="233" y="203"/>
                    </a:cubicBezTo>
                    <a:cubicBezTo>
                      <a:pt x="231" y="183"/>
                      <a:pt x="231" y="183"/>
                      <a:pt x="231" y="183"/>
                    </a:cubicBezTo>
                    <a:cubicBezTo>
                      <a:pt x="231" y="183"/>
                      <a:pt x="242" y="187"/>
                      <a:pt x="243" y="176"/>
                    </a:cubicBezTo>
                    <a:cubicBezTo>
                      <a:pt x="244" y="165"/>
                      <a:pt x="243" y="156"/>
                      <a:pt x="243" y="156"/>
                    </a:cubicBezTo>
                    <a:cubicBezTo>
                      <a:pt x="243" y="156"/>
                      <a:pt x="255" y="164"/>
                      <a:pt x="258" y="157"/>
                    </a:cubicBezTo>
                    <a:cubicBezTo>
                      <a:pt x="261" y="150"/>
                      <a:pt x="262" y="144"/>
                      <a:pt x="262" y="144"/>
                    </a:cubicBezTo>
                    <a:cubicBezTo>
                      <a:pt x="262" y="144"/>
                      <a:pt x="246" y="133"/>
                      <a:pt x="253" y="133"/>
                    </a:cubicBezTo>
                    <a:cubicBezTo>
                      <a:pt x="260" y="133"/>
                      <a:pt x="270" y="127"/>
                      <a:pt x="270" y="127"/>
                    </a:cubicBezTo>
                    <a:cubicBezTo>
                      <a:pt x="263" y="90"/>
                      <a:pt x="263" y="90"/>
                      <a:pt x="263" y="90"/>
                    </a:cubicBezTo>
                    <a:cubicBezTo>
                      <a:pt x="255" y="74"/>
                      <a:pt x="255" y="74"/>
                      <a:pt x="255" y="74"/>
                    </a:cubicBezTo>
                    <a:cubicBezTo>
                      <a:pt x="255" y="74"/>
                      <a:pt x="257" y="52"/>
                      <a:pt x="250" y="50"/>
                    </a:cubicBezTo>
                    <a:cubicBezTo>
                      <a:pt x="243" y="48"/>
                      <a:pt x="228" y="50"/>
                      <a:pt x="228" y="50"/>
                    </a:cubicBezTo>
                    <a:cubicBezTo>
                      <a:pt x="228" y="50"/>
                      <a:pt x="219" y="23"/>
                      <a:pt x="211" y="15"/>
                    </a:cubicBezTo>
                    <a:cubicBezTo>
                      <a:pt x="203" y="7"/>
                      <a:pt x="189" y="0"/>
                      <a:pt x="189" y="0"/>
                    </a:cubicBezTo>
                    <a:cubicBezTo>
                      <a:pt x="185" y="13"/>
                      <a:pt x="185" y="13"/>
                      <a:pt x="185" y="13"/>
                    </a:cubicBezTo>
                    <a:cubicBezTo>
                      <a:pt x="187" y="32"/>
                      <a:pt x="187" y="32"/>
                      <a:pt x="187" y="32"/>
                    </a:cubicBezTo>
                    <a:cubicBezTo>
                      <a:pt x="187" y="32"/>
                      <a:pt x="163" y="41"/>
                      <a:pt x="163" y="50"/>
                    </a:cubicBezTo>
                    <a:cubicBezTo>
                      <a:pt x="163" y="59"/>
                      <a:pt x="186" y="69"/>
                      <a:pt x="184" y="73"/>
                    </a:cubicBezTo>
                    <a:cubicBezTo>
                      <a:pt x="182" y="77"/>
                      <a:pt x="159" y="69"/>
                      <a:pt x="159" y="69"/>
                    </a:cubicBezTo>
                    <a:cubicBezTo>
                      <a:pt x="159" y="69"/>
                      <a:pt x="144" y="70"/>
                      <a:pt x="136" y="72"/>
                    </a:cubicBezTo>
                    <a:cubicBezTo>
                      <a:pt x="128" y="74"/>
                      <a:pt x="133" y="89"/>
                      <a:pt x="121" y="93"/>
                    </a:cubicBezTo>
                    <a:cubicBezTo>
                      <a:pt x="109" y="97"/>
                      <a:pt x="98" y="102"/>
                      <a:pt x="98" y="102"/>
                    </a:cubicBezTo>
                    <a:cubicBezTo>
                      <a:pt x="98" y="102"/>
                      <a:pt x="100" y="116"/>
                      <a:pt x="101" y="121"/>
                    </a:cubicBezTo>
                    <a:cubicBezTo>
                      <a:pt x="102" y="126"/>
                      <a:pt x="108" y="137"/>
                      <a:pt x="108" y="137"/>
                    </a:cubicBezTo>
                    <a:cubicBezTo>
                      <a:pt x="96" y="158"/>
                      <a:pt x="96" y="158"/>
                      <a:pt x="96" y="158"/>
                    </a:cubicBezTo>
                    <a:cubicBezTo>
                      <a:pt x="96" y="158"/>
                      <a:pt x="82" y="162"/>
                      <a:pt x="82" y="172"/>
                    </a:cubicBezTo>
                    <a:cubicBezTo>
                      <a:pt x="82" y="182"/>
                      <a:pt x="92" y="190"/>
                      <a:pt x="92" y="190"/>
                    </a:cubicBezTo>
                    <a:cubicBezTo>
                      <a:pt x="80" y="225"/>
                      <a:pt x="80" y="225"/>
                      <a:pt x="80" y="225"/>
                    </a:cubicBezTo>
                    <a:cubicBezTo>
                      <a:pt x="80" y="249"/>
                      <a:pt x="80" y="249"/>
                      <a:pt x="80" y="249"/>
                    </a:cubicBezTo>
                    <a:cubicBezTo>
                      <a:pt x="80" y="249"/>
                      <a:pt x="55" y="245"/>
                      <a:pt x="51" y="244"/>
                    </a:cubicBezTo>
                    <a:cubicBezTo>
                      <a:pt x="47" y="243"/>
                      <a:pt x="22" y="242"/>
                      <a:pt x="26" y="244"/>
                    </a:cubicBezTo>
                    <a:cubicBezTo>
                      <a:pt x="30" y="246"/>
                      <a:pt x="44" y="257"/>
                      <a:pt x="44" y="257"/>
                    </a:cubicBezTo>
                    <a:cubicBezTo>
                      <a:pt x="46" y="290"/>
                      <a:pt x="46" y="290"/>
                      <a:pt x="46" y="290"/>
                    </a:cubicBezTo>
                    <a:cubicBezTo>
                      <a:pt x="46" y="290"/>
                      <a:pt x="29" y="292"/>
                      <a:pt x="32" y="301"/>
                    </a:cubicBezTo>
                    <a:cubicBezTo>
                      <a:pt x="35" y="310"/>
                      <a:pt x="35" y="324"/>
                      <a:pt x="39" y="328"/>
                    </a:cubicBezTo>
                    <a:cubicBezTo>
                      <a:pt x="43" y="332"/>
                      <a:pt x="53" y="344"/>
                      <a:pt x="44" y="346"/>
                    </a:cubicBezTo>
                    <a:cubicBezTo>
                      <a:pt x="35" y="348"/>
                      <a:pt x="31" y="336"/>
                      <a:pt x="31" y="342"/>
                    </a:cubicBezTo>
                    <a:cubicBezTo>
                      <a:pt x="31" y="348"/>
                      <a:pt x="32" y="356"/>
                      <a:pt x="32" y="356"/>
                    </a:cubicBezTo>
                    <a:cubicBezTo>
                      <a:pt x="18" y="344"/>
                      <a:pt x="18" y="344"/>
                      <a:pt x="18" y="344"/>
                    </a:cubicBezTo>
                    <a:cubicBezTo>
                      <a:pt x="25" y="383"/>
                      <a:pt x="25" y="383"/>
                      <a:pt x="25" y="383"/>
                    </a:cubicBezTo>
                    <a:cubicBezTo>
                      <a:pt x="4" y="380"/>
                      <a:pt x="4" y="380"/>
                      <a:pt x="4" y="380"/>
                    </a:cubicBezTo>
                    <a:cubicBezTo>
                      <a:pt x="4" y="380"/>
                      <a:pt x="2" y="384"/>
                      <a:pt x="0" y="39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1" name="Freeform 222"/>
              <p:cNvSpPr>
                <a:spLocks/>
              </p:cNvSpPr>
              <p:nvPr/>
            </p:nvSpPr>
            <p:spPr bwMode="gray">
              <a:xfrm>
                <a:off x="6465" y="-15429"/>
                <a:ext cx="520" cy="661"/>
              </a:xfrm>
              <a:custGeom>
                <a:avLst/>
                <a:gdLst>
                  <a:gd name="T0" fmla="*/ 182 w 220"/>
                  <a:gd name="T1" fmla="*/ 0 h 280"/>
                  <a:gd name="T2" fmla="*/ 160 w 220"/>
                  <a:gd name="T3" fmla="*/ 0 h 280"/>
                  <a:gd name="T4" fmla="*/ 171 w 220"/>
                  <a:gd name="T5" fmla="*/ 27 h 280"/>
                  <a:gd name="T6" fmla="*/ 153 w 220"/>
                  <a:gd name="T7" fmla="*/ 28 h 280"/>
                  <a:gd name="T8" fmla="*/ 153 w 220"/>
                  <a:gd name="T9" fmla="*/ 49 h 280"/>
                  <a:gd name="T10" fmla="*/ 113 w 220"/>
                  <a:gd name="T11" fmla="*/ 50 h 280"/>
                  <a:gd name="T12" fmla="*/ 135 w 220"/>
                  <a:gd name="T13" fmla="*/ 71 h 280"/>
                  <a:gd name="T14" fmla="*/ 134 w 220"/>
                  <a:gd name="T15" fmla="*/ 81 h 280"/>
                  <a:gd name="T16" fmla="*/ 87 w 220"/>
                  <a:gd name="T17" fmla="*/ 77 h 280"/>
                  <a:gd name="T18" fmla="*/ 61 w 220"/>
                  <a:gd name="T19" fmla="*/ 63 h 280"/>
                  <a:gd name="T20" fmla="*/ 47 w 220"/>
                  <a:gd name="T21" fmla="*/ 115 h 280"/>
                  <a:gd name="T22" fmla="*/ 13 w 220"/>
                  <a:gd name="T23" fmla="*/ 138 h 280"/>
                  <a:gd name="T24" fmla="*/ 7 w 220"/>
                  <a:gd name="T25" fmla="*/ 154 h 280"/>
                  <a:gd name="T26" fmla="*/ 0 w 220"/>
                  <a:gd name="T27" fmla="*/ 165 h 280"/>
                  <a:gd name="T28" fmla="*/ 8 w 220"/>
                  <a:gd name="T29" fmla="*/ 152 h 280"/>
                  <a:gd name="T30" fmla="*/ 14 w 220"/>
                  <a:gd name="T31" fmla="*/ 166 h 280"/>
                  <a:gd name="T32" fmla="*/ 26 w 220"/>
                  <a:gd name="T33" fmla="*/ 180 h 280"/>
                  <a:gd name="T34" fmla="*/ 33 w 220"/>
                  <a:gd name="T35" fmla="*/ 168 h 280"/>
                  <a:gd name="T36" fmla="*/ 47 w 220"/>
                  <a:gd name="T37" fmla="*/ 181 h 280"/>
                  <a:gd name="T38" fmla="*/ 64 w 220"/>
                  <a:gd name="T39" fmla="*/ 182 h 280"/>
                  <a:gd name="T40" fmla="*/ 68 w 220"/>
                  <a:gd name="T41" fmla="*/ 223 h 280"/>
                  <a:gd name="T42" fmla="*/ 93 w 220"/>
                  <a:gd name="T43" fmla="*/ 223 h 280"/>
                  <a:gd name="T44" fmla="*/ 96 w 220"/>
                  <a:gd name="T45" fmla="*/ 233 h 280"/>
                  <a:gd name="T46" fmla="*/ 69 w 220"/>
                  <a:gd name="T47" fmla="*/ 234 h 280"/>
                  <a:gd name="T48" fmla="*/ 80 w 220"/>
                  <a:gd name="T49" fmla="*/ 263 h 280"/>
                  <a:gd name="T50" fmla="*/ 87 w 220"/>
                  <a:gd name="T51" fmla="*/ 274 h 280"/>
                  <a:gd name="T52" fmla="*/ 106 w 220"/>
                  <a:gd name="T53" fmla="*/ 266 h 280"/>
                  <a:gd name="T54" fmla="*/ 135 w 220"/>
                  <a:gd name="T55" fmla="*/ 279 h 280"/>
                  <a:gd name="T56" fmla="*/ 153 w 220"/>
                  <a:gd name="T57" fmla="*/ 275 h 280"/>
                  <a:gd name="T58" fmla="*/ 166 w 220"/>
                  <a:gd name="T59" fmla="*/ 265 h 280"/>
                  <a:gd name="T60" fmla="*/ 169 w 220"/>
                  <a:gd name="T61" fmla="*/ 252 h 280"/>
                  <a:gd name="T62" fmla="*/ 207 w 220"/>
                  <a:gd name="T63" fmla="*/ 246 h 280"/>
                  <a:gd name="T64" fmla="*/ 217 w 220"/>
                  <a:gd name="T65" fmla="*/ 236 h 280"/>
                  <a:gd name="T66" fmla="*/ 208 w 220"/>
                  <a:gd name="T67" fmla="*/ 224 h 280"/>
                  <a:gd name="T68" fmla="*/ 177 w 220"/>
                  <a:gd name="T69" fmla="*/ 207 h 280"/>
                  <a:gd name="T70" fmla="*/ 162 w 220"/>
                  <a:gd name="T71" fmla="*/ 202 h 280"/>
                  <a:gd name="T72" fmla="*/ 169 w 220"/>
                  <a:gd name="T73" fmla="*/ 189 h 280"/>
                  <a:gd name="T74" fmla="*/ 154 w 220"/>
                  <a:gd name="T75" fmla="*/ 167 h 280"/>
                  <a:gd name="T76" fmla="*/ 190 w 220"/>
                  <a:gd name="T77" fmla="*/ 146 h 280"/>
                  <a:gd name="T78" fmla="*/ 200 w 220"/>
                  <a:gd name="T79" fmla="*/ 117 h 280"/>
                  <a:gd name="T80" fmla="*/ 216 w 220"/>
                  <a:gd name="T81" fmla="*/ 109 h 280"/>
                  <a:gd name="T82" fmla="*/ 211 w 220"/>
                  <a:gd name="T83" fmla="*/ 88 h 280"/>
                  <a:gd name="T84" fmla="*/ 196 w 220"/>
                  <a:gd name="T85" fmla="*/ 60 h 280"/>
                  <a:gd name="T86" fmla="*/ 220 w 220"/>
                  <a:gd name="T87" fmla="*/ 38 h 280"/>
                  <a:gd name="T88" fmla="*/ 211 w 220"/>
                  <a:gd name="T89" fmla="*/ 23 h 280"/>
                  <a:gd name="T90" fmla="*/ 192 w 220"/>
                  <a:gd name="T91" fmla="*/ 17 h 280"/>
                  <a:gd name="T92" fmla="*/ 182 w 220"/>
                  <a:gd name="T9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280">
                    <a:moveTo>
                      <a:pt x="182" y="0"/>
                    </a:moveTo>
                    <a:cubicBezTo>
                      <a:pt x="160" y="0"/>
                      <a:pt x="160" y="0"/>
                      <a:pt x="160" y="0"/>
                    </a:cubicBezTo>
                    <a:cubicBezTo>
                      <a:pt x="160" y="0"/>
                      <a:pt x="173" y="22"/>
                      <a:pt x="171" y="27"/>
                    </a:cubicBezTo>
                    <a:cubicBezTo>
                      <a:pt x="169" y="32"/>
                      <a:pt x="153" y="28"/>
                      <a:pt x="153" y="28"/>
                    </a:cubicBezTo>
                    <a:cubicBezTo>
                      <a:pt x="153" y="28"/>
                      <a:pt x="163" y="40"/>
                      <a:pt x="153" y="49"/>
                    </a:cubicBezTo>
                    <a:cubicBezTo>
                      <a:pt x="143" y="58"/>
                      <a:pt x="119" y="42"/>
                      <a:pt x="113" y="50"/>
                    </a:cubicBezTo>
                    <a:cubicBezTo>
                      <a:pt x="107" y="58"/>
                      <a:pt x="135" y="71"/>
                      <a:pt x="135" y="71"/>
                    </a:cubicBezTo>
                    <a:cubicBezTo>
                      <a:pt x="134" y="81"/>
                      <a:pt x="134" y="81"/>
                      <a:pt x="134" y="81"/>
                    </a:cubicBezTo>
                    <a:cubicBezTo>
                      <a:pt x="134" y="81"/>
                      <a:pt x="94" y="82"/>
                      <a:pt x="87" y="77"/>
                    </a:cubicBezTo>
                    <a:cubicBezTo>
                      <a:pt x="80" y="72"/>
                      <a:pt x="65" y="61"/>
                      <a:pt x="61" y="63"/>
                    </a:cubicBezTo>
                    <a:cubicBezTo>
                      <a:pt x="57" y="65"/>
                      <a:pt x="62" y="103"/>
                      <a:pt x="47" y="115"/>
                    </a:cubicBezTo>
                    <a:cubicBezTo>
                      <a:pt x="32" y="127"/>
                      <a:pt x="25" y="128"/>
                      <a:pt x="13" y="138"/>
                    </a:cubicBezTo>
                    <a:cubicBezTo>
                      <a:pt x="3" y="146"/>
                      <a:pt x="5" y="152"/>
                      <a:pt x="7" y="154"/>
                    </a:cubicBezTo>
                    <a:cubicBezTo>
                      <a:pt x="0" y="165"/>
                      <a:pt x="0" y="165"/>
                      <a:pt x="0" y="165"/>
                    </a:cubicBezTo>
                    <a:cubicBezTo>
                      <a:pt x="8" y="152"/>
                      <a:pt x="8" y="152"/>
                      <a:pt x="8" y="152"/>
                    </a:cubicBezTo>
                    <a:cubicBezTo>
                      <a:pt x="14" y="166"/>
                      <a:pt x="14" y="166"/>
                      <a:pt x="14" y="166"/>
                    </a:cubicBezTo>
                    <a:cubicBezTo>
                      <a:pt x="26" y="180"/>
                      <a:pt x="26" y="180"/>
                      <a:pt x="26" y="180"/>
                    </a:cubicBezTo>
                    <a:cubicBezTo>
                      <a:pt x="33" y="168"/>
                      <a:pt x="33" y="168"/>
                      <a:pt x="33" y="168"/>
                    </a:cubicBezTo>
                    <a:cubicBezTo>
                      <a:pt x="33" y="168"/>
                      <a:pt x="42" y="181"/>
                      <a:pt x="47" y="181"/>
                    </a:cubicBezTo>
                    <a:cubicBezTo>
                      <a:pt x="52" y="181"/>
                      <a:pt x="60" y="175"/>
                      <a:pt x="64" y="182"/>
                    </a:cubicBezTo>
                    <a:cubicBezTo>
                      <a:pt x="68" y="189"/>
                      <a:pt x="68" y="223"/>
                      <a:pt x="68" y="223"/>
                    </a:cubicBezTo>
                    <a:cubicBezTo>
                      <a:pt x="93" y="223"/>
                      <a:pt x="93" y="223"/>
                      <a:pt x="93" y="223"/>
                    </a:cubicBezTo>
                    <a:cubicBezTo>
                      <a:pt x="96" y="233"/>
                      <a:pt x="96" y="233"/>
                      <a:pt x="96" y="233"/>
                    </a:cubicBezTo>
                    <a:cubicBezTo>
                      <a:pt x="96" y="233"/>
                      <a:pt x="73" y="221"/>
                      <a:pt x="69" y="234"/>
                    </a:cubicBezTo>
                    <a:cubicBezTo>
                      <a:pt x="65" y="247"/>
                      <a:pt x="80" y="263"/>
                      <a:pt x="80" y="263"/>
                    </a:cubicBezTo>
                    <a:cubicBezTo>
                      <a:pt x="87" y="274"/>
                      <a:pt x="87" y="274"/>
                      <a:pt x="87" y="274"/>
                    </a:cubicBezTo>
                    <a:cubicBezTo>
                      <a:pt x="106" y="266"/>
                      <a:pt x="106" y="266"/>
                      <a:pt x="106" y="266"/>
                    </a:cubicBezTo>
                    <a:cubicBezTo>
                      <a:pt x="106" y="266"/>
                      <a:pt x="126" y="280"/>
                      <a:pt x="135" y="279"/>
                    </a:cubicBezTo>
                    <a:cubicBezTo>
                      <a:pt x="144" y="278"/>
                      <a:pt x="153" y="275"/>
                      <a:pt x="153" y="275"/>
                    </a:cubicBezTo>
                    <a:cubicBezTo>
                      <a:pt x="153" y="275"/>
                      <a:pt x="165" y="268"/>
                      <a:pt x="166" y="265"/>
                    </a:cubicBezTo>
                    <a:cubicBezTo>
                      <a:pt x="167" y="262"/>
                      <a:pt x="155" y="260"/>
                      <a:pt x="169" y="252"/>
                    </a:cubicBezTo>
                    <a:cubicBezTo>
                      <a:pt x="183" y="245"/>
                      <a:pt x="207" y="246"/>
                      <a:pt x="207" y="246"/>
                    </a:cubicBezTo>
                    <a:cubicBezTo>
                      <a:pt x="217" y="236"/>
                      <a:pt x="217" y="236"/>
                      <a:pt x="217" y="236"/>
                    </a:cubicBezTo>
                    <a:cubicBezTo>
                      <a:pt x="212" y="229"/>
                      <a:pt x="208" y="224"/>
                      <a:pt x="208" y="224"/>
                    </a:cubicBezTo>
                    <a:cubicBezTo>
                      <a:pt x="177" y="207"/>
                      <a:pt x="177" y="207"/>
                      <a:pt x="177" y="207"/>
                    </a:cubicBezTo>
                    <a:cubicBezTo>
                      <a:pt x="177" y="207"/>
                      <a:pt x="155" y="215"/>
                      <a:pt x="162" y="202"/>
                    </a:cubicBezTo>
                    <a:cubicBezTo>
                      <a:pt x="169" y="189"/>
                      <a:pt x="169" y="189"/>
                      <a:pt x="169" y="189"/>
                    </a:cubicBezTo>
                    <a:cubicBezTo>
                      <a:pt x="169" y="189"/>
                      <a:pt x="144" y="178"/>
                      <a:pt x="154" y="167"/>
                    </a:cubicBezTo>
                    <a:cubicBezTo>
                      <a:pt x="164" y="156"/>
                      <a:pt x="185" y="160"/>
                      <a:pt x="190" y="146"/>
                    </a:cubicBezTo>
                    <a:cubicBezTo>
                      <a:pt x="195" y="132"/>
                      <a:pt x="200" y="117"/>
                      <a:pt x="200" y="117"/>
                    </a:cubicBezTo>
                    <a:cubicBezTo>
                      <a:pt x="216" y="109"/>
                      <a:pt x="216" y="109"/>
                      <a:pt x="216" y="109"/>
                    </a:cubicBezTo>
                    <a:cubicBezTo>
                      <a:pt x="211" y="88"/>
                      <a:pt x="211" y="88"/>
                      <a:pt x="211" y="88"/>
                    </a:cubicBezTo>
                    <a:cubicBezTo>
                      <a:pt x="211" y="88"/>
                      <a:pt x="195" y="77"/>
                      <a:pt x="196" y="60"/>
                    </a:cubicBezTo>
                    <a:cubicBezTo>
                      <a:pt x="197" y="43"/>
                      <a:pt x="220" y="38"/>
                      <a:pt x="220" y="38"/>
                    </a:cubicBezTo>
                    <a:cubicBezTo>
                      <a:pt x="211" y="23"/>
                      <a:pt x="211" y="23"/>
                      <a:pt x="211" y="23"/>
                    </a:cubicBezTo>
                    <a:cubicBezTo>
                      <a:pt x="192" y="17"/>
                      <a:pt x="192" y="17"/>
                      <a:pt x="192" y="17"/>
                    </a:cubicBezTo>
                    <a:lnTo>
                      <a:pt x="182" y="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2" name="Freeform 223"/>
              <p:cNvSpPr>
                <a:spLocks noEditPoints="1"/>
              </p:cNvSpPr>
              <p:nvPr/>
            </p:nvSpPr>
            <p:spPr bwMode="gray">
              <a:xfrm>
                <a:off x="1256" y="-16752"/>
                <a:ext cx="5766" cy="4445"/>
              </a:xfrm>
              <a:custGeom>
                <a:avLst/>
                <a:gdLst>
                  <a:gd name="T0" fmla="*/ 1905 w 2441"/>
                  <a:gd name="T1" fmla="*/ 1857 h 1882"/>
                  <a:gd name="T2" fmla="*/ 2423 w 2441"/>
                  <a:gd name="T3" fmla="*/ 352 h 1882"/>
                  <a:gd name="T4" fmla="*/ 2365 w 2441"/>
                  <a:gd name="T5" fmla="*/ 288 h 1882"/>
                  <a:gd name="T6" fmla="*/ 2248 w 2441"/>
                  <a:gd name="T7" fmla="*/ 288 h 1882"/>
                  <a:gd name="T8" fmla="*/ 2077 w 2441"/>
                  <a:gd name="T9" fmla="*/ 209 h 1882"/>
                  <a:gd name="T10" fmla="*/ 1934 w 2441"/>
                  <a:gd name="T11" fmla="*/ 76 h 1882"/>
                  <a:gd name="T12" fmla="*/ 1769 w 2441"/>
                  <a:gd name="T13" fmla="*/ 0 h 1882"/>
                  <a:gd name="T14" fmla="*/ 1704 w 2441"/>
                  <a:gd name="T15" fmla="*/ 80 h 1882"/>
                  <a:gd name="T16" fmla="*/ 1653 w 2441"/>
                  <a:gd name="T17" fmla="*/ 209 h 1882"/>
                  <a:gd name="T18" fmla="*/ 1639 w 2441"/>
                  <a:gd name="T19" fmla="*/ 310 h 1882"/>
                  <a:gd name="T20" fmla="*/ 1786 w 2441"/>
                  <a:gd name="T21" fmla="*/ 322 h 1882"/>
                  <a:gd name="T22" fmla="*/ 1753 w 2441"/>
                  <a:gd name="T23" fmla="*/ 371 h 1882"/>
                  <a:gd name="T24" fmla="*/ 1627 w 2441"/>
                  <a:gd name="T25" fmla="*/ 462 h 1882"/>
                  <a:gd name="T26" fmla="*/ 1536 w 2441"/>
                  <a:gd name="T27" fmla="*/ 569 h 1882"/>
                  <a:gd name="T28" fmla="*/ 1228 w 2441"/>
                  <a:gd name="T29" fmla="*/ 608 h 1882"/>
                  <a:gd name="T30" fmla="*/ 973 w 2441"/>
                  <a:gd name="T31" fmla="*/ 571 h 1882"/>
                  <a:gd name="T32" fmla="*/ 775 w 2441"/>
                  <a:gd name="T33" fmla="*/ 459 h 1882"/>
                  <a:gd name="T34" fmla="*/ 612 w 2441"/>
                  <a:gd name="T35" fmla="*/ 353 h 1882"/>
                  <a:gd name="T36" fmla="*/ 452 w 2441"/>
                  <a:gd name="T37" fmla="*/ 264 h 1882"/>
                  <a:gd name="T38" fmla="*/ 373 w 2441"/>
                  <a:gd name="T39" fmla="*/ 309 h 1882"/>
                  <a:gd name="T40" fmla="*/ 273 w 2441"/>
                  <a:gd name="T41" fmla="*/ 425 h 1882"/>
                  <a:gd name="T42" fmla="*/ 216 w 2441"/>
                  <a:gd name="T43" fmla="*/ 499 h 1882"/>
                  <a:gd name="T44" fmla="*/ 199 w 2441"/>
                  <a:gd name="T45" fmla="*/ 625 h 1882"/>
                  <a:gd name="T46" fmla="*/ 63 w 2441"/>
                  <a:gd name="T47" fmla="*/ 683 h 1882"/>
                  <a:gd name="T48" fmla="*/ 15 w 2441"/>
                  <a:gd name="T49" fmla="*/ 765 h 1882"/>
                  <a:gd name="T50" fmla="*/ 111 w 2441"/>
                  <a:gd name="T51" fmla="*/ 880 h 1882"/>
                  <a:gd name="T52" fmla="*/ 294 w 2441"/>
                  <a:gd name="T53" fmla="*/ 934 h 1882"/>
                  <a:gd name="T54" fmla="*/ 306 w 2441"/>
                  <a:gd name="T55" fmla="*/ 1057 h 1882"/>
                  <a:gd name="T56" fmla="*/ 316 w 2441"/>
                  <a:gd name="T57" fmla="*/ 1113 h 1882"/>
                  <a:gd name="T58" fmla="*/ 403 w 2441"/>
                  <a:gd name="T59" fmla="*/ 1210 h 1882"/>
                  <a:gd name="T60" fmla="*/ 571 w 2441"/>
                  <a:gd name="T61" fmla="*/ 1302 h 1882"/>
                  <a:gd name="T62" fmla="*/ 698 w 2441"/>
                  <a:gd name="T63" fmla="*/ 1349 h 1882"/>
                  <a:gd name="T64" fmla="*/ 894 w 2441"/>
                  <a:gd name="T65" fmla="*/ 1350 h 1882"/>
                  <a:gd name="T66" fmla="*/ 1044 w 2441"/>
                  <a:gd name="T67" fmla="*/ 1318 h 1882"/>
                  <a:gd name="T68" fmla="*/ 1161 w 2441"/>
                  <a:gd name="T69" fmla="*/ 1339 h 1882"/>
                  <a:gd name="T70" fmla="*/ 1291 w 2441"/>
                  <a:gd name="T71" fmla="*/ 1422 h 1882"/>
                  <a:gd name="T72" fmla="*/ 1261 w 2441"/>
                  <a:gd name="T73" fmla="*/ 1535 h 1882"/>
                  <a:gd name="T74" fmla="*/ 1324 w 2441"/>
                  <a:gd name="T75" fmla="*/ 1597 h 1882"/>
                  <a:gd name="T76" fmla="*/ 1400 w 2441"/>
                  <a:gd name="T77" fmla="*/ 1701 h 1882"/>
                  <a:gd name="T78" fmla="*/ 1461 w 2441"/>
                  <a:gd name="T79" fmla="*/ 1679 h 1882"/>
                  <a:gd name="T80" fmla="*/ 1554 w 2441"/>
                  <a:gd name="T81" fmla="*/ 1639 h 1882"/>
                  <a:gd name="T82" fmla="*/ 1625 w 2441"/>
                  <a:gd name="T83" fmla="*/ 1610 h 1882"/>
                  <a:gd name="T84" fmla="*/ 1698 w 2441"/>
                  <a:gd name="T85" fmla="*/ 1684 h 1882"/>
                  <a:gd name="T86" fmla="*/ 1846 w 2441"/>
                  <a:gd name="T87" fmla="*/ 1750 h 1882"/>
                  <a:gd name="T88" fmla="*/ 2036 w 2441"/>
                  <a:gd name="T89" fmla="*/ 1660 h 1882"/>
                  <a:gd name="T90" fmla="*/ 2205 w 2441"/>
                  <a:gd name="T91" fmla="*/ 1544 h 1882"/>
                  <a:gd name="T92" fmla="*/ 2274 w 2441"/>
                  <a:gd name="T93" fmla="*/ 1405 h 1882"/>
                  <a:gd name="T94" fmla="*/ 2335 w 2441"/>
                  <a:gd name="T95" fmla="*/ 1231 h 1882"/>
                  <a:gd name="T96" fmla="*/ 2240 w 2441"/>
                  <a:gd name="T97" fmla="*/ 1164 h 1882"/>
                  <a:gd name="T98" fmla="*/ 2236 w 2441"/>
                  <a:gd name="T99" fmla="*/ 1155 h 1882"/>
                  <a:gd name="T100" fmla="*/ 2157 w 2441"/>
                  <a:gd name="T101" fmla="*/ 1022 h 1882"/>
                  <a:gd name="T102" fmla="*/ 2131 w 2441"/>
                  <a:gd name="T103" fmla="*/ 897 h 1882"/>
                  <a:gd name="T104" fmla="*/ 2161 w 2441"/>
                  <a:gd name="T105" fmla="*/ 854 h 1882"/>
                  <a:gd name="T106" fmla="*/ 2004 w 2441"/>
                  <a:gd name="T107" fmla="*/ 828 h 1882"/>
                  <a:gd name="T108" fmla="*/ 1997 w 2441"/>
                  <a:gd name="T109" fmla="*/ 758 h 1882"/>
                  <a:gd name="T110" fmla="*/ 2079 w 2441"/>
                  <a:gd name="T111" fmla="*/ 665 h 1882"/>
                  <a:gd name="T112" fmla="*/ 2131 w 2441"/>
                  <a:gd name="T113" fmla="*/ 770 h 1882"/>
                  <a:gd name="T114" fmla="*/ 2292 w 2441"/>
                  <a:gd name="T115" fmla="*/ 637 h 1882"/>
                  <a:gd name="T116" fmla="*/ 2387 w 2441"/>
                  <a:gd name="T117" fmla="*/ 560 h 1882"/>
                  <a:gd name="T118" fmla="*/ 2379 w 2441"/>
                  <a:gd name="T119" fmla="*/ 45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1" h="1882">
                    <a:moveTo>
                      <a:pt x="1912" y="1793"/>
                    </a:moveTo>
                    <a:cubicBezTo>
                      <a:pt x="1898" y="1783"/>
                      <a:pt x="1850" y="1789"/>
                      <a:pt x="1850" y="1789"/>
                    </a:cubicBezTo>
                    <a:cubicBezTo>
                      <a:pt x="1846" y="1801"/>
                      <a:pt x="1846" y="1801"/>
                      <a:pt x="1846" y="1801"/>
                    </a:cubicBezTo>
                    <a:cubicBezTo>
                      <a:pt x="1835" y="1795"/>
                      <a:pt x="1835" y="1795"/>
                      <a:pt x="1835" y="1795"/>
                    </a:cubicBezTo>
                    <a:cubicBezTo>
                      <a:pt x="1829" y="1812"/>
                      <a:pt x="1829" y="1812"/>
                      <a:pt x="1829" y="1812"/>
                    </a:cubicBezTo>
                    <a:cubicBezTo>
                      <a:pt x="1829" y="1812"/>
                      <a:pt x="1799" y="1835"/>
                      <a:pt x="1818" y="1859"/>
                    </a:cubicBezTo>
                    <a:cubicBezTo>
                      <a:pt x="1838" y="1882"/>
                      <a:pt x="1851" y="1882"/>
                      <a:pt x="1851" y="1882"/>
                    </a:cubicBezTo>
                    <a:cubicBezTo>
                      <a:pt x="1907" y="1881"/>
                      <a:pt x="1903" y="1864"/>
                      <a:pt x="1905" y="1857"/>
                    </a:cubicBezTo>
                    <a:cubicBezTo>
                      <a:pt x="1906" y="1851"/>
                      <a:pt x="1902" y="1836"/>
                      <a:pt x="1902" y="1836"/>
                    </a:cubicBezTo>
                    <a:cubicBezTo>
                      <a:pt x="1902" y="1836"/>
                      <a:pt x="1927" y="1804"/>
                      <a:pt x="1912" y="1793"/>
                    </a:cubicBezTo>
                    <a:close/>
                    <a:moveTo>
                      <a:pt x="2441" y="416"/>
                    </a:moveTo>
                    <a:cubicBezTo>
                      <a:pt x="2438" y="399"/>
                      <a:pt x="2438" y="399"/>
                      <a:pt x="2438" y="399"/>
                    </a:cubicBezTo>
                    <a:cubicBezTo>
                      <a:pt x="2441" y="382"/>
                      <a:pt x="2441" y="382"/>
                      <a:pt x="2441" y="382"/>
                    </a:cubicBezTo>
                    <a:cubicBezTo>
                      <a:pt x="2430" y="375"/>
                      <a:pt x="2430" y="375"/>
                      <a:pt x="2430" y="375"/>
                    </a:cubicBezTo>
                    <a:cubicBezTo>
                      <a:pt x="2430" y="362"/>
                      <a:pt x="2430" y="362"/>
                      <a:pt x="2430" y="362"/>
                    </a:cubicBezTo>
                    <a:cubicBezTo>
                      <a:pt x="2423" y="352"/>
                      <a:pt x="2423" y="352"/>
                      <a:pt x="2423" y="352"/>
                    </a:cubicBezTo>
                    <a:cubicBezTo>
                      <a:pt x="2423" y="340"/>
                      <a:pt x="2423" y="340"/>
                      <a:pt x="2423" y="340"/>
                    </a:cubicBezTo>
                    <a:cubicBezTo>
                      <a:pt x="2415" y="330"/>
                      <a:pt x="2415" y="330"/>
                      <a:pt x="2415" y="330"/>
                    </a:cubicBezTo>
                    <a:cubicBezTo>
                      <a:pt x="2427" y="325"/>
                      <a:pt x="2427" y="325"/>
                      <a:pt x="2427" y="325"/>
                    </a:cubicBezTo>
                    <a:cubicBezTo>
                      <a:pt x="2427" y="305"/>
                      <a:pt x="2427" y="305"/>
                      <a:pt x="2427" y="305"/>
                    </a:cubicBezTo>
                    <a:cubicBezTo>
                      <a:pt x="2409" y="297"/>
                      <a:pt x="2409" y="297"/>
                      <a:pt x="2409" y="297"/>
                    </a:cubicBezTo>
                    <a:cubicBezTo>
                      <a:pt x="2409" y="297"/>
                      <a:pt x="2415" y="284"/>
                      <a:pt x="2405" y="276"/>
                    </a:cubicBezTo>
                    <a:cubicBezTo>
                      <a:pt x="2395" y="268"/>
                      <a:pt x="2370" y="274"/>
                      <a:pt x="2370" y="274"/>
                    </a:cubicBezTo>
                    <a:cubicBezTo>
                      <a:pt x="2365" y="288"/>
                      <a:pt x="2365" y="288"/>
                      <a:pt x="2365" y="288"/>
                    </a:cubicBezTo>
                    <a:cubicBezTo>
                      <a:pt x="2365" y="288"/>
                      <a:pt x="2337" y="287"/>
                      <a:pt x="2334" y="292"/>
                    </a:cubicBezTo>
                    <a:cubicBezTo>
                      <a:pt x="2331" y="297"/>
                      <a:pt x="2330" y="308"/>
                      <a:pt x="2330" y="308"/>
                    </a:cubicBezTo>
                    <a:cubicBezTo>
                      <a:pt x="2311" y="306"/>
                      <a:pt x="2311" y="306"/>
                      <a:pt x="2311" y="306"/>
                    </a:cubicBezTo>
                    <a:cubicBezTo>
                      <a:pt x="2311" y="313"/>
                      <a:pt x="2311" y="313"/>
                      <a:pt x="2311" y="313"/>
                    </a:cubicBezTo>
                    <a:cubicBezTo>
                      <a:pt x="2298" y="314"/>
                      <a:pt x="2298" y="314"/>
                      <a:pt x="2298" y="314"/>
                    </a:cubicBezTo>
                    <a:cubicBezTo>
                      <a:pt x="2290" y="304"/>
                      <a:pt x="2290" y="304"/>
                      <a:pt x="2290" y="304"/>
                    </a:cubicBezTo>
                    <a:cubicBezTo>
                      <a:pt x="2273" y="308"/>
                      <a:pt x="2273" y="308"/>
                      <a:pt x="2273" y="308"/>
                    </a:cubicBezTo>
                    <a:cubicBezTo>
                      <a:pt x="2248" y="288"/>
                      <a:pt x="2248" y="288"/>
                      <a:pt x="2248" y="288"/>
                    </a:cubicBezTo>
                    <a:cubicBezTo>
                      <a:pt x="2248" y="288"/>
                      <a:pt x="2247" y="280"/>
                      <a:pt x="2244" y="273"/>
                    </a:cubicBezTo>
                    <a:cubicBezTo>
                      <a:pt x="2241" y="266"/>
                      <a:pt x="2225" y="265"/>
                      <a:pt x="2225" y="265"/>
                    </a:cubicBezTo>
                    <a:cubicBezTo>
                      <a:pt x="2216" y="246"/>
                      <a:pt x="2216" y="246"/>
                      <a:pt x="2216" y="246"/>
                    </a:cubicBezTo>
                    <a:cubicBezTo>
                      <a:pt x="2192" y="246"/>
                      <a:pt x="2192" y="246"/>
                      <a:pt x="2192" y="246"/>
                    </a:cubicBezTo>
                    <a:cubicBezTo>
                      <a:pt x="2192" y="246"/>
                      <a:pt x="2154" y="218"/>
                      <a:pt x="2150" y="218"/>
                    </a:cubicBezTo>
                    <a:cubicBezTo>
                      <a:pt x="2146" y="218"/>
                      <a:pt x="2138" y="225"/>
                      <a:pt x="2138" y="225"/>
                    </a:cubicBezTo>
                    <a:cubicBezTo>
                      <a:pt x="2138" y="225"/>
                      <a:pt x="2122" y="209"/>
                      <a:pt x="2112" y="211"/>
                    </a:cubicBezTo>
                    <a:cubicBezTo>
                      <a:pt x="2102" y="213"/>
                      <a:pt x="2085" y="214"/>
                      <a:pt x="2077" y="209"/>
                    </a:cubicBezTo>
                    <a:cubicBezTo>
                      <a:pt x="2069" y="204"/>
                      <a:pt x="2050" y="194"/>
                      <a:pt x="2050" y="194"/>
                    </a:cubicBezTo>
                    <a:cubicBezTo>
                      <a:pt x="2046" y="178"/>
                      <a:pt x="2046" y="178"/>
                      <a:pt x="2046" y="178"/>
                    </a:cubicBezTo>
                    <a:cubicBezTo>
                      <a:pt x="2039" y="178"/>
                      <a:pt x="2039" y="178"/>
                      <a:pt x="2039" y="178"/>
                    </a:cubicBezTo>
                    <a:cubicBezTo>
                      <a:pt x="2039" y="178"/>
                      <a:pt x="2021" y="154"/>
                      <a:pt x="2011" y="145"/>
                    </a:cubicBezTo>
                    <a:cubicBezTo>
                      <a:pt x="2001" y="136"/>
                      <a:pt x="1980" y="134"/>
                      <a:pt x="1980" y="134"/>
                    </a:cubicBezTo>
                    <a:cubicBezTo>
                      <a:pt x="1969" y="112"/>
                      <a:pt x="1969" y="112"/>
                      <a:pt x="1969" y="112"/>
                    </a:cubicBezTo>
                    <a:cubicBezTo>
                      <a:pt x="1937" y="95"/>
                      <a:pt x="1937" y="95"/>
                      <a:pt x="1937" y="95"/>
                    </a:cubicBezTo>
                    <a:cubicBezTo>
                      <a:pt x="1934" y="76"/>
                      <a:pt x="1934" y="76"/>
                      <a:pt x="1934" y="76"/>
                    </a:cubicBezTo>
                    <a:cubicBezTo>
                      <a:pt x="1934" y="76"/>
                      <a:pt x="1919" y="71"/>
                      <a:pt x="1914" y="67"/>
                    </a:cubicBezTo>
                    <a:cubicBezTo>
                      <a:pt x="1909" y="63"/>
                      <a:pt x="1891" y="53"/>
                      <a:pt x="1891" y="53"/>
                    </a:cubicBezTo>
                    <a:cubicBezTo>
                      <a:pt x="1889" y="44"/>
                      <a:pt x="1889" y="44"/>
                      <a:pt x="1889" y="44"/>
                    </a:cubicBezTo>
                    <a:cubicBezTo>
                      <a:pt x="1889" y="44"/>
                      <a:pt x="1868" y="30"/>
                      <a:pt x="1861" y="29"/>
                    </a:cubicBezTo>
                    <a:cubicBezTo>
                      <a:pt x="1854" y="28"/>
                      <a:pt x="1835" y="27"/>
                      <a:pt x="1835" y="27"/>
                    </a:cubicBezTo>
                    <a:cubicBezTo>
                      <a:pt x="1820" y="30"/>
                      <a:pt x="1820" y="30"/>
                      <a:pt x="1820" y="30"/>
                    </a:cubicBezTo>
                    <a:cubicBezTo>
                      <a:pt x="1794" y="13"/>
                      <a:pt x="1794" y="13"/>
                      <a:pt x="1794" y="13"/>
                    </a:cubicBezTo>
                    <a:cubicBezTo>
                      <a:pt x="1769" y="0"/>
                      <a:pt x="1769" y="0"/>
                      <a:pt x="1769" y="0"/>
                    </a:cubicBezTo>
                    <a:cubicBezTo>
                      <a:pt x="1734" y="7"/>
                      <a:pt x="1734" y="7"/>
                      <a:pt x="1734" y="7"/>
                    </a:cubicBezTo>
                    <a:cubicBezTo>
                      <a:pt x="1706" y="5"/>
                      <a:pt x="1706" y="5"/>
                      <a:pt x="1706" y="5"/>
                    </a:cubicBezTo>
                    <a:cubicBezTo>
                      <a:pt x="1702" y="13"/>
                      <a:pt x="1702" y="13"/>
                      <a:pt x="1702" y="13"/>
                    </a:cubicBezTo>
                    <a:cubicBezTo>
                      <a:pt x="1678" y="16"/>
                      <a:pt x="1678" y="16"/>
                      <a:pt x="1678" y="16"/>
                    </a:cubicBezTo>
                    <a:cubicBezTo>
                      <a:pt x="1658" y="36"/>
                      <a:pt x="1658" y="36"/>
                      <a:pt x="1658" y="36"/>
                    </a:cubicBezTo>
                    <a:cubicBezTo>
                      <a:pt x="1658" y="36"/>
                      <a:pt x="1636" y="51"/>
                      <a:pt x="1651" y="54"/>
                    </a:cubicBezTo>
                    <a:cubicBezTo>
                      <a:pt x="1666" y="57"/>
                      <a:pt x="1678" y="59"/>
                      <a:pt x="1678" y="59"/>
                    </a:cubicBezTo>
                    <a:cubicBezTo>
                      <a:pt x="1678" y="59"/>
                      <a:pt x="1705" y="74"/>
                      <a:pt x="1704" y="80"/>
                    </a:cubicBezTo>
                    <a:cubicBezTo>
                      <a:pt x="1703" y="86"/>
                      <a:pt x="1691" y="91"/>
                      <a:pt x="1689" y="100"/>
                    </a:cubicBezTo>
                    <a:cubicBezTo>
                      <a:pt x="1687" y="109"/>
                      <a:pt x="1692" y="127"/>
                      <a:pt x="1692" y="127"/>
                    </a:cubicBezTo>
                    <a:cubicBezTo>
                      <a:pt x="1692" y="146"/>
                      <a:pt x="1692" y="146"/>
                      <a:pt x="1692" y="146"/>
                    </a:cubicBezTo>
                    <a:cubicBezTo>
                      <a:pt x="1693" y="171"/>
                      <a:pt x="1693" y="171"/>
                      <a:pt x="1693" y="171"/>
                    </a:cubicBezTo>
                    <a:cubicBezTo>
                      <a:pt x="1693" y="171"/>
                      <a:pt x="1717" y="181"/>
                      <a:pt x="1704" y="189"/>
                    </a:cubicBezTo>
                    <a:cubicBezTo>
                      <a:pt x="1691" y="197"/>
                      <a:pt x="1680" y="192"/>
                      <a:pt x="1680" y="192"/>
                    </a:cubicBezTo>
                    <a:cubicBezTo>
                      <a:pt x="1680" y="192"/>
                      <a:pt x="1676" y="214"/>
                      <a:pt x="1666" y="214"/>
                    </a:cubicBezTo>
                    <a:cubicBezTo>
                      <a:pt x="1656" y="214"/>
                      <a:pt x="1653" y="209"/>
                      <a:pt x="1653" y="209"/>
                    </a:cubicBezTo>
                    <a:cubicBezTo>
                      <a:pt x="1629" y="208"/>
                      <a:pt x="1629" y="208"/>
                      <a:pt x="1629" y="208"/>
                    </a:cubicBezTo>
                    <a:cubicBezTo>
                      <a:pt x="1606" y="194"/>
                      <a:pt x="1606" y="194"/>
                      <a:pt x="1606" y="194"/>
                    </a:cubicBezTo>
                    <a:cubicBezTo>
                      <a:pt x="1607" y="249"/>
                      <a:pt x="1607" y="249"/>
                      <a:pt x="1607" y="249"/>
                    </a:cubicBezTo>
                    <a:cubicBezTo>
                      <a:pt x="1612" y="255"/>
                      <a:pt x="1612" y="255"/>
                      <a:pt x="1612" y="255"/>
                    </a:cubicBezTo>
                    <a:cubicBezTo>
                      <a:pt x="1613" y="273"/>
                      <a:pt x="1613" y="273"/>
                      <a:pt x="1613" y="273"/>
                    </a:cubicBezTo>
                    <a:cubicBezTo>
                      <a:pt x="1617" y="279"/>
                      <a:pt x="1617" y="279"/>
                      <a:pt x="1617" y="279"/>
                    </a:cubicBezTo>
                    <a:cubicBezTo>
                      <a:pt x="1617" y="279"/>
                      <a:pt x="1612" y="282"/>
                      <a:pt x="1615" y="292"/>
                    </a:cubicBezTo>
                    <a:cubicBezTo>
                      <a:pt x="1618" y="302"/>
                      <a:pt x="1630" y="313"/>
                      <a:pt x="1639" y="310"/>
                    </a:cubicBezTo>
                    <a:cubicBezTo>
                      <a:pt x="1648" y="307"/>
                      <a:pt x="1632" y="300"/>
                      <a:pt x="1651" y="299"/>
                    </a:cubicBezTo>
                    <a:cubicBezTo>
                      <a:pt x="1670" y="298"/>
                      <a:pt x="1680" y="302"/>
                      <a:pt x="1680" y="302"/>
                    </a:cubicBezTo>
                    <a:cubicBezTo>
                      <a:pt x="1680" y="302"/>
                      <a:pt x="1691" y="313"/>
                      <a:pt x="1697" y="311"/>
                    </a:cubicBezTo>
                    <a:cubicBezTo>
                      <a:pt x="1703" y="309"/>
                      <a:pt x="1704" y="291"/>
                      <a:pt x="1704" y="291"/>
                    </a:cubicBezTo>
                    <a:cubicBezTo>
                      <a:pt x="1745" y="291"/>
                      <a:pt x="1745" y="291"/>
                      <a:pt x="1745" y="291"/>
                    </a:cubicBezTo>
                    <a:cubicBezTo>
                      <a:pt x="1745" y="291"/>
                      <a:pt x="1748" y="306"/>
                      <a:pt x="1757" y="307"/>
                    </a:cubicBezTo>
                    <a:cubicBezTo>
                      <a:pt x="1766" y="308"/>
                      <a:pt x="1769" y="308"/>
                      <a:pt x="1769" y="308"/>
                    </a:cubicBezTo>
                    <a:cubicBezTo>
                      <a:pt x="1769" y="308"/>
                      <a:pt x="1777" y="315"/>
                      <a:pt x="1786" y="322"/>
                    </a:cubicBezTo>
                    <a:cubicBezTo>
                      <a:pt x="1795" y="329"/>
                      <a:pt x="1813" y="333"/>
                      <a:pt x="1813" y="333"/>
                    </a:cubicBezTo>
                    <a:cubicBezTo>
                      <a:pt x="1813" y="333"/>
                      <a:pt x="1818" y="344"/>
                      <a:pt x="1827" y="350"/>
                    </a:cubicBezTo>
                    <a:cubicBezTo>
                      <a:pt x="1836" y="356"/>
                      <a:pt x="1839" y="362"/>
                      <a:pt x="1831" y="363"/>
                    </a:cubicBezTo>
                    <a:cubicBezTo>
                      <a:pt x="1823" y="364"/>
                      <a:pt x="1805" y="365"/>
                      <a:pt x="1805" y="365"/>
                    </a:cubicBezTo>
                    <a:cubicBezTo>
                      <a:pt x="1805" y="365"/>
                      <a:pt x="1797" y="356"/>
                      <a:pt x="1788" y="356"/>
                    </a:cubicBezTo>
                    <a:cubicBezTo>
                      <a:pt x="1779" y="356"/>
                      <a:pt x="1768" y="359"/>
                      <a:pt x="1768" y="359"/>
                    </a:cubicBezTo>
                    <a:cubicBezTo>
                      <a:pt x="1759" y="368"/>
                      <a:pt x="1759" y="368"/>
                      <a:pt x="1759" y="368"/>
                    </a:cubicBezTo>
                    <a:cubicBezTo>
                      <a:pt x="1753" y="371"/>
                      <a:pt x="1753" y="371"/>
                      <a:pt x="1753" y="371"/>
                    </a:cubicBezTo>
                    <a:cubicBezTo>
                      <a:pt x="1735" y="368"/>
                      <a:pt x="1735" y="368"/>
                      <a:pt x="1735" y="368"/>
                    </a:cubicBezTo>
                    <a:cubicBezTo>
                      <a:pt x="1735" y="379"/>
                      <a:pt x="1735" y="379"/>
                      <a:pt x="1735" y="379"/>
                    </a:cubicBezTo>
                    <a:cubicBezTo>
                      <a:pt x="1735" y="379"/>
                      <a:pt x="1710" y="380"/>
                      <a:pt x="1703" y="391"/>
                    </a:cubicBezTo>
                    <a:cubicBezTo>
                      <a:pt x="1696" y="402"/>
                      <a:pt x="1711" y="413"/>
                      <a:pt x="1711" y="413"/>
                    </a:cubicBezTo>
                    <a:cubicBezTo>
                      <a:pt x="1695" y="427"/>
                      <a:pt x="1695" y="427"/>
                      <a:pt x="1695" y="427"/>
                    </a:cubicBezTo>
                    <a:cubicBezTo>
                      <a:pt x="1695" y="427"/>
                      <a:pt x="1649" y="424"/>
                      <a:pt x="1646" y="427"/>
                    </a:cubicBezTo>
                    <a:cubicBezTo>
                      <a:pt x="1643" y="430"/>
                      <a:pt x="1645" y="446"/>
                      <a:pt x="1645" y="446"/>
                    </a:cubicBezTo>
                    <a:cubicBezTo>
                      <a:pt x="1645" y="446"/>
                      <a:pt x="1634" y="460"/>
                      <a:pt x="1627" y="462"/>
                    </a:cubicBezTo>
                    <a:cubicBezTo>
                      <a:pt x="1620" y="464"/>
                      <a:pt x="1593" y="465"/>
                      <a:pt x="1593" y="465"/>
                    </a:cubicBezTo>
                    <a:cubicBezTo>
                      <a:pt x="1593" y="465"/>
                      <a:pt x="1571" y="448"/>
                      <a:pt x="1567" y="447"/>
                    </a:cubicBezTo>
                    <a:cubicBezTo>
                      <a:pt x="1563" y="446"/>
                      <a:pt x="1545" y="440"/>
                      <a:pt x="1539" y="450"/>
                    </a:cubicBezTo>
                    <a:cubicBezTo>
                      <a:pt x="1533" y="460"/>
                      <a:pt x="1535" y="480"/>
                      <a:pt x="1541" y="484"/>
                    </a:cubicBezTo>
                    <a:cubicBezTo>
                      <a:pt x="1547" y="488"/>
                      <a:pt x="1578" y="511"/>
                      <a:pt x="1577" y="516"/>
                    </a:cubicBezTo>
                    <a:cubicBezTo>
                      <a:pt x="1576" y="521"/>
                      <a:pt x="1566" y="536"/>
                      <a:pt x="1562" y="536"/>
                    </a:cubicBezTo>
                    <a:cubicBezTo>
                      <a:pt x="1558" y="536"/>
                      <a:pt x="1548" y="533"/>
                      <a:pt x="1545" y="540"/>
                    </a:cubicBezTo>
                    <a:cubicBezTo>
                      <a:pt x="1542" y="547"/>
                      <a:pt x="1544" y="562"/>
                      <a:pt x="1536" y="569"/>
                    </a:cubicBezTo>
                    <a:cubicBezTo>
                      <a:pt x="1528" y="576"/>
                      <a:pt x="1511" y="574"/>
                      <a:pt x="1511" y="574"/>
                    </a:cubicBezTo>
                    <a:cubicBezTo>
                      <a:pt x="1499" y="587"/>
                      <a:pt x="1499" y="587"/>
                      <a:pt x="1499" y="587"/>
                    </a:cubicBezTo>
                    <a:cubicBezTo>
                      <a:pt x="1499" y="587"/>
                      <a:pt x="1409" y="584"/>
                      <a:pt x="1395" y="590"/>
                    </a:cubicBezTo>
                    <a:cubicBezTo>
                      <a:pt x="1381" y="596"/>
                      <a:pt x="1338" y="625"/>
                      <a:pt x="1332" y="630"/>
                    </a:cubicBezTo>
                    <a:cubicBezTo>
                      <a:pt x="1326" y="635"/>
                      <a:pt x="1306" y="627"/>
                      <a:pt x="1306" y="627"/>
                    </a:cubicBezTo>
                    <a:cubicBezTo>
                      <a:pt x="1306" y="627"/>
                      <a:pt x="1303" y="615"/>
                      <a:pt x="1297" y="615"/>
                    </a:cubicBezTo>
                    <a:cubicBezTo>
                      <a:pt x="1291" y="615"/>
                      <a:pt x="1270" y="624"/>
                      <a:pt x="1270" y="624"/>
                    </a:cubicBezTo>
                    <a:cubicBezTo>
                      <a:pt x="1270" y="624"/>
                      <a:pt x="1242" y="609"/>
                      <a:pt x="1228" y="608"/>
                    </a:cubicBezTo>
                    <a:cubicBezTo>
                      <a:pt x="1214" y="607"/>
                      <a:pt x="1203" y="609"/>
                      <a:pt x="1188" y="604"/>
                    </a:cubicBezTo>
                    <a:cubicBezTo>
                      <a:pt x="1173" y="599"/>
                      <a:pt x="1171" y="584"/>
                      <a:pt x="1161" y="581"/>
                    </a:cubicBezTo>
                    <a:cubicBezTo>
                      <a:pt x="1151" y="578"/>
                      <a:pt x="1112" y="578"/>
                      <a:pt x="1112" y="578"/>
                    </a:cubicBezTo>
                    <a:cubicBezTo>
                      <a:pt x="1112" y="578"/>
                      <a:pt x="1092" y="570"/>
                      <a:pt x="1087" y="570"/>
                    </a:cubicBezTo>
                    <a:cubicBezTo>
                      <a:pt x="1082" y="570"/>
                      <a:pt x="1068" y="581"/>
                      <a:pt x="1068" y="581"/>
                    </a:cubicBezTo>
                    <a:cubicBezTo>
                      <a:pt x="1043" y="576"/>
                      <a:pt x="1043" y="576"/>
                      <a:pt x="1043" y="576"/>
                    </a:cubicBezTo>
                    <a:cubicBezTo>
                      <a:pt x="1012" y="576"/>
                      <a:pt x="1012" y="576"/>
                      <a:pt x="1012" y="576"/>
                    </a:cubicBezTo>
                    <a:cubicBezTo>
                      <a:pt x="973" y="571"/>
                      <a:pt x="973" y="571"/>
                      <a:pt x="973" y="571"/>
                    </a:cubicBezTo>
                    <a:cubicBezTo>
                      <a:pt x="935" y="575"/>
                      <a:pt x="935" y="575"/>
                      <a:pt x="935" y="575"/>
                    </a:cubicBezTo>
                    <a:cubicBezTo>
                      <a:pt x="935" y="575"/>
                      <a:pt x="902" y="550"/>
                      <a:pt x="898" y="544"/>
                    </a:cubicBezTo>
                    <a:cubicBezTo>
                      <a:pt x="894" y="538"/>
                      <a:pt x="880" y="519"/>
                      <a:pt x="876" y="515"/>
                    </a:cubicBezTo>
                    <a:cubicBezTo>
                      <a:pt x="872" y="511"/>
                      <a:pt x="863" y="506"/>
                      <a:pt x="863" y="506"/>
                    </a:cubicBezTo>
                    <a:cubicBezTo>
                      <a:pt x="856" y="490"/>
                      <a:pt x="856" y="490"/>
                      <a:pt x="856" y="490"/>
                    </a:cubicBezTo>
                    <a:cubicBezTo>
                      <a:pt x="834" y="487"/>
                      <a:pt x="834" y="487"/>
                      <a:pt x="834" y="487"/>
                    </a:cubicBezTo>
                    <a:cubicBezTo>
                      <a:pt x="834" y="487"/>
                      <a:pt x="797" y="475"/>
                      <a:pt x="794" y="474"/>
                    </a:cubicBezTo>
                    <a:cubicBezTo>
                      <a:pt x="791" y="473"/>
                      <a:pt x="784" y="461"/>
                      <a:pt x="775" y="459"/>
                    </a:cubicBezTo>
                    <a:cubicBezTo>
                      <a:pt x="766" y="457"/>
                      <a:pt x="755" y="452"/>
                      <a:pt x="755" y="452"/>
                    </a:cubicBezTo>
                    <a:cubicBezTo>
                      <a:pt x="755" y="452"/>
                      <a:pt x="721" y="450"/>
                      <a:pt x="707" y="451"/>
                    </a:cubicBezTo>
                    <a:cubicBezTo>
                      <a:pt x="693" y="452"/>
                      <a:pt x="679" y="449"/>
                      <a:pt x="668" y="445"/>
                    </a:cubicBezTo>
                    <a:cubicBezTo>
                      <a:pt x="657" y="441"/>
                      <a:pt x="636" y="439"/>
                      <a:pt x="631" y="426"/>
                    </a:cubicBezTo>
                    <a:cubicBezTo>
                      <a:pt x="626" y="413"/>
                      <a:pt x="625" y="403"/>
                      <a:pt x="625" y="403"/>
                    </a:cubicBezTo>
                    <a:cubicBezTo>
                      <a:pt x="625" y="403"/>
                      <a:pt x="635" y="399"/>
                      <a:pt x="633" y="392"/>
                    </a:cubicBezTo>
                    <a:cubicBezTo>
                      <a:pt x="631" y="385"/>
                      <a:pt x="621" y="377"/>
                      <a:pt x="621" y="377"/>
                    </a:cubicBezTo>
                    <a:cubicBezTo>
                      <a:pt x="621" y="377"/>
                      <a:pt x="624" y="361"/>
                      <a:pt x="612" y="353"/>
                    </a:cubicBezTo>
                    <a:cubicBezTo>
                      <a:pt x="600" y="345"/>
                      <a:pt x="591" y="336"/>
                      <a:pt x="586" y="329"/>
                    </a:cubicBezTo>
                    <a:cubicBezTo>
                      <a:pt x="581" y="322"/>
                      <a:pt x="574" y="308"/>
                      <a:pt x="560" y="304"/>
                    </a:cubicBezTo>
                    <a:cubicBezTo>
                      <a:pt x="546" y="300"/>
                      <a:pt x="540" y="298"/>
                      <a:pt x="540" y="298"/>
                    </a:cubicBezTo>
                    <a:cubicBezTo>
                      <a:pt x="525" y="290"/>
                      <a:pt x="525" y="290"/>
                      <a:pt x="525" y="290"/>
                    </a:cubicBezTo>
                    <a:cubicBezTo>
                      <a:pt x="504" y="296"/>
                      <a:pt x="504" y="296"/>
                      <a:pt x="504" y="296"/>
                    </a:cubicBezTo>
                    <a:cubicBezTo>
                      <a:pt x="487" y="280"/>
                      <a:pt x="487" y="280"/>
                      <a:pt x="487" y="280"/>
                    </a:cubicBezTo>
                    <a:cubicBezTo>
                      <a:pt x="481" y="272"/>
                      <a:pt x="481" y="272"/>
                      <a:pt x="481" y="272"/>
                    </a:cubicBezTo>
                    <a:cubicBezTo>
                      <a:pt x="481" y="272"/>
                      <a:pt x="457" y="269"/>
                      <a:pt x="452" y="264"/>
                    </a:cubicBezTo>
                    <a:cubicBezTo>
                      <a:pt x="447" y="259"/>
                      <a:pt x="451" y="251"/>
                      <a:pt x="451" y="251"/>
                    </a:cubicBezTo>
                    <a:cubicBezTo>
                      <a:pt x="433" y="251"/>
                      <a:pt x="433" y="251"/>
                      <a:pt x="433" y="251"/>
                    </a:cubicBezTo>
                    <a:cubicBezTo>
                      <a:pt x="433" y="251"/>
                      <a:pt x="443" y="239"/>
                      <a:pt x="435" y="235"/>
                    </a:cubicBezTo>
                    <a:cubicBezTo>
                      <a:pt x="427" y="231"/>
                      <a:pt x="414" y="238"/>
                      <a:pt x="414" y="238"/>
                    </a:cubicBezTo>
                    <a:cubicBezTo>
                      <a:pt x="414" y="238"/>
                      <a:pt x="388" y="230"/>
                      <a:pt x="387" y="239"/>
                    </a:cubicBezTo>
                    <a:cubicBezTo>
                      <a:pt x="386" y="248"/>
                      <a:pt x="405" y="251"/>
                      <a:pt x="399" y="260"/>
                    </a:cubicBezTo>
                    <a:cubicBezTo>
                      <a:pt x="393" y="269"/>
                      <a:pt x="364" y="259"/>
                      <a:pt x="359" y="273"/>
                    </a:cubicBezTo>
                    <a:cubicBezTo>
                      <a:pt x="354" y="287"/>
                      <a:pt x="364" y="296"/>
                      <a:pt x="373" y="309"/>
                    </a:cubicBezTo>
                    <a:cubicBezTo>
                      <a:pt x="382" y="322"/>
                      <a:pt x="388" y="333"/>
                      <a:pt x="381" y="338"/>
                    </a:cubicBezTo>
                    <a:cubicBezTo>
                      <a:pt x="374" y="343"/>
                      <a:pt x="366" y="342"/>
                      <a:pt x="366" y="342"/>
                    </a:cubicBezTo>
                    <a:cubicBezTo>
                      <a:pt x="355" y="354"/>
                      <a:pt x="355" y="354"/>
                      <a:pt x="355" y="354"/>
                    </a:cubicBezTo>
                    <a:cubicBezTo>
                      <a:pt x="346" y="346"/>
                      <a:pt x="346" y="346"/>
                      <a:pt x="346" y="346"/>
                    </a:cubicBezTo>
                    <a:cubicBezTo>
                      <a:pt x="346" y="346"/>
                      <a:pt x="325" y="348"/>
                      <a:pt x="317" y="346"/>
                    </a:cubicBezTo>
                    <a:cubicBezTo>
                      <a:pt x="309" y="344"/>
                      <a:pt x="284" y="332"/>
                      <a:pt x="278" y="332"/>
                    </a:cubicBezTo>
                    <a:cubicBezTo>
                      <a:pt x="272" y="332"/>
                      <a:pt x="273" y="347"/>
                      <a:pt x="273" y="359"/>
                    </a:cubicBezTo>
                    <a:cubicBezTo>
                      <a:pt x="273" y="371"/>
                      <a:pt x="269" y="423"/>
                      <a:pt x="273" y="425"/>
                    </a:cubicBezTo>
                    <a:cubicBezTo>
                      <a:pt x="277" y="427"/>
                      <a:pt x="300" y="429"/>
                      <a:pt x="291" y="440"/>
                    </a:cubicBezTo>
                    <a:cubicBezTo>
                      <a:pt x="282" y="451"/>
                      <a:pt x="275" y="437"/>
                      <a:pt x="275" y="437"/>
                    </a:cubicBezTo>
                    <a:cubicBezTo>
                      <a:pt x="262" y="444"/>
                      <a:pt x="262" y="444"/>
                      <a:pt x="262" y="444"/>
                    </a:cubicBezTo>
                    <a:cubicBezTo>
                      <a:pt x="262" y="444"/>
                      <a:pt x="253" y="430"/>
                      <a:pt x="248" y="430"/>
                    </a:cubicBezTo>
                    <a:cubicBezTo>
                      <a:pt x="243" y="430"/>
                      <a:pt x="219" y="440"/>
                      <a:pt x="213" y="441"/>
                    </a:cubicBezTo>
                    <a:cubicBezTo>
                      <a:pt x="207" y="442"/>
                      <a:pt x="176" y="449"/>
                      <a:pt x="183" y="458"/>
                    </a:cubicBezTo>
                    <a:cubicBezTo>
                      <a:pt x="190" y="467"/>
                      <a:pt x="208" y="464"/>
                      <a:pt x="208" y="464"/>
                    </a:cubicBezTo>
                    <a:cubicBezTo>
                      <a:pt x="208" y="464"/>
                      <a:pt x="208" y="490"/>
                      <a:pt x="216" y="499"/>
                    </a:cubicBezTo>
                    <a:cubicBezTo>
                      <a:pt x="224" y="508"/>
                      <a:pt x="254" y="539"/>
                      <a:pt x="254" y="546"/>
                    </a:cubicBezTo>
                    <a:cubicBezTo>
                      <a:pt x="254" y="553"/>
                      <a:pt x="238" y="550"/>
                      <a:pt x="238" y="553"/>
                    </a:cubicBezTo>
                    <a:cubicBezTo>
                      <a:pt x="238" y="556"/>
                      <a:pt x="249" y="568"/>
                      <a:pt x="249" y="568"/>
                    </a:cubicBezTo>
                    <a:cubicBezTo>
                      <a:pt x="249" y="568"/>
                      <a:pt x="235" y="566"/>
                      <a:pt x="235" y="571"/>
                    </a:cubicBezTo>
                    <a:cubicBezTo>
                      <a:pt x="235" y="576"/>
                      <a:pt x="239" y="587"/>
                      <a:pt x="244" y="592"/>
                    </a:cubicBezTo>
                    <a:cubicBezTo>
                      <a:pt x="249" y="597"/>
                      <a:pt x="251" y="610"/>
                      <a:pt x="248" y="611"/>
                    </a:cubicBezTo>
                    <a:cubicBezTo>
                      <a:pt x="245" y="612"/>
                      <a:pt x="231" y="612"/>
                      <a:pt x="231" y="612"/>
                    </a:cubicBezTo>
                    <a:cubicBezTo>
                      <a:pt x="199" y="625"/>
                      <a:pt x="199" y="625"/>
                      <a:pt x="199" y="625"/>
                    </a:cubicBezTo>
                    <a:cubicBezTo>
                      <a:pt x="199" y="625"/>
                      <a:pt x="180" y="642"/>
                      <a:pt x="180" y="645"/>
                    </a:cubicBezTo>
                    <a:cubicBezTo>
                      <a:pt x="180" y="648"/>
                      <a:pt x="180" y="666"/>
                      <a:pt x="168" y="666"/>
                    </a:cubicBezTo>
                    <a:cubicBezTo>
                      <a:pt x="156" y="666"/>
                      <a:pt x="137" y="658"/>
                      <a:pt x="129" y="659"/>
                    </a:cubicBezTo>
                    <a:cubicBezTo>
                      <a:pt x="121" y="660"/>
                      <a:pt x="113" y="673"/>
                      <a:pt x="112" y="682"/>
                    </a:cubicBezTo>
                    <a:cubicBezTo>
                      <a:pt x="111" y="691"/>
                      <a:pt x="106" y="700"/>
                      <a:pt x="106" y="700"/>
                    </a:cubicBezTo>
                    <a:cubicBezTo>
                      <a:pt x="87" y="695"/>
                      <a:pt x="87" y="695"/>
                      <a:pt x="87" y="695"/>
                    </a:cubicBezTo>
                    <a:cubicBezTo>
                      <a:pt x="80" y="702"/>
                      <a:pt x="80" y="702"/>
                      <a:pt x="80" y="702"/>
                    </a:cubicBezTo>
                    <a:cubicBezTo>
                      <a:pt x="80" y="702"/>
                      <a:pt x="69" y="683"/>
                      <a:pt x="63" y="683"/>
                    </a:cubicBezTo>
                    <a:cubicBezTo>
                      <a:pt x="57" y="683"/>
                      <a:pt x="52" y="692"/>
                      <a:pt x="52" y="692"/>
                    </a:cubicBezTo>
                    <a:cubicBezTo>
                      <a:pt x="33" y="694"/>
                      <a:pt x="33" y="694"/>
                      <a:pt x="33" y="694"/>
                    </a:cubicBezTo>
                    <a:cubicBezTo>
                      <a:pt x="33" y="704"/>
                      <a:pt x="33" y="704"/>
                      <a:pt x="33" y="704"/>
                    </a:cubicBezTo>
                    <a:cubicBezTo>
                      <a:pt x="33" y="704"/>
                      <a:pt x="0" y="719"/>
                      <a:pt x="1" y="722"/>
                    </a:cubicBezTo>
                    <a:cubicBezTo>
                      <a:pt x="2" y="725"/>
                      <a:pt x="13" y="738"/>
                      <a:pt x="13" y="742"/>
                    </a:cubicBezTo>
                    <a:cubicBezTo>
                      <a:pt x="13" y="746"/>
                      <a:pt x="1" y="744"/>
                      <a:pt x="1" y="744"/>
                    </a:cubicBezTo>
                    <a:cubicBezTo>
                      <a:pt x="1" y="761"/>
                      <a:pt x="1" y="761"/>
                      <a:pt x="1" y="761"/>
                    </a:cubicBezTo>
                    <a:cubicBezTo>
                      <a:pt x="1" y="761"/>
                      <a:pt x="15" y="758"/>
                      <a:pt x="15" y="765"/>
                    </a:cubicBezTo>
                    <a:cubicBezTo>
                      <a:pt x="15" y="772"/>
                      <a:pt x="7" y="790"/>
                      <a:pt x="17" y="794"/>
                    </a:cubicBezTo>
                    <a:cubicBezTo>
                      <a:pt x="27" y="798"/>
                      <a:pt x="31" y="783"/>
                      <a:pt x="45" y="787"/>
                    </a:cubicBezTo>
                    <a:cubicBezTo>
                      <a:pt x="59" y="791"/>
                      <a:pt x="71" y="794"/>
                      <a:pt x="71" y="804"/>
                    </a:cubicBezTo>
                    <a:cubicBezTo>
                      <a:pt x="71" y="814"/>
                      <a:pt x="72" y="836"/>
                      <a:pt x="79" y="843"/>
                    </a:cubicBezTo>
                    <a:cubicBezTo>
                      <a:pt x="86" y="850"/>
                      <a:pt x="98" y="853"/>
                      <a:pt x="90" y="859"/>
                    </a:cubicBezTo>
                    <a:cubicBezTo>
                      <a:pt x="82" y="865"/>
                      <a:pt x="62" y="857"/>
                      <a:pt x="65" y="868"/>
                    </a:cubicBezTo>
                    <a:cubicBezTo>
                      <a:pt x="68" y="879"/>
                      <a:pt x="90" y="880"/>
                      <a:pt x="90" y="880"/>
                    </a:cubicBezTo>
                    <a:cubicBezTo>
                      <a:pt x="111" y="880"/>
                      <a:pt x="111" y="880"/>
                      <a:pt x="111" y="880"/>
                    </a:cubicBezTo>
                    <a:cubicBezTo>
                      <a:pt x="114" y="889"/>
                      <a:pt x="114" y="889"/>
                      <a:pt x="114" y="889"/>
                    </a:cubicBezTo>
                    <a:cubicBezTo>
                      <a:pt x="114" y="889"/>
                      <a:pt x="129" y="890"/>
                      <a:pt x="138" y="900"/>
                    </a:cubicBezTo>
                    <a:cubicBezTo>
                      <a:pt x="147" y="910"/>
                      <a:pt x="148" y="931"/>
                      <a:pt x="148" y="931"/>
                    </a:cubicBezTo>
                    <a:cubicBezTo>
                      <a:pt x="169" y="939"/>
                      <a:pt x="169" y="939"/>
                      <a:pt x="169" y="939"/>
                    </a:cubicBezTo>
                    <a:cubicBezTo>
                      <a:pt x="177" y="935"/>
                      <a:pt x="177" y="935"/>
                      <a:pt x="177" y="935"/>
                    </a:cubicBezTo>
                    <a:cubicBezTo>
                      <a:pt x="177" y="935"/>
                      <a:pt x="182" y="955"/>
                      <a:pt x="201" y="956"/>
                    </a:cubicBezTo>
                    <a:cubicBezTo>
                      <a:pt x="220" y="957"/>
                      <a:pt x="246" y="957"/>
                      <a:pt x="246" y="957"/>
                    </a:cubicBezTo>
                    <a:cubicBezTo>
                      <a:pt x="246" y="957"/>
                      <a:pt x="277" y="928"/>
                      <a:pt x="294" y="934"/>
                    </a:cubicBezTo>
                    <a:cubicBezTo>
                      <a:pt x="311" y="940"/>
                      <a:pt x="313" y="954"/>
                      <a:pt x="324" y="956"/>
                    </a:cubicBezTo>
                    <a:cubicBezTo>
                      <a:pt x="335" y="958"/>
                      <a:pt x="349" y="956"/>
                      <a:pt x="349" y="956"/>
                    </a:cubicBezTo>
                    <a:cubicBezTo>
                      <a:pt x="349" y="956"/>
                      <a:pt x="353" y="992"/>
                      <a:pt x="349" y="997"/>
                    </a:cubicBezTo>
                    <a:cubicBezTo>
                      <a:pt x="345" y="1002"/>
                      <a:pt x="336" y="1002"/>
                      <a:pt x="336" y="1002"/>
                    </a:cubicBezTo>
                    <a:cubicBezTo>
                      <a:pt x="336" y="1002"/>
                      <a:pt x="342" y="1026"/>
                      <a:pt x="333" y="1031"/>
                    </a:cubicBezTo>
                    <a:cubicBezTo>
                      <a:pt x="324" y="1036"/>
                      <a:pt x="305" y="1035"/>
                      <a:pt x="305" y="1035"/>
                    </a:cubicBezTo>
                    <a:cubicBezTo>
                      <a:pt x="317" y="1051"/>
                      <a:pt x="317" y="1051"/>
                      <a:pt x="317" y="1051"/>
                    </a:cubicBezTo>
                    <a:cubicBezTo>
                      <a:pt x="306" y="1057"/>
                      <a:pt x="306" y="1057"/>
                      <a:pt x="306" y="1057"/>
                    </a:cubicBezTo>
                    <a:cubicBezTo>
                      <a:pt x="306" y="1057"/>
                      <a:pt x="300" y="1068"/>
                      <a:pt x="315" y="1075"/>
                    </a:cubicBezTo>
                    <a:cubicBezTo>
                      <a:pt x="330" y="1082"/>
                      <a:pt x="335" y="1085"/>
                      <a:pt x="335" y="1085"/>
                    </a:cubicBezTo>
                    <a:cubicBezTo>
                      <a:pt x="340" y="1094"/>
                      <a:pt x="340" y="1094"/>
                      <a:pt x="340" y="1094"/>
                    </a:cubicBezTo>
                    <a:cubicBezTo>
                      <a:pt x="340" y="1094"/>
                      <a:pt x="359" y="1109"/>
                      <a:pt x="351" y="1114"/>
                    </a:cubicBezTo>
                    <a:cubicBezTo>
                      <a:pt x="343" y="1119"/>
                      <a:pt x="334" y="1122"/>
                      <a:pt x="334" y="1122"/>
                    </a:cubicBezTo>
                    <a:cubicBezTo>
                      <a:pt x="328" y="1131"/>
                      <a:pt x="328" y="1131"/>
                      <a:pt x="328" y="1131"/>
                    </a:cubicBezTo>
                    <a:cubicBezTo>
                      <a:pt x="318" y="1123"/>
                      <a:pt x="318" y="1123"/>
                      <a:pt x="318" y="1123"/>
                    </a:cubicBezTo>
                    <a:cubicBezTo>
                      <a:pt x="318" y="1123"/>
                      <a:pt x="320" y="1113"/>
                      <a:pt x="316" y="1113"/>
                    </a:cubicBezTo>
                    <a:cubicBezTo>
                      <a:pt x="312" y="1113"/>
                      <a:pt x="299" y="1118"/>
                      <a:pt x="301" y="1128"/>
                    </a:cubicBezTo>
                    <a:cubicBezTo>
                      <a:pt x="303" y="1138"/>
                      <a:pt x="323" y="1149"/>
                      <a:pt x="323" y="1149"/>
                    </a:cubicBezTo>
                    <a:cubicBezTo>
                      <a:pt x="323" y="1149"/>
                      <a:pt x="316" y="1174"/>
                      <a:pt x="323" y="1177"/>
                    </a:cubicBezTo>
                    <a:cubicBezTo>
                      <a:pt x="330" y="1180"/>
                      <a:pt x="341" y="1175"/>
                      <a:pt x="341" y="1175"/>
                    </a:cubicBezTo>
                    <a:cubicBezTo>
                      <a:pt x="341" y="1175"/>
                      <a:pt x="345" y="1190"/>
                      <a:pt x="356" y="1194"/>
                    </a:cubicBezTo>
                    <a:cubicBezTo>
                      <a:pt x="367" y="1198"/>
                      <a:pt x="377" y="1200"/>
                      <a:pt x="377" y="1200"/>
                    </a:cubicBezTo>
                    <a:cubicBezTo>
                      <a:pt x="392" y="1211"/>
                      <a:pt x="392" y="1211"/>
                      <a:pt x="392" y="1211"/>
                    </a:cubicBezTo>
                    <a:cubicBezTo>
                      <a:pt x="403" y="1210"/>
                      <a:pt x="403" y="1210"/>
                      <a:pt x="403" y="1210"/>
                    </a:cubicBezTo>
                    <a:cubicBezTo>
                      <a:pt x="403" y="1210"/>
                      <a:pt x="397" y="1218"/>
                      <a:pt x="403" y="1221"/>
                    </a:cubicBezTo>
                    <a:cubicBezTo>
                      <a:pt x="409" y="1224"/>
                      <a:pt x="420" y="1224"/>
                      <a:pt x="420" y="1224"/>
                    </a:cubicBezTo>
                    <a:cubicBezTo>
                      <a:pt x="447" y="1249"/>
                      <a:pt x="447" y="1249"/>
                      <a:pt x="447" y="1249"/>
                    </a:cubicBezTo>
                    <a:cubicBezTo>
                      <a:pt x="462" y="1236"/>
                      <a:pt x="462" y="1236"/>
                      <a:pt x="462" y="1236"/>
                    </a:cubicBezTo>
                    <a:cubicBezTo>
                      <a:pt x="462" y="1236"/>
                      <a:pt x="475" y="1219"/>
                      <a:pt x="489" y="1234"/>
                    </a:cubicBezTo>
                    <a:cubicBezTo>
                      <a:pt x="503" y="1249"/>
                      <a:pt x="521" y="1263"/>
                      <a:pt x="521" y="1263"/>
                    </a:cubicBezTo>
                    <a:cubicBezTo>
                      <a:pt x="552" y="1269"/>
                      <a:pt x="552" y="1269"/>
                      <a:pt x="552" y="1269"/>
                    </a:cubicBezTo>
                    <a:cubicBezTo>
                      <a:pt x="552" y="1269"/>
                      <a:pt x="567" y="1301"/>
                      <a:pt x="571" y="1302"/>
                    </a:cubicBezTo>
                    <a:cubicBezTo>
                      <a:pt x="575" y="1303"/>
                      <a:pt x="579" y="1278"/>
                      <a:pt x="590" y="1285"/>
                    </a:cubicBezTo>
                    <a:cubicBezTo>
                      <a:pt x="601" y="1292"/>
                      <a:pt x="596" y="1308"/>
                      <a:pt x="604" y="1314"/>
                    </a:cubicBezTo>
                    <a:cubicBezTo>
                      <a:pt x="612" y="1320"/>
                      <a:pt x="626" y="1332"/>
                      <a:pt x="626" y="1332"/>
                    </a:cubicBezTo>
                    <a:cubicBezTo>
                      <a:pt x="626" y="1332"/>
                      <a:pt x="641" y="1321"/>
                      <a:pt x="646" y="1328"/>
                    </a:cubicBezTo>
                    <a:cubicBezTo>
                      <a:pt x="651" y="1335"/>
                      <a:pt x="634" y="1338"/>
                      <a:pt x="650" y="1345"/>
                    </a:cubicBezTo>
                    <a:cubicBezTo>
                      <a:pt x="666" y="1352"/>
                      <a:pt x="678" y="1343"/>
                      <a:pt x="678" y="1343"/>
                    </a:cubicBezTo>
                    <a:cubicBezTo>
                      <a:pt x="678" y="1343"/>
                      <a:pt x="678" y="1361"/>
                      <a:pt x="687" y="1362"/>
                    </a:cubicBezTo>
                    <a:cubicBezTo>
                      <a:pt x="696" y="1363"/>
                      <a:pt x="698" y="1349"/>
                      <a:pt x="698" y="1349"/>
                    </a:cubicBezTo>
                    <a:cubicBezTo>
                      <a:pt x="698" y="1349"/>
                      <a:pt x="697" y="1363"/>
                      <a:pt x="707" y="1362"/>
                    </a:cubicBezTo>
                    <a:cubicBezTo>
                      <a:pt x="717" y="1361"/>
                      <a:pt x="719" y="1353"/>
                      <a:pt x="719" y="1353"/>
                    </a:cubicBezTo>
                    <a:cubicBezTo>
                      <a:pt x="719" y="1353"/>
                      <a:pt x="752" y="1373"/>
                      <a:pt x="766" y="1372"/>
                    </a:cubicBezTo>
                    <a:cubicBezTo>
                      <a:pt x="780" y="1371"/>
                      <a:pt x="806" y="1346"/>
                      <a:pt x="817" y="1355"/>
                    </a:cubicBezTo>
                    <a:cubicBezTo>
                      <a:pt x="828" y="1364"/>
                      <a:pt x="817" y="1392"/>
                      <a:pt x="822" y="1394"/>
                    </a:cubicBezTo>
                    <a:cubicBezTo>
                      <a:pt x="827" y="1396"/>
                      <a:pt x="832" y="1395"/>
                      <a:pt x="832" y="1395"/>
                    </a:cubicBezTo>
                    <a:cubicBezTo>
                      <a:pt x="832" y="1395"/>
                      <a:pt x="856" y="1339"/>
                      <a:pt x="870" y="1344"/>
                    </a:cubicBezTo>
                    <a:cubicBezTo>
                      <a:pt x="884" y="1349"/>
                      <a:pt x="894" y="1350"/>
                      <a:pt x="894" y="1350"/>
                    </a:cubicBezTo>
                    <a:cubicBezTo>
                      <a:pt x="894" y="1364"/>
                      <a:pt x="894" y="1364"/>
                      <a:pt x="894" y="1364"/>
                    </a:cubicBezTo>
                    <a:cubicBezTo>
                      <a:pt x="894" y="1364"/>
                      <a:pt x="930" y="1346"/>
                      <a:pt x="943" y="1357"/>
                    </a:cubicBezTo>
                    <a:cubicBezTo>
                      <a:pt x="956" y="1368"/>
                      <a:pt x="956" y="1378"/>
                      <a:pt x="956" y="1378"/>
                    </a:cubicBezTo>
                    <a:cubicBezTo>
                      <a:pt x="956" y="1378"/>
                      <a:pt x="987" y="1380"/>
                      <a:pt x="995" y="1373"/>
                    </a:cubicBezTo>
                    <a:cubicBezTo>
                      <a:pt x="1003" y="1366"/>
                      <a:pt x="995" y="1350"/>
                      <a:pt x="995" y="1350"/>
                    </a:cubicBezTo>
                    <a:cubicBezTo>
                      <a:pt x="995" y="1350"/>
                      <a:pt x="1016" y="1348"/>
                      <a:pt x="1018" y="1343"/>
                    </a:cubicBezTo>
                    <a:cubicBezTo>
                      <a:pt x="1020" y="1338"/>
                      <a:pt x="1013" y="1322"/>
                      <a:pt x="1013" y="1322"/>
                    </a:cubicBezTo>
                    <a:cubicBezTo>
                      <a:pt x="1013" y="1322"/>
                      <a:pt x="1037" y="1326"/>
                      <a:pt x="1044" y="1318"/>
                    </a:cubicBezTo>
                    <a:cubicBezTo>
                      <a:pt x="1051" y="1310"/>
                      <a:pt x="1068" y="1291"/>
                      <a:pt x="1076" y="1291"/>
                    </a:cubicBezTo>
                    <a:cubicBezTo>
                      <a:pt x="1084" y="1291"/>
                      <a:pt x="1098" y="1305"/>
                      <a:pt x="1109" y="1305"/>
                    </a:cubicBezTo>
                    <a:cubicBezTo>
                      <a:pt x="1120" y="1305"/>
                      <a:pt x="1112" y="1274"/>
                      <a:pt x="1130" y="1283"/>
                    </a:cubicBezTo>
                    <a:cubicBezTo>
                      <a:pt x="1148" y="1292"/>
                      <a:pt x="1149" y="1297"/>
                      <a:pt x="1149" y="1297"/>
                    </a:cubicBezTo>
                    <a:cubicBezTo>
                      <a:pt x="1149" y="1297"/>
                      <a:pt x="1133" y="1305"/>
                      <a:pt x="1142" y="1307"/>
                    </a:cubicBezTo>
                    <a:cubicBezTo>
                      <a:pt x="1151" y="1309"/>
                      <a:pt x="1162" y="1308"/>
                      <a:pt x="1162" y="1308"/>
                    </a:cubicBezTo>
                    <a:cubicBezTo>
                      <a:pt x="1173" y="1328"/>
                      <a:pt x="1173" y="1328"/>
                      <a:pt x="1173" y="1328"/>
                    </a:cubicBezTo>
                    <a:cubicBezTo>
                      <a:pt x="1173" y="1328"/>
                      <a:pt x="1153" y="1337"/>
                      <a:pt x="1161" y="1339"/>
                    </a:cubicBezTo>
                    <a:cubicBezTo>
                      <a:pt x="1169" y="1341"/>
                      <a:pt x="1184" y="1341"/>
                      <a:pt x="1191" y="1341"/>
                    </a:cubicBezTo>
                    <a:cubicBezTo>
                      <a:pt x="1198" y="1341"/>
                      <a:pt x="1213" y="1345"/>
                      <a:pt x="1213" y="1345"/>
                    </a:cubicBezTo>
                    <a:cubicBezTo>
                      <a:pt x="1217" y="1332"/>
                      <a:pt x="1217" y="1332"/>
                      <a:pt x="1217" y="1332"/>
                    </a:cubicBezTo>
                    <a:cubicBezTo>
                      <a:pt x="1217" y="1332"/>
                      <a:pt x="1231" y="1339"/>
                      <a:pt x="1239" y="1347"/>
                    </a:cubicBezTo>
                    <a:cubicBezTo>
                      <a:pt x="1247" y="1355"/>
                      <a:pt x="1256" y="1382"/>
                      <a:pt x="1256" y="1382"/>
                    </a:cubicBezTo>
                    <a:cubicBezTo>
                      <a:pt x="1256" y="1382"/>
                      <a:pt x="1271" y="1380"/>
                      <a:pt x="1278" y="1382"/>
                    </a:cubicBezTo>
                    <a:cubicBezTo>
                      <a:pt x="1285" y="1384"/>
                      <a:pt x="1283" y="1406"/>
                      <a:pt x="1283" y="1406"/>
                    </a:cubicBezTo>
                    <a:cubicBezTo>
                      <a:pt x="1291" y="1422"/>
                      <a:pt x="1291" y="1422"/>
                      <a:pt x="1291" y="1422"/>
                    </a:cubicBezTo>
                    <a:cubicBezTo>
                      <a:pt x="1298" y="1459"/>
                      <a:pt x="1298" y="1459"/>
                      <a:pt x="1298" y="1459"/>
                    </a:cubicBezTo>
                    <a:cubicBezTo>
                      <a:pt x="1298" y="1459"/>
                      <a:pt x="1288" y="1465"/>
                      <a:pt x="1281" y="1465"/>
                    </a:cubicBezTo>
                    <a:cubicBezTo>
                      <a:pt x="1274" y="1465"/>
                      <a:pt x="1290" y="1476"/>
                      <a:pt x="1290" y="1476"/>
                    </a:cubicBezTo>
                    <a:cubicBezTo>
                      <a:pt x="1290" y="1476"/>
                      <a:pt x="1289" y="1482"/>
                      <a:pt x="1286" y="1489"/>
                    </a:cubicBezTo>
                    <a:cubicBezTo>
                      <a:pt x="1283" y="1496"/>
                      <a:pt x="1271" y="1488"/>
                      <a:pt x="1271" y="1488"/>
                    </a:cubicBezTo>
                    <a:cubicBezTo>
                      <a:pt x="1271" y="1488"/>
                      <a:pt x="1272" y="1497"/>
                      <a:pt x="1271" y="1508"/>
                    </a:cubicBezTo>
                    <a:cubicBezTo>
                      <a:pt x="1270" y="1519"/>
                      <a:pt x="1259" y="1515"/>
                      <a:pt x="1259" y="1515"/>
                    </a:cubicBezTo>
                    <a:cubicBezTo>
                      <a:pt x="1261" y="1535"/>
                      <a:pt x="1261" y="1535"/>
                      <a:pt x="1261" y="1535"/>
                    </a:cubicBezTo>
                    <a:cubicBezTo>
                      <a:pt x="1254" y="1538"/>
                      <a:pt x="1254" y="1538"/>
                      <a:pt x="1254" y="1538"/>
                    </a:cubicBezTo>
                    <a:cubicBezTo>
                      <a:pt x="1254" y="1538"/>
                      <a:pt x="1255" y="1547"/>
                      <a:pt x="1260" y="1552"/>
                    </a:cubicBezTo>
                    <a:cubicBezTo>
                      <a:pt x="1265" y="1557"/>
                      <a:pt x="1270" y="1567"/>
                      <a:pt x="1270" y="1567"/>
                    </a:cubicBezTo>
                    <a:cubicBezTo>
                      <a:pt x="1264" y="1581"/>
                      <a:pt x="1264" y="1581"/>
                      <a:pt x="1264" y="1581"/>
                    </a:cubicBezTo>
                    <a:cubicBezTo>
                      <a:pt x="1264" y="1581"/>
                      <a:pt x="1280" y="1571"/>
                      <a:pt x="1288" y="1570"/>
                    </a:cubicBezTo>
                    <a:cubicBezTo>
                      <a:pt x="1296" y="1569"/>
                      <a:pt x="1325" y="1569"/>
                      <a:pt x="1325" y="1569"/>
                    </a:cubicBezTo>
                    <a:cubicBezTo>
                      <a:pt x="1308" y="1584"/>
                      <a:pt x="1308" y="1584"/>
                      <a:pt x="1308" y="1584"/>
                    </a:cubicBezTo>
                    <a:cubicBezTo>
                      <a:pt x="1324" y="1597"/>
                      <a:pt x="1324" y="1597"/>
                      <a:pt x="1324" y="1597"/>
                    </a:cubicBezTo>
                    <a:cubicBezTo>
                      <a:pt x="1329" y="1624"/>
                      <a:pt x="1329" y="1624"/>
                      <a:pt x="1329" y="1624"/>
                    </a:cubicBezTo>
                    <a:cubicBezTo>
                      <a:pt x="1329" y="1624"/>
                      <a:pt x="1357" y="1625"/>
                      <a:pt x="1364" y="1631"/>
                    </a:cubicBezTo>
                    <a:cubicBezTo>
                      <a:pt x="1371" y="1637"/>
                      <a:pt x="1348" y="1646"/>
                      <a:pt x="1348" y="1646"/>
                    </a:cubicBezTo>
                    <a:cubicBezTo>
                      <a:pt x="1348" y="1646"/>
                      <a:pt x="1357" y="1658"/>
                      <a:pt x="1354" y="1661"/>
                    </a:cubicBezTo>
                    <a:cubicBezTo>
                      <a:pt x="1351" y="1664"/>
                      <a:pt x="1345" y="1678"/>
                      <a:pt x="1345" y="1678"/>
                    </a:cubicBezTo>
                    <a:cubicBezTo>
                      <a:pt x="1384" y="1682"/>
                      <a:pt x="1384" y="1682"/>
                      <a:pt x="1384" y="1682"/>
                    </a:cubicBezTo>
                    <a:cubicBezTo>
                      <a:pt x="1389" y="1702"/>
                      <a:pt x="1389" y="1702"/>
                      <a:pt x="1389" y="1702"/>
                    </a:cubicBezTo>
                    <a:cubicBezTo>
                      <a:pt x="1400" y="1701"/>
                      <a:pt x="1400" y="1701"/>
                      <a:pt x="1400" y="1701"/>
                    </a:cubicBezTo>
                    <a:cubicBezTo>
                      <a:pt x="1400" y="1701"/>
                      <a:pt x="1400" y="1713"/>
                      <a:pt x="1403" y="1713"/>
                    </a:cubicBezTo>
                    <a:cubicBezTo>
                      <a:pt x="1406" y="1713"/>
                      <a:pt x="1425" y="1712"/>
                      <a:pt x="1425" y="1712"/>
                    </a:cubicBezTo>
                    <a:cubicBezTo>
                      <a:pt x="1425" y="1712"/>
                      <a:pt x="1434" y="1694"/>
                      <a:pt x="1444" y="1695"/>
                    </a:cubicBezTo>
                    <a:cubicBezTo>
                      <a:pt x="1454" y="1696"/>
                      <a:pt x="1449" y="1714"/>
                      <a:pt x="1449" y="1714"/>
                    </a:cubicBezTo>
                    <a:cubicBezTo>
                      <a:pt x="1451" y="1727"/>
                      <a:pt x="1451" y="1727"/>
                      <a:pt x="1451" y="1727"/>
                    </a:cubicBezTo>
                    <a:cubicBezTo>
                      <a:pt x="1480" y="1729"/>
                      <a:pt x="1480" y="1729"/>
                      <a:pt x="1480" y="1729"/>
                    </a:cubicBezTo>
                    <a:cubicBezTo>
                      <a:pt x="1480" y="1704"/>
                      <a:pt x="1480" y="1704"/>
                      <a:pt x="1480" y="1704"/>
                    </a:cubicBezTo>
                    <a:cubicBezTo>
                      <a:pt x="1480" y="1704"/>
                      <a:pt x="1462" y="1692"/>
                      <a:pt x="1461" y="1679"/>
                    </a:cubicBezTo>
                    <a:cubicBezTo>
                      <a:pt x="1460" y="1666"/>
                      <a:pt x="1468" y="1657"/>
                      <a:pt x="1468" y="1657"/>
                    </a:cubicBezTo>
                    <a:cubicBezTo>
                      <a:pt x="1492" y="1659"/>
                      <a:pt x="1492" y="1659"/>
                      <a:pt x="1492" y="1659"/>
                    </a:cubicBezTo>
                    <a:cubicBezTo>
                      <a:pt x="1492" y="1653"/>
                      <a:pt x="1493" y="1646"/>
                      <a:pt x="1495" y="1642"/>
                    </a:cubicBezTo>
                    <a:cubicBezTo>
                      <a:pt x="1499" y="1634"/>
                      <a:pt x="1518" y="1657"/>
                      <a:pt x="1524" y="1657"/>
                    </a:cubicBezTo>
                    <a:cubicBezTo>
                      <a:pt x="1530" y="1657"/>
                      <a:pt x="1539" y="1641"/>
                      <a:pt x="1539" y="1641"/>
                    </a:cubicBezTo>
                    <a:cubicBezTo>
                      <a:pt x="1550" y="1653"/>
                      <a:pt x="1550" y="1653"/>
                      <a:pt x="1550" y="1653"/>
                    </a:cubicBezTo>
                    <a:cubicBezTo>
                      <a:pt x="1549" y="1640"/>
                      <a:pt x="1549" y="1640"/>
                      <a:pt x="1549" y="1640"/>
                    </a:cubicBezTo>
                    <a:cubicBezTo>
                      <a:pt x="1554" y="1639"/>
                      <a:pt x="1554" y="1639"/>
                      <a:pt x="1554" y="1639"/>
                    </a:cubicBezTo>
                    <a:cubicBezTo>
                      <a:pt x="1563" y="1652"/>
                      <a:pt x="1563" y="1652"/>
                      <a:pt x="1563" y="1652"/>
                    </a:cubicBezTo>
                    <a:cubicBezTo>
                      <a:pt x="1563" y="1652"/>
                      <a:pt x="1562" y="1657"/>
                      <a:pt x="1575" y="1656"/>
                    </a:cubicBezTo>
                    <a:cubicBezTo>
                      <a:pt x="1588" y="1655"/>
                      <a:pt x="1571" y="1639"/>
                      <a:pt x="1571" y="1639"/>
                    </a:cubicBezTo>
                    <a:cubicBezTo>
                      <a:pt x="1582" y="1639"/>
                      <a:pt x="1582" y="1639"/>
                      <a:pt x="1582" y="1639"/>
                    </a:cubicBezTo>
                    <a:cubicBezTo>
                      <a:pt x="1586" y="1646"/>
                      <a:pt x="1586" y="1646"/>
                      <a:pt x="1586" y="1646"/>
                    </a:cubicBezTo>
                    <a:cubicBezTo>
                      <a:pt x="1586" y="1646"/>
                      <a:pt x="1594" y="1642"/>
                      <a:pt x="1601" y="1640"/>
                    </a:cubicBezTo>
                    <a:cubicBezTo>
                      <a:pt x="1608" y="1638"/>
                      <a:pt x="1602" y="1624"/>
                      <a:pt x="1606" y="1619"/>
                    </a:cubicBezTo>
                    <a:cubicBezTo>
                      <a:pt x="1610" y="1614"/>
                      <a:pt x="1625" y="1610"/>
                      <a:pt x="1625" y="1610"/>
                    </a:cubicBezTo>
                    <a:cubicBezTo>
                      <a:pt x="1647" y="1632"/>
                      <a:pt x="1647" y="1632"/>
                      <a:pt x="1647" y="1632"/>
                    </a:cubicBezTo>
                    <a:cubicBezTo>
                      <a:pt x="1668" y="1627"/>
                      <a:pt x="1668" y="1627"/>
                      <a:pt x="1668" y="1627"/>
                    </a:cubicBezTo>
                    <a:cubicBezTo>
                      <a:pt x="1673" y="1635"/>
                      <a:pt x="1673" y="1635"/>
                      <a:pt x="1673" y="1635"/>
                    </a:cubicBezTo>
                    <a:cubicBezTo>
                      <a:pt x="1673" y="1635"/>
                      <a:pt x="1693" y="1634"/>
                      <a:pt x="1698" y="1642"/>
                    </a:cubicBezTo>
                    <a:cubicBezTo>
                      <a:pt x="1703" y="1650"/>
                      <a:pt x="1687" y="1657"/>
                      <a:pt x="1687" y="1657"/>
                    </a:cubicBezTo>
                    <a:cubicBezTo>
                      <a:pt x="1691" y="1667"/>
                      <a:pt x="1691" y="1667"/>
                      <a:pt x="1691" y="1667"/>
                    </a:cubicBezTo>
                    <a:cubicBezTo>
                      <a:pt x="1698" y="1671"/>
                      <a:pt x="1698" y="1671"/>
                      <a:pt x="1698" y="1671"/>
                    </a:cubicBezTo>
                    <a:cubicBezTo>
                      <a:pt x="1698" y="1684"/>
                      <a:pt x="1698" y="1684"/>
                      <a:pt x="1698" y="1684"/>
                    </a:cubicBezTo>
                    <a:cubicBezTo>
                      <a:pt x="1709" y="1685"/>
                      <a:pt x="1709" y="1685"/>
                      <a:pt x="1709" y="1685"/>
                    </a:cubicBezTo>
                    <a:cubicBezTo>
                      <a:pt x="1709" y="1685"/>
                      <a:pt x="1713" y="1690"/>
                      <a:pt x="1720" y="1697"/>
                    </a:cubicBezTo>
                    <a:cubicBezTo>
                      <a:pt x="1727" y="1704"/>
                      <a:pt x="1740" y="1701"/>
                      <a:pt x="1748" y="1702"/>
                    </a:cubicBezTo>
                    <a:cubicBezTo>
                      <a:pt x="1752" y="1702"/>
                      <a:pt x="1755" y="1704"/>
                      <a:pt x="1757" y="1705"/>
                    </a:cubicBezTo>
                    <a:cubicBezTo>
                      <a:pt x="1786" y="1686"/>
                      <a:pt x="1786" y="1686"/>
                      <a:pt x="1786" y="1686"/>
                    </a:cubicBezTo>
                    <a:cubicBezTo>
                      <a:pt x="1798" y="1694"/>
                      <a:pt x="1798" y="1694"/>
                      <a:pt x="1798" y="1694"/>
                    </a:cubicBezTo>
                    <a:cubicBezTo>
                      <a:pt x="1798" y="1694"/>
                      <a:pt x="1843" y="1694"/>
                      <a:pt x="1849" y="1705"/>
                    </a:cubicBezTo>
                    <a:cubicBezTo>
                      <a:pt x="1854" y="1717"/>
                      <a:pt x="1839" y="1739"/>
                      <a:pt x="1846" y="1750"/>
                    </a:cubicBezTo>
                    <a:cubicBezTo>
                      <a:pt x="1854" y="1761"/>
                      <a:pt x="1875" y="1776"/>
                      <a:pt x="1875" y="1776"/>
                    </a:cubicBezTo>
                    <a:cubicBezTo>
                      <a:pt x="1889" y="1774"/>
                      <a:pt x="1889" y="1774"/>
                      <a:pt x="1889" y="1774"/>
                    </a:cubicBezTo>
                    <a:cubicBezTo>
                      <a:pt x="1889" y="1762"/>
                      <a:pt x="1889" y="1762"/>
                      <a:pt x="1889" y="1762"/>
                    </a:cubicBezTo>
                    <a:cubicBezTo>
                      <a:pt x="1889" y="1762"/>
                      <a:pt x="1880" y="1730"/>
                      <a:pt x="1892" y="1713"/>
                    </a:cubicBezTo>
                    <a:cubicBezTo>
                      <a:pt x="1904" y="1697"/>
                      <a:pt x="1931" y="1699"/>
                      <a:pt x="1945" y="1696"/>
                    </a:cubicBezTo>
                    <a:cubicBezTo>
                      <a:pt x="1958" y="1693"/>
                      <a:pt x="2001" y="1684"/>
                      <a:pt x="2001" y="1674"/>
                    </a:cubicBezTo>
                    <a:cubicBezTo>
                      <a:pt x="2002" y="1664"/>
                      <a:pt x="2002" y="1634"/>
                      <a:pt x="2011" y="1632"/>
                    </a:cubicBezTo>
                    <a:cubicBezTo>
                      <a:pt x="2020" y="1630"/>
                      <a:pt x="2027" y="1664"/>
                      <a:pt x="2036" y="1660"/>
                    </a:cubicBezTo>
                    <a:cubicBezTo>
                      <a:pt x="2046" y="1657"/>
                      <a:pt x="2066" y="1626"/>
                      <a:pt x="2066" y="1626"/>
                    </a:cubicBezTo>
                    <a:cubicBezTo>
                      <a:pt x="2077" y="1636"/>
                      <a:pt x="2077" y="1636"/>
                      <a:pt x="2077" y="1636"/>
                    </a:cubicBezTo>
                    <a:cubicBezTo>
                      <a:pt x="2099" y="1629"/>
                      <a:pt x="2099" y="1629"/>
                      <a:pt x="2099" y="1629"/>
                    </a:cubicBezTo>
                    <a:cubicBezTo>
                      <a:pt x="2099" y="1629"/>
                      <a:pt x="2124" y="1636"/>
                      <a:pt x="2136" y="1629"/>
                    </a:cubicBezTo>
                    <a:cubicBezTo>
                      <a:pt x="2149" y="1622"/>
                      <a:pt x="2154" y="1619"/>
                      <a:pt x="2161" y="1614"/>
                    </a:cubicBezTo>
                    <a:cubicBezTo>
                      <a:pt x="2167" y="1609"/>
                      <a:pt x="2196" y="1584"/>
                      <a:pt x="2201" y="1574"/>
                    </a:cubicBezTo>
                    <a:cubicBezTo>
                      <a:pt x="2205" y="1564"/>
                      <a:pt x="2192" y="1544"/>
                      <a:pt x="2192" y="1544"/>
                    </a:cubicBezTo>
                    <a:cubicBezTo>
                      <a:pt x="2205" y="1544"/>
                      <a:pt x="2205" y="1544"/>
                      <a:pt x="2205" y="1544"/>
                    </a:cubicBezTo>
                    <a:cubicBezTo>
                      <a:pt x="2211" y="1524"/>
                      <a:pt x="2211" y="1524"/>
                      <a:pt x="2211" y="1524"/>
                    </a:cubicBezTo>
                    <a:cubicBezTo>
                      <a:pt x="2226" y="1525"/>
                      <a:pt x="2226" y="1525"/>
                      <a:pt x="2226" y="1525"/>
                    </a:cubicBezTo>
                    <a:cubicBezTo>
                      <a:pt x="2233" y="1500"/>
                      <a:pt x="2233" y="1500"/>
                      <a:pt x="2233" y="1500"/>
                    </a:cubicBezTo>
                    <a:cubicBezTo>
                      <a:pt x="2241" y="1500"/>
                      <a:pt x="2241" y="1500"/>
                      <a:pt x="2241" y="1500"/>
                    </a:cubicBezTo>
                    <a:cubicBezTo>
                      <a:pt x="2245" y="1473"/>
                      <a:pt x="2245" y="1473"/>
                      <a:pt x="2245" y="1473"/>
                    </a:cubicBezTo>
                    <a:cubicBezTo>
                      <a:pt x="2245" y="1473"/>
                      <a:pt x="2259" y="1478"/>
                      <a:pt x="2259" y="1456"/>
                    </a:cubicBezTo>
                    <a:cubicBezTo>
                      <a:pt x="2259" y="1434"/>
                      <a:pt x="2246" y="1437"/>
                      <a:pt x="2251" y="1429"/>
                    </a:cubicBezTo>
                    <a:cubicBezTo>
                      <a:pt x="2255" y="1420"/>
                      <a:pt x="2274" y="1423"/>
                      <a:pt x="2274" y="1405"/>
                    </a:cubicBezTo>
                    <a:cubicBezTo>
                      <a:pt x="2275" y="1388"/>
                      <a:pt x="2263" y="1388"/>
                      <a:pt x="2264" y="1381"/>
                    </a:cubicBezTo>
                    <a:cubicBezTo>
                      <a:pt x="2264" y="1373"/>
                      <a:pt x="2275" y="1370"/>
                      <a:pt x="2275" y="1370"/>
                    </a:cubicBezTo>
                    <a:cubicBezTo>
                      <a:pt x="2276" y="1344"/>
                      <a:pt x="2276" y="1344"/>
                      <a:pt x="2276" y="1344"/>
                    </a:cubicBezTo>
                    <a:cubicBezTo>
                      <a:pt x="2276" y="1344"/>
                      <a:pt x="2303" y="1336"/>
                      <a:pt x="2310" y="1320"/>
                    </a:cubicBezTo>
                    <a:cubicBezTo>
                      <a:pt x="2317" y="1304"/>
                      <a:pt x="2300" y="1303"/>
                      <a:pt x="2300" y="1303"/>
                    </a:cubicBezTo>
                    <a:cubicBezTo>
                      <a:pt x="2300" y="1303"/>
                      <a:pt x="2332" y="1298"/>
                      <a:pt x="2332" y="1289"/>
                    </a:cubicBezTo>
                    <a:cubicBezTo>
                      <a:pt x="2333" y="1280"/>
                      <a:pt x="2314" y="1275"/>
                      <a:pt x="2314" y="1275"/>
                    </a:cubicBezTo>
                    <a:cubicBezTo>
                      <a:pt x="2314" y="1275"/>
                      <a:pt x="2352" y="1241"/>
                      <a:pt x="2335" y="1231"/>
                    </a:cubicBezTo>
                    <a:cubicBezTo>
                      <a:pt x="2318" y="1222"/>
                      <a:pt x="2238" y="1244"/>
                      <a:pt x="2238" y="1244"/>
                    </a:cubicBezTo>
                    <a:cubicBezTo>
                      <a:pt x="2228" y="1233"/>
                      <a:pt x="2228" y="1233"/>
                      <a:pt x="2228" y="1233"/>
                    </a:cubicBezTo>
                    <a:cubicBezTo>
                      <a:pt x="2253" y="1232"/>
                      <a:pt x="2253" y="1232"/>
                      <a:pt x="2253" y="1232"/>
                    </a:cubicBezTo>
                    <a:cubicBezTo>
                      <a:pt x="2253" y="1232"/>
                      <a:pt x="2253" y="1217"/>
                      <a:pt x="2263" y="1213"/>
                    </a:cubicBezTo>
                    <a:cubicBezTo>
                      <a:pt x="2273" y="1209"/>
                      <a:pt x="2292" y="1207"/>
                      <a:pt x="2292" y="1207"/>
                    </a:cubicBezTo>
                    <a:cubicBezTo>
                      <a:pt x="2292" y="1207"/>
                      <a:pt x="2279" y="1183"/>
                      <a:pt x="2275" y="1182"/>
                    </a:cubicBezTo>
                    <a:cubicBezTo>
                      <a:pt x="2271" y="1181"/>
                      <a:pt x="2248" y="1175"/>
                      <a:pt x="2248" y="1175"/>
                    </a:cubicBezTo>
                    <a:cubicBezTo>
                      <a:pt x="2240" y="1164"/>
                      <a:pt x="2240" y="1164"/>
                      <a:pt x="2240" y="1164"/>
                    </a:cubicBezTo>
                    <a:cubicBezTo>
                      <a:pt x="2231" y="1165"/>
                      <a:pt x="2231" y="1165"/>
                      <a:pt x="2231" y="1165"/>
                    </a:cubicBezTo>
                    <a:cubicBezTo>
                      <a:pt x="2231" y="1165"/>
                      <a:pt x="2222" y="1153"/>
                      <a:pt x="2215" y="1152"/>
                    </a:cubicBezTo>
                    <a:cubicBezTo>
                      <a:pt x="2208" y="1151"/>
                      <a:pt x="2190" y="1157"/>
                      <a:pt x="2190" y="1157"/>
                    </a:cubicBezTo>
                    <a:cubicBezTo>
                      <a:pt x="2167" y="1126"/>
                      <a:pt x="2167" y="1126"/>
                      <a:pt x="2167" y="1126"/>
                    </a:cubicBezTo>
                    <a:cubicBezTo>
                      <a:pt x="2167" y="1126"/>
                      <a:pt x="2188" y="1147"/>
                      <a:pt x="2194" y="1145"/>
                    </a:cubicBezTo>
                    <a:cubicBezTo>
                      <a:pt x="2200" y="1143"/>
                      <a:pt x="2207" y="1139"/>
                      <a:pt x="2207" y="1139"/>
                    </a:cubicBezTo>
                    <a:cubicBezTo>
                      <a:pt x="2226" y="1144"/>
                      <a:pt x="2226" y="1144"/>
                      <a:pt x="2226" y="1144"/>
                    </a:cubicBezTo>
                    <a:cubicBezTo>
                      <a:pt x="2236" y="1155"/>
                      <a:pt x="2236" y="1155"/>
                      <a:pt x="2236" y="1155"/>
                    </a:cubicBezTo>
                    <a:cubicBezTo>
                      <a:pt x="2245" y="1151"/>
                      <a:pt x="2245" y="1151"/>
                      <a:pt x="2245" y="1151"/>
                    </a:cubicBezTo>
                    <a:cubicBezTo>
                      <a:pt x="2276" y="1161"/>
                      <a:pt x="2276" y="1161"/>
                      <a:pt x="2276" y="1161"/>
                    </a:cubicBezTo>
                    <a:cubicBezTo>
                      <a:pt x="2263" y="1144"/>
                      <a:pt x="2263" y="1144"/>
                      <a:pt x="2263" y="1144"/>
                    </a:cubicBezTo>
                    <a:cubicBezTo>
                      <a:pt x="2252" y="1142"/>
                      <a:pt x="2252" y="1142"/>
                      <a:pt x="2252" y="1142"/>
                    </a:cubicBezTo>
                    <a:cubicBezTo>
                      <a:pt x="2252" y="1142"/>
                      <a:pt x="2251" y="1120"/>
                      <a:pt x="2243" y="1119"/>
                    </a:cubicBezTo>
                    <a:cubicBezTo>
                      <a:pt x="2235" y="1118"/>
                      <a:pt x="2223" y="1115"/>
                      <a:pt x="2218" y="1111"/>
                    </a:cubicBezTo>
                    <a:cubicBezTo>
                      <a:pt x="2213" y="1107"/>
                      <a:pt x="2211" y="1088"/>
                      <a:pt x="2211" y="1088"/>
                    </a:cubicBezTo>
                    <a:cubicBezTo>
                      <a:pt x="2157" y="1022"/>
                      <a:pt x="2157" y="1022"/>
                      <a:pt x="2157" y="1022"/>
                    </a:cubicBezTo>
                    <a:cubicBezTo>
                      <a:pt x="2135" y="1016"/>
                      <a:pt x="2135" y="1016"/>
                      <a:pt x="2135" y="1016"/>
                    </a:cubicBezTo>
                    <a:cubicBezTo>
                      <a:pt x="2112" y="998"/>
                      <a:pt x="2112" y="998"/>
                      <a:pt x="2112" y="998"/>
                    </a:cubicBezTo>
                    <a:cubicBezTo>
                      <a:pt x="2097" y="1000"/>
                      <a:pt x="2097" y="1000"/>
                      <a:pt x="2097" y="1000"/>
                    </a:cubicBezTo>
                    <a:cubicBezTo>
                      <a:pt x="2097" y="1000"/>
                      <a:pt x="2084" y="975"/>
                      <a:pt x="2090" y="971"/>
                    </a:cubicBezTo>
                    <a:cubicBezTo>
                      <a:pt x="2096" y="967"/>
                      <a:pt x="2114" y="955"/>
                      <a:pt x="2114" y="946"/>
                    </a:cubicBezTo>
                    <a:cubicBezTo>
                      <a:pt x="2114" y="937"/>
                      <a:pt x="2107" y="919"/>
                      <a:pt x="2107" y="919"/>
                    </a:cubicBezTo>
                    <a:cubicBezTo>
                      <a:pt x="2107" y="919"/>
                      <a:pt x="2124" y="936"/>
                      <a:pt x="2132" y="930"/>
                    </a:cubicBezTo>
                    <a:cubicBezTo>
                      <a:pt x="2140" y="924"/>
                      <a:pt x="2131" y="897"/>
                      <a:pt x="2131" y="897"/>
                    </a:cubicBezTo>
                    <a:cubicBezTo>
                      <a:pt x="2146" y="898"/>
                      <a:pt x="2146" y="898"/>
                      <a:pt x="2146" y="898"/>
                    </a:cubicBezTo>
                    <a:cubicBezTo>
                      <a:pt x="2171" y="879"/>
                      <a:pt x="2171" y="879"/>
                      <a:pt x="2171" y="879"/>
                    </a:cubicBezTo>
                    <a:cubicBezTo>
                      <a:pt x="2171" y="879"/>
                      <a:pt x="2191" y="885"/>
                      <a:pt x="2196" y="884"/>
                    </a:cubicBezTo>
                    <a:cubicBezTo>
                      <a:pt x="2201" y="883"/>
                      <a:pt x="2192" y="869"/>
                      <a:pt x="2192" y="869"/>
                    </a:cubicBezTo>
                    <a:cubicBezTo>
                      <a:pt x="2196" y="853"/>
                      <a:pt x="2196" y="853"/>
                      <a:pt x="2196" y="853"/>
                    </a:cubicBezTo>
                    <a:cubicBezTo>
                      <a:pt x="2174" y="853"/>
                      <a:pt x="2174" y="853"/>
                      <a:pt x="2174" y="853"/>
                    </a:cubicBezTo>
                    <a:cubicBezTo>
                      <a:pt x="2166" y="846"/>
                      <a:pt x="2166" y="846"/>
                      <a:pt x="2166" y="846"/>
                    </a:cubicBezTo>
                    <a:cubicBezTo>
                      <a:pt x="2161" y="854"/>
                      <a:pt x="2161" y="854"/>
                      <a:pt x="2161" y="854"/>
                    </a:cubicBezTo>
                    <a:cubicBezTo>
                      <a:pt x="2140" y="851"/>
                      <a:pt x="2140" y="851"/>
                      <a:pt x="2140" y="851"/>
                    </a:cubicBezTo>
                    <a:cubicBezTo>
                      <a:pt x="2140" y="851"/>
                      <a:pt x="2124" y="833"/>
                      <a:pt x="2111" y="833"/>
                    </a:cubicBezTo>
                    <a:cubicBezTo>
                      <a:pt x="2098" y="833"/>
                      <a:pt x="2080" y="856"/>
                      <a:pt x="2079" y="861"/>
                    </a:cubicBezTo>
                    <a:cubicBezTo>
                      <a:pt x="2078" y="866"/>
                      <a:pt x="2074" y="875"/>
                      <a:pt x="2064" y="873"/>
                    </a:cubicBezTo>
                    <a:cubicBezTo>
                      <a:pt x="2054" y="871"/>
                      <a:pt x="2032" y="865"/>
                      <a:pt x="2030" y="851"/>
                    </a:cubicBezTo>
                    <a:cubicBezTo>
                      <a:pt x="2028" y="837"/>
                      <a:pt x="2020" y="820"/>
                      <a:pt x="2014" y="816"/>
                    </a:cubicBezTo>
                    <a:cubicBezTo>
                      <a:pt x="2008" y="812"/>
                      <a:pt x="2004" y="819"/>
                      <a:pt x="2004" y="819"/>
                    </a:cubicBezTo>
                    <a:cubicBezTo>
                      <a:pt x="2004" y="828"/>
                      <a:pt x="2004" y="828"/>
                      <a:pt x="2004" y="828"/>
                    </a:cubicBezTo>
                    <a:cubicBezTo>
                      <a:pt x="1996" y="816"/>
                      <a:pt x="1996" y="816"/>
                      <a:pt x="1996" y="816"/>
                    </a:cubicBezTo>
                    <a:cubicBezTo>
                      <a:pt x="1996" y="816"/>
                      <a:pt x="1968" y="819"/>
                      <a:pt x="1959" y="810"/>
                    </a:cubicBezTo>
                    <a:cubicBezTo>
                      <a:pt x="1950" y="801"/>
                      <a:pt x="1939" y="782"/>
                      <a:pt x="1942" y="776"/>
                    </a:cubicBezTo>
                    <a:cubicBezTo>
                      <a:pt x="1945" y="770"/>
                      <a:pt x="1944" y="760"/>
                      <a:pt x="1944" y="760"/>
                    </a:cubicBezTo>
                    <a:cubicBezTo>
                      <a:pt x="1955" y="759"/>
                      <a:pt x="1955" y="759"/>
                      <a:pt x="1955" y="759"/>
                    </a:cubicBezTo>
                    <a:cubicBezTo>
                      <a:pt x="1955" y="759"/>
                      <a:pt x="1961" y="768"/>
                      <a:pt x="1965" y="767"/>
                    </a:cubicBezTo>
                    <a:cubicBezTo>
                      <a:pt x="1969" y="766"/>
                      <a:pt x="1975" y="758"/>
                      <a:pt x="1975" y="758"/>
                    </a:cubicBezTo>
                    <a:cubicBezTo>
                      <a:pt x="1975" y="758"/>
                      <a:pt x="1988" y="766"/>
                      <a:pt x="1997" y="758"/>
                    </a:cubicBezTo>
                    <a:cubicBezTo>
                      <a:pt x="2006" y="750"/>
                      <a:pt x="1998" y="742"/>
                      <a:pt x="1998" y="742"/>
                    </a:cubicBezTo>
                    <a:cubicBezTo>
                      <a:pt x="1998" y="742"/>
                      <a:pt x="1997" y="718"/>
                      <a:pt x="2003" y="714"/>
                    </a:cubicBezTo>
                    <a:cubicBezTo>
                      <a:pt x="2009" y="710"/>
                      <a:pt x="2028" y="718"/>
                      <a:pt x="2032" y="707"/>
                    </a:cubicBezTo>
                    <a:cubicBezTo>
                      <a:pt x="2036" y="696"/>
                      <a:pt x="2037" y="683"/>
                      <a:pt x="2037" y="683"/>
                    </a:cubicBezTo>
                    <a:cubicBezTo>
                      <a:pt x="2049" y="676"/>
                      <a:pt x="2049" y="676"/>
                      <a:pt x="2049" y="676"/>
                    </a:cubicBezTo>
                    <a:cubicBezTo>
                      <a:pt x="2043" y="668"/>
                      <a:pt x="2043" y="668"/>
                      <a:pt x="2043" y="668"/>
                    </a:cubicBezTo>
                    <a:cubicBezTo>
                      <a:pt x="2068" y="675"/>
                      <a:pt x="2068" y="675"/>
                      <a:pt x="2068" y="675"/>
                    </a:cubicBezTo>
                    <a:cubicBezTo>
                      <a:pt x="2079" y="665"/>
                      <a:pt x="2079" y="665"/>
                      <a:pt x="2079" y="665"/>
                    </a:cubicBezTo>
                    <a:cubicBezTo>
                      <a:pt x="2079" y="665"/>
                      <a:pt x="2110" y="688"/>
                      <a:pt x="2108" y="702"/>
                    </a:cubicBezTo>
                    <a:cubicBezTo>
                      <a:pt x="2106" y="716"/>
                      <a:pt x="2088" y="719"/>
                      <a:pt x="2087" y="728"/>
                    </a:cubicBezTo>
                    <a:cubicBezTo>
                      <a:pt x="2086" y="737"/>
                      <a:pt x="2091" y="752"/>
                      <a:pt x="2098" y="752"/>
                    </a:cubicBezTo>
                    <a:cubicBezTo>
                      <a:pt x="2105" y="752"/>
                      <a:pt x="2114" y="749"/>
                      <a:pt x="2114" y="749"/>
                    </a:cubicBezTo>
                    <a:cubicBezTo>
                      <a:pt x="2109" y="767"/>
                      <a:pt x="2109" y="767"/>
                      <a:pt x="2109" y="767"/>
                    </a:cubicBezTo>
                    <a:cubicBezTo>
                      <a:pt x="2109" y="767"/>
                      <a:pt x="2090" y="784"/>
                      <a:pt x="2099" y="786"/>
                    </a:cubicBezTo>
                    <a:cubicBezTo>
                      <a:pt x="2108" y="788"/>
                      <a:pt x="2122" y="774"/>
                      <a:pt x="2122" y="774"/>
                    </a:cubicBezTo>
                    <a:cubicBezTo>
                      <a:pt x="2122" y="774"/>
                      <a:pt x="2126" y="775"/>
                      <a:pt x="2131" y="770"/>
                    </a:cubicBezTo>
                    <a:cubicBezTo>
                      <a:pt x="2136" y="765"/>
                      <a:pt x="2135" y="750"/>
                      <a:pt x="2135" y="750"/>
                    </a:cubicBezTo>
                    <a:cubicBezTo>
                      <a:pt x="2135" y="750"/>
                      <a:pt x="2176" y="729"/>
                      <a:pt x="2180" y="726"/>
                    </a:cubicBezTo>
                    <a:cubicBezTo>
                      <a:pt x="2184" y="723"/>
                      <a:pt x="2205" y="725"/>
                      <a:pt x="2205" y="725"/>
                    </a:cubicBezTo>
                    <a:cubicBezTo>
                      <a:pt x="2212" y="714"/>
                      <a:pt x="2212" y="714"/>
                      <a:pt x="2212" y="714"/>
                    </a:cubicBezTo>
                    <a:cubicBezTo>
                      <a:pt x="2210" y="712"/>
                      <a:pt x="2208" y="706"/>
                      <a:pt x="2218" y="698"/>
                    </a:cubicBezTo>
                    <a:cubicBezTo>
                      <a:pt x="2230" y="688"/>
                      <a:pt x="2237" y="687"/>
                      <a:pt x="2252" y="675"/>
                    </a:cubicBezTo>
                    <a:cubicBezTo>
                      <a:pt x="2267" y="663"/>
                      <a:pt x="2262" y="625"/>
                      <a:pt x="2266" y="623"/>
                    </a:cubicBezTo>
                    <a:cubicBezTo>
                      <a:pt x="2270" y="621"/>
                      <a:pt x="2285" y="632"/>
                      <a:pt x="2292" y="637"/>
                    </a:cubicBezTo>
                    <a:cubicBezTo>
                      <a:pt x="2299" y="642"/>
                      <a:pt x="2339" y="641"/>
                      <a:pt x="2339" y="641"/>
                    </a:cubicBezTo>
                    <a:cubicBezTo>
                      <a:pt x="2340" y="631"/>
                      <a:pt x="2340" y="631"/>
                      <a:pt x="2340" y="631"/>
                    </a:cubicBezTo>
                    <a:cubicBezTo>
                      <a:pt x="2340" y="631"/>
                      <a:pt x="2312" y="618"/>
                      <a:pt x="2318" y="610"/>
                    </a:cubicBezTo>
                    <a:cubicBezTo>
                      <a:pt x="2324" y="602"/>
                      <a:pt x="2348" y="618"/>
                      <a:pt x="2358" y="609"/>
                    </a:cubicBezTo>
                    <a:cubicBezTo>
                      <a:pt x="2368" y="600"/>
                      <a:pt x="2358" y="588"/>
                      <a:pt x="2358" y="588"/>
                    </a:cubicBezTo>
                    <a:cubicBezTo>
                      <a:pt x="2358" y="588"/>
                      <a:pt x="2374" y="592"/>
                      <a:pt x="2376" y="587"/>
                    </a:cubicBezTo>
                    <a:cubicBezTo>
                      <a:pt x="2378" y="582"/>
                      <a:pt x="2365" y="560"/>
                      <a:pt x="2365" y="560"/>
                    </a:cubicBezTo>
                    <a:cubicBezTo>
                      <a:pt x="2387" y="560"/>
                      <a:pt x="2387" y="560"/>
                      <a:pt x="2387" y="560"/>
                    </a:cubicBezTo>
                    <a:cubicBezTo>
                      <a:pt x="2397" y="577"/>
                      <a:pt x="2397" y="577"/>
                      <a:pt x="2397" y="577"/>
                    </a:cubicBezTo>
                    <a:cubicBezTo>
                      <a:pt x="2404" y="559"/>
                      <a:pt x="2404" y="559"/>
                      <a:pt x="2404" y="559"/>
                    </a:cubicBezTo>
                    <a:cubicBezTo>
                      <a:pt x="2421" y="563"/>
                      <a:pt x="2421" y="563"/>
                      <a:pt x="2421" y="563"/>
                    </a:cubicBezTo>
                    <a:cubicBezTo>
                      <a:pt x="2420" y="540"/>
                      <a:pt x="2420" y="540"/>
                      <a:pt x="2420" y="540"/>
                    </a:cubicBezTo>
                    <a:cubicBezTo>
                      <a:pt x="2420" y="540"/>
                      <a:pt x="2409" y="529"/>
                      <a:pt x="2407" y="523"/>
                    </a:cubicBezTo>
                    <a:cubicBezTo>
                      <a:pt x="2405" y="517"/>
                      <a:pt x="2401" y="498"/>
                      <a:pt x="2387" y="485"/>
                    </a:cubicBezTo>
                    <a:cubicBezTo>
                      <a:pt x="2373" y="472"/>
                      <a:pt x="2358" y="471"/>
                      <a:pt x="2361" y="461"/>
                    </a:cubicBezTo>
                    <a:cubicBezTo>
                      <a:pt x="2364" y="451"/>
                      <a:pt x="2377" y="460"/>
                      <a:pt x="2379" y="455"/>
                    </a:cubicBezTo>
                    <a:cubicBezTo>
                      <a:pt x="2381" y="450"/>
                      <a:pt x="2369" y="444"/>
                      <a:pt x="2380" y="439"/>
                    </a:cubicBezTo>
                    <a:cubicBezTo>
                      <a:pt x="2391" y="434"/>
                      <a:pt x="2427" y="457"/>
                      <a:pt x="2434" y="451"/>
                    </a:cubicBezTo>
                    <a:cubicBezTo>
                      <a:pt x="2441" y="445"/>
                      <a:pt x="2439" y="444"/>
                      <a:pt x="2434" y="432"/>
                    </a:cubicBezTo>
                    <a:cubicBezTo>
                      <a:pt x="2429" y="420"/>
                      <a:pt x="2441" y="416"/>
                      <a:pt x="2441" y="41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3" name="Freeform 224"/>
              <p:cNvSpPr>
                <a:spLocks/>
              </p:cNvSpPr>
              <p:nvPr/>
            </p:nvSpPr>
            <p:spPr bwMode="gray">
              <a:xfrm>
                <a:off x="-4923" y="-14605"/>
                <a:ext cx="80" cy="78"/>
              </a:xfrm>
              <a:custGeom>
                <a:avLst/>
                <a:gdLst>
                  <a:gd name="T0" fmla="*/ 23 w 34"/>
                  <a:gd name="T1" fmla="*/ 33 h 33"/>
                  <a:gd name="T2" fmla="*/ 8 w 34"/>
                  <a:gd name="T3" fmla="*/ 14 h 33"/>
                  <a:gd name="T4" fmla="*/ 23 w 34"/>
                  <a:gd name="T5" fmla="*/ 33 h 33"/>
                </a:gdLst>
                <a:ahLst/>
                <a:cxnLst>
                  <a:cxn ang="0">
                    <a:pos x="T0" y="T1"/>
                  </a:cxn>
                  <a:cxn ang="0">
                    <a:pos x="T2" y="T3"/>
                  </a:cxn>
                  <a:cxn ang="0">
                    <a:pos x="T4" y="T5"/>
                  </a:cxn>
                </a:cxnLst>
                <a:rect l="0" t="0" r="r" b="b"/>
                <a:pathLst>
                  <a:path w="34" h="33">
                    <a:moveTo>
                      <a:pt x="23" y="33"/>
                    </a:moveTo>
                    <a:cubicBezTo>
                      <a:pt x="34" y="20"/>
                      <a:pt x="16" y="0"/>
                      <a:pt x="8" y="14"/>
                    </a:cubicBezTo>
                    <a:cubicBezTo>
                      <a:pt x="0" y="28"/>
                      <a:pt x="23" y="33"/>
                      <a:pt x="23" y="3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4" name="Freeform 225"/>
              <p:cNvSpPr>
                <a:spLocks/>
              </p:cNvSpPr>
              <p:nvPr/>
            </p:nvSpPr>
            <p:spPr bwMode="gray">
              <a:xfrm>
                <a:off x="-2996" y="-14506"/>
                <a:ext cx="232" cy="142"/>
              </a:xfrm>
              <a:custGeom>
                <a:avLst/>
                <a:gdLst>
                  <a:gd name="T0" fmla="*/ 1 w 98"/>
                  <a:gd name="T1" fmla="*/ 31 h 60"/>
                  <a:gd name="T2" fmla="*/ 36 w 98"/>
                  <a:gd name="T3" fmla="*/ 57 h 60"/>
                  <a:gd name="T4" fmla="*/ 61 w 98"/>
                  <a:gd name="T5" fmla="*/ 38 h 60"/>
                  <a:gd name="T6" fmla="*/ 80 w 98"/>
                  <a:gd name="T7" fmla="*/ 39 h 60"/>
                  <a:gd name="T8" fmla="*/ 77 w 98"/>
                  <a:gd name="T9" fmla="*/ 24 h 60"/>
                  <a:gd name="T10" fmla="*/ 98 w 98"/>
                  <a:gd name="T11" fmla="*/ 0 h 60"/>
                  <a:gd name="T12" fmla="*/ 71 w 98"/>
                  <a:gd name="T13" fmla="*/ 17 h 60"/>
                  <a:gd name="T14" fmla="*/ 38 w 98"/>
                  <a:gd name="T15" fmla="*/ 15 h 60"/>
                  <a:gd name="T16" fmla="*/ 32 w 98"/>
                  <a:gd name="T17" fmla="*/ 26 h 60"/>
                  <a:gd name="T18" fmla="*/ 1 w 98"/>
                  <a:gd name="T19"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0">
                    <a:moveTo>
                      <a:pt x="1" y="31"/>
                    </a:moveTo>
                    <a:cubicBezTo>
                      <a:pt x="2" y="45"/>
                      <a:pt x="29" y="60"/>
                      <a:pt x="36" y="57"/>
                    </a:cubicBezTo>
                    <a:cubicBezTo>
                      <a:pt x="43" y="54"/>
                      <a:pt x="61" y="38"/>
                      <a:pt x="61" y="38"/>
                    </a:cubicBezTo>
                    <a:cubicBezTo>
                      <a:pt x="61" y="38"/>
                      <a:pt x="77" y="45"/>
                      <a:pt x="80" y="39"/>
                    </a:cubicBezTo>
                    <a:cubicBezTo>
                      <a:pt x="84" y="33"/>
                      <a:pt x="77" y="24"/>
                      <a:pt x="77" y="24"/>
                    </a:cubicBezTo>
                    <a:cubicBezTo>
                      <a:pt x="98" y="0"/>
                      <a:pt x="98" y="0"/>
                      <a:pt x="98" y="0"/>
                    </a:cubicBezTo>
                    <a:cubicBezTo>
                      <a:pt x="71" y="17"/>
                      <a:pt x="71" y="17"/>
                      <a:pt x="71" y="17"/>
                    </a:cubicBezTo>
                    <a:cubicBezTo>
                      <a:pt x="71" y="17"/>
                      <a:pt x="47" y="13"/>
                      <a:pt x="38" y="15"/>
                    </a:cubicBezTo>
                    <a:cubicBezTo>
                      <a:pt x="29" y="17"/>
                      <a:pt x="32" y="26"/>
                      <a:pt x="32" y="26"/>
                    </a:cubicBezTo>
                    <a:cubicBezTo>
                      <a:pt x="32" y="26"/>
                      <a:pt x="0" y="20"/>
                      <a:pt x="1" y="3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5" name="Freeform 226"/>
              <p:cNvSpPr>
                <a:spLocks/>
              </p:cNvSpPr>
              <p:nvPr/>
            </p:nvSpPr>
            <p:spPr bwMode="gray">
              <a:xfrm>
                <a:off x="-8252" y="-18248"/>
                <a:ext cx="936" cy="359"/>
              </a:xfrm>
              <a:custGeom>
                <a:avLst/>
                <a:gdLst>
                  <a:gd name="T0" fmla="*/ 207 w 396"/>
                  <a:gd name="T1" fmla="*/ 144 h 152"/>
                  <a:gd name="T2" fmla="*/ 238 w 396"/>
                  <a:gd name="T3" fmla="*/ 136 h 152"/>
                  <a:gd name="T4" fmla="*/ 262 w 396"/>
                  <a:gd name="T5" fmla="*/ 130 h 152"/>
                  <a:gd name="T6" fmla="*/ 339 w 396"/>
                  <a:gd name="T7" fmla="*/ 105 h 152"/>
                  <a:gd name="T8" fmla="*/ 363 w 396"/>
                  <a:gd name="T9" fmla="*/ 83 h 152"/>
                  <a:gd name="T10" fmla="*/ 373 w 396"/>
                  <a:gd name="T11" fmla="*/ 68 h 152"/>
                  <a:gd name="T12" fmla="*/ 356 w 396"/>
                  <a:gd name="T13" fmla="*/ 50 h 152"/>
                  <a:gd name="T14" fmla="*/ 341 w 396"/>
                  <a:gd name="T15" fmla="*/ 41 h 152"/>
                  <a:gd name="T16" fmla="*/ 342 w 396"/>
                  <a:gd name="T17" fmla="*/ 24 h 152"/>
                  <a:gd name="T18" fmla="*/ 325 w 396"/>
                  <a:gd name="T19" fmla="*/ 17 h 152"/>
                  <a:gd name="T20" fmla="*/ 294 w 396"/>
                  <a:gd name="T21" fmla="*/ 16 h 152"/>
                  <a:gd name="T22" fmla="*/ 262 w 396"/>
                  <a:gd name="T23" fmla="*/ 19 h 152"/>
                  <a:gd name="T24" fmla="*/ 227 w 396"/>
                  <a:gd name="T25" fmla="*/ 19 h 152"/>
                  <a:gd name="T26" fmla="*/ 201 w 396"/>
                  <a:gd name="T27" fmla="*/ 16 h 152"/>
                  <a:gd name="T28" fmla="*/ 182 w 396"/>
                  <a:gd name="T29" fmla="*/ 26 h 152"/>
                  <a:gd name="T30" fmla="*/ 171 w 396"/>
                  <a:gd name="T31" fmla="*/ 39 h 152"/>
                  <a:gd name="T32" fmla="*/ 145 w 396"/>
                  <a:gd name="T33" fmla="*/ 50 h 152"/>
                  <a:gd name="T34" fmla="*/ 112 w 396"/>
                  <a:gd name="T35" fmla="*/ 63 h 152"/>
                  <a:gd name="T36" fmla="*/ 102 w 396"/>
                  <a:gd name="T37" fmla="*/ 40 h 152"/>
                  <a:gd name="T38" fmla="*/ 68 w 396"/>
                  <a:gd name="T39" fmla="*/ 7 h 152"/>
                  <a:gd name="T40" fmla="*/ 43 w 396"/>
                  <a:gd name="T41" fmla="*/ 19 h 152"/>
                  <a:gd name="T42" fmla="*/ 35 w 396"/>
                  <a:gd name="T43" fmla="*/ 37 h 152"/>
                  <a:gd name="T44" fmla="*/ 4 w 396"/>
                  <a:gd name="T45" fmla="*/ 47 h 152"/>
                  <a:gd name="T46" fmla="*/ 55 w 396"/>
                  <a:gd name="T47" fmla="*/ 43 h 152"/>
                  <a:gd name="T48" fmla="*/ 64 w 396"/>
                  <a:gd name="T49" fmla="*/ 61 h 152"/>
                  <a:gd name="T50" fmla="*/ 35 w 396"/>
                  <a:gd name="T51" fmla="*/ 73 h 152"/>
                  <a:gd name="T52" fmla="*/ 38 w 396"/>
                  <a:gd name="T53" fmla="*/ 82 h 152"/>
                  <a:gd name="T54" fmla="*/ 88 w 396"/>
                  <a:gd name="T55" fmla="*/ 91 h 152"/>
                  <a:gd name="T56" fmla="*/ 85 w 396"/>
                  <a:gd name="T57" fmla="*/ 105 h 152"/>
                  <a:gd name="T58" fmla="*/ 41 w 396"/>
                  <a:gd name="T59" fmla="*/ 125 h 152"/>
                  <a:gd name="T60" fmla="*/ 98 w 396"/>
                  <a:gd name="T61" fmla="*/ 123 h 152"/>
                  <a:gd name="T62" fmla="*/ 124 w 396"/>
                  <a:gd name="T63" fmla="*/ 127 h 152"/>
                  <a:gd name="T64" fmla="*/ 172 w 396"/>
                  <a:gd name="T65"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152">
                    <a:moveTo>
                      <a:pt x="172" y="150"/>
                    </a:moveTo>
                    <a:cubicBezTo>
                      <a:pt x="200" y="143"/>
                      <a:pt x="200" y="149"/>
                      <a:pt x="207" y="144"/>
                    </a:cubicBezTo>
                    <a:cubicBezTo>
                      <a:pt x="214" y="139"/>
                      <a:pt x="211" y="131"/>
                      <a:pt x="211" y="131"/>
                    </a:cubicBezTo>
                    <a:cubicBezTo>
                      <a:pt x="211" y="131"/>
                      <a:pt x="230" y="139"/>
                      <a:pt x="238" y="136"/>
                    </a:cubicBezTo>
                    <a:cubicBezTo>
                      <a:pt x="246" y="133"/>
                      <a:pt x="246" y="126"/>
                      <a:pt x="246" y="126"/>
                    </a:cubicBezTo>
                    <a:cubicBezTo>
                      <a:pt x="246" y="126"/>
                      <a:pt x="257" y="130"/>
                      <a:pt x="262" y="130"/>
                    </a:cubicBezTo>
                    <a:cubicBezTo>
                      <a:pt x="267" y="130"/>
                      <a:pt x="305" y="107"/>
                      <a:pt x="313" y="106"/>
                    </a:cubicBezTo>
                    <a:cubicBezTo>
                      <a:pt x="321" y="105"/>
                      <a:pt x="332" y="112"/>
                      <a:pt x="339" y="105"/>
                    </a:cubicBezTo>
                    <a:cubicBezTo>
                      <a:pt x="346" y="98"/>
                      <a:pt x="347" y="87"/>
                      <a:pt x="347" y="87"/>
                    </a:cubicBezTo>
                    <a:cubicBezTo>
                      <a:pt x="347" y="87"/>
                      <a:pt x="354" y="87"/>
                      <a:pt x="363" y="83"/>
                    </a:cubicBezTo>
                    <a:cubicBezTo>
                      <a:pt x="372" y="79"/>
                      <a:pt x="383" y="69"/>
                      <a:pt x="383" y="69"/>
                    </a:cubicBezTo>
                    <a:cubicBezTo>
                      <a:pt x="373" y="68"/>
                      <a:pt x="373" y="68"/>
                      <a:pt x="373" y="68"/>
                    </a:cubicBezTo>
                    <a:cubicBezTo>
                      <a:pt x="373" y="68"/>
                      <a:pt x="396" y="57"/>
                      <a:pt x="382" y="50"/>
                    </a:cubicBezTo>
                    <a:cubicBezTo>
                      <a:pt x="368" y="43"/>
                      <a:pt x="356" y="50"/>
                      <a:pt x="356" y="50"/>
                    </a:cubicBezTo>
                    <a:cubicBezTo>
                      <a:pt x="359" y="40"/>
                      <a:pt x="359" y="40"/>
                      <a:pt x="359" y="40"/>
                    </a:cubicBezTo>
                    <a:cubicBezTo>
                      <a:pt x="341" y="41"/>
                      <a:pt x="341" y="41"/>
                      <a:pt x="341" y="41"/>
                    </a:cubicBezTo>
                    <a:cubicBezTo>
                      <a:pt x="351" y="26"/>
                      <a:pt x="351" y="26"/>
                      <a:pt x="351" y="26"/>
                    </a:cubicBezTo>
                    <a:cubicBezTo>
                      <a:pt x="342" y="24"/>
                      <a:pt x="342" y="24"/>
                      <a:pt x="342" y="24"/>
                    </a:cubicBezTo>
                    <a:cubicBezTo>
                      <a:pt x="346" y="12"/>
                      <a:pt x="346" y="12"/>
                      <a:pt x="346" y="12"/>
                    </a:cubicBezTo>
                    <a:cubicBezTo>
                      <a:pt x="325" y="17"/>
                      <a:pt x="325" y="17"/>
                      <a:pt x="325" y="17"/>
                    </a:cubicBezTo>
                    <a:cubicBezTo>
                      <a:pt x="325" y="17"/>
                      <a:pt x="304" y="0"/>
                      <a:pt x="297" y="0"/>
                    </a:cubicBezTo>
                    <a:cubicBezTo>
                      <a:pt x="290" y="0"/>
                      <a:pt x="294" y="16"/>
                      <a:pt x="294" y="16"/>
                    </a:cubicBezTo>
                    <a:cubicBezTo>
                      <a:pt x="280" y="22"/>
                      <a:pt x="280" y="22"/>
                      <a:pt x="280" y="22"/>
                    </a:cubicBezTo>
                    <a:cubicBezTo>
                      <a:pt x="280" y="22"/>
                      <a:pt x="268" y="19"/>
                      <a:pt x="262" y="19"/>
                    </a:cubicBezTo>
                    <a:cubicBezTo>
                      <a:pt x="256" y="19"/>
                      <a:pt x="249" y="29"/>
                      <a:pt x="249" y="29"/>
                    </a:cubicBezTo>
                    <a:cubicBezTo>
                      <a:pt x="249" y="29"/>
                      <a:pt x="233" y="17"/>
                      <a:pt x="227" y="19"/>
                    </a:cubicBezTo>
                    <a:cubicBezTo>
                      <a:pt x="221" y="21"/>
                      <a:pt x="226" y="41"/>
                      <a:pt x="226" y="41"/>
                    </a:cubicBezTo>
                    <a:cubicBezTo>
                      <a:pt x="226" y="41"/>
                      <a:pt x="208" y="16"/>
                      <a:pt x="201" y="16"/>
                    </a:cubicBezTo>
                    <a:cubicBezTo>
                      <a:pt x="194" y="16"/>
                      <a:pt x="198" y="23"/>
                      <a:pt x="198" y="23"/>
                    </a:cubicBezTo>
                    <a:cubicBezTo>
                      <a:pt x="198" y="23"/>
                      <a:pt x="183" y="23"/>
                      <a:pt x="182" y="26"/>
                    </a:cubicBezTo>
                    <a:cubicBezTo>
                      <a:pt x="181" y="29"/>
                      <a:pt x="181" y="38"/>
                      <a:pt x="181" y="38"/>
                    </a:cubicBezTo>
                    <a:cubicBezTo>
                      <a:pt x="171" y="39"/>
                      <a:pt x="171" y="39"/>
                      <a:pt x="171" y="39"/>
                    </a:cubicBezTo>
                    <a:cubicBezTo>
                      <a:pt x="171" y="39"/>
                      <a:pt x="155" y="18"/>
                      <a:pt x="150" y="22"/>
                    </a:cubicBezTo>
                    <a:cubicBezTo>
                      <a:pt x="145" y="26"/>
                      <a:pt x="150" y="49"/>
                      <a:pt x="145" y="50"/>
                    </a:cubicBezTo>
                    <a:cubicBezTo>
                      <a:pt x="140" y="51"/>
                      <a:pt x="133" y="42"/>
                      <a:pt x="129" y="42"/>
                    </a:cubicBezTo>
                    <a:cubicBezTo>
                      <a:pt x="125" y="42"/>
                      <a:pt x="112" y="63"/>
                      <a:pt x="112" y="63"/>
                    </a:cubicBezTo>
                    <a:cubicBezTo>
                      <a:pt x="110" y="56"/>
                      <a:pt x="110" y="56"/>
                      <a:pt x="110" y="56"/>
                    </a:cubicBezTo>
                    <a:cubicBezTo>
                      <a:pt x="102" y="40"/>
                      <a:pt x="102" y="40"/>
                      <a:pt x="102" y="40"/>
                    </a:cubicBezTo>
                    <a:cubicBezTo>
                      <a:pt x="102" y="40"/>
                      <a:pt x="118" y="35"/>
                      <a:pt x="112" y="26"/>
                    </a:cubicBezTo>
                    <a:cubicBezTo>
                      <a:pt x="106" y="17"/>
                      <a:pt x="73" y="3"/>
                      <a:pt x="68" y="7"/>
                    </a:cubicBezTo>
                    <a:cubicBezTo>
                      <a:pt x="63" y="11"/>
                      <a:pt x="69" y="26"/>
                      <a:pt x="69" y="26"/>
                    </a:cubicBezTo>
                    <a:cubicBezTo>
                      <a:pt x="69" y="26"/>
                      <a:pt x="49" y="19"/>
                      <a:pt x="43" y="19"/>
                    </a:cubicBezTo>
                    <a:cubicBezTo>
                      <a:pt x="37" y="19"/>
                      <a:pt x="25" y="31"/>
                      <a:pt x="25" y="31"/>
                    </a:cubicBezTo>
                    <a:cubicBezTo>
                      <a:pt x="35" y="37"/>
                      <a:pt x="35" y="37"/>
                      <a:pt x="35" y="37"/>
                    </a:cubicBezTo>
                    <a:cubicBezTo>
                      <a:pt x="35" y="37"/>
                      <a:pt x="23" y="35"/>
                      <a:pt x="17" y="41"/>
                    </a:cubicBezTo>
                    <a:cubicBezTo>
                      <a:pt x="11" y="47"/>
                      <a:pt x="4" y="47"/>
                      <a:pt x="4" y="47"/>
                    </a:cubicBezTo>
                    <a:cubicBezTo>
                      <a:pt x="4" y="47"/>
                      <a:pt x="12" y="54"/>
                      <a:pt x="20" y="54"/>
                    </a:cubicBezTo>
                    <a:cubicBezTo>
                      <a:pt x="28" y="54"/>
                      <a:pt x="55" y="43"/>
                      <a:pt x="55" y="43"/>
                    </a:cubicBezTo>
                    <a:cubicBezTo>
                      <a:pt x="90" y="49"/>
                      <a:pt x="90" y="49"/>
                      <a:pt x="90" y="49"/>
                    </a:cubicBezTo>
                    <a:cubicBezTo>
                      <a:pt x="64" y="61"/>
                      <a:pt x="64" y="61"/>
                      <a:pt x="64" y="61"/>
                    </a:cubicBezTo>
                    <a:cubicBezTo>
                      <a:pt x="64" y="61"/>
                      <a:pt x="84" y="64"/>
                      <a:pt x="84" y="68"/>
                    </a:cubicBezTo>
                    <a:cubicBezTo>
                      <a:pt x="84" y="72"/>
                      <a:pt x="39" y="72"/>
                      <a:pt x="35" y="73"/>
                    </a:cubicBezTo>
                    <a:cubicBezTo>
                      <a:pt x="31" y="74"/>
                      <a:pt x="0" y="72"/>
                      <a:pt x="6" y="79"/>
                    </a:cubicBezTo>
                    <a:cubicBezTo>
                      <a:pt x="12" y="86"/>
                      <a:pt x="25" y="81"/>
                      <a:pt x="38" y="82"/>
                    </a:cubicBezTo>
                    <a:cubicBezTo>
                      <a:pt x="51" y="83"/>
                      <a:pt x="65" y="95"/>
                      <a:pt x="65" y="95"/>
                    </a:cubicBezTo>
                    <a:cubicBezTo>
                      <a:pt x="88" y="91"/>
                      <a:pt x="88" y="91"/>
                      <a:pt x="88" y="91"/>
                    </a:cubicBezTo>
                    <a:cubicBezTo>
                      <a:pt x="75" y="101"/>
                      <a:pt x="75" y="101"/>
                      <a:pt x="75" y="101"/>
                    </a:cubicBezTo>
                    <a:cubicBezTo>
                      <a:pt x="85" y="105"/>
                      <a:pt x="85" y="105"/>
                      <a:pt x="85" y="105"/>
                    </a:cubicBezTo>
                    <a:cubicBezTo>
                      <a:pt x="85" y="105"/>
                      <a:pt x="82" y="114"/>
                      <a:pt x="75" y="118"/>
                    </a:cubicBezTo>
                    <a:cubicBezTo>
                      <a:pt x="68" y="122"/>
                      <a:pt x="35" y="116"/>
                      <a:pt x="41" y="125"/>
                    </a:cubicBezTo>
                    <a:cubicBezTo>
                      <a:pt x="47" y="134"/>
                      <a:pt x="75" y="130"/>
                      <a:pt x="82" y="130"/>
                    </a:cubicBezTo>
                    <a:cubicBezTo>
                      <a:pt x="89" y="130"/>
                      <a:pt x="98" y="123"/>
                      <a:pt x="98" y="123"/>
                    </a:cubicBezTo>
                    <a:cubicBezTo>
                      <a:pt x="116" y="134"/>
                      <a:pt x="116" y="134"/>
                      <a:pt x="116" y="134"/>
                    </a:cubicBezTo>
                    <a:cubicBezTo>
                      <a:pt x="124" y="127"/>
                      <a:pt x="124" y="127"/>
                      <a:pt x="124" y="127"/>
                    </a:cubicBezTo>
                    <a:cubicBezTo>
                      <a:pt x="124" y="127"/>
                      <a:pt x="121" y="133"/>
                      <a:pt x="131" y="138"/>
                    </a:cubicBezTo>
                    <a:cubicBezTo>
                      <a:pt x="141" y="143"/>
                      <a:pt x="164" y="152"/>
                      <a:pt x="172" y="15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6" name="Freeform 227"/>
              <p:cNvSpPr>
                <a:spLocks/>
              </p:cNvSpPr>
              <p:nvPr/>
            </p:nvSpPr>
            <p:spPr bwMode="gray">
              <a:xfrm>
                <a:off x="-794" y="-13358"/>
                <a:ext cx="529" cy="508"/>
              </a:xfrm>
              <a:custGeom>
                <a:avLst/>
                <a:gdLst>
                  <a:gd name="T0" fmla="*/ 198 w 224"/>
                  <a:gd name="T1" fmla="*/ 84 h 215"/>
                  <a:gd name="T2" fmla="*/ 208 w 224"/>
                  <a:gd name="T3" fmla="*/ 97 h 215"/>
                  <a:gd name="T4" fmla="*/ 224 w 224"/>
                  <a:gd name="T5" fmla="*/ 91 h 215"/>
                  <a:gd name="T6" fmla="*/ 214 w 224"/>
                  <a:gd name="T7" fmla="*/ 51 h 215"/>
                  <a:gd name="T8" fmla="*/ 215 w 224"/>
                  <a:gd name="T9" fmla="*/ 3 h 215"/>
                  <a:gd name="T10" fmla="*/ 186 w 224"/>
                  <a:gd name="T11" fmla="*/ 51 h 215"/>
                  <a:gd name="T12" fmla="*/ 166 w 224"/>
                  <a:gd name="T13" fmla="*/ 61 h 215"/>
                  <a:gd name="T14" fmla="*/ 131 w 224"/>
                  <a:gd name="T15" fmla="*/ 102 h 215"/>
                  <a:gd name="T16" fmla="*/ 122 w 224"/>
                  <a:gd name="T17" fmla="*/ 131 h 215"/>
                  <a:gd name="T18" fmla="*/ 62 w 224"/>
                  <a:gd name="T19" fmla="*/ 127 h 215"/>
                  <a:gd name="T20" fmla="*/ 16 w 224"/>
                  <a:gd name="T21" fmla="*/ 140 h 215"/>
                  <a:gd name="T22" fmla="*/ 1 w 224"/>
                  <a:gd name="T23" fmla="*/ 127 h 215"/>
                  <a:gd name="T24" fmla="*/ 5 w 224"/>
                  <a:gd name="T25" fmla="*/ 145 h 215"/>
                  <a:gd name="T26" fmla="*/ 52 w 224"/>
                  <a:gd name="T27" fmla="*/ 200 h 215"/>
                  <a:gd name="T28" fmla="*/ 177 w 224"/>
                  <a:gd name="T29" fmla="*/ 215 h 215"/>
                  <a:gd name="T30" fmla="*/ 168 w 224"/>
                  <a:gd name="T31" fmla="*/ 192 h 215"/>
                  <a:gd name="T32" fmla="*/ 181 w 224"/>
                  <a:gd name="T33" fmla="*/ 163 h 215"/>
                  <a:gd name="T34" fmla="*/ 189 w 224"/>
                  <a:gd name="T35" fmla="*/ 136 h 215"/>
                  <a:gd name="T36" fmla="*/ 201 w 224"/>
                  <a:gd name="T37" fmla="*/ 135 h 215"/>
                  <a:gd name="T38" fmla="*/ 191 w 224"/>
                  <a:gd name="T39" fmla="*/ 118 h 215"/>
                  <a:gd name="T40" fmla="*/ 198 w 224"/>
                  <a:gd name="T41" fmla="*/ 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15">
                    <a:moveTo>
                      <a:pt x="198" y="84"/>
                    </a:moveTo>
                    <a:cubicBezTo>
                      <a:pt x="202" y="84"/>
                      <a:pt x="208" y="97"/>
                      <a:pt x="208" y="97"/>
                    </a:cubicBezTo>
                    <a:cubicBezTo>
                      <a:pt x="224" y="91"/>
                      <a:pt x="224" y="91"/>
                      <a:pt x="224" y="91"/>
                    </a:cubicBezTo>
                    <a:cubicBezTo>
                      <a:pt x="219" y="78"/>
                      <a:pt x="212" y="63"/>
                      <a:pt x="214" y="51"/>
                    </a:cubicBezTo>
                    <a:cubicBezTo>
                      <a:pt x="217" y="34"/>
                      <a:pt x="222" y="6"/>
                      <a:pt x="215" y="3"/>
                    </a:cubicBezTo>
                    <a:cubicBezTo>
                      <a:pt x="207" y="0"/>
                      <a:pt x="186" y="51"/>
                      <a:pt x="186" y="51"/>
                    </a:cubicBezTo>
                    <a:cubicBezTo>
                      <a:pt x="186" y="51"/>
                      <a:pt x="172" y="53"/>
                      <a:pt x="166" y="61"/>
                    </a:cubicBezTo>
                    <a:cubicBezTo>
                      <a:pt x="161" y="70"/>
                      <a:pt x="131" y="102"/>
                      <a:pt x="131" y="102"/>
                    </a:cubicBezTo>
                    <a:cubicBezTo>
                      <a:pt x="131" y="102"/>
                      <a:pt x="131" y="130"/>
                      <a:pt x="122" y="131"/>
                    </a:cubicBezTo>
                    <a:cubicBezTo>
                      <a:pt x="113" y="132"/>
                      <a:pt x="69" y="127"/>
                      <a:pt x="62" y="127"/>
                    </a:cubicBezTo>
                    <a:cubicBezTo>
                      <a:pt x="56" y="127"/>
                      <a:pt x="25" y="144"/>
                      <a:pt x="16" y="140"/>
                    </a:cubicBezTo>
                    <a:cubicBezTo>
                      <a:pt x="11" y="138"/>
                      <a:pt x="5" y="132"/>
                      <a:pt x="1" y="127"/>
                    </a:cubicBezTo>
                    <a:cubicBezTo>
                      <a:pt x="0" y="132"/>
                      <a:pt x="0" y="140"/>
                      <a:pt x="5" y="145"/>
                    </a:cubicBezTo>
                    <a:cubicBezTo>
                      <a:pt x="12" y="152"/>
                      <a:pt x="49" y="200"/>
                      <a:pt x="52" y="200"/>
                    </a:cubicBezTo>
                    <a:cubicBezTo>
                      <a:pt x="54" y="200"/>
                      <a:pt x="143" y="211"/>
                      <a:pt x="177" y="215"/>
                    </a:cubicBezTo>
                    <a:cubicBezTo>
                      <a:pt x="173" y="207"/>
                      <a:pt x="168" y="196"/>
                      <a:pt x="168" y="192"/>
                    </a:cubicBezTo>
                    <a:cubicBezTo>
                      <a:pt x="168" y="186"/>
                      <a:pt x="181" y="163"/>
                      <a:pt x="181" y="163"/>
                    </a:cubicBezTo>
                    <a:cubicBezTo>
                      <a:pt x="181" y="163"/>
                      <a:pt x="187" y="143"/>
                      <a:pt x="189" y="136"/>
                    </a:cubicBezTo>
                    <a:cubicBezTo>
                      <a:pt x="191" y="129"/>
                      <a:pt x="197" y="137"/>
                      <a:pt x="201" y="135"/>
                    </a:cubicBezTo>
                    <a:cubicBezTo>
                      <a:pt x="205" y="133"/>
                      <a:pt x="195" y="122"/>
                      <a:pt x="191" y="118"/>
                    </a:cubicBezTo>
                    <a:cubicBezTo>
                      <a:pt x="187" y="114"/>
                      <a:pt x="194" y="84"/>
                      <a:pt x="198" y="8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7" name="Freeform 228"/>
              <p:cNvSpPr>
                <a:spLocks/>
              </p:cNvSpPr>
              <p:nvPr/>
            </p:nvSpPr>
            <p:spPr bwMode="gray">
              <a:xfrm>
                <a:off x="-700" y="-13159"/>
                <a:ext cx="860" cy="1051"/>
              </a:xfrm>
              <a:custGeom>
                <a:avLst/>
                <a:gdLst>
                  <a:gd name="T0" fmla="*/ 169 w 364"/>
                  <a:gd name="T1" fmla="*/ 375 h 445"/>
                  <a:gd name="T2" fmla="*/ 220 w 364"/>
                  <a:gd name="T3" fmla="*/ 358 h 445"/>
                  <a:gd name="T4" fmla="*/ 228 w 364"/>
                  <a:gd name="T5" fmla="*/ 330 h 445"/>
                  <a:gd name="T6" fmla="*/ 269 w 364"/>
                  <a:gd name="T7" fmla="*/ 304 h 445"/>
                  <a:gd name="T8" fmla="*/ 283 w 364"/>
                  <a:gd name="T9" fmla="*/ 249 h 445"/>
                  <a:gd name="T10" fmla="*/ 312 w 364"/>
                  <a:gd name="T11" fmla="*/ 249 h 445"/>
                  <a:gd name="T12" fmla="*/ 318 w 364"/>
                  <a:gd name="T13" fmla="*/ 218 h 445"/>
                  <a:gd name="T14" fmla="*/ 355 w 364"/>
                  <a:gd name="T15" fmla="*/ 184 h 445"/>
                  <a:gd name="T16" fmla="*/ 359 w 364"/>
                  <a:gd name="T17" fmla="*/ 134 h 445"/>
                  <a:gd name="T18" fmla="*/ 339 w 364"/>
                  <a:gd name="T19" fmla="*/ 127 h 445"/>
                  <a:gd name="T20" fmla="*/ 302 w 364"/>
                  <a:gd name="T21" fmla="*/ 74 h 445"/>
                  <a:gd name="T22" fmla="*/ 237 w 364"/>
                  <a:gd name="T23" fmla="*/ 52 h 445"/>
                  <a:gd name="T24" fmla="*/ 191 w 364"/>
                  <a:gd name="T25" fmla="*/ 23 h 445"/>
                  <a:gd name="T26" fmla="*/ 184 w 364"/>
                  <a:gd name="T27" fmla="*/ 7 h 445"/>
                  <a:gd name="T28" fmla="*/ 168 w 364"/>
                  <a:gd name="T29" fmla="*/ 13 h 445"/>
                  <a:gd name="T30" fmla="*/ 158 w 364"/>
                  <a:gd name="T31" fmla="*/ 0 h 445"/>
                  <a:gd name="T32" fmla="*/ 151 w 364"/>
                  <a:gd name="T33" fmla="*/ 34 h 445"/>
                  <a:gd name="T34" fmla="*/ 161 w 364"/>
                  <a:gd name="T35" fmla="*/ 51 h 445"/>
                  <a:gd name="T36" fmla="*/ 149 w 364"/>
                  <a:gd name="T37" fmla="*/ 52 h 445"/>
                  <a:gd name="T38" fmla="*/ 141 w 364"/>
                  <a:gd name="T39" fmla="*/ 79 h 445"/>
                  <a:gd name="T40" fmla="*/ 128 w 364"/>
                  <a:gd name="T41" fmla="*/ 108 h 445"/>
                  <a:gd name="T42" fmla="*/ 141 w 364"/>
                  <a:gd name="T43" fmla="*/ 142 h 445"/>
                  <a:gd name="T44" fmla="*/ 159 w 364"/>
                  <a:gd name="T45" fmla="*/ 161 h 445"/>
                  <a:gd name="T46" fmla="*/ 133 w 364"/>
                  <a:gd name="T47" fmla="*/ 276 h 445"/>
                  <a:gd name="T48" fmla="*/ 0 w 364"/>
                  <a:gd name="T49" fmla="*/ 325 h 445"/>
                  <a:gd name="T50" fmla="*/ 54 w 364"/>
                  <a:gd name="T51" fmla="*/ 445 h 445"/>
                  <a:gd name="T52" fmla="*/ 162 w 364"/>
                  <a:gd name="T53" fmla="*/ 410 h 445"/>
                  <a:gd name="T54" fmla="*/ 169 w 364"/>
                  <a:gd name="T55" fmla="*/ 3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4" h="445">
                    <a:moveTo>
                      <a:pt x="169" y="375"/>
                    </a:moveTo>
                    <a:cubicBezTo>
                      <a:pt x="169" y="375"/>
                      <a:pt x="211" y="369"/>
                      <a:pt x="220" y="358"/>
                    </a:cubicBezTo>
                    <a:cubicBezTo>
                      <a:pt x="228" y="348"/>
                      <a:pt x="228" y="330"/>
                      <a:pt x="228" y="330"/>
                    </a:cubicBezTo>
                    <a:cubicBezTo>
                      <a:pt x="228" y="330"/>
                      <a:pt x="260" y="319"/>
                      <a:pt x="269" y="304"/>
                    </a:cubicBezTo>
                    <a:cubicBezTo>
                      <a:pt x="279" y="288"/>
                      <a:pt x="274" y="250"/>
                      <a:pt x="283" y="249"/>
                    </a:cubicBezTo>
                    <a:cubicBezTo>
                      <a:pt x="292" y="248"/>
                      <a:pt x="302" y="260"/>
                      <a:pt x="312" y="249"/>
                    </a:cubicBezTo>
                    <a:cubicBezTo>
                      <a:pt x="323" y="238"/>
                      <a:pt x="318" y="218"/>
                      <a:pt x="318" y="218"/>
                    </a:cubicBezTo>
                    <a:cubicBezTo>
                      <a:pt x="355" y="184"/>
                      <a:pt x="355" y="184"/>
                      <a:pt x="355" y="184"/>
                    </a:cubicBezTo>
                    <a:cubicBezTo>
                      <a:pt x="355" y="184"/>
                      <a:pt x="364" y="144"/>
                      <a:pt x="359" y="134"/>
                    </a:cubicBezTo>
                    <a:cubicBezTo>
                      <a:pt x="355" y="124"/>
                      <a:pt x="339" y="127"/>
                      <a:pt x="339" y="127"/>
                    </a:cubicBezTo>
                    <a:cubicBezTo>
                      <a:pt x="339" y="127"/>
                      <a:pt x="317" y="87"/>
                      <a:pt x="302" y="74"/>
                    </a:cubicBezTo>
                    <a:cubicBezTo>
                      <a:pt x="287" y="61"/>
                      <a:pt x="237" y="52"/>
                      <a:pt x="237" y="52"/>
                    </a:cubicBezTo>
                    <a:cubicBezTo>
                      <a:pt x="237" y="52"/>
                      <a:pt x="194" y="38"/>
                      <a:pt x="191" y="23"/>
                    </a:cubicBezTo>
                    <a:cubicBezTo>
                      <a:pt x="190" y="18"/>
                      <a:pt x="187" y="13"/>
                      <a:pt x="184" y="7"/>
                    </a:cubicBezTo>
                    <a:cubicBezTo>
                      <a:pt x="168" y="13"/>
                      <a:pt x="168" y="13"/>
                      <a:pt x="168" y="13"/>
                    </a:cubicBezTo>
                    <a:cubicBezTo>
                      <a:pt x="168" y="13"/>
                      <a:pt x="162" y="0"/>
                      <a:pt x="158" y="0"/>
                    </a:cubicBezTo>
                    <a:cubicBezTo>
                      <a:pt x="154" y="0"/>
                      <a:pt x="147" y="30"/>
                      <a:pt x="151" y="34"/>
                    </a:cubicBezTo>
                    <a:cubicBezTo>
                      <a:pt x="155" y="38"/>
                      <a:pt x="165" y="49"/>
                      <a:pt x="161" y="51"/>
                    </a:cubicBezTo>
                    <a:cubicBezTo>
                      <a:pt x="157" y="53"/>
                      <a:pt x="151" y="45"/>
                      <a:pt x="149" y="52"/>
                    </a:cubicBezTo>
                    <a:cubicBezTo>
                      <a:pt x="147" y="59"/>
                      <a:pt x="141" y="79"/>
                      <a:pt x="141" y="79"/>
                    </a:cubicBezTo>
                    <a:cubicBezTo>
                      <a:pt x="141" y="79"/>
                      <a:pt x="128" y="102"/>
                      <a:pt x="128" y="108"/>
                    </a:cubicBezTo>
                    <a:cubicBezTo>
                      <a:pt x="128" y="114"/>
                      <a:pt x="141" y="138"/>
                      <a:pt x="141" y="142"/>
                    </a:cubicBezTo>
                    <a:cubicBezTo>
                      <a:pt x="141" y="146"/>
                      <a:pt x="159" y="161"/>
                      <a:pt x="159" y="161"/>
                    </a:cubicBezTo>
                    <a:cubicBezTo>
                      <a:pt x="133" y="276"/>
                      <a:pt x="133" y="276"/>
                      <a:pt x="133" y="276"/>
                    </a:cubicBezTo>
                    <a:cubicBezTo>
                      <a:pt x="0" y="325"/>
                      <a:pt x="0" y="325"/>
                      <a:pt x="0" y="325"/>
                    </a:cubicBezTo>
                    <a:cubicBezTo>
                      <a:pt x="54" y="445"/>
                      <a:pt x="54" y="445"/>
                      <a:pt x="54" y="445"/>
                    </a:cubicBezTo>
                    <a:cubicBezTo>
                      <a:pt x="81" y="434"/>
                      <a:pt x="159" y="415"/>
                      <a:pt x="162" y="410"/>
                    </a:cubicBezTo>
                    <a:cubicBezTo>
                      <a:pt x="167" y="404"/>
                      <a:pt x="169" y="375"/>
                      <a:pt x="169" y="37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8" name="Freeform 229"/>
              <p:cNvSpPr>
                <a:spLocks/>
              </p:cNvSpPr>
              <p:nvPr/>
            </p:nvSpPr>
            <p:spPr bwMode="gray">
              <a:xfrm>
                <a:off x="-877" y="-13320"/>
                <a:ext cx="116" cy="232"/>
              </a:xfrm>
              <a:custGeom>
                <a:avLst/>
                <a:gdLst>
                  <a:gd name="T0" fmla="*/ 16 w 49"/>
                  <a:gd name="T1" fmla="*/ 90 h 98"/>
                  <a:gd name="T2" fmla="*/ 24 w 49"/>
                  <a:gd name="T3" fmla="*/ 98 h 98"/>
                  <a:gd name="T4" fmla="*/ 30 w 49"/>
                  <a:gd name="T5" fmla="*/ 96 h 98"/>
                  <a:gd name="T6" fmla="*/ 30 w 49"/>
                  <a:gd name="T7" fmla="*/ 95 h 98"/>
                  <a:gd name="T8" fmla="*/ 47 w 49"/>
                  <a:gd name="T9" fmla="*/ 35 h 98"/>
                  <a:gd name="T10" fmla="*/ 22 w 49"/>
                  <a:gd name="T11" fmla="*/ 3 h 98"/>
                  <a:gd name="T12" fmla="*/ 9 w 49"/>
                  <a:gd name="T13" fmla="*/ 47 h 98"/>
                  <a:gd name="T14" fmla="*/ 1 w 49"/>
                  <a:gd name="T15" fmla="*/ 84 h 98"/>
                  <a:gd name="T16" fmla="*/ 0 w 49"/>
                  <a:gd name="T17" fmla="*/ 83 h 98"/>
                  <a:gd name="T18" fmla="*/ 6 w 49"/>
                  <a:gd name="T19" fmla="*/ 93 h 98"/>
                  <a:gd name="T20" fmla="*/ 16 w 49"/>
                  <a:gd name="T21"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98">
                    <a:moveTo>
                      <a:pt x="16" y="90"/>
                    </a:moveTo>
                    <a:cubicBezTo>
                      <a:pt x="24" y="98"/>
                      <a:pt x="24" y="98"/>
                      <a:pt x="24" y="98"/>
                    </a:cubicBezTo>
                    <a:cubicBezTo>
                      <a:pt x="30" y="96"/>
                      <a:pt x="30" y="96"/>
                      <a:pt x="30" y="96"/>
                    </a:cubicBezTo>
                    <a:cubicBezTo>
                      <a:pt x="30" y="96"/>
                      <a:pt x="30" y="95"/>
                      <a:pt x="30" y="95"/>
                    </a:cubicBezTo>
                    <a:cubicBezTo>
                      <a:pt x="35" y="86"/>
                      <a:pt x="49" y="56"/>
                      <a:pt x="47" y="35"/>
                    </a:cubicBezTo>
                    <a:cubicBezTo>
                      <a:pt x="45" y="14"/>
                      <a:pt x="31" y="0"/>
                      <a:pt x="22" y="3"/>
                    </a:cubicBezTo>
                    <a:cubicBezTo>
                      <a:pt x="12" y="6"/>
                      <a:pt x="10" y="32"/>
                      <a:pt x="9" y="47"/>
                    </a:cubicBezTo>
                    <a:cubicBezTo>
                      <a:pt x="9" y="62"/>
                      <a:pt x="9" y="83"/>
                      <a:pt x="1" y="84"/>
                    </a:cubicBezTo>
                    <a:cubicBezTo>
                      <a:pt x="1" y="84"/>
                      <a:pt x="1" y="84"/>
                      <a:pt x="0" y="83"/>
                    </a:cubicBezTo>
                    <a:cubicBezTo>
                      <a:pt x="6" y="93"/>
                      <a:pt x="6" y="93"/>
                      <a:pt x="6" y="93"/>
                    </a:cubicBezTo>
                    <a:lnTo>
                      <a:pt x="16" y="9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09" name="Freeform 230"/>
              <p:cNvSpPr>
                <a:spLocks/>
              </p:cNvSpPr>
              <p:nvPr/>
            </p:nvSpPr>
            <p:spPr bwMode="gray">
              <a:xfrm>
                <a:off x="146" y="-14685"/>
                <a:ext cx="1656" cy="1665"/>
              </a:xfrm>
              <a:custGeom>
                <a:avLst/>
                <a:gdLst>
                  <a:gd name="T0" fmla="*/ 639 w 701"/>
                  <a:gd name="T1" fmla="*/ 64 h 705"/>
                  <a:gd name="T2" fmla="*/ 584 w 701"/>
                  <a:gd name="T3" fmla="*/ 14 h 705"/>
                  <a:gd name="T4" fmla="*/ 541 w 701"/>
                  <a:gd name="T5" fmla="*/ 0 h 705"/>
                  <a:gd name="T6" fmla="*/ 479 w 701"/>
                  <a:gd name="T7" fmla="*/ 10 h 705"/>
                  <a:gd name="T8" fmla="*/ 408 w 701"/>
                  <a:gd name="T9" fmla="*/ 46 h 705"/>
                  <a:gd name="T10" fmla="*/ 433 w 701"/>
                  <a:gd name="T11" fmla="*/ 110 h 705"/>
                  <a:gd name="T12" fmla="*/ 418 w 701"/>
                  <a:gd name="T13" fmla="*/ 160 h 705"/>
                  <a:gd name="T14" fmla="*/ 395 w 701"/>
                  <a:gd name="T15" fmla="*/ 168 h 705"/>
                  <a:gd name="T16" fmla="*/ 370 w 701"/>
                  <a:gd name="T17" fmla="*/ 171 h 705"/>
                  <a:gd name="T18" fmla="*/ 401 w 701"/>
                  <a:gd name="T19" fmla="*/ 197 h 705"/>
                  <a:gd name="T20" fmla="*/ 363 w 701"/>
                  <a:gd name="T21" fmla="*/ 238 h 705"/>
                  <a:gd name="T22" fmla="*/ 348 w 701"/>
                  <a:gd name="T23" fmla="*/ 293 h 705"/>
                  <a:gd name="T24" fmla="*/ 305 w 701"/>
                  <a:gd name="T25" fmla="*/ 289 h 705"/>
                  <a:gd name="T26" fmla="*/ 266 w 701"/>
                  <a:gd name="T27" fmla="*/ 312 h 705"/>
                  <a:gd name="T28" fmla="*/ 242 w 701"/>
                  <a:gd name="T29" fmla="*/ 355 h 705"/>
                  <a:gd name="T30" fmla="*/ 157 w 701"/>
                  <a:gd name="T31" fmla="*/ 404 h 705"/>
                  <a:gd name="T32" fmla="*/ 100 w 701"/>
                  <a:gd name="T33" fmla="*/ 405 h 705"/>
                  <a:gd name="T34" fmla="*/ 0 w 701"/>
                  <a:gd name="T35" fmla="*/ 389 h 705"/>
                  <a:gd name="T36" fmla="*/ 77 w 701"/>
                  <a:gd name="T37" fmla="*/ 462 h 705"/>
                  <a:gd name="T38" fmla="*/ 98 w 701"/>
                  <a:gd name="T39" fmla="*/ 492 h 705"/>
                  <a:gd name="T40" fmla="*/ 120 w 701"/>
                  <a:gd name="T41" fmla="*/ 529 h 705"/>
                  <a:gd name="T42" fmla="*/ 85 w 701"/>
                  <a:gd name="T43" fmla="*/ 575 h 705"/>
                  <a:gd name="T44" fmla="*/ 60 w 701"/>
                  <a:gd name="T45" fmla="*/ 600 h 705"/>
                  <a:gd name="T46" fmla="*/ 110 w 701"/>
                  <a:gd name="T47" fmla="*/ 635 h 705"/>
                  <a:gd name="T48" fmla="*/ 208 w 701"/>
                  <a:gd name="T49" fmla="*/ 615 h 705"/>
                  <a:gd name="T50" fmla="*/ 299 w 701"/>
                  <a:gd name="T51" fmla="*/ 662 h 705"/>
                  <a:gd name="T52" fmla="*/ 381 w 701"/>
                  <a:gd name="T53" fmla="*/ 705 h 705"/>
                  <a:gd name="T54" fmla="*/ 416 w 701"/>
                  <a:gd name="T55" fmla="*/ 689 h 705"/>
                  <a:gd name="T56" fmla="*/ 467 w 701"/>
                  <a:gd name="T57" fmla="*/ 679 h 705"/>
                  <a:gd name="T58" fmla="*/ 492 w 701"/>
                  <a:gd name="T59" fmla="*/ 654 h 705"/>
                  <a:gd name="T60" fmla="*/ 455 w 701"/>
                  <a:gd name="T61" fmla="*/ 604 h 705"/>
                  <a:gd name="T62" fmla="*/ 447 w 701"/>
                  <a:gd name="T63" fmla="*/ 559 h 705"/>
                  <a:gd name="T64" fmla="*/ 423 w 701"/>
                  <a:gd name="T65" fmla="*/ 522 h 705"/>
                  <a:gd name="T66" fmla="*/ 470 w 701"/>
                  <a:gd name="T67" fmla="*/ 500 h 705"/>
                  <a:gd name="T68" fmla="*/ 518 w 701"/>
                  <a:gd name="T69" fmla="*/ 472 h 705"/>
                  <a:gd name="T70" fmla="*/ 560 w 701"/>
                  <a:gd name="T71" fmla="*/ 425 h 705"/>
                  <a:gd name="T72" fmla="*/ 581 w 701"/>
                  <a:gd name="T73" fmla="*/ 358 h 705"/>
                  <a:gd name="T74" fmla="*/ 604 w 701"/>
                  <a:gd name="T75" fmla="*/ 297 h 705"/>
                  <a:gd name="T76" fmla="*/ 624 w 701"/>
                  <a:gd name="T77" fmla="*/ 248 h 705"/>
                  <a:gd name="T78" fmla="*/ 583 w 701"/>
                  <a:gd name="T79" fmla="*/ 225 h 705"/>
                  <a:gd name="T80" fmla="*/ 567 w 701"/>
                  <a:gd name="T81" fmla="*/ 194 h 705"/>
                  <a:gd name="T82" fmla="*/ 548 w 701"/>
                  <a:gd name="T83" fmla="*/ 161 h 705"/>
                  <a:gd name="T84" fmla="*/ 557 w 701"/>
                  <a:gd name="T85" fmla="*/ 123 h 705"/>
                  <a:gd name="T86" fmla="*/ 643 w 701"/>
                  <a:gd name="T87" fmla="*/ 123 h 705"/>
                  <a:gd name="T88" fmla="*/ 667 w 701"/>
                  <a:gd name="T89" fmla="*/ 122 h 705"/>
                  <a:gd name="T90" fmla="*/ 700 w 701"/>
                  <a:gd name="T91" fmla="*/ 8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705">
                    <a:moveTo>
                      <a:pt x="671" y="81"/>
                    </a:moveTo>
                    <a:cubicBezTo>
                      <a:pt x="652" y="80"/>
                      <a:pt x="647" y="60"/>
                      <a:pt x="647" y="60"/>
                    </a:cubicBezTo>
                    <a:cubicBezTo>
                      <a:pt x="639" y="64"/>
                      <a:pt x="639" y="64"/>
                      <a:pt x="639" y="64"/>
                    </a:cubicBezTo>
                    <a:cubicBezTo>
                      <a:pt x="618" y="56"/>
                      <a:pt x="618" y="56"/>
                      <a:pt x="618" y="56"/>
                    </a:cubicBezTo>
                    <a:cubicBezTo>
                      <a:pt x="618" y="56"/>
                      <a:pt x="617" y="35"/>
                      <a:pt x="608" y="25"/>
                    </a:cubicBezTo>
                    <a:cubicBezTo>
                      <a:pt x="599" y="15"/>
                      <a:pt x="584" y="14"/>
                      <a:pt x="584" y="14"/>
                    </a:cubicBezTo>
                    <a:cubicBezTo>
                      <a:pt x="581" y="5"/>
                      <a:pt x="581" y="5"/>
                      <a:pt x="581" y="5"/>
                    </a:cubicBezTo>
                    <a:cubicBezTo>
                      <a:pt x="560" y="5"/>
                      <a:pt x="560" y="5"/>
                      <a:pt x="560" y="5"/>
                    </a:cubicBezTo>
                    <a:cubicBezTo>
                      <a:pt x="560" y="5"/>
                      <a:pt x="549" y="4"/>
                      <a:pt x="541" y="0"/>
                    </a:cubicBezTo>
                    <a:cubicBezTo>
                      <a:pt x="535" y="4"/>
                      <a:pt x="526" y="9"/>
                      <a:pt x="523" y="10"/>
                    </a:cubicBezTo>
                    <a:cubicBezTo>
                      <a:pt x="518" y="11"/>
                      <a:pt x="508" y="5"/>
                      <a:pt x="505" y="5"/>
                    </a:cubicBezTo>
                    <a:cubicBezTo>
                      <a:pt x="502" y="5"/>
                      <a:pt x="479" y="10"/>
                      <a:pt x="479" y="10"/>
                    </a:cubicBezTo>
                    <a:cubicBezTo>
                      <a:pt x="479" y="10"/>
                      <a:pt x="462" y="9"/>
                      <a:pt x="455" y="12"/>
                    </a:cubicBezTo>
                    <a:cubicBezTo>
                      <a:pt x="448" y="15"/>
                      <a:pt x="425" y="31"/>
                      <a:pt x="425" y="31"/>
                    </a:cubicBezTo>
                    <a:cubicBezTo>
                      <a:pt x="425" y="31"/>
                      <a:pt x="414" y="34"/>
                      <a:pt x="408" y="46"/>
                    </a:cubicBezTo>
                    <a:cubicBezTo>
                      <a:pt x="402" y="58"/>
                      <a:pt x="407" y="54"/>
                      <a:pt x="418" y="66"/>
                    </a:cubicBezTo>
                    <a:cubicBezTo>
                      <a:pt x="429" y="78"/>
                      <a:pt x="426" y="95"/>
                      <a:pt x="426" y="95"/>
                    </a:cubicBezTo>
                    <a:cubicBezTo>
                      <a:pt x="426" y="95"/>
                      <a:pt x="436" y="103"/>
                      <a:pt x="433" y="110"/>
                    </a:cubicBezTo>
                    <a:cubicBezTo>
                      <a:pt x="430" y="117"/>
                      <a:pt x="413" y="125"/>
                      <a:pt x="412" y="134"/>
                    </a:cubicBezTo>
                    <a:cubicBezTo>
                      <a:pt x="411" y="143"/>
                      <a:pt x="418" y="144"/>
                      <a:pt x="418" y="144"/>
                    </a:cubicBezTo>
                    <a:cubicBezTo>
                      <a:pt x="418" y="144"/>
                      <a:pt x="419" y="153"/>
                      <a:pt x="418" y="160"/>
                    </a:cubicBezTo>
                    <a:cubicBezTo>
                      <a:pt x="417" y="167"/>
                      <a:pt x="406" y="164"/>
                      <a:pt x="406" y="164"/>
                    </a:cubicBezTo>
                    <a:cubicBezTo>
                      <a:pt x="402" y="171"/>
                      <a:pt x="402" y="171"/>
                      <a:pt x="402" y="171"/>
                    </a:cubicBezTo>
                    <a:cubicBezTo>
                      <a:pt x="395" y="168"/>
                      <a:pt x="395" y="168"/>
                      <a:pt x="395" y="168"/>
                    </a:cubicBezTo>
                    <a:cubicBezTo>
                      <a:pt x="384" y="167"/>
                      <a:pt x="384" y="167"/>
                      <a:pt x="384" y="167"/>
                    </a:cubicBezTo>
                    <a:cubicBezTo>
                      <a:pt x="384" y="167"/>
                      <a:pt x="377" y="159"/>
                      <a:pt x="373" y="160"/>
                    </a:cubicBezTo>
                    <a:cubicBezTo>
                      <a:pt x="369" y="161"/>
                      <a:pt x="369" y="166"/>
                      <a:pt x="370" y="171"/>
                    </a:cubicBezTo>
                    <a:cubicBezTo>
                      <a:pt x="371" y="176"/>
                      <a:pt x="386" y="180"/>
                      <a:pt x="386" y="180"/>
                    </a:cubicBezTo>
                    <a:cubicBezTo>
                      <a:pt x="386" y="180"/>
                      <a:pt x="386" y="184"/>
                      <a:pt x="388" y="191"/>
                    </a:cubicBezTo>
                    <a:cubicBezTo>
                      <a:pt x="390" y="198"/>
                      <a:pt x="401" y="197"/>
                      <a:pt x="401" y="197"/>
                    </a:cubicBezTo>
                    <a:cubicBezTo>
                      <a:pt x="381" y="211"/>
                      <a:pt x="381" y="211"/>
                      <a:pt x="381" y="211"/>
                    </a:cubicBezTo>
                    <a:cubicBezTo>
                      <a:pt x="381" y="211"/>
                      <a:pt x="368" y="210"/>
                      <a:pt x="364" y="213"/>
                    </a:cubicBezTo>
                    <a:cubicBezTo>
                      <a:pt x="360" y="216"/>
                      <a:pt x="363" y="238"/>
                      <a:pt x="363" y="238"/>
                    </a:cubicBezTo>
                    <a:cubicBezTo>
                      <a:pt x="363" y="238"/>
                      <a:pt x="357" y="235"/>
                      <a:pt x="356" y="247"/>
                    </a:cubicBezTo>
                    <a:cubicBezTo>
                      <a:pt x="355" y="259"/>
                      <a:pt x="364" y="277"/>
                      <a:pt x="364" y="277"/>
                    </a:cubicBezTo>
                    <a:cubicBezTo>
                      <a:pt x="364" y="277"/>
                      <a:pt x="361" y="286"/>
                      <a:pt x="348" y="293"/>
                    </a:cubicBezTo>
                    <a:cubicBezTo>
                      <a:pt x="335" y="300"/>
                      <a:pt x="338" y="281"/>
                      <a:pt x="338" y="281"/>
                    </a:cubicBezTo>
                    <a:cubicBezTo>
                      <a:pt x="338" y="281"/>
                      <a:pt x="328" y="283"/>
                      <a:pt x="320" y="283"/>
                    </a:cubicBezTo>
                    <a:cubicBezTo>
                      <a:pt x="312" y="283"/>
                      <a:pt x="305" y="289"/>
                      <a:pt x="305" y="289"/>
                    </a:cubicBezTo>
                    <a:cubicBezTo>
                      <a:pt x="305" y="289"/>
                      <a:pt x="291" y="293"/>
                      <a:pt x="287" y="298"/>
                    </a:cubicBezTo>
                    <a:cubicBezTo>
                      <a:pt x="283" y="303"/>
                      <a:pt x="300" y="305"/>
                      <a:pt x="298" y="311"/>
                    </a:cubicBezTo>
                    <a:cubicBezTo>
                      <a:pt x="296" y="317"/>
                      <a:pt x="266" y="312"/>
                      <a:pt x="266" y="312"/>
                    </a:cubicBezTo>
                    <a:cubicBezTo>
                      <a:pt x="266" y="312"/>
                      <a:pt x="270" y="306"/>
                      <a:pt x="262" y="306"/>
                    </a:cubicBezTo>
                    <a:cubicBezTo>
                      <a:pt x="254" y="306"/>
                      <a:pt x="239" y="319"/>
                      <a:pt x="237" y="325"/>
                    </a:cubicBezTo>
                    <a:cubicBezTo>
                      <a:pt x="235" y="331"/>
                      <a:pt x="242" y="355"/>
                      <a:pt x="242" y="355"/>
                    </a:cubicBezTo>
                    <a:cubicBezTo>
                      <a:pt x="242" y="355"/>
                      <a:pt x="248" y="375"/>
                      <a:pt x="246" y="381"/>
                    </a:cubicBezTo>
                    <a:cubicBezTo>
                      <a:pt x="244" y="387"/>
                      <a:pt x="205" y="400"/>
                      <a:pt x="202" y="401"/>
                    </a:cubicBezTo>
                    <a:cubicBezTo>
                      <a:pt x="199" y="402"/>
                      <a:pt x="157" y="404"/>
                      <a:pt x="157" y="404"/>
                    </a:cubicBezTo>
                    <a:cubicBezTo>
                      <a:pt x="157" y="404"/>
                      <a:pt x="156" y="410"/>
                      <a:pt x="144" y="410"/>
                    </a:cubicBezTo>
                    <a:cubicBezTo>
                      <a:pt x="132" y="410"/>
                      <a:pt x="135" y="406"/>
                      <a:pt x="135" y="406"/>
                    </a:cubicBezTo>
                    <a:cubicBezTo>
                      <a:pt x="100" y="405"/>
                      <a:pt x="100" y="405"/>
                      <a:pt x="100" y="405"/>
                    </a:cubicBezTo>
                    <a:cubicBezTo>
                      <a:pt x="100" y="405"/>
                      <a:pt x="102" y="410"/>
                      <a:pt x="81" y="412"/>
                    </a:cubicBezTo>
                    <a:cubicBezTo>
                      <a:pt x="60" y="414"/>
                      <a:pt x="30" y="396"/>
                      <a:pt x="21" y="391"/>
                    </a:cubicBezTo>
                    <a:cubicBezTo>
                      <a:pt x="12" y="386"/>
                      <a:pt x="0" y="389"/>
                      <a:pt x="0" y="389"/>
                    </a:cubicBezTo>
                    <a:cubicBezTo>
                      <a:pt x="0" y="389"/>
                      <a:pt x="20" y="408"/>
                      <a:pt x="26" y="419"/>
                    </a:cubicBezTo>
                    <a:cubicBezTo>
                      <a:pt x="32" y="430"/>
                      <a:pt x="46" y="450"/>
                      <a:pt x="54" y="460"/>
                    </a:cubicBezTo>
                    <a:cubicBezTo>
                      <a:pt x="62" y="470"/>
                      <a:pt x="77" y="462"/>
                      <a:pt x="77" y="462"/>
                    </a:cubicBezTo>
                    <a:cubicBezTo>
                      <a:pt x="86" y="473"/>
                      <a:pt x="86" y="473"/>
                      <a:pt x="86" y="473"/>
                    </a:cubicBezTo>
                    <a:cubicBezTo>
                      <a:pt x="99" y="472"/>
                      <a:pt x="99" y="472"/>
                      <a:pt x="99" y="472"/>
                    </a:cubicBezTo>
                    <a:cubicBezTo>
                      <a:pt x="98" y="492"/>
                      <a:pt x="98" y="492"/>
                      <a:pt x="98" y="492"/>
                    </a:cubicBezTo>
                    <a:cubicBezTo>
                      <a:pt x="101" y="494"/>
                      <a:pt x="101" y="494"/>
                      <a:pt x="101" y="494"/>
                    </a:cubicBezTo>
                    <a:cubicBezTo>
                      <a:pt x="101" y="494"/>
                      <a:pt x="100" y="517"/>
                      <a:pt x="103" y="524"/>
                    </a:cubicBezTo>
                    <a:cubicBezTo>
                      <a:pt x="106" y="531"/>
                      <a:pt x="112" y="518"/>
                      <a:pt x="120" y="529"/>
                    </a:cubicBezTo>
                    <a:cubicBezTo>
                      <a:pt x="128" y="540"/>
                      <a:pt x="129" y="556"/>
                      <a:pt x="125" y="561"/>
                    </a:cubicBezTo>
                    <a:cubicBezTo>
                      <a:pt x="121" y="566"/>
                      <a:pt x="119" y="553"/>
                      <a:pt x="101" y="559"/>
                    </a:cubicBezTo>
                    <a:cubicBezTo>
                      <a:pt x="83" y="565"/>
                      <a:pt x="89" y="569"/>
                      <a:pt x="85" y="575"/>
                    </a:cubicBezTo>
                    <a:cubicBezTo>
                      <a:pt x="81" y="581"/>
                      <a:pt x="72" y="579"/>
                      <a:pt x="72" y="579"/>
                    </a:cubicBezTo>
                    <a:cubicBezTo>
                      <a:pt x="70" y="590"/>
                      <a:pt x="70" y="590"/>
                      <a:pt x="70" y="590"/>
                    </a:cubicBezTo>
                    <a:cubicBezTo>
                      <a:pt x="70" y="590"/>
                      <a:pt x="66" y="597"/>
                      <a:pt x="60" y="600"/>
                    </a:cubicBezTo>
                    <a:cubicBezTo>
                      <a:pt x="55" y="602"/>
                      <a:pt x="59" y="630"/>
                      <a:pt x="60" y="637"/>
                    </a:cubicBezTo>
                    <a:cubicBezTo>
                      <a:pt x="70" y="633"/>
                      <a:pt x="78" y="628"/>
                      <a:pt x="78" y="628"/>
                    </a:cubicBezTo>
                    <a:cubicBezTo>
                      <a:pt x="78" y="628"/>
                      <a:pt x="100" y="635"/>
                      <a:pt x="110" y="635"/>
                    </a:cubicBezTo>
                    <a:cubicBezTo>
                      <a:pt x="120" y="636"/>
                      <a:pt x="149" y="620"/>
                      <a:pt x="149" y="620"/>
                    </a:cubicBezTo>
                    <a:cubicBezTo>
                      <a:pt x="149" y="620"/>
                      <a:pt x="165" y="628"/>
                      <a:pt x="175" y="626"/>
                    </a:cubicBezTo>
                    <a:cubicBezTo>
                      <a:pt x="186" y="624"/>
                      <a:pt x="208" y="615"/>
                      <a:pt x="208" y="615"/>
                    </a:cubicBezTo>
                    <a:cubicBezTo>
                      <a:pt x="234" y="622"/>
                      <a:pt x="234" y="622"/>
                      <a:pt x="234" y="622"/>
                    </a:cubicBezTo>
                    <a:cubicBezTo>
                      <a:pt x="234" y="622"/>
                      <a:pt x="249" y="601"/>
                      <a:pt x="267" y="613"/>
                    </a:cubicBezTo>
                    <a:cubicBezTo>
                      <a:pt x="284" y="624"/>
                      <a:pt x="285" y="659"/>
                      <a:pt x="299" y="662"/>
                    </a:cubicBezTo>
                    <a:cubicBezTo>
                      <a:pt x="313" y="665"/>
                      <a:pt x="339" y="665"/>
                      <a:pt x="348" y="674"/>
                    </a:cubicBezTo>
                    <a:cubicBezTo>
                      <a:pt x="358" y="683"/>
                      <a:pt x="359" y="704"/>
                      <a:pt x="370" y="705"/>
                    </a:cubicBezTo>
                    <a:cubicBezTo>
                      <a:pt x="373" y="705"/>
                      <a:pt x="377" y="705"/>
                      <a:pt x="381" y="705"/>
                    </a:cubicBezTo>
                    <a:cubicBezTo>
                      <a:pt x="394" y="700"/>
                      <a:pt x="394" y="700"/>
                      <a:pt x="394" y="700"/>
                    </a:cubicBezTo>
                    <a:cubicBezTo>
                      <a:pt x="394" y="700"/>
                      <a:pt x="385" y="684"/>
                      <a:pt x="396" y="683"/>
                    </a:cubicBezTo>
                    <a:cubicBezTo>
                      <a:pt x="407" y="682"/>
                      <a:pt x="416" y="689"/>
                      <a:pt x="416" y="689"/>
                    </a:cubicBezTo>
                    <a:cubicBezTo>
                      <a:pt x="433" y="683"/>
                      <a:pt x="433" y="683"/>
                      <a:pt x="433" y="683"/>
                    </a:cubicBezTo>
                    <a:cubicBezTo>
                      <a:pt x="433" y="683"/>
                      <a:pt x="430" y="691"/>
                      <a:pt x="444" y="691"/>
                    </a:cubicBezTo>
                    <a:cubicBezTo>
                      <a:pt x="458" y="691"/>
                      <a:pt x="456" y="681"/>
                      <a:pt x="467" y="679"/>
                    </a:cubicBezTo>
                    <a:cubicBezTo>
                      <a:pt x="478" y="677"/>
                      <a:pt x="468" y="688"/>
                      <a:pt x="479" y="688"/>
                    </a:cubicBezTo>
                    <a:cubicBezTo>
                      <a:pt x="490" y="688"/>
                      <a:pt x="499" y="687"/>
                      <a:pt x="501" y="678"/>
                    </a:cubicBezTo>
                    <a:cubicBezTo>
                      <a:pt x="503" y="669"/>
                      <a:pt x="492" y="654"/>
                      <a:pt x="492" y="654"/>
                    </a:cubicBezTo>
                    <a:cubicBezTo>
                      <a:pt x="478" y="626"/>
                      <a:pt x="478" y="626"/>
                      <a:pt x="478" y="626"/>
                    </a:cubicBezTo>
                    <a:cubicBezTo>
                      <a:pt x="478" y="611"/>
                      <a:pt x="478" y="611"/>
                      <a:pt x="478" y="611"/>
                    </a:cubicBezTo>
                    <a:cubicBezTo>
                      <a:pt x="478" y="611"/>
                      <a:pt x="462" y="611"/>
                      <a:pt x="455" y="604"/>
                    </a:cubicBezTo>
                    <a:cubicBezTo>
                      <a:pt x="448" y="597"/>
                      <a:pt x="446" y="589"/>
                      <a:pt x="446" y="589"/>
                    </a:cubicBezTo>
                    <a:cubicBezTo>
                      <a:pt x="448" y="569"/>
                      <a:pt x="448" y="569"/>
                      <a:pt x="448" y="569"/>
                    </a:cubicBezTo>
                    <a:cubicBezTo>
                      <a:pt x="447" y="559"/>
                      <a:pt x="447" y="559"/>
                      <a:pt x="447" y="559"/>
                    </a:cubicBezTo>
                    <a:cubicBezTo>
                      <a:pt x="429" y="561"/>
                      <a:pt x="429" y="561"/>
                      <a:pt x="429" y="561"/>
                    </a:cubicBezTo>
                    <a:cubicBezTo>
                      <a:pt x="429" y="561"/>
                      <a:pt x="414" y="563"/>
                      <a:pt x="414" y="546"/>
                    </a:cubicBezTo>
                    <a:cubicBezTo>
                      <a:pt x="414" y="529"/>
                      <a:pt x="415" y="529"/>
                      <a:pt x="423" y="522"/>
                    </a:cubicBezTo>
                    <a:cubicBezTo>
                      <a:pt x="431" y="515"/>
                      <a:pt x="438" y="503"/>
                      <a:pt x="438" y="503"/>
                    </a:cubicBezTo>
                    <a:cubicBezTo>
                      <a:pt x="438" y="503"/>
                      <a:pt x="437" y="489"/>
                      <a:pt x="451" y="487"/>
                    </a:cubicBezTo>
                    <a:cubicBezTo>
                      <a:pt x="465" y="485"/>
                      <a:pt x="457" y="502"/>
                      <a:pt x="470" y="500"/>
                    </a:cubicBezTo>
                    <a:cubicBezTo>
                      <a:pt x="483" y="498"/>
                      <a:pt x="488" y="490"/>
                      <a:pt x="488" y="490"/>
                    </a:cubicBezTo>
                    <a:cubicBezTo>
                      <a:pt x="488" y="490"/>
                      <a:pt x="503" y="498"/>
                      <a:pt x="510" y="490"/>
                    </a:cubicBezTo>
                    <a:cubicBezTo>
                      <a:pt x="517" y="482"/>
                      <a:pt x="518" y="472"/>
                      <a:pt x="518" y="472"/>
                    </a:cubicBezTo>
                    <a:cubicBezTo>
                      <a:pt x="527" y="467"/>
                      <a:pt x="527" y="467"/>
                      <a:pt x="527" y="467"/>
                    </a:cubicBezTo>
                    <a:cubicBezTo>
                      <a:pt x="527" y="467"/>
                      <a:pt x="528" y="447"/>
                      <a:pt x="532" y="444"/>
                    </a:cubicBezTo>
                    <a:cubicBezTo>
                      <a:pt x="536" y="441"/>
                      <a:pt x="552" y="438"/>
                      <a:pt x="560" y="425"/>
                    </a:cubicBezTo>
                    <a:cubicBezTo>
                      <a:pt x="568" y="412"/>
                      <a:pt x="565" y="394"/>
                      <a:pt x="569" y="385"/>
                    </a:cubicBezTo>
                    <a:cubicBezTo>
                      <a:pt x="573" y="376"/>
                      <a:pt x="592" y="375"/>
                      <a:pt x="592" y="375"/>
                    </a:cubicBezTo>
                    <a:cubicBezTo>
                      <a:pt x="581" y="358"/>
                      <a:pt x="581" y="358"/>
                      <a:pt x="581" y="358"/>
                    </a:cubicBezTo>
                    <a:cubicBezTo>
                      <a:pt x="598" y="334"/>
                      <a:pt x="598" y="334"/>
                      <a:pt x="598" y="334"/>
                    </a:cubicBezTo>
                    <a:cubicBezTo>
                      <a:pt x="616" y="321"/>
                      <a:pt x="616" y="321"/>
                      <a:pt x="616" y="321"/>
                    </a:cubicBezTo>
                    <a:cubicBezTo>
                      <a:pt x="616" y="321"/>
                      <a:pt x="604" y="301"/>
                      <a:pt x="604" y="297"/>
                    </a:cubicBezTo>
                    <a:cubicBezTo>
                      <a:pt x="604" y="293"/>
                      <a:pt x="601" y="279"/>
                      <a:pt x="605" y="277"/>
                    </a:cubicBezTo>
                    <a:cubicBezTo>
                      <a:pt x="609" y="275"/>
                      <a:pt x="638" y="271"/>
                      <a:pt x="637" y="262"/>
                    </a:cubicBezTo>
                    <a:cubicBezTo>
                      <a:pt x="636" y="253"/>
                      <a:pt x="624" y="248"/>
                      <a:pt x="624" y="248"/>
                    </a:cubicBezTo>
                    <a:cubicBezTo>
                      <a:pt x="600" y="249"/>
                      <a:pt x="600" y="249"/>
                      <a:pt x="600" y="249"/>
                    </a:cubicBezTo>
                    <a:cubicBezTo>
                      <a:pt x="597" y="226"/>
                      <a:pt x="597" y="226"/>
                      <a:pt x="597" y="226"/>
                    </a:cubicBezTo>
                    <a:cubicBezTo>
                      <a:pt x="583" y="225"/>
                      <a:pt x="583" y="225"/>
                      <a:pt x="583" y="225"/>
                    </a:cubicBezTo>
                    <a:cubicBezTo>
                      <a:pt x="575" y="215"/>
                      <a:pt x="575" y="215"/>
                      <a:pt x="575" y="215"/>
                    </a:cubicBezTo>
                    <a:cubicBezTo>
                      <a:pt x="575" y="215"/>
                      <a:pt x="564" y="218"/>
                      <a:pt x="565" y="210"/>
                    </a:cubicBezTo>
                    <a:cubicBezTo>
                      <a:pt x="566" y="202"/>
                      <a:pt x="567" y="194"/>
                      <a:pt x="567" y="194"/>
                    </a:cubicBezTo>
                    <a:cubicBezTo>
                      <a:pt x="567" y="194"/>
                      <a:pt x="553" y="193"/>
                      <a:pt x="556" y="183"/>
                    </a:cubicBezTo>
                    <a:cubicBezTo>
                      <a:pt x="559" y="173"/>
                      <a:pt x="568" y="165"/>
                      <a:pt x="568" y="165"/>
                    </a:cubicBezTo>
                    <a:cubicBezTo>
                      <a:pt x="548" y="161"/>
                      <a:pt x="548" y="161"/>
                      <a:pt x="548" y="161"/>
                    </a:cubicBezTo>
                    <a:cubicBezTo>
                      <a:pt x="552" y="152"/>
                      <a:pt x="552" y="152"/>
                      <a:pt x="552" y="152"/>
                    </a:cubicBezTo>
                    <a:cubicBezTo>
                      <a:pt x="537" y="142"/>
                      <a:pt x="537" y="142"/>
                      <a:pt x="537" y="142"/>
                    </a:cubicBezTo>
                    <a:cubicBezTo>
                      <a:pt x="537" y="142"/>
                      <a:pt x="535" y="126"/>
                      <a:pt x="557" y="123"/>
                    </a:cubicBezTo>
                    <a:cubicBezTo>
                      <a:pt x="579" y="120"/>
                      <a:pt x="608" y="126"/>
                      <a:pt x="608" y="126"/>
                    </a:cubicBezTo>
                    <a:cubicBezTo>
                      <a:pt x="608" y="126"/>
                      <a:pt x="611" y="138"/>
                      <a:pt x="618" y="137"/>
                    </a:cubicBezTo>
                    <a:cubicBezTo>
                      <a:pt x="625" y="136"/>
                      <a:pt x="643" y="123"/>
                      <a:pt x="643" y="123"/>
                    </a:cubicBezTo>
                    <a:cubicBezTo>
                      <a:pt x="647" y="127"/>
                      <a:pt x="647" y="127"/>
                      <a:pt x="647" y="127"/>
                    </a:cubicBezTo>
                    <a:cubicBezTo>
                      <a:pt x="653" y="122"/>
                      <a:pt x="653" y="122"/>
                      <a:pt x="653" y="122"/>
                    </a:cubicBezTo>
                    <a:cubicBezTo>
                      <a:pt x="653" y="122"/>
                      <a:pt x="664" y="123"/>
                      <a:pt x="667" y="122"/>
                    </a:cubicBezTo>
                    <a:cubicBezTo>
                      <a:pt x="670" y="121"/>
                      <a:pt x="670" y="110"/>
                      <a:pt x="670" y="110"/>
                    </a:cubicBezTo>
                    <a:cubicBezTo>
                      <a:pt x="685" y="104"/>
                      <a:pt x="685" y="104"/>
                      <a:pt x="685" y="104"/>
                    </a:cubicBezTo>
                    <a:cubicBezTo>
                      <a:pt x="700" y="82"/>
                      <a:pt x="700" y="82"/>
                      <a:pt x="700" y="82"/>
                    </a:cubicBezTo>
                    <a:cubicBezTo>
                      <a:pt x="701" y="82"/>
                      <a:pt x="701" y="82"/>
                      <a:pt x="701" y="82"/>
                    </a:cubicBezTo>
                    <a:cubicBezTo>
                      <a:pt x="692" y="82"/>
                      <a:pt x="680" y="81"/>
                      <a:pt x="671" y="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0" name="Freeform 231"/>
              <p:cNvSpPr>
                <a:spLocks/>
              </p:cNvSpPr>
              <p:nvPr/>
            </p:nvSpPr>
            <p:spPr bwMode="gray">
              <a:xfrm>
                <a:off x="-2275" y="-14726"/>
                <a:ext cx="1072" cy="1045"/>
              </a:xfrm>
              <a:custGeom>
                <a:avLst/>
                <a:gdLst>
                  <a:gd name="T0" fmla="*/ 448 w 454"/>
                  <a:gd name="T1" fmla="*/ 378 h 442"/>
                  <a:gd name="T2" fmla="*/ 432 w 454"/>
                  <a:gd name="T3" fmla="*/ 365 h 442"/>
                  <a:gd name="T4" fmla="*/ 428 w 454"/>
                  <a:gd name="T5" fmla="*/ 346 h 442"/>
                  <a:gd name="T6" fmla="*/ 415 w 454"/>
                  <a:gd name="T7" fmla="*/ 340 h 442"/>
                  <a:gd name="T8" fmla="*/ 415 w 454"/>
                  <a:gd name="T9" fmla="*/ 295 h 442"/>
                  <a:gd name="T10" fmla="*/ 393 w 454"/>
                  <a:gd name="T11" fmla="*/ 270 h 442"/>
                  <a:gd name="T12" fmla="*/ 380 w 454"/>
                  <a:gd name="T13" fmla="*/ 258 h 442"/>
                  <a:gd name="T14" fmla="*/ 348 w 454"/>
                  <a:gd name="T15" fmla="*/ 240 h 442"/>
                  <a:gd name="T16" fmla="*/ 335 w 454"/>
                  <a:gd name="T17" fmla="*/ 239 h 442"/>
                  <a:gd name="T18" fmla="*/ 335 w 454"/>
                  <a:gd name="T19" fmla="*/ 212 h 442"/>
                  <a:gd name="T20" fmla="*/ 291 w 454"/>
                  <a:gd name="T21" fmla="*/ 182 h 442"/>
                  <a:gd name="T22" fmla="*/ 299 w 454"/>
                  <a:gd name="T23" fmla="*/ 168 h 442"/>
                  <a:gd name="T24" fmla="*/ 291 w 454"/>
                  <a:gd name="T25" fmla="*/ 154 h 442"/>
                  <a:gd name="T26" fmla="*/ 305 w 454"/>
                  <a:gd name="T27" fmla="*/ 148 h 442"/>
                  <a:gd name="T28" fmla="*/ 304 w 454"/>
                  <a:gd name="T29" fmla="*/ 135 h 442"/>
                  <a:gd name="T30" fmla="*/ 305 w 454"/>
                  <a:gd name="T31" fmla="*/ 126 h 442"/>
                  <a:gd name="T32" fmla="*/ 318 w 454"/>
                  <a:gd name="T33" fmla="*/ 118 h 442"/>
                  <a:gd name="T34" fmla="*/ 307 w 454"/>
                  <a:gd name="T35" fmla="*/ 97 h 442"/>
                  <a:gd name="T36" fmla="*/ 318 w 454"/>
                  <a:gd name="T37" fmla="*/ 80 h 442"/>
                  <a:gd name="T38" fmla="*/ 299 w 454"/>
                  <a:gd name="T39" fmla="*/ 85 h 442"/>
                  <a:gd name="T40" fmla="*/ 288 w 454"/>
                  <a:gd name="T41" fmla="*/ 73 h 442"/>
                  <a:gd name="T42" fmla="*/ 274 w 454"/>
                  <a:gd name="T43" fmla="*/ 71 h 442"/>
                  <a:gd name="T44" fmla="*/ 265 w 454"/>
                  <a:gd name="T45" fmla="*/ 50 h 442"/>
                  <a:gd name="T46" fmla="*/ 249 w 454"/>
                  <a:gd name="T47" fmla="*/ 8 h 442"/>
                  <a:gd name="T48" fmla="*/ 222 w 454"/>
                  <a:gd name="T49" fmla="*/ 19 h 442"/>
                  <a:gd name="T50" fmla="*/ 210 w 454"/>
                  <a:gd name="T51" fmla="*/ 1 h 442"/>
                  <a:gd name="T52" fmla="*/ 196 w 454"/>
                  <a:gd name="T53" fmla="*/ 10 h 442"/>
                  <a:gd name="T54" fmla="*/ 179 w 454"/>
                  <a:gd name="T55" fmla="*/ 1 h 442"/>
                  <a:gd name="T56" fmla="*/ 153 w 454"/>
                  <a:gd name="T57" fmla="*/ 1 h 442"/>
                  <a:gd name="T58" fmla="*/ 142 w 454"/>
                  <a:gd name="T59" fmla="*/ 17 h 442"/>
                  <a:gd name="T60" fmla="*/ 140 w 454"/>
                  <a:gd name="T61" fmla="*/ 17 h 442"/>
                  <a:gd name="T62" fmla="*/ 124 w 454"/>
                  <a:gd name="T63" fmla="*/ 37 h 442"/>
                  <a:gd name="T64" fmla="*/ 92 w 454"/>
                  <a:gd name="T65" fmla="*/ 53 h 442"/>
                  <a:gd name="T66" fmla="*/ 103 w 454"/>
                  <a:gd name="T67" fmla="*/ 75 h 442"/>
                  <a:gd name="T68" fmla="*/ 107 w 454"/>
                  <a:gd name="T69" fmla="*/ 110 h 442"/>
                  <a:gd name="T70" fmla="*/ 98 w 454"/>
                  <a:gd name="T71" fmla="*/ 129 h 442"/>
                  <a:gd name="T72" fmla="*/ 104 w 454"/>
                  <a:gd name="T73" fmla="*/ 154 h 442"/>
                  <a:gd name="T74" fmla="*/ 43 w 454"/>
                  <a:gd name="T75" fmla="*/ 181 h 442"/>
                  <a:gd name="T76" fmla="*/ 0 w 454"/>
                  <a:gd name="T77" fmla="*/ 216 h 442"/>
                  <a:gd name="T78" fmla="*/ 0 w 454"/>
                  <a:gd name="T79" fmla="*/ 216 h 442"/>
                  <a:gd name="T80" fmla="*/ 12 w 454"/>
                  <a:gd name="T81" fmla="*/ 246 h 442"/>
                  <a:gd name="T82" fmla="*/ 12 w 454"/>
                  <a:gd name="T83" fmla="*/ 260 h 442"/>
                  <a:gd name="T84" fmla="*/ 29 w 454"/>
                  <a:gd name="T85" fmla="*/ 269 h 442"/>
                  <a:gd name="T86" fmla="*/ 28 w 454"/>
                  <a:gd name="T87" fmla="*/ 278 h 442"/>
                  <a:gd name="T88" fmla="*/ 44 w 454"/>
                  <a:gd name="T89" fmla="*/ 287 h 442"/>
                  <a:gd name="T90" fmla="*/ 78 w 454"/>
                  <a:gd name="T91" fmla="*/ 287 h 442"/>
                  <a:gd name="T92" fmla="*/ 127 w 454"/>
                  <a:gd name="T93" fmla="*/ 321 h 442"/>
                  <a:gd name="T94" fmla="*/ 160 w 454"/>
                  <a:gd name="T95" fmla="*/ 341 h 442"/>
                  <a:gd name="T96" fmla="*/ 288 w 454"/>
                  <a:gd name="T97" fmla="*/ 438 h 442"/>
                  <a:gd name="T98" fmla="*/ 376 w 454"/>
                  <a:gd name="T99" fmla="*/ 442 h 442"/>
                  <a:gd name="T100" fmla="*/ 376 w 454"/>
                  <a:gd name="T101" fmla="*/ 442 h 442"/>
                  <a:gd name="T102" fmla="*/ 387 w 454"/>
                  <a:gd name="T103" fmla="*/ 422 h 442"/>
                  <a:gd name="T104" fmla="*/ 396 w 454"/>
                  <a:gd name="T105" fmla="*/ 395 h 442"/>
                  <a:gd name="T106" fmla="*/ 411 w 454"/>
                  <a:gd name="T107" fmla="*/ 393 h 442"/>
                  <a:gd name="T108" fmla="*/ 431 w 454"/>
                  <a:gd name="T109" fmla="*/ 393 h 442"/>
                  <a:gd name="T110" fmla="*/ 433 w 454"/>
                  <a:gd name="T111" fmla="*/ 398 h 442"/>
                  <a:gd name="T112" fmla="*/ 451 w 454"/>
                  <a:gd name="T113" fmla="*/ 392 h 442"/>
                  <a:gd name="T114" fmla="*/ 454 w 454"/>
                  <a:gd name="T115" fmla="*/ 387 h 442"/>
                  <a:gd name="T116" fmla="*/ 448 w 454"/>
                  <a:gd name="T117"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442">
                    <a:moveTo>
                      <a:pt x="448" y="378"/>
                    </a:moveTo>
                    <a:cubicBezTo>
                      <a:pt x="447" y="369"/>
                      <a:pt x="432" y="365"/>
                      <a:pt x="432" y="365"/>
                    </a:cubicBezTo>
                    <a:cubicBezTo>
                      <a:pt x="428" y="346"/>
                      <a:pt x="428" y="346"/>
                      <a:pt x="428" y="346"/>
                    </a:cubicBezTo>
                    <a:cubicBezTo>
                      <a:pt x="428" y="346"/>
                      <a:pt x="423" y="346"/>
                      <a:pt x="415" y="340"/>
                    </a:cubicBezTo>
                    <a:cubicBezTo>
                      <a:pt x="407" y="334"/>
                      <a:pt x="415" y="295"/>
                      <a:pt x="415" y="295"/>
                    </a:cubicBezTo>
                    <a:cubicBezTo>
                      <a:pt x="393" y="270"/>
                      <a:pt x="393" y="270"/>
                      <a:pt x="393" y="270"/>
                    </a:cubicBezTo>
                    <a:cubicBezTo>
                      <a:pt x="393" y="270"/>
                      <a:pt x="391" y="258"/>
                      <a:pt x="380" y="258"/>
                    </a:cubicBezTo>
                    <a:cubicBezTo>
                      <a:pt x="369" y="258"/>
                      <a:pt x="348" y="240"/>
                      <a:pt x="348" y="240"/>
                    </a:cubicBezTo>
                    <a:cubicBezTo>
                      <a:pt x="335" y="239"/>
                      <a:pt x="335" y="239"/>
                      <a:pt x="335" y="239"/>
                    </a:cubicBezTo>
                    <a:cubicBezTo>
                      <a:pt x="335" y="212"/>
                      <a:pt x="335" y="212"/>
                      <a:pt x="335" y="212"/>
                    </a:cubicBezTo>
                    <a:cubicBezTo>
                      <a:pt x="335" y="212"/>
                      <a:pt x="293" y="191"/>
                      <a:pt x="291" y="182"/>
                    </a:cubicBezTo>
                    <a:cubicBezTo>
                      <a:pt x="289" y="173"/>
                      <a:pt x="299" y="168"/>
                      <a:pt x="299" y="168"/>
                    </a:cubicBezTo>
                    <a:cubicBezTo>
                      <a:pt x="299" y="168"/>
                      <a:pt x="290" y="161"/>
                      <a:pt x="291" y="154"/>
                    </a:cubicBezTo>
                    <a:cubicBezTo>
                      <a:pt x="292" y="147"/>
                      <a:pt x="305" y="148"/>
                      <a:pt x="305" y="148"/>
                    </a:cubicBezTo>
                    <a:cubicBezTo>
                      <a:pt x="304" y="135"/>
                      <a:pt x="304" y="135"/>
                      <a:pt x="304" y="135"/>
                    </a:cubicBezTo>
                    <a:cubicBezTo>
                      <a:pt x="305" y="126"/>
                      <a:pt x="305" y="126"/>
                      <a:pt x="305" y="126"/>
                    </a:cubicBezTo>
                    <a:cubicBezTo>
                      <a:pt x="305" y="126"/>
                      <a:pt x="315" y="126"/>
                      <a:pt x="318" y="118"/>
                    </a:cubicBezTo>
                    <a:cubicBezTo>
                      <a:pt x="321" y="110"/>
                      <a:pt x="307" y="101"/>
                      <a:pt x="307" y="97"/>
                    </a:cubicBezTo>
                    <a:cubicBezTo>
                      <a:pt x="307" y="93"/>
                      <a:pt x="323" y="84"/>
                      <a:pt x="318" y="80"/>
                    </a:cubicBezTo>
                    <a:cubicBezTo>
                      <a:pt x="313" y="76"/>
                      <a:pt x="299" y="85"/>
                      <a:pt x="299" y="85"/>
                    </a:cubicBezTo>
                    <a:cubicBezTo>
                      <a:pt x="288" y="73"/>
                      <a:pt x="288" y="73"/>
                      <a:pt x="288" y="73"/>
                    </a:cubicBezTo>
                    <a:cubicBezTo>
                      <a:pt x="274" y="71"/>
                      <a:pt x="274" y="71"/>
                      <a:pt x="274" y="71"/>
                    </a:cubicBezTo>
                    <a:cubicBezTo>
                      <a:pt x="274" y="71"/>
                      <a:pt x="277" y="61"/>
                      <a:pt x="265" y="50"/>
                    </a:cubicBezTo>
                    <a:cubicBezTo>
                      <a:pt x="256" y="42"/>
                      <a:pt x="251" y="19"/>
                      <a:pt x="249" y="8"/>
                    </a:cubicBezTo>
                    <a:cubicBezTo>
                      <a:pt x="222" y="19"/>
                      <a:pt x="222" y="19"/>
                      <a:pt x="222" y="19"/>
                    </a:cubicBezTo>
                    <a:cubicBezTo>
                      <a:pt x="222" y="19"/>
                      <a:pt x="224" y="2"/>
                      <a:pt x="210" y="1"/>
                    </a:cubicBezTo>
                    <a:cubicBezTo>
                      <a:pt x="196" y="0"/>
                      <a:pt x="204" y="8"/>
                      <a:pt x="196" y="10"/>
                    </a:cubicBezTo>
                    <a:cubicBezTo>
                      <a:pt x="188" y="12"/>
                      <a:pt x="179" y="1"/>
                      <a:pt x="179" y="1"/>
                    </a:cubicBezTo>
                    <a:cubicBezTo>
                      <a:pt x="153" y="1"/>
                      <a:pt x="153" y="1"/>
                      <a:pt x="153" y="1"/>
                    </a:cubicBezTo>
                    <a:cubicBezTo>
                      <a:pt x="153" y="1"/>
                      <a:pt x="154" y="14"/>
                      <a:pt x="142" y="17"/>
                    </a:cubicBezTo>
                    <a:cubicBezTo>
                      <a:pt x="141" y="17"/>
                      <a:pt x="141" y="17"/>
                      <a:pt x="140" y="17"/>
                    </a:cubicBezTo>
                    <a:cubicBezTo>
                      <a:pt x="138" y="24"/>
                      <a:pt x="133" y="33"/>
                      <a:pt x="124" y="37"/>
                    </a:cubicBezTo>
                    <a:cubicBezTo>
                      <a:pt x="108" y="44"/>
                      <a:pt x="96" y="39"/>
                      <a:pt x="92" y="53"/>
                    </a:cubicBezTo>
                    <a:cubicBezTo>
                      <a:pt x="88" y="67"/>
                      <a:pt x="103" y="75"/>
                      <a:pt x="103" y="75"/>
                    </a:cubicBezTo>
                    <a:cubicBezTo>
                      <a:pt x="103" y="75"/>
                      <a:pt x="111" y="105"/>
                      <a:pt x="107" y="110"/>
                    </a:cubicBezTo>
                    <a:cubicBezTo>
                      <a:pt x="103" y="115"/>
                      <a:pt x="97" y="122"/>
                      <a:pt x="98" y="129"/>
                    </a:cubicBezTo>
                    <a:cubicBezTo>
                      <a:pt x="99" y="136"/>
                      <a:pt x="116" y="145"/>
                      <a:pt x="104" y="154"/>
                    </a:cubicBezTo>
                    <a:cubicBezTo>
                      <a:pt x="92" y="163"/>
                      <a:pt x="43" y="181"/>
                      <a:pt x="43" y="181"/>
                    </a:cubicBezTo>
                    <a:cubicBezTo>
                      <a:pt x="0" y="216"/>
                      <a:pt x="0" y="216"/>
                      <a:pt x="0" y="216"/>
                    </a:cubicBezTo>
                    <a:cubicBezTo>
                      <a:pt x="0" y="216"/>
                      <a:pt x="0" y="216"/>
                      <a:pt x="0" y="216"/>
                    </a:cubicBezTo>
                    <a:cubicBezTo>
                      <a:pt x="12" y="246"/>
                      <a:pt x="12" y="246"/>
                      <a:pt x="12" y="246"/>
                    </a:cubicBezTo>
                    <a:cubicBezTo>
                      <a:pt x="12" y="260"/>
                      <a:pt x="12" y="260"/>
                      <a:pt x="12" y="260"/>
                    </a:cubicBezTo>
                    <a:cubicBezTo>
                      <a:pt x="29" y="269"/>
                      <a:pt x="29" y="269"/>
                      <a:pt x="29" y="269"/>
                    </a:cubicBezTo>
                    <a:cubicBezTo>
                      <a:pt x="28" y="278"/>
                      <a:pt x="28" y="278"/>
                      <a:pt x="28" y="278"/>
                    </a:cubicBezTo>
                    <a:cubicBezTo>
                      <a:pt x="28" y="278"/>
                      <a:pt x="35" y="288"/>
                      <a:pt x="44" y="287"/>
                    </a:cubicBezTo>
                    <a:cubicBezTo>
                      <a:pt x="53" y="286"/>
                      <a:pt x="78" y="287"/>
                      <a:pt x="78" y="287"/>
                    </a:cubicBezTo>
                    <a:cubicBezTo>
                      <a:pt x="78" y="287"/>
                      <a:pt x="115" y="315"/>
                      <a:pt x="127" y="321"/>
                    </a:cubicBezTo>
                    <a:cubicBezTo>
                      <a:pt x="139" y="327"/>
                      <a:pt x="160" y="341"/>
                      <a:pt x="160" y="341"/>
                    </a:cubicBezTo>
                    <a:cubicBezTo>
                      <a:pt x="288" y="438"/>
                      <a:pt x="288" y="438"/>
                      <a:pt x="288" y="438"/>
                    </a:cubicBezTo>
                    <a:cubicBezTo>
                      <a:pt x="288" y="438"/>
                      <a:pt x="339" y="439"/>
                      <a:pt x="376" y="442"/>
                    </a:cubicBezTo>
                    <a:cubicBezTo>
                      <a:pt x="376" y="442"/>
                      <a:pt x="376" y="442"/>
                      <a:pt x="376" y="442"/>
                    </a:cubicBezTo>
                    <a:cubicBezTo>
                      <a:pt x="379" y="438"/>
                      <a:pt x="386" y="431"/>
                      <a:pt x="387" y="422"/>
                    </a:cubicBezTo>
                    <a:cubicBezTo>
                      <a:pt x="389" y="410"/>
                      <a:pt x="396" y="395"/>
                      <a:pt x="396" y="395"/>
                    </a:cubicBezTo>
                    <a:cubicBezTo>
                      <a:pt x="411" y="393"/>
                      <a:pt x="411" y="393"/>
                      <a:pt x="411" y="393"/>
                    </a:cubicBezTo>
                    <a:cubicBezTo>
                      <a:pt x="431" y="393"/>
                      <a:pt x="431" y="393"/>
                      <a:pt x="431" y="393"/>
                    </a:cubicBezTo>
                    <a:cubicBezTo>
                      <a:pt x="433" y="398"/>
                      <a:pt x="433" y="398"/>
                      <a:pt x="433" y="398"/>
                    </a:cubicBezTo>
                    <a:cubicBezTo>
                      <a:pt x="451" y="392"/>
                      <a:pt x="451" y="392"/>
                      <a:pt x="451" y="392"/>
                    </a:cubicBezTo>
                    <a:cubicBezTo>
                      <a:pt x="454" y="387"/>
                      <a:pt x="454" y="387"/>
                      <a:pt x="454" y="387"/>
                    </a:cubicBezTo>
                    <a:cubicBezTo>
                      <a:pt x="451" y="384"/>
                      <a:pt x="448" y="381"/>
                      <a:pt x="448" y="37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1" name="Freeform 232"/>
              <p:cNvSpPr>
                <a:spLocks/>
              </p:cNvSpPr>
              <p:nvPr/>
            </p:nvSpPr>
            <p:spPr bwMode="gray">
              <a:xfrm>
                <a:off x="-1387" y="-13797"/>
                <a:ext cx="210" cy="191"/>
              </a:xfrm>
              <a:custGeom>
                <a:avLst/>
                <a:gdLst>
                  <a:gd name="T0" fmla="*/ 35 w 89"/>
                  <a:gd name="T1" fmla="*/ 0 h 81"/>
                  <a:gd name="T2" fmla="*/ 20 w 89"/>
                  <a:gd name="T3" fmla="*/ 2 h 81"/>
                  <a:gd name="T4" fmla="*/ 11 w 89"/>
                  <a:gd name="T5" fmla="*/ 29 h 81"/>
                  <a:gd name="T6" fmla="*/ 0 w 89"/>
                  <a:gd name="T7" fmla="*/ 49 h 81"/>
                  <a:gd name="T8" fmla="*/ 40 w 89"/>
                  <a:gd name="T9" fmla="*/ 55 h 81"/>
                  <a:gd name="T10" fmla="*/ 50 w 89"/>
                  <a:gd name="T11" fmla="*/ 81 h 81"/>
                  <a:gd name="T12" fmla="*/ 89 w 89"/>
                  <a:gd name="T13" fmla="*/ 80 h 81"/>
                  <a:gd name="T14" fmla="*/ 64 w 89"/>
                  <a:gd name="T15" fmla="*/ 47 h 81"/>
                  <a:gd name="T16" fmla="*/ 64 w 89"/>
                  <a:gd name="T17" fmla="*/ 46 h 81"/>
                  <a:gd name="T18" fmla="*/ 56 w 89"/>
                  <a:gd name="T19" fmla="*/ 41 h 81"/>
                  <a:gd name="T20" fmla="*/ 55 w 89"/>
                  <a:gd name="T21" fmla="*/ 27 h 81"/>
                  <a:gd name="T22" fmla="*/ 73 w 89"/>
                  <a:gd name="T23" fmla="*/ 25 h 81"/>
                  <a:gd name="T24" fmla="*/ 77 w 89"/>
                  <a:gd name="T25" fmla="*/ 16 h 81"/>
                  <a:gd name="T26" fmla="*/ 68 w 89"/>
                  <a:gd name="T27" fmla="*/ 8 h 81"/>
                  <a:gd name="T28" fmla="*/ 59 w 89"/>
                  <a:gd name="T29" fmla="*/ 13 h 81"/>
                  <a:gd name="T30" fmla="*/ 55 w 89"/>
                  <a:gd name="T31" fmla="*/ 0 h 81"/>
                  <a:gd name="T32" fmla="*/ 35 w 89"/>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1">
                    <a:moveTo>
                      <a:pt x="35" y="0"/>
                    </a:moveTo>
                    <a:cubicBezTo>
                      <a:pt x="20" y="2"/>
                      <a:pt x="20" y="2"/>
                      <a:pt x="20" y="2"/>
                    </a:cubicBezTo>
                    <a:cubicBezTo>
                      <a:pt x="20" y="2"/>
                      <a:pt x="13" y="17"/>
                      <a:pt x="11" y="29"/>
                    </a:cubicBezTo>
                    <a:cubicBezTo>
                      <a:pt x="10" y="38"/>
                      <a:pt x="3" y="45"/>
                      <a:pt x="0" y="49"/>
                    </a:cubicBezTo>
                    <a:cubicBezTo>
                      <a:pt x="21" y="50"/>
                      <a:pt x="38" y="52"/>
                      <a:pt x="40" y="55"/>
                    </a:cubicBezTo>
                    <a:cubicBezTo>
                      <a:pt x="46" y="62"/>
                      <a:pt x="36" y="80"/>
                      <a:pt x="50" y="81"/>
                    </a:cubicBezTo>
                    <a:cubicBezTo>
                      <a:pt x="58" y="81"/>
                      <a:pt x="76" y="81"/>
                      <a:pt x="89" y="80"/>
                    </a:cubicBezTo>
                    <a:cubicBezTo>
                      <a:pt x="79" y="72"/>
                      <a:pt x="63" y="58"/>
                      <a:pt x="64" y="47"/>
                    </a:cubicBezTo>
                    <a:cubicBezTo>
                      <a:pt x="64" y="47"/>
                      <a:pt x="64" y="47"/>
                      <a:pt x="64" y="46"/>
                    </a:cubicBezTo>
                    <a:cubicBezTo>
                      <a:pt x="56" y="41"/>
                      <a:pt x="56" y="41"/>
                      <a:pt x="56" y="41"/>
                    </a:cubicBezTo>
                    <a:cubicBezTo>
                      <a:pt x="55" y="27"/>
                      <a:pt x="55" y="27"/>
                      <a:pt x="55" y="27"/>
                    </a:cubicBezTo>
                    <a:cubicBezTo>
                      <a:pt x="55" y="27"/>
                      <a:pt x="69" y="25"/>
                      <a:pt x="73" y="25"/>
                    </a:cubicBezTo>
                    <a:cubicBezTo>
                      <a:pt x="77" y="25"/>
                      <a:pt x="77" y="16"/>
                      <a:pt x="77" y="16"/>
                    </a:cubicBezTo>
                    <a:cubicBezTo>
                      <a:pt x="77" y="16"/>
                      <a:pt x="77" y="8"/>
                      <a:pt x="68" y="8"/>
                    </a:cubicBezTo>
                    <a:cubicBezTo>
                      <a:pt x="59" y="8"/>
                      <a:pt x="59" y="13"/>
                      <a:pt x="59" y="13"/>
                    </a:cubicBezTo>
                    <a:cubicBezTo>
                      <a:pt x="55" y="0"/>
                      <a:pt x="55" y="0"/>
                      <a:pt x="55" y="0"/>
                    </a:cubicBezTo>
                    <a:lnTo>
                      <a:pt x="35" y="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2" name="Freeform 233"/>
              <p:cNvSpPr>
                <a:spLocks/>
              </p:cNvSpPr>
              <p:nvPr/>
            </p:nvSpPr>
            <p:spPr bwMode="gray">
              <a:xfrm>
                <a:off x="-1815" y="-15037"/>
                <a:ext cx="2266" cy="1864"/>
              </a:xfrm>
              <a:custGeom>
                <a:avLst/>
                <a:gdLst>
                  <a:gd name="T0" fmla="*/ 900 w 959"/>
                  <a:gd name="T1" fmla="*/ 739 h 789"/>
                  <a:gd name="T2" fmla="*/ 931 w 959"/>
                  <a:gd name="T3" fmla="*/ 708 h 789"/>
                  <a:gd name="T4" fmla="*/ 933 w 959"/>
                  <a:gd name="T5" fmla="*/ 673 h 789"/>
                  <a:gd name="T6" fmla="*/ 929 w 959"/>
                  <a:gd name="T7" fmla="*/ 621 h 789"/>
                  <a:gd name="T8" fmla="*/ 884 w 959"/>
                  <a:gd name="T9" fmla="*/ 609 h 789"/>
                  <a:gd name="T10" fmla="*/ 825 w 959"/>
                  <a:gd name="T11" fmla="*/ 533 h 789"/>
                  <a:gd name="T12" fmla="*/ 839 w 959"/>
                  <a:gd name="T13" fmla="*/ 453 h 789"/>
                  <a:gd name="T14" fmla="*/ 784 w 959"/>
                  <a:gd name="T15" fmla="*/ 364 h 789"/>
                  <a:gd name="T16" fmla="*/ 780 w 959"/>
                  <a:gd name="T17" fmla="*/ 315 h 789"/>
                  <a:gd name="T18" fmla="*/ 784 w 959"/>
                  <a:gd name="T19" fmla="*/ 280 h 789"/>
                  <a:gd name="T20" fmla="*/ 799 w 959"/>
                  <a:gd name="T21" fmla="*/ 225 h 789"/>
                  <a:gd name="T22" fmla="*/ 786 w 959"/>
                  <a:gd name="T23" fmla="*/ 189 h 789"/>
                  <a:gd name="T24" fmla="*/ 723 w 959"/>
                  <a:gd name="T25" fmla="*/ 149 h 789"/>
                  <a:gd name="T26" fmla="*/ 648 w 959"/>
                  <a:gd name="T27" fmla="*/ 116 h 789"/>
                  <a:gd name="T28" fmla="*/ 602 w 959"/>
                  <a:gd name="T29" fmla="*/ 103 h 789"/>
                  <a:gd name="T30" fmla="*/ 556 w 959"/>
                  <a:gd name="T31" fmla="*/ 85 h 789"/>
                  <a:gd name="T32" fmla="*/ 487 w 959"/>
                  <a:gd name="T33" fmla="*/ 115 h 789"/>
                  <a:gd name="T34" fmla="*/ 452 w 959"/>
                  <a:gd name="T35" fmla="*/ 133 h 789"/>
                  <a:gd name="T36" fmla="*/ 399 w 959"/>
                  <a:gd name="T37" fmla="*/ 164 h 789"/>
                  <a:gd name="T38" fmla="*/ 309 w 959"/>
                  <a:gd name="T39" fmla="*/ 155 h 789"/>
                  <a:gd name="T40" fmla="*/ 233 w 959"/>
                  <a:gd name="T41" fmla="*/ 110 h 789"/>
                  <a:gd name="T42" fmla="*/ 199 w 959"/>
                  <a:gd name="T43" fmla="*/ 69 h 789"/>
                  <a:gd name="T44" fmla="*/ 181 w 959"/>
                  <a:gd name="T45" fmla="*/ 33 h 789"/>
                  <a:gd name="T46" fmla="*/ 128 w 959"/>
                  <a:gd name="T47" fmla="*/ 35 h 789"/>
                  <a:gd name="T48" fmla="*/ 45 w 959"/>
                  <a:gd name="T49" fmla="*/ 30 h 789"/>
                  <a:gd name="T50" fmla="*/ 0 w 959"/>
                  <a:gd name="T51" fmla="*/ 24 h 789"/>
                  <a:gd name="T52" fmla="*/ 24 w 959"/>
                  <a:gd name="T53" fmla="*/ 78 h 789"/>
                  <a:gd name="T54" fmla="*/ 37 w 959"/>
                  <a:gd name="T55" fmla="*/ 129 h 789"/>
                  <a:gd name="T56" fmla="*/ 79 w 959"/>
                  <a:gd name="T57" fmla="*/ 203 h 789"/>
                  <a:gd name="T58" fmla="*/ 123 w 959"/>
                  <a:gd name="T59" fmla="*/ 212 h 789"/>
                  <a:gd name="T60" fmla="*/ 110 w 959"/>
                  <a:gd name="T61" fmla="*/ 258 h 789"/>
                  <a:gd name="T62" fmla="*/ 96 w 959"/>
                  <a:gd name="T63" fmla="*/ 286 h 789"/>
                  <a:gd name="T64" fmla="*/ 140 w 959"/>
                  <a:gd name="T65" fmla="*/ 344 h 789"/>
                  <a:gd name="T66" fmla="*/ 185 w 959"/>
                  <a:gd name="T67" fmla="*/ 390 h 789"/>
                  <a:gd name="T68" fmla="*/ 220 w 959"/>
                  <a:gd name="T69" fmla="*/ 472 h 789"/>
                  <a:gd name="T70" fmla="*/ 253 w 959"/>
                  <a:gd name="T71" fmla="*/ 510 h 789"/>
                  <a:gd name="T72" fmla="*/ 298 w 959"/>
                  <a:gd name="T73" fmla="*/ 516 h 789"/>
                  <a:gd name="T74" fmla="*/ 316 w 959"/>
                  <a:gd name="T75" fmla="*/ 524 h 789"/>
                  <a:gd name="T76" fmla="*/ 338 w 959"/>
                  <a:gd name="T77" fmla="*/ 541 h 789"/>
                  <a:gd name="T78" fmla="*/ 371 w 959"/>
                  <a:gd name="T79" fmla="*/ 583 h 789"/>
                  <a:gd name="T80" fmla="*/ 387 w 959"/>
                  <a:gd name="T81" fmla="*/ 600 h 789"/>
                  <a:gd name="T82" fmla="*/ 431 w 959"/>
                  <a:gd name="T83" fmla="*/ 644 h 789"/>
                  <a:gd name="T84" fmla="*/ 526 w 959"/>
                  <a:gd name="T85" fmla="*/ 703 h 789"/>
                  <a:gd name="T86" fmla="*/ 565 w 959"/>
                  <a:gd name="T87" fmla="*/ 715 h 789"/>
                  <a:gd name="T88" fmla="*/ 606 w 959"/>
                  <a:gd name="T89" fmla="*/ 691 h 789"/>
                  <a:gd name="T90" fmla="*/ 641 w 959"/>
                  <a:gd name="T91" fmla="*/ 682 h 789"/>
                  <a:gd name="T92" fmla="*/ 718 w 959"/>
                  <a:gd name="T93" fmla="*/ 752 h 789"/>
                  <a:gd name="T94" fmla="*/ 805 w 959"/>
                  <a:gd name="T95" fmla="*/ 781 h 789"/>
                  <a:gd name="T96" fmla="*/ 889 w 959"/>
                  <a:gd name="T97" fmla="*/ 7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9" h="789">
                    <a:moveTo>
                      <a:pt x="890" y="786"/>
                    </a:moveTo>
                    <a:cubicBezTo>
                      <a:pt x="889" y="779"/>
                      <a:pt x="885" y="751"/>
                      <a:pt x="890" y="749"/>
                    </a:cubicBezTo>
                    <a:cubicBezTo>
                      <a:pt x="896" y="746"/>
                      <a:pt x="900" y="739"/>
                      <a:pt x="900" y="739"/>
                    </a:cubicBezTo>
                    <a:cubicBezTo>
                      <a:pt x="902" y="728"/>
                      <a:pt x="902" y="728"/>
                      <a:pt x="902" y="728"/>
                    </a:cubicBezTo>
                    <a:cubicBezTo>
                      <a:pt x="902" y="728"/>
                      <a:pt x="911" y="730"/>
                      <a:pt x="915" y="724"/>
                    </a:cubicBezTo>
                    <a:cubicBezTo>
                      <a:pt x="919" y="718"/>
                      <a:pt x="913" y="714"/>
                      <a:pt x="931" y="708"/>
                    </a:cubicBezTo>
                    <a:cubicBezTo>
                      <a:pt x="949" y="702"/>
                      <a:pt x="951" y="715"/>
                      <a:pt x="955" y="710"/>
                    </a:cubicBezTo>
                    <a:cubicBezTo>
                      <a:pt x="959" y="705"/>
                      <a:pt x="958" y="689"/>
                      <a:pt x="950" y="678"/>
                    </a:cubicBezTo>
                    <a:cubicBezTo>
                      <a:pt x="942" y="667"/>
                      <a:pt x="936" y="680"/>
                      <a:pt x="933" y="673"/>
                    </a:cubicBezTo>
                    <a:cubicBezTo>
                      <a:pt x="930" y="666"/>
                      <a:pt x="931" y="643"/>
                      <a:pt x="931" y="643"/>
                    </a:cubicBezTo>
                    <a:cubicBezTo>
                      <a:pt x="928" y="641"/>
                      <a:pt x="928" y="641"/>
                      <a:pt x="928" y="641"/>
                    </a:cubicBezTo>
                    <a:cubicBezTo>
                      <a:pt x="929" y="621"/>
                      <a:pt x="929" y="621"/>
                      <a:pt x="929" y="621"/>
                    </a:cubicBezTo>
                    <a:cubicBezTo>
                      <a:pt x="916" y="622"/>
                      <a:pt x="916" y="622"/>
                      <a:pt x="916" y="622"/>
                    </a:cubicBezTo>
                    <a:cubicBezTo>
                      <a:pt x="907" y="611"/>
                      <a:pt x="907" y="611"/>
                      <a:pt x="907" y="611"/>
                    </a:cubicBezTo>
                    <a:cubicBezTo>
                      <a:pt x="907" y="611"/>
                      <a:pt x="892" y="619"/>
                      <a:pt x="884" y="609"/>
                    </a:cubicBezTo>
                    <a:cubicBezTo>
                      <a:pt x="876" y="599"/>
                      <a:pt x="862" y="579"/>
                      <a:pt x="856" y="568"/>
                    </a:cubicBezTo>
                    <a:cubicBezTo>
                      <a:pt x="850" y="557"/>
                      <a:pt x="830" y="538"/>
                      <a:pt x="830" y="538"/>
                    </a:cubicBezTo>
                    <a:cubicBezTo>
                      <a:pt x="830" y="538"/>
                      <a:pt x="825" y="537"/>
                      <a:pt x="825" y="533"/>
                    </a:cubicBezTo>
                    <a:cubicBezTo>
                      <a:pt x="825" y="529"/>
                      <a:pt x="841" y="515"/>
                      <a:pt x="848" y="505"/>
                    </a:cubicBezTo>
                    <a:cubicBezTo>
                      <a:pt x="855" y="495"/>
                      <a:pt x="866" y="482"/>
                      <a:pt x="860" y="465"/>
                    </a:cubicBezTo>
                    <a:cubicBezTo>
                      <a:pt x="854" y="448"/>
                      <a:pt x="839" y="453"/>
                      <a:pt x="839" y="453"/>
                    </a:cubicBezTo>
                    <a:cubicBezTo>
                      <a:pt x="839" y="453"/>
                      <a:pt x="809" y="453"/>
                      <a:pt x="809" y="445"/>
                    </a:cubicBezTo>
                    <a:cubicBezTo>
                      <a:pt x="809" y="437"/>
                      <a:pt x="809" y="423"/>
                      <a:pt x="809" y="412"/>
                    </a:cubicBezTo>
                    <a:cubicBezTo>
                      <a:pt x="809" y="401"/>
                      <a:pt x="782" y="377"/>
                      <a:pt x="784" y="364"/>
                    </a:cubicBezTo>
                    <a:cubicBezTo>
                      <a:pt x="786" y="351"/>
                      <a:pt x="801" y="343"/>
                      <a:pt x="800" y="337"/>
                    </a:cubicBezTo>
                    <a:cubicBezTo>
                      <a:pt x="799" y="331"/>
                      <a:pt x="778" y="334"/>
                      <a:pt x="778" y="334"/>
                    </a:cubicBezTo>
                    <a:cubicBezTo>
                      <a:pt x="780" y="315"/>
                      <a:pt x="780" y="315"/>
                      <a:pt x="780" y="315"/>
                    </a:cubicBezTo>
                    <a:cubicBezTo>
                      <a:pt x="780" y="315"/>
                      <a:pt x="769" y="306"/>
                      <a:pt x="772" y="301"/>
                    </a:cubicBezTo>
                    <a:cubicBezTo>
                      <a:pt x="775" y="296"/>
                      <a:pt x="789" y="291"/>
                      <a:pt x="789" y="291"/>
                    </a:cubicBezTo>
                    <a:cubicBezTo>
                      <a:pt x="784" y="280"/>
                      <a:pt x="784" y="280"/>
                      <a:pt x="784" y="280"/>
                    </a:cubicBezTo>
                    <a:cubicBezTo>
                      <a:pt x="798" y="276"/>
                      <a:pt x="798" y="276"/>
                      <a:pt x="798" y="276"/>
                    </a:cubicBezTo>
                    <a:cubicBezTo>
                      <a:pt x="798" y="276"/>
                      <a:pt x="791" y="246"/>
                      <a:pt x="792" y="239"/>
                    </a:cubicBezTo>
                    <a:cubicBezTo>
                      <a:pt x="793" y="232"/>
                      <a:pt x="799" y="225"/>
                      <a:pt x="799" y="225"/>
                    </a:cubicBezTo>
                    <a:cubicBezTo>
                      <a:pt x="792" y="207"/>
                      <a:pt x="792" y="207"/>
                      <a:pt x="792" y="207"/>
                    </a:cubicBezTo>
                    <a:cubicBezTo>
                      <a:pt x="793" y="192"/>
                      <a:pt x="793" y="192"/>
                      <a:pt x="793" y="192"/>
                    </a:cubicBezTo>
                    <a:cubicBezTo>
                      <a:pt x="786" y="189"/>
                      <a:pt x="786" y="189"/>
                      <a:pt x="786" y="189"/>
                    </a:cubicBezTo>
                    <a:cubicBezTo>
                      <a:pt x="785" y="167"/>
                      <a:pt x="785" y="167"/>
                      <a:pt x="785" y="167"/>
                    </a:cubicBezTo>
                    <a:cubicBezTo>
                      <a:pt x="743" y="169"/>
                      <a:pt x="743" y="169"/>
                      <a:pt x="743" y="169"/>
                    </a:cubicBezTo>
                    <a:cubicBezTo>
                      <a:pt x="743" y="169"/>
                      <a:pt x="729" y="153"/>
                      <a:pt x="723" y="149"/>
                    </a:cubicBezTo>
                    <a:cubicBezTo>
                      <a:pt x="717" y="145"/>
                      <a:pt x="704" y="143"/>
                      <a:pt x="704" y="143"/>
                    </a:cubicBezTo>
                    <a:cubicBezTo>
                      <a:pt x="704" y="143"/>
                      <a:pt x="696" y="125"/>
                      <a:pt x="691" y="121"/>
                    </a:cubicBezTo>
                    <a:cubicBezTo>
                      <a:pt x="686" y="117"/>
                      <a:pt x="648" y="116"/>
                      <a:pt x="648" y="116"/>
                    </a:cubicBezTo>
                    <a:cubicBezTo>
                      <a:pt x="645" y="120"/>
                      <a:pt x="645" y="120"/>
                      <a:pt x="645" y="120"/>
                    </a:cubicBezTo>
                    <a:cubicBezTo>
                      <a:pt x="645" y="120"/>
                      <a:pt x="624" y="103"/>
                      <a:pt x="619" y="103"/>
                    </a:cubicBezTo>
                    <a:cubicBezTo>
                      <a:pt x="614" y="103"/>
                      <a:pt x="602" y="103"/>
                      <a:pt x="602" y="103"/>
                    </a:cubicBezTo>
                    <a:cubicBezTo>
                      <a:pt x="602" y="103"/>
                      <a:pt x="601" y="89"/>
                      <a:pt x="595" y="85"/>
                    </a:cubicBezTo>
                    <a:cubicBezTo>
                      <a:pt x="589" y="81"/>
                      <a:pt x="580" y="86"/>
                      <a:pt x="580" y="86"/>
                    </a:cubicBezTo>
                    <a:cubicBezTo>
                      <a:pt x="580" y="86"/>
                      <a:pt x="559" y="83"/>
                      <a:pt x="556" y="85"/>
                    </a:cubicBezTo>
                    <a:cubicBezTo>
                      <a:pt x="553" y="87"/>
                      <a:pt x="551" y="93"/>
                      <a:pt x="551" y="93"/>
                    </a:cubicBezTo>
                    <a:cubicBezTo>
                      <a:pt x="551" y="93"/>
                      <a:pt x="535" y="88"/>
                      <a:pt x="524" y="90"/>
                    </a:cubicBezTo>
                    <a:cubicBezTo>
                      <a:pt x="513" y="92"/>
                      <a:pt x="487" y="115"/>
                      <a:pt x="487" y="115"/>
                    </a:cubicBezTo>
                    <a:cubicBezTo>
                      <a:pt x="487" y="123"/>
                      <a:pt x="487" y="123"/>
                      <a:pt x="487" y="123"/>
                    </a:cubicBezTo>
                    <a:cubicBezTo>
                      <a:pt x="487" y="123"/>
                      <a:pt x="476" y="132"/>
                      <a:pt x="472" y="133"/>
                    </a:cubicBezTo>
                    <a:cubicBezTo>
                      <a:pt x="468" y="134"/>
                      <a:pt x="452" y="133"/>
                      <a:pt x="452" y="133"/>
                    </a:cubicBezTo>
                    <a:cubicBezTo>
                      <a:pt x="452" y="133"/>
                      <a:pt x="472" y="159"/>
                      <a:pt x="460" y="161"/>
                    </a:cubicBezTo>
                    <a:cubicBezTo>
                      <a:pt x="448" y="163"/>
                      <a:pt x="437" y="156"/>
                      <a:pt x="437" y="156"/>
                    </a:cubicBezTo>
                    <a:cubicBezTo>
                      <a:pt x="437" y="156"/>
                      <a:pt x="412" y="161"/>
                      <a:pt x="399" y="164"/>
                    </a:cubicBezTo>
                    <a:cubicBezTo>
                      <a:pt x="386" y="167"/>
                      <a:pt x="379" y="176"/>
                      <a:pt x="371" y="175"/>
                    </a:cubicBezTo>
                    <a:cubicBezTo>
                      <a:pt x="363" y="174"/>
                      <a:pt x="355" y="165"/>
                      <a:pt x="345" y="165"/>
                    </a:cubicBezTo>
                    <a:cubicBezTo>
                      <a:pt x="335" y="165"/>
                      <a:pt x="323" y="165"/>
                      <a:pt x="309" y="155"/>
                    </a:cubicBezTo>
                    <a:cubicBezTo>
                      <a:pt x="295" y="145"/>
                      <a:pt x="287" y="128"/>
                      <a:pt x="287" y="128"/>
                    </a:cubicBezTo>
                    <a:cubicBezTo>
                      <a:pt x="287" y="128"/>
                      <a:pt x="258" y="125"/>
                      <a:pt x="255" y="125"/>
                    </a:cubicBezTo>
                    <a:cubicBezTo>
                      <a:pt x="252" y="125"/>
                      <a:pt x="240" y="118"/>
                      <a:pt x="233" y="110"/>
                    </a:cubicBezTo>
                    <a:cubicBezTo>
                      <a:pt x="226" y="102"/>
                      <a:pt x="218" y="80"/>
                      <a:pt x="218" y="80"/>
                    </a:cubicBezTo>
                    <a:cubicBezTo>
                      <a:pt x="208" y="78"/>
                      <a:pt x="208" y="78"/>
                      <a:pt x="208" y="78"/>
                    </a:cubicBezTo>
                    <a:cubicBezTo>
                      <a:pt x="208" y="78"/>
                      <a:pt x="205" y="72"/>
                      <a:pt x="199" y="69"/>
                    </a:cubicBezTo>
                    <a:cubicBezTo>
                      <a:pt x="193" y="66"/>
                      <a:pt x="180" y="58"/>
                      <a:pt x="180" y="53"/>
                    </a:cubicBezTo>
                    <a:cubicBezTo>
                      <a:pt x="180" y="48"/>
                      <a:pt x="190" y="52"/>
                      <a:pt x="190" y="46"/>
                    </a:cubicBezTo>
                    <a:cubicBezTo>
                      <a:pt x="190" y="40"/>
                      <a:pt x="181" y="38"/>
                      <a:pt x="181" y="33"/>
                    </a:cubicBezTo>
                    <a:cubicBezTo>
                      <a:pt x="181" y="28"/>
                      <a:pt x="190" y="28"/>
                      <a:pt x="188" y="22"/>
                    </a:cubicBezTo>
                    <a:cubicBezTo>
                      <a:pt x="186" y="16"/>
                      <a:pt x="179" y="4"/>
                      <a:pt x="173" y="4"/>
                    </a:cubicBezTo>
                    <a:cubicBezTo>
                      <a:pt x="167" y="4"/>
                      <a:pt x="131" y="31"/>
                      <a:pt x="128" y="35"/>
                    </a:cubicBezTo>
                    <a:cubicBezTo>
                      <a:pt x="125" y="39"/>
                      <a:pt x="117" y="50"/>
                      <a:pt x="114" y="51"/>
                    </a:cubicBezTo>
                    <a:cubicBezTo>
                      <a:pt x="111" y="52"/>
                      <a:pt x="102" y="52"/>
                      <a:pt x="87" y="52"/>
                    </a:cubicBezTo>
                    <a:cubicBezTo>
                      <a:pt x="72" y="52"/>
                      <a:pt x="55" y="38"/>
                      <a:pt x="45" y="30"/>
                    </a:cubicBezTo>
                    <a:cubicBezTo>
                      <a:pt x="35" y="22"/>
                      <a:pt x="38" y="4"/>
                      <a:pt x="29" y="2"/>
                    </a:cubicBezTo>
                    <a:cubicBezTo>
                      <a:pt x="20" y="0"/>
                      <a:pt x="16" y="22"/>
                      <a:pt x="16" y="22"/>
                    </a:cubicBezTo>
                    <a:cubicBezTo>
                      <a:pt x="0" y="24"/>
                      <a:pt x="0" y="24"/>
                      <a:pt x="0" y="24"/>
                    </a:cubicBezTo>
                    <a:cubicBezTo>
                      <a:pt x="11" y="40"/>
                      <a:pt x="11" y="40"/>
                      <a:pt x="11" y="40"/>
                    </a:cubicBezTo>
                    <a:cubicBezTo>
                      <a:pt x="12" y="55"/>
                      <a:pt x="12" y="55"/>
                      <a:pt x="12" y="55"/>
                    </a:cubicBezTo>
                    <a:cubicBezTo>
                      <a:pt x="12" y="55"/>
                      <a:pt x="19" y="76"/>
                      <a:pt x="24" y="78"/>
                    </a:cubicBezTo>
                    <a:cubicBezTo>
                      <a:pt x="29" y="80"/>
                      <a:pt x="16" y="99"/>
                      <a:pt x="16" y="99"/>
                    </a:cubicBezTo>
                    <a:cubicBezTo>
                      <a:pt x="37" y="111"/>
                      <a:pt x="37" y="111"/>
                      <a:pt x="37" y="111"/>
                    </a:cubicBezTo>
                    <a:cubicBezTo>
                      <a:pt x="37" y="129"/>
                      <a:pt x="37" y="129"/>
                      <a:pt x="37" y="129"/>
                    </a:cubicBezTo>
                    <a:cubicBezTo>
                      <a:pt x="53" y="134"/>
                      <a:pt x="53" y="134"/>
                      <a:pt x="53" y="134"/>
                    </a:cubicBezTo>
                    <a:cubicBezTo>
                      <a:pt x="53" y="134"/>
                      <a:pt x="58" y="171"/>
                      <a:pt x="70" y="182"/>
                    </a:cubicBezTo>
                    <a:cubicBezTo>
                      <a:pt x="82" y="193"/>
                      <a:pt x="79" y="203"/>
                      <a:pt x="79" y="203"/>
                    </a:cubicBezTo>
                    <a:cubicBezTo>
                      <a:pt x="93" y="205"/>
                      <a:pt x="93" y="205"/>
                      <a:pt x="93" y="205"/>
                    </a:cubicBezTo>
                    <a:cubicBezTo>
                      <a:pt x="104" y="217"/>
                      <a:pt x="104" y="217"/>
                      <a:pt x="104" y="217"/>
                    </a:cubicBezTo>
                    <a:cubicBezTo>
                      <a:pt x="104" y="217"/>
                      <a:pt x="118" y="208"/>
                      <a:pt x="123" y="212"/>
                    </a:cubicBezTo>
                    <a:cubicBezTo>
                      <a:pt x="128" y="216"/>
                      <a:pt x="112" y="225"/>
                      <a:pt x="112" y="229"/>
                    </a:cubicBezTo>
                    <a:cubicBezTo>
                      <a:pt x="112" y="233"/>
                      <a:pt x="126" y="242"/>
                      <a:pt x="123" y="250"/>
                    </a:cubicBezTo>
                    <a:cubicBezTo>
                      <a:pt x="120" y="258"/>
                      <a:pt x="110" y="258"/>
                      <a:pt x="110" y="258"/>
                    </a:cubicBezTo>
                    <a:cubicBezTo>
                      <a:pt x="109" y="267"/>
                      <a:pt x="109" y="267"/>
                      <a:pt x="109" y="267"/>
                    </a:cubicBezTo>
                    <a:cubicBezTo>
                      <a:pt x="110" y="280"/>
                      <a:pt x="110" y="280"/>
                      <a:pt x="110" y="280"/>
                    </a:cubicBezTo>
                    <a:cubicBezTo>
                      <a:pt x="110" y="280"/>
                      <a:pt x="97" y="279"/>
                      <a:pt x="96" y="286"/>
                    </a:cubicBezTo>
                    <a:cubicBezTo>
                      <a:pt x="95" y="293"/>
                      <a:pt x="104" y="300"/>
                      <a:pt x="104" y="300"/>
                    </a:cubicBezTo>
                    <a:cubicBezTo>
                      <a:pt x="104" y="300"/>
                      <a:pt x="94" y="305"/>
                      <a:pt x="96" y="314"/>
                    </a:cubicBezTo>
                    <a:cubicBezTo>
                      <a:pt x="98" y="323"/>
                      <a:pt x="140" y="344"/>
                      <a:pt x="140" y="344"/>
                    </a:cubicBezTo>
                    <a:cubicBezTo>
                      <a:pt x="140" y="371"/>
                      <a:pt x="140" y="371"/>
                      <a:pt x="140" y="371"/>
                    </a:cubicBezTo>
                    <a:cubicBezTo>
                      <a:pt x="153" y="372"/>
                      <a:pt x="153" y="372"/>
                      <a:pt x="153" y="372"/>
                    </a:cubicBezTo>
                    <a:cubicBezTo>
                      <a:pt x="153" y="372"/>
                      <a:pt x="174" y="390"/>
                      <a:pt x="185" y="390"/>
                    </a:cubicBezTo>
                    <a:cubicBezTo>
                      <a:pt x="196" y="390"/>
                      <a:pt x="198" y="402"/>
                      <a:pt x="198" y="402"/>
                    </a:cubicBezTo>
                    <a:cubicBezTo>
                      <a:pt x="220" y="427"/>
                      <a:pt x="220" y="427"/>
                      <a:pt x="220" y="427"/>
                    </a:cubicBezTo>
                    <a:cubicBezTo>
                      <a:pt x="220" y="427"/>
                      <a:pt x="212" y="466"/>
                      <a:pt x="220" y="472"/>
                    </a:cubicBezTo>
                    <a:cubicBezTo>
                      <a:pt x="228" y="478"/>
                      <a:pt x="233" y="478"/>
                      <a:pt x="233" y="478"/>
                    </a:cubicBezTo>
                    <a:cubicBezTo>
                      <a:pt x="237" y="497"/>
                      <a:pt x="237" y="497"/>
                      <a:pt x="237" y="497"/>
                    </a:cubicBezTo>
                    <a:cubicBezTo>
                      <a:pt x="237" y="497"/>
                      <a:pt x="252" y="501"/>
                      <a:pt x="253" y="510"/>
                    </a:cubicBezTo>
                    <a:cubicBezTo>
                      <a:pt x="254" y="519"/>
                      <a:pt x="275" y="533"/>
                      <a:pt x="282" y="528"/>
                    </a:cubicBezTo>
                    <a:cubicBezTo>
                      <a:pt x="289" y="523"/>
                      <a:pt x="267" y="512"/>
                      <a:pt x="283" y="505"/>
                    </a:cubicBezTo>
                    <a:cubicBezTo>
                      <a:pt x="299" y="498"/>
                      <a:pt x="298" y="516"/>
                      <a:pt x="298" y="516"/>
                    </a:cubicBezTo>
                    <a:cubicBezTo>
                      <a:pt x="305" y="522"/>
                      <a:pt x="305" y="522"/>
                      <a:pt x="305" y="522"/>
                    </a:cubicBezTo>
                    <a:cubicBezTo>
                      <a:pt x="306" y="521"/>
                      <a:pt x="308" y="521"/>
                      <a:pt x="311" y="522"/>
                    </a:cubicBezTo>
                    <a:cubicBezTo>
                      <a:pt x="313" y="523"/>
                      <a:pt x="314" y="523"/>
                      <a:pt x="316" y="524"/>
                    </a:cubicBezTo>
                    <a:cubicBezTo>
                      <a:pt x="317" y="523"/>
                      <a:pt x="318" y="521"/>
                      <a:pt x="318" y="520"/>
                    </a:cubicBezTo>
                    <a:cubicBezTo>
                      <a:pt x="319" y="516"/>
                      <a:pt x="330" y="513"/>
                      <a:pt x="333" y="515"/>
                    </a:cubicBezTo>
                    <a:cubicBezTo>
                      <a:pt x="336" y="517"/>
                      <a:pt x="331" y="538"/>
                      <a:pt x="338" y="541"/>
                    </a:cubicBezTo>
                    <a:cubicBezTo>
                      <a:pt x="345" y="544"/>
                      <a:pt x="360" y="555"/>
                      <a:pt x="360" y="555"/>
                    </a:cubicBezTo>
                    <a:cubicBezTo>
                      <a:pt x="360" y="555"/>
                      <a:pt x="358" y="560"/>
                      <a:pt x="358" y="565"/>
                    </a:cubicBezTo>
                    <a:cubicBezTo>
                      <a:pt x="363" y="571"/>
                      <a:pt x="368" y="577"/>
                      <a:pt x="371" y="583"/>
                    </a:cubicBezTo>
                    <a:cubicBezTo>
                      <a:pt x="371" y="583"/>
                      <a:pt x="371" y="583"/>
                      <a:pt x="371" y="583"/>
                    </a:cubicBezTo>
                    <a:cubicBezTo>
                      <a:pt x="375" y="585"/>
                      <a:pt x="378" y="587"/>
                      <a:pt x="378" y="587"/>
                    </a:cubicBezTo>
                    <a:cubicBezTo>
                      <a:pt x="387" y="600"/>
                      <a:pt x="387" y="600"/>
                      <a:pt x="387" y="600"/>
                    </a:cubicBezTo>
                    <a:cubicBezTo>
                      <a:pt x="387" y="600"/>
                      <a:pt x="389" y="624"/>
                      <a:pt x="399" y="626"/>
                    </a:cubicBezTo>
                    <a:cubicBezTo>
                      <a:pt x="409" y="628"/>
                      <a:pt x="409" y="644"/>
                      <a:pt x="409" y="644"/>
                    </a:cubicBezTo>
                    <a:cubicBezTo>
                      <a:pt x="431" y="644"/>
                      <a:pt x="431" y="644"/>
                      <a:pt x="431" y="644"/>
                    </a:cubicBezTo>
                    <a:cubicBezTo>
                      <a:pt x="443" y="656"/>
                      <a:pt x="443" y="656"/>
                      <a:pt x="443" y="656"/>
                    </a:cubicBezTo>
                    <a:cubicBezTo>
                      <a:pt x="451" y="654"/>
                      <a:pt x="458" y="652"/>
                      <a:pt x="465" y="656"/>
                    </a:cubicBezTo>
                    <a:cubicBezTo>
                      <a:pt x="475" y="661"/>
                      <a:pt x="504" y="686"/>
                      <a:pt x="526" y="703"/>
                    </a:cubicBezTo>
                    <a:cubicBezTo>
                      <a:pt x="527" y="704"/>
                      <a:pt x="528" y="704"/>
                      <a:pt x="529" y="704"/>
                    </a:cubicBezTo>
                    <a:cubicBezTo>
                      <a:pt x="535" y="704"/>
                      <a:pt x="546" y="706"/>
                      <a:pt x="546" y="706"/>
                    </a:cubicBezTo>
                    <a:cubicBezTo>
                      <a:pt x="546" y="706"/>
                      <a:pt x="549" y="720"/>
                      <a:pt x="565" y="715"/>
                    </a:cubicBezTo>
                    <a:cubicBezTo>
                      <a:pt x="581" y="710"/>
                      <a:pt x="584" y="703"/>
                      <a:pt x="584" y="703"/>
                    </a:cubicBezTo>
                    <a:cubicBezTo>
                      <a:pt x="600" y="705"/>
                      <a:pt x="600" y="705"/>
                      <a:pt x="600" y="705"/>
                    </a:cubicBezTo>
                    <a:cubicBezTo>
                      <a:pt x="606" y="691"/>
                      <a:pt x="606" y="691"/>
                      <a:pt x="606" y="691"/>
                    </a:cubicBezTo>
                    <a:cubicBezTo>
                      <a:pt x="620" y="689"/>
                      <a:pt x="620" y="689"/>
                      <a:pt x="620" y="689"/>
                    </a:cubicBezTo>
                    <a:cubicBezTo>
                      <a:pt x="636" y="674"/>
                      <a:pt x="636" y="674"/>
                      <a:pt x="636" y="674"/>
                    </a:cubicBezTo>
                    <a:cubicBezTo>
                      <a:pt x="641" y="682"/>
                      <a:pt x="641" y="682"/>
                      <a:pt x="641" y="682"/>
                    </a:cubicBezTo>
                    <a:cubicBezTo>
                      <a:pt x="649" y="680"/>
                      <a:pt x="656" y="679"/>
                      <a:pt x="659" y="683"/>
                    </a:cubicBezTo>
                    <a:cubicBezTo>
                      <a:pt x="672" y="694"/>
                      <a:pt x="686" y="717"/>
                      <a:pt x="688" y="735"/>
                    </a:cubicBezTo>
                    <a:cubicBezTo>
                      <a:pt x="690" y="754"/>
                      <a:pt x="718" y="752"/>
                      <a:pt x="718" y="752"/>
                    </a:cubicBezTo>
                    <a:cubicBezTo>
                      <a:pt x="718" y="752"/>
                      <a:pt x="717" y="759"/>
                      <a:pt x="730" y="762"/>
                    </a:cubicBezTo>
                    <a:cubicBezTo>
                      <a:pt x="743" y="765"/>
                      <a:pt x="774" y="761"/>
                      <a:pt x="774" y="761"/>
                    </a:cubicBezTo>
                    <a:cubicBezTo>
                      <a:pt x="774" y="761"/>
                      <a:pt x="800" y="781"/>
                      <a:pt x="805" y="781"/>
                    </a:cubicBezTo>
                    <a:cubicBezTo>
                      <a:pt x="810" y="781"/>
                      <a:pt x="828" y="772"/>
                      <a:pt x="828" y="772"/>
                    </a:cubicBezTo>
                    <a:cubicBezTo>
                      <a:pt x="828" y="772"/>
                      <a:pt x="854" y="788"/>
                      <a:pt x="872" y="789"/>
                    </a:cubicBezTo>
                    <a:cubicBezTo>
                      <a:pt x="878" y="789"/>
                      <a:pt x="884" y="788"/>
                      <a:pt x="889" y="786"/>
                    </a:cubicBezTo>
                    <a:lnTo>
                      <a:pt x="890" y="786"/>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3" name="Freeform 234"/>
              <p:cNvSpPr>
                <a:spLocks/>
              </p:cNvSpPr>
              <p:nvPr/>
            </p:nvSpPr>
            <p:spPr bwMode="gray">
              <a:xfrm>
                <a:off x="609" y="-15189"/>
                <a:ext cx="879" cy="563"/>
              </a:xfrm>
              <a:custGeom>
                <a:avLst/>
                <a:gdLst>
                  <a:gd name="T0" fmla="*/ 345 w 372"/>
                  <a:gd name="T1" fmla="*/ 142 h 238"/>
                  <a:gd name="T2" fmla="*/ 291 w 372"/>
                  <a:gd name="T3" fmla="*/ 132 h 238"/>
                  <a:gd name="T4" fmla="*/ 275 w 372"/>
                  <a:gd name="T5" fmla="*/ 99 h 238"/>
                  <a:gd name="T6" fmla="*/ 266 w 372"/>
                  <a:gd name="T7" fmla="*/ 79 h 238"/>
                  <a:gd name="T8" fmla="*/ 230 w 372"/>
                  <a:gd name="T9" fmla="*/ 87 h 238"/>
                  <a:gd name="T10" fmla="*/ 210 w 372"/>
                  <a:gd name="T11" fmla="*/ 90 h 238"/>
                  <a:gd name="T12" fmla="*/ 176 w 372"/>
                  <a:gd name="T13" fmla="*/ 76 h 238"/>
                  <a:gd name="T14" fmla="*/ 142 w 372"/>
                  <a:gd name="T15" fmla="*/ 77 h 238"/>
                  <a:gd name="T16" fmla="*/ 108 w 372"/>
                  <a:gd name="T17" fmla="*/ 75 h 238"/>
                  <a:gd name="T18" fmla="*/ 76 w 372"/>
                  <a:gd name="T19" fmla="*/ 62 h 238"/>
                  <a:gd name="T20" fmla="*/ 101 w 372"/>
                  <a:gd name="T21" fmla="*/ 43 h 238"/>
                  <a:gd name="T22" fmla="*/ 141 w 372"/>
                  <a:gd name="T23" fmla="*/ 45 h 238"/>
                  <a:gd name="T24" fmla="*/ 133 w 372"/>
                  <a:gd name="T25" fmla="*/ 12 h 238"/>
                  <a:gd name="T26" fmla="*/ 91 w 372"/>
                  <a:gd name="T27" fmla="*/ 21 h 238"/>
                  <a:gd name="T28" fmla="*/ 65 w 372"/>
                  <a:gd name="T29" fmla="*/ 25 h 238"/>
                  <a:gd name="T30" fmla="*/ 46 w 372"/>
                  <a:gd name="T31" fmla="*/ 43 h 238"/>
                  <a:gd name="T32" fmla="*/ 49 w 372"/>
                  <a:gd name="T33" fmla="*/ 66 h 238"/>
                  <a:gd name="T34" fmla="*/ 6 w 372"/>
                  <a:gd name="T35" fmla="*/ 82 h 238"/>
                  <a:gd name="T36" fmla="*/ 14 w 372"/>
                  <a:gd name="T37" fmla="*/ 100 h 238"/>
                  <a:gd name="T38" fmla="*/ 42 w 372"/>
                  <a:gd name="T39" fmla="*/ 114 h 238"/>
                  <a:gd name="T40" fmla="*/ 61 w 372"/>
                  <a:gd name="T41" fmla="*/ 158 h 238"/>
                  <a:gd name="T42" fmla="*/ 42 w 372"/>
                  <a:gd name="T43" fmla="*/ 206 h 238"/>
                  <a:gd name="T44" fmla="*/ 89 w 372"/>
                  <a:gd name="T45" fmla="*/ 199 h 238"/>
                  <a:gd name="T46" fmla="*/ 111 w 372"/>
                  <a:gd name="T47" fmla="*/ 189 h 238"/>
                  <a:gd name="T48" fmla="*/ 145 w 372"/>
                  <a:gd name="T49" fmla="*/ 189 h 238"/>
                  <a:gd name="T50" fmla="*/ 142 w 372"/>
                  <a:gd name="T51" fmla="*/ 168 h 238"/>
                  <a:gd name="T52" fmla="*/ 164 w 372"/>
                  <a:gd name="T53" fmla="*/ 135 h 238"/>
                  <a:gd name="T54" fmla="*/ 184 w 372"/>
                  <a:gd name="T55" fmla="*/ 168 h 238"/>
                  <a:gd name="T56" fmla="*/ 205 w 372"/>
                  <a:gd name="T57" fmla="*/ 210 h 238"/>
                  <a:gd name="T58" fmla="*/ 249 w 372"/>
                  <a:gd name="T59" fmla="*/ 216 h 238"/>
                  <a:gd name="T60" fmla="*/ 273 w 372"/>
                  <a:gd name="T61" fmla="*/ 197 h 238"/>
                  <a:gd name="T62" fmla="*/ 306 w 372"/>
                  <a:gd name="T63" fmla="*/ 202 h 238"/>
                  <a:gd name="T64" fmla="*/ 343 w 372"/>
                  <a:gd name="T65" fmla="*/ 194 h 238"/>
                  <a:gd name="T66" fmla="*/ 364 w 372"/>
                  <a:gd name="T67"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38">
                    <a:moveTo>
                      <a:pt x="353" y="181"/>
                    </a:moveTo>
                    <a:cubicBezTo>
                      <a:pt x="346" y="174"/>
                      <a:pt x="345" y="152"/>
                      <a:pt x="345" y="142"/>
                    </a:cubicBezTo>
                    <a:cubicBezTo>
                      <a:pt x="345" y="132"/>
                      <a:pt x="333" y="129"/>
                      <a:pt x="319" y="125"/>
                    </a:cubicBezTo>
                    <a:cubicBezTo>
                      <a:pt x="305" y="121"/>
                      <a:pt x="301" y="136"/>
                      <a:pt x="291" y="132"/>
                    </a:cubicBezTo>
                    <a:cubicBezTo>
                      <a:pt x="281" y="128"/>
                      <a:pt x="289" y="110"/>
                      <a:pt x="289" y="103"/>
                    </a:cubicBezTo>
                    <a:cubicBezTo>
                      <a:pt x="289" y="96"/>
                      <a:pt x="275" y="99"/>
                      <a:pt x="275" y="99"/>
                    </a:cubicBezTo>
                    <a:cubicBezTo>
                      <a:pt x="275" y="82"/>
                      <a:pt x="275" y="82"/>
                      <a:pt x="275" y="82"/>
                    </a:cubicBezTo>
                    <a:cubicBezTo>
                      <a:pt x="266" y="79"/>
                      <a:pt x="266" y="79"/>
                      <a:pt x="266" y="79"/>
                    </a:cubicBezTo>
                    <a:cubicBezTo>
                      <a:pt x="258" y="88"/>
                      <a:pt x="258" y="88"/>
                      <a:pt x="258" y="88"/>
                    </a:cubicBezTo>
                    <a:cubicBezTo>
                      <a:pt x="230" y="87"/>
                      <a:pt x="230" y="87"/>
                      <a:pt x="230" y="87"/>
                    </a:cubicBezTo>
                    <a:cubicBezTo>
                      <a:pt x="230" y="87"/>
                      <a:pt x="226" y="90"/>
                      <a:pt x="216" y="93"/>
                    </a:cubicBezTo>
                    <a:cubicBezTo>
                      <a:pt x="206" y="96"/>
                      <a:pt x="210" y="90"/>
                      <a:pt x="210" y="90"/>
                    </a:cubicBezTo>
                    <a:cubicBezTo>
                      <a:pt x="210" y="90"/>
                      <a:pt x="198" y="93"/>
                      <a:pt x="195" y="93"/>
                    </a:cubicBezTo>
                    <a:cubicBezTo>
                      <a:pt x="192" y="93"/>
                      <a:pt x="181" y="75"/>
                      <a:pt x="176" y="76"/>
                    </a:cubicBezTo>
                    <a:cubicBezTo>
                      <a:pt x="171" y="77"/>
                      <a:pt x="160" y="85"/>
                      <a:pt x="154" y="86"/>
                    </a:cubicBezTo>
                    <a:cubicBezTo>
                      <a:pt x="148" y="87"/>
                      <a:pt x="142" y="77"/>
                      <a:pt x="142" y="77"/>
                    </a:cubicBezTo>
                    <a:cubicBezTo>
                      <a:pt x="142" y="77"/>
                      <a:pt x="135" y="76"/>
                      <a:pt x="130" y="78"/>
                    </a:cubicBezTo>
                    <a:cubicBezTo>
                      <a:pt x="125" y="80"/>
                      <a:pt x="108" y="75"/>
                      <a:pt x="108" y="75"/>
                    </a:cubicBezTo>
                    <a:cubicBezTo>
                      <a:pt x="108" y="75"/>
                      <a:pt x="93" y="80"/>
                      <a:pt x="86" y="81"/>
                    </a:cubicBezTo>
                    <a:cubicBezTo>
                      <a:pt x="79" y="82"/>
                      <a:pt x="76" y="62"/>
                      <a:pt x="76" y="62"/>
                    </a:cubicBezTo>
                    <a:cubicBezTo>
                      <a:pt x="85" y="59"/>
                      <a:pt x="85" y="59"/>
                      <a:pt x="85" y="59"/>
                    </a:cubicBezTo>
                    <a:cubicBezTo>
                      <a:pt x="85" y="59"/>
                      <a:pt x="88" y="44"/>
                      <a:pt x="101" y="43"/>
                    </a:cubicBezTo>
                    <a:cubicBezTo>
                      <a:pt x="114" y="42"/>
                      <a:pt x="124" y="52"/>
                      <a:pt x="131" y="56"/>
                    </a:cubicBezTo>
                    <a:cubicBezTo>
                      <a:pt x="138" y="60"/>
                      <a:pt x="140" y="49"/>
                      <a:pt x="141" y="45"/>
                    </a:cubicBezTo>
                    <a:cubicBezTo>
                      <a:pt x="142" y="41"/>
                      <a:pt x="117" y="33"/>
                      <a:pt x="117" y="33"/>
                    </a:cubicBezTo>
                    <a:cubicBezTo>
                      <a:pt x="133" y="12"/>
                      <a:pt x="133" y="12"/>
                      <a:pt x="133" y="12"/>
                    </a:cubicBezTo>
                    <a:cubicBezTo>
                      <a:pt x="133" y="12"/>
                      <a:pt x="118" y="0"/>
                      <a:pt x="114" y="2"/>
                    </a:cubicBezTo>
                    <a:cubicBezTo>
                      <a:pt x="110" y="4"/>
                      <a:pt x="99" y="16"/>
                      <a:pt x="91" y="21"/>
                    </a:cubicBezTo>
                    <a:cubicBezTo>
                      <a:pt x="83" y="26"/>
                      <a:pt x="80" y="12"/>
                      <a:pt x="74" y="12"/>
                    </a:cubicBezTo>
                    <a:cubicBezTo>
                      <a:pt x="68" y="12"/>
                      <a:pt x="66" y="21"/>
                      <a:pt x="65" y="25"/>
                    </a:cubicBezTo>
                    <a:cubicBezTo>
                      <a:pt x="64" y="29"/>
                      <a:pt x="77" y="36"/>
                      <a:pt x="71" y="42"/>
                    </a:cubicBezTo>
                    <a:cubicBezTo>
                      <a:pt x="65" y="48"/>
                      <a:pt x="46" y="43"/>
                      <a:pt x="46" y="43"/>
                    </a:cubicBezTo>
                    <a:cubicBezTo>
                      <a:pt x="59" y="57"/>
                      <a:pt x="59" y="57"/>
                      <a:pt x="59" y="57"/>
                    </a:cubicBezTo>
                    <a:cubicBezTo>
                      <a:pt x="49" y="66"/>
                      <a:pt x="49" y="66"/>
                      <a:pt x="49" y="66"/>
                    </a:cubicBezTo>
                    <a:cubicBezTo>
                      <a:pt x="49" y="66"/>
                      <a:pt x="61" y="71"/>
                      <a:pt x="46" y="80"/>
                    </a:cubicBezTo>
                    <a:cubicBezTo>
                      <a:pt x="31" y="89"/>
                      <a:pt x="12" y="77"/>
                      <a:pt x="6" y="82"/>
                    </a:cubicBezTo>
                    <a:cubicBezTo>
                      <a:pt x="0" y="87"/>
                      <a:pt x="0" y="97"/>
                      <a:pt x="0" y="97"/>
                    </a:cubicBezTo>
                    <a:cubicBezTo>
                      <a:pt x="14" y="100"/>
                      <a:pt x="14" y="100"/>
                      <a:pt x="14" y="100"/>
                    </a:cubicBezTo>
                    <a:cubicBezTo>
                      <a:pt x="21" y="108"/>
                      <a:pt x="21" y="108"/>
                      <a:pt x="21" y="108"/>
                    </a:cubicBezTo>
                    <a:cubicBezTo>
                      <a:pt x="21" y="108"/>
                      <a:pt x="37" y="109"/>
                      <a:pt x="42" y="114"/>
                    </a:cubicBezTo>
                    <a:cubicBezTo>
                      <a:pt x="47" y="119"/>
                      <a:pt x="36" y="128"/>
                      <a:pt x="42" y="138"/>
                    </a:cubicBezTo>
                    <a:cubicBezTo>
                      <a:pt x="48" y="148"/>
                      <a:pt x="61" y="147"/>
                      <a:pt x="61" y="158"/>
                    </a:cubicBezTo>
                    <a:cubicBezTo>
                      <a:pt x="61" y="169"/>
                      <a:pt x="51" y="179"/>
                      <a:pt x="44" y="187"/>
                    </a:cubicBezTo>
                    <a:cubicBezTo>
                      <a:pt x="40" y="191"/>
                      <a:pt x="41" y="200"/>
                      <a:pt x="42" y="206"/>
                    </a:cubicBezTo>
                    <a:cubicBezTo>
                      <a:pt x="48" y="211"/>
                      <a:pt x="56" y="217"/>
                      <a:pt x="58" y="218"/>
                    </a:cubicBezTo>
                    <a:cubicBezTo>
                      <a:pt x="61" y="219"/>
                      <a:pt x="86" y="199"/>
                      <a:pt x="89" y="199"/>
                    </a:cubicBezTo>
                    <a:cubicBezTo>
                      <a:pt x="92" y="199"/>
                      <a:pt x="103" y="216"/>
                      <a:pt x="107" y="214"/>
                    </a:cubicBezTo>
                    <a:cubicBezTo>
                      <a:pt x="111" y="212"/>
                      <a:pt x="106" y="194"/>
                      <a:pt x="111" y="189"/>
                    </a:cubicBezTo>
                    <a:cubicBezTo>
                      <a:pt x="116" y="184"/>
                      <a:pt x="138" y="183"/>
                      <a:pt x="138" y="183"/>
                    </a:cubicBezTo>
                    <a:cubicBezTo>
                      <a:pt x="145" y="189"/>
                      <a:pt x="145" y="189"/>
                      <a:pt x="145" y="189"/>
                    </a:cubicBezTo>
                    <a:cubicBezTo>
                      <a:pt x="150" y="175"/>
                      <a:pt x="150" y="175"/>
                      <a:pt x="150" y="175"/>
                    </a:cubicBezTo>
                    <a:cubicBezTo>
                      <a:pt x="150" y="175"/>
                      <a:pt x="142" y="175"/>
                      <a:pt x="142" y="168"/>
                    </a:cubicBezTo>
                    <a:cubicBezTo>
                      <a:pt x="142" y="161"/>
                      <a:pt x="156" y="158"/>
                      <a:pt x="156" y="154"/>
                    </a:cubicBezTo>
                    <a:cubicBezTo>
                      <a:pt x="156" y="150"/>
                      <a:pt x="155" y="135"/>
                      <a:pt x="164" y="135"/>
                    </a:cubicBezTo>
                    <a:cubicBezTo>
                      <a:pt x="173" y="135"/>
                      <a:pt x="184" y="144"/>
                      <a:pt x="184" y="149"/>
                    </a:cubicBezTo>
                    <a:cubicBezTo>
                      <a:pt x="184" y="154"/>
                      <a:pt x="184" y="168"/>
                      <a:pt x="184" y="168"/>
                    </a:cubicBezTo>
                    <a:cubicBezTo>
                      <a:pt x="198" y="168"/>
                      <a:pt x="198" y="168"/>
                      <a:pt x="198" y="168"/>
                    </a:cubicBezTo>
                    <a:cubicBezTo>
                      <a:pt x="205" y="210"/>
                      <a:pt x="205" y="210"/>
                      <a:pt x="205" y="210"/>
                    </a:cubicBezTo>
                    <a:cubicBezTo>
                      <a:pt x="205" y="210"/>
                      <a:pt x="221" y="238"/>
                      <a:pt x="228" y="235"/>
                    </a:cubicBezTo>
                    <a:cubicBezTo>
                      <a:pt x="235" y="232"/>
                      <a:pt x="249" y="216"/>
                      <a:pt x="249" y="216"/>
                    </a:cubicBezTo>
                    <a:cubicBezTo>
                      <a:pt x="259" y="216"/>
                      <a:pt x="259" y="216"/>
                      <a:pt x="259" y="216"/>
                    </a:cubicBezTo>
                    <a:cubicBezTo>
                      <a:pt x="259" y="216"/>
                      <a:pt x="266" y="205"/>
                      <a:pt x="273" y="197"/>
                    </a:cubicBezTo>
                    <a:cubicBezTo>
                      <a:pt x="280" y="189"/>
                      <a:pt x="304" y="192"/>
                      <a:pt x="304" y="192"/>
                    </a:cubicBezTo>
                    <a:cubicBezTo>
                      <a:pt x="306" y="202"/>
                      <a:pt x="306" y="202"/>
                      <a:pt x="306" y="202"/>
                    </a:cubicBezTo>
                    <a:cubicBezTo>
                      <a:pt x="330" y="194"/>
                      <a:pt x="330" y="194"/>
                      <a:pt x="330" y="194"/>
                    </a:cubicBezTo>
                    <a:cubicBezTo>
                      <a:pt x="343" y="194"/>
                      <a:pt x="343" y="194"/>
                      <a:pt x="343" y="194"/>
                    </a:cubicBezTo>
                    <a:cubicBezTo>
                      <a:pt x="350" y="199"/>
                      <a:pt x="350" y="199"/>
                      <a:pt x="350" y="199"/>
                    </a:cubicBezTo>
                    <a:cubicBezTo>
                      <a:pt x="355" y="199"/>
                      <a:pt x="361" y="199"/>
                      <a:pt x="364" y="197"/>
                    </a:cubicBezTo>
                    <a:cubicBezTo>
                      <a:pt x="372" y="191"/>
                      <a:pt x="360" y="188"/>
                      <a:pt x="353" y="1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4" name="Freeform 235"/>
              <p:cNvSpPr>
                <a:spLocks/>
              </p:cNvSpPr>
              <p:nvPr/>
            </p:nvSpPr>
            <p:spPr bwMode="gray">
              <a:xfrm>
                <a:off x="789" y="-15460"/>
                <a:ext cx="1060" cy="498"/>
              </a:xfrm>
              <a:custGeom>
                <a:avLst/>
                <a:gdLst>
                  <a:gd name="T0" fmla="*/ 46 w 449"/>
                  <a:gd name="T1" fmla="*/ 96 h 211"/>
                  <a:gd name="T2" fmla="*/ 76 w 449"/>
                  <a:gd name="T3" fmla="*/ 107 h 211"/>
                  <a:gd name="T4" fmla="*/ 84 w 449"/>
                  <a:gd name="T5" fmla="*/ 98 h 211"/>
                  <a:gd name="T6" fmla="*/ 95 w 449"/>
                  <a:gd name="T7" fmla="*/ 106 h 211"/>
                  <a:gd name="T8" fmla="*/ 114 w 449"/>
                  <a:gd name="T9" fmla="*/ 117 h 211"/>
                  <a:gd name="T10" fmla="*/ 132 w 449"/>
                  <a:gd name="T11" fmla="*/ 124 h 211"/>
                  <a:gd name="T12" fmla="*/ 129 w 449"/>
                  <a:gd name="T13" fmla="*/ 141 h 211"/>
                  <a:gd name="T14" fmla="*/ 115 w 449"/>
                  <a:gd name="T15" fmla="*/ 149 h 211"/>
                  <a:gd name="T16" fmla="*/ 84 w 449"/>
                  <a:gd name="T17" fmla="*/ 152 h 211"/>
                  <a:gd name="T18" fmla="*/ 65 w 449"/>
                  <a:gd name="T19" fmla="*/ 160 h 211"/>
                  <a:gd name="T20" fmla="*/ 25 w 449"/>
                  <a:gd name="T21" fmla="*/ 158 h 211"/>
                  <a:gd name="T22" fmla="*/ 0 w 449"/>
                  <a:gd name="T23" fmla="*/ 177 h 211"/>
                  <a:gd name="T24" fmla="*/ 32 w 449"/>
                  <a:gd name="T25" fmla="*/ 190 h 211"/>
                  <a:gd name="T26" fmla="*/ 66 w 449"/>
                  <a:gd name="T27" fmla="*/ 192 h 211"/>
                  <a:gd name="T28" fmla="*/ 100 w 449"/>
                  <a:gd name="T29" fmla="*/ 191 h 211"/>
                  <a:gd name="T30" fmla="*/ 134 w 449"/>
                  <a:gd name="T31" fmla="*/ 205 h 211"/>
                  <a:gd name="T32" fmla="*/ 154 w 449"/>
                  <a:gd name="T33" fmla="*/ 202 h 211"/>
                  <a:gd name="T34" fmla="*/ 190 w 449"/>
                  <a:gd name="T35" fmla="*/ 194 h 211"/>
                  <a:gd name="T36" fmla="*/ 211 w 449"/>
                  <a:gd name="T37" fmla="*/ 195 h 211"/>
                  <a:gd name="T38" fmla="*/ 231 w 449"/>
                  <a:gd name="T39" fmla="*/ 157 h 211"/>
                  <a:gd name="T40" fmla="*/ 250 w 449"/>
                  <a:gd name="T41" fmla="*/ 145 h 211"/>
                  <a:gd name="T42" fmla="*/ 278 w 449"/>
                  <a:gd name="T43" fmla="*/ 155 h 211"/>
                  <a:gd name="T44" fmla="*/ 304 w 449"/>
                  <a:gd name="T45" fmla="*/ 153 h 211"/>
                  <a:gd name="T46" fmla="*/ 327 w 449"/>
                  <a:gd name="T47" fmla="*/ 112 h 211"/>
                  <a:gd name="T48" fmla="*/ 378 w 449"/>
                  <a:gd name="T49" fmla="*/ 98 h 211"/>
                  <a:gd name="T50" fmla="*/ 429 w 449"/>
                  <a:gd name="T51" fmla="*/ 65 h 211"/>
                  <a:gd name="T52" fmla="*/ 443 w 449"/>
                  <a:gd name="T53" fmla="*/ 46 h 211"/>
                  <a:gd name="T54" fmla="*/ 401 w 449"/>
                  <a:gd name="T55" fmla="*/ 41 h 211"/>
                  <a:gd name="T56" fmla="*/ 372 w 449"/>
                  <a:gd name="T57" fmla="*/ 23 h 211"/>
                  <a:gd name="T58" fmla="*/ 332 w 449"/>
                  <a:gd name="T59" fmla="*/ 16 h 211"/>
                  <a:gd name="T60" fmla="*/ 238 w 449"/>
                  <a:gd name="T61" fmla="*/ 14 h 211"/>
                  <a:gd name="T62" fmla="*/ 194 w 449"/>
                  <a:gd name="T63" fmla="*/ 12 h 211"/>
                  <a:gd name="T64" fmla="*/ 144 w 449"/>
                  <a:gd name="T65" fmla="*/ 5 h 211"/>
                  <a:gd name="T66" fmla="*/ 138 w 449"/>
                  <a:gd name="T67" fmla="*/ 37 h 211"/>
                  <a:gd name="T68" fmla="*/ 61 w 449"/>
                  <a:gd name="T69" fmla="*/ 18 h 211"/>
                  <a:gd name="T70" fmla="*/ 57 w 449"/>
                  <a:gd name="T71" fmla="*/ 5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 h="211">
                    <a:moveTo>
                      <a:pt x="23" y="88"/>
                    </a:moveTo>
                    <a:cubicBezTo>
                      <a:pt x="46" y="96"/>
                      <a:pt x="46" y="96"/>
                      <a:pt x="46" y="96"/>
                    </a:cubicBezTo>
                    <a:cubicBezTo>
                      <a:pt x="46" y="96"/>
                      <a:pt x="47" y="101"/>
                      <a:pt x="52" y="105"/>
                    </a:cubicBezTo>
                    <a:cubicBezTo>
                      <a:pt x="57" y="109"/>
                      <a:pt x="76" y="107"/>
                      <a:pt x="76" y="107"/>
                    </a:cubicBezTo>
                    <a:cubicBezTo>
                      <a:pt x="75" y="98"/>
                      <a:pt x="75" y="98"/>
                      <a:pt x="75" y="98"/>
                    </a:cubicBezTo>
                    <a:cubicBezTo>
                      <a:pt x="84" y="98"/>
                      <a:pt x="84" y="98"/>
                      <a:pt x="84" y="98"/>
                    </a:cubicBezTo>
                    <a:cubicBezTo>
                      <a:pt x="84" y="88"/>
                      <a:pt x="84" y="88"/>
                      <a:pt x="84" y="88"/>
                    </a:cubicBezTo>
                    <a:cubicBezTo>
                      <a:pt x="95" y="106"/>
                      <a:pt x="95" y="106"/>
                      <a:pt x="95" y="106"/>
                    </a:cubicBezTo>
                    <a:cubicBezTo>
                      <a:pt x="108" y="106"/>
                      <a:pt x="108" y="106"/>
                      <a:pt x="108" y="106"/>
                    </a:cubicBezTo>
                    <a:cubicBezTo>
                      <a:pt x="114" y="117"/>
                      <a:pt x="114" y="117"/>
                      <a:pt x="114" y="117"/>
                    </a:cubicBezTo>
                    <a:cubicBezTo>
                      <a:pt x="127" y="119"/>
                      <a:pt x="127" y="119"/>
                      <a:pt x="127" y="119"/>
                    </a:cubicBezTo>
                    <a:cubicBezTo>
                      <a:pt x="132" y="124"/>
                      <a:pt x="132" y="124"/>
                      <a:pt x="132" y="124"/>
                    </a:cubicBezTo>
                    <a:cubicBezTo>
                      <a:pt x="132" y="124"/>
                      <a:pt x="161" y="118"/>
                      <a:pt x="151" y="130"/>
                    </a:cubicBezTo>
                    <a:cubicBezTo>
                      <a:pt x="141" y="142"/>
                      <a:pt x="129" y="141"/>
                      <a:pt x="129" y="141"/>
                    </a:cubicBezTo>
                    <a:cubicBezTo>
                      <a:pt x="129" y="147"/>
                      <a:pt x="129" y="147"/>
                      <a:pt x="129" y="147"/>
                    </a:cubicBezTo>
                    <a:cubicBezTo>
                      <a:pt x="115" y="149"/>
                      <a:pt x="115" y="149"/>
                      <a:pt x="115" y="149"/>
                    </a:cubicBezTo>
                    <a:cubicBezTo>
                      <a:pt x="115" y="149"/>
                      <a:pt x="113" y="158"/>
                      <a:pt x="104" y="162"/>
                    </a:cubicBezTo>
                    <a:cubicBezTo>
                      <a:pt x="95" y="166"/>
                      <a:pt x="91" y="150"/>
                      <a:pt x="84" y="152"/>
                    </a:cubicBezTo>
                    <a:cubicBezTo>
                      <a:pt x="80" y="153"/>
                      <a:pt x="71" y="156"/>
                      <a:pt x="64" y="159"/>
                    </a:cubicBezTo>
                    <a:cubicBezTo>
                      <a:pt x="65" y="159"/>
                      <a:pt x="65" y="159"/>
                      <a:pt x="65" y="160"/>
                    </a:cubicBezTo>
                    <a:cubicBezTo>
                      <a:pt x="64" y="164"/>
                      <a:pt x="62" y="175"/>
                      <a:pt x="55" y="171"/>
                    </a:cubicBezTo>
                    <a:cubicBezTo>
                      <a:pt x="48" y="167"/>
                      <a:pt x="38" y="157"/>
                      <a:pt x="25" y="158"/>
                    </a:cubicBezTo>
                    <a:cubicBezTo>
                      <a:pt x="12" y="159"/>
                      <a:pt x="9" y="174"/>
                      <a:pt x="9" y="174"/>
                    </a:cubicBezTo>
                    <a:cubicBezTo>
                      <a:pt x="0" y="177"/>
                      <a:pt x="0" y="177"/>
                      <a:pt x="0" y="177"/>
                    </a:cubicBezTo>
                    <a:cubicBezTo>
                      <a:pt x="0" y="177"/>
                      <a:pt x="3" y="197"/>
                      <a:pt x="10" y="196"/>
                    </a:cubicBezTo>
                    <a:cubicBezTo>
                      <a:pt x="17" y="195"/>
                      <a:pt x="32" y="190"/>
                      <a:pt x="32" y="190"/>
                    </a:cubicBezTo>
                    <a:cubicBezTo>
                      <a:pt x="32" y="190"/>
                      <a:pt x="49" y="195"/>
                      <a:pt x="54" y="193"/>
                    </a:cubicBezTo>
                    <a:cubicBezTo>
                      <a:pt x="59" y="191"/>
                      <a:pt x="66" y="192"/>
                      <a:pt x="66" y="192"/>
                    </a:cubicBezTo>
                    <a:cubicBezTo>
                      <a:pt x="66" y="192"/>
                      <a:pt x="72" y="202"/>
                      <a:pt x="78" y="201"/>
                    </a:cubicBezTo>
                    <a:cubicBezTo>
                      <a:pt x="84" y="200"/>
                      <a:pt x="95" y="192"/>
                      <a:pt x="100" y="191"/>
                    </a:cubicBezTo>
                    <a:cubicBezTo>
                      <a:pt x="105" y="190"/>
                      <a:pt x="116" y="208"/>
                      <a:pt x="119" y="208"/>
                    </a:cubicBezTo>
                    <a:cubicBezTo>
                      <a:pt x="122" y="208"/>
                      <a:pt x="134" y="205"/>
                      <a:pt x="134" y="205"/>
                    </a:cubicBezTo>
                    <a:cubicBezTo>
                      <a:pt x="134" y="205"/>
                      <a:pt x="130" y="211"/>
                      <a:pt x="140" y="208"/>
                    </a:cubicBezTo>
                    <a:cubicBezTo>
                      <a:pt x="150" y="205"/>
                      <a:pt x="154" y="202"/>
                      <a:pt x="154" y="202"/>
                    </a:cubicBezTo>
                    <a:cubicBezTo>
                      <a:pt x="182" y="203"/>
                      <a:pt x="182" y="203"/>
                      <a:pt x="182" y="203"/>
                    </a:cubicBezTo>
                    <a:cubicBezTo>
                      <a:pt x="190" y="194"/>
                      <a:pt x="190" y="194"/>
                      <a:pt x="190" y="194"/>
                    </a:cubicBezTo>
                    <a:cubicBezTo>
                      <a:pt x="199" y="197"/>
                      <a:pt x="199" y="197"/>
                      <a:pt x="199" y="197"/>
                    </a:cubicBezTo>
                    <a:cubicBezTo>
                      <a:pt x="199" y="197"/>
                      <a:pt x="211" y="199"/>
                      <a:pt x="211" y="195"/>
                    </a:cubicBezTo>
                    <a:cubicBezTo>
                      <a:pt x="211" y="191"/>
                      <a:pt x="200" y="178"/>
                      <a:pt x="199" y="175"/>
                    </a:cubicBezTo>
                    <a:cubicBezTo>
                      <a:pt x="198" y="172"/>
                      <a:pt x="231" y="157"/>
                      <a:pt x="231" y="157"/>
                    </a:cubicBezTo>
                    <a:cubicBezTo>
                      <a:pt x="231" y="147"/>
                      <a:pt x="231" y="147"/>
                      <a:pt x="231" y="147"/>
                    </a:cubicBezTo>
                    <a:cubicBezTo>
                      <a:pt x="250" y="145"/>
                      <a:pt x="250" y="145"/>
                      <a:pt x="250" y="145"/>
                    </a:cubicBezTo>
                    <a:cubicBezTo>
                      <a:pt x="250" y="145"/>
                      <a:pt x="255" y="136"/>
                      <a:pt x="261" y="136"/>
                    </a:cubicBezTo>
                    <a:cubicBezTo>
                      <a:pt x="267" y="136"/>
                      <a:pt x="278" y="155"/>
                      <a:pt x="278" y="155"/>
                    </a:cubicBezTo>
                    <a:cubicBezTo>
                      <a:pt x="285" y="148"/>
                      <a:pt x="285" y="148"/>
                      <a:pt x="285" y="148"/>
                    </a:cubicBezTo>
                    <a:cubicBezTo>
                      <a:pt x="304" y="153"/>
                      <a:pt x="304" y="153"/>
                      <a:pt x="304" y="153"/>
                    </a:cubicBezTo>
                    <a:cubicBezTo>
                      <a:pt x="304" y="153"/>
                      <a:pt x="309" y="144"/>
                      <a:pt x="310" y="135"/>
                    </a:cubicBezTo>
                    <a:cubicBezTo>
                      <a:pt x="311" y="126"/>
                      <a:pt x="319" y="113"/>
                      <a:pt x="327" y="112"/>
                    </a:cubicBezTo>
                    <a:cubicBezTo>
                      <a:pt x="335" y="111"/>
                      <a:pt x="354" y="119"/>
                      <a:pt x="366" y="119"/>
                    </a:cubicBezTo>
                    <a:cubicBezTo>
                      <a:pt x="378" y="119"/>
                      <a:pt x="378" y="101"/>
                      <a:pt x="378" y="98"/>
                    </a:cubicBezTo>
                    <a:cubicBezTo>
                      <a:pt x="378" y="95"/>
                      <a:pt x="397" y="78"/>
                      <a:pt x="397" y="78"/>
                    </a:cubicBezTo>
                    <a:cubicBezTo>
                      <a:pt x="429" y="65"/>
                      <a:pt x="429" y="65"/>
                      <a:pt x="429" y="65"/>
                    </a:cubicBezTo>
                    <a:cubicBezTo>
                      <a:pt x="429" y="65"/>
                      <a:pt x="443" y="65"/>
                      <a:pt x="446" y="64"/>
                    </a:cubicBezTo>
                    <a:cubicBezTo>
                      <a:pt x="449" y="63"/>
                      <a:pt x="447" y="51"/>
                      <a:pt x="443" y="46"/>
                    </a:cubicBezTo>
                    <a:cubicBezTo>
                      <a:pt x="429" y="41"/>
                      <a:pt x="429" y="41"/>
                      <a:pt x="429" y="41"/>
                    </a:cubicBezTo>
                    <a:cubicBezTo>
                      <a:pt x="401" y="41"/>
                      <a:pt x="401" y="41"/>
                      <a:pt x="401" y="41"/>
                    </a:cubicBezTo>
                    <a:cubicBezTo>
                      <a:pt x="384" y="23"/>
                      <a:pt x="384" y="23"/>
                      <a:pt x="384" y="23"/>
                    </a:cubicBezTo>
                    <a:cubicBezTo>
                      <a:pt x="372" y="23"/>
                      <a:pt x="372" y="23"/>
                      <a:pt x="372" y="23"/>
                    </a:cubicBezTo>
                    <a:cubicBezTo>
                      <a:pt x="364" y="15"/>
                      <a:pt x="364" y="15"/>
                      <a:pt x="364" y="15"/>
                    </a:cubicBezTo>
                    <a:cubicBezTo>
                      <a:pt x="332" y="16"/>
                      <a:pt x="332" y="16"/>
                      <a:pt x="332" y="16"/>
                    </a:cubicBezTo>
                    <a:cubicBezTo>
                      <a:pt x="332" y="16"/>
                      <a:pt x="302" y="12"/>
                      <a:pt x="294" y="13"/>
                    </a:cubicBezTo>
                    <a:cubicBezTo>
                      <a:pt x="286" y="14"/>
                      <a:pt x="238" y="14"/>
                      <a:pt x="238" y="14"/>
                    </a:cubicBezTo>
                    <a:cubicBezTo>
                      <a:pt x="226" y="18"/>
                      <a:pt x="226" y="18"/>
                      <a:pt x="226" y="18"/>
                    </a:cubicBezTo>
                    <a:cubicBezTo>
                      <a:pt x="226" y="18"/>
                      <a:pt x="198" y="12"/>
                      <a:pt x="194" y="12"/>
                    </a:cubicBezTo>
                    <a:cubicBezTo>
                      <a:pt x="190" y="12"/>
                      <a:pt x="180" y="0"/>
                      <a:pt x="170" y="0"/>
                    </a:cubicBezTo>
                    <a:cubicBezTo>
                      <a:pt x="160" y="0"/>
                      <a:pt x="147" y="2"/>
                      <a:pt x="144" y="5"/>
                    </a:cubicBezTo>
                    <a:cubicBezTo>
                      <a:pt x="141" y="8"/>
                      <a:pt x="149" y="43"/>
                      <a:pt x="149" y="43"/>
                    </a:cubicBezTo>
                    <a:cubicBezTo>
                      <a:pt x="138" y="37"/>
                      <a:pt x="138" y="37"/>
                      <a:pt x="138" y="37"/>
                    </a:cubicBezTo>
                    <a:cubicBezTo>
                      <a:pt x="115" y="37"/>
                      <a:pt x="115" y="37"/>
                      <a:pt x="115" y="37"/>
                    </a:cubicBezTo>
                    <a:cubicBezTo>
                      <a:pt x="115" y="37"/>
                      <a:pt x="84" y="17"/>
                      <a:pt x="61" y="18"/>
                    </a:cubicBezTo>
                    <a:cubicBezTo>
                      <a:pt x="38" y="19"/>
                      <a:pt x="37" y="48"/>
                      <a:pt x="37" y="48"/>
                    </a:cubicBezTo>
                    <a:cubicBezTo>
                      <a:pt x="37" y="48"/>
                      <a:pt x="55" y="49"/>
                      <a:pt x="57" y="54"/>
                    </a:cubicBezTo>
                    <a:cubicBezTo>
                      <a:pt x="59" y="59"/>
                      <a:pt x="23" y="88"/>
                      <a:pt x="23" y="8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5" name="Freeform 236"/>
              <p:cNvSpPr>
                <a:spLocks/>
              </p:cNvSpPr>
              <p:nvPr/>
            </p:nvSpPr>
            <p:spPr bwMode="gray">
              <a:xfrm>
                <a:off x="-997" y="-15411"/>
                <a:ext cx="1592" cy="960"/>
              </a:xfrm>
              <a:custGeom>
                <a:avLst/>
                <a:gdLst>
                  <a:gd name="T0" fmla="*/ 24 w 674"/>
                  <a:gd name="T1" fmla="*/ 120 h 406"/>
                  <a:gd name="T2" fmla="*/ 60 w 674"/>
                  <a:gd name="T3" fmla="*/ 148 h 406"/>
                  <a:gd name="T4" fmla="*/ 75 w 674"/>
                  <a:gd name="T5" fmla="*/ 172 h 406"/>
                  <a:gd name="T6" fmla="*/ 71 w 674"/>
                  <a:gd name="T7" fmla="*/ 187 h 406"/>
                  <a:gd name="T8" fmla="*/ 94 w 674"/>
                  <a:gd name="T9" fmla="*/ 238 h 406"/>
                  <a:gd name="T10" fmla="*/ 96 w 674"/>
                  <a:gd name="T11" fmla="*/ 262 h 406"/>
                  <a:gd name="T12" fmla="*/ 126 w 674"/>
                  <a:gd name="T13" fmla="*/ 291 h 406"/>
                  <a:gd name="T14" fmla="*/ 141 w 674"/>
                  <a:gd name="T15" fmla="*/ 273 h 406"/>
                  <a:gd name="T16" fmla="*/ 205 w 674"/>
                  <a:gd name="T17" fmla="*/ 251 h 406"/>
                  <a:gd name="T18" fmla="*/ 234 w 674"/>
                  <a:gd name="T19" fmla="*/ 244 h 406"/>
                  <a:gd name="T20" fmla="*/ 256 w 674"/>
                  <a:gd name="T21" fmla="*/ 261 h 406"/>
                  <a:gd name="T22" fmla="*/ 299 w 674"/>
                  <a:gd name="T23" fmla="*/ 278 h 406"/>
                  <a:gd name="T24" fmla="*/ 345 w 674"/>
                  <a:gd name="T25" fmla="*/ 279 h 406"/>
                  <a:gd name="T26" fmla="*/ 377 w 674"/>
                  <a:gd name="T27" fmla="*/ 307 h 406"/>
                  <a:gd name="T28" fmla="*/ 439 w 674"/>
                  <a:gd name="T29" fmla="*/ 325 h 406"/>
                  <a:gd name="T30" fmla="*/ 447 w 674"/>
                  <a:gd name="T31" fmla="*/ 350 h 406"/>
                  <a:gd name="T32" fmla="*/ 453 w 674"/>
                  <a:gd name="T33" fmla="*/ 383 h 406"/>
                  <a:gd name="T34" fmla="*/ 484 w 674"/>
                  <a:gd name="T35" fmla="*/ 390 h 406"/>
                  <a:gd name="T36" fmla="*/ 530 w 674"/>
                  <a:gd name="T37" fmla="*/ 396 h 406"/>
                  <a:gd name="T38" fmla="*/ 560 w 674"/>
                  <a:gd name="T39" fmla="*/ 365 h 406"/>
                  <a:gd name="T40" fmla="*/ 589 w 674"/>
                  <a:gd name="T41" fmla="*/ 345 h 406"/>
                  <a:gd name="T42" fmla="*/ 623 w 674"/>
                  <a:gd name="T43" fmla="*/ 296 h 406"/>
                  <a:gd name="T44" fmla="*/ 652 w 674"/>
                  <a:gd name="T45" fmla="*/ 292 h 406"/>
                  <a:gd name="T46" fmla="*/ 667 w 674"/>
                  <a:gd name="T47" fmla="*/ 280 h 406"/>
                  <a:gd name="T48" fmla="*/ 635 w 674"/>
                  <a:gd name="T49" fmla="*/ 242 h 406"/>
                  <a:gd name="T50" fmla="*/ 595 w 674"/>
                  <a:gd name="T51" fmla="*/ 231 h 406"/>
                  <a:gd name="T52" fmla="*/ 563 w 674"/>
                  <a:gd name="T53" fmla="*/ 212 h 406"/>
                  <a:gd name="T54" fmla="*/ 536 w 674"/>
                  <a:gd name="T55" fmla="*/ 203 h 406"/>
                  <a:gd name="T56" fmla="*/ 500 w 674"/>
                  <a:gd name="T57" fmla="*/ 174 h 406"/>
                  <a:gd name="T58" fmla="*/ 455 w 674"/>
                  <a:gd name="T59" fmla="*/ 148 h 406"/>
                  <a:gd name="T60" fmla="*/ 431 w 674"/>
                  <a:gd name="T61" fmla="*/ 111 h 406"/>
                  <a:gd name="T62" fmla="*/ 398 w 674"/>
                  <a:gd name="T63" fmla="*/ 80 h 406"/>
                  <a:gd name="T64" fmla="*/ 362 w 674"/>
                  <a:gd name="T65" fmla="*/ 82 h 406"/>
                  <a:gd name="T66" fmla="*/ 338 w 674"/>
                  <a:gd name="T67" fmla="*/ 52 h 406"/>
                  <a:gd name="T68" fmla="*/ 320 w 674"/>
                  <a:gd name="T69" fmla="*/ 28 h 406"/>
                  <a:gd name="T70" fmla="*/ 288 w 674"/>
                  <a:gd name="T71" fmla="*/ 23 h 406"/>
                  <a:gd name="T72" fmla="*/ 274 w 674"/>
                  <a:gd name="T73" fmla="*/ 16 h 406"/>
                  <a:gd name="T74" fmla="*/ 258 w 674"/>
                  <a:gd name="T75" fmla="*/ 7 h 406"/>
                  <a:gd name="T76" fmla="*/ 258 w 674"/>
                  <a:gd name="T77" fmla="*/ 24 h 406"/>
                  <a:gd name="T78" fmla="*/ 231 w 674"/>
                  <a:gd name="T79" fmla="*/ 30 h 406"/>
                  <a:gd name="T80" fmla="*/ 211 w 674"/>
                  <a:gd name="T81" fmla="*/ 79 h 406"/>
                  <a:gd name="T82" fmla="*/ 156 w 674"/>
                  <a:gd name="T83" fmla="*/ 72 h 406"/>
                  <a:gd name="T84" fmla="*/ 112 w 674"/>
                  <a:gd name="T85" fmla="*/ 51 h 406"/>
                  <a:gd name="T86" fmla="*/ 51 w 674"/>
                  <a:gd name="T87" fmla="*/ 22 h 406"/>
                  <a:gd name="T88" fmla="*/ 60 w 674"/>
                  <a:gd name="T89" fmla="*/ 42 h 406"/>
                  <a:gd name="T90" fmla="*/ 110 w 674"/>
                  <a:gd name="T91" fmla="*/ 90 h 406"/>
                  <a:gd name="T92" fmla="*/ 82 w 674"/>
                  <a:gd name="T93" fmla="*/ 94 h 406"/>
                  <a:gd name="T94" fmla="*/ 52 w 674"/>
                  <a:gd name="T95" fmla="*/ 108 h 406"/>
                  <a:gd name="T96" fmla="*/ 40 w 674"/>
                  <a:gd name="T97" fmla="*/ 100 h 406"/>
                  <a:gd name="T98" fmla="*/ 19 w 674"/>
                  <a:gd name="T99" fmla="*/ 55 h 406"/>
                  <a:gd name="T100" fmla="*/ 14 w 674"/>
                  <a:gd name="T101" fmla="*/ 7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4" h="406">
                    <a:moveTo>
                      <a:pt x="34" y="100"/>
                    </a:moveTo>
                    <a:cubicBezTo>
                      <a:pt x="34" y="104"/>
                      <a:pt x="24" y="115"/>
                      <a:pt x="24" y="120"/>
                    </a:cubicBezTo>
                    <a:cubicBezTo>
                      <a:pt x="24" y="126"/>
                      <a:pt x="40" y="151"/>
                      <a:pt x="40" y="151"/>
                    </a:cubicBezTo>
                    <a:cubicBezTo>
                      <a:pt x="60" y="148"/>
                      <a:pt x="60" y="148"/>
                      <a:pt x="60" y="148"/>
                    </a:cubicBezTo>
                    <a:cubicBezTo>
                      <a:pt x="62" y="166"/>
                      <a:pt x="62" y="166"/>
                      <a:pt x="62" y="166"/>
                    </a:cubicBezTo>
                    <a:cubicBezTo>
                      <a:pt x="75" y="172"/>
                      <a:pt x="75" y="172"/>
                      <a:pt x="75" y="172"/>
                    </a:cubicBezTo>
                    <a:cubicBezTo>
                      <a:pt x="75" y="172"/>
                      <a:pt x="46" y="171"/>
                      <a:pt x="50" y="180"/>
                    </a:cubicBezTo>
                    <a:cubicBezTo>
                      <a:pt x="54" y="190"/>
                      <a:pt x="64" y="184"/>
                      <a:pt x="71" y="187"/>
                    </a:cubicBezTo>
                    <a:cubicBezTo>
                      <a:pt x="78" y="190"/>
                      <a:pt x="90" y="203"/>
                      <a:pt x="90" y="203"/>
                    </a:cubicBezTo>
                    <a:cubicBezTo>
                      <a:pt x="94" y="238"/>
                      <a:pt x="94" y="238"/>
                      <a:pt x="94" y="238"/>
                    </a:cubicBezTo>
                    <a:cubicBezTo>
                      <a:pt x="99" y="240"/>
                      <a:pt x="99" y="240"/>
                      <a:pt x="99" y="240"/>
                    </a:cubicBezTo>
                    <a:cubicBezTo>
                      <a:pt x="99" y="240"/>
                      <a:pt x="96" y="254"/>
                      <a:pt x="96" y="262"/>
                    </a:cubicBezTo>
                    <a:cubicBezTo>
                      <a:pt x="96" y="270"/>
                      <a:pt x="106" y="291"/>
                      <a:pt x="106" y="291"/>
                    </a:cubicBezTo>
                    <a:cubicBezTo>
                      <a:pt x="106" y="291"/>
                      <a:pt x="122" y="292"/>
                      <a:pt x="126" y="291"/>
                    </a:cubicBezTo>
                    <a:cubicBezTo>
                      <a:pt x="130" y="290"/>
                      <a:pt x="141" y="281"/>
                      <a:pt x="141" y="281"/>
                    </a:cubicBezTo>
                    <a:cubicBezTo>
                      <a:pt x="141" y="273"/>
                      <a:pt x="141" y="273"/>
                      <a:pt x="141" y="273"/>
                    </a:cubicBezTo>
                    <a:cubicBezTo>
                      <a:pt x="141" y="273"/>
                      <a:pt x="167" y="250"/>
                      <a:pt x="178" y="248"/>
                    </a:cubicBezTo>
                    <a:cubicBezTo>
                      <a:pt x="189" y="246"/>
                      <a:pt x="205" y="251"/>
                      <a:pt x="205" y="251"/>
                    </a:cubicBezTo>
                    <a:cubicBezTo>
                      <a:pt x="205" y="251"/>
                      <a:pt x="207" y="245"/>
                      <a:pt x="210" y="243"/>
                    </a:cubicBezTo>
                    <a:cubicBezTo>
                      <a:pt x="213" y="241"/>
                      <a:pt x="234" y="244"/>
                      <a:pt x="234" y="244"/>
                    </a:cubicBezTo>
                    <a:cubicBezTo>
                      <a:pt x="234" y="244"/>
                      <a:pt x="243" y="239"/>
                      <a:pt x="249" y="243"/>
                    </a:cubicBezTo>
                    <a:cubicBezTo>
                      <a:pt x="255" y="247"/>
                      <a:pt x="256" y="261"/>
                      <a:pt x="256" y="261"/>
                    </a:cubicBezTo>
                    <a:cubicBezTo>
                      <a:pt x="256" y="261"/>
                      <a:pt x="268" y="261"/>
                      <a:pt x="273" y="261"/>
                    </a:cubicBezTo>
                    <a:cubicBezTo>
                      <a:pt x="278" y="261"/>
                      <a:pt x="299" y="278"/>
                      <a:pt x="299" y="278"/>
                    </a:cubicBezTo>
                    <a:cubicBezTo>
                      <a:pt x="302" y="274"/>
                      <a:pt x="302" y="274"/>
                      <a:pt x="302" y="274"/>
                    </a:cubicBezTo>
                    <a:cubicBezTo>
                      <a:pt x="302" y="274"/>
                      <a:pt x="340" y="275"/>
                      <a:pt x="345" y="279"/>
                    </a:cubicBezTo>
                    <a:cubicBezTo>
                      <a:pt x="350" y="283"/>
                      <a:pt x="358" y="301"/>
                      <a:pt x="358" y="301"/>
                    </a:cubicBezTo>
                    <a:cubicBezTo>
                      <a:pt x="358" y="301"/>
                      <a:pt x="371" y="303"/>
                      <a:pt x="377" y="307"/>
                    </a:cubicBezTo>
                    <a:cubicBezTo>
                      <a:pt x="383" y="311"/>
                      <a:pt x="397" y="327"/>
                      <a:pt x="397" y="327"/>
                    </a:cubicBezTo>
                    <a:cubicBezTo>
                      <a:pt x="439" y="325"/>
                      <a:pt x="439" y="325"/>
                      <a:pt x="439" y="325"/>
                    </a:cubicBezTo>
                    <a:cubicBezTo>
                      <a:pt x="440" y="347"/>
                      <a:pt x="440" y="347"/>
                      <a:pt x="440" y="347"/>
                    </a:cubicBezTo>
                    <a:cubicBezTo>
                      <a:pt x="447" y="350"/>
                      <a:pt x="447" y="350"/>
                      <a:pt x="447" y="350"/>
                    </a:cubicBezTo>
                    <a:cubicBezTo>
                      <a:pt x="446" y="365"/>
                      <a:pt x="446" y="365"/>
                      <a:pt x="446" y="365"/>
                    </a:cubicBezTo>
                    <a:cubicBezTo>
                      <a:pt x="453" y="383"/>
                      <a:pt x="453" y="383"/>
                      <a:pt x="453" y="383"/>
                    </a:cubicBezTo>
                    <a:cubicBezTo>
                      <a:pt x="453" y="383"/>
                      <a:pt x="467" y="393"/>
                      <a:pt x="472" y="393"/>
                    </a:cubicBezTo>
                    <a:cubicBezTo>
                      <a:pt x="477" y="393"/>
                      <a:pt x="484" y="390"/>
                      <a:pt x="484" y="390"/>
                    </a:cubicBezTo>
                    <a:cubicBezTo>
                      <a:pt x="500" y="406"/>
                      <a:pt x="500" y="406"/>
                      <a:pt x="500" y="406"/>
                    </a:cubicBezTo>
                    <a:cubicBezTo>
                      <a:pt x="500" y="406"/>
                      <a:pt x="525" y="405"/>
                      <a:pt x="530" y="396"/>
                    </a:cubicBezTo>
                    <a:cubicBezTo>
                      <a:pt x="535" y="387"/>
                      <a:pt x="535" y="371"/>
                      <a:pt x="535" y="371"/>
                    </a:cubicBezTo>
                    <a:cubicBezTo>
                      <a:pt x="535" y="371"/>
                      <a:pt x="553" y="372"/>
                      <a:pt x="560" y="365"/>
                    </a:cubicBezTo>
                    <a:cubicBezTo>
                      <a:pt x="567" y="358"/>
                      <a:pt x="580" y="349"/>
                      <a:pt x="580" y="349"/>
                    </a:cubicBezTo>
                    <a:cubicBezTo>
                      <a:pt x="580" y="349"/>
                      <a:pt x="589" y="351"/>
                      <a:pt x="589" y="345"/>
                    </a:cubicBezTo>
                    <a:cubicBezTo>
                      <a:pt x="589" y="339"/>
                      <a:pt x="584" y="311"/>
                      <a:pt x="594" y="301"/>
                    </a:cubicBezTo>
                    <a:cubicBezTo>
                      <a:pt x="604" y="291"/>
                      <a:pt x="623" y="296"/>
                      <a:pt x="623" y="296"/>
                    </a:cubicBezTo>
                    <a:cubicBezTo>
                      <a:pt x="623" y="296"/>
                      <a:pt x="622" y="279"/>
                      <a:pt x="630" y="279"/>
                    </a:cubicBezTo>
                    <a:cubicBezTo>
                      <a:pt x="638" y="279"/>
                      <a:pt x="652" y="292"/>
                      <a:pt x="652" y="292"/>
                    </a:cubicBezTo>
                    <a:cubicBezTo>
                      <a:pt x="674" y="292"/>
                      <a:pt x="674" y="292"/>
                      <a:pt x="674" y="292"/>
                    </a:cubicBezTo>
                    <a:cubicBezTo>
                      <a:pt x="674" y="289"/>
                      <a:pt x="673" y="285"/>
                      <a:pt x="667" y="280"/>
                    </a:cubicBezTo>
                    <a:cubicBezTo>
                      <a:pt x="656" y="272"/>
                      <a:pt x="668" y="260"/>
                      <a:pt x="668" y="260"/>
                    </a:cubicBezTo>
                    <a:cubicBezTo>
                      <a:pt x="635" y="242"/>
                      <a:pt x="635" y="242"/>
                      <a:pt x="635" y="242"/>
                    </a:cubicBezTo>
                    <a:cubicBezTo>
                      <a:pt x="620" y="244"/>
                      <a:pt x="620" y="244"/>
                      <a:pt x="620" y="244"/>
                    </a:cubicBezTo>
                    <a:cubicBezTo>
                      <a:pt x="620" y="244"/>
                      <a:pt x="602" y="236"/>
                      <a:pt x="595" y="231"/>
                    </a:cubicBezTo>
                    <a:cubicBezTo>
                      <a:pt x="588" y="226"/>
                      <a:pt x="574" y="215"/>
                      <a:pt x="574" y="215"/>
                    </a:cubicBezTo>
                    <a:cubicBezTo>
                      <a:pt x="563" y="212"/>
                      <a:pt x="563" y="212"/>
                      <a:pt x="563" y="212"/>
                    </a:cubicBezTo>
                    <a:cubicBezTo>
                      <a:pt x="554" y="204"/>
                      <a:pt x="554" y="204"/>
                      <a:pt x="554" y="204"/>
                    </a:cubicBezTo>
                    <a:cubicBezTo>
                      <a:pt x="536" y="203"/>
                      <a:pt x="536" y="203"/>
                      <a:pt x="536" y="203"/>
                    </a:cubicBezTo>
                    <a:cubicBezTo>
                      <a:pt x="516" y="191"/>
                      <a:pt x="516" y="191"/>
                      <a:pt x="516" y="191"/>
                    </a:cubicBezTo>
                    <a:cubicBezTo>
                      <a:pt x="516" y="191"/>
                      <a:pt x="504" y="175"/>
                      <a:pt x="500" y="174"/>
                    </a:cubicBezTo>
                    <a:cubicBezTo>
                      <a:pt x="496" y="172"/>
                      <a:pt x="483" y="170"/>
                      <a:pt x="476" y="167"/>
                    </a:cubicBezTo>
                    <a:cubicBezTo>
                      <a:pt x="470" y="164"/>
                      <a:pt x="458" y="159"/>
                      <a:pt x="455" y="148"/>
                    </a:cubicBezTo>
                    <a:cubicBezTo>
                      <a:pt x="452" y="138"/>
                      <a:pt x="444" y="126"/>
                      <a:pt x="444" y="126"/>
                    </a:cubicBezTo>
                    <a:cubicBezTo>
                      <a:pt x="431" y="111"/>
                      <a:pt x="431" y="111"/>
                      <a:pt x="431" y="111"/>
                    </a:cubicBezTo>
                    <a:cubicBezTo>
                      <a:pt x="422" y="92"/>
                      <a:pt x="422" y="92"/>
                      <a:pt x="422" y="92"/>
                    </a:cubicBezTo>
                    <a:cubicBezTo>
                      <a:pt x="398" y="80"/>
                      <a:pt x="398" y="80"/>
                      <a:pt x="398" y="80"/>
                    </a:cubicBezTo>
                    <a:cubicBezTo>
                      <a:pt x="398" y="86"/>
                      <a:pt x="398" y="86"/>
                      <a:pt x="398" y="86"/>
                    </a:cubicBezTo>
                    <a:cubicBezTo>
                      <a:pt x="362" y="82"/>
                      <a:pt x="362" y="82"/>
                      <a:pt x="362" y="82"/>
                    </a:cubicBezTo>
                    <a:cubicBezTo>
                      <a:pt x="362" y="82"/>
                      <a:pt x="336" y="83"/>
                      <a:pt x="331" y="74"/>
                    </a:cubicBezTo>
                    <a:cubicBezTo>
                      <a:pt x="326" y="64"/>
                      <a:pt x="338" y="52"/>
                      <a:pt x="338" y="52"/>
                    </a:cubicBezTo>
                    <a:cubicBezTo>
                      <a:pt x="328" y="47"/>
                      <a:pt x="328" y="47"/>
                      <a:pt x="328" y="47"/>
                    </a:cubicBezTo>
                    <a:cubicBezTo>
                      <a:pt x="328" y="47"/>
                      <a:pt x="330" y="32"/>
                      <a:pt x="320" y="28"/>
                    </a:cubicBezTo>
                    <a:cubicBezTo>
                      <a:pt x="311" y="24"/>
                      <a:pt x="298" y="27"/>
                      <a:pt x="298" y="27"/>
                    </a:cubicBezTo>
                    <a:cubicBezTo>
                      <a:pt x="288" y="23"/>
                      <a:pt x="288" y="23"/>
                      <a:pt x="288" y="23"/>
                    </a:cubicBezTo>
                    <a:cubicBezTo>
                      <a:pt x="290" y="15"/>
                      <a:pt x="290" y="15"/>
                      <a:pt x="290" y="15"/>
                    </a:cubicBezTo>
                    <a:cubicBezTo>
                      <a:pt x="274" y="16"/>
                      <a:pt x="274" y="16"/>
                      <a:pt x="274" y="16"/>
                    </a:cubicBezTo>
                    <a:cubicBezTo>
                      <a:pt x="262" y="0"/>
                      <a:pt x="262" y="0"/>
                      <a:pt x="262" y="0"/>
                    </a:cubicBezTo>
                    <a:cubicBezTo>
                      <a:pt x="258" y="7"/>
                      <a:pt x="258" y="7"/>
                      <a:pt x="258" y="7"/>
                    </a:cubicBezTo>
                    <a:cubicBezTo>
                      <a:pt x="238" y="6"/>
                      <a:pt x="238" y="6"/>
                      <a:pt x="238" y="6"/>
                    </a:cubicBezTo>
                    <a:cubicBezTo>
                      <a:pt x="258" y="24"/>
                      <a:pt x="258" y="24"/>
                      <a:pt x="258" y="24"/>
                    </a:cubicBezTo>
                    <a:cubicBezTo>
                      <a:pt x="258" y="24"/>
                      <a:pt x="239" y="16"/>
                      <a:pt x="235" y="18"/>
                    </a:cubicBezTo>
                    <a:cubicBezTo>
                      <a:pt x="231" y="19"/>
                      <a:pt x="231" y="30"/>
                      <a:pt x="231" y="30"/>
                    </a:cubicBezTo>
                    <a:cubicBezTo>
                      <a:pt x="231" y="30"/>
                      <a:pt x="199" y="36"/>
                      <a:pt x="198" y="50"/>
                    </a:cubicBezTo>
                    <a:cubicBezTo>
                      <a:pt x="196" y="63"/>
                      <a:pt x="211" y="79"/>
                      <a:pt x="211" y="79"/>
                    </a:cubicBezTo>
                    <a:cubicBezTo>
                      <a:pt x="167" y="79"/>
                      <a:pt x="167" y="79"/>
                      <a:pt x="167" y="79"/>
                    </a:cubicBezTo>
                    <a:cubicBezTo>
                      <a:pt x="167" y="79"/>
                      <a:pt x="163" y="72"/>
                      <a:pt x="156" y="72"/>
                    </a:cubicBezTo>
                    <a:cubicBezTo>
                      <a:pt x="150" y="72"/>
                      <a:pt x="151" y="87"/>
                      <a:pt x="140" y="82"/>
                    </a:cubicBezTo>
                    <a:cubicBezTo>
                      <a:pt x="130" y="76"/>
                      <a:pt x="112" y="51"/>
                      <a:pt x="112" y="51"/>
                    </a:cubicBezTo>
                    <a:cubicBezTo>
                      <a:pt x="112" y="51"/>
                      <a:pt x="102" y="38"/>
                      <a:pt x="94" y="34"/>
                    </a:cubicBezTo>
                    <a:cubicBezTo>
                      <a:pt x="86" y="30"/>
                      <a:pt x="54" y="18"/>
                      <a:pt x="51" y="22"/>
                    </a:cubicBezTo>
                    <a:cubicBezTo>
                      <a:pt x="48" y="26"/>
                      <a:pt x="50" y="32"/>
                      <a:pt x="50" y="32"/>
                    </a:cubicBezTo>
                    <a:cubicBezTo>
                      <a:pt x="50" y="32"/>
                      <a:pt x="60" y="38"/>
                      <a:pt x="60" y="42"/>
                    </a:cubicBezTo>
                    <a:cubicBezTo>
                      <a:pt x="60" y="46"/>
                      <a:pt x="63" y="46"/>
                      <a:pt x="70" y="58"/>
                    </a:cubicBezTo>
                    <a:cubicBezTo>
                      <a:pt x="76" y="70"/>
                      <a:pt x="112" y="79"/>
                      <a:pt x="110" y="90"/>
                    </a:cubicBezTo>
                    <a:cubicBezTo>
                      <a:pt x="107" y="100"/>
                      <a:pt x="107" y="106"/>
                      <a:pt x="100" y="104"/>
                    </a:cubicBezTo>
                    <a:cubicBezTo>
                      <a:pt x="94" y="103"/>
                      <a:pt x="79" y="90"/>
                      <a:pt x="82" y="94"/>
                    </a:cubicBezTo>
                    <a:cubicBezTo>
                      <a:pt x="84" y="98"/>
                      <a:pt x="79" y="107"/>
                      <a:pt x="79" y="107"/>
                    </a:cubicBezTo>
                    <a:cubicBezTo>
                      <a:pt x="52" y="108"/>
                      <a:pt x="52" y="108"/>
                      <a:pt x="52" y="108"/>
                    </a:cubicBezTo>
                    <a:cubicBezTo>
                      <a:pt x="44" y="95"/>
                      <a:pt x="44" y="95"/>
                      <a:pt x="44" y="95"/>
                    </a:cubicBezTo>
                    <a:cubicBezTo>
                      <a:pt x="40" y="100"/>
                      <a:pt x="40" y="100"/>
                      <a:pt x="40" y="100"/>
                    </a:cubicBezTo>
                    <a:cubicBezTo>
                      <a:pt x="40" y="100"/>
                      <a:pt x="30" y="90"/>
                      <a:pt x="24" y="80"/>
                    </a:cubicBezTo>
                    <a:cubicBezTo>
                      <a:pt x="19" y="71"/>
                      <a:pt x="23" y="56"/>
                      <a:pt x="19" y="55"/>
                    </a:cubicBezTo>
                    <a:cubicBezTo>
                      <a:pt x="15" y="54"/>
                      <a:pt x="3" y="47"/>
                      <a:pt x="2" y="52"/>
                    </a:cubicBezTo>
                    <a:cubicBezTo>
                      <a:pt x="0" y="58"/>
                      <a:pt x="14" y="72"/>
                      <a:pt x="14" y="72"/>
                    </a:cubicBezTo>
                    <a:cubicBezTo>
                      <a:pt x="14" y="72"/>
                      <a:pt x="34" y="96"/>
                      <a:pt x="34" y="10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6" name="Freeform 237"/>
              <p:cNvSpPr>
                <a:spLocks/>
              </p:cNvSpPr>
              <p:nvPr/>
            </p:nvSpPr>
            <p:spPr bwMode="gray">
              <a:xfrm>
                <a:off x="2" y="-14870"/>
                <a:ext cx="1434" cy="1163"/>
              </a:xfrm>
              <a:custGeom>
                <a:avLst/>
                <a:gdLst>
                  <a:gd name="T0" fmla="*/ 607 w 607"/>
                  <a:gd name="T1" fmla="*/ 64 h 492"/>
                  <a:gd name="T2" fmla="*/ 587 w 607"/>
                  <a:gd name="T3" fmla="*/ 59 h 492"/>
                  <a:gd name="T4" fmla="*/ 561 w 607"/>
                  <a:gd name="T5" fmla="*/ 57 h 492"/>
                  <a:gd name="T6" fmla="*/ 516 w 607"/>
                  <a:gd name="T7" fmla="*/ 81 h 492"/>
                  <a:gd name="T8" fmla="*/ 485 w 607"/>
                  <a:gd name="T9" fmla="*/ 100 h 492"/>
                  <a:gd name="T10" fmla="*/ 455 w 607"/>
                  <a:gd name="T11" fmla="*/ 33 h 492"/>
                  <a:gd name="T12" fmla="*/ 441 w 607"/>
                  <a:gd name="T13" fmla="*/ 14 h 492"/>
                  <a:gd name="T14" fmla="*/ 413 w 607"/>
                  <a:gd name="T15" fmla="*/ 19 h 492"/>
                  <a:gd name="T16" fmla="*/ 407 w 607"/>
                  <a:gd name="T17" fmla="*/ 40 h 492"/>
                  <a:gd name="T18" fmla="*/ 395 w 607"/>
                  <a:gd name="T19" fmla="*/ 48 h 492"/>
                  <a:gd name="T20" fmla="*/ 364 w 607"/>
                  <a:gd name="T21" fmla="*/ 79 h 492"/>
                  <a:gd name="T22" fmla="*/ 315 w 607"/>
                  <a:gd name="T23" fmla="*/ 83 h 492"/>
                  <a:gd name="T24" fmla="*/ 287 w 607"/>
                  <a:gd name="T25" fmla="*/ 66 h 492"/>
                  <a:gd name="T26" fmla="*/ 267 w 607"/>
                  <a:gd name="T27" fmla="*/ 57 h 492"/>
                  <a:gd name="T28" fmla="*/ 229 w 607"/>
                  <a:gd name="T29" fmla="*/ 63 h 492"/>
                  <a:gd name="T30" fmla="*/ 200 w 607"/>
                  <a:gd name="T31" fmla="*/ 67 h 492"/>
                  <a:gd name="T32" fmla="*/ 166 w 607"/>
                  <a:gd name="T33" fmla="*/ 116 h 492"/>
                  <a:gd name="T34" fmla="*/ 137 w 607"/>
                  <a:gd name="T35" fmla="*/ 136 h 492"/>
                  <a:gd name="T36" fmla="*/ 107 w 607"/>
                  <a:gd name="T37" fmla="*/ 167 h 492"/>
                  <a:gd name="T38" fmla="*/ 61 w 607"/>
                  <a:gd name="T39" fmla="*/ 161 h 492"/>
                  <a:gd name="T40" fmla="*/ 30 w 607"/>
                  <a:gd name="T41" fmla="*/ 154 h 492"/>
                  <a:gd name="T42" fmla="*/ 29 w 607"/>
                  <a:gd name="T43" fmla="*/ 205 h 492"/>
                  <a:gd name="T44" fmla="*/ 20 w 607"/>
                  <a:gd name="T45" fmla="*/ 220 h 492"/>
                  <a:gd name="T46" fmla="*/ 11 w 607"/>
                  <a:gd name="T47" fmla="*/ 244 h 492"/>
                  <a:gd name="T48" fmla="*/ 31 w 607"/>
                  <a:gd name="T49" fmla="*/ 266 h 492"/>
                  <a:gd name="T50" fmla="*/ 40 w 607"/>
                  <a:gd name="T51" fmla="*/ 341 h 492"/>
                  <a:gd name="T52" fmla="*/ 70 w 607"/>
                  <a:gd name="T53" fmla="*/ 382 h 492"/>
                  <a:gd name="T54" fmla="*/ 79 w 607"/>
                  <a:gd name="T55" fmla="*/ 434 h 492"/>
                  <a:gd name="T56" fmla="*/ 61 w 607"/>
                  <a:gd name="T57" fmla="*/ 467 h 492"/>
                  <a:gd name="T58" fmla="*/ 142 w 607"/>
                  <a:gd name="T59" fmla="*/ 490 h 492"/>
                  <a:gd name="T60" fmla="*/ 196 w 607"/>
                  <a:gd name="T61" fmla="*/ 484 h 492"/>
                  <a:gd name="T62" fmla="*/ 218 w 607"/>
                  <a:gd name="T63" fmla="*/ 482 h 492"/>
                  <a:gd name="T64" fmla="*/ 307 w 607"/>
                  <a:gd name="T65" fmla="*/ 459 h 492"/>
                  <a:gd name="T66" fmla="*/ 298 w 607"/>
                  <a:gd name="T67" fmla="*/ 403 h 492"/>
                  <a:gd name="T68" fmla="*/ 327 w 607"/>
                  <a:gd name="T69" fmla="*/ 390 h 492"/>
                  <a:gd name="T70" fmla="*/ 348 w 607"/>
                  <a:gd name="T71" fmla="*/ 376 h 492"/>
                  <a:gd name="T72" fmla="*/ 381 w 607"/>
                  <a:gd name="T73" fmla="*/ 361 h 492"/>
                  <a:gd name="T74" fmla="*/ 409 w 607"/>
                  <a:gd name="T75" fmla="*/ 371 h 492"/>
                  <a:gd name="T76" fmla="*/ 417 w 607"/>
                  <a:gd name="T77" fmla="*/ 325 h 492"/>
                  <a:gd name="T78" fmla="*/ 425 w 607"/>
                  <a:gd name="T79" fmla="*/ 291 h 492"/>
                  <a:gd name="T80" fmla="*/ 462 w 607"/>
                  <a:gd name="T81" fmla="*/ 275 h 492"/>
                  <a:gd name="T82" fmla="*/ 447 w 607"/>
                  <a:gd name="T83" fmla="*/ 258 h 492"/>
                  <a:gd name="T84" fmla="*/ 434 w 607"/>
                  <a:gd name="T85" fmla="*/ 238 h 492"/>
                  <a:gd name="T86" fmla="*/ 456 w 607"/>
                  <a:gd name="T87" fmla="*/ 246 h 492"/>
                  <a:gd name="T88" fmla="*/ 467 w 607"/>
                  <a:gd name="T89" fmla="*/ 242 h 492"/>
                  <a:gd name="T90" fmla="*/ 479 w 607"/>
                  <a:gd name="T91" fmla="*/ 222 h 492"/>
                  <a:gd name="T92" fmla="*/ 494 w 607"/>
                  <a:gd name="T93" fmla="*/ 188 h 492"/>
                  <a:gd name="T94" fmla="*/ 479 w 607"/>
                  <a:gd name="T95" fmla="*/ 144 h 492"/>
                  <a:gd name="T96" fmla="*/ 486 w 607"/>
                  <a:gd name="T97" fmla="*/ 109 h 492"/>
                  <a:gd name="T98" fmla="*/ 540 w 607"/>
                  <a:gd name="T99" fmla="*/ 88 h 492"/>
                  <a:gd name="T100" fmla="*/ 584 w 607"/>
                  <a:gd name="T101" fmla="*/ 88 h 492"/>
                  <a:gd name="T102" fmla="*/ 602 w 607"/>
                  <a:gd name="T103" fmla="*/ 7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7" h="492">
                    <a:moveTo>
                      <a:pt x="596" y="71"/>
                    </a:moveTo>
                    <a:cubicBezTo>
                      <a:pt x="594" y="65"/>
                      <a:pt x="600" y="65"/>
                      <a:pt x="607" y="64"/>
                    </a:cubicBezTo>
                    <a:cubicBezTo>
                      <a:pt x="600" y="59"/>
                      <a:pt x="600" y="59"/>
                      <a:pt x="600" y="59"/>
                    </a:cubicBezTo>
                    <a:cubicBezTo>
                      <a:pt x="587" y="59"/>
                      <a:pt x="587" y="59"/>
                      <a:pt x="587" y="59"/>
                    </a:cubicBezTo>
                    <a:cubicBezTo>
                      <a:pt x="563" y="67"/>
                      <a:pt x="563" y="67"/>
                      <a:pt x="563" y="67"/>
                    </a:cubicBezTo>
                    <a:cubicBezTo>
                      <a:pt x="561" y="57"/>
                      <a:pt x="561" y="57"/>
                      <a:pt x="561" y="57"/>
                    </a:cubicBezTo>
                    <a:cubicBezTo>
                      <a:pt x="561" y="57"/>
                      <a:pt x="537" y="54"/>
                      <a:pt x="530" y="62"/>
                    </a:cubicBezTo>
                    <a:cubicBezTo>
                      <a:pt x="523" y="70"/>
                      <a:pt x="516" y="81"/>
                      <a:pt x="516" y="81"/>
                    </a:cubicBezTo>
                    <a:cubicBezTo>
                      <a:pt x="506" y="81"/>
                      <a:pt x="506" y="81"/>
                      <a:pt x="506" y="81"/>
                    </a:cubicBezTo>
                    <a:cubicBezTo>
                      <a:pt x="506" y="81"/>
                      <a:pt x="492" y="97"/>
                      <a:pt x="485" y="100"/>
                    </a:cubicBezTo>
                    <a:cubicBezTo>
                      <a:pt x="478" y="103"/>
                      <a:pt x="462" y="75"/>
                      <a:pt x="462" y="75"/>
                    </a:cubicBezTo>
                    <a:cubicBezTo>
                      <a:pt x="455" y="33"/>
                      <a:pt x="455" y="33"/>
                      <a:pt x="455" y="33"/>
                    </a:cubicBezTo>
                    <a:cubicBezTo>
                      <a:pt x="441" y="33"/>
                      <a:pt x="441" y="33"/>
                      <a:pt x="441" y="33"/>
                    </a:cubicBezTo>
                    <a:cubicBezTo>
                      <a:pt x="441" y="33"/>
                      <a:pt x="441" y="19"/>
                      <a:pt x="441" y="14"/>
                    </a:cubicBezTo>
                    <a:cubicBezTo>
                      <a:pt x="441" y="9"/>
                      <a:pt x="430" y="0"/>
                      <a:pt x="421" y="0"/>
                    </a:cubicBezTo>
                    <a:cubicBezTo>
                      <a:pt x="412" y="0"/>
                      <a:pt x="413" y="15"/>
                      <a:pt x="413" y="19"/>
                    </a:cubicBezTo>
                    <a:cubicBezTo>
                      <a:pt x="413" y="23"/>
                      <a:pt x="399" y="26"/>
                      <a:pt x="399" y="33"/>
                    </a:cubicBezTo>
                    <a:cubicBezTo>
                      <a:pt x="399" y="40"/>
                      <a:pt x="407" y="40"/>
                      <a:pt x="407" y="40"/>
                    </a:cubicBezTo>
                    <a:cubicBezTo>
                      <a:pt x="402" y="54"/>
                      <a:pt x="402" y="54"/>
                      <a:pt x="402" y="54"/>
                    </a:cubicBezTo>
                    <a:cubicBezTo>
                      <a:pt x="395" y="48"/>
                      <a:pt x="395" y="48"/>
                      <a:pt x="395" y="48"/>
                    </a:cubicBezTo>
                    <a:cubicBezTo>
                      <a:pt x="395" y="48"/>
                      <a:pt x="373" y="49"/>
                      <a:pt x="368" y="54"/>
                    </a:cubicBezTo>
                    <a:cubicBezTo>
                      <a:pt x="363" y="59"/>
                      <a:pt x="368" y="77"/>
                      <a:pt x="364" y="79"/>
                    </a:cubicBezTo>
                    <a:cubicBezTo>
                      <a:pt x="360" y="81"/>
                      <a:pt x="349" y="64"/>
                      <a:pt x="346" y="64"/>
                    </a:cubicBezTo>
                    <a:cubicBezTo>
                      <a:pt x="343" y="64"/>
                      <a:pt x="318" y="84"/>
                      <a:pt x="315" y="83"/>
                    </a:cubicBezTo>
                    <a:cubicBezTo>
                      <a:pt x="312" y="82"/>
                      <a:pt x="292" y="66"/>
                      <a:pt x="292" y="66"/>
                    </a:cubicBezTo>
                    <a:cubicBezTo>
                      <a:pt x="287" y="66"/>
                      <a:pt x="287" y="66"/>
                      <a:pt x="287" y="66"/>
                    </a:cubicBezTo>
                    <a:cubicBezTo>
                      <a:pt x="276" y="71"/>
                      <a:pt x="276" y="71"/>
                      <a:pt x="276" y="71"/>
                    </a:cubicBezTo>
                    <a:cubicBezTo>
                      <a:pt x="267" y="57"/>
                      <a:pt x="267" y="57"/>
                      <a:pt x="267" y="57"/>
                    </a:cubicBezTo>
                    <a:cubicBezTo>
                      <a:pt x="259" y="63"/>
                      <a:pt x="259" y="63"/>
                      <a:pt x="259" y="63"/>
                    </a:cubicBezTo>
                    <a:cubicBezTo>
                      <a:pt x="229" y="63"/>
                      <a:pt x="229" y="63"/>
                      <a:pt x="229" y="63"/>
                    </a:cubicBezTo>
                    <a:cubicBezTo>
                      <a:pt x="229" y="63"/>
                      <a:pt x="215" y="50"/>
                      <a:pt x="207" y="50"/>
                    </a:cubicBezTo>
                    <a:cubicBezTo>
                      <a:pt x="199" y="50"/>
                      <a:pt x="200" y="67"/>
                      <a:pt x="200" y="67"/>
                    </a:cubicBezTo>
                    <a:cubicBezTo>
                      <a:pt x="200" y="67"/>
                      <a:pt x="181" y="62"/>
                      <a:pt x="171" y="72"/>
                    </a:cubicBezTo>
                    <a:cubicBezTo>
                      <a:pt x="161" y="82"/>
                      <a:pt x="166" y="110"/>
                      <a:pt x="166" y="116"/>
                    </a:cubicBezTo>
                    <a:cubicBezTo>
                      <a:pt x="166" y="122"/>
                      <a:pt x="157" y="120"/>
                      <a:pt x="157" y="120"/>
                    </a:cubicBezTo>
                    <a:cubicBezTo>
                      <a:pt x="157" y="120"/>
                      <a:pt x="144" y="129"/>
                      <a:pt x="137" y="136"/>
                    </a:cubicBezTo>
                    <a:cubicBezTo>
                      <a:pt x="130" y="143"/>
                      <a:pt x="112" y="142"/>
                      <a:pt x="112" y="142"/>
                    </a:cubicBezTo>
                    <a:cubicBezTo>
                      <a:pt x="112" y="142"/>
                      <a:pt x="112" y="158"/>
                      <a:pt x="107" y="167"/>
                    </a:cubicBezTo>
                    <a:cubicBezTo>
                      <a:pt x="102" y="176"/>
                      <a:pt x="77" y="177"/>
                      <a:pt x="77" y="177"/>
                    </a:cubicBezTo>
                    <a:cubicBezTo>
                      <a:pt x="61" y="161"/>
                      <a:pt x="61" y="161"/>
                      <a:pt x="61" y="161"/>
                    </a:cubicBezTo>
                    <a:cubicBezTo>
                      <a:pt x="61" y="161"/>
                      <a:pt x="54" y="164"/>
                      <a:pt x="49" y="164"/>
                    </a:cubicBezTo>
                    <a:cubicBezTo>
                      <a:pt x="44" y="164"/>
                      <a:pt x="30" y="154"/>
                      <a:pt x="30" y="154"/>
                    </a:cubicBezTo>
                    <a:cubicBezTo>
                      <a:pt x="30" y="154"/>
                      <a:pt x="24" y="161"/>
                      <a:pt x="23" y="168"/>
                    </a:cubicBezTo>
                    <a:cubicBezTo>
                      <a:pt x="22" y="175"/>
                      <a:pt x="29" y="205"/>
                      <a:pt x="29" y="205"/>
                    </a:cubicBezTo>
                    <a:cubicBezTo>
                      <a:pt x="15" y="209"/>
                      <a:pt x="15" y="209"/>
                      <a:pt x="15" y="209"/>
                    </a:cubicBezTo>
                    <a:cubicBezTo>
                      <a:pt x="20" y="220"/>
                      <a:pt x="20" y="220"/>
                      <a:pt x="20" y="220"/>
                    </a:cubicBezTo>
                    <a:cubicBezTo>
                      <a:pt x="20" y="220"/>
                      <a:pt x="6" y="225"/>
                      <a:pt x="3" y="230"/>
                    </a:cubicBezTo>
                    <a:cubicBezTo>
                      <a:pt x="0" y="235"/>
                      <a:pt x="11" y="244"/>
                      <a:pt x="11" y="244"/>
                    </a:cubicBezTo>
                    <a:cubicBezTo>
                      <a:pt x="9" y="263"/>
                      <a:pt x="9" y="263"/>
                      <a:pt x="9" y="263"/>
                    </a:cubicBezTo>
                    <a:cubicBezTo>
                      <a:pt x="9" y="263"/>
                      <a:pt x="30" y="260"/>
                      <a:pt x="31" y="266"/>
                    </a:cubicBezTo>
                    <a:cubicBezTo>
                      <a:pt x="32" y="272"/>
                      <a:pt x="17" y="280"/>
                      <a:pt x="15" y="293"/>
                    </a:cubicBezTo>
                    <a:cubicBezTo>
                      <a:pt x="13" y="306"/>
                      <a:pt x="40" y="330"/>
                      <a:pt x="40" y="341"/>
                    </a:cubicBezTo>
                    <a:cubicBezTo>
                      <a:pt x="40" y="352"/>
                      <a:pt x="40" y="366"/>
                      <a:pt x="40" y="374"/>
                    </a:cubicBezTo>
                    <a:cubicBezTo>
                      <a:pt x="40" y="382"/>
                      <a:pt x="70" y="382"/>
                      <a:pt x="70" y="382"/>
                    </a:cubicBezTo>
                    <a:cubicBezTo>
                      <a:pt x="70" y="382"/>
                      <a:pt x="85" y="377"/>
                      <a:pt x="91" y="394"/>
                    </a:cubicBezTo>
                    <a:cubicBezTo>
                      <a:pt x="97" y="411"/>
                      <a:pt x="86" y="424"/>
                      <a:pt x="79" y="434"/>
                    </a:cubicBezTo>
                    <a:cubicBezTo>
                      <a:pt x="72" y="444"/>
                      <a:pt x="56" y="458"/>
                      <a:pt x="56" y="462"/>
                    </a:cubicBezTo>
                    <a:cubicBezTo>
                      <a:pt x="56" y="466"/>
                      <a:pt x="61" y="467"/>
                      <a:pt x="61" y="467"/>
                    </a:cubicBezTo>
                    <a:cubicBezTo>
                      <a:pt x="61" y="467"/>
                      <a:pt x="73" y="464"/>
                      <a:pt x="82" y="469"/>
                    </a:cubicBezTo>
                    <a:cubicBezTo>
                      <a:pt x="91" y="474"/>
                      <a:pt x="121" y="492"/>
                      <a:pt x="142" y="490"/>
                    </a:cubicBezTo>
                    <a:cubicBezTo>
                      <a:pt x="163" y="488"/>
                      <a:pt x="161" y="483"/>
                      <a:pt x="161" y="483"/>
                    </a:cubicBezTo>
                    <a:cubicBezTo>
                      <a:pt x="196" y="484"/>
                      <a:pt x="196" y="484"/>
                      <a:pt x="196" y="484"/>
                    </a:cubicBezTo>
                    <a:cubicBezTo>
                      <a:pt x="196" y="484"/>
                      <a:pt x="193" y="488"/>
                      <a:pt x="205" y="488"/>
                    </a:cubicBezTo>
                    <a:cubicBezTo>
                      <a:pt x="217" y="488"/>
                      <a:pt x="218" y="482"/>
                      <a:pt x="218" y="482"/>
                    </a:cubicBezTo>
                    <a:cubicBezTo>
                      <a:pt x="218" y="482"/>
                      <a:pt x="260" y="480"/>
                      <a:pt x="263" y="479"/>
                    </a:cubicBezTo>
                    <a:cubicBezTo>
                      <a:pt x="266" y="478"/>
                      <a:pt x="305" y="465"/>
                      <a:pt x="307" y="459"/>
                    </a:cubicBezTo>
                    <a:cubicBezTo>
                      <a:pt x="309" y="453"/>
                      <a:pt x="303" y="433"/>
                      <a:pt x="303" y="433"/>
                    </a:cubicBezTo>
                    <a:cubicBezTo>
                      <a:pt x="303" y="433"/>
                      <a:pt x="296" y="409"/>
                      <a:pt x="298" y="403"/>
                    </a:cubicBezTo>
                    <a:cubicBezTo>
                      <a:pt x="300" y="397"/>
                      <a:pt x="315" y="384"/>
                      <a:pt x="323" y="384"/>
                    </a:cubicBezTo>
                    <a:cubicBezTo>
                      <a:pt x="331" y="384"/>
                      <a:pt x="327" y="390"/>
                      <a:pt x="327" y="390"/>
                    </a:cubicBezTo>
                    <a:cubicBezTo>
                      <a:pt x="327" y="390"/>
                      <a:pt x="357" y="395"/>
                      <a:pt x="359" y="389"/>
                    </a:cubicBezTo>
                    <a:cubicBezTo>
                      <a:pt x="361" y="383"/>
                      <a:pt x="344" y="381"/>
                      <a:pt x="348" y="376"/>
                    </a:cubicBezTo>
                    <a:cubicBezTo>
                      <a:pt x="352" y="371"/>
                      <a:pt x="366" y="367"/>
                      <a:pt x="366" y="367"/>
                    </a:cubicBezTo>
                    <a:cubicBezTo>
                      <a:pt x="366" y="367"/>
                      <a:pt x="373" y="361"/>
                      <a:pt x="381" y="361"/>
                    </a:cubicBezTo>
                    <a:cubicBezTo>
                      <a:pt x="389" y="361"/>
                      <a:pt x="399" y="359"/>
                      <a:pt x="399" y="359"/>
                    </a:cubicBezTo>
                    <a:cubicBezTo>
                      <a:pt x="399" y="359"/>
                      <a:pt x="396" y="378"/>
                      <a:pt x="409" y="371"/>
                    </a:cubicBezTo>
                    <a:cubicBezTo>
                      <a:pt x="422" y="364"/>
                      <a:pt x="425" y="355"/>
                      <a:pt x="425" y="355"/>
                    </a:cubicBezTo>
                    <a:cubicBezTo>
                      <a:pt x="425" y="355"/>
                      <a:pt x="416" y="337"/>
                      <a:pt x="417" y="325"/>
                    </a:cubicBezTo>
                    <a:cubicBezTo>
                      <a:pt x="418" y="313"/>
                      <a:pt x="424" y="316"/>
                      <a:pt x="424" y="316"/>
                    </a:cubicBezTo>
                    <a:cubicBezTo>
                      <a:pt x="424" y="316"/>
                      <a:pt x="421" y="294"/>
                      <a:pt x="425" y="291"/>
                    </a:cubicBezTo>
                    <a:cubicBezTo>
                      <a:pt x="429" y="288"/>
                      <a:pt x="442" y="289"/>
                      <a:pt x="442" y="289"/>
                    </a:cubicBezTo>
                    <a:cubicBezTo>
                      <a:pt x="462" y="275"/>
                      <a:pt x="462" y="275"/>
                      <a:pt x="462" y="275"/>
                    </a:cubicBezTo>
                    <a:cubicBezTo>
                      <a:pt x="462" y="275"/>
                      <a:pt x="451" y="276"/>
                      <a:pt x="449" y="269"/>
                    </a:cubicBezTo>
                    <a:cubicBezTo>
                      <a:pt x="447" y="262"/>
                      <a:pt x="447" y="258"/>
                      <a:pt x="447" y="258"/>
                    </a:cubicBezTo>
                    <a:cubicBezTo>
                      <a:pt x="447" y="258"/>
                      <a:pt x="432" y="254"/>
                      <a:pt x="431" y="249"/>
                    </a:cubicBezTo>
                    <a:cubicBezTo>
                      <a:pt x="430" y="244"/>
                      <a:pt x="430" y="239"/>
                      <a:pt x="434" y="238"/>
                    </a:cubicBezTo>
                    <a:cubicBezTo>
                      <a:pt x="438" y="237"/>
                      <a:pt x="445" y="245"/>
                      <a:pt x="445" y="245"/>
                    </a:cubicBezTo>
                    <a:cubicBezTo>
                      <a:pt x="456" y="246"/>
                      <a:pt x="456" y="246"/>
                      <a:pt x="456" y="246"/>
                    </a:cubicBezTo>
                    <a:cubicBezTo>
                      <a:pt x="463" y="249"/>
                      <a:pt x="463" y="249"/>
                      <a:pt x="463" y="249"/>
                    </a:cubicBezTo>
                    <a:cubicBezTo>
                      <a:pt x="467" y="242"/>
                      <a:pt x="467" y="242"/>
                      <a:pt x="467" y="242"/>
                    </a:cubicBezTo>
                    <a:cubicBezTo>
                      <a:pt x="467" y="242"/>
                      <a:pt x="478" y="245"/>
                      <a:pt x="479" y="238"/>
                    </a:cubicBezTo>
                    <a:cubicBezTo>
                      <a:pt x="480" y="231"/>
                      <a:pt x="479" y="222"/>
                      <a:pt x="479" y="222"/>
                    </a:cubicBezTo>
                    <a:cubicBezTo>
                      <a:pt x="479" y="222"/>
                      <a:pt x="472" y="221"/>
                      <a:pt x="473" y="212"/>
                    </a:cubicBezTo>
                    <a:cubicBezTo>
                      <a:pt x="474" y="203"/>
                      <a:pt x="491" y="195"/>
                      <a:pt x="494" y="188"/>
                    </a:cubicBezTo>
                    <a:cubicBezTo>
                      <a:pt x="497" y="181"/>
                      <a:pt x="487" y="173"/>
                      <a:pt x="487" y="173"/>
                    </a:cubicBezTo>
                    <a:cubicBezTo>
                      <a:pt x="487" y="173"/>
                      <a:pt x="490" y="156"/>
                      <a:pt x="479" y="144"/>
                    </a:cubicBezTo>
                    <a:cubicBezTo>
                      <a:pt x="468" y="132"/>
                      <a:pt x="463" y="136"/>
                      <a:pt x="469" y="124"/>
                    </a:cubicBezTo>
                    <a:cubicBezTo>
                      <a:pt x="475" y="112"/>
                      <a:pt x="486" y="109"/>
                      <a:pt x="486" y="109"/>
                    </a:cubicBezTo>
                    <a:cubicBezTo>
                      <a:pt x="486" y="109"/>
                      <a:pt x="509" y="93"/>
                      <a:pt x="516" y="90"/>
                    </a:cubicBezTo>
                    <a:cubicBezTo>
                      <a:pt x="523" y="87"/>
                      <a:pt x="540" y="88"/>
                      <a:pt x="540" y="88"/>
                    </a:cubicBezTo>
                    <a:cubicBezTo>
                      <a:pt x="540" y="88"/>
                      <a:pt x="563" y="83"/>
                      <a:pt x="566" y="83"/>
                    </a:cubicBezTo>
                    <a:cubicBezTo>
                      <a:pt x="569" y="83"/>
                      <a:pt x="579" y="89"/>
                      <a:pt x="584" y="88"/>
                    </a:cubicBezTo>
                    <a:cubicBezTo>
                      <a:pt x="587" y="87"/>
                      <a:pt x="596" y="82"/>
                      <a:pt x="602" y="78"/>
                    </a:cubicBezTo>
                    <a:cubicBezTo>
                      <a:pt x="602" y="78"/>
                      <a:pt x="602" y="78"/>
                      <a:pt x="602" y="78"/>
                    </a:cubicBezTo>
                    <a:cubicBezTo>
                      <a:pt x="599" y="76"/>
                      <a:pt x="597" y="74"/>
                      <a:pt x="596" y="7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7" name="Freeform 238"/>
              <p:cNvSpPr>
                <a:spLocks/>
              </p:cNvSpPr>
              <p:nvPr/>
            </p:nvSpPr>
            <p:spPr bwMode="gray">
              <a:xfrm>
                <a:off x="-2682" y="-14069"/>
                <a:ext cx="2358" cy="2010"/>
              </a:xfrm>
              <a:custGeom>
                <a:avLst/>
                <a:gdLst>
                  <a:gd name="T0" fmla="*/ 976 w 998"/>
                  <a:gd name="T1" fmla="*/ 516 h 851"/>
                  <a:gd name="T2" fmla="*/ 804 w 998"/>
                  <a:gd name="T3" fmla="*/ 446 h 851"/>
                  <a:gd name="T4" fmla="*/ 794 w 998"/>
                  <a:gd name="T5" fmla="*/ 413 h 851"/>
                  <a:gd name="T6" fmla="*/ 780 w 998"/>
                  <a:gd name="T7" fmla="*/ 407 h 851"/>
                  <a:gd name="T8" fmla="*/ 764 w 998"/>
                  <a:gd name="T9" fmla="*/ 400 h 851"/>
                  <a:gd name="T10" fmla="*/ 719 w 998"/>
                  <a:gd name="T11" fmla="*/ 332 h 851"/>
                  <a:gd name="T12" fmla="*/ 669 w 998"/>
                  <a:gd name="T13" fmla="*/ 265 h 851"/>
                  <a:gd name="T14" fmla="*/ 646 w 998"/>
                  <a:gd name="T15" fmla="*/ 218 h 851"/>
                  <a:gd name="T16" fmla="*/ 637 w 998"/>
                  <a:gd name="T17" fmla="*/ 195 h 851"/>
                  <a:gd name="T18" fmla="*/ 588 w 998"/>
                  <a:gd name="T19" fmla="*/ 170 h 851"/>
                  <a:gd name="T20" fmla="*/ 332 w 998"/>
                  <a:gd name="T21" fmla="*/ 63 h 851"/>
                  <a:gd name="T22" fmla="*/ 250 w 998"/>
                  <a:gd name="T23" fmla="*/ 9 h 851"/>
                  <a:gd name="T24" fmla="*/ 200 w 998"/>
                  <a:gd name="T25" fmla="*/ 0 h 851"/>
                  <a:gd name="T26" fmla="*/ 147 w 998"/>
                  <a:gd name="T27" fmla="*/ 18 h 851"/>
                  <a:gd name="T28" fmla="*/ 111 w 998"/>
                  <a:gd name="T29" fmla="*/ 32 h 851"/>
                  <a:gd name="T30" fmla="*/ 111 w 998"/>
                  <a:gd name="T31" fmla="*/ 46 h 851"/>
                  <a:gd name="T32" fmla="*/ 123 w 998"/>
                  <a:gd name="T33" fmla="*/ 118 h 851"/>
                  <a:gd name="T34" fmla="*/ 70 w 998"/>
                  <a:gd name="T35" fmla="*/ 163 h 851"/>
                  <a:gd name="T36" fmla="*/ 12 w 998"/>
                  <a:gd name="T37" fmla="*/ 161 h 851"/>
                  <a:gd name="T38" fmla="*/ 12 w 998"/>
                  <a:gd name="T39" fmla="*/ 249 h 851"/>
                  <a:gd name="T40" fmla="*/ 85 w 998"/>
                  <a:gd name="T41" fmla="*/ 334 h 851"/>
                  <a:gd name="T42" fmla="*/ 145 w 998"/>
                  <a:gd name="T43" fmla="*/ 433 h 851"/>
                  <a:gd name="T44" fmla="*/ 232 w 998"/>
                  <a:gd name="T45" fmla="*/ 560 h 851"/>
                  <a:gd name="T46" fmla="*/ 300 w 998"/>
                  <a:gd name="T47" fmla="*/ 631 h 851"/>
                  <a:gd name="T48" fmla="*/ 419 w 998"/>
                  <a:gd name="T49" fmla="*/ 826 h 851"/>
                  <a:gd name="T50" fmla="*/ 427 w 998"/>
                  <a:gd name="T51" fmla="*/ 837 h 851"/>
                  <a:gd name="T52" fmla="*/ 437 w 998"/>
                  <a:gd name="T53" fmla="*/ 790 h 851"/>
                  <a:gd name="T54" fmla="*/ 470 w 998"/>
                  <a:gd name="T55" fmla="*/ 798 h 851"/>
                  <a:gd name="T56" fmla="*/ 522 w 998"/>
                  <a:gd name="T57" fmla="*/ 791 h 851"/>
                  <a:gd name="T58" fmla="*/ 593 w 998"/>
                  <a:gd name="T59" fmla="*/ 799 h 851"/>
                  <a:gd name="T60" fmla="*/ 628 w 998"/>
                  <a:gd name="T61" fmla="*/ 804 h 851"/>
                  <a:gd name="T62" fmla="*/ 653 w 998"/>
                  <a:gd name="T63" fmla="*/ 755 h 851"/>
                  <a:gd name="T64" fmla="*/ 839 w 998"/>
                  <a:gd name="T65" fmla="*/ 710 h 851"/>
                  <a:gd name="T66" fmla="*/ 998 w 998"/>
                  <a:gd name="T67" fmla="*/ 54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851">
                    <a:moveTo>
                      <a:pt x="980" y="527"/>
                    </a:moveTo>
                    <a:cubicBezTo>
                      <a:pt x="980" y="525"/>
                      <a:pt x="978" y="521"/>
                      <a:pt x="976" y="516"/>
                    </a:cubicBezTo>
                    <a:cubicBezTo>
                      <a:pt x="942" y="512"/>
                      <a:pt x="853" y="501"/>
                      <a:pt x="851" y="501"/>
                    </a:cubicBezTo>
                    <a:cubicBezTo>
                      <a:pt x="848" y="501"/>
                      <a:pt x="811" y="453"/>
                      <a:pt x="804" y="446"/>
                    </a:cubicBezTo>
                    <a:cubicBezTo>
                      <a:pt x="799" y="441"/>
                      <a:pt x="799" y="433"/>
                      <a:pt x="800" y="428"/>
                    </a:cubicBezTo>
                    <a:cubicBezTo>
                      <a:pt x="796" y="423"/>
                      <a:pt x="793" y="417"/>
                      <a:pt x="794" y="413"/>
                    </a:cubicBezTo>
                    <a:cubicBezTo>
                      <a:pt x="788" y="415"/>
                      <a:pt x="788" y="415"/>
                      <a:pt x="788" y="415"/>
                    </a:cubicBezTo>
                    <a:cubicBezTo>
                      <a:pt x="780" y="407"/>
                      <a:pt x="780" y="407"/>
                      <a:pt x="780" y="407"/>
                    </a:cubicBezTo>
                    <a:cubicBezTo>
                      <a:pt x="770" y="410"/>
                      <a:pt x="770" y="410"/>
                      <a:pt x="770" y="410"/>
                    </a:cubicBezTo>
                    <a:cubicBezTo>
                      <a:pt x="764" y="400"/>
                      <a:pt x="764" y="400"/>
                      <a:pt x="764" y="400"/>
                    </a:cubicBezTo>
                    <a:cubicBezTo>
                      <a:pt x="757" y="398"/>
                      <a:pt x="750" y="359"/>
                      <a:pt x="744" y="354"/>
                    </a:cubicBezTo>
                    <a:cubicBezTo>
                      <a:pt x="738" y="349"/>
                      <a:pt x="722" y="346"/>
                      <a:pt x="719" y="332"/>
                    </a:cubicBezTo>
                    <a:cubicBezTo>
                      <a:pt x="715" y="318"/>
                      <a:pt x="720" y="296"/>
                      <a:pt x="707" y="286"/>
                    </a:cubicBezTo>
                    <a:cubicBezTo>
                      <a:pt x="693" y="275"/>
                      <a:pt x="675" y="277"/>
                      <a:pt x="669" y="265"/>
                    </a:cubicBezTo>
                    <a:cubicBezTo>
                      <a:pt x="663" y="252"/>
                      <a:pt x="670" y="239"/>
                      <a:pt x="664" y="235"/>
                    </a:cubicBezTo>
                    <a:cubicBezTo>
                      <a:pt x="658" y="231"/>
                      <a:pt x="646" y="218"/>
                      <a:pt x="646" y="218"/>
                    </a:cubicBezTo>
                    <a:cubicBezTo>
                      <a:pt x="645" y="201"/>
                      <a:pt x="645" y="201"/>
                      <a:pt x="645" y="201"/>
                    </a:cubicBezTo>
                    <a:cubicBezTo>
                      <a:pt x="645" y="201"/>
                      <a:pt x="642" y="198"/>
                      <a:pt x="637" y="195"/>
                    </a:cubicBezTo>
                    <a:cubicBezTo>
                      <a:pt x="624" y="196"/>
                      <a:pt x="606" y="196"/>
                      <a:pt x="598" y="196"/>
                    </a:cubicBezTo>
                    <a:cubicBezTo>
                      <a:pt x="584" y="195"/>
                      <a:pt x="594" y="177"/>
                      <a:pt x="588" y="170"/>
                    </a:cubicBezTo>
                    <a:cubicBezTo>
                      <a:pt x="582" y="163"/>
                      <a:pt x="460" y="160"/>
                      <a:pt x="460" y="160"/>
                    </a:cubicBezTo>
                    <a:cubicBezTo>
                      <a:pt x="332" y="63"/>
                      <a:pt x="332" y="63"/>
                      <a:pt x="332" y="63"/>
                    </a:cubicBezTo>
                    <a:cubicBezTo>
                      <a:pt x="332" y="63"/>
                      <a:pt x="311" y="49"/>
                      <a:pt x="299" y="43"/>
                    </a:cubicBezTo>
                    <a:cubicBezTo>
                      <a:pt x="287" y="37"/>
                      <a:pt x="250" y="9"/>
                      <a:pt x="250" y="9"/>
                    </a:cubicBezTo>
                    <a:cubicBezTo>
                      <a:pt x="250" y="9"/>
                      <a:pt x="225" y="8"/>
                      <a:pt x="216" y="9"/>
                    </a:cubicBezTo>
                    <a:cubicBezTo>
                      <a:pt x="207" y="10"/>
                      <a:pt x="200" y="0"/>
                      <a:pt x="200" y="0"/>
                    </a:cubicBezTo>
                    <a:cubicBezTo>
                      <a:pt x="200" y="0"/>
                      <a:pt x="187" y="8"/>
                      <a:pt x="181" y="14"/>
                    </a:cubicBezTo>
                    <a:cubicBezTo>
                      <a:pt x="175" y="20"/>
                      <a:pt x="147" y="18"/>
                      <a:pt x="147" y="18"/>
                    </a:cubicBezTo>
                    <a:cubicBezTo>
                      <a:pt x="139" y="32"/>
                      <a:pt x="139" y="32"/>
                      <a:pt x="139" y="32"/>
                    </a:cubicBezTo>
                    <a:cubicBezTo>
                      <a:pt x="111" y="32"/>
                      <a:pt x="111" y="32"/>
                      <a:pt x="111" y="32"/>
                    </a:cubicBezTo>
                    <a:cubicBezTo>
                      <a:pt x="111" y="32"/>
                      <a:pt x="86" y="31"/>
                      <a:pt x="79" y="38"/>
                    </a:cubicBezTo>
                    <a:cubicBezTo>
                      <a:pt x="72" y="45"/>
                      <a:pt x="104" y="42"/>
                      <a:pt x="111" y="46"/>
                    </a:cubicBezTo>
                    <a:cubicBezTo>
                      <a:pt x="118" y="50"/>
                      <a:pt x="137" y="85"/>
                      <a:pt x="137" y="85"/>
                    </a:cubicBezTo>
                    <a:cubicBezTo>
                      <a:pt x="137" y="85"/>
                      <a:pt x="131" y="111"/>
                      <a:pt x="123" y="118"/>
                    </a:cubicBezTo>
                    <a:cubicBezTo>
                      <a:pt x="115" y="125"/>
                      <a:pt x="98" y="121"/>
                      <a:pt x="92" y="123"/>
                    </a:cubicBezTo>
                    <a:cubicBezTo>
                      <a:pt x="86" y="125"/>
                      <a:pt x="84" y="152"/>
                      <a:pt x="70" y="163"/>
                    </a:cubicBezTo>
                    <a:cubicBezTo>
                      <a:pt x="56" y="174"/>
                      <a:pt x="25" y="154"/>
                      <a:pt x="18" y="155"/>
                    </a:cubicBezTo>
                    <a:cubicBezTo>
                      <a:pt x="12" y="156"/>
                      <a:pt x="12" y="160"/>
                      <a:pt x="12" y="161"/>
                    </a:cubicBezTo>
                    <a:cubicBezTo>
                      <a:pt x="12" y="161"/>
                      <a:pt x="12" y="161"/>
                      <a:pt x="12" y="161"/>
                    </a:cubicBezTo>
                    <a:cubicBezTo>
                      <a:pt x="12" y="170"/>
                      <a:pt x="0" y="237"/>
                      <a:pt x="12" y="249"/>
                    </a:cubicBezTo>
                    <a:cubicBezTo>
                      <a:pt x="24" y="260"/>
                      <a:pt x="49" y="260"/>
                      <a:pt x="54" y="274"/>
                    </a:cubicBezTo>
                    <a:cubicBezTo>
                      <a:pt x="60" y="288"/>
                      <a:pt x="76" y="325"/>
                      <a:pt x="85" y="334"/>
                    </a:cubicBezTo>
                    <a:cubicBezTo>
                      <a:pt x="94" y="343"/>
                      <a:pt x="113" y="358"/>
                      <a:pt x="120" y="370"/>
                    </a:cubicBezTo>
                    <a:cubicBezTo>
                      <a:pt x="128" y="383"/>
                      <a:pt x="132" y="421"/>
                      <a:pt x="145" y="433"/>
                    </a:cubicBezTo>
                    <a:cubicBezTo>
                      <a:pt x="157" y="445"/>
                      <a:pt x="184" y="434"/>
                      <a:pt x="201" y="453"/>
                    </a:cubicBezTo>
                    <a:cubicBezTo>
                      <a:pt x="218" y="472"/>
                      <a:pt x="232" y="531"/>
                      <a:pt x="232" y="560"/>
                    </a:cubicBezTo>
                    <a:cubicBezTo>
                      <a:pt x="232" y="590"/>
                      <a:pt x="267" y="626"/>
                      <a:pt x="267" y="626"/>
                    </a:cubicBezTo>
                    <a:cubicBezTo>
                      <a:pt x="267" y="626"/>
                      <a:pt x="291" y="623"/>
                      <a:pt x="300" y="631"/>
                    </a:cubicBezTo>
                    <a:cubicBezTo>
                      <a:pt x="308" y="639"/>
                      <a:pt x="344" y="704"/>
                      <a:pt x="358" y="728"/>
                    </a:cubicBezTo>
                    <a:cubicBezTo>
                      <a:pt x="372" y="752"/>
                      <a:pt x="420" y="810"/>
                      <a:pt x="419" y="826"/>
                    </a:cubicBezTo>
                    <a:cubicBezTo>
                      <a:pt x="419" y="833"/>
                      <a:pt x="417" y="842"/>
                      <a:pt x="414" y="851"/>
                    </a:cubicBezTo>
                    <a:cubicBezTo>
                      <a:pt x="418" y="848"/>
                      <a:pt x="423" y="844"/>
                      <a:pt x="427" y="837"/>
                    </a:cubicBezTo>
                    <a:cubicBezTo>
                      <a:pt x="434" y="826"/>
                      <a:pt x="428" y="824"/>
                      <a:pt x="428" y="824"/>
                    </a:cubicBezTo>
                    <a:cubicBezTo>
                      <a:pt x="428" y="824"/>
                      <a:pt x="427" y="795"/>
                      <a:pt x="437" y="790"/>
                    </a:cubicBezTo>
                    <a:cubicBezTo>
                      <a:pt x="447" y="785"/>
                      <a:pt x="452" y="799"/>
                      <a:pt x="452" y="799"/>
                    </a:cubicBezTo>
                    <a:cubicBezTo>
                      <a:pt x="470" y="798"/>
                      <a:pt x="470" y="798"/>
                      <a:pt x="470" y="798"/>
                    </a:cubicBezTo>
                    <a:cubicBezTo>
                      <a:pt x="470" y="798"/>
                      <a:pt x="477" y="792"/>
                      <a:pt x="482" y="792"/>
                    </a:cubicBezTo>
                    <a:cubicBezTo>
                      <a:pt x="487" y="792"/>
                      <a:pt x="506" y="791"/>
                      <a:pt x="522" y="791"/>
                    </a:cubicBezTo>
                    <a:cubicBezTo>
                      <a:pt x="538" y="791"/>
                      <a:pt x="549" y="799"/>
                      <a:pt x="549" y="799"/>
                    </a:cubicBezTo>
                    <a:cubicBezTo>
                      <a:pt x="549" y="799"/>
                      <a:pt x="589" y="797"/>
                      <a:pt x="593" y="799"/>
                    </a:cubicBezTo>
                    <a:cubicBezTo>
                      <a:pt x="597" y="801"/>
                      <a:pt x="611" y="816"/>
                      <a:pt x="616" y="816"/>
                    </a:cubicBezTo>
                    <a:cubicBezTo>
                      <a:pt x="621" y="816"/>
                      <a:pt x="628" y="804"/>
                      <a:pt x="628" y="804"/>
                    </a:cubicBezTo>
                    <a:cubicBezTo>
                      <a:pt x="628" y="792"/>
                      <a:pt x="628" y="792"/>
                      <a:pt x="628" y="792"/>
                    </a:cubicBezTo>
                    <a:cubicBezTo>
                      <a:pt x="628" y="792"/>
                      <a:pt x="643" y="768"/>
                      <a:pt x="653" y="755"/>
                    </a:cubicBezTo>
                    <a:cubicBezTo>
                      <a:pt x="663" y="742"/>
                      <a:pt x="705" y="723"/>
                      <a:pt x="717" y="723"/>
                    </a:cubicBezTo>
                    <a:cubicBezTo>
                      <a:pt x="729" y="723"/>
                      <a:pt x="839" y="710"/>
                      <a:pt x="839" y="710"/>
                    </a:cubicBezTo>
                    <a:cubicBezTo>
                      <a:pt x="972" y="661"/>
                      <a:pt x="972" y="661"/>
                      <a:pt x="972" y="661"/>
                    </a:cubicBezTo>
                    <a:cubicBezTo>
                      <a:pt x="998" y="546"/>
                      <a:pt x="998" y="546"/>
                      <a:pt x="998" y="546"/>
                    </a:cubicBezTo>
                    <a:cubicBezTo>
                      <a:pt x="998" y="546"/>
                      <a:pt x="980" y="531"/>
                      <a:pt x="980" y="52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8" name="Freeform 239"/>
              <p:cNvSpPr>
                <a:spLocks/>
              </p:cNvSpPr>
              <p:nvPr/>
            </p:nvSpPr>
            <p:spPr bwMode="gray">
              <a:xfrm>
                <a:off x="-2693" y="-14383"/>
                <a:ext cx="179" cy="248"/>
              </a:xfrm>
              <a:custGeom>
                <a:avLst/>
                <a:gdLst>
                  <a:gd name="T0" fmla="*/ 46 w 76"/>
                  <a:gd name="T1" fmla="*/ 66 h 105"/>
                  <a:gd name="T2" fmla="*/ 50 w 76"/>
                  <a:gd name="T3" fmla="*/ 46 h 105"/>
                  <a:gd name="T4" fmla="*/ 71 w 76"/>
                  <a:gd name="T5" fmla="*/ 34 h 105"/>
                  <a:gd name="T6" fmla="*/ 64 w 76"/>
                  <a:gd name="T7" fmla="*/ 10 h 105"/>
                  <a:gd name="T8" fmla="*/ 65 w 76"/>
                  <a:gd name="T9" fmla="*/ 0 h 105"/>
                  <a:gd name="T10" fmla="*/ 40 w 76"/>
                  <a:gd name="T11" fmla="*/ 0 h 105"/>
                  <a:gd name="T12" fmla="*/ 37 w 76"/>
                  <a:gd name="T13" fmla="*/ 0 h 105"/>
                  <a:gd name="T14" fmla="*/ 36 w 76"/>
                  <a:gd name="T15" fmla="*/ 5 h 105"/>
                  <a:gd name="T16" fmla="*/ 20 w 76"/>
                  <a:gd name="T17" fmla="*/ 21 h 105"/>
                  <a:gd name="T18" fmla="*/ 11 w 76"/>
                  <a:gd name="T19" fmla="*/ 45 h 105"/>
                  <a:gd name="T20" fmla="*/ 0 w 76"/>
                  <a:gd name="T21" fmla="*/ 89 h 105"/>
                  <a:gd name="T22" fmla="*/ 1 w 76"/>
                  <a:gd name="T23" fmla="*/ 105 h 105"/>
                  <a:gd name="T24" fmla="*/ 6 w 76"/>
                  <a:gd name="T25" fmla="*/ 100 h 105"/>
                  <a:gd name="T26" fmla="*/ 13 w 76"/>
                  <a:gd name="T27" fmla="*/ 87 h 105"/>
                  <a:gd name="T28" fmla="*/ 27 w 76"/>
                  <a:gd name="T29" fmla="*/ 86 h 105"/>
                  <a:gd name="T30" fmla="*/ 31 w 76"/>
                  <a:gd name="T31" fmla="*/ 69 h 105"/>
                  <a:gd name="T32" fmla="*/ 46 w 76"/>
                  <a:gd name="T33" fmla="*/ 6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5">
                    <a:moveTo>
                      <a:pt x="46" y="66"/>
                    </a:moveTo>
                    <a:cubicBezTo>
                      <a:pt x="46" y="66"/>
                      <a:pt x="41" y="49"/>
                      <a:pt x="50" y="46"/>
                    </a:cubicBezTo>
                    <a:cubicBezTo>
                      <a:pt x="59" y="43"/>
                      <a:pt x="66" y="46"/>
                      <a:pt x="71" y="34"/>
                    </a:cubicBezTo>
                    <a:cubicBezTo>
                      <a:pt x="76" y="22"/>
                      <a:pt x="64" y="10"/>
                      <a:pt x="64" y="10"/>
                    </a:cubicBezTo>
                    <a:cubicBezTo>
                      <a:pt x="65" y="0"/>
                      <a:pt x="65" y="0"/>
                      <a:pt x="65" y="0"/>
                    </a:cubicBezTo>
                    <a:cubicBezTo>
                      <a:pt x="40" y="0"/>
                      <a:pt x="40" y="0"/>
                      <a:pt x="40" y="0"/>
                    </a:cubicBezTo>
                    <a:cubicBezTo>
                      <a:pt x="37" y="0"/>
                      <a:pt x="37" y="0"/>
                      <a:pt x="37" y="0"/>
                    </a:cubicBezTo>
                    <a:cubicBezTo>
                      <a:pt x="37" y="2"/>
                      <a:pt x="37" y="4"/>
                      <a:pt x="36" y="5"/>
                    </a:cubicBezTo>
                    <a:cubicBezTo>
                      <a:pt x="29" y="15"/>
                      <a:pt x="20" y="21"/>
                      <a:pt x="20" y="21"/>
                    </a:cubicBezTo>
                    <a:cubicBezTo>
                      <a:pt x="11" y="45"/>
                      <a:pt x="11" y="45"/>
                      <a:pt x="11" y="45"/>
                    </a:cubicBezTo>
                    <a:cubicBezTo>
                      <a:pt x="11" y="45"/>
                      <a:pt x="1" y="69"/>
                      <a:pt x="0" y="89"/>
                    </a:cubicBezTo>
                    <a:cubicBezTo>
                      <a:pt x="0" y="94"/>
                      <a:pt x="0" y="100"/>
                      <a:pt x="1" y="105"/>
                    </a:cubicBezTo>
                    <a:cubicBezTo>
                      <a:pt x="6" y="100"/>
                      <a:pt x="6" y="100"/>
                      <a:pt x="6" y="100"/>
                    </a:cubicBezTo>
                    <a:cubicBezTo>
                      <a:pt x="13" y="87"/>
                      <a:pt x="13" y="87"/>
                      <a:pt x="13" y="87"/>
                    </a:cubicBezTo>
                    <a:cubicBezTo>
                      <a:pt x="13" y="87"/>
                      <a:pt x="22" y="93"/>
                      <a:pt x="27" y="86"/>
                    </a:cubicBezTo>
                    <a:cubicBezTo>
                      <a:pt x="32" y="79"/>
                      <a:pt x="31" y="69"/>
                      <a:pt x="31" y="69"/>
                    </a:cubicBezTo>
                    <a:cubicBezTo>
                      <a:pt x="46" y="66"/>
                      <a:pt x="46" y="66"/>
                      <a:pt x="46" y="6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19" name="Freeform 240"/>
              <p:cNvSpPr>
                <a:spLocks/>
              </p:cNvSpPr>
              <p:nvPr/>
            </p:nvSpPr>
            <p:spPr bwMode="gray">
              <a:xfrm>
                <a:off x="-2646" y="-14730"/>
                <a:ext cx="701" cy="649"/>
              </a:xfrm>
              <a:custGeom>
                <a:avLst/>
                <a:gdLst>
                  <a:gd name="T0" fmla="*/ 281 w 297"/>
                  <a:gd name="T1" fmla="*/ 39 h 275"/>
                  <a:gd name="T2" fmla="*/ 297 w 297"/>
                  <a:gd name="T3" fmla="*/ 19 h 275"/>
                  <a:gd name="T4" fmla="*/ 290 w 297"/>
                  <a:gd name="T5" fmla="*/ 2 h 275"/>
                  <a:gd name="T6" fmla="*/ 277 w 297"/>
                  <a:gd name="T7" fmla="*/ 12 h 275"/>
                  <a:gd name="T8" fmla="*/ 264 w 297"/>
                  <a:gd name="T9" fmla="*/ 15 h 275"/>
                  <a:gd name="T10" fmla="*/ 250 w 297"/>
                  <a:gd name="T11" fmla="*/ 22 h 275"/>
                  <a:gd name="T12" fmla="*/ 241 w 297"/>
                  <a:gd name="T13" fmla="*/ 16 h 275"/>
                  <a:gd name="T14" fmla="*/ 217 w 297"/>
                  <a:gd name="T15" fmla="*/ 16 h 275"/>
                  <a:gd name="T16" fmla="*/ 188 w 297"/>
                  <a:gd name="T17" fmla="*/ 32 h 275"/>
                  <a:gd name="T18" fmla="*/ 163 w 297"/>
                  <a:gd name="T19" fmla="*/ 39 h 275"/>
                  <a:gd name="T20" fmla="*/ 140 w 297"/>
                  <a:gd name="T21" fmla="*/ 35 h 275"/>
                  <a:gd name="T22" fmla="*/ 114 w 297"/>
                  <a:gd name="T23" fmla="*/ 22 h 275"/>
                  <a:gd name="T24" fmla="*/ 100 w 297"/>
                  <a:gd name="T25" fmla="*/ 33 h 275"/>
                  <a:gd name="T26" fmla="*/ 64 w 297"/>
                  <a:gd name="T27" fmla="*/ 41 h 275"/>
                  <a:gd name="T28" fmla="*/ 58 w 297"/>
                  <a:gd name="T29" fmla="*/ 31 h 275"/>
                  <a:gd name="T30" fmla="*/ 42 w 297"/>
                  <a:gd name="T31" fmla="*/ 32 h 275"/>
                  <a:gd name="T32" fmla="*/ 43 w 297"/>
                  <a:gd name="T33" fmla="*/ 53 h 275"/>
                  <a:gd name="T34" fmla="*/ 48 w 297"/>
                  <a:gd name="T35" fmla="*/ 64 h 275"/>
                  <a:gd name="T36" fmla="*/ 33 w 297"/>
                  <a:gd name="T37" fmla="*/ 66 h 275"/>
                  <a:gd name="T38" fmla="*/ 33 w 297"/>
                  <a:gd name="T39" fmla="*/ 75 h 275"/>
                  <a:gd name="T40" fmla="*/ 27 w 297"/>
                  <a:gd name="T41" fmla="*/ 84 h 275"/>
                  <a:gd name="T42" fmla="*/ 14 w 297"/>
                  <a:gd name="T43" fmla="*/ 78 h 275"/>
                  <a:gd name="T44" fmla="*/ 5 w 297"/>
                  <a:gd name="T45" fmla="*/ 98 h 275"/>
                  <a:gd name="T46" fmla="*/ 1 w 297"/>
                  <a:gd name="T47" fmla="*/ 99 h 275"/>
                  <a:gd name="T48" fmla="*/ 0 w 297"/>
                  <a:gd name="T49" fmla="*/ 131 h 275"/>
                  <a:gd name="T50" fmla="*/ 17 w 297"/>
                  <a:gd name="T51" fmla="*/ 147 h 275"/>
                  <a:gd name="T52" fmla="*/ 20 w 297"/>
                  <a:gd name="T53" fmla="*/ 147 h 275"/>
                  <a:gd name="T54" fmla="*/ 45 w 297"/>
                  <a:gd name="T55" fmla="*/ 147 h 275"/>
                  <a:gd name="T56" fmla="*/ 44 w 297"/>
                  <a:gd name="T57" fmla="*/ 157 h 275"/>
                  <a:gd name="T58" fmla="*/ 51 w 297"/>
                  <a:gd name="T59" fmla="*/ 181 h 275"/>
                  <a:gd name="T60" fmla="*/ 30 w 297"/>
                  <a:gd name="T61" fmla="*/ 193 h 275"/>
                  <a:gd name="T62" fmla="*/ 26 w 297"/>
                  <a:gd name="T63" fmla="*/ 213 h 275"/>
                  <a:gd name="T64" fmla="*/ 16 w 297"/>
                  <a:gd name="T65" fmla="*/ 224 h 275"/>
                  <a:gd name="T66" fmla="*/ 19 w 297"/>
                  <a:gd name="T67" fmla="*/ 254 h 275"/>
                  <a:gd name="T68" fmla="*/ 23 w 297"/>
                  <a:gd name="T69" fmla="*/ 251 h 275"/>
                  <a:gd name="T70" fmla="*/ 45 w 297"/>
                  <a:gd name="T71" fmla="*/ 263 h 275"/>
                  <a:gd name="T72" fmla="*/ 73 w 297"/>
                  <a:gd name="T73" fmla="*/ 275 h 275"/>
                  <a:gd name="T74" fmla="*/ 157 w 297"/>
                  <a:gd name="T75" fmla="*/ 218 h 275"/>
                  <a:gd name="T76" fmla="*/ 200 w 297"/>
                  <a:gd name="T77" fmla="*/ 183 h 275"/>
                  <a:gd name="T78" fmla="*/ 261 w 297"/>
                  <a:gd name="T79" fmla="*/ 156 h 275"/>
                  <a:gd name="T80" fmla="*/ 255 w 297"/>
                  <a:gd name="T81" fmla="*/ 131 h 275"/>
                  <a:gd name="T82" fmla="*/ 264 w 297"/>
                  <a:gd name="T83" fmla="*/ 112 h 275"/>
                  <a:gd name="T84" fmla="*/ 260 w 297"/>
                  <a:gd name="T85" fmla="*/ 77 h 275"/>
                  <a:gd name="T86" fmla="*/ 249 w 297"/>
                  <a:gd name="T87" fmla="*/ 55 h 275"/>
                  <a:gd name="T88" fmla="*/ 281 w 297"/>
                  <a:gd name="T89" fmla="*/ 3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 h="275">
                    <a:moveTo>
                      <a:pt x="281" y="39"/>
                    </a:moveTo>
                    <a:cubicBezTo>
                      <a:pt x="290" y="35"/>
                      <a:pt x="295" y="26"/>
                      <a:pt x="297" y="19"/>
                    </a:cubicBezTo>
                    <a:cubicBezTo>
                      <a:pt x="288" y="20"/>
                      <a:pt x="293" y="4"/>
                      <a:pt x="290" y="2"/>
                    </a:cubicBezTo>
                    <a:cubicBezTo>
                      <a:pt x="287" y="0"/>
                      <a:pt x="285" y="11"/>
                      <a:pt x="277" y="12"/>
                    </a:cubicBezTo>
                    <a:cubicBezTo>
                      <a:pt x="269" y="13"/>
                      <a:pt x="264" y="15"/>
                      <a:pt x="264" y="15"/>
                    </a:cubicBezTo>
                    <a:cubicBezTo>
                      <a:pt x="264" y="15"/>
                      <a:pt x="259" y="21"/>
                      <a:pt x="250" y="22"/>
                    </a:cubicBezTo>
                    <a:cubicBezTo>
                      <a:pt x="241" y="23"/>
                      <a:pt x="246" y="18"/>
                      <a:pt x="241" y="16"/>
                    </a:cubicBezTo>
                    <a:cubicBezTo>
                      <a:pt x="236" y="14"/>
                      <a:pt x="230" y="15"/>
                      <a:pt x="217" y="16"/>
                    </a:cubicBezTo>
                    <a:cubicBezTo>
                      <a:pt x="204" y="17"/>
                      <a:pt x="197" y="29"/>
                      <a:pt x="188" y="32"/>
                    </a:cubicBezTo>
                    <a:cubicBezTo>
                      <a:pt x="179" y="35"/>
                      <a:pt x="174" y="38"/>
                      <a:pt x="163" y="39"/>
                    </a:cubicBezTo>
                    <a:cubicBezTo>
                      <a:pt x="152" y="40"/>
                      <a:pt x="140" y="35"/>
                      <a:pt x="140" y="35"/>
                    </a:cubicBezTo>
                    <a:cubicBezTo>
                      <a:pt x="140" y="35"/>
                      <a:pt x="117" y="23"/>
                      <a:pt x="114" y="22"/>
                    </a:cubicBezTo>
                    <a:cubicBezTo>
                      <a:pt x="111" y="21"/>
                      <a:pt x="100" y="33"/>
                      <a:pt x="100" y="33"/>
                    </a:cubicBezTo>
                    <a:cubicBezTo>
                      <a:pt x="100" y="33"/>
                      <a:pt x="85" y="41"/>
                      <a:pt x="64" y="41"/>
                    </a:cubicBezTo>
                    <a:cubicBezTo>
                      <a:pt x="43" y="41"/>
                      <a:pt x="60" y="35"/>
                      <a:pt x="58" y="31"/>
                    </a:cubicBezTo>
                    <a:cubicBezTo>
                      <a:pt x="56" y="27"/>
                      <a:pt x="42" y="32"/>
                      <a:pt x="42" y="32"/>
                    </a:cubicBezTo>
                    <a:cubicBezTo>
                      <a:pt x="43" y="53"/>
                      <a:pt x="43" y="53"/>
                      <a:pt x="43" y="53"/>
                    </a:cubicBezTo>
                    <a:cubicBezTo>
                      <a:pt x="43" y="53"/>
                      <a:pt x="50" y="51"/>
                      <a:pt x="48" y="64"/>
                    </a:cubicBezTo>
                    <a:cubicBezTo>
                      <a:pt x="47" y="72"/>
                      <a:pt x="33" y="66"/>
                      <a:pt x="33" y="66"/>
                    </a:cubicBezTo>
                    <a:cubicBezTo>
                      <a:pt x="33" y="75"/>
                      <a:pt x="33" y="75"/>
                      <a:pt x="33" y="75"/>
                    </a:cubicBezTo>
                    <a:cubicBezTo>
                      <a:pt x="33" y="75"/>
                      <a:pt x="31" y="83"/>
                      <a:pt x="27" y="84"/>
                    </a:cubicBezTo>
                    <a:cubicBezTo>
                      <a:pt x="24" y="85"/>
                      <a:pt x="17" y="80"/>
                      <a:pt x="14" y="78"/>
                    </a:cubicBezTo>
                    <a:cubicBezTo>
                      <a:pt x="12" y="83"/>
                      <a:pt x="2" y="91"/>
                      <a:pt x="5" y="98"/>
                    </a:cubicBezTo>
                    <a:cubicBezTo>
                      <a:pt x="1" y="99"/>
                      <a:pt x="1" y="99"/>
                      <a:pt x="1" y="99"/>
                    </a:cubicBezTo>
                    <a:cubicBezTo>
                      <a:pt x="0" y="131"/>
                      <a:pt x="0" y="131"/>
                      <a:pt x="0" y="131"/>
                    </a:cubicBezTo>
                    <a:cubicBezTo>
                      <a:pt x="0" y="131"/>
                      <a:pt x="14" y="139"/>
                      <a:pt x="17" y="147"/>
                    </a:cubicBezTo>
                    <a:cubicBezTo>
                      <a:pt x="20" y="147"/>
                      <a:pt x="20" y="147"/>
                      <a:pt x="20" y="147"/>
                    </a:cubicBezTo>
                    <a:cubicBezTo>
                      <a:pt x="45" y="147"/>
                      <a:pt x="45" y="147"/>
                      <a:pt x="45" y="147"/>
                    </a:cubicBezTo>
                    <a:cubicBezTo>
                      <a:pt x="44" y="157"/>
                      <a:pt x="44" y="157"/>
                      <a:pt x="44" y="157"/>
                    </a:cubicBezTo>
                    <a:cubicBezTo>
                      <a:pt x="44" y="157"/>
                      <a:pt x="56" y="169"/>
                      <a:pt x="51" y="181"/>
                    </a:cubicBezTo>
                    <a:cubicBezTo>
                      <a:pt x="46" y="193"/>
                      <a:pt x="39" y="190"/>
                      <a:pt x="30" y="193"/>
                    </a:cubicBezTo>
                    <a:cubicBezTo>
                      <a:pt x="21" y="196"/>
                      <a:pt x="26" y="213"/>
                      <a:pt x="26" y="213"/>
                    </a:cubicBezTo>
                    <a:cubicBezTo>
                      <a:pt x="16" y="224"/>
                      <a:pt x="16" y="224"/>
                      <a:pt x="16" y="224"/>
                    </a:cubicBezTo>
                    <a:cubicBezTo>
                      <a:pt x="19" y="254"/>
                      <a:pt x="19" y="254"/>
                      <a:pt x="19" y="254"/>
                    </a:cubicBezTo>
                    <a:cubicBezTo>
                      <a:pt x="23" y="251"/>
                      <a:pt x="23" y="251"/>
                      <a:pt x="23" y="251"/>
                    </a:cubicBezTo>
                    <a:cubicBezTo>
                      <a:pt x="45" y="263"/>
                      <a:pt x="45" y="263"/>
                      <a:pt x="45" y="263"/>
                    </a:cubicBezTo>
                    <a:cubicBezTo>
                      <a:pt x="45" y="263"/>
                      <a:pt x="52" y="275"/>
                      <a:pt x="73" y="275"/>
                    </a:cubicBezTo>
                    <a:cubicBezTo>
                      <a:pt x="94" y="275"/>
                      <a:pt x="157" y="218"/>
                      <a:pt x="157" y="218"/>
                    </a:cubicBezTo>
                    <a:cubicBezTo>
                      <a:pt x="200" y="183"/>
                      <a:pt x="200" y="183"/>
                      <a:pt x="200" y="183"/>
                    </a:cubicBezTo>
                    <a:cubicBezTo>
                      <a:pt x="200" y="183"/>
                      <a:pt x="249" y="165"/>
                      <a:pt x="261" y="156"/>
                    </a:cubicBezTo>
                    <a:cubicBezTo>
                      <a:pt x="273" y="147"/>
                      <a:pt x="256" y="138"/>
                      <a:pt x="255" y="131"/>
                    </a:cubicBezTo>
                    <a:cubicBezTo>
                      <a:pt x="254" y="124"/>
                      <a:pt x="260" y="117"/>
                      <a:pt x="264" y="112"/>
                    </a:cubicBezTo>
                    <a:cubicBezTo>
                      <a:pt x="268" y="107"/>
                      <a:pt x="260" y="77"/>
                      <a:pt x="260" y="77"/>
                    </a:cubicBezTo>
                    <a:cubicBezTo>
                      <a:pt x="260" y="77"/>
                      <a:pt x="245" y="69"/>
                      <a:pt x="249" y="55"/>
                    </a:cubicBezTo>
                    <a:cubicBezTo>
                      <a:pt x="253" y="41"/>
                      <a:pt x="265" y="46"/>
                      <a:pt x="281" y="3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0" name="Freeform 241"/>
              <p:cNvSpPr>
                <a:spLocks/>
              </p:cNvSpPr>
              <p:nvPr/>
            </p:nvSpPr>
            <p:spPr bwMode="gray">
              <a:xfrm>
                <a:off x="-1904" y="-15229"/>
                <a:ext cx="359" cy="331"/>
              </a:xfrm>
              <a:custGeom>
                <a:avLst/>
                <a:gdLst>
                  <a:gd name="T0" fmla="*/ 147 w 152"/>
                  <a:gd name="T1" fmla="*/ 111 h 140"/>
                  <a:gd name="T2" fmla="*/ 143 w 152"/>
                  <a:gd name="T3" fmla="*/ 104 h 140"/>
                  <a:gd name="T4" fmla="*/ 145 w 152"/>
                  <a:gd name="T5" fmla="*/ 94 h 140"/>
                  <a:gd name="T6" fmla="*/ 125 w 152"/>
                  <a:gd name="T7" fmla="*/ 92 h 140"/>
                  <a:gd name="T8" fmla="*/ 115 w 152"/>
                  <a:gd name="T9" fmla="*/ 78 h 140"/>
                  <a:gd name="T10" fmla="*/ 97 w 152"/>
                  <a:gd name="T11" fmla="*/ 70 h 140"/>
                  <a:gd name="T12" fmla="*/ 118 w 152"/>
                  <a:gd name="T13" fmla="*/ 61 h 140"/>
                  <a:gd name="T14" fmla="*/ 88 w 152"/>
                  <a:gd name="T15" fmla="*/ 39 h 140"/>
                  <a:gd name="T16" fmla="*/ 94 w 152"/>
                  <a:gd name="T17" fmla="*/ 24 h 140"/>
                  <a:gd name="T18" fmla="*/ 75 w 152"/>
                  <a:gd name="T19" fmla="*/ 16 h 140"/>
                  <a:gd name="T20" fmla="*/ 76 w 152"/>
                  <a:gd name="T21" fmla="*/ 7 h 140"/>
                  <a:gd name="T22" fmla="*/ 61 w 152"/>
                  <a:gd name="T23" fmla="*/ 0 h 140"/>
                  <a:gd name="T24" fmla="*/ 55 w 152"/>
                  <a:gd name="T25" fmla="*/ 10 h 140"/>
                  <a:gd name="T26" fmla="*/ 22 w 152"/>
                  <a:gd name="T27" fmla="*/ 6 h 140"/>
                  <a:gd name="T28" fmla="*/ 17 w 152"/>
                  <a:gd name="T29" fmla="*/ 13 h 140"/>
                  <a:gd name="T30" fmla="*/ 0 w 152"/>
                  <a:gd name="T31" fmla="*/ 14 h 140"/>
                  <a:gd name="T32" fmla="*/ 6 w 152"/>
                  <a:gd name="T33" fmla="*/ 29 h 140"/>
                  <a:gd name="T34" fmla="*/ 18 w 152"/>
                  <a:gd name="T35" fmla="*/ 69 h 140"/>
                  <a:gd name="T36" fmla="*/ 47 w 152"/>
                  <a:gd name="T37" fmla="*/ 72 h 140"/>
                  <a:gd name="T38" fmla="*/ 57 w 152"/>
                  <a:gd name="T39" fmla="*/ 93 h 140"/>
                  <a:gd name="T40" fmla="*/ 55 w 152"/>
                  <a:gd name="T41" fmla="*/ 98 h 140"/>
                  <a:gd name="T42" fmla="*/ 62 w 152"/>
                  <a:gd name="T43" fmla="*/ 103 h 140"/>
                  <a:gd name="T44" fmla="*/ 72 w 152"/>
                  <a:gd name="T45" fmla="*/ 89 h 140"/>
                  <a:gd name="T46" fmla="*/ 83 w 152"/>
                  <a:gd name="T47" fmla="*/ 86 h 140"/>
                  <a:gd name="T48" fmla="*/ 100 w 152"/>
                  <a:gd name="T49" fmla="*/ 97 h 140"/>
                  <a:gd name="T50" fmla="*/ 111 w 152"/>
                  <a:gd name="T51" fmla="*/ 95 h 140"/>
                  <a:gd name="T52" fmla="*/ 119 w 152"/>
                  <a:gd name="T53" fmla="*/ 111 h 140"/>
                  <a:gd name="T54" fmla="*/ 130 w 152"/>
                  <a:gd name="T55" fmla="*/ 138 h 140"/>
                  <a:gd name="T56" fmla="*/ 148 w 152"/>
                  <a:gd name="T57" fmla="*/ 140 h 140"/>
                  <a:gd name="T58" fmla="*/ 147 w 152"/>
                  <a:gd name="T59"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40">
                    <a:moveTo>
                      <a:pt x="147" y="111"/>
                    </a:moveTo>
                    <a:cubicBezTo>
                      <a:pt x="143" y="104"/>
                      <a:pt x="143" y="104"/>
                      <a:pt x="143" y="104"/>
                    </a:cubicBezTo>
                    <a:cubicBezTo>
                      <a:pt x="145" y="94"/>
                      <a:pt x="145" y="94"/>
                      <a:pt x="145" y="94"/>
                    </a:cubicBezTo>
                    <a:cubicBezTo>
                      <a:pt x="125" y="92"/>
                      <a:pt x="125" y="92"/>
                      <a:pt x="125" y="92"/>
                    </a:cubicBezTo>
                    <a:cubicBezTo>
                      <a:pt x="115" y="78"/>
                      <a:pt x="115" y="78"/>
                      <a:pt x="115" y="78"/>
                    </a:cubicBezTo>
                    <a:cubicBezTo>
                      <a:pt x="97" y="70"/>
                      <a:pt x="97" y="70"/>
                      <a:pt x="97" y="70"/>
                    </a:cubicBezTo>
                    <a:cubicBezTo>
                      <a:pt x="97" y="70"/>
                      <a:pt x="117" y="70"/>
                      <a:pt x="118" y="61"/>
                    </a:cubicBezTo>
                    <a:cubicBezTo>
                      <a:pt x="119" y="52"/>
                      <a:pt x="88" y="39"/>
                      <a:pt x="88" y="39"/>
                    </a:cubicBezTo>
                    <a:cubicBezTo>
                      <a:pt x="88" y="39"/>
                      <a:pt x="94" y="31"/>
                      <a:pt x="94" y="24"/>
                    </a:cubicBezTo>
                    <a:cubicBezTo>
                      <a:pt x="94" y="17"/>
                      <a:pt x="75" y="16"/>
                      <a:pt x="75" y="16"/>
                    </a:cubicBezTo>
                    <a:cubicBezTo>
                      <a:pt x="76" y="7"/>
                      <a:pt x="76" y="7"/>
                      <a:pt x="76" y="7"/>
                    </a:cubicBezTo>
                    <a:cubicBezTo>
                      <a:pt x="76" y="7"/>
                      <a:pt x="64" y="0"/>
                      <a:pt x="61" y="0"/>
                    </a:cubicBezTo>
                    <a:cubicBezTo>
                      <a:pt x="58" y="0"/>
                      <a:pt x="55" y="10"/>
                      <a:pt x="55" y="10"/>
                    </a:cubicBezTo>
                    <a:cubicBezTo>
                      <a:pt x="22" y="6"/>
                      <a:pt x="22" y="6"/>
                      <a:pt x="22" y="6"/>
                    </a:cubicBezTo>
                    <a:cubicBezTo>
                      <a:pt x="17" y="13"/>
                      <a:pt x="17" y="13"/>
                      <a:pt x="17" y="13"/>
                    </a:cubicBezTo>
                    <a:cubicBezTo>
                      <a:pt x="0" y="14"/>
                      <a:pt x="0" y="14"/>
                      <a:pt x="0" y="14"/>
                    </a:cubicBezTo>
                    <a:cubicBezTo>
                      <a:pt x="2" y="17"/>
                      <a:pt x="3" y="22"/>
                      <a:pt x="6" y="29"/>
                    </a:cubicBezTo>
                    <a:cubicBezTo>
                      <a:pt x="12" y="44"/>
                      <a:pt x="10" y="58"/>
                      <a:pt x="18" y="69"/>
                    </a:cubicBezTo>
                    <a:cubicBezTo>
                      <a:pt x="26" y="80"/>
                      <a:pt x="42" y="71"/>
                      <a:pt x="47" y="72"/>
                    </a:cubicBezTo>
                    <a:cubicBezTo>
                      <a:pt x="50" y="72"/>
                      <a:pt x="54" y="83"/>
                      <a:pt x="57" y="93"/>
                    </a:cubicBezTo>
                    <a:cubicBezTo>
                      <a:pt x="56" y="95"/>
                      <a:pt x="56" y="96"/>
                      <a:pt x="55" y="98"/>
                    </a:cubicBezTo>
                    <a:cubicBezTo>
                      <a:pt x="62" y="103"/>
                      <a:pt x="62" y="103"/>
                      <a:pt x="62" y="103"/>
                    </a:cubicBezTo>
                    <a:cubicBezTo>
                      <a:pt x="72" y="89"/>
                      <a:pt x="72" y="89"/>
                      <a:pt x="72" y="89"/>
                    </a:cubicBezTo>
                    <a:cubicBezTo>
                      <a:pt x="72" y="89"/>
                      <a:pt x="82" y="86"/>
                      <a:pt x="83" y="86"/>
                    </a:cubicBezTo>
                    <a:cubicBezTo>
                      <a:pt x="90" y="96"/>
                      <a:pt x="100" y="97"/>
                      <a:pt x="100" y="97"/>
                    </a:cubicBezTo>
                    <a:cubicBezTo>
                      <a:pt x="100" y="97"/>
                      <a:pt x="102" y="94"/>
                      <a:pt x="111" y="95"/>
                    </a:cubicBezTo>
                    <a:cubicBezTo>
                      <a:pt x="120" y="96"/>
                      <a:pt x="116" y="107"/>
                      <a:pt x="119" y="111"/>
                    </a:cubicBezTo>
                    <a:cubicBezTo>
                      <a:pt x="122" y="115"/>
                      <a:pt x="130" y="138"/>
                      <a:pt x="130" y="138"/>
                    </a:cubicBezTo>
                    <a:cubicBezTo>
                      <a:pt x="130" y="138"/>
                      <a:pt x="144" y="140"/>
                      <a:pt x="148" y="140"/>
                    </a:cubicBezTo>
                    <a:cubicBezTo>
                      <a:pt x="152" y="140"/>
                      <a:pt x="147" y="111"/>
                      <a:pt x="147" y="11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1" name="Freeform 242"/>
              <p:cNvSpPr>
                <a:spLocks noEditPoints="1"/>
              </p:cNvSpPr>
              <p:nvPr/>
            </p:nvSpPr>
            <p:spPr bwMode="gray">
              <a:xfrm>
                <a:off x="-3785" y="-15333"/>
                <a:ext cx="2098" cy="804"/>
              </a:xfrm>
              <a:custGeom>
                <a:avLst/>
                <a:gdLst>
                  <a:gd name="T0" fmla="*/ 20 w 888"/>
                  <a:gd name="T1" fmla="*/ 116 h 340"/>
                  <a:gd name="T2" fmla="*/ 27 w 888"/>
                  <a:gd name="T3" fmla="*/ 107 h 340"/>
                  <a:gd name="T4" fmla="*/ 63 w 888"/>
                  <a:gd name="T5" fmla="*/ 93 h 340"/>
                  <a:gd name="T6" fmla="*/ 52 w 888"/>
                  <a:gd name="T7" fmla="*/ 101 h 340"/>
                  <a:gd name="T8" fmla="*/ 887 w 888"/>
                  <a:gd name="T9" fmla="*/ 259 h 340"/>
                  <a:gd name="T10" fmla="*/ 850 w 888"/>
                  <a:gd name="T11" fmla="*/ 224 h 340"/>
                  <a:gd name="T12" fmla="*/ 845 w 888"/>
                  <a:gd name="T13" fmla="*/ 165 h 340"/>
                  <a:gd name="T14" fmla="*/ 853 w 888"/>
                  <a:gd name="T15" fmla="*/ 137 h 340"/>
                  <a:gd name="T16" fmla="*/ 802 w 888"/>
                  <a:gd name="T17" fmla="*/ 73 h 340"/>
                  <a:gd name="T18" fmla="*/ 761 w 888"/>
                  <a:gd name="T19" fmla="*/ 32 h 340"/>
                  <a:gd name="T20" fmla="*/ 678 w 888"/>
                  <a:gd name="T21" fmla="*/ 63 h 340"/>
                  <a:gd name="T22" fmla="*/ 542 w 888"/>
                  <a:gd name="T23" fmla="*/ 57 h 340"/>
                  <a:gd name="T24" fmla="*/ 491 w 888"/>
                  <a:gd name="T25" fmla="*/ 51 h 340"/>
                  <a:gd name="T26" fmla="*/ 442 w 888"/>
                  <a:gd name="T27" fmla="*/ 30 h 340"/>
                  <a:gd name="T28" fmla="*/ 385 w 888"/>
                  <a:gd name="T29" fmla="*/ 16 h 340"/>
                  <a:gd name="T30" fmla="*/ 272 w 888"/>
                  <a:gd name="T31" fmla="*/ 42 h 340"/>
                  <a:gd name="T32" fmla="*/ 203 w 888"/>
                  <a:gd name="T33" fmla="*/ 53 h 340"/>
                  <a:gd name="T34" fmla="*/ 120 w 888"/>
                  <a:gd name="T35" fmla="*/ 14 h 340"/>
                  <a:gd name="T36" fmla="*/ 79 w 888"/>
                  <a:gd name="T37" fmla="*/ 10 h 340"/>
                  <a:gd name="T38" fmla="*/ 52 w 888"/>
                  <a:gd name="T39" fmla="*/ 28 h 340"/>
                  <a:gd name="T40" fmla="*/ 50 w 888"/>
                  <a:gd name="T41" fmla="*/ 47 h 340"/>
                  <a:gd name="T42" fmla="*/ 50 w 888"/>
                  <a:gd name="T43" fmla="*/ 86 h 340"/>
                  <a:gd name="T44" fmla="*/ 107 w 888"/>
                  <a:gd name="T45" fmla="*/ 65 h 340"/>
                  <a:gd name="T46" fmla="*/ 165 w 888"/>
                  <a:gd name="T47" fmla="*/ 81 h 340"/>
                  <a:gd name="T48" fmla="*/ 92 w 888"/>
                  <a:gd name="T49" fmla="*/ 91 h 340"/>
                  <a:gd name="T50" fmla="*/ 76 w 888"/>
                  <a:gd name="T51" fmla="*/ 142 h 340"/>
                  <a:gd name="T52" fmla="*/ 83 w 888"/>
                  <a:gd name="T53" fmla="*/ 186 h 340"/>
                  <a:gd name="T54" fmla="*/ 108 w 888"/>
                  <a:gd name="T55" fmla="*/ 234 h 340"/>
                  <a:gd name="T56" fmla="*/ 146 w 888"/>
                  <a:gd name="T57" fmla="*/ 297 h 340"/>
                  <a:gd name="T58" fmla="*/ 250 w 888"/>
                  <a:gd name="T59" fmla="*/ 310 h 340"/>
                  <a:gd name="T60" fmla="*/ 359 w 888"/>
                  <a:gd name="T61" fmla="*/ 325 h 340"/>
                  <a:gd name="T62" fmla="*/ 477 w 888"/>
                  <a:gd name="T63" fmla="*/ 298 h 340"/>
                  <a:gd name="T64" fmla="*/ 495 w 888"/>
                  <a:gd name="T65" fmla="*/ 329 h 340"/>
                  <a:gd name="T66" fmla="*/ 515 w 888"/>
                  <a:gd name="T67" fmla="*/ 330 h 340"/>
                  <a:gd name="T68" fmla="*/ 525 w 888"/>
                  <a:gd name="T69" fmla="*/ 308 h 340"/>
                  <a:gd name="T70" fmla="*/ 546 w 888"/>
                  <a:gd name="T71" fmla="*/ 296 h 340"/>
                  <a:gd name="T72" fmla="*/ 622 w 888"/>
                  <a:gd name="T73" fmla="*/ 290 h 340"/>
                  <a:gd name="T74" fmla="*/ 699 w 888"/>
                  <a:gd name="T75" fmla="*/ 271 h 340"/>
                  <a:gd name="T76" fmla="*/ 746 w 888"/>
                  <a:gd name="T77" fmla="*/ 270 h 340"/>
                  <a:gd name="T78" fmla="*/ 781 w 888"/>
                  <a:gd name="T79" fmla="*/ 274 h 340"/>
                  <a:gd name="T80" fmla="*/ 835 w 888"/>
                  <a:gd name="T81" fmla="*/ 267 h 340"/>
                  <a:gd name="T82" fmla="*/ 888 w 888"/>
                  <a:gd name="T83" fmla="*/ 265 h 340"/>
                  <a:gd name="T84" fmla="*/ 81 w 888"/>
                  <a:gd name="T85" fmla="*/ 20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8" h="340">
                    <a:moveTo>
                      <a:pt x="3" y="126"/>
                    </a:moveTo>
                    <a:cubicBezTo>
                      <a:pt x="17" y="125"/>
                      <a:pt x="17" y="125"/>
                      <a:pt x="17" y="125"/>
                    </a:cubicBezTo>
                    <a:cubicBezTo>
                      <a:pt x="20" y="116"/>
                      <a:pt x="20" y="116"/>
                      <a:pt x="20" y="116"/>
                    </a:cubicBezTo>
                    <a:cubicBezTo>
                      <a:pt x="0" y="116"/>
                      <a:pt x="0" y="116"/>
                      <a:pt x="0" y="116"/>
                    </a:cubicBezTo>
                    <a:lnTo>
                      <a:pt x="3" y="126"/>
                    </a:lnTo>
                    <a:close/>
                    <a:moveTo>
                      <a:pt x="27" y="107"/>
                    </a:moveTo>
                    <a:cubicBezTo>
                      <a:pt x="30" y="116"/>
                      <a:pt x="40" y="122"/>
                      <a:pt x="39" y="106"/>
                    </a:cubicBezTo>
                    <a:cubicBezTo>
                      <a:pt x="38" y="90"/>
                      <a:pt x="27" y="107"/>
                      <a:pt x="27" y="107"/>
                    </a:cubicBezTo>
                    <a:close/>
                    <a:moveTo>
                      <a:pt x="63" y="93"/>
                    </a:moveTo>
                    <a:cubicBezTo>
                      <a:pt x="45" y="93"/>
                      <a:pt x="45" y="93"/>
                      <a:pt x="45" y="93"/>
                    </a:cubicBezTo>
                    <a:cubicBezTo>
                      <a:pt x="45" y="114"/>
                      <a:pt x="45" y="114"/>
                      <a:pt x="45" y="114"/>
                    </a:cubicBezTo>
                    <a:cubicBezTo>
                      <a:pt x="52" y="101"/>
                      <a:pt x="52" y="101"/>
                      <a:pt x="52" y="101"/>
                    </a:cubicBezTo>
                    <a:lnTo>
                      <a:pt x="63" y="93"/>
                    </a:lnTo>
                    <a:close/>
                    <a:moveTo>
                      <a:pt x="888" y="265"/>
                    </a:moveTo>
                    <a:cubicBezTo>
                      <a:pt x="887" y="261"/>
                      <a:pt x="887" y="259"/>
                      <a:pt x="887" y="259"/>
                    </a:cubicBezTo>
                    <a:cubicBezTo>
                      <a:pt x="871" y="254"/>
                      <a:pt x="871" y="254"/>
                      <a:pt x="871" y="254"/>
                    </a:cubicBezTo>
                    <a:cubicBezTo>
                      <a:pt x="871" y="236"/>
                      <a:pt x="871" y="236"/>
                      <a:pt x="871" y="236"/>
                    </a:cubicBezTo>
                    <a:cubicBezTo>
                      <a:pt x="850" y="224"/>
                      <a:pt x="850" y="224"/>
                      <a:pt x="850" y="224"/>
                    </a:cubicBezTo>
                    <a:cubicBezTo>
                      <a:pt x="850" y="224"/>
                      <a:pt x="863" y="205"/>
                      <a:pt x="858" y="203"/>
                    </a:cubicBezTo>
                    <a:cubicBezTo>
                      <a:pt x="853" y="201"/>
                      <a:pt x="846" y="180"/>
                      <a:pt x="846" y="180"/>
                    </a:cubicBezTo>
                    <a:cubicBezTo>
                      <a:pt x="845" y="165"/>
                      <a:pt x="845" y="165"/>
                      <a:pt x="845" y="165"/>
                    </a:cubicBezTo>
                    <a:cubicBezTo>
                      <a:pt x="834" y="149"/>
                      <a:pt x="834" y="149"/>
                      <a:pt x="834" y="149"/>
                    </a:cubicBezTo>
                    <a:cubicBezTo>
                      <a:pt x="850" y="147"/>
                      <a:pt x="850" y="147"/>
                      <a:pt x="850" y="147"/>
                    </a:cubicBezTo>
                    <a:cubicBezTo>
                      <a:pt x="850" y="147"/>
                      <a:pt x="851" y="142"/>
                      <a:pt x="853" y="137"/>
                    </a:cubicBezTo>
                    <a:cubicBezTo>
                      <a:pt x="850" y="127"/>
                      <a:pt x="846" y="116"/>
                      <a:pt x="843" y="116"/>
                    </a:cubicBezTo>
                    <a:cubicBezTo>
                      <a:pt x="838" y="115"/>
                      <a:pt x="822" y="124"/>
                      <a:pt x="814" y="113"/>
                    </a:cubicBezTo>
                    <a:cubicBezTo>
                      <a:pt x="806" y="102"/>
                      <a:pt x="808" y="88"/>
                      <a:pt x="802" y="73"/>
                    </a:cubicBezTo>
                    <a:cubicBezTo>
                      <a:pt x="796" y="58"/>
                      <a:pt x="794" y="50"/>
                      <a:pt x="794" y="50"/>
                    </a:cubicBezTo>
                    <a:cubicBezTo>
                      <a:pt x="777" y="50"/>
                      <a:pt x="777" y="50"/>
                      <a:pt x="777" y="50"/>
                    </a:cubicBezTo>
                    <a:cubicBezTo>
                      <a:pt x="777" y="50"/>
                      <a:pt x="775" y="35"/>
                      <a:pt x="761" y="32"/>
                    </a:cubicBezTo>
                    <a:cubicBezTo>
                      <a:pt x="747" y="29"/>
                      <a:pt x="741" y="39"/>
                      <a:pt x="741" y="39"/>
                    </a:cubicBezTo>
                    <a:cubicBezTo>
                      <a:pt x="715" y="34"/>
                      <a:pt x="715" y="34"/>
                      <a:pt x="715" y="34"/>
                    </a:cubicBezTo>
                    <a:cubicBezTo>
                      <a:pt x="706" y="43"/>
                      <a:pt x="688" y="59"/>
                      <a:pt x="678" y="63"/>
                    </a:cubicBezTo>
                    <a:cubicBezTo>
                      <a:pt x="665" y="68"/>
                      <a:pt x="621" y="62"/>
                      <a:pt x="621" y="62"/>
                    </a:cubicBezTo>
                    <a:cubicBezTo>
                      <a:pt x="585" y="72"/>
                      <a:pt x="585" y="72"/>
                      <a:pt x="585" y="72"/>
                    </a:cubicBezTo>
                    <a:cubicBezTo>
                      <a:pt x="542" y="57"/>
                      <a:pt x="542" y="57"/>
                      <a:pt x="542" y="57"/>
                    </a:cubicBezTo>
                    <a:cubicBezTo>
                      <a:pt x="525" y="63"/>
                      <a:pt x="525" y="63"/>
                      <a:pt x="525" y="63"/>
                    </a:cubicBezTo>
                    <a:cubicBezTo>
                      <a:pt x="525" y="63"/>
                      <a:pt x="516" y="40"/>
                      <a:pt x="508" y="42"/>
                    </a:cubicBezTo>
                    <a:cubicBezTo>
                      <a:pt x="500" y="44"/>
                      <a:pt x="491" y="51"/>
                      <a:pt x="491" y="51"/>
                    </a:cubicBezTo>
                    <a:cubicBezTo>
                      <a:pt x="475" y="40"/>
                      <a:pt x="475" y="40"/>
                      <a:pt x="475" y="40"/>
                    </a:cubicBezTo>
                    <a:cubicBezTo>
                      <a:pt x="472" y="25"/>
                      <a:pt x="472" y="25"/>
                      <a:pt x="472" y="25"/>
                    </a:cubicBezTo>
                    <a:cubicBezTo>
                      <a:pt x="442" y="30"/>
                      <a:pt x="442" y="30"/>
                      <a:pt x="442" y="30"/>
                    </a:cubicBezTo>
                    <a:cubicBezTo>
                      <a:pt x="424" y="20"/>
                      <a:pt x="424" y="20"/>
                      <a:pt x="424" y="20"/>
                    </a:cubicBezTo>
                    <a:cubicBezTo>
                      <a:pt x="421" y="6"/>
                      <a:pt x="421" y="6"/>
                      <a:pt x="421" y="6"/>
                    </a:cubicBezTo>
                    <a:cubicBezTo>
                      <a:pt x="421" y="6"/>
                      <a:pt x="398" y="16"/>
                      <a:pt x="385" y="16"/>
                    </a:cubicBezTo>
                    <a:cubicBezTo>
                      <a:pt x="373" y="16"/>
                      <a:pt x="355" y="10"/>
                      <a:pt x="343" y="11"/>
                    </a:cubicBezTo>
                    <a:cubicBezTo>
                      <a:pt x="332" y="12"/>
                      <a:pt x="297" y="26"/>
                      <a:pt x="291" y="32"/>
                    </a:cubicBezTo>
                    <a:cubicBezTo>
                      <a:pt x="286" y="39"/>
                      <a:pt x="272" y="42"/>
                      <a:pt x="272" y="42"/>
                    </a:cubicBezTo>
                    <a:cubicBezTo>
                      <a:pt x="266" y="58"/>
                      <a:pt x="266" y="58"/>
                      <a:pt x="266" y="58"/>
                    </a:cubicBezTo>
                    <a:cubicBezTo>
                      <a:pt x="266" y="58"/>
                      <a:pt x="266" y="62"/>
                      <a:pt x="252" y="59"/>
                    </a:cubicBezTo>
                    <a:cubicBezTo>
                      <a:pt x="239" y="56"/>
                      <a:pt x="216" y="53"/>
                      <a:pt x="203" y="53"/>
                    </a:cubicBezTo>
                    <a:cubicBezTo>
                      <a:pt x="191" y="53"/>
                      <a:pt x="151" y="44"/>
                      <a:pt x="151" y="44"/>
                    </a:cubicBezTo>
                    <a:cubicBezTo>
                      <a:pt x="151" y="44"/>
                      <a:pt x="127" y="47"/>
                      <a:pt x="124" y="33"/>
                    </a:cubicBezTo>
                    <a:cubicBezTo>
                      <a:pt x="122" y="26"/>
                      <a:pt x="121" y="19"/>
                      <a:pt x="120" y="14"/>
                    </a:cubicBezTo>
                    <a:cubicBezTo>
                      <a:pt x="111" y="15"/>
                      <a:pt x="97" y="13"/>
                      <a:pt x="97" y="13"/>
                    </a:cubicBezTo>
                    <a:cubicBezTo>
                      <a:pt x="87" y="0"/>
                      <a:pt x="87" y="0"/>
                      <a:pt x="87" y="0"/>
                    </a:cubicBezTo>
                    <a:cubicBezTo>
                      <a:pt x="79" y="10"/>
                      <a:pt x="79" y="10"/>
                      <a:pt x="79" y="10"/>
                    </a:cubicBezTo>
                    <a:cubicBezTo>
                      <a:pt x="59" y="8"/>
                      <a:pt x="59" y="8"/>
                      <a:pt x="59" y="8"/>
                    </a:cubicBezTo>
                    <a:cubicBezTo>
                      <a:pt x="50" y="23"/>
                      <a:pt x="50" y="23"/>
                      <a:pt x="50" y="23"/>
                    </a:cubicBezTo>
                    <a:cubicBezTo>
                      <a:pt x="52" y="28"/>
                      <a:pt x="52" y="28"/>
                      <a:pt x="52" y="28"/>
                    </a:cubicBezTo>
                    <a:cubicBezTo>
                      <a:pt x="52" y="28"/>
                      <a:pt x="59" y="27"/>
                      <a:pt x="62" y="32"/>
                    </a:cubicBezTo>
                    <a:cubicBezTo>
                      <a:pt x="65" y="37"/>
                      <a:pt x="64" y="45"/>
                      <a:pt x="64" y="45"/>
                    </a:cubicBezTo>
                    <a:cubicBezTo>
                      <a:pt x="64" y="45"/>
                      <a:pt x="51" y="41"/>
                      <a:pt x="50" y="47"/>
                    </a:cubicBezTo>
                    <a:cubicBezTo>
                      <a:pt x="49" y="53"/>
                      <a:pt x="54" y="56"/>
                      <a:pt x="52" y="63"/>
                    </a:cubicBezTo>
                    <a:cubicBezTo>
                      <a:pt x="50" y="70"/>
                      <a:pt x="47" y="75"/>
                      <a:pt x="47" y="75"/>
                    </a:cubicBezTo>
                    <a:cubicBezTo>
                      <a:pt x="47" y="75"/>
                      <a:pt x="35" y="87"/>
                      <a:pt x="50" y="86"/>
                    </a:cubicBezTo>
                    <a:cubicBezTo>
                      <a:pt x="65" y="85"/>
                      <a:pt x="76" y="80"/>
                      <a:pt x="76" y="80"/>
                    </a:cubicBezTo>
                    <a:cubicBezTo>
                      <a:pt x="76" y="80"/>
                      <a:pt x="72" y="90"/>
                      <a:pt x="80" y="87"/>
                    </a:cubicBezTo>
                    <a:cubicBezTo>
                      <a:pt x="88" y="84"/>
                      <a:pt x="107" y="65"/>
                      <a:pt x="107" y="65"/>
                    </a:cubicBezTo>
                    <a:cubicBezTo>
                      <a:pt x="107" y="65"/>
                      <a:pt x="141" y="53"/>
                      <a:pt x="152" y="61"/>
                    </a:cubicBezTo>
                    <a:cubicBezTo>
                      <a:pt x="163" y="69"/>
                      <a:pt x="197" y="74"/>
                      <a:pt x="197" y="74"/>
                    </a:cubicBezTo>
                    <a:cubicBezTo>
                      <a:pt x="197" y="74"/>
                      <a:pt x="166" y="78"/>
                      <a:pt x="165" y="81"/>
                    </a:cubicBezTo>
                    <a:cubicBezTo>
                      <a:pt x="164" y="84"/>
                      <a:pt x="159" y="93"/>
                      <a:pt x="159" y="93"/>
                    </a:cubicBezTo>
                    <a:cubicBezTo>
                      <a:pt x="126" y="94"/>
                      <a:pt x="126" y="94"/>
                      <a:pt x="126" y="94"/>
                    </a:cubicBezTo>
                    <a:cubicBezTo>
                      <a:pt x="92" y="91"/>
                      <a:pt x="92" y="91"/>
                      <a:pt x="92" y="91"/>
                    </a:cubicBezTo>
                    <a:cubicBezTo>
                      <a:pt x="92" y="91"/>
                      <a:pt x="66" y="97"/>
                      <a:pt x="62" y="105"/>
                    </a:cubicBezTo>
                    <a:cubicBezTo>
                      <a:pt x="58" y="113"/>
                      <a:pt x="49" y="143"/>
                      <a:pt x="49" y="143"/>
                    </a:cubicBezTo>
                    <a:cubicBezTo>
                      <a:pt x="76" y="142"/>
                      <a:pt x="76" y="142"/>
                      <a:pt x="76" y="142"/>
                    </a:cubicBezTo>
                    <a:cubicBezTo>
                      <a:pt x="76" y="142"/>
                      <a:pt x="72" y="151"/>
                      <a:pt x="77" y="159"/>
                    </a:cubicBezTo>
                    <a:cubicBezTo>
                      <a:pt x="82" y="167"/>
                      <a:pt x="88" y="175"/>
                      <a:pt x="88" y="175"/>
                    </a:cubicBezTo>
                    <a:cubicBezTo>
                      <a:pt x="83" y="186"/>
                      <a:pt x="83" y="186"/>
                      <a:pt x="83" y="186"/>
                    </a:cubicBezTo>
                    <a:cubicBezTo>
                      <a:pt x="93" y="201"/>
                      <a:pt x="93" y="201"/>
                      <a:pt x="93" y="201"/>
                    </a:cubicBezTo>
                    <a:cubicBezTo>
                      <a:pt x="84" y="212"/>
                      <a:pt x="84" y="212"/>
                      <a:pt x="84" y="212"/>
                    </a:cubicBezTo>
                    <a:cubicBezTo>
                      <a:pt x="108" y="234"/>
                      <a:pt x="108" y="234"/>
                      <a:pt x="108" y="234"/>
                    </a:cubicBezTo>
                    <a:cubicBezTo>
                      <a:pt x="106" y="258"/>
                      <a:pt x="106" y="258"/>
                      <a:pt x="106" y="258"/>
                    </a:cubicBezTo>
                    <a:cubicBezTo>
                      <a:pt x="140" y="275"/>
                      <a:pt x="140" y="275"/>
                      <a:pt x="140" y="275"/>
                    </a:cubicBezTo>
                    <a:cubicBezTo>
                      <a:pt x="146" y="297"/>
                      <a:pt x="146" y="297"/>
                      <a:pt x="146" y="297"/>
                    </a:cubicBezTo>
                    <a:cubicBezTo>
                      <a:pt x="146" y="297"/>
                      <a:pt x="143" y="285"/>
                      <a:pt x="162" y="290"/>
                    </a:cubicBezTo>
                    <a:cubicBezTo>
                      <a:pt x="181" y="295"/>
                      <a:pt x="178" y="312"/>
                      <a:pt x="208" y="315"/>
                    </a:cubicBezTo>
                    <a:cubicBezTo>
                      <a:pt x="238" y="318"/>
                      <a:pt x="250" y="317"/>
                      <a:pt x="250" y="310"/>
                    </a:cubicBezTo>
                    <a:cubicBezTo>
                      <a:pt x="250" y="303"/>
                      <a:pt x="252" y="284"/>
                      <a:pt x="262" y="283"/>
                    </a:cubicBezTo>
                    <a:cubicBezTo>
                      <a:pt x="272" y="282"/>
                      <a:pt x="299" y="289"/>
                      <a:pt x="313" y="294"/>
                    </a:cubicBezTo>
                    <a:cubicBezTo>
                      <a:pt x="327" y="299"/>
                      <a:pt x="313" y="326"/>
                      <a:pt x="359" y="325"/>
                    </a:cubicBezTo>
                    <a:cubicBezTo>
                      <a:pt x="405" y="324"/>
                      <a:pt x="406" y="299"/>
                      <a:pt x="422" y="294"/>
                    </a:cubicBezTo>
                    <a:cubicBezTo>
                      <a:pt x="438" y="289"/>
                      <a:pt x="450" y="285"/>
                      <a:pt x="457" y="291"/>
                    </a:cubicBezTo>
                    <a:cubicBezTo>
                      <a:pt x="464" y="297"/>
                      <a:pt x="466" y="303"/>
                      <a:pt x="477" y="298"/>
                    </a:cubicBezTo>
                    <a:cubicBezTo>
                      <a:pt x="488" y="293"/>
                      <a:pt x="495" y="277"/>
                      <a:pt x="502" y="284"/>
                    </a:cubicBezTo>
                    <a:cubicBezTo>
                      <a:pt x="509" y="291"/>
                      <a:pt x="501" y="300"/>
                      <a:pt x="498" y="306"/>
                    </a:cubicBezTo>
                    <a:cubicBezTo>
                      <a:pt x="495" y="312"/>
                      <a:pt x="488" y="324"/>
                      <a:pt x="495" y="329"/>
                    </a:cubicBezTo>
                    <a:cubicBezTo>
                      <a:pt x="496" y="330"/>
                      <a:pt x="497" y="331"/>
                      <a:pt x="496" y="333"/>
                    </a:cubicBezTo>
                    <a:cubicBezTo>
                      <a:pt x="499" y="335"/>
                      <a:pt x="506" y="340"/>
                      <a:pt x="509" y="339"/>
                    </a:cubicBezTo>
                    <a:cubicBezTo>
                      <a:pt x="513" y="338"/>
                      <a:pt x="515" y="330"/>
                      <a:pt x="515" y="330"/>
                    </a:cubicBezTo>
                    <a:cubicBezTo>
                      <a:pt x="515" y="321"/>
                      <a:pt x="515" y="321"/>
                      <a:pt x="515" y="321"/>
                    </a:cubicBezTo>
                    <a:cubicBezTo>
                      <a:pt x="515" y="321"/>
                      <a:pt x="529" y="327"/>
                      <a:pt x="530" y="319"/>
                    </a:cubicBezTo>
                    <a:cubicBezTo>
                      <a:pt x="532" y="306"/>
                      <a:pt x="525" y="308"/>
                      <a:pt x="525" y="308"/>
                    </a:cubicBezTo>
                    <a:cubicBezTo>
                      <a:pt x="524" y="287"/>
                      <a:pt x="524" y="287"/>
                      <a:pt x="524" y="287"/>
                    </a:cubicBezTo>
                    <a:cubicBezTo>
                      <a:pt x="524" y="287"/>
                      <a:pt x="538" y="282"/>
                      <a:pt x="540" y="286"/>
                    </a:cubicBezTo>
                    <a:cubicBezTo>
                      <a:pt x="542" y="290"/>
                      <a:pt x="525" y="296"/>
                      <a:pt x="546" y="296"/>
                    </a:cubicBezTo>
                    <a:cubicBezTo>
                      <a:pt x="567" y="296"/>
                      <a:pt x="582" y="288"/>
                      <a:pt x="582" y="288"/>
                    </a:cubicBezTo>
                    <a:cubicBezTo>
                      <a:pt x="582" y="288"/>
                      <a:pt x="593" y="276"/>
                      <a:pt x="596" y="277"/>
                    </a:cubicBezTo>
                    <a:cubicBezTo>
                      <a:pt x="599" y="278"/>
                      <a:pt x="622" y="290"/>
                      <a:pt x="622" y="290"/>
                    </a:cubicBezTo>
                    <a:cubicBezTo>
                      <a:pt x="622" y="290"/>
                      <a:pt x="634" y="295"/>
                      <a:pt x="645" y="294"/>
                    </a:cubicBezTo>
                    <a:cubicBezTo>
                      <a:pt x="656" y="293"/>
                      <a:pt x="661" y="290"/>
                      <a:pt x="670" y="287"/>
                    </a:cubicBezTo>
                    <a:cubicBezTo>
                      <a:pt x="679" y="284"/>
                      <a:pt x="686" y="272"/>
                      <a:pt x="699" y="271"/>
                    </a:cubicBezTo>
                    <a:cubicBezTo>
                      <a:pt x="712" y="270"/>
                      <a:pt x="718" y="269"/>
                      <a:pt x="723" y="271"/>
                    </a:cubicBezTo>
                    <a:cubicBezTo>
                      <a:pt x="728" y="273"/>
                      <a:pt x="723" y="278"/>
                      <a:pt x="732" y="277"/>
                    </a:cubicBezTo>
                    <a:cubicBezTo>
                      <a:pt x="741" y="276"/>
                      <a:pt x="746" y="270"/>
                      <a:pt x="746" y="270"/>
                    </a:cubicBezTo>
                    <a:cubicBezTo>
                      <a:pt x="746" y="270"/>
                      <a:pt x="751" y="268"/>
                      <a:pt x="759" y="267"/>
                    </a:cubicBezTo>
                    <a:cubicBezTo>
                      <a:pt x="767" y="266"/>
                      <a:pt x="769" y="255"/>
                      <a:pt x="772" y="257"/>
                    </a:cubicBezTo>
                    <a:cubicBezTo>
                      <a:pt x="775" y="259"/>
                      <a:pt x="769" y="277"/>
                      <a:pt x="781" y="274"/>
                    </a:cubicBezTo>
                    <a:cubicBezTo>
                      <a:pt x="793" y="271"/>
                      <a:pt x="792" y="258"/>
                      <a:pt x="792" y="258"/>
                    </a:cubicBezTo>
                    <a:cubicBezTo>
                      <a:pt x="818" y="258"/>
                      <a:pt x="818" y="258"/>
                      <a:pt x="818" y="258"/>
                    </a:cubicBezTo>
                    <a:cubicBezTo>
                      <a:pt x="818" y="258"/>
                      <a:pt x="827" y="269"/>
                      <a:pt x="835" y="267"/>
                    </a:cubicBezTo>
                    <a:cubicBezTo>
                      <a:pt x="843" y="265"/>
                      <a:pt x="835" y="257"/>
                      <a:pt x="849" y="258"/>
                    </a:cubicBezTo>
                    <a:cubicBezTo>
                      <a:pt x="863" y="259"/>
                      <a:pt x="861" y="276"/>
                      <a:pt x="861" y="276"/>
                    </a:cubicBezTo>
                    <a:lnTo>
                      <a:pt x="888" y="265"/>
                    </a:lnTo>
                    <a:close/>
                    <a:moveTo>
                      <a:pt x="67" y="189"/>
                    </a:moveTo>
                    <a:cubicBezTo>
                      <a:pt x="63" y="185"/>
                      <a:pt x="61" y="207"/>
                      <a:pt x="67" y="217"/>
                    </a:cubicBezTo>
                    <a:cubicBezTo>
                      <a:pt x="72" y="226"/>
                      <a:pt x="79" y="208"/>
                      <a:pt x="81" y="204"/>
                    </a:cubicBezTo>
                    <a:cubicBezTo>
                      <a:pt x="83" y="200"/>
                      <a:pt x="71" y="193"/>
                      <a:pt x="67" y="18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2" name="Freeform 243"/>
              <p:cNvSpPr>
                <a:spLocks noEditPoints="1"/>
              </p:cNvSpPr>
              <p:nvPr/>
            </p:nvSpPr>
            <p:spPr bwMode="gray">
              <a:xfrm>
                <a:off x="-4283" y="-15278"/>
                <a:ext cx="862" cy="867"/>
              </a:xfrm>
              <a:custGeom>
                <a:avLst/>
                <a:gdLst>
                  <a:gd name="T0" fmla="*/ 190 w 365"/>
                  <a:gd name="T1" fmla="*/ 78 h 367"/>
                  <a:gd name="T2" fmla="*/ 5 w 365"/>
                  <a:gd name="T3" fmla="*/ 188 h 367"/>
                  <a:gd name="T4" fmla="*/ 212 w 365"/>
                  <a:gd name="T5" fmla="*/ 277 h 367"/>
                  <a:gd name="T6" fmla="*/ 210 w 365"/>
                  <a:gd name="T7" fmla="*/ 258 h 367"/>
                  <a:gd name="T8" fmla="*/ 210 w 365"/>
                  <a:gd name="T9" fmla="*/ 258 h 367"/>
                  <a:gd name="T10" fmla="*/ 223 w 365"/>
                  <a:gd name="T11" fmla="*/ 213 h 367"/>
                  <a:gd name="T12" fmla="*/ 97 w 365"/>
                  <a:gd name="T13" fmla="*/ 176 h 367"/>
                  <a:gd name="T14" fmla="*/ 166 w 365"/>
                  <a:gd name="T15" fmla="*/ 188 h 367"/>
                  <a:gd name="T16" fmla="*/ 128 w 365"/>
                  <a:gd name="T17" fmla="*/ 152 h 367"/>
                  <a:gd name="T18" fmla="*/ 153 w 365"/>
                  <a:gd name="T19" fmla="*/ 156 h 367"/>
                  <a:gd name="T20" fmla="*/ 107 w 365"/>
                  <a:gd name="T21" fmla="*/ 94 h 367"/>
                  <a:gd name="T22" fmla="*/ 129 w 365"/>
                  <a:gd name="T23" fmla="*/ 78 h 367"/>
                  <a:gd name="T24" fmla="*/ 140 w 365"/>
                  <a:gd name="T25" fmla="*/ 79 h 367"/>
                  <a:gd name="T26" fmla="*/ 152 w 365"/>
                  <a:gd name="T27" fmla="*/ 77 h 367"/>
                  <a:gd name="T28" fmla="*/ 182 w 365"/>
                  <a:gd name="T29" fmla="*/ 49 h 367"/>
                  <a:gd name="T30" fmla="*/ 258 w 365"/>
                  <a:gd name="T31" fmla="*/ 52 h 367"/>
                  <a:gd name="T32" fmla="*/ 275 w 365"/>
                  <a:gd name="T33" fmla="*/ 22 h 367"/>
                  <a:gd name="T34" fmla="*/ 261 w 365"/>
                  <a:gd name="T35" fmla="*/ 0 h 367"/>
                  <a:gd name="T36" fmla="*/ 237 w 365"/>
                  <a:gd name="T37" fmla="*/ 25 h 367"/>
                  <a:gd name="T38" fmla="*/ 205 w 365"/>
                  <a:gd name="T39" fmla="*/ 17 h 367"/>
                  <a:gd name="T40" fmla="*/ 161 w 365"/>
                  <a:gd name="T41" fmla="*/ 9 h 367"/>
                  <a:gd name="T42" fmla="*/ 123 w 365"/>
                  <a:gd name="T43" fmla="*/ 25 h 367"/>
                  <a:gd name="T44" fmla="*/ 70 w 365"/>
                  <a:gd name="T45" fmla="*/ 36 h 367"/>
                  <a:gd name="T46" fmla="*/ 38 w 365"/>
                  <a:gd name="T47" fmla="*/ 50 h 367"/>
                  <a:gd name="T48" fmla="*/ 21 w 365"/>
                  <a:gd name="T49" fmla="*/ 84 h 367"/>
                  <a:gd name="T50" fmla="*/ 3 w 365"/>
                  <a:gd name="T51" fmla="*/ 109 h 367"/>
                  <a:gd name="T52" fmla="*/ 29 w 365"/>
                  <a:gd name="T53" fmla="*/ 156 h 367"/>
                  <a:gd name="T54" fmla="*/ 266 w 365"/>
                  <a:gd name="T55" fmla="*/ 168 h 367"/>
                  <a:gd name="T56" fmla="*/ 261 w 365"/>
                  <a:gd name="T57" fmla="*/ 196 h 367"/>
                  <a:gd name="T58" fmla="*/ 30 w 365"/>
                  <a:gd name="T59" fmla="*/ 220 h 367"/>
                  <a:gd name="T60" fmla="*/ 255 w 365"/>
                  <a:gd name="T61" fmla="*/ 270 h 367"/>
                  <a:gd name="T62" fmla="*/ 275 w 365"/>
                  <a:gd name="T63" fmla="*/ 220 h 367"/>
                  <a:gd name="T64" fmla="*/ 269 w 365"/>
                  <a:gd name="T65" fmla="*/ 127 h 367"/>
                  <a:gd name="T66" fmla="*/ 278 w 365"/>
                  <a:gd name="T67" fmla="*/ 148 h 367"/>
                  <a:gd name="T68" fmla="*/ 247 w 365"/>
                  <a:gd name="T69" fmla="*/ 254 h 367"/>
                  <a:gd name="T70" fmla="*/ 291 w 365"/>
                  <a:gd name="T71" fmla="*/ 220 h 367"/>
                  <a:gd name="T72" fmla="*/ 307 w 365"/>
                  <a:gd name="T73" fmla="*/ 236 h 367"/>
                  <a:gd name="T74" fmla="*/ 186 w 365"/>
                  <a:gd name="T75" fmla="*/ 146 h 367"/>
                  <a:gd name="T76" fmla="*/ 361 w 365"/>
                  <a:gd name="T77" fmla="*/ 281 h 367"/>
                  <a:gd name="T78" fmla="*/ 310 w 365"/>
                  <a:gd name="T79" fmla="*/ 258 h 367"/>
                  <a:gd name="T80" fmla="*/ 326 w 365"/>
                  <a:gd name="T81" fmla="*/ 249 h 367"/>
                  <a:gd name="T82" fmla="*/ 324 w 365"/>
                  <a:gd name="T83" fmla="*/ 339 h 367"/>
                  <a:gd name="T84" fmla="*/ 186 w 365"/>
                  <a:gd name="T85" fmla="*/ 221 h 367"/>
                  <a:gd name="T86" fmla="*/ 127 w 365"/>
                  <a:gd name="T87" fmla="*/ 288 h 367"/>
                  <a:gd name="T88" fmla="*/ 259 w 365"/>
                  <a:gd name="T89" fmla="*/ 352 h 367"/>
                  <a:gd name="T90" fmla="*/ 209 w 365"/>
                  <a:gd name="T91" fmla="*/ 336 h 367"/>
                  <a:gd name="T92" fmla="*/ 161 w 365"/>
                  <a:gd name="T93" fmla="*/ 342 h 367"/>
                  <a:gd name="T94" fmla="*/ 205 w 365"/>
                  <a:gd name="T95" fmla="*/ 352 h 367"/>
                  <a:gd name="T96" fmla="*/ 241 w 365"/>
                  <a:gd name="T97" fmla="*/ 362 h 367"/>
                  <a:gd name="T98" fmla="*/ 285 w 365"/>
                  <a:gd name="T99" fmla="*/ 272 h 367"/>
                  <a:gd name="T100" fmla="*/ 79 w 365"/>
                  <a:gd name="T101" fmla="*/ 186 h 367"/>
                  <a:gd name="T102" fmla="*/ 47 w 365"/>
                  <a:gd name="T103" fmla="*/ 207 h 367"/>
                  <a:gd name="T104" fmla="*/ 81 w 365"/>
                  <a:gd name="T105" fmla="*/ 260 h 367"/>
                  <a:gd name="T106" fmla="*/ 113 w 365"/>
                  <a:gd name="T107" fmla="*/ 262 h 367"/>
                  <a:gd name="T108" fmla="*/ 129 w 365"/>
                  <a:gd name="T109" fmla="*/ 270 h 367"/>
                  <a:gd name="T110" fmla="*/ 117 w 365"/>
                  <a:gd name="T111" fmla="*/ 221 h 367"/>
                  <a:gd name="T112" fmla="*/ 132 w 365"/>
                  <a:gd name="T113" fmla="*/ 21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5" h="367">
                    <a:moveTo>
                      <a:pt x="165" y="73"/>
                    </a:moveTo>
                    <a:cubicBezTo>
                      <a:pt x="183" y="85"/>
                      <a:pt x="183" y="85"/>
                      <a:pt x="183" y="85"/>
                    </a:cubicBezTo>
                    <a:cubicBezTo>
                      <a:pt x="190" y="78"/>
                      <a:pt x="190" y="78"/>
                      <a:pt x="190" y="78"/>
                    </a:cubicBezTo>
                    <a:lnTo>
                      <a:pt x="165" y="73"/>
                    </a:lnTo>
                    <a:close/>
                    <a:moveTo>
                      <a:pt x="19" y="173"/>
                    </a:moveTo>
                    <a:cubicBezTo>
                      <a:pt x="5" y="188"/>
                      <a:pt x="5" y="188"/>
                      <a:pt x="5" y="188"/>
                    </a:cubicBezTo>
                    <a:cubicBezTo>
                      <a:pt x="30" y="195"/>
                      <a:pt x="30" y="195"/>
                      <a:pt x="30" y="195"/>
                    </a:cubicBezTo>
                    <a:lnTo>
                      <a:pt x="19" y="173"/>
                    </a:lnTo>
                    <a:close/>
                    <a:moveTo>
                      <a:pt x="212" y="277"/>
                    </a:moveTo>
                    <a:cubicBezTo>
                      <a:pt x="211" y="280"/>
                      <a:pt x="220" y="282"/>
                      <a:pt x="219" y="275"/>
                    </a:cubicBezTo>
                    <a:cubicBezTo>
                      <a:pt x="218" y="268"/>
                      <a:pt x="213" y="271"/>
                      <a:pt x="212" y="277"/>
                    </a:cubicBezTo>
                    <a:close/>
                    <a:moveTo>
                      <a:pt x="210" y="258"/>
                    </a:moveTo>
                    <a:cubicBezTo>
                      <a:pt x="204" y="253"/>
                      <a:pt x="204" y="253"/>
                      <a:pt x="204" y="253"/>
                    </a:cubicBezTo>
                    <a:cubicBezTo>
                      <a:pt x="198" y="259"/>
                      <a:pt x="198" y="259"/>
                      <a:pt x="198" y="259"/>
                    </a:cubicBezTo>
                    <a:lnTo>
                      <a:pt x="210" y="258"/>
                    </a:lnTo>
                    <a:close/>
                    <a:moveTo>
                      <a:pt x="201" y="196"/>
                    </a:moveTo>
                    <a:cubicBezTo>
                      <a:pt x="217" y="224"/>
                      <a:pt x="217" y="224"/>
                      <a:pt x="217" y="224"/>
                    </a:cubicBezTo>
                    <a:cubicBezTo>
                      <a:pt x="223" y="213"/>
                      <a:pt x="223" y="213"/>
                      <a:pt x="223" y="213"/>
                    </a:cubicBezTo>
                    <a:lnTo>
                      <a:pt x="201" y="196"/>
                    </a:lnTo>
                    <a:close/>
                    <a:moveTo>
                      <a:pt x="76" y="178"/>
                    </a:moveTo>
                    <a:cubicBezTo>
                      <a:pt x="76" y="178"/>
                      <a:pt x="90" y="173"/>
                      <a:pt x="97" y="176"/>
                    </a:cubicBezTo>
                    <a:cubicBezTo>
                      <a:pt x="104" y="179"/>
                      <a:pt x="141" y="193"/>
                      <a:pt x="141" y="193"/>
                    </a:cubicBezTo>
                    <a:cubicBezTo>
                      <a:pt x="141" y="193"/>
                      <a:pt x="163" y="216"/>
                      <a:pt x="168" y="210"/>
                    </a:cubicBezTo>
                    <a:cubicBezTo>
                      <a:pt x="173" y="204"/>
                      <a:pt x="174" y="195"/>
                      <a:pt x="166" y="188"/>
                    </a:cubicBezTo>
                    <a:cubicBezTo>
                      <a:pt x="158" y="181"/>
                      <a:pt x="142" y="168"/>
                      <a:pt x="139" y="167"/>
                    </a:cubicBezTo>
                    <a:cubicBezTo>
                      <a:pt x="136" y="166"/>
                      <a:pt x="117" y="157"/>
                      <a:pt x="117" y="157"/>
                    </a:cubicBezTo>
                    <a:cubicBezTo>
                      <a:pt x="117" y="157"/>
                      <a:pt x="124" y="151"/>
                      <a:pt x="128" y="152"/>
                    </a:cubicBezTo>
                    <a:cubicBezTo>
                      <a:pt x="132" y="153"/>
                      <a:pt x="155" y="176"/>
                      <a:pt x="169" y="178"/>
                    </a:cubicBezTo>
                    <a:cubicBezTo>
                      <a:pt x="183" y="180"/>
                      <a:pt x="189" y="164"/>
                      <a:pt x="176" y="162"/>
                    </a:cubicBezTo>
                    <a:cubicBezTo>
                      <a:pt x="163" y="160"/>
                      <a:pt x="153" y="156"/>
                      <a:pt x="153" y="156"/>
                    </a:cubicBezTo>
                    <a:cubicBezTo>
                      <a:pt x="153" y="156"/>
                      <a:pt x="139" y="148"/>
                      <a:pt x="137" y="141"/>
                    </a:cubicBezTo>
                    <a:cubicBezTo>
                      <a:pt x="135" y="134"/>
                      <a:pt x="123" y="117"/>
                      <a:pt x="123" y="117"/>
                    </a:cubicBezTo>
                    <a:cubicBezTo>
                      <a:pt x="123" y="117"/>
                      <a:pt x="112" y="100"/>
                      <a:pt x="107" y="94"/>
                    </a:cubicBezTo>
                    <a:cubicBezTo>
                      <a:pt x="102" y="88"/>
                      <a:pt x="97" y="67"/>
                      <a:pt x="104" y="64"/>
                    </a:cubicBezTo>
                    <a:cubicBezTo>
                      <a:pt x="111" y="61"/>
                      <a:pt x="113" y="78"/>
                      <a:pt x="121" y="78"/>
                    </a:cubicBezTo>
                    <a:cubicBezTo>
                      <a:pt x="123" y="78"/>
                      <a:pt x="126" y="78"/>
                      <a:pt x="129" y="78"/>
                    </a:cubicBezTo>
                    <a:cubicBezTo>
                      <a:pt x="133" y="86"/>
                      <a:pt x="137" y="95"/>
                      <a:pt x="139" y="96"/>
                    </a:cubicBezTo>
                    <a:cubicBezTo>
                      <a:pt x="142" y="98"/>
                      <a:pt x="148" y="94"/>
                      <a:pt x="148" y="94"/>
                    </a:cubicBezTo>
                    <a:cubicBezTo>
                      <a:pt x="140" y="79"/>
                      <a:pt x="140" y="79"/>
                      <a:pt x="140" y="79"/>
                    </a:cubicBezTo>
                    <a:cubicBezTo>
                      <a:pt x="141" y="79"/>
                      <a:pt x="142" y="79"/>
                      <a:pt x="143" y="79"/>
                    </a:cubicBezTo>
                    <a:cubicBezTo>
                      <a:pt x="161" y="90"/>
                      <a:pt x="161" y="90"/>
                      <a:pt x="161" y="90"/>
                    </a:cubicBezTo>
                    <a:cubicBezTo>
                      <a:pt x="152" y="77"/>
                      <a:pt x="152" y="77"/>
                      <a:pt x="152" y="77"/>
                    </a:cubicBezTo>
                    <a:cubicBezTo>
                      <a:pt x="152" y="77"/>
                      <a:pt x="153" y="77"/>
                      <a:pt x="153" y="77"/>
                    </a:cubicBezTo>
                    <a:cubicBezTo>
                      <a:pt x="156" y="74"/>
                      <a:pt x="157" y="66"/>
                      <a:pt x="156" y="58"/>
                    </a:cubicBezTo>
                    <a:cubicBezTo>
                      <a:pt x="155" y="50"/>
                      <a:pt x="173" y="46"/>
                      <a:pt x="182" y="49"/>
                    </a:cubicBezTo>
                    <a:cubicBezTo>
                      <a:pt x="191" y="52"/>
                      <a:pt x="184" y="65"/>
                      <a:pt x="193" y="62"/>
                    </a:cubicBezTo>
                    <a:cubicBezTo>
                      <a:pt x="202" y="59"/>
                      <a:pt x="205" y="44"/>
                      <a:pt x="210" y="43"/>
                    </a:cubicBezTo>
                    <a:cubicBezTo>
                      <a:pt x="215" y="42"/>
                      <a:pt x="258" y="52"/>
                      <a:pt x="258" y="52"/>
                    </a:cubicBezTo>
                    <a:cubicBezTo>
                      <a:pt x="258" y="52"/>
                      <a:pt x="261" y="47"/>
                      <a:pt x="263" y="40"/>
                    </a:cubicBezTo>
                    <a:cubicBezTo>
                      <a:pt x="265" y="33"/>
                      <a:pt x="260" y="30"/>
                      <a:pt x="261" y="24"/>
                    </a:cubicBezTo>
                    <a:cubicBezTo>
                      <a:pt x="262" y="18"/>
                      <a:pt x="275" y="22"/>
                      <a:pt x="275" y="22"/>
                    </a:cubicBezTo>
                    <a:cubicBezTo>
                      <a:pt x="275" y="22"/>
                      <a:pt x="276" y="14"/>
                      <a:pt x="273" y="9"/>
                    </a:cubicBezTo>
                    <a:cubicBezTo>
                      <a:pt x="270" y="4"/>
                      <a:pt x="263" y="5"/>
                      <a:pt x="263" y="5"/>
                    </a:cubicBezTo>
                    <a:cubicBezTo>
                      <a:pt x="261" y="0"/>
                      <a:pt x="261" y="0"/>
                      <a:pt x="261" y="0"/>
                    </a:cubicBezTo>
                    <a:cubicBezTo>
                      <a:pt x="249" y="6"/>
                      <a:pt x="249" y="6"/>
                      <a:pt x="249" y="6"/>
                    </a:cubicBezTo>
                    <a:cubicBezTo>
                      <a:pt x="249" y="6"/>
                      <a:pt x="255" y="14"/>
                      <a:pt x="253" y="19"/>
                    </a:cubicBezTo>
                    <a:cubicBezTo>
                      <a:pt x="251" y="24"/>
                      <a:pt x="237" y="25"/>
                      <a:pt x="237" y="25"/>
                    </a:cubicBezTo>
                    <a:cubicBezTo>
                      <a:pt x="227" y="17"/>
                      <a:pt x="227" y="17"/>
                      <a:pt x="227" y="17"/>
                    </a:cubicBezTo>
                    <a:cubicBezTo>
                      <a:pt x="227" y="17"/>
                      <a:pt x="222" y="24"/>
                      <a:pt x="214" y="25"/>
                    </a:cubicBezTo>
                    <a:cubicBezTo>
                      <a:pt x="206" y="26"/>
                      <a:pt x="205" y="17"/>
                      <a:pt x="205" y="17"/>
                    </a:cubicBezTo>
                    <a:cubicBezTo>
                      <a:pt x="205" y="17"/>
                      <a:pt x="199" y="20"/>
                      <a:pt x="191" y="20"/>
                    </a:cubicBezTo>
                    <a:cubicBezTo>
                      <a:pt x="183" y="20"/>
                      <a:pt x="179" y="6"/>
                      <a:pt x="179" y="6"/>
                    </a:cubicBezTo>
                    <a:cubicBezTo>
                      <a:pt x="161" y="9"/>
                      <a:pt x="161" y="9"/>
                      <a:pt x="161" y="9"/>
                    </a:cubicBezTo>
                    <a:cubicBezTo>
                      <a:pt x="155" y="21"/>
                      <a:pt x="155" y="21"/>
                      <a:pt x="155" y="21"/>
                    </a:cubicBezTo>
                    <a:cubicBezTo>
                      <a:pt x="141" y="15"/>
                      <a:pt x="141" y="15"/>
                      <a:pt x="141" y="15"/>
                    </a:cubicBezTo>
                    <a:cubicBezTo>
                      <a:pt x="141" y="15"/>
                      <a:pt x="131" y="25"/>
                      <a:pt x="123" y="25"/>
                    </a:cubicBezTo>
                    <a:cubicBezTo>
                      <a:pt x="118" y="25"/>
                      <a:pt x="114" y="21"/>
                      <a:pt x="111" y="18"/>
                    </a:cubicBezTo>
                    <a:cubicBezTo>
                      <a:pt x="107" y="23"/>
                      <a:pt x="102" y="26"/>
                      <a:pt x="97" y="32"/>
                    </a:cubicBezTo>
                    <a:cubicBezTo>
                      <a:pt x="89" y="40"/>
                      <a:pt x="70" y="36"/>
                      <a:pt x="70" y="36"/>
                    </a:cubicBezTo>
                    <a:cubicBezTo>
                      <a:pt x="70" y="36"/>
                      <a:pt x="71" y="41"/>
                      <a:pt x="67" y="47"/>
                    </a:cubicBezTo>
                    <a:cubicBezTo>
                      <a:pt x="63" y="53"/>
                      <a:pt x="43" y="45"/>
                      <a:pt x="43" y="45"/>
                    </a:cubicBezTo>
                    <a:cubicBezTo>
                      <a:pt x="38" y="50"/>
                      <a:pt x="38" y="50"/>
                      <a:pt x="38" y="50"/>
                    </a:cubicBezTo>
                    <a:cubicBezTo>
                      <a:pt x="38" y="55"/>
                      <a:pt x="39" y="62"/>
                      <a:pt x="36" y="64"/>
                    </a:cubicBezTo>
                    <a:cubicBezTo>
                      <a:pt x="31" y="68"/>
                      <a:pt x="21" y="70"/>
                      <a:pt x="21" y="70"/>
                    </a:cubicBezTo>
                    <a:cubicBezTo>
                      <a:pt x="21" y="84"/>
                      <a:pt x="21" y="84"/>
                      <a:pt x="21" y="84"/>
                    </a:cubicBezTo>
                    <a:cubicBezTo>
                      <a:pt x="13" y="89"/>
                      <a:pt x="13" y="89"/>
                      <a:pt x="13" y="89"/>
                    </a:cubicBezTo>
                    <a:cubicBezTo>
                      <a:pt x="13" y="89"/>
                      <a:pt x="4" y="86"/>
                      <a:pt x="3" y="93"/>
                    </a:cubicBezTo>
                    <a:cubicBezTo>
                      <a:pt x="2" y="100"/>
                      <a:pt x="3" y="109"/>
                      <a:pt x="3" y="109"/>
                    </a:cubicBezTo>
                    <a:cubicBezTo>
                      <a:pt x="5" y="116"/>
                      <a:pt x="5" y="116"/>
                      <a:pt x="5" y="116"/>
                    </a:cubicBezTo>
                    <a:cubicBezTo>
                      <a:pt x="5" y="116"/>
                      <a:pt x="0" y="133"/>
                      <a:pt x="9" y="136"/>
                    </a:cubicBezTo>
                    <a:cubicBezTo>
                      <a:pt x="18" y="139"/>
                      <a:pt x="29" y="156"/>
                      <a:pt x="29" y="156"/>
                    </a:cubicBezTo>
                    <a:cubicBezTo>
                      <a:pt x="29" y="156"/>
                      <a:pt x="39" y="179"/>
                      <a:pt x="47" y="179"/>
                    </a:cubicBezTo>
                    <a:cubicBezTo>
                      <a:pt x="55" y="179"/>
                      <a:pt x="76" y="178"/>
                      <a:pt x="76" y="178"/>
                    </a:cubicBezTo>
                    <a:close/>
                    <a:moveTo>
                      <a:pt x="266" y="168"/>
                    </a:moveTo>
                    <a:cubicBezTo>
                      <a:pt x="253" y="168"/>
                      <a:pt x="253" y="168"/>
                      <a:pt x="253" y="168"/>
                    </a:cubicBezTo>
                    <a:cubicBezTo>
                      <a:pt x="252" y="180"/>
                      <a:pt x="252" y="180"/>
                      <a:pt x="252" y="180"/>
                    </a:cubicBezTo>
                    <a:cubicBezTo>
                      <a:pt x="261" y="196"/>
                      <a:pt x="261" y="196"/>
                      <a:pt x="261" y="196"/>
                    </a:cubicBezTo>
                    <a:lnTo>
                      <a:pt x="266" y="168"/>
                    </a:lnTo>
                    <a:close/>
                    <a:moveTo>
                      <a:pt x="19" y="207"/>
                    </a:moveTo>
                    <a:cubicBezTo>
                      <a:pt x="10" y="214"/>
                      <a:pt x="30" y="220"/>
                      <a:pt x="30" y="220"/>
                    </a:cubicBezTo>
                    <a:cubicBezTo>
                      <a:pt x="36" y="216"/>
                      <a:pt x="28" y="200"/>
                      <a:pt x="19" y="207"/>
                    </a:cubicBezTo>
                    <a:close/>
                    <a:moveTo>
                      <a:pt x="255" y="261"/>
                    </a:moveTo>
                    <a:cubicBezTo>
                      <a:pt x="255" y="270"/>
                      <a:pt x="255" y="270"/>
                      <a:pt x="255" y="270"/>
                    </a:cubicBezTo>
                    <a:cubicBezTo>
                      <a:pt x="264" y="260"/>
                      <a:pt x="264" y="260"/>
                      <a:pt x="264" y="260"/>
                    </a:cubicBezTo>
                    <a:lnTo>
                      <a:pt x="255" y="261"/>
                    </a:lnTo>
                    <a:close/>
                    <a:moveTo>
                      <a:pt x="275" y="220"/>
                    </a:moveTo>
                    <a:cubicBezTo>
                      <a:pt x="271" y="216"/>
                      <a:pt x="259" y="219"/>
                      <a:pt x="259" y="227"/>
                    </a:cubicBezTo>
                    <a:cubicBezTo>
                      <a:pt x="259" y="232"/>
                      <a:pt x="279" y="224"/>
                      <a:pt x="275" y="220"/>
                    </a:cubicBezTo>
                    <a:close/>
                    <a:moveTo>
                      <a:pt x="269" y="127"/>
                    </a:moveTo>
                    <a:cubicBezTo>
                      <a:pt x="250" y="132"/>
                      <a:pt x="250" y="132"/>
                      <a:pt x="250" y="132"/>
                    </a:cubicBezTo>
                    <a:cubicBezTo>
                      <a:pt x="251" y="148"/>
                      <a:pt x="264" y="141"/>
                      <a:pt x="264" y="141"/>
                    </a:cubicBezTo>
                    <a:cubicBezTo>
                      <a:pt x="264" y="141"/>
                      <a:pt x="269" y="152"/>
                      <a:pt x="278" y="148"/>
                    </a:cubicBezTo>
                    <a:cubicBezTo>
                      <a:pt x="287" y="144"/>
                      <a:pt x="269" y="127"/>
                      <a:pt x="269" y="127"/>
                    </a:cubicBezTo>
                    <a:close/>
                    <a:moveTo>
                      <a:pt x="230" y="247"/>
                    </a:moveTo>
                    <a:cubicBezTo>
                      <a:pt x="232" y="259"/>
                      <a:pt x="242" y="262"/>
                      <a:pt x="247" y="254"/>
                    </a:cubicBezTo>
                    <a:cubicBezTo>
                      <a:pt x="253" y="244"/>
                      <a:pt x="228" y="235"/>
                      <a:pt x="230" y="247"/>
                    </a:cubicBezTo>
                    <a:close/>
                    <a:moveTo>
                      <a:pt x="299" y="210"/>
                    </a:moveTo>
                    <a:cubicBezTo>
                      <a:pt x="289" y="202"/>
                      <a:pt x="291" y="220"/>
                      <a:pt x="291" y="220"/>
                    </a:cubicBezTo>
                    <a:cubicBezTo>
                      <a:pt x="305" y="227"/>
                      <a:pt x="309" y="218"/>
                      <a:pt x="299" y="210"/>
                    </a:cubicBezTo>
                    <a:close/>
                    <a:moveTo>
                      <a:pt x="298" y="249"/>
                    </a:moveTo>
                    <a:cubicBezTo>
                      <a:pt x="307" y="236"/>
                      <a:pt x="307" y="236"/>
                      <a:pt x="307" y="236"/>
                    </a:cubicBezTo>
                    <a:cubicBezTo>
                      <a:pt x="295" y="236"/>
                      <a:pt x="295" y="236"/>
                      <a:pt x="295" y="236"/>
                    </a:cubicBezTo>
                    <a:lnTo>
                      <a:pt x="298" y="249"/>
                    </a:lnTo>
                    <a:close/>
                    <a:moveTo>
                      <a:pt x="186" y="146"/>
                    </a:moveTo>
                    <a:cubicBezTo>
                      <a:pt x="186" y="146"/>
                      <a:pt x="180" y="158"/>
                      <a:pt x="196" y="158"/>
                    </a:cubicBezTo>
                    <a:lnTo>
                      <a:pt x="186" y="146"/>
                    </a:lnTo>
                    <a:close/>
                    <a:moveTo>
                      <a:pt x="361" y="281"/>
                    </a:moveTo>
                    <a:cubicBezTo>
                      <a:pt x="357" y="274"/>
                      <a:pt x="336" y="302"/>
                      <a:pt x="342" y="312"/>
                    </a:cubicBezTo>
                    <a:cubicBezTo>
                      <a:pt x="347" y="321"/>
                      <a:pt x="365" y="288"/>
                      <a:pt x="361" y="281"/>
                    </a:cubicBezTo>
                    <a:close/>
                    <a:moveTo>
                      <a:pt x="310" y="258"/>
                    </a:moveTo>
                    <a:cubicBezTo>
                      <a:pt x="309" y="273"/>
                      <a:pt x="309" y="273"/>
                      <a:pt x="309" y="273"/>
                    </a:cubicBezTo>
                    <a:cubicBezTo>
                      <a:pt x="334" y="254"/>
                      <a:pt x="334" y="254"/>
                      <a:pt x="334" y="254"/>
                    </a:cubicBezTo>
                    <a:cubicBezTo>
                      <a:pt x="326" y="249"/>
                      <a:pt x="326" y="249"/>
                      <a:pt x="326" y="249"/>
                    </a:cubicBezTo>
                    <a:lnTo>
                      <a:pt x="310" y="258"/>
                    </a:lnTo>
                    <a:close/>
                    <a:moveTo>
                      <a:pt x="311" y="342"/>
                    </a:moveTo>
                    <a:cubicBezTo>
                      <a:pt x="324" y="339"/>
                      <a:pt x="324" y="339"/>
                      <a:pt x="324" y="339"/>
                    </a:cubicBezTo>
                    <a:cubicBezTo>
                      <a:pt x="317" y="312"/>
                      <a:pt x="317" y="312"/>
                      <a:pt x="317" y="312"/>
                    </a:cubicBezTo>
                    <a:lnTo>
                      <a:pt x="311" y="342"/>
                    </a:lnTo>
                    <a:close/>
                    <a:moveTo>
                      <a:pt x="186" y="221"/>
                    </a:moveTo>
                    <a:cubicBezTo>
                      <a:pt x="181" y="226"/>
                      <a:pt x="184" y="232"/>
                      <a:pt x="189" y="231"/>
                    </a:cubicBezTo>
                    <a:cubicBezTo>
                      <a:pt x="198" y="229"/>
                      <a:pt x="191" y="216"/>
                      <a:pt x="186" y="221"/>
                    </a:cubicBezTo>
                    <a:close/>
                    <a:moveTo>
                      <a:pt x="127" y="288"/>
                    </a:moveTo>
                    <a:cubicBezTo>
                      <a:pt x="121" y="290"/>
                      <a:pt x="126" y="307"/>
                      <a:pt x="133" y="301"/>
                    </a:cubicBezTo>
                    <a:cubicBezTo>
                      <a:pt x="140" y="295"/>
                      <a:pt x="134" y="286"/>
                      <a:pt x="127" y="288"/>
                    </a:cubicBezTo>
                    <a:close/>
                    <a:moveTo>
                      <a:pt x="259" y="352"/>
                    </a:moveTo>
                    <a:cubicBezTo>
                      <a:pt x="255" y="354"/>
                      <a:pt x="252" y="342"/>
                      <a:pt x="252" y="342"/>
                    </a:cubicBezTo>
                    <a:cubicBezTo>
                      <a:pt x="230" y="341"/>
                      <a:pt x="230" y="341"/>
                      <a:pt x="230" y="341"/>
                    </a:cubicBezTo>
                    <a:cubicBezTo>
                      <a:pt x="209" y="336"/>
                      <a:pt x="209" y="336"/>
                      <a:pt x="209" y="336"/>
                    </a:cubicBezTo>
                    <a:cubicBezTo>
                      <a:pt x="188" y="336"/>
                      <a:pt x="188" y="336"/>
                      <a:pt x="188" y="336"/>
                    </a:cubicBezTo>
                    <a:cubicBezTo>
                      <a:pt x="168" y="325"/>
                      <a:pt x="168" y="325"/>
                      <a:pt x="168" y="325"/>
                    </a:cubicBezTo>
                    <a:cubicBezTo>
                      <a:pt x="168" y="325"/>
                      <a:pt x="152" y="332"/>
                      <a:pt x="161" y="342"/>
                    </a:cubicBezTo>
                    <a:cubicBezTo>
                      <a:pt x="170" y="352"/>
                      <a:pt x="175" y="345"/>
                      <a:pt x="175" y="345"/>
                    </a:cubicBezTo>
                    <a:cubicBezTo>
                      <a:pt x="181" y="351"/>
                      <a:pt x="181" y="351"/>
                      <a:pt x="181" y="351"/>
                    </a:cubicBezTo>
                    <a:cubicBezTo>
                      <a:pt x="205" y="352"/>
                      <a:pt x="205" y="352"/>
                      <a:pt x="205" y="352"/>
                    </a:cubicBezTo>
                    <a:cubicBezTo>
                      <a:pt x="213" y="367"/>
                      <a:pt x="213" y="367"/>
                      <a:pt x="213" y="367"/>
                    </a:cubicBezTo>
                    <a:cubicBezTo>
                      <a:pt x="238" y="366"/>
                      <a:pt x="238" y="366"/>
                      <a:pt x="238" y="366"/>
                    </a:cubicBezTo>
                    <a:cubicBezTo>
                      <a:pt x="241" y="362"/>
                      <a:pt x="241" y="362"/>
                      <a:pt x="241" y="362"/>
                    </a:cubicBezTo>
                    <a:cubicBezTo>
                      <a:pt x="241" y="362"/>
                      <a:pt x="279" y="367"/>
                      <a:pt x="281" y="353"/>
                    </a:cubicBezTo>
                    <a:cubicBezTo>
                      <a:pt x="283" y="339"/>
                      <a:pt x="263" y="350"/>
                      <a:pt x="259" y="352"/>
                    </a:cubicBezTo>
                    <a:close/>
                    <a:moveTo>
                      <a:pt x="285" y="272"/>
                    </a:moveTo>
                    <a:cubicBezTo>
                      <a:pt x="276" y="268"/>
                      <a:pt x="272" y="276"/>
                      <a:pt x="277" y="279"/>
                    </a:cubicBezTo>
                    <a:cubicBezTo>
                      <a:pt x="284" y="284"/>
                      <a:pt x="294" y="276"/>
                      <a:pt x="285" y="272"/>
                    </a:cubicBezTo>
                    <a:close/>
                    <a:moveTo>
                      <a:pt x="79" y="186"/>
                    </a:moveTo>
                    <a:cubicBezTo>
                      <a:pt x="65" y="192"/>
                      <a:pt x="65" y="192"/>
                      <a:pt x="65" y="192"/>
                    </a:cubicBezTo>
                    <a:cubicBezTo>
                      <a:pt x="58" y="192"/>
                      <a:pt x="58" y="192"/>
                      <a:pt x="58" y="192"/>
                    </a:cubicBezTo>
                    <a:cubicBezTo>
                      <a:pt x="47" y="207"/>
                      <a:pt x="47" y="207"/>
                      <a:pt x="47" y="207"/>
                    </a:cubicBezTo>
                    <a:cubicBezTo>
                      <a:pt x="66" y="224"/>
                      <a:pt x="66" y="224"/>
                      <a:pt x="66" y="224"/>
                    </a:cubicBezTo>
                    <a:cubicBezTo>
                      <a:pt x="66" y="224"/>
                      <a:pt x="63" y="241"/>
                      <a:pt x="63" y="251"/>
                    </a:cubicBezTo>
                    <a:cubicBezTo>
                      <a:pt x="63" y="261"/>
                      <a:pt x="78" y="267"/>
                      <a:pt x="81" y="260"/>
                    </a:cubicBezTo>
                    <a:cubicBezTo>
                      <a:pt x="84" y="253"/>
                      <a:pt x="93" y="254"/>
                      <a:pt x="93" y="254"/>
                    </a:cubicBezTo>
                    <a:cubicBezTo>
                      <a:pt x="107" y="280"/>
                      <a:pt x="107" y="280"/>
                      <a:pt x="107" y="280"/>
                    </a:cubicBezTo>
                    <a:cubicBezTo>
                      <a:pt x="113" y="262"/>
                      <a:pt x="113" y="262"/>
                      <a:pt x="113" y="262"/>
                    </a:cubicBezTo>
                    <a:cubicBezTo>
                      <a:pt x="122" y="275"/>
                      <a:pt x="122" y="275"/>
                      <a:pt x="122" y="275"/>
                    </a:cubicBezTo>
                    <a:cubicBezTo>
                      <a:pt x="138" y="281"/>
                      <a:pt x="138" y="281"/>
                      <a:pt x="138" y="281"/>
                    </a:cubicBezTo>
                    <a:cubicBezTo>
                      <a:pt x="129" y="270"/>
                      <a:pt x="129" y="270"/>
                      <a:pt x="129" y="270"/>
                    </a:cubicBezTo>
                    <a:cubicBezTo>
                      <a:pt x="133" y="265"/>
                      <a:pt x="133" y="265"/>
                      <a:pt x="133" y="265"/>
                    </a:cubicBezTo>
                    <a:cubicBezTo>
                      <a:pt x="131" y="250"/>
                      <a:pt x="131" y="250"/>
                      <a:pt x="131" y="250"/>
                    </a:cubicBezTo>
                    <a:cubicBezTo>
                      <a:pt x="131" y="250"/>
                      <a:pt x="114" y="229"/>
                      <a:pt x="117" y="221"/>
                    </a:cubicBezTo>
                    <a:cubicBezTo>
                      <a:pt x="120" y="213"/>
                      <a:pt x="143" y="232"/>
                      <a:pt x="143" y="232"/>
                    </a:cubicBezTo>
                    <a:cubicBezTo>
                      <a:pt x="152" y="228"/>
                      <a:pt x="152" y="228"/>
                      <a:pt x="152" y="228"/>
                    </a:cubicBezTo>
                    <a:cubicBezTo>
                      <a:pt x="152" y="228"/>
                      <a:pt x="141" y="221"/>
                      <a:pt x="132" y="212"/>
                    </a:cubicBezTo>
                    <a:cubicBezTo>
                      <a:pt x="123" y="203"/>
                      <a:pt x="79" y="186"/>
                      <a:pt x="79" y="18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3" name="Freeform 244"/>
              <p:cNvSpPr>
                <a:spLocks/>
              </p:cNvSpPr>
              <p:nvPr/>
            </p:nvSpPr>
            <p:spPr bwMode="gray">
              <a:xfrm>
                <a:off x="-4423" y="-15394"/>
                <a:ext cx="237" cy="390"/>
              </a:xfrm>
              <a:custGeom>
                <a:avLst/>
                <a:gdLst>
                  <a:gd name="T0" fmla="*/ 62 w 100"/>
                  <a:gd name="T1" fmla="*/ 142 h 165"/>
                  <a:gd name="T2" fmla="*/ 72 w 100"/>
                  <a:gd name="T3" fmla="*/ 138 h 165"/>
                  <a:gd name="T4" fmla="*/ 80 w 100"/>
                  <a:gd name="T5" fmla="*/ 133 h 165"/>
                  <a:gd name="T6" fmla="*/ 80 w 100"/>
                  <a:gd name="T7" fmla="*/ 119 h 165"/>
                  <a:gd name="T8" fmla="*/ 95 w 100"/>
                  <a:gd name="T9" fmla="*/ 113 h 165"/>
                  <a:gd name="T10" fmla="*/ 95 w 100"/>
                  <a:gd name="T11" fmla="*/ 92 h 165"/>
                  <a:gd name="T12" fmla="*/ 77 w 100"/>
                  <a:gd name="T13" fmla="*/ 99 h 165"/>
                  <a:gd name="T14" fmla="*/ 77 w 100"/>
                  <a:gd name="T15" fmla="*/ 85 h 165"/>
                  <a:gd name="T16" fmla="*/ 69 w 100"/>
                  <a:gd name="T17" fmla="*/ 79 h 165"/>
                  <a:gd name="T18" fmla="*/ 71 w 100"/>
                  <a:gd name="T19" fmla="*/ 67 h 165"/>
                  <a:gd name="T20" fmla="*/ 66 w 100"/>
                  <a:gd name="T21" fmla="*/ 56 h 165"/>
                  <a:gd name="T22" fmla="*/ 68 w 100"/>
                  <a:gd name="T23" fmla="*/ 41 h 165"/>
                  <a:gd name="T24" fmla="*/ 68 w 100"/>
                  <a:gd name="T25" fmla="*/ 29 h 165"/>
                  <a:gd name="T26" fmla="*/ 64 w 100"/>
                  <a:gd name="T27" fmla="*/ 19 h 165"/>
                  <a:gd name="T28" fmla="*/ 55 w 100"/>
                  <a:gd name="T29" fmla="*/ 19 h 165"/>
                  <a:gd name="T30" fmla="*/ 47 w 100"/>
                  <a:gd name="T31" fmla="*/ 4 h 165"/>
                  <a:gd name="T32" fmla="*/ 41 w 100"/>
                  <a:gd name="T33" fmla="*/ 10 h 165"/>
                  <a:gd name="T34" fmla="*/ 23 w 100"/>
                  <a:gd name="T35" fmla="*/ 0 h 165"/>
                  <a:gd name="T36" fmla="*/ 21 w 100"/>
                  <a:gd name="T37" fmla="*/ 14 h 165"/>
                  <a:gd name="T38" fmla="*/ 15 w 100"/>
                  <a:gd name="T39" fmla="*/ 19 h 165"/>
                  <a:gd name="T40" fmla="*/ 0 w 100"/>
                  <a:gd name="T41" fmla="*/ 19 h 165"/>
                  <a:gd name="T42" fmla="*/ 9 w 100"/>
                  <a:gd name="T43" fmla="*/ 25 h 165"/>
                  <a:gd name="T44" fmla="*/ 15 w 100"/>
                  <a:gd name="T45" fmla="*/ 22 h 165"/>
                  <a:gd name="T46" fmla="*/ 17 w 100"/>
                  <a:gd name="T47" fmla="*/ 32 h 165"/>
                  <a:gd name="T48" fmla="*/ 10 w 100"/>
                  <a:gd name="T49" fmla="*/ 41 h 165"/>
                  <a:gd name="T50" fmla="*/ 14 w 100"/>
                  <a:gd name="T51" fmla="*/ 45 h 165"/>
                  <a:gd name="T52" fmla="*/ 30 w 100"/>
                  <a:gd name="T53" fmla="*/ 45 h 165"/>
                  <a:gd name="T54" fmla="*/ 24 w 100"/>
                  <a:gd name="T55" fmla="*/ 96 h 165"/>
                  <a:gd name="T56" fmla="*/ 17 w 100"/>
                  <a:gd name="T57" fmla="*/ 129 h 165"/>
                  <a:gd name="T58" fmla="*/ 40 w 100"/>
                  <a:gd name="T59" fmla="*/ 144 h 165"/>
                  <a:gd name="T60" fmla="*/ 41 w 100"/>
                  <a:gd name="T61" fmla="*/ 163 h 165"/>
                  <a:gd name="T62" fmla="*/ 64 w 100"/>
                  <a:gd name="T63" fmla="*/ 165 h 165"/>
                  <a:gd name="T64" fmla="*/ 62 w 100"/>
                  <a:gd name="T65" fmla="*/ 158 h 165"/>
                  <a:gd name="T66" fmla="*/ 62 w 100"/>
                  <a:gd name="T67"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65">
                    <a:moveTo>
                      <a:pt x="62" y="142"/>
                    </a:moveTo>
                    <a:cubicBezTo>
                      <a:pt x="63" y="135"/>
                      <a:pt x="72" y="138"/>
                      <a:pt x="72" y="138"/>
                    </a:cubicBezTo>
                    <a:cubicBezTo>
                      <a:pt x="80" y="133"/>
                      <a:pt x="80" y="133"/>
                      <a:pt x="80" y="133"/>
                    </a:cubicBezTo>
                    <a:cubicBezTo>
                      <a:pt x="80" y="119"/>
                      <a:pt x="80" y="119"/>
                      <a:pt x="80" y="119"/>
                    </a:cubicBezTo>
                    <a:cubicBezTo>
                      <a:pt x="80" y="119"/>
                      <a:pt x="90" y="117"/>
                      <a:pt x="95" y="113"/>
                    </a:cubicBezTo>
                    <a:cubicBezTo>
                      <a:pt x="100" y="109"/>
                      <a:pt x="95" y="92"/>
                      <a:pt x="95" y="92"/>
                    </a:cubicBezTo>
                    <a:cubicBezTo>
                      <a:pt x="77" y="99"/>
                      <a:pt x="77" y="99"/>
                      <a:pt x="77" y="99"/>
                    </a:cubicBezTo>
                    <a:cubicBezTo>
                      <a:pt x="77" y="85"/>
                      <a:pt x="77" y="85"/>
                      <a:pt x="77" y="85"/>
                    </a:cubicBezTo>
                    <a:cubicBezTo>
                      <a:pt x="77" y="85"/>
                      <a:pt x="69" y="84"/>
                      <a:pt x="69" y="79"/>
                    </a:cubicBezTo>
                    <a:cubicBezTo>
                      <a:pt x="69" y="74"/>
                      <a:pt x="71" y="67"/>
                      <a:pt x="71" y="67"/>
                    </a:cubicBezTo>
                    <a:cubicBezTo>
                      <a:pt x="66" y="56"/>
                      <a:pt x="66" y="56"/>
                      <a:pt x="66" y="56"/>
                    </a:cubicBezTo>
                    <a:cubicBezTo>
                      <a:pt x="68" y="41"/>
                      <a:pt x="68" y="41"/>
                      <a:pt x="68" y="41"/>
                    </a:cubicBezTo>
                    <a:cubicBezTo>
                      <a:pt x="68" y="29"/>
                      <a:pt x="68" y="29"/>
                      <a:pt x="68" y="29"/>
                    </a:cubicBezTo>
                    <a:cubicBezTo>
                      <a:pt x="64" y="19"/>
                      <a:pt x="64" y="19"/>
                      <a:pt x="64" y="19"/>
                    </a:cubicBezTo>
                    <a:cubicBezTo>
                      <a:pt x="55" y="19"/>
                      <a:pt x="55" y="19"/>
                      <a:pt x="55" y="19"/>
                    </a:cubicBezTo>
                    <a:cubicBezTo>
                      <a:pt x="47" y="4"/>
                      <a:pt x="47" y="4"/>
                      <a:pt x="47" y="4"/>
                    </a:cubicBezTo>
                    <a:cubicBezTo>
                      <a:pt x="41" y="10"/>
                      <a:pt x="41" y="10"/>
                      <a:pt x="41" y="10"/>
                    </a:cubicBezTo>
                    <a:cubicBezTo>
                      <a:pt x="23" y="0"/>
                      <a:pt x="23" y="0"/>
                      <a:pt x="23" y="0"/>
                    </a:cubicBezTo>
                    <a:cubicBezTo>
                      <a:pt x="21" y="14"/>
                      <a:pt x="21" y="14"/>
                      <a:pt x="21" y="14"/>
                    </a:cubicBezTo>
                    <a:cubicBezTo>
                      <a:pt x="15" y="19"/>
                      <a:pt x="15" y="19"/>
                      <a:pt x="15" y="19"/>
                    </a:cubicBezTo>
                    <a:cubicBezTo>
                      <a:pt x="0" y="19"/>
                      <a:pt x="0" y="19"/>
                      <a:pt x="0" y="19"/>
                    </a:cubicBezTo>
                    <a:cubicBezTo>
                      <a:pt x="9" y="25"/>
                      <a:pt x="9" y="25"/>
                      <a:pt x="9" y="25"/>
                    </a:cubicBezTo>
                    <a:cubicBezTo>
                      <a:pt x="15" y="22"/>
                      <a:pt x="15" y="22"/>
                      <a:pt x="15" y="22"/>
                    </a:cubicBezTo>
                    <a:cubicBezTo>
                      <a:pt x="17" y="32"/>
                      <a:pt x="17" y="32"/>
                      <a:pt x="17" y="32"/>
                    </a:cubicBezTo>
                    <a:cubicBezTo>
                      <a:pt x="10" y="41"/>
                      <a:pt x="10" y="41"/>
                      <a:pt x="10" y="41"/>
                    </a:cubicBezTo>
                    <a:cubicBezTo>
                      <a:pt x="14" y="45"/>
                      <a:pt x="14" y="45"/>
                      <a:pt x="14" y="45"/>
                    </a:cubicBezTo>
                    <a:cubicBezTo>
                      <a:pt x="30" y="45"/>
                      <a:pt x="30" y="45"/>
                      <a:pt x="30" y="45"/>
                    </a:cubicBezTo>
                    <a:cubicBezTo>
                      <a:pt x="30" y="45"/>
                      <a:pt x="25" y="84"/>
                      <a:pt x="24" y="96"/>
                    </a:cubicBezTo>
                    <a:cubicBezTo>
                      <a:pt x="23" y="108"/>
                      <a:pt x="12" y="124"/>
                      <a:pt x="17" y="129"/>
                    </a:cubicBezTo>
                    <a:cubicBezTo>
                      <a:pt x="22" y="134"/>
                      <a:pt x="40" y="144"/>
                      <a:pt x="40" y="144"/>
                    </a:cubicBezTo>
                    <a:cubicBezTo>
                      <a:pt x="40" y="144"/>
                      <a:pt x="37" y="164"/>
                      <a:pt x="41" y="163"/>
                    </a:cubicBezTo>
                    <a:cubicBezTo>
                      <a:pt x="45" y="162"/>
                      <a:pt x="64" y="165"/>
                      <a:pt x="64" y="165"/>
                    </a:cubicBezTo>
                    <a:cubicBezTo>
                      <a:pt x="62" y="158"/>
                      <a:pt x="62" y="158"/>
                      <a:pt x="62" y="158"/>
                    </a:cubicBezTo>
                    <a:cubicBezTo>
                      <a:pt x="62" y="158"/>
                      <a:pt x="61" y="149"/>
                      <a:pt x="62" y="14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4" name="Freeform 245"/>
              <p:cNvSpPr>
                <a:spLocks/>
              </p:cNvSpPr>
              <p:nvPr/>
            </p:nvSpPr>
            <p:spPr bwMode="gray">
              <a:xfrm>
                <a:off x="-4089" y="-15583"/>
                <a:ext cx="630" cy="366"/>
              </a:xfrm>
              <a:custGeom>
                <a:avLst/>
                <a:gdLst>
                  <a:gd name="T0" fmla="*/ 225 w 267"/>
                  <a:gd name="T1" fmla="*/ 87 h 155"/>
                  <a:gd name="T2" fmla="*/ 241 w 267"/>
                  <a:gd name="T3" fmla="*/ 47 h 155"/>
                  <a:gd name="T4" fmla="*/ 264 w 267"/>
                  <a:gd name="T5" fmla="*/ 23 h 155"/>
                  <a:gd name="T6" fmla="*/ 237 w 267"/>
                  <a:gd name="T7" fmla="*/ 12 h 155"/>
                  <a:gd name="T8" fmla="*/ 194 w 267"/>
                  <a:gd name="T9" fmla="*/ 2 h 155"/>
                  <a:gd name="T10" fmla="*/ 169 w 267"/>
                  <a:gd name="T11" fmla="*/ 6 h 155"/>
                  <a:gd name="T12" fmla="*/ 157 w 267"/>
                  <a:gd name="T13" fmla="*/ 12 h 155"/>
                  <a:gd name="T14" fmla="*/ 118 w 267"/>
                  <a:gd name="T15" fmla="*/ 23 h 155"/>
                  <a:gd name="T16" fmla="*/ 92 w 267"/>
                  <a:gd name="T17" fmla="*/ 17 h 155"/>
                  <a:gd name="T18" fmla="*/ 62 w 267"/>
                  <a:gd name="T19" fmla="*/ 21 h 155"/>
                  <a:gd name="T20" fmla="*/ 39 w 267"/>
                  <a:gd name="T21" fmla="*/ 21 h 155"/>
                  <a:gd name="T22" fmla="*/ 29 w 267"/>
                  <a:gd name="T23" fmla="*/ 5 h 155"/>
                  <a:gd name="T24" fmla="*/ 10 w 267"/>
                  <a:gd name="T25" fmla="*/ 0 h 155"/>
                  <a:gd name="T26" fmla="*/ 0 w 267"/>
                  <a:gd name="T27" fmla="*/ 16 h 155"/>
                  <a:gd name="T28" fmla="*/ 12 w 267"/>
                  <a:gd name="T29" fmla="*/ 33 h 155"/>
                  <a:gd name="T30" fmla="*/ 23 w 267"/>
                  <a:gd name="T31" fmla="*/ 47 h 155"/>
                  <a:gd name="T32" fmla="*/ 20 w 267"/>
                  <a:gd name="T33" fmla="*/ 68 h 155"/>
                  <a:gd name="T34" fmla="*/ 8 w 267"/>
                  <a:gd name="T35" fmla="*/ 80 h 155"/>
                  <a:gd name="T36" fmla="*/ 2 w 267"/>
                  <a:gd name="T37" fmla="*/ 95 h 155"/>
                  <a:gd name="T38" fmla="*/ 8 w 267"/>
                  <a:gd name="T39" fmla="*/ 104 h 155"/>
                  <a:gd name="T40" fmla="*/ 13 w 267"/>
                  <a:gd name="T41" fmla="*/ 112 h 155"/>
                  <a:gd name="T42" fmla="*/ 33 w 267"/>
                  <a:gd name="T43" fmla="*/ 139 h 155"/>
                  <a:gd name="T44" fmla="*/ 41 w 267"/>
                  <a:gd name="T45" fmla="*/ 154 h 155"/>
                  <a:gd name="T46" fmla="*/ 73 w 267"/>
                  <a:gd name="T47" fmla="*/ 150 h 155"/>
                  <a:gd name="T48" fmla="*/ 97 w 267"/>
                  <a:gd name="T49" fmla="*/ 135 h 155"/>
                  <a:gd name="T50" fmla="*/ 123 w 267"/>
                  <a:gd name="T51" fmla="*/ 146 h 155"/>
                  <a:gd name="T52" fmla="*/ 145 w 267"/>
                  <a:gd name="T53" fmla="*/ 146 h 155"/>
                  <a:gd name="T54" fmla="*/ 171 w 267"/>
                  <a:gd name="T55" fmla="*/ 148 h 155"/>
                  <a:gd name="T56" fmla="*/ 179 w 267"/>
                  <a:gd name="T57" fmla="*/ 129 h 155"/>
                  <a:gd name="T58" fmla="*/ 208 w 267"/>
                  <a:gd name="T59" fmla="*/ 116 h 155"/>
                  <a:gd name="T60" fmla="*/ 226 w 267"/>
                  <a:gd name="T61" fmla="*/ 119 h 155"/>
                  <a:gd name="T62" fmla="*/ 248 w 267"/>
                  <a:gd name="T63"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155">
                    <a:moveTo>
                      <a:pt x="248" y="115"/>
                    </a:moveTo>
                    <a:cubicBezTo>
                      <a:pt x="225" y="87"/>
                      <a:pt x="225" y="87"/>
                      <a:pt x="225" y="87"/>
                    </a:cubicBezTo>
                    <a:cubicBezTo>
                      <a:pt x="225" y="87"/>
                      <a:pt x="235" y="82"/>
                      <a:pt x="239" y="75"/>
                    </a:cubicBezTo>
                    <a:cubicBezTo>
                      <a:pt x="243" y="68"/>
                      <a:pt x="232" y="54"/>
                      <a:pt x="241" y="47"/>
                    </a:cubicBezTo>
                    <a:cubicBezTo>
                      <a:pt x="250" y="40"/>
                      <a:pt x="267" y="44"/>
                      <a:pt x="267" y="44"/>
                    </a:cubicBezTo>
                    <a:cubicBezTo>
                      <a:pt x="267" y="44"/>
                      <a:pt x="265" y="35"/>
                      <a:pt x="264" y="23"/>
                    </a:cubicBezTo>
                    <a:cubicBezTo>
                      <a:pt x="257" y="24"/>
                      <a:pt x="248" y="24"/>
                      <a:pt x="245" y="22"/>
                    </a:cubicBezTo>
                    <a:cubicBezTo>
                      <a:pt x="240" y="19"/>
                      <a:pt x="237" y="12"/>
                      <a:pt x="237" y="12"/>
                    </a:cubicBezTo>
                    <a:cubicBezTo>
                      <a:pt x="237" y="12"/>
                      <a:pt x="228" y="10"/>
                      <a:pt x="219" y="10"/>
                    </a:cubicBezTo>
                    <a:cubicBezTo>
                      <a:pt x="210" y="10"/>
                      <a:pt x="203" y="2"/>
                      <a:pt x="194" y="2"/>
                    </a:cubicBezTo>
                    <a:cubicBezTo>
                      <a:pt x="185" y="2"/>
                      <a:pt x="188" y="8"/>
                      <a:pt x="188" y="8"/>
                    </a:cubicBezTo>
                    <a:cubicBezTo>
                      <a:pt x="169" y="6"/>
                      <a:pt x="169" y="6"/>
                      <a:pt x="169" y="6"/>
                    </a:cubicBezTo>
                    <a:cubicBezTo>
                      <a:pt x="170" y="11"/>
                      <a:pt x="170" y="11"/>
                      <a:pt x="170" y="11"/>
                    </a:cubicBezTo>
                    <a:cubicBezTo>
                      <a:pt x="170" y="11"/>
                      <a:pt x="164" y="10"/>
                      <a:pt x="157" y="12"/>
                    </a:cubicBezTo>
                    <a:cubicBezTo>
                      <a:pt x="150" y="14"/>
                      <a:pt x="151" y="30"/>
                      <a:pt x="140" y="29"/>
                    </a:cubicBezTo>
                    <a:cubicBezTo>
                      <a:pt x="129" y="28"/>
                      <a:pt x="118" y="23"/>
                      <a:pt x="118" y="23"/>
                    </a:cubicBezTo>
                    <a:cubicBezTo>
                      <a:pt x="105" y="22"/>
                      <a:pt x="105" y="22"/>
                      <a:pt x="105" y="22"/>
                    </a:cubicBezTo>
                    <a:cubicBezTo>
                      <a:pt x="92" y="17"/>
                      <a:pt x="92" y="17"/>
                      <a:pt x="92" y="17"/>
                    </a:cubicBezTo>
                    <a:cubicBezTo>
                      <a:pt x="92" y="17"/>
                      <a:pt x="97" y="26"/>
                      <a:pt x="84" y="26"/>
                    </a:cubicBezTo>
                    <a:cubicBezTo>
                      <a:pt x="71" y="26"/>
                      <a:pt x="62" y="21"/>
                      <a:pt x="62" y="21"/>
                    </a:cubicBezTo>
                    <a:cubicBezTo>
                      <a:pt x="46" y="14"/>
                      <a:pt x="46" y="14"/>
                      <a:pt x="46" y="14"/>
                    </a:cubicBezTo>
                    <a:cubicBezTo>
                      <a:pt x="39" y="21"/>
                      <a:pt x="39" y="21"/>
                      <a:pt x="39" y="21"/>
                    </a:cubicBezTo>
                    <a:cubicBezTo>
                      <a:pt x="39" y="21"/>
                      <a:pt x="22" y="22"/>
                      <a:pt x="22" y="18"/>
                    </a:cubicBezTo>
                    <a:cubicBezTo>
                      <a:pt x="22" y="14"/>
                      <a:pt x="31" y="9"/>
                      <a:pt x="29" y="5"/>
                    </a:cubicBezTo>
                    <a:cubicBezTo>
                      <a:pt x="27" y="1"/>
                      <a:pt x="17" y="1"/>
                      <a:pt x="17" y="1"/>
                    </a:cubicBezTo>
                    <a:cubicBezTo>
                      <a:pt x="10" y="0"/>
                      <a:pt x="10" y="0"/>
                      <a:pt x="10" y="0"/>
                    </a:cubicBezTo>
                    <a:cubicBezTo>
                      <a:pt x="9" y="8"/>
                      <a:pt x="9" y="8"/>
                      <a:pt x="9" y="8"/>
                    </a:cubicBezTo>
                    <a:cubicBezTo>
                      <a:pt x="0" y="16"/>
                      <a:pt x="0" y="16"/>
                      <a:pt x="0" y="16"/>
                    </a:cubicBezTo>
                    <a:cubicBezTo>
                      <a:pt x="3" y="28"/>
                      <a:pt x="3" y="28"/>
                      <a:pt x="3" y="28"/>
                    </a:cubicBezTo>
                    <a:cubicBezTo>
                      <a:pt x="12" y="33"/>
                      <a:pt x="12" y="33"/>
                      <a:pt x="12" y="33"/>
                    </a:cubicBezTo>
                    <a:cubicBezTo>
                      <a:pt x="10" y="40"/>
                      <a:pt x="10" y="40"/>
                      <a:pt x="10" y="40"/>
                    </a:cubicBezTo>
                    <a:cubicBezTo>
                      <a:pt x="23" y="47"/>
                      <a:pt x="23" y="47"/>
                      <a:pt x="23" y="47"/>
                    </a:cubicBezTo>
                    <a:cubicBezTo>
                      <a:pt x="23" y="47"/>
                      <a:pt x="28" y="53"/>
                      <a:pt x="26" y="57"/>
                    </a:cubicBezTo>
                    <a:cubicBezTo>
                      <a:pt x="24" y="61"/>
                      <a:pt x="20" y="68"/>
                      <a:pt x="20" y="68"/>
                    </a:cubicBezTo>
                    <a:cubicBezTo>
                      <a:pt x="20" y="68"/>
                      <a:pt x="9" y="65"/>
                      <a:pt x="7" y="69"/>
                    </a:cubicBezTo>
                    <a:cubicBezTo>
                      <a:pt x="5" y="73"/>
                      <a:pt x="8" y="80"/>
                      <a:pt x="8" y="80"/>
                    </a:cubicBezTo>
                    <a:cubicBezTo>
                      <a:pt x="8" y="80"/>
                      <a:pt x="11" y="88"/>
                      <a:pt x="10" y="91"/>
                    </a:cubicBezTo>
                    <a:cubicBezTo>
                      <a:pt x="9" y="93"/>
                      <a:pt x="5" y="94"/>
                      <a:pt x="2" y="95"/>
                    </a:cubicBezTo>
                    <a:cubicBezTo>
                      <a:pt x="2" y="95"/>
                      <a:pt x="2" y="95"/>
                      <a:pt x="2" y="95"/>
                    </a:cubicBezTo>
                    <a:cubicBezTo>
                      <a:pt x="8" y="104"/>
                      <a:pt x="8" y="104"/>
                      <a:pt x="8" y="104"/>
                    </a:cubicBezTo>
                    <a:cubicBezTo>
                      <a:pt x="13" y="104"/>
                      <a:pt x="13" y="104"/>
                      <a:pt x="13" y="104"/>
                    </a:cubicBezTo>
                    <a:cubicBezTo>
                      <a:pt x="13" y="112"/>
                      <a:pt x="13" y="112"/>
                      <a:pt x="13" y="112"/>
                    </a:cubicBezTo>
                    <a:cubicBezTo>
                      <a:pt x="25" y="121"/>
                      <a:pt x="25" y="121"/>
                      <a:pt x="25" y="121"/>
                    </a:cubicBezTo>
                    <a:cubicBezTo>
                      <a:pt x="25" y="121"/>
                      <a:pt x="36" y="128"/>
                      <a:pt x="33" y="139"/>
                    </a:cubicBezTo>
                    <a:cubicBezTo>
                      <a:pt x="32" y="142"/>
                      <a:pt x="31" y="145"/>
                      <a:pt x="29" y="147"/>
                    </a:cubicBezTo>
                    <a:cubicBezTo>
                      <a:pt x="32" y="150"/>
                      <a:pt x="36" y="154"/>
                      <a:pt x="41" y="154"/>
                    </a:cubicBezTo>
                    <a:cubicBezTo>
                      <a:pt x="49" y="154"/>
                      <a:pt x="59" y="144"/>
                      <a:pt x="59" y="144"/>
                    </a:cubicBezTo>
                    <a:cubicBezTo>
                      <a:pt x="73" y="150"/>
                      <a:pt x="73" y="150"/>
                      <a:pt x="73" y="150"/>
                    </a:cubicBezTo>
                    <a:cubicBezTo>
                      <a:pt x="79" y="138"/>
                      <a:pt x="79" y="138"/>
                      <a:pt x="79" y="138"/>
                    </a:cubicBezTo>
                    <a:cubicBezTo>
                      <a:pt x="97" y="135"/>
                      <a:pt x="97" y="135"/>
                      <a:pt x="97" y="135"/>
                    </a:cubicBezTo>
                    <a:cubicBezTo>
                      <a:pt x="97" y="135"/>
                      <a:pt x="101" y="149"/>
                      <a:pt x="109" y="149"/>
                    </a:cubicBezTo>
                    <a:cubicBezTo>
                      <a:pt x="117" y="149"/>
                      <a:pt x="123" y="146"/>
                      <a:pt x="123" y="146"/>
                    </a:cubicBezTo>
                    <a:cubicBezTo>
                      <a:pt x="123" y="146"/>
                      <a:pt x="124" y="155"/>
                      <a:pt x="132" y="154"/>
                    </a:cubicBezTo>
                    <a:cubicBezTo>
                      <a:pt x="140" y="153"/>
                      <a:pt x="145" y="146"/>
                      <a:pt x="145" y="146"/>
                    </a:cubicBezTo>
                    <a:cubicBezTo>
                      <a:pt x="155" y="154"/>
                      <a:pt x="155" y="154"/>
                      <a:pt x="155" y="154"/>
                    </a:cubicBezTo>
                    <a:cubicBezTo>
                      <a:pt x="155" y="154"/>
                      <a:pt x="169" y="153"/>
                      <a:pt x="171" y="148"/>
                    </a:cubicBezTo>
                    <a:cubicBezTo>
                      <a:pt x="173" y="143"/>
                      <a:pt x="167" y="135"/>
                      <a:pt x="167" y="135"/>
                    </a:cubicBezTo>
                    <a:cubicBezTo>
                      <a:pt x="179" y="129"/>
                      <a:pt x="179" y="129"/>
                      <a:pt x="179" y="129"/>
                    </a:cubicBezTo>
                    <a:cubicBezTo>
                      <a:pt x="188" y="114"/>
                      <a:pt x="188" y="114"/>
                      <a:pt x="188" y="114"/>
                    </a:cubicBezTo>
                    <a:cubicBezTo>
                      <a:pt x="208" y="116"/>
                      <a:pt x="208" y="116"/>
                      <a:pt x="208" y="116"/>
                    </a:cubicBezTo>
                    <a:cubicBezTo>
                      <a:pt x="216" y="106"/>
                      <a:pt x="216" y="106"/>
                      <a:pt x="216" y="106"/>
                    </a:cubicBezTo>
                    <a:cubicBezTo>
                      <a:pt x="226" y="119"/>
                      <a:pt x="226" y="119"/>
                      <a:pt x="226" y="119"/>
                    </a:cubicBezTo>
                    <a:cubicBezTo>
                      <a:pt x="226" y="119"/>
                      <a:pt x="240" y="121"/>
                      <a:pt x="249" y="120"/>
                    </a:cubicBezTo>
                    <a:cubicBezTo>
                      <a:pt x="248" y="117"/>
                      <a:pt x="248" y="115"/>
                      <a:pt x="248" y="1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5" name="Freeform 246"/>
              <p:cNvSpPr>
                <a:spLocks/>
              </p:cNvSpPr>
              <p:nvPr/>
            </p:nvSpPr>
            <p:spPr bwMode="gray">
              <a:xfrm>
                <a:off x="-4267" y="-15359"/>
                <a:ext cx="263" cy="206"/>
              </a:xfrm>
              <a:custGeom>
                <a:avLst/>
                <a:gdLst>
                  <a:gd name="T0" fmla="*/ 100 w 111"/>
                  <a:gd name="T1" fmla="*/ 26 h 87"/>
                  <a:gd name="T2" fmla="*/ 88 w 111"/>
                  <a:gd name="T3" fmla="*/ 17 h 87"/>
                  <a:gd name="T4" fmla="*/ 88 w 111"/>
                  <a:gd name="T5" fmla="*/ 9 h 87"/>
                  <a:gd name="T6" fmla="*/ 83 w 111"/>
                  <a:gd name="T7" fmla="*/ 9 h 87"/>
                  <a:gd name="T8" fmla="*/ 77 w 111"/>
                  <a:gd name="T9" fmla="*/ 0 h 87"/>
                  <a:gd name="T10" fmla="*/ 76 w 111"/>
                  <a:gd name="T11" fmla="*/ 0 h 87"/>
                  <a:gd name="T12" fmla="*/ 50 w 111"/>
                  <a:gd name="T13" fmla="*/ 2 h 87"/>
                  <a:gd name="T14" fmla="*/ 46 w 111"/>
                  <a:gd name="T15" fmla="*/ 6 h 87"/>
                  <a:gd name="T16" fmla="*/ 33 w 111"/>
                  <a:gd name="T17" fmla="*/ 6 h 87"/>
                  <a:gd name="T18" fmla="*/ 30 w 111"/>
                  <a:gd name="T19" fmla="*/ 14 h 87"/>
                  <a:gd name="T20" fmla="*/ 18 w 111"/>
                  <a:gd name="T21" fmla="*/ 14 h 87"/>
                  <a:gd name="T22" fmla="*/ 13 w 111"/>
                  <a:gd name="T23" fmla="*/ 22 h 87"/>
                  <a:gd name="T24" fmla="*/ 2 w 111"/>
                  <a:gd name="T25" fmla="*/ 26 h 87"/>
                  <a:gd name="T26" fmla="*/ 0 w 111"/>
                  <a:gd name="T27" fmla="*/ 41 h 87"/>
                  <a:gd name="T28" fmla="*/ 5 w 111"/>
                  <a:gd name="T29" fmla="*/ 52 h 87"/>
                  <a:gd name="T30" fmla="*/ 3 w 111"/>
                  <a:gd name="T31" fmla="*/ 64 h 87"/>
                  <a:gd name="T32" fmla="*/ 11 w 111"/>
                  <a:gd name="T33" fmla="*/ 70 h 87"/>
                  <a:gd name="T34" fmla="*/ 11 w 111"/>
                  <a:gd name="T35" fmla="*/ 84 h 87"/>
                  <a:gd name="T36" fmla="*/ 29 w 111"/>
                  <a:gd name="T37" fmla="*/ 77 h 87"/>
                  <a:gd name="T38" fmla="*/ 31 w 111"/>
                  <a:gd name="T39" fmla="*/ 84 h 87"/>
                  <a:gd name="T40" fmla="*/ 36 w 111"/>
                  <a:gd name="T41" fmla="*/ 79 h 87"/>
                  <a:gd name="T42" fmla="*/ 60 w 111"/>
                  <a:gd name="T43" fmla="*/ 81 h 87"/>
                  <a:gd name="T44" fmla="*/ 63 w 111"/>
                  <a:gd name="T45" fmla="*/ 70 h 87"/>
                  <a:gd name="T46" fmla="*/ 90 w 111"/>
                  <a:gd name="T47" fmla="*/ 66 h 87"/>
                  <a:gd name="T48" fmla="*/ 108 w 111"/>
                  <a:gd name="T49" fmla="*/ 44 h 87"/>
                  <a:gd name="T50" fmla="*/ 100 w 111"/>
                  <a:gd name="T51"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87">
                    <a:moveTo>
                      <a:pt x="100" y="26"/>
                    </a:moveTo>
                    <a:cubicBezTo>
                      <a:pt x="88" y="17"/>
                      <a:pt x="88" y="17"/>
                      <a:pt x="88" y="17"/>
                    </a:cubicBezTo>
                    <a:cubicBezTo>
                      <a:pt x="88" y="9"/>
                      <a:pt x="88" y="9"/>
                      <a:pt x="88" y="9"/>
                    </a:cubicBezTo>
                    <a:cubicBezTo>
                      <a:pt x="83" y="9"/>
                      <a:pt x="83" y="9"/>
                      <a:pt x="83" y="9"/>
                    </a:cubicBezTo>
                    <a:cubicBezTo>
                      <a:pt x="77" y="0"/>
                      <a:pt x="77" y="0"/>
                      <a:pt x="77" y="0"/>
                    </a:cubicBezTo>
                    <a:cubicBezTo>
                      <a:pt x="77" y="0"/>
                      <a:pt x="76" y="0"/>
                      <a:pt x="76" y="0"/>
                    </a:cubicBezTo>
                    <a:cubicBezTo>
                      <a:pt x="50" y="2"/>
                      <a:pt x="50" y="2"/>
                      <a:pt x="50" y="2"/>
                    </a:cubicBezTo>
                    <a:cubicBezTo>
                      <a:pt x="46" y="6"/>
                      <a:pt x="46" y="6"/>
                      <a:pt x="46" y="6"/>
                    </a:cubicBezTo>
                    <a:cubicBezTo>
                      <a:pt x="33" y="6"/>
                      <a:pt x="33" y="6"/>
                      <a:pt x="33" y="6"/>
                    </a:cubicBezTo>
                    <a:cubicBezTo>
                      <a:pt x="33" y="6"/>
                      <a:pt x="37" y="14"/>
                      <a:pt x="30" y="14"/>
                    </a:cubicBezTo>
                    <a:cubicBezTo>
                      <a:pt x="23" y="14"/>
                      <a:pt x="18" y="14"/>
                      <a:pt x="18" y="14"/>
                    </a:cubicBezTo>
                    <a:cubicBezTo>
                      <a:pt x="13" y="22"/>
                      <a:pt x="13" y="22"/>
                      <a:pt x="13" y="22"/>
                    </a:cubicBezTo>
                    <a:cubicBezTo>
                      <a:pt x="2" y="26"/>
                      <a:pt x="2" y="26"/>
                      <a:pt x="2" y="26"/>
                    </a:cubicBezTo>
                    <a:cubicBezTo>
                      <a:pt x="0" y="41"/>
                      <a:pt x="0" y="41"/>
                      <a:pt x="0" y="41"/>
                    </a:cubicBezTo>
                    <a:cubicBezTo>
                      <a:pt x="5" y="52"/>
                      <a:pt x="5" y="52"/>
                      <a:pt x="5" y="52"/>
                    </a:cubicBezTo>
                    <a:cubicBezTo>
                      <a:pt x="5" y="52"/>
                      <a:pt x="3" y="59"/>
                      <a:pt x="3" y="64"/>
                    </a:cubicBezTo>
                    <a:cubicBezTo>
                      <a:pt x="3" y="69"/>
                      <a:pt x="11" y="70"/>
                      <a:pt x="11" y="70"/>
                    </a:cubicBezTo>
                    <a:cubicBezTo>
                      <a:pt x="11" y="84"/>
                      <a:pt x="11" y="84"/>
                      <a:pt x="11" y="84"/>
                    </a:cubicBezTo>
                    <a:cubicBezTo>
                      <a:pt x="29" y="77"/>
                      <a:pt x="29" y="77"/>
                      <a:pt x="29" y="77"/>
                    </a:cubicBezTo>
                    <a:cubicBezTo>
                      <a:pt x="29" y="77"/>
                      <a:pt x="30" y="80"/>
                      <a:pt x="31" y="84"/>
                    </a:cubicBezTo>
                    <a:cubicBezTo>
                      <a:pt x="36" y="79"/>
                      <a:pt x="36" y="79"/>
                      <a:pt x="36" y="79"/>
                    </a:cubicBezTo>
                    <a:cubicBezTo>
                      <a:pt x="36" y="79"/>
                      <a:pt x="56" y="87"/>
                      <a:pt x="60" y="81"/>
                    </a:cubicBezTo>
                    <a:cubicBezTo>
                      <a:pt x="64" y="75"/>
                      <a:pt x="63" y="70"/>
                      <a:pt x="63" y="70"/>
                    </a:cubicBezTo>
                    <a:cubicBezTo>
                      <a:pt x="63" y="70"/>
                      <a:pt x="82" y="74"/>
                      <a:pt x="90" y="66"/>
                    </a:cubicBezTo>
                    <a:cubicBezTo>
                      <a:pt x="98" y="58"/>
                      <a:pt x="105" y="55"/>
                      <a:pt x="108" y="44"/>
                    </a:cubicBezTo>
                    <a:cubicBezTo>
                      <a:pt x="111" y="33"/>
                      <a:pt x="100" y="26"/>
                      <a:pt x="100" y="2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6" name="Freeform 247"/>
              <p:cNvSpPr>
                <a:spLocks/>
              </p:cNvSpPr>
              <p:nvPr/>
            </p:nvSpPr>
            <p:spPr bwMode="gray">
              <a:xfrm>
                <a:off x="-3695" y="-16117"/>
                <a:ext cx="338" cy="373"/>
              </a:xfrm>
              <a:custGeom>
                <a:avLst/>
                <a:gdLst>
                  <a:gd name="T0" fmla="*/ 0 w 143"/>
                  <a:gd name="T1" fmla="*/ 11 h 158"/>
                  <a:gd name="T2" fmla="*/ 24 w 143"/>
                  <a:gd name="T3" fmla="*/ 30 h 158"/>
                  <a:gd name="T4" fmla="*/ 23 w 143"/>
                  <a:gd name="T5" fmla="*/ 40 h 158"/>
                  <a:gd name="T6" fmla="*/ 38 w 143"/>
                  <a:gd name="T7" fmla="*/ 49 h 158"/>
                  <a:gd name="T8" fmla="*/ 44 w 143"/>
                  <a:gd name="T9" fmla="*/ 63 h 158"/>
                  <a:gd name="T10" fmla="*/ 52 w 143"/>
                  <a:gd name="T11" fmla="*/ 64 h 158"/>
                  <a:gd name="T12" fmla="*/ 54 w 143"/>
                  <a:gd name="T13" fmla="*/ 74 h 158"/>
                  <a:gd name="T14" fmla="*/ 71 w 143"/>
                  <a:gd name="T15" fmla="*/ 84 h 158"/>
                  <a:gd name="T16" fmla="*/ 69 w 143"/>
                  <a:gd name="T17" fmla="*/ 106 h 158"/>
                  <a:gd name="T18" fmla="*/ 74 w 143"/>
                  <a:gd name="T19" fmla="*/ 109 h 158"/>
                  <a:gd name="T20" fmla="*/ 67 w 143"/>
                  <a:gd name="T21" fmla="*/ 129 h 158"/>
                  <a:gd name="T22" fmla="*/ 73 w 143"/>
                  <a:gd name="T23" fmla="*/ 143 h 158"/>
                  <a:gd name="T24" fmla="*/ 75 w 143"/>
                  <a:gd name="T25" fmla="*/ 158 h 158"/>
                  <a:gd name="T26" fmla="*/ 92 w 143"/>
                  <a:gd name="T27" fmla="*/ 155 h 158"/>
                  <a:gd name="T28" fmla="*/ 88 w 143"/>
                  <a:gd name="T29" fmla="*/ 141 h 158"/>
                  <a:gd name="T30" fmla="*/ 104 w 143"/>
                  <a:gd name="T31" fmla="*/ 129 h 158"/>
                  <a:gd name="T32" fmla="*/ 113 w 143"/>
                  <a:gd name="T33" fmla="*/ 120 h 158"/>
                  <a:gd name="T34" fmla="*/ 97 w 143"/>
                  <a:gd name="T35" fmla="*/ 106 h 158"/>
                  <a:gd name="T36" fmla="*/ 113 w 143"/>
                  <a:gd name="T37" fmla="*/ 102 h 158"/>
                  <a:gd name="T38" fmla="*/ 126 w 143"/>
                  <a:gd name="T39" fmla="*/ 109 h 158"/>
                  <a:gd name="T40" fmla="*/ 143 w 143"/>
                  <a:gd name="T41" fmla="*/ 104 h 158"/>
                  <a:gd name="T42" fmla="*/ 141 w 143"/>
                  <a:gd name="T43" fmla="*/ 83 h 158"/>
                  <a:gd name="T44" fmla="*/ 120 w 143"/>
                  <a:gd name="T45" fmla="*/ 77 h 158"/>
                  <a:gd name="T46" fmla="*/ 122 w 143"/>
                  <a:gd name="T47" fmla="*/ 61 h 158"/>
                  <a:gd name="T48" fmla="*/ 117 w 143"/>
                  <a:gd name="T49" fmla="*/ 56 h 158"/>
                  <a:gd name="T50" fmla="*/ 105 w 143"/>
                  <a:gd name="T51" fmla="*/ 58 h 158"/>
                  <a:gd name="T52" fmla="*/ 105 w 143"/>
                  <a:gd name="T53" fmla="*/ 43 h 158"/>
                  <a:gd name="T54" fmla="*/ 103 w 143"/>
                  <a:gd name="T55" fmla="*/ 26 h 158"/>
                  <a:gd name="T56" fmla="*/ 83 w 143"/>
                  <a:gd name="T57" fmla="*/ 24 h 158"/>
                  <a:gd name="T58" fmla="*/ 78 w 143"/>
                  <a:gd name="T59" fmla="*/ 13 h 158"/>
                  <a:gd name="T60" fmla="*/ 57 w 143"/>
                  <a:gd name="T61" fmla="*/ 12 h 158"/>
                  <a:gd name="T62" fmla="*/ 52 w 143"/>
                  <a:gd name="T63" fmla="*/ 7 h 158"/>
                  <a:gd name="T64" fmla="*/ 48 w 143"/>
                  <a:gd name="T65" fmla="*/ 9 h 158"/>
                  <a:gd name="T66" fmla="*/ 33 w 143"/>
                  <a:gd name="T67" fmla="*/ 1 h 158"/>
                  <a:gd name="T68" fmla="*/ 18 w 143"/>
                  <a:gd name="T69" fmla="*/ 8 h 158"/>
                  <a:gd name="T70" fmla="*/ 2 w 143"/>
                  <a:gd name="T71" fmla="*/ 3 h 158"/>
                  <a:gd name="T72" fmla="*/ 0 w 143"/>
                  <a:gd name="T73" fmla="*/ 11 h 158"/>
                  <a:gd name="T74" fmla="*/ 0 w 143"/>
                  <a:gd name="T75"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58">
                    <a:moveTo>
                      <a:pt x="0" y="11"/>
                    </a:moveTo>
                    <a:cubicBezTo>
                      <a:pt x="17" y="14"/>
                      <a:pt x="24" y="30"/>
                      <a:pt x="24" y="30"/>
                    </a:cubicBezTo>
                    <a:cubicBezTo>
                      <a:pt x="23" y="40"/>
                      <a:pt x="23" y="40"/>
                      <a:pt x="23" y="40"/>
                    </a:cubicBezTo>
                    <a:cubicBezTo>
                      <a:pt x="38" y="49"/>
                      <a:pt x="38" y="49"/>
                      <a:pt x="38" y="49"/>
                    </a:cubicBezTo>
                    <a:cubicBezTo>
                      <a:pt x="44" y="63"/>
                      <a:pt x="44" y="63"/>
                      <a:pt x="44" y="63"/>
                    </a:cubicBezTo>
                    <a:cubicBezTo>
                      <a:pt x="52" y="64"/>
                      <a:pt x="52" y="64"/>
                      <a:pt x="52" y="64"/>
                    </a:cubicBezTo>
                    <a:cubicBezTo>
                      <a:pt x="54" y="74"/>
                      <a:pt x="54" y="74"/>
                      <a:pt x="54" y="74"/>
                    </a:cubicBezTo>
                    <a:cubicBezTo>
                      <a:pt x="54" y="74"/>
                      <a:pt x="70" y="75"/>
                      <a:pt x="71" y="84"/>
                    </a:cubicBezTo>
                    <a:cubicBezTo>
                      <a:pt x="72" y="93"/>
                      <a:pt x="69" y="106"/>
                      <a:pt x="69" y="106"/>
                    </a:cubicBezTo>
                    <a:cubicBezTo>
                      <a:pt x="74" y="109"/>
                      <a:pt x="74" y="109"/>
                      <a:pt x="74" y="109"/>
                    </a:cubicBezTo>
                    <a:cubicBezTo>
                      <a:pt x="74" y="109"/>
                      <a:pt x="67" y="122"/>
                      <a:pt x="67" y="129"/>
                    </a:cubicBezTo>
                    <a:cubicBezTo>
                      <a:pt x="67" y="136"/>
                      <a:pt x="73" y="143"/>
                      <a:pt x="73" y="143"/>
                    </a:cubicBezTo>
                    <a:cubicBezTo>
                      <a:pt x="73" y="143"/>
                      <a:pt x="72" y="151"/>
                      <a:pt x="75" y="158"/>
                    </a:cubicBezTo>
                    <a:cubicBezTo>
                      <a:pt x="92" y="155"/>
                      <a:pt x="92" y="155"/>
                      <a:pt x="92" y="155"/>
                    </a:cubicBezTo>
                    <a:cubicBezTo>
                      <a:pt x="92" y="155"/>
                      <a:pt x="88" y="145"/>
                      <a:pt x="88" y="141"/>
                    </a:cubicBezTo>
                    <a:cubicBezTo>
                      <a:pt x="88" y="137"/>
                      <a:pt x="104" y="129"/>
                      <a:pt x="104" y="129"/>
                    </a:cubicBezTo>
                    <a:cubicBezTo>
                      <a:pt x="113" y="120"/>
                      <a:pt x="113" y="120"/>
                      <a:pt x="113" y="120"/>
                    </a:cubicBezTo>
                    <a:cubicBezTo>
                      <a:pt x="113" y="120"/>
                      <a:pt x="98" y="110"/>
                      <a:pt x="97" y="106"/>
                    </a:cubicBezTo>
                    <a:cubicBezTo>
                      <a:pt x="96" y="102"/>
                      <a:pt x="113" y="102"/>
                      <a:pt x="113" y="102"/>
                    </a:cubicBezTo>
                    <a:cubicBezTo>
                      <a:pt x="113" y="102"/>
                      <a:pt x="119" y="110"/>
                      <a:pt x="126" y="109"/>
                    </a:cubicBezTo>
                    <a:cubicBezTo>
                      <a:pt x="133" y="108"/>
                      <a:pt x="143" y="104"/>
                      <a:pt x="143" y="104"/>
                    </a:cubicBezTo>
                    <a:cubicBezTo>
                      <a:pt x="143" y="104"/>
                      <a:pt x="142" y="90"/>
                      <a:pt x="141" y="83"/>
                    </a:cubicBezTo>
                    <a:cubicBezTo>
                      <a:pt x="140" y="76"/>
                      <a:pt x="127" y="79"/>
                      <a:pt x="120" y="77"/>
                    </a:cubicBezTo>
                    <a:cubicBezTo>
                      <a:pt x="113" y="75"/>
                      <a:pt x="122" y="61"/>
                      <a:pt x="122" y="61"/>
                    </a:cubicBezTo>
                    <a:cubicBezTo>
                      <a:pt x="117" y="56"/>
                      <a:pt x="117" y="56"/>
                      <a:pt x="117" y="56"/>
                    </a:cubicBezTo>
                    <a:cubicBezTo>
                      <a:pt x="117" y="56"/>
                      <a:pt x="108" y="58"/>
                      <a:pt x="105" y="58"/>
                    </a:cubicBezTo>
                    <a:cubicBezTo>
                      <a:pt x="102" y="58"/>
                      <a:pt x="105" y="43"/>
                      <a:pt x="105" y="43"/>
                    </a:cubicBezTo>
                    <a:cubicBezTo>
                      <a:pt x="105" y="43"/>
                      <a:pt x="114" y="34"/>
                      <a:pt x="103" y="26"/>
                    </a:cubicBezTo>
                    <a:cubicBezTo>
                      <a:pt x="92" y="18"/>
                      <a:pt x="83" y="24"/>
                      <a:pt x="83" y="24"/>
                    </a:cubicBezTo>
                    <a:cubicBezTo>
                      <a:pt x="83" y="24"/>
                      <a:pt x="83" y="17"/>
                      <a:pt x="78" y="13"/>
                    </a:cubicBezTo>
                    <a:cubicBezTo>
                      <a:pt x="73" y="9"/>
                      <a:pt x="66" y="12"/>
                      <a:pt x="57" y="12"/>
                    </a:cubicBezTo>
                    <a:cubicBezTo>
                      <a:pt x="48" y="12"/>
                      <a:pt x="52" y="7"/>
                      <a:pt x="52" y="7"/>
                    </a:cubicBezTo>
                    <a:cubicBezTo>
                      <a:pt x="48" y="9"/>
                      <a:pt x="48" y="9"/>
                      <a:pt x="48" y="9"/>
                    </a:cubicBezTo>
                    <a:cubicBezTo>
                      <a:pt x="48" y="9"/>
                      <a:pt x="42" y="0"/>
                      <a:pt x="33" y="1"/>
                    </a:cubicBezTo>
                    <a:cubicBezTo>
                      <a:pt x="24" y="2"/>
                      <a:pt x="24" y="7"/>
                      <a:pt x="18" y="8"/>
                    </a:cubicBezTo>
                    <a:cubicBezTo>
                      <a:pt x="12" y="9"/>
                      <a:pt x="2" y="3"/>
                      <a:pt x="2" y="3"/>
                    </a:cubicBezTo>
                    <a:cubicBezTo>
                      <a:pt x="0" y="11"/>
                      <a:pt x="0" y="11"/>
                      <a:pt x="0" y="11"/>
                    </a:cubicBezTo>
                    <a:cubicBezTo>
                      <a:pt x="0" y="11"/>
                      <a:pt x="0" y="11"/>
                      <a:pt x="0" y="1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7" name="Freeform 248"/>
              <p:cNvSpPr>
                <a:spLocks/>
              </p:cNvSpPr>
              <p:nvPr/>
            </p:nvSpPr>
            <p:spPr bwMode="gray">
              <a:xfrm>
                <a:off x="-5412" y="-15975"/>
                <a:ext cx="35" cy="38"/>
              </a:xfrm>
              <a:custGeom>
                <a:avLst/>
                <a:gdLst>
                  <a:gd name="T0" fmla="*/ 11 w 15"/>
                  <a:gd name="T1" fmla="*/ 1 h 16"/>
                  <a:gd name="T2" fmla="*/ 4 w 15"/>
                  <a:gd name="T3" fmla="*/ 14 h 16"/>
                  <a:gd name="T4" fmla="*/ 12 w 15"/>
                  <a:gd name="T5" fmla="*/ 16 h 16"/>
                  <a:gd name="T6" fmla="*/ 15 w 15"/>
                  <a:gd name="T7" fmla="*/ 16 h 16"/>
                  <a:gd name="T8" fmla="*/ 15 w 15"/>
                  <a:gd name="T9" fmla="*/ 6 h 16"/>
                  <a:gd name="T10" fmla="*/ 13 w 15"/>
                  <a:gd name="T11" fmla="*/ 0 h 16"/>
                  <a:gd name="T12" fmla="*/ 11 w 1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1"/>
                    </a:moveTo>
                    <a:cubicBezTo>
                      <a:pt x="6" y="3"/>
                      <a:pt x="0" y="11"/>
                      <a:pt x="4" y="14"/>
                    </a:cubicBezTo>
                    <a:cubicBezTo>
                      <a:pt x="8" y="16"/>
                      <a:pt x="12" y="16"/>
                      <a:pt x="12" y="16"/>
                    </a:cubicBezTo>
                    <a:cubicBezTo>
                      <a:pt x="15" y="16"/>
                      <a:pt x="15" y="16"/>
                      <a:pt x="15" y="16"/>
                    </a:cubicBezTo>
                    <a:cubicBezTo>
                      <a:pt x="15" y="14"/>
                      <a:pt x="15" y="9"/>
                      <a:pt x="15" y="6"/>
                    </a:cubicBezTo>
                    <a:cubicBezTo>
                      <a:pt x="15" y="4"/>
                      <a:pt x="14" y="2"/>
                      <a:pt x="13" y="0"/>
                    </a:cubicBezTo>
                    <a:cubicBezTo>
                      <a:pt x="12" y="0"/>
                      <a:pt x="12" y="1"/>
                      <a:pt x="11" y="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8" name="Freeform 249"/>
              <p:cNvSpPr>
                <a:spLocks/>
              </p:cNvSpPr>
              <p:nvPr/>
            </p:nvSpPr>
            <p:spPr bwMode="gray">
              <a:xfrm>
                <a:off x="-4316" y="-16098"/>
                <a:ext cx="971" cy="586"/>
              </a:xfrm>
              <a:custGeom>
                <a:avLst/>
                <a:gdLst>
                  <a:gd name="T0" fmla="*/ 360 w 411"/>
                  <a:gd name="T1" fmla="*/ 241 h 248"/>
                  <a:gd name="T2" fmla="*/ 379 w 411"/>
                  <a:gd name="T3" fmla="*/ 187 h 248"/>
                  <a:gd name="T4" fmla="*/ 396 w 411"/>
                  <a:gd name="T5" fmla="*/ 146 h 248"/>
                  <a:gd name="T6" fmla="*/ 353 w 411"/>
                  <a:gd name="T7" fmla="*/ 161 h 248"/>
                  <a:gd name="T8" fmla="*/ 330 w 411"/>
                  <a:gd name="T9" fmla="*/ 121 h 248"/>
                  <a:gd name="T10" fmla="*/ 332 w 411"/>
                  <a:gd name="T11" fmla="*/ 98 h 248"/>
                  <a:gd name="T12" fmla="*/ 317 w 411"/>
                  <a:gd name="T13" fmla="*/ 66 h 248"/>
                  <a:gd name="T14" fmla="*/ 307 w 411"/>
                  <a:gd name="T15" fmla="*/ 55 h 248"/>
                  <a:gd name="T16" fmla="*/ 286 w 411"/>
                  <a:gd name="T17" fmla="*/ 32 h 248"/>
                  <a:gd name="T18" fmla="*/ 263 w 411"/>
                  <a:gd name="T19" fmla="*/ 3 h 248"/>
                  <a:gd name="T20" fmla="*/ 225 w 411"/>
                  <a:gd name="T21" fmla="*/ 17 h 248"/>
                  <a:gd name="T22" fmla="*/ 204 w 411"/>
                  <a:gd name="T23" fmla="*/ 21 h 248"/>
                  <a:gd name="T24" fmla="*/ 172 w 411"/>
                  <a:gd name="T25" fmla="*/ 16 h 248"/>
                  <a:gd name="T26" fmla="*/ 145 w 411"/>
                  <a:gd name="T27" fmla="*/ 18 h 248"/>
                  <a:gd name="T28" fmla="*/ 123 w 411"/>
                  <a:gd name="T29" fmla="*/ 14 h 248"/>
                  <a:gd name="T30" fmla="*/ 90 w 411"/>
                  <a:gd name="T31" fmla="*/ 28 h 248"/>
                  <a:gd name="T32" fmla="*/ 69 w 411"/>
                  <a:gd name="T33" fmla="*/ 53 h 248"/>
                  <a:gd name="T34" fmla="*/ 46 w 411"/>
                  <a:gd name="T35" fmla="*/ 83 h 248"/>
                  <a:gd name="T36" fmla="*/ 29 w 411"/>
                  <a:gd name="T37" fmla="*/ 107 h 248"/>
                  <a:gd name="T38" fmla="*/ 16 w 411"/>
                  <a:gd name="T39" fmla="*/ 114 h 248"/>
                  <a:gd name="T40" fmla="*/ 1 w 411"/>
                  <a:gd name="T41" fmla="*/ 119 h 248"/>
                  <a:gd name="T42" fmla="*/ 22 w 411"/>
                  <a:gd name="T43" fmla="*/ 131 h 248"/>
                  <a:gd name="T44" fmla="*/ 38 w 411"/>
                  <a:gd name="T45" fmla="*/ 160 h 248"/>
                  <a:gd name="T46" fmla="*/ 51 w 411"/>
                  <a:gd name="T47" fmla="*/ 177 h 248"/>
                  <a:gd name="T48" fmla="*/ 72 w 411"/>
                  <a:gd name="T49" fmla="*/ 190 h 248"/>
                  <a:gd name="T50" fmla="*/ 94 w 411"/>
                  <a:gd name="T51" fmla="*/ 190 h 248"/>
                  <a:gd name="T52" fmla="*/ 107 w 411"/>
                  <a:gd name="T53" fmla="*/ 200 h 248"/>
                  <a:gd name="T54" fmla="*/ 107 w 411"/>
                  <a:gd name="T55" fmla="*/ 212 h 248"/>
                  <a:gd name="T56" fmla="*/ 113 w 411"/>
                  <a:gd name="T57" fmla="*/ 219 h 248"/>
                  <a:gd name="T58" fmla="*/ 118 w 411"/>
                  <a:gd name="T59" fmla="*/ 236 h 248"/>
                  <a:gd name="T60" fmla="*/ 142 w 411"/>
                  <a:gd name="T61" fmla="*/ 232 h 248"/>
                  <a:gd name="T62" fmla="*/ 180 w 411"/>
                  <a:gd name="T63" fmla="*/ 244 h 248"/>
                  <a:gd name="T64" fmla="*/ 201 w 411"/>
                  <a:gd name="T65" fmla="*/ 240 h 248"/>
                  <a:gd name="T66" fmla="*/ 236 w 411"/>
                  <a:gd name="T67" fmla="*/ 247 h 248"/>
                  <a:gd name="T68" fmla="*/ 266 w 411"/>
                  <a:gd name="T69" fmla="*/ 229 h 248"/>
                  <a:gd name="T70" fmla="*/ 284 w 411"/>
                  <a:gd name="T71" fmla="*/ 226 h 248"/>
                  <a:gd name="T72" fmla="*/ 315 w 411"/>
                  <a:gd name="T73" fmla="*/ 228 h 248"/>
                  <a:gd name="T74" fmla="*/ 341 w 411"/>
                  <a:gd name="T75"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248">
                    <a:moveTo>
                      <a:pt x="341" y="240"/>
                    </a:moveTo>
                    <a:cubicBezTo>
                      <a:pt x="344" y="242"/>
                      <a:pt x="353" y="242"/>
                      <a:pt x="360" y="241"/>
                    </a:cubicBezTo>
                    <a:cubicBezTo>
                      <a:pt x="358" y="230"/>
                      <a:pt x="359" y="216"/>
                      <a:pt x="364" y="209"/>
                    </a:cubicBezTo>
                    <a:cubicBezTo>
                      <a:pt x="373" y="197"/>
                      <a:pt x="379" y="187"/>
                      <a:pt x="379" y="187"/>
                    </a:cubicBezTo>
                    <a:cubicBezTo>
                      <a:pt x="379" y="187"/>
                      <a:pt x="411" y="197"/>
                      <a:pt x="407" y="174"/>
                    </a:cubicBezTo>
                    <a:cubicBezTo>
                      <a:pt x="404" y="158"/>
                      <a:pt x="399" y="149"/>
                      <a:pt x="396" y="146"/>
                    </a:cubicBezTo>
                    <a:cubicBezTo>
                      <a:pt x="395" y="148"/>
                      <a:pt x="391" y="152"/>
                      <a:pt x="382" y="151"/>
                    </a:cubicBezTo>
                    <a:cubicBezTo>
                      <a:pt x="370" y="150"/>
                      <a:pt x="374" y="164"/>
                      <a:pt x="353" y="161"/>
                    </a:cubicBezTo>
                    <a:cubicBezTo>
                      <a:pt x="332" y="158"/>
                      <a:pt x="336" y="135"/>
                      <a:pt x="336" y="135"/>
                    </a:cubicBezTo>
                    <a:cubicBezTo>
                      <a:pt x="336" y="135"/>
                      <a:pt x="330" y="128"/>
                      <a:pt x="330" y="121"/>
                    </a:cubicBezTo>
                    <a:cubicBezTo>
                      <a:pt x="330" y="114"/>
                      <a:pt x="337" y="101"/>
                      <a:pt x="337" y="101"/>
                    </a:cubicBezTo>
                    <a:cubicBezTo>
                      <a:pt x="332" y="98"/>
                      <a:pt x="332" y="98"/>
                      <a:pt x="332" y="98"/>
                    </a:cubicBezTo>
                    <a:cubicBezTo>
                      <a:pt x="332" y="98"/>
                      <a:pt x="335" y="85"/>
                      <a:pt x="334" y="76"/>
                    </a:cubicBezTo>
                    <a:cubicBezTo>
                      <a:pt x="333" y="67"/>
                      <a:pt x="317" y="66"/>
                      <a:pt x="317" y="66"/>
                    </a:cubicBezTo>
                    <a:cubicBezTo>
                      <a:pt x="315" y="56"/>
                      <a:pt x="315" y="56"/>
                      <a:pt x="315" y="56"/>
                    </a:cubicBezTo>
                    <a:cubicBezTo>
                      <a:pt x="307" y="55"/>
                      <a:pt x="307" y="55"/>
                      <a:pt x="307" y="55"/>
                    </a:cubicBezTo>
                    <a:cubicBezTo>
                      <a:pt x="301" y="41"/>
                      <a:pt x="301" y="41"/>
                      <a:pt x="301" y="41"/>
                    </a:cubicBezTo>
                    <a:cubicBezTo>
                      <a:pt x="286" y="32"/>
                      <a:pt x="286" y="32"/>
                      <a:pt x="286" y="32"/>
                    </a:cubicBezTo>
                    <a:cubicBezTo>
                      <a:pt x="287" y="22"/>
                      <a:pt x="287" y="22"/>
                      <a:pt x="287" y="22"/>
                    </a:cubicBezTo>
                    <a:cubicBezTo>
                      <a:pt x="287" y="22"/>
                      <a:pt x="280" y="6"/>
                      <a:pt x="263" y="3"/>
                    </a:cubicBezTo>
                    <a:cubicBezTo>
                      <a:pt x="246" y="0"/>
                      <a:pt x="248" y="18"/>
                      <a:pt x="238" y="18"/>
                    </a:cubicBezTo>
                    <a:cubicBezTo>
                      <a:pt x="228" y="18"/>
                      <a:pt x="225" y="17"/>
                      <a:pt x="225" y="17"/>
                    </a:cubicBezTo>
                    <a:cubicBezTo>
                      <a:pt x="221" y="24"/>
                      <a:pt x="221" y="24"/>
                      <a:pt x="221" y="24"/>
                    </a:cubicBezTo>
                    <a:cubicBezTo>
                      <a:pt x="204" y="21"/>
                      <a:pt x="204" y="21"/>
                      <a:pt x="204" y="21"/>
                    </a:cubicBezTo>
                    <a:cubicBezTo>
                      <a:pt x="204" y="21"/>
                      <a:pt x="204" y="30"/>
                      <a:pt x="194" y="33"/>
                    </a:cubicBezTo>
                    <a:cubicBezTo>
                      <a:pt x="184" y="36"/>
                      <a:pt x="178" y="17"/>
                      <a:pt x="172" y="16"/>
                    </a:cubicBezTo>
                    <a:cubicBezTo>
                      <a:pt x="166" y="15"/>
                      <a:pt x="151" y="23"/>
                      <a:pt x="151" y="23"/>
                    </a:cubicBezTo>
                    <a:cubicBezTo>
                      <a:pt x="145" y="18"/>
                      <a:pt x="145" y="18"/>
                      <a:pt x="145" y="18"/>
                    </a:cubicBezTo>
                    <a:cubicBezTo>
                      <a:pt x="129" y="21"/>
                      <a:pt x="129" y="21"/>
                      <a:pt x="129" y="21"/>
                    </a:cubicBezTo>
                    <a:cubicBezTo>
                      <a:pt x="129" y="21"/>
                      <a:pt x="127" y="14"/>
                      <a:pt x="123" y="14"/>
                    </a:cubicBezTo>
                    <a:cubicBezTo>
                      <a:pt x="119" y="14"/>
                      <a:pt x="110" y="14"/>
                      <a:pt x="110" y="14"/>
                    </a:cubicBezTo>
                    <a:cubicBezTo>
                      <a:pt x="110" y="14"/>
                      <a:pt x="100" y="27"/>
                      <a:pt x="90" y="28"/>
                    </a:cubicBezTo>
                    <a:cubicBezTo>
                      <a:pt x="80" y="29"/>
                      <a:pt x="71" y="29"/>
                      <a:pt x="70" y="35"/>
                    </a:cubicBezTo>
                    <a:cubicBezTo>
                      <a:pt x="69" y="41"/>
                      <a:pt x="69" y="53"/>
                      <a:pt x="69" y="53"/>
                    </a:cubicBezTo>
                    <a:cubicBezTo>
                      <a:pt x="69" y="53"/>
                      <a:pt x="72" y="65"/>
                      <a:pt x="62" y="70"/>
                    </a:cubicBezTo>
                    <a:cubicBezTo>
                      <a:pt x="52" y="75"/>
                      <a:pt x="46" y="83"/>
                      <a:pt x="46" y="83"/>
                    </a:cubicBezTo>
                    <a:cubicBezTo>
                      <a:pt x="46" y="83"/>
                      <a:pt x="51" y="91"/>
                      <a:pt x="45" y="97"/>
                    </a:cubicBezTo>
                    <a:cubicBezTo>
                      <a:pt x="39" y="103"/>
                      <a:pt x="29" y="107"/>
                      <a:pt x="29" y="107"/>
                    </a:cubicBezTo>
                    <a:cubicBezTo>
                      <a:pt x="18" y="105"/>
                      <a:pt x="18" y="105"/>
                      <a:pt x="18" y="105"/>
                    </a:cubicBezTo>
                    <a:cubicBezTo>
                      <a:pt x="16" y="114"/>
                      <a:pt x="16" y="114"/>
                      <a:pt x="16" y="114"/>
                    </a:cubicBezTo>
                    <a:cubicBezTo>
                      <a:pt x="0" y="118"/>
                      <a:pt x="0" y="118"/>
                      <a:pt x="0" y="118"/>
                    </a:cubicBezTo>
                    <a:cubicBezTo>
                      <a:pt x="1" y="119"/>
                      <a:pt x="1" y="119"/>
                      <a:pt x="1" y="119"/>
                    </a:cubicBezTo>
                    <a:cubicBezTo>
                      <a:pt x="16" y="133"/>
                      <a:pt x="16" y="133"/>
                      <a:pt x="16" y="133"/>
                    </a:cubicBezTo>
                    <a:cubicBezTo>
                      <a:pt x="22" y="131"/>
                      <a:pt x="22" y="131"/>
                      <a:pt x="22" y="131"/>
                    </a:cubicBezTo>
                    <a:cubicBezTo>
                      <a:pt x="30" y="154"/>
                      <a:pt x="30" y="154"/>
                      <a:pt x="30" y="154"/>
                    </a:cubicBezTo>
                    <a:cubicBezTo>
                      <a:pt x="30" y="154"/>
                      <a:pt x="36" y="165"/>
                      <a:pt x="38" y="160"/>
                    </a:cubicBezTo>
                    <a:cubicBezTo>
                      <a:pt x="40" y="155"/>
                      <a:pt x="52" y="156"/>
                      <a:pt x="54" y="162"/>
                    </a:cubicBezTo>
                    <a:cubicBezTo>
                      <a:pt x="56" y="168"/>
                      <a:pt x="51" y="177"/>
                      <a:pt x="51" y="177"/>
                    </a:cubicBezTo>
                    <a:cubicBezTo>
                      <a:pt x="56" y="188"/>
                      <a:pt x="56" y="188"/>
                      <a:pt x="56" y="188"/>
                    </a:cubicBezTo>
                    <a:cubicBezTo>
                      <a:pt x="72" y="190"/>
                      <a:pt x="72" y="190"/>
                      <a:pt x="72" y="190"/>
                    </a:cubicBezTo>
                    <a:cubicBezTo>
                      <a:pt x="78" y="197"/>
                      <a:pt x="78" y="197"/>
                      <a:pt x="78" y="197"/>
                    </a:cubicBezTo>
                    <a:cubicBezTo>
                      <a:pt x="94" y="190"/>
                      <a:pt x="94" y="190"/>
                      <a:pt x="94" y="190"/>
                    </a:cubicBezTo>
                    <a:cubicBezTo>
                      <a:pt x="110" y="194"/>
                      <a:pt x="110" y="194"/>
                      <a:pt x="110" y="194"/>
                    </a:cubicBezTo>
                    <a:cubicBezTo>
                      <a:pt x="107" y="200"/>
                      <a:pt x="107" y="200"/>
                      <a:pt x="107" y="200"/>
                    </a:cubicBezTo>
                    <a:cubicBezTo>
                      <a:pt x="100" y="208"/>
                      <a:pt x="100" y="208"/>
                      <a:pt x="100" y="208"/>
                    </a:cubicBezTo>
                    <a:cubicBezTo>
                      <a:pt x="107" y="212"/>
                      <a:pt x="107" y="212"/>
                      <a:pt x="107" y="212"/>
                    </a:cubicBezTo>
                    <a:cubicBezTo>
                      <a:pt x="106" y="218"/>
                      <a:pt x="106" y="218"/>
                      <a:pt x="106" y="218"/>
                    </a:cubicBezTo>
                    <a:cubicBezTo>
                      <a:pt x="113" y="219"/>
                      <a:pt x="113" y="219"/>
                      <a:pt x="113" y="219"/>
                    </a:cubicBezTo>
                    <a:cubicBezTo>
                      <a:pt x="113" y="219"/>
                      <a:pt x="123" y="219"/>
                      <a:pt x="125" y="223"/>
                    </a:cubicBezTo>
                    <a:cubicBezTo>
                      <a:pt x="127" y="227"/>
                      <a:pt x="118" y="232"/>
                      <a:pt x="118" y="236"/>
                    </a:cubicBezTo>
                    <a:cubicBezTo>
                      <a:pt x="118" y="240"/>
                      <a:pt x="135" y="239"/>
                      <a:pt x="135" y="239"/>
                    </a:cubicBezTo>
                    <a:cubicBezTo>
                      <a:pt x="142" y="232"/>
                      <a:pt x="142" y="232"/>
                      <a:pt x="142" y="232"/>
                    </a:cubicBezTo>
                    <a:cubicBezTo>
                      <a:pt x="158" y="239"/>
                      <a:pt x="158" y="239"/>
                      <a:pt x="158" y="239"/>
                    </a:cubicBezTo>
                    <a:cubicBezTo>
                      <a:pt x="158" y="239"/>
                      <a:pt x="167" y="244"/>
                      <a:pt x="180" y="244"/>
                    </a:cubicBezTo>
                    <a:cubicBezTo>
                      <a:pt x="193" y="244"/>
                      <a:pt x="188" y="235"/>
                      <a:pt x="188" y="235"/>
                    </a:cubicBezTo>
                    <a:cubicBezTo>
                      <a:pt x="201" y="240"/>
                      <a:pt x="201" y="240"/>
                      <a:pt x="201" y="240"/>
                    </a:cubicBezTo>
                    <a:cubicBezTo>
                      <a:pt x="214" y="241"/>
                      <a:pt x="214" y="241"/>
                      <a:pt x="214" y="241"/>
                    </a:cubicBezTo>
                    <a:cubicBezTo>
                      <a:pt x="214" y="241"/>
                      <a:pt x="225" y="246"/>
                      <a:pt x="236" y="247"/>
                    </a:cubicBezTo>
                    <a:cubicBezTo>
                      <a:pt x="247" y="248"/>
                      <a:pt x="246" y="232"/>
                      <a:pt x="253" y="230"/>
                    </a:cubicBezTo>
                    <a:cubicBezTo>
                      <a:pt x="260" y="228"/>
                      <a:pt x="266" y="229"/>
                      <a:pt x="266" y="229"/>
                    </a:cubicBezTo>
                    <a:cubicBezTo>
                      <a:pt x="265" y="224"/>
                      <a:pt x="265" y="224"/>
                      <a:pt x="265" y="224"/>
                    </a:cubicBezTo>
                    <a:cubicBezTo>
                      <a:pt x="284" y="226"/>
                      <a:pt x="284" y="226"/>
                      <a:pt x="284" y="226"/>
                    </a:cubicBezTo>
                    <a:cubicBezTo>
                      <a:pt x="284" y="226"/>
                      <a:pt x="281" y="220"/>
                      <a:pt x="290" y="220"/>
                    </a:cubicBezTo>
                    <a:cubicBezTo>
                      <a:pt x="299" y="220"/>
                      <a:pt x="306" y="228"/>
                      <a:pt x="315" y="228"/>
                    </a:cubicBezTo>
                    <a:cubicBezTo>
                      <a:pt x="324" y="228"/>
                      <a:pt x="333" y="230"/>
                      <a:pt x="333" y="230"/>
                    </a:cubicBezTo>
                    <a:cubicBezTo>
                      <a:pt x="333" y="230"/>
                      <a:pt x="336" y="237"/>
                      <a:pt x="341" y="24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29" name="Freeform 250"/>
              <p:cNvSpPr>
                <a:spLocks/>
              </p:cNvSpPr>
              <p:nvPr/>
            </p:nvSpPr>
            <p:spPr bwMode="gray">
              <a:xfrm>
                <a:off x="-4782" y="-15720"/>
                <a:ext cx="409" cy="361"/>
              </a:xfrm>
              <a:custGeom>
                <a:avLst/>
                <a:gdLst>
                  <a:gd name="T0" fmla="*/ 162 w 173"/>
                  <a:gd name="T1" fmla="*/ 51 h 153"/>
                  <a:gd name="T2" fmla="*/ 151 w 173"/>
                  <a:gd name="T3" fmla="*/ 52 h 153"/>
                  <a:gd name="T4" fmla="*/ 151 w 173"/>
                  <a:gd name="T5" fmla="*/ 41 h 153"/>
                  <a:gd name="T6" fmla="*/ 163 w 173"/>
                  <a:gd name="T7" fmla="*/ 22 h 153"/>
                  <a:gd name="T8" fmla="*/ 144 w 173"/>
                  <a:gd name="T9" fmla="*/ 23 h 153"/>
                  <a:gd name="T10" fmla="*/ 141 w 173"/>
                  <a:gd name="T11" fmla="*/ 18 h 153"/>
                  <a:gd name="T12" fmla="*/ 136 w 173"/>
                  <a:gd name="T13" fmla="*/ 19 h 153"/>
                  <a:gd name="T14" fmla="*/ 126 w 173"/>
                  <a:gd name="T15" fmla="*/ 8 h 153"/>
                  <a:gd name="T16" fmla="*/ 109 w 173"/>
                  <a:gd name="T17" fmla="*/ 7 h 153"/>
                  <a:gd name="T18" fmla="*/ 93 w 173"/>
                  <a:gd name="T19" fmla="*/ 8 h 153"/>
                  <a:gd name="T20" fmla="*/ 80 w 173"/>
                  <a:gd name="T21" fmla="*/ 5 h 153"/>
                  <a:gd name="T22" fmla="*/ 71 w 173"/>
                  <a:gd name="T23" fmla="*/ 9 h 153"/>
                  <a:gd name="T24" fmla="*/ 58 w 173"/>
                  <a:gd name="T25" fmla="*/ 2 h 153"/>
                  <a:gd name="T26" fmla="*/ 43 w 173"/>
                  <a:gd name="T27" fmla="*/ 4 h 153"/>
                  <a:gd name="T28" fmla="*/ 28 w 173"/>
                  <a:gd name="T29" fmla="*/ 8 h 153"/>
                  <a:gd name="T30" fmla="*/ 12 w 173"/>
                  <a:gd name="T31" fmla="*/ 1 h 153"/>
                  <a:gd name="T32" fmla="*/ 9 w 173"/>
                  <a:gd name="T33" fmla="*/ 15 h 153"/>
                  <a:gd name="T34" fmla="*/ 0 w 173"/>
                  <a:gd name="T35" fmla="*/ 20 h 153"/>
                  <a:gd name="T36" fmla="*/ 7 w 173"/>
                  <a:gd name="T37" fmla="*/ 27 h 153"/>
                  <a:gd name="T38" fmla="*/ 19 w 173"/>
                  <a:gd name="T39" fmla="*/ 30 h 153"/>
                  <a:gd name="T40" fmla="*/ 18 w 173"/>
                  <a:gd name="T41" fmla="*/ 39 h 153"/>
                  <a:gd name="T42" fmla="*/ 26 w 173"/>
                  <a:gd name="T43" fmla="*/ 43 h 153"/>
                  <a:gd name="T44" fmla="*/ 26 w 173"/>
                  <a:gd name="T45" fmla="*/ 57 h 153"/>
                  <a:gd name="T46" fmla="*/ 37 w 173"/>
                  <a:gd name="T47" fmla="*/ 60 h 153"/>
                  <a:gd name="T48" fmla="*/ 47 w 173"/>
                  <a:gd name="T49" fmla="*/ 80 h 153"/>
                  <a:gd name="T50" fmla="*/ 75 w 173"/>
                  <a:gd name="T51" fmla="*/ 99 h 153"/>
                  <a:gd name="T52" fmla="*/ 81 w 173"/>
                  <a:gd name="T53" fmla="*/ 120 h 153"/>
                  <a:gd name="T54" fmla="*/ 89 w 173"/>
                  <a:gd name="T55" fmla="*/ 121 h 153"/>
                  <a:gd name="T56" fmla="*/ 125 w 173"/>
                  <a:gd name="T57" fmla="*/ 153 h 153"/>
                  <a:gd name="T58" fmla="*/ 138 w 173"/>
                  <a:gd name="T59" fmla="*/ 137 h 153"/>
                  <a:gd name="T60" fmla="*/ 124 w 173"/>
                  <a:gd name="T61" fmla="*/ 128 h 153"/>
                  <a:gd name="T62" fmla="*/ 125 w 173"/>
                  <a:gd name="T63" fmla="*/ 118 h 153"/>
                  <a:gd name="T64" fmla="*/ 130 w 173"/>
                  <a:gd name="T65" fmla="*/ 118 h 153"/>
                  <a:gd name="T66" fmla="*/ 139 w 173"/>
                  <a:gd name="T67" fmla="*/ 103 h 153"/>
                  <a:gd name="T68" fmla="*/ 150 w 173"/>
                  <a:gd name="T69" fmla="*/ 104 h 153"/>
                  <a:gd name="T70" fmla="*/ 150 w 173"/>
                  <a:gd name="T71" fmla="*/ 89 h 153"/>
                  <a:gd name="T72" fmla="*/ 171 w 173"/>
                  <a:gd name="T73" fmla="*/ 86 h 153"/>
                  <a:gd name="T74" fmla="*/ 159 w 173"/>
                  <a:gd name="T75" fmla="*/ 66 h 153"/>
                  <a:gd name="T76" fmla="*/ 173 w 173"/>
                  <a:gd name="T77" fmla="*/ 64 h 153"/>
                  <a:gd name="T78" fmla="*/ 162 w 173"/>
                  <a:gd name="T79"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 h="153">
                    <a:moveTo>
                      <a:pt x="162" y="51"/>
                    </a:moveTo>
                    <a:cubicBezTo>
                      <a:pt x="155" y="49"/>
                      <a:pt x="151" y="52"/>
                      <a:pt x="151" y="52"/>
                    </a:cubicBezTo>
                    <a:cubicBezTo>
                      <a:pt x="151" y="41"/>
                      <a:pt x="151" y="41"/>
                      <a:pt x="151" y="41"/>
                    </a:cubicBezTo>
                    <a:cubicBezTo>
                      <a:pt x="151" y="41"/>
                      <a:pt x="163" y="27"/>
                      <a:pt x="163" y="22"/>
                    </a:cubicBezTo>
                    <a:cubicBezTo>
                      <a:pt x="163" y="17"/>
                      <a:pt x="144" y="23"/>
                      <a:pt x="144" y="23"/>
                    </a:cubicBezTo>
                    <a:cubicBezTo>
                      <a:pt x="141" y="18"/>
                      <a:pt x="141" y="18"/>
                      <a:pt x="141" y="18"/>
                    </a:cubicBezTo>
                    <a:cubicBezTo>
                      <a:pt x="136" y="19"/>
                      <a:pt x="136" y="19"/>
                      <a:pt x="136" y="19"/>
                    </a:cubicBezTo>
                    <a:cubicBezTo>
                      <a:pt x="126" y="8"/>
                      <a:pt x="126" y="8"/>
                      <a:pt x="126" y="8"/>
                    </a:cubicBezTo>
                    <a:cubicBezTo>
                      <a:pt x="126" y="8"/>
                      <a:pt x="115" y="8"/>
                      <a:pt x="109" y="7"/>
                    </a:cubicBezTo>
                    <a:cubicBezTo>
                      <a:pt x="103" y="6"/>
                      <a:pt x="96" y="8"/>
                      <a:pt x="93" y="8"/>
                    </a:cubicBezTo>
                    <a:cubicBezTo>
                      <a:pt x="90" y="8"/>
                      <a:pt x="80" y="5"/>
                      <a:pt x="80" y="5"/>
                    </a:cubicBezTo>
                    <a:cubicBezTo>
                      <a:pt x="71" y="9"/>
                      <a:pt x="71" y="9"/>
                      <a:pt x="71" y="9"/>
                    </a:cubicBezTo>
                    <a:cubicBezTo>
                      <a:pt x="58" y="2"/>
                      <a:pt x="58" y="2"/>
                      <a:pt x="58" y="2"/>
                    </a:cubicBezTo>
                    <a:cubicBezTo>
                      <a:pt x="43" y="4"/>
                      <a:pt x="43" y="4"/>
                      <a:pt x="43" y="4"/>
                    </a:cubicBezTo>
                    <a:cubicBezTo>
                      <a:pt x="28" y="8"/>
                      <a:pt x="28" y="8"/>
                      <a:pt x="28" y="8"/>
                    </a:cubicBezTo>
                    <a:cubicBezTo>
                      <a:pt x="28" y="8"/>
                      <a:pt x="16" y="0"/>
                      <a:pt x="12" y="1"/>
                    </a:cubicBezTo>
                    <a:cubicBezTo>
                      <a:pt x="8" y="2"/>
                      <a:pt x="9" y="15"/>
                      <a:pt x="9" y="15"/>
                    </a:cubicBezTo>
                    <a:cubicBezTo>
                      <a:pt x="0" y="20"/>
                      <a:pt x="0" y="20"/>
                      <a:pt x="0" y="20"/>
                    </a:cubicBezTo>
                    <a:cubicBezTo>
                      <a:pt x="7" y="27"/>
                      <a:pt x="7" y="27"/>
                      <a:pt x="7" y="27"/>
                    </a:cubicBezTo>
                    <a:cubicBezTo>
                      <a:pt x="19" y="30"/>
                      <a:pt x="19" y="30"/>
                      <a:pt x="19" y="30"/>
                    </a:cubicBezTo>
                    <a:cubicBezTo>
                      <a:pt x="18" y="39"/>
                      <a:pt x="18" y="39"/>
                      <a:pt x="18" y="39"/>
                    </a:cubicBezTo>
                    <a:cubicBezTo>
                      <a:pt x="18" y="39"/>
                      <a:pt x="23" y="39"/>
                      <a:pt x="26" y="43"/>
                    </a:cubicBezTo>
                    <a:cubicBezTo>
                      <a:pt x="29" y="47"/>
                      <a:pt x="26" y="57"/>
                      <a:pt x="26" y="57"/>
                    </a:cubicBezTo>
                    <a:cubicBezTo>
                      <a:pt x="37" y="60"/>
                      <a:pt x="37" y="60"/>
                      <a:pt x="37" y="60"/>
                    </a:cubicBezTo>
                    <a:cubicBezTo>
                      <a:pt x="47" y="80"/>
                      <a:pt x="47" y="80"/>
                      <a:pt x="47" y="80"/>
                    </a:cubicBezTo>
                    <a:cubicBezTo>
                      <a:pt x="47" y="80"/>
                      <a:pt x="51" y="84"/>
                      <a:pt x="75" y="99"/>
                    </a:cubicBezTo>
                    <a:cubicBezTo>
                      <a:pt x="90" y="108"/>
                      <a:pt x="86" y="116"/>
                      <a:pt x="81" y="120"/>
                    </a:cubicBezTo>
                    <a:cubicBezTo>
                      <a:pt x="89" y="121"/>
                      <a:pt x="89" y="121"/>
                      <a:pt x="89" y="121"/>
                    </a:cubicBezTo>
                    <a:cubicBezTo>
                      <a:pt x="89" y="121"/>
                      <a:pt x="116" y="148"/>
                      <a:pt x="125" y="153"/>
                    </a:cubicBezTo>
                    <a:cubicBezTo>
                      <a:pt x="138" y="137"/>
                      <a:pt x="138" y="137"/>
                      <a:pt x="138" y="137"/>
                    </a:cubicBezTo>
                    <a:cubicBezTo>
                      <a:pt x="138" y="137"/>
                      <a:pt x="127" y="131"/>
                      <a:pt x="124" y="128"/>
                    </a:cubicBezTo>
                    <a:cubicBezTo>
                      <a:pt x="121" y="125"/>
                      <a:pt x="125" y="118"/>
                      <a:pt x="125" y="118"/>
                    </a:cubicBezTo>
                    <a:cubicBezTo>
                      <a:pt x="130" y="118"/>
                      <a:pt x="130" y="118"/>
                      <a:pt x="130" y="118"/>
                    </a:cubicBezTo>
                    <a:cubicBezTo>
                      <a:pt x="130" y="118"/>
                      <a:pt x="136" y="107"/>
                      <a:pt x="139" y="103"/>
                    </a:cubicBezTo>
                    <a:cubicBezTo>
                      <a:pt x="142" y="99"/>
                      <a:pt x="150" y="104"/>
                      <a:pt x="150" y="104"/>
                    </a:cubicBezTo>
                    <a:cubicBezTo>
                      <a:pt x="150" y="89"/>
                      <a:pt x="150" y="89"/>
                      <a:pt x="150" y="89"/>
                    </a:cubicBezTo>
                    <a:cubicBezTo>
                      <a:pt x="150" y="89"/>
                      <a:pt x="169" y="93"/>
                      <a:pt x="171" y="86"/>
                    </a:cubicBezTo>
                    <a:cubicBezTo>
                      <a:pt x="173" y="79"/>
                      <a:pt x="159" y="66"/>
                      <a:pt x="159" y="66"/>
                    </a:cubicBezTo>
                    <a:cubicBezTo>
                      <a:pt x="173" y="64"/>
                      <a:pt x="173" y="64"/>
                      <a:pt x="173" y="64"/>
                    </a:cubicBezTo>
                    <a:cubicBezTo>
                      <a:pt x="173" y="64"/>
                      <a:pt x="169" y="53"/>
                      <a:pt x="162" y="5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0" name="Freeform 251"/>
              <p:cNvSpPr>
                <a:spLocks/>
              </p:cNvSpPr>
              <p:nvPr/>
            </p:nvSpPr>
            <p:spPr bwMode="gray">
              <a:xfrm>
                <a:off x="-4980" y="-15876"/>
                <a:ext cx="581" cy="439"/>
              </a:xfrm>
              <a:custGeom>
                <a:avLst/>
                <a:gdLst>
                  <a:gd name="T0" fmla="*/ 232 w 246"/>
                  <a:gd name="T1" fmla="*/ 77 h 186"/>
                  <a:gd name="T2" fmla="*/ 228 w 246"/>
                  <a:gd name="T3" fmla="*/ 65 h 186"/>
                  <a:gd name="T4" fmla="*/ 226 w 246"/>
                  <a:gd name="T5" fmla="*/ 52 h 186"/>
                  <a:gd name="T6" fmla="*/ 217 w 246"/>
                  <a:gd name="T7" fmla="*/ 32 h 186"/>
                  <a:gd name="T8" fmla="*/ 183 w 246"/>
                  <a:gd name="T9" fmla="*/ 41 h 186"/>
                  <a:gd name="T10" fmla="*/ 168 w 246"/>
                  <a:gd name="T11" fmla="*/ 34 h 186"/>
                  <a:gd name="T12" fmla="*/ 139 w 246"/>
                  <a:gd name="T13" fmla="*/ 13 h 186"/>
                  <a:gd name="T14" fmla="*/ 112 w 246"/>
                  <a:gd name="T15" fmla="*/ 2 h 186"/>
                  <a:gd name="T16" fmla="*/ 93 w 246"/>
                  <a:gd name="T17" fmla="*/ 14 h 186"/>
                  <a:gd name="T18" fmla="*/ 87 w 246"/>
                  <a:gd name="T19" fmla="*/ 31 h 186"/>
                  <a:gd name="T20" fmla="*/ 70 w 246"/>
                  <a:gd name="T21" fmla="*/ 40 h 186"/>
                  <a:gd name="T22" fmla="*/ 59 w 246"/>
                  <a:gd name="T23" fmla="*/ 53 h 186"/>
                  <a:gd name="T24" fmla="*/ 40 w 246"/>
                  <a:gd name="T25" fmla="*/ 45 h 186"/>
                  <a:gd name="T26" fmla="*/ 22 w 246"/>
                  <a:gd name="T27" fmla="*/ 54 h 186"/>
                  <a:gd name="T28" fmla="*/ 14 w 246"/>
                  <a:gd name="T29" fmla="*/ 57 h 186"/>
                  <a:gd name="T30" fmla="*/ 1 w 246"/>
                  <a:gd name="T31" fmla="*/ 67 h 186"/>
                  <a:gd name="T32" fmla="*/ 31 w 246"/>
                  <a:gd name="T33" fmla="*/ 70 h 186"/>
                  <a:gd name="T34" fmla="*/ 54 w 246"/>
                  <a:gd name="T35" fmla="*/ 87 h 186"/>
                  <a:gd name="T36" fmla="*/ 68 w 246"/>
                  <a:gd name="T37" fmla="*/ 123 h 186"/>
                  <a:gd name="T38" fmla="*/ 98 w 246"/>
                  <a:gd name="T39" fmla="*/ 161 h 186"/>
                  <a:gd name="T40" fmla="*/ 146 w 246"/>
                  <a:gd name="T41" fmla="*/ 171 h 186"/>
                  <a:gd name="T42" fmla="*/ 165 w 246"/>
                  <a:gd name="T43" fmla="*/ 186 h 186"/>
                  <a:gd name="T44" fmla="*/ 131 w 246"/>
                  <a:gd name="T45" fmla="*/ 146 h 186"/>
                  <a:gd name="T46" fmla="*/ 110 w 246"/>
                  <a:gd name="T47" fmla="*/ 123 h 186"/>
                  <a:gd name="T48" fmla="*/ 102 w 246"/>
                  <a:gd name="T49" fmla="*/ 105 h 186"/>
                  <a:gd name="T50" fmla="*/ 91 w 246"/>
                  <a:gd name="T51" fmla="*/ 93 h 186"/>
                  <a:gd name="T52" fmla="*/ 93 w 246"/>
                  <a:gd name="T53" fmla="*/ 81 h 186"/>
                  <a:gd name="T54" fmla="*/ 112 w 246"/>
                  <a:gd name="T55" fmla="*/ 74 h 186"/>
                  <a:gd name="T56" fmla="*/ 142 w 246"/>
                  <a:gd name="T57" fmla="*/ 68 h 186"/>
                  <a:gd name="T58" fmla="*/ 164 w 246"/>
                  <a:gd name="T59" fmla="*/ 71 h 186"/>
                  <a:gd name="T60" fmla="*/ 193 w 246"/>
                  <a:gd name="T61" fmla="*/ 73 h 186"/>
                  <a:gd name="T62" fmla="*/ 220 w 246"/>
                  <a:gd name="T63" fmla="*/ 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86">
                    <a:moveTo>
                      <a:pt x="230" y="84"/>
                    </a:moveTo>
                    <a:cubicBezTo>
                      <a:pt x="232" y="77"/>
                      <a:pt x="232" y="77"/>
                      <a:pt x="232" y="77"/>
                    </a:cubicBezTo>
                    <a:cubicBezTo>
                      <a:pt x="232" y="77"/>
                      <a:pt x="246" y="74"/>
                      <a:pt x="245" y="71"/>
                    </a:cubicBezTo>
                    <a:cubicBezTo>
                      <a:pt x="244" y="68"/>
                      <a:pt x="228" y="65"/>
                      <a:pt x="228" y="65"/>
                    </a:cubicBezTo>
                    <a:cubicBezTo>
                      <a:pt x="231" y="53"/>
                      <a:pt x="231" y="53"/>
                      <a:pt x="231" y="53"/>
                    </a:cubicBezTo>
                    <a:cubicBezTo>
                      <a:pt x="226" y="52"/>
                      <a:pt x="226" y="52"/>
                      <a:pt x="226" y="52"/>
                    </a:cubicBezTo>
                    <a:cubicBezTo>
                      <a:pt x="222" y="34"/>
                      <a:pt x="222" y="34"/>
                      <a:pt x="222" y="34"/>
                    </a:cubicBezTo>
                    <a:cubicBezTo>
                      <a:pt x="217" y="32"/>
                      <a:pt x="217" y="32"/>
                      <a:pt x="217" y="32"/>
                    </a:cubicBezTo>
                    <a:cubicBezTo>
                      <a:pt x="211" y="38"/>
                      <a:pt x="211" y="38"/>
                      <a:pt x="211" y="38"/>
                    </a:cubicBezTo>
                    <a:cubicBezTo>
                      <a:pt x="183" y="41"/>
                      <a:pt x="183" y="41"/>
                      <a:pt x="183" y="41"/>
                    </a:cubicBezTo>
                    <a:cubicBezTo>
                      <a:pt x="180" y="34"/>
                      <a:pt x="180" y="34"/>
                      <a:pt x="180" y="34"/>
                    </a:cubicBezTo>
                    <a:cubicBezTo>
                      <a:pt x="168" y="34"/>
                      <a:pt x="168" y="34"/>
                      <a:pt x="168" y="34"/>
                    </a:cubicBezTo>
                    <a:cubicBezTo>
                      <a:pt x="159" y="30"/>
                      <a:pt x="159" y="30"/>
                      <a:pt x="159" y="30"/>
                    </a:cubicBezTo>
                    <a:cubicBezTo>
                      <a:pt x="159" y="30"/>
                      <a:pt x="141" y="16"/>
                      <a:pt x="139" y="13"/>
                    </a:cubicBezTo>
                    <a:cubicBezTo>
                      <a:pt x="137" y="10"/>
                      <a:pt x="125" y="0"/>
                      <a:pt x="125" y="0"/>
                    </a:cubicBezTo>
                    <a:cubicBezTo>
                      <a:pt x="112" y="2"/>
                      <a:pt x="112" y="2"/>
                      <a:pt x="112" y="2"/>
                    </a:cubicBezTo>
                    <a:cubicBezTo>
                      <a:pt x="112" y="2"/>
                      <a:pt x="115" y="6"/>
                      <a:pt x="109" y="10"/>
                    </a:cubicBezTo>
                    <a:cubicBezTo>
                      <a:pt x="103" y="14"/>
                      <a:pt x="93" y="14"/>
                      <a:pt x="93" y="14"/>
                    </a:cubicBezTo>
                    <a:cubicBezTo>
                      <a:pt x="93" y="14"/>
                      <a:pt x="84" y="14"/>
                      <a:pt x="84" y="18"/>
                    </a:cubicBezTo>
                    <a:cubicBezTo>
                      <a:pt x="84" y="22"/>
                      <a:pt x="87" y="31"/>
                      <a:pt x="87" y="31"/>
                    </a:cubicBezTo>
                    <a:cubicBezTo>
                      <a:pt x="80" y="39"/>
                      <a:pt x="80" y="39"/>
                      <a:pt x="80" y="39"/>
                    </a:cubicBezTo>
                    <a:cubicBezTo>
                      <a:pt x="70" y="40"/>
                      <a:pt x="70" y="40"/>
                      <a:pt x="70" y="40"/>
                    </a:cubicBezTo>
                    <a:cubicBezTo>
                      <a:pt x="70" y="40"/>
                      <a:pt x="74" y="51"/>
                      <a:pt x="69" y="53"/>
                    </a:cubicBezTo>
                    <a:cubicBezTo>
                      <a:pt x="64" y="55"/>
                      <a:pt x="59" y="53"/>
                      <a:pt x="59" y="53"/>
                    </a:cubicBezTo>
                    <a:cubicBezTo>
                      <a:pt x="59" y="53"/>
                      <a:pt x="52" y="54"/>
                      <a:pt x="46" y="53"/>
                    </a:cubicBezTo>
                    <a:cubicBezTo>
                      <a:pt x="40" y="52"/>
                      <a:pt x="40" y="45"/>
                      <a:pt x="40" y="45"/>
                    </a:cubicBezTo>
                    <a:cubicBezTo>
                      <a:pt x="34" y="53"/>
                      <a:pt x="34" y="53"/>
                      <a:pt x="34" y="53"/>
                    </a:cubicBezTo>
                    <a:cubicBezTo>
                      <a:pt x="22" y="54"/>
                      <a:pt x="22" y="54"/>
                      <a:pt x="22" y="54"/>
                    </a:cubicBezTo>
                    <a:cubicBezTo>
                      <a:pt x="16" y="48"/>
                      <a:pt x="16" y="48"/>
                      <a:pt x="16" y="48"/>
                    </a:cubicBezTo>
                    <a:cubicBezTo>
                      <a:pt x="14" y="57"/>
                      <a:pt x="14" y="57"/>
                      <a:pt x="14" y="57"/>
                    </a:cubicBezTo>
                    <a:cubicBezTo>
                      <a:pt x="5" y="58"/>
                      <a:pt x="5" y="58"/>
                      <a:pt x="5" y="58"/>
                    </a:cubicBezTo>
                    <a:cubicBezTo>
                      <a:pt x="3" y="62"/>
                      <a:pt x="1" y="67"/>
                      <a:pt x="1" y="67"/>
                    </a:cubicBezTo>
                    <a:cubicBezTo>
                      <a:pt x="1" y="67"/>
                      <a:pt x="0" y="97"/>
                      <a:pt x="8" y="88"/>
                    </a:cubicBezTo>
                    <a:cubicBezTo>
                      <a:pt x="16" y="79"/>
                      <a:pt x="27" y="64"/>
                      <a:pt x="31" y="70"/>
                    </a:cubicBezTo>
                    <a:cubicBezTo>
                      <a:pt x="35" y="76"/>
                      <a:pt x="35" y="91"/>
                      <a:pt x="35" y="91"/>
                    </a:cubicBezTo>
                    <a:cubicBezTo>
                      <a:pt x="54" y="87"/>
                      <a:pt x="54" y="87"/>
                      <a:pt x="54" y="87"/>
                    </a:cubicBezTo>
                    <a:cubicBezTo>
                      <a:pt x="54" y="87"/>
                      <a:pt x="48" y="107"/>
                      <a:pt x="60" y="111"/>
                    </a:cubicBezTo>
                    <a:cubicBezTo>
                      <a:pt x="72" y="115"/>
                      <a:pt x="68" y="123"/>
                      <a:pt x="68" y="123"/>
                    </a:cubicBezTo>
                    <a:cubicBezTo>
                      <a:pt x="97" y="144"/>
                      <a:pt x="97" y="144"/>
                      <a:pt x="97" y="144"/>
                    </a:cubicBezTo>
                    <a:cubicBezTo>
                      <a:pt x="98" y="161"/>
                      <a:pt x="98" y="161"/>
                      <a:pt x="98" y="161"/>
                    </a:cubicBezTo>
                    <a:cubicBezTo>
                      <a:pt x="125" y="162"/>
                      <a:pt x="125" y="162"/>
                      <a:pt x="125" y="162"/>
                    </a:cubicBezTo>
                    <a:cubicBezTo>
                      <a:pt x="125" y="162"/>
                      <a:pt x="142" y="163"/>
                      <a:pt x="146" y="171"/>
                    </a:cubicBezTo>
                    <a:cubicBezTo>
                      <a:pt x="146" y="171"/>
                      <a:pt x="142" y="180"/>
                      <a:pt x="148" y="184"/>
                    </a:cubicBezTo>
                    <a:cubicBezTo>
                      <a:pt x="165" y="186"/>
                      <a:pt x="165" y="186"/>
                      <a:pt x="165" y="186"/>
                    </a:cubicBezTo>
                    <a:cubicBezTo>
                      <a:pt x="170" y="182"/>
                      <a:pt x="174" y="174"/>
                      <a:pt x="159" y="165"/>
                    </a:cubicBezTo>
                    <a:cubicBezTo>
                      <a:pt x="135" y="150"/>
                      <a:pt x="131" y="146"/>
                      <a:pt x="131" y="146"/>
                    </a:cubicBezTo>
                    <a:cubicBezTo>
                      <a:pt x="121" y="126"/>
                      <a:pt x="121" y="126"/>
                      <a:pt x="121" y="126"/>
                    </a:cubicBezTo>
                    <a:cubicBezTo>
                      <a:pt x="110" y="123"/>
                      <a:pt x="110" y="123"/>
                      <a:pt x="110" y="123"/>
                    </a:cubicBezTo>
                    <a:cubicBezTo>
                      <a:pt x="110" y="123"/>
                      <a:pt x="113" y="113"/>
                      <a:pt x="110" y="109"/>
                    </a:cubicBezTo>
                    <a:cubicBezTo>
                      <a:pt x="107" y="105"/>
                      <a:pt x="102" y="105"/>
                      <a:pt x="102" y="105"/>
                    </a:cubicBezTo>
                    <a:cubicBezTo>
                      <a:pt x="103" y="96"/>
                      <a:pt x="103" y="96"/>
                      <a:pt x="103" y="96"/>
                    </a:cubicBezTo>
                    <a:cubicBezTo>
                      <a:pt x="91" y="93"/>
                      <a:pt x="91" y="93"/>
                      <a:pt x="91" y="93"/>
                    </a:cubicBezTo>
                    <a:cubicBezTo>
                      <a:pt x="84" y="86"/>
                      <a:pt x="84" y="86"/>
                      <a:pt x="84" y="86"/>
                    </a:cubicBezTo>
                    <a:cubicBezTo>
                      <a:pt x="93" y="81"/>
                      <a:pt x="93" y="81"/>
                      <a:pt x="93" y="81"/>
                    </a:cubicBezTo>
                    <a:cubicBezTo>
                      <a:pt x="93" y="81"/>
                      <a:pt x="92" y="68"/>
                      <a:pt x="96" y="67"/>
                    </a:cubicBezTo>
                    <a:cubicBezTo>
                      <a:pt x="100" y="66"/>
                      <a:pt x="112" y="74"/>
                      <a:pt x="112" y="74"/>
                    </a:cubicBezTo>
                    <a:cubicBezTo>
                      <a:pt x="127" y="70"/>
                      <a:pt x="127" y="70"/>
                      <a:pt x="127" y="70"/>
                    </a:cubicBezTo>
                    <a:cubicBezTo>
                      <a:pt x="142" y="68"/>
                      <a:pt x="142" y="68"/>
                      <a:pt x="142" y="68"/>
                    </a:cubicBezTo>
                    <a:cubicBezTo>
                      <a:pt x="155" y="75"/>
                      <a:pt x="155" y="75"/>
                      <a:pt x="155" y="75"/>
                    </a:cubicBezTo>
                    <a:cubicBezTo>
                      <a:pt x="164" y="71"/>
                      <a:pt x="164" y="71"/>
                      <a:pt x="164" y="71"/>
                    </a:cubicBezTo>
                    <a:cubicBezTo>
                      <a:pt x="164" y="71"/>
                      <a:pt x="174" y="74"/>
                      <a:pt x="177" y="74"/>
                    </a:cubicBezTo>
                    <a:cubicBezTo>
                      <a:pt x="180" y="74"/>
                      <a:pt x="187" y="72"/>
                      <a:pt x="193" y="73"/>
                    </a:cubicBezTo>
                    <a:cubicBezTo>
                      <a:pt x="199" y="74"/>
                      <a:pt x="210" y="74"/>
                      <a:pt x="210" y="74"/>
                    </a:cubicBezTo>
                    <a:cubicBezTo>
                      <a:pt x="220" y="85"/>
                      <a:pt x="220" y="85"/>
                      <a:pt x="220" y="85"/>
                    </a:cubicBezTo>
                    <a:lnTo>
                      <a:pt x="230" y="8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1" name="Freeform 252"/>
              <p:cNvSpPr>
                <a:spLocks/>
              </p:cNvSpPr>
              <p:nvPr/>
            </p:nvSpPr>
            <p:spPr bwMode="gray">
              <a:xfrm>
                <a:off x="-5011" y="-15928"/>
                <a:ext cx="326" cy="189"/>
              </a:xfrm>
              <a:custGeom>
                <a:avLst/>
                <a:gdLst>
                  <a:gd name="T0" fmla="*/ 18 w 138"/>
                  <a:gd name="T1" fmla="*/ 80 h 80"/>
                  <a:gd name="T2" fmla="*/ 27 w 138"/>
                  <a:gd name="T3" fmla="*/ 79 h 80"/>
                  <a:gd name="T4" fmla="*/ 29 w 138"/>
                  <a:gd name="T5" fmla="*/ 70 h 80"/>
                  <a:gd name="T6" fmla="*/ 35 w 138"/>
                  <a:gd name="T7" fmla="*/ 76 h 80"/>
                  <a:gd name="T8" fmla="*/ 47 w 138"/>
                  <a:gd name="T9" fmla="*/ 75 h 80"/>
                  <a:gd name="T10" fmla="*/ 53 w 138"/>
                  <a:gd name="T11" fmla="*/ 67 h 80"/>
                  <a:gd name="T12" fmla="*/ 59 w 138"/>
                  <a:gd name="T13" fmla="*/ 75 h 80"/>
                  <a:gd name="T14" fmla="*/ 72 w 138"/>
                  <a:gd name="T15" fmla="*/ 75 h 80"/>
                  <a:gd name="T16" fmla="*/ 82 w 138"/>
                  <a:gd name="T17" fmla="*/ 75 h 80"/>
                  <a:gd name="T18" fmla="*/ 83 w 138"/>
                  <a:gd name="T19" fmla="*/ 62 h 80"/>
                  <a:gd name="T20" fmla="*/ 93 w 138"/>
                  <a:gd name="T21" fmla="*/ 61 h 80"/>
                  <a:gd name="T22" fmla="*/ 100 w 138"/>
                  <a:gd name="T23" fmla="*/ 53 h 80"/>
                  <a:gd name="T24" fmla="*/ 97 w 138"/>
                  <a:gd name="T25" fmla="*/ 40 h 80"/>
                  <a:gd name="T26" fmla="*/ 106 w 138"/>
                  <a:gd name="T27" fmla="*/ 36 h 80"/>
                  <a:gd name="T28" fmla="*/ 122 w 138"/>
                  <a:gd name="T29" fmla="*/ 32 h 80"/>
                  <a:gd name="T30" fmla="*/ 125 w 138"/>
                  <a:gd name="T31" fmla="*/ 24 h 80"/>
                  <a:gd name="T32" fmla="*/ 138 w 138"/>
                  <a:gd name="T33" fmla="*/ 22 h 80"/>
                  <a:gd name="T34" fmla="*/ 128 w 138"/>
                  <a:gd name="T35" fmla="*/ 15 h 80"/>
                  <a:gd name="T36" fmla="*/ 125 w 138"/>
                  <a:gd name="T37" fmla="*/ 5 h 80"/>
                  <a:gd name="T38" fmla="*/ 118 w 138"/>
                  <a:gd name="T39" fmla="*/ 0 h 80"/>
                  <a:gd name="T40" fmla="*/ 115 w 138"/>
                  <a:gd name="T41" fmla="*/ 8 h 80"/>
                  <a:gd name="T42" fmla="*/ 113 w 138"/>
                  <a:gd name="T43" fmla="*/ 20 h 80"/>
                  <a:gd name="T44" fmla="*/ 97 w 138"/>
                  <a:gd name="T45" fmla="*/ 15 h 80"/>
                  <a:gd name="T46" fmla="*/ 90 w 138"/>
                  <a:gd name="T47" fmla="*/ 19 h 80"/>
                  <a:gd name="T48" fmla="*/ 57 w 138"/>
                  <a:gd name="T49" fmla="*/ 18 h 80"/>
                  <a:gd name="T50" fmla="*/ 50 w 138"/>
                  <a:gd name="T51" fmla="*/ 27 h 80"/>
                  <a:gd name="T52" fmla="*/ 35 w 138"/>
                  <a:gd name="T53" fmla="*/ 25 h 80"/>
                  <a:gd name="T54" fmla="*/ 26 w 138"/>
                  <a:gd name="T55" fmla="*/ 21 h 80"/>
                  <a:gd name="T56" fmla="*/ 14 w 138"/>
                  <a:gd name="T57" fmla="*/ 25 h 80"/>
                  <a:gd name="T58" fmla="*/ 5 w 138"/>
                  <a:gd name="T59" fmla="*/ 25 h 80"/>
                  <a:gd name="T60" fmla="*/ 0 w 138"/>
                  <a:gd name="T61" fmla="*/ 34 h 80"/>
                  <a:gd name="T62" fmla="*/ 8 w 138"/>
                  <a:gd name="T63" fmla="*/ 37 h 80"/>
                  <a:gd name="T64" fmla="*/ 3 w 138"/>
                  <a:gd name="T65" fmla="*/ 62 h 80"/>
                  <a:gd name="T66" fmla="*/ 23 w 138"/>
                  <a:gd name="T67" fmla="*/ 70 h 80"/>
                  <a:gd name="T68" fmla="*/ 18 w 138"/>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80">
                    <a:moveTo>
                      <a:pt x="18" y="80"/>
                    </a:moveTo>
                    <a:cubicBezTo>
                      <a:pt x="27" y="79"/>
                      <a:pt x="27" y="79"/>
                      <a:pt x="27" y="79"/>
                    </a:cubicBezTo>
                    <a:cubicBezTo>
                      <a:pt x="29" y="70"/>
                      <a:pt x="29" y="70"/>
                      <a:pt x="29" y="70"/>
                    </a:cubicBezTo>
                    <a:cubicBezTo>
                      <a:pt x="35" y="76"/>
                      <a:pt x="35" y="76"/>
                      <a:pt x="35" y="76"/>
                    </a:cubicBezTo>
                    <a:cubicBezTo>
                      <a:pt x="47" y="75"/>
                      <a:pt x="47" y="75"/>
                      <a:pt x="47" y="75"/>
                    </a:cubicBezTo>
                    <a:cubicBezTo>
                      <a:pt x="53" y="67"/>
                      <a:pt x="53" y="67"/>
                      <a:pt x="53" y="67"/>
                    </a:cubicBezTo>
                    <a:cubicBezTo>
                      <a:pt x="53" y="67"/>
                      <a:pt x="53" y="74"/>
                      <a:pt x="59" y="75"/>
                    </a:cubicBezTo>
                    <a:cubicBezTo>
                      <a:pt x="65" y="76"/>
                      <a:pt x="72" y="75"/>
                      <a:pt x="72" y="75"/>
                    </a:cubicBezTo>
                    <a:cubicBezTo>
                      <a:pt x="72" y="75"/>
                      <a:pt x="77" y="77"/>
                      <a:pt x="82" y="75"/>
                    </a:cubicBezTo>
                    <a:cubicBezTo>
                      <a:pt x="87" y="73"/>
                      <a:pt x="83" y="62"/>
                      <a:pt x="83" y="62"/>
                    </a:cubicBezTo>
                    <a:cubicBezTo>
                      <a:pt x="93" y="61"/>
                      <a:pt x="93" y="61"/>
                      <a:pt x="93" y="61"/>
                    </a:cubicBezTo>
                    <a:cubicBezTo>
                      <a:pt x="100" y="53"/>
                      <a:pt x="100" y="53"/>
                      <a:pt x="100" y="53"/>
                    </a:cubicBezTo>
                    <a:cubicBezTo>
                      <a:pt x="100" y="53"/>
                      <a:pt x="97" y="44"/>
                      <a:pt x="97" y="40"/>
                    </a:cubicBezTo>
                    <a:cubicBezTo>
                      <a:pt x="97" y="36"/>
                      <a:pt x="106" y="36"/>
                      <a:pt x="106" y="36"/>
                    </a:cubicBezTo>
                    <a:cubicBezTo>
                      <a:pt x="106" y="36"/>
                      <a:pt x="116" y="36"/>
                      <a:pt x="122" y="32"/>
                    </a:cubicBezTo>
                    <a:cubicBezTo>
                      <a:pt x="128" y="28"/>
                      <a:pt x="125" y="24"/>
                      <a:pt x="125" y="24"/>
                    </a:cubicBezTo>
                    <a:cubicBezTo>
                      <a:pt x="138" y="22"/>
                      <a:pt x="138" y="22"/>
                      <a:pt x="138" y="22"/>
                    </a:cubicBezTo>
                    <a:cubicBezTo>
                      <a:pt x="128" y="15"/>
                      <a:pt x="128" y="15"/>
                      <a:pt x="128" y="15"/>
                    </a:cubicBezTo>
                    <a:cubicBezTo>
                      <a:pt x="125" y="5"/>
                      <a:pt x="125" y="5"/>
                      <a:pt x="125" y="5"/>
                    </a:cubicBezTo>
                    <a:cubicBezTo>
                      <a:pt x="118" y="0"/>
                      <a:pt x="118" y="0"/>
                      <a:pt x="118" y="0"/>
                    </a:cubicBezTo>
                    <a:cubicBezTo>
                      <a:pt x="115" y="8"/>
                      <a:pt x="115" y="8"/>
                      <a:pt x="115" y="8"/>
                    </a:cubicBezTo>
                    <a:cubicBezTo>
                      <a:pt x="113" y="20"/>
                      <a:pt x="113" y="20"/>
                      <a:pt x="113" y="20"/>
                    </a:cubicBezTo>
                    <a:cubicBezTo>
                      <a:pt x="97" y="15"/>
                      <a:pt x="97" y="15"/>
                      <a:pt x="97" y="15"/>
                    </a:cubicBezTo>
                    <a:cubicBezTo>
                      <a:pt x="90" y="19"/>
                      <a:pt x="90" y="19"/>
                      <a:pt x="90" y="19"/>
                    </a:cubicBezTo>
                    <a:cubicBezTo>
                      <a:pt x="57" y="18"/>
                      <a:pt x="57" y="18"/>
                      <a:pt x="57" y="18"/>
                    </a:cubicBezTo>
                    <a:cubicBezTo>
                      <a:pt x="57" y="18"/>
                      <a:pt x="57" y="27"/>
                      <a:pt x="50" y="27"/>
                    </a:cubicBezTo>
                    <a:cubicBezTo>
                      <a:pt x="43" y="27"/>
                      <a:pt x="35" y="25"/>
                      <a:pt x="35" y="25"/>
                    </a:cubicBezTo>
                    <a:cubicBezTo>
                      <a:pt x="35" y="25"/>
                      <a:pt x="29" y="21"/>
                      <a:pt x="26" y="21"/>
                    </a:cubicBezTo>
                    <a:cubicBezTo>
                      <a:pt x="23" y="21"/>
                      <a:pt x="14" y="25"/>
                      <a:pt x="14" y="25"/>
                    </a:cubicBezTo>
                    <a:cubicBezTo>
                      <a:pt x="5" y="25"/>
                      <a:pt x="5" y="25"/>
                      <a:pt x="5" y="25"/>
                    </a:cubicBezTo>
                    <a:cubicBezTo>
                      <a:pt x="4" y="30"/>
                      <a:pt x="0" y="34"/>
                      <a:pt x="0" y="34"/>
                    </a:cubicBezTo>
                    <a:cubicBezTo>
                      <a:pt x="8" y="37"/>
                      <a:pt x="8" y="37"/>
                      <a:pt x="8" y="37"/>
                    </a:cubicBezTo>
                    <a:cubicBezTo>
                      <a:pt x="3" y="62"/>
                      <a:pt x="3" y="62"/>
                      <a:pt x="3" y="62"/>
                    </a:cubicBezTo>
                    <a:cubicBezTo>
                      <a:pt x="3" y="62"/>
                      <a:pt x="26" y="66"/>
                      <a:pt x="23" y="70"/>
                    </a:cubicBezTo>
                    <a:cubicBezTo>
                      <a:pt x="22" y="72"/>
                      <a:pt x="20" y="76"/>
                      <a:pt x="18" y="8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2" name="Freeform 253"/>
              <p:cNvSpPr>
                <a:spLocks/>
              </p:cNvSpPr>
              <p:nvPr/>
            </p:nvSpPr>
            <p:spPr bwMode="gray">
              <a:xfrm>
                <a:off x="-4673" y="-16254"/>
                <a:ext cx="565" cy="232"/>
              </a:xfrm>
              <a:custGeom>
                <a:avLst/>
                <a:gdLst>
                  <a:gd name="T0" fmla="*/ 233 w 239"/>
                  <a:gd name="T1" fmla="*/ 23 h 98"/>
                  <a:gd name="T2" fmla="*/ 214 w 239"/>
                  <a:gd name="T3" fmla="*/ 19 h 98"/>
                  <a:gd name="T4" fmla="*/ 194 w 239"/>
                  <a:gd name="T5" fmla="*/ 6 h 98"/>
                  <a:gd name="T6" fmla="*/ 170 w 239"/>
                  <a:gd name="T7" fmla="*/ 14 h 98"/>
                  <a:gd name="T8" fmla="*/ 159 w 239"/>
                  <a:gd name="T9" fmla="*/ 10 h 98"/>
                  <a:gd name="T10" fmla="*/ 140 w 239"/>
                  <a:gd name="T11" fmla="*/ 9 h 98"/>
                  <a:gd name="T12" fmla="*/ 132 w 239"/>
                  <a:gd name="T13" fmla="*/ 18 h 98"/>
                  <a:gd name="T14" fmla="*/ 126 w 239"/>
                  <a:gd name="T15" fmla="*/ 11 h 98"/>
                  <a:gd name="T16" fmla="*/ 119 w 239"/>
                  <a:gd name="T17" fmla="*/ 11 h 98"/>
                  <a:gd name="T18" fmla="*/ 111 w 239"/>
                  <a:gd name="T19" fmla="*/ 2 h 98"/>
                  <a:gd name="T20" fmla="*/ 91 w 239"/>
                  <a:gd name="T21" fmla="*/ 8 h 98"/>
                  <a:gd name="T22" fmla="*/ 83 w 239"/>
                  <a:gd name="T23" fmla="*/ 2 h 98"/>
                  <a:gd name="T24" fmla="*/ 72 w 239"/>
                  <a:gd name="T25" fmla="*/ 9 h 98"/>
                  <a:gd name="T26" fmla="*/ 58 w 239"/>
                  <a:gd name="T27" fmla="*/ 15 h 98"/>
                  <a:gd name="T28" fmla="*/ 58 w 239"/>
                  <a:gd name="T29" fmla="*/ 28 h 98"/>
                  <a:gd name="T30" fmla="*/ 36 w 239"/>
                  <a:gd name="T31" fmla="*/ 40 h 98"/>
                  <a:gd name="T32" fmla="*/ 24 w 239"/>
                  <a:gd name="T33" fmla="*/ 39 h 98"/>
                  <a:gd name="T34" fmla="*/ 12 w 239"/>
                  <a:gd name="T35" fmla="*/ 41 h 98"/>
                  <a:gd name="T36" fmla="*/ 3 w 239"/>
                  <a:gd name="T37" fmla="*/ 46 h 98"/>
                  <a:gd name="T38" fmla="*/ 1 w 239"/>
                  <a:gd name="T39" fmla="*/ 60 h 98"/>
                  <a:gd name="T40" fmla="*/ 0 w 239"/>
                  <a:gd name="T41" fmla="*/ 70 h 98"/>
                  <a:gd name="T42" fmla="*/ 7 w 239"/>
                  <a:gd name="T43" fmla="*/ 75 h 98"/>
                  <a:gd name="T44" fmla="*/ 7 w 239"/>
                  <a:gd name="T45" fmla="*/ 87 h 98"/>
                  <a:gd name="T46" fmla="*/ 7 w 239"/>
                  <a:gd name="T47" fmla="*/ 87 h 98"/>
                  <a:gd name="T48" fmla="*/ 13 w 239"/>
                  <a:gd name="T49" fmla="*/ 92 h 98"/>
                  <a:gd name="T50" fmla="*/ 20 w 239"/>
                  <a:gd name="T51" fmla="*/ 81 h 98"/>
                  <a:gd name="T52" fmla="*/ 40 w 239"/>
                  <a:gd name="T53" fmla="*/ 97 h 98"/>
                  <a:gd name="T54" fmla="*/ 81 w 239"/>
                  <a:gd name="T55" fmla="*/ 94 h 98"/>
                  <a:gd name="T56" fmla="*/ 87 w 239"/>
                  <a:gd name="T57" fmla="*/ 78 h 98"/>
                  <a:gd name="T58" fmla="*/ 111 w 239"/>
                  <a:gd name="T59" fmla="*/ 81 h 98"/>
                  <a:gd name="T60" fmla="*/ 118 w 239"/>
                  <a:gd name="T61" fmla="*/ 73 h 98"/>
                  <a:gd name="T62" fmla="*/ 144 w 239"/>
                  <a:gd name="T63" fmla="*/ 69 h 98"/>
                  <a:gd name="T64" fmla="*/ 155 w 239"/>
                  <a:gd name="T65" fmla="*/ 53 h 98"/>
                  <a:gd name="T66" fmla="*/ 171 w 239"/>
                  <a:gd name="T67" fmla="*/ 53 h 98"/>
                  <a:gd name="T68" fmla="*/ 174 w 239"/>
                  <a:gd name="T69" fmla="*/ 63 h 98"/>
                  <a:gd name="T70" fmla="*/ 183 w 239"/>
                  <a:gd name="T71" fmla="*/ 64 h 98"/>
                  <a:gd name="T72" fmla="*/ 188 w 239"/>
                  <a:gd name="T73" fmla="*/ 53 h 98"/>
                  <a:gd name="T74" fmla="*/ 194 w 239"/>
                  <a:gd name="T75" fmla="*/ 63 h 98"/>
                  <a:gd name="T76" fmla="*/ 223 w 239"/>
                  <a:gd name="T77" fmla="*/ 59 h 98"/>
                  <a:gd name="T78" fmla="*/ 223 w 239"/>
                  <a:gd name="T79" fmla="*/ 59 h 98"/>
                  <a:gd name="T80" fmla="*/ 224 w 239"/>
                  <a:gd name="T81" fmla="*/ 51 h 98"/>
                  <a:gd name="T82" fmla="*/ 234 w 239"/>
                  <a:gd name="T83" fmla="*/ 43 h 98"/>
                  <a:gd name="T84" fmla="*/ 237 w 239"/>
                  <a:gd name="T85" fmla="*/ 30 h 98"/>
                  <a:gd name="T86" fmla="*/ 233 w 239"/>
                  <a:gd name="T8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8">
                    <a:moveTo>
                      <a:pt x="233" y="23"/>
                    </a:moveTo>
                    <a:cubicBezTo>
                      <a:pt x="227" y="23"/>
                      <a:pt x="221" y="25"/>
                      <a:pt x="214" y="19"/>
                    </a:cubicBezTo>
                    <a:cubicBezTo>
                      <a:pt x="207" y="13"/>
                      <a:pt x="208" y="6"/>
                      <a:pt x="194" y="6"/>
                    </a:cubicBezTo>
                    <a:cubicBezTo>
                      <a:pt x="180" y="6"/>
                      <a:pt x="175" y="14"/>
                      <a:pt x="170" y="14"/>
                    </a:cubicBezTo>
                    <a:cubicBezTo>
                      <a:pt x="165" y="14"/>
                      <a:pt x="159" y="10"/>
                      <a:pt x="159" y="10"/>
                    </a:cubicBezTo>
                    <a:cubicBezTo>
                      <a:pt x="140" y="9"/>
                      <a:pt x="140" y="9"/>
                      <a:pt x="140" y="9"/>
                    </a:cubicBezTo>
                    <a:cubicBezTo>
                      <a:pt x="140" y="9"/>
                      <a:pt x="141" y="18"/>
                      <a:pt x="132" y="18"/>
                    </a:cubicBezTo>
                    <a:cubicBezTo>
                      <a:pt x="123" y="18"/>
                      <a:pt x="126" y="11"/>
                      <a:pt x="126" y="11"/>
                    </a:cubicBezTo>
                    <a:cubicBezTo>
                      <a:pt x="119" y="11"/>
                      <a:pt x="119" y="11"/>
                      <a:pt x="119" y="11"/>
                    </a:cubicBezTo>
                    <a:cubicBezTo>
                      <a:pt x="119" y="11"/>
                      <a:pt x="118" y="4"/>
                      <a:pt x="111" y="2"/>
                    </a:cubicBezTo>
                    <a:cubicBezTo>
                      <a:pt x="104" y="0"/>
                      <a:pt x="94" y="8"/>
                      <a:pt x="91" y="8"/>
                    </a:cubicBezTo>
                    <a:cubicBezTo>
                      <a:pt x="89" y="8"/>
                      <a:pt x="86" y="5"/>
                      <a:pt x="83" y="2"/>
                    </a:cubicBezTo>
                    <a:cubicBezTo>
                      <a:pt x="72" y="9"/>
                      <a:pt x="72" y="9"/>
                      <a:pt x="72" y="9"/>
                    </a:cubicBezTo>
                    <a:cubicBezTo>
                      <a:pt x="58" y="15"/>
                      <a:pt x="58" y="15"/>
                      <a:pt x="58" y="15"/>
                    </a:cubicBezTo>
                    <a:cubicBezTo>
                      <a:pt x="58" y="28"/>
                      <a:pt x="58" y="28"/>
                      <a:pt x="58" y="28"/>
                    </a:cubicBezTo>
                    <a:cubicBezTo>
                      <a:pt x="58" y="28"/>
                      <a:pt x="43" y="35"/>
                      <a:pt x="36" y="40"/>
                    </a:cubicBezTo>
                    <a:cubicBezTo>
                      <a:pt x="31" y="43"/>
                      <a:pt x="25" y="41"/>
                      <a:pt x="24" y="39"/>
                    </a:cubicBezTo>
                    <a:cubicBezTo>
                      <a:pt x="21" y="40"/>
                      <a:pt x="15" y="40"/>
                      <a:pt x="12" y="41"/>
                    </a:cubicBezTo>
                    <a:cubicBezTo>
                      <a:pt x="8" y="42"/>
                      <a:pt x="3" y="46"/>
                      <a:pt x="3" y="46"/>
                    </a:cubicBezTo>
                    <a:cubicBezTo>
                      <a:pt x="1" y="60"/>
                      <a:pt x="1" y="60"/>
                      <a:pt x="1" y="60"/>
                    </a:cubicBezTo>
                    <a:cubicBezTo>
                      <a:pt x="0" y="70"/>
                      <a:pt x="0" y="70"/>
                      <a:pt x="0" y="70"/>
                    </a:cubicBezTo>
                    <a:cubicBezTo>
                      <a:pt x="0" y="70"/>
                      <a:pt x="6" y="69"/>
                      <a:pt x="7" y="75"/>
                    </a:cubicBezTo>
                    <a:cubicBezTo>
                      <a:pt x="7" y="78"/>
                      <a:pt x="7" y="83"/>
                      <a:pt x="7" y="87"/>
                    </a:cubicBezTo>
                    <a:cubicBezTo>
                      <a:pt x="7" y="87"/>
                      <a:pt x="7" y="87"/>
                      <a:pt x="7" y="87"/>
                    </a:cubicBezTo>
                    <a:cubicBezTo>
                      <a:pt x="13" y="92"/>
                      <a:pt x="13" y="92"/>
                      <a:pt x="13" y="92"/>
                    </a:cubicBezTo>
                    <a:cubicBezTo>
                      <a:pt x="20" y="81"/>
                      <a:pt x="20" y="81"/>
                      <a:pt x="20" y="81"/>
                    </a:cubicBezTo>
                    <a:cubicBezTo>
                      <a:pt x="20" y="81"/>
                      <a:pt x="23" y="98"/>
                      <a:pt x="40" y="97"/>
                    </a:cubicBezTo>
                    <a:cubicBezTo>
                      <a:pt x="57" y="96"/>
                      <a:pt x="81" y="94"/>
                      <a:pt x="81" y="94"/>
                    </a:cubicBezTo>
                    <a:cubicBezTo>
                      <a:pt x="87" y="78"/>
                      <a:pt x="87" y="78"/>
                      <a:pt x="87" y="78"/>
                    </a:cubicBezTo>
                    <a:cubicBezTo>
                      <a:pt x="111" y="81"/>
                      <a:pt x="111" y="81"/>
                      <a:pt x="111" y="81"/>
                    </a:cubicBezTo>
                    <a:cubicBezTo>
                      <a:pt x="118" y="73"/>
                      <a:pt x="118" y="73"/>
                      <a:pt x="118" y="73"/>
                    </a:cubicBezTo>
                    <a:cubicBezTo>
                      <a:pt x="118" y="73"/>
                      <a:pt x="141" y="72"/>
                      <a:pt x="144" y="69"/>
                    </a:cubicBezTo>
                    <a:cubicBezTo>
                      <a:pt x="147" y="66"/>
                      <a:pt x="155" y="53"/>
                      <a:pt x="155" y="53"/>
                    </a:cubicBezTo>
                    <a:cubicBezTo>
                      <a:pt x="171" y="53"/>
                      <a:pt x="171" y="53"/>
                      <a:pt x="171" y="53"/>
                    </a:cubicBezTo>
                    <a:cubicBezTo>
                      <a:pt x="174" y="63"/>
                      <a:pt x="174" y="63"/>
                      <a:pt x="174" y="63"/>
                    </a:cubicBezTo>
                    <a:cubicBezTo>
                      <a:pt x="183" y="64"/>
                      <a:pt x="183" y="64"/>
                      <a:pt x="183" y="64"/>
                    </a:cubicBezTo>
                    <a:cubicBezTo>
                      <a:pt x="183" y="64"/>
                      <a:pt x="183" y="53"/>
                      <a:pt x="188" y="53"/>
                    </a:cubicBezTo>
                    <a:cubicBezTo>
                      <a:pt x="193" y="53"/>
                      <a:pt x="194" y="63"/>
                      <a:pt x="194" y="63"/>
                    </a:cubicBezTo>
                    <a:cubicBezTo>
                      <a:pt x="194" y="63"/>
                      <a:pt x="215" y="57"/>
                      <a:pt x="223" y="59"/>
                    </a:cubicBezTo>
                    <a:cubicBezTo>
                      <a:pt x="223" y="59"/>
                      <a:pt x="223" y="59"/>
                      <a:pt x="223" y="59"/>
                    </a:cubicBezTo>
                    <a:cubicBezTo>
                      <a:pt x="224" y="51"/>
                      <a:pt x="224" y="51"/>
                      <a:pt x="224" y="51"/>
                    </a:cubicBezTo>
                    <a:cubicBezTo>
                      <a:pt x="224" y="51"/>
                      <a:pt x="232" y="49"/>
                      <a:pt x="234" y="43"/>
                    </a:cubicBezTo>
                    <a:cubicBezTo>
                      <a:pt x="236" y="37"/>
                      <a:pt x="237" y="30"/>
                      <a:pt x="237" y="30"/>
                    </a:cubicBezTo>
                    <a:cubicBezTo>
                      <a:pt x="237" y="30"/>
                      <a:pt x="239" y="23"/>
                      <a:pt x="233" y="2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3" name="Freeform 254"/>
              <p:cNvSpPr>
                <a:spLocks/>
              </p:cNvSpPr>
              <p:nvPr/>
            </p:nvSpPr>
            <p:spPr bwMode="gray">
              <a:xfrm>
                <a:off x="-4732" y="-16129"/>
                <a:ext cx="676" cy="350"/>
              </a:xfrm>
              <a:custGeom>
                <a:avLst/>
                <a:gdLst>
                  <a:gd name="T0" fmla="*/ 31 w 286"/>
                  <a:gd name="T1" fmla="*/ 43 h 148"/>
                  <a:gd name="T2" fmla="*/ 16 w 286"/>
                  <a:gd name="T3" fmla="*/ 43 h 148"/>
                  <a:gd name="T4" fmla="*/ 15 w 286"/>
                  <a:gd name="T5" fmla="*/ 52 h 148"/>
                  <a:gd name="T6" fmla="*/ 23 w 286"/>
                  <a:gd name="T7" fmla="*/ 53 h 148"/>
                  <a:gd name="T8" fmla="*/ 15 w 286"/>
                  <a:gd name="T9" fmla="*/ 65 h 148"/>
                  <a:gd name="T10" fmla="*/ 15 w 286"/>
                  <a:gd name="T11" fmla="*/ 79 h 148"/>
                  <a:gd name="T12" fmla="*/ 2 w 286"/>
                  <a:gd name="T13" fmla="*/ 81 h 148"/>
                  <a:gd name="T14" fmla="*/ 0 w 286"/>
                  <a:gd name="T15" fmla="*/ 85 h 148"/>
                  <a:gd name="T16" fmla="*/ 7 w 286"/>
                  <a:gd name="T17" fmla="*/ 90 h 148"/>
                  <a:gd name="T18" fmla="*/ 10 w 286"/>
                  <a:gd name="T19" fmla="*/ 100 h 148"/>
                  <a:gd name="T20" fmla="*/ 20 w 286"/>
                  <a:gd name="T21" fmla="*/ 107 h 148"/>
                  <a:gd name="T22" fmla="*/ 34 w 286"/>
                  <a:gd name="T23" fmla="*/ 120 h 148"/>
                  <a:gd name="T24" fmla="*/ 54 w 286"/>
                  <a:gd name="T25" fmla="*/ 137 h 148"/>
                  <a:gd name="T26" fmla="*/ 63 w 286"/>
                  <a:gd name="T27" fmla="*/ 141 h 148"/>
                  <a:gd name="T28" fmla="*/ 75 w 286"/>
                  <a:gd name="T29" fmla="*/ 141 h 148"/>
                  <a:gd name="T30" fmla="*/ 78 w 286"/>
                  <a:gd name="T31" fmla="*/ 148 h 148"/>
                  <a:gd name="T32" fmla="*/ 106 w 286"/>
                  <a:gd name="T33" fmla="*/ 145 h 148"/>
                  <a:gd name="T34" fmla="*/ 112 w 286"/>
                  <a:gd name="T35" fmla="*/ 139 h 148"/>
                  <a:gd name="T36" fmla="*/ 115 w 286"/>
                  <a:gd name="T37" fmla="*/ 140 h 148"/>
                  <a:gd name="T38" fmla="*/ 118 w 286"/>
                  <a:gd name="T39" fmla="*/ 136 h 148"/>
                  <a:gd name="T40" fmla="*/ 133 w 286"/>
                  <a:gd name="T41" fmla="*/ 136 h 148"/>
                  <a:gd name="T42" fmla="*/ 145 w 286"/>
                  <a:gd name="T43" fmla="*/ 125 h 148"/>
                  <a:gd name="T44" fmla="*/ 163 w 286"/>
                  <a:gd name="T45" fmla="*/ 125 h 148"/>
                  <a:gd name="T46" fmla="*/ 176 w 286"/>
                  <a:gd name="T47" fmla="*/ 131 h 148"/>
                  <a:gd name="T48" fmla="*/ 192 w 286"/>
                  <a:gd name="T49" fmla="*/ 127 h 148"/>
                  <a:gd name="T50" fmla="*/ 194 w 286"/>
                  <a:gd name="T51" fmla="*/ 118 h 148"/>
                  <a:gd name="T52" fmla="*/ 205 w 286"/>
                  <a:gd name="T53" fmla="*/ 120 h 148"/>
                  <a:gd name="T54" fmla="*/ 221 w 286"/>
                  <a:gd name="T55" fmla="*/ 110 h 148"/>
                  <a:gd name="T56" fmla="*/ 222 w 286"/>
                  <a:gd name="T57" fmla="*/ 96 h 148"/>
                  <a:gd name="T58" fmla="*/ 238 w 286"/>
                  <a:gd name="T59" fmla="*/ 83 h 148"/>
                  <a:gd name="T60" fmla="*/ 245 w 286"/>
                  <a:gd name="T61" fmla="*/ 66 h 148"/>
                  <a:gd name="T62" fmla="*/ 246 w 286"/>
                  <a:gd name="T63" fmla="*/ 48 h 148"/>
                  <a:gd name="T64" fmla="*/ 266 w 286"/>
                  <a:gd name="T65" fmla="*/ 41 h 148"/>
                  <a:gd name="T66" fmla="*/ 286 w 286"/>
                  <a:gd name="T67" fmla="*/ 27 h 148"/>
                  <a:gd name="T68" fmla="*/ 264 w 286"/>
                  <a:gd name="T69" fmla="*/ 19 h 148"/>
                  <a:gd name="T70" fmla="*/ 248 w 286"/>
                  <a:gd name="T71" fmla="*/ 6 h 148"/>
                  <a:gd name="T72" fmla="*/ 219 w 286"/>
                  <a:gd name="T73" fmla="*/ 10 h 148"/>
                  <a:gd name="T74" fmla="*/ 213 w 286"/>
                  <a:gd name="T75" fmla="*/ 0 h 148"/>
                  <a:gd name="T76" fmla="*/ 208 w 286"/>
                  <a:gd name="T77" fmla="*/ 11 h 148"/>
                  <a:gd name="T78" fmla="*/ 199 w 286"/>
                  <a:gd name="T79" fmla="*/ 10 h 148"/>
                  <a:gd name="T80" fmla="*/ 196 w 286"/>
                  <a:gd name="T81" fmla="*/ 0 h 148"/>
                  <a:gd name="T82" fmla="*/ 180 w 286"/>
                  <a:gd name="T83" fmla="*/ 0 h 148"/>
                  <a:gd name="T84" fmla="*/ 169 w 286"/>
                  <a:gd name="T85" fmla="*/ 16 h 148"/>
                  <a:gd name="T86" fmla="*/ 143 w 286"/>
                  <a:gd name="T87" fmla="*/ 20 h 148"/>
                  <a:gd name="T88" fmla="*/ 136 w 286"/>
                  <a:gd name="T89" fmla="*/ 28 h 148"/>
                  <a:gd name="T90" fmla="*/ 112 w 286"/>
                  <a:gd name="T91" fmla="*/ 25 h 148"/>
                  <a:gd name="T92" fmla="*/ 106 w 286"/>
                  <a:gd name="T93" fmla="*/ 41 h 148"/>
                  <a:gd name="T94" fmla="*/ 65 w 286"/>
                  <a:gd name="T95" fmla="*/ 44 h 148"/>
                  <a:gd name="T96" fmla="*/ 45 w 286"/>
                  <a:gd name="T97" fmla="*/ 28 h 148"/>
                  <a:gd name="T98" fmla="*/ 38 w 286"/>
                  <a:gd name="T99" fmla="*/ 39 h 148"/>
                  <a:gd name="T100" fmla="*/ 32 w 286"/>
                  <a:gd name="T101" fmla="*/ 34 h 148"/>
                  <a:gd name="T102" fmla="*/ 31 w 286"/>
                  <a:gd name="T103"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6" h="148">
                    <a:moveTo>
                      <a:pt x="31" y="43"/>
                    </a:moveTo>
                    <a:cubicBezTo>
                      <a:pt x="16" y="43"/>
                      <a:pt x="16" y="43"/>
                      <a:pt x="16" y="43"/>
                    </a:cubicBezTo>
                    <a:cubicBezTo>
                      <a:pt x="15" y="52"/>
                      <a:pt x="15" y="52"/>
                      <a:pt x="15" y="52"/>
                    </a:cubicBezTo>
                    <a:cubicBezTo>
                      <a:pt x="23" y="53"/>
                      <a:pt x="23" y="53"/>
                      <a:pt x="23" y="53"/>
                    </a:cubicBezTo>
                    <a:cubicBezTo>
                      <a:pt x="15" y="65"/>
                      <a:pt x="15" y="65"/>
                      <a:pt x="15" y="65"/>
                    </a:cubicBezTo>
                    <a:cubicBezTo>
                      <a:pt x="15" y="79"/>
                      <a:pt x="15" y="79"/>
                      <a:pt x="15" y="79"/>
                    </a:cubicBezTo>
                    <a:cubicBezTo>
                      <a:pt x="2" y="81"/>
                      <a:pt x="2" y="81"/>
                      <a:pt x="2" y="81"/>
                    </a:cubicBezTo>
                    <a:cubicBezTo>
                      <a:pt x="0" y="85"/>
                      <a:pt x="0" y="85"/>
                      <a:pt x="0" y="85"/>
                    </a:cubicBezTo>
                    <a:cubicBezTo>
                      <a:pt x="7" y="90"/>
                      <a:pt x="7" y="90"/>
                      <a:pt x="7" y="90"/>
                    </a:cubicBezTo>
                    <a:cubicBezTo>
                      <a:pt x="10" y="100"/>
                      <a:pt x="10" y="100"/>
                      <a:pt x="10" y="100"/>
                    </a:cubicBezTo>
                    <a:cubicBezTo>
                      <a:pt x="20" y="107"/>
                      <a:pt x="20" y="107"/>
                      <a:pt x="20" y="107"/>
                    </a:cubicBezTo>
                    <a:cubicBezTo>
                      <a:pt x="20" y="107"/>
                      <a:pt x="32" y="117"/>
                      <a:pt x="34" y="120"/>
                    </a:cubicBezTo>
                    <a:cubicBezTo>
                      <a:pt x="36" y="123"/>
                      <a:pt x="54" y="137"/>
                      <a:pt x="54" y="137"/>
                    </a:cubicBezTo>
                    <a:cubicBezTo>
                      <a:pt x="63" y="141"/>
                      <a:pt x="63" y="141"/>
                      <a:pt x="63" y="141"/>
                    </a:cubicBezTo>
                    <a:cubicBezTo>
                      <a:pt x="75" y="141"/>
                      <a:pt x="75" y="141"/>
                      <a:pt x="75" y="141"/>
                    </a:cubicBezTo>
                    <a:cubicBezTo>
                      <a:pt x="78" y="148"/>
                      <a:pt x="78" y="148"/>
                      <a:pt x="78" y="148"/>
                    </a:cubicBezTo>
                    <a:cubicBezTo>
                      <a:pt x="106" y="145"/>
                      <a:pt x="106" y="145"/>
                      <a:pt x="106" y="145"/>
                    </a:cubicBezTo>
                    <a:cubicBezTo>
                      <a:pt x="112" y="139"/>
                      <a:pt x="112" y="139"/>
                      <a:pt x="112" y="139"/>
                    </a:cubicBezTo>
                    <a:cubicBezTo>
                      <a:pt x="115" y="140"/>
                      <a:pt x="115" y="140"/>
                      <a:pt x="115" y="140"/>
                    </a:cubicBezTo>
                    <a:cubicBezTo>
                      <a:pt x="118" y="136"/>
                      <a:pt x="118" y="136"/>
                      <a:pt x="118" y="136"/>
                    </a:cubicBezTo>
                    <a:cubicBezTo>
                      <a:pt x="133" y="136"/>
                      <a:pt x="133" y="136"/>
                      <a:pt x="133" y="136"/>
                    </a:cubicBezTo>
                    <a:cubicBezTo>
                      <a:pt x="133" y="136"/>
                      <a:pt x="142" y="131"/>
                      <a:pt x="145" y="125"/>
                    </a:cubicBezTo>
                    <a:cubicBezTo>
                      <a:pt x="148" y="119"/>
                      <a:pt x="163" y="125"/>
                      <a:pt x="163" y="125"/>
                    </a:cubicBezTo>
                    <a:cubicBezTo>
                      <a:pt x="176" y="131"/>
                      <a:pt x="176" y="131"/>
                      <a:pt x="176" y="131"/>
                    </a:cubicBezTo>
                    <a:cubicBezTo>
                      <a:pt x="192" y="127"/>
                      <a:pt x="192" y="127"/>
                      <a:pt x="192" y="127"/>
                    </a:cubicBezTo>
                    <a:cubicBezTo>
                      <a:pt x="194" y="118"/>
                      <a:pt x="194" y="118"/>
                      <a:pt x="194" y="118"/>
                    </a:cubicBezTo>
                    <a:cubicBezTo>
                      <a:pt x="205" y="120"/>
                      <a:pt x="205" y="120"/>
                      <a:pt x="205" y="120"/>
                    </a:cubicBezTo>
                    <a:cubicBezTo>
                      <a:pt x="205" y="120"/>
                      <a:pt x="215" y="116"/>
                      <a:pt x="221" y="110"/>
                    </a:cubicBezTo>
                    <a:cubicBezTo>
                      <a:pt x="227" y="104"/>
                      <a:pt x="222" y="96"/>
                      <a:pt x="222" y="96"/>
                    </a:cubicBezTo>
                    <a:cubicBezTo>
                      <a:pt x="222" y="96"/>
                      <a:pt x="228" y="88"/>
                      <a:pt x="238" y="83"/>
                    </a:cubicBezTo>
                    <a:cubicBezTo>
                      <a:pt x="248" y="78"/>
                      <a:pt x="245" y="66"/>
                      <a:pt x="245" y="66"/>
                    </a:cubicBezTo>
                    <a:cubicBezTo>
                      <a:pt x="245" y="66"/>
                      <a:pt x="245" y="54"/>
                      <a:pt x="246" y="48"/>
                    </a:cubicBezTo>
                    <a:cubicBezTo>
                      <a:pt x="247" y="42"/>
                      <a:pt x="256" y="42"/>
                      <a:pt x="266" y="41"/>
                    </a:cubicBezTo>
                    <a:cubicBezTo>
                      <a:pt x="276" y="40"/>
                      <a:pt x="286" y="27"/>
                      <a:pt x="286" y="27"/>
                    </a:cubicBezTo>
                    <a:cubicBezTo>
                      <a:pt x="286" y="27"/>
                      <a:pt x="270" y="20"/>
                      <a:pt x="264" y="19"/>
                    </a:cubicBezTo>
                    <a:cubicBezTo>
                      <a:pt x="258" y="18"/>
                      <a:pt x="256" y="8"/>
                      <a:pt x="248" y="6"/>
                    </a:cubicBezTo>
                    <a:cubicBezTo>
                      <a:pt x="240" y="4"/>
                      <a:pt x="219" y="10"/>
                      <a:pt x="219" y="10"/>
                    </a:cubicBezTo>
                    <a:cubicBezTo>
                      <a:pt x="219" y="10"/>
                      <a:pt x="218" y="0"/>
                      <a:pt x="213" y="0"/>
                    </a:cubicBezTo>
                    <a:cubicBezTo>
                      <a:pt x="208" y="0"/>
                      <a:pt x="208" y="11"/>
                      <a:pt x="208" y="11"/>
                    </a:cubicBezTo>
                    <a:cubicBezTo>
                      <a:pt x="199" y="10"/>
                      <a:pt x="199" y="10"/>
                      <a:pt x="199" y="10"/>
                    </a:cubicBezTo>
                    <a:cubicBezTo>
                      <a:pt x="196" y="0"/>
                      <a:pt x="196" y="0"/>
                      <a:pt x="196" y="0"/>
                    </a:cubicBezTo>
                    <a:cubicBezTo>
                      <a:pt x="180" y="0"/>
                      <a:pt x="180" y="0"/>
                      <a:pt x="180" y="0"/>
                    </a:cubicBezTo>
                    <a:cubicBezTo>
                      <a:pt x="180" y="0"/>
                      <a:pt x="172" y="13"/>
                      <a:pt x="169" y="16"/>
                    </a:cubicBezTo>
                    <a:cubicBezTo>
                      <a:pt x="166" y="19"/>
                      <a:pt x="143" y="20"/>
                      <a:pt x="143" y="20"/>
                    </a:cubicBezTo>
                    <a:cubicBezTo>
                      <a:pt x="136" y="28"/>
                      <a:pt x="136" y="28"/>
                      <a:pt x="136" y="28"/>
                    </a:cubicBezTo>
                    <a:cubicBezTo>
                      <a:pt x="112" y="25"/>
                      <a:pt x="112" y="25"/>
                      <a:pt x="112" y="25"/>
                    </a:cubicBezTo>
                    <a:cubicBezTo>
                      <a:pt x="106" y="41"/>
                      <a:pt x="106" y="41"/>
                      <a:pt x="106" y="41"/>
                    </a:cubicBezTo>
                    <a:cubicBezTo>
                      <a:pt x="106" y="41"/>
                      <a:pt x="82" y="43"/>
                      <a:pt x="65" y="44"/>
                    </a:cubicBezTo>
                    <a:cubicBezTo>
                      <a:pt x="48" y="45"/>
                      <a:pt x="45" y="28"/>
                      <a:pt x="45" y="28"/>
                    </a:cubicBezTo>
                    <a:cubicBezTo>
                      <a:pt x="38" y="39"/>
                      <a:pt x="38" y="39"/>
                      <a:pt x="38" y="39"/>
                    </a:cubicBezTo>
                    <a:cubicBezTo>
                      <a:pt x="32" y="34"/>
                      <a:pt x="32" y="34"/>
                      <a:pt x="32" y="34"/>
                    </a:cubicBezTo>
                    <a:cubicBezTo>
                      <a:pt x="31" y="39"/>
                      <a:pt x="31" y="43"/>
                      <a:pt x="31" y="4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4" name="Freeform 255"/>
              <p:cNvSpPr>
                <a:spLocks/>
              </p:cNvSpPr>
              <p:nvPr/>
            </p:nvSpPr>
            <p:spPr bwMode="gray">
              <a:xfrm>
                <a:off x="-4314" y="-17095"/>
                <a:ext cx="543" cy="312"/>
              </a:xfrm>
              <a:custGeom>
                <a:avLst/>
                <a:gdLst>
                  <a:gd name="T0" fmla="*/ 222 w 230"/>
                  <a:gd name="T1" fmla="*/ 42 h 132"/>
                  <a:gd name="T2" fmla="*/ 210 w 230"/>
                  <a:gd name="T3" fmla="*/ 38 h 132"/>
                  <a:gd name="T4" fmla="*/ 195 w 230"/>
                  <a:gd name="T5" fmla="*/ 30 h 132"/>
                  <a:gd name="T6" fmla="*/ 184 w 230"/>
                  <a:gd name="T7" fmla="*/ 20 h 132"/>
                  <a:gd name="T8" fmla="*/ 157 w 230"/>
                  <a:gd name="T9" fmla="*/ 17 h 132"/>
                  <a:gd name="T10" fmla="*/ 145 w 230"/>
                  <a:gd name="T11" fmla="*/ 4 h 132"/>
                  <a:gd name="T12" fmla="*/ 128 w 230"/>
                  <a:gd name="T13" fmla="*/ 12 h 132"/>
                  <a:gd name="T14" fmla="*/ 113 w 230"/>
                  <a:gd name="T15" fmla="*/ 8 h 132"/>
                  <a:gd name="T16" fmla="*/ 104 w 230"/>
                  <a:gd name="T17" fmla="*/ 13 h 132"/>
                  <a:gd name="T18" fmla="*/ 81 w 230"/>
                  <a:gd name="T19" fmla="*/ 7 h 132"/>
                  <a:gd name="T20" fmla="*/ 73 w 230"/>
                  <a:gd name="T21" fmla="*/ 9 h 132"/>
                  <a:gd name="T22" fmla="*/ 60 w 230"/>
                  <a:gd name="T23" fmla="*/ 2 h 132"/>
                  <a:gd name="T24" fmla="*/ 46 w 230"/>
                  <a:gd name="T25" fmla="*/ 5 h 132"/>
                  <a:gd name="T26" fmla="*/ 13 w 230"/>
                  <a:gd name="T27" fmla="*/ 11 h 132"/>
                  <a:gd name="T28" fmla="*/ 0 w 230"/>
                  <a:gd name="T29" fmla="*/ 16 h 132"/>
                  <a:gd name="T30" fmla="*/ 1 w 230"/>
                  <a:gd name="T31" fmla="*/ 23 h 132"/>
                  <a:gd name="T32" fmla="*/ 11 w 230"/>
                  <a:gd name="T33" fmla="*/ 60 h 132"/>
                  <a:gd name="T34" fmla="*/ 14 w 230"/>
                  <a:gd name="T35" fmla="*/ 64 h 132"/>
                  <a:gd name="T36" fmla="*/ 19 w 230"/>
                  <a:gd name="T37" fmla="*/ 64 h 132"/>
                  <a:gd name="T38" fmla="*/ 22 w 230"/>
                  <a:gd name="T39" fmla="*/ 70 h 132"/>
                  <a:gd name="T40" fmla="*/ 30 w 230"/>
                  <a:gd name="T41" fmla="*/ 69 h 132"/>
                  <a:gd name="T42" fmla="*/ 32 w 230"/>
                  <a:gd name="T43" fmla="*/ 75 h 132"/>
                  <a:gd name="T44" fmla="*/ 64 w 230"/>
                  <a:gd name="T45" fmla="*/ 71 h 132"/>
                  <a:gd name="T46" fmla="*/ 74 w 230"/>
                  <a:gd name="T47" fmla="*/ 86 h 132"/>
                  <a:gd name="T48" fmla="*/ 65 w 230"/>
                  <a:gd name="T49" fmla="*/ 98 h 132"/>
                  <a:gd name="T50" fmla="*/ 70 w 230"/>
                  <a:gd name="T51" fmla="*/ 108 h 132"/>
                  <a:gd name="T52" fmla="*/ 74 w 230"/>
                  <a:gd name="T53" fmla="*/ 108 h 132"/>
                  <a:gd name="T54" fmla="*/ 103 w 230"/>
                  <a:gd name="T55" fmla="*/ 119 h 132"/>
                  <a:gd name="T56" fmla="*/ 103 w 230"/>
                  <a:gd name="T57" fmla="*/ 132 h 132"/>
                  <a:gd name="T58" fmla="*/ 127 w 230"/>
                  <a:gd name="T59" fmla="*/ 127 h 132"/>
                  <a:gd name="T60" fmla="*/ 137 w 230"/>
                  <a:gd name="T61" fmla="*/ 132 h 132"/>
                  <a:gd name="T62" fmla="*/ 155 w 230"/>
                  <a:gd name="T63" fmla="*/ 132 h 132"/>
                  <a:gd name="T64" fmla="*/ 157 w 230"/>
                  <a:gd name="T65" fmla="*/ 122 h 132"/>
                  <a:gd name="T66" fmla="*/ 165 w 230"/>
                  <a:gd name="T67" fmla="*/ 130 h 132"/>
                  <a:gd name="T68" fmla="*/ 169 w 230"/>
                  <a:gd name="T69" fmla="*/ 122 h 132"/>
                  <a:gd name="T70" fmla="*/ 187 w 230"/>
                  <a:gd name="T71" fmla="*/ 115 h 132"/>
                  <a:gd name="T72" fmla="*/ 193 w 230"/>
                  <a:gd name="T73" fmla="*/ 123 h 132"/>
                  <a:gd name="T74" fmla="*/ 188 w 230"/>
                  <a:gd name="T75" fmla="*/ 103 h 132"/>
                  <a:gd name="T76" fmla="*/ 195 w 230"/>
                  <a:gd name="T77" fmla="*/ 96 h 132"/>
                  <a:gd name="T78" fmla="*/ 193 w 230"/>
                  <a:gd name="T79" fmla="*/ 81 h 132"/>
                  <a:gd name="T80" fmla="*/ 208 w 230"/>
                  <a:gd name="T81" fmla="*/ 79 h 132"/>
                  <a:gd name="T82" fmla="*/ 204 w 230"/>
                  <a:gd name="T83" fmla="*/ 66 h 132"/>
                  <a:gd name="T84" fmla="*/ 217 w 230"/>
                  <a:gd name="T85" fmla="*/ 71 h 132"/>
                  <a:gd name="T86" fmla="*/ 230 w 230"/>
                  <a:gd name="T87" fmla="*/ 65 h 132"/>
                  <a:gd name="T88" fmla="*/ 216 w 230"/>
                  <a:gd name="T89" fmla="*/ 50 h 132"/>
                  <a:gd name="T90" fmla="*/ 222 w 230"/>
                  <a:gd name="T91" fmla="*/ 4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32">
                    <a:moveTo>
                      <a:pt x="222" y="42"/>
                    </a:moveTo>
                    <a:cubicBezTo>
                      <a:pt x="210" y="38"/>
                      <a:pt x="210" y="38"/>
                      <a:pt x="210" y="38"/>
                    </a:cubicBezTo>
                    <a:cubicBezTo>
                      <a:pt x="195" y="30"/>
                      <a:pt x="195" y="30"/>
                      <a:pt x="195" y="30"/>
                    </a:cubicBezTo>
                    <a:cubicBezTo>
                      <a:pt x="195" y="30"/>
                      <a:pt x="190" y="22"/>
                      <a:pt x="184" y="20"/>
                    </a:cubicBezTo>
                    <a:cubicBezTo>
                      <a:pt x="178" y="18"/>
                      <a:pt x="157" y="17"/>
                      <a:pt x="157" y="17"/>
                    </a:cubicBezTo>
                    <a:cubicBezTo>
                      <a:pt x="157" y="17"/>
                      <a:pt x="151" y="4"/>
                      <a:pt x="145" y="4"/>
                    </a:cubicBezTo>
                    <a:cubicBezTo>
                      <a:pt x="139" y="4"/>
                      <a:pt x="136" y="12"/>
                      <a:pt x="128" y="12"/>
                    </a:cubicBezTo>
                    <a:cubicBezTo>
                      <a:pt x="120" y="12"/>
                      <a:pt x="118" y="8"/>
                      <a:pt x="113" y="8"/>
                    </a:cubicBezTo>
                    <a:cubicBezTo>
                      <a:pt x="108" y="8"/>
                      <a:pt x="104" y="13"/>
                      <a:pt x="104" y="13"/>
                    </a:cubicBezTo>
                    <a:cubicBezTo>
                      <a:pt x="104" y="13"/>
                      <a:pt x="84" y="6"/>
                      <a:pt x="81" y="7"/>
                    </a:cubicBezTo>
                    <a:cubicBezTo>
                      <a:pt x="78" y="8"/>
                      <a:pt x="73" y="9"/>
                      <a:pt x="73" y="9"/>
                    </a:cubicBezTo>
                    <a:cubicBezTo>
                      <a:pt x="73" y="9"/>
                      <a:pt x="66" y="4"/>
                      <a:pt x="60" y="2"/>
                    </a:cubicBezTo>
                    <a:cubicBezTo>
                      <a:pt x="54" y="0"/>
                      <a:pt x="52" y="2"/>
                      <a:pt x="46" y="5"/>
                    </a:cubicBezTo>
                    <a:cubicBezTo>
                      <a:pt x="40" y="8"/>
                      <a:pt x="33" y="8"/>
                      <a:pt x="13" y="11"/>
                    </a:cubicBezTo>
                    <a:cubicBezTo>
                      <a:pt x="7" y="12"/>
                      <a:pt x="3" y="14"/>
                      <a:pt x="0" y="16"/>
                    </a:cubicBezTo>
                    <a:cubicBezTo>
                      <a:pt x="0" y="20"/>
                      <a:pt x="1" y="23"/>
                      <a:pt x="1" y="23"/>
                    </a:cubicBezTo>
                    <a:cubicBezTo>
                      <a:pt x="1" y="23"/>
                      <a:pt x="2" y="58"/>
                      <a:pt x="11" y="60"/>
                    </a:cubicBezTo>
                    <a:cubicBezTo>
                      <a:pt x="13" y="60"/>
                      <a:pt x="14" y="62"/>
                      <a:pt x="14" y="64"/>
                    </a:cubicBezTo>
                    <a:cubicBezTo>
                      <a:pt x="19" y="64"/>
                      <a:pt x="19" y="64"/>
                      <a:pt x="19" y="64"/>
                    </a:cubicBezTo>
                    <a:cubicBezTo>
                      <a:pt x="22" y="70"/>
                      <a:pt x="22" y="70"/>
                      <a:pt x="22" y="70"/>
                    </a:cubicBezTo>
                    <a:cubicBezTo>
                      <a:pt x="30" y="69"/>
                      <a:pt x="30" y="69"/>
                      <a:pt x="30" y="69"/>
                    </a:cubicBezTo>
                    <a:cubicBezTo>
                      <a:pt x="32" y="75"/>
                      <a:pt x="32" y="75"/>
                      <a:pt x="32" y="75"/>
                    </a:cubicBezTo>
                    <a:cubicBezTo>
                      <a:pt x="32" y="75"/>
                      <a:pt x="56" y="72"/>
                      <a:pt x="64" y="71"/>
                    </a:cubicBezTo>
                    <a:cubicBezTo>
                      <a:pt x="72" y="70"/>
                      <a:pt x="75" y="81"/>
                      <a:pt x="74" y="86"/>
                    </a:cubicBezTo>
                    <a:cubicBezTo>
                      <a:pt x="73" y="91"/>
                      <a:pt x="65" y="98"/>
                      <a:pt x="65" y="98"/>
                    </a:cubicBezTo>
                    <a:cubicBezTo>
                      <a:pt x="70" y="108"/>
                      <a:pt x="70" y="108"/>
                      <a:pt x="70" y="108"/>
                    </a:cubicBezTo>
                    <a:cubicBezTo>
                      <a:pt x="71" y="108"/>
                      <a:pt x="73" y="108"/>
                      <a:pt x="74" y="108"/>
                    </a:cubicBezTo>
                    <a:cubicBezTo>
                      <a:pt x="87" y="110"/>
                      <a:pt x="103" y="119"/>
                      <a:pt x="103" y="119"/>
                    </a:cubicBezTo>
                    <a:cubicBezTo>
                      <a:pt x="103" y="132"/>
                      <a:pt x="103" y="132"/>
                      <a:pt x="103" y="132"/>
                    </a:cubicBezTo>
                    <a:cubicBezTo>
                      <a:pt x="103" y="132"/>
                      <a:pt x="119" y="128"/>
                      <a:pt x="127" y="127"/>
                    </a:cubicBezTo>
                    <a:cubicBezTo>
                      <a:pt x="135" y="126"/>
                      <a:pt x="137" y="132"/>
                      <a:pt x="137" y="132"/>
                    </a:cubicBezTo>
                    <a:cubicBezTo>
                      <a:pt x="155" y="132"/>
                      <a:pt x="155" y="132"/>
                      <a:pt x="155" y="132"/>
                    </a:cubicBezTo>
                    <a:cubicBezTo>
                      <a:pt x="157" y="122"/>
                      <a:pt x="157" y="122"/>
                      <a:pt x="157" y="122"/>
                    </a:cubicBezTo>
                    <a:cubicBezTo>
                      <a:pt x="165" y="130"/>
                      <a:pt x="165" y="130"/>
                      <a:pt x="165" y="130"/>
                    </a:cubicBezTo>
                    <a:cubicBezTo>
                      <a:pt x="169" y="122"/>
                      <a:pt x="169" y="122"/>
                      <a:pt x="169" y="122"/>
                    </a:cubicBezTo>
                    <a:cubicBezTo>
                      <a:pt x="169" y="122"/>
                      <a:pt x="177" y="115"/>
                      <a:pt x="187" y="115"/>
                    </a:cubicBezTo>
                    <a:cubicBezTo>
                      <a:pt x="197" y="115"/>
                      <a:pt x="186" y="124"/>
                      <a:pt x="193" y="123"/>
                    </a:cubicBezTo>
                    <a:cubicBezTo>
                      <a:pt x="200" y="122"/>
                      <a:pt x="193" y="111"/>
                      <a:pt x="188" y="103"/>
                    </a:cubicBezTo>
                    <a:cubicBezTo>
                      <a:pt x="183" y="95"/>
                      <a:pt x="195" y="96"/>
                      <a:pt x="195" y="96"/>
                    </a:cubicBezTo>
                    <a:cubicBezTo>
                      <a:pt x="195" y="96"/>
                      <a:pt x="191" y="88"/>
                      <a:pt x="193" y="81"/>
                    </a:cubicBezTo>
                    <a:cubicBezTo>
                      <a:pt x="195" y="74"/>
                      <a:pt x="208" y="79"/>
                      <a:pt x="208" y="79"/>
                    </a:cubicBezTo>
                    <a:cubicBezTo>
                      <a:pt x="204" y="66"/>
                      <a:pt x="204" y="66"/>
                      <a:pt x="204" y="66"/>
                    </a:cubicBezTo>
                    <a:cubicBezTo>
                      <a:pt x="204" y="66"/>
                      <a:pt x="211" y="71"/>
                      <a:pt x="217" y="71"/>
                    </a:cubicBezTo>
                    <a:cubicBezTo>
                      <a:pt x="223" y="71"/>
                      <a:pt x="230" y="65"/>
                      <a:pt x="230" y="65"/>
                    </a:cubicBezTo>
                    <a:cubicBezTo>
                      <a:pt x="230" y="65"/>
                      <a:pt x="214" y="55"/>
                      <a:pt x="216" y="50"/>
                    </a:cubicBezTo>
                    <a:cubicBezTo>
                      <a:pt x="217" y="48"/>
                      <a:pt x="219" y="45"/>
                      <a:pt x="222" y="4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5" name="Freeform 256"/>
              <p:cNvSpPr>
                <a:spLocks/>
              </p:cNvSpPr>
              <p:nvPr/>
            </p:nvSpPr>
            <p:spPr bwMode="gray">
              <a:xfrm>
                <a:off x="-5748" y="-16041"/>
                <a:ext cx="463" cy="257"/>
              </a:xfrm>
              <a:custGeom>
                <a:avLst/>
                <a:gdLst>
                  <a:gd name="T0" fmla="*/ 93 w 196"/>
                  <a:gd name="T1" fmla="*/ 17 h 109"/>
                  <a:gd name="T2" fmla="*/ 81 w 196"/>
                  <a:gd name="T3" fmla="*/ 17 h 109"/>
                  <a:gd name="T4" fmla="*/ 70 w 196"/>
                  <a:gd name="T5" fmla="*/ 15 h 109"/>
                  <a:gd name="T6" fmla="*/ 70 w 196"/>
                  <a:gd name="T7" fmla="*/ 16 h 109"/>
                  <a:gd name="T8" fmla="*/ 65 w 196"/>
                  <a:gd name="T9" fmla="*/ 26 h 109"/>
                  <a:gd name="T10" fmla="*/ 52 w 196"/>
                  <a:gd name="T11" fmla="*/ 19 h 109"/>
                  <a:gd name="T12" fmla="*/ 47 w 196"/>
                  <a:gd name="T13" fmla="*/ 28 h 109"/>
                  <a:gd name="T14" fmla="*/ 36 w 196"/>
                  <a:gd name="T15" fmla="*/ 43 h 109"/>
                  <a:gd name="T16" fmla="*/ 25 w 196"/>
                  <a:gd name="T17" fmla="*/ 43 h 109"/>
                  <a:gd name="T18" fmla="*/ 22 w 196"/>
                  <a:gd name="T19" fmla="*/ 56 h 109"/>
                  <a:gd name="T20" fmla="*/ 4 w 196"/>
                  <a:gd name="T21" fmla="*/ 72 h 109"/>
                  <a:gd name="T22" fmla="*/ 10 w 196"/>
                  <a:gd name="T23" fmla="*/ 80 h 109"/>
                  <a:gd name="T24" fmla="*/ 6 w 196"/>
                  <a:gd name="T25" fmla="*/ 89 h 109"/>
                  <a:gd name="T26" fmla="*/ 24 w 196"/>
                  <a:gd name="T27" fmla="*/ 73 h 109"/>
                  <a:gd name="T28" fmla="*/ 39 w 196"/>
                  <a:gd name="T29" fmla="*/ 75 h 109"/>
                  <a:gd name="T30" fmla="*/ 38 w 196"/>
                  <a:gd name="T31" fmla="*/ 93 h 109"/>
                  <a:gd name="T32" fmla="*/ 45 w 196"/>
                  <a:gd name="T33" fmla="*/ 103 h 109"/>
                  <a:gd name="T34" fmla="*/ 52 w 196"/>
                  <a:gd name="T35" fmla="*/ 103 h 109"/>
                  <a:gd name="T36" fmla="*/ 66 w 196"/>
                  <a:gd name="T37" fmla="*/ 96 h 109"/>
                  <a:gd name="T38" fmla="*/ 86 w 196"/>
                  <a:gd name="T39" fmla="*/ 101 h 109"/>
                  <a:gd name="T40" fmla="*/ 92 w 196"/>
                  <a:gd name="T41" fmla="*/ 81 h 109"/>
                  <a:gd name="T42" fmla="*/ 103 w 196"/>
                  <a:gd name="T43" fmla="*/ 75 h 109"/>
                  <a:gd name="T44" fmla="*/ 111 w 196"/>
                  <a:gd name="T45" fmla="*/ 90 h 109"/>
                  <a:gd name="T46" fmla="*/ 116 w 196"/>
                  <a:gd name="T47" fmla="*/ 91 h 109"/>
                  <a:gd name="T48" fmla="*/ 132 w 196"/>
                  <a:gd name="T49" fmla="*/ 108 h 109"/>
                  <a:gd name="T50" fmla="*/ 133 w 196"/>
                  <a:gd name="T51" fmla="*/ 93 h 109"/>
                  <a:gd name="T52" fmla="*/ 139 w 196"/>
                  <a:gd name="T53" fmla="*/ 87 h 109"/>
                  <a:gd name="T54" fmla="*/ 144 w 196"/>
                  <a:gd name="T55" fmla="*/ 71 h 109"/>
                  <a:gd name="T56" fmla="*/ 150 w 196"/>
                  <a:gd name="T57" fmla="*/ 83 h 109"/>
                  <a:gd name="T58" fmla="*/ 164 w 196"/>
                  <a:gd name="T59" fmla="*/ 80 h 109"/>
                  <a:gd name="T60" fmla="*/ 175 w 196"/>
                  <a:gd name="T61" fmla="*/ 85 h 109"/>
                  <a:gd name="T62" fmla="*/ 180 w 196"/>
                  <a:gd name="T63" fmla="*/ 79 h 109"/>
                  <a:gd name="T64" fmla="*/ 176 w 196"/>
                  <a:gd name="T65" fmla="*/ 66 h 109"/>
                  <a:gd name="T66" fmla="*/ 189 w 196"/>
                  <a:gd name="T67" fmla="*/ 68 h 109"/>
                  <a:gd name="T68" fmla="*/ 191 w 196"/>
                  <a:gd name="T69" fmla="*/ 55 h 109"/>
                  <a:gd name="T70" fmla="*/ 196 w 196"/>
                  <a:gd name="T71" fmla="*/ 54 h 109"/>
                  <a:gd name="T72" fmla="*/ 187 w 196"/>
                  <a:gd name="T73" fmla="*/ 43 h 109"/>
                  <a:gd name="T74" fmla="*/ 171 w 196"/>
                  <a:gd name="T75" fmla="*/ 55 h 109"/>
                  <a:gd name="T76" fmla="*/ 166 w 196"/>
                  <a:gd name="T77" fmla="*/ 43 h 109"/>
                  <a:gd name="T78" fmla="*/ 154 w 196"/>
                  <a:gd name="T79" fmla="*/ 44 h 109"/>
                  <a:gd name="T80" fmla="*/ 146 w 196"/>
                  <a:gd name="T81" fmla="*/ 42 h 109"/>
                  <a:gd name="T82" fmla="*/ 153 w 196"/>
                  <a:gd name="T83" fmla="*/ 29 h 109"/>
                  <a:gd name="T84" fmla="*/ 154 w 196"/>
                  <a:gd name="T85" fmla="*/ 19 h 109"/>
                  <a:gd name="T86" fmla="*/ 150 w 196"/>
                  <a:gd name="T87" fmla="*/ 19 h 109"/>
                  <a:gd name="T88" fmla="*/ 144 w 196"/>
                  <a:gd name="T89" fmla="*/ 11 h 109"/>
                  <a:gd name="T90" fmla="*/ 134 w 196"/>
                  <a:gd name="T91" fmla="*/ 8 h 109"/>
                  <a:gd name="T92" fmla="*/ 125 w 196"/>
                  <a:gd name="T93" fmla="*/ 8 h 109"/>
                  <a:gd name="T94" fmla="*/ 109 w 196"/>
                  <a:gd name="T95" fmla="*/ 1 h 109"/>
                  <a:gd name="T96" fmla="*/ 107 w 196"/>
                  <a:gd name="T97" fmla="*/ 14 h 109"/>
                  <a:gd name="T98" fmla="*/ 103 w 196"/>
                  <a:gd name="T99" fmla="*/ 10 h 109"/>
                  <a:gd name="T100" fmla="*/ 93 w 196"/>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09">
                    <a:moveTo>
                      <a:pt x="93" y="17"/>
                    </a:moveTo>
                    <a:cubicBezTo>
                      <a:pt x="81" y="17"/>
                      <a:pt x="81" y="17"/>
                      <a:pt x="81" y="17"/>
                    </a:cubicBezTo>
                    <a:cubicBezTo>
                      <a:pt x="70" y="15"/>
                      <a:pt x="70" y="15"/>
                      <a:pt x="70" y="15"/>
                    </a:cubicBezTo>
                    <a:cubicBezTo>
                      <a:pt x="70" y="16"/>
                      <a:pt x="70" y="16"/>
                      <a:pt x="70" y="16"/>
                    </a:cubicBezTo>
                    <a:cubicBezTo>
                      <a:pt x="65" y="26"/>
                      <a:pt x="65" y="26"/>
                      <a:pt x="65" y="26"/>
                    </a:cubicBezTo>
                    <a:cubicBezTo>
                      <a:pt x="52" y="19"/>
                      <a:pt x="52" y="19"/>
                      <a:pt x="52" y="19"/>
                    </a:cubicBezTo>
                    <a:cubicBezTo>
                      <a:pt x="47" y="28"/>
                      <a:pt x="47" y="28"/>
                      <a:pt x="47" y="28"/>
                    </a:cubicBezTo>
                    <a:cubicBezTo>
                      <a:pt x="47" y="28"/>
                      <a:pt x="41" y="37"/>
                      <a:pt x="36" y="43"/>
                    </a:cubicBezTo>
                    <a:cubicBezTo>
                      <a:pt x="31" y="49"/>
                      <a:pt x="25" y="43"/>
                      <a:pt x="25" y="43"/>
                    </a:cubicBezTo>
                    <a:cubicBezTo>
                      <a:pt x="25" y="43"/>
                      <a:pt x="28" y="49"/>
                      <a:pt x="22" y="56"/>
                    </a:cubicBezTo>
                    <a:cubicBezTo>
                      <a:pt x="16" y="63"/>
                      <a:pt x="4" y="72"/>
                      <a:pt x="4" y="72"/>
                    </a:cubicBezTo>
                    <a:cubicBezTo>
                      <a:pt x="10" y="80"/>
                      <a:pt x="10" y="80"/>
                      <a:pt x="10" y="80"/>
                    </a:cubicBezTo>
                    <a:cubicBezTo>
                      <a:pt x="10" y="80"/>
                      <a:pt x="0" y="88"/>
                      <a:pt x="6" y="89"/>
                    </a:cubicBezTo>
                    <a:cubicBezTo>
                      <a:pt x="12" y="90"/>
                      <a:pt x="17" y="77"/>
                      <a:pt x="24" y="73"/>
                    </a:cubicBezTo>
                    <a:cubicBezTo>
                      <a:pt x="31" y="69"/>
                      <a:pt x="39" y="75"/>
                      <a:pt x="39" y="75"/>
                    </a:cubicBezTo>
                    <a:cubicBezTo>
                      <a:pt x="38" y="93"/>
                      <a:pt x="38" y="93"/>
                      <a:pt x="38" y="93"/>
                    </a:cubicBezTo>
                    <a:cubicBezTo>
                      <a:pt x="38" y="93"/>
                      <a:pt x="45" y="99"/>
                      <a:pt x="45" y="103"/>
                    </a:cubicBezTo>
                    <a:cubicBezTo>
                      <a:pt x="52" y="103"/>
                      <a:pt x="52" y="103"/>
                      <a:pt x="52" y="103"/>
                    </a:cubicBezTo>
                    <a:cubicBezTo>
                      <a:pt x="52" y="103"/>
                      <a:pt x="61" y="96"/>
                      <a:pt x="66" y="96"/>
                    </a:cubicBezTo>
                    <a:cubicBezTo>
                      <a:pt x="71" y="96"/>
                      <a:pt x="76" y="109"/>
                      <a:pt x="86" y="101"/>
                    </a:cubicBezTo>
                    <a:cubicBezTo>
                      <a:pt x="96" y="92"/>
                      <a:pt x="92" y="81"/>
                      <a:pt x="92" y="81"/>
                    </a:cubicBezTo>
                    <a:cubicBezTo>
                      <a:pt x="92" y="81"/>
                      <a:pt x="99" y="75"/>
                      <a:pt x="103" y="75"/>
                    </a:cubicBezTo>
                    <a:cubicBezTo>
                      <a:pt x="107" y="75"/>
                      <a:pt x="111" y="90"/>
                      <a:pt x="111" y="90"/>
                    </a:cubicBezTo>
                    <a:cubicBezTo>
                      <a:pt x="116" y="91"/>
                      <a:pt x="116" y="91"/>
                      <a:pt x="116" y="91"/>
                    </a:cubicBezTo>
                    <a:cubicBezTo>
                      <a:pt x="132" y="108"/>
                      <a:pt x="132" y="108"/>
                      <a:pt x="132" y="108"/>
                    </a:cubicBezTo>
                    <a:cubicBezTo>
                      <a:pt x="133" y="93"/>
                      <a:pt x="133" y="93"/>
                      <a:pt x="133" y="93"/>
                    </a:cubicBezTo>
                    <a:cubicBezTo>
                      <a:pt x="139" y="87"/>
                      <a:pt x="139" y="87"/>
                      <a:pt x="139" y="87"/>
                    </a:cubicBezTo>
                    <a:cubicBezTo>
                      <a:pt x="144" y="71"/>
                      <a:pt x="144" y="71"/>
                      <a:pt x="144" y="71"/>
                    </a:cubicBezTo>
                    <a:cubicBezTo>
                      <a:pt x="150" y="83"/>
                      <a:pt x="150" y="83"/>
                      <a:pt x="150" y="83"/>
                    </a:cubicBezTo>
                    <a:cubicBezTo>
                      <a:pt x="164" y="80"/>
                      <a:pt x="164" y="80"/>
                      <a:pt x="164" y="80"/>
                    </a:cubicBezTo>
                    <a:cubicBezTo>
                      <a:pt x="175" y="85"/>
                      <a:pt x="175" y="85"/>
                      <a:pt x="175" y="85"/>
                    </a:cubicBezTo>
                    <a:cubicBezTo>
                      <a:pt x="180" y="79"/>
                      <a:pt x="180" y="79"/>
                      <a:pt x="180" y="79"/>
                    </a:cubicBezTo>
                    <a:cubicBezTo>
                      <a:pt x="180" y="79"/>
                      <a:pt x="165" y="68"/>
                      <a:pt x="176" y="66"/>
                    </a:cubicBezTo>
                    <a:cubicBezTo>
                      <a:pt x="187" y="64"/>
                      <a:pt x="189" y="68"/>
                      <a:pt x="189" y="68"/>
                    </a:cubicBezTo>
                    <a:cubicBezTo>
                      <a:pt x="191" y="55"/>
                      <a:pt x="191" y="55"/>
                      <a:pt x="191" y="55"/>
                    </a:cubicBezTo>
                    <a:cubicBezTo>
                      <a:pt x="196" y="54"/>
                      <a:pt x="196" y="54"/>
                      <a:pt x="196" y="54"/>
                    </a:cubicBezTo>
                    <a:cubicBezTo>
                      <a:pt x="195" y="50"/>
                      <a:pt x="192" y="44"/>
                      <a:pt x="187" y="43"/>
                    </a:cubicBezTo>
                    <a:cubicBezTo>
                      <a:pt x="176" y="43"/>
                      <a:pt x="178" y="52"/>
                      <a:pt x="171" y="55"/>
                    </a:cubicBezTo>
                    <a:cubicBezTo>
                      <a:pt x="163" y="57"/>
                      <a:pt x="166" y="43"/>
                      <a:pt x="166" y="43"/>
                    </a:cubicBezTo>
                    <a:cubicBezTo>
                      <a:pt x="154" y="44"/>
                      <a:pt x="154" y="44"/>
                      <a:pt x="154" y="44"/>
                    </a:cubicBezTo>
                    <a:cubicBezTo>
                      <a:pt x="154" y="44"/>
                      <a:pt x="150" y="44"/>
                      <a:pt x="146" y="42"/>
                    </a:cubicBezTo>
                    <a:cubicBezTo>
                      <a:pt x="142" y="39"/>
                      <a:pt x="148" y="31"/>
                      <a:pt x="153" y="29"/>
                    </a:cubicBezTo>
                    <a:cubicBezTo>
                      <a:pt x="159" y="27"/>
                      <a:pt x="154" y="19"/>
                      <a:pt x="154" y="19"/>
                    </a:cubicBezTo>
                    <a:cubicBezTo>
                      <a:pt x="150" y="19"/>
                      <a:pt x="150" y="19"/>
                      <a:pt x="150" y="19"/>
                    </a:cubicBezTo>
                    <a:cubicBezTo>
                      <a:pt x="144" y="11"/>
                      <a:pt x="144" y="11"/>
                      <a:pt x="144" y="11"/>
                    </a:cubicBezTo>
                    <a:cubicBezTo>
                      <a:pt x="134" y="8"/>
                      <a:pt x="134" y="8"/>
                      <a:pt x="134" y="8"/>
                    </a:cubicBezTo>
                    <a:cubicBezTo>
                      <a:pt x="125" y="8"/>
                      <a:pt x="125" y="8"/>
                      <a:pt x="125" y="8"/>
                    </a:cubicBezTo>
                    <a:cubicBezTo>
                      <a:pt x="125" y="8"/>
                      <a:pt x="116" y="0"/>
                      <a:pt x="109" y="1"/>
                    </a:cubicBezTo>
                    <a:cubicBezTo>
                      <a:pt x="102" y="2"/>
                      <a:pt x="107" y="14"/>
                      <a:pt x="107" y="14"/>
                    </a:cubicBezTo>
                    <a:cubicBezTo>
                      <a:pt x="103" y="10"/>
                      <a:pt x="103" y="10"/>
                      <a:pt x="103" y="10"/>
                    </a:cubicBezTo>
                    <a:lnTo>
                      <a:pt x="93" y="1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6" name="Freeform 257"/>
              <p:cNvSpPr>
                <a:spLocks noEditPoints="1"/>
              </p:cNvSpPr>
              <p:nvPr/>
            </p:nvSpPr>
            <p:spPr bwMode="gray">
              <a:xfrm>
                <a:off x="-5686" y="-15949"/>
                <a:ext cx="1235" cy="1309"/>
              </a:xfrm>
              <a:custGeom>
                <a:avLst/>
                <a:gdLst>
                  <a:gd name="T0" fmla="*/ 341 w 523"/>
                  <a:gd name="T1" fmla="*/ 483 h 554"/>
                  <a:gd name="T2" fmla="*/ 278 w 523"/>
                  <a:gd name="T3" fmla="*/ 485 h 554"/>
                  <a:gd name="T4" fmla="*/ 281 w 523"/>
                  <a:gd name="T5" fmla="*/ 507 h 554"/>
                  <a:gd name="T6" fmla="*/ 330 w 523"/>
                  <a:gd name="T7" fmla="*/ 531 h 554"/>
                  <a:gd name="T8" fmla="*/ 372 w 523"/>
                  <a:gd name="T9" fmla="*/ 513 h 554"/>
                  <a:gd name="T10" fmla="*/ 378 w 523"/>
                  <a:gd name="T11" fmla="*/ 479 h 554"/>
                  <a:gd name="T12" fmla="*/ 68 w 523"/>
                  <a:gd name="T13" fmla="*/ 320 h 554"/>
                  <a:gd name="T14" fmla="*/ 75 w 523"/>
                  <a:gd name="T15" fmla="*/ 381 h 554"/>
                  <a:gd name="T16" fmla="*/ 78 w 523"/>
                  <a:gd name="T17" fmla="*/ 424 h 554"/>
                  <a:gd name="T18" fmla="*/ 103 w 523"/>
                  <a:gd name="T19" fmla="*/ 414 h 554"/>
                  <a:gd name="T20" fmla="*/ 133 w 523"/>
                  <a:gd name="T21" fmla="*/ 388 h 554"/>
                  <a:gd name="T22" fmla="*/ 140 w 523"/>
                  <a:gd name="T23" fmla="*/ 352 h 554"/>
                  <a:gd name="T24" fmla="*/ 481 w 523"/>
                  <a:gd name="T25" fmla="*/ 337 h 554"/>
                  <a:gd name="T26" fmla="*/ 414 w 523"/>
                  <a:gd name="T27" fmla="*/ 281 h 554"/>
                  <a:gd name="T28" fmla="*/ 311 w 523"/>
                  <a:gd name="T29" fmla="*/ 216 h 554"/>
                  <a:gd name="T30" fmla="*/ 249 w 523"/>
                  <a:gd name="T31" fmla="*/ 148 h 554"/>
                  <a:gd name="T32" fmla="*/ 244 w 523"/>
                  <a:gd name="T33" fmla="*/ 92 h 554"/>
                  <a:gd name="T34" fmla="*/ 294 w 523"/>
                  <a:gd name="T35" fmla="*/ 46 h 554"/>
                  <a:gd name="T36" fmla="*/ 265 w 523"/>
                  <a:gd name="T37" fmla="*/ 29 h 554"/>
                  <a:gd name="T38" fmla="*/ 243 w 523"/>
                  <a:gd name="T39" fmla="*/ 16 h 554"/>
                  <a:gd name="T40" fmla="*/ 195 w 523"/>
                  <a:gd name="T41" fmla="*/ 7 h 554"/>
                  <a:gd name="T42" fmla="*/ 165 w 523"/>
                  <a:gd name="T43" fmla="*/ 16 h 554"/>
                  <a:gd name="T44" fmla="*/ 154 w 523"/>
                  <a:gd name="T45" fmla="*/ 40 h 554"/>
                  <a:gd name="T46" fmla="*/ 124 w 523"/>
                  <a:gd name="T47" fmla="*/ 44 h 554"/>
                  <a:gd name="T48" fmla="*/ 107 w 523"/>
                  <a:gd name="T49" fmla="*/ 54 h 554"/>
                  <a:gd name="T50" fmla="*/ 85 w 523"/>
                  <a:gd name="T51" fmla="*/ 51 h 554"/>
                  <a:gd name="T52" fmla="*/ 60 w 523"/>
                  <a:gd name="T53" fmla="*/ 62 h 554"/>
                  <a:gd name="T54" fmla="*/ 19 w 523"/>
                  <a:gd name="T55" fmla="*/ 64 h 554"/>
                  <a:gd name="T56" fmla="*/ 28 w 523"/>
                  <a:gd name="T57" fmla="*/ 93 h 554"/>
                  <a:gd name="T58" fmla="*/ 6 w 523"/>
                  <a:gd name="T59" fmla="*/ 118 h 554"/>
                  <a:gd name="T60" fmla="*/ 12 w 523"/>
                  <a:gd name="T61" fmla="*/ 141 h 554"/>
                  <a:gd name="T62" fmla="*/ 45 w 523"/>
                  <a:gd name="T63" fmla="*/ 160 h 554"/>
                  <a:gd name="T64" fmla="*/ 58 w 523"/>
                  <a:gd name="T65" fmla="*/ 173 h 554"/>
                  <a:gd name="T66" fmla="*/ 160 w 523"/>
                  <a:gd name="T67" fmla="*/ 192 h 554"/>
                  <a:gd name="T68" fmla="*/ 193 w 523"/>
                  <a:gd name="T69" fmla="*/ 236 h 554"/>
                  <a:gd name="T70" fmla="*/ 259 w 523"/>
                  <a:gd name="T71" fmla="*/ 294 h 554"/>
                  <a:gd name="T72" fmla="*/ 325 w 523"/>
                  <a:gd name="T73" fmla="*/ 334 h 554"/>
                  <a:gd name="T74" fmla="*/ 397 w 523"/>
                  <a:gd name="T75" fmla="*/ 373 h 554"/>
                  <a:gd name="T76" fmla="*/ 418 w 523"/>
                  <a:gd name="T77" fmla="*/ 446 h 554"/>
                  <a:gd name="T78" fmla="*/ 395 w 523"/>
                  <a:gd name="T79" fmla="*/ 489 h 554"/>
                  <a:gd name="T80" fmla="*/ 435 w 523"/>
                  <a:gd name="T81" fmla="*/ 466 h 554"/>
                  <a:gd name="T82" fmla="*/ 452 w 523"/>
                  <a:gd name="T83" fmla="*/ 408 h 554"/>
                  <a:gd name="T84" fmla="*/ 468 w 523"/>
                  <a:gd name="T85" fmla="*/ 361 h 554"/>
                  <a:gd name="T86" fmla="*/ 515 w 523"/>
                  <a:gd name="T87" fmla="*/ 36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54">
                    <a:moveTo>
                      <a:pt x="378" y="479"/>
                    </a:moveTo>
                    <a:cubicBezTo>
                      <a:pt x="378" y="479"/>
                      <a:pt x="365" y="472"/>
                      <a:pt x="358" y="474"/>
                    </a:cubicBezTo>
                    <a:cubicBezTo>
                      <a:pt x="351" y="476"/>
                      <a:pt x="341" y="483"/>
                      <a:pt x="341" y="483"/>
                    </a:cubicBezTo>
                    <a:cubicBezTo>
                      <a:pt x="341" y="483"/>
                      <a:pt x="322" y="486"/>
                      <a:pt x="314" y="486"/>
                    </a:cubicBezTo>
                    <a:cubicBezTo>
                      <a:pt x="306" y="486"/>
                      <a:pt x="292" y="470"/>
                      <a:pt x="289" y="473"/>
                    </a:cubicBezTo>
                    <a:cubicBezTo>
                      <a:pt x="286" y="476"/>
                      <a:pt x="278" y="485"/>
                      <a:pt x="278" y="485"/>
                    </a:cubicBezTo>
                    <a:cubicBezTo>
                      <a:pt x="265" y="477"/>
                      <a:pt x="265" y="477"/>
                      <a:pt x="265" y="477"/>
                    </a:cubicBezTo>
                    <a:cubicBezTo>
                      <a:pt x="265" y="477"/>
                      <a:pt x="245" y="482"/>
                      <a:pt x="253" y="494"/>
                    </a:cubicBezTo>
                    <a:cubicBezTo>
                      <a:pt x="264" y="510"/>
                      <a:pt x="276" y="505"/>
                      <a:pt x="281" y="507"/>
                    </a:cubicBezTo>
                    <a:cubicBezTo>
                      <a:pt x="286" y="509"/>
                      <a:pt x="291" y="517"/>
                      <a:pt x="293" y="521"/>
                    </a:cubicBezTo>
                    <a:cubicBezTo>
                      <a:pt x="295" y="525"/>
                      <a:pt x="317" y="535"/>
                      <a:pt x="317" y="535"/>
                    </a:cubicBezTo>
                    <a:cubicBezTo>
                      <a:pt x="330" y="531"/>
                      <a:pt x="330" y="531"/>
                      <a:pt x="330" y="531"/>
                    </a:cubicBezTo>
                    <a:cubicBezTo>
                      <a:pt x="330" y="531"/>
                      <a:pt x="344" y="552"/>
                      <a:pt x="363" y="553"/>
                    </a:cubicBezTo>
                    <a:cubicBezTo>
                      <a:pt x="382" y="554"/>
                      <a:pt x="377" y="537"/>
                      <a:pt x="377" y="537"/>
                    </a:cubicBezTo>
                    <a:cubicBezTo>
                      <a:pt x="377" y="537"/>
                      <a:pt x="372" y="520"/>
                      <a:pt x="372" y="513"/>
                    </a:cubicBezTo>
                    <a:cubicBezTo>
                      <a:pt x="372" y="506"/>
                      <a:pt x="377" y="496"/>
                      <a:pt x="383" y="491"/>
                    </a:cubicBezTo>
                    <a:cubicBezTo>
                      <a:pt x="389" y="486"/>
                      <a:pt x="383" y="469"/>
                      <a:pt x="383" y="469"/>
                    </a:cubicBezTo>
                    <a:lnTo>
                      <a:pt x="378" y="479"/>
                    </a:lnTo>
                    <a:close/>
                    <a:moveTo>
                      <a:pt x="119" y="312"/>
                    </a:moveTo>
                    <a:cubicBezTo>
                      <a:pt x="107" y="311"/>
                      <a:pt x="95" y="332"/>
                      <a:pt x="87" y="332"/>
                    </a:cubicBezTo>
                    <a:cubicBezTo>
                      <a:pt x="79" y="332"/>
                      <a:pt x="68" y="320"/>
                      <a:pt x="68" y="320"/>
                    </a:cubicBezTo>
                    <a:cubicBezTo>
                      <a:pt x="64" y="331"/>
                      <a:pt x="64" y="331"/>
                      <a:pt x="64" y="331"/>
                    </a:cubicBezTo>
                    <a:cubicBezTo>
                      <a:pt x="64" y="331"/>
                      <a:pt x="79" y="344"/>
                      <a:pt x="79" y="354"/>
                    </a:cubicBezTo>
                    <a:cubicBezTo>
                      <a:pt x="79" y="364"/>
                      <a:pt x="75" y="381"/>
                      <a:pt x="75" y="381"/>
                    </a:cubicBezTo>
                    <a:cubicBezTo>
                      <a:pt x="81" y="388"/>
                      <a:pt x="81" y="388"/>
                      <a:pt x="81" y="388"/>
                    </a:cubicBezTo>
                    <a:cubicBezTo>
                      <a:pt x="73" y="393"/>
                      <a:pt x="73" y="393"/>
                      <a:pt x="73" y="393"/>
                    </a:cubicBezTo>
                    <a:cubicBezTo>
                      <a:pt x="78" y="424"/>
                      <a:pt x="78" y="424"/>
                      <a:pt x="78" y="424"/>
                    </a:cubicBezTo>
                    <a:cubicBezTo>
                      <a:pt x="69" y="424"/>
                      <a:pt x="69" y="424"/>
                      <a:pt x="69" y="424"/>
                    </a:cubicBezTo>
                    <a:cubicBezTo>
                      <a:pt x="82" y="435"/>
                      <a:pt x="82" y="435"/>
                      <a:pt x="82" y="435"/>
                    </a:cubicBezTo>
                    <a:cubicBezTo>
                      <a:pt x="98" y="435"/>
                      <a:pt x="103" y="414"/>
                      <a:pt x="103" y="414"/>
                    </a:cubicBezTo>
                    <a:cubicBezTo>
                      <a:pt x="103" y="414"/>
                      <a:pt x="115" y="430"/>
                      <a:pt x="124" y="423"/>
                    </a:cubicBezTo>
                    <a:cubicBezTo>
                      <a:pt x="133" y="416"/>
                      <a:pt x="129" y="398"/>
                      <a:pt x="129" y="398"/>
                    </a:cubicBezTo>
                    <a:cubicBezTo>
                      <a:pt x="133" y="388"/>
                      <a:pt x="133" y="388"/>
                      <a:pt x="133" y="388"/>
                    </a:cubicBezTo>
                    <a:cubicBezTo>
                      <a:pt x="133" y="371"/>
                      <a:pt x="133" y="371"/>
                      <a:pt x="133" y="371"/>
                    </a:cubicBezTo>
                    <a:cubicBezTo>
                      <a:pt x="133" y="371"/>
                      <a:pt x="127" y="369"/>
                      <a:pt x="128" y="364"/>
                    </a:cubicBezTo>
                    <a:cubicBezTo>
                      <a:pt x="129" y="359"/>
                      <a:pt x="140" y="359"/>
                      <a:pt x="140" y="352"/>
                    </a:cubicBezTo>
                    <a:cubicBezTo>
                      <a:pt x="140" y="345"/>
                      <a:pt x="131" y="313"/>
                      <a:pt x="119" y="312"/>
                    </a:cubicBezTo>
                    <a:close/>
                    <a:moveTo>
                      <a:pt x="515" y="363"/>
                    </a:moveTo>
                    <a:cubicBezTo>
                      <a:pt x="507" y="354"/>
                      <a:pt x="481" y="337"/>
                      <a:pt x="481" y="337"/>
                    </a:cubicBezTo>
                    <a:cubicBezTo>
                      <a:pt x="451" y="321"/>
                      <a:pt x="451" y="321"/>
                      <a:pt x="451" y="321"/>
                    </a:cubicBezTo>
                    <a:cubicBezTo>
                      <a:pt x="451" y="321"/>
                      <a:pt x="398" y="308"/>
                      <a:pt x="402" y="299"/>
                    </a:cubicBezTo>
                    <a:cubicBezTo>
                      <a:pt x="406" y="290"/>
                      <a:pt x="415" y="289"/>
                      <a:pt x="414" y="281"/>
                    </a:cubicBezTo>
                    <a:cubicBezTo>
                      <a:pt x="413" y="273"/>
                      <a:pt x="365" y="271"/>
                      <a:pt x="365" y="271"/>
                    </a:cubicBezTo>
                    <a:cubicBezTo>
                      <a:pt x="365" y="271"/>
                      <a:pt x="351" y="266"/>
                      <a:pt x="334" y="249"/>
                    </a:cubicBezTo>
                    <a:cubicBezTo>
                      <a:pt x="317" y="232"/>
                      <a:pt x="311" y="216"/>
                      <a:pt x="311" y="216"/>
                    </a:cubicBezTo>
                    <a:cubicBezTo>
                      <a:pt x="311" y="216"/>
                      <a:pt x="306" y="192"/>
                      <a:pt x="296" y="186"/>
                    </a:cubicBezTo>
                    <a:cubicBezTo>
                      <a:pt x="286" y="180"/>
                      <a:pt x="275" y="170"/>
                      <a:pt x="275" y="170"/>
                    </a:cubicBezTo>
                    <a:cubicBezTo>
                      <a:pt x="249" y="148"/>
                      <a:pt x="249" y="148"/>
                      <a:pt x="249" y="148"/>
                    </a:cubicBezTo>
                    <a:cubicBezTo>
                      <a:pt x="249" y="148"/>
                      <a:pt x="235" y="126"/>
                      <a:pt x="240" y="124"/>
                    </a:cubicBezTo>
                    <a:cubicBezTo>
                      <a:pt x="245" y="122"/>
                      <a:pt x="253" y="120"/>
                      <a:pt x="253" y="115"/>
                    </a:cubicBezTo>
                    <a:cubicBezTo>
                      <a:pt x="253" y="110"/>
                      <a:pt x="236" y="101"/>
                      <a:pt x="244" y="92"/>
                    </a:cubicBezTo>
                    <a:cubicBezTo>
                      <a:pt x="252" y="83"/>
                      <a:pt x="275" y="77"/>
                      <a:pt x="275" y="77"/>
                    </a:cubicBezTo>
                    <a:cubicBezTo>
                      <a:pt x="289" y="71"/>
                      <a:pt x="289" y="71"/>
                      <a:pt x="289" y="71"/>
                    </a:cubicBezTo>
                    <a:cubicBezTo>
                      <a:pt x="294" y="46"/>
                      <a:pt x="294" y="46"/>
                      <a:pt x="294" y="46"/>
                    </a:cubicBezTo>
                    <a:cubicBezTo>
                      <a:pt x="286" y="43"/>
                      <a:pt x="286" y="43"/>
                      <a:pt x="286" y="43"/>
                    </a:cubicBezTo>
                    <a:cubicBezTo>
                      <a:pt x="286" y="43"/>
                      <a:pt x="294" y="36"/>
                      <a:pt x="291" y="30"/>
                    </a:cubicBezTo>
                    <a:cubicBezTo>
                      <a:pt x="288" y="25"/>
                      <a:pt x="265" y="29"/>
                      <a:pt x="265" y="29"/>
                    </a:cubicBezTo>
                    <a:cubicBezTo>
                      <a:pt x="253" y="29"/>
                      <a:pt x="253" y="29"/>
                      <a:pt x="253" y="29"/>
                    </a:cubicBezTo>
                    <a:cubicBezTo>
                      <a:pt x="248" y="16"/>
                      <a:pt x="248" y="16"/>
                      <a:pt x="248" y="16"/>
                    </a:cubicBezTo>
                    <a:cubicBezTo>
                      <a:pt x="243" y="16"/>
                      <a:pt x="243" y="16"/>
                      <a:pt x="243" y="16"/>
                    </a:cubicBezTo>
                    <a:cubicBezTo>
                      <a:pt x="243" y="16"/>
                      <a:pt x="242" y="2"/>
                      <a:pt x="233" y="1"/>
                    </a:cubicBezTo>
                    <a:cubicBezTo>
                      <a:pt x="223" y="0"/>
                      <a:pt x="221" y="9"/>
                      <a:pt x="221" y="9"/>
                    </a:cubicBezTo>
                    <a:cubicBezTo>
                      <a:pt x="195" y="7"/>
                      <a:pt x="195" y="7"/>
                      <a:pt x="195" y="7"/>
                    </a:cubicBezTo>
                    <a:cubicBezTo>
                      <a:pt x="185" y="19"/>
                      <a:pt x="185" y="19"/>
                      <a:pt x="185" y="19"/>
                    </a:cubicBezTo>
                    <a:cubicBezTo>
                      <a:pt x="179" y="15"/>
                      <a:pt x="179" y="15"/>
                      <a:pt x="179" y="15"/>
                    </a:cubicBezTo>
                    <a:cubicBezTo>
                      <a:pt x="165" y="16"/>
                      <a:pt x="165" y="16"/>
                      <a:pt x="165" y="16"/>
                    </a:cubicBezTo>
                    <a:cubicBezTo>
                      <a:pt x="163" y="29"/>
                      <a:pt x="163" y="29"/>
                      <a:pt x="163" y="29"/>
                    </a:cubicBezTo>
                    <a:cubicBezTo>
                      <a:pt x="163" y="29"/>
                      <a:pt x="161" y="25"/>
                      <a:pt x="150" y="27"/>
                    </a:cubicBezTo>
                    <a:cubicBezTo>
                      <a:pt x="139" y="29"/>
                      <a:pt x="154" y="40"/>
                      <a:pt x="154" y="40"/>
                    </a:cubicBezTo>
                    <a:cubicBezTo>
                      <a:pt x="149" y="46"/>
                      <a:pt x="149" y="46"/>
                      <a:pt x="149" y="46"/>
                    </a:cubicBezTo>
                    <a:cubicBezTo>
                      <a:pt x="138" y="41"/>
                      <a:pt x="138" y="41"/>
                      <a:pt x="138" y="41"/>
                    </a:cubicBezTo>
                    <a:cubicBezTo>
                      <a:pt x="124" y="44"/>
                      <a:pt x="124" y="44"/>
                      <a:pt x="124" y="44"/>
                    </a:cubicBezTo>
                    <a:cubicBezTo>
                      <a:pt x="118" y="32"/>
                      <a:pt x="118" y="32"/>
                      <a:pt x="118" y="32"/>
                    </a:cubicBezTo>
                    <a:cubicBezTo>
                      <a:pt x="113" y="48"/>
                      <a:pt x="113" y="48"/>
                      <a:pt x="113" y="48"/>
                    </a:cubicBezTo>
                    <a:cubicBezTo>
                      <a:pt x="107" y="54"/>
                      <a:pt x="107" y="54"/>
                      <a:pt x="107" y="54"/>
                    </a:cubicBezTo>
                    <a:cubicBezTo>
                      <a:pt x="106" y="69"/>
                      <a:pt x="106" y="69"/>
                      <a:pt x="106" y="69"/>
                    </a:cubicBezTo>
                    <a:cubicBezTo>
                      <a:pt x="90" y="52"/>
                      <a:pt x="90" y="52"/>
                      <a:pt x="90" y="52"/>
                    </a:cubicBezTo>
                    <a:cubicBezTo>
                      <a:pt x="85" y="51"/>
                      <a:pt x="85" y="51"/>
                      <a:pt x="85" y="51"/>
                    </a:cubicBezTo>
                    <a:cubicBezTo>
                      <a:pt x="85" y="51"/>
                      <a:pt x="81" y="36"/>
                      <a:pt x="77" y="36"/>
                    </a:cubicBezTo>
                    <a:cubicBezTo>
                      <a:pt x="73" y="36"/>
                      <a:pt x="66" y="42"/>
                      <a:pt x="66" y="42"/>
                    </a:cubicBezTo>
                    <a:cubicBezTo>
                      <a:pt x="66" y="42"/>
                      <a:pt x="70" y="53"/>
                      <a:pt x="60" y="62"/>
                    </a:cubicBezTo>
                    <a:cubicBezTo>
                      <a:pt x="50" y="70"/>
                      <a:pt x="45" y="57"/>
                      <a:pt x="40" y="57"/>
                    </a:cubicBezTo>
                    <a:cubicBezTo>
                      <a:pt x="35" y="57"/>
                      <a:pt x="26" y="64"/>
                      <a:pt x="26" y="64"/>
                    </a:cubicBezTo>
                    <a:cubicBezTo>
                      <a:pt x="19" y="64"/>
                      <a:pt x="19" y="64"/>
                      <a:pt x="19" y="64"/>
                    </a:cubicBezTo>
                    <a:cubicBezTo>
                      <a:pt x="19" y="68"/>
                      <a:pt x="9" y="72"/>
                      <a:pt x="9" y="72"/>
                    </a:cubicBezTo>
                    <a:cubicBezTo>
                      <a:pt x="17" y="80"/>
                      <a:pt x="17" y="80"/>
                      <a:pt x="17" y="80"/>
                    </a:cubicBezTo>
                    <a:cubicBezTo>
                      <a:pt x="17" y="80"/>
                      <a:pt x="28" y="84"/>
                      <a:pt x="28" y="93"/>
                    </a:cubicBezTo>
                    <a:cubicBezTo>
                      <a:pt x="28" y="102"/>
                      <a:pt x="9" y="103"/>
                      <a:pt x="9" y="103"/>
                    </a:cubicBezTo>
                    <a:cubicBezTo>
                      <a:pt x="0" y="105"/>
                      <a:pt x="0" y="105"/>
                      <a:pt x="0" y="105"/>
                    </a:cubicBezTo>
                    <a:cubicBezTo>
                      <a:pt x="6" y="118"/>
                      <a:pt x="6" y="118"/>
                      <a:pt x="6" y="118"/>
                    </a:cubicBezTo>
                    <a:cubicBezTo>
                      <a:pt x="13" y="118"/>
                      <a:pt x="13" y="118"/>
                      <a:pt x="13" y="118"/>
                    </a:cubicBezTo>
                    <a:cubicBezTo>
                      <a:pt x="13" y="118"/>
                      <a:pt x="17" y="121"/>
                      <a:pt x="18" y="126"/>
                    </a:cubicBezTo>
                    <a:cubicBezTo>
                      <a:pt x="19" y="131"/>
                      <a:pt x="13" y="131"/>
                      <a:pt x="12" y="141"/>
                    </a:cubicBezTo>
                    <a:cubicBezTo>
                      <a:pt x="11" y="151"/>
                      <a:pt x="25" y="152"/>
                      <a:pt x="25" y="152"/>
                    </a:cubicBezTo>
                    <a:cubicBezTo>
                      <a:pt x="28" y="158"/>
                      <a:pt x="28" y="158"/>
                      <a:pt x="28" y="158"/>
                    </a:cubicBezTo>
                    <a:cubicBezTo>
                      <a:pt x="28" y="158"/>
                      <a:pt x="42" y="156"/>
                      <a:pt x="45" y="160"/>
                    </a:cubicBezTo>
                    <a:cubicBezTo>
                      <a:pt x="48" y="164"/>
                      <a:pt x="42" y="174"/>
                      <a:pt x="38" y="174"/>
                    </a:cubicBezTo>
                    <a:cubicBezTo>
                      <a:pt x="36" y="174"/>
                      <a:pt x="35" y="176"/>
                      <a:pt x="35" y="179"/>
                    </a:cubicBezTo>
                    <a:cubicBezTo>
                      <a:pt x="44" y="178"/>
                      <a:pt x="54" y="177"/>
                      <a:pt x="58" y="173"/>
                    </a:cubicBezTo>
                    <a:cubicBezTo>
                      <a:pt x="65" y="166"/>
                      <a:pt x="83" y="145"/>
                      <a:pt x="93" y="145"/>
                    </a:cubicBezTo>
                    <a:cubicBezTo>
                      <a:pt x="103" y="145"/>
                      <a:pt x="132" y="152"/>
                      <a:pt x="144" y="162"/>
                    </a:cubicBezTo>
                    <a:cubicBezTo>
                      <a:pt x="156" y="172"/>
                      <a:pt x="160" y="192"/>
                      <a:pt x="160" y="192"/>
                    </a:cubicBezTo>
                    <a:cubicBezTo>
                      <a:pt x="168" y="200"/>
                      <a:pt x="168" y="200"/>
                      <a:pt x="168" y="200"/>
                    </a:cubicBezTo>
                    <a:cubicBezTo>
                      <a:pt x="168" y="200"/>
                      <a:pt x="160" y="221"/>
                      <a:pt x="169" y="226"/>
                    </a:cubicBezTo>
                    <a:cubicBezTo>
                      <a:pt x="178" y="231"/>
                      <a:pt x="193" y="236"/>
                      <a:pt x="193" y="236"/>
                    </a:cubicBezTo>
                    <a:cubicBezTo>
                      <a:pt x="197" y="249"/>
                      <a:pt x="197" y="249"/>
                      <a:pt x="197" y="249"/>
                    </a:cubicBezTo>
                    <a:cubicBezTo>
                      <a:pt x="217" y="250"/>
                      <a:pt x="217" y="250"/>
                      <a:pt x="217" y="250"/>
                    </a:cubicBezTo>
                    <a:cubicBezTo>
                      <a:pt x="217" y="250"/>
                      <a:pt x="250" y="284"/>
                      <a:pt x="259" y="294"/>
                    </a:cubicBezTo>
                    <a:cubicBezTo>
                      <a:pt x="268" y="304"/>
                      <a:pt x="276" y="313"/>
                      <a:pt x="276" y="313"/>
                    </a:cubicBezTo>
                    <a:cubicBezTo>
                      <a:pt x="303" y="314"/>
                      <a:pt x="303" y="314"/>
                      <a:pt x="303" y="314"/>
                    </a:cubicBezTo>
                    <a:cubicBezTo>
                      <a:pt x="303" y="314"/>
                      <a:pt x="310" y="329"/>
                      <a:pt x="325" y="334"/>
                    </a:cubicBezTo>
                    <a:cubicBezTo>
                      <a:pt x="340" y="339"/>
                      <a:pt x="359" y="335"/>
                      <a:pt x="362" y="342"/>
                    </a:cubicBezTo>
                    <a:cubicBezTo>
                      <a:pt x="365" y="349"/>
                      <a:pt x="366" y="372"/>
                      <a:pt x="379" y="375"/>
                    </a:cubicBezTo>
                    <a:cubicBezTo>
                      <a:pt x="392" y="378"/>
                      <a:pt x="397" y="373"/>
                      <a:pt x="397" y="373"/>
                    </a:cubicBezTo>
                    <a:cubicBezTo>
                      <a:pt x="397" y="373"/>
                      <a:pt x="400" y="392"/>
                      <a:pt x="402" y="406"/>
                    </a:cubicBezTo>
                    <a:cubicBezTo>
                      <a:pt x="404" y="420"/>
                      <a:pt x="417" y="419"/>
                      <a:pt x="417" y="429"/>
                    </a:cubicBezTo>
                    <a:cubicBezTo>
                      <a:pt x="417" y="439"/>
                      <a:pt x="418" y="446"/>
                      <a:pt x="418" y="446"/>
                    </a:cubicBezTo>
                    <a:cubicBezTo>
                      <a:pt x="405" y="445"/>
                      <a:pt x="405" y="445"/>
                      <a:pt x="405" y="445"/>
                    </a:cubicBezTo>
                    <a:cubicBezTo>
                      <a:pt x="404" y="460"/>
                      <a:pt x="404" y="460"/>
                      <a:pt x="404" y="460"/>
                    </a:cubicBezTo>
                    <a:cubicBezTo>
                      <a:pt x="404" y="460"/>
                      <a:pt x="384" y="489"/>
                      <a:pt x="395" y="489"/>
                    </a:cubicBezTo>
                    <a:cubicBezTo>
                      <a:pt x="406" y="489"/>
                      <a:pt x="414" y="483"/>
                      <a:pt x="414" y="483"/>
                    </a:cubicBezTo>
                    <a:cubicBezTo>
                      <a:pt x="422" y="468"/>
                      <a:pt x="422" y="468"/>
                      <a:pt x="422" y="468"/>
                    </a:cubicBezTo>
                    <a:cubicBezTo>
                      <a:pt x="435" y="466"/>
                      <a:pt x="435" y="466"/>
                      <a:pt x="435" y="466"/>
                    </a:cubicBezTo>
                    <a:cubicBezTo>
                      <a:pt x="435" y="466"/>
                      <a:pt x="432" y="444"/>
                      <a:pt x="436" y="441"/>
                    </a:cubicBezTo>
                    <a:cubicBezTo>
                      <a:pt x="440" y="438"/>
                      <a:pt x="461" y="432"/>
                      <a:pt x="461" y="432"/>
                    </a:cubicBezTo>
                    <a:cubicBezTo>
                      <a:pt x="461" y="432"/>
                      <a:pt x="456" y="412"/>
                      <a:pt x="452" y="408"/>
                    </a:cubicBezTo>
                    <a:cubicBezTo>
                      <a:pt x="448" y="404"/>
                      <a:pt x="430" y="399"/>
                      <a:pt x="431" y="392"/>
                    </a:cubicBezTo>
                    <a:cubicBezTo>
                      <a:pt x="432" y="385"/>
                      <a:pt x="445" y="351"/>
                      <a:pt x="453" y="354"/>
                    </a:cubicBezTo>
                    <a:cubicBezTo>
                      <a:pt x="461" y="357"/>
                      <a:pt x="468" y="361"/>
                      <a:pt x="468" y="361"/>
                    </a:cubicBezTo>
                    <a:cubicBezTo>
                      <a:pt x="488" y="361"/>
                      <a:pt x="488" y="361"/>
                      <a:pt x="488" y="361"/>
                    </a:cubicBezTo>
                    <a:cubicBezTo>
                      <a:pt x="488" y="361"/>
                      <a:pt x="491" y="384"/>
                      <a:pt x="505" y="385"/>
                    </a:cubicBezTo>
                    <a:cubicBezTo>
                      <a:pt x="519" y="386"/>
                      <a:pt x="523" y="372"/>
                      <a:pt x="515" y="36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7" name="Freeform 258"/>
              <p:cNvSpPr>
                <a:spLocks/>
              </p:cNvSpPr>
              <p:nvPr/>
            </p:nvSpPr>
            <p:spPr bwMode="gray">
              <a:xfrm>
                <a:off x="-5138" y="-16436"/>
                <a:ext cx="661" cy="312"/>
              </a:xfrm>
              <a:custGeom>
                <a:avLst/>
                <a:gdLst>
                  <a:gd name="T0" fmla="*/ 268 w 280"/>
                  <a:gd name="T1" fmla="*/ 67 h 132"/>
                  <a:gd name="T2" fmla="*/ 255 w 280"/>
                  <a:gd name="T3" fmla="*/ 60 h 132"/>
                  <a:gd name="T4" fmla="*/ 240 w 280"/>
                  <a:gd name="T5" fmla="*/ 57 h 132"/>
                  <a:gd name="T6" fmla="*/ 219 w 280"/>
                  <a:gd name="T7" fmla="*/ 42 h 132"/>
                  <a:gd name="T8" fmla="*/ 196 w 280"/>
                  <a:gd name="T9" fmla="*/ 47 h 132"/>
                  <a:gd name="T10" fmla="*/ 177 w 280"/>
                  <a:gd name="T11" fmla="*/ 35 h 132"/>
                  <a:gd name="T12" fmla="*/ 178 w 280"/>
                  <a:gd name="T13" fmla="*/ 28 h 132"/>
                  <a:gd name="T14" fmla="*/ 159 w 280"/>
                  <a:gd name="T15" fmla="*/ 24 h 132"/>
                  <a:gd name="T16" fmla="*/ 132 w 280"/>
                  <a:gd name="T17" fmla="*/ 13 h 132"/>
                  <a:gd name="T18" fmla="*/ 116 w 280"/>
                  <a:gd name="T19" fmla="*/ 2 h 132"/>
                  <a:gd name="T20" fmla="*/ 108 w 280"/>
                  <a:gd name="T21" fmla="*/ 11 h 132"/>
                  <a:gd name="T22" fmla="*/ 87 w 280"/>
                  <a:gd name="T23" fmla="*/ 11 h 132"/>
                  <a:gd name="T24" fmla="*/ 72 w 280"/>
                  <a:gd name="T25" fmla="*/ 19 h 132"/>
                  <a:gd name="T26" fmla="*/ 56 w 280"/>
                  <a:gd name="T27" fmla="*/ 24 h 132"/>
                  <a:gd name="T28" fmla="*/ 38 w 280"/>
                  <a:gd name="T29" fmla="*/ 36 h 132"/>
                  <a:gd name="T30" fmla="*/ 21 w 280"/>
                  <a:gd name="T31" fmla="*/ 36 h 132"/>
                  <a:gd name="T32" fmla="*/ 11 w 280"/>
                  <a:gd name="T33" fmla="*/ 42 h 132"/>
                  <a:gd name="T34" fmla="*/ 5 w 280"/>
                  <a:gd name="T35" fmla="*/ 50 h 132"/>
                  <a:gd name="T36" fmla="*/ 17 w 280"/>
                  <a:gd name="T37" fmla="*/ 60 h 132"/>
                  <a:gd name="T38" fmla="*/ 19 w 280"/>
                  <a:gd name="T39" fmla="*/ 74 h 132"/>
                  <a:gd name="T40" fmla="*/ 27 w 280"/>
                  <a:gd name="T41" fmla="*/ 82 h 132"/>
                  <a:gd name="T42" fmla="*/ 42 w 280"/>
                  <a:gd name="T43" fmla="*/ 90 h 132"/>
                  <a:gd name="T44" fmla="*/ 49 w 280"/>
                  <a:gd name="T45" fmla="*/ 98 h 132"/>
                  <a:gd name="T46" fmla="*/ 65 w 280"/>
                  <a:gd name="T47" fmla="*/ 108 h 132"/>
                  <a:gd name="T48" fmla="*/ 87 w 280"/>
                  <a:gd name="T49" fmla="*/ 131 h 132"/>
                  <a:gd name="T50" fmla="*/ 110 w 280"/>
                  <a:gd name="T51" fmla="*/ 132 h 132"/>
                  <a:gd name="T52" fmla="*/ 115 w 280"/>
                  <a:gd name="T53" fmla="*/ 119 h 132"/>
                  <a:gd name="T54" fmla="*/ 142 w 280"/>
                  <a:gd name="T55" fmla="*/ 112 h 132"/>
                  <a:gd name="T56" fmla="*/ 158 w 280"/>
                  <a:gd name="T57" fmla="*/ 113 h 132"/>
                  <a:gd name="T58" fmla="*/ 173 w 280"/>
                  <a:gd name="T59" fmla="*/ 120 h 132"/>
                  <a:gd name="T60" fmla="*/ 200 w 280"/>
                  <a:gd name="T61" fmla="*/ 123 h 132"/>
                  <a:gd name="T62" fmla="*/ 221 w 280"/>
                  <a:gd name="T63" fmla="*/ 116 h 132"/>
                  <a:gd name="T64" fmla="*/ 255 w 280"/>
                  <a:gd name="T65" fmla="*/ 105 h 132"/>
                  <a:gd name="T66" fmla="*/ 269 w 280"/>
                  <a:gd name="T67" fmla="*/ 86 h 132"/>
                  <a:gd name="T68" fmla="*/ 275 w 280"/>
                  <a:gd name="T69" fmla="*/ 7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132">
                    <a:moveTo>
                      <a:pt x="275" y="73"/>
                    </a:moveTo>
                    <a:cubicBezTo>
                      <a:pt x="268" y="67"/>
                      <a:pt x="268" y="67"/>
                      <a:pt x="268" y="67"/>
                    </a:cubicBezTo>
                    <a:cubicBezTo>
                      <a:pt x="269" y="62"/>
                      <a:pt x="269" y="62"/>
                      <a:pt x="269" y="62"/>
                    </a:cubicBezTo>
                    <a:cubicBezTo>
                      <a:pt x="269" y="62"/>
                      <a:pt x="259" y="60"/>
                      <a:pt x="255" y="60"/>
                    </a:cubicBezTo>
                    <a:cubicBezTo>
                      <a:pt x="251" y="60"/>
                      <a:pt x="247" y="51"/>
                      <a:pt x="247" y="51"/>
                    </a:cubicBezTo>
                    <a:cubicBezTo>
                      <a:pt x="240" y="57"/>
                      <a:pt x="240" y="57"/>
                      <a:pt x="240" y="57"/>
                    </a:cubicBezTo>
                    <a:cubicBezTo>
                      <a:pt x="240" y="57"/>
                      <a:pt x="235" y="44"/>
                      <a:pt x="227" y="43"/>
                    </a:cubicBezTo>
                    <a:cubicBezTo>
                      <a:pt x="219" y="42"/>
                      <a:pt x="219" y="42"/>
                      <a:pt x="219" y="42"/>
                    </a:cubicBezTo>
                    <a:cubicBezTo>
                      <a:pt x="219" y="42"/>
                      <a:pt x="224" y="35"/>
                      <a:pt x="211" y="39"/>
                    </a:cubicBezTo>
                    <a:cubicBezTo>
                      <a:pt x="198" y="43"/>
                      <a:pt x="196" y="47"/>
                      <a:pt x="196" y="47"/>
                    </a:cubicBezTo>
                    <a:cubicBezTo>
                      <a:pt x="196" y="47"/>
                      <a:pt x="185" y="45"/>
                      <a:pt x="181" y="43"/>
                    </a:cubicBezTo>
                    <a:cubicBezTo>
                      <a:pt x="177" y="41"/>
                      <a:pt x="177" y="35"/>
                      <a:pt x="177" y="35"/>
                    </a:cubicBezTo>
                    <a:cubicBezTo>
                      <a:pt x="171" y="32"/>
                      <a:pt x="171" y="32"/>
                      <a:pt x="171" y="32"/>
                    </a:cubicBezTo>
                    <a:cubicBezTo>
                      <a:pt x="178" y="28"/>
                      <a:pt x="178" y="28"/>
                      <a:pt x="178" y="28"/>
                    </a:cubicBezTo>
                    <a:cubicBezTo>
                      <a:pt x="175" y="23"/>
                      <a:pt x="175" y="23"/>
                      <a:pt x="175" y="23"/>
                    </a:cubicBezTo>
                    <a:cubicBezTo>
                      <a:pt x="175" y="23"/>
                      <a:pt x="162" y="24"/>
                      <a:pt x="159" y="24"/>
                    </a:cubicBezTo>
                    <a:cubicBezTo>
                      <a:pt x="156" y="24"/>
                      <a:pt x="158" y="18"/>
                      <a:pt x="146" y="14"/>
                    </a:cubicBezTo>
                    <a:cubicBezTo>
                      <a:pt x="134" y="10"/>
                      <a:pt x="132" y="13"/>
                      <a:pt x="132" y="13"/>
                    </a:cubicBezTo>
                    <a:cubicBezTo>
                      <a:pt x="129" y="4"/>
                      <a:pt x="129" y="4"/>
                      <a:pt x="129" y="4"/>
                    </a:cubicBezTo>
                    <a:cubicBezTo>
                      <a:pt x="116" y="2"/>
                      <a:pt x="116" y="2"/>
                      <a:pt x="116" y="2"/>
                    </a:cubicBezTo>
                    <a:cubicBezTo>
                      <a:pt x="116" y="2"/>
                      <a:pt x="116" y="2"/>
                      <a:pt x="116" y="2"/>
                    </a:cubicBezTo>
                    <a:cubicBezTo>
                      <a:pt x="114" y="6"/>
                      <a:pt x="111" y="11"/>
                      <a:pt x="108" y="11"/>
                    </a:cubicBezTo>
                    <a:cubicBezTo>
                      <a:pt x="103" y="12"/>
                      <a:pt x="98" y="0"/>
                      <a:pt x="96" y="1"/>
                    </a:cubicBezTo>
                    <a:cubicBezTo>
                      <a:pt x="94" y="2"/>
                      <a:pt x="89" y="8"/>
                      <a:pt x="87" y="11"/>
                    </a:cubicBezTo>
                    <a:cubicBezTo>
                      <a:pt x="84" y="14"/>
                      <a:pt x="73" y="13"/>
                      <a:pt x="73" y="13"/>
                    </a:cubicBezTo>
                    <a:cubicBezTo>
                      <a:pt x="73" y="13"/>
                      <a:pt x="75" y="18"/>
                      <a:pt x="72" y="19"/>
                    </a:cubicBezTo>
                    <a:cubicBezTo>
                      <a:pt x="69" y="20"/>
                      <a:pt x="58" y="20"/>
                      <a:pt x="58" y="20"/>
                    </a:cubicBezTo>
                    <a:cubicBezTo>
                      <a:pt x="56" y="24"/>
                      <a:pt x="56" y="24"/>
                      <a:pt x="56" y="24"/>
                    </a:cubicBezTo>
                    <a:cubicBezTo>
                      <a:pt x="45" y="27"/>
                      <a:pt x="45" y="27"/>
                      <a:pt x="45" y="27"/>
                    </a:cubicBezTo>
                    <a:cubicBezTo>
                      <a:pt x="38" y="36"/>
                      <a:pt x="38" y="36"/>
                      <a:pt x="38" y="36"/>
                    </a:cubicBezTo>
                    <a:cubicBezTo>
                      <a:pt x="38" y="36"/>
                      <a:pt x="40" y="32"/>
                      <a:pt x="31" y="30"/>
                    </a:cubicBezTo>
                    <a:cubicBezTo>
                      <a:pt x="23" y="28"/>
                      <a:pt x="21" y="36"/>
                      <a:pt x="21" y="36"/>
                    </a:cubicBezTo>
                    <a:cubicBezTo>
                      <a:pt x="14" y="36"/>
                      <a:pt x="14" y="36"/>
                      <a:pt x="14" y="36"/>
                    </a:cubicBezTo>
                    <a:cubicBezTo>
                      <a:pt x="14" y="36"/>
                      <a:pt x="15" y="41"/>
                      <a:pt x="11" y="42"/>
                    </a:cubicBezTo>
                    <a:cubicBezTo>
                      <a:pt x="7" y="42"/>
                      <a:pt x="7" y="36"/>
                      <a:pt x="3" y="38"/>
                    </a:cubicBezTo>
                    <a:cubicBezTo>
                      <a:pt x="0" y="41"/>
                      <a:pt x="5" y="50"/>
                      <a:pt x="5" y="50"/>
                    </a:cubicBezTo>
                    <a:cubicBezTo>
                      <a:pt x="11" y="51"/>
                      <a:pt x="11" y="51"/>
                      <a:pt x="11" y="51"/>
                    </a:cubicBezTo>
                    <a:cubicBezTo>
                      <a:pt x="17" y="60"/>
                      <a:pt x="17" y="60"/>
                      <a:pt x="17" y="60"/>
                    </a:cubicBezTo>
                    <a:cubicBezTo>
                      <a:pt x="17" y="60"/>
                      <a:pt x="9" y="64"/>
                      <a:pt x="10" y="66"/>
                    </a:cubicBezTo>
                    <a:cubicBezTo>
                      <a:pt x="11" y="68"/>
                      <a:pt x="19" y="74"/>
                      <a:pt x="19" y="74"/>
                    </a:cubicBezTo>
                    <a:cubicBezTo>
                      <a:pt x="21" y="80"/>
                      <a:pt x="21" y="80"/>
                      <a:pt x="21" y="80"/>
                    </a:cubicBezTo>
                    <a:cubicBezTo>
                      <a:pt x="27" y="82"/>
                      <a:pt x="27" y="82"/>
                      <a:pt x="27" y="82"/>
                    </a:cubicBezTo>
                    <a:cubicBezTo>
                      <a:pt x="27" y="82"/>
                      <a:pt x="21" y="87"/>
                      <a:pt x="29" y="88"/>
                    </a:cubicBezTo>
                    <a:cubicBezTo>
                      <a:pt x="36" y="88"/>
                      <a:pt x="42" y="90"/>
                      <a:pt x="42" y="90"/>
                    </a:cubicBezTo>
                    <a:cubicBezTo>
                      <a:pt x="45" y="98"/>
                      <a:pt x="45" y="98"/>
                      <a:pt x="45" y="98"/>
                    </a:cubicBezTo>
                    <a:cubicBezTo>
                      <a:pt x="49" y="98"/>
                      <a:pt x="49" y="98"/>
                      <a:pt x="49" y="98"/>
                    </a:cubicBezTo>
                    <a:cubicBezTo>
                      <a:pt x="55" y="107"/>
                      <a:pt x="55" y="107"/>
                      <a:pt x="55" y="107"/>
                    </a:cubicBezTo>
                    <a:cubicBezTo>
                      <a:pt x="55" y="107"/>
                      <a:pt x="60" y="105"/>
                      <a:pt x="65" y="108"/>
                    </a:cubicBezTo>
                    <a:cubicBezTo>
                      <a:pt x="71" y="112"/>
                      <a:pt x="72" y="119"/>
                      <a:pt x="72" y="119"/>
                    </a:cubicBezTo>
                    <a:cubicBezTo>
                      <a:pt x="72" y="119"/>
                      <a:pt x="80" y="131"/>
                      <a:pt x="87" y="131"/>
                    </a:cubicBezTo>
                    <a:cubicBezTo>
                      <a:pt x="95" y="131"/>
                      <a:pt x="101" y="127"/>
                      <a:pt x="101" y="127"/>
                    </a:cubicBezTo>
                    <a:cubicBezTo>
                      <a:pt x="110" y="132"/>
                      <a:pt x="110" y="132"/>
                      <a:pt x="110" y="132"/>
                    </a:cubicBezTo>
                    <a:cubicBezTo>
                      <a:pt x="111" y="120"/>
                      <a:pt x="111" y="120"/>
                      <a:pt x="111" y="120"/>
                    </a:cubicBezTo>
                    <a:cubicBezTo>
                      <a:pt x="115" y="119"/>
                      <a:pt x="115" y="119"/>
                      <a:pt x="115" y="119"/>
                    </a:cubicBezTo>
                    <a:cubicBezTo>
                      <a:pt x="115" y="119"/>
                      <a:pt x="122" y="106"/>
                      <a:pt x="125" y="105"/>
                    </a:cubicBezTo>
                    <a:cubicBezTo>
                      <a:pt x="129" y="104"/>
                      <a:pt x="142" y="112"/>
                      <a:pt x="142" y="112"/>
                    </a:cubicBezTo>
                    <a:cubicBezTo>
                      <a:pt x="151" y="118"/>
                      <a:pt x="151" y="118"/>
                      <a:pt x="151" y="118"/>
                    </a:cubicBezTo>
                    <a:cubicBezTo>
                      <a:pt x="158" y="113"/>
                      <a:pt x="158" y="113"/>
                      <a:pt x="158" y="113"/>
                    </a:cubicBezTo>
                    <a:cubicBezTo>
                      <a:pt x="165" y="121"/>
                      <a:pt x="165" y="121"/>
                      <a:pt x="165" y="121"/>
                    </a:cubicBezTo>
                    <a:cubicBezTo>
                      <a:pt x="173" y="120"/>
                      <a:pt x="173" y="120"/>
                      <a:pt x="173" y="120"/>
                    </a:cubicBezTo>
                    <a:cubicBezTo>
                      <a:pt x="173" y="120"/>
                      <a:pt x="177" y="113"/>
                      <a:pt x="184" y="115"/>
                    </a:cubicBezTo>
                    <a:cubicBezTo>
                      <a:pt x="192" y="118"/>
                      <a:pt x="200" y="123"/>
                      <a:pt x="200" y="123"/>
                    </a:cubicBezTo>
                    <a:cubicBezTo>
                      <a:pt x="200" y="123"/>
                      <a:pt x="205" y="119"/>
                      <a:pt x="209" y="118"/>
                    </a:cubicBezTo>
                    <a:cubicBezTo>
                      <a:pt x="212" y="117"/>
                      <a:pt x="218" y="117"/>
                      <a:pt x="221" y="116"/>
                    </a:cubicBezTo>
                    <a:cubicBezTo>
                      <a:pt x="222" y="118"/>
                      <a:pt x="228" y="120"/>
                      <a:pt x="233" y="117"/>
                    </a:cubicBezTo>
                    <a:cubicBezTo>
                      <a:pt x="240" y="112"/>
                      <a:pt x="255" y="105"/>
                      <a:pt x="255" y="105"/>
                    </a:cubicBezTo>
                    <a:cubicBezTo>
                      <a:pt x="255" y="92"/>
                      <a:pt x="255" y="92"/>
                      <a:pt x="255" y="92"/>
                    </a:cubicBezTo>
                    <a:cubicBezTo>
                      <a:pt x="269" y="86"/>
                      <a:pt x="269" y="86"/>
                      <a:pt x="269" y="86"/>
                    </a:cubicBezTo>
                    <a:cubicBezTo>
                      <a:pt x="280" y="79"/>
                      <a:pt x="280" y="79"/>
                      <a:pt x="280" y="79"/>
                    </a:cubicBezTo>
                    <a:cubicBezTo>
                      <a:pt x="277" y="76"/>
                      <a:pt x="275" y="73"/>
                      <a:pt x="275" y="7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8" name="Freeform 259"/>
              <p:cNvSpPr>
                <a:spLocks/>
              </p:cNvSpPr>
              <p:nvPr/>
            </p:nvSpPr>
            <p:spPr bwMode="gray">
              <a:xfrm>
                <a:off x="-4952" y="-16892"/>
                <a:ext cx="990" cy="711"/>
              </a:xfrm>
              <a:custGeom>
                <a:avLst/>
                <a:gdLst>
                  <a:gd name="T0" fmla="*/ 312 w 419"/>
                  <a:gd name="T1" fmla="*/ 276 h 301"/>
                  <a:gd name="T2" fmla="*/ 351 w 419"/>
                  <a:gd name="T3" fmla="*/ 293 h 301"/>
                  <a:gd name="T4" fmla="*/ 371 w 419"/>
                  <a:gd name="T5" fmla="*/ 301 h 301"/>
                  <a:gd name="T6" fmla="*/ 364 w 419"/>
                  <a:gd name="T7" fmla="*/ 265 h 301"/>
                  <a:gd name="T8" fmla="*/ 417 w 419"/>
                  <a:gd name="T9" fmla="*/ 224 h 301"/>
                  <a:gd name="T10" fmla="*/ 416 w 419"/>
                  <a:gd name="T11" fmla="*/ 203 h 301"/>
                  <a:gd name="T12" fmla="*/ 390 w 419"/>
                  <a:gd name="T13" fmla="*/ 180 h 301"/>
                  <a:gd name="T14" fmla="*/ 389 w 419"/>
                  <a:gd name="T15" fmla="*/ 167 h 301"/>
                  <a:gd name="T16" fmla="*/ 387 w 419"/>
                  <a:gd name="T17" fmla="*/ 140 h 301"/>
                  <a:gd name="T18" fmla="*/ 379 w 419"/>
                  <a:gd name="T19" fmla="*/ 123 h 301"/>
                  <a:gd name="T20" fmla="*/ 394 w 419"/>
                  <a:gd name="T21" fmla="*/ 106 h 301"/>
                  <a:gd name="T22" fmla="*/ 392 w 419"/>
                  <a:gd name="T23" fmla="*/ 78 h 301"/>
                  <a:gd name="T24" fmla="*/ 373 w 419"/>
                  <a:gd name="T25" fmla="*/ 46 h 301"/>
                  <a:gd name="T26" fmla="*/ 344 w 419"/>
                  <a:gd name="T27" fmla="*/ 22 h 301"/>
                  <a:gd name="T28" fmla="*/ 313 w 419"/>
                  <a:gd name="T29" fmla="*/ 26 h 301"/>
                  <a:gd name="T30" fmla="*/ 257 w 419"/>
                  <a:gd name="T31" fmla="*/ 20 h 301"/>
                  <a:gd name="T32" fmla="*/ 231 w 419"/>
                  <a:gd name="T33" fmla="*/ 18 h 301"/>
                  <a:gd name="T34" fmla="*/ 189 w 419"/>
                  <a:gd name="T35" fmla="*/ 22 h 301"/>
                  <a:gd name="T36" fmla="*/ 149 w 419"/>
                  <a:gd name="T37" fmla="*/ 0 h 301"/>
                  <a:gd name="T38" fmla="*/ 81 w 419"/>
                  <a:gd name="T39" fmla="*/ 28 h 301"/>
                  <a:gd name="T40" fmla="*/ 12 w 419"/>
                  <a:gd name="T41" fmla="*/ 48 h 301"/>
                  <a:gd name="T42" fmla="*/ 7 w 419"/>
                  <a:gd name="T43" fmla="*/ 58 h 301"/>
                  <a:gd name="T44" fmla="*/ 14 w 419"/>
                  <a:gd name="T45" fmla="*/ 75 h 301"/>
                  <a:gd name="T46" fmla="*/ 3 w 419"/>
                  <a:gd name="T47" fmla="*/ 102 h 301"/>
                  <a:gd name="T48" fmla="*/ 14 w 419"/>
                  <a:gd name="T49" fmla="*/ 111 h 301"/>
                  <a:gd name="T50" fmla="*/ 24 w 419"/>
                  <a:gd name="T51" fmla="*/ 122 h 301"/>
                  <a:gd name="T52" fmla="*/ 25 w 419"/>
                  <a:gd name="T53" fmla="*/ 132 h 301"/>
                  <a:gd name="T54" fmla="*/ 29 w 419"/>
                  <a:gd name="T55" fmla="*/ 142 h 301"/>
                  <a:gd name="T56" fmla="*/ 30 w 419"/>
                  <a:gd name="T57" fmla="*/ 161 h 301"/>
                  <a:gd name="T58" fmla="*/ 38 w 419"/>
                  <a:gd name="T59" fmla="*/ 173 h 301"/>
                  <a:gd name="T60" fmla="*/ 41 w 419"/>
                  <a:gd name="T61" fmla="*/ 187 h 301"/>
                  <a:gd name="T62" fmla="*/ 50 w 419"/>
                  <a:gd name="T63" fmla="*/ 197 h 301"/>
                  <a:gd name="T64" fmla="*/ 67 w 419"/>
                  <a:gd name="T65" fmla="*/ 207 h 301"/>
                  <a:gd name="T66" fmla="*/ 96 w 419"/>
                  <a:gd name="T67" fmla="*/ 216 h 301"/>
                  <a:gd name="T68" fmla="*/ 92 w 419"/>
                  <a:gd name="T69" fmla="*/ 225 h 301"/>
                  <a:gd name="T70" fmla="*/ 102 w 419"/>
                  <a:gd name="T71" fmla="*/ 236 h 301"/>
                  <a:gd name="T72" fmla="*/ 132 w 419"/>
                  <a:gd name="T73" fmla="*/ 232 h 301"/>
                  <a:gd name="T74" fmla="*/ 148 w 419"/>
                  <a:gd name="T75" fmla="*/ 236 h 301"/>
                  <a:gd name="T76" fmla="*/ 168 w 419"/>
                  <a:gd name="T77" fmla="*/ 244 h 301"/>
                  <a:gd name="T78" fmla="*/ 190 w 419"/>
                  <a:gd name="T79" fmla="*/ 255 h 301"/>
                  <a:gd name="T80" fmla="*/ 196 w 419"/>
                  <a:gd name="T81" fmla="*/ 266 h 301"/>
                  <a:gd name="T82" fmla="*/ 229 w 419"/>
                  <a:gd name="T83" fmla="*/ 272 h 301"/>
                  <a:gd name="T84" fmla="*/ 244 w 419"/>
                  <a:gd name="T85" fmla="*/ 281 h 301"/>
                  <a:gd name="T86" fmla="*/ 258 w 419"/>
                  <a:gd name="T87" fmla="*/ 279 h 301"/>
                  <a:gd name="T88" fmla="*/ 288 w 419"/>
                  <a:gd name="T89" fmla="*/ 28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9" h="301">
                    <a:moveTo>
                      <a:pt x="288" y="284"/>
                    </a:moveTo>
                    <a:cubicBezTo>
                      <a:pt x="293" y="284"/>
                      <a:pt x="298" y="276"/>
                      <a:pt x="312" y="276"/>
                    </a:cubicBezTo>
                    <a:cubicBezTo>
                      <a:pt x="326" y="276"/>
                      <a:pt x="325" y="283"/>
                      <a:pt x="332" y="289"/>
                    </a:cubicBezTo>
                    <a:cubicBezTo>
                      <a:pt x="339" y="295"/>
                      <a:pt x="345" y="293"/>
                      <a:pt x="351" y="293"/>
                    </a:cubicBezTo>
                    <a:cubicBezTo>
                      <a:pt x="357" y="293"/>
                      <a:pt x="355" y="300"/>
                      <a:pt x="355" y="300"/>
                    </a:cubicBezTo>
                    <a:cubicBezTo>
                      <a:pt x="371" y="301"/>
                      <a:pt x="371" y="301"/>
                      <a:pt x="371" y="301"/>
                    </a:cubicBezTo>
                    <a:cubicBezTo>
                      <a:pt x="371" y="301"/>
                      <a:pt x="362" y="295"/>
                      <a:pt x="363" y="285"/>
                    </a:cubicBezTo>
                    <a:cubicBezTo>
                      <a:pt x="364" y="275"/>
                      <a:pt x="364" y="265"/>
                      <a:pt x="364" y="265"/>
                    </a:cubicBezTo>
                    <a:cubicBezTo>
                      <a:pt x="399" y="230"/>
                      <a:pt x="399" y="230"/>
                      <a:pt x="399" y="230"/>
                    </a:cubicBezTo>
                    <a:cubicBezTo>
                      <a:pt x="399" y="230"/>
                      <a:pt x="419" y="229"/>
                      <a:pt x="417" y="224"/>
                    </a:cubicBezTo>
                    <a:cubicBezTo>
                      <a:pt x="415" y="219"/>
                      <a:pt x="409" y="211"/>
                      <a:pt x="409" y="211"/>
                    </a:cubicBezTo>
                    <a:cubicBezTo>
                      <a:pt x="416" y="203"/>
                      <a:pt x="416" y="203"/>
                      <a:pt x="416" y="203"/>
                    </a:cubicBezTo>
                    <a:cubicBezTo>
                      <a:pt x="416" y="203"/>
                      <a:pt x="404" y="200"/>
                      <a:pt x="401" y="191"/>
                    </a:cubicBezTo>
                    <a:cubicBezTo>
                      <a:pt x="398" y="182"/>
                      <a:pt x="390" y="180"/>
                      <a:pt x="390" y="180"/>
                    </a:cubicBezTo>
                    <a:cubicBezTo>
                      <a:pt x="388" y="167"/>
                      <a:pt x="388" y="167"/>
                      <a:pt x="388" y="167"/>
                    </a:cubicBezTo>
                    <a:cubicBezTo>
                      <a:pt x="388" y="167"/>
                      <a:pt x="388" y="167"/>
                      <a:pt x="389" y="167"/>
                    </a:cubicBezTo>
                    <a:cubicBezTo>
                      <a:pt x="386" y="158"/>
                      <a:pt x="386" y="158"/>
                      <a:pt x="386" y="158"/>
                    </a:cubicBezTo>
                    <a:cubicBezTo>
                      <a:pt x="386" y="158"/>
                      <a:pt x="389" y="144"/>
                      <a:pt x="387" y="140"/>
                    </a:cubicBezTo>
                    <a:cubicBezTo>
                      <a:pt x="385" y="136"/>
                      <a:pt x="371" y="133"/>
                      <a:pt x="369" y="127"/>
                    </a:cubicBezTo>
                    <a:cubicBezTo>
                      <a:pt x="367" y="121"/>
                      <a:pt x="376" y="123"/>
                      <a:pt x="379" y="123"/>
                    </a:cubicBezTo>
                    <a:cubicBezTo>
                      <a:pt x="382" y="123"/>
                      <a:pt x="380" y="111"/>
                      <a:pt x="380" y="111"/>
                    </a:cubicBezTo>
                    <a:cubicBezTo>
                      <a:pt x="394" y="106"/>
                      <a:pt x="394" y="106"/>
                      <a:pt x="394" y="106"/>
                    </a:cubicBezTo>
                    <a:cubicBezTo>
                      <a:pt x="394" y="106"/>
                      <a:pt x="396" y="98"/>
                      <a:pt x="398" y="94"/>
                    </a:cubicBezTo>
                    <a:cubicBezTo>
                      <a:pt x="400" y="90"/>
                      <a:pt x="392" y="78"/>
                      <a:pt x="392" y="78"/>
                    </a:cubicBezTo>
                    <a:cubicBezTo>
                      <a:pt x="392" y="78"/>
                      <a:pt x="381" y="69"/>
                      <a:pt x="381" y="64"/>
                    </a:cubicBezTo>
                    <a:cubicBezTo>
                      <a:pt x="381" y="59"/>
                      <a:pt x="373" y="46"/>
                      <a:pt x="373" y="46"/>
                    </a:cubicBezTo>
                    <a:cubicBezTo>
                      <a:pt x="373" y="33"/>
                      <a:pt x="373" y="33"/>
                      <a:pt x="373" y="33"/>
                    </a:cubicBezTo>
                    <a:cubicBezTo>
                      <a:pt x="373" y="33"/>
                      <a:pt x="357" y="24"/>
                      <a:pt x="344" y="22"/>
                    </a:cubicBezTo>
                    <a:cubicBezTo>
                      <a:pt x="331" y="20"/>
                      <a:pt x="336" y="27"/>
                      <a:pt x="336" y="27"/>
                    </a:cubicBezTo>
                    <a:cubicBezTo>
                      <a:pt x="336" y="27"/>
                      <a:pt x="321" y="27"/>
                      <a:pt x="313" y="26"/>
                    </a:cubicBezTo>
                    <a:cubicBezTo>
                      <a:pt x="305" y="25"/>
                      <a:pt x="274" y="27"/>
                      <a:pt x="274" y="27"/>
                    </a:cubicBezTo>
                    <a:cubicBezTo>
                      <a:pt x="274" y="27"/>
                      <a:pt x="266" y="22"/>
                      <a:pt x="257" y="20"/>
                    </a:cubicBezTo>
                    <a:cubicBezTo>
                      <a:pt x="248" y="18"/>
                      <a:pt x="236" y="23"/>
                      <a:pt x="236" y="23"/>
                    </a:cubicBezTo>
                    <a:cubicBezTo>
                      <a:pt x="231" y="18"/>
                      <a:pt x="231" y="18"/>
                      <a:pt x="231" y="18"/>
                    </a:cubicBezTo>
                    <a:cubicBezTo>
                      <a:pt x="231" y="19"/>
                      <a:pt x="231" y="19"/>
                      <a:pt x="231" y="19"/>
                    </a:cubicBezTo>
                    <a:cubicBezTo>
                      <a:pt x="231" y="19"/>
                      <a:pt x="195" y="23"/>
                      <a:pt x="189" y="22"/>
                    </a:cubicBezTo>
                    <a:cubicBezTo>
                      <a:pt x="183" y="21"/>
                      <a:pt x="178" y="4"/>
                      <a:pt x="178" y="4"/>
                    </a:cubicBezTo>
                    <a:cubicBezTo>
                      <a:pt x="178" y="4"/>
                      <a:pt x="164" y="0"/>
                      <a:pt x="149" y="0"/>
                    </a:cubicBezTo>
                    <a:cubicBezTo>
                      <a:pt x="134" y="0"/>
                      <a:pt x="94" y="17"/>
                      <a:pt x="94" y="17"/>
                    </a:cubicBezTo>
                    <a:cubicBezTo>
                      <a:pt x="81" y="28"/>
                      <a:pt x="81" y="28"/>
                      <a:pt x="81" y="28"/>
                    </a:cubicBezTo>
                    <a:cubicBezTo>
                      <a:pt x="41" y="33"/>
                      <a:pt x="41" y="33"/>
                      <a:pt x="41" y="33"/>
                    </a:cubicBezTo>
                    <a:cubicBezTo>
                      <a:pt x="41" y="33"/>
                      <a:pt x="10" y="44"/>
                      <a:pt x="12" y="48"/>
                    </a:cubicBezTo>
                    <a:cubicBezTo>
                      <a:pt x="14" y="52"/>
                      <a:pt x="14" y="62"/>
                      <a:pt x="14" y="62"/>
                    </a:cubicBezTo>
                    <a:cubicBezTo>
                      <a:pt x="7" y="58"/>
                      <a:pt x="7" y="58"/>
                      <a:pt x="7" y="58"/>
                    </a:cubicBezTo>
                    <a:cubicBezTo>
                      <a:pt x="8" y="61"/>
                      <a:pt x="9" y="65"/>
                      <a:pt x="8" y="68"/>
                    </a:cubicBezTo>
                    <a:cubicBezTo>
                      <a:pt x="6" y="74"/>
                      <a:pt x="11" y="66"/>
                      <a:pt x="14" y="75"/>
                    </a:cubicBezTo>
                    <a:cubicBezTo>
                      <a:pt x="16" y="83"/>
                      <a:pt x="18" y="85"/>
                      <a:pt x="12" y="89"/>
                    </a:cubicBezTo>
                    <a:cubicBezTo>
                      <a:pt x="6" y="94"/>
                      <a:pt x="0" y="95"/>
                      <a:pt x="3" y="102"/>
                    </a:cubicBezTo>
                    <a:cubicBezTo>
                      <a:pt x="6" y="109"/>
                      <a:pt x="10" y="105"/>
                      <a:pt x="10" y="105"/>
                    </a:cubicBezTo>
                    <a:cubicBezTo>
                      <a:pt x="14" y="111"/>
                      <a:pt x="14" y="111"/>
                      <a:pt x="14" y="111"/>
                    </a:cubicBezTo>
                    <a:cubicBezTo>
                      <a:pt x="14" y="111"/>
                      <a:pt x="18" y="107"/>
                      <a:pt x="21" y="111"/>
                    </a:cubicBezTo>
                    <a:cubicBezTo>
                      <a:pt x="24" y="116"/>
                      <a:pt x="24" y="122"/>
                      <a:pt x="24" y="122"/>
                    </a:cubicBezTo>
                    <a:cubicBezTo>
                      <a:pt x="24" y="122"/>
                      <a:pt x="18" y="125"/>
                      <a:pt x="19" y="128"/>
                    </a:cubicBezTo>
                    <a:cubicBezTo>
                      <a:pt x="20" y="131"/>
                      <a:pt x="25" y="132"/>
                      <a:pt x="25" y="132"/>
                    </a:cubicBezTo>
                    <a:cubicBezTo>
                      <a:pt x="25" y="132"/>
                      <a:pt x="22" y="139"/>
                      <a:pt x="24" y="139"/>
                    </a:cubicBezTo>
                    <a:cubicBezTo>
                      <a:pt x="26" y="140"/>
                      <a:pt x="29" y="142"/>
                      <a:pt x="29" y="142"/>
                    </a:cubicBezTo>
                    <a:cubicBezTo>
                      <a:pt x="29" y="142"/>
                      <a:pt x="20" y="148"/>
                      <a:pt x="20" y="153"/>
                    </a:cubicBezTo>
                    <a:cubicBezTo>
                      <a:pt x="21" y="159"/>
                      <a:pt x="30" y="161"/>
                      <a:pt x="30" y="161"/>
                    </a:cubicBezTo>
                    <a:cubicBezTo>
                      <a:pt x="29" y="173"/>
                      <a:pt x="29" y="173"/>
                      <a:pt x="29" y="173"/>
                    </a:cubicBezTo>
                    <a:cubicBezTo>
                      <a:pt x="29" y="173"/>
                      <a:pt x="37" y="167"/>
                      <a:pt x="38" y="173"/>
                    </a:cubicBezTo>
                    <a:cubicBezTo>
                      <a:pt x="40" y="178"/>
                      <a:pt x="36" y="183"/>
                      <a:pt x="36" y="183"/>
                    </a:cubicBezTo>
                    <a:cubicBezTo>
                      <a:pt x="36" y="183"/>
                      <a:pt x="42" y="184"/>
                      <a:pt x="41" y="187"/>
                    </a:cubicBezTo>
                    <a:cubicBezTo>
                      <a:pt x="40" y="189"/>
                      <a:pt x="39" y="192"/>
                      <a:pt x="37" y="195"/>
                    </a:cubicBezTo>
                    <a:cubicBezTo>
                      <a:pt x="50" y="197"/>
                      <a:pt x="50" y="197"/>
                      <a:pt x="50" y="197"/>
                    </a:cubicBezTo>
                    <a:cubicBezTo>
                      <a:pt x="53" y="206"/>
                      <a:pt x="53" y="206"/>
                      <a:pt x="53" y="206"/>
                    </a:cubicBezTo>
                    <a:cubicBezTo>
                      <a:pt x="53" y="206"/>
                      <a:pt x="55" y="203"/>
                      <a:pt x="67" y="207"/>
                    </a:cubicBezTo>
                    <a:cubicBezTo>
                      <a:pt x="79" y="211"/>
                      <a:pt x="77" y="217"/>
                      <a:pt x="80" y="217"/>
                    </a:cubicBezTo>
                    <a:cubicBezTo>
                      <a:pt x="83" y="217"/>
                      <a:pt x="96" y="216"/>
                      <a:pt x="96" y="216"/>
                    </a:cubicBezTo>
                    <a:cubicBezTo>
                      <a:pt x="99" y="221"/>
                      <a:pt x="99" y="221"/>
                      <a:pt x="99" y="221"/>
                    </a:cubicBezTo>
                    <a:cubicBezTo>
                      <a:pt x="92" y="225"/>
                      <a:pt x="92" y="225"/>
                      <a:pt x="92" y="225"/>
                    </a:cubicBezTo>
                    <a:cubicBezTo>
                      <a:pt x="98" y="228"/>
                      <a:pt x="98" y="228"/>
                      <a:pt x="98" y="228"/>
                    </a:cubicBezTo>
                    <a:cubicBezTo>
                      <a:pt x="98" y="228"/>
                      <a:pt x="98" y="234"/>
                      <a:pt x="102" y="236"/>
                    </a:cubicBezTo>
                    <a:cubicBezTo>
                      <a:pt x="106" y="238"/>
                      <a:pt x="117" y="240"/>
                      <a:pt x="117" y="240"/>
                    </a:cubicBezTo>
                    <a:cubicBezTo>
                      <a:pt x="117" y="240"/>
                      <a:pt x="119" y="236"/>
                      <a:pt x="132" y="232"/>
                    </a:cubicBezTo>
                    <a:cubicBezTo>
                      <a:pt x="145" y="228"/>
                      <a:pt x="140" y="235"/>
                      <a:pt x="140" y="235"/>
                    </a:cubicBezTo>
                    <a:cubicBezTo>
                      <a:pt x="140" y="235"/>
                      <a:pt x="140" y="235"/>
                      <a:pt x="148" y="236"/>
                    </a:cubicBezTo>
                    <a:cubicBezTo>
                      <a:pt x="156" y="237"/>
                      <a:pt x="161" y="250"/>
                      <a:pt x="161" y="250"/>
                    </a:cubicBezTo>
                    <a:cubicBezTo>
                      <a:pt x="168" y="244"/>
                      <a:pt x="168" y="244"/>
                      <a:pt x="168" y="244"/>
                    </a:cubicBezTo>
                    <a:cubicBezTo>
                      <a:pt x="168" y="244"/>
                      <a:pt x="172" y="253"/>
                      <a:pt x="176" y="253"/>
                    </a:cubicBezTo>
                    <a:cubicBezTo>
                      <a:pt x="180" y="253"/>
                      <a:pt x="190" y="255"/>
                      <a:pt x="190" y="255"/>
                    </a:cubicBezTo>
                    <a:cubicBezTo>
                      <a:pt x="189" y="260"/>
                      <a:pt x="189" y="260"/>
                      <a:pt x="189" y="260"/>
                    </a:cubicBezTo>
                    <a:cubicBezTo>
                      <a:pt x="196" y="266"/>
                      <a:pt x="196" y="266"/>
                      <a:pt x="196" y="266"/>
                    </a:cubicBezTo>
                    <a:cubicBezTo>
                      <a:pt x="196" y="266"/>
                      <a:pt x="206" y="278"/>
                      <a:pt x="209" y="278"/>
                    </a:cubicBezTo>
                    <a:cubicBezTo>
                      <a:pt x="212" y="278"/>
                      <a:pt x="222" y="270"/>
                      <a:pt x="229" y="272"/>
                    </a:cubicBezTo>
                    <a:cubicBezTo>
                      <a:pt x="236" y="274"/>
                      <a:pt x="237" y="281"/>
                      <a:pt x="237" y="281"/>
                    </a:cubicBezTo>
                    <a:cubicBezTo>
                      <a:pt x="244" y="281"/>
                      <a:pt x="244" y="281"/>
                      <a:pt x="244" y="281"/>
                    </a:cubicBezTo>
                    <a:cubicBezTo>
                      <a:pt x="244" y="281"/>
                      <a:pt x="241" y="288"/>
                      <a:pt x="250" y="288"/>
                    </a:cubicBezTo>
                    <a:cubicBezTo>
                      <a:pt x="259" y="288"/>
                      <a:pt x="258" y="279"/>
                      <a:pt x="258" y="279"/>
                    </a:cubicBezTo>
                    <a:cubicBezTo>
                      <a:pt x="277" y="280"/>
                      <a:pt x="277" y="280"/>
                      <a:pt x="277" y="280"/>
                    </a:cubicBezTo>
                    <a:cubicBezTo>
                      <a:pt x="277" y="280"/>
                      <a:pt x="283" y="284"/>
                      <a:pt x="288" y="28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39" name="Freeform 260"/>
              <p:cNvSpPr>
                <a:spLocks/>
              </p:cNvSpPr>
              <p:nvPr/>
            </p:nvSpPr>
            <p:spPr bwMode="gray">
              <a:xfrm>
                <a:off x="-5764" y="-16322"/>
                <a:ext cx="85" cy="75"/>
              </a:xfrm>
              <a:custGeom>
                <a:avLst/>
                <a:gdLst>
                  <a:gd name="T0" fmla="*/ 13 w 36"/>
                  <a:gd name="T1" fmla="*/ 32 h 32"/>
                  <a:gd name="T2" fmla="*/ 19 w 36"/>
                  <a:gd name="T3" fmla="*/ 27 h 32"/>
                  <a:gd name="T4" fmla="*/ 30 w 36"/>
                  <a:gd name="T5" fmla="*/ 29 h 32"/>
                  <a:gd name="T6" fmla="*/ 35 w 36"/>
                  <a:gd name="T7" fmla="*/ 20 h 32"/>
                  <a:gd name="T8" fmla="*/ 20 w 36"/>
                  <a:gd name="T9" fmla="*/ 8 h 32"/>
                  <a:gd name="T10" fmla="*/ 20 w 36"/>
                  <a:gd name="T11" fmla="*/ 0 h 32"/>
                  <a:gd name="T12" fmla="*/ 12 w 36"/>
                  <a:gd name="T13" fmla="*/ 4 h 32"/>
                  <a:gd name="T14" fmla="*/ 2 w 36"/>
                  <a:gd name="T15" fmla="*/ 18 h 32"/>
                  <a:gd name="T16" fmla="*/ 13 w 3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32"/>
                    </a:moveTo>
                    <a:cubicBezTo>
                      <a:pt x="19" y="27"/>
                      <a:pt x="19" y="27"/>
                      <a:pt x="19" y="27"/>
                    </a:cubicBezTo>
                    <a:cubicBezTo>
                      <a:pt x="30" y="29"/>
                      <a:pt x="30" y="29"/>
                      <a:pt x="30" y="29"/>
                    </a:cubicBezTo>
                    <a:cubicBezTo>
                      <a:pt x="30" y="29"/>
                      <a:pt x="36" y="25"/>
                      <a:pt x="35" y="20"/>
                    </a:cubicBezTo>
                    <a:cubicBezTo>
                      <a:pt x="34" y="16"/>
                      <a:pt x="24" y="14"/>
                      <a:pt x="20" y="8"/>
                    </a:cubicBezTo>
                    <a:cubicBezTo>
                      <a:pt x="19" y="6"/>
                      <a:pt x="19" y="3"/>
                      <a:pt x="20" y="0"/>
                    </a:cubicBezTo>
                    <a:cubicBezTo>
                      <a:pt x="19" y="1"/>
                      <a:pt x="16" y="2"/>
                      <a:pt x="12" y="4"/>
                    </a:cubicBezTo>
                    <a:cubicBezTo>
                      <a:pt x="1" y="10"/>
                      <a:pt x="0" y="16"/>
                      <a:pt x="2" y="18"/>
                    </a:cubicBezTo>
                    <a:cubicBezTo>
                      <a:pt x="3" y="20"/>
                      <a:pt x="9" y="27"/>
                      <a:pt x="13" y="3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0" name="Freeform 261"/>
              <p:cNvSpPr>
                <a:spLocks/>
              </p:cNvSpPr>
              <p:nvPr/>
            </p:nvSpPr>
            <p:spPr bwMode="gray">
              <a:xfrm>
                <a:off x="-5382" y="-16190"/>
                <a:ext cx="728" cy="326"/>
              </a:xfrm>
              <a:custGeom>
                <a:avLst/>
                <a:gdLst>
                  <a:gd name="T0" fmla="*/ 307 w 308"/>
                  <a:gd name="T1" fmla="*/ 48 h 138"/>
                  <a:gd name="T2" fmla="*/ 301 w 308"/>
                  <a:gd name="T3" fmla="*/ 33 h 138"/>
                  <a:gd name="T4" fmla="*/ 287 w 308"/>
                  <a:gd name="T5" fmla="*/ 11 h 138"/>
                  <a:gd name="T6" fmla="*/ 268 w 308"/>
                  <a:gd name="T7" fmla="*/ 17 h 138"/>
                  <a:gd name="T8" fmla="*/ 254 w 308"/>
                  <a:gd name="T9" fmla="*/ 14 h 138"/>
                  <a:gd name="T10" fmla="*/ 228 w 308"/>
                  <a:gd name="T11" fmla="*/ 1 h 138"/>
                  <a:gd name="T12" fmla="*/ 214 w 308"/>
                  <a:gd name="T13" fmla="*/ 16 h 138"/>
                  <a:gd name="T14" fmla="*/ 204 w 308"/>
                  <a:gd name="T15" fmla="*/ 23 h 138"/>
                  <a:gd name="T16" fmla="*/ 175 w 308"/>
                  <a:gd name="T17" fmla="*/ 15 h 138"/>
                  <a:gd name="T18" fmla="*/ 156 w 308"/>
                  <a:gd name="T19" fmla="*/ 27 h 138"/>
                  <a:gd name="T20" fmla="*/ 160 w 308"/>
                  <a:gd name="T21" fmla="*/ 45 h 138"/>
                  <a:gd name="T22" fmla="*/ 133 w 308"/>
                  <a:gd name="T23" fmla="*/ 57 h 138"/>
                  <a:gd name="T24" fmla="*/ 141 w 308"/>
                  <a:gd name="T25" fmla="*/ 68 h 138"/>
                  <a:gd name="T26" fmla="*/ 131 w 308"/>
                  <a:gd name="T27" fmla="*/ 77 h 138"/>
                  <a:gd name="T28" fmla="*/ 109 w 308"/>
                  <a:gd name="T29" fmla="*/ 71 h 138"/>
                  <a:gd name="T30" fmla="*/ 84 w 308"/>
                  <a:gd name="T31" fmla="*/ 78 h 138"/>
                  <a:gd name="T32" fmla="*/ 63 w 308"/>
                  <a:gd name="T33" fmla="*/ 88 h 138"/>
                  <a:gd name="T34" fmla="*/ 33 w 308"/>
                  <a:gd name="T35" fmla="*/ 76 h 138"/>
                  <a:gd name="T36" fmla="*/ 26 w 308"/>
                  <a:gd name="T37" fmla="*/ 91 h 138"/>
                  <a:gd name="T38" fmla="*/ 0 w 308"/>
                  <a:gd name="T39" fmla="*/ 84 h 138"/>
                  <a:gd name="T40" fmla="*/ 2 w 308"/>
                  <a:gd name="T41" fmla="*/ 97 h 138"/>
                  <a:gd name="T42" fmla="*/ 11 w 308"/>
                  <a:gd name="T43" fmla="*/ 106 h 138"/>
                  <a:gd name="T44" fmla="*/ 32 w 308"/>
                  <a:gd name="T45" fmla="*/ 106 h 138"/>
                  <a:gd name="T46" fmla="*/ 50 w 308"/>
                  <a:gd name="T47" fmla="*/ 117 h 138"/>
                  <a:gd name="T48" fmla="*/ 66 w 308"/>
                  <a:gd name="T49" fmla="*/ 109 h 138"/>
                  <a:gd name="T50" fmla="*/ 104 w 308"/>
                  <a:gd name="T51" fmla="*/ 103 h 138"/>
                  <a:gd name="T52" fmla="*/ 119 w 308"/>
                  <a:gd name="T53" fmla="*/ 118 h 138"/>
                  <a:gd name="T54" fmla="*/ 136 w 308"/>
                  <a:gd name="T55" fmla="*/ 131 h 138"/>
                  <a:gd name="T56" fmla="*/ 162 w 308"/>
                  <a:gd name="T57" fmla="*/ 136 h 138"/>
                  <a:gd name="T58" fmla="*/ 183 w 308"/>
                  <a:gd name="T59" fmla="*/ 132 h 138"/>
                  <a:gd name="T60" fmla="*/ 207 w 308"/>
                  <a:gd name="T61" fmla="*/ 138 h 138"/>
                  <a:gd name="T62" fmla="*/ 247 w 308"/>
                  <a:gd name="T63" fmla="*/ 130 h 138"/>
                  <a:gd name="T64" fmla="*/ 270 w 308"/>
                  <a:gd name="T65" fmla="*/ 131 h 138"/>
                  <a:gd name="T66" fmla="*/ 277 w 308"/>
                  <a:gd name="T67" fmla="*/ 107 h 138"/>
                  <a:gd name="T68" fmla="*/ 290 w 308"/>
                  <a:gd name="T69" fmla="*/ 91 h 138"/>
                  <a:gd name="T70" fmla="*/ 290 w 308"/>
                  <a:gd name="T71" fmla="*/ 78 h 138"/>
                  <a:gd name="T72" fmla="*/ 306 w 308"/>
                  <a:gd name="T7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38">
                    <a:moveTo>
                      <a:pt x="306" y="69"/>
                    </a:moveTo>
                    <a:cubicBezTo>
                      <a:pt x="306" y="69"/>
                      <a:pt x="308" y="55"/>
                      <a:pt x="307" y="48"/>
                    </a:cubicBezTo>
                    <a:cubicBezTo>
                      <a:pt x="306" y="42"/>
                      <a:pt x="300" y="43"/>
                      <a:pt x="300" y="43"/>
                    </a:cubicBezTo>
                    <a:cubicBezTo>
                      <a:pt x="301" y="33"/>
                      <a:pt x="301" y="33"/>
                      <a:pt x="301" y="33"/>
                    </a:cubicBezTo>
                    <a:cubicBezTo>
                      <a:pt x="303" y="19"/>
                      <a:pt x="303" y="19"/>
                      <a:pt x="303" y="19"/>
                    </a:cubicBezTo>
                    <a:cubicBezTo>
                      <a:pt x="303" y="19"/>
                      <a:pt x="295" y="14"/>
                      <a:pt x="287" y="11"/>
                    </a:cubicBezTo>
                    <a:cubicBezTo>
                      <a:pt x="280" y="9"/>
                      <a:pt x="276" y="16"/>
                      <a:pt x="276" y="16"/>
                    </a:cubicBezTo>
                    <a:cubicBezTo>
                      <a:pt x="268" y="17"/>
                      <a:pt x="268" y="17"/>
                      <a:pt x="268" y="17"/>
                    </a:cubicBezTo>
                    <a:cubicBezTo>
                      <a:pt x="261" y="9"/>
                      <a:pt x="261" y="9"/>
                      <a:pt x="261" y="9"/>
                    </a:cubicBezTo>
                    <a:cubicBezTo>
                      <a:pt x="254" y="14"/>
                      <a:pt x="254" y="14"/>
                      <a:pt x="254" y="14"/>
                    </a:cubicBezTo>
                    <a:cubicBezTo>
                      <a:pt x="245" y="8"/>
                      <a:pt x="245" y="8"/>
                      <a:pt x="245" y="8"/>
                    </a:cubicBezTo>
                    <a:cubicBezTo>
                      <a:pt x="245" y="8"/>
                      <a:pt x="232" y="0"/>
                      <a:pt x="228" y="1"/>
                    </a:cubicBezTo>
                    <a:cubicBezTo>
                      <a:pt x="225" y="2"/>
                      <a:pt x="218" y="15"/>
                      <a:pt x="218" y="15"/>
                    </a:cubicBezTo>
                    <a:cubicBezTo>
                      <a:pt x="214" y="16"/>
                      <a:pt x="214" y="16"/>
                      <a:pt x="214" y="16"/>
                    </a:cubicBezTo>
                    <a:cubicBezTo>
                      <a:pt x="213" y="28"/>
                      <a:pt x="213" y="28"/>
                      <a:pt x="213" y="28"/>
                    </a:cubicBezTo>
                    <a:cubicBezTo>
                      <a:pt x="204" y="23"/>
                      <a:pt x="204" y="23"/>
                      <a:pt x="204" y="23"/>
                    </a:cubicBezTo>
                    <a:cubicBezTo>
                      <a:pt x="204" y="23"/>
                      <a:pt x="198" y="27"/>
                      <a:pt x="190" y="27"/>
                    </a:cubicBezTo>
                    <a:cubicBezTo>
                      <a:pt x="183" y="27"/>
                      <a:pt x="175" y="15"/>
                      <a:pt x="175" y="15"/>
                    </a:cubicBezTo>
                    <a:cubicBezTo>
                      <a:pt x="168" y="26"/>
                      <a:pt x="168" y="26"/>
                      <a:pt x="168" y="26"/>
                    </a:cubicBezTo>
                    <a:cubicBezTo>
                      <a:pt x="156" y="27"/>
                      <a:pt x="156" y="27"/>
                      <a:pt x="156" y="27"/>
                    </a:cubicBezTo>
                    <a:cubicBezTo>
                      <a:pt x="160" y="34"/>
                      <a:pt x="160" y="34"/>
                      <a:pt x="160" y="34"/>
                    </a:cubicBezTo>
                    <a:cubicBezTo>
                      <a:pt x="160" y="45"/>
                      <a:pt x="160" y="45"/>
                      <a:pt x="160" y="45"/>
                    </a:cubicBezTo>
                    <a:cubicBezTo>
                      <a:pt x="160" y="45"/>
                      <a:pt x="147" y="42"/>
                      <a:pt x="142" y="43"/>
                    </a:cubicBezTo>
                    <a:cubicBezTo>
                      <a:pt x="138" y="44"/>
                      <a:pt x="133" y="57"/>
                      <a:pt x="133" y="57"/>
                    </a:cubicBezTo>
                    <a:cubicBezTo>
                      <a:pt x="141" y="59"/>
                      <a:pt x="141" y="59"/>
                      <a:pt x="141" y="59"/>
                    </a:cubicBezTo>
                    <a:cubicBezTo>
                      <a:pt x="141" y="68"/>
                      <a:pt x="141" y="68"/>
                      <a:pt x="141" y="68"/>
                    </a:cubicBezTo>
                    <a:cubicBezTo>
                      <a:pt x="141" y="68"/>
                      <a:pt x="142" y="78"/>
                      <a:pt x="141" y="84"/>
                    </a:cubicBezTo>
                    <a:cubicBezTo>
                      <a:pt x="139" y="91"/>
                      <a:pt x="131" y="77"/>
                      <a:pt x="131" y="77"/>
                    </a:cubicBezTo>
                    <a:cubicBezTo>
                      <a:pt x="118" y="72"/>
                      <a:pt x="118" y="72"/>
                      <a:pt x="118" y="72"/>
                    </a:cubicBezTo>
                    <a:cubicBezTo>
                      <a:pt x="109" y="71"/>
                      <a:pt x="109" y="71"/>
                      <a:pt x="109" y="71"/>
                    </a:cubicBezTo>
                    <a:cubicBezTo>
                      <a:pt x="98" y="77"/>
                      <a:pt x="98" y="77"/>
                      <a:pt x="98" y="77"/>
                    </a:cubicBezTo>
                    <a:cubicBezTo>
                      <a:pt x="84" y="78"/>
                      <a:pt x="84" y="78"/>
                      <a:pt x="84" y="78"/>
                    </a:cubicBezTo>
                    <a:cubicBezTo>
                      <a:pt x="75" y="86"/>
                      <a:pt x="75" y="86"/>
                      <a:pt x="75" y="86"/>
                    </a:cubicBezTo>
                    <a:cubicBezTo>
                      <a:pt x="75" y="86"/>
                      <a:pt x="69" y="88"/>
                      <a:pt x="63" y="88"/>
                    </a:cubicBezTo>
                    <a:cubicBezTo>
                      <a:pt x="56" y="88"/>
                      <a:pt x="46" y="77"/>
                      <a:pt x="46" y="77"/>
                    </a:cubicBezTo>
                    <a:cubicBezTo>
                      <a:pt x="33" y="76"/>
                      <a:pt x="33" y="76"/>
                      <a:pt x="33" y="76"/>
                    </a:cubicBezTo>
                    <a:cubicBezTo>
                      <a:pt x="33" y="85"/>
                      <a:pt x="33" y="85"/>
                      <a:pt x="33" y="85"/>
                    </a:cubicBezTo>
                    <a:cubicBezTo>
                      <a:pt x="33" y="85"/>
                      <a:pt x="30" y="90"/>
                      <a:pt x="26" y="91"/>
                    </a:cubicBezTo>
                    <a:cubicBezTo>
                      <a:pt x="22" y="92"/>
                      <a:pt x="21" y="82"/>
                      <a:pt x="12" y="81"/>
                    </a:cubicBezTo>
                    <a:cubicBezTo>
                      <a:pt x="6" y="79"/>
                      <a:pt x="2" y="82"/>
                      <a:pt x="0" y="84"/>
                    </a:cubicBezTo>
                    <a:cubicBezTo>
                      <a:pt x="1" y="86"/>
                      <a:pt x="2" y="89"/>
                      <a:pt x="0" y="91"/>
                    </a:cubicBezTo>
                    <a:cubicBezTo>
                      <a:pt x="1" y="93"/>
                      <a:pt x="2" y="95"/>
                      <a:pt x="2" y="97"/>
                    </a:cubicBezTo>
                    <a:cubicBezTo>
                      <a:pt x="2" y="100"/>
                      <a:pt x="2" y="105"/>
                      <a:pt x="2" y="107"/>
                    </a:cubicBezTo>
                    <a:cubicBezTo>
                      <a:pt x="11" y="106"/>
                      <a:pt x="11" y="106"/>
                      <a:pt x="11" y="106"/>
                    </a:cubicBezTo>
                    <a:cubicBezTo>
                      <a:pt x="11" y="106"/>
                      <a:pt x="8" y="120"/>
                      <a:pt x="16" y="118"/>
                    </a:cubicBezTo>
                    <a:cubicBezTo>
                      <a:pt x="23" y="115"/>
                      <a:pt x="21" y="106"/>
                      <a:pt x="32" y="106"/>
                    </a:cubicBezTo>
                    <a:cubicBezTo>
                      <a:pt x="37" y="107"/>
                      <a:pt x="40" y="113"/>
                      <a:pt x="41" y="117"/>
                    </a:cubicBezTo>
                    <a:cubicBezTo>
                      <a:pt x="50" y="117"/>
                      <a:pt x="50" y="117"/>
                      <a:pt x="50" y="117"/>
                    </a:cubicBezTo>
                    <a:cubicBezTo>
                      <a:pt x="56" y="121"/>
                      <a:pt x="56" y="121"/>
                      <a:pt x="56" y="121"/>
                    </a:cubicBezTo>
                    <a:cubicBezTo>
                      <a:pt x="66" y="109"/>
                      <a:pt x="66" y="109"/>
                      <a:pt x="66" y="109"/>
                    </a:cubicBezTo>
                    <a:cubicBezTo>
                      <a:pt x="92" y="111"/>
                      <a:pt x="92" y="111"/>
                      <a:pt x="92" y="111"/>
                    </a:cubicBezTo>
                    <a:cubicBezTo>
                      <a:pt x="92" y="111"/>
                      <a:pt x="94" y="102"/>
                      <a:pt x="104" y="103"/>
                    </a:cubicBezTo>
                    <a:cubicBezTo>
                      <a:pt x="113" y="104"/>
                      <a:pt x="114" y="118"/>
                      <a:pt x="114" y="118"/>
                    </a:cubicBezTo>
                    <a:cubicBezTo>
                      <a:pt x="119" y="118"/>
                      <a:pt x="119" y="118"/>
                      <a:pt x="119" y="118"/>
                    </a:cubicBezTo>
                    <a:cubicBezTo>
                      <a:pt x="124" y="131"/>
                      <a:pt x="124" y="131"/>
                      <a:pt x="124" y="131"/>
                    </a:cubicBezTo>
                    <a:cubicBezTo>
                      <a:pt x="136" y="131"/>
                      <a:pt x="136" y="131"/>
                      <a:pt x="136" y="131"/>
                    </a:cubicBezTo>
                    <a:cubicBezTo>
                      <a:pt x="136" y="131"/>
                      <a:pt x="159" y="127"/>
                      <a:pt x="162" y="132"/>
                    </a:cubicBezTo>
                    <a:cubicBezTo>
                      <a:pt x="162" y="134"/>
                      <a:pt x="162" y="135"/>
                      <a:pt x="162" y="136"/>
                    </a:cubicBezTo>
                    <a:cubicBezTo>
                      <a:pt x="171" y="136"/>
                      <a:pt x="171" y="136"/>
                      <a:pt x="171" y="136"/>
                    </a:cubicBezTo>
                    <a:cubicBezTo>
                      <a:pt x="171" y="136"/>
                      <a:pt x="180" y="132"/>
                      <a:pt x="183" y="132"/>
                    </a:cubicBezTo>
                    <a:cubicBezTo>
                      <a:pt x="186" y="132"/>
                      <a:pt x="192" y="136"/>
                      <a:pt x="192" y="136"/>
                    </a:cubicBezTo>
                    <a:cubicBezTo>
                      <a:pt x="192" y="136"/>
                      <a:pt x="200" y="138"/>
                      <a:pt x="207" y="138"/>
                    </a:cubicBezTo>
                    <a:cubicBezTo>
                      <a:pt x="214" y="138"/>
                      <a:pt x="214" y="129"/>
                      <a:pt x="214" y="129"/>
                    </a:cubicBezTo>
                    <a:cubicBezTo>
                      <a:pt x="247" y="130"/>
                      <a:pt x="247" y="130"/>
                      <a:pt x="247" y="130"/>
                    </a:cubicBezTo>
                    <a:cubicBezTo>
                      <a:pt x="254" y="126"/>
                      <a:pt x="254" y="126"/>
                      <a:pt x="254" y="126"/>
                    </a:cubicBezTo>
                    <a:cubicBezTo>
                      <a:pt x="270" y="131"/>
                      <a:pt x="270" y="131"/>
                      <a:pt x="270" y="131"/>
                    </a:cubicBezTo>
                    <a:cubicBezTo>
                      <a:pt x="272" y="119"/>
                      <a:pt x="272" y="119"/>
                      <a:pt x="272" y="119"/>
                    </a:cubicBezTo>
                    <a:cubicBezTo>
                      <a:pt x="277" y="107"/>
                      <a:pt x="277" y="107"/>
                      <a:pt x="277" y="107"/>
                    </a:cubicBezTo>
                    <a:cubicBezTo>
                      <a:pt x="290" y="105"/>
                      <a:pt x="290" y="105"/>
                      <a:pt x="290" y="105"/>
                    </a:cubicBezTo>
                    <a:cubicBezTo>
                      <a:pt x="290" y="91"/>
                      <a:pt x="290" y="91"/>
                      <a:pt x="290" y="91"/>
                    </a:cubicBezTo>
                    <a:cubicBezTo>
                      <a:pt x="298" y="79"/>
                      <a:pt x="298" y="79"/>
                      <a:pt x="298" y="79"/>
                    </a:cubicBezTo>
                    <a:cubicBezTo>
                      <a:pt x="290" y="78"/>
                      <a:pt x="290" y="78"/>
                      <a:pt x="290" y="78"/>
                    </a:cubicBezTo>
                    <a:cubicBezTo>
                      <a:pt x="291" y="69"/>
                      <a:pt x="291" y="69"/>
                      <a:pt x="291" y="69"/>
                    </a:cubicBezTo>
                    <a:lnTo>
                      <a:pt x="306" y="6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1" name="Freeform 262"/>
              <p:cNvSpPr>
                <a:spLocks/>
              </p:cNvSpPr>
              <p:nvPr/>
            </p:nvSpPr>
            <p:spPr bwMode="gray">
              <a:xfrm>
                <a:off x="-6024" y="-16724"/>
                <a:ext cx="430" cy="343"/>
              </a:xfrm>
              <a:custGeom>
                <a:avLst/>
                <a:gdLst>
                  <a:gd name="T0" fmla="*/ 14 w 182"/>
                  <a:gd name="T1" fmla="*/ 104 h 145"/>
                  <a:gd name="T2" fmla="*/ 0 w 182"/>
                  <a:gd name="T3" fmla="*/ 116 h 145"/>
                  <a:gd name="T4" fmla="*/ 0 w 182"/>
                  <a:gd name="T5" fmla="*/ 116 h 145"/>
                  <a:gd name="T6" fmla="*/ 9 w 182"/>
                  <a:gd name="T7" fmla="*/ 108 h 145"/>
                  <a:gd name="T8" fmla="*/ 10 w 182"/>
                  <a:gd name="T9" fmla="*/ 110 h 145"/>
                  <a:gd name="T10" fmla="*/ 18 w 182"/>
                  <a:gd name="T11" fmla="*/ 108 h 145"/>
                  <a:gd name="T12" fmla="*/ 22 w 182"/>
                  <a:gd name="T13" fmla="*/ 114 h 145"/>
                  <a:gd name="T14" fmla="*/ 34 w 182"/>
                  <a:gd name="T15" fmla="*/ 112 h 145"/>
                  <a:gd name="T16" fmla="*/ 43 w 182"/>
                  <a:gd name="T17" fmla="*/ 117 h 145"/>
                  <a:gd name="T18" fmla="*/ 46 w 182"/>
                  <a:gd name="T19" fmla="*/ 110 h 145"/>
                  <a:gd name="T20" fmla="*/ 56 w 182"/>
                  <a:gd name="T21" fmla="*/ 112 h 145"/>
                  <a:gd name="T22" fmla="*/ 56 w 182"/>
                  <a:gd name="T23" fmla="*/ 106 h 145"/>
                  <a:gd name="T24" fmla="*/ 65 w 182"/>
                  <a:gd name="T25" fmla="*/ 108 h 145"/>
                  <a:gd name="T26" fmla="*/ 71 w 182"/>
                  <a:gd name="T27" fmla="*/ 104 h 145"/>
                  <a:gd name="T28" fmla="*/ 90 w 182"/>
                  <a:gd name="T29" fmla="*/ 104 h 145"/>
                  <a:gd name="T30" fmla="*/ 94 w 182"/>
                  <a:gd name="T31" fmla="*/ 114 h 145"/>
                  <a:gd name="T32" fmla="*/ 108 w 182"/>
                  <a:gd name="T33" fmla="*/ 114 h 145"/>
                  <a:gd name="T34" fmla="*/ 119 w 182"/>
                  <a:gd name="T35" fmla="*/ 121 h 145"/>
                  <a:gd name="T36" fmla="*/ 114 w 182"/>
                  <a:gd name="T37" fmla="*/ 130 h 145"/>
                  <a:gd name="T38" fmla="*/ 112 w 182"/>
                  <a:gd name="T39" fmla="*/ 140 h 145"/>
                  <a:gd name="T40" fmla="*/ 123 w 182"/>
                  <a:gd name="T41" fmla="*/ 140 h 145"/>
                  <a:gd name="T42" fmla="*/ 127 w 182"/>
                  <a:gd name="T43" fmla="*/ 124 h 145"/>
                  <a:gd name="T44" fmla="*/ 123 w 182"/>
                  <a:gd name="T45" fmla="*/ 116 h 145"/>
                  <a:gd name="T46" fmla="*/ 134 w 182"/>
                  <a:gd name="T47" fmla="*/ 106 h 145"/>
                  <a:gd name="T48" fmla="*/ 130 w 182"/>
                  <a:gd name="T49" fmla="*/ 95 h 145"/>
                  <a:gd name="T50" fmla="*/ 124 w 182"/>
                  <a:gd name="T51" fmla="*/ 80 h 145"/>
                  <a:gd name="T52" fmla="*/ 148 w 182"/>
                  <a:gd name="T53" fmla="*/ 85 h 145"/>
                  <a:gd name="T54" fmla="*/ 152 w 182"/>
                  <a:gd name="T55" fmla="*/ 77 h 145"/>
                  <a:gd name="T56" fmla="*/ 158 w 182"/>
                  <a:gd name="T57" fmla="*/ 78 h 145"/>
                  <a:gd name="T58" fmla="*/ 160 w 182"/>
                  <a:gd name="T59" fmla="*/ 67 h 145"/>
                  <a:gd name="T60" fmla="*/ 168 w 182"/>
                  <a:gd name="T61" fmla="*/ 59 h 145"/>
                  <a:gd name="T62" fmla="*/ 153 w 182"/>
                  <a:gd name="T63" fmla="*/ 47 h 145"/>
                  <a:gd name="T64" fmla="*/ 164 w 182"/>
                  <a:gd name="T65" fmla="*/ 40 h 145"/>
                  <a:gd name="T66" fmla="*/ 172 w 182"/>
                  <a:gd name="T67" fmla="*/ 40 h 145"/>
                  <a:gd name="T68" fmla="*/ 170 w 182"/>
                  <a:gd name="T69" fmla="*/ 28 h 145"/>
                  <a:gd name="T70" fmla="*/ 182 w 182"/>
                  <a:gd name="T71" fmla="*/ 20 h 145"/>
                  <a:gd name="T72" fmla="*/ 177 w 182"/>
                  <a:gd name="T73" fmla="*/ 12 h 145"/>
                  <a:gd name="T74" fmla="*/ 180 w 182"/>
                  <a:gd name="T75" fmla="*/ 10 h 145"/>
                  <a:gd name="T76" fmla="*/ 176 w 182"/>
                  <a:gd name="T77" fmla="*/ 7 h 145"/>
                  <a:gd name="T78" fmla="*/ 154 w 182"/>
                  <a:gd name="T79" fmla="*/ 1 h 145"/>
                  <a:gd name="T80" fmla="*/ 125 w 182"/>
                  <a:gd name="T81" fmla="*/ 0 h 145"/>
                  <a:gd name="T82" fmla="*/ 103 w 182"/>
                  <a:gd name="T83" fmla="*/ 10 h 145"/>
                  <a:gd name="T84" fmla="*/ 107 w 182"/>
                  <a:gd name="T85" fmla="*/ 21 h 145"/>
                  <a:gd name="T86" fmla="*/ 111 w 182"/>
                  <a:gd name="T87" fmla="*/ 34 h 145"/>
                  <a:gd name="T88" fmla="*/ 116 w 182"/>
                  <a:gd name="T89" fmla="*/ 40 h 145"/>
                  <a:gd name="T90" fmla="*/ 122 w 182"/>
                  <a:gd name="T91" fmla="*/ 48 h 145"/>
                  <a:gd name="T92" fmla="*/ 104 w 182"/>
                  <a:gd name="T93" fmla="*/ 60 h 145"/>
                  <a:gd name="T94" fmla="*/ 92 w 182"/>
                  <a:gd name="T95" fmla="*/ 52 h 145"/>
                  <a:gd name="T96" fmla="*/ 100 w 182"/>
                  <a:gd name="T97" fmla="*/ 37 h 145"/>
                  <a:gd name="T98" fmla="*/ 102 w 182"/>
                  <a:gd name="T99" fmla="*/ 24 h 145"/>
                  <a:gd name="T100" fmla="*/ 97 w 182"/>
                  <a:gd name="T101" fmla="*/ 16 h 145"/>
                  <a:gd name="T102" fmla="*/ 81 w 182"/>
                  <a:gd name="T103" fmla="*/ 30 h 145"/>
                  <a:gd name="T104" fmla="*/ 64 w 182"/>
                  <a:gd name="T105" fmla="*/ 49 h 145"/>
                  <a:gd name="T106" fmla="*/ 60 w 182"/>
                  <a:gd name="T107" fmla="*/ 69 h 145"/>
                  <a:gd name="T108" fmla="*/ 42 w 182"/>
                  <a:gd name="T109" fmla="*/ 89 h 145"/>
                  <a:gd name="T110" fmla="*/ 48 w 182"/>
                  <a:gd name="T111" fmla="*/ 97 h 145"/>
                  <a:gd name="T112" fmla="*/ 31 w 182"/>
                  <a:gd name="T113" fmla="*/ 98 h 145"/>
                  <a:gd name="T114" fmla="*/ 14 w 182"/>
                  <a:gd name="T115"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145">
                    <a:moveTo>
                      <a:pt x="14" y="104"/>
                    </a:moveTo>
                    <a:cubicBezTo>
                      <a:pt x="0" y="116"/>
                      <a:pt x="0" y="116"/>
                      <a:pt x="0" y="116"/>
                    </a:cubicBezTo>
                    <a:cubicBezTo>
                      <a:pt x="0" y="116"/>
                      <a:pt x="0" y="116"/>
                      <a:pt x="0" y="116"/>
                    </a:cubicBezTo>
                    <a:cubicBezTo>
                      <a:pt x="9" y="108"/>
                      <a:pt x="9" y="108"/>
                      <a:pt x="9" y="108"/>
                    </a:cubicBezTo>
                    <a:cubicBezTo>
                      <a:pt x="10" y="110"/>
                      <a:pt x="10" y="110"/>
                      <a:pt x="10" y="110"/>
                    </a:cubicBezTo>
                    <a:cubicBezTo>
                      <a:pt x="18" y="108"/>
                      <a:pt x="18" y="108"/>
                      <a:pt x="18" y="108"/>
                    </a:cubicBezTo>
                    <a:cubicBezTo>
                      <a:pt x="22" y="114"/>
                      <a:pt x="22" y="114"/>
                      <a:pt x="22" y="114"/>
                    </a:cubicBezTo>
                    <a:cubicBezTo>
                      <a:pt x="22" y="114"/>
                      <a:pt x="30" y="113"/>
                      <a:pt x="34" y="112"/>
                    </a:cubicBezTo>
                    <a:cubicBezTo>
                      <a:pt x="39" y="112"/>
                      <a:pt x="43" y="117"/>
                      <a:pt x="43" y="117"/>
                    </a:cubicBezTo>
                    <a:cubicBezTo>
                      <a:pt x="46" y="110"/>
                      <a:pt x="46" y="110"/>
                      <a:pt x="46" y="110"/>
                    </a:cubicBezTo>
                    <a:cubicBezTo>
                      <a:pt x="56" y="112"/>
                      <a:pt x="56" y="112"/>
                      <a:pt x="56" y="112"/>
                    </a:cubicBezTo>
                    <a:cubicBezTo>
                      <a:pt x="56" y="106"/>
                      <a:pt x="56" y="106"/>
                      <a:pt x="56" y="106"/>
                    </a:cubicBezTo>
                    <a:cubicBezTo>
                      <a:pt x="65" y="108"/>
                      <a:pt x="65" y="108"/>
                      <a:pt x="65" y="108"/>
                    </a:cubicBezTo>
                    <a:cubicBezTo>
                      <a:pt x="65" y="108"/>
                      <a:pt x="66" y="105"/>
                      <a:pt x="71" y="104"/>
                    </a:cubicBezTo>
                    <a:cubicBezTo>
                      <a:pt x="76" y="102"/>
                      <a:pt x="90" y="104"/>
                      <a:pt x="90" y="104"/>
                    </a:cubicBezTo>
                    <a:cubicBezTo>
                      <a:pt x="90" y="104"/>
                      <a:pt x="91" y="110"/>
                      <a:pt x="94" y="114"/>
                    </a:cubicBezTo>
                    <a:cubicBezTo>
                      <a:pt x="96" y="118"/>
                      <a:pt x="108" y="114"/>
                      <a:pt x="108" y="114"/>
                    </a:cubicBezTo>
                    <a:cubicBezTo>
                      <a:pt x="108" y="114"/>
                      <a:pt x="118" y="112"/>
                      <a:pt x="119" y="121"/>
                    </a:cubicBezTo>
                    <a:cubicBezTo>
                      <a:pt x="120" y="130"/>
                      <a:pt x="114" y="130"/>
                      <a:pt x="114" y="130"/>
                    </a:cubicBezTo>
                    <a:cubicBezTo>
                      <a:pt x="114" y="130"/>
                      <a:pt x="110" y="134"/>
                      <a:pt x="112" y="140"/>
                    </a:cubicBezTo>
                    <a:cubicBezTo>
                      <a:pt x="114" y="145"/>
                      <a:pt x="123" y="140"/>
                      <a:pt x="123" y="140"/>
                    </a:cubicBezTo>
                    <a:cubicBezTo>
                      <a:pt x="123" y="140"/>
                      <a:pt x="126" y="126"/>
                      <a:pt x="127" y="124"/>
                    </a:cubicBezTo>
                    <a:cubicBezTo>
                      <a:pt x="128" y="122"/>
                      <a:pt x="123" y="116"/>
                      <a:pt x="123" y="116"/>
                    </a:cubicBezTo>
                    <a:cubicBezTo>
                      <a:pt x="123" y="116"/>
                      <a:pt x="134" y="110"/>
                      <a:pt x="134" y="106"/>
                    </a:cubicBezTo>
                    <a:cubicBezTo>
                      <a:pt x="135" y="103"/>
                      <a:pt x="130" y="95"/>
                      <a:pt x="130" y="95"/>
                    </a:cubicBezTo>
                    <a:cubicBezTo>
                      <a:pt x="124" y="80"/>
                      <a:pt x="124" y="80"/>
                      <a:pt x="124" y="80"/>
                    </a:cubicBezTo>
                    <a:cubicBezTo>
                      <a:pt x="124" y="80"/>
                      <a:pt x="146" y="88"/>
                      <a:pt x="148" y="85"/>
                    </a:cubicBezTo>
                    <a:cubicBezTo>
                      <a:pt x="150" y="82"/>
                      <a:pt x="152" y="77"/>
                      <a:pt x="152" y="77"/>
                    </a:cubicBezTo>
                    <a:cubicBezTo>
                      <a:pt x="158" y="78"/>
                      <a:pt x="158" y="78"/>
                      <a:pt x="158" y="78"/>
                    </a:cubicBezTo>
                    <a:cubicBezTo>
                      <a:pt x="160" y="67"/>
                      <a:pt x="160" y="67"/>
                      <a:pt x="160" y="67"/>
                    </a:cubicBezTo>
                    <a:cubicBezTo>
                      <a:pt x="160" y="67"/>
                      <a:pt x="168" y="63"/>
                      <a:pt x="168" y="59"/>
                    </a:cubicBezTo>
                    <a:cubicBezTo>
                      <a:pt x="168" y="55"/>
                      <a:pt x="154" y="50"/>
                      <a:pt x="153" y="47"/>
                    </a:cubicBezTo>
                    <a:cubicBezTo>
                      <a:pt x="152" y="44"/>
                      <a:pt x="164" y="40"/>
                      <a:pt x="164" y="40"/>
                    </a:cubicBezTo>
                    <a:cubicBezTo>
                      <a:pt x="172" y="40"/>
                      <a:pt x="172" y="40"/>
                      <a:pt x="172" y="40"/>
                    </a:cubicBezTo>
                    <a:cubicBezTo>
                      <a:pt x="172" y="40"/>
                      <a:pt x="168" y="32"/>
                      <a:pt x="170" y="28"/>
                    </a:cubicBezTo>
                    <a:cubicBezTo>
                      <a:pt x="171" y="24"/>
                      <a:pt x="182" y="20"/>
                      <a:pt x="182" y="20"/>
                    </a:cubicBezTo>
                    <a:cubicBezTo>
                      <a:pt x="177" y="12"/>
                      <a:pt x="177" y="12"/>
                      <a:pt x="177" y="12"/>
                    </a:cubicBezTo>
                    <a:cubicBezTo>
                      <a:pt x="180" y="10"/>
                      <a:pt x="180" y="10"/>
                      <a:pt x="180" y="10"/>
                    </a:cubicBezTo>
                    <a:cubicBezTo>
                      <a:pt x="176" y="7"/>
                      <a:pt x="176" y="7"/>
                      <a:pt x="176" y="7"/>
                    </a:cubicBezTo>
                    <a:cubicBezTo>
                      <a:pt x="176" y="7"/>
                      <a:pt x="160" y="1"/>
                      <a:pt x="154" y="1"/>
                    </a:cubicBezTo>
                    <a:cubicBezTo>
                      <a:pt x="148" y="1"/>
                      <a:pt x="125" y="0"/>
                      <a:pt x="125" y="0"/>
                    </a:cubicBezTo>
                    <a:cubicBezTo>
                      <a:pt x="125" y="0"/>
                      <a:pt x="111" y="5"/>
                      <a:pt x="103" y="10"/>
                    </a:cubicBezTo>
                    <a:cubicBezTo>
                      <a:pt x="104" y="14"/>
                      <a:pt x="107" y="19"/>
                      <a:pt x="107" y="21"/>
                    </a:cubicBezTo>
                    <a:cubicBezTo>
                      <a:pt x="108" y="24"/>
                      <a:pt x="111" y="34"/>
                      <a:pt x="111" y="34"/>
                    </a:cubicBezTo>
                    <a:cubicBezTo>
                      <a:pt x="111" y="34"/>
                      <a:pt x="114" y="40"/>
                      <a:pt x="116" y="40"/>
                    </a:cubicBezTo>
                    <a:cubicBezTo>
                      <a:pt x="119" y="40"/>
                      <a:pt x="122" y="43"/>
                      <a:pt x="122" y="48"/>
                    </a:cubicBezTo>
                    <a:cubicBezTo>
                      <a:pt x="123" y="52"/>
                      <a:pt x="111" y="59"/>
                      <a:pt x="104" y="60"/>
                    </a:cubicBezTo>
                    <a:cubicBezTo>
                      <a:pt x="98" y="60"/>
                      <a:pt x="95" y="55"/>
                      <a:pt x="92" y="52"/>
                    </a:cubicBezTo>
                    <a:cubicBezTo>
                      <a:pt x="88" y="48"/>
                      <a:pt x="94" y="45"/>
                      <a:pt x="100" y="37"/>
                    </a:cubicBezTo>
                    <a:cubicBezTo>
                      <a:pt x="106" y="29"/>
                      <a:pt x="102" y="24"/>
                      <a:pt x="102" y="24"/>
                    </a:cubicBezTo>
                    <a:cubicBezTo>
                      <a:pt x="102" y="24"/>
                      <a:pt x="99" y="21"/>
                      <a:pt x="97" y="16"/>
                    </a:cubicBezTo>
                    <a:cubicBezTo>
                      <a:pt x="92" y="23"/>
                      <a:pt x="81" y="30"/>
                      <a:pt x="81" y="30"/>
                    </a:cubicBezTo>
                    <a:cubicBezTo>
                      <a:pt x="81" y="30"/>
                      <a:pt x="64" y="42"/>
                      <a:pt x="64" y="49"/>
                    </a:cubicBezTo>
                    <a:cubicBezTo>
                      <a:pt x="64" y="56"/>
                      <a:pt x="60" y="69"/>
                      <a:pt x="60" y="69"/>
                    </a:cubicBezTo>
                    <a:cubicBezTo>
                      <a:pt x="42" y="89"/>
                      <a:pt x="42" y="89"/>
                      <a:pt x="42" y="89"/>
                    </a:cubicBezTo>
                    <a:cubicBezTo>
                      <a:pt x="48" y="97"/>
                      <a:pt x="48" y="97"/>
                      <a:pt x="48" y="97"/>
                    </a:cubicBezTo>
                    <a:cubicBezTo>
                      <a:pt x="31" y="98"/>
                      <a:pt x="31" y="98"/>
                      <a:pt x="31" y="98"/>
                    </a:cubicBezTo>
                    <a:lnTo>
                      <a:pt x="14" y="10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2" name="Freeform 263"/>
              <p:cNvSpPr>
                <a:spLocks/>
              </p:cNvSpPr>
              <p:nvPr/>
            </p:nvSpPr>
            <p:spPr bwMode="gray">
              <a:xfrm>
                <a:off x="-6043" y="-16483"/>
                <a:ext cx="352" cy="241"/>
              </a:xfrm>
              <a:custGeom>
                <a:avLst/>
                <a:gdLst>
                  <a:gd name="T0" fmla="*/ 0 w 149"/>
                  <a:gd name="T1" fmla="*/ 29 h 102"/>
                  <a:gd name="T2" fmla="*/ 6 w 149"/>
                  <a:gd name="T3" fmla="*/ 43 h 102"/>
                  <a:gd name="T4" fmla="*/ 22 w 149"/>
                  <a:gd name="T5" fmla="*/ 47 h 102"/>
                  <a:gd name="T6" fmla="*/ 29 w 149"/>
                  <a:gd name="T7" fmla="*/ 54 h 102"/>
                  <a:gd name="T8" fmla="*/ 52 w 149"/>
                  <a:gd name="T9" fmla="*/ 59 h 102"/>
                  <a:gd name="T10" fmla="*/ 57 w 149"/>
                  <a:gd name="T11" fmla="*/ 78 h 102"/>
                  <a:gd name="T12" fmla="*/ 72 w 149"/>
                  <a:gd name="T13" fmla="*/ 78 h 102"/>
                  <a:gd name="T14" fmla="*/ 82 w 149"/>
                  <a:gd name="T15" fmla="*/ 71 h 102"/>
                  <a:gd name="T16" fmla="*/ 82 w 149"/>
                  <a:gd name="T17" fmla="*/ 87 h 102"/>
                  <a:gd name="T18" fmla="*/ 106 w 149"/>
                  <a:gd name="T19" fmla="*/ 94 h 102"/>
                  <a:gd name="T20" fmla="*/ 109 w 149"/>
                  <a:gd name="T21" fmla="*/ 98 h 102"/>
                  <a:gd name="T22" fmla="*/ 123 w 149"/>
                  <a:gd name="T23" fmla="*/ 98 h 102"/>
                  <a:gd name="T24" fmla="*/ 128 w 149"/>
                  <a:gd name="T25" fmla="*/ 102 h 102"/>
                  <a:gd name="T26" fmla="*/ 131 w 149"/>
                  <a:gd name="T27" fmla="*/ 100 h 102"/>
                  <a:gd name="T28" fmla="*/ 120 w 149"/>
                  <a:gd name="T29" fmla="*/ 86 h 102"/>
                  <a:gd name="T30" fmla="*/ 130 w 149"/>
                  <a:gd name="T31" fmla="*/ 72 h 102"/>
                  <a:gd name="T32" fmla="*/ 138 w 149"/>
                  <a:gd name="T33" fmla="*/ 68 h 102"/>
                  <a:gd name="T34" fmla="*/ 138 w 149"/>
                  <a:gd name="T35" fmla="*/ 68 h 102"/>
                  <a:gd name="T36" fmla="*/ 140 w 149"/>
                  <a:gd name="T37" fmla="*/ 62 h 102"/>
                  <a:gd name="T38" fmla="*/ 149 w 149"/>
                  <a:gd name="T39" fmla="*/ 61 h 102"/>
                  <a:gd name="T40" fmla="*/ 146 w 149"/>
                  <a:gd name="T41" fmla="*/ 48 h 102"/>
                  <a:gd name="T42" fmla="*/ 136 w 149"/>
                  <a:gd name="T43" fmla="*/ 39 h 102"/>
                  <a:gd name="T44" fmla="*/ 131 w 149"/>
                  <a:gd name="T45" fmla="*/ 38 h 102"/>
                  <a:gd name="T46" fmla="*/ 120 w 149"/>
                  <a:gd name="T47" fmla="*/ 38 h 102"/>
                  <a:gd name="T48" fmla="*/ 122 w 149"/>
                  <a:gd name="T49" fmla="*/ 28 h 102"/>
                  <a:gd name="T50" fmla="*/ 127 w 149"/>
                  <a:gd name="T51" fmla="*/ 19 h 102"/>
                  <a:gd name="T52" fmla="*/ 116 w 149"/>
                  <a:gd name="T53" fmla="*/ 12 h 102"/>
                  <a:gd name="T54" fmla="*/ 102 w 149"/>
                  <a:gd name="T55" fmla="*/ 12 h 102"/>
                  <a:gd name="T56" fmla="*/ 98 w 149"/>
                  <a:gd name="T57" fmla="*/ 2 h 102"/>
                  <a:gd name="T58" fmla="*/ 79 w 149"/>
                  <a:gd name="T59" fmla="*/ 2 h 102"/>
                  <a:gd name="T60" fmla="*/ 73 w 149"/>
                  <a:gd name="T61" fmla="*/ 6 h 102"/>
                  <a:gd name="T62" fmla="*/ 64 w 149"/>
                  <a:gd name="T63" fmla="*/ 4 h 102"/>
                  <a:gd name="T64" fmla="*/ 64 w 149"/>
                  <a:gd name="T65" fmla="*/ 10 h 102"/>
                  <a:gd name="T66" fmla="*/ 54 w 149"/>
                  <a:gd name="T67" fmla="*/ 8 h 102"/>
                  <a:gd name="T68" fmla="*/ 51 w 149"/>
                  <a:gd name="T69" fmla="*/ 15 h 102"/>
                  <a:gd name="T70" fmla="*/ 42 w 149"/>
                  <a:gd name="T71" fmla="*/ 10 h 102"/>
                  <a:gd name="T72" fmla="*/ 30 w 149"/>
                  <a:gd name="T73" fmla="*/ 12 h 102"/>
                  <a:gd name="T74" fmla="*/ 26 w 149"/>
                  <a:gd name="T75" fmla="*/ 6 h 102"/>
                  <a:gd name="T76" fmla="*/ 18 w 149"/>
                  <a:gd name="T77" fmla="*/ 8 h 102"/>
                  <a:gd name="T78" fmla="*/ 17 w 149"/>
                  <a:gd name="T79" fmla="*/ 6 h 102"/>
                  <a:gd name="T80" fmla="*/ 1 w 149"/>
                  <a:gd name="T81" fmla="*/ 20 h 102"/>
                  <a:gd name="T82" fmla="*/ 0 w 149"/>
                  <a:gd name="T83"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02">
                    <a:moveTo>
                      <a:pt x="0" y="29"/>
                    </a:moveTo>
                    <a:cubicBezTo>
                      <a:pt x="6" y="43"/>
                      <a:pt x="6" y="43"/>
                      <a:pt x="6" y="43"/>
                    </a:cubicBezTo>
                    <a:cubicBezTo>
                      <a:pt x="22" y="47"/>
                      <a:pt x="22" y="47"/>
                      <a:pt x="22" y="47"/>
                    </a:cubicBezTo>
                    <a:cubicBezTo>
                      <a:pt x="29" y="54"/>
                      <a:pt x="29" y="54"/>
                      <a:pt x="29" y="54"/>
                    </a:cubicBezTo>
                    <a:cubicBezTo>
                      <a:pt x="29" y="54"/>
                      <a:pt x="47" y="56"/>
                      <a:pt x="52" y="59"/>
                    </a:cubicBezTo>
                    <a:cubicBezTo>
                      <a:pt x="57" y="62"/>
                      <a:pt x="57" y="78"/>
                      <a:pt x="57" y="78"/>
                    </a:cubicBezTo>
                    <a:cubicBezTo>
                      <a:pt x="72" y="78"/>
                      <a:pt x="72" y="78"/>
                      <a:pt x="72" y="78"/>
                    </a:cubicBezTo>
                    <a:cubicBezTo>
                      <a:pt x="82" y="71"/>
                      <a:pt x="82" y="71"/>
                      <a:pt x="82" y="71"/>
                    </a:cubicBezTo>
                    <a:cubicBezTo>
                      <a:pt x="82" y="87"/>
                      <a:pt x="82" y="87"/>
                      <a:pt x="82" y="87"/>
                    </a:cubicBezTo>
                    <a:cubicBezTo>
                      <a:pt x="82" y="87"/>
                      <a:pt x="104" y="91"/>
                      <a:pt x="106" y="94"/>
                    </a:cubicBezTo>
                    <a:cubicBezTo>
                      <a:pt x="108" y="97"/>
                      <a:pt x="109" y="98"/>
                      <a:pt x="109" y="98"/>
                    </a:cubicBezTo>
                    <a:cubicBezTo>
                      <a:pt x="123" y="98"/>
                      <a:pt x="123" y="98"/>
                      <a:pt x="123" y="98"/>
                    </a:cubicBezTo>
                    <a:cubicBezTo>
                      <a:pt x="128" y="102"/>
                      <a:pt x="128" y="102"/>
                      <a:pt x="128" y="102"/>
                    </a:cubicBezTo>
                    <a:cubicBezTo>
                      <a:pt x="131" y="100"/>
                      <a:pt x="131" y="100"/>
                      <a:pt x="131" y="100"/>
                    </a:cubicBezTo>
                    <a:cubicBezTo>
                      <a:pt x="127" y="95"/>
                      <a:pt x="121" y="88"/>
                      <a:pt x="120" y="86"/>
                    </a:cubicBezTo>
                    <a:cubicBezTo>
                      <a:pt x="118" y="84"/>
                      <a:pt x="119" y="78"/>
                      <a:pt x="130" y="72"/>
                    </a:cubicBezTo>
                    <a:cubicBezTo>
                      <a:pt x="134" y="70"/>
                      <a:pt x="137" y="69"/>
                      <a:pt x="138" y="68"/>
                    </a:cubicBezTo>
                    <a:cubicBezTo>
                      <a:pt x="138" y="68"/>
                      <a:pt x="138" y="68"/>
                      <a:pt x="138" y="68"/>
                    </a:cubicBezTo>
                    <a:cubicBezTo>
                      <a:pt x="139" y="65"/>
                      <a:pt x="140" y="62"/>
                      <a:pt x="140" y="62"/>
                    </a:cubicBezTo>
                    <a:cubicBezTo>
                      <a:pt x="149" y="61"/>
                      <a:pt x="149" y="61"/>
                      <a:pt x="149" y="61"/>
                    </a:cubicBezTo>
                    <a:cubicBezTo>
                      <a:pt x="149" y="61"/>
                      <a:pt x="146" y="54"/>
                      <a:pt x="146" y="48"/>
                    </a:cubicBezTo>
                    <a:cubicBezTo>
                      <a:pt x="145" y="42"/>
                      <a:pt x="136" y="39"/>
                      <a:pt x="136" y="39"/>
                    </a:cubicBezTo>
                    <a:cubicBezTo>
                      <a:pt x="131" y="38"/>
                      <a:pt x="131" y="38"/>
                      <a:pt x="131" y="38"/>
                    </a:cubicBezTo>
                    <a:cubicBezTo>
                      <a:pt x="131" y="38"/>
                      <a:pt x="122" y="43"/>
                      <a:pt x="120" y="38"/>
                    </a:cubicBezTo>
                    <a:cubicBezTo>
                      <a:pt x="118" y="32"/>
                      <a:pt x="122" y="28"/>
                      <a:pt x="122" y="28"/>
                    </a:cubicBezTo>
                    <a:cubicBezTo>
                      <a:pt x="122" y="28"/>
                      <a:pt x="128" y="28"/>
                      <a:pt x="127" y="19"/>
                    </a:cubicBezTo>
                    <a:cubicBezTo>
                      <a:pt x="126" y="10"/>
                      <a:pt x="116" y="12"/>
                      <a:pt x="116" y="12"/>
                    </a:cubicBezTo>
                    <a:cubicBezTo>
                      <a:pt x="116" y="12"/>
                      <a:pt x="104" y="16"/>
                      <a:pt x="102" y="12"/>
                    </a:cubicBezTo>
                    <a:cubicBezTo>
                      <a:pt x="99" y="8"/>
                      <a:pt x="98" y="2"/>
                      <a:pt x="98" y="2"/>
                    </a:cubicBezTo>
                    <a:cubicBezTo>
                      <a:pt x="98" y="2"/>
                      <a:pt x="84" y="0"/>
                      <a:pt x="79" y="2"/>
                    </a:cubicBezTo>
                    <a:cubicBezTo>
                      <a:pt x="74" y="3"/>
                      <a:pt x="73" y="6"/>
                      <a:pt x="73" y="6"/>
                    </a:cubicBezTo>
                    <a:cubicBezTo>
                      <a:pt x="64" y="4"/>
                      <a:pt x="64" y="4"/>
                      <a:pt x="64" y="4"/>
                    </a:cubicBezTo>
                    <a:cubicBezTo>
                      <a:pt x="64" y="10"/>
                      <a:pt x="64" y="10"/>
                      <a:pt x="64" y="10"/>
                    </a:cubicBezTo>
                    <a:cubicBezTo>
                      <a:pt x="54" y="8"/>
                      <a:pt x="54" y="8"/>
                      <a:pt x="54" y="8"/>
                    </a:cubicBezTo>
                    <a:cubicBezTo>
                      <a:pt x="51" y="15"/>
                      <a:pt x="51" y="15"/>
                      <a:pt x="51" y="15"/>
                    </a:cubicBezTo>
                    <a:cubicBezTo>
                      <a:pt x="51" y="15"/>
                      <a:pt x="47" y="10"/>
                      <a:pt x="42" y="10"/>
                    </a:cubicBezTo>
                    <a:cubicBezTo>
                      <a:pt x="38" y="11"/>
                      <a:pt x="30" y="12"/>
                      <a:pt x="30" y="12"/>
                    </a:cubicBezTo>
                    <a:cubicBezTo>
                      <a:pt x="26" y="6"/>
                      <a:pt x="26" y="6"/>
                      <a:pt x="26" y="6"/>
                    </a:cubicBezTo>
                    <a:cubicBezTo>
                      <a:pt x="18" y="8"/>
                      <a:pt x="18" y="8"/>
                      <a:pt x="18" y="8"/>
                    </a:cubicBezTo>
                    <a:cubicBezTo>
                      <a:pt x="17" y="6"/>
                      <a:pt x="17" y="6"/>
                      <a:pt x="17" y="6"/>
                    </a:cubicBezTo>
                    <a:cubicBezTo>
                      <a:pt x="1" y="20"/>
                      <a:pt x="1" y="20"/>
                      <a:pt x="1" y="20"/>
                    </a:cubicBezTo>
                    <a:lnTo>
                      <a:pt x="0" y="2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3" name="Freeform 264"/>
              <p:cNvSpPr>
                <a:spLocks/>
              </p:cNvSpPr>
              <p:nvPr/>
            </p:nvSpPr>
            <p:spPr bwMode="gray">
              <a:xfrm>
                <a:off x="-5734" y="-16901"/>
                <a:ext cx="882" cy="928"/>
              </a:xfrm>
              <a:custGeom>
                <a:avLst/>
                <a:gdLst>
                  <a:gd name="T0" fmla="*/ 21 w 373"/>
                  <a:gd name="T1" fmla="*/ 294 h 393"/>
                  <a:gd name="T2" fmla="*/ 62 w 373"/>
                  <a:gd name="T3" fmla="*/ 297 h 393"/>
                  <a:gd name="T4" fmla="*/ 90 w 373"/>
                  <a:gd name="T5" fmla="*/ 305 h 393"/>
                  <a:gd name="T6" fmla="*/ 74 w 373"/>
                  <a:gd name="T7" fmla="*/ 330 h 393"/>
                  <a:gd name="T8" fmla="*/ 75 w 373"/>
                  <a:gd name="T9" fmla="*/ 381 h 393"/>
                  <a:gd name="T10" fmla="*/ 101 w 373"/>
                  <a:gd name="T11" fmla="*/ 378 h 393"/>
                  <a:gd name="T12" fmla="*/ 128 w 373"/>
                  <a:gd name="T13" fmla="*/ 372 h 393"/>
                  <a:gd name="T14" fmla="*/ 148 w 373"/>
                  <a:gd name="T15" fmla="*/ 383 h 393"/>
                  <a:gd name="T16" fmla="*/ 161 w 373"/>
                  <a:gd name="T17" fmla="*/ 382 h 393"/>
                  <a:gd name="T18" fmla="*/ 182 w 373"/>
                  <a:gd name="T19" fmla="*/ 377 h 393"/>
                  <a:gd name="T20" fmla="*/ 224 w 373"/>
                  <a:gd name="T21" fmla="*/ 387 h 393"/>
                  <a:gd name="T22" fmla="*/ 258 w 373"/>
                  <a:gd name="T23" fmla="*/ 372 h 393"/>
                  <a:gd name="T24" fmla="*/ 290 w 373"/>
                  <a:gd name="T25" fmla="*/ 385 h 393"/>
                  <a:gd name="T26" fmla="*/ 282 w 373"/>
                  <a:gd name="T27" fmla="*/ 358 h 393"/>
                  <a:gd name="T28" fmla="*/ 309 w 373"/>
                  <a:gd name="T29" fmla="*/ 335 h 393"/>
                  <a:gd name="T30" fmla="*/ 324 w 373"/>
                  <a:gd name="T31" fmla="*/ 316 h 393"/>
                  <a:gd name="T32" fmla="*/ 301 w 373"/>
                  <a:gd name="T33" fmla="*/ 295 h 393"/>
                  <a:gd name="T34" fmla="*/ 281 w 373"/>
                  <a:gd name="T35" fmla="*/ 285 h 393"/>
                  <a:gd name="T36" fmla="*/ 271 w 373"/>
                  <a:gd name="T37" fmla="*/ 271 h 393"/>
                  <a:gd name="T38" fmla="*/ 263 w 373"/>
                  <a:gd name="T39" fmla="*/ 248 h 393"/>
                  <a:gd name="T40" fmla="*/ 263 w 373"/>
                  <a:gd name="T41" fmla="*/ 239 h 393"/>
                  <a:gd name="T42" fmla="*/ 283 w 373"/>
                  <a:gd name="T43" fmla="*/ 227 h 393"/>
                  <a:gd name="T44" fmla="*/ 308 w 373"/>
                  <a:gd name="T45" fmla="*/ 221 h 393"/>
                  <a:gd name="T46" fmla="*/ 325 w 373"/>
                  <a:gd name="T47" fmla="*/ 210 h 393"/>
                  <a:gd name="T48" fmla="*/ 360 w 373"/>
                  <a:gd name="T49" fmla="*/ 208 h 393"/>
                  <a:gd name="T50" fmla="*/ 369 w 373"/>
                  <a:gd name="T51" fmla="*/ 177 h 393"/>
                  <a:gd name="T52" fmla="*/ 351 w 373"/>
                  <a:gd name="T53" fmla="*/ 157 h 393"/>
                  <a:gd name="T54" fmla="*/ 356 w 373"/>
                  <a:gd name="T55" fmla="*/ 136 h 393"/>
                  <a:gd name="T56" fmla="*/ 352 w 373"/>
                  <a:gd name="T57" fmla="*/ 115 h 393"/>
                  <a:gd name="T58" fmla="*/ 334 w 373"/>
                  <a:gd name="T59" fmla="*/ 106 h 393"/>
                  <a:gd name="T60" fmla="*/ 339 w 373"/>
                  <a:gd name="T61" fmla="*/ 72 h 393"/>
                  <a:gd name="T62" fmla="*/ 321 w 373"/>
                  <a:gd name="T63" fmla="*/ 55 h 393"/>
                  <a:gd name="T64" fmla="*/ 296 w 373"/>
                  <a:gd name="T65" fmla="*/ 35 h 393"/>
                  <a:gd name="T66" fmla="*/ 226 w 373"/>
                  <a:gd name="T67" fmla="*/ 35 h 393"/>
                  <a:gd name="T68" fmla="*/ 202 w 373"/>
                  <a:gd name="T69" fmla="*/ 35 h 393"/>
                  <a:gd name="T70" fmla="*/ 168 w 373"/>
                  <a:gd name="T71" fmla="*/ 22 h 393"/>
                  <a:gd name="T72" fmla="*/ 145 w 373"/>
                  <a:gd name="T73" fmla="*/ 3 h 393"/>
                  <a:gd name="T74" fmla="*/ 112 w 373"/>
                  <a:gd name="T75" fmla="*/ 0 h 393"/>
                  <a:gd name="T76" fmla="*/ 130 w 373"/>
                  <a:gd name="T77" fmla="*/ 49 h 393"/>
                  <a:gd name="T78" fmla="*/ 105 w 373"/>
                  <a:gd name="T79" fmla="*/ 55 h 393"/>
                  <a:gd name="T80" fmla="*/ 82 w 373"/>
                  <a:gd name="T81" fmla="*/ 62 h 393"/>
                  <a:gd name="T82" fmla="*/ 57 w 373"/>
                  <a:gd name="T83" fmla="*/ 85 h 393"/>
                  <a:gd name="T84" fmla="*/ 47 w 373"/>
                  <a:gd name="T85" fmla="*/ 103 h 393"/>
                  <a:gd name="T86" fmla="*/ 30 w 373"/>
                  <a:gd name="T87" fmla="*/ 122 h 393"/>
                  <a:gd name="T88" fmla="*/ 35 w 373"/>
                  <a:gd name="T89" fmla="*/ 153 h 393"/>
                  <a:gd name="T90" fmla="*/ 1 w 373"/>
                  <a:gd name="T91" fmla="*/ 155 h 393"/>
                  <a:gd name="T92" fmla="*/ 0 w 373"/>
                  <a:gd name="T93" fmla="*/ 191 h 393"/>
                  <a:gd name="T94" fmla="*/ 5 w 373"/>
                  <a:gd name="T95" fmla="*/ 216 h 393"/>
                  <a:gd name="T96" fmla="*/ 9 w 373"/>
                  <a:gd name="T97" fmla="*/ 239 h 393"/>
                  <a:gd name="T98" fmla="*/ 17 w 373"/>
                  <a:gd name="T99" fmla="*/ 27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3" h="393">
                    <a:moveTo>
                      <a:pt x="17" y="274"/>
                    </a:moveTo>
                    <a:cubicBezTo>
                      <a:pt x="17" y="274"/>
                      <a:pt x="19" y="278"/>
                      <a:pt x="22" y="281"/>
                    </a:cubicBezTo>
                    <a:cubicBezTo>
                      <a:pt x="25" y="284"/>
                      <a:pt x="21" y="294"/>
                      <a:pt x="21" y="294"/>
                    </a:cubicBezTo>
                    <a:cubicBezTo>
                      <a:pt x="38" y="294"/>
                      <a:pt x="38" y="294"/>
                      <a:pt x="38" y="294"/>
                    </a:cubicBezTo>
                    <a:cubicBezTo>
                      <a:pt x="38" y="294"/>
                      <a:pt x="36" y="299"/>
                      <a:pt x="42" y="300"/>
                    </a:cubicBezTo>
                    <a:cubicBezTo>
                      <a:pt x="48" y="301"/>
                      <a:pt x="62" y="297"/>
                      <a:pt x="62" y="297"/>
                    </a:cubicBezTo>
                    <a:cubicBezTo>
                      <a:pt x="62" y="301"/>
                      <a:pt x="62" y="301"/>
                      <a:pt x="62" y="301"/>
                    </a:cubicBezTo>
                    <a:cubicBezTo>
                      <a:pt x="80" y="300"/>
                      <a:pt x="80" y="300"/>
                      <a:pt x="80" y="300"/>
                    </a:cubicBezTo>
                    <a:cubicBezTo>
                      <a:pt x="90" y="305"/>
                      <a:pt x="90" y="305"/>
                      <a:pt x="90" y="305"/>
                    </a:cubicBezTo>
                    <a:cubicBezTo>
                      <a:pt x="88" y="311"/>
                      <a:pt x="88" y="311"/>
                      <a:pt x="88" y="311"/>
                    </a:cubicBezTo>
                    <a:cubicBezTo>
                      <a:pt x="74" y="322"/>
                      <a:pt x="74" y="322"/>
                      <a:pt x="74" y="322"/>
                    </a:cubicBezTo>
                    <a:cubicBezTo>
                      <a:pt x="74" y="330"/>
                      <a:pt x="74" y="330"/>
                      <a:pt x="74" y="330"/>
                    </a:cubicBezTo>
                    <a:cubicBezTo>
                      <a:pt x="74" y="330"/>
                      <a:pt x="64" y="349"/>
                      <a:pt x="62" y="360"/>
                    </a:cubicBezTo>
                    <a:cubicBezTo>
                      <a:pt x="60" y="369"/>
                      <a:pt x="63" y="377"/>
                      <a:pt x="64" y="379"/>
                    </a:cubicBezTo>
                    <a:cubicBezTo>
                      <a:pt x="75" y="381"/>
                      <a:pt x="75" y="381"/>
                      <a:pt x="75" y="381"/>
                    </a:cubicBezTo>
                    <a:cubicBezTo>
                      <a:pt x="87" y="381"/>
                      <a:pt x="87" y="381"/>
                      <a:pt x="87" y="381"/>
                    </a:cubicBezTo>
                    <a:cubicBezTo>
                      <a:pt x="97" y="374"/>
                      <a:pt x="97" y="374"/>
                      <a:pt x="97" y="374"/>
                    </a:cubicBezTo>
                    <a:cubicBezTo>
                      <a:pt x="101" y="378"/>
                      <a:pt x="101" y="378"/>
                      <a:pt x="101" y="378"/>
                    </a:cubicBezTo>
                    <a:cubicBezTo>
                      <a:pt x="101" y="378"/>
                      <a:pt x="96" y="366"/>
                      <a:pt x="103" y="365"/>
                    </a:cubicBezTo>
                    <a:cubicBezTo>
                      <a:pt x="110" y="364"/>
                      <a:pt x="119" y="372"/>
                      <a:pt x="119" y="372"/>
                    </a:cubicBezTo>
                    <a:cubicBezTo>
                      <a:pt x="128" y="372"/>
                      <a:pt x="128" y="372"/>
                      <a:pt x="128" y="372"/>
                    </a:cubicBezTo>
                    <a:cubicBezTo>
                      <a:pt x="138" y="375"/>
                      <a:pt x="138" y="375"/>
                      <a:pt x="138" y="375"/>
                    </a:cubicBezTo>
                    <a:cubicBezTo>
                      <a:pt x="144" y="383"/>
                      <a:pt x="144" y="383"/>
                      <a:pt x="144" y="383"/>
                    </a:cubicBezTo>
                    <a:cubicBezTo>
                      <a:pt x="148" y="383"/>
                      <a:pt x="148" y="383"/>
                      <a:pt x="148" y="383"/>
                    </a:cubicBezTo>
                    <a:cubicBezTo>
                      <a:pt x="148" y="383"/>
                      <a:pt x="149" y="384"/>
                      <a:pt x="149" y="385"/>
                    </a:cubicBezTo>
                    <a:cubicBezTo>
                      <a:pt x="149" y="385"/>
                      <a:pt x="149" y="385"/>
                      <a:pt x="149" y="385"/>
                    </a:cubicBezTo>
                    <a:cubicBezTo>
                      <a:pt x="151" y="383"/>
                      <a:pt x="155" y="380"/>
                      <a:pt x="161" y="382"/>
                    </a:cubicBezTo>
                    <a:cubicBezTo>
                      <a:pt x="170" y="383"/>
                      <a:pt x="171" y="393"/>
                      <a:pt x="175" y="392"/>
                    </a:cubicBezTo>
                    <a:cubicBezTo>
                      <a:pt x="179" y="391"/>
                      <a:pt x="182" y="386"/>
                      <a:pt x="182" y="386"/>
                    </a:cubicBezTo>
                    <a:cubicBezTo>
                      <a:pt x="182" y="377"/>
                      <a:pt x="182" y="377"/>
                      <a:pt x="182" y="377"/>
                    </a:cubicBezTo>
                    <a:cubicBezTo>
                      <a:pt x="195" y="378"/>
                      <a:pt x="195" y="378"/>
                      <a:pt x="195" y="378"/>
                    </a:cubicBezTo>
                    <a:cubicBezTo>
                      <a:pt x="195" y="378"/>
                      <a:pt x="205" y="389"/>
                      <a:pt x="212" y="389"/>
                    </a:cubicBezTo>
                    <a:cubicBezTo>
                      <a:pt x="218" y="389"/>
                      <a:pt x="224" y="387"/>
                      <a:pt x="224" y="387"/>
                    </a:cubicBezTo>
                    <a:cubicBezTo>
                      <a:pt x="233" y="379"/>
                      <a:pt x="233" y="379"/>
                      <a:pt x="233" y="379"/>
                    </a:cubicBezTo>
                    <a:cubicBezTo>
                      <a:pt x="247" y="378"/>
                      <a:pt x="247" y="378"/>
                      <a:pt x="247" y="378"/>
                    </a:cubicBezTo>
                    <a:cubicBezTo>
                      <a:pt x="258" y="372"/>
                      <a:pt x="258" y="372"/>
                      <a:pt x="258" y="372"/>
                    </a:cubicBezTo>
                    <a:cubicBezTo>
                      <a:pt x="267" y="373"/>
                      <a:pt x="267" y="373"/>
                      <a:pt x="267" y="373"/>
                    </a:cubicBezTo>
                    <a:cubicBezTo>
                      <a:pt x="280" y="378"/>
                      <a:pt x="280" y="378"/>
                      <a:pt x="280" y="378"/>
                    </a:cubicBezTo>
                    <a:cubicBezTo>
                      <a:pt x="280" y="378"/>
                      <a:pt x="288" y="392"/>
                      <a:pt x="290" y="385"/>
                    </a:cubicBezTo>
                    <a:cubicBezTo>
                      <a:pt x="291" y="379"/>
                      <a:pt x="290" y="369"/>
                      <a:pt x="290" y="369"/>
                    </a:cubicBezTo>
                    <a:cubicBezTo>
                      <a:pt x="290" y="360"/>
                      <a:pt x="290" y="360"/>
                      <a:pt x="290" y="360"/>
                    </a:cubicBezTo>
                    <a:cubicBezTo>
                      <a:pt x="282" y="358"/>
                      <a:pt x="282" y="358"/>
                      <a:pt x="282" y="358"/>
                    </a:cubicBezTo>
                    <a:cubicBezTo>
                      <a:pt x="282" y="358"/>
                      <a:pt x="287" y="345"/>
                      <a:pt x="291" y="344"/>
                    </a:cubicBezTo>
                    <a:cubicBezTo>
                      <a:pt x="296" y="343"/>
                      <a:pt x="309" y="346"/>
                      <a:pt x="309" y="346"/>
                    </a:cubicBezTo>
                    <a:cubicBezTo>
                      <a:pt x="309" y="335"/>
                      <a:pt x="309" y="335"/>
                      <a:pt x="309" y="335"/>
                    </a:cubicBezTo>
                    <a:cubicBezTo>
                      <a:pt x="305" y="328"/>
                      <a:pt x="305" y="328"/>
                      <a:pt x="305" y="328"/>
                    </a:cubicBezTo>
                    <a:cubicBezTo>
                      <a:pt x="317" y="327"/>
                      <a:pt x="317" y="327"/>
                      <a:pt x="317" y="327"/>
                    </a:cubicBezTo>
                    <a:cubicBezTo>
                      <a:pt x="324" y="316"/>
                      <a:pt x="324" y="316"/>
                      <a:pt x="324" y="316"/>
                    </a:cubicBezTo>
                    <a:cubicBezTo>
                      <a:pt x="324" y="316"/>
                      <a:pt x="323" y="309"/>
                      <a:pt x="317" y="305"/>
                    </a:cubicBezTo>
                    <a:cubicBezTo>
                      <a:pt x="312" y="302"/>
                      <a:pt x="307" y="304"/>
                      <a:pt x="307" y="304"/>
                    </a:cubicBezTo>
                    <a:cubicBezTo>
                      <a:pt x="301" y="295"/>
                      <a:pt x="301" y="295"/>
                      <a:pt x="301" y="295"/>
                    </a:cubicBezTo>
                    <a:cubicBezTo>
                      <a:pt x="297" y="295"/>
                      <a:pt x="297" y="295"/>
                      <a:pt x="297" y="295"/>
                    </a:cubicBezTo>
                    <a:cubicBezTo>
                      <a:pt x="294" y="287"/>
                      <a:pt x="294" y="287"/>
                      <a:pt x="294" y="287"/>
                    </a:cubicBezTo>
                    <a:cubicBezTo>
                      <a:pt x="294" y="287"/>
                      <a:pt x="288" y="285"/>
                      <a:pt x="281" y="285"/>
                    </a:cubicBezTo>
                    <a:cubicBezTo>
                      <a:pt x="273" y="284"/>
                      <a:pt x="279" y="279"/>
                      <a:pt x="279" y="279"/>
                    </a:cubicBezTo>
                    <a:cubicBezTo>
                      <a:pt x="273" y="277"/>
                      <a:pt x="273" y="277"/>
                      <a:pt x="273" y="277"/>
                    </a:cubicBezTo>
                    <a:cubicBezTo>
                      <a:pt x="271" y="271"/>
                      <a:pt x="271" y="271"/>
                      <a:pt x="271" y="271"/>
                    </a:cubicBezTo>
                    <a:cubicBezTo>
                      <a:pt x="271" y="271"/>
                      <a:pt x="263" y="265"/>
                      <a:pt x="262" y="263"/>
                    </a:cubicBezTo>
                    <a:cubicBezTo>
                      <a:pt x="261" y="261"/>
                      <a:pt x="269" y="257"/>
                      <a:pt x="269" y="257"/>
                    </a:cubicBezTo>
                    <a:cubicBezTo>
                      <a:pt x="263" y="248"/>
                      <a:pt x="263" y="248"/>
                      <a:pt x="263" y="248"/>
                    </a:cubicBezTo>
                    <a:cubicBezTo>
                      <a:pt x="257" y="247"/>
                      <a:pt x="257" y="247"/>
                      <a:pt x="257" y="247"/>
                    </a:cubicBezTo>
                    <a:cubicBezTo>
                      <a:pt x="257" y="247"/>
                      <a:pt x="252" y="238"/>
                      <a:pt x="255" y="235"/>
                    </a:cubicBezTo>
                    <a:cubicBezTo>
                      <a:pt x="259" y="233"/>
                      <a:pt x="259" y="239"/>
                      <a:pt x="263" y="239"/>
                    </a:cubicBezTo>
                    <a:cubicBezTo>
                      <a:pt x="267" y="238"/>
                      <a:pt x="266" y="233"/>
                      <a:pt x="266" y="233"/>
                    </a:cubicBezTo>
                    <a:cubicBezTo>
                      <a:pt x="273" y="233"/>
                      <a:pt x="273" y="233"/>
                      <a:pt x="273" y="233"/>
                    </a:cubicBezTo>
                    <a:cubicBezTo>
                      <a:pt x="273" y="233"/>
                      <a:pt x="275" y="225"/>
                      <a:pt x="283" y="227"/>
                    </a:cubicBezTo>
                    <a:cubicBezTo>
                      <a:pt x="292" y="229"/>
                      <a:pt x="290" y="233"/>
                      <a:pt x="290" y="233"/>
                    </a:cubicBezTo>
                    <a:cubicBezTo>
                      <a:pt x="297" y="224"/>
                      <a:pt x="297" y="224"/>
                      <a:pt x="297" y="224"/>
                    </a:cubicBezTo>
                    <a:cubicBezTo>
                      <a:pt x="308" y="221"/>
                      <a:pt x="308" y="221"/>
                      <a:pt x="308" y="221"/>
                    </a:cubicBezTo>
                    <a:cubicBezTo>
                      <a:pt x="310" y="217"/>
                      <a:pt x="310" y="217"/>
                      <a:pt x="310" y="217"/>
                    </a:cubicBezTo>
                    <a:cubicBezTo>
                      <a:pt x="310" y="217"/>
                      <a:pt x="321" y="217"/>
                      <a:pt x="324" y="216"/>
                    </a:cubicBezTo>
                    <a:cubicBezTo>
                      <a:pt x="327" y="215"/>
                      <a:pt x="325" y="210"/>
                      <a:pt x="325" y="210"/>
                    </a:cubicBezTo>
                    <a:cubicBezTo>
                      <a:pt x="325" y="210"/>
                      <a:pt x="336" y="211"/>
                      <a:pt x="339" y="208"/>
                    </a:cubicBezTo>
                    <a:cubicBezTo>
                      <a:pt x="341" y="205"/>
                      <a:pt x="346" y="199"/>
                      <a:pt x="348" y="198"/>
                    </a:cubicBezTo>
                    <a:cubicBezTo>
                      <a:pt x="350" y="197"/>
                      <a:pt x="355" y="209"/>
                      <a:pt x="360" y="208"/>
                    </a:cubicBezTo>
                    <a:cubicBezTo>
                      <a:pt x="365" y="207"/>
                      <a:pt x="371" y="195"/>
                      <a:pt x="372" y="191"/>
                    </a:cubicBezTo>
                    <a:cubicBezTo>
                      <a:pt x="373" y="188"/>
                      <a:pt x="367" y="187"/>
                      <a:pt x="367" y="187"/>
                    </a:cubicBezTo>
                    <a:cubicBezTo>
                      <a:pt x="367" y="187"/>
                      <a:pt x="371" y="182"/>
                      <a:pt x="369" y="177"/>
                    </a:cubicBezTo>
                    <a:cubicBezTo>
                      <a:pt x="368" y="171"/>
                      <a:pt x="360" y="177"/>
                      <a:pt x="360" y="177"/>
                    </a:cubicBezTo>
                    <a:cubicBezTo>
                      <a:pt x="361" y="165"/>
                      <a:pt x="361" y="165"/>
                      <a:pt x="361" y="165"/>
                    </a:cubicBezTo>
                    <a:cubicBezTo>
                      <a:pt x="361" y="165"/>
                      <a:pt x="352" y="163"/>
                      <a:pt x="351" y="157"/>
                    </a:cubicBezTo>
                    <a:cubicBezTo>
                      <a:pt x="351" y="152"/>
                      <a:pt x="360" y="146"/>
                      <a:pt x="360" y="146"/>
                    </a:cubicBezTo>
                    <a:cubicBezTo>
                      <a:pt x="360" y="146"/>
                      <a:pt x="357" y="144"/>
                      <a:pt x="355" y="143"/>
                    </a:cubicBezTo>
                    <a:cubicBezTo>
                      <a:pt x="353" y="143"/>
                      <a:pt x="356" y="136"/>
                      <a:pt x="356" y="136"/>
                    </a:cubicBezTo>
                    <a:cubicBezTo>
                      <a:pt x="356" y="136"/>
                      <a:pt x="351" y="135"/>
                      <a:pt x="350" y="132"/>
                    </a:cubicBezTo>
                    <a:cubicBezTo>
                      <a:pt x="349" y="129"/>
                      <a:pt x="355" y="126"/>
                      <a:pt x="355" y="126"/>
                    </a:cubicBezTo>
                    <a:cubicBezTo>
                      <a:pt x="355" y="126"/>
                      <a:pt x="355" y="120"/>
                      <a:pt x="352" y="115"/>
                    </a:cubicBezTo>
                    <a:cubicBezTo>
                      <a:pt x="349" y="111"/>
                      <a:pt x="345" y="115"/>
                      <a:pt x="345" y="115"/>
                    </a:cubicBezTo>
                    <a:cubicBezTo>
                      <a:pt x="341" y="109"/>
                      <a:pt x="341" y="109"/>
                      <a:pt x="341" y="109"/>
                    </a:cubicBezTo>
                    <a:cubicBezTo>
                      <a:pt x="341" y="109"/>
                      <a:pt x="337" y="113"/>
                      <a:pt x="334" y="106"/>
                    </a:cubicBezTo>
                    <a:cubicBezTo>
                      <a:pt x="331" y="99"/>
                      <a:pt x="337" y="98"/>
                      <a:pt x="343" y="93"/>
                    </a:cubicBezTo>
                    <a:cubicBezTo>
                      <a:pt x="349" y="89"/>
                      <a:pt x="347" y="87"/>
                      <a:pt x="345" y="79"/>
                    </a:cubicBezTo>
                    <a:cubicBezTo>
                      <a:pt x="342" y="70"/>
                      <a:pt x="337" y="78"/>
                      <a:pt x="339" y="72"/>
                    </a:cubicBezTo>
                    <a:cubicBezTo>
                      <a:pt x="340" y="69"/>
                      <a:pt x="339" y="65"/>
                      <a:pt x="338" y="62"/>
                    </a:cubicBezTo>
                    <a:cubicBezTo>
                      <a:pt x="334" y="60"/>
                      <a:pt x="334" y="60"/>
                      <a:pt x="334" y="60"/>
                    </a:cubicBezTo>
                    <a:cubicBezTo>
                      <a:pt x="321" y="55"/>
                      <a:pt x="321" y="55"/>
                      <a:pt x="321" y="55"/>
                    </a:cubicBezTo>
                    <a:cubicBezTo>
                      <a:pt x="321" y="55"/>
                      <a:pt x="323" y="50"/>
                      <a:pt x="318" y="44"/>
                    </a:cubicBezTo>
                    <a:cubicBezTo>
                      <a:pt x="313" y="38"/>
                      <a:pt x="301" y="41"/>
                      <a:pt x="301" y="41"/>
                    </a:cubicBezTo>
                    <a:cubicBezTo>
                      <a:pt x="296" y="35"/>
                      <a:pt x="296" y="35"/>
                      <a:pt x="296" y="35"/>
                    </a:cubicBezTo>
                    <a:cubicBezTo>
                      <a:pt x="296" y="35"/>
                      <a:pt x="270" y="23"/>
                      <a:pt x="265" y="26"/>
                    </a:cubicBezTo>
                    <a:cubicBezTo>
                      <a:pt x="260" y="29"/>
                      <a:pt x="253" y="36"/>
                      <a:pt x="253" y="36"/>
                    </a:cubicBezTo>
                    <a:cubicBezTo>
                      <a:pt x="226" y="35"/>
                      <a:pt x="226" y="35"/>
                      <a:pt x="226" y="35"/>
                    </a:cubicBezTo>
                    <a:cubicBezTo>
                      <a:pt x="226" y="47"/>
                      <a:pt x="226" y="47"/>
                      <a:pt x="226" y="47"/>
                    </a:cubicBezTo>
                    <a:cubicBezTo>
                      <a:pt x="200" y="46"/>
                      <a:pt x="200" y="46"/>
                      <a:pt x="200" y="46"/>
                    </a:cubicBezTo>
                    <a:cubicBezTo>
                      <a:pt x="200" y="46"/>
                      <a:pt x="198" y="38"/>
                      <a:pt x="202" y="35"/>
                    </a:cubicBezTo>
                    <a:cubicBezTo>
                      <a:pt x="206" y="32"/>
                      <a:pt x="209" y="20"/>
                      <a:pt x="209" y="20"/>
                    </a:cubicBezTo>
                    <a:cubicBezTo>
                      <a:pt x="196" y="27"/>
                      <a:pt x="196" y="27"/>
                      <a:pt x="196" y="27"/>
                    </a:cubicBezTo>
                    <a:cubicBezTo>
                      <a:pt x="168" y="22"/>
                      <a:pt x="168" y="22"/>
                      <a:pt x="168" y="22"/>
                    </a:cubicBezTo>
                    <a:cubicBezTo>
                      <a:pt x="168" y="22"/>
                      <a:pt x="160" y="14"/>
                      <a:pt x="156" y="4"/>
                    </a:cubicBezTo>
                    <a:cubicBezTo>
                      <a:pt x="154" y="5"/>
                      <a:pt x="153" y="6"/>
                      <a:pt x="153" y="6"/>
                    </a:cubicBezTo>
                    <a:cubicBezTo>
                      <a:pt x="153" y="6"/>
                      <a:pt x="152" y="2"/>
                      <a:pt x="145" y="3"/>
                    </a:cubicBezTo>
                    <a:cubicBezTo>
                      <a:pt x="137" y="3"/>
                      <a:pt x="135" y="5"/>
                      <a:pt x="135" y="5"/>
                    </a:cubicBezTo>
                    <a:cubicBezTo>
                      <a:pt x="135" y="5"/>
                      <a:pt x="127" y="0"/>
                      <a:pt x="123" y="0"/>
                    </a:cubicBezTo>
                    <a:cubicBezTo>
                      <a:pt x="119" y="0"/>
                      <a:pt x="112" y="0"/>
                      <a:pt x="112" y="0"/>
                    </a:cubicBezTo>
                    <a:cubicBezTo>
                      <a:pt x="126" y="23"/>
                      <a:pt x="126" y="23"/>
                      <a:pt x="126" y="23"/>
                    </a:cubicBezTo>
                    <a:cubicBezTo>
                      <a:pt x="117" y="31"/>
                      <a:pt x="117" y="31"/>
                      <a:pt x="117" y="31"/>
                    </a:cubicBezTo>
                    <a:cubicBezTo>
                      <a:pt x="130" y="49"/>
                      <a:pt x="130" y="49"/>
                      <a:pt x="130" y="49"/>
                    </a:cubicBezTo>
                    <a:cubicBezTo>
                      <a:pt x="142" y="58"/>
                      <a:pt x="142" y="58"/>
                      <a:pt x="142" y="58"/>
                    </a:cubicBezTo>
                    <a:cubicBezTo>
                      <a:pt x="123" y="51"/>
                      <a:pt x="123" y="51"/>
                      <a:pt x="123" y="51"/>
                    </a:cubicBezTo>
                    <a:cubicBezTo>
                      <a:pt x="105" y="55"/>
                      <a:pt x="105" y="55"/>
                      <a:pt x="105" y="55"/>
                    </a:cubicBezTo>
                    <a:cubicBezTo>
                      <a:pt x="105" y="55"/>
                      <a:pt x="110" y="70"/>
                      <a:pt x="104" y="72"/>
                    </a:cubicBezTo>
                    <a:cubicBezTo>
                      <a:pt x="98" y="74"/>
                      <a:pt x="88" y="72"/>
                      <a:pt x="88" y="72"/>
                    </a:cubicBezTo>
                    <a:cubicBezTo>
                      <a:pt x="82" y="62"/>
                      <a:pt x="82" y="62"/>
                      <a:pt x="82" y="62"/>
                    </a:cubicBezTo>
                    <a:cubicBezTo>
                      <a:pt x="82" y="62"/>
                      <a:pt x="55" y="59"/>
                      <a:pt x="54" y="64"/>
                    </a:cubicBezTo>
                    <a:cubicBezTo>
                      <a:pt x="53" y="69"/>
                      <a:pt x="53" y="82"/>
                      <a:pt x="53" y="82"/>
                    </a:cubicBezTo>
                    <a:cubicBezTo>
                      <a:pt x="57" y="85"/>
                      <a:pt x="57" y="85"/>
                      <a:pt x="57" y="85"/>
                    </a:cubicBezTo>
                    <a:cubicBezTo>
                      <a:pt x="54" y="87"/>
                      <a:pt x="54" y="87"/>
                      <a:pt x="54" y="87"/>
                    </a:cubicBezTo>
                    <a:cubicBezTo>
                      <a:pt x="59" y="95"/>
                      <a:pt x="59" y="95"/>
                      <a:pt x="59" y="95"/>
                    </a:cubicBezTo>
                    <a:cubicBezTo>
                      <a:pt x="59" y="95"/>
                      <a:pt x="48" y="99"/>
                      <a:pt x="47" y="103"/>
                    </a:cubicBezTo>
                    <a:cubicBezTo>
                      <a:pt x="45" y="107"/>
                      <a:pt x="49" y="115"/>
                      <a:pt x="49" y="115"/>
                    </a:cubicBezTo>
                    <a:cubicBezTo>
                      <a:pt x="41" y="115"/>
                      <a:pt x="41" y="115"/>
                      <a:pt x="41" y="115"/>
                    </a:cubicBezTo>
                    <a:cubicBezTo>
                      <a:pt x="41" y="115"/>
                      <a:pt x="29" y="119"/>
                      <a:pt x="30" y="122"/>
                    </a:cubicBezTo>
                    <a:cubicBezTo>
                      <a:pt x="31" y="125"/>
                      <a:pt x="45" y="130"/>
                      <a:pt x="45" y="134"/>
                    </a:cubicBezTo>
                    <a:cubicBezTo>
                      <a:pt x="45" y="138"/>
                      <a:pt x="37" y="142"/>
                      <a:pt x="37" y="142"/>
                    </a:cubicBezTo>
                    <a:cubicBezTo>
                      <a:pt x="35" y="153"/>
                      <a:pt x="35" y="153"/>
                      <a:pt x="35" y="153"/>
                    </a:cubicBezTo>
                    <a:cubicBezTo>
                      <a:pt x="29" y="152"/>
                      <a:pt x="29" y="152"/>
                      <a:pt x="29" y="152"/>
                    </a:cubicBezTo>
                    <a:cubicBezTo>
                      <a:pt x="29" y="152"/>
                      <a:pt x="27" y="157"/>
                      <a:pt x="25" y="160"/>
                    </a:cubicBezTo>
                    <a:cubicBezTo>
                      <a:pt x="23" y="163"/>
                      <a:pt x="1" y="155"/>
                      <a:pt x="1" y="155"/>
                    </a:cubicBezTo>
                    <a:cubicBezTo>
                      <a:pt x="7" y="170"/>
                      <a:pt x="7" y="170"/>
                      <a:pt x="7" y="170"/>
                    </a:cubicBezTo>
                    <a:cubicBezTo>
                      <a:pt x="7" y="170"/>
                      <a:pt x="12" y="178"/>
                      <a:pt x="11" y="181"/>
                    </a:cubicBezTo>
                    <a:cubicBezTo>
                      <a:pt x="11" y="185"/>
                      <a:pt x="0" y="191"/>
                      <a:pt x="0" y="191"/>
                    </a:cubicBezTo>
                    <a:cubicBezTo>
                      <a:pt x="0" y="191"/>
                      <a:pt x="5" y="197"/>
                      <a:pt x="4" y="199"/>
                    </a:cubicBezTo>
                    <a:cubicBezTo>
                      <a:pt x="3" y="201"/>
                      <a:pt x="0" y="215"/>
                      <a:pt x="0" y="215"/>
                    </a:cubicBezTo>
                    <a:cubicBezTo>
                      <a:pt x="5" y="216"/>
                      <a:pt x="5" y="216"/>
                      <a:pt x="5" y="216"/>
                    </a:cubicBezTo>
                    <a:cubicBezTo>
                      <a:pt x="5" y="216"/>
                      <a:pt x="14" y="219"/>
                      <a:pt x="15" y="225"/>
                    </a:cubicBezTo>
                    <a:cubicBezTo>
                      <a:pt x="15" y="231"/>
                      <a:pt x="18" y="238"/>
                      <a:pt x="18" y="238"/>
                    </a:cubicBezTo>
                    <a:cubicBezTo>
                      <a:pt x="9" y="239"/>
                      <a:pt x="9" y="239"/>
                      <a:pt x="9" y="239"/>
                    </a:cubicBezTo>
                    <a:cubicBezTo>
                      <a:pt x="9" y="239"/>
                      <a:pt x="4" y="247"/>
                      <a:pt x="7" y="253"/>
                    </a:cubicBezTo>
                    <a:cubicBezTo>
                      <a:pt x="11" y="259"/>
                      <a:pt x="21" y="261"/>
                      <a:pt x="22" y="265"/>
                    </a:cubicBezTo>
                    <a:cubicBezTo>
                      <a:pt x="23" y="270"/>
                      <a:pt x="17" y="274"/>
                      <a:pt x="17" y="27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4" name="Freeform 265"/>
              <p:cNvSpPr>
                <a:spLocks/>
              </p:cNvSpPr>
              <p:nvPr/>
            </p:nvSpPr>
            <p:spPr bwMode="gray">
              <a:xfrm>
                <a:off x="-6218" y="-15394"/>
                <a:ext cx="47" cy="31"/>
              </a:xfrm>
              <a:custGeom>
                <a:avLst/>
                <a:gdLst>
                  <a:gd name="T0" fmla="*/ 5 w 20"/>
                  <a:gd name="T1" fmla="*/ 13 h 13"/>
                  <a:gd name="T2" fmla="*/ 18 w 20"/>
                  <a:gd name="T3" fmla="*/ 10 h 13"/>
                  <a:gd name="T4" fmla="*/ 20 w 20"/>
                  <a:gd name="T5" fmla="*/ 10 h 13"/>
                  <a:gd name="T6" fmla="*/ 19 w 20"/>
                  <a:gd name="T7" fmla="*/ 1 h 13"/>
                  <a:gd name="T8" fmla="*/ 5 w 20"/>
                  <a:gd name="T9" fmla="*/ 1 h 13"/>
                  <a:gd name="T10" fmla="*/ 0 w 20"/>
                  <a:gd name="T11" fmla="*/ 2 h 13"/>
                  <a:gd name="T12" fmla="*/ 5 w 2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5" y="13"/>
                    </a:moveTo>
                    <a:cubicBezTo>
                      <a:pt x="5" y="13"/>
                      <a:pt x="14" y="11"/>
                      <a:pt x="18" y="10"/>
                    </a:cubicBezTo>
                    <a:cubicBezTo>
                      <a:pt x="19" y="10"/>
                      <a:pt x="20" y="10"/>
                      <a:pt x="20" y="10"/>
                    </a:cubicBezTo>
                    <a:cubicBezTo>
                      <a:pt x="19" y="1"/>
                      <a:pt x="19" y="1"/>
                      <a:pt x="19" y="1"/>
                    </a:cubicBezTo>
                    <a:cubicBezTo>
                      <a:pt x="19" y="1"/>
                      <a:pt x="15" y="0"/>
                      <a:pt x="5" y="1"/>
                    </a:cubicBezTo>
                    <a:cubicBezTo>
                      <a:pt x="3" y="1"/>
                      <a:pt x="1" y="1"/>
                      <a:pt x="0" y="2"/>
                    </a:cubicBezTo>
                    <a:lnTo>
                      <a:pt x="5" y="1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5" name="Freeform 266"/>
              <p:cNvSpPr>
                <a:spLocks/>
              </p:cNvSpPr>
              <p:nvPr/>
            </p:nvSpPr>
            <p:spPr bwMode="gray">
              <a:xfrm>
                <a:off x="2279" y="-16570"/>
                <a:ext cx="3321" cy="1318"/>
              </a:xfrm>
              <a:custGeom>
                <a:avLst/>
                <a:gdLst>
                  <a:gd name="T0" fmla="*/ 1353 w 1406"/>
                  <a:gd name="T1" fmla="*/ 245 h 558"/>
                  <a:gd name="T2" fmla="*/ 1312 w 1406"/>
                  <a:gd name="T3" fmla="*/ 214 h 558"/>
                  <a:gd name="T4" fmla="*/ 1247 w 1406"/>
                  <a:gd name="T5" fmla="*/ 225 h 558"/>
                  <a:gd name="T6" fmla="*/ 1182 w 1406"/>
                  <a:gd name="T7" fmla="*/ 215 h 558"/>
                  <a:gd name="T8" fmla="*/ 1179 w 1406"/>
                  <a:gd name="T9" fmla="*/ 178 h 558"/>
                  <a:gd name="T10" fmla="*/ 1162 w 1406"/>
                  <a:gd name="T11" fmla="*/ 114 h 558"/>
                  <a:gd name="T12" fmla="*/ 1091 w 1406"/>
                  <a:gd name="T13" fmla="*/ 102 h 558"/>
                  <a:gd name="T14" fmla="*/ 1025 w 1406"/>
                  <a:gd name="T15" fmla="*/ 136 h 558"/>
                  <a:gd name="T16" fmla="*/ 967 w 1406"/>
                  <a:gd name="T17" fmla="*/ 143 h 558"/>
                  <a:gd name="T18" fmla="*/ 922 w 1406"/>
                  <a:gd name="T19" fmla="*/ 156 h 558"/>
                  <a:gd name="T20" fmla="*/ 855 w 1406"/>
                  <a:gd name="T21" fmla="*/ 148 h 558"/>
                  <a:gd name="T22" fmla="*/ 812 w 1406"/>
                  <a:gd name="T23" fmla="*/ 114 h 558"/>
                  <a:gd name="T24" fmla="*/ 728 w 1406"/>
                  <a:gd name="T25" fmla="*/ 97 h 558"/>
                  <a:gd name="T26" fmla="*/ 607 w 1406"/>
                  <a:gd name="T27" fmla="*/ 95 h 558"/>
                  <a:gd name="T28" fmla="*/ 563 w 1406"/>
                  <a:gd name="T29" fmla="*/ 83 h 558"/>
                  <a:gd name="T30" fmla="*/ 472 w 1406"/>
                  <a:gd name="T31" fmla="*/ 22 h 558"/>
                  <a:gd name="T32" fmla="*/ 384 w 1406"/>
                  <a:gd name="T33" fmla="*/ 0 h 558"/>
                  <a:gd name="T34" fmla="*/ 373 w 1406"/>
                  <a:gd name="T35" fmla="*/ 33 h 558"/>
                  <a:gd name="T36" fmla="*/ 372 w 1406"/>
                  <a:gd name="T37" fmla="*/ 60 h 558"/>
                  <a:gd name="T38" fmla="*/ 391 w 1406"/>
                  <a:gd name="T39" fmla="*/ 110 h 558"/>
                  <a:gd name="T40" fmla="*/ 335 w 1406"/>
                  <a:gd name="T41" fmla="*/ 119 h 558"/>
                  <a:gd name="T42" fmla="*/ 301 w 1406"/>
                  <a:gd name="T43" fmla="*/ 118 h 558"/>
                  <a:gd name="T44" fmla="*/ 278 w 1406"/>
                  <a:gd name="T45" fmla="*/ 107 h 558"/>
                  <a:gd name="T46" fmla="*/ 182 w 1406"/>
                  <a:gd name="T47" fmla="*/ 86 h 558"/>
                  <a:gd name="T48" fmla="*/ 155 w 1406"/>
                  <a:gd name="T49" fmla="*/ 70 h 558"/>
                  <a:gd name="T50" fmla="*/ 119 w 1406"/>
                  <a:gd name="T51" fmla="*/ 88 h 558"/>
                  <a:gd name="T52" fmla="*/ 83 w 1406"/>
                  <a:gd name="T53" fmla="*/ 100 h 558"/>
                  <a:gd name="T54" fmla="*/ 47 w 1406"/>
                  <a:gd name="T55" fmla="*/ 130 h 558"/>
                  <a:gd name="T56" fmla="*/ 9 w 1406"/>
                  <a:gd name="T57" fmla="*/ 151 h 558"/>
                  <a:gd name="T58" fmla="*/ 18 w 1406"/>
                  <a:gd name="T59" fmla="*/ 174 h 558"/>
                  <a:gd name="T60" fmla="*/ 54 w 1406"/>
                  <a:gd name="T61" fmla="*/ 203 h 558"/>
                  <a:gd name="T62" fmla="*/ 107 w 1406"/>
                  <a:gd name="T63" fmla="*/ 221 h 558"/>
                  <a:gd name="T64" fmla="*/ 179 w 1406"/>
                  <a:gd name="T65" fmla="*/ 276 h 558"/>
                  <a:gd name="T66" fmla="*/ 192 w 1406"/>
                  <a:gd name="T67" fmla="*/ 326 h 558"/>
                  <a:gd name="T68" fmla="*/ 274 w 1406"/>
                  <a:gd name="T69" fmla="*/ 374 h 558"/>
                  <a:gd name="T70" fmla="*/ 361 w 1406"/>
                  <a:gd name="T71" fmla="*/ 397 h 558"/>
                  <a:gd name="T72" fmla="*/ 430 w 1406"/>
                  <a:gd name="T73" fmla="*/ 429 h 558"/>
                  <a:gd name="T74" fmla="*/ 502 w 1406"/>
                  <a:gd name="T75" fmla="*/ 498 h 558"/>
                  <a:gd name="T76" fmla="*/ 610 w 1406"/>
                  <a:gd name="T77" fmla="*/ 499 h 558"/>
                  <a:gd name="T78" fmla="*/ 679 w 1406"/>
                  <a:gd name="T79" fmla="*/ 501 h 558"/>
                  <a:gd name="T80" fmla="*/ 795 w 1406"/>
                  <a:gd name="T81" fmla="*/ 531 h 558"/>
                  <a:gd name="T82" fmla="*/ 873 w 1406"/>
                  <a:gd name="T83" fmla="*/ 550 h 558"/>
                  <a:gd name="T84" fmla="*/ 1066 w 1406"/>
                  <a:gd name="T85" fmla="*/ 510 h 558"/>
                  <a:gd name="T86" fmla="*/ 1112 w 1406"/>
                  <a:gd name="T87" fmla="*/ 463 h 558"/>
                  <a:gd name="T88" fmla="*/ 1108 w 1406"/>
                  <a:gd name="T89" fmla="*/ 407 h 558"/>
                  <a:gd name="T90" fmla="*/ 1160 w 1406"/>
                  <a:gd name="T91" fmla="*/ 388 h 558"/>
                  <a:gd name="T92" fmla="*/ 1213 w 1406"/>
                  <a:gd name="T93" fmla="*/ 350 h 558"/>
                  <a:gd name="T94" fmla="*/ 1270 w 1406"/>
                  <a:gd name="T95" fmla="*/ 314 h 558"/>
                  <a:gd name="T96" fmla="*/ 1320 w 1406"/>
                  <a:gd name="T97" fmla="*/ 294 h 558"/>
                  <a:gd name="T98" fmla="*/ 1355 w 1406"/>
                  <a:gd name="T99" fmla="*/ 279 h 558"/>
                  <a:gd name="T100" fmla="*/ 1394 w 1406"/>
                  <a:gd name="T101" fmla="*/ 2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6" h="558">
                    <a:moveTo>
                      <a:pt x="1394" y="273"/>
                    </a:moveTo>
                    <a:cubicBezTo>
                      <a:pt x="1385" y="267"/>
                      <a:pt x="1380" y="256"/>
                      <a:pt x="1380" y="256"/>
                    </a:cubicBezTo>
                    <a:cubicBezTo>
                      <a:pt x="1380" y="256"/>
                      <a:pt x="1362" y="252"/>
                      <a:pt x="1353" y="245"/>
                    </a:cubicBezTo>
                    <a:cubicBezTo>
                      <a:pt x="1344" y="238"/>
                      <a:pt x="1336" y="231"/>
                      <a:pt x="1336" y="231"/>
                    </a:cubicBezTo>
                    <a:cubicBezTo>
                      <a:pt x="1336" y="231"/>
                      <a:pt x="1333" y="231"/>
                      <a:pt x="1324" y="230"/>
                    </a:cubicBezTo>
                    <a:cubicBezTo>
                      <a:pt x="1315" y="229"/>
                      <a:pt x="1312" y="214"/>
                      <a:pt x="1312" y="214"/>
                    </a:cubicBezTo>
                    <a:cubicBezTo>
                      <a:pt x="1271" y="214"/>
                      <a:pt x="1271" y="214"/>
                      <a:pt x="1271" y="214"/>
                    </a:cubicBezTo>
                    <a:cubicBezTo>
                      <a:pt x="1271" y="214"/>
                      <a:pt x="1270" y="232"/>
                      <a:pt x="1264" y="234"/>
                    </a:cubicBezTo>
                    <a:cubicBezTo>
                      <a:pt x="1258" y="236"/>
                      <a:pt x="1247" y="225"/>
                      <a:pt x="1247" y="225"/>
                    </a:cubicBezTo>
                    <a:cubicBezTo>
                      <a:pt x="1247" y="225"/>
                      <a:pt x="1237" y="221"/>
                      <a:pt x="1218" y="222"/>
                    </a:cubicBezTo>
                    <a:cubicBezTo>
                      <a:pt x="1199" y="223"/>
                      <a:pt x="1215" y="230"/>
                      <a:pt x="1206" y="233"/>
                    </a:cubicBezTo>
                    <a:cubicBezTo>
                      <a:pt x="1197" y="236"/>
                      <a:pt x="1185" y="225"/>
                      <a:pt x="1182" y="215"/>
                    </a:cubicBezTo>
                    <a:cubicBezTo>
                      <a:pt x="1179" y="205"/>
                      <a:pt x="1184" y="202"/>
                      <a:pt x="1184" y="202"/>
                    </a:cubicBezTo>
                    <a:cubicBezTo>
                      <a:pt x="1180" y="196"/>
                      <a:pt x="1180" y="196"/>
                      <a:pt x="1180" y="196"/>
                    </a:cubicBezTo>
                    <a:cubicBezTo>
                      <a:pt x="1179" y="178"/>
                      <a:pt x="1179" y="178"/>
                      <a:pt x="1179" y="178"/>
                    </a:cubicBezTo>
                    <a:cubicBezTo>
                      <a:pt x="1174" y="172"/>
                      <a:pt x="1174" y="172"/>
                      <a:pt x="1174" y="172"/>
                    </a:cubicBezTo>
                    <a:cubicBezTo>
                      <a:pt x="1173" y="117"/>
                      <a:pt x="1173" y="117"/>
                      <a:pt x="1173" y="117"/>
                    </a:cubicBezTo>
                    <a:cubicBezTo>
                      <a:pt x="1162" y="114"/>
                      <a:pt x="1162" y="114"/>
                      <a:pt x="1162" y="114"/>
                    </a:cubicBezTo>
                    <a:cubicBezTo>
                      <a:pt x="1144" y="111"/>
                      <a:pt x="1144" y="111"/>
                      <a:pt x="1144" y="111"/>
                    </a:cubicBezTo>
                    <a:cubicBezTo>
                      <a:pt x="1144" y="111"/>
                      <a:pt x="1138" y="118"/>
                      <a:pt x="1124" y="118"/>
                    </a:cubicBezTo>
                    <a:cubicBezTo>
                      <a:pt x="1110" y="118"/>
                      <a:pt x="1100" y="102"/>
                      <a:pt x="1091" y="102"/>
                    </a:cubicBezTo>
                    <a:cubicBezTo>
                      <a:pt x="1082" y="102"/>
                      <a:pt x="1055" y="98"/>
                      <a:pt x="1055" y="98"/>
                    </a:cubicBezTo>
                    <a:cubicBezTo>
                      <a:pt x="1032" y="121"/>
                      <a:pt x="1032" y="121"/>
                      <a:pt x="1032" y="121"/>
                    </a:cubicBezTo>
                    <a:cubicBezTo>
                      <a:pt x="1032" y="121"/>
                      <a:pt x="1035" y="132"/>
                      <a:pt x="1025" y="136"/>
                    </a:cubicBezTo>
                    <a:cubicBezTo>
                      <a:pt x="1015" y="140"/>
                      <a:pt x="1003" y="137"/>
                      <a:pt x="1003" y="137"/>
                    </a:cubicBezTo>
                    <a:cubicBezTo>
                      <a:pt x="993" y="142"/>
                      <a:pt x="993" y="142"/>
                      <a:pt x="993" y="142"/>
                    </a:cubicBezTo>
                    <a:cubicBezTo>
                      <a:pt x="993" y="142"/>
                      <a:pt x="976" y="141"/>
                      <a:pt x="967" y="143"/>
                    </a:cubicBezTo>
                    <a:cubicBezTo>
                      <a:pt x="958" y="145"/>
                      <a:pt x="960" y="150"/>
                      <a:pt x="955" y="156"/>
                    </a:cubicBezTo>
                    <a:cubicBezTo>
                      <a:pt x="950" y="162"/>
                      <a:pt x="942" y="153"/>
                      <a:pt x="938" y="151"/>
                    </a:cubicBezTo>
                    <a:cubicBezTo>
                      <a:pt x="934" y="149"/>
                      <a:pt x="922" y="156"/>
                      <a:pt x="922" y="156"/>
                    </a:cubicBezTo>
                    <a:cubicBezTo>
                      <a:pt x="922" y="156"/>
                      <a:pt x="898" y="156"/>
                      <a:pt x="895" y="153"/>
                    </a:cubicBezTo>
                    <a:cubicBezTo>
                      <a:pt x="892" y="150"/>
                      <a:pt x="885" y="147"/>
                      <a:pt x="885" y="147"/>
                    </a:cubicBezTo>
                    <a:cubicBezTo>
                      <a:pt x="885" y="147"/>
                      <a:pt x="875" y="150"/>
                      <a:pt x="855" y="148"/>
                    </a:cubicBezTo>
                    <a:cubicBezTo>
                      <a:pt x="835" y="146"/>
                      <a:pt x="840" y="135"/>
                      <a:pt x="840" y="135"/>
                    </a:cubicBezTo>
                    <a:cubicBezTo>
                      <a:pt x="840" y="135"/>
                      <a:pt x="829" y="132"/>
                      <a:pt x="826" y="133"/>
                    </a:cubicBezTo>
                    <a:cubicBezTo>
                      <a:pt x="823" y="134"/>
                      <a:pt x="815" y="115"/>
                      <a:pt x="812" y="114"/>
                    </a:cubicBezTo>
                    <a:cubicBezTo>
                      <a:pt x="809" y="113"/>
                      <a:pt x="790" y="113"/>
                      <a:pt x="778" y="113"/>
                    </a:cubicBezTo>
                    <a:cubicBezTo>
                      <a:pt x="766" y="113"/>
                      <a:pt x="755" y="94"/>
                      <a:pt x="755" y="94"/>
                    </a:cubicBezTo>
                    <a:cubicBezTo>
                      <a:pt x="728" y="97"/>
                      <a:pt x="728" y="97"/>
                      <a:pt x="728" y="97"/>
                    </a:cubicBezTo>
                    <a:cubicBezTo>
                      <a:pt x="728" y="97"/>
                      <a:pt x="726" y="89"/>
                      <a:pt x="697" y="87"/>
                    </a:cubicBezTo>
                    <a:cubicBezTo>
                      <a:pt x="668" y="85"/>
                      <a:pt x="650" y="103"/>
                      <a:pt x="637" y="104"/>
                    </a:cubicBezTo>
                    <a:cubicBezTo>
                      <a:pt x="624" y="105"/>
                      <a:pt x="607" y="95"/>
                      <a:pt x="607" y="95"/>
                    </a:cubicBezTo>
                    <a:cubicBezTo>
                      <a:pt x="607" y="95"/>
                      <a:pt x="600" y="96"/>
                      <a:pt x="590" y="96"/>
                    </a:cubicBezTo>
                    <a:cubicBezTo>
                      <a:pt x="580" y="96"/>
                      <a:pt x="578" y="80"/>
                      <a:pt x="578" y="80"/>
                    </a:cubicBezTo>
                    <a:cubicBezTo>
                      <a:pt x="563" y="83"/>
                      <a:pt x="563" y="83"/>
                      <a:pt x="563" y="83"/>
                    </a:cubicBezTo>
                    <a:cubicBezTo>
                      <a:pt x="563" y="83"/>
                      <a:pt x="541" y="49"/>
                      <a:pt x="532" y="38"/>
                    </a:cubicBezTo>
                    <a:cubicBezTo>
                      <a:pt x="523" y="27"/>
                      <a:pt x="511" y="40"/>
                      <a:pt x="501" y="38"/>
                    </a:cubicBezTo>
                    <a:cubicBezTo>
                      <a:pt x="491" y="36"/>
                      <a:pt x="472" y="22"/>
                      <a:pt x="472" y="22"/>
                    </a:cubicBezTo>
                    <a:cubicBezTo>
                      <a:pt x="472" y="22"/>
                      <a:pt x="452" y="23"/>
                      <a:pt x="434" y="21"/>
                    </a:cubicBezTo>
                    <a:cubicBezTo>
                      <a:pt x="416" y="19"/>
                      <a:pt x="393" y="2"/>
                      <a:pt x="393" y="2"/>
                    </a:cubicBezTo>
                    <a:cubicBezTo>
                      <a:pt x="384" y="0"/>
                      <a:pt x="384" y="0"/>
                      <a:pt x="384" y="0"/>
                    </a:cubicBezTo>
                    <a:cubicBezTo>
                      <a:pt x="384" y="0"/>
                      <a:pt x="385" y="12"/>
                      <a:pt x="380" y="18"/>
                    </a:cubicBezTo>
                    <a:cubicBezTo>
                      <a:pt x="375" y="24"/>
                      <a:pt x="371" y="22"/>
                      <a:pt x="371" y="22"/>
                    </a:cubicBezTo>
                    <a:cubicBezTo>
                      <a:pt x="373" y="33"/>
                      <a:pt x="373" y="33"/>
                      <a:pt x="373" y="33"/>
                    </a:cubicBezTo>
                    <a:cubicBezTo>
                      <a:pt x="373" y="33"/>
                      <a:pt x="362" y="31"/>
                      <a:pt x="362" y="37"/>
                    </a:cubicBezTo>
                    <a:cubicBezTo>
                      <a:pt x="362" y="43"/>
                      <a:pt x="368" y="46"/>
                      <a:pt x="368" y="46"/>
                    </a:cubicBezTo>
                    <a:cubicBezTo>
                      <a:pt x="372" y="60"/>
                      <a:pt x="372" y="60"/>
                      <a:pt x="372" y="60"/>
                    </a:cubicBezTo>
                    <a:cubicBezTo>
                      <a:pt x="388" y="84"/>
                      <a:pt x="388" y="84"/>
                      <a:pt x="388" y="84"/>
                    </a:cubicBezTo>
                    <a:cubicBezTo>
                      <a:pt x="388" y="84"/>
                      <a:pt x="403" y="84"/>
                      <a:pt x="403" y="102"/>
                    </a:cubicBezTo>
                    <a:cubicBezTo>
                      <a:pt x="403" y="120"/>
                      <a:pt x="391" y="110"/>
                      <a:pt x="391" y="110"/>
                    </a:cubicBezTo>
                    <a:cubicBezTo>
                      <a:pt x="391" y="110"/>
                      <a:pt x="393" y="117"/>
                      <a:pt x="376" y="125"/>
                    </a:cubicBezTo>
                    <a:cubicBezTo>
                      <a:pt x="359" y="133"/>
                      <a:pt x="365" y="117"/>
                      <a:pt x="365" y="117"/>
                    </a:cubicBezTo>
                    <a:cubicBezTo>
                      <a:pt x="335" y="119"/>
                      <a:pt x="335" y="119"/>
                      <a:pt x="335" y="119"/>
                    </a:cubicBezTo>
                    <a:cubicBezTo>
                      <a:pt x="334" y="111"/>
                      <a:pt x="334" y="111"/>
                      <a:pt x="334" y="111"/>
                    </a:cubicBezTo>
                    <a:cubicBezTo>
                      <a:pt x="334" y="111"/>
                      <a:pt x="325" y="110"/>
                      <a:pt x="314" y="111"/>
                    </a:cubicBezTo>
                    <a:cubicBezTo>
                      <a:pt x="303" y="112"/>
                      <a:pt x="301" y="118"/>
                      <a:pt x="301" y="118"/>
                    </a:cubicBezTo>
                    <a:cubicBezTo>
                      <a:pt x="299" y="113"/>
                      <a:pt x="299" y="113"/>
                      <a:pt x="299" y="113"/>
                    </a:cubicBezTo>
                    <a:cubicBezTo>
                      <a:pt x="280" y="116"/>
                      <a:pt x="280" y="116"/>
                      <a:pt x="280" y="116"/>
                    </a:cubicBezTo>
                    <a:cubicBezTo>
                      <a:pt x="278" y="107"/>
                      <a:pt x="278" y="107"/>
                      <a:pt x="278" y="107"/>
                    </a:cubicBezTo>
                    <a:cubicBezTo>
                      <a:pt x="278" y="107"/>
                      <a:pt x="256" y="109"/>
                      <a:pt x="247" y="102"/>
                    </a:cubicBezTo>
                    <a:cubicBezTo>
                      <a:pt x="238" y="95"/>
                      <a:pt x="240" y="82"/>
                      <a:pt x="233" y="82"/>
                    </a:cubicBezTo>
                    <a:cubicBezTo>
                      <a:pt x="226" y="82"/>
                      <a:pt x="182" y="86"/>
                      <a:pt x="182" y="86"/>
                    </a:cubicBezTo>
                    <a:cubicBezTo>
                      <a:pt x="177" y="75"/>
                      <a:pt x="177" y="75"/>
                      <a:pt x="177" y="75"/>
                    </a:cubicBezTo>
                    <a:cubicBezTo>
                      <a:pt x="177" y="75"/>
                      <a:pt x="161" y="75"/>
                      <a:pt x="158" y="75"/>
                    </a:cubicBezTo>
                    <a:cubicBezTo>
                      <a:pt x="155" y="75"/>
                      <a:pt x="155" y="70"/>
                      <a:pt x="155" y="70"/>
                    </a:cubicBezTo>
                    <a:cubicBezTo>
                      <a:pt x="143" y="77"/>
                      <a:pt x="143" y="77"/>
                      <a:pt x="143" y="77"/>
                    </a:cubicBezTo>
                    <a:cubicBezTo>
                      <a:pt x="143" y="77"/>
                      <a:pt x="134" y="71"/>
                      <a:pt x="127" y="71"/>
                    </a:cubicBezTo>
                    <a:cubicBezTo>
                      <a:pt x="120" y="71"/>
                      <a:pt x="119" y="88"/>
                      <a:pt x="119" y="88"/>
                    </a:cubicBezTo>
                    <a:cubicBezTo>
                      <a:pt x="103" y="88"/>
                      <a:pt x="103" y="88"/>
                      <a:pt x="103" y="88"/>
                    </a:cubicBezTo>
                    <a:cubicBezTo>
                      <a:pt x="92" y="101"/>
                      <a:pt x="92" y="101"/>
                      <a:pt x="92" y="101"/>
                    </a:cubicBezTo>
                    <a:cubicBezTo>
                      <a:pt x="83" y="100"/>
                      <a:pt x="83" y="100"/>
                      <a:pt x="83" y="100"/>
                    </a:cubicBezTo>
                    <a:cubicBezTo>
                      <a:pt x="83" y="100"/>
                      <a:pt x="72" y="108"/>
                      <a:pt x="63" y="118"/>
                    </a:cubicBezTo>
                    <a:cubicBezTo>
                      <a:pt x="54" y="128"/>
                      <a:pt x="63" y="130"/>
                      <a:pt x="63" y="130"/>
                    </a:cubicBezTo>
                    <a:cubicBezTo>
                      <a:pt x="47" y="130"/>
                      <a:pt x="47" y="130"/>
                      <a:pt x="47" y="130"/>
                    </a:cubicBezTo>
                    <a:cubicBezTo>
                      <a:pt x="49" y="139"/>
                      <a:pt x="49" y="139"/>
                      <a:pt x="49" y="139"/>
                    </a:cubicBezTo>
                    <a:cubicBezTo>
                      <a:pt x="8" y="139"/>
                      <a:pt x="8" y="139"/>
                      <a:pt x="8" y="139"/>
                    </a:cubicBezTo>
                    <a:cubicBezTo>
                      <a:pt x="9" y="151"/>
                      <a:pt x="9" y="151"/>
                      <a:pt x="9" y="151"/>
                    </a:cubicBezTo>
                    <a:cubicBezTo>
                      <a:pt x="2" y="158"/>
                      <a:pt x="2" y="158"/>
                      <a:pt x="2" y="158"/>
                    </a:cubicBezTo>
                    <a:cubicBezTo>
                      <a:pt x="10" y="162"/>
                      <a:pt x="0" y="174"/>
                      <a:pt x="0" y="174"/>
                    </a:cubicBezTo>
                    <a:cubicBezTo>
                      <a:pt x="18" y="174"/>
                      <a:pt x="18" y="174"/>
                      <a:pt x="18" y="174"/>
                    </a:cubicBezTo>
                    <a:cubicBezTo>
                      <a:pt x="18" y="174"/>
                      <a:pt x="14" y="182"/>
                      <a:pt x="19" y="187"/>
                    </a:cubicBezTo>
                    <a:cubicBezTo>
                      <a:pt x="24" y="192"/>
                      <a:pt x="48" y="195"/>
                      <a:pt x="48" y="195"/>
                    </a:cubicBezTo>
                    <a:cubicBezTo>
                      <a:pt x="54" y="203"/>
                      <a:pt x="54" y="203"/>
                      <a:pt x="54" y="203"/>
                    </a:cubicBezTo>
                    <a:cubicBezTo>
                      <a:pt x="71" y="219"/>
                      <a:pt x="71" y="219"/>
                      <a:pt x="71" y="219"/>
                    </a:cubicBezTo>
                    <a:cubicBezTo>
                      <a:pt x="92" y="213"/>
                      <a:pt x="92" y="213"/>
                      <a:pt x="92" y="213"/>
                    </a:cubicBezTo>
                    <a:cubicBezTo>
                      <a:pt x="107" y="221"/>
                      <a:pt x="107" y="221"/>
                      <a:pt x="107" y="221"/>
                    </a:cubicBezTo>
                    <a:cubicBezTo>
                      <a:pt x="107" y="221"/>
                      <a:pt x="113" y="223"/>
                      <a:pt x="127" y="227"/>
                    </a:cubicBezTo>
                    <a:cubicBezTo>
                      <a:pt x="141" y="231"/>
                      <a:pt x="148" y="245"/>
                      <a:pt x="153" y="252"/>
                    </a:cubicBezTo>
                    <a:cubicBezTo>
                      <a:pt x="158" y="259"/>
                      <a:pt x="167" y="268"/>
                      <a:pt x="179" y="276"/>
                    </a:cubicBezTo>
                    <a:cubicBezTo>
                      <a:pt x="191" y="284"/>
                      <a:pt x="188" y="300"/>
                      <a:pt x="188" y="300"/>
                    </a:cubicBezTo>
                    <a:cubicBezTo>
                      <a:pt x="188" y="300"/>
                      <a:pt x="198" y="308"/>
                      <a:pt x="200" y="315"/>
                    </a:cubicBezTo>
                    <a:cubicBezTo>
                      <a:pt x="202" y="322"/>
                      <a:pt x="192" y="326"/>
                      <a:pt x="192" y="326"/>
                    </a:cubicBezTo>
                    <a:cubicBezTo>
                      <a:pt x="192" y="326"/>
                      <a:pt x="193" y="336"/>
                      <a:pt x="198" y="349"/>
                    </a:cubicBezTo>
                    <a:cubicBezTo>
                      <a:pt x="203" y="362"/>
                      <a:pt x="224" y="364"/>
                      <a:pt x="235" y="368"/>
                    </a:cubicBezTo>
                    <a:cubicBezTo>
                      <a:pt x="246" y="372"/>
                      <a:pt x="260" y="375"/>
                      <a:pt x="274" y="374"/>
                    </a:cubicBezTo>
                    <a:cubicBezTo>
                      <a:pt x="288" y="373"/>
                      <a:pt x="322" y="375"/>
                      <a:pt x="322" y="375"/>
                    </a:cubicBezTo>
                    <a:cubicBezTo>
                      <a:pt x="322" y="375"/>
                      <a:pt x="333" y="380"/>
                      <a:pt x="342" y="382"/>
                    </a:cubicBezTo>
                    <a:cubicBezTo>
                      <a:pt x="351" y="384"/>
                      <a:pt x="358" y="396"/>
                      <a:pt x="361" y="397"/>
                    </a:cubicBezTo>
                    <a:cubicBezTo>
                      <a:pt x="364" y="398"/>
                      <a:pt x="401" y="410"/>
                      <a:pt x="401" y="410"/>
                    </a:cubicBezTo>
                    <a:cubicBezTo>
                      <a:pt x="423" y="413"/>
                      <a:pt x="423" y="413"/>
                      <a:pt x="423" y="413"/>
                    </a:cubicBezTo>
                    <a:cubicBezTo>
                      <a:pt x="430" y="429"/>
                      <a:pt x="430" y="429"/>
                      <a:pt x="430" y="429"/>
                    </a:cubicBezTo>
                    <a:cubicBezTo>
                      <a:pt x="430" y="429"/>
                      <a:pt x="439" y="434"/>
                      <a:pt x="443" y="438"/>
                    </a:cubicBezTo>
                    <a:cubicBezTo>
                      <a:pt x="447" y="442"/>
                      <a:pt x="461" y="461"/>
                      <a:pt x="465" y="467"/>
                    </a:cubicBezTo>
                    <a:cubicBezTo>
                      <a:pt x="469" y="473"/>
                      <a:pt x="502" y="498"/>
                      <a:pt x="502" y="498"/>
                    </a:cubicBezTo>
                    <a:cubicBezTo>
                      <a:pt x="540" y="494"/>
                      <a:pt x="540" y="494"/>
                      <a:pt x="540" y="494"/>
                    </a:cubicBezTo>
                    <a:cubicBezTo>
                      <a:pt x="579" y="499"/>
                      <a:pt x="579" y="499"/>
                      <a:pt x="579" y="499"/>
                    </a:cubicBezTo>
                    <a:cubicBezTo>
                      <a:pt x="610" y="499"/>
                      <a:pt x="610" y="499"/>
                      <a:pt x="610" y="499"/>
                    </a:cubicBezTo>
                    <a:cubicBezTo>
                      <a:pt x="635" y="504"/>
                      <a:pt x="635" y="504"/>
                      <a:pt x="635" y="504"/>
                    </a:cubicBezTo>
                    <a:cubicBezTo>
                      <a:pt x="635" y="504"/>
                      <a:pt x="649" y="493"/>
                      <a:pt x="654" y="493"/>
                    </a:cubicBezTo>
                    <a:cubicBezTo>
                      <a:pt x="659" y="493"/>
                      <a:pt x="679" y="501"/>
                      <a:pt x="679" y="501"/>
                    </a:cubicBezTo>
                    <a:cubicBezTo>
                      <a:pt x="679" y="501"/>
                      <a:pt x="718" y="501"/>
                      <a:pt x="728" y="504"/>
                    </a:cubicBezTo>
                    <a:cubicBezTo>
                      <a:pt x="738" y="507"/>
                      <a:pt x="740" y="522"/>
                      <a:pt x="755" y="527"/>
                    </a:cubicBezTo>
                    <a:cubicBezTo>
                      <a:pt x="770" y="532"/>
                      <a:pt x="781" y="530"/>
                      <a:pt x="795" y="531"/>
                    </a:cubicBezTo>
                    <a:cubicBezTo>
                      <a:pt x="809" y="532"/>
                      <a:pt x="837" y="547"/>
                      <a:pt x="837" y="547"/>
                    </a:cubicBezTo>
                    <a:cubicBezTo>
                      <a:pt x="837" y="547"/>
                      <a:pt x="858" y="538"/>
                      <a:pt x="864" y="538"/>
                    </a:cubicBezTo>
                    <a:cubicBezTo>
                      <a:pt x="870" y="538"/>
                      <a:pt x="873" y="550"/>
                      <a:pt x="873" y="550"/>
                    </a:cubicBezTo>
                    <a:cubicBezTo>
                      <a:pt x="873" y="550"/>
                      <a:pt x="893" y="558"/>
                      <a:pt x="899" y="553"/>
                    </a:cubicBezTo>
                    <a:cubicBezTo>
                      <a:pt x="905" y="548"/>
                      <a:pt x="948" y="519"/>
                      <a:pt x="962" y="513"/>
                    </a:cubicBezTo>
                    <a:cubicBezTo>
                      <a:pt x="976" y="507"/>
                      <a:pt x="1066" y="510"/>
                      <a:pt x="1066" y="510"/>
                    </a:cubicBezTo>
                    <a:cubicBezTo>
                      <a:pt x="1078" y="497"/>
                      <a:pt x="1078" y="497"/>
                      <a:pt x="1078" y="497"/>
                    </a:cubicBezTo>
                    <a:cubicBezTo>
                      <a:pt x="1078" y="497"/>
                      <a:pt x="1095" y="499"/>
                      <a:pt x="1103" y="492"/>
                    </a:cubicBezTo>
                    <a:cubicBezTo>
                      <a:pt x="1111" y="485"/>
                      <a:pt x="1109" y="470"/>
                      <a:pt x="1112" y="463"/>
                    </a:cubicBezTo>
                    <a:cubicBezTo>
                      <a:pt x="1115" y="456"/>
                      <a:pt x="1125" y="459"/>
                      <a:pt x="1129" y="459"/>
                    </a:cubicBezTo>
                    <a:cubicBezTo>
                      <a:pt x="1133" y="459"/>
                      <a:pt x="1143" y="444"/>
                      <a:pt x="1144" y="439"/>
                    </a:cubicBezTo>
                    <a:cubicBezTo>
                      <a:pt x="1145" y="434"/>
                      <a:pt x="1114" y="411"/>
                      <a:pt x="1108" y="407"/>
                    </a:cubicBezTo>
                    <a:cubicBezTo>
                      <a:pt x="1102" y="403"/>
                      <a:pt x="1100" y="383"/>
                      <a:pt x="1106" y="373"/>
                    </a:cubicBezTo>
                    <a:cubicBezTo>
                      <a:pt x="1112" y="363"/>
                      <a:pt x="1130" y="369"/>
                      <a:pt x="1134" y="370"/>
                    </a:cubicBezTo>
                    <a:cubicBezTo>
                      <a:pt x="1138" y="371"/>
                      <a:pt x="1160" y="388"/>
                      <a:pt x="1160" y="388"/>
                    </a:cubicBezTo>
                    <a:cubicBezTo>
                      <a:pt x="1160" y="388"/>
                      <a:pt x="1187" y="387"/>
                      <a:pt x="1194" y="385"/>
                    </a:cubicBezTo>
                    <a:cubicBezTo>
                      <a:pt x="1201" y="383"/>
                      <a:pt x="1212" y="369"/>
                      <a:pt x="1212" y="369"/>
                    </a:cubicBezTo>
                    <a:cubicBezTo>
                      <a:pt x="1212" y="369"/>
                      <a:pt x="1210" y="353"/>
                      <a:pt x="1213" y="350"/>
                    </a:cubicBezTo>
                    <a:cubicBezTo>
                      <a:pt x="1216" y="347"/>
                      <a:pt x="1262" y="350"/>
                      <a:pt x="1262" y="350"/>
                    </a:cubicBezTo>
                    <a:cubicBezTo>
                      <a:pt x="1278" y="336"/>
                      <a:pt x="1278" y="336"/>
                      <a:pt x="1278" y="336"/>
                    </a:cubicBezTo>
                    <a:cubicBezTo>
                      <a:pt x="1278" y="336"/>
                      <a:pt x="1263" y="325"/>
                      <a:pt x="1270" y="314"/>
                    </a:cubicBezTo>
                    <a:cubicBezTo>
                      <a:pt x="1277" y="303"/>
                      <a:pt x="1302" y="302"/>
                      <a:pt x="1302" y="302"/>
                    </a:cubicBezTo>
                    <a:cubicBezTo>
                      <a:pt x="1302" y="291"/>
                      <a:pt x="1302" y="291"/>
                      <a:pt x="1302" y="291"/>
                    </a:cubicBezTo>
                    <a:cubicBezTo>
                      <a:pt x="1320" y="294"/>
                      <a:pt x="1320" y="294"/>
                      <a:pt x="1320" y="294"/>
                    </a:cubicBezTo>
                    <a:cubicBezTo>
                      <a:pt x="1326" y="291"/>
                      <a:pt x="1326" y="291"/>
                      <a:pt x="1326" y="291"/>
                    </a:cubicBezTo>
                    <a:cubicBezTo>
                      <a:pt x="1335" y="282"/>
                      <a:pt x="1335" y="282"/>
                      <a:pt x="1335" y="282"/>
                    </a:cubicBezTo>
                    <a:cubicBezTo>
                      <a:pt x="1335" y="282"/>
                      <a:pt x="1346" y="279"/>
                      <a:pt x="1355" y="279"/>
                    </a:cubicBezTo>
                    <a:cubicBezTo>
                      <a:pt x="1364" y="279"/>
                      <a:pt x="1372" y="288"/>
                      <a:pt x="1372" y="288"/>
                    </a:cubicBezTo>
                    <a:cubicBezTo>
                      <a:pt x="1372" y="288"/>
                      <a:pt x="1390" y="287"/>
                      <a:pt x="1398" y="286"/>
                    </a:cubicBezTo>
                    <a:cubicBezTo>
                      <a:pt x="1406" y="285"/>
                      <a:pt x="1403" y="279"/>
                      <a:pt x="1394" y="27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6" name="Freeform 267"/>
              <p:cNvSpPr>
                <a:spLocks/>
              </p:cNvSpPr>
              <p:nvPr/>
            </p:nvSpPr>
            <p:spPr bwMode="gray">
              <a:xfrm>
                <a:off x="-2297" y="-15512"/>
                <a:ext cx="728" cy="340"/>
              </a:xfrm>
              <a:custGeom>
                <a:avLst/>
                <a:gdLst>
                  <a:gd name="T0" fmla="*/ 4 w 308"/>
                  <a:gd name="T1" fmla="*/ 12 h 144"/>
                  <a:gd name="T2" fmla="*/ 52 w 308"/>
                  <a:gd name="T3" fmla="*/ 37 h 144"/>
                  <a:gd name="T4" fmla="*/ 75 w 308"/>
                  <a:gd name="T5" fmla="*/ 54 h 144"/>
                  <a:gd name="T6" fmla="*/ 79 w 308"/>
                  <a:gd name="T7" fmla="*/ 85 h 144"/>
                  <a:gd name="T8" fmla="*/ 92 w 308"/>
                  <a:gd name="T9" fmla="*/ 103 h 144"/>
                  <a:gd name="T10" fmla="*/ 85 w 308"/>
                  <a:gd name="T11" fmla="*/ 110 h 144"/>
                  <a:gd name="T12" fmla="*/ 111 w 308"/>
                  <a:gd name="T13" fmla="*/ 115 h 144"/>
                  <a:gd name="T14" fmla="*/ 131 w 308"/>
                  <a:gd name="T15" fmla="*/ 108 h 144"/>
                  <a:gd name="T16" fmla="*/ 147 w 308"/>
                  <a:gd name="T17" fmla="*/ 126 h 144"/>
                  <a:gd name="T18" fmla="*/ 164 w 308"/>
                  <a:gd name="T19" fmla="*/ 126 h 144"/>
                  <a:gd name="T20" fmla="*/ 166 w 308"/>
                  <a:gd name="T21" fmla="*/ 134 h 144"/>
                  <a:gd name="T22" fmla="*/ 183 w 308"/>
                  <a:gd name="T23" fmla="*/ 133 h 144"/>
                  <a:gd name="T24" fmla="*/ 188 w 308"/>
                  <a:gd name="T25" fmla="*/ 126 h 144"/>
                  <a:gd name="T26" fmla="*/ 221 w 308"/>
                  <a:gd name="T27" fmla="*/ 130 h 144"/>
                  <a:gd name="T28" fmla="*/ 227 w 308"/>
                  <a:gd name="T29" fmla="*/ 120 h 144"/>
                  <a:gd name="T30" fmla="*/ 235 w 308"/>
                  <a:gd name="T31" fmla="*/ 123 h 144"/>
                  <a:gd name="T32" fmla="*/ 235 w 308"/>
                  <a:gd name="T33" fmla="*/ 123 h 144"/>
                  <a:gd name="T34" fmla="*/ 250 w 308"/>
                  <a:gd name="T35" fmla="*/ 112 h 144"/>
                  <a:gd name="T36" fmla="*/ 261 w 308"/>
                  <a:gd name="T37" fmla="*/ 120 h 144"/>
                  <a:gd name="T38" fmla="*/ 275 w 308"/>
                  <a:gd name="T39" fmla="*/ 130 h 144"/>
                  <a:gd name="T40" fmla="*/ 289 w 308"/>
                  <a:gd name="T41" fmla="*/ 127 h 144"/>
                  <a:gd name="T42" fmla="*/ 306 w 308"/>
                  <a:gd name="T43" fmla="*/ 134 h 144"/>
                  <a:gd name="T44" fmla="*/ 287 w 308"/>
                  <a:gd name="T45" fmla="*/ 113 h 144"/>
                  <a:gd name="T46" fmla="*/ 278 w 308"/>
                  <a:gd name="T47" fmla="*/ 97 h 144"/>
                  <a:gd name="T48" fmla="*/ 286 w 308"/>
                  <a:gd name="T49" fmla="*/ 93 h 144"/>
                  <a:gd name="T50" fmla="*/ 251 w 308"/>
                  <a:gd name="T51" fmla="*/ 75 h 144"/>
                  <a:gd name="T52" fmla="*/ 256 w 308"/>
                  <a:gd name="T53" fmla="*/ 58 h 144"/>
                  <a:gd name="T54" fmla="*/ 236 w 308"/>
                  <a:gd name="T55" fmla="*/ 55 h 144"/>
                  <a:gd name="T56" fmla="*/ 208 w 308"/>
                  <a:gd name="T57" fmla="*/ 42 h 144"/>
                  <a:gd name="T58" fmla="*/ 179 w 308"/>
                  <a:gd name="T59" fmla="*/ 53 h 144"/>
                  <a:gd name="T60" fmla="*/ 160 w 308"/>
                  <a:gd name="T61" fmla="*/ 42 h 144"/>
                  <a:gd name="T62" fmla="*/ 128 w 308"/>
                  <a:gd name="T63" fmla="*/ 22 h 144"/>
                  <a:gd name="T64" fmla="*/ 95 w 308"/>
                  <a:gd name="T65" fmla="*/ 18 h 144"/>
                  <a:gd name="T66" fmla="*/ 54 w 308"/>
                  <a:gd name="T67" fmla="*/ 10 h 144"/>
                  <a:gd name="T68" fmla="*/ 13 w 308"/>
                  <a:gd name="T69" fmla="*/ 0 h 144"/>
                  <a:gd name="T70" fmla="*/ 0 w 308"/>
                  <a:gd name="T71" fmla="*/ 11 h 144"/>
                  <a:gd name="T72" fmla="*/ 4 w 308"/>
                  <a:gd name="T7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44">
                    <a:moveTo>
                      <a:pt x="4" y="12"/>
                    </a:moveTo>
                    <a:cubicBezTo>
                      <a:pt x="4" y="12"/>
                      <a:pt x="44" y="34"/>
                      <a:pt x="52" y="37"/>
                    </a:cubicBezTo>
                    <a:cubicBezTo>
                      <a:pt x="60" y="40"/>
                      <a:pt x="75" y="54"/>
                      <a:pt x="75" y="54"/>
                    </a:cubicBezTo>
                    <a:cubicBezTo>
                      <a:pt x="75" y="54"/>
                      <a:pt x="79" y="82"/>
                      <a:pt x="79" y="85"/>
                    </a:cubicBezTo>
                    <a:cubicBezTo>
                      <a:pt x="79" y="88"/>
                      <a:pt x="92" y="103"/>
                      <a:pt x="92" y="103"/>
                    </a:cubicBezTo>
                    <a:cubicBezTo>
                      <a:pt x="92" y="103"/>
                      <a:pt x="90" y="105"/>
                      <a:pt x="85" y="110"/>
                    </a:cubicBezTo>
                    <a:cubicBezTo>
                      <a:pt x="111" y="115"/>
                      <a:pt x="111" y="115"/>
                      <a:pt x="111" y="115"/>
                    </a:cubicBezTo>
                    <a:cubicBezTo>
                      <a:pt x="111" y="115"/>
                      <a:pt x="117" y="105"/>
                      <a:pt x="131" y="108"/>
                    </a:cubicBezTo>
                    <a:cubicBezTo>
                      <a:pt x="145" y="111"/>
                      <a:pt x="147" y="126"/>
                      <a:pt x="147" y="126"/>
                    </a:cubicBezTo>
                    <a:cubicBezTo>
                      <a:pt x="164" y="126"/>
                      <a:pt x="164" y="126"/>
                      <a:pt x="164" y="126"/>
                    </a:cubicBezTo>
                    <a:cubicBezTo>
                      <a:pt x="164" y="126"/>
                      <a:pt x="165" y="129"/>
                      <a:pt x="166" y="134"/>
                    </a:cubicBezTo>
                    <a:cubicBezTo>
                      <a:pt x="183" y="133"/>
                      <a:pt x="183" y="133"/>
                      <a:pt x="183" y="133"/>
                    </a:cubicBezTo>
                    <a:cubicBezTo>
                      <a:pt x="188" y="126"/>
                      <a:pt x="188" y="126"/>
                      <a:pt x="188" y="126"/>
                    </a:cubicBezTo>
                    <a:cubicBezTo>
                      <a:pt x="221" y="130"/>
                      <a:pt x="221" y="130"/>
                      <a:pt x="221" y="130"/>
                    </a:cubicBezTo>
                    <a:cubicBezTo>
                      <a:pt x="221" y="130"/>
                      <a:pt x="224" y="120"/>
                      <a:pt x="227" y="120"/>
                    </a:cubicBezTo>
                    <a:cubicBezTo>
                      <a:pt x="228" y="120"/>
                      <a:pt x="232" y="121"/>
                      <a:pt x="235" y="123"/>
                    </a:cubicBezTo>
                    <a:cubicBezTo>
                      <a:pt x="235" y="123"/>
                      <a:pt x="235" y="123"/>
                      <a:pt x="235" y="123"/>
                    </a:cubicBezTo>
                    <a:cubicBezTo>
                      <a:pt x="236" y="119"/>
                      <a:pt x="240" y="111"/>
                      <a:pt x="250" y="112"/>
                    </a:cubicBezTo>
                    <a:cubicBezTo>
                      <a:pt x="263" y="113"/>
                      <a:pt x="261" y="120"/>
                      <a:pt x="261" y="120"/>
                    </a:cubicBezTo>
                    <a:cubicBezTo>
                      <a:pt x="275" y="130"/>
                      <a:pt x="275" y="130"/>
                      <a:pt x="275" y="130"/>
                    </a:cubicBezTo>
                    <a:cubicBezTo>
                      <a:pt x="275" y="130"/>
                      <a:pt x="286" y="127"/>
                      <a:pt x="289" y="127"/>
                    </a:cubicBezTo>
                    <a:cubicBezTo>
                      <a:pt x="292" y="127"/>
                      <a:pt x="304" y="144"/>
                      <a:pt x="306" y="134"/>
                    </a:cubicBezTo>
                    <a:cubicBezTo>
                      <a:pt x="308" y="124"/>
                      <a:pt x="287" y="113"/>
                      <a:pt x="287" y="113"/>
                    </a:cubicBezTo>
                    <a:cubicBezTo>
                      <a:pt x="287" y="113"/>
                      <a:pt x="272" y="102"/>
                      <a:pt x="278" y="97"/>
                    </a:cubicBezTo>
                    <a:cubicBezTo>
                      <a:pt x="280" y="95"/>
                      <a:pt x="283" y="94"/>
                      <a:pt x="286" y="93"/>
                    </a:cubicBezTo>
                    <a:cubicBezTo>
                      <a:pt x="279" y="86"/>
                      <a:pt x="268" y="76"/>
                      <a:pt x="251" y="75"/>
                    </a:cubicBezTo>
                    <a:cubicBezTo>
                      <a:pt x="251" y="76"/>
                      <a:pt x="256" y="58"/>
                      <a:pt x="256" y="58"/>
                    </a:cubicBezTo>
                    <a:cubicBezTo>
                      <a:pt x="236" y="55"/>
                      <a:pt x="236" y="55"/>
                      <a:pt x="236" y="55"/>
                    </a:cubicBezTo>
                    <a:cubicBezTo>
                      <a:pt x="236" y="55"/>
                      <a:pt x="226" y="40"/>
                      <a:pt x="208" y="42"/>
                    </a:cubicBezTo>
                    <a:cubicBezTo>
                      <a:pt x="190" y="44"/>
                      <a:pt x="198" y="53"/>
                      <a:pt x="179" y="53"/>
                    </a:cubicBezTo>
                    <a:cubicBezTo>
                      <a:pt x="160" y="53"/>
                      <a:pt x="160" y="42"/>
                      <a:pt x="160" y="42"/>
                    </a:cubicBezTo>
                    <a:cubicBezTo>
                      <a:pt x="128" y="22"/>
                      <a:pt x="128" y="22"/>
                      <a:pt x="128" y="22"/>
                    </a:cubicBezTo>
                    <a:cubicBezTo>
                      <a:pt x="128" y="22"/>
                      <a:pt x="108" y="17"/>
                      <a:pt x="95" y="18"/>
                    </a:cubicBezTo>
                    <a:cubicBezTo>
                      <a:pt x="82" y="19"/>
                      <a:pt x="70" y="17"/>
                      <a:pt x="54" y="10"/>
                    </a:cubicBezTo>
                    <a:cubicBezTo>
                      <a:pt x="38" y="3"/>
                      <a:pt x="13" y="0"/>
                      <a:pt x="13" y="0"/>
                    </a:cubicBezTo>
                    <a:cubicBezTo>
                      <a:pt x="0" y="11"/>
                      <a:pt x="0" y="11"/>
                      <a:pt x="0" y="11"/>
                    </a:cubicBezTo>
                    <a:cubicBezTo>
                      <a:pt x="3" y="12"/>
                      <a:pt x="4" y="12"/>
                      <a:pt x="4" y="1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7" name="Freeform 268"/>
              <p:cNvSpPr>
                <a:spLocks noEditPoints="1"/>
              </p:cNvSpPr>
              <p:nvPr/>
            </p:nvSpPr>
            <p:spPr bwMode="gray">
              <a:xfrm>
                <a:off x="-1741" y="-15300"/>
                <a:ext cx="567" cy="459"/>
              </a:xfrm>
              <a:custGeom>
                <a:avLst/>
                <a:gdLst>
                  <a:gd name="T0" fmla="*/ 42 w 240"/>
                  <a:gd name="T1" fmla="*/ 125 h 194"/>
                  <a:gd name="T2" fmla="*/ 31 w 240"/>
                  <a:gd name="T3" fmla="*/ 127 h 194"/>
                  <a:gd name="T4" fmla="*/ 14 w 240"/>
                  <a:gd name="T5" fmla="*/ 116 h 194"/>
                  <a:gd name="T6" fmla="*/ 4 w 240"/>
                  <a:gd name="T7" fmla="*/ 119 h 194"/>
                  <a:gd name="T8" fmla="*/ 14 w 240"/>
                  <a:gd name="T9" fmla="*/ 141 h 194"/>
                  <a:gd name="T10" fmla="*/ 56 w 240"/>
                  <a:gd name="T11" fmla="*/ 163 h 194"/>
                  <a:gd name="T12" fmla="*/ 59 w 240"/>
                  <a:gd name="T13" fmla="*/ 163 h 194"/>
                  <a:gd name="T14" fmla="*/ 50 w 240"/>
                  <a:gd name="T15" fmla="*/ 141 h 194"/>
                  <a:gd name="T16" fmla="*/ 42 w 240"/>
                  <a:gd name="T17" fmla="*/ 125 h 194"/>
                  <a:gd name="T18" fmla="*/ 235 w 240"/>
                  <a:gd name="T19" fmla="*/ 75 h 194"/>
                  <a:gd name="T20" fmla="*/ 205 w 240"/>
                  <a:gd name="T21" fmla="*/ 74 h 194"/>
                  <a:gd name="T22" fmla="*/ 193 w 240"/>
                  <a:gd name="T23" fmla="*/ 56 h 194"/>
                  <a:gd name="T24" fmla="*/ 176 w 240"/>
                  <a:gd name="T25" fmla="*/ 38 h 194"/>
                  <a:gd name="T26" fmla="*/ 177 w 240"/>
                  <a:gd name="T27" fmla="*/ 29 h 194"/>
                  <a:gd name="T28" fmla="*/ 145 w 240"/>
                  <a:gd name="T29" fmla="*/ 2 h 194"/>
                  <a:gd name="T30" fmla="*/ 143 w 240"/>
                  <a:gd name="T31" fmla="*/ 20 h 194"/>
                  <a:gd name="T32" fmla="*/ 126 w 240"/>
                  <a:gd name="T33" fmla="*/ 24 h 194"/>
                  <a:gd name="T34" fmla="*/ 116 w 240"/>
                  <a:gd name="T35" fmla="*/ 38 h 194"/>
                  <a:gd name="T36" fmla="*/ 78 w 240"/>
                  <a:gd name="T37" fmla="*/ 9 h 194"/>
                  <a:gd name="T38" fmla="*/ 43 w 240"/>
                  <a:gd name="T39" fmla="*/ 7 h 194"/>
                  <a:gd name="T40" fmla="*/ 52 w 240"/>
                  <a:gd name="T41" fmla="*/ 23 h 194"/>
                  <a:gd name="T42" fmla="*/ 71 w 240"/>
                  <a:gd name="T43" fmla="*/ 44 h 194"/>
                  <a:gd name="T44" fmla="*/ 54 w 240"/>
                  <a:gd name="T45" fmla="*/ 37 h 194"/>
                  <a:gd name="T46" fmla="*/ 40 w 240"/>
                  <a:gd name="T47" fmla="*/ 40 h 194"/>
                  <a:gd name="T48" fmla="*/ 26 w 240"/>
                  <a:gd name="T49" fmla="*/ 30 h 194"/>
                  <a:gd name="T50" fmla="*/ 15 w 240"/>
                  <a:gd name="T51" fmla="*/ 22 h 194"/>
                  <a:gd name="T52" fmla="*/ 0 w 240"/>
                  <a:gd name="T53" fmla="*/ 33 h 194"/>
                  <a:gd name="T54" fmla="*/ 7 w 240"/>
                  <a:gd name="T55" fmla="*/ 37 h 194"/>
                  <a:gd name="T56" fmla="*/ 6 w 240"/>
                  <a:gd name="T57" fmla="*/ 46 h 194"/>
                  <a:gd name="T58" fmla="*/ 25 w 240"/>
                  <a:gd name="T59" fmla="*/ 54 h 194"/>
                  <a:gd name="T60" fmla="*/ 19 w 240"/>
                  <a:gd name="T61" fmla="*/ 69 h 194"/>
                  <a:gd name="T62" fmla="*/ 49 w 240"/>
                  <a:gd name="T63" fmla="*/ 91 h 194"/>
                  <a:gd name="T64" fmla="*/ 28 w 240"/>
                  <a:gd name="T65" fmla="*/ 100 h 194"/>
                  <a:gd name="T66" fmla="*/ 46 w 240"/>
                  <a:gd name="T67" fmla="*/ 108 h 194"/>
                  <a:gd name="T68" fmla="*/ 56 w 240"/>
                  <a:gd name="T69" fmla="*/ 122 h 194"/>
                  <a:gd name="T70" fmla="*/ 76 w 240"/>
                  <a:gd name="T71" fmla="*/ 124 h 194"/>
                  <a:gd name="T72" fmla="*/ 74 w 240"/>
                  <a:gd name="T73" fmla="*/ 134 h 194"/>
                  <a:gd name="T74" fmla="*/ 78 w 240"/>
                  <a:gd name="T75" fmla="*/ 141 h 194"/>
                  <a:gd name="T76" fmla="*/ 81 w 240"/>
                  <a:gd name="T77" fmla="*/ 162 h 194"/>
                  <a:gd name="T78" fmla="*/ 83 w 240"/>
                  <a:gd name="T79" fmla="*/ 162 h 194"/>
                  <a:gd name="T80" fmla="*/ 97 w 240"/>
                  <a:gd name="T81" fmla="*/ 146 h 194"/>
                  <a:gd name="T82" fmla="*/ 142 w 240"/>
                  <a:gd name="T83" fmla="*/ 115 h 194"/>
                  <a:gd name="T84" fmla="*/ 157 w 240"/>
                  <a:gd name="T85" fmla="*/ 133 h 194"/>
                  <a:gd name="T86" fmla="*/ 150 w 240"/>
                  <a:gd name="T87" fmla="*/ 144 h 194"/>
                  <a:gd name="T88" fmla="*/ 159 w 240"/>
                  <a:gd name="T89" fmla="*/ 157 h 194"/>
                  <a:gd name="T90" fmla="*/ 149 w 240"/>
                  <a:gd name="T91" fmla="*/ 164 h 194"/>
                  <a:gd name="T92" fmla="*/ 168 w 240"/>
                  <a:gd name="T93" fmla="*/ 180 h 194"/>
                  <a:gd name="T94" fmla="*/ 177 w 240"/>
                  <a:gd name="T95" fmla="*/ 189 h 194"/>
                  <a:gd name="T96" fmla="*/ 187 w 240"/>
                  <a:gd name="T97" fmla="*/ 191 h 194"/>
                  <a:gd name="T98" fmla="*/ 188 w 240"/>
                  <a:gd name="T99" fmla="*/ 194 h 194"/>
                  <a:gd name="T100" fmla="*/ 191 w 240"/>
                  <a:gd name="T101" fmla="*/ 174 h 194"/>
                  <a:gd name="T102" fmla="*/ 179 w 240"/>
                  <a:gd name="T103" fmla="*/ 165 h 194"/>
                  <a:gd name="T104" fmla="*/ 190 w 240"/>
                  <a:gd name="T105" fmla="*/ 161 h 194"/>
                  <a:gd name="T106" fmla="*/ 190 w 240"/>
                  <a:gd name="T107" fmla="*/ 142 h 194"/>
                  <a:gd name="T108" fmla="*/ 208 w 240"/>
                  <a:gd name="T109" fmla="*/ 147 h 194"/>
                  <a:gd name="T110" fmla="*/ 198 w 240"/>
                  <a:gd name="T111" fmla="*/ 129 h 194"/>
                  <a:gd name="T112" fmla="*/ 201 w 240"/>
                  <a:gd name="T113" fmla="*/ 116 h 194"/>
                  <a:gd name="T114" fmla="*/ 200 w 240"/>
                  <a:gd name="T115" fmla="*/ 93 h 194"/>
                  <a:gd name="T116" fmla="*/ 210 w 240"/>
                  <a:gd name="T117" fmla="*/ 95 h 194"/>
                  <a:gd name="T118" fmla="*/ 218 w 240"/>
                  <a:gd name="T119" fmla="*/ 86 h 194"/>
                  <a:gd name="T120" fmla="*/ 240 w 240"/>
                  <a:gd name="T121" fmla="*/ 88 h 194"/>
                  <a:gd name="T122" fmla="*/ 235 w 240"/>
                  <a:gd name="T123" fmla="*/ 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 h="194">
                    <a:moveTo>
                      <a:pt x="42" y="125"/>
                    </a:moveTo>
                    <a:cubicBezTo>
                      <a:pt x="33" y="124"/>
                      <a:pt x="31" y="127"/>
                      <a:pt x="31" y="127"/>
                    </a:cubicBezTo>
                    <a:cubicBezTo>
                      <a:pt x="31" y="127"/>
                      <a:pt x="21" y="126"/>
                      <a:pt x="14" y="116"/>
                    </a:cubicBezTo>
                    <a:cubicBezTo>
                      <a:pt x="13" y="116"/>
                      <a:pt x="6" y="118"/>
                      <a:pt x="4" y="119"/>
                    </a:cubicBezTo>
                    <a:cubicBezTo>
                      <a:pt x="6" y="125"/>
                      <a:pt x="7" y="135"/>
                      <a:pt x="14" y="141"/>
                    </a:cubicBezTo>
                    <a:cubicBezTo>
                      <a:pt x="24" y="149"/>
                      <a:pt x="41" y="163"/>
                      <a:pt x="56" y="163"/>
                    </a:cubicBezTo>
                    <a:cubicBezTo>
                      <a:pt x="57" y="163"/>
                      <a:pt x="58" y="163"/>
                      <a:pt x="59" y="163"/>
                    </a:cubicBezTo>
                    <a:cubicBezTo>
                      <a:pt x="57" y="156"/>
                      <a:pt x="52" y="144"/>
                      <a:pt x="50" y="141"/>
                    </a:cubicBezTo>
                    <a:cubicBezTo>
                      <a:pt x="47" y="137"/>
                      <a:pt x="51" y="126"/>
                      <a:pt x="42" y="125"/>
                    </a:cubicBezTo>
                    <a:close/>
                    <a:moveTo>
                      <a:pt x="235" y="75"/>
                    </a:moveTo>
                    <a:cubicBezTo>
                      <a:pt x="231" y="67"/>
                      <a:pt x="215" y="74"/>
                      <a:pt x="205" y="74"/>
                    </a:cubicBezTo>
                    <a:cubicBezTo>
                      <a:pt x="195" y="74"/>
                      <a:pt x="193" y="56"/>
                      <a:pt x="193" y="56"/>
                    </a:cubicBezTo>
                    <a:cubicBezTo>
                      <a:pt x="176" y="38"/>
                      <a:pt x="176" y="38"/>
                      <a:pt x="176" y="38"/>
                    </a:cubicBezTo>
                    <a:cubicBezTo>
                      <a:pt x="177" y="29"/>
                      <a:pt x="177" y="29"/>
                      <a:pt x="177" y="29"/>
                    </a:cubicBezTo>
                    <a:cubicBezTo>
                      <a:pt x="145" y="2"/>
                      <a:pt x="145" y="2"/>
                      <a:pt x="145" y="2"/>
                    </a:cubicBezTo>
                    <a:cubicBezTo>
                      <a:pt x="145" y="2"/>
                      <a:pt x="144" y="13"/>
                      <a:pt x="143" y="20"/>
                    </a:cubicBezTo>
                    <a:cubicBezTo>
                      <a:pt x="142" y="27"/>
                      <a:pt x="126" y="24"/>
                      <a:pt x="126" y="24"/>
                    </a:cubicBezTo>
                    <a:cubicBezTo>
                      <a:pt x="126" y="24"/>
                      <a:pt x="132" y="36"/>
                      <a:pt x="116" y="38"/>
                    </a:cubicBezTo>
                    <a:cubicBezTo>
                      <a:pt x="100" y="40"/>
                      <a:pt x="91" y="18"/>
                      <a:pt x="78" y="9"/>
                    </a:cubicBezTo>
                    <a:cubicBezTo>
                      <a:pt x="65" y="0"/>
                      <a:pt x="49" y="2"/>
                      <a:pt x="43" y="7"/>
                    </a:cubicBezTo>
                    <a:cubicBezTo>
                      <a:pt x="37" y="12"/>
                      <a:pt x="52" y="23"/>
                      <a:pt x="52" y="23"/>
                    </a:cubicBezTo>
                    <a:cubicBezTo>
                      <a:pt x="52" y="23"/>
                      <a:pt x="73" y="34"/>
                      <a:pt x="71" y="44"/>
                    </a:cubicBezTo>
                    <a:cubicBezTo>
                      <a:pt x="69" y="54"/>
                      <a:pt x="57" y="37"/>
                      <a:pt x="54" y="37"/>
                    </a:cubicBezTo>
                    <a:cubicBezTo>
                      <a:pt x="51" y="37"/>
                      <a:pt x="40" y="40"/>
                      <a:pt x="40" y="40"/>
                    </a:cubicBezTo>
                    <a:cubicBezTo>
                      <a:pt x="26" y="30"/>
                      <a:pt x="26" y="30"/>
                      <a:pt x="26" y="30"/>
                    </a:cubicBezTo>
                    <a:cubicBezTo>
                      <a:pt x="26" y="30"/>
                      <a:pt x="28" y="23"/>
                      <a:pt x="15" y="22"/>
                    </a:cubicBezTo>
                    <a:cubicBezTo>
                      <a:pt x="5" y="21"/>
                      <a:pt x="1" y="29"/>
                      <a:pt x="0" y="33"/>
                    </a:cubicBezTo>
                    <a:cubicBezTo>
                      <a:pt x="3" y="35"/>
                      <a:pt x="7" y="37"/>
                      <a:pt x="7" y="37"/>
                    </a:cubicBezTo>
                    <a:cubicBezTo>
                      <a:pt x="6" y="46"/>
                      <a:pt x="6" y="46"/>
                      <a:pt x="6" y="46"/>
                    </a:cubicBezTo>
                    <a:cubicBezTo>
                      <a:pt x="6" y="46"/>
                      <a:pt x="25" y="47"/>
                      <a:pt x="25" y="54"/>
                    </a:cubicBezTo>
                    <a:cubicBezTo>
                      <a:pt x="25" y="61"/>
                      <a:pt x="19" y="69"/>
                      <a:pt x="19" y="69"/>
                    </a:cubicBezTo>
                    <a:cubicBezTo>
                      <a:pt x="19" y="69"/>
                      <a:pt x="50" y="82"/>
                      <a:pt x="49" y="91"/>
                    </a:cubicBezTo>
                    <a:cubicBezTo>
                      <a:pt x="48" y="100"/>
                      <a:pt x="28" y="100"/>
                      <a:pt x="28" y="100"/>
                    </a:cubicBezTo>
                    <a:cubicBezTo>
                      <a:pt x="46" y="108"/>
                      <a:pt x="46" y="108"/>
                      <a:pt x="46" y="108"/>
                    </a:cubicBezTo>
                    <a:cubicBezTo>
                      <a:pt x="56" y="122"/>
                      <a:pt x="56" y="122"/>
                      <a:pt x="56" y="122"/>
                    </a:cubicBezTo>
                    <a:cubicBezTo>
                      <a:pt x="76" y="124"/>
                      <a:pt x="76" y="124"/>
                      <a:pt x="76" y="124"/>
                    </a:cubicBezTo>
                    <a:cubicBezTo>
                      <a:pt x="74" y="134"/>
                      <a:pt x="74" y="134"/>
                      <a:pt x="74" y="134"/>
                    </a:cubicBezTo>
                    <a:cubicBezTo>
                      <a:pt x="78" y="141"/>
                      <a:pt x="78" y="141"/>
                      <a:pt x="78" y="141"/>
                    </a:cubicBezTo>
                    <a:cubicBezTo>
                      <a:pt x="78" y="141"/>
                      <a:pt x="80" y="154"/>
                      <a:pt x="81" y="162"/>
                    </a:cubicBezTo>
                    <a:cubicBezTo>
                      <a:pt x="82" y="162"/>
                      <a:pt x="82" y="162"/>
                      <a:pt x="83" y="162"/>
                    </a:cubicBezTo>
                    <a:cubicBezTo>
                      <a:pt x="86" y="161"/>
                      <a:pt x="94" y="150"/>
                      <a:pt x="97" y="146"/>
                    </a:cubicBezTo>
                    <a:cubicBezTo>
                      <a:pt x="100" y="142"/>
                      <a:pt x="136" y="115"/>
                      <a:pt x="142" y="115"/>
                    </a:cubicBezTo>
                    <a:cubicBezTo>
                      <a:pt x="148" y="115"/>
                      <a:pt x="155" y="127"/>
                      <a:pt x="157" y="133"/>
                    </a:cubicBezTo>
                    <a:cubicBezTo>
                      <a:pt x="159" y="139"/>
                      <a:pt x="150" y="139"/>
                      <a:pt x="150" y="144"/>
                    </a:cubicBezTo>
                    <a:cubicBezTo>
                      <a:pt x="150" y="149"/>
                      <a:pt x="159" y="151"/>
                      <a:pt x="159" y="157"/>
                    </a:cubicBezTo>
                    <a:cubicBezTo>
                      <a:pt x="159" y="163"/>
                      <a:pt x="149" y="159"/>
                      <a:pt x="149" y="164"/>
                    </a:cubicBezTo>
                    <a:cubicBezTo>
                      <a:pt x="149" y="169"/>
                      <a:pt x="162" y="177"/>
                      <a:pt x="168" y="180"/>
                    </a:cubicBezTo>
                    <a:cubicBezTo>
                      <a:pt x="174" y="183"/>
                      <a:pt x="177" y="189"/>
                      <a:pt x="177" y="189"/>
                    </a:cubicBezTo>
                    <a:cubicBezTo>
                      <a:pt x="187" y="191"/>
                      <a:pt x="187" y="191"/>
                      <a:pt x="187" y="191"/>
                    </a:cubicBezTo>
                    <a:cubicBezTo>
                      <a:pt x="187" y="191"/>
                      <a:pt x="187" y="192"/>
                      <a:pt x="188" y="194"/>
                    </a:cubicBezTo>
                    <a:cubicBezTo>
                      <a:pt x="190" y="187"/>
                      <a:pt x="192" y="178"/>
                      <a:pt x="191" y="174"/>
                    </a:cubicBezTo>
                    <a:cubicBezTo>
                      <a:pt x="189" y="168"/>
                      <a:pt x="179" y="165"/>
                      <a:pt x="179" y="165"/>
                    </a:cubicBezTo>
                    <a:cubicBezTo>
                      <a:pt x="190" y="161"/>
                      <a:pt x="190" y="161"/>
                      <a:pt x="190" y="161"/>
                    </a:cubicBezTo>
                    <a:cubicBezTo>
                      <a:pt x="190" y="142"/>
                      <a:pt x="190" y="142"/>
                      <a:pt x="190" y="142"/>
                    </a:cubicBezTo>
                    <a:cubicBezTo>
                      <a:pt x="190" y="142"/>
                      <a:pt x="202" y="155"/>
                      <a:pt x="208" y="147"/>
                    </a:cubicBezTo>
                    <a:cubicBezTo>
                      <a:pt x="214" y="139"/>
                      <a:pt x="198" y="129"/>
                      <a:pt x="198" y="129"/>
                    </a:cubicBezTo>
                    <a:cubicBezTo>
                      <a:pt x="201" y="116"/>
                      <a:pt x="201" y="116"/>
                      <a:pt x="201" y="116"/>
                    </a:cubicBezTo>
                    <a:cubicBezTo>
                      <a:pt x="200" y="93"/>
                      <a:pt x="200" y="93"/>
                      <a:pt x="200" y="93"/>
                    </a:cubicBezTo>
                    <a:cubicBezTo>
                      <a:pt x="210" y="95"/>
                      <a:pt x="210" y="95"/>
                      <a:pt x="210" y="95"/>
                    </a:cubicBezTo>
                    <a:cubicBezTo>
                      <a:pt x="218" y="86"/>
                      <a:pt x="218" y="86"/>
                      <a:pt x="218" y="86"/>
                    </a:cubicBezTo>
                    <a:cubicBezTo>
                      <a:pt x="240" y="88"/>
                      <a:pt x="240" y="88"/>
                      <a:pt x="240" y="88"/>
                    </a:cubicBezTo>
                    <a:cubicBezTo>
                      <a:pt x="240" y="88"/>
                      <a:pt x="239" y="83"/>
                      <a:pt x="235" y="7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8" name="Freeform 269"/>
              <p:cNvSpPr>
                <a:spLocks/>
              </p:cNvSpPr>
              <p:nvPr/>
            </p:nvSpPr>
            <p:spPr bwMode="gray">
              <a:xfrm>
                <a:off x="-4146" y="-16592"/>
                <a:ext cx="1772" cy="981"/>
              </a:xfrm>
              <a:custGeom>
                <a:avLst/>
                <a:gdLst>
                  <a:gd name="T0" fmla="*/ 51 w 750"/>
                  <a:gd name="T1" fmla="*/ 223 h 415"/>
                  <a:gd name="T2" fmla="*/ 79 w 750"/>
                  <a:gd name="T3" fmla="*/ 232 h 415"/>
                  <a:gd name="T4" fmla="*/ 132 w 750"/>
                  <a:gd name="T5" fmla="*/ 230 h 415"/>
                  <a:gd name="T6" fmla="*/ 166 w 750"/>
                  <a:gd name="T7" fmla="*/ 227 h 415"/>
                  <a:gd name="T8" fmla="*/ 209 w 750"/>
                  <a:gd name="T9" fmla="*/ 209 h 415"/>
                  <a:gd name="T10" fmla="*/ 243 w 750"/>
                  <a:gd name="T11" fmla="*/ 208 h 415"/>
                  <a:gd name="T12" fmla="*/ 274 w 750"/>
                  <a:gd name="T13" fmla="*/ 225 h 415"/>
                  <a:gd name="T14" fmla="*/ 296 w 750"/>
                  <a:gd name="T15" fmla="*/ 259 h 415"/>
                  <a:gd name="T16" fmla="*/ 311 w 750"/>
                  <a:gd name="T17" fmla="*/ 278 h 415"/>
                  <a:gd name="T18" fmla="*/ 317 w 750"/>
                  <a:gd name="T19" fmla="*/ 310 h 415"/>
                  <a:gd name="T20" fmla="*/ 304 w 750"/>
                  <a:gd name="T21" fmla="*/ 321 h 415"/>
                  <a:gd name="T22" fmla="*/ 283 w 750"/>
                  <a:gd name="T23" fmla="*/ 356 h 415"/>
                  <a:gd name="T24" fmla="*/ 281 w 750"/>
                  <a:gd name="T25" fmla="*/ 370 h 415"/>
                  <a:gd name="T26" fmla="*/ 323 w 750"/>
                  <a:gd name="T27" fmla="*/ 353 h 415"/>
                  <a:gd name="T28" fmla="*/ 391 w 750"/>
                  <a:gd name="T29" fmla="*/ 301 h 415"/>
                  <a:gd name="T30" fmla="*/ 436 w 750"/>
                  <a:gd name="T31" fmla="*/ 299 h 415"/>
                  <a:gd name="T32" fmla="*/ 420 w 750"/>
                  <a:gd name="T33" fmla="*/ 310 h 415"/>
                  <a:gd name="T34" fmla="*/ 488 w 750"/>
                  <a:gd name="T35" fmla="*/ 324 h 415"/>
                  <a:gd name="T36" fmla="*/ 499 w 750"/>
                  <a:gd name="T37" fmla="*/ 381 h 415"/>
                  <a:gd name="T38" fmla="*/ 542 w 750"/>
                  <a:gd name="T39" fmla="*/ 396 h 415"/>
                  <a:gd name="T40" fmla="*/ 591 w 750"/>
                  <a:gd name="T41" fmla="*/ 385 h 415"/>
                  <a:gd name="T42" fmla="*/ 622 w 750"/>
                  <a:gd name="T43" fmla="*/ 361 h 415"/>
                  <a:gd name="T44" fmla="*/ 553 w 750"/>
                  <a:gd name="T45" fmla="*/ 352 h 415"/>
                  <a:gd name="T46" fmla="*/ 503 w 750"/>
                  <a:gd name="T47" fmla="*/ 328 h 415"/>
                  <a:gd name="T48" fmla="*/ 537 w 750"/>
                  <a:gd name="T49" fmla="*/ 322 h 415"/>
                  <a:gd name="T50" fmla="*/ 588 w 750"/>
                  <a:gd name="T51" fmla="*/ 297 h 415"/>
                  <a:gd name="T52" fmla="*/ 679 w 750"/>
                  <a:gd name="T53" fmla="*/ 273 h 415"/>
                  <a:gd name="T54" fmla="*/ 703 w 750"/>
                  <a:gd name="T55" fmla="*/ 231 h 415"/>
                  <a:gd name="T56" fmla="*/ 727 w 750"/>
                  <a:gd name="T57" fmla="*/ 189 h 415"/>
                  <a:gd name="T58" fmla="*/ 742 w 750"/>
                  <a:gd name="T59" fmla="*/ 166 h 415"/>
                  <a:gd name="T60" fmla="*/ 709 w 750"/>
                  <a:gd name="T61" fmla="*/ 136 h 415"/>
                  <a:gd name="T62" fmla="*/ 662 w 750"/>
                  <a:gd name="T63" fmla="*/ 119 h 415"/>
                  <a:gd name="T64" fmla="*/ 620 w 750"/>
                  <a:gd name="T65" fmla="*/ 100 h 415"/>
                  <a:gd name="T66" fmla="*/ 578 w 750"/>
                  <a:gd name="T67" fmla="*/ 106 h 415"/>
                  <a:gd name="T68" fmla="*/ 540 w 750"/>
                  <a:gd name="T69" fmla="*/ 99 h 415"/>
                  <a:gd name="T70" fmla="*/ 482 w 750"/>
                  <a:gd name="T71" fmla="*/ 56 h 415"/>
                  <a:gd name="T72" fmla="*/ 486 w 750"/>
                  <a:gd name="T73" fmla="*/ 26 h 415"/>
                  <a:gd name="T74" fmla="*/ 431 w 750"/>
                  <a:gd name="T75" fmla="*/ 1 h 415"/>
                  <a:gd name="T76" fmla="*/ 398 w 750"/>
                  <a:gd name="T77" fmla="*/ 16 h 415"/>
                  <a:gd name="T78" fmla="*/ 327 w 750"/>
                  <a:gd name="T79" fmla="*/ 53 h 415"/>
                  <a:gd name="T80" fmla="*/ 273 w 750"/>
                  <a:gd name="T81" fmla="*/ 39 h 415"/>
                  <a:gd name="T82" fmla="*/ 247 w 750"/>
                  <a:gd name="T83" fmla="*/ 46 h 415"/>
                  <a:gd name="T84" fmla="*/ 224 w 750"/>
                  <a:gd name="T85" fmla="*/ 38 h 415"/>
                  <a:gd name="T86" fmla="*/ 202 w 750"/>
                  <a:gd name="T87" fmla="*/ 40 h 415"/>
                  <a:gd name="T88" fmla="*/ 157 w 750"/>
                  <a:gd name="T89" fmla="*/ 28 h 415"/>
                  <a:gd name="T90" fmla="*/ 103 w 750"/>
                  <a:gd name="T91" fmla="*/ 27 h 415"/>
                  <a:gd name="T92" fmla="*/ 47 w 750"/>
                  <a:gd name="T93" fmla="*/ 40 h 415"/>
                  <a:gd name="T94" fmla="*/ 75 w 750"/>
                  <a:gd name="T95" fmla="*/ 76 h 415"/>
                  <a:gd name="T96" fmla="*/ 58 w 750"/>
                  <a:gd name="T97" fmla="*/ 103 h 415"/>
                  <a:gd name="T98" fmla="*/ 30 w 750"/>
                  <a:gd name="T99" fmla="*/ 174 h 415"/>
                  <a:gd name="T100" fmla="*/ 1 w 750"/>
                  <a:gd name="T101" fmla="*/ 1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0" h="415">
                    <a:moveTo>
                      <a:pt x="16" y="215"/>
                    </a:moveTo>
                    <a:cubicBezTo>
                      <a:pt x="22" y="216"/>
                      <a:pt x="38" y="223"/>
                      <a:pt x="38" y="223"/>
                    </a:cubicBezTo>
                    <a:cubicBezTo>
                      <a:pt x="38" y="223"/>
                      <a:pt x="47" y="223"/>
                      <a:pt x="51" y="223"/>
                    </a:cubicBezTo>
                    <a:cubicBezTo>
                      <a:pt x="55" y="223"/>
                      <a:pt x="57" y="230"/>
                      <a:pt x="57" y="230"/>
                    </a:cubicBezTo>
                    <a:cubicBezTo>
                      <a:pt x="73" y="227"/>
                      <a:pt x="73" y="227"/>
                      <a:pt x="73" y="227"/>
                    </a:cubicBezTo>
                    <a:cubicBezTo>
                      <a:pt x="79" y="232"/>
                      <a:pt x="79" y="232"/>
                      <a:pt x="79" y="232"/>
                    </a:cubicBezTo>
                    <a:cubicBezTo>
                      <a:pt x="79" y="232"/>
                      <a:pt x="94" y="224"/>
                      <a:pt x="100" y="225"/>
                    </a:cubicBezTo>
                    <a:cubicBezTo>
                      <a:pt x="106" y="226"/>
                      <a:pt x="112" y="245"/>
                      <a:pt x="122" y="242"/>
                    </a:cubicBezTo>
                    <a:cubicBezTo>
                      <a:pt x="132" y="239"/>
                      <a:pt x="132" y="230"/>
                      <a:pt x="132" y="230"/>
                    </a:cubicBezTo>
                    <a:cubicBezTo>
                      <a:pt x="149" y="233"/>
                      <a:pt x="149" y="233"/>
                      <a:pt x="149" y="233"/>
                    </a:cubicBezTo>
                    <a:cubicBezTo>
                      <a:pt x="153" y="226"/>
                      <a:pt x="153" y="226"/>
                      <a:pt x="153" y="226"/>
                    </a:cubicBezTo>
                    <a:cubicBezTo>
                      <a:pt x="153" y="226"/>
                      <a:pt x="156" y="227"/>
                      <a:pt x="166" y="227"/>
                    </a:cubicBezTo>
                    <a:cubicBezTo>
                      <a:pt x="176" y="227"/>
                      <a:pt x="174" y="209"/>
                      <a:pt x="191" y="212"/>
                    </a:cubicBezTo>
                    <a:cubicBezTo>
                      <a:pt x="193" y="204"/>
                      <a:pt x="193" y="204"/>
                      <a:pt x="193" y="204"/>
                    </a:cubicBezTo>
                    <a:cubicBezTo>
                      <a:pt x="193" y="204"/>
                      <a:pt x="203" y="210"/>
                      <a:pt x="209" y="209"/>
                    </a:cubicBezTo>
                    <a:cubicBezTo>
                      <a:pt x="215" y="208"/>
                      <a:pt x="215" y="203"/>
                      <a:pt x="224" y="202"/>
                    </a:cubicBezTo>
                    <a:cubicBezTo>
                      <a:pt x="233" y="201"/>
                      <a:pt x="239" y="210"/>
                      <a:pt x="239" y="210"/>
                    </a:cubicBezTo>
                    <a:cubicBezTo>
                      <a:pt x="243" y="208"/>
                      <a:pt x="243" y="208"/>
                      <a:pt x="243" y="208"/>
                    </a:cubicBezTo>
                    <a:cubicBezTo>
                      <a:pt x="243" y="208"/>
                      <a:pt x="239" y="213"/>
                      <a:pt x="248" y="213"/>
                    </a:cubicBezTo>
                    <a:cubicBezTo>
                      <a:pt x="257" y="213"/>
                      <a:pt x="264" y="210"/>
                      <a:pt x="269" y="214"/>
                    </a:cubicBezTo>
                    <a:cubicBezTo>
                      <a:pt x="274" y="218"/>
                      <a:pt x="274" y="225"/>
                      <a:pt x="274" y="225"/>
                    </a:cubicBezTo>
                    <a:cubicBezTo>
                      <a:pt x="274" y="225"/>
                      <a:pt x="283" y="219"/>
                      <a:pt x="294" y="227"/>
                    </a:cubicBezTo>
                    <a:cubicBezTo>
                      <a:pt x="305" y="235"/>
                      <a:pt x="296" y="244"/>
                      <a:pt x="296" y="244"/>
                    </a:cubicBezTo>
                    <a:cubicBezTo>
                      <a:pt x="296" y="244"/>
                      <a:pt x="293" y="259"/>
                      <a:pt x="296" y="259"/>
                    </a:cubicBezTo>
                    <a:cubicBezTo>
                      <a:pt x="299" y="259"/>
                      <a:pt x="308" y="257"/>
                      <a:pt x="308" y="257"/>
                    </a:cubicBezTo>
                    <a:cubicBezTo>
                      <a:pt x="313" y="262"/>
                      <a:pt x="313" y="262"/>
                      <a:pt x="313" y="262"/>
                    </a:cubicBezTo>
                    <a:cubicBezTo>
                      <a:pt x="313" y="262"/>
                      <a:pt x="304" y="276"/>
                      <a:pt x="311" y="278"/>
                    </a:cubicBezTo>
                    <a:cubicBezTo>
                      <a:pt x="318" y="280"/>
                      <a:pt x="331" y="277"/>
                      <a:pt x="332" y="284"/>
                    </a:cubicBezTo>
                    <a:cubicBezTo>
                      <a:pt x="333" y="291"/>
                      <a:pt x="334" y="305"/>
                      <a:pt x="334" y="305"/>
                    </a:cubicBezTo>
                    <a:cubicBezTo>
                      <a:pt x="334" y="305"/>
                      <a:pt x="324" y="309"/>
                      <a:pt x="317" y="310"/>
                    </a:cubicBezTo>
                    <a:cubicBezTo>
                      <a:pt x="310" y="311"/>
                      <a:pt x="304" y="303"/>
                      <a:pt x="304" y="303"/>
                    </a:cubicBezTo>
                    <a:cubicBezTo>
                      <a:pt x="304" y="303"/>
                      <a:pt x="287" y="303"/>
                      <a:pt x="288" y="307"/>
                    </a:cubicBezTo>
                    <a:cubicBezTo>
                      <a:pt x="289" y="311"/>
                      <a:pt x="304" y="321"/>
                      <a:pt x="304" y="321"/>
                    </a:cubicBezTo>
                    <a:cubicBezTo>
                      <a:pt x="295" y="330"/>
                      <a:pt x="295" y="330"/>
                      <a:pt x="295" y="330"/>
                    </a:cubicBezTo>
                    <a:cubicBezTo>
                      <a:pt x="295" y="330"/>
                      <a:pt x="279" y="338"/>
                      <a:pt x="279" y="342"/>
                    </a:cubicBezTo>
                    <a:cubicBezTo>
                      <a:pt x="279" y="346"/>
                      <a:pt x="283" y="356"/>
                      <a:pt x="283" y="356"/>
                    </a:cubicBezTo>
                    <a:cubicBezTo>
                      <a:pt x="266" y="359"/>
                      <a:pt x="266" y="359"/>
                      <a:pt x="266" y="359"/>
                    </a:cubicBezTo>
                    <a:cubicBezTo>
                      <a:pt x="263" y="353"/>
                      <a:pt x="264" y="348"/>
                      <a:pt x="264" y="345"/>
                    </a:cubicBezTo>
                    <a:cubicBezTo>
                      <a:pt x="263" y="350"/>
                      <a:pt x="263" y="367"/>
                      <a:pt x="281" y="370"/>
                    </a:cubicBezTo>
                    <a:cubicBezTo>
                      <a:pt x="302" y="373"/>
                      <a:pt x="298" y="359"/>
                      <a:pt x="310" y="360"/>
                    </a:cubicBezTo>
                    <a:cubicBezTo>
                      <a:pt x="319" y="361"/>
                      <a:pt x="323" y="357"/>
                      <a:pt x="324" y="355"/>
                    </a:cubicBezTo>
                    <a:cubicBezTo>
                      <a:pt x="324" y="353"/>
                      <a:pt x="323" y="353"/>
                      <a:pt x="323" y="353"/>
                    </a:cubicBezTo>
                    <a:cubicBezTo>
                      <a:pt x="323" y="353"/>
                      <a:pt x="340" y="346"/>
                      <a:pt x="348" y="340"/>
                    </a:cubicBezTo>
                    <a:cubicBezTo>
                      <a:pt x="357" y="334"/>
                      <a:pt x="370" y="310"/>
                      <a:pt x="370" y="310"/>
                    </a:cubicBezTo>
                    <a:cubicBezTo>
                      <a:pt x="391" y="301"/>
                      <a:pt x="391" y="301"/>
                      <a:pt x="391" y="301"/>
                    </a:cubicBezTo>
                    <a:cubicBezTo>
                      <a:pt x="400" y="290"/>
                      <a:pt x="400" y="290"/>
                      <a:pt x="400" y="290"/>
                    </a:cubicBezTo>
                    <a:cubicBezTo>
                      <a:pt x="411" y="295"/>
                      <a:pt x="411" y="295"/>
                      <a:pt x="411" y="295"/>
                    </a:cubicBezTo>
                    <a:cubicBezTo>
                      <a:pt x="411" y="295"/>
                      <a:pt x="433" y="299"/>
                      <a:pt x="436" y="299"/>
                    </a:cubicBezTo>
                    <a:cubicBezTo>
                      <a:pt x="439" y="299"/>
                      <a:pt x="447" y="293"/>
                      <a:pt x="447" y="293"/>
                    </a:cubicBezTo>
                    <a:cubicBezTo>
                      <a:pt x="435" y="309"/>
                      <a:pt x="435" y="309"/>
                      <a:pt x="435" y="309"/>
                    </a:cubicBezTo>
                    <a:cubicBezTo>
                      <a:pt x="435" y="309"/>
                      <a:pt x="417" y="303"/>
                      <a:pt x="420" y="310"/>
                    </a:cubicBezTo>
                    <a:cubicBezTo>
                      <a:pt x="423" y="317"/>
                      <a:pt x="443" y="322"/>
                      <a:pt x="443" y="322"/>
                    </a:cubicBezTo>
                    <a:cubicBezTo>
                      <a:pt x="475" y="323"/>
                      <a:pt x="475" y="323"/>
                      <a:pt x="475" y="323"/>
                    </a:cubicBezTo>
                    <a:cubicBezTo>
                      <a:pt x="488" y="324"/>
                      <a:pt x="488" y="324"/>
                      <a:pt x="488" y="324"/>
                    </a:cubicBezTo>
                    <a:cubicBezTo>
                      <a:pt x="495" y="335"/>
                      <a:pt x="495" y="335"/>
                      <a:pt x="495" y="335"/>
                    </a:cubicBezTo>
                    <a:cubicBezTo>
                      <a:pt x="495" y="335"/>
                      <a:pt x="449" y="361"/>
                      <a:pt x="452" y="364"/>
                    </a:cubicBezTo>
                    <a:cubicBezTo>
                      <a:pt x="455" y="367"/>
                      <a:pt x="497" y="368"/>
                      <a:pt x="499" y="381"/>
                    </a:cubicBezTo>
                    <a:cubicBezTo>
                      <a:pt x="501" y="395"/>
                      <a:pt x="489" y="409"/>
                      <a:pt x="494" y="411"/>
                    </a:cubicBezTo>
                    <a:cubicBezTo>
                      <a:pt x="500" y="413"/>
                      <a:pt x="521" y="415"/>
                      <a:pt x="521" y="415"/>
                    </a:cubicBezTo>
                    <a:cubicBezTo>
                      <a:pt x="521" y="415"/>
                      <a:pt x="535" y="396"/>
                      <a:pt x="542" y="396"/>
                    </a:cubicBezTo>
                    <a:cubicBezTo>
                      <a:pt x="550" y="396"/>
                      <a:pt x="553" y="402"/>
                      <a:pt x="563" y="396"/>
                    </a:cubicBezTo>
                    <a:cubicBezTo>
                      <a:pt x="573" y="390"/>
                      <a:pt x="571" y="378"/>
                      <a:pt x="578" y="377"/>
                    </a:cubicBezTo>
                    <a:cubicBezTo>
                      <a:pt x="585" y="376"/>
                      <a:pt x="591" y="385"/>
                      <a:pt x="591" y="385"/>
                    </a:cubicBezTo>
                    <a:cubicBezTo>
                      <a:pt x="614" y="381"/>
                      <a:pt x="614" y="381"/>
                      <a:pt x="614" y="381"/>
                    </a:cubicBezTo>
                    <a:cubicBezTo>
                      <a:pt x="616" y="370"/>
                      <a:pt x="616" y="370"/>
                      <a:pt x="616" y="370"/>
                    </a:cubicBezTo>
                    <a:cubicBezTo>
                      <a:pt x="622" y="361"/>
                      <a:pt x="622" y="361"/>
                      <a:pt x="622" y="361"/>
                    </a:cubicBezTo>
                    <a:cubicBezTo>
                      <a:pt x="622" y="361"/>
                      <a:pt x="608" y="355"/>
                      <a:pt x="602" y="361"/>
                    </a:cubicBezTo>
                    <a:cubicBezTo>
                      <a:pt x="596" y="367"/>
                      <a:pt x="572" y="368"/>
                      <a:pt x="572" y="368"/>
                    </a:cubicBezTo>
                    <a:cubicBezTo>
                      <a:pt x="572" y="368"/>
                      <a:pt x="554" y="362"/>
                      <a:pt x="553" y="352"/>
                    </a:cubicBezTo>
                    <a:cubicBezTo>
                      <a:pt x="552" y="342"/>
                      <a:pt x="540" y="343"/>
                      <a:pt x="540" y="343"/>
                    </a:cubicBezTo>
                    <a:cubicBezTo>
                      <a:pt x="528" y="330"/>
                      <a:pt x="528" y="330"/>
                      <a:pt x="528" y="330"/>
                    </a:cubicBezTo>
                    <a:cubicBezTo>
                      <a:pt x="503" y="328"/>
                      <a:pt x="503" y="328"/>
                      <a:pt x="503" y="328"/>
                    </a:cubicBezTo>
                    <a:cubicBezTo>
                      <a:pt x="496" y="320"/>
                      <a:pt x="496" y="320"/>
                      <a:pt x="496" y="320"/>
                    </a:cubicBezTo>
                    <a:cubicBezTo>
                      <a:pt x="512" y="319"/>
                      <a:pt x="512" y="319"/>
                      <a:pt x="512" y="319"/>
                    </a:cubicBezTo>
                    <a:cubicBezTo>
                      <a:pt x="512" y="319"/>
                      <a:pt x="531" y="323"/>
                      <a:pt x="537" y="322"/>
                    </a:cubicBezTo>
                    <a:cubicBezTo>
                      <a:pt x="544" y="320"/>
                      <a:pt x="559" y="308"/>
                      <a:pt x="559" y="308"/>
                    </a:cubicBezTo>
                    <a:cubicBezTo>
                      <a:pt x="565" y="313"/>
                      <a:pt x="565" y="313"/>
                      <a:pt x="565" y="313"/>
                    </a:cubicBezTo>
                    <a:cubicBezTo>
                      <a:pt x="565" y="313"/>
                      <a:pt x="579" y="300"/>
                      <a:pt x="588" y="297"/>
                    </a:cubicBezTo>
                    <a:cubicBezTo>
                      <a:pt x="598" y="294"/>
                      <a:pt x="624" y="293"/>
                      <a:pt x="624" y="293"/>
                    </a:cubicBezTo>
                    <a:cubicBezTo>
                      <a:pt x="652" y="271"/>
                      <a:pt x="652" y="271"/>
                      <a:pt x="652" y="271"/>
                    </a:cubicBezTo>
                    <a:cubicBezTo>
                      <a:pt x="652" y="271"/>
                      <a:pt x="667" y="278"/>
                      <a:pt x="679" y="273"/>
                    </a:cubicBezTo>
                    <a:cubicBezTo>
                      <a:pt x="676" y="248"/>
                      <a:pt x="676" y="248"/>
                      <a:pt x="676" y="248"/>
                    </a:cubicBezTo>
                    <a:cubicBezTo>
                      <a:pt x="676" y="248"/>
                      <a:pt x="689" y="248"/>
                      <a:pt x="692" y="244"/>
                    </a:cubicBezTo>
                    <a:cubicBezTo>
                      <a:pt x="695" y="240"/>
                      <a:pt x="703" y="231"/>
                      <a:pt x="703" y="231"/>
                    </a:cubicBezTo>
                    <a:cubicBezTo>
                      <a:pt x="703" y="231"/>
                      <a:pt x="726" y="233"/>
                      <a:pt x="738" y="229"/>
                    </a:cubicBezTo>
                    <a:cubicBezTo>
                      <a:pt x="750" y="225"/>
                      <a:pt x="742" y="212"/>
                      <a:pt x="741" y="206"/>
                    </a:cubicBezTo>
                    <a:cubicBezTo>
                      <a:pt x="740" y="200"/>
                      <a:pt x="728" y="192"/>
                      <a:pt x="727" y="189"/>
                    </a:cubicBezTo>
                    <a:cubicBezTo>
                      <a:pt x="726" y="186"/>
                      <a:pt x="743" y="188"/>
                      <a:pt x="744" y="182"/>
                    </a:cubicBezTo>
                    <a:cubicBezTo>
                      <a:pt x="745" y="176"/>
                      <a:pt x="728" y="173"/>
                      <a:pt x="728" y="173"/>
                    </a:cubicBezTo>
                    <a:cubicBezTo>
                      <a:pt x="742" y="166"/>
                      <a:pt x="742" y="166"/>
                      <a:pt x="742" y="166"/>
                    </a:cubicBezTo>
                    <a:cubicBezTo>
                      <a:pt x="742" y="166"/>
                      <a:pt x="741" y="159"/>
                      <a:pt x="740" y="149"/>
                    </a:cubicBezTo>
                    <a:cubicBezTo>
                      <a:pt x="739" y="139"/>
                      <a:pt x="722" y="145"/>
                      <a:pt x="722" y="145"/>
                    </a:cubicBezTo>
                    <a:cubicBezTo>
                      <a:pt x="709" y="136"/>
                      <a:pt x="709" y="136"/>
                      <a:pt x="709" y="136"/>
                    </a:cubicBezTo>
                    <a:cubicBezTo>
                      <a:pt x="709" y="136"/>
                      <a:pt x="707" y="130"/>
                      <a:pt x="700" y="128"/>
                    </a:cubicBezTo>
                    <a:cubicBezTo>
                      <a:pt x="693" y="126"/>
                      <a:pt x="679" y="128"/>
                      <a:pt x="679" y="128"/>
                    </a:cubicBezTo>
                    <a:cubicBezTo>
                      <a:pt x="679" y="128"/>
                      <a:pt x="666" y="119"/>
                      <a:pt x="662" y="119"/>
                    </a:cubicBezTo>
                    <a:cubicBezTo>
                      <a:pt x="658" y="119"/>
                      <a:pt x="646" y="125"/>
                      <a:pt x="646" y="125"/>
                    </a:cubicBezTo>
                    <a:cubicBezTo>
                      <a:pt x="646" y="125"/>
                      <a:pt x="643" y="120"/>
                      <a:pt x="637" y="116"/>
                    </a:cubicBezTo>
                    <a:cubicBezTo>
                      <a:pt x="631" y="112"/>
                      <a:pt x="629" y="101"/>
                      <a:pt x="620" y="100"/>
                    </a:cubicBezTo>
                    <a:cubicBezTo>
                      <a:pt x="611" y="99"/>
                      <a:pt x="615" y="109"/>
                      <a:pt x="615" y="109"/>
                    </a:cubicBezTo>
                    <a:cubicBezTo>
                      <a:pt x="615" y="109"/>
                      <a:pt x="606" y="103"/>
                      <a:pt x="595" y="104"/>
                    </a:cubicBezTo>
                    <a:cubicBezTo>
                      <a:pt x="584" y="105"/>
                      <a:pt x="586" y="110"/>
                      <a:pt x="578" y="106"/>
                    </a:cubicBezTo>
                    <a:cubicBezTo>
                      <a:pt x="570" y="102"/>
                      <a:pt x="562" y="98"/>
                      <a:pt x="562" y="98"/>
                    </a:cubicBezTo>
                    <a:cubicBezTo>
                      <a:pt x="544" y="102"/>
                      <a:pt x="544" y="102"/>
                      <a:pt x="544" y="102"/>
                    </a:cubicBezTo>
                    <a:cubicBezTo>
                      <a:pt x="540" y="99"/>
                      <a:pt x="540" y="99"/>
                      <a:pt x="540" y="99"/>
                    </a:cubicBezTo>
                    <a:cubicBezTo>
                      <a:pt x="533" y="70"/>
                      <a:pt x="533" y="70"/>
                      <a:pt x="533" y="70"/>
                    </a:cubicBezTo>
                    <a:cubicBezTo>
                      <a:pt x="505" y="58"/>
                      <a:pt x="505" y="58"/>
                      <a:pt x="505" y="58"/>
                    </a:cubicBezTo>
                    <a:cubicBezTo>
                      <a:pt x="482" y="56"/>
                      <a:pt x="482" y="56"/>
                      <a:pt x="482" y="56"/>
                    </a:cubicBezTo>
                    <a:cubicBezTo>
                      <a:pt x="481" y="45"/>
                      <a:pt x="481" y="45"/>
                      <a:pt x="481" y="45"/>
                    </a:cubicBezTo>
                    <a:cubicBezTo>
                      <a:pt x="476" y="33"/>
                      <a:pt x="476" y="33"/>
                      <a:pt x="476" y="33"/>
                    </a:cubicBezTo>
                    <a:cubicBezTo>
                      <a:pt x="476" y="33"/>
                      <a:pt x="484" y="32"/>
                      <a:pt x="486" y="26"/>
                    </a:cubicBezTo>
                    <a:cubicBezTo>
                      <a:pt x="488" y="20"/>
                      <a:pt x="467" y="14"/>
                      <a:pt x="467" y="14"/>
                    </a:cubicBezTo>
                    <a:cubicBezTo>
                      <a:pt x="461" y="0"/>
                      <a:pt x="461" y="0"/>
                      <a:pt x="461" y="0"/>
                    </a:cubicBezTo>
                    <a:cubicBezTo>
                      <a:pt x="431" y="1"/>
                      <a:pt x="431" y="1"/>
                      <a:pt x="431" y="1"/>
                    </a:cubicBezTo>
                    <a:cubicBezTo>
                      <a:pt x="420" y="6"/>
                      <a:pt x="420" y="6"/>
                      <a:pt x="420" y="6"/>
                    </a:cubicBezTo>
                    <a:cubicBezTo>
                      <a:pt x="402" y="3"/>
                      <a:pt x="402" y="3"/>
                      <a:pt x="402" y="3"/>
                    </a:cubicBezTo>
                    <a:cubicBezTo>
                      <a:pt x="402" y="3"/>
                      <a:pt x="406" y="12"/>
                      <a:pt x="398" y="16"/>
                    </a:cubicBezTo>
                    <a:cubicBezTo>
                      <a:pt x="390" y="20"/>
                      <a:pt x="356" y="12"/>
                      <a:pt x="349" y="12"/>
                    </a:cubicBezTo>
                    <a:cubicBezTo>
                      <a:pt x="342" y="12"/>
                      <a:pt x="326" y="37"/>
                      <a:pt x="326" y="37"/>
                    </a:cubicBezTo>
                    <a:cubicBezTo>
                      <a:pt x="326" y="37"/>
                      <a:pt x="336" y="50"/>
                      <a:pt x="327" y="53"/>
                    </a:cubicBezTo>
                    <a:cubicBezTo>
                      <a:pt x="318" y="56"/>
                      <a:pt x="304" y="47"/>
                      <a:pt x="304" y="47"/>
                    </a:cubicBezTo>
                    <a:cubicBezTo>
                      <a:pt x="304" y="47"/>
                      <a:pt x="293" y="50"/>
                      <a:pt x="285" y="51"/>
                    </a:cubicBezTo>
                    <a:cubicBezTo>
                      <a:pt x="277" y="52"/>
                      <a:pt x="285" y="40"/>
                      <a:pt x="273" y="39"/>
                    </a:cubicBezTo>
                    <a:cubicBezTo>
                      <a:pt x="261" y="38"/>
                      <a:pt x="262" y="48"/>
                      <a:pt x="262" y="48"/>
                    </a:cubicBezTo>
                    <a:cubicBezTo>
                      <a:pt x="252" y="40"/>
                      <a:pt x="252" y="40"/>
                      <a:pt x="252" y="40"/>
                    </a:cubicBezTo>
                    <a:cubicBezTo>
                      <a:pt x="247" y="46"/>
                      <a:pt x="247" y="46"/>
                      <a:pt x="247" y="46"/>
                    </a:cubicBezTo>
                    <a:cubicBezTo>
                      <a:pt x="241" y="41"/>
                      <a:pt x="241" y="41"/>
                      <a:pt x="241" y="41"/>
                    </a:cubicBezTo>
                    <a:cubicBezTo>
                      <a:pt x="231" y="43"/>
                      <a:pt x="231" y="43"/>
                      <a:pt x="231" y="43"/>
                    </a:cubicBezTo>
                    <a:cubicBezTo>
                      <a:pt x="224" y="38"/>
                      <a:pt x="224" y="38"/>
                      <a:pt x="224" y="38"/>
                    </a:cubicBezTo>
                    <a:cubicBezTo>
                      <a:pt x="219" y="45"/>
                      <a:pt x="219" y="45"/>
                      <a:pt x="219" y="45"/>
                    </a:cubicBezTo>
                    <a:cubicBezTo>
                      <a:pt x="207" y="37"/>
                      <a:pt x="207" y="37"/>
                      <a:pt x="207" y="37"/>
                    </a:cubicBezTo>
                    <a:cubicBezTo>
                      <a:pt x="202" y="40"/>
                      <a:pt x="202" y="40"/>
                      <a:pt x="202" y="40"/>
                    </a:cubicBezTo>
                    <a:cubicBezTo>
                      <a:pt x="191" y="31"/>
                      <a:pt x="191" y="31"/>
                      <a:pt x="191" y="31"/>
                    </a:cubicBezTo>
                    <a:cubicBezTo>
                      <a:pt x="172" y="28"/>
                      <a:pt x="172" y="28"/>
                      <a:pt x="172" y="28"/>
                    </a:cubicBezTo>
                    <a:cubicBezTo>
                      <a:pt x="172" y="28"/>
                      <a:pt x="167" y="28"/>
                      <a:pt x="157" y="28"/>
                    </a:cubicBezTo>
                    <a:cubicBezTo>
                      <a:pt x="147" y="28"/>
                      <a:pt x="147" y="20"/>
                      <a:pt x="147" y="20"/>
                    </a:cubicBezTo>
                    <a:cubicBezTo>
                      <a:pt x="147" y="20"/>
                      <a:pt x="120" y="19"/>
                      <a:pt x="117" y="20"/>
                    </a:cubicBezTo>
                    <a:cubicBezTo>
                      <a:pt x="114" y="21"/>
                      <a:pt x="103" y="27"/>
                      <a:pt x="103" y="27"/>
                    </a:cubicBezTo>
                    <a:cubicBezTo>
                      <a:pt x="77" y="27"/>
                      <a:pt x="77" y="27"/>
                      <a:pt x="77" y="27"/>
                    </a:cubicBezTo>
                    <a:cubicBezTo>
                      <a:pt x="77" y="27"/>
                      <a:pt x="76" y="37"/>
                      <a:pt x="68" y="42"/>
                    </a:cubicBezTo>
                    <a:cubicBezTo>
                      <a:pt x="60" y="47"/>
                      <a:pt x="47" y="40"/>
                      <a:pt x="47" y="40"/>
                    </a:cubicBezTo>
                    <a:cubicBezTo>
                      <a:pt x="49" y="53"/>
                      <a:pt x="49" y="53"/>
                      <a:pt x="49" y="53"/>
                    </a:cubicBezTo>
                    <a:cubicBezTo>
                      <a:pt x="49" y="53"/>
                      <a:pt x="57" y="55"/>
                      <a:pt x="60" y="64"/>
                    </a:cubicBezTo>
                    <a:cubicBezTo>
                      <a:pt x="63" y="73"/>
                      <a:pt x="75" y="76"/>
                      <a:pt x="75" y="76"/>
                    </a:cubicBezTo>
                    <a:cubicBezTo>
                      <a:pt x="68" y="84"/>
                      <a:pt x="68" y="84"/>
                      <a:pt x="68" y="84"/>
                    </a:cubicBezTo>
                    <a:cubicBezTo>
                      <a:pt x="68" y="84"/>
                      <a:pt x="74" y="92"/>
                      <a:pt x="76" y="97"/>
                    </a:cubicBezTo>
                    <a:cubicBezTo>
                      <a:pt x="78" y="102"/>
                      <a:pt x="58" y="103"/>
                      <a:pt x="58" y="103"/>
                    </a:cubicBezTo>
                    <a:cubicBezTo>
                      <a:pt x="23" y="138"/>
                      <a:pt x="23" y="138"/>
                      <a:pt x="23" y="138"/>
                    </a:cubicBezTo>
                    <a:cubicBezTo>
                      <a:pt x="23" y="138"/>
                      <a:pt x="23" y="148"/>
                      <a:pt x="22" y="158"/>
                    </a:cubicBezTo>
                    <a:cubicBezTo>
                      <a:pt x="21" y="168"/>
                      <a:pt x="30" y="174"/>
                      <a:pt x="30" y="174"/>
                    </a:cubicBezTo>
                    <a:cubicBezTo>
                      <a:pt x="14" y="173"/>
                      <a:pt x="14" y="173"/>
                      <a:pt x="14" y="173"/>
                    </a:cubicBezTo>
                    <a:cubicBezTo>
                      <a:pt x="14" y="173"/>
                      <a:pt x="13" y="180"/>
                      <a:pt x="11" y="186"/>
                    </a:cubicBezTo>
                    <a:cubicBezTo>
                      <a:pt x="9" y="192"/>
                      <a:pt x="1" y="194"/>
                      <a:pt x="1" y="194"/>
                    </a:cubicBezTo>
                    <a:cubicBezTo>
                      <a:pt x="0" y="202"/>
                      <a:pt x="0" y="202"/>
                      <a:pt x="0" y="202"/>
                    </a:cubicBezTo>
                    <a:cubicBezTo>
                      <a:pt x="8" y="204"/>
                      <a:pt x="10" y="214"/>
                      <a:pt x="16" y="2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49" name="Freeform 270"/>
              <p:cNvSpPr>
                <a:spLocks/>
              </p:cNvSpPr>
              <p:nvPr/>
            </p:nvSpPr>
            <p:spPr bwMode="gray">
              <a:xfrm>
                <a:off x="-4085" y="-17050"/>
                <a:ext cx="903" cy="591"/>
              </a:xfrm>
              <a:custGeom>
                <a:avLst/>
                <a:gdLst>
                  <a:gd name="T0" fmla="*/ 19 w 382"/>
                  <a:gd name="T1" fmla="*/ 225 h 250"/>
                  <a:gd name="T2" fmla="*/ 42 w 382"/>
                  <a:gd name="T3" fmla="*/ 236 h 250"/>
                  <a:gd name="T4" fmla="*/ 77 w 382"/>
                  <a:gd name="T5" fmla="*/ 221 h 250"/>
                  <a:gd name="T6" fmla="*/ 121 w 382"/>
                  <a:gd name="T7" fmla="*/ 214 h 250"/>
                  <a:gd name="T8" fmla="*/ 146 w 382"/>
                  <a:gd name="T9" fmla="*/ 222 h 250"/>
                  <a:gd name="T10" fmla="*/ 176 w 382"/>
                  <a:gd name="T11" fmla="*/ 234 h 250"/>
                  <a:gd name="T12" fmla="*/ 193 w 382"/>
                  <a:gd name="T13" fmla="*/ 239 h 250"/>
                  <a:gd name="T14" fmla="*/ 205 w 382"/>
                  <a:gd name="T15" fmla="*/ 237 h 250"/>
                  <a:gd name="T16" fmla="*/ 221 w 382"/>
                  <a:gd name="T17" fmla="*/ 240 h 250"/>
                  <a:gd name="T18" fmla="*/ 236 w 382"/>
                  <a:gd name="T19" fmla="*/ 242 h 250"/>
                  <a:gd name="T20" fmla="*/ 259 w 382"/>
                  <a:gd name="T21" fmla="*/ 245 h 250"/>
                  <a:gd name="T22" fmla="*/ 301 w 382"/>
                  <a:gd name="T23" fmla="*/ 247 h 250"/>
                  <a:gd name="T24" fmla="*/ 323 w 382"/>
                  <a:gd name="T25" fmla="*/ 206 h 250"/>
                  <a:gd name="T26" fmla="*/ 344 w 382"/>
                  <a:gd name="T27" fmla="*/ 191 h 250"/>
                  <a:gd name="T28" fmla="*/ 328 w 382"/>
                  <a:gd name="T29" fmla="*/ 151 h 250"/>
                  <a:gd name="T30" fmla="*/ 365 w 382"/>
                  <a:gd name="T31" fmla="*/ 155 h 250"/>
                  <a:gd name="T32" fmla="*/ 368 w 382"/>
                  <a:gd name="T33" fmla="*/ 131 h 250"/>
                  <a:gd name="T34" fmla="*/ 340 w 382"/>
                  <a:gd name="T35" fmla="*/ 118 h 250"/>
                  <a:gd name="T36" fmla="*/ 318 w 382"/>
                  <a:gd name="T37" fmla="*/ 96 h 250"/>
                  <a:gd name="T38" fmla="*/ 294 w 382"/>
                  <a:gd name="T39" fmla="*/ 66 h 250"/>
                  <a:gd name="T40" fmla="*/ 290 w 382"/>
                  <a:gd name="T41" fmla="*/ 44 h 250"/>
                  <a:gd name="T42" fmla="*/ 260 w 382"/>
                  <a:gd name="T43" fmla="*/ 9 h 250"/>
                  <a:gd name="T44" fmla="*/ 236 w 382"/>
                  <a:gd name="T45" fmla="*/ 11 h 250"/>
                  <a:gd name="T46" fmla="*/ 204 w 382"/>
                  <a:gd name="T47" fmla="*/ 11 h 250"/>
                  <a:gd name="T48" fmla="*/ 176 w 382"/>
                  <a:gd name="T49" fmla="*/ 0 h 250"/>
                  <a:gd name="T50" fmla="*/ 157 w 382"/>
                  <a:gd name="T51" fmla="*/ 19 h 250"/>
                  <a:gd name="T52" fmla="*/ 119 w 382"/>
                  <a:gd name="T53" fmla="*/ 31 h 250"/>
                  <a:gd name="T54" fmla="*/ 120 w 382"/>
                  <a:gd name="T55" fmla="*/ 52 h 250"/>
                  <a:gd name="T56" fmla="*/ 111 w 382"/>
                  <a:gd name="T57" fmla="*/ 60 h 250"/>
                  <a:gd name="T58" fmla="*/ 98 w 382"/>
                  <a:gd name="T59" fmla="*/ 77 h 250"/>
                  <a:gd name="T60" fmla="*/ 96 w 382"/>
                  <a:gd name="T61" fmla="*/ 104 h 250"/>
                  <a:gd name="T62" fmla="*/ 72 w 382"/>
                  <a:gd name="T63" fmla="*/ 103 h 250"/>
                  <a:gd name="T64" fmla="*/ 60 w 382"/>
                  <a:gd name="T65" fmla="*/ 103 h 250"/>
                  <a:gd name="T66" fmla="*/ 40 w 382"/>
                  <a:gd name="T67" fmla="*/ 113 h 250"/>
                  <a:gd name="T68" fmla="*/ 6 w 382"/>
                  <a:gd name="T69" fmla="*/ 113 h 250"/>
                  <a:gd name="T70" fmla="*/ 25 w 382"/>
                  <a:gd name="T71" fmla="*/ 145 h 250"/>
                  <a:gd name="T72" fmla="*/ 27 w 382"/>
                  <a:gd name="T73" fmla="*/ 173 h 250"/>
                  <a:gd name="T74" fmla="*/ 12 w 382"/>
                  <a:gd name="T75" fmla="*/ 190 h 250"/>
                  <a:gd name="T76" fmla="*/ 20 w 382"/>
                  <a:gd name="T77" fmla="*/ 20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2" h="250">
                    <a:moveTo>
                      <a:pt x="20" y="207"/>
                    </a:moveTo>
                    <a:cubicBezTo>
                      <a:pt x="22" y="211"/>
                      <a:pt x="19" y="225"/>
                      <a:pt x="19" y="225"/>
                    </a:cubicBezTo>
                    <a:cubicBezTo>
                      <a:pt x="22" y="234"/>
                      <a:pt x="22" y="234"/>
                      <a:pt x="22" y="234"/>
                    </a:cubicBezTo>
                    <a:cubicBezTo>
                      <a:pt x="26" y="236"/>
                      <a:pt x="35" y="240"/>
                      <a:pt x="42" y="236"/>
                    </a:cubicBezTo>
                    <a:cubicBezTo>
                      <a:pt x="50" y="231"/>
                      <a:pt x="51" y="221"/>
                      <a:pt x="51" y="221"/>
                    </a:cubicBezTo>
                    <a:cubicBezTo>
                      <a:pt x="77" y="221"/>
                      <a:pt x="77" y="221"/>
                      <a:pt x="77" y="221"/>
                    </a:cubicBezTo>
                    <a:cubicBezTo>
                      <a:pt x="77" y="221"/>
                      <a:pt x="88" y="215"/>
                      <a:pt x="91" y="214"/>
                    </a:cubicBezTo>
                    <a:cubicBezTo>
                      <a:pt x="94" y="213"/>
                      <a:pt x="121" y="214"/>
                      <a:pt x="121" y="214"/>
                    </a:cubicBezTo>
                    <a:cubicBezTo>
                      <a:pt x="121" y="214"/>
                      <a:pt x="121" y="222"/>
                      <a:pt x="131" y="222"/>
                    </a:cubicBezTo>
                    <a:cubicBezTo>
                      <a:pt x="141" y="222"/>
                      <a:pt x="146" y="222"/>
                      <a:pt x="146" y="222"/>
                    </a:cubicBezTo>
                    <a:cubicBezTo>
                      <a:pt x="165" y="225"/>
                      <a:pt x="165" y="225"/>
                      <a:pt x="165" y="225"/>
                    </a:cubicBezTo>
                    <a:cubicBezTo>
                      <a:pt x="176" y="234"/>
                      <a:pt x="176" y="234"/>
                      <a:pt x="176" y="234"/>
                    </a:cubicBezTo>
                    <a:cubicBezTo>
                      <a:pt x="181" y="231"/>
                      <a:pt x="181" y="231"/>
                      <a:pt x="181" y="231"/>
                    </a:cubicBezTo>
                    <a:cubicBezTo>
                      <a:pt x="193" y="239"/>
                      <a:pt x="193" y="239"/>
                      <a:pt x="193" y="239"/>
                    </a:cubicBezTo>
                    <a:cubicBezTo>
                      <a:pt x="198" y="232"/>
                      <a:pt x="198" y="232"/>
                      <a:pt x="198" y="232"/>
                    </a:cubicBezTo>
                    <a:cubicBezTo>
                      <a:pt x="205" y="237"/>
                      <a:pt x="205" y="237"/>
                      <a:pt x="205" y="237"/>
                    </a:cubicBezTo>
                    <a:cubicBezTo>
                      <a:pt x="215" y="235"/>
                      <a:pt x="215" y="235"/>
                      <a:pt x="215" y="235"/>
                    </a:cubicBezTo>
                    <a:cubicBezTo>
                      <a:pt x="221" y="240"/>
                      <a:pt x="221" y="240"/>
                      <a:pt x="221" y="240"/>
                    </a:cubicBezTo>
                    <a:cubicBezTo>
                      <a:pt x="226" y="234"/>
                      <a:pt x="226" y="234"/>
                      <a:pt x="226" y="234"/>
                    </a:cubicBezTo>
                    <a:cubicBezTo>
                      <a:pt x="236" y="242"/>
                      <a:pt x="236" y="242"/>
                      <a:pt x="236" y="242"/>
                    </a:cubicBezTo>
                    <a:cubicBezTo>
                      <a:pt x="236" y="242"/>
                      <a:pt x="235" y="232"/>
                      <a:pt x="247" y="233"/>
                    </a:cubicBezTo>
                    <a:cubicBezTo>
                      <a:pt x="259" y="234"/>
                      <a:pt x="251" y="246"/>
                      <a:pt x="259" y="245"/>
                    </a:cubicBezTo>
                    <a:cubicBezTo>
                      <a:pt x="267" y="244"/>
                      <a:pt x="278" y="241"/>
                      <a:pt x="278" y="241"/>
                    </a:cubicBezTo>
                    <a:cubicBezTo>
                      <a:pt x="278" y="241"/>
                      <a:pt x="292" y="250"/>
                      <a:pt x="301" y="247"/>
                    </a:cubicBezTo>
                    <a:cubicBezTo>
                      <a:pt x="310" y="244"/>
                      <a:pt x="300" y="231"/>
                      <a:pt x="300" y="231"/>
                    </a:cubicBezTo>
                    <a:cubicBezTo>
                      <a:pt x="300" y="231"/>
                      <a:pt x="316" y="206"/>
                      <a:pt x="323" y="206"/>
                    </a:cubicBezTo>
                    <a:cubicBezTo>
                      <a:pt x="326" y="206"/>
                      <a:pt x="336" y="208"/>
                      <a:pt x="347" y="209"/>
                    </a:cubicBezTo>
                    <a:cubicBezTo>
                      <a:pt x="346" y="201"/>
                      <a:pt x="346" y="191"/>
                      <a:pt x="344" y="191"/>
                    </a:cubicBezTo>
                    <a:cubicBezTo>
                      <a:pt x="341" y="190"/>
                      <a:pt x="341" y="176"/>
                      <a:pt x="341" y="176"/>
                    </a:cubicBezTo>
                    <a:cubicBezTo>
                      <a:pt x="341" y="176"/>
                      <a:pt x="314" y="154"/>
                      <a:pt x="328" y="151"/>
                    </a:cubicBezTo>
                    <a:cubicBezTo>
                      <a:pt x="342" y="148"/>
                      <a:pt x="344" y="154"/>
                      <a:pt x="344" y="154"/>
                    </a:cubicBezTo>
                    <a:cubicBezTo>
                      <a:pt x="344" y="154"/>
                      <a:pt x="357" y="162"/>
                      <a:pt x="365" y="155"/>
                    </a:cubicBezTo>
                    <a:cubicBezTo>
                      <a:pt x="373" y="148"/>
                      <a:pt x="382" y="139"/>
                      <a:pt x="382" y="139"/>
                    </a:cubicBezTo>
                    <a:cubicBezTo>
                      <a:pt x="368" y="131"/>
                      <a:pt x="368" y="131"/>
                      <a:pt x="368" y="131"/>
                    </a:cubicBezTo>
                    <a:cubicBezTo>
                      <a:pt x="368" y="131"/>
                      <a:pt x="376" y="122"/>
                      <a:pt x="363" y="119"/>
                    </a:cubicBezTo>
                    <a:cubicBezTo>
                      <a:pt x="350" y="116"/>
                      <a:pt x="340" y="118"/>
                      <a:pt x="340" y="118"/>
                    </a:cubicBezTo>
                    <a:cubicBezTo>
                      <a:pt x="338" y="103"/>
                      <a:pt x="338" y="103"/>
                      <a:pt x="338" y="103"/>
                    </a:cubicBezTo>
                    <a:cubicBezTo>
                      <a:pt x="318" y="96"/>
                      <a:pt x="318" y="96"/>
                      <a:pt x="318" y="96"/>
                    </a:cubicBezTo>
                    <a:cubicBezTo>
                      <a:pt x="318" y="96"/>
                      <a:pt x="315" y="75"/>
                      <a:pt x="307" y="73"/>
                    </a:cubicBezTo>
                    <a:cubicBezTo>
                      <a:pt x="299" y="71"/>
                      <a:pt x="294" y="66"/>
                      <a:pt x="294" y="66"/>
                    </a:cubicBezTo>
                    <a:cubicBezTo>
                      <a:pt x="298" y="54"/>
                      <a:pt x="298" y="54"/>
                      <a:pt x="298" y="54"/>
                    </a:cubicBezTo>
                    <a:cubicBezTo>
                      <a:pt x="290" y="44"/>
                      <a:pt x="290" y="44"/>
                      <a:pt x="290" y="44"/>
                    </a:cubicBezTo>
                    <a:cubicBezTo>
                      <a:pt x="290" y="44"/>
                      <a:pt x="304" y="30"/>
                      <a:pt x="293" y="25"/>
                    </a:cubicBezTo>
                    <a:cubicBezTo>
                      <a:pt x="282" y="20"/>
                      <a:pt x="260" y="9"/>
                      <a:pt x="260" y="9"/>
                    </a:cubicBezTo>
                    <a:cubicBezTo>
                      <a:pt x="238" y="21"/>
                      <a:pt x="238" y="21"/>
                      <a:pt x="238" y="21"/>
                    </a:cubicBezTo>
                    <a:cubicBezTo>
                      <a:pt x="236" y="11"/>
                      <a:pt x="236" y="11"/>
                      <a:pt x="236" y="11"/>
                    </a:cubicBezTo>
                    <a:cubicBezTo>
                      <a:pt x="210" y="5"/>
                      <a:pt x="210" y="5"/>
                      <a:pt x="210" y="5"/>
                    </a:cubicBezTo>
                    <a:cubicBezTo>
                      <a:pt x="204" y="11"/>
                      <a:pt x="204" y="11"/>
                      <a:pt x="204" y="11"/>
                    </a:cubicBezTo>
                    <a:cubicBezTo>
                      <a:pt x="204" y="11"/>
                      <a:pt x="203" y="4"/>
                      <a:pt x="195" y="3"/>
                    </a:cubicBezTo>
                    <a:cubicBezTo>
                      <a:pt x="187" y="2"/>
                      <a:pt x="176" y="0"/>
                      <a:pt x="176" y="0"/>
                    </a:cubicBezTo>
                    <a:cubicBezTo>
                      <a:pt x="176" y="0"/>
                      <a:pt x="162" y="16"/>
                      <a:pt x="162" y="13"/>
                    </a:cubicBezTo>
                    <a:cubicBezTo>
                      <a:pt x="162" y="10"/>
                      <a:pt x="157" y="19"/>
                      <a:pt x="157" y="19"/>
                    </a:cubicBezTo>
                    <a:cubicBezTo>
                      <a:pt x="157" y="19"/>
                      <a:pt x="146" y="13"/>
                      <a:pt x="141" y="13"/>
                    </a:cubicBezTo>
                    <a:cubicBezTo>
                      <a:pt x="136" y="13"/>
                      <a:pt x="121" y="26"/>
                      <a:pt x="119" y="31"/>
                    </a:cubicBezTo>
                    <a:cubicBezTo>
                      <a:pt x="117" y="36"/>
                      <a:pt x="133" y="46"/>
                      <a:pt x="133" y="46"/>
                    </a:cubicBezTo>
                    <a:cubicBezTo>
                      <a:pt x="133" y="46"/>
                      <a:pt x="126" y="52"/>
                      <a:pt x="120" y="52"/>
                    </a:cubicBezTo>
                    <a:cubicBezTo>
                      <a:pt x="114" y="52"/>
                      <a:pt x="107" y="47"/>
                      <a:pt x="107" y="47"/>
                    </a:cubicBezTo>
                    <a:cubicBezTo>
                      <a:pt x="111" y="60"/>
                      <a:pt x="111" y="60"/>
                      <a:pt x="111" y="60"/>
                    </a:cubicBezTo>
                    <a:cubicBezTo>
                      <a:pt x="111" y="60"/>
                      <a:pt x="98" y="55"/>
                      <a:pt x="96" y="62"/>
                    </a:cubicBezTo>
                    <a:cubicBezTo>
                      <a:pt x="94" y="69"/>
                      <a:pt x="98" y="77"/>
                      <a:pt x="98" y="77"/>
                    </a:cubicBezTo>
                    <a:cubicBezTo>
                      <a:pt x="98" y="77"/>
                      <a:pt x="86" y="76"/>
                      <a:pt x="91" y="84"/>
                    </a:cubicBezTo>
                    <a:cubicBezTo>
                      <a:pt x="96" y="92"/>
                      <a:pt x="103" y="103"/>
                      <a:pt x="96" y="104"/>
                    </a:cubicBezTo>
                    <a:cubicBezTo>
                      <a:pt x="89" y="105"/>
                      <a:pt x="100" y="96"/>
                      <a:pt x="90" y="96"/>
                    </a:cubicBezTo>
                    <a:cubicBezTo>
                      <a:pt x="80" y="96"/>
                      <a:pt x="72" y="103"/>
                      <a:pt x="72" y="103"/>
                    </a:cubicBezTo>
                    <a:cubicBezTo>
                      <a:pt x="68" y="111"/>
                      <a:pt x="68" y="111"/>
                      <a:pt x="68" y="111"/>
                    </a:cubicBezTo>
                    <a:cubicBezTo>
                      <a:pt x="60" y="103"/>
                      <a:pt x="60" y="103"/>
                      <a:pt x="60" y="103"/>
                    </a:cubicBezTo>
                    <a:cubicBezTo>
                      <a:pt x="58" y="113"/>
                      <a:pt x="58" y="113"/>
                      <a:pt x="58" y="113"/>
                    </a:cubicBezTo>
                    <a:cubicBezTo>
                      <a:pt x="40" y="113"/>
                      <a:pt x="40" y="113"/>
                      <a:pt x="40" y="113"/>
                    </a:cubicBezTo>
                    <a:cubicBezTo>
                      <a:pt x="40" y="113"/>
                      <a:pt x="38" y="107"/>
                      <a:pt x="30" y="108"/>
                    </a:cubicBezTo>
                    <a:cubicBezTo>
                      <a:pt x="22" y="109"/>
                      <a:pt x="6" y="113"/>
                      <a:pt x="6" y="113"/>
                    </a:cubicBezTo>
                    <a:cubicBezTo>
                      <a:pt x="6" y="113"/>
                      <a:pt x="14" y="126"/>
                      <a:pt x="14" y="131"/>
                    </a:cubicBezTo>
                    <a:cubicBezTo>
                      <a:pt x="14" y="136"/>
                      <a:pt x="25" y="145"/>
                      <a:pt x="25" y="145"/>
                    </a:cubicBezTo>
                    <a:cubicBezTo>
                      <a:pt x="25" y="145"/>
                      <a:pt x="33" y="157"/>
                      <a:pt x="31" y="161"/>
                    </a:cubicBezTo>
                    <a:cubicBezTo>
                      <a:pt x="29" y="165"/>
                      <a:pt x="27" y="173"/>
                      <a:pt x="27" y="173"/>
                    </a:cubicBezTo>
                    <a:cubicBezTo>
                      <a:pt x="13" y="178"/>
                      <a:pt x="13" y="178"/>
                      <a:pt x="13" y="178"/>
                    </a:cubicBezTo>
                    <a:cubicBezTo>
                      <a:pt x="13" y="178"/>
                      <a:pt x="15" y="190"/>
                      <a:pt x="12" y="190"/>
                    </a:cubicBezTo>
                    <a:cubicBezTo>
                      <a:pt x="9" y="190"/>
                      <a:pt x="0" y="188"/>
                      <a:pt x="2" y="194"/>
                    </a:cubicBezTo>
                    <a:cubicBezTo>
                      <a:pt x="4" y="200"/>
                      <a:pt x="18" y="203"/>
                      <a:pt x="20" y="20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0" name="Freeform 271"/>
              <p:cNvSpPr>
                <a:spLocks/>
              </p:cNvSpPr>
              <p:nvPr/>
            </p:nvSpPr>
            <p:spPr bwMode="gray">
              <a:xfrm>
                <a:off x="-4326" y="-17286"/>
                <a:ext cx="676" cy="290"/>
              </a:xfrm>
              <a:custGeom>
                <a:avLst/>
                <a:gdLst>
                  <a:gd name="T0" fmla="*/ 5 w 286"/>
                  <a:gd name="T1" fmla="*/ 97 h 123"/>
                  <a:gd name="T2" fmla="*/ 18 w 286"/>
                  <a:gd name="T3" fmla="*/ 92 h 123"/>
                  <a:gd name="T4" fmla="*/ 51 w 286"/>
                  <a:gd name="T5" fmla="*/ 86 h 123"/>
                  <a:gd name="T6" fmla="*/ 65 w 286"/>
                  <a:gd name="T7" fmla="*/ 83 h 123"/>
                  <a:gd name="T8" fmla="*/ 78 w 286"/>
                  <a:gd name="T9" fmla="*/ 90 h 123"/>
                  <a:gd name="T10" fmla="*/ 86 w 286"/>
                  <a:gd name="T11" fmla="*/ 88 h 123"/>
                  <a:gd name="T12" fmla="*/ 109 w 286"/>
                  <a:gd name="T13" fmla="*/ 94 h 123"/>
                  <a:gd name="T14" fmla="*/ 118 w 286"/>
                  <a:gd name="T15" fmla="*/ 89 h 123"/>
                  <a:gd name="T16" fmla="*/ 133 w 286"/>
                  <a:gd name="T17" fmla="*/ 93 h 123"/>
                  <a:gd name="T18" fmla="*/ 150 w 286"/>
                  <a:gd name="T19" fmla="*/ 85 h 123"/>
                  <a:gd name="T20" fmla="*/ 162 w 286"/>
                  <a:gd name="T21" fmla="*/ 98 h 123"/>
                  <a:gd name="T22" fmla="*/ 189 w 286"/>
                  <a:gd name="T23" fmla="*/ 101 h 123"/>
                  <a:gd name="T24" fmla="*/ 200 w 286"/>
                  <a:gd name="T25" fmla="*/ 111 h 123"/>
                  <a:gd name="T26" fmla="*/ 215 w 286"/>
                  <a:gd name="T27" fmla="*/ 119 h 123"/>
                  <a:gd name="T28" fmla="*/ 227 w 286"/>
                  <a:gd name="T29" fmla="*/ 123 h 123"/>
                  <a:gd name="T30" fmla="*/ 243 w 286"/>
                  <a:gd name="T31" fmla="*/ 113 h 123"/>
                  <a:gd name="T32" fmla="*/ 259 w 286"/>
                  <a:gd name="T33" fmla="*/ 119 h 123"/>
                  <a:gd name="T34" fmla="*/ 264 w 286"/>
                  <a:gd name="T35" fmla="*/ 113 h 123"/>
                  <a:gd name="T36" fmla="*/ 278 w 286"/>
                  <a:gd name="T37" fmla="*/ 100 h 123"/>
                  <a:gd name="T38" fmla="*/ 286 w 286"/>
                  <a:gd name="T39" fmla="*/ 101 h 123"/>
                  <a:gd name="T40" fmla="*/ 280 w 286"/>
                  <a:gd name="T41" fmla="*/ 82 h 123"/>
                  <a:gd name="T42" fmla="*/ 268 w 286"/>
                  <a:gd name="T43" fmla="*/ 65 h 123"/>
                  <a:gd name="T44" fmla="*/ 255 w 286"/>
                  <a:gd name="T45" fmla="*/ 61 h 123"/>
                  <a:gd name="T46" fmla="*/ 256 w 286"/>
                  <a:gd name="T47" fmla="*/ 52 h 123"/>
                  <a:gd name="T48" fmla="*/ 268 w 286"/>
                  <a:gd name="T49" fmla="*/ 45 h 123"/>
                  <a:gd name="T50" fmla="*/ 246 w 286"/>
                  <a:gd name="T51" fmla="*/ 30 h 123"/>
                  <a:gd name="T52" fmla="*/ 238 w 286"/>
                  <a:gd name="T53" fmla="*/ 31 h 123"/>
                  <a:gd name="T54" fmla="*/ 225 w 286"/>
                  <a:gd name="T55" fmla="*/ 26 h 123"/>
                  <a:gd name="T56" fmla="*/ 214 w 286"/>
                  <a:gd name="T57" fmla="*/ 32 h 123"/>
                  <a:gd name="T58" fmla="*/ 194 w 286"/>
                  <a:gd name="T59" fmla="*/ 20 h 123"/>
                  <a:gd name="T60" fmla="*/ 166 w 286"/>
                  <a:gd name="T61" fmla="*/ 3 h 123"/>
                  <a:gd name="T62" fmla="*/ 145 w 286"/>
                  <a:gd name="T63" fmla="*/ 4 h 123"/>
                  <a:gd name="T64" fmla="*/ 124 w 286"/>
                  <a:gd name="T65" fmla="*/ 10 h 123"/>
                  <a:gd name="T66" fmla="*/ 120 w 286"/>
                  <a:gd name="T67" fmla="*/ 10 h 123"/>
                  <a:gd name="T68" fmla="*/ 119 w 286"/>
                  <a:gd name="T69" fmla="*/ 12 h 123"/>
                  <a:gd name="T70" fmla="*/ 123 w 286"/>
                  <a:gd name="T71" fmla="*/ 55 h 123"/>
                  <a:gd name="T72" fmla="*/ 86 w 286"/>
                  <a:gd name="T73" fmla="*/ 52 h 123"/>
                  <a:gd name="T74" fmla="*/ 79 w 286"/>
                  <a:gd name="T75" fmla="*/ 37 h 123"/>
                  <a:gd name="T76" fmla="*/ 56 w 286"/>
                  <a:gd name="T77" fmla="*/ 18 h 123"/>
                  <a:gd name="T78" fmla="*/ 21 w 286"/>
                  <a:gd name="T79" fmla="*/ 30 h 123"/>
                  <a:gd name="T80" fmla="*/ 16 w 286"/>
                  <a:gd name="T81" fmla="*/ 46 h 123"/>
                  <a:gd name="T82" fmla="*/ 0 w 286"/>
                  <a:gd name="T83" fmla="*/ 69 h 123"/>
                  <a:gd name="T84" fmla="*/ 6 w 286"/>
                  <a:gd name="T85" fmla="*/ 104 h 123"/>
                  <a:gd name="T86" fmla="*/ 5 w 286"/>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123">
                    <a:moveTo>
                      <a:pt x="5" y="97"/>
                    </a:moveTo>
                    <a:cubicBezTo>
                      <a:pt x="8" y="95"/>
                      <a:pt x="12" y="93"/>
                      <a:pt x="18" y="92"/>
                    </a:cubicBezTo>
                    <a:cubicBezTo>
                      <a:pt x="38" y="89"/>
                      <a:pt x="45" y="89"/>
                      <a:pt x="51" y="86"/>
                    </a:cubicBezTo>
                    <a:cubicBezTo>
                      <a:pt x="57" y="83"/>
                      <a:pt x="59" y="81"/>
                      <a:pt x="65" y="83"/>
                    </a:cubicBezTo>
                    <a:cubicBezTo>
                      <a:pt x="71" y="85"/>
                      <a:pt x="78" y="90"/>
                      <a:pt x="78" y="90"/>
                    </a:cubicBezTo>
                    <a:cubicBezTo>
                      <a:pt x="78" y="90"/>
                      <a:pt x="83" y="89"/>
                      <a:pt x="86" y="88"/>
                    </a:cubicBezTo>
                    <a:cubicBezTo>
                      <a:pt x="89" y="87"/>
                      <a:pt x="109" y="94"/>
                      <a:pt x="109" y="94"/>
                    </a:cubicBezTo>
                    <a:cubicBezTo>
                      <a:pt x="109" y="94"/>
                      <a:pt x="113" y="89"/>
                      <a:pt x="118" y="89"/>
                    </a:cubicBezTo>
                    <a:cubicBezTo>
                      <a:pt x="123" y="89"/>
                      <a:pt x="125" y="93"/>
                      <a:pt x="133" y="93"/>
                    </a:cubicBezTo>
                    <a:cubicBezTo>
                      <a:pt x="141" y="93"/>
                      <a:pt x="144" y="85"/>
                      <a:pt x="150" y="85"/>
                    </a:cubicBezTo>
                    <a:cubicBezTo>
                      <a:pt x="156" y="85"/>
                      <a:pt x="162" y="98"/>
                      <a:pt x="162" y="98"/>
                    </a:cubicBezTo>
                    <a:cubicBezTo>
                      <a:pt x="162" y="98"/>
                      <a:pt x="183" y="99"/>
                      <a:pt x="189" y="101"/>
                    </a:cubicBezTo>
                    <a:cubicBezTo>
                      <a:pt x="195" y="103"/>
                      <a:pt x="200" y="111"/>
                      <a:pt x="200" y="111"/>
                    </a:cubicBezTo>
                    <a:cubicBezTo>
                      <a:pt x="215" y="119"/>
                      <a:pt x="215" y="119"/>
                      <a:pt x="215" y="119"/>
                    </a:cubicBezTo>
                    <a:cubicBezTo>
                      <a:pt x="227" y="123"/>
                      <a:pt x="227" y="123"/>
                      <a:pt x="227" y="123"/>
                    </a:cubicBezTo>
                    <a:cubicBezTo>
                      <a:pt x="233" y="118"/>
                      <a:pt x="240" y="113"/>
                      <a:pt x="243" y="113"/>
                    </a:cubicBezTo>
                    <a:cubicBezTo>
                      <a:pt x="248" y="113"/>
                      <a:pt x="259" y="119"/>
                      <a:pt x="259" y="119"/>
                    </a:cubicBezTo>
                    <a:cubicBezTo>
                      <a:pt x="259" y="119"/>
                      <a:pt x="264" y="110"/>
                      <a:pt x="264" y="113"/>
                    </a:cubicBezTo>
                    <a:cubicBezTo>
                      <a:pt x="264" y="116"/>
                      <a:pt x="278" y="100"/>
                      <a:pt x="278" y="100"/>
                    </a:cubicBezTo>
                    <a:cubicBezTo>
                      <a:pt x="278" y="100"/>
                      <a:pt x="282" y="101"/>
                      <a:pt x="286" y="101"/>
                    </a:cubicBezTo>
                    <a:cubicBezTo>
                      <a:pt x="286" y="97"/>
                      <a:pt x="286" y="87"/>
                      <a:pt x="280" y="82"/>
                    </a:cubicBezTo>
                    <a:cubicBezTo>
                      <a:pt x="273" y="76"/>
                      <a:pt x="268" y="65"/>
                      <a:pt x="268" y="65"/>
                    </a:cubicBezTo>
                    <a:cubicBezTo>
                      <a:pt x="255" y="61"/>
                      <a:pt x="255" y="61"/>
                      <a:pt x="255" y="61"/>
                    </a:cubicBezTo>
                    <a:cubicBezTo>
                      <a:pt x="256" y="52"/>
                      <a:pt x="256" y="52"/>
                      <a:pt x="256" y="52"/>
                    </a:cubicBezTo>
                    <a:cubicBezTo>
                      <a:pt x="256" y="52"/>
                      <a:pt x="269" y="50"/>
                      <a:pt x="268" y="45"/>
                    </a:cubicBezTo>
                    <a:cubicBezTo>
                      <a:pt x="267" y="40"/>
                      <a:pt x="246" y="30"/>
                      <a:pt x="246" y="30"/>
                    </a:cubicBezTo>
                    <a:cubicBezTo>
                      <a:pt x="238" y="31"/>
                      <a:pt x="238" y="31"/>
                      <a:pt x="238" y="31"/>
                    </a:cubicBezTo>
                    <a:cubicBezTo>
                      <a:pt x="238" y="31"/>
                      <a:pt x="228" y="27"/>
                      <a:pt x="225" y="26"/>
                    </a:cubicBezTo>
                    <a:cubicBezTo>
                      <a:pt x="222" y="25"/>
                      <a:pt x="220" y="32"/>
                      <a:pt x="214" y="32"/>
                    </a:cubicBezTo>
                    <a:cubicBezTo>
                      <a:pt x="208" y="32"/>
                      <a:pt x="205" y="29"/>
                      <a:pt x="194" y="20"/>
                    </a:cubicBezTo>
                    <a:cubicBezTo>
                      <a:pt x="183" y="11"/>
                      <a:pt x="181" y="6"/>
                      <a:pt x="166" y="3"/>
                    </a:cubicBezTo>
                    <a:cubicBezTo>
                      <a:pt x="151" y="0"/>
                      <a:pt x="145" y="4"/>
                      <a:pt x="145" y="4"/>
                    </a:cubicBezTo>
                    <a:cubicBezTo>
                      <a:pt x="124" y="10"/>
                      <a:pt x="124" y="10"/>
                      <a:pt x="124" y="10"/>
                    </a:cubicBezTo>
                    <a:cubicBezTo>
                      <a:pt x="120" y="10"/>
                      <a:pt x="120" y="10"/>
                      <a:pt x="120" y="10"/>
                    </a:cubicBezTo>
                    <a:cubicBezTo>
                      <a:pt x="119" y="12"/>
                      <a:pt x="119" y="12"/>
                      <a:pt x="119" y="12"/>
                    </a:cubicBezTo>
                    <a:cubicBezTo>
                      <a:pt x="119" y="12"/>
                      <a:pt x="136" y="55"/>
                      <a:pt x="123" y="55"/>
                    </a:cubicBezTo>
                    <a:cubicBezTo>
                      <a:pt x="110" y="55"/>
                      <a:pt x="86" y="52"/>
                      <a:pt x="86" y="52"/>
                    </a:cubicBezTo>
                    <a:cubicBezTo>
                      <a:pt x="79" y="37"/>
                      <a:pt x="79" y="37"/>
                      <a:pt x="79" y="37"/>
                    </a:cubicBezTo>
                    <a:cubicBezTo>
                      <a:pt x="56" y="18"/>
                      <a:pt x="56" y="18"/>
                      <a:pt x="56" y="18"/>
                    </a:cubicBezTo>
                    <a:cubicBezTo>
                      <a:pt x="56" y="18"/>
                      <a:pt x="24" y="23"/>
                      <a:pt x="21" y="30"/>
                    </a:cubicBezTo>
                    <a:cubicBezTo>
                      <a:pt x="18" y="37"/>
                      <a:pt x="16" y="46"/>
                      <a:pt x="16" y="46"/>
                    </a:cubicBezTo>
                    <a:cubicBezTo>
                      <a:pt x="16" y="46"/>
                      <a:pt x="0" y="64"/>
                      <a:pt x="0" y="69"/>
                    </a:cubicBezTo>
                    <a:cubicBezTo>
                      <a:pt x="0" y="74"/>
                      <a:pt x="6" y="104"/>
                      <a:pt x="6" y="104"/>
                    </a:cubicBezTo>
                    <a:cubicBezTo>
                      <a:pt x="6" y="104"/>
                      <a:pt x="5" y="101"/>
                      <a:pt x="5" y="9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1" name="Freeform 272"/>
              <p:cNvSpPr>
                <a:spLocks/>
              </p:cNvSpPr>
              <p:nvPr/>
            </p:nvSpPr>
            <p:spPr bwMode="gray">
              <a:xfrm>
                <a:off x="-4463" y="-18626"/>
                <a:ext cx="997" cy="1134"/>
              </a:xfrm>
              <a:custGeom>
                <a:avLst/>
                <a:gdLst>
                  <a:gd name="T0" fmla="*/ 88 w 422"/>
                  <a:gd name="T1" fmla="*/ 64 h 480"/>
                  <a:gd name="T2" fmla="*/ 64 w 422"/>
                  <a:gd name="T3" fmla="*/ 59 h 480"/>
                  <a:gd name="T4" fmla="*/ 40 w 422"/>
                  <a:gd name="T5" fmla="*/ 47 h 480"/>
                  <a:gd name="T6" fmla="*/ 16 w 422"/>
                  <a:gd name="T7" fmla="*/ 36 h 480"/>
                  <a:gd name="T8" fmla="*/ 2 w 422"/>
                  <a:gd name="T9" fmla="*/ 40 h 480"/>
                  <a:gd name="T10" fmla="*/ 17 w 422"/>
                  <a:gd name="T11" fmla="*/ 56 h 480"/>
                  <a:gd name="T12" fmla="*/ 48 w 422"/>
                  <a:gd name="T13" fmla="*/ 72 h 480"/>
                  <a:gd name="T14" fmla="*/ 92 w 422"/>
                  <a:gd name="T15" fmla="*/ 85 h 480"/>
                  <a:gd name="T16" fmla="*/ 103 w 422"/>
                  <a:gd name="T17" fmla="*/ 114 h 480"/>
                  <a:gd name="T18" fmla="*/ 107 w 422"/>
                  <a:gd name="T19" fmla="*/ 132 h 480"/>
                  <a:gd name="T20" fmla="*/ 113 w 422"/>
                  <a:gd name="T21" fmla="*/ 165 h 480"/>
                  <a:gd name="T22" fmla="*/ 138 w 422"/>
                  <a:gd name="T23" fmla="*/ 204 h 480"/>
                  <a:gd name="T24" fmla="*/ 179 w 422"/>
                  <a:gd name="T25" fmla="*/ 217 h 480"/>
                  <a:gd name="T26" fmla="*/ 167 w 422"/>
                  <a:gd name="T27" fmla="*/ 234 h 480"/>
                  <a:gd name="T28" fmla="*/ 119 w 422"/>
                  <a:gd name="T29" fmla="*/ 283 h 480"/>
                  <a:gd name="T30" fmla="*/ 81 w 422"/>
                  <a:gd name="T31" fmla="*/ 309 h 480"/>
                  <a:gd name="T32" fmla="*/ 45 w 422"/>
                  <a:gd name="T33" fmla="*/ 336 h 480"/>
                  <a:gd name="T34" fmla="*/ 49 w 422"/>
                  <a:gd name="T35" fmla="*/ 364 h 480"/>
                  <a:gd name="T36" fmla="*/ 62 w 422"/>
                  <a:gd name="T37" fmla="*/ 393 h 480"/>
                  <a:gd name="T38" fmla="*/ 71 w 422"/>
                  <a:gd name="T39" fmla="*/ 452 h 480"/>
                  <a:gd name="T40" fmla="*/ 114 w 422"/>
                  <a:gd name="T41" fmla="*/ 460 h 480"/>
                  <a:gd name="T42" fmla="*/ 180 w 422"/>
                  <a:gd name="T43" fmla="*/ 475 h 480"/>
                  <a:gd name="T44" fmla="*/ 222 w 422"/>
                  <a:gd name="T45" fmla="*/ 465 h 480"/>
                  <a:gd name="T46" fmla="*/ 304 w 422"/>
                  <a:gd name="T47" fmla="*/ 451 h 480"/>
                  <a:gd name="T48" fmla="*/ 305 w 422"/>
                  <a:gd name="T49" fmla="*/ 441 h 480"/>
                  <a:gd name="T50" fmla="*/ 382 w 422"/>
                  <a:gd name="T51" fmla="*/ 381 h 480"/>
                  <a:gd name="T52" fmla="*/ 421 w 422"/>
                  <a:gd name="T53" fmla="*/ 340 h 480"/>
                  <a:gd name="T54" fmla="*/ 360 w 422"/>
                  <a:gd name="T55" fmla="*/ 295 h 480"/>
                  <a:gd name="T56" fmla="*/ 368 w 422"/>
                  <a:gd name="T57" fmla="*/ 265 h 480"/>
                  <a:gd name="T58" fmla="*/ 359 w 422"/>
                  <a:gd name="T59" fmla="*/ 247 h 480"/>
                  <a:gd name="T60" fmla="*/ 339 w 422"/>
                  <a:gd name="T61" fmla="*/ 228 h 480"/>
                  <a:gd name="T62" fmla="*/ 337 w 422"/>
                  <a:gd name="T63" fmla="*/ 202 h 480"/>
                  <a:gd name="T64" fmla="*/ 312 w 422"/>
                  <a:gd name="T65" fmla="*/ 156 h 480"/>
                  <a:gd name="T66" fmla="*/ 316 w 422"/>
                  <a:gd name="T67" fmla="*/ 133 h 480"/>
                  <a:gd name="T68" fmla="*/ 312 w 422"/>
                  <a:gd name="T69" fmla="*/ 98 h 480"/>
                  <a:gd name="T70" fmla="*/ 275 w 422"/>
                  <a:gd name="T71" fmla="*/ 82 h 480"/>
                  <a:gd name="T72" fmla="*/ 282 w 422"/>
                  <a:gd name="T73" fmla="*/ 62 h 480"/>
                  <a:gd name="T74" fmla="*/ 280 w 422"/>
                  <a:gd name="T75" fmla="*/ 36 h 480"/>
                  <a:gd name="T76" fmla="*/ 271 w 422"/>
                  <a:gd name="T77" fmla="*/ 13 h 480"/>
                  <a:gd name="T78" fmla="*/ 240 w 422"/>
                  <a:gd name="T79" fmla="*/ 1 h 480"/>
                  <a:gd name="T80" fmla="*/ 198 w 422"/>
                  <a:gd name="T81" fmla="*/ 5 h 480"/>
                  <a:gd name="T82" fmla="*/ 173 w 422"/>
                  <a:gd name="T83" fmla="*/ 30 h 480"/>
                  <a:gd name="T84" fmla="*/ 157 w 422"/>
                  <a:gd name="T85" fmla="*/ 50 h 480"/>
                  <a:gd name="T86" fmla="*/ 123 w 422"/>
                  <a:gd name="T87" fmla="*/ 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80">
                    <a:moveTo>
                      <a:pt x="107" y="59"/>
                    </a:moveTo>
                    <a:cubicBezTo>
                      <a:pt x="107" y="59"/>
                      <a:pt x="98" y="67"/>
                      <a:pt x="88" y="64"/>
                    </a:cubicBezTo>
                    <a:cubicBezTo>
                      <a:pt x="78" y="61"/>
                      <a:pt x="78" y="61"/>
                      <a:pt x="78" y="61"/>
                    </a:cubicBezTo>
                    <a:cubicBezTo>
                      <a:pt x="78" y="61"/>
                      <a:pt x="78" y="60"/>
                      <a:pt x="64" y="59"/>
                    </a:cubicBezTo>
                    <a:cubicBezTo>
                      <a:pt x="50" y="58"/>
                      <a:pt x="49" y="48"/>
                      <a:pt x="49" y="48"/>
                    </a:cubicBezTo>
                    <a:cubicBezTo>
                      <a:pt x="40" y="47"/>
                      <a:pt x="40" y="47"/>
                      <a:pt x="40" y="47"/>
                    </a:cubicBezTo>
                    <a:cubicBezTo>
                      <a:pt x="40" y="47"/>
                      <a:pt x="31" y="33"/>
                      <a:pt x="27" y="33"/>
                    </a:cubicBezTo>
                    <a:cubicBezTo>
                      <a:pt x="23" y="33"/>
                      <a:pt x="16" y="36"/>
                      <a:pt x="16" y="36"/>
                    </a:cubicBezTo>
                    <a:cubicBezTo>
                      <a:pt x="14" y="45"/>
                      <a:pt x="14" y="45"/>
                      <a:pt x="14" y="45"/>
                    </a:cubicBezTo>
                    <a:cubicBezTo>
                      <a:pt x="2" y="40"/>
                      <a:pt x="2" y="40"/>
                      <a:pt x="2" y="40"/>
                    </a:cubicBezTo>
                    <a:cubicBezTo>
                      <a:pt x="0" y="45"/>
                      <a:pt x="0" y="45"/>
                      <a:pt x="0" y="45"/>
                    </a:cubicBezTo>
                    <a:cubicBezTo>
                      <a:pt x="0" y="45"/>
                      <a:pt x="7" y="52"/>
                      <a:pt x="17" y="56"/>
                    </a:cubicBezTo>
                    <a:cubicBezTo>
                      <a:pt x="27" y="60"/>
                      <a:pt x="40" y="64"/>
                      <a:pt x="40" y="64"/>
                    </a:cubicBezTo>
                    <a:cubicBezTo>
                      <a:pt x="48" y="72"/>
                      <a:pt x="48" y="72"/>
                      <a:pt x="48" y="72"/>
                    </a:cubicBezTo>
                    <a:cubicBezTo>
                      <a:pt x="70" y="73"/>
                      <a:pt x="70" y="73"/>
                      <a:pt x="70" y="73"/>
                    </a:cubicBezTo>
                    <a:cubicBezTo>
                      <a:pt x="92" y="85"/>
                      <a:pt x="92" y="85"/>
                      <a:pt x="92" y="85"/>
                    </a:cubicBezTo>
                    <a:cubicBezTo>
                      <a:pt x="92" y="85"/>
                      <a:pt x="110" y="90"/>
                      <a:pt x="109" y="95"/>
                    </a:cubicBezTo>
                    <a:cubicBezTo>
                      <a:pt x="108" y="100"/>
                      <a:pt x="103" y="114"/>
                      <a:pt x="103" y="114"/>
                    </a:cubicBezTo>
                    <a:cubicBezTo>
                      <a:pt x="111" y="119"/>
                      <a:pt x="111" y="119"/>
                      <a:pt x="111" y="119"/>
                    </a:cubicBezTo>
                    <a:cubicBezTo>
                      <a:pt x="107" y="132"/>
                      <a:pt x="107" y="132"/>
                      <a:pt x="107" y="132"/>
                    </a:cubicBezTo>
                    <a:cubicBezTo>
                      <a:pt x="124" y="142"/>
                      <a:pt x="124" y="142"/>
                      <a:pt x="124" y="142"/>
                    </a:cubicBezTo>
                    <a:cubicBezTo>
                      <a:pt x="124" y="142"/>
                      <a:pt x="111" y="157"/>
                      <a:pt x="113" y="165"/>
                    </a:cubicBezTo>
                    <a:cubicBezTo>
                      <a:pt x="115" y="173"/>
                      <a:pt x="130" y="183"/>
                      <a:pt x="130" y="183"/>
                    </a:cubicBezTo>
                    <a:cubicBezTo>
                      <a:pt x="138" y="204"/>
                      <a:pt x="138" y="204"/>
                      <a:pt x="138" y="204"/>
                    </a:cubicBezTo>
                    <a:cubicBezTo>
                      <a:pt x="148" y="198"/>
                      <a:pt x="148" y="198"/>
                      <a:pt x="148" y="198"/>
                    </a:cubicBezTo>
                    <a:cubicBezTo>
                      <a:pt x="148" y="198"/>
                      <a:pt x="177" y="205"/>
                      <a:pt x="179" y="217"/>
                    </a:cubicBezTo>
                    <a:cubicBezTo>
                      <a:pt x="181" y="229"/>
                      <a:pt x="182" y="239"/>
                      <a:pt x="182" y="239"/>
                    </a:cubicBezTo>
                    <a:cubicBezTo>
                      <a:pt x="182" y="239"/>
                      <a:pt x="170" y="233"/>
                      <a:pt x="167" y="234"/>
                    </a:cubicBezTo>
                    <a:cubicBezTo>
                      <a:pt x="164" y="235"/>
                      <a:pt x="142" y="260"/>
                      <a:pt x="142" y="260"/>
                    </a:cubicBezTo>
                    <a:cubicBezTo>
                      <a:pt x="119" y="283"/>
                      <a:pt x="119" y="283"/>
                      <a:pt x="119" y="283"/>
                    </a:cubicBezTo>
                    <a:cubicBezTo>
                      <a:pt x="96" y="288"/>
                      <a:pt x="96" y="288"/>
                      <a:pt x="96" y="288"/>
                    </a:cubicBezTo>
                    <a:cubicBezTo>
                      <a:pt x="96" y="288"/>
                      <a:pt x="81" y="300"/>
                      <a:pt x="81" y="309"/>
                    </a:cubicBezTo>
                    <a:cubicBezTo>
                      <a:pt x="81" y="318"/>
                      <a:pt x="61" y="318"/>
                      <a:pt x="61" y="318"/>
                    </a:cubicBezTo>
                    <a:cubicBezTo>
                      <a:pt x="45" y="336"/>
                      <a:pt x="45" y="336"/>
                      <a:pt x="45" y="336"/>
                    </a:cubicBezTo>
                    <a:cubicBezTo>
                      <a:pt x="45" y="336"/>
                      <a:pt x="41" y="348"/>
                      <a:pt x="43" y="352"/>
                    </a:cubicBezTo>
                    <a:cubicBezTo>
                      <a:pt x="45" y="356"/>
                      <a:pt x="49" y="364"/>
                      <a:pt x="49" y="364"/>
                    </a:cubicBezTo>
                    <a:cubicBezTo>
                      <a:pt x="47" y="380"/>
                      <a:pt x="47" y="380"/>
                      <a:pt x="47" y="380"/>
                    </a:cubicBezTo>
                    <a:cubicBezTo>
                      <a:pt x="62" y="393"/>
                      <a:pt x="62" y="393"/>
                      <a:pt x="62" y="393"/>
                    </a:cubicBezTo>
                    <a:cubicBezTo>
                      <a:pt x="62" y="393"/>
                      <a:pt x="52" y="425"/>
                      <a:pt x="56" y="434"/>
                    </a:cubicBezTo>
                    <a:cubicBezTo>
                      <a:pt x="60" y="443"/>
                      <a:pt x="71" y="452"/>
                      <a:pt x="71" y="452"/>
                    </a:cubicBezTo>
                    <a:cubicBezTo>
                      <a:pt x="86" y="463"/>
                      <a:pt x="86" y="463"/>
                      <a:pt x="86" y="463"/>
                    </a:cubicBezTo>
                    <a:cubicBezTo>
                      <a:pt x="114" y="460"/>
                      <a:pt x="114" y="460"/>
                      <a:pt x="114" y="460"/>
                    </a:cubicBezTo>
                    <a:cubicBezTo>
                      <a:pt x="114" y="460"/>
                      <a:pt x="105" y="476"/>
                      <a:pt x="125" y="478"/>
                    </a:cubicBezTo>
                    <a:cubicBezTo>
                      <a:pt x="145" y="480"/>
                      <a:pt x="180" y="475"/>
                      <a:pt x="180" y="475"/>
                    </a:cubicBezTo>
                    <a:cubicBezTo>
                      <a:pt x="199" y="465"/>
                      <a:pt x="199" y="465"/>
                      <a:pt x="199" y="465"/>
                    </a:cubicBezTo>
                    <a:cubicBezTo>
                      <a:pt x="222" y="465"/>
                      <a:pt x="222" y="465"/>
                      <a:pt x="222" y="465"/>
                    </a:cubicBezTo>
                    <a:cubicBezTo>
                      <a:pt x="255" y="448"/>
                      <a:pt x="255" y="448"/>
                      <a:pt x="255" y="448"/>
                    </a:cubicBezTo>
                    <a:cubicBezTo>
                      <a:pt x="304" y="451"/>
                      <a:pt x="304" y="451"/>
                      <a:pt x="304" y="451"/>
                    </a:cubicBezTo>
                    <a:cubicBezTo>
                      <a:pt x="309" y="448"/>
                      <a:pt x="309" y="448"/>
                      <a:pt x="309" y="448"/>
                    </a:cubicBezTo>
                    <a:cubicBezTo>
                      <a:pt x="305" y="441"/>
                      <a:pt x="305" y="441"/>
                      <a:pt x="305" y="441"/>
                    </a:cubicBezTo>
                    <a:cubicBezTo>
                      <a:pt x="305" y="441"/>
                      <a:pt x="346" y="417"/>
                      <a:pt x="350" y="412"/>
                    </a:cubicBezTo>
                    <a:cubicBezTo>
                      <a:pt x="354" y="407"/>
                      <a:pt x="382" y="381"/>
                      <a:pt x="382" y="381"/>
                    </a:cubicBezTo>
                    <a:cubicBezTo>
                      <a:pt x="382" y="381"/>
                      <a:pt x="403" y="369"/>
                      <a:pt x="407" y="362"/>
                    </a:cubicBezTo>
                    <a:cubicBezTo>
                      <a:pt x="411" y="355"/>
                      <a:pt x="420" y="348"/>
                      <a:pt x="421" y="340"/>
                    </a:cubicBezTo>
                    <a:cubicBezTo>
                      <a:pt x="422" y="332"/>
                      <a:pt x="399" y="313"/>
                      <a:pt x="399" y="313"/>
                    </a:cubicBezTo>
                    <a:cubicBezTo>
                      <a:pt x="360" y="295"/>
                      <a:pt x="360" y="295"/>
                      <a:pt x="360" y="295"/>
                    </a:cubicBezTo>
                    <a:cubicBezTo>
                      <a:pt x="360" y="295"/>
                      <a:pt x="381" y="281"/>
                      <a:pt x="380" y="277"/>
                    </a:cubicBezTo>
                    <a:cubicBezTo>
                      <a:pt x="379" y="273"/>
                      <a:pt x="368" y="265"/>
                      <a:pt x="368" y="265"/>
                    </a:cubicBezTo>
                    <a:cubicBezTo>
                      <a:pt x="353" y="262"/>
                      <a:pt x="353" y="262"/>
                      <a:pt x="353" y="262"/>
                    </a:cubicBezTo>
                    <a:cubicBezTo>
                      <a:pt x="353" y="262"/>
                      <a:pt x="360" y="251"/>
                      <a:pt x="359" y="247"/>
                    </a:cubicBezTo>
                    <a:cubicBezTo>
                      <a:pt x="358" y="243"/>
                      <a:pt x="339" y="238"/>
                      <a:pt x="339" y="238"/>
                    </a:cubicBezTo>
                    <a:cubicBezTo>
                      <a:pt x="339" y="228"/>
                      <a:pt x="339" y="228"/>
                      <a:pt x="339" y="228"/>
                    </a:cubicBezTo>
                    <a:cubicBezTo>
                      <a:pt x="332" y="222"/>
                      <a:pt x="332" y="222"/>
                      <a:pt x="332" y="222"/>
                    </a:cubicBezTo>
                    <a:cubicBezTo>
                      <a:pt x="337" y="202"/>
                      <a:pt x="337" y="202"/>
                      <a:pt x="337" y="202"/>
                    </a:cubicBezTo>
                    <a:cubicBezTo>
                      <a:pt x="337" y="202"/>
                      <a:pt x="365" y="208"/>
                      <a:pt x="359" y="198"/>
                    </a:cubicBezTo>
                    <a:cubicBezTo>
                      <a:pt x="353" y="188"/>
                      <a:pt x="312" y="156"/>
                      <a:pt x="312" y="156"/>
                    </a:cubicBezTo>
                    <a:cubicBezTo>
                      <a:pt x="299" y="145"/>
                      <a:pt x="299" y="145"/>
                      <a:pt x="299" y="145"/>
                    </a:cubicBezTo>
                    <a:cubicBezTo>
                      <a:pt x="299" y="145"/>
                      <a:pt x="316" y="138"/>
                      <a:pt x="316" y="133"/>
                    </a:cubicBezTo>
                    <a:cubicBezTo>
                      <a:pt x="316" y="128"/>
                      <a:pt x="340" y="126"/>
                      <a:pt x="331" y="116"/>
                    </a:cubicBezTo>
                    <a:cubicBezTo>
                      <a:pt x="322" y="106"/>
                      <a:pt x="316" y="103"/>
                      <a:pt x="312" y="98"/>
                    </a:cubicBezTo>
                    <a:cubicBezTo>
                      <a:pt x="308" y="93"/>
                      <a:pt x="303" y="86"/>
                      <a:pt x="297" y="86"/>
                    </a:cubicBezTo>
                    <a:cubicBezTo>
                      <a:pt x="291" y="86"/>
                      <a:pt x="277" y="94"/>
                      <a:pt x="275" y="82"/>
                    </a:cubicBezTo>
                    <a:cubicBezTo>
                      <a:pt x="273" y="70"/>
                      <a:pt x="270" y="67"/>
                      <a:pt x="270" y="67"/>
                    </a:cubicBezTo>
                    <a:cubicBezTo>
                      <a:pt x="270" y="67"/>
                      <a:pt x="283" y="65"/>
                      <a:pt x="282" y="62"/>
                    </a:cubicBezTo>
                    <a:cubicBezTo>
                      <a:pt x="281" y="59"/>
                      <a:pt x="277" y="53"/>
                      <a:pt x="277" y="53"/>
                    </a:cubicBezTo>
                    <a:cubicBezTo>
                      <a:pt x="280" y="36"/>
                      <a:pt x="280" y="36"/>
                      <a:pt x="280" y="36"/>
                    </a:cubicBezTo>
                    <a:cubicBezTo>
                      <a:pt x="280" y="36"/>
                      <a:pt x="293" y="48"/>
                      <a:pt x="289" y="31"/>
                    </a:cubicBezTo>
                    <a:cubicBezTo>
                      <a:pt x="285" y="14"/>
                      <a:pt x="271" y="13"/>
                      <a:pt x="271" y="13"/>
                    </a:cubicBezTo>
                    <a:cubicBezTo>
                      <a:pt x="248" y="8"/>
                      <a:pt x="248" y="8"/>
                      <a:pt x="248" y="8"/>
                    </a:cubicBezTo>
                    <a:cubicBezTo>
                      <a:pt x="248" y="8"/>
                      <a:pt x="255" y="2"/>
                      <a:pt x="240" y="1"/>
                    </a:cubicBezTo>
                    <a:cubicBezTo>
                      <a:pt x="225" y="0"/>
                      <a:pt x="214" y="7"/>
                      <a:pt x="214" y="7"/>
                    </a:cubicBezTo>
                    <a:cubicBezTo>
                      <a:pt x="214" y="7"/>
                      <a:pt x="203" y="6"/>
                      <a:pt x="198" y="5"/>
                    </a:cubicBezTo>
                    <a:cubicBezTo>
                      <a:pt x="193" y="4"/>
                      <a:pt x="176" y="13"/>
                      <a:pt x="176" y="13"/>
                    </a:cubicBezTo>
                    <a:cubicBezTo>
                      <a:pt x="176" y="13"/>
                      <a:pt x="172" y="26"/>
                      <a:pt x="173" y="30"/>
                    </a:cubicBezTo>
                    <a:cubicBezTo>
                      <a:pt x="174" y="34"/>
                      <a:pt x="173" y="50"/>
                      <a:pt x="173" y="50"/>
                    </a:cubicBezTo>
                    <a:cubicBezTo>
                      <a:pt x="173" y="50"/>
                      <a:pt x="164" y="45"/>
                      <a:pt x="157" y="50"/>
                    </a:cubicBezTo>
                    <a:cubicBezTo>
                      <a:pt x="150" y="55"/>
                      <a:pt x="156" y="65"/>
                      <a:pt x="148" y="65"/>
                    </a:cubicBezTo>
                    <a:cubicBezTo>
                      <a:pt x="140" y="65"/>
                      <a:pt x="128" y="57"/>
                      <a:pt x="123" y="56"/>
                    </a:cubicBezTo>
                    <a:cubicBezTo>
                      <a:pt x="118" y="55"/>
                      <a:pt x="107" y="59"/>
                      <a:pt x="107" y="5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2" name="Freeform 273"/>
              <p:cNvSpPr>
                <a:spLocks/>
              </p:cNvSpPr>
              <p:nvPr/>
            </p:nvSpPr>
            <p:spPr bwMode="gray">
              <a:xfrm>
                <a:off x="-2682" y="-14107"/>
                <a:ext cx="76" cy="166"/>
              </a:xfrm>
              <a:custGeom>
                <a:avLst/>
                <a:gdLst>
                  <a:gd name="T0" fmla="*/ 21 w 32"/>
                  <a:gd name="T1" fmla="*/ 54 h 70"/>
                  <a:gd name="T2" fmla="*/ 27 w 32"/>
                  <a:gd name="T3" fmla="*/ 56 h 70"/>
                  <a:gd name="T4" fmla="*/ 32 w 32"/>
                  <a:gd name="T5" fmla="*/ 47 h 70"/>
                  <a:gd name="T6" fmla="*/ 31 w 32"/>
                  <a:gd name="T7" fmla="*/ 1 h 70"/>
                  <a:gd name="T8" fmla="*/ 13 w 32"/>
                  <a:gd name="T9" fmla="*/ 2 h 70"/>
                  <a:gd name="T10" fmla="*/ 6 w 32"/>
                  <a:gd name="T11" fmla="*/ 21 h 70"/>
                  <a:gd name="T12" fmla="*/ 6 w 32"/>
                  <a:gd name="T13" fmla="*/ 40 h 70"/>
                  <a:gd name="T14" fmla="*/ 7 w 32"/>
                  <a:gd name="T15" fmla="*/ 62 h 70"/>
                  <a:gd name="T16" fmla="*/ 21 w 32"/>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0">
                    <a:moveTo>
                      <a:pt x="21" y="54"/>
                    </a:moveTo>
                    <a:cubicBezTo>
                      <a:pt x="22" y="53"/>
                      <a:pt x="24" y="54"/>
                      <a:pt x="27" y="56"/>
                    </a:cubicBezTo>
                    <a:cubicBezTo>
                      <a:pt x="29" y="51"/>
                      <a:pt x="32" y="47"/>
                      <a:pt x="32" y="47"/>
                    </a:cubicBezTo>
                    <a:cubicBezTo>
                      <a:pt x="31" y="1"/>
                      <a:pt x="31" y="1"/>
                      <a:pt x="31" y="1"/>
                    </a:cubicBezTo>
                    <a:cubicBezTo>
                      <a:pt x="26" y="0"/>
                      <a:pt x="17" y="0"/>
                      <a:pt x="13" y="2"/>
                    </a:cubicBezTo>
                    <a:cubicBezTo>
                      <a:pt x="7" y="6"/>
                      <a:pt x="6" y="21"/>
                      <a:pt x="6" y="21"/>
                    </a:cubicBezTo>
                    <a:cubicBezTo>
                      <a:pt x="6" y="21"/>
                      <a:pt x="7" y="34"/>
                      <a:pt x="6" y="40"/>
                    </a:cubicBezTo>
                    <a:cubicBezTo>
                      <a:pt x="5" y="46"/>
                      <a:pt x="0" y="54"/>
                      <a:pt x="7" y="62"/>
                    </a:cubicBezTo>
                    <a:cubicBezTo>
                      <a:pt x="13" y="70"/>
                      <a:pt x="18" y="55"/>
                      <a:pt x="21" y="5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3" name="Freeform 274"/>
              <p:cNvSpPr>
                <a:spLocks/>
              </p:cNvSpPr>
              <p:nvPr/>
            </p:nvSpPr>
            <p:spPr bwMode="gray">
              <a:xfrm>
                <a:off x="-2646" y="-14215"/>
                <a:ext cx="439" cy="557"/>
              </a:xfrm>
              <a:custGeom>
                <a:avLst/>
                <a:gdLst>
                  <a:gd name="T0" fmla="*/ 169 w 186"/>
                  <a:gd name="T1" fmla="*/ 44 h 236"/>
                  <a:gd name="T2" fmla="*/ 169 w 186"/>
                  <a:gd name="T3" fmla="*/ 30 h 236"/>
                  <a:gd name="T4" fmla="*/ 157 w 186"/>
                  <a:gd name="T5" fmla="*/ 0 h 236"/>
                  <a:gd name="T6" fmla="*/ 73 w 186"/>
                  <a:gd name="T7" fmla="*/ 57 h 236"/>
                  <a:gd name="T8" fmla="*/ 45 w 186"/>
                  <a:gd name="T9" fmla="*/ 45 h 236"/>
                  <a:gd name="T10" fmla="*/ 23 w 186"/>
                  <a:gd name="T11" fmla="*/ 33 h 236"/>
                  <a:gd name="T12" fmla="*/ 19 w 186"/>
                  <a:gd name="T13" fmla="*/ 36 h 236"/>
                  <a:gd name="T14" fmla="*/ 16 w 186"/>
                  <a:gd name="T15" fmla="*/ 45 h 236"/>
                  <a:gd name="T16" fmla="*/ 17 w 186"/>
                  <a:gd name="T17" fmla="*/ 93 h 236"/>
                  <a:gd name="T18" fmla="*/ 10 w 186"/>
                  <a:gd name="T19" fmla="*/ 107 h 236"/>
                  <a:gd name="T20" fmla="*/ 16 w 186"/>
                  <a:gd name="T21" fmla="*/ 115 h 236"/>
                  <a:gd name="T22" fmla="*/ 15 w 186"/>
                  <a:gd name="T23" fmla="*/ 134 h 236"/>
                  <a:gd name="T24" fmla="*/ 4 w 186"/>
                  <a:gd name="T25" fmla="*/ 158 h 236"/>
                  <a:gd name="T26" fmla="*/ 0 w 186"/>
                  <a:gd name="T27" fmla="*/ 211 h 236"/>
                  <a:gd name="T28" fmla="*/ 2 w 186"/>
                  <a:gd name="T29" fmla="*/ 217 h 236"/>
                  <a:gd name="T30" fmla="*/ 3 w 186"/>
                  <a:gd name="T31" fmla="*/ 217 h 236"/>
                  <a:gd name="T32" fmla="*/ 55 w 186"/>
                  <a:gd name="T33" fmla="*/ 225 h 236"/>
                  <a:gd name="T34" fmla="*/ 77 w 186"/>
                  <a:gd name="T35" fmla="*/ 185 h 236"/>
                  <a:gd name="T36" fmla="*/ 108 w 186"/>
                  <a:gd name="T37" fmla="*/ 180 h 236"/>
                  <a:gd name="T38" fmla="*/ 122 w 186"/>
                  <a:gd name="T39" fmla="*/ 147 h 236"/>
                  <a:gd name="T40" fmla="*/ 96 w 186"/>
                  <a:gd name="T41" fmla="*/ 108 h 236"/>
                  <a:gd name="T42" fmla="*/ 64 w 186"/>
                  <a:gd name="T43" fmla="*/ 100 h 236"/>
                  <a:gd name="T44" fmla="*/ 96 w 186"/>
                  <a:gd name="T45" fmla="*/ 94 h 236"/>
                  <a:gd name="T46" fmla="*/ 124 w 186"/>
                  <a:gd name="T47" fmla="*/ 94 h 236"/>
                  <a:gd name="T48" fmla="*/ 132 w 186"/>
                  <a:gd name="T49" fmla="*/ 80 h 236"/>
                  <a:gd name="T50" fmla="*/ 166 w 186"/>
                  <a:gd name="T51" fmla="*/ 76 h 236"/>
                  <a:gd name="T52" fmla="*/ 185 w 186"/>
                  <a:gd name="T53" fmla="*/ 62 h 236"/>
                  <a:gd name="T54" fmla="*/ 186 w 186"/>
                  <a:gd name="T55" fmla="*/ 53 h 236"/>
                  <a:gd name="T56" fmla="*/ 169 w 186"/>
                  <a:gd name="T57"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6">
                    <a:moveTo>
                      <a:pt x="169" y="44"/>
                    </a:moveTo>
                    <a:cubicBezTo>
                      <a:pt x="169" y="30"/>
                      <a:pt x="169" y="30"/>
                      <a:pt x="169" y="30"/>
                    </a:cubicBezTo>
                    <a:cubicBezTo>
                      <a:pt x="157" y="0"/>
                      <a:pt x="157" y="0"/>
                      <a:pt x="157" y="0"/>
                    </a:cubicBezTo>
                    <a:cubicBezTo>
                      <a:pt x="154" y="2"/>
                      <a:pt x="94" y="57"/>
                      <a:pt x="73" y="57"/>
                    </a:cubicBezTo>
                    <a:cubicBezTo>
                      <a:pt x="52" y="57"/>
                      <a:pt x="45" y="45"/>
                      <a:pt x="45" y="45"/>
                    </a:cubicBezTo>
                    <a:cubicBezTo>
                      <a:pt x="23" y="33"/>
                      <a:pt x="23" y="33"/>
                      <a:pt x="23" y="33"/>
                    </a:cubicBezTo>
                    <a:cubicBezTo>
                      <a:pt x="19" y="36"/>
                      <a:pt x="19" y="36"/>
                      <a:pt x="19" y="36"/>
                    </a:cubicBezTo>
                    <a:cubicBezTo>
                      <a:pt x="16" y="45"/>
                      <a:pt x="16" y="45"/>
                      <a:pt x="16" y="45"/>
                    </a:cubicBezTo>
                    <a:cubicBezTo>
                      <a:pt x="17" y="93"/>
                      <a:pt x="17" y="93"/>
                      <a:pt x="17" y="93"/>
                    </a:cubicBezTo>
                    <a:cubicBezTo>
                      <a:pt x="17" y="93"/>
                      <a:pt x="10" y="103"/>
                      <a:pt x="10" y="107"/>
                    </a:cubicBezTo>
                    <a:cubicBezTo>
                      <a:pt x="10" y="111"/>
                      <a:pt x="12" y="111"/>
                      <a:pt x="16" y="115"/>
                    </a:cubicBezTo>
                    <a:cubicBezTo>
                      <a:pt x="20" y="119"/>
                      <a:pt x="18" y="127"/>
                      <a:pt x="15" y="134"/>
                    </a:cubicBezTo>
                    <a:cubicBezTo>
                      <a:pt x="12" y="141"/>
                      <a:pt x="4" y="146"/>
                      <a:pt x="4" y="158"/>
                    </a:cubicBezTo>
                    <a:cubicBezTo>
                      <a:pt x="4" y="170"/>
                      <a:pt x="0" y="211"/>
                      <a:pt x="0" y="211"/>
                    </a:cubicBezTo>
                    <a:cubicBezTo>
                      <a:pt x="2" y="217"/>
                      <a:pt x="2" y="217"/>
                      <a:pt x="2" y="217"/>
                    </a:cubicBezTo>
                    <a:cubicBezTo>
                      <a:pt x="2" y="217"/>
                      <a:pt x="3" y="217"/>
                      <a:pt x="3" y="217"/>
                    </a:cubicBezTo>
                    <a:cubicBezTo>
                      <a:pt x="10" y="216"/>
                      <a:pt x="41" y="236"/>
                      <a:pt x="55" y="225"/>
                    </a:cubicBezTo>
                    <a:cubicBezTo>
                      <a:pt x="69" y="214"/>
                      <a:pt x="71" y="187"/>
                      <a:pt x="77" y="185"/>
                    </a:cubicBezTo>
                    <a:cubicBezTo>
                      <a:pt x="83" y="183"/>
                      <a:pt x="100" y="187"/>
                      <a:pt x="108" y="180"/>
                    </a:cubicBezTo>
                    <a:cubicBezTo>
                      <a:pt x="116" y="173"/>
                      <a:pt x="122" y="147"/>
                      <a:pt x="122" y="147"/>
                    </a:cubicBezTo>
                    <a:cubicBezTo>
                      <a:pt x="122" y="147"/>
                      <a:pt x="103" y="112"/>
                      <a:pt x="96" y="108"/>
                    </a:cubicBezTo>
                    <a:cubicBezTo>
                      <a:pt x="89" y="104"/>
                      <a:pt x="57" y="107"/>
                      <a:pt x="64" y="100"/>
                    </a:cubicBezTo>
                    <a:cubicBezTo>
                      <a:pt x="71" y="93"/>
                      <a:pt x="96" y="94"/>
                      <a:pt x="96" y="94"/>
                    </a:cubicBezTo>
                    <a:cubicBezTo>
                      <a:pt x="124" y="94"/>
                      <a:pt x="124" y="94"/>
                      <a:pt x="124" y="94"/>
                    </a:cubicBezTo>
                    <a:cubicBezTo>
                      <a:pt x="132" y="80"/>
                      <a:pt x="132" y="80"/>
                      <a:pt x="132" y="80"/>
                    </a:cubicBezTo>
                    <a:cubicBezTo>
                      <a:pt x="132" y="80"/>
                      <a:pt x="160" y="82"/>
                      <a:pt x="166" y="76"/>
                    </a:cubicBezTo>
                    <a:cubicBezTo>
                      <a:pt x="172" y="70"/>
                      <a:pt x="185" y="62"/>
                      <a:pt x="185" y="62"/>
                    </a:cubicBezTo>
                    <a:cubicBezTo>
                      <a:pt x="186" y="53"/>
                      <a:pt x="186" y="53"/>
                      <a:pt x="186" y="53"/>
                    </a:cubicBezTo>
                    <a:lnTo>
                      <a:pt x="169" y="4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4" name="Freeform 275"/>
              <p:cNvSpPr>
                <a:spLocks/>
              </p:cNvSpPr>
              <p:nvPr/>
            </p:nvSpPr>
            <p:spPr bwMode="gray">
              <a:xfrm>
                <a:off x="-2743" y="-14227"/>
                <a:ext cx="158" cy="510"/>
              </a:xfrm>
              <a:custGeom>
                <a:avLst/>
                <a:gdLst>
                  <a:gd name="T0" fmla="*/ 0 w 67"/>
                  <a:gd name="T1" fmla="*/ 113 h 216"/>
                  <a:gd name="T2" fmla="*/ 36 w 67"/>
                  <a:gd name="T3" fmla="*/ 206 h 216"/>
                  <a:gd name="T4" fmla="*/ 41 w 67"/>
                  <a:gd name="T5" fmla="*/ 216 h 216"/>
                  <a:gd name="T6" fmla="*/ 45 w 67"/>
                  <a:gd name="T7" fmla="*/ 163 h 216"/>
                  <a:gd name="T8" fmla="*/ 56 w 67"/>
                  <a:gd name="T9" fmla="*/ 139 h 216"/>
                  <a:gd name="T10" fmla="*/ 57 w 67"/>
                  <a:gd name="T11" fmla="*/ 120 h 216"/>
                  <a:gd name="T12" fmla="*/ 51 w 67"/>
                  <a:gd name="T13" fmla="*/ 112 h 216"/>
                  <a:gd name="T14" fmla="*/ 53 w 67"/>
                  <a:gd name="T15" fmla="*/ 107 h 216"/>
                  <a:gd name="T16" fmla="*/ 47 w 67"/>
                  <a:gd name="T17" fmla="*/ 105 h 216"/>
                  <a:gd name="T18" fmla="*/ 33 w 67"/>
                  <a:gd name="T19" fmla="*/ 113 h 216"/>
                  <a:gd name="T20" fmla="*/ 32 w 67"/>
                  <a:gd name="T21" fmla="*/ 91 h 216"/>
                  <a:gd name="T22" fmla="*/ 32 w 67"/>
                  <a:gd name="T23" fmla="*/ 72 h 216"/>
                  <a:gd name="T24" fmla="*/ 39 w 67"/>
                  <a:gd name="T25" fmla="*/ 53 h 216"/>
                  <a:gd name="T26" fmla="*/ 57 w 67"/>
                  <a:gd name="T27" fmla="*/ 52 h 216"/>
                  <a:gd name="T28" fmla="*/ 57 w 67"/>
                  <a:gd name="T29" fmla="*/ 50 h 216"/>
                  <a:gd name="T30" fmla="*/ 60 w 67"/>
                  <a:gd name="T31" fmla="*/ 41 h 216"/>
                  <a:gd name="T32" fmla="*/ 57 w 67"/>
                  <a:gd name="T33" fmla="*/ 11 h 216"/>
                  <a:gd name="T34" fmla="*/ 67 w 67"/>
                  <a:gd name="T35" fmla="*/ 0 h 216"/>
                  <a:gd name="T36" fmla="*/ 52 w 67"/>
                  <a:gd name="T37" fmla="*/ 3 h 216"/>
                  <a:gd name="T38" fmla="*/ 48 w 67"/>
                  <a:gd name="T39" fmla="*/ 20 h 216"/>
                  <a:gd name="T40" fmla="*/ 34 w 67"/>
                  <a:gd name="T41" fmla="*/ 21 h 216"/>
                  <a:gd name="T42" fmla="*/ 27 w 67"/>
                  <a:gd name="T43" fmla="*/ 34 h 216"/>
                  <a:gd name="T44" fmla="*/ 22 w 67"/>
                  <a:gd name="T45" fmla="*/ 39 h 216"/>
                  <a:gd name="T46" fmla="*/ 27 w 67"/>
                  <a:gd name="T47" fmla="*/ 63 h 216"/>
                  <a:gd name="T48" fmla="*/ 13 w 67"/>
                  <a:gd name="T49" fmla="*/ 89 h 216"/>
                  <a:gd name="T50" fmla="*/ 11 w 67"/>
                  <a:gd name="T51" fmla="*/ 105 h 216"/>
                  <a:gd name="T52" fmla="*/ 0 w 67"/>
                  <a:gd name="T53" fmla="*/ 11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16">
                    <a:moveTo>
                      <a:pt x="0" y="113"/>
                    </a:moveTo>
                    <a:cubicBezTo>
                      <a:pt x="36" y="206"/>
                      <a:pt x="36" y="206"/>
                      <a:pt x="36" y="206"/>
                    </a:cubicBezTo>
                    <a:cubicBezTo>
                      <a:pt x="41" y="216"/>
                      <a:pt x="41" y="216"/>
                      <a:pt x="41" y="216"/>
                    </a:cubicBezTo>
                    <a:cubicBezTo>
                      <a:pt x="41" y="216"/>
                      <a:pt x="45" y="175"/>
                      <a:pt x="45" y="163"/>
                    </a:cubicBezTo>
                    <a:cubicBezTo>
                      <a:pt x="45" y="151"/>
                      <a:pt x="53" y="146"/>
                      <a:pt x="56" y="139"/>
                    </a:cubicBezTo>
                    <a:cubicBezTo>
                      <a:pt x="59" y="132"/>
                      <a:pt x="61" y="124"/>
                      <a:pt x="57" y="120"/>
                    </a:cubicBezTo>
                    <a:cubicBezTo>
                      <a:pt x="53" y="116"/>
                      <a:pt x="51" y="116"/>
                      <a:pt x="51" y="112"/>
                    </a:cubicBezTo>
                    <a:cubicBezTo>
                      <a:pt x="51" y="111"/>
                      <a:pt x="52" y="109"/>
                      <a:pt x="53" y="107"/>
                    </a:cubicBezTo>
                    <a:cubicBezTo>
                      <a:pt x="50" y="105"/>
                      <a:pt x="48" y="104"/>
                      <a:pt x="47" y="105"/>
                    </a:cubicBezTo>
                    <a:cubicBezTo>
                      <a:pt x="44" y="106"/>
                      <a:pt x="39" y="121"/>
                      <a:pt x="33" y="113"/>
                    </a:cubicBezTo>
                    <a:cubicBezTo>
                      <a:pt x="26" y="105"/>
                      <a:pt x="31" y="97"/>
                      <a:pt x="32" y="91"/>
                    </a:cubicBezTo>
                    <a:cubicBezTo>
                      <a:pt x="33" y="85"/>
                      <a:pt x="32" y="72"/>
                      <a:pt x="32" y="72"/>
                    </a:cubicBezTo>
                    <a:cubicBezTo>
                      <a:pt x="32" y="72"/>
                      <a:pt x="33" y="57"/>
                      <a:pt x="39" y="53"/>
                    </a:cubicBezTo>
                    <a:cubicBezTo>
                      <a:pt x="43" y="51"/>
                      <a:pt x="52" y="51"/>
                      <a:pt x="57" y="52"/>
                    </a:cubicBezTo>
                    <a:cubicBezTo>
                      <a:pt x="57" y="50"/>
                      <a:pt x="57" y="50"/>
                      <a:pt x="57" y="50"/>
                    </a:cubicBezTo>
                    <a:cubicBezTo>
                      <a:pt x="60" y="41"/>
                      <a:pt x="60" y="41"/>
                      <a:pt x="60" y="41"/>
                    </a:cubicBezTo>
                    <a:cubicBezTo>
                      <a:pt x="57" y="11"/>
                      <a:pt x="57" y="11"/>
                      <a:pt x="57" y="11"/>
                    </a:cubicBezTo>
                    <a:cubicBezTo>
                      <a:pt x="67" y="0"/>
                      <a:pt x="67" y="0"/>
                      <a:pt x="67" y="0"/>
                    </a:cubicBezTo>
                    <a:cubicBezTo>
                      <a:pt x="52" y="3"/>
                      <a:pt x="52" y="3"/>
                      <a:pt x="52" y="3"/>
                    </a:cubicBezTo>
                    <a:cubicBezTo>
                      <a:pt x="52" y="3"/>
                      <a:pt x="53" y="13"/>
                      <a:pt x="48" y="20"/>
                    </a:cubicBezTo>
                    <a:cubicBezTo>
                      <a:pt x="43" y="27"/>
                      <a:pt x="34" y="21"/>
                      <a:pt x="34" y="21"/>
                    </a:cubicBezTo>
                    <a:cubicBezTo>
                      <a:pt x="27" y="34"/>
                      <a:pt x="27" y="34"/>
                      <a:pt x="27" y="34"/>
                    </a:cubicBezTo>
                    <a:cubicBezTo>
                      <a:pt x="22" y="39"/>
                      <a:pt x="22" y="39"/>
                      <a:pt x="22" y="39"/>
                    </a:cubicBezTo>
                    <a:cubicBezTo>
                      <a:pt x="23" y="52"/>
                      <a:pt x="27" y="63"/>
                      <a:pt x="27" y="63"/>
                    </a:cubicBezTo>
                    <a:cubicBezTo>
                      <a:pt x="13" y="89"/>
                      <a:pt x="13" y="89"/>
                      <a:pt x="13" y="89"/>
                    </a:cubicBezTo>
                    <a:cubicBezTo>
                      <a:pt x="11" y="105"/>
                      <a:pt x="11" y="105"/>
                      <a:pt x="11" y="105"/>
                    </a:cubicBezTo>
                    <a:lnTo>
                      <a:pt x="0" y="11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5" name="Freeform 276"/>
              <p:cNvSpPr>
                <a:spLocks/>
              </p:cNvSpPr>
              <p:nvPr/>
            </p:nvSpPr>
            <p:spPr bwMode="gray">
              <a:xfrm>
                <a:off x="-8308" y="-13495"/>
                <a:ext cx="947" cy="810"/>
              </a:xfrm>
              <a:custGeom>
                <a:avLst/>
                <a:gdLst>
                  <a:gd name="T0" fmla="*/ 364 w 401"/>
                  <a:gd name="T1" fmla="*/ 0 h 343"/>
                  <a:gd name="T2" fmla="*/ 192 w 401"/>
                  <a:gd name="T3" fmla="*/ 0 h 343"/>
                  <a:gd name="T4" fmla="*/ 186 w 401"/>
                  <a:gd name="T5" fmla="*/ 12 h 343"/>
                  <a:gd name="T6" fmla="*/ 176 w 401"/>
                  <a:gd name="T7" fmla="*/ 47 h 343"/>
                  <a:gd name="T8" fmla="*/ 160 w 401"/>
                  <a:gd name="T9" fmla="*/ 61 h 343"/>
                  <a:gd name="T10" fmla="*/ 140 w 401"/>
                  <a:gd name="T11" fmla="*/ 66 h 343"/>
                  <a:gd name="T12" fmla="*/ 125 w 401"/>
                  <a:gd name="T13" fmla="*/ 72 h 343"/>
                  <a:gd name="T14" fmla="*/ 123 w 401"/>
                  <a:gd name="T15" fmla="*/ 97 h 343"/>
                  <a:gd name="T16" fmla="*/ 104 w 401"/>
                  <a:gd name="T17" fmla="*/ 122 h 343"/>
                  <a:gd name="T18" fmla="*/ 108 w 401"/>
                  <a:gd name="T19" fmla="*/ 158 h 343"/>
                  <a:gd name="T20" fmla="*/ 92 w 401"/>
                  <a:gd name="T21" fmla="*/ 171 h 343"/>
                  <a:gd name="T22" fmla="*/ 78 w 401"/>
                  <a:gd name="T23" fmla="*/ 190 h 343"/>
                  <a:gd name="T24" fmla="*/ 58 w 401"/>
                  <a:gd name="T25" fmla="*/ 201 h 343"/>
                  <a:gd name="T26" fmla="*/ 52 w 401"/>
                  <a:gd name="T27" fmla="*/ 212 h 343"/>
                  <a:gd name="T28" fmla="*/ 60 w 401"/>
                  <a:gd name="T29" fmla="*/ 216 h 343"/>
                  <a:gd name="T30" fmla="*/ 45 w 401"/>
                  <a:gd name="T31" fmla="*/ 237 h 343"/>
                  <a:gd name="T32" fmla="*/ 41 w 401"/>
                  <a:gd name="T33" fmla="*/ 259 h 343"/>
                  <a:gd name="T34" fmla="*/ 32 w 401"/>
                  <a:gd name="T35" fmla="*/ 259 h 343"/>
                  <a:gd name="T36" fmla="*/ 31 w 401"/>
                  <a:gd name="T37" fmla="*/ 281 h 343"/>
                  <a:gd name="T38" fmla="*/ 18 w 401"/>
                  <a:gd name="T39" fmla="*/ 286 h 343"/>
                  <a:gd name="T40" fmla="*/ 1 w 401"/>
                  <a:gd name="T41" fmla="*/ 318 h 343"/>
                  <a:gd name="T42" fmla="*/ 0 w 401"/>
                  <a:gd name="T43" fmla="*/ 343 h 343"/>
                  <a:gd name="T44" fmla="*/ 186 w 401"/>
                  <a:gd name="T45" fmla="*/ 341 h 343"/>
                  <a:gd name="T46" fmla="*/ 187 w 401"/>
                  <a:gd name="T47" fmla="*/ 272 h 343"/>
                  <a:gd name="T48" fmla="*/ 189 w 401"/>
                  <a:gd name="T49" fmla="*/ 247 h 343"/>
                  <a:gd name="T50" fmla="*/ 208 w 401"/>
                  <a:gd name="T51" fmla="*/ 236 h 343"/>
                  <a:gd name="T52" fmla="*/ 235 w 401"/>
                  <a:gd name="T53" fmla="*/ 231 h 343"/>
                  <a:gd name="T54" fmla="*/ 238 w 401"/>
                  <a:gd name="T55" fmla="*/ 101 h 343"/>
                  <a:gd name="T56" fmla="*/ 243 w 401"/>
                  <a:gd name="T57" fmla="*/ 98 h 343"/>
                  <a:gd name="T58" fmla="*/ 243 w 401"/>
                  <a:gd name="T59" fmla="*/ 88 h 343"/>
                  <a:gd name="T60" fmla="*/ 391 w 401"/>
                  <a:gd name="T61" fmla="*/ 87 h 343"/>
                  <a:gd name="T62" fmla="*/ 392 w 401"/>
                  <a:gd name="T63" fmla="*/ 62 h 343"/>
                  <a:gd name="T64" fmla="*/ 397 w 401"/>
                  <a:gd name="T65" fmla="*/ 58 h 343"/>
                  <a:gd name="T66" fmla="*/ 401 w 401"/>
                  <a:gd name="T67" fmla="*/ 2 h 343"/>
                  <a:gd name="T68" fmla="*/ 364 w 401"/>
                  <a:gd name="T6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343">
                    <a:moveTo>
                      <a:pt x="364" y="0"/>
                    </a:moveTo>
                    <a:cubicBezTo>
                      <a:pt x="192" y="0"/>
                      <a:pt x="192" y="0"/>
                      <a:pt x="192" y="0"/>
                    </a:cubicBezTo>
                    <a:cubicBezTo>
                      <a:pt x="190" y="3"/>
                      <a:pt x="188" y="8"/>
                      <a:pt x="186" y="12"/>
                    </a:cubicBezTo>
                    <a:cubicBezTo>
                      <a:pt x="181" y="25"/>
                      <a:pt x="176" y="47"/>
                      <a:pt x="176" y="47"/>
                    </a:cubicBezTo>
                    <a:cubicBezTo>
                      <a:pt x="176" y="47"/>
                      <a:pt x="164" y="57"/>
                      <a:pt x="160" y="61"/>
                    </a:cubicBezTo>
                    <a:cubicBezTo>
                      <a:pt x="156" y="65"/>
                      <a:pt x="140" y="66"/>
                      <a:pt x="140" y="66"/>
                    </a:cubicBezTo>
                    <a:cubicBezTo>
                      <a:pt x="140" y="66"/>
                      <a:pt x="129" y="63"/>
                      <a:pt x="125" y="72"/>
                    </a:cubicBezTo>
                    <a:cubicBezTo>
                      <a:pt x="121" y="81"/>
                      <a:pt x="123" y="97"/>
                      <a:pt x="123" y="97"/>
                    </a:cubicBezTo>
                    <a:cubicBezTo>
                      <a:pt x="123" y="97"/>
                      <a:pt x="104" y="116"/>
                      <a:pt x="104" y="122"/>
                    </a:cubicBezTo>
                    <a:cubicBezTo>
                      <a:pt x="104" y="128"/>
                      <a:pt x="115" y="145"/>
                      <a:pt x="108" y="158"/>
                    </a:cubicBezTo>
                    <a:cubicBezTo>
                      <a:pt x="101" y="171"/>
                      <a:pt x="92" y="171"/>
                      <a:pt x="92" y="171"/>
                    </a:cubicBezTo>
                    <a:cubicBezTo>
                      <a:pt x="92" y="171"/>
                      <a:pt x="83" y="185"/>
                      <a:pt x="78" y="190"/>
                    </a:cubicBezTo>
                    <a:cubicBezTo>
                      <a:pt x="73" y="195"/>
                      <a:pt x="62" y="197"/>
                      <a:pt x="58" y="201"/>
                    </a:cubicBezTo>
                    <a:cubicBezTo>
                      <a:pt x="54" y="205"/>
                      <a:pt x="52" y="212"/>
                      <a:pt x="52" y="212"/>
                    </a:cubicBezTo>
                    <a:cubicBezTo>
                      <a:pt x="60" y="216"/>
                      <a:pt x="60" y="216"/>
                      <a:pt x="60" y="216"/>
                    </a:cubicBezTo>
                    <a:cubicBezTo>
                      <a:pt x="60" y="216"/>
                      <a:pt x="49" y="227"/>
                      <a:pt x="45" y="237"/>
                    </a:cubicBezTo>
                    <a:cubicBezTo>
                      <a:pt x="41" y="247"/>
                      <a:pt x="41" y="259"/>
                      <a:pt x="41" y="259"/>
                    </a:cubicBezTo>
                    <a:cubicBezTo>
                      <a:pt x="32" y="259"/>
                      <a:pt x="32" y="259"/>
                      <a:pt x="32" y="259"/>
                    </a:cubicBezTo>
                    <a:cubicBezTo>
                      <a:pt x="32" y="259"/>
                      <a:pt x="42" y="271"/>
                      <a:pt x="31" y="281"/>
                    </a:cubicBezTo>
                    <a:cubicBezTo>
                      <a:pt x="20" y="291"/>
                      <a:pt x="18" y="286"/>
                      <a:pt x="18" y="286"/>
                    </a:cubicBezTo>
                    <a:cubicBezTo>
                      <a:pt x="18" y="286"/>
                      <a:pt x="1" y="304"/>
                      <a:pt x="1" y="318"/>
                    </a:cubicBezTo>
                    <a:cubicBezTo>
                      <a:pt x="1" y="325"/>
                      <a:pt x="1" y="335"/>
                      <a:pt x="0" y="343"/>
                    </a:cubicBezTo>
                    <a:cubicBezTo>
                      <a:pt x="186" y="341"/>
                      <a:pt x="186" y="341"/>
                      <a:pt x="186" y="341"/>
                    </a:cubicBezTo>
                    <a:cubicBezTo>
                      <a:pt x="187" y="272"/>
                      <a:pt x="187" y="272"/>
                      <a:pt x="187" y="272"/>
                    </a:cubicBezTo>
                    <a:cubicBezTo>
                      <a:pt x="187" y="272"/>
                      <a:pt x="178" y="257"/>
                      <a:pt x="189" y="247"/>
                    </a:cubicBezTo>
                    <a:cubicBezTo>
                      <a:pt x="200" y="237"/>
                      <a:pt x="208" y="236"/>
                      <a:pt x="208" y="236"/>
                    </a:cubicBezTo>
                    <a:cubicBezTo>
                      <a:pt x="208" y="236"/>
                      <a:pt x="233" y="237"/>
                      <a:pt x="235" y="231"/>
                    </a:cubicBezTo>
                    <a:cubicBezTo>
                      <a:pt x="237" y="225"/>
                      <a:pt x="238" y="101"/>
                      <a:pt x="238" y="101"/>
                    </a:cubicBezTo>
                    <a:cubicBezTo>
                      <a:pt x="243" y="98"/>
                      <a:pt x="243" y="98"/>
                      <a:pt x="243" y="98"/>
                    </a:cubicBezTo>
                    <a:cubicBezTo>
                      <a:pt x="243" y="88"/>
                      <a:pt x="243" y="88"/>
                      <a:pt x="243" y="88"/>
                    </a:cubicBezTo>
                    <a:cubicBezTo>
                      <a:pt x="391" y="87"/>
                      <a:pt x="391" y="87"/>
                      <a:pt x="391" y="87"/>
                    </a:cubicBezTo>
                    <a:cubicBezTo>
                      <a:pt x="392" y="62"/>
                      <a:pt x="392" y="62"/>
                      <a:pt x="392" y="62"/>
                    </a:cubicBezTo>
                    <a:cubicBezTo>
                      <a:pt x="397" y="58"/>
                      <a:pt x="397" y="58"/>
                      <a:pt x="397" y="58"/>
                    </a:cubicBezTo>
                    <a:cubicBezTo>
                      <a:pt x="401" y="2"/>
                      <a:pt x="401" y="2"/>
                      <a:pt x="401" y="2"/>
                    </a:cubicBezTo>
                    <a:lnTo>
                      <a:pt x="364" y="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6" name="Freeform 277"/>
              <p:cNvSpPr>
                <a:spLocks/>
              </p:cNvSpPr>
              <p:nvPr/>
            </p:nvSpPr>
            <p:spPr bwMode="gray">
              <a:xfrm>
                <a:off x="-8273" y="-11600"/>
                <a:ext cx="295" cy="243"/>
              </a:xfrm>
              <a:custGeom>
                <a:avLst/>
                <a:gdLst>
                  <a:gd name="T0" fmla="*/ 85 w 125"/>
                  <a:gd name="T1" fmla="*/ 67 h 103"/>
                  <a:gd name="T2" fmla="*/ 102 w 125"/>
                  <a:gd name="T3" fmla="*/ 60 h 103"/>
                  <a:gd name="T4" fmla="*/ 124 w 125"/>
                  <a:gd name="T5" fmla="*/ 49 h 103"/>
                  <a:gd name="T6" fmla="*/ 108 w 125"/>
                  <a:gd name="T7" fmla="*/ 28 h 103"/>
                  <a:gd name="T8" fmla="*/ 124 w 125"/>
                  <a:gd name="T9" fmla="*/ 19 h 103"/>
                  <a:gd name="T10" fmla="*/ 123 w 125"/>
                  <a:gd name="T11" fmla="*/ 2 h 103"/>
                  <a:gd name="T12" fmla="*/ 56 w 125"/>
                  <a:gd name="T13" fmla="*/ 0 h 103"/>
                  <a:gd name="T14" fmla="*/ 39 w 125"/>
                  <a:gd name="T15" fmla="*/ 15 h 103"/>
                  <a:gd name="T16" fmla="*/ 12 w 125"/>
                  <a:gd name="T17" fmla="*/ 15 h 103"/>
                  <a:gd name="T18" fmla="*/ 4 w 125"/>
                  <a:gd name="T19" fmla="*/ 25 h 103"/>
                  <a:gd name="T20" fmla="*/ 0 w 125"/>
                  <a:gd name="T21" fmla="*/ 48 h 103"/>
                  <a:gd name="T22" fmla="*/ 15 w 125"/>
                  <a:gd name="T23" fmla="*/ 50 h 103"/>
                  <a:gd name="T24" fmla="*/ 46 w 125"/>
                  <a:gd name="T25" fmla="*/ 45 h 103"/>
                  <a:gd name="T26" fmla="*/ 63 w 125"/>
                  <a:gd name="T27" fmla="*/ 39 h 103"/>
                  <a:gd name="T28" fmla="*/ 63 w 125"/>
                  <a:gd name="T29" fmla="*/ 54 h 103"/>
                  <a:gd name="T30" fmla="*/ 37 w 125"/>
                  <a:gd name="T31" fmla="*/ 52 h 103"/>
                  <a:gd name="T32" fmla="*/ 42 w 125"/>
                  <a:gd name="T33" fmla="*/ 68 h 103"/>
                  <a:gd name="T34" fmla="*/ 63 w 125"/>
                  <a:gd name="T35" fmla="*/ 63 h 103"/>
                  <a:gd name="T36" fmla="*/ 39 w 125"/>
                  <a:gd name="T37" fmla="*/ 75 h 103"/>
                  <a:gd name="T38" fmla="*/ 58 w 125"/>
                  <a:gd name="T39" fmla="*/ 103 h 103"/>
                  <a:gd name="T40" fmla="*/ 63 w 125"/>
                  <a:gd name="T41" fmla="*/ 88 h 103"/>
                  <a:gd name="T42" fmla="*/ 72 w 125"/>
                  <a:gd name="T43" fmla="*/ 68 h 103"/>
                  <a:gd name="T44" fmla="*/ 85 w 125"/>
                  <a:gd name="T45"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03">
                    <a:moveTo>
                      <a:pt x="85" y="67"/>
                    </a:moveTo>
                    <a:cubicBezTo>
                      <a:pt x="85" y="67"/>
                      <a:pt x="92" y="60"/>
                      <a:pt x="102" y="60"/>
                    </a:cubicBezTo>
                    <a:cubicBezTo>
                      <a:pt x="112" y="60"/>
                      <a:pt x="123" y="64"/>
                      <a:pt x="124" y="49"/>
                    </a:cubicBezTo>
                    <a:cubicBezTo>
                      <a:pt x="125" y="34"/>
                      <a:pt x="108" y="39"/>
                      <a:pt x="108" y="28"/>
                    </a:cubicBezTo>
                    <a:cubicBezTo>
                      <a:pt x="108" y="17"/>
                      <a:pt x="124" y="19"/>
                      <a:pt x="124" y="19"/>
                    </a:cubicBezTo>
                    <a:cubicBezTo>
                      <a:pt x="123" y="2"/>
                      <a:pt x="123" y="2"/>
                      <a:pt x="123" y="2"/>
                    </a:cubicBezTo>
                    <a:cubicBezTo>
                      <a:pt x="56" y="0"/>
                      <a:pt x="56" y="0"/>
                      <a:pt x="56" y="0"/>
                    </a:cubicBezTo>
                    <a:cubicBezTo>
                      <a:pt x="39" y="15"/>
                      <a:pt x="39" y="15"/>
                      <a:pt x="39" y="15"/>
                    </a:cubicBezTo>
                    <a:cubicBezTo>
                      <a:pt x="12" y="15"/>
                      <a:pt x="12" y="15"/>
                      <a:pt x="12" y="15"/>
                    </a:cubicBezTo>
                    <a:cubicBezTo>
                      <a:pt x="4" y="25"/>
                      <a:pt x="4" y="25"/>
                      <a:pt x="4" y="25"/>
                    </a:cubicBezTo>
                    <a:cubicBezTo>
                      <a:pt x="0" y="48"/>
                      <a:pt x="0" y="48"/>
                      <a:pt x="0" y="48"/>
                    </a:cubicBezTo>
                    <a:cubicBezTo>
                      <a:pt x="0" y="48"/>
                      <a:pt x="8" y="56"/>
                      <a:pt x="15" y="50"/>
                    </a:cubicBezTo>
                    <a:cubicBezTo>
                      <a:pt x="22" y="44"/>
                      <a:pt x="46" y="45"/>
                      <a:pt x="46" y="45"/>
                    </a:cubicBezTo>
                    <a:cubicBezTo>
                      <a:pt x="63" y="39"/>
                      <a:pt x="63" y="39"/>
                      <a:pt x="63" y="39"/>
                    </a:cubicBezTo>
                    <a:cubicBezTo>
                      <a:pt x="63" y="54"/>
                      <a:pt x="63" y="54"/>
                      <a:pt x="63" y="54"/>
                    </a:cubicBezTo>
                    <a:cubicBezTo>
                      <a:pt x="63" y="54"/>
                      <a:pt x="39" y="42"/>
                      <a:pt x="37" y="52"/>
                    </a:cubicBezTo>
                    <a:cubicBezTo>
                      <a:pt x="35" y="62"/>
                      <a:pt x="42" y="68"/>
                      <a:pt x="42" y="68"/>
                    </a:cubicBezTo>
                    <a:cubicBezTo>
                      <a:pt x="63" y="63"/>
                      <a:pt x="63" y="63"/>
                      <a:pt x="63" y="63"/>
                    </a:cubicBezTo>
                    <a:cubicBezTo>
                      <a:pt x="39" y="75"/>
                      <a:pt x="39" y="75"/>
                      <a:pt x="39" y="75"/>
                    </a:cubicBezTo>
                    <a:cubicBezTo>
                      <a:pt x="58" y="103"/>
                      <a:pt x="58" y="103"/>
                      <a:pt x="58" y="103"/>
                    </a:cubicBezTo>
                    <a:cubicBezTo>
                      <a:pt x="63" y="88"/>
                      <a:pt x="63" y="88"/>
                      <a:pt x="63" y="88"/>
                    </a:cubicBezTo>
                    <a:cubicBezTo>
                      <a:pt x="72" y="68"/>
                      <a:pt x="72" y="68"/>
                      <a:pt x="72" y="68"/>
                    </a:cubicBezTo>
                    <a:lnTo>
                      <a:pt x="85" y="6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7" name="Freeform 278"/>
              <p:cNvSpPr>
                <a:spLocks/>
              </p:cNvSpPr>
              <p:nvPr/>
            </p:nvSpPr>
            <p:spPr bwMode="gray">
              <a:xfrm>
                <a:off x="-8323" y="-11742"/>
                <a:ext cx="364" cy="92"/>
              </a:xfrm>
              <a:custGeom>
                <a:avLst/>
                <a:gdLst>
                  <a:gd name="T0" fmla="*/ 11 w 154"/>
                  <a:gd name="T1" fmla="*/ 15 h 39"/>
                  <a:gd name="T2" fmla="*/ 0 w 154"/>
                  <a:gd name="T3" fmla="*/ 37 h 39"/>
                  <a:gd name="T4" fmla="*/ 0 w 154"/>
                  <a:gd name="T5" fmla="*/ 39 h 39"/>
                  <a:gd name="T6" fmla="*/ 43 w 154"/>
                  <a:gd name="T7" fmla="*/ 39 h 39"/>
                  <a:gd name="T8" fmla="*/ 47 w 154"/>
                  <a:gd name="T9" fmla="*/ 30 h 39"/>
                  <a:gd name="T10" fmla="*/ 72 w 154"/>
                  <a:gd name="T11" fmla="*/ 27 h 39"/>
                  <a:gd name="T12" fmla="*/ 84 w 154"/>
                  <a:gd name="T13" fmla="*/ 15 h 39"/>
                  <a:gd name="T14" fmla="*/ 118 w 154"/>
                  <a:gd name="T15" fmla="*/ 34 h 39"/>
                  <a:gd name="T16" fmla="*/ 137 w 154"/>
                  <a:gd name="T17" fmla="*/ 15 h 39"/>
                  <a:gd name="T18" fmla="*/ 116 w 154"/>
                  <a:gd name="T19" fmla="*/ 20 h 39"/>
                  <a:gd name="T20" fmla="*/ 103 w 154"/>
                  <a:gd name="T21" fmla="*/ 8 h 39"/>
                  <a:gd name="T22" fmla="*/ 95 w 154"/>
                  <a:gd name="T23" fmla="*/ 10 h 39"/>
                  <a:gd name="T24" fmla="*/ 84 w 154"/>
                  <a:gd name="T25" fmla="*/ 2 h 39"/>
                  <a:gd name="T26" fmla="*/ 59 w 154"/>
                  <a:gd name="T27" fmla="*/ 3 h 39"/>
                  <a:gd name="T28" fmla="*/ 59 w 154"/>
                  <a:gd name="T29" fmla="*/ 13 h 39"/>
                  <a:gd name="T30" fmla="*/ 9 w 154"/>
                  <a:gd name="T31" fmla="*/ 13 h 39"/>
                  <a:gd name="T32" fmla="*/ 11 w 154"/>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39">
                    <a:moveTo>
                      <a:pt x="11" y="15"/>
                    </a:moveTo>
                    <a:cubicBezTo>
                      <a:pt x="11" y="15"/>
                      <a:pt x="1" y="30"/>
                      <a:pt x="0" y="37"/>
                    </a:cubicBezTo>
                    <a:cubicBezTo>
                      <a:pt x="0" y="38"/>
                      <a:pt x="0" y="38"/>
                      <a:pt x="0" y="39"/>
                    </a:cubicBezTo>
                    <a:cubicBezTo>
                      <a:pt x="11" y="39"/>
                      <a:pt x="41" y="39"/>
                      <a:pt x="43" y="39"/>
                    </a:cubicBezTo>
                    <a:cubicBezTo>
                      <a:pt x="46" y="39"/>
                      <a:pt x="47" y="30"/>
                      <a:pt x="47" y="30"/>
                    </a:cubicBezTo>
                    <a:cubicBezTo>
                      <a:pt x="47" y="30"/>
                      <a:pt x="66" y="28"/>
                      <a:pt x="72" y="27"/>
                    </a:cubicBezTo>
                    <a:cubicBezTo>
                      <a:pt x="78" y="26"/>
                      <a:pt x="84" y="15"/>
                      <a:pt x="84" y="15"/>
                    </a:cubicBezTo>
                    <a:cubicBezTo>
                      <a:pt x="84" y="15"/>
                      <a:pt x="100" y="34"/>
                      <a:pt x="118" y="34"/>
                    </a:cubicBezTo>
                    <a:cubicBezTo>
                      <a:pt x="136" y="34"/>
                      <a:pt x="154" y="19"/>
                      <a:pt x="137" y="15"/>
                    </a:cubicBezTo>
                    <a:cubicBezTo>
                      <a:pt x="120" y="11"/>
                      <a:pt x="121" y="21"/>
                      <a:pt x="116" y="20"/>
                    </a:cubicBezTo>
                    <a:cubicBezTo>
                      <a:pt x="111" y="19"/>
                      <a:pt x="103" y="8"/>
                      <a:pt x="103" y="8"/>
                    </a:cubicBezTo>
                    <a:cubicBezTo>
                      <a:pt x="95" y="10"/>
                      <a:pt x="95" y="10"/>
                      <a:pt x="95" y="10"/>
                    </a:cubicBezTo>
                    <a:cubicBezTo>
                      <a:pt x="95" y="10"/>
                      <a:pt x="97" y="0"/>
                      <a:pt x="84" y="2"/>
                    </a:cubicBezTo>
                    <a:cubicBezTo>
                      <a:pt x="71" y="4"/>
                      <a:pt x="59" y="3"/>
                      <a:pt x="59" y="3"/>
                    </a:cubicBezTo>
                    <a:cubicBezTo>
                      <a:pt x="59" y="13"/>
                      <a:pt x="59" y="13"/>
                      <a:pt x="59" y="13"/>
                    </a:cubicBezTo>
                    <a:cubicBezTo>
                      <a:pt x="9" y="13"/>
                      <a:pt x="9" y="13"/>
                      <a:pt x="9" y="13"/>
                    </a:cubicBezTo>
                    <a:cubicBezTo>
                      <a:pt x="10" y="14"/>
                      <a:pt x="11" y="15"/>
                      <a:pt x="11" y="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8" name="Freeform 279"/>
              <p:cNvSpPr>
                <a:spLocks/>
              </p:cNvSpPr>
              <p:nvPr/>
            </p:nvSpPr>
            <p:spPr bwMode="gray">
              <a:xfrm>
                <a:off x="-7775" y="-11090"/>
                <a:ext cx="489" cy="558"/>
              </a:xfrm>
              <a:custGeom>
                <a:avLst/>
                <a:gdLst>
                  <a:gd name="T0" fmla="*/ 207 w 207"/>
                  <a:gd name="T1" fmla="*/ 175 h 236"/>
                  <a:gd name="T2" fmla="*/ 186 w 207"/>
                  <a:gd name="T3" fmla="*/ 146 h 236"/>
                  <a:gd name="T4" fmla="*/ 185 w 207"/>
                  <a:gd name="T5" fmla="*/ 129 h 236"/>
                  <a:gd name="T6" fmla="*/ 161 w 207"/>
                  <a:gd name="T7" fmla="*/ 133 h 236"/>
                  <a:gd name="T8" fmla="*/ 161 w 207"/>
                  <a:gd name="T9" fmla="*/ 123 h 236"/>
                  <a:gd name="T10" fmla="*/ 148 w 207"/>
                  <a:gd name="T11" fmla="*/ 121 h 236"/>
                  <a:gd name="T12" fmla="*/ 162 w 207"/>
                  <a:gd name="T13" fmla="*/ 89 h 236"/>
                  <a:gd name="T14" fmla="*/ 149 w 207"/>
                  <a:gd name="T15" fmla="*/ 55 h 236"/>
                  <a:gd name="T16" fmla="*/ 145 w 207"/>
                  <a:gd name="T17" fmla="*/ 56 h 236"/>
                  <a:gd name="T18" fmla="*/ 129 w 207"/>
                  <a:gd name="T19" fmla="*/ 82 h 236"/>
                  <a:gd name="T20" fmla="*/ 117 w 207"/>
                  <a:gd name="T21" fmla="*/ 72 h 236"/>
                  <a:gd name="T22" fmla="*/ 109 w 207"/>
                  <a:gd name="T23" fmla="*/ 72 h 236"/>
                  <a:gd name="T24" fmla="*/ 99 w 207"/>
                  <a:gd name="T25" fmla="*/ 13 h 236"/>
                  <a:gd name="T26" fmla="*/ 83 w 207"/>
                  <a:gd name="T27" fmla="*/ 18 h 236"/>
                  <a:gd name="T28" fmla="*/ 67 w 207"/>
                  <a:gd name="T29" fmla="*/ 14 h 236"/>
                  <a:gd name="T30" fmla="*/ 69 w 207"/>
                  <a:gd name="T31" fmla="*/ 31 h 236"/>
                  <a:gd name="T32" fmla="*/ 55 w 207"/>
                  <a:gd name="T33" fmla="*/ 34 h 236"/>
                  <a:gd name="T34" fmla="*/ 55 w 207"/>
                  <a:gd name="T35" fmla="*/ 48 h 236"/>
                  <a:gd name="T36" fmla="*/ 16 w 207"/>
                  <a:gd name="T37" fmla="*/ 82 h 236"/>
                  <a:gd name="T38" fmla="*/ 14 w 207"/>
                  <a:gd name="T39" fmla="*/ 105 h 236"/>
                  <a:gd name="T40" fmla="*/ 0 w 207"/>
                  <a:gd name="T41" fmla="*/ 89 h 236"/>
                  <a:gd name="T42" fmla="*/ 0 w 207"/>
                  <a:gd name="T43" fmla="*/ 89 h 236"/>
                  <a:gd name="T44" fmla="*/ 23 w 207"/>
                  <a:gd name="T45" fmla="*/ 115 h 236"/>
                  <a:gd name="T46" fmla="*/ 40 w 207"/>
                  <a:gd name="T47" fmla="*/ 117 h 236"/>
                  <a:gd name="T48" fmla="*/ 48 w 207"/>
                  <a:gd name="T49" fmla="*/ 135 h 236"/>
                  <a:gd name="T50" fmla="*/ 70 w 207"/>
                  <a:gd name="T51" fmla="*/ 139 h 236"/>
                  <a:gd name="T52" fmla="*/ 105 w 207"/>
                  <a:gd name="T53" fmla="*/ 187 h 236"/>
                  <a:gd name="T54" fmla="*/ 156 w 207"/>
                  <a:gd name="T55" fmla="*/ 213 h 236"/>
                  <a:gd name="T56" fmla="*/ 195 w 207"/>
                  <a:gd name="T57" fmla="*/ 236 h 236"/>
                  <a:gd name="T58" fmla="*/ 198 w 207"/>
                  <a:gd name="T59" fmla="*/ 236 h 236"/>
                  <a:gd name="T60" fmla="*/ 197 w 207"/>
                  <a:gd name="T61" fmla="*/ 209 h 236"/>
                  <a:gd name="T62" fmla="*/ 207 w 207"/>
                  <a:gd name="T63" fmla="*/ 17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7" h="236">
                    <a:moveTo>
                      <a:pt x="207" y="175"/>
                    </a:moveTo>
                    <a:cubicBezTo>
                      <a:pt x="207" y="162"/>
                      <a:pt x="186" y="146"/>
                      <a:pt x="186" y="146"/>
                    </a:cubicBezTo>
                    <a:cubicBezTo>
                      <a:pt x="185" y="129"/>
                      <a:pt x="185" y="129"/>
                      <a:pt x="185" y="129"/>
                    </a:cubicBezTo>
                    <a:cubicBezTo>
                      <a:pt x="161" y="133"/>
                      <a:pt x="161" y="133"/>
                      <a:pt x="161" y="133"/>
                    </a:cubicBezTo>
                    <a:cubicBezTo>
                      <a:pt x="161" y="123"/>
                      <a:pt x="161" y="123"/>
                      <a:pt x="161" y="123"/>
                    </a:cubicBezTo>
                    <a:cubicBezTo>
                      <a:pt x="161" y="123"/>
                      <a:pt x="149" y="124"/>
                      <a:pt x="148" y="121"/>
                    </a:cubicBezTo>
                    <a:cubicBezTo>
                      <a:pt x="147" y="118"/>
                      <a:pt x="162" y="104"/>
                      <a:pt x="162" y="89"/>
                    </a:cubicBezTo>
                    <a:cubicBezTo>
                      <a:pt x="162" y="79"/>
                      <a:pt x="154" y="64"/>
                      <a:pt x="149" y="55"/>
                    </a:cubicBezTo>
                    <a:cubicBezTo>
                      <a:pt x="147" y="55"/>
                      <a:pt x="146" y="55"/>
                      <a:pt x="145" y="56"/>
                    </a:cubicBezTo>
                    <a:cubicBezTo>
                      <a:pt x="140" y="60"/>
                      <a:pt x="140" y="82"/>
                      <a:pt x="129" y="82"/>
                    </a:cubicBezTo>
                    <a:cubicBezTo>
                      <a:pt x="118" y="82"/>
                      <a:pt x="117" y="72"/>
                      <a:pt x="117" y="72"/>
                    </a:cubicBezTo>
                    <a:cubicBezTo>
                      <a:pt x="109" y="72"/>
                      <a:pt x="109" y="72"/>
                      <a:pt x="109" y="72"/>
                    </a:cubicBezTo>
                    <a:cubicBezTo>
                      <a:pt x="109" y="72"/>
                      <a:pt x="118" y="26"/>
                      <a:pt x="99" y="13"/>
                    </a:cubicBezTo>
                    <a:cubicBezTo>
                      <a:pt x="80" y="0"/>
                      <a:pt x="83" y="18"/>
                      <a:pt x="83" y="18"/>
                    </a:cubicBezTo>
                    <a:cubicBezTo>
                      <a:pt x="67" y="14"/>
                      <a:pt x="67" y="14"/>
                      <a:pt x="67" y="14"/>
                    </a:cubicBezTo>
                    <a:cubicBezTo>
                      <a:pt x="69" y="31"/>
                      <a:pt x="69" y="31"/>
                      <a:pt x="69" y="31"/>
                    </a:cubicBezTo>
                    <a:cubicBezTo>
                      <a:pt x="55" y="34"/>
                      <a:pt x="55" y="34"/>
                      <a:pt x="55" y="34"/>
                    </a:cubicBezTo>
                    <a:cubicBezTo>
                      <a:pt x="55" y="34"/>
                      <a:pt x="59" y="38"/>
                      <a:pt x="55" y="48"/>
                    </a:cubicBezTo>
                    <a:cubicBezTo>
                      <a:pt x="51" y="58"/>
                      <a:pt x="17" y="75"/>
                      <a:pt x="16" y="82"/>
                    </a:cubicBezTo>
                    <a:cubicBezTo>
                      <a:pt x="15" y="86"/>
                      <a:pt x="15" y="97"/>
                      <a:pt x="14" y="105"/>
                    </a:cubicBezTo>
                    <a:cubicBezTo>
                      <a:pt x="0" y="89"/>
                      <a:pt x="0" y="89"/>
                      <a:pt x="0" y="89"/>
                    </a:cubicBezTo>
                    <a:cubicBezTo>
                      <a:pt x="0" y="89"/>
                      <a:pt x="0" y="89"/>
                      <a:pt x="0" y="89"/>
                    </a:cubicBezTo>
                    <a:cubicBezTo>
                      <a:pt x="23" y="115"/>
                      <a:pt x="23" y="115"/>
                      <a:pt x="23" y="115"/>
                    </a:cubicBezTo>
                    <a:cubicBezTo>
                      <a:pt x="40" y="117"/>
                      <a:pt x="40" y="117"/>
                      <a:pt x="40" y="117"/>
                    </a:cubicBezTo>
                    <a:cubicBezTo>
                      <a:pt x="48" y="135"/>
                      <a:pt x="48" y="135"/>
                      <a:pt x="48" y="135"/>
                    </a:cubicBezTo>
                    <a:cubicBezTo>
                      <a:pt x="48" y="135"/>
                      <a:pt x="66" y="131"/>
                      <a:pt x="70" y="139"/>
                    </a:cubicBezTo>
                    <a:cubicBezTo>
                      <a:pt x="74" y="147"/>
                      <a:pt x="89" y="173"/>
                      <a:pt x="105" y="187"/>
                    </a:cubicBezTo>
                    <a:cubicBezTo>
                      <a:pt x="121" y="201"/>
                      <a:pt x="149" y="208"/>
                      <a:pt x="156" y="213"/>
                    </a:cubicBezTo>
                    <a:cubicBezTo>
                      <a:pt x="163" y="218"/>
                      <a:pt x="180" y="236"/>
                      <a:pt x="195" y="236"/>
                    </a:cubicBezTo>
                    <a:cubicBezTo>
                      <a:pt x="196" y="236"/>
                      <a:pt x="197" y="236"/>
                      <a:pt x="198" y="236"/>
                    </a:cubicBezTo>
                    <a:cubicBezTo>
                      <a:pt x="197" y="209"/>
                      <a:pt x="197" y="209"/>
                      <a:pt x="197" y="209"/>
                    </a:cubicBezTo>
                    <a:cubicBezTo>
                      <a:pt x="197" y="209"/>
                      <a:pt x="207" y="188"/>
                      <a:pt x="207" y="17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59" name="Freeform 280"/>
              <p:cNvSpPr>
                <a:spLocks/>
              </p:cNvSpPr>
              <p:nvPr/>
            </p:nvSpPr>
            <p:spPr bwMode="gray">
              <a:xfrm>
                <a:off x="-7942" y="-11265"/>
                <a:ext cx="330" cy="423"/>
              </a:xfrm>
              <a:custGeom>
                <a:avLst/>
                <a:gdLst>
                  <a:gd name="T0" fmla="*/ 126 w 140"/>
                  <a:gd name="T1" fmla="*/ 122 h 179"/>
                  <a:gd name="T2" fmla="*/ 126 w 140"/>
                  <a:gd name="T3" fmla="*/ 108 h 179"/>
                  <a:gd name="T4" fmla="*/ 140 w 140"/>
                  <a:gd name="T5" fmla="*/ 105 h 179"/>
                  <a:gd name="T6" fmla="*/ 138 w 140"/>
                  <a:gd name="T7" fmla="*/ 88 h 179"/>
                  <a:gd name="T8" fmla="*/ 119 w 140"/>
                  <a:gd name="T9" fmla="*/ 99 h 179"/>
                  <a:gd name="T10" fmla="*/ 120 w 140"/>
                  <a:gd name="T11" fmla="*/ 86 h 179"/>
                  <a:gd name="T12" fmla="*/ 131 w 140"/>
                  <a:gd name="T13" fmla="*/ 70 h 179"/>
                  <a:gd name="T14" fmla="*/ 120 w 140"/>
                  <a:gd name="T15" fmla="*/ 50 h 179"/>
                  <a:gd name="T16" fmla="*/ 123 w 140"/>
                  <a:gd name="T17" fmla="*/ 41 h 179"/>
                  <a:gd name="T18" fmla="*/ 95 w 140"/>
                  <a:gd name="T19" fmla="*/ 0 h 179"/>
                  <a:gd name="T20" fmla="*/ 69 w 140"/>
                  <a:gd name="T21" fmla="*/ 0 h 179"/>
                  <a:gd name="T22" fmla="*/ 65 w 140"/>
                  <a:gd name="T23" fmla="*/ 12 h 179"/>
                  <a:gd name="T24" fmla="*/ 40 w 140"/>
                  <a:gd name="T25" fmla="*/ 12 h 179"/>
                  <a:gd name="T26" fmla="*/ 9 w 140"/>
                  <a:gd name="T27" fmla="*/ 54 h 179"/>
                  <a:gd name="T28" fmla="*/ 0 w 140"/>
                  <a:gd name="T29" fmla="*/ 59 h 179"/>
                  <a:gd name="T30" fmla="*/ 9 w 140"/>
                  <a:gd name="T31" fmla="*/ 66 h 179"/>
                  <a:gd name="T32" fmla="*/ 1 w 140"/>
                  <a:gd name="T33" fmla="*/ 84 h 179"/>
                  <a:gd name="T34" fmla="*/ 16 w 140"/>
                  <a:gd name="T35" fmla="*/ 103 h 179"/>
                  <a:gd name="T36" fmla="*/ 15 w 140"/>
                  <a:gd name="T37" fmla="*/ 121 h 179"/>
                  <a:gd name="T38" fmla="*/ 29 w 140"/>
                  <a:gd name="T39" fmla="*/ 132 h 179"/>
                  <a:gd name="T40" fmla="*/ 37 w 140"/>
                  <a:gd name="T41" fmla="*/ 148 h 179"/>
                  <a:gd name="T42" fmla="*/ 65 w 140"/>
                  <a:gd name="T43" fmla="*/ 157 h 179"/>
                  <a:gd name="T44" fmla="*/ 85 w 140"/>
                  <a:gd name="T45" fmla="*/ 179 h 179"/>
                  <a:gd name="T46" fmla="*/ 87 w 140"/>
                  <a:gd name="T47" fmla="*/ 156 h 179"/>
                  <a:gd name="T48" fmla="*/ 126 w 140"/>
                  <a:gd name="T49" fmla="*/ 12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79">
                    <a:moveTo>
                      <a:pt x="126" y="122"/>
                    </a:moveTo>
                    <a:cubicBezTo>
                      <a:pt x="130" y="112"/>
                      <a:pt x="126" y="108"/>
                      <a:pt x="126" y="108"/>
                    </a:cubicBezTo>
                    <a:cubicBezTo>
                      <a:pt x="140" y="105"/>
                      <a:pt x="140" y="105"/>
                      <a:pt x="140" y="105"/>
                    </a:cubicBezTo>
                    <a:cubicBezTo>
                      <a:pt x="138" y="88"/>
                      <a:pt x="138" y="88"/>
                      <a:pt x="138" y="88"/>
                    </a:cubicBezTo>
                    <a:cubicBezTo>
                      <a:pt x="119" y="99"/>
                      <a:pt x="119" y="99"/>
                      <a:pt x="119" y="99"/>
                    </a:cubicBezTo>
                    <a:cubicBezTo>
                      <a:pt x="120" y="86"/>
                      <a:pt x="120" y="86"/>
                      <a:pt x="120" y="86"/>
                    </a:cubicBezTo>
                    <a:cubicBezTo>
                      <a:pt x="120" y="86"/>
                      <a:pt x="131" y="78"/>
                      <a:pt x="131" y="70"/>
                    </a:cubicBezTo>
                    <a:cubicBezTo>
                      <a:pt x="131" y="62"/>
                      <a:pt x="120" y="50"/>
                      <a:pt x="120" y="50"/>
                    </a:cubicBezTo>
                    <a:cubicBezTo>
                      <a:pt x="123" y="41"/>
                      <a:pt x="123" y="41"/>
                      <a:pt x="123" y="41"/>
                    </a:cubicBezTo>
                    <a:cubicBezTo>
                      <a:pt x="95" y="0"/>
                      <a:pt x="95" y="0"/>
                      <a:pt x="95" y="0"/>
                    </a:cubicBezTo>
                    <a:cubicBezTo>
                      <a:pt x="69" y="0"/>
                      <a:pt x="69" y="0"/>
                      <a:pt x="69" y="0"/>
                    </a:cubicBezTo>
                    <a:cubicBezTo>
                      <a:pt x="65" y="12"/>
                      <a:pt x="65" y="12"/>
                      <a:pt x="65" y="12"/>
                    </a:cubicBezTo>
                    <a:cubicBezTo>
                      <a:pt x="40" y="12"/>
                      <a:pt x="40" y="12"/>
                      <a:pt x="40" y="12"/>
                    </a:cubicBezTo>
                    <a:cubicBezTo>
                      <a:pt x="40" y="12"/>
                      <a:pt x="21" y="54"/>
                      <a:pt x="9" y="54"/>
                    </a:cubicBezTo>
                    <a:cubicBezTo>
                      <a:pt x="0" y="59"/>
                      <a:pt x="0" y="59"/>
                      <a:pt x="0" y="59"/>
                    </a:cubicBezTo>
                    <a:cubicBezTo>
                      <a:pt x="9" y="66"/>
                      <a:pt x="9" y="66"/>
                      <a:pt x="9" y="66"/>
                    </a:cubicBezTo>
                    <a:cubicBezTo>
                      <a:pt x="9" y="66"/>
                      <a:pt x="1" y="75"/>
                      <a:pt x="1" y="84"/>
                    </a:cubicBezTo>
                    <a:cubicBezTo>
                      <a:pt x="1" y="93"/>
                      <a:pt x="16" y="103"/>
                      <a:pt x="16" y="103"/>
                    </a:cubicBezTo>
                    <a:cubicBezTo>
                      <a:pt x="15" y="121"/>
                      <a:pt x="15" y="121"/>
                      <a:pt x="15" y="121"/>
                    </a:cubicBezTo>
                    <a:cubicBezTo>
                      <a:pt x="29" y="132"/>
                      <a:pt x="29" y="132"/>
                      <a:pt x="29" y="132"/>
                    </a:cubicBezTo>
                    <a:cubicBezTo>
                      <a:pt x="29" y="132"/>
                      <a:pt x="28" y="139"/>
                      <a:pt x="37" y="148"/>
                    </a:cubicBezTo>
                    <a:cubicBezTo>
                      <a:pt x="46" y="157"/>
                      <a:pt x="65" y="157"/>
                      <a:pt x="65" y="157"/>
                    </a:cubicBezTo>
                    <a:cubicBezTo>
                      <a:pt x="85" y="179"/>
                      <a:pt x="85" y="179"/>
                      <a:pt x="85" y="179"/>
                    </a:cubicBezTo>
                    <a:cubicBezTo>
                      <a:pt x="86" y="171"/>
                      <a:pt x="86" y="160"/>
                      <a:pt x="87" y="156"/>
                    </a:cubicBezTo>
                    <a:cubicBezTo>
                      <a:pt x="88" y="149"/>
                      <a:pt x="122" y="132"/>
                      <a:pt x="126" y="12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0" name="Freeform 281"/>
              <p:cNvSpPr>
                <a:spLocks/>
              </p:cNvSpPr>
              <p:nvPr/>
            </p:nvSpPr>
            <p:spPr bwMode="gray">
              <a:xfrm>
                <a:off x="-3511" y="-6361"/>
                <a:ext cx="262" cy="270"/>
              </a:xfrm>
              <a:custGeom>
                <a:avLst/>
                <a:gdLst>
                  <a:gd name="T0" fmla="*/ 0 w 111"/>
                  <a:gd name="T1" fmla="*/ 58 h 114"/>
                  <a:gd name="T2" fmla="*/ 17 w 111"/>
                  <a:gd name="T3" fmla="*/ 83 h 114"/>
                  <a:gd name="T4" fmla="*/ 17 w 111"/>
                  <a:gd name="T5" fmla="*/ 94 h 114"/>
                  <a:gd name="T6" fmla="*/ 35 w 111"/>
                  <a:gd name="T7" fmla="*/ 114 h 114"/>
                  <a:gd name="T8" fmla="*/ 50 w 111"/>
                  <a:gd name="T9" fmla="*/ 113 h 114"/>
                  <a:gd name="T10" fmla="*/ 61 w 111"/>
                  <a:gd name="T11" fmla="*/ 89 h 114"/>
                  <a:gd name="T12" fmla="*/ 82 w 111"/>
                  <a:gd name="T13" fmla="*/ 85 h 114"/>
                  <a:gd name="T14" fmla="*/ 99 w 111"/>
                  <a:gd name="T15" fmla="*/ 75 h 114"/>
                  <a:gd name="T16" fmla="*/ 96 w 111"/>
                  <a:gd name="T17" fmla="*/ 63 h 114"/>
                  <a:gd name="T18" fmla="*/ 111 w 111"/>
                  <a:gd name="T19" fmla="*/ 50 h 114"/>
                  <a:gd name="T20" fmla="*/ 110 w 111"/>
                  <a:gd name="T21" fmla="*/ 34 h 114"/>
                  <a:gd name="T22" fmla="*/ 100 w 111"/>
                  <a:gd name="T23" fmla="*/ 31 h 114"/>
                  <a:gd name="T24" fmla="*/ 83 w 111"/>
                  <a:gd name="T25" fmla="*/ 6 h 114"/>
                  <a:gd name="T26" fmla="*/ 62 w 111"/>
                  <a:gd name="T27" fmla="*/ 5 h 114"/>
                  <a:gd name="T28" fmla="*/ 54 w 111"/>
                  <a:gd name="T29" fmla="*/ 8 h 114"/>
                  <a:gd name="T30" fmla="*/ 53 w 111"/>
                  <a:gd name="T31" fmla="*/ 18 h 114"/>
                  <a:gd name="T32" fmla="*/ 38 w 111"/>
                  <a:gd name="T33" fmla="*/ 19 h 114"/>
                  <a:gd name="T34" fmla="*/ 31 w 111"/>
                  <a:gd name="T35" fmla="*/ 33 h 114"/>
                  <a:gd name="T36" fmla="*/ 19 w 111"/>
                  <a:gd name="T37" fmla="*/ 46 h 114"/>
                  <a:gd name="T38" fmla="*/ 17 w 111"/>
                  <a:gd name="T39" fmla="*/ 56 h 114"/>
                  <a:gd name="T40" fmla="*/ 0 w 111"/>
                  <a:gd name="T41"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4">
                    <a:moveTo>
                      <a:pt x="0" y="58"/>
                    </a:moveTo>
                    <a:cubicBezTo>
                      <a:pt x="17" y="83"/>
                      <a:pt x="17" y="83"/>
                      <a:pt x="17" y="83"/>
                    </a:cubicBezTo>
                    <a:cubicBezTo>
                      <a:pt x="17" y="94"/>
                      <a:pt x="17" y="94"/>
                      <a:pt x="17" y="94"/>
                    </a:cubicBezTo>
                    <a:cubicBezTo>
                      <a:pt x="35" y="114"/>
                      <a:pt x="35" y="114"/>
                      <a:pt x="35" y="114"/>
                    </a:cubicBezTo>
                    <a:cubicBezTo>
                      <a:pt x="50" y="113"/>
                      <a:pt x="50" y="113"/>
                      <a:pt x="50" y="113"/>
                    </a:cubicBezTo>
                    <a:cubicBezTo>
                      <a:pt x="50" y="113"/>
                      <a:pt x="51" y="93"/>
                      <a:pt x="61" y="89"/>
                    </a:cubicBezTo>
                    <a:cubicBezTo>
                      <a:pt x="71" y="85"/>
                      <a:pt x="74" y="87"/>
                      <a:pt x="82" y="85"/>
                    </a:cubicBezTo>
                    <a:cubicBezTo>
                      <a:pt x="90" y="83"/>
                      <a:pt x="99" y="75"/>
                      <a:pt x="99" y="75"/>
                    </a:cubicBezTo>
                    <a:cubicBezTo>
                      <a:pt x="96" y="63"/>
                      <a:pt x="96" y="63"/>
                      <a:pt x="96" y="63"/>
                    </a:cubicBezTo>
                    <a:cubicBezTo>
                      <a:pt x="111" y="50"/>
                      <a:pt x="111" y="50"/>
                      <a:pt x="111" y="50"/>
                    </a:cubicBezTo>
                    <a:cubicBezTo>
                      <a:pt x="110" y="34"/>
                      <a:pt x="110" y="34"/>
                      <a:pt x="110" y="34"/>
                    </a:cubicBezTo>
                    <a:cubicBezTo>
                      <a:pt x="100" y="31"/>
                      <a:pt x="100" y="31"/>
                      <a:pt x="100" y="31"/>
                    </a:cubicBezTo>
                    <a:cubicBezTo>
                      <a:pt x="100" y="31"/>
                      <a:pt x="88" y="12"/>
                      <a:pt x="83" y="6"/>
                    </a:cubicBezTo>
                    <a:cubicBezTo>
                      <a:pt x="78" y="0"/>
                      <a:pt x="62" y="5"/>
                      <a:pt x="62" y="5"/>
                    </a:cubicBezTo>
                    <a:cubicBezTo>
                      <a:pt x="54" y="8"/>
                      <a:pt x="54" y="8"/>
                      <a:pt x="54" y="8"/>
                    </a:cubicBezTo>
                    <a:cubicBezTo>
                      <a:pt x="53" y="18"/>
                      <a:pt x="53" y="18"/>
                      <a:pt x="53" y="18"/>
                    </a:cubicBezTo>
                    <a:cubicBezTo>
                      <a:pt x="53" y="18"/>
                      <a:pt x="43" y="15"/>
                      <a:pt x="38" y="19"/>
                    </a:cubicBezTo>
                    <a:cubicBezTo>
                      <a:pt x="33" y="23"/>
                      <a:pt x="31" y="33"/>
                      <a:pt x="31" y="33"/>
                    </a:cubicBezTo>
                    <a:cubicBezTo>
                      <a:pt x="19" y="46"/>
                      <a:pt x="19" y="46"/>
                      <a:pt x="19" y="46"/>
                    </a:cubicBezTo>
                    <a:cubicBezTo>
                      <a:pt x="17" y="56"/>
                      <a:pt x="17" y="56"/>
                      <a:pt x="17" y="56"/>
                    </a:cubicBezTo>
                    <a:lnTo>
                      <a:pt x="0" y="5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1" name="Freeform 282"/>
              <p:cNvSpPr>
                <a:spLocks/>
              </p:cNvSpPr>
              <p:nvPr/>
            </p:nvSpPr>
            <p:spPr bwMode="gray">
              <a:xfrm>
                <a:off x="-5488" y="-10284"/>
                <a:ext cx="664" cy="800"/>
              </a:xfrm>
              <a:custGeom>
                <a:avLst/>
                <a:gdLst>
                  <a:gd name="T0" fmla="*/ 261 w 281"/>
                  <a:gd name="T1" fmla="*/ 153 h 339"/>
                  <a:gd name="T2" fmla="*/ 244 w 281"/>
                  <a:gd name="T3" fmla="*/ 140 h 339"/>
                  <a:gd name="T4" fmla="*/ 254 w 281"/>
                  <a:gd name="T5" fmla="*/ 100 h 339"/>
                  <a:gd name="T6" fmla="*/ 273 w 281"/>
                  <a:gd name="T7" fmla="*/ 74 h 339"/>
                  <a:gd name="T8" fmla="*/ 263 w 281"/>
                  <a:gd name="T9" fmla="*/ 56 h 339"/>
                  <a:gd name="T10" fmla="*/ 229 w 281"/>
                  <a:gd name="T11" fmla="*/ 62 h 339"/>
                  <a:gd name="T12" fmla="*/ 210 w 281"/>
                  <a:gd name="T13" fmla="*/ 36 h 339"/>
                  <a:gd name="T14" fmla="*/ 220 w 281"/>
                  <a:gd name="T15" fmla="*/ 4 h 339"/>
                  <a:gd name="T16" fmla="*/ 177 w 281"/>
                  <a:gd name="T17" fmla="*/ 1 h 339"/>
                  <a:gd name="T18" fmla="*/ 147 w 281"/>
                  <a:gd name="T19" fmla="*/ 9 h 339"/>
                  <a:gd name="T20" fmla="*/ 125 w 281"/>
                  <a:gd name="T21" fmla="*/ 10 h 339"/>
                  <a:gd name="T22" fmla="*/ 128 w 281"/>
                  <a:gd name="T23" fmla="*/ 37 h 339"/>
                  <a:gd name="T24" fmla="*/ 56 w 281"/>
                  <a:gd name="T25" fmla="*/ 75 h 339"/>
                  <a:gd name="T26" fmla="*/ 46 w 281"/>
                  <a:gd name="T27" fmla="*/ 71 h 339"/>
                  <a:gd name="T28" fmla="*/ 40 w 281"/>
                  <a:gd name="T29" fmla="*/ 77 h 339"/>
                  <a:gd name="T30" fmla="*/ 30 w 281"/>
                  <a:gd name="T31" fmla="*/ 107 h 339"/>
                  <a:gd name="T32" fmla="*/ 0 w 281"/>
                  <a:gd name="T33" fmla="*/ 166 h 339"/>
                  <a:gd name="T34" fmla="*/ 28 w 281"/>
                  <a:gd name="T35" fmla="*/ 195 h 339"/>
                  <a:gd name="T36" fmla="*/ 27 w 281"/>
                  <a:gd name="T37" fmla="*/ 228 h 339"/>
                  <a:gd name="T38" fmla="*/ 46 w 281"/>
                  <a:gd name="T39" fmla="*/ 259 h 339"/>
                  <a:gd name="T40" fmla="*/ 61 w 281"/>
                  <a:gd name="T41" fmla="*/ 271 h 339"/>
                  <a:gd name="T42" fmla="*/ 91 w 281"/>
                  <a:gd name="T43" fmla="*/ 311 h 339"/>
                  <a:gd name="T44" fmla="*/ 114 w 281"/>
                  <a:gd name="T45" fmla="*/ 339 h 339"/>
                  <a:gd name="T46" fmla="*/ 133 w 281"/>
                  <a:gd name="T47" fmla="*/ 317 h 339"/>
                  <a:gd name="T48" fmla="*/ 152 w 281"/>
                  <a:gd name="T49" fmla="*/ 304 h 339"/>
                  <a:gd name="T50" fmla="*/ 149 w 281"/>
                  <a:gd name="T51" fmla="*/ 287 h 339"/>
                  <a:gd name="T52" fmla="*/ 139 w 281"/>
                  <a:gd name="T53" fmla="*/ 274 h 339"/>
                  <a:gd name="T54" fmla="*/ 172 w 281"/>
                  <a:gd name="T55" fmla="*/ 257 h 339"/>
                  <a:gd name="T56" fmla="*/ 178 w 281"/>
                  <a:gd name="T57" fmla="*/ 225 h 339"/>
                  <a:gd name="T58" fmla="*/ 204 w 281"/>
                  <a:gd name="T59" fmla="*/ 255 h 339"/>
                  <a:gd name="T60" fmla="*/ 241 w 281"/>
                  <a:gd name="T61" fmla="*/ 239 h 339"/>
                  <a:gd name="T62" fmla="*/ 260 w 281"/>
                  <a:gd name="T63" fmla="*/ 244 h 339"/>
                  <a:gd name="T64" fmla="*/ 269 w 281"/>
                  <a:gd name="T65" fmla="*/ 212 h 339"/>
                  <a:gd name="T66" fmla="*/ 272 w 281"/>
                  <a:gd name="T67" fmla="*/ 17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339">
                    <a:moveTo>
                      <a:pt x="279" y="160"/>
                    </a:moveTo>
                    <a:cubicBezTo>
                      <a:pt x="277" y="154"/>
                      <a:pt x="261" y="153"/>
                      <a:pt x="261" y="153"/>
                    </a:cubicBezTo>
                    <a:cubicBezTo>
                      <a:pt x="256" y="141"/>
                      <a:pt x="256" y="141"/>
                      <a:pt x="256" y="141"/>
                    </a:cubicBezTo>
                    <a:cubicBezTo>
                      <a:pt x="244" y="140"/>
                      <a:pt x="244" y="140"/>
                      <a:pt x="244" y="140"/>
                    </a:cubicBezTo>
                    <a:cubicBezTo>
                      <a:pt x="245" y="116"/>
                      <a:pt x="245" y="116"/>
                      <a:pt x="245" y="116"/>
                    </a:cubicBezTo>
                    <a:cubicBezTo>
                      <a:pt x="254" y="100"/>
                      <a:pt x="254" y="100"/>
                      <a:pt x="254" y="100"/>
                    </a:cubicBezTo>
                    <a:cubicBezTo>
                      <a:pt x="254" y="100"/>
                      <a:pt x="261" y="101"/>
                      <a:pt x="267" y="94"/>
                    </a:cubicBezTo>
                    <a:cubicBezTo>
                      <a:pt x="273" y="87"/>
                      <a:pt x="273" y="74"/>
                      <a:pt x="273" y="74"/>
                    </a:cubicBezTo>
                    <a:cubicBezTo>
                      <a:pt x="267" y="70"/>
                      <a:pt x="267" y="70"/>
                      <a:pt x="267" y="70"/>
                    </a:cubicBezTo>
                    <a:cubicBezTo>
                      <a:pt x="267" y="70"/>
                      <a:pt x="266" y="60"/>
                      <a:pt x="263" y="56"/>
                    </a:cubicBezTo>
                    <a:cubicBezTo>
                      <a:pt x="260" y="52"/>
                      <a:pt x="248" y="47"/>
                      <a:pt x="243" y="47"/>
                    </a:cubicBezTo>
                    <a:cubicBezTo>
                      <a:pt x="238" y="47"/>
                      <a:pt x="238" y="62"/>
                      <a:pt x="229" y="62"/>
                    </a:cubicBezTo>
                    <a:cubicBezTo>
                      <a:pt x="220" y="62"/>
                      <a:pt x="212" y="57"/>
                      <a:pt x="212" y="57"/>
                    </a:cubicBezTo>
                    <a:cubicBezTo>
                      <a:pt x="210" y="36"/>
                      <a:pt x="210" y="36"/>
                      <a:pt x="210" y="36"/>
                    </a:cubicBezTo>
                    <a:cubicBezTo>
                      <a:pt x="220" y="14"/>
                      <a:pt x="220" y="14"/>
                      <a:pt x="220" y="14"/>
                    </a:cubicBezTo>
                    <a:cubicBezTo>
                      <a:pt x="220" y="4"/>
                      <a:pt x="220" y="4"/>
                      <a:pt x="220" y="4"/>
                    </a:cubicBezTo>
                    <a:cubicBezTo>
                      <a:pt x="188" y="5"/>
                      <a:pt x="188" y="5"/>
                      <a:pt x="188" y="5"/>
                    </a:cubicBezTo>
                    <a:cubicBezTo>
                      <a:pt x="188" y="5"/>
                      <a:pt x="181" y="1"/>
                      <a:pt x="177" y="1"/>
                    </a:cubicBezTo>
                    <a:cubicBezTo>
                      <a:pt x="173" y="1"/>
                      <a:pt x="168" y="9"/>
                      <a:pt x="168" y="9"/>
                    </a:cubicBezTo>
                    <a:cubicBezTo>
                      <a:pt x="147" y="9"/>
                      <a:pt x="147" y="9"/>
                      <a:pt x="147" y="9"/>
                    </a:cubicBezTo>
                    <a:cubicBezTo>
                      <a:pt x="137" y="0"/>
                      <a:pt x="137" y="0"/>
                      <a:pt x="137" y="0"/>
                    </a:cubicBezTo>
                    <a:cubicBezTo>
                      <a:pt x="125" y="10"/>
                      <a:pt x="125" y="10"/>
                      <a:pt x="125" y="10"/>
                    </a:cubicBezTo>
                    <a:cubicBezTo>
                      <a:pt x="122" y="33"/>
                      <a:pt x="122" y="33"/>
                      <a:pt x="122" y="33"/>
                    </a:cubicBezTo>
                    <a:cubicBezTo>
                      <a:pt x="128" y="37"/>
                      <a:pt x="128" y="37"/>
                      <a:pt x="128" y="37"/>
                    </a:cubicBezTo>
                    <a:cubicBezTo>
                      <a:pt x="128" y="37"/>
                      <a:pt x="128" y="72"/>
                      <a:pt x="123" y="73"/>
                    </a:cubicBezTo>
                    <a:cubicBezTo>
                      <a:pt x="118" y="74"/>
                      <a:pt x="56" y="75"/>
                      <a:pt x="56" y="75"/>
                    </a:cubicBezTo>
                    <a:cubicBezTo>
                      <a:pt x="54" y="69"/>
                      <a:pt x="54" y="69"/>
                      <a:pt x="54" y="69"/>
                    </a:cubicBezTo>
                    <a:cubicBezTo>
                      <a:pt x="46" y="71"/>
                      <a:pt x="46" y="71"/>
                      <a:pt x="46" y="71"/>
                    </a:cubicBezTo>
                    <a:cubicBezTo>
                      <a:pt x="47" y="72"/>
                      <a:pt x="48" y="72"/>
                      <a:pt x="48" y="72"/>
                    </a:cubicBezTo>
                    <a:cubicBezTo>
                      <a:pt x="40" y="77"/>
                      <a:pt x="40" y="77"/>
                      <a:pt x="40" y="77"/>
                    </a:cubicBezTo>
                    <a:cubicBezTo>
                      <a:pt x="40" y="77"/>
                      <a:pt x="49" y="105"/>
                      <a:pt x="45" y="107"/>
                    </a:cubicBezTo>
                    <a:cubicBezTo>
                      <a:pt x="41" y="109"/>
                      <a:pt x="30" y="107"/>
                      <a:pt x="30" y="107"/>
                    </a:cubicBezTo>
                    <a:cubicBezTo>
                      <a:pt x="30" y="107"/>
                      <a:pt x="33" y="148"/>
                      <a:pt x="23" y="159"/>
                    </a:cubicBezTo>
                    <a:cubicBezTo>
                      <a:pt x="13" y="170"/>
                      <a:pt x="0" y="166"/>
                      <a:pt x="0" y="166"/>
                    </a:cubicBezTo>
                    <a:cubicBezTo>
                      <a:pt x="17" y="203"/>
                      <a:pt x="17" y="203"/>
                      <a:pt x="17" y="203"/>
                    </a:cubicBezTo>
                    <a:cubicBezTo>
                      <a:pt x="28" y="195"/>
                      <a:pt x="28" y="195"/>
                      <a:pt x="28" y="195"/>
                    </a:cubicBezTo>
                    <a:cubicBezTo>
                      <a:pt x="34" y="208"/>
                      <a:pt x="34" y="208"/>
                      <a:pt x="34" y="208"/>
                    </a:cubicBezTo>
                    <a:cubicBezTo>
                      <a:pt x="34" y="208"/>
                      <a:pt x="25" y="221"/>
                      <a:pt x="27" y="228"/>
                    </a:cubicBezTo>
                    <a:cubicBezTo>
                      <a:pt x="29" y="235"/>
                      <a:pt x="42" y="232"/>
                      <a:pt x="42" y="232"/>
                    </a:cubicBezTo>
                    <a:cubicBezTo>
                      <a:pt x="46" y="259"/>
                      <a:pt x="46" y="259"/>
                      <a:pt x="46" y="259"/>
                    </a:cubicBezTo>
                    <a:cubicBezTo>
                      <a:pt x="66" y="263"/>
                      <a:pt x="66" y="263"/>
                      <a:pt x="66" y="263"/>
                    </a:cubicBezTo>
                    <a:cubicBezTo>
                      <a:pt x="61" y="271"/>
                      <a:pt x="61" y="271"/>
                      <a:pt x="61" y="271"/>
                    </a:cubicBezTo>
                    <a:cubicBezTo>
                      <a:pt x="94" y="306"/>
                      <a:pt x="94" y="306"/>
                      <a:pt x="94" y="306"/>
                    </a:cubicBezTo>
                    <a:cubicBezTo>
                      <a:pt x="91" y="311"/>
                      <a:pt x="91" y="311"/>
                      <a:pt x="91" y="311"/>
                    </a:cubicBezTo>
                    <a:cubicBezTo>
                      <a:pt x="113" y="338"/>
                      <a:pt x="113" y="338"/>
                      <a:pt x="113" y="338"/>
                    </a:cubicBezTo>
                    <a:cubicBezTo>
                      <a:pt x="114" y="339"/>
                      <a:pt x="114" y="339"/>
                      <a:pt x="114" y="339"/>
                    </a:cubicBezTo>
                    <a:cubicBezTo>
                      <a:pt x="119" y="326"/>
                      <a:pt x="119" y="326"/>
                      <a:pt x="119" y="326"/>
                    </a:cubicBezTo>
                    <a:cubicBezTo>
                      <a:pt x="133" y="317"/>
                      <a:pt x="133" y="317"/>
                      <a:pt x="133" y="317"/>
                    </a:cubicBezTo>
                    <a:cubicBezTo>
                      <a:pt x="133" y="317"/>
                      <a:pt x="148" y="335"/>
                      <a:pt x="152" y="326"/>
                    </a:cubicBezTo>
                    <a:cubicBezTo>
                      <a:pt x="156" y="317"/>
                      <a:pt x="152" y="304"/>
                      <a:pt x="152" y="304"/>
                    </a:cubicBezTo>
                    <a:cubicBezTo>
                      <a:pt x="140" y="296"/>
                      <a:pt x="140" y="296"/>
                      <a:pt x="140" y="296"/>
                    </a:cubicBezTo>
                    <a:cubicBezTo>
                      <a:pt x="149" y="287"/>
                      <a:pt x="149" y="287"/>
                      <a:pt x="149" y="287"/>
                    </a:cubicBezTo>
                    <a:cubicBezTo>
                      <a:pt x="132" y="274"/>
                      <a:pt x="132" y="274"/>
                      <a:pt x="132" y="274"/>
                    </a:cubicBezTo>
                    <a:cubicBezTo>
                      <a:pt x="139" y="274"/>
                      <a:pt x="139" y="274"/>
                      <a:pt x="139" y="274"/>
                    </a:cubicBezTo>
                    <a:cubicBezTo>
                      <a:pt x="139" y="274"/>
                      <a:pt x="132" y="249"/>
                      <a:pt x="138" y="251"/>
                    </a:cubicBezTo>
                    <a:cubicBezTo>
                      <a:pt x="144" y="253"/>
                      <a:pt x="168" y="262"/>
                      <a:pt x="172" y="257"/>
                    </a:cubicBezTo>
                    <a:cubicBezTo>
                      <a:pt x="176" y="252"/>
                      <a:pt x="185" y="244"/>
                      <a:pt x="185" y="244"/>
                    </a:cubicBezTo>
                    <a:cubicBezTo>
                      <a:pt x="185" y="244"/>
                      <a:pt x="172" y="226"/>
                      <a:pt x="178" y="225"/>
                    </a:cubicBezTo>
                    <a:cubicBezTo>
                      <a:pt x="184" y="224"/>
                      <a:pt x="195" y="226"/>
                      <a:pt x="195" y="226"/>
                    </a:cubicBezTo>
                    <a:cubicBezTo>
                      <a:pt x="204" y="255"/>
                      <a:pt x="204" y="255"/>
                      <a:pt x="204" y="255"/>
                    </a:cubicBezTo>
                    <a:cubicBezTo>
                      <a:pt x="204" y="255"/>
                      <a:pt x="218" y="256"/>
                      <a:pt x="226" y="254"/>
                    </a:cubicBezTo>
                    <a:cubicBezTo>
                      <a:pt x="234" y="252"/>
                      <a:pt x="237" y="236"/>
                      <a:pt x="241" y="239"/>
                    </a:cubicBezTo>
                    <a:cubicBezTo>
                      <a:pt x="245" y="242"/>
                      <a:pt x="238" y="264"/>
                      <a:pt x="248" y="264"/>
                    </a:cubicBezTo>
                    <a:cubicBezTo>
                      <a:pt x="258" y="264"/>
                      <a:pt x="260" y="258"/>
                      <a:pt x="260" y="244"/>
                    </a:cubicBezTo>
                    <a:cubicBezTo>
                      <a:pt x="260" y="230"/>
                      <a:pt x="273" y="226"/>
                      <a:pt x="273" y="226"/>
                    </a:cubicBezTo>
                    <a:cubicBezTo>
                      <a:pt x="269" y="212"/>
                      <a:pt x="269" y="212"/>
                      <a:pt x="269" y="212"/>
                    </a:cubicBezTo>
                    <a:cubicBezTo>
                      <a:pt x="273" y="201"/>
                      <a:pt x="273" y="201"/>
                      <a:pt x="273" y="201"/>
                    </a:cubicBezTo>
                    <a:cubicBezTo>
                      <a:pt x="272" y="171"/>
                      <a:pt x="272" y="171"/>
                      <a:pt x="272" y="171"/>
                    </a:cubicBezTo>
                    <a:cubicBezTo>
                      <a:pt x="272" y="171"/>
                      <a:pt x="281" y="166"/>
                      <a:pt x="279" y="16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2" name="Freeform 283"/>
              <p:cNvSpPr>
                <a:spLocks/>
              </p:cNvSpPr>
              <p:nvPr/>
            </p:nvSpPr>
            <p:spPr bwMode="gray">
              <a:xfrm>
                <a:off x="-3083" y="-6717"/>
                <a:ext cx="172" cy="205"/>
              </a:xfrm>
              <a:custGeom>
                <a:avLst/>
                <a:gdLst>
                  <a:gd name="T0" fmla="*/ 59 w 73"/>
                  <a:gd name="T1" fmla="*/ 35 h 87"/>
                  <a:gd name="T2" fmla="*/ 62 w 73"/>
                  <a:gd name="T3" fmla="*/ 11 h 87"/>
                  <a:gd name="T4" fmla="*/ 46 w 73"/>
                  <a:gd name="T5" fmla="*/ 14 h 87"/>
                  <a:gd name="T6" fmla="*/ 27 w 73"/>
                  <a:gd name="T7" fmla="*/ 0 h 87"/>
                  <a:gd name="T8" fmla="*/ 11 w 73"/>
                  <a:gd name="T9" fmla="*/ 29 h 87"/>
                  <a:gd name="T10" fmla="*/ 2 w 73"/>
                  <a:gd name="T11" fmla="*/ 58 h 87"/>
                  <a:gd name="T12" fmla="*/ 34 w 73"/>
                  <a:gd name="T13" fmla="*/ 86 h 87"/>
                  <a:gd name="T14" fmla="*/ 56 w 73"/>
                  <a:gd name="T15" fmla="*/ 87 h 87"/>
                  <a:gd name="T16" fmla="*/ 63 w 73"/>
                  <a:gd name="T17" fmla="*/ 62 h 87"/>
                  <a:gd name="T18" fmla="*/ 73 w 73"/>
                  <a:gd name="T19" fmla="*/ 58 h 87"/>
                  <a:gd name="T20" fmla="*/ 69 w 73"/>
                  <a:gd name="T21" fmla="*/ 42 h 87"/>
                  <a:gd name="T22" fmla="*/ 59 w 73"/>
                  <a:gd name="T23" fmla="*/ 3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87">
                    <a:moveTo>
                      <a:pt x="59" y="35"/>
                    </a:moveTo>
                    <a:cubicBezTo>
                      <a:pt x="57" y="28"/>
                      <a:pt x="62" y="11"/>
                      <a:pt x="62" y="11"/>
                    </a:cubicBezTo>
                    <a:cubicBezTo>
                      <a:pt x="46" y="14"/>
                      <a:pt x="46" y="14"/>
                      <a:pt x="46" y="14"/>
                    </a:cubicBezTo>
                    <a:cubicBezTo>
                      <a:pt x="46" y="14"/>
                      <a:pt x="34" y="0"/>
                      <a:pt x="27" y="0"/>
                    </a:cubicBezTo>
                    <a:cubicBezTo>
                      <a:pt x="20" y="0"/>
                      <a:pt x="14" y="25"/>
                      <a:pt x="11" y="29"/>
                    </a:cubicBezTo>
                    <a:cubicBezTo>
                      <a:pt x="8" y="33"/>
                      <a:pt x="0" y="46"/>
                      <a:pt x="2" y="58"/>
                    </a:cubicBezTo>
                    <a:cubicBezTo>
                      <a:pt x="4" y="70"/>
                      <a:pt x="27" y="86"/>
                      <a:pt x="34" y="86"/>
                    </a:cubicBezTo>
                    <a:cubicBezTo>
                      <a:pt x="41" y="86"/>
                      <a:pt x="56" y="87"/>
                      <a:pt x="56" y="87"/>
                    </a:cubicBezTo>
                    <a:cubicBezTo>
                      <a:pt x="63" y="62"/>
                      <a:pt x="63" y="62"/>
                      <a:pt x="63" y="62"/>
                    </a:cubicBezTo>
                    <a:cubicBezTo>
                      <a:pt x="63" y="62"/>
                      <a:pt x="68" y="59"/>
                      <a:pt x="73" y="58"/>
                    </a:cubicBezTo>
                    <a:cubicBezTo>
                      <a:pt x="69" y="42"/>
                      <a:pt x="69" y="42"/>
                      <a:pt x="69" y="42"/>
                    </a:cubicBezTo>
                    <a:cubicBezTo>
                      <a:pt x="69" y="42"/>
                      <a:pt x="62" y="42"/>
                      <a:pt x="59" y="3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3" name="Freeform 284"/>
              <p:cNvSpPr>
                <a:spLocks/>
              </p:cNvSpPr>
              <p:nvPr/>
            </p:nvSpPr>
            <p:spPr bwMode="gray">
              <a:xfrm>
                <a:off x="-5157" y="-7830"/>
                <a:ext cx="1500" cy="1531"/>
              </a:xfrm>
              <a:custGeom>
                <a:avLst/>
                <a:gdLst>
                  <a:gd name="T0" fmla="*/ 257 w 635"/>
                  <a:gd name="T1" fmla="*/ 609 h 648"/>
                  <a:gd name="T2" fmla="*/ 281 w 635"/>
                  <a:gd name="T3" fmla="*/ 636 h 648"/>
                  <a:gd name="T4" fmla="*/ 304 w 635"/>
                  <a:gd name="T5" fmla="*/ 648 h 648"/>
                  <a:gd name="T6" fmla="*/ 330 w 635"/>
                  <a:gd name="T7" fmla="*/ 646 h 648"/>
                  <a:gd name="T8" fmla="*/ 345 w 635"/>
                  <a:gd name="T9" fmla="*/ 632 h 648"/>
                  <a:gd name="T10" fmla="*/ 358 w 635"/>
                  <a:gd name="T11" fmla="*/ 622 h 648"/>
                  <a:gd name="T12" fmla="*/ 384 w 635"/>
                  <a:gd name="T13" fmla="*/ 273 h 648"/>
                  <a:gd name="T14" fmla="*/ 431 w 635"/>
                  <a:gd name="T15" fmla="*/ 192 h 648"/>
                  <a:gd name="T16" fmla="*/ 435 w 635"/>
                  <a:gd name="T17" fmla="*/ 71 h 648"/>
                  <a:gd name="T18" fmla="*/ 541 w 635"/>
                  <a:gd name="T19" fmla="*/ 55 h 648"/>
                  <a:gd name="T20" fmla="*/ 554 w 635"/>
                  <a:gd name="T21" fmla="*/ 69 h 648"/>
                  <a:gd name="T22" fmla="*/ 577 w 635"/>
                  <a:gd name="T23" fmla="*/ 63 h 648"/>
                  <a:gd name="T24" fmla="*/ 601 w 635"/>
                  <a:gd name="T25" fmla="*/ 55 h 648"/>
                  <a:gd name="T26" fmla="*/ 635 w 635"/>
                  <a:gd name="T27" fmla="*/ 45 h 648"/>
                  <a:gd name="T28" fmla="*/ 602 w 635"/>
                  <a:gd name="T29" fmla="*/ 34 h 648"/>
                  <a:gd name="T30" fmla="*/ 576 w 635"/>
                  <a:gd name="T31" fmla="*/ 31 h 648"/>
                  <a:gd name="T32" fmla="*/ 548 w 635"/>
                  <a:gd name="T33" fmla="*/ 35 h 648"/>
                  <a:gd name="T34" fmla="*/ 414 w 635"/>
                  <a:gd name="T35" fmla="*/ 55 h 648"/>
                  <a:gd name="T36" fmla="*/ 362 w 635"/>
                  <a:gd name="T37" fmla="*/ 50 h 648"/>
                  <a:gd name="T38" fmla="*/ 335 w 635"/>
                  <a:gd name="T39" fmla="*/ 44 h 648"/>
                  <a:gd name="T40" fmla="*/ 116 w 635"/>
                  <a:gd name="T41" fmla="*/ 25 h 648"/>
                  <a:gd name="T42" fmla="*/ 58 w 635"/>
                  <a:gd name="T43" fmla="*/ 0 h 648"/>
                  <a:gd name="T44" fmla="*/ 28 w 635"/>
                  <a:gd name="T45" fmla="*/ 16 h 648"/>
                  <a:gd name="T46" fmla="*/ 10 w 635"/>
                  <a:gd name="T47" fmla="*/ 15 h 648"/>
                  <a:gd name="T48" fmla="*/ 4 w 635"/>
                  <a:gd name="T49" fmla="*/ 62 h 648"/>
                  <a:gd name="T50" fmla="*/ 65 w 635"/>
                  <a:gd name="T51" fmla="*/ 170 h 648"/>
                  <a:gd name="T52" fmla="*/ 102 w 635"/>
                  <a:gd name="T53" fmla="*/ 245 h 648"/>
                  <a:gd name="T54" fmla="*/ 131 w 635"/>
                  <a:gd name="T55" fmla="*/ 296 h 648"/>
                  <a:gd name="T56" fmla="*/ 146 w 635"/>
                  <a:gd name="T57" fmla="*/ 431 h 648"/>
                  <a:gd name="T58" fmla="*/ 149 w 635"/>
                  <a:gd name="T59" fmla="*/ 484 h 648"/>
                  <a:gd name="T60" fmla="*/ 159 w 635"/>
                  <a:gd name="T61" fmla="*/ 508 h 648"/>
                  <a:gd name="T62" fmla="*/ 168 w 635"/>
                  <a:gd name="T63" fmla="*/ 544 h 648"/>
                  <a:gd name="T64" fmla="*/ 190 w 635"/>
                  <a:gd name="T65" fmla="*/ 606 h 648"/>
                  <a:gd name="T66" fmla="*/ 216 w 635"/>
                  <a:gd name="T67" fmla="*/ 625 h 648"/>
                  <a:gd name="T68" fmla="*/ 243 w 635"/>
                  <a:gd name="T69" fmla="*/ 59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648">
                    <a:moveTo>
                      <a:pt x="243" y="596"/>
                    </a:moveTo>
                    <a:cubicBezTo>
                      <a:pt x="247" y="597"/>
                      <a:pt x="257" y="609"/>
                      <a:pt x="257" y="609"/>
                    </a:cubicBezTo>
                    <a:cubicBezTo>
                      <a:pt x="257" y="609"/>
                      <a:pt x="256" y="624"/>
                      <a:pt x="261" y="631"/>
                    </a:cubicBezTo>
                    <a:cubicBezTo>
                      <a:pt x="265" y="638"/>
                      <a:pt x="274" y="632"/>
                      <a:pt x="281" y="636"/>
                    </a:cubicBezTo>
                    <a:cubicBezTo>
                      <a:pt x="288" y="640"/>
                      <a:pt x="292" y="648"/>
                      <a:pt x="292" y="648"/>
                    </a:cubicBezTo>
                    <a:cubicBezTo>
                      <a:pt x="304" y="648"/>
                      <a:pt x="304" y="648"/>
                      <a:pt x="304" y="648"/>
                    </a:cubicBezTo>
                    <a:cubicBezTo>
                      <a:pt x="304" y="648"/>
                      <a:pt x="310" y="640"/>
                      <a:pt x="318" y="640"/>
                    </a:cubicBezTo>
                    <a:cubicBezTo>
                      <a:pt x="326" y="640"/>
                      <a:pt x="330" y="646"/>
                      <a:pt x="330" y="646"/>
                    </a:cubicBezTo>
                    <a:cubicBezTo>
                      <a:pt x="330" y="646"/>
                      <a:pt x="337" y="646"/>
                      <a:pt x="342" y="646"/>
                    </a:cubicBezTo>
                    <a:cubicBezTo>
                      <a:pt x="348" y="646"/>
                      <a:pt x="345" y="632"/>
                      <a:pt x="345" y="632"/>
                    </a:cubicBezTo>
                    <a:cubicBezTo>
                      <a:pt x="353" y="630"/>
                      <a:pt x="353" y="630"/>
                      <a:pt x="353" y="630"/>
                    </a:cubicBezTo>
                    <a:cubicBezTo>
                      <a:pt x="353" y="630"/>
                      <a:pt x="351" y="625"/>
                      <a:pt x="358" y="622"/>
                    </a:cubicBezTo>
                    <a:cubicBezTo>
                      <a:pt x="365" y="619"/>
                      <a:pt x="379" y="618"/>
                      <a:pt x="379" y="618"/>
                    </a:cubicBezTo>
                    <a:cubicBezTo>
                      <a:pt x="384" y="273"/>
                      <a:pt x="384" y="273"/>
                      <a:pt x="384" y="273"/>
                    </a:cubicBezTo>
                    <a:cubicBezTo>
                      <a:pt x="432" y="273"/>
                      <a:pt x="432" y="273"/>
                      <a:pt x="432" y="273"/>
                    </a:cubicBezTo>
                    <a:cubicBezTo>
                      <a:pt x="431" y="192"/>
                      <a:pt x="431" y="192"/>
                      <a:pt x="431" y="192"/>
                    </a:cubicBezTo>
                    <a:cubicBezTo>
                      <a:pt x="435" y="188"/>
                      <a:pt x="435" y="188"/>
                      <a:pt x="435" y="188"/>
                    </a:cubicBezTo>
                    <a:cubicBezTo>
                      <a:pt x="435" y="71"/>
                      <a:pt x="435" y="71"/>
                      <a:pt x="435" y="71"/>
                    </a:cubicBezTo>
                    <a:cubicBezTo>
                      <a:pt x="435" y="71"/>
                      <a:pt x="474" y="68"/>
                      <a:pt x="496" y="65"/>
                    </a:cubicBezTo>
                    <a:cubicBezTo>
                      <a:pt x="517" y="63"/>
                      <a:pt x="533" y="55"/>
                      <a:pt x="541" y="55"/>
                    </a:cubicBezTo>
                    <a:cubicBezTo>
                      <a:pt x="550" y="55"/>
                      <a:pt x="548" y="69"/>
                      <a:pt x="548" y="69"/>
                    </a:cubicBezTo>
                    <a:cubicBezTo>
                      <a:pt x="554" y="69"/>
                      <a:pt x="554" y="69"/>
                      <a:pt x="554" y="69"/>
                    </a:cubicBezTo>
                    <a:cubicBezTo>
                      <a:pt x="554" y="69"/>
                      <a:pt x="556" y="83"/>
                      <a:pt x="559" y="82"/>
                    </a:cubicBezTo>
                    <a:cubicBezTo>
                      <a:pt x="562" y="81"/>
                      <a:pt x="572" y="68"/>
                      <a:pt x="577" y="63"/>
                    </a:cubicBezTo>
                    <a:cubicBezTo>
                      <a:pt x="583" y="57"/>
                      <a:pt x="593" y="55"/>
                      <a:pt x="593" y="55"/>
                    </a:cubicBezTo>
                    <a:cubicBezTo>
                      <a:pt x="601" y="55"/>
                      <a:pt x="601" y="55"/>
                      <a:pt x="601" y="55"/>
                    </a:cubicBezTo>
                    <a:cubicBezTo>
                      <a:pt x="612" y="47"/>
                      <a:pt x="612" y="47"/>
                      <a:pt x="612" y="47"/>
                    </a:cubicBezTo>
                    <a:cubicBezTo>
                      <a:pt x="635" y="45"/>
                      <a:pt x="635" y="45"/>
                      <a:pt x="635" y="45"/>
                    </a:cubicBezTo>
                    <a:cubicBezTo>
                      <a:pt x="622" y="32"/>
                      <a:pt x="622" y="32"/>
                      <a:pt x="622" y="32"/>
                    </a:cubicBezTo>
                    <a:cubicBezTo>
                      <a:pt x="602" y="34"/>
                      <a:pt x="602" y="34"/>
                      <a:pt x="602" y="34"/>
                    </a:cubicBezTo>
                    <a:cubicBezTo>
                      <a:pt x="602" y="34"/>
                      <a:pt x="601" y="26"/>
                      <a:pt x="592" y="26"/>
                    </a:cubicBezTo>
                    <a:cubicBezTo>
                      <a:pt x="583" y="26"/>
                      <a:pt x="576" y="31"/>
                      <a:pt x="576" y="31"/>
                    </a:cubicBezTo>
                    <a:cubicBezTo>
                      <a:pt x="563" y="39"/>
                      <a:pt x="563" y="39"/>
                      <a:pt x="563" y="39"/>
                    </a:cubicBezTo>
                    <a:cubicBezTo>
                      <a:pt x="548" y="35"/>
                      <a:pt x="548" y="35"/>
                      <a:pt x="548" y="35"/>
                    </a:cubicBezTo>
                    <a:cubicBezTo>
                      <a:pt x="548" y="35"/>
                      <a:pt x="488" y="55"/>
                      <a:pt x="460" y="55"/>
                    </a:cubicBezTo>
                    <a:cubicBezTo>
                      <a:pt x="432" y="55"/>
                      <a:pt x="414" y="55"/>
                      <a:pt x="414" y="55"/>
                    </a:cubicBezTo>
                    <a:cubicBezTo>
                      <a:pt x="408" y="49"/>
                      <a:pt x="408" y="49"/>
                      <a:pt x="408" y="49"/>
                    </a:cubicBezTo>
                    <a:cubicBezTo>
                      <a:pt x="362" y="50"/>
                      <a:pt x="362" y="50"/>
                      <a:pt x="362" y="50"/>
                    </a:cubicBezTo>
                    <a:cubicBezTo>
                      <a:pt x="358" y="44"/>
                      <a:pt x="358" y="44"/>
                      <a:pt x="358" y="44"/>
                    </a:cubicBezTo>
                    <a:cubicBezTo>
                      <a:pt x="358" y="44"/>
                      <a:pt x="342" y="46"/>
                      <a:pt x="335" y="44"/>
                    </a:cubicBezTo>
                    <a:cubicBezTo>
                      <a:pt x="328" y="42"/>
                      <a:pt x="319" y="23"/>
                      <a:pt x="319" y="23"/>
                    </a:cubicBezTo>
                    <a:cubicBezTo>
                      <a:pt x="116" y="25"/>
                      <a:pt x="116" y="25"/>
                      <a:pt x="116" y="25"/>
                    </a:cubicBezTo>
                    <a:cubicBezTo>
                      <a:pt x="116" y="25"/>
                      <a:pt x="82" y="12"/>
                      <a:pt x="78" y="1"/>
                    </a:cubicBezTo>
                    <a:cubicBezTo>
                      <a:pt x="79" y="2"/>
                      <a:pt x="58" y="0"/>
                      <a:pt x="58" y="0"/>
                    </a:cubicBezTo>
                    <a:cubicBezTo>
                      <a:pt x="58" y="0"/>
                      <a:pt x="54" y="14"/>
                      <a:pt x="47" y="15"/>
                    </a:cubicBezTo>
                    <a:cubicBezTo>
                      <a:pt x="40" y="16"/>
                      <a:pt x="28" y="16"/>
                      <a:pt x="28" y="16"/>
                    </a:cubicBezTo>
                    <a:cubicBezTo>
                      <a:pt x="21" y="11"/>
                      <a:pt x="21" y="11"/>
                      <a:pt x="21" y="11"/>
                    </a:cubicBezTo>
                    <a:cubicBezTo>
                      <a:pt x="10" y="15"/>
                      <a:pt x="10" y="15"/>
                      <a:pt x="10" y="15"/>
                    </a:cubicBezTo>
                    <a:cubicBezTo>
                      <a:pt x="0" y="16"/>
                      <a:pt x="0" y="16"/>
                      <a:pt x="0" y="16"/>
                    </a:cubicBezTo>
                    <a:cubicBezTo>
                      <a:pt x="4" y="62"/>
                      <a:pt x="4" y="62"/>
                      <a:pt x="4" y="62"/>
                    </a:cubicBezTo>
                    <a:cubicBezTo>
                      <a:pt x="4" y="62"/>
                      <a:pt x="13" y="79"/>
                      <a:pt x="22" y="92"/>
                    </a:cubicBezTo>
                    <a:cubicBezTo>
                      <a:pt x="31" y="105"/>
                      <a:pt x="64" y="153"/>
                      <a:pt x="65" y="170"/>
                    </a:cubicBezTo>
                    <a:cubicBezTo>
                      <a:pt x="66" y="187"/>
                      <a:pt x="79" y="204"/>
                      <a:pt x="83" y="217"/>
                    </a:cubicBezTo>
                    <a:cubicBezTo>
                      <a:pt x="87" y="230"/>
                      <a:pt x="102" y="245"/>
                      <a:pt x="102" y="245"/>
                    </a:cubicBezTo>
                    <a:cubicBezTo>
                      <a:pt x="102" y="259"/>
                      <a:pt x="102" y="259"/>
                      <a:pt x="102" y="259"/>
                    </a:cubicBezTo>
                    <a:cubicBezTo>
                      <a:pt x="102" y="259"/>
                      <a:pt x="131" y="280"/>
                      <a:pt x="131" y="296"/>
                    </a:cubicBezTo>
                    <a:cubicBezTo>
                      <a:pt x="131" y="312"/>
                      <a:pt x="129" y="386"/>
                      <a:pt x="129" y="386"/>
                    </a:cubicBezTo>
                    <a:cubicBezTo>
                      <a:pt x="129" y="386"/>
                      <a:pt x="144" y="411"/>
                      <a:pt x="146" y="431"/>
                    </a:cubicBezTo>
                    <a:cubicBezTo>
                      <a:pt x="148" y="451"/>
                      <a:pt x="140" y="451"/>
                      <a:pt x="140" y="451"/>
                    </a:cubicBezTo>
                    <a:cubicBezTo>
                      <a:pt x="149" y="484"/>
                      <a:pt x="149" y="484"/>
                      <a:pt x="149" y="484"/>
                    </a:cubicBezTo>
                    <a:cubicBezTo>
                      <a:pt x="151" y="508"/>
                      <a:pt x="151" y="508"/>
                      <a:pt x="151" y="508"/>
                    </a:cubicBezTo>
                    <a:cubicBezTo>
                      <a:pt x="159" y="508"/>
                      <a:pt x="159" y="508"/>
                      <a:pt x="159" y="508"/>
                    </a:cubicBezTo>
                    <a:cubicBezTo>
                      <a:pt x="159" y="508"/>
                      <a:pt x="156" y="528"/>
                      <a:pt x="157" y="532"/>
                    </a:cubicBezTo>
                    <a:cubicBezTo>
                      <a:pt x="158" y="536"/>
                      <a:pt x="168" y="544"/>
                      <a:pt x="168" y="544"/>
                    </a:cubicBezTo>
                    <a:cubicBezTo>
                      <a:pt x="169" y="563"/>
                      <a:pt x="169" y="563"/>
                      <a:pt x="169" y="563"/>
                    </a:cubicBezTo>
                    <a:cubicBezTo>
                      <a:pt x="169" y="563"/>
                      <a:pt x="184" y="595"/>
                      <a:pt x="190" y="606"/>
                    </a:cubicBezTo>
                    <a:cubicBezTo>
                      <a:pt x="196" y="617"/>
                      <a:pt x="216" y="624"/>
                      <a:pt x="216" y="624"/>
                    </a:cubicBezTo>
                    <a:cubicBezTo>
                      <a:pt x="216" y="624"/>
                      <a:pt x="216" y="624"/>
                      <a:pt x="216" y="625"/>
                    </a:cubicBezTo>
                    <a:cubicBezTo>
                      <a:pt x="228" y="619"/>
                      <a:pt x="228" y="619"/>
                      <a:pt x="228" y="619"/>
                    </a:cubicBezTo>
                    <a:cubicBezTo>
                      <a:pt x="228" y="619"/>
                      <a:pt x="239" y="595"/>
                      <a:pt x="243" y="59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4" name="Freeform 285"/>
              <p:cNvSpPr>
                <a:spLocks/>
              </p:cNvSpPr>
              <p:nvPr/>
            </p:nvSpPr>
            <p:spPr bwMode="gray">
              <a:xfrm>
                <a:off x="-3657" y="-8000"/>
                <a:ext cx="879" cy="864"/>
              </a:xfrm>
              <a:custGeom>
                <a:avLst/>
                <a:gdLst>
                  <a:gd name="T0" fmla="*/ 11 w 372"/>
                  <a:gd name="T1" fmla="*/ 136 h 366"/>
                  <a:gd name="T2" fmla="*/ 11 w 372"/>
                  <a:gd name="T3" fmla="*/ 156 h 366"/>
                  <a:gd name="T4" fmla="*/ 23 w 372"/>
                  <a:gd name="T5" fmla="*/ 160 h 366"/>
                  <a:gd name="T6" fmla="*/ 33 w 372"/>
                  <a:gd name="T7" fmla="*/ 181 h 366"/>
                  <a:gd name="T8" fmla="*/ 42 w 372"/>
                  <a:gd name="T9" fmla="*/ 213 h 366"/>
                  <a:gd name="T10" fmla="*/ 70 w 372"/>
                  <a:gd name="T11" fmla="*/ 234 h 366"/>
                  <a:gd name="T12" fmla="*/ 90 w 372"/>
                  <a:gd name="T13" fmla="*/ 238 h 366"/>
                  <a:gd name="T14" fmla="*/ 91 w 372"/>
                  <a:gd name="T15" fmla="*/ 260 h 366"/>
                  <a:gd name="T16" fmla="*/ 112 w 372"/>
                  <a:gd name="T17" fmla="*/ 261 h 366"/>
                  <a:gd name="T18" fmla="*/ 114 w 372"/>
                  <a:gd name="T19" fmla="*/ 276 h 366"/>
                  <a:gd name="T20" fmla="*/ 110 w 372"/>
                  <a:gd name="T21" fmla="*/ 281 h 366"/>
                  <a:gd name="T22" fmla="*/ 110 w 372"/>
                  <a:gd name="T23" fmla="*/ 299 h 366"/>
                  <a:gd name="T24" fmla="*/ 122 w 372"/>
                  <a:gd name="T25" fmla="*/ 304 h 366"/>
                  <a:gd name="T26" fmla="*/ 122 w 372"/>
                  <a:gd name="T27" fmla="*/ 319 h 366"/>
                  <a:gd name="T28" fmla="*/ 161 w 372"/>
                  <a:gd name="T29" fmla="*/ 327 h 366"/>
                  <a:gd name="T30" fmla="*/ 180 w 372"/>
                  <a:gd name="T31" fmla="*/ 352 h 366"/>
                  <a:gd name="T32" fmla="*/ 167 w 372"/>
                  <a:gd name="T33" fmla="*/ 353 h 366"/>
                  <a:gd name="T34" fmla="*/ 206 w 372"/>
                  <a:gd name="T35" fmla="*/ 351 h 366"/>
                  <a:gd name="T36" fmla="*/ 230 w 372"/>
                  <a:gd name="T37" fmla="*/ 359 h 366"/>
                  <a:gd name="T38" fmla="*/ 265 w 372"/>
                  <a:gd name="T39" fmla="*/ 359 h 366"/>
                  <a:gd name="T40" fmla="*/ 277 w 372"/>
                  <a:gd name="T41" fmla="*/ 366 h 366"/>
                  <a:gd name="T42" fmla="*/ 324 w 372"/>
                  <a:gd name="T43" fmla="*/ 310 h 366"/>
                  <a:gd name="T44" fmla="*/ 334 w 372"/>
                  <a:gd name="T45" fmla="*/ 307 h 366"/>
                  <a:gd name="T46" fmla="*/ 325 w 372"/>
                  <a:gd name="T47" fmla="*/ 294 h 366"/>
                  <a:gd name="T48" fmla="*/ 333 w 372"/>
                  <a:gd name="T49" fmla="*/ 289 h 366"/>
                  <a:gd name="T50" fmla="*/ 334 w 372"/>
                  <a:gd name="T51" fmla="*/ 266 h 366"/>
                  <a:gd name="T52" fmla="*/ 350 w 372"/>
                  <a:gd name="T53" fmla="*/ 257 h 366"/>
                  <a:gd name="T54" fmla="*/ 354 w 372"/>
                  <a:gd name="T55" fmla="*/ 242 h 366"/>
                  <a:gd name="T56" fmla="*/ 364 w 372"/>
                  <a:gd name="T57" fmla="*/ 229 h 366"/>
                  <a:gd name="T58" fmla="*/ 346 w 372"/>
                  <a:gd name="T59" fmla="*/ 206 h 366"/>
                  <a:gd name="T60" fmla="*/ 360 w 372"/>
                  <a:gd name="T61" fmla="*/ 190 h 366"/>
                  <a:gd name="T62" fmla="*/ 346 w 372"/>
                  <a:gd name="T63" fmla="*/ 174 h 366"/>
                  <a:gd name="T64" fmla="*/ 360 w 372"/>
                  <a:gd name="T65" fmla="*/ 167 h 366"/>
                  <a:gd name="T66" fmla="*/ 360 w 372"/>
                  <a:gd name="T67" fmla="*/ 158 h 366"/>
                  <a:gd name="T68" fmla="*/ 366 w 372"/>
                  <a:gd name="T69" fmla="*/ 145 h 366"/>
                  <a:gd name="T70" fmla="*/ 358 w 372"/>
                  <a:gd name="T71" fmla="*/ 119 h 366"/>
                  <a:gd name="T72" fmla="*/ 366 w 372"/>
                  <a:gd name="T73" fmla="*/ 107 h 366"/>
                  <a:gd name="T74" fmla="*/ 360 w 372"/>
                  <a:gd name="T75" fmla="*/ 99 h 366"/>
                  <a:gd name="T76" fmla="*/ 366 w 372"/>
                  <a:gd name="T77" fmla="*/ 90 h 366"/>
                  <a:gd name="T78" fmla="*/ 358 w 372"/>
                  <a:gd name="T79" fmla="*/ 81 h 366"/>
                  <a:gd name="T80" fmla="*/ 368 w 372"/>
                  <a:gd name="T81" fmla="*/ 63 h 366"/>
                  <a:gd name="T82" fmla="*/ 349 w 372"/>
                  <a:gd name="T83" fmla="*/ 55 h 366"/>
                  <a:gd name="T84" fmla="*/ 336 w 372"/>
                  <a:gd name="T85" fmla="*/ 43 h 366"/>
                  <a:gd name="T86" fmla="*/ 318 w 372"/>
                  <a:gd name="T87" fmla="*/ 46 h 366"/>
                  <a:gd name="T88" fmla="*/ 308 w 372"/>
                  <a:gd name="T89" fmla="*/ 30 h 366"/>
                  <a:gd name="T90" fmla="*/ 293 w 372"/>
                  <a:gd name="T91" fmla="*/ 33 h 366"/>
                  <a:gd name="T92" fmla="*/ 285 w 372"/>
                  <a:gd name="T93" fmla="*/ 21 h 366"/>
                  <a:gd name="T94" fmla="*/ 246 w 372"/>
                  <a:gd name="T95" fmla="*/ 21 h 366"/>
                  <a:gd name="T96" fmla="*/ 245 w 372"/>
                  <a:gd name="T97" fmla="*/ 1 h 366"/>
                  <a:gd name="T98" fmla="*/ 205 w 372"/>
                  <a:gd name="T99" fmla="*/ 5 h 366"/>
                  <a:gd name="T100" fmla="*/ 170 w 372"/>
                  <a:gd name="T101" fmla="*/ 25 h 366"/>
                  <a:gd name="T102" fmla="*/ 172 w 372"/>
                  <a:gd name="T103" fmla="*/ 49 h 366"/>
                  <a:gd name="T104" fmla="*/ 125 w 372"/>
                  <a:gd name="T105" fmla="*/ 68 h 366"/>
                  <a:gd name="T106" fmla="*/ 116 w 372"/>
                  <a:gd name="T107" fmla="*/ 91 h 366"/>
                  <a:gd name="T108" fmla="*/ 77 w 372"/>
                  <a:gd name="T109" fmla="*/ 127 h 366"/>
                  <a:gd name="T110" fmla="*/ 51 w 372"/>
                  <a:gd name="T111" fmla="*/ 121 h 366"/>
                  <a:gd name="T112" fmla="*/ 38 w 372"/>
                  <a:gd name="T113" fmla="*/ 127 h 366"/>
                  <a:gd name="T114" fmla="*/ 26 w 372"/>
                  <a:gd name="T115" fmla="*/ 117 h 366"/>
                  <a:gd name="T116" fmla="*/ 0 w 372"/>
                  <a:gd name="T117" fmla="*/ 117 h 366"/>
                  <a:gd name="T118" fmla="*/ 2 w 372"/>
                  <a:gd name="T119" fmla="*/ 127 h 366"/>
                  <a:gd name="T120" fmla="*/ 11 w 372"/>
                  <a:gd name="T121" fmla="*/ 1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366">
                    <a:moveTo>
                      <a:pt x="11" y="136"/>
                    </a:moveTo>
                    <a:cubicBezTo>
                      <a:pt x="11" y="156"/>
                      <a:pt x="11" y="156"/>
                      <a:pt x="11" y="156"/>
                    </a:cubicBezTo>
                    <a:cubicBezTo>
                      <a:pt x="11" y="156"/>
                      <a:pt x="19" y="150"/>
                      <a:pt x="23" y="160"/>
                    </a:cubicBezTo>
                    <a:cubicBezTo>
                      <a:pt x="27" y="170"/>
                      <a:pt x="33" y="181"/>
                      <a:pt x="33" y="181"/>
                    </a:cubicBezTo>
                    <a:cubicBezTo>
                      <a:pt x="33" y="181"/>
                      <a:pt x="35" y="204"/>
                      <a:pt x="42" y="213"/>
                    </a:cubicBezTo>
                    <a:cubicBezTo>
                      <a:pt x="49" y="222"/>
                      <a:pt x="70" y="234"/>
                      <a:pt x="70" y="234"/>
                    </a:cubicBezTo>
                    <a:cubicBezTo>
                      <a:pt x="70" y="234"/>
                      <a:pt x="88" y="231"/>
                      <a:pt x="90" y="238"/>
                    </a:cubicBezTo>
                    <a:cubicBezTo>
                      <a:pt x="92" y="245"/>
                      <a:pt x="91" y="260"/>
                      <a:pt x="91" y="260"/>
                    </a:cubicBezTo>
                    <a:cubicBezTo>
                      <a:pt x="112" y="261"/>
                      <a:pt x="112" y="261"/>
                      <a:pt x="112" y="261"/>
                    </a:cubicBezTo>
                    <a:cubicBezTo>
                      <a:pt x="114" y="276"/>
                      <a:pt x="114" y="276"/>
                      <a:pt x="114" y="276"/>
                    </a:cubicBezTo>
                    <a:cubicBezTo>
                      <a:pt x="110" y="281"/>
                      <a:pt x="110" y="281"/>
                      <a:pt x="110" y="281"/>
                    </a:cubicBezTo>
                    <a:cubicBezTo>
                      <a:pt x="110" y="299"/>
                      <a:pt x="110" y="299"/>
                      <a:pt x="110" y="299"/>
                    </a:cubicBezTo>
                    <a:cubicBezTo>
                      <a:pt x="110" y="299"/>
                      <a:pt x="122" y="297"/>
                      <a:pt x="122" y="304"/>
                    </a:cubicBezTo>
                    <a:cubicBezTo>
                      <a:pt x="122" y="311"/>
                      <a:pt x="122" y="319"/>
                      <a:pt x="122" y="319"/>
                    </a:cubicBezTo>
                    <a:cubicBezTo>
                      <a:pt x="122" y="319"/>
                      <a:pt x="148" y="322"/>
                      <a:pt x="161" y="327"/>
                    </a:cubicBezTo>
                    <a:cubicBezTo>
                      <a:pt x="171" y="331"/>
                      <a:pt x="177" y="345"/>
                      <a:pt x="180" y="352"/>
                    </a:cubicBezTo>
                    <a:cubicBezTo>
                      <a:pt x="167" y="353"/>
                      <a:pt x="167" y="353"/>
                      <a:pt x="167" y="353"/>
                    </a:cubicBezTo>
                    <a:cubicBezTo>
                      <a:pt x="206" y="351"/>
                      <a:pt x="206" y="351"/>
                      <a:pt x="206" y="351"/>
                    </a:cubicBezTo>
                    <a:cubicBezTo>
                      <a:pt x="206" y="351"/>
                      <a:pt x="222" y="358"/>
                      <a:pt x="230" y="359"/>
                    </a:cubicBezTo>
                    <a:cubicBezTo>
                      <a:pt x="238" y="360"/>
                      <a:pt x="265" y="359"/>
                      <a:pt x="265" y="359"/>
                    </a:cubicBezTo>
                    <a:cubicBezTo>
                      <a:pt x="277" y="366"/>
                      <a:pt x="277" y="366"/>
                      <a:pt x="277" y="366"/>
                    </a:cubicBezTo>
                    <a:cubicBezTo>
                      <a:pt x="324" y="310"/>
                      <a:pt x="324" y="310"/>
                      <a:pt x="324" y="310"/>
                    </a:cubicBezTo>
                    <a:cubicBezTo>
                      <a:pt x="334" y="307"/>
                      <a:pt x="334" y="307"/>
                      <a:pt x="334" y="307"/>
                    </a:cubicBezTo>
                    <a:cubicBezTo>
                      <a:pt x="325" y="294"/>
                      <a:pt x="325" y="294"/>
                      <a:pt x="325" y="294"/>
                    </a:cubicBezTo>
                    <a:cubicBezTo>
                      <a:pt x="333" y="289"/>
                      <a:pt x="333" y="289"/>
                      <a:pt x="333" y="289"/>
                    </a:cubicBezTo>
                    <a:cubicBezTo>
                      <a:pt x="334" y="266"/>
                      <a:pt x="334" y="266"/>
                      <a:pt x="334" y="266"/>
                    </a:cubicBezTo>
                    <a:cubicBezTo>
                      <a:pt x="334" y="266"/>
                      <a:pt x="349" y="265"/>
                      <a:pt x="350" y="257"/>
                    </a:cubicBezTo>
                    <a:cubicBezTo>
                      <a:pt x="352" y="249"/>
                      <a:pt x="354" y="242"/>
                      <a:pt x="354" y="242"/>
                    </a:cubicBezTo>
                    <a:cubicBezTo>
                      <a:pt x="354" y="242"/>
                      <a:pt x="365" y="235"/>
                      <a:pt x="364" y="229"/>
                    </a:cubicBezTo>
                    <a:cubicBezTo>
                      <a:pt x="362" y="222"/>
                      <a:pt x="345" y="211"/>
                      <a:pt x="346" y="206"/>
                    </a:cubicBezTo>
                    <a:cubicBezTo>
                      <a:pt x="348" y="201"/>
                      <a:pt x="360" y="190"/>
                      <a:pt x="360" y="190"/>
                    </a:cubicBezTo>
                    <a:cubicBezTo>
                      <a:pt x="346" y="174"/>
                      <a:pt x="346" y="174"/>
                      <a:pt x="346" y="174"/>
                    </a:cubicBezTo>
                    <a:cubicBezTo>
                      <a:pt x="360" y="167"/>
                      <a:pt x="360" y="167"/>
                      <a:pt x="360" y="167"/>
                    </a:cubicBezTo>
                    <a:cubicBezTo>
                      <a:pt x="360" y="158"/>
                      <a:pt x="360" y="158"/>
                      <a:pt x="360" y="158"/>
                    </a:cubicBezTo>
                    <a:cubicBezTo>
                      <a:pt x="360" y="158"/>
                      <a:pt x="369" y="158"/>
                      <a:pt x="366" y="145"/>
                    </a:cubicBezTo>
                    <a:cubicBezTo>
                      <a:pt x="364" y="131"/>
                      <a:pt x="356" y="125"/>
                      <a:pt x="358" y="119"/>
                    </a:cubicBezTo>
                    <a:cubicBezTo>
                      <a:pt x="361" y="114"/>
                      <a:pt x="366" y="107"/>
                      <a:pt x="366" y="107"/>
                    </a:cubicBezTo>
                    <a:cubicBezTo>
                      <a:pt x="360" y="99"/>
                      <a:pt x="360" y="99"/>
                      <a:pt x="360" y="99"/>
                    </a:cubicBezTo>
                    <a:cubicBezTo>
                      <a:pt x="366" y="90"/>
                      <a:pt x="366" y="90"/>
                      <a:pt x="366" y="90"/>
                    </a:cubicBezTo>
                    <a:cubicBezTo>
                      <a:pt x="358" y="81"/>
                      <a:pt x="358" y="81"/>
                      <a:pt x="358" y="81"/>
                    </a:cubicBezTo>
                    <a:cubicBezTo>
                      <a:pt x="358" y="81"/>
                      <a:pt x="372" y="71"/>
                      <a:pt x="368" y="63"/>
                    </a:cubicBezTo>
                    <a:cubicBezTo>
                      <a:pt x="364" y="55"/>
                      <a:pt x="349" y="55"/>
                      <a:pt x="349" y="55"/>
                    </a:cubicBezTo>
                    <a:cubicBezTo>
                      <a:pt x="349" y="55"/>
                      <a:pt x="344" y="43"/>
                      <a:pt x="336" y="43"/>
                    </a:cubicBezTo>
                    <a:cubicBezTo>
                      <a:pt x="328" y="43"/>
                      <a:pt x="318" y="46"/>
                      <a:pt x="318" y="46"/>
                    </a:cubicBezTo>
                    <a:cubicBezTo>
                      <a:pt x="308" y="30"/>
                      <a:pt x="308" y="30"/>
                      <a:pt x="308" y="30"/>
                    </a:cubicBezTo>
                    <a:cubicBezTo>
                      <a:pt x="293" y="33"/>
                      <a:pt x="293" y="33"/>
                      <a:pt x="293" y="33"/>
                    </a:cubicBezTo>
                    <a:cubicBezTo>
                      <a:pt x="285" y="21"/>
                      <a:pt x="285" y="21"/>
                      <a:pt x="285" y="21"/>
                    </a:cubicBezTo>
                    <a:cubicBezTo>
                      <a:pt x="246" y="21"/>
                      <a:pt x="246" y="21"/>
                      <a:pt x="246" y="21"/>
                    </a:cubicBezTo>
                    <a:cubicBezTo>
                      <a:pt x="245" y="1"/>
                      <a:pt x="245" y="1"/>
                      <a:pt x="245" y="1"/>
                    </a:cubicBezTo>
                    <a:cubicBezTo>
                      <a:pt x="236" y="0"/>
                      <a:pt x="218" y="0"/>
                      <a:pt x="205" y="5"/>
                    </a:cubicBezTo>
                    <a:cubicBezTo>
                      <a:pt x="188" y="11"/>
                      <a:pt x="170" y="25"/>
                      <a:pt x="170" y="25"/>
                    </a:cubicBezTo>
                    <a:cubicBezTo>
                      <a:pt x="170" y="25"/>
                      <a:pt x="173" y="48"/>
                      <a:pt x="172" y="49"/>
                    </a:cubicBezTo>
                    <a:cubicBezTo>
                      <a:pt x="171" y="50"/>
                      <a:pt x="132" y="61"/>
                      <a:pt x="125" y="68"/>
                    </a:cubicBezTo>
                    <a:cubicBezTo>
                      <a:pt x="118" y="75"/>
                      <a:pt x="116" y="91"/>
                      <a:pt x="116" y="91"/>
                    </a:cubicBezTo>
                    <a:cubicBezTo>
                      <a:pt x="116" y="91"/>
                      <a:pt x="95" y="118"/>
                      <a:pt x="77" y="127"/>
                    </a:cubicBezTo>
                    <a:cubicBezTo>
                      <a:pt x="59" y="136"/>
                      <a:pt x="58" y="127"/>
                      <a:pt x="51" y="121"/>
                    </a:cubicBezTo>
                    <a:cubicBezTo>
                      <a:pt x="44" y="115"/>
                      <a:pt x="42" y="127"/>
                      <a:pt x="38" y="127"/>
                    </a:cubicBezTo>
                    <a:cubicBezTo>
                      <a:pt x="34" y="127"/>
                      <a:pt x="28" y="121"/>
                      <a:pt x="26" y="117"/>
                    </a:cubicBezTo>
                    <a:cubicBezTo>
                      <a:pt x="24" y="113"/>
                      <a:pt x="0" y="117"/>
                      <a:pt x="0" y="117"/>
                    </a:cubicBezTo>
                    <a:cubicBezTo>
                      <a:pt x="2" y="127"/>
                      <a:pt x="2" y="127"/>
                      <a:pt x="2" y="127"/>
                    </a:cubicBezTo>
                    <a:lnTo>
                      <a:pt x="11" y="136"/>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5" name="Freeform 286"/>
              <p:cNvSpPr>
                <a:spLocks/>
              </p:cNvSpPr>
              <p:nvPr/>
            </p:nvSpPr>
            <p:spPr bwMode="gray">
              <a:xfrm>
                <a:off x="-4255" y="-7724"/>
                <a:ext cx="1023" cy="1158"/>
              </a:xfrm>
              <a:custGeom>
                <a:avLst/>
                <a:gdLst>
                  <a:gd name="T0" fmla="*/ 0 w 433"/>
                  <a:gd name="T1" fmla="*/ 377 h 490"/>
                  <a:gd name="T2" fmla="*/ 22 w 433"/>
                  <a:gd name="T3" fmla="*/ 394 h 490"/>
                  <a:gd name="T4" fmla="*/ 30 w 433"/>
                  <a:gd name="T5" fmla="*/ 423 h 490"/>
                  <a:gd name="T6" fmla="*/ 37 w 433"/>
                  <a:gd name="T7" fmla="*/ 443 h 490"/>
                  <a:gd name="T8" fmla="*/ 27 w 433"/>
                  <a:gd name="T9" fmla="*/ 465 h 490"/>
                  <a:gd name="T10" fmla="*/ 27 w 433"/>
                  <a:gd name="T11" fmla="*/ 487 h 490"/>
                  <a:gd name="T12" fmla="*/ 78 w 433"/>
                  <a:gd name="T13" fmla="*/ 485 h 490"/>
                  <a:gd name="T14" fmla="*/ 83 w 433"/>
                  <a:gd name="T15" fmla="*/ 473 h 490"/>
                  <a:gd name="T16" fmla="*/ 97 w 433"/>
                  <a:gd name="T17" fmla="*/ 474 h 490"/>
                  <a:gd name="T18" fmla="*/ 106 w 433"/>
                  <a:gd name="T19" fmla="*/ 454 h 490"/>
                  <a:gd name="T20" fmla="*/ 124 w 433"/>
                  <a:gd name="T21" fmla="*/ 446 h 490"/>
                  <a:gd name="T22" fmla="*/ 142 w 433"/>
                  <a:gd name="T23" fmla="*/ 401 h 490"/>
                  <a:gd name="T24" fmla="*/ 171 w 433"/>
                  <a:gd name="T25" fmla="*/ 413 h 490"/>
                  <a:gd name="T26" fmla="*/ 181 w 433"/>
                  <a:gd name="T27" fmla="*/ 423 h 490"/>
                  <a:gd name="T28" fmla="*/ 198 w 433"/>
                  <a:gd name="T29" fmla="*/ 424 h 490"/>
                  <a:gd name="T30" fmla="*/ 223 w 433"/>
                  <a:gd name="T31" fmla="*/ 433 h 490"/>
                  <a:gd name="T32" fmla="*/ 236 w 433"/>
                  <a:gd name="T33" fmla="*/ 426 h 490"/>
                  <a:gd name="T34" fmla="*/ 255 w 433"/>
                  <a:gd name="T35" fmla="*/ 426 h 490"/>
                  <a:gd name="T36" fmla="*/ 270 w 433"/>
                  <a:gd name="T37" fmla="*/ 386 h 490"/>
                  <a:gd name="T38" fmla="*/ 284 w 433"/>
                  <a:gd name="T39" fmla="*/ 374 h 490"/>
                  <a:gd name="T40" fmla="*/ 295 w 433"/>
                  <a:gd name="T41" fmla="*/ 371 h 490"/>
                  <a:gd name="T42" fmla="*/ 318 w 433"/>
                  <a:gd name="T43" fmla="*/ 347 h 490"/>
                  <a:gd name="T44" fmla="*/ 329 w 433"/>
                  <a:gd name="T45" fmla="*/ 311 h 490"/>
                  <a:gd name="T46" fmla="*/ 353 w 433"/>
                  <a:gd name="T47" fmla="*/ 298 h 490"/>
                  <a:gd name="T48" fmla="*/ 383 w 433"/>
                  <a:gd name="T49" fmla="*/ 259 h 490"/>
                  <a:gd name="T50" fmla="*/ 412 w 433"/>
                  <a:gd name="T51" fmla="*/ 252 h 490"/>
                  <a:gd name="T52" fmla="*/ 420 w 433"/>
                  <a:gd name="T53" fmla="*/ 236 h 490"/>
                  <a:gd name="T54" fmla="*/ 433 w 433"/>
                  <a:gd name="T55" fmla="*/ 235 h 490"/>
                  <a:gd name="T56" fmla="*/ 414 w 433"/>
                  <a:gd name="T57" fmla="*/ 210 h 490"/>
                  <a:gd name="T58" fmla="*/ 375 w 433"/>
                  <a:gd name="T59" fmla="*/ 202 h 490"/>
                  <a:gd name="T60" fmla="*/ 375 w 433"/>
                  <a:gd name="T61" fmla="*/ 187 h 490"/>
                  <a:gd name="T62" fmla="*/ 363 w 433"/>
                  <a:gd name="T63" fmla="*/ 182 h 490"/>
                  <a:gd name="T64" fmla="*/ 363 w 433"/>
                  <a:gd name="T65" fmla="*/ 164 h 490"/>
                  <a:gd name="T66" fmla="*/ 367 w 433"/>
                  <a:gd name="T67" fmla="*/ 159 h 490"/>
                  <a:gd name="T68" fmla="*/ 365 w 433"/>
                  <a:gd name="T69" fmla="*/ 144 h 490"/>
                  <a:gd name="T70" fmla="*/ 344 w 433"/>
                  <a:gd name="T71" fmla="*/ 143 h 490"/>
                  <a:gd name="T72" fmla="*/ 343 w 433"/>
                  <a:gd name="T73" fmla="*/ 121 h 490"/>
                  <a:gd name="T74" fmla="*/ 323 w 433"/>
                  <a:gd name="T75" fmla="*/ 117 h 490"/>
                  <a:gd name="T76" fmla="*/ 295 w 433"/>
                  <a:gd name="T77" fmla="*/ 96 h 490"/>
                  <a:gd name="T78" fmla="*/ 286 w 433"/>
                  <a:gd name="T79" fmla="*/ 64 h 490"/>
                  <a:gd name="T80" fmla="*/ 276 w 433"/>
                  <a:gd name="T81" fmla="*/ 43 h 490"/>
                  <a:gd name="T82" fmla="*/ 264 w 433"/>
                  <a:gd name="T83" fmla="*/ 39 h 490"/>
                  <a:gd name="T84" fmla="*/ 264 w 433"/>
                  <a:gd name="T85" fmla="*/ 19 h 490"/>
                  <a:gd name="T86" fmla="*/ 255 w 433"/>
                  <a:gd name="T87" fmla="*/ 10 h 490"/>
                  <a:gd name="T88" fmla="*/ 253 w 433"/>
                  <a:gd name="T89" fmla="*/ 0 h 490"/>
                  <a:gd name="T90" fmla="*/ 230 w 433"/>
                  <a:gd name="T91" fmla="*/ 2 h 490"/>
                  <a:gd name="T92" fmla="*/ 219 w 433"/>
                  <a:gd name="T93" fmla="*/ 10 h 490"/>
                  <a:gd name="T94" fmla="*/ 211 w 433"/>
                  <a:gd name="T95" fmla="*/ 10 h 490"/>
                  <a:gd name="T96" fmla="*/ 195 w 433"/>
                  <a:gd name="T97" fmla="*/ 18 h 490"/>
                  <a:gd name="T98" fmla="*/ 177 w 433"/>
                  <a:gd name="T99" fmla="*/ 37 h 490"/>
                  <a:gd name="T100" fmla="*/ 172 w 433"/>
                  <a:gd name="T101" fmla="*/ 24 h 490"/>
                  <a:gd name="T102" fmla="*/ 166 w 433"/>
                  <a:gd name="T103" fmla="*/ 24 h 490"/>
                  <a:gd name="T104" fmla="*/ 159 w 433"/>
                  <a:gd name="T105" fmla="*/ 10 h 490"/>
                  <a:gd name="T106" fmla="*/ 114 w 433"/>
                  <a:gd name="T107" fmla="*/ 20 h 490"/>
                  <a:gd name="T108" fmla="*/ 53 w 433"/>
                  <a:gd name="T109" fmla="*/ 26 h 490"/>
                  <a:gd name="T110" fmla="*/ 53 w 433"/>
                  <a:gd name="T111" fmla="*/ 143 h 490"/>
                  <a:gd name="T112" fmla="*/ 49 w 433"/>
                  <a:gd name="T113" fmla="*/ 147 h 490"/>
                  <a:gd name="T114" fmla="*/ 50 w 433"/>
                  <a:gd name="T115" fmla="*/ 228 h 490"/>
                  <a:gd name="T116" fmla="*/ 2 w 433"/>
                  <a:gd name="T117" fmla="*/ 228 h 490"/>
                  <a:gd name="T118" fmla="*/ 0 w 433"/>
                  <a:gd name="T119" fmla="*/ 37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90">
                    <a:moveTo>
                      <a:pt x="0" y="377"/>
                    </a:moveTo>
                    <a:cubicBezTo>
                      <a:pt x="9" y="381"/>
                      <a:pt x="18" y="386"/>
                      <a:pt x="22" y="394"/>
                    </a:cubicBezTo>
                    <a:cubicBezTo>
                      <a:pt x="31" y="413"/>
                      <a:pt x="30" y="423"/>
                      <a:pt x="30" y="423"/>
                    </a:cubicBezTo>
                    <a:cubicBezTo>
                      <a:pt x="30" y="423"/>
                      <a:pt x="39" y="434"/>
                      <a:pt x="37" y="443"/>
                    </a:cubicBezTo>
                    <a:cubicBezTo>
                      <a:pt x="35" y="452"/>
                      <a:pt x="27" y="465"/>
                      <a:pt x="27" y="465"/>
                    </a:cubicBezTo>
                    <a:cubicBezTo>
                      <a:pt x="27" y="465"/>
                      <a:pt x="22" y="484"/>
                      <a:pt x="27" y="487"/>
                    </a:cubicBezTo>
                    <a:cubicBezTo>
                      <a:pt x="32" y="490"/>
                      <a:pt x="78" y="485"/>
                      <a:pt x="78" y="485"/>
                    </a:cubicBezTo>
                    <a:cubicBezTo>
                      <a:pt x="78" y="485"/>
                      <a:pt x="79" y="474"/>
                      <a:pt x="83" y="473"/>
                    </a:cubicBezTo>
                    <a:cubicBezTo>
                      <a:pt x="87" y="472"/>
                      <a:pt x="97" y="474"/>
                      <a:pt x="97" y="474"/>
                    </a:cubicBezTo>
                    <a:cubicBezTo>
                      <a:pt x="97" y="474"/>
                      <a:pt x="99" y="457"/>
                      <a:pt x="106" y="454"/>
                    </a:cubicBezTo>
                    <a:cubicBezTo>
                      <a:pt x="113" y="451"/>
                      <a:pt x="124" y="453"/>
                      <a:pt x="124" y="446"/>
                    </a:cubicBezTo>
                    <a:cubicBezTo>
                      <a:pt x="124" y="439"/>
                      <a:pt x="129" y="401"/>
                      <a:pt x="142" y="401"/>
                    </a:cubicBezTo>
                    <a:cubicBezTo>
                      <a:pt x="155" y="401"/>
                      <a:pt x="171" y="413"/>
                      <a:pt x="171" y="413"/>
                    </a:cubicBezTo>
                    <a:cubicBezTo>
                      <a:pt x="181" y="423"/>
                      <a:pt x="181" y="423"/>
                      <a:pt x="181" y="423"/>
                    </a:cubicBezTo>
                    <a:cubicBezTo>
                      <a:pt x="198" y="424"/>
                      <a:pt x="198" y="424"/>
                      <a:pt x="198" y="424"/>
                    </a:cubicBezTo>
                    <a:cubicBezTo>
                      <a:pt x="198" y="424"/>
                      <a:pt x="213" y="435"/>
                      <a:pt x="223" y="433"/>
                    </a:cubicBezTo>
                    <a:cubicBezTo>
                      <a:pt x="233" y="431"/>
                      <a:pt x="236" y="426"/>
                      <a:pt x="236" y="426"/>
                    </a:cubicBezTo>
                    <a:cubicBezTo>
                      <a:pt x="236" y="426"/>
                      <a:pt x="244" y="433"/>
                      <a:pt x="255" y="426"/>
                    </a:cubicBezTo>
                    <a:cubicBezTo>
                      <a:pt x="266" y="419"/>
                      <a:pt x="270" y="386"/>
                      <a:pt x="270" y="386"/>
                    </a:cubicBezTo>
                    <a:cubicBezTo>
                      <a:pt x="284" y="374"/>
                      <a:pt x="284" y="374"/>
                      <a:pt x="284" y="374"/>
                    </a:cubicBezTo>
                    <a:cubicBezTo>
                      <a:pt x="295" y="371"/>
                      <a:pt x="295" y="371"/>
                      <a:pt x="295" y="371"/>
                    </a:cubicBezTo>
                    <a:cubicBezTo>
                      <a:pt x="295" y="371"/>
                      <a:pt x="318" y="353"/>
                      <a:pt x="318" y="347"/>
                    </a:cubicBezTo>
                    <a:cubicBezTo>
                      <a:pt x="318" y="341"/>
                      <a:pt x="319" y="318"/>
                      <a:pt x="329" y="311"/>
                    </a:cubicBezTo>
                    <a:cubicBezTo>
                      <a:pt x="339" y="304"/>
                      <a:pt x="342" y="305"/>
                      <a:pt x="353" y="298"/>
                    </a:cubicBezTo>
                    <a:cubicBezTo>
                      <a:pt x="364" y="291"/>
                      <a:pt x="378" y="265"/>
                      <a:pt x="383" y="259"/>
                    </a:cubicBezTo>
                    <a:cubicBezTo>
                      <a:pt x="388" y="253"/>
                      <a:pt x="412" y="252"/>
                      <a:pt x="412" y="252"/>
                    </a:cubicBezTo>
                    <a:cubicBezTo>
                      <a:pt x="420" y="236"/>
                      <a:pt x="420" y="236"/>
                      <a:pt x="420" y="236"/>
                    </a:cubicBezTo>
                    <a:cubicBezTo>
                      <a:pt x="433" y="235"/>
                      <a:pt x="433" y="235"/>
                      <a:pt x="433" y="235"/>
                    </a:cubicBezTo>
                    <a:cubicBezTo>
                      <a:pt x="430" y="228"/>
                      <a:pt x="424" y="214"/>
                      <a:pt x="414" y="210"/>
                    </a:cubicBezTo>
                    <a:cubicBezTo>
                      <a:pt x="401" y="205"/>
                      <a:pt x="375" y="202"/>
                      <a:pt x="375" y="202"/>
                    </a:cubicBezTo>
                    <a:cubicBezTo>
                      <a:pt x="375" y="202"/>
                      <a:pt x="375" y="194"/>
                      <a:pt x="375" y="187"/>
                    </a:cubicBezTo>
                    <a:cubicBezTo>
                      <a:pt x="375" y="180"/>
                      <a:pt x="363" y="182"/>
                      <a:pt x="363" y="182"/>
                    </a:cubicBezTo>
                    <a:cubicBezTo>
                      <a:pt x="363" y="164"/>
                      <a:pt x="363" y="164"/>
                      <a:pt x="363" y="164"/>
                    </a:cubicBezTo>
                    <a:cubicBezTo>
                      <a:pt x="367" y="159"/>
                      <a:pt x="367" y="159"/>
                      <a:pt x="367" y="159"/>
                    </a:cubicBezTo>
                    <a:cubicBezTo>
                      <a:pt x="365" y="144"/>
                      <a:pt x="365" y="144"/>
                      <a:pt x="365" y="144"/>
                    </a:cubicBezTo>
                    <a:cubicBezTo>
                      <a:pt x="344" y="143"/>
                      <a:pt x="344" y="143"/>
                      <a:pt x="344" y="143"/>
                    </a:cubicBezTo>
                    <a:cubicBezTo>
                      <a:pt x="344" y="143"/>
                      <a:pt x="345" y="128"/>
                      <a:pt x="343" y="121"/>
                    </a:cubicBezTo>
                    <a:cubicBezTo>
                      <a:pt x="341" y="114"/>
                      <a:pt x="323" y="117"/>
                      <a:pt x="323" y="117"/>
                    </a:cubicBezTo>
                    <a:cubicBezTo>
                      <a:pt x="323" y="117"/>
                      <a:pt x="302" y="105"/>
                      <a:pt x="295" y="96"/>
                    </a:cubicBezTo>
                    <a:cubicBezTo>
                      <a:pt x="288" y="87"/>
                      <a:pt x="286" y="64"/>
                      <a:pt x="286" y="64"/>
                    </a:cubicBezTo>
                    <a:cubicBezTo>
                      <a:pt x="286" y="64"/>
                      <a:pt x="280" y="53"/>
                      <a:pt x="276" y="43"/>
                    </a:cubicBezTo>
                    <a:cubicBezTo>
                      <a:pt x="272" y="33"/>
                      <a:pt x="264" y="39"/>
                      <a:pt x="264" y="39"/>
                    </a:cubicBezTo>
                    <a:cubicBezTo>
                      <a:pt x="264" y="19"/>
                      <a:pt x="264" y="19"/>
                      <a:pt x="264" y="19"/>
                    </a:cubicBezTo>
                    <a:cubicBezTo>
                      <a:pt x="255" y="10"/>
                      <a:pt x="255" y="10"/>
                      <a:pt x="255" y="10"/>
                    </a:cubicBezTo>
                    <a:cubicBezTo>
                      <a:pt x="253" y="0"/>
                      <a:pt x="253" y="0"/>
                      <a:pt x="253" y="0"/>
                    </a:cubicBezTo>
                    <a:cubicBezTo>
                      <a:pt x="230" y="2"/>
                      <a:pt x="230" y="2"/>
                      <a:pt x="230" y="2"/>
                    </a:cubicBezTo>
                    <a:cubicBezTo>
                      <a:pt x="219" y="10"/>
                      <a:pt x="219" y="10"/>
                      <a:pt x="219" y="10"/>
                    </a:cubicBezTo>
                    <a:cubicBezTo>
                      <a:pt x="211" y="10"/>
                      <a:pt x="211" y="10"/>
                      <a:pt x="211" y="10"/>
                    </a:cubicBezTo>
                    <a:cubicBezTo>
                      <a:pt x="211" y="10"/>
                      <a:pt x="201" y="12"/>
                      <a:pt x="195" y="18"/>
                    </a:cubicBezTo>
                    <a:cubicBezTo>
                      <a:pt x="190" y="23"/>
                      <a:pt x="180" y="36"/>
                      <a:pt x="177" y="37"/>
                    </a:cubicBezTo>
                    <a:cubicBezTo>
                      <a:pt x="174" y="38"/>
                      <a:pt x="172" y="24"/>
                      <a:pt x="172" y="24"/>
                    </a:cubicBezTo>
                    <a:cubicBezTo>
                      <a:pt x="166" y="24"/>
                      <a:pt x="166" y="24"/>
                      <a:pt x="166" y="24"/>
                    </a:cubicBezTo>
                    <a:cubicBezTo>
                      <a:pt x="166" y="24"/>
                      <a:pt x="168" y="10"/>
                      <a:pt x="159" y="10"/>
                    </a:cubicBezTo>
                    <a:cubicBezTo>
                      <a:pt x="151" y="10"/>
                      <a:pt x="135" y="18"/>
                      <a:pt x="114" y="20"/>
                    </a:cubicBezTo>
                    <a:cubicBezTo>
                      <a:pt x="92" y="23"/>
                      <a:pt x="53" y="26"/>
                      <a:pt x="53" y="26"/>
                    </a:cubicBezTo>
                    <a:cubicBezTo>
                      <a:pt x="53" y="143"/>
                      <a:pt x="53" y="143"/>
                      <a:pt x="53" y="143"/>
                    </a:cubicBezTo>
                    <a:cubicBezTo>
                      <a:pt x="49" y="147"/>
                      <a:pt x="49" y="147"/>
                      <a:pt x="49" y="147"/>
                    </a:cubicBezTo>
                    <a:cubicBezTo>
                      <a:pt x="50" y="228"/>
                      <a:pt x="50" y="228"/>
                      <a:pt x="50" y="228"/>
                    </a:cubicBezTo>
                    <a:cubicBezTo>
                      <a:pt x="2" y="228"/>
                      <a:pt x="2" y="228"/>
                      <a:pt x="2" y="228"/>
                    </a:cubicBezTo>
                    <a:lnTo>
                      <a:pt x="0" y="37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6" name="Freeform 287"/>
              <p:cNvSpPr>
                <a:spLocks/>
              </p:cNvSpPr>
              <p:nvPr/>
            </p:nvSpPr>
            <p:spPr bwMode="gray">
              <a:xfrm>
                <a:off x="-1864" y="-11510"/>
                <a:ext cx="1134" cy="1745"/>
              </a:xfrm>
              <a:custGeom>
                <a:avLst/>
                <a:gdLst>
                  <a:gd name="T0" fmla="*/ 70 w 480"/>
                  <a:gd name="T1" fmla="*/ 77 h 739"/>
                  <a:gd name="T2" fmla="*/ 79 w 480"/>
                  <a:gd name="T3" fmla="*/ 85 h 739"/>
                  <a:gd name="T4" fmla="*/ 78 w 480"/>
                  <a:gd name="T5" fmla="*/ 93 h 739"/>
                  <a:gd name="T6" fmla="*/ 97 w 480"/>
                  <a:gd name="T7" fmla="*/ 117 h 739"/>
                  <a:gd name="T8" fmla="*/ 107 w 480"/>
                  <a:gd name="T9" fmla="*/ 142 h 739"/>
                  <a:gd name="T10" fmla="*/ 122 w 480"/>
                  <a:gd name="T11" fmla="*/ 142 h 739"/>
                  <a:gd name="T12" fmla="*/ 143 w 480"/>
                  <a:gd name="T13" fmla="*/ 167 h 739"/>
                  <a:gd name="T14" fmla="*/ 225 w 480"/>
                  <a:gd name="T15" fmla="*/ 194 h 739"/>
                  <a:gd name="T16" fmla="*/ 277 w 480"/>
                  <a:gd name="T17" fmla="*/ 220 h 739"/>
                  <a:gd name="T18" fmla="*/ 325 w 480"/>
                  <a:gd name="T19" fmla="*/ 217 h 739"/>
                  <a:gd name="T20" fmla="*/ 185 w 480"/>
                  <a:gd name="T21" fmla="*/ 382 h 739"/>
                  <a:gd name="T22" fmla="*/ 129 w 480"/>
                  <a:gd name="T23" fmla="*/ 382 h 739"/>
                  <a:gd name="T24" fmla="*/ 96 w 480"/>
                  <a:gd name="T25" fmla="*/ 396 h 739"/>
                  <a:gd name="T26" fmla="*/ 89 w 480"/>
                  <a:gd name="T27" fmla="*/ 414 h 739"/>
                  <a:gd name="T28" fmla="*/ 50 w 480"/>
                  <a:gd name="T29" fmla="*/ 421 h 739"/>
                  <a:gd name="T30" fmla="*/ 42 w 480"/>
                  <a:gd name="T31" fmla="*/ 435 h 739"/>
                  <a:gd name="T32" fmla="*/ 22 w 480"/>
                  <a:gd name="T33" fmla="*/ 471 h 739"/>
                  <a:gd name="T34" fmla="*/ 1 w 480"/>
                  <a:gd name="T35" fmla="*/ 492 h 739"/>
                  <a:gd name="T36" fmla="*/ 0 w 480"/>
                  <a:gd name="T37" fmla="*/ 695 h 739"/>
                  <a:gd name="T38" fmla="*/ 28 w 480"/>
                  <a:gd name="T39" fmla="*/ 735 h 739"/>
                  <a:gd name="T40" fmla="*/ 26 w 480"/>
                  <a:gd name="T41" fmla="*/ 739 h 739"/>
                  <a:gd name="T42" fmla="*/ 26 w 480"/>
                  <a:gd name="T43" fmla="*/ 739 h 739"/>
                  <a:gd name="T44" fmla="*/ 58 w 480"/>
                  <a:gd name="T45" fmla="*/ 680 h 739"/>
                  <a:gd name="T46" fmla="*/ 100 w 480"/>
                  <a:gd name="T47" fmla="*/ 639 h 739"/>
                  <a:gd name="T48" fmla="*/ 157 w 480"/>
                  <a:gd name="T49" fmla="*/ 573 h 739"/>
                  <a:gd name="T50" fmla="*/ 210 w 480"/>
                  <a:gd name="T51" fmla="*/ 536 h 739"/>
                  <a:gd name="T52" fmla="*/ 281 w 480"/>
                  <a:gd name="T53" fmla="*/ 473 h 739"/>
                  <a:gd name="T54" fmla="*/ 335 w 480"/>
                  <a:gd name="T55" fmla="*/ 399 h 739"/>
                  <a:gd name="T56" fmla="*/ 370 w 480"/>
                  <a:gd name="T57" fmla="*/ 334 h 739"/>
                  <a:gd name="T58" fmla="*/ 384 w 480"/>
                  <a:gd name="T59" fmla="*/ 308 h 739"/>
                  <a:gd name="T60" fmla="*/ 397 w 480"/>
                  <a:gd name="T61" fmla="*/ 262 h 739"/>
                  <a:gd name="T62" fmla="*/ 417 w 480"/>
                  <a:gd name="T63" fmla="*/ 228 h 739"/>
                  <a:gd name="T64" fmla="*/ 427 w 480"/>
                  <a:gd name="T65" fmla="*/ 205 h 739"/>
                  <a:gd name="T66" fmla="*/ 440 w 480"/>
                  <a:gd name="T67" fmla="*/ 169 h 739"/>
                  <a:gd name="T68" fmla="*/ 457 w 480"/>
                  <a:gd name="T69" fmla="*/ 147 h 739"/>
                  <a:gd name="T70" fmla="*/ 457 w 480"/>
                  <a:gd name="T71" fmla="*/ 93 h 739"/>
                  <a:gd name="T72" fmla="*/ 471 w 480"/>
                  <a:gd name="T73" fmla="*/ 84 h 739"/>
                  <a:gd name="T74" fmla="*/ 467 w 480"/>
                  <a:gd name="T75" fmla="*/ 38 h 739"/>
                  <a:gd name="T76" fmla="*/ 474 w 480"/>
                  <a:gd name="T77" fmla="*/ 8 h 739"/>
                  <a:gd name="T78" fmla="*/ 447 w 480"/>
                  <a:gd name="T79" fmla="*/ 0 h 739"/>
                  <a:gd name="T80" fmla="*/ 432 w 480"/>
                  <a:gd name="T81" fmla="*/ 21 h 739"/>
                  <a:gd name="T82" fmla="*/ 382 w 480"/>
                  <a:gd name="T83" fmla="*/ 37 h 739"/>
                  <a:gd name="T84" fmla="*/ 345 w 480"/>
                  <a:gd name="T85" fmla="*/ 35 h 739"/>
                  <a:gd name="T86" fmla="*/ 318 w 480"/>
                  <a:gd name="T87" fmla="*/ 54 h 739"/>
                  <a:gd name="T88" fmla="*/ 296 w 480"/>
                  <a:gd name="T89" fmla="*/ 43 h 739"/>
                  <a:gd name="T90" fmla="*/ 252 w 480"/>
                  <a:gd name="T91" fmla="*/ 73 h 739"/>
                  <a:gd name="T92" fmla="*/ 221 w 480"/>
                  <a:gd name="T93" fmla="*/ 62 h 739"/>
                  <a:gd name="T94" fmla="*/ 181 w 480"/>
                  <a:gd name="T95" fmla="*/ 84 h 739"/>
                  <a:gd name="T96" fmla="*/ 141 w 480"/>
                  <a:gd name="T97" fmla="*/ 85 h 739"/>
                  <a:gd name="T98" fmla="*/ 111 w 480"/>
                  <a:gd name="T99" fmla="*/ 48 h 739"/>
                  <a:gd name="T100" fmla="*/ 99 w 480"/>
                  <a:gd name="T101" fmla="*/ 35 h 739"/>
                  <a:gd name="T102" fmla="*/ 84 w 480"/>
                  <a:gd name="T103" fmla="*/ 55 h 739"/>
                  <a:gd name="T104" fmla="*/ 70 w 480"/>
                  <a:gd name="T105" fmla="*/ 7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0" h="739">
                    <a:moveTo>
                      <a:pt x="70" y="77"/>
                    </a:moveTo>
                    <a:cubicBezTo>
                      <a:pt x="79" y="85"/>
                      <a:pt x="79" y="85"/>
                      <a:pt x="79" y="85"/>
                    </a:cubicBezTo>
                    <a:cubicBezTo>
                      <a:pt x="78" y="93"/>
                      <a:pt x="78" y="93"/>
                      <a:pt x="78" y="93"/>
                    </a:cubicBezTo>
                    <a:cubicBezTo>
                      <a:pt x="78" y="93"/>
                      <a:pt x="91" y="109"/>
                      <a:pt x="97" y="117"/>
                    </a:cubicBezTo>
                    <a:cubicBezTo>
                      <a:pt x="103" y="125"/>
                      <a:pt x="107" y="142"/>
                      <a:pt x="107" y="142"/>
                    </a:cubicBezTo>
                    <a:cubicBezTo>
                      <a:pt x="122" y="142"/>
                      <a:pt x="122" y="142"/>
                      <a:pt x="122" y="142"/>
                    </a:cubicBezTo>
                    <a:cubicBezTo>
                      <a:pt x="122" y="142"/>
                      <a:pt x="132" y="159"/>
                      <a:pt x="143" y="167"/>
                    </a:cubicBezTo>
                    <a:cubicBezTo>
                      <a:pt x="154" y="175"/>
                      <a:pt x="206" y="188"/>
                      <a:pt x="225" y="194"/>
                    </a:cubicBezTo>
                    <a:cubicBezTo>
                      <a:pt x="244" y="200"/>
                      <a:pt x="277" y="220"/>
                      <a:pt x="277" y="220"/>
                    </a:cubicBezTo>
                    <a:cubicBezTo>
                      <a:pt x="325" y="217"/>
                      <a:pt x="325" y="217"/>
                      <a:pt x="325" y="217"/>
                    </a:cubicBezTo>
                    <a:cubicBezTo>
                      <a:pt x="185" y="382"/>
                      <a:pt x="185" y="382"/>
                      <a:pt x="185" y="382"/>
                    </a:cubicBezTo>
                    <a:cubicBezTo>
                      <a:pt x="185" y="382"/>
                      <a:pt x="137" y="380"/>
                      <a:pt x="129" y="382"/>
                    </a:cubicBezTo>
                    <a:cubicBezTo>
                      <a:pt x="121" y="384"/>
                      <a:pt x="96" y="396"/>
                      <a:pt x="96" y="396"/>
                    </a:cubicBezTo>
                    <a:cubicBezTo>
                      <a:pt x="96" y="396"/>
                      <a:pt x="95" y="408"/>
                      <a:pt x="89" y="414"/>
                    </a:cubicBezTo>
                    <a:cubicBezTo>
                      <a:pt x="83" y="420"/>
                      <a:pt x="58" y="418"/>
                      <a:pt x="50" y="421"/>
                    </a:cubicBezTo>
                    <a:cubicBezTo>
                      <a:pt x="42" y="424"/>
                      <a:pt x="42" y="435"/>
                      <a:pt x="42" y="435"/>
                    </a:cubicBezTo>
                    <a:cubicBezTo>
                      <a:pt x="42" y="435"/>
                      <a:pt x="29" y="463"/>
                      <a:pt x="22" y="471"/>
                    </a:cubicBezTo>
                    <a:cubicBezTo>
                      <a:pt x="15" y="479"/>
                      <a:pt x="1" y="492"/>
                      <a:pt x="1" y="492"/>
                    </a:cubicBezTo>
                    <a:cubicBezTo>
                      <a:pt x="0" y="695"/>
                      <a:pt x="0" y="695"/>
                      <a:pt x="0" y="695"/>
                    </a:cubicBezTo>
                    <a:cubicBezTo>
                      <a:pt x="28" y="735"/>
                      <a:pt x="28" y="735"/>
                      <a:pt x="28" y="735"/>
                    </a:cubicBezTo>
                    <a:cubicBezTo>
                      <a:pt x="27" y="737"/>
                      <a:pt x="27" y="738"/>
                      <a:pt x="26" y="739"/>
                    </a:cubicBezTo>
                    <a:cubicBezTo>
                      <a:pt x="26" y="739"/>
                      <a:pt x="26" y="739"/>
                      <a:pt x="26" y="739"/>
                    </a:cubicBezTo>
                    <a:cubicBezTo>
                      <a:pt x="35" y="722"/>
                      <a:pt x="52" y="690"/>
                      <a:pt x="58" y="680"/>
                    </a:cubicBezTo>
                    <a:cubicBezTo>
                      <a:pt x="65" y="669"/>
                      <a:pt x="97" y="654"/>
                      <a:pt x="100" y="639"/>
                    </a:cubicBezTo>
                    <a:cubicBezTo>
                      <a:pt x="103" y="624"/>
                      <a:pt x="146" y="586"/>
                      <a:pt x="157" y="573"/>
                    </a:cubicBezTo>
                    <a:cubicBezTo>
                      <a:pt x="168" y="560"/>
                      <a:pt x="202" y="541"/>
                      <a:pt x="210" y="536"/>
                    </a:cubicBezTo>
                    <a:cubicBezTo>
                      <a:pt x="218" y="531"/>
                      <a:pt x="275" y="484"/>
                      <a:pt x="281" y="473"/>
                    </a:cubicBezTo>
                    <a:cubicBezTo>
                      <a:pt x="287" y="462"/>
                      <a:pt x="331" y="413"/>
                      <a:pt x="335" y="399"/>
                    </a:cubicBezTo>
                    <a:cubicBezTo>
                      <a:pt x="339" y="385"/>
                      <a:pt x="364" y="339"/>
                      <a:pt x="370" y="334"/>
                    </a:cubicBezTo>
                    <a:cubicBezTo>
                      <a:pt x="376" y="329"/>
                      <a:pt x="384" y="316"/>
                      <a:pt x="384" y="308"/>
                    </a:cubicBezTo>
                    <a:cubicBezTo>
                      <a:pt x="384" y="300"/>
                      <a:pt x="390" y="271"/>
                      <a:pt x="397" y="262"/>
                    </a:cubicBezTo>
                    <a:cubicBezTo>
                      <a:pt x="404" y="253"/>
                      <a:pt x="417" y="241"/>
                      <a:pt x="417" y="228"/>
                    </a:cubicBezTo>
                    <a:cubicBezTo>
                      <a:pt x="417" y="215"/>
                      <a:pt x="427" y="205"/>
                      <a:pt x="427" y="205"/>
                    </a:cubicBezTo>
                    <a:cubicBezTo>
                      <a:pt x="440" y="169"/>
                      <a:pt x="440" y="169"/>
                      <a:pt x="440" y="169"/>
                    </a:cubicBezTo>
                    <a:cubicBezTo>
                      <a:pt x="440" y="169"/>
                      <a:pt x="457" y="173"/>
                      <a:pt x="457" y="147"/>
                    </a:cubicBezTo>
                    <a:cubicBezTo>
                      <a:pt x="457" y="121"/>
                      <a:pt x="457" y="93"/>
                      <a:pt x="457" y="93"/>
                    </a:cubicBezTo>
                    <a:cubicBezTo>
                      <a:pt x="471" y="84"/>
                      <a:pt x="471" y="84"/>
                      <a:pt x="471" y="84"/>
                    </a:cubicBezTo>
                    <a:cubicBezTo>
                      <a:pt x="467" y="38"/>
                      <a:pt x="467" y="38"/>
                      <a:pt x="467" y="38"/>
                    </a:cubicBezTo>
                    <a:cubicBezTo>
                      <a:pt x="467" y="38"/>
                      <a:pt x="480" y="14"/>
                      <a:pt x="474" y="8"/>
                    </a:cubicBezTo>
                    <a:cubicBezTo>
                      <a:pt x="468" y="2"/>
                      <a:pt x="447" y="0"/>
                      <a:pt x="447" y="0"/>
                    </a:cubicBezTo>
                    <a:cubicBezTo>
                      <a:pt x="447" y="0"/>
                      <a:pt x="439" y="14"/>
                      <a:pt x="432" y="21"/>
                    </a:cubicBezTo>
                    <a:cubicBezTo>
                      <a:pt x="425" y="28"/>
                      <a:pt x="388" y="37"/>
                      <a:pt x="382" y="37"/>
                    </a:cubicBezTo>
                    <a:cubicBezTo>
                      <a:pt x="376" y="37"/>
                      <a:pt x="355" y="31"/>
                      <a:pt x="345" y="35"/>
                    </a:cubicBezTo>
                    <a:cubicBezTo>
                      <a:pt x="335" y="39"/>
                      <a:pt x="322" y="54"/>
                      <a:pt x="318" y="54"/>
                    </a:cubicBezTo>
                    <a:cubicBezTo>
                      <a:pt x="314" y="54"/>
                      <a:pt x="304" y="42"/>
                      <a:pt x="296" y="43"/>
                    </a:cubicBezTo>
                    <a:cubicBezTo>
                      <a:pt x="288" y="44"/>
                      <a:pt x="261" y="72"/>
                      <a:pt x="252" y="73"/>
                    </a:cubicBezTo>
                    <a:cubicBezTo>
                      <a:pt x="243" y="74"/>
                      <a:pt x="235" y="58"/>
                      <a:pt x="221" y="62"/>
                    </a:cubicBezTo>
                    <a:cubicBezTo>
                      <a:pt x="207" y="66"/>
                      <a:pt x="189" y="83"/>
                      <a:pt x="181" y="84"/>
                    </a:cubicBezTo>
                    <a:cubicBezTo>
                      <a:pt x="173" y="85"/>
                      <a:pt x="141" y="85"/>
                      <a:pt x="141" y="85"/>
                    </a:cubicBezTo>
                    <a:cubicBezTo>
                      <a:pt x="141" y="85"/>
                      <a:pt x="111" y="58"/>
                      <a:pt x="111" y="48"/>
                    </a:cubicBezTo>
                    <a:cubicBezTo>
                      <a:pt x="111" y="40"/>
                      <a:pt x="102" y="36"/>
                      <a:pt x="99" y="35"/>
                    </a:cubicBezTo>
                    <a:cubicBezTo>
                      <a:pt x="84" y="55"/>
                      <a:pt x="84" y="55"/>
                      <a:pt x="84" y="55"/>
                    </a:cubicBezTo>
                    <a:lnTo>
                      <a:pt x="70" y="7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7" name="Freeform 288"/>
              <p:cNvSpPr>
                <a:spLocks/>
              </p:cNvSpPr>
              <p:nvPr/>
            </p:nvSpPr>
            <p:spPr bwMode="gray">
              <a:xfrm>
                <a:off x="-1808" y="-11595"/>
                <a:ext cx="201" cy="224"/>
              </a:xfrm>
              <a:custGeom>
                <a:avLst/>
                <a:gdLst>
                  <a:gd name="T0" fmla="*/ 47 w 85"/>
                  <a:gd name="T1" fmla="*/ 18 h 95"/>
                  <a:gd name="T2" fmla="*/ 31 w 85"/>
                  <a:gd name="T3" fmla="*/ 8 h 95"/>
                  <a:gd name="T4" fmla="*/ 13 w 85"/>
                  <a:gd name="T5" fmla="*/ 47 h 95"/>
                  <a:gd name="T6" fmla="*/ 0 w 85"/>
                  <a:gd name="T7" fmla="*/ 56 h 95"/>
                  <a:gd name="T8" fmla="*/ 11 w 85"/>
                  <a:gd name="T9" fmla="*/ 94 h 95"/>
                  <a:gd name="T10" fmla="*/ 36 w 85"/>
                  <a:gd name="T11" fmla="*/ 91 h 95"/>
                  <a:gd name="T12" fmla="*/ 46 w 85"/>
                  <a:gd name="T13" fmla="*/ 84 h 95"/>
                  <a:gd name="T14" fmla="*/ 59 w 85"/>
                  <a:gd name="T15" fmla="*/ 93 h 95"/>
                  <a:gd name="T16" fmla="*/ 60 w 85"/>
                  <a:gd name="T17" fmla="*/ 91 h 95"/>
                  <a:gd name="T18" fmla="*/ 75 w 85"/>
                  <a:gd name="T19" fmla="*/ 71 h 95"/>
                  <a:gd name="T20" fmla="*/ 74 w 85"/>
                  <a:gd name="T21" fmla="*/ 71 h 95"/>
                  <a:gd name="T22" fmla="*/ 67 w 85"/>
                  <a:gd name="T23" fmla="*/ 61 h 95"/>
                  <a:gd name="T24" fmla="*/ 44 w 85"/>
                  <a:gd name="T25" fmla="*/ 63 h 95"/>
                  <a:gd name="T26" fmla="*/ 76 w 85"/>
                  <a:gd name="T27" fmla="*/ 17 h 95"/>
                  <a:gd name="T28" fmla="*/ 63 w 85"/>
                  <a:gd name="T29" fmla="*/ 0 h 95"/>
                  <a:gd name="T30" fmla="*/ 54 w 85"/>
                  <a:gd name="T31" fmla="*/ 6 h 95"/>
                  <a:gd name="T32" fmla="*/ 47 w 85"/>
                  <a:gd name="T3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47" y="18"/>
                    </a:moveTo>
                    <a:cubicBezTo>
                      <a:pt x="31" y="8"/>
                      <a:pt x="31" y="8"/>
                      <a:pt x="31" y="8"/>
                    </a:cubicBezTo>
                    <a:cubicBezTo>
                      <a:pt x="13" y="47"/>
                      <a:pt x="13" y="47"/>
                      <a:pt x="13" y="47"/>
                    </a:cubicBezTo>
                    <a:cubicBezTo>
                      <a:pt x="0" y="56"/>
                      <a:pt x="0" y="56"/>
                      <a:pt x="0" y="56"/>
                    </a:cubicBezTo>
                    <a:cubicBezTo>
                      <a:pt x="0" y="56"/>
                      <a:pt x="3" y="93"/>
                      <a:pt x="11" y="94"/>
                    </a:cubicBezTo>
                    <a:cubicBezTo>
                      <a:pt x="19" y="95"/>
                      <a:pt x="36" y="91"/>
                      <a:pt x="36" y="91"/>
                    </a:cubicBezTo>
                    <a:cubicBezTo>
                      <a:pt x="36" y="91"/>
                      <a:pt x="39" y="83"/>
                      <a:pt x="46" y="84"/>
                    </a:cubicBezTo>
                    <a:cubicBezTo>
                      <a:pt x="50" y="85"/>
                      <a:pt x="55" y="89"/>
                      <a:pt x="59" y="93"/>
                    </a:cubicBezTo>
                    <a:cubicBezTo>
                      <a:pt x="60" y="91"/>
                      <a:pt x="60" y="91"/>
                      <a:pt x="60" y="91"/>
                    </a:cubicBezTo>
                    <a:cubicBezTo>
                      <a:pt x="75" y="71"/>
                      <a:pt x="75" y="71"/>
                      <a:pt x="75" y="71"/>
                    </a:cubicBezTo>
                    <a:cubicBezTo>
                      <a:pt x="74" y="71"/>
                      <a:pt x="74" y="71"/>
                      <a:pt x="74" y="71"/>
                    </a:cubicBezTo>
                    <a:cubicBezTo>
                      <a:pt x="67" y="61"/>
                      <a:pt x="67" y="61"/>
                      <a:pt x="67" y="61"/>
                    </a:cubicBezTo>
                    <a:cubicBezTo>
                      <a:pt x="44" y="63"/>
                      <a:pt x="44" y="63"/>
                      <a:pt x="44" y="63"/>
                    </a:cubicBezTo>
                    <a:cubicBezTo>
                      <a:pt x="44" y="63"/>
                      <a:pt x="85" y="30"/>
                      <a:pt x="76" y="17"/>
                    </a:cubicBezTo>
                    <a:cubicBezTo>
                      <a:pt x="73" y="12"/>
                      <a:pt x="68" y="6"/>
                      <a:pt x="63" y="0"/>
                    </a:cubicBezTo>
                    <a:cubicBezTo>
                      <a:pt x="54" y="6"/>
                      <a:pt x="54" y="6"/>
                      <a:pt x="54" y="6"/>
                    </a:cubicBezTo>
                    <a:lnTo>
                      <a:pt x="47" y="1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8" name="Freeform 289"/>
              <p:cNvSpPr>
                <a:spLocks/>
              </p:cNvSpPr>
              <p:nvPr/>
            </p:nvSpPr>
            <p:spPr bwMode="gray">
              <a:xfrm>
                <a:off x="-2415" y="-12273"/>
                <a:ext cx="756" cy="720"/>
              </a:xfrm>
              <a:custGeom>
                <a:avLst/>
                <a:gdLst>
                  <a:gd name="T0" fmla="*/ 51 w 320"/>
                  <a:gd name="T1" fmla="*/ 35 h 305"/>
                  <a:gd name="T2" fmla="*/ 50 w 320"/>
                  <a:gd name="T3" fmla="*/ 50 h 305"/>
                  <a:gd name="T4" fmla="*/ 31 w 320"/>
                  <a:gd name="T5" fmla="*/ 57 h 305"/>
                  <a:gd name="T6" fmla="*/ 31 w 320"/>
                  <a:gd name="T7" fmla="*/ 67 h 305"/>
                  <a:gd name="T8" fmla="*/ 20 w 320"/>
                  <a:gd name="T9" fmla="*/ 75 h 305"/>
                  <a:gd name="T10" fmla="*/ 26 w 320"/>
                  <a:gd name="T11" fmla="*/ 106 h 305"/>
                  <a:gd name="T12" fmla="*/ 14 w 320"/>
                  <a:gd name="T13" fmla="*/ 126 h 305"/>
                  <a:gd name="T14" fmla="*/ 13 w 320"/>
                  <a:gd name="T15" fmla="*/ 143 h 305"/>
                  <a:gd name="T16" fmla="*/ 1 w 320"/>
                  <a:gd name="T17" fmla="*/ 157 h 305"/>
                  <a:gd name="T18" fmla="*/ 6 w 320"/>
                  <a:gd name="T19" fmla="*/ 167 h 305"/>
                  <a:gd name="T20" fmla="*/ 8 w 320"/>
                  <a:gd name="T21" fmla="*/ 200 h 305"/>
                  <a:gd name="T22" fmla="*/ 31 w 320"/>
                  <a:gd name="T23" fmla="*/ 201 h 305"/>
                  <a:gd name="T24" fmla="*/ 41 w 320"/>
                  <a:gd name="T25" fmla="*/ 191 h 305"/>
                  <a:gd name="T26" fmla="*/ 57 w 320"/>
                  <a:gd name="T27" fmla="*/ 211 h 305"/>
                  <a:gd name="T28" fmla="*/ 73 w 320"/>
                  <a:gd name="T29" fmla="*/ 170 h 305"/>
                  <a:gd name="T30" fmla="*/ 89 w 320"/>
                  <a:gd name="T31" fmla="*/ 179 h 305"/>
                  <a:gd name="T32" fmla="*/ 99 w 320"/>
                  <a:gd name="T33" fmla="*/ 194 h 305"/>
                  <a:gd name="T34" fmla="*/ 116 w 320"/>
                  <a:gd name="T35" fmla="*/ 194 h 305"/>
                  <a:gd name="T36" fmla="*/ 128 w 320"/>
                  <a:gd name="T37" fmla="*/ 181 h 305"/>
                  <a:gd name="T38" fmla="*/ 137 w 320"/>
                  <a:gd name="T39" fmla="*/ 194 h 305"/>
                  <a:gd name="T40" fmla="*/ 155 w 320"/>
                  <a:gd name="T41" fmla="*/ 187 h 305"/>
                  <a:gd name="T42" fmla="*/ 165 w 320"/>
                  <a:gd name="T43" fmla="*/ 192 h 305"/>
                  <a:gd name="T44" fmla="*/ 185 w 320"/>
                  <a:gd name="T45" fmla="*/ 193 h 305"/>
                  <a:gd name="T46" fmla="*/ 196 w 320"/>
                  <a:gd name="T47" fmla="*/ 207 h 305"/>
                  <a:gd name="T48" fmla="*/ 216 w 320"/>
                  <a:gd name="T49" fmla="*/ 216 h 305"/>
                  <a:gd name="T50" fmla="*/ 231 w 320"/>
                  <a:gd name="T51" fmla="*/ 242 h 305"/>
                  <a:gd name="T52" fmla="*/ 257 w 320"/>
                  <a:gd name="T53" fmla="*/ 257 h 305"/>
                  <a:gd name="T54" fmla="*/ 262 w 320"/>
                  <a:gd name="T55" fmla="*/ 277 h 305"/>
                  <a:gd name="T56" fmla="*/ 280 w 320"/>
                  <a:gd name="T57" fmla="*/ 283 h 305"/>
                  <a:gd name="T58" fmla="*/ 288 w 320"/>
                  <a:gd name="T59" fmla="*/ 295 h 305"/>
                  <a:gd name="T60" fmla="*/ 304 w 320"/>
                  <a:gd name="T61" fmla="*/ 305 h 305"/>
                  <a:gd name="T62" fmla="*/ 311 w 320"/>
                  <a:gd name="T63" fmla="*/ 293 h 305"/>
                  <a:gd name="T64" fmla="*/ 320 w 320"/>
                  <a:gd name="T65" fmla="*/ 287 h 305"/>
                  <a:gd name="T66" fmla="*/ 304 w 320"/>
                  <a:gd name="T67" fmla="*/ 268 h 305"/>
                  <a:gd name="T68" fmla="*/ 285 w 320"/>
                  <a:gd name="T69" fmla="*/ 264 h 305"/>
                  <a:gd name="T70" fmla="*/ 283 w 320"/>
                  <a:gd name="T71" fmla="*/ 239 h 305"/>
                  <a:gd name="T72" fmla="*/ 241 w 320"/>
                  <a:gd name="T73" fmla="*/ 216 h 305"/>
                  <a:gd name="T74" fmla="*/ 231 w 320"/>
                  <a:gd name="T75" fmla="*/ 181 h 305"/>
                  <a:gd name="T76" fmla="*/ 204 w 320"/>
                  <a:gd name="T77" fmla="*/ 177 h 305"/>
                  <a:gd name="T78" fmla="*/ 190 w 320"/>
                  <a:gd name="T79" fmla="*/ 159 h 305"/>
                  <a:gd name="T80" fmla="*/ 177 w 320"/>
                  <a:gd name="T81" fmla="*/ 165 h 305"/>
                  <a:gd name="T82" fmla="*/ 169 w 320"/>
                  <a:gd name="T83" fmla="*/ 152 h 305"/>
                  <a:gd name="T84" fmla="*/ 157 w 320"/>
                  <a:gd name="T85" fmla="*/ 149 h 305"/>
                  <a:gd name="T86" fmla="*/ 134 w 320"/>
                  <a:gd name="T87" fmla="*/ 117 h 305"/>
                  <a:gd name="T88" fmla="*/ 128 w 320"/>
                  <a:gd name="T89" fmla="*/ 62 h 305"/>
                  <a:gd name="T90" fmla="*/ 100 w 320"/>
                  <a:gd name="T91" fmla="*/ 1 h 305"/>
                  <a:gd name="T92" fmla="*/ 98 w 320"/>
                  <a:gd name="T93" fmla="*/ 0 h 305"/>
                  <a:gd name="T94" fmla="*/ 87 w 320"/>
                  <a:gd name="T95" fmla="*/ 25 h 305"/>
                  <a:gd name="T96" fmla="*/ 51 w 320"/>
                  <a:gd name="T97"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05">
                    <a:moveTo>
                      <a:pt x="51" y="35"/>
                    </a:moveTo>
                    <a:cubicBezTo>
                      <a:pt x="51" y="35"/>
                      <a:pt x="51" y="43"/>
                      <a:pt x="50" y="50"/>
                    </a:cubicBezTo>
                    <a:cubicBezTo>
                      <a:pt x="49" y="57"/>
                      <a:pt x="31" y="57"/>
                      <a:pt x="31" y="57"/>
                    </a:cubicBezTo>
                    <a:cubicBezTo>
                      <a:pt x="31" y="67"/>
                      <a:pt x="31" y="67"/>
                      <a:pt x="31" y="67"/>
                    </a:cubicBezTo>
                    <a:cubicBezTo>
                      <a:pt x="31" y="67"/>
                      <a:pt x="20" y="72"/>
                      <a:pt x="20" y="75"/>
                    </a:cubicBezTo>
                    <a:cubicBezTo>
                      <a:pt x="20" y="78"/>
                      <a:pt x="26" y="88"/>
                      <a:pt x="26" y="106"/>
                    </a:cubicBezTo>
                    <a:cubicBezTo>
                      <a:pt x="26" y="124"/>
                      <a:pt x="14" y="126"/>
                      <a:pt x="14" y="126"/>
                    </a:cubicBezTo>
                    <a:cubicBezTo>
                      <a:pt x="14" y="126"/>
                      <a:pt x="13" y="136"/>
                      <a:pt x="13" y="143"/>
                    </a:cubicBezTo>
                    <a:cubicBezTo>
                      <a:pt x="13" y="150"/>
                      <a:pt x="2" y="149"/>
                      <a:pt x="1" y="157"/>
                    </a:cubicBezTo>
                    <a:cubicBezTo>
                      <a:pt x="0" y="165"/>
                      <a:pt x="6" y="167"/>
                      <a:pt x="6" y="167"/>
                    </a:cubicBezTo>
                    <a:cubicBezTo>
                      <a:pt x="8" y="200"/>
                      <a:pt x="8" y="200"/>
                      <a:pt x="8" y="200"/>
                    </a:cubicBezTo>
                    <a:cubicBezTo>
                      <a:pt x="31" y="201"/>
                      <a:pt x="31" y="201"/>
                      <a:pt x="31" y="201"/>
                    </a:cubicBezTo>
                    <a:cubicBezTo>
                      <a:pt x="31" y="201"/>
                      <a:pt x="36" y="191"/>
                      <a:pt x="41" y="191"/>
                    </a:cubicBezTo>
                    <a:cubicBezTo>
                      <a:pt x="46" y="191"/>
                      <a:pt x="49" y="211"/>
                      <a:pt x="57" y="211"/>
                    </a:cubicBezTo>
                    <a:cubicBezTo>
                      <a:pt x="65" y="211"/>
                      <a:pt x="73" y="170"/>
                      <a:pt x="73" y="170"/>
                    </a:cubicBezTo>
                    <a:cubicBezTo>
                      <a:pt x="73" y="170"/>
                      <a:pt x="85" y="177"/>
                      <a:pt x="89" y="179"/>
                    </a:cubicBezTo>
                    <a:cubicBezTo>
                      <a:pt x="93" y="181"/>
                      <a:pt x="99" y="194"/>
                      <a:pt x="99" y="194"/>
                    </a:cubicBezTo>
                    <a:cubicBezTo>
                      <a:pt x="99" y="194"/>
                      <a:pt x="113" y="194"/>
                      <a:pt x="116" y="194"/>
                    </a:cubicBezTo>
                    <a:cubicBezTo>
                      <a:pt x="119" y="194"/>
                      <a:pt x="128" y="181"/>
                      <a:pt x="128" y="181"/>
                    </a:cubicBezTo>
                    <a:cubicBezTo>
                      <a:pt x="128" y="181"/>
                      <a:pt x="134" y="194"/>
                      <a:pt x="137" y="194"/>
                    </a:cubicBezTo>
                    <a:cubicBezTo>
                      <a:pt x="140" y="194"/>
                      <a:pt x="151" y="187"/>
                      <a:pt x="155" y="187"/>
                    </a:cubicBezTo>
                    <a:cubicBezTo>
                      <a:pt x="159" y="187"/>
                      <a:pt x="165" y="192"/>
                      <a:pt x="165" y="192"/>
                    </a:cubicBezTo>
                    <a:cubicBezTo>
                      <a:pt x="185" y="193"/>
                      <a:pt x="185" y="193"/>
                      <a:pt x="185" y="193"/>
                    </a:cubicBezTo>
                    <a:cubicBezTo>
                      <a:pt x="196" y="207"/>
                      <a:pt x="196" y="207"/>
                      <a:pt x="196" y="207"/>
                    </a:cubicBezTo>
                    <a:cubicBezTo>
                      <a:pt x="196" y="207"/>
                      <a:pt x="208" y="208"/>
                      <a:pt x="216" y="216"/>
                    </a:cubicBezTo>
                    <a:cubicBezTo>
                      <a:pt x="224" y="224"/>
                      <a:pt x="227" y="234"/>
                      <a:pt x="231" y="242"/>
                    </a:cubicBezTo>
                    <a:cubicBezTo>
                      <a:pt x="235" y="250"/>
                      <a:pt x="253" y="252"/>
                      <a:pt x="257" y="257"/>
                    </a:cubicBezTo>
                    <a:cubicBezTo>
                      <a:pt x="261" y="262"/>
                      <a:pt x="261" y="271"/>
                      <a:pt x="262" y="277"/>
                    </a:cubicBezTo>
                    <a:cubicBezTo>
                      <a:pt x="263" y="283"/>
                      <a:pt x="280" y="283"/>
                      <a:pt x="280" y="283"/>
                    </a:cubicBezTo>
                    <a:cubicBezTo>
                      <a:pt x="288" y="295"/>
                      <a:pt x="288" y="295"/>
                      <a:pt x="288" y="295"/>
                    </a:cubicBezTo>
                    <a:cubicBezTo>
                      <a:pt x="304" y="305"/>
                      <a:pt x="304" y="305"/>
                      <a:pt x="304" y="305"/>
                    </a:cubicBezTo>
                    <a:cubicBezTo>
                      <a:pt x="311" y="293"/>
                      <a:pt x="311" y="293"/>
                      <a:pt x="311" y="293"/>
                    </a:cubicBezTo>
                    <a:cubicBezTo>
                      <a:pt x="320" y="287"/>
                      <a:pt x="320" y="287"/>
                      <a:pt x="320" y="287"/>
                    </a:cubicBezTo>
                    <a:cubicBezTo>
                      <a:pt x="312" y="277"/>
                      <a:pt x="304" y="268"/>
                      <a:pt x="304" y="268"/>
                    </a:cubicBezTo>
                    <a:cubicBezTo>
                      <a:pt x="304" y="268"/>
                      <a:pt x="287" y="271"/>
                      <a:pt x="285" y="264"/>
                    </a:cubicBezTo>
                    <a:cubicBezTo>
                      <a:pt x="283" y="257"/>
                      <a:pt x="283" y="239"/>
                      <a:pt x="283" y="239"/>
                    </a:cubicBezTo>
                    <a:cubicBezTo>
                      <a:pt x="283" y="239"/>
                      <a:pt x="244" y="225"/>
                      <a:pt x="241" y="216"/>
                    </a:cubicBezTo>
                    <a:cubicBezTo>
                      <a:pt x="238" y="207"/>
                      <a:pt x="238" y="185"/>
                      <a:pt x="231" y="181"/>
                    </a:cubicBezTo>
                    <a:cubicBezTo>
                      <a:pt x="224" y="177"/>
                      <a:pt x="207" y="181"/>
                      <a:pt x="204" y="177"/>
                    </a:cubicBezTo>
                    <a:cubicBezTo>
                      <a:pt x="201" y="173"/>
                      <a:pt x="190" y="159"/>
                      <a:pt x="190" y="159"/>
                    </a:cubicBezTo>
                    <a:cubicBezTo>
                      <a:pt x="177" y="165"/>
                      <a:pt x="177" y="165"/>
                      <a:pt x="177" y="165"/>
                    </a:cubicBezTo>
                    <a:cubicBezTo>
                      <a:pt x="169" y="152"/>
                      <a:pt x="169" y="152"/>
                      <a:pt x="169" y="152"/>
                    </a:cubicBezTo>
                    <a:cubicBezTo>
                      <a:pt x="157" y="149"/>
                      <a:pt x="157" y="149"/>
                      <a:pt x="157" y="149"/>
                    </a:cubicBezTo>
                    <a:cubicBezTo>
                      <a:pt x="157" y="149"/>
                      <a:pt x="137" y="129"/>
                      <a:pt x="134" y="117"/>
                    </a:cubicBezTo>
                    <a:cubicBezTo>
                      <a:pt x="131" y="105"/>
                      <a:pt x="135" y="85"/>
                      <a:pt x="128" y="62"/>
                    </a:cubicBezTo>
                    <a:cubicBezTo>
                      <a:pt x="121" y="39"/>
                      <a:pt x="100" y="1"/>
                      <a:pt x="100" y="1"/>
                    </a:cubicBezTo>
                    <a:cubicBezTo>
                      <a:pt x="98" y="0"/>
                      <a:pt x="98" y="0"/>
                      <a:pt x="98" y="0"/>
                    </a:cubicBezTo>
                    <a:cubicBezTo>
                      <a:pt x="96" y="9"/>
                      <a:pt x="92" y="21"/>
                      <a:pt x="87" y="25"/>
                    </a:cubicBezTo>
                    <a:cubicBezTo>
                      <a:pt x="78" y="33"/>
                      <a:pt x="51" y="35"/>
                      <a:pt x="51" y="3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69" name="Freeform 290"/>
              <p:cNvSpPr>
                <a:spLocks/>
              </p:cNvSpPr>
              <p:nvPr/>
            </p:nvSpPr>
            <p:spPr bwMode="gray">
              <a:xfrm>
                <a:off x="-2771" y="-11872"/>
                <a:ext cx="1674" cy="1453"/>
              </a:xfrm>
              <a:custGeom>
                <a:avLst/>
                <a:gdLst>
                  <a:gd name="T0" fmla="*/ 75 w 709"/>
                  <a:gd name="T1" fmla="*/ 428 h 615"/>
                  <a:gd name="T2" fmla="*/ 87 w 709"/>
                  <a:gd name="T3" fmla="*/ 442 h 615"/>
                  <a:gd name="T4" fmla="*/ 96 w 709"/>
                  <a:gd name="T5" fmla="*/ 471 h 615"/>
                  <a:gd name="T6" fmla="*/ 133 w 709"/>
                  <a:gd name="T7" fmla="*/ 513 h 615"/>
                  <a:gd name="T8" fmla="*/ 138 w 709"/>
                  <a:gd name="T9" fmla="*/ 545 h 615"/>
                  <a:gd name="T10" fmla="*/ 191 w 709"/>
                  <a:gd name="T11" fmla="*/ 562 h 615"/>
                  <a:gd name="T12" fmla="*/ 282 w 709"/>
                  <a:gd name="T13" fmla="*/ 606 h 615"/>
                  <a:gd name="T14" fmla="*/ 326 w 709"/>
                  <a:gd name="T15" fmla="*/ 601 h 615"/>
                  <a:gd name="T16" fmla="*/ 360 w 709"/>
                  <a:gd name="T17" fmla="*/ 577 h 615"/>
                  <a:gd name="T18" fmla="*/ 388 w 709"/>
                  <a:gd name="T19" fmla="*/ 585 h 615"/>
                  <a:gd name="T20" fmla="*/ 410 w 709"/>
                  <a:gd name="T21" fmla="*/ 582 h 615"/>
                  <a:gd name="T22" fmla="*/ 434 w 709"/>
                  <a:gd name="T23" fmla="*/ 574 h 615"/>
                  <a:gd name="T24" fmla="*/ 480 w 709"/>
                  <a:gd name="T25" fmla="*/ 549 h 615"/>
                  <a:gd name="T26" fmla="*/ 569 w 709"/>
                  <a:gd name="T27" fmla="*/ 535 h 615"/>
                  <a:gd name="T28" fmla="*/ 661 w 709"/>
                  <a:gd name="T29" fmla="*/ 373 h 615"/>
                  <a:gd name="T30" fmla="*/ 527 w 709"/>
                  <a:gd name="T31" fmla="*/ 320 h 615"/>
                  <a:gd name="T32" fmla="*/ 491 w 709"/>
                  <a:gd name="T33" fmla="*/ 295 h 615"/>
                  <a:gd name="T34" fmla="*/ 462 w 709"/>
                  <a:gd name="T35" fmla="*/ 246 h 615"/>
                  <a:gd name="T36" fmla="*/ 454 w 709"/>
                  <a:gd name="T37" fmla="*/ 230 h 615"/>
                  <a:gd name="T38" fmla="*/ 454 w 709"/>
                  <a:gd name="T39" fmla="*/ 201 h 615"/>
                  <a:gd name="T40" fmla="*/ 419 w 709"/>
                  <a:gd name="T41" fmla="*/ 211 h 615"/>
                  <a:gd name="T42" fmla="*/ 421 w 709"/>
                  <a:gd name="T43" fmla="*/ 164 h 615"/>
                  <a:gd name="T44" fmla="*/ 431 w 709"/>
                  <a:gd name="T45" fmla="*/ 113 h 615"/>
                  <a:gd name="T46" fmla="*/ 408 w 709"/>
                  <a:gd name="T47" fmla="*/ 87 h 615"/>
                  <a:gd name="T48" fmla="*/ 367 w 709"/>
                  <a:gd name="T49" fmla="*/ 46 h 615"/>
                  <a:gd name="T50" fmla="*/ 336 w 709"/>
                  <a:gd name="T51" fmla="*/ 23 h 615"/>
                  <a:gd name="T52" fmla="*/ 306 w 709"/>
                  <a:gd name="T53" fmla="*/ 17 h 615"/>
                  <a:gd name="T54" fmla="*/ 279 w 709"/>
                  <a:gd name="T55" fmla="*/ 11 h 615"/>
                  <a:gd name="T56" fmla="*/ 250 w 709"/>
                  <a:gd name="T57" fmla="*/ 24 h 615"/>
                  <a:gd name="T58" fmla="*/ 224 w 709"/>
                  <a:gd name="T59" fmla="*/ 0 h 615"/>
                  <a:gd name="T60" fmla="*/ 192 w 709"/>
                  <a:gd name="T61" fmla="*/ 21 h 615"/>
                  <a:gd name="T62" fmla="*/ 159 w 709"/>
                  <a:gd name="T63" fmla="*/ 30 h 615"/>
                  <a:gd name="T64" fmla="*/ 143 w 709"/>
                  <a:gd name="T65" fmla="*/ 88 h 615"/>
                  <a:gd name="T66" fmla="*/ 123 w 709"/>
                  <a:gd name="T67" fmla="*/ 116 h 615"/>
                  <a:gd name="T68" fmla="*/ 110 w 709"/>
                  <a:gd name="T69" fmla="*/ 155 h 615"/>
                  <a:gd name="T70" fmla="*/ 96 w 709"/>
                  <a:gd name="T71" fmla="*/ 179 h 615"/>
                  <a:gd name="T72" fmla="*/ 90 w 709"/>
                  <a:gd name="T73" fmla="*/ 221 h 615"/>
                  <a:gd name="T74" fmla="*/ 71 w 709"/>
                  <a:gd name="T75" fmla="*/ 215 h 615"/>
                  <a:gd name="T76" fmla="*/ 65 w 709"/>
                  <a:gd name="T77" fmla="*/ 256 h 615"/>
                  <a:gd name="T78" fmla="*/ 54 w 709"/>
                  <a:gd name="T79" fmla="*/ 305 h 615"/>
                  <a:gd name="T80" fmla="*/ 36 w 709"/>
                  <a:gd name="T81" fmla="*/ 351 h 615"/>
                  <a:gd name="T82" fmla="*/ 8 w 709"/>
                  <a:gd name="T83" fmla="*/ 345 h 615"/>
                  <a:gd name="T84" fmla="*/ 3 w 709"/>
                  <a:gd name="T85" fmla="*/ 383 h 615"/>
                  <a:gd name="T86" fmla="*/ 55 w 709"/>
                  <a:gd name="T87" fmla="*/ 40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9" h="615">
                    <a:moveTo>
                      <a:pt x="60" y="425"/>
                    </a:moveTo>
                    <a:cubicBezTo>
                      <a:pt x="64" y="430"/>
                      <a:pt x="75" y="428"/>
                      <a:pt x="75" y="428"/>
                    </a:cubicBezTo>
                    <a:cubicBezTo>
                      <a:pt x="78" y="441"/>
                      <a:pt x="78" y="441"/>
                      <a:pt x="78" y="441"/>
                    </a:cubicBezTo>
                    <a:cubicBezTo>
                      <a:pt x="87" y="442"/>
                      <a:pt x="87" y="442"/>
                      <a:pt x="87" y="442"/>
                    </a:cubicBezTo>
                    <a:cubicBezTo>
                      <a:pt x="89" y="467"/>
                      <a:pt x="89" y="467"/>
                      <a:pt x="89" y="467"/>
                    </a:cubicBezTo>
                    <a:cubicBezTo>
                      <a:pt x="96" y="471"/>
                      <a:pt x="96" y="471"/>
                      <a:pt x="96" y="471"/>
                    </a:cubicBezTo>
                    <a:cubicBezTo>
                      <a:pt x="96" y="471"/>
                      <a:pt x="98" y="498"/>
                      <a:pt x="108" y="506"/>
                    </a:cubicBezTo>
                    <a:cubicBezTo>
                      <a:pt x="118" y="514"/>
                      <a:pt x="128" y="505"/>
                      <a:pt x="133" y="513"/>
                    </a:cubicBezTo>
                    <a:cubicBezTo>
                      <a:pt x="138" y="521"/>
                      <a:pt x="137" y="535"/>
                      <a:pt x="137" y="535"/>
                    </a:cubicBezTo>
                    <a:cubicBezTo>
                      <a:pt x="138" y="545"/>
                      <a:pt x="138" y="545"/>
                      <a:pt x="138" y="545"/>
                    </a:cubicBezTo>
                    <a:cubicBezTo>
                      <a:pt x="144" y="560"/>
                      <a:pt x="144" y="560"/>
                      <a:pt x="144" y="560"/>
                    </a:cubicBezTo>
                    <a:cubicBezTo>
                      <a:pt x="191" y="562"/>
                      <a:pt x="191" y="562"/>
                      <a:pt x="191" y="562"/>
                    </a:cubicBezTo>
                    <a:cubicBezTo>
                      <a:pt x="242" y="602"/>
                      <a:pt x="242" y="602"/>
                      <a:pt x="242" y="602"/>
                    </a:cubicBezTo>
                    <a:cubicBezTo>
                      <a:pt x="242" y="602"/>
                      <a:pt x="269" y="604"/>
                      <a:pt x="282" y="606"/>
                    </a:cubicBezTo>
                    <a:cubicBezTo>
                      <a:pt x="295" y="608"/>
                      <a:pt x="313" y="615"/>
                      <a:pt x="313" y="615"/>
                    </a:cubicBezTo>
                    <a:cubicBezTo>
                      <a:pt x="326" y="601"/>
                      <a:pt x="326" y="601"/>
                      <a:pt x="326" y="601"/>
                    </a:cubicBezTo>
                    <a:cubicBezTo>
                      <a:pt x="326" y="601"/>
                      <a:pt x="324" y="597"/>
                      <a:pt x="331" y="591"/>
                    </a:cubicBezTo>
                    <a:cubicBezTo>
                      <a:pt x="338" y="585"/>
                      <a:pt x="360" y="577"/>
                      <a:pt x="360" y="577"/>
                    </a:cubicBezTo>
                    <a:cubicBezTo>
                      <a:pt x="372" y="568"/>
                      <a:pt x="372" y="568"/>
                      <a:pt x="372" y="568"/>
                    </a:cubicBezTo>
                    <a:cubicBezTo>
                      <a:pt x="388" y="585"/>
                      <a:pt x="388" y="585"/>
                      <a:pt x="388" y="585"/>
                    </a:cubicBezTo>
                    <a:cubicBezTo>
                      <a:pt x="406" y="586"/>
                      <a:pt x="406" y="586"/>
                      <a:pt x="406" y="586"/>
                    </a:cubicBezTo>
                    <a:cubicBezTo>
                      <a:pt x="410" y="582"/>
                      <a:pt x="410" y="582"/>
                      <a:pt x="410" y="582"/>
                    </a:cubicBezTo>
                    <a:cubicBezTo>
                      <a:pt x="426" y="588"/>
                      <a:pt x="426" y="588"/>
                      <a:pt x="426" y="588"/>
                    </a:cubicBezTo>
                    <a:cubicBezTo>
                      <a:pt x="426" y="588"/>
                      <a:pt x="426" y="577"/>
                      <a:pt x="434" y="574"/>
                    </a:cubicBezTo>
                    <a:cubicBezTo>
                      <a:pt x="442" y="571"/>
                      <a:pt x="467" y="573"/>
                      <a:pt x="473" y="567"/>
                    </a:cubicBezTo>
                    <a:cubicBezTo>
                      <a:pt x="479" y="561"/>
                      <a:pt x="480" y="549"/>
                      <a:pt x="480" y="549"/>
                    </a:cubicBezTo>
                    <a:cubicBezTo>
                      <a:pt x="480" y="549"/>
                      <a:pt x="505" y="537"/>
                      <a:pt x="513" y="535"/>
                    </a:cubicBezTo>
                    <a:cubicBezTo>
                      <a:pt x="521" y="533"/>
                      <a:pt x="569" y="535"/>
                      <a:pt x="569" y="535"/>
                    </a:cubicBezTo>
                    <a:cubicBezTo>
                      <a:pt x="709" y="370"/>
                      <a:pt x="709" y="370"/>
                      <a:pt x="709" y="370"/>
                    </a:cubicBezTo>
                    <a:cubicBezTo>
                      <a:pt x="661" y="373"/>
                      <a:pt x="661" y="373"/>
                      <a:pt x="661" y="373"/>
                    </a:cubicBezTo>
                    <a:cubicBezTo>
                      <a:pt x="661" y="373"/>
                      <a:pt x="628" y="353"/>
                      <a:pt x="609" y="347"/>
                    </a:cubicBezTo>
                    <a:cubicBezTo>
                      <a:pt x="590" y="341"/>
                      <a:pt x="538" y="328"/>
                      <a:pt x="527" y="320"/>
                    </a:cubicBezTo>
                    <a:cubicBezTo>
                      <a:pt x="516" y="312"/>
                      <a:pt x="506" y="295"/>
                      <a:pt x="506" y="295"/>
                    </a:cubicBezTo>
                    <a:cubicBezTo>
                      <a:pt x="491" y="295"/>
                      <a:pt x="491" y="295"/>
                      <a:pt x="491" y="295"/>
                    </a:cubicBezTo>
                    <a:cubicBezTo>
                      <a:pt x="491" y="295"/>
                      <a:pt x="487" y="278"/>
                      <a:pt x="481" y="270"/>
                    </a:cubicBezTo>
                    <a:cubicBezTo>
                      <a:pt x="475" y="262"/>
                      <a:pt x="462" y="246"/>
                      <a:pt x="462" y="246"/>
                    </a:cubicBezTo>
                    <a:cubicBezTo>
                      <a:pt x="463" y="238"/>
                      <a:pt x="463" y="238"/>
                      <a:pt x="463" y="238"/>
                    </a:cubicBezTo>
                    <a:cubicBezTo>
                      <a:pt x="454" y="230"/>
                      <a:pt x="454" y="230"/>
                      <a:pt x="454" y="230"/>
                    </a:cubicBezTo>
                    <a:cubicBezTo>
                      <a:pt x="467" y="210"/>
                      <a:pt x="467" y="210"/>
                      <a:pt x="467" y="210"/>
                    </a:cubicBezTo>
                    <a:cubicBezTo>
                      <a:pt x="463" y="206"/>
                      <a:pt x="458" y="202"/>
                      <a:pt x="454" y="201"/>
                    </a:cubicBezTo>
                    <a:cubicBezTo>
                      <a:pt x="447" y="200"/>
                      <a:pt x="444" y="208"/>
                      <a:pt x="444" y="208"/>
                    </a:cubicBezTo>
                    <a:cubicBezTo>
                      <a:pt x="444" y="208"/>
                      <a:pt x="427" y="212"/>
                      <a:pt x="419" y="211"/>
                    </a:cubicBezTo>
                    <a:cubicBezTo>
                      <a:pt x="411" y="210"/>
                      <a:pt x="408" y="173"/>
                      <a:pt x="408" y="173"/>
                    </a:cubicBezTo>
                    <a:cubicBezTo>
                      <a:pt x="421" y="164"/>
                      <a:pt x="421" y="164"/>
                      <a:pt x="421" y="164"/>
                    </a:cubicBezTo>
                    <a:cubicBezTo>
                      <a:pt x="439" y="125"/>
                      <a:pt x="439" y="125"/>
                      <a:pt x="439" y="125"/>
                    </a:cubicBezTo>
                    <a:cubicBezTo>
                      <a:pt x="431" y="113"/>
                      <a:pt x="431" y="113"/>
                      <a:pt x="431" y="113"/>
                    </a:cubicBezTo>
                    <a:cubicBezTo>
                      <a:pt x="431" y="113"/>
                      <a:pt x="414" y="113"/>
                      <a:pt x="413" y="107"/>
                    </a:cubicBezTo>
                    <a:cubicBezTo>
                      <a:pt x="412" y="101"/>
                      <a:pt x="412" y="92"/>
                      <a:pt x="408" y="87"/>
                    </a:cubicBezTo>
                    <a:cubicBezTo>
                      <a:pt x="404" y="82"/>
                      <a:pt x="386" y="80"/>
                      <a:pt x="382" y="72"/>
                    </a:cubicBezTo>
                    <a:cubicBezTo>
                      <a:pt x="378" y="64"/>
                      <a:pt x="375" y="54"/>
                      <a:pt x="367" y="46"/>
                    </a:cubicBezTo>
                    <a:cubicBezTo>
                      <a:pt x="359" y="38"/>
                      <a:pt x="347" y="37"/>
                      <a:pt x="347" y="37"/>
                    </a:cubicBezTo>
                    <a:cubicBezTo>
                      <a:pt x="336" y="23"/>
                      <a:pt x="336" y="23"/>
                      <a:pt x="336" y="23"/>
                    </a:cubicBezTo>
                    <a:cubicBezTo>
                      <a:pt x="316" y="22"/>
                      <a:pt x="316" y="22"/>
                      <a:pt x="316" y="22"/>
                    </a:cubicBezTo>
                    <a:cubicBezTo>
                      <a:pt x="316" y="22"/>
                      <a:pt x="310" y="17"/>
                      <a:pt x="306" y="17"/>
                    </a:cubicBezTo>
                    <a:cubicBezTo>
                      <a:pt x="302" y="17"/>
                      <a:pt x="291" y="24"/>
                      <a:pt x="288" y="24"/>
                    </a:cubicBezTo>
                    <a:cubicBezTo>
                      <a:pt x="285" y="24"/>
                      <a:pt x="279" y="11"/>
                      <a:pt x="279" y="11"/>
                    </a:cubicBezTo>
                    <a:cubicBezTo>
                      <a:pt x="279" y="11"/>
                      <a:pt x="270" y="24"/>
                      <a:pt x="267" y="24"/>
                    </a:cubicBezTo>
                    <a:cubicBezTo>
                      <a:pt x="264" y="24"/>
                      <a:pt x="250" y="24"/>
                      <a:pt x="250" y="24"/>
                    </a:cubicBezTo>
                    <a:cubicBezTo>
                      <a:pt x="250" y="24"/>
                      <a:pt x="244" y="11"/>
                      <a:pt x="240" y="9"/>
                    </a:cubicBezTo>
                    <a:cubicBezTo>
                      <a:pt x="236" y="7"/>
                      <a:pt x="224" y="0"/>
                      <a:pt x="224" y="0"/>
                    </a:cubicBezTo>
                    <a:cubicBezTo>
                      <a:pt x="224" y="0"/>
                      <a:pt x="216" y="41"/>
                      <a:pt x="208" y="41"/>
                    </a:cubicBezTo>
                    <a:cubicBezTo>
                      <a:pt x="200" y="41"/>
                      <a:pt x="197" y="21"/>
                      <a:pt x="192" y="21"/>
                    </a:cubicBezTo>
                    <a:cubicBezTo>
                      <a:pt x="187" y="21"/>
                      <a:pt x="182" y="31"/>
                      <a:pt x="182" y="31"/>
                    </a:cubicBezTo>
                    <a:cubicBezTo>
                      <a:pt x="159" y="30"/>
                      <a:pt x="159" y="30"/>
                      <a:pt x="159" y="30"/>
                    </a:cubicBezTo>
                    <a:cubicBezTo>
                      <a:pt x="159" y="60"/>
                      <a:pt x="159" y="60"/>
                      <a:pt x="159" y="60"/>
                    </a:cubicBezTo>
                    <a:cubicBezTo>
                      <a:pt x="159" y="60"/>
                      <a:pt x="143" y="80"/>
                      <a:pt x="143" y="88"/>
                    </a:cubicBezTo>
                    <a:cubicBezTo>
                      <a:pt x="143" y="96"/>
                      <a:pt x="145" y="114"/>
                      <a:pt x="145" y="114"/>
                    </a:cubicBezTo>
                    <a:cubicBezTo>
                      <a:pt x="123" y="116"/>
                      <a:pt x="123" y="116"/>
                      <a:pt x="123" y="116"/>
                    </a:cubicBezTo>
                    <a:cubicBezTo>
                      <a:pt x="123" y="116"/>
                      <a:pt x="112" y="130"/>
                      <a:pt x="111" y="135"/>
                    </a:cubicBezTo>
                    <a:cubicBezTo>
                      <a:pt x="110" y="140"/>
                      <a:pt x="115" y="150"/>
                      <a:pt x="110" y="155"/>
                    </a:cubicBezTo>
                    <a:cubicBezTo>
                      <a:pt x="105" y="160"/>
                      <a:pt x="94" y="164"/>
                      <a:pt x="94" y="164"/>
                    </a:cubicBezTo>
                    <a:cubicBezTo>
                      <a:pt x="96" y="179"/>
                      <a:pt x="96" y="179"/>
                      <a:pt x="96" y="179"/>
                    </a:cubicBezTo>
                    <a:cubicBezTo>
                      <a:pt x="89" y="190"/>
                      <a:pt x="89" y="190"/>
                      <a:pt x="89" y="190"/>
                    </a:cubicBezTo>
                    <a:cubicBezTo>
                      <a:pt x="89" y="190"/>
                      <a:pt x="96" y="213"/>
                      <a:pt x="90" y="221"/>
                    </a:cubicBezTo>
                    <a:cubicBezTo>
                      <a:pt x="84" y="229"/>
                      <a:pt x="78" y="226"/>
                      <a:pt x="78" y="226"/>
                    </a:cubicBezTo>
                    <a:cubicBezTo>
                      <a:pt x="78" y="226"/>
                      <a:pt x="76" y="215"/>
                      <a:pt x="71" y="215"/>
                    </a:cubicBezTo>
                    <a:cubicBezTo>
                      <a:pt x="66" y="215"/>
                      <a:pt x="60" y="228"/>
                      <a:pt x="60" y="235"/>
                    </a:cubicBezTo>
                    <a:cubicBezTo>
                      <a:pt x="60" y="242"/>
                      <a:pt x="66" y="253"/>
                      <a:pt x="65" y="256"/>
                    </a:cubicBezTo>
                    <a:cubicBezTo>
                      <a:pt x="64" y="259"/>
                      <a:pt x="49" y="270"/>
                      <a:pt x="48" y="278"/>
                    </a:cubicBezTo>
                    <a:cubicBezTo>
                      <a:pt x="47" y="286"/>
                      <a:pt x="54" y="305"/>
                      <a:pt x="54" y="305"/>
                    </a:cubicBezTo>
                    <a:cubicBezTo>
                      <a:pt x="54" y="305"/>
                      <a:pt x="57" y="336"/>
                      <a:pt x="50" y="341"/>
                    </a:cubicBezTo>
                    <a:cubicBezTo>
                      <a:pt x="43" y="346"/>
                      <a:pt x="36" y="351"/>
                      <a:pt x="36" y="351"/>
                    </a:cubicBezTo>
                    <a:cubicBezTo>
                      <a:pt x="31" y="346"/>
                      <a:pt x="31" y="346"/>
                      <a:pt x="31" y="346"/>
                    </a:cubicBezTo>
                    <a:cubicBezTo>
                      <a:pt x="8" y="345"/>
                      <a:pt x="8" y="345"/>
                      <a:pt x="8" y="345"/>
                    </a:cubicBezTo>
                    <a:cubicBezTo>
                      <a:pt x="10" y="361"/>
                      <a:pt x="10" y="361"/>
                      <a:pt x="10" y="361"/>
                    </a:cubicBezTo>
                    <a:cubicBezTo>
                      <a:pt x="10" y="361"/>
                      <a:pt x="0" y="378"/>
                      <a:pt x="3" y="383"/>
                    </a:cubicBezTo>
                    <a:cubicBezTo>
                      <a:pt x="6" y="388"/>
                      <a:pt x="22" y="382"/>
                      <a:pt x="30" y="386"/>
                    </a:cubicBezTo>
                    <a:cubicBezTo>
                      <a:pt x="38" y="390"/>
                      <a:pt x="55" y="405"/>
                      <a:pt x="55" y="405"/>
                    </a:cubicBezTo>
                    <a:cubicBezTo>
                      <a:pt x="55" y="405"/>
                      <a:pt x="56" y="420"/>
                      <a:pt x="60" y="42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0" name="Freeform 291"/>
              <p:cNvSpPr>
                <a:spLocks/>
              </p:cNvSpPr>
              <p:nvPr/>
            </p:nvSpPr>
            <p:spPr bwMode="gray">
              <a:xfrm>
                <a:off x="-3771" y="-14005"/>
                <a:ext cx="1252" cy="1290"/>
              </a:xfrm>
              <a:custGeom>
                <a:avLst/>
                <a:gdLst>
                  <a:gd name="T0" fmla="*/ 11 w 530"/>
                  <a:gd name="T1" fmla="*/ 13 h 546"/>
                  <a:gd name="T2" fmla="*/ 7 w 530"/>
                  <a:gd name="T3" fmla="*/ 34 h 546"/>
                  <a:gd name="T4" fmla="*/ 17 w 530"/>
                  <a:gd name="T5" fmla="*/ 54 h 546"/>
                  <a:gd name="T6" fmla="*/ 3 w 530"/>
                  <a:gd name="T7" fmla="*/ 82 h 546"/>
                  <a:gd name="T8" fmla="*/ 21 w 530"/>
                  <a:gd name="T9" fmla="*/ 120 h 546"/>
                  <a:gd name="T10" fmla="*/ 34 w 530"/>
                  <a:gd name="T11" fmla="*/ 518 h 546"/>
                  <a:gd name="T12" fmla="*/ 320 w 530"/>
                  <a:gd name="T13" fmla="*/ 522 h 546"/>
                  <a:gd name="T14" fmla="*/ 329 w 530"/>
                  <a:gd name="T15" fmla="*/ 510 h 546"/>
                  <a:gd name="T16" fmla="*/ 334 w 530"/>
                  <a:gd name="T17" fmla="*/ 518 h 546"/>
                  <a:gd name="T18" fmla="*/ 413 w 530"/>
                  <a:gd name="T19" fmla="*/ 521 h 546"/>
                  <a:gd name="T20" fmla="*/ 438 w 530"/>
                  <a:gd name="T21" fmla="*/ 539 h 546"/>
                  <a:gd name="T22" fmla="*/ 460 w 530"/>
                  <a:gd name="T23" fmla="*/ 508 h 546"/>
                  <a:gd name="T24" fmla="*/ 482 w 530"/>
                  <a:gd name="T25" fmla="*/ 505 h 546"/>
                  <a:gd name="T26" fmla="*/ 492 w 530"/>
                  <a:gd name="T27" fmla="*/ 478 h 546"/>
                  <a:gd name="T28" fmla="*/ 509 w 530"/>
                  <a:gd name="T29" fmla="*/ 477 h 546"/>
                  <a:gd name="T30" fmla="*/ 525 w 530"/>
                  <a:gd name="T31" fmla="*/ 462 h 546"/>
                  <a:gd name="T32" fmla="*/ 520 w 530"/>
                  <a:gd name="T33" fmla="*/ 445 h 546"/>
                  <a:gd name="T34" fmla="*/ 518 w 530"/>
                  <a:gd name="T35" fmla="*/ 416 h 546"/>
                  <a:gd name="T36" fmla="*/ 530 w 530"/>
                  <a:gd name="T37" fmla="*/ 415 h 546"/>
                  <a:gd name="T38" fmla="*/ 490 w 530"/>
                  <a:gd name="T39" fmla="*/ 369 h 546"/>
                  <a:gd name="T40" fmla="*/ 469 w 530"/>
                  <a:gd name="T41" fmla="*/ 315 h 546"/>
                  <a:gd name="T42" fmla="*/ 448 w 530"/>
                  <a:gd name="T43" fmla="*/ 288 h 546"/>
                  <a:gd name="T44" fmla="*/ 440 w 530"/>
                  <a:gd name="T45" fmla="*/ 252 h 546"/>
                  <a:gd name="T46" fmla="*/ 415 w 530"/>
                  <a:gd name="T47" fmla="*/ 225 h 546"/>
                  <a:gd name="T48" fmla="*/ 412 w 530"/>
                  <a:gd name="T49" fmla="*/ 204 h 546"/>
                  <a:gd name="T50" fmla="*/ 378 w 530"/>
                  <a:gd name="T51" fmla="*/ 161 h 546"/>
                  <a:gd name="T52" fmla="*/ 368 w 530"/>
                  <a:gd name="T53" fmla="*/ 147 h 546"/>
                  <a:gd name="T54" fmla="*/ 368 w 530"/>
                  <a:gd name="T55" fmla="*/ 126 h 546"/>
                  <a:gd name="T56" fmla="*/ 350 w 530"/>
                  <a:gd name="T57" fmla="*/ 112 h 546"/>
                  <a:gd name="T58" fmla="*/ 361 w 530"/>
                  <a:gd name="T59" fmla="*/ 99 h 546"/>
                  <a:gd name="T60" fmla="*/ 373 w 530"/>
                  <a:gd name="T61" fmla="*/ 107 h 546"/>
                  <a:gd name="T62" fmla="*/ 381 w 530"/>
                  <a:gd name="T63" fmla="*/ 130 h 546"/>
                  <a:gd name="T64" fmla="*/ 395 w 530"/>
                  <a:gd name="T65" fmla="*/ 145 h 546"/>
                  <a:gd name="T66" fmla="*/ 394 w 530"/>
                  <a:gd name="T67" fmla="*/ 162 h 546"/>
                  <a:gd name="T68" fmla="*/ 438 w 530"/>
                  <a:gd name="T69" fmla="*/ 207 h 546"/>
                  <a:gd name="T70" fmla="*/ 456 w 530"/>
                  <a:gd name="T71" fmla="*/ 195 h 546"/>
                  <a:gd name="T72" fmla="*/ 449 w 530"/>
                  <a:gd name="T73" fmla="*/ 183 h 546"/>
                  <a:gd name="T74" fmla="*/ 462 w 530"/>
                  <a:gd name="T75" fmla="*/ 143 h 546"/>
                  <a:gd name="T76" fmla="*/ 471 w 530"/>
                  <a:gd name="T77" fmla="*/ 112 h 546"/>
                  <a:gd name="T78" fmla="*/ 435 w 530"/>
                  <a:gd name="T79" fmla="*/ 19 h 546"/>
                  <a:gd name="T80" fmla="*/ 388 w 530"/>
                  <a:gd name="T81" fmla="*/ 30 h 546"/>
                  <a:gd name="T82" fmla="*/ 373 w 530"/>
                  <a:gd name="T83" fmla="*/ 22 h 546"/>
                  <a:gd name="T84" fmla="*/ 350 w 530"/>
                  <a:gd name="T85" fmla="*/ 26 h 546"/>
                  <a:gd name="T86" fmla="*/ 325 w 530"/>
                  <a:gd name="T87" fmla="*/ 7 h 546"/>
                  <a:gd name="T88" fmla="*/ 288 w 530"/>
                  <a:gd name="T89" fmla="*/ 14 h 546"/>
                  <a:gd name="T90" fmla="*/ 262 w 530"/>
                  <a:gd name="T91" fmla="*/ 11 h 546"/>
                  <a:gd name="T92" fmla="*/ 243 w 530"/>
                  <a:gd name="T93" fmla="*/ 30 h 546"/>
                  <a:gd name="T94" fmla="*/ 227 w 530"/>
                  <a:gd name="T95" fmla="*/ 30 h 546"/>
                  <a:gd name="T96" fmla="*/ 210 w 530"/>
                  <a:gd name="T97" fmla="*/ 43 h 546"/>
                  <a:gd name="T98" fmla="*/ 170 w 530"/>
                  <a:gd name="T99" fmla="*/ 29 h 546"/>
                  <a:gd name="T100" fmla="*/ 140 w 530"/>
                  <a:gd name="T101" fmla="*/ 29 h 546"/>
                  <a:gd name="T102" fmla="*/ 112 w 530"/>
                  <a:gd name="T103" fmla="*/ 13 h 546"/>
                  <a:gd name="T104" fmla="*/ 89 w 530"/>
                  <a:gd name="T105" fmla="*/ 12 h 546"/>
                  <a:gd name="T106" fmla="*/ 60 w 530"/>
                  <a:gd name="T107" fmla="*/ 1 h 546"/>
                  <a:gd name="T108" fmla="*/ 31 w 530"/>
                  <a:gd name="T109" fmla="*/ 6 h 546"/>
                  <a:gd name="T110" fmla="*/ 24 w 530"/>
                  <a:gd name="T111" fmla="*/ 0 h 546"/>
                  <a:gd name="T112" fmla="*/ 11 w 530"/>
                  <a:gd name="T113" fmla="*/ 1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46">
                    <a:moveTo>
                      <a:pt x="11" y="13"/>
                    </a:moveTo>
                    <a:cubicBezTo>
                      <a:pt x="6" y="16"/>
                      <a:pt x="6" y="30"/>
                      <a:pt x="7" y="34"/>
                    </a:cubicBezTo>
                    <a:cubicBezTo>
                      <a:pt x="8" y="38"/>
                      <a:pt x="20" y="45"/>
                      <a:pt x="17" y="54"/>
                    </a:cubicBezTo>
                    <a:cubicBezTo>
                      <a:pt x="14" y="63"/>
                      <a:pt x="0" y="75"/>
                      <a:pt x="3" y="82"/>
                    </a:cubicBezTo>
                    <a:cubicBezTo>
                      <a:pt x="6" y="89"/>
                      <a:pt x="21" y="107"/>
                      <a:pt x="21" y="120"/>
                    </a:cubicBezTo>
                    <a:cubicBezTo>
                      <a:pt x="21" y="133"/>
                      <a:pt x="34" y="518"/>
                      <a:pt x="34" y="518"/>
                    </a:cubicBezTo>
                    <a:cubicBezTo>
                      <a:pt x="320" y="522"/>
                      <a:pt x="320" y="522"/>
                      <a:pt x="320" y="522"/>
                    </a:cubicBezTo>
                    <a:cubicBezTo>
                      <a:pt x="320" y="522"/>
                      <a:pt x="322" y="512"/>
                      <a:pt x="329" y="510"/>
                    </a:cubicBezTo>
                    <a:cubicBezTo>
                      <a:pt x="336" y="508"/>
                      <a:pt x="334" y="518"/>
                      <a:pt x="334" y="518"/>
                    </a:cubicBezTo>
                    <a:cubicBezTo>
                      <a:pt x="413" y="521"/>
                      <a:pt x="413" y="521"/>
                      <a:pt x="413" y="521"/>
                    </a:cubicBezTo>
                    <a:cubicBezTo>
                      <a:pt x="413" y="521"/>
                      <a:pt x="425" y="546"/>
                      <a:pt x="438" y="539"/>
                    </a:cubicBezTo>
                    <a:cubicBezTo>
                      <a:pt x="451" y="532"/>
                      <a:pt x="450" y="511"/>
                      <a:pt x="460" y="508"/>
                    </a:cubicBezTo>
                    <a:cubicBezTo>
                      <a:pt x="470" y="505"/>
                      <a:pt x="472" y="509"/>
                      <a:pt x="482" y="505"/>
                    </a:cubicBezTo>
                    <a:cubicBezTo>
                      <a:pt x="492" y="501"/>
                      <a:pt x="492" y="478"/>
                      <a:pt x="492" y="478"/>
                    </a:cubicBezTo>
                    <a:cubicBezTo>
                      <a:pt x="509" y="477"/>
                      <a:pt x="509" y="477"/>
                      <a:pt x="509" y="477"/>
                    </a:cubicBezTo>
                    <a:cubicBezTo>
                      <a:pt x="525" y="462"/>
                      <a:pt x="525" y="462"/>
                      <a:pt x="525" y="462"/>
                    </a:cubicBezTo>
                    <a:cubicBezTo>
                      <a:pt x="522" y="456"/>
                      <a:pt x="520" y="450"/>
                      <a:pt x="520" y="445"/>
                    </a:cubicBezTo>
                    <a:cubicBezTo>
                      <a:pt x="519" y="430"/>
                      <a:pt x="518" y="416"/>
                      <a:pt x="518" y="416"/>
                    </a:cubicBezTo>
                    <a:cubicBezTo>
                      <a:pt x="530" y="415"/>
                      <a:pt x="530" y="415"/>
                      <a:pt x="530" y="415"/>
                    </a:cubicBezTo>
                    <a:cubicBezTo>
                      <a:pt x="530" y="415"/>
                      <a:pt x="503" y="397"/>
                      <a:pt x="490" y="369"/>
                    </a:cubicBezTo>
                    <a:cubicBezTo>
                      <a:pt x="477" y="341"/>
                      <a:pt x="478" y="326"/>
                      <a:pt x="469" y="315"/>
                    </a:cubicBezTo>
                    <a:cubicBezTo>
                      <a:pt x="460" y="304"/>
                      <a:pt x="456" y="302"/>
                      <a:pt x="448" y="288"/>
                    </a:cubicBezTo>
                    <a:cubicBezTo>
                      <a:pt x="440" y="274"/>
                      <a:pt x="440" y="252"/>
                      <a:pt x="440" y="252"/>
                    </a:cubicBezTo>
                    <a:cubicBezTo>
                      <a:pt x="415" y="225"/>
                      <a:pt x="415" y="225"/>
                      <a:pt x="415" y="225"/>
                    </a:cubicBezTo>
                    <a:cubicBezTo>
                      <a:pt x="415" y="225"/>
                      <a:pt x="418" y="216"/>
                      <a:pt x="412" y="204"/>
                    </a:cubicBezTo>
                    <a:cubicBezTo>
                      <a:pt x="406" y="192"/>
                      <a:pt x="380" y="170"/>
                      <a:pt x="378" y="161"/>
                    </a:cubicBezTo>
                    <a:cubicBezTo>
                      <a:pt x="376" y="152"/>
                      <a:pt x="368" y="147"/>
                      <a:pt x="368" y="147"/>
                    </a:cubicBezTo>
                    <a:cubicBezTo>
                      <a:pt x="368" y="147"/>
                      <a:pt x="376" y="137"/>
                      <a:pt x="368" y="126"/>
                    </a:cubicBezTo>
                    <a:cubicBezTo>
                      <a:pt x="360" y="115"/>
                      <a:pt x="350" y="112"/>
                      <a:pt x="350" y="112"/>
                    </a:cubicBezTo>
                    <a:cubicBezTo>
                      <a:pt x="361" y="99"/>
                      <a:pt x="361" y="99"/>
                      <a:pt x="361" y="99"/>
                    </a:cubicBezTo>
                    <a:cubicBezTo>
                      <a:pt x="373" y="107"/>
                      <a:pt x="373" y="107"/>
                      <a:pt x="373" y="107"/>
                    </a:cubicBezTo>
                    <a:cubicBezTo>
                      <a:pt x="373" y="107"/>
                      <a:pt x="372" y="124"/>
                      <a:pt x="381" y="130"/>
                    </a:cubicBezTo>
                    <a:cubicBezTo>
                      <a:pt x="390" y="136"/>
                      <a:pt x="395" y="145"/>
                      <a:pt x="395" y="145"/>
                    </a:cubicBezTo>
                    <a:cubicBezTo>
                      <a:pt x="394" y="162"/>
                      <a:pt x="394" y="162"/>
                      <a:pt x="394" y="162"/>
                    </a:cubicBezTo>
                    <a:cubicBezTo>
                      <a:pt x="394" y="162"/>
                      <a:pt x="426" y="214"/>
                      <a:pt x="438" y="207"/>
                    </a:cubicBezTo>
                    <a:cubicBezTo>
                      <a:pt x="450" y="200"/>
                      <a:pt x="456" y="195"/>
                      <a:pt x="456" y="195"/>
                    </a:cubicBezTo>
                    <a:cubicBezTo>
                      <a:pt x="449" y="183"/>
                      <a:pt x="449" y="183"/>
                      <a:pt x="449" y="183"/>
                    </a:cubicBezTo>
                    <a:cubicBezTo>
                      <a:pt x="449" y="183"/>
                      <a:pt x="462" y="157"/>
                      <a:pt x="462" y="143"/>
                    </a:cubicBezTo>
                    <a:cubicBezTo>
                      <a:pt x="462" y="129"/>
                      <a:pt x="471" y="112"/>
                      <a:pt x="471" y="112"/>
                    </a:cubicBezTo>
                    <a:cubicBezTo>
                      <a:pt x="435" y="19"/>
                      <a:pt x="435" y="19"/>
                      <a:pt x="435" y="19"/>
                    </a:cubicBezTo>
                    <a:cubicBezTo>
                      <a:pt x="435" y="19"/>
                      <a:pt x="397" y="34"/>
                      <a:pt x="388" y="30"/>
                    </a:cubicBezTo>
                    <a:cubicBezTo>
                      <a:pt x="379" y="26"/>
                      <a:pt x="373" y="22"/>
                      <a:pt x="373" y="22"/>
                    </a:cubicBezTo>
                    <a:cubicBezTo>
                      <a:pt x="373" y="22"/>
                      <a:pt x="364" y="33"/>
                      <a:pt x="350" y="26"/>
                    </a:cubicBezTo>
                    <a:cubicBezTo>
                      <a:pt x="336" y="19"/>
                      <a:pt x="341" y="10"/>
                      <a:pt x="325" y="7"/>
                    </a:cubicBezTo>
                    <a:cubicBezTo>
                      <a:pt x="309" y="4"/>
                      <a:pt x="288" y="14"/>
                      <a:pt x="288" y="14"/>
                    </a:cubicBezTo>
                    <a:cubicBezTo>
                      <a:pt x="288" y="14"/>
                      <a:pt x="273" y="7"/>
                      <a:pt x="262" y="11"/>
                    </a:cubicBezTo>
                    <a:cubicBezTo>
                      <a:pt x="251" y="15"/>
                      <a:pt x="243" y="30"/>
                      <a:pt x="243" y="30"/>
                    </a:cubicBezTo>
                    <a:cubicBezTo>
                      <a:pt x="243" y="30"/>
                      <a:pt x="231" y="28"/>
                      <a:pt x="227" y="30"/>
                    </a:cubicBezTo>
                    <a:cubicBezTo>
                      <a:pt x="223" y="32"/>
                      <a:pt x="210" y="43"/>
                      <a:pt x="210" y="43"/>
                    </a:cubicBezTo>
                    <a:cubicBezTo>
                      <a:pt x="210" y="43"/>
                      <a:pt x="176" y="29"/>
                      <a:pt x="170" y="29"/>
                    </a:cubicBezTo>
                    <a:cubicBezTo>
                      <a:pt x="164" y="29"/>
                      <a:pt x="153" y="32"/>
                      <a:pt x="140" y="29"/>
                    </a:cubicBezTo>
                    <a:cubicBezTo>
                      <a:pt x="127" y="26"/>
                      <a:pt x="125" y="14"/>
                      <a:pt x="112" y="13"/>
                    </a:cubicBezTo>
                    <a:cubicBezTo>
                      <a:pt x="99" y="12"/>
                      <a:pt x="89" y="12"/>
                      <a:pt x="89" y="12"/>
                    </a:cubicBezTo>
                    <a:cubicBezTo>
                      <a:pt x="89" y="12"/>
                      <a:pt x="69" y="1"/>
                      <a:pt x="60" y="1"/>
                    </a:cubicBezTo>
                    <a:cubicBezTo>
                      <a:pt x="51" y="1"/>
                      <a:pt x="46" y="15"/>
                      <a:pt x="31" y="6"/>
                    </a:cubicBezTo>
                    <a:cubicBezTo>
                      <a:pt x="28" y="4"/>
                      <a:pt x="26" y="2"/>
                      <a:pt x="24" y="0"/>
                    </a:cubicBezTo>
                    <a:cubicBezTo>
                      <a:pt x="21" y="4"/>
                      <a:pt x="15" y="11"/>
                      <a:pt x="11" y="1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1" name="Freeform 292"/>
              <p:cNvSpPr>
                <a:spLocks/>
              </p:cNvSpPr>
              <p:nvPr/>
            </p:nvSpPr>
            <p:spPr bwMode="gray">
              <a:xfrm>
                <a:off x="-5504" y="-11645"/>
                <a:ext cx="857" cy="1450"/>
              </a:xfrm>
              <a:custGeom>
                <a:avLst/>
                <a:gdLst>
                  <a:gd name="T0" fmla="*/ 275 w 363"/>
                  <a:gd name="T1" fmla="*/ 0 h 614"/>
                  <a:gd name="T2" fmla="*/ 263 w 363"/>
                  <a:gd name="T3" fmla="*/ 43 h 614"/>
                  <a:gd name="T4" fmla="*/ 282 w 363"/>
                  <a:gd name="T5" fmla="*/ 70 h 614"/>
                  <a:gd name="T6" fmla="*/ 256 w 363"/>
                  <a:gd name="T7" fmla="*/ 100 h 614"/>
                  <a:gd name="T8" fmla="*/ 236 w 363"/>
                  <a:gd name="T9" fmla="*/ 136 h 614"/>
                  <a:gd name="T10" fmla="*/ 227 w 363"/>
                  <a:gd name="T11" fmla="*/ 159 h 614"/>
                  <a:gd name="T12" fmla="*/ 207 w 363"/>
                  <a:gd name="T13" fmla="*/ 198 h 614"/>
                  <a:gd name="T14" fmla="*/ 181 w 363"/>
                  <a:gd name="T15" fmla="*/ 250 h 614"/>
                  <a:gd name="T16" fmla="*/ 157 w 363"/>
                  <a:gd name="T17" fmla="*/ 302 h 614"/>
                  <a:gd name="T18" fmla="*/ 140 w 363"/>
                  <a:gd name="T19" fmla="*/ 337 h 614"/>
                  <a:gd name="T20" fmla="*/ 119 w 363"/>
                  <a:gd name="T21" fmla="*/ 342 h 614"/>
                  <a:gd name="T22" fmla="*/ 95 w 363"/>
                  <a:gd name="T23" fmla="*/ 334 h 614"/>
                  <a:gd name="T24" fmla="*/ 56 w 363"/>
                  <a:gd name="T25" fmla="*/ 353 h 614"/>
                  <a:gd name="T26" fmla="*/ 13 w 363"/>
                  <a:gd name="T27" fmla="*/ 428 h 614"/>
                  <a:gd name="T28" fmla="*/ 4 w 363"/>
                  <a:gd name="T29" fmla="*/ 449 h 614"/>
                  <a:gd name="T30" fmla="*/ 18 w 363"/>
                  <a:gd name="T31" fmla="*/ 455 h 614"/>
                  <a:gd name="T32" fmla="*/ 44 w 363"/>
                  <a:gd name="T33" fmla="*/ 497 h 614"/>
                  <a:gd name="T34" fmla="*/ 45 w 363"/>
                  <a:gd name="T35" fmla="*/ 504 h 614"/>
                  <a:gd name="T36" fmla="*/ 70 w 363"/>
                  <a:gd name="T37" fmla="*/ 527 h 614"/>
                  <a:gd name="T38" fmla="*/ 61 w 363"/>
                  <a:gd name="T39" fmla="*/ 559 h 614"/>
                  <a:gd name="T40" fmla="*/ 68 w 363"/>
                  <a:gd name="T41" fmla="*/ 586 h 614"/>
                  <a:gd name="T42" fmla="*/ 144 w 363"/>
                  <a:gd name="T43" fmla="*/ 576 h 614"/>
                  <a:gd name="T44" fmla="*/ 175 w 363"/>
                  <a:gd name="T45" fmla="*/ 585 h 614"/>
                  <a:gd name="T46" fmla="*/ 195 w 363"/>
                  <a:gd name="T47" fmla="*/ 581 h 614"/>
                  <a:gd name="T48" fmla="*/ 227 w 363"/>
                  <a:gd name="T49" fmla="*/ 590 h 614"/>
                  <a:gd name="T50" fmla="*/ 320 w 363"/>
                  <a:gd name="T51" fmla="*/ 600 h 614"/>
                  <a:gd name="T52" fmla="*/ 358 w 363"/>
                  <a:gd name="T53" fmla="*/ 614 h 614"/>
                  <a:gd name="T54" fmla="*/ 363 w 363"/>
                  <a:gd name="T55" fmla="*/ 581 h 614"/>
                  <a:gd name="T56" fmla="*/ 358 w 363"/>
                  <a:gd name="T57" fmla="*/ 556 h 614"/>
                  <a:gd name="T58" fmla="*/ 332 w 363"/>
                  <a:gd name="T59" fmla="*/ 526 h 614"/>
                  <a:gd name="T60" fmla="*/ 313 w 363"/>
                  <a:gd name="T61" fmla="*/ 472 h 614"/>
                  <a:gd name="T62" fmla="*/ 294 w 363"/>
                  <a:gd name="T63" fmla="*/ 427 h 614"/>
                  <a:gd name="T64" fmla="*/ 289 w 363"/>
                  <a:gd name="T65" fmla="*/ 412 h 614"/>
                  <a:gd name="T66" fmla="*/ 276 w 363"/>
                  <a:gd name="T67" fmla="*/ 378 h 614"/>
                  <a:gd name="T68" fmla="*/ 304 w 363"/>
                  <a:gd name="T69" fmla="*/ 338 h 614"/>
                  <a:gd name="T70" fmla="*/ 312 w 363"/>
                  <a:gd name="T71" fmla="*/ 318 h 614"/>
                  <a:gd name="T72" fmla="*/ 317 w 363"/>
                  <a:gd name="T73" fmla="*/ 243 h 614"/>
                  <a:gd name="T74" fmla="*/ 261 w 363"/>
                  <a:gd name="T75" fmla="*/ 174 h 614"/>
                  <a:gd name="T76" fmla="*/ 336 w 363"/>
                  <a:gd name="T77" fmla="*/ 165 h 614"/>
                  <a:gd name="T78" fmla="*/ 304 w 363"/>
                  <a:gd name="T79" fmla="*/ 91 h 614"/>
                  <a:gd name="T80" fmla="*/ 296 w 363"/>
                  <a:gd name="T81" fmla="*/ 52 h 614"/>
                  <a:gd name="T82" fmla="*/ 280 w 363"/>
                  <a:gd name="T83" fmla="*/ 1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3" h="614">
                    <a:moveTo>
                      <a:pt x="280" y="17"/>
                    </a:moveTo>
                    <a:cubicBezTo>
                      <a:pt x="276" y="12"/>
                      <a:pt x="275" y="0"/>
                      <a:pt x="275" y="0"/>
                    </a:cubicBezTo>
                    <a:cubicBezTo>
                      <a:pt x="259" y="2"/>
                      <a:pt x="259" y="2"/>
                      <a:pt x="259" y="2"/>
                    </a:cubicBezTo>
                    <a:cubicBezTo>
                      <a:pt x="260" y="11"/>
                      <a:pt x="261" y="40"/>
                      <a:pt x="263" y="43"/>
                    </a:cubicBezTo>
                    <a:cubicBezTo>
                      <a:pt x="265" y="46"/>
                      <a:pt x="284" y="35"/>
                      <a:pt x="285" y="46"/>
                    </a:cubicBezTo>
                    <a:cubicBezTo>
                      <a:pt x="286" y="57"/>
                      <a:pt x="282" y="70"/>
                      <a:pt x="282" y="70"/>
                    </a:cubicBezTo>
                    <a:cubicBezTo>
                      <a:pt x="282" y="70"/>
                      <a:pt x="290" y="79"/>
                      <a:pt x="280" y="88"/>
                    </a:cubicBezTo>
                    <a:cubicBezTo>
                      <a:pt x="270" y="97"/>
                      <a:pt x="256" y="100"/>
                      <a:pt x="256" y="100"/>
                    </a:cubicBezTo>
                    <a:cubicBezTo>
                      <a:pt x="256" y="100"/>
                      <a:pt x="248" y="117"/>
                      <a:pt x="247" y="120"/>
                    </a:cubicBezTo>
                    <a:cubicBezTo>
                      <a:pt x="246" y="123"/>
                      <a:pt x="236" y="136"/>
                      <a:pt x="236" y="136"/>
                    </a:cubicBezTo>
                    <a:cubicBezTo>
                      <a:pt x="234" y="155"/>
                      <a:pt x="234" y="155"/>
                      <a:pt x="234" y="155"/>
                    </a:cubicBezTo>
                    <a:cubicBezTo>
                      <a:pt x="227" y="159"/>
                      <a:pt x="227" y="159"/>
                      <a:pt x="227" y="159"/>
                    </a:cubicBezTo>
                    <a:cubicBezTo>
                      <a:pt x="227" y="159"/>
                      <a:pt x="229" y="180"/>
                      <a:pt x="224" y="189"/>
                    </a:cubicBezTo>
                    <a:cubicBezTo>
                      <a:pt x="219" y="198"/>
                      <a:pt x="209" y="191"/>
                      <a:pt x="207" y="198"/>
                    </a:cubicBezTo>
                    <a:cubicBezTo>
                      <a:pt x="205" y="205"/>
                      <a:pt x="210" y="223"/>
                      <a:pt x="205" y="233"/>
                    </a:cubicBezTo>
                    <a:cubicBezTo>
                      <a:pt x="200" y="243"/>
                      <a:pt x="181" y="250"/>
                      <a:pt x="181" y="250"/>
                    </a:cubicBezTo>
                    <a:cubicBezTo>
                      <a:pt x="173" y="282"/>
                      <a:pt x="173" y="282"/>
                      <a:pt x="173" y="282"/>
                    </a:cubicBezTo>
                    <a:cubicBezTo>
                      <a:pt x="157" y="302"/>
                      <a:pt x="157" y="302"/>
                      <a:pt x="157" y="302"/>
                    </a:cubicBezTo>
                    <a:cubicBezTo>
                      <a:pt x="157" y="302"/>
                      <a:pt x="161" y="316"/>
                      <a:pt x="156" y="322"/>
                    </a:cubicBezTo>
                    <a:cubicBezTo>
                      <a:pt x="151" y="328"/>
                      <a:pt x="140" y="337"/>
                      <a:pt x="140" y="337"/>
                    </a:cubicBezTo>
                    <a:cubicBezTo>
                      <a:pt x="140" y="337"/>
                      <a:pt x="140" y="358"/>
                      <a:pt x="128" y="358"/>
                    </a:cubicBezTo>
                    <a:cubicBezTo>
                      <a:pt x="116" y="358"/>
                      <a:pt x="119" y="342"/>
                      <a:pt x="119" y="342"/>
                    </a:cubicBezTo>
                    <a:cubicBezTo>
                      <a:pt x="119" y="342"/>
                      <a:pt x="105" y="318"/>
                      <a:pt x="98" y="318"/>
                    </a:cubicBezTo>
                    <a:cubicBezTo>
                      <a:pt x="91" y="318"/>
                      <a:pt x="104" y="332"/>
                      <a:pt x="95" y="334"/>
                    </a:cubicBezTo>
                    <a:cubicBezTo>
                      <a:pt x="86" y="336"/>
                      <a:pt x="78" y="323"/>
                      <a:pt x="72" y="328"/>
                    </a:cubicBezTo>
                    <a:cubicBezTo>
                      <a:pt x="66" y="333"/>
                      <a:pt x="56" y="353"/>
                      <a:pt x="56" y="353"/>
                    </a:cubicBezTo>
                    <a:cubicBezTo>
                      <a:pt x="13" y="390"/>
                      <a:pt x="13" y="390"/>
                      <a:pt x="13" y="390"/>
                    </a:cubicBezTo>
                    <a:cubicBezTo>
                      <a:pt x="13" y="390"/>
                      <a:pt x="15" y="422"/>
                      <a:pt x="13" y="428"/>
                    </a:cubicBezTo>
                    <a:cubicBezTo>
                      <a:pt x="11" y="434"/>
                      <a:pt x="4" y="449"/>
                      <a:pt x="4" y="449"/>
                    </a:cubicBezTo>
                    <a:cubicBezTo>
                      <a:pt x="4" y="449"/>
                      <a:pt x="4" y="449"/>
                      <a:pt x="4" y="449"/>
                    </a:cubicBezTo>
                    <a:cubicBezTo>
                      <a:pt x="0" y="458"/>
                      <a:pt x="0" y="458"/>
                      <a:pt x="0" y="458"/>
                    </a:cubicBezTo>
                    <a:cubicBezTo>
                      <a:pt x="18" y="455"/>
                      <a:pt x="18" y="455"/>
                      <a:pt x="18" y="455"/>
                    </a:cubicBezTo>
                    <a:cubicBezTo>
                      <a:pt x="18" y="455"/>
                      <a:pt x="17" y="477"/>
                      <a:pt x="27" y="486"/>
                    </a:cubicBezTo>
                    <a:cubicBezTo>
                      <a:pt x="37" y="495"/>
                      <a:pt x="44" y="497"/>
                      <a:pt x="44" y="497"/>
                    </a:cubicBezTo>
                    <a:cubicBezTo>
                      <a:pt x="58" y="484"/>
                      <a:pt x="58" y="484"/>
                      <a:pt x="58" y="484"/>
                    </a:cubicBezTo>
                    <a:cubicBezTo>
                      <a:pt x="45" y="504"/>
                      <a:pt x="45" y="504"/>
                      <a:pt x="45" y="504"/>
                    </a:cubicBezTo>
                    <a:cubicBezTo>
                      <a:pt x="57" y="522"/>
                      <a:pt x="57" y="522"/>
                      <a:pt x="57" y="522"/>
                    </a:cubicBezTo>
                    <a:cubicBezTo>
                      <a:pt x="70" y="527"/>
                      <a:pt x="70" y="527"/>
                      <a:pt x="70" y="527"/>
                    </a:cubicBezTo>
                    <a:cubicBezTo>
                      <a:pt x="68" y="557"/>
                      <a:pt x="68" y="557"/>
                      <a:pt x="68" y="557"/>
                    </a:cubicBezTo>
                    <a:cubicBezTo>
                      <a:pt x="61" y="559"/>
                      <a:pt x="61" y="559"/>
                      <a:pt x="61" y="559"/>
                    </a:cubicBezTo>
                    <a:cubicBezTo>
                      <a:pt x="62" y="580"/>
                      <a:pt x="62" y="580"/>
                      <a:pt x="62" y="580"/>
                    </a:cubicBezTo>
                    <a:cubicBezTo>
                      <a:pt x="68" y="586"/>
                      <a:pt x="68" y="586"/>
                      <a:pt x="68" y="586"/>
                    </a:cubicBezTo>
                    <a:cubicBezTo>
                      <a:pt x="132" y="586"/>
                      <a:pt x="132" y="586"/>
                      <a:pt x="132" y="586"/>
                    </a:cubicBezTo>
                    <a:cubicBezTo>
                      <a:pt x="144" y="576"/>
                      <a:pt x="144" y="576"/>
                      <a:pt x="144" y="576"/>
                    </a:cubicBezTo>
                    <a:cubicBezTo>
                      <a:pt x="154" y="585"/>
                      <a:pt x="154" y="585"/>
                      <a:pt x="154" y="585"/>
                    </a:cubicBezTo>
                    <a:cubicBezTo>
                      <a:pt x="175" y="585"/>
                      <a:pt x="175" y="585"/>
                      <a:pt x="175" y="585"/>
                    </a:cubicBezTo>
                    <a:cubicBezTo>
                      <a:pt x="175" y="585"/>
                      <a:pt x="180" y="577"/>
                      <a:pt x="184" y="577"/>
                    </a:cubicBezTo>
                    <a:cubicBezTo>
                      <a:pt x="188" y="577"/>
                      <a:pt x="195" y="581"/>
                      <a:pt x="195" y="581"/>
                    </a:cubicBezTo>
                    <a:cubicBezTo>
                      <a:pt x="227" y="580"/>
                      <a:pt x="227" y="580"/>
                      <a:pt x="227" y="580"/>
                    </a:cubicBezTo>
                    <a:cubicBezTo>
                      <a:pt x="227" y="590"/>
                      <a:pt x="227" y="590"/>
                      <a:pt x="227" y="590"/>
                    </a:cubicBezTo>
                    <a:cubicBezTo>
                      <a:pt x="227" y="590"/>
                      <a:pt x="282" y="587"/>
                      <a:pt x="287" y="587"/>
                    </a:cubicBezTo>
                    <a:cubicBezTo>
                      <a:pt x="292" y="587"/>
                      <a:pt x="320" y="600"/>
                      <a:pt x="320" y="600"/>
                    </a:cubicBezTo>
                    <a:cubicBezTo>
                      <a:pt x="340" y="599"/>
                      <a:pt x="340" y="599"/>
                      <a:pt x="340" y="599"/>
                    </a:cubicBezTo>
                    <a:cubicBezTo>
                      <a:pt x="358" y="614"/>
                      <a:pt x="358" y="614"/>
                      <a:pt x="358" y="614"/>
                    </a:cubicBezTo>
                    <a:cubicBezTo>
                      <a:pt x="359" y="587"/>
                      <a:pt x="359" y="587"/>
                      <a:pt x="359" y="587"/>
                    </a:cubicBezTo>
                    <a:cubicBezTo>
                      <a:pt x="363" y="581"/>
                      <a:pt x="363" y="581"/>
                      <a:pt x="363" y="581"/>
                    </a:cubicBezTo>
                    <a:cubicBezTo>
                      <a:pt x="358" y="575"/>
                      <a:pt x="358" y="575"/>
                      <a:pt x="358" y="575"/>
                    </a:cubicBezTo>
                    <a:cubicBezTo>
                      <a:pt x="358" y="556"/>
                      <a:pt x="358" y="556"/>
                      <a:pt x="358" y="556"/>
                    </a:cubicBezTo>
                    <a:cubicBezTo>
                      <a:pt x="354" y="542"/>
                      <a:pt x="354" y="542"/>
                      <a:pt x="354" y="542"/>
                    </a:cubicBezTo>
                    <a:cubicBezTo>
                      <a:pt x="354" y="542"/>
                      <a:pt x="342" y="534"/>
                      <a:pt x="332" y="526"/>
                    </a:cubicBezTo>
                    <a:cubicBezTo>
                      <a:pt x="322" y="518"/>
                      <a:pt x="311" y="495"/>
                      <a:pt x="311" y="495"/>
                    </a:cubicBezTo>
                    <a:cubicBezTo>
                      <a:pt x="311" y="495"/>
                      <a:pt x="315" y="475"/>
                      <a:pt x="313" y="472"/>
                    </a:cubicBezTo>
                    <a:cubicBezTo>
                      <a:pt x="311" y="469"/>
                      <a:pt x="294" y="458"/>
                      <a:pt x="294" y="458"/>
                    </a:cubicBezTo>
                    <a:cubicBezTo>
                      <a:pt x="294" y="427"/>
                      <a:pt x="294" y="427"/>
                      <a:pt x="294" y="427"/>
                    </a:cubicBezTo>
                    <a:cubicBezTo>
                      <a:pt x="282" y="420"/>
                      <a:pt x="282" y="420"/>
                      <a:pt x="282" y="420"/>
                    </a:cubicBezTo>
                    <a:cubicBezTo>
                      <a:pt x="289" y="412"/>
                      <a:pt x="289" y="412"/>
                      <a:pt x="289" y="412"/>
                    </a:cubicBezTo>
                    <a:cubicBezTo>
                      <a:pt x="290" y="387"/>
                      <a:pt x="290" y="387"/>
                      <a:pt x="290" y="387"/>
                    </a:cubicBezTo>
                    <a:cubicBezTo>
                      <a:pt x="290" y="387"/>
                      <a:pt x="275" y="386"/>
                      <a:pt x="276" y="378"/>
                    </a:cubicBezTo>
                    <a:cubicBezTo>
                      <a:pt x="277" y="370"/>
                      <a:pt x="299" y="363"/>
                      <a:pt x="299" y="363"/>
                    </a:cubicBezTo>
                    <a:cubicBezTo>
                      <a:pt x="304" y="338"/>
                      <a:pt x="304" y="338"/>
                      <a:pt x="304" y="338"/>
                    </a:cubicBezTo>
                    <a:cubicBezTo>
                      <a:pt x="310" y="338"/>
                      <a:pt x="310" y="338"/>
                      <a:pt x="310" y="338"/>
                    </a:cubicBezTo>
                    <a:cubicBezTo>
                      <a:pt x="310" y="338"/>
                      <a:pt x="311" y="326"/>
                      <a:pt x="312" y="318"/>
                    </a:cubicBezTo>
                    <a:cubicBezTo>
                      <a:pt x="313" y="310"/>
                      <a:pt x="331" y="300"/>
                      <a:pt x="331" y="300"/>
                    </a:cubicBezTo>
                    <a:cubicBezTo>
                      <a:pt x="331" y="300"/>
                      <a:pt x="326" y="253"/>
                      <a:pt x="317" y="243"/>
                    </a:cubicBezTo>
                    <a:cubicBezTo>
                      <a:pt x="308" y="233"/>
                      <a:pt x="287" y="224"/>
                      <a:pt x="279" y="216"/>
                    </a:cubicBezTo>
                    <a:cubicBezTo>
                      <a:pt x="271" y="208"/>
                      <a:pt x="256" y="187"/>
                      <a:pt x="261" y="174"/>
                    </a:cubicBezTo>
                    <a:cubicBezTo>
                      <a:pt x="266" y="161"/>
                      <a:pt x="306" y="168"/>
                      <a:pt x="314" y="167"/>
                    </a:cubicBezTo>
                    <a:cubicBezTo>
                      <a:pt x="322" y="166"/>
                      <a:pt x="336" y="165"/>
                      <a:pt x="336" y="165"/>
                    </a:cubicBezTo>
                    <a:cubicBezTo>
                      <a:pt x="336" y="165"/>
                      <a:pt x="315" y="147"/>
                      <a:pt x="310" y="133"/>
                    </a:cubicBezTo>
                    <a:cubicBezTo>
                      <a:pt x="305" y="119"/>
                      <a:pt x="304" y="91"/>
                      <a:pt x="304" y="91"/>
                    </a:cubicBezTo>
                    <a:cubicBezTo>
                      <a:pt x="304" y="91"/>
                      <a:pt x="310" y="81"/>
                      <a:pt x="310" y="70"/>
                    </a:cubicBezTo>
                    <a:cubicBezTo>
                      <a:pt x="310" y="59"/>
                      <a:pt x="296" y="52"/>
                      <a:pt x="296" y="52"/>
                    </a:cubicBezTo>
                    <a:cubicBezTo>
                      <a:pt x="300" y="25"/>
                      <a:pt x="300" y="25"/>
                      <a:pt x="300" y="25"/>
                    </a:cubicBezTo>
                    <a:cubicBezTo>
                      <a:pt x="300" y="25"/>
                      <a:pt x="284" y="22"/>
                      <a:pt x="280" y="1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2" name="Freeform 293"/>
              <p:cNvSpPr>
                <a:spLocks/>
              </p:cNvSpPr>
              <p:nvPr/>
            </p:nvSpPr>
            <p:spPr bwMode="gray">
              <a:xfrm>
                <a:off x="-7855" y="-14529"/>
                <a:ext cx="1335" cy="1034"/>
              </a:xfrm>
              <a:custGeom>
                <a:avLst/>
                <a:gdLst>
                  <a:gd name="T0" fmla="*/ 547 w 565"/>
                  <a:gd name="T1" fmla="*/ 165 h 438"/>
                  <a:gd name="T2" fmla="*/ 550 w 565"/>
                  <a:gd name="T3" fmla="*/ 145 h 438"/>
                  <a:gd name="T4" fmla="*/ 536 w 565"/>
                  <a:gd name="T5" fmla="*/ 145 h 438"/>
                  <a:gd name="T6" fmla="*/ 543 w 565"/>
                  <a:gd name="T7" fmla="*/ 124 h 438"/>
                  <a:gd name="T8" fmla="*/ 537 w 565"/>
                  <a:gd name="T9" fmla="*/ 113 h 438"/>
                  <a:gd name="T10" fmla="*/ 540 w 565"/>
                  <a:gd name="T11" fmla="*/ 68 h 438"/>
                  <a:gd name="T12" fmla="*/ 532 w 565"/>
                  <a:gd name="T13" fmla="*/ 68 h 438"/>
                  <a:gd name="T14" fmla="*/ 536 w 565"/>
                  <a:gd name="T15" fmla="*/ 56 h 438"/>
                  <a:gd name="T16" fmla="*/ 521 w 565"/>
                  <a:gd name="T17" fmla="*/ 39 h 438"/>
                  <a:gd name="T18" fmla="*/ 487 w 565"/>
                  <a:gd name="T19" fmla="*/ 26 h 438"/>
                  <a:gd name="T20" fmla="*/ 470 w 565"/>
                  <a:gd name="T21" fmla="*/ 34 h 438"/>
                  <a:gd name="T22" fmla="*/ 439 w 565"/>
                  <a:gd name="T23" fmla="*/ 29 h 438"/>
                  <a:gd name="T24" fmla="*/ 408 w 565"/>
                  <a:gd name="T25" fmla="*/ 33 h 438"/>
                  <a:gd name="T26" fmla="*/ 374 w 565"/>
                  <a:gd name="T27" fmla="*/ 2 h 438"/>
                  <a:gd name="T28" fmla="*/ 354 w 565"/>
                  <a:gd name="T29" fmla="*/ 0 h 438"/>
                  <a:gd name="T30" fmla="*/ 337 w 565"/>
                  <a:gd name="T31" fmla="*/ 48 h 438"/>
                  <a:gd name="T32" fmla="*/ 300 w 565"/>
                  <a:gd name="T33" fmla="*/ 107 h 438"/>
                  <a:gd name="T34" fmla="*/ 267 w 565"/>
                  <a:gd name="T35" fmla="*/ 116 h 438"/>
                  <a:gd name="T36" fmla="*/ 251 w 565"/>
                  <a:gd name="T37" fmla="*/ 131 h 438"/>
                  <a:gd name="T38" fmla="*/ 239 w 565"/>
                  <a:gd name="T39" fmla="*/ 128 h 438"/>
                  <a:gd name="T40" fmla="*/ 222 w 565"/>
                  <a:gd name="T41" fmla="*/ 137 h 438"/>
                  <a:gd name="T42" fmla="*/ 211 w 565"/>
                  <a:gd name="T43" fmla="*/ 158 h 438"/>
                  <a:gd name="T44" fmla="*/ 191 w 565"/>
                  <a:gd name="T45" fmla="*/ 174 h 438"/>
                  <a:gd name="T46" fmla="*/ 188 w 565"/>
                  <a:gd name="T47" fmla="*/ 199 h 438"/>
                  <a:gd name="T48" fmla="*/ 165 w 565"/>
                  <a:gd name="T49" fmla="*/ 244 h 438"/>
                  <a:gd name="T50" fmla="*/ 166 w 565"/>
                  <a:gd name="T51" fmla="*/ 269 h 438"/>
                  <a:gd name="T52" fmla="*/ 158 w 565"/>
                  <a:gd name="T53" fmla="*/ 276 h 438"/>
                  <a:gd name="T54" fmla="*/ 170 w 565"/>
                  <a:gd name="T55" fmla="*/ 292 h 438"/>
                  <a:gd name="T56" fmla="*/ 169 w 565"/>
                  <a:gd name="T57" fmla="*/ 316 h 438"/>
                  <a:gd name="T58" fmla="*/ 154 w 565"/>
                  <a:gd name="T59" fmla="*/ 321 h 438"/>
                  <a:gd name="T60" fmla="*/ 130 w 565"/>
                  <a:gd name="T61" fmla="*/ 359 h 438"/>
                  <a:gd name="T62" fmla="*/ 101 w 565"/>
                  <a:gd name="T63" fmla="*/ 376 h 438"/>
                  <a:gd name="T64" fmla="*/ 80 w 565"/>
                  <a:gd name="T65" fmla="*/ 404 h 438"/>
                  <a:gd name="T66" fmla="*/ 32 w 565"/>
                  <a:gd name="T67" fmla="*/ 421 h 438"/>
                  <a:gd name="T68" fmla="*/ 9 w 565"/>
                  <a:gd name="T69" fmla="*/ 423 h 438"/>
                  <a:gd name="T70" fmla="*/ 0 w 565"/>
                  <a:gd name="T71" fmla="*/ 438 h 438"/>
                  <a:gd name="T72" fmla="*/ 207 w 565"/>
                  <a:gd name="T73" fmla="*/ 438 h 438"/>
                  <a:gd name="T74" fmla="*/ 209 w 565"/>
                  <a:gd name="T75" fmla="*/ 399 h 438"/>
                  <a:gd name="T76" fmla="*/ 212 w 565"/>
                  <a:gd name="T77" fmla="*/ 381 h 438"/>
                  <a:gd name="T78" fmla="*/ 232 w 565"/>
                  <a:gd name="T79" fmla="*/ 369 h 438"/>
                  <a:gd name="T80" fmla="*/ 253 w 565"/>
                  <a:gd name="T81" fmla="*/ 344 h 438"/>
                  <a:gd name="T82" fmla="*/ 265 w 565"/>
                  <a:gd name="T83" fmla="*/ 345 h 438"/>
                  <a:gd name="T84" fmla="*/ 283 w 565"/>
                  <a:gd name="T85" fmla="*/ 331 h 438"/>
                  <a:gd name="T86" fmla="*/ 302 w 565"/>
                  <a:gd name="T87" fmla="*/ 339 h 438"/>
                  <a:gd name="T88" fmla="*/ 308 w 565"/>
                  <a:gd name="T89" fmla="*/ 326 h 438"/>
                  <a:gd name="T90" fmla="*/ 326 w 565"/>
                  <a:gd name="T91" fmla="*/ 325 h 438"/>
                  <a:gd name="T92" fmla="*/ 327 w 565"/>
                  <a:gd name="T93" fmla="*/ 317 h 438"/>
                  <a:gd name="T94" fmla="*/ 361 w 565"/>
                  <a:gd name="T95" fmla="*/ 318 h 438"/>
                  <a:gd name="T96" fmla="*/ 384 w 565"/>
                  <a:gd name="T97" fmla="*/ 284 h 438"/>
                  <a:gd name="T98" fmla="*/ 414 w 565"/>
                  <a:gd name="T99" fmla="*/ 283 h 438"/>
                  <a:gd name="T100" fmla="*/ 432 w 565"/>
                  <a:gd name="T101" fmla="*/ 264 h 438"/>
                  <a:gd name="T102" fmla="*/ 449 w 565"/>
                  <a:gd name="T103" fmla="*/ 257 h 438"/>
                  <a:gd name="T104" fmla="*/ 439 w 565"/>
                  <a:gd name="T105" fmla="*/ 245 h 438"/>
                  <a:gd name="T106" fmla="*/ 438 w 565"/>
                  <a:gd name="T107" fmla="*/ 221 h 438"/>
                  <a:gd name="T108" fmla="*/ 475 w 565"/>
                  <a:gd name="T109" fmla="*/ 215 h 438"/>
                  <a:gd name="T110" fmla="*/ 480 w 565"/>
                  <a:gd name="T111" fmla="*/ 200 h 438"/>
                  <a:gd name="T112" fmla="*/ 493 w 565"/>
                  <a:gd name="T113" fmla="*/ 202 h 438"/>
                  <a:gd name="T114" fmla="*/ 501 w 565"/>
                  <a:gd name="T115" fmla="*/ 195 h 438"/>
                  <a:gd name="T116" fmla="*/ 515 w 565"/>
                  <a:gd name="T117" fmla="*/ 201 h 438"/>
                  <a:gd name="T118" fmla="*/ 553 w 565"/>
                  <a:gd name="T119" fmla="*/ 196 h 438"/>
                  <a:gd name="T120" fmla="*/ 554 w 565"/>
                  <a:gd name="T121" fmla="*/ 186 h 438"/>
                  <a:gd name="T122" fmla="*/ 565 w 565"/>
                  <a:gd name="T123" fmla="*/ 177 h 438"/>
                  <a:gd name="T124" fmla="*/ 547 w 565"/>
                  <a:gd name="T125" fmla="*/ 16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5" h="438">
                    <a:moveTo>
                      <a:pt x="547" y="165"/>
                    </a:moveTo>
                    <a:cubicBezTo>
                      <a:pt x="550" y="145"/>
                      <a:pt x="550" y="145"/>
                      <a:pt x="550" y="145"/>
                    </a:cubicBezTo>
                    <a:cubicBezTo>
                      <a:pt x="536" y="145"/>
                      <a:pt x="536" y="145"/>
                      <a:pt x="536" y="145"/>
                    </a:cubicBezTo>
                    <a:cubicBezTo>
                      <a:pt x="543" y="124"/>
                      <a:pt x="543" y="124"/>
                      <a:pt x="543" y="124"/>
                    </a:cubicBezTo>
                    <a:cubicBezTo>
                      <a:pt x="537" y="113"/>
                      <a:pt x="537" y="113"/>
                      <a:pt x="537" y="113"/>
                    </a:cubicBezTo>
                    <a:cubicBezTo>
                      <a:pt x="540" y="68"/>
                      <a:pt x="540" y="68"/>
                      <a:pt x="540" y="68"/>
                    </a:cubicBezTo>
                    <a:cubicBezTo>
                      <a:pt x="532" y="68"/>
                      <a:pt x="532" y="68"/>
                      <a:pt x="532" y="68"/>
                    </a:cubicBezTo>
                    <a:cubicBezTo>
                      <a:pt x="532" y="68"/>
                      <a:pt x="536" y="57"/>
                      <a:pt x="536" y="56"/>
                    </a:cubicBezTo>
                    <a:cubicBezTo>
                      <a:pt x="526" y="52"/>
                      <a:pt x="522" y="43"/>
                      <a:pt x="521" y="39"/>
                    </a:cubicBezTo>
                    <a:cubicBezTo>
                      <a:pt x="508" y="36"/>
                      <a:pt x="496" y="26"/>
                      <a:pt x="487" y="26"/>
                    </a:cubicBezTo>
                    <a:cubicBezTo>
                      <a:pt x="477" y="26"/>
                      <a:pt x="470" y="34"/>
                      <a:pt x="470" y="34"/>
                    </a:cubicBezTo>
                    <a:cubicBezTo>
                      <a:pt x="470" y="34"/>
                      <a:pt x="447" y="29"/>
                      <a:pt x="439" y="29"/>
                    </a:cubicBezTo>
                    <a:cubicBezTo>
                      <a:pt x="431" y="29"/>
                      <a:pt x="423" y="38"/>
                      <a:pt x="408" y="33"/>
                    </a:cubicBezTo>
                    <a:cubicBezTo>
                      <a:pt x="393" y="28"/>
                      <a:pt x="378" y="4"/>
                      <a:pt x="374" y="2"/>
                    </a:cubicBezTo>
                    <a:cubicBezTo>
                      <a:pt x="370" y="0"/>
                      <a:pt x="354" y="0"/>
                      <a:pt x="354" y="0"/>
                    </a:cubicBezTo>
                    <a:cubicBezTo>
                      <a:pt x="354" y="0"/>
                      <a:pt x="343" y="35"/>
                      <a:pt x="337" y="48"/>
                    </a:cubicBezTo>
                    <a:cubicBezTo>
                      <a:pt x="331" y="61"/>
                      <a:pt x="312" y="98"/>
                      <a:pt x="300" y="107"/>
                    </a:cubicBezTo>
                    <a:cubicBezTo>
                      <a:pt x="288" y="116"/>
                      <a:pt x="272" y="112"/>
                      <a:pt x="267" y="116"/>
                    </a:cubicBezTo>
                    <a:cubicBezTo>
                      <a:pt x="262" y="120"/>
                      <a:pt x="251" y="131"/>
                      <a:pt x="251" y="131"/>
                    </a:cubicBezTo>
                    <a:cubicBezTo>
                      <a:pt x="239" y="128"/>
                      <a:pt x="239" y="128"/>
                      <a:pt x="239" y="128"/>
                    </a:cubicBezTo>
                    <a:cubicBezTo>
                      <a:pt x="222" y="137"/>
                      <a:pt x="222" y="137"/>
                      <a:pt x="222" y="137"/>
                    </a:cubicBezTo>
                    <a:cubicBezTo>
                      <a:pt x="222" y="137"/>
                      <a:pt x="217" y="150"/>
                      <a:pt x="211" y="158"/>
                    </a:cubicBezTo>
                    <a:cubicBezTo>
                      <a:pt x="211" y="158"/>
                      <a:pt x="191" y="170"/>
                      <a:pt x="191" y="174"/>
                    </a:cubicBezTo>
                    <a:cubicBezTo>
                      <a:pt x="191" y="178"/>
                      <a:pt x="195" y="192"/>
                      <a:pt x="188" y="199"/>
                    </a:cubicBezTo>
                    <a:cubicBezTo>
                      <a:pt x="181" y="206"/>
                      <a:pt x="164" y="230"/>
                      <a:pt x="165" y="244"/>
                    </a:cubicBezTo>
                    <a:cubicBezTo>
                      <a:pt x="166" y="258"/>
                      <a:pt x="166" y="269"/>
                      <a:pt x="166" y="269"/>
                    </a:cubicBezTo>
                    <a:cubicBezTo>
                      <a:pt x="166" y="269"/>
                      <a:pt x="158" y="273"/>
                      <a:pt x="158" y="276"/>
                    </a:cubicBezTo>
                    <a:cubicBezTo>
                      <a:pt x="158" y="279"/>
                      <a:pt x="173" y="277"/>
                      <a:pt x="170" y="292"/>
                    </a:cubicBezTo>
                    <a:cubicBezTo>
                      <a:pt x="167" y="307"/>
                      <a:pt x="169" y="316"/>
                      <a:pt x="169" y="316"/>
                    </a:cubicBezTo>
                    <a:cubicBezTo>
                      <a:pt x="169" y="316"/>
                      <a:pt x="163" y="310"/>
                      <a:pt x="154" y="321"/>
                    </a:cubicBezTo>
                    <a:cubicBezTo>
                      <a:pt x="145" y="332"/>
                      <a:pt x="138" y="348"/>
                      <a:pt x="130" y="359"/>
                    </a:cubicBezTo>
                    <a:cubicBezTo>
                      <a:pt x="122" y="370"/>
                      <a:pt x="108" y="366"/>
                      <a:pt x="101" y="376"/>
                    </a:cubicBezTo>
                    <a:cubicBezTo>
                      <a:pt x="94" y="386"/>
                      <a:pt x="86" y="398"/>
                      <a:pt x="80" y="404"/>
                    </a:cubicBezTo>
                    <a:cubicBezTo>
                      <a:pt x="74" y="410"/>
                      <a:pt x="36" y="420"/>
                      <a:pt x="32" y="421"/>
                    </a:cubicBezTo>
                    <a:cubicBezTo>
                      <a:pt x="28" y="422"/>
                      <a:pt x="9" y="423"/>
                      <a:pt x="9" y="423"/>
                    </a:cubicBezTo>
                    <a:cubicBezTo>
                      <a:pt x="9" y="423"/>
                      <a:pt x="4" y="429"/>
                      <a:pt x="0" y="438"/>
                    </a:cubicBezTo>
                    <a:cubicBezTo>
                      <a:pt x="207" y="438"/>
                      <a:pt x="207" y="438"/>
                      <a:pt x="207" y="438"/>
                    </a:cubicBezTo>
                    <a:cubicBezTo>
                      <a:pt x="209" y="399"/>
                      <a:pt x="209" y="399"/>
                      <a:pt x="209" y="399"/>
                    </a:cubicBezTo>
                    <a:cubicBezTo>
                      <a:pt x="212" y="381"/>
                      <a:pt x="212" y="381"/>
                      <a:pt x="212" y="381"/>
                    </a:cubicBezTo>
                    <a:cubicBezTo>
                      <a:pt x="212" y="381"/>
                      <a:pt x="225" y="374"/>
                      <a:pt x="232" y="369"/>
                    </a:cubicBezTo>
                    <a:cubicBezTo>
                      <a:pt x="239" y="364"/>
                      <a:pt x="253" y="344"/>
                      <a:pt x="253" y="344"/>
                    </a:cubicBezTo>
                    <a:cubicBezTo>
                      <a:pt x="265" y="345"/>
                      <a:pt x="265" y="345"/>
                      <a:pt x="265" y="345"/>
                    </a:cubicBezTo>
                    <a:cubicBezTo>
                      <a:pt x="283" y="331"/>
                      <a:pt x="283" y="331"/>
                      <a:pt x="283" y="331"/>
                    </a:cubicBezTo>
                    <a:cubicBezTo>
                      <a:pt x="283" y="331"/>
                      <a:pt x="296" y="340"/>
                      <a:pt x="302" y="339"/>
                    </a:cubicBezTo>
                    <a:cubicBezTo>
                      <a:pt x="308" y="338"/>
                      <a:pt x="308" y="326"/>
                      <a:pt x="308" y="326"/>
                    </a:cubicBezTo>
                    <a:cubicBezTo>
                      <a:pt x="326" y="325"/>
                      <a:pt x="326" y="325"/>
                      <a:pt x="326" y="325"/>
                    </a:cubicBezTo>
                    <a:cubicBezTo>
                      <a:pt x="327" y="317"/>
                      <a:pt x="327" y="317"/>
                      <a:pt x="327" y="317"/>
                    </a:cubicBezTo>
                    <a:cubicBezTo>
                      <a:pt x="327" y="317"/>
                      <a:pt x="353" y="321"/>
                      <a:pt x="361" y="318"/>
                    </a:cubicBezTo>
                    <a:cubicBezTo>
                      <a:pt x="369" y="315"/>
                      <a:pt x="384" y="284"/>
                      <a:pt x="384" y="284"/>
                    </a:cubicBezTo>
                    <a:cubicBezTo>
                      <a:pt x="384" y="284"/>
                      <a:pt x="408" y="283"/>
                      <a:pt x="414" y="283"/>
                    </a:cubicBezTo>
                    <a:cubicBezTo>
                      <a:pt x="420" y="283"/>
                      <a:pt x="432" y="264"/>
                      <a:pt x="432" y="264"/>
                    </a:cubicBezTo>
                    <a:cubicBezTo>
                      <a:pt x="449" y="257"/>
                      <a:pt x="449" y="257"/>
                      <a:pt x="449" y="257"/>
                    </a:cubicBezTo>
                    <a:cubicBezTo>
                      <a:pt x="439" y="245"/>
                      <a:pt x="439" y="245"/>
                      <a:pt x="439" y="245"/>
                    </a:cubicBezTo>
                    <a:cubicBezTo>
                      <a:pt x="439" y="245"/>
                      <a:pt x="430" y="228"/>
                      <a:pt x="438" y="221"/>
                    </a:cubicBezTo>
                    <a:cubicBezTo>
                      <a:pt x="446" y="214"/>
                      <a:pt x="468" y="220"/>
                      <a:pt x="475" y="215"/>
                    </a:cubicBezTo>
                    <a:cubicBezTo>
                      <a:pt x="482" y="210"/>
                      <a:pt x="475" y="203"/>
                      <a:pt x="480" y="200"/>
                    </a:cubicBezTo>
                    <a:cubicBezTo>
                      <a:pt x="485" y="197"/>
                      <a:pt x="493" y="202"/>
                      <a:pt x="493" y="202"/>
                    </a:cubicBezTo>
                    <a:cubicBezTo>
                      <a:pt x="493" y="202"/>
                      <a:pt x="497" y="195"/>
                      <a:pt x="501" y="195"/>
                    </a:cubicBezTo>
                    <a:cubicBezTo>
                      <a:pt x="505" y="195"/>
                      <a:pt x="515" y="201"/>
                      <a:pt x="515" y="201"/>
                    </a:cubicBezTo>
                    <a:cubicBezTo>
                      <a:pt x="553" y="196"/>
                      <a:pt x="553" y="196"/>
                      <a:pt x="553" y="196"/>
                    </a:cubicBezTo>
                    <a:cubicBezTo>
                      <a:pt x="553" y="196"/>
                      <a:pt x="552" y="189"/>
                      <a:pt x="554" y="186"/>
                    </a:cubicBezTo>
                    <a:cubicBezTo>
                      <a:pt x="556" y="183"/>
                      <a:pt x="565" y="177"/>
                      <a:pt x="565" y="177"/>
                    </a:cubicBezTo>
                    <a:lnTo>
                      <a:pt x="547" y="165"/>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3" name="Freeform 294"/>
              <p:cNvSpPr>
                <a:spLocks/>
              </p:cNvSpPr>
              <p:nvPr/>
            </p:nvSpPr>
            <p:spPr bwMode="gray">
              <a:xfrm>
                <a:off x="-5601" y="-14735"/>
                <a:ext cx="441" cy="914"/>
              </a:xfrm>
              <a:custGeom>
                <a:avLst/>
                <a:gdLst>
                  <a:gd name="T0" fmla="*/ 25 w 187"/>
                  <a:gd name="T1" fmla="*/ 48 h 387"/>
                  <a:gd name="T2" fmla="*/ 38 w 187"/>
                  <a:gd name="T3" fmla="*/ 52 h 387"/>
                  <a:gd name="T4" fmla="*/ 33 w 187"/>
                  <a:gd name="T5" fmla="*/ 90 h 387"/>
                  <a:gd name="T6" fmla="*/ 38 w 187"/>
                  <a:gd name="T7" fmla="*/ 119 h 387"/>
                  <a:gd name="T8" fmla="*/ 30 w 187"/>
                  <a:gd name="T9" fmla="*/ 151 h 387"/>
                  <a:gd name="T10" fmla="*/ 16 w 187"/>
                  <a:gd name="T11" fmla="*/ 162 h 387"/>
                  <a:gd name="T12" fmla="*/ 0 w 187"/>
                  <a:gd name="T13" fmla="*/ 185 h 387"/>
                  <a:gd name="T14" fmla="*/ 0 w 187"/>
                  <a:gd name="T15" fmla="*/ 208 h 387"/>
                  <a:gd name="T16" fmla="*/ 7 w 187"/>
                  <a:gd name="T17" fmla="*/ 208 h 387"/>
                  <a:gd name="T18" fmla="*/ 7 w 187"/>
                  <a:gd name="T19" fmla="*/ 227 h 387"/>
                  <a:gd name="T20" fmla="*/ 34 w 187"/>
                  <a:gd name="T21" fmla="*/ 240 h 387"/>
                  <a:gd name="T22" fmla="*/ 35 w 187"/>
                  <a:gd name="T23" fmla="*/ 266 h 387"/>
                  <a:gd name="T24" fmla="*/ 67 w 187"/>
                  <a:gd name="T25" fmla="*/ 291 h 387"/>
                  <a:gd name="T26" fmla="*/ 88 w 187"/>
                  <a:gd name="T27" fmla="*/ 387 h 387"/>
                  <a:gd name="T28" fmla="*/ 104 w 187"/>
                  <a:gd name="T29" fmla="*/ 381 h 387"/>
                  <a:gd name="T30" fmla="*/ 123 w 187"/>
                  <a:gd name="T31" fmla="*/ 355 h 387"/>
                  <a:gd name="T32" fmla="*/ 114 w 187"/>
                  <a:gd name="T33" fmla="*/ 317 h 387"/>
                  <a:gd name="T34" fmla="*/ 129 w 187"/>
                  <a:gd name="T35" fmla="*/ 306 h 387"/>
                  <a:gd name="T36" fmla="*/ 148 w 187"/>
                  <a:gd name="T37" fmla="*/ 283 h 387"/>
                  <a:gd name="T38" fmla="*/ 183 w 187"/>
                  <a:gd name="T39" fmla="*/ 265 h 387"/>
                  <a:gd name="T40" fmla="*/ 172 w 187"/>
                  <a:gd name="T41" fmla="*/ 255 h 387"/>
                  <a:gd name="T42" fmla="*/ 175 w 187"/>
                  <a:gd name="T43" fmla="*/ 228 h 387"/>
                  <a:gd name="T44" fmla="*/ 167 w 187"/>
                  <a:gd name="T45" fmla="*/ 226 h 387"/>
                  <a:gd name="T46" fmla="*/ 160 w 187"/>
                  <a:gd name="T47" fmla="*/ 207 h 387"/>
                  <a:gd name="T48" fmla="*/ 150 w 187"/>
                  <a:gd name="T49" fmla="*/ 201 h 387"/>
                  <a:gd name="T50" fmla="*/ 148 w 187"/>
                  <a:gd name="T51" fmla="*/ 212 h 387"/>
                  <a:gd name="T52" fmla="*/ 142 w 187"/>
                  <a:gd name="T53" fmla="*/ 203 h 387"/>
                  <a:gd name="T54" fmla="*/ 111 w 187"/>
                  <a:gd name="T55" fmla="*/ 183 h 387"/>
                  <a:gd name="T56" fmla="*/ 132 w 187"/>
                  <a:gd name="T57" fmla="*/ 154 h 387"/>
                  <a:gd name="T58" fmla="*/ 156 w 187"/>
                  <a:gd name="T59" fmla="*/ 102 h 387"/>
                  <a:gd name="T60" fmla="*/ 132 w 187"/>
                  <a:gd name="T61" fmla="*/ 73 h 387"/>
                  <a:gd name="T62" fmla="*/ 145 w 187"/>
                  <a:gd name="T63" fmla="*/ 50 h 387"/>
                  <a:gd name="T64" fmla="*/ 156 w 187"/>
                  <a:gd name="T65" fmla="*/ 18 h 387"/>
                  <a:gd name="T66" fmla="*/ 125 w 187"/>
                  <a:gd name="T67" fmla="*/ 45 h 387"/>
                  <a:gd name="T68" fmla="*/ 108 w 187"/>
                  <a:gd name="T69" fmla="*/ 33 h 387"/>
                  <a:gd name="T70" fmla="*/ 110 w 187"/>
                  <a:gd name="T71" fmla="*/ 8 h 387"/>
                  <a:gd name="T72" fmla="*/ 60 w 187"/>
                  <a:gd name="T73" fmla="*/ 23 h 387"/>
                  <a:gd name="T74" fmla="*/ 53 w 187"/>
                  <a:gd name="T75" fmla="*/ 25 h 387"/>
                  <a:gd name="T76" fmla="*/ 53 w 187"/>
                  <a:gd name="T77" fmla="*/ 35 h 387"/>
                  <a:gd name="T78" fmla="*/ 25 w 187"/>
                  <a:gd name="T79" fmla="*/ 4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387">
                    <a:moveTo>
                      <a:pt x="25" y="48"/>
                    </a:moveTo>
                    <a:cubicBezTo>
                      <a:pt x="38" y="52"/>
                      <a:pt x="38" y="52"/>
                      <a:pt x="38" y="52"/>
                    </a:cubicBezTo>
                    <a:cubicBezTo>
                      <a:pt x="38" y="52"/>
                      <a:pt x="29" y="83"/>
                      <a:pt x="33" y="90"/>
                    </a:cubicBezTo>
                    <a:cubicBezTo>
                      <a:pt x="37" y="97"/>
                      <a:pt x="39" y="109"/>
                      <a:pt x="38" y="119"/>
                    </a:cubicBezTo>
                    <a:cubicBezTo>
                      <a:pt x="37" y="129"/>
                      <a:pt x="30" y="151"/>
                      <a:pt x="30" y="151"/>
                    </a:cubicBezTo>
                    <a:cubicBezTo>
                      <a:pt x="16" y="162"/>
                      <a:pt x="16" y="162"/>
                      <a:pt x="16" y="162"/>
                    </a:cubicBezTo>
                    <a:cubicBezTo>
                      <a:pt x="16" y="162"/>
                      <a:pt x="0" y="175"/>
                      <a:pt x="0" y="185"/>
                    </a:cubicBezTo>
                    <a:cubicBezTo>
                      <a:pt x="0" y="195"/>
                      <a:pt x="0" y="208"/>
                      <a:pt x="0" y="208"/>
                    </a:cubicBezTo>
                    <a:cubicBezTo>
                      <a:pt x="7" y="208"/>
                      <a:pt x="7" y="208"/>
                      <a:pt x="7" y="208"/>
                    </a:cubicBezTo>
                    <a:cubicBezTo>
                      <a:pt x="7" y="227"/>
                      <a:pt x="7" y="227"/>
                      <a:pt x="7" y="227"/>
                    </a:cubicBezTo>
                    <a:cubicBezTo>
                      <a:pt x="7" y="227"/>
                      <a:pt x="33" y="232"/>
                      <a:pt x="34" y="240"/>
                    </a:cubicBezTo>
                    <a:cubicBezTo>
                      <a:pt x="35" y="248"/>
                      <a:pt x="35" y="266"/>
                      <a:pt x="35" y="266"/>
                    </a:cubicBezTo>
                    <a:cubicBezTo>
                      <a:pt x="35" y="266"/>
                      <a:pt x="67" y="278"/>
                      <a:pt x="67" y="291"/>
                    </a:cubicBezTo>
                    <a:cubicBezTo>
                      <a:pt x="67" y="302"/>
                      <a:pt x="82" y="364"/>
                      <a:pt x="88" y="387"/>
                    </a:cubicBezTo>
                    <a:cubicBezTo>
                      <a:pt x="95" y="384"/>
                      <a:pt x="104" y="381"/>
                      <a:pt x="104" y="381"/>
                    </a:cubicBezTo>
                    <a:cubicBezTo>
                      <a:pt x="104" y="381"/>
                      <a:pt x="124" y="367"/>
                      <a:pt x="123" y="355"/>
                    </a:cubicBezTo>
                    <a:cubicBezTo>
                      <a:pt x="122" y="343"/>
                      <a:pt x="112" y="323"/>
                      <a:pt x="114" y="317"/>
                    </a:cubicBezTo>
                    <a:cubicBezTo>
                      <a:pt x="116" y="311"/>
                      <a:pt x="129" y="306"/>
                      <a:pt x="129" y="306"/>
                    </a:cubicBezTo>
                    <a:cubicBezTo>
                      <a:pt x="129" y="306"/>
                      <a:pt x="142" y="289"/>
                      <a:pt x="148" y="283"/>
                    </a:cubicBezTo>
                    <a:cubicBezTo>
                      <a:pt x="154" y="277"/>
                      <a:pt x="179" y="273"/>
                      <a:pt x="183" y="265"/>
                    </a:cubicBezTo>
                    <a:cubicBezTo>
                      <a:pt x="187" y="257"/>
                      <a:pt x="172" y="255"/>
                      <a:pt x="172" y="255"/>
                    </a:cubicBezTo>
                    <a:cubicBezTo>
                      <a:pt x="175" y="228"/>
                      <a:pt x="175" y="228"/>
                      <a:pt x="175" y="228"/>
                    </a:cubicBezTo>
                    <a:cubicBezTo>
                      <a:pt x="170" y="227"/>
                      <a:pt x="167" y="226"/>
                      <a:pt x="167" y="226"/>
                    </a:cubicBezTo>
                    <a:cubicBezTo>
                      <a:pt x="160" y="207"/>
                      <a:pt x="160" y="207"/>
                      <a:pt x="160" y="207"/>
                    </a:cubicBezTo>
                    <a:cubicBezTo>
                      <a:pt x="150" y="201"/>
                      <a:pt x="150" y="201"/>
                      <a:pt x="150" y="201"/>
                    </a:cubicBezTo>
                    <a:cubicBezTo>
                      <a:pt x="148" y="212"/>
                      <a:pt x="148" y="212"/>
                      <a:pt x="148" y="212"/>
                    </a:cubicBezTo>
                    <a:cubicBezTo>
                      <a:pt x="142" y="203"/>
                      <a:pt x="142" y="203"/>
                      <a:pt x="142" y="203"/>
                    </a:cubicBezTo>
                    <a:cubicBezTo>
                      <a:pt x="142" y="203"/>
                      <a:pt x="111" y="202"/>
                      <a:pt x="111" y="183"/>
                    </a:cubicBezTo>
                    <a:cubicBezTo>
                      <a:pt x="111" y="164"/>
                      <a:pt x="109" y="174"/>
                      <a:pt x="132" y="154"/>
                    </a:cubicBezTo>
                    <a:cubicBezTo>
                      <a:pt x="155" y="134"/>
                      <a:pt x="169" y="118"/>
                      <a:pt x="156" y="102"/>
                    </a:cubicBezTo>
                    <a:cubicBezTo>
                      <a:pt x="143" y="86"/>
                      <a:pt x="128" y="89"/>
                      <a:pt x="132" y="73"/>
                    </a:cubicBezTo>
                    <a:cubicBezTo>
                      <a:pt x="136" y="57"/>
                      <a:pt x="135" y="59"/>
                      <a:pt x="145" y="50"/>
                    </a:cubicBezTo>
                    <a:cubicBezTo>
                      <a:pt x="155" y="41"/>
                      <a:pt x="163" y="19"/>
                      <a:pt x="156" y="18"/>
                    </a:cubicBezTo>
                    <a:cubicBezTo>
                      <a:pt x="149" y="17"/>
                      <a:pt x="130" y="43"/>
                      <a:pt x="125" y="45"/>
                    </a:cubicBezTo>
                    <a:cubicBezTo>
                      <a:pt x="120" y="47"/>
                      <a:pt x="108" y="33"/>
                      <a:pt x="108" y="33"/>
                    </a:cubicBezTo>
                    <a:cubicBezTo>
                      <a:pt x="108" y="33"/>
                      <a:pt x="127" y="16"/>
                      <a:pt x="110" y="8"/>
                    </a:cubicBezTo>
                    <a:cubicBezTo>
                      <a:pt x="93" y="0"/>
                      <a:pt x="66" y="19"/>
                      <a:pt x="60" y="23"/>
                    </a:cubicBezTo>
                    <a:cubicBezTo>
                      <a:pt x="58" y="24"/>
                      <a:pt x="56" y="25"/>
                      <a:pt x="53" y="25"/>
                    </a:cubicBezTo>
                    <a:cubicBezTo>
                      <a:pt x="53" y="35"/>
                      <a:pt x="53" y="35"/>
                      <a:pt x="53" y="35"/>
                    </a:cubicBezTo>
                    <a:lnTo>
                      <a:pt x="25" y="4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4" name="Freeform 295"/>
              <p:cNvSpPr>
                <a:spLocks/>
              </p:cNvSpPr>
              <p:nvPr/>
            </p:nvSpPr>
            <p:spPr bwMode="gray">
              <a:xfrm>
                <a:off x="-6830" y="-11395"/>
                <a:ext cx="504" cy="825"/>
              </a:xfrm>
              <a:custGeom>
                <a:avLst/>
                <a:gdLst>
                  <a:gd name="T0" fmla="*/ 185 w 213"/>
                  <a:gd name="T1" fmla="*/ 228 h 349"/>
                  <a:gd name="T2" fmla="*/ 190 w 213"/>
                  <a:gd name="T3" fmla="*/ 205 h 349"/>
                  <a:gd name="T4" fmla="*/ 182 w 213"/>
                  <a:gd name="T5" fmla="*/ 198 h 349"/>
                  <a:gd name="T6" fmla="*/ 185 w 213"/>
                  <a:gd name="T7" fmla="*/ 186 h 349"/>
                  <a:gd name="T8" fmla="*/ 187 w 213"/>
                  <a:gd name="T9" fmla="*/ 157 h 349"/>
                  <a:gd name="T10" fmla="*/ 191 w 213"/>
                  <a:gd name="T11" fmla="*/ 148 h 349"/>
                  <a:gd name="T12" fmla="*/ 173 w 213"/>
                  <a:gd name="T13" fmla="*/ 134 h 349"/>
                  <a:gd name="T14" fmla="*/ 185 w 213"/>
                  <a:gd name="T15" fmla="*/ 123 h 349"/>
                  <a:gd name="T16" fmla="*/ 178 w 213"/>
                  <a:gd name="T17" fmla="*/ 113 h 349"/>
                  <a:gd name="T18" fmla="*/ 182 w 213"/>
                  <a:gd name="T19" fmla="*/ 88 h 349"/>
                  <a:gd name="T20" fmla="*/ 166 w 213"/>
                  <a:gd name="T21" fmla="*/ 91 h 349"/>
                  <a:gd name="T22" fmla="*/ 174 w 213"/>
                  <a:gd name="T23" fmla="*/ 42 h 349"/>
                  <a:gd name="T24" fmla="*/ 152 w 213"/>
                  <a:gd name="T25" fmla="*/ 24 h 349"/>
                  <a:gd name="T26" fmla="*/ 159 w 213"/>
                  <a:gd name="T27" fmla="*/ 15 h 349"/>
                  <a:gd name="T28" fmla="*/ 159 w 213"/>
                  <a:gd name="T29" fmla="*/ 4 h 349"/>
                  <a:gd name="T30" fmla="*/ 145 w 213"/>
                  <a:gd name="T31" fmla="*/ 0 h 349"/>
                  <a:gd name="T32" fmla="*/ 129 w 213"/>
                  <a:gd name="T33" fmla="*/ 10 h 349"/>
                  <a:gd name="T34" fmla="*/ 109 w 213"/>
                  <a:gd name="T35" fmla="*/ 7 h 349"/>
                  <a:gd name="T36" fmla="*/ 98 w 213"/>
                  <a:gd name="T37" fmla="*/ 10 h 349"/>
                  <a:gd name="T38" fmla="*/ 86 w 213"/>
                  <a:gd name="T39" fmla="*/ 7 h 349"/>
                  <a:gd name="T40" fmla="*/ 81 w 213"/>
                  <a:gd name="T41" fmla="*/ 10 h 349"/>
                  <a:gd name="T42" fmla="*/ 26 w 213"/>
                  <a:gd name="T43" fmla="*/ 7 h 349"/>
                  <a:gd name="T44" fmla="*/ 18 w 213"/>
                  <a:gd name="T45" fmla="*/ 24 h 349"/>
                  <a:gd name="T46" fmla="*/ 24 w 213"/>
                  <a:gd name="T47" fmla="*/ 33 h 349"/>
                  <a:gd name="T48" fmla="*/ 25 w 213"/>
                  <a:gd name="T49" fmla="*/ 51 h 349"/>
                  <a:gd name="T50" fmla="*/ 26 w 213"/>
                  <a:gd name="T51" fmla="*/ 87 h 349"/>
                  <a:gd name="T52" fmla="*/ 30 w 213"/>
                  <a:gd name="T53" fmla="*/ 86 h 349"/>
                  <a:gd name="T54" fmla="*/ 34 w 213"/>
                  <a:gd name="T55" fmla="*/ 105 h 349"/>
                  <a:gd name="T56" fmla="*/ 26 w 213"/>
                  <a:gd name="T57" fmla="*/ 106 h 349"/>
                  <a:gd name="T58" fmla="*/ 38 w 213"/>
                  <a:gd name="T59" fmla="*/ 152 h 349"/>
                  <a:gd name="T60" fmla="*/ 21 w 213"/>
                  <a:gd name="T61" fmla="*/ 179 h 349"/>
                  <a:gd name="T62" fmla="*/ 20 w 213"/>
                  <a:gd name="T63" fmla="*/ 209 h 349"/>
                  <a:gd name="T64" fmla="*/ 0 w 213"/>
                  <a:gd name="T65" fmla="*/ 241 h 349"/>
                  <a:gd name="T66" fmla="*/ 13 w 213"/>
                  <a:gd name="T67" fmla="*/ 291 h 349"/>
                  <a:gd name="T68" fmla="*/ 31 w 213"/>
                  <a:gd name="T69" fmla="*/ 297 h 349"/>
                  <a:gd name="T70" fmla="*/ 32 w 213"/>
                  <a:gd name="T71" fmla="*/ 332 h 349"/>
                  <a:gd name="T72" fmla="*/ 47 w 213"/>
                  <a:gd name="T73" fmla="*/ 334 h 349"/>
                  <a:gd name="T74" fmla="*/ 61 w 213"/>
                  <a:gd name="T75" fmla="*/ 345 h 349"/>
                  <a:gd name="T76" fmla="*/ 99 w 213"/>
                  <a:gd name="T77" fmla="*/ 321 h 349"/>
                  <a:gd name="T78" fmla="*/ 117 w 213"/>
                  <a:gd name="T79" fmla="*/ 321 h 349"/>
                  <a:gd name="T80" fmla="*/ 141 w 213"/>
                  <a:gd name="T81" fmla="*/ 302 h 349"/>
                  <a:gd name="T82" fmla="*/ 159 w 213"/>
                  <a:gd name="T83" fmla="*/ 298 h 349"/>
                  <a:gd name="T84" fmla="*/ 173 w 213"/>
                  <a:gd name="T85" fmla="*/ 283 h 349"/>
                  <a:gd name="T86" fmla="*/ 196 w 213"/>
                  <a:gd name="T87" fmla="*/ 287 h 349"/>
                  <a:gd name="T88" fmla="*/ 213 w 213"/>
                  <a:gd name="T89" fmla="*/ 273 h 349"/>
                  <a:gd name="T90" fmla="*/ 193 w 213"/>
                  <a:gd name="T91" fmla="*/ 256 h 349"/>
                  <a:gd name="T92" fmla="*/ 185 w 213"/>
                  <a:gd name="T93" fmla="*/ 22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349">
                    <a:moveTo>
                      <a:pt x="185" y="228"/>
                    </a:moveTo>
                    <a:cubicBezTo>
                      <a:pt x="185" y="228"/>
                      <a:pt x="191" y="211"/>
                      <a:pt x="190" y="205"/>
                    </a:cubicBezTo>
                    <a:cubicBezTo>
                      <a:pt x="189" y="199"/>
                      <a:pt x="182" y="203"/>
                      <a:pt x="182" y="198"/>
                    </a:cubicBezTo>
                    <a:cubicBezTo>
                      <a:pt x="182" y="193"/>
                      <a:pt x="185" y="186"/>
                      <a:pt x="185" y="186"/>
                    </a:cubicBezTo>
                    <a:cubicBezTo>
                      <a:pt x="187" y="157"/>
                      <a:pt x="187" y="157"/>
                      <a:pt x="187" y="157"/>
                    </a:cubicBezTo>
                    <a:cubicBezTo>
                      <a:pt x="187" y="157"/>
                      <a:pt x="192" y="154"/>
                      <a:pt x="191" y="148"/>
                    </a:cubicBezTo>
                    <a:cubicBezTo>
                      <a:pt x="190" y="142"/>
                      <a:pt x="173" y="134"/>
                      <a:pt x="173" y="134"/>
                    </a:cubicBezTo>
                    <a:cubicBezTo>
                      <a:pt x="173" y="134"/>
                      <a:pt x="184" y="126"/>
                      <a:pt x="185" y="123"/>
                    </a:cubicBezTo>
                    <a:cubicBezTo>
                      <a:pt x="186" y="120"/>
                      <a:pt x="178" y="113"/>
                      <a:pt x="178" y="113"/>
                    </a:cubicBezTo>
                    <a:cubicBezTo>
                      <a:pt x="178" y="113"/>
                      <a:pt x="186" y="95"/>
                      <a:pt x="182" y="88"/>
                    </a:cubicBezTo>
                    <a:cubicBezTo>
                      <a:pt x="178" y="81"/>
                      <a:pt x="166" y="91"/>
                      <a:pt x="166" y="91"/>
                    </a:cubicBezTo>
                    <a:cubicBezTo>
                      <a:pt x="174" y="42"/>
                      <a:pt x="174" y="42"/>
                      <a:pt x="174" y="42"/>
                    </a:cubicBezTo>
                    <a:cubicBezTo>
                      <a:pt x="152" y="24"/>
                      <a:pt x="152" y="24"/>
                      <a:pt x="152" y="24"/>
                    </a:cubicBezTo>
                    <a:cubicBezTo>
                      <a:pt x="159" y="15"/>
                      <a:pt x="159" y="15"/>
                      <a:pt x="159" y="15"/>
                    </a:cubicBezTo>
                    <a:cubicBezTo>
                      <a:pt x="159" y="4"/>
                      <a:pt x="159" y="4"/>
                      <a:pt x="159" y="4"/>
                    </a:cubicBezTo>
                    <a:cubicBezTo>
                      <a:pt x="145" y="0"/>
                      <a:pt x="145" y="0"/>
                      <a:pt x="145" y="0"/>
                    </a:cubicBezTo>
                    <a:cubicBezTo>
                      <a:pt x="129" y="10"/>
                      <a:pt x="129" y="10"/>
                      <a:pt x="129" y="10"/>
                    </a:cubicBezTo>
                    <a:cubicBezTo>
                      <a:pt x="109" y="7"/>
                      <a:pt x="109" y="7"/>
                      <a:pt x="109" y="7"/>
                    </a:cubicBezTo>
                    <a:cubicBezTo>
                      <a:pt x="98" y="10"/>
                      <a:pt x="98" y="10"/>
                      <a:pt x="98" y="10"/>
                    </a:cubicBezTo>
                    <a:cubicBezTo>
                      <a:pt x="86" y="7"/>
                      <a:pt x="86" y="7"/>
                      <a:pt x="86" y="7"/>
                    </a:cubicBezTo>
                    <a:cubicBezTo>
                      <a:pt x="81" y="10"/>
                      <a:pt x="81" y="10"/>
                      <a:pt x="81" y="10"/>
                    </a:cubicBezTo>
                    <a:cubicBezTo>
                      <a:pt x="26" y="7"/>
                      <a:pt x="26" y="7"/>
                      <a:pt x="26" y="7"/>
                    </a:cubicBezTo>
                    <a:cubicBezTo>
                      <a:pt x="26" y="7"/>
                      <a:pt x="18" y="16"/>
                      <a:pt x="18" y="24"/>
                    </a:cubicBezTo>
                    <a:cubicBezTo>
                      <a:pt x="18" y="32"/>
                      <a:pt x="24" y="33"/>
                      <a:pt x="24" y="33"/>
                    </a:cubicBezTo>
                    <a:cubicBezTo>
                      <a:pt x="25" y="51"/>
                      <a:pt x="25" y="51"/>
                      <a:pt x="25" y="51"/>
                    </a:cubicBezTo>
                    <a:cubicBezTo>
                      <a:pt x="26" y="87"/>
                      <a:pt x="26" y="87"/>
                      <a:pt x="26" y="87"/>
                    </a:cubicBezTo>
                    <a:cubicBezTo>
                      <a:pt x="30" y="86"/>
                      <a:pt x="30" y="86"/>
                      <a:pt x="30" y="86"/>
                    </a:cubicBezTo>
                    <a:cubicBezTo>
                      <a:pt x="34" y="105"/>
                      <a:pt x="34" y="105"/>
                      <a:pt x="34" y="105"/>
                    </a:cubicBezTo>
                    <a:cubicBezTo>
                      <a:pt x="26" y="106"/>
                      <a:pt x="26" y="106"/>
                      <a:pt x="26" y="106"/>
                    </a:cubicBezTo>
                    <a:cubicBezTo>
                      <a:pt x="26" y="106"/>
                      <a:pt x="38" y="140"/>
                      <a:pt x="38" y="152"/>
                    </a:cubicBezTo>
                    <a:cubicBezTo>
                      <a:pt x="38" y="164"/>
                      <a:pt x="21" y="171"/>
                      <a:pt x="21" y="179"/>
                    </a:cubicBezTo>
                    <a:cubicBezTo>
                      <a:pt x="21" y="187"/>
                      <a:pt x="20" y="209"/>
                      <a:pt x="20" y="209"/>
                    </a:cubicBezTo>
                    <a:cubicBezTo>
                      <a:pt x="20" y="209"/>
                      <a:pt x="0" y="227"/>
                      <a:pt x="0" y="241"/>
                    </a:cubicBezTo>
                    <a:cubicBezTo>
                      <a:pt x="0" y="255"/>
                      <a:pt x="13" y="291"/>
                      <a:pt x="13" y="291"/>
                    </a:cubicBezTo>
                    <a:cubicBezTo>
                      <a:pt x="31" y="297"/>
                      <a:pt x="31" y="297"/>
                      <a:pt x="31" y="297"/>
                    </a:cubicBezTo>
                    <a:cubicBezTo>
                      <a:pt x="32" y="332"/>
                      <a:pt x="32" y="332"/>
                      <a:pt x="32" y="332"/>
                    </a:cubicBezTo>
                    <a:cubicBezTo>
                      <a:pt x="41" y="334"/>
                      <a:pt x="47" y="334"/>
                      <a:pt x="47" y="334"/>
                    </a:cubicBezTo>
                    <a:cubicBezTo>
                      <a:pt x="47" y="334"/>
                      <a:pt x="51" y="349"/>
                      <a:pt x="61" y="345"/>
                    </a:cubicBezTo>
                    <a:cubicBezTo>
                      <a:pt x="71" y="341"/>
                      <a:pt x="92" y="323"/>
                      <a:pt x="99" y="321"/>
                    </a:cubicBezTo>
                    <a:cubicBezTo>
                      <a:pt x="106" y="319"/>
                      <a:pt x="117" y="321"/>
                      <a:pt x="117" y="321"/>
                    </a:cubicBezTo>
                    <a:cubicBezTo>
                      <a:pt x="117" y="321"/>
                      <a:pt x="138" y="303"/>
                      <a:pt x="141" y="302"/>
                    </a:cubicBezTo>
                    <a:cubicBezTo>
                      <a:pt x="144" y="301"/>
                      <a:pt x="159" y="298"/>
                      <a:pt x="159" y="298"/>
                    </a:cubicBezTo>
                    <a:cubicBezTo>
                      <a:pt x="159" y="298"/>
                      <a:pt x="165" y="282"/>
                      <a:pt x="173" y="283"/>
                    </a:cubicBezTo>
                    <a:cubicBezTo>
                      <a:pt x="181" y="284"/>
                      <a:pt x="187" y="292"/>
                      <a:pt x="196" y="287"/>
                    </a:cubicBezTo>
                    <a:cubicBezTo>
                      <a:pt x="201" y="284"/>
                      <a:pt x="207" y="278"/>
                      <a:pt x="213" y="273"/>
                    </a:cubicBezTo>
                    <a:cubicBezTo>
                      <a:pt x="193" y="256"/>
                      <a:pt x="193" y="256"/>
                      <a:pt x="193" y="256"/>
                    </a:cubicBezTo>
                    <a:lnTo>
                      <a:pt x="185" y="22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5" name="Freeform 296"/>
              <p:cNvSpPr>
                <a:spLocks/>
              </p:cNvSpPr>
              <p:nvPr/>
            </p:nvSpPr>
            <p:spPr bwMode="gray">
              <a:xfrm>
                <a:off x="-6471" y="-11388"/>
                <a:ext cx="215" cy="638"/>
              </a:xfrm>
              <a:custGeom>
                <a:avLst/>
                <a:gdLst>
                  <a:gd name="T0" fmla="*/ 82 w 91"/>
                  <a:gd name="T1" fmla="*/ 239 h 270"/>
                  <a:gd name="T2" fmla="*/ 80 w 91"/>
                  <a:gd name="T3" fmla="*/ 195 h 270"/>
                  <a:gd name="T4" fmla="*/ 85 w 91"/>
                  <a:gd name="T5" fmla="*/ 188 h 270"/>
                  <a:gd name="T6" fmla="*/ 79 w 91"/>
                  <a:gd name="T7" fmla="*/ 182 h 270"/>
                  <a:gd name="T8" fmla="*/ 80 w 91"/>
                  <a:gd name="T9" fmla="*/ 143 h 270"/>
                  <a:gd name="T10" fmla="*/ 85 w 91"/>
                  <a:gd name="T11" fmla="*/ 135 h 270"/>
                  <a:gd name="T12" fmla="*/ 81 w 91"/>
                  <a:gd name="T13" fmla="*/ 108 h 270"/>
                  <a:gd name="T14" fmla="*/ 69 w 91"/>
                  <a:gd name="T15" fmla="*/ 91 h 270"/>
                  <a:gd name="T16" fmla="*/ 69 w 91"/>
                  <a:gd name="T17" fmla="*/ 60 h 270"/>
                  <a:gd name="T18" fmla="*/ 42 w 91"/>
                  <a:gd name="T19" fmla="*/ 37 h 270"/>
                  <a:gd name="T20" fmla="*/ 41 w 91"/>
                  <a:gd name="T21" fmla="*/ 18 h 270"/>
                  <a:gd name="T22" fmla="*/ 47 w 91"/>
                  <a:gd name="T23" fmla="*/ 6 h 270"/>
                  <a:gd name="T24" fmla="*/ 33 w 91"/>
                  <a:gd name="T25" fmla="*/ 7 h 270"/>
                  <a:gd name="T26" fmla="*/ 18 w 91"/>
                  <a:gd name="T27" fmla="*/ 0 h 270"/>
                  <a:gd name="T28" fmla="*/ 7 w 91"/>
                  <a:gd name="T29" fmla="*/ 1 h 270"/>
                  <a:gd name="T30" fmla="*/ 7 w 91"/>
                  <a:gd name="T31" fmla="*/ 12 h 270"/>
                  <a:gd name="T32" fmla="*/ 0 w 91"/>
                  <a:gd name="T33" fmla="*/ 21 h 270"/>
                  <a:gd name="T34" fmla="*/ 22 w 91"/>
                  <a:gd name="T35" fmla="*/ 39 h 270"/>
                  <a:gd name="T36" fmla="*/ 14 w 91"/>
                  <a:gd name="T37" fmla="*/ 88 h 270"/>
                  <a:gd name="T38" fmla="*/ 30 w 91"/>
                  <a:gd name="T39" fmla="*/ 85 h 270"/>
                  <a:gd name="T40" fmla="*/ 26 w 91"/>
                  <a:gd name="T41" fmla="*/ 110 h 270"/>
                  <a:gd name="T42" fmla="*/ 33 w 91"/>
                  <a:gd name="T43" fmla="*/ 120 h 270"/>
                  <a:gd name="T44" fmla="*/ 21 w 91"/>
                  <a:gd name="T45" fmla="*/ 131 h 270"/>
                  <a:gd name="T46" fmla="*/ 39 w 91"/>
                  <a:gd name="T47" fmla="*/ 145 h 270"/>
                  <a:gd name="T48" fmla="*/ 35 w 91"/>
                  <a:gd name="T49" fmla="*/ 154 h 270"/>
                  <a:gd name="T50" fmla="*/ 33 w 91"/>
                  <a:gd name="T51" fmla="*/ 183 h 270"/>
                  <a:gd name="T52" fmla="*/ 30 w 91"/>
                  <a:gd name="T53" fmla="*/ 195 h 270"/>
                  <a:gd name="T54" fmla="*/ 38 w 91"/>
                  <a:gd name="T55" fmla="*/ 202 h 270"/>
                  <a:gd name="T56" fmla="*/ 33 w 91"/>
                  <a:gd name="T57" fmla="*/ 225 h 270"/>
                  <a:gd name="T58" fmla="*/ 41 w 91"/>
                  <a:gd name="T59" fmla="*/ 253 h 270"/>
                  <a:gd name="T60" fmla="*/ 61 w 91"/>
                  <a:gd name="T61" fmla="*/ 270 h 270"/>
                  <a:gd name="T62" fmla="*/ 78 w 91"/>
                  <a:gd name="T63" fmla="*/ 259 h 270"/>
                  <a:gd name="T64" fmla="*/ 91 w 91"/>
                  <a:gd name="T65" fmla="*/ 258 h 270"/>
                  <a:gd name="T66" fmla="*/ 82 w 91"/>
                  <a:gd name="T67" fmla="*/ 2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270">
                    <a:moveTo>
                      <a:pt x="82" y="239"/>
                    </a:moveTo>
                    <a:cubicBezTo>
                      <a:pt x="80" y="195"/>
                      <a:pt x="80" y="195"/>
                      <a:pt x="80" y="195"/>
                    </a:cubicBezTo>
                    <a:cubicBezTo>
                      <a:pt x="85" y="188"/>
                      <a:pt x="85" y="188"/>
                      <a:pt x="85" y="188"/>
                    </a:cubicBezTo>
                    <a:cubicBezTo>
                      <a:pt x="79" y="182"/>
                      <a:pt x="79" y="182"/>
                      <a:pt x="79" y="182"/>
                    </a:cubicBezTo>
                    <a:cubicBezTo>
                      <a:pt x="80" y="143"/>
                      <a:pt x="80" y="143"/>
                      <a:pt x="80" y="143"/>
                    </a:cubicBezTo>
                    <a:cubicBezTo>
                      <a:pt x="85" y="135"/>
                      <a:pt x="85" y="135"/>
                      <a:pt x="85" y="135"/>
                    </a:cubicBezTo>
                    <a:cubicBezTo>
                      <a:pt x="85" y="135"/>
                      <a:pt x="80" y="116"/>
                      <a:pt x="81" y="108"/>
                    </a:cubicBezTo>
                    <a:cubicBezTo>
                      <a:pt x="82" y="100"/>
                      <a:pt x="69" y="91"/>
                      <a:pt x="69" y="91"/>
                    </a:cubicBezTo>
                    <a:cubicBezTo>
                      <a:pt x="69" y="91"/>
                      <a:pt x="71" y="68"/>
                      <a:pt x="69" y="60"/>
                    </a:cubicBezTo>
                    <a:cubicBezTo>
                      <a:pt x="67" y="52"/>
                      <a:pt x="42" y="37"/>
                      <a:pt x="42" y="37"/>
                    </a:cubicBezTo>
                    <a:cubicBezTo>
                      <a:pt x="41" y="18"/>
                      <a:pt x="41" y="18"/>
                      <a:pt x="41" y="18"/>
                    </a:cubicBezTo>
                    <a:cubicBezTo>
                      <a:pt x="47" y="6"/>
                      <a:pt x="47" y="6"/>
                      <a:pt x="47" y="6"/>
                    </a:cubicBezTo>
                    <a:cubicBezTo>
                      <a:pt x="33" y="7"/>
                      <a:pt x="33" y="7"/>
                      <a:pt x="33" y="7"/>
                    </a:cubicBezTo>
                    <a:cubicBezTo>
                      <a:pt x="18" y="0"/>
                      <a:pt x="18" y="0"/>
                      <a:pt x="18" y="0"/>
                    </a:cubicBezTo>
                    <a:cubicBezTo>
                      <a:pt x="7" y="1"/>
                      <a:pt x="7" y="1"/>
                      <a:pt x="7" y="1"/>
                    </a:cubicBezTo>
                    <a:cubicBezTo>
                      <a:pt x="7" y="12"/>
                      <a:pt x="7" y="12"/>
                      <a:pt x="7" y="12"/>
                    </a:cubicBezTo>
                    <a:cubicBezTo>
                      <a:pt x="0" y="21"/>
                      <a:pt x="0" y="21"/>
                      <a:pt x="0" y="21"/>
                    </a:cubicBezTo>
                    <a:cubicBezTo>
                      <a:pt x="22" y="39"/>
                      <a:pt x="22" y="39"/>
                      <a:pt x="22" y="39"/>
                    </a:cubicBezTo>
                    <a:cubicBezTo>
                      <a:pt x="14" y="88"/>
                      <a:pt x="14" y="88"/>
                      <a:pt x="14" y="88"/>
                    </a:cubicBezTo>
                    <a:cubicBezTo>
                      <a:pt x="14" y="88"/>
                      <a:pt x="26" y="78"/>
                      <a:pt x="30" y="85"/>
                    </a:cubicBezTo>
                    <a:cubicBezTo>
                      <a:pt x="34" y="92"/>
                      <a:pt x="26" y="110"/>
                      <a:pt x="26" y="110"/>
                    </a:cubicBezTo>
                    <a:cubicBezTo>
                      <a:pt x="26" y="110"/>
                      <a:pt x="34" y="117"/>
                      <a:pt x="33" y="120"/>
                    </a:cubicBezTo>
                    <a:cubicBezTo>
                      <a:pt x="32" y="123"/>
                      <a:pt x="21" y="131"/>
                      <a:pt x="21" y="131"/>
                    </a:cubicBezTo>
                    <a:cubicBezTo>
                      <a:pt x="21" y="131"/>
                      <a:pt x="38" y="139"/>
                      <a:pt x="39" y="145"/>
                    </a:cubicBezTo>
                    <a:cubicBezTo>
                      <a:pt x="40" y="151"/>
                      <a:pt x="35" y="154"/>
                      <a:pt x="35" y="154"/>
                    </a:cubicBezTo>
                    <a:cubicBezTo>
                      <a:pt x="33" y="183"/>
                      <a:pt x="33" y="183"/>
                      <a:pt x="33" y="183"/>
                    </a:cubicBezTo>
                    <a:cubicBezTo>
                      <a:pt x="33" y="183"/>
                      <a:pt x="30" y="190"/>
                      <a:pt x="30" y="195"/>
                    </a:cubicBezTo>
                    <a:cubicBezTo>
                      <a:pt x="30" y="200"/>
                      <a:pt x="37" y="196"/>
                      <a:pt x="38" y="202"/>
                    </a:cubicBezTo>
                    <a:cubicBezTo>
                      <a:pt x="39" y="208"/>
                      <a:pt x="33" y="225"/>
                      <a:pt x="33" y="225"/>
                    </a:cubicBezTo>
                    <a:cubicBezTo>
                      <a:pt x="41" y="253"/>
                      <a:pt x="41" y="253"/>
                      <a:pt x="41" y="253"/>
                    </a:cubicBezTo>
                    <a:cubicBezTo>
                      <a:pt x="61" y="270"/>
                      <a:pt x="61" y="270"/>
                      <a:pt x="61" y="270"/>
                    </a:cubicBezTo>
                    <a:cubicBezTo>
                      <a:pt x="66" y="264"/>
                      <a:pt x="72" y="260"/>
                      <a:pt x="78" y="259"/>
                    </a:cubicBezTo>
                    <a:cubicBezTo>
                      <a:pt x="82" y="258"/>
                      <a:pt x="86" y="258"/>
                      <a:pt x="91" y="258"/>
                    </a:cubicBezTo>
                    <a:cubicBezTo>
                      <a:pt x="91" y="248"/>
                      <a:pt x="82" y="239"/>
                      <a:pt x="82" y="23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6" name="Freeform 297"/>
              <p:cNvSpPr>
                <a:spLocks/>
              </p:cNvSpPr>
              <p:nvPr/>
            </p:nvSpPr>
            <p:spPr bwMode="gray">
              <a:xfrm>
                <a:off x="-6374" y="-11555"/>
                <a:ext cx="355" cy="784"/>
              </a:xfrm>
              <a:custGeom>
                <a:avLst/>
                <a:gdLst>
                  <a:gd name="T0" fmla="*/ 94 w 150"/>
                  <a:gd name="T1" fmla="*/ 247 h 332"/>
                  <a:gd name="T2" fmla="*/ 97 w 150"/>
                  <a:gd name="T3" fmla="*/ 228 h 332"/>
                  <a:gd name="T4" fmla="*/ 94 w 150"/>
                  <a:gd name="T5" fmla="*/ 206 h 332"/>
                  <a:gd name="T6" fmla="*/ 96 w 150"/>
                  <a:gd name="T7" fmla="*/ 183 h 332"/>
                  <a:gd name="T8" fmla="*/ 112 w 150"/>
                  <a:gd name="T9" fmla="*/ 177 h 332"/>
                  <a:gd name="T10" fmla="*/ 118 w 150"/>
                  <a:gd name="T11" fmla="*/ 148 h 332"/>
                  <a:gd name="T12" fmla="*/ 133 w 150"/>
                  <a:gd name="T13" fmla="*/ 132 h 332"/>
                  <a:gd name="T14" fmla="*/ 135 w 150"/>
                  <a:gd name="T15" fmla="*/ 105 h 332"/>
                  <a:gd name="T16" fmla="*/ 148 w 150"/>
                  <a:gd name="T17" fmla="*/ 95 h 332"/>
                  <a:gd name="T18" fmla="*/ 144 w 150"/>
                  <a:gd name="T19" fmla="*/ 85 h 332"/>
                  <a:gd name="T20" fmla="*/ 145 w 150"/>
                  <a:gd name="T21" fmla="*/ 76 h 332"/>
                  <a:gd name="T22" fmla="*/ 131 w 150"/>
                  <a:gd name="T23" fmla="*/ 51 h 332"/>
                  <a:gd name="T24" fmla="*/ 139 w 150"/>
                  <a:gd name="T25" fmla="*/ 31 h 332"/>
                  <a:gd name="T26" fmla="*/ 118 w 150"/>
                  <a:gd name="T27" fmla="*/ 22 h 332"/>
                  <a:gd name="T28" fmla="*/ 96 w 150"/>
                  <a:gd name="T29" fmla="*/ 0 h 332"/>
                  <a:gd name="T30" fmla="*/ 79 w 150"/>
                  <a:gd name="T31" fmla="*/ 7 h 332"/>
                  <a:gd name="T32" fmla="*/ 76 w 150"/>
                  <a:gd name="T33" fmla="*/ 23 h 332"/>
                  <a:gd name="T34" fmla="*/ 83 w 150"/>
                  <a:gd name="T35" fmla="*/ 26 h 332"/>
                  <a:gd name="T36" fmla="*/ 77 w 150"/>
                  <a:gd name="T37" fmla="*/ 28 h 332"/>
                  <a:gd name="T38" fmla="*/ 74 w 150"/>
                  <a:gd name="T39" fmla="*/ 39 h 332"/>
                  <a:gd name="T40" fmla="*/ 63 w 150"/>
                  <a:gd name="T41" fmla="*/ 43 h 332"/>
                  <a:gd name="T42" fmla="*/ 58 w 150"/>
                  <a:gd name="T43" fmla="*/ 53 h 332"/>
                  <a:gd name="T44" fmla="*/ 32 w 150"/>
                  <a:gd name="T45" fmla="*/ 51 h 332"/>
                  <a:gd name="T46" fmla="*/ 19 w 150"/>
                  <a:gd name="T47" fmla="*/ 70 h 332"/>
                  <a:gd name="T48" fmla="*/ 11 w 150"/>
                  <a:gd name="T49" fmla="*/ 70 h 332"/>
                  <a:gd name="T50" fmla="*/ 6 w 150"/>
                  <a:gd name="T51" fmla="*/ 77 h 332"/>
                  <a:gd name="T52" fmla="*/ 0 w 150"/>
                  <a:gd name="T53" fmla="*/ 89 h 332"/>
                  <a:gd name="T54" fmla="*/ 1 w 150"/>
                  <a:gd name="T55" fmla="*/ 108 h 332"/>
                  <a:gd name="T56" fmla="*/ 28 w 150"/>
                  <a:gd name="T57" fmla="*/ 131 h 332"/>
                  <a:gd name="T58" fmla="*/ 28 w 150"/>
                  <a:gd name="T59" fmla="*/ 162 h 332"/>
                  <a:gd name="T60" fmla="*/ 40 w 150"/>
                  <a:gd name="T61" fmla="*/ 179 h 332"/>
                  <a:gd name="T62" fmla="*/ 44 w 150"/>
                  <a:gd name="T63" fmla="*/ 206 h 332"/>
                  <a:gd name="T64" fmla="*/ 39 w 150"/>
                  <a:gd name="T65" fmla="*/ 214 h 332"/>
                  <a:gd name="T66" fmla="*/ 38 w 150"/>
                  <a:gd name="T67" fmla="*/ 253 h 332"/>
                  <a:gd name="T68" fmla="*/ 44 w 150"/>
                  <a:gd name="T69" fmla="*/ 259 h 332"/>
                  <a:gd name="T70" fmla="*/ 39 w 150"/>
                  <a:gd name="T71" fmla="*/ 266 h 332"/>
                  <a:gd name="T72" fmla="*/ 41 w 150"/>
                  <a:gd name="T73" fmla="*/ 310 h 332"/>
                  <a:gd name="T74" fmla="*/ 50 w 150"/>
                  <a:gd name="T75" fmla="*/ 329 h 332"/>
                  <a:gd name="T76" fmla="*/ 50 w 150"/>
                  <a:gd name="T77" fmla="*/ 329 h 332"/>
                  <a:gd name="T78" fmla="*/ 73 w 150"/>
                  <a:gd name="T79" fmla="*/ 332 h 332"/>
                  <a:gd name="T80" fmla="*/ 81 w 150"/>
                  <a:gd name="T81" fmla="*/ 318 h 332"/>
                  <a:gd name="T82" fmla="*/ 91 w 150"/>
                  <a:gd name="T83" fmla="*/ 323 h 332"/>
                  <a:gd name="T84" fmla="*/ 95 w 150"/>
                  <a:gd name="T85" fmla="*/ 306 h 332"/>
                  <a:gd name="T86" fmla="*/ 94 w 150"/>
                  <a:gd name="T8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332">
                    <a:moveTo>
                      <a:pt x="94" y="247"/>
                    </a:moveTo>
                    <a:cubicBezTo>
                      <a:pt x="97" y="228"/>
                      <a:pt x="97" y="228"/>
                      <a:pt x="97" y="228"/>
                    </a:cubicBezTo>
                    <a:cubicBezTo>
                      <a:pt x="94" y="206"/>
                      <a:pt x="94" y="206"/>
                      <a:pt x="94" y="206"/>
                    </a:cubicBezTo>
                    <a:cubicBezTo>
                      <a:pt x="96" y="183"/>
                      <a:pt x="96" y="183"/>
                      <a:pt x="96" y="183"/>
                    </a:cubicBezTo>
                    <a:cubicBezTo>
                      <a:pt x="96" y="183"/>
                      <a:pt x="104" y="187"/>
                      <a:pt x="112" y="177"/>
                    </a:cubicBezTo>
                    <a:cubicBezTo>
                      <a:pt x="120" y="167"/>
                      <a:pt x="115" y="155"/>
                      <a:pt x="118" y="148"/>
                    </a:cubicBezTo>
                    <a:cubicBezTo>
                      <a:pt x="121" y="141"/>
                      <a:pt x="133" y="132"/>
                      <a:pt x="133" y="132"/>
                    </a:cubicBezTo>
                    <a:cubicBezTo>
                      <a:pt x="135" y="105"/>
                      <a:pt x="135" y="105"/>
                      <a:pt x="135" y="105"/>
                    </a:cubicBezTo>
                    <a:cubicBezTo>
                      <a:pt x="135" y="105"/>
                      <a:pt x="146" y="102"/>
                      <a:pt x="148" y="95"/>
                    </a:cubicBezTo>
                    <a:cubicBezTo>
                      <a:pt x="150" y="88"/>
                      <a:pt x="144" y="85"/>
                      <a:pt x="144" y="85"/>
                    </a:cubicBezTo>
                    <a:cubicBezTo>
                      <a:pt x="144" y="85"/>
                      <a:pt x="145" y="82"/>
                      <a:pt x="145" y="76"/>
                    </a:cubicBezTo>
                    <a:cubicBezTo>
                      <a:pt x="145" y="70"/>
                      <a:pt x="130" y="58"/>
                      <a:pt x="131" y="51"/>
                    </a:cubicBezTo>
                    <a:cubicBezTo>
                      <a:pt x="132" y="44"/>
                      <a:pt x="139" y="31"/>
                      <a:pt x="139" y="31"/>
                    </a:cubicBezTo>
                    <a:cubicBezTo>
                      <a:pt x="139" y="31"/>
                      <a:pt x="123" y="25"/>
                      <a:pt x="118" y="22"/>
                    </a:cubicBezTo>
                    <a:cubicBezTo>
                      <a:pt x="113" y="19"/>
                      <a:pt x="96" y="0"/>
                      <a:pt x="96" y="0"/>
                    </a:cubicBezTo>
                    <a:cubicBezTo>
                      <a:pt x="79" y="7"/>
                      <a:pt x="79" y="7"/>
                      <a:pt x="79" y="7"/>
                    </a:cubicBezTo>
                    <a:cubicBezTo>
                      <a:pt x="76" y="23"/>
                      <a:pt x="76" y="23"/>
                      <a:pt x="76" y="23"/>
                    </a:cubicBezTo>
                    <a:cubicBezTo>
                      <a:pt x="83" y="26"/>
                      <a:pt x="83" y="26"/>
                      <a:pt x="83" y="26"/>
                    </a:cubicBezTo>
                    <a:cubicBezTo>
                      <a:pt x="77" y="28"/>
                      <a:pt x="77" y="28"/>
                      <a:pt x="77" y="28"/>
                    </a:cubicBezTo>
                    <a:cubicBezTo>
                      <a:pt x="74" y="39"/>
                      <a:pt x="74" y="39"/>
                      <a:pt x="74" y="39"/>
                    </a:cubicBezTo>
                    <a:cubicBezTo>
                      <a:pt x="74" y="39"/>
                      <a:pt x="67" y="40"/>
                      <a:pt x="63" y="43"/>
                    </a:cubicBezTo>
                    <a:cubicBezTo>
                      <a:pt x="59" y="46"/>
                      <a:pt x="58" y="53"/>
                      <a:pt x="58" y="53"/>
                    </a:cubicBezTo>
                    <a:cubicBezTo>
                      <a:pt x="58" y="53"/>
                      <a:pt x="32" y="52"/>
                      <a:pt x="32" y="51"/>
                    </a:cubicBezTo>
                    <a:cubicBezTo>
                      <a:pt x="21" y="56"/>
                      <a:pt x="19" y="70"/>
                      <a:pt x="19" y="70"/>
                    </a:cubicBezTo>
                    <a:cubicBezTo>
                      <a:pt x="11" y="70"/>
                      <a:pt x="11" y="70"/>
                      <a:pt x="11" y="70"/>
                    </a:cubicBezTo>
                    <a:cubicBezTo>
                      <a:pt x="6" y="77"/>
                      <a:pt x="6" y="77"/>
                      <a:pt x="6" y="77"/>
                    </a:cubicBezTo>
                    <a:cubicBezTo>
                      <a:pt x="0" y="89"/>
                      <a:pt x="0" y="89"/>
                      <a:pt x="0" y="89"/>
                    </a:cubicBezTo>
                    <a:cubicBezTo>
                      <a:pt x="1" y="108"/>
                      <a:pt x="1" y="108"/>
                      <a:pt x="1" y="108"/>
                    </a:cubicBezTo>
                    <a:cubicBezTo>
                      <a:pt x="1" y="108"/>
                      <a:pt x="26" y="123"/>
                      <a:pt x="28" y="131"/>
                    </a:cubicBezTo>
                    <a:cubicBezTo>
                      <a:pt x="30" y="139"/>
                      <a:pt x="28" y="162"/>
                      <a:pt x="28" y="162"/>
                    </a:cubicBezTo>
                    <a:cubicBezTo>
                      <a:pt x="28" y="162"/>
                      <a:pt x="41" y="171"/>
                      <a:pt x="40" y="179"/>
                    </a:cubicBezTo>
                    <a:cubicBezTo>
                      <a:pt x="39" y="187"/>
                      <a:pt x="44" y="206"/>
                      <a:pt x="44" y="206"/>
                    </a:cubicBezTo>
                    <a:cubicBezTo>
                      <a:pt x="39" y="214"/>
                      <a:pt x="39" y="214"/>
                      <a:pt x="39" y="214"/>
                    </a:cubicBezTo>
                    <a:cubicBezTo>
                      <a:pt x="38" y="253"/>
                      <a:pt x="38" y="253"/>
                      <a:pt x="38" y="253"/>
                    </a:cubicBezTo>
                    <a:cubicBezTo>
                      <a:pt x="44" y="259"/>
                      <a:pt x="44" y="259"/>
                      <a:pt x="44" y="259"/>
                    </a:cubicBezTo>
                    <a:cubicBezTo>
                      <a:pt x="39" y="266"/>
                      <a:pt x="39" y="266"/>
                      <a:pt x="39" y="266"/>
                    </a:cubicBezTo>
                    <a:cubicBezTo>
                      <a:pt x="41" y="310"/>
                      <a:pt x="41" y="310"/>
                      <a:pt x="41" y="310"/>
                    </a:cubicBezTo>
                    <a:cubicBezTo>
                      <a:pt x="41" y="310"/>
                      <a:pt x="50" y="319"/>
                      <a:pt x="50" y="329"/>
                    </a:cubicBezTo>
                    <a:cubicBezTo>
                      <a:pt x="50" y="329"/>
                      <a:pt x="50" y="329"/>
                      <a:pt x="50" y="329"/>
                    </a:cubicBezTo>
                    <a:cubicBezTo>
                      <a:pt x="61" y="330"/>
                      <a:pt x="73" y="332"/>
                      <a:pt x="73" y="332"/>
                    </a:cubicBezTo>
                    <a:cubicBezTo>
                      <a:pt x="81" y="318"/>
                      <a:pt x="81" y="318"/>
                      <a:pt x="81" y="318"/>
                    </a:cubicBezTo>
                    <a:cubicBezTo>
                      <a:pt x="81" y="318"/>
                      <a:pt x="85" y="320"/>
                      <a:pt x="91" y="323"/>
                    </a:cubicBezTo>
                    <a:cubicBezTo>
                      <a:pt x="95" y="306"/>
                      <a:pt x="95" y="306"/>
                      <a:pt x="95" y="306"/>
                    </a:cubicBezTo>
                    <a:lnTo>
                      <a:pt x="94" y="24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7" name="Freeform 298"/>
              <p:cNvSpPr>
                <a:spLocks/>
              </p:cNvSpPr>
              <p:nvPr/>
            </p:nvSpPr>
            <p:spPr bwMode="gray">
              <a:xfrm>
                <a:off x="-6159" y="-11742"/>
                <a:ext cx="1340" cy="1207"/>
              </a:xfrm>
              <a:custGeom>
                <a:avLst/>
                <a:gdLst>
                  <a:gd name="T0" fmla="*/ 290 w 567"/>
                  <a:gd name="T1" fmla="*/ 469 h 511"/>
                  <a:gd name="T2" fmla="*/ 333 w 567"/>
                  <a:gd name="T3" fmla="*/ 394 h 511"/>
                  <a:gd name="T4" fmla="*/ 372 w 567"/>
                  <a:gd name="T5" fmla="*/ 375 h 511"/>
                  <a:gd name="T6" fmla="*/ 396 w 567"/>
                  <a:gd name="T7" fmla="*/ 383 h 511"/>
                  <a:gd name="T8" fmla="*/ 417 w 567"/>
                  <a:gd name="T9" fmla="*/ 378 h 511"/>
                  <a:gd name="T10" fmla="*/ 434 w 567"/>
                  <a:gd name="T11" fmla="*/ 343 h 511"/>
                  <a:gd name="T12" fmla="*/ 458 w 567"/>
                  <a:gd name="T13" fmla="*/ 291 h 511"/>
                  <a:gd name="T14" fmla="*/ 484 w 567"/>
                  <a:gd name="T15" fmla="*/ 239 h 511"/>
                  <a:gd name="T16" fmla="*/ 504 w 567"/>
                  <a:gd name="T17" fmla="*/ 200 h 511"/>
                  <a:gd name="T18" fmla="*/ 513 w 567"/>
                  <a:gd name="T19" fmla="*/ 177 h 511"/>
                  <a:gd name="T20" fmla="*/ 533 w 567"/>
                  <a:gd name="T21" fmla="*/ 141 h 511"/>
                  <a:gd name="T22" fmla="*/ 559 w 567"/>
                  <a:gd name="T23" fmla="*/ 111 h 511"/>
                  <a:gd name="T24" fmla="*/ 540 w 567"/>
                  <a:gd name="T25" fmla="*/ 84 h 511"/>
                  <a:gd name="T26" fmla="*/ 517 w 567"/>
                  <a:gd name="T27" fmla="*/ 8 h 511"/>
                  <a:gd name="T28" fmla="*/ 499 w 567"/>
                  <a:gd name="T29" fmla="*/ 22 h 511"/>
                  <a:gd name="T30" fmla="*/ 458 w 567"/>
                  <a:gd name="T31" fmla="*/ 40 h 511"/>
                  <a:gd name="T32" fmla="*/ 382 w 567"/>
                  <a:gd name="T33" fmla="*/ 25 h 511"/>
                  <a:gd name="T34" fmla="*/ 293 w 567"/>
                  <a:gd name="T35" fmla="*/ 55 h 511"/>
                  <a:gd name="T36" fmla="*/ 205 w 567"/>
                  <a:gd name="T37" fmla="*/ 47 h 511"/>
                  <a:gd name="T38" fmla="*/ 174 w 567"/>
                  <a:gd name="T39" fmla="*/ 12 h 511"/>
                  <a:gd name="T40" fmla="*/ 135 w 567"/>
                  <a:gd name="T41" fmla="*/ 1 h 511"/>
                  <a:gd name="T42" fmla="*/ 88 w 567"/>
                  <a:gd name="T43" fmla="*/ 7 h 511"/>
                  <a:gd name="T44" fmla="*/ 68 w 567"/>
                  <a:gd name="T45" fmla="*/ 50 h 511"/>
                  <a:gd name="T46" fmla="*/ 48 w 567"/>
                  <a:gd name="T47" fmla="*/ 110 h 511"/>
                  <a:gd name="T48" fmla="*/ 54 w 567"/>
                  <a:gd name="T49" fmla="*/ 155 h 511"/>
                  <a:gd name="T50" fmla="*/ 57 w 567"/>
                  <a:gd name="T51" fmla="*/ 174 h 511"/>
                  <a:gd name="T52" fmla="*/ 42 w 567"/>
                  <a:gd name="T53" fmla="*/ 211 h 511"/>
                  <a:gd name="T54" fmla="*/ 21 w 567"/>
                  <a:gd name="T55" fmla="*/ 256 h 511"/>
                  <a:gd name="T56" fmla="*/ 3 w 567"/>
                  <a:gd name="T57" fmla="*/ 285 h 511"/>
                  <a:gd name="T58" fmla="*/ 3 w 567"/>
                  <a:gd name="T59" fmla="*/ 326 h 511"/>
                  <a:gd name="T60" fmla="*/ 0 w 567"/>
                  <a:gd name="T61" fmla="*/ 402 h 511"/>
                  <a:gd name="T62" fmla="*/ 44 w 567"/>
                  <a:gd name="T63" fmla="*/ 394 h 511"/>
                  <a:gd name="T64" fmla="*/ 96 w 567"/>
                  <a:gd name="T65" fmla="*/ 413 h 511"/>
                  <a:gd name="T66" fmla="*/ 127 w 567"/>
                  <a:gd name="T67" fmla="*/ 440 h 511"/>
                  <a:gd name="T68" fmla="*/ 133 w 567"/>
                  <a:gd name="T69" fmla="*/ 453 h 511"/>
                  <a:gd name="T70" fmla="*/ 157 w 567"/>
                  <a:gd name="T71" fmla="*/ 510 h 511"/>
                  <a:gd name="T72" fmla="*/ 194 w 567"/>
                  <a:gd name="T73" fmla="*/ 491 h 511"/>
                  <a:gd name="T74" fmla="*/ 228 w 567"/>
                  <a:gd name="T75" fmla="*/ 496 h 511"/>
                  <a:gd name="T76" fmla="*/ 265 w 567"/>
                  <a:gd name="T77" fmla="*/ 504 h 511"/>
                  <a:gd name="T78" fmla="*/ 282 w 567"/>
                  <a:gd name="T79" fmla="*/ 48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7" h="511">
                    <a:moveTo>
                      <a:pt x="281" y="490"/>
                    </a:moveTo>
                    <a:cubicBezTo>
                      <a:pt x="281" y="490"/>
                      <a:pt x="288" y="475"/>
                      <a:pt x="290" y="469"/>
                    </a:cubicBezTo>
                    <a:cubicBezTo>
                      <a:pt x="292" y="463"/>
                      <a:pt x="290" y="431"/>
                      <a:pt x="290" y="431"/>
                    </a:cubicBezTo>
                    <a:cubicBezTo>
                      <a:pt x="333" y="394"/>
                      <a:pt x="333" y="394"/>
                      <a:pt x="333" y="394"/>
                    </a:cubicBezTo>
                    <a:cubicBezTo>
                      <a:pt x="333" y="394"/>
                      <a:pt x="343" y="374"/>
                      <a:pt x="349" y="369"/>
                    </a:cubicBezTo>
                    <a:cubicBezTo>
                      <a:pt x="355" y="364"/>
                      <a:pt x="363" y="377"/>
                      <a:pt x="372" y="375"/>
                    </a:cubicBezTo>
                    <a:cubicBezTo>
                      <a:pt x="381" y="373"/>
                      <a:pt x="368" y="359"/>
                      <a:pt x="375" y="359"/>
                    </a:cubicBezTo>
                    <a:cubicBezTo>
                      <a:pt x="382" y="359"/>
                      <a:pt x="396" y="383"/>
                      <a:pt x="396" y="383"/>
                    </a:cubicBezTo>
                    <a:cubicBezTo>
                      <a:pt x="396" y="383"/>
                      <a:pt x="393" y="399"/>
                      <a:pt x="405" y="399"/>
                    </a:cubicBezTo>
                    <a:cubicBezTo>
                      <a:pt x="417" y="399"/>
                      <a:pt x="417" y="378"/>
                      <a:pt x="417" y="378"/>
                    </a:cubicBezTo>
                    <a:cubicBezTo>
                      <a:pt x="417" y="378"/>
                      <a:pt x="428" y="369"/>
                      <a:pt x="433" y="363"/>
                    </a:cubicBezTo>
                    <a:cubicBezTo>
                      <a:pt x="438" y="357"/>
                      <a:pt x="434" y="343"/>
                      <a:pt x="434" y="343"/>
                    </a:cubicBezTo>
                    <a:cubicBezTo>
                      <a:pt x="450" y="323"/>
                      <a:pt x="450" y="323"/>
                      <a:pt x="450" y="323"/>
                    </a:cubicBezTo>
                    <a:cubicBezTo>
                      <a:pt x="458" y="291"/>
                      <a:pt x="458" y="291"/>
                      <a:pt x="458" y="291"/>
                    </a:cubicBezTo>
                    <a:cubicBezTo>
                      <a:pt x="458" y="291"/>
                      <a:pt x="477" y="284"/>
                      <a:pt x="482" y="274"/>
                    </a:cubicBezTo>
                    <a:cubicBezTo>
                      <a:pt x="487" y="264"/>
                      <a:pt x="482" y="246"/>
                      <a:pt x="484" y="239"/>
                    </a:cubicBezTo>
                    <a:cubicBezTo>
                      <a:pt x="486" y="232"/>
                      <a:pt x="496" y="239"/>
                      <a:pt x="501" y="230"/>
                    </a:cubicBezTo>
                    <a:cubicBezTo>
                      <a:pt x="506" y="221"/>
                      <a:pt x="504" y="200"/>
                      <a:pt x="504" y="200"/>
                    </a:cubicBezTo>
                    <a:cubicBezTo>
                      <a:pt x="511" y="196"/>
                      <a:pt x="511" y="196"/>
                      <a:pt x="511" y="196"/>
                    </a:cubicBezTo>
                    <a:cubicBezTo>
                      <a:pt x="513" y="177"/>
                      <a:pt x="513" y="177"/>
                      <a:pt x="513" y="177"/>
                    </a:cubicBezTo>
                    <a:cubicBezTo>
                      <a:pt x="513" y="177"/>
                      <a:pt x="523" y="164"/>
                      <a:pt x="524" y="161"/>
                    </a:cubicBezTo>
                    <a:cubicBezTo>
                      <a:pt x="525" y="158"/>
                      <a:pt x="533" y="141"/>
                      <a:pt x="533" y="141"/>
                    </a:cubicBezTo>
                    <a:cubicBezTo>
                      <a:pt x="533" y="141"/>
                      <a:pt x="547" y="138"/>
                      <a:pt x="557" y="129"/>
                    </a:cubicBezTo>
                    <a:cubicBezTo>
                      <a:pt x="567" y="120"/>
                      <a:pt x="559" y="111"/>
                      <a:pt x="559" y="111"/>
                    </a:cubicBezTo>
                    <a:cubicBezTo>
                      <a:pt x="559" y="111"/>
                      <a:pt x="563" y="98"/>
                      <a:pt x="562" y="87"/>
                    </a:cubicBezTo>
                    <a:cubicBezTo>
                      <a:pt x="561" y="76"/>
                      <a:pt x="542" y="87"/>
                      <a:pt x="540" y="84"/>
                    </a:cubicBezTo>
                    <a:cubicBezTo>
                      <a:pt x="538" y="81"/>
                      <a:pt x="536" y="40"/>
                      <a:pt x="536" y="40"/>
                    </a:cubicBezTo>
                    <a:cubicBezTo>
                      <a:pt x="517" y="8"/>
                      <a:pt x="517" y="8"/>
                      <a:pt x="517" y="8"/>
                    </a:cubicBezTo>
                    <a:cubicBezTo>
                      <a:pt x="517" y="8"/>
                      <a:pt x="511" y="8"/>
                      <a:pt x="507" y="8"/>
                    </a:cubicBezTo>
                    <a:cubicBezTo>
                      <a:pt x="503" y="8"/>
                      <a:pt x="499" y="22"/>
                      <a:pt x="499" y="22"/>
                    </a:cubicBezTo>
                    <a:cubicBezTo>
                      <a:pt x="499" y="22"/>
                      <a:pt x="490" y="19"/>
                      <a:pt x="483" y="23"/>
                    </a:cubicBezTo>
                    <a:cubicBezTo>
                      <a:pt x="476" y="27"/>
                      <a:pt x="458" y="40"/>
                      <a:pt x="458" y="40"/>
                    </a:cubicBezTo>
                    <a:cubicBezTo>
                      <a:pt x="440" y="39"/>
                      <a:pt x="440" y="39"/>
                      <a:pt x="440" y="39"/>
                    </a:cubicBezTo>
                    <a:cubicBezTo>
                      <a:pt x="440" y="39"/>
                      <a:pt x="424" y="25"/>
                      <a:pt x="382" y="25"/>
                    </a:cubicBezTo>
                    <a:cubicBezTo>
                      <a:pt x="340" y="25"/>
                      <a:pt x="328" y="60"/>
                      <a:pt x="328" y="60"/>
                    </a:cubicBezTo>
                    <a:cubicBezTo>
                      <a:pt x="328" y="60"/>
                      <a:pt x="312" y="56"/>
                      <a:pt x="293" y="55"/>
                    </a:cubicBezTo>
                    <a:cubicBezTo>
                      <a:pt x="274" y="54"/>
                      <a:pt x="262" y="26"/>
                      <a:pt x="250" y="26"/>
                    </a:cubicBezTo>
                    <a:cubicBezTo>
                      <a:pt x="238" y="26"/>
                      <a:pt x="214" y="46"/>
                      <a:pt x="205" y="47"/>
                    </a:cubicBezTo>
                    <a:cubicBezTo>
                      <a:pt x="196" y="48"/>
                      <a:pt x="191" y="26"/>
                      <a:pt x="191" y="26"/>
                    </a:cubicBezTo>
                    <a:cubicBezTo>
                      <a:pt x="174" y="12"/>
                      <a:pt x="174" y="12"/>
                      <a:pt x="174" y="12"/>
                    </a:cubicBezTo>
                    <a:cubicBezTo>
                      <a:pt x="174" y="12"/>
                      <a:pt x="162" y="12"/>
                      <a:pt x="155" y="11"/>
                    </a:cubicBezTo>
                    <a:cubicBezTo>
                      <a:pt x="148" y="10"/>
                      <a:pt x="149" y="0"/>
                      <a:pt x="135" y="1"/>
                    </a:cubicBezTo>
                    <a:cubicBezTo>
                      <a:pt x="121" y="2"/>
                      <a:pt x="122" y="8"/>
                      <a:pt x="122" y="8"/>
                    </a:cubicBezTo>
                    <a:cubicBezTo>
                      <a:pt x="88" y="7"/>
                      <a:pt x="88" y="7"/>
                      <a:pt x="88" y="7"/>
                    </a:cubicBezTo>
                    <a:cubicBezTo>
                      <a:pt x="69" y="24"/>
                      <a:pt x="69" y="24"/>
                      <a:pt x="69" y="24"/>
                    </a:cubicBezTo>
                    <a:cubicBezTo>
                      <a:pt x="69" y="24"/>
                      <a:pt x="69" y="35"/>
                      <a:pt x="68" y="50"/>
                    </a:cubicBezTo>
                    <a:cubicBezTo>
                      <a:pt x="67" y="65"/>
                      <a:pt x="45" y="76"/>
                      <a:pt x="45" y="76"/>
                    </a:cubicBezTo>
                    <a:cubicBezTo>
                      <a:pt x="48" y="110"/>
                      <a:pt x="48" y="110"/>
                      <a:pt x="48" y="110"/>
                    </a:cubicBezTo>
                    <a:cubicBezTo>
                      <a:pt x="48" y="110"/>
                      <a:pt x="41" y="123"/>
                      <a:pt x="40" y="130"/>
                    </a:cubicBezTo>
                    <a:cubicBezTo>
                      <a:pt x="39" y="137"/>
                      <a:pt x="54" y="149"/>
                      <a:pt x="54" y="155"/>
                    </a:cubicBezTo>
                    <a:cubicBezTo>
                      <a:pt x="54" y="161"/>
                      <a:pt x="53" y="164"/>
                      <a:pt x="53" y="164"/>
                    </a:cubicBezTo>
                    <a:cubicBezTo>
                      <a:pt x="53" y="164"/>
                      <a:pt x="59" y="167"/>
                      <a:pt x="57" y="174"/>
                    </a:cubicBezTo>
                    <a:cubicBezTo>
                      <a:pt x="55" y="181"/>
                      <a:pt x="44" y="184"/>
                      <a:pt x="44" y="184"/>
                    </a:cubicBezTo>
                    <a:cubicBezTo>
                      <a:pt x="42" y="211"/>
                      <a:pt x="42" y="211"/>
                      <a:pt x="42" y="211"/>
                    </a:cubicBezTo>
                    <a:cubicBezTo>
                      <a:pt x="42" y="211"/>
                      <a:pt x="30" y="220"/>
                      <a:pt x="27" y="227"/>
                    </a:cubicBezTo>
                    <a:cubicBezTo>
                      <a:pt x="24" y="234"/>
                      <a:pt x="29" y="246"/>
                      <a:pt x="21" y="256"/>
                    </a:cubicBezTo>
                    <a:cubicBezTo>
                      <a:pt x="13" y="266"/>
                      <a:pt x="5" y="262"/>
                      <a:pt x="5" y="262"/>
                    </a:cubicBezTo>
                    <a:cubicBezTo>
                      <a:pt x="3" y="285"/>
                      <a:pt x="3" y="285"/>
                      <a:pt x="3" y="285"/>
                    </a:cubicBezTo>
                    <a:cubicBezTo>
                      <a:pt x="6" y="307"/>
                      <a:pt x="6" y="307"/>
                      <a:pt x="6" y="307"/>
                    </a:cubicBezTo>
                    <a:cubicBezTo>
                      <a:pt x="3" y="326"/>
                      <a:pt x="3" y="326"/>
                      <a:pt x="3" y="326"/>
                    </a:cubicBezTo>
                    <a:cubicBezTo>
                      <a:pt x="4" y="385"/>
                      <a:pt x="4" y="385"/>
                      <a:pt x="4" y="385"/>
                    </a:cubicBezTo>
                    <a:cubicBezTo>
                      <a:pt x="0" y="402"/>
                      <a:pt x="0" y="402"/>
                      <a:pt x="0" y="402"/>
                    </a:cubicBezTo>
                    <a:cubicBezTo>
                      <a:pt x="7" y="405"/>
                      <a:pt x="17" y="408"/>
                      <a:pt x="23" y="406"/>
                    </a:cubicBezTo>
                    <a:cubicBezTo>
                      <a:pt x="34" y="402"/>
                      <a:pt x="44" y="394"/>
                      <a:pt x="44" y="394"/>
                    </a:cubicBezTo>
                    <a:cubicBezTo>
                      <a:pt x="47" y="401"/>
                      <a:pt x="47" y="401"/>
                      <a:pt x="47" y="401"/>
                    </a:cubicBezTo>
                    <a:cubicBezTo>
                      <a:pt x="47" y="401"/>
                      <a:pt x="80" y="394"/>
                      <a:pt x="96" y="413"/>
                    </a:cubicBezTo>
                    <a:cubicBezTo>
                      <a:pt x="112" y="432"/>
                      <a:pt x="113" y="441"/>
                      <a:pt x="113" y="441"/>
                    </a:cubicBezTo>
                    <a:cubicBezTo>
                      <a:pt x="127" y="440"/>
                      <a:pt x="127" y="440"/>
                      <a:pt x="127" y="440"/>
                    </a:cubicBezTo>
                    <a:cubicBezTo>
                      <a:pt x="127" y="440"/>
                      <a:pt x="117" y="455"/>
                      <a:pt x="120" y="456"/>
                    </a:cubicBezTo>
                    <a:cubicBezTo>
                      <a:pt x="123" y="457"/>
                      <a:pt x="133" y="450"/>
                      <a:pt x="133" y="453"/>
                    </a:cubicBezTo>
                    <a:cubicBezTo>
                      <a:pt x="133" y="456"/>
                      <a:pt x="128" y="464"/>
                      <a:pt x="128" y="472"/>
                    </a:cubicBezTo>
                    <a:cubicBezTo>
                      <a:pt x="128" y="480"/>
                      <a:pt x="136" y="509"/>
                      <a:pt x="157" y="510"/>
                    </a:cubicBezTo>
                    <a:cubicBezTo>
                      <a:pt x="178" y="511"/>
                      <a:pt x="191" y="509"/>
                      <a:pt x="191" y="509"/>
                    </a:cubicBezTo>
                    <a:cubicBezTo>
                      <a:pt x="194" y="491"/>
                      <a:pt x="194" y="491"/>
                      <a:pt x="194" y="491"/>
                    </a:cubicBezTo>
                    <a:cubicBezTo>
                      <a:pt x="212" y="501"/>
                      <a:pt x="212" y="501"/>
                      <a:pt x="212" y="501"/>
                    </a:cubicBezTo>
                    <a:cubicBezTo>
                      <a:pt x="228" y="496"/>
                      <a:pt x="228" y="496"/>
                      <a:pt x="228" y="496"/>
                    </a:cubicBezTo>
                    <a:cubicBezTo>
                      <a:pt x="237" y="505"/>
                      <a:pt x="237" y="505"/>
                      <a:pt x="237" y="505"/>
                    </a:cubicBezTo>
                    <a:cubicBezTo>
                      <a:pt x="265" y="504"/>
                      <a:pt x="265" y="504"/>
                      <a:pt x="265" y="504"/>
                    </a:cubicBezTo>
                    <a:cubicBezTo>
                      <a:pt x="265" y="488"/>
                      <a:pt x="265" y="488"/>
                      <a:pt x="265" y="488"/>
                    </a:cubicBezTo>
                    <a:cubicBezTo>
                      <a:pt x="282" y="487"/>
                      <a:pt x="282" y="487"/>
                      <a:pt x="282" y="487"/>
                    </a:cubicBezTo>
                    <a:cubicBezTo>
                      <a:pt x="281" y="490"/>
                      <a:pt x="281" y="490"/>
                      <a:pt x="281" y="49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8" name="Freeform 299"/>
              <p:cNvSpPr>
                <a:spLocks/>
              </p:cNvSpPr>
              <p:nvPr/>
            </p:nvSpPr>
            <p:spPr bwMode="gray">
              <a:xfrm>
                <a:off x="-4961" y="-12966"/>
                <a:ext cx="1172" cy="2046"/>
              </a:xfrm>
              <a:custGeom>
                <a:avLst/>
                <a:gdLst>
                  <a:gd name="T0" fmla="*/ 496 w 496"/>
                  <a:gd name="T1" fmla="*/ 420 h 866"/>
                  <a:gd name="T2" fmla="*/ 119 w 496"/>
                  <a:gd name="T3" fmla="*/ 0 h 866"/>
                  <a:gd name="T4" fmla="*/ 83 w 496"/>
                  <a:gd name="T5" fmla="*/ 72 h 866"/>
                  <a:gd name="T6" fmla="*/ 95 w 496"/>
                  <a:gd name="T7" fmla="*/ 129 h 866"/>
                  <a:gd name="T8" fmla="*/ 120 w 496"/>
                  <a:gd name="T9" fmla="*/ 169 h 866"/>
                  <a:gd name="T10" fmla="*/ 96 w 496"/>
                  <a:gd name="T11" fmla="*/ 356 h 866"/>
                  <a:gd name="T12" fmla="*/ 13 w 496"/>
                  <a:gd name="T13" fmla="*/ 479 h 866"/>
                  <a:gd name="T14" fmla="*/ 3 w 496"/>
                  <a:gd name="T15" fmla="*/ 526 h 866"/>
                  <a:gd name="T16" fmla="*/ 29 w 496"/>
                  <a:gd name="T17" fmla="*/ 558 h 866"/>
                  <a:gd name="T18" fmla="*/ 29 w 496"/>
                  <a:gd name="T19" fmla="*/ 561 h 866"/>
                  <a:gd name="T20" fmla="*/ 50 w 496"/>
                  <a:gd name="T21" fmla="*/ 576 h 866"/>
                  <a:gd name="T22" fmla="*/ 66 w 496"/>
                  <a:gd name="T23" fmla="*/ 611 h 866"/>
                  <a:gd name="T24" fmla="*/ 74 w 496"/>
                  <a:gd name="T25" fmla="*/ 650 h 866"/>
                  <a:gd name="T26" fmla="*/ 106 w 496"/>
                  <a:gd name="T27" fmla="*/ 724 h 866"/>
                  <a:gd name="T28" fmla="*/ 31 w 496"/>
                  <a:gd name="T29" fmla="*/ 733 h 866"/>
                  <a:gd name="T30" fmla="*/ 87 w 496"/>
                  <a:gd name="T31" fmla="*/ 802 h 866"/>
                  <a:gd name="T32" fmla="*/ 123 w 496"/>
                  <a:gd name="T33" fmla="*/ 860 h 866"/>
                  <a:gd name="T34" fmla="*/ 165 w 496"/>
                  <a:gd name="T35" fmla="*/ 858 h 866"/>
                  <a:gd name="T36" fmla="*/ 248 w 496"/>
                  <a:gd name="T37" fmla="*/ 833 h 866"/>
                  <a:gd name="T38" fmla="*/ 253 w 496"/>
                  <a:gd name="T39" fmla="*/ 788 h 866"/>
                  <a:gd name="T40" fmla="*/ 338 w 496"/>
                  <a:gd name="T41" fmla="*/ 765 h 866"/>
                  <a:gd name="T42" fmla="*/ 378 w 496"/>
                  <a:gd name="T43" fmla="*/ 723 h 866"/>
                  <a:gd name="T44" fmla="*/ 393 w 496"/>
                  <a:gd name="T45" fmla="*/ 691 h 866"/>
                  <a:gd name="T46" fmla="*/ 446 w 496"/>
                  <a:gd name="T47" fmla="*/ 674 h 866"/>
                  <a:gd name="T48" fmla="*/ 451 w 496"/>
                  <a:gd name="T49" fmla="*/ 656 h 866"/>
                  <a:gd name="T50" fmla="*/ 426 w 496"/>
                  <a:gd name="T51" fmla="*/ 625 h 866"/>
                  <a:gd name="T52" fmla="*/ 428 w 496"/>
                  <a:gd name="T53" fmla="*/ 612 h 866"/>
                  <a:gd name="T54" fmla="*/ 406 w 496"/>
                  <a:gd name="T55" fmla="*/ 587 h 866"/>
                  <a:gd name="T56" fmla="*/ 417 w 496"/>
                  <a:gd name="T57" fmla="*/ 549 h 866"/>
                  <a:gd name="T58" fmla="*/ 419 w 496"/>
                  <a:gd name="T59" fmla="*/ 508 h 866"/>
                  <a:gd name="T60" fmla="*/ 425 w 496"/>
                  <a:gd name="T61" fmla="*/ 490 h 866"/>
                  <a:gd name="T62" fmla="*/ 432 w 496"/>
                  <a:gd name="T63" fmla="*/ 474 h 866"/>
                  <a:gd name="T64" fmla="*/ 449 w 496"/>
                  <a:gd name="T65" fmla="*/ 442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 h="866">
                    <a:moveTo>
                      <a:pt x="451" y="419"/>
                    </a:moveTo>
                    <a:cubicBezTo>
                      <a:pt x="464" y="415"/>
                      <a:pt x="496" y="420"/>
                      <a:pt x="496" y="420"/>
                    </a:cubicBezTo>
                    <a:cubicBezTo>
                      <a:pt x="492" y="216"/>
                      <a:pt x="492" y="216"/>
                      <a:pt x="492" y="216"/>
                    </a:cubicBezTo>
                    <a:cubicBezTo>
                      <a:pt x="119" y="0"/>
                      <a:pt x="119" y="0"/>
                      <a:pt x="119" y="0"/>
                    </a:cubicBezTo>
                    <a:cubicBezTo>
                      <a:pt x="119" y="0"/>
                      <a:pt x="94" y="15"/>
                      <a:pt x="71" y="28"/>
                    </a:cubicBezTo>
                    <a:cubicBezTo>
                      <a:pt x="83" y="72"/>
                      <a:pt x="83" y="72"/>
                      <a:pt x="83" y="72"/>
                    </a:cubicBezTo>
                    <a:cubicBezTo>
                      <a:pt x="76" y="105"/>
                      <a:pt x="76" y="105"/>
                      <a:pt x="76" y="105"/>
                    </a:cubicBezTo>
                    <a:cubicBezTo>
                      <a:pt x="95" y="129"/>
                      <a:pt x="95" y="129"/>
                      <a:pt x="95" y="129"/>
                    </a:cubicBezTo>
                    <a:cubicBezTo>
                      <a:pt x="100" y="145"/>
                      <a:pt x="100" y="145"/>
                      <a:pt x="100" y="145"/>
                    </a:cubicBezTo>
                    <a:cubicBezTo>
                      <a:pt x="120" y="169"/>
                      <a:pt x="120" y="169"/>
                      <a:pt x="120" y="169"/>
                    </a:cubicBezTo>
                    <a:cubicBezTo>
                      <a:pt x="106" y="194"/>
                      <a:pt x="106" y="194"/>
                      <a:pt x="106" y="194"/>
                    </a:cubicBezTo>
                    <a:cubicBezTo>
                      <a:pt x="96" y="356"/>
                      <a:pt x="96" y="356"/>
                      <a:pt x="96" y="356"/>
                    </a:cubicBezTo>
                    <a:cubicBezTo>
                      <a:pt x="96" y="356"/>
                      <a:pt x="46" y="409"/>
                      <a:pt x="35" y="426"/>
                    </a:cubicBezTo>
                    <a:cubicBezTo>
                      <a:pt x="23" y="442"/>
                      <a:pt x="13" y="479"/>
                      <a:pt x="13" y="479"/>
                    </a:cubicBezTo>
                    <a:cubicBezTo>
                      <a:pt x="0" y="484"/>
                      <a:pt x="0" y="484"/>
                      <a:pt x="0" y="484"/>
                    </a:cubicBezTo>
                    <a:cubicBezTo>
                      <a:pt x="3" y="526"/>
                      <a:pt x="3" y="526"/>
                      <a:pt x="3" y="526"/>
                    </a:cubicBezTo>
                    <a:cubicBezTo>
                      <a:pt x="7" y="526"/>
                      <a:pt x="10" y="526"/>
                      <a:pt x="10" y="526"/>
                    </a:cubicBezTo>
                    <a:cubicBezTo>
                      <a:pt x="29" y="558"/>
                      <a:pt x="29" y="558"/>
                      <a:pt x="29" y="558"/>
                    </a:cubicBezTo>
                    <a:cubicBezTo>
                      <a:pt x="29" y="558"/>
                      <a:pt x="29" y="560"/>
                      <a:pt x="29" y="563"/>
                    </a:cubicBezTo>
                    <a:cubicBezTo>
                      <a:pt x="29" y="562"/>
                      <a:pt x="29" y="561"/>
                      <a:pt x="29" y="561"/>
                    </a:cubicBezTo>
                    <a:cubicBezTo>
                      <a:pt x="45" y="559"/>
                      <a:pt x="45" y="559"/>
                      <a:pt x="45" y="559"/>
                    </a:cubicBezTo>
                    <a:cubicBezTo>
                      <a:pt x="45" y="559"/>
                      <a:pt x="46" y="571"/>
                      <a:pt x="50" y="576"/>
                    </a:cubicBezTo>
                    <a:cubicBezTo>
                      <a:pt x="54" y="581"/>
                      <a:pt x="70" y="584"/>
                      <a:pt x="70" y="584"/>
                    </a:cubicBezTo>
                    <a:cubicBezTo>
                      <a:pt x="66" y="611"/>
                      <a:pt x="66" y="611"/>
                      <a:pt x="66" y="611"/>
                    </a:cubicBezTo>
                    <a:cubicBezTo>
                      <a:pt x="66" y="611"/>
                      <a:pt x="80" y="618"/>
                      <a:pt x="80" y="629"/>
                    </a:cubicBezTo>
                    <a:cubicBezTo>
                      <a:pt x="80" y="640"/>
                      <a:pt x="74" y="650"/>
                      <a:pt x="74" y="650"/>
                    </a:cubicBezTo>
                    <a:cubicBezTo>
                      <a:pt x="74" y="650"/>
                      <a:pt x="75" y="678"/>
                      <a:pt x="80" y="692"/>
                    </a:cubicBezTo>
                    <a:cubicBezTo>
                      <a:pt x="85" y="706"/>
                      <a:pt x="106" y="724"/>
                      <a:pt x="106" y="724"/>
                    </a:cubicBezTo>
                    <a:cubicBezTo>
                      <a:pt x="106" y="724"/>
                      <a:pt x="92" y="725"/>
                      <a:pt x="84" y="726"/>
                    </a:cubicBezTo>
                    <a:cubicBezTo>
                      <a:pt x="76" y="727"/>
                      <a:pt x="36" y="720"/>
                      <a:pt x="31" y="733"/>
                    </a:cubicBezTo>
                    <a:cubicBezTo>
                      <a:pt x="26" y="746"/>
                      <a:pt x="41" y="767"/>
                      <a:pt x="49" y="775"/>
                    </a:cubicBezTo>
                    <a:cubicBezTo>
                      <a:pt x="57" y="783"/>
                      <a:pt x="78" y="792"/>
                      <a:pt x="87" y="802"/>
                    </a:cubicBezTo>
                    <a:cubicBezTo>
                      <a:pt x="96" y="812"/>
                      <a:pt x="101" y="859"/>
                      <a:pt x="101" y="859"/>
                    </a:cubicBezTo>
                    <a:cubicBezTo>
                      <a:pt x="101" y="859"/>
                      <a:pt x="113" y="866"/>
                      <a:pt x="123" y="860"/>
                    </a:cubicBezTo>
                    <a:cubicBezTo>
                      <a:pt x="133" y="853"/>
                      <a:pt x="153" y="838"/>
                      <a:pt x="153" y="838"/>
                    </a:cubicBezTo>
                    <a:cubicBezTo>
                      <a:pt x="153" y="838"/>
                      <a:pt x="146" y="863"/>
                      <a:pt x="165" y="858"/>
                    </a:cubicBezTo>
                    <a:cubicBezTo>
                      <a:pt x="183" y="853"/>
                      <a:pt x="178" y="833"/>
                      <a:pt x="196" y="833"/>
                    </a:cubicBezTo>
                    <a:cubicBezTo>
                      <a:pt x="215" y="833"/>
                      <a:pt x="248" y="833"/>
                      <a:pt x="248" y="833"/>
                    </a:cubicBezTo>
                    <a:cubicBezTo>
                      <a:pt x="248" y="833"/>
                      <a:pt x="263" y="811"/>
                      <a:pt x="268" y="805"/>
                    </a:cubicBezTo>
                    <a:cubicBezTo>
                      <a:pt x="273" y="798"/>
                      <a:pt x="253" y="788"/>
                      <a:pt x="253" y="788"/>
                    </a:cubicBezTo>
                    <a:cubicBezTo>
                      <a:pt x="267" y="780"/>
                      <a:pt x="267" y="780"/>
                      <a:pt x="267" y="780"/>
                    </a:cubicBezTo>
                    <a:cubicBezTo>
                      <a:pt x="267" y="780"/>
                      <a:pt x="307" y="780"/>
                      <a:pt x="338" y="765"/>
                    </a:cubicBezTo>
                    <a:cubicBezTo>
                      <a:pt x="370" y="750"/>
                      <a:pt x="365" y="728"/>
                      <a:pt x="365" y="728"/>
                    </a:cubicBezTo>
                    <a:cubicBezTo>
                      <a:pt x="378" y="723"/>
                      <a:pt x="378" y="723"/>
                      <a:pt x="378" y="723"/>
                    </a:cubicBezTo>
                    <a:cubicBezTo>
                      <a:pt x="390" y="711"/>
                      <a:pt x="390" y="711"/>
                      <a:pt x="390" y="711"/>
                    </a:cubicBezTo>
                    <a:cubicBezTo>
                      <a:pt x="393" y="691"/>
                      <a:pt x="393" y="691"/>
                      <a:pt x="393" y="691"/>
                    </a:cubicBezTo>
                    <a:cubicBezTo>
                      <a:pt x="430" y="673"/>
                      <a:pt x="430" y="673"/>
                      <a:pt x="430" y="673"/>
                    </a:cubicBezTo>
                    <a:cubicBezTo>
                      <a:pt x="446" y="674"/>
                      <a:pt x="446" y="674"/>
                      <a:pt x="446" y="674"/>
                    </a:cubicBezTo>
                    <a:cubicBezTo>
                      <a:pt x="445" y="665"/>
                      <a:pt x="445" y="665"/>
                      <a:pt x="445" y="665"/>
                    </a:cubicBezTo>
                    <a:cubicBezTo>
                      <a:pt x="445" y="665"/>
                      <a:pt x="463" y="669"/>
                      <a:pt x="451" y="656"/>
                    </a:cubicBezTo>
                    <a:cubicBezTo>
                      <a:pt x="439" y="643"/>
                      <a:pt x="430" y="642"/>
                      <a:pt x="430" y="642"/>
                    </a:cubicBezTo>
                    <a:cubicBezTo>
                      <a:pt x="426" y="625"/>
                      <a:pt x="426" y="625"/>
                      <a:pt x="426" y="625"/>
                    </a:cubicBezTo>
                    <a:cubicBezTo>
                      <a:pt x="437" y="620"/>
                      <a:pt x="437" y="620"/>
                      <a:pt x="437" y="620"/>
                    </a:cubicBezTo>
                    <a:cubicBezTo>
                      <a:pt x="428" y="612"/>
                      <a:pt x="428" y="612"/>
                      <a:pt x="428" y="612"/>
                    </a:cubicBezTo>
                    <a:cubicBezTo>
                      <a:pt x="428" y="612"/>
                      <a:pt x="430" y="585"/>
                      <a:pt x="423" y="582"/>
                    </a:cubicBezTo>
                    <a:cubicBezTo>
                      <a:pt x="416" y="579"/>
                      <a:pt x="411" y="589"/>
                      <a:pt x="406" y="587"/>
                    </a:cubicBezTo>
                    <a:cubicBezTo>
                      <a:pt x="401" y="585"/>
                      <a:pt x="395" y="580"/>
                      <a:pt x="398" y="569"/>
                    </a:cubicBezTo>
                    <a:cubicBezTo>
                      <a:pt x="401" y="558"/>
                      <a:pt x="415" y="558"/>
                      <a:pt x="417" y="549"/>
                    </a:cubicBezTo>
                    <a:cubicBezTo>
                      <a:pt x="419" y="540"/>
                      <a:pt x="416" y="536"/>
                      <a:pt x="410" y="526"/>
                    </a:cubicBezTo>
                    <a:cubicBezTo>
                      <a:pt x="404" y="516"/>
                      <a:pt x="419" y="508"/>
                      <a:pt x="419" y="508"/>
                    </a:cubicBezTo>
                    <a:cubicBezTo>
                      <a:pt x="430" y="501"/>
                      <a:pt x="430" y="501"/>
                      <a:pt x="430" y="501"/>
                    </a:cubicBezTo>
                    <a:cubicBezTo>
                      <a:pt x="425" y="490"/>
                      <a:pt x="425" y="490"/>
                      <a:pt x="425" y="490"/>
                    </a:cubicBezTo>
                    <a:cubicBezTo>
                      <a:pt x="422" y="474"/>
                      <a:pt x="422" y="474"/>
                      <a:pt x="422" y="474"/>
                    </a:cubicBezTo>
                    <a:cubicBezTo>
                      <a:pt x="432" y="474"/>
                      <a:pt x="432" y="474"/>
                      <a:pt x="432" y="474"/>
                    </a:cubicBezTo>
                    <a:cubicBezTo>
                      <a:pt x="432" y="474"/>
                      <a:pt x="430" y="462"/>
                      <a:pt x="436" y="456"/>
                    </a:cubicBezTo>
                    <a:cubicBezTo>
                      <a:pt x="442" y="450"/>
                      <a:pt x="451" y="450"/>
                      <a:pt x="449" y="442"/>
                    </a:cubicBezTo>
                    <a:cubicBezTo>
                      <a:pt x="447" y="434"/>
                      <a:pt x="438" y="423"/>
                      <a:pt x="451" y="41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79" name="Freeform 300"/>
              <p:cNvSpPr>
                <a:spLocks/>
              </p:cNvSpPr>
              <p:nvPr/>
            </p:nvSpPr>
            <p:spPr bwMode="gray">
              <a:xfrm>
                <a:off x="-7817" y="-13159"/>
                <a:ext cx="1838" cy="1889"/>
              </a:xfrm>
              <a:custGeom>
                <a:avLst/>
                <a:gdLst>
                  <a:gd name="T0" fmla="*/ 424 w 778"/>
                  <a:gd name="T1" fmla="*/ 631 h 800"/>
                  <a:gd name="T2" fmla="*/ 437 w 778"/>
                  <a:gd name="T3" fmla="*/ 607 h 800"/>
                  <a:gd name="T4" fmla="*/ 481 w 778"/>
                  <a:gd name="T5" fmla="*/ 585 h 800"/>
                  <a:gd name="T6" fmla="*/ 502 w 778"/>
                  <a:gd name="T7" fmla="*/ 563 h 800"/>
                  <a:gd name="T8" fmla="*/ 527 w 778"/>
                  <a:gd name="T9" fmla="*/ 547 h 800"/>
                  <a:gd name="T10" fmla="*/ 572 w 778"/>
                  <a:gd name="T11" fmla="*/ 537 h 800"/>
                  <a:gd name="T12" fmla="*/ 620 w 778"/>
                  <a:gd name="T13" fmla="*/ 537 h 800"/>
                  <a:gd name="T14" fmla="*/ 680 w 778"/>
                  <a:gd name="T15" fmla="*/ 526 h 800"/>
                  <a:gd name="T16" fmla="*/ 712 w 778"/>
                  <a:gd name="T17" fmla="*/ 519 h 800"/>
                  <a:gd name="T18" fmla="*/ 748 w 778"/>
                  <a:gd name="T19" fmla="*/ 509 h 800"/>
                  <a:gd name="T20" fmla="*/ 778 w 778"/>
                  <a:gd name="T21" fmla="*/ 454 h 800"/>
                  <a:gd name="T22" fmla="*/ 766 w 778"/>
                  <a:gd name="T23" fmla="*/ 320 h 800"/>
                  <a:gd name="T24" fmla="*/ 738 w 778"/>
                  <a:gd name="T25" fmla="*/ 300 h 800"/>
                  <a:gd name="T26" fmla="*/ 694 w 778"/>
                  <a:gd name="T27" fmla="*/ 270 h 800"/>
                  <a:gd name="T28" fmla="*/ 666 w 778"/>
                  <a:gd name="T29" fmla="*/ 251 h 800"/>
                  <a:gd name="T30" fmla="*/ 637 w 778"/>
                  <a:gd name="T31" fmla="*/ 229 h 800"/>
                  <a:gd name="T32" fmla="*/ 364 w 778"/>
                  <a:gd name="T33" fmla="*/ 3 h 800"/>
                  <a:gd name="T34" fmla="*/ 314 w 778"/>
                  <a:gd name="T35" fmla="*/ 459 h 800"/>
                  <a:gd name="T36" fmla="*/ 323 w 778"/>
                  <a:gd name="T37" fmla="*/ 483 h 800"/>
                  <a:gd name="T38" fmla="*/ 141 w 778"/>
                  <a:gd name="T39" fmla="*/ 513 h 800"/>
                  <a:gd name="T40" fmla="*/ 127 w 778"/>
                  <a:gd name="T41" fmla="*/ 517 h 800"/>
                  <a:gd name="T42" fmla="*/ 96 w 778"/>
                  <a:gd name="T43" fmla="*/ 515 h 800"/>
                  <a:gd name="T44" fmla="*/ 64 w 778"/>
                  <a:gd name="T45" fmla="*/ 532 h 800"/>
                  <a:gd name="T46" fmla="*/ 24 w 778"/>
                  <a:gd name="T47" fmla="*/ 535 h 800"/>
                  <a:gd name="T48" fmla="*/ 0 w 778"/>
                  <a:gd name="T49" fmla="*/ 550 h 800"/>
                  <a:gd name="T50" fmla="*/ 9 w 778"/>
                  <a:gd name="T51" fmla="*/ 578 h 800"/>
                  <a:gd name="T52" fmla="*/ 14 w 778"/>
                  <a:gd name="T53" fmla="*/ 623 h 800"/>
                  <a:gd name="T54" fmla="*/ 37 w 778"/>
                  <a:gd name="T55" fmla="*/ 644 h 800"/>
                  <a:gd name="T56" fmla="*/ 44 w 778"/>
                  <a:gd name="T57" fmla="*/ 703 h 800"/>
                  <a:gd name="T58" fmla="*/ 73 w 778"/>
                  <a:gd name="T59" fmla="*/ 706 h 800"/>
                  <a:gd name="T60" fmla="*/ 119 w 778"/>
                  <a:gd name="T61" fmla="*/ 698 h 800"/>
                  <a:gd name="T62" fmla="*/ 145 w 778"/>
                  <a:gd name="T63" fmla="*/ 673 h 800"/>
                  <a:gd name="T64" fmla="*/ 163 w 778"/>
                  <a:gd name="T65" fmla="*/ 697 h 800"/>
                  <a:gd name="T66" fmla="*/ 180 w 778"/>
                  <a:gd name="T67" fmla="*/ 730 h 800"/>
                  <a:gd name="T68" fmla="*/ 182 w 778"/>
                  <a:gd name="T69" fmla="*/ 752 h 800"/>
                  <a:gd name="T70" fmla="*/ 201 w 778"/>
                  <a:gd name="T71" fmla="*/ 796 h 800"/>
                  <a:gd name="T72" fmla="*/ 220 w 778"/>
                  <a:gd name="T73" fmla="*/ 784 h 800"/>
                  <a:gd name="T74" fmla="*/ 250 w 778"/>
                  <a:gd name="T75" fmla="*/ 788 h 800"/>
                  <a:gd name="T76" fmla="*/ 264 w 778"/>
                  <a:gd name="T77" fmla="*/ 770 h 800"/>
                  <a:gd name="T78" fmla="*/ 281 w 778"/>
                  <a:gd name="T79" fmla="*/ 769 h 800"/>
                  <a:gd name="T80" fmla="*/ 296 w 778"/>
                  <a:gd name="T81" fmla="*/ 795 h 800"/>
                  <a:gd name="T82" fmla="*/ 312 w 778"/>
                  <a:gd name="T83" fmla="*/ 744 h 800"/>
                  <a:gd name="T84" fmla="*/ 335 w 778"/>
                  <a:gd name="T85" fmla="*/ 729 h 800"/>
                  <a:gd name="T86" fmla="*/ 333 w 778"/>
                  <a:gd name="T87" fmla="*/ 700 h 800"/>
                  <a:gd name="T88" fmla="*/ 359 w 778"/>
                  <a:gd name="T89" fmla="*/ 685 h 800"/>
                  <a:gd name="T90" fmla="*/ 367 w 778"/>
                  <a:gd name="T91" fmla="*/ 659 h 800"/>
                  <a:gd name="T92" fmla="*/ 375 w 778"/>
                  <a:gd name="T93" fmla="*/ 637 h 800"/>
                  <a:gd name="T94" fmla="*/ 409 w 778"/>
                  <a:gd name="T95" fmla="*/ 63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8" h="800">
                    <a:moveTo>
                      <a:pt x="409" y="636"/>
                    </a:moveTo>
                    <a:cubicBezTo>
                      <a:pt x="424" y="631"/>
                      <a:pt x="424" y="631"/>
                      <a:pt x="424" y="631"/>
                    </a:cubicBezTo>
                    <a:cubicBezTo>
                      <a:pt x="424" y="607"/>
                      <a:pt x="424" y="607"/>
                      <a:pt x="424" y="607"/>
                    </a:cubicBezTo>
                    <a:cubicBezTo>
                      <a:pt x="437" y="607"/>
                      <a:pt x="437" y="607"/>
                      <a:pt x="437" y="607"/>
                    </a:cubicBezTo>
                    <a:cubicBezTo>
                      <a:pt x="437" y="607"/>
                      <a:pt x="454" y="578"/>
                      <a:pt x="460" y="576"/>
                    </a:cubicBezTo>
                    <a:cubicBezTo>
                      <a:pt x="466" y="574"/>
                      <a:pt x="478" y="586"/>
                      <a:pt x="481" y="585"/>
                    </a:cubicBezTo>
                    <a:cubicBezTo>
                      <a:pt x="484" y="584"/>
                      <a:pt x="485" y="563"/>
                      <a:pt x="485" y="563"/>
                    </a:cubicBezTo>
                    <a:cubicBezTo>
                      <a:pt x="502" y="563"/>
                      <a:pt x="502" y="563"/>
                      <a:pt x="502" y="563"/>
                    </a:cubicBezTo>
                    <a:cubicBezTo>
                      <a:pt x="513" y="549"/>
                      <a:pt x="513" y="549"/>
                      <a:pt x="513" y="549"/>
                    </a:cubicBezTo>
                    <a:cubicBezTo>
                      <a:pt x="513" y="549"/>
                      <a:pt x="517" y="551"/>
                      <a:pt x="527" y="547"/>
                    </a:cubicBezTo>
                    <a:cubicBezTo>
                      <a:pt x="537" y="543"/>
                      <a:pt x="539" y="535"/>
                      <a:pt x="539" y="535"/>
                    </a:cubicBezTo>
                    <a:cubicBezTo>
                      <a:pt x="572" y="537"/>
                      <a:pt x="572" y="537"/>
                      <a:pt x="572" y="537"/>
                    </a:cubicBezTo>
                    <a:cubicBezTo>
                      <a:pt x="588" y="544"/>
                      <a:pt x="588" y="544"/>
                      <a:pt x="588" y="544"/>
                    </a:cubicBezTo>
                    <a:cubicBezTo>
                      <a:pt x="620" y="537"/>
                      <a:pt x="620" y="537"/>
                      <a:pt x="620" y="537"/>
                    </a:cubicBezTo>
                    <a:cubicBezTo>
                      <a:pt x="638" y="525"/>
                      <a:pt x="638" y="525"/>
                      <a:pt x="638" y="525"/>
                    </a:cubicBezTo>
                    <a:cubicBezTo>
                      <a:pt x="680" y="526"/>
                      <a:pt x="680" y="526"/>
                      <a:pt x="680" y="526"/>
                    </a:cubicBezTo>
                    <a:cubicBezTo>
                      <a:pt x="681" y="517"/>
                      <a:pt x="681" y="517"/>
                      <a:pt x="681" y="517"/>
                    </a:cubicBezTo>
                    <a:cubicBezTo>
                      <a:pt x="712" y="519"/>
                      <a:pt x="712" y="519"/>
                      <a:pt x="712" y="519"/>
                    </a:cubicBezTo>
                    <a:cubicBezTo>
                      <a:pt x="719" y="514"/>
                      <a:pt x="719" y="514"/>
                      <a:pt x="719" y="514"/>
                    </a:cubicBezTo>
                    <a:cubicBezTo>
                      <a:pt x="719" y="514"/>
                      <a:pt x="726" y="520"/>
                      <a:pt x="748" y="509"/>
                    </a:cubicBezTo>
                    <a:cubicBezTo>
                      <a:pt x="763" y="502"/>
                      <a:pt x="763" y="469"/>
                      <a:pt x="763" y="469"/>
                    </a:cubicBezTo>
                    <a:cubicBezTo>
                      <a:pt x="778" y="454"/>
                      <a:pt x="778" y="454"/>
                      <a:pt x="778" y="454"/>
                    </a:cubicBezTo>
                    <a:cubicBezTo>
                      <a:pt x="778" y="317"/>
                      <a:pt x="778" y="317"/>
                      <a:pt x="778" y="317"/>
                    </a:cubicBezTo>
                    <a:cubicBezTo>
                      <a:pt x="771" y="319"/>
                      <a:pt x="766" y="320"/>
                      <a:pt x="766" y="320"/>
                    </a:cubicBezTo>
                    <a:cubicBezTo>
                      <a:pt x="766" y="320"/>
                      <a:pt x="744" y="328"/>
                      <a:pt x="729" y="321"/>
                    </a:cubicBezTo>
                    <a:cubicBezTo>
                      <a:pt x="714" y="314"/>
                      <a:pt x="738" y="300"/>
                      <a:pt x="738" y="300"/>
                    </a:cubicBezTo>
                    <a:cubicBezTo>
                      <a:pt x="738" y="300"/>
                      <a:pt x="737" y="280"/>
                      <a:pt x="727" y="272"/>
                    </a:cubicBezTo>
                    <a:cubicBezTo>
                      <a:pt x="717" y="264"/>
                      <a:pt x="694" y="270"/>
                      <a:pt x="694" y="270"/>
                    </a:cubicBezTo>
                    <a:cubicBezTo>
                      <a:pt x="689" y="252"/>
                      <a:pt x="689" y="252"/>
                      <a:pt x="689" y="252"/>
                    </a:cubicBezTo>
                    <a:cubicBezTo>
                      <a:pt x="689" y="252"/>
                      <a:pt x="676" y="254"/>
                      <a:pt x="666" y="251"/>
                    </a:cubicBezTo>
                    <a:cubicBezTo>
                      <a:pt x="656" y="248"/>
                      <a:pt x="658" y="241"/>
                      <a:pt x="656" y="233"/>
                    </a:cubicBezTo>
                    <a:cubicBezTo>
                      <a:pt x="654" y="225"/>
                      <a:pt x="637" y="229"/>
                      <a:pt x="637" y="229"/>
                    </a:cubicBezTo>
                    <a:cubicBezTo>
                      <a:pt x="638" y="212"/>
                      <a:pt x="638" y="212"/>
                      <a:pt x="638" y="212"/>
                    </a:cubicBezTo>
                    <a:cubicBezTo>
                      <a:pt x="364" y="3"/>
                      <a:pt x="364" y="3"/>
                      <a:pt x="364" y="3"/>
                    </a:cubicBezTo>
                    <a:cubicBezTo>
                      <a:pt x="283" y="0"/>
                      <a:pt x="283" y="0"/>
                      <a:pt x="283" y="0"/>
                    </a:cubicBezTo>
                    <a:cubicBezTo>
                      <a:pt x="314" y="459"/>
                      <a:pt x="314" y="459"/>
                      <a:pt x="314" y="459"/>
                    </a:cubicBezTo>
                    <a:cubicBezTo>
                      <a:pt x="314" y="459"/>
                      <a:pt x="327" y="465"/>
                      <a:pt x="328" y="472"/>
                    </a:cubicBezTo>
                    <a:cubicBezTo>
                      <a:pt x="329" y="479"/>
                      <a:pt x="323" y="483"/>
                      <a:pt x="323" y="483"/>
                    </a:cubicBezTo>
                    <a:cubicBezTo>
                      <a:pt x="318" y="510"/>
                      <a:pt x="318" y="510"/>
                      <a:pt x="318" y="510"/>
                    </a:cubicBezTo>
                    <a:cubicBezTo>
                      <a:pt x="141" y="513"/>
                      <a:pt x="141" y="513"/>
                      <a:pt x="141" y="513"/>
                    </a:cubicBezTo>
                    <a:cubicBezTo>
                      <a:pt x="141" y="513"/>
                      <a:pt x="141" y="502"/>
                      <a:pt x="137" y="503"/>
                    </a:cubicBezTo>
                    <a:cubicBezTo>
                      <a:pt x="133" y="504"/>
                      <a:pt x="135" y="516"/>
                      <a:pt x="127" y="517"/>
                    </a:cubicBezTo>
                    <a:cubicBezTo>
                      <a:pt x="119" y="518"/>
                      <a:pt x="102" y="521"/>
                      <a:pt x="102" y="521"/>
                    </a:cubicBezTo>
                    <a:cubicBezTo>
                      <a:pt x="96" y="515"/>
                      <a:pt x="96" y="515"/>
                      <a:pt x="96" y="515"/>
                    </a:cubicBezTo>
                    <a:cubicBezTo>
                      <a:pt x="74" y="515"/>
                      <a:pt x="74" y="515"/>
                      <a:pt x="74" y="515"/>
                    </a:cubicBezTo>
                    <a:cubicBezTo>
                      <a:pt x="64" y="532"/>
                      <a:pt x="64" y="532"/>
                      <a:pt x="64" y="532"/>
                    </a:cubicBezTo>
                    <a:cubicBezTo>
                      <a:pt x="64" y="532"/>
                      <a:pt x="52" y="507"/>
                      <a:pt x="39" y="507"/>
                    </a:cubicBezTo>
                    <a:cubicBezTo>
                      <a:pt x="26" y="507"/>
                      <a:pt x="24" y="516"/>
                      <a:pt x="24" y="535"/>
                    </a:cubicBezTo>
                    <a:cubicBezTo>
                      <a:pt x="25" y="536"/>
                      <a:pt x="28" y="546"/>
                      <a:pt x="20" y="549"/>
                    </a:cubicBezTo>
                    <a:cubicBezTo>
                      <a:pt x="12" y="552"/>
                      <a:pt x="0" y="550"/>
                      <a:pt x="0" y="550"/>
                    </a:cubicBezTo>
                    <a:cubicBezTo>
                      <a:pt x="1" y="568"/>
                      <a:pt x="1" y="568"/>
                      <a:pt x="1" y="568"/>
                    </a:cubicBezTo>
                    <a:cubicBezTo>
                      <a:pt x="9" y="578"/>
                      <a:pt x="9" y="578"/>
                      <a:pt x="9" y="578"/>
                    </a:cubicBezTo>
                    <a:cubicBezTo>
                      <a:pt x="9" y="578"/>
                      <a:pt x="21" y="600"/>
                      <a:pt x="16" y="604"/>
                    </a:cubicBezTo>
                    <a:cubicBezTo>
                      <a:pt x="11" y="608"/>
                      <a:pt x="7" y="612"/>
                      <a:pt x="14" y="623"/>
                    </a:cubicBezTo>
                    <a:cubicBezTo>
                      <a:pt x="21" y="634"/>
                      <a:pt x="25" y="622"/>
                      <a:pt x="30" y="625"/>
                    </a:cubicBezTo>
                    <a:cubicBezTo>
                      <a:pt x="35" y="628"/>
                      <a:pt x="37" y="644"/>
                      <a:pt x="37" y="644"/>
                    </a:cubicBezTo>
                    <a:cubicBezTo>
                      <a:pt x="36" y="678"/>
                      <a:pt x="36" y="678"/>
                      <a:pt x="36" y="678"/>
                    </a:cubicBezTo>
                    <a:cubicBezTo>
                      <a:pt x="36" y="678"/>
                      <a:pt x="40" y="705"/>
                      <a:pt x="44" y="703"/>
                    </a:cubicBezTo>
                    <a:cubicBezTo>
                      <a:pt x="48" y="701"/>
                      <a:pt x="52" y="685"/>
                      <a:pt x="61" y="685"/>
                    </a:cubicBezTo>
                    <a:cubicBezTo>
                      <a:pt x="70" y="685"/>
                      <a:pt x="73" y="706"/>
                      <a:pt x="73" y="706"/>
                    </a:cubicBezTo>
                    <a:cubicBezTo>
                      <a:pt x="73" y="706"/>
                      <a:pt x="87" y="683"/>
                      <a:pt x="92" y="685"/>
                    </a:cubicBezTo>
                    <a:cubicBezTo>
                      <a:pt x="97" y="687"/>
                      <a:pt x="119" y="698"/>
                      <a:pt x="119" y="698"/>
                    </a:cubicBezTo>
                    <a:cubicBezTo>
                      <a:pt x="131" y="689"/>
                      <a:pt x="131" y="689"/>
                      <a:pt x="131" y="689"/>
                    </a:cubicBezTo>
                    <a:cubicBezTo>
                      <a:pt x="131" y="689"/>
                      <a:pt x="129" y="665"/>
                      <a:pt x="145" y="673"/>
                    </a:cubicBezTo>
                    <a:cubicBezTo>
                      <a:pt x="161" y="681"/>
                      <a:pt x="154" y="688"/>
                      <a:pt x="154" y="688"/>
                    </a:cubicBezTo>
                    <a:cubicBezTo>
                      <a:pt x="163" y="697"/>
                      <a:pt x="163" y="697"/>
                      <a:pt x="163" y="697"/>
                    </a:cubicBezTo>
                    <a:cubicBezTo>
                      <a:pt x="157" y="714"/>
                      <a:pt x="157" y="714"/>
                      <a:pt x="157" y="714"/>
                    </a:cubicBezTo>
                    <a:cubicBezTo>
                      <a:pt x="180" y="730"/>
                      <a:pt x="180" y="730"/>
                      <a:pt x="180" y="730"/>
                    </a:cubicBezTo>
                    <a:cubicBezTo>
                      <a:pt x="163" y="753"/>
                      <a:pt x="163" y="753"/>
                      <a:pt x="163" y="753"/>
                    </a:cubicBezTo>
                    <a:cubicBezTo>
                      <a:pt x="182" y="752"/>
                      <a:pt x="182" y="752"/>
                      <a:pt x="182" y="752"/>
                    </a:cubicBezTo>
                    <a:cubicBezTo>
                      <a:pt x="182" y="777"/>
                      <a:pt x="182" y="777"/>
                      <a:pt x="182" y="777"/>
                    </a:cubicBezTo>
                    <a:cubicBezTo>
                      <a:pt x="201" y="796"/>
                      <a:pt x="201" y="796"/>
                      <a:pt x="201" y="796"/>
                    </a:cubicBezTo>
                    <a:cubicBezTo>
                      <a:pt x="207" y="799"/>
                      <a:pt x="207" y="799"/>
                      <a:pt x="207" y="799"/>
                    </a:cubicBezTo>
                    <a:cubicBezTo>
                      <a:pt x="207" y="799"/>
                      <a:pt x="204" y="782"/>
                      <a:pt x="220" y="784"/>
                    </a:cubicBezTo>
                    <a:cubicBezTo>
                      <a:pt x="236" y="786"/>
                      <a:pt x="246" y="800"/>
                      <a:pt x="246" y="800"/>
                    </a:cubicBezTo>
                    <a:cubicBezTo>
                      <a:pt x="250" y="788"/>
                      <a:pt x="250" y="788"/>
                      <a:pt x="250" y="788"/>
                    </a:cubicBezTo>
                    <a:cubicBezTo>
                      <a:pt x="260" y="788"/>
                      <a:pt x="260" y="788"/>
                      <a:pt x="260" y="788"/>
                    </a:cubicBezTo>
                    <a:cubicBezTo>
                      <a:pt x="264" y="770"/>
                      <a:pt x="264" y="770"/>
                      <a:pt x="264" y="770"/>
                    </a:cubicBezTo>
                    <a:cubicBezTo>
                      <a:pt x="273" y="782"/>
                      <a:pt x="273" y="782"/>
                      <a:pt x="273" y="782"/>
                    </a:cubicBezTo>
                    <a:cubicBezTo>
                      <a:pt x="281" y="769"/>
                      <a:pt x="281" y="769"/>
                      <a:pt x="281" y="769"/>
                    </a:cubicBezTo>
                    <a:cubicBezTo>
                      <a:pt x="281" y="793"/>
                      <a:pt x="281" y="793"/>
                      <a:pt x="281" y="793"/>
                    </a:cubicBezTo>
                    <a:cubicBezTo>
                      <a:pt x="296" y="795"/>
                      <a:pt x="296" y="795"/>
                      <a:pt x="296" y="795"/>
                    </a:cubicBezTo>
                    <a:cubicBezTo>
                      <a:pt x="296" y="795"/>
                      <a:pt x="300" y="781"/>
                      <a:pt x="315" y="781"/>
                    </a:cubicBezTo>
                    <a:cubicBezTo>
                      <a:pt x="312" y="744"/>
                      <a:pt x="312" y="744"/>
                      <a:pt x="312" y="744"/>
                    </a:cubicBezTo>
                    <a:cubicBezTo>
                      <a:pt x="327" y="744"/>
                      <a:pt x="327" y="744"/>
                      <a:pt x="327" y="744"/>
                    </a:cubicBezTo>
                    <a:cubicBezTo>
                      <a:pt x="335" y="729"/>
                      <a:pt x="335" y="729"/>
                      <a:pt x="335" y="729"/>
                    </a:cubicBezTo>
                    <a:cubicBezTo>
                      <a:pt x="320" y="708"/>
                      <a:pt x="320" y="708"/>
                      <a:pt x="320" y="708"/>
                    </a:cubicBezTo>
                    <a:cubicBezTo>
                      <a:pt x="333" y="700"/>
                      <a:pt x="333" y="700"/>
                      <a:pt x="333" y="700"/>
                    </a:cubicBezTo>
                    <a:cubicBezTo>
                      <a:pt x="333" y="700"/>
                      <a:pt x="348" y="697"/>
                      <a:pt x="360" y="696"/>
                    </a:cubicBezTo>
                    <a:cubicBezTo>
                      <a:pt x="372" y="695"/>
                      <a:pt x="359" y="685"/>
                      <a:pt x="359" y="685"/>
                    </a:cubicBezTo>
                    <a:cubicBezTo>
                      <a:pt x="359" y="685"/>
                      <a:pt x="366" y="684"/>
                      <a:pt x="369" y="680"/>
                    </a:cubicBezTo>
                    <a:cubicBezTo>
                      <a:pt x="372" y="676"/>
                      <a:pt x="367" y="659"/>
                      <a:pt x="367" y="659"/>
                    </a:cubicBezTo>
                    <a:cubicBezTo>
                      <a:pt x="367" y="659"/>
                      <a:pt x="379" y="661"/>
                      <a:pt x="381" y="656"/>
                    </a:cubicBezTo>
                    <a:cubicBezTo>
                      <a:pt x="383" y="651"/>
                      <a:pt x="375" y="637"/>
                      <a:pt x="375" y="637"/>
                    </a:cubicBezTo>
                    <a:cubicBezTo>
                      <a:pt x="388" y="617"/>
                      <a:pt x="388" y="617"/>
                      <a:pt x="388" y="617"/>
                    </a:cubicBezTo>
                    <a:lnTo>
                      <a:pt x="409" y="636"/>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0" name="Freeform 301"/>
              <p:cNvSpPr>
                <a:spLocks/>
              </p:cNvSpPr>
              <p:nvPr/>
            </p:nvSpPr>
            <p:spPr bwMode="gray">
              <a:xfrm>
                <a:off x="-8382" y="-12110"/>
                <a:ext cx="652" cy="581"/>
              </a:xfrm>
              <a:custGeom>
                <a:avLst/>
                <a:gdLst>
                  <a:gd name="T0" fmla="*/ 269 w 276"/>
                  <a:gd name="T1" fmla="*/ 181 h 246"/>
                  <a:gd name="T2" fmla="*/ 253 w 276"/>
                  <a:gd name="T3" fmla="*/ 179 h 246"/>
                  <a:gd name="T4" fmla="*/ 255 w 276"/>
                  <a:gd name="T5" fmla="*/ 160 h 246"/>
                  <a:gd name="T6" fmla="*/ 248 w 276"/>
                  <a:gd name="T7" fmla="*/ 134 h 246"/>
                  <a:gd name="T8" fmla="*/ 240 w 276"/>
                  <a:gd name="T9" fmla="*/ 124 h 246"/>
                  <a:gd name="T10" fmla="*/ 239 w 276"/>
                  <a:gd name="T11" fmla="*/ 106 h 246"/>
                  <a:gd name="T12" fmla="*/ 230 w 276"/>
                  <a:gd name="T13" fmla="*/ 92 h 246"/>
                  <a:gd name="T14" fmla="*/ 213 w 276"/>
                  <a:gd name="T15" fmla="*/ 86 h 246"/>
                  <a:gd name="T16" fmla="*/ 210 w 276"/>
                  <a:gd name="T17" fmla="*/ 70 h 246"/>
                  <a:gd name="T18" fmla="*/ 196 w 276"/>
                  <a:gd name="T19" fmla="*/ 68 h 246"/>
                  <a:gd name="T20" fmla="*/ 188 w 276"/>
                  <a:gd name="T21" fmla="*/ 31 h 246"/>
                  <a:gd name="T22" fmla="*/ 167 w 276"/>
                  <a:gd name="T23" fmla="*/ 34 h 246"/>
                  <a:gd name="T24" fmla="*/ 146 w 276"/>
                  <a:gd name="T25" fmla="*/ 10 h 246"/>
                  <a:gd name="T26" fmla="*/ 122 w 276"/>
                  <a:gd name="T27" fmla="*/ 7 h 246"/>
                  <a:gd name="T28" fmla="*/ 109 w 276"/>
                  <a:gd name="T29" fmla="*/ 0 h 246"/>
                  <a:gd name="T30" fmla="*/ 109 w 276"/>
                  <a:gd name="T31" fmla="*/ 10 h 246"/>
                  <a:gd name="T32" fmla="*/ 86 w 276"/>
                  <a:gd name="T33" fmla="*/ 9 h 246"/>
                  <a:gd name="T34" fmla="*/ 78 w 276"/>
                  <a:gd name="T35" fmla="*/ 13 h 246"/>
                  <a:gd name="T36" fmla="*/ 59 w 276"/>
                  <a:gd name="T37" fmla="*/ 11 h 246"/>
                  <a:gd name="T38" fmla="*/ 41 w 276"/>
                  <a:gd name="T39" fmla="*/ 43 h 246"/>
                  <a:gd name="T40" fmla="*/ 40 w 276"/>
                  <a:gd name="T41" fmla="*/ 57 h 246"/>
                  <a:gd name="T42" fmla="*/ 22 w 276"/>
                  <a:gd name="T43" fmla="*/ 80 h 246"/>
                  <a:gd name="T44" fmla="*/ 0 w 276"/>
                  <a:gd name="T45" fmla="*/ 106 h 246"/>
                  <a:gd name="T46" fmla="*/ 2 w 276"/>
                  <a:gd name="T47" fmla="*/ 113 h 246"/>
                  <a:gd name="T48" fmla="*/ 8 w 276"/>
                  <a:gd name="T49" fmla="*/ 112 h 246"/>
                  <a:gd name="T50" fmla="*/ 17 w 276"/>
                  <a:gd name="T51" fmla="*/ 128 h 246"/>
                  <a:gd name="T52" fmla="*/ 20 w 276"/>
                  <a:gd name="T53" fmla="*/ 141 h 246"/>
                  <a:gd name="T54" fmla="*/ 29 w 276"/>
                  <a:gd name="T55" fmla="*/ 149 h 246"/>
                  <a:gd name="T56" fmla="*/ 28 w 276"/>
                  <a:gd name="T57" fmla="*/ 157 h 246"/>
                  <a:gd name="T58" fmla="*/ 34 w 276"/>
                  <a:gd name="T59" fmla="*/ 169 h 246"/>
                  <a:gd name="T60" fmla="*/ 84 w 276"/>
                  <a:gd name="T61" fmla="*/ 169 h 246"/>
                  <a:gd name="T62" fmla="*/ 84 w 276"/>
                  <a:gd name="T63" fmla="*/ 159 h 246"/>
                  <a:gd name="T64" fmla="*/ 109 w 276"/>
                  <a:gd name="T65" fmla="*/ 158 h 246"/>
                  <a:gd name="T66" fmla="*/ 120 w 276"/>
                  <a:gd name="T67" fmla="*/ 166 h 246"/>
                  <a:gd name="T68" fmla="*/ 128 w 276"/>
                  <a:gd name="T69" fmla="*/ 164 h 246"/>
                  <a:gd name="T70" fmla="*/ 141 w 276"/>
                  <a:gd name="T71" fmla="*/ 176 h 246"/>
                  <a:gd name="T72" fmla="*/ 162 w 276"/>
                  <a:gd name="T73" fmla="*/ 171 h 246"/>
                  <a:gd name="T74" fmla="*/ 143 w 276"/>
                  <a:gd name="T75" fmla="*/ 190 h 246"/>
                  <a:gd name="T76" fmla="*/ 109 w 276"/>
                  <a:gd name="T77" fmla="*/ 171 h 246"/>
                  <a:gd name="T78" fmla="*/ 97 w 276"/>
                  <a:gd name="T79" fmla="*/ 183 h 246"/>
                  <a:gd name="T80" fmla="*/ 72 w 276"/>
                  <a:gd name="T81" fmla="*/ 186 h 246"/>
                  <a:gd name="T82" fmla="*/ 68 w 276"/>
                  <a:gd name="T83" fmla="*/ 195 h 246"/>
                  <a:gd name="T84" fmla="*/ 25 w 276"/>
                  <a:gd name="T85" fmla="*/ 195 h 246"/>
                  <a:gd name="T86" fmla="*/ 24 w 276"/>
                  <a:gd name="T87" fmla="*/ 212 h 246"/>
                  <a:gd name="T88" fmla="*/ 18 w 276"/>
                  <a:gd name="T89" fmla="*/ 215 h 246"/>
                  <a:gd name="T90" fmla="*/ 31 w 276"/>
                  <a:gd name="T91" fmla="*/ 241 h 246"/>
                  <a:gd name="T92" fmla="*/ 50 w 276"/>
                  <a:gd name="T93" fmla="*/ 241 h 246"/>
                  <a:gd name="T94" fmla="*/ 58 w 276"/>
                  <a:gd name="T95" fmla="*/ 231 h 246"/>
                  <a:gd name="T96" fmla="*/ 85 w 276"/>
                  <a:gd name="T97" fmla="*/ 231 h 246"/>
                  <a:gd name="T98" fmla="*/ 102 w 276"/>
                  <a:gd name="T99" fmla="*/ 216 h 246"/>
                  <a:gd name="T100" fmla="*/ 196 w 276"/>
                  <a:gd name="T101" fmla="*/ 219 h 246"/>
                  <a:gd name="T102" fmla="*/ 204 w 276"/>
                  <a:gd name="T103" fmla="*/ 232 h 246"/>
                  <a:gd name="T104" fmla="*/ 215 w 276"/>
                  <a:gd name="T105" fmla="*/ 226 h 246"/>
                  <a:gd name="T106" fmla="*/ 231 w 276"/>
                  <a:gd name="T107" fmla="*/ 242 h 246"/>
                  <a:gd name="T108" fmla="*/ 247 w 276"/>
                  <a:gd name="T109" fmla="*/ 235 h 246"/>
                  <a:gd name="T110" fmla="*/ 275 w 276"/>
                  <a:gd name="T111" fmla="*/ 234 h 246"/>
                  <a:gd name="T112" fmla="*/ 276 w 276"/>
                  <a:gd name="T113" fmla="*/ 200 h 246"/>
                  <a:gd name="T114" fmla="*/ 269 w 276"/>
                  <a:gd name="T115" fmla="*/ 18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46">
                    <a:moveTo>
                      <a:pt x="269" y="181"/>
                    </a:moveTo>
                    <a:cubicBezTo>
                      <a:pt x="264" y="178"/>
                      <a:pt x="260" y="190"/>
                      <a:pt x="253" y="179"/>
                    </a:cubicBezTo>
                    <a:cubicBezTo>
                      <a:pt x="246" y="168"/>
                      <a:pt x="250" y="164"/>
                      <a:pt x="255" y="160"/>
                    </a:cubicBezTo>
                    <a:cubicBezTo>
                      <a:pt x="260" y="156"/>
                      <a:pt x="248" y="134"/>
                      <a:pt x="248" y="134"/>
                    </a:cubicBezTo>
                    <a:cubicBezTo>
                      <a:pt x="240" y="124"/>
                      <a:pt x="240" y="124"/>
                      <a:pt x="240" y="124"/>
                    </a:cubicBezTo>
                    <a:cubicBezTo>
                      <a:pt x="239" y="106"/>
                      <a:pt x="239" y="106"/>
                      <a:pt x="239" y="106"/>
                    </a:cubicBezTo>
                    <a:cubicBezTo>
                      <a:pt x="230" y="92"/>
                      <a:pt x="230" y="92"/>
                      <a:pt x="230" y="92"/>
                    </a:cubicBezTo>
                    <a:cubicBezTo>
                      <a:pt x="213" y="86"/>
                      <a:pt x="213" y="86"/>
                      <a:pt x="213" y="86"/>
                    </a:cubicBezTo>
                    <a:cubicBezTo>
                      <a:pt x="213" y="86"/>
                      <a:pt x="213" y="71"/>
                      <a:pt x="210" y="70"/>
                    </a:cubicBezTo>
                    <a:cubicBezTo>
                      <a:pt x="207" y="69"/>
                      <a:pt x="196" y="68"/>
                      <a:pt x="196" y="68"/>
                    </a:cubicBezTo>
                    <a:cubicBezTo>
                      <a:pt x="196" y="68"/>
                      <a:pt x="195" y="32"/>
                      <a:pt x="188" y="31"/>
                    </a:cubicBezTo>
                    <a:cubicBezTo>
                      <a:pt x="181" y="30"/>
                      <a:pt x="167" y="34"/>
                      <a:pt x="167" y="34"/>
                    </a:cubicBezTo>
                    <a:cubicBezTo>
                      <a:pt x="167" y="34"/>
                      <a:pt x="156" y="12"/>
                      <a:pt x="146" y="10"/>
                    </a:cubicBezTo>
                    <a:cubicBezTo>
                      <a:pt x="136" y="8"/>
                      <a:pt x="122" y="7"/>
                      <a:pt x="122" y="7"/>
                    </a:cubicBezTo>
                    <a:cubicBezTo>
                      <a:pt x="109" y="0"/>
                      <a:pt x="109" y="0"/>
                      <a:pt x="109" y="0"/>
                    </a:cubicBezTo>
                    <a:cubicBezTo>
                      <a:pt x="109" y="10"/>
                      <a:pt x="109" y="10"/>
                      <a:pt x="109" y="10"/>
                    </a:cubicBezTo>
                    <a:cubicBezTo>
                      <a:pt x="86" y="9"/>
                      <a:pt x="86" y="9"/>
                      <a:pt x="86" y="9"/>
                    </a:cubicBezTo>
                    <a:cubicBezTo>
                      <a:pt x="78" y="13"/>
                      <a:pt x="78" y="13"/>
                      <a:pt x="78" y="13"/>
                    </a:cubicBezTo>
                    <a:cubicBezTo>
                      <a:pt x="78" y="13"/>
                      <a:pt x="68" y="5"/>
                      <a:pt x="59" y="11"/>
                    </a:cubicBezTo>
                    <a:cubicBezTo>
                      <a:pt x="50" y="17"/>
                      <a:pt x="53" y="41"/>
                      <a:pt x="41" y="43"/>
                    </a:cubicBezTo>
                    <a:cubicBezTo>
                      <a:pt x="40" y="50"/>
                      <a:pt x="40" y="56"/>
                      <a:pt x="40" y="57"/>
                    </a:cubicBezTo>
                    <a:cubicBezTo>
                      <a:pt x="39" y="60"/>
                      <a:pt x="29" y="67"/>
                      <a:pt x="22" y="80"/>
                    </a:cubicBezTo>
                    <a:cubicBezTo>
                      <a:pt x="15" y="93"/>
                      <a:pt x="0" y="106"/>
                      <a:pt x="0" y="106"/>
                    </a:cubicBezTo>
                    <a:cubicBezTo>
                      <a:pt x="2" y="113"/>
                      <a:pt x="2" y="113"/>
                      <a:pt x="2" y="113"/>
                    </a:cubicBezTo>
                    <a:cubicBezTo>
                      <a:pt x="8" y="112"/>
                      <a:pt x="8" y="112"/>
                      <a:pt x="8" y="112"/>
                    </a:cubicBezTo>
                    <a:cubicBezTo>
                      <a:pt x="8" y="112"/>
                      <a:pt x="17" y="121"/>
                      <a:pt x="17" y="128"/>
                    </a:cubicBezTo>
                    <a:cubicBezTo>
                      <a:pt x="17" y="135"/>
                      <a:pt x="20" y="141"/>
                      <a:pt x="20" y="141"/>
                    </a:cubicBezTo>
                    <a:cubicBezTo>
                      <a:pt x="29" y="149"/>
                      <a:pt x="29" y="149"/>
                      <a:pt x="29" y="149"/>
                    </a:cubicBezTo>
                    <a:cubicBezTo>
                      <a:pt x="29" y="149"/>
                      <a:pt x="28" y="150"/>
                      <a:pt x="28" y="157"/>
                    </a:cubicBezTo>
                    <a:cubicBezTo>
                      <a:pt x="28" y="162"/>
                      <a:pt x="32" y="166"/>
                      <a:pt x="34" y="169"/>
                    </a:cubicBezTo>
                    <a:cubicBezTo>
                      <a:pt x="84" y="169"/>
                      <a:pt x="84" y="169"/>
                      <a:pt x="84" y="169"/>
                    </a:cubicBezTo>
                    <a:cubicBezTo>
                      <a:pt x="84" y="159"/>
                      <a:pt x="84" y="159"/>
                      <a:pt x="84" y="159"/>
                    </a:cubicBezTo>
                    <a:cubicBezTo>
                      <a:pt x="84" y="159"/>
                      <a:pt x="96" y="160"/>
                      <a:pt x="109" y="158"/>
                    </a:cubicBezTo>
                    <a:cubicBezTo>
                      <a:pt x="122" y="156"/>
                      <a:pt x="120" y="166"/>
                      <a:pt x="120" y="166"/>
                    </a:cubicBezTo>
                    <a:cubicBezTo>
                      <a:pt x="128" y="164"/>
                      <a:pt x="128" y="164"/>
                      <a:pt x="128" y="164"/>
                    </a:cubicBezTo>
                    <a:cubicBezTo>
                      <a:pt x="128" y="164"/>
                      <a:pt x="136" y="175"/>
                      <a:pt x="141" y="176"/>
                    </a:cubicBezTo>
                    <a:cubicBezTo>
                      <a:pt x="146" y="177"/>
                      <a:pt x="145" y="167"/>
                      <a:pt x="162" y="171"/>
                    </a:cubicBezTo>
                    <a:cubicBezTo>
                      <a:pt x="179" y="175"/>
                      <a:pt x="161" y="190"/>
                      <a:pt x="143" y="190"/>
                    </a:cubicBezTo>
                    <a:cubicBezTo>
                      <a:pt x="125" y="190"/>
                      <a:pt x="109" y="171"/>
                      <a:pt x="109" y="171"/>
                    </a:cubicBezTo>
                    <a:cubicBezTo>
                      <a:pt x="109" y="171"/>
                      <a:pt x="103" y="182"/>
                      <a:pt x="97" y="183"/>
                    </a:cubicBezTo>
                    <a:cubicBezTo>
                      <a:pt x="91" y="184"/>
                      <a:pt x="72" y="186"/>
                      <a:pt x="72" y="186"/>
                    </a:cubicBezTo>
                    <a:cubicBezTo>
                      <a:pt x="72" y="186"/>
                      <a:pt x="71" y="195"/>
                      <a:pt x="68" y="195"/>
                    </a:cubicBezTo>
                    <a:cubicBezTo>
                      <a:pt x="66" y="195"/>
                      <a:pt x="36" y="195"/>
                      <a:pt x="25" y="195"/>
                    </a:cubicBezTo>
                    <a:cubicBezTo>
                      <a:pt x="24" y="202"/>
                      <a:pt x="24" y="212"/>
                      <a:pt x="24" y="212"/>
                    </a:cubicBezTo>
                    <a:cubicBezTo>
                      <a:pt x="18" y="215"/>
                      <a:pt x="18" y="215"/>
                      <a:pt x="18" y="215"/>
                    </a:cubicBezTo>
                    <a:cubicBezTo>
                      <a:pt x="18" y="215"/>
                      <a:pt x="22" y="236"/>
                      <a:pt x="31" y="241"/>
                    </a:cubicBezTo>
                    <a:cubicBezTo>
                      <a:pt x="40" y="246"/>
                      <a:pt x="50" y="241"/>
                      <a:pt x="50" y="241"/>
                    </a:cubicBezTo>
                    <a:cubicBezTo>
                      <a:pt x="58" y="231"/>
                      <a:pt x="58" y="231"/>
                      <a:pt x="58" y="231"/>
                    </a:cubicBezTo>
                    <a:cubicBezTo>
                      <a:pt x="85" y="231"/>
                      <a:pt x="85" y="231"/>
                      <a:pt x="85" y="231"/>
                    </a:cubicBezTo>
                    <a:cubicBezTo>
                      <a:pt x="102" y="216"/>
                      <a:pt x="102" y="216"/>
                      <a:pt x="102" y="216"/>
                    </a:cubicBezTo>
                    <a:cubicBezTo>
                      <a:pt x="196" y="219"/>
                      <a:pt x="196" y="219"/>
                      <a:pt x="196" y="219"/>
                    </a:cubicBezTo>
                    <a:cubicBezTo>
                      <a:pt x="196" y="219"/>
                      <a:pt x="196" y="230"/>
                      <a:pt x="204" y="232"/>
                    </a:cubicBezTo>
                    <a:cubicBezTo>
                      <a:pt x="212" y="234"/>
                      <a:pt x="215" y="226"/>
                      <a:pt x="215" y="226"/>
                    </a:cubicBezTo>
                    <a:cubicBezTo>
                      <a:pt x="215" y="226"/>
                      <a:pt x="224" y="242"/>
                      <a:pt x="231" y="242"/>
                    </a:cubicBezTo>
                    <a:cubicBezTo>
                      <a:pt x="238" y="242"/>
                      <a:pt x="247" y="235"/>
                      <a:pt x="247" y="235"/>
                    </a:cubicBezTo>
                    <a:cubicBezTo>
                      <a:pt x="275" y="234"/>
                      <a:pt x="275" y="234"/>
                      <a:pt x="275" y="234"/>
                    </a:cubicBezTo>
                    <a:cubicBezTo>
                      <a:pt x="276" y="200"/>
                      <a:pt x="276" y="200"/>
                      <a:pt x="276" y="200"/>
                    </a:cubicBezTo>
                    <a:cubicBezTo>
                      <a:pt x="276" y="200"/>
                      <a:pt x="274" y="184"/>
                      <a:pt x="269" y="1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1" name="Freeform 302"/>
              <p:cNvSpPr>
                <a:spLocks/>
              </p:cNvSpPr>
              <p:nvPr/>
            </p:nvSpPr>
            <p:spPr bwMode="gray">
              <a:xfrm>
                <a:off x="-8124" y="-11595"/>
                <a:ext cx="815" cy="699"/>
              </a:xfrm>
              <a:custGeom>
                <a:avLst/>
                <a:gdLst>
                  <a:gd name="T0" fmla="*/ 61 w 345"/>
                  <a:gd name="T1" fmla="*/ 17 h 296"/>
                  <a:gd name="T2" fmla="*/ 61 w 345"/>
                  <a:gd name="T3" fmla="*/ 47 h 296"/>
                  <a:gd name="T4" fmla="*/ 22 w 345"/>
                  <a:gd name="T5" fmla="*/ 65 h 296"/>
                  <a:gd name="T6" fmla="*/ 0 w 345"/>
                  <a:gd name="T7" fmla="*/ 86 h 296"/>
                  <a:gd name="T8" fmla="*/ 19 w 345"/>
                  <a:gd name="T9" fmla="*/ 103 h 296"/>
                  <a:gd name="T10" fmla="*/ 45 w 345"/>
                  <a:gd name="T11" fmla="*/ 138 h 296"/>
                  <a:gd name="T12" fmla="*/ 59 w 345"/>
                  <a:gd name="T13" fmla="*/ 149 h 296"/>
                  <a:gd name="T14" fmla="*/ 86 w 345"/>
                  <a:gd name="T15" fmla="*/ 194 h 296"/>
                  <a:gd name="T16" fmla="*/ 142 w 345"/>
                  <a:gd name="T17" fmla="*/ 152 h 296"/>
                  <a:gd name="T18" fmla="*/ 172 w 345"/>
                  <a:gd name="T19" fmla="*/ 140 h 296"/>
                  <a:gd name="T20" fmla="*/ 197 w 345"/>
                  <a:gd name="T21" fmla="*/ 190 h 296"/>
                  <a:gd name="T22" fmla="*/ 197 w 345"/>
                  <a:gd name="T23" fmla="*/ 226 h 296"/>
                  <a:gd name="T24" fmla="*/ 215 w 345"/>
                  <a:gd name="T25" fmla="*/ 228 h 296"/>
                  <a:gd name="T26" fmla="*/ 247 w 345"/>
                  <a:gd name="T27" fmla="*/ 227 h 296"/>
                  <a:gd name="T28" fmla="*/ 265 w 345"/>
                  <a:gd name="T29" fmla="*/ 286 h 296"/>
                  <a:gd name="T30" fmla="*/ 293 w 345"/>
                  <a:gd name="T31" fmla="*/ 270 h 296"/>
                  <a:gd name="T32" fmla="*/ 320 w 345"/>
                  <a:gd name="T33" fmla="*/ 255 h 296"/>
                  <a:gd name="T34" fmla="*/ 314 w 345"/>
                  <a:gd name="T35" fmla="*/ 229 h 296"/>
                  <a:gd name="T36" fmla="*/ 345 w 345"/>
                  <a:gd name="T37" fmla="*/ 220 h 296"/>
                  <a:gd name="T38" fmla="*/ 338 w 345"/>
                  <a:gd name="T39" fmla="*/ 193 h 296"/>
                  <a:gd name="T40" fmla="*/ 335 w 345"/>
                  <a:gd name="T41" fmla="*/ 176 h 296"/>
                  <a:gd name="T42" fmla="*/ 318 w 345"/>
                  <a:gd name="T43" fmla="*/ 148 h 296"/>
                  <a:gd name="T44" fmla="*/ 312 w 345"/>
                  <a:gd name="T45" fmla="*/ 115 h 296"/>
                  <a:gd name="T46" fmla="*/ 293 w 345"/>
                  <a:gd name="T47" fmla="*/ 91 h 296"/>
                  <a:gd name="T48" fmla="*/ 287 w 345"/>
                  <a:gd name="T49" fmla="*/ 52 h 296"/>
                  <a:gd name="T50" fmla="*/ 284 w 345"/>
                  <a:gd name="T51" fmla="*/ 26 h 296"/>
                  <a:gd name="T52" fmla="*/ 261 w 345"/>
                  <a:gd name="T53" fmla="*/ 27 h 296"/>
                  <a:gd name="T54" fmla="*/ 222 w 345"/>
                  <a:gd name="T55" fmla="*/ 23 h 296"/>
                  <a:gd name="T56" fmla="*/ 191 w 345"/>
                  <a:gd name="T57" fmla="*/ 23 h 296"/>
                  <a:gd name="T58" fmla="*/ 166 w 345"/>
                  <a:gd name="T59" fmla="*/ 16 h 296"/>
                  <a:gd name="T60" fmla="*/ 122 w 345"/>
                  <a:gd name="T61" fmla="*/ 24 h 296"/>
                  <a:gd name="T62" fmla="*/ 95 w 345"/>
                  <a:gd name="T63" fmla="*/ 14 h 296"/>
                  <a:gd name="T64" fmla="*/ 60 w 345"/>
                  <a:gd name="T6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296">
                    <a:moveTo>
                      <a:pt x="60" y="0"/>
                    </a:moveTo>
                    <a:cubicBezTo>
                      <a:pt x="61" y="17"/>
                      <a:pt x="61" y="17"/>
                      <a:pt x="61" y="17"/>
                    </a:cubicBezTo>
                    <a:cubicBezTo>
                      <a:pt x="61" y="17"/>
                      <a:pt x="45" y="15"/>
                      <a:pt x="45" y="26"/>
                    </a:cubicBezTo>
                    <a:cubicBezTo>
                      <a:pt x="45" y="37"/>
                      <a:pt x="62" y="32"/>
                      <a:pt x="61" y="47"/>
                    </a:cubicBezTo>
                    <a:cubicBezTo>
                      <a:pt x="60" y="62"/>
                      <a:pt x="49" y="58"/>
                      <a:pt x="39" y="58"/>
                    </a:cubicBezTo>
                    <a:cubicBezTo>
                      <a:pt x="29" y="58"/>
                      <a:pt x="22" y="65"/>
                      <a:pt x="22" y="65"/>
                    </a:cubicBezTo>
                    <a:cubicBezTo>
                      <a:pt x="9" y="66"/>
                      <a:pt x="9" y="66"/>
                      <a:pt x="9" y="66"/>
                    </a:cubicBezTo>
                    <a:cubicBezTo>
                      <a:pt x="0" y="86"/>
                      <a:pt x="0" y="86"/>
                      <a:pt x="0" y="86"/>
                    </a:cubicBezTo>
                    <a:cubicBezTo>
                      <a:pt x="0" y="86"/>
                      <a:pt x="4" y="100"/>
                      <a:pt x="9" y="102"/>
                    </a:cubicBezTo>
                    <a:cubicBezTo>
                      <a:pt x="14" y="104"/>
                      <a:pt x="19" y="103"/>
                      <a:pt x="19" y="103"/>
                    </a:cubicBezTo>
                    <a:cubicBezTo>
                      <a:pt x="19" y="103"/>
                      <a:pt x="10" y="127"/>
                      <a:pt x="25" y="134"/>
                    </a:cubicBezTo>
                    <a:cubicBezTo>
                      <a:pt x="40" y="141"/>
                      <a:pt x="45" y="138"/>
                      <a:pt x="45" y="138"/>
                    </a:cubicBezTo>
                    <a:cubicBezTo>
                      <a:pt x="45" y="138"/>
                      <a:pt x="42" y="150"/>
                      <a:pt x="46" y="154"/>
                    </a:cubicBezTo>
                    <a:cubicBezTo>
                      <a:pt x="50" y="158"/>
                      <a:pt x="59" y="149"/>
                      <a:pt x="59" y="149"/>
                    </a:cubicBezTo>
                    <a:cubicBezTo>
                      <a:pt x="59" y="149"/>
                      <a:pt x="63" y="169"/>
                      <a:pt x="67" y="176"/>
                    </a:cubicBezTo>
                    <a:cubicBezTo>
                      <a:pt x="71" y="183"/>
                      <a:pt x="86" y="194"/>
                      <a:pt x="86" y="194"/>
                    </a:cubicBezTo>
                    <a:cubicBezTo>
                      <a:pt x="98" y="194"/>
                      <a:pt x="117" y="152"/>
                      <a:pt x="117" y="152"/>
                    </a:cubicBezTo>
                    <a:cubicBezTo>
                      <a:pt x="142" y="152"/>
                      <a:pt x="142" y="152"/>
                      <a:pt x="142" y="152"/>
                    </a:cubicBezTo>
                    <a:cubicBezTo>
                      <a:pt x="146" y="140"/>
                      <a:pt x="146" y="140"/>
                      <a:pt x="146" y="140"/>
                    </a:cubicBezTo>
                    <a:cubicBezTo>
                      <a:pt x="172" y="140"/>
                      <a:pt x="172" y="140"/>
                      <a:pt x="172" y="140"/>
                    </a:cubicBezTo>
                    <a:cubicBezTo>
                      <a:pt x="200" y="181"/>
                      <a:pt x="200" y="181"/>
                      <a:pt x="200" y="181"/>
                    </a:cubicBezTo>
                    <a:cubicBezTo>
                      <a:pt x="197" y="190"/>
                      <a:pt x="197" y="190"/>
                      <a:pt x="197" y="190"/>
                    </a:cubicBezTo>
                    <a:cubicBezTo>
                      <a:pt x="197" y="190"/>
                      <a:pt x="208" y="202"/>
                      <a:pt x="208" y="210"/>
                    </a:cubicBezTo>
                    <a:cubicBezTo>
                      <a:pt x="208" y="218"/>
                      <a:pt x="197" y="226"/>
                      <a:pt x="197" y="226"/>
                    </a:cubicBezTo>
                    <a:cubicBezTo>
                      <a:pt x="196" y="239"/>
                      <a:pt x="196" y="239"/>
                      <a:pt x="196" y="239"/>
                    </a:cubicBezTo>
                    <a:cubicBezTo>
                      <a:pt x="215" y="228"/>
                      <a:pt x="215" y="228"/>
                      <a:pt x="215" y="228"/>
                    </a:cubicBezTo>
                    <a:cubicBezTo>
                      <a:pt x="231" y="232"/>
                      <a:pt x="231" y="232"/>
                      <a:pt x="231" y="232"/>
                    </a:cubicBezTo>
                    <a:cubicBezTo>
                      <a:pt x="231" y="232"/>
                      <a:pt x="228" y="214"/>
                      <a:pt x="247" y="227"/>
                    </a:cubicBezTo>
                    <a:cubicBezTo>
                      <a:pt x="266" y="240"/>
                      <a:pt x="257" y="286"/>
                      <a:pt x="257" y="286"/>
                    </a:cubicBezTo>
                    <a:cubicBezTo>
                      <a:pt x="265" y="286"/>
                      <a:pt x="265" y="286"/>
                      <a:pt x="265" y="286"/>
                    </a:cubicBezTo>
                    <a:cubicBezTo>
                      <a:pt x="265" y="286"/>
                      <a:pt x="266" y="296"/>
                      <a:pt x="277" y="296"/>
                    </a:cubicBezTo>
                    <a:cubicBezTo>
                      <a:pt x="288" y="296"/>
                      <a:pt x="288" y="274"/>
                      <a:pt x="293" y="270"/>
                    </a:cubicBezTo>
                    <a:cubicBezTo>
                      <a:pt x="298" y="266"/>
                      <a:pt x="313" y="279"/>
                      <a:pt x="320" y="276"/>
                    </a:cubicBezTo>
                    <a:cubicBezTo>
                      <a:pt x="327" y="273"/>
                      <a:pt x="320" y="255"/>
                      <a:pt x="320" y="255"/>
                    </a:cubicBezTo>
                    <a:cubicBezTo>
                      <a:pt x="332" y="252"/>
                      <a:pt x="332" y="252"/>
                      <a:pt x="332" y="252"/>
                    </a:cubicBezTo>
                    <a:cubicBezTo>
                      <a:pt x="332" y="252"/>
                      <a:pt x="314" y="239"/>
                      <a:pt x="314" y="229"/>
                    </a:cubicBezTo>
                    <a:cubicBezTo>
                      <a:pt x="314" y="219"/>
                      <a:pt x="344" y="233"/>
                      <a:pt x="344" y="233"/>
                    </a:cubicBezTo>
                    <a:cubicBezTo>
                      <a:pt x="344" y="233"/>
                      <a:pt x="345" y="227"/>
                      <a:pt x="345" y="220"/>
                    </a:cubicBezTo>
                    <a:cubicBezTo>
                      <a:pt x="345" y="213"/>
                      <a:pt x="330" y="218"/>
                      <a:pt x="329" y="210"/>
                    </a:cubicBezTo>
                    <a:cubicBezTo>
                      <a:pt x="328" y="202"/>
                      <a:pt x="338" y="193"/>
                      <a:pt x="338" y="193"/>
                    </a:cubicBezTo>
                    <a:cubicBezTo>
                      <a:pt x="328" y="189"/>
                      <a:pt x="328" y="189"/>
                      <a:pt x="328" y="189"/>
                    </a:cubicBezTo>
                    <a:cubicBezTo>
                      <a:pt x="335" y="176"/>
                      <a:pt x="335" y="176"/>
                      <a:pt x="335" y="176"/>
                    </a:cubicBezTo>
                    <a:cubicBezTo>
                      <a:pt x="323" y="175"/>
                      <a:pt x="323" y="175"/>
                      <a:pt x="323" y="175"/>
                    </a:cubicBezTo>
                    <a:cubicBezTo>
                      <a:pt x="318" y="148"/>
                      <a:pt x="318" y="148"/>
                      <a:pt x="318" y="148"/>
                    </a:cubicBezTo>
                    <a:cubicBezTo>
                      <a:pt x="331" y="134"/>
                      <a:pt x="331" y="134"/>
                      <a:pt x="331" y="134"/>
                    </a:cubicBezTo>
                    <a:cubicBezTo>
                      <a:pt x="312" y="115"/>
                      <a:pt x="312" y="115"/>
                      <a:pt x="312" y="115"/>
                    </a:cubicBezTo>
                    <a:cubicBezTo>
                      <a:pt x="312" y="90"/>
                      <a:pt x="312" y="90"/>
                      <a:pt x="312" y="90"/>
                    </a:cubicBezTo>
                    <a:cubicBezTo>
                      <a:pt x="293" y="91"/>
                      <a:pt x="293" y="91"/>
                      <a:pt x="293" y="91"/>
                    </a:cubicBezTo>
                    <a:cubicBezTo>
                      <a:pt x="310" y="68"/>
                      <a:pt x="310" y="68"/>
                      <a:pt x="310" y="68"/>
                    </a:cubicBezTo>
                    <a:cubicBezTo>
                      <a:pt x="287" y="52"/>
                      <a:pt x="287" y="52"/>
                      <a:pt x="287" y="52"/>
                    </a:cubicBezTo>
                    <a:cubicBezTo>
                      <a:pt x="293" y="35"/>
                      <a:pt x="293" y="35"/>
                      <a:pt x="293" y="35"/>
                    </a:cubicBezTo>
                    <a:cubicBezTo>
                      <a:pt x="284" y="26"/>
                      <a:pt x="284" y="26"/>
                      <a:pt x="284" y="26"/>
                    </a:cubicBezTo>
                    <a:cubicBezTo>
                      <a:pt x="284" y="26"/>
                      <a:pt x="291" y="19"/>
                      <a:pt x="275" y="11"/>
                    </a:cubicBezTo>
                    <a:cubicBezTo>
                      <a:pt x="259" y="3"/>
                      <a:pt x="261" y="27"/>
                      <a:pt x="261" y="27"/>
                    </a:cubicBezTo>
                    <a:cubicBezTo>
                      <a:pt x="249" y="36"/>
                      <a:pt x="249" y="36"/>
                      <a:pt x="249" y="36"/>
                    </a:cubicBezTo>
                    <a:cubicBezTo>
                      <a:pt x="249" y="36"/>
                      <a:pt x="227" y="25"/>
                      <a:pt x="222" y="23"/>
                    </a:cubicBezTo>
                    <a:cubicBezTo>
                      <a:pt x="217" y="21"/>
                      <a:pt x="203" y="44"/>
                      <a:pt x="203" y="44"/>
                    </a:cubicBezTo>
                    <a:cubicBezTo>
                      <a:pt x="203" y="44"/>
                      <a:pt x="200" y="23"/>
                      <a:pt x="191" y="23"/>
                    </a:cubicBezTo>
                    <a:cubicBezTo>
                      <a:pt x="182" y="23"/>
                      <a:pt x="178" y="39"/>
                      <a:pt x="174" y="41"/>
                    </a:cubicBezTo>
                    <a:cubicBezTo>
                      <a:pt x="170" y="43"/>
                      <a:pt x="166" y="16"/>
                      <a:pt x="166" y="16"/>
                    </a:cubicBezTo>
                    <a:cubicBezTo>
                      <a:pt x="138" y="17"/>
                      <a:pt x="138" y="17"/>
                      <a:pt x="138" y="17"/>
                    </a:cubicBezTo>
                    <a:cubicBezTo>
                      <a:pt x="138" y="17"/>
                      <a:pt x="129" y="24"/>
                      <a:pt x="122" y="24"/>
                    </a:cubicBezTo>
                    <a:cubicBezTo>
                      <a:pt x="115" y="24"/>
                      <a:pt x="106" y="8"/>
                      <a:pt x="106" y="8"/>
                    </a:cubicBezTo>
                    <a:cubicBezTo>
                      <a:pt x="106" y="8"/>
                      <a:pt x="103" y="16"/>
                      <a:pt x="95" y="14"/>
                    </a:cubicBezTo>
                    <a:cubicBezTo>
                      <a:pt x="87" y="12"/>
                      <a:pt x="87" y="1"/>
                      <a:pt x="87" y="1"/>
                    </a:cubicBezTo>
                    <a:lnTo>
                      <a:pt x="60" y="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2" name="Freeform 303"/>
              <p:cNvSpPr>
                <a:spLocks/>
              </p:cNvSpPr>
              <p:nvPr/>
            </p:nvSpPr>
            <p:spPr bwMode="gray">
              <a:xfrm>
                <a:off x="-8308" y="-13438"/>
                <a:ext cx="1351" cy="1583"/>
              </a:xfrm>
              <a:custGeom>
                <a:avLst/>
                <a:gdLst>
                  <a:gd name="T0" fmla="*/ 0 w 572"/>
                  <a:gd name="T1" fmla="*/ 332 h 670"/>
                  <a:gd name="T2" fmla="*/ 11 w 572"/>
                  <a:gd name="T3" fmla="*/ 336 h 670"/>
                  <a:gd name="T4" fmla="*/ 15 w 572"/>
                  <a:gd name="T5" fmla="*/ 357 h 670"/>
                  <a:gd name="T6" fmla="*/ 24 w 572"/>
                  <a:gd name="T7" fmla="*/ 349 h 670"/>
                  <a:gd name="T8" fmla="*/ 32 w 572"/>
                  <a:gd name="T9" fmla="*/ 372 h 670"/>
                  <a:gd name="T10" fmla="*/ 30 w 572"/>
                  <a:gd name="T11" fmla="*/ 403 h 670"/>
                  <a:gd name="T12" fmla="*/ 21 w 572"/>
                  <a:gd name="T13" fmla="*/ 403 h 670"/>
                  <a:gd name="T14" fmla="*/ 24 w 572"/>
                  <a:gd name="T15" fmla="*/ 417 h 670"/>
                  <a:gd name="T16" fmla="*/ 16 w 572"/>
                  <a:gd name="T17" fmla="*/ 423 h 670"/>
                  <a:gd name="T18" fmla="*/ 39 w 572"/>
                  <a:gd name="T19" fmla="*/ 470 h 670"/>
                  <a:gd name="T20" fmla="*/ 33 w 572"/>
                  <a:gd name="T21" fmla="*/ 509 h 670"/>
                  <a:gd name="T22" fmla="*/ 31 w 572"/>
                  <a:gd name="T23" fmla="*/ 538 h 670"/>
                  <a:gd name="T24" fmla="*/ 12 w 572"/>
                  <a:gd name="T25" fmla="*/ 570 h 670"/>
                  <a:gd name="T26" fmla="*/ 10 w 572"/>
                  <a:gd name="T27" fmla="*/ 605 h 670"/>
                  <a:gd name="T28" fmla="*/ 28 w 572"/>
                  <a:gd name="T29" fmla="*/ 573 h 670"/>
                  <a:gd name="T30" fmla="*/ 47 w 572"/>
                  <a:gd name="T31" fmla="*/ 575 h 670"/>
                  <a:gd name="T32" fmla="*/ 55 w 572"/>
                  <a:gd name="T33" fmla="*/ 571 h 670"/>
                  <a:gd name="T34" fmla="*/ 78 w 572"/>
                  <a:gd name="T35" fmla="*/ 572 h 670"/>
                  <a:gd name="T36" fmla="*/ 78 w 572"/>
                  <a:gd name="T37" fmla="*/ 562 h 670"/>
                  <a:gd name="T38" fmla="*/ 91 w 572"/>
                  <a:gd name="T39" fmla="*/ 569 h 670"/>
                  <a:gd name="T40" fmla="*/ 115 w 572"/>
                  <a:gd name="T41" fmla="*/ 572 h 670"/>
                  <a:gd name="T42" fmla="*/ 136 w 572"/>
                  <a:gd name="T43" fmla="*/ 596 h 670"/>
                  <a:gd name="T44" fmla="*/ 157 w 572"/>
                  <a:gd name="T45" fmla="*/ 593 h 670"/>
                  <a:gd name="T46" fmla="*/ 165 w 572"/>
                  <a:gd name="T47" fmla="*/ 630 h 670"/>
                  <a:gd name="T48" fmla="*/ 179 w 572"/>
                  <a:gd name="T49" fmla="*/ 632 h 670"/>
                  <a:gd name="T50" fmla="*/ 182 w 572"/>
                  <a:gd name="T51" fmla="*/ 648 h 670"/>
                  <a:gd name="T52" fmla="*/ 199 w 572"/>
                  <a:gd name="T53" fmla="*/ 654 h 670"/>
                  <a:gd name="T54" fmla="*/ 208 w 572"/>
                  <a:gd name="T55" fmla="*/ 668 h 670"/>
                  <a:gd name="T56" fmla="*/ 228 w 572"/>
                  <a:gd name="T57" fmla="*/ 667 h 670"/>
                  <a:gd name="T58" fmla="*/ 232 w 572"/>
                  <a:gd name="T59" fmla="*/ 653 h 670"/>
                  <a:gd name="T60" fmla="*/ 247 w 572"/>
                  <a:gd name="T61" fmla="*/ 625 h 670"/>
                  <a:gd name="T62" fmla="*/ 272 w 572"/>
                  <a:gd name="T63" fmla="*/ 650 h 670"/>
                  <a:gd name="T64" fmla="*/ 282 w 572"/>
                  <a:gd name="T65" fmla="*/ 633 h 670"/>
                  <a:gd name="T66" fmla="*/ 304 w 572"/>
                  <a:gd name="T67" fmla="*/ 633 h 670"/>
                  <a:gd name="T68" fmla="*/ 310 w 572"/>
                  <a:gd name="T69" fmla="*/ 639 h 670"/>
                  <a:gd name="T70" fmla="*/ 335 w 572"/>
                  <a:gd name="T71" fmla="*/ 635 h 670"/>
                  <a:gd name="T72" fmla="*/ 345 w 572"/>
                  <a:gd name="T73" fmla="*/ 621 h 670"/>
                  <a:gd name="T74" fmla="*/ 349 w 572"/>
                  <a:gd name="T75" fmla="*/ 631 h 670"/>
                  <a:gd name="T76" fmla="*/ 526 w 572"/>
                  <a:gd name="T77" fmla="*/ 628 h 670"/>
                  <a:gd name="T78" fmla="*/ 531 w 572"/>
                  <a:gd name="T79" fmla="*/ 601 h 670"/>
                  <a:gd name="T80" fmla="*/ 536 w 572"/>
                  <a:gd name="T81" fmla="*/ 590 h 670"/>
                  <a:gd name="T82" fmla="*/ 522 w 572"/>
                  <a:gd name="T83" fmla="*/ 577 h 670"/>
                  <a:gd name="T84" fmla="*/ 491 w 572"/>
                  <a:gd name="T85" fmla="*/ 118 h 670"/>
                  <a:gd name="T86" fmla="*/ 572 w 572"/>
                  <a:gd name="T87" fmla="*/ 121 h 670"/>
                  <a:gd name="T88" fmla="*/ 399 w 572"/>
                  <a:gd name="T89" fmla="*/ 0 h 670"/>
                  <a:gd name="T90" fmla="*/ 397 w 572"/>
                  <a:gd name="T91" fmla="*/ 34 h 670"/>
                  <a:gd name="T92" fmla="*/ 392 w 572"/>
                  <a:gd name="T93" fmla="*/ 38 h 670"/>
                  <a:gd name="T94" fmla="*/ 391 w 572"/>
                  <a:gd name="T95" fmla="*/ 63 h 670"/>
                  <a:gd name="T96" fmla="*/ 243 w 572"/>
                  <a:gd name="T97" fmla="*/ 64 h 670"/>
                  <a:gd name="T98" fmla="*/ 243 w 572"/>
                  <a:gd name="T99" fmla="*/ 74 h 670"/>
                  <a:gd name="T100" fmla="*/ 238 w 572"/>
                  <a:gd name="T101" fmla="*/ 77 h 670"/>
                  <a:gd name="T102" fmla="*/ 235 w 572"/>
                  <a:gd name="T103" fmla="*/ 207 h 670"/>
                  <a:gd name="T104" fmla="*/ 208 w 572"/>
                  <a:gd name="T105" fmla="*/ 212 h 670"/>
                  <a:gd name="T106" fmla="*/ 189 w 572"/>
                  <a:gd name="T107" fmla="*/ 223 h 670"/>
                  <a:gd name="T108" fmla="*/ 187 w 572"/>
                  <a:gd name="T109" fmla="*/ 248 h 670"/>
                  <a:gd name="T110" fmla="*/ 186 w 572"/>
                  <a:gd name="T111" fmla="*/ 317 h 670"/>
                  <a:gd name="T112" fmla="*/ 0 w 572"/>
                  <a:gd name="T113" fmla="*/ 319 h 670"/>
                  <a:gd name="T114" fmla="*/ 0 w 572"/>
                  <a:gd name="T115" fmla="*/ 319 h 670"/>
                  <a:gd name="T116" fmla="*/ 0 w 572"/>
                  <a:gd name="T117" fmla="*/ 33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2" h="670">
                    <a:moveTo>
                      <a:pt x="0" y="332"/>
                    </a:moveTo>
                    <a:cubicBezTo>
                      <a:pt x="0" y="332"/>
                      <a:pt x="11" y="331"/>
                      <a:pt x="11" y="336"/>
                    </a:cubicBezTo>
                    <a:cubicBezTo>
                      <a:pt x="11" y="341"/>
                      <a:pt x="11" y="354"/>
                      <a:pt x="15" y="357"/>
                    </a:cubicBezTo>
                    <a:cubicBezTo>
                      <a:pt x="19" y="360"/>
                      <a:pt x="24" y="349"/>
                      <a:pt x="24" y="349"/>
                    </a:cubicBezTo>
                    <a:cubicBezTo>
                      <a:pt x="32" y="372"/>
                      <a:pt x="32" y="372"/>
                      <a:pt x="32" y="372"/>
                    </a:cubicBezTo>
                    <a:cubicBezTo>
                      <a:pt x="30" y="403"/>
                      <a:pt x="30" y="403"/>
                      <a:pt x="30" y="403"/>
                    </a:cubicBezTo>
                    <a:cubicBezTo>
                      <a:pt x="21" y="403"/>
                      <a:pt x="21" y="403"/>
                      <a:pt x="21" y="403"/>
                    </a:cubicBezTo>
                    <a:cubicBezTo>
                      <a:pt x="24" y="417"/>
                      <a:pt x="24" y="417"/>
                      <a:pt x="24" y="417"/>
                    </a:cubicBezTo>
                    <a:cubicBezTo>
                      <a:pt x="16" y="423"/>
                      <a:pt x="16" y="423"/>
                      <a:pt x="16" y="423"/>
                    </a:cubicBezTo>
                    <a:cubicBezTo>
                      <a:pt x="16" y="423"/>
                      <a:pt x="39" y="452"/>
                      <a:pt x="39" y="470"/>
                    </a:cubicBezTo>
                    <a:cubicBezTo>
                      <a:pt x="39" y="488"/>
                      <a:pt x="33" y="509"/>
                      <a:pt x="33" y="509"/>
                    </a:cubicBezTo>
                    <a:cubicBezTo>
                      <a:pt x="31" y="538"/>
                      <a:pt x="31" y="538"/>
                      <a:pt x="31" y="538"/>
                    </a:cubicBezTo>
                    <a:cubicBezTo>
                      <a:pt x="31" y="538"/>
                      <a:pt x="15" y="555"/>
                      <a:pt x="12" y="570"/>
                    </a:cubicBezTo>
                    <a:cubicBezTo>
                      <a:pt x="10" y="579"/>
                      <a:pt x="10" y="594"/>
                      <a:pt x="10" y="605"/>
                    </a:cubicBezTo>
                    <a:cubicBezTo>
                      <a:pt x="22" y="603"/>
                      <a:pt x="19" y="579"/>
                      <a:pt x="28" y="573"/>
                    </a:cubicBezTo>
                    <a:cubicBezTo>
                      <a:pt x="37" y="567"/>
                      <a:pt x="47" y="575"/>
                      <a:pt x="47" y="575"/>
                    </a:cubicBezTo>
                    <a:cubicBezTo>
                      <a:pt x="55" y="571"/>
                      <a:pt x="55" y="571"/>
                      <a:pt x="55" y="571"/>
                    </a:cubicBezTo>
                    <a:cubicBezTo>
                      <a:pt x="78" y="572"/>
                      <a:pt x="78" y="572"/>
                      <a:pt x="78" y="572"/>
                    </a:cubicBezTo>
                    <a:cubicBezTo>
                      <a:pt x="78" y="562"/>
                      <a:pt x="78" y="562"/>
                      <a:pt x="78" y="562"/>
                    </a:cubicBezTo>
                    <a:cubicBezTo>
                      <a:pt x="91" y="569"/>
                      <a:pt x="91" y="569"/>
                      <a:pt x="91" y="569"/>
                    </a:cubicBezTo>
                    <a:cubicBezTo>
                      <a:pt x="91" y="569"/>
                      <a:pt x="105" y="570"/>
                      <a:pt x="115" y="572"/>
                    </a:cubicBezTo>
                    <a:cubicBezTo>
                      <a:pt x="125" y="574"/>
                      <a:pt x="136" y="596"/>
                      <a:pt x="136" y="596"/>
                    </a:cubicBezTo>
                    <a:cubicBezTo>
                      <a:pt x="136" y="596"/>
                      <a:pt x="150" y="592"/>
                      <a:pt x="157" y="593"/>
                    </a:cubicBezTo>
                    <a:cubicBezTo>
                      <a:pt x="164" y="594"/>
                      <a:pt x="165" y="630"/>
                      <a:pt x="165" y="630"/>
                    </a:cubicBezTo>
                    <a:cubicBezTo>
                      <a:pt x="165" y="630"/>
                      <a:pt x="176" y="631"/>
                      <a:pt x="179" y="632"/>
                    </a:cubicBezTo>
                    <a:cubicBezTo>
                      <a:pt x="182" y="633"/>
                      <a:pt x="182" y="648"/>
                      <a:pt x="182" y="648"/>
                    </a:cubicBezTo>
                    <a:cubicBezTo>
                      <a:pt x="199" y="654"/>
                      <a:pt x="199" y="654"/>
                      <a:pt x="199" y="654"/>
                    </a:cubicBezTo>
                    <a:cubicBezTo>
                      <a:pt x="208" y="668"/>
                      <a:pt x="208" y="668"/>
                      <a:pt x="208" y="668"/>
                    </a:cubicBezTo>
                    <a:cubicBezTo>
                      <a:pt x="208" y="668"/>
                      <a:pt x="220" y="670"/>
                      <a:pt x="228" y="667"/>
                    </a:cubicBezTo>
                    <a:cubicBezTo>
                      <a:pt x="236" y="664"/>
                      <a:pt x="233" y="654"/>
                      <a:pt x="232" y="653"/>
                    </a:cubicBezTo>
                    <a:cubicBezTo>
                      <a:pt x="232" y="634"/>
                      <a:pt x="234" y="625"/>
                      <a:pt x="247" y="625"/>
                    </a:cubicBezTo>
                    <a:cubicBezTo>
                      <a:pt x="260" y="625"/>
                      <a:pt x="272" y="650"/>
                      <a:pt x="272" y="650"/>
                    </a:cubicBezTo>
                    <a:cubicBezTo>
                      <a:pt x="282" y="633"/>
                      <a:pt x="282" y="633"/>
                      <a:pt x="282" y="633"/>
                    </a:cubicBezTo>
                    <a:cubicBezTo>
                      <a:pt x="304" y="633"/>
                      <a:pt x="304" y="633"/>
                      <a:pt x="304" y="633"/>
                    </a:cubicBezTo>
                    <a:cubicBezTo>
                      <a:pt x="310" y="639"/>
                      <a:pt x="310" y="639"/>
                      <a:pt x="310" y="639"/>
                    </a:cubicBezTo>
                    <a:cubicBezTo>
                      <a:pt x="310" y="639"/>
                      <a:pt x="327" y="636"/>
                      <a:pt x="335" y="635"/>
                    </a:cubicBezTo>
                    <a:cubicBezTo>
                      <a:pt x="343" y="634"/>
                      <a:pt x="341" y="622"/>
                      <a:pt x="345" y="621"/>
                    </a:cubicBezTo>
                    <a:cubicBezTo>
                      <a:pt x="349" y="620"/>
                      <a:pt x="349" y="631"/>
                      <a:pt x="349" y="631"/>
                    </a:cubicBezTo>
                    <a:cubicBezTo>
                      <a:pt x="526" y="628"/>
                      <a:pt x="526" y="628"/>
                      <a:pt x="526" y="628"/>
                    </a:cubicBezTo>
                    <a:cubicBezTo>
                      <a:pt x="531" y="601"/>
                      <a:pt x="531" y="601"/>
                      <a:pt x="531" y="601"/>
                    </a:cubicBezTo>
                    <a:cubicBezTo>
                      <a:pt x="531" y="601"/>
                      <a:pt x="537" y="597"/>
                      <a:pt x="536" y="590"/>
                    </a:cubicBezTo>
                    <a:cubicBezTo>
                      <a:pt x="535" y="583"/>
                      <a:pt x="522" y="577"/>
                      <a:pt x="522" y="577"/>
                    </a:cubicBezTo>
                    <a:cubicBezTo>
                      <a:pt x="491" y="118"/>
                      <a:pt x="491" y="118"/>
                      <a:pt x="491" y="118"/>
                    </a:cubicBezTo>
                    <a:cubicBezTo>
                      <a:pt x="572" y="121"/>
                      <a:pt x="572" y="121"/>
                      <a:pt x="572" y="121"/>
                    </a:cubicBezTo>
                    <a:cubicBezTo>
                      <a:pt x="399" y="0"/>
                      <a:pt x="399" y="0"/>
                      <a:pt x="399" y="0"/>
                    </a:cubicBezTo>
                    <a:cubicBezTo>
                      <a:pt x="397" y="34"/>
                      <a:pt x="397" y="34"/>
                      <a:pt x="397" y="34"/>
                    </a:cubicBezTo>
                    <a:cubicBezTo>
                      <a:pt x="392" y="38"/>
                      <a:pt x="392" y="38"/>
                      <a:pt x="392" y="38"/>
                    </a:cubicBezTo>
                    <a:cubicBezTo>
                      <a:pt x="391" y="63"/>
                      <a:pt x="391" y="63"/>
                      <a:pt x="391" y="63"/>
                    </a:cubicBezTo>
                    <a:cubicBezTo>
                      <a:pt x="243" y="64"/>
                      <a:pt x="243" y="64"/>
                      <a:pt x="243" y="64"/>
                    </a:cubicBezTo>
                    <a:cubicBezTo>
                      <a:pt x="243" y="74"/>
                      <a:pt x="243" y="74"/>
                      <a:pt x="243" y="74"/>
                    </a:cubicBezTo>
                    <a:cubicBezTo>
                      <a:pt x="238" y="77"/>
                      <a:pt x="238" y="77"/>
                      <a:pt x="238" y="77"/>
                    </a:cubicBezTo>
                    <a:cubicBezTo>
                      <a:pt x="238" y="77"/>
                      <a:pt x="237" y="201"/>
                      <a:pt x="235" y="207"/>
                    </a:cubicBezTo>
                    <a:cubicBezTo>
                      <a:pt x="233" y="213"/>
                      <a:pt x="208" y="212"/>
                      <a:pt x="208" y="212"/>
                    </a:cubicBezTo>
                    <a:cubicBezTo>
                      <a:pt x="208" y="212"/>
                      <a:pt x="200" y="213"/>
                      <a:pt x="189" y="223"/>
                    </a:cubicBezTo>
                    <a:cubicBezTo>
                      <a:pt x="178" y="233"/>
                      <a:pt x="187" y="248"/>
                      <a:pt x="187" y="248"/>
                    </a:cubicBezTo>
                    <a:cubicBezTo>
                      <a:pt x="186" y="317"/>
                      <a:pt x="186" y="317"/>
                      <a:pt x="186" y="317"/>
                    </a:cubicBezTo>
                    <a:cubicBezTo>
                      <a:pt x="0" y="319"/>
                      <a:pt x="0" y="319"/>
                      <a:pt x="0" y="319"/>
                    </a:cubicBezTo>
                    <a:cubicBezTo>
                      <a:pt x="0" y="319"/>
                      <a:pt x="0" y="319"/>
                      <a:pt x="0" y="319"/>
                    </a:cubicBezTo>
                    <a:cubicBezTo>
                      <a:pt x="0" y="326"/>
                      <a:pt x="0" y="332"/>
                      <a:pt x="0" y="33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3" name="Freeform 304"/>
              <p:cNvSpPr>
                <a:spLocks/>
              </p:cNvSpPr>
              <p:nvPr/>
            </p:nvSpPr>
            <p:spPr bwMode="gray">
              <a:xfrm>
                <a:off x="-7080" y="-11896"/>
                <a:ext cx="902" cy="709"/>
              </a:xfrm>
              <a:custGeom>
                <a:avLst/>
                <a:gdLst>
                  <a:gd name="T0" fmla="*/ 3 w 382"/>
                  <a:gd name="T1" fmla="*/ 246 h 300"/>
                  <a:gd name="T2" fmla="*/ 19 w 382"/>
                  <a:gd name="T3" fmla="*/ 256 h 300"/>
                  <a:gd name="T4" fmla="*/ 59 w 382"/>
                  <a:gd name="T5" fmla="*/ 293 h 300"/>
                  <a:gd name="T6" fmla="*/ 124 w 382"/>
                  <a:gd name="T7" fmla="*/ 300 h 300"/>
                  <a:gd name="T8" fmla="*/ 132 w 382"/>
                  <a:gd name="T9" fmla="*/ 299 h 300"/>
                  <a:gd name="T10" fmla="*/ 130 w 382"/>
                  <a:gd name="T11" fmla="*/ 245 h 300"/>
                  <a:gd name="T12" fmla="*/ 132 w 382"/>
                  <a:gd name="T13" fmla="*/ 219 h 300"/>
                  <a:gd name="T14" fmla="*/ 192 w 382"/>
                  <a:gd name="T15" fmla="*/ 219 h 300"/>
                  <a:gd name="T16" fmla="*/ 215 w 382"/>
                  <a:gd name="T17" fmla="*/ 219 h 300"/>
                  <a:gd name="T18" fmla="*/ 251 w 382"/>
                  <a:gd name="T19" fmla="*/ 212 h 300"/>
                  <a:gd name="T20" fmla="*/ 276 w 382"/>
                  <a:gd name="T21" fmla="*/ 215 h 300"/>
                  <a:gd name="T22" fmla="*/ 305 w 382"/>
                  <a:gd name="T23" fmla="*/ 221 h 300"/>
                  <a:gd name="T24" fmla="*/ 318 w 382"/>
                  <a:gd name="T25" fmla="*/ 214 h 300"/>
                  <a:gd name="T26" fmla="*/ 357 w 382"/>
                  <a:gd name="T27" fmla="*/ 197 h 300"/>
                  <a:gd name="T28" fmla="*/ 373 w 382"/>
                  <a:gd name="T29" fmla="*/ 183 h 300"/>
                  <a:gd name="T30" fmla="*/ 382 w 382"/>
                  <a:gd name="T31" fmla="*/ 170 h 300"/>
                  <a:gd name="T32" fmla="*/ 360 w 382"/>
                  <a:gd name="T33" fmla="*/ 145 h 300"/>
                  <a:gd name="T34" fmla="*/ 364 w 382"/>
                  <a:gd name="T35" fmla="*/ 126 h 300"/>
                  <a:gd name="T36" fmla="*/ 310 w 382"/>
                  <a:gd name="T37" fmla="*/ 104 h 300"/>
                  <a:gd name="T38" fmla="*/ 312 w 382"/>
                  <a:gd name="T39" fmla="*/ 87 h 300"/>
                  <a:gd name="T40" fmla="*/ 289 w 382"/>
                  <a:gd name="T41" fmla="*/ 72 h 300"/>
                  <a:gd name="T42" fmla="*/ 277 w 382"/>
                  <a:gd name="T43" fmla="*/ 32 h 300"/>
                  <a:gd name="T44" fmla="*/ 260 w 382"/>
                  <a:gd name="T45" fmla="*/ 2 h 300"/>
                  <a:gd name="T46" fmla="*/ 215 w 382"/>
                  <a:gd name="T47" fmla="*/ 12 h 300"/>
                  <a:gd name="T48" fmla="*/ 190 w 382"/>
                  <a:gd name="T49" fmla="*/ 28 h 300"/>
                  <a:gd name="T50" fmla="*/ 169 w 382"/>
                  <a:gd name="T51" fmla="*/ 50 h 300"/>
                  <a:gd name="T52" fmla="*/ 125 w 382"/>
                  <a:gd name="T53" fmla="*/ 72 h 300"/>
                  <a:gd name="T54" fmla="*/ 112 w 382"/>
                  <a:gd name="T55" fmla="*/ 96 h 300"/>
                  <a:gd name="T56" fmla="*/ 76 w 382"/>
                  <a:gd name="T57" fmla="*/ 82 h 300"/>
                  <a:gd name="T58" fmla="*/ 69 w 382"/>
                  <a:gd name="T59" fmla="*/ 121 h 300"/>
                  <a:gd name="T60" fmla="*/ 57 w 382"/>
                  <a:gd name="T61" fmla="*/ 145 h 300"/>
                  <a:gd name="T62" fmla="*/ 48 w 382"/>
                  <a:gd name="T63" fmla="*/ 161 h 300"/>
                  <a:gd name="T64" fmla="*/ 8 w 382"/>
                  <a:gd name="T65" fmla="*/ 173 h 300"/>
                  <a:gd name="T66" fmla="*/ 15 w 382"/>
                  <a:gd name="T67" fmla="*/ 20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00">
                    <a:moveTo>
                      <a:pt x="0" y="209"/>
                    </a:moveTo>
                    <a:cubicBezTo>
                      <a:pt x="3" y="246"/>
                      <a:pt x="3" y="246"/>
                      <a:pt x="3" y="246"/>
                    </a:cubicBezTo>
                    <a:cubicBezTo>
                      <a:pt x="6" y="260"/>
                      <a:pt x="6" y="260"/>
                      <a:pt x="6" y="260"/>
                    </a:cubicBezTo>
                    <a:cubicBezTo>
                      <a:pt x="19" y="256"/>
                      <a:pt x="19" y="256"/>
                      <a:pt x="19" y="256"/>
                    </a:cubicBezTo>
                    <a:cubicBezTo>
                      <a:pt x="19" y="256"/>
                      <a:pt x="29" y="287"/>
                      <a:pt x="39" y="288"/>
                    </a:cubicBezTo>
                    <a:cubicBezTo>
                      <a:pt x="49" y="289"/>
                      <a:pt x="59" y="293"/>
                      <a:pt x="59" y="293"/>
                    </a:cubicBezTo>
                    <a:cubicBezTo>
                      <a:pt x="59" y="293"/>
                      <a:pt x="70" y="271"/>
                      <a:pt x="100" y="275"/>
                    </a:cubicBezTo>
                    <a:cubicBezTo>
                      <a:pt x="130" y="279"/>
                      <a:pt x="124" y="300"/>
                      <a:pt x="124" y="300"/>
                    </a:cubicBezTo>
                    <a:cubicBezTo>
                      <a:pt x="136" y="298"/>
                      <a:pt x="136" y="298"/>
                      <a:pt x="136" y="298"/>
                    </a:cubicBezTo>
                    <a:cubicBezTo>
                      <a:pt x="132" y="299"/>
                      <a:pt x="132" y="299"/>
                      <a:pt x="132" y="299"/>
                    </a:cubicBezTo>
                    <a:cubicBezTo>
                      <a:pt x="131" y="263"/>
                      <a:pt x="131" y="263"/>
                      <a:pt x="131" y="263"/>
                    </a:cubicBezTo>
                    <a:cubicBezTo>
                      <a:pt x="130" y="245"/>
                      <a:pt x="130" y="245"/>
                      <a:pt x="130" y="245"/>
                    </a:cubicBezTo>
                    <a:cubicBezTo>
                      <a:pt x="130" y="245"/>
                      <a:pt x="124" y="244"/>
                      <a:pt x="124" y="236"/>
                    </a:cubicBezTo>
                    <a:cubicBezTo>
                      <a:pt x="124" y="228"/>
                      <a:pt x="132" y="219"/>
                      <a:pt x="132" y="219"/>
                    </a:cubicBezTo>
                    <a:cubicBezTo>
                      <a:pt x="187" y="222"/>
                      <a:pt x="187" y="222"/>
                      <a:pt x="187" y="222"/>
                    </a:cubicBezTo>
                    <a:cubicBezTo>
                      <a:pt x="192" y="219"/>
                      <a:pt x="192" y="219"/>
                      <a:pt x="192" y="219"/>
                    </a:cubicBezTo>
                    <a:cubicBezTo>
                      <a:pt x="204" y="222"/>
                      <a:pt x="204" y="222"/>
                      <a:pt x="204" y="222"/>
                    </a:cubicBezTo>
                    <a:cubicBezTo>
                      <a:pt x="215" y="219"/>
                      <a:pt x="215" y="219"/>
                      <a:pt x="215" y="219"/>
                    </a:cubicBezTo>
                    <a:cubicBezTo>
                      <a:pt x="235" y="222"/>
                      <a:pt x="235" y="222"/>
                      <a:pt x="235" y="222"/>
                    </a:cubicBezTo>
                    <a:cubicBezTo>
                      <a:pt x="251" y="212"/>
                      <a:pt x="251" y="212"/>
                      <a:pt x="251" y="212"/>
                    </a:cubicBezTo>
                    <a:cubicBezTo>
                      <a:pt x="265" y="216"/>
                      <a:pt x="265" y="216"/>
                      <a:pt x="265" y="216"/>
                    </a:cubicBezTo>
                    <a:cubicBezTo>
                      <a:pt x="276" y="215"/>
                      <a:pt x="276" y="215"/>
                      <a:pt x="276" y="215"/>
                    </a:cubicBezTo>
                    <a:cubicBezTo>
                      <a:pt x="291" y="222"/>
                      <a:pt x="291" y="222"/>
                      <a:pt x="291" y="222"/>
                    </a:cubicBezTo>
                    <a:cubicBezTo>
                      <a:pt x="305" y="221"/>
                      <a:pt x="305" y="221"/>
                      <a:pt x="305" y="221"/>
                    </a:cubicBezTo>
                    <a:cubicBezTo>
                      <a:pt x="310" y="214"/>
                      <a:pt x="310" y="214"/>
                      <a:pt x="310" y="214"/>
                    </a:cubicBezTo>
                    <a:cubicBezTo>
                      <a:pt x="318" y="214"/>
                      <a:pt x="318" y="214"/>
                      <a:pt x="318" y="214"/>
                    </a:cubicBezTo>
                    <a:cubicBezTo>
                      <a:pt x="318" y="214"/>
                      <a:pt x="320" y="200"/>
                      <a:pt x="331" y="195"/>
                    </a:cubicBezTo>
                    <a:cubicBezTo>
                      <a:pt x="331" y="196"/>
                      <a:pt x="357" y="197"/>
                      <a:pt x="357" y="197"/>
                    </a:cubicBezTo>
                    <a:cubicBezTo>
                      <a:pt x="357" y="197"/>
                      <a:pt x="358" y="190"/>
                      <a:pt x="362" y="187"/>
                    </a:cubicBezTo>
                    <a:cubicBezTo>
                      <a:pt x="366" y="184"/>
                      <a:pt x="373" y="183"/>
                      <a:pt x="373" y="183"/>
                    </a:cubicBezTo>
                    <a:cubicBezTo>
                      <a:pt x="376" y="172"/>
                      <a:pt x="376" y="172"/>
                      <a:pt x="376" y="172"/>
                    </a:cubicBezTo>
                    <a:cubicBezTo>
                      <a:pt x="382" y="170"/>
                      <a:pt x="382" y="170"/>
                      <a:pt x="382" y="170"/>
                    </a:cubicBezTo>
                    <a:cubicBezTo>
                      <a:pt x="375" y="167"/>
                      <a:pt x="375" y="167"/>
                      <a:pt x="375" y="167"/>
                    </a:cubicBezTo>
                    <a:cubicBezTo>
                      <a:pt x="360" y="145"/>
                      <a:pt x="360" y="145"/>
                      <a:pt x="360" y="145"/>
                    </a:cubicBezTo>
                    <a:cubicBezTo>
                      <a:pt x="375" y="140"/>
                      <a:pt x="375" y="140"/>
                      <a:pt x="375" y="140"/>
                    </a:cubicBezTo>
                    <a:cubicBezTo>
                      <a:pt x="375" y="140"/>
                      <a:pt x="373" y="130"/>
                      <a:pt x="364" y="126"/>
                    </a:cubicBezTo>
                    <a:cubicBezTo>
                      <a:pt x="355" y="122"/>
                      <a:pt x="356" y="131"/>
                      <a:pt x="344" y="131"/>
                    </a:cubicBezTo>
                    <a:cubicBezTo>
                      <a:pt x="332" y="131"/>
                      <a:pt x="313" y="109"/>
                      <a:pt x="310" y="104"/>
                    </a:cubicBezTo>
                    <a:cubicBezTo>
                      <a:pt x="307" y="99"/>
                      <a:pt x="322" y="88"/>
                      <a:pt x="322" y="88"/>
                    </a:cubicBezTo>
                    <a:cubicBezTo>
                      <a:pt x="312" y="87"/>
                      <a:pt x="312" y="87"/>
                      <a:pt x="312" y="87"/>
                    </a:cubicBezTo>
                    <a:cubicBezTo>
                      <a:pt x="311" y="78"/>
                      <a:pt x="311" y="78"/>
                      <a:pt x="311" y="78"/>
                    </a:cubicBezTo>
                    <a:cubicBezTo>
                      <a:pt x="311" y="78"/>
                      <a:pt x="299" y="79"/>
                      <a:pt x="289" y="72"/>
                    </a:cubicBezTo>
                    <a:cubicBezTo>
                      <a:pt x="279" y="65"/>
                      <a:pt x="280" y="41"/>
                      <a:pt x="280" y="41"/>
                    </a:cubicBezTo>
                    <a:cubicBezTo>
                      <a:pt x="277" y="32"/>
                      <a:pt x="277" y="32"/>
                      <a:pt x="277" y="32"/>
                    </a:cubicBezTo>
                    <a:cubicBezTo>
                      <a:pt x="276" y="9"/>
                      <a:pt x="276" y="9"/>
                      <a:pt x="276" y="9"/>
                    </a:cubicBezTo>
                    <a:cubicBezTo>
                      <a:pt x="260" y="2"/>
                      <a:pt x="260" y="2"/>
                      <a:pt x="260" y="2"/>
                    </a:cubicBezTo>
                    <a:cubicBezTo>
                      <a:pt x="227" y="0"/>
                      <a:pt x="227" y="0"/>
                      <a:pt x="227" y="0"/>
                    </a:cubicBezTo>
                    <a:cubicBezTo>
                      <a:pt x="227" y="0"/>
                      <a:pt x="225" y="8"/>
                      <a:pt x="215" y="12"/>
                    </a:cubicBezTo>
                    <a:cubicBezTo>
                      <a:pt x="205" y="16"/>
                      <a:pt x="201" y="14"/>
                      <a:pt x="201" y="14"/>
                    </a:cubicBezTo>
                    <a:cubicBezTo>
                      <a:pt x="190" y="28"/>
                      <a:pt x="190" y="28"/>
                      <a:pt x="190" y="28"/>
                    </a:cubicBezTo>
                    <a:cubicBezTo>
                      <a:pt x="173" y="28"/>
                      <a:pt x="173" y="28"/>
                      <a:pt x="173" y="28"/>
                    </a:cubicBezTo>
                    <a:cubicBezTo>
                      <a:pt x="173" y="28"/>
                      <a:pt x="172" y="49"/>
                      <a:pt x="169" y="50"/>
                    </a:cubicBezTo>
                    <a:cubicBezTo>
                      <a:pt x="166" y="51"/>
                      <a:pt x="154" y="39"/>
                      <a:pt x="148" y="41"/>
                    </a:cubicBezTo>
                    <a:cubicBezTo>
                      <a:pt x="142" y="43"/>
                      <a:pt x="125" y="72"/>
                      <a:pt x="125" y="72"/>
                    </a:cubicBezTo>
                    <a:cubicBezTo>
                      <a:pt x="112" y="72"/>
                      <a:pt x="112" y="72"/>
                      <a:pt x="112" y="72"/>
                    </a:cubicBezTo>
                    <a:cubicBezTo>
                      <a:pt x="112" y="96"/>
                      <a:pt x="112" y="96"/>
                      <a:pt x="112" y="96"/>
                    </a:cubicBezTo>
                    <a:cubicBezTo>
                      <a:pt x="97" y="101"/>
                      <a:pt x="97" y="101"/>
                      <a:pt x="97" y="101"/>
                    </a:cubicBezTo>
                    <a:cubicBezTo>
                      <a:pt x="76" y="82"/>
                      <a:pt x="76" y="82"/>
                      <a:pt x="76" y="82"/>
                    </a:cubicBezTo>
                    <a:cubicBezTo>
                      <a:pt x="63" y="102"/>
                      <a:pt x="63" y="102"/>
                      <a:pt x="63" y="102"/>
                    </a:cubicBezTo>
                    <a:cubicBezTo>
                      <a:pt x="63" y="102"/>
                      <a:pt x="71" y="116"/>
                      <a:pt x="69" y="121"/>
                    </a:cubicBezTo>
                    <a:cubicBezTo>
                      <a:pt x="67" y="126"/>
                      <a:pt x="55" y="124"/>
                      <a:pt x="55" y="124"/>
                    </a:cubicBezTo>
                    <a:cubicBezTo>
                      <a:pt x="55" y="124"/>
                      <a:pt x="60" y="141"/>
                      <a:pt x="57" y="145"/>
                    </a:cubicBezTo>
                    <a:cubicBezTo>
                      <a:pt x="54" y="149"/>
                      <a:pt x="47" y="150"/>
                      <a:pt x="47" y="150"/>
                    </a:cubicBezTo>
                    <a:cubicBezTo>
                      <a:pt x="47" y="150"/>
                      <a:pt x="60" y="160"/>
                      <a:pt x="48" y="161"/>
                    </a:cubicBezTo>
                    <a:cubicBezTo>
                      <a:pt x="36" y="162"/>
                      <a:pt x="21" y="165"/>
                      <a:pt x="21" y="165"/>
                    </a:cubicBezTo>
                    <a:cubicBezTo>
                      <a:pt x="8" y="173"/>
                      <a:pt x="8" y="173"/>
                      <a:pt x="8" y="173"/>
                    </a:cubicBezTo>
                    <a:cubicBezTo>
                      <a:pt x="23" y="194"/>
                      <a:pt x="23" y="194"/>
                      <a:pt x="23" y="194"/>
                    </a:cubicBezTo>
                    <a:cubicBezTo>
                      <a:pt x="15" y="209"/>
                      <a:pt x="15" y="209"/>
                      <a:pt x="15" y="209"/>
                    </a:cubicBezTo>
                    <a:lnTo>
                      <a:pt x="0" y="20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4" name="Freeform 305"/>
              <p:cNvSpPr>
                <a:spLocks/>
              </p:cNvSpPr>
              <p:nvPr/>
            </p:nvSpPr>
            <p:spPr bwMode="gray">
              <a:xfrm>
                <a:off x="-7427" y="-11343"/>
                <a:ext cx="687" cy="811"/>
              </a:xfrm>
              <a:custGeom>
                <a:avLst/>
                <a:gdLst>
                  <a:gd name="T0" fmla="*/ 266 w 291"/>
                  <a:gd name="T1" fmla="*/ 269 h 343"/>
                  <a:gd name="T2" fmla="*/ 253 w 291"/>
                  <a:gd name="T3" fmla="*/ 219 h 343"/>
                  <a:gd name="T4" fmla="*/ 273 w 291"/>
                  <a:gd name="T5" fmla="*/ 187 h 343"/>
                  <a:gd name="T6" fmla="*/ 274 w 291"/>
                  <a:gd name="T7" fmla="*/ 157 h 343"/>
                  <a:gd name="T8" fmla="*/ 291 w 291"/>
                  <a:gd name="T9" fmla="*/ 130 h 343"/>
                  <a:gd name="T10" fmla="*/ 279 w 291"/>
                  <a:gd name="T11" fmla="*/ 84 h 343"/>
                  <a:gd name="T12" fmla="*/ 287 w 291"/>
                  <a:gd name="T13" fmla="*/ 83 h 343"/>
                  <a:gd name="T14" fmla="*/ 283 w 291"/>
                  <a:gd name="T15" fmla="*/ 64 h 343"/>
                  <a:gd name="T16" fmla="*/ 271 w 291"/>
                  <a:gd name="T17" fmla="*/ 66 h 343"/>
                  <a:gd name="T18" fmla="*/ 247 w 291"/>
                  <a:gd name="T19" fmla="*/ 41 h 343"/>
                  <a:gd name="T20" fmla="*/ 206 w 291"/>
                  <a:gd name="T21" fmla="*/ 59 h 343"/>
                  <a:gd name="T22" fmla="*/ 186 w 291"/>
                  <a:gd name="T23" fmla="*/ 54 h 343"/>
                  <a:gd name="T24" fmla="*/ 166 w 291"/>
                  <a:gd name="T25" fmla="*/ 22 h 343"/>
                  <a:gd name="T26" fmla="*/ 153 w 291"/>
                  <a:gd name="T27" fmla="*/ 26 h 343"/>
                  <a:gd name="T28" fmla="*/ 150 w 291"/>
                  <a:gd name="T29" fmla="*/ 12 h 343"/>
                  <a:gd name="T30" fmla="*/ 131 w 291"/>
                  <a:gd name="T31" fmla="*/ 26 h 343"/>
                  <a:gd name="T32" fmla="*/ 116 w 291"/>
                  <a:gd name="T33" fmla="*/ 24 h 343"/>
                  <a:gd name="T34" fmla="*/ 116 w 291"/>
                  <a:gd name="T35" fmla="*/ 0 h 343"/>
                  <a:gd name="T36" fmla="*/ 108 w 291"/>
                  <a:gd name="T37" fmla="*/ 13 h 343"/>
                  <a:gd name="T38" fmla="*/ 99 w 291"/>
                  <a:gd name="T39" fmla="*/ 1 h 343"/>
                  <a:gd name="T40" fmla="*/ 95 w 291"/>
                  <a:gd name="T41" fmla="*/ 19 h 343"/>
                  <a:gd name="T42" fmla="*/ 85 w 291"/>
                  <a:gd name="T43" fmla="*/ 19 h 343"/>
                  <a:gd name="T44" fmla="*/ 81 w 291"/>
                  <a:gd name="T45" fmla="*/ 31 h 343"/>
                  <a:gd name="T46" fmla="*/ 55 w 291"/>
                  <a:gd name="T47" fmla="*/ 15 h 343"/>
                  <a:gd name="T48" fmla="*/ 42 w 291"/>
                  <a:gd name="T49" fmla="*/ 30 h 343"/>
                  <a:gd name="T50" fmla="*/ 36 w 291"/>
                  <a:gd name="T51" fmla="*/ 27 h 343"/>
                  <a:gd name="T52" fmla="*/ 23 w 291"/>
                  <a:gd name="T53" fmla="*/ 41 h 343"/>
                  <a:gd name="T54" fmla="*/ 28 w 291"/>
                  <a:gd name="T55" fmla="*/ 68 h 343"/>
                  <a:gd name="T56" fmla="*/ 40 w 291"/>
                  <a:gd name="T57" fmla="*/ 69 h 343"/>
                  <a:gd name="T58" fmla="*/ 33 w 291"/>
                  <a:gd name="T59" fmla="*/ 82 h 343"/>
                  <a:gd name="T60" fmla="*/ 43 w 291"/>
                  <a:gd name="T61" fmla="*/ 86 h 343"/>
                  <a:gd name="T62" fmla="*/ 34 w 291"/>
                  <a:gd name="T63" fmla="*/ 103 h 343"/>
                  <a:gd name="T64" fmla="*/ 50 w 291"/>
                  <a:gd name="T65" fmla="*/ 113 h 343"/>
                  <a:gd name="T66" fmla="*/ 49 w 291"/>
                  <a:gd name="T67" fmla="*/ 126 h 343"/>
                  <a:gd name="T68" fmla="*/ 19 w 291"/>
                  <a:gd name="T69" fmla="*/ 122 h 343"/>
                  <a:gd name="T70" fmla="*/ 37 w 291"/>
                  <a:gd name="T71" fmla="*/ 145 h 343"/>
                  <a:gd name="T72" fmla="*/ 25 w 291"/>
                  <a:gd name="T73" fmla="*/ 148 h 343"/>
                  <a:gd name="T74" fmla="*/ 25 w 291"/>
                  <a:gd name="T75" fmla="*/ 169 h 343"/>
                  <a:gd name="T76" fmla="*/ 2 w 291"/>
                  <a:gd name="T77" fmla="*/ 162 h 343"/>
                  <a:gd name="T78" fmla="*/ 15 w 291"/>
                  <a:gd name="T79" fmla="*/ 196 h 343"/>
                  <a:gd name="T80" fmla="*/ 1 w 291"/>
                  <a:gd name="T81" fmla="*/ 228 h 343"/>
                  <a:gd name="T82" fmla="*/ 14 w 291"/>
                  <a:gd name="T83" fmla="*/ 230 h 343"/>
                  <a:gd name="T84" fmla="*/ 14 w 291"/>
                  <a:gd name="T85" fmla="*/ 240 h 343"/>
                  <a:gd name="T86" fmla="*/ 38 w 291"/>
                  <a:gd name="T87" fmla="*/ 236 h 343"/>
                  <a:gd name="T88" fmla="*/ 39 w 291"/>
                  <a:gd name="T89" fmla="*/ 253 h 343"/>
                  <a:gd name="T90" fmla="*/ 60 w 291"/>
                  <a:gd name="T91" fmla="*/ 282 h 343"/>
                  <a:gd name="T92" fmla="*/ 50 w 291"/>
                  <a:gd name="T93" fmla="*/ 316 h 343"/>
                  <a:gd name="T94" fmla="*/ 51 w 291"/>
                  <a:gd name="T95" fmla="*/ 343 h 343"/>
                  <a:gd name="T96" fmla="*/ 66 w 291"/>
                  <a:gd name="T97" fmla="*/ 331 h 343"/>
                  <a:gd name="T98" fmla="*/ 75 w 291"/>
                  <a:gd name="T99" fmla="*/ 331 h 343"/>
                  <a:gd name="T100" fmla="*/ 85 w 291"/>
                  <a:gd name="T101" fmla="*/ 323 h 343"/>
                  <a:gd name="T102" fmla="*/ 151 w 291"/>
                  <a:gd name="T103" fmla="*/ 300 h 343"/>
                  <a:gd name="T104" fmla="*/ 178 w 291"/>
                  <a:gd name="T105" fmla="*/ 296 h 343"/>
                  <a:gd name="T106" fmla="*/ 218 w 291"/>
                  <a:gd name="T107" fmla="*/ 290 h 343"/>
                  <a:gd name="T108" fmla="*/ 236 w 291"/>
                  <a:gd name="T109" fmla="*/ 299 h 343"/>
                  <a:gd name="T110" fmla="*/ 256 w 291"/>
                  <a:gd name="T111" fmla="*/ 289 h 343"/>
                  <a:gd name="T112" fmla="*/ 273 w 291"/>
                  <a:gd name="T113" fmla="*/ 306 h 343"/>
                  <a:gd name="T114" fmla="*/ 285 w 291"/>
                  <a:gd name="T115" fmla="*/ 310 h 343"/>
                  <a:gd name="T116" fmla="*/ 284 w 291"/>
                  <a:gd name="T117" fmla="*/ 275 h 343"/>
                  <a:gd name="T118" fmla="*/ 266 w 291"/>
                  <a:gd name="T119" fmla="*/ 26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343">
                    <a:moveTo>
                      <a:pt x="266" y="269"/>
                    </a:moveTo>
                    <a:cubicBezTo>
                      <a:pt x="266" y="269"/>
                      <a:pt x="253" y="233"/>
                      <a:pt x="253" y="219"/>
                    </a:cubicBezTo>
                    <a:cubicBezTo>
                      <a:pt x="253" y="205"/>
                      <a:pt x="273" y="187"/>
                      <a:pt x="273" y="187"/>
                    </a:cubicBezTo>
                    <a:cubicBezTo>
                      <a:pt x="273" y="187"/>
                      <a:pt x="274" y="165"/>
                      <a:pt x="274" y="157"/>
                    </a:cubicBezTo>
                    <a:cubicBezTo>
                      <a:pt x="274" y="149"/>
                      <a:pt x="291" y="142"/>
                      <a:pt x="291" y="130"/>
                    </a:cubicBezTo>
                    <a:cubicBezTo>
                      <a:pt x="291" y="118"/>
                      <a:pt x="279" y="84"/>
                      <a:pt x="279" y="84"/>
                    </a:cubicBezTo>
                    <a:cubicBezTo>
                      <a:pt x="287" y="83"/>
                      <a:pt x="287" y="83"/>
                      <a:pt x="287" y="83"/>
                    </a:cubicBezTo>
                    <a:cubicBezTo>
                      <a:pt x="283" y="64"/>
                      <a:pt x="283" y="64"/>
                      <a:pt x="283" y="64"/>
                    </a:cubicBezTo>
                    <a:cubicBezTo>
                      <a:pt x="271" y="66"/>
                      <a:pt x="271" y="66"/>
                      <a:pt x="271" y="66"/>
                    </a:cubicBezTo>
                    <a:cubicBezTo>
                      <a:pt x="271" y="66"/>
                      <a:pt x="277" y="45"/>
                      <a:pt x="247" y="41"/>
                    </a:cubicBezTo>
                    <a:cubicBezTo>
                      <a:pt x="217" y="37"/>
                      <a:pt x="206" y="59"/>
                      <a:pt x="206" y="59"/>
                    </a:cubicBezTo>
                    <a:cubicBezTo>
                      <a:pt x="206" y="59"/>
                      <a:pt x="196" y="55"/>
                      <a:pt x="186" y="54"/>
                    </a:cubicBezTo>
                    <a:cubicBezTo>
                      <a:pt x="176" y="53"/>
                      <a:pt x="166" y="22"/>
                      <a:pt x="166" y="22"/>
                    </a:cubicBezTo>
                    <a:cubicBezTo>
                      <a:pt x="153" y="26"/>
                      <a:pt x="153" y="26"/>
                      <a:pt x="153" y="26"/>
                    </a:cubicBezTo>
                    <a:cubicBezTo>
                      <a:pt x="150" y="12"/>
                      <a:pt x="150" y="12"/>
                      <a:pt x="150" y="12"/>
                    </a:cubicBezTo>
                    <a:cubicBezTo>
                      <a:pt x="135" y="12"/>
                      <a:pt x="131" y="26"/>
                      <a:pt x="131" y="26"/>
                    </a:cubicBezTo>
                    <a:cubicBezTo>
                      <a:pt x="116" y="24"/>
                      <a:pt x="116" y="24"/>
                      <a:pt x="116" y="24"/>
                    </a:cubicBezTo>
                    <a:cubicBezTo>
                      <a:pt x="116" y="0"/>
                      <a:pt x="116" y="0"/>
                      <a:pt x="116" y="0"/>
                    </a:cubicBezTo>
                    <a:cubicBezTo>
                      <a:pt x="108" y="13"/>
                      <a:pt x="108" y="13"/>
                      <a:pt x="108" y="13"/>
                    </a:cubicBezTo>
                    <a:cubicBezTo>
                      <a:pt x="99" y="1"/>
                      <a:pt x="99" y="1"/>
                      <a:pt x="99" y="1"/>
                    </a:cubicBezTo>
                    <a:cubicBezTo>
                      <a:pt x="95" y="19"/>
                      <a:pt x="95" y="19"/>
                      <a:pt x="95" y="19"/>
                    </a:cubicBezTo>
                    <a:cubicBezTo>
                      <a:pt x="85" y="19"/>
                      <a:pt x="85" y="19"/>
                      <a:pt x="85" y="19"/>
                    </a:cubicBezTo>
                    <a:cubicBezTo>
                      <a:pt x="81" y="31"/>
                      <a:pt x="81" y="31"/>
                      <a:pt x="81" y="31"/>
                    </a:cubicBezTo>
                    <a:cubicBezTo>
                      <a:pt x="81" y="31"/>
                      <a:pt x="71" y="17"/>
                      <a:pt x="55" y="15"/>
                    </a:cubicBezTo>
                    <a:cubicBezTo>
                      <a:pt x="39" y="13"/>
                      <a:pt x="42" y="30"/>
                      <a:pt x="42" y="30"/>
                    </a:cubicBezTo>
                    <a:cubicBezTo>
                      <a:pt x="36" y="27"/>
                      <a:pt x="36" y="27"/>
                      <a:pt x="36" y="27"/>
                    </a:cubicBezTo>
                    <a:cubicBezTo>
                      <a:pt x="23" y="41"/>
                      <a:pt x="23" y="41"/>
                      <a:pt x="23" y="41"/>
                    </a:cubicBezTo>
                    <a:cubicBezTo>
                      <a:pt x="28" y="68"/>
                      <a:pt x="28" y="68"/>
                      <a:pt x="28" y="68"/>
                    </a:cubicBezTo>
                    <a:cubicBezTo>
                      <a:pt x="40" y="69"/>
                      <a:pt x="40" y="69"/>
                      <a:pt x="40" y="69"/>
                    </a:cubicBezTo>
                    <a:cubicBezTo>
                      <a:pt x="33" y="82"/>
                      <a:pt x="33" y="82"/>
                      <a:pt x="33" y="82"/>
                    </a:cubicBezTo>
                    <a:cubicBezTo>
                      <a:pt x="43" y="86"/>
                      <a:pt x="43" y="86"/>
                      <a:pt x="43" y="86"/>
                    </a:cubicBezTo>
                    <a:cubicBezTo>
                      <a:pt x="43" y="86"/>
                      <a:pt x="33" y="95"/>
                      <a:pt x="34" y="103"/>
                    </a:cubicBezTo>
                    <a:cubicBezTo>
                      <a:pt x="35" y="111"/>
                      <a:pt x="50" y="106"/>
                      <a:pt x="50" y="113"/>
                    </a:cubicBezTo>
                    <a:cubicBezTo>
                      <a:pt x="50" y="120"/>
                      <a:pt x="49" y="126"/>
                      <a:pt x="49" y="126"/>
                    </a:cubicBezTo>
                    <a:cubicBezTo>
                      <a:pt x="49" y="126"/>
                      <a:pt x="19" y="112"/>
                      <a:pt x="19" y="122"/>
                    </a:cubicBezTo>
                    <a:cubicBezTo>
                      <a:pt x="19" y="132"/>
                      <a:pt x="37" y="145"/>
                      <a:pt x="37" y="145"/>
                    </a:cubicBezTo>
                    <a:cubicBezTo>
                      <a:pt x="25" y="148"/>
                      <a:pt x="25" y="148"/>
                      <a:pt x="25" y="148"/>
                    </a:cubicBezTo>
                    <a:cubicBezTo>
                      <a:pt x="25" y="148"/>
                      <a:pt x="32" y="166"/>
                      <a:pt x="25" y="169"/>
                    </a:cubicBezTo>
                    <a:cubicBezTo>
                      <a:pt x="19" y="171"/>
                      <a:pt x="9" y="164"/>
                      <a:pt x="2" y="162"/>
                    </a:cubicBezTo>
                    <a:cubicBezTo>
                      <a:pt x="7" y="172"/>
                      <a:pt x="15" y="186"/>
                      <a:pt x="15" y="196"/>
                    </a:cubicBezTo>
                    <a:cubicBezTo>
                      <a:pt x="15" y="211"/>
                      <a:pt x="0" y="225"/>
                      <a:pt x="1" y="228"/>
                    </a:cubicBezTo>
                    <a:cubicBezTo>
                      <a:pt x="2" y="231"/>
                      <a:pt x="14" y="230"/>
                      <a:pt x="14" y="230"/>
                    </a:cubicBezTo>
                    <a:cubicBezTo>
                      <a:pt x="14" y="240"/>
                      <a:pt x="14" y="240"/>
                      <a:pt x="14" y="240"/>
                    </a:cubicBezTo>
                    <a:cubicBezTo>
                      <a:pt x="38" y="236"/>
                      <a:pt x="38" y="236"/>
                      <a:pt x="38" y="236"/>
                    </a:cubicBezTo>
                    <a:cubicBezTo>
                      <a:pt x="39" y="253"/>
                      <a:pt x="39" y="253"/>
                      <a:pt x="39" y="253"/>
                    </a:cubicBezTo>
                    <a:cubicBezTo>
                      <a:pt x="39" y="253"/>
                      <a:pt x="60" y="269"/>
                      <a:pt x="60" y="282"/>
                    </a:cubicBezTo>
                    <a:cubicBezTo>
                      <a:pt x="60" y="295"/>
                      <a:pt x="50" y="316"/>
                      <a:pt x="50" y="316"/>
                    </a:cubicBezTo>
                    <a:cubicBezTo>
                      <a:pt x="51" y="343"/>
                      <a:pt x="51" y="343"/>
                      <a:pt x="51" y="343"/>
                    </a:cubicBezTo>
                    <a:cubicBezTo>
                      <a:pt x="63" y="341"/>
                      <a:pt x="66" y="331"/>
                      <a:pt x="66" y="331"/>
                    </a:cubicBezTo>
                    <a:cubicBezTo>
                      <a:pt x="75" y="331"/>
                      <a:pt x="75" y="331"/>
                      <a:pt x="75" y="331"/>
                    </a:cubicBezTo>
                    <a:cubicBezTo>
                      <a:pt x="85" y="323"/>
                      <a:pt x="85" y="323"/>
                      <a:pt x="85" y="323"/>
                    </a:cubicBezTo>
                    <a:cubicBezTo>
                      <a:pt x="85" y="323"/>
                      <a:pt x="131" y="298"/>
                      <a:pt x="151" y="300"/>
                    </a:cubicBezTo>
                    <a:cubicBezTo>
                      <a:pt x="171" y="302"/>
                      <a:pt x="178" y="296"/>
                      <a:pt x="178" y="296"/>
                    </a:cubicBezTo>
                    <a:cubicBezTo>
                      <a:pt x="178" y="296"/>
                      <a:pt x="209" y="285"/>
                      <a:pt x="218" y="290"/>
                    </a:cubicBezTo>
                    <a:cubicBezTo>
                      <a:pt x="227" y="295"/>
                      <a:pt x="229" y="300"/>
                      <a:pt x="236" y="299"/>
                    </a:cubicBezTo>
                    <a:cubicBezTo>
                      <a:pt x="243" y="298"/>
                      <a:pt x="256" y="289"/>
                      <a:pt x="256" y="289"/>
                    </a:cubicBezTo>
                    <a:cubicBezTo>
                      <a:pt x="256" y="289"/>
                      <a:pt x="257" y="299"/>
                      <a:pt x="273" y="306"/>
                    </a:cubicBezTo>
                    <a:cubicBezTo>
                      <a:pt x="277" y="308"/>
                      <a:pt x="281" y="309"/>
                      <a:pt x="285" y="310"/>
                    </a:cubicBezTo>
                    <a:cubicBezTo>
                      <a:pt x="284" y="275"/>
                      <a:pt x="284" y="275"/>
                      <a:pt x="284" y="275"/>
                    </a:cubicBezTo>
                    <a:lnTo>
                      <a:pt x="266" y="26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5" name="Freeform 306"/>
              <p:cNvSpPr>
                <a:spLocks/>
              </p:cNvSpPr>
              <p:nvPr/>
            </p:nvSpPr>
            <p:spPr bwMode="gray">
              <a:xfrm>
                <a:off x="-6428" y="-12966"/>
                <a:ext cx="1750" cy="1484"/>
              </a:xfrm>
              <a:custGeom>
                <a:avLst/>
                <a:gdLst>
                  <a:gd name="T0" fmla="*/ 36 w 741"/>
                  <a:gd name="T1" fmla="*/ 540 h 628"/>
                  <a:gd name="T2" fmla="*/ 34 w 741"/>
                  <a:gd name="T3" fmla="*/ 557 h 628"/>
                  <a:gd name="T4" fmla="*/ 88 w 741"/>
                  <a:gd name="T5" fmla="*/ 579 h 628"/>
                  <a:gd name="T6" fmla="*/ 84 w 741"/>
                  <a:gd name="T7" fmla="*/ 598 h 628"/>
                  <a:gd name="T8" fmla="*/ 102 w 741"/>
                  <a:gd name="T9" fmla="*/ 604 h 628"/>
                  <a:gd name="T10" fmla="*/ 141 w 741"/>
                  <a:gd name="T11" fmla="*/ 619 h 628"/>
                  <a:gd name="T12" fmla="*/ 159 w 741"/>
                  <a:gd name="T13" fmla="*/ 594 h 628"/>
                  <a:gd name="T14" fmla="*/ 183 w 741"/>
                  <a:gd name="T15" fmla="*/ 542 h 628"/>
                  <a:gd name="T16" fmla="*/ 236 w 741"/>
                  <a:gd name="T17" fmla="*/ 526 h 628"/>
                  <a:gd name="T18" fmla="*/ 269 w 741"/>
                  <a:gd name="T19" fmla="*/ 529 h 628"/>
                  <a:gd name="T20" fmla="*/ 305 w 741"/>
                  <a:gd name="T21" fmla="*/ 544 h 628"/>
                  <a:gd name="T22" fmla="*/ 364 w 741"/>
                  <a:gd name="T23" fmla="*/ 544 h 628"/>
                  <a:gd name="T24" fmla="*/ 442 w 741"/>
                  <a:gd name="T25" fmla="*/ 578 h 628"/>
                  <a:gd name="T26" fmla="*/ 554 w 741"/>
                  <a:gd name="T27" fmla="*/ 557 h 628"/>
                  <a:gd name="T28" fmla="*/ 597 w 741"/>
                  <a:gd name="T29" fmla="*/ 541 h 628"/>
                  <a:gd name="T30" fmla="*/ 621 w 741"/>
                  <a:gd name="T31" fmla="*/ 526 h 628"/>
                  <a:gd name="T32" fmla="*/ 621 w 741"/>
                  <a:gd name="T33" fmla="*/ 484 h 628"/>
                  <a:gd name="T34" fmla="*/ 656 w 741"/>
                  <a:gd name="T35" fmla="*/ 426 h 628"/>
                  <a:gd name="T36" fmla="*/ 727 w 741"/>
                  <a:gd name="T37" fmla="*/ 194 h 628"/>
                  <a:gd name="T38" fmla="*/ 721 w 741"/>
                  <a:gd name="T39" fmla="*/ 145 h 628"/>
                  <a:gd name="T40" fmla="*/ 697 w 741"/>
                  <a:gd name="T41" fmla="*/ 105 h 628"/>
                  <a:gd name="T42" fmla="*/ 692 w 741"/>
                  <a:gd name="T43" fmla="*/ 28 h 628"/>
                  <a:gd name="T44" fmla="*/ 623 w 741"/>
                  <a:gd name="T45" fmla="*/ 16 h 628"/>
                  <a:gd name="T46" fmla="*/ 551 w 741"/>
                  <a:gd name="T47" fmla="*/ 0 h 628"/>
                  <a:gd name="T48" fmla="*/ 261 w 741"/>
                  <a:gd name="T49" fmla="*/ 221 h 628"/>
                  <a:gd name="T50" fmla="*/ 190 w 741"/>
                  <a:gd name="T51" fmla="*/ 372 h 628"/>
                  <a:gd name="T52" fmla="*/ 160 w 741"/>
                  <a:gd name="T53" fmla="*/ 427 h 628"/>
                  <a:gd name="T54" fmla="*/ 124 w 741"/>
                  <a:gd name="T55" fmla="*/ 437 h 628"/>
                  <a:gd name="T56" fmla="*/ 92 w 741"/>
                  <a:gd name="T57" fmla="*/ 444 h 628"/>
                  <a:gd name="T58" fmla="*/ 32 w 741"/>
                  <a:gd name="T59" fmla="*/ 455 h 628"/>
                  <a:gd name="T60" fmla="*/ 1 w 741"/>
                  <a:gd name="T61" fmla="*/ 485 h 628"/>
                  <a:gd name="T62" fmla="*/ 13 w 741"/>
                  <a:gd name="T63" fmla="*/ 52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628">
                    <a:moveTo>
                      <a:pt x="35" y="531"/>
                    </a:moveTo>
                    <a:cubicBezTo>
                      <a:pt x="36" y="540"/>
                      <a:pt x="36" y="540"/>
                      <a:pt x="36" y="540"/>
                    </a:cubicBezTo>
                    <a:cubicBezTo>
                      <a:pt x="46" y="541"/>
                      <a:pt x="46" y="541"/>
                      <a:pt x="46" y="541"/>
                    </a:cubicBezTo>
                    <a:cubicBezTo>
                      <a:pt x="46" y="541"/>
                      <a:pt x="31" y="552"/>
                      <a:pt x="34" y="557"/>
                    </a:cubicBezTo>
                    <a:cubicBezTo>
                      <a:pt x="37" y="562"/>
                      <a:pt x="56" y="584"/>
                      <a:pt x="68" y="584"/>
                    </a:cubicBezTo>
                    <a:cubicBezTo>
                      <a:pt x="80" y="584"/>
                      <a:pt x="79" y="575"/>
                      <a:pt x="88" y="579"/>
                    </a:cubicBezTo>
                    <a:cubicBezTo>
                      <a:pt x="97" y="583"/>
                      <a:pt x="99" y="593"/>
                      <a:pt x="99" y="593"/>
                    </a:cubicBezTo>
                    <a:cubicBezTo>
                      <a:pt x="84" y="598"/>
                      <a:pt x="84" y="598"/>
                      <a:pt x="84" y="598"/>
                    </a:cubicBezTo>
                    <a:cubicBezTo>
                      <a:pt x="99" y="620"/>
                      <a:pt x="99" y="620"/>
                      <a:pt x="99" y="620"/>
                    </a:cubicBezTo>
                    <a:cubicBezTo>
                      <a:pt x="102" y="604"/>
                      <a:pt x="102" y="604"/>
                      <a:pt x="102" y="604"/>
                    </a:cubicBezTo>
                    <a:cubicBezTo>
                      <a:pt x="119" y="597"/>
                      <a:pt x="119" y="597"/>
                      <a:pt x="119" y="597"/>
                    </a:cubicBezTo>
                    <a:cubicBezTo>
                      <a:pt x="119" y="597"/>
                      <a:pt x="136" y="616"/>
                      <a:pt x="141" y="619"/>
                    </a:cubicBezTo>
                    <a:cubicBezTo>
                      <a:pt x="146" y="622"/>
                      <a:pt x="162" y="628"/>
                      <a:pt x="162" y="628"/>
                    </a:cubicBezTo>
                    <a:cubicBezTo>
                      <a:pt x="159" y="594"/>
                      <a:pt x="159" y="594"/>
                      <a:pt x="159" y="594"/>
                    </a:cubicBezTo>
                    <a:cubicBezTo>
                      <a:pt x="159" y="594"/>
                      <a:pt x="181" y="583"/>
                      <a:pt x="182" y="568"/>
                    </a:cubicBezTo>
                    <a:cubicBezTo>
                      <a:pt x="183" y="553"/>
                      <a:pt x="183" y="542"/>
                      <a:pt x="183" y="542"/>
                    </a:cubicBezTo>
                    <a:cubicBezTo>
                      <a:pt x="202" y="525"/>
                      <a:pt x="202" y="525"/>
                      <a:pt x="202" y="525"/>
                    </a:cubicBezTo>
                    <a:cubicBezTo>
                      <a:pt x="236" y="526"/>
                      <a:pt x="236" y="526"/>
                      <a:pt x="236" y="526"/>
                    </a:cubicBezTo>
                    <a:cubicBezTo>
                      <a:pt x="236" y="526"/>
                      <a:pt x="235" y="520"/>
                      <a:pt x="249" y="519"/>
                    </a:cubicBezTo>
                    <a:cubicBezTo>
                      <a:pt x="263" y="518"/>
                      <a:pt x="262" y="528"/>
                      <a:pt x="269" y="529"/>
                    </a:cubicBezTo>
                    <a:cubicBezTo>
                      <a:pt x="276" y="530"/>
                      <a:pt x="288" y="530"/>
                      <a:pt x="288" y="530"/>
                    </a:cubicBezTo>
                    <a:cubicBezTo>
                      <a:pt x="305" y="544"/>
                      <a:pt x="305" y="544"/>
                      <a:pt x="305" y="544"/>
                    </a:cubicBezTo>
                    <a:cubicBezTo>
                      <a:pt x="305" y="544"/>
                      <a:pt x="310" y="566"/>
                      <a:pt x="319" y="565"/>
                    </a:cubicBezTo>
                    <a:cubicBezTo>
                      <a:pt x="328" y="564"/>
                      <a:pt x="352" y="544"/>
                      <a:pt x="364" y="544"/>
                    </a:cubicBezTo>
                    <a:cubicBezTo>
                      <a:pt x="376" y="544"/>
                      <a:pt x="388" y="572"/>
                      <a:pt x="407" y="573"/>
                    </a:cubicBezTo>
                    <a:cubicBezTo>
                      <a:pt x="426" y="574"/>
                      <a:pt x="442" y="578"/>
                      <a:pt x="442" y="578"/>
                    </a:cubicBezTo>
                    <a:cubicBezTo>
                      <a:pt x="442" y="578"/>
                      <a:pt x="454" y="543"/>
                      <a:pt x="496" y="543"/>
                    </a:cubicBezTo>
                    <a:cubicBezTo>
                      <a:pt x="538" y="543"/>
                      <a:pt x="554" y="557"/>
                      <a:pt x="554" y="557"/>
                    </a:cubicBezTo>
                    <a:cubicBezTo>
                      <a:pt x="572" y="558"/>
                      <a:pt x="572" y="558"/>
                      <a:pt x="572" y="558"/>
                    </a:cubicBezTo>
                    <a:cubicBezTo>
                      <a:pt x="572" y="558"/>
                      <a:pt x="590" y="545"/>
                      <a:pt x="597" y="541"/>
                    </a:cubicBezTo>
                    <a:cubicBezTo>
                      <a:pt x="604" y="537"/>
                      <a:pt x="613" y="540"/>
                      <a:pt x="613" y="540"/>
                    </a:cubicBezTo>
                    <a:cubicBezTo>
                      <a:pt x="613" y="540"/>
                      <a:pt x="617" y="526"/>
                      <a:pt x="621" y="526"/>
                    </a:cubicBezTo>
                    <a:cubicBezTo>
                      <a:pt x="622" y="526"/>
                      <a:pt x="623" y="526"/>
                      <a:pt x="624" y="526"/>
                    </a:cubicBezTo>
                    <a:cubicBezTo>
                      <a:pt x="621" y="484"/>
                      <a:pt x="621" y="484"/>
                      <a:pt x="621" y="484"/>
                    </a:cubicBezTo>
                    <a:cubicBezTo>
                      <a:pt x="634" y="479"/>
                      <a:pt x="634" y="479"/>
                      <a:pt x="634" y="479"/>
                    </a:cubicBezTo>
                    <a:cubicBezTo>
                      <a:pt x="634" y="479"/>
                      <a:pt x="644" y="442"/>
                      <a:pt x="656" y="426"/>
                    </a:cubicBezTo>
                    <a:cubicBezTo>
                      <a:pt x="667" y="409"/>
                      <a:pt x="717" y="356"/>
                      <a:pt x="717" y="356"/>
                    </a:cubicBezTo>
                    <a:cubicBezTo>
                      <a:pt x="727" y="194"/>
                      <a:pt x="727" y="194"/>
                      <a:pt x="727" y="194"/>
                    </a:cubicBezTo>
                    <a:cubicBezTo>
                      <a:pt x="741" y="169"/>
                      <a:pt x="741" y="169"/>
                      <a:pt x="741" y="169"/>
                    </a:cubicBezTo>
                    <a:cubicBezTo>
                      <a:pt x="721" y="145"/>
                      <a:pt x="721" y="145"/>
                      <a:pt x="721" y="145"/>
                    </a:cubicBezTo>
                    <a:cubicBezTo>
                      <a:pt x="716" y="129"/>
                      <a:pt x="716" y="129"/>
                      <a:pt x="716" y="129"/>
                    </a:cubicBezTo>
                    <a:cubicBezTo>
                      <a:pt x="697" y="105"/>
                      <a:pt x="697" y="105"/>
                      <a:pt x="697" y="105"/>
                    </a:cubicBezTo>
                    <a:cubicBezTo>
                      <a:pt x="704" y="72"/>
                      <a:pt x="704" y="72"/>
                      <a:pt x="704" y="72"/>
                    </a:cubicBezTo>
                    <a:cubicBezTo>
                      <a:pt x="692" y="28"/>
                      <a:pt x="692" y="28"/>
                      <a:pt x="692" y="28"/>
                    </a:cubicBezTo>
                    <a:cubicBezTo>
                      <a:pt x="676" y="37"/>
                      <a:pt x="662" y="44"/>
                      <a:pt x="657" y="45"/>
                    </a:cubicBezTo>
                    <a:cubicBezTo>
                      <a:pt x="646" y="46"/>
                      <a:pt x="630" y="18"/>
                      <a:pt x="623" y="16"/>
                    </a:cubicBezTo>
                    <a:cubicBezTo>
                      <a:pt x="616" y="14"/>
                      <a:pt x="576" y="6"/>
                      <a:pt x="576" y="6"/>
                    </a:cubicBezTo>
                    <a:cubicBezTo>
                      <a:pt x="551" y="0"/>
                      <a:pt x="551" y="0"/>
                      <a:pt x="551" y="0"/>
                    </a:cubicBezTo>
                    <a:cubicBezTo>
                      <a:pt x="551" y="0"/>
                      <a:pt x="364" y="136"/>
                      <a:pt x="342" y="151"/>
                    </a:cubicBezTo>
                    <a:cubicBezTo>
                      <a:pt x="320" y="166"/>
                      <a:pt x="275" y="219"/>
                      <a:pt x="261" y="221"/>
                    </a:cubicBezTo>
                    <a:cubicBezTo>
                      <a:pt x="251" y="222"/>
                      <a:pt x="210" y="231"/>
                      <a:pt x="190" y="235"/>
                    </a:cubicBezTo>
                    <a:cubicBezTo>
                      <a:pt x="190" y="372"/>
                      <a:pt x="190" y="372"/>
                      <a:pt x="190" y="372"/>
                    </a:cubicBezTo>
                    <a:cubicBezTo>
                      <a:pt x="175" y="387"/>
                      <a:pt x="175" y="387"/>
                      <a:pt x="175" y="387"/>
                    </a:cubicBezTo>
                    <a:cubicBezTo>
                      <a:pt x="175" y="387"/>
                      <a:pt x="175" y="420"/>
                      <a:pt x="160" y="427"/>
                    </a:cubicBezTo>
                    <a:cubicBezTo>
                      <a:pt x="138" y="438"/>
                      <a:pt x="131" y="432"/>
                      <a:pt x="131" y="432"/>
                    </a:cubicBezTo>
                    <a:cubicBezTo>
                      <a:pt x="124" y="437"/>
                      <a:pt x="124" y="437"/>
                      <a:pt x="124" y="437"/>
                    </a:cubicBezTo>
                    <a:cubicBezTo>
                      <a:pt x="93" y="435"/>
                      <a:pt x="93" y="435"/>
                      <a:pt x="93" y="435"/>
                    </a:cubicBezTo>
                    <a:cubicBezTo>
                      <a:pt x="92" y="444"/>
                      <a:pt x="92" y="444"/>
                      <a:pt x="92" y="444"/>
                    </a:cubicBezTo>
                    <a:cubicBezTo>
                      <a:pt x="50" y="443"/>
                      <a:pt x="50" y="443"/>
                      <a:pt x="50" y="443"/>
                    </a:cubicBezTo>
                    <a:cubicBezTo>
                      <a:pt x="32" y="455"/>
                      <a:pt x="32" y="455"/>
                      <a:pt x="32" y="455"/>
                    </a:cubicBezTo>
                    <a:cubicBezTo>
                      <a:pt x="0" y="462"/>
                      <a:pt x="0" y="462"/>
                      <a:pt x="0" y="462"/>
                    </a:cubicBezTo>
                    <a:cubicBezTo>
                      <a:pt x="1" y="485"/>
                      <a:pt x="1" y="485"/>
                      <a:pt x="1" y="485"/>
                    </a:cubicBezTo>
                    <a:cubicBezTo>
                      <a:pt x="4" y="494"/>
                      <a:pt x="4" y="494"/>
                      <a:pt x="4" y="494"/>
                    </a:cubicBezTo>
                    <a:cubicBezTo>
                      <a:pt x="4" y="494"/>
                      <a:pt x="3" y="518"/>
                      <a:pt x="13" y="525"/>
                    </a:cubicBezTo>
                    <a:cubicBezTo>
                      <a:pt x="23" y="532"/>
                      <a:pt x="35" y="531"/>
                      <a:pt x="35" y="53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6" name="Freeform 307"/>
              <p:cNvSpPr>
                <a:spLocks/>
              </p:cNvSpPr>
              <p:nvPr/>
            </p:nvSpPr>
            <p:spPr bwMode="gray">
              <a:xfrm>
                <a:off x="-7449" y="-14702"/>
                <a:ext cx="2323" cy="2318"/>
              </a:xfrm>
              <a:custGeom>
                <a:avLst/>
                <a:gdLst>
                  <a:gd name="T0" fmla="*/ 212 w 983"/>
                  <a:gd name="T1" fmla="*/ 357 h 981"/>
                  <a:gd name="T2" fmla="*/ 155 w 983"/>
                  <a:gd name="T3" fmla="*/ 390 h 981"/>
                  <a:gd name="T4" fmla="*/ 136 w 983"/>
                  <a:gd name="T5" fmla="*/ 399 h 981"/>
                  <a:gd name="T6" fmla="*/ 111 w 983"/>
                  <a:gd name="T7" fmla="*/ 404 h 981"/>
                  <a:gd name="T8" fmla="*/ 81 w 983"/>
                  <a:gd name="T9" fmla="*/ 417 h 981"/>
                  <a:gd name="T10" fmla="*/ 40 w 983"/>
                  <a:gd name="T11" fmla="*/ 454 h 981"/>
                  <a:gd name="T12" fmla="*/ 35 w 983"/>
                  <a:gd name="T13" fmla="*/ 511 h 981"/>
                  <a:gd name="T14" fmla="*/ 37 w 983"/>
                  <a:gd name="T15" fmla="*/ 513 h 981"/>
                  <a:gd name="T16" fmla="*/ 208 w 983"/>
                  <a:gd name="T17" fmla="*/ 656 h 981"/>
                  <a:gd name="T18" fmla="*/ 481 w 983"/>
                  <a:gd name="T19" fmla="*/ 882 h 981"/>
                  <a:gd name="T20" fmla="*/ 510 w 983"/>
                  <a:gd name="T21" fmla="*/ 904 h 981"/>
                  <a:gd name="T22" fmla="*/ 538 w 983"/>
                  <a:gd name="T23" fmla="*/ 923 h 981"/>
                  <a:gd name="T24" fmla="*/ 582 w 983"/>
                  <a:gd name="T25" fmla="*/ 953 h 981"/>
                  <a:gd name="T26" fmla="*/ 610 w 983"/>
                  <a:gd name="T27" fmla="*/ 973 h 981"/>
                  <a:gd name="T28" fmla="*/ 774 w 983"/>
                  <a:gd name="T29" fmla="*/ 886 h 981"/>
                  <a:gd name="T30" fmla="*/ 963 w 983"/>
                  <a:gd name="T31" fmla="*/ 691 h 981"/>
                  <a:gd name="T32" fmla="*/ 909 w 983"/>
                  <a:gd name="T33" fmla="*/ 684 h 981"/>
                  <a:gd name="T34" fmla="*/ 893 w 983"/>
                  <a:gd name="T35" fmla="*/ 639 h 981"/>
                  <a:gd name="T36" fmla="*/ 889 w 983"/>
                  <a:gd name="T37" fmla="*/ 569 h 981"/>
                  <a:gd name="T38" fmla="*/ 880 w 983"/>
                  <a:gd name="T39" fmla="*/ 515 h 981"/>
                  <a:gd name="T40" fmla="*/ 883 w 983"/>
                  <a:gd name="T41" fmla="*/ 488 h 981"/>
                  <a:gd name="T42" fmla="*/ 862 w 983"/>
                  <a:gd name="T43" fmla="*/ 381 h 981"/>
                  <a:gd name="T44" fmla="*/ 870 w 983"/>
                  <a:gd name="T45" fmla="*/ 373 h 981"/>
                  <a:gd name="T46" fmla="*/ 817 w 983"/>
                  <a:gd name="T47" fmla="*/ 252 h 981"/>
                  <a:gd name="T48" fmla="*/ 789 w 983"/>
                  <a:gd name="T49" fmla="*/ 213 h 981"/>
                  <a:gd name="T50" fmla="*/ 782 w 983"/>
                  <a:gd name="T51" fmla="*/ 194 h 981"/>
                  <a:gd name="T52" fmla="*/ 798 w 983"/>
                  <a:gd name="T53" fmla="*/ 148 h 981"/>
                  <a:gd name="T54" fmla="*/ 820 w 983"/>
                  <a:gd name="T55" fmla="*/ 105 h 981"/>
                  <a:gd name="T56" fmla="*/ 820 w 983"/>
                  <a:gd name="T57" fmla="*/ 38 h 981"/>
                  <a:gd name="T58" fmla="*/ 835 w 983"/>
                  <a:gd name="T59" fmla="*/ 21 h 981"/>
                  <a:gd name="T60" fmla="*/ 815 w 983"/>
                  <a:gd name="T61" fmla="*/ 10 h 981"/>
                  <a:gd name="T62" fmla="*/ 779 w 983"/>
                  <a:gd name="T63" fmla="*/ 3 h 981"/>
                  <a:gd name="T64" fmla="*/ 769 w 983"/>
                  <a:gd name="T65" fmla="*/ 14 h 981"/>
                  <a:gd name="T66" fmla="*/ 728 w 983"/>
                  <a:gd name="T67" fmla="*/ 0 h 981"/>
                  <a:gd name="T68" fmla="*/ 704 w 983"/>
                  <a:gd name="T69" fmla="*/ 14 h 981"/>
                  <a:gd name="T70" fmla="*/ 631 w 983"/>
                  <a:gd name="T71" fmla="*/ 18 h 981"/>
                  <a:gd name="T72" fmla="*/ 545 w 983"/>
                  <a:gd name="T73" fmla="*/ 27 h 981"/>
                  <a:gd name="T74" fmla="*/ 503 w 983"/>
                  <a:gd name="T75" fmla="*/ 33 h 981"/>
                  <a:gd name="T76" fmla="*/ 446 w 983"/>
                  <a:gd name="T77" fmla="*/ 72 h 981"/>
                  <a:gd name="T78" fmla="*/ 355 w 983"/>
                  <a:gd name="T79" fmla="*/ 113 h 981"/>
                  <a:gd name="T80" fmla="*/ 349 w 983"/>
                  <a:gd name="T81" fmla="*/ 112 h 981"/>
                  <a:gd name="T82" fmla="*/ 360 w 983"/>
                  <a:gd name="T83" fmla="*/ 141 h 981"/>
                  <a:gd name="T84" fmla="*/ 365 w 983"/>
                  <a:gd name="T85" fmla="*/ 186 h 981"/>
                  <a:gd name="T86" fmla="*/ 364 w 983"/>
                  <a:gd name="T87" fmla="*/ 218 h 981"/>
                  <a:gd name="T88" fmla="*/ 375 w 983"/>
                  <a:gd name="T89" fmla="*/ 238 h 981"/>
                  <a:gd name="T90" fmla="*/ 382 w 983"/>
                  <a:gd name="T91" fmla="*/ 259 h 981"/>
                  <a:gd name="T92" fmla="*/ 343 w 983"/>
                  <a:gd name="T93" fmla="*/ 274 h 981"/>
                  <a:gd name="T94" fmla="*/ 321 w 983"/>
                  <a:gd name="T95" fmla="*/ 275 h 981"/>
                  <a:gd name="T96" fmla="*/ 303 w 983"/>
                  <a:gd name="T97" fmla="*/ 288 h 981"/>
                  <a:gd name="T98" fmla="*/ 267 w 983"/>
                  <a:gd name="T99" fmla="*/ 318 h 981"/>
                  <a:gd name="T100" fmla="*/ 260 w 983"/>
                  <a:gd name="T101" fmla="*/ 337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981">
                    <a:moveTo>
                      <a:pt x="242" y="356"/>
                    </a:moveTo>
                    <a:cubicBezTo>
                      <a:pt x="236" y="356"/>
                      <a:pt x="212" y="357"/>
                      <a:pt x="212" y="357"/>
                    </a:cubicBezTo>
                    <a:cubicBezTo>
                      <a:pt x="212" y="357"/>
                      <a:pt x="197" y="388"/>
                      <a:pt x="189" y="391"/>
                    </a:cubicBezTo>
                    <a:cubicBezTo>
                      <a:pt x="181" y="394"/>
                      <a:pt x="155" y="390"/>
                      <a:pt x="155" y="390"/>
                    </a:cubicBezTo>
                    <a:cubicBezTo>
                      <a:pt x="154" y="398"/>
                      <a:pt x="154" y="398"/>
                      <a:pt x="154" y="398"/>
                    </a:cubicBezTo>
                    <a:cubicBezTo>
                      <a:pt x="136" y="399"/>
                      <a:pt x="136" y="399"/>
                      <a:pt x="136" y="399"/>
                    </a:cubicBezTo>
                    <a:cubicBezTo>
                      <a:pt x="136" y="399"/>
                      <a:pt x="136" y="411"/>
                      <a:pt x="130" y="412"/>
                    </a:cubicBezTo>
                    <a:cubicBezTo>
                      <a:pt x="124" y="413"/>
                      <a:pt x="111" y="404"/>
                      <a:pt x="111" y="404"/>
                    </a:cubicBezTo>
                    <a:cubicBezTo>
                      <a:pt x="93" y="418"/>
                      <a:pt x="93" y="418"/>
                      <a:pt x="93" y="418"/>
                    </a:cubicBezTo>
                    <a:cubicBezTo>
                      <a:pt x="81" y="417"/>
                      <a:pt x="81" y="417"/>
                      <a:pt x="81" y="417"/>
                    </a:cubicBezTo>
                    <a:cubicBezTo>
                      <a:pt x="81" y="417"/>
                      <a:pt x="67" y="437"/>
                      <a:pt x="60" y="442"/>
                    </a:cubicBezTo>
                    <a:cubicBezTo>
                      <a:pt x="53" y="447"/>
                      <a:pt x="40" y="454"/>
                      <a:pt x="40" y="454"/>
                    </a:cubicBezTo>
                    <a:cubicBezTo>
                      <a:pt x="37" y="472"/>
                      <a:pt x="37" y="472"/>
                      <a:pt x="37" y="472"/>
                    </a:cubicBezTo>
                    <a:cubicBezTo>
                      <a:pt x="35" y="511"/>
                      <a:pt x="35" y="511"/>
                      <a:pt x="35" y="511"/>
                    </a:cubicBezTo>
                    <a:cubicBezTo>
                      <a:pt x="0" y="511"/>
                      <a:pt x="0" y="511"/>
                      <a:pt x="0" y="511"/>
                    </a:cubicBezTo>
                    <a:cubicBezTo>
                      <a:pt x="37" y="513"/>
                      <a:pt x="37" y="513"/>
                      <a:pt x="37" y="513"/>
                    </a:cubicBezTo>
                    <a:cubicBezTo>
                      <a:pt x="35" y="535"/>
                      <a:pt x="35" y="535"/>
                      <a:pt x="35" y="535"/>
                    </a:cubicBezTo>
                    <a:cubicBezTo>
                      <a:pt x="208" y="656"/>
                      <a:pt x="208" y="656"/>
                      <a:pt x="208" y="656"/>
                    </a:cubicBezTo>
                    <a:cubicBezTo>
                      <a:pt x="482" y="865"/>
                      <a:pt x="482" y="865"/>
                      <a:pt x="482" y="865"/>
                    </a:cubicBezTo>
                    <a:cubicBezTo>
                      <a:pt x="481" y="882"/>
                      <a:pt x="481" y="882"/>
                      <a:pt x="481" y="882"/>
                    </a:cubicBezTo>
                    <a:cubicBezTo>
                      <a:pt x="481" y="882"/>
                      <a:pt x="498" y="878"/>
                      <a:pt x="500" y="886"/>
                    </a:cubicBezTo>
                    <a:cubicBezTo>
                      <a:pt x="502" y="894"/>
                      <a:pt x="500" y="901"/>
                      <a:pt x="510" y="904"/>
                    </a:cubicBezTo>
                    <a:cubicBezTo>
                      <a:pt x="520" y="907"/>
                      <a:pt x="533" y="905"/>
                      <a:pt x="533" y="905"/>
                    </a:cubicBezTo>
                    <a:cubicBezTo>
                      <a:pt x="538" y="923"/>
                      <a:pt x="538" y="923"/>
                      <a:pt x="538" y="923"/>
                    </a:cubicBezTo>
                    <a:cubicBezTo>
                      <a:pt x="538" y="923"/>
                      <a:pt x="561" y="917"/>
                      <a:pt x="571" y="925"/>
                    </a:cubicBezTo>
                    <a:cubicBezTo>
                      <a:pt x="581" y="933"/>
                      <a:pt x="582" y="953"/>
                      <a:pt x="582" y="953"/>
                    </a:cubicBezTo>
                    <a:cubicBezTo>
                      <a:pt x="582" y="953"/>
                      <a:pt x="558" y="967"/>
                      <a:pt x="573" y="974"/>
                    </a:cubicBezTo>
                    <a:cubicBezTo>
                      <a:pt x="588" y="981"/>
                      <a:pt x="610" y="973"/>
                      <a:pt x="610" y="973"/>
                    </a:cubicBezTo>
                    <a:cubicBezTo>
                      <a:pt x="610" y="973"/>
                      <a:pt x="679" y="958"/>
                      <a:pt x="693" y="956"/>
                    </a:cubicBezTo>
                    <a:cubicBezTo>
                      <a:pt x="707" y="954"/>
                      <a:pt x="752" y="901"/>
                      <a:pt x="774" y="886"/>
                    </a:cubicBezTo>
                    <a:cubicBezTo>
                      <a:pt x="796" y="871"/>
                      <a:pt x="983" y="735"/>
                      <a:pt x="983" y="735"/>
                    </a:cubicBezTo>
                    <a:cubicBezTo>
                      <a:pt x="983" y="735"/>
                      <a:pt x="968" y="694"/>
                      <a:pt x="963" y="691"/>
                    </a:cubicBezTo>
                    <a:cubicBezTo>
                      <a:pt x="958" y="688"/>
                      <a:pt x="930" y="675"/>
                      <a:pt x="924" y="678"/>
                    </a:cubicBezTo>
                    <a:cubicBezTo>
                      <a:pt x="918" y="681"/>
                      <a:pt x="913" y="686"/>
                      <a:pt x="909" y="684"/>
                    </a:cubicBezTo>
                    <a:cubicBezTo>
                      <a:pt x="905" y="682"/>
                      <a:pt x="893" y="671"/>
                      <a:pt x="893" y="664"/>
                    </a:cubicBezTo>
                    <a:cubicBezTo>
                      <a:pt x="893" y="657"/>
                      <a:pt x="898" y="647"/>
                      <a:pt x="893" y="639"/>
                    </a:cubicBezTo>
                    <a:cubicBezTo>
                      <a:pt x="888" y="631"/>
                      <a:pt x="861" y="595"/>
                      <a:pt x="862" y="589"/>
                    </a:cubicBezTo>
                    <a:cubicBezTo>
                      <a:pt x="863" y="583"/>
                      <a:pt x="889" y="581"/>
                      <a:pt x="889" y="569"/>
                    </a:cubicBezTo>
                    <a:cubicBezTo>
                      <a:pt x="889" y="557"/>
                      <a:pt x="885" y="551"/>
                      <a:pt x="885" y="551"/>
                    </a:cubicBezTo>
                    <a:cubicBezTo>
                      <a:pt x="880" y="515"/>
                      <a:pt x="880" y="515"/>
                      <a:pt x="880" y="515"/>
                    </a:cubicBezTo>
                    <a:cubicBezTo>
                      <a:pt x="889" y="502"/>
                      <a:pt x="889" y="502"/>
                      <a:pt x="889" y="502"/>
                    </a:cubicBezTo>
                    <a:cubicBezTo>
                      <a:pt x="883" y="488"/>
                      <a:pt x="883" y="488"/>
                      <a:pt x="883" y="488"/>
                    </a:cubicBezTo>
                    <a:cubicBezTo>
                      <a:pt x="883" y="488"/>
                      <a:pt x="892" y="458"/>
                      <a:pt x="891" y="448"/>
                    </a:cubicBezTo>
                    <a:cubicBezTo>
                      <a:pt x="890" y="438"/>
                      <a:pt x="863" y="387"/>
                      <a:pt x="862" y="381"/>
                    </a:cubicBezTo>
                    <a:cubicBezTo>
                      <a:pt x="862" y="378"/>
                      <a:pt x="866" y="376"/>
                      <a:pt x="870" y="373"/>
                    </a:cubicBezTo>
                    <a:cubicBezTo>
                      <a:pt x="870" y="373"/>
                      <a:pt x="870" y="373"/>
                      <a:pt x="870" y="373"/>
                    </a:cubicBezTo>
                    <a:cubicBezTo>
                      <a:pt x="864" y="350"/>
                      <a:pt x="849" y="288"/>
                      <a:pt x="849" y="277"/>
                    </a:cubicBezTo>
                    <a:cubicBezTo>
                      <a:pt x="849" y="264"/>
                      <a:pt x="817" y="252"/>
                      <a:pt x="817" y="252"/>
                    </a:cubicBezTo>
                    <a:cubicBezTo>
                      <a:pt x="817" y="252"/>
                      <a:pt x="817" y="234"/>
                      <a:pt x="816" y="226"/>
                    </a:cubicBezTo>
                    <a:cubicBezTo>
                      <a:pt x="815" y="218"/>
                      <a:pt x="789" y="213"/>
                      <a:pt x="789" y="213"/>
                    </a:cubicBezTo>
                    <a:cubicBezTo>
                      <a:pt x="789" y="194"/>
                      <a:pt x="789" y="194"/>
                      <a:pt x="789" y="194"/>
                    </a:cubicBezTo>
                    <a:cubicBezTo>
                      <a:pt x="782" y="194"/>
                      <a:pt x="782" y="194"/>
                      <a:pt x="782" y="194"/>
                    </a:cubicBezTo>
                    <a:cubicBezTo>
                      <a:pt x="782" y="194"/>
                      <a:pt x="782" y="181"/>
                      <a:pt x="782" y="171"/>
                    </a:cubicBezTo>
                    <a:cubicBezTo>
                      <a:pt x="782" y="161"/>
                      <a:pt x="798" y="148"/>
                      <a:pt x="798" y="148"/>
                    </a:cubicBezTo>
                    <a:cubicBezTo>
                      <a:pt x="812" y="137"/>
                      <a:pt x="812" y="137"/>
                      <a:pt x="812" y="137"/>
                    </a:cubicBezTo>
                    <a:cubicBezTo>
                      <a:pt x="812" y="137"/>
                      <a:pt x="819" y="115"/>
                      <a:pt x="820" y="105"/>
                    </a:cubicBezTo>
                    <a:cubicBezTo>
                      <a:pt x="821" y="95"/>
                      <a:pt x="819" y="83"/>
                      <a:pt x="815" y="76"/>
                    </a:cubicBezTo>
                    <a:cubicBezTo>
                      <a:pt x="811" y="69"/>
                      <a:pt x="820" y="38"/>
                      <a:pt x="820" y="38"/>
                    </a:cubicBezTo>
                    <a:cubicBezTo>
                      <a:pt x="807" y="34"/>
                      <a:pt x="807" y="34"/>
                      <a:pt x="807" y="34"/>
                    </a:cubicBezTo>
                    <a:cubicBezTo>
                      <a:pt x="835" y="21"/>
                      <a:pt x="835" y="21"/>
                      <a:pt x="835" y="21"/>
                    </a:cubicBezTo>
                    <a:cubicBezTo>
                      <a:pt x="835" y="11"/>
                      <a:pt x="835" y="11"/>
                      <a:pt x="835" y="11"/>
                    </a:cubicBezTo>
                    <a:cubicBezTo>
                      <a:pt x="826" y="11"/>
                      <a:pt x="815" y="10"/>
                      <a:pt x="815" y="10"/>
                    </a:cubicBezTo>
                    <a:cubicBezTo>
                      <a:pt x="806" y="15"/>
                      <a:pt x="806" y="15"/>
                      <a:pt x="806" y="15"/>
                    </a:cubicBezTo>
                    <a:cubicBezTo>
                      <a:pt x="779" y="3"/>
                      <a:pt x="779" y="3"/>
                      <a:pt x="779" y="3"/>
                    </a:cubicBezTo>
                    <a:cubicBezTo>
                      <a:pt x="769" y="5"/>
                      <a:pt x="769" y="5"/>
                      <a:pt x="769" y="5"/>
                    </a:cubicBezTo>
                    <a:cubicBezTo>
                      <a:pt x="769" y="14"/>
                      <a:pt x="769" y="14"/>
                      <a:pt x="769" y="14"/>
                    </a:cubicBezTo>
                    <a:cubicBezTo>
                      <a:pt x="744" y="12"/>
                      <a:pt x="744" y="12"/>
                      <a:pt x="744" y="12"/>
                    </a:cubicBezTo>
                    <a:cubicBezTo>
                      <a:pt x="728" y="0"/>
                      <a:pt x="728" y="0"/>
                      <a:pt x="728" y="0"/>
                    </a:cubicBezTo>
                    <a:cubicBezTo>
                      <a:pt x="724" y="19"/>
                      <a:pt x="724" y="19"/>
                      <a:pt x="724" y="19"/>
                    </a:cubicBezTo>
                    <a:cubicBezTo>
                      <a:pt x="704" y="14"/>
                      <a:pt x="704" y="14"/>
                      <a:pt x="704" y="14"/>
                    </a:cubicBezTo>
                    <a:cubicBezTo>
                      <a:pt x="686" y="29"/>
                      <a:pt x="686" y="29"/>
                      <a:pt x="686" y="29"/>
                    </a:cubicBezTo>
                    <a:cubicBezTo>
                      <a:pt x="686" y="29"/>
                      <a:pt x="662" y="17"/>
                      <a:pt x="631" y="18"/>
                    </a:cubicBezTo>
                    <a:cubicBezTo>
                      <a:pt x="600" y="19"/>
                      <a:pt x="599" y="26"/>
                      <a:pt x="585" y="27"/>
                    </a:cubicBezTo>
                    <a:cubicBezTo>
                      <a:pt x="571" y="28"/>
                      <a:pt x="545" y="27"/>
                      <a:pt x="545" y="27"/>
                    </a:cubicBezTo>
                    <a:cubicBezTo>
                      <a:pt x="542" y="34"/>
                      <a:pt x="542" y="34"/>
                      <a:pt x="542" y="34"/>
                    </a:cubicBezTo>
                    <a:cubicBezTo>
                      <a:pt x="503" y="33"/>
                      <a:pt x="503" y="33"/>
                      <a:pt x="503" y="33"/>
                    </a:cubicBezTo>
                    <a:cubicBezTo>
                      <a:pt x="503" y="33"/>
                      <a:pt x="456" y="43"/>
                      <a:pt x="455" y="51"/>
                    </a:cubicBezTo>
                    <a:cubicBezTo>
                      <a:pt x="454" y="59"/>
                      <a:pt x="446" y="72"/>
                      <a:pt x="446" y="72"/>
                    </a:cubicBezTo>
                    <a:cubicBezTo>
                      <a:pt x="446" y="72"/>
                      <a:pt x="396" y="74"/>
                      <a:pt x="394" y="83"/>
                    </a:cubicBezTo>
                    <a:cubicBezTo>
                      <a:pt x="392" y="92"/>
                      <a:pt x="370" y="113"/>
                      <a:pt x="355" y="113"/>
                    </a:cubicBezTo>
                    <a:cubicBezTo>
                      <a:pt x="353" y="113"/>
                      <a:pt x="351" y="113"/>
                      <a:pt x="349" y="112"/>
                    </a:cubicBezTo>
                    <a:cubicBezTo>
                      <a:pt x="349" y="112"/>
                      <a:pt x="349" y="112"/>
                      <a:pt x="349" y="112"/>
                    </a:cubicBezTo>
                    <a:cubicBezTo>
                      <a:pt x="350" y="116"/>
                      <a:pt x="354" y="125"/>
                      <a:pt x="364" y="129"/>
                    </a:cubicBezTo>
                    <a:cubicBezTo>
                      <a:pt x="364" y="130"/>
                      <a:pt x="360" y="141"/>
                      <a:pt x="360" y="141"/>
                    </a:cubicBezTo>
                    <a:cubicBezTo>
                      <a:pt x="368" y="141"/>
                      <a:pt x="368" y="141"/>
                      <a:pt x="368" y="141"/>
                    </a:cubicBezTo>
                    <a:cubicBezTo>
                      <a:pt x="365" y="186"/>
                      <a:pt x="365" y="186"/>
                      <a:pt x="365" y="186"/>
                    </a:cubicBezTo>
                    <a:cubicBezTo>
                      <a:pt x="371" y="197"/>
                      <a:pt x="371" y="197"/>
                      <a:pt x="371" y="197"/>
                    </a:cubicBezTo>
                    <a:cubicBezTo>
                      <a:pt x="364" y="218"/>
                      <a:pt x="364" y="218"/>
                      <a:pt x="364" y="218"/>
                    </a:cubicBezTo>
                    <a:cubicBezTo>
                      <a:pt x="378" y="218"/>
                      <a:pt x="378" y="218"/>
                      <a:pt x="378" y="218"/>
                    </a:cubicBezTo>
                    <a:cubicBezTo>
                      <a:pt x="375" y="238"/>
                      <a:pt x="375" y="238"/>
                      <a:pt x="375" y="238"/>
                    </a:cubicBezTo>
                    <a:cubicBezTo>
                      <a:pt x="393" y="250"/>
                      <a:pt x="393" y="250"/>
                      <a:pt x="393" y="250"/>
                    </a:cubicBezTo>
                    <a:cubicBezTo>
                      <a:pt x="393" y="250"/>
                      <a:pt x="384" y="256"/>
                      <a:pt x="382" y="259"/>
                    </a:cubicBezTo>
                    <a:cubicBezTo>
                      <a:pt x="380" y="262"/>
                      <a:pt x="381" y="269"/>
                      <a:pt x="381" y="269"/>
                    </a:cubicBezTo>
                    <a:cubicBezTo>
                      <a:pt x="343" y="274"/>
                      <a:pt x="343" y="274"/>
                      <a:pt x="343" y="274"/>
                    </a:cubicBezTo>
                    <a:cubicBezTo>
                      <a:pt x="343" y="274"/>
                      <a:pt x="333" y="268"/>
                      <a:pt x="329" y="268"/>
                    </a:cubicBezTo>
                    <a:cubicBezTo>
                      <a:pt x="325" y="268"/>
                      <a:pt x="321" y="275"/>
                      <a:pt x="321" y="275"/>
                    </a:cubicBezTo>
                    <a:cubicBezTo>
                      <a:pt x="321" y="275"/>
                      <a:pt x="313" y="270"/>
                      <a:pt x="308" y="273"/>
                    </a:cubicBezTo>
                    <a:cubicBezTo>
                      <a:pt x="303" y="276"/>
                      <a:pt x="310" y="283"/>
                      <a:pt x="303" y="288"/>
                    </a:cubicBezTo>
                    <a:cubicBezTo>
                      <a:pt x="296" y="293"/>
                      <a:pt x="274" y="287"/>
                      <a:pt x="266" y="294"/>
                    </a:cubicBezTo>
                    <a:cubicBezTo>
                      <a:pt x="258" y="301"/>
                      <a:pt x="267" y="318"/>
                      <a:pt x="267" y="318"/>
                    </a:cubicBezTo>
                    <a:cubicBezTo>
                      <a:pt x="277" y="330"/>
                      <a:pt x="277" y="330"/>
                      <a:pt x="277" y="330"/>
                    </a:cubicBezTo>
                    <a:cubicBezTo>
                      <a:pt x="260" y="337"/>
                      <a:pt x="260" y="337"/>
                      <a:pt x="260" y="337"/>
                    </a:cubicBezTo>
                    <a:cubicBezTo>
                      <a:pt x="260" y="337"/>
                      <a:pt x="248" y="356"/>
                      <a:pt x="242" y="35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7" name="Freeform 308"/>
              <p:cNvSpPr>
                <a:spLocks/>
              </p:cNvSpPr>
              <p:nvPr/>
            </p:nvSpPr>
            <p:spPr bwMode="gray">
              <a:xfrm>
                <a:off x="-5415" y="-14196"/>
                <a:ext cx="1727" cy="1741"/>
              </a:xfrm>
              <a:custGeom>
                <a:avLst/>
                <a:gdLst>
                  <a:gd name="T0" fmla="*/ 104 w 731"/>
                  <a:gd name="T1" fmla="*/ 37 h 737"/>
                  <a:gd name="T2" fmla="*/ 69 w 731"/>
                  <a:gd name="T3" fmla="*/ 55 h 737"/>
                  <a:gd name="T4" fmla="*/ 50 w 731"/>
                  <a:gd name="T5" fmla="*/ 78 h 737"/>
                  <a:gd name="T6" fmla="*/ 35 w 731"/>
                  <a:gd name="T7" fmla="*/ 89 h 737"/>
                  <a:gd name="T8" fmla="*/ 44 w 731"/>
                  <a:gd name="T9" fmla="*/ 127 h 737"/>
                  <a:gd name="T10" fmla="*/ 25 w 731"/>
                  <a:gd name="T11" fmla="*/ 153 h 737"/>
                  <a:gd name="T12" fmla="*/ 1 w 731"/>
                  <a:gd name="T13" fmla="*/ 167 h 737"/>
                  <a:gd name="T14" fmla="*/ 30 w 731"/>
                  <a:gd name="T15" fmla="*/ 234 h 737"/>
                  <a:gd name="T16" fmla="*/ 22 w 731"/>
                  <a:gd name="T17" fmla="*/ 274 h 737"/>
                  <a:gd name="T18" fmla="*/ 28 w 731"/>
                  <a:gd name="T19" fmla="*/ 288 h 737"/>
                  <a:gd name="T20" fmla="*/ 19 w 731"/>
                  <a:gd name="T21" fmla="*/ 301 h 737"/>
                  <a:gd name="T22" fmla="*/ 24 w 731"/>
                  <a:gd name="T23" fmla="*/ 337 h 737"/>
                  <a:gd name="T24" fmla="*/ 28 w 731"/>
                  <a:gd name="T25" fmla="*/ 355 h 737"/>
                  <a:gd name="T26" fmla="*/ 1 w 731"/>
                  <a:gd name="T27" fmla="*/ 375 h 737"/>
                  <a:gd name="T28" fmla="*/ 32 w 731"/>
                  <a:gd name="T29" fmla="*/ 425 h 737"/>
                  <a:gd name="T30" fmla="*/ 32 w 731"/>
                  <a:gd name="T31" fmla="*/ 450 h 737"/>
                  <a:gd name="T32" fmla="*/ 48 w 731"/>
                  <a:gd name="T33" fmla="*/ 470 h 737"/>
                  <a:gd name="T34" fmla="*/ 63 w 731"/>
                  <a:gd name="T35" fmla="*/ 464 h 737"/>
                  <a:gd name="T36" fmla="*/ 102 w 731"/>
                  <a:gd name="T37" fmla="*/ 477 h 737"/>
                  <a:gd name="T38" fmla="*/ 122 w 731"/>
                  <a:gd name="T39" fmla="*/ 521 h 737"/>
                  <a:gd name="T40" fmla="*/ 147 w 731"/>
                  <a:gd name="T41" fmla="*/ 527 h 737"/>
                  <a:gd name="T42" fmla="*/ 194 w 731"/>
                  <a:gd name="T43" fmla="*/ 537 h 737"/>
                  <a:gd name="T44" fmla="*/ 228 w 731"/>
                  <a:gd name="T45" fmla="*/ 566 h 737"/>
                  <a:gd name="T46" fmla="*/ 311 w 731"/>
                  <a:gd name="T47" fmla="*/ 521 h 737"/>
                  <a:gd name="T48" fmla="*/ 684 w 731"/>
                  <a:gd name="T49" fmla="*/ 737 h 737"/>
                  <a:gd name="T50" fmla="*/ 683 w 731"/>
                  <a:gd name="T51" fmla="*/ 708 h 737"/>
                  <a:gd name="T52" fmla="*/ 731 w 731"/>
                  <a:gd name="T53" fmla="*/ 707 h 737"/>
                  <a:gd name="T54" fmla="*/ 730 w 731"/>
                  <a:gd name="T55" fmla="*/ 599 h 737"/>
                  <a:gd name="T56" fmla="*/ 717 w 731"/>
                  <a:gd name="T57" fmla="*/ 201 h 737"/>
                  <a:gd name="T58" fmla="*/ 699 w 731"/>
                  <a:gd name="T59" fmla="*/ 163 h 737"/>
                  <a:gd name="T60" fmla="*/ 713 w 731"/>
                  <a:gd name="T61" fmla="*/ 135 h 737"/>
                  <a:gd name="T62" fmla="*/ 703 w 731"/>
                  <a:gd name="T63" fmla="*/ 115 h 737"/>
                  <a:gd name="T64" fmla="*/ 707 w 731"/>
                  <a:gd name="T65" fmla="*/ 94 h 737"/>
                  <a:gd name="T66" fmla="*/ 720 w 731"/>
                  <a:gd name="T67" fmla="*/ 81 h 737"/>
                  <a:gd name="T68" fmla="*/ 716 w 731"/>
                  <a:gd name="T69" fmla="*/ 63 h 737"/>
                  <a:gd name="T70" fmla="*/ 701 w 731"/>
                  <a:gd name="T71" fmla="*/ 68 h 737"/>
                  <a:gd name="T72" fmla="*/ 694 w 731"/>
                  <a:gd name="T73" fmla="*/ 59 h 737"/>
                  <a:gd name="T74" fmla="*/ 682 w 731"/>
                  <a:gd name="T75" fmla="*/ 67 h 737"/>
                  <a:gd name="T76" fmla="*/ 658 w 731"/>
                  <a:gd name="T77" fmla="*/ 50 h 737"/>
                  <a:gd name="T78" fmla="*/ 628 w 731"/>
                  <a:gd name="T79" fmla="*/ 49 h 737"/>
                  <a:gd name="T80" fmla="*/ 617 w 731"/>
                  <a:gd name="T81" fmla="*/ 28 h 737"/>
                  <a:gd name="T82" fmla="*/ 590 w 731"/>
                  <a:gd name="T83" fmla="*/ 23 h 737"/>
                  <a:gd name="T84" fmla="*/ 561 w 731"/>
                  <a:gd name="T85" fmla="*/ 15 h 737"/>
                  <a:gd name="T86" fmla="*/ 553 w 731"/>
                  <a:gd name="T87" fmla="*/ 23 h 737"/>
                  <a:gd name="T88" fmla="*/ 510 w 731"/>
                  <a:gd name="T89" fmla="*/ 31 h 737"/>
                  <a:gd name="T90" fmla="*/ 480 w 731"/>
                  <a:gd name="T91" fmla="*/ 70 h 737"/>
                  <a:gd name="T92" fmla="*/ 496 w 731"/>
                  <a:gd name="T93" fmla="*/ 114 h 737"/>
                  <a:gd name="T94" fmla="*/ 463 w 731"/>
                  <a:gd name="T95" fmla="*/ 154 h 737"/>
                  <a:gd name="T96" fmla="*/ 419 w 731"/>
                  <a:gd name="T97" fmla="*/ 144 h 737"/>
                  <a:gd name="T98" fmla="*/ 351 w 731"/>
                  <a:gd name="T99" fmla="*/ 105 h 737"/>
                  <a:gd name="T100" fmla="*/ 289 w 731"/>
                  <a:gd name="T101" fmla="*/ 97 h 737"/>
                  <a:gd name="T102" fmla="*/ 271 w 731"/>
                  <a:gd name="T103" fmla="*/ 53 h 737"/>
                  <a:gd name="T104" fmla="*/ 244 w 731"/>
                  <a:gd name="T105" fmla="*/ 40 h 737"/>
                  <a:gd name="T106" fmla="*/ 212 w 731"/>
                  <a:gd name="T107" fmla="*/ 21 h 737"/>
                  <a:gd name="T108" fmla="*/ 173 w 731"/>
                  <a:gd name="T109" fmla="*/ 20 h 737"/>
                  <a:gd name="T110" fmla="*/ 143 w 731"/>
                  <a:gd name="T111" fmla="*/ 24 h 737"/>
                  <a:gd name="T112" fmla="*/ 107 w 731"/>
                  <a:gd name="T113" fmla="*/ 3 h 737"/>
                  <a:gd name="T114" fmla="*/ 96 w 731"/>
                  <a:gd name="T115" fmla="*/ 0 h 737"/>
                  <a:gd name="T116" fmla="*/ 93 w 731"/>
                  <a:gd name="T117" fmla="*/ 27 h 737"/>
                  <a:gd name="T118" fmla="*/ 104 w 731"/>
                  <a:gd name="T119" fmla="*/ 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1" h="737">
                    <a:moveTo>
                      <a:pt x="104" y="37"/>
                    </a:moveTo>
                    <a:cubicBezTo>
                      <a:pt x="100" y="45"/>
                      <a:pt x="75" y="49"/>
                      <a:pt x="69" y="55"/>
                    </a:cubicBezTo>
                    <a:cubicBezTo>
                      <a:pt x="63" y="61"/>
                      <a:pt x="50" y="78"/>
                      <a:pt x="50" y="78"/>
                    </a:cubicBezTo>
                    <a:cubicBezTo>
                      <a:pt x="50" y="78"/>
                      <a:pt x="37" y="83"/>
                      <a:pt x="35" y="89"/>
                    </a:cubicBezTo>
                    <a:cubicBezTo>
                      <a:pt x="33" y="95"/>
                      <a:pt x="43" y="115"/>
                      <a:pt x="44" y="127"/>
                    </a:cubicBezTo>
                    <a:cubicBezTo>
                      <a:pt x="45" y="139"/>
                      <a:pt x="25" y="153"/>
                      <a:pt x="25" y="153"/>
                    </a:cubicBezTo>
                    <a:cubicBezTo>
                      <a:pt x="25" y="153"/>
                      <a:pt x="0" y="161"/>
                      <a:pt x="1" y="167"/>
                    </a:cubicBezTo>
                    <a:cubicBezTo>
                      <a:pt x="2" y="173"/>
                      <a:pt x="29" y="224"/>
                      <a:pt x="30" y="234"/>
                    </a:cubicBezTo>
                    <a:cubicBezTo>
                      <a:pt x="31" y="244"/>
                      <a:pt x="22" y="274"/>
                      <a:pt x="22" y="274"/>
                    </a:cubicBezTo>
                    <a:cubicBezTo>
                      <a:pt x="28" y="288"/>
                      <a:pt x="28" y="288"/>
                      <a:pt x="28" y="288"/>
                    </a:cubicBezTo>
                    <a:cubicBezTo>
                      <a:pt x="19" y="301"/>
                      <a:pt x="19" y="301"/>
                      <a:pt x="19" y="301"/>
                    </a:cubicBezTo>
                    <a:cubicBezTo>
                      <a:pt x="24" y="337"/>
                      <a:pt x="24" y="337"/>
                      <a:pt x="24" y="337"/>
                    </a:cubicBezTo>
                    <a:cubicBezTo>
                      <a:pt x="24" y="337"/>
                      <a:pt x="28" y="343"/>
                      <a:pt x="28" y="355"/>
                    </a:cubicBezTo>
                    <a:cubicBezTo>
                      <a:pt x="28" y="367"/>
                      <a:pt x="2" y="369"/>
                      <a:pt x="1" y="375"/>
                    </a:cubicBezTo>
                    <a:cubicBezTo>
                      <a:pt x="0" y="381"/>
                      <a:pt x="27" y="417"/>
                      <a:pt x="32" y="425"/>
                    </a:cubicBezTo>
                    <a:cubicBezTo>
                      <a:pt x="37" y="433"/>
                      <a:pt x="32" y="443"/>
                      <a:pt x="32" y="450"/>
                    </a:cubicBezTo>
                    <a:cubicBezTo>
                      <a:pt x="32" y="457"/>
                      <a:pt x="44" y="468"/>
                      <a:pt x="48" y="470"/>
                    </a:cubicBezTo>
                    <a:cubicBezTo>
                      <a:pt x="52" y="472"/>
                      <a:pt x="57" y="467"/>
                      <a:pt x="63" y="464"/>
                    </a:cubicBezTo>
                    <a:cubicBezTo>
                      <a:pt x="69" y="461"/>
                      <a:pt x="97" y="474"/>
                      <a:pt x="102" y="477"/>
                    </a:cubicBezTo>
                    <a:cubicBezTo>
                      <a:pt x="107" y="480"/>
                      <a:pt x="122" y="521"/>
                      <a:pt x="122" y="521"/>
                    </a:cubicBezTo>
                    <a:cubicBezTo>
                      <a:pt x="147" y="527"/>
                      <a:pt x="147" y="527"/>
                      <a:pt x="147" y="527"/>
                    </a:cubicBezTo>
                    <a:cubicBezTo>
                      <a:pt x="147" y="527"/>
                      <a:pt x="187" y="535"/>
                      <a:pt x="194" y="537"/>
                    </a:cubicBezTo>
                    <a:cubicBezTo>
                      <a:pt x="201" y="539"/>
                      <a:pt x="217" y="567"/>
                      <a:pt x="228" y="566"/>
                    </a:cubicBezTo>
                    <a:cubicBezTo>
                      <a:pt x="239" y="565"/>
                      <a:pt x="311" y="521"/>
                      <a:pt x="311" y="521"/>
                    </a:cubicBezTo>
                    <a:cubicBezTo>
                      <a:pt x="684" y="737"/>
                      <a:pt x="684" y="737"/>
                      <a:pt x="684" y="737"/>
                    </a:cubicBezTo>
                    <a:cubicBezTo>
                      <a:pt x="683" y="708"/>
                      <a:pt x="683" y="708"/>
                      <a:pt x="683" y="708"/>
                    </a:cubicBezTo>
                    <a:cubicBezTo>
                      <a:pt x="731" y="707"/>
                      <a:pt x="731" y="707"/>
                      <a:pt x="731" y="707"/>
                    </a:cubicBezTo>
                    <a:cubicBezTo>
                      <a:pt x="730" y="599"/>
                      <a:pt x="730" y="599"/>
                      <a:pt x="730" y="599"/>
                    </a:cubicBezTo>
                    <a:cubicBezTo>
                      <a:pt x="730" y="599"/>
                      <a:pt x="717" y="214"/>
                      <a:pt x="717" y="201"/>
                    </a:cubicBezTo>
                    <a:cubicBezTo>
                      <a:pt x="717" y="188"/>
                      <a:pt x="702" y="170"/>
                      <a:pt x="699" y="163"/>
                    </a:cubicBezTo>
                    <a:cubicBezTo>
                      <a:pt x="696" y="156"/>
                      <a:pt x="710" y="144"/>
                      <a:pt x="713" y="135"/>
                    </a:cubicBezTo>
                    <a:cubicBezTo>
                      <a:pt x="716" y="126"/>
                      <a:pt x="704" y="119"/>
                      <a:pt x="703" y="115"/>
                    </a:cubicBezTo>
                    <a:cubicBezTo>
                      <a:pt x="702" y="111"/>
                      <a:pt x="702" y="97"/>
                      <a:pt x="707" y="94"/>
                    </a:cubicBezTo>
                    <a:cubicBezTo>
                      <a:pt x="711" y="92"/>
                      <a:pt x="717" y="85"/>
                      <a:pt x="720" y="81"/>
                    </a:cubicBezTo>
                    <a:cubicBezTo>
                      <a:pt x="714" y="72"/>
                      <a:pt x="716" y="63"/>
                      <a:pt x="716" y="63"/>
                    </a:cubicBezTo>
                    <a:cubicBezTo>
                      <a:pt x="701" y="68"/>
                      <a:pt x="701" y="68"/>
                      <a:pt x="701" y="68"/>
                    </a:cubicBezTo>
                    <a:cubicBezTo>
                      <a:pt x="694" y="59"/>
                      <a:pt x="694" y="59"/>
                      <a:pt x="694" y="59"/>
                    </a:cubicBezTo>
                    <a:cubicBezTo>
                      <a:pt x="694" y="59"/>
                      <a:pt x="689" y="67"/>
                      <a:pt x="682" y="67"/>
                    </a:cubicBezTo>
                    <a:cubicBezTo>
                      <a:pt x="675" y="67"/>
                      <a:pt x="667" y="50"/>
                      <a:pt x="658" y="50"/>
                    </a:cubicBezTo>
                    <a:cubicBezTo>
                      <a:pt x="649" y="50"/>
                      <a:pt x="639" y="57"/>
                      <a:pt x="628" y="49"/>
                    </a:cubicBezTo>
                    <a:cubicBezTo>
                      <a:pt x="617" y="41"/>
                      <a:pt x="626" y="32"/>
                      <a:pt x="617" y="28"/>
                    </a:cubicBezTo>
                    <a:cubicBezTo>
                      <a:pt x="608" y="24"/>
                      <a:pt x="590" y="23"/>
                      <a:pt x="590" y="23"/>
                    </a:cubicBezTo>
                    <a:cubicBezTo>
                      <a:pt x="590" y="23"/>
                      <a:pt x="569" y="15"/>
                      <a:pt x="561" y="15"/>
                    </a:cubicBezTo>
                    <a:cubicBezTo>
                      <a:pt x="553" y="15"/>
                      <a:pt x="553" y="23"/>
                      <a:pt x="553" y="23"/>
                    </a:cubicBezTo>
                    <a:cubicBezTo>
                      <a:pt x="553" y="23"/>
                      <a:pt x="523" y="21"/>
                      <a:pt x="510" y="31"/>
                    </a:cubicBezTo>
                    <a:cubicBezTo>
                      <a:pt x="497" y="41"/>
                      <a:pt x="480" y="54"/>
                      <a:pt x="480" y="70"/>
                    </a:cubicBezTo>
                    <a:cubicBezTo>
                      <a:pt x="480" y="86"/>
                      <a:pt x="496" y="105"/>
                      <a:pt x="496" y="114"/>
                    </a:cubicBezTo>
                    <a:cubicBezTo>
                      <a:pt x="496" y="123"/>
                      <a:pt x="475" y="152"/>
                      <a:pt x="463" y="154"/>
                    </a:cubicBezTo>
                    <a:cubicBezTo>
                      <a:pt x="451" y="156"/>
                      <a:pt x="433" y="159"/>
                      <a:pt x="419" y="144"/>
                    </a:cubicBezTo>
                    <a:cubicBezTo>
                      <a:pt x="405" y="129"/>
                      <a:pt x="366" y="106"/>
                      <a:pt x="351" y="105"/>
                    </a:cubicBezTo>
                    <a:cubicBezTo>
                      <a:pt x="336" y="104"/>
                      <a:pt x="302" y="113"/>
                      <a:pt x="289" y="97"/>
                    </a:cubicBezTo>
                    <a:cubicBezTo>
                      <a:pt x="276" y="81"/>
                      <a:pt x="280" y="69"/>
                      <a:pt x="271" y="53"/>
                    </a:cubicBezTo>
                    <a:cubicBezTo>
                      <a:pt x="262" y="37"/>
                      <a:pt x="244" y="40"/>
                      <a:pt x="244" y="40"/>
                    </a:cubicBezTo>
                    <a:cubicBezTo>
                      <a:pt x="244" y="40"/>
                      <a:pt x="220" y="22"/>
                      <a:pt x="212" y="21"/>
                    </a:cubicBezTo>
                    <a:cubicBezTo>
                      <a:pt x="204" y="20"/>
                      <a:pt x="180" y="19"/>
                      <a:pt x="173" y="20"/>
                    </a:cubicBezTo>
                    <a:cubicBezTo>
                      <a:pt x="166" y="21"/>
                      <a:pt x="154" y="28"/>
                      <a:pt x="143" y="24"/>
                    </a:cubicBezTo>
                    <a:cubicBezTo>
                      <a:pt x="132" y="20"/>
                      <a:pt x="112" y="4"/>
                      <a:pt x="107" y="3"/>
                    </a:cubicBezTo>
                    <a:cubicBezTo>
                      <a:pt x="104" y="2"/>
                      <a:pt x="100" y="1"/>
                      <a:pt x="96" y="0"/>
                    </a:cubicBezTo>
                    <a:cubicBezTo>
                      <a:pt x="93" y="27"/>
                      <a:pt x="93" y="27"/>
                      <a:pt x="93" y="27"/>
                    </a:cubicBezTo>
                    <a:cubicBezTo>
                      <a:pt x="93" y="27"/>
                      <a:pt x="108" y="29"/>
                      <a:pt x="104" y="3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8" name="Freeform 309"/>
              <p:cNvSpPr>
                <a:spLocks noEditPoints="1"/>
              </p:cNvSpPr>
              <p:nvPr/>
            </p:nvSpPr>
            <p:spPr bwMode="gray">
              <a:xfrm>
                <a:off x="-5164" y="-9436"/>
                <a:ext cx="1410" cy="1736"/>
              </a:xfrm>
              <a:custGeom>
                <a:avLst/>
                <a:gdLst>
                  <a:gd name="T0" fmla="*/ 32 w 597"/>
                  <a:gd name="T1" fmla="*/ 79 h 735"/>
                  <a:gd name="T2" fmla="*/ 41 w 597"/>
                  <a:gd name="T3" fmla="*/ 42 h 735"/>
                  <a:gd name="T4" fmla="*/ 68 w 597"/>
                  <a:gd name="T5" fmla="*/ 17 h 735"/>
                  <a:gd name="T6" fmla="*/ 38 w 597"/>
                  <a:gd name="T7" fmla="*/ 15 h 735"/>
                  <a:gd name="T8" fmla="*/ 27 w 597"/>
                  <a:gd name="T9" fmla="*/ 29 h 735"/>
                  <a:gd name="T10" fmla="*/ 26 w 597"/>
                  <a:gd name="T11" fmla="*/ 39 h 735"/>
                  <a:gd name="T12" fmla="*/ 583 w 597"/>
                  <a:gd name="T13" fmla="*/ 362 h 735"/>
                  <a:gd name="T14" fmla="*/ 558 w 597"/>
                  <a:gd name="T15" fmla="*/ 357 h 735"/>
                  <a:gd name="T16" fmla="*/ 535 w 597"/>
                  <a:gd name="T17" fmla="*/ 367 h 735"/>
                  <a:gd name="T18" fmla="*/ 511 w 597"/>
                  <a:gd name="T19" fmla="*/ 375 h 735"/>
                  <a:gd name="T20" fmla="*/ 503 w 597"/>
                  <a:gd name="T21" fmla="*/ 346 h 735"/>
                  <a:gd name="T22" fmla="*/ 496 w 597"/>
                  <a:gd name="T23" fmla="*/ 299 h 735"/>
                  <a:gd name="T24" fmla="*/ 488 w 597"/>
                  <a:gd name="T25" fmla="*/ 256 h 735"/>
                  <a:gd name="T26" fmla="*/ 493 w 597"/>
                  <a:gd name="T27" fmla="*/ 224 h 735"/>
                  <a:gd name="T28" fmla="*/ 477 w 597"/>
                  <a:gd name="T29" fmla="*/ 190 h 735"/>
                  <a:gd name="T30" fmla="*/ 484 w 597"/>
                  <a:gd name="T31" fmla="*/ 162 h 735"/>
                  <a:gd name="T32" fmla="*/ 423 w 597"/>
                  <a:gd name="T33" fmla="*/ 155 h 735"/>
                  <a:gd name="T34" fmla="*/ 409 w 597"/>
                  <a:gd name="T35" fmla="*/ 148 h 735"/>
                  <a:gd name="T36" fmla="*/ 381 w 597"/>
                  <a:gd name="T37" fmla="*/ 170 h 735"/>
                  <a:gd name="T38" fmla="*/ 369 w 597"/>
                  <a:gd name="T39" fmla="*/ 197 h 735"/>
                  <a:gd name="T40" fmla="*/ 335 w 597"/>
                  <a:gd name="T41" fmla="*/ 195 h 735"/>
                  <a:gd name="T42" fmla="*/ 313 w 597"/>
                  <a:gd name="T43" fmla="*/ 201 h 735"/>
                  <a:gd name="T44" fmla="*/ 302 w 597"/>
                  <a:gd name="T45" fmla="*/ 203 h 735"/>
                  <a:gd name="T46" fmla="*/ 278 w 597"/>
                  <a:gd name="T47" fmla="*/ 194 h 735"/>
                  <a:gd name="T48" fmla="*/ 265 w 597"/>
                  <a:gd name="T49" fmla="*/ 172 h 735"/>
                  <a:gd name="T50" fmla="*/ 255 w 597"/>
                  <a:gd name="T51" fmla="*/ 141 h 735"/>
                  <a:gd name="T52" fmla="*/ 243 w 597"/>
                  <a:gd name="T53" fmla="*/ 98 h 735"/>
                  <a:gd name="T54" fmla="*/ 209 w 597"/>
                  <a:gd name="T55" fmla="*/ 84 h 735"/>
                  <a:gd name="T56" fmla="*/ 185 w 597"/>
                  <a:gd name="T57" fmla="*/ 86 h 735"/>
                  <a:gd name="T58" fmla="*/ 155 w 597"/>
                  <a:gd name="T59" fmla="*/ 84 h 735"/>
                  <a:gd name="T60" fmla="*/ 112 w 597"/>
                  <a:gd name="T61" fmla="*/ 82 h 735"/>
                  <a:gd name="T62" fmla="*/ 89 w 597"/>
                  <a:gd name="T63" fmla="*/ 84 h 735"/>
                  <a:gd name="T64" fmla="*/ 67 w 597"/>
                  <a:gd name="T65" fmla="*/ 84 h 735"/>
                  <a:gd name="T66" fmla="*/ 43 w 597"/>
                  <a:gd name="T67" fmla="*/ 97 h 735"/>
                  <a:gd name="T68" fmla="*/ 48 w 597"/>
                  <a:gd name="T69" fmla="*/ 128 h 735"/>
                  <a:gd name="T70" fmla="*/ 56 w 597"/>
                  <a:gd name="T71" fmla="*/ 157 h 735"/>
                  <a:gd name="T72" fmla="*/ 69 w 597"/>
                  <a:gd name="T73" fmla="*/ 254 h 735"/>
                  <a:gd name="T74" fmla="*/ 75 w 597"/>
                  <a:gd name="T75" fmla="*/ 270 h 735"/>
                  <a:gd name="T76" fmla="*/ 108 w 597"/>
                  <a:gd name="T77" fmla="*/ 388 h 735"/>
                  <a:gd name="T78" fmla="*/ 93 w 597"/>
                  <a:gd name="T79" fmla="*/ 442 h 735"/>
                  <a:gd name="T80" fmla="*/ 66 w 597"/>
                  <a:gd name="T81" fmla="*/ 460 h 735"/>
                  <a:gd name="T82" fmla="*/ 44 w 597"/>
                  <a:gd name="T83" fmla="*/ 484 h 735"/>
                  <a:gd name="T84" fmla="*/ 34 w 597"/>
                  <a:gd name="T85" fmla="*/ 524 h 735"/>
                  <a:gd name="T86" fmla="*/ 21 w 597"/>
                  <a:gd name="T87" fmla="*/ 579 h 735"/>
                  <a:gd name="T88" fmla="*/ 6 w 597"/>
                  <a:gd name="T89" fmla="*/ 618 h 735"/>
                  <a:gd name="T90" fmla="*/ 13 w 597"/>
                  <a:gd name="T91" fmla="*/ 654 h 735"/>
                  <a:gd name="T92" fmla="*/ 3 w 597"/>
                  <a:gd name="T93" fmla="*/ 696 h 735"/>
                  <a:gd name="T94" fmla="*/ 24 w 597"/>
                  <a:gd name="T95" fmla="*/ 691 h 735"/>
                  <a:gd name="T96" fmla="*/ 50 w 597"/>
                  <a:gd name="T97" fmla="*/ 695 h 735"/>
                  <a:gd name="T98" fmla="*/ 81 w 597"/>
                  <a:gd name="T99" fmla="*/ 681 h 735"/>
                  <a:gd name="T100" fmla="*/ 322 w 597"/>
                  <a:gd name="T101" fmla="*/ 703 h 735"/>
                  <a:gd name="T102" fmla="*/ 361 w 597"/>
                  <a:gd name="T103" fmla="*/ 724 h 735"/>
                  <a:gd name="T104" fmla="*/ 411 w 597"/>
                  <a:gd name="T105" fmla="*/ 729 h 735"/>
                  <a:gd name="T106" fmla="*/ 463 w 597"/>
                  <a:gd name="T107" fmla="*/ 735 h 735"/>
                  <a:gd name="T108" fmla="*/ 493 w 597"/>
                  <a:gd name="T109" fmla="*/ 657 h 735"/>
                  <a:gd name="T110" fmla="*/ 487 w 597"/>
                  <a:gd name="T111" fmla="*/ 635 h 735"/>
                  <a:gd name="T112" fmla="*/ 571 w 597"/>
                  <a:gd name="T113" fmla="*/ 470 h 735"/>
                  <a:gd name="T114" fmla="*/ 580 w 597"/>
                  <a:gd name="T115" fmla="*/ 440 h 735"/>
                  <a:gd name="T116" fmla="*/ 585 w 597"/>
                  <a:gd name="T117" fmla="*/ 426 h 735"/>
                  <a:gd name="T118" fmla="*/ 594 w 597"/>
                  <a:gd name="T119" fmla="*/ 38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 h="735">
                    <a:moveTo>
                      <a:pt x="30" y="77"/>
                    </a:moveTo>
                    <a:cubicBezTo>
                      <a:pt x="30" y="77"/>
                      <a:pt x="31" y="78"/>
                      <a:pt x="32" y="79"/>
                    </a:cubicBezTo>
                    <a:cubicBezTo>
                      <a:pt x="37" y="76"/>
                      <a:pt x="42" y="74"/>
                      <a:pt x="45" y="72"/>
                    </a:cubicBezTo>
                    <a:cubicBezTo>
                      <a:pt x="53" y="68"/>
                      <a:pt x="41" y="42"/>
                      <a:pt x="41" y="42"/>
                    </a:cubicBezTo>
                    <a:cubicBezTo>
                      <a:pt x="65" y="25"/>
                      <a:pt x="65" y="25"/>
                      <a:pt x="65" y="25"/>
                    </a:cubicBezTo>
                    <a:cubicBezTo>
                      <a:pt x="68" y="17"/>
                      <a:pt x="68" y="17"/>
                      <a:pt x="68" y="17"/>
                    </a:cubicBezTo>
                    <a:cubicBezTo>
                      <a:pt x="68" y="17"/>
                      <a:pt x="66" y="0"/>
                      <a:pt x="59" y="1"/>
                    </a:cubicBezTo>
                    <a:cubicBezTo>
                      <a:pt x="52" y="2"/>
                      <a:pt x="38" y="15"/>
                      <a:pt x="38" y="15"/>
                    </a:cubicBezTo>
                    <a:cubicBezTo>
                      <a:pt x="38" y="29"/>
                      <a:pt x="38" y="29"/>
                      <a:pt x="38" y="29"/>
                    </a:cubicBezTo>
                    <a:cubicBezTo>
                      <a:pt x="27" y="29"/>
                      <a:pt x="27" y="29"/>
                      <a:pt x="27" y="29"/>
                    </a:cubicBezTo>
                    <a:cubicBezTo>
                      <a:pt x="23" y="35"/>
                      <a:pt x="23" y="35"/>
                      <a:pt x="23" y="35"/>
                    </a:cubicBezTo>
                    <a:cubicBezTo>
                      <a:pt x="26" y="39"/>
                      <a:pt x="26" y="39"/>
                      <a:pt x="26" y="39"/>
                    </a:cubicBezTo>
                    <a:lnTo>
                      <a:pt x="30" y="77"/>
                    </a:lnTo>
                    <a:close/>
                    <a:moveTo>
                      <a:pt x="583" y="362"/>
                    </a:moveTo>
                    <a:cubicBezTo>
                      <a:pt x="569" y="364"/>
                      <a:pt x="569" y="364"/>
                      <a:pt x="569" y="364"/>
                    </a:cubicBezTo>
                    <a:cubicBezTo>
                      <a:pt x="569" y="364"/>
                      <a:pt x="565" y="357"/>
                      <a:pt x="558" y="357"/>
                    </a:cubicBezTo>
                    <a:cubicBezTo>
                      <a:pt x="551" y="357"/>
                      <a:pt x="551" y="362"/>
                      <a:pt x="551" y="362"/>
                    </a:cubicBezTo>
                    <a:cubicBezTo>
                      <a:pt x="535" y="367"/>
                      <a:pt x="535" y="367"/>
                      <a:pt x="535" y="367"/>
                    </a:cubicBezTo>
                    <a:cubicBezTo>
                      <a:pt x="517" y="363"/>
                      <a:pt x="517" y="363"/>
                      <a:pt x="517" y="363"/>
                    </a:cubicBezTo>
                    <a:cubicBezTo>
                      <a:pt x="511" y="375"/>
                      <a:pt x="511" y="375"/>
                      <a:pt x="511" y="375"/>
                    </a:cubicBezTo>
                    <a:cubicBezTo>
                      <a:pt x="511" y="375"/>
                      <a:pt x="503" y="373"/>
                      <a:pt x="500" y="369"/>
                    </a:cubicBezTo>
                    <a:cubicBezTo>
                      <a:pt x="497" y="365"/>
                      <a:pt x="500" y="353"/>
                      <a:pt x="503" y="346"/>
                    </a:cubicBezTo>
                    <a:cubicBezTo>
                      <a:pt x="506" y="339"/>
                      <a:pt x="507" y="324"/>
                      <a:pt x="507" y="324"/>
                    </a:cubicBezTo>
                    <a:cubicBezTo>
                      <a:pt x="507" y="324"/>
                      <a:pt x="503" y="306"/>
                      <a:pt x="496" y="299"/>
                    </a:cubicBezTo>
                    <a:cubicBezTo>
                      <a:pt x="489" y="292"/>
                      <a:pt x="483" y="284"/>
                      <a:pt x="483" y="276"/>
                    </a:cubicBezTo>
                    <a:cubicBezTo>
                      <a:pt x="483" y="268"/>
                      <a:pt x="488" y="256"/>
                      <a:pt x="488" y="256"/>
                    </a:cubicBezTo>
                    <a:cubicBezTo>
                      <a:pt x="485" y="240"/>
                      <a:pt x="485" y="240"/>
                      <a:pt x="485" y="240"/>
                    </a:cubicBezTo>
                    <a:cubicBezTo>
                      <a:pt x="485" y="240"/>
                      <a:pt x="493" y="231"/>
                      <a:pt x="493" y="224"/>
                    </a:cubicBezTo>
                    <a:cubicBezTo>
                      <a:pt x="493" y="217"/>
                      <a:pt x="480" y="204"/>
                      <a:pt x="480" y="204"/>
                    </a:cubicBezTo>
                    <a:cubicBezTo>
                      <a:pt x="477" y="190"/>
                      <a:pt x="477" y="190"/>
                      <a:pt x="477" y="190"/>
                    </a:cubicBezTo>
                    <a:cubicBezTo>
                      <a:pt x="484" y="180"/>
                      <a:pt x="484" y="180"/>
                      <a:pt x="484" y="180"/>
                    </a:cubicBezTo>
                    <a:cubicBezTo>
                      <a:pt x="484" y="162"/>
                      <a:pt x="484" y="162"/>
                      <a:pt x="484" y="162"/>
                    </a:cubicBezTo>
                    <a:cubicBezTo>
                      <a:pt x="424" y="163"/>
                      <a:pt x="424" y="163"/>
                      <a:pt x="424" y="163"/>
                    </a:cubicBezTo>
                    <a:cubicBezTo>
                      <a:pt x="423" y="155"/>
                      <a:pt x="423" y="155"/>
                      <a:pt x="423" y="155"/>
                    </a:cubicBezTo>
                    <a:cubicBezTo>
                      <a:pt x="423" y="155"/>
                      <a:pt x="427" y="146"/>
                      <a:pt x="418" y="143"/>
                    </a:cubicBezTo>
                    <a:cubicBezTo>
                      <a:pt x="409" y="140"/>
                      <a:pt x="409" y="148"/>
                      <a:pt x="409" y="148"/>
                    </a:cubicBezTo>
                    <a:cubicBezTo>
                      <a:pt x="409" y="148"/>
                      <a:pt x="380" y="145"/>
                      <a:pt x="375" y="149"/>
                    </a:cubicBezTo>
                    <a:cubicBezTo>
                      <a:pt x="370" y="153"/>
                      <a:pt x="381" y="165"/>
                      <a:pt x="381" y="170"/>
                    </a:cubicBezTo>
                    <a:cubicBezTo>
                      <a:pt x="381" y="175"/>
                      <a:pt x="374" y="175"/>
                      <a:pt x="371" y="179"/>
                    </a:cubicBezTo>
                    <a:cubicBezTo>
                      <a:pt x="368" y="183"/>
                      <a:pt x="369" y="197"/>
                      <a:pt x="369" y="197"/>
                    </a:cubicBezTo>
                    <a:cubicBezTo>
                      <a:pt x="339" y="200"/>
                      <a:pt x="339" y="200"/>
                      <a:pt x="339" y="200"/>
                    </a:cubicBezTo>
                    <a:cubicBezTo>
                      <a:pt x="335" y="195"/>
                      <a:pt x="335" y="195"/>
                      <a:pt x="335" y="195"/>
                    </a:cubicBezTo>
                    <a:cubicBezTo>
                      <a:pt x="328" y="201"/>
                      <a:pt x="328" y="201"/>
                      <a:pt x="328" y="201"/>
                    </a:cubicBezTo>
                    <a:cubicBezTo>
                      <a:pt x="313" y="201"/>
                      <a:pt x="313" y="201"/>
                      <a:pt x="313" y="201"/>
                    </a:cubicBezTo>
                    <a:cubicBezTo>
                      <a:pt x="309" y="208"/>
                      <a:pt x="309" y="208"/>
                      <a:pt x="309" y="208"/>
                    </a:cubicBezTo>
                    <a:cubicBezTo>
                      <a:pt x="302" y="203"/>
                      <a:pt x="302" y="203"/>
                      <a:pt x="302" y="203"/>
                    </a:cubicBezTo>
                    <a:cubicBezTo>
                      <a:pt x="281" y="204"/>
                      <a:pt x="281" y="204"/>
                      <a:pt x="281" y="204"/>
                    </a:cubicBezTo>
                    <a:cubicBezTo>
                      <a:pt x="278" y="194"/>
                      <a:pt x="278" y="194"/>
                      <a:pt x="278" y="194"/>
                    </a:cubicBezTo>
                    <a:cubicBezTo>
                      <a:pt x="272" y="186"/>
                      <a:pt x="272" y="186"/>
                      <a:pt x="272" y="186"/>
                    </a:cubicBezTo>
                    <a:cubicBezTo>
                      <a:pt x="272" y="186"/>
                      <a:pt x="270" y="178"/>
                      <a:pt x="265" y="172"/>
                    </a:cubicBezTo>
                    <a:cubicBezTo>
                      <a:pt x="260" y="166"/>
                      <a:pt x="254" y="163"/>
                      <a:pt x="254" y="163"/>
                    </a:cubicBezTo>
                    <a:cubicBezTo>
                      <a:pt x="254" y="163"/>
                      <a:pt x="256" y="147"/>
                      <a:pt x="255" y="141"/>
                    </a:cubicBezTo>
                    <a:cubicBezTo>
                      <a:pt x="254" y="135"/>
                      <a:pt x="244" y="128"/>
                      <a:pt x="244" y="128"/>
                    </a:cubicBezTo>
                    <a:cubicBezTo>
                      <a:pt x="243" y="98"/>
                      <a:pt x="243" y="98"/>
                      <a:pt x="243" y="98"/>
                    </a:cubicBezTo>
                    <a:cubicBezTo>
                      <a:pt x="243" y="98"/>
                      <a:pt x="237" y="94"/>
                      <a:pt x="232" y="85"/>
                    </a:cubicBezTo>
                    <a:cubicBezTo>
                      <a:pt x="227" y="76"/>
                      <a:pt x="209" y="84"/>
                      <a:pt x="209" y="84"/>
                    </a:cubicBezTo>
                    <a:cubicBezTo>
                      <a:pt x="195" y="83"/>
                      <a:pt x="195" y="83"/>
                      <a:pt x="195" y="83"/>
                    </a:cubicBezTo>
                    <a:cubicBezTo>
                      <a:pt x="185" y="86"/>
                      <a:pt x="185" y="86"/>
                      <a:pt x="185" y="86"/>
                    </a:cubicBezTo>
                    <a:cubicBezTo>
                      <a:pt x="185" y="86"/>
                      <a:pt x="178" y="86"/>
                      <a:pt x="173" y="86"/>
                    </a:cubicBezTo>
                    <a:cubicBezTo>
                      <a:pt x="168" y="86"/>
                      <a:pt x="155" y="84"/>
                      <a:pt x="155" y="84"/>
                    </a:cubicBezTo>
                    <a:cubicBezTo>
                      <a:pt x="155" y="84"/>
                      <a:pt x="137" y="87"/>
                      <a:pt x="130" y="88"/>
                    </a:cubicBezTo>
                    <a:cubicBezTo>
                      <a:pt x="123" y="89"/>
                      <a:pt x="112" y="82"/>
                      <a:pt x="112" y="82"/>
                    </a:cubicBezTo>
                    <a:cubicBezTo>
                      <a:pt x="97" y="86"/>
                      <a:pt x="97" y="86"/>
                      <a:pt x="97" y="86"/>
                    </a:cubicBezTo>
                    <a:cubicBezTo>
                      <a:pt x="89" y="84"/>
                      <a:pt x="89" y="84"/>
                      <a:pt x="89" y="84"/>
                    </a:cubicBezTo>
                    <a:cubicBezTo>
                      <a:pt x="84" y="86"/>
                      <a:pt x="84" y="86"/>
                      <a:pt x="84" y="86"/>
                    </a:cubicBezTo>
                    <a:cubicBezTo>
                      <a:pt x="67" y="84"/>
                      <a:pt x="67" y="84"/>
                      <a:pt x="67" y="84"/>
                    </a:cubicBezTo>
                    <a:cubicBezTo>
                      <a:pt x="44" y="94"/>
                      <a:pt x="44" y="94"/>
                      <a:pt x="44" y="94"/>
                    </a:cubicBezTo>
                    <a:cubicBezTo>
                      <a:pt x="44" y="95"/>
                      <a:pt x="44" y="96"/>
                      <a:pt x="43" y="97"/>
                    </a:cubicBezTo>
                    <a:cubicBezTo>
                      <a:pt x="37" y="101"/>
                      <a:pt x="32" y="102"/>
                      <a:pt x="32" y="102"/>
                    </a:cubicBezTo>
                    <a:cubicBezTo>
                      <a:pt x="32" y="102"/>
                      <a:pt x="45" y="121"/>
                      <a:pt x="48" y="128"/>
                    </a:cubicBezTo>
                    <a:cubicBezTo>
                      <a:pt x="51" y="135"/>
                      <a:pt x="60" y="138"/>
                      <a:pt x="60" y="138"/>
                    </a:cubicBezTo>
                    <a:cubicBezTo>
                      <a:pt x="56" y="157"/>
                      <a:pt x="56" y="157"/>
                      <a:pt x="56" y="157"/>
                    </a:cubicBezTo>
                    <a:cubicBezTo>
                      <a:pt x="56" y="157"/>
                      <a:pt x="88" y="194"/>
                      <a:pt x="85" y="221"/>
                    </a:cubicBezTo>
                    <a:cubicBezTo>
                      <a:pt x="82" y="248"/>
                      <a:pt x="69" y="254"/>
                      <a:pt x="69" y="254"/>
                    </a:cubicBezTo>
                    <a:cubicBezTo>
                      <a:pt x="68" y="271"/>
                      <a:pt x="68" y="271"/>
                      <a:pt x="68" y="271"/>
                    </a:cubicBezTo>
                    <a:cubicBezTo>
                      <a:pt x="75" y="270"/>
                      <a:pt x="75" y="270"/>
                      <a:pt x="75" y="270"/>
                    </a:cubicBezTo>
                    <a:cubicBezTo>
                      <a:pt x="75" y="270"/>
                      <a:pt x="71" y="293"/>
                      <a:pt x="85" y="314"/>
                    </a:cubicBezTo>
                    <a:cubicBezTo>
                      <a:pt x="99" y="335"/>
                      <a:pt x="111" y="373"/>
                      <a:pt x="108" y="388"/>
                    </a:cubicBezTo>
                    <a:cubicBezTo>
                      <a:pt x="105" y="403"/>
                      <a:pt x="94" y="420"/>
                      <a:pt x="94" y="420"/>
                    </a:cubicBezTo>
                    <a:cubicBezTo>
                      <a:pt x="94" y="420"/>
                      <a:pt x="101" y="436"/>
                      <a:pt x="93" y="442"/>
                    </a:cubicBezTo>
                    <a:cubicBezTo>
                      <a:pt x="85" y="448"/>
                      <a:pt x="72" y="446"/>
                      <a:pt x="72" y="446"/>
                    </a:cubicBezTo>
                    <a:cubicBezTo>
                      <a:pt x="66" y="460"/>
                      <a:pt x="66" y="460"/>
                      <a:pt x="66" y="460"/>
                    </a:cubicBezTo>
                    <a:cubicBezTo>
                      <a:pt x="68" y="475"/>
                      <a:pt x="68" y="475"/>
                      <a:pt x="68" y="475"/>
                    </a:cubicBezTo>
                    <a:cubicBezTo>
                      <a:pt x="68" y="475"/>
                      <a:pt x="43" y="472"/>
                      <a:pt x="44" y="484"/>
                    </a:cubicBezTo>
                    <a:cubicBezTo>
                      <a:pt x="45" y="496"/>
                      <a:pt x="41" y="514"/>
                      <a:pt x="41" y="514"/>
                    </a:cubicBezTo>
                    <a:cubicBezTo>
                      <a:pt x="34" y="524"/>
                      <a:pt x="34" y="524"/>
                      <a:pt x="34" y="524"/>
                    </a:cubicBezTo>
                    <a:cubicBezTo>
                      <a:pt x="34" y="524"/>
                      <a:pt x="38" y="556"/>
                      <a:pt x="35" y="566"/>
                    </a:cubicBezTo>
                    <a:cubicBezTo>
                      <a:pt x="32" y="576"/>
                      <a:pt x="21" y="579"/>
                      <a:pt x="21" y="579"/>
                    </a:cubicBezTo>
                    <a:cubicBezTo>
                      <a:pt x="21" y="606"/>
                      <a:pt x="21" y="606"/>
                      <a:pt x="21" y="606"/>
                    </a:cubicBezTo>
                    <a:cubicBezTo>
                      <a:pt x="6" y="618"/>
                      <a:pt x="6" y="618"/>
                      <a:pt x="6" y="618"/>
                    </a:cubicBezTo>
                    <a:cubicBezTo>
                      <a:pt x="6" y="645"/>
                      <a:pt x="6" y="645"/>
                      <a:pt x="6" y="645"/>
                    </a:cubicBezTo>
                    <a:cubicBezTo>
                      <a:pt x="13" y="654"/>
                      <a:pt x="13" y="654"/>
                      <a:pt x="13" y="654"/>
                    </a:cubicBezTo>
                    <a:cubicBezTo>
                      <a:pt x="0" y="669"/>
                      <a:pt x="0" y="669"/>
                      <a:pt x="0" y="669"/>
                    </a:cubicBezTo>
                    <a:cubicBezTo>
                      <a:pt x="3" y="696"/>
                      <a:pt x="3" y="696"/>
                      <a:pt x="3" y="696"/>
                    </a:cubicBezTo>
                    <a:cubicBezTo>
                      <a:pt x="13" y="695"/>
                      <a:pt x="13" y="695"/>
                      <a:pt x="13" y="695"/>
                    </a:cubicBezTo>
                    <a:cubicBezTo>
                      <a:pt x="24" y="691"/>
                      <a:pt x="24" y="691"/>
                      <a:pt x="24" y="691"/>
                    </a:cubicBezTo>
                    <a:cubicBezTo>
                      <a:pt x="31" y="696"/>
                      <a:pt x="31" y="696"/>
                      <a:pt x="31" y="696"/>
                    </a:cubicBezTo>
                    <a:cubicBezTo>
                      <a:pt x="31" y="696"/>
                      <a:pt x="43" y="696"/>
                      <a:pt x="50" y="695"/>
                    </a:cubicBezTo>
                    <a:cubicBezTo>
                      <a:pt x="57" y="694"/>
                      <a:pt x="61" y="680"/>
                      <a:pt x="61" y="680"/>
                    </a:cubicBezTo>
                    <a:cubicBezTo>
                      <a:pt x="61" y="680"/>
                      <a:pt x="82" y="682"/>
                      <a:pt x="81" y="681"/>
                    </a:cubicBezTo>
                    <a:cubicBezTo>
                      <a:pt x="85" y="692"/>
                      <a:pt x="119" y="705"/>
                      <a:pt x="119" y="705"/>
                    </a:cubicBezTo>
                    <a:cubicBezTo>
                      <a:pt x="322" y="703"/>
                      <a:pt x="322" y="703"/>
                      <a:pt x="322" y="703"/>
                    </a:cubicBezTo>
                    <a:cubicBezTo>
                      <a:pt x="322" y="703"/>
                      <a:pt x="331" y="722"/>
                      <a:pt x="338" y="724"/>
                    </a:cubicBezTo>
                    <a:cubicBezTo>
                      <a:pt x="345" y="726"/>
                      <a:pt x="361" y="724"/>
                      <a:pt x="361" y="724"/>
                    </a:cubicBezTo>
                    <a:cubicBezTo>
                      <a:pt x="365" y="730"/>
                      <a:pt x="365" y="730"/>
                      <a:pt x="365" y="730"/>
                    </a:cubicBezTo>
                    <a:cubicBezTo>
                      <a:pt x="411" y="729"/>
                      <a:pt x="411" y="729"/>
                      <a:pt x="411" y="729"/>
                    </a:cubicBezTo>
                    <a:cubicBezTo>
                      <a:pt x="417" y="735"/>
                      <a:pt x="417" y="735"/>
                      <a:pt x="417" y="735"/>
                    </a:cubicBezTo>
                    <a:cubicBezTo>
                      <a:pt x="417" y="735"/>
                      <a:pt x="435" y="735"/>
                      <a:pt x="463" y="735"/>
                    </a:cubicBezTo>
                    <a:cubicBezTo>
                      <a:pt x="491" y="735"/>
                      <a:pt x="551" y="715"/>
                      <a:pt x="551" y="715"/>
                    </a:cubicBezTo>
                    <a:cubicBezTo>
                      <a:pt x="493" y="657"/>
                      <a:pt x="493" y="657"/>
                      <a:pt x="493" y="657"/>
                    </a:cubicBezTo>
                    <a:cubicBezTo>
                      <a:pt x="493" y="645"/>
                      <a:pt x="493" y="645"/>
                      <a:pt x="493" y="645"/>
                    </a:cubicBezTo>
                    <a:cubicBezTo>
                      <a:pt x="487" y="635"/>
                      <a:pt x="487" y="635"/>
                      <a:pt x="487" y="635"/>
                    </a:cubicBezTo>
                    <a:cubicBezTo>
                      <a:pt x="488" y="468"/>
                      <a:pt x="488" y="468"/>
                      <a:pt x="488" y="468"/>
                    </a:cubicBezTo>
                    <a:cubicBezTo>
                      <a:pt x="571" y="470"/>
                      <a:pt x="571" y="470"/>
                      <a:pt x="571" y="470"/>
                    </a:cubicBezTo>
                    <a:cubicBezTo>
                      <a:pt x="571" y="470"/>
                      <a:pt x="582" y="470"/>
                      <a:pt x="584" y="463"/>
                    </a:cubicBezTo>
                    <a:cubicBezTo>
                      <a:pt x="586" y="456"/>
                      <a:pt x="580" y="440"/>
                      <a:pt x="580" y="440"/>
                    </a:cubicBezTo>
                    <a:cubicBezTo>
                      <a:pt x="593" y="437"/>
                      <a:pt x="593" y="437"/>
                      <a:pt x="593" y="437"/>
                    </a:cubicBezTo>
                    <a:cubicBezTo>
                      <a:pt x="585" y="426"/>
                      <a:pt x="585" y="426"/>
                      <a:pt x="585" y="426"/>
                    </a:cubicBezTo>
                    <a:cubicBezTo>
                      <a:pt x="583" y="391"/>
                      <a:pt x="583" y="391"/>
                      <a:pt x="583" y="391"/>
                    </a:cubicBezTo>
                    <a:cubicBezTo>
                      <a:pt x="583" y="391"/>
                      <a:pt x="591" y="389"/>
                      <a:pt x="594" y="386"/>
                    </a:cubicBezTo>
                    <a:cubicBezTo>
                      <a:pt x="597" y="383"/>
                      <a:pt x="583" y="362"/>
                      <a:pt x="583" y="36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89" name="Freeform 310"/>
              <p:cNvSpPr>
                <a:spLocks/>
              </p:cNvSpPr>
              <p:nvPr/>
            </p:nvSpPr>
            <p:spPr bwMode="gray">
              <a:xfrm>
                <a:off x="-3241" y="-9850"/>
                <a:ext cx="245" cy="232"/>
              </a:xfrm>
              <a:custGeom>
                <a:avLst/>
                <a:gdLst>
                  <a:gd name="T0" fmla="*/ 35 w 104"/>
                  <a:gd name="T1" fmla="*/ 98 h 98"/>
                  <a:gd name="T2" fmla="*/ 52 w 104"/>
                  <a:gd name="T3" fmla="*/ 91 h 98"/>
                  <a:gd name="T4" fmla="*/ 57 w 104"/>
                  <a:gd name="T5" fmla="*/ 74 h 98"/>
                  <a:gd name="T6" fmla="*/ 87 w 104"/>
                  <a:gd name="T7" fmla="*/ 74 h 98"/>
                  <a:gd name="T8" fmla="*/ 90 w 104"/>
                  <a:gd name="T9" fmla="*/ 74 h 98"/>
                  <a:gd name="T10" fmla="*/ 104 w 104"/>
                  <a:gd name="T11" fmla="*/ 64 h 98"/>
                  <a:gd name="T12" fmla="*/ 98 w 104"/>
                  <a:gd name="T13" fmla="*/ 44 h 98"/>
                  <a:gd name="T14" fmla="*/ 100 w 104"/>
                  <a:gd name="T15" fmla="*/ 31 h 98"/>
                  <a:gd name="T16" fmla="*/ 86 w 104"/>
                  <a:gd name="T17" fmla="*/ 13 h 98"/>
                  <a:gd name="T18" fmla="*/ 91 w 104"/>
                  <a:gd name="T19" fmla="*/ 0 h 98"/>
                  <a:gd name="T20" fmla="*/ 75 w 104"/>
                  <a:gd name="T21" fmla="*/ 1 h 98"/>
                  <a:gd name="T22" fmla="*/ 64 w 104"/>
                  <a:gd name="T23" fmla="*/ 25 h 98"/>
                  <a:gd name="T24" fmla="*/ 52 w 104"/>
                  <a:gd name="T25" fmla="*/ 17 h 98"/>
                  <a:gd name="T26" fmla="*/ 42 w 104"/>
                  <a:gd name="T27" fmla="*/ 17 h 98"/>
                  <a:gd name="T28" fmla="*/ 17 w 104"/>
                  <a:gd name="T29" fmla="*/ 36 h 98"/>
                  <a:gd name="T30" fmla="*/ 24 w 104"/>
                  <a:gd name="T31" fmla="*/ 58 h 98"/>
                  <a:gd name="T32" fmla="*/ 4 w 104"/>
                  <a:gd name="T33" fmla="*/ 80 h 98"/>
                  <a:gd name="T34" fmla="*/ 22 w 104"/>
                  <a:gd name="T35" fmla="*/ 85 h 98"/>
                  <a:gd name="T36" fmla="*/ 35 w 104"/>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98">
                    <a:moveTo>
                      <a:pt x="35" y="98"/>
                    </a:moveTo>
                    <a:cubicBezTo>
                      <a:pt x="39" y="98"/>
                      <a:pt x="52" y="91"/>
                      <a:pt x="52" y="91"/>
                    </a:cubicBezTo>
                    <a:cubicBezTo>
                      <a:pt x="57" y="74"/>
                      <a:pt x="57" y="74"/>
                      <a:pt x="57" y="74"/>
                    </a:cubicBezTo>
                    <a:cubicBezTo>
                      <a:pt x="87" y="74"/>
                      <a:pt x="87" y="74"/>
                      <a:pt x="87" y="74"/>
                    </a:cubicBezTo>
                    <a:cubicBezTo>
                      <a:pt x="90" y="74"/>
                      <a:pt x="90" y="74"/>
                      <a:pt x="90" y="74"/>
                    </a:cubicBezTo>
                    <a:cubicBezTo>
                      <a:pt x="96" y="73"/>
                      <a:pt x="104" y="71"/>
                      <a:pt x="104" y="64"/>
                    </a:cubicBezTo>
                    <a:cubicBezTo>
                      <a:pt x="104" y="52"/>
                      <a:pt x="98" y="44"/>
                      <a:pt x="98" y="44"/>
                    </a:cubicBezTo>
                    <a:cubicBezTo>
                      <a:pt x="98" y="44"/>
                      <a:pt x="104" y="39"/>
                      <a:pt x="100" y="31"/>
                    </a:cubicBezTo>
                    <a:cubicBezTo>
                      <a:pt x="96" y="23"/>
                      <a:pt x="86" y="13"/>
                      <a:pt x="86" y="13"/>
                    </a:cubicBezTo>
                    <a:cubicBezTo>
                      <a:pt x="91" y="0"/>
                      <a:pt x="91" y="0"/>
                      <a:pt x="91" y="0"/>
                    </a:cubicBezTo>
                    <a:cubicBezTo>
                      <a:pt x="75" y="1"/>
                      <a:pt x="75" y="1"/>
                      <a:pt x="75" y="1"/>
                    </a:cubicBezTo>
                    <a:cubicBezTo>
                      <a:pt x="75" y="1"/>
                      <a:pt x="71" y="17"/>
                      <a:pt x="64" y="25"/>
                    </a:cubicBezTo>
                    <a:cubicBezTo>
                      <a:pt x="58" y="32"/>
                      <a:pt x="52" y="17"/>
                      <a:pt x="52" y="17"/>
                    </a:cubicBezTo>
                    <a:cubicBezTo>
                      <a:pt x="42" y="17"/>
                      <a:pt x="42" y="17"/>
                      <a:pt x="42" y="17"/>
                    </a:cubicBezTo>
                    <a:cubicBezTo>
                      <a:pt x="42" y="17"/>
                      <a:pt x="18" y="28"/>
                      <a:pt x="17" y="36"/>
                    </a:cubicBezTo>
                    <a:cubicBezTo>
                      <a:pt x="15" y="44"/>
                      <a:pt x="25" y="55"/>
                      <a:pt x="24" y="58"/>
                    </a:cubicBezTo>
                    <a:cubicBezTo>
                      <a:pt x="22" y="62"/>
                      <a:pt x="0" y="72"/>
                      <a:pt x="4" y="80"/>
                    </a:cubicBezTo>
                    <a:cubicBezTo>
                      <a:pt x="8" y="88"/>
                      <a:pt x="22" y="85"/>
                      <a:pt x="22" y="85"/>
                    </a:cubicBezTo>
                    <a:cubicBezTo>
                      <a:pt x="22" y="85"/>
                      <a:pt x="31" y="98"/>
                      <a:pt x="35" y="9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0" name="Freeform 311"/>
              <p:cNvSpPr>
                <a:spLocks/>
              </p:cNvSpPr>
              <p:nvPr/>
            </p:nvSpPr>
            <p:spPr bwMode="gray">
              <a:xfrm>
                <a:off x="-4855" y="-11376"/>
                <a:ext cx="1451" cy="1103"/>
              </a:xfrm>
              <a:custGeom>
                <a:avLst/>
                <a:gdLst>
                  <a:gd name="T0" fmla="*/ 589 w 614"/>
                  <a:gd name="T1" fmla="*/ 267 h 467"/>
                  <a:gd name="T2" fmla="*/ 575 w 614"/>
                  <a:gd name="T3" fmla="*/ 253 h 467"/>
                  <a:gd name="T4" fmla="*/ 573 w 614"/>
                  <a:gd name="T5" fmla="*/ 236 h 467"/>
                  <a:gd name="T6" fmla="*/ 542 w 614"/>
                  <a:gd name="T7" fmla="*/ 203 h 467"/>
                  <a:gd name="T8" fmla="*/ 521 w 614"/>
                  <a:gd name="T9" fmla="*/ 175 h 467"/>
                  <a:gd name="T10" fmla="*/ 502 w 614"/>
                  <a:gd name="T11" fmla="*/ 152 h 467"/>
                  <a:gd name="T12" fmla="*/ 467 w 614"/>
                  <a:gd name="T13" fmla="*/ 130 h 467"/>
                  <a:gd name="T14" fmla="*/ 433 w 614"/>
                  <a:gd name="T15" fmla="*/ 120 h 467"/>
                  <a:gd name="T16" fmla="*/ 431 w 614"/>
                  <a:gd name="T17" fmla="*/ 102 h 467"/>
                  <a:gd name="T18" fmla="*/ 402 w 614"/>
                  <a:gd name="T19" fmla="*/ 8 h 467"/>
                  <a:gd name="T20" fmla="*/ 385 w 614"/>
                  <a:gd name="T21" fmla="*/ 0 h 467"/>
                  <a:gd name="T22" fmla="*/ 345 w 614"/>
                  <a:gd name="T23" fmla="*/ 38 h 467"/>
                  <a:gd name="T24" fmla="*/ 320 w 614"/>
                  <a:gd name="T25" fmla="*/ 55 h 467"/>
                  <a:gd name="T26" fmla="*/ 222 w 614"/>
                  <a:gd name="T27" fmla="*/ 107 h 467"/>
                  <a:gd name="T28" fmla="*/ 223 w 614"/>
                  <a:gd name="T29" fmla="*/ 132 h 467"/>
                  <a:gd name="T30" fmla="*/ 151 w 614"/>
                  <a:gd name="T31" fmla="*/ 160 h 467"/>
                  <a:gd name="T32" fmla="*/ 108 w 614"/>
                  <a:gd name="T33" fmla="*/ 165 h 467"/>
                  <a:gd name="T34" fmla="*/ 56 w 614"/>
                  <a:gd name="T35" fmla="*/ 186 h 467"/>
                  <a:gd name="T36" fmla="*/ 35 w 614"/>
                  <a:gd name="T37" fmla="*/ 224 h 467"/>
                  <a:gd name="T38" fmla="*/ 24 w 614"/>
                  <a:gd name="T39" fmla="*/ 249 h 467"/>
                  <a:gd name="T40" fmla="*/ 15 w 614"/>
                  <a:gd name="T41" fmla="*/ 273 h 467"/>
                  <a:gd name="T42" fmla="*/ 7 w 614"/>
                  <a:gd name="T43" fmla="*/ 306 h 467"/>
                  <a:gd name="T44" fmla="*/ 19 w 614"/>
                  <a:gd name="T45" fmla="*/ 344 h 467"/>
                  <a:gd name="T46" fmla="*/ 36 w 614"/>
                  <a:gd name="T47" fmla="*/ 381 h 467"/>
                  <a:gd name="T48" fmla="*/ 79 w 614"/>
                  <a:gd name="T49" fmla="*/ 428 h 467"/>
                  <a:gd name="T50" fmla="*/ 83 w 614"/>
                  <a:gd name="T51" fmla="*/ 461 h 467"/>
                  <a:gd name="T52" fmla="*/ 106 w 614"/>
                  <a:gd name="T53" fmla="*/ 441 h 467"/>
                  <a:gd name="T54" fmla="*/ 108 w 614"/>
                  <a:gd name="T55" fmla="*/ 400 h 467"/>
                  <a:gd name="T56" fmla="*/ 147 w 614"/>
                  <a:gd name="T57" fmla="*/ 390 h 467"/>
                  <a:gd name="T58" fmla="*/ 193 w 614"/>
                  <a:gd name="T59" fmla="*/ 394 h 467"/>
                  <a:gd name="T60" fmla="*/ 203 w 614"/>
                  <a:gd name="T61" fmla="*/ 370 h 467"/>
                  <a:gd name="T62" fmla="*/ 218 w 614"/>
                  <a:gd name="T63" fmla="*/ 344 h 467"/>
                  <a:gd name="T64" fmla="*/ 273 w 614"/>
                  <a:gd name="T65" fmla="*/ 330 h 467"/>
                  <a:gd name="T66" fmla="*/ 295 w 614"/>
                  <a:gd name="T67" fmla="*/ 351 h 467"/>
                  <a:gd name="T68" fmla="*/ 335 w 614"/>
                  <a:gd name="T69" fmla="*/ 362 h 467"/>
                  <a:gd name="T70" fmla="*/ 385 w 614"/>
                  <a:gd name="T71" fmla="*/ 368 h 467"/>
                  <a:gd name="T72" fmla="*/ 410 w 614"/>
                  <a:gd name="T73" fmla="*/ 328 h 467"/>
                  <a:gd name="T74" fmla="*/ 449 w 614"/>
                  <a:gd name="T75" fmla="*/ 330 h 467"/>
                  <a:gd name="T76" fmla="*/ 477 w 614"/>
                  <a:gd name="T77" fmla="*/ 316 h 467"/>
                  <a:gd name="T78" fmla="*/ 512 w 614"/>
                  <a:gd name="T79" fmla="*/ 321 h 467"/>
                  <a:gd name="T80" fmla="*/ 539 w 614"/>
                  <a:gd name="T81" fmla="*/ 311 h 467"/>
                  <a:gd name="T82" fmla="*/ 586 w 614"/>
                  <a:gd name="T83" fmla="*/ 319 h 467"/>
                  <a:gd name="T84" fmla="*/ 606 w 614"/>
                  <a:gd name="T85" fmla="*/ 28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4" h="467">
                    <a:moveTo>
                      <a:pt x="606" y="281"/>
                    </a:moveTo>
                    <a:cubicBezTo>
                      <a:pt x="598" y="273"/>
                      <a:pt x="589" y="267"/>
                      <a:pt x="589" y="267"/>
                    </a:cubicBezTo>
                    <a:cubicBezTo>
                      <a:pt x="574" y="266"/>
                      <a:pt x="574" y="266"/>
                      <a:pt x="574" y="266"/>
                    </a:cubicBezTo>
                    <a:cubicBezTo>
                      <a:pt x="575" y="253"/>
                      <a:pt x="575" y="253"/>
                      <a:pt x="575" y="253"/>
                    </a:cubicBezTo>
                    <a:cubicBezTo>
                      <a:pt x="575" y="253"/>
                      <a:pt x="568" y="250"/>
                      <a:pt x="567" y="244"/>
                    </a:cubicBezTo>
                    <a:cubicBezTo>
                      <a:pt x="566" y="238"/>
                      <a:pt x="573" y="244"/>
                      <a:pt x="573" y="236"/>
                    </a:cubicBezTo>
                    <a:cubicBezTo>
                      <a:pt x="573" y="228"/>
                      <a:pt x="558" y="227"/>
                      <a:pt x="558" y="227"/>
                    </a:cubicBezTo>
                    <a:cubicBezTo>
                      <a:pt x="558" y="227"/>
                      <a:pt x="549" y="204"/>
                      <a:pt x="542" y="203"/>
                    </a:cubicBezTo>
                    <a:cubicBezTo>
                      <a:pt x="535" y="202"/>
                      <a:pt x="521" y="200"/>
                      <a:pt x="515" y="190"/>
                    </a:cubicBezTo>
                    <a:cubicBezTo>
                      <a:pt x="509" y="180"/>
                      <a:pt x="524" y="186"/>
                      <a:pt x="521" y="175"/>
                    </a:cubicBezTo>
                    <a:cubicBezTo>
                      <a:pt x="518" y="164"/>
                      <a:pt x="502" y="165"/>
                      <a:pt x="502" y="165"/>
                    </a:cubicBezTo>
                    <a:cubicBezTo>
                      <a:pt x="502" y="152"/>
                      <a:pt x="502" y="152"/>
                      <a:pt x="502" y="152"/>
                    </a:cubicBezTo>
                    <a:cubicBezTo>
                      <a:pt x="502" y="152"/>
                      <a:pt x="472" y="154"/>
                      <a:pt x="466" y="146"/>
                    </a:cubicBezTo>
                    <a:cubicBezTo>
                      <a:pt x="460" y="138"/>
                      <a:pt x="467" y="130"/>
                      <a:pt x="467" y="130"/>
                    </a:cubicBezTo>
                    <a:cubicBezTo>
                      <a:pt x="467" y="123"/>
                      <a:pt x="467" y="123"/>
                      <a:pt x="467" y="123"/>
                    </a:cubicBezTo>
                    <a:cubicBezTo>
                      <a:pt x="433" y="120"/>
                      <a:pt x="433" y="120"/>
                      <a:pt x="433" y="120"/>
                    </a:cubicBezTo>
                    <a:cubicBezTo>
                      <a:pt x="439" y="109"/>
                      <a:pt x="439" y="109"/>
                      <a:pt x="439" y="109"/>
                    </a:cubicBezTo>
                    <a:cubicBezTo>
                      <a:pt x="439" y="109"/>
                      <a:pt x="430" y="112"/>
                      <a:pt x="431" y="102"/>
                    </a:cubicBezTo>
                    <a:cubicBezTo>
                      <a:pt x="432" y="92"/>
                      <a:pt x="447" y="85"/>
                      <a:pt x="443" y="63"/>
                    </a:cubicBezTo>
                    <a:cubicBezTo>
                      <a:pt x="439" y="41"/>
                      <a:pt x="402" y="8"/>
                      <a:pt x="402" y="8"/>
                    </a:cubicBezTo>
                    <a:cubicBezTo>
                      <a:pt x="401" y="1"/>
                      <a:pt x="401" y="1"/>
                      <a:pt x="401" y="1"/>
                    </a:cubicBezTo>
                    <a:cubicBezTo>
                      <a:pt x="385" y="0"/>
                      <a:pt x="385" y="0"/>
                      <a:pt x="385" y="0"/>
                    </a:cubicBezTo>
                    <a:cubicBezTo>
                      <a:pt x="348" y="18"/>
                      <a:pt x="348" y="18"/>
                      <a:pt x="348" y="18"/>
                    </a:cubicBezTo>
                    <a:cubicBezTo>
                      <a:pt x="345" y="38"/>
                      <a:pt x="345" y="38"/>
                      <a:pt x="345" y="38"/>
                    </a:cubicBezTo>
                    <a:cubicBezTo>
                      <a:pt x="333" y="50"/>
                      <a:pt x="333" y="50"/>
                      <a:pt x="333" y="50"/>
                    </a:cubicBezTo>
                    <a:cubicBezTo>
                      <a:pt x="320" y="55"/>
                      <a:pt x="320" y="55"/>
                      <a:pt x="320" y="55"/>
                    </a:cubicBezTo>
                    <a:cubicBezTo>
                      <a:pt x="320" y="55"/>
                      <a:pt x="325" y="77"/>
                      <a:pt x="293" y="92"/>
                    </a:cubicBezTo>
                    <a:cubicBezTo>
                      <a:pt x="262" y="107"/>
                      <a:pt x="222" y="107"/>
                      <a:pt x="222" y="107"/>
                    </a:cubicBezTo>
                    <a:cubicBezTo>
                      <a:pt x="208" y="115"/>
                      <a:pt x="208" y="115"/>
                      <a:pt x="208" y="115"/>
                    </a:cubicBezTo>
                    <a:cubicBezTo>
                      <a:pt x="208" y="115"/>
                      <a:pt x="228" y="125"/>
                      <a:pt x="223" y="132"/>
                    </a:cubicBezTo>
                    <a:cubicBezTo>
                      <a:pt x="218" y="138"/>
                      <a:pt x="203" y="160"/>
                      <a:pt x="203" y="160"/>
                    </a:cubicBezTo>
                    <a:cubicBezTo>
                      <a:pt x="203" y="160"/>
                      <a:pt x="170" y="160"/>
                      <a:pt x="151" y="160"/>
                    </a:cubicBezTo>
                    <a:cubicBezTo>
                      <a:pt x="133" y="160"/>
                      <a:pt x="138" y="180"/>
                      <a:pt x="120" y="185"/>
                    </a:cubicBezTo>
                    <a:cubicBezTo>
                      <a:pt x="101" y="190"/>
                      <a:pt x="108" y="165"/>
                      <a:pt x="108" y="165"/>
                    </a:cubicBezTo>
                    <a:cubicBezTo>
                      <a:pt x="108" y="165"/>
                      <a:pt x="88" y="180"/>
                      <a:pt x="78" y="187"/>
                    </a:cubicBezTo>
                    <a:cubicBezTo>
                      <a:pt x="68" y="193"/>
                      <a:pt x="56" y="186"/>
                      <a:pt x="56" y="186"/>
                    </a:cubicBezTo>
                    <a:cubicBezTo>
                      <a:pt x="56" y="186"/>
                      <a:pt x="38" y="196"/>
                      <a:pt x="37" y="204"/>
                    </a:cubicBezTo>
                    <a:cubicBezTo>
                      <a:pt x="36" y="212"/>
                      <a:pt x="35" y="224"/>
                      <a:pt x="35" y="224"/>
                    </a:cubicBezTo>
                    <a:cubicBezTo>
                      <a:pt x="29" y="224"/>
                      <a:pt x="29" y="224"/>
                      <a:pt x="29" y="224"/>
                    </a:cubicBezTo>
                    <a:cubicBezTo>
                      <a:pt x="24" y="249"/>
                      <a:pt x="24" y="249"/>
                      <a:pt x="24" y="249"/>
                    </a:cubicBezTo>
                    <a:cubicBezTo>
                      <a:pt x="24" y="249"/>
                      <a:pt x="2" y="256"/>
                      <a:pt x="1" y="264"/>
                    </a:cubicBezTo>
                    <a:cubicBezTo>
                      <a:pt x="0" y="272"/>
                      <a:pt x="15" y="273"/>
                      <a:pt x="15" y="273"/>
                    </a:cubicBezTo>
                    <a:cubicBezTo>
                      <a:pt x="14" y="298"/>
                      <a:pt x="14" y="298"/>
                      <a:pt x="14" y="298"/>
                    </a:cubicBezTo>
                    <a:cubicBezTo>
                      <a:pt x="7" y="306"/>
                      <a:pt x="7" y="306"/>
                      <a:pt x="7" y="306"/>
                    </a:cubicBezTo>
                    <a:cubicBezTo>
                      <a:pt x="19" y="313"/>
                      <a:pt x="19" y="313"/>
                      <a:pt x="19" y="313"/>
                    </a:cubicBezTo>
                    <a:cubicBezTo>
                      <a:pt x="19" y="344"/>
                      <a:pt x="19" y="344"/>
                      <a:pt x="19" y="344"/>
                    </a:cubicBezTo>
                    <a:cubicBezTo>
                      <a:pt x="19" y="344"/>
                      <a:pt x="36" y="355"/>
                      <a:pt x="38" y="358"/>
                    </a:cubicBezTo>
                    <a:cubicBezTo>
                      <a:pt x="40" y="361"/>
                      <a:pt x="36" y="381"/>
                      <a:pt x="36" y="381"/>
                    </a:cubicBezTo>
                    <a:cubicBezTo>
                      <a:pt x="36" y="381"/>
                      <a:pt x="47" y="404"/>
                      <a:pt x="57" y="412"/>
                    </a:cubicBezTo>
                    <a:cubicBezTo>
                      <a:pt x="67" y="420"/>
                      <a:pt x="79" y="428"/>
                      <a:pt x="79" y="428"/>
                    </a:cubicBezTo>
                    <a:cubicBezTo>
                      <a:pt x="83" y="442"/>
                      <a:pt x="83" y="442"/>
                      <a:pt x="83" y="442"/>
                    </a:cubicBezTo>
                    <a:cubicBezTo>
                      <a:pt x="83" y="461"/>
                      <a:pt x="83" y="461"/>
                      <a:pt x="83" y="461"/>
                    </a:cubicBezTo>
                    <a:cubicBezTo>
                      <a:pt x="88" y="467"/>
                      <a:pt x="88" y="467"/>
                      <a:pt x="88" y="467"/>
                    </a:cubicBezTo>
                    <a:cubicBezTo>
                      <a:pt x="88" y="467"/>
                      <a:pt x="104" y="448"/>
                      <a:pt x="106" y="441"/>
                    </a:cubicBezTo>
                    <a:cubicBezTo>
                      <a:pt x="108" y="434"/>
                      <a:pt x="98" y="421"/>
                      <a:pt x="98" y="421"/>
                    </a:cubicBezTo>
                    <a:cubicBezTo>
                      <a:pt x="108" y="400"/>
                      <a:pt x="108" y="400"/>
                      <a:pt x="108" y="400"/>
                    </a:cubicBezTo>
                    <a:cubicBezTo>
                      <a:pt x="128" y="401"/>
                      <a:pt x="128" y="401"/>
                      <a:pt x="128" y="401"/>
                    </a:cubicBezTo>
                    <a:cubicBezTo>
                      <a:pt x="128" y="401"/>
                      <a:pt x="141" y="390"/>
                      <a:pt x="147" y="390"/>
                    </a:cubicBezTo>
                    <a:cubicBezTo>
                      <a:pt x="153" y="390"/>
                      <a:pt x="167" y="398"/>
                      <a:pt x="178" y="399"/>
                    </a:cubicBezTo>
                    <a:cubicBezTo>
                      <a:pt x="189" y="400"/>
                      <a:pt x="193" y="394"/>
                      <a:pt x="193" y="394"/>
                    </a:cubicBezTo>
                    <a:cubicBezTo>
                      <a:pt x="203" y="380"/>
                      <a:pt x="203" y="380"/>
                      <a:pt x="203" y="380"/>
                    </a:cubicBezTo>
                    <a:cubicBezTo>
                      <a:pt x="203" y="370"/>
                      <a:pt x="203" y="370"/>
                      <a:pt x="203" y="370"/>
                    </a:cubicBezTo>
                    <a:cubicBezTo>
                      <a:pt x="203" y="370"/>
                      <a:pt x="193" y="367"/>
                      <a:pt x="201" y="357"/>
                    </a:cubicBezTo>
                    <a:cubicBezTo>
                      <a:pt x="209" y="347"/>
                      <a:pt x="208" y="358"/>
                      <a:pt x="218" y="344"/>
                    </a:cubicBezTo>
                    <a:cubicBezTo>
                      <a:pt x="228" y="330"/>
                      <a:pt x="218" y="311"/>
                      <a:pt x="247" y="313"/>
                    </a:cubicBezTo>
                    <a:cubicBezTo>
                      <a:pt x="276" y="315"/>
                      <a:pt x="273" y="330"/>
                      <a:pt x="273" y="330"/>
                    </a:cubicBezTo>
                    <a:cubicBezTo>
                      <a:pt x="273" y="330"/>
                      <a:pt x="286" y="328"/>
                      <a:pt x="289" y="332"/>
                    </a:cubicBezTo>
                    <a:cubicBezTo>
                      <a:pt x="292" y="336"/>
                      <a:pt x="280" y="351"/>
                      <a:pt x="295" y="351"/>
                    </a:cubicBezTo>
                    <a:cubicBezTo>
                      <a:pt x="310" y="351"/>
                      <a:pt x="319" y="351"/>
                      <a:pt x="319" y="351"/>
                    </a:cubicBezTo>
                    <a:cubicBezTo>
                      <a:pt x="319" y="351"/>
                      <a:pt x="325" y="363"/>
                      <a:pt x="335" y="362"/>
                    </a:cubicBezTo>
                    <a:cubicBezTo>
                      <a:pt x="345" y="361"/>
                      <a:pt x="363" y="361"/>
                      <a:pt x="363" y="361"/>
                    </a:cubicBezTo>
                    <a:cubicBezTo>
                      <a:pt x="363" y="361"/>
                      <a:pt x="376" y="375"/>
                      <a:pt x="385" y="368"/>
                    </a:cubicBezTo>
                    <a:cubicBezTo>
                      <a:pt x="394" y="361"/>
                      <a:pt x="389" y="347"/>
                      <a:pt x="396" y="344"/>
                    </a:cubicBezTo>
                    <a:cubicBezTo>
                      <a:pt x="403" y="341"/>
                      <a:pt x="410" y="328"/>
                      <a:pt x="410" y="328"/>
                    </a:cubicBezTo>
                    <a:cubicBezTo>
                      <a:pt x="410" y="328"/>
                      <a:pt x="424" y="349"/>
                      <a:pt x="430" y="344"/>
                    </a:cubicBezTo>
                    <a:cubicBezTo>
                      <a:pt x="436" y="339"/>
                      <a:pt x="449" y="330"/>
                      <a:pt x="449" y="330"/>
                    </a:cubicBezTo>
                    <a:cubicBezTo>
                      <a:pt x="461" y="330"/>
                      <a:pt x="461" y="330"/>
                      <a:pt x="461" y="330"/>
                    </a:cubicBezTo>
                    <a:cubicBezTo>
                      <a:pt x="477" y="316"/>
                      <a:pt x="477" y="316"/>
                      <a:pt x="477" y="316"/>
                    </a:cubicBezTo>
                    <a:cubicBezTo>
                      <a:pt x="477" y="316"/>
                      <a:pt x="486" y="326"/>
                      <a:pt x="490" y="326"/>
                    </a:cubicBezTo>
                    <a:cubicBezTo>
                      <a:pt x="494" y="326"/>
                      <a:pt x="512" y="321"/>
                      <a:pt x="512" y="321"/>
                    </a:cubicBezTo>
                    <a:cubicBezTo>
                      <a:pt x="512" y="321"/>
                      <a:pt x="517" y="300"/>
                      <a:pt x="524" y="299"/>
                    </a:cubicBezTo>
                    <a:cubicBezTo>
                      <a:pt x="531" y="298"/>
                      <a:pt x="539" y="311"/>
                      <a:pt x="539" y="311"/>
                    </a:cubicBezTo>
                    <a:cubicBezTo>
                      <a:pt x="560" y="308"/>
                      <a:pt x="560" y="308"/>
                      <a:pt x="560" y="308"/>
                    </a:cubicBezTo>
                    <a:cubicBezTo>
                      <a:pt x="560" y="308"/>
                      <a:pt x="566" y="324"/>
                      <a:pt x="586" y="319"/>
                    </a:cubicBezTo>
                    <a:cubicBezTo>
                      <a:pt x="606" y="314"/>
                      <a:pt x="610" y="303"/>
                      <a:pt x="610" y="303"/>
                    </a:cubicBezTo>
                    <a:cubicBezTo>
                      <a:pt x="610" y="303"/>
                      <a:pt x="614" y="289"/>
                      <a:pt x="606" y="28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1" name="Freeform 312"/>
              <p:cNvSpPr>
                <a:spLocks/>
              </p:cNvSpPr>
              <p:nvPr/>
            </p:nvSpPr>
            <p:spPr bwMode="gray">
              <a:xfrm>
                <a:off x="-5219" y="-10455"/>
                <a:ext cx="841" cy="1101"/>
              </a:xfrm>
              <a:custGeom>
                <a:avLst/>
                <a:gdLst>
                  <a:gd name="T0" fmla="*/ 238 w 356"/>
                  <a:gd name="T1" fmla="*/ 83 h 466"/>
                  <a:gd name="T2" fmla="*/ 219 w 356"/>
                  <a:gd name="T3" fmla="*/ 95 h 466"/>
                  <a:gd name="T4" fmla="*/ 166 w 356"/>
                  <a:gd name="T5" fmla="*/ 83 h 466"/>
                  <a:gd name="T6" fmla="*/ 96 w 356"/>
                  <a:gd name="T7" fmla="*/ 108 h 466"/>
                  <a:gd name="T8" fmla="*/ 115 w 356"/>
                  <a:gd name="T9" fmla="*/ 134 h 466"/>
                  <a:gd name="T10" fmla="*/ 149 w 356"/>
                  <a:gd name="T11" fmla="*/ 128 h 466"/>
                  <a:gd name="T12" fmla="*/ 159 w 356"/>
                  <a:gd name="T13" fmla="*/ 146 h 466"/>
                  <a:gd name="T14" fmla="*/ 140 w 356"/>
                  <a:gd name="T15" fmla="*/ 172 h 466"/>
                  <a:gd name="T16" fmla="*/ 130 w 356"/>
                  <a:gd name="T17" fmla="*/ 212 h 466"/>
                  <a:gd name="T18" fmla="*/ 147 w 356"/>
                  <a:gd name="T19" fmla="*/ 225 h 466"/>
                  <a:gd name="T20" fmla="*/ 158 w 356"/>
                  <a:gd name="T21" fmla="*/ 243 h 466"/>
                  <a:gd name="T22" fmla="*/ 155 w 356"/>
                  <a:gd name="T23" fmla="*/ 284 h 466"/>
                  <a:gd name="T24" fmla="*/ 146 w 356"/>
                  <a:gd name="T25" fmla="*/ 316 h 466"/>
                  <a:gd name="T26" fmla="*/ 127 w 356"/>
                  <a:gd name="T27" fmla="*/ 311 h 466"/>
                  <a:gd name="T28" fmla="*/ 90 w 356"/>
                  <a:gd name="T29" fmla="*/ 327 h 466"/>
                  <a:gd name="T30" fmla="*/ 64 w 356"/>
                  <a:gd name="T31" fmla="*/ 297 h 466"/>
                  <a:gd name="T32" fmla="*/ 58 w 356"/>
                  <a:gd name="T33" fmla="*/ 329 h 466"/>
                  <a:gd name="T34" fmla="*/ 25 w 356"/>
                  <a:gd name="T35" fmla="*/ 346 h 466"/>
                  <a:gd name="T36" fmla="*/ 35 w 356"/>
                  <a:gd name="T37" fmla="*/ 359 h 466"/>
                  <a:gd name="T38" fmla="*/ 38 w 356"/>
                  <a:gd name="T39" fmla="*/ 376 h 466"/>
                  <a:gd name="T40" fmla="*/ 19 w 356"/>
                  <a:gd name="T41" fmla="*/ 389 h 466"/>
                  <a:gd name="T42" fmla="*/ 0 w 356"/>
                  <a:gd name="T43" fmla="*/ 411 h 466"/>
                  <a:gd name="T44" fmla="*/ 37 w 356"/>
                  <a:gd name="T45" fmla="*/ 454 h 466"/>
                  <a:gd name="T46" fmla="*/ 50 w 356"/>
                  <a:gd name="T47" fmla="*/ 460 h 466"/>
                  <a:gd name="T48" fmla="*/ 61 w 356"/>
                  <a:gd name="T49" fmla="*/ 446 h 466"/>
                  <a:gd name="T50" fmla="*/ 91 w 356"/>
                  <a:gd name="T51" fmla="*/ 448 h 466"/>
                  <a:gd name="T52" fmla="*/ 114 w 356"/>
                  <a:gd name="T53" fmla="*/ 461 h 466"/>
                  <a:gd name="T54" fmla="*/ 138 w 356"/>
                  <a:gd name="T55" fmla="*/ 441 h 466"/>
                  <a:gd name="T56" fmla="*/ 159 w 356"/>
                  <a:gd name="T57" fmla="*/ 462 h 466"/>
                  <a:gd name="T58" fmla="*/ 209 w 356"/>
                  <a:gd name="T59" fmla="*/ 418 h 466"/>
                  <a:gd name="T60" fmla="*/ 242 w 356"/>
                  <a:gd name="T61" fmla="*/ 385 h 466"/>
                  <a:gd name="T62" fmla="*/ 260 w 356"/>
                  <a:gd name="T63" fmla="*/ 302 h 466"/>
                  <a:gd name="T64" fmla="*/ 298 w 356"/>
                  <a:gd name="T65" fmla="*/ 251 h 466"/>
                  <a:gd name="T66" fmla="*/ 317 w 356"/>
                  <a:gd name="T67" fmla="*/ 197 h 466"/>
                  <a:gd name="T68" fmla="*/ 320 w 356"/>
                  <a:gd name="T69" fmla="*/ 152 h 466"/>
                  <a:gd name="T70" fmla="*/ 332 w 356"/>
                  <a:gd name="T71" fmla="*/ 77 h 466"/>
                  <a:gd name="T72" fmla="*/ 356 w 356"/>
                  <a:gd name="T73" fmla="*/ 11 h 466"/>
                  <a:gd name="T74" fmla="*/ 332 w 356"/>
                  <a:gd name="T75" fmla="*/ 9 h 466"/>
                  <a:gd name="T76" fmla="*/ 282 w 356"/>
                  <a:gd name="T77" fmla="*/ 11 h 466"/>
                  <a:gd name="T78" fmla="*/ 252 w 356"/>
                  <a:gd name="T79" fmla="*/ 31 h 466"/>
                  <a:gd name="T80" fmla="*/ 242 w 356"/>
                  <a:gd name="T81" fmla="*/ 7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6" h="466">
                    <a:moveTo>
                      <a:pt x="242" y="77"/>
                    </a:moveTo>
                    <a:cubicBezTo>
                      <a:pt x="238" y="83"/>
                      <a:pt x="238" y="83"/>
                      <a:pt x="238" y="83"/>
                    </a:cubicBezTo>
                    <a:cubicBezTo>
                      <a:pt x="237" y="110"/>
                      <a:pt x="237" y="110"/>
                      <a:pt x="237" y="110"/>
                    </a:cubicBezTo>
                    <a:cubicBezTo>
                      <a:pt x="219" y="95"/>
                      <a:pt x="219" y="95"/>
                      <a:pt x="219" y="95"/>
                    </a:cubicBezTo>
                    <a:cubicBezTo>
                      <a:pt x="199" y="96"/>
                      <a:pt x="199" y="96"/>
                      <a:pt x="199" y="96"/>
                    </a:cubicBezTo>
                    <a:cubicBezTo>
                      <a:pt x="199" y="96"/>
                      <a:pt x="171" y="83"/>
                      <a:pt x="166" y="83"/>
                    </a:cubicBezTo>
                    <a:cubicBezTo>
                      <a:pt x="161" y="83"/>
                      <a:pt x="106" y="86"/>
                      <a:pt x="106" y="86"/>
                    </a:cubicBezTo>
                    <a:cubicBezTo>
                      <a:pt x="96" y="108"/>
                      <a:pt x="96" y="108"/>
                      <a:pt x="96" y="108"/>
                    </a:cubicBezTo>
                    <a:cubicBezTo>
                      <a:pt x="98" y="129"/>
                      <a:pt x="98" y="129"/>
                      <a:pt x="98" y="129"/>
                    </a:cubicBezTo>
                    <a:cubicBezTo>
                      <a:pt x="98" y="129"/>
                      <a:pt x="106" y="134"/>
                      <a:pt x="115" y="134"/>
                    </a:cubicBezTo>
                    <a:cubicBezTo>
                      <a:pt x="124" y="134"/>
                      <a:pt x="124" y="119"/>
                      <a:pt x="129" y="119"/>
                    </a:cubicBezTo>
                    <a:cubicBezTo>
                      <a:pt x="134" y="119"/>
                      <a:pt x="146" y="124"/>
                      <a:pt x="149" y="128"/>
                    </a:cubicBezTo>
                    <a:cubicBezTo>
                      <a:pt x="152" y="132"/>
                      <a:pt x="153" y="142"/>
                      <a:pt x="153" y="142"/>
                    </a:cubicBezTo>
                    <a:cubicBezTo>
                      <a:pt x="159" y="146"/>
                      <a:pt x="159" y="146"/>
                      <a:pt x="159" y="146"/>
                    </a:cubicBezTo>
                    <a:cubicBezTo>
                      <a:pt x="159" y="146"/>
                      <a:pt x="159" y="159"/>
                      <a:pt x="153" y="166"/>
                    </a:cubicBezTo>
                    <a:cubicBezTo>
                      <a:pt x="147" y="173"/>
                      <a:pt x="140" y="172"/>
                      <a:pt x="140" y="172"/>
                    </a:cubicBezTo>
                    <a:cubicBezTo>
                      <a:pt x="131" y="188"/>
                      <a:pt x="131" y="188"/>
                      <a:pt x="131" y="188"/>
                    </a:cubicBezTo>
                    <a:cubicBezTo>
                      <a:pt x="130" y="212"/>
                      <a:pt x="130" y="212"/>
                      <a:pt x="130" y="212"/>
                    </a:cubicBezTo>
                    <a:cubicBezTo>
                      <a:pt x="142" y="213"/>
                      <a:pt x="142" y="213"/>
                      <a:pt x="142" y="213"/>
                    </a:cubicBezTo>
                    <a:cubicBezTo>
                      <a:pt x="147" y="225"/>
                      <a:pt x="147" y="225"/>
                      <a:pt x="147" y="225"/>
                    </a:cubicBezTo>
                    <a:cubicBezTo>
                      <a:pt x="147" y="225"/>
                      <a:pt x="163" y="226"/>
                      <a:pt x="165" y="232"/>
                    </a:cubicBezTo>
                    <a:cubicBezTo>
                      <a:pt x="167" y="238"/>
                      <a:pt x="158" y="243"/>
                      <a:pt x="158" y="243"/>
                    </a:cubicBezTo>
                    <a:cubicBezTo>
                      <a:pt x="159" y="273"/>
                      <a:pt x="159" y="273"/>
                      <a:pt x="159" y="273"/>
                    </a:cubicBezTo>
                    <a:cubicBezTo>
                      <a:pt x="155" y="284"/>
                      <a:pt x="155" y="284"/>
                      <a:pt x="155" y="284"/>
                    </a:cubicBezTo>
                    <a:cubicBezTo>
                      <a:pt x="159" y="298"/>
                      <a:pt x="159" y="298"/>
                      <a:pt x="159" y="298"/>
                    </a:cubicBezTo>
                    <a:cubicBezTo>
                      <a:pt x="159" y="298"/>
                      <a:pt x="146" y="302"/>
                      <a:pt x="146" y="316"/>
                    </a:cubicBezTo>
                    <a:cubicBezTo>
                      <a:pt x="146" y="330"/>
                      <a:pt x="144" y="336"/>
                      <a:pt x="134" y="336"/>
                    </a:cubicBezTo>
                    <a:cubicBezTo>
                      <a:pt x="124" y="336"/>
                      <a:pt x="131" y="314"/>
                      <a:pt x="127" y="311"/>
                    </a:cubicBezTo>
                    <a:cubicBezTo>
                      <a:pt x="123" y="308"/>
                      <a:pt x="120" y="324"/>
                      <a:pt x="112" y="326"/>
                    </a:cubicBezTo>
                    <a:cubicBezTo>
                      <a:pt x="104" y="328"/>
                      <a:pt x="90" y="327"/>
                      <a:pt x="90" y="327"/>
                    </a:cubicBezTo>
                    <a:cubicBezTo>
                      <a:pt x="81" y="298"/>
                      <a:pt x="81" y="298"/>
                      <a:pt x="81" y="298"/>
                    </a:cubicBezTo>
                    <a:cubicBezTo>
                      <a:pt x="81" y="298"/>
                      <a:pt x="70" y="296"/>
                      <a:pt x="64" y="297"/>
                    </a:cubicBezTo>
                    <a:cubicBezTo>
                      <a:pt x="58" y="298"/>
                      <a:pt x="71" y="316"/>
                      <a:pt x="71" y="316"/>
                    </a:cubicBezTo>
                    <a:cubicBezTo>
                      <a:pt x="71" y="316"/>
                      <a:pt x="62" y="324"/>
                      <a:pt x="58" y="329"/>
                    </a:cubicBezTo>
                    <a:cubicBezTo>
                      <a:pt x="54" y="334"/>
                      <a:pt x="30" y="325"/>
                      <a:pt x="24" y="323"/>
                    </a:cubicBezTo>
                    <a:cubicBezTo>
                      <a:pt x="18" y="321"/>
                      <a:pt x="25" y="346"/>
                      <a:pt x="25" y="346"/>
                    </a:cubicBezTo>
                    <a:cubicBezTo>
                      <a:pt x="18" y="346"/>
                      <a:pt x="18" y="346"/>
                      <a:pt x="18" y="346"/>
                    </a:cubicBezTo>
                    <a:cubicBezTo>
                      <a:pt x="35" y="359"/>
                      <a:pt x="35" y="359"/>
                      <a:pt x="35" y="359"/>
                    </a:cubicBezTo>
                    <a:cubicBezTo>
                      <a:pt x="26" y="368"/>
                      <a:pt x="26" y="368"/>
                      <a:pt x="26" y="368"/>
                    </a:cubicBezTo>
                    <a:cubicBezTo>
                      <a:pt x="38" y="376"/>
                      <a:pt x="38" y="376"/>
                      <a:pt x="38" y="376"/>
                    </a:cubicBezTo>
                    <a:cubicBezTo>
                      <a:pt x="38" y="376"/>
                      <a:pt x="42" y="389"/>
                      <a:pt x="38" y="398"/>
                    </a:cubicBezTo>
                    <a:cubicBezTo>
                      <a:pt x="34" y="407"/>
                      <a:pt x="19" y="389"/>
                      <a:pt x="19" y="389"/>
                    </a:cubicBezTo>
                    <a:cubicBezTo>
                      <a:pt x="5" y="398"/>
                      <a:pt x="5" y="398"/>
                      <a:pt x="5" y="398"/>
                    </a:cubicBezTo>
                    <a:cubicBezTo>
                      <a:pt x="0" y="411"/>
                      <a:pt x="0" y="411"/>
                      <a:pt x="0" y="411"/>
                    </a:cubicBezTo>
                    <a:cubicBezTo>
                      <a:pt x="36" y="442"/>
                      <a:pt x="36" y="442"/>
                      <a:pt x="36" y="442"/>
                    </a:cubicBezTo>
                    <a:cubicBezTo>
                      <a:pt x="37" y="454"/>
                      <a:pt x="37" y="454"/>
                      <a:pt x="37" y="454"/>
                    </a:cubicBezTo>
                    <a:cubicBezTo>
                      <a:pt x="46" y="466"/>
                      <a:pt x="46" y="466"/>
                      <a:pt x="46" y="466"/>
                    </a:cubicBezTo>
                    <a:cubicBezTo>
                      <a:pt x="50" y="460"/>
                      <a:pt x="50" y="460"/>
                      <a:pt x="50" y="460"/>
                    </a:cubicBezTo>
                    <a:cubicBezTo>
                      <a:pt x="61" y="460"/>
                      <a:pt x="61" y="460"/>
                      <a:pt x="61" y="460"/>
                    </a:cubicBezTo>
                    <a:cubicBezTo>
                      <a:pt x="61" y="446"/>
                      <a:pt x="61" y="446"/>
                      <a:pt x="61" y="446"/>
                    </a:cubicBezTo>
                    <a:cubicBezTo>
                      <a:pt x="61" y="446"/>
                      <a:pt x="75" y="433"/>
                      <a:pt x="82" y="432"/>
                    </a:cubicBezTo>
                    <a:cubicBezTo>
                      <a:pt x="89" y="431"/>
                      <a:pt x="91" y="448"/>
                      <a:pt x="91" y="448"/>
                    </a:cubicBezTo>
                    <a:cubicBezTo>
                      <a:pt x="98" y="445"/>
                      <a:pt x="98" y="445"/>
                      <a:pt x="98" y="445"/>
                    </a:cubicBezTo>
                    <a:cubicBezTo>
                      <a:pt x="98" y="445"/>
                      <a:pt x="102" y="466"/>
                      <a:pt x="114" y="461"/>
                    </a:cubicBezTo>
                    <a:cubicBezTo>
                      <a:pt x="126" y="456"/>
                      <a:pt x="125" y="440"/>
                      <a:pt x="125" y="440"/>
                    </a:cubicBezTo>
                    <a:cubicBezTo>
                      <a:pt x="138" y="441"/>
                      <a:pt x="138" y="441"/>
                      <a:pt x="138" y="441"/>
                    </a:cubicBezTo>
                    <a:cubicBezTo>
                      <a:pt x="138" y="441"/>
                      <a:pt x="148" y="425"/>
                      <a:pt x="155" y="432"/>
                    </a:cubicBezTo>
                    <a:cubicBezTo>
                      <a:pt x="162" y="439"/>
                      <a:pt x="144" y="462"/>
                      <a:pt x="159" y="462"/>
                    </a:cubicBezTo>
                    <a:cubicBezTo>
                      <a:pt x="174" y="462"/>
                      <a:pt x="177" y="457"/>
                      <a:pt x="184" y="448"/>
                    </a:cubicBezTo>
                    <a:cubicBezTo>
                      <a:pt x="191" y="439"/>
                      <a:pt x="203" y="418"/>
                      <a:pt x="209" y="418"/>
                    </a:cubicBezTo>
                    <a:cubicBezTo>
                      <a:pt x="215" y="418"/>
                      <a:pt x="225" y="415"/>
                      <a:pt x="225" y="415"/>
                    </a:cubicBezTo>
                    <a:cubicBezTo>
                      <a:pt x="242" y="385"/>
                      <a:pt x="242" y="385"/>
                      <a:pt x="242" y="385"/>
                    </a:cubicBezTo>
                    <a:cubicBezTo>
                      <a:pt x="241" y="318"/>
                      <a:pt x="241" y="318"/>
                      <a:pt x="241" y="318"/>
                    </a:cubicBezTo>
                    <a:cubicBezTo>
                      <a:pt x="241" y="318"/>
                      <a:pt x="259" y="311"/>
                      <a:pt x="260" y="302"/>
                    </a:cubicBezTo>
                    <a:cubicBezTo>
                      <a:pt x="261" y="293"/>
                      <a:pt x="261" y="270"/>
                      <a:pt x="268" y="267"/>
                    </a:cubicBezTo>
                    <a:cubicBezTo>
                      <a:pt x="275" y="264"/>
                      <a:pt x="288" y="258"/>
                      <a:pt x="298" y="251"/>
                    </a:cubicBezTo>
                    <a:cubicBezTo>
                      <a:pt x="308" y="244"/>
                      <a:pt x="314" y="229"/>
                      <a:pt x="314" y="229"/>
                    </a:cubicBezTo>
                    <a:cubicBezTo>
                      <a:pt x="317" y="197"/>
                      <a:pt x="317" y="197"/>
                      <a:pt x="317" y="197"/>
                    </a:cubicBezTo>
                    <a:cubicBezTo>
                      <a:pt x="317" y="197"/>
                      <a:pt x="327" y="189"/>
                      <a:pt x="327" y="178"/>
                    </a:cubicBezTo>
                    <a:cubicBezTo>
                      <a:pt x="327" y="167"/>
                      <a:pt x="318" y="160"/>
                      <a:pt x="320" y="152"/>
                    </a:cubicBezTo>
                    <a:cubicBezTo>
                      <a:pt x="322" y="144"/>
                      <a:pt x="332" y="136"/>
                      <a:pt x="331" y="125"/>
                    </a:cubicBezTo>
                    <a:cubicBezTo>
                      <a:pt x="330" y="114"/>
                      <a:pt x="323" y="87"/>
                      <a:pt x="332" y="77"/>
                    </a:cubicBezTo>
                    <a:cubicBezTo>
                      <a:pt x="341" y="67"/>
                      <a:pt x="356" y="38"/>
                      <a:pt x="356" y="30"/>
                    </a:cubicBezTo>
                    <a:cubicBezTo>
                      <a:pt x="356" y="22"/>
                      <a:pt x="356" y="11"/>
                      <a:pt x="356" y="11"/>
                    </a:cubicBezTo>
                    <a:cubicBezTo>
                      <a:pt x="347" y="4"/>
                      <a:pt x="347" y="4"/>
                      <a:pt x="347" y="4"/>
                    </a:cubicBezTo>
                    <a:cubicBezTo>
                      <a:pt x="347" y="4"/>
                      <a:pt x="343" y="10"/>
                      <a:pt x="332" y="9"/>
                    </a:cubicBezTo>
                    <a:cubicBezTo>
                      <a:pt x="321" y="8"/>
                      <a:pt x="307" y="0"/>
                      <a:pt x="301" y="0"/>
                    </a:cubicBezTo>
                    <a:cubicBezTo>
                      <a:pt x="295" y="0"/>
                      <a:pt x="282" y="11"/>
                      <a:pt x="282" y="11"/>
                    </a:cubicBezTo>
                    <a:cubicBezTo>
                      <a:pt x="262" y="10"/>
                      <a:pt x="262" y="10"/>
                      <a:pt x="262" y="10"/>
                    </a:cubicBezTo>
                    <a:cubicBezTo>
                      <a:pt x="252" y="31"/>
                      <a:pt x="252" y="31"/>
                      <a:pt x="252" y="31"/>
                    </a:cubicBezTo>
                    <a:cubicBezTo>
                      <a:pt x="252" y="31"/>
                      <a:pt x="262" y="44"/>
                      <a:pt x="260" y="51"/>
                    </a:cubicBezTo>
                    <a:cubicBezTo>
                      <a:pt x="258" y="58"/>
                      <a:pt x="242" y="77"/>
                      <a:pt x="242" y="7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2" name="Freeform 313"/>
              <p:cNvSpPr>
                <a:spLocks/>
              </p:cNvSpPr>
              <p:nvPr/>
            </p:nvSpPr>
            <p:spPr bwMode="gray">
              <a:xfrm>
                <a:off x="-4028" y="-12914"/>
                <a:ext cx="1845" cy="2490"/>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054">
                    <a:moveTo>
                      <a:pt x="601" y="16"/>
                    </a:moveTo>
                    <a:cubicBezTo>
                      <a:pt x="601" y="16"/>
                      <a:pt x="601" y="39"/>
                      <a:pt x="591" y="43"/>
                    </a:cubicBezTo>
                    <a:cubicBezTo>
                      <a:pt x="581" y="47"/>
                      <a:pt x="579" y="43"/>
                      <a:pt x="569" y="46"/>
                    </a:cubicBezTo>
                    <a:cubicBezTo>
                      <a:pt x="559" y="49"/>
                      <a:pt x="560" y="70"/>
                      <a:pt x="547" y="77"/>
                    </a:cubicBezTo>
                    <a:cubicBezTo>
                      <a:pt x="534" y="84"/>
                      <a:pt x="522" y="59"/>
                      <a:pt x="522" y="59"/>
                    </a:cubicBezTo>
                    <a:cubicBezTo>
                      <a:pt x="443" y="56"/>
                      <a:pt x="443" y="56"/>
                      <a:pt x="443" y="56"/>
                    </a:cubicBezTo>
                    <a:cubicBezTo>
                      <a:pt x="443" y="56"/>
                      <a:pt x="445" y="46"/>
                      <a:pt x="438" y="48"/>
                    </a:cubicBezTo>
                    <a:cubicBezTo>
                      <a:pt x="431" y="50"/>
                      <a:pt x="429" y="60"/>
                      <a:pt x="429" y="60"/>
                    </a:cubicBezTo>
                    <a:cubicBezTo>
                      <a:pt x="143" y="56"/>
                      <a:pt x="143" y="56"/>
                      <a:pt x="143" y="56"/>
                    </a:cubicBezTo>
                    <a:cubicBezTo>
                      <a:pt x="144" y="164"/>
                      <a:pt x="144" y="164"/>
                      <a:pt x="144" y="164"/>
                    </a:cubicBezTo>
                    <a:cubicBezTo>
                      <a:pt x="96" y="165"/>
                      <a:pt x="96" y="165"/>
                      <a:pt x="96" y="165"/>
                    </a:cubicBezTo>
                    <a:cubicBezTo>
                      <a:pt x="101" y="398"/>
                      <a:pt x="101" y="398"/>
                      <a:pt x="101" y="398"/>
                    </a:cubicBezTo>
                    <a:cubicBezTo>
                      <a:pt x="101" y="398"/>
                      <a:pt x="69" y="393"/>
                      <a:pt x="56" y="397"/>
                    </a:cubicBezTo>
                    <a:cubicBezTo>
                      <a:pt x="43" y="401"/>
                      <a:pt x="52" y="412"/>
                      <a:pt x="54" y="420"/>
                    </a:cubicBezTo>
                    <a:cubicBezTo>
                      <a:pt x="56" y="428"/>
                      <a:pt x="47" y="428"/>
                      <a:pt x="41" y="434"/>
                    </a:cubicBezTo>
                    <a:cubicBezTo>
                      <a:pt x="35" y="440"/>
                      <a:pt x="37" y="452"/>
                      <a:pt x="37" y="452"/>
                    </a:cubicBezTo>
                    <a:cubicBezTo>
                      <a:pt x="27" y="452"/>
                      <a:pt x="27" y="452"/>
                      <a:pt x="27" y="452"/>
                    </a:cubicBezTo>
                    <a:cubicBezTo>
                      <a:pt x="30" y="468"/>
                      <a:pt x="30" y="468"/>
                      <a:pt x="30" y="468"/>
                    </a:cubicBezTo>
                    <a:cubicBezTo>
                      <a:pt x="35" y="479"/>
                      <a:pt x="35" y="479"/>
                      <a:pt x="35" y="479"/>
                    </a:cubicBezTo>
                    <a:cubicBezTo>
                      <a:pt x="24" y="486"/>
                      <a:pt x="24" y="486"/>
                      <a:pt x="24" y="486"/>
                    </a:cubicBezTo>
                    <a:cubicBezTo>
                      <a:pt x="24" y="486"/>
                      <a:pt x="9" y="494"/>
                      <a:pt x="15" y="504"/>
                    </a:cubicBezTo>
                    <a:cubicBezTo>
                      <a:pt x="21" y="514"/>
                      <a:pt x="24" y="518"/>
                      <a:pt x="22" y="527"/>
                    </a:cubicBezTo>
                    <a:cubicBezTo>
                      <a:pt x="20" y="536"/>
                      <a:pt x="6" y="536"/>
                      <a:pt x="3" y="547"/>
                    </a:cubicBezTo>
                    <a:cubicBezTo>
                      <a:pt x="0" y="558"/>
                      <a:pt x="6" y="563"/>
                      <a:pt x="11" y="565"/>
                    </a:cubicBezTo>
                    <a:cubicBezTo>
                      <a:pt x="16" y="567"/>
                      <a:pt x="21" y="557"/>
                      <a:pt x="28" y="560"/>
                    </a:cubicBezTo>
                    <a:cubicBezTo>
                      <a:pt x="35" y="563"/>
                      <a:pt x="33" y="590"/>
                      <a:pt x="33" y="590"/>
                    </a:cubicBezTo>
                    <a:cubicBezTo>
                      <a:pt x="42" y="598"/>
                      <a:pt x="42" y="598"/>
                      <a:pt x="42" y="598"/>
                    </a:cubicBezTo>
                    <a:cubicBezTo>
                      <a:pt x="31" y="603"/>
                      <a:pt x="31" y="603"/>
                      <a:pt x="31" y="603"/>
                    </a:cubicBezTo>
                    <a:cubicBezTo>
                      <a:pt x="35" y="620"/>
                      <a:pt x="35" y="620"/>
                      <a:pt x="35" y="620"/>
                    </a:cubicBezTo>
                    <a:cubicBezTo>
                      <a:pt x="35" y="620"/>
                      <a:pt x="44" y="621"/>
                      <a:pt x="56" y="634"/>
                    </a:cubicBezTo>
                    <a:cubicBezTo>
                      <a:pt x="68" y="647"/>
                      <a:pt x="50" y="643"/>
                      <a:pt x="50" y="643"/>
                    </a:cubicBezTo>
                    <a:cubicBezTo>
                      <a:pt x="52" y="659"/>
                      <a:pt x="52" y="659"/>
                      <a:pt x="52" y="659"/>
                    </a:cubicBezTo>
                    <a:cubicBezTo>
                      <a:pt x="52" y="659"/>
                      <a:pt x="89" y="692"/>
                      <a:pt x="93" y="714"/>
                    </a:cubicBezTo>
                    <a:cubicBezTo>
                      <a:pt x="97" y="736"/>
                      <a:pt x="82" y="743"/>
                      <a:pt x="81" y="753"/>
                    </a:cubicBezTo>
                    <a:cubicBezTo>
                      <a:pt x="80" y="763"/>
                      <a:pt x="89" y="760"/>
                      <a:pt x="89" y="760"/>
                    </a:cubicBezTo>
                    <a:cubicBezTo>
                      <a:pt x="83" y="771"/>
                      <a:pt x="83" y="771"/>
                      <a:pt x="83" y="771"/>
                    </a:cubicBezTo>
                    <a:cubicBezTo>
                      <a:pt x="117" y="774"/>
                      <a:pt x="117" y="774"/>
                      <a:pt x="117" y="774"/>
                    </a:cubicBezTo>
                    <a:cubicBezTo>
                      <a:pt x="117" y="781"/>
                      <a:pt x="117" y="781"/>
                      <a:pt x="117" y="781"/>
                    </a:cubicBezTo>
                    <a:cubicBezTo>
                      <a:pt x="117" y="781"/>
                      <a:pt x="110" y="789"/>
                      <a:pt x="116" y="797"/>
                    </a:cubicBezTo>
                    <a:cubicBezTo>
                      <a:pt x="122" y="805"/>
                      <a:pt x="152" y="803"/>
                      <a:pt x="152" y="803"/>
                    </a:cubicBezTo>
                    <a:cubicBezTo>
                      <a:pt x="152" y="816"/>
                      <a:pt x="152" y="816"/>
                      <a:pt x="152" y="816"/>
                    </a:cubicBezTo>
                    <a:cubicBezTo>
                      <a:pt x="152" y="816"/>
                      <a:pt x="168" y="815"/>
                      <a:pt x="171" y="826"/>
                    </a:cubicBezTo>
                    <a:cubicBezTo>
                      <a:pt x="174" y="837"/>
                      <a:pt x="159" y="831"/>
                      <a:pt x="165" y="841"/>
                    </a:cubicBezTo>
                    <a:cubicBezTo>
                      <a:pt x="171" y="851"/>
                      <a:pt x="185" y="853"/>
                      <a:pt x="192" y="854"/>
                    </a:cubicBezTo>
                    <a:cubicBezTo>
                      <a:pt x="199" y="855"/>
                      <a:pt x="208" y="878"/>
                      <a:pt x="208" y="878"/>
                    </a:cubicBezTo>
                    <a:cubicBezTo>
                      <a:pt x="208" y="878"/>
                      <a:pt x="223" y="879"/>
                      <a:pt x="223" y="887"/>
                    </a:cubicBezTo>
                    <a:cubicBezTo>
                      <a:pt x="223" y="895"/>
                      <a:pt x="216" y="889"/>
                      <a:pt x="217" y="895"/>
                    </a:cubicBezTo>
                    <a:cubicBezTo>
                      <a:pt x="218" y="901"/>
                      <a:pt x="225" y="904"/>
                      <a:pt x="225" y="904"/>
                    </a:cubicBezTo>
                    <a:cubicBezTo>
                      <a:pt x="224" y="917"/>
                      <a:pt x="224" y="917"/>
                      <a:pt x="224" y="917"/>
                    </a:cubicBezTo>
                    <a:cubicBezTo>
                      <a:pt x="239" y="918"/>
                      <a:pt x="239" y="918"/>
                      <a:pt x="239" y="918"/>
                    </a:cubicBezTo>
                    <a:cubicBezTo>
                      <a:pt x="239" y="918"/>
                      <a:pt x="248" y="924"/>
                      <a:pt x="256" y="932"/>
                    </a:cubicBezTo>
                    <a:cubicBezTo>
                      <a:pt x="264" y="940"/>
                      <a:pt x="260" y="954"/>
                      <a:pt x="260" y="954"/>
                    </a:cubicBezTo>
                    <a:cubicBezTo>
                      <a:pt x="264" y="962"/>
                      <a:pt x="264" y="962"/>
                      <a:pt x="264" y="962"/>
                    </a:cubicBezTo>
                    <a:cubicBezTo>
                      <a:pt x="285" y="981"/>
                      <a:pt x="285" y="981"/>
                      <a:pt x="285" y="981"/>
                    </a:cubicBezTo>
                    <a:cubicBezTo>
                      <a:pt x="285" y="995"/>
                      <a:pt x="285" y="995"/>
                      <a:pt x="285" y="995"/>
                    </a:cubicBezTo>
                    <a:cubicBezTo>
                      <a:pt x="316" y="1010"/>
                      <a:pt x="316" y="1010"/>
                      <a:pt x="316" y="1010"/>
                    </a:cubicBezTo>
                    <a:cubicBezTo>
                      <a:pt x="316" y="1010"/>
                      <a:pt x="324" y="994"/>
                      <a:pt x="333" y="994"/>
                    </a:cubicBezTo>
                    <a:cubicBezTo>
                      <a:pt x="342" y="994"/>
                      <a:pt x="343" y="1006"/>
                      <a:pt x="354" y="1006"/>
                    </a:cubicBezTo>
                    <a:cubicBezTo>
                      <a:pt x="365" y="1006"/>
                      <a:pt x="364" y="988"/>
                      <a:pt x="371" y="988"/>
                    </a:cubicBezTo>
                    <a:cubicBezTo>
                      <a:pt x="378" y="988"/>
                      <a:pt x="382" y="1005"/>
                      <a:pt x="390" y="1017"/>
                    </a:cubicBezTo>
                    <a:cubicBezTo>
                      <a:pt x="398" y="1029"/>
                      <a:pt x="417" y="1033"/>
                      <a:pt x="417" y="1033"/>
                    </a:cubicBezTo>
                    <a:cubicBezTo>
                      <a:pt x="420" y="1047"/>
                      <a:pt x="420" y="1047"/>
                      <a:pt x="420" y="1047"/>
                    </a:cubicBezTo>
                    <a:cubicBezTo>
                      <a:pt x="431" y="1049"/>
                      <a:pt x="431" y="1049"/>
                      <a:pt x="431" y="1049"/>
                    </a:cubicBezTo>
                    <a:cubicBezTo>
                      <a:pt x="431" y="1049"/>
                      <a:pt x="442" y="1036"/>
                      <a:pt x="447" y="1036"/>
                    </a:cubicBezTo>
                    <a:cubicBezTo>
                      <a:pt x="452" y="1036"/>
                      <a:pt x="461" y="1043"/>
                      <a:pt x="467" y="1044"/>
                    </a:cubicBezTo>
                    <a:cubicBezTo>
                      <a:pt x="473" y="1045"/>
                      <a:pt x="474" y="1037"/>
                      <a:pt x="474" y="1037"/>
                    </a:cubicBezTo>
                    <a:cubicBezTo>
                      <a:pt x="481" y="1036"/>
                      <a:pt x="481" y="1036"/>
                      <a:pt x="481" y="1036"/>
                    </a:cubicBezTo>
                    <a:cubicBezTo>
                      <a:pt x="495" y="1054"/>
                      <a:pt x="495" y="1054"/>
                      <a:pt x="495" y="1054"/>
                    </a:cubicBezTo>
                    <a:cubicBezTo>
                      <a:pt x="508" y="1039"/>
                      <a:pt x="508" y="1039"/>
                      <a:pt x="508" y="1039"/>
                    </a:cubicBezTo>
                    <a:cubicBezTo>
                      <a:pt x="524" y="1040"/>
                      <a:pt x="524" y="1040"/>
                      <a:pt x="524" y="1040"/>
                    </a:cubicBezTo>
                    <a:cubicBezTo>
                      <a:pt x="524" y="1040"/>
                      <a:pt x="531" y="1032"/>
                      <a:pt x="536" y="1032"/>
                    </a:cubicBezTo>
                    <a:cubicBezTo>
                      <a:pt x="541" y="1032"/>
                      <a:pt x="540" y="1038"/>
                      <a:pt x="553" y="1040"/>
                    </a:cubicBezTo>
                    <a:cubicBezTo>
                      <a:pt x="566" y="1042"/>
                      <a:pt x="575" y="1015"/>
                      <a:pt x="575" y="1015"/>
                    </a:cubicBezTo>
                    <a:cubicBezTo>
                      <a:pt x="583" y="1015"/>
                      <a:pt x="583" y="1015"/>
                      <a:pt x="583" y="1015"/>
                    </a:cubicBezTo>
                    <a:cubicBezTo>
                      <a:pt x="597" y="995"/>
                      <a:pt x="597" y="995"/>
                      <a:pt x="597" y="995"/>
                    </a:cubicBezTo>
                    <a:cubicBezTo>
                      <a:pt x="657" y="994"/>
                      <a:pt x="657" y="994"/>
                      <a:pt x="657" y="994"/>
                    </a:cubicBezTo>
                    <a:cubicBezTo>
                      <a:pt x="670" y="986"/>
                      <a:pt x="670" y="986"/>
                      <a:pt x="670" y="986"/>
                    </a:cubicBezTo>
                    <a:cubicBezTo>
                      <a:pt x="669" y="976"/>
                      <a:pt x="669" y="976"/>
                      <a:pt x="669" y="976"/>
                    </a:cubicBezTo>
                    <a:cubicBezTo>
                      <a:pt x="669" y="976"/>
                      <a:pt x="670" y="962"/>
                      <a:pt x="665" y="954"/>
                    </a:cubicBezTo>
                    <a:cubicBezTo>
                      <a:pt x="660" y="946"/>
                      <a:pt x="650" y="955"/>
                      <a:pt x="640" y="947"/>
                    </a:cubicBezTo>
                    <a:cubicBezTo>
                      <a:pt x="630" y="939"/>
                      <a:pt x="628" y="912"/>
                      <a:pt x="628" y="912"/>
                    </a:cubicBezTo>
                    <a:cubicBezTo>
                      <a:pt x="621" y="908"/>
                      <a:pt x="621" y="908"/>
                      <a:pt x="621" y="908"/>
                    </a:cubicBezTo>
                    <a:cubicBezTo>
                      <a:pt x="619" y="883"/>
                      <a:pt x="619" y="883"/>
                      <a:pt x="619" y="883"/>
                    </a:cubicBezTo>
                    <a:cubicBezTo>
                      <a:pt x="610" y="882"/>
                      <a:pt x="610" y="882"/>
                      <a:pt x="610" y="882"/>
                    </a:cubicBezTo>
                    <a:cubicBezTo>
                      <a:pt x="607" y="869"/>
                      <a:pt x="607" y="869"/>
                      <a:pt x="607" y="869"/>
                    </a:cubicBezTo>
                    <a:cubicBezTo>
                      <a:pt x="607" y="869"/>
                      <a:pt x="596" y="871"/>
                      <a:pt x="592" y="866"/>
                    </a:cubicBezTo>
                    <a:cubicBezTo>
                      <a:pt x="588" y="861"/>
                      <a:pt x="587" y="846"/>
                      <a:pt x="587" y="846"/>
                    </a:cubicBezTo>
                    <a:cubicBezTo>
                      <a:pt x="587" y="846"/>
                      <a:pt x="570" y="831"/>
                      <a:pt x="562" y="827"/>
                    </a:cubicBezTo>
                    <a:cubicBezTo>
                      <a:pt x="554" y="823"/>
                      <a:pt x="538" y="829"/>
                      <a:pt x="535" y="824"/>
                    </a:cubicBezTo>
                    <a:cubicBezTo>
                      <a:pt x="532" y="819"/>
                      <a:pt x="542" y="802"/>
                      <a:pt x="542" y="802"/>
                    </a:cubicBezTo>
                    <a:cubicBezTo>
                      <a:pt x="540" y="786"/>
                      <a:pt x="540" y="786"/>
                      <a:pt x="540" y="786"/>
                    </a:cubicBezTo>
                    <a:cubicBezTo>
                      <a:pt x="563" y="787"/>
                      <a:pt x="563" y="787"/>
                      <a:pt x="563" y="787"/>
                    </a:cubicBezTo>
                    <a:cubicBezTo>
                      <a:pt x="568" y="792"/>
                      <a:pt x="568" y="792"/>
                      <a:pt x="568" y="792"/>
                    </a:cubicBezTo>
                    <a:cubicBezTo>
                      <a:pt x="568" y="792"/>
                      <a:pt x="575" y="787"/>
                      <a:pt x="582" y="782"/>
                    </a:cubicBezTo>
                    <a:cubicBezTo>
                      <a:pt x="589" y="777"/>
                      <a:pt x="586" y="746"/>
                      <a:pt x="586" y="746"/>
                    </a:cubicBezTo>
                    <a:cubicBezTo>
                      <a:pt x="586" y="746"/>
                      <a:pt x="579" y="727"/>
                      <a:pt x="580" y="719"/>
                    </a:cubicBezTo>
                    <a:cubicBezTo>
                      <a:pt x="581" y="711"/>
                      <a:pt x="596" y="700"/>
                      <a:pt x="597" y="697"/>
                    </a:cubicBezTo>
                    <a:cubicBezTo>
                      <a:pt x="598" y="694"/>
                      <a:pt x="592" y="683"/>
                      <a:pt x="592" y="676"/>
                    </a:cubicBezTo>
                    <a:cubicBezTo>
                      <a:pt x="592" y="669"/>
                      <a:pt x="598" y="656"/>
                      <a:pt x="603" y="656"/>
                    </a:cubicBezTo>
                    <a:cubicBezTo>
                      <a:pt x="608" y="656"/>
                      <a:pt x="610" y="667"/>
                      <a:pt x="610" y="667"/>
                    </a:cubicBezTo>
                    <a:cubicBezTo>
                      <a:pt x="610" y="667"/>
                      <a:pt x="616" y="670"/>
                      <a:pt x="622" y="662"/>
                    </a:cubicBezTo>
                    <a:cubicBezTo>
                      <a:pt x="628" y="654"/>
                      <a:pt x="621" y="631"/>
                      <a:pt x="621" y="631"/>
                    </a:cubicBezTo>
                    <a:cubicBezTo>
                      <a:pt x="628" y="620"/>
                      <a:pt x="628" y="620"/>
                      <a:pt x="628" y="620"/>
                    </a:cubicBezTo>
                    <a:cubicBezTo>
                      <a:pt x="626" y="605"/>
                      <a:pt x="626" y="605"/>
                      <a:pt x="626" y="605"/>
                    </a:cubicBezTo>
                    <a:cubicBezTo>
                      <a:pt x="626" y="605"/>
                      <a:pt x="637" y="601"/>
                      <a:pt x="642" y="596"/>
                    </a:cubicBezTo>
                    <a:cubicBezTo>
                      <a:pt x="647" y="591"/>
                      <a:pt x="642" y="581"/>
                      <a:pt x="643" y="576"/>
                    </a:cubicBezTo>
                    <a:cubicBezTo>
                      <a:pt x="644" y="571"/>
                      <a:pt x="655" y="557"/>
                      <a:pt x="655" y="557"/>
                    </a:cubicBezTo>
                    <a:cubicBezTo>
                      <a:pt x="677" y="555"/>
                      <a:pt x="677" y="555"/>
                      <a:pt x="677" y="555"/>
                    </a:cubicBezTo>
                    <a:cubicBezTo>
                      <a:pt x="677" y="555"/>
                      <a:pt x="675" y="537"/>
                      <a:pt x="675" y="529"/>
                    </a:cubicBezTo>
                    <a:cubicBezTo>
                      <a:pt x="675" y="521"/>
                      <a:pt x="691" y="501"/>
                      <a:pt x="691" y="501"/>
                    </a:cubicBezTo>
                    <a:cubicBezTo>
                      <a:pt x="691" y="471"/>
                      <a:pt x="691" y="471"/>
                      <a:pt x="691" y="471"/>
                    </a:cubicBezTo>
                    <a:cubicBezTo>
                      <a:pt x="689" y="438"/>
                      <a:pt x="689" y="438"/>
                      <a:pt x="689" y="438"/>
                    </a:cubicBezTo>
                    <a:cubicBezTo>
                      <a:pt x="689" y="438"/>
                      <a:pt x="683" y="436"/>
                      <a:pt x="684" y="428"/>
                    </a:cubicBezTo>
                    <a:cubicBezTo>
                      <a:pt x="685" y="420"/>
                      <a:pt x="696" y="421"/>
                      <a:pt x="696" y="414"/>
                    </a:cubicBezTo>
                    <a:cubicBezTo>
                      <a:pt x="696" y="407"/>
                      <a:pt x="697" y="397"/>
                      <a:pt x="697" y="397"/>
                    </a:cubicBezTo>
                    <a:cubicBezTo>
                      <a:pt x="697" y="397"/>
                      <a:pt x="709" y="395"/>
                      <a:pt x="709" y="377"/>
                    </a:cubicBezTo>
                    <a:cubicBezTo>
                      <a:pt x="709" y="359"/>
                      <a:pt x="703" y="349"/>
                      <a:pt x="703" y="346"/>
                    </a:cubicBezTo>
                    <a:cubicBezTo>
                      <a:pt x="703" y="343"/>
                      <a:pt x="714" y="338"/>
                      <a:pt x="714" y="338"/>
                    </a:cubicBezTo>
                    <a:cubicBezTo>
                      <a:pt x="714" y="328"/>
                      <a:pt x="714" y="328"/>
                      <a:pt x="714" y="328"/>
                    </a:cubicBezTo>
                    <a:cubicBezTo>
                      <a:pt x="714" y="328"/>
                      <a:pt x="732" y="328"/>
                      <a:pt x="733" y="321"/>
                    </a:cubicBezTo>
                    <a:cubicBezTo>
                      <a:pt x="734" y="314"/>
                      <a:pt x="734" y="306"/>
                      <a:pt x="734" y="306"/>
                    </a:cubicBezTo>
                    <a:cubicBezTo>
                      <a:pt x="734" y="306"/>
                      <a:pt x="761" y="304"/>
                      <a:pt x="770" y="296"/>
                    </a:cubicBezTo>
                    <a:cubicBezTo>
                      <a:pt x="775" y="292"/>
                      <a:pt x="779" y="280"/>
                      <a:pt x="781" y="271"/>
                    </a:cubicBezTo>
                    <a:cubicBezTo>
                      <a:pt x="756" y="256"/>
                      <a:pt x="756" y="256"/>
                      <a:pt x="756" y="256"/>
                    </a:cubicBezTo>
                    <a:cubicBezTo>
                      <a:pt x="756" y="256"/>
                      <a:pt x="753" y="240"/>
                      <a:pt x="747" y="236"/>
                    </a:cubicBezTo>
                    <a:cubicBezTo>
                      <a:pt x="741" y="232"/>
                      <a:pt x="726" y="242"/>
                      <a:pt x="722" y="228"/>
                    </a:cubicBezTo>
                    <a:cubicBezTo>
                      <a:pt x="718" y="214"/>
                      <a:pt x="717" y="176"/>
                      <a:pt x="717" y="176"/>
                    </a:cubicBezTo>
                    <a:cubicBezTo>
                      <a:pt x="710" y="174"/>
                      <a:pt x="710" y="174"/>
                      <a:pt x="710" y="174"/>
                    </a:cubicBezTo>
                    <a:cubicBezTo>
                      <a:pt x="710" y="174"/>
                      <a:pt x="708" y="132"/>
                      <a:pt x="708" y="127"/>
                    </a:cubicBezTo>
                    <a:cubicBezTo>
                      <a:pt x="708" y="122"/>
                      <a:pt x="703" y="111"/>
                      <a:pt x="703" y="111"/>
                    </a:cubicBezTo>
                    <a:cubicBezTo>
                      <a:pt x="715" y="108"/>
                      <a:pt x="715" y="108"/>
                      <a:pt x="715" y="108"/>
                    </a:cubicBezTo>
                    <a:cubicBezTo>
                      <a:pt x="715" y="108"/>
                      <a:pt x="697" y="93"/>
                      <a:pt x="696" y="84"/>
                    </a:cubicBezTo>
                    <a:cubicBezTo>
                      <a:pt x="695" y="75"/>
                      <a:pt x="701" y="59"/>
                      <a:pt x="693" y="53"/>
                    </a:cubicBezTo>
                    <a:cubicBezTo>
                      <a:pt x="685" y="47"/>
                      <a:pt x="674" y="39"/>
                      <a:pt x="674" y="39"/>
                    </a:cubicBezTo>
                    <a:cubicBezTo>
                      <a:pt x="674" y="39"/>
                      <a:pt x="665" y="27"/>
                      <a:pt x="661" y="23"/>
                    </a:cubicBezTo>
                    <a:cubicBezTo>
                      <a:pt x="657" y="19"/>
                      <a:pt x="656" y="26"/>
                      <a:pt x="650" y="22"/>
                    </a:cubicBezTo>
                    <a:cubicBezTo>
                      <a:pt x="646" y="19"/>
                      <a:pt x="639" y="10"/>
                      <a:pt x="634" y="0"/>
                    </a:cubicBezTo>
                    <a:cubicBezTo>
                      <a:pt x="618" y="15"/>
                      <a:pt x="618" y="15"/>
                      <a:pt x="618" y="15"/>
                    </a:cubicBezTo>
                    <a:lnTo>
                      <a:pt x="601" y="16"/>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3" name="Freeform 314"/>
              <p:cNvSpPr>
                <a:spLocks noEditPoints="1"/>
              </p:cNvSpPr>
              <p:nvPr/>
            </p:nvSpPr>
            <p:spPr bwMode="gray">
              <a:xfrm>
                <a:off x="8369" y="-17411"/>
                <a:ext cx="470" cy="1875"/>
              </a:xfrm>
              <a:custGeom>
                <a:avLst/>
                <a:gdLst>
                  <a:gd name="T0" fmla="*/ 0 w 199"/>
                  <a:gd name="T1" fmla="*/ 794 h 794"/>
                  <a:gd name="T2" fmla="*/ 9 w 199"/>
                  <a:gd name="T3" fmla="*/ 791 h 794"/>
                  <a:gd name="T4" fmla="*/ 25 w 199"/>
                  <a:gd name="T5" fmla="*/ 764 h 794"/>
                  <a:gd name="T6" fmla="*/ 12 w 199"/>
                  <a:gd name="T7" fmla="*/ 755 h 794"/>
                  <a:gd name="T8" fmla="*/ 0 w 199"/>
                  <a:gd name="T9" fmla="*/ 794 h 794"/>
                  <a:gd name="T10" fmla="*/ 76 w 199"/>
                  <a:gd name="T11" fmla="*/ 712 h 794"/>
                  <a:gd name="T12" fmla="*/ 49 w 199"/>
                  <a:gd name="T13" fmla="*/ 708 h 794"/>
                  <a:gd name="T14" fmla="*/ 36 w 199"/>
                  <a:gd name="T15" fmla="*/ 755 h 794"/>
                  <a:gd name="T16" fmla="*/ 43 w 199"/>
                  <a:gd name="T17" fmla="*/ 757 h 794"/>
                  <a:gd name="T18" fmla="*/ 55 w 199"/>
                  <a:gd name="T19" fmla="*/ 733 h 794"/>
                  <a:gd name="T20" fmla="*/ 88 w 199"/>
                  <a:gd name="T21" fmla="*/ 715 h 794"/>
                  <a:gd name="T22" fmla="*/ 79 w 199"/>
                  <a:gd name="T23" fmla="*/ 699 h 794"/>
                  <a:gd name="T24" fmla="*/ 76 w 199"/>
                  <a:gd name="T25" fmla="*/ 712 h 794"/>
                  <a:gd name="T26" fmla="*/ 128 w 199"/>
                  <a:gd name="T27" fmla="*/ 672 h 794"/>
                  <a:gd name="T28" fmla="*/ 117 w 199"/>
                  <a:gd name="T29" fmla="*/ 697 h 794"/>
                  <a:gd name="T30" fmla="*/ 128 w 199"/>
                  <a:gd name="T31" fmla="*/ 672 h 794"/>
                  <a:gd name="T32" fmla="*/ 189 w 199"/>
                  <a:gd name="T33" fmla="*/ 423 h 794"/>
                  <a:gd name="T34" fmla="*/ 177 w 199"/>
                  <a:gd name="T35" fmla="*/ 434 h 794"/>
                  <a:gd name="T36" fmla="*/ 185 w 199"/>
                  <a:gd name="T37" fmla="*/ 449 h 794"/>
                  <a:gd name="T38" fmla="*/ 173 w 199"/>
                  <a:gd name="T39" fmla="*/ 449 h 794"/>
                  <a:gd name="T40" fmla="*/ 173 w 199"/>
                  <a:gd name="T41" fmla="*/ 469 h 794"/>
                  <a:gd name="T42" fmla="*/ 189 w 199"/>
                  <a:gd name="T43" fmla="*/ 467 h 794"/>
                  <a:gd name="T44" fmla="*/ 198 w 199"/>
                  <a:gd name="T45" fmla="*/ 456 h 794"/>
                  <a:gd name="T46" fmla="*/ 189 w 199"/>
                  <a:gd name="T47" fmla="*/ 437 h 794"/>
                  <a:gd name="T48" fmla="*/ 199 w 199"/>
                  <a:gd name="T49" fmla="*/ 435 h 794"/>
                  <a:gd name="T50" fmla="*/ 189 w 199"/>
                  <a:gd name="T51" fmla="*/ 423 h 794"/>
                  <a:gd name="T52" fmla="*/ 184 w 199"/>
                  <a:gd name="T53" fmla="*/ 513 h 794"/>
                  <a:gd name="T54" fmla="*/ 195 w 199"/>
                  <a:gd name="T55" fmla="*/ 499 h 794"/>
                  <a:gd name="T56" fmla="*/ 178 w 199"/>
                  <a:gd name="T57" fmla="*/ 485 h 794"/>
                  <a:gd name="T58" fmla="*/ 184 w 199"/>
                  <a:gd name="T59" fmla="*/ 513 h 794"/>
                  <a:gd name="T60" fmla="*/ 170 w 199"/>
                  <a:gd name="T61" fmla="*/ 636 h 794"/>
                  <a:gd name="T62" fmla="*/ 171 w 199"/>
                  <a:gd name="T63" fmla="*/ 615 h 794"/>
                  <a:gd name="T64" fmla="*/ 162 w 199"/>
                  <a:gd name="T65" fmla="*/ 632 h 794"/>
                  <a:gd name="T66" fmla="*/ 170 w 199"/>
                  <a:gd name="T67" fmla="*/ 636 h 794"/>
                  <a:gd name="T68" fmla="*/ 169 w 199"/>
                  <a:gd name="T69" fmla="*/ 573 h 794"/>
                  <a:gd name="T70" fmla="*/ 181 w 199"/>
                  <a:gd name="T71" fmla="*/ 571 h 794"/>
                  <a:gd name="T72" fmla="*/ 169 w 199"/>
                  <a:gd name="T73" fmla="*/ 559 h 794"/>
                  <a:gd name="T74" fmla="*/ 169 w 199"/>
                  <a:gd name="T75" fmla="*/ 573 h 794"/>
                  <a:gd name="T76" fmla="*/ 82 w 199"/>
                  <a:gd name="T77" fmla="*/ 14 h 794"/>
                  <a:gd name="T78" fmla="*/ 94 w 199"/>
                  <a:gd name="T79" fmla="*/ 38 h 794"/>
                  <a:gd name="T80" fmla="*/ 114 w 199"/>
                  <a:gd name="T81" fmla="*/ 14 h 794"/>
                  <a:gd name="T82" fmla="*/ 106 w 199"/>
                  <a:gd name="T83" fmla="*/ 0 h 794"/>
                  <a:gd name="T84" fmla="*/ 82 w 199"/>
                  <a:gd name="T85" fmla="*/ 1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794">
                    <a:moveTo>
                      <a:pt x="0" y="794"/>
                    </a:moveTo>
                    <a:cubicBezTo>
                      <a:pt x="9" y="791"/>
                      <a:pt x="9" y="791"/>
                      <a:pt x="9" y="791"/>
                    </a:cubicBezTo>
                    <a:cubicBezTo>
                      <a:pt x="25" y="764"/>
                      <a:pt x="25" y="764"/>
                      <a:pt x="25" y="764"/>
                    </a:cubicBezTo>
                    <a:cubicBezTo>
                      <a:pt x="12" y="755"/>
                      <a:pt x="12" y="755"/>
                      <a:pt x="12" y="755"/>
                    </a:cubicBezTo>
                    <a:lnTo>
                      <a:pt x="0" y="794"/>
                    </a:lnTo>
                    <a:close/>
                    <a:moveTo>
                      <a:pt x="76" y="712"/>
                    </a:moveTo>
                    <a:cubicBezTo>
                      <a:pt x="49" y="708"/>
                      <a:pt x="49" y="708"/>
                      <a:pt x="49" y="708"/>
                    </a:cubicBezTo>
                    <a:cubicBezTo>
                      <a:pt x="36" y="755"/>
                      <a:pt x="36" y="755"/>
                      <a:pt x="36" y="755"/>
                    </a:cubicBezTo>
                    <a:cubicBezTo>
                      <a:pt x="43" y="757"/>
                      <a:pt x="43" y="757"/>
                      <a:pt x="43" y="757"/>
                    </a:cubicBezTo>
                    <a:cubicBezTo>
                      <a:pt x="55" y="733"/>
                      <a:pt x="55" y="733"/>
                      <a:pt x="55" y="733"/>
                    </a:cubicBezTo>
                    <a:cubicBezTo>
                      <a:pt x="88" y="715"/>
                      <a:pt x="88" y="715"/>
                      <a:pt x="88" y="715"/>
                    </a:cubicBezTo>
                    <a:cubicBezTo>
                      <a:pt x="79" y="699"/>
                      <a:pt x="79" y="699"/>
                      <a:pt x="79" y="699"/>
                    </a:cubicBezTo>
                    <a:lnTo>
                      <a:pt x="76" y="712"/>
                    </a:lnTo>
                    <a:close/>
                    <a:moveTo>
                      <a:pt x="128" y="672"/>
                    </a:moveTo>
                    <a:cubicBezTo>
                      <a:pt x="119" y="670"/>
                      <a:pt x="109" y="694"/>
                      <a:pt x="117" y="697"/>
                    </a:cubicBezTo>
                    <a:cubicBezTo>
                      <a:pt x="128" y="701"/>
                      <a:pt x="138" y="675"/>
                      <a:pt x="128" y="672"/>
                    </a:cubicBezTo>
                    <a:close/>
                    <a:moveTo>
                      <a:pt x="189" y="423"/>
                    </a:moveTo>
                    <a:cubicBezTo>
                      <a:pt x="177" y="434"/>
                      <a:pt x="177" y="434"/>
                      <a:pt x="177" y="434"/>
                    </a:cubicBezTo>
                    <a:cubicBezTo>
                      <a:pt x="185" y="449"/>
                      <a:pt x="185" y="449"/>
                      <a:pt x="185" y="449"/>
                    </a:cubicBezTo>
                    <a:cubicBezTo>
                      <a:pt x="173" y="449"/>
                      <a:pt x="173" y="449"/>
                      <a:pt x="173" y="449"/>
                    </a:cubicBezTo>
                    <a:cubicBezTo>
                      <a:pt x="173" y="469"/>
                      <a:pt x="173" y="469"/>
                      <a:pt x="173" y="469"/>
                    </a:cubicBezTo>
                    <a:cubicBezTo>
                      <a:pt x="189" y="467"/>
                      <a:pt x="189" y="467"/>
                      <a:pt x="189" y="467"/>
                    </a:cubicBezTo>
                    <a:cubicBezTo>
                      <a:pt x="198" y="456"/>
                      <a:pt x="198" y="456"/>
                      <a:pt x="198" y="456"/>
                    </a:cubicBezTo>
                    <a:cubicBezTo>
                      <a:pt x="189" y="437"/>
                      <a:pt x="189" y="437"/>
                      <a:pt x="189" y="437"/>
                    </a:cubicBezTo>
                    <a:cubicBezTo>
                      <a:pt x="199" y="435"/>
                      <a:pt x="199" y="435"/>
                      <a:pt x="199" y="435"/>
                    </a:cubicBezTo>
                    <a:lnTo>
                      <a:pt x="189" y="423"/>
                    </a:lnTo>
                    <a:close/>
                    <a:moveTo>
                      <a:pt x="184" y="513"/>
                    </a:moveTo>
                    <a:cubicBezTo>
                      <a:pt x="195" y="499"/>
                      <a:pt x="195" y="499"/>
                      <a:pt x="195" y="499"/>
                    </a:cubicBezTo>
                    <a:cubicBezTo>
                      <a:pt x="178" y="485"/>
                      <a:pt x="178" y="485"/>
                      <a:pt x="178" y="485"/>
                    </a:cubicBezTo>
                    <a:lnTo>
                      <a:pt x="184" y="513"/>
                    </a:lnTo>
                    <a:close/>
                    <a:moveTo>
                      <a:pt x="170" y="636"/>
                    </a:moveTo>
                    <a:cubicBezTo>
                      <a:pt x="171" y="615"/>
                      <a:pt x="171" y="615"/>
                      <a:pt x="171" y="615"/>
                    </a:cubicBezTo>
                    <a:cubicBezTo>
                      <a:pt x="162" y="632"/>
                      <a:pt x="162" y="632"/>
                      <a:pt x="162" y="632"/>
                    </a:cubicBezTo>
                    <a:lnTo>
                      <a:pt x="170" y="636"/>
                    </a:lnTo>
                    <a:close/>
                    <a:moveTo>
                      <a:pt x="169" y="573"/>
                    </a:moveTo>
                    <a:cubicBezTo>
                      <a:pt x="181" y="571"/>
                      <a:pt x="181" y="571"/>
                      <a:pt x="181" y="571"/>
                    </a:cubicBezTo>
                    <a:cubicBezTo>
                      <a:pt x="169" y="559"/>
                      <a:pt x="169" y="559"/>
                      <a:pt x="169" y="559"/>
                    </a:cubicBezTo>
                    <a:lnTo>
                      <a:pt x="169" y="573"/>
                    </a:lnTo>
                    <a:close/>
                    <a:moveTo>
                      <a:pt x="82" y="14"/>
                    </a:moveTo>
                    <a:cubicBezTo>
                      <a:pt x="94" y="38"/>
                      <a:pt x="94" y="38"/>
                      <a:pt x="94" y="38"/>
                    </a:cubicBezTo>
                    <a:cubicBezTo>
                      <a:pt x="114" y="14"/>
                      <a:pt x="114" y="14"/>
                      <a:pt x="114" y="14"/>
                    </a:cubicBezTo>
                    <a:cubicBezTo>
                      <a:pt x="106" y="0"/>
                      <a:pt x="106" y="0"/>
                      <a:pt x="106" y="0"/>
                    </a:cubicBezTo>
                    <a:lnTo>
                      <a:pt x="82" y="1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4" name="Freeform 315"/>
              <p:cNvSpPr>
                <a:spLocks noEditPoints="1"/>
              </p:cNvSpPr>
              <p:nvPr/>
            </p:nvSpPr>
            <p:spPr bwMode="gray">
              <a:xfrm>
                <a:off x="5853" y="-12193"/>
                <a:ext cx="180" cy="123"/>
              </a:xfrm>
              <a:custGeom>
                <a:avLst/>
                <a:gdLst>
                  <a:gd name="T0" fmla="*/ 16 w 76"/>
                  <a:gd name="T1" fmla="*/ 34 h 52"/>
                  <a:gd name="T2" fmla="*/ 11 w 76"/>
                  <a:gd name="T3" fmla="*/ 52 h 52"/>
                  <a:gd name="T4" fmla="*/ 16 w 76"/>
                  <a:gd name="T5" fmla="*/ 34 h 52"/>
                  <a:gd name="T6" fmla="*/ 35 w 76"/>
                  <a:gd name="T7" fmla="*/ 8 h 52"/>
                  <a:gd name="T8" fmla="*/ 47 w 76"/>
                  <a:gd name="T9" fmla="*/ 26 h 52"/>
                  <a:gd name="T10" fmla="*/ 58 w 76"/>
                  <a:gd name="T11" fmla="*/ 21 h 52"/>
                  <a:gd name="T12" fmla="*/ 35 w 76"/>
                  <a:gd name="T13" fmla="*/ 8 h 52"/>
                  <a:gd name="T14" fmla="*/ 71 w 76"/>
                  <a:gd name="T15" fmla="*/ 32 h 52"/>
                  <a:gd name="T16" fmla="*/ 58 w 76"/>
                  <a:gd name="T17" fmla="*/ 42 h 52"/>
                  <a:gd name="T18" fmla="*/ 71 w 76"/>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2">
                    <a:moveTo>
                      <a:pt x="16" y="34"/>
                    </a:moveTo>
                    <a:cubicBezTo>
                      <a:pt x="0" y="34"/>
                      <a:pt x="11" y="52"/>
                      <a:pt x="11" y="52"/>
                    </a:cubicBezTo>
                    <a:cubicBezTo>
                      <a:pt x="23" y="52"/>
                      <a:pt x="32" y="34"/>
                      <a:pt x="16" y="34"/>
                    </a:cubicBezTo>
                    <a:close/>
                    <a:moveTo>
                      <a:pt x="35" y="8"/>
                    </a:moveTo>
                    <a:cubicBezTo>
                      <a:pt x="28" y="16"/>
                      <a:pt x="47" y="26"/>
                      <a:pt x="47" y="26"/>
                    </a:cubicBezTo>
                    <a:cubicBezTo>
                      <a:pt x="58" y="21"/>
                      <a:pt x="58" y="21"/>
                      <a:pt x="58" y="21"/>
                    </a:cubicBezTo>
                    <a:cubicBezTo>
                      <a:pt x="58" y="21"/>
                      <a:pt x="41" y="0"/>
                      <a:pt x="35" y="8"/>
                    </a:cubicBezTo>
                    <a:close/>
                    <a:moveTo>
                      <a:pt x="71" y="32"/>
                    </a:moveTo>
                    <a:cubicBezTo>
                      <a:pt x="66" y="26"/>
                      <a:pt x="51" y="38"/>
                      <a:pt x="58" y="42"/>
                    </a:cubicBezTo>
                    <a:cubicBezTo>
                      <a:pt x="68" y="48"/>
                      <a:pt x="76" y="37"/>
                      <a:pt x="71" y="3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5" name="Freeform 316"/>
              <p:cNvSpPr>
                <a:spLocks noEditPoints="1"/>
              </p:cNvSpPr>
              <p:nvPr/>
            </p:nvSpPr>
            <p:spPr bwMode="gray">
              <a:xfrm>
                <a:off x="7058" y="-15774"/>
                <a:ext cx="1396" cy="2723"/>
              </a:xfrm>
              <a:custGeom>
                <a:avLst/>
                <a:gdLst>
                  <a:gd name="T0" fmla="*/ 529 w 591"/>
                  <a:gd name="T1" fmla="*/ 401 h 1153"/>
                  <a:gd name="T2" fmla="*/ 547 w 591"/>
                  <a:gd name="T3" fmla="*/ 349 h 1153"/>
                  <a:gd name="T4" fmla="*/ 492 w 591"/>
                  <a:gd name="T5" fmla="*/ 276 h 1153"/>
                  <a:gd name="T6" fmla="*/ 448 w 591"/>
                  <a:gd name="T7" fmla="*/ 241 h 1153"/>
                  <a:gd name="T8" fmla="*/ 441 w 591"/>
                  <a:gd name="T9" fmla="*/ 258 h 1153"/>
                  <a:gd name="T10" fmla="*/ 418 w 591"/>
                  <a:gd name="T11" fmla="*/ 264 h 1153"/>
                  <a:gd name="T12" fmla="*/ 456 w 591"/>
                  <a:gd name="T13" fmla="*/ 373 h 1153"/>
                  <a:gd name="T14" fmla="*/ 443 w 591"/>
                  <a:gd name="T15" fmla="*/ 450 h 1153"/>
                  <a:gd name="T16" fmla="*/ 383 w 591"/>
                  <a:gd name="T17" fmla="*/ 448 h 1153"/>
                  <a:gd name="T18" fmla="*/ 367 w 591"/>
                  <a:gd name="T19" fmla="*/ 514 h 1153"/>
                  <a:gd name="T20" fmla="*/ 259 w 591"/>
                  <a:gd name="T21" fmla="*/ 546 h 1153"/>
                  <a:gd name="T22" fmla="*/ 179 w 591"/>
                  <a:gd name="T23" fmla="*/ 601 h 1153"/>
                  <a:gd name="T24" fmla="*/ 241 w 591"/>
                  <a:gd name="T25" fmla="*/ 607 h 1153"/>
                  <a:gd name="T26" fmla="*/ 331 w 591"/>
                  <a:gd name="T27" fmla="*/ 584 h 1153"/>
                  <a:gd name="T28" fmla="*/ 407 w 591"/>
                  <a:gd name="T29" fmla="*/ 654 h 1153"/>
                  <a:gd name="T30" fmla="*/ 415 w 591"/>
                  <a:gd name="T31" fmla="*/ 583 h 1153"/>
                  <a:gd name="T32" fmla="*/ 464 w 591"/>
                  <a:gd name="T33" fmla="*/ 585 h 1153"/>
                  <a:gd name="T34" fmla="*/ 528 w 591"/>
                  <a:gd name="T35" fmla="*/ 556 h 1153"/>
                  <a:gd name="T36" fmla="*/ 578 w 591"/>
                  <a:gd name="T37" fmla="*/ 538 h 1153"/>
                  <a:gd name="T38" fmla="*/ 299 w 591"/>
                  <a:gd name="T39" fmla="*/ 628 h 1153"/>
                  <a:gd name="T40" fmla="*/ 276 w 591"/>
                  <a:gd name="T41" fmla="*/ 674 h 1153"/>
                  <a:gd name="T42" fmla="*/ 358 w 591"/>
                  <a:gd name="T43" fmla="*/ 638 h 1153"/>
                  <a:gd name="T44" fmla="*/ 256 w 591"/>
                  <a:gd name="T45" fmla="*/ 689 h 1153"/>
                  <a:gd name="T46" fmla="*/ 184 w 591"/>
                  <a:gd name="T47" fmla="*/ 634 h 1153"/>
                  <a:gd name="T48" fmla="*/ 174 w 591"/>
                  <a:gd name="T49" fmla="*/ 687 h 1153"/>
                  <a:gd name="T50" fmla="*/ 182 w 591"/>
                  <a:gd name="T51" fmla="*/ 727 h 1153"/>
                  <a:gd name="T52" fmla="*/ 233 w 591"/>
                  <a:gd name="T53" fmla="*/ 780 h 1153"/>
                  <a:gd name="T54" fmla="*/ 172 w 591"/>
                  <a:gd name="T55" fmla="*/ 718 h 1153"/>
                  <a:gd name="T56" fmla="*/ 432 w 591"/>
                  <a:gd name="T57" fmla="*/ 423 h 1153"/>
                  <a:gd name="T58" fmla="*/ 411 w 591"/>
                  <a:gd name="T59" fmla="*/ 400 h 1153"/>
                  <a:gd name="T60" fmla="*/ 374 w 591"/>
                  <a:gd name="T61" fmla="*/ 72 h 1153"/>
                  <a:gd name="T62" fmla="*/ 354 w 591"/>
                  <a:gd name="T63" fmla="*/ 123 h 1153"/>
                  <a:gd name="T64" fmla="*/ 390 w 591"/>
                  <a:gd name="T65" fmla="*/ 198 h 1153"/>
                  <a:gd name="T66" fmla="*/ 437 w 591"/>
                  <a:gd name="T67" fmla="*/ 205 h 1153"/>
                  <a:gd name="T68" fmla="*/ 409 w 591"/>
                  <a:gd name="T69" fmla="*/ 179 h 1153"/>
                  <a:gd name="T70" fmla="*/ 557 w 591"/>
                  <a:gd name="T71" fmla="*/ 147 h 1153"/>
                  <a:gd name="T72" fmla="*/ 523 w 591"/>
                  <a:gd name="T73" fmla="*/ 96 h 1153"/>
                  <a:gd name="T74" fmla="*/ 194 w 591"/>
                  <a:gd name="T75" fmla="*/ 984 h 1153"/>
                  <a:gd name="T76" fmla="*/ 208 w 591"/>
                  <a:gd name="T77" fmla="*/ 933 h 1153"/>
                  <a:gd name="T78" fmla="*/ 208 w 591"/>
                  <a:gd name="T79" fmla="*/ 933 h 1153"/>
                  <a:gd name="T80" fmla="*/ 230 w 591"/>
                  <a:gd name="T81" fmla="*/ 810 h 1153"/>
                  <a:gd name="T82" fmla="*/ 252 w 591"/>
                  <a:gd name="T83" fmla="*/ 792 h 1153"/>
                  <a:gd name="T84" fmla="*/ 252 w 591"/>
                  <a:gd name="T85" fmla="*/ 792 h 1153"/>
                  <a:gd name="T86" fmla="*/ 32 w 591"/>
                  <a:gd name="T87" fmla="*/ 1144 h 1153"/>
                  <a:gd name="T88" fmla="*/ 90 w 591"/>
                  <a:gd name="T89" fmla="*/ 1125 h 1153"/>
                  <a:gd name="T90" fmla="*/ 16 w 591"/>
                  <a:gd name="T91" fmla="*/ 1134 h 1153"/>
                  <a:gd name="T92" fmla="*/ 184 w 591"/>
                  <a:gd name="T93" fmla="*/ 1008 h 1153"/>
                  <a:gd name="T94" fmla="*/ 198 w 591"/>
                  <a:gd name="T95" fmla="*/ 101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1" h="1153">
                    <a:moveTo>
                      <a:pt x="591" y="531"/>
                    </a:moveTo>
                    <a:cubicBezTo>
                      <a:pt x="591" y="531"/>
                      <a:pt x="559" y="513"/>
                      <a:pt x="560" y="499"/>
                    </a:cubicBezTo>
                    <a:cubicBezTo>
                      <a:pt x="561" y="485"/>
                      <a:pt x="562" y="459"/>
                      <a:pt x="556" y="447"/>
                    </a:cubicBezTo>
                    <a:cubicBezTo>
                      <a:pt x="550" y="435"/>
                      <a:pt x="526" y="418"/>
                      <a:pt x="529" y="401"/>
                    </a:cubicBezTo>
                    <a:cubicBezTo>
                      <a:pt x="532" y="384"/>
                      <a:pt x="548" y="389"/>
                      <a:pt x="548" y="389"/>
                    </a:cubicBezTo>
                    <a:cubicBezTo>
                      <a:pt x="545" y="362"/>
                      <a:pt x="545" y="362"/>
                      <a:pt x="545" y="362"/>
                    </a:cubicBezTo>
                    <a:cubicBezTo>
                      <a:pt x="537" y="356"/>
                      <a:pt x="537" y="356"/>
                      <a:pt x="537" y="356"/>
                    </a:cubicBezTo>
                    <a:cubicBezTo>
                      <a:pt x="547" y="349"/>
                      <a:pt x="547" y="349"/>
                      <a:pt x="547" y="349"/>
                    </a:cubicBezTo>
                    <a:cubicBezTo>
                      <a:pt x="547" y="349"/>
                      <a:pt x="542" y="331"/>
                      <a:pt x="538" y="321"/>
                    </a:cubicBezTo>
                    <a:cubicBezTo>
                      <a:pt x="534" y="311"/>
                      <a:pt x="520" y="303"/>
                      <a:pt x="520" y="303"/>
                    </a:cubicBezTo>
                    <a:cubicBezTo>
                      <a:pt x="516" y="290"/>
                      <a:pt x="516" y="290"/>
                      <a:pt x="516" y="290"/>
                    </a:cubicBezTo>
                    <a:cubicBezTo>
                      <a:pt x="516" y="290"/>
                      <a:pt x="501" y="283"/>
                      <a:pt x="492" y="276"/>
                    </a:cubicBezTo>
                    <a:cubicBezTo>
                      <a:pt x="483" y="269"/>
                      <a:pt x="468" y="253"/>
                      <a:pt x="468" y="244"/>
                    </a:cubicBezTo>
                    <a:cubicBezTo>
                      <a:pt x="468" y="235"/>
                      <a:pt x="465" y="231"/>
                      <a:pt x="465" y="231"/>
                    </a:cubicBezTo>
                    <a:cubicBezTo>
                      <a:pt x="465" y="231"/>
                      <a:pt x="442" y="214"/>
                      <a:pt x="439" y="226"/>
                    </a:cubicBezTo>
                    <a:cubicBezTo>
                      <a:pt x="436" y="238"/>
                      <a:pt x="448" y="241"/>
                      <a:pt x="448" y="241"/>
                    </a:cubicBezTo>
                    <a:cubicBezTo>
                      <a:pt x="455" y="237"/>
                      <a:pt x="455" y="237"/>
                      <a:pt x="455" y="237"/>
                    </a:cubicBezTo>
                    <a:cubicBezTo>
                      <a:pt x="455" y="237"/>
                      <a:pt x="463" y="256"/>
                      <a:pt x="459" y="256"/>
                    </a:cubicBezTo>
                    <a:cubicBezTo>
                      <a:pt x="455" y="256"/>
                      <a:pt x="450" y="249"/>
                      <a:pt x="450" y="249"/>
                    </a:cubicBezTo>
                    <a:cubicBezTo>
                      <a:pt x="441" y="258"/>
                      <a:pt x="441" y="258"/>
                      <a:pt x="441" y="258"/>
                    </a:cubicBezTo>
                    <a:cubicBezTo>
                      <a:pt x="428" y="237"/>
                      <a:pt x="428" y="237"/>
                      <a:pt x="428" y="237"/>
                    </a:cubicBezTo>
                    <a:cubicBezTo>
                      <a:pt x="416" y="237"/>
                      <a:pt x="416" y="237"/>
                      <a:pt x="416" y="237"/>
                    </a:cubicBezTo>
                    <a:cubicBezTo>
                      <a:pt x="430" y="261"/>
                      <a:pt x="430" y="261"/>
                      <a:pt x="430" y="261"/>
                    </a:cubicBezTo>
                    <a:cubicBezTo>
                      <a:pt x="418" y="264"/>
                      <a:pt x="418" y="264"/>
                      <a:pt x="418" y="264"/>
                    </a:cubicBezTo>
                    <a:cubicBezTo>
                      <a:pt x="437" y="296"/>
                      <a:pt x="437" y="296"/>
                      <a:pt x="437" y="296"/>
                    </a:cubicBezTo>
                    <a:cubicBezTo>
                      <a:pt x="430" y="304"/>
                      <a:pt x="430" y="304"/>
                      <a:pt x="430" y="304"/>
                    </a:cubicBezTo>
                    <a:cubicBezTo>
                      <a:pt x="430" y="304"/>
                      <a:pt x="466" y="322"/>
                      <a:pt x="464" y="337"/>
                    </a:cubicBezTo>
                    <a:cubicBezTo>
                      <a:pt x="462" y="352"/>
                      <a:pt x="456" y="373"/>
                      <a:pt x="456" y="373"/>
                    </a:cubicBezTo>
                    <a:cubicBezTo>
                      <a:pt x="454" y="391"/>
                      <a:pt x="454" y="391"/>
                      <a:pt x="454" y="391"/>
                    </a:cubicBezTo>
                    <a:cubicBezTo>
                      <a:pt x="454" y="391"/>
                      <a:pt x="475" y="404"/>
                      <a:pt x="465" y="411"/>
                    </a:cubicBezTo>
                    <a:cubicBezTo>
                      <a:pt x="455" y="418"/>
                      <a:pt x="447" y="414"/>
                      <a:pt x="447" y="414"/>
                    </a:cubicBezTo>
                    <a:cubicBezTo>
                      <a:pt x="447" y="414"/>
                      <a:pt x="454" y="444"/>
                      <a:pt x="443" y="450"/>
                    </a:cubicBezTo>
                    <a:cubicBezTo>
                      <a:pt x="432" y="456"/>
                      <a:pt x="409" y="464"/>
                      <a:pt x="409" y="464"/>
                    </a:cubicBezTo>
                    <a:cubicBezTo>
                      <a:pt x="409" y="473"/>
                      <a:pt x="409" y="473"/>
                      <a:pt x="409" y="473"/>
                    </a:cubicBezTo>
                    <a:cubicBezTo>
                      <a:pt x="409" y="473"/>
                      <a:pt x="398" y="477"/>
                      <a:pt x="389" y="467"/>
                    </a:cubicBezTo>
                    <a:cubicBezTo>
                      <a:pt x="380" y="457"/>
                      <a:pt x="383" y="448"/>
                      <a:pt x="383" y="448"/>
                    </a:cubicBezTo>
                    <a:cubicBezTo>
                      <a:pt x="386" y="435"/>
                      <a:pt x="386" y="435"/>
                      <a:pt x="386" y="435"/>
                    </a:cubicBezTo>
                    <a:cubicBezTo>
                      <a:pt x="386" y="435"/>
                      <a:pt x="360" y="440"/>
                      <a:pt x="364" y="450"/>
                    </a:cubicBezTo>
                    <a:cubicBezTo>
                      <a:pt x="368" y="460"/>
                      <a:pt x="381" y="474"/>
                      <a:pt x="379" y="481"/>
                    </a:cubicBezTo>
                    <a:cubicBezTo>
                      <a:pt x="377" y="488"/>
                      <a:pt x="363" y="504"/>
                      <a:pt x="367" y="514"/>
                    </a:cubicBezTo>
                    <a:cubicBezTo>
                      <a:pt x="371" y="524"/>
                      <a:pt x="384" y="539"/>
                      <a:pt x="374" y="540"/>
                    </a:cubicBezTo>
                    <a:cubicBezTo>
                      <a:pt x="364" y="541"/>
                      <a:pt x="338" y="529"/>
                      <a:pt x="329" y="530"/>
                    </a:cubicBezTo>
                    <a:cubicBezTo>
                      <a:pt x="320" y="531"/>
                      <a:pt x="281" y="546"/>
                      <a:pt x="278" y="546"/>
                    </a:cubicBezTo>
                    <a:cubicBezTo>
                      <a:pt x="275" y="546"/>
                      <a:pt x="259" y="546"/>
                      <a:pt x="259" y="546"/>
                    </a:cubicBezTo>
                    <a:cubicBezTo>
                      <a:pt x="251" y="538"/>
                      <a:pt x="251" y="538"/>
                      <a:pt x="251" y="538"/>
                    </a:cubicBezTo>
                    <a:cubicBezTo>
                      <a:pt x="229" y="555"/>
                      <a:pt x="229" y="555"/>
                      <a:pt x="229" y="555"/>
                    </a:cubicBezTo>
                    <a:cubicBezTo>
                      <a:pt x="229" y="555"/>
                      <a:pt x="202" y="600"/>
                      <a:pt x="198" y="600"/>
                    </a:cubicBezTo>
                    <a:cubicBezTo>
                      <a:pt x="194" y="600"/>
                      <a:pt x="179" y="601"/>
                      <a:pt x="179" y="601"/>
                    </a:cubicBezTo>
                    <a:cubicBezTo>
                      <a:pt x="179" y="601"/>
                      <a:pt x="184" y="625"/>
                      <a:pt x="191" y="625"/>
                    </a:cubicBezTo>
                    <a:cubicBezTo>
                      <a:pt x="198" y="625"/>
                      <a:pt x="210" y="621"/>
                      <a:pt x="210" y="621"/>
                    </a:cubicBezTo>
                    <a:cubicBezTo>
                      <a:pt x="210" y="621"/>
                      <a:pt x="229" y="632"/>
                      <a:pt x="234" y="630"/>
                    </a:cubicBezTo>
                    <a:cubicBezTo>
                      <a:pt x="239" y="628"/>
                      <a:pt x="241" y="607"/>
                      <a:pt x="241" y="607"/>
                    </a:cubicBezTo>
                    <a:cubicBezTo>
                      <a:pt x="256" y="615"/>
                      <a:pt x="256" y="615"/>
                      <a:pt x="256" y="615"/>
                    </a:cubicBezTo>
                    <a:cubicBezTo>
                      <a:pt x="256" y="615"/>
                      <a:pt x="290" y="598"/>
                      <a:pt x="295" y="595"/>
                    </a:cubicBezTo>
                    <a:cubicBezTo>
                      <a:pt x="300" y="592"/>
                      <a:pt x="313" y="601"/>
                      <a:pt x="321" y="600"/>
                    </a:cubicBezTo>
                    <a:cubicBezTo>
                      <a:pt x="329" y="599"/>
                      <a:pt x="314" y="584"/>
                      <a:pt x="331" y="584"/>
                    </a:cubicBezTo>
                    <a:cubicBezTo>
                      <a:pt x="348" y="584"/>
                      <a:pt x="352" y="593"/>
                      <a:pt x="352" y="593"/>
                    </a:cubicBezTo>
                    <a:cubicBezTo>
                      <a:pt x="352" y="593"/>
                      <a:pt x="372" y="580"/>
                      <a:pt x="376" y="588"/>
                    </a:cubicBezTo>
                    <a:cubicBezTo>
                      <a:pt x="380" y="596"/>
                      <a:pt x="367" y="615"/>
                      <a:pt x="367" y="615"/>
                    </a:cubicBezTo>
                    <a:cubicBezTo>
                      <a:pt x="367" y="615"/>
                      <a:pt x="387" y="654"/>
                      <a:pt x="407" y="654"/>
                    </a:cubicBezTo>
                    <a:cubicBezTo>
                      <a:pt x="427" y="654"/>
                      <a:pt x="425" y="616"/>
                      <a:pt x="425" y="616"/>
                    </a:cubicBezTo>
                    <a:cubicBezTo>
                      <a:pt x="447" y="612"/>
                      <a:pt x="447" y="612"/>
                      <a:pt x="447" y="612"/>
                    </a:cubicBezTo>
                    <a:cubicBezTo>
                      <a:pt x="447" y="612"/>
                      <a:pt x="430" y="592"/>
                      <a:pt x="427" y="591"/>
                    </a:cubicBezTo>
                    <a:cubicBezTo>
                      <a:pt x="424" y="590"/>
                      <a:pt x="415" y="583"/>
                      <a:pt x="415" y="583"/>
                    </a:cubicBezTo>
                    <a:cubicBezTo>
                      <a:pt x="426" y="568"/>
                      <a:pt x="426" y="568"/>
                      <a:pt x="426" y="568"/>
                    </a:cubicBezTo>
                    <a:cubicBezTo>
                      <a:pt x="435" y="567"/>
                      <a:pt x="429" y="581"/>
                      <a:pt x="439" y="581"/>
                    </a:cubicBezTo>
                    <a:cubicBezTo>
                      <a:pt x="449" y="581"/>
                      <a:pt x="452" y="594"/>
                      <a:pt x="452" y="594"/>
                    </a:cubicBezTo>
                    <a:cubicBezTo>
                      <a:pt x="464" y="585"/>
                      <a:pt x="464" y="585"/>
                      <a:pt x="464" y="585"/>
                    </a:cubicBezTo>
                    <a:cubicBezTo>
                      <a:pt x="464" y="585"/>
                      <a:pt x="479" y="593"/>
                      <a:pt x="494" y="589"/>
                    </a:cubicBezTo>
                    <a:cubicBezTo>
                      <a:pt x="509" y="585"/>
                      <a:pt x="491" y="564"/>
                      <a:pt x="508" y="566"/>
                    </a:cubicBezTo>
                    <a:cubicBezTo>
                      <a:pt x="525" y="568"/>
                      <a:pt x="516" y="596"/>
                      <a:pt x="527" y="590"/>
                    </a:cubicBezTo>
                    <a:cubicBezTo>
                      <a:pt x="538" y="584"/>
                      <a:pt x="520" y="561"/>
                      <a:pt x="528" y="556"/>
                    </a:cubicBezTo>
                    <a:cubicBezTo>
                      <a:pt x="536" y="551"/>
                      <a:pt x="541" y="553"/>
                      <a:pt x="541" y="553"/>
                    </a:cubicBezTo>
                    <a:cubicBezTo>
                      <a:pt x="541" y="553"/>
                      <a:pt x="543" y="522"/>
                      <a:pt x="555" y="534"/>
                    </a:cubicBezTo>
                    <a:cubicBezTo>
                      <a:pt x="567" y="546"/>
                      <a:pt x="548" y="571"/>
                      <a:pt x="568" y="570"/>
                    </a:cubicBezTo>
                    <a:cubicBezTo>
                      <a:pt x="588" y="569"/>
                      <a:pt x="578" y="538"/>
                      <a:pt x="578" y="538"/>
                    </a:cubicBezTo>
                    <a:lnTo>
                      <a:pt x="591" y="531"/>
                    </a:lnTo>
                    <a:close/>
                    <a:moveTo>
                      <a:pt x="338" y="618"/>
                    </a:moveTo>
                    <a:cubicBezTo>
                      <a:pt x="338" y="618"/>
                      <a:pt x="321" y="605"/>
                      <a:pt x="312" y="606"/>
                    </a:cubicBezTo>
                    <a:cubicBezTo>
                      <a:pt x="292" y="608"/>
                      <a:pt x="299" y="628"/>
                      <a:pt x="299" y="628"/>
                    </a:cubicBezTo>
                    <a:cubicBezTo>
                      <a:pt x="299" y="628"/>
                      <a:pt x="282" y="622"/>
                      <a:pt x="272" y="624"/>
                    </a:cubicBezTo>
                    <a:cubicBezTo>
                      <a:pt x="262" y="626"/>
                      <a:pt x="269" y="648"/>
                      <a:pt x="269" y="648"/>
                    </a:cubicBezTo>
                    <a:cubicBezTo>
                      <a:pt x="257" y="659"/>
                      <a:pt x="257" y="659"/>
                      <a:pt x="257" y="659"/>
                    </a:cubicBezTo>
                    <a:cubicBezTo>
                      <a:pt x="257" y="659"/>
                      <a:pt x="270" y="667"/>
                      <a:pt x="276" y="674"/>
                    </a:cubicBezTo>
                    <a:cubicBezTo>
                      <a:pt x="282" y="681"/>
                      <a:pt x="305" y="695"/>
                      <a:pt x="305" y="695"/>
                    </a:cubicBezTo>
                    <a:cubicBezTo>
                      <a:pt x="305" y="695"/>
                      <a:pt x="299" y="664"/>
                      <a:pt x="314" y="654"/>
                    </a:cubicBezTo>
                    <a:cubicBezTo>
                      <a:pt x="329" y="644"/>
                      <a:pt x="351" y="672"/>
                      <a:pt x="351" y="672"/>
                    </a:cubicBezTo>
                    <a:cubicBezTo>
                      <a:pt x="351" y="672"/>
                      <a:pt x="356" y="650"/>
                      <a:pt x="358" y="638"/>
                    </a:cubicBezTo>
                    <a:cubicBezTo>
                      <a:pt x="360" y="626"/>
                      <a:pt x="351" y="615"/>
                      <a:pt x="351" y="615"/>
                    </a:cubicBezTo>
                    <a:lnTo>
                      <a:pt x="338" y="618"/>
                    </a:lnTo>
                    <a:close/>
                    <a:moveTo>
                      <a:pt x="241" y="709"/>
                    </a:moveTo>
                    <a:cubicBezTo>
                      <a:pt x="241" y="698"/>
                      <a:pt x="256" y="689"/>
                      <a:pt x="256" y="689"/>
                    </a:cubicBezTo>
                    <a:cubicBezTo>
                      <a:pt x="255" y="677"/>
                      <a:pt x="232" y="662"/>
                      <a:pt x="232" y="662"/>
                    </a:cubicBezTo>
                    <a:cubicBezTo>
                      <a:pt x="232" y="662"/>
                      <a:pt x="231" y="652"/>
                      <a:pt x="224" y="649"/>
                    </a:cubicBezTo>
                    <a:cubicBezTo>
                      <a:pt x="217" y="646"/>
                      <a:pt x="212" y="648"/>
                      <a:pt x="212" y="648"/>
                    </a:cubicBezTo>
                    <a:cubicBezTo>
                      <a:pt x="212" y="648"/>
                      <a:pt x="191" y="634"/>
                      <a:pt x="184" y="634"/>
                    </a:cubicBezTo>
                    <a:cubicBezTo>
                      <a:pt x="177" y="634"/>
                      <a:pt x="168" y="646"/>
                      <a:pt x="168" y="646"/>
                    </a:cubicBezTo>
                    <a:cubicBezTo>
                      <a:pt x="143" y="660"/>
                      <a:pt x="143" y="660"/>
                      <a:pt x="143" y="660"/>
                    </a:cubicBezTo>
                    <a:cubicBezTo>
                      <a:pt x="162" y="693"/>
                      <a:pt x="162" y="693"/>
                      <a:pt x="162" y="693"/>
                    </a:cubicBezTo>
                    <a:cubicBezTo>
                      <a:pt x="174" y="687"/>
                      <a:pt x="174" y="687"/>
                      <a:pt x="174" y="687"/>
                    </a:cubicBezTo>
                    <a:cubicBezTo>
                      <a:pt x="174" y="687"/>
                      <a:pt x="167" y="668"/>
                      <a:pt x="175" y="672"/>
                    </a:cubicBezTo>
                    <a:cubicBezTo>
                      <a:pt x="183" y="676"/>
                      <a:pt x="195" y="697"/>
                      <a:pt x="195" y="697"/>
                    </a:cubicBezTo>
                    <a:cubicBezTo>
                      <a:pt x="194" y="722"/>
                      <a:pt x="194" y="722"/>
                      <a:pt x="194" y="722"/>
                    </a:cubicBezTo>
                    <a:cubicBezTo>
                      <a:pt x="182" y="727"/>
                      <a:pt x="182" y="727"/>
                      <a:pt x="182" y="727"/>
                    </a:cubicBezTo>
                    <a:cubicBezTo>
                      <a:pt x="182" y="727"/>
                      <a:pt x="193" y="774"/>
                      <a:pt x="203" y="776"/>
                    </a:cubicBezTo>
                    <a:cubicBezTo>
                      <a:pt x="213" y="778"/>
                      <a:pt x="211" y="746"/>
                      <a:pt x="211" y="746"/>
                    </a:cubicBezTo>
                    <a:cubicBezTo>
                      <a:pt x="232" y="753"/>
                      <a:pt x="232" y="753"/>
                      <a:pt x="232" y="753"/>
                    </a:cubicBezTo>
                    <a:cubicBezTo>
                      <a:pt x="232" y="753"/>
                      <a:pt x="229" y="780"/>
                      <a:pt x="233" y="780"/>
                    </a:cubicBezTo>
                    <a:cubicBezTo>
                      <a:pt x="237" y="780"/>
                      <a:pt x="251" y="756"/>
                      <a:pt x="251" y="756"/>
                    </a:cubicBezTo>
                    <a:cubicBezTo>
                      <a:pt x="251" y="756"/>
                      <a:pt x="241" y="720"/>
                      <a:pt x="241" y="709"/>
                    </a:cubicBezTo>
                    <a:close/>
                    <a:moveTo>
                      <a:pt x="183" y="693"/>
                    </a:moveTo>
                    <a:cubicBezTo>
                      <a:pt x="172" y="718"/>
                      <a:pt x="172" y="718"/>
                      <a:pt x="172" y="718"/>
                    </a:cubicBezTo>
                    <a:cubicBezTo>
                      <a:pt x="184" y="715"/>
                      <a:pt x="184" y="715"/>
                      <a:pt x="184" y="715"/>
                    </a:cubicBezTo>
                    <a:lnTo>
                      <a:pt x="183" y="693"/>
                    </a:lnTo>
                    <a:close/>
                    <a:moveTo>
                      <a:pt x="424" y="424"/>
                    </a:moveTo>
                    <a:cubicBezTo>
                      <a:pt x="432" y="423"/>
                      <a:pt x="432" y="423"/>
                      <a:pt x="432" y="423"/>
                    </a:cubicBezTo>
                    <a:cubicBezTo>
                      <a:pt x="431" y="407"/>
                      <a:pt x="431" y="407"/>
                      <a:pt x="431" y="407"/>
                    </a:cubicBezTo>
                    <a:cubicBezTo>
                      <a:pt x="425" y="405"/>
                      <a:pt x="425" y="405"/>
                      <a:pt x="425" y="405"/>
                    </a:cubicBezTo>
                    <a:cubicBezTo>
                      <a:pt x="415" y="392"/>
                      <a:pt x="415" y="392"/>
                      <a:pt x="415" y="392"/>
                    </a:cubicBezTo>
                    <a:cubicBezTo>
                      <a:pt x="411" y="400"/>
                      <a:pt x="411" y="400"/>
                      <a:pt x="411" y="400"/>
                    </a:cubicBezTo>
                    <a:cubicBezTo>
                      <a:pt x="419" y="409"/>
                      <a:pt x="419" y="409"/>
                      <a:pt x="419" y="409"/>
                    </a:cubicBezTo>
                    <a:lnTo>
                      <a:pt x="424" y="424"/>
                    </a:lnTo>
                    <a:close/>
                    <a:moveTo>
                      <a:pt x="372" y="57"/>
                    </a:moveTo>
                    <a:cubicBezTo>
                      <a:pt x="374" y="72"/>
                      <a:pt x="374" y="72"/>
                      <a:pt x="374" y="72"/>
                    </a:cubicBezTo>
                    <a:cubicBezTo>
                      <a:pt x="374" y="72"/>
                      <a:pt x="391" y="83"/>
                      <a:pt x="391" y="90"/>
                    </a:cubicBezTo>
                    <a:cubicBezTo>
                      <a:pt x="391" y="97"/>
                      <a:pt x="384" y="110"/>
                      <a:pt x="384" y="110"/>
                    </a:cubicBezTo>
                    <a:cubicBezTo>
                      <a:pt x="384" y="110"/>
                      <a:pt x="402" y="132"/>
                      <a:pt x="397" y="133"/>
                    </a:cubicBezTo>
                    <a:cubicBezTo>
                      <a:pt x="391" y="134"/>
                      <a:pt x="359" y="125"/>
                      <a:pt x="354" y="123"/>
                    </a:cubicBezTo>
                    <a:cubicBezTo>
                      <a:pt x="348" y="122"/>
                      <a:pt x="369" y="143"/>
                      <a:pt x="369" y="143"/>
                    </a:cubicBezTo>
                    <a:cubicBezTo>
                      <a:pt x="352" y="161"/>
                      <a:pt x="352" y="161"/>
                      <a:pt x="352" y="161"/>
                    </a:cubicBezTo>
                    <a:cubicBezTo>
                      <a:pt x="352" y="161"/>
                      <a:pt x="358" y="173"/>
                      <a:pt x="361" y="179"/>
                    </a:cubicBezTo>
                    <a:cubicBezTo>
                      <a:pt x="363" y="184"/>
                      <a:pt x="390" y="198"/>
                      <a:pt x="390" y="198"/>
                    </a:cubicBezTo>
                    <a:cubicBezTo>
                      <a:pt x="390" y="198"/>
                      <a:pt x="381" y="231"/>
                      <a:pt x="404" y="230"/>
                    </a:cubicBezTo>
                    <a:cubicBezTo>
                      <a:pt x="414" y="229"/>
                      <a:pt x="398" y="211"/>
                      <a:pt x="410" y="211"/>
                    </a:cubicBezTo>
                    <a:cubicBezTo>
                      <a:pt x="423" y="211"/>
                      <a:pt x="433" y="211"/>
                      <a:pt x="433" y="211"/>
                    </a:cubicBezTo>
                    <a:cubicBezTo>
                      <a:pt x="437" y="205"/>
                      <a:pt x="437" y="205"/>
                      <a:pt x="437" y="205"/>
                    </a:cubicBezTo>
                    <a:cubicBezTo>
                      <a:pt x="412" y="189"/>
                      <a:pt x="412" y="189"/>
                      <a:pt x="412" y="189"/>
                    </a:cubicBezTo>
                    <a:cubicBezTo>
                      <a:pt x="399" y="189"/>
                      <a:pt x="399" y="189"/>
                      <a:pt x="399" y="189"/>
                    </a:cubicBezTo>
                    <a:cubicBezTo>
                      <a:pt x="399" y="189"/>
                      <a:pt x="365" y="176"/>
                      <a:pt x="381" y="169"/>
                    </a:cubicBezTo>
                    <a:cubicBezTo>
                      <a:pt x="398" y="162"/>
                      <a:pt x="409" y="179"/>
                      <a:pt x="409" y="179"/>
                    </a:cubicBezTo>
                    <a:cubicBezTo>
                      <a:pt x="409" y="179"/>
                      <a:pt x="423" y="168"/>
                      <a:pt x="433" y="166"/>
                    </a:cubicBezTo>
                    <a:cubicBezTo>
                      <a:pt x="442" y="165"/>
                      <a:pt x="513" y="202"/>
                      <a:pt x="519" y="198"/>
                    </a:cubicBezTo>
                    <a:cubicBezTo>
                      <a:pt x="524" y="194"/>
                      <a:pt x="505" y="155"/>
                      <a:pt x="523" y="148"/>
                    </a:cubicBezTo>
                    <a:cubicBezTo>
                      <a:pt x="541" y="141"/>
                      <a:pt x="539" y="157"/>
                      <a:pt x="557" y="147"/>
                    </a:cubicBezTo>
                    <a:cubicBezTo>
                      <a:pt x="575" y="137"/>
                      <a:pt x="578" y="130"/>
                      <a:pt x="578" y="130"/>
                    </a:cubicBezTo>
                    <a:cubicBezTo>
                      <a:pt x="542" y="107"/>
                      <a:pt x="542" y="107"/>
                      <a:pt x="542" y="107"/>
                    </a:cubicBezTo>
                    <a:cubicBezTo>
                      <a:pt x="542" y="107"/>
                      <a:pt x="542" y="83"/>
                      <a:pt x="535" y="78"/>
                    </a:cubicBezTo>
                    <a:cubicBezTo>
                      <a:pt x="528" y="72"/>
                      <a:pt x="523" y="96"/>
                      <a:pt x="523" y="96"/>
                    </a:cubicBezTo>
                    <a:cubicBezTo>
                      <a:pt x="523" y="96"/>
                      <a:pt x="455" y="80"/>
                      <a:pt x="440" y="69"/>
                    </a:cubicBezTo>
                    <a:cubicBezTo>
                      <a:pt x="424" y="58"/>
                      <a:pt x="350" y="0"/>
                      <a:pt x="340" y="11"/>
                    </a:cubicBezTo>
                    <a:cubicBezTo>
                      <a:pt x="330" y="22"/>
                      <a:pt x="372" y="57"/>
                      <a:pt x="372" y="57"/>
                    </a:cubicBezTo>
                    <a:close/>
                    <a:moveTo>
                      <a:pt x="194" y="984"/>
                    </a:moveTo>
                    <a:cubicBezTo>
                      <a:pt x="209" y="984"/>
                      <a:pt x="209" y="984"/>
                      <a:pt x="209" y="984"/>
                    </a:cubicBezTo>
                    <a:cubicBezTo>
                      <a:pt x="192" y="972"/>
                      <a:pt x="192" y="972"/>
                      <a:pt x="192" y="972"/>
                    </a:cubicBezTo>
                    <a:lnTo>
                      <a:pt x="194" y="984"/>
                    </a:lnTo>
                    <a:close/>
                    <a:moveTo>
                      <a:pt x="208" y="933"/>
                    </a:moveTo>
                    <a:cubicBezTo>
                      <a:pt x="210" y="942"/>
                      <a:pt x="214" y="942"/>
                      <a:pt x="214" y="942"/>
                    </a:cubicBezTo>
                    <a:cubicBezTo>
                      <a:pt x="224" y="944"/>
                      <a:pt x="225" y="934"/>
                      <a:pt x="225" y="934"/>
                    </a:cubicBezTo>
                    <a:cubicBezTo>
                      <a:pt x="225" y="934"/>
                      <a:pt x="240" y="933"/>
                      <a:pt x="233" y="922"/>
                    </a:cubicBezTo>
                    <a:cubicBezTo>
                      <a:pt x="226" y="912"/>
                      <a:pt x="205" y="924"/>
                      <a:pt x="208" y="933"/>
                    </a:cubicBezTo>
                    <a:close/>
                    <a:moveTo>
                      <a:pt x="214" y="956"/>
                    </a:moveTo>
                    <a:cubicBezTo>
                      <a:pt x="204" y="952"/>
                      <a:pt x="205" y="961"/>
                      <a:pt x="205" y="961"/>
                    </a:cubicBezTo>
                    <a:cubicBezTo>
                      <a:pt x="220" y="968"/>
                      <a:pt x="225" y="960"/>
                      <a:pt x="214" y="956"/>
                    </a:cubicBezTo>
                    <a:close/>
                    <a:moveTo>
                      <a:pt x="230" y="810"/>
                    </a:moveTo>
                    <a:cubicBezTo>
                      <a:pt x="230" y="814"/>
                      <a:pt x="217" y="820"/>
                      <a:pt x="217" y="820"/>
                    </a:cubicBezTo>
                    <a:cubicBezTo>
                      <a:pt x="234" y="829"/>
                      <a:pt x="234" y="829"/>
                      <a:pt x="234" y="829"/>
                    </a:cubicBezTo>
                    <a:cubicBezTo>
                      <a:pt x="234" y="829"/>
                      <a:pt x="230" y="806"/>
                      <a:pt x="230" y="810"/>
                    </a:cubicBezTo>
                    <a:close/>
                    <a:moveTo>
                      <a:pt x="252" y="792"/>
                    </a:moveTo>
                    <a:cubicBezTo>
                      <a:pt x="252" y="796"/>
                      <a:pt x="248" y="805"/>
                      <a:pt x="248" y="805"/>
                    </a:cubicBezTo>
                    <a:cubicBezTo>
                      <a:pt x="257" y="825"/>
                      <a:pt x="257" y="825"/>
                      <a:pt x="257" y="825"/>
                    </a:cubicBezTo>
                    <a:cubicBezTo>
                      <a:pt x="258" y="814"/>
                      <a:pt x="258" y="814"/>
                      <a:pt x="258" y="814"/>
                    </a:cubicBezTo>
                    <a:cubicBezTo>
                      <a:pt x="258" y="814"/>
                      <a:pt x="252" y="788"/>
                      <a:pt x="252" y="792"/>
                    </a:cubicBezTo>
                    <a:close/>
                    <a:moveTo>
                      <a:pt x="32" y="1144"/>
                    </a:moveTo>
                    <a:cubicBezTo>
                      <a:pt x="36" y="1144"/>
                      <a:pt x="54" y="1138"/>
                      <a:pt x="54" y="1138"/>
                    </a:cubicBezTo>
                    <a:cubicBezTo>
                      <a:pt x="36" y="1129"/>
                      <a:pt x="36" y="1129"/>
                      <a:pt x="36" y="1129"/>
                    </a:cubicBezTo>
                    <a:cubicBezTo>
                      <a:pt x="36" y="1129"/>
                      <a:pt x="28" y="1144"/>
                      <a:pt x="32" y="1144"/>
                    </a:cubicBezTo>
                    <a:close/>
                    <a:moveTo>
                      <a:pt x="81" y="1117"/>
                    </a:moveTo>
                    <a:cubicBezTo>
                      <a:pt x="72" y="1100"/>
                      <a:pt x="72" y="1100"/>
                      <a:pt x="72" y="1100"/>
                    </a:cubicBezTo>
                    <a:cubicBezTo>
                      <a:pt x="72" y="1110"/>
                      <a:pt x="72" y="1110"/>
                      <a:pt x="72" y="1110"/>
                    </a:cubicBezTo>
                    <a:cubicBezTo>
                      <a:pt x="70" y="1126"/>
                      <a:pt x="85" y="1133"/>
                      <a:pt x="90" y="1125"/>
                    </a:cubicBezTo>
                    <a:cubicBezTo>
                      <a:pt x="96" y="1117"/>
                      <a:pt x="81" y="1117"/>
                      <a:pt x="81" y="1117"/>
                    </a:cubicBezTo>
                    <a:close/>
                    <a:moveTo>
                      <a:pt x="16" y="1134"/>
                    </a:moveTo>
                    <a:cubicBezTo>
                      <a:pt x="0" y="1133"/>
                      <a:pt x="9" y="1150"/>
                      <a:pt x="9" y="1150"/>
                    </a:cubicBezTo>
                    <a:cubicBezTo>
                      <a:pt x="21" y="1153"/>
                      <a:pt x="32" y="1136"/>
                      <a:pt x="16" y="1134"/>
                    </a:cubicBezTo>
                    <a:close/>
                    <a:moveTo>
                      <a:pt x="118" y="1033"/>
                    </a:moveTo>
                    <a:cubicBezTo>
                      <a:pt x="118" y="1041"/>
                      <a:pt x="129" y="1041"/>
                      <a:pt x="129" y="1041"/>
                    </a:cubicBezTo>
                    <a:cubicBezTo>
                      <a:pt x="136" y="1029"/>
                      <a:pt x="118" y="1025"/>
                      <a:pt x="118" y="1033"/>
                    </a:cubicBezTo>
                    <a:close/>
                    <a:moveTo>
                      <a:pt x="184" y="1008"/>
                    </a:moveTo>
                    <a:cubicBezTo>
                      <a:pt x="174" y="1018"/>
                      <a:pt x="165" y="1050"/>
                      <a:pt x="165" y="1050"/>
                    </a:cubicBezTo>
                    <a:cubicBezTo>
                      <a:pt x="178" y="1053"/>
                      <a:pt x="178" y="1053"/>
                      <a:pt x="178" y="1053"/>
                    </a:cubicBezTo>
                    <a:cubicBezTo>
                      <a:pt x="178" y="1053"/>
                      <a:pt x="190" y="1032"/>
                      <a:pt x="186" y="1032"/>
                    </a:cubicBezTo>
                    <a:cubicBezTo>
                      <a:pt x="182" y="1032"/>
                      <a:pt x="198" y="1014"/>
                      <a:pt x="198" y="1014"/>
                    </a:cubicBezTo>
                    <a:cubicBezTo>
                      <a:pt x="198" y="1014"/>
                      <a:pt x="193" y="997"/>
                      <a:pt x="184" y="100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6" name="Freeform 317"/>
              <p:cNvSpPr>
                <a:spLocks noEditPoints="1"/>
              </p:cNvSpPr>
              <p:nvPr/>
            </p:nvSpPr>
            <p:spPr bwMode="gray">
              <a:xfrm>
                <a:off x="-4425" y="-19748"/>
                <a:ext cx="14280" cy="4543"/>
              </a:xfrm>
              <a:custGeom>
                <a:avLst/>
                <a:gdLst>
                  <a:gd name="T0" fmla="*/ 1604 w 6045"/>
                  <a:gd name="T1" fmla="*/ 319 h 1923"/>
                  <a:gd name="T2" fmla="*/ 1125 w 6045"/>
                  <a:gd name="T3" fmla="*/ 38 h 1923"/>
                  <a:gd name="T4" fmla="*/ 1119 w 6045"/>
                  <a:gd name="T5" fmla="*/ 335 h 1923"/>
                  <a:gd name="T6" fmla="*/ 1136 w 6045"/>
                  <a:gd name="T7" fmla="*/ 227 h 1923"/>
                  <a:gd name="T8" fmla="*/ 1032 w 6045"/>
                  <a:gd name="T9" fmla="*/ 349 h 1923"/>
                  <a:gd name="T10" fmla="*/ 4026 w 6045"/>
                  <a:gd name="T11" fmla="*/ 259 h 1923"/>
                  <a:gd name="T12" fmla="*/ 2394 w 6045"/>
                  <a:gd name="T13" fmla="*/ 103 h 1923"/>
                  <a:gd name="T14" fmla="*/ 3618 w 6045"/>
                  <a:gd name="T15" fmla="*/ 235 h 1923"/>
                  <a:gd name="T16" fmla="*/ 113 w 6045"/>
                  <a:gd name="T17" fmla="*/ 1236 h 1923"/>
                  <a:gd name="T18" fmla="*/ 755 w 6045"/>
                  <a:gd name="T19" fmla="*/ 45 h 1923"/>
                  <a:gd name="T20" fmla="*/ 5033 w 6045"/>
                  <a:gd name="T21" fmla="*/ 1361 h 1923"/>
                  <a:gd name="T22" fmla="*/ 5193 w 6045"/>
                  <a:gd name="T23" fmla="*/ 1629 h 1923"/>
                  <a:gd name="T24" fmla="*/ 5935 w 6045"/>
                  <a:gd name="T25" fmla="*/ 632 h 1923"/>
                  <a:gd name="T26" fmla="*/ 5061 w 6045"/>
                  <a:gd name="T27" fmla="*/ 515 h 1923"/>
                  <a:gd name="T28" fmla="*/ 4321 w 6045"/>
                  <a:gd name="T29" fmla="*/ 409 h 1923"/>
                  <a:gd name="T30" fmla="*/ 3936 w 6045"/>
                  <a:gd name="T31" fmla="*/ 365 h 1923"/>
                  <a:gd name="T32" fmla="*/ 3577 w 6045"/>
                  <a:gd name="T33" fmla="*/ 386 h 1923"/>
                  <a:gd name="T34" fmla="*/ 3251 w 6045"/>
                  <a:gd name="T35" fmla="*/ 351 h 1923"/>
                  <a:gd name="T36" fmla="*/ 2915 w 6045"/>
                  <a:gd name="T37" fmla="*/ 313 h 1923"/>
                  <a:gd name="T38" fmla="*/ 2906 w 6045"/>
                  <a:gd name="T39" fmla="*/ 254 h 1923"/>
                  <a:gd name="T40" fmla="*/ 2423 w 6045"/>
                  <a:gd name="T41" fmla="*/ 210 h 1923"/>
                  <a:gd name="T42" fmla="*/ 2038 w 6045"/>
                  <a:gd name="T43" fmla="*/ 402 h 1923"/>
                  <a:gd name="T44" fmla="*/ 1740 w 6045"/>
                  <a:gd name="T45" fmla="*/ 389 h 1923"/>
                  <a:gd name="T46" fmla="*/ 1845 w 6045"/>
                  <a:gd name="T47" fmla="*/ 542 h 1923"/>
                  <a:gd name="T48" fmla="*/ 1684 w 6045"/>
                  <a:gd name="T49" fmla="*/ 417 h 1923"/>
                  <a:gd name="T50" fmla="*/ 1499 w 6045"/>
                  <a:gd name="T51" fmla="*/ 522 h 1923"/>
                  <a:gd name="T52" fmla="*/ 1060 w 6045"/>
                  <a:gd name="T53" fmla="*/ 545 h 1923"/>
                  <a:gd name="T54" fmla="*/ 795 w 6045"/>
                  <a:gd name="T55" fmla="*/ 644 h 1923"/>
                  <a:gd name="T56" fmla="*/ 508 w 6045"/>
                  <a:gd name="T57" fmla="*/ 670 h 1923"/>
                  <a:gd name="T58" fmla="*/ 357 w 6045"/>
                  <a:gd name="T59" fmla="*/ 475 h 1923"/>
                  <a:gd name="T60" fmla="*/ 323 w 6045"/>
                  <a:gd name="T61" fmla="*/ 703 h 1923"/>
                  <a:gd name="T62" fmla="*/ 303 w 6045"/>
                  <a:gd name="T63" fmla="*/ 980 h 1923"/>
                  <a:gd name="T64" fmla="*/ 382 w 6045"/>
                  <a:gd name="T65" fmla="*/ 1163 h 1923"/>
                  <a:gd name="T66" fmla="*/ 538 w 6045"/>
                  <a:gd name="T67" fmla="*/ 1342 h 1923"/>
                  <a:gd name="T68" fmla="*/ 827 w 6045"/>
                  <a:gd name="T69" fmla="*/ 1472 h 1923"/>
                  <a:gd name="T70" fmla="*/ 752 w 6045"/>
                  <a:gd name="T71" fmla="*/ 1694 h 1923"/>
                  <a:gd name="T72" fmla="*/ 1214 w 6045"/>
                  <a:gd name="T73" fmla="*/ 1892 h 1923"/>
                  <a:gd name="T74" fmla="*/ 1231 w 6045"/>
                  <a:gd name="T75" fmla="*/ 1631 h 1923"/>
                  <a:gd name="T76" fmla="*/ 1419 w 6045"/>
                  <a:gd name="T77" fmla="*/ 1396 h 1923"/>
                  <a:gd name="T78" fmla="*/ 1765 w 6045"/>
                  <a:gd name="T79" fmla="*/ 1244 h 1923"/>
                  <a:gd name="T80" fmla="*/ 2222 w 6045"/>
                  <a:gd name="T81" fmla="*/ 1256 h 1923"/>
                  <a:gd name="T82" fmla="*/ 2847 w 6045"/>
                  <a:gd name="T83" fmla="*/ 1496 h 1923"/>
                  <a:gd name="T84" fmla="*/ 3152 w 6045"/>
                  <a:gd name="T85" fmla="*/ 1456 h 1923"/>
                  <a:gd name="T86" fmla="*/ 3428 w 6045"/>
                  <a:gd name="T87" fmla="*/ 1441 h 1923"/>
                  <a:gd name="T88" fmla="*/ 3929 w 6045"/>
                  <a:gd name="T89" fmla="*/ 1447 h 1923"/>
                  <a:gd name="T90" fmla="*/ 4174 w 6045"/>
                  <a:gd name="T91" fmla="*/ 1268 h 1923"/>
                  <a:gd name="T92" fmla="*/ 4630 w 6045"/>
                  <a:gd name="T93" fmla="*/ 1533 h 1923"/>
                  <a:gd name="T94" fmla="*/ 4843 w 6045"/>
                  <a:gd name="T95" fmla="*/ 1667 h 1923"/>
                  <a:gd name="T96" fmla="*/ 4985 w 6045"/>
                  <a:gd name="T97" fmla="*/ 1754 h 1923"/>
                  <a:gd name="T98" fmla="*/ 4903 w 6045"/>
                  <a:gd name="T99" fmla="*/ 1298 h 1923"/>
                  <a:gd name="T100" fmla="*/ 4580 w 6045"/>
                  <a:gd name="T101" fmla="*/ 1205 h 1923"/>
                  <a:gd name="T102" fmla="*/ 4885 w 6045"/>
                  <a:gd name="T103" fmla="*/ 977 h 1923"/>
                  <a:gd name="T104" fmla="*/ 5110 w 6045"/>
                  <a:gd name="T105" fmla="*/ 890 h 1923"/>
                  <a:gd name="T106" fmla="*/ 5374 w 6045"/>
                  <a:gd name="T107" fmla="*/ 897 h 1923"/>
                  <a:gd name="T108" fmla="*/ 5630 w 6045"/>
                  <a:gd name="T109" fmla="*/ 1386 h 1923"/>
                  <a:gd name="T110" fmla="*/ 5463 w 6045"/>
                  <a:gd name="T111" fmla="*/ 992 h 1923"/>
                  <a:gd name="T112" fmla="*/ 5791 w 6045"/>
                  <a:gd name="T113" fmla="*/ 813 h 1923"/>
                  <a:gd name="T114" fmla="*/ 5719 w 6045"/>
                  <a:gd name="T115" fmla="*/ 660 h 1923"/>
                  <a:gd name="T116" fmla="*/ 3494 w 6045"/>
                  <a:gd name="T117" fmla="*/ 1368 h 1923"/>
                  <a:gd name="T118" fmla="*/ 3579 w 6045"/>
                  <a:gd name="T119" fmla="*/ 1259 h 1923"/>
                  <a:gd name="T120" fmla="*/ 943 w 6045"/>
                  <a:gd name="T121" fmla="*/ 537 h 1923"/>
                  <a:gd name="T122" fmla="*/ 924 w 6045"/>
                  <a:gd name="T123" fmla="*/ 25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5" h="1923">
                    <a:moveTo>
                      <a:pt x="1866" y="364"/>
                    </a:moveTo>
                    <a:cubicBezTo>
                      <a:pt x="1845" y="359"/>
                      <a:pt x="1845" y="359"/>
                      <a:pt x="1845" y="359"/>
                    </a:cubicBezTo>
                    <a:cubicBezTo>
                      <a:pt x="1828" y="373"/>
                      <a:pt x="1828" y="373"/>
                      <a:pt x="1828" y="373"/>
                    </a:cubicBezTo>
                    <a:cubicBezTo>
                      <a:pt x="1854" y="380"/>
                      <a:pt x="1854" y="380"/>
                      <a:pt x="1854" y="380"/>
                    </a:cubicBezTo>
                    <a:lnTo>
                      <a:pt x="1866" y="364"/>
                    </a:lnTo>
                    <a:close/>
                    <a:moveTo>
                      <a:pt x="1894" y="346"/>
                    </a:moveTo>
                    <a:cubicBezTo>
                      <a:pt x="1869" y="329"/>
                      <a:pt x="1876" y="352"/>
                      <a:pt x="1876" y="352"/>
                    </a:cubicBezTo>
                    <a:cubicBezTo>
                      <a:pt x="1901" y="362"/>
                      <a:pt x="1919" y="363"/>
                      <a:pt x="1894" y="346"/>
                    </a:cubicBezTo>
                    <a:close/>
                    <a:moveTo>
                      <a:pt x="1138" y="13"/>
                    </a:moveTo>
                    <a:cubicBezTo>
                      <a:pt x="1148" y="11"/>
                      <a:pt x="1162" y="1"/>
                      <a:pt x="1155" y="1"/>
                    </a:cubicBezTo>
                    <a:cubicBezTo>
                      <a:pt x="1148" y="1"/>
                      <a:pt x="1100" y="1"/>
                      <a:pt x="1100" y="1"/>
                    </a:cubicBezTo>
                    <a:cubicBezTo>
                      <a:pt x="1097" y="10"/>
                      <a:pt x="1097" y="10"/>
                      <a:pt x="1097" y="10"/>
                    </a:cubicBezTo>
                    <a:cubicBezTo>
                      <a:pt x="1124" y="7"/>
                      <a:pt x="1124" y="7"/>
                      <a:pt x="1124" y="7"/>
                    </a:cubicBezTo>
                    <a:cubicBezTo>
                      <a:pt x="1124" y="7"/>
                      <a:pt x="1128" y="14"/>
                      <a:pt x="1138" y="13"/>
                    </a:cubicBezTo>
                    <a:close/>
                    <a:moveTo>
                      <a:pt x="1163" y="39"/>
                    </a:moveTo>
                    <a:cubicBezTo>
                      <a:pt x="1168" y="39"/>
                      <a:pt x="1176" y="34"/>
                      <a:pt x="1176" y="34"/>
                    </a:cubicBezTo>
                    <a:cubicBezTo>
                      <a:pt x="1176" y="34"/>
                      <a:pt x="1203" y="42"/>
                      <a:pt x="1210" y="35"/>
                    </a:cubicBezTo>
                    <a:cubicBezTo>
                      <a:pt x="1217" y="28"/>
                      <a:pt x="1211" y="17"/>
                      <a:pt x="1189" y="17"/>
                    </a:cubicBezTo>
                    <a:cubicBezTo>
                      <a:pt x="1166" y="17"/>
                      <a:pt x="1145" y="34"/>
                      <a:pt x="1145" y="34"/>
                    </a:cubicBezTo>
                    <a:cubicBezTo>
                      <a:pt x="1149" y="39"/>
                      <a:pt x="1159" y="39"/>
                      <a:pt x="1163" y="39"/>
                    </a:cubicBezTo>
                    <a:close/>
                    <a:moveTo>
                      <a:pt x="1590" y="341"/>
                    </a:moveTo>
                    <a:cubicBezTo>
                      <a:pt x="1623" y="333"/>
                      <a:pt x="1612" y="323"/>
                      <a:pt x="1604" y="319"/>
                    </a:cubicBezTo>
                    <a:cubicBezTo>
                      <a:pt x="1596" y="315"/>
                      <a:pt x="1566" y="319"/>
                      <a:pt x="1566" y="319"/>
                    </a:cubicBezTo>
                    <a:cubicBezTo>
                      <a:pt x="1566" y="319"/>
                      <a:pt x="1572" y="345"/>
                      <a:pt x="1590" y="341"/>
                    </a:cubicBezTo>
                    <a:close/>
                    <a:moveTo>
                      <a:pt x="1062" y="20"/>
                    </a:moveTo>
                    <a:cubicBezTo>
                      <a:pt x="1034" y="17"/>
                      <a:pt x="1034" y="17"/>
                      <a:pt x="1034" y="17"/>
                    </a:cubicBezTo>
                    <a:cubicBezTo>
                      <a:pt x="1041" y="25"/>
                      <a:pt x="1041" y="25"/>
                      <a:pt x="1041" y="25"/>
                    </a:cubicBezTo>
                    <a:lnTo>
                      <a:pt x="1062" y="20"/>
                    </a:lnTo>
                    <a:close/>
                    <a:moveTo>
                      <a:pt x="1264" y="465"/>
                    </a:moveTo>
                    <a:cubicBezTo>
                      <a:pt x="1259" y="473"/>
                      <a:pt x="1324" y="507"/>
                      <a:pt x="1330" y="491"/>
                    </a:cubicBezTo>
                    <a:cubicBezTo>
                      <a:pt x="1336" y="475"/>
                      <a:pt x="1270" y="455"/>
                      <a:pt x="1264" y="465"/>
                    </a:cubicBezTo>
                    <a:close/>
                    <a:moveTo>
                      <a:pt x="2074" y="83"/>
                    </a:moveTo>
                    <a:cubicBezTo>
                      <a:pt x="2084" y="73"/>
                      <a:pt x="2084" y="73"/>
                      <a:pt x="2084" y="73"/>
                    </a:cubicBezTo>
                    <a:cubicBezTo>
                      <a:pt x="2024" y="73"/>
                      <a:pt x="2024" y="73"/>
                      <a:pt x="2024" y="73"/>
                    </a:cubicBezTo>
                    <a:lnTo>
                      <a:pt x="2074" y="83"/>
                    </a:lnTo>
                    <a:close/>
                    <a:moveTo>
                      <a:pt x="1044" y="68"/>
                    </a:moveTo>
                    <a:cubicBezTo>
                      <a:pt x="1090" y="66"/>
                      <a:pt x="1090" y="66"/>
                      <a:pt x="1090" y="66"/>
                    </a:cubicBezTo>
                    <a:cubicBezTo>
                      <a:pt x="1075" y="56"/>
                      <a:pt x="1075" y="56"/>
                      <a:pt x="1075" y="56"/>
                    </a:cubicBezTo>
                    <a:lnTo>
                      <a:pt x="1044" y="68"/>
                    </a:lnTo>
                    <a:close/>
                    <a:moveTo>
                      <a:pt x="1051" y="39"/>
                    </a:moveTo>
                    <a:cubicBezTo>
                      <a:pt x="1064" y="48"/>
                      <a:pt x="1066" y="52"/>
                      <a:pt x="1066" y="52"/>
                    </a:cubicBezTo>
                    <a:cubicBezTo>
                      <a:pt x="1083" y="44"/>
                      <a:pt x="1083" y="44"/>
                      <a:pt x="1083" y="44"/>
                    </a:cubicBezTo>
                    <a:cubicBezTo>
                      <a:pt x="1083" y="44"/>
                      <a:pt x="1076" y="49"/>
                      <a:pt x="1090" y="49"/>
                    </a:cubicBezTo>
                    <a:cubicBezTo>
                      <a:pt x="1104" y="49"/>
                      <a:pt x="1125" y="38"/>
                      <a:pt x="1125" y="38"/>
                    </a:cubicBezTo>
                    <a:cubicBezTo>
                      <a:pt x="1089" y="32"/>
                      <a:pt x="1089" y="32"/>
                      <a:pt x="1089" y="32"/>
                    </a:cubicBezTo>
                    <a:cubicBezTo>
                      <a:pt x="1079" y="38"/>
                      <a:pt x="1079" y="38"/>
                      <a:pt x="1079" y="38"/>
                    </a:cubicBezTo>
                    <a:cubicBezTo>
                      <a:pt x="1079" y="38"/>
                      <a:pt x="1065" y="32"/>
                      <a:pt x="1061" y="34"/>
                    </a:cubicBezTo>
                    <a:cubicBezTo>
                      <a:pt x="1057" y="35"/>
                      <a:pt x="1051" y="39"/>
                      <a:pt x="1051" y="39"/>
                    </a:cubicBezTo>
                    <a:close/>
                    <a:moveTo>
                      <a:pt x="1113" y="23"/>
                    </a:moveTo>
                    <a:cubicBezTo>
                      <a:pt x="1071" y="23"/>
                      <a:pt x="1071" y="23"/>
                      <a:pt x="1071" y="23"/>
                    </a:cubicBezTo>
                    <a:cubicBezTo>
                      <a:pt x="1106" y="31"/>
                      <a:pt x="1106" y="31"/>
                      <a:pt x="1106" y="31"/>
                    </a:cubicBezTo>
                    <a:lnTo>
                      <a:pt x="1113" y="23"/>
                    </a:lnTo>
                    <a:close/>
                    <a:moveTo>
                      <a:pt x="1032" y="349"/>
                    </a:moveTo>
                    <a:cubicBezTo>
                      <a:pt x="1002" y="354"/>
                      <a:pt x="1002" y="354"/>
                      <a:pt x="1002" y="354"/>
                    </a:cubicBezTo>
                    <a:cubicBezTo>
                      <a:pt x="1011" y="366"/>
                      <a:pt x="1011" y="366"/>
                      <a:pt x="1011" y="366"/>
                    </a:cubicBezTo>
                    <a:cubicBezTo>
                      <a:pt x="1030" y="357"/>
                      <a:pt x="1030" y="357"/>
                      <a:pt x="1030" y="357"/>
                    </a:cubicBezTo>
                    <a:cubicBezTo>
                      <a:pt x="1020" y="373"/>
                      <a:pt x="1020" y="373"/>
                      <a:pt x="1020" y="373"/>
                    </a:cubicBezTo>
                    <a:cubicBezTo>
                      <a:pt x="1020" y="373"/>
                      <a:pt x="992" y="379"/>
                      <a:pt x="994" y="390"/>
                    </a:cubicBezTo>
                    <a:cubicBezTo>
                      <a:pt x="996" y="401"/>
                      <a:pt x="1023" y="405"/>
                      <a:pt x="1035" y="405"/>
                    </a:cubicBezTo>
                    <a:cubicBezTo>
                      <a:pt x="1048" y="405"/>
                      <a:pt x="1065" y="408"/>
                      <a:pt x="1076" y="414"/>
                    </a:cubicBezTo>
                    <a:cubicBezTo>
                      <a:pt x="1086" y="420"/>
                      <a:pt x="1085" y="437"/>
                      <a:pt x="1088" y="438"/>
                    </a:cubicBezTo>
                    <a:cubicBezTo>
                      <a:pt x="1091" y="440"/>
                      <a:pt x="1140" y="447"/>
                      <a:pt x="1140" y="447"/>
                    </a:cubicBezTo>
                    <a:cubicBezTo>
                      <a:pt x="1214" y="443"/>
                      <a:pt x="1214" y="443"/>
                      <a:pt x="1214" y="443"/>
                    </a:cubicBezTo>
                    <a:cubicBezTo>
                      <a:pt x="1214" y="443"/>
                      <a:pt x="1154" y="437"/>
                      <a:pt x="1138" y="411"/>
                    </a:cubicBezTo>
                    <a:cubicBezTo>
                      <a:pt x="1122" y="385"/>
                      <a:pt x="1106" y="385"/>
                      <a:pt x="1122" y="361"/>
                    </a:cubicBezTo>
                    <a:cubicBezTo>
                      <a:pt x="1138" y="337"/>
                      <a:pt x="1119" y="335"/>
                      <a:pt x="1119" y="335"/>
                    </a:cubicBezTo>
                    <a:cubicBezTo>
                      <a:pt x="1146" y="331"/>
                      <a:pt x="1146" y="331"/>
                      <a:pt x="1146" y="331"/>
                    </a:cubicBezTo>
                    <a:cubicBezTo>
                      <a:pt x="1135" y="319"/>
                      <a:pt x="1135" y="319"/>
                      <a:pt x="1135" y="319"/>
                    </a:cubicBezTo>
                    <a:cubicBezTo>
                      <a:pt x="1158" y="322"/>
                      <a:pt x="1158" y="322"/>
                      <a:pt x="1158" y="322"/>
                    </a:cubicBezTo>
                    <a:cubicBezTo>
                      <a:pt x="1145" y="314"/>
                      <a:pt x="1145" y="314"/>
                      <a:pt x="1145" y="314"/>
                    </a:cubicBezTo>
                    <a:cubicBezTo>
                      <a:pt x="1161" y="316"/>
                      <a:pt x="1161" y="316"/>
                      <a:pt x="1161" y="316"/>
                    </a:cubicBezTo>
                    <a:cubicBezTo>
                      <a:pt x="1165" y="306"/>
                      <a:pt x="1165" y="306"/>
                      <a:pt x="1165" y="306"/>
                    </a:cubicBezTo>
                    <a:cubicBezTo>
                      <a:pt x="1151" y="299"/>
                      <a:pt x="1151" y="299"/>
                      <a:pt x="1151" y="299"/>
                    </a:cubicBezTo>
                    <a:cubicBezTo>
                      <a:pt x="1151" y="299"/>
                      <a:pt x="1178" y="303"/>
                      <a:pt x="1182" y="299"/>
                    </a:cubicBezTo>
                    <a:cubicBezTo>
                      <a:pt x="1186" y="295"/>
                      <a:pt x="1171" y="285"/>
                      <a:pt x="1171" y="285"/>
                    </a:cubicBezTo>
                    <a:cubicBezTo>
                      <a:pt x="1193" y="287"/>
                      <a:pt x="1193" y="287"/>
                      <a:pt x="1193" y="287"/>
                    </a:cubicBezTo>
                    <a:cubicBezTo>
                      <a:pt x="1191" y="268"/>
                      <a:pt x="1191" y="268"/>
                      <a:pt x="1191" y="268"/>
                    </a:cubicBezTo>
                    <a:cubicBezTo>
                      <a:pt x="1191" y="268"/>
                      <a:pt x="1205" y="279"/>
                      <a:pt x="1223" y="271"/>
                    </a:cubicBezTo>
                    <a:cubicBezTo>
                      <a:pt x="1242" y="264"/>
                      <a:pt x="1254" y="250"/>
                      <a:pt x="1254" y="250"/>
                    </a:cubicBezTo>
                    <a:cubicBezTo>
                      <a:pt x="1254" y="250"/>
                      <a:pt x="1399" y="229"/>
                      <a:pt x="1420" y="220"/>
                    </a:cubicBezTo>
                    <a:cubicBezTo>
                      <a:pt x="1442" y="210"/>
                      <a:pt x="1463" y="195"/>
                      <a:pt x="1430" y="184"/>
                    </a:cubicBezTo>
                    <a:cubicBezTo>
                      <a:pt x="1397" y="172"/>
                      <a:pt x="1363" y="188"/>
                      <a:pt x="1348" y="194"/>
                    </a:cubicBezTo>
                    <a:cubicBezTo>
                      <a:pt x="1334" y="200"/>
                      <a:pt x="1290" y="215"/>
                      <a:pt x="1270" y="212"/>
                    </a:cubicBezTo>
                    <a:cubicBezTo>
                      <a:pt x="1249" y="210"/>
                      <a:pt x="1218" y="206"/>
                      <a:pt x="1218" y="206"/>
                    </a:cubicBezTo>
                    <a:cubicBezTo>
                      <a:pt x="1207" y="223"/>
                      <a:pt x="1207" y="223"/>
                      <a:pt x="1207" y="223"/>
                    </a:cubicBezTo>
                    <a:cubicBezTo>
                      <a:pt x="1190" y="214"/>
                      <a:pt x="1190" y="214"/>
                      <a:pt x="1190" y="214"/>
                    </a:cubicBezTo>
                    <a:cubicBezTo>
                      <a:pt x="1155" y="228"/>
                      <a:pt x="1155" y="228"/>
                      <a:pt x="1155" y="228"/>
                    </a:cubicBezTo>
                    <a:cubicBezTo>
                      <a:pt x="1136" y="227"/>
                      <a:pt x="1136" y="227"/>
                      <a:pt x="1136" y="227"/>
                    </a:cubicBezTo>
                    <a:cubicBezTo>
                      <a:pt x="1117" y="242"/>
                      <a:pt x="1117" y="242"/>
                      <a:pt x="1117" y="242"/>
                    </a:cubicBezTo>
                    <a:cubicBezTo>
                      <a:pt x="1131" y="247"/>
                      <a:pt x="1131" y="247"/>
                      <a:pt x="1131" y="247"/>
                    </a:cubicBezTo>
                    <a:cubicBezTo>
                      <a:pt x="1098" y="248"/>
                      <a:pt x="1098" y="248"/>
                      <a:pt x="1098" y="248"/>
                    </a:cubicBezTo>
                    <a:cubicBezTo>
                      <a:pt x="1079" y="254"/>
                      <a:pt x="1079" y="254"/>
                      <a:pt x="1079" y="254"/>
                    </a:cubicBezTo>
                    <a:cubicBezTo>
                      <a:pt x="1080" y="263"/>
                      <a:pt x="1080" y="263"/>
                      <a:pt x="1080" y="263"/>
                    </a:cubicBezTo>
                    <a:cubicBezTo>
                      <a:pt x="1097" y="254"/>
                      <a:pt x="1097" y="254"/>
                      <a:pt x="1097" y="254"/>
                    </a:cubicBezTo>
                    <a:cubicBezTo>
                      <a:pt x="1098" y="263"/>
                      <a:pt x="1098" y="263"/>
                      <a:pt x="1098" y="263"/>
                    </a:cubicBezTo>
                    <a:cubicBezTo>
                      <a:pt x="1117" y="265"/>
                      <a:pt x="1117" y="265"/>
                      <a:pt x="1117" y="265"/>
                    </a:cubicBezTo>
                    <a:cubicBezTo>
                      <a:pt x="1111" y="273"/>
                      <a:pt x="1111" y="273"/>
                      <a:pt x="1111" y="273"/>
                    </a:cubicBezTo>
                    <a:cubicBezTo>
                      <a:pt x="1085" y="273"/>
                      <a:pt x="1085" y="273"/>
                      <a:pt x="1085" y="273"/>
                    </a:cubicBezTo>
                    <a:cubicBezTo>
                      <a:pt x="1081" y="282"/>
                      <a:pt x="1081" y="282"/>
                      <a:pt x="1081" y="282"/>
                    </a:cubicBezTo>
                    <a:cubicBezTo>
                      <a:pt x="1099" y="285"/>
                      <a:pt x="1099" y="285"/>
                      <a:pt x="1099" y="285"/>
                    </a:cubicBezTo>
                    <a:cubicBezTo>
                      <a:pt x="1068" y="287"/>
                      <a:pt x="1068" y="287"/>
                      <a:pt x="1068" y="287"/>
                    </a:cubicBezTo>
                    <a:cubicBezTo>
                      <a:pt x="1090" y="293"/>
                      <a:pt x="1090" y="293"/>
                      <a:pt x="1090" y="293"/>
                    </a:cubicBezTo>
                    <a:cubicBezTo>
                      <a:pt x="1061" y="295"/>
                      <a:pt x="1061" y="295"/>
                      <a:pt x="1061" y="295"/>
                    </a:cubicBezTo>
                    <a:cubicBezTo>
                      <a:pt x="1059" y="309"/>
                      <a:pt x="1059" y="309"/>
                      <a:pt x="1059" y="309"/>
                    </a:cubicBezTo>
                    <a:cubicBezTo>
                      <a:pt x="1039" y="316"/>
                      <a:pt x="1039" y="316"/>
                      <a:pt x="1039" y="316"/>
                    </a:cubicBezTo>
                    <a:cubicBezTo>
                      <a:pt x="1046" y="326"/>
                      <a:pt x="1046" y="326"/>
                      <a:pt x="1046" y="326"/>
                    </a:cubicBezTo>
                    <a:cubicBezTo>
                      <a:pt x="1073" y="314"/>
                      <a:pt x="1073" y="314"/>
                      <a:pt x="1073" y="314"/>
                    </a:cubicBezTo>
                    <a:cubicBezTo>
                      <a:pt x="1062" y="332"/>
                      <a:pt x="1062" y="332"/>
                      <a:pt x="1062" y="332"/>
                    </a:cubicBezTo>
                    <a:cubicBezTo>
                      <a:pt x="1062" y="332"/>
                      <a:pt x="1041" y="327"/>
                      <a:pt x="1033" y="334"/>
                    </a:cubicBezTo>
                    <a:cubicBezTo>
                      <a:pt x="1026" y="341"/>
                      <a:pt x="1032" y="349"/>
                      <a:pt x="1032" y="349"/>
                    </a:cubicBezTo>
                    <a:close/>
                    <a:moveTo>
                      <a:pt x="3856" y="331"/>
                    </a:moveTo>
                    <a:cubicBezTo>
                      <a:pt x="3904" y="325"/>
                      <a:pt x="3904" y="325"/>
                      <a:pt x="3904" y="325"/>
                    </a:cubicBezTo>
                    <a:cubicBezTo>
                      <a:pt x="3976" y="335"/>
                      <a:pt x="3976" y="335"/>
                      <a:pt x="3976" y="335"/>
                    </a:cubicBezTo>
                    <a:cubicBezTo>
                      <a:pt x="3976" y="335"/>
                      <a:pt x="3954" y="311"/>
                      <a:pt x="3938" y="307"/>
                    </a:cubicBezTo>
                    <a:cubicBezTo>
                      <a:pt x="3922" y="303"/>
                      <a:pt x="3866" y="311"/>
                      <a:pt x="3866" y="311"/>
                    </a:cubicBezTo>
                    <a:lnTo>
                      <a:pt x="3856" y="331"/>
                    </a:lnTo>
                    <a:close/>
                    <a:moveTo>
                      <a:pt x="3858" y="253"/>
                    </a:moveTo>
                    <a:cubicBezTo>
                      <a:pt x="3896" y="257"/>
                      <a:pt x="3896" y="257"/>
                      <a:pt x="3896" y="257"/>
                    </a:cubicBezTo>
                    <a:cubicBezTo>
                      <a:pt x="3906" y="247"/>
                      <a:pt x="3904" y="235"/>
                      <a:pt x="3886" y="235"/>
                    </a:cubicBezTo>
                    <a:cubicBezTo>
                      <a:pt x="3868" y="235"/>
                      <a:pt x="3808" y="221"/>
                      <a:pt x="3816" y="233"/>
                    </a:cubicBezTo>
                    <a:cubicBezTo>
                      <a:pt x="3824" y="245"/>
                      <a:pt x="3858" y="253"/>
                      <a:pt x="3858" y="253"/>
                    </a:cubicBezTo>
                    <a:close/>
                    <a:moveTo>
                      <a:pt x="3818" y="289"/>
                    </a:moveTo>
                    <a:cubicBezTo>
                      <a:pt x="3792" y="315"/>
                      <a:pt x="3848" y="313"/>
                      <a:pt x="3856" y="303"/>
                    </a:cubicBezTo>
                    <a:cubicBezTo>
                      <a:pt x="3864" y="293"/>
                      <a:pt x="3825" y="282"/>
                      <a:pt x="3818" y="289"/>
                    </a:cubicBezTo>
                    <a:close/>
                    <a:moveTo>
                      <a:pt x="2050" y="65"/>
                    </a:moveTo>
                    <a:cubicBezTo>
                      <a:pt x="2050" y="65"/>
                      <a:pt x="2106" y="69"/>
                      <a:pt x="2118" y="65"/>
                    </a:cubicBezTo>
                    <a:cubicBezTo>
                      <a:pt x="2130" y="61"/>
                      <a:pt x="2172" y="65"/>
                      <a:pt x="2164" y="49"/>
                    </a:cubicBezTo>
                    <a:cubicBezTo>
                      <a:pt x="2156" y="33"/>
                      <a:pt x="2082" y="11"/>
                      <a:pt x="2082" y="11"/>
                    </a:cubicBezTo>
                    <a:cubicBezTo>
                      <a:pt x="2082" y="11"/>
                      <a:pt x="2026" y="1"/>
                      <a:pt x="2024" y="21"/>
                    </a:cubicBezTo>
                    <a:cubicBezTo>
                      <a:pt x="2022" y="41"/>
                      <a:pt x="2050" y="65"/>
                      <a:pt x="2050" y="65"/>
                    </a:cubicBezTo>
                    <a:close/>
                    <a:moveTo>
                      <a:pt x="4094" y="273"/>
                    </a:moveTo>
                    <a:cubicBezTo>
                      <a:pt x="4122" y="259"/>
                      <a:pt x="4026" y="259"/>
                      <a:pt x="4026" y="259"/>
                    </a:cubicBezTo>
                    <a:cubicBezTo>
                      <a:pt x="4026" y="259"/>
                      <a:pt x="4006" y="241"/>
                      <a:pt x="3998" y="241"/>
                    </a:cubicBezTo>
                    <a:cubicBezTo>
                      <a:pt x="3990" y="241"/>
                      <a:pt x="3966" y="245"/>
                      <a:pt x="3966" y="245"/>
                    </a:cubicBezTo>
                    <a:cubicBezTo>
                      <a:pt x="3942" y="243"/>
                      <a:pt x="3942" y="243"/>
                      <a:pt x="3942" y="243"/>
                    </a:cubicBezTo>
                    <a:cubicBezTo>
                      <a:pt x="3966" y="259"/>
                      <a:pt x="3966" y="259"/>
                      <a:pt x="3966" y="259"/>
                    </a:cubicBezTo>
                    <a:cubicBezTo>
                      <a:pt x="3966" y="259"/>
                      <a:pt x="4066" y="287"/>
                      <a:pt x="4094" y="273"/>
                    </a:cubicBezTo>
                    <a:close/>
                    <a:moveTo>
                      <a:pt x="5070" y="495"/>
                    </a:moveTo>
                    <a:cubicBezTo>
                      <a:pt x="5078" y="485"/>
                      <a:pt x="5004" y="475"/>
                      <a:pt x="5004" y="475"/>
                    </a:cubicBezTo>
                    <a:cubicBezTo>
                      <a:pt x="5004" y="483"/>
                      <a:pt x="5062" y="505"/>
                      <a:pt x="5070" y="495"/>
                    </a:cubicBezTo>
                    <a:close/>
                    <a:moveTo>
                      <a:pt x="2112" y="81"/>
                    </a:moveTo>
                    <a:cubicBezTo>
                      <a:pt x="2112" y="89"/>
                      <a:pt x="2178" y="95"/>
                      <a:pt x="2178" y="95"/>
                    </a:cubicBezTo>
                    <a:cubicBezTo>
                      <a:pt x="2212" y="91"/>
                      <a:pt x="2212" y="91"/>
                      <a:pt x="2212" y="91"/>
                    </a:cubicBezTo>
                    <a:cubicBezTo>
                      <a:pt x="2250" y="105"/>
                      <a:pt x="2250" y="105"/>
                      <a:pt x="2250" y="105"/>
                    </a:cubicBezTo>
                    <a:cubicBezTo>
                      <a:pt x="2292" y="103"/>
                      <a:pt x="2292" y="103"/>
                      <a:pt x="2292" y="103"/>
                    </a:cubicBezTo>
                    <a:cubicBezTo>
                      <a:pt x="2286" y="85"/>
                      <a:pt x="2268" y="59"/>
                      <a:pt x="2250" y="61"/>
                    </a:cubicBezTo>
                    <a:cubicBezTo>
                      <a:pt x="2232" y="63"/>
                      <a:pt x="2214" y="75"/>
                      <a:pt x="2214" y="75"/>
                    </a:cubicBezTo>
                    <a:cubicBezTo>
                      <a:pt x="2200" y="59"/>
                      <a:pt x="2200" y="59"/>
                      <a:pt x="2200" y="59"/>
                    </a:cubicBezTo>
                    <a:cubicBezTo>
                      <a:pt x="2200" y="59"/>
                      <a:pt x="2112" y="73"/>
                      <a:pt x="2112" y="81"/>
                    </a:cubicBezTo>
                    <a:close/>
                    <a:moveTo>
                      <a:pt x="2392" y="133"/>
                    </a:moveTo>
                    <a:cubicBezTo>
                      <a:pt x="2498" y="127"/>
                      <a:pt x="2498" y="127"/>
                      <a:pt x="2498" y="127"/>
                    </a:cubicBezTo>
                    <a:cubicBezTo>
                      <a:pt x="2470" y="111"/>
                      <a:pt x="2470" y="111"/>
                      <a:pt x="2470" y="111"/>
                    </a:cubicBezTo>
                    <a:cubicBezTo>
                      <a:pt x="2470" y="111"/>
                      <a:pt x="2432" y="91"/>
                      <a:pt x="2422" y="91"/>
                    </a:cubicBezTo>
                    <a:cubicBezTo>
                      <a:pt x="2412" y="91"/>
                      <a:pt x="2394" y="103"/>
                      <a:pt x="2394" y="103"/>
                    </a:cubicBezTo>
                    <a:cubicBezTo>
                      <a:pt x="2394" y="103"/>
                      <a:pt x="2388" y="75"/>
                      <a:pt x="2366" y="75"/>
                    </a:cubicBezTo>
                    <a:cubicBezTo>
                      <a:pt x="2344" y="75"/>
                      <a:pt x="2332" y="141"/>
                      <a:pt x="2332" y="141"/>
                    </a:cubicBezTo>
                    <a:cubicBezTo>
                      <a:pt x="2348" y="149"/>
                      <a:pt x="2348" y="149"/>
                      <a:pt x="2348" y="149"/>
                    </a:cubicBezTo>
                    <a:cubicBezTo>
                      <a:pt x="2366" y="145"/>
                      <a:pt x="2392" y="133"/>
                      <a:pt x="2392" y="133"/>
                    </a:cubicBezTo>
                    <a:close/>
                    <a:moveTo>
                      <a:pt x="3752" y="279"/>
                    </a:moveTo>
                    <a:cubicBezTo>
                      <a:pt x="3762" y="261"/>
                      <a:pt x="3762" y="261"/>
                      <a:pt x="3762" y="261"/>
                    </a:cubicBezTo>
                    <a:cubicBezTo>
                      <a:pt x="3762" y="261"/>
                      <a:pt x="3788" y="261"/>
                      <a:pt x="3798" y="261"/>
                    </a:cubicBezTo>
                    <a:cubicBezTo>
                      <a:pt x="3808" y="261"/>
                      <a:pt x="3838" y="259"/>
                      <a:pt x="3838" y="259"/>
                    </a:cubicBezTo>
                    <a:cubicBezTo>
                      <a:pt x="3796" y="239"/>
                      <a:pt x="3796" y="239"/>
                      <a:pt x="3796" y="239"/>
                    </a:cubicBezTo>
                    <a:cubicBezTo>
                      <a:pt x="3804" y="225"/>
                      <a:pt x="3804" y="225"/>
                      <a:pt x="3804" y="225"/>
                    </a:cubicBezTo>
                    <a:cubicBezTo>
                      <a:pt x="3744" y="213"/>
                      <a:pt x="3744" y="213"/>
                      <a:pt x="3744" y="213"/>
                    </a:cubicBezTo>
                    <a:cubicBezTo>
                      <a:pt x="3754" y="231"/>
                      <a:pt x="3754" y="231"/>
                      <a:pt x="3754" y="231"/>
                    </a:cubicBezTo>
                    <a:cubicBezTo>
                      <a:pt x="3754" y="231"/>
                      <a:pt x="3632" y="191"/>
                      <a:pt x="3634" y="221"/>
                    </a:cubicBezTo>
                    <a:cubicBezTo>
                      <a:pt x="3636" y="251"/>
                      <a:pt x="3752" y="279"/>
                      <a:pt x="3752" y="279"/>
                    </a:cubicBezTo>
                    <a:close/>
                    <a:moveTo>
                      <a:pt x="2882" y="289"/>
                    </a:moveTo>
                    <a:cubicBezTo>
                      <a:pt x="2914" y="295"/>
                      <a:pt x="2914" y="295"/>
                      <a:pt x="2914" y="295"/>
                    </a:cubicBezTo>
                    <a:cubicBezTo>
                      <a:pt x="2934" y="297"/>
                      <a:pt x="2954" y="285"/>
                      <a:pt x="2924" y="279"/>
                    </a:cubicBezTo>
                    <a:cubicBezTo>
                      <a:pt x="2894" y="273"/>
                      <a:pt x="2882" y="289"/>
                      <a:pt x="2882" y="289"/>
                    </a:cubicBezTo>
                    <a:close/>
                    <a:moveTo>
                      <a:pt x="3618" y="235"/>
                    </a:moveTo>
                    <a:cubicBezTo>
                      <a:pt x="3582" y="223"/>
                      <a:pt x="3582" y="223"/>
                      <a:pt x="3582" y="223"/>
                    </a:cubicBezTo>
                    <a:cubicBezTo>
                      <a:pt x="3598" y="245"/>
                      <a:pt x="3598" y="245"/>
                      <a:pt x="3598" y="245"/>
                    </a:cubicBezTo>
                    <a:lnTo>
                      <a:pt x="3618" y="235"/>
                    </a:lnTo>
                    <a:close/>
                    <a:moveTo>
                      <a:pt x="5328" y="443"/>
                    </a:moveTo>
                    <a:cubicBezTo>
                      <a:pt x="5340" y="439"/>
                      <a:pt x="5358" y="437"/>
                      <a:pt x="5384" y="437"/>
                    </a:cubicBezTo>
                    <a:cubicBezTo>
                      <a:pt x="5410" y="437"/>
                      <a:pt x="5414" y="421"/>
                      <a:pt x="5396" y="419"/>
                    </a:cubicBezTo>
                    <a:cubicBezTo>
                      <a:pt x="5378" y="417"/>
                      <a:pt x="5346" y="405"/>
                      <a:pt x="5334" y="405"/>
                    </a:cubicBezTo>
                    <a:cubicBezTo>
                      <a:pt x="5322" y="405"/>
                      <a:pt x="5294" y="405"/>
                      <a:pt x="5294" y="427"/>
                    </a:cubicBezTo>
                    <a:cubicBezTo>
                      <a:pt x="5294" y="451"/>
                      <a:pt x="5316" y="447"/>
                      <a:pt x="5328" y="443"/>
                    </a:cubicBezTo>
                    <a:close/>
                    <a:moveTo>
                      <a:pt x="111" y="1194"/>
                    </a:moveTo>
                    <a:cubicBezTo>
                      <a:pt x="103" y="1195"/>
                      <a:pt x="79" y="1198"/>
                      <a:pt x="79" y="1198"/>
                    </a:cubicBezTo>
                    <a:cubicBezTo>
                      <a:pt x="77" y="1192"/>
                      <a:pt x="77" y="1192"/>
                      <a:pt x="77" y="1192"/>
                    </a:cubicBezTo>
                    <a:cubicBezTo>
                      <a:pt x="69" y="1193"/>
                      <a:pt x="69" y="1193"/>
                      <a:pt x="69" y="1193"/>
                    </a:cubicBezTo>
                    <a:cubicBezTo>
                      <a:pt x="66" y="1187"/>
                      <a:pt x="66" y="1187"/>
                      <a:pt x="66" y="1187"/>
                    </a:cubicBezTo>
                    <a:cubicBezTo>
                      <a:pt x="61" y="1187"/>
                      <a:pt x="61" y="1187"/>
                      <a:pt x="61" y="1187"/>
                    </a:cubicBezTo>
                    <a:cubicBezTo>
                      <a:pt x="61" y="1192"/>
                      <a:pt x="53" y="1201"/>
                      <a:pt x="53" y="1201"/>
                    </a:cubicBezTo>
                    <a:cubicBezTo>
                      <a:pt x="53" y="1201"/>
                      <a:pt x="12" y="1196"/>
                      <a:pt x="6" y="1203"/>
                    </a:cubicBezTo>
                    <a:cubicBezTo>
                      <a:pt x="0" y="1210"/>
                      <a:pt x="13" y="1219"/>
                      <a:pt x="13" y="1219"/>
                    </a:cubicBezTo>
                    <a:cubicBezTo>
                      <a:pt x="8" y="1228"/>
                      <a:pt x="8" y="1228"/>
                      <a:pt x="8" y="1228"/>
                    </a:cubicBezTo>
                    <a:cubicBezTo>
                      <a:pt x="8" y="1227"/>
                      <a:pt x="8" y="1227"/>
                      <a:pt x="8" y="1227"/>
                    </a:cubicBezTo>
                    <a:cubicBezTo>
                      <a:pt x="13" y="1232"/>
                      <a:pt x="13" y="1232"/>
                      <a:pt x="13" y="1232"/>
                    </a:cubicBezTo>
                    <a:cubicBezTo>
                      <a:pt x="13" y="1232"/>
                      <a:pt x="25" y="1227"/>
                      <a:pt x="34" y="1229"/>
                    </a:cubicBezTo>
                    <a:cubicBezTo>
                      <a:pt x="43" y="1231"/>
                      <a:pt x="51" y="1236"/>
                      <a:pt x="51" y="1236"/>
                    </a:cubicBezTo>
                    <a:cubicBezTo>
                      <a:pt x="51" y="1236"/>
                      <a:pt x="82" y="1234"/>
                      <a:pt x="90" y="1235"/>
                    </a:cubicBezTo>
                    <a:cubicBezTo>
                      <a:pt x="98" y="1236"/>
                      <a:pt x="113" y="1236"/>
                      <a:pt x="113" y="1236"/>
                    </a:cubicBezTo>
                    <a:cubicBezTo>
                      <a:pt x="113" y="1236"/>
                      <a:pt x="109" y="1230"/>
                      <a:pt x="117" y="1231"/>
                    </a:cubicBezTo>
                    <a:cubicBezTo>
                      <a:pt x="112" y="1221"/>
                      <a:pt x="112" y="1221"/>
                      <a:pt x="112" y="1221"/>
                    </a:cubicBezTo>
                    <a:cubicBezTo>
                      <a:pt x="112" y="1221"/>
                      <a:pt x="120" y="1214"/>
                      <a:pt x="121" y="1209"/>
                    </a:cubicBezTo>
                    <a:cubicBezTo>
                      <a:pt x="122" y="1204"/>
                      <a:pt x="119" y="1193"/>
                      <a:pt x="111" y="1194"/>
                    </a:cubicBezTo>
                    <a:close/>
                    <a:moveTo>
                      <a:pt x="698" y="59"/>
                    </a:moveTo>
                    <a:cubicBezTo>
                      <a:pt x="712" y="49"/>
                      <a:pt x="712" y="49"/>
                      <a:pt x="712" y="49"/>
                    </a:cubicBezTo>
                    <a:cubicBezTo>
                      <a:pt x="712" y="49"/>
                      <a:pt x="677" y="42"/>
                      <a:pt x="698" y="59"/>
                    </a:cubicBezTo>
                    <a:close/>
                    <a:moveTo>
                      <a:pt x="664" y="48"/>
                    </a:moveTo>
                    <a:cubicBezTo>
                      <a:pt x="720" y="35"/>
                      <a:pt x="720" y="35"/>
                      <a:pt x="720" y="35"/>
                    </a:cubicBezTo>
                    <a:cubicBezTo>
                      <a:pt x="702" y="30"/>
                      <a:pt x="702" y="30"/>
                      <a:pt x="702" y="30"/>
                    </a:cubicBezTo>
                    <a:cubicBezTo>
                      <a:pt x="668" y="38"/>
                      <a:pt x="668" y="38"/>
                      <a:pt x="668" y="38"/>
                    </a:cubicBezTo>
                    <a:cubicBezTo>
                      <a:pt x="634" y="37"/>
                      <a:pt x="634" y="37"/>
                      <a:pt x="634" y="37"/>
                    </a:cubicBezTo>
                    <a:cubicBezTo>
                      <a:pt x="650" y="44"/>
                      <a:pt x="650" y="44"/>
                      <a:pt x="650" y="44"/>
                    </a:cubicBezTo>
                    <a:lnTo>
                      <a:pt x="664" y="48"/>
                    </a:lnTo>
                    <a:close/>
                    <a:moveTo>
                      <a:pt x="754" y="61"/>
                    </a:moveTo>
                    <a:cubicBezTo>
                      <a:pt x="757" y="51"/>
                      <a:pt x="757" y="51"/>
                      <a:pt x="757" y="51"/>
                    </a:cubicBezTo>
                    <a:cubicBezTo>
                      <a:pt x="774" y="51"/>
                      <a:pt x="774" y="51"/>
                      <a:pt x="774" y="51"/>
                    </a:cubicBezTo>
                    <a:cubicBezTo>
                      <a:pt x="779" y="45"/>
                      <a:pt x="779" y="45"/>
                      <a:pt x="779" y="45"/>
                    </a:cubicBezTo>
                    <a:cubicBezTo>
                      <a:pt x="779" y="45"/>
                      <a:pt x="806" y="48"/>
                      <a:pt x="816" y="42"/>
                    </a:cubicBezTo>
                    <a:cubicBezTo>
                      <a:pt x="826" y="37"/>
                      <a:pt x="791" y="37"/>
                      <a:pt x="791" y="37"/>
                    </a:cubicBezTo>
                    <a:cubicBezTo>
                      <a:pt x="791" y="37"/>
                      <a:pt x="791" y="27"/>
                      <a:pt x="774" y="27"/>
                    </a:cubicBezTo>
                    <a:cubicBezTo>
                      <a:pt x="757" y="27"/>
                      <a:pt x="755" y="45"/>
                      <a:pt x="755" y="45"/>
                    </a:cubicBezTo>
                    <a:cubicBezTo>
                      <a:pt x="755" y="45"/>
                      <a:pt x="719" y="51"/>
                      <a:pt x="722" y="56"/>
                    </a:cubicBezTo>
                    <a:cubicBezTo>
                      <a:pt x="724" y="62"/>
                      <a:pt x="754" y="61"/>
                      <a:pt x="754" y="61"/>
                    </a:cubicBezTo>
                    <a:close/>
                    <a:moveTo>
                      <a:pt x="786" y="53"/>
                    </a:moveTo>
                    <a:cubicBezTo>
                      <a:pt x="776" y="59"/>
                      <a:pt x="776" y="59"/>
                      <a:pt x="776" y="59"/>
                    </a:cubicBezTo>
                    <a:cubicBezTo>
                      <a:pt x="789" y="66"/>
                      <a:pt x="789" y="66"/>
                      <a:pt x="789" y="66"/>
                    </a:cubicBezTo>
                    <a:cubicBezTo>
                      <a:pt x="802" y="72"/>
                      <a:pt x="802" y="72"/>
                      <a:pt x="802" y="72"/>
                    </a:cubicBezTo>
                    <a:cubicBezTo>
                      <a:pt x="834" y="69"/>
                      <a:pt x="834" y="69"/>
                      <a:pt x="834" y="69"/>
                    </a:cubicBezTo>
                    <a:cubicBezTo>
                      <a:pt x="833" y="61"/>
                      <a:pt x="833" y="61"/>
                      <a:pt x="833" y="61"/>
                    </a:cubicBezTo>
                    <a:cubicBezTo>
                      <a:pt x="810" y="61"/>
                      <a:pt x="810" y="61"/>
                      <a:pt x="810" y="61"/>
                    </a:cubicBezTo>
                    <a:lnTo>
                      <a:pt x="786" y="53"/>
                    </a:lnTo>
                    <a:close/>
                    <a:moveTo>
                      <a:pt x="5213" y="1622"/>
                    </a:moveTo>
                    <a:cubicBezTo>
                      <a:pt x="5191" y="1599"/>
                      <a:pt x="5191" y="1599"/>
                      <a:pt x="5191" y="1599"/>
                    </a:cubicBezTo>
                    <a:cubicBezTo>
                      <a:pt x="5191" y="1599"/>
                      <a:pt x="5169" y="1593"/>
                      <a:pt x="5156" y="1575"/>
                    </a:cubicBezTo>
                    <a:cubicBezTo>
                      <a:pt x="5144" y="1557"/>
                      <a:pt x="5136" y="1516"/>
                      <a:pt x="5136" y="1516"/>
                    </a:cubicBezTo>
                    <a:cubicBezTo>
                      <a:pt x="5136" y="1516"/>
                      <a:pt x="5112" y="1502"/>
                      <a:pt x="5125" y="1495"/>
                    </a:cubicBezTo>
                    <a:cubicBezTo>
                      <a:pt x="5137" y="1488"/>
                      <a:pt x="5213" y="1526"/>
                      <a:pt x="5213" y="1526"/>
                    </a:cubicBezTo>
                    <a:cubicBezTo>
                      <a:pt x="5163" y="1489"/>
                      <a:pt x="5163" y="1489"/>
                      <a:pt x="5163" y="1489"/>
                    </a:cubicBezTo>
                    <a:cubicBezTo>
                      <a:pt x="5163" y="1489"/>
                      <a:pt x="5144" y="1459"/>
                      <a:pt x="5134" y="1452"/>
                    </a:cubicBezTo>
                    <a:cubicBezTo>
                      <a:pt x="5125" y="1445"/>
                      <a:pt x="5109" y="1435"/>
                      <a:pt x="5109" y="1435"/>
                    </a:cubicBezTo>
                    <a:cubicBezTo>
                      <a:pt x="5057" y="1379"/>
                      <a:pt x="5057" y="1379"/>
                      <a:pt x="5057" y="1379"/>
                    </a:cubicBezTo>
                    <a:cubicBezTo>
                      <a:pt x="5040" y="1380"/>
                      <a:pt x="5040" y="1380"/>
                      <a:pt x="5040" y="1380"/>
                    </a:cubicBezTo>
                    <a:cubicBezTo>
                      <a:pt x="5033" y="1361"/>
                      <a:pt x="5033" y="1361"/>
                      <a:pt x="5033" y="1361"/>
                    </a:cubicBezTo>
                    <a:cubicBezTo>
                      <a:pt x="5033" y="1361"/>
                      <a:pt x="5023" y="1363"/>
                      <a:pt x="5011" y="1351"/>
                    </a:cubicBezTo>
                    <a:cubicBezTo>
                      <a:pt x="4999" y="1338"/>
                      <a:pt x="5003" y="1322"/>
                      <a:pt x="5003" y="1322"/>
                    </a:cubicBezTo>
                    <a:cubicBezTo>
                      <a:pt x="4983" y="1297"/>
                      <a:pt x="4983" y="1297"/>
                      <a:pt x="4983" y="1297"/>
                    </a:cubicBezTo>
                    <a:cubicBezTo>
                      <a:pt x="4969" y="1298"/>
                      <a:pt x="4969" y="1298"/>
                      <a:pt x="4969" y="1298"/>
                    </a:cubicBezTo>
                    <a:cubicBezTo>
                      <a:pt x="4960" y="1279"/>
                      <a:pt x="4960" y="1279"/>
                      <a:pt x="4960" y="1279"/>
                    </a:cubicBezTo>
                    <a:cubicBezTo>
                      <a:pt x="4933" y="1259"/>
                      <a:pt x="4933" y="1259"/>
                      <a:pt x="4933" y="1259"/>
                    </a:cubicBezTo>
                    <a:cubicBezTo>
                      <a:pt x="4925" y="1243"/>
                      <a:pt x="4925" y="1243"/>
                      <a:pt x="4925" y="1243"/>
                    </a:cubicBezTo>
                    <a:cubicBezTo>
                      <a:pt x="4925" y="1243"/>
                      <a:pt x="4907" y="1230"/>
                      <a:pt x="4900" y="1235"/>
                    </a:cubicBezTo>
                    <a:cubicBezTo>
                      <a:pt x="4893" y="1239"/>
                      <a:pt x="4939" y="1272"/>
                      <a:pt x="4933" y="1275"/>
                    </a:cubicBezTo>
                    <a:cubicBezTo>
                      <a:pt x="4928" y="1277"/>
                      <a:pt x="4915" y="1262"/>
                      <a:pt x="4913" y="1277"/>
                    </a:cubicBezTo>
                    <a:cubicBezTo>
                      <a:pt x="4910" y="1293"/>
                      <a:pt x="4939" y="1322"/>
                      <a:pt x="4939" y="1322"/>
                    </a:cubicBezTo>
                    <a:cubicBezTo>
                      <a:pt x="4939" y="1322"/>
                      <a:pt x="4946" y="1340"/>
                      <a:pt x="4953" y="1347"/>
                    </a:cubicBezTo>
                    <a:cubicBezTo>
                      <a:pt x="4960" y="1354"/>
                      <a:pt x="5007" y="1384"/>
                      <a:pt x="5018" y="1398"/>
                    </a:cubicBezTo>
                    <a:cubicBezTo>
                      <a:pt x="5029" y="1412"/>
                      <a:pt x="5028" y="1434"/>
                      <a:pt x="5041" y="1445"/>
                    </a:cubicBezTo>
                    <a:cubicBezTo>
                      <a:pt x="5055" y="1456"/>
                      <a:pt x="5087" y="1512"/>
                      <a:pt x="5087" y="1512"/>
                    </a:cubicBezTo>
                    <a:cubicBezTo>
                      <a:pt x="5087" y="1512"/>
                      <a:pt x="5093" y="1535"/>
                      <a:pt x="5100" y="1535"/>
                    </a:cubicBezTo>
                    <a:cubicBezTo>
                      <a:pt x="5107" y="1535"/>
                      <a:pt x="5120" y="1545"/>
                      <a:pt x="5127" y="1555"/>
                    </a:cubicBezTo>
                    <a:cubicBezTo>
                      <a:pt x="5134" y="1564"/>
                      <a:pt x="5134" y="1584"/>
                      <a:pt x="5134" y="1584"/>
                    </a:cubicBezTo>
                    <a:cubicBezTo>
                      <a:pt x="5162" y="1607"/>
                      <a:pt x="5162" y="1607"/>
                      <a:pt x="5162" y="1607"/>
                    </a:cubicBezTo>
                    <a:cubicBezTo>
                      <a:pt x="5172" y="1643"/>
                      <a:pt x="5172" y="1643"/>
                      <a:pt x="5172" y="1643"/>
                    </a:cubicBezTo>
                    <a:cubicBezTo>
                      <a:pt x="5198" y="1671"/>
                      <a:pt x="5198" y="1671"/>
                      <a:pt x="5198" y="1671"/>
                    </a:cubicBezTo>
                    <a:cubicBezTo>
                      <a:pt x="5198" y="1671"/>
                      <a:pt x="5184" y="1632"/>
                      <a:pt x="5193" y="1629"/>
                    </a:cubicBezTo>
                    <a:cubicBezTo>
                      <a:pt x="5201" y="1627"/>
                      <a:pt x="5205" y="1636"/>
                      <a:pt x="5205" y="1636"/>
                    </a:cubicBezTo>
                    <a:cubicBezTo>
                      <a:pt x="5226" y="1636"/>
                      <a:pt x="5226" y="1636"/>
                      <a:pt x="5226" y="1636"/>
                    </a:cubicBezTo>
                    <a:cubicBezTo>
                      <a:pt x="5248" y="1663"/>
                      <a:pt x="5248" y="1663"/>
                      <a:pt x="5248" y="1663"/>
                    </a:cubicBezTo>
                    <a:cubicBezTo>
                      <a:pt x="5249" y="1646"/>
                      <a:pt x="5249" y="1646"/>
                      <a:pt x="5249" y="1646"/>
                    </a:cubicBezTo>
                    <a:cubicBezTo>
                      <a:pt x="5229" y="1621"/>
                      <a:pt x="5229" y="1621"/>
                      <a:pt x="5229" y="1621"/>
                    </a:cubicBezTo>
                    <a:lnTo>
                      <a:pt x="5213" y="1622"/>
                    </a:lnTo>
                    <a:close/>
                    <a:moveTo>
                      <a:pt x="899" y="58"/>
                    </a:moveTo>
                    <a:cubicBezTo>
                      <a:pt x="905" y="46"/>
                      <a:pt x="905" y="46"/>
                      <a:pt x="905" y="46"/>
                    </a:cubicBezTo>
                    <a:cubicBezTo>
                      <a:pt x="876" y="42"/>
                      <a:pt x="876" y="42"/>
                      <a:pt x="876" y="42"/>
                    </a:cubicBezTo>
                    <a:cubicBezTo>
                      <a:pt x="861" y="52"/>
                      <a:pt x="861" y="52"/>
                      <a:pt x="861" y="52"/>
                    </a:cubicBezTo>
                    <a:cubicBezTo>
                      <a:pt x="864" y="61"/>
                      <a:pt x="864" y="61"/>
                      <a:pt x="864" y="61"/>
                    </a:cubicBezTo>
                    <a:lnTo>
                      <a:pt x="899" y="58"/>
                    </a:lnTo>
                    <a:close/>
                    <a:moveTo>
                      <a:pt x="771" y="1607"/>
                    </a:moveTo>
                    <a:cubicBezTo>
                      <a:pt x="771" y="1607"/>
                      <a:pt x="773" y="1608"/>
                      <a:pt x="774" y="1608"/>
                    </a:cubicBezTo>
                    <a:cubicBezTo>
                      <a:pt x="773" y="1608"/>
                      <a:pt x="771" y="1607"/>
                      <a:pt x="771" y="1607"/>
                    </a:cubicBezTo>
                    <a:close/>
                    <a:moveTo>
                      <a:pt x="771" y="1607"/>
                    </a:moveTo>
                    <a:cubicBezTo>
                      <a:pt x="770" y="1607"/>
                      <a:pt x="770" y="1607"/>
                      <a:pt x="770" y="1607"/>
                    </a:cubicBezTo>
                    <a:cubicBezTo>
                      <a:pt x="770" y="1607"/>
                      <a:pt x="770" y="1607"/>
                      <a:pt x="771" y="1607"/>
                    </a:cubicBezTo>
                    <a:close/>
                    <a:moveTo>
                      <a:pt x="6034" y="664"/>
                    </a:moveTo>
                    <a:cubicBezTo>
                      <a:pt x="6023" y="650"/>
                      <a:pt x="5993" y="645"/>
                      <a:pt x="5993" y="645"/>
                    </a:cubicBezTo>
                    <a:cubicBezTo>
                      <a:pt x="5962" y="631"/>
                      <a:pt x="5962" y="631"/>
                      <a:pt x="5962" y="631"/>
                    </a:cubicBezTo>
                    <a:cubicBezTo>
                      <a:pt x="5935" y="632"/>
                      <a:pt x="5935" y="632"/>
                      <a:pt x="5935" y="632"/>
                    </a:cubicBezTo>
                    <a:cubicBezTo>
                      <a:pt x="5915" y="619"/>
                      <a:pt x="5915" y="619"/>
                      <a:pt x="5915" y="619"/>
                    </a:cubicBezTo>
                    <a:cubicBezTo>
                      <a:pt x="5854" y="615"/>
                      <a:pt x="5854" y="615"/>
                      <a:pt x="5854" y="615"/>
                    </a:cubicBezTo>
                    <a:cubicBezTo>
                      <a:pt x="5829" y="603"/>
                      <a:pt x="5829" y="603"/>
                      <a:pt x="5829" y="603"/>
                    </a:cubicBezTo>
                    <a:cubicBezTo>
                      <a:pt x="5805" y="605"/>
                      <a:pt x="5805" y="605"/>
                      <a:pt x="5805" y="605"/>
                    </a:cubicBezTo>
                    <a:cubicBezTo>
                      <a:pt x="5838" y="630"/>
                      <a:pt x="5838" y="630"/>
                      <a:pt x="5838" y="630"/>
                    </a:cubicBezTo>
                    <a:cubicBezTo>
                      <a:pt x="5874" y="646"/>
                      <a:pt x="5874" y="646"/>
                      <a:pt x="5874" y="646"/>
                    </a:cubicBezTo>
                    <a:cubicBezTo>
                      <a:pt x="5874" y="646"/>
                      <a:pt x="5834" y="652"/>
                      <a:pt x="5822" y="642"/>
                    </a:cubicBezTo>
                    <a:cubicBezTo>
                      <a:pt x="5810" y="632"/>
                      <a:pt x="5809" y="610"/>
                      <a:pt x="5756" y="592"/>
                    </a:cubicBezTo>
                    <a:cubicBezTo>
                      <a:pt x="5703" y="574"/>
                      <a:pt x="5687" y="567"/>
                      <a:pt x="5633" y="558"/>
                    </a:cubicBezTo>
                    <a:cubicBezTo>
                      <a:pt x="5579" y="549"/>
                      <a:pt x="5466" y="523"/>
                      <a:pt x="5412" y="510"/>
                    </a:cubicBezTo>
                    <a:cubicBezTo>
                      <a:pt x="5358" y="497"/>
                      <a:pt x="5297" y="488"/>
                      <a:pt x="5297" y="488"/>
                    </a:cubicBezTo>
                    <a:cubicBezTo>
                      <a:pt x="5175" y="490"/>
                      <a:pt x="5175" y="490"/>
                      <a:pt x="5175" y="490"/>
                    </a:cubicBezTo>
                    <a:cubicBezTo>
                      <a:pt x="5166" y="478"/>
                      <a:pt x="5166" y="478"/>
                      <a:pt x="5166" y="478"/>
                    </a:cubicBezTo>
                    <a:cubicBezTo>
                      <a:pt x="5135" y="480"/>
                      <a:pt x="5135" y="480"/>
                      <a:pt x="5135" y="480"/>
                    </a:cubicBezTo>
                    <a:cubicBezTo>
                      <a:pt x="5124" y="472"/>
                      <a:pt x="5124" y="472"/>
                      <a:pt x="5124" y="472"/>
                    </a:cubicBezTo>
                    <a:cubicBezTo>
                      <a:pt x="5088" y="471"/>
                      <a:pt x="5088" y="471"/>
                      <a:pt x="5088" y="471"/>
                    </a:cubicBezTo>
                    <a:cubicBezTo>
                      <a:pt x="5105" y="483"/>
                      <a:pt x="5105" y="483"/>
                      <a:pt x="5105" y="483"/>
                    </a:cubicBezTo>
                    <a:cubicBezTo>
                      <a:pt x="5100" y="497"/>
                      <a:pt x="5100" y="497"/>
                      <a:pt x="5100" y="497"/>
                    </a:cubicBezTo>
                    <a:cubicBezTo>
                      <a:pt x="5100" y="497"/>
                      <a:pt x="5199" y="520"/>
                      <a:pt x="5170" y="533"/>
                    </a:cubicBezTo>
                    <a:cubicBezTo>
                      <a:pt x="5141" y="546"/>
                      <a:pt x="5123" y="529"/>
                      <a:pt x="5123" y="529"/>
                    </a:cubicBezTo>
                    <a:cubicBezTo>
                      <a:pt x="5106" y="515"/>
                      <a:pt x="5106" y="515"/>
                      <a:pt x="5106" y="515"/>
                    </a:cubicBezTo>
                    <a:cubicBezTo>
                      <a:pt x="5061" y="515"/>
                      <a:pt x="5061" y="515"/>
                      <a:pt x="5061" y="515"/>
                    </a:cubicBezTo>
                    <a:cubicBezTo>
                      <a:pt x="5024" y="492"/>
                      <a:pt x="5024" y="492"/>
                      <a:pt x="5024" y="492"/>
                    </a:cubicBezTo>
                    <a:cubicBezTo>
                      <a:pt x="5024" y="492"/>
                      <a:pt x="5006" y="496"/>
                      <a:pt x="5002" y="499"/>
                    </a:cubicBezTo>
                    <a:cubicBezTo>
                      <a:pt x="4998" y="502"/>
                      <a:pt x="4966" y="501"/>
                      <a:pt x="4966" y="501"/>
                    </a:cubicBezTo>
                    <a:cubicBezTo>
                      <a:pt x="4962" y="493"/>
                      <a:pt x="4962" y="493"/>
                      <a:pt x="4962" y="493"/>
                    </a:cubicBezTo>
                    <a:cubicBezTo>
                      <a:pt x="4900" y="496"/>
                      <a:pt x="4900" y="496"/>
                      <a:pt x="4900" y="496"/>
                    </a:cubicBezTo>
                    <a:cubicBezTo>
                      <a:pt x="4884" y="484"/>
                      <a:pt x="4884" y="484"/>
                      <a:pt x="4884" y="484"/>
                    </a:cubicBezTo>
                    <a:cubicBezTo>
                      <a:pt x="4879" y="490"/>
                      <a:pt x="4879" y="490"/>
                      <a:pt x="4879" y="490"/>
                    </a:cubicBezTo>
                    <a:cubicBezTo>
                      <a:pt x="4879" y="490"/>
                      <a:pt x="4801" y="483"/>
                      <a:pt x="4806" y="493"/>
                    </a:cubicBezTo>
                    <a:cubicBezTo>
                      <a:pt x="4811" y="503"/>
                      <a:pt x="4840" y="527"/>
                      <a:pt x="4840" y="527"/>
                    </a:cubicBezTo>
                    <a:cubicBezTo>
                      <a:pt x="4840" y="527"/>
                      <a:pt x="4804" y="506"/>
                      <a:pt x="4799" y="501"/>
                    </a:cubicBezTo>
                    <a:cubicBezTo>
                      <a:pt x="4794" y="496"/>
                      <a:pt x="4728" y="488"/>
                      <a:pt x="4728" y="488"/>
                    </a:cubicBezTo>
                    <a:cubicBezTo>
                      <a:pt x="4728" y="488"/>
                      <a:pt x="4718" y="470"/>
                      <a:pt x="4693" y="457"/>
                    </a:cubicBezTo>
                    <a:cubicBezTo>
                      <a:pt x="4668" y="444"/>
                      <a:pt x="4630" y="438"/>
                      <a:pt x="4613" y="437"/>
                    </a:cubicBezTo>
                    <a:cubicBezTo>
                      <a:pt x="4596" y="436"/>
                      <a:pt x="4561" y="432"/>
                      <a:pt x="4561" y="432"/>
                    </a:cubicBezTo>
                    <a:cubicBezTo>
                      <a:pt x="4527" y="425"/>
                      <a:pt x="4527" y="425"/>
                      <a:pt x="4527" y="425"/>
                    </a:cubicBezTo>
                    <a:cubicBezTo>
                      <a:pt x="4518" y="429"/>
                      <a:pt x="4518" y="429"/>
                      <a:pt x="4518" y="429"/>
                    </a:cubicBezTo>
                    <a:cubicBezTo>
                      <a:pt x="4478" y="427"/>
                      <a:pt x="4478" y="427"/>
                      <a:pt x="4478" y="427"/>
                    </a:cubicBezTo>
                    <a:cubicBezTo>
                      <a:pt x="4478" y="427"/>
                      <a:pt x="4473" y="447"/>
                      <a:pt x="4451" y="444"/>
                    </a:cubicBezTo>
                    <a:cubicBezTo>
                      <a:pt x="4429" y="441"/>
                      <a:pt x="4400" y="439"/>
                      <a:pt x="4400" y="439"/>
                    </a:cubicBezTo>
                    <a:cubicBezTo>
                      <a:pt x="4400" y="439"/>
                      <a:pt x="4370" y="419"/>
                      <a:pt x="4353" y="418"/>
                    </a:cubicBezTo>
                    <a:cubicBezTo>
                      <a:pt x="4336" y="417"/>
                      <a:pt x="4327" y="420"/>
                      <a:pt x="4327" y="420"/>
                    </a:cubicBezTo>
                    <a:cubicBezTo>
                      <a:pt x="4321" y="409"/>
                      <a:pt x="4321" y="409"/>
                      <a:pt x="4321" y="409"/>
                    </a:cubicBezTo>
                    <a:cubicBezTo>
                      <a:pt x="4296" y="407"/>
                      <a:pt x="4296" y="407"/>
                      <a:pt x="4296" y="407"/>
                    </a:cubicBezTo>
                    <a:cubicBezTo>
                      <a:pt x="4253" y="403"/>
                      <a:pt x="4253" y="403"/>
                      <a:pt x="4253" y="403"/>
                    </a:cubicBezTo>
                    <a:cubicBezTo>
                      <a:pt x="4277" y="395"/>
                      <a:pt x="4277" y="395"/>
                      <a:pt x="4277" y="395"/>
                    </a:cubicBezTo>
                    <a:cubicBezTo>
                      <a:pt x="4251" y="382"/>
                      <a:pt x="4251" y="382"/>
                      <a:pt x="4251" y="382"/>
                    </a:cubicBezTo>
                    <a:cubicBezTo>
                      <a:pt x="4251" y="382"/>
                      <a:pt x="4158" y="369"/>
                      <a:pt x="4155" y="375"/>
                    </a:cubicBezTo>
                    <a:cubicBezTo>
                      <a:pt x="4152" y="381"/>
                      <a:pt x="4164" y="400"/>
                      <a:pt x="4149" y="401"/>
                    </a:cubicBezTo>
                    <a:cubicBezTo>
                      <a:pt x="4134" y="402"/>
                      <a:pt x="4114" y="398"/>
                      <a:pt x="4114" y="398"/>
                    </a:cubicBezTo>
                    <a:cubicBezTo>
                      <a:pt x="4126" y="390"/>
                      <a:pt x="4126" y="390"/>
                      <a:pt x="4126" y="390"/>
                    </a:cubicBezTo>
                    <a:cubicBezTo>
                      <a:pt x="4116" y="380"/>
                      <a:pt x="4116" y="380"/>
                      <a:pt x="4116" y="380"/>
                    </a:cubicBezTo>
                    <a:cubicBezTo>
                      <a:pt x="4116" y="380"/>
                      <a:pt x="4110" y="380"/>
                      <a:pt x="4096" y="382"/>
                    </a:cubicBezTo>
                    <a:cubicBezTo>
                      <a:pt x="4082" y="384"/>
                      <a:pt x="4068" y="379"/>
                      <a:pt x="4068" y="379"/>
                    </a:cubicBezTo>
                    <a:cubicBezTo>
                      <a:pt x="4079" y="374"/>
                      <a:pt x="4079" y="374"/>
                      <a:pt x="4079" y="374"/>
                    </a:cubicBezTo>
                    <a:cubicBezTo>
                      <a:pt x="4109" y="371"/>
                      <a:pt x="4109" y="371"/>
                      <a:pt x="4109" y="371"/>
                    </a:cubicBezTo>
                    <a:cubicBezTo>
                      <a:pt x="4147" y="394"/>
                      <a:pt x="4147" y="394"/>
                      <a:pt x="4147" y="394"/>
                    </a:cubicBezTo>
                    <a:cubicBezTo>
                      <a:pt x="4149" y="375"/>
                      <a:pt x="4149" y="375"/>
                      <a:pt x="4149" y="375"/>
                    </a:cubicBezTo>
                    <a:cubicBezTo>
                      <a:pt x="4110" y="362"/>
                      <a:pt x="4110" y="362"/>
                      <a:pt x="4110" y="362"/>
                    </a:cubicBezTo>
                    <a:cubicBezTo>
                      <a:pt x="4037" y="366"/>
                      <a:pt x="4037" y="366"/>
                      <a:pt x="4037" y="366"/>
                    </a:cubicBezTo>
                    <a:cubicBezTo>
                      <a:pt x="4036" y="357"/>
                      <a:pt x="4036" y="357"/>
                      <a:pt x="4036" y="357"/>
                    </a:cubicBezTo>
                    <a:cubicBezTo>
                      <a:pt x="3955" y="362"/>
                      <a:pt x="3955" y="362"/>
                      <a:pt x="3955" y="362"/>
                    </a:cubicBezTo>
                    <a:cubicBezTo>
                      <a:pt x="3924" y="349"/>
                      <a:pt x="3924" y="349"/>
                      <a:pt x="3924" y="349"/>
                    </a:cubicBezTo>
                    <a:cubicBezTo>
                      <a:pt x="3911" y="349"/>
                      <a:pt x="3911" y="349"/>
                      <a:pt x="3911" y="349"/>
                    </a:cubicBezTo>
                    <a:cubicBezTo>
                      <a:pt x="3936" y="365"/>
                      <a:pt x="3936" y="365"/>
                      <a:pt x="3936" y="365"/>
                    </a:cubicBezTo>
                    <a:cubicBezTo>
                      <a:pt x="3936" y="365"/>
                      <a:pt x="3884" y="364"/>
                      <a:pt x="3892" y="372"/>
                    </a:cubicBezTo>
                    <a:cubicBezTo>
                      <a:pt x="3900" y="380"/>
                      <a:pt x="3910" y="385"/>
                      <a:pt x="3910" y="385"/>
                    </a:cubicBezTo>
                    <a:cubicBezTo>
                      <a:pt x="3931" y="383"/>
                      <a:pt x="3931" y="383"/>
                      <a:pt x="3931" y="383"/>
                    </a:cubicBezTo>
                    <a:cubicBezTo>
                      <a:pt x="3931" y="388"/>
                      <a:pt x="3931" y="388"/>
                      <a:pt x="3931" y="388"/>
                    </a:cubicBezTo>
                    <a:cubicBezTo>
                      <a:pt x="3970" y="414"/>
                      <a:pt x="3970" y="414"/>
                      <a:pt x="3970" y="414"/>
                    </a:cubicBezTo>
                    <a:cubicBezTo>
                      <a:pt x="3970" y="414"/>
                      <a:pt x="3964" y="415"/>
                      <a:pt x="3949" y="414"/>
                    </a:cubicBezTo>
                    <a:cubicBezTo>
                      <a:pt x="3934" y="413"/>
                      <a:pt x="3914" y="398"/>
                      <a:pt x="3909" y="403"/>
                    </a:cubicBezTo>
                    <a:cubicBezTo>
                      <a:pt x="3904" y="408"/>
                      <a:pt x="3900" y="411"/>
                      <a:pt x="3900" y="411"/>
                    </a:cubicBezTo>
                    <a:cubicBezTo>
                      <a:pt x="3917" y="425"/>
                      <a:pt x="3917" y="425"/>
                      <a:pt x="3917" y="425"/>
                    </a:cubicBezTo>
                    <a:cubicBezTo>
                      <a:pt x="3881" y="420"/>
                      <a:pt x="3881" y="420"/>
                      <a:pt x="3881" y="420"/>
                    </a:cubicBezTo>
                    <a:cubicBezTo>
                      <a:pt x="3881" y="420"/>
                      <a:pt x="3832" y="404"/>
                      <a:pt x="3824" y="405"/>
                    </a:cubicBezTo>
                    <a:cubicBezTo>
                      <a:pt x="3816" y="406"/>
                      <a:pt x="3788" y="418"/>
                      <a:pt x="3788" y="418"/>
                    </a:cubicBezTo>
                    <a:cubicBezTo>
                      <a:pt x="3743" y="414"/>
                      <a:pt x="3743" y="414"/>
                      <a:pt x="3743" y="414"/>
                    </a:cubicBezTo>
                    <a:cubicBezTo>
                      <a:pt x="3743" y="414"/>
                      <a:pt x="3705" y="396"/>
                      <a:pt x="3702" y="392"/>
                    </a:cubicBezTo>
                    <a:cubicBezTo>
                      <a:pt x="3699" y="388"/>
                      <a:pt x="3692" y="398"/>
                      <a:pt x="3695" y="406"/>
                    </a:cubicBezTo>
                    <a:cubicBezTo>
                      <a:pt x="3698" y="414"/>
                      <a:pt x="3725" y="442"/>
                      <a:pt x="3709" y="443"/>
                    </a:cubicBezTo>
                    <a:cubicBezTo>
                      <a:pt x="3693" y="444"/>
                      <a:pt x="3614" y="415"/>
                      <a:pt x="3611" y="413"/>
                    </a:cubicBezTo>
                    <a:cubicBezTo>
                      <a:pt x="3608" y="411"/>
                      <a:pt x="3589" y="394"/>
                      <a:pt x="3589" y="394"/>
                    </a:cubicBezTo>
                    <a:cubicBezTo>
                      <a:pt x="3587" y="404"/>
                      <a:pt x="3587" y="404"/>
                      <a:pt x="3587" y="404"/>
                    </a:cubicBezTo>
                    <a:cubicBezTo>
                      <a:pt x="3550" y="393"/>
                      <a:pt x="3550" y="393"/>
                      <a:pt x="3550" y="393"/>
                    </a:cubicBezTo>
                    <a:cubicBezTo>
                      <a:pt x="3533" y="381"/>
                      <a:pt x="3533" y="381"/>
                      <a:pt x="3533" y="381"/>
                    </a:cubicBezTo>
                    <a:cubicBezTo>
                      <a:pt x="3533" y="381"/>
                      <a:pt x="3571" y="391"/>
                      <a:pt x="3577" y="386"/>
                    </a:cubicBezTo>
                    <a:cubicBezTo>
                      <a:pt x="3583" y="381"/>
                      <a:pt x="3554" y="367"/>
                      <a:pt x="3554" y="367"/>
                    </a:cubicBezTo>
                    <a:cubicBezTo>
                      <a:pt x="3531" y="367"/>
                      <a:pt x="3531" y="367"/>
                      <a:pt x="3531" y="367"/>
                    </a:cubicBezTo>
                    <a:cubicBezTo>
                      <a:pt x="3531" y="367"/>
                      <a:pt x="3542" y="361"/>
                      <a:pt x="3535" y="356"/>
                    </a:cubicBezTo>
                    <a:cubicBezTo>
                      <a:pt x="3528" y="351"/>
                      <a:pt x="3508" y="351"/>
                      <a:pt x="3508" y="351"/>
                    </a:cubicBezTo>
                    <a:cubicBezTo>
                      <a:pt x="3516" y="342"/>
                      <a:pt x="3516" y="342"/>
                      <a:pt x="3516" y="342"/>
                    </a:cubicBezTo>
                    <a:cubicBezTo>
                      <a:pt x="3516" y="342"/>
                      <a:pt x="3484" y="333"/>
                      <a:pt x="3480" y="333"/>
                    </a:cubicBezTo>
                    <a:cubicBezTo>
                      <a:pt x="3476" y="333"/>
                      <a:pt x="3461" y="323"/>
                      <a:pt x="3461" y="323"/>
                    </a:cubicBezTo>
                    <a:cubicBezTo>
                      <a:pt x="3430" y="323"/>
                      <a:pt x="3430" y="323"/>
                      <a:pt x="3430" y="323"/>
                    </a:cubicBezTo>
                    <a:cubicBezTo>
                      <a:pt x="3430" y="323"/>
                      <a:pt x="3439" y="326"/>
                      <a:pt x="3416" y="327"/>
                    </a:cubicBezTo>
                    <a:cubicBezTo>
                      <a:pt x="3393" y="328"/>
                      <a:pt x="3378" y="320"/>
                      <a:pt x="3378" y="320"/>
                    </a:cubicBezTo>
                    <a:cubicBezTo>
                      <a:pt x="3364" y="326"/>
                      <a:pt x="3364" y="326"/>
                      <a:pt x="3364" y="326"/>
                    </a:cubicBezTo>
                    <a:cubicBezTo>
                      <a:pt x="3362" y="317"/>
                      <a:pt x="3362" y="317"/>
                      <a:pt x="3362" y="317"/>
                    </a:cubicBezTo>
                    <a:cubicBezTo>
                      <a:pt x="3330" y="311"/>
                      <a:pt x="3330" y="311"/>
                      <a:pt x="3330" y="311"/>
                    </a:cubicBezTo>
                    <a:cubicBezTo>
                      <a:pt x="3323" y="305"/>
                      <a:pt x="3323" y="305"/>
                      <a:pt x="3323" y="305"/>
                    </a:cubicBezTo>
                    <a:cubicBezTo>
                      <a:pt x="3318" y="318"/>
                      <a:pt x="3318" y="318"/>
                      <a:pt x="3318" y="318"/>
                    </a:cubicBezTo>
                    <a:cubicBezTo>
                      <a:pt x="3309" y="319"/>
                      <a:pt x="3309" y="319"/>
                      <a:pt x="3309" y="319"/>
                    </a:cubicBezTo>
                    <a:cubicBezTo>
                      <a:pt x="3327" y="334"/>
                      <a:pt x="3327" y="334"/>
                      <a:pt x="3327" y="334"/>
                    </a:cubicBezTo>
                    <a:cubicBezTo>
                      <a:pt x="3344" y="354"/>
                      <a:pt x="3344" y="354"/>
                      <a:pt x="3344" y="354"/>
                    </a:cubicBezTo>
                    <a:cubicBezTo>
                      <a:pt x="3310" y="350"/>
                      <a:pt x="3310" y="350"/>
                      <a:pt x="3310" y="350"/>
                    </a:cubicBezTo>
                    <a:cubicBezTo>
                      <a:pt x="3306" y="344"/>
                      <a:pt x="3306" y="344"/>
                      <a:pt x="3306" y="344"/>
                    </a:cubicBezTo>
                    <a:cubicBezTo>
                      <a:pt x="3262" y="347"/>
                      <a:pt x="3262" y="347"/>
                      <a:pt x="3262" y="347"/>
                    </a:cubicBezTo>
                    <a:cubicBezTo>
                      <a:pt x="3251" y="351"/>
                      <a:pt x="3251" y="351"/>
                      <a:pt x="3251" y="351"/>
                    </a:cubicBezTo>
                    <a:cubicBezTo>
                      <a:pt x="3250" y="343"/>
                      <a:pt x="3250" y="343"/>
                      <a:pt x="3250" y="343"/>
                    </a:cubicBezTo>
                    <a:cubicBezTo>
                      <a:pt x="3221" y="349"/>
                      <a:pt x="3221" y="349"/>
                      <a:pt x="3221" y="349"/>
                    </a:cubicBezTo>
                    <a:cubicBezTo>
                      <a:pt x="3216" y="341"/>
                      <a:pt x="3216" y="341"/>
                      <a:pt x="3216" y="341"/>
                    </a:cubicBezTo>
                    <a:cubicBezTo>
                      <a:pt x="3178" y="342"/>
                      <a:pt x="3178" y="342"/>
                      <a:pt x="3178" y="342"/>
                    </a:cubicBezTo>
                    <a:cubicBezTo>
                      <a:pt x="3156" y="335"/>
                      <a:pt x="3156" y="335"/>
                      <a:pt x="3156" y="335"/>
                    </a:cubicBezTo>
                    <a:cubicBezTo>
                      <a:pt x="3167" y="321"/>
                      <a:pt x="3167" y="321"/>
                      <a:pt x="3167" y="321"/>
                    </a:cubicBezTo>
                    <a:cubicBezTo>
                      <a:pt x="3082" y="320"/>
                      <a:pt x="3082" y="320"/>
                      <a:pt x="3082" y="320"/>
                    </a:cubicBezTo>
                    <a:cubicBezTo>
                      <a:pt x="3077" y="314"/>
                      <a:pt x="3077" y="314"/>
                      <a:pt x="3077" y="314"/>
                    </a:cubicBezTo>
                    <a:cubicBezTo>
                      <a:pt x="3071" y="317"/>
                      <a:pt x="3071" y="317"/>
                      <a:pt x="3071" y="317"/>
                    </a:cubicBezTo>
                    <a:cubicBezTo>
                      <a:pt x="3065" y="313"/>
                      <a:pt x="3065" y="313"/>
                      <a:pt x="3065" y="313"/>
                    </a:cubicBezTo>
                    <a:cubicBezTo>
                      <a:pt x="3030" y="315"/>
                      <a:pt x="3030" y="315"/>
                      <a:pt x="3030" y="315"/>
                    </a:cubicBezTo>
                    <a:cubicBezTo>
                      <a:pt x="3034" y="323"/>
                      <a:pt x="3034" y="323"/>
                      <a:pt x="3034" y="323"/>
                    </a:cubicBezTo>
                    <a:cubicBezTo>
                      <a:pt x="2997" y="319"/>
                      <a:pt x="2997" y="319"/>
                      <a:pt x="2997" y="319"/>
                    </a:cubicBezTo>
                    <a:cubicBezTo>
                      <a:pt x="2987" y="324"/>
                      <a:pt x="2987" y="324"/>
                      <a:pt x="2987" y="324"/>
                    </a:cubicBezTo>
                    <a:cubicBezTo>
                      <a:pt x="3008" y="331"/>
                      <a:pt x="3008" y="331"/>
                      <a:pt x="3008" y="331"/>
                    </a:cubicBezTo>
                    <a:cubicBezTo>
                      <a:pt x="2981" y="330"/>
                      <a:pt x="2981" y="330"/>
                      <a:pt x="2981" y="330"/>
                    </a:cubicBezTo>
                    <a:cubicBezTo>
                      <a:pt x="2978" y="318"/>
                      <a:pt x="2978" y="318"/>
                      <a:pt x="2978" y="318"/>
                    </a:cubicBezTo>
                    <a:cubicBezTo>
                      <a:pt x="2961" y="303"/>
                      <a:pt x="2961" y="303"/>
                      <a:pt x="2961" y="303"/>
                    </a:cubicBezTo>
                    <a:cubicBezTo>
                      <a:pt x="2947" y="303"/>
                      <a:pt x="2947" y="303"/>
                      <a:pt x="2947" y="303"/>
                    </a:cubicBezTo>
                    <a:cubicBezTo>
                      <a:pt x="2954" y="318"/>
                      <a:pt x="2954" y="318"/>
                      <a:pt x="2954" y="318"/>
                    </a:cubicBezTo>
                    <a:cubicBezTo>
                      <a:pt x="2919" y="318"/>
                      <a:pt x="2919" y="318"/>
                      <a:pt x="2919" y="318"/>
                    </a:cubicBezTo>
                    <a:cubicBezTo>
                      <a:pt x="2915" y="313"/>
                      <a:pt x="2915" y="313"/>
                      <a:pt x="2915" y="313"/>
                    </a:cubicBezTo>
                    <a:cubicBezTo>
                      <a:pt x="2906" y="313"/>
                      <a:pt x="2906" y="313"/>
                      <a:pt x="2906" y="313"/>
                    </a:cubicBezTo>
                    <a:cubicBezTo>
                      <a:pt x="2902" y="303"/>
                      <a:pt x="2902" y="303"/>
                      <a:pt x="2902" y="303"/>
                    </a:cubicBezTo>
                    <a:cubicBezTo>
                      <a:pt x="2893" y="303"/>
                      <a:pt x="2893" y="303"/>
                      <a:pt x="2893" y="303"/>
                    </a:cubicBezTo>
                    <a:cubicBezTo>
                      <a:pt x="2882" y="306"/>
                      <a:pt x="2882" y="306"/>
                      <a:pt x="2882" y="306"/>
                    </a:cubicBezTo>
                    <a:cubicBezTo>
                      <a:pt x="2866" y="298"/>
                      <a:pt x="2866" y="298"/>
                      <a:pt x="2866" y="298"/>
                    </a:cubicBezTo>
                    <a:cubicBezTo>
                      <a:pt x="2846" y="312"/>
                      <a:pt x="2846" y="312"/>
                      <a:pt x="2846" y="312"/>
                    </a:cubicBezTo>
                    <a:cubicBezTo>
                      <a:pt x="2882" y="316"/>
                      <a:pt x="2882" y="316"/>
                      <a:pt x="2882" y="316"/>
                    </a:cubicBezTo>
                    <a:cubicBezTo>
                      <a:pt x="2890" y="317"/>
                      <a:pt x="2890" y="317"/>
                      <a:pt x="2890" y="317"/>
                    </a:cubicBezTo>
                    <a:cubicBezTo>
                      <a:pt x="2890" y="317"/>
                      <a:pt x="2877" y="328"/>
                      <a:pt x="2870" y="328"/>
                    </a:cubicBezTo>
                    <a:cubicBezTo>
                      <a:pt x="2863" y="328"/>
                      <a:pt x="2858" y="327"/>
                      <a:pt x="2852" y="329"/>
                    </a:cubicBezTo>
                    <a:cubicBezTo>
                      <a:pt x="2846" y="331"/>
                      <a:pt x="2844" y="337"/>
                      <a:pt x="2839" y="337"/>
                    </a:cubicBezTo>
                    <a:cubicBezTo>
                      <a:pt x="2834" y="337"/>
                      <a:pt x="2790" y="338"/>
                      <a:pt x="2790" y="338"/>
                    </a:cubicBezTo>
                    <a:cubicBezTo>
                      <a:pt x="2768" y="341"/>
                      <a:pt x="2768" y="341"/>
                      <a:pt x="2768" y="341"/>
                    </a:cubicBezTo>
                    <a:cubicBezTo>
                      <a:pt x="2758" y="358"/>
                      <a:pt x="2758" y="358"/>
                      <a:pt x="2758" y="358"/>
                    </a:cubicBezTo>
                    <a:cubicBezTo>
                      <a:pt x="2742" y="354"/>
                      <a:pt x="2742" y="354"/>
                      <a:pt x="2742" y="354"/>
                    </a:cubicBezTo>
                    <a:cubicBezTo>
                      <a:pt x="2742" y="354"/>
                      <a:pt x="2745" y="338"/>
                      <a:pt x="2753" y="334"/>
                    </a:cubicBezTo>
                    <a:cubicBezTo>
                      <a:pt x="2761" y="330"/>
                      <a:pt x="2773" y="330"/>
                      <a:pt x="2773" y="330"/>
                    </a:cubicBezTo>
                    <a:cubicBezTo>
                      <a:pt x="2778" y="319"/>
                      <a:pt x="2778" y="319"/>
                      <a:pt x="2778" y="319"/>
                    </a:cubicBezTo>
                    <a:cubicBezTo>
                      <a:pt x="2806" y="316"/>
                      <a:pt x="2806" y="316"/>
                      <a:pt x="2806" y="316"/>
                    </a:cubicBezTo>
                    <a:cubicBezTo>
                      <a:pt x="2836" y="294"/>
                      <a:pt x="2836" y="294"/>
                      <a:pt x="2836" y="294"/>
                    </a:cubicBezTo>
                    <a:cubicBezTo>
                      <a:pt x="2836" y="294"/>
                      <a:pt x="2835" y="281"/>
                      <a:pt x="2847" y="276"/>
                    </a:cubicBezTo>
                    <a:cubicBezTo>
                      <a:pt x="2859" y="271"/>
                      <a:pt x="2908" y="272"/>
                      <a:pt x="2906" y="254"/>
                    </a:cubicBezTo>
                    <a:cubicBezTo>
                      <a:pt x="2904" y="236"/>
                      <a:pt x="2889" y="232"/>
                      <a:pt x="2889" y="232"/>
                    </a:cubicBezTo>
                    <a:cubicBezTo>
                      <a:pt x="2862" y="234"/>
                      <a:pt x="2862" y="234"/>
                      <a:pt x="2862" y="234"/>
                    </a:cubicBezTo>
                    <a:cubicBezTo>
                      <a:pt x="2885" y="224"/>
                      <a:pt x="2885" y="224"/>
                      <a:pt x="2885" y="224"/>
                    </a:cubicBezTo>
                    <a:cubicBezTo>
                      <a:pt x="2885" y="224"/>
                      <a:pt x="2865" y="209"/>
                      <a:pt x="2860" y="210"/>
                    </a:cubicBezTo>
                    <a:cubicBezTo>
                      <a:pt x="2855" y="211"/>
                      <a:pt x="2838" y="212"/>
                      <a:pt x="2838" y="212"/>
                    </a:cubicBezTo>
                    <a:cubicBezTo>
                      <a:pt x="2838" y="212"/>
                      <a:pt x="2832" y="196"/>
                      <a:pt x="2819" y="196"/>
                    </a:cubicBezTo>
                    <a:cubicBezTo>
                      <a:pt x="2806" y="196"/>
                      <a:pt x="2792" y="201"/>
                      <a:pt x="2792" y="201"/>
                    </a:cubicBezTo>
                    <a:cubicBezTo>
                      <a:pt x="2756" y="192"/>
                      <a:pt x="2756" y="192"/>
                      <a:pt x="2756" y="192"/>
                    </a:cubicBezTo>
                    <a:cubicBezTo>
                      <a:pt x="2662" y="189"/>
                      <a:pt x="2662" y="189"/>
                      <a:pt x="2662" y="189"/>
                    </a:cubicBezTo>
                    <a:cubicBezTo>
                      <a:pt x="2665" y="201"/>
                      <a:pt x="2665" y="201"/>
                      <a:pt x="2665" y="201"/>
                    </a:cubicBezTo>
                    <a:cubicBezTo>
                      <a:pt x="2620" y="201"/>
                      <a:pt x="2620" y="201"/>
                      <a:pt x="2620" y="201"/>
                    </a:cubicBezTo>
                    <a:cubicBezTo>
                      <a:pt x="2620" y="201"/>
                      <a:pt x="2639" y="184"/>
                      <a:pt x="2627" y="179"/>
                    </a:cubicBezTo>
                    <a:cubicBezTo>
                      <a:pt x="2615" y="174"/>
                      <a:pt x="2564" y="180"/>
                      <a:pt x="2564" y="180"/>
                    </a:cubicBezTo>
                    <a:cubicBezTo>
                      <a:pt x="2523" y="176"/>
                      <a:pt x="2523" y="176"/>
                      <a:pt x="2523" y="176"/>
                    </a:cubicBezTo>
                    <a:cubicBezTo>
                      <a:pt x="2523" y="176"/>
                      <a:pt x="2570" y="174"/>
                      <a:pt x="2564" y="165"/>
                    </a:cubicBezTo>
                    <a:cubicBezTo>
                      <a:pt x="2558" y="156"/>
                      <a:pt x="2511" y="155"/>
                      <a:pt x="2511" y="155"/>
                    </a:cubicBezTo>
                    <a:cubicBezTo>
                      <a:pt x="2483" y="151"/>
                      <a:pt x="2483" y="151"/>
                      <a:pt x="2483" y="151"/>
                    </a:cubicBezTo>
                    <a:cubicBezTo>
                      <a:pt x="2480" y="161"/>
                      <a:pt x="2480" y="161"/>
                      <a:pt x="2480" y="161"/>
                    </a:cubicBezTo>
                    <a:cubicBezTo>
                      <a:pt x="2480" y="161"/>
                      <a:pt x="2431" y="159"/>
                      <a:pt x="2435" y="173"/>
                    </a:cubicBezTo>
                    <a:cubicBezTo>
                      <a:pt x="2439" y="187"/>
                      <a:pt x="2485" y="202"/>
                      <a:pt x="2485" y="202"/>
                    </a:cubicBezTo>
                    <a:cubicBezTo>
                      <a:pt x="2389" y="196"/>
                      <a:pt x="2389" y="196"/>
                      <a:pt x="2389" y="196"/>
                    </a:cubicBezTo>
                    <a:cubicBezTo>
                      <a:pt x="2423" y="210"/>
                      <a:pt x="2423" y="210"/>
                      <a:pt x="2423" y="210"/>
                    </a:cubicBezTo>
                    <a:cubicBezTo>
                      <a:pt x="2388" y="215"/>
                      <a:pt x="2388" y="215"/>
                      <a:pt x="2388" y="215"/>
                    </a:cubicBezTo>
                    <a:cubicBezTo>
                      <a:pt x="2388" y="215"/>
                      <a:pt x="2331" y="233"/>
                      <a:pt x="2321" y="227"/>
                    </a:cubicBezTo>
                    <a:cubicBezTo>
                      <a:pt x="2311" y="221"/>
                      <a:pt x="2326" y="209"/>
                      <a:pt x="2326" y="209"/>
                    </a:cubicBezTo>
                    <a:cubicBezTo>
                      <a:pt x="2326" y="209"/>
                      <a:pt x="2278" y="209"/>
                      <a:pt x="2269" y="211"/>
                    </a:cubicBezTo>
                    <a:cubicBezTo>
                      <a:pt x="2260" y="213"/>
                      <a:pt x="2246" y="225"/>
                      <a:pt x="2246" y="225"/>
                    </a:cubicBezTo>
                    <a:cubicBezTo>
                      <a:pt x="2246" y="225"/>
                      <a:pt x="2183" y="230"/>
                      <a:pt x="2168" y="233"/>
                    </a:cubicBezTo>
                    <a:cubicBezTo>
                      <a:pt x="2153" y="236"/>
                      <a:pt x="2120" y="243"/>
                      <a:pt x="2120" y="243"/>
                    </a:cubicBezTo>
                    <a:cubicBezTo>
                      <a:pt x="2091" y="266"/>
                      <a:pt x="2091" y="266"/>
                      <a:pt x="2091" y="266"/>
                    </a:cubicBezTo>
                    <a:cubicBezTo>
                      <a:pt x="2091" y="266"/>
                      <a:pt x="2059" y="264"/>
                      <a:pt x="2073" y="278"/>
                    </a:cubicBezTo>
                    <a:cubicBezTo>
                      <a:pt x="2087" y="292"/>
                      <a:pt x="2112" y="302"/>
                      <a:pt x="2112" y="302"/>
                    </a:cubicBezTo>
                    <a:cubicBezTo>
                      <a:pt x="2082" y="308"/>
                      <a:pt x="2082" y="308"/>
                      <a:pt x="2082" y="308"/>
                    </a:cubicBezTo>
                    <a:cubicBezTo>
                      <a:pt x="2068" y="317"/>
                      <a:pt x="2068" y="317"/>
                      <a:pt x="2068" y="317"/>
                    </a:cubicBezTo>
                    <a:cubicBezTo>
                      <a:pt x="2001" y="315"/>
                      <a:pt x="2001" y="315"/>
                      <a:pt x="2001" y="315"/>
                    </a:cubicBezTo>
                    <a:cubicBezTo>
                      <a:pt x="1996" y="320"/>
                      <a:pt x="1996" y="320"/>
                      <a:pt x="1996" y="320"/>
                    </a:cubicBezTo>
                    <a:cubicBezTo>
                      <a:pt x="1971" y="311"/>
                      <a:pt x="1971" y="311"/>
                      <a:pt x="1971" y="311"/>
                    </a:cubicBezTo>
                    <a:cubicBezTo>
                      <a:pt x="1960" y="318"/>
                      <a:pt x="1960" y="318"/>
                      <a:pt x="1960" y="318"/>
                    </a:cubicBezTo>
                    <a:cubicBezTo>
                      <a:pt x="1960" y="318"/>
                      <a:pt x="1922" y="314"/>
                      <a:pt x="1920" y="322"/>
                    </a:cubicBezTo>
                    <a:cubicBezTo>
                      <a:pt x="1918" y="330"/>
                      <a:pt x="1919" y="345"/>
                      <a:pt x="1930" y="347"/>
                    </a:cubicBezTo>
                    <a:cubicBezTo>
                      <a:pt x="1941" y="349"/>
                      <a:pt x="1947" y="365"/>
                      <a:pt x="1947" y="365"/>
                    </a:cubicBezTo>
                    <a:cubicBezTo>
                      <a:pt x="1947" y="365"/>
                      <a:pt x="1982" y="375"/>
                      <a:pt x="1991" y="375"/>
                    </a:cubicBezTo>
                    <a:cubicBezTo>
                      <a:pt x="2000" y="375"/>
                      <a:pt x="2019" y="380"/>
                      <a:pt x="2026" y="383"/>
                    </a:cubicBezTo>
                    <a:cubicBezTo>
                      <a:pt x="2033" y="386"/>
                      <a:pt x="2049" y="402"/>
                      <a:pt x="2038" y="402"/>
                    </a:cubicBezTo>
                    <a:cubicBezTo>
                      <a:pt x="2027" y="402"/>
                      <a:pt x="2003" y="404"/>
                      <a:pt x="2003" y="404"/>
                    </a:cubicBezTo>
                    <a:cubicBezTo>
                      <a:pt x="2003" y="404"/>
                      <a:pt x="1957" y="384"/>
                      <a:pt x="1941" y="380"/>
                    </a:cubicBezTo>
                    <a:cubicBezTo>
                      <a:pt x="1925" y="376"/>
                      <a:pt x="1901" y="373"/>
                      <a:pt x="1893" y="373"/>
                    </a:cubicBezTo>
                    <a:cubicBezTo>
                      <a:pt x="1885" y="373"/>
                      <a:pt x="1864" y="371"/>
                      <a:pt x="1866" y="379"/>
                    </a:cubicBezTo>
                    <a:cubicBezTo>
                      <a:pt x="1868" y="387"/>
                      <a:pt x="1894" y="397"/>
                      <a:pt x="1877" y="398"/>
                    </a:cubicBezTo>
                    <a:cubicBezTo>
                      <a:pt x="1860" y="399"/>
                      <a:pt x="1854" y="387"/>
                      <a:pt x="1844" y="387"/>
                    </a:cubicBezTo>
                    <a:cubicBezTo>
                      <a:pt x="1834" y="387"/>
                      <a:pt x="1820" y="377"/>
                      <a:pt x="1819" y="390"/>
                    </a:cubicBezTo>
                    <a:cubicBezTo>
                      <a:pt x="1818" y="403"/>
                      <a:pt x="1832" y="416"/>
                      <a:pt x="1847" y="415"/>
                    </a:cubicBezTo>
                    <a:cubicBezTo>
                      <a:pt x="1862" y="414"/>
                      <a:pt x="1885" y="421"/>
                      <a:pt x="1895" y="421"/>
                    </a:cubicBezTo>
                    <a:cubicBezTo>
                      <a:pt x="1905" y="421"/>
                      <a:pt x="1921" y="437"/>
                      <a:pt x="1921" y="437"/>
                    </a:cubicBezTo>
                    <a:cubicBezTo>
                      <a:pt x="1900" y="437"/>
                      <a:pt x="1900" y="437"/>
                      <a:pt x="1900" y="437"/>
                    </a:cubicBezTo>
                    <a:cubicBezTo>
                      <a:pt x="1900" y="437"/>
                      <a:pt x="1894" y="427"/>
                      <a:pt x="1880" y="427"/>
                    </a:cubicBezTo>
                    <a:cubicBezTo>
                      <a:pt x="1866" y="427"/>
                      <a:pt x="1823" y="425"/>
                      <a:pt x="1823" y="425"/>
                    </a:cubicBezTo>
                    <a:cubicBezTo>
                      <a:pt x="1820" y="417"/>
                      <a:pt x="1820" y="417"/>
                      <a:pt x="1820" y="417"/>
                    </a:cubicBezTo>
                    <a:cubicBezTo>
                      <a:pt x="1803" y="417"/>
                      <a:pt x="1803" y="417"/>
                      <a:pt x="1803" y="417"/>
                    </a:cubicBezTo>
                    <a:cubicBezTo>
                      <a:pt x="1800" y="406"/>
                      <a:pt x="1800" y="406"/>
                      <a:pt x="1800" y="406"/>
                    </a:cubicBezTo>
                    <a:cubicBezTo>
                      <a:pt x="1778" y="395"/>
                      <a:pt x="1778" y="395"/>
                      <a:pt x="1778" y="395"/>
                    </a:cubicBezTo>
                    <a:cubicBezTo>
                      <a:pt x="1778" y="395"/>
                      <a:pt x="1803" y="383"/>
                      <a:pt x="1793" y="374"/>
                    </a:cubicBezTo>
                    <a:cubicBezTo>
                      <a:pt x="1783" y="365"/>
                      <a:pt x="1769" y="354"/>
                      <a:pt x="1769" y="354"/>
                    </a:cubicBezTo>
                    <a:cubicBezTo>
                      <a:pt x="1748" y="353"/>
                      <a:pt x="1748" y="353"/>
                      <a:pt x="1748" y="353"/>
                    </a:cubicBezTo>
                    <a:cubicBezTo>
                      <a:pt x="1748" y="353"/>
                      <a:pt x="1778" y="370"/>
                      <a:pt x="1769" y="378"/>
                    </a:cubicBezTo>
                    <a:cubicBezTo>
                      <a:pt x="1760" y="386"/>
                      <a:pt x="1740" y="389"/>
                      <a:pt x="1740" y="389"/>
                    </a:cubicBezTo>
                    <a:cubicBezTo>
                      <a:pt x="1727" y="416"/>
                      <a:pt x="1727" y="416"/>
                      <a:pt x="1727" y="416"/>
                    </a:cubicBezTo>
                    <a:cubicBezTo>
                      <a:pt x="1776" y="441"/>
                      <a:pt x="1776" y="441"/>
                      <a:pt x="1776" y="441"/>
                    </a:cubicBezTo>
                    <a:cubicBezTo>
                      <a:pt x="1776" y="441"/>
                      <a:pt x="1789" y="436"/>
                      <a:pt x="1789" y="442"/>
                    </a:cubicBezTo>
                    <a:cubicBezTo>
                      <a:pt x="1789" y="448"/>
                      <a:pt x="1782" y="479"/>
                      <a:pt x="1782" y="479"/>
                    </a:cubicBezTo>
                    <a:cubicBezTo>
                      <a:pt x="1789" y="492"/>
                      <a:pt x="1789" y="492"/>
                      <a:pt x="1789" y="492"/>
                    </a:cubicBezTo>
                    <a:cubicBezTo>
                      <a:pt x="1813" y="496"/>
                      <a:pt x="1813" y="496"/>
                      <a:pt x="1813" y="496"/>
                    </a:cubicBezTo>
                    <a:cubicBezTo>
                      <a:pt x="1812" y="514"/>
                      <a:pt x="1812" y="514"/>
                      <a:pt x="1812" y="514"/>
                    </a:cubicBezTo>
                    <a:cubicBezTo>
                      <a:pt x="1852" y="522"/>
                      <a:pt x="1852" y="522"/>
                      <a:pt x="1852" y="522"/>
                    </a:cubicBezTo>
                    <a:cubicBezTo>
                      <a:pt x="1852" y="522"/>
                      <a:pt x="1882" y="510"/>
                      <a:pt x="1896" y="511"/>
                    </a:cubicBezTo>
                    <a:cubicBezTo>
                      <a:pt x="1910" y="512"/>
                      <a:pt x="1928" y="524"/>
                      <a:pt x="1928" y="524"/>
                    </a:cubicBezTo>
                    <a:cubicBezTo>
                      <a:pt x="1928" y="524"/>
                      <a:pt x="1957" y="528"/>
                      <a:pt x="1970" y="537"/>
                    </a:cubicBezTo>
                    <a:cubicBezTo>
                      <a:pt x="1983" y="546"/>
                      <a:pt x="1986" y="557"/>
                      <a:pt x="1986" y="557"/>
                    </a:cubicBezTo>
                    <a:cubicBezTo>
                      <a:pt x="1986" y="557"/>
                      <a:pt x="1953" y="561"/>
                      <a:pt x="1966" y="569"/>
                    </a:cubicBezTo>
                    <a:cubicBezTo>
                      <a:pt x="1979" y="577"/>
                      <a:pt x="1993" y="584"/>
                      <a:pt x="1993" y="584"/>
                    </a:cubicBezTo>
                    <a:cubicBezTo>
                      <a:pt x="2021" y="583"/>
                      <a:pt x="2021" y="583"/>
                      <a:pt x="2021" y="583"/>
                    </a:cubicBezTo>
                    <a:cubicBezTo>
                      <a:pt x="2021" y="583"/>
                      <a:pt x="2005" y="591"/>
                      <a:pt x="1992" y="591"/>
                    </a:cubicBezTo>
                    <a:cubicBezTo>
                      <a:pt x="1979" y="591"/>
                      <a:pt x="1963" y="582"/>
                      <a:pt x="1963" y="582"/>
                    </a:cubicBezTo>
                    <a:cubicBezTo>
                      <a:pt x="1963" y="582"/>
                      <a:pt x="1964" y="559"/>
                      <a:pt x="1949" y="550"/>
                    </a:cubicBezTo>
                    <a:cubicBezTo>
                      <a:pt x="1934" y="541"/>
                      <a:pt x="1922" y="536"/>
                      <a:pt x="1922" y="536"/>
                    </a:cubicBezTo>
                    <a:cubicBezTo>
                      <a:pt x="1922" y="536"/>
                      <a:pt x="1918" y="521"/>
                      <a:pt x="1906" y="522"/>
                    </a:cubicBezTo>
                    <a:cubicBezTo>
                      <a:pt x="1894" y="523"/>
                      <a:pt x="1862" y="529"/>
                      <a:pt x="1862" y="529"/>
                    </a:cubicBezTo>
                    <a:cubicBezTo>
                      <a:pt x="1862" y="529"/>
                      <a:pt x="1844" y="531"/>
                      <a:pt x="1845" y="542"/>
                    </a:cubicBezTo>
                    <a:cubicBezTo>
                      <a:pt x="1846" y="553"/>
                      <a:pt x="1878" y="571"/>
                      <a:pt x="1878" y="575"/>
                    </a:cubicBezTo>
                    <a:cubicBezTo>
                      <a:pt x="1878" y="579"/>
                      <a:pt x="1859" y="591"/>
                      <a:pt x="1859" y="591"/>
                    </a:cubicBezTo>
                    <a:cubicBezTo>
                      <a:pt x="1857" y="620"/>
                      <a:pt x="1857" y="620"/>
                      <a:pt x="1857" y="620"/>
                    </a:cubicBezTo>
                    <a:cubicBezTo>
                      <a:pt x="1829" y="634"/>
                      <a:pt x="1829" y="634"/>
                      <a:pt x="1829" y="634"/>
                    </a:cubicBezTo>
                    <a:cubicBezTo>
                      <a:pt x="1829" y="634"/>
                      <a:pt x="1823" y="655"/>
                      <a:pt x="1810" y="649"/>
                    </a:cubicBezTo>
                    <a:cubicBezTo>
                      <a:pt x="1797" y="643"/>
                      <a:pt x="1771" y="645"/>
                      <a:pt x="1771" y="645"/>
                    </a:cubicBezTo>
                    <a:cubicBezTo>
                      <a:pt x="1733" y="641"/>
                      <a:pt x="1733" y="641"/>
                      <a:pt x="1733" y="641"/>
                    </a:cubicBezTo>
                    <a:cubicBezTo>
                      <a:pt x="1733" y="641"/>
                      <a:pt x="1690" y="626"/>
                      <a:pt x="1701" y="625"/>
                    </a:cubicBezTo>
                    <a:cubicBezTo>
                      <a:pt x="1712" y="624"/>
                      <a:pt x="1735" y="623"/>
                      <a:pt x="1735" y="623"/>
                    </a:cubicBezTo>
                    <a:cubicBezTo>
                      <a:pt x="1748" y="627"/>
                      <a:pt x="1748" y="627"/>
                      <a:pt x="1748" y="627"/>
                    </a:cubicBezTo>
                    <a:cubicBezTo>
                      <a:pt x="1763" y="616"/>
                      <a:pt x="1763" y="616"/>
                      <a:pt x="1763" y="616"/>
                    </a:cubicBezTo>
                    <a:cubicBezTo>
                      <a:pt x="1763" y="616"/>
                      <a:pt x="1801" y="625"/>
                      <a:pt x="1801" y="614"/>
                    </a:cubicBezTo>
                    <a:cubicBezTo>
                      <a:pt x="1801" y="603"/>
                      <a:pt x="1803" y="588"/>
                      <a:pt x="1803" y="588"/>
                    </a:cubicBezTo>
                    <a:cubicBezTo>
                      <a:pt x="1819" y="583"/>
                      <a:pt x="1819" y="583"/>
                      <a:pt x="1819" y="583"/>
                    </a:cubicBezTo>
                    <a:cubicBezTo>
                      <a:pt x="1821" y="569"/>
                      <a:pt x="1821" y="569"/>
                      <a:pt x="1821" y="569"/>
                    </a:cubicBezTo>
                    <a:cubicBezTo>
                      <a:pt x="1810" y="567"/>
                      <a:pt x="1810" y="567"/>
                      <a:pt x="1810" y="567"/>
                    </a:cubicBezTo>
                    <a:cubicBezTo>
                      <a:pt x="1810" y="567"/>
                      <a:pt x="1826" y="547"/>
                      <a:pt x="1816" y="543"/>
                    </a:cubicBezTo>
                    <a:cubicBezTo>
                      <a:pt x="1806" y="539"/>
                      <a:pt x="1763" y="541"/>
                      <a:pt x="1761" y="525"/>
                    </a:cubicBezTo>
                    <a:cubicBezTo>
                      <a:pt x="1759" y="509"/>
                      <a:pt x="1761" y="490"/>
                      <a:pt x="1752" y="485"/>
                    </a:cubicBezTo>
                    <a:cubicBezTo>
                      <a:pt x="1743" y="480"/>
                      <a:pt x="1730" y="464"/>
                      <a:pt x="1730" y="464"/>
                    </a:cubicBezTo>
                    <a:cubicBezTo>
                      <a:pt x="1726" y="440"/>
                      <a:pt x="1726" y="440"/>
                      <a:pt x="1726" y="440"/>
                    </a:cubicBezTo>
                    <a:cubicBezTo>
                      <a:pt x="1684" y="417"/>
                      <a:pt x="1684" y="417"/>
                      <a:pt x="1684" y="417"/>
                    </a:cubicBezTo>
                    <a:cubicBezTo>
                      <a:pt x="1684" y="417"/>
                      <a:pt x="1711" y="396"/>
                      <a:pt x="1697" y="376"/>
                    </a:cubicBezTo>
                    <a:cubicBezTo>
                      <a:pt x="1683" y="356"/>
                      <a:pt x="1651" y="356"/>
                      <a:pt x="1651" y="356"/>
                    </a:cubicBezTo>
                    <a:cubicBezTo>
                      <a:pt x="1562" y="348"/>
                      <a:pt x="1562" y="348"/>
                      <a:pt x="1562" y="348"/>
                    </a:cubicBezTo>
                    <a:cubicBezTo>
                      <a:pt x="1555" y="368"/>
                      <a:pt x="1555" y="368"/>
                      <a:pt x="1555" y="368"/>
                    </a:cubicBezTo>
                    <a:cubicBezTo>
                      <a:pt x="1566" y="379"/>
                      <a:pt x="1566" y="379"/>
                      <a:pt x="1566" y="379"/>
                    </a:cubicBezTo>
                    <a:cubicBezTo>
                      <a:pt x="1561" y="402"/>
                      <a:pt x="1561" y="402"/>
                      <a:pt x="1561" y="402"/>
                    </a:cubicBezTo>
                    <a:cubicBezTo>
                      <a:pt x="1523" y="418"/>
                      <a:pt x="1523" y="418"/>
                      <a:pt x="1523" y="418"/>
                    </a:cubicBezTo>
                    <a:cubicBezTo>
                      <a:pt x="1517" y="437"/>
                      <a:pt x="1517" y="437"/>
                      <a:pt x="1517" y="437"/>
                    </a:cubicBezTo>
                    <a:cubicBezTo>
                      <a:pt x="1538" y="439"/>
                      <a:pt x="1538" y="439"/>
                      <a:pt x="1538" y="439"/>
                    </a:cubicBezTo>
                    <a:cubicBezTo>
                      <a:pt x="1561" y="474"/>
                      <a:pt x="1561" y="474"/>
                      <a:pt x="1561" y="474"/>
                    </a:cubicBezTo>
                    <a:cubicBezTo>
                      <a:pt x="1552" y="486"/>
                      <a:pt x="1552" y="486"/>
                      <a:pt x="1552" y="486"/>
                    </a:cubicBezTo>
                    <a:cubicBezTo>
                      <a:pt x="1571" y="501"/>
                      <a:pt x="1571" y="501"/>
                      <a:pt x="1571" y="501"/>
                    </a:cubicBezTo>
                    <a:cubicBezTo>
                      <a:pt x="1594" y="495"/>
                      <a:pt x="1594" y="495"/>
                      <a:pt x="1594" y="495"/>
                    </a:cubicBezTo>
                    <a:cubicBezTo>
                      <a:pt x="1594" y="495"/>
                      <a:pt x="1612" y="516"/>
                      <a:pt x="1625" y="519"/>
                    </a:cubicBezTo>
                    <a:cubicBezTo>
                      <a:pt x="1638" y="522"/>
                      <a:pt x="1651" y="522"/>
                      <a:pt x="1651" y="522"/>
                    </a:cubicBezTo>
                    <a:cubicBezTo>
                      <a:pt x="1648" y="559"/>
                      <a:pt x="1648" y="559"/>
                      <a:pt x="1648" y="559"/>
                    </a:cubicBezTo>
                    <a:cubicBezTo>
                      <a:pt x="1635" y="545"/>
                      <a:pt x="1635" y="545"/>
                      <a:pt x="1635" y="545"/>
                    </a:cubicBezTo>
                    <a:cubicBezTo>
                      <a:pt x="1625" y="551"/>
                      <a:pt x="1625" y="551"/>
                      <a:pt x="1625" y="551"/>
                    </a:cubicBezTo>
                    <a:cubicBezTo>
                      <a:pt x="1625" y="551"/>
                      <a:pt x="1572" y="524"/>
                      <a:pt x="1556" y="521"/>
                    </a:cubicBezTo>
                    <a:cubicBezTo>
                      <a:pt x="1540" y="518"/>
                      <a:pt x="1516" y="520"/>
                      <a:pt x="1516" y="520"/>
                    </a:cubicBezTo>
                    <a:cubicBezTo>
                      <a:pt x="1505" y="508"/>
                      <a:pt x="1505" y="508"/>
                      <a:pt x="1505" y="508"/>
                    </a:cubicBezTo>
                    <a:cubicBezTo>
                      <a:pt x="1499" y="522"/>
                      <a:pt x="1499" y="522"/>
                      <a:pt x="1499" y="522"/>
                    </a:cubicBezTo>
                    <a:cubicBezTo>
                      <a:pt x="1483" y="504"/>
                      <a:pt x="1483" y="504"/>
                      <a:pt x="1483" y="504"/>
                    </a:cubicBezTo>
                    <a:cubicBezTo>
                      <a:pt x="1483" y="504"/>
                      <a:pt x="1441" y="490"/>
                      <a:pt x="1434" y="490"/>
                    </a:cubicBezTo>
                    <a:cubicBezTo>
                      <a:pt x="1427" y="490"/>
                      <a:pt x="1406" y="491"/>
                      <a:pt x="1406" y="491"/>
                    </a:cubicBezTo>
                    <a:cubicBezTo>
                      <a:pt x="1406" y="491"/>
                      <a:pt x="1357" y="485"/>
                      <a:pt x="1353" y="488"/>
                    </a:cubicBezTo>
                    <a:cubicBezTo>
                      <a:pt x="1349" y="491"/>
                      <a:pt x="1340" y="491"/>
                      <a:pt x="1340" y="499"/>
                    </a:cubicBezTo>
                    <a:cubicBezTo>
                      <a:pt x="1340" y="507"/>
                      <a:pt x="1366" y="521"/>
                      <a:pt x="1366" y="521"/>
                    </a:cubicBezTo>
                    <a:cubicBezTo>
                      <a:pt x="1353" y="541"/>
                      <a:pt x="1353" y="541"/>
                      <a:pt x="1353" y="541"/>
                    </a:cubicBezTo>
                    <a:cubicBezTo>
                      <a:pt x="1344" y="534"/>
                      <a:pt x="1344" y="534"/>
                      <a:pt x="1344" y="534"/>
                    </a:cubicBezTo>
                    <a:cubicBezTo>
                      <a:pt x="1344" y="551"/>
                      <a:pt x="1344" y="551"/>
                      <a:pt x="1344" y="551"/>
                    </a:cubicBezTo>
                    <a:cubicBezTo>
                      <a:pt x="1344" y="551"/>
                      <a:pt x="1320" y="550"/>
                      <a:pt x="1320" y="545"/>
                    </a:cubicBezTo>
                    <a:cubicBezTo>
                      <a:pt x="1320" y="540"/>
                      <a:pt x="1325" y="518"/>
                      <a:pt x="1311" y="519"/>
                    </a:cubicBezTo>
                    <a:cubicBezTo>
                      <a:pt x="1297" y="520"/>
                      <a:pt x="1261" y="543"/>
                      <a:pt x="1256" y="546"/>
                    </a:cubicBezTo>
                    <a:cubicBezTo>
                      <a:pt x="1251" y="549"/>
                      <a:pt x="1240" y="535"/>
                      <a:pt x="1219" y="537"/>
                    </a:cubicBezTo>
                    <a:cubicBezTo>
                      <a:pt x="1198" y="539"/>
                      <a:pt x="1174" y="550"/>
                      <a:pt x="1172" y="558"/>
                    </a:cubicBezTo>
                    <a:cubicBezTo>
                      <a:pt x="1170" y="566"/>
                      <a:pt x="1123" y="562"/>
                      <a:pt x="1123" y="562"/>
                    </a:cubicBezTo>
                    <a:cubicBezTo>
                      <a:pt x="1131" y="545"/>
                      <a:pt x="1131" y="545"/>
                      <a:pt x="1131" y="545"/>
                    </a:cubicBezTo>
                    <a:cubicBezTo>
                      <a:pt x="1130" y="521"/>
                      <a:pt x="1130" y="521"/>
                      <a:pt x="1130" y="521"/>
                    </a:cubicBezTo>
                    <a:cubicBezTo>
                      <a:pt x="1130" y="521"/>
                      <a:pt x="1086" y="529"/>
                      <a:pt x="1086" y="538"/>
                    </a:cubicBezTo>
                    <a:cubicBezTo>
                      <a:pt x="1086" y="547"/>
                      <a:pt x="1092" y="554"/>
                      <a:pt x="1092" y="554"/>
                    </a:cubicBezTo>
                    <a:cubicBezTo>
                      <a:pt x="1074" y="555"/>
                      <a:pt x="1074" y="555"/>
                      <a:pt x="1074" y="555"/>
                    </a:cubicBezTo>
                    <a:cubicBezTo>
                      <a:pt x="1074" y="540"/>
                      <a:pt x="1074" y="540"/>
                      <a:pt x="1074" y="540"/>
                    </a:cubicBezTo>
                    <a:cubicBezTo>
                      <a:pt x="1060" y="545"/>
                      <a:pt x="1060" y="545"/>
                      <a:pt x="1060" y="545"/>
                    </a:cubicBezTo>
                    <a:cubicBezTo>
                      <a:pt x="1025" y="548"/>
                      <a:pt x="1025" y="548"/>
                      <a:pt x="1025" y="548"/>
                    </a:cubicBezTo>
                    <a:cubicBezTo>
                      <a:pt x="996" y="568"/>
                      <a:pt x="996" y="568"/>
                      <a:pt x="996" y="568"/>
                    </a:cubicBezTo>
                    <a:cubicBezTo>
                      <a:pt x="963" y="571"/>
                      <a:pt x="963" y="571"/>
                      <a:pt x="963" y="571"/>
                    </a:cubicBezTo>
                    <a:cubicBezTo>
                      <a:pt x="970" y="584"/>
                      <a:pt x="970" y="584"/>
                      <a:pt x="970" y="584"/>
                    </a:cubicBezTo>
                    <a:cubicBezTo>
                      <a:pt x="970" y="584"/>
                      <a:pt x="944" y="578"/>
                      <a:pt x="941" y="589"/>
                    </a:cubicBezTo>
                    <a:cubicBezTo>
                      <a:pt x="938" y="600"/>
                      <a:pt x="941" y="615"/>
                      <a:pt x="941" y="615"/>
                    </a:cubicBezTo>
                    <a:cubicBezTo>
                      <a:pt x="890" y="621"/>
                      <a:pt x="890" y="621"/>
                      <a:pt x="890" y="621"/>
                    </a:cubicBezTo>
                    <a:cubicBezTo>
                      <a:pt x="890" y="621"/>
                      <a:pt x="875" y="610"/>
                      <a:pt x="870" y="609"/>
                    </a:cubicBezTo>
                    <a:cubicBezTo>
                      <a:pt x="865" y="608"/>
                      <a:pt x="843" y="614"/>
                      <a:pt x="843" y="600"/>
                    </a:cubicBezTo>
                    <a:cubicBezTo>
                      <a:pt x="843" y="586"/>
                      <a:pt x="843" y="569"/>
                      <a:pt x="860" y="575"/>
                    </a:cubicBezTo>
                    <a:cubicBezTo>
                      <a:pt x="877" y="581"/>
                      <a:pt x="898" y="575"/>
                      <a:pt x="898" y="575"/>
                    </a:cubicBezTo>
                    <a:cubicBezTo>
                      <a:pt x="898" y="575"/>
                      <a:pt x="860" y="544"/>
                      <a:pt x="854" y="541"/>
                    </a:cubicBezTo>
                    <a:cubicBezTo>
                      <a:pt x="848" y="538"/>
                      <a:pt x="773" y="539"/>
                      <a:pt x="773" y="539"/>
                    </a:cubicBezTo>
                    <a:cubicBezTo>
                      <a:pt x="779" y="548"/>
                      <a:pt x="779" y="548"/>
                      <a:pt x="779" y="548"/>
                    </a:cubicBezTo>
                    <a:cubicBezTo>
                      <a:pt x="779" y="548"/>
                      <a:pt x="810" y="543"/>
                      <a:pt x="805" y="563"/>
                    </a:cubicBezTo>
                    <a:cubicBezTo>
                      <a:pt x="800" y="583"/>
                      <a:pt x="790" y="612"/>
                      <a:pt x="797" y="612"/>
                    </a:cubicBezTo>
                    <a:cubicBezTo>
                      <a:pt x="804" y="612"/>
                      <a:pt x="830" y="620"/>
                      <a:pt x="830" y="620"/>
                    </a:cubicBezTo>
                    <a:cubicBezTo>
                      <a:pt x="828" y="645"/>
                      <a:pt x="828" y="645"/>
                      <a:pt x="828" y="645"/>
                    </a:cubicBezTo>
                    <a:cubicBezTo>
                      <a:pt x="834" y="664"/>
                      <a:pt x="834" y="664"/>
                      <a:pt x="834" y="664"/>
                    </a:cubicBezTo>
                    <a:cubicBezTo>
                      <a:pt x="813" y="650"/>
                      <a:pt x="813" y="650"/>
                      <a:pt x="813" y="650"/>
                    </a:cubicBezTo>
                    <a:cubicBezTo>
                      <a:pt x="798" y="666"/>
                      <a:pt x="798" y="666"/>
                      <a:pt x="798" y="666"/>
                    </a:cubicBezTo>
                    <a:cubicBezTo>
                      <a:pt x="795" y="644"/>
                      <a:pt x="795" y="644"/>
                      <a:pt x="795" y="644"/>
                    </a:cubicBezTo>
                    <a:cubicBezTo>
                      <a:pt x="749" y="632"/>
                      <a:pt x="749" y="632"/>
                      <a:pt x="749" y="632"/>
                    </a:cubicBezTo>
                    <a:cubicBezTo>
                      <a:pt x="729" y="657"/>
                      <a:pt x="729" y="657"/>
                      <a:pt x="729" y="657"/>
                    </a:cubicBezTo>
                    <a:cubicBezTo>
                      <a:pt x="711" y="658"/>
                      <a:pt x="711" y="658"/>
                      <a:pt x="711" y="658"/>
                    </a:cubicBezTo>
                    <a:cubicBezTo>
                      <a:pt x="711" y="658"/>
                      <a:pt x="705" y="669"/>
                      <a:pt x="695" y="673"/>
                    </a:cubicBezTo>
                    <a:cubicBezTo>
                      <a:pt x="685" y="677"/>
                      <a:pt x="665" y="681"/>
                      <a:pt x="673" y="688"/>
                    </a:cubicBezTo>
                    <a:cubicBezTo>
                      <a:pt x="681" y="695"/>
                      <a:pt x="713" y="718"/>
                      <a:pt x="713" y="718"/>
                    </a:cubicBezTo>
                    <a:cubicBezTo>
                      <a:pt x="725" y="735"/>
                      <a:pt x="725" y="735"/>
                      <a:pt x="725" y="735"/>
                    </a:cubicBezTo>
                    <a:cubicBezTo>
                      <a:pt x="705" y="726"/>
                      <a:pt x="705" y="726"/>
                      <a:pt x="705" y="726"/>
                    </a:cubicBezTo>
                    <a:cubicBezTo>
                      <a:pt x="705" y="726"/>
                      <a:pt x="687" y="736"/>
                      <a:pt x="674" y="730"/>
                    </a:cubicBezTo>
                    <a:cubicBezTo>
                      <a:pt x="661" y="724"/>
                      <a:pt x="618" y="717"/>
                      <a:pt x="618" y="717"/>
                    </a:cubicBezTo>
                    <a:cubicBezTo>
                      <a:pt x="618" y="717"/>
                      <a:pt x="612" y="693"/>
                      <a:pt x="597" y="699"/>
                    </a:cubicBezTo>
                    <a:cubicBezTo>
                      <a:pt x="582" y="705"/>
                      <a:pt x="574" y="711"/>
                      <a:pt x="574" y="711"/>
                    </a:cubicBezTo>
                    <a:cubicBezTo>
                      <a:pt x="562" y="712"/>
                      <a:pt x="562" y="712"/>
                      <a:pt x="562" y="712"/>
                    </a:cubicBezTo>
                    <a:cubicBezTo>
                      <a:pt x="592" y="738"/>
                      <a:pt x="592" y="738"/>
                      <a:pt x="592" y="738"/>
                    </a:cubicBezTo>
                    <a:cubicBezTo>
                      <a:pt x="592" y="738"/>
                      <a:pt x="632" y="739"/>
                      <a:pt x="632" y="746"/>
                    </a:cubicBezTo>
                    <a:cubicBezTo>
                      <a:pt x="632" y="753"/>
                      <a:pt x="614" y="764"/>
                      <a:pt x="614" y="764"/>
                    </a:cubicBezTo>
                    <a:cubicBezTo>
                      <a:pt x="572" y="754"/>
                      <a:pt x="572" y="754"/>
                      <a:pt x="572" y="754"/>
                    </a:cubicBezTo>
                    <a:cubicBezTo>
                      <a:pt x="572" y="754"/>
                      <a:pt x="557" y="740"/>
                      <a:pt x="547" y="739"/>
                    </a:cubicBezTo>
                    <a:cubicBezTo>
                      <a:pt x="537" y="738"/>
                      <a:pt x="511" y="749"/>
                      <a:pt x="509" y="735"/>
                    </a:cubicBezTo>
                    <a:cubicBezTo>
                      <a:pt x="507" y="721"/>
                      <a:pt x="508" y="705"/>
                      <a:pt x="508" y="705"/>
                    </a:cubicBezTo>
                    <a:cubicBezTo>
                      <a:pt x="495" y="697"/>
                      <a:pt x="495" y="697"/>
                      <a:pt x="495" y="697"/>
                    </a:cubicBezTo>
                    <a:cubicBezTo>
                      <a:pt x="495" y="697"/>
                      <a:pt x="516" y="679"/>
                      <a:pt x="508" y="670"/>
                    </a:cubicBezTo>
                    <a:cubicBezTo>
                      <a:pt x="500" y="661"/>
                      <a:pt x="444" y="646"/>
                      <a:pt x="444" y="646"/>
                    </a:cubicBezTo>
                    <a:cubicBezTo>
                      <a:pt x="424" y="631"/>
                      <a:pt x="424" y="631"/>
                      <a:pt x="424" y="631"/>
                    </a:cubicBezTo>
                    <a:cubicBezTo>
                      <a:pt x="408" y="620"/>
                      <a:pt x="408" y="620"/>
                      <a:pt x="408" y="620"/>
                    </a:cubicBezTo>
                    <a:cubicBezTo>
                      <a:pt x="398" y="610"/>
                      <a:pt x="398" y="610"/>
                      <a:pt x="398" y="610"/>
                    </a:cubicBezTo>
                    <a:cubicBezTo>
                      <a:pt x="424" y="609"/>
                      <a:pt x="424" y="609"/>
                      <a:pt x="424" y="609"/>
                    </a:cubicBezTo>
                    <a:cubicBezTo>
                      <a:pt x="424" y="609"/>
                      <a:pt x="419" y="618"/>
                      <a:pt x="438" y="622"/>
                    </a:cubicBezTo>
                    <a:cubicBezTo>
                      <a:pt x="457" y="626"/>
                      <a:pt x="482" y="623"/>
                      <a:pt x="482" y="623"/>
                    </a:cubicBezTo>
                    <a:cubicBezTo>
                      <a:pt x="482" y="623"/>
                      <a:pt x="498" y="641"/>
                      <a:pt x="510" y="643"/>
                    </a:cubicBezTo>
                    <a:cubicBezTo>
                      <a:pt x="522" y="645"/>
                      <a:pt x="576" y="650"/>
                      <a:pt x="576" y="650"/>
                    </a:cubicBezTo>
                    <a:cubicBezTo>
                      <a:pt x="576" y="650"/>
                      <a:pt x="613" y="666"/>
                      <a:pt x="656" y="655"/>
                    </a:cubicBezTo>
                    <a:cubicBezTo>
                      <a:pt x="699" y="644"/>
                      <a:pt x="741" y="629"/>
                      <a:pt x="719" y="609"/>
                    </a:cubicBezTo>
                    <a:cubicBezTo>
                      <a:pt x="697" y="589"/>
                      <a:pt x="696" y="576"/>
                      <a:pt x="667" y="570"/>
                    </a:cubicBezTo>
                    <a:cubicBezTo>
                      <a:pt x="638" y="564"/>
                      <a:pt x="598" y="549"/>
                      <a:pt x="579" y="542"/>
                    </a:cubicBezTo>
                    <a:cubicBezTo>
                      <a:pt x="560" y="535"/>
                      <a:pt x="526" y="518"/>
                      <a:pt x="506" y="517"/>
                    </a:cubicBezTo>
                    <a:cubicBezTo>
                      <a:pt x="486" y="516"/>
                      <a:pt x="467" y="516"/>
                      <a:pt x="455" y="516"/>
                    </a:cubicBezTo>
                    <a:cubicBezTo>
                      <a:pt x="443" y="516"/>
                      <a:pt x="421" y="516"/>
                      <a:pt x="421" y="516"/>
                    </a:cubicBezTo>
                    <a:cubicBezTo>
                      <a:pt x="413" y="506"/>
                      <a:pt x="413" y="506"/>
                      <a:pt x="413" y="506"/>
                    </a:cubicBezTo>
                    <a:cubicBezTo>
                      <a:pt x="394" y="507"/>
                      <a:pt x="394" y="507"/>
                      <a:pt x="394" y="507"/>
                    </a:cubicBezTo>
                    <a:cubicBezTo>
                      <a:pt x="373" y="498"/>
                      <a:pt x="373" y="498"/>
                      <a:pt x="373" y="498"/>
                    </a:cubicBezTo>
                    <a:cubicBezTo>
                      <a:pt x="394" y="493"/>
                      <a:pt x="394" y="493"/>
                      <a:pt x="394" y="493"/>
                    </a:cubicBezTo>
                    <a:cubicBezTo>
                      <a:pt x="406" y="485"/>
                      <a:pt x="406" y="485"/>
                      <a:pt x="406" y="485"/>
                    </a:cubicBezTo>
                    <a:cubicBezTo>
                      <a:pt x="406" y="485"/>
                      <a:pt x="363" y="469"/>
                      <a:pt x="357" y="475"/>
                    </a:cubicBezTo>
                    <a:cubicBezTo>
                      <a:pt x="351" y="481"/>
                      <a:pt x="348" y="490"/>
                      <a:pt x="348" y="490"/>
                    </a:cubicBezTo>
                    <a:cubicBezTo>
                      <a:pt x="335" y="490"/>
                      <a:pt x="335" y="490"/>
                      <a:pt x="335" y="490"/>
                    </a:cubicBezTo>
                    <a:cubicBezTo>
                      <a:pt x="333" y="493"/>
                      <a:pt x="329" y="497"/>
                      <a:pt x="321" y="498"/>
                    </a:cubicBezTo>
                    <a:cubicBezTo>
                      <a:pt x="303" y="501"/>
                      <a:pt x="304" y="498"/>
                      <a:pt x="304" y="498"/>
                    </a:cubicBezTo>
                    <a:cubicBezTo>
                      <a:pt x="300" y="506"/>
                      <a:pt x="300" y="506"/>
                      <a:pt x="300" y="506"/>
                    </a:cubicBezTo>
                    <a:cubicBezTo>
                      <a:pt x="285" y="507"/>
                      <a:pt x="285" y="507"/>
                      <a:pt x="285" y="507"/>
                    </a:cubicBezTo>
                    <a:cubicBezTo>
                      <a:pt x="285" y="507"/>
                      <a:pt x="284" y="521"/>
                      <a:pt x="275" y="522"/>
                    </a:cubicBezTo>
                    <a:cubicBezTo>
                      <a:pt x="270" y="522"/>
                      <a:pt x="266" y="521"/>
                      <a:pt x="262" y="519"/>
                    </a:cubicBezTo>
                    <a:cubicBezTo>
                      <a:pt x="261" y="528"/>
                      <a:pt x="261" y="528"/>
                      <a:pt x="261" y="528"/>
                    </a:cubicBezTo>
                    <a:cubicBezTo>
                      <a:pt x="261" y="528"/>
                      <a:pt x="265" y="534"/>
                      <a:pt x="266" y="537"/>
                    </a:cubicBezTo>
                    <a:cubicBezTo>
                      <a:pt x="267" y="540"/>
                      <a:pt x="254" y="542"/>
                      <a:pt x="254" y="542"/>
                    </a:cubicBezTo>
                    <a:cubicBezTo>
                      <a:pt x="254" y="542"/>
                      <a:pt x="257" y="545"/>
                      <a:pt x="259" y="557"/>
                    </a:cubicBezTo>
                    <a:cubicBezTo>
                      <a:pt x="261" y="569"/>
                      <a:pt x="275" y="561"/>
                      <a:pt x="281" y="561"/>
                    </a:cubicBezTo>
                    <a:cubicBezTo>
                      <a:pt x="287" y="561"/>
                      <a:pt x="292" y="568"/>
                      <a:pt x="296" y="573"/>
                    </a:cubicBezTo>
                    <a:cubicBezTo>
                      <a:pt x="300" y="578"/>
                      <a:pt x="306" y="581"/>
                      <a:pt x="315" y="591"/>
                    </a:cubicBezTo>
                    <a:cubicBezTo>
                      <a:pt x="324" y="601"/>
                      <a:pt x="300" y="603"/>
                      <a:pt x="300" y="608"/>
                    </a:cubicBezTo>
                    <a:cubicBezTo>
                      <a:pt x="300" y="613"/>
                      <a:pt x="283" y="620"/>
                      <a:pt x="283" y="620"/>
                    </a:cubicBezTo>
                    <a:cubicBezTo>
                      <a:pt x="296" y="631"/>
                      <a:pt x="296" y="631"/>
                      <a:pt x="296" y="631"/>
                    </a:cubicBezTo>
                    <a:cubicBezTo>
                      <a:pt x="296" y="631"/>
                      <a:pt x="337" y="663"/>
                      <a:pt x="343" y="673"/>
                    </a:cubicBezTo>
                    <a:cubicBezTo>
                      <a:pt x="349" y="683"/>
                      <a:pt x="321" y="677"/>
                      <a:pt x="321" y="677"/>
                    </a:cubicBezTo>
                    <a:cubicBezTo>
                      <a:pt x="316" y="697"/>
                      <a:pt x="316" y="697"/>
                      <a:pt x="316" y="697"/>
                    </a:cubicBezTo>
                    <a:cubicBezTo>
                      <a:pt x="323" y="703"/>
                      <a:pt x="323" y="703"/>
                      <a:pt x="323" y="703"/>
                    </a:cubicBezTo>
                    <a:cubicBezTo>
                      <a:pt x="323" y="713"/>
                      <a:pt x="323" y="713"/>
                      <a:pt x="323" y="713"/>
                    </a:cubicBezTo>
                    <a:cubicBezTo>
                      <a:pt x="323" y="713"/>
                      <a:pt x="342" y="718"/>
                      <a:pt x="343" y="722"/>
                    </a:cubicBezTo>
                    <a:cubicBezTo>
                      <a:pt x="344" y="726"/>
                      <a:pt x="337" y="737"/>
                      <a:pt x="337" y="737"/>
                    </a:cubicBezTo>
                    <a:cubicBezTo>
                      <a:pt x="352" y="740"/>
                      <a:pt x="352" y="740"/>
                      <a:pt x="352" y="740"/>
                    </a:cubicBezTo>
                    <a:cubicBezTo>
                      <a:pt x="352" y="740"/>
                      <a:pt x="363" y="748"/>
                      <a:pt x="364" y="752"/>
                    </a:cubicBezTo>
                    <a:cubicBezTo>
                      <a:pt x="365" y="756"/>
                      <a:pt x="344" y="770"/>
                      <a:pt x="344" y="770"/>
                    </a:cubicBezTo>
                    <a:cubicBezTo>
                      <a:pt x="383" y="788"/>
                      <a:pt x="383" y="788"/>
                      <a:pt x="383" y="788"/>
                    </a:cubicBezTo>
                    <a:cubicBezTo>
                      <a:pt x="383" y="788"/>
                      <a:pt x="406" y="807"/>
                      <a:pt x="405" y="815"/>
                    </a:cubicBezTo>
                    <a:cubicBezTo>
                      <a:pt x="404" y="823"/>
                      <a:pt x="395" y="830"/>
                      <a:pt x="391" y="837"/>
                    </a:cubicBezTo>
                    <a:cubicBezTo>
                      <a:pt x="387" y="844"/>
                      <a:pt x="366" y="856"/>
                      <a:pt x="366" y="856"/>
                    </a:cubicBezTo>
                    <a:cubicBezTo>
                      <a:pt x="366" y="856"/>
                      <a:pt x="338" y="882"/>
                      <a:pt x="334" y="887"/>
                    </a:cubicBezTo>
                    <a:cubicBezTo>
                      <a:pt x="330" y="892"/>
                      <a:pt x="289" y="916"/>
                      <a:pt x="289" y="916"/>
                    </a:cubicBezTo>
                    <a:cubicBezTo>
                      <a:pt x="293" y="923"/>
                      <a:pt x="293" y="923"/>
                      <a:pt x="293" y="923"/>
                    </a:cubicBezTo>
                    <a:cubicBezTo>
                      <a:pt x="313" y="912"/>
                      <a:pt x="313" y="912"/>
                      <a:pt x="313" y="912"/>
                    </a:cubicBezTo>
                    <a:cubicBezTo>
                      <a:pt x="315" y="923"/>
                      <a:pt x="315" y="923"/>
                      <a:pt x="315" y="923"/>
                    </a:cubicBezTo>
                    <a:cubicBezTo>
                      <a:pt x="315" y="923"/>
                      <a:pt x="328" y="936"/>
                      <a:pt x="334" y="939"/>
                    </a:cubicBezTo>
                    <a:cubicBezTo>
                      <a:pt x="340" y="942"/>
                      <a:pt x="367" y="942"/>
                      <a:pt x="367" y="942"/>
                    </a:cubicBezTo>
                    <a:cubicBezTo>
                      <a:pt x="376" y="954"/>
                      <a:pt x="376" y="954"/>
                      <a:pt x="376" y="954"/>
                    </a:cubicBezTo>
                    <a:cubicBezTo>
                      <a:pt x="376" y="954"/>
                      <a:pt x="337" y="945"/>
                      <a:pt x="335" y="951"/>
                    </a:cubicBezTo>
                    <a:cubicBezTo>
                      <a:pt x="333" y="957"/>
                      <a:pt x="333" y="961"/>
                      <a:pt x="333" y="961"/>
                    </a:cubicBezTo>
                    <a:cubicBezTo>
                      <a:pt x="307" y="962"/>
                      <a:pt x="307" y="962"/>
                      <a:pt x="307" y="962"/>
                    </a:cubicBezTo>
                    <a:cubicBezTo>
                      <a:pt x="303" y="980"/>
                      <a:pt x="303" y="980"/>
                      <a:pt x="303" y="980"/>
                    </a:cubicBezTo>
                    <a:cubicBezTo>
                      <a:pt x="303" y="980"/>
                      <a:pt x="300" y="979"/>
                      <a:pt x="295" y="978"/>
                    </a:cubicBezTo>
                    <a:cubicBezTo>
                      <a:pt x="292" y="988"/>
                      <a:pt x="292" y="988"/>
                      <a:pt x="292" y="988"/>
                    </a:cubicBezTo>
                    <a:cubicBezTo>
                      <a:pt x="295" y="997"/>
                      <a:pt x="295" y="997"/>
                      <a:pt x="295" y="997"/>
                    </a:cubicBezTo>
                    <a:cubicBezTo>
                      <a:pt x="295" y="997"/>
                      <a:pt x="288" y="1001"/>
                      <a:pt x="284" y="1003"/>
                    </a:cubicBezTo>
                    <a:cubicBezTo>
                      <a:pt x="280" y="1005"/>
                      <a:pt x="281" y="1019"/>
                      <a:pt x="281" y="1019"/>
                    </a:cubicBezTo>
                    <a:cubicBezTo>
                      <a:pt x="290" y="1023"/>
                      <a:pt x="290" y="1023"/>
                      <a:pt x="290" y="1023"/>
                    </a:cubicBezTo>
                    <a:cubicBezTo>
                      <a:pt x="285" y="1041"/>
                      <a:pt x="285" y="1041"/>
                      <a:pt x="285" y="1041"/>
                    </a:cubicBezTo>
                    <a:cubicBezTo>
                      <a:pt x="292" y="1043"/>
                      <a:pt x="292" y="1043"/>
                      <a:pt x="292" y="1043"/>
                    </a:cubicBezTo>
                    <a:cubicBezTo>
                      <a:pt x="301" y="1055"/>
                      <a:pt x="301" y="1055"/>
                      <a:pt x="301" y="1055"/>
                    </a:cubicBezTo>
                    <a:cubicBezTo>
                      <a:pt x="288" y="1064"/>
                      <a:pt x="288" y="1064"/>
                      <a:pt x="288" y="1064"/>
                    </a:cubicBezTo>
                    <a:cubicBezTo>
                      <a:pt x="288" y="1072"/>
                      <a:pt x="288" y="1072"/>
                      <a:pt x="288" y="1072"/>
                    </a:cubicBezTo>
                    <a:cubicBezTo>
                      <a:pt x="288" y="1072"/>
                      <a:pt x="309" y="1082"/>
                      <a:pt x="310" y="1087"/>
                    </a:cubicBezTo>
                    <a:cubicBezTo>
                      <a:pt x="311" y="1092"/>
                      <a:pt x="298" y="1094"/>
                      <a:pt x="298" y="1094"/>
                    </a:cubicBezTo>
                    <a:cubicBezTo>
                      <a:pt x="297" y="1103"/>
                      <a:pt x="297" y="1103"/>
                      <a:pt x="297" y="1103"/>
                    </a:cubicBezTo>
                    <a:cubicBezTo>
                      <a:pt x="310" y="1107"/>
                      <a:pt x="310" y="1107"/>
                      <a:pt x="310" y="1107"/>
                    </a:cubicBezTo>
                    <a:cubicBezTo>
                      <a:pt x="310" y="1107"/>
                      <a:pt x="315" y="1118"/>
                      <a:pt x="322" y="1124"/>
                    </a:cubicBezTo>
                    <a:cubicBezTo>
                      <a:pt x="328" y="1129"/>
                      <a:pt x="328" y="1139"/>
                      <a:pt x="328" y="1143"/>
                    </a:cubicBezTo>
                    <a:cubicBezTo>
                      <a:pt x="332" y="1144"/>
                      <a:pt x="336" y="1144"/>
                      <a:pt x="339" y="1145"/>
                    </a:cubicBezTo>
                    <a:cubicBezTo>
                      <a:pt x="347" y="1146"/>
                      <a:pt x="348" y="1153"/>
                      <a:pt x="348" y="1153"/>
                    </a:cubicBezTo>
                    <a:cubicBezTo>
                      <a:pt x="354" y="1147"/>
                      <a:pt x="354" y="1147"/>
                      <a:pt x="354" y="1147"/>
                    </a:cubicBezTo>
                    <a:cubicBezTo>
                      <a:pt x="380" y="1153"/>
                      <a:pt x="380" y="1153"/>
                      <a:pt x="380" y="1153"/>
                    </a:cubicBezTo>
                    <a:cubicBezTo>
                      <a:pt x="382" y="1163"/>
                      <a:pt x="382" y="1163"/>
                      <a:pt x="382" y="1163"/>
                    </a:cubicBezTo>
                    <a:cubicBezTo>
                      <a:pt x="404" y="1151"/>
                      <a:pt x="404" y="1151"/>
                      <a:pt x="404" y="1151"/>
                    </a:cubicBezTo>
                    <a:cubicBezTo>
                      <a:pt x="404" y="1151"/>
                      <a:pt x="426" y="1162"/>
                      <a:pt x="437" y="1167"/>
                    </a:cubicBezTo>
                    <a:cubicBezTo>
                      <a:pt x="448" y="1172"/>
                      <a:pt x="434" y="1186"/>
                      <a:pt x="434" y="1186"/>
                    </a:cubicBezTo>
                    <a:cubicBezTo>
                      <a:pt x="442" y="1196"/>
                      <a:pt x="442" y="1196"/>
                      <a:pt x="442" y="1196"/>
                    </a:cubicBezTo>
                    <a:cubicBezTo>
                      <a:pt x="438" y="1208"/>
                      <a:pt x="438" y="1208"/>
                      <a:pt x="438" y="1208"/>
                    </a:cubicBezTo>
                    <a:cubicBezTo>
                      <a:pt x="438" y="1208"/>
                      <a:pt x="443" y="1213"/>
                      <a:pt x="451" y="1215"/>
                    </a:cubicBezTo>
                    <a:cubicBezTo>
                      <a:pt x="459" y="1217"/>
                      <a:pt x="462" y="1238"/>
                      <a:pt x="462" y="1238"/>
                    </a:cubicBezTo>
                    <a:cubicBezTo>
                      <a:pt x="482" y="1245"/>
                      <a:pt x="482" y="1245"/>
                      <a:pt x="482" y="1245"/>
                    </a:cubicBezTo>
                    <a:cubicBezTo>
                      <a:pt x="484" y="1260"/>
                      <a:pt x="484" y="1260"/>
                      <a:pt x="484" y="1260"/>
                    </a:cubicBezTo>
                    <a:cubicBezTo>
                      <a:pt x="484" y="1260"/>
                      <a:pt x="494" y="1258"/>
                      <a:pt x="507" y="1261"/>
                    </a:cubicBezTo>
                    <a:cubicBezTo>
                      <a:pt x="520" y="1264"/>
                      <a:pt x="512" y="1273"/>
                      <a:pt x="512" y="1273"/>
                    </a:cubicBezTo>
                    <a:cubicBezTo>
                      <a:pt x="526" y="1281"/>
                      <a:pt x="526" y="1281"/>
                      <a:pt x="526" y="1281"/>
                    </a:cubicBezTo>
                    <a:cubicBezTo>
                      <a:pt x="526" y="1281"/>
                      <a:pt x="517" y="1290"/>
                      <a:pt x="509" y="1297"/>
                    </a:cubicBezTo>
                    <a:cubicBezTo>
                      <a:pt x="501" y="1304"/>
                      <a:pt x="488" y="1296"/>
                      <a:pt x="488" y="1296"/>
                    </a:cubicBezTo>
                    <a:cubicBezTo>
                      <a:pt x="488" y="1296"/>
                      <a:pt x="486" y="1290"/>
                      <a:pt x="472" y="1293"/>
                    </a:cubicBezTo>
                    <a:cubicBezTo>
                      <a:pt x="458" y="1296"/>
                      <a:pt x="485" y="1318"/>
                      <a:pt x="485" y="1318"/>
                    </a:cubicBezTo>
                    <a:cubicBezTo>
                      <a:pt x="485" y="1318"/>
                      <a:pt x="485" y="1332"/>
                      <a:pt x="488" y="1333"/>
                    </a:cubicBezTo>
                    <a:cubicBezTo>
                      <a:pt x="490" y="1333"/>
                      <a:pt x="490" y="1343"/>
                      <a:pt x="491" y="1351"/>
                    </a:cubicBezTo>
                    <a:cubicBezTo>
                      <a:pt x="486" y="1351"/>
                      <a:pt x="481" y="1350"/>
                      <a:pt x="477" y="1349"/>
                    </a:cubicBezTo>
                    <a:cubicBezTo>
                      <a:pt x="490" y="1351"/>
                      <a:pt x="510" y="1355"/>
                      <a:pt x="516" y="1352"/>
                    </a:cubicBezTo>
                    <a:cubicBezTo>
                      <a:pt x="524" y="1348"/>
                      <a:pt x="520" y="1339"/>
                      <a:pt x="520" y="1339"/>
                    </a:cubicBezTo>
                    <a:cubicBezTo>
                      <a:pt x="538" y="1342"/>
                      <a:pt x="538" y="1342"/>
                      <a:pt x="538" y="1342"/>
                    </a:cubicBezTo>
                    <a:cubicBezTo>
                      <a:pt x="549" y="1337"/>
                      <a:pt x="549" y="1337"/>
                      <a:pt x="549" y="1337"/>
                    </a:cubicBezTo>
                    <a:cubicBezTo>
                      <a:pt x="579" y="1336"/>
                      <a:pt x="579" y="1336"/>
                      <a:pt x="579" y="1336"/>
                    </a:cubicBezTo>
                    <a:cubicBezTo>
                      <a:pt x="585" y="1350"/>
                      <a:pt x="585" y="1350"/>
                      <a:pt x="585" y="1350"/>
                    </a:cubicBezTo>
                    <a:cubicBezTo>
                      <a:pt x="585" y="1350"/>
                      <a:pt x="606" y="1356"/>
                      <a:pt x="604" y="1362"/>
                    </a:cubicBezTo>
                    <a:cubicBezTo>
                      <a:pt x="602" y="1368"/>
                      <a:pt x="594" y="1369"/>
                      <a:pt x="594" y="1369"/>
                    </a:cubicBezTo>
                    <a:cubicBezTo>
                      <a:pt x="599" y="1381"/>
                      <a:pt x="599" y="1381"/>
                      <a:pt x="599" y="1381"/>
                    </a:cubicBezTo>
                    <a:cubicBezTo>
                      <a:pt x="600" y="1392"/>
                      <a:pt x="600" y="1392"/>
                      <a:pt x="600" y="1392"/>
                    </a:cubicBezTo>
                    <a:cubicBezTo>
                      <a:pt x="623" y="1394"/>
                      <a:pt x="623" y="1394"/>
                      <a:pt x="623" y="1394"/>
                    </a:cubicBezTo>
                    <a:cubicBezTo>
                      <a:pt x="651" y="1406"/>
                      <a:pt x="651" y="1406"/>
                      <a:pt x="651" y="1406"/>
                    </a:cubicBezTo>
                    <a:cubicBezTo>
                      <a:pt x="658" y="1435"/>
                      <a:pt x="658" y="1435"/>
                      <a:pt x="658" y="1435"/>
                    </a:cubicBezTo>
                    <a:cubicBezTo>
                      <a:pt x="662" y="1438"/>
                      <a:pt x="662" y="1438"/>
                      <a:pt x="662" y="1438"/>
                    </a:cubicBezTo>
                    <a:cubicBezTo>
                      <a:pt x="680" y="1434"/>
                      <a:pt x="680" y="1434"/>
                      <a:pt x="680" y="1434"/>
                    </a:cubicBezTo>
                    <a:cubicBezTo>
                      <a:pt x="680" y="1434"/>
                      <a:pt x="688" y="1438"/>
                      <a:pt x="696" y="1442"/>
                    </a:cubicBezTo>
                    <a:cubicBezTo>
                      <a:pt x="704" y="1446"/>
                      <a:pt x="702" y="1441"/>
                      <a:pt x="713" y="1440"/>
                    </a:cubicBezTo>
                    <a:cubicBezTo>
                      <a:pt x="724" y="1439"/>
                      <a:pt x="733" y="1445"/>
                      <a:pt x="733" y="1445"/>
                    </a:cubicBezTo>
                    <a:cubicBezTo>
                      <a:pt x="733" y="1445"/>
                      <a:pt x="729" y="1435"/>
                      <a:pt x="738" y="1436"/>
                    </a:cubicBezTo>
                    <a:cubicBezTo>
                      <a:pt x="747" y="1437"/>
                      <a:pt x="749" y="1448"/>
                      <a:pt x="755" y="1452"/>
                    </a:cubicBezTo>
                    <a:cubicBezTo>
                      <a:pt x="761" y="1456"/>
                      <a:pt x="764" y="1461"/>
                      <a:pt x="764" y="1461"/>
                    </a:cubicBezTo>
                    <a:cubicBezTo>
                      <a:pt x="764" y="1461"/>
                      <a:pt x="776" y="1455"/>
                      <a:pt x="780" y="1455"/>
                    </a:cubicBezTo>
                    <a:cubicBezTo>
                      <a:pt x="784" y="1455"/>
                      <a:pt x="797" y="1464"/>
                      <a:pt x="797" y="1464"/>
                    </a:cubicBezTo>
                    <a:cubicBezTo>
                      <a:pt x="797" y="1464"/>
                      <a:pt x="811" y="1462"/>
                      <a:pt x="818" y="1464"/>
                    </a:cubicBezTo>
                    <a:cubicBezTo>
                      <a:pt x="825" y="1466"/>
                      <a:pt x="827" y="1472"/>
                      <a:pt x="827" y="1472"/>
                    </a:cubicBezTo>
                    <a:cubicBezTo>
                      <a:pt x="840" y="1481"/>
                      <a:pt x="840" y="1481"/>
                      <a:pt x="840" y="1481"/>
                    </a:cubicBezTo>
                    <a:cubicBezTo>
                      <a:pt x="840" y="1481"/>
                      <a:pt x="857" y="1475"/>
                      <a:pt x="858" y="1485"/>
                    </a:cubicBezTo>
                    <a:cubicBezTo>
                      <a:pt x="859" y="1495"/>
                      <a:pt x="860" y="1502"/>
                      <a:pt x="860" y="1502"/>
                    </a:cubicBezTo>
                    <a:cubicBezTo>
                      <a:pt x="846" y="1509"/>
                      <a:pt x="846" y="1509"/>
                      <a:pt x="846" y="1509"/>
                    </a:cubicBezTo>
                    <a:cubicBezTo>
                      <a:pt x="846" y="1509"/>
                      <a:pt x="863" y="1512"/>
                      <a:pt x="862" y="1518"/>
                    </a:cubicBezTo>
                    <a:cubicBezTo>
                      <a:pt x="861" y="1524"/>
                      <a:pt x="844" y="1522"/>
                      <a:pt x="845" y="1525"/>
                    </a:cubicBezTo>
                    <a:cubicBezTo>
                      <a:pt x="846" y="1528"/>
                      <a:pt x="858" y="1536"/>
                      <a:pt x="859" y="1542"/>
                    </a:cubicBezTo>
                    <a:cubicBezTo>
                      <a:pt x="860" y="1548"/>
                      <a:pt x="868" y="1561"/>
                      <a:pt x="856" y="1565"/>
                    </a:cubicBezTo>
                    <a:cubicBezTo>
                      <a:pt x="844" y="1569"/>
                      <a:pt x="821" y="1567"/>
                      <a:pt x="821" y="1567"/>
                    </a:cubicBezTo>
                    <a:cubicBezTo>
                      <a:pt x="821" y="1567"/>
                      <a:pt x="813" y="1576"/>
                      <a:pt x="810" y="1580"/>
                    </a:cubicBezTo>
                    <a:cubicBezTo>
                      <a:pt x="807" y="1584"/>
                      <a:pt x="794" y="1584"/>
                      <a:pt x="794" y="1584"/>
                    </a:cubicBezTo>
                    <a:cubicBezTo>
                      <a:pt x="797" y="1609"/>
                      <a:pt x="797" y="1609"/>
                      <a:pt x="797" y="1609"/>
                    </a:cubicBezTo>
                    <a:cubicBezTo>
                      <a:pt x="796" y="1610"/>
                      <a:pt x="795" y="1610"/>
                      <a:pt x="795" y="1610"/>
                    </a:cubicBezTo>
                    <a:cubicBezTo>
                      <a:pt x="796" y="1610"/>
                      <a:pt x="797" y="1609"/>
                      <a:pt x="799" y="1609"/>
                    </a:cubicBezTo>
                    <a:cubicBezTo>
                      <a:pt x="810" y="1603"/>
                      <a:pt x="839" y="1594"/>
                      <a:pt x="840" y="1603"/>
                    </a:cubicBezTo>
                    <a:cubicBezTo>
                      <a:pt x="841" y="1611"/>
                      <a:pt x="819" y="1627"/>
                      <a:pt x="819" y="1627"/>
                    </a:cubicBezTo>
                    <a:cubicBezTo>
                      <a:pt x="786" y="1637"/>
                      <a:pt x="786" y="1637"/>
                      <a:pt x="786" y="1637"/>
                    </a:cubicBezTo>
                    <a:cubicBezTo>
                      <a:pt x="816" y="1660"/>
                      <a:pt x="816" y="1660"/>
                      <a:pt x="816" y="1660"/>
                    </a:cubicBezTo>
                    <a:cubicBezTo>
                      <a:pt x="816" y="1660"/>
                      <a:pt x="792" y="1665"/>
                      <a:pt x="791" y="1675"/>
                    </a:cubicBezTo>
                    <a:cubicBezTo>
                      <a:pt x="790" y="1685"/>
                      <a:pt x="790" y="1696"/>
                      <a:pt x="790" y="1696"/>
                    </a:cubicBezTo>
                    <a:cubicBezTo>
                      <a:pt x="790" y="1696"/>
                      <a:pt x="777" y="1705"/>
                      <a:pt x="772" y="1705"/>
                    </a:cubicBezTo>
                    <a:cubicBezTo>
                      <a:pt x="767" y="1705"/>
                      <a:pt x="752" y="1694"/>
                      <a:pt x="752" y="1694"/>
                    </a:cubicBezTo>
                    <a:cubicBezTo>
                      <a:pt x="748" y="1705"/>
                      <a:pt x="748" y="1705"/>
                      <a:pt x="748" y="1705"/>
                    </a:cubicBezTo>
                    <a:cubicBezTo>
                      <a:pt x="748" y="1705"/>
                      <a:pt x="760" y="1718"/>
                      <a:pt x="763" y="1718"/>
                    </a:cubicBezTo>
                    <a:cubicBezTo>
                      <a:pt x="766" y="1718"/>
                      <a:pt x="775" y="1737"/>
                      <a:pt x="775" y="1737"/>
                    </a:cubicBezTo>
                    <a:cubicBezTo>
                      <a:pt x="800" y="1735"/>
                      <a:pt x="800" y="1735"/>
                      <a:pt x="800" y="1735"/>
                    </a:cubicBezTo>
                    <a:cubicBezTo>
                      <a:pt x="800" y="1735"/>
                      <a:pt x="818" y="1754"/>
                      <a:pt x="824" y="1754"/>
                    </a:cubicBezTo>
                    <a:cubicBezTo>
                      <a:pt x="830" y="1754"/>
                      <a:pt x="842" y="1755"/>
                      <a:pt x="842" y="1755"/>
                    </a:cubicBezTo>
                    <a:cubicBezTo>
                      <a:pt x="842" y="1755"/>
                      <a:pt x="873" y="1792"/>
                      <a:pt x="881" y="1795"/>
                    </a:cubicBezTo>
                    <a:cubicBezTo>
                      <a:pt x="889" y="1798"/>
                      <a:pt x="905" y="1805"/>
                      <a:pt x="905" y="1805"/>
                    </a:cubicBezTo>
                    <a:cubicBezTo>
                      <a:pt x="905" y="1805"/>
                      <a:pt x="904" y="1805"/>
                      <a:pt x="901" y="1804"/>
                    </a:cubicBezTo>
                    <a:cubicBezTo>
                      <a:pt x="914" y="1793"/>
                      <a:pt x="914" y="1793"/>
                      <a:pt x="914" y="1793"/>
                    </a:cubicBezTo>
                    <a:cubicBezTo>
                      <a:pt x="914" y="1793"/>
                      <a:pt x="939" y="1796"/>
                      <a:pt x="955" y="1803"/>
                    </a:cubicBezTo>
                    <a:cubicBezTo>
                      <a:pt x="971" y="1810"/>
                      <a:pt x="983" y="1812"/>
                      <a:pt x="996" y="1811"/>
                    </a:cubicBezTo>
                    <a:cubicBezTo>
                      <a:pt x="1009" y="1810"/>
                      <a:pt x="1029" y="1815"/>
                      <a:pt x="1029" y="1815"/>
                    </a:cubicBezTo>
                    <a:cubicBezTo>
                      <a:pt x="1061" y="1835"/>
                      <a:pt x="1061" y="1835"/>
                      <a:pt x="1061" y="1835"/>
                    </a:cubicBezTo>
                    <a:cubicBezTo>
                      <a:pt x="1061" y="1835"/>
                      <a:pt x="1061" y="1846"/>
                      <a:pt x="1080" y="1846"/>
                    </a:cubicBezTo>
                    <a:cubicBezTo>
                      <a:pt x="1099" y="1846"/>
                      <a:pt x="1091" y="1837"/>
                      <a:pt x="1109" y="1835"/>
                    </a:cubicBezTo>
                    <a:cubicBezTo>
                      <a:pt x="1127" y="1833"/>
                      <a:pt x="1137" y="1848"/>
                      <a:pt x="1137" y="1848"/>
                    </a:cubicBezTo>
                    <a:cubicBezTo>
                      <a:pt x="1157" y="1851"/>
                      <a:pt x="1157" y="1851"/>
                      <a:pt x="1157" y="1851"/>
                    </a:cubicBezTo>
                    <a:cubicBezTo>
                      <a:pt x="1157" y="1851"/>
                      <a:pt x="1152" y="1869"/>
                      <a:pt x="1152" y="1868"/>
                    </a:cubicBezTo>
                    <a:cubicBezTo>
                      <a:pt x="1169" y="1869"/>
                      <a:pt x="1180" y="1879"/>
                      <a:pt x="1187" y="1886"/>
                    </a:cubicBezTo>
                    <a:cubicBezTo>
                      <a:pt x="1187" y="1886"/>
                      <a:pt x="1187" y="1886"/>
                      <a:pt x="1187" y="1886"/>
                    </a:cubicBezTo>
                    <a:cubicBezTo>
                      <a:pt x="1194" y="1885"/>
                      <a:pt x="1205" y="1886"/>
                      <a:pt x="1214" y="1892"/>
                    </a:cubicBezTo>
                    <a:cubicBezTo>
                      <a:pt x="1227" y="1901"/>
                      <a:pt x="1236" y="1923"/>
                      <a:pt x="1252" y="1921"/>
                    </a:cubicBezTo>
                    <a:cubicBezTo>
                      <a:pt x="1268" y="1919"/>
                      <a:pt x="1262" y="1907"/>
                      <a:pt x="1262" y="1907"/>
                    </a:cubicBezTo>
                    <a:cubicBezTo>
                      <a:pt x="1262" y="1907"/>
                      <a:pt x="1278" y="1910"/>
                      <a:pt x="1279" y="1903"/>
                    </a:cubicBezTo>
                    <a:cubicBezTo>
                      <a:pt x="1280" y="1896"/>
                      <a:pt x="1281" y="1885"/>
                      <a:pt x="1281" y="1885"/>
                    </a:cubicBezTo>
                    <a:cubicBezTo>
                      <a:pt x="1274" y="1882"/>
                      <a:pt x="1274" y="1882"/>
                      <a:pt x="1274" y="1882"/>
                    </a:cubicBezTo>
                    <a:cubicBezTo>
                      <a:pt x="1274" y="1882"/>
                      <a:pt x="1269" y="1868"/>
                      <a:pt x="1264" y="1860"/>
                    </a:cubicBezTo>
                    <a:cubicBezTo>
                      <a:pt x="1259" y="1852"/>
                      <a:pt x="1240" y="1848"/>
                      <a:pt x="1240" y="1848"/>
                    </a:cubicBezTo>
                    <a:cubicBezTo>
                      <a:pt x="1240" y="1833"/>
                      <a:pt x="1240" y="1833"/>
                      <a:pt x="1240" y="1833"/>
                    </a:cubicBezTo>
                    <a:cubicBezTo>
                      <a:pt x="1240" y="1833"/>
                      <a:pt x="1232" y="1829"/>
                      <a:pt x="1223" y="1818"/>
                    </a:cubicBezTo>
                    <a:cubicBezTo>
                      <a:pt x="1214" y="1807"/>
                      <a:pt x="1226" y="1793"/>
                      <a:pt x="1221" y="1780"/>
                    </a:cubicBezTo>
                    <a:cubicBezTo>
                      <a:pt x="1216" y="1767"/>
                      <a:pt x="1195" y="1753"/>
                      <a:pt x="1195" y="1753"/>
                    </a:cubicBezTo>
                    <a:cubicBezTo>
                      <a:pt x="1195" y="1753"/>
                      <a:pt x="1186" y="1752"/>
                      <a:pt x="1177" y="1747"/>
                    </a:cubicBezTo>
                    <a:cubicBezTo>
                      <a:pt x="1168" y="1742"/>
                      <a:pt x="1190" y="1721"/>
                      <a:pt x="1190" y="1721"/>
                    </a:cubicBezTo>
                    <a:cubicBezTo>
                      <a:pt x="1190" y="1721"/>
                      <a:pt x="1205" y="1708"/>
                      <a:pt x="1208" y="1701"/>
                    </a:cubicBezTo>
                    <a:cubicBezTo>
                      <a:pt x="1211" y="1694"/>
                      <a:pt x="1197" y="1679"/>
                      <a:pt x="1197" y="1679"/>
                    </a:cubicBezTo>
                    <a:cubicBezTo>
                      <a:pt x="1197" y="1679"/>
                      <a:pt x="1211" y="1685"/>
                      <a:pt x="1214" y="1685"/>
                    </a:cubicBezTo>
                    <a:cubicBezTo>
                      <a:pt x="1217" y="1685"/>
                      <a:pt x="1229" y="1684"/>
                      <a:pt x="1232" y="1678"/>
                    </a:cubicBezTo>
                    <a:cubicBezTo>
                      <a:pt x="1235" y="1672"/>
                      <a:pt x="1238" y="1678"/>
                      <a:pt x="1250" y="1676"/>
                    </a:cubicBezTo>
                    <a:cubicBezTo>
                      <a:pt x="1262" y="1674"/>
                      <a:pt x="1245" y="1661"/>
                      <a:pt x="1245" y="1661"/>
                    </a:cubicBezTo>
                    <a:cubicBezTo>
                      <a:pt x="1245" y="1661"/>
                      <a:pt x="1261" y="1662"/>
                      <a:pt x="1264" y="1662"/>
                    </a:cubicBezTo>
                    <a:cubicBezTo>
                      <a:pt x="1266" y="1662"/>
                      <a:pt x="1265" y="1652"/>
                      <a:pt x="1264" y="1649"/>
                    </a:cubicBezTo>
                    <a:cubicBezTo>
                      <a:pt x="1257" y="1647"/>
                      <a:pt x="1231" y="1638"/>
                      <a:pt x="1231" y="1631"/>
                    </a:cubicBezTo>
                    <a:cubicBezTo>
                      <a:pt x="1231" y="1623"/>
                      <a:pt x="1254" y="1632"/>
                      <a:pt x="1254" y="1624"/>
                    </a:cubicBezTo>
                    <a:cubicBezTo>
                      <a:pt x="1254" y="1616"/>
                      <a:pt x="1215" y="1576"/>
                      <a:pt x="1210" y="1574"/>
                    </a:cubicBezTo>
                    <a:cubicBezTo>
                      <a:pt x="1205" y="1571"/>
                      <a:pt x="1181" y="1580"/>
                      <a:pt x="1169" y="1575"/>
                    </a:cubicBezTo>
                    <a:cubicBezTo>
                      <a:pt x="1157" y="1570"/>
                      <a:pt x="1171" y="1555"/>
                      <a:pt x="1159" y="1550"/>
                    </a:cubicBezTo>
                    <a:cubicBezTo>
                      <a:pt x="1147" y="1544"/>
                      <a:pt x="1137" y="1554"/>
                      <a:pt x="1137" y="1538"/>
                    </a:cubicBezTo>
                    <a:cubicBezTo>
                      <a:pt x="1137" y="1522"/>
                      <a:pt x="1145" y="1510"/>
                      <a:pt x="1145" y="1502"/>
                    </a:cubicBezTo>
                    <a:cubicBezTo>
                      <a:pt x="1145" y="1494"/>
                      <a:pt x="1139" y="1488"/>
                      <a:pt x="1139" y="1488"/>
                    </a:cubicBezTo>
                    <a:cubicBezTo>
                      <a:pt x="1137" y="1464"/>
                      <a:pt x="1137" y="1464"/>
                      <a:pt x="1137" y="1464"/>
                    </a:cubicBezTo>
                    <a:cubicBezTo>
                      <a:pt x="1137" y="1464"/>
                      <a:pt x="1150" y="1467"/>
                      <a:pt x="1150" y="1459"/>
                    </a:cubicBezTo>
                    <a:cubicBezTo>
                      <a:pt x="1150" y="1451"/>
                      <a:pt x="1142" y="1432"/>
                      <a:pt x="1154" y="1431"/>
                    </a:cubicBezTo>
                    <a:cubicBezTo>
                      <a:pt x="1166" y="1430"/>
                      <a:pt x="1194" y="1472"/>
                      <a:pt x="1209" y="1458"/>
                    </a:cubicBezTo>
                    <a:cubicBezTo>
                      <a:pt x="1223" y="1443"/>
                      <a:pt x="1205" y="1428"/>
                      <a:pt x="1205" y="1428"/>
                    </a:cubicBezTo>
                    <a:cubicBezTo>
                      <a:pt x="1223" y="1419"/>
                      <a:pt x="1223" y="1419"/>
                      <a:pt x="1223" y="1419"/>
                    </a:cubicBezTo>
                    <a:cubicBezTo>
                      <a:pt x="1223" y="1404"/>
                      <a:pt x="1223" y="1404"/>
                      <a:pt x="1223" y="1404"/>
                    </a:cubicBezTo>
                    <a:cubicBezTo>
                      <a:pt x="1223" y="1404"/>
                      <a:pt x="1251" y="1399"/>
                      <a:pt x="1259" y="1388"/>
                    </a:cubicBezTo>
                    <a:cubicBezTo>
                      <a:pt x="1267" y="1378"/>
                      <a:pt x="1245" y="1370"/>
                      <a:pt x="1267" y="1368"/>
                    </a:cubicBezTo>
                    <a:cubicBezTo>
                      <a:pt x="1290" y="1367"/>
                      <a:pt x="1282" y="1380"/>
                      <a:pt x="1298" y="1380"/>
                    </a:cubicBezTo>
                    <a:cubicBezTo>
                      <a:pt x="1314" y="1380"/>
                      <a:pt x="1327" y="1367"/>
                      <a:pt x="1334" y="1367"/>
                    </a:cubicBezTo>
                    <a:cubicBezTo>
                      <a:pt x="1341" y="1367"/>
                      <a:pt x="1342" y="1380"/>
                      <a:pt x="1351" y="1382"/>
                    </a:cubicBezTo>
                    <a:cubicBezTo>
                      <a:pt x="1361" y="1383"/>
                      <a:pt x="1385" y="1378"/>
                      <a:pt x="1389" y="1382"/>
                    </a:cubicBezTo>
                    <a:cubicBezTo>
                      <a:pt x="1393" y="1386"/>
                      <a:pt x="1395" y="1398"/>
                      <a:pt x="1395" y="1398"/>
                    </a:cubicBezTo>
                    <a:cubicBezTo>
                      <a:pt x="1419" y="1396"/>
                      <a:pt x="1419" y="1396"/>
                      <a:pt x="1419" y="1396"/>
                    </a:cubicBezTo>
                    <a:cubicBezTo>
                      <a:pt x="1426" y="1416"/>
                      <a:pt x="1426" y="1416"/>
                      <a:pt x="1426" y="1416"/>
                    </a:cubicBezTo>
                    <a:cubicBezTo>
                      <a:pt x="1426" y="1416"/>
                      <a:pt x="1434" y="1436"/>
                      <a:pt x="1442" y="1430"/>
                    </a:cubicBezTo>
                    <a:cubicBezTo>
                      <a:pt x="1450" y="1423"/>
                      <a:pt x="1427" y="1406"/>
                      <a:pt x="1438" y="1403"/>
                    </a:cubicBezTo>
                    <a:cubicBezTo>
                      <a:pt x="1449" y="1400"/>
                      <a:pt x="1490" y="1431"/>
                      <a:pt x="1493" y="1427"/>
                    </a:cubicBezTo>
                    <a:cubicBezTo>
                      <a:pt x="1495" y="1423"/>
                      <a:pt x="1513" y="1403"/>
                      <a:pt x="1522" y="1402"/>
                    </a:cubicBezTo>
                    <a:cubicBezTo>
                      <a:pt x="1531" y="1400"/>
                      <a:pt x="1542" y="1416"/>
                      <a:pt x="1558" y="1412"/>
                    </a:cubicBezTo>
                    <a:cubicBezTo>
                      <a:pt x="1574" y="1408"/>
                      <a:pt x="1585" y="1399"/>
                      <a:pt x="1593" y="1400"/>
                    </a:cubicBezTo>
                    <a:cubicBezTo>
                      <a:pt x="1601" y="1402"/>
                      <a:pt x="1613" y="1423"/>
                      <a:pt x="1623" y="1424"/>
                    </a:cubicBezTo>
                    <a:cubicBezTo>
                      <a:pt x="1634" y="1426"/>
                      <a:pt x="1657" y="1430"/>
                      <a:pt x="1657" y="1430"/>
                    </a:cubicBezTo>
                    <a:cubicBezTo>
                      <a:pt x="1663" y="1414"/>
                      <a:pt x="1663" y="1414"/>
                      <a:pt x="1663" y="1414"/>
                    </a:cubicBezTo>
                    <a:cubicBezTo>
                      <a:pt x="1663" y="1414"/>
                      <a:pt x="1723" y="1444"/>
                      <a:pt x="1719" y="1406"/>
                    </a:cubicBezTo>
                    <a:cubicBezTo>
                      <a:pt x="1715" y="1367"/>
                      <a:pt x="1665" y="1370"/>
                      <a:pt x="1665" y="1370"/>
                    </a:cubicBezTo>
                    <a:cubicBezTo>
                      <a:pt x="1642" y="1350"/>
                      <a:pt x="1642" y="1350"/>
                      <a:pt x="1642" y="1350"/>
                    </a:cubicBezTo>
                    <a:cubicBezTo>
                      <a:pt x="1642" y="1350"/>
                      <a:pt x="1675" y="1344"/>
                      <a:pt x="1677" y="1338"/>
                    </a:cubicBezTo>
                    <a:cubicBezTo>
                      <a:pt x="1678" y="1331"/>
                      <a:pt x="1665" y="1314"/>
                      <a:pt x="1665" y="1314"/>
                    </a:cubicBezTo>
                    <a:cubicBezTo>
                      <a:pt x="1671" y="1303"/>
                      <a:pt x="1671" y="1303"/>
                      <a:pt x="1671" y="1303"/>
                    </a:cubicBezTo>
                    <a:cubicBezTo>
                      <a:pt x="1671" y="1303"/>
                      <a:pt x="1709" y="1310"/>
                      <a:pt x="1709" y="1303"/>
                    </a:cubicBezTo>
                    <a:cubicBezTo>
                      <a:pt x="1709" y="1296"/>
                      <a:pt x="1666" y="1288"/>
                      <a:pt x="1666" y="1288"/>
                    </a:cubicBezTo>
                    <a:cubicBezTo>
                      <a:pt x="1677" y="1276"/>
                      <a:pt x="1677" y="1276"/>
                      <a:pt x="1677" y="1276"/>
                    </a:cubicBezTo>
                    <a:cubicBezTo>
                      <a:pt x="1658" y="1275"/>
                      <a:pt x="1658" y="1275"/>
                      <a:pt x="1658" y="1275"/>
                    </a:cubicBezTo>
                    <a:cubicBezTo>
                      <a:pt x="1658" y="1275"/>
                      <a:pt x="1642" y="1256"/>
                      <a:pt x="1687" y="1250"/>
                    </a:cubicBezTo>
                    <a:cubicBezTo>
                      <a:pt x="1733" y="1243"/>
                      <a:pt x="1765" y="1244"/>
                      <a:pt x="1765" y="1244"/>
                    </a:cubicBezTo>
                    <a:cubicBezTo>
                      <a:pt x="1769" y="1232"/>
                      <a:pt x="1769" y="1232"/>
                      <a:pt x="1769" y="1232"/>
                    </a:cubicBezTo>
                    <a:cubicBezTo>
                      <a:pt x="1811" y="1232"/>
                      <a:pt x="1811" y="1232"/>
                      <a:pt x="1811" y="1232"/>
                    </a:cubicBezTo>
                    <a:cubicBezTo>
                      <a:pt x="1811" y="1232"/>
                      <a:pt x="1811" y="1216"/>
                      <a:pt x="1819" y="1216"/>
                    </a:cubicBezTo>
                    <a:cubicBezTo>
                      <a:pt x="1827" y="1216"/>
                      <a:pt x="1855" y="1220"/>
                      <a:pt x="1877" y="1215"/>
                    </a:cubicBezTo>
                    <a:cubicBezTo>
                      <a:pt x="1898" y="1210"/>
                      <a:pt x="1918" y="1203"/>
                      <a:pt x="1918" y="1203"/>
                    </a:cubicBezTo>
                    <a:cubicBezTo>
                      <a:pt x="1918" y="1203"/>
                      <a:pt x="1915" y="1183"/>
                      <a:pt x="1949" y="1182"/>
                    </a:cubicBezTo>
                    <a:cubicBezTo>
                      <a:pt x="1982" y="1180"/>
                      <a:pt x="1995" y="1191"/>
                      <a:pt x="2001" y="1191"/>
                    </a:cubicBezTo>
                    <a:cubicBezTo>
                      <a:pt x="2006" y="1191"/>
                      <a:pt x="2013" y="1182"/>
                      <a:pt x="2021" y="1187"/>
                    </a:cubicBezTo>
                    <a:cubicBezTo>
                      <a:pt x="2029" y="1192"/>
                      <a:pt x="2034" y="1210"/>
                      <a:pt x="2034" y="1210"/>
                    </a:cubicBezTo>
                    <a:cubicBezTo>
                      <a:pt x="2034" y="1210"/>
                      <a:pt x="2046" y="1210"/>
                      <a:pt x="2046" y="1216"/>
                    </a:cubicBezTo>
                    <a:cubicBezTo>
                      <a:pt x="2046" y="1223"/>
                      <a:pt x="2045" y="1244"/>
                      <a:pt x="2050" y="1244"/>
                    </a:cubicBezTo>
                    <a:cubicBezTo>
                      <a:pt x="2055" y="1244"/>
                      <a:pt x="2083" y="1240"/>
                      <a:pt x="2083" y="1240"/>
                    </a:cubicBezTo>
                    <a:cubicBezTo>
                      <a:pt x="2090" y="1230"/>
                      <a:pt x="2090" y="1230"/>
                      <a:pt x="2090" y="1230"/>
                    </a:cubicBezTo>
                    <a:cubicBezTo>
                      <a:pt x="2109" y="1251"/>
                      <a:pt x="2109" y="1251"/>
                      <a:pt x="2109" y="1251"/>
                    </a:cubicBezTo>
                    <a:cubicBezTo>
                      <a:pt x="2122" y="1243"/>
                      <a:pt x="2122" y="1243"/>
                      <a:pt x="2122" y="1243"/>
                    </a:cubicBezTo>
                    <a:cubicBezTo>
                      <a:pt x="2139" y="1254"/>
                      <a:pt x="2139" y="1254"/>
                      <a:pt x="2139" y="1254"/>
                    </a:cubicBezTo>
                    <a:cubicBezTo>
                      <a:pt x="2139" y="1254"/>
                      <a:pt x="2145" y="1242"/>
                      <a:pt x="2154" y="1251"/>
                    </a:cubicBezTo>
                    <a:cubicBezTo>
                      <a:pt x="2163" y="1260"/>
                      <a:pt x="2142" y="1276"/>
                      <a:pt x="2153" y="1278"/>
                    </a:cubicBezTo>
                    <a:cubicBezTo>
                      <a:pt x="2163" y="1279"/>
                      <a:pt x="2165" y="1266"/>
                      <a:pt x="2171" y="1268"/>
                    </a:cubicBezTo>
                    <a:cubicBezTo>
                      <a:pt x="2178" y="1271"/>
                      <a:pt x="2193" y="1287"/>
                      <a:pt x="2201" y="1280"/>
                    </a:cubicBezTo>
                    <a:cubicBezTo>
                      <a:pt x="2209" y="1274"/>
                      <a:pt x="2201" y="1266"/>
                      <a:pt x="2207" y="1262"/>
                    </a:cubicBezTo>
                    <a:cubicBezTo>
                      <a:pt x="2214" y="1258"/>
                      <a:pt x="2222" y="1256"/>
                      <a:pt x="2222" y="1256"/>
                    </a:cubicBezTo>
                    <a:cubicBezTo>
                      <a:pt x="2231" y="1246"/>
                      <a:pt x="2231" y="1246"/>
                      <a:pt x="2231" y="1246"/>
                    </a:cubicBezTo>
                    <a:cubicBezTo>
                      <a:pt x="2255" y="1238"/>
                      <a:pt x="2255" y="1238"/>
                      <a:pt x="2255" y="1238"/>
                    </a:cubicBezTo>
                    <a:cubicBezTo>
                      <a:pt x="2255" y="1238"/>
                      <a:pt x="2267" y="1216"/>
                      <a:pt x="2275" y="1227"/>
                    </a:cubicBezTo>
                    <a:cubicBezTo>
                      <a:pt x="2283" y="1238"/>
                      <a:pt x="2263" y="1250"/>
                      <a:pt x="2263" y="1250"/>
                    </a:cubicBezTo>
                    <a:cubicBezTo>
                      <a:pt x="2263" y="1250"/>
                      <a:pt x="2331" y="1282"/>
                      <a:pt x="2337" y="1284"/>
                    </a:cubicBezTo>
                    <a:cubicBezTo>
                      <a:pt x="2342" y="1287"/>
                      <a:pt x="2414" y="1354"/>
                      <a:pt x="2429" y="1367"/>
                    </a:cubicBezTo>
                    <a:cubicBezTo>
                      <a:pt x="2443" y="1380"/>
                      <a:pt x="2467" y="1419"/>
                      <a:pt x="2485" y="1416"/>
                    </a:cubicBezTo>
                    <a:cubicBezTo>
                      <a:pt x="2502" y="1414"/>
                      <a:pt x="2498" y="1384"/>
                      <a:pt x="2509" y="1387"/>
                    </a:cubicBezTo>
                    <a:cubicBezTo>
                      <a:pt x="2519" y="1390"/>
                      <a:pt x="2515" y="1406"/>
                      <a:pt x="2519" y="1407"/>
                    </a:cubicBezTo>
                    <a:cubicBezTo>
                      <a:pt x="2523" y="1408"/>
                      <a:pt x="2541" y="1410"/>
                      <a:pt x="2541" y="1410"/>
                    </a:cubicBezTo>
                    <a:cubicBezTo>
                      <a:pt x="2541" y="1410"/>
                      <a:pt x="2555" y="1426"/>
                      <a:pt x="2567" y="1424"/>
                    </a:cubicBezTo>
                    <a:cubicBezTo>
                      <a:pt x="2579" y="1423"/>
                      <a:pt x="2595" y="1402"/>
                      <a:pt x="2618" y="1406"/>
                    </a:cubicBezTo>
                    <a:cubicBezTo>
                      <a:pt x="2641" y="1410"/>
                      <a:pt x="2662" y="1439"/>
                      <a:pt x="2662" y="1439"/>
                    </a:cubicBezTo>
                    <a:cubicBezTo>
                      <a:pt x="2662" y="1439"/>
                      <a:pt x="2697" y="1444"/>
                      <a:pt x="2698" y="1448"/>
                    </a:cubicBezTo>
                    <a:cubicBezTo>
                      <a:pt x="2699" y="1452"/>
                      <a:pt x="2715" y="1480"/>
                      <a:pt x="2715" y="1480"/>
                    </a:cubicBezTo>
                    <a:cubicBezTo>
                      <a:pt x="2762" y="1484"/>
                      <a:pt x="2762" y="1484"/>
                      <a:pt x="2762" y="1484"/>
                    </a:cubicBezTo>
                    <a:cubicBezTo>
                      <a:pt x="2773" y="1462"/>
                      <a:pt x="2773" y="1462"/>
                      <a:pt x="2773" y="1462"/>
                    </a:cubicBezTo>
                    <a:cubicBezTo>
                      <a:pt x="2786" y="1478"/>
                      <a:pt x="2786" y="1478"/>
                      <a:pt x="2786" y="1478"/>
                    </a:cubicBezTo>
                    <a:cubicBezTo>
                      <a:pt x="2810" y="1504"/>
                      <a:pt x="2810" y="1504"/>
                      <a:pt x="2810" y="1504"/>
                    </a:cubicBezTo>
                    <a:cubicBezTo>
                      <a:pt x="2815" y="1505"/>
                      <a:pt x="2819" y="1506"/>
                      <a:pt x="2819" y="1506"/>
                    </a:cubicBezTo>
                    <a:cubicBezTo>
                      <a:pt x="2819" y="1506"/>
                      <a:pt x="2832" y="1499"/>
                      <a:pt x="2840" y="1503"/>
                    </a:cubicBezTo>
                    <a:cubicBezTo>
                      <a:pt x="2847" y="1496"/>
                      <a:pt x="2847" y="1496"/>
                      <a:pt x="2847" y="1496"/>
                    </a:cubicBezTo>
                    <a:cubicBezTo>
                      <a:pt x="2846" y="1484"/>
                      <a:pt x="2846" y="1484"/>
                      <a:pt x="2846" y="1484"/>
                    </a:cubicBezTo>
                    <a:cubicBezTo>
                      <a:pt x="2887" y="1484"/>
                      <a:pt x="2887" y="1484"/>
                      <a:pt x="2887" y="1484"/>
                    </a:cubicBezTo>
                    <a:cubicBezTo>
                      <a:pt x="2885" y="1475"/>
                      <a:pt x="2885" y="1475"/>
                      <a:pt x="2885" y="1475"/>
                    </a:cubicBezTo>
                    <a:cubicBezTo>
                      <a:pt x="2901" y="1475"/>
                      <a:pt x="2901" y="1475"/>
                      <a:pt x="2901" y="1475"/>
                    </a:cubicBezTo>
                    <a:cubicBezTo>
                      <a:pt x="2901" y="1475"/>
                      <a:pt x="2892" y="1473"/>
                      <a:pt x="2901" y="1463"/>
                    </a:cubicBezTo>
                    <a:cubicBezTo>
                      <a:pt x="2910" y="1453"/>
                      <a:pt x="2921" y="1445"/>
                      <a:pt x="2921" y="1445"/>
                    </a:cubicBezTo>
                    <a:cubicBezTo>
                      <a:pt x="2930" y="1446"/>
                      <a:pt x="2930" y="1446"/>
                      <a:pt x="2930" y="1446"/>
                    </a:cubicBezTo>
                    <a:cubicBezTo>
                      <a:pt x="2941" y="1433"/>
                      <a:pt x="2941" y="1433"/>
                      <a:pt x="2941" y="1433"/>
                    </a:cubicBezTo>
                    <a:cubicBezTo>
                      <a:pt x="2957" y="1433"/>
                      <a:pt x="2957" y="1433"/>
                      <a:pt x="2957" y="1433"/>
                    </a:cubicBezTo>
                    <a:cubicBezTo>
                      <a:pt x="2957" y="1433"/>
                      <a:pt x="2958" y="1416"/>
                      <a:pt x="2965" y="1416"/>
                    </a:cubicBezTo>
                    <a:cubicBezTo>
                      <a:pt x="2972" y="1416"/>
                      <a:pt x="2981" y="1422"/>
                      <a:pt x="2981" y="1422"/>
                    </a:cubicBezTo>
                    <a:cubicBezTo>
                      <a:pt x="2993" y="1415"/>
                      <a:pt x="2993" y="1415"/>
                      <a:pt x="2993" y="1415"/>
                    </a:cubicBezTo>
                    <a:cubicBezTo>
                      <a:pt x="2993" y="1415"/>
                      <a:pt x="2993" y="1420"/>
                      <a:pt x="2996" y="1420"/>
                    </a:cubicBezTo>
                    <a:cubicBezTo>
                      <a:pt x="2999" y="1420"/>
                      <a:pt x="3015" y="1420"/>
                      <a:pt x="3015" y="1420"/>
                    </a:cubicBezTo>
                    <a:cubicBezTo>
                      <a:pt x="3020" y="1431"/>
                      <a:pt x="3020" y="1431"/>
                      <a:pt x="3020" y="1431"/>
                    </a:cubicBezTo>
                    <a:cubicBezTo>
                      <a:pt x="3020" y="1431"/>
                      <a:pt x="3064" y="1427"/>
                      <a:pt x="3071" y="1427"/>
                    </a:cubicBezTo>
                    <a:cubicBezTo>
                      <a:pt x="3078" y="1427"/>
                      <a:pt x="3076" y="1440"/>
                      <a:pt x="3085" y="1447"/>
                    </a:cubicBezTo>
                    <a:cubicBezTo>
                      <a:pt x="3094" y="1454"/>
                      <a:pt x="3116" y="1452"/>
                      <a:pt x="3116" y="1452"/>
                    </a:cubicBezTo>
                    <a:cubicBezTo>
                      <a:pt x="3118" y="1461"/>
                      <a:pt x="3118" y="1461"/>
                      <a:pt x="3118" y="1461"/>
                    </a:cubicBezTo>
                    <a:cubicBezTo>
                      <a:pt x="3137" y="1458"/>
                      <a:pt x="3137" y="1458"/>
                      <a:pt x="3137" y="1458"/>
                    </a:cubicBezTo>
                    <a:cubicBezTo>
                      <a:pt x="3139" y="1463"/>
                      <a:pt x="3139" y="1463"/>
                      <a:pt x="3139" y="1463"/>
                    </a:cubicBezTo>
                    <a:cubicBezTo>
                      <a:pt x="3139" y="1463"/>
                      <a:pt x="3141" y="1457"/>
                      <a:pt x="3152" y="1456"/>
                    </a:cubicBezTo>
                    <a:cubicBezTo>
                      <a:pt x="3163" y="1455"/>
                      <a:pt x="3172" y="1456"/>
                      <a:pt x="3172" y="1456"/>
                    </a:cubicBezTo>
                    <a:cubicBezTo>
                      <a:pt x="3173" y="1464"/>
                      <a:pt x="3173" y="1464"/>
                      <a:pt x="3173" y="1464"/>
                    </a:cubicBezTo>
                    <a:cubicBezTo>
                      <a:pt x="3203" y="1462"/>
                      <a:pt x="3203" y="1462"/>
                      <a:pt x="3203" y="1462"/>
                    </a:cubicBezTo>
                    <a:cubicBezTo>
                      <a:pt x="3203" y="1462"/>
                      <a:pt x="3197" y="1478"/>
                      <a:pt x="3214" y="1470"/>
                    </a:cubicBezTo>
                    <a:cubicBezTo>
                      <a:pt x="3231" y="1462"/>
                      <a:pt x="3229" y="1455"/>
                      <a:pt x="3229" y="1455"/>
                    </a:cubicBezTo>
                    <a:cubicBezTo>
                      <a:pt x="3229" y="1455"/>
                      <a:pt x="3241" y="1465"/>
                      <a:pt x="3241" y="1447"/>
                    </a:cubicBezTo>
                    <a:cubicBezTo>
                      <a:pt x="3241" y="1429"/>
                      <a:pt x="3226" y="1429"/>
                      <a:pt x="3226" y="1429"/>
                    </a:cubicBezTo>
                    <a:cubicBezTo>
                      <a:pt x="3210" y="1405"/>
                      <a:pt x="3210" y="1405"/>
                      <a:pt x="3210" y="1405"/>
                    </a:cubicBezTo>
                    <a:cubicBezTo>
                      <a:pt x="3206" y="1391"/>
                      <a:pt x="3206" y="1391"/>
                      <a:pt x="3206" y="1391"/>
                    </a:cubicBezTo>
                    <a:cubicBezTo>
                      <a:pt x="3206" y="1391"/>
                      <a:pt x="3200" y="1388"/>
                      <a:pt x="3200" y="1382"/>
                    </a:cubicBezTo>
                    <a:cubicBezTo>
                      <a:pt x="3200" y="1376"/>
                      <a:pt x="3211" y="1378"/>
                      <a:pt x="3211" y="1378"/>
                    </a:cubicBezTo>
                    <a:cubicBezTo>
                      <a:pt x="3209" y="1367"/>
                      <a:pt x="3209" y="1367"/>
                      <a:pt x="3209" y="1367"/>
                    </a:cubicBezTo>
                    <a:cubicBezTo>
                      <a:pt x="3209" y="1367"/>
                      <a:pt x="3213" y="1369"/>
                      <a:pt x="3218" y="1363"/>
                    </a:cubicBezTo>
                    <a:cubicBezTo>
                      <a:pt x="3223" y="1357"/>
                      <a:pt x="3222" y="1345"/>
                      <a:pt x="3222" y="1345"/>
                    </a:cubicBezTo>
                    <a:cubicBezTo>
                      <a:pt x="3231" y="1347"/>
                      <a:pt x="3231" y="1347"/>
                      <a:pt x="3231" y="1347"/>
                    </a:cubicBezTo>
                    <a:cubicBezTo>
                      <a:pt x="3231" y="1347"/>
                      <a:pt x="3254" y="1364"/>
                      <a:pt x="3272" y="1366"/>
                    </a:cubicBezTo>
                    <a:cubicBezTo>
                      <a:pt x="3290" y="1368"/>
                      <a:pt x="3310" y="1367"/>
                      <a:pt x="3310" y="1367"/>
                    </a:cubicBezTo>
                    <a:cubicBezTo>
                      <a:pt x="3310" y="1367"/>
                      <a:pt x="3329" y="1381"/>
                      <a:pt x="3339" y="1383"/>
                    </a:cubicBezTo>
                    <a:cubicBezTo>
                      <a:pt x="3349" y="1385"/>
                      <a:pt x="3361" y="1372"/>
                      <a:pt x="3370" y="1383"/>
                    </a:cubicBezTo>
                    <a:cubicBezTo>
                      <a:pt x="3379" y="1394"/>
                      <a:pt x="3401" y="1428"/>
                      <a:pt x="3401" y="1428"/>
                    </a:cubicBezTo>
                    <a:cubicBezTo>
                      <a:pt x="3416" y="1425"/>
                      <a:pt x="3416" y="1425"/>
                      <a:pt x="3416" y="1425"/>
                    </a:cubicBezTo>
                    <a:cubicBezTo>
                      <a:pt x="3416" y="1425"/>
                      <a:pt x="3418" y="1441"/>
                      <a:pt x="3428" y="1441"/>
                    </a:cubicBezTo>
                    <a:cubicBezTo>
                      <a:pt x="3438" y="1441"/>
                      <a:pt x="3445" y="1440"/>
                      <a:pt x="3445" y="1440"/>
                    </a:cubicBezTo>
                    <a:cubicBezTo>
                      <a:pt x="3445" y="1440"/>
                      <a:pt x="3462" y="1450"/>
                      <a:pt x="3475" y="1449"/>
                    </a:cubicBezTo>
                    <a:cubicBezTo>
                      <a:pt x="3488" y="1448"/>
                      <a:pt x="3506" y="1430"/>
                      <a:pt x="3535" y="1432"/>
                    </a:cubicBezTo>
                    <a:cubicBezTo>
                      <a:pt x="3564" y="1434"/>
                      <a:pt x="3566" y="1442"/>
                      <a:pt x="3566" y="1442"/>
                    </a:cubicBezTo>
                    <a:cubicBezTo>
                      <a:pt x="3593" y="1439"/>
                      <a:pt x="3593" y="1439"/>
                      <a:pt x="3593" y="1439"/>
                    </a:cubicBezTo>
                    <a:cubicBezTo>
                      <a:pt x="3593" y="1439"/>
                      <a:pt x="3604" y="1458"/>
                      <a:pt x="3616" y="1458"/>
                    </a:cubicBezTo>
                    <a:cubicBezTo>
                      <a:pt x="3628" y="1458"/>
                      <a:pt x="3647" y="1458"/>
                      <a:pt x="3650" y="1459"/>
                    </a:cubicBezTo>
                    <a:cubicBezTo>
                      <a:pt x="3653" y="1460"/>
                      <a:pt x="3661" y="1479"/>
                      <a:pt x="3664" y="1478"/>
                    </a:cubicBezTo>
                    <a:cubicBezTo>
                      <a:pt x="3667" y="1477"/>
                      <a:pt x="3678" y="1480"/>
                      <a:pt x="3678" y="1480"/>
                    </a:cubicBezTo>
                    <a:cubicBezTo>
                      <a:pt x="3678" y="1480"/>
                      <a:pt x="3673" y="1491"/>
                      <a:pt x="3693" y="1493"/>
                    </a:cubicBezTo>
                    <a:cubicBezTo>
                      <a:pt x="3713" y="1495"/>
                      <a:pt x="3723" y="1492"/>
                      <a:pt x="3723" y="1492"/>
                    </a:cubicBezTo>
                    <a:cubicBezTo>
                      <a:pt x="3723" y="1492"/>
                      <a:pt x="3730" y="1495"/>
                      <a:pt x="3733" y="1498"/>
                    </a:cubicBezTo>
                    <a:cubicBezTo>
                      <a:pt x="3736" y="1501"/>
                      <a:pt x="3760" y="1501"/>
                      <a:pt x="3760" y="1501"/>
                    </a:cubicBezTo>
                    <a:cubicBezTo>
                      <a:pt x="3760" y="1501"/>
                      <a:pt x="3772" y="1494"/>
                      <a:pt x="3776" y="1496"/>
                    </a:cubicBezTo>
                    <a:cubicBezTo>
                      <a:pt x="3780" y="1498"/>
                      <a:pt x="3788" y="1507"/>
                      <a:pt x="3793" y="1501"/>
                    </a:cubicBezTo>
                    <a:cubicBezTo>
                      <a:pt x="3798" y="1495"/>
                      <a:pt x="3796" y="1490"/>
                      <a:pt x="3805" y="1488"/>
                    </a:cubicBezTo>
                    <a:cubicBezTo>
                      <a:pt x="3814" y="1486"/>
                      <a:pt x="3831" y="1487"/>
                      <a:pt x="3831" y="1487"/>
                    </a:cubicBezTo>
                    <a:cubicBezTo>
                      <a:pt x="3841" y="1482"/>
                      <a:pt x="3841" y="1482"/>
                      <a:pt x="3841" y="1482"/>
                    </a:cubicBezTo>
                    <a:cubicBezTo>
                      <a:pt x="3841" y="1482"/>
                      <a:pt x="3853" y="1485"/>
                      <a:pt x="3863" y="1481"/>
                    </a:cubicBezTo>
                    <a:cubicBezTo>
                      <a:pt x="3873" y="1477"/>
                      <a:pt x="3870" y="1466"/>
                      <a:pt x="3870" y="1466"/>
                    </a:cubicBezTo>
                    <a:cubicBezTo>
                      <a:pt x="3893" y="1443"/>
                      <a:pt x="3893" y="1443"/>
                      <a:pt x="3893" y="1443"/>
                    </a:cubicBezTo>
                    <a:cubicBezTo>
                      <a:pt x="3893" y="1443"/>
                      <a:pt x="3920" y="1447"/>
                      <a:pt x="3929" y="1447"/>
                    </a:cubicBezTo>
                    <a:cubicBezTo>
                      <a:pt x="3938" y="1447"/>
                      <a:pt x="3948" y="1463"/>
                      <a:pt x="3962" y="1463"/>
                    </a:cubicBezTo>
                    <a:cubicBezTo>
                      <a:pt x="3976" y="1463"/>
                      <a:pt x="3982" y="1456"/>
                      <a:pt x="3982" y="1456"/>
                    </a:cubicBezTo>
                    <a:cubicBezTo>
                      <a:pt x="4000" y="1459"/>
                      <a:pt x="4000" y="1459"/>
                      <a:pt x="4000" y="1459"/>
                    </a:cubicBezTo>
                    <a:cubicBezTo>
                      <a:pt x="4011" y="1462"/>
                      <a:pt x="4011" y="1462"/>
                      <a:pt x="4011" y="1462"/>
                    </a:cubicBezTo>
                    <a:cubicBezTo>
                      <a:pt x="4034" y="1476"/>
                      <a:pt x="4034" y="1476"/>
                      <a:pt x="4034" y="1476"/>
                    </a:cubicBezTo>
                    <a:cubicBezTo>
                      <a:pt x="4058" y="1477"/>
                      <a:pt x="4058" y="1477"/>
                      <a:pt x="4058" y="1477"/>
                    </a:cubicBezTo>
                    <a:cubicBezTo>
                      <a:pt x="4058" y="1477"/>
                      <a:pt x="4061" y="1482"/>
                      <a:pt x="4071" y="1482"/>
                    </a:cubicBezTo>
                    <a:cubicBezTo>
                      <a:pt x="4081" y="1482"/>
                      <a:pt x="4085" y="1460"/>
                      <a:pt x="4085" y="1460"/>
                    </a:cubicBezTo>
                    <a:cubicBezTo>
                      <a:pt x="4085" y="1460"/>
                      <a:pt x="4096" y="1465"/>
                      <a:pt x="4109" y="1457"/>
                    </a:cubicBezTo>
                    <a:cubicBezTo>
                      <a:pt x="4122" y="1449"/>
                      <a:pt x="4098" y="1439"/>
                      <a:pt x="4098" y="1439"/>
                    </a:cubicBezTo>
                    <a:cubicBezTo>
                      <a:pt x="4097" y="1414"/>
                      <a:pt x="4097" y="1414"/>
                      <a:pt x="4097" y="1414"/>
                    </a:cubicBezTo>
                    <a:cubicBezTo>
                      <a:pt x="4097" y="1395"/>
                      <a:pt x="4097" y="1395"/>
                      <a:pt x="4097" y="1395"/>
                    </a:cubicBezTo>
                    <a:cubicBezTo>
                      <a:pt x="4097" y="1395"/>
                      <a:pt x="4092" y="1377"/>
                      <a:pt x="4094" y="1368"/>
                    </a:cubicBezTo>
                    <a:cubicBezTo>
                      <a:pt x="4096" y="1359"/>
                      <a:pt x="4108" y="1354"/>
                      <a:pt x="4109" y="1348"/>
                    </a:cubicBezTo>
                    <a:cubicBezTo>
                      <a:pt x="4110" y="1342"/>
                      <a:pt x="4083" y="1327"/>
                      <a:pt x="4083" y="1327"/>
                    </a:cubicBezTo>
                    <a:cubicBezTo>
                      <a:pt x="4083" y="1327"/>
                      <a:pt x="4071" y="1325"/>
                      <a:pt x="4056" y="1322"/>
                    </a:cubicBezTo>
                    <a:cubicBezTo>
                      <a:pt x="4041" y="1319"/>
                      <a:pt x="4063" y="1304"/>
                      <a:pt x="4063" y="1304"/>
                    </a:cubicBezTo>
                    <a:cubicBezTo>
                      <a:pt x="4083" y="1284"/>
                      <a:pt x="4083" y="1284"/>
                      <a:pt x="4083" y="1284"/>
                    </a:cubicBezTo>
                    <a:cubicBezTo>
                      <a:pt x="4107" y="1281"/>
                      <a:pt x="4107" y="1281"/>
                      <a:pt x="4107" y="1281"/>
                    </a:cubicBezTo>
                    <a:cubicBezTo>
                      <a:pt x="4111" y="1273"/>
                      <a:pt x="4111" y="1273"/>
                      <a:pt x="4111" y="1273"/>
                    </a:cubicBezTo>
                    <a:cubicBezTo>
                      <a:pt x="4139" y="1275"/>
                      <a:pt x="4139" y="1275"/>
                      <a:pt x="4139" y="1275"/>
                    </a:cubicBezTo>
                    <a:cubicBezTo>
                      <a:pt x="4174" y="1268"/>
                      <a:pt x="4174" y="1268"/>
                      <a:pt x="4174" y="1268"/>
                    </a:cubicBezTo>
                    <a:cubicBezTo>
                      <a:pt x="4199" y="1281"/>
                      <a:pt x="4199" y="1281"/>
                      <a:pt x="4199" y="1281"/>
                    </a:cubicBezTo>
                    <a:cubicBezTo>
                      <a:pt x="4225" y="1298"/>
                      <a:pt x="4225" y="1298"/>
                      <a:pt x="4225" y="1298"/>
                    </a:cubicBezTo>
                    <a:cubicBezTo>
                      <a:pt x="4240" y="1295"/>
                      <a:pt x="4240" y="1295"/>
                      <a:pt x="4240" y="1295"/>
                    </a:cubicBezTo>
                    <a:cubicBezTo>
                      <a:pt x="4240" y="1295"/>
                      <a:pt x="4259" y="1296"/>
                      <a:pt x="4266" y="1297"/>
                    </a:cubicBezTo>
                    <a:cubicBezTo>
                      <a:pt x="4273" y="1298"/>
                      <a:pt x="4294" y="1312"/>
                      <a:pt x="4294" y="1312"/>
                    </a:cubicBezTo>
                    <a:cubicBezTo>
                      <a:pt x="4296" y="1321"/>
                      <a:pt x="4296" y="1321"/>
                      <a:pt x="4296" y="1321"/>
                    </a:cubicBezTo>
                    <a:cubicBezTo>
                      <a:pt x="4296" y="1321"/>
                      <a:pt x="4314" y="1331"/>
                      <a:pt x="4319" y="1335"/>
                    </a:cubicBezTo>
                    <a:cubicBezTo>
                      <a:pt x="4324" y="1339"/>
                      <a:pt x="4339" y="1344"/>
                      <a:pt x="4339" y="1344"/>
                    </a:cubicBezTo>
                    <a:cubicBezTo>
                      <a:pt x="4342" y="1363"/>
                      <a:pt x="4342" y="1363"/>
                      <a:pt x="4342" y="1363"/>
                    </a:cubicBezTo>
                    <a:cubicBezTo>
                      <a:pt x="4374" y="1380"/>
                      <a:pt x="4374" y="1380"/>
                      <a:pt x="4374" y="1380"/>
                    </a:cubicBezTo>
                    <a:cubicBezTo>
                      <a:pt x="4385" y="1402"/>
                      <a:pt x="4385" y="1402"/>
                      <a:pt x="4385" y="1402"/>
                    </a:cubicBezTo>
                    <a:cubicBezTo>
                      <a:pt x="4385" y="1402"/>
                      <a:pt x="4406" y="1404"/>
                      <a:pt x="4416" y="1413"/>
                    </a:cubicBezTo>
                    <a:cubicBezTo>
                      <a:pt x="4426" y="1422"/>
                      <a:pt x="4444" y="1446"/>
                      <a:pt x="4444" y="1446"/>
                    </a:cubicBezTo>
                    <a:cubicBezTo>
                      <a:pt x="4451" y="1446"/>
                      <a:pt x="4451" y="1446"/>
                      <a:pt x="4451" y="1446"/>
                    </a:cubicBezTo>
                    <a:cubicBezTo>
                      <a:pt x="4455" y="1462"/>
                      <a:pt x="4455" y="1462"/>
                      <a:pt x="4455" y="1462"/>
                    </a:cubicBezTo>
                    <a:cubicBezTo>
                      <a:pt x="4455" y="1462"/>
                      <a:pt x="4474" y="1472"/>
                      <a:pt x="4482" y="1477"/>
                    </a:cubicBezTo>
                    <a:cubicBezTo>
                      <a:pt x="4490" y="1482"/>
                      <a:pt x="4507" y="1481"/>
                      <a:pt x="4517" y="1479"/>
                    </a:cubicBezTo>
                    <a:cubicBezTo>
                      <a:pt x="4527" y="1477"/>
                      <a:pt x="4543" y="1493"/>
                      <a:pt x="4543" y="1493"/>
                    </a:cubicBezTo>
                    <a:cubicBezTo>
                      <a:pt x="4543" y="1493"/>
                      <a:pt x="4551" y="1486"/>
                      <a:pt x="4555" y="1486"/>
                    </a:cubicBezTo>
                    <a:cubicBezTo>
                      <a:pt x="4559" y="1486"/>
                      <a:pt x="4597" y="1514"/>
                      <a:pt x="4597" y="1514"/>
                    </a:cubicBezTo>
                    <a:cubicBezTo>
                      <a:pt x="4621" y="1514"/>
                      <a:pt x="4621" y="1514"/>
                      <a:pt x="4621" y="1514"/>
                    </a:cubicBezTo>
                    <a:cubicBezTo>
                      <a:pt x="4630" y="1533"/>
                      <a:pt x="4630" y="1533"/>
                      <a:pt x="4630" y="1533"/>
                    </a:cubicBezTo>
                    <a:cubicBezTo>
                      <a:pt x="4630" y="1533"/>
                      <a:pt x="4646" y="1534"/>
                      <a:pt x="4649" y="1541"/>
                    </a:cubicBezTo>
                    <a:cubicBezTo>
                      <a:pt x="4652" y="1548"/>
                      <a:pt x="4653" y="1556"/>
                      <a:pt x="4653" y="1556"/>
                    </a:cubicBezTo>
                    <a:cubicBezTo>
                      <a:pt x="4678" y="1576"/>
                      <a:pt x="4678" y="1576"/>
                      <a:pt x="4678" y="1576"/>
                    </a:cubicBezTo>
                    <a:cubicBezTo>
                      <a:pt x="4695" y="1572"/>
                      <a:pt x="4695" y="1572"/>
                      <a:pt x="4695" y="1572"/>
                    </a:cubicBezTo>
                    <a:cubicBezTo>
                      <a:pt x="4703" y="1582"/>
                      <a:pt x="4703" y="1582"/>
                      <a:pt x="4703" y="1582"/>
                    </a:cubicBezTo>
                    <a:cubicBezTo>
                      <a:pt x="4716" y="1581"/>
                      <a:pt x="4716" y="1581"/>
                      <a:pt x="4716" y="1581"/>
                    </a:cubicBezTo>
                    <a:cubicBezTo>
                      <a:pt x="4716" y="1574"/>
                      <a:pt x="4716" y="1574"/>
                      <a:pt x="4716" y="1574"/>
                    </a:cubicBezTo>
                    <a:cubicBezTo>
                      <a:pt x="4735" y="1576"/>
                      <a:pt x="4735" y="1576"/>
                      <a:pt x="4735" y="1576"/>
                    </a:cubicBezTo>
                    <a:cubicBezTo>
                      <a:pt x="4735" y="1576"/>
                      <a:pt x="4736" y="1565"/>
                      <a:pt x="4739" y="1560"/>
                    </a:cubicBezTo>
                    <a:cubicBezTo>
                      <a:pt x="4742" y="1555"/>
                      <a:pt x="4770" y="1556"/>
                      <a:pt x="4770" y="1556"/>
                    </a:cubicBezTo>
                    <a:cubicBezTo>
                      <a:pt x="4775" y="1542"/>
                      <a:pt x="4775" y="1542"/>
                      <a:pt x="4775" y="1542"/>
                    </a:cubicBezTo>
                    <a:cubicBezTo>
                      <a:pt x="4775" y="1542"/>
                      <a:pt x="4800" y="1536"/>
                      <a:pt x="4810" y="1544"/>
                    </a:cubicBezTo>
                    <a:cubicBezTo>
                      <a:pt x="4820" y="1552"/>
                      <a:pt x="4814" y="1565"/>
                      <a:pt x="4814" y="1565"/>
                    </a:cubicBezTo>
                    <a:cubicBezTo>
                      <a:pt x="4832" y="1573"/>
                      <a:pt x="4832" y="1573"/>
                      <a:pt x="4832" y="1573"/>
                    </a:cubicBezTo>
                    <a:cubicBezTo>
                      <a:pt x="4832" y="1593"/>
                      <a:pt x="4832" y="1593"/>
                      <a:pt x="4832" y="1593"/>
                    </a:cubicBezTo>
                    <a:cubicBezTo>
                      <a:pt x="4820" y="1598"/>
                      <a:pt x="4820" y="1598"/>
                      <a:pt x="4820" y="1598"/>
                    </a:cubicBezTo>
                    <a:cubicBezTo>
                      <a:pt x="4828" y="1608"/>
                      <a:pt x="4828" y="1608"/>
                      <a:pt x="4828" y="1608"/>
                    </a:cubicBezTo>
                    <a:cubicBezTo>
                      <a:pt x="4828" y="1620"/>
                      <a:pt x="4828" y="1620"/>
                      <a:pt x="4828" y="1620"/>
                    </a:cubicBezTo>
                    <a:cubicBezTo>
                      <a:pt x="4835" y="1630"/>
                      <a:pt x="4835" y="1630"/>
                      <a:pt x="4835" y="1630"/>
                    </a:cubicBezTo>
                    <a:cubicBezTo>
                      <a:pt x="4835" y="1643"/>
                      <a:pt x="4835" y="1643"/>
                      <a:pt x="4835" y="1643"/>
                    </a:cubicBezTo>
                    <a:cubicBezTo>
                      <a:pt x="4846" y="1650"/>
                      <a:pt x="4846" y="1650"/>
                      <a:pt x="4846" y="1650"/>
                    </a:cubicBezTo>
                    <a:cubicBezTo>
                      <a:pt x="4843" y="1667"/>
                      <a:pt x="4843" y="1667"/>
                      <a:pt x="4843" y="1667"/>
                    </a:cubicBezTo>
                    <a:cubicBezTo>
                      <a:pt x="4846" y="1684"/>
                      <a:pt x="4846" y="1684"/>
                      <a:pt x="4846" y="1684"/>
                    </a:cubicBezTo>
                    <a:cubicBezTo>
                      <a:pt x="4846" y="1684"/>
                      <a:pt x="4834" y="1688"/>
                      <a:pt x="4839" y="1700"/>
                    </a:cubicBezTo>
                    <a:cubicBezTo>
                      <a:pt x="4844" y="1712"/>
                      <a:pt x="4846" y="1713"/>
                      <a:pt x="4839" y="1719"/>
                    </a:cubicBezTo>
                    <a:cubicBezTo>
                      <a:pt x="4832" y="1725"/>
                      <a:pt x="4796" y="1702"/>
                      <a:pt x="4785" y="1707"/>
                    </a:cubicBezTo>
                    <a:cubicBezTo>
                      <a:pt x="4774" y="1712"/>
                      <a:pt x="4786" y="1718"/>
                      <a:pt x="4784" y="1723"/>
                    </a:cubicBezTo>
                    <a:cubicBezTo>
                      <a:pt x="4782" y="1728"/>
                      <a:pt x="4769" y="1719"/>
                      <a:pt x="4766" y="1729"/>
                    </a:cubicBezTo>
                    <a:cubicBezTo>
                      <a:pt x="4763" y="1739"/>
                      <a:pt x="4778" y="1740"/>
                      <a:pt x="4792" y="1753"/>
                    </a:cubicBezTo>
                    <a:cubicBezTo>
                      <a:pt x="4806" y="1766"/>
                      <a:pt x="4810" y="1785"/>
                      <a:pt x="4812" y="1791"/>
                    </a:cubicBezTo>
                    <a:cubicBezTo>
                      <a:pt x="4814" y="1797"/>
                      <a:pt x="4825" y="1808"/>
                      <a:pt x="4825" y="1808"/>
                    </a:cubicBezTo>
                    <a:cubicBezTo>
                      <a:pt x="4826" y="1831"/>
                      <a:pt x="4826" y="1831"/>
                      <a:pt x="4826" y="1831"/>
                    </a:cubicBezTo>
                    <a:cubicBezTo>
                      <a:pt x="4809" y="1827"/>
                      <a:pt x="4809" y="1827"/>
                      <a:pt x="4809" y="1827"/>
                    </a:cubicBezTo>
                    <a:cubicBezTo>
                      <a:pt x="4802" y="1845"/>
                      <a:pt x="4802" y="1845"/>
                      <a:pt x="4802" y="1845"/>
                    </a:cubicBezTo>
                    <a:cubicBezTo>
                      <a:pt x="4821" y="1851"/>
                      <a:pt x="4821" y="1851"/>
                      <a:pt x="4821" y="1851"/>
                    </a:cubicBezTo>
                    <a:cubicBezTo>
                      <a:pt x="4844" y="1852"/>
                      <a:pt x="4844" y="1852"/>
                      <a:pt x="4844" y="1852"/>
                    </a:cubicBezTo>
                    <a:cubicBezTo>
                      <a:pt x="4844" y="1852"/>
                      <a:pt x="4838" y="1811"/>
                      <a:pt x="4847" y="1807"/>
                    </a:cubicBezTo>
                    <a:cubicBezTo>
                      <a:pt x="4856" y="1803"/>
                      <a:pt x="4863" y="1816"/>
                      <a:pt x="4863" y="1816"/>
                    </a:cubicBezTo>
                    <a:cubicBezTo>
                      <a:pt x="4872" y="1808"/>
                      <a:pt x="4872" y="1808"/>
                      <a:pt x="4872" y="1808"/>
                    </a:cubicBezTo>
                    <a:cubicBezTo>
                      <a:pt x="4872" y="1808"/>
                      <a:pt x="4888" y="1840"/>
                      <a:pt x="4896" y="1838"/>
                    </a:cubicBezTo>
                    <a:cubicBezTo>
                      <a:pt x="4904" y="1836"/>
                      <a:pt x="4923" y="1830"/>
                      <a:pt x="4923" y="1830"/>
                    </a:cubicBezTo>
                    <a:cubicBezTo>
                      <a:pt x="4923" y="1842"/>
                      <a:pt x="4923" y="1842"/>
                      <a:pt x="4923" y="1842"/>
                    </a:cubicBezTo>
                    <a:cubicBezTo>
                      <a:pt x="4923" y="1842"/>
                      <a:pt x="4978" y="1822"/>
                      <a:pt x="4980" y="1802"/>
                    </a:cubicBezTo>
                    <a:cubicBezTo>
                      <a:pt x="4982" y="1782"/>
                      <a:pt x="4985" y="1754"/>
                      <a:pt x="4985" y="1754"/>
                    </a:cubicBezTo>
                    <a:cubicBezTo>
                      <a:pt x="4999" y="1747"/>
                      <a:pt x="4999" y="1747"/>
                      <a:pt x="4999" y="1747"/>
                    </a:cubicBezTo>
                    <a:cubicBezTo>
                      <a:pt x="4999" y="1747"/>
                      <a:pt x="4997" y="1704"/>
                      <a:pt x="5006" y="1697"/>
                    </a:cubicBezTo>
                    <a:cubicBezTo>
                      <a:pt x="5015" y="1690"/>
                      <a:pt x="5017" y="1666"/>
                      <a:pt x="5019" y="1650"/>
                    </a:cubicBezTo>
                    <a:cubicBezTo>
                      <a:pt x="5021" y="1634"/>
                      <a:pt x="5010" y="1607"/>
                      <a:pt x="5010" y="1607"/>
                    </a:cubicBezTo>
                    <a:cubicBezTo>
                      <a:pt x="5010" y="1607"/>
                      <a:pt x="5024" y="1585"/>
                      <a:pt x="5024" y="1580"/>
                    </a:cubicBezTo>
                    <a:cubicBezTo>
                      <a:pt x="5024" y="1575"/>
                      <a:pt x="5016" y="1565"/>
                      <a:pt x="5016" y="1565"/>
                    </a:cubicBezTo>
                    <a:cubicBezTo>
                      <a:pt x="5016" y="1565"/>
                      <a:pt x="5033" y="1541"/>
                      <a:pt x="5029" y="1532"/>
                    </a:cubicBezTo>
                    <a:cubicBezTo>
                      <a:pt x="5025" y="1523"/>
                      <a:pt x="5013" y="1496"/>
                      <a:pt x="5013" y="1496"/>
                    </a:cubicBezTo>
                    <a:cubicBezTo>
                      <a:pt x="5013" y="1496"/>
                      <a:pt x="5005" y="1468"/>
                      <a:pt x="4998" y="1465"/>
                    </a:cubicBezTo>
                    <a:cubicBezTo>
                      <a:pt x="4991" y="1462"/>
                      <a:pt x="4986" y="1458"/>
                      <a:pt x="4986" y="1458"/>
                    </a:cubicBezTo>
                    <a:cubicBezTo>
                      <a:pt x="4990" y="1451"/>
                      <a:pt x="4990" y="1451"/>
                      <a:pt x="4990" y="1451"/>
                    </a:cubicBezTo>
                    <a:cubicBezTo>
                      <a:pt x="4990" y="1451"/>
                      <a:pt x="4971" y="1443"/>
                      <a:pt x="4965" y="1428"/>
                    </a:cubicBezTo>
                    <a:cubicBezTo>
                      <a:pt x="4959" y="1413"/>
                      <a:pt x="4957" y="1401"/>
                      <a:pt x="4957" y="1401"/>
                    </a:cubicBezTo>
                    <a:cubicBezTo>
                      <a:pt x="4948" y="1395"/>
                      <a:pt x="4948" y="1395"/>
                      <a:pt x="4948" y="1395"/>
                    </a:cubicBezTo>
                    <a:cubicBezTo>
                      <a:pt x="4948" y="1395"/>
                      <a:pt x="4955" y="1365"/>
                      <a:pt x="4948" y="1356"/>
                    </a:cubicBezTo>
                    <a:cubicBezTo>
                      <a:pt x="4941" y="1347"/>
                      <a:pt x="4936" y="1340"/>
                      <a:pt x="4936" y="1340"/>
                    </a:cubicBezTo>
                    <a:cubicBezTo>
                      <a:pt x="4924" y="1336"/>
                      <a:pt x="4924" y="1336"/>
                      <a:pt x="4924" y="1336"/>
                    </a:cubicBezTo>
                    <a:cubicBezTo>
                      <a:pt x="4924" y="1336"/>
                      <a:pt x="4920" y="1322"/>
                      <a:pt x="4913" y="1317"/>
                    </a:cubicBezTo>
                    <a:cubicBezTo>
                      <a:pt x="4906" y="1312"/>
                      <a:pt x="4889" y="1304"/>
                      <a:pt x="4889" y="1304"/>
                    </a:cubicBezTo>
                    <a:cubicBezTo>
                      <a:pt x="4875" y="1300"/>
                      <a:pt x="4875" y="1300"/>
                      <a:pt x="4875" y="1300"/>
                    </a:cubicBezTo>
                    <a:cubicBezTo>
                      <a:pt x="4872" y="1291"/>
                      <a:pt x="4872" y="1291"/>
                      <a:pt x="4872" y="1291"/>
                    </a:cubicBezTo>
                    <a:cubicBezTo>
                      <a:pt x="4872" y="1291"/>
                      <a:pt x="4900" y="1304"/>
                      <a:pt x="4903" y="1298"/>
                    </a:cubicBezTo>
                    <a:cubicBezTo>
                      <a:pt x="4906" y="1292"/>
                      <a:pt x="4885" y="1286"/>
                      <a:pt x="4885" y="1286"/>
                    </a:cubicBezTo>
                    <a:cubicBezTo>
                      <a:pt x="4830" y="1260"/>
                      <a:pt x="4830" y="1260"/>
                      <a:pt x="4830" y="1260"/>
                    </a:cubicBezTo>
                    <a:cubicBezTo>
                      <a:pt x="4830" y="1260"/>
                      <a:pt x="4802" y="1243"/>
                      <a:pt x="4794" y="1238"/>
                    </a:cubicBezTo>
                    <a:cubicBezTo>
                      <a:pt x="4786" y="1233"/>
                      <a:pt x="4772" y="1243"/>
                      <a:pt x="4772" y="1243"/>
                    </a:cubicBezTo>
                    <a:cubicBezTo>
                      <a:pt x="4746" y="1236"/>
                      <a:pt x="4746" y="1236"/>
                      <a:pt x="4746" y="1236"/>
                    </a:cubicBezTo>
                    <a:cubicBezTo>
                      <a:pt x="4771" y="1264"/>
                      <a:pt x="4771" y="1264"/>
                      <a:pt x="4771" y="1264"/>
                    </a:cubicBezTo>
                    <a:cubicBezTo>
                      <a:pt x="4767" y="1281"/>
                      <a:pt x="4767" y="1281"/>
                      <a:pt x="4767" y="1281"/>
                    </a:cubicBezTo>
                    <a:cubicBezTo>
                      <a:pt x="4759" y="1279"/>
                      <a:pt x="4759" y="1279"/>
                      <a:pt x="4759" y="1279"/>
                    </a:cubicBezTo>
                    <a:cubicBezTo>
                      <a:pt x="4758" y="1259"/>
                      <a:pt x="4758" y="1259"/>
                      <a:pt x="4758" y="1259"/>
                    </a:cubicBezTo>
                    <a:cubicBezTo>
                      <a:pt x="4748" y="1252"/>
                      <a:pt x="4748" y="1252"/>
                      <a:pt x="4748" y="1252"/>
                    </a:cubicBezTo>
                    <a:cubicBezTo>
                      <a:pt x="4746" y="1271"/>
                      <a:pt x="4746" y="1271"/>
                      <a:pt x="4746" y="1271"/>
                    </a:cubicBezTo>
                    <a:cubicBezTo>
                      <a:pt x="4717" y="1273"/>
                      <a:pt x="4717" y="1273"/>
                      <a:pt x="4717" y="1273"/>
                    </a:cubicBezTo>
                    <a:cubicBezTo>
                      <a:pt x="4717" y="1273"/>
                      <a:pt x="4724" y="1263"/>
                      <a:pt x="4719" y="1257"/>
                    </a:cubicBezTo>
                    <a:cubicBezTo>
                      <a:pt x="4714" y="1251"/>
                      <a:pt x="4701" y="1253"/>
                      <a:pt x="4701" y="1253"/>
                    </a:cubicBezTo>
                    <a:cubicBezTo>
                      <a:pt x="4696" y="1260"/>
                      <a:pt x="4696" y="1260"/>
                      <a:pt x="4696" y="1260"/>
                    </a:cubicBezTo>
                    <a:cubicBezTo>
                      <a:pt x="4681" y="1261"/>
                      <a:pt x="4681" y="1261"/>
                      <a:pt x="4681" y="1261"/>
                    </a:cubicBezTo>
                    <a:cubicBezTo>
                      <a:pt x="4672" y="1236"/>
                      <a:pt x="4672" y="1236"/>
                      <a:pt x="4672" y="1236"/>
                    </a:cubicBezTo>
                    <a:cubicBezTo>
                      <a:pt x="4668" y="1235"/>
                      <a:pt x="4668" y="1235"/>
                      <a:pt x="4668" y="1235"/>
                    </a:cubicBezTo>
                    <a:cubicBezTo>
                      <a:pt x="4660" y="1222"/>
                      <a:pt x="4660" y="1222"/>
                      <a:pt x="4660" y="1222"/>
                    </a:cubicBezTo>
                    <a:cubicBezTo>
                      <a:pt x="4612" y="1224"/>
                      <a:pt x="4612" y="1224"/>
                      <a:pt x="4612" y="1224"/>
                    </a:cubicBezTo>
                    <a:cubicBezTo>
                      <a:pt x="4606" y="1218"/>
                      <a:pt x="4606" y="1218"/>
                      <a:pt x="4606" y="1218"/>
                    </a:cubicBezTo>
                    <a:cubicBezTo>
                      <a:pt x="4606" y="1218"/>
                      <a:pt x="4580" y="1222"/>
                      <a:pt x="4580" y="1205"/>
                    </a:cubicBezTo>
                    <a:cubicBezTo>
                      <a:pt x="4580" y="1188"/>
                      <a:pt x="4602" y="1186"/>
                      <a:pt x="4602" y="1186"/>
                    </a:cubicBezTo>
                    <a:cubicBezTo>
                      <a:pt x="4602" y="1170"/>
                      <a:pt x="4602" y="1170"/>
                      <a:pt x="4602" y="1170"/>
                    </a:cubicBezTo>
                    <a:cubicBezTo>
                      <a:pt x="4602" y="1170"/>
                      <a:pt x="4621" y="1169"/>
                      <a:pt x="4622" y="1158"/>
                    </a:cubicBezTo>
                    <a:cubicBezTo>
                      <a:pt x="4623" y="1147"/>
                      <a:pt x="4633" y="1132"/>
                      <a:pt x="4633" y="1132"/>
                    </a:cubicBezTo>
                    <a:cubicBezTo>
                      <a:pt x="4623" y="1123"/>
                      <a:pt x="4623" y="1123"/>
                      <a:pt x="4623" y="1123"/>
                    </a:cubicBezTo>
                    <a:cubicBezTo>
                      <a:pt x="4630" y="1110"/>
                      <a:pt x="4630" y="1110"/>
                      <a:pt x="4630" y="1110"/>
                    </a:cubicBezTo>
                    <a:cubicBezTo>
                      <a:pt x="4623" y="1100"/>
                      <a:pt x="4623" y="1100"/>
                      <a:pt x="4623" y="1100"/>
                    </a:cubicBezTo>
                    <a:cubicBezTo>
                      <a:pt x="4637" y="1089"/>
                      <a:pt x="4637" y="1089"/>
                      <a:pt x="4637" y="1089"/>
                    </a:cubicBezTo>
                    <a:cubicBezTo>
                      <a:pt x="4651" y="1086"/>
                      <a:pt x="4651" y="1086"/>
                      <a:pt x="4651" y="1086"/>
                    </a:cubicBezTo>
                    <a:cubicBezTo>
                      <a:pt x="4645" y="1064"/>
                      <a:pt x="4645" y="1064"/>
                      <a:pt x="4645" y="1064"/>
                    </a:cubicBezTo>
                    <a:cubicBezTo>
                      <a:pt x="4660" y="1059"/>
                      <a:pt x="4660" y="1059"/>
                      <a:pt x="4660" y="1059"/>
                    </a:cubicBezTo>
                    <a:cubicBezTo>
                      <a:pt x="4642" y="1036"/>
                      <a:pt x="4642" y="1036"/>
                      <a:pt x="4642" y="1036"/>
                    </a:cubicBezTo>
                    <a:cubicBezTo>
                      <a:pt x="4664" y="1027"/>
                      <a:pt x="4664" y="1027"/>
                      <a:pt x="4664" y="1027"/>
                    </a:cubicBezTo>
                    <a:cubicBezTo>
                      <a:pt x="4664" y="1027"/>
                      <a:pt x="4657" y="997"/>
                      <a:pt x="4673" y="987"/>
                    </a:cubicBezTo>
                    <a:cubicBezTo>
                      <a:pt x="4689" y="977"/>
                      <a:pt x="4695" y="976"/>
                      <a:pt x="4695" y="976"/>
                    </a:cubicBezTo>
                    <a:cubicBezTo>
                      <a:pt x="4695" y="976"/>
                      <a:pt x="4720" y="980"/>
                      <a:pt x="4732" y="979"/>
                    </a:cubicBezTo>
                    <a:cubicBezTo>
                      <a:pt x="4744" y="978"/>
                      <a:pt x="4796" y="982"/>
                      <a:pt x="4796" y="982"/>
                    </a:cubicBezTo>
                    <a:cubicBezTo>
                      <a:pt x="4807" y="993"/>
                      <a:pt x="4807" y="993"/>
                      <a:pt x="4807" y="993"/>
                    </a:cubicBezTo>
                    <a:cubicBezTo>
                      <a:pt x="4820" y="988"/>
                      <a:pt x="4820" y="988"/>
                      <a:pt x="4820" y="988"/>
                    </a:cubicBezTo>
                    <a:cubicBezTo>
                      <a:pt x="4815" y="976"/>
                      <a:pt x="4815" y="976"/>
                      <a:pt x="4815" y="976"/>
                    </a:cubicBezTo>
                    <a:cubicBezTo>
                      <a:pt x="4865" y="989"/>
                      <a:pt x="4865" y="989"/>
                      <a:pt x="4865" y="989"/>
                    </a:cubicBezTo>
                    <a:cubicBezTo>
                      <a:pt x="4885" y="977"/>
                      <a:pt x="4885" y="977"/>
                      <a:pt x="4885" y="977"/>
                    </a:cubicBezTo>
                    <a:cubicBezTo>
                      <a:pt x="4904" y="992"/>
                      <a:pt x="4904" y="992"/>
                      <a:pt x="4904" y="992"/>
                    </a:cubicBezTo>
                    <a:cubicBezTo>
                      <a:pt x="4909" y="968"/>
                      <a:pt x="4909" y="968"/>
                      <a:pt x="4909" y="968"/>
                    </a:cubicBezTo>
                    <a:cubicBezTo>
                      <a:pt x="4909" y="968"/>
                      <a:pt x="4932" y="966"/>
                      <a:pt x="4948" y="967"/>
                    </a:cubicBezTo>
                    <a:cubicBezTo>
                      <a:pt x="4964" y="968"/>
                      <a:pt x="4970" y="982"/>
                      <a:pt x="4976" y="980"/>
                    </a:cubicBezTo>
                    <a:cubicBezTo>
                      <a:pt x="4982" y="978"/>
                      <a:pt x="5000" y="967"/>
                      <a:pt x="5000" y="967"/>
                    </a:cubicBezTo>
                    <a:cubicBezTo>
                      <a:pt x="5016" y="981"/>
                      <a:pt x="5016" y="981"/>
                      <a:pt x="5016" y="981"/>
                    </a:cubicBezTo>
                    <a:cubicBezTo>
                      <a:pt x="5044" y="986"/>
                      <a:pt x="5044" y="986"/>
                      <a:pt x="5044" y="986"/>
                    </a:cubicBezTo>
                    <a:cubicBezTo>
                      <a:pt x="5008" y="993"/>
                      <a:pt x="5008" y="993"/>
                      <a:pt x="5008" y="993"/>
                    </a:cubicBezTo>
                    <a:cubicBezTo>
                      <a:pt x="5008" y="993"/>
                      <a:pt x="5019" y="1014"/>
                      <a:pt x="5030" y="1009"/>
                    </a:cubicBezTo>
                    <a:cubicBezTo>
                      <a:pt x="5041" y="1004"/>
                      <a:pt x="5061" y="996"/>
                      <a:pt x="5061" y="996"/>
                    </a:cubicBezTo>
                    <a:cubicBezTo>
                      <a:pt x="5079" y="1005"/>
                      <a:pt x="5079" y="1005"/>
                      <a:pt x="5079" y="1005"/>
                    </a:cubicBezTo>
                    <a:cubicBezTo>
                      <a:pt x="5094" y="993"/>
                      <a:pt x="5094" y="993"/>
                      <a:pt x="5094" y="993"/>
                    </a:cubicBezTo>
                    <a:cubicBezTo>
                      <a:pt x="5094" y="993"/>
                      <a:pt x="5121" y="1002"/>
                      <a:pt x="5129" y="998"/>
                    </a:cubicBezTo>
                    <a:cubicBezTo>
                      <a:pt x="5137" y="994"/>
                      <a:pt x="5131" y="986"/>
                      <a:pt x="5131" y="986"/>
                    </a:cubicBezTo>
                    <a:cubicBezTo>
                      <a:pt x="5155" y="988"/>
                      <a:pt x="5155" y="988"/>
                      <a:pt x="5155" y="988"/>
                    </a:cubicBezTo>
                    <a:cubicBezTo>
                      <a:pt x="5122" y="970"/>
                      <a:pt x="5122" y="970"/>
                      <a:pt x="5122" y="970"/>
                    </a:cubicBezTo>
                    <a:cubicBezTo>
                      <a:pt x="5104" y="977"/>
                      <a:pt x="5104" y="977"/>
                      <a:pt x="5104" y="977"/>
                    </a:cubicBezTo>
                    <a:cubicBezTo>
                      <a:pt x="5099" y="965"/>
                      <a:pt x="5099" y="965"/>
                      <a:pt x="5099" y="965"/>
                    </a:cubicBezTo>
                    <a:cubicBezTo>
                      <a:pt x="5099" y="965"/>
                      <a:pt x="5084" y="942"/>
                      <a:pt x="5086" y="937"/>
                    </a:cubicBezTo>
                    <a:cubicBezTo>
                      <a:pt x="5088" y="932"/>
                      <a:pt x="5105" y="918"/>
                      <a:pt x="5105" y="918"/>
                    </a:cubicBezTo>
                    <a:cubicBezTo>
                      <a:pt x="5101" y="898"/>
                      <a:pt x="5101" y="898"/>
                      <a:pt x="5101" y="898"/>
                    </a:cubicBezTo>
                    <a:cubicBezTo>
                      <a:pt x="5110" y="890"/>
                      <a:pt x="5110" y="890"/>
                      <a:pt x="5110" y="890"/>
                    </a:cubicBezTo>
                    <a:cubicBezTo>
                      <a:pt x="5110" y="890"/>
                      <a:pt x="5084" y="877"/>
                      <a:pt x="5101" y="866"/>
                    </a:cubicBezTo>
                    <a:cubicBezTo>
                      <a:pt x="5118" y="855"/>
                      <a:pt x="5154" y="866"/>
                      <a:pt x="5154" y="866"/>
                    </a:cubicBezTo>
                    <a:cubicBezTo>
                      <a:pt x="5168" y="852"/>
                      <a:pt x="5168" y="852"/>
                      <a:pt x="5168" y="852"/>
                    </a:cubicBezTo>
                    <a:cubicBezTo>
                      <a:pt x="5190" y="871"/>
                      <a:pt x="5190" y="871"/>
                      <a:pt x="5190" y="871"/>
                    </a:cubicBezTo>
                    <a:cubicBezTo>
                      <a:pt x="5209" y="860"/>
                      <a:pt x="5209" y="860"/>
                      <a:pt x="5209" y="860"/>
                    </a:cubicBezTo>
                    <a:cubicBezTo>
                      <a:pt x="5209" y="860"/>
                      <a:pt x="5222" y="893"/>
                      <a:pt x="5229" y="896"/>
                    </a:cubicBezTo>
                    <a:cubicBezTo>
                      <a:pt x="5236" y="899"/>
                      <a:pt x="5257" y="895"/>
                      <a:pt x="5257" y="895"/>
                    </a:cubicBezTo>
                    <a:cubicBezTo>
                      <a:pt x="5257" y="895"/>
                      <a:pt x="5257" y="926"/>
                      <a:pt x="5268" y="922"/>
                    </a:cubicBezTo>
                    <a:cubicBezTo>
                      <a:pt x="5279" y="918"/>
                      <a:pt x="5294" y="878"/>
                      <a:pt x="5294" y="878"/>
                    </a:cubicBezTo>
                    <a:cubicBezTo>
                      <a:pt x="5310" y="869"/>
                      <a:pt x="5310" y="869"/>
                      <a:pt x="5310" y="869"/>
                    </a:cubicBezTo>
                    <a:cubicBezTo>
                      <a:pt x="5330" y="876"/>
                      <a:pt x="5330" y="876"/>
                      <a:pt x="5330" y="876"/>
                    </a:cubicBezTo>
                    <a:cubicBezTo>
                      <a:pt x="5329" y="867"/>
                      <a:pt x="5329" y="867"/>
                      <a:pt x="5329" y="867"/>
                    </a:cubicBezTo>
                    <a:cubicBezTo>
                      <a:pt x="5310" y="857"/>
                      <a:pt x="5310" y="857"/>
                      <a:pt x="5310" y="857"/>
                    </a:cubicBezTo>
                    <a:cubicBezTo>
                      <a:pt x="5310" y="857"/>
                      <a:pt x="5263" y="823"/>
                      <a:pt x="5274" y="822"/>
                    </a:cubicBezTo>
                    <a:cubicBezTo>
                      <a:pt x="5285" y="821"/>
                      <a:pt x="5339" y="823"/>
                      <a:pt x="5339" y="823"/>
                    </a:cubicBezTo>
                    <a:cubicBezTo>
                      <a:pt x="5373" y="823"/>
                      <a:pt x="5373" y="823"/>
                      <a:pt x="5373" y="823"/>
                    </a:cubicBezTo>
                    <a:cubicBezTo>
                      <a:pt x="5373" y="823"/>
                      <a:pt x="5376" y="837"/>
                      <a:pt x="5372" y="836"/>
                    </a:cubicBezTo>
                    <a:cubicBezTo>
                      <a:pt x="5368" y="835"/>
                      <a:pt x="5329" y="823"/>
                      <a:pt x="5331" y="837"/>
                    </a:cubicBezTo>
                    <a:cubicBezTo>
                      <a:pt x="5333" y="851"/>
                      <a:pt x="5356" y="864"/>
                      <a:pt x="5356" y="864"/>
                    </a:cubicBezTo>
                    <a:cubicBezTo>
                      <a:pt x="5358" y="881"/>
                      <a:pt x="5358" y="881"/>
                      <a:pt x="5358" y="881"/>
                    </a:cubicBezTo>
                    <a:cubicBezTo>
                      <a:pt x="5378" y="884"/>
                      <a:pt x="5378" y="884"/>
                      <a:pt x="5378" y="884"/>
                    </a:cubicBezTo>
                    <a:cubicBezTo>
                      <a:pt x="5374" y="897"/>
                      <a:pt x="5374" y="897"/>
                      <a:pt x="5374" y="897"/>
                    </a:cubicBezTo>
                    <a:cubicBezTo>
                      <a:pt x="5387" y="908"/>
                      <a:pt x="5387" y="908"/>
                      <a:pt x="5387" y="908"/>
                    </a:cubicBezTo>
                    <a:cubicBezTo>
                      <a:pt x="5369" y="911"/>
                      <a:pt x="5369" y="911"/>
                      <a:pt x="5369" y="911"/>
                    </a:cubicBezTo>
                    <a:cubicBezTo>
                      <a:pt x="5364" y="922"/>
                      <a:pt x="5364" y="922"/>
                      <a:pt x="5364" y="922"/>
                    </a:cubicBezTo>
                    <a:cubicBezTo>
                      <a:pt x="5352" y="926"/>
                      <a:pt x="5352" y="926"/>
                      <a:pt x="5352" y="926"/>
                    </a:cubicBezTo>
                    <a:cubicBezTo>
                      <a:pt x="5352" y="926"/>
                      <a:pt x="5365" y="948"/>
                      <a:pt x="5358" y="960"/>
                    </a:cubicBezTo>
                    <a:cubicBezTo>
                      <a:pt x="5351" y="972"/>
                      <a:pt x="5340" y="992"/>
                      <a:pt x="5340" y="999"/>
                    </a:cubicBezTo>
                    <a:cubicBezTo>
                      <a:pt x="5340" y="1006"/>
                      <a:pt x="5358" y="1012"/>
                      <a:pt x="5345" y="1029"/>
                    </a:cubicBezTo>
                    <a:cubicBezTo>
                      <a:pt x="5332" y="1046"/>
                      <a:pt x="5310" y="1051"/>
                      <a:pt x="5310" y="1051"/>
                    </a:cubicBezTo>
                    <a:cubicBezTo>
                      <a:pt x="5313" y="1063"/>
                      <a:pt x="5313" y="1063"/>
                      <a:pt x="5313" y="1063"/>
                    </a:cubicBezTo>
                    <a:cubicBezTo>
                      <a:pt x="5300" y="1063"/>
                      <a:pt x="5300" y="1063"/>
                      <a:pt x="5300" y="1063"/>
                    </a:cubicBezTo>
                    <a:cubicBezTo>
                      <a:pt x="5300" y="1063"/>
                      <a:pt x="5324" y="1073"/>
                      <a:pt x="5322" y="1090"/>
                    </a:cubicBezTo>
                    <a:cubicBezTo>
                      <a:pt x="5320" y="1107"/>
                      <a:pt x="5313" y="1118"/>
                      <a:pt x="5320" y="1135"/>
                    </a:cubicBezTo>
                    <a:cubicBezTo>
                      <a:pt x="5327" y="1152"/>
                      <a:pt x="5392" y="1206"/>
                      <a:pt x="5392" y="1206"/>
                    </a:cubicBezTo>
                    <a:cubicBezTo>
                      <a:pt x="5432" y="1247"/>
                      <a:pt x="5432" y="1247"/>
                      <a:pt x="5432" y="1247"/>
                    </a:cubicBezTo>
                    <a:cubicBezTo>
                      <a:pt x="5441" y="1244"/>
                      <a:pt x="5441" y="1244"/>
                      <a:pt x="5441" y="1244"/>
                    </a:cubicBezTo>
                    <a:cubicBezTo>
                      <a:pt x="5494" y="1308"/>
                      <a:pt x="5494" y="1308"/>
                      <a:pt x="5494" y="1308"/>
                    </a:cubicBezTo>
                    <a:cubicBezTo>
                      <a:pt x="5529" y="1319"/>
                      <a:pt x="5529" y="1319"/>
                      <a:pt x="5529" y="1319"/>
                    </a:cubicBezTo>
                    <a:cubicBezTo>
                      <a:pt x="5544" y="1337"/>
                      <a:pt x="5544" y="1337"/>
                      <a:pt x="5544" y="1337"/>
                    </a:cubicBezTo>
                    <a:cubicBezTo>
                      <a:pt x="5544" y="1337"/>
                      <a:pt x="5583" y="1385"/>
                      <a:pt x="5590" y="1389"/>
                    </a:cubicBezTo>
                    <a:cubicBezTo>
                      <a:pt x="5597" y="1393"/>
                      <a:pt x="5608" y="1393"/>
                      <a:pt x="5608" y="1393"/>
                    </a:cubicBezTo>
                    <a:cubicBezTo>
                      <a:pt x="5608" y="1393"/>
                      <a:pt x="5602" y="1411"/>
                      <a:pt x="5617" y="1405"/>
                    </a:cubicBezTo>
                    <a:cubicBezTo>
                      <a:pt x="5632" y="1399"/>
                      <a:pt x="5630" y="1386"/>
                      <a:pt x="5630" y="1386"/>
                    </a:cubicBezTo>
                    <a:cubicBezTo>
                      <a:pt x="5623" y="1378"/>
                      <a:pt x="5623" y="1378"/>
                      <a:pt x="5623" y="1378"/>
                    </a:cubicBezTo>
                    <a:cubicBezTo>
                      <a:pt x="5623" y="1378"/>
                      <a:pt x="5638" y="1358"/>
                      <a:pt x="5635" y="1349"/>
                    </a:cubicBezTo>
                    <a:cubicBezTo>
                      <a:pt x="5632" y="1340"/>
                      <a:pt x="5601" y="1323"/>
                      <a:pt x="5608" y="1310"/>
                    </a:cubicBezTo>
                    <a:cubicBezTo>
                      <a:pt x="5615" y="1297"/>
                      <a:pt x="5624" y="1289"/>
                      <a:pt x="5627" y="1288"/>
                    </a:cubicBezTo>
                    <a:cubicBezTo>
                      <a:pt x="5630" y="1287"/>
                      <a:pt x="5650" y="1295"/>
                      <a:pt x="5650" y="1295"/>
                    </a:cubicBezTo>
                    <a:cubicBezTo>
                      <a:pt x="5650" y="1295"/>
                      <a:pt x="5628" y="1269"/>
                      <a:pt x="5622" y="1265"/>
                    </a:cubicBezTo>
                    <a:cubicBezTo>
                      <a:pt x="5616" y="1261"/>
                      <a:pt x="5601" y="1255"/>
                      <a:pt x="5604" y="1240"/>
                    </a:cubicBezTo>
                    <a:cubicBezTo>
                      <a:pt x="5607" y="1225"/>
                      <a:pt x="5625" y="1220"/>
                      <a:pt x="5625" y="1220"/>
                    </a:cubicBezTo>
                    <a:cubicBezTo>
                      <a:pt x="5625" y="1220"/>
                      <a:pt x="5654" y="1232"/>
                      <a:pt x="5652" y="1217"/>
                    </a:cubicBezTo>
                    <a:cubicBezTo>
                      <a:pt x="5650" y="1202"/>
                      <a:pt x="5637" y="1198"/>
                      <a:pt x="5621" y="1190"/>
                    </a:cubicBezTo>
                    <a:cubicBezTo>
                      <a:pt x="5605" y="1182"/>
                      <a:pt x="5591" y="1163"/>
                      <a:pt x="5590" y="1152"/>
                    </a:cubicBezTo>
                    <a:cubicBezTo>
                      <a:pt x="5589" y="1141"/>
                      <a:pt x="5583" y="1129"/>
                      <a:pt x="5583" y="1129"/>
                    </a:cubicBezTo>
                    <a:cubicBezTo>
                      <a:pt x="5590" y="1126"/>
                      <a:pt x="5590" y="1126"/>
                      <a:pt x="5590" y="1126"/>
                    </a:cubicBezTo>
                    <a:cubicBezTo>
                      <a:pt x="5590" y="1126"/>
                      <a:pt x="5616" y="1151"/>
                      <a:pt x="5622" y="1146"/>
                    </a:cubicBezTo>
                    <a:cubicBezTo>
                      <a:pt x="5628" y="1141"/>
                      <a:pt x="5604" y="1114"/>
                      <a:pt x="5604" y="1114"/>
                    </a:cubicBezTo>
                    <a:cubicBezTo>
                      <a:pt x="5581" y="1111"/>
                      <a:pt x="5581" y="1111"/>
                      <a:pt x="5581" y="1111"/>
                    </a:cubicBezTo>
                    <a:cubicBezTo>
                      <a:pt x="5548" y="1083"/>
                      <a:pt x="5548" y="1083"/>
                      <a:pt x="5548" y="1083"/>
                    </a:cubicBezTo>
                    <a:cubicBezTo>
                      <a:pt x="5548" y="1083"/>
                      <a:pt x="5552" y="1062"/>
                      <a:pt x="5536" y="1055"/>
                    </a:cubicBezTo>
                    <a:cubicBezTo>
                      <a:pt x="5520" y="1048"/>
                      <a:pt x="5508" y="1048"/>
                      <a:pt x="5508" y="1048"/>
                    </a:cubicBezTo>
                    <a:cubicBezTo>
                      <a:pt x="5509" y="1060"/>
                      <a:pt x="5509" y="1060"/>
                      <a:pt x="5509" y="1060"/>
                    </a:cubicBezTo>
                    <a:cubicBezTo>
                      <a:pt x="5509" y="1060"/>
                      <a:pt x="5465" y="1050"/>
                      <a:pt x="5464" y="1034"/>
                    </a:cubicBezTo>
                    <a:cubicBezTo>
                      <a:pt x="5463" y="1018"/>
                      <a:pt x="5471" y="1007"/>
                      <a:pt x="5463" y="992"/>
                    </a:cubicBezTo>
                    <a:cubicBezTo>
                      <a:pt x="5455" y="977"/>
                      <a:pt x="5439" y="969"/>
                      <a:pt x="5439" y="969"/>
                    </a:cubicBezTo>
                    <a:cubicBezTo>
                      <a:pt x="5439" y="969"/>
                      <a:pt x="5441" y="953"/>
                      <a:pt x="5445" y="951"/>
                    </a:cubicBezTo>
                    <a:cubicBezTo>
                      <a:pt x="5449" y="949"/>
                      <a:pt x="5458" y="956"/>
                      <a:pt x="5458" y="956"/>
                    </a:cubicBezTo>
                    <a:cubicBezTo>
                      <a:pt x="5467" y="945"/>
                      <a:pt x="5467" y="945"/>
                      <a:pt x="5467" y="945"/>
                    </a:cubicBezTo>
                    <a:cubicBezTo>
                      <a:pt x="5492" y="964"/>
                      <a:pt x="5492" y="964"/>
                      <a:pt x="5492" y="964"/>
                    </a:cubicBezTo>
                    <a:cubicBezTo>
                      <a:pt x="5497" y="959"/>
                      <a:pt x="5497" y="959"/>
                      <a:pt x="5497" y="959"/>
                    </a:cubicBezTo>
                    <a:cubicBezTo>
                      <a:pt x="5489" y="951"/>
                      <a:pt x="5489" y="951"/>
                      <a:pt x="5489" y="951"/>
                    </a:cubicBezTo>
                    <a:cubicBezTo>
                      <a:pt x="5489" y="951"/>
                      <a:pt x="5495" y="919"/>
                      <a:pt x="5506" y="925"/>
                    </a:cubicBezTo>
                    <a:cubicBezTo>
                      <a:pt x="5517" y="931"/>
                      <a:pt x="5544" y="964"/>
                      <a:pt x="5544" y="964"/>
                    </a:cubicBezTo>
                    <a:cubicBezTo>
                      <a:pt x="5551" y="931"/>
                      <a:pt x="5551" y="931"/>
                      <a:pt x="5551" y="931"/>
                    </a:cubicBezTo>
                    <a:cubicBezTo>
                      <a:pt x="5551" y="931"/>
                      <a:pt x="5608" y="924"/>
                      <a:pt x="5617" y="924"/>
                    </a:cubicBezTo>
                    <a:cubicBezTo>
                      <a:pt x="5626" y="924"/>
                      <a:pt x="5663" y="944"/>
                      <a:pt x="5663" y="944"/>
                    </a:cubicBezTo>
                    <a:cubicBezTo>
                      <a:pt x="5691" y="955"/>
                      <a:pt x="5691" y="955"/>
                      <a:pt x="5691" y="955"/>
                    </a:cubicBezTo>
                    <a:cubicBezTo>
                      <a:pt x="5671" y="915"/>
                      <a:pt x="5671" y="915"/>
                      <a:pt x="5671" y="915"/>
                    </a:cubicBezTo>
                    <a:cubicBezTo>
                      <a:pt x="5671" y="915"/>
                      <a:pt x="5703" y="916"/>
                      <a:pt x="5705" y="905"/>
                    </a:cubicBezTo>
                    <a:cubicBezTo>
                      <a:pt x="5707" y="894"/>
                      <a:pt x="5697" y="876"/>
                      <a:pt x="5697" y="876"/>
                    </a:cubicBezTo>
                    <a:cubicBezTo>
                      <a:pt x="5710" y="877"/>
                      <a:pt x="5710" y="877"/>
                      <a:pt x="5710" y="877"/>
                    </a:cubicBezTo>
                    <a:cubicBezTo>
                      <a:pt x="5713" y="861"/>
                      <a:pt x="5713" y="861"/>
                      <a:pt x="5713" y="861"/>
                    </a:cubicBezTo>
                    <a:cubicBezTo>
                      <a:pt x="5713" y="861"/>
                      <a:pt x="5752" y="870"/>
                      <a:pt x="5758" y="855"/>
                    </a:cubicBezTo>
                    <a:cubicBezTo>
                      <a:pt x="5764" y="840"/>
                      <a:pt x="5784" y="828"/>
                      <a:pt x="5784" y="828"/>
                    </a:cubicBezTo>
                    <a:cubicBezTo>
                      <a:pt x="5770" y="811"/>
                      <a:pt x="5770" y="811"/>
                      <a:pt x="5770" y="811"/>
                    </a:cubicBezTo>
                    <a:cubicBezTo>
                      <a:pt x="5791" y="813"/>
                      <a:pt x="5791" y="813"/>
                      <a:pt x="5791" y="813"/>
                    </a:cubicBezTo>
                    <a:cubicBezTo>
                      <a:pt x="5794" y="825"/>
                      <a:pt x="5794" y="825"/>
                      <a:pt x="5794" y="825"/>
                    </a:cubicBezTo>
                    <a:cubicBezTo>
                      <a:pt x="5835" y="828"/>
                      <a:pt x="5835" y="828"/>
                      <a:pt x="5835" y="828"/>
                    </a:cubicBezTo>
                    <a:cubicBezTo>
                      <a:pt x="5835" y="828"/>
                      <a:pt x="5877" y="838"/>
                      <a:pt x="5877" y="832"/>
                    </a:cubicBezTo>
                    <a:cubicBezTo>
                      <a:pt x="5877" y="826"/>
                      <a:pt x="5873" y="814"/>
                      <a:pt x="5873" y="814"/>
                    </a:cubicBezTo>
                    <a:cubicBezTo>
                      <a:pt x="5848" y="811"/>
                      <a:pt x="5848" y="811"/>
                      <a:pt x="5848" y="811"/>
                    </a:cubicBezTo>
                    <a:cubicBezTo>
                      <a:pt x="5844" y="797"/>
                      <a:pt x="5844" y="797"/>
                      <a:pt x="5844" y="797"/>
                    </a:cubicBezTo>
                    <a:cubicBezTo>
                      <a:pt x="5844" y="797"/>
                      <a:pt x="5807" y="784"/>
                      <a:pt x="5795" y="780"/>
                    </a:cubicBezTo>
                    <a:cubicBezTo>
                      <a:pt x="5783" y="776"/>
                      <a:pt x="5774" y="782"/>
                      <a:pt x="5774" y="782"/>
                    </a:cubicBezTo>
                    <a:cubicBezTo>
                      <a:pt x="5778" y="770"/>
                      <a:pt x="5778" y="770"/>
                      <a:pt x="5778" y="770"/>
                    </a:cubicBezTo>
                    <a:cubicBezTo>
                      <a:pt x="5730" y="736"/>
                      <a:pt x="5730" y="736"/>
                      <a:pt x="5730" y="736"/>
                    </a:cubicBezTo>
                    <a:cubicBezTo>
                      <a:pt x="5719" y="747"/>
                      <a:pt x="5719" y="747"/>
                      <a:pt x="5719" y="747"/>
                    </a:cubicBezTo>
                    <a:cubicBezTo>
                      <a:pt x="5719" y="747"/>
                      <a:pt x="5699" y="742"/>
                      <a:pt x="5691" y="739"/>
                    </a:cubicBezTo>
                    <a:cubicBezTo>
                      <a:pt x="5683" y="736"/>
                      <a:pt x="5672" y="727"/>
                      <a:pt x="5672" y="727"/>
                    </a:cubicBezTo>
                    <a:cubicBezTo>
                      <a:pt x="5649" y="732"/>
                      <a:pt x="5649" y="732"/>
                      <a:pt x="5649" y="732"/>
                    </a:cubicBezTo>
                    <a:cubicBezTo>
                      <a:pt x="5630" y="730"/>
                      <a:pt x="5630" y="730"/>
                      <a:pt x="5630" y="730"/>
                    </a:cubicBezTo>
                    <a:cubicBezTo>
                      <a:pt x="5630" y="730"/>
                      <a:pt x="5599" y="712"/>
                      <a:pt x="5611" y="709"/>
                    </a:cubicBezTo>
                    <a:cubicBezTo>
                      <a:pt x="5623" y="706"/>
                      <a:pt x="5635" y="713"/>
                      <a:pt x="5644" y="715"/>
                    </a:cubicBezTo>
                    <a:cubicBezTo>
                      <a:pt x="5653" y="717"/>
                      <a:pt x="5697" y="724"/>
                      <a:pt x="5697" y="724"/>
                    </a:cubicBezTo>
                    <a:cubicBezTo>
                      <a:pt x="5697" y="724"/>
                      <a:pt x="5749" y="709"/>
                      <a:pt x="5749" y="702"/>
                    </a:cubicBezTo>
                    <a:cubicBezTo>
                      <a:pt x="5749" y="695"/>
                      <a:pt x="5719" y="679"/>
                      <a:pt x="5716" y="677"/>
                    </a:cubicBezTo>
                    <a:cubicBezTo>
                      <a:pt x="5713" y="675"/>
                      <a:pt x="5664" y="658"/>
                      <a:pt x="5679" y="649"/>
                    </a:cubicBezTo>
                    <a:cubicBezTo>
                      <a:pt x="5694" y="640"/>
                      <a:pt x="5719" y="660"/>
                      <a:pt x="5719" y="660"/>
                    </a:cubicBezTo>
                    <a:cubicBezTo>
                      <a:pt x="5719" y="660"/>
                      <a:pt x="5766" y="689"/>
                      <a:pt x="5780" y="687"/>
                    </a:cubicBezTo>
                    <a:cubicBezTo>
                      <a:pt x="5794" y="685"/>
                      <a:pt x="5799" y="671"/>
                      <a:pt x="5838" y="684"/>
                    </a:cubicBezTo>
                    <a:cubicBezTo>
                      <a:pt x="5877" y="697"/>
                      <a:pt x="5911" y="711"/>
                      <a:pt x="5922" y="713"/>
                    </a:cubicBezTo>
                    <a:cubicBezTo>
                      <a:pt x="5933" y="715"/>
                      <a:pt x="5976" y="727"/>
                      <a:pt x="5976" y="727"/>
                    </a:cubicBezTo>
                    <a:cubicBezTo>
                      <a:pt x="5976" y="727"/>
                      <a:pt x="6035" y="762"/>
                      <a:pt x="6031" y="744"/>
                    </a:cubicBezTo>
                    <a:cubicBezTo>
                      <a:pt x="6027" y="726"/>
                      <a:pt x="6007" y="715"/>
                      <a:pt x="6007" y="715"/>
                    </a:cubicBezTo>
                    <a:cubicBezTo>
                      <a:pt x="6019" y="706"/>
                      <a:pt x="6019" y="706"/>
                      <a:pt x="6019" y="706"/>
                    </a:cubicBezTo>
                    <a:cubicBezTo>
                      <a:pt x="5989" y="693"/>
                      <a:pt x="5989" y="693"/>
                      <a:pt x="5989" y="693"/>
                    </a:cubicBezTo>
                    <a:cubicBezTo>
                      <a:pt x="5995" y="689"/>
                      <a:pt x="5995" y="689"/>
                      <a:pt x="5995" y="689"/>
                    </a:cubicBezTo>
                    <a:cubicBezTo>
                      <a:pt x="5962" y="672"/>
                      <a:pt x="5962" y="672"/>
                      <a:pt x="5962" y="672"/>
                    </a:cubicBezTo>
                    <a:cubicBezTo>
                      <a:pt x="5998" y="679"/>
                      <a:pt x="5998" y="679"/>
                      <a:pt x="5998" y="679"/>
                    </a:cubicBezTo>
                    <a:cubicBezTo>
                      <a:pt x="5994" y="666"/>
                      <a:pt x="5994" y="666"/>
                      <a:pt x="5994" y="666"/>
                    </a:cubicBezTo>
                    <a:cubicBezTo>
                      <a:pt x="5994" y="666"/>
                      <a:pt x="6045" y="678"/>
                      <a:pt x="6034" y="664"/>
                    </a:cubicBezTo>
                    <a:close/>
                    <a:moveTo>
                      <a:pt x="3574" y="1289"/>
                    </a:moveTo>
                    <a:cubicBezTo>
                      <a:pt x="3574" y="1289"/>
                      <a:pt x="3571" y="1303"/>
                      <a:pt x="3570" y="1306"/>
                    </a:cubicBezTo>
                    <a:cubicBezTo>
                      <a:pt x="3569" y="1309"/>
                      <a:pt x="3556" y="1316"/>
                      <a:pt x="3556" y="1316"/>
                    </a:cubicBezTo>
                    <a:cubicBezTo>
                      <a:pt x="3556" y="1316"/>
                      <a:pt x="3544" y="1322"/>
                      <a:pt x="3540" y="1322"/>
                    </a:cubicBezTo>
                    <a:cubicBezTo>
                      <a:pt x="3535" y="1322"/>
                      <a:pt x="3536" y="1334"/>
                      <a:pt x="3536" y="1334"/>
                    </a:cubicBezTo>
                    <a:cubicBezTo>
                      <a:pt x="3536" y="1334"/>
                      <a:pt x="3534" y="1327"/>
                      <a:pt x="3514" y="1334"/>
                    </a:cubicBezTo>
                    <a:cubicBezTo>
                      <a:pt x="3493" y="1340"/>
                      <a:pt x="3522" y="1350"/>
                      <a:pt x="3522" y="1350"/>
                    </a:cubicBezTo>
                    <a:cubicBezTo>
                      <a:pt x="3522" y="1350"/>
                      <a:pt x="3512" y="1358"/>
                      <a:pt x="3510" y="1367"/>
                    </a:cubicBezTo>
                    <a:cubicBezTo>
                      <a:pt x="3509" y="1377"/>
                      <a:pt x="3494" y="1368"/>
                      <a:pt x="3494" y="1368"/>
                    </a:cubicBezTo>
                    <a:cubicBezTo>
                      <a:pt x="3494" y="1368"/>
                      <a:pt x="3491" y="1382"/>
                      <a:pt x="3471" y="1382"/>
                    </a:cubicBezTo>
                    <a:cubicBezTo>
                      <a:pt x="3450" y="1382"/>
                      <a:pt x="3451" y="1377"/>
                      <a:pt x="3451" y="1377"/>
                    </a:cubicBezTo>
                    <a:cubicBezTo>
                      <a:pt x="3428" y="1371"/>
                      <a:pt x="3428" y="1371"/>
                      <a:pt x="3428" y="1371"/>
                    </a:cubicBezTo>
                    <a:cubicBezTo>
                      <a:pt x="3439" y="1365"/>
                      <a:pt x="3439" y="1365"/>
                      <a:pt x="3439" y="1365"/>
                    </a:cubicBezTo>
                    <a:cubicBezTo>
                      <a:pt x="3461" y="1365"/>
                      <a:pt x="3461" y="1365"/>
                      <a:pt x="3461" y="1365"/>
                    </a:cubicBezTo>
                    <a:cubicBezTo>
                      <a:pt x="3462" y="1360"/>
                      <a:pt x="3462" y="1360"/>
                      <a:pt x="3462" y="1360"/>
                    </a:cubicBezTo>
                    <a:cubicBezTo>
                      <a:pt x="3462" y="1360"/>
                      <a:pt x="3478" y="1360"/>
                      <a:pt x="3485" y="1353"/>
                    </a:cubicBezTo>
                    <a:cubicBezTo>
                      <a:pt x="3491" y="1347"/>
                      <a:pt x="3492" y="1328"/>
                      <a:pt x="3492" y="1328"/>
                    </a:cubicBezTo>
                    <a:cubicBezTo>
                      <a:pt x="3492" y="1328"/>
                      <a:pt x="3496" y="1327"/>
                      <a:pt x="3505" y="1325"/>
                    </a:cubicBezTo>
                    <a:cubicBezTo>
                      <a:pt x="3514" y="1323"/>
                      <a:pt x="3514" y="1307"/>
                      <a:pt x="3514" y="1307"/>
                    </a:cubicBezTo>
                    <a:cubicBezTo>
                      <a:pt x="3514" y="1307"/>
                      <a:pt x="3507" y="1303"/>
                      <a:pt x="3508" y="1297"/>
                    </a:cubicBezTo>
                    <a:cubicBezTo>
                      <a:pt x="3509" y="1292"/>
                      <a:pt x="3528" y="1275"/>
                      <a:pt x="3528" y="1275"/>
                    </a:cubicBezTo>
                    <a:cubicBezTo>
                      <a:pt x="3528" y="1264"/>
                      <a:pt x="3528" y="1264"/>
                      <a:pt x="3528" y="1264"/>
                    </a:cubicBezTo>
                    <a:cubicBezTo>
                      <a:pt x="3542" y="1251"/>
                      <a:pt x="3542" y="1251"/>
                      <a:pt x="3542" y="1251"/>
                    </a:cubicBezTo>
                    <a:cubicBezTo>
                      <a:pt x="3534" y="1240"/>
                      <a:pt x="3534" y="1240"/>
                      <a:pt x="3534" y="1240"/>
                    </a:cubicBezTo>
                    <a:cubicBezTo>
                      <a:pt x="3533" y="1187"/>
                      <a:pt x="3533" y="1187"/>
                      <a:pt x="3533" y="1187"/>
                    </a:cubicBezTo>
                    <a:cubicBezTo>
                      <a:pt x="3533" y="1187"/>
                      <a:pt x="3518" y="1165"/>
                      <a:pt x="3536" y="1160"/>
                    </a:cubicBezTo>
                    <a:cubicBezTo>
                      <a:pt x="3555" y="1156"/>
                      <a:pt x="3551" y="1181"/>
                      <a:pt x="3551" y="1181"/>
                    </a:cubicBezTo>
                    <a:cubicBezTo>
                      <a:pt x="3551" y="1181"/>
                      <a:pt x="3560" y="1188"/>
                      <a:pt x="3564" y="1203"/>
                    </a:cubicBezTo>
                    <a:cubicBezTo>
                      <a:pt x="3569" y="1219"/>
                      <a:pt x="3571" y="1229"/>
                      <a:pt x="3571" y="1229"/>
                    </a:cubicBezTo>
                    <a:cubicBezTo>
                      <a:pt x="3585" y="1248"/>
                      <a:pt x="3585" y="1248"/>
                      <a:pt x="3585" y="1248"/>
                    </a:cubicBezTo>
                    <a:cubicBezTo>
                      <a:pt x="3579" y="1259"/>
                      <a:pt x="3579" y="1259"/>
                      <a:pt x="3579" y="1259"/>
                    </a:cubicBezTo>
                    <a:cubicBezTo>
                      <a:pt x="3579" y="1259"/>
                      <a:pt x="3566" y="1265"/>
                      <a:pt x="3568" y="1272"/>
                    </a:cubicBezTo>
                    <a:cubicBezTo>
                      <a:pt x="3569" y="1280"/>
                      <a:pt x="3585" y="1271"/>
                      <a:pt x="3585" y="1271"/>
                    </a:cubicBezTo>
                    <a:cubicBezTo>
                      <a:pt x="3587" y="1282"/>
                      <a:pt x="3587" y="1282"/>
                      <a:pt x="3587" y="1282"/>
                    </a:cubicBezTo>
                    <a:lnTo>
                      <a:pt x="3574" y="1289"/>
                    </a:lnTo>
                    <a:close/>
                    <a:moveTo>
                      <a:pt x="4656" y="1185"/>
                    </a:moveTo>
                    <a:cubicBezTo>
                      <a:pt x="4650" y="1193"/>
                      <a:pt x="4662" y="1221"/>
                      <a:pt x="4684" y="1223"/>
                    </a:cubicBezTo>
                    <a:cubicBezTo>
                      <a:pt x="4702" y="1225"/>
                      <a:pt x="4662" y="1177"/>
                      <a:pt x="4656" y="1185"/>
                    </a:cubicBezTo>
                    <a:close/>
                    <a:moveTo>
                      <a:pt x="1020" y="0"/>
                    </a:moveTo>
                    <a:cubicBezTo>
                      <a:pt x="986" y="0"/>
                      <a:pt x="986" y="0"/>
                      <a:pt x="986" y="0"/>
                    </a:cubicBezTo>
                    <a:cubicBezTo>
                      <a:pt x="986" y="10"/>
                      <a:pt x="986" y="10"/>
                      <a:pt x="986" y="10"/>
                    </a:cubicBezTo>
                    <a:cubicBezTo>
                      <a:pt x="1007" y="11"/>
                      <a:pt x="1007" y="11"/>
                      <a:pt x="1007" y="11"/>
                    </a:cubicBezTo>
                    <a:cubicBezTo>
                      <a:pt x="1021" y="10"/>
                      <a:pt x="1020" y="0"/>
                      <a:pt x="1020" y="0"/>
                    </a:cubicBezTo>
                    <a:close/>
                    <a:moveTo>
                      <a:pt x="1012" y="37"/>
                    </a:moveTo>
                    <a:cubicBezTo>
                      <a:pt x="1026" y="35"/>
                      <a:pt x="1035" y="23"/>
                      <a:pt x="1017" y="23"/>
                    </a:cubicBezTo>
                    <a:cubicBezTo>
                      <a:pt x="999" y="23"/>
                      <a:pt x="1002" y="38"/>
                      <a:pt x="1012" y="37"/>
                    </a:cubicBezTo>
                    <a:close/>
                    <a:moveTo>
                      <a:pt x="943" y="537"/>
                    </a:moveTo>
                    <a:cubicBezTo>
                      <a:pt x="965" y="542"/>
                      <a:pt x="973" y="535"/>
                      <a:pt x="980" y="531"/>
                    </a:cubicBezTo>
                    <a:cubicBezTo>
                      <a:pt x="987" y="527"/>
                      <a:pt x="993" y="519"/>
                      <a:pt x="993" y="519"/>
                    </a:cubicBezTo>
                    <a:cubicBezTo>
                      <a:pt x="1002" y="518"/>
                      <a:pt x="1002" y="518"/>
                      <a:pt x="1002" y="518"/>
                    </a:cubicBezTo>
                    <a:cubicBezTo>
                      <a:pt x="1002" y="518"/>
                      <a:pt x="994" y="507"/>
                      <a:pt x="968" y="501"/>
                    </a:cubicBezTo>
                    <a:cubicBezTo>
                      <a:pt x="942" y="495"/>
                      <a:pt x="927" y="518"/>
                      <a:pt x="927" y="518"/>
                    </a:cubicBezTo>
                    <a:cubicBezTo>
                      <a:pt x="927" y="521"/>
                      <a:pt x="921" y="533"/>
                      <a:pt x="943" y="537"/>
                    </a:cubicBezTo>
                    <a:close/>
                    <a:moveTo>
                      <a:pt x="996" y="48"/>
                    </a:moveTo>
                    <a:cubicBezTo>
                      <a:pt x="1007" y="61"/>
                      <a:pt x="1000" y="62"/>
                      <a:pt x="1023" y="55"/>
                    </a:cubicBezTo>
                    <a:cubicBezTo>
                      <a:pt x="1045" y="48"/>
                      <a:pt x="1020" y="45"/>
                      <a:pt x="1016" y="45"/>
                    </a:cubicBezTo>
                    <a:cubicBezTo>
                      <a:pt x="1012" y="45"/>
                      <a:pt x="996" y="48"/>
                      <a:pt x="996" y="48"/>
                    </a:cubicBezTo>
                    <a:close/>
                    <a:moveTo>
                      <a:pt x="966" y="65"/>
                    </a:moveTo>
                    <a:cubicBezTo>
                      <a:pt x="976" y="65"/>
                      <a:pt x="1009" y="63"/>
                      <a:pt x="1003" y="62"/>
                    </a:cubicBezTo>
                    <a:cubicBezTo>
                      <a:pt x="997" y="61"/>
                      <a:pt x="985" y="52"/>
                      <a:pt x="985" y="52"/>
                    </a:cubicBezTo>
                    <a:cubicBezTo>
                      <a:pt x="954" y="52"/>
                      <a:pt x="954" y="52"/>
                      <a:pt x="954" y="52"/>
                    </a:cubicBezTo>
                    <a:cubicBezTo>
                      <a:pt x="954" y="52"/>
                      <a:pt x="957" y="65"/>
                      <a:pt x="966" y="65"/>
                    </a:cubicBezTo>
                    <a:close/>
                    <a:moveTo>
                      <a:pt x="893" y="23"/>
                    </a:moveTo>
                    <a:cubicBezTo>
                      <a:pt x="876" y="24"/>
                      <a:pt x="885" y="35"/>
                      <a:pt x="885" y="35"/>
                    </a:cubicBezTo>
                    <a:cubicBezTo>
                      <a:pt x="910" y="30"/>
                      <a:pt x="910" y="21"/>
                      <a:pt x="893" y="23"/>
                    </a:cubicBezTo>
                    <a:close/>
                    <a:moveTo>
                      <a:pt x="940" y="48"/>
                    </a:moveTo>
                    <a:cubicBezTo>
                      <a:pt x="924" y="45"/>
                      <a:pt x="924" y="45"/>
                      <a:pt x="924" y="45"/>
                    </a:cubicBezTo>
                    <a:cubicBezTo>
                      <a:pt x="930" y="61"/>
                      <a:pt x="930" y="61"/>
                      <a:pt x="930" y="61"/>
                    </a:cubicBezTo>
                    <a:lnTo>
                      <a:pt x="940" y="48"/>
                    </a:lnTo>
                    <a:close/>
                    <a:moveTo>
                      <a:pt x="972" y="10"/>
                    </a:moveTo>
                    <a:cubicBezTo>
                      <a:pt x="972" y="27"/>
                      <a:pt x="972" y="27"/>
                      <a:pt x="972" y="27"/>
                    </a:cubicBezTo>
                    <a:cubicBezTo>
                      <a:pt x="995" y="20"/>
                      <a:pt x="995" y="20"/>
                      <a:pt x="995" y="20"/>
                    </a:cubicBezTo>
                    <a:lnTo>
                      <a:pt x="972" y="10"/>
                    </a:lnTo>
                    <a:close/>
                    <a:moveTo>
                      <a:pt x="936" y="31"/>
                    </a:moveTo>
                    <a:cubicBezTo>
                      <a:pt x="936" y="31"/>
                      <a:pt x="931" y="25"/>
                      <a:pt x="924" y="25"/>
                    </a:cubicBezTo>
                    <a:cubicBezTo>
                      <a:pt x="917" y="25"/>
                      <a:pt x="919" y="38"/>
                      <a:pt x="919" y="38"/>
                    </a:cubicBezTo>
                    <a:lnTo>
                      <a:pt x="936" y="31"/>
                    </a:lnTo>
                    <a:close/>
                    <a:moveTo>
                      <a:pt x="957" y="31"/>
                    </a:moveTo>
                    <a:cubicBezTo>
                      <a:pt x="938" y="39"/>
                      <a:pt x="938" y="39"/>
                      <a:pt x="938" y="39"/>
                    </a:cubicBezTo>
                    <a:cubicBezTo>
                      <a:pt x="957" y="39"/>
                      <a:pt x="957" y="39"/>
                      <a:pt x="957" y="39"/>
                    </a:cubicBezTo>
                    <a:lnTo>
                      <a:pt x="957" y="31"/>
                    </a:lnTo>
                    <a:close/>
                    <a:moveTo>
                      <a:pt x="979" y="42"/>
                    </a:moveTo>
                    <a:cubicBezTo>
                      <a:pt x="995" y="47"/>
                      <a:pt x="1009" y="30"/>
                      <a:pt x="990" y="28"/>
                    </a:cubicBezTo>
                    <a:cubicBezTo>
                      <a:pt x="972" y="27"/>
                      <a:pt x="964" y="38"/>
                      <a:pt x="979" y="42"/>
                    </a:cubicBezTo>
                    <a:close/>
                    <a:moveTo>
                      <a:pt x="966" y="23"/>
                    </a:moveTo>
                    <a:cubicBezTo>
                      <a:pt x="965" y="7"/>
                      <a:pt x="965" y="7"/>
                      <a:pt x="965" y="7"/>
                    </a:cubicBezTo>
                    <a:cubicBezTo>
                      <a:pt x="938" y="14"/>
                      <a:pt x="938" y="14"/>
                      <a:pt x="938" y="14"/>
                    </a:cubicBezTo>
                    <a:cubicBezTo>
                      <a:pt x="944" y="24"/>
                      <a:pt x="944" y="24"/>
                      <a:pt x="944" y="24"/>
                    </a:cubicBezTo>
                    <a:lnTo>
                      <a:pt x="966" y="2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7" name="Freeform 318"/>
              <p:cNvSpPr>
                <a:spLocks noEditPoints="1"/>
              </p:cNvSpPr>
              <p:nvPr/>
            </p:nvSpPr>
            <p:spPr bwMode="gray">
              <a:xfrm>
                <a:off x="-5221" y="-18515"/>
                <a:ext cx="1084" cy="1569"/>
              </a:xfrm>
              <a:custGeom>
                <a:avLst/>
                <a:gdLst>
                  <a:gd name="T0" fmla="*/ 445 w 459"/>
                  <a:gd name="T1" fmla="*/ 95 h 664"/>
                  <a:gd name="T2" fmla="*/ 424 w 459"/>
                  <a:gd name="T3" fmla="*/ 67 h 664"/>
                  <a:gd name="T4" fmla="*/ 391 w 459"/>
                  <a:gd name="T5" fmla="*/ 26 h 664"/>
                  <a:gd name="T6" fmla="*/ 338 w 459"/>
                  <a:gd name="T7" fmla="*/ 9 h 664"/>
                  <a:gd name="T8" fmla="*/ 305 w 459"/>
                  <a:gd name="T9" fmla="*/ 14 h 664"/>
                  <a:gd name="T10" fmla="*/ 284 w 459"/>
                  <a:gd name="T11" fmla="*/ 25 h 664"/>
                  <a:gd name="T12" fmla="*/ 243 w 459"/>
                  <a:gd name="T13" fmla="*/ 25 h 664"/>
                  <a:gd name="T14" fmla="*/ 216 w 459"/>
                  <a:gd name="T15" fmla="*/ 45 h 664"/>
                  <a:gd name="T16" fmla="*/ 165 w 459"/>
                  <a:gd name="T17" fmla="*/ 71 h 664"/>
                  <a:gd name="T18" fmla="*/ 161 w 459"/>
                  <a:gd name="T19" fmla="*/ 99 h 664"/>
                  <a:gd name="T20" fmla="*/ 146 w 459"/>
                  <a:gd name="T21" fmla="*/ 128 h 664"/>
                  <a:gd name="T22" fmla="*/ 118 w 459"/>
                  <a:gd name="T23" fmla="*/ 144 h 664"/>
                  <a:gd name="T24" fmla="*/ 96 w 459"/>
                  <a:gd name="T25" fmla="*/ 194 h 664"/>
                  <a:gd name="T26" fmla="*/ 68 w 459"/>
                  <a:gd name="T27" fmla="*/ 227 h 664"/>
                  <a:gd name="T28" fmla="*/ 28 w 459"/>
                  <a:gd name="T29" fmla="*/ 260 h 664"/>
                  <a:gd name="T30" fmla="*/ 21 w 459"/>
                  <a:gd name="T31" fmla="*/ 290 h 664"/>
                  <a:gd name="T32" fmla="*/ 33 w 459"/>
                  <a:gd name="T33" fmla="*/ 334 h 664"/>
                  <a:gd name="T34" fmla="*/ 50 w 459"/>
                  <a:gd name="T35" fmla="*/ 374 h 664"/>
                  <a:gd name="T36" fmla="*/ 51 w 459"/>
                  <a:gd name="T37" fmla="*/ 409 h 664"/>
                  <a:gd name="T38" fmla="*/ 36 w 459"/>
                  <a:gd name="T39" fmla="*/ 431 h 664"/>
                  <a:gd name="T40" fmla="*/ 15 w 459"/>
                  <a:gd name="T41" fmla="*/ 452 h 664"/>
                  <a:gd name="T42" fmla="*/ 0 w 459"/>
                  <a:gd name="T43" fmla="*/ 469 h 664"/>
                  <a:gd name="T44" fmla="*/ 19 w 459"/>
                  <a:gd name="T45" fmla="*/ 515 h 664"/>
                  <a:gd name="T46" fmla="*/ 49 w 459"/>
                  <a:gd name="T47" fmla="*/ 586 h 664"/>
                  <a:gd name="T48" fmla="*/ 53 w 459"/>
                  <a:gd name="T49" fmla="*/ 607 h 664"/>
                  <a:gd name="T50" fmla="*/ 69 w 459"/>
                  <a:gd name="T51" fmla="*/ 656 h 664"/>
                  <a:gd name="T52" fmla="*/ 120 w 459"/>
                  <a:gd name="T53" fmla="*/ 631 h 664"/>
                  <a:gd name="T54" fmla="*/ 176 w 459"/>
                  <a:gd name="T55" fmla="*/ 618 h 664"/>
                  <a:gd name="T56" fmla="*/ 206 w 459"/>
                  <a:gd name="T57" fmla="*/ 549 h 664"/>
                  <a:gd name="T58" fmla="*/ 196 w 459"/>
                  <a:gd name="T59" fmla="*/ 507 h 664"/>
                  <a:gd name="T60" fmla="*/ 237 w 459"/>
                  <a:gd name="T61" fmla="*/ 489 h 664"/>
                  <a:gd name="T62" fmla="*/ 270 w 459"/>
                  <a:gd name="T63" fmla="*/ 456 h 664"/>
                  <a:gd name="T64" fmla="*/ 271 w 459"/>
                  <a:gd name="T65" fmla="*/ 409 h 664"/>
                  <a:gd name="T66" fmla="*/ 217 w 459"/>
                  <a:gd name="T67" fmla="*/ 350 h 664"/>
                  <a:gd name="T68" fmla="*/ 237 w 459"/>
                  <a:gd name="T69" fmla="*/ 303 h 664"/>
                  <a:gd name="T70" fmla="*/ 271 w 459"/>
                  <a:gd name="T71" fmla="*/ 270 h 664"/>
                  <a:gd name="T72" fmla="*/ 340 w 459"/>
                  <a:gd name="T73" fmla="*/ 249 h 664"/>
                  <a:gd name="T74" fmla="*/ 372 w 459"/>
                  <a:gd name="T75" fmla="*/ 175 h 664"/>
                  <a:gd name="T76" fmla="*/ 396 w 459"/>
                  <a:gd name="T77" fmla="*/ 144 h 664"/>
                  <a:gd name="T78" fmla="*/ 459 w 459"/>
                  <a:gd name="T79" fmla="*/ 157 h 664"/>
                  <a:gd name="T80" fmla="*/ 271 w 459"/>
                  <a:gd name="T81" fmla="*/ 583 h 664"/>
                  <a:gd name="T82" fmla="*/ 290 w 459"/>
                  <a:gd name="T83" fmla="*/ 543 h 664"/>
                  <a:gd name="T84" fmla="*/ 200 w 459"/>
                  <a:gd name="T85" fmla="*/ 597 h 664"/>
                  <a:gd name="T86" fmla="*/ 230 w 459"/>
                  <a:gd name="T87" fmla="*/ 57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9" h="664">
                    <a:moveTo>
                      <a:pt x="451" y="136"/>
                    </a:moveTo>
                    <a:cubicBezTo>
                      <a:pt x="451" y="136"/>
                      <a:pt x="436" y="126"/>
                      <a:pt x="434" y="118"/>
                    </a:cubicBezTo>
                    <a:cubicBezTo>
                      <a:pt x="432" y="110"/>
                      <a:pt x="445" y="95"/>
                      <a:pt x="445" y="95"/>
                    </a:cubicBezTo>
                    <a:cubicBezTo>
                      <a:pt x="428" y="85"/>
                      <a:pt x="428" y="85"/>
                      <a:pt x="428" y="85"/>
                    </a:cubicBezTo>
                    <a:cubicBezTo>
                      <a:pt x="432" y="72"/>
                      <a:pt x="432" y="72"/>
                      <a:pt x="432" y="72"/>
                    </a:cubicBezTo>
                    <a:cubicBezTo>
                      <a:pt x="424" y="67"/>
                      <a:pt x="424" y="67"/>
                      <a:pt x="424" y="67"/>
                    </a:cubicBezTo>
                    <a:cubicBezTo>
                      <a:pt x="424" y="67"/>
                      <a:pt x="429" y="53"/>
                      <a:pt x="430" y="48"/>
                    </a:cubicBezTo>
                    <a:cubicBezTo>
                      <a:pt x="431" y="43"/>
                      <a:pt x="413" y="38"/>
                      <a:pt x="413" y="38"/>
                    </a:cubicBezTo>
                    <a:cubicBezTo>
                      <a:pt x="391" y="26"/>
                      <a:pt x="391" y="26"/>
                      <a:pt x="391" y="26"/>
                    </a:cubicBezTo>
                    <a:cubicBezTo>
                      <a:pt x="369" y="25"/>
                      <a:pt x="369" y="25"/>
                      <a:pt x="369" y="25"/>
                    </a:cubicBezTo>
                    <a:cubicBezTo>
                      <a:pt x="361" y="17"/>
                      <a:pt x="361" y="17"/>
                      <a:pt x="361" y="17"/>
                    </a:cubicBezTo>
                    <a:cubicBezTo>
                      <a:pt x="361" y="17"/>
                      <a:pt x="348" y="13"/>
                      <a:pt x="338" y="9"/>
                    </a:cubicBezTo>
                    <a:cubicBezTo>
                      <a:pt x="332" y="7"/>
                      <a:pt x="327" y="3"/>
                      <a:pt x="324" y="1"/>
                    </a:cubicBezTo>
                    <a:cubicBezTo>
                      <a:pt x="304" y="0"/>
                      <a:pt x="304" y="0"/>
                      <a:pt x="304" y="0"/>
                    </a:cubicBezTo>
                    <a:cubicBezTo>
                      <a:pt x="305" y="14"/>
                      <a:pt x="305" y="14"/>
                      <a:pt x="305" y="14"/>
                    </a:cubicBezTo>
                    <a:cubicBezTo>
                      <a:pt x="305" y="14"/>
                      <a:pt x="298" y="11"/>
                      <a:pt x="298" y="16"/>
                    </a:cubicBezTo>
                    <a:cubicBezTo>
                      <a:pt x="298" y="21"/>
                      <a:pt x="311" y="27"/>
                      <a:pt x="303" y="29"/>
                    </a:cubicBezTo>
                    <a:cubicBezTo>
                      <a:pt x="295" y="31"/>
                      <a:pt x="284" y="25"/>
                      <a:pt x="284" y="25"/>
                    </a:cubicBezTo>
                    <a:cubicBezTo>
                      <a:pt x="275" y="25"/>
                      <a:pt x="275" y="25"/>
                      <a:pt x="275" y="25"/>
                    </a:cubicBezTo>
                    <a:cubicBezTo>
                      <a:pt x="262" y="21"/>
                      <a:pt x="262" y="21"/>
                      <a:pt x="262" y="21"/>
                    </a:cubicBezTo>
                    <a:cubicBezTo>
                      <a:pt x="243" y="25"/>
                      <a:pt x="243" y="25"/>
                      <a:pt x="243" y="25"/>
                    </a:cubicBezTo>
                    <a:cubicBezTo>
                      <a:pt x="243" y="25"/>
                      <a:pt x="243" y="12"/>
                      <a:pt x="235" y="18"/>
                    </a:cubicBezTo>
                    <a:cubicBezTo>
                      <a:pt x="227" y="24"/>
                      <a:pt x="237" y="35"/>
                      <a:pt x="234" y="40"/>
                    </a:cubicBezTo>
                    <a:cubicBezTo>
                      <a:pt x="231" y="45"/>
                      <a:pt x="216" y="45"/>
                      <a:pt x="216" y="45"/>
                    </a:cubicBezTo>
                    <a:cubicBezTo>
                      <a:pt x="190" y="49"/>
                      <a:pt x="190" y="49"/>
                      <a:pt x="190" y="49"/>
                    </a:cubicBezTo>
                    <a:cubicBezTo>
                      <a:pt x="181" y="59"/>
                      <a:pt x="181" y="59"/>
                      <a:pt x="181" y="59"/>
                    </a:cubicBezTo>
                    <a:cubicBezTo>
                      <a:pt x="181" y="59"/>
                      <a:pt x="164" y="67"/>
                      <a:pt x="165" y="71"/>
                    </a:cubicBezTo>
                    <a:cubicBezTo>
                      <a:pt x="166" y="75"/>
                      <a:pt x="177" y="83"/>
                      <a:pt x="177" y="83"/>
                    </a:cubicBezTo>
                    <a:cubicBezTo>
                      <a:pt x="172" y="93"/>
                      <a:pt x="172" y="93"/>
                      <a:pt x="172" y="93"/>
                    </a:cubicBezTo>
                    <a:cubicBezTo>
                      <a:pt x="172" y="93"/>
                      <a:pt x="167" y="94"/>
                      <a:pt x="161" y="99"/>
                    </a:cubicBezTo>
                    <a:cubicBezTo>
                      <a:pt x="155" y="104"/>
                      <a:pt x="153" y="111"/>
                      <a:pt x="153" y="111"/>
                    </a:cubicBezTo>
                    <a:cubicBezTo>
                      <a:pt x="139" y="112"/>
                      <a:pt x="139" y="112"/>
                      <a:pt x="139" y="112"/>
                    </a:cubicBezTo>
                    <a:cubicBezTo>
                      <a:pt x="139" y="112"/>
                      <a:pt x="153" y="126"/>
                      <a:pt x="146" y="128"/>
                    </a:cubicBezTo>
                    <a:cubicBezTo>
                      <a:pt x="139" y="130"/>
                      <a:pt x="130" y="135"/>
                      <a:pt x="130" y="135"/>
                    </a:cubicBezTo>
                    <a:cubicBezTo>
                      <a:pt x="116" y="128"/>
                      <a:pt x="116" y="128"/>
                      <a:pt x="116" y="128"/>
                    </a:cubicBezTo>
                    <a:cubicBezTo>
                      <a:pt x="118" y="144"/>
                      <a:pt x="118" y="144"/>
                      <a:pt x="118" y="144"/>
                    </a:cubicBezTo>
                    <a:cubicBezTo>
                      <a:pt x="115" y="149"/>
                      <a:pt x="115" y="149"/>
                      <a:pt x="115" y="149"/>
                    </a:cubicBezTo>
                    <a:cubicBezTo>
                      <a:pt x="111" y="178"/>
                      <a:pt x="111" y="178"/>
                      <a:pt x="111" y="178"/>
                    </a:cubicBezTo>
                    <a:cubicBezTo>
                      <a:pt x="111" y="178"/>
                      <a:pt x="101" y="190"/>
                      <a:pt x="96" y="194"/>
                    </a:cubicBezTo>
                    <a:cubicBezTo>
                      <a:pt x="91" y="198"/>
                      <a:pt x="82" y="204"/>
                      <a:pt x="82" y="204"/>
                    </a:cubicBezTo>
                    <a:cubicBezTo>
                      <a:pt x="82" y="204"/>
                      <a:pt x="103" y="214"/>
                      <a:pt x="99" y="223"/>
                    </a:cubicBezTo>
                    <a:cubicBezTo>
                      <a:pt x="95" y="232"/>
                      <a:pt x="68" y="227"/>
                      <a:pt x="68" y="227"/>
                    </a:cubicBezTo>
                    <a:cubicBezTo>
                      <a:pt x="68" y="227"/>
                      <a:pt x="53" y="239"/>
                      <a:pt x="46" y="244"/>
                    </a:cubicBezTo>
                    <a:cubicBezTo>
                      <a:pt x="39" y="249"/>
                      <a:pt x="33" y="254"/>
                      <a:pt x="33" y="254"/>
                    </a:cubicBezTo>
                    <a:cubicBezTo>
                      <a:pt x="28" y="260"/>
                      <a:pt x="28" y="260"/>
                      <a:pt x="28" y="260"/>
                    </a:cubicBezTo>
                    <a:cubicBezTo>
                      <a:pt x="28" y="260"/>
                      <a:pt x="22" y="265"/>
                      <a:pt x="22" y="268"/>
                    </a:cubicBezTo>
                    <a:cubicBezTo>
                      <a:pt x="22" y="271"/>
                      <a:pt x="40" y="271"/>
                      <a:pt x="34" y="277"/>
                    </a:cubicBezTo>
                    <a:cubicBezTo>
                      <a:pt x="28" y="283"/>
                      <a:pt x="19" y="285"/>
                      <a:pt x="21" y="290"/>
                    </a:cubicBezTo>
                    <a:cubicBezTo>
                      <a:pt x="23" y="295"/>
                      <a:pt x="29" y="303"/>
                      <a:pt x="29" y="303"/>
                    </a:cubicBezTo>
                    <a:cubicBezTo>
                      <a:pt x="29" y="303"/>
                      <a:pt x="40" y="310"/>
                      <a:pt x="39" y="315"/>
                    </a:cubicBezTo>
                    <a:cubicBezTo>
                      <a:pt x="38" y="320"/>
                      <a:pt x="32" y="327"/>
                      <a:pt x="33" y="334"/>
                    </a:cubicBezTo>
                    <a:cubicBezTo>
                      <a:pt x="34" y="341"/>
                      <a:pt x="42" y="348"/>
                      <a:pt x="42" y="348"/>
                    </a:cubicBezTo>
                    <a:cubicBezTo>
                      <a:pt x="42" y="348"/>
                      <a:pt x="61" y="354"/>
                      <a:pt x="59" y="361"/>
                    </a:cubicBezTo>
                    <a:cubicBezTo>
                      <a:pt x="57" y="368"/>
                      <a:pt x="50" y="374"/>
                      <a:pt x="50" y="374"/>
                    </a:cubicBezTo>
                    <a:cubicBezTo>
                      <a:pt x="35" y="377"/>
                      <a:pt x="35" y="377"/>
                      <a:pt x="35" y="377"/>
                    </a:cubicBezTo>
                    <a:cubicBezTo>
                      <a:pt x="35" y="377"/>
                      <a:pt x="41" y="394"/>
                      <a:pt x="44" y="397"/>
                    </a:cubicBezTo>
                    <a:cubicBezTo>
                      <a:pt x="47" y="400"/>
                      <a:pt x="51" y="409"/>
                      <a:pt x="51" y="409"/>
                    </a:cubicBezTo>
                    <a:cubicBezTo>
                      <a:pt x="44" y="409"/>
                      <a:pt x="44" y="409"/>
                      <a:pt x="44" y="409"/>
                    </a:cubicBezTo>
                    <a:cubicBezTo>
                      <a:pt x="44" y="426"/>
                      <a:pt x="44" y="426"/>
                      <a:pt x="44" y="426"/>
                    </a:cubicBezTo>
                    <a:cubicBezTo>
                      <a:pt x="44" y="426"/>
                      <a:pt x="41" y="431"/>
                      <a:pt x="36" y="431"/>
                    </a:cubicBezTo>
                    <a:cubicBezTo>
                      <a:pt x="31" y="431"/>
                      <a:pt x="17" y="425"/>
                      <a:pt x="19" y="431"/>
                    </a:cubicBezTo>
                    <a:cubicBezTo>
                      <a:pt x="21" y="437"/>
                      <a:pt x="21" y="441"/>
                      <a:pt x="21" y="441"/>
                    </a:cubicBezTo>
                    <a:cubicBezTo>
                      <a:pt x="21" y="441"/>
                      <a:pt x="12" y="444"/>
                      <a:pt x="15" y="452"/>
                    </a:cubicBezTo>
                    <a:cubicBezTo>
                      <a:pt x="18" y="460"/>
                      <a:pt x="24" y="461"/>
                      <a:pt x="22" y="466"/>
                    </a:cubicBezTo>
                    <a:cubicBezTo>
                      <a:pt x="20" y="471"/>
                      <a:pt x="14" y="482"/>
                      <a:pt x="14" y="482"/>
                    </a:cubicBezTo>
                    <a:cubicBezTo>
                      <a:pt x="0" y="469"/>
                      <a:pt x="0" y="469"/>
                      <a:pt x="0" y="469"/>
                    </a:cubicBezTo>
                    <a:cubicBezTo>
                      <a:pt x="2" y="510"/>
                      <a:pt x="2" y="510"/>
                      <a:pt x="2" y="510"/>
                    </a:cubicBezTo>
                    <a:cubicBezTo>
                      <a:pt x="2" y="510"/>
                      <a:pt x="16" y="499"/>
                      <a:pt x="23" y="511"/>
                    </a:cubicBezTo>
                    <a:cubicBezTo>
                      <a:pt x="30" y="523"/>
                      <a:pt x="19" y="515"/>
                      <a:pt x="19" y="515"/>
                    </a:cubicBezTo>
                    <a:cubicBezTo>
                      <a:pt x="19" y="515"/>
                      <a:pt x="14" y="549"/>
                      <a:pt x="18" y="553"/>
                    </a:cubicBezTo>
                    <a:cubicBezTo>
                      <a:pt x="22" y="557"/>
                      <a:pt x="34" y="562"/>
                      <a:pt x="34" y="562"/>
                    </a:cubicBezTo>
                    <a:cubicBezTo>
                      <a:pt x="34" y="562"/>
                      <a:pt x="43" y="579"/>
                      <a:pt x="49" y="586"/>
                    </a:cubicBezTo>
                    <a:cubicBezTo>
                      <a:pt x="55" y="593"/>
                      <a:pt x="66" y="597"/>
                      <a:pt x="66" y="597"/>
                    </a:cubicBezTo>
                    <a:cubicBezTo>
                      <a:pt x="65" y="605"/>
                      <a:pt x="65" y="605"/>
                      <a:pt x="65" y="605"/>
                    </a:cubicBezTo>
                    <a:cubicBezTo>
                      <a:pt x="53" y="607"/>
                      <a:pt x="53" y="607"/>
                      <a:pt x="53" y="607"/>
                    </a:cubicBezTo>
                    <a:cubicBezTo>
                      <a:pt x="53" y="607"/>
                      <a:pt x="51" y="615"/>
                      <a:pt x="52" y="621"/>
                    </a:cubicBezTo>
                    <a:cubicBezTo>
                      <a:pt x="53" y="627"/>
                      <a:pt x="68" y="640"/>
                      <a:pt x="68" y="640"/>
                    </a:cubicBezTo>
                    <a:cubicBezTo>
                      <a:pt x="68" y="640"/>
                      <a:pt x="64" y="653"/>
                      <a:pt x="69" y="656"/>
                    </a:cubicBezTo>
                    <a:cubicBezTo>
                      <a:pt x="74" y="659"/>
                      <a:pt x="94" y="657"/>
                      <a:pt x="94" y="657"/>
                    </a:cubicBezTo>
                    <a:cubicBezTo>
                      <a:pt x="94" y="657"/>
                      <a:pt x="122" y="664"/>
                      <a:pt x="121" y="655"/>
                    </a:cubicBezTo>
                    <a:cubicBezTo>
                      <a:pt x="120" y="646"/>
                      <a:pt x="120" y="631"/>
                      <a:pt x="120" y="631"/>
                    </a:cubicBezTo>
                    <a:cubicBezTo>
                      <a:pt x="132" y="625"/>
                      <a:pt x="132" y="625"/>
                      <a:pt x="132" y="625"/>
                    </a:cubicBezTo>
                    <a:cubicBezTo>
                      <a:pt x="133" y="615"/>
                      <a:pt x="133" y="615"/>
                      <a:pt x="133" y="615"/>
                    </a:cubicBezTo>
                    <a:cubicBezTo>
                      <a:pt x="176" y="618"/>
                      <a:pt x="176" y="618"/>
                      <a:pt x="176" y="618"/>
                    </a:cubicBezTo>
                    <a:cubicBezTo>
                      <a:pt x="185" y="623"/>
                      <a:pt x="185" y="623"/>
                      <a:pt x="185" y="623"/>
                    </a:cubicBezTo>
                    <a:cubicBezTo>
                      <a:pt x="199" y="581"/>
                      <a:pt x="199" y="581"/>
                      <a:pt x="199" y="581"/>
                    </a:cubicBezTo>
                    <a:cubicBezTo>
                      <a:pt x="199" y="581"/>
                      <a:pt x="208" y="555"/>
                      <a:pt x="206" y="549"/>
                    </a:cubicBezTo>
                    <a:cubicBezTo>
                      <a:pt x="204" y="543"/>
                      <a:pt x="198" y="532"/>
                      <a:pt x="198" y="532"/>
                    </a:cubicBezTo>
                    <a:cubicBezTo>
                      <a:pt x="198" y="532"/>
                      <a:pt x="219" y="529"/>
                      <a:pt x="217" y="518"/>
                    </a:cubicBezTo>
                    <a:cubicBezTo>
                      <a:pt x="215" y="507"/>
                      <a:pt x="196" y="507"/>
                      <a:pt x="196" y="507"/>
                    </a:cubicBezTo>
                    <a:cubicBezTo>
                      <a:pt x="209" y="502"/>
                      <a:pt x="209" y="502"/>
                      <a:pt x="209" y="502"/>
                    </a:cubicBezTo>
                    <a:cubicBezTo>
                      <a:pt x="200" y="498"/>
                      <a:pt x="200" y="498"/>
                      <a:pt x="200" y="498"/>
                    </a:cubicBezTo>
                    <a:cubicBezTo>
                      <a:pt x="200" y="498"/>
                      <a:pt x="234" y="500"/>
                      <a:pt x="237" y="489"/>
                    </a:cubicBezTo>
                    <a:cubicBezTo>
                      <a:pt x="240" y="478"/>
                      <a:pt x="245" y="472"/>
                      <a:pt x="245" y="472"/>
                    </a:cubicBezTo>
                    <a:cubicBezTo>
                      <a:pt x="245" y="472"/>
                      <a:pt x="256" y="490"/>
                      <a:pt x="266" y="478"/>
                    </a:cubicBezTo>
                    <a:cubicBezTo>
                      <a:pt x="276" y="466"/>
                      <a:pt x="270" y="456"/>
                      <a:pt x="270" y="456"/>
                    </a:cubicBezTo>
                    <a:cubicBezTo>
                      <a:pt x="270" y="456"/>
                      <a:pt x="297" y="451"/>
                      <a:pt x="290" y="437"/>
                    </a:cubicBezTo>
                    <a:cubicBezTo>
                      <a:pt x="283" y="423"/>
                      <a:pt x="271" y="420"/>
                      <a:pt x="271" y="420"/>
                    </a:cubicBezTo>
                    <a:cubicBezTo>
                      <a:pt x="271" y="409"/>
                      <a:pt x="271" y="409"/>
                      <a:pt x="271" y="409"/>
                    </a:cubicBezTo>
                    <a:cubicBezTo>
                      <a:pt x="247" y="399"/>
                      <a:pt x="247" y="399"/>
                      <a:pt x="247" y="399"/>
                    </a:cubicBezTo>
                    <a:cubicBezTo>
                      <a:pt x="247" y="399"/>
                      <a:pt x="236" y="406"/>
                      <a:pt x="228" y="399"/>
                    </a:cubicBezTo>
                    <a:cubicBezTo>
                      <a:pt x="220" y="392"/>
                      <a:pt x="217" y="350"/>
                      <a:pt x="217" y="350"/>
                    </a:cubicBezTo>
                    <a:cubicBezTo>
                      <a:pt x="217" y="350"/>
                      <a:pt x="228" y="340"/>
                      <a:pt x="229" y="329"/>
                    </a:cubicBezTo>
                    <a:cubicBezTo>
                      <a:pt x="230" y="318"/>
                      <a:pt x="219" y="308"/>
                      <a:pt x="219" y="308"/>
                    </a:cubicBezTo>
                    <a:cubicBezTo>
                      <a:pt x="219" y="308"/>
                      <a:pt x="233" y="311"/>
                      <a:pt x="237" y="303"/>
                    </a:cubicBezTo>
                    <a:cubicBezTo>
                      <a:pt x="241" y="295"/>
                      <a:pt x="232" y="283"/>
                      <a:pt x="232" y="283"/>
                    </a:cubicBezTo>
                    <a:cubicBezTo>
                      <a:pt x="232" y="283"/>
                      <a:pt x="249" y="292"/>
                      <a:pt x="254" y="287"/>
                    </a:cubicBezTo>
                    <a:cubicBezTo>
                      <a:pt x="259" y="282"/>
                      <a:pt x="271" y="270"/>
                      <a:pt x="271" y="270"/>
                    </a:cubicBezTo>
                    <a:cubicBezTo>
                      <a:pt x="291" y="273"/>
                      <a:pt x="291" y="273"/>
                      <a:pt x="291" y="273"/>
                    </a:cubicBezTo>
                    <a:cubicBezTo>
                      <a:pt x="299" y="258"/>
                      <a:pt x="299" y="258"/>
                      <a:pt x="299" y="258"/>
                    </a:cubicBezTo>
                    <a:cubicBezTo>
                      <a:pt x="299" y="258"/>
                      <a:pt x="330" y="259"/>
                      <a:pt x="340" y="249"/>
                    </a:cubicBezTo>
                    <a:cubicBezTo>
                      <a:pt x="350" y="239"/>
                      <a:pt x="364" y="213"/>
                      <a:pt x="364" y="213"/>
                    </a:cubicBezTo>
                    <a:cubicBezTo>
                      <a:pt x="352" y="198"/>
                      <a:pt x="352" y="198"/>
                      <a:pt x="352" y="198"/>
                    </a:cubicBezTo>
                    <a:cubicBezTo>
                      <a:pt x="372" y="175"/>
                      <a:pt x="372" y="175"/>
                      <a:pt x="372" y="175"/>
                    </a:cubicBezTo>
                    <a:cubicBezTo>
                      <a:pt x="361" y="162"/>
                      <a:pt x="361" y="162"/>
                      <a:pt x="361" y="162"/>
                    </a:cubicBezTo>
                    <a:cubicBezTo>
                      <a:pt x="386" y="156"/>
                      <a:pt x="386" y="156"/>
                      <a:pt x="386" y="156"/>
                    </a:cubicBezTo>
                    <a:cubicBezTo>
                      <a:pt x="396" y="144"/>
                      <a:pt x="396" y="144"/>
                      <a:pt x="396" y="144"/>
                    </a:cubicBezTo>
                    <a:cubicBezTo>
                      <a:pt x="449" y="146"/>
                      <a:pt x="449" y="146"/>
                      <a:pt x="449" y="146"/>
                    </a:cubicBezTo>
                    <a:cubicBezTo>
                      <a:pt x="457" y="159"/>
                      <a:pt x="457" y="159"/>
                      <a:pt x="457" y="159"/>
                    </a:cubicBezTo>
                    <a:cubicBezTo>
                      <a:pt x="459" y="157"/>
                      <a:pt x="459" y="157"/>
                      <a:pt x="459" y="157"/>
                    </a:cubicBezTo>
                    <a:lnTo>
                      <a:pt x="451" y="136"/>
                    </a:lnTo>
                    <a:close/>
                    <a:moveTo>
                      <a:pt x="262" y="549"/>
                    </a:moveTo>
                    <a:cubicBezTo>
                      <a:pt x="259" y="560"/>
                      <a:pt x="271" y="583"/>
                      <a:pt x="271" y="583"/>
                    </a:cubicBezTo>
                    <a:cubicBezTo>
                      <a:pt x="279" y="566"/>
                      <a:pt x="279" y="566"/>
                      <a:pt x="279" y="566"/>
                    </a:cubicBezTo>
                    <a:cubicBezTo>
                      <a:pt x="279" y="566"/>
                      <a:pt x="285" y="569"/>
                      <a:pt x="290" y="560"/>
                    </a:cubicBezTo>
                    <a:cubicBezTo>
                      <a:pt x="296" y="552"/>
                      <a:pt x="290" y="543"/>
                      <a:pt x="290" y="543"/>
                    </a:cubicBezTo>
                    <a:cubicBezTo>
                      <a:pt x="302" y="531"/>
                      <a:pt x="302" y="531"/>
                      <a:pt x="302" y="531"/>
                    </a:cubicBezTo>
                    <a:cubicBezTo>
                      <a:pt x="302" y="531"/>
                      <a:pt x="265" y="538"/>
                      <a:pt x="262" y="549"/>
                    </a:cubicBezTo>
                    <a:close/>
                    <a:moveTo>
                      <a:pt x="200" y="597"/>
                    </a:moveTo>
                    <a:cubicBezTo>
                      <a:pt x="200" y="602"/>
                      <a:pt x="199" y="615"/>
                      <a:pt x="199" y="615"/>
                    </a:cubicBezTo>
                    <a:cubicBezTo>
                      <a:pt x="207" y="615"/>
                      <a:pt x="216" y="584"/>
                      <a:pt x="216" y="584"/>
                    </a:cubicBezTo>
                    <a:cubicBezTo>
                      <a:pt x="230" y="570"/>
                      <a:pt x="230" y="570"/>
                      <a:pt x="230" y="570"/>
                    </a:cubicBezTo>
                    <a:cubicBezTo>
                      <a:pt x="226" y="557"/>
                      <a:pt x="226" y="557"/>
                      <a:pt x="226" y="557"/>
                    </a:cubicBezTo>
                    <a:cubicBezTo>
                      <a:pt x="226" y="557"/>
                      <a:pt x="200" y="591"/>
                      <a:pt x="200" y="59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8" name="Freeform 319"/>
              <p:cNvSpPr>
                <a:spLocks noEditPoints="1"/>
              </p:cNvSpPr>
              <p:nvPr/>
            </p:nvSpPr>
            <p:spPr bwMode="gray">
              <a:xfrm>
                <a:off x="-5771" y="-19648"/>
                <a:ext cx="2137" cy="2385"/>
              </a:xfrm>
              <a:custGeom>
                <a:avLst/>
                <a:gdLst>
                  <a:gd name="T0" fmla="*/ 453 w 905"/>
                  <a:gd name="T1" fmla="*/ 40 h 1010"/>
                  <a:gd name="T2" fmla="*/ 653 w 905"/>
                  <a:gd name="T3" fmla="*/ 48 h 1010"/>
                  <a:gd name="T4" fmla="*/ 558 w 905"/>
                  <a:gd name="T5" fmla="*/ 4 h 1010"/>
                  <a:gd name="T6" fmla="*/ 429 w 905"/>
                  <a:gd name="T7" fmla="*/ 28 h 1010"/>
                  <a:gd name="T8" fmla="*/ 281 w 905"/>
                  <a:gd name="T9" fmla="*/ 93 h 1010"/>
                  <a:gd name="T10" fmla="*/ 345 w 905"/>
                  <a:gd name="T11" fmla="*/ 111 h 1010"/>
                  <a:gd name="T12" fmla="*/ 432 w 905"/>
                  <a:gd name="T13" fmla="*/ 100 h 1010"/>
                  <a:gd name="T14" fmla="*/ 515 w 905"/>
                  <a:gd name="T15" fmla="*/ 123 h 1010"/>
                  <a:gd name="T16" fmla="*/ 551 w 905"/>
                  <a:gd name="T17" fmla="*/ 82 h 1010"/>
                  <a:gd name="T18" fmla="*/ 453 w 905"/>
                  <a:gd name="T19" fmla="*/ 54 h 1010"/>
                  <a:gd name="T20" fmla="*/ 328 w 905"/>
                  <a:gd name="T21" fmla="*/ 27 h 1010"/>
                  <a:gd name="T22" fmla="*/ 240 w 905"/>
                  <a:gd name="T23" fmla="*/ 24 h 1010"/>
                  <a:gd name="T24" fmla="*/ 417 w 905"/>
                  <a:gd name="T25" fmla="*/ 467 h 1010"/>
                  <a:gd name="T26" fmla="*/ 363 w 905"/>
                  <a:gd name="T27" fmla="*/ 482 h 1010"/>
                  <a:gd name="T28" fmla="*/ 611 w 905"/>
                  <a:gd name="T29" fmla="*/ 404 h 1010"/>
                  <a:gd name="T30" fmla="*/ 320 w 905"/>
                  <a:gd name="T31" fmla="*/ 509 h 1010"/>
                  <a:gd name="T32" fmla="*/ 902 w 905"/>
                  <a:gd name="T33" fmla="*/ 421 h 1010"/>
                  <a:gd name="T34" fmla="*/ 749 w 905"/>
                  <a:gd name="T35" fmla="*/ 425 h 1010"/>
                  <a:gd name="T36" fmla="*/ 683 w 905"/>
                  <a:gd name="T37" fmla="*/ 393 h 1010"/>
                  <a:gd name="T38" fmla="*/ 593 w 905"/>
                  <a:gd name="T39" fmla="*/ 446 h 1010"/>
                  <a:gd name="T40" fmla="*/ 507 w 905"/>
                  <a:gd name="T41" fmla="*/ 444 h 1010"/>
                  <a:gd name="T42" fmla="*/ 494 w 905"/>
                  <a:gd name="T43" fmla="*/ 437 h 1010"/>
                  <a:gd name="T44" fmla="*/ 446 w 905"/>
                  <a:gd name="T45" fmla="*/ 491 h 1010"/>
                  <a:gd name="T46" fmla="*/ 399 w 905"/>
                  <a:gd name="T47" fmla="*/ 505 h 1010"/>
                  <a:gd name="T48" fmla="*/ 360 w 905"/>
                  <a:gd name="T49" fmla="*/ 526 h 1010"/>
                  <a:gd name="T50" fmla="*/ 365 w 905"/>
                  <a:gd name="T51" fmla="*/ 561 h 1010"/>
                  <a:gd name="T52" fmla="*/ 293 w 905"/>
                  <a:gd name="T53" fmla="*/ 606 h 1010"/>
                  <a:gd name="T54" fmla="*/ 266 w 905"/>
                  <a:gd name="T55" fmla="*/ 642 h 1010"/>
                  <a:gd name="T56" fmla="*/ 237 w 905"/>
                  <a:gd name="T57" fmla="*/ 689 h 1010"/>
                  <a:gd name="T58" fmla="*/ 180 w 905"/>
                  <a:gd name="T59" fmla="*/ 715 h 1010"/>
                  <a:gd name="T60" fmla="*/ 118 w 905"/>
                  <a:gd name="T61" fmla="*/ 741 h 1010"/>
                  <a:gd name="T62" fmla="*/ 111 w 905"/>
                  <a:gd name="T63" fmla="*/ 775 h 1010"/>
                  <a:gd name="T64" fmla="*/ 72 w 905"/>
                  <a:gd name="T65" fmla="*/ 808 h 1010"/>
                  <a:gd name="T66" fmla="*/ 20 w 905"/>
                  <a:gd name="T67" fmla="*/ 804 h 1010"/>
                  <a:gd name="T68" fmla="*/ 21 w 905"/>
                  <a:gd name="T69" fmla="*/ 834 h 1010"/>
                  <a:gd name="T70" fmla="*/ 71 w 905"/>
                  <a:gd name="T71" fmla="*/ 854 h 1010"/>
                  <a:gd name="T72" fmla="*/ 0 w 905"/>
                  <a:gd name="T73" fmla="*/ 858 h 1010"/>
                  <a:gd name="T74" fmla="*/ 65 w 905"/>
                  <a:gd name="T75" fmla="*/ 884 h 1010"/>
                  <a:gd name="T76" fmla="*/ 14 w 905"/>
                  <a:gd name="T77" fmla="*/ 926 h 1010"/>
                  <a:gd name="T78" fmla="*/ 36 w 905"/>
                  <a:gd name="T79" fmla="*/ 967 h 1010"/>
                  <a:gd name="T80" fmla="*/ 103 w 905"/>
                  <a:gd name="T81" fmla="*/ 1004 h 1010"/>
                  <a:gd name="T82" fmla="*/ 207 w 905"/>
                  <a:gd name="T83" fmla="*/ 942 h 1010"/>
                  <a:gd name="T84" fmla="*/ 252 w 905"/>
                  <a:gd name="T85" fmla="*/ 911 h 1010"/>
                  <a:gd name="T86" fmla="*/ 268 w 905"/>
                  <a:gd name="T87" fmla="*/ 857 h 1010"/>
                  <a:gd name="T88" fmla="*/ 262 w 905"/>
                  <a:gd name="T89" fmla="*/ 783 h 1010"/>
                  <a:gd name="T90" fmla="*/ 279 w 905"/>
                  <a:gd name="T91" fmla="*/ 724 h 1010"/>
                  <a:gd name="T92" fmla="*/ 348 w 905"/>
                  <a:gd name="T93" fmla="*/ 629 h 1010"/>
                  <a:gd name="T94" fmla="*/ 386 w 905"/>
                  <a:gd name="T95" fmla="*/ 591 h 1010"/>
                  <a:gd name="T96" fmla="*/ 423 w 905"/>
                  <a:gd name="T97" fmla="*/ 529 h 1010"/>
                  <a:gd name="T98" fmla="*/ 508 w 905"/>
                  <a:gd name="T99" fmla="*/ 505 h 1010"/>
                  <a:gd name="T100" fmla="*/ 557 w 905"/>
                  <a:gd name="T101" fmla="*/ 481 h 1010"/>
                  <a:gd name="T102" fmla="*/ 594 w 905"/>
                  <a:gd name="T103" fmla="*/ 480 h 1010"/>
                  <a:gd name="T104" fmla="*/ 677 w 905"/>
                  <a:gd name="T105" fmla="*/ 489 h 1010"/>
                  <a:gd name="T106" fmla="*/ 752 w 905"/>
                  <a:gd name="T107" fmla="*/ 438 h 1010"/>
                  <a:gd name="T108" fmla="*/ 834 w 905"/>
                  <a:gd name="T109" fmla="*/ 469 h 1010"/>
                  <a:gd name="T110" fmla="*/ 891 w 905"/>
                  <a:gd name="T111" fmla="*/ 456 h 1010"/>
                  <a:gd name="T112" fmla="*/ 380 w 905"/>
                  <a:gd name="T113" fmla="*/ 512 h 1010"/>
                  <a:gd name="T114" fmla="*/ 346 w 905"/>
                  <a:gd name="T115" fmla="*/ 483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5" h="1010">
                    <a:moveTo>
                      <a:pt x="215" y="87"/>
                    </a:moveTo>
                    <a:cubicBezTo>
                      <a:pt x="229" y="97"/>
                      <a:pt x="250" y="93"/>
                      <a:pt x="250" y="93"/>
                    </a:cubicBezTo>
                    <a:cubicBezTo>
                      <a:pt x="228" y="82"/>
                      <a:pt x="228" y="82"/>
                      <a:pt x="228" y="82"/>
                    </a:cubicBezTo>
                    <a:cubicBezTo>
                      <a:pt x="195" y="65"/>
                      <a:pt x="195" y="65"/>
                      <a:pt x="195" y="65"/>
                    </a:cubicBezTo>
                    <a:cubicBezTo>
                      <a:pt x="191" y="78"/>
                      <a:pt x="201" y="78"/>
                      <a:pt x="215" y="87"/>
                    </a:cubicBezTo>
                    <a:close/>
                    <a:moveTo>
                      <a:pt x="453" y="40"/>
                    </a:moveTo>
                    <a:cubicBezTo>
                      <a:pt x="481" y="40"/>
                      <a:pt x="481" y="40"/>
                      <a:pt x="481" y="40"/>
                    </a:cubicBezTo>
                    <a:cubicBezTo>
                      <a:pt x="481" y="40"/>
                      <a:pt x="512" y="51"/>
                      <a:pt x="516" y="49"/>
                    </a:cubicBezTo>
                    <a:cubicBezTo>
                      <a:pt x="520" y="48"/>
                      <a:pt x="542" y="44"/>
                      <a:pt x="547" y="44"/>
                    </a:cubicBezTo>
                    <a:cubicBezTo>
                      <a:pt x="553" y="44"/>
                      <a:pt x="599" y="62"/>
                      <a:pt x="599" y="62"/>
                    </a:cubicBezTo>
                    <a:cubicBezTo>
                      <a:pt x="613" y="47"/>
                      <a:pt x="613" y="47"/>
                      <a:pt x="613" y="47"/>
                    </a:cubicBezTo>
                    <a:cubicBezTo>
                      <a:pt x="653" y="48"/>
                      <a:pt x="653" y="48"/>
                      <a:pt x="653" y="48"/>
                    </a:cubicBezTo>
                    <a:cubicBezTo>
                      <a:pt x="656" y="35"/>
                      <a:pt x="656" y="35"/>
                      <a:pt x="656" y="35"/>
                    </a:cubicBezTo>
                    <a:cubicBezTo>
                      <a:pt x="656" y="35"/>
                      <a:pt x="677" y="42"/>
                      <a:pt x="688" y="21"/>
                    </a:cubicBezTo>
                    <a:cubicBezTo>
                      <a:pt x="699" y="0"/>
                      <a:pt x="653" y="17"/>
                      <a:pt x="653" y="17"/>
                    </a:cubicBezTo>
                    <a:cubicBezTo>
                      <a:pt x="653" y="17"/>
                      <a:pt x="650" y="7"/>
                      <a:pt x="626" y="7"/>
                    </a:cubicBezTo>
                    <a:cubicBezTo>
                      <a:pt x="602" y="7"/>
                      <a:pt x="585" y="19"/>
                      <a:pt x="578" y="17"/>
                    </a:cubicBezTo>
                    <a:cubicBezTo>
                      <a:pt x="571" y="16"/>
                      <a:pt x="577" y="4"/>
                      <a:pt x="558" y="4"/>
                    </a:cubicBezTo>
                    <a:cubicBezTo>
                      <a:pt x="540" y="4"/>
                      <a:pt x="535" y="20"/>
                      <a:pt x="535" y="20"/>
                    </a:cubicBezTo>
                    <a:cubicBezTo>
                      <a:pt x="491" y="4"/>
                      <a:pt x="491" y="4"/>
                      <a:pt x="491" y="4"/>
                    </a:cubicBezTo>
                    <a:cubicBezTo>
                      <a:pt x="491" y="4"/>
                      <a:pt x="470" y="11"/>
                      <a:pt x="447" y="16"/>
                    </a:cubicBezTo>
                    <a:cubicBezTo>
                      <a:pt x="425" y="20"/>
                      <a:pt x="440" y="4"/>
                      <a:pt x="440" y="4"/>
                    </a:cubicBezTo>
                    <a:cubicBezTo>
                      <a:pt x="419" y="14"/>
                      <a:pt x="419" y="14"/>
                      <a:pt x="419" y="14"/>
                    </a:cubicBezTo>
                    <a:cubicBezTo>
                      <a:pt x="429" y="28"/>
                      <a:pt x="429" y="28"/>
                      <a:pt x="429" y="28"/>
                    </a:cubicBezTo>
                    <a:lnTo>
                      <a:pt x="453" y="40"/>
                    </a:lnTo>
                    <a:close/>
                    <a:moveTo>
                      <a:pt x="214" y="49"/>
                    </a:moveTo>
                    <a:cubicBezTo>
                      <a:pt x="221" y="54"/>
                      <a:pt x="236" y="51"/>
                      <a:pt x="239" y="55"/>
                    </a:cubicBezTo>
                    <a:cubicBezTo>
                      <a:pt x="242" y="59"/>
                      <a:pt x="223" y="69"/>
                      <a:pt x="223" y="69"/>
                    </a:cubicBezTo>
                    <a:cubicBezTo>
                      <a:pt x="252" y="80"/>
                      <a:pt x="252" y="80"/>
                      <a:pt x="252" y="80"/>
                    </a:cubicBezTo>
                    <a:cubicBezTo>
                      <a:pt x="252" y="80"/>
                      <a:pt x="267" y="90"/>
                      <a:pt x="281" y="93"/>
                    </a:cubicBezTo>
                    <a:cubicBezTo>
                      <a:pt x="295" y="96"/>
                      <a:pt x="305" y="76"/>
                      <a:pt x="305" y="76"/>
                    </a:cubicBezTo>
                    <a:cubicBezTo>
                      <a:pt x="333" y="71"/>
                      <a:pt x="333" y="71"/>
                      <a:pt x="333" y="71"/>
                    </a:cubicBezTo>
                    <a:cubicBezTo>
                      <a:pt x="356" y="85"/>
                      <a:pt x="356" y="85"/>
                      <a:pt x="356" y="85"/>
                    </a:cubicBezTo>
                    <a:cubicBezTo>
                      <a:pt x="356" y="85"/>
                      <a:pt x="337" y="90"/>
                      <a:pt x="319" y="94"/>
                    </a:cubicBezTo>
                    <a:cubicBezTo>
                      <a:pt x="301" y="99"/>
                      <a:pt x="302" y="106"/>
                      <a:pt x="302" y="106"/>
                    </a:cubicBezTo>
                    <a:cubicBezTo>
                      <a:pt x="302" y="106"/>
                      <a:pt x="352" y="110"/>
                      <a:pt x="345" y="111"/>
                    </a:cubicBezTo>
                    <a:cubicBezTo>
                      <a:pt x="337" y="113"/>
                      <a:pt x="307" y="125"/>
                      <a:pt x="307" y="125"/>
                    </a:cubicBezTo>
                    <a:cubicBezTo>
                      <a:pt x="340" y="137"/>
                      <a:pt x="340" y="137"/>
                      <a:pt x="340" y="137"/>
                    </a:cubicBezTo>
                    <a:cubicBezTo>
                      <a:pt x="340" y="137"/>
                      <a:pt x="370" y="152"/>
                      <a:pt x="395" y="148"/>
                    </a:cubicBezTo>
                    <a:cubicBezTo>
                      <a:pt x="421" y="144"/>
                      <a:pt x="402" y="128"/>
                      <a:pt x="402" y="121"/>
                    </a:cubicBezTo>
                    <a:cubicBezTo>
                      <a:pt x="402" y="114"/>
                      <a:pt x="432" y="114"/>
                      <a:pt x="432" y="114"/>
                    </a:cubicBezTo>
                    <a:cubicBezTo>
                      <a:pt x="432" y="100"/>
                      <a:pt x="432" y="100"/>
                      <a:pt x="432" y="100"/>
                    </a:cubicBezTo>
                    <a:cubicBezTo>
                      <a:pt x="451" y="96"/>
                      <a:pt x="451" y="96"/>
                      <a:pt x="451" y="96"/>
                    </a:cubicBezTo>
                    <a:cubicBezTo>
                      <a:pt x="460" y="75"/>
                      <a:pt x="460" y="75"/>
                      <a:pt x="460" y="75"/>
                    </a:cubicBezTo>
                    <a:cubicBezTo>
                      <a:pt x="473" y="82"/>
                      <a:pt x="473" y="82"/>
                      <a:pt x="473" y="82"/>
                    </a:cubicBezTo>
                    <a:cubicBezTo>
                      <a:pt x="489" y="73"/>
                      <a:pt x="489" y="73"/>
                      <a:pt x="489" y="73"/>
                    </a:cubicBezTo>
                    <a:cubicBezTo>
                      <a:pt x="489" y="73"/>
                      <a:pt x="498" y="87"/>
                      <a:pt x="518" y="92"/>
                    </a:cubicBezTo>
                    <a:cubicBezTo>
                      <a:pt x="537" y="96"/>
                      <a:pt x="515" y="123"/>
                      <a:pt x="515" y="123"/>
                    </a:cubicBezTo>
                    <a:cubicBezTo>
                      <a:pt x="551" y="121"/>
                      <a:pt x="551" y="121"/>
                      <a:pt x="551" y="121"/>
                    </a:cubicBezTo>
                    <a:cubicBezTo>
                      <a:pt x="551" y="121"/>
                      <a:pt x="570" y="137"/>
                      <a:pt x="571" y="132"/>
                    </a:cubicBezTo>
                    <a:cubicBezTo>
                      <a:pt x="572" y="128"/>
                      <a:pt x="623" y="114"/>
                      <a:pt x="627" y="106"/>
                    </a:cubicBezTo>
                    <a:cubicBezTo>
                      <a:pt x="632" y="97"/>
                      <a:pt x="589" y="99"/>
                      <a:pt x="589" y="99"/>
                    </a:cubicBezTo>
                    <a:cubicBezTo>
                      <a:pt x="587" y="87"/>
                      <a:pt x="587" y="87"/>
                      <a:pt x="587" y="87"/>
                    </a:cubicBezTo>
                    <a:cubicBezTo>
                      <a:pt x="551" y="82"/>
                      <a:pt x="551" y="82"/>
                      <a:pt x="551" y="82"/>
                    </a:cubicBezTo>
                    <a:cubicBezTo>
                      <a:pt x="550" y="71"/>
                      <a:pt x="550" y="71"/>
                      <a:pt x="550" y="71"/>
                    </a:cubicBezTo>
                    <a:cubicBezTo>
                      <a:pt x="529" y="73"/>
                      <a:pt x="529" y="73"/>
                      <a:pt x="529" y="73"/>
                    </a:cubicBezTo>
                    <a:cubicBezTo>
                      <a:pt x="532" y="61"/>
                      <a:pt x="532" y="61"/>
                      <a:pt x="532" y="61"/>
                    </a:cubicBezTo>
                    <a:cubicBezTo>
                      <a:pt x="481" y="62"/>
                      <a:pt x="481" y="62"/>
                      <a:pt x="481" y="62"/>
                    </a:cubicBezTo>
                    <a:cubicBezTo>
                      <a:pt x="477" y="54"/>
                      <a:pt x="477" y="54"/>
                      <a:pt x="477" y="54"/>
                    </a:cubicBezTo>
                    <a:cubicBezTo>
                      <a:pt x="453" y="54"/>
                      <a:pt x="453" y="54"/>
                      <a:pt x="453" y="54"/>
                    </a:cubicBezTo>
                    <a:cubicBezTo>
                      <a:pt x="453" y="54"/>
                      <a:pt x="450" y="41"/>
                      <a:pt x="435" y="37"/>
                    </a:cubicBezTo>
                    <a:cubicBezTo>
                      <a:pt x="419" y="33"/>
                      <a:pt x="412" y="38"/>
                      <a:pt x="412" y="38"/>
                    </a:cubicBezTo>
                    <a:cubicBezTo>
                      <a:pt x="415" y="26"/>
                      <a:pt x="415" y="26"/>
                      <a:pt x="415" y="26"/>
                    </a:cubicBezTo>
                    <a:cubicBezTo>
                      <a:pt x="415" y="26"/>
                      <a:pt x="394" y="20"/>
                      <a:pt x="366" y="21"/>
                    </a:cubicBezTo>
                    <a:cubicBezTo>
                      <a:pt x="337" y="23"/>
                      <a:pt x="374" y="55"/>
                      <a:pt x="374" y="55"/>
                    </a:cubicBezTo>
                    <a:cubicBezTo>
                      <a:pt x="374" y="55"/>
                      <a:pt x="343" y="30"/>
                      <a:pt x="328" y="27"/>
                    </a:cubicBezTo>
                    <a:cubicBezTo>
                      <a:pt x="312" y="24"/>
                      <a:pt x="307" y="44"/>
                      <a:pt x="307" y="44"/>
                    </a:cubicBezTo>
                    <a:cubicBezTo>
                      <a:pt x="307" y="44"/>
                      <a:pt x="284" y="40"/>
                      <a:pt x="278" y="37"/>
                    </a:cubicBezTo>
                    <a:cubicBezTo>
                      <a:pt x="273" y="34"/>
                      <a:pt x="291" y="24"/>
                      <a:pt x="291" y="24"/>
                    </a:cubicBezTo>
                    <a:cubicBezTo>
                      <a:pt x="254" y="27"/>
                      <a:pt x="254" y="27"/>
                      <a:pt x="254" y="27"/>
                    </a:cubicBezTo>
                    <a:cubicBezTo>
                      <a:pt x="245" y="35"/>
                      <a:pt x="245" y="35"/>
                      <a:pt x="245" y="35"/>
                    </a:cubicBezTo>
                    <a:cubicBezTo>
                      <a:pt x="240" y="24"/>
                      <a:pt x="240" y="24"/>
                      <a:pt x="240" y="24"/>
                    </a:cubicBezTo>
                    <a:cubicBezTo>
                      <a:pt x="240" y="24"/>
                      <a:pt x="216" y="31"/>
                      <a:pt x="208" y="38"/>
                    </a:cubicBezTo>
                    <a:cubicBezTo>
                      <a:pt x="208" y="38"/>
                      <a:pt x="207" y="45"/>
                      <a:pt x="214" y="49"/>
                    </a:cubicBezTo>
                    <a:close/>
                    <a:moveTo>
                      <a:pt x="425" y="477"/>
                    </a:moveTo>
                    <a:cubicBezTo>
                      <a:pt x="441" y="474"/>
                      <a:pt x="440" y="464"/>
                      <a:pt x="447" y="464"/>
                    </a:cubicBezTo>
                    <a:cubicBezTo>
                      <a:pt x="453" y="464"/>
                      <a:pt x="447" y="453"/>
                      <a:pt x="447" y="453"/>
                    </a:cubicBezTo>
                    <a:cubicBezTo>
                      <a:pt x="417" y="467"/>
                      <a:pt x="417" y="467"/>
                      <a:pt x="417" y="467"/>
                    </a:cubicBezTo>
                    <a:lnTo>
                      <a:pt x="425" y="477"/>
                    </a:lnTo>
                    <a:close/>
                    <a:moveTo>
                      <a:pt x="513" y="437"/>
                    </a:moveTo>
                    <a:cubicBezTo>
                      <a:pt x="522" y="434"/>
                      <a:pt x="535" y="424"/>
                      <a:pt x="517" y="423"/>
                    </a:cubicBezTo>
                    <a:cubicBezTo>
                      <a:pt x="500" y="422"/>
                      <a:pt x="513" y="437"/>
                      <a:pt x="513" y="437"/>
                    </a:cubicBezTo>
                    <a:close/>
                    <a:moveTo>
                      <a:pt x="392" y="470"/>
                    </a:moveTo>
                    <a:cubicBezTo>
                      <a:pt x="373" y="465"/>
                      <a:pt x="363" y="482"/>
                      <a:pt x="363" y="482"/>
                    </a:cubicBezTo>
                    <a:cubicBezTo>
                      <a:pt x="379" y="486"/>
                      <a:pt x="379" y="486"/>
                      <a:pt x="379" y="486"/>
                    </a:cubicBezTo>
                    <a:cubicBezTo>
                      <a:pt x="385" y="482"/>
                      <a:pt x="411" y="474"/>
                      <a:pt x="392" y="470"/>
                    </a:cubicBezTo>
                    <a:close/>
                    <a:moveTo>
                      <a:pt x="610" y="414"/>
                    </a:moveTo>
                    <a:cubicBezTo>
                      <a:pt x="623" y="417"/>
                      <a:pt x="623" y="417"/>
                      <a:pt x="623" y="417"/>
                    </a:cubicBezTo>
                    <a:cubicBezTo>
                      <a:pt x="631" y="408"/>
                      <a:pt x="631" y="402"/>
                      <a:pt x="631" y="402"/>
                    </a:cubicBezTo>
                    <a:cubicBezTo>
                      <a:pt x="611" y="404"/>
                      <a:pt x="611" y="404"/>
                      <a:pt x="611" y="404"/>
                    </a:cubicBezTo>
                    <a:lnTo>
                      <a:pt x="610" y="414"/>
                    </a:lnTo>
                    <a:close/>
                    <a:moveTo>
                      <a:pt x="320" y="509"/>
                    </a:moveTo>
                    <a:cubicBezTo>
                      <a:pt x="304" y="509"/>
                      <a:pt x="279" y="528"/>
                      <a:pt x="285" y="532"/>
                    </a:cubicBezTo>
                    <a:cubicBezTo>
                      <a:pt x="290" y="535"/>
                      <a:pt x="315" y="520"/>
                      <a:pt x="315" y="520"/>
                    </a:cubicBezTo>
                    <a:cubicBezTo>
                      <a:pt x="338" y="516"/>
                      <a:pt x="338" y="516"/>
                      <a:pt x="338" y="516"/>
                    </a:cubicBezTo>
                    <a:cubicBezTo>
                      <a:pt x="335" y="516"/>
                      <a:pt x="336" y="509"/>
                      <a:pt x="320" y="509"/>
                    </a:cubicBezTo>
                    <a:close/>
                    <a:moveTo>
                      <a:pt x="901" y="448"/>
                    </a:moveTo>
                    <a:cubicBezTo>
                      <a:pt x="884" y="451"/>
                      <a:pt x="884" y="451"/>
                      <a:pt x="884" y="451"/>
                    </a:cubicBezTo>
                    <a:cubicBezTo>
                      <a:pt x="856" y="444"/>
                      <a:pt x="856" y="444"/>
                      <a:pt x="856" y="444"/>
                    </a:cubicBezTo>
                    <a:cubicBezTo>
                      <a:pt x="836" y="433"/>
                      <a:pt x="836" y="433"/>
                      <a:pt x="836" y="433"/>
                    </a:cubicBezTo>
                    <a:cubicBezTo>
                      <a:pt x="836" y="433"/>
                      <a:pt x="862" y="437"/>
                      <a:pt x="873" y="432"/>
                    </a:cubicBezTo>
                    <a:cubicBezTo>
                      <a:pt x="884" y="427"/>
                      <a:pt x="902" y="421"/>
                      <a:pt x="902" y="421"/>
                    </a:cubicBezTo>
                    <a:cubicBezTo>
                      <a:pt x="902" y="421"/>
                      <a:pt x="876" y="406"/>
                      <a:pt x="862" y="406"/>
                    </a:cubicBezTo>
                    <a:cubicBezTo>
                      <a:pt x="848" y="406"/>
                      <a:pt x="827" y="395"/>
                      <a:pt x="827" y="395"/>
                    </a:cubicBezTo>
                    <a:cubicBezTo>
                      <a:pt x="827" y="395"/>
                      <a:pt x="819" y="421"/>
                      <a:pt x="803" y="418"/>
                    </a:cubicBezTo>
                    <a:cubicBezTo>
                      <a:pt x="787" y="415"/>
                      <a:pt x="815" y="397"/>
                      <a:pt x="815" y="397"/>
                    </a:cubicBezTo>
                    <a:cubicBezTo>
                      <a:pt x="771" y="382"/>
                      <a:pt x="771" y="382"/>
                      <a:pt x="771" y="382"/>
                    </a:cubicBezTo>
                    <a:cubicBezTo>
                      <a:pt x="771" y="382"/>
                      <a:pt x="763" y="431"/>
                      <a:pt x="749" y="425"/>
                    </a:cubicBezTo>
                    <a:cubicBezTo>
                      <a:pt x="735" y="419"/>
                      <a:pt x="746" y="393"/>
                      <a:pt x="746" y="393"/>
                    </a:cubicBezTo>
                    <a:cubicBezTo>
                      <a:pt x="746" y="393"/>
                      <a:pt x="708" y="437"/>
                      <a:pt x="698" y="430"/>
                    </a:cubicBezTo>
                    <a:cubicBezTo>
                      <a:pt x="688" y="423"/>
                      <a:pt x="734" y="387"/>
                      <a:pt x="734" y="387"/>
                    </a:cubicBezTo>
                    <a:cubicBezTo>
                      <a:pt x="711" y="385"/>
                      <a:pt x="711" y="385"/>
                      <a:pt x="711" y="385"/>
                    </a:cubicBezTo>
                    <a:cubicBezTo>
                      <a:pt x="699" y="395"/>
                      <a:pt x="699" y="395"/>
                      <a:pt x="699" y="395"/>
                    </a:cubicBezTo>
                    <a:cubicBezTo>
                      <a:pt x="683" y="393"/>
                      <a:pt x="683" y="393"/>
                      <a:pt x="683" y="393"/>
                    </a:cubicBezTo>
                    <a:cubicBezTo>
                      <a:pt x="653" y="411"/>
                      <a:pt x="653" y="411"/>
                      <a:pt x="653" y="411"/>
                    </a:cubicBezTo>
                    <a:cubicBezTo>
                      <a:pt x="637" y="412"/>
                      <a:pt x="637" y="412"/>
                      <a:pt x="637" y="412"/>
                    </a:cubicBezTo>
                    <a:cubicBezTo>
                      <a:pt x="635" y="432"/>
                      <a:pt x="635" y="432"/>
                      <a:pt x="635" y="432"/>
                    </a:cubicBezTo>
                    <a:cubicBezTo>
                      <a:pt x="611" y="423"/>
                      <a:pt x="611" y="423"/>
                      <a:pt x="611" y="423"/>
                    </a:cubicBezTo>
                    <a:cubicBezTo>
                      <a:pt x="585" y="428"/>
                      <a:pt x="585" y="428"/>
                      <a:pt x="585" y="428"/>
                    </a:cubicBezTo>
                    <a:cubicBezTo>
                      <a:pt x="593" y="446"/>
                      <a:pt x="593" y="446"/>
                      <a:pt x="593" y="446"/>
                    </a:cubicBezTo>
                    <a:cubicBezTo>
                      <a:pt x="562" y="437"/>
                      <a:pt x="562" y="437"/>
                      <a:pt x="562" y="437"/>
                    </a:cubicBezTo>
                    <a:cubicBezTo>
                      <a:pt x="551" y="443"/>
                      <a:pt x="551" y="443"/>
                      <a:pt x="551" y="443"/>
                    </a:cubicBezTo>
                    <a:cubicBezTo>
                      <a:pt x="554" y="459"/>
                      <a:pt x="554" y="459"/>
                      <a:pt x="554" y="459"/>
                    </a:cubicBezTo>
                    <a:cubicBezTo>
                      <a:pt x="524" y="465"/>
                      <a:pt x="524" y="465"/>
                      <a:pt x="524" y="465"/>
                    </a:cubicBezTo>
                    <a:cubicBezTo>
                      <a:pt x="527" y="444"/>
                      <a:pt x="527" y="444"/>
                      <a:pt x="527" y="444"/>
                    </a:cubicBezTo>
                    <a:cubicBezTo>
                      <a:pt x="507" y="444"/>
                      <a:pt x="507" y="444"/>
                      <a:pt x="507" y="444"/>
                    </a:cubicBezTo>
                    <a:cubicBezTo>
                      <a:pt x="513" y="457"/>
                      <a:pt x="513" y="457"/>
                      <a:pt x="513" y="457"/>
                    </a:cubicBezTo>
                    <a:cubicBezTo>
                      <a:pt x="497" y="447"/>
                      <a:pt x="497" y="447"/>
                      <a:pt x="497" y="447"/>
                    </a:cubicBezTo>
                    <a:cubicBezTo>
                      <a:pt x="499" y="467"/>
                      <a:pt x="499" y="467"/>
                      <a:pt x="499" y="467"/>
                    </a:cubicBezTo>
                    <a:cubicBezTo>
                      <a:pt x="482" y="466"/>
                      <a:pt x="482" y="466"/>
                      <a:pt x="482" y="466"/>
                    </a:cubicBezTo>
                    <a:cubicBezTo>
                      <a:pt x="482" y="466"/>
                      <a:pt x="479" y="453"/>
                      <a:pt x="481" y="450"/>
                    </a:cubicBezTo>
                    <a:cubicBezTo>
                      <a:pt x="483" y="447"/>
                      <a:pt x="494" y="437"/>
                      <a:pt x="494" y="437"/>
                    </a:cubicBezTo>
                    <a:cubicBezTo>
                      <a:pt x="471" y="434"/>
                      <a:pt x="471" y="434"/>
                      <a:pt x="471" y="434"/>
                    </a:cubicBezTo>
                    <a:cubicBezTo>
                      <a:pt x="468" y="463"/>
                      <a:pt x="468" y="463"/>
                      <a:pt x="468" y="463"/>
                    </a:cubicBezTo>
                    <a:cubicBezTo>
                      <a:pt x="450" y="472"/>
                      <a:pt x="450" y="472"/>
                      <a:pt x="450" y="472"/>
                    </a:cubicBezTo>
                    <a:cubicBezTo>
                      <a:pt x="460" y="480"/>
                      <a:pt x="460" y="480"/>
                      <a:pt x="460" y="480"/>
                    </a:cubicBezTo>
                    <a:cubicBezTo>
                      <a:pt x="438" y="483"/>
                      <a:pt x="438" y="483"/>
                      <a:pt x="438" y="483"/>
                    </a:cubicBezTo>
                    <a:cubicBezTo>
                      <a:pt x="446" y="491"/>
                      <a:pt x="446" y="491"/>
                      <a:pt x="446" y="491"/>
                    </a:cubicBezTo>
                    <a:cubicBezTo>
                      <a:pt x="418" y="492"/>
                      <a:pt x="418" y="492"/>
                      <a:pt x="418" y="492"/>
                    </a:cubicBezTo>
                    <a:cubicBezTo>
                      <a:pt x="418" y="500"/>
                      <a:pt x="418" y="500"/>
                      <a:pt x="418" y="500"/>
                    </a:cubicBezTo>
                    <a:cubicBezTo>
                      <a:pt x="439" y="505"/>
                      <a:pt x="439" y="505"/>
                      <a:pt x="439" y="505"/>
                    </a:cubicBezTo>
                    <a:cubicBezTo>
                      <a:pt x="432" y="514"/>
                      <a:pt x="432" y="514"/>
                      <a:pt x="432" y="514"/>
                    </a:cubicBezTo>
                    <a:cubicBezTo>
                      <a:pt x="408" y="504"/>
                      <a:pt x="408" y="504"/>
                      <a:pt x="408" y="504"/>
                    </a:cubicBezTo>
                    <a:cubicBezTo>
                      <a:pt x="399" y="505"/>
                      <a:pt x="399" y="505"/>
                      <a:pt x="399" y="505"/>
                    </a:cubicBezTo>
                    <a:cubicBezTo>
                      <a:pt x="415" y="516"/>
                      <a:pt x="415" y="516"/>
                      <a:pt x="415" y="516"/>
                    </a:cubicBezTo>
                    <a:cubicBezTo>
                      <a:pt x="400" y="527"/>
                      <a:pt x="400" y="527"/>
                      <a:pt x="400" y="527"/>
                    </a:cubicBezTo>
                    <a:cubicBezTo>
                      <a:pt x="392" y="514"/>
                      <a:pt x="392" y="514"/>
                      <a:pt x="392" y="514"/>
                    </a:cubicBezTo>
                    <a:cubicBezTo>
                      <a:pt x="382" y="520"/>
                      <a:pt x="382" y="520"/>
                      <a:pt x="382" y="520"/>
                    </a:cubicBezTo>
                    <a:cubicBezTo>
                      <a:pt x="383" y="525"/>
                      <a:pt x="383" y="525"/>
                      <a:pt x="383" y="525"/>
                    </a:cubicBezTo>
                    <a:cubicBezTo>
                      <a:pt x="360" y="526"/>
                      <a:pt x="360" y="526"/>
                      <a:pt x="360" y="526"/>
                    </a:cubicBezTo>
                    <a:cubicBezTo>
                      <a:pt x="357" y="535"/>
                      <a:pt x="357" y="535"/>
                      <a:pt x="357" y="535"/>
                    </a:cubicBezTo>
                    <a:cubicBezTo>
                      <a:pt x="374" y="544"/>
                      <a:pt x="374" y="544"/>
                      <a:pt x="374" y="544"/>
                    </a:cubicBezTo>
                    <a:cubicBezTo>
                      <a:pt x="372" y="554"/>
                      <a:pt x="372" y="554"/>
                      <a:pt x="372" y="554"/>
                    </a:cubicBezTo>
                    <a:cubicBezTo>
                      <a:pt x="350" y="546"/>
                      <a:pt x="350" y="546"/>
                      <a:pt x="350" y="546"/>
                    </a:cubicBezTo>
                    <a:cubicBezTo>
                      <a:pt x="347" y="556"/>
                      <a:pt x="347" y="556"/>
                      <a:pt x="347" y="556"/>
                    </a:cubicBezTo>
                    <a:cubicBezTo>
                      <a:pt x="365" y="561"/>
                      <a:pt x="365" y="561"/>
                      <a:pt x="365" y="561"/>
                    </a:cubicBezTo>
                    <a:cubicBezTo>
                      <a:pt x="365" y="561"/>
                      <a:pt x="344" y="562"/>
                      <a:pt x="337" y="563"/>
                    </a:cubicBezTo>
                    <a:cubicBezTo>
                      <a:pt x="330" y="564"/>
                      <a:pt x="334" y="574"/>
                      <a:pt x="334" y="574"/>
                    </a:cubicBezTo>
                    <a:cubicBezTo>
                      <a:pt x="334" y="574"/>
                      <a:pt x="321" y="567"/>
                      <a:pt x="313" y="573"/>
                    </a:cubicBezTo>
                    <a:cubicBezTo>
                      <a:pt x="305" y="579"/>
                      <a:pt x="298" y="584"/>
                      <a:pt x="303" y="587"/>
                    </a:cubicBezTo>
                    <a:cubicBezTo>
                      <a:pt x="308" y="590"/>
                      <a:pt x="297" y="596"/>
                      <a:pt x="297" y="596"/>
                    </a:cubicBezTo>
                    <a:cubicBezTo>
                      <a:pt x="297" y="596"/>
                      <a:pt x="290" y="605"/>
                      <a:pt x="293" y="606"/>
                    </a:cubicBezTo>
                    <a:cubicBezTo>
                      <a:pt x="296" y="607"/>
                      <a:pt x="316" y="608"/>
                      <a:pt x="316" y="608"/>
                    </a:cubicBezTo>
                    <a:cubicBezTo>
                      <a:pt x="309" y="616"/>
                      <a:pt x="309" y="616"/>
                      <a:pt x="309" y="616"/>
                    </a:cubicBezTo>
                    <a:cubicBezTo>
                      <a:pt x="286" y="612"/>
                      <a:pt x="286" y="612"/>
                      <a:pt x="286" y="612"/>
                    </a:cubicBezTo>
                    <a:cubicBezTo>
                      <a:pt x="286" y="612"/>
                      <a:pt x="273" y="614"/>
                      <a:pt x="273" y="622"/>
                    </a:cubicBezTo>
                    <a:cubicBezTo>
                      <a:pt x="273" y="630"/>
                      <a:pt x="283" y="636"/>
                      <a:pt x="279" y="639"/>
                    </a:cubicBezTo>
                    <a:cubicBezTo>
                      <a:pt x="275" y="642"/>
                      <a:pt x="271" y="642"/>
                      <a:pt x="266" y="642"/>
                    </a:cubicBezTo>
                    <a:cubicBezTo>
                      <a:pt x="261" y="642"/>
                      <a:pt x="255" y="643"/>
                      <a:pt x="257" y="650"/>
                    </a:cubicBezTo>
                    <a:cubicBezTo>
                      <a:pt x="259" y="657"/>
                      <a:pt x="267" y="661"/>
                      <a:pt x="267" y="661"/>
                    </a:cubicBezTo>
                    <a:cubicBezTo>
                      <a:pt x="267" y="661"/>
                      <a:pt x="273" y="672"/>
                      <a:pt x="266" y="673"/>
                    </a:cubicBezTo>
                    <a:cubicBezTo>
                      <a:pt x="259" y="674"/>
                      <a:pt x="252" y="673"/>
                      <a:pt x="249" y="673"/>
                    </a:cubicBezTo>
                    <a:cubicBezTo>
                      <a:pt x="246" y="673"/>
                      <a:pt x="243" y="674"/>
                      <a:pt x="240" y="678"/>
                    </a:cubicBezTo>
                    <a:cubicBezTo>
                      <a:pt x="237" y="682"/>
                      <a:pt x="237" y="689"/>
                      <a:pt x="237" y="689"/>
                    </a:cubicBezTo>
                    <a:cubicBezTo>
                      <a:pt x="237" y="689"/>
                      <a:pt x="239" y="696"/>
                      <a:pt x="232" y="696"/>
                    </a:cubicBezTo>
                    <a:cubicBezTo>
                      <a:pt x="225" y="696"/>
                      <a:pt x="222" y="689"/>
                      <a:pt x="216" y="690"/>
                    </a:cubicBezTo>
                    <a:cubicBezTo>
                      <a:pt x="210" y="691"/>
                      <a:pt x="212" y="691"/>
                      <a:pt x="207" y="695"/>
                    </a:cubicBezTo>
                    <a:cubicBezTo>
                      <a:pt x="202" y="699"/>
                      <a:pt x="202" y="700"/>
                      <a:pt x="199" y="704"/>
                    </a:cubicBezTo>
                    <a:cubicBezTo>
                      <a:pt x="196" y="708"/>
                      <a:pt x="187" y="708"/>
                      <a:pt x="187" y="708"/>
                    </a:cubicBezTo>
                    <a:cubicBezTo>
                      <a:pt x="187" y="708"/>
                      <a:pt x="183" y="709"/>
                      <a:pt x="180" y="715"/>
                    </a:cubicBezTo>
                    <a:cubicBezTo>
                      <a:pt x="177" y="721"/>
                      <a:pt x="186" y="725"/>
                      <a:pt x="181" y="728"/>
                    </a:cubicBezTo>
                    <a:cubicBezTo>
                      <a:pt x="176" y="731"/>
                      <a:pt x="175" y="733"/>
                      <a:pt x="170" y="733"/>
                    </a:cubicBezTo>
                    <a:cubicBezTo>
                      <a:pt x="165" y="733"/>
                      <a:pt x="156" y="728"/>
                      <a:pt x="153" y="728"/>
                    </a:cubicBezTo>
                    <a:cubicBezTo>
                      <a:pt x="150" y="728"/>
                      <a:pt x="157" y="720"/>
                      <a:pt x="144" y="727"/>
                    </a:cubicBezTo>
                    <a:cubicBezTo>
                      <a:pt x="131" y="734"/>
                      <a:pt x="130" y="735"/>
                      <a:pt x="126" y="734"/>
                    </a:cubicBezTo>
                    <a:cubicBezTo>
                      <a:pt x="122" y="733"/>
                      <a:pt x="117" y="731"/>
                      <a:pt x="118" y="741"/>
                    </a:cubicBezTo>
                    <a:cubicBezTo>
                      <a:pt x="119" y="751"/>
                      <a:pt x="125" y="750"/>
                      <a:pt x="126" y="753"/>
                    </a:cubicBezTo>
                    <a:cubicBezTo>
                      <a:pt x="127" y="756"/>
                      <a:pt x="130" y="764"/>
                      <a:pt x="122" y="760"/>
                    </a:cubicBezTo>
                    <a:cubicBezTo>
                      <a:pt x="114" y="756"/>
                      <a:pt x="113" y="747"/>
                      <a:pt x="108" y="750"/>
                    </a:cubicBezTo>
                    <a:cubicBezTo>
                      <a:pt x="103" y="753"/>
                      <a:pt x="97" y="760"/>
                      <a:pt x="102" y="763"/>
                    </a:cubicBezTo>
                    <a:cubicBezTo>
                      <a:pt x="107" y="766"/>
                      <a:pt x="122" y="762"/>
                      <a:pt x="119" y="768"/>
                    </a:cubicBezTo>
                    <a:cubicBezTo>
                      <a:pt x="116" y="774"/>
                      <a:pt x="126" y="777"/>
                      <a:pt x="111" y="775"/>
                    </a:cubicBezTo>
                    <a:cubicBezTo>
                      <a:pt x="96" y="773"/>
                      <a:pt x="92" y="773"/>
                      <a:pt x="92" y="773"/>
                    </a:cubicBezTo>
                    <a:cubicBezTo>
                      <a:pt x="92" y="773"/>
                      <a:pt x="94" y="767"/>
                      <a:pt x="88" y="772"/>
                    </a:cubicBezTo>
                    <a:cubicBezTo>
                      <a:pt x="82" y="777"/>
                      <a:pt x="84" y="786"/>
                      <a:pt x="84" y="786"/>
                    </a:cubicBezTo>
                    <a:cubicBezTo>
                      <a:pt x="84" y="786"/>
                      <a:pt x="55" y="773"/>
                      <a:pt x="59" y="781"/>
                    </a:cubicBezTo>
                    <a:cubicBezTo>
                      <a:pt x="63" y="789"/>
                      <a:pt x="85" y="794"/>
                      <a:pt x="85" y="794"/>
                    </a:cubicBezTo>
                    <a:cubicBezTo>
                      <a:pt x="72" y="808"/>
                      <a:pt x="72" y="808"/>
                      <a:pt x="72" y="808"/>
                    </a:cubicBezTo>
                    <a:cubicBezTo>
                      <a:pt x="72" y="808"/>
                      <a:pt x="73" y="798"/>
                      <a:pt x="66" y="797"/>
                    </a:cubicBezTo>
                    <a:cubicBezTo>
                      <a:pt x="59" y="796"/>
                      <a:pt x="53" y="804"/>
                      <a:pt x="53" y="804"/>
                    </a:cubicBezTo>
                    <a:cubicBezTo>
                      <a:pt x="40" y="793"/>
                      <a:pt x="40" y="793"/>
                      <a:pt x="40" y="793"/>
                    </a:cubicBezTo>
                    <a:cubicBezTo>
                      <a:pt x="34" y="802"/>
                      <a:pt x="34" y="802"/>
                      <a:pt x="34" y="802"/>
                    </a:cubicBezTo>
                    <a:cubicBezTo>
                      <a:pt x="43" y="805"/>
                      <a:pt x="43" y="805"/>
                      <a:pt x="43" y="805"/>
                    </a:cubicBezTo>
                    <a:cubicBezTo>
                      <a:pt x="20" y="804"/>
                      <a:pt x="20" y="804"/>
                      <a:pt x="20" y="804"/>
                    </a:cubicBezTo>
                    <a:cubicBezTo>
                      <a:pt x="19" y="813"/>
                      <a:pt x="19" y="813"/>
                      <a:pt x="19" y="813"/>
                    </a:cubicBezTo>
                    <a:cubicBezTo>
                      <a:pt x="52" y="815"/>
                      <a:pt x="52" y="815"/>
                      <a:pt x="52" y="815"/>
                    </a:cubicBezTo>
                    <a:cubicBezTo>
                      <a:pt x="35" y="820"/>
                      <a:pt x="35" y="820"/>
                      <a:pt x="35" y="820"/>
                    </a:cubicBezTo>
                    <a:cubicBezTo>
                      <a:pt x="11" y="814"/>
                      <a:pt x="11" y="814"/>
                      <a:pt x="11" y="814"/>
                    </a:cubicBezTo>
                    <a:cubicBezTo>
                      <a:pt x="11" y="814"/>
                      <a:pt x="3" y="821"/>
                      <a:pt x="3" y="827"/>
                    </a:cubicBezTo>
                    <a:cubicBezTo>
                      <a:pt x="3" y="833"/>
                      <a:pt x="21" y="834"/>
                      <a:pt x="21" y="834"/>
                    </a:cubicBezTo>
                    <a:cubicBezTo>
                      <a:pt x="10" y="839"/>
                      <a:pt x="10" y="839"/>
                      <a:pt x="10" y="839"/>
                    </a:cubicBezTo>
                    <a:cubicBezTo>
                      <a:pt x="10" y="839"/>
                      <a:pt x="1" y="846"/>
                      <a:pt x="10" y="847"/>
                    </a:cubicBezTo>
                    <a:cubicBezTo>
                      <a:pt x="19" y="848"/>
                      <a:pt x="42" y="848"/>
                      <a:pt x="42" y="848"/>
                    </a:cubicBezTo>
                    <a:cubicBezTo>
                      <a:pt x="52" y="854"/>
                      <a:pt x="52" y="854"/>
                      <a:pt x="52" y="854"/>
                    </a:cubicBezTo>
                    <a:cubicBezTo>
                      <a:pt x="63" y="846"/>
                      <a:pt x="63" y="846"/>
                      <a:pt x="63" y="846"/>
                    </a:cubicBezTo>
                    <a:cubicBezTo>
                      <a:pt x="71" y="854"/>
                      <a:pt x="71" y="854"/>
                      <a:pt x="71" y="854"/>
                    </a:cubicBezTo>
                    <a:cubicBezTo>
                      <a:pt x="89" y="845"/>
                      <a:pt x="89" y="845"/>
                      <a:pt x="89" y="845"/>
                    </a:cubicBezTo>
                    <a:cubicBezTo>
                      <a:pt x="89" y="845"/>
                      <a:pt x="86" y="858"/>
                      <a:pt x="80" y="858"/>
                    </a:cubicBezTo>
                    <a:cubicBezTo>
                      <a:pt x="74" y="858"/>
                      <a:pt x="62" y="857"/>
                      <a:pt x="62" y="857"/>
                    </a:cubicBezTo>
                    <a:cubicBezTo>
                      <a:pt x="44" y="858"/>
                      <a:pt x="44" y="858"/>
                      <a:pt x="44" y="858"/>
                    </a:cubicBezTo>
                    <a:cubicBezTo>
                      <a:pt x="44" y="858"/>
                      <a:pt x="28" y="856"/>
                      <a:pt x="25" y="856"/>
                    </a:cubicBezTo>
                    <a:cubicBezTo>
                      <a:pt x="22" y="856"/>
                      <a:pt x="0" y="858"/>
                      <a:pt x="0" y="858"/>
                    </a:cubicBezTo>
                    <a:cubicBezTo>
                      <a:pt x="0" y="858"/>
                      <a:pt x="2" y="870"/>
                      <a:pt x="7" y="872"/>
                    </a:cubicBezTo>
                    <a:cubicBezTo>
                      <a:pt x="12" y="874"/>
                      <a:pt x="20" y="874"/>
                      <a:pt x="20" y="874"/>
                    </a:cubicBezTo>
                    <a:cubicBezTo>
                      <a:pt x="20" y="874"/>
                      <a:pt x="7" y="884"/>
                      <a:pt x="13" y="891"/>
                    </a:cubicBezTo>
                    <a:cubicBezTo>
                      <a:pt x="19" y="898"/>
                      <a:pt x="29" y="899"/>
                      <a:pt x="29" y="899"/>
                    </a:cubicBezTo>
                    <a:cubicBezTo>
                      <a:pt x="47" y="888"/>
                      <a:pt x="47" y="888"/>
                      <a:pt x="47" y="888"/>
                    </a:cubicBezTo>
                    <a:cubicBezTo>
                      <a:pt x="65" y="884"/>
                      <a:pt x="65" y="884"/>
                      <a:pt x="65" y="884"/>
                    </a:cubicBezTo>
                    <a:cubicBezTo>
                      <a:pt x="59" y="898"/>
                      <a:pt x="59" y="898"/>
                      <a:pt x="59" y="898"/>
                    </a:cubicBezTo>
                    <a:cubicBezTo>
                      <a:pt x="49" y="895"/>
                      <a:pt x="49" y="895"/>
                      <a:pt x="49" y="895"/>
                    </a:cubicBezTo>
                    <a:cubicBezTo>
                      <a:pt x="43" y="907"/>
                      <a:pt x="43" y="907"/>
                      <a:pt x="43" y="907"/>
                    </a:cubicBezTo>
                    <a:cubicBezTo>
                      <a:pt x="43" y="907"/>
                      <a:pt x="13" y="901"/>
                      <a:pt x="17" y="908"/>
                    </a:cubicBezTo>
                    <a:cubicBezTo>
                      <a:pt x="21" y="915"/>
                      <a:pt x="30" y="918"/>
                      <a:pt x="30" y="918"/>
                    </a:cubicBezTo>
                    <a:cubicBezTo>
                      <a:pt x="14" y="926"/>
                      <a:pt x="14" y="926"/>
                      <a:pt x="14" y="926"/>
                    </a:cubicBezTo>
                    <a:cubicBezTo>
                      <a:pt x="2" y="926"/>
                      <a:pt x="2" y="926"/>
                      <a:pt x="2" y="926"/>
                    </a:cubicBezTo>
                    <a:cubicBezTo>
                      <a:pt x="2" y="926"/>
                      <a:pt x="4" y="938"/>
                      <a:pt x="7" y="938"/>
                    </a:cubicBezTo>
                    <a:cubicBezTo>
                      <a:pt x="10" y="938"/>
                      <a:pt x="42" y="939"/>
                      <a:pt x="42" y="939"/>
                    </a:cubicBezTo>
                    <a:cubicBezTo>
                      <a:pt x="33" y="953"/>
                      <a:pt x="33" y="953"/>
                      <a:pt x="33" y="953"/>
                    </a:cubicBezTo>
                    <a:cubicBezTo>
                      <a:pt x="41" y="955"/>
                      <a:pt x="41" y="955"/>
                      <a:pt x="41" y="955"/>
                    </a:cubicBezTo>
                    <a:cubicBezTo>
                      <a:pt x="36" y="967"/>
                      <a:pt x="36" y="967"/>
                      <a:pt x="36" y="967"/>
                    </a:cubicBezTo>
                    <a:cubicBezTo>
                      <a:pt x="36" y="967"/>
                      <a:pt x="10" y="954"/>
                      <a:pt x="11" y="962"/>
                    </a:cubicBezTo>
                    <a:cubicBezTo>
                      <a:pt x="12" y="970"/>
                      <a:pt x="23" y="981"/>
                      <a:pt x="23" y="981"/>
                    </a:cubicBezTo>
                    <a:cubicBezTo>
                      <a:pt x="55" y="995"/>
                      <a:pt x="55" y="995"/>
                      <a:pt x="55" y="995"/>
                    </a:cubicBezTo>
                    <a:cubicBezTo>
                      <a:pt x="55" y="995"/>
                      <a:pt x="48" y="1000"/>
                      <a:pt x="55" y="1003"/>
                    </a:cubicBezTo>
                    <a:cubicBezTo>
                      <a:pt x="62" y="1006"/>
                      <a:pt x="83" y="1001"/>
                      <a:pt x="83" y="1001"/>
                    </a:cubicBezTo>
                    <a:cubicBezTo>
                      <a:pt x="83" y="1001"/>
                      <a:pt x="86" y="1010"/>
                      <a:pt x="103" y="1004"/>
                    </a:cubicBezTo>
                    <a:cubicBezTo>
                      <a:pt x="120" y="998"/>
                      <a:pt x="148" y="973"/>
                      <a:pt x="148" y="973"/>
                    </a:cubicBezTo>
                    <a:cubicBezTo>
                      <a:pt x="172" y="954"/>
                      <a:pt x="172" y="954"/>
                      <a:pt x="172" y="954"/>
                    </a:cubicBezTo>
                    <a:cubicBezTo>
                      <a:pt x="172" y="954"/>
                      <a:pt x="183" y="959"/>
                      <a:pt x="193" y="950"/>
                    </a:cubicBezTo>
                    <a:cubicBezTo>
                      <a:pt x="203" y="941"/>
                      <a:pt x="193" y="922"/>
                      <a:pt x="193" y="922"/>
                    </a:cubicBezTo>
                    <a:cubicBezTo>
                      <a:pt x="205" y="920"/>
                      <a:pt x="205" y="920"/>
                      <a:pt x="205" y="920"/>
                    </a:cubicBezTo>
                    <a:cubicBezTo>
                      <a:pt x="205" y="920"/>
                      <a:pt x="192" y="937"/>
                      <a:pt x="207" y="942"/>
                    </a:cubicBezTo>
                    <a:cubicBezTo>
                      <a:pt x="222" y="947"/>
                      <a:pt x="233" y="949"/>
                      <a:pt x="233" y="949"/>
                    </a:cubicBezTo>
                    <a:cubicBezTo>
                      <a:pt x="247" y="962"/>
                      <a:pt x="247" y="962"/>
                      <a:pt x="247" y="962"/>
                    </a:cubicBezTo>
                    <a:cubicBezTo>
                      <a:pt x="247" y="962"/>
                      <a:pt x="253" y="951"/>
                      <a:pt x="255" y="946"/>
                    </a:cubicBezTo>
                    <a:cubicBezTo>
                      <a:pt x="257" y="941"/>
                      <a:pt x="251" y="940"/>
                      <a:pt x="248" y="932"/>
                    </a:cubicBezTo>
                    <a:cubicBezTo>
                      <a:pt x="245" y="924"/>
                      <a:pt x="254" y="921"/>
                      <a:pt x="254" y="921"/>
                    </a:cubicBezTo>
                    <a:cubicBezTo>
                      <a:pt x="254" y="921"/>
                      <a:pt x="254" y="917"/>
                      <a:pt x="252" y="911"/>
                    </a:cubicBezTo>
                    <a:cubicBezTo>
                      <a:pt x="250" y="905"/>
                      <a:pt x="264" y="911"/>
                      <a:pt x="269" y="911"/>
                    </a:cubicBezTo>
                    <a:cubicBezTo>
                      <a:pt x="274" y="911"/>
                      <a:pt x="277" y="906"/>
                      <a:pt x="277" y="906"/>
                    </a:cubicBezTo>
                    <a:cubicBezTo>
                      <a:pt x="277" y="889"/>
                      <a:pt x="277" y="889"/>
                      <a:pt x="277" y="889"/>
                    </a:cubicBezTo>
                    <a:cubicBezTo>
                      <a:pt x="284" y="889"/>
                      <a:pt x="284" y="889"/>
                      <a:pt x="284" y="889"/>
                    </a:cubicBezTo>
                    <a:cubicBezTo>
                      <a:pt x="284" y="889"/>
                      <a:pt x="280" y="880"/>
                      <a:pt x="277" y="877"/>
                    </a:cubicBezTo>
                    <a:cubicBezTo>
                      <a:pt x="274" y="874"/>
                      <a:pt x="268" y="857"/>
                      <a:pt x="268" y="857"/>
                    </a:cubicBezTo>
                    <a:cubicBezTo>
                      <a:pt x="283" y="854"/>
                      <a:pt x="283" y="854"/>
                      <a:pt x="283" y="854"/>
                    </a:cubicBezTo>
                    <a:cubicBezTo>
                      <a:pt x="283" y="854"/>
                      <a:pt x="290" y="848"/>
                      <a:pt x="292" y="841"/>
                    </a:cubicBezTo>
                    <a:cubicBezTo>
                      <a:pt x="294" y="834"/>
                      <a:pt x="275" y="828"/>
                      <a:pt x="275" y="828"/>
                    </a:cubicBezTo>
                    <a:cubicBezTo>
                      <a:pt x="275" y="828"/>
                      <a:pt x="267" y="821"/>
                      <a:pt x="266" y="814"/>
                    </a:cubicBezTo>
                    <a:cubicBezTo>
                      <a:pt x="265" y="807"/>
                      <a:pt x="271" y="800"/>
                      <a:pt x="272" y="795"/>
                    </a:cubicBezTo>
                    <a:cubicBezTo>
                      <a:pt x="273" y="790"/>
                      <a:pt x="262" y="783"/>
                      <a:pt x="262" y="783"/>
                    </a:cubicBezTo>
                    <a:cubicBezTo>
                      <a:pt x="262" y="783"/>
                      <a:pt x="256" y="775"/>
                      <a:pt x="254" y="770"/>
                    </a:cubicBezTo>
                    <a:cubicBezTo>
                      <a:pt x="252" y="765"/>
                      <a:pt x="261" y="763"/>
                      <a:pt x="267" y="757"/>
                    </a:cubicBezTo>
                    <a:cubicBezTo>
                      <a:pt x="273" y="751"/>
                      <a:pt x="255" y="751"/>
                      <a:pt x="255" y="748"/>
                    </a:cubicBezTo>
                    <a:cubicBezTo>
                      <a:pt x="255" y="745"/>
                      <a:pt x="261" y="740"/>
                      <a:pt x="261" y="740"/>
                    </a:cubicBezTo>
                    <a:cubicBezTo>
                      <a:pt x="266" y="734"/>
                      <a:pt x="266" y="734"/>
                      <a:pt x="266" y="734"/>
                    </a:cubicBezTo>
                    <a:cubicBezTo>
                      <a:pt x="266" y="734"/>
                      <a:pt x="272" y="729"/>
                      <a:pt x="279" y="724"/>
                    </a:cubicBezTo>
                    <a:cubicBezTo>
                      <a:pt x="286" y="719"/>
                      <a:pt x="301" y="707"/>
                      <a:pt x="301" y="707"/>
                    </a:cubicBezTo>
                    <a:cubicBezTo>
                      <a:pt x="301" y="707"/>
                      <a:pt x="328" y="712"/>
                      <a:pt x="332" y="703"/>
                    </a:cubicBezTo>
                    <a:cubicBezTo>
                      <a:pt x="336" y="694"/>
                      <a:pt x="315" y="684"/>
                      <a:pt x="315" y="684"/>
                    </a:cubicBezTo>
                    <a:cubicBezTo>
                      <a:pt x="315" y="684"/>
                      <a:pt x="324" y="678"/>
                      <a:pt x="329" y="674"/>
                    </a:cubicBezTo>
                    <a:cubicBezTo>
                      <a:pt x="334" y="670"/>
                      <a:pt x="344" y="658"/>
                      <a:pt x="344" y="658"/>
                    </a:cubicBezTo>
                    <a:cubicBezTo>
                      <a:pt x="348" y="629"/>
                      <a:pt x="348" y="629"/>
                      <a:pt x="348" y="629"/>
                    </a:cubicBezTo>
                    <a:cubicBezTo>
                      <a:pt x="351" y="624"/>
                      <a:pt x="351" y="624"/>
                      <a:pt x="351" y="624"/>
                    </a:cubicBezTo>
                    <a:cubicBezTo>
                      <a:pt x="349" y="608"/>
                      <a:pt x="349" y="608"/>
                      <a:pt x="349" y="608"/>
                    </a:cubicBezTo>
                    <a:cubicBezTo>
                      <a:pt x="363" y="615"/>
                      <a:pt x="363" y="615"/>
                      <a:pt x="363" y="615"/>
                    </a:cubicBezTo>
                    <a:cubicBezTo>
                      <a:pt x="363" y="615"/>
                      <a:pt x="372" y="610"/>
                      <a:pt x="379" y="608"/>
                    </a:cubicBezTo>
                    <a:cubicBezTo>
                      <a:pt x="386" y="606"/>
                      <a:pt x="372" y="592"/>
                      <a:pt x="372" y="592"/>
                    </a:cubicBezTo>
                    <a:cubicBezTo>
                      <a:pt x="386" y="591"/>
                      <a:pt x="386" y="591"/>
                      <a:pt x="386" y="591"/>
                    </a:cubicBezTo>
                    <a:cubicBezTo>
                      <a:pt x="386" y="591"/>
                      <a:pt x="388" y="584"/>
                      <a:pt x="394" y="579"/>
                    </a:cubicBezTo>
                    <a:cubicBezTo>
                      <a:pt x="400" y="574"/>
                      <a:pt x="405" y="573"/>
                      <a:pt x="405" y="573"/>
                    </a:cubicBezTo>
                    <a:cubicBezTo>
                      <a:pt x="410" y="563"/>
                      <a:pt x="410" y="563"/>
                      <a:pt x="410" y="563"/>
                    </a:cubicBezTo>
                    <a:cubicBezTo>
                      <a:pt x="410" y="563"/>
                      <a:pt x="399" y="555"/>
                      <a:pt x="398" y="551"/>
                    </a:cubicBezTo>
                    <a:cubicBezTo>
                      <a:pt x="397" y="547"/>
                      <a:pt x="414" y="539"/>
                      <a:pt x="414" y="539"/>
                    </a:cubicBezTo>
                    <a:cubicBezTo>
                      <a:pt x="423" y="529"/>
                      <a:pt x="423" y="529"/>
                      <a:pt x="423" y="529"/>
                    </a:cubicBezTo>
                    <a:cubicBezTo>
                      <a:pt x="449" y="525"/>
                      <a:pt x="449" y="525"/>
                      <a:pt x="449" y="525"/>
                    </a:cubicBezTo>
                    <a:cubicBezTo>
                      <a:pt x="449" y="525"/>
                      <a:pt x="464" y="525"/>
                      <a:pt x="467" y="520"/>
                    </a:cubicBezTo>
                    <a:cubicBezTo>
                      <a:pt x="470" y="515"/>
                      <a:pt x="460" y="504"/>
                      <a:pt x="468" y="498"/>
                    </a:cubicBezTo>
                    <a:cubicBezTo>
                      <a:pt x="476" y="492"/>
                      <a:pt x="476" y="505"/>
                      <a:pt x="476" y="505"/>
                    </a:cubicBezTo>
                    <a:cubicBezTo>
                      <a:pt x="495" y="501"/>
                      <a:pt x="495" y="501"/>
                      <a:pt x="495" y="501"/>
                    </a:cubicBezTo>
                    <a:cubicBezTo>
                      <a:pt x="508" y="505"/>
                      <a:pt x="508" y="505"/>
                      <a:pt x="508" y="505"/>
                    </a:cubicBezTo>
                    <a:cubicBezTo>
                      <a:pt x="517" y="505"/>
                      <a:pt x="517" y="505"/>
                      <a:pt x="517" y="505"/>
                    </a:cubicBezTo>
                    <a:cubicBezTo>
                      <a:pt x="517" y="505"/>
                      <a:pt x="528" y="511"/>
                      <a:pt x="536" y="509"/>
                    </a:cubicBezTo>
                    <a:cubicBezTo>
                      <a:pt x="544" y="507"/>
                      <a:pt x="531" y="501"/>
                      <a:pt x="531" y="496"/>
                    </a:cubicBezTo>
                    <a:cubicBezTo>
                      <a:pt x="531" y="491"/>
                      <a:pt x="538" y="494"/>
                      <a:pt x="538" y="494"/>
                    </a:cubicBezTo>
                    <a:cubicBezTo>
                      <a:pt x="537" y="480"/>
                      <a:pt x="537" y="480"/>
                      <a:pt x="537" y="480"/>
                    </a:cubicBezTo>
                    <a:cubicBezTo>
                      <a:pt x="557" y="481"/>
                      <a:pt x="557" y="481"/>
                      <a:pt x="557" y="481"/>
                    </a:cubicBezTo>
                    <a:cubicBezTo>
                      <a:pt x="555" y="479"/>
                      <a:pt x="554" y="478"/>
                      <a:pt x="554" y="478"/>
                    </a:cubicBezTo>
                    <a:cubicBezTo>
                      <a:pt x="556" y="473"/>
                      <a:pt x="556" y="473"/>
                      <a:pt x="556" y="473"/>
                    </a:cubicBezTo>
                    <a:cubicBezTo>
                      <a:pt x="568" y="478"/>
                      <a:pt x="568" y="478"/>
                      <a:pt x="568" y="478"/>
                    </a:cubicBezTo>
                    <a:cubicBezTo>
                      <a:pt x="570" y="469"/>
                      <a:pt x="570" y="469"/>
                      <a:pt x="570" y="469"/>
                    </a:cubicBezTo>
                    <a:cubicBezTo>
                      <a:pt x="570" y="469"/>
                      <a:pt x="577" y="466"/>
                      <a:pt x="581" y="466"/>
                    </a:cubicBezTo>
                    <a:cubicBezTo>
                      <a:pt x="585" y="466"/>
                      <a:pt x="594" y="480"/>
                      <a:pt x="594" y="480"/>
                    </a:cubicBezTo>
                    <a:cubicBezTo>
                      <a:pt x="603" y="481"/>
                      <a:pt x="603" y="481"/>
                      <a:pt x="603" y="481"/>
                    </a:cubicBezTo>
                    <a:cubicBezTo>
                      <a:pt x="603" y="481"/>
                      <a:pt x="604" y="491"/>
                      <a:pt x="618" y="492"/>
                    </a:cubicBezTo>
                    <a:cubicBezTo>
                      <a:pt x="632" y="493"/>
                      <a:pt x="632" y="494"/>
                      <a:pt x="632" y="494"/>
                    </a:cubicBezTo>
                    <a:cubicBezTo>
                      <a:pt x="632" y="494"/>
                      <a:pt x="632" y="494"/>
                      <a:pt x="642" y="497"/>
                    </a:cubicBezTo>
                    <a:cubicBezTo>
                      <a:pt x="652" y="500"/>
                      <a:pt x="661" y="492"/>
                      <a:pt x="661" y="492"/>
                    </a:cubicBezTo>
                    <a:cubicBezTo>
                      <a:pt x="661" y="492"/>
                      <a:pt x="672" y="488"/>
                      <a:pt x="677" y="489"/>
                    </a:cubicBezTo>
                    <a:cubicBezTo>
                      <a:pt x="682" y="490"/>
                      <a:pt x="694" y="498"/>
                      <a:pt x="702" y="498"/>
                    </a:cubicBezTo>
                    <a:cubicBezTo>
                      <a:pt x="710" y="498"/>
                      <a:pt x="704" y="488"/>
                      <a:pt x="711" y="483"/>
                    </a:cubicBezTo>
                    <a:cubicBezTo>
                      <a:pt x="718" y="478"/>
                      <a:pt x="727" y="483"/>
                      <a:pt x="727" y="483"/>
                    </a:cubicBezTo>
                    <a:cubicBezTo>
                      <a:pt x="727" y="483"/>
                      <a:pt x="728" y="467"/>
                      <a:pt x="727" y="463"/>
                    </a:cubicBezTo>
                    <a:cubicBezTo>
                      <a:pt x="726" y="459"/>
                      <a:pt x="730" y="446"/>
                      <a:pt x="730" y="446"/>
                    </a:cubicBezTo>
                    <a:cubicBezTo>
                      <a:pt x="730" y="446"/>
                      <a:pt x="747" y="437"/>
                      <a:pt x="752" y="438"/>
                    </a:cubicBezTo>
                    <a:cubicBezTo>
                      <a:pt x="757" y="439"/>
                      <a:pt x="768" y="440"/>
                      <a:pt x="768" y="440"/>
                    </a:cubicBezTo>
                    <a:cubicBezTo>
                      <a:pt x="768" y="440"/>
                      <a:pt x="779" y="433"/>
                      <a:pt x="794" y="434"/>
                    </a:cubicBezTo>
                    <a:cubicBezTo>
                      <a:pt x="809" y="435"/>
                      <a:pt x="802" y="441"/>
                      <a:pt x="802" y="441"/>
                    </a:cubicBezTo>
                    <a:cubicBezTo>
                      <a:pt x="825" y="446"/>
                      <a:pt x="825" y="446"/>
                      <a:pt x="825" y="446"/>
                    </a:cubicBezTo>
                    <a:cubicBezTo>
                      <a:pt x="825" y="446"/>
                      <a:pt x="839" y="447"/>
                      <a:pt x="843" y="464"/>
                    </a:cubicBezTo>
                    <a:cubicBezTo>
                      <a:pt x="847" y="481"/>
                      <a:pt x="834" y="469"/>
                      <a:pt x="834" y="469"/>
                    </a:cubicBezTo>
                    <a:cubicBezTo>
                      <a:pt x="832" y="477"/>
                      <a:pt x="832" y="477"/>
                      <a:pt x="832" y="477"/>
                    </a:cubicBezTo>
                    <a:cubicBezTo>
                      <a:pt x="836" y="479"/>
                      <a:pt x="840" y="480"/>
                      <a:pt x="845" y="480"/>
                    </a:cubicBezTo>
                    <a:cubicBezTo>
                      <a:pt x="854" y="479"/>
                      <a:pt x="855" y="465"/>
                      <a:pt x="855" y="465"/>
                    </a:cubicBezTo>
                    <a:cubicBezTo>
                      <a:pt x="870" y="464"/>
                      <a:pt x="870" y="464"/>
                      <a:pt x="870" y="464"/>
                    </a:cubicBezTo>
                    <a:cubicBezTo>
                      <a:pt x="874" y="456"/>
                      <a:pt x="874" y="456"/>
                      <a:pt x="874" y="456"/>
                    </a:cubicBezTo>
                    <a:cubicBezTo>
                      <a:pt x="874" y="456"/>
                      <a:pt x="873" y="459"/>
                      <a:pt x="891" y="456"/>
                    </a:cubicBezTo>
                    <a:cubicBezTo>
                      <a:pt x="899" y="455"/>
                      <a:pt x="903" y="451"/>
                      <a:pt x="905" y="448"/>
                    </a:cubicBezTo>
                    <a:lnTo>
                      <a:pt x="901" y="448"/>
                    </a:lnTo>
                    <a:close/>
                    <a:moveTo>
                      <a:pt x="372" y="489"/>
                    </a:moveTo>
                    <a:cubicBezTo>
                      <a:pt x="357" y="498"/>
                      <a:pt x="357" y="498"/>
                      <a:pt x="357" y="498"/>
                    </a:cubicBezTo>
                    <a:cubicBezTo>
                      <a:pt x="362" y="511"/>
                      <a:pt x="362" y="511"/>
                      <a:pt x="362" y="511"/>
                    </a:cubicBezTo>
                    <a:cubicBezTo>
                      <a:pt x="380" y="512"/>
                      <a:pt x="380" y="512"/>
                      <a:pt x="380" y="512"/>
                    </a:cubicBezTo>
                    <a:cubicBezTo>
                      <a:pt x="376" y="499"/>
                      <a:pt x="376" y="499"/>
                      <a:pt x="376" y="499"/>
                    </a:cubicBezTo>
                    <a:lnTo>
                      <a:pt x="372" y="489"/>
                    </a:lnTo>
                    <a:close/>
                    <a:moveTo>
                      <a:pt x="346" y="483"/>
                    </a:moveTo>
                    <a:cubicBezTo>
                      <a:pt x="335" y="487"/>
                      <a:pt x="339" y="504"/>
                      <a:pt x="339" y="504"/>
                    </a:cubicBezTo>
                    <a:cubicBezTo>
                      <a:pt x="351" y="516"/>
                      <a:pt x="351" y="516"/>
                      <a:pt x="351" y="516"/>
                    </a:cubicBezTo>
                    <a:cubicBezTo>
                      <a:pt x="351" y="516"/>
                      <a:pt x="357" y="479"/>
                      <a:pt x="346" y="483"/>
                    </a:cubicBezTo>
                    <a:close/>
                    <a:moveTo>
                      <a:pt x="403" y="498"/>
                    </a:moveTo>
                    <a:cubicBezTo>
                      <a:pt x="412" y="493"/>
                      <a:pt x="427" y="490"/>
                      <a:pt x="408" y="486"/>
                    </a:cubicBezTo>
                    <a:cubicBezTo>
                      <a:pt x="389" y="483"/>
                      <a:pt x="380" y="494"/>
                      <a:pt x="380" y="494"/>
                    </a:cubicBezTo>
                    <a:cubicBezTo>
                      <a:pt x="386" y="501"/>
                      <a:pt x="386" y="501"/>
                      <a:pt x="386" y="501"/>
                    </a:cubicBezTo>
                    <a:lnTo>
                      <a:pt x="403" y="49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199" name="Freeform 320"/>
              <p:cNvSpPr>
                <a:spLocks/>
              </p:cNvSpPr>
              <p:nvPr/>
            </p:nvSpPr>
            <p:spPr bwMode="gray">
              <a:xfrm>
                <a:off x="-1723" y="-12392"/>
                <a:ext cx="1151" cy="780"/>
              </a:xfrm>
              <a:custGeom>
                <a:avLst/>
                <a:gdLst>
                  <a:gd name="T0" fmla="*/ 311 w 487"/>
                  <a:gd name="T1" fmla="*/ 13 h 330"/>
                  <a:gd name="T2" fmla="*/ 247 w 487"/>
                  <a:gd name="T3" fmla="*/ 45 h 330"/>
                  <a:gd name="T4" fmla="*/ 222 w 487"/>
                  <a:gd name="T5" fmla="*/ 82 h 330"/>
                  <a:gd name="T6" fmla="*/ 222 w 487"/>
                  <a:gd name="T7" fmla="*/ 94 h 330"/>
                  <a:gd name="T8" fmla="*/ 210 w 487"/>
                  <a:gd name="T9" fmla="*/ 106 h 330"/>
                  <a:gd name="T10" fmla="*/ 187 w 487"/>
                  <a:gd name="T11" fmla="*/ 89 h 330"/>
                  <a:gd name="T12" fmla="*/ 143 w 487"/>
                  <a:gd name="T13" fmla="*/ 89 h 330"/>
                  <a:gd name="T14" fmla="*/ 116 w 487"/>
                  <a:gd name="T15" fmla="*/ 81 h 330"/>
                  <a:gd name="T16" fmla="*/ 76 w 487"/>
                  <a:gd name="T17" fmla="*/ 82 h 330"/>
                  <a:gd name="T18" fmla="*/ 64 w 487"/>
                  <a:gd name="T19" fmla="*/ 88 h 330"/>
                  <a:gd name="T20" fmla="*/ 46 w 487"/>
                  <a:gd name="T21" fmla="*/ 89 h 330"/>
                  <a:gd name="T22" fmla="*/ 31 w 487"/>
                  <a:gd name="T23" fmla="*/ 80 h 330"/>
                  <a:gd name="T24" fmla="*/ 22 w 487"/>
                  <a:gd name="T25" fmla="*/ 114 h 330"/>
                  <a:gd name="T26" fmla="*/ 21 w 487"/>
                  <a:gd name="T27" fmla="*/ 127 h 330"/>
                  <a:gd name="T28" fmla="*/ 8 w 487"/>
                  <a:gd name="T29" fmla="*/ 141 h 330"/>
                  <a:gd name="T30" fmla="*/ 2 w 487"/>
                  <a:gd name="T31" fmla="*/ 164 h 330"/>
                  <a:gd name="T32" fmla="*/ 24 w 487"/>
                  <a:gd name="T33" fmla="*/ 193 h 330"/>
                  <a:gd name="T34" fmla="*/ 15 w 487"/>
                  <a:gd name="T35" fmla="*/ 270 h 330"/>
                  <a:gd name="T36" fmla="*/ 36 w 487"/>
                  <a:gd name="T37" fmla="*/ 292 h 330"/>
                  <a:gd name="T38" fmla="*/ 60 w 487"/>
                  <a:gd name="T39" fmla="*/ 325 h 330"/>
                  <a:gd name="T40" fmla="*/ 106 w 487"/>
                  <a:gd name="T41" fmla="*/ 321 h 330"/>
                  <a:gd name="T42" fmla="*/ 133 w 487"/>
                  <a:gd name="T43" fmla="*/ 287 h 330"/>
                  <a:gd name="T44" fmla="*/ 182 w 487"/>
                  <a:gd name="T45" fmla="*/ 290 h 330"/>
                  <a:gd name="T46" fmla="*/ 243 w 487"/>
                  <a:gd name="T47" fmla="*/ 282 h 330"/>
                  <a:gd name="T48" fmla="*/ 292 w 487"/>
                  <a:gd name="T49" fmla="*/ 243 h 330"/>
                  <a:gd name="T50" fmla="*/ 334 w 487"/>
                  <a:gd name="T51" fmla="*/ 213 h 330"/>
                  <a:gd name="T52" fmla="*/ 397 w 487"/>
                  <a:gd name="T53" fmla="*/ 181 h 330"/>
                  <a:gd name="T54" fmla="*/ 446 w 487"/>
                  <a:gd name="T55" fmla="*/ 180 h 330"/>
                  <a:gd name="T56" fmla="*/ 479 w 487"/>
                  <a:gd name="T57" fmla="*/ 125 h 330"/>
                  <a:gd name="T58" fmla="*/ 487 w 487"/>
                  <a:gd name="T59" fmla="*/ 120 h 330"/>
                  <a:gd name="T60" fmla="*/ 433 w 487"/>
                  <a:gd name="T61" fmla="*/ 0 h 330"/>
                  <a:gd name="T62" fmla="*/ 311 w 487"/>
                  <a:gd name="T63" fmla="*/ 1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330">
                    <a:moveTo>
                      <a:pt x="311" y="13"/>
                    </a:moveTo>
                    <a:cubicBezTo>
                      <a:pt x="299" y="13"/>
                      <a:pt x="257" y="32"/>
                      <a:pt x="247" y="45"/>
                    </a:cubicBezTo>
                    <a:cubicBezTo>
                      <a:pt x="237" y="58"/>
                      <a:pt x="222" y="82"/>
                      <a:pt x="222" y="82"/>
                    </a:cubicBezTo>
                    <a:cubicBezTo>
                      <a:pt x="222" y="94"/>
                      <a:pt x="222" y="94"/>
                      <a:pt x="222" y="94"/>
                    </a:cubicBezTo>
                    <a:cubicBezTo>
                      <a:pt x="222" y="94"/>
                      <a:pt x="215" y="106"/>
                      <a:pt x="210" y="106"/>
                    </a:cubicBezTo>
                    <a:cubicBezTo>
                      <a:pt x="205" y="106"/>
                      <a:pt x="191" y="91"/>
                      <a:pt x="187" y="89"/>
                    </a:cubicBezTo>
                    <a:cubicBezTo>
                      <a:pt x="183" y="87"/>
                      <a:pt x="143" y="89"/>
                      <a:pt x="143" y="89"/>
                    </a:cubicBezTo>
                    <a:cubicBezTo>
                      <a:pt x="143" y="89"/>
                      <a:pt x="132" y="81"/>
                      <a:pt x="116" y="81"/>
                    </a:cubicBezTo>
                    <a:cubicBezTo>
                      <a:pt x="100" y="81"/>
                      <a:pt x="81" y="82"/>
                      <a:pt x="76" y="82"/>
                    </a:cubicBezTo>
                    <a:cubicBezTo>
                      <a:pt x="71" y="82"/>
                      <a:pt x="64" y="88"/>
                      <a:pt x="64" y="88"/>
                    </a:cubicBezTo>
                    <a:cubicBezTo>
                      <a:pt x="46" y="89"/>
                      <a:pt x="46" y="89"/>
                      <a:pt x="46" y="89"/>
                    </a:cubicBezTo>
                    <a:cubicBezTo>
                      <a:pt x="46" y="89"/>
                      <a:pt x="41" y="75"/>
                      <a:pt x="31" y="80"/>
                    </a:cubicBezTo>
                    <a:cubicBezTo>
                      <a:pt x="21" y="85"/>
                      <a:pt x="22" y="114"/>
                      <a:pt x="22" y="114"/>
                    </a:cubicBezTo>
                    <a:cubicBezTo>
                      <a:pt x="22" y="114"/>
                      <a:pt x="28" y="116"/>
                      <a:pt x="21" y="127"/>
                    </a:cubicBezTo>
                    <a:cubicBezTo>
                      <a:pt x="17" y="134"/>
                      <a:pt x="12" y="138"/>
                      <a:pt x="8" y="141"/>
                    </a:cubicBezTo>
                    <a:cubicBezTo>
                      <a:pt x="6" y="150"/>
                      <a:pt x="3" y="159"/>
                      <a:pt x="2" y="164"/>
                    </a:cubicBezTo>
                    <a:cubicBezTo>
                      <a:pt x="0" y="174"/>
                      <a:pt x="24" y="193"/>
                      <a:pt x="24" y="193"/>
                    </a:cubicBezTo>
                    <a:cubicBezTo>
                      <a:pt x="15" y="270"/>
                      <a:pt x="15" y="270"/>
                      <a:pt x="15" y="270"/>
                    </a:cubicBezTo>
                    <a:cubicBezTo>
                      <a:pt x="36" y="292"/>
                      <a:pt x="36" y="292"/>
                      <a:pt x="36" y="292"/>
                    </a:cubicBezTo>
                    <a:cubicBezTo>
                      <a:pt x="36" y="292"/>
                      <a:pt x="41" y="321"/>
                      <a:pt x="60" y="325"/>
                    </a:cubicBezTo>
                    <a:cubicBezTo>
                      <a:pt x="79" y="330"/>
                      <a:pt x="94" y="329"/>
                      <a:pt x="106" y="321"/>
                    </a:cubicBezTo>
                    <a:cubicBezTo>
                      <a:pt x="118" y="313"/>
                      <a:pt x="122" y="287"/>
                      <a:pt x="133" y="287"/>
                    </a:cubicBezTo>
                    <a:cubicBezTo>
                      <a:pt x="145" y="286"/>
                      <a:pt x="160" y="293"/>
                      <a:pt x="182" y="290"/>
                    </a:cubicBezTo>
                    <a:cubicBezTo>
                      <a:pt x="204" y="287"/>
                      <a:pt x="230" y="282"/>
                      <a:pt x="243" y="282"/>
                    </a:cubicBezTo>
                    <a:cubicBezTo>
                      <a:pt x="256" y="283"/>
                      <a:pt x="277" y="249"/>
                      <a:pt x="292" y="243"/>
                    </a:cubicBezTo>
                    <a:cubicBezTo>
                      <a:pt x="308" y="238"/>
                      <a:pt x="316" y="218"/>
                      <a:pt x="334" y="213"/>
                    </a:cubicBezTo>
                    <a:cubicBezTo>
                      <a:pt x="352" y="207"/>
                      <a:pt x="397" y="181"/>
                      <a:pt x="397" y="181"/>
                    </a:cubicBezTo>
                    <a:cubicBezTo>
                      <a:pt x="446" y="180"/>
                      <a:pt x="446" y="180"/>
                      <a:pt x="446" y="180"/>
                    </a:cubicBezTo>
                    <a:cubicBezTo>
                      <a:pt x="446" y="180"/>
                      <a:pt x="466" y="135"/>
                      <a:pt x="479" y="125"/>
                    </a:cubicBezTo>
                    <a:cubicBezTo>
                      <a:pt x="480" y="123"/>
                      <a:pt x="483" y="122"/>
                      <a:pt x="487" y="120"/>
                    </a:cubicBezTo>
                    <a:cubicBezTo>
                      <a:pt x="433" y="0"/>
                      <a:pt x="433" y="0"/>
                      <a:pt x="433" y="0"/>
                    </a:cubicBezTo>
                    <a:cubicBezTo>
                      <a:pt x="433" y="0"/>
                      <a:pt x="323" y="13"/>
                      <a:pt x="311" y="13"/>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0" name="Freeform 321"/>
              <p:cNvSpPr>
                <a:spLocks/>
              </p:cNvSpPr>
              <p:nvPr/>
            </p:nvSpPr>
            <p:spPr bwMode="gray">
              <a:xfrm>
                <a:off x="-5429" y="-10275"/>
                <a:ext cx="243" cy="168"/>
              </a:xfrm>
              <a:custGeom>
                <a:avLst/>
                <a:gdLst>
                  <a:gd name="T0" fmla="*/ 97 w 103"/>
                  <a:gd name="T1" fmla="*/ 29 h 71"/>
                  <a:gd name="T2" fmla="*/ 100 w 103"/>
                  <a:gd name="T3" fmla="*/ 6 h 71"/>
                  <a:gd name="T4" fmla="*/ 36 w 103"/>
                  <a:gd name="T5" fmla="*/ 6 h 71"/>
                  <a:gd name="T6" fmla="*/ 30 w 103"/>
                  <a:gd name="T7" fmla="*/ 0 h 71"/>
                  <a:gd name="T8" fmla="*/ 24 w 103"/>
                  <a:gd name="T9" fmla="*/ 3 h 71"/>
                  <a:gd name="T10" fmla="*/ 23 w 103"/>
                  <a:gd name="T11" fmla="*/ 29 h 71"/>
                  <a:gd name="T12" fmla="*/ 4 w 103"/>
                  <a:gd name="T13" fmla="*/ 57 h 71"/>
                  <a:gd name="T14" fmla="*/ 21 w 103"/>
                  <a:gd name="T15" fmla="*/ 67 h 71"/>
                  <a:gd name="T16" fmla="*/ 29 w 103"/>
                  <a:gd name="T17" fmla="*/ 65 h 71"/>
                  <a:gd name="T18" fmla="*/ 31 w 103"/>
                  <a:gd name="T19" fmla="*/ 71 h 71"/>
                  <a:gd name="T20" fmla="*/ 98 w 103"/>
                  <a:gd name="T21" fmla="*/ 69 h 71"/>
                  <a:gd name="T22" fmla="*/ 103 w 103"/>
                  <a:gd name="T23" fmla="*/ 33 h 71"/>
                  <a:gd name="T24" fmla="*/ 97 w 103"/>
                  <a:gd name="T2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1">
                    <a:moveTo>
                      <a:pt x="97" y="29"/>
                    </a:moveTo>
                    <a:cubicBezTo>
                      <a:pt x="100" y="6"/>
                      <a:pt x="100" y="6"/>
                      <a:pt x="100" y="6"/>
                    </a:cubicBezTo>
                    <a:cubicBezTo>
                      <a:pt x="36" y="6"/>
                      <a:pt x="36" y="6"/>
                      <a:pt x="36" y="6"/>
                    </a:cubicBezTo>
                    <a:cubicBezTo>
                      <a:pt x="30" y="0"/>
                      <a:pt x="30" y="0"/>
                      <a:pt x="30" y="0"/>
                    </a:cubicBezTo>
                    <a:cubicBezTo>
                      <a:pt x="24" y="3"/>
                      <a:pt x="24" y="3"/>
                      <a:pt x="24" y="3"/>
                    </a:cubicBezTo>
                    <a:cubicBezTo>
                      <a:pt x="24" y="3"/>
                      <a:pt x="28" y="21"/>
                      <a:pt x="23" y="29"/>
                    </a:cubicBezTo>
                    <a:cubicBezTo>
                      <a:pt x="18" y="37"/>
                      <a:pt x="0" y="50"/>
                      <a:pt x="4" y="57"/>
                    </a:cubicBezTo>
                    <a:cubicBezTo>
                      <a:pt x="7" y="63"/>
                      <a:pt x="17" y="66"/>
                      <a:pt x="21" y="67"/>
                    </a:cubicBezTo>
                    <a:cubicBezTo>
                      <a:pt x="29" y="65"/>
                      <a:pt x="29" y="65"/>
                      <a:pt x="29" y="65"/>
                    </a:cubicBezTo>
                    <a:cubicBezTo>
                      <a:pt x="31" y="71"/>
                      <a:pt x="31" y="71"/>
                      <a:pt x="31" y="71"/>
                    </a:cubicBezTo>
                    <a:cubicBezTo>
                      <a:pt x="31" y="71"/>
                      <a:pt x="93" y="70"/>
                      <a:pt x="98" y="69"/>
                    </a:cubicBezTo>
                    <a:cubicBezTo>
                      <a:pt x="103" y="68"/>
                      <a:pt x="103" y="33"/>
                      <a:pt x="103" y="33"/>
                    </a:cubicBezTo>
                    <a:lnTo>
                      <a:pt x="97" y="2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1" name="Freeform 322"/>
              <p:cNvSpPr>
                <a:spLocks noEditPoints="1"/>
              </p:cNvSpPr>
              <p:nvPr/>
            </p:nvSpPr>
            <p:spPr bwMode="gray">
              <a:xfrm>
                <a:off x="-7307" y="-15531"/>
                <a:ext cx="1396" cy="976"/>
              </a:xfrm>
              <a:custGeom>
                <a:avLst/>
                <a:gdLst>
                  <a:gd name="T0" fmla="*/ 527 w 591"/>
                  <a:gd name="T1" fmla="*/ 205 h 413"/>
                  <a:gd name="T2" fmla="*/ 511 w 591"/>
                  <a:gd name="T3" fmla="*/ 226 h 413"/>
                  <a:gd name="T4" fmla="*/ 531 w 591"/>
                  <a:gd name="T5" fmla="*/ 237 h 413"/>
                  <a:gd name="T6" fmla="*/ 536 w 591"/>
                  <a:gd name="T7" fmla="*/ 212 h 413"/>
                  <a:gd name="T8" fmla="*/ 461 w 591"/>
                  <a:gd name="T9" fmla="*/ 249 h 413"/>
                  <a:gd name="T10" fmla="*/ 560 w 591"/>
                  <a:gd name="T11" fmla="*/ 198 h 413"/>
                  <a:gd name="T12" fmla="*/ 560 w 591"/>
                  <a:gd name="T13" fmla="*/ 198 h 413"/>
                  <a:gd name="T14" fmla="*/ 534 w 591"/>
                  <a:gd name="T15" fmla="*/ 86 h 413"/>
                  <a:gd name="T16" fmla="*/ 527 w 591"/>
                  <a:gd name="T17" fmla="*/ 67 h 413"/>
                  <a:gd name="T18" fmla="*/ 514 w 591"/>
                  <a:gd name="T19" fmla="*/ 77 h 413"/>
                  <a:gd name="T20" fmla="*/ 496 w 591"/>
                  <a:gd name="T21" fmla="*/ 70 h 413"/>
                  <a:gd name="T22" fmla="*/ 479 w 591"/>
                  <a:gd name="T23" fmla="*/ 68 h 413"/>
                  <a:gd name="T24" fmla="*/ 459 w 591"/>
                  <a:gd name="T25" fmla="*/ 56 h 413"/>
                  <a:gd name="T26" fmla="*/ 437 w 591"/>
                  <a:gd name="T27" fmla="*/ 48 h 413"/>
                  <a:gd name="T28" fmla="*/ 417 w 591"/>
                  <a:gd name="T29" fmla="*/ 63 h 413"/>
                  <a:gd name="T30" fmla="*/ 395 w 591"/>
                  <a:gd name="T31" fmla="*/ 54 h 413"/>
                  <a:gd name="T32" fmla="*/ 376 w 591"/>
                  <a:gd name="T33" fmla="*/ 51 h 413"/>
                  <a:gd name="T34" fmla="*/ 342 w 591"/>
                  <a:gd name="T35" fmla="*/ 38 h 413"/>
                  <a:gd name="T36" fmla="*/ 327 w 591"/>
                  <a:gd name="T37" fmla="*/ 29 h 413"/>
                  <a:gd name="T38" fmla="*/ 320 w 591"/>
                  <a:gd name="T39" fmla="*/ 23 h 413"/>
                  <a:gd name="T40" fmla="*/ 234 w 591"/>
                  <a:gd name="T41" fmla="*/ 22 h 413"/>
                  <a:gd name="T42" fmla="*/ 156 w 591"/>
                  <a:gd name="T43" fmla="*/ 7 h 413"/>
                  <a:gd name="T44" fmla="*/ 91 w 591"/>
                  <a:gd name="T45" fmla="*/ 8 h 413"/>
                  <a:gd name="T46" fmla="*/ 49 w 591"/>
                  <a:gd name="T47" fmla="*/ 18 h 413"/>
                  <a:gd name="T48" fmla="*/ 21 w 591"/>
                  <a:gd name="T49" fmla="*/ 67 h 413"/>
                  <a:gd name="T50" fmla="*/ 15 w 591"/>
                  <a:gd name="T51" fmla="*/ 101 h 413"/>
                  <a:gd name="T52" fmla="*/ 50 w 591"/>
                  <a:gd name="T53" fmla="*/ 94 h 413"/>
                  <a:gd name="T54" fmla="*/ 61 w 591"/>
                  <a:gd name="T55" fmla="*/ 99 h 413"/>
                  <a:gd name="T56" fmla="*/ 85 w 591"/>
                  <a:gd name="T57" fmla="*/ 96 h 413"/>
                  <a:gd name="T58" fmla="*/ 115 w 591"/>
                  <a:gd name="T59" fmla="*/ 108 h 413"/>
                  <a:gd name="T60" fmla="*/ 94 w 591"/>
                  <a:gd name="T61" fmla="*/ 144 h 413"/>
                  <a:gd name="T62" fmla="*/ 96 w 591"/>
                  <a:gd name="T63" fmla="*/ 181 h 413"/>
                  <a:gd name="T64" fmla="*/ 94 w 591"/>
                  <a:gd name="T65" fmla="*/ 205 h 413"/>
                  <a:gd name="T66" fmla="*/ 61 w 591"/>
                  <a:gd name="T67" fmla="*/ 217 h 413"/>
                  <a:gd name="T68" fmla="*/ 77 w 591"/>
                  <a:gd name="T69" fmla="*/ 240 h 413"/>
                  <a:gd name="T70" fmla="*/ 66 w 591"/>
                  <a:gd name="T71" fmla="*/ 276 h 413"/>
                  <a:gd name="T72" fmla="*/ 84 w 591"/>
                  <a:gd name="T73" fmla="*/ 301 h 413"/>
                  <a:gd name="T74" fmla="*/ 60 w 591"/>
                  <a:gd name="T75" fmla="*/ 325 h 413"/>
                  <a:gd name="T76" fmla="*/ 61 w 591"/>
                  <a:gd name="T77" fmla="*/ 351 h 413"/>
                  <a:gd name="T78" fmla="*/ 81 w 591"/>
                  <a:gd name="T79" fmla="*/ 350 h 413"/>
                  <a:gd name="T80" fmla="*/ 109 w 591"/>
                  <a:gd name="T81" fmla="*/ 365 h 413"/>
                  <a:gd name="T82" fmla="*/ 110 w 591"/>
                  <a:gd name="T83" fmla="*/ 383 h 413"/>
                  <a:gd name="T84" fmla="*/ 136 w 591"/>
                  <a:gd name="T85" fmla="*/ 413 h 413"/>
                  <a:gd name="T86" fmla="*/ 177 w 591"/>
                  <a:gd name="T87" fmla="*/ 389 h 413"/>
                  <a:gd name="T88" fmla="*/ 235 w 591"/>
                  <a:gd name="T89" fmla="*/ 377 h 413"/>
                  <a:gd name="T90" fmla="*/ 265 w 591"/>
                  <a:gd name="T91" fmla="*/ 378 h 413"/>
                  <a:gd name="T92" fmla="*/ 297 w 591"/>
                  <a:gd name="T93" fmla="*/ 374 h 413"/>
                  <a:gd name="T94" fmla="*/ 331 w 591"/>
                  <a:gd name="T95" fmla="*/ 329 h 413"/>
                  <a:gd name="T96" fmla="*/ 356 w 591"/>
                  <a:gd name="T97" fmla="*/ 315 h 413"/>
                  <a:gd name="T98" fmla="*/ 401 w 591"/>
                  <a:gd name="T99" fmla="*/ 270 h 413"/>
                  <a:gd name="T100" fmla="*/ 385 w 591"/>
                  <a:gd name="T101" fmla="*/ 215 h 413"/>
                  <a:gd name="T102" fmla="*/ 424 w 591"/>
                  <a:gd name="T103" fmla="*/ 172 h 413"/>
                  <a:gd name="T104" fmla="*/ 438 w 591"/>
                  <a:gd name="T105" fmla="*/ 146 h 413"/>
                  <a:gd name="T106" fmla="*/ 514 w 591"/>
                  <a:gd name="T107" fmla="*/ 1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413">
                    <a:moveTo>
                      <a:pt x="536" y="212"/>
                    </a:moveTo>
                    <a:cubicBezTo>
                      <a:pt x="536" y="212"/>
                      <a:pt x="533" y="205"/>
                      <a:pt x="527" y="205"/>
                    </a:cubicBezTo>
                    <a:cubicBezTo>
                      <a:pt x="521" y="205"/>
                      <a:pt x="498" y="218"/>
                      <a:pt x="501" y="223"/>
                    </a:cubicBezTo>
                    <a:cubicBezTo>
                      <a:pt x="504" y="228"/>
                      <a:pt x="511" y="226"/>
                      <a:pt x="511" y="226"/>
                    </a:cubicBezTo>
                    <a:cubicBezTo>
                      <a:pt x="511" y="226"/>
                      <a:pt x="515" y="235"/>
                      <a:pt x="519" y="236"/>
                    </a:cubicBezTo>
                    <a:cubicBezTo>
                      <a:pt x="523" y="237"/>
                      <a:pt x="531" y="237"/>
                      <a:pt x="531" y="237"/>
                    </a:cubicBezTo>
                    <a:cubicBezTo>
                      <a:pt x="537" y="235"/>
                      <a:pt x="547" y="225"/>
                      <a:pt x="546" y="218"/>
                    </a:cubicBezTo>
                    <a:cubicBezTo>
                      <a:pt x="545" y="211"/>
                      <a:pt x="536" y="212"/>
                      <a:pt x="536" y="212"/>
                    </a:cubicBezTo>
                    <a:close/>
                    <a:moveTo>
                      <a:pt x="447" y="261"/>
                    </a:moveTo>
                    <a:cubicBezTo>
                      <a:pt x="456" y="270"/>
                      <a:pt x="466" y="259"/>
                      <a:pt x="461" y="249"/>
                    </a:cubicBezTo>
                    <a:cubicBezTo>
                      <a:pt x="456" y="239"/>
                      <a:pt x="447" y="261"/>
                      <a:pt x="447" y="261"/>
                    </a:cubicBezTo>
                    <a:close/>
                    <a:moveTo>
                      <a:pt x="560" y="198"/>
                    </a:moveTo>
                    <a:cubicBezTo>
                      <a:pt x="560" y="198"/>
                      <a:pt x="573" y="218"/>
                      <a:pt x="582" y="213"/>
                    </a:cubicBezTo>
                    <a:cubicBezTo>
                      <a:pt x="591" y="208"/>
                      <a:pt x="570" y="191"/>
                      <a:pt x="560" y="198"/>
                    </a:cubicBezTo>
                    <a:close/>
                    <a:moveTo>
                      <a:pt x="535" y="101"/>
                    </a:moveTo>
                    <a:cubicBezTo>
                      <a:pt x="536" y="98"/>
                      <a:pt x="534" y="86"/>
                      <a:pt x="534" y="86"/>
                    </a:cubicBezTo>
                    <a:cubicBezTo>
                      <a:pt x="542" y="81"/>
                      <a:pt x="542" y="81"/>
                      <a:pt x="542" y="81"/>
                    </a:cubicBezTo>
                    <a:cubicBezTo>
                      <a:pt x="542" y="81"/>
                      <a:pt x="530" y="75"/>
                      <a:pt x="527" y="67"/>
                    </a:cubicBezTo>
                    <a:cubicBezTo>
                      <a:pt x="521" y="67"/>
                      <a:pt x="521" y="67"/>
                      <a:pt x="521" y="67"/>
                    </a:cubicBezTo>
                    <a:cubicBezTo>
                      <a:pt x="521" y="67"/>
                      <a:pt x="521" y="77"/>
                      <a:pt x="514" y="77"/>
                    </a:cubicBezTo>
                    <a:cubicBezTo>
                      <a:pt x="507" y="77"/>
                      <a:pt x="506" y="77"/>
                      <a:pt x="506" y="77"/>
                    </a:cubicBezTo>
                    <a:cubicBezTo>
                      <a:pt x="506" y="77"/>
                      <a:pt x="499" y="69"/>
                      <a:pt x="496" y="70"/>
                    </a:cubicBezTo>
                    <a:cubicBezTo>
                      <a:pt x="493" y="71"/>
                      <a:pt x="486" y="73"/>
                      <a:pt x="486" y="73"/>
                    </a:cubicBezTo>
                    <a:cubicBezTo>
                      <a:pt x="486" y="73"/>
                      <a:pt x="483" y="67"/>
                      <a:pt x="479" y="68"/>
                    </a:cubicBezTo>
                    <a:cubicBezTo>
                      <a:pt x="475" y="69"/>
                      <a:pt x="466" y="71"/>
                      <a:pt x="466" y="71"/>
                    </a:cubicBezTo>
                    <a:cubicBezTo>
                      <a:pt x="459" y="56"/>
                      <a:pt x="459" y="56"/>
                      <a:pt x="459" y="56"/>
                    </a:cubicBezTo>
                    <a:cubicBezTo>
                      <a:pt x="450" y="55"/>
                      <a:pt x="450" y="55"/>
                      <a:pt x="450" y="55"/>
                    </a:cubicBezTo>
                    <a:cubicBezTo>
                      <a:pt x="450" y="55"/>
                      <a:pt x="450" y="48"/>
                      <a:pt x="437" y="48"/>
                    </a:cubicBezTo>
                    <a:cubicBezTo>
                      <a:pt x="424" y="48"/>
                      <a:pt x="430" y="60"/>
                      <a:pt x="430" y="60"/>
                    </a:cubicBezTo>
                    <a:cubicBezTo>
                      <a:pt x="417" y="63"/>
                      <a:pt x="417" y="63"/>
                      <a:pt x="417" y="63"/>
                    </a:cubicBezTo>
                    <a:cubicBezTo>
                      <a:pt x="415" y="55"/>
                      <a:pt x="415" y="55"/>
                      <a:pt x="415" y="55"/>
                    </a:cubicBezTo>
                    <a:cubicBezTo>
                      <a:pt x="395" y="54"/>
                      <a:pt x="395" y="54"/>
                      <a:pt x="395" y="54"/>
                    </a:cubicBezTo>
                    <a:cubicBezTo>
                      <a:pt x="395" y="54"/>
                      <a:pt x="394" y="51"/>
                      <a:pt x="390" y="49"/>
                    </a:cubicBezTo>
                    <a:cubicBezTo>
                      <a:pt x="386" y="47"/>
                      <a:pt x="376" y="51"/>
                      <a:pt x="376" y="51"/>
                    </a:cubicBezTo>
                    <a:cubicBezTo>
                      <a:pt x="376" y="51"/>
                      <a:pt x="370" y="42"/>
                      <a:pt x="363" y="41"/>
                    </a:cubicBezTo>
                    <a:cubicBezTo>
                      <a:pt x="356" y="40"/>
                      <a:pt x="342" y="38"/>
                      <a:pt x="342" y="38"/>
                    </a:cubicBezTo>
                    <a:cubicBezTo>
                      <a:pt x="342" y="38"/>
                      <a:pt x="348" y="35"/>
                      <a:pt x="342" y="28"/>
                    </a:cubicBezTo>
                    <a:cubicBezTo>
                      <a:pt x="336" y="21"/>
                      <a:pt x="327" y="29"/>
                      <a:pt x="327" y="29"/>
                    </a:cubicBezTo>
                    <a:cubicBezTo>
                      <a:pt x="326" y="23"/>
                      <a:pt x="326" y="23"/>
                      <a:pt x="326" y="23"/>
                    </a:cubicBezTo>
                    <a:cubicBezTo>
                      <a:pt x="324" y="23"/>
                      <a:pt x="322" y="23"/>
                      <a:pt x="320" y="23"/>
                    </a:cubicBezTo>
                    <a:cubicBezTo>
                      <a:pt x="301" y="23"/>
                      <a:pt x="254" y="14"/>
                      <a:pt x="254" y="14"/>
                    </a:cubicBezTo>
                    <a:cubicBezTo>
                      <a:pt x="234" y="22"/>
                      <a:pt x="234" y="22"/>
                      <a:pt x="234" y="22"/>
                    </a:cubicBezTo>
                    <a:cubicBezTo>
                      <a:pt x="196" y="18"/>
                      <a:pt x="196" y="18"/>
                      <a:pt x="196" y="18"/>
                    </a:cubicBezTo>
                    <a:cubicBezTo>
                      <a:pt x="196" y="18"/>
                      <a:pt x="171" y="4"/>
                      <a:pt x="156" y="7"/>
                    </a:cubicBezTo>
                    <a:cubicBezTo>
                      <a:pt x="141" y="10"/>
                      <a:pt x="120" y="11"/>
                      <a:pt x="115" y="11"/>
                    </a:cubicBezTo>
                    <a:cubicBezTo>
                      <a:pt x="110" y="11"/>
                      <a:pt x="91" y="8"/>
                      <a:pt x="91" y="8"/>
                    </a:cubicBezTo>
                    <a:cubicBezTo>
                      <a:pt x="91" y="8"/>
                      <a:pt x="81" y="0"/>
                      <a:pt x="75" y="0"/>
                    </a:cubicBezTo>
                    <a:cubicBezTo>
                      <a:pt x="69" y="0"/>
                      <a:pt x="49" y="18"/>
                      <a:pt x="49" y="18"/>
                    </a:cubicBezTo>
                    <a:cubicBezTo>
                      <a:pt x="49" y="18"/>
                      <a:pt x="4" y="25"/>
                      <a:pt x="2" y="38"/>
                    </a:cubicBezTo>
                    <a:cubicBezTo>
                      <a:pt x="0" y="51"/>
                      <a:pt x="21" y="67"/>
                      <a:pt x="21" y="67"/>
                    </a:cubicBezTo>
                    <a:cubicBezTo>
                      <a:pt x="13" y="90"/>
                      <a:pt x="13" y="90"/>
                      <a:pt x="13" y="90"/>
                    </a:cubicBezTo>
                    <a:cubicBezTo>
                      <a:pt x="13" y="90"/>
                      <a:pt x="14" y="94"/>
                      <a:pt x="15" y="101"/>
                    </a:cubicBezTo>
                    <a:cubicBezTo>
                      <a:pt x="20" y="95"/>
                      <a:pt x="27" y="88"/>
                      <a:pt x="36" y="88"/>
                    </a:cubicBezTo>
                    <a:cubicBezTo>
                      <a:pt x="50" y="88"/>
                      <a:pt x="55" y="89"/>
                      <a:pt x="50" y="94"/>
                    </a:cubicBezTo>
                    <a:cubicBezTo>
                      <a:pt x="45" y="99"/>
                      <a:pt x="38" y="103"/>
                      <a:pt x="44" y="103"/>
                    </a:cubicBezTo>
                    <a:cubicBezTo>
                      <a:pt x="50" y="103"/>
                      <a:pt x="54" y="99"/>
                      <a:pt x="61" y="99"/>
                    </a:cubicBezTo>
                    <a:cubicBezTo>
                      <a:pt x="68" y="99"/>
                      <a:pt x="70" y="108"/>
                      <a:pt x="78" y="104"/>
                    </a:cubicBezTo>
                    <a:cubicBezTo>
                      <a:pt x="86" y="100"/>
                      <a:pt x="76" y="96"/>
                      <a:pt x="85" y="96"/>
                    </a:cubicBezTo>
                    <a:cubicBezTo>
                      <a:pt x="94" y="96"/>
                      <a:pt x="110" y="93"/>
                      <a:pt x="114" y="95"/>
                    </a:cubicBezTo>
                    <a:cubicBezTo>
                      <a:pt x="118" y="97"/>
                      <a:pt x="115" y="108"/>
                      <a:pt x="115" y="108"/>
                    </a:cubicBezTo>
                    <a:cubicBezTo>
                      <a:pt x="115" y="108"/>
                      <a:pt x="129" y="109"/>
                      <a:pt x="128" y="117"/>
                    </a:cubicBezTo>
                    <a:cubicBezTo>
                      <a:pt x="127" y="125"/>
                      <a:pt x="95" y="140"/>
                      <a:pt x="94" y="144"/>
                    </a:cubicBezTo>
                    <a:cubicBezTo>
                      <a:pt x="93" y="148"/>
                      <a:pt x="102" y="153"/>
                      <a:pt x="102" y="153"/>
                    </a:cubicBezTo>
                    <a:cubicBezTo>
                      <a:pt x="102" y="153"/>
                      <a:pt x="97" y="178"/>
                      <a:pt x="96" y="181"/>
                    </a:cubicBezTo>
                    <a:cubicBezTo>
                      <a:pt x="95" y="184"/>
                      <a:pt x="90" y="188"/>
                      <a:pt x="90" y="188"/>
                    </a:cubicBezTo>
                    <a:cubicBezTo>
                      <a:pt x="90" y="188"/>
                      <a:pt x="94" y="202"/>
                      <a:pt x="94" y="205"/>
                    </a:cubicBezTo>
                    <a:cubicBezTo>
                      <a:pt x="94" y="208"/>
                      <a:pt x="86" y="215"/>
                      <a:pt x="82" y="216"/>
                    </a:cubicBezTo>
                    <a:cubicBezTo>
                      <a:pt x="78" y="217"/>
                      <a:pt x="61" y="217"/>
                      <a:pt x="61" y="217"/>
                    </a:cubicBezTo>
                    <a:cubicBezTo>
                      <a:pt x="77" y="231"/>
                      <a:pt x="77" y="231"/>
                      <a:pt x="77" y="231"/>
                    </a:cubicBezTo>
                    <a:cubicBezTo>
                      <a:pt x="77" y="240"/>
                      <a:pt x="77" y="240"/>
                      <a:pt x="77" y="240"/>
                    </a:cubicBezTo>
                    <a:cubicBezTo>
                      <a:pt x="77" y="240"/>
                      <a:pt x="90" y="242"/>
                      <a:pt x="88" y="250"/>
                    </a:cubicBezTo>
                    <a:cubicBezTo>
                      <a:pt x="86" y="258"/>
                      <a:pt x="62" y="272"/>
                      <a:pt x="66" y="276"/>
                    </a:cubicBezTo>
                    <a:cubicBezTo>
                      <a:pt x="70" y="280"/>
                      <a:pt x="75" y="294"/>
                      <a:pt x="75" y="294"/>
                    </a:cubicBezTo>
                    <a:cubicBezTo>
                      <a:pt x="75" y="294"/>
                      <a:pt x="88" y="295"/>
                      <a:pt x="84" y="301"/>
                    </a:cubicBezTo>
                    <a:cubicBezTo>
                      <a:pt x="80" y="307"/>
                      <a:pt x="70" y="308"/>
                      <a:pt x="70" y="308"/>
                    </a:cubicBezTo>
                    <a:cubicBezTo>
                      <a:pt x="70" y="308"/>
                      <a:pt x="62" y="318"/>
                      <a:pt x="60" y="325"/>
                    </a:cubicBezTo>
                    <a:cubicBezTo>
                      <a:pt x="58" y="332"/>
                      <a:pt x="59" y="340"/>
                      <a:pt x="59" y="340"/>
                    </a:cubicBezTo>
                    <a:cubicBezTo>
                      <a:pt x="61" y="351"/>
                      <a:pt x="61" y="351"/>
                      <a:pt x="61" y="351"/>
                    </a:cubicBezTo>
                    <a:cubicBezTo>
                      <a:pt x="62" y="351"/>
                      <a:pt x="62" y="351"/>
                      <a:pt x="62" y="351"/>
                    </a:cubicBezTo>
                    <a:cubicBezTo>
                      <a:pt x="81" y="350"/>
                      <a:pt x="81" y="350"/>
                      <a:pt x="81" y="350"/>
                    </a:cubicBezTo>
                    <a:cubicBezTo>
                      <a:pt x="97" y="365"/>
                      <a:pt x="97" y="365"/>
                      <a:pt x="97" y="365"/>
                    </a:cubicBezTo>
                    <a:cubicBezTo>
                      <a:pt x="109" y="365"/>
                      <a:pt x="109" y="365"/>
                      <a:pt x="109" y="365"/>
                    </a:cubicBezTo>
                    <a:cubicBezTo>
                      <a:pt x="103" y="382"/>
                      <a:pt x="103" y="382"/>
                      <a:pt x="103" y="382"/>
                    </a:cubicBezTo>
                    <a:cubicBezTo>
                      <a:pt x="110" y="383"/>
                      <a:pt x="110" y="383"/>
                      <a:pt x="110" y="383"/>
                    </a:cubicBezTo>
                    <a:cubicBezTo>
                      <a:pt x="110" y="383"/>
                      <a:pt x="110" y="403"/>
                      <a:pt x="117" y="406"/>
                    </a:cubicBezTo>
                    <a:cubicBezTo>
                      <a:pt x="124" y="409"/>
                      <a:pt x="136" y="413"/>
                      <a:pt x="136" y="413"/>
                    </a:cubicBezTo>
                    <a:cubicBezTo>
                      <a:pt x="136" y="413"/>
                      <a:pt x="153" y="401"/>
                      <a:pt x="156" y="395"/>
                    </a:cubicBezTo>
                    <a:cubicBezTo>
                      <a:pt x="159" y="389"/>
                      <a:pt x="177" y="389"/>
                      <a:pt x="177" y="389"/>
                    </a:cubicBezTo>
                    <a:cubicBezTo>
                      <a:pt x="196" y="377"/>
                      <a:pt x="196" y="377"/>
                      <a:pt x="196" y="377"/>
                    </a:cubicBezTo>
                    <a:cubicBezTo>
                      <a:pt x="196" y="377"/>
                      <a:pt x="229" y="379"/>
                      <a:pt x="235" y="377"/>
                    </a:cubicBezTo>
                    <a:cubicBezTo>
                      <a:pt x="241" y="375"/>
                      <a:pt x="251" y="371"/>
                      <a:pt x="251" y="371"/>
                    </a:cubicBezTo>
                    <a:cubicBezTo>
                      <a:pt x="251" y="371"/>
                      <a:pt x="259" y="379"/>
                      <a:pt x="265" y="378"/>
                    </a:cubicBezTo>
                    <a:cubicBezTo>
                      <a:pt x="271" y="377"/>
                      <a:pt x="287" y="370"/>
                      <a:pt x="287" y="370"/>
                    </a:cubicBezTo>
                    <a:cubicBezTo>
                      <a:pt x="287" y="370"/>
                      <a:pt x="286" y="382"/>
                      <a:pt x="297" y="374"/>
                    </a:cubicBezTo>
                    <a:cubicBezTo>
                      <a:pt x="308" y="366"/>
                      <a:pt x="310" y="347"/>
                      <a:pt x="310" y="347"/>
                    </a:cubicBezTo>
                    <a:cubicBezTo>
                      <a:pt x="331" y="329"/>
                      <a:pt x="331" y="329"/>
                      <a:pt x="331" y="329"/>
                    </a:cubicBezTo>
                    <a:cubicBezTo>
                      <a:pt x="354" y="328"/>
                      <a:pt x="354" y="328"/>
                      <a:pt x="354" y="328"/>
                    </a:cubicBezTo>
                    <a:cubicBezTo>
                      <a:pt x="356" y="315"/>
                      <a:pt x="356" y="315"/>
                      <a:pt x="356" y="315"/>
                    </a:cubicBezTo>
                    <a:cubicBezTo>
                      <a:pt x="356" y="315"/>
                      <a:pt x="367" y="286"/>
                      <a:pt x="370" y="284"/>
                    </a:cubicBezTo>
                    <a:cubicBezTo>
                      <a:pt x="373" y="282"/>
                      <a:pt x="400" y="279"/>
                      <a:pt x="401" y="270"/>
                    </a:cubicBezTo>
                    <a:cubicBezTo>
                      <a:pt x="402" y="261"/>
                      <a:pt x="379" y="249"/>
                      <a:pt x="379" y="249"/>
                    </a:cubicBezTo>
                    <a:cubicBezTo>
                      <a:pt x="379" y="249"/>
                      <a:pt x="377" y="226"/>
                      <a:pt x="385" y="215"/>
                    </a:cubicBezTo>
                    <a:cubicBezTo>
                      <a:pt x="393" y="204"/>
                      <a:pt x="404" y="191"/>
                      <a:pt x="404" y="191"/>
                    </a:cubicBezTo>
                    <a:cubicBezTo>
                      <a:pt x="404" y="191"/>
                      <a:pt x="421" y="173"/>
                      <a:pt x="424" y="172"/>
                    </a:cubicBezTo>
                    <a:cubicBezTo>
                      <a:pt x="427" y="171"/>
                      <a:pt x="439" y="163"/>
                      <a:pt x="436" y="161"/>
                    </a:cubicBezTo>
                    <a:cubicBezTo>
                      <a:pt x="433" y="159"/>
                      <a:pt x="428" y="151"/>
                      <a:pt x="438" y="146"/>
                    </a:cubicBezTo>
                    <a:cubicBezTo>
                      <a:pt x="448" y="141"/>
                      <a:pt x="472" y="136"/>
                      <a:pt x="485" y="131"/>
                    </a:cubicBezTo>
                    <a:cubicBezTo>
                      <a:pt x="498" y="126"/>
                      <a:pt x="514" y="113"/>
                      <a:pt x="514" y="113"/>
                    </a:cubicBezTo>
                    <a:cubicBezTo>
                      <a:pt x="514" y="113"/>
                      <a:pt x="534" y="104"/>
                      <a:pt x="535" y="10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2" name="Freeform 323"/>
              <p:cNvSpPr>
                <a:spLocks/>
              </p:cNvSpPr>
              <p:nvPr/>
            </p:nvSpPr>
            <p:spPr bwMode="gray">
              <a:xfrm>
                <a:off x="-7368" y="-15323"/>
                <a:ext cx="366" cy="654"/>
              </a:xfrm>
              <a:custGeom>
                <a:avLst/>
                <a:gdLst>
                  <a:gd name="T0" fmla="*/ 141 w 155"/>
                  <a:gd name="T1" fmla="*/ 20 h 277"/>
                  <a:gd name="T2" fmla="*/ 140 w 155"/>
                  <a:gd name="T3" fmla="*/ 7 h 277"/>
                  <a:gd name="T4" fmla="*/ 111 w 155"/>
                  <a:gd name="T5" fmla="*/ 8 h 277"/>
                  <a:gd name="T6" fmla="*/ 104 w 155"/>
                  <a:gd name="T7" fmla="*/ 16 h 277"/>
                  <a:gd name="T8" fmla="*/ 87 w 155"/>
                  <a:gd name="T9" fmla="*/ 11 h 277"/>
                  <a:gd name="T10" fmla="*/ 70 w 155"/>
                  <a:gd name="T11" fmla="*/ 15 h 277"/>
                  <a:gd name="T12" fmla="*/ 76 w 155"/>
                  <a:gd name="T13" fmla="*/ 6 h 277"/>
                  <a:gd name="T14" fmla="*/ 62 w 155"/>
                  <a:gd name="T15" fmla="*/ 0 h 277"/>
                  <a:gd name="T16" fmla="*/ 41 w 155"/>
                  <a:gd name="T17" fmla="*/ 13 h 277"/>
                  <a:gd name="T18" fmla="*/ 46 w 155"/>
                  <a:gd name="T19" fmla="*/ 53 h 277"/>
                  <a:gd name="T20" fmla="*/ 23 w 155"/>
                  <a:gd name="T21" fmla="*/ 114 h 277"/>
                  <a:gd name="T22" fmla="*/ 9 w 155"/>
                  <a:gd name="T23" fmla="*/ 146 h 277"/>
                  <a:gd name="T24" fmla="*/ 6 w 155"/>
                  <a:gd name="T25" fmla="*/ 180 h 277"/>
                  <a:gd name="T26" fmla="*/ 23 w 155"/>
                  <a:gd name="T27" fmla="*/ 191 h 277"/>
                  <a:gd name="T28" fmla="*/ 30 w 155"/>
                  <a:gd name="T29" fmla="*/ 228 h 277"/>
                  <a:gd name="T30" fmla="*/ 20 w 155"/>
                  <a:gd name="T31" fmla="*/ 271 h 277"/>
                  <a:gd name="T32" fmla="*/ 52 w 155"/>
                  <a:gd name="T33" fmla="*/ 268 h 277"/>
                  <a:gd name="T34" fmla="*/ 62 w 155"/>
                  <a:gd name="T35" fmla="*/ 276 h 277"/>
                  <a:gd name="T36" fmla="*/ 87 w 155"/>
                  <a:gd name="T37" fmla="*/ 263 h 277"/>
                  <a:gd name="T38" fmla="*/ 85 w 155"/>
                  <a:gd name="T39" fmla="*/ 252 h 277"/>
                  <a:gd name="T40" fmla="*/ 86 w 155"/>
                  <a:gd name="T41" fmla="*/ 237 h 277"/>
                  <a:gd name="T42" fmla="*/ 96 w 155"/>
                  <a:gd name="T43" fmla="*/ 220 h 277"/>
                  <a:gd name="T44" fmla="*/ 110 w 155"/>
                  <a:gd name="T45" fmla="*/ 213 h 277"/>
                  <a:gd name="T46" fmla="*/ 101 w 155"/>
                  <a:gd name="T47" fmla="*/ 206 h 277"/>
                  <a:gd name="T48" fmla="*/ 92 w 155"/>
                  <a:gd name="T49" fmla="*/ 188 h 277"/>
                  <a:gd name="T50" fmla="*/ 114 w 155"/>
                  <a:gd name="T51" fmla="*/ 162 h 277"/>
                  <a:gd name="T52" fmla="*/ 103 w 155"/>
                  <a:gd name="T53" fmla="*/ 152 h 277"/>
                  <a:gd name="T54" fmla="*/ 103 w 155"/>
                  <a:gd name="T55" fmla="*/ 143 h 277"/>
                  <a:gd name="T56" fmla="*/ 87 w 155"/>
                  <a:gd name="T57" fmla="*/ 129 h 277"/>
                  <a:gd name="T58" fmla="*/ 108 w 155"/>
                  <a:gd name="T59" fmla="*/ 128 h 277"/>
                  <a:gd name="T60" fmla="*/ 120 w 155"/>
                  <a:gd name="T61" fmla="*/ 117 h 277"/>
                  <a:gd name="T62" fmla="*/ 116 w 155"/>
                  <a:gd name="T63" fmla="*/ 100 h 277"/>
                  <a:gd name="T64" fmla="*/ 122 w 155"/>
                  <a:gd name="T65" fmla="*/ 93 h 277"/>
                  <a:gd name="T66" fmla="*/ 128 w 155"/>
                  <a:gd name="T67" fmla="*/ 65 h 277"/>
                  <a:gd name="T68" fmla="*/ 120 w 155"/>
                  <a:gd name="T69" fmla="*/ 56 h 277"/>
                  <a:gd name="T70" fmla="*/ 154 w 155"/>
                  <a:gd name="T71" fmla="*/ 29 h 277"/>
                  <a:gd name="T72" fmla="*/ 141 w 155"/>
                  <a:gd name="T73" fmla="*/ 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77">
                    <a:moveTo>
                      <a:pt x="141" y="20"/>
                    </a:moveTo>
                    <a:cubicBezTo>
                      <a:pt x="141" y="20"/>
                      <a:pt x="144" y="9"/>
                      <a:pt x="140" y="7"/>
                    </a:cubicBezTo>
                    <a:cubicBezTo>
                      <a:pt x="136" y="5"/>
                      <a:pt x="120" y="8"/>
                      <a:pt x="111" y="8"/>
                    </a:cubicBezTo>
                    <a:cubicBezTo>
                      <a:pt x="102" y="8"/>
                      <a:pt x="112" y="12"/>
                      <a:pt x="104" y="16"/>
                    </a:cubicBezTo>
                    <a:cubicBezTo>
                      <a:pt x="96" y="20"/>
                      <a:pt x="94" y="11"/>
                      <a:pt x="87" y="11"/>
                    </a:cubicBezTo>
                    <a:cubicBezTo>
                      <a:pt x="80" y="11"/>
                      <a:pt x="76" y="15"/>
                      <a:pt x="70" y="15"/>
                    </a:cubicBezTo>
                    <a:cubicBezTo>
                      <a:pt x="64" y="15"/>
                      <a:pt x="71" y="11"/>
                      <a:pt x="76" y="6"/>
                    </a:cubicBezTo>
                    <a:cubicBezTo>
                      <a:pt x="81" y="1"/>
                      <a:pt x="76" y="0"/>
                      <a:pt x="62" y="0"/>
                    </a:cubicBezTo>
                    <a:cubicBezTo>
                      <a:pt x="53" y="0"/>
                      <a:pt x="46" y="7"/>
                      <a:pt x="41" y="13"/>
                    </a:cubicBezTo>
                    <a:cubicBezTo>
                      <a:pt x="44" y="23"/>
                      <a:pt x="47" y="40"/>
                      <a:pt x="46" y="53"/>
                    </a:cubicBezTo>
                    <a:cubicBezTo>
                      <a:pt x="45" y="74"/>
                      <a:pt x="23" y="114"/>
                      <a:pt x="23" y="114"/>
                    </a:cubicBezTo>
                    <a:cubicBezTo>
                      <a:pt x="9" y="146"/>
                      <a:pt x="9" y="146"/>
                      <a:pt x="9" y="146"/>
                    </a:cubicBezTo>
                    <a:cubicBezTo>
                      <a:pt x="9" y="146"/>
                      <a:pt x="0" y="173"/>
                      <a:pt x="6" y="180"/>
                    </a:cubicBezTo>
                    <a:cubicBezTo>
                      <a:pt x="12" y="187"/>
                      <a:pt x="23" y="191"/>
                      <a:pt x="23" y="191"/>
                    </a:cubicBezTo>
                    <a:cubicBezTo>
                      <a:pt x="30" y="228"/>
                      <a:pt x="30" y="228"/>
                      <a:pt x="30" y="228"/>
                    </a:cubicBezTo>
                    <a:cubicBezTo>
                      <a:pt x="30" y="228"/>
                      <a:pt x="14" y="270"/>
                      <a:pt x="20" y="271"/>
                    </a:cubicBezTo>
                    <a:cubicBezTo>
                      <a:pt x="26" y="272"/>
                      <a:pt x="52" y="268"/>
                      <a:pt x="52" y="268"/>
                    </a:cubicBezTo>
                    <a:cubicBezTo>
                      <a:pt x="52" y="268"/>
                      <a:pt x="56" y="277"/>
                      <a:pt x="62" y="276"/>
                    </a:cubicBezTo>
                    <a:cubicBezTo>
                      <a:pt x="67" y="275"/>
                      <a:pt x="84" y="265"/>
                      <a:pt x="87" y="263"/>
                    </a:cubicBezTo>
                    <a:cubicBezTo>
                      <a:pt x="85" y="252"/>
                      <a:pt x="85" y="252"/>
                      <a:pt x="85" y="252"/>
                    </a:cubicBezTo>
                    <a:cubicBezTo>
                      <a:pt x="85" y="252"/>
                      <a:pt x="84" y="244"/>
                      <a:pt x="86" y="237"/>
                    </a:cubicBezTo>
                    <a:cubicBezTo>
                      <a:pt x="88" y="230"/>
                      <a:pt x="96" y="220"/>
                      <a:pt x="96" y="220"/>
                    </a:cubicBezTo>
                    <a:cubicBezTo>
                      <a:pt x="96" y="220"/>
                      <a:pt x="106" y="219"/>
                      <a:pt x="110" y="213"/>
                    </a:cubicBezTo>
                    <a:cubicBezTo>
                      <a:pt x="114" y="207"/>
                      <a:pt x="101" y="206"/>
                      <a:pt x="101" y="206"/>
                    </a:cubicBezTo>
                    <a:cubicBezTo>
                      <a:pt x="101" y="206"/>
                      <a:pt x="96" y="192"/>
                      <a:pt x="92" y="188"/>
                    </a:cubicBezTo>
                    <a:cubicBezTo>
                      <a:pt x="88" y="184"/>
                      <a:pt x="112" y="170"/>
                      <a:pt x="114" y="162"/>
                    </a:cubicBezTo>
                    <a:cubicBezTo>
                      <a:pt x="116" y="154"/>
                      <a:pt x="103" y="152"/>
                      <a:pt x="103" y="152"/>
                    </a:cubicBezTo>
                    <a:cubicBezTo>
                      <a:pt x="103" y="143"/>
                      <a:pt x="103" y="143"/>
                      <a:pt x="103" y="143"/>
                    </a:cubicBezTo>
                    <a:cubicBezTo>
                      <a:pt x="87" y="129"/>
                      <a:pt x="87" y="129"/>
                      <a:pt x="87" y="129"/>
                    </a:cubicBezTo>
                    <a:cubicBezTo>
                      <a:pt x="87" y="129"/>
                      <a:pt x="104" y="129"/>
                      <a:pt x="108" y="128"/>
                    </a:cubicBezTo>
                    <a:cubicBezTo>
                      <a:pt x="112" y="127"/>
                      <a:pt x="120" y="120"/>
                      <a:pt x="120" y="117"/>
                    </a:cubicBezTo>
                    <a:cubicBezTo>
                      <a:pt x="120" y="114"/>
                      <a:pt x="116" y="100"/>
                      <a:pt x="116" y="100"/>
                    </a:cubicBezTo>
                    <a:cubicBezTo>
                      <a:pt x="116" y="100"/>
                      <a:pt x="121" y="96"/>
                      <a:pt x="122" y="93"/>
                    </a:cubicBezTo>
                    <a:cubicBezTo>
                      <a:pt x="123" y="90"/>
                      <a:pt x="128" y="65"/>
                      <a:pt x="128" y="65"/>
                    </a:cubicBezTo>
                    <a:cubicBezTo>
                      <a:pt x="128" y="65"/>
                      <a:pt x="119" y="60"/>
                      <a:pt x="120" y="56"/>
                    </a:cubicBezTo>
                    <a:cubicBezTo>
                      <a:pt x="121" y="52"/>
                      <a:pt x="153" y="37"/>
                      <a:pt x="154" y="29"/>
                    </a:cubicBezTo>
                    <a:cubicBezTo>
                      <a:pt x="155" y="21"/>
                      <a:pt x="141" y="20"/>
                      <a:pt x="141" y="2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3" name="Freeform 324"/>
              <p:cNvSpPr>
                <a:spLocks noEditPoints="1"/>
              </p:cNvSpPr>
              <p:nvPr/>
            </p:nvSpPr>
            <p:spPr bwMode="gray">
              <a:xfrm>
                <a:off x="-14736" y="-10655"/>
                <a:ext cx="4389" cy="4958"/>
              </a:xfrm>
              <a:custGeom>
                <a:avLst/>
                <a:gdLst>
                  <a:gd name="T0" fmla="*/ 1096 w 1858"/>
                  <a:gd name="T1" fmla="*/ 350 h 2099"/>
                  <a:gd name="T2" fmla="*/ 1201 w 1858"/>
                  <a:gd name="T3" fmla="*/ 299 h 2099"/>
                  <a:gd name="T4" fmla="*/ 1144 w 1858"/>
                  <a:gd name="T5" fmla="*/ 291 h 2099"/>
                  <a:gd name="T6" fmla="*/ 1124 w 1858"/>
                  <a:gd name="T7" fmla="*/ 270 h 2099"/>
                  <a:gd name="T8" fmla="*/ 1087 w 1858"/>
                  <a:gd name="T9" fmla="*/ 283 h 2099"/>
                  <a:gd name="T10" fmla="*/ 1837 w 1858"/>
                  <a:gd name="T11" fmla="*/ 583 h 2099"/>
                  <a:gd name="T12" fmla="*/ 1713 w 1858"/>
                  <a:gd name="T13" fmla="*/ 532 h 2099"/>
                  <a:gd name="T14" fmla="*/ 1445 w 1858"/>
                  <a:gd name="T15" fmla="*/ 412 h 2099"/>
                  <a:gd name="T16" fmla="*/ 1377 w 1858"/>
                  <a:gd name="T17" fmla="*/ 411 h 2099"/>
                  <a:gd name="T18" fmla="*/ 1258 w 1858"/>
                  <a:gd name="T19" fmla="*/ 316 h 2099"/>
                  <a:gd name="T20" fmla="*/ 1154 w 1858"/>
                  <a:gd name="T21" fmla="*/ 423 h 2099"/>
                  <a:gd name="T22" fmla="*/ 1062 w 1858"/>
                  <a:gd name="T23" fmla="*/ 356 h 2099"/>
                  <a:gd name="T24" fmla="*/ 1095 w 1858"/>
                  <a:gd name="T25" fmla="*/ 270 h 2099"/>
                  <a:gd name="T26" fmla="*/ 1063 w 1858"/>
                  <a:gd name="T27" fmla="*/ 52 h 2099"/>
                  <a:gd name="T28" fmla="*/ 971 w 1858"/>
                  <a:gd name="T29" fmla="*/ 160 h 2099"/>
                  <a:gd name="T30" fmla="*/ 888 w 1858"/>
                  <a:gd name="T31" fmla="*/ 145 h 2099"/>
                  <a:gd name="T32" fmla="*/ 807 w 1858"/>
                  <a:gd name="T33" fmla="*/ 183 h 2099"/>
                  <a:gd name="T34" fmla="*/ 702 w 1858"/>
                  <a:gd name="T35" fmla="*/ 221 h 2099"/>
                  <a:gd name="T36" fmla="*/ 664 w 1858"/>
                  <a:gd name="T37" fmla="*/ 91 h 2099"/>
                  <a:gd name="T38" fmla="*/ 641 w 1858"/>
                  <a:gd name="T39" fmla="*/ 7 h 2099"/>
                  <a:gd name="T40" fmla="*/ 559 w 1858"/>
                  <a:gd name="T41" fmla="*/ 64 h 2099"/>
                  <a:gd name="T42" fmla="*/ 460 w 1858"/>
                  <a:gd name="T43" fmla="*/ 60 h 2099"/>
                  <a:gd name="T44" fmla="*/ 493 w 1858"/>
                  <a:gd name="T45" fmla="*/ 154 h 2099"/>
                  <a:gd name="T46" fmla="*/ 393 w 1858"/>
                  <a:gd name="T47" fmla="*/ 251 h 2099"/>
                  <a:gd name="T48" fmla="*/ 306 w 1858"/>
                  <a:gd name="T49" fmla="*/ 180 h 2099"/>
                  <a:gd name="T50" fmla="*/ 191 w 1858"/>
                  <a:gd name="T51" fmla="*/ 223 h 2099"/>
                  <a:gd name="T52" fmla="*/ 197 w 1858"/>
                  <a:gd name="T53" fmla="*/ 313 h 2099"/>
                  <a:gd name="T54" fmla="*/ 183 w 1858"/>
                  <a:gd name="T55" fmla="*/ 518 h 2099"/>
                  <a:gd name="T56" fmla="*/ 66 w 1858"/>
                  <a:gd name="T57" fmla="*/ 547 h 2099"/>
                  <a:gd name="T58" fmla="*/ 9 w 1858"/>
                  <a:gd name="T59" fmla="*/ 674 h 2099"/>
                  <a:gd name="T60" fmla="*/ 43 w 1858"/>
                  <a:gd name="T61" fmla="*/ 791 h 2099"/>
                  <a:gd name="T62" fmla="*/ 170 w 1858"/>
                  <a:gd name="T63" fmla="*/ 874 h 2099"/>
                  <a:gd name="T64" fmla="*/ 288 w 1858"/>
                  <a:gd name="T65" fmla="*/ 859 h 2099"/>
                  <a:gd name="T66" fmla="*/ 405 w 1858"/>
                  <a:gd name="T67" fmla="*/ 814 h 2099"/>
                  <a:gd name="T68" fmla="*/ 442 w 1858"/>
                  <a:gd name="T69" fmla="*/ 932 h 2099"/>
                  <a:gd name="T70" fmla="*/ 552 w 1858"/>
                  <a:gd name="T71" fmla="*/ 986 h 2099"/>
                  <a:gd name="T72" fmla="*/ 675 w 1858"/>
                  <a:gd name="T73" fmla="*/ 1092 h 2099"/>
                  <a:gd name="T74" fmla="*/ 816 w 1858"/>
                  <a:gd name="T75" fmla="*/ 1262 h 2099"/>
                  <a:gd name="T76" fmla="*/ 810 w 1858"/>
                  <a:gd name="T77" fmla="*/ 1406 h 2099"/>
                  <a:gd name="T78" fmla="*/ 987 w 1858"/>
                  <a:gd name="T79" fmla="*/ 1564 h 2099"/>
                  <a:gd name="T80" fmla="*/ 1043 w 1858"/>
                  <a:gd name="T81" fmla="*/ 1690 h 2099"/>
                  <a:gd name="T82" fmla="*/ 969 w 1858"/>
                  <a:gd name="T83" fmla="*/ 1810 h 2099"/>
                  <a:gd name="T84" fmla="*/ 915 w 1858"/>
                  <a:gd name="T85" fmla="*/ 1912 h 2099"/>
                  <a:gd name="T86" fmla="*/ 1049 w 1858"/>
                  <a:gd name="T87" fmla="*/ 1978 h 2099"/>
                  <a:gd name="T88" fmla="*/ 1118 w 1858"/>
                  <a:gd name="T89" fmla="*/ 2099 h 2099"/>
                  <a:gd name="T90" fmla="*/ 1165 w 1858"/>
                  <a:gd name="T91" fmla="*/ 1984 h 2099"/>
                  <a:gd name="T92" fmla="*/ 1208 w 1858"/>
                  <a:gd name="T93" fmla="*/ 1956 h 2099"/>
                  <a:gd name="T94" fmla="*/ 1200 w 1858"/>
                  <a:gd name="T95" fmla="*/ 1987 h 2099"/>
                  <a:gd name="T96" fmla="*/ 1294 w 1858"/>
                  <a:gd name="T97" fmla="*/ 1764 h 2099"/>
                  <a:gd name="T98" fmla="*/ 1279 w 1858"/>
                  <a:gd name="T99" fmla="*/ 1678 h 2099"/>
                  <a:gd name="T100" fmla="*/ 1311 w 1858"/>
                  <a:gd name="T101" fmla="*/ 1617 h 2099"/>
                  <a:gd name="T102" fmla="*/ 1412 w 1858"/>
                  <a:gd name="T103" fmla="*/ 1561 h 2099"/>
                  <a:gd name="T104" fmla="*/ 1459 w 1858"/>
                  <a:gd name="T105" fmla="*/ 1519 h 2099"/>
                  <a:gd name="T106" fmla="*/ 1571 w 1858"/>
                  <a:gd name="T107" fmla="*/ 1506 h 2099"/>
                  <a:gd name="T108" fmla="*/ 1629 w 1858"/>
                  <a:gd name="T109" fmla="*/ 1372 h 2099"/>
                  <a:gd name="T110" fmla="*/ 1671 w 1858"/>
                  <a:gd name="T111" fmla="*/ 1213 h 2099"/>
                  <a:gd name="T112" fmla="*/ 1674 w 1858"/>
                  <a:gd name="T113" fmla="*/ 972 h 2099"/>
                  <a:gd name="T114" fmla="*/ 1782 w 1858"/>
                  <a:gd name="T115" fmla="*/ 855 h 2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58" h="2099">
                    <a:moveTo>
                      <a:pt x="1146" y="299"/>
                    </a:moveTo>
                    <a:cubicBezTo>
                      <a:pt x="1140" y="298"/>
                      <a:pt x="1112" y="291"/>
                      <a:pt x="1102" y="293"/>
                    </a:cubicBezTo>
                    <a:cubicBezTo>
                      <a:pt x="1092" y="295"/>
                      <a:pt x="1103" y="318"/>
                      <a:pt x="1103" y="318"/>
                    </a:cubicBezTo>
                    <a:cubicBezTo>
                      <a:pt x="1092" y="320"/>
                      <a:pt x="1092" y="320"/>
                      <a:pt x="1092" y="320"/>
                    </a:cubicBezTo>
                    <a:cubicBezTo>
                      <a:pt x="1092" y="336"/>
                      <a:pt x="1092" y="336"/>
                      <a:pt x="1092" y="336"/>
                    </a:cubicBezTo>
                    <a:cubicBezTo>
                      <a:pt x="1106" y="342"/>
                      <a:pt x="1106" y="342"/>
                      <a:pt x="1106" y="342"/>
                    </a:cubicBezTo>
                    <a:cubicBezTo>
                      <a:pt x="1096" y="350"/>
                      <a:pt x="1096" y="350"/>
                      <a:pt x="1096" y="350"/>
                    </a:cubicBezTo>
                    <a:cubicBezTo>
                      <a:pt x="1096" y="350"/>
                      <a:pt x="1099" y="366"/>
                      <a:pt x="1105" y="376"/>
                    </a:cubicBezTo>
                    <a:cubicBezTo>
                      <a:pt x="1112" y="386"/>
                      <a:pt x="1132" y="380"/>
                      <a:pt x="1139" y="380"/>
                    </a:cubicBezTo>
                    <a:cubicBezTo>
                      <a:pt x="1145" y="380"/>
                      <a:pt x="1144" y="372"/>
                      <a:pt x="1144" y="372"/>
                    </a:cubicBezTo>
                    <a:cubicBezTo>
                      <a:pt x="1144" y="372"/>
                      <a:pt x="1157" y="368"/>
                      <a:pt x="1168" y="368"/>
                    </a:cubicBezTo>
                    <a:cubicBezTo>
                      <a:pt x="1179" y="368"/>
                      <a:pt x="1186" y="355"/>
                      <a:pt x="1186" y="355"/>
                    </a:cubicBezTo>
                    <a:cubicBezTo>
                      <a:pt x="1195" y="326"/>
                      <a:pt x="1195" y="326"/>
                      <a:pt x="1195" y="326"/>
                    </a:cubicBezTo>
                    <a:cubicBezTo>
                      <a:pt x="1195" y="326"/>
                      <a:pt x="1202" y="312"/>
                      <a:pt x="1201" y="299"/>
                    </a:cubicBezTo>
                    <a:cubicBezTo>
                      <a:pt x="1200" y="286"/>
                      <a:pt x="1180" y="291"/>
                      <a:pt x="1169" y="291"/>
                    </a:cubicBezTo>
                    <a:cubicBezTo>
                      <a:pt x="1169" y="291"/>
                      <a:pt x="1153" y="300"/>
                      <a:pt x="1146" y="299"/>
                    </a:cubicBezTo>
                    <a:close/>
                    <a:moveTo>
                      <a:pt x="1144" y="291"/>
                    </a:moveTo>
                    <a:cubicBezTo>
                      <a:pt x="1159" y="286"/>
                      <a:pt x="1159" y="286"/>
                      <a:pt x="1159" y="286"/>
                    </a:cubicBezTo>
                    <a:cubicBezTo>
                      <a:pt x="1147" y="275"/>
                      <a:pt x="1147" y="275"/>
                      <a:pt x="1147" y="275"/>
                    </a:cubicBezTo>
                    <a:cubicBezTo>
                      <a:pt x="1132" y="292"/>
                      <a:pt x="1132" y="292"/>
                      <a:pt x="1132" y="292"/>
                    </a:cubicBezTo>
                    <a:lnTo>
                      <a:pt x="1144" y="291"/>
                    </a:lnTo>
                    <a:close/>
                    <a:moveTo>
                      <a:pt x="1124" y="270"/>
                    </a:moveTo>
                    <a:cubicBezTo>
                      <a:pt x="1110" y="271"/>
                      <a:pt x="1110" y="271"/>
                      <a:pt x="1110" y="271"/>
                    </a:cubicBezTo>
                    <a:cubicBezTo>
                      <a:pt x="1109" y="282"/>
                      <a:pt x="1109" y="282"/>
                      <a:pt x="1109" y="282"/>
                    </a:cubicBezTo>
                    <a:cubicBezTo>
                      <a:pt x="1131" y="283"/>
                      <a:pt x="1131" y="283"/>
                      <a:pt x="1131" y="283"/>
                    </a:cubicBezTo>
                    <a:cubicBezTo>
                      <a:pt x="1143" y="266"/>
                      <a:pt x="1143" y="266"/>
                      <a:pt x="1143" y="266"/>
                    </a:cubicBezTo>
                    <a:cubicBezTo>
                      <a:pt x="1134" y="255"/>
                      <a:pt x="1134" y="255"/>
                      <a:pt x="1134" y="255"/>
                    </a:cubicBezTo>
                    <a:lnTo>
                      <a:pt x="1124" y="270"/>
                    </a:lnTo>
                    <a:close/>
                    <a:moveTo>
                      <a:pt x="1050" y="326"/>
                    </a:moveTo>
                    <a:cubicBezTo>
                      <a:pt x="1047" y="340"/>
                      <a:pt x="1047" y="340"/>
                      <a:pt x="1047" y="340"/>
                    </a:cubicBezTo>
                    <a:cubicBezTo>
                      <a:pt x="1037" y="363"/>
                      <a:pt x="1037" y="363"/>
                      <a:pt x="1037" y="363"/>
                    </a:cubicBezTo>
                    <a:cubicBezTo>
                      <a:pt x="1057" y="351"/>
                      <a:pt x="1057" y="351"/>
                      <a:pt x="1057" y="351"/>
                    </a:cubicBezTo>
                    <a:cubicBezTo>
                      <a:pt x="1057" y="351"/>
                      <a:pt x="1079" y="321"/>
                      <a:pt x="1071" y="316"/>
                    </a:cubicBezTo>
                    <a:cubicBezTo>
                      <a:pt x="1062" y="310"/>
                      <a:pt x="1050" y="326"/>
                      <a:pt x="1050" y="326"/>
                    </a:cubicBezTo>
                    <a:close/>
                    <a:moveTo>
                      <a:pt x="1087" y="283"/>
                    </a:moveTo>
                    <a:cubicBezTo>
                      <a:pt x="1074" y="299"/>
                      <a:pt x="1074" y="299"/>
                      <a:pt x="1074" y="299"/>
                    </a:cubicBezTo>
                    <a:cubicBezTo>
                      <a:pt x="1085" y="304"/>
                      <a:pt x="1085" y="304"/>
                      <a:pt x="1085" y="304"/>
                    </a:cubicBezTo>
                    <a:cubicBezTo>
                      <a:pt x="1096" y="287"/>
                      <a:pt x="1096" y="287"/>
                      <a:pt x="1096" y="287"/>
                    </a:cubicBezTo>
                    <a:lnTo>
                      <a:pt x="1087" y="283"/>
                    </a:lnTo>
                    <a:close/>
                    <a:moveTo>
                      <a:pt x="1855" y="667"/>
                    </a:moveTo>
                    <a:cubicBezTo>
                      <a:pt x="1855" y="650"/>
                      <a:pt x="1839" y="626"/>
                      <a:pt x="1838" y="615"/>
                    </a:cubicBezTo>
                    <a:cubicBezTo>
                      <a:pt x="1837" y="604"/>
                      <a:pt x="1837" y="592"/>
                      <a:pt x="1837" y="583"/>
                    </a:cubicBezTo>
                    <a:cubicBezTo>
                      <a:pt x="1837" y="574"/>
                      <a:pt x="1819" y="558"/>
                      <a:pt x="1819" y="558"/>
                    </a:cubicBezTo>
                    <a:cubicBezTo>
                      <a:pt x="1798" y="554"/>
                      <a:pt x="1798" y="554"/>
                      <a:pt x="1798" y="554"/>
                    </a:cubicBezTo>
                    <a:cubicBezTo>
                      <a:pt x="1764" y="559"/>
                      <a:pt x="1764" y="559"/>
                      <a:pt x="1764" y="559"/>
                    </a:cubicBezTo>
                    <a:cubicBezTo>
                      <a:pt x="1753" y="549"/>
                      <a:pt x="1753" y="549"/>
                      <a:pt x="1753" y="549"/>
                    </a:cubicBezTo>
                    <a:cubicBezTo>
                      <a:pt x="1740" y="548"/>
                      <a:pt x="1740" y="548"/>
                      <a:pt x="1740" y="548"/>
                    </a:cubicBezTo>
                    <a:cubicBezTo>
                      <a:pt x="1728" y="533"/>
                      <a:pt x="1728" y="533"/>
                      <a:pt x="1728" y="533"/>
                    </a:cubicBezTo>
                    <a:cubicBezTo>
                      <a:pt x="1713" y="532"/>
                      <a:pt x="1713" y="532"/>
                      <a:pt x="1713" y="532"/>
                    </a:cubicBezTo>
                    <a:cubicBezTo>
                      <a:pt x="1713" y="532"/>
                      <a:pt x="1695" y="512"/>
                      <a:pt x="1678" y="491"/>
                    </a:cubicBezTo>
                    <a:cubicBezTo>
                      <a:pt x="1661" y="470"/>
                      <a:pt x="1612" y="439"/>
                      <a:pt x="1596" y="438"/>
                    </a:cubicBezTo>
                    <a:cubicBezTo>
                      <a:pt x="1580" y="437"/>
                      <a:pt x="1547" y="439"/>
                      <a:pt x="1547" y="439"/>
                    </a:cubicBezTo>
                    <a:cubicBezTo>
                      <a:pt x="1547" y="449"/>
                      <a:pt x="1547" y="449"/>
                      <a:pt x="1547" y="449"/>
                    </a:cubicBezTo>
                    <a:cubicBezTo>
                      <a:pt x="1547" y="449"/>
                      <a:pt x="1532" y="439"/>
                      <a:pt x="1525" y="436"/>
                    </a:cubicBezTo>
                    <a:cubicBezTo>
                      <a:pt x="1518" y="433"/>
                      <a:pt x="1492" y="432"/>
                      <a:pt x="1492" y="432"/>
                    </a:cubicBezTo>
                    <a:cubicBezTo>
                      <a:pt x="1492" y="432"/>
                      <a:pt x="1464" y="415"/>
                      <a:pt x="1445" y="412"/>
                    </a:cubicBezTo>
                    <a:cubicBezTo>
                      <a:pt x="1426" y="409"/>
                      <a:pt x="1406" y="442"/>
                      <a:pt x="1406" y="442"/>
                    </a:cubicBezTo>
                    <a:cubicBezTo>
                      <a:pt x="1395" y="429"/>
                      <a:pt x="1395" y="429"/>
                      <a:pt x="1395" y="429"/>
                    </a:cubicBezTo>
                    <a:cubicBezTo>
                      <a:pt x="1395" y="451"/>
                      <a:pt x="1395" y="451"/>
                      <a:pt x="1395" y="451"/>
                    </a:cubicBezTo>
                    <a:cubicBezTo>
                      <a:pt x="1375" y="466"/>
                      <a:pt x="1375" y="466"/>
                      <a:pt x="1375" y="466"/>
                    </a:cubicBezTo>
                    <a:cubicBezTo>
                      <a:pt x="1386" y="422"/>
                      <a:pt x="1386" y="422"/>
                      <a:pt x="1386" y="422"/>
                    </a:cubicBezTo>
                    <a:cubicBezTo>
                      <a:pt x="1386" y="422"/>
                      <a:pt x="1404" y="412"/>
                      <a:pt x="1397" y="402"/>
                    </a:cubicBezTo>
                    <a:cubicBezTo>
                      <a:pt x="1390" y="392"/>
                      <a:pt x="1377" y="411"/>
                      <a:pt x="1377" y="411"/>
                    </a:cubicBezTo>
                    <a:cubicBezTo>
                      <a:pt x="1386" y="389"/>
                      <a:pt x="1386" y="389"/>
                      <a:pt x="1386" y="389"/>
                    </a:cubicBezTo>
                    <a:cubicBezTo>
                      <a:pt x="1386" y="389"/>
                      <a:pt x="1377" y="388"/>
                      <a:pt x="1378" y="381"/>
                    </a:cubicBezTo>
                    <a:cubicBezTo>
                      <a:pt x="1379" y="374"/>
                      <a:pt x="1358" y="365"/>
                      <a:pt x="1358" y="365"/>
                    </a:cubicBezTo>
                    <a:cubicBezTo>
                      <a:pt x="1350" y="377"/>
                      <a:pt x="1350" y="377"/>
                      <a:pt x="1350" y="377"/>
                    </a:cubicBezTo>
                    <a:cubicBezTo>
                      <a:pt x="1350" y="377"/>
                      <a:pt x="1337" y="360"/>
                      <a:pt x="1327" y="350"/>
                    </a:cubicBezTo>
                    <a:cubicBezTo>
                      <a:pt x="1317" y="340"/>
                      <a:pt x="1290" y="342"/>
                      <a:pt x="1286" y="338"/>
                    </a:cubicBezTo>
                    <a:cubicBezTo>
                      <a:pt x="1282" y="334"/>
                      <a:pt x="1258" y="316"/>
                      <a:pt x="1258" y="316"/>
                    </a:cubicBezTo>
                    <a:cubicBezTo>
                      <a:pt x="1252" y="324"/>
                      <a:pt x="1252" y="324"/>
                      <a:pt x="1252" y="324"/>
                    </a:cubicBezTo>
                    <a:cubicBezTo>
                      <a:pt x="1252" y="324"/>
                      <a:pt x="1231" y="323"/>
                      <a:pt x="1221" y="322"/>
                    </a:cubicBezTo>
                    <a:cubicBezTo>
                      <a:pt x="1211" y="321"/>
                      <a:pt x="1203" y="356"/>
                      <a:pt x="1203" y="356"/>
                    </a:cubicBezTo>
                    <a:cubicBezTo>
                      <a:pt x="1210" y="368"/>
                      <a:pt x="1210" y="368"/>
                      <a:pt x="1210" y="368"/>
                    </a:cubicBezTo>
                    <a:cubicBezTo>
                      <a:pt x="1210" y="368"/>
                      <a:pt x="1196" y="369"/>
                      <a:pt x="1188" y="369"/>
                    </a:cubicBezTo>
                    <a:cubicBezTo>
                      <a:pt x="1180" y="369"/>
                      <a:pt x="1168" y="391"/>
                      <a:pt x="1168" y="391"/>
                    </a:cubicBezTo>
                    <a:cubicBezTo>
                      <a:pt x="1168" y="391"/>
                      <a:pt x="1161" y="424"/>
                      <a:pt x="1154" y="423"/>
                    </a:cubicBezTo>
                    <a:cubicBezTo>
                      <a:pt x="1147" y="422"/>
                      <a:pt x="1163" y="397"/>
                      <a:pt x="1160" y="386"/>
                    </a:cubicBezTo>
                    <a:cubicBezTo>
                      <a:pt x="1157" y="375"/>
                      <a:pt x="1137" y="396"/>
                      <a:pt x="1137" y="396"/>
                    </a:cubicBezTo>
                    <a:cubicBezTo>
                      <a:pt x="1130" y="390"/>
                      <a:pt x="1130" y="390"/>
                      <a:pt x="1130" y="390"/>
                    </a:cubicBezTo>
                    <a:cubicBezTo>
                      <a:pt x="1130" y="390"/>
                      <a:pt x="1109" y="395"/>
                      <a:pt x="1098" y="388"/>
                    </a:cubicBezTo>
                    <a:cubicBezTo>
                      <a:pt x="1087" y="381"/>
                      <a:pt x="1089" y="371"/>
                      <a:pt x="1089" y="358"/>
                    </a:cubicBezTo>
                    <a:cubicBezTo>
                      <a:pt x="1089" y="345"/>
                      <a:pt x="1084" y="337"/>
                      <a:pt x="1084" y="337"/>
                    </a:cubicBezTo>
                    <a:cubicBezTo>
                      <a:pt x="1077" y="330"/>
                      <a:pt x="1062" y="356"/>
                      <a:pt x="1062" y="356"/>
                    </a:cubicBezTo>
                    <a:cubicBezTo>
                      <a:pt x="1062" y="356"/>
                      <a:pt x="1041" y="371"/>
                      <a:pt x="1029" y="373"/>
                    </a:cubicBezTo>
                    <a:cubicBezTo>
                      <a:pt x="1017" y="375"/>
                      <a:pt x="1003" y="368"/>
                      <a:pt x="1003" y="368"/>
                    </a:cubicBezTo>
                    <a:cubicBezTo>
                      <a:pt x="1029" y="360"/>
                      <a:pt x="1029" y="360"/>
                      <a:pt x="1029" y="360"/>
                    </a:cubicBezTo>
                    <a:cubicBezTo>
                      <a:pt x="1029" y="360"/>
                      <a:pt x="1039" y="348"/>
                      <a:pt x="1042" y="343"/>
                    </a:cubicBezTo>
                    <a:cubicBezTo>
                      <a:pt x="1045" y="338"/>
                      <a:pt x="1044" y="326"/>
                      <a:pt x="1044" y="326"/>
                    </a:cubicBezTo>
                    <a:cubicBezTo>
                      <a:pt x="1044" y="326"/>
                      <a:pt x="1053" y="320"/>
                      <a:pt x="1057" y="308"/>
                    </a:cubicBezTo>
                    <a:cubicBezTo>
                      <a:pt x="1061" y="296"/>
                      <a:pt x="1085" y="277"/>
                      <a:pt x="1095" y="270"/>
                    </a:cubicBezTo>
                    <a:cubicBezTo>
                      <a:pt x="1105" y="263"/>
                      <a:pt x="1107" y="254"/>
                      <a:pt x="1111" y="245"/>
                    </a:cubicBezTo>
                    <a:cubicBezTo>
                      <a:pt x="1115" y="236"/>
                      <a:pt x="1136" y="223"/>
                      <a:pt x="1136" y="223"/>
                    </a:cubicBezTo>
                    <a:cubicBezTo>
                      <a:pt x="1123" y="221"/>
                      <a:pt x="1123" y="221"/>
                      <a:pt x="1123" y="221"/>
                    </a:cubicBezTo>
                    <a:cubicBezTo>
                      <a:pt x="1123" y="221"/>
                      <a:pt x="1135" y="215"/>
                      <a:pt x="1135" y="199"/>
                    </a:cubicBezTo>
                    <a:cubicBezTo>
                      <a:pt x="1135" y="183"/>
                      <a:pt x="1108" y="192"/>
                      <a:pt x="1098" y="181"/>
                    </a:cubicBezTo>
                    <a:cubicBezTo>
                      <a:pt x="1088" y="170"/>
                      <a:pt x="1088" y="147"/>
                      <a:pt x="1084" y="110"/>
                    </a:cubicBezTo>
                    <a:cubicBezTo>
                      <a:pt x="1080" y="73"/>
                      <a:pt x="1072" y="55"/>
                      <a:pt x="1063" y="52"/>
                    </a:cubicBezTo>
                    <a:cubicBezTo>
                      <a:pt x="1054" y="49"/>
                      <a:pt x="1060" y="68"/>
                      <a:pt x="1060" y="72"/>
                    </a:cubicBezTo>
                    <a:cubicBezTo>
                      <a:pt x="1060" y="76"/>
                      <a:pt x="1050" y="71"/>
                      <a:pt x="1048" y="66"/>
                    </a:cubicBezTo>
                    <a:cubicBezTo>
                      <a:pt x="1048" y="66"/>
                      <a:pt x="1043" y="83"/>
                      <a:pt x="1036" y="89"/>
                    </a:cubicBezTo>
                    <a:cubicBezTo>
                      <a:pt x="1029" y="95"/>
                      <a:pt x="1020" y="110"/>
                      <a:pt x="1017" y="120"/>
                    </a:cubicBezTo>
                    <a:cubicBezTo>
                      <a:pt x="1014" y="130"/>
                      <a:pt x="1013" y="149"/>
                      <a:pt x="996" y="163"/>
                    </a:cubicBezTo>
                    <a:cubicBezTo>
                      <a:pt x="996" y="163"/>
                      <a:pt x="981" y="169"/>
                      <a:pt x="975" y="169"/>
                    </a:cubicBezTo>
                    <a:cubicBezTo>
                      <a:pt x="975" y="168"/>
                      <a:pt x="971" y="160"/>
                      <a:pt x="971" y="160"/>
                    </a:cubicBezTo>
                    <a:cubicBezTo>
                      <a:pt x="967" y="165"/>
                      <a:pt x="967" y="165"/>
                      <a:pt x="967" y="165"/>
                    </a:cubicBezTo>
                    <a:cubicBezTo>
                      <a:pt x="957" y="163"/>
                      <a:pt x="957" y="163"/>
                      <a:pt x="957" y="163"/>
                    </a:cubicBezTo>
                    <a:cubicBezTo>
                      <a:pt x="957" y="163"/>
                      <a:pt x="953" y="155"/>
                      <a:pt x="947" y="161"/>
                    </a:cubicBezTo>
                    <a:cubicBezTo>
                      <a:pt x="941" y="167"/>
                      <a:pt x="943" y="173"/>
                      <a:pt x="929" y="172"/>
                    </a:cubicBezTo>
                    <a:cubicBezTo>
                      <a:pt x="915" y="171"/>
                      <a:pt x="913" y="161"/>
                      <a:pt x="913" y="161"/>
                    </a:cubicBezTo>
                    <a:cubicBezTo>
                      <a:pt x="900" y="155"/>
                      <a:pt x="900" y="155"/>
                      <a:pt x="900" y="155"/>
                    </a:cubicBezTo>
                    <a:cubicBezTo>
                      <a:pt x="900" y="155"/>
                      <a:pt x="896" y="144"/>
                      <a:pt x="888" y="145"/>
                    </a:cubicBezTo>
                    <a:cubicBezTo>
                      <a:pt x="880" y="146"/>
                      <a:pt x="871" y="157"/>
                      <a:pt x="871" y="157"/>
                    </a:cubicBezTo>
                    <a:cubicBezTo>
                      <a:pt x="853" y="157"/>
                      <a:pt x="853" y="157"/>
                      <a:pt x="853" y="157"/>
                    </a:cubicBezTo>
                    <a:cubicBezTo>
                      <a:pt x="853" y="157"/>
                      <a:pt x="854" y="148"/>
                      <a:pt x="848" y="149"/>
                    </a:cubicBezTo>
                    <a:cubicBezTo>
                      <a:pt x="842" y="150"/>
                      <a:pt x="838" y="160"/>
                      <a:pt x="841" y="166"/>
                    </a:cubicBezTo>
                    <a:cubicBezTo>
                      <a:pt x="844" y="172"/>
                      <a:pt x="858" y="182"/>
                      <a:pt x="849" y="186"/>
                    </a:cubicBezTo>
                    <a:cubicBezTo>
                      <a:pt x="840" y="190"/>
                      <a:pt x="811" y="174"/>
                      <a:pt x="811" y="174"/>
                    </a:cubicBezTo>
                    <a:cubicBezTo>
                      <a:pt x="811" y="174"/>
                      <a:pt x="815" y="181"/>
                      <a:pt x="807" y="183"/>
                    </a:cubicBezTo>
                    <a:cubicBezTo>
                      <a:pt x="799" y="185"/>
                      <a:pt x="797" y="174"/>
                      <a:pt x="787" y="175"/>
                    </a:cubicBezTo>
                    <a:cubicBezTo>
                      <a:pt x="777" y="176"/>
                      <a:pt x="773" y="192"/>
                      <a:pt x="773" y="192"/>
                    </a:cubicBezTo>
                    <a:cubicBezTo>
                      <a:pt x="752" y="193"/>
                      <a:pt x="752" y="193"/>
                      <a:pt x="752" y="193"/>
                    </a:cubicBezTo>
                    <a:cubicBezTo>
                      <a:pt x="751" y="201"/>
                      <a:pt x="751" y="201"/>
                      <a:pt x="751" y="201"/>
                    </a:cubicBezTo>
                    <a:cubicBezTo>
                      <a:pt x="751" y="201"/>
                      <a:pt x="739" y="198"/>
                      <a:pt x="733" y="202"/>
                    </a:cubicBezTo>
                    <a:cubicBezTo>
                      <a:pt x="727" y="206"/>
                      <a:pt x="732" y="219"/>
                      <a:pt x="722" y="220"/>
                    </a:cubicBezTo>
                    <a:cubicBezTo>
                      <a:pt x="712" y="221"/>
                      <a:pt x="702" y="221"/>
                      <a:pt x="702" y="221"/>
                    </a:cubicBezTo>
                    <a:cubicBezTo>
                      <a:pt x="698" y="210"/>
                      <a:pt x="698" y="210"/>
                      <a:pt x="698" y="210"/>
                    </a:cubicBezTo>
                    <a:cubicBezTo>
                      <a:pt x="689" y="210"/>
                      <a:pt x="689" y="210"/>
                      <a:pt x="689" y="210"/>
                    </a:cubicBezTo>
                    <a:cubicBezTo>
                      <a:pt x="668" y="186"/>
                      <a:pt x="668" y="186"/>
                      <a:pt x="668" y="186"/>
                    </a:cubicBezTo>
                    <a:cubicBezTo>
                      <a:pt x="668" y="186"/>
                      <a:pt x="668" y="174"/>
                      <a:pt x="668" y="166"/>
                    </a:cubicBezTo>
                    <a:cubicBezTo>
                      <a:pt x="668" y="158"/>
                      <a:pt x="651" y="155"/>
                      <a:pt x="651" y="145"/>
                    </a:cubicBezTo>
                    <a:cubicBezTo>
                      <a:pt x="651" y="135"/>
                      <a:pt x="659" y="119"/>
                      <a:pt x="659" y="119"/>
                    </a:cubicBezTo>
                    <a:cubicBezTo>
                      <a:pt x="664" y="91"/>
                      <a:pt x="664" y="91"/>
                      <a:pt x="664" y="91"/>
                    </a:cubicBezTo>
                    <a:cubicBezTo>
                      <a:pt x="664" y="91"/>
                      <a:pt x="677" y="79"/>
                      <a:pt x="678" y="73"/>
                    </a:cubicBezTo>
                    <a:cubicBezTo>
                      <a:pt x="679" y="67"/>
                      <a:pt x="670" y="63"/>
                      <a:pt x="670" y="63"/>
                    </a:cubicBezTo>
                    <a:cubicBezTo>
                      <a:pt x="671" y="44"/>
                      <a:pt x="671" y="44"/>
                      <a:pt x="671" y="44"/>
                    </a:cubicBezTo>
                    <a:cubicBezTo>
                      <a:pt x="671" y="44"/>
                      <a:pt x="649" y="50"/>
                      <a:pt x="649" y="41"/>
                    </a:cubicBezTo>
                    <a:cubicBezTo>
                      <a:pt x="649" y="41"/>
                      <a:pt x="661" y="29"/>
                      <a:pt x="658" y="15"/>
                    </a:cubicBezTo>
                    <a:cubicBezTo>
                      <a:pt x="655" y="1"/>
                      <a:pt x="646" y="0"/>
                      <a:pt x="646" y="0"/>
                    </a:cubicBezTo>
                    <a:cubicBezTo>
                      <a:pt x="641" y="7"/>
                      <a:pt x="641" y="7"/>
                      <a:pt x="641" y="7"/>
                    </a:cubicBezTo>
                    <a:cubicBezTo>
                      <a:pt x="625" y="5"/>
                      <a:pt x="625" y="5"/>
                      <a:pt x="625" y="5"/>
                    </a:cubicBezTo>
                    <a:cubicBezTo>
                      <a:pt x="625" y="5"/>
                      <a:pt x="631" y="19"/>
                      <a:pt x="627" y="26"/>
                    </a:cubicBezTo>
                    <a:cubicBezTo>
                      <a:pt x="623" y="33"/>
                      <a:pt x="612" y="31"/>
                      <a:pt x="612" y="31"/>
                    </a:cubicBezTo>
                    <a:cubicBezTo>
                      <a:pt x="614" y="41"/>
                      <a:pt x="614" y="41"/>
                      <a:pt x="614" y="41"/>
                    </a:cubicBezTo>
                    <a:cubicBezTo>
                      <a:pt x="596" y="40"/>
                      <a:pt x="596" y="40"/>
                      <a:pt x="596" y="40"/>
                    </a:cubicBezTo>
                    <a:cubicBezTo>
                      <a:pt x="596" y="40"/>
                      <a:pt x="584" y="45"/>
                      <a:pt x="582" y="51"/>
                    </a:cubicBezTo>
                    <a:cubicBezTo>
                      <a:pt x="580" y="57"/>
                      <a:pt x="566" y="64"/>
                      <a:pt x="559" y="64"/>
                    </a:cubicBezTo>
                    <a:cubicBezTo>
                      <a:pt x="552" y="64"/>
                      <a:pt x="546" y="56"/>
                      <a:pt x="538" y="59"/>
                    </a:cubicBezTo>
                    <a:cubicBezTo>
                      <a:pt x="530" y="62"/>
                      <a:pt x="533" y="96"/>
                      <a:pt x="524" y="96"/>
                    </a:cubicBezTo>
                    <a:cubicBezTo>
                      <a:pt x="515" y="96"/>
                      <a:pt x="504" y="77"/>
                      <a:pt x="500" y="73"/>
                    </a:cubicBezTo>
                    <a:cubicBezTo>
                      <a:pt x="496" y="69"/>
                      <a:pt x="491" y="77"/>
                      <a:pt x="491" y="77"/>
                    </a:cubicBezTo>
                    <a:cubicBezTo>
                      <a:pt x="481" y="71"/>
                      <a:pt x="481" y="71"/>
                      <a:pt x="481" y="71"/>
                    </a:cubicBezTo>
                    <a:cubicBezTo>
                      <a:pt x="481" y="71"/>
                      <a:pt x="469" y="79"/>
                      <a:pt x="467" y="76"/>
                    </a:cubicBezTo>
                    <a:cubicBezTo>
                      <a:pt x="465" y="73"/>
                      <a:pt x="471" y="64"/>
                      <a:pt x="460" y="60"/>
                    </a:cubicBezTo>
                    <a:cubicBezTo>
                      <a:pt x="449" y="56"/>
                      <a:pt x="440" y="64"/>
                      <a:pt x="437" y="61"/>
                    </a:cubicBezTo>
                    <a:cubicBezTo>
                      <a:pt x="434" y="58"/>
                      <a:pt x="431" y="52"/>
                      <a:pt x="431" y="52"/>
                    </a:cubicBezTo>
                    <a:cubicBezTo>
                      <a:pt x="431" y="52"/>
                      <a:pt x="421" y="71"/>
                      <a:pt x="443" y="82"/>
                    </a:cubicBezTo>
                    <a:cubicBezTo>
                      <a:pt x="465" y="93"/>
                      <a:pt x="450" y="117"/>
                      <a:pt x="450" y="117"/>
                    </a:cubicBezTo>
                    <a:cubicBezTo>
                      <a:pt x="450" y="117"/>
                      <a:pt x="463" y="128"/>
                      <a:pt x="463" y="135"/>
                    </a:cubicBezTo>
                    <a:cubicBezTo>
                      <a:pt x="463" y="142"/>
                      <a:pt x="463" y="151"/>
                      <a:pt x="463" y="151"/>
                    </a:cubicBezTo>
                    <a:cubicBezTo>
                      <a:pt x="493" y="154"/>
                      <a:pt x="493" y="154"/>
                      <a:pt x="493" y="154"/>
                    </a:cubicBezTo>
                    <a:cubicBezTo>
                      <a:pt x="493" y="154"/>
                      <a:pt x="500" y="168"/>
                      <a:pt x="488" y="174"/>
                    </a:cubicBezTo>
                    <a:cubicBezTo>
                      <a:pt x="476" y="180"/>
                      <a:pt x="463" y="177"/>
                      <a:pt x="463" y="177"/>
                    </a:cubicBezTo>
                    <a:cubicBezTo>
                      <a:pt x="463" y="177"/>
                      <a:pt x="464" y="202"/>
                      <a:pt x="451" y="206"/>
                    </a:cubicBezTo>
                    <a:cubicBezTo>
                      <a:pt x="438" y="210"/>
                      <a:pt x="433" y="214"/>
                      <a:pt x="433" y="214"/>
                    </a:cubicBezTo>
                    <a:cubicBezTo>
                      <a:pt x="431" y="220"/>
                      <a:pt x="431" y="220"/>
                      <a:pt x="431" y="220"/>
                    </a:cubicBezTo>
                    <a:cubicBezTo>
                      <a:pt x="431" y="220"/>
                      <a:pt x="419" y="218"/>
                      <a:pt x="413" y="222"/>
                    </a:cubicBezTo>
                    <a:cubicBezTo>
                      <a:pt x="407" y="226"/>
                      <a:pt x="401" y="251"/>
                      <a:pt x="393" y="251"/>
                    </a:cubicBezTo>
                    <a:cubicBezTo>
                      <a:pt x="385" y="251"/>
                      <a:pt x="396" y="234"/>
                      <a:pt x="387" y="232"/>
                    </a:cubicBezTo>
                    <a:cubicBezTo>
                      <a:pt x="378" y="230"/>
                      <a:pt x="367" y="252"/>
                      <a:pt x="357" y="246"/>
                    </a:cubicBezTo>
                    <a:cubicBezTo>
                      <a:pt x="357" y="246"/>
                      <a:pt x="345" y="244"/>
                      <a:pt x="341" y="239"/>
                    </a:cubicBezTo>
                    <a:cubicBezTo>
                      <a:pt x="337" y="234"/>
                      <a:pt x="330" y="221"/>
                      <a:pt x="330" y="221"/>
                    </a:cubicBezTo>
                    <a:cubicBezTo>
                      <a:pt x="313" y="221"/>
                      <a:pt x="313" y="221"/>
                      <a:pt x="313" y="221"/>
                    </a:cubicBezTo>
                    <a:cubicBezTo>
                      <a:pt x="313" y="221"/>
                      <a:pt x="313" y="193"/>
                      <a:pt x="311" y="187"/>
                    </a:cubicBezTo>
                    <a:cubicBezTo>
                      <a:pt x="309" y="181"/>
                      <a:pt x="306" y="180"/>
                      <a:pt x="306" y="180"/>
                    </a:cubicBezTo>
                    <a:cubicBezTo>
                      <a:pt x="306" y="180"/>
                      <a:pt x="311" y="173"/>
                      <a:pt x="304" y="170"/>
                    </a:cubicBezTo>
                    <a:cubicBezTo>
                      <a:pt x="297" y="167"/>
                      <a:pt x="288" y="190"/>
                      <a:pt x="282" y="191"/>
                    </a:cubicBezTo>
                    <a:cubicBezTo>
                      <a:pt x="276" y="192"/>
                      <a:pt x="271" y="176"/>
                      <a:pt x="265" y="176"/>
                    </a:cubicBezTo>
                    <a:cubicBezTo>
                      <a:pt x="259" y="176"/>
                      <a:pt x="259" y="193"/>
                      <a:pt x="259" y="193"/>
                    </a:cubicBezTo>
                    <a:cubicBezTo>
                      <a:pt x="215" y="197"/>
                      <a:pt x="215" y="197"/>
                      <a:pt x="215" y="197"/>
                    </a:cubicBezTo>
                    <a:cubicBezTo>
                      <a:pt x="215" y="197"/>
                      <a:pt x="201" y="184"/>
                      <a:pt x="192" y="189"/>
                    </a:cubicBezTo>
                    <a:cubicBezTo>
                      <a:pt x="183" y="194"/>
                      <a:pt x="191" y="223"/>
                      <a:pt x="191" y="223"/>
                    </a:cubicBezTo>
                    <a:cubicBezTo>
                      <a:pt x="207" y="230"/>
                      <a:pt x="207" y="230"/>
                      <a:pt x="207" y="230"/>
                    </a:cubicBezTo>
                    <a:cubicBezTo>
                      <a:pt x="214" y="228"/>
                      <a:pt x="214" y="228"/>
                      <a:pt x="214" y="228"/>
                    </a:cubicBezTo>
                    <a:cubicBezTo>
                      <a:pt x="214" y="228"/>
                      <a:pt x="233" y="248"/>
                      <a:pt x="220" y="250"/>
                    </a:cubicBezTo>
                    <a:cubicBezTo>
                      <a:pt x="207" y="252"/>
                      <a:pt x="198" y="248"/>
                      <a:pt x="198" y="248"/>
                    </a:cubicBezTo>
                    <a:cubicBezTo>
                      <a:pt x="176" y="253"/>
                      <a:pt x="176" y="253"/>
                      <a:pt x="176" y="253"/>
                    </a:cubicBezTo>
                    <a:cubicBezTo>
                      <a:pt x="174" y="295"/>
                      <a:pt x="174" y="295"/>
                      <a:pt x="174" y="295"/>
                    </a:cubicBezTo>
                    <a:cubicBezTo>
                      <a:pt x="174" y="295"/>
                      <a:pt x="195" y="304"/>
                      <a:pt x="197" y="313"/>
                    </a:cubicBezTo>
                    <a:cubicBezTo>
                      <a:pt x="199" y="322"/>
                      <a:pt x="200" y="334"/>
                      <a:pt x="200" y="334"/>
                    </a:cubicBezTo>
                    <a:cubicBezTo>
                      <a:pt x="200" y="334"/>
                      <a:pt x="214" y="349"/>
                      <a:pt x="213" y="356"/>
                    </a:cubicBezTo>
                    <a:cubicBezTo>
                      <a:pt x="212" y="363"/>
                      <a:pt x="202" y="374"/>
                      <a:pt x="202" y="374"/>
                    </a:cubicBezTo>
                    <a:cubicBezTo>
                      <a:pt x="204" y="408"/>
                      <a:pt x="204" y="408"/>
                      <a:pt x="204" y="408"/>
                    </a:cubicBezTo>
                    <a:cubicBezTo>
                      <a:pt x="193" y="438"/>
                      <a:pt x="193" y="438"/>
                      <a:pt x="193" y="438"/>
                    </a:cubicBezTo>
                    <a:cubicBezTo>
                      <a:pt x="191" y="488"/>
                      <a:pt x="191" y="488"/>
                      <a:pt x="191" y="488"/>
                    </a:cubicBezTo>
                    <a:cubicBezTo>
                      <a:pt x="191" y="488"/>
                      <a:pt x="188" y="515"/>
                      <a:pt x="183" y="518"/>
                    </a:cubicBezTo>
                    <a:cubicBezTo>
                      <a:pt x="178" y="521"/>
                      <a:pt x="171" y="518"/>
                      <a:pt x="171" y="518"/>
                    </a:cubicBezTo>
                    <a:cubicBezTo>
                      <a:pt x="171" y="518"/>
                      <a:pt x="167" y="505"/>
                      <a:pt x="157" y="506"/>
                    </a:cubicBezTo>
                    <a:cubicBezTo>
                      <a:pt x="147" y="507"/>
                      <a:pt x="136" y="522"/>
                      <a:pt x="136" y="522"/>
                    </a:cubicBezTo>
                    <a:cubicBezTo>
                      <a:pt x="117" y="519"/>
                      <a:pt x="117" y="519"/>
                      <a:pt x="117" y="519"/>
                    </a:cubicBezTo>
                    <a:cubicBezTo>
                      <a:pt x="115" y="526"/>
                      <a:pt x="115" y="526"/>
                      <a:pt x="115" y="526"/>
                    </a:cubicBezTo>
                    <a:cubicBezTo>
                      <a:pt x="94" y="526"/>
                      <a:pt x="94" y="526"/>
                      <a:pt x="94" y="526"/>
                    </a:cubicBezTo>
                    <a:cubicBezTo>
                      <a:pt x="94" y="526"/>
                      <a:pt x="68" y="543"/>
                      <a:pt x="66" y="547"/>
                    </a:cubicBezTo>
                    <a:cubicBezTo>
                      <a:pt x="64" y="551"/>
                      <a:pt x="63" y="559"/>
                      <a:pt x="63" y="559"/>
                    </a:cubicBezTo>
                    <a:cubicBezTo>
                      <a:pt x="47" y="559"/>
                      <a:pt x="47" y="559"/>
                      <a:pt x="47" y="559"/>
                    </a:cubicBezTo>
                    <a:cubicBezTo>
                      <a:pt x="46" y="597"/>
                      <a:pt x="46" y="597"/>
                      <a:pt x="46" y="597"/>
                    </a:cubicBezTo>
                    <a:cubicBezTo>
                      <a:pt x="46" y="597"/>
                      <a:pt x="31" y="606"/>
                      <a:pt x="33" y="613"/>
                    </a:cubicBezTo>
                    <a:cubicBezTo>
                      <a:pt x="35" y="620"/>
                      <a:pt x="45" y="645"/>
                      <a:pt x="39" y="636"/>
                    </a:cubicBezTo>
                    <a:cubicBezTo>
                      <a:pt x="33" y="627"/>
                      <a:pt x="20" y="644"/>
                      <a:pt x="12" y="652"/>
                    </a:cubicBezTo>
                    <a:cubicBezTo>
                      <a:pt x="4" y="660"/>
                      <a:pt x="9" y="674"/>
                      <a:pt x="9" y="674"/>
                    </a:cubicBezTo>
                    <a:cubicBezTo>
                      <a:pt x="15" y="678"/>
                      <a:pt x="15" y="678"/>
                      <a:pt x="15" y="678"/>
                    </a:cubicBezTo>
                    <a:cubicBezTo>
                      <a:pt x="15" y="678"/>
                      <a:pt x="0" y="686"/>
                      <a:pt x="0" y="691"/>
                    </a:cubicBezTo>
                    <a:cubicBezTo>
                      <a:pt x="0" y="696"/>
                      <a:pt x="15" y="702"/>
                      <a:pt x="15" y="702"/>
                    </a:cubicBezTo>
                    <a:cubicBezTo>
                      <a:pt x="17" y="720"/>
                      <a:pt x="17" y="720"/>
                      <a:pt x="17" y="720"/>
                    </a:cubicBezTo>
                    <a:cubicBezTo>
                      <a:pt x="17" y="720"/>
                      <a:pt x="30" y="741"/>
                      <a:pt x="35" y="747"/>
                    </a:cubicBezTo>
                    <a:cubicBezTo>
                      <a:pt x="40" y="753"/>
                      <a:pt x="62" y="768"/>
                      <a:pt x="60" y="773"/>
                    </a:cubicBezTo>
                    <a:cubicBezTo>
                      <a:pt x="58" y="778"/>
                      <a:pt x="43" y="791"/>
                      <a:pt x="43" y="791"/>
                    </a:cubicBezTo>
                    <a:cubicBezTo>
                      <a:pt x="43" y="791"/>
                      <a:pt x="79" y="790"/>
                      <a:pt x="82" y="797"/>
                    </a:cubicBezTo>
                    <a:cubicBezTo>
                      <a:pt x="85" y="804"/>
                      <a:pt x="93" y="823"/>
                      <a:pt x="93" y="823"/>
                    </a:cubicBezTo>
                    <a:cubicBezTo>
                      <a:pt x="135" y="819"/>
                      <a:pt x="135" y="819"/>
                      <a:pt x="135" y="819"/>
                    </a:cubicBezTo>
                    <a:cubicBezTo>
                      <a:pt x="169" y="789"/>
                      <a:pt x="169" y="789"/>
                      <a:pt x="169" y="789"/>
                    </a:cubicBezTo>
                    <a:cubicBezTo>
                      <a:pt x="169" y="789"/>
                      <a:pt x="174" y="812"/>
                      <a:pt x="172" y="816"/>
                    </a:cubicBezTo>
                    <a:cubicBezTo>
                      <a:pt x="170" y="820"/>
                      <a:pt x="165" y="834"/>
                      <a:pt x="167" y="844"/>
                    </a:cubicBezTo>
                    <a:cubicBezTo>
                      <a:pt x="169" y="854"/>
                      <a:pt x="170" y="874"/>
                      <a:pt x="170" y="874"/>
                    </a:cubicBezTo>
                    <a:cubicBezTo>
                      <a:pt x="177" y="873"/>
                      <a:pt x="177" y="873"/>
                      <a:pt x="177" y="873"/>
                    </a:cubicBezTo>
                    <a:cubicBezTo>
                      <a:pt x="177" y="873"/>
                      <a:pt x="177" y="881"/>
                      <a:pt x="185" y="881"/>
                    </a:cubicBezTo>
                    <a:cubicBezTo>
                      <a:pt x="193" y="881"/>
                      <a:pt x="189" y="872"/>
                      <a:pt x="200" y="872"/>
                    </a:cubicBezTo>
                    <a:cubicBezTo>
                      <a:pt x="211" y="872"/>
                      <a:pt x="246" y="875"/>
                      <a:pt x="246" y="875"/>
                    </a:cubicBezTo>
                    <a:cubicBezTo>
                      <a:pt x="246" y="875"/>
                      <a:pt x="249" y="886"/>
                      <a:pt x="262" y="883"/>
                    </a:cubicBezTo>
                    <a:cubicBezTo>
                      <a:pt x="275" y="880"/>
                      <a:pt x="283" y="871"/>
                      <a:pt x="283" y="871"/>
                    </a:cubicBezTo>
                    <a:cubicBezTo>
                      <a:pt x="288" y="859"/>
                      <a:pt x="288" y="859"/>
                      <a:pt x="288" y="859"/>
                    </a:cubicBezTo>
                    <a:cubicBezTo>
                      <a:pt x="312" y="858"/>
                      <a:pt x="312" y="858"/>
                      <a:pt x="312" y="858"/>
                    </a:cubicBezTo>
                    <a:cubicBezTo>
                      <a:pt x="316" y="840"/>
                      <a:pt x="316" y="840"/>
                      <a:pt x="316" y="840"/>
                    </a:cubicBezTo>
                    <a:cubicBezTo>
                      <a:pt x="340" y="841"/>
                      <a:pt x="340" y="841"/>
                      <a:pt x="340" y="841"/>
                    </a:cubicBezTo>
                    <a:cubicBezTo>
                      <a:pt x="340" y="841"/>
                      <a:pt x="350" y="815"/>
                      <a:pt x="363" y="815"/>
                    </a:cubicBezTo>
                    <a:cubicBezTo>
                      <a:pt x="376" y="815"/>
                      <a:pt x="386" y="816"/>
                      <a:pt x="386" y="816"/>
                    </a:cubicBezTo>
                    <a:cubicBezTo>
                      <a:pt x="395" y="808"/>
                      <a:pt x="395" y="808"/>
                      <a:pt x="395" y="808"/>
                    </a:cubicBezTo>
                    <a:cubicBezTo>
                      <a:pt x="395" y="808"/>
                      <a:pt x="404" y="818"/>
                      <a:pt x="405" y="814"/>
                    </a:cubicBezTo>
                    <a:cubicBezTo>
                      <a:pt x="406" y="810"/>
                      <a:pt x="419" y="802"/>
                      <a:pt x="423" y="806"/>
                    </a:cubicBezTo>
                    <a:cubicBezTo>
                      <a:pt x="427" y="810"/>
                      <a:pt x="419" y="837"/>
                      <a:pt x="419" y="837"/>
                    </a:cubicBezTo>
                    <a:cubicBezTo>
                      <a:pt x="419" y="837"/>
                      <a:pt x="411" y="850"/>
                      <a:pt x="412" y="854"/>
                    </a:cubicBezTo>
                    <a:cubicBezTo>
                      <a:pt x="413" y="858"/>
                      <a:pt x="422" y="866"/>
                      <a:pt x="422" y="875"/>
                    </a:cubicBezTo>
                    <a:cubicBezTo>
                      <a:pt x="422" y="884"/>
                      <a:pt x="415" y="890"/>
                      <a:pt x="422" y="899"/>
                    </a:cubicBezTo>
                    <a:cubicBezTo>
                      <a:pt x="429" y="908"/>
                      <a:pt x="436" y="912"/>
                      <a:pt x="436" y="912"/>
                    </a:cubicBezTo>
                    <a:cubicBezTo>
                      <a:pt x="442" y="932"/>
                      <a:pt x="442" y="932"/>
                      <a:pt x="442" y="932"/>
                    </a:cubicBezTo>
                    <a:cubicBezTo>
                      <a:pt x="442" y="932"/>
                      <a:pt x="458" y="930"/>
                      <a:pt x="461" y="935"/>
                    </a:cubicBezTo>
                    <a:cubicBezTo>
                      <a:pt x="464" y="940"/>
                      <a:pt x="460" y="951"/>
                      <a:pt x="470" y="955"/>
                    </a:cubicBezTo>
                    <a:cubicBezTo>
                      <a:pt x="480" y="959"/>
                      <a:pt x="484" y="959"/>
                      <a:pt x="488" y="960"/>
                    </a:cubicBezTo>
                    <a:cubicBezTo>
                      <a:pt x="492" y="961"/>
                      <a:pt x="502" y="954"/>
                      <a:pt x="502" y="954"/>
                    </a:cubicBezTo>
                    <a:cubicBezTo>
                      <a:pt x="502" y="954"/>
                      <a:pt x="508" y="968"/>
                      <a:pt x="516" y="968"/>
                    </a:cubicBezTo>
                    <a:cubicBezTo>
                      <a:pt x="524" y="968"/>
                      <a:pt x="531" y="961"/>
                      <a:pt x="532" y="965"/>
                    </a:cubicBezTo>
                    <a:cubicBezTo>
                      <a:pt x="533" y="969"/>
                      <a:pt x="541" y="981"/>
                      <a:pt x="552" y="986"/>
                    </a:cubicBezTo>
                    <a:cubicBezTo>
                      <a:pt x="563" y="991"/>
                      <a:pt x="579" y="992"/>
                      <a:pt x="579" y="992"/>
                    </a:cubicBezTo>
                    <a:cubicBezTo>
                      <a:pt x="579" y="992"/>
                      <a:pt x="588" y="1012"/>
                      <a:pt x="598" y="1013"/>
                    </a:cubicBezTo>
                    <a:cubicBezTo>
                      <a:pt x="608" y="1014"/>
                      <a:pt x="619" y="1009"/>
                      <a:pt x="630" y="1011"/>
                    </a:cubicBezTo>
                    <a:cubicBezTo>
                      <a:pt x="641" y="1013"/>
                      <a:pt x="661" y="1022"/>
                      <a:pt x="662" y="1032"/>
                    </a:cubicBezTo>
                    <a:cubicBezTo>
                      <a:pt x="663" y="1042"/>
                      <a:pt x="658" y="1045"/>
                      <a:pt x="662" y="1052"/>
                    </a:cubicBezTo>
                    <a:cubicBezTo>
                      <a:pt x="666" y="1059"/>
                      <a:pt x="673" y="1071"/>
                      <a:pt x="673" y="1071"/>
                    </a:cubicBezTo>
                    <a:cubicBezTo>
                      <a:pt x="675" y="1092"/>
                      <a:pt x="675" y="1092"/>
                      <a:pt x="675" y="1092"/>
                    </a:cubicBezTo>
                    <a:cubicBezTo>
                      <a:pt x="675" y="1092"/>
                      <a:pt x="660" y="1090"/>
                      <a:pt x="662" y="1096"/>
                    </a:cubicBezTo>
                    <a:cubicBezTo>
                      <a:pt x="664" y="1102"/>
                      <a:pt x="680" y="1116"/>
                      <a:pt x="680" y="1116"/>
                    </a:cubicBezTo>
                    <a:cubicBezTo>
                      <a:pt x="680" y="1116"/>
                      <a:pt x="670" y="1147"/>
                      <a:pt x="683" y="1156"/>
                    </a:cubicBezTo>
                    <a:cubicBezTo>
                      <a:pt x="696" y="1165"/>
                      <a:pt x="773" y="1163"/>
                      <a:pt x="773" y="1163"/>
                    </a:cubicBezTo>
                    <a:cubicBezTo>
                      <a:pt x="773" y="1163"/>
                      <a:pt x="762" y="1197"/>
                      <a:pt x="769" y="1206"/>
                    </a:cubicBezTo>
                    <a:cubicBezTo>
                      <a:pt x="776" y="1215"/>
                      <a:pt x="785" y="1216"/>
                      <a:pt x="796" y="1223"/>
                    </a:cubicBezTo>
                    <a:cubicBezTo>
                      <a:pt x="807" y="1230"/>
                      <a:pt x="816" y="1248"/>
                      <a:pt x="816" y="1262"/>
                    </a:cubicBezTo>
                    <a:cubicBezTo>
                      <a:pt x="816" y="1276"/>
                      <a:pt x="811" y="1302"/>
                      <a:pt x="811" y="1302"/>
                    </a:cubicBezTo>
                    <a:cubicBezTo>
                      <a:pt x="815" y="1310"/>
                      <a:pt x="815" y="1310"/>
                      <a:pt x="815" y="1310"/>
                    </a:cubicBezTo>
                    <a:cubicBezTo>
                      <a:pt x="815" y="1310"/>
                      <a:pt x="798" y="1337"/>
                      <a:pt x="800" y="1342"/>
                    </a:cubicBezTo>
                    <a:cubicBezTo>
                      <a:pt x="802" y="1347"/>
                      <a:pt x="814" y="1357"/>
                      <a:pt x="814" y="1357"/>
                    </a:cubicBezTo>
                    <a:cubicBezTo>
                      <a:pt x="814" y="1357"/>
                      <a:pt x="799" y="1365"/>
                      <a:pt x="799" y="1371"/>
                    </a:cubicBezTo>
                    <a:cubicBezTo>
                      <a:pt x="799" y="1377"/>
                      <a:pt x="808" y="1379"/>
                      <a:pt x="810" y="1386"/>
                    </a:cubicBezTo>
                    <a:cubicBezTo>
                      <a:pt x="812" y="1393"/>
                      <a:pt x="806" y="1402"/>
                      <a:pt x="810" y="1406"/>
                    </a:cubicBezTo>
                    <a:cubicBezTo>
                      <a:pt x="814" y="1410"/>
                      <a:pt x="819" y="1405"/>
                      <a:pt x="819" y="1414"/>
                    </a:cubicBezTo>
                    <a:cubicBezTo>
                      <a:pt x="819" y="1423"/>
                      <a:pt x="804" y="1459"/>
                      <a:pt x="820" y="1468"/>
                    </a:cubicBezTo>
                    <a:cubicBezTo>
                      <a:pt x="836" y="1477"/>
                      <a:pt x="880" y="1484"/>
                      <a:pt x="895" y="1481"/>
                    </a:cubicBezTo>
                    <a:cubicBezTo>
                      <a:pt x="910" y="1478"/>
                      <a:pt x="928" y="1478"/>
                      <a:pt x="932" y="1486"/>
                    </a:cubicBezTo>
                    <a:cubicBezTo>
                      <a:pt x="936" y="1494"/>
                      <a:pt x="932" y="1511"/>
                      <a:pt x="937" y="1531"/>
                    </a:cubicBezTo>
                    <a:cubicBezTo>
                      <a:pt x="942" y="1551"/>
                      <a:pt x="946" y="1572"/>
                      <a:pt x="957" y="1574"/>
                    </a:cubicBezTo>
                    <a:cubicBezTo>
                      <a:pt x="968" y="1576"/>
                      <a:pt x="972" y="1560"/>
                      <a:pt x="987" y="1564"/>
                    </a:cubicBezTo>
                    <a:cubicBezTo>
                      <a:pt x="1002" y="1568"/>
                      <a:pt x="1006" y="1576"/>
                      <a:pt x="1004" y="1596"/>
                    </a:cubicBezTo>
                    <a:cubicBezTo>
                      <a:pt x="1002" y="1616"/>
                      <a:pt x="1000" y="1626"/>
                      <a:pt x="998" y="1631"/>
                    </a:cubicBezTo>
                    <a:cubicBezTo>
                      <a:pt x="996" y="1636"/>
                      <a:pt x="995" y="1651"/>
                      <a:pt x="995" y="1651"/>
                    </a:cubicBezTo>
                    <a:cubicBezTo>
                      <a:pt x="998" y="1664"/>
                      <a:pt x="998" y="1664"/>
                      <a:pt x="998" y="1664"/>
                    </a:cubicBezTo>
                    <a:cubicBezTo>
                      <a:pt x="998" y="1664"/>
                      <a:pt x="1014" y="1653"/>
                      <a:pt x="1021" y="1657"/>
                    </a:cubicBezTo>
                    <a:cubicBezTo>
                      <a:pt x="1028" y="1661"/>
                      <a:pt x="1032" y="1682"/>
                      <a:pt x="1032" y="1682"/>
                    </a:cubicBezTo>
                    <a:cubicBezTo>
                      <a:pt x="1032" y="1682"/>
                      <a:pt x="1043" y="1681"/>
                      <a:pt x="1043" y="1690"/>
                    </a:cubicBezTo>
                    <a:cubicBezTo>
                      <a:pt x="1043" y="1699"/>
                      <a:pt x="1051" y="1737"/>
                      <a:pt x="1045" y="1743"/>
                    </a:cubicBezTo>
                    <a:cubicBezTo>
                      <a:pt x="1039" y="1749"/>
                      <a:pt x="1022" y="1751"/>
                      <a:pt x="1011" y="1756"/>
                    </a:cubicBezTo>
                    <a:cubicBezTo>
                      <a:pt x="1000" y="1761"/>
                      <a:pt x="1000" y="1779"/>
                      <a:pt x="1000" y="1779"/>
                    </a:cubicBezTo>
                    <a:cubicBezTo>
                      <a:pt x="979" y="1781"/>
                      <a:pt x="979" y="1781"/>
                      <a:pt x="979" y="1781"/>
                    </a:cubicBezTo>
                    <a:cubicBezTo>
                      <a:pt x="978" y="1792"/>
                      <a:pt x="978" y="1792"/>
                      <a:pt x="978" y="1792"/>
                    </a:cubicBezTo>
                    <a:cubicBezTo>
                      <a:pt x="972" y="1794"/>
                      <a:pt x="972" y="1794"/>
                      <a:pt x="972" y="1794"/>
                    </a:cubicBezTo>
                    <a:cubicBezTo>
                      <a:pt x="969" y="1810"/>
                      <a:pt x="969" y="1810"/>
                      <a:pt x="969" y="1810"/>
                    </a:cubicBezTo>
                    <a:cubicBezTo>
                      <a:pt x="953" y="1814"/>
                      <a:pt x="953" y="1814"/>
                      <a:pt x="953" y="1814"/>
                    </a:cubicBezTo>
                    <a:cubicBezTo>
                      <a:pt x="953" y="1814"/>
                      <a:pt x="950" y="1837"/>
                      <a:pt x="945" y="1842"/>
                    </a:cubicBezTo>
                    <a:cubicBezTo>
                      <a:pt x="940" y="1847"/>
                      <a:pt x="931" y="1852"/>
                      <a:pt x="931" y="1855"/>
                    </a:cubicBezTo>
                    <a:cubicBezTo>
                      <a:pt x="931" y="1858"/>
                      <a:pt x="928" y="1873"/>
                      <a:pt x="923" y="1878"/>
                    </a:cubicBezTo>
                    <a:cubicBezTo>
                      <a:pt x="918" y="1883"/>
                      <a:pt x="903" y="1882"/>
                      <a:pt x="903" y="1888"/>
                    </a:cubicBezTo>
                    <a:cubicBezTo>
                      <a:pt x="903" y="1894"/>
                      <a:pt x="899" y="1911"/>
                      <a:pt x="899" y="1911"/>
                    </a:cubicBezTo>
                    <a:cubicBezTo>
                      <a:pt x="915" y="1912"/>
                      <a:pt x="915" y="1912"/>
                      <a:pt x="915" y="1912"/>
                    </a:cubicBezTo>
                    <a:cubicBezTo>
                      <a:pt x="915" y="1912"/>
                      <a:pt x="921" y="1902"/>
                      <a:pt x="933" y="1904"/>
                    </a:cubicBezTo>
                    <a:cubicBezTo>
                      <a:pt x="945" y="1906"/>
                      <a:pt x="970" y="1933"/>
                      <a:pt x="970" y="1933"/>
                    </a:cubicBezTo>
                    <a:cubicBezTo>
                      <a:pt x="970" y="1933"/>
                      <a:pt x="980" y="1956"/>
                      <a:pt x="986" y="1956"/>
                    </a:cubicBezTo>
                    <a:cubicBezTo>
                      <a:pt x="992" y="1956"/>
                      <a:pt x="991" y="1942"/>
                      <a:pt x="1001" y="1945"/>
                    </a:cubicBezTo>
                    <a:cubicBezTo>
                      <a:pt x="1011" y="1948"/>
                      <a:pt x="1020" y="1964"/>
                      <a:pt x="1025" y="1967"/>
                    </a:cubicBezTo>
                    <a:cubicBezTo>
                      <a:pt x="1030" y="1970"/>
                      <a:pt x="1037" y="1969"/>
                      <a:pt x="1037" y="1969"/>
                    </a:cubicBezTo>
                    <a:cubicBezTo>
                      <a:pt x="1037" y="1969"/>
                      <a:pt x="1045" y="1976"/>
                      <a:pt x="1049" y="1978"/>
                    </a:cubicBezTo>
                    <a:cubicBezTo>
                      <a:pt x="1053" y="1980"/>
                      <a:pt x="1055" y="1993"/>
                      <a:pt x="1067" y="1997"/>
                    </a:cubicBezTo>
                    <a:cubicBezTo>
                      <a:pt x="1079" y="2001"/>
                      <a:pt x="1086" y="2000"/>
                      <a:pt x="1086" y="2000"/>
                    </a:cubicBezTo>
                    <a:cubicBezTo>
                      <a:pt x="1086" y="2000"/>
                      <a:pt x="1096" y="2024"/>
                      <a:pt x="1104" y="2029"/>
                    </a:cubicBezTo>
                    <a:cubicBezTo>
                      <a:pt x="1112" y="2034"/>
                      <a:pt x="1131" y="2033"/>
                      <a:pt x="1126" y="2042"/>
                    </a:cubicBezTo>
                    <a:cubicBezTo>
                      <a:pt x="1121" y="2051"/>
                      <a:pt x="1111" y="2064"/>
                      <a:pt x="1112" y="2071"/>
                    </a:cubicBezTo>
                    <a:cubicBezTo>
                      <a:pt x="1113" y="2078"/>
                      <a:pt x="1119" y="2078"/>
                      <a:pt x="1119" y="2078"/>
                    </a:cubicBezTo>
                    <a:cubicBezTo>
                      <a:pt x="1118" y="2099"/>
                      <a:pt x="1118" y="2099"/>
                      <a:pt x="1118" y="2099"/>
                    </a:cubicBezTo>
                    <a:cubicBezTo>
                      <a:pt x="1128" y="2098"/>
                      <a:pt x="1128" y="2098"/>
                      <a:pt x="1128" y="2098"/>
                    </a:cubicBezTo>
                    <a:cubicBezTo>
                      <a:pt x="1128" y="2096"/>
                      <a:pt x="1128" y="2096"/>
                      <a:pt x="1128" y="2096"/>
                    </a:cubicBezTo>
                    <a:cubicBezTo>
                      <a:pt x="1128" y="2096"/>
                      <a:pt x="1151" y="2070"/>
                      <a:pt x="1156" y="2061"/>
                    </a:cubicBezTo>
                    <a:cubicBezTo>
                      <a:pt x="1161" y="2052"/>
                      <a:pt x="1153" y="2031"/>
                      <a:pt x="1153" y="2031"/>
                    </a:cubicBezTo>
                    <a:cubicBezTo>
                      <a:pt x="1165" y="2013"/>
                      <a:pt x="1165" y="2013"/>
                      <a:pt x="1165" y="2013"/>
                    </a:cubicBezTo>
                    <a:cubicBezTo>
                      <a:pt x="1165" y="2013"/>
                      <a:pt x="1155" y="2005"/>
                      <a:pt x="1155" y="1995"/>
                    </a:cubicBezTo>
                    <a:cubicBezTo>
                      <a:pt x="1155" y="1985"/>
                      <a:pt x="1165" y="1984"/>
                      <a:pt x="1165" y="1984"/>
                    </a:cubicBezTo>
                    <a:cubicBezTo>
                      <a:pt x="1167" y="1968"/>
                      <a:pt x="1167" y="1968"/>
                      <a:pt x="1167" y="1968"/>
                    </a:cubicBezTo>
                    <a:cubicBezTo>
                      <a:pt x="1167" y="1968"/>
                      <a:pt x="1179" y="1966"/>
                      <a:pt x="1183" y="1962"/>
                    </a:cubicBezTo>
                    <a:cubicBezTo>
                      <a:pt x="1187" y="1958"/>
                      <a:pt x="1186" y="1944"/>
                      <a:pt x="1186" y="1936"/>
                    </a:cubicBezTo>
                    <a:cubicBezTo>
                      <a:pt x="1186" y="1928"/>
                      <a:pt x="1204" y="1911"/>
                      <a:pt x="1213" y="1909"/>
                    </a:cubicBezTo>
                    <a:cubicBezTo>
                      <a:pt x="1222" y="1907"/>
                      <a:pt x="1219" y="1931"/>
                      <a:pt x="1219" y="1931"/>
                    </a:cubicBezTo>
                    <a:cubicBezTo>
                      <a:pt x="1219" y="1931"/>
                      <a:pt x="1213" y="1941"/>
                      <a:pt x="1210" y="1943"/>
                    </a:cubicBezTo>
                    <a:cubicBezTo>
                      <a:pt x="1207" y="1945"/>
                      <a:pt x="1208" y="1956"/>
                      <a:pt x="1208" y="1956"/>
                    </a:cubicBezTo>
                    <a:cubicBezTo>
                      <a:pt x="1201" y="1960"/>
                      <a:pt x="1201" y="1960"/>
                      <a:pt x="1201" y="1960"/>
                    </a:cubicBezTo>
                    <a:cubicBezTo>
                      <a:pt x="1201" y="1969"/>
                      <a:pt x="1201" y="1969"/>
                      <a:pt x="1201" y="1969"/>
                    </a:cubicBezTo>
                    <a:cubicBezTo>
                      <a:pt x="1184" y="1987"/>
                      <a:pt x="1184" y="1987"/>
                      <a:pt x="1184" y="1987"/>
                    </a:cubicBezTo>
                    <a:cubicBezTo>
                      <a:pt x="1163" y="2002"/>
                      <a:pt x="1163" y="2002"/>
                      <a:pt x="1163" y="2002"/>
                    </a:cubicBezTo>
                    <a:cubicBezTo>
                      <a:pt x="1163" y="2002"/>
                      <a:pt x="1170" y="2008"/>
                      <a:pt x="1177" y="2006"/>
                    </a:cubicBezTo>
                    <a:cubicBezTo>
                      <a:pt x="1182" y="2005"/>
                      <a:pt x="1182" y="1993"/>
                      <a:pt x="1187" y="1990"/>
                    </a:cubicBezTo>
                    <a:cubicBezTo>
                      <a:pt x="1191" y="1986"/>
                      <a:pt x="1198" y="1989"/>
                      <a:pt x="1200" y="1987"/>
                    </a:cubicBezTo>
                    <a:cubicBezTo>
                      <a:pt x="1206" y="1978"/>
                      <a:pt x="1228" y="1944"/>
                      <a:pt x="1233" y="1920"/>
                    </a:cubicBezTo>
                    <a:cubicBezTo>
                      <a:pt x="1238" y="1896"/>
                      <a:pt x="1248" y="1874"/>
                      <a:pt x="1252" y="1860"/>
                    </a:cubicBezTo>
                    <a:cubicBezTo>
                      <a:pt x="1256" y="1846"/>
                      <a:pt x="1284" y="1829"/>
                      <a:pt x="1286" y="1825"/>
                    </a:cubicBezTo>
                    <a:cubicBezTo>
                      <a:pt x="1288" y="1821"/>
                      <a:pt x="1281" y="1811"/>
                      <a:pt x="1281" y="1811"/>
                    </a:cubicBezTo>
                    <a:cubicBezTo>
                      <a:pt x="1294" y="1802"/>
                      <a:pt x="1294" y="1802"/>
                      <a:pt x="1294" y="1802"/>
                    </a:cubicBezTo>
                    <a:cubicBezTo>
                      <a:pt x="1290" y="1778"/>
                      <a:pt x="1290" y="1778"/>
                      <a:pt x="1290" y="1778"/>
                    </a:cubicBezTo>
                    <a:cubicBezTo>
                      <a:pt x="1294" y="1764"/>
                      <a:pt x="1294" y="1764"/>
                      <a:pt x="1294" y="1764"/>
                    </a:cubicBezTo>
                    <a:cubicBezTo>
                      <a:pt x="1285" y="1759"/>
                      <a:pt x="1285" y="1759"/>
                      <a:pt x="1285" y="1759"/>
                    </a:cubicBezTo>
                    <a:cubicBezTo>
                      <a:pt x="1285" y="1759"/>
                      <a:pt x="1292" y="1750"/>
                      <a:pt x="1292" y="1742"/>
                    </a:cubicBezTo>
                    <a:cubicBezTo>
                      <a:pt x="1292" y="1734"/>
                      <a:pt x="1277" y="1728"/>
                      <a:pt x="1277" y="1728"/>
                    </a:cubicBezTo>
                    <a:cubicBezTo>
                      <a:pt x="1276" y="1705"/>
                      <a:pt x="1276" y="1705"/>
                      <a:pt x="1276" y="1705"/>
                    </a:cubicBezTo>
                    <a:cubicBezTo>
                      <a:pt x="1266" y="1694"/>
                      <a:pt x="1266" y="1694"/>
                      <a:pt x="1266" y="1694"/>
                    </a:cubicBezTo>
                    <a:cubicBezTo>
                      <a:pt x="1280" y="1695"/>
                      <a:pt x="1280" y="1695"/>
                      <a:pt x="1280" y="1695"/>
                    </a:cubicBezTo>
                    <a:cubicBezTo>
                      <a:pt x="1279" y="1678"/>
                      <a:pt x="1279" y="1678"/>
                      <a:pt x="1279" y="1678"/>
                    </a:cubicBezTo>
                    <a:cubicBezTo>
                      <a:pt x="1270" y="1673"/>
                      <a:pt x="1270" y="1673"/>
                      <a:pt x="1270" y="1673"/>
                    </a:cubicBezTo>
                    <a:cubicBezTo>
                      <a:pt x="1270" y="1673"/>
                      <a:pt x="1282" y="1670"/>
                      <a:pt x="1282" y="1665"/>
                    </a:cubicBezTo>
                    <a:cubicBezTo>
                      <a:pt x="1282" y="1660"/>
                      <a:pt x="1266" y="1650"/>
                      <a:pt x="1266" y="1650"/>
                    </a:cubicBezTo>
                    <a:cubicBezTo>
                      <a:pt x="1282" y="1639"/>
                      <a:pt x="1282" y="1639"/>
                      <a:pt x="1282" y="1639"/>
                    </a:cubicBezTo>
                    <a:cubicBezTo>
                      <a:pt x="1282" y="1639"/>
                      <a:pt x="1295" y="1653"/>
                      <a:pt x="1301" y="1652"/>
                    </a:cubicBezTo>
                    <a:cubicBezTo>
                      <a:pt x="1307" y="1651"/>
                      <a:pt x="1303" y="1639"/>
                      <a:pt x="1303" y="1639"/>
                    </a:cubicBezTo>
                    <a:cubicBezTo>
                      <a:pt x="1303" y="1639"/>
                      <a:pt x="1303" y="1627"/>
                      <a:pt x="1311" y="1617"/>
                    </a:cubicBezTo>
                    <a:cubicBezTo>
                      <a:pt x="1319" y="1607"/>
                      <a:pt x="1331" y="1610"/>
                      <a:pt x="1337" y="1605"/>
                    </a:cubicBezTo>
                    <a:cubicBezTo>
                      <a:pt x="1343" y="1600"/>
                      <a:pt x="1340" y="1596"/>
                      <a:pt x="1343" y="1589"/>
                    </a:cubicBezTo>
                    <a:cubicBezTo>
                      <a:pt x="1346" y="1582"/>
                      <a:pt x="1364" y="1579"/>
                      <a:pt x="1364" y="1579"/>
                    </a:cubicBezTo>
                    <a:cubicBezTo>
                      <a:pt x="1366" y="1571"/>
                      <a:pt x="1366" y="1571"/>
                      <a:pt x="1366" y="1571"/>
                    </a:cubicBezTo>
                    <a:cubicBezTo>
                      <a:pt x="1366" y="1571"/>
                      <a:pt x="1372" y="1574"/>
                      <a:pt x="1377" y="1573"/>
                    </a:cubicBezTo>
                    <a:cubicBezTo>
                      <a:pt x="1382" y="1572"/>
                      <a:pt x="1381" y="1560"/>
                      <a:pt x="1387" y="1559"/>
                    </a:cubicBezTo>
                    <a:cubicBezTo>
                      <a:pt x="1393" y="1558"/>
                      <a:pt x="1412" y="1561"/>
                      <a:pt x="1412" y="1561"/>
                    </a:cubicBezTo>
                    <a:cubicBezTo>
                      <a:pt x="1416" y="1571"/>
                      <a:pt x="1416" y="1571"/>
                      <a:pt x="1416" y="1571"/>
                    </a:cubicBezTo>
                    <a:cubicBezTo>
                      <a:pt x="1427" y="1569"/>
                      <a:pt x="1427" y="1569"/>
                      <a:pt x="1427" y="1569"/>
                    </a:cubicBezTo>
                    <a:cubicBezTo>
                      <a:pt x="1414" y="1554"/>
                      <a:pt x="1414" y="1554"/>
                      <a:pt x="1414" y="1554"/>
                    </a:cubicBezTo>
                    <a:cubicBezTo>
                      <a:pt x="1414" y="1554"/>
                      <a:pt x="1423" y="1550"/>
                      <a:pt x="1427" y="1545"/>
                    </a:cubicBezTo>
                    <a:cubicBezTo>
                      <a:pt x="1431" y="1540"/>
                      <a:pt x="1453" y="1539"/>
                      <a:pt x="1453" y="1539"/>
                    </a:cubicBezTo>
                    <a:cubicBezTo>
                      <a:pt x="1442" y="1529"/>
                      <a:pt x="1442" y="1529"/>
                      <a:pt x="1442" y="1529"/>
                    </a:cubicBezTo>
                    <a:cubicBezTo>
                      <a:pt x="1442" y="1529"/>
                      <a:pt x="1454" y="1519"/>
                      <a:pt x="1459" y="1519"/>
                    </a:cubicBezTo>
                    <a:cubicBezTo>
                      <a:pt x="1464" y="1519"/>
                      <a:pt x="1460" y="1535"/>
                      <a:pt x="1463" y="1535"/>
                    </a:cubicBezTo>
                    <a:cubicBezTo>
                      <a:pt x="1466" y="1535"/>
                      <a:pt x="1472" y="1518"/>
                      <a:pt x="1472" y="1518"/>
                    </a:cubicBezTo>
                    <a:cubicBezTo>
                      <a:pt x="1497" y="1523"/>
                      <a:pt x="1497" y="1523"/>
                      <a:pt x="1497" y="1523"/>
                    </a:cubicBezTo>
                    <a:cubicBezTo>
                      <a:pt x="1497" y="1523"/>
                      <a:pt x="1502" y="1503"/>
                      <a:pt x="1513" y="1502"/>
                    </a:cubicBezTo>
                    <a:cubicBezTo>
                      <a:pt x="1524" y="1501"/>
                      <a:pt x="1521" y="1523"/>
                      <a:pt x="1521" y="1523"/>
                    </a:cubicBezTo>
                    <a:cubicBezTo>
                      <a:pt x="1566" y="1518"/>
                      <a:pt x="1566" y="1518"/>
                      <a:pt x="1566" y="1518"/>
                    </a:cubicBezTo>
                    <a:cubicBezTo>
                      <a:pt x="1571" y="1506"/>
                      <a:pt x="1571" y="1506"/>
                      <a:pt x="1571" y="1506"/>
                    </a:cubicBezTo>
                    <a:cubicBezTo>
                      <a:pt x="1565" y="1499"/>
                      <a:pt x="1565" y="1499"/>
                      <a:pt x="1565" y="1499"/>
                    </a:cubicBezTo>
                    <a:cubicBezTo>
                      <a:pt x="1565" y="1499"/>
                      <a:pt x="1571" y="1491"/>
                      <a:pt x="1577" y="1482"/>
                    </a:cubicBezTo>
                    <a:cubicBezTo>
                      <a:pt x="1583" y="1473"/>
                      <a:pt x="1613" y="1468"/>
                      <a:pt x="1613" y="1468"/>
                    </a:cubicBezTo>
                    <a:cubicBezTo>
                      <a:pt x="1613" y="1468"/>
                      <a:pt x="1610" y="1455"/>
                      <a:pt x="1610" y="1452"/>
                    </a:cubicBezTo>
                    <a:cubicBezTo>
                      <a:pt x="1610" y="1449"/>
                      <a:pt x="1611" y="1408"/>
                      <a:pt x="1611" y="1408"/>
                    </a:cubicBezTo>
                    <a:cubicBezTo>
                      <a:pt x="1629" y="1388"/>
                      <a:pt x="1629" y="1388"/>
                      <a:pt x="1629" y="1388"/>
                    </a:cubicBezTo>
                    <a:cubicBezTo>
                      <a:pt x="1629" y="1372"/>
                      <a:pt x="1629" y="1372"/>
                      <a:pt x="1629" y="1372"/>
                    </a:cubicBezTo>
                    <a:cubicBezTo>
                      <a:pt x="1642" y="1369"/>
                      <a:pt x="1642" y="1369"/>
                      <a:pt x="1642" y="1369"/>
                    </a:cubicBezTo>
                    <a:cubicBezTo>
                      <a:pt x="1642" y="1347"/>
                      <a:pt x="1642" y="1347"/>
                      <a:pt x="1642" y="1347"/>
                    </a:cubicBezTo>
                    <a:cubicBezTo>
                      <a:pt x="1642" y="1347"/>
                      <a:pt x="1651" y="1342"/>
                      <a:pt x="1655" y="1342"/>
                    </a:cubicBezTo>
                    <a:cubicBezTo>
                      <a:pt x="1659" y="1342"/>
                      <a:pt x="1659" y="1317"/>
                      <a:pt x="1659" y="1317"/>
                    </a:cubicBezTo>
                    <a:cubicBezTo>
                      <a:pt x="1659" y="1317"/>
                      <a:pt x="1653" y="1288"/>
                      <a:pt x="1651" y="1273"/>
                    </a:cubicBezTo>
                    <a:cubicBezTo>
                      <a:pt x="1649" y="1258"/>
                      <a:pt x="1667" y="1246"/>
                      <a:pt x="1674" y="1240"/>
                    </a:cubicBezTo>
                    <a:cubicBezTo>
                      <a:pt x="1681" y="1234"/>
                      <a:pt x="1671" y="1213"/>
                      <a:pt x="1671" y="1213"/>
                    </a:cubicBezTo>
                    <a:cubicBezTo>
                      <a:pt x="1675" y="1175"/>
                      <a:pt x="1675" y="1175"/>
                      <a:pt x="1675" y="1175"/>
                    </a:cubicBezTo>
                    <a:cubicBezTo>
                      <a:pt x="1675" y="1175"/>
                      <a:pt x="1683" y="1145"/>
                      <a:pt x="1682" y="1134"/>
                    </a:cubicBezTo>
                    <a:cubicBezTo>
                      <a:pt x="1681" y="1123"/>
                      <a:pt x="1669" y="1065"/>
                      <a:pt x="1669" y="1065"/>
                    </a:cubicBezTo>
                    <a:cubicBezTo>
                      <a:pt x="1674" y="1041"/>
                      <a:pt x="1674" y="1041"/>
                      <a:pt x="1674" y="1041"/>
                    </a:cubicBezTo>
                    <a:cubicBezTo>
                      <a:pt x="1674" y="1041"/>
                      <a:pt x="1665" y="1010"/>
                      <a:pt x="1668" y="1002"/>
                    </a:cubicBezTo>
                    <a:cubicBezTo>
                      <a:pt x="1671" y="994"/>
                      <a:pt x="1682" y="984"/>
                      <a:pt x="1682" y="984"/>
                    </a:cubicBezTo>
                    <a:cubicBezTo>
                      <a:pt x="1674" y="972"/>
                      <a:pt x="1674" y="972"/>
                      <a:pt x="1674" y="972"/>
                    </a:cubicBezTo>
                    <a:cubicBezTo>
                      <a:pt x="1674" y="972"/>
                      <a:pt x="1681" y="962"/>
                      <a:pt x="1685" y="962"/>
                    </a:cubicBezTo>
                    <a:cubicBezTo>
                      <a:pt x="1689" y="962"/>
                      <a:pt x="1698" y="981"/>
                      <a:pt x="1698" y="981"/>
                    </a:cubicBezTo>
                    <a:cubicBezTo>
                      <a:pt x="1698" y="981"/>
                      <a:pt x="1720" y="961"/>
                      <a:pt x="1727" y="951"/>
                    </a:cubicBezTo>
                    <a:cubicBezTo>
                      <a:pt x="1734" y="941"/>
                      <a:pt x="1739" y="897"/>
                      <a:pt x="1739" y="897"/>
                    </a:cubicBezTo>
                    <a:cubicBezTo>
                      <a:pt x="1739" y="897"/>
                      <a:pt x="1745" y="893"/>
                      <a:pt x="1751" y="889"/>
                    </a:cubicBezTo>
                    <a:cubicBezTo>
                      <a:pt x="1757" y="885"/>
                      <a:pt x="1762" y="863"/>
                      <a:pt x="1762" y="863"/>
                    </a:cubicBezTo>
                    <a:cubicBezTo>
                      <a:pt x="1762" y="863"/>
                      <a:pt x="1775" y="856"/>
                      <a:pt x="1782" y="855"/>
                    </a:cubicBezTo>
                    <a:cubicBezTo>
                      <a:pt x="1789" y="854"/>
                      <a:pt x="1789" y="834"/>
                      <a:pt x="1789" y="834"/>
                    </a:cubicBezTo>
                    <a:cubicBezTo>
                      <a:pt x="1789" y="834"/>
                      <a:pt x="1803" y="829"/>
                      <a:pt x="1816" y="811"/>
                    </a:cubicBezTo>
                    <a:cubicBezTo>
                      <a:pt x="1829" y="793"/>
                      <a:pt x="1844" y="746"/>
                      <a:pt x="1844" y="746"/>
                    </a:cubicBezTo>
                    <a:cubicBezTo>
                      <a:pt x="1844" y="746"/>
                      <a:pt x="1856" y="733"/>
                      <a:pt x="1857" y="727"/>
                    </a:cubicBezTo>
                    <a:cubicBezTo>
                      <a:pt x="1858" y="721"/>
                      <a:pt x="1852" y="705"/>
                      <a:pt x="1852" y="705"/>
                    </a:cubicBezTo>
                    <a:cubicBezTo>
                      <a:pt x="1852" y="705"/>
                      <a:pt x="1855" y="684"/>
                      <a:pt x="1855" y="667"/>
                    </a:cubicBezTo>
                    <a:close/>
                  </a:path>
                </a:pathLst>
              </a:custGeom>
              <a:solidFill>
                <a:schemeClr val="accent1">
                  <a:lumMod val="40000"/>
                  <a:lumOff val="60000"/>
                </a:schemeClr>
              </a:solidFill>
              <a:ln w="3175" cap="flat" cmpd="sng">
                <a:solidFill>
                  <a:schemeClr val="accent1">
                    <a:lumMod val="40000"/>
                    <a:lumOff val="6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4" name="Freeform 325"/>
              <p:cNvSpPr>
                <a:spLocks noEditPoints="1"/>
              </p:cNvSpPr>
              <p:nvPr/>
            </p:nvSpPr>
            <p:spPr bwMode="gray">
              <a:xfrm>
                <a:off x="-14223" y="-7752"/>
                <a:ext cx="1821" cy="4776"/>
              </a:xfrm>
              <a:custGeom>
                <a:avLst/>
                <a:gdLst>
                  <a:gd name="T0" fmla="*/ 550 w 771"/>
                  <a:gd name="T1" fmla="*/ 1864 h 2022"/>
                  <a:gd name="T2" fmla="*/ 572 w 771"/>
                  <a:gd name="T3" fmla="*/ 1906 h 2022"/>
                  <a:gd name="T4" fmla="*/ 567 w 771"/>
                  <a:gd name="T5" fmla="*/ 1954 h 2022"/>
                  <a:gd name="T6" fmla="*/ 690 w 771"/>
                  <a:gd name="T7" fmla="*/ 1981 h 2022"/>
                  <a:gd name="T8" fmla="*/ 658 w 771"/>
                  <a:gd name="T9" fmla="*/ 1993 h 2022"/>
                  <a:gd name="T10" fmla="*/ 617 w 771"/>
                  <a:gd name="T11" fmla="*/ 1988 h 2022"/>
                  <a:gd name="T12" fmla="*/ 663 w 771"/>
                  <a:gd name="T13" fmla="*/ 2010 h 2022"/>
                  <a:gd name="T14" fmla="*/ 500 w 771"/>
                  <a:gd name="T15" fmla="*/ 1974 h 2022"/>
                  <a:gd name="T16" fmla="*/ 526 w 771"/>
                  <a:gd name="T17" fmla="*/ 1935 h 2022"/>
                  <a:gd name="T18" fmla="*/ 471 w 771"/>
                  <a:gd name="T19" fmla="*/ 1945 h 2022"/>
                  <a:gd name="T20" fmla="*/ 397 w 771"/>
                  <a:gd name="T21" fmla="*/ 1867 h 2022"/>
                  <a:gd name="T22" fmla="*/ 345 w 771"/>
                  <a:gd name="T23" fmla="*/ 1873 h 2022"/>
                  <a:gd name="T24" fmla="*/ 355 w 771"/>
                  <a:gd name="T25" fmla="*/ 1822 h 2022"/>
                  <a:gd name="T26" fmla="*/ 326 w 771"/>
                  <a:gd name="T27" fmla="*/ 1841 h 2022"/>
                  <a:gd name="T28" fmla="*/ 342 w 771"/>
                  <a:gd name="T29" fmla="*/ 1820 h 2022"/>
                  <a:gd name="T30" fmla="*/ 287 w 771"/>
                  <a:gd name="T31" fmla="*/ 1789 h 2022"/>
                  <a:gd name="T32" fmla="*/ 267 w 771"/>
                  <a:gd name="T33" fmla="*/ 1739 h 2022"/>
                  <a:gd name="T34" fmla="*/ 257 w 771"/>
                  <a:gd name="T35" fmla="*/ 1697 h 2022"/>
                  <a:gd name="T36" fmla="*/ 208 w 771"/>
                  <a:gd name="T37" fmla="*/ 1688 h 2022"/>
                  <a:gd name="T38" fmla="*/ 144 w 771"/>
                  <a:gd name="T39" fmla="*/ 1339 h 2022"/>
                  <a:gd name="T40" fmla="*/ 163 w 771"/>
                  <a:gd name="T41" fmla="*/ 1391 h 2022"/>
                  <a:gd name="T42" fmla="*/ 186 w 771"/>
                  <a:gd name="T43" fmla="*/ 1483 h 2022"/>
                  <a:gd name="T44" fmla="*/ 212 w 771"/>
                  <a:gd name="T45" fmla="*/ 1463 h 2022"/>
                  <a:gd name="T46" fmla="*/ 143 w 771"/>
                  <a:gd name="T47" fmla="*/ 1440 h 2022"/>
                  <a:gd name="T48" fmla="*/ 498 w 771"/>
                  <a:gd name="T49" fmla="*/ 1874 h 2022"/>
                  <a:gd name="T50" fmla="*/ 449 w 771"/>
                  <a:gd name="T51" fmla="*/ 1842 h 2022"/>
                  <a:gd name="T52" fmla="*/ 338 w 771"/>
                  <a:gd name="T53" fmla="*/ 1747 h 2022"/>
                  <a:gd name="T54" fmla="*/ 317 w 771"/>
                  <a:gd name="T55" fmla="*/ 1650 h 2022"/>
                  <a:gd name="T56" fmla="*/ 304 w 771"/>
                  <a:gd name="T57" fmla="*/ 1533 h 2022"/>
                  <a:gd name="T58" fmla="*/ 272 w 771"/>
                  <a:gd name="T59" fmla="*/ 1443 h 2022"/>
                  <a:gd name="T60" fmla="*/ 215 w 771"/>
                  <a:gd name="T61" fmla="*/ 1320 h 2022"/>
                  <a:gd name="T62" fmla="*/ 187 w 771"/>
                  <a:gd name="T63" fmla="*/ 1196 h 2022"/>
                  <a:gd name="T64" fmla="*/ 165 w 771"/>
                  <a:gd name="T65" fmla="*/ 1085 h 2022"/>
                  <a:gd name="T66" fmla="*/ 166 w 771"/>
                  <a:gd name="T67" fmla="*/ 954 h 2022"/>
                  <a:gd name="T68" fmla="*/ 142 w 771"/>
                  <a:gd name="T69" fmla="*/ 815 h 2022"/>
                  <a:gd name="T70" fmla="*/ 109 w 771"/>
                  <a:gd name="T71" fmla="*/ 685 h 2022"/>
                  <a:gd name="T72" fmla="*/ 162 w 771"/>
                  <a:gd name="T73" fmla="*/ 498 h 2022"/>
                  <a:gd name="T74" fmla="*/ 184 w 771"/>
                  <a:gd name="T75" fmla="*/ 293 h 2022"/>
                  <a:gd name="T76" fmla="*/ 97 w 771"/>
                  <a:gd name="T77" fmla="*/ 161 h 2022"/>
                  <a:gd name="T78" fmla="*/ 45 w 771"/>
                  <a:gd name="T79" fmla="*/ 22 h 2022"/>
                  <a:gd name="T80" fmla="*/ 24 w 771"/>
                  <a:gd name="T81" fmla="*/ 182 h 2022"/>
                  <a:gd name="T82" fmla="*/ 47 w 771"/>
                  <a:gd name="T83" fmla="*/ 417 h 2022"/>
                  <a:gd name="T84" fmla="*/ 34 w 771"/>
                  <a:gd name="T85" fmla="*/ 559 h 2022"/>
                  <a:gd name="T86" fmla="*/ 47 w 771"/>
                  <a:gd name="T87" fmla="*/ 720 h 2022"/>
                  <a:gd name="T88" fmla="*/ 82 w 771"/>
                  <a:gd name="T89" fmla="*/ 947 h 2022"/>
                  <a:gd name="T90" fmla="*/ 72 w 771"/>
                  <a:gd name="T91" fmla="*/ 1102 h 2022"/>
                  <a:gd name="T92" fmla="*/ 129 w 771"/>
                  <a:gd name="T93" fmla="*/ 1299 h 2022"/>
                  <a:gd name="T94" fmla="*/ 193 w 771"/>
                  <a:gd name="T95" fmla="*/ 1313 h 2022"/>
                  <a:gd name="T96" fmla="*/ 212 w 771"/>
                  <a:gd name="T97" fmla="*/ 1403 h 2022"/>
                  <a:gd name="T98" fmla="*/ 252 w 771"/>
                  <a:gd name="T99" fmla="*/ 1497 h 2022"/>
                  <a:gd name="T100" fmla="*/ 214 w 771"/>
                  <a:gd name="T101" fmla="*/ 1535 h 2022"/>
                  <a:gd name="T102" fmla="*/ 176 w 771"/>
                  <a:gd name="T103" fmla="*/ 1528 h 2022"/>
                  <a:gd name="T104" fmla="*/ 214 w 771"/>
                  <a:gd name="T105" fmla="*/ 1567 h 2022"/>
                  <a:gd name="T106" fmla="*/ 257 w 771"/>
                  <a:gd name="T107" fmla="*/ 1604 h 2022"/>
                  <a:gd name="T108" fmla="*/ 265 w 771"/>
                  <a:gd name="T109" fmla="*/ 1686 h 2022"/>
                  <a:gd name="T110" fmla="*/ 298 w 771"/>
                  <a:gd name="T111" fmla="*/ 1731 h 2022"/>
                  <a:gd name="T112" fmla="*/ 331 w 771"/>
                  <a:gd name="T113" fmla="*/ 1762 h 2022"/>
                  <a:gd name="T114" fmla="*/ 407 w 771"/>
                  <a:gd name="T115" fmla="*/ 1821 h 2022"/>
                  <a:gd name="T116" fmla="*/ 434 w 771"/>
                  <a:gd name="T117" fmla="*/ 1876 h 2022"/>
                  <a:gd name="T118" fmla="*/ 459 w 771"/>
                  <a:gd name="T119" fmla="*/ 1893 h 2022"/>
                  <a:gd name="T120" fmla="*/ 428 w 771"/>
                  <a:gd name="T121" fmla="*/ 1927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1" h="2022">
                    <a:moveTo>
                      <a:pt x="677" y="1942"/>
                    </a:moveTo>
                    <a:cubicBezTo>
                      <a:pt x="625" y="1916"/>
                      <a:pt x="625" y="1903"/>
                      <a:pt x="625" y="1903"/>
                    </a:cubicBezTo>
                    <a:cubicBezTo>
                      <a:pt x="602" y="1903"/>
                      <a:pt x="602" y="1903"/>
                      <a:pt x="602" y="1903"/>
                    </a:cubicBezTo>
                    <a:cubicBezTo>
                      <a:pt x="606" y="1892"/>
                      <a:pt x="606" y="1892"/>
                      <a:pt x="606" y="1892"/>
                    </a:cubicBezTo>
                    <a:cubicBezTo>
                      <a:pt x="580" y="1866"/>
                      <a:pt x="580" y="1866"/>
                      <a:pt x="580" y="1866"/>
                    </a:cubicBezTo>
                    <a:cubicBezTo>
                      <a:pt x="559" y="1872"/>
                      <a:pt x="559" y="1872"/>
                      <a:pt x="559" y="1872"/>
                    </a:cubicBezTo>
                    <a:cubicBezTo>
                      <a:pt x="550" y="1864"/>
                      <a:pt x="550" y="1864"/>
                      <a:pt x="550" y="1864"/>
                    </a:cubicBezTo>
                    <a:cubicBezTo>
                      <a:pt x="543" y="1876"/>
                      <a:pt x="543" y="1876"/>
                      <a:pt x="543" y="1876"/>
                    </a:cubicBezTo>
                    <a:cubicBezTo>
                      <a:pt x="530" y="1879"/>
                      <a:pt x="530" y="1879"/>
                      <a:pt x="530" y="1879"/>
                    </a:cubicBezTo>
                    <a:cubicBezTo>
                      <a:pt x="531" y="1890"/>
                      <a:pt x="531" y="1890"/>
                      <a:pt x="531" y="1890"/>
                    </a:cubicBezTo>
                    <a:cubicBezTo>
                      <a:pt x="520" y="1892"/>
                      <a:pt x="520" y="1892"/>
                      <a:pt x="520" y="1892"/>
                    </a:cubicBezTo>
                    <a:cubicBezTo>
                      <a:pt x="521" y="1910"/>
                      <a:pt x="521" y="1910"/>
                      <a:pt x="521" y="1910"/>
                    </a:cubicBezTo>
                    <a:cubicBezTo>
                      <a:pt x="534" y="1923"/>
                      <a:pt x="557" y="1900"/>
                      <a:pt x="557" y="1900"/>
                    </a:cubicBezTo>
                    <a:cubicBezTo>
                      <a:pt x="572" y="1906"/>
                      <a:pt x="572" y="1906"/>
                      <a:pt x="572" y="1906"/>
                    </a:cubicBezTo>
                    <a:cubicBezTo>
                      <a:pt x="572" y="1919"/>
                      <a:pt x="572" y="1919"/>
                      <a:pt x="572" y="1919"/>
                    </a:cubicBezTo>
                    <a:cubicBezTo>
                      <a:pt x="572" y="1919"/>
                      <a:pt x="541" y="1934"/>
                      <a:pt x="552" y="1938"/>
                    </a:cubicBezTo>
                    <a:cubicBezTo>
                      <a:pt x="562" y="1942"/>
                      <a:pt x="615" y="1960"/>
                      <a:pt x="615" y="1960"/>
                    </a:cubicBezTo>
                    <a:cubicBezTo>
                      <a:pt x="605" y="1974"/>
                      <a:pt x="605" y="1974"/>
                      <a:pt x="605" y="1974"/>
                    </a:cubicBezTo>
                    <a:cubicBezTo>
                      <a:pt x="605" y="1974"/>
                      <a:pt x="602" y="1961"/>
                      <a:pt x="592" y="1961"/>
                    </a:cubicBezTo>
                    <a:cubicBezTo>
                      <a:pt x="582" y="1961"/>
                      <a:pt x="579" y="1968"/>
                      <a:pt x="579" y="1968"/>
                    </a:cubicBezTo>
                    <a:cubicBezTo>
                      <a:pt x="567" y="1954"/>
                      <a:pt x="567" y="1954"/>
                      <a:pt x="567" y="1954"/>
                    </a:cubicBezTo>
                    <a:cubicBezTo>
                      <a:pt x="556" y="1958"/>
                      <a:pt x="556" y="1958"/>
                      <a:pt x="556" y="1958"/>
                    </a:cubicBezTo>
                    <a:cubicBezTo>
                      <a:pt x="565" y="1965"/>
                      <a:pt x="565" y="1965"/>
                      <a:pt x="565" y="1965"/>
                    </a:cubicBezTo>
                    <a:cubicBezTo>
                      <a:pt x="544" y="1962"/>
                      <a:pt x="544" y="1962"/>
                      <a:pt x="544" y="1962"/>
                    </a:cubicBezTo>
                    <a:cubicBezTo>
                      <a:pt x="544" y="1962"/>
                      <a:pt x="550" y="1978"/>
                      <a:pt x="566" y="1978"/>
                    </a:cubicBezTo>
                    <a:cubicBezTo>
                      <a:pt x="582" y="1978"/>
                      <a:pt x="595" y="1978"/>
                      <a:pt x="595" y="1978"/>
                    </a:cubicBezTo>
                    <a:cubicBezTo>
                      <a:pt x="595" y="1978"/>
                      <a:pt x="611" y="1984"/>
                      <a:pt x="621" y="1983"/>
                    </a:cubicBezTo>
                    <a:cubicBezTo>
                      <a:pt x="631" y="1981"/>
                      <a:pt x="676" y="1981"/>
                      <a:pt x="690" y="1981"/>
                    </a:cubicBezTo>
                    <a:cubicBezTo>
                      <a:pt x="705" y="1981"/>
                      <a:pt x="725" y="1994"/>
                      <a:pt x="725" y="1994"/>
                    </a:cubicBezTo>
                    <a:cubicBezTo>
                      <a:pt x="746" y="1983"/>
                      <a:pt x="746" y="1983"/>
                      <a:pt x="746" y="1983"/>
                    </a:cubicBezTo>
                    <a:cubicBezTo>
                      <a:pt x="758" y="1987"/>
                      <a:pt x="758" y="1987"/>
                      <a:pt x="758" y="1987"/>
                    </a:cubicBezTo>
                    <a:cubicBezTo>
                      <a:pt x="770" y="1986"/>
                      <a:pt x="770" y="1986"/>
                      <a:pt x="770" y="1986"/>
                    </a:cubicBezTo>
                    <a:cubicBezTo>
                      <a:pt x="771" y="1970"/>
                      <a:pt x="771" y="1970"/>
                      <a:pt x="771" y="1970"/>
                    </a:cubicBezTo>
                    <a:cubicBezTo>
                      <a:pt x="771" y="1970"/>
                      <a:pt x="729" y="1968"/>
                      <a:pt x="677" y="1942"/>
                    </a:cubicBezTo>
                    <a:close/>
                    <a:moveTo>
                      <a:pt x="658" y="1993"/>
                    </a:moveTo>
                    <a:cubicBezTo>
                      <a:pt x="676" y="2003"/>
                      <a:pt x="676" y="2003"/>
                      <a:pt x="676" y="2003"/>
                    </a:cubicBezTo>
                    <a:cubicBezTo>
                      <a:pt x="712" y="2006"/>
                      <a:pt x="712" y="2006"/>
                      <a:pt x="712" y="2006"/>
                    </a:cubicBezTo>
                    <a:cubicBezTo>
                      <a:pt x="693" y="1988"/>
                      <a:pt x="693" y="1988"/>
                      <a:pt x="693" y="1988"/>
                    </a:cubicBezTo>
                    <a:lnTo>
                      <a:pt x="658" y="1993"/>
                    </a:lnTo>
                    <a:close/>
                    <a:moveTo>
                      <a:pt x="638" y="1997"/>
                    </a:moveTo>
                    <a:cubicBezTo>
                      <a:pt x="644" y="1991"/>
                      <a:pt x="644" y="1991"/>
                      <a:pt x="644" y="1991"/>
                    </a:cubicBezTo>
                    <a:cubicBezTo>
                      <a:pt x="617" y="1988"/>
                      <a:pt x="617" y="1988"/>
                      <a:pt x="617" y="1988"/>
                    </a:cubicBezTo>
                    <a:cubicBezTo>
                      <a:pt x="593" y="1988"/>
                      <a:pt x="593" y="1988"/>
                      <a:pt x="593" y="1988"/>
                    </a:cubicBezTo>
                    <a:cubicBezTo>
                      <a:pt x="602" y="2012"/>
                      <a:pt x="602" y="2012"/>
                      <a:pt x="602" y="2012"/>
                    </a:cubicBezTo>
                    <a:cubicBezTo>
                      <a:pt x="625" y="2014"/>
                      <a:pt x="625" y="2014"/>
                      <a:pt x="625" y="2014"/>
                    </a:cubicBezTo>
                    <a:cubicBezTo>
                      <a:pt x="619" y="2004"/>
                      <a:pt x="619" y="2004"/>
                      <a:pt x="619" y="2004"/>
                    </a:cubicBezTo>
                    <a:cubicBezTo>
                      <a:pt x="625" y="2000"/>
                      <a:pt x="625" y="2000"/>
                      <a:pt x="625" y="2000"/>
                    </a:cubicBezTo>
                    <a:cubicBezTo>
                      <a:pt x="632" y="2010"/>
                      <a:pt x="632" y="2010"/>
                      <a:pt x="632" y="2010"/>
                    </a:cubicBezTo>
                    <a:cubicBezTo>
                      <a:pt x="663" y="2010"/>
                      <a:pt x="663" y="2010"/>
                      <a:pt x="663" y="2010"/>
                    </a:cubicBezTo>
                    <a:cubicBezTo>
                      <a:pt x="673" y="2022"/>
                      <a:pt x="673" y="2022"/>
                      <a:pt x="673" y="2022"/>
                    </a:cubicBezTo>
                    <a:cubicBezTo>
                      <a:pt x="686" y="2022"/>
                      <a:pt x="686" y="2022"/>
                      <a:pt x="686" y="2022"/>
                    </a:cubicBezTo>
                    <a:cubicBezTo>
                      <a:pt x="666" y="2001"/>
                      <a:pt x="666" y="2001"/>
                      <a:pt x="666" y="2001"/>
                    </a:cubicBezTo>
                    <a:lnTo>
                      <a:pt x="638" y="1997"/>
                    </a:lnTo>
                    <a:close/>
                    <a:moveTo>
                      <a:pt x="537" y="1967"/>
                    </a:moveTo>
                    <a:cubicBezTo>
                      <a:pt x="495" y="1962"/>
                      <a:pt x="495" y="1962"/>
                      <a:pt x="495" y="1962"/>
                    </a:cubicBezTo>
                    <a:cubicBezTo>
                      <a:pt x="500" y="1974"/>
                      <a:pt x="500" y="1974"/>
                      <a:pt x="500" y="1974"/>
                    </a:cubicBezTo>
                    <a:cubicBezTo>
                      <a:pt x="527" y="1973"/>
                      <a:pt x="527" y="1973"/>
                      <a:pt x="527" y="1973"/>
                    </a:cubicBezTo>
                    <a:cubicBezTo>
                      <a:pt x="537" y="1987"/>
                      <a:pt x="537" y="1987"/>
                      <a:pt x="537" y="1987"/>
                    </a:cubicBezTo>
                    <a:cubicBezTo>
                      <a:pt x="575" y="2003"/>
                      <a:pt x="575" y="2003"/>
                      <a:pt x="575" y="2003"/>
                    </a:cubicBezTo>
                    <a:cubicBezTo>
                      <a:pt x="552" y="1983"/>
                      <a:pt x="552" y="1983"/>
                      <a:pt x="552" y="1983"/>
                    </a:cubicBezTo>
                    <a:lnTo>
                      <a:pt x="537" y="1967"/>
                    </a:lnTo>
                    <a:close/>
                    <a:moveTo>
                      <a:pt x="534" y="1924"/>
                    </a:moveTo>
                    <a:cubicBezTo>
                      <a:pt x="526" y="1935"/>
                      <a:pt x="526" y="1935"/>
                      <a:pt x="526" y="1935"/>
                    </a:cubicBezTo>
                    <a:cubicBezTo>
                      <a:pt x="530" y="1955"/>
                      <a:pt x="530" y="1955"/>
                      <a:pt x="530" y="1955"/>
                    </a:cubicBezTo>
                    <a:cubicBezTo>
                      <a:pt x="546" y="1949"/>
                      <a:pt x="546" y="1949"/>
                      <a:pt x="546" y="1949"/>
                    </a:cubicBezTo>
                    <a:lnTo>
                      <a:pt x="534" y="1924"/>
                    </a:lnTo>
                    <a:close/>
                    <a:moveTo>
                      <a:pt x="515" y="1954"/>
                    </a:moveTo>
                    <a:cubicBezTo>
                      <a:pt x="513" y="1942"/>
                      <a:pt x="513" y="1942"/>
                      <a:pt x="513" y="1942"/>
                    </a:cubicBezTo>
                    <a:cubicBezTo>
                      <a:pt x="479" y="1934"/>
                      <a:pt x="479" y="1934"/>
                      <a:pt x="479" y="1934"/>
                    </a:cubicBezTo>
                    <a:cubicBezTo>
                      <a:pt x="471" y="1945"/>
                      <a:pt x="471" y="1945"/>
                      <a:pt x="471" y="1945"/>
                    </a:cubicBezTo>
                    <a:cubicBezTo>
                      <a:pt x="472" y="1958"/>
                      <a:pt x="472" y="1958"/>
                      <a:pt x="472" y="1958"/>
                    </a:cubicBezTo>
                    <a:cubicBezTo>
                      <a:pt x="495" y="1949"/>
                      <a:pt x="495" y="1949"/>
                      <a:pt x="495" y="1949"/>
                    </a:cubicBezTo>
                    <a:lnTo>
                      <a:pt x="515" y="1954"/>
                    </a:lnTo>
                    <a:close/>
                    <a:moveTo>
                      <a:pt x="407" y="1848"/>
                    </a:moveTo>
                    <a:cubicBezTo>
                      <a:pt x="407" y="1848"/>
                      <a:pt x="381" y="1835"/>
                      <a:pt x="378" y="1847"/>
                    </a:cubicBezTo>
                    <a:cubicBezTo>
                      <a:pt x="375" y="1859"/>
                      <a:pt x="371" y="1874"/>
                      <a:pt x="375" y="1874"/>
                    </a:cubicBezTo>
                    <a:cubicBezTo>
                      <a:pt x="380" y="1874"/>
                      <a:pt x="397" y="1867"/>
                      <a:pt x="397" y="1867"/>
                    </a:cubicBezTo>
                    <a:cubicBezTo>
                      <a:pt x="399" y="1883"/>
                      <a:pt x="399" y="1883"/>
                      <a:pt x="399" y="1883"/>
                    </a:cubicBezTo>
                    <a:cubicBezTo>
                      <a:pt x="420" y="1873"/>
                      <a:pt x="420" y="1873"/>
                      <a:pt x="420" y="1873"/>
                    </a:cubicBezTo>
                    <a:cubicBezTo>
                      <a:pt x="409" y="1863"/>
                      <a:pt x="409" y="1863"/>
                      <a:pt x="409" y="1863"/>
                    </a:cubicBezTo>
                    <a:cubicBezTo>
                      <a:pt x="413" y="1851"/>
                      <a:pt x="413" y="1851"/>
                      <a:pt x="413" y="1851"/>
                    </a:cubicBezTo>
                    <a:lnTo>
                      <a:pt x="407" y="1848"/>
                    </a:lnTo>
                    <a:close/>
                    <a:moveTo>
                      <a:pt x="368" y="1886"/>
                    </a:moveTo>
                    <a:cubicBezTo>
                      <a:pt x="345" y="1873"/>
                      <a:pt x="345" y="1873"/>
                      <a:pt x="345" y="1873"/>
                    </a:cubicBezTo>
                    <a:cubicBezTo>
                      <a:pt x="362" y="1892"/>
                      <a:pt x="362" y="1892"/>
                      <a:pt x="362" y="1892"/>
                    </a:cubicBezTo>
                    <a:cubicBezTo>
                      <a:pt x="393" y="1896"/>
                      <a:pt x="393" y="1896"/>
                      <a:pt x="393" y="1896"/>
                    </a:cubicBezTo>
                    <a:cubicBezTo>
                      <a:pt x="404" y="1903"/>
                      <a:pt x="404" y="1903"/>
                      <a:pt x="404" y="1903"/>
                    </a:cubicBezTo>
                    <a:cubicBezTo>
                      <a:pt x="393" y="1889"/>
                      <a:pt x="393" y="1889"/>
                      <a:pt x="393" y="1889"/>
                    </a:cubicBezTo>
                    <a:lnTo>
                      <a:pt x="368" y="1886"/>
                    </a:lnTo>
                    <a:close/>
                    <a:moveTo>
                      <a:pt x="368" y="1835"/>
                    </a:moveTo>
                    <a:cubicBezTo>
                      <a:pt x="355" y="1822"/>
                      <a:pt x="355" y="1822"/>
                      <a:pt x="355" y="1822"/>
                    </a:cubicBezTo>
                    <a:cubicBezTo>
                      <a:pt x="351" y="1844"/>
                      <a:pt x="351" y="1844"/>
                      <a:pt x="351" y="1844"/>
                    </a:cubicBezTo>
                    <a:cubicBezTo>
                      <a:pt x="336" y="1848"/>
                      <a:pt x="336" y="1848"/>
                      <a:pt x="336" y="1848"/>
                    </a:cubicBezTo>
                    <a:cubicBezTo>
                      <a:pt x="365" y="1860"/>
                      <a:pt x="365" y="1860"/>
                      <a:pt x="365" y="1860"/>
                    </a:cubicBezTo>
                    <a:lnTo>
                      <a:pt x="368" y="1835"/>
                    </a:lnTo>
                    <a:close/>
                    <a:moveTo>
                      <a:pt x="296" y="1827"/>
                    </a:moveTo>
                    <a:cubicBezTo>
                      <a:pt x="319" y="1848"/>
                      <a:pt x="319" y="1848"/>
                      <a:pt x="319" y="1848"/>
                    </a:cubicBezTo>
                    <a:cubicBezTo>
                      <a:pt x="326" y="1841"/>
                      <a:pt x="326" y="1841"/>
                      <a:pt x="326" y="1841"/>
                    </a:cubicBezTo>
                    <a:cubicBezTo>
                      <a:pt x="306" y="1818"/>
                      <a:pt x="306" y="1818"/>
                      <a:pt x="306" y="1818"/>
                    </a:cubicBezTo>
                    <a:lnTo>
                      <a:pt x="296" y="1827"/>
                    </a:lnTo>
                    <a:close/>
                    <a:moveTo>
                      <a:pt x="342" y="1820"/>
                    </a:moveTo>
                    <a:cubicBezTo>
                      <a:pt x="335" y="1814"/>
                      <a:pt x="335" y="1814"/>
                      <a:pt x="335" y="1814"/>
                    </a:cubicBezTo>
                    <a:cubicBezTo>
                      <a:pt x="329" y="1824"/>
                      <a:pt x="329" y="1824"/>
                      <a:pt x="329" y="1824"/>
                    </a:cubicBezTo>
                    <a:cubicBezTo>
                      <a:pt x="336" y="1833"/>
                      <a:pt x="336" y="1833"/>
                      <a:pt x="336" y="1833"/>
                    </a:cubicBezTo>
                    <a:lnTo>
                      <a:pt x="342" y="1820"/>
                    </a:lnTo>
                    <a:close/>
                    <a:moveTo>
                      <a:pt x="303" y="1805"/>
                    </a:moveTo>
                    <a:cubicBezTo>
                      <a:pt x="306" y="1788"/>
                      <a:pt x="306" y="1788"/>
                      <a:pt x="306" y="1788"/>
                    </a:cubicBezTo>
                    <a:cubicBezTo>
                      <a:pt x="303" y="1763"/>
                      <a:pt x="303" y="1763"/>
                      <a:pt x="303" y="1763"/>
                    </a:cubicBezTo>
                    <a:cubicBezTo>
                      <a:pt x="292" y="1759"/>
                      <a:pt x="292" y="1759"/>
                      <a:pt x="292" y="1759"/>
                    </a:cubicBezTo>
                    <a:cubicBezTo>
                      <a:pt x="292" y="1770"/>
                      <a:pt x="292" y="1770"/>
                      <a:pt x="292" y="1770"/>
                    </a:cubicBezTo>
                    <a:cubicBezTo>
                      <a:pt x="270" y="1766"/>
                      <a:pt x="270" y="1766"/>
                      <a:pt x="270" y="1766"/>
                    </a:cubicBezTo>
                    <a:cubicBezTo>
                      <a:pt x="287" y="1789"/>
                      <a:pt x="287" y="1789"/>
                      <a:pt x="287" y="1789"/>
                    </a:cubicBezTo>
                    <a:cubicBezTo>
                      <a:pt x="283" y="1818"/>
                      <a:pt x="283" y="1818"/>
                      <a:pt x="283" y="1818"/>
                    </a:cubicBezTo>
                    <a:lnTo>
                      <a:pt x="303" y="1805"/>
                    </a:lnTo>
                    <a:close/>
                    <a:moveTo>
                      <a:pt x="243" y="1752"/>
                    </a:moveTo>
                    <a:cubicBezTo>
                      <a:pt x="254" y="1753"/>
                      <a:pt x="254" y="1753"/>
                      <a:pt x="254" y="1753"/>
                    </a:cubicBezTo>
                    <a:cubicBezTo>
                      <a:pt x="261" y="1775"/>
                      <a:pt x="261" y="1775"/>
                      <a:pt x="261" y="1775"/>
                    </a:cubicBezTo>
                    <a:cubicBezTo>
                      <a:pt x="266" y="1755"/>
                      <a:pt x="266" y="1755"/>
                      <a:pt x="266" y="1755"/>
                    </a:cubicBezTo>
                    <a:cubicBezTo>
                      <a:pt x="267" y="1739"/>
                      <a:pt x="267" y="1739"/>
                      <a:pt x="267" y="1739"/>
                    </a:cubicBezTo>
                    <a:cubicBezTo>
                      <a:pt x="250" y="1734"/>
                      <a:pt x="250" y="1734"/>
                      <a:pt x="250" y="1734"/>
                    </a:cubicBezTo>
                    <a:lnTo>
                      <a:pt x="243" y="1752"/>
                    </a:lnTo>
                    <a:close/>
                    <a:moveTo>
                      <a:pt x="248" y="1727"/>
                    </a:moveTo>
                    <a:cubicBezTo>
                      <a:pt x="253" y="1726"/>
                      <a:pt x="256" y="1717"/>
                      <a:pt x="256" y="1717"/>
                    </a:cubicBezTo>
                    <a:cubicBezTo>
                      <a:pt x="276" y="1734"/>
                      <a:pt x="276" y="1734"/>
                      <a:pt x="276" y="1734"/>
                    </a:cubicBezTo>
                    <a:cubicBezTo>
                      <a:pt x="277" y="1718"/>
                      <a:pt x="277" y="1718"/>
                      <a:pt x="277" y="1718"/>
                    </a:cubicBezTo>
                    <a:cubicBezTo>
                      <a:pt x="257" y="1697"/>
                      <a:pt x="257" y="1697"/>
                      <a:pt x="257" y="1697"/>
                    </a:cubicBezTo>
                    <a:cubicBezTo>
                      <a:pt x="257" y="1697"/>
                      <a:pt x="241" y="1674"/>
                      <a:pt x="241" y="1662"/>
                    </a:cubicBezTo>
                    <a:cubicBezTo>
                      <a:pt x="241" y="1651"/>
                      <a:pt x="230" y="1639"/>
                      <a:pt x="219" y="1633"/>
                    </a:cubicBezTo>
                    <a:cubicBezTo>
                      <a:pt x="209" y="1628"/>
                      <a:pt x="209" y="1639"/>
                      <a:pt x="209" y="1639"/>
                    </a:cubicBezTo>
                    <a:cubicBezTo>
                      <a:pt x="195" y="1635"/>
                      <a:pt x="195" y="1635"/>
                      <a:pt x="195" y="1635"/>
                    </a:cubicBezTo>
                    <a:cubicBezTo>
                      <a:pt x="195" y="1635"/>
                      <a:pt x="180" y="1662"/>
                      <a:pt x="191" y="1662"/>
                    </a:cubicBezTo>
                    <a:cubicBezTo>
                      <a:pt x="201" y="1662"/>
                      <a:pt x="221" y="1662"/>
                      <a:pt x="221" y="1662"/>
                    </a:cubicBezTo>
                    <a:cubicBezTo>
                      <a:pt x="208" y="1688"/>
                      <a:pt x="208" y="1688"/>
                      <a:pt x="208" y="1688"/>
                    </a:cubicBezTo>
                    <a:cubicBezTo>
                      <a:pt x="217" y="1688"/>
                      <a:pt x="217" y="1688"/>
                      <a:pt x="217" y="1688"/>
                    </a:cubicBezTo>
                    <a:cubicBezTo>
                      <a:pt x="231" y="1675"/>
                      <a:pt x="231" y="1675"/>
                      <a:pt x="231" y="1675"/>
                    </a:cubicBezTo>
                    <a:cubicBezTo>
                      <a:pt x="230" y="1691"/>
                      <a:pt x="230" y="1691"/>
                      <a:pt x="230" y="1691"/>
                    </a:cubicBezTo>
                    <a:cubicBezTo>
                      <a:pt x="230" y="1691"/>
                      <a:pt x="244" y="1729"/>
                      <a:pt x="248" y="1727"/>
                    </a:cubicBezTo>
                    <a:close/>
                    <a:moveTo>
                      <a:pt x="163" y="1391"/>
                    </a:moveTo>
                    <a:cubicBezTo>
                      <a:pt x="165" y="1359"/>
                      <a:pt x="165" y="1359"/>
                      <a:pt x="165" y="1359"/>
                    </a:cubicBezTo>
                    <a:cubicBezTo>
                      <a:pt x="144" y="1339"/>
                      <a:pt x="144" y="1339"/>
                      <a:pt x="144" y="1339"/>
                    </a:cubicBezTo>
                    <a:cubicBezTo>
                      <a:pt x="154" y="1329"/>
                      <a:pt x="154" y="1329"/>
                      <a:pt x="154" y="1329"/>
                    </a:cubicBezTo>
                    <a:cubicBezTo>
                      <a:pt x="140" y="1313"/>
                      <a:pt x="140" y="1313"/>
                      <a:pt x="140" y="1313"/>
                    </a:cubicBezTo>
                    <a:cubicBezTo>
                      <a:pt x="117" y="1304"/>
                      <a:pt x="117" y="1304"/>
                      <a:pt x="117" y="1304"/>
                    </a:cubicBezTo>
                    <a:cubicBezTo>
                      <a:pt x="117" y="1304"/>
                      <a:pt x="114" y="1340"/>
                      <a:pt x="123" y="1343"/>
                    </a:cubicBezTo>
                    <a:cubicBezTo>
                      <a:pt x="131" y="1346"/>
                      <a:pt x="137" y="1366"/>
                      <a:pt x="137" y="1366"/>
                    </a:cubicBezTo>
                    <a:cubicBezTo>
                      <a:pt x="133" y="1379"/>
                      <a:pt x="133" y="1379"/>
                      <a:pt x="133" y="1379"/>
                    </a:cubicBezTo>
                    <a:lnTo>
                      <a:pt x="163" y="1391"/>
                    </a:lnTo>
                    <a:close/>
                    <a:moveTo>
                      <a:pt x="163" y="1453"/>
                    </a:moveTo>
                    <a:cubicBezTo>
                      <a:pt x="170" y="1461"/>
                      <a:pt x="170" y="1461"/>
                      <a:pt x="170" y="1461"/>
                    </a:cubicBezTo>
                    <a:cubicBezTo>
                      <a:pt x="188" y="1461"/>
                      <a:pt x="188" y="1461"/>
                      <a:pt x="188" y="1461"/>
                    </a:cubicBezTo>
                    <a:cubicBezTo>
                      <a:pt x="195" y="1448"/>
                      <a:pt x="195" y="1448"/>
                      <a:pt x="195" y="1448"/>
                    </a:cubicBezTo>
                    <a:cubicBezTo>
                      <a:pt x="176" y="1453"/>
                      <a:pt x="176" y="1453"/>
                      <a:pt x="176" y="1453"/>
                    </a:cubicBezTo>
                    <a:lnTo>
                      <a:pt x="163" y="1453"/>
                    </a:lnTo>
                    <a:close/>
                    <a:moveTo>
                      <a:pt x="186" y="1483"/>
                    </a:moveTo>
                    <a:cubicBezTo>
                      <a:pt x="188" y="1495"/>
                      <a:pt x="188" y="1495"/>
                      <a:pt x="188" y="1495"/>
                    </a:cubicBezTo>
                    <a:cubicBezTo>
                      <a:pt x="204" y="1505"/>
                      <a:pt x="204" y="1505"/>
                      <a:pt x="204" y="1505"/>
                    </a:cubicBezTo>
                    <a:cubicBezTo>
                      <a:pt x="204" y="1489"/>
                      <a:pt x="204" y="1489"/>
                      <a:pt x="204" y="1489"/>
                    </a:cubicBezTo>
                    <a:cubicBezTo>
                      <a:pt x="195" y="1473"/>
                      <a:pt x="195" y="1473"/>
                      <a:pt x="195" y="1473"/>
                    </a:cubicBezTo>
                    <a:cubicBezTo>
                      <a:pt x="173" y="1474"/>
                      <a:pt x="173" y="1474"/>
                      <a:pt x="173" y="1474"/>
                    </a:cubicBezTo>
                    <a:lnTo>
                      <a:pt x="186" y="1483"/>
                    </a:lnTo>
                    <a:close/>
                    <a:moveTo>
                      <a:pt x="212" y="1463"/>
                    </a:moveTo>
                    <a:cubicBezTo>
                      <a:pt x="212" y="1463"/>
                      <a:pt x="244" y="1444"/>
                      <a:pt x="222" y="1440"/>
                    </a:cubicBezTo>
                    <a:cubicBezTo>
                      <a:pt x="201" y="1435"/>
                      <a:pt x="199" y="1463"/>
                      <a:pt x="212" y="1463"/>
                    </a:cubicBezTo>
                    <a:close/>
                    <a:moveTo>
                      <a:pt x="166" y="1409"/>
                    </a:moveTo>
                    <a:cubicBezTo>
                      <a:pt x="152" y="1420"/>
                      <a:pt x="159" y="1430"/>
                      <a:pt x="169" y="1427"/>
                    </a:cubicBezTo>
                    <a:cubicBezTo>
                      <a:pt x="181" y="1423"/>
                      <a:pt x="180" y="1399"/>
                      <a:pt x="166" y="1409"/>
                    </a:cubicBezTo>
                    <a:close/>
                    <a:moveTo>
                      <a:pt x="156" y="1437"/>
                    </a:moveTo>
                    <a:cubicBezTo>
                      <a:pt x="143" y="1440"/>
                      <a:pt x="143" y="1440"/>
                      <a:pt x="143" y="1440"/>
                    </a:cubicBezTo>
                    <a:cubicBezTo>
                      <a:pt x="150" y="1453"/>
                      <a:pt x="150" y="1453"/>
                      <a:pt x="150" y="1453"/>
                    </a:cubicBezTo>
                    <a:lnTo>
                      <a:pt x="156" y="1437"/>
                    </a:lnTo>
                    <a:close/>
                    <a:moveTo>
                      <a:pt x="476" y="1919"/>
                    </a:moveTo>
                    <a:cubicBezTo>
                      <a:pt x="485" y="1915"/>
                      <a:pt x="484" y="1925"/>
                      <a:pt x="484" y="1925"/>
                    </a:cubicBezTo>
                    <a:cubicBezTo>
                      <a:pt x="484" y="1925"/>
                      <a:pt x="499" y="1928"/>
                      <a:pt x="514" y="1925"/>
                    </a:cubicBezTo>
                    <a:cubicBezTo>
                      <a:pt x="528" y="1921"/>
                      <a:pt x="498" y="1899"/>
                      <a:pt x="498" y="1899"/>
                    </a:cubicBezTo>
                    <a:cubicBezTo>
                      <a:pt x="498" y="1874"/>
                      <a:pt x="498" y="1874"/>
                      <a:pt x="498" y="1874"/>
                    </a:cubicBezTo>
                    <a:cubicBezTo>
                      <a:pt x="523" y="1872"/>
                      <a:pt x="523" y="1872"/>
                      <a:pt x="523" y="1872"/>
                    </a:cubicBezTo>
                    <a:cubicBezTo>
                      <a:pt x="521" y="1860"/>
                      <a:pt x="521" y="1860"/>
                      <a:pt x="521" y="1860"/>
                    </a:cubicBezTo>
                    <a:cubicBezTo>
                      <a:pt x="537" y="1862"/>
                      <a:pt x="537" y="1862"/>
                      <a:pt x="537" y="1862"/>
                    </a:cubicBezTo>
                    <a:cubicBezTo>
                      <a:pt x="542" y="1850"/>
                      <a:pt x="542" y="1850"/>
                      <a:pt x="542" y="1850"/>
                    </a:cubicBezTo>
                    <a:cubicBezTo>
                      <a:pt x="527" y="1838"/>
                      <a:pt x="527" y="1838"/>
                      <a:pt x="527" y="1838"/>
                    </a:cubicBezTo>
                    <a:cubicBezTo>
                      <a:pt x="527" y="1838"/>
                      <a:pt x="507" y="1839"/>
                      <a:pt x="491" y="1837"/>
                    </a:cubicBezTo>
                    <a:cubicBezTo>
                      <a:pt x="475" y="1835"/>
                      <a:pt x="449" y="1842"/>
                      <a:pt x="449" y="1842"/>
                    </a:cubicBezTo>
                    <a:cubicBezTo>
                      <a:pt x="437" y="1830"/>
                      <a:pt x="437" y="1830"/>
                      <a:pt x="437" y="1830"/>
                    </a:cubicBezTo>
                    <a:cubicBezTo>
                      <a:pt x="413" y="1819"/>
                      <a:pt x="413" y="1819"/>
                      <a:pt x="413" y="1819"/>
                    </a:cubicBezTo>
                    <a:cubicBezTo>
                      <a:pt x="406" y="1808"/>
                      <a:pt x="406" y="1808"/>
                      <a:pt x="406" y="1808"/>
                    </a:cubicBezTo>
                    <a:cubicBezTo>
                      <a:pt x="392" y="1792"/>
                      <a:pt x="392" y="1792"/>
                      <a:pt x="392" y="1792"/>
                    </a:cubicBezTo>
                    <a:cubicBezTo>
                      <a:pt x="392" y="1792"/>
                      <a:pt x="398" y="1780"/>
                      <a:pt x="383" y="1767"/>
                    </a:cubicBezTo>
                    <a:cubicBezTo>
                      <a:pt x="368" y="1754"/>
                      <a:pt x="362" y="1772"/>
                      <a:pt x="352" y="1772"/>
                    </a:cubicBezTo>
                    <a:cubicBezTo>
                      <a:pt x="342" y="1772"/>
                      <a:pt x="338" y="1747"/>
                      <a:pt x="338" y="1747"/>
                    </a:cubicBezTo>
                    <a:cubicBezTo>
                      <a:pt x="318" y="1743"/>
                      <a:pt x="318" y="1743"/>
                      <a:pt x="318" y="1743"/>
                    </a:cubicBezTo>
                    <a:cubicBezTo>
                      <a:pt x="318" y="1743"/>
                      <a:pt x="320" y="1723"/>
                      <a:pt x="315" y="1718"/>
                    </a:cubicBezTo>
                    <a:cubicBezTo>
                      <a:pt x="310" y="1713"/>
                      <a:pt x="308" y="1697"/>
                      <a:pt x="308" y="1697"/>
                    </a:cubicBezTo>
                    <a:cubicBezTo>
                      <a:pt x="315" y="1693"/>
                      <a:pt x="315" y="1693"/>
                      <a:pt x="315" y="1693"/>
                    </a:cubicBezTo>
                    <a:cubicBezTo>
                      <a:pt x="316" y="1680"/>
                      <a:pt x="316" y="1680"/>
                      <a:pt x="316" y="1680"/>
                    </a:cubicBezTo>
                    <a:cubicBezTo>
                      <a:pt x="316" y="1680"/>
                      <a:pt x="331" y="1675"/>
                      <a:pt x="334" y="1670"/>
                    </a:cubicBezTo>
                    <a:cubicBezTo>
                      <a:pt x="337" y="1665"/>
                      <a:pt x="317" y="1650"/>
                      <a:pt x="317" y="1650"/>
                    </a:cubicBezTo>
                    <a:cubicBezTo>
                      <a:pt x="317" y="1650"/>
                      <a:pt x="333" y="1641"/>
                      <a:pt x="332" y="1638"/>
                    </a:cubicBezTo>
                    <a:cubicBezTo>
                      <a:pt x="331" y="1635"/>
                      <a:pt x="312" y="1624"/>
                      <a:pt x="312" y="1624"/>
                    </a:cubicBezTo>
                    <a:cubicBezTo>
                      <a:pt x="315" y="1594"/>
                      <a:pt x="315" y="1594"/>
                      <a:pt x="315" y="1594"/>
                    </a:cubicBezTo>
                    <a:cubicBezTo>
                      <a:pt x="326" y="1590"/>
                      <a:pt x="326" y="1590"/>
                      <a:pt x="326" y="1590"/>
                    </a:cubicBezTo>
                    <a:cubicBezTo>
                      <a:pt x="316" y="1573"/>
                      <a:pt x="316" y="1573"/>
                      <a:pt x="316" y="1573"/>
                    </a:cubicBezTo>
                    <a:cubicBezTo>
                      <a:pt x="319" y="1551"/>
                      <a:pt x="319" y="1551"/>
                      <a:pt x="319" y="1551"/>
                    </a:cubicBezTo>
                    <a:cubicBezTo>
                      <a:pt x="304" y="1533"/>
                      <a:pt x="304" y="1533"/>
                      <a:pt x="304" y="1533"/>
                    </a:cubicBezTo>
                    <a:cubicBezTo>
                      <a:pt x="307" y="1518"/>
                      <a:pt x="307" y="1518"/>
                      <a:pt x="307" y="1518"/>
                    </a:cubicBezTo>
                    <a:cubicBezTo>
                      <a:pt x="291" y="1506"/>
                      <a:pt x="291" y="1506"/>
                      <a:pt x="291" y="1506"/>
                    </a:cubicBezTo>
                    <a:cubicBezTo>
                      <a:pt x="291" y="1506"/>
                      <a:pt x="304" y="1495"/>
                      <a:pt x="307" y="1487"/>
                    </a:cubicBezTo>
                    <a:cubicBezTo>
                      <a:pt x="310" y="1479"/>
                      <a:pt x="287" y="1470"/>
                      <a:pt x="287" y="1470"/>
                    </a:cubicBezTo>
                    <a:cubicBezTo>
                      <a:pt x="287" y="1470"/>
                      <a:pt x="264" y="1463"/>
                      <a:pt x="263" y="1460"/>
                    </a:cubicBezTo>
                    <a:cubicBezTo>
                      <a:pt x="262" y="1457"/>
                      <a:pt x="294" y="1460"/>
                      <a:pt x="296" y="1449"/>
                    </a:cubicBezTo>
                    <a:cubicBezTo>
                      <a:pt x="298" y="1438"/>
                      <a:pt x="279" y="1443"/>
                      <a:pt x="272" y="1443"/>
                    </a:cubicBezTo>
                    <a:cubicBezTo>
                      <a:pt x="265" y="1443"/>
                      <a:pt x="260" y="1433"/>
                      <a:pt x="260" y="1433"/>
                    </a:cubicBezTo>
                    <a:cubicBezTo>
                      <a:pt x="260" y="1433"/>
                      <a:pt x="259" y="1416"/>
                      <a:pt x="258" y="1405"/>
                    </a:cubicBezTo>
                    <a:cubicBezTo>
                      <a:pt x="257" y="1394"/>
                      <a:pt x="241" y="1393"/>
                      <a:pt x="241" y="1393"/>
                    </a:cubicBezTo>
                    <a:cubicBezTo>
                      <a:pt x="245" y="1375"/>
                      <a:pt x="245" y="1375"/>
                      <a:pt x="245" y="1375"/>
                    </a:cubicBezTo>
                    <a:cubicBezTo>
                      <a:pt x="235" y="1370"/>
                      <a:pt x="235" y="1370"/>
                      <a:pt x="235" y="1370"/>
                    </a:cubicBezTo>
                    <a:cubicBezTo>
                      <a:pt x="235" y="1370"/>
                      <a:pt x="226" y="1366"/>
                      <a:pt x="223" y="1358"/>
                    </a:cubicBezTo>
                    <a:cubicBezTo>
                      <a:pt x="220" y="1350"/>
                      <a:pt x="215" y="1320"/>
                      <a:pt x="215" y="1320"/>
                    </a:cubicBezTo>
                    <a:cubicBezTo>
                      <a:pt x="215" y="1320"/>
                      <a:pt x="226" y="1311"/>
                      <a:pt x="231" y="1312"/>
                    </a:cubicBezTo>
                    <a:cubicBezTo>
                      <a:pt x="236" y="1313"/>
                      <a:pt x="207" y="1292"/>
                      <a:pt x="204" y="1286"/>
                    </a:cubicBezTo>
                    <a:cubicBezTo>
                      <a:pt x="201" y="1280"/>
                      <a:pt x="201" y="1261"/>
                      <a:pt x="201" y="1261"/>
                    </a:cubicBezTo>
                    <a:cubicBezTo>
                      <a:pt x="201" y="1261"/>
                      <a:pt x="194" y="1250"/>
                      <a:pt x="193" y="1244"/>
                    </a:cubicBezTo>
                    <a:cubicBezTo>
                      <a:pt x="192" y="1238"/>
                      <a:pt x="197" y="1220"/>
                      <a:pt x="197" y="1220"/>
                    </a:cubicBezTo>
                    <a:cubicBezTo>
                      <a:pt x="183" y="1212"/>
                      <a:pt x="183" y="1212"/>
                      <a:pt x="183" y="1212"/>
                    </a:cubicBezTo>
                    <a:cubicBezTo>
                      <a:pt x="183" y="1212"/>
                      <a:pt x="188" y="1204"/>
                      <a:pt x="187" y="1196"/>
                    </a:cubicBezTo>
                    <a:cubicBezTo>
                      <a:pt x="186" y="1188"/>
                      <a:pt x="176" y="1183"/>
                      <a:pt x="176" y="1183"/>
                    </a:cubicBezTo>
                    <a:cubicBezTo>
                      <a:pt x="189" y="1174"/>
                      <a:pt x="189" y="1174"/>
                      <a:pt x="189" y="1174"/>
                    </a:cubicBezTo>
                    <a:cubicBezTo>
                      <a:pt x="181" y="1146"/>
                      <a:pt x="181" y="1146"/>
                      <a:pt x="181" y="1146"/>
                    </a:cubicBezTo>
                    <a:cubicBezTo>
                      <a:pt x="181" y="1146"/>
                      <a:pt x="195" y="1141"/>
                      <a:pt x="200" y="1132"/>
                    </a:cubicBezTo>
                    <a:cubicBezTo>
                      <a:pt x="205" y="1123"/>
                      <a:pt x="186" y="1114"/>
                      <a:pt x="186" y="1114"/>
                    </a:cubicBezTo>
                    <a:cubicBezTo>
                      <a:pt x="185" y="1102"/>
                      <a:pt x="185" y="1102"/>
                      <a:pt x="185" y="1102"/>
                    </a:cubicBezTo>
                    <a:cubicBezTo>
                      <a:pt x="165" y="1085"/>
                      <a:pt x="165" y="1085"/>
                      <a:pt x="165" y="1085"/>
                    </a:cubicBezTo>
                    <a:cubicBezTo>
                      <a:pt x="165" y="1085"/>
                      <a:pt x="165" y="1064"/>
                      <a:pt x="165" y="1057"/>
                    </a:cubicBezTo>
                    <a:cubicBezTo>
                      <a:pt x="165" y="1050"/>
                      <a:pt x="153" y="1017"/>
                      <a:pt x="153" y="1017"/>
                    </a:cubicBezTo>
                    <a:cubicBezTo>
                      <a:pt x="170" y="1016"/>
                      <a:pt x="170" y="1016"/>
                      <a:pt x="170" y="1016"/>
                    </a:cubicBezTo>
                    <a:cubicBezTo>
                      <a:pt x="172" y="1004"/>
                      <a:pt x="172" y="1004"/>
                      <a:pt x="172" y="1004"/>
                    </a:cubicBezTo>
                    <a:cubicBezTo>
                      <a:pt x="172" y="1004"/>
                      <a:pt x="176" y="993"/>
                      <a:pt x="175" y="983"/>
                    </a:cubicBezTo>
                    <a:cubicBezTo>
                      <a:pt x="174" y="973"/>
                      <a:pt x="157" y="955"/>
                      <a:pt x="157" y="955"/>
                    </a:cubicBezTo>
                    <a:cubicBezTo>
                      <a:pt x="166" y="954"/>
                      <a:pt x="166" y="954"/>
                      <a:pt x="166" y="954"/>
                    </a:cubicBezTo>
                    <a:cubicBezTo>
                      <a:pt x="166" y="954"/>
                      <a:pt x="167" y="915"/>
                      <a:pt x="167" y="911"/>
                    </a:cubicBezTo>
                    <a:cubicBezTo>
                      <a:pt x="167" y="907"/>
                      <a:pt x="176" y="900"/>
                      <a:pt x="179" y="894"/>
                    </a:cubicBezTo>
                    <a:cubicBezTo>
                      <a:pt x="182" y="888"/>
                      <a:pt x="167" y="869"/>
                      <a:pt x="167" y="869"/>
                    </a:cubicBezTo>
                    <a:cubicBezTo>
                      <a:pt x="165" y="844"/>
                      <a:pt x="165" y="844"/>
                      <a:pt x="165" y="844"/>
                    </a:cubicBezTo>
                    <a:cubicBezTo>
                      <a:pt x="165" y="844"/>
                      <a:pt x="161" y="846"/>
                      <a:pt x="149" y="843"/>
                    </a:cubicBezTo>
                    <a:cubicBezTo>
                      <a:pt x="137" y="840"/>
                      <a:pt x="145" y="821"/>
                      <a:pt x="145" y="821"/>
                    </a:cubicBezTo>
                    <a:cubicBezTo>
                      <a:pt x="142" y="815"/>
                      <a:pt x="142" y="815"/>
                      <a:pt x="142" y="815"/>
                    </a:cubicBezTo>
                    <a:cubicBezTo>
                      <a:pt x="134" y="794"/>
                      <a:pt x="134" y="794"/>
                      <a:pt x="134" y="794"/>
                    </a:cubicBezTo>
                    <a:cubicBezTo>
                      <a:pt x="121" y="784"/>
                      <a:pt x="121" y="784"/>
                      <a:pt x="121" y="784"/>
                    </a:cubicBezTo>
                    <a:cubicBezTo>
                      <a:pt x="121" y="784"/>
                      <a:pt x="123" y="775"/>
                      <a:pt x="125" y="771"/>
                    </a:cubicBezTo>
                    <a:cubicBezTo>
                      <a:pt x="127" y="767"/>
                      <a:pt x="104" y="752"/>
                      <a:pt x="104" y="752"/>
                    </a:cubicBezTo>
                    <a:cubicBezTo>
                      <a:pt x="104" y="752"/>
                      <a:pt x="102" y="735"/>
                      <a:pt x="102" y="730"/>
                    </a:cubicBezTo>
                    <a:cubicBezTo>
                      <a:pt x="102" y="725"/>
                      <a:pt x="112" y="724"/>
                      <a:pt x="112" y="724"/>
                    </a:cubicBezTo>
                    <a:cubicBezTo>
                      <a:pt x="109" y="685"/>
                      <a:pt x="109" y="685"/>
                      <a:pt x="109" y="685"/>
                    </a:cubicBezTo>
                    <a:cubicBezTo>
                      <a:pt x="109" y="685"/>
                      <a:pt x="118" y="690"/>
                      <a:pt x="123" y="685"/>
                    </a:cubicBezTo>
                    <a:cubicBezTo>
                      <a:pt x="128" y="680"/>
                      <a:pt x="105" y="635"/>
                      <a:pt x="104" y="631"/>
                    </a:cubicBezTo>
                    <a:cubicBezTo>
                      <a:pt x="103" y="627"/>
                      <a:pt x="112" y="619"/>
                      <a:pt x="114" y="615"/>
                    </a:cubicBezTo>
                    <a:cubicBezTo>
                      <a:pt x="116" y="611"/>
                      <a:pt x="111" y="586"/>
                      <a:pt x="111" y="576"/>
                    </a:cubicBezTo>
                    <a:cubicBezTo>
                      <a:pt x="111" y="566"/>
                      <a:pt x="129" y="558"/>
                      <a:pt x="130" y="553"/>
                    </a:cubicBezTo>
                    <a:cubicBezTo>
                      <a:pt x="131" y="548"/>
                      <a:pt x="137" y="510"/>
                      <a:pt x="137" y="510"/>
                    </a:cubicBezTo>
                    <a:cubicBezTo>
                      <a:pt x="137" y="510"/>
                      <a:pt x="159" y="509"/>
                      <a:pt x="162" y="498"/>
                    </a:cubicBezTo>
                    <a:cubicBezTo>
                      <a:pt x="165" y="487"/>
                      <a:pt x="134" y="476"/>
                      <a:pt x="134" y="476"/>
                    </a:cubicBezTo>
                    <a:cubicBezTo>
                      <a:pt x="134" y="476"/>
                      <a:pt x="151" y="464"/>
                      <a:pt x="152" y="454"/>
                    </a:cubicBezTo>
                    <a:cubicBezTo>
                      <a:pt x="153" y="444"/>
                      <a:pt x="134" y="436"/>
                      <a:pt x="129" y="429"/>
                    </a:cubicBezTo>
                    <a:cubicBezTo>
                      <a:pt x="124" y="422"/>
                      <a:pt x="134" y="413"/>
                      <a:pt x="143" y="404"/>
                    </a:cubicBezTo>
                    <a:cubicBezTo>
                      <a:pt x="152" y="395"/>
                      <a:pt x="125" y="401"/>
                      <a:pt x="124" y="387"/>
                    </a:cubicBezTo>
                    <a:cubicBezTo>
                      <a:pt x="123" y="373"/>
                      <a:pt x="178" y="349"/>
                      <a:pt x="178" y="349"/>
                    </a:cubicBezTo>
                    <a:cubicBezTo>
                      <a:pt x="184" y="293"/>
                      <a:pt x="184" y="293"/>
                      <a:pt x="184" y="293"/>
                    </a:cubicBezTo>
                    <a:cubicBezTo>
                      <a:pt x="177" y="282"/>
                      <a:pt x="177" y="282"/>
                      <a:pt x="177" y="282"/>
                    </a:cubicBezTo>
                    <a:cubicBezTo>
                      <a:pt x="170" y="284"/>
                      <a:pt x="161" y="285"/>
                      <a:pt x="153" y="284"/>
                    </a:cubicBezTo>
                    <a:cubicBezTo>
                      <a:pt x="141" y="283"/>
                      <a:pt x="142" y="257"/>
                      <a:pt x="142" y="257"/>
                    </a:cubicBezTo>
                    <a:cubicBezTo>
                      <a:pt x="129" y="241"/>
                      <a:pt x="129" y="241"/>
                      <a:pt x="129" y="241"/>
                    </a:cubicBezTo>
                    <a:cubicBezTo>
                      <a:pt x="129" y="241"/>
                      <a:pt x="131" y="211"/>
                      <a:pt x="129" y="200"/>
                    </a:cubicBezTo>
                    <a:cubicBezTo>
                      <a:pt x="126" y="189"/>
                      <a:pt x="97" y="178"/>
                      <a:pt x="97" y="178"/>
                    </a:cubicBezTo>
                    <a:cubicBezTo>
                      <a:pt x="97" y="161"/>
                      <a:pt x="97" y="161"/>
                      <a:pt x="97" y="161"/>
                    </a:cubicBezTo>
                    <a:cubicBezTo>
                      <a:pt x="97" y="161"/>
                      <a:pt x="92" y="158"/>
                      <a:pt x="88" y="148"/>
                    </a:cubicBezTo>
                    <a:cubicBezTo>
                      <a:pt x="84" y="139"/>
                      <a:pt x="99" y="127"/>
                      <a:pt x="99" y="127"/>
                    </a:cubicBezTo>
                    <a:cubicBezTo>
                      <a:pt x="88" y="116"/>
                      <a:pt x="88" y="116"/>
                      <a:pt x="88" y="116"/>
                    </a:cubicBezTo>
                    <a:cubicBezTo>
                      <a:pt x="88" y="116"/>
                      <a:pt x="96" y="110"/>
                      <a:pt x="100" y="98"/>
                    </a:cubicBezTo>
                    <a:cubicBezTo>
                      <a:pt x="104" y="86"/>
                      <a:pt x="68" y="74"/>
                      <a:pt x="68" y="74"/>
                    </a:cubicBezTo>
                    <a:cubicBezTo>
                      <a:pt x="59" y="22"/>
                      <a:pt x="59" y="22"/>
                      <a:pt x="59" y="22"/>
                    </a:cubicBezTo>
                    <a:cubicBezTo>
                      <a:pt x="45" y="22"/>
                      <a:pt x="45" y="22"/>
                      <a:pt x="45" y="22"/>
                    </a:cubicBezTo>
                    <a:cubicBezTo>
                      <a:pt x="34" y="0"/>
                      <a:pt x="34" y="0"/>
                      <a:pt x="34" y="0"/>
                    </a:cubicBezTo>
                    <a:cubicBezTo>
                      <a:pt x="23" y="7"/>
                      <a:pt x="23" y="7"/>
                      <a:pt x="23" y="7"/>
                    </a:cubicBezTo>
                    <a:cubicBezTo>
                      <a:pt x="23" y="7"/>
                      <a:pt x="35" y="21"/>
                      <a:pt x="23" y="30"/>
                    </a:cubicBezTo>
                    <a:cubicBezTo>
                      <a:pt x="16" y="36"/>
                      <a:pt x="7" y="42"/>
                      <a:pt x="1" y="46"/>
                    </a:cubicBezTo>
                    <a:cubicBezTo>
                      <a:pt x="0" y="72"/>
                      <a:pt x="0" y="72"/>
                      <a:pt x="0" y="72"/>
                    </a:cubicBezTo>
                    <a:cubicBezTo>
                      <a:pt x="0" y="72"/>
                      <a:pt x="13" y="99"/>
                      <a:pt x="19" y="119"/>
                    </a:cubicBezTo>
                    <a:cubicBezTo>
                      <a:pt x="25" y="139"/>
                      <a:pt x="24" y="169"/>
                      <a:pt x="24" y="182"/>
                    </a:cubicBezTo>
                    <a:cubicBezTo>
                      <a:pt x="24" y="195"/>
                      <a:pt x="32" y="206"/>
                      <a:pt x="33" y="229"/>
                    </a:cubicBezTo>
                    <a:cubicBezTo>
                      <a:pt x="34" y="253"/>
                      <a:pt x="34" y="290"/>
                      <a:pt x="34" y="290"/>
                    </a:cubicBezTo>
                    <a:cubicBezTo>
                      <a:pt x="20" y="298"/>
                      <a:pt x="20" y="298"/>
                      <a:pt x="20" y="298"/>
                    </a:cubicBezTo>
                    <a:cubicBezTo>
                      <a:pt x="23" y="318"/>
                      <a:pt x="23" y="318"/>
                      <a:pt x="23" y="318"/>
                    </a:cubicBezTo>
                    <a:cubicBezTo>
                      <a:pt x="38" y="327"/>
                      <a:pt x="38" y="327"/>
                      <a:pt x="38" y="327"/>
                    </a:cubicBezTo>
                    <a:cubicBezTo>
                      <a:pt x="32" y="389"/>
                      <a:pt x="32" y="389"/>
                      <a:pt x="32" y="389"/>
                    </a:cubicBezTo>
                    <a:cubicBezTo>
                      <a:pt x="47" y="417"/>
                      <a:pt x="47" y="417"/>
                      <a:pt x="47" y="417"/>
                    </a:cubicBezTo>
                    <a:cubicBezTo>
                      <a:pt x="36" y="430"/>
                      <a:pt x="36" y="430"/>
                      <a:pt x="36" y="430"/>
                    </a:cubicBezTo>
                    <a:cubicBezTo>
                      <a:pt x="42" y="472"/>
                      <a:pt x="42" y="472"/>
                      <a:pt x="42" y="472"/>
                    </a:cubicBezTo>
                    <a:cubicBezTo>
                      <a:pt x="42" y="472"/>
                      <a:pt x="49" y="475"/>
                      <a:pt x="51" y="492"/>
                    </a:cubicBezTo>
                    <a:cubicBezTo>
                      <a:pt x="53" y="508"/>
                      <a:pt x="42" y="509"/>
                      <a:pt x="42" y="509"/>
                    </a:cubicBezTo>
                    <a:cubicBezTo>
                      <a:pt x="40" y="531"/>
                      <a:pt x="40" y="531"/>
                      <a:pt x="40" y="531"/>
                    </a:cubicBezTo>
                    <a:cubicBezTo>
                      <a:pt x="47" y="540"/>
                      <a:pt x="47" y="540"/>
                      <a:pt x="47" y="540"/>
                    </a:cubicBezTo>
                    <a:cubicBezTo>
                      <a:pt x="47" y="540"/>
                      <a:pt x="40" y="545"/>
                      <a:pt x="34" y="559"/>
                    </a:cubicBezTo>
                    <a:cubicBezTo>
                      <a:pt x="28" y="573"/>
                      <a:pt x="40" y="571"/>
                      <a:pt x="40" y="571"/>
                    </a:cubicBezTo>
                    <a:cubicBezTo>
                      <a:pt x="40" y="571"/>
                      <a:pt x="44" y="580"/>
                      <a:pt x="44" y="591"/>
                    </a:cubicBezTo>
                    <a:cubicBezTo>
                      <a:pt x="44" y="602"/>
                      <a:pt x="33" y="599"/>
                      <a:pt x="33" y="619"/>
                    </a:cubicBezTo>
                    <a:cubicBezTo>
                      <a:pt x="33" y="640"/>
                      <a:pt x="49" y="638"/>
                      <a:pt x="52" y="648"/>
                    </a:cubicBezTo>
                    <a:cubicBezTo>
                      <a:pt x="56" y="657"/>
                      <a:pt x="52" y="681"/>
                      <a:pt x="52" y="681"/>
                    </a:cubicBezTo>
                    <a:cubicBezTo>
                      <a:pt x="52" y="681"/>
                      <a:pt x="45" y="679"/>
                      <a:pt x="40" y="681"/>
                    </a:cubicBezTo>
                    <a:cubicBezTo>
                      <a:pt x="36" y="683"/>
                      <a:pt x="40" y="700"/>
                      <a:pt x="47" y="720"/>
                    </a:cubicBezTo>
                    <a:cubicBezTo>
                      <a:pt x="55" y="740"/>
                      <a:pt x="66" y="770"/>
                      <a:pt x="66" y="770"/>
                    </a:cubicBezTo>
                    <a:cubicBezTo>
                      <a:pt x="66" y="770"/>
                      <a:pt x="69" y="784"/>
                      <a:pt x="76" y="790"/>
                    </a:cubicBezTo>
                    <a:cubicBezTo>
                      <a:pt x="83" y="796"/>
                      <a:pt x="79" y="826"/>
                      <a:pt x="79" y="826"/>
                    </a:cubicBezTo>
                    <a:cubicBezTo>
                      <a:pt x="76" y="845"/>
                      <a:pt x="76" y="845"/>
                      <a:pt x="76" y="845"/>
                    </a:cubicBezTo>
                    <a:cubicBezTo>
                      <a:pt x="92" y="862"/>
                      <a:pt x="92" y="862"/>
                      <a:pt x="92" y="862"/>
                    </a:cubicBezTo>
                    <a:cubicBezTo>
                      <a:pt x="92" y="862"/>
                      <a:pt x="82" y="889"/>
                      <a:pt x="82" y="903"/>
                    </a:cubicBezTo>
                    <a:cubicBezTo>
                      <a:pt x="82" y="917"/>
                      <a:pt x="82" y="947"/>
                      <a:pt x="82" y="947"/>
                    </a:cubicBezTo>
                    <a:cubicBezTo>
                      <a:pt x="66" y="972"/>
                      <a:pt x="66" y="972"/>
                      <a:pt x="66" y="972"/>
                    </a:cubicBezTo>
                    <a:cubicBezTo>
                      <a:pt x="76" y="979"/>
                      <a:pt x="76" y="979"/>
                      <a:pt x="76" y="979"/>
                    </a:cubicBezTo>
                    <a:cubicBezTo>
                      <a:pt x="76" y="979"/>
                      <a:pt x="72" y="995"/>
                      <a:pt x="72" y="1004"/>
                    </a:cubicBezTo>
                    <a:cubicBezTo>
                      <a:pt x="72" y="1012"/>
                      <a:pt x="66" y="1056"/>
                      <a:pt x="66" y="1056"/>
                    </a:cubicBezTo>
                    <a:cubicBezTo>
                      <a:pt x="56" y="1058"/>
                      <a:pt x="56" y="1058"/>
                      <a:pt x="56" y="1058"/>
                    </a:cubicBezTo>
                    <a:cubicBezTo>
                      <a:pt x="56" y="1072"/>
                      <a:pt x="56" y="1072"/>
                      <a:pt x="56" y="1072"/>
                    </a:cubicBezTo>
                    <a:cubicBezTo>
                      <a:pt x="72" y="1102"/>
                      <a:pt x="72" y="1102"/>
                      <a:pt x="72" y="1102"/>
                    </a:cubicBezTo>
                    <a:cubicBezTo>
                      <a:pt x="72" y="1102"/>
                      <a:pt x="72" y="1121"/>
                      <a:pt x="72" y="1131"/>
                    </a:cubicBezTo>
                    <a:cubicBezTo>
                      <a:pt x="72" y="1142"/>
                      <a:pt x="95" y="1149"/>
                      <a:pt x="101" y="1165"/>
                    </a:cubicBezTo>
                    <a:cubicBezTo>
                      <a:pt x="107" y="1180"/>
                      <a:pt x="98" y="1218"/>
                      <a:pt x="98" y="1218"/>
                    </a:cubicBezTo>
                    <a:cubicBezTo>
                      <a:pt x="107" y="1225"/>
                      <a:pt x="107" y="1225"/>
                      <a:pt x="107" y="1225"/>
                    </a:cubicBezTo>
                    <a:cubicBezTo>
                      <a:pt x="107" y="1225"/>
                      <a:pt x="107" y="1254"/>
                      <a:pt x="107" y="1266"/>
                    </a:cubicBezTo>
                    <a:cubicBezTo>
                      <a:pt x="107" y="1278"/>
                      <a:pt x="134" y="1286"/>
                      <a:pt x="134" y="1286"/>
                    </a:cubicBezTo>
                    <a:cubicBezTo>
                      <a:pt x="129" y="1299"/>
                      <a:pt x="129" y="1299"/>
                      <a:pt x="129" y="1299"/>
                    </a:cubicBezTo>
                    <a:cubicBezTo>
                      <a:pt x="156" y="1299"/>
                      <a:pt x="156" y="1299"/>
                      <a:pt x="156" y="1299"/>
                    </a:cubicBezTo>
                    <a:cubicBezTo>
                      <a:pt x="156" y="1279"/>
                      <a:pt x="156" y="1279"/>
                      <a:pt x="156" y="1279"/>
                    </a:cubicBezTo>
                    <a:cubicBezTo>
                      <a:pt x="156" y="1279"/>
                      <a:pt x="169" y="1289"/>
                      <a:pt x="177" y="1290"/>
                    </a:cubicBezTo>
                    <a:cubicBezTo>
                      <a:pt x="186" y="1291"/>
                      <a:pt x="186" y="1277"/>
                      <a:pt x="186" y="1277"/>
                    </a:cubicBezTo>
                    <a:cubicBezTo>
                      <a:pt x="192" y="1290"/>
                      <a:pt x="192" y="1290"/>
                      <a:pt x="192" y="1290"/>
                    </a:cubicBezTo>
                    <a:cubicBezTo>
                      <a:pt x="192" y="1290"/>
                      <a:pt x="175" y="1300"/>
                      <a:pt x="173" y="1311"/>
                    </a:cubicBezTo>
                    <a:cubicBezTo>
                      <a:pt x="170" y="1322"/>
                      <a:pt x="186" y="1310"/>
                      <a:pt x="193" y="1313"/>
                    </a:cubicBezTo>
                    <a:cubicBezTo>
                      <a:pt x="200" y="1317"/>
                      <a:pt x="198" y="1330"/>
                      <a:pt x="198" y="1330"/>
                    </a:cubicBezTo>
                    <a:cubicBezTo>
                      <a:pt x="179" y="1328"/>
                      <a:pt x="179" y="1328"/>
                      <a:pt x="179" y="1328"/>
                    </a:cubicBezTo>
                    <a:cubicBezTo>
                      <a:pt x="190" y="1341"/>
                      <a:pt x="190" y="1341"/>
                      <a:pt x="190" y="1341"/>
                    </a:cubicBezTo>
                    <a:cubicBezTo>
                      <a:pt x="183" y="1349"/>
                      <a:pt x="183" y="1349"/>
                      <a:pt x="183" y="1349"/>
                    </a:cubicBezTo>
                    <a:cubicBezTo>
                      <a:pt x="195" y="1367"/>
                      <a:pt x="195" y="1367"/>
                      <a:pt x="195" y="1367"/>
                    </a:cubicBezTo>
                    <a:cubicBezTo>
                      <a:pt x="195" y="1367"/>
                      <a:pt x="188" y="1375"/>
                      <a:pt x="181" y="1384"/>
                    </a:cubicBezTo>
                    <a:cubicBezTo>
                      <a:pt x="174" y="1394"/>
                      <a:pt x="212" y="1403"/>
                      <a:pt x="212" y="1403"/>
                    </a:cubicBezTo>
                    <a:cubicBezTo>
                      <a:pt x="212" y="1403"/>
                      <a:pt x="205" y="1409"/>
                      <a:pt x="200" y="1413"/>
                    </a:cubicBezTo>
                    <a:cubicBezTo>
                      <a:pt x="195" y="1416"/>
                      <a:pt x="202" y="1427"/>
                      <a:pt x="212" y="1432"/>
                    </a:cubicBezTo>
                    <a:cubicBezTo>
                      <a:pt x="221" y="1436"/>
                      <a:pt x="234" y="1433"/>
                      <a:pt x="234" y="1433"/>
                    </a:cubicBezTo>
                    <a:cubicBezTo>
                      <a:pt x="239" y="1457"/>
                      <a:pt x="239" y="1457"/>
                      <a:pt x="239" y="1457"/>
                    </a:cubicBezTo>
                    <a:cubicBezTo>
                      <a:pt x="239" y="1457"/>
                      <a:pt x="219" y="1470"/>
                      <a:pt x="214" y="1477"/>
                    </a:cubicBezTo>
                    <a:cubicBezTo>
                      <a:pt x="209" y="1484"/>
                      <a:pt x="228" y="1485"/>
                      <a:pt x="228" y="1485"/>
                    </a:cubicBezTo>
                    <a:cubicBezTo>
                      <a:pt x="228" y="1485"/>
                      <a:pt x="252" y="1490"/>
                      <a:pt x="252" y="1497"/>
                    </a:cubicBezTo>
                    <a:cubicBezTo>
                      <a:pt x="252" y="1504"/>
                      <a:pt x="237" y="1498"/>
                      <a:pt x="227" y="1493"/>
                    </a:cubicBezTo>
                    <a:cubicBezTo>
                      <a:pt x="218" y="1488"/>
                      <a:pt x="216" y="1503"/>
                      <a:pt x="216" y="1503"/>
                    </a:cubicBezTo>
                    <a:cubicBezTo>
                      <a:pt x="235" y="1507"/>
                      <a:pt x="235" y="1507"/>
                      <a:pt x="235" y="1507"/>
                    </a:cubicBezTo>
                    <a:cubicBezTo>
                      <a:pt x="221" y="1514"/>
                      <a:pt x="221" y="1514"/>
                      <a:pt x="221" y="1514"/>
                    </a:cubicBezTo>
                    <a:cubicBezTo>
                      <a:pt x="222" y="1531"/>
                      <a:pt x="222" y="1531"/>
                      <a:pt x="222" y="1531"/>
                    </a:cubicBezTo>
                    <a:cubicBezTo>
                      <a:pt x="222" y="1531"/>
                      <a:pt x="238" y="1523"/>
                      <a:pt x="231" y="1544"/>
                    </a:cubicBezTo>
                    <a:cubicBezTo>
                      <a:pt x="224" y="1565"/>
                      <a:pt x="214" y="1535"/>
                      <a:pt x="214" y="1535"/>
                    </a:cubicBezTo>
                    <a:cubicBezTo>
                      <a:pt x="190" y="1536"/>
                      <a:pt x="190" y="1536"/>
                      <a:pt x="190" y="1536"/>
                    </a:cubicBezTo>
                    <a:cubicBezTo>
                      <a:pt x="206" y="1529"/>
                      <a:pt x="206" y="1529"/>
                      <a:pt x="206" y="1529"/>
                    </a:cubicBezTo>
                    <a:cubicBezTo>
                      <a:pt x="206" y="1529"/>
                      <a:pt x="189" y="1511"/>
                      <a:pt x="186" y="1512"/>
                    </a:cubicBezTo>
                    <a:cubicBezTo>
                      <a:pt x="182" y="1513"/>
                      <a:pt x="185" y="1522"/>
                      <a:pt x="185" y="1522"/>
                    </a:cubicBezTo>
                    <a:cubicBezTo>
                      <a:pt x="179" y="1516"/>
                      <a:pt x="179" y="1516"/>
                      <a:pt x="179" y="1516"/>
                    </a:cubicBezTo>
                    <a:cubicBezTo>
                      <a:pt x="154" y="1523"/>
                      <a:pt x="154" y="1523"/>
                      <a:pt x="154" y="1523"/>
                    </a:cubicBezTo>
                    <a:cubicBezTo>
                      <a:pt x="176" y="1528"/>
                      <a:pt x="176" y="1528"/>
                      <a:pt x="176" y="1528"/>
                    </a:cubicBezTo>
                    <a:cubicBezTo>
                      <a:pt x="176" y="1528"/>
                      <a:pt x="172" y="1531"/>
                      <a:pt x="168" y="1537"/>
                    </a:cubicBezTo>
                    <a:cubicBezTo>
                      <a:pt x="164" y="1543"/>
                      <a:pt x="148" y="1549"/>
                      <a:pt x="147" y="1558"/>
                    </a:cubicBezTo>
                    <a:cubicBezTo>
                      <a:pt x="146" y="1568"/>
                      <a:pt x="166" y="1572"/>
                      <a:pt x="169" y="1570"/>
                    </a:cubicBezTo>
                    <a:cubicBezTo>
                      <a:pt x="173" y="1568"/>
                      <a:pt x="161" y="1559"/>
                      <a:pt x="161" y="1559"/>
                    </a:cubicBezTo>
                    <a:cubicBezTo>
                      <a:pt x="176" y="1556"/>
                      <a:pt x="176" y="1556"/>
                      <a:pt x="176" y="1556"/>
                    </a:cubicBezTo>
                    <a:cubicBezTo>
                      <a:pt x="176" y="1556"/>
                      <a:pt x="183" y="1561"/>
                      <a:pt x="187" y="1565"/>
                    </a:cubicBezTo>
                    <a:cubicBezTo>
                      <a:pt x="190" y="1570"/>
                      <a:pt x="214" y="1567"/>
                      <a:pt x="214" y="1567"/>
                    </a:cubicBezTo>
                    <a:cubicBezTo>
                      <a:pt x="214" y="1567"/>
                      <a:pt x="229" y="1574"/>
                      <a:pt x="235" y="1582"/>
                    </a:cubicBezTo>
                    <a:cubicBezTo>
                      <a:pt x="241" y="1590"/>
                      <a:pt x="222" y="1598"/>
                      <a:pt x="222" y="1598"/>
                    </a:cubicBezTo>
                    <a:cubicBezTo>
                      <a:pt x="228" y="1608"/>
                      <a:pt x="228" y="1608"/>
                      <a:pt x="228" y="1608"/>
                    </a:cubicBezTo>
                    <a:cubicBezTo>
                      <a:pt x="240" y="1604"/>
                      <a:pt x="240" y="1604"/>
                      <a:pt x="240" y="1604"/>
                    </a:cubicBezTo>
                    <a:cubicBezTo>
                      <a:pt x="240" y="1615"/>
                      <a:pt x="240" y="1615"/>
                      <a:pt x="240" y="1615"/>
                    </a:cubicBezTo>
                    <a:cubicBezTo>
                      <a:pt x="252" y="1620"/>
                      <a:pt x="252" y="1620"/>
                      <a:pt x="252" y="1620"/>
                    </a:cubicBezTo>
                    <a:cubicBezTo>
                      <a:pt x="257" y="1604"/>
                      <a:pt x="257" y="1604"/>
                      <a:pt x="257" y="1604"/>
                    </a:cubicBezTo>
                    <a:cubicBezTo>
                      <a:pt x="266" y="1620"/>
                      <a:pt x="266" y="1620"/>
                      <a:pt x="266" y="1620"/>
                    </a:cubicBezTo>
                    <a:cubicBezTo>
                      <a:pt x="266" y="1620"/>
                      <a:pt x="285" y="1620"/>
                      <a:pt x="283" y="1634"/>
                    </a:cubicBezTo>
                    <a:cubicBezTo>
                      <a:pt x="280" y="1648"/>
                      <a:pt x="258" y="1632"/>
                      <a:pt x="250" y="1630"/>
                    </a:cubicBezTo>
                    <a:cubicBezTo>
                      <a:pt x="241" y="1629"/>
                      <a:pt x="248" y="1643"/>
                      <a:pt x="248" y="1643"/>
                    </a:cubicBezTo>
                    <a:cubicBezTo>
                      <a:pt x="248" y="1643"/>
                      <a:pt x="269" y="1650"/>
                      <a:pt x="270" y="1665"/>
                    </a:cubicBezTo>
                    <a:cubicBezTo>
                      <a:pt x="271" y="1679"/>
                      <a:pt x="256" y="1674"/>
                      <a:pt x="256" y="1674"/>
                    </a:cubicBezTo>
                    <a:cubicBezTo>
                      <a:pt x="265" y="1686"/>
                      <a:pt x="265" y="1686"/>
                      <a:pt x="265" y="1686"/>
                    </a:cubicBezTo>
                    <a:cubicBezTo>
                      <a:pt x="274" y="1710"/>
                      <a:pt x="274" y="1710"/>
                      <a:pt x="274" y="1710"/>
                    </a:cubicBezTo>
                    <a:cubicBezTo>
                      <a:pt x="283" y="1681"/>
                      <a:pt x="283" y="1681"/>
                      <a:pt x="283" y="1681"/>
                    </a:cubicBezTo>
                    <a:cubicBezTo>
                      <a:pt x="283" y="1701"/>
                      <a:pt x="283" y="1701"/>
                      <a:pt x="283" y="1701"/>
                    </a:cubicBezTo>
                    <a:cubicBezTo>
                      <a:pt x="296" y="1717"/>
                      <a:pt x="296" y="1717"/>
                      <a:pt x="296" y="1717"/>
                    </a:cubicBezTo>
                    <a:cubicBezTo>
                      <a:pt x="280" y="1717"/>
                      <a:pt x="280" y="1717"/>
                      <a:pt x="280" y="1717"/>
                    </a:cubicBezTo>
                    <a:cubicBezTo>
                      <a:pt x="283" y="1730"/>
                      <a:pt x="283" y="1730"/>
                      <a:pt x="283" y="1730"/>
                    </a:cubicBezTo>
                    <a:cubicBezTo>
                      <a:pt x="298" y="1731"/>
                      <a:pt x="298" y="1731"/>
                      <a:pt x="298" y="1731"/>
                    </a:cubicBezTo>
                    <a:cubicBezTo>
                      <a:pt x="289" y="1739"/>
                      <a:pt x="289" y="1739"/>
                      <a:pt x="289" y="1739"/>
                    </a:cubicBezTo>
                    <a:cubicBezTo>
                      <a:pt x="309" y="1745"/>
                      <a:pt x="309" y="1745"/>
                      <a:pt x="309" y="1745"/>
                    </a:cubicBezTo>
                    <a:cubicBezTo>
                      <a:pt x="296" y="1753"/>
                      <a:pt x="296" y="1753"/>
                      <a:pt x="296" y="1753"/>
                    </a:cubicBezTo>
                    <a:cubicBezTo>
                      <a:pt x="315" y="1760"/>
                      <a:pt x="315" y="1760"/>
                      <a:pt x="315" y="1760"/>
                    </a:cubicBezTo>
                    <a:cubicBezTo>
                      <a:pt x="310" y="1770"/>
                      <a:pt x="310" y="1770"/>
                      <a:pt x="310" y="1770"/>
                    </a:cubicBezTo>
                    <a:cubicBezTo>
                      <a:pt x="322" y="1773"/>
                      <a:pt x="322" y="1773"/>
                      <a:pt x="322" y="1773"/>
                    </a:cubicBezTo>
                    <a:cubicBezTo>
                      <a:pt x="322" y="1773"/>
                      <a:pt x="324" y="1750"/>
                      <a:pt x="331" y="1762"/>
                    </a:cubicBezTo>
                    <a:cubicBezTo>
                      <a:pt x="338" y="1773"/>
                      <a:pt x="329" y="1779"/>
                      <a:pt x="323" y="1783"/>
                    </a:cubicBezTo>
                    <a:cubicBezTo>
                      <a:pt x="317" y="1786"/>
                      <a:pt x="323" y="1794"/>
                      <a:pt x="323" y="1794"/>
                    </a:cubicBezTo>
                    <a:cubicBezTo>
                      <a:pt x="343" y="1795"/>
                      <a:pt x="343" y="1795"/>
                      <a:pt x="343" y="1795"/>
                    </a:cubicBezTo>
                    <a:cubicBezTo>
                      <a:pt x="343" y="1795"/>
                      <a:pt x="344" y="1805"/>
                      <a:pt x="350" y="1810"/>
                    </a:cubicBezTo>
                    <a:cubicBezTo>
                      <a:pt x="356" y="1815"/>
                      <a:pt x="373" y="1824"/>
                      <a:pt x="373" y="1824"/>
                    </a:cubicBezTo>
                    <a:cubicBezTo>
                      <a:pt x="370" y="1802"/>
                      <a:pt x="370" y="1802"/>
                      <a:pt x="370" y="1802"/>
                    </a:cubicBezTo>
                    <a:cubicBezTo>
                      <a:pt x="370" y="1802"/>
                      <a:pt x="391" y="1810"/>
                      <a:pt x="407" y="1821"/>
                    </a:cubicBezTo>
                    <a:cubicBezTo>
                      <a:pt x="422" y="1831"/>
                      <a:pt x="409" y="1841"/>
                      <a:pt x="409" y="1841"/>
                    </a:cubicBezTo>
                    <a:cubicBezTo>
                      <a:pt x="420" y="1848"/>
                      <a:pt x="420" y="1848"/>
                      <a:pt x="420" y="1848"/>
                    </a:cubicBezTo>
                    <a:cubicBezTo>
                      <a:pt x="419" y="1861"/>
                      <a:pt x="419" y="1861"/>
                      <a:pt x="419" y="1861"/>
                    </a:cubicBezTo>
                    <a:cubicBezTo>
                      <a:pt x="458" y="1861"/>
                      <a:pt x="458" y="1861"/>
                      <a:pt x="458" y="1861"/>
                    </a:cubicBezTo>
                    <a:cubicBezTo>
                      <a:pt x="462" y="1868"/>
                      <a:pt x="462" y="1868"/>
                      <a:pt x="462" y="1868"/>
                    </a:cubicBezTo>
                    <a:cubicBezTo>
                      <a:pt x="442" y="1868"/>
                      <a:pt x="442" y="1868"/>
                      <a:pt x="442" y="1868"/>
                    </a:cubicBezTo>
                    <a:cubicBezTo>
                      <a:pt x="434" y="1876"/>
                      <a:pt x="434" y="1876"/>
                      <a:pt x="434" y="1876"/>
                    </a:cubicBezTo>
                    <a:cubicBezTo>
                      <a:pt x="421" y="1877"/>
                      <a:pt x="421" y="1877"/>
                      <a:pt x="421" y="1877"/>
                    </a:cubicBezTo>
                    <a:cubicBezTo>
                      <a:pt x="410" y="1889"/>
                      <a:pt x="410" y="1889"/>
                      <a:pt x="410" y="1889"/>
                    </a:cubicBezTo>
                    <a:cubicBezTo>
                      <a:pt x="430" y="1892"/>
                      <a:pt x="430" y="1892"/>
                      <a:pt x="430" y="1892"/>
                    </a:cubicBezTo>
                    <a:cubicBezTo>
                      <a:pt x="426" y="1902"/>
                      <a:pt x="426" y="1902"/>
                      <a:pt x="426" y="1902"/>
                    </a:cubicBezTo>
                    <a:cubicBezTo>
                      <a:pt x="442" y="1900"/>
                      <a:pt x="442" y="1900"/>
                      <a:pt x="442" y="1900"/>
                    </a:cubicBezTo>
                    <a:cubicBezTo>
                      <a:pt x="444" y="1887"/>
                      <a:pt x="444" y="1887"/>
                      <a:pt x="444" y="1887"/>
                    </a:cubicBezTo>
                    <a:cubicBezTo>
                      <a:pt x="459" y="1893"/>
                      <a:pt x="459" y="1893"/>
                      <a:pt x="459" y="1893"/>
                    </a:cubicBezTo>
                    <a:cubicBezTo>
                      <a:pt x="459" y="1893"/>
                      <a:pt x="477" y="1868"/>
                      <a:pt x="486" y="1875"/>
                    </a:cubicBezTo>
                    <a:cubicBezTo>
                      <a:pt x="496" y="1882"/>
                      <a:pt x="467" y="1907"/>
                      <a:pt x="467" y="1907"/>
                    </a:cubicBezTo>
                    <a:cubicBezTo>
                      <a:pt x="467" y="1907"/>
                      <a:pt x="464" y="1900"/>
                      <a:pt x="455" y="1901"/>
                    </a:cubicBezTo>
                    <a:cubicBezTo>
                      <a:pt x="447" y="1902"/>
                      <a:pt x="452" y="1913"/>
                      <a:pt x="452" y="1913"/>
                    </a:cubicBezTo>
                    <a:cubicBezTo>
                      <a:pt x="440" y="1913"/>
                      <a:pt x="440" y="1913"/>
                      <a:pt x="440" y="1913"/>
                    </a:cubicBezTo>
                    <a:cubicBezTo>
                      <a:pt x="431" y="1910"/>
                      <a:pt x="419" y="1921"/>
                      <a:pt x="419" y="1921"/>
                    </a:cubicBezTo>
                    <a:cubicBezTo>
                      <a:pt x="428" y="1927"/>
                      <a:pt x="428" y="1927"/>
                      <a:pt x="428" y="1927"/>
                    </a:cubicBezTo>
                    <a:cubicBezTo>
                      <a:pt x="430" y="1945"/>
                      <a:pt x="430" y="1945"/>
                      <a:pt x="430" y="1945"/>
                    </a:cubicBezTo>
                    <a:cubicBezTo>
                      <a:pt x="450" y="1935"/>
                      <a:pt x="450" y="1935"/>
                      <a:pt x="450" y="1935"/>
                    </a:cubicBezTo>
                    <a:cubicBezTo>
                      <a:pt x="450" y="1935"/>
                      <a:pt x="455" y="1946"/>
                      <a:pt x="461" y="1945"/>
                    </a:cubicBezTo>
                    <a:cubicBezTo>
                      <a:pt x="466" y="1944"/>
                      <a:pt x="467" y="1924"/>
                      <a:pt x="476" y="191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5" name="Freeform 326"/>
              <p:cNvSpPr>
                <a:spLocks/>
              </p:cNvSpPr>
              <p:nvPr/>
            </p:nvSpPr>
            <p:spPr bwMode="gray">
              <a:xfrm>
                <a:off x="-14398" y="-12507"/>
                <a:ext cx="406" cy="262"/>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6" name="Freeform 327"/>
              <p:cNvSpPr>
                <a:spLocks/>
              </p:cNvSpPr>
              <p:nvPr/>
            </p:nvSpPr>
            <p:spPr bwMode="gray">
              <a:xfrm>
                <a:off x="-14660" y="-12510"/>
                <a:ext cx="311" cy="251"/>
              </a:xfrm>
              <a:custGeom>
                <a:avLst/>
                <a:gdLst>
                  <a:gd name="T0" fmla="*/ 114 w 132"/>
                  <a:gd name="T1" fmla="*/ 74 h 106"/>
                  <a:gd name="T2" fmla="*/ 125 w 132"/>
                  <a:gd name="T3" fmla="*/ 49 h 106"/>
                  <a:gd name="T4" fmla="*/ 132 w 132"/>
                  <a:gd name="T5" fmla="*/ 27 h 106"/>
                  <a:gd name="T6" fmla="*/ 126 w 132"/>
                  <a:gd name="T7" fmla="*/ 5 h 106"/>
                  <a:gd name="T8" fmla="*/ 120 w 132"/>
                  <a:gd name="T9" fmla="*/ 12 h 106"/>
                  <a:gd name="T10" fmla="*/ 70 w 132"/>
                  <a:gd name="T11" fmla="*/ 0 h 106"/>
                  <a:gd name="T12" fmla="*/ 43 w 132"/>
                  <a:gd name="T13" fmla="*/ 10 h 106"/>
                  <a:gd name="T14" fmla="*/ 68 w 132"/>
                  <a:gd name="T15" fmla="*/ 17 h 106"/>
                  <a:gd name="T16" fmla="*/ 87 w 132"/>
                  <a:gd name="T17" fmla="*/ 31 h 106"/>
                  <a:gd name="T18" fmla="*/ 74 w 132"/>
                  <a:gd name="T19" fmla="*/ 49 h 106"/>
                  <a:gd name="T20" fmla="*/ 72 w 132"/>
                  <a:gd name="T21" fmla="*/ 70 h 106"/>
                  <a:gd name="T22" fmla="*/ 31 w 132"/>
                  <a:gd name="T23" fmla="*/ 64 h 106"/>
                  <a:gd name="T24" fmla="*/ 0 w 132"/>
                  <a:gd name="T25" fmla="*/ 72 h 106"/>
                  <a:gd name="T26" fmla="*/ 26 w 132"/>
                  <a:gd name="T27" fmla="*/ 102 h 106"/>
                  <a:gd name="T28" fmla="*/ 43 w 132"/>
                  <a:gd name="T29" fmla="*/ 87 h 106"/>
                  <a:gd name="T30" fmla="*/ 74 w 132"/>
                  <a:gd name="T31" fmla="*/ 89 h 106"/>
                  <a:gd name="T32" fmla="*/ 111 w 132"/>
                  <a:gd name="T33" fmla="*/ 85 h 106"/>
                  <a:gd name="T34" fmla="*/ 121 w 132"/>
                  <a:gd name="T35" fmla="*/ 98 h 106"/>
                  <a:gd name="T36" fmla="*/ 114 w 132"/>
                  <a:gd name="T37"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6">
                    <a:moveTo>
                      <a:pt x="114" y="74"/>
                    </a:moveTo>
                    <a:cubicBezTo>
                      <a:pt x="114" y="74"/>
                      <a:pt x="122" y="58"/>
                      <a:pt x="125" y="49"/>
                    </a:cubicBezTo>
                    <a:cubicBezTo>
                      <a:pt x="127" y="40"/>
                      <a:pt x="131" y="37"/>
                      <a:pt x="132" y="27"/>
                    </a:cubicBezTo>
                    <a:cubicBezTo>
                      <a:pt x="132" y="21"/>
                      <a:pt x="128" y="11"/>
                      <a:pt x="126" y="5"/>
                    </a:cubicBezTo>
                    <a:cubicBezTo>
                      <a:pt x="121" y="8"/>
                      <a:pt x="120" y="12"/>
                      <a:pt x="120" y="12"/>
                    </a:cubicBezTo>
                    <a:cubicBezTo>
                      <a:pt x="120" y="12"/>
                      <a:pt x="85" y="0"/>
                      <a:pt x="70" y="0"/>
                    </a:cubicBezTo>
                    <a:cubicBezTo>
                      <a:pt x="56" y="0"/>
                      <a:pt x="49" y="2"/>
                      <a:pt x="43" y="10"/>
                    </a:cubicBezTo>
                    <a:cubicBezTo>
                      <a:pt x="37" y="17"/>
                      <a:pt x="62" y="17"/>
                      <a:pt x="68" y="17"/>
                    </a:cubicBezTo>
                    <a:cubicBezTo>
                      <a:pt x="74" y="17"/>
                      <a:pt x="87" y="31"/>
                      <a:pt x="87" y="31"/>
                    </a:cubicBezTo>
                    <a:cubicBezTo>
                      <a:pt x="87" y="31"/>
                      <a:pt x="72" y="34"/>
                      <a:pt x="74" y="49"/>
                    </a:cubicBezTo>
                    <a:cubicBezTo>
                      <a:pt x="76" y="65"/>
                      <a:pt x="84" y="70"/>
                      <a:pt x="72" y="70"/>
                    </a:cubicBezTo>
                    <a:cubicBezTo>
                      <a:pt x="59" y="70"/>
                      <a:pt x="39" y="63"/>
                      <a:pt x="31" y="64"/>
                    </a:cubicBezTo>
                    <a:cubicBezTo>
                      <a:pt x="22" y="66"/>
                      <a:pt x="6" y="62"/>
                      <a:pt x="0" y="72"/>
                    </a:cubicBezTo>
                    <a:cubicBezTo>
                      <a:pt x="0" y="72"/>
                      <a:pt x="18" y="98"/>
                      <a:pt x="26" y="102"/>
                    </a:cubicBezTo>
                    <a:cubicBezTo>
                      <a:pt x="35" y="106"/>
                      <a:pt x="43" y="87"/>
                      <a:pt x="43" y="87"/>
                    </a:cubicBezTo>
                    <a:cubicBezTo>
                      <a:pt x="43" y="87"/>
                      <a:pt x="57" y="89"/>
                      <a:pt x="74" y="89"/>
                    </a:cubicBezTo>
                    <a:cubicBezTo>
                      <a:pt x="90" y="89"/>
                      <a:pt x="111" y="85"/>
                      <a:pt x="111" y="85"/>
                    </a:cubicBezTo>
                    <a:cubicBezTo>
                      <a:pt x="121" y="98"/>
                      <a:pt x="121" y="98"/>
                      <a:pt x="121" y="98"/>
                    </a:cubicBezTo>
                    <a:lnTo>
                      <a:pt x="114" y="7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7" name="Freeform 328"/>
              <p:cNvSpPr>
                <a:spLocks noEditPoints="1"/>
              </p:cNvSpPr>
              <p:nvPr/>
            </p:nvSpPr>
            <p:spPr bwMode="gray">
              <a:xfrm>
                <a:off x="-12589" y="-16443"/>
                <a:ext cx="7205" cy="6196"/>
              </a:xfrm>
              <a:custGeom>
                <a:avLst/>
                <a:gdLst>
                  <a:gd name="T0" fmla="*/ 3045 w 3050"/>
                  <a:gd name="T1" fmla="*/ 429 h 2623"/>
                  <a:gd name="T2" fmla="*/ 3017 w 3050"/>
                  <a:gd name="T3" fmla="*/ 487 h 2623"/>
                  <a:gd name="T4" fmla="*/ 3043 w 3050"/>
                  <a:gd name="T5" fmla="*/ 495 h 2623"/>
                  <a:gd name="T6" fmla="*/ 3048 w 3050"/>
                  <a:gd name="T7" fmla="*/ 446 h 2623"/>
                  <a:gd name="T8" fmla="*/ 2944 w 3050"/>
                  <a:gd name="T9" fmla="*/ 106 h 2623"/>
                  <a:gd name="T10" fmla="*/ 2924 w 3050"/>
                  <a:gd name="T11" fmla="*/ 87 h 2623"/>
                  <a:gd name="T12" fmla="*/ 2899 w 3050"/>
                  <a:gd name="T13" fmla="*/ 85 h 2623"/>
                  <a:gd name="T14" fmla="*/ 2877 w 3050"/>
                  <a:gd name="T15" fmla="*/ 77 h 2623"/>
                  <a:gd name="T16" fmla="*/ 2843 w 3050"/>
                  <a:gd name="T17" fmla="*/ 61 h 2623"/>
                  <a:gd name="T18" fmla="*/ 2800 w 3050"/>
                  <a:gd name="T19" fmla="*/ 37 h 2623"/>
                  <a:gd name="T20" fmla="*/ 2771 w 3050"/>
                  <a:gd name="T21" fmla="*/ 12 h 2623"/>
                  <a:gd name="T22" fmla="*/ 2715 w 3050"/>
                  <a:gd name="T23" fmla="*/ 12 h 2623"/>
                  <a:gd name="T24" fmla="*/ 2686 w 3050"/>
                  <a:gd name="T25" fmla="*/ 60 h 2623"/>
                  <a:gd name="T26" fmla="*/ 2635 w 3050"/>
                  <a:gd name="T27" fmla="*/ 97 h 2623"/>
                  <a:gd name="T28" fmla="*/ 2580 w 3050"/>
                  <a:gd name="T29" fmla="*/ 75 h 2623"/>
                  <a:gd name="T30" fmla="*/ 2550 w 3050"/>
                  <a:gd name="T31" fmla="*/ 125 h 2623"/>
                  <a:gd name="T32" fmla="*/ 2495 w 3050"/>
                  <a:gd name="T33" fmla="*/ 124 h 2623"/>
                  <a:gd name="T34" fmla="*/ 2450 w 3050"/>
                  <a:gd name="T35" fmla="*/ 161 h 2623"/>
                  <a:gd name="T36" fmla="*/ 2514 w 3050"/>
                  <a:gd name="T37" fmla="*/ 184 h 2623"/>
                  <a:gd name="T38" fmla="*/ 2572 w 3050"/>
                  <a:gd name="T39" fmla="*/ 199 h 2623"/>
                  <a:gd name="T40" fmla="*/ 2597 w 3050"/>
                  <a:gd name="T41" fmla="*/ 248 h 2623"/>
                  <a:gd name="T42" fmla="*/ 2617 w 3050"/>
                  <a:gd name="T43" fmla="*/ 320 h 2623"/>
                  <a:gd name="T44" fmla="*/ 2576 w 3050"/>
                  <a:gd name="T45" fmla="*/ 391 h 2623"/>
                  <a:gd name="T46" fmla="*/ 2578 w 3050"/>
                  <a:gd name="T47" fmla="*/ 414 h 2623"/>
                  <a:gd name="T48" fmla="*/ 2612 w 3050"/>
                  <a:gd name="T49" fmla="*/ 437 h 2623"/>
                  <a:gd name="T50" fmla="*/ 2651 w 3050"/>
                  <a:gd name="T51" fmla="*/ 441 h 2623"/>
                  <a:gd name="T52" fmla="*/ 2673 w 3050"/>
                  <a:gd name="T53" fmla="*/ 434 h 2623"/>
                  <a:gd name="T54" fmla="*/ 2697 w 3050"/>
                  <a:gd name="T55" fmla="*/ 446 h 2623"/>
                  <a:gd name="T56" fmla="*/ 2717 w 3050"/>
                  <a:gd name="T57" fmla="*/ 454 h 2623"/>
                  <a:gd name="T58" fmla="*/ 2742 w 3050"/>
                  <a:gd name="T59" fmla="*/ 463 h 2623"/>
                  <a:gd name="T60" fmla="*/ 2763 w 3050"/>
                  <a:gd name="T61" fmla="*/ 453 h 2623"/>
                  <a:gd name="T62" fmla="*/ 2822 w 3050"/>
                  <a:gd name="T63" fmla="*/ 397 h 2623"/>
                  <a:gd name="T64" fmla="*/ 2882 w 3050"/>
                  <a:gd name="T65" fmla="*/ 421 h 2623"/>
                  <a:gd name="T66" fmla="*/ 2957 w 3050"/>
                  <a:gd name="T67" fmla="*/ 388 h 2623"/>
                  <a:gd name="T68" fmla="*/ 2950 w 3050"/>
                  <a:gd name="T69" fmla="*/ 367 h 2623"/>
                  <a:gd name="T70" fmla="*/ 2940 w 3050"/>
                  <a:gd name="T71" fmla="*/ 335 h 2623"/>
                  <a:gd name="T72" fmla="*/ 2922 w 3050"/>
                  <a:gd name="T73" fmla="*/ 314 h 2623"/>
                  <a:gd name="T74" fmla="*/ 2939 w 3050"/>
                  <a:gd name="T75" fmla="*/ 289 h 2623"/>
                  <a:gd name="T76" fmla="*/ 2934 w 3050"/>
                  <a:gd name="T77" fmla="*/ 263 h 2623"/>
                  <a:gd name="T78" fmla="*/ 2902 w 3050"/>
                  <a:gd name="T79" fmla="*/ 259 h 2623"/>
                  <a:gd name="T80" fmla="*/ 2918 w 3050"/>
                  <a:gd name="T81" fmla="*/ 226 h 2623"/>
                  <a:gd name="T82" fmla="*/ 2943 w 3050"/>
                  <a:gd name="T83" fmla="*/ 198 h 2623"/>
                  <a:gd name="T84" fmla="*/ 2966 w 3050"/>
                  <a:gd name="T85" fmla="*/ 186 h 2623"/>
                  <a:gd name="T86" fmla="*/ 2976 w 3050"/>
                  <a:gd name="T87" fmla="*/ 128 h 2623"/>
                  <a:gd name="T88" fmla="*/ 2982 w 3050"/>
                  <a:gd name="T89" fmla="*/ 106 h 2623"/>
                  <a:gd name="T90" fmla="*/ 90 w 3050"/>
                  <a:gd name="T91" fmla="*/ 2439 h 2623"/>
                  <a:gd name="T92" fmla="*/ 32 w 3050"/>
                  <a:gd name="T93" fmla="*/ 2444 h 2623"/>
                  <a:gd name="T94" fmla="*/ 32 w 3050"/>
                  <a:gd name="T95" fmla="*/ 2544 h 2623"/>
                  <a:gd name="T96" fmla="*/ 11 w 3050"/>
                  <a:gd name="T97" fmla="*/ 2594 h 2623"/>
                  <a:gd name="T98" fmla="*/ 38 w 3050"/>
                  <a:gd name="T99" fmla="*/ 2611 h 2623"/>
                  <a:gd name="T100" fmla="*/ 62 w 3050"/>
                  <a:gd name="T101" fmla="*/ 2610 h 2623"/>
                  <a:gd name="T102" fmla="*/ 108 w 3050"/>
                  <a:gd name="T103" fmla="*/ 2570 h 2623"/>
                  <a:gd name="T104" fmla="*/ 125 w 3050"/>
                  <a:gd name="T105" fmla="*/ 2479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50" h="2623">
                    <a:moveTo>
                      <a:pt x="3048" y="446"/>
                    </a:moveTo>
                    <a:cubicBezTo>
                      <a:pt x="3043" y="444"/>
                      <a:pt x="3043" y="444"/>
                      <a:pt x="3043" y="444"/>
                    </a:cubicBezTo>
                    <a:cubicBezTo>
                      <a:pt x="3043" y="444"/>
                      <a:pt x="3049" y="436"/>
                      <a:pt x="3045" y="429"/>
                    </a:cubicBezTo>
                    <a:cubicBezTo>
                      <a:pt x="3041" y="422"/>
                      <a:pt x="3033" y="440"/>
                      <a:pt x="3033" y="440"/>
                    </a:cubicBezTo>
                    <a:cubicBezTo>
                      <a:pt x="3033" y="440"/>
                      <a:pt x="3004" y="453"/>
                      <a:pt x="3007" y="467"/>
                    </a:cubicBezTo>
                    <a:cubicBezTo>
                      <a:pt x="3010" y="481"/>
                      <a:pt x="3017" y="487"/>
                      <a:pt x="3017" y="487"/>
                    </a:cubicBezTo>
                    <a:cubicBezTo>
                      <a:pt x="3017" y="487"/>
                      <a:pt x="3008" y="498"/>
                      <a:pt x="3016" y="505"/>
                    </a:cubicBezTo>
                    <a:cubicBezTo>
                      <a:pt x="3024" y="512"/>
                      <a:pt x="3033" y="513"/>
                      <a:pt x="3033" y="513"/>
                    </a:cubicBezTo>
                    <a:cubicBezTo>
                      <a:pt x="3033" y="513"/>
                      <a:pt x="3043" y="506"/>
                      <a:pt x="3043" y="495"/>
                    </a:cubicBezTo>
                    <a:cubicBezTo>
                      <a:pt x="3043" y="484"/>
                      <a:pt x="3042" y="481"/>
                      <a:pt x="3042" y="481"/>
                    </a:cubicBezTo>
                    <a:cubicBezTo>
                      <a:pt x="3050" y="477"/>
                      <a:pt x="3050" y="477"/>
                      <a:pt x="3050" y="477"/>
                    </a:cubicBezTo>
                    <a:lnTo>
                      <a:pt x="3048" y="446"/>
                    </a:lnTo>
                    <a:close/>
                    <a:moveTo>
                      <a:pt x="2964" y="107"/>
                    </a:moveTo>
                    <a:cubicBezTo>
                      <a:pt x="2964" y="103"/>
                      <a:pt x="2964" y="103"/>
                      <a:pt x="2964" y="103"/>
                    </a:cubicBezTo>
                    <a:cubicBezTo>
                      <a:pt x="2964" y="103"/>
                      <a:pt x="2950" y="107"/>
                      <a:pt x="2944" y="106"/>
                    </a:cubicBezTo>
                    <a:cubicBezTo>
                      <a:pt x="2938" y="105"/>
                      <a:pt x="2940" y="100"/>
                      <a:pt x="2940" y="100"/>
                    </a:cubicBezTo>
                    <a:cubicBezTo>
                      <a:pt x="2923" y="100"/>
                      <a:pt x="2923" y="100"/>
                      <a:pt x="2923" y="100"/>
                    </a:cubicBezTo>
                    <a:cubicBezTo>
                      <a:pt x="2923" y="100"/>
                      <a:pt x="2927" y="90"/>
                      <a:pt x="2924" y="87"/>
                    </a:cubicBezTo>
                    <a:cubicBezTo>
                      <a:pt x="2921" y="84"/>
                      <a:pt x="2919" y="80"/>
                      <a:pt x="2919" y="80"/>
                    </a:cubicBezTo>
                    <a:cubicBezTo>
                      <a:pt x="2908" y="78"/>
                      <a:pt x="2908" y="78"/>
                      <a:pt x="2908" y="78"/>
                    </a:cubicBezTo>
                    <a:cubicBezTo>
                      <a:pt x="2899" y="85"/>
                      <a:pt x="2899" y="85"/>
                      <a:pt x="2899" y="85"/>
                    </a:cubicBezTo>
                    <a:cubicBezTo>
                      <a:pt x="2894" y="81"/>
                      <a:pt x="2894" y="81"/>
                      <a:pt x="2894" y="81"/>
                    </a:cubicBezTo>
                    <a:cubicBezTo>
                      <a:pt x="2880" y="81"/>
                      <a:pt x="2880" y="81"/>
                      <a:pt x="2880" y="81"/>
                    </a:cubicBezTo>
                    <a:cubicBezTo>
                      <a:pt x="2880" y="81"/>
                      <a:pt x="2879" y="80"/>
                      <a:pt x="2877" y="77"/>
                    </a:cubicBezTo>
                    <a:cubicBezTo>
                      <a:pt x="2875" y="74"/>
                      <a:pt x="2853" y="70"/>
                      <a:pt x="2853" y="70"/>
                    </a:cubicBezTo>
                    <a:cubicBezTo>
                      <a:pt x="2853" y="54"/>
                      <a:pt x="2853" y="54"/>
                      <a:pt x="2853" y="54"/>
                    </a:cubicBezTo>
                    <a:cubicBezTo>
                      <a:pt x="2843" y="61"/>
                      <a:pt x="2843" y="61"/>
                      <a:pt x="2843" y="61"/>
                    </a:cubicBezTo>
                    <a:cubicBezTo>
                      <a:pt x="2828" y="61"/>
                      <a:pt x="2828" y="61"/>
                      <a:pt x="2828" y="61"/>
                    </a:cubicBezTo>
                    <a:cubicBezTo>
                      <a:pt x="2828" y="61"/>
                      <a:pt x="2828" y="45"/>
                      <a:pt x="2823" y="42"/>
                    </a:cubicBezTo>
                    <a:cubicBezTo>
                      <a:pt x="2818" y="39"/>
                      <a:pt x="2800" y="37"/>
                      <a:pt x="2800" y="37"/>
                    </a:cubicBezTo>
                    <a:cubicBezTo>
                      <a:pt x="2793" y="30"/>
                      <a:pt x="2793" y="30"/>
                      <a:pt x="2793" y="30"/>
                    </a:cubicBezTo>
                    <a:cubicBezTo>
                      <a:pt x="2777" y="26"/>
                      <a:pt x="2777" y="26"/>
                      <a:pt x="2777" y="26"/>
                    </a:cubicBezTo>
                    <a:cubicBezTo>
                      <a:pt x="2771" y="12"/>
                      <a:pt x="2771" y="12"/>
                      <a:pt x="2771" y="12"/>
                    </a:cubicBezTo>
                    <a:cubicBezTo>
                      <a:pt x="2772" y="3"/>
                      <a:pt x="2772" y="3"/>
                      <a:pt x="2772" y="3"/>
                    </a:cubicBezTo>
                    <a:cubicBezTo>
                      <a:pt x="2772" y="3"/>
                      <a:pt x="2756" y="0"/>
                      <a:pt x="2746" y="4"/>
                    </a:cubicBezTo>
                    <a:cubicBezTo>
                      <a:pt x="2736" y="8"/>
                      <a:pt x="2711" y="4"/>
                      <a:pt x="2715" y="12"/>
                    </a:cubicBezTo>
                    <a:cubicBezTo>
                      <a:pt x="2719" y="20"/>
                      <a:pt x="2722" y="27"/>
                      <a:pt x="2722" y="27"/>
                    </a:cubicBezTo>
                    <a:cubicBezTo>
                      <a:pt x="2722" y="27"/>
                      <a:pt x="2730" y="44"/>
                      <a:pt x="2719" y="52"/>
                    </a:cubicBezTo>
                    <a:cubicBezTo>
                      <a:pt x="2708" y="60"/>
                      <a:pt x="2686" y="60"/>
                      <a:pt x="2686" y="60"/>
                    </a:cubicBezTo>
                    <a:cubicBezTo>
                      <a:pt x="2661" y="80"/>
                      <a:pt x="2661" y="80"/>
                      <a:pt x="2661" y="80"/>
                    </a:cubicBezTo>
                    <a:cubicBezTo>
                      <a:pt x="2670" y="86"/>
                      <a:pt x="2670" y="86"/>
                      <a:pt x="2670" y="86"/>
                    </a:cubicBezTo>
                    <a:cubicBezTo>
                      <a:pt x="2670" y="86"/>
                      <a:pt x="2650" y="98"/>
                      <a:pt x="2635" y="97"/>
                    </a:cubicBezTo>
                    <a:cubicBezTo>
                      <a:pt x="2620" y="96"/>
                      <a:pt x="2611" y="91"/>
                      <a:pt x="2611" y="91"/>
                    </a:cubicBezTo>
                    <a:cubicBezTo>
                      <a:pt x="2600" y="76"/>
                      <a:pt x="2600" y="76"/>
                      <a:pt x="2600" y="76"/>
                    </a:cubicBezTo>
                    <a:cubicBezTo>
                      <a:pt x="2600" y="76"/>
                      <a:pt x="2579" y="68"/>
                      <a:pt x="2580" y="75"/>
                    </a:cubicBezTo>
                    <a:cubicBezTo>
                      <a:pt x="2581" y="82"/>
                      <a:pt x="2592" y="96"/>
                      <a:pt x="2592" y="96"/>
                    </a:cubicBezTo>
                    <a:cubicBezTo>
                      <a:pt x="2592" y="96"/>
                      <a:pt x="2605" y="120"/>
                      <a:pt x="2587" y="123"/>
                    </a:cubicBezTo>
                    <a:cubicBezTo>
                      <a:pt x="2569" y="126"/>
                      <a:pt x="2550" y="125"/>
                      <a:pt x="2550" y="125"/>
                    </a:cubicBezTo>
                    <a:cubicBezTo>
                      <a:pt x="2543" y="136"/>
                      <a:pt x="2543" y="136"/>
                      <a:pt x="2543" y="136"/>
                    </a:cubicBezTo>
                    <a:cubicBezTo>
                      <a:pt x="2543" y="136"/>
                      <a:pt x="2527" y="116"/>
                      <a:pt x="2521" y="117"/>
                    </a:cubicBezTo>
                    <a:cubicBezTo>
                      <a:pt x="2515" y="118"/>
                      <a:pt x="2495" y="124"/>
                      <a:pt x="2495" y="124"/>
                    </a:cubicBezTo>
                    <a:cubicBezTo>
                      <a:pt x="2495" y="124"/>
                      <a:pt x="2459" y="129"/>
                      <a:pt x="2456" y="136"/>
                    </a:cubicBezTo>
                    <a:cubicBezTo>
                      <a:pt x="2453" y="143"/>
                      <a:pt x="2475" y="149"/>
                      <a:pt x="2474" y="152"/>
                    </a:cubicBezTo>
                    <a:cubicBezTo>
                      <a:pt x="2473" y="155"/>
                      <a:pt x="2444" y="153"/>
                      <a:pt x="2450" y="161"/>
                    </a:cubicBezTo>
                    <a:cubicBezTo>
                      <a:pt x="2456" y="169"/>
                      <a:pt x="2475" y="170"/>
                      <a:pt x="2475" y="170"/>
                    </a:cubicBezTo>
                    <a:cubicBezTo>
                      <a:pt x="2482" y="166"/>
                      <a:pt x="2482" y="166"/>
                      <a:pt x="2482" y="166"/>
                    </a:cubicBezTo>
                    <a:cubicBezTo>
                      <a:pt x="2514" y="184"/>
                      <a:pt x="2514" y="184"/>
                      <a:pt x="2514" y="184"/>
                    </a:cubicBezTo>
                    <a:cubicBezTo>
                      <a:pt x="2534" y="184"/>
                      <a:pt x="2534" y="184"/>
                      <a:pt x="2534" y="184"/>
                    </a:cubicBezTo>
                    <a:cubicBezTo>
                      <a:pt x="2546" y="196"/>
                      <a:pt x="2546" y="196"/>
                      <a:pt x="2546" y="196"/>
                    </a:cubicBezTo>
                    <a:cubicBezTo>
                      <a:pt x="2572" y="199"/>
                      <a:pt x="2572" y="199"/>
                      <a:pt x="2572" y="199"/>
                    </a:cubicBezTo>
                    <a:cubicBezTo>
                      <a:pt x="2553" y="209"/>
                      <a:pt x="2553" y="209"/>
                      <a:pt x="2553" y="209"/>
                    </a:cubicBezTo>
                    <a:cubicBezTo>
                      <a:pt x="2553" y="209"/>
                      <a:pt x="2572" y="240"/>
                      <a:pt x="2576" y="244"/>
                    </a:cubicBezTo>
                    <a:cubicBezTo>
                      <a:pt x="2580" y="248"/>
                      <a:pt x="2597" y="248"/>
                      <a:pt x="2597" y="248"/>
                    </a:cubicBezTo>
                    <a:cubicBezTo>
                      <a:pt x="2595" y="277"/>
                      <a:pt x="2595" y="277"/>
                      <a:pt x="2595" y="277"/>
                    </a:cubicBezTo>
                    <a:cubicBezTo>
                      <a:pt x="2608" y="297"/>
                      <a:pt x="2608" y="297"/>
                      <a:pt x="2608" y="297"/>
                    </a:cubicBezTo>
                    <a:cubicBezTo>
                      <a:pt x="2617" y="320"/>
                      <a:pt x="2617" y="320"/>
                      <a:pt x="2617" y="320"/>
                    </a:cubicBezTo>
                    <a:cubicBezTo>
                      <a:pt x="2596" y="294"/>
                      <a:pt x="2596" y="294"/>
                      <a:pt x="2596" y="294"/>
                    </a:cubicBezTo>
                    <a:cubicBezTo>
                      <a:pt x="2596" y="294"/>
                      <a:pt x="2594" y="323"/>
                      <a:pt x="2593" y="333"/>
                    </a:cubicBezTo>
                    <a:cubicBezTo>
                      <a:pt x="2592" y="343"/>
                      <a:pt x="2581" y="383"/>
                      <a:pt x="2576" y="391"/>
                    </a:cubicBezTo>
                    <a:cubicBezTo>
                      <a:pt x="2572" y="398"/>
                      <a:pt x="2574" y="407"/>
                      <a:pt x="2562" y="409"/>
                    </a:cubicBezTo>
                    <a:cubicBezTo>
                      <a:pt x="2563" y="415"/>
                      <a:pt x="2563" y="415"/>
                      <a:pt x="2563" y="415"/>
                    </a:cubicBezTo>
                    <a:cubicBezTo>
                      <a:pt x="2563" y="415"/>
                      <a:pt x="2572" y="407"/>
                      <a:pt x="2578" y="414"/>
                    </a:cubicBezTo>
                    <a:cubicBezTo>
                      <a:pt x="2584" y="421"/>
                      <a:pt x="2578" y="424"/>
                      <a:pt x="2578" y="424"/>
                    </a:cubicBezTo>
                    <a:cubicBezTo>
                      <a:pt x="2578" y="424"/>
                      <a:pt x="2592" y="426"/>
                      <a:pt x="2599" y="427"/>
                    </a:cubicBezTo>
                    <a:cubicBezTo>
                      <a:pt x="2606" y="428"/>
                      <a:pt x="2612" y="437"/>
                      <a:pt x="2612" y="437"/>
                    </a:cubicBezTo>
                    <a:cubicBezTo>
                      <a:pt x="2612" y="437"/>
                      <a:pt x="2622" y="433"/>
                      <a:pt x="2626" y="435"/>
                    </a:cubicBezTo>
                    <a:cubicBezTo>
                      <a:pt x="2630" y="437"/>
                      <a:pt x="2631" y="440"/>
                      <a:pt x="2631" y="440"/>
                    </a:cubicBezTo>
                    <a:cubicBezTo>
                      <a:pt x="2651" y="441"/>
                      <a:pt x="2651" y="441"/>
                      <a:pt x="2651" y="441"/>
                    </a:cubicBezTo>
                    <a:cubicBezTo>
                      <a:pt x="2653" y="449"/>
                      <a:pt x="2653" y="449"/>
                      <a:pt x="2653" y="449"/>
                    </a:cubicBezTo>
                    <a:cubicBezTo>
                      <a:pt x="2666" y="446"/>
                      <a:pt x="2666" y="446"/>
                      <a:pt x="2666" y="446"/>
                    </a:cubicBezTo>
                    <a:cubicBezTo>
                      <a:pt x="2666" y="446"/>
                      <a:pt x="2660" y="434"/>
                      <a:pt x="2673" y="434"/>
                    </a:cubicBezTo>
                    <a:cubicBezTo>
                      <a:pt x="2686" y="434"/>
                      <a:pt x="2686" y="441"/>
                      <a:pt x="2686" y="441"/>
                    </a:cubicBezTo>
                    <a:cubicBezTo>
                      <a:pt x="2695" y="442"/>
                      <a:pt x="2695" y="442"/>
                      <a:pt x="2695" y="442"/>
                    </a:cubicBezTo>
                    <a:cubicBezTo>
                      <a:pt x="2697" y="446"/>
                      <a:pt x="2697" y="446"/>
                      <a:pt x="2697" y="446"/>
                    </a:cubicBezTo>
                    <a:cubicBezTo>
                      <a:pt x="2698" y="445"/>
                      <a:pt x="2700" y="445"/>
                      <a:pt x="2702" y="445"/>
                    </a:cubicBezTo>
                    <a:cubicBezTo>
                      <a:pt x="2712" y="444"/>
                      <a:pt x="2716" y="445"/>
                      <a:pt x="2716" y="445"/>
                    </a:cubicBezTo>
                    <a:cubicBezTo>
                      <a:pt x="2717" y="454"/>
                      <a:pt x="2717" y="454"/>
                      <a:pt x="2717" y="454"/>
                    </a:cubicBezTo>
                    <a:cubicBezTo>
                      <a:pt x="2720" y="455"/>
                      <a:pt x="2722" y="459"/>
                      <a:pt x="2722" y="459"/>
                    </a:cubicBezTo>
                    <a:cubicBezTo>
                      <a:pt x="2722" y="459"/>
                      <a:pt x="2729" y="457"/>
                      <a:pt x="2732" y="456"/>
                    </a:cubicBezTo>
                    <a:cubicBezTo>
                      <a:pt x="2735" y="455"/>
                      <a:pt x="2742" y="463"/>
                      <a:pt x="2742" y="463"/>
                    </a:cubicBezTo>
                    <a:cubicBezTo>
                      <a:pt x="2742" y="463"/>
                      <a:pt x="2743" y="463"/>
                      <a:pt x="2750" y="463"/>
                    </a:cubicBezTo>
                    <a:cubicBezTo>
                      <a:pt x="2757" y="463"/>
                      <a:pt x="2757" y="453"/>
                      <a:pt x="2757" y="453"/>
                    </a:cubicBezTo>
                    <a:cubicBezTo>
                      <a:pt x="2763" y="453"/>
                      <a:pt x="2763" y="453"/>
                      <a:pt x="2763" y="453"/>
                    </a:cubicBezTo>
                    <a:cubicBezTo>
                      <a:pt x="2763" y="452"/>
                      <a:pt x="2763" y="451"/>
                      <a:pt x="2763" y="450"/>
                    </a:cubicBezTo>
                    <a:cubicBezTo>
                      <a:pt x="2763" y="440"/>
                      <a:pt x="2778" y="417"/>
                      <a:pt x="2785" y="413"/>
                    </a:cubicBezTo>
                    <a:cubicBezTo>
                      <a:pt x="2792" y="409"/>
                      <a:pt x="2813" y="392"/>
                      <a:pt x="2822" y="397"/>
                    </a:cubicBezTo>
                    <a:cubicBezTo>
                      <a:pt x="2831" y="402"/>
                      <a:pt x="2839" y="407"/>
                      <a:pt x="2839" y="407"/>
                    </a:cubicBezTo>
                    <a:cubicBezTo>
                      <a:pt x="2839" y="407"/>
                      <a:pt x="2862" y="401"/>
                      <a:pt x="2867" y="406"/>
                    </a:cubicBezTo>
                    <a:cubicBezTo>
                      <a:pt x="2872" y="411"/>
                      <a:pt x="2879" y="419"/>
                      <a:pt x="2882" y="421"/>
                    </a:cubicBezTo>
                    <a:cubicBezTo>
                      <a:pt x="2882" y="421"/>
                      <a:pt x="2907" y="431"/>
                      <a:pt x="2920" y="421"/>
                    </a:cubicBezTo>
                    <a:cubicBezTo>
                      <a:pt x="2933" y="411"/>
                      <a:pt x="2937" y="392"/>
                      <a:pt x="2943" y="390"/>
                    </a:cubicBezTo>
                    <a:cubicBezTo>
                      <a:pt x="2945" y="389"/>
                      <a:pt x="2951" y="389"/>
                      <a:pt x="2957" y="388"/>
                    </a:cubicBezTo>
                    <a:cubicBezTo>
                      <a:pt x="2957" y="385"/>
                      <a:pt x="2958" y="383"/>
                      <a:pt x="2960" y="383"/>
                    </a:cubicBezTo>
                    <a:cubicBezTo>
                      <a:pt x="2964" y="383"/>
                      <a:pt x="2970" y="373"/>
                      <a:pt x="2967" y="369"/>
                    </a:cubicBezTo>
                    <a:cubicBezTo>
                      <a:pt x="2964" y="365"/>
                      <a:pt x="2950" y="367"/>
                      <a:pt x="2950" y="367"/>
                    </a:cubicBezTo>
                    <a:cubicBezTo>
                      <a:pt x="2947" y="361"/>
                      <a:pt x="2947" y="361"/>
                      <a:pt x="2947" y="361"/>
                    </a:cubicBezTo>
                    <a:cubicBezTo>
                      <a:pt x="2947" y="361"/>
                      <a:pt x="2933" y="360"/>
                      <a:pt x="2934" y="350"/>
                    </a:cubicBezTo>
                    <a:cubicBezTo>
                      <a:pt x="2935" y="340"/>
                      <a:pt x="2941" y="340"/>
                      <a:pt x="2940" y="335"/>
                    </a:cubicBezTo>
                    <a:cubicBezTo>
                      <a:pt x="2939" y="330"/>
                      <a:pt x="2935" y="327"/>
                      <a:pt x="2935" y="327"/>
                    </a:cubicBezTo>
                    <a:cubicBezTo>
                      <a:pt x="2928" y="327"/>
                      <a:pt x="2928" y="327"/>
                      <a:pt x="2928" y="327"/>
                    </a:cubicBezTo>
                    <a:cubicBezTo>
                      <a:pt x="2922" y="314"/>
                      <a:pt x="2922" y="314"/>
                      <a:pt x="2922" y="314"/>
                    </a:cubicBezTo>
                    <a:cubicBezTo>
                      <a:pt x="2931" y="312"/>
                      <a:pt x="2931" y="312"/>
                      <a:pt x="2931" y="312"/>
                    </a:cubicBezTo>
                    <a:cubicBezTo>
                      <a:pt x="2931" y="312"/>
                      <a:pt x="2950" y="311"/>
                      <a:pt x="2950" y="302"/>
                    </a:cubicBezTo>
                    <a:cubicBezTo>
                      <a:pt x="2950" y="293"/>
                      <a:pt x="2939" y="289"/>
                      <a:pt x="2939" y="289"/>
                    </a:cubicBezTo>
                    <a:cubicBezTo>
                      <a:pt x="2931" y="281"/>
                      <a:pt x="2931" y="281"/>
                      <a:pt x="2931" y="281"/>
                    </a:cubicBezTo>
                    <a:cubicBezTo>
                      <a:pt x="2931" y="281"/>
                      <a:pt x="2941" y="277"/>
                      <a:pt x="2941" y="273"/>
                    </a:cubicBezTo>
                    <a:cubicBezTo>
                      <a:pt x="2941" y="269"/>
                      <a:pt x="2934" y="263"/>
                      <a:pt x="2934" y="263"/>
                    </a:cubicBezTo>
                    <a:cubicBezTo>
                      <a:pt x="2935" y="245"/>
                      <a:pt x="2935" y="245"/>
                      <a:pt x="2935" y="245"/>
                    </a:cubicBezTo>
                    <a:cubicBezTo>
                      <a:pt x="2935" y="245"/>
                      <a:pt x="2927" y="239"/>
                      <a:pt x="2920" y="243"/>
                    </a:cubicBezTo>
                    <a:cubicBezTo>
                      <a:pt x="2913" y="247"/>
                      <a:pt x="2908" y="260"/>
                      <a:pt x="2902" y="259"/>
                    </a:cubicBezTo>
                    <a:cubicBezTo>
                      <a:pt x="2896" y="258"/>
                      <a:pt x="2906" y="250"/>
                      <a:pt x="2906" y="250"/>
                    </a:cubicBezTo>
                    <a:cubicBezTo>
                      <a:pt x="2900" y="242"/>
                      <a:pt x="2900" y="242"/>
                      <a:pt x="2900" y="242"/>
                    </a:cubicBezTo>
                    <a:cubicBezTo>
                      <a:pt x="2900" y="242"/>
                      <a:pt x="2912" y="233"/>
                      <a:pt x="2918" y="226"/>
                    </a:cubicBezTo>
                    <a:cubicBezTo>
                      <a:pt x="2924" y="219"/>
                      <a:pt x="2921" y="213"/>
                      <a:pt x="2921" y="213"/>
                    </a:cubicBezTo>
                    <a:cubicBezTo>
                      <a:pt x="2921" y="213"/>
                      <a:pt x="2927" y="219"/>
                      <a:pt x="2932" y="213"/>
                    </a:cubicBezTo>
                    <a:cubicBezTo>
                      <a:pt x="2937" y="207"/>
                      <a:pt x="2943" y="198"/>
                      <a:pt x="2943" y="198"/>
                    </a:cubicBezTo>
                    <a:cubicBezTo>
                      <a:pt x="2948" y="189"/>
                      <a:pt x="2948" y="189"/>
                      <a:pt x="2948" y="189"/>
                    </a:cubicBezTo>
                    <a:cubicBezTo>
                      <a:pt x="2961" y="196"/>
                      <a:pt x="2961" y="196"/>
                      <a:pt x="2961" y="196"/>
                    </a:cubicBezTo>
                    <a:cubicBezTo>
                      <a:pt x="2966" y="186"/>
                      <a:pt x="2966" y="186"/>
                      <a:pt x="2966" y="186"/>
                    </a:cubicBezTo>
                    <a:cubicBezTo>
                      <a:pt x="2966" y="186"/>
                      <a:pt x="2962" y="177"/>
                      <a:pt x="2964" y="166"/>
                    </a:cubicBezTo>
                    <a:cubicBezTo>
                      <a:pt x="2966" y="155"/>
                      <a:pt x="2976" y="136"/>
                      <a:pt x="2976" y="136"/>
                    </a:cubicBezTo>
                    <a:cubicBezTo>
                      <a:pt x="2976" y="128"/>
                      <a:pt x="2976" y="128"/>
                      <a:pt x="2976" y="128"/>
                    </a:cubicBezTo>
                    <a:cubicBezTo>
                      <a:pt x="2990" y="117"/>
                      <a:pt x="2990" y="117"/>
                      <a:pt x="2990" y="117"/>
                    </a:cubicBezTo>
                    <a:cubicBezTo>
                      <a:pt x="2992" y="111"/>
                      <a:pt x="2992" y="111"/>
                      <a:pt x="2992" y="111"/>
                    </a:cubicBezTo>
                    <a:cubicBezTo>
                      <a:pt x="2982" y="106"/>
                      <a:pt x="2982" y="106"/>
                      <a:pt x="2982" y="106"/>
                    </a:cubicBezTo>
                    <a:lnTo>
                      <a:pt x="2964" y="107"/>
                    </a:lnTo>
                    <a:close/>
                    <a:moveTo>
                      <a:pt x="106" y="2472"/>
                    </a:moveTo>
                    <a:cubicBezTo>
                      <a:pt x="90" y="2439"/>
                      <a:pt x="90" y="2439"/>
                      <a:pt x="90" y="2439"/>
                    </a:cubicBezTo>
                    <a:cubicBezTo>
                      <a:pt x="67" y="2439"/>
                      <a:pt x="67" y="2439"/>
                      <a:pt x="67" y="2439"/>
                    </a:cubicBezTo>
                    <a:cubicBezTo>
                      <a:pt x="67" y="2439"/>
                      <a:pt x="44" y="2431"/>
                      <a:pt x="36" y="2423"/>
                    </a:cubicBezTo>
                    <a:cubicBezTo>
                      <a:pt x="32" y="2430"/>
                      <a:pt x="32" y="2439"/>
                      <a:pt x="32" y="2444"/>
                    </a:cubicBezTo>
                    <a:cubicBezTo>
                      <a:pt x="32" y="2451"/>
                      <a:pt x="21" y="2450"/>
                      <a:pt x="10" y="2467"/>
                    </a:cubicBezTo>
                    <a:cubicBezTo>
                      <a:pt x="0" y="2483"/>
                      <a:pt x="10" y="2504"/>
                      <a:pt x="11" y="2517"/>
                    </a:cubicBezTo>
                    <a:cubicBezTo>
                      <a:pt x="12" y="2529"/>
                      <a:pt x="31" y="2534"/>
                      <a:pt x="32" y="2544"/>
                    </a:cubicBezTo>
                    <a:cubicBezTo>
                      <a:pt x="33" y="2554"/>
                      <a:pt x="21" y="2559"/>
                      <a:pt x="21" y="2559"/>
                    </a:cubicBezTo>
                    <a:cubicBezTo>
                      <a:pt x="23" y="2587"/>
                      <a:pt x="23" y="2587"/>
                      <a:pt x="23" y="2587"/>
                    </a:cubicBezTo>
                    <a:cubicBezTo>
                      <a:pt x="23" y="2587"/>
                      <a:pt x="12" y="2591"/>
                      <a:pt x="11" y="2594"/>
                    </a:cubicBezTo>
                    <a:cubicBezTo>
                      <a:pt x="10" y="2597"/>
                      <a:pt x="4" y="2611"/>
                      <a:pt x="4" y="2611"/>
                    </a:cubicBezTo>
                    <a:cubicBezTo>
                      <a:pt x="4" y="2611"/>
                      <a:pt x="6" y="2621"/>
                      <a:pt x="20" y="2622"/>
                    </a:cubicBezTo>
                    <a:cubicBezTo>
                      <a:pt x="34" y="2623"/>
                      <a:pt x="32" y="2617"/>
                      <a:pt x="38" y="2611"/>
                    </a:cubicBezTo>
                    <a:cubicBezTo>
                      <a:pt x="44" y="2605"/>
                      <a:pt x="48" y="2613"/>
                      <a:pt x="48" y="2613"/>
                    </a:cubicBezTo>
                    <a:cubicBezTo>
                      <a:pt x="58" y="2615"/>
                      <a:pt x="58" y="2615"/>
                      <a:pt x="58" y="2615"/>
                    </a:cubicBezTo>
                    <a:cubicBezTo>
                      <a:pt x="62" y="2610"/>
                      <a:pt x="62" y="2610"/>
                      <a:pt x="62" y="2610"/>
                    </a:cubicBezTo>
                    <a:cubicBezTo>
                      <a:pt x="62" y="2610"/>
                      <a:pt x="66" y="2618"/>
                      <a:pt x="66" y="2619"/>
                    </a:cubicBezTo>
                    <a:cubicBezTo>
                      <a:pt x="72" y="2619"/>
                      <a:pt x="87" y="2613"/>
                      <a:pt x="87" y="2613"/>
                    </a:cubicBezTo>
                    <a:cubicBezTo>
                      <a:pt x="104" y="2599"/>
                      <a:pt x="105" y="2580"/>
                      <a:pt x="108" y="2570"/>
                    </a:cubicBezTo>
                    <a:cubicBezTo>
                      <a:pt x="111" y="2560"/>
                      <a:pt x="120" y="2545"/>
                      <a:pt x="127" y="2539"/>
                    </a:cubicBezTo>
                    <a:cubicBezTo>
                      <a:pt x="134" y="2533"/>
                      <a:pt x="139" y="2516"/>
                      <a:pt x="139" y="2516"/>
                    </a:cubicBezTo>
                    <a:cubicBezTo>
                      <a:pt x="137" y="2511"/>
                      <a:pt x="125" y="2479"/>
                      <a:pt x="125" y="2479"/>
                    </a:cubicBezTo>
                    <a:lnTo>
                      <a:pt x="106" y="2472"/>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8" name="Freeform 329"/>
              <p:cNvSpPr>
                <a:spLocks noEditPoints="1"/>
              </p:cNvSpPr>
              <p:nvPr/>
            </p:nvSpPr>
            <p:spPr bwMode="gray">
              <a:xfrm>
                <a:off x="-4647" y="-7171"/>
                <a:ext cx="1793" cy="1611"/>
              </a:xfrm>
              <a:custGeom>
                <a:avLst/>
                <a:gdLst>
                  <a:gd name="T0" fmla="*/ 725 w 759"/>
                  <a:gd name="T1" fmla="*/ 254 h 682"/>
                  <a:gd name="T2" fmla="*/ 696 w 759"/>
                  <a:gd name="T3" fmla="*/ 278 h 682"/>
                  <a:gd name="T4" fmla="*/ 673 w 759"/>
                  <a:gd name="T5" fmla="*/ 221 h 682"/>
                  <a:gd name="T6" fmla="*/ 708 w 759"/>
                  <a:gd name="T7" fmla="*/ 206 h 682"/>
                  <a:gd name="T8" fmla="*/ 727 w 759"/>
                  <a:gd name="T9" fmla="*/ 125 h 682"/>
                  <a:gd name="T10" fmla="*/ 696 w 759"/>
                  <a:gd name="T11" fmla="*/ 15 h 682"/>
                  <a:gd name="T12" fmla="*/ 649 w 759"/>
                  <a:gd name="T13" fmla="*/ 8 h 682"/>
                  <a:gd name="T14" fmla="*/ 586 w 759"/>
                  <a:gd name="T15" fmla="*/ 2 h 682"/>
                  <a:gd name="T16" fmla="*/ 549 w 759"/>
                  <a:gd name="T17" fmla="*/ 25 h 682"/>
                  <a:gd name="T18" fmla="*/ 495 w 759"/>
                  <a:gd name="T19" fmla="*/ 77 h 682"/>
                  <a:gd name="T20" fmla="*/ 461 w 759"/>
                  <a:gd name="T21" fmla="*/ 137 h 682"/>
                  <a:gd name="T22" fmla="*/ 436 w 759"/>
                  <a:gd name="T23" fmla="*/ 152 h 682"/>
                  <a:gd name="T24" fmla="*/ 402 w 759"/>
                  <a:gd name="T25" fmla="*/ 192 h 682"/>
                  <a:gd name="T26" fmla="*/ 364 w 759"/>
                  <a:gd name="T27" fmla="*/ 190 h 682"/>
                  <a:gd name="T28" fmla="*/ 337 w 759"/>
                  <a:gd name="T29" fmla="*/ 179 h 682"/>
                  <a:gd name="T30" fmla="*/ 290 w 759"/>
                  <a:gd name="T31" fmla="*/ 212 h 682"/>
                  <a:gd name="T32" fmla="*/ 263 w 759"/>
                  <a:gd name="T33" fmla="*/ 240 h 682"/>
                  <a:gd name="T34" fmla="*/ 244 w 759"/>
                  <a:gd name="T35" fmla="*/ 251 h 682"/>
                  <a:gd name="T36" fmla="*/ 193 w 759"/>
                  <a:gd name="T37" fmla="*/ 231 h 682"/>
                  <a:gd name="T38" fmla="*/ 196 w 759"/>
                  <a:gd name="T39" fmla="*/ 189 h 682"/>
                  <a:gd name="T40" fmla="*/ 166 w 759"/>
                  <a:gd name="T41" fmla="*/ 143 h 682"/>
                  <a:gd name="T42" fmla="*/ 142 w 759"/>
                  <a:gd name="T43" fmla="*/ 343 h 682"/>
                  <a:gd name="T44" fmla="*/ 129 w 759"/>
                  <a:gd name="T45" fmla="*/ 353 h 682"/>
                  <a:gd name="T46" fmla="*/ 114 w 759"/>
                  <a:gd name="T47" fmla="*/ 367 h 682"/>
                  <a:gd name="T48" fmla="*/ 88 w 759"/>
                  <a:gd name="T49" fmla="*/ 369 h 682"/>
                  <a:gd name="T50" fmla="*/ 65 w 759"/>
                  <a:gd name="T51" fmla="*/ 357 h 682"/>
                  <a:gd name="T52" fmla="*/ 41 w 759"/>
                  <a:gd name="T53" fmla="*/ 330 h 682"/>
                  <a:gd name="T54" fmla="*/ 12 w 759"/>
                  <a:gd name="T55" fmla="*/ 340 h 682"/>
                  <a:gd name="T56" fmla="*/ 0 w 759"/>
                  <a:gd name="T57" fmla="*/ 345 h 682"/>
                  <a:gd name="T58" fmla="*/ 31 w 759"/>
                  <a:gd name="T59" fmla="*/ 407 h 682"/>
                  <a:gd name="T60" fmla="*/ 83 w 759"/>
                  <a:gd name="T61" fmla="*/ 523 h 682"/>
                  <a:gd name="T62" fmla="*/ 61 w 759"/>
                  <a:gd name="T63" fmla="*/ 572 h 682"/>
                  <a:gd name="T64" fmla="*/ 81 w 759"/>
                  <a:gd name="T65" fmla="*/ 649 h 682"/>
                  <a:gd name="T66" fmla="*/ 103 w 759"/>
                  <a:gd name="T67" fmla="*/ 650 h 682"/>
                  <a:gd name="T68" fmla="*/ 145 w 759"/>
                  <a:gd name="T69" fmla="*/ 679 h 682"/>
                  <a:gd name="T70" fmla="*/ 233 w 759"/>
                  <a:gd name="T71" fmla="*/ 662 h 682"/>
                  <a:gd name="T72" fmla="*/ 292 w 759"/>
                  <a:gd name="T73" fmla="*/ 646 h 682"/>
                  <a:gd name="T74" fmla="*/ 366 w 759"/>
                  <a:gd name="T75" fmla="*/ 646 h 682"/>
                  <a:gd name="T76" fmla="*/ 406 w 759"/>
                  <a:gd name="T77" fmla="*/ 637 h 682"/>
                  <a:gd name="T78" fmla="*/ 473 w 759"/>
                  <a:gd name="T79" fmla="*/ 617 h 682"/>
                  <a:gd name="T80" fmla="*/ 538 w 759"/>
                  <a:gd name="T81" fmla="*/ 565 h 682"/>
                  <a:gd name="T82" fmla="*/ 615 w 759"/>
                  <a:gd name="T83" fmla="*/ 500 h 682"/>
                  <a:gd name="T84" fmla="*/ 686 w 759"/>
                  <a:gd name="T85" fmla="*/ 379 h 682"/>
                  <a:gd name="T86" fmla="*/ 748 w 759"/>
                  <a:gd name="T87" fmla="*/ 297 h 682"/>
                  <a:gd name="T88" fmla="*/ 746 w 759"/>
                  <a:gd name="T89" fmla="*/ 250 h 682"/>
                  <a:gd name="T90" fmla="*/ 563 w 759"/>
                  <a:gd name="T91" fmla="*/ 428 h 682"/>
                  <a:gd name="T92" fmla="*/ 531 w 759"/>
                  <a:gd name="T93" fmla="*/ 456 h 682"/>
                  <a:gd name="T94" fmla="*/ 498 w 759"/>
                  <a:gd name="T95" fmla="*/ 437 h 682"/>
                  <a:gd name="T96" fmla="*/ 481 w 759"/>
                  <a:gd name="T97" fmla="*/ 401 h 682"/>
                  <a:gd name="T98" fmla="*/ 500 w 759"/>
                  <a:gd name="T99" fmla="*/ 389 h 682"/>
                  <a:gd name="T100" fmla="*/ 519 w 759"/>
                  <a:gd name="T101" fmla="*/ 362 h 682"/>
                  <a:gd name="T102" fmla="*/ 535 w 759"/>
                  <a:gd name="T103" fmla="*/ 351 h 682"/>
                  <a:gd name="T104" fmla="*/ 564 w 759"/>
                  <a:gd name="T105" fmla="*/ 349 h 682"/>
                  <a:gd name="T106" fmla="*/ 591 w 759"/>
                  <a:gd name="T107" fmla="*/ 377 h 682"/>
                  <a:gd name="T108" fmla="*/ 577 w 759"/>
                  <a:gd name="T109" fmla="*/ 4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9" h="682">
                    <a:moveTo>
                      <a:pt x="746" y="250"/>
                    </a:moveTo>
                    <a:cubicBezTo>
                      <a:pt x="738" y="246"/>
                      <a:pt x="725" y="254"/>
                      <a:pt x="725" y="254"/>
                    </a:cubicBezTo>
                    <a:cubicBezTo>
                      <a:pt x="718" y="279"/>
                      <a:pt x="718" y="279"/>
                      <a:pt x="718" y="279"/>
                    </a:cubicBezTo>
                    <a:cubicBezTo>
                      <a:pt x="718" y="279"/>
                      <a:pt x="703" y="278"/>
                      <a:pt x="696" y="278"/>
                    </a:cubicBezTo>
                    <a:cubicBezTo>
                      <a:pt x="689" y="278"/>
                      <a:pt x="666" y="262"/>
                      <a:pt x="664" y="250"/>
                    </a:cubicBezTo>
                    <a:cubicBezTo>
                      <a:pt x="662" y="238"/>
                      <a:pt x="670" y="225"/>
                      <a:pt x="673" y="221"/>
                    </a:cubicBezTo>
                    <a:cubicBezTo>
                      <a:pt x="676" y="217"/>
                      <a:pt x="682" y="192"/>
                      <a:pt x="689" y="192"/>
                    </a:cubicBezTo>
                    <a:cubicBezTo>
                      <a:pt x="696" y="192"/>
                      <a:pt x="708" y="206"/>
                      <a:pt x="708" y="206"/>
                    </a:cubicBezTo>
                    <a:cubicBezTo>
                      <a:pt x="726" y="182"/>
                      <a:pt x="726" y="182"/>
                      <a:pt x="726" y="182"/>
                    </a:cubicBezTo>
                    <a:cubicBezTo>
                      <a:pt x="726" y="182"/>
                      <a:pt x="726" y="134"/>
                      <a:pt x="727" y="125"/>
                    </a:cubicBezTo>
                    <a:cubicBezTo>
                      <a:pt x="728" y="116"/>
                      <a:pt x="707" y="84"/>
                      <a:pt x="705" y="75"/>
                    </a:cubicBezTo>
                    <a:cubicBezTo>
                      <a:pt x="703" y="66"/>
                      <a:pt x="696" y="15"/>
                      <a:pt x="696" y="15"/>
                    </a:cubicBezTo>
                    <a:cubicBezTo>
                      <a:pt x="684" y="8"/>
                      <a:pt x="684" y="8"/>
                      <a:pt x="684" y="8"/>
                    </a:cubicBezTo>
                    <a:cubicBezTo>
                      <a:pt x="684" y="8"/>
                      <a:pt x="657" y="9"/>
                      <a:pt x="649" y="8"/>
                    </a:cubicBezTo>
                    <a:cubicBezTo>
                      <a:pt x="641" y="7"/>
                      <a:pt x="625" y="0"/>
                      <a:pt x="625" y="0"/>
                    </a:cubicBezTo>
                    <a:cubicBezTo>
                      <a:pt x="586" y="2"/>
                      <a:pt x="586" y="2"/>
                      <a:pt x="586" y="2"/>
                    </a:cubicBezTo>
                    <a:cubicBezTo>
                      <a:pt x="578" y="18"/>
                      <a:pt x="578" y="18"/>
                      <a:pt x="578" y="18"/>
                    </a:cubicBezTo>
                    <a:cubicBezTo>
                      <a:pt x="578" y="18"/>
                      <a:pt x="554" y="19"/>
                      <a:pt x="549" y="25"/>
                    </a:cubicBezTo>
                    <a:cubicBezTo>
                      <a:pt x="544" y="31"/>
                      <a:pt x="530" y="57"/>
                      <a:pt x="519" y="64"/>
                    </a:cubicBezTo>
                    <a:cubicBezTo>
                      <a:pt x="508" y="71"/>
                      <a:pt x="505" y="70"/>
                      <a:pt x="495" y="77"/>
                    </a:cubicBezTo>
                    <a:cubicBezTo>
                      <a:pt x="485" y="84"/>
                      <a:pt x="484" y="107"/>
                      <a:pt x="484" y="113"/>
                    </a:cubicBezTo>
                    <a:cubicBezTo>
                      <a:pt x="484" y="119"/>
                      <a:pt x="461" y="137"/>
                      <a:pt x="461" y="137"/>
                    </a:cubicBezTo>
                    <a:cubicBezTo>
                      <a:pt x="450" y="140"/>
                      <a:pt x="450" y="140"/>
                      <a:pt x="450" y="140"/>
                    </a:cubicBezTo>
                    <a:cubicBezTo>
                      <a:pt x="436" y="152"/>
                      <a:pt x="436" y="152"/>
                      <a:pt x="436" y="152"/>
                    </a:cubicBezTo>
                    <a:cubicBezTo>
                      <a:pt x="436" y="152"/>
                      <a:pt x="432" y="185"/>
                      <a:pt x="421" y="192"/>
                    </a:cubicBezTo>
                    <a:cubicBezTo>
                      <a:pt x="410" y="199"/>
                      <a:pt x="402" y="192"/>
                      <a:pt x="402" y="192"/>
                    </a:cubicBezTo>
                    <a:cubicBezTo>
                      <a:pt x="402" y="192"/>
                      <a:pt x="399" y="197"/>
                      <a:pt x="389" y="199"/>
                    </a:cubicBezTo>
                    <a:cubicBezTo>
                      <a:pt x="379" y="201"/>
                      <a:pt x="364" y="190"/>
                      <a:pt x="364" y="190"/>
                    </a:cubicBezTo>
                    <a:cubicBezTo>
                      <a:pt x="347" y="189"/>
                      <a:pt x="347" y="189"/>
                      <a:pt x="347" y="189"/>
                    </a:cubicBezTo>
                    <a:cubicBezTo>
                      <a:pt x="337" y="179"/>
                      <a:pt x="337" y="179"/>
                      <a:pt x="337" y="179"/>
                    </a:cubicBezTo>
                    <a:cubicBezTo>
                      <a:pt x="337" y="179"/>
                      <a:pt x="321" y="167"/>
                      <a:pt x="308" y="167"/>
                    </a:cubicBezTo>
                    <a:cubicBezTo>
                      <a:pt x="295" y="167"/>
                      <a:pt x="290" y="205"/>
                      <a:pt x="290" y="212"/>
                    </a:cubicBezTo>
                    <a:cubicBezTo>
                      <a:pt x="290" y="219"/>
                      <a:pt x="279" y="217"/>
                      <a:pt x="272" y="220"/>
                    </a:cubicBezTo>
                    <a:cubicBezTo>
                      <a:pt x="265" y="223"/>
                      <a:pt x="263" y="240"/>
                      <a:pt x="263" y="240"/>
                    </a:cubicBezTo>
                    <a:cubicBezTo>
                      <a:pt x="263" y="240"/>
                      <a:pt x="253" y="238"/>
                      <a:pt x="249" y="239"/>
                    </a:cubicBezTo>
                    <a:cubicBezTo>
                      <a:pt x="245" y="240"/>
                      <a:pt x="244" y="251"/>
                      <a:pt x="244" y="251"/>
                    </a:cubicBezTo>
                    <a:cubicBezTo>
                      <a:pt x="244" y="251"/>
                      <a:pt x="198" y="256"/>
                      <a:pt x="193" y="253"/>
                    </a:cubicBezTo>
                    <a:cubicBezTo>
                      <a:pt x="188" y="250"/>
                      <a:pt x="193" y="231"/>
                      <a:pt x="193" y="231"/>
                    </a:cubicBezTo>
                    <a:cubicBezTo>
                      <a:pt x="193" y="231"/>
                      <a:pt x="201" y="218"/>
                      <a:pt x="203" y="209"/>
                    </a:cubicBezTo>
                    <a:cubicBezTo>
                      <a:pt x="205" y="200"/>
                      <a:pt x="196" y="189"/>
                      <a:pt x="196" y="189"/>
                    </a:cubicBezTo>
                    <a:cubicBezTo>
                      <a:pt x="196" y="189"/>
                      <a:pt x="197" y="179"/>
                      <a:pt x="188" y="160"/>
                    </a:cubicBezTo>
                    <a:cubicBezTo>
                      <a:pt x="184" y="152"/>
                      <a:pt x="175" y="147"/>
                      <a:pt x="166" y="143"/>
                    </a:cubicBezTo>
                    <a:cubicBezTo>
                      <a:pt x="163" y="339"/>
                      <a:pt x="163" y="339"/>
                      <a:pt x="163" y="339"/>
                    </a:cubicBezTo>
                    <a:cubicBezTo>
                      <a:pt x="163" y="339"/>
                      <a:pt x="149" y="340"/>
                      <a:pt x="142" y="343"/>
                    </a:cubicBezTo>
                    <a:cubicBezTo>
                      <a:pt x="135" y="346"/>
                      <a:pt x="137" y="351"/>
                      <a:pt x="137" y="351"/>
                    </a:cubicBezTo>
                    <a:cubicBezTo>
                      <a:pt x="129" y="353"/>
                      <a:pt x="129" y="353"/>
                      <a:pt x="129" y="353"/>
                    </a:cubicBezTo>
                    <a:cubicBezTo>
                      <a:pt x="129" y="353"/>
                      <a:pt x="132" y="367"/>
                      <a:pt x="126" y="367"/>
                    </a:cubicBezTo>
                    <a:cubicBezTo>
                      <a:pt x="121" y="367"/>
                      <a:pt x="114" y="367"/>
                      <a:pt x="114" y="367"/>
                    </a:cubicBezTo>
                    <a:cubicBezTo>
                      <a:pt x="114" y="367"/>
                      <a:pt x="110" y="361"/>
                      <a:pt x="102" y="361"/>
                    </a:cubicBezTo>
                    <a:cubicBezTo>
                      <a:pt x="94" y="361"/>
                      <a:pt x="88" y="369"/>
                      <a:pt x="88" y="369"/>
                    </a:cubicBezTo>
                    <a:cubicBezTo>
                      <a:pt x="76" y="369"/>
                      <a:pt x="76" y="369"/>
                      <a:pt x="76" y="369"/>
                    </a:cubicBezTo>
                    <a:cubicBezTo>
                      <a:pt x="76" y="369"/>
                      <a:pt x="72" y="361"/>
                      <a:pt x="65" y="357"/>
                    </a:cubicBezTo>
                    <a:cubicBezTo>
                      <a:pt x="58" y="353"/>
                      <a:pt x="49" y="359"/>
                      <a:pt x="45" y="352"/>
                    </a:cubicBezTo>
                    <a:cubicBezTo>
                      <a:pt x="40" y="345"/>
                      <a:pt x="41" y="330"/>
                      <a:pt x="41" y="330"/>
                    </a:cubicBezTo>
                    <a:cubicBezTo>
                      <a:pt x="41" y="330"/>
                      <a:pt x="31" y="318"/>
                      <a:pt x="27" y="317"/>
                    </a:cubicBezTo>
                    <a:cubicBezTo>
                      <a:pt x="23" y="316"/>
                      <a:pt x="12" y="340"/>
                      <a:pt x="12" y="340"/>
                    </a:cubicBezTo>
                    <a:cubicBezTo>
                      <a:pt x="0" y="346"/>
                      <a:pt x="0" y="346"/>
                      <a:pt x="0" y="346"/>
                    </a:cubicBezTo>
                    <a:cubicBezTo>
                      <a:pt x="0" y="345"/>
                      <a:pt x="0" y="345"/>
                      <a:pt x="0" y="345"/>
                    </a:cubicBezTo>
                    <a:cubicBezTo>
                      <a:pt x="0" y="345"/>
                      <a:pt x="7" y="368"/>
                      <a:pt x="11" y="372"/>
                    </a:cubicBezTo>
                    <a:cubicBezTo>
                      <a:pt x="15" y="376"/>
                      <a:pt x="31" y="394"/>
                      <a:pt x="31" y="407"/>
                    </a:cubicBezTo>
                    <a:cubicBezTo>
                      <a:pt x="31" y="420"/>
                      <a:pt x="28" y="446"/>
                      <a:pt x="38" y="461"/>
                    </a:cubicBezTo>
                    <a:cubicBezTo>
                      <a:pt x="48" y="476"/>
                      <a:pt x="83" y="509"/>
                      <a:pt x="83" y="523"/>
                    </a:cubicBezTo>
                    <a:cubicBezTo>
                      <a:pt x="83" y="537"/>
                      <a:pt x="82" y="564"/>
                      <a:pt x="78" y="568"/>
                    </a:cubicBezTo>
                    <a:cubicBezTo>
                      <a:pt x="74" y="572"/>
                      <a:pt x="62" y="564"/>
                      <a:pt x="61" y="572"/>
                    </a:cubicBezTo>
                    <a:cubicBezTo>
                      <a:pt x="60" y="580"/>
                      <a:pt x="63" y="588"/>
                      <a:pt x="73" y="605"/>
                    </a:cubicBezTo>
                    <a:cubicBezTo>
                      <a:pt x="83" y="622"/>
                      <a:pt x="75" y="641"/>
                      <a:pt x="81" y="649"/>
                    </a:cubicBezTo>
                    <a:cubicBezTo>
                      <a:pt x="87" y="657"/>
                      <a:pt x="84" y="646"/>
                      <a:pt x="90" y="643"/>
                    </a:cubicBezTo>
                    <a:cubicBezTo>
                      <a:pt x="96" y="640"/>
                      <a:pt x="103" y="650"/>
                      <a:pt x="103" y="650"/>
                    </a:cubicBezTo>
                    <a:cubicBezTo>
                      <a:pt x="121" y="656"/>
                      <a:pt x="121" y="656"/>
                      <a:pt x="121" y="656"/>
                    </a:cubicBezTo>
                    <a:cubicBezTo>
                      <a:pt x="121" y="656"/>
                      <a:pt x="126" y="682"/>
                      <a:pt x="145" y="679"/>
                    </a:cubicBezTo>
                    <a:cubicBezTo>
                      <a:pt x="164" y="676"/>
                      <a:pt x="165" y="662"/>
                      <a:pt x="177" y="658"/>
                    </a:cubicBezTo>
                    <a:cubicBezTo>
                      <a:pt x="189" y="654"/>
                      <a:pt x="224" y="665"/>
                      <a:pt x="233" y="662"/>
                    </a:cubicBezTo>
                    <a:cubicBezTo>
                      <a:pt x="242" y="659"/>
                      <a:pt x="238" y="638"/>
                      <a:pt x="261" y="638"/>
                    </a:cubicBezTo>
                    <a:cubicBezTo>
                      <a:pt x="284" y="638"/>
                      <a:pt x="292" y="646"/>
                      <a:pt x="292" y="646"/>
                    </a:cubicBezTo>
                    <a:cubicBezTo>
                      <a:pt x="292" y="646"/>
                      <a:pt x="303" y="635"/>
                      <a:pt x="326" y="636"/>
                    </a:cubicBezTo>
                    <a:cubicBezTo>
                      <a:pt x="349" y="637"/>
                      <a:pt x="361" y="647"/>
                      <a:pt x="366" y="646"/>
                    </a:cubicBezTo>
                    <a:cubicBezTo>
                      <a:pt x="371" y="645"/>
                      <a:pt x="383" y="635"/>
                      <a:pt x="383" y="635"/>
                    </a:cubicBezTo>
                    <a:cubicBezTo>
                      <a:pt x="383" y="635"/>
                      <a:pt x="397" y="642"/>
                      <a:pt x="406" y="637"/>
                    </a:cubicBezTo>
                    <a:cubicBezTo>
                      <a:pt x="415" y="632"/>
                      <a:pt x="427" y="624"/>
                      <a:pt x="427" y="624"/>
                    </a:cubicBezTo>
                    <a:cubicBezTo>
                      <a:pt x="427" y="624"/>
                      <a:pt x="451" y="632"/>
                      <a:pt x="473" y="617"/>
                    </a:cubicBezTo>
                    <a:cubicBezTo>
                      <a:pt x="495" y="602"/>
                      <a:pt x="525" y="573"/>
                      <a:pt x="525" y="573"/>
                    </a:cubicBezTo>
                    <a:cubicBezTo>
                      <a:pt x="538" y="565"/>
                      <a:pt x="538" y="565"/>
                      <a:pt x="538" y="565"/>
                    </a:cubicBezTo>
                    <a:cubicBezTo>
                      <a:pt x="600" y="499"/>
                      <a:pt x="600" y="499"/>
                      <a:pt x="600" y="499"/>
                    </a:cubicBezTo>
                    <a:cubicBezTo>
                      <a:pt x="615" y="500"/>
                      <a:pt x="615" y="500"/>
                      <a:pt x="615" y="500"/>
                    </a:cubicBezTo>
                    <a:cubicBezTo>
                      <a:pt x="615" y="500"/>
                      <a:pt x="652" y="449"/>
                      <a:pt x="656" y="435"/>
                    </a:cubicBezTo>
                    <a:cubicBezTo>
                      <a:pt x="660" y="421"/>
                      <a:pt x="677" y="385"/>
                      <a:pt x="686" y="379"/>
                    </a:cubicBezTo>
                    <a:cubicBezTo>
                      <a:pt x="695" y="373"/>
                      <a:pt x="726" y="360"/>
                      <a:pt x="729" y="349"/>
                    </a:cubicBezTo>
                    <a:cubicBezTo>
                      <a:pt x="732" y="338"/>
                      <a:pt x="748" y="297"/>
                      <a:pt x="748" y="297"/>
                    </a:cubicBezTo>
                    <a:cubicBezTo>
                      <a:pt x="748" y="297"/>
                      <a:pt x="754" y="280"/>
                      <a:pt x="759" y="264"/>
                    </a:cubicBezTo>
                    <a:cubicBezTo>
                      <a:pt x="755" y="258"/>
                      <a:pt x="750" y="252"/>
                      <a:pt x="746" y="250"/>
                    </a:cubicBezTo>
                    <a:close/>
                    <a:moveTo>
                      <a:pt x="580" y="418"/>
                    </a:moveTo>
                    <a:cubicBezTo>
                      <a:pt x="580" y="418"/>
                      <a:pt x="571" y="426"/>
                      <a:pt x="563" y="428"/>
                    </a:cubicBezTo>
                    <a:cubicBezTo>
                      <a:pt x="555" y="430"/>
                      <a:pt x="552" y="428"/>
                      <a:pt x="542" y="432"/>
                    </a:cubicBezTo>
                    <a:cubicBezTo>
                      <a:pt x="532" y="436"/>
                      <a:pt x="531" y="456"/>
                      <a:pt x="531" y="456"/>
                    </a:cubicBezTo>
                    <a:cubicBezTo>
                      <a:pt x="516" y="457"/>
                      <a:pt x="516" y="457"/>
                      <a:pt x="516" y="457"/>
                    </a:cubicBezTo>
                    <a:cubicBezTo>
                      <a:pt x="498" y="437"/>
                      <a:pt x="498" y="437"/>
                      <a:pt x="498" y="437"/>
                    </a:cubicBezTo>
                    <a:cubicBezTo>
                      <a:pt x="498" y="426"/>
                      <a:pt x="498" y="426"/>
                      <a:pt x="498" y="426"/>
                    </a:cubicBezTo>
                    <a:cubicBezTo>
                      <a:pt x="481" y="401"/>
                      <a:pt x="481" y="401"/>
                      <a:pt x="481" y="401"/>
                    </a:cubicBezTo>
                    <a:cubicBezTo>
                      <a:pt x="498" y="399"/>
                      <a:pt x="498" y="399"/>
                      <a:pt x="498" y="399"/>
                    </a:cubicBezTo>
                    <a:cubicBezTo>
                      <a:pt x="500" y="389"/>
                      <a:pt x="500" y="389"/>
                      <a:pt x="500" y="389"/>
                    </a:cubicBezTo>
                    <a:cubicBezTo>
                      <a:pt x="512" y="376"/>
                      <a:pt x="512" y="376"/>
                      <a:pt x="512" y="376"/>
                    </a:cubicBezTo>
                    <a:cubicBezTo>
                      <a:pt x="512" y="376"/>
                      <a:pt x="514" y="366"/>
                      <a:pt x="519" y="362"/>
                    </a:cubicBezTo>
                    <a:cubicBezTo>
                      <a:pt x="524" y="358"/>
                      <a:pt x="534" y="361"/>
                      <a:pt x="534" y="361"/>
                    </a:cubicBezTo>
                    <a:cubicBezTo>
                      <a:pt x="535" y="351"/>
                      <a:pt x="535" y="351"/>
                      <a:pt x="535" y="351"/>
                    </a:cubicBezTo>
                    <a:cubicBezTo>
                      <a:pt x="543" y="348"/>
                      <a:pt x="543" y="348"/>
                      <a:pt x="543" y="348"/>
                    </a:cubicBezTo>
                    <a:cubicBezTo>
                      <a:pt x="543" y="348"/>
                      <a:pt x="559" y="343"/>
                      <a:pt x="564" y="349"/>
                    </a:cubicBezTo>
                    <a:cubicBezTo>
                      <a:pt x="569" y="355"/>
                      <a:pt x="581" y="374"/>
                      <a:pt x="581" y="374"/>
                    </a:cubicBezTo>
                    <a:cubicBezTo>
                      <a:pt x="591" y="377"/>
                      <a:pt x="591" y="377"/>
                      <a:pt x="591" y="377"/>
                    </a:cubicBezTo>
                    <a:cubicBezTo>
                      <a:pt x="592" y="393"/>
                      <a:pt x="592" y="393"/>
                      <a:pt x="592" y="393"/>
                    </a:cubicBezTo>
                    <a:cubicBezTo>
                      <a:pt x="577" y="406"/>
                      <a:pt x="577" y="406"/>
                      <a:pt x="577" y="406"/>
                    </a:cubicBezTo>
                    <a:lnTo>
                      <a:pt x="580" y="41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09" name="Freeform 330"/>
              <p:cNvSpPr>
                <a:spLocks noEditPoints="1"/>
              </p:cNvSpPr>
              <p:nvPr/>
            </p:nvSpPr>
            <p:spPr bwMode="gray">
              <a:xfrm>
                <a:off x="-7066" y="-17600"/>
                <a:ext cx="933" cy="1297"/>
              </a:xfrm>
              <a:custGeom>
                <a:avLst/>
                <a:gdLst>
                  <a:gd name="T0" fmla="*/ 118 w 395"/>
                  <a:gd name="T1" fmla="*/ 256 h 549"/>
                  <a:gd name="T2" fmla="*/ 111 w 395"/>
                  <a:gd name="T3" fmla="*/ 221 h 549"/>
                  <a:gd name="T4" fmla="*/ 98 w 395"/>
                  <a:gd name="T5" fmla="*/ 248 h 549"/>
                  <a:gd name="T6" fmla="*/ 222 w 395"/>
                  <a:gd name="T7" fmla="*/ 93 h 549"/>
                  <a:gd name="T8" fmla="*/ 97 w 395"/>
                  <a:gd name="T9" fmla="*/ 159 h 549"/>
                  <a:gd name="T10" fmla="*/ 93 w 395"/>
                  <a:gd name="T11" fmla="*/ 183 h 549"/>
                  <a:gd name="T12" fmla="*/ 325 w 395"/>
                  <a:gd name="T13" fmla="*/ 1 h 549"/>
                  <a:gd name="T14" fmla="*/ 296 w 395"/>
                  <a:gd name="T15" fmla="*/ 36 h 549"/>
                  <a:gd name="T16" fmla="*/ 301 w 395"/>
                  <a:gd name="T17" fmla="*/ 12 h 549"/>
                  <a:gd name="T18" fmla="*/ 296 w 395"/>
                  <a:gd name="T19" fmla="*/ 36 h 549"/>
                  <a:gd name="T20" fmla="*/ 246 w 395"/>
                  <a:gd name="T21" fmla="*/ 96 h 549"/>
                  <a:gd name="T22" fmla="*/ 128 w 395"/>
                  <a:gd name="T23" fmla="*/ 258 h 549"/>
                  <a:gd name="T24" fmla="*/ 331 w 395"/>
                  <a:gd name="T25" fmla="*/ 402 h 549"/>
                  <a:gd name="T26" fmla="*/ 330 w 395"/>
                  <a:gd name="T27" fmla="*/ 357 h 549"/>
                  <a:gd name="T28" fmla="*/ 291 w 395"/>
                  <a:gd name="T29" fmla="*/ 314 h 549"/>
                  <a:gd name="T30" fmla="*/ 265 w 395"/>
                  <a:gd name="T31" fmla="*/ 261 h 549"/>
                  <a:gd name="T32" fmla="*/ 191 w 395"/>
                  <a:gd name="T33" fmla="*/ 235 h 549"/>
                  <a:gd name="T34" fmla="*/ 214 w 395"/>
                  <a:gd name="T35" fmla="*/ 222 h 549"/>
                  <a:gd name="T36" fmla="*/ 261 w 395"/>
                  <a:gd name="T37" fmla="*/ 177 h 549"/>
                  <a:gd name="T38" fmla="*/ 211 w 395"/>
                  <a:gd name="T39" fmla="*/ 154 h 549"/>
                  <a:gd name="T40" fmla="*/ 179 w 395"/>
                  <a:gd name="T41" fmla="*/ 147 h 549"/>
                  <a:gd name="T42" fmla="*/ 224 w 395"/>
                  <a:gd name="T43" fmla="*/ 112 h 549"/>
                  <a:gd name="T44" fmla="*/ 153 w 395"/>
                  <a:gd name="T45" fmla="*/ 110 h 549"/>
                  <a:gd name="T46" fmla="*/ 144 w 395"/>
                  <a:gd name="T47" fmla="*/ 148 h 549"/>
                  <a:gd name="T48" fmla="*/ 121 w 395"/>
                  <a:gd name="T49" fmla="*/ 162 h 549"/>
                  <a:gd name="T50" fmla="*/ 116 w 395"/>
                  <a:gd name="T51" fmla="*/ 198 h 549"/>
                  <a:gd name="T52" fmla="*/ 134 w 395"/>
                  <a:gd name="T53" fmla="*/ 202 h 549"/>
                  <a:gd name="T54" fmla="*/ 116 w 395"/>
                  <a:gd name="T55" fmla="*/ 250 h 549"/>
                  <a:gd name="T56" fmla="*/ 144 w 395"/>
                  <a:gd name="T57" fmla="*/ 251 h 549"/>
                  <a:gd name="T58" fmla="*/ 146 w 395"/>
                  <a:gd name="T59" fmla="*/ 306 h 549"/>
                  <a:gd name="T60" fmla="*/ 211 w 395"/>
                  <a:gd name="T61" fmla="*/ 295 h 549"/>
                  <a:gd name="T62" fmla="*/ 216 w 395"/>
                  <a:gd name="T63" fmla="*/ 349 h 549"/>
                  <a:gd name="T64" fmla="*/ 162 w 395"/>
                  <a:gd name="T65" fmla="*/ 377 h 549"/>
                  <a:gd name="T66" fmla="*/ 135 w 395"/>
                  <a:gd name="T67" fmla="*/ 402 h 549"/>
                  <a:gd name="T68" fmla="*/ 117 w 395"/>
                  <a:gd name="T69" fmla="*/ 448 h 549"/>
                  <a:gd name="T70" fmla="*/ 151 w 395"/>
                  <a:gd name="T71" fmla="*/ 466 h 549"/>
                  <a:gd name="T72" fmla="*/ 202 w 395"/>
                  <a:gd name="T73" fmla="*/ 467 h 549"/>
                  <a:gd name="T74" fmla="*/ 156 w 395"/>
                  <a:gd name="T75" fmla="*/ 485 h 549"/>
                  <a:gd name="T76" fmla="*/ 129 w 395"/>
                  <a:gd name="T77" fmla="*/ 516 h 549"/>
                  <a:gd name="T78" fmla="*/ 83 w 395"/>
                  <a:gd name="T79" fmla="*/ 545 h 549"/>
                  <a:gd name="T80" fmla="*/ 147 w 395"/>
                  <a:gd name="T81" fmla="*/ 530 h 549"/>
                  <a:gd name="T82" fmla="*/ 211 w 395"/>
                  <a:gd name="T83" fmla="*/ 519 h 549"/>
                  <a:gd name="T84" fmla="*/ 273 w 395"/>
                  <a:gd name="T85" fmla="*/ 520 h 549"/>
                  <a:gd name="T86" fmla="*/ 293 w 395"/>
                  <a:gd name="T87" fmla="*/ 508 h 549"/>
                  <a:gd name="T88" fmla="*/ 340 w 395"/>
                  <a:gd name="T89" fmla="*/ 474 h 549"/>
                  <a:gd name="T90" fmla="*/ 375 w 395"/>
                  <a:gd name="T91" fmla="*/ 447 h 549"/>
                  <a:gd name="T92" fmla="*/ 157 w 395"/>
                  <a:gd name="T93" fmla="*/ 325 h 549"/>
                  <a:gd name="T94" fmla="*/ 94 w 395"/>
                  <a:gd name="T95" fmla="*/ 338 h 549"/>
                  <a:gd name="T96" fmla="*/ 110 w 395"/>
                  <a:gd name="T97" fmla="*/ 308 h 549"/>
                  <a:gd name="T98" fmla="*/ 86 w 395"/>
                  <a:gd name="T99" fmla="*/ 281 h 549"/>
                  <a:gd name="T100" fmla="*/ 58 w 395"/>
                  <a:gd name="T101" fmla="*/ 288 h 549"/>
                  <a:gd name="T102" fmla="*/ 13 w 395"/>
                  <a:gd name="T103" fmla="*/ 325 h 549"/>
                  <a:gd name="T104" fmla="*/ 67 w 395"/>
                  <a:gd name="T105" fmla="*/ 335 h 549"/>
                  <a:gd name="T106" fmla="*/ 63 w 395"/>
                  <a:gd name="T107" fmla="*/ 155 h 549"/>
                  <a:gd name="T108" fmla="*/ 63 w 395"/>
                  <a:gd name="T109" fmla="*/ 155 h 549"/>
                  <a:gd name="T110" fmla="*/ 108 w 395"/>
                  <a:gd name="T111" fmla="*/ 115 h 549"/>
                  <a:gd name="T112" fmla="*/ 72 w 395"/>
                  <a:gd name="T113" fmla="*/ 128 h 549"/>
                  <a:gd name="T114" fmla="*/ 57 w 395"/>
                  <a:gd name="T115" fmla="*/ 169 h 549"/>
                  <a:gd name="T116" fmla="*/ 57 w 395"/>
                  <a:gd name="T117" fmla="*/ 16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5" h="549">
                    <a:moveTo>
                      <a:pt x="118" y="256"/>
                    </a:moveTo>
                    <a:cubicBezTo>
                      <a:pt x="110" y="256"/>
                      <a:pt x="109" y="262"/>
                      <a:pt x="106" y="277"/>
                    </a:cubicBezTo>
                    <a:cubicBezTo>
                      <a:pt x="104" y="289"/>
                      <a:pt x="126" y="256"/>
                      <a:pt x="118" y="256"/>
                    </a:cubicBezTo>
                    <a:close/>
                    <a:moveTo>
                      <a:pt x="100" y="210"/>
                    </a:moveTo>
                    <a:cubicBezTo>
                      <a:pt x="96" y="210"/>
                      <a:pt x="90" y="222"/>
                      <a:pt x="94" y="225"/>
                    </a:cubicBezTo>
                    <a:cubicBezTo>
                      <a:pt x="98" y="228"/>
                      <a:pt x="111" y="221"/>
                      <a:pt x="111" y="221"/>
                    </a:cubicBezTo>
                    <a:cubicBezTo>
                      <a:pt x="111" y="221"/>
                      <a:pt x="104" y="210"/>
                      <a:pt x="100" y="210"/>
                    </a:cubicBezTo>
                    <a:close/>
                    <a:moveTo>
                      <a:pt x="87" y="261"/>
                    </a:moveTo>
                    <a:cubicBezTo>
                      <a:pt x="102" y="261"/>
                      <a:pt x="109" y="250"/>
                      <a:pt x="98" y="248"/>
                    </a:cubicBezTo>
                    <a:cubicBezTo>
                      <a:pt x="87" y="246"/>
                      <a:pt x="78" y="261"/>
                      <a:pt x="87" y="261"/>
                    </a:cubicBezTo>
                    <a:close/>
                    <a:moveTo>
                      <a:pt x="231" y="85"/>
                    </a:moveTo>
                    <a:cubicBezTo>
                      <a:pt x="223" y="78"/>
                      <a:pt x="222" y="93"/>
                      <a:pt x="222" y="93"/>
                    </a:cubicBezTo>
                    <a:cubicBezTo>
                      <a:pt x="229" y="99"/>
                      <a:pt x="239" y="92"/>
                      <a:pt x="231" y="85"/>
                    </a:cubicBezTo>
                    <a:close/>
                    <a:moveTo>
                      <a:pt x="103" y="176"/>
                    </a:moveTo>
                    <a:cubicBezTo>
                      <a:pt x="103" y="176"/>
                      <a:pt x="107" y="159"/>
                      <a:pt x="97" y="159"/>
                    </a:cubicBezTo>
                    <a:cubicBezTo>
                      <a:pt x="87" y="159"/>
                      <a:pt x="93" y="169"/>
                      <a:pt x="93" y="169"/>
                    </a:cubicBezTo>
                    <a:cubicBezTo>
                      <a:pt x="93" y="169"/>
                      <a:pt x="85" y="166"/>
                      <a:pt x="82" y="169"/>
                    </a:cubicBezTo>
                    <a:cubicBezTo>
                      <a:pt x="79" y="172"/>
                      <a:pt x="91" y="179"/>
                      <a:pt x="93" y="183"/>
                    </a:cubicBezTo>
                    <a:cubicBezTo>
                      <a:pt x="95" y="187"/>
                      <a:pt x="110" y="184"/>
                      <a:pt x="110" y="184"/>
                    </a:cubicBezTo>
                    <a:lnTo>
                      <a:pt x="103" y="176"/>
                    </a:lnTo>
                    <a:close/>
                    <a:moveTo>
                      <a:pt x="325" y="1"/>
                    </a:moveTo>
                    <a:cubicBezTo>
                      <a:pt x="318" y="2"/>
                      <a:pt x="316" y="11"/>
                      <a:pt x="316" y="11"/>
                    </a:cubicBezTo>
                    <a:cubicBezTo>
                      <a:pt x="327" y="16"/>
                      <a:pt x="332" y="0"/>
                      <a:pt x="325" y="1"/>
                    </a:cubicBezTo>
                    <a:close/>
                    <a:moveTo>
                      <a:pt x="296" y="36"/>
                    </a:moveTo>
                    <a:cubicBezTo>
                      <a:pt x="300" y="45"/>
                      <a:pt x="300" y="45"/>
                      <a:pt x="300" y="45"/>
                    </a:cubicBezTo>
                    <a:cubicBezTo>
                      <a:pt x="305" y="49"/>
                      <a:pt x="312" y="28"/>
                      <a:pt x="311" y="24"/>
                    </a:cubicBezTo>
                    <a:cubicBezTo>
                      <a:pt x="310" y="20"/>
                      <a:pt x="301" y="12"/>
                      <a:pt x="301" y="12"/>
                    </a:cubicBezTo>
                    <a:cubicBezTo>
                      <a:pt x="300" y="21"/>
                      <a:pt x="300" y="21"/>
                      <a:pt x="300" y="21"/>
                    </a:cubicBezTo>
                    <a:cubicBezTo>
                      <a:pt x="300" y="21"/>
                      <a:pt x="287" y="25"/>
                      <a:pt x="288" y="29"/>
                    </a:cubicBezTo>
                    <a:cubicBezTo>
                      <a:pt x="289" y="33"/>
                      <a:pt x="296" y="36"/>
                      <a:pt x="296" y="36"/>
                    </a:cubicBezTo>
                    <a:close/>
                    <a:moveTo>
                      <a:pt x="239" y="94"/>
                    </a:moveTo>
                    <a:cubicBezTo>
                      <a:pt x="237" y="104"/>
                      <a:pt x="237" y="104"/>
                      <a:pt x="237" y="104"/>
                    </a:cubicBezTo>
                    <a:cubicBezTo>
                      <a:pt x="246" y="96"/>
                      <a:pt x="246" y="96"/>
                      <a:pt x="246" y="96"/>
                    </a:cubicBezTo>
                    <a:lnTo>
                      <a:pt x="239" y="94"/>
                    </a:lnTo>
                    <a:close/>
                    <a:moveTo>
                      <a:pt x="137" y="269"/>
                    </a:moveTo>
                    <a:cubicBezTo>
                      <a:pt x="143" y="265"/>
                      <a:pt x="134" y="252"/>
                      <a:pt x="128" y="258"/>
                    </a:cubicBezTo>
                    <a:cubicBezTo>
                      <a:pt x="122" y="264"/>
                      <a:pt x="130" y="273"/>
                      <a:pt x="137" y="269"/>
                    </a:cubicBezTo>
                    <a:close/>
                    <a:moveTo>
                      <a:pt x="346" y="395"/>
                    </a:moveTo>
                    <a:cubicBezTo>
                      <a:pt x="346" y="395"/>
                      <a:pt x="341" y="409"/>
                      <a:pt x="331" y="402"/>
                    </a:cubicBezTo>
                    <a:cubicBezTo>
                      <a:pt x="321" y="394"/>
                      <a:pt x="341" y="387"/>
                      <a:pt x="340" y="378"/>
                    </a:cubicBezTo>
                    <a:cubicBezTo>
                      <a:pt x="339" y="369"/>
                      <a:pt x="308" y="364"/>
                      <a:pt x="308" y="359"/>
                    </a:cubicBezTo>
                    <a:cubicBezTo>
                      <a:pt x="308" y="354"/>
                      <a:pt x="330" y="357"/>
                      <a:pt x="330" y="357"/>
                    </a:cubicBezTo>
                    <a:cubicBezTo>
                      <a:pt x="321" y="349"/>
                      <a:pt x="321" y="349"/>
                      <a:pt x="321" y="349"/>
                    </a:cubicBezTo>
                    <a:cubicBezTo>
                      <a:pt x="321" y="349"/>
                      <a:pt x="312" y="328"/>
                      <a:pt x="308" y="321"/>
                    </a:cubicBezTo>
                    <a:cubicBezTo>
                      <a:pt x="304" y="314"/>
                      <a:pt x="291" y="314"/>
                      <a:pt x="291" y="314"/>
                    </a:cubicBezTo>
                    <a:cubicBezTo>
                      <a:pt x="291" y="314"/>
                      <a:pt x="283" y="305"/>
                      <a:pt x="275" y="299"/>
                    </a:cubicBezTo>
                    <a:cubicBezTo>
                      <a:pt x="267" y="293"/>
                      <a:pt x="273" y="261"/>
                      <a:pt x="273" y="261"/>
                    </a:cubicBezTo>
                    <a:cubicBezTo>
                      <a:pt x="265" y="261"/>
                      <a:pt x="265" y="261"/>
                      <a:pt x="265" y="261"/>
                    </a:cubicBezTo>
                    <a:cubicBezTo>
                      <a:pt x="265" y="261"/>
                      <a:pt x="264" y="255"/>
                      <a:pt x="250" y="245"/>
                    </a:cubicBezTo>
                    <a:cubicBezTo>
                      <a:pt x="235" y="235"/>
                      <a:pt x="216" y="245"/>
                      <a:pt x="208" y="246"/>
                    </a:cubicBezTo>
                    <a:cubicBezTo>
                      <a:pt x="200" y="247"/>
                      <a:pt x="191" y="235"/>
                      <a:pt x="191" y="235"/>
                    </a:cubicBezTo>
                    <a:cubicBezTo>
                      <a:pt x="191" y="235"/>
                      <a:pt x="205" y="240"/>
                      <a:pt x="209" y="239"/>
                    </a:cubicBezTo>
                    <a:cubicBezTo>
                      <a:pt x="213" y="238"/>
                      <a:pt x="231" y="234"/>
                      <a:pt x="232" y="228"/>
                    </a:cubicBezTo>
                    <a:cubicBezTo>
                      <a:pt x="233" y="223"/>
                      <a:pt x="214" y="222"/>
                      <a:pt x="214" y="222"/>
                    </a:cubicBezTo>
                    <a:cubicBezTo>
                      <a:pt x="230" y="218"/>
                      <a:pt x="230" y="218"/>
                      <a:pt x="230" y="218"/>
                    </a:cubicBezTo>
                    <a:cubicBezTo>
                      <a:pt x="230" y="218"/>
                      <a:pt x="239" y="211"/>
                      <a:pt x="245" y="206"/>
                    </a:cubicBezTo>
                    <a:cubicBezTo>
                      <a:pt x="250" y="201"/>
                      <a:pt x="261" y="177"/>
                      <a:pt x="261" y="177"/>
                    </a:cubicBezTo>
                    <a:cubicBezTo>
                      <a:pt x="261" y="177"/>
                      <a:pt x="276" y="168"/>
                      <a:pt x="276" y="161"/>
                    </a:cubicBezTo>
                    <a:cubicBezTo>
                      <a:pt x="276" y="154"/>
                      <a:pt x="222" y="159"/>
                      <a:pt x="222" y="159"/>
                    </a:cubicBezTo>
                    <a:cubicBezTo>
                      <a:pt x="222" y="159"/>
                      <a:pt x="223" y="154"/>
                      <a:pt x="211" y="154"/>
                    </a:cubicBezTo>
                    <a:cubicBezTo>
                      <a:pt x="199" y="154"/>
                      <a:pt x="177" y="162"/>
                      <a:pt x="177" y="162"/>
                    </a:cubicBezTo>
                    <a:cubicBezTo>
                      <a:pt x="185" y="155"/>
                      <a:pt x="185" y="155"/>
                      <a:pt x="185" y="155"/>
                    </a:cubicBezTo>
                    <a:cubicBezTo>
                      <a:pt x="179" y="147"/>
                      <a:pt x="179" y="147"/>
                      <a:pt x="179" y="147"/>
                    </a:cubicBezTo>
                    <a:cubicBezTo>
                      <a:pt x="191" y="145"/>
                      <a:pt x="191" y="145"/>
                      <a:pt x="191" y="145"/>
                    </a:cubicBezTo>
                    <a:cubicBezTo>
                      <a:pt x="212" y="132"/>
                      <a:pt x="212" y="132"/>
                      <a:pt x="212" y="132"/>
                    </a:cubicBezTo>
                    <a:cubicBezTo>
                      <a:pt x="212" y="132"/>
                      <a:pt x="223" y="123"/>
                      <a:pt x="224" y="112"/>
                    </a:cubicBezTo>
                    <a:cubicBezTo>
                      <a:pt x="225" y="105"/>
                      <a:pt x="211" y="107"/>
                      <a:pt x="203" y="108"/>
                    </a:cubicBezTo>
                    <a:cubicBezTo>
                      <a:pt x="195" y="109"/>
                      <a:pt x="183" y="115"/>
                      <a:pt x="175" y="115"/>
                    </a:cubicBezTo>
                    <a:cubicBezTo>
                      <a:pt x="167" y="115"/>
                      <a:pt x="160" y="106"/>
                      <a:pt x="153" y="110"/>
                    </a:cubicBezTo>
                    <a:cubicBezTo>
                      <a:pt x="146" y="114"/>
                      <a:pt x="153" y="124"/>
                      <a:pt x="153" y="124"/>
                    </a:cubicBezTo>
                    <a:cubicBezTo>
                      <a:pt x="153" y="124"/>
                      <a:pt x="146" y="125"/>
                      <a:pt x="141" y="129"/>
                    </a:cubicBezTo>
                    <a:cubicBezTo>
                      <a:pt x="136" y="133"/>
                      <a:pt x="144" y="148"/>
                      <a:pt x="144" y="148"/>
                    </a:cubicBezTo>
                    <a:cubicBezTo>
                      <a:pt x="115" y="151"/>
                      <a:pt x="115" y="151"/>
                      <a:pt x="115" y="151"/>
                    </a:cubicBezTo>
                    <a:cubicBezTo>
                      <a:pt x="115" y="157"/>
                      <a:pt x="115" y="157"/>
                      <a:pt x="115" y="157"/>
                    </a:cubicBezTo>
                    <a:cubicBezTo>
                      <a:pt x="121" y="162"/>
                      <a:pt x="121" y="162"/>
                      <a:pt x="121" y="162"/>
                    </a:cubicBezTo>
                    <a:cubicBezTo>
                      <a:pt x="130" y="180"/>
                      <a:pt x="130" y="180"/>
                      <a:pt x="130" y="180"/>
                    </a:cubicBezTo>
                    <a:cubicBezTo>
                      <a:pt x="130" y="180"/>
                      <a:pt x="124" y="185"/>
                      <a:pt x="121" y="188"/>
                    </a:cubicBezTo>
                    <a:cubicBezTo>
                      <a:pt x="118" y="191"/>
                      <a:pt x="116" y="198"/>
                      <a:pt x="116" y="198"/>
                    </a:cubicBezTo>
                    <a:cubicBezTo>
                      <a:pt x="105" y="203"/>
                      <a:pt x="105" y="203"/>
                      <a:pt x="105" y="203"/>
                    </a:cubicBezTo>
                    <a:cubicBezTo>
                      <a:pt x="105" y="203"/>
                      <a:pt x="111" y="212"/>
                      <a:pt x="119" y="211"/>
                    </a:cubicBezTo>
                    <a:cubicBezTo>
                      <a:pt x="127" y="210"/>
                      <a:pt x="134" y="202"/>
                      <a:pt x="134" y="202"/>
                    </a:cubicBezTo>
                    <a:cubicBezTo>
                      <a:pt x="133" y="214"/>
                      <a:pt x="133" y="214"/>
                      <a:pt x="133" y="214"/>
                    </a:cubicBezTo>
                    <a:cubicBezTo>
                      <a:pt x="133" y="214"/>
                      <a:pt x="120" y="220"/>
                      <a:pt x="115" y="228"/>
                    </a:cubicBezTo>
                    <a:cubicBezTo>
                      <a:pt x="110" y="237"/>
                      <a:pt x="116" y="250"/>
                      <a:pt x="116" y="250"/>
                    </a:cubicBezTo>
                    <a:cubicBezTo>
                      <a:pt x="116" y="250"/>
                      <a:pt x="127" y="242"/>
                      <a:pt x="134" y="247"/>
                    </a:cubicBezTo>
                    <a:cubicBezTo>
                      <a:pt x="140" y="252"/>
                      <a:pt x="153" y="241"/>
                      <a:pt x="153" y="241"/>
                    </a:cubicBezTo>
                    <a:cubicBezTo>
                      <a:pt x="144" y="251"/>
                      <a:pt x="144" y="251"/>
                      <a:pt x="144" y="251"/>
                    </a:cubicBezTo>
                    <a:cubicBezTo>
                      <a:pt x="149" y="269"/>
                      <a:pt x="149" y="269"/>
                      <a:pt x="149" y="269"/>
                    </a:cubicBezTo>
                    <a:cubicBezTo>
                      <a:pt x="149" y="269"/>
                      <a:pt x="138" y="282"/>
                      <a:pt x="130" y="296"/>
                    </a:cubicBezTo>
                    <a:cubicBezTo>
                      <a:pt x="123" y="309"/>
                      <a:pt x="146" y="306"/>
                      <a:pt x="146" y="306"/>
                    </a:cubicBezTo>
                    <a:cubicBezTo>
                      <a:pt x="146" y="306"/>
                      <a:pt x="159" y="300"/>
                      <a:pt x="166" y="303"/>
                    </a:cubicBezTo>
                    <a:cubicBezTo>
                      <a:pt x="173" y="306"/>
                      <a:pt x="189" y="293"/>
                      <a:pt x="189" y="293"/>
                    </a:cubicBezTo>
                    <a:cubicBezTo>
                      <a:pt x="211" y="295"/>
                      <a:pt x="211" y="295"/>
                      <a:pt x="211" y="295"/>
                    </a:cubicBezTo>
                    <a:cubicBezTo>
                      <a:pt x="211" y="295"/>
                      <a:pt x="188" y="308"/>
                      <a:pt x="186" y="318"/>
                    </a:cubicBezTo>
                    <a:cubicBezTo>
                      <a:pt x="185" y="328"/>
                      <a:pt x="215" y="335"/>
                      <a:pt x="215" y="335"/>
                    </a:cubicBezTo>
                    <a:cubicBezTo>
                      <a:pt x="216" y="349"/>
                      <a:pt x="216" y="349"/>
                      <a:pt x="216" y="349"/>
                    </a:cubicBezTo>
                    <a:cubicBezTo>
                      <a:pt x="208" y="361"/>
                      <a:pt x="208" y="361"/>
                      <a:pt x="208" y="361"/>
                    </a:cubicBezTo>
                    <a:cubicBezTo>
                      <a:pt x="208" y="361"/>
                      <a:pt x="210" y="375"/>
                      <a:pt x="207" y="379"/>
                    </a:cubicBezTo>
                    <a:cubicBezTo>
                      <a:pt x="204" y="383"/>
                      <a:pt x="162" y="377"/>
                      <a:pt x="162" y="377"/>
                    </a:cubicBezTo>
                    <a:cubicBezTo>
                      <a:pt x="162" y="377"/>
                      <a:pt x="152" y="374"/>
                      <a:pt x="143" y="376"/>
                    </a:cubicBezTo>
                    <a:cubicBezTo>
                      <a:pt x="134" y="378"/>
                      <a:pt x="149" y="389"/>
                      <a:pt x="149" y="389"/>
                    </a:cubicBezTo>
                    <a:cubicBezTo>
                      <a:pt x="135" y="402"/>
                      <a:pt x="135" y="402"/>
                      <a:pt x="135" y="402"/>
                    </a:cubicBezTo>
                    <a:cubicBezTo>
                      <a:pt x="163" y="400"/>
                      <a:pt x="163" y="400"/>
                      <a:pt x="163" y="400"/>
                    </a:cubicBezTo>
                    <a:cubicBezTo>
                      <a:pt x="163" y="400"/>
                      <a:pt x="163" y="423"/>
                      <a:pt x="156" y="430"/>
                    </a:cubicBezTo>
                    <a:cubicBezTo>
                      <a:pt x="149" y="437"/>
                      <a:pt x="121" y="445"/>
                      <a:pt x="117" y="448"/>
                    </a:cubicBezTo>
                    <a:cubicBezTo>
                      <a:pt x="113" y="451"/>
                      <a:pt x="118" y="466"/>
                      <a:pt x="122" y="468"/>
                    </a:cubicBezTo>
                    <a:cubicBezTo>
                      <a:pt x="126" y="470"/>
                      <a:pt x="144" y="456"/>
                      <a:pt x="144" y="456"/>
                    </a:cubicBezTo>
                    <a:cubicBezTo>
                      <a:pt x="144" y="456"/>
                      <a:pt x="147" y="462"/>
                      <a:pt x="151" y="466"/>
                    </a:cubicBezTo>
                    <a:cubicBezTo>
                      <a:pt x="155" y="470"/>
                      <a:pt x="165" y="466"/>
                      <a:pt x="165" y="466"/>
                    </a:cubicBezTo>
                    <a:cubicBezTo>
                      <a:pt x="165" y="466"/>
                      <a:pt x="173" y="475"/>
                      <a:pt x="181" y="476"/>
                    </a:cubicBezTo>
                    <a:cubicBezTo>
                      <a:pt x="190" y="477"/>
                      <a:pt x="197" y="472"/>
                      <a:pt x="202" y="467"/>
                    </a:cubicBezTo>
                    <a:cubicBezTo>
                      <a:pt x="207" y="462"/>
                      <a:pt x="220" y="463"/>
                      <a:pt x="220" y="463"/>
                    </a:cubicBezTo>
                    <a:cubicBezTo>
                      <a:pt x="220" y="463"/>
                      <a:pt x="204" y="478"/>
                      <a:pt x="194" y="485"/>
                    </a:cubicBezTo>
                    <a:cubicBezTo>
                      <a:pt x="183" y="492"/>
                      <a:pt x="163" y="485"/>
                      <a:pt x="156" y="485"/>
                    </a:cubicBezTo>
                    <a:cubicBezTo>
                      <a:pt x="149" y="485"/>
                      <a:pt x="151" y="495"/>
                      <a:pt x="151" y="495"/>
                    </a:cubicBezTo>
                    <a:cubicBezTo>
                      <a:pt x="151" y="495"/>
                      <a:pt x="142" y="495"/>
                      <a:pt x="135" y="498"/>
                    </a:cubicBezTo>
                    <a:cubicBezTo>
                      <a:pt x="127" y="501"/>
                      <a:pt x="135" y="507"/>
                      <a:pt x="129" y="516"/>
                    </a:cubicBezTo>
                    <a:cubicBezTo>
                      <a:pt x="124" y="524"/>
                      <a:pt x="117" y="520"/>
                      <a:pt x="110" y="520"/>
                    </a:cubicBezTo>
                    <a:cubicBezTo>
                      <a:pt x="103" y="520"/>
                      <a:pt x="106" y="530"/>
                      <a:pt x="99" y="536"/>
                    </a:cubicBezTo>
                    <a:cubicBezTo>
                      <a:pt x="92" y="542"/>
                      <a:pt x="83" y="541"/>
                      <a:pt x="83" y="545"/>
                    </a:cubicBezTo>
                    <a:cubicBezTo>
                      <a:pt x="83" y="549"/>
                      <a:pt x="102" y="549"/>
                      <a:pt x="105" y="549"/>
                    </a:cubicBezTo>
                    <a:cubicBezTo>
                      <a:pt x="108" y="549"/>
                      <a:pt x="116" y="539"/>
                      <a:pt x="122" y="534"/>
                    </a:cubicBezTo>
                    <a:cubicBezTo>
                      <a:pt x="128" y="529"/>
                      <a:pt x="138" y="530"/>
                      <a:pt x="147" y="530"/>
                    </a:cubicBezTo>
                    <a:cubicBezTo>
                      <a:pt x="156" y="530"/>
                      <a:pt x="159" y="540"/>
                      <a:pt x="165" y="540"/>
                    </a:cubicBezTo>
                    <a:cubicBezTo>
                      <a:pt x="171" y="540"/>
                      <a:pt x="184" y="515"/>
                      <a:pt x="191" y="512"/>
                    </a:cubicBezTo>
                    <a:cubicBezTo>
                      <a:pt x="197" y="508"/>
                      <a:pt x="211" y="519"/>
                      <a:pt x="211" y="519"/>
                    </a:cubicBezTo>
                    <a:cubicBezTo>
                      <a:pt x="228" y="520"/>
                      <a:pt x="228" y="520"/>
                      <a:pt x="228" y="520"/>
                    </a:cubicBezTo>
                    <a:cubicBezTo>
                      <a:pt x="248" y="512"/>
                      <a:pt x="248" y="512"/>
                      <a:pt x="248" y="512"/>
                    </a:cubicBezTo>
                    <a:cubicBezTo>
                      <a:pt x="248" y="512"/>
                      <a:pt x="267" y="521"/>
                      <a:pt x="273" y="520"/>
                    </a:cubicBezTo>
                    <a:cubicBezTo>
                      <a:pt x="279" y="519"/>
                      <a:pt x="265" y="508"/>
                      <a:pt x="271" y="503"/>
                    </a:cubicBezTo>
                    <a:cubicBezTo>
                      <a:pt x="277" y="498"/>
                      <a:pt x="286" y="513"/>
                      <a:pt x="286" y="513"/>
                    </a:cubicBezTo>
                    <a:cubicBezTo>
                      <a:pt x="293" y="508"/>
                      <a:pt x="293" y="508"/>
                      <a:pt x="293" y="508"/>
                    </a:cubicBezTo>
                    <a:cubicBezTo>
                      <a:pt x="293" y="508"/>
                      <a:pt x="346" y="508"/>
                      <a:pt x="359" y="501"/>
                    </a:cubicBezTo>
                    <a:cubicBezTo>
                      <a:pt x="371" y="494"/>
                      <a:pt x="379" y="479"/>
                      <a:pt x="379" y="479"/>
                    </a:cubicBezTo>
                    <a:cubicBezTo>
                      <a:pt x="340" y="474"/>
                      <a:pt x="340" y="474"/>
                      <a:pt x="340" y="474"/>
                    </a:cubicBezTo>
                    <a:cubicBezTo>
                      <a:pt x="358" y="471"/>
                      <a:pt x="358" y="471"/>
                      <a:pt x="358" y="471"/>
                    </a:cubicBezTo>
                    <a:cubicBezTo>
                      <a:pt x="354" y="461"/>
                      <a:pt x="354" y="461"/>
                      <a:pt x="354" y="461"/>
                    </a:cubicBezTo>
                    <a:cubicBezTo>
                      <a:pt x="354" y="461"/>
                      <a:pt x="368" y="448"/>
                      <a:pt x="375" y="447"/>
                    </a:cubicBezTo>
                    <a:cubicBezTo>
                      <a:pt x="382" y="446"/>
                      <a:pt x="393" y="435"/>
                      <a:pt x="394" y="415"/>
                    </a:cubicBezTo>
                    <a:cubicBezTo>
                      <a:pt x="395" y="394"/>
                      <a:pt x="346" y="395"/>
                      <a:pt x="346" y="395"/>
                    </a:cubicBezTo>
                    <a:close/>
                    <a:moveTo>
                      <a:pt x="157" y="325"/>
                    </a:moveTo>
                    <a:cubicBezTo>
                      <a:pt x="152" y="310"/>
                      <a:pt x="147" y="330"/>
                      <a:pt x="138" y="338"/>
                    </a:cubicBezTo>
                    <a:cubicBezTo>
                      <a:pt x="138" y="338"/>
                      <a:pt x="162" y="340"/>
                      <a:pt x="157" y="325"/>
                    </a:cubicBezTo>
                    <a:close/>
                    <a:moveTo>
                      <a:pt x="94" y="338"/>
                    </a:moveTo>
                    <a:cubicBezTo>
                      <a:pt x="97" y="335"/>
                      <a:pt x="99" y="329"/>
                      <a:pt x="99" y="329"/>
                    </a:cubicBezTo>
                    <a:cubicBezTo>
                      <a:pt x="99" y="329"/>
                      <a:pt x="104" y="336"/>
                      <a:pt x="107" y="330"/>
                    </a:cubicBezTo>
                    <a:cubicBezTo>
                      <a:pt x="110" y="324"/>
                      <a:pt x="117" y="314"/>
                      <a:pt x="110" y="308"/>
                    </a:cubicBezTo>
                    <a:cubicBezTo>
                      <a:pt x="103" y="302"/>
                      <a:pt x="103" y="293"/>
                      <a:pt x="103" y="293"/>
                    </a:cubicBezTo>
                    <a:cubicBezTo>
                      <a:pt x="98" y="295"/>
                      <a:pt x="98" y="295"/>
                      <a:pt x="98" y="295"/>
                    </a:cubicBezTo>
                    <a:cubicBezTo>
                      <a:pt x="98" y="295"/>
                      <a:pt x="93" y="283"/>
                      <a:pt x="86" y="281"/>
                    </a:cubicBezTo>
                    <a:cubicBezTo>
                      <a:pt x="79" y="279"/>
                      <a:pt x="61" y="282"/>
                      <a:pt x="61" y="282"/>
                    </a:cubicBezTo>
                    <a:cubicBezTo>
                      <a:pt x="61" y="282"/>
                      <a:pt x="61" y="282"/>
                      <a:pt x="61" y="281"/>
                    </a:cubicBezTo>
                    <a:cubicBezTo>
                      <a:pt x="58" y="288"/>
                      <a:pt x="58" y="288"/>
                      <a:pt x="58" y="288"/>
                    </a:cubicBezTo>
                    <a:cubicBezTo>
                      <a:pt x="28" y="302"/>
                      <a:pt x="28" y="302"/>
                      <a:pt x="28" y="302"/>
                    </a:cubicBezTo>
                    <a:cubicBezTo>
                      <a:pt x="29" y="312"/>
                      <a:pt x="29" y="312"/>
                      <a:pt x="29" y="312"/>
                    </a:cubicBezTo>
                    <a:cubicBezTo>
                      <a:pt x="29" y="312"/>
                      <a:pt x="0" y="318"/>
                      <a:pt x="13" y="325"/>
                    </a:cubicBezTo>
                    <a:cubicBezTo>
                      <a:pt x="26" y="333"/>
                      <a:pt x="38" y="335"/>
                      <a:pt x="38" y="335"/>
                    </a:cubicBezTo>
                    <a:cubicBezTo>
                      <a:pt x="55" y="319"/>
                      <a:pt x="55" y="319"/>
                      <a:pt x="55" y="319"/>
                    </a:cubicBezTo>
                    <a:cubicBezTo>
                      <a:pt x="67" y="335"/>
                      <a:pt x="67" y="335"/>
                      <a:pt x="67" y="335"/>
                    </a:cubicBezTo>
                    <a:cubicBezTo>
                      <a:pt x="89" y="340"/>
                      <a:pt x="89" y="340"/>
                      <a:pt x="89" y="340"/>
                    </a:cubicBezTo>
                    <a:cubicBezTo>
                      <a:pt x="91" y="340"/>
                      <a:pt x="93" y="339"/>
                      <a:pt x="94" y="338"/>
                    </a:cubicBezTo>
                    <a:close/>
                    <a:moveTo>
                      <a:pt x="63" y="155"/>
                    </a:moveTo>
                    <a:cubicBezTo>
                      <a:pt x="57" y="155"/>
                      <a:pt x="54" y="155"/>
                      <a:pt x="52" y="163"/>
                    </a:cubicBezTo>
                    <a:cubicBezTo>
                      <a:pt x="66" y="163"/>
                      <a:pt x="66" y="163"/>
                      <a:pt x="66" y="163"/>
                    </a:cubicBezTo>
                    <a:cubicBezTo>
                      <a:pt x="66" y="163"/>
                      <a:pt x="69" y="155"/>
                      <a:pt x="63" y="155"/>
                    </a:cubicBezTo>
                    <a:close/>
                    <a:moveTo>
                      <a:pt x="82" y="144"/>
                    </a:moveTo>
                    <a:cubicBezTo>
                      <a:pt x="82" y="144"/>
                      <a:pt x="88" y="146"/>
                      <a:pt x="94" y="145"/>
                    </a:cubicBezTo>
                    <a:cubicBezTo>
                      <a:pt x="100" y="144"/>
                      <a:pt x="108" y="115"/>
                      <a:pt x="108" y="115"/>
                    </a:cubicBezTo>
                    <a:cubicBezTo>
                      <a:pt x="108" y="115"/>
                      <a:pt x="100" y="117"/>
                      <a:pt x="94" y="122"/>
                    </a:cubicBezTo>
                    <a:cubicBezTo>
                      <a:pt x="88" y="126"/>
                      <a:pt x="86" y="133"/>
                      <a:pt x="86" y="133"/>
                    </a:cubicBezTo>
                    <a:cubicBezTo>
                      <a:pt x="86" y="133"/>
                      <a:pt x="78" y="125"/>
                      <a:pt x="72" y="128"/>
                    </a:cubicBezTo>
                    <a:cubicBezTo>
                      <a:pt x="67" y="131"/>
                      <a:pt x="73" y="153"/>
                      <a:pt x="73" y="153"/>
                    </a:cubicBezTo>
                    <a:lnTo>
                      <a:pt x="82" y="144"/>
                    </a:lnTo>
                    <a:close/>
                    <a:moveTo>
                      <a:pt x="57" y="169"/>
                    </a:moveTo>
                    <a:cubicBezTo>
                      <a:pt x="51" y="191"/>
                      <a:pt x="51" y="191"/>
                      <a:pt x="51" y="191"/>
                    </a:cubicBezTo>
                    <a:cubicBezTo>
                      <a:pt x="62" y="177"/>
                      <a:pt x="62" y="177"/>
                      <a:pt x="62" y="177"/>
                    </a:cubicBezTo>
                    <a:lnTo>
                      <a:pt x="57" y="16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0" name="Freeform 331"/>
              <p:cNvSpPr>
                <a:spLocks/>
              </p:cNvSpPr>
              <p:nvPr/>
            </p:nvSpPr>
            <p:spPr bwMode="gray">
              <a:xfrm>
                <a:off x="-7302" y="-16953"/>
                <a:ext cx="446" cy="477"/>
              </a:xfrm>
              <a:custGeom>
                <a:avLst/>
                <a:gdLst>
                  <a:gd name="T0" fmla="*/ 186 w 189"/>
                  <a:gd name="T1" fmla="*/ 104 h 202"/>
                  <a:gd name="T2" fmla="*/ 177 w 189"/>
                  <a:gd name="T3" fmla="*/ 87 h 202"/>
                  <a:gd name="T4" fmla="*/ 175 w 189"/>
                  <a:gd name="T5" fmla="*/ 73 h 202"/>
                  <a:gd name="T6" fmla="*/ 189 w 189"/>
                  <a:gd name="T7" fmla="*/ 66 h 202"/>
                  <a:gd name="T8" fmla="*/ 167 w 189"/>
                  <a:gd name="T9" fmla="*/ 61 h 202"/>
                  <a:gd name="T10" fmla="*/ 155 w 189"/>
                  <a:gd name="T11" fmla="*/ 45 h 202"/>
                  <a:gd name="T12" fmla="*/ 138 w 189"/>
                  <a:gd name="T13" fmla="*/ 61 h 202"/>
                  <a:gd name="T14" fmla="*/ 113 w 189"/>
                  <a:gd name="T15" fmla="*/ 51 h 202"/>
                  <a:gd name="T16" fmla="*/ 129 w 189"/>
                  <a:gd name="T17" fmla="*/ 38 h 202"/>
                  <a:gd name="T18" fmla="*/ 128 w 189"/>
                  <a:gd name="T19" fmla="*/ 28 h 202"/>
                  <a:gd name="T20" fmla="*/ 158 w 189"/>
                  <a:gd name="T21" fmla="*/ 14 h 202"/>
                  <a:gd name="T22" fmla="*/ 161 w 189"/>
                  <a:gd name="T23" fmla="*/ 7 h 202"/>
                  <a:gd name="T24" fmla="*/ 153 w 189"/>
                  <a:gd name="T25" fmla="*/ 2 h 202"/>
                  <a:gd name="T26" fmla="*/ 138 w 189"/>
                  <a:gd name="T27" fmla="*/ 14 h 202"/>
                  <a:gd name="T28" fmla="*/ 134 w 189"/>
                  <a:gd name="T29" fmla="*/ 4 h 202"/>
                  <a:gd name="T30" fmla="*/ 107 w 189"/>
                  <a:gd name="T31" fmla="*/ 9 h 202"/>
                  <a:gd name="T32" fmla="*/ 99 w 189"/>
                  <a:gd name="T33" fmla="*/ 30 h 202"/>
                  <a:gd name="T34" fmla="*/ 84 w 189"/>
                  <a:gd name="T35" fmla="*/ 35 h 202"/>
                  <a:gd name="T36" fmla="*/ 102 w 189"/>
                  <a:gd name="T37" fmla="*/ 44 h 202"/>
                  <a:gd name="T38" fmla="*/ 92 w 189"/>
                  <a:gd name="T39" fmla="*/ 50 h 202"/>
                  <a:gd name="T40" fmla="*/ 87 w 189"/>
                  <a:gd name="T41" fmla="*/ 57 h 202"/>
                  <a:gd name="T42" fmla="*/ 69 w 189"/>
                  <a:gd name="T43" fmla="*/ 56 h 202"/>
                  <a:gd name="T44" fmla="*/ 69 w 189"/>
                  <a:gd name="T45" fmla="*/ 61 h 202"/>
                  <a:gd name="T46" fmla="*/ 48 w 189"/>
                  <a:gd name="T47" fmla="*/ 51 h 202"/>
                  <a:gd name="T48" fmla="*/ 30 w 189"/>
                  <a:gd name="T49" fmla="*/ 54 h 202"/>
                  <a:gd name="T50" fmla="*/ 33 w 189"/>
                  <a:gd name="T51" fmla="*/ 71 h 202"/>
                  <a:gd name="T52" fmla="*/ 42 w 189"/>
                  <a:gd name="T53" fmla="*/ 79 h 202"/>
                  <a:gd name="T54" fmla="*/ 31 w 189"/>
                  <a:gd name="T55" fmla="*/ 86 h 202"/>
                  <a:gd name="T56" fmla="*/ 25 w 189"/>
                  <a:gd name="T57" fmla="*/ 98 h 202"/>
                  <a:gd name="T58" fmla="*/ 48 w 189"/>
                  <a:gd name="T59" fmla="*/ 107 h 202"/>
                  <a:gd name="T60" fmla="*/ 66 w 189"/>
                  <a:gd name="T61" fmla="*/ 107 h 202"/>
                  <a:gd name="T62" fmla="*/ 50 w 189"/>
                  <a:gd name="T63" fmla="*/ 116 h 202"/>
                  <a:gd name="T64" fmla="*/ 50 w 189"/>
                  <a:gd name="T65" fmla="*/ 130 h 202"/>
                  <a:gd name="T66" fmla="*/ 35 w 189"/>
                  <a:gd name="T67" fmla="*/ 134 h 202"/>
                  <a:gd name="T68" fmla="*/ 30 w 189"/>
                  <a:gd name="T69" fmla="*/ 156 h 202"/>
                  <a:gd name="T70" fmla="*/ 4 w 189"/>
                  <a:gd name="T71" fmla="*/ 161 h 202"/>
                  <a:gd name="T72" fmla="*/ 15 w 189"/>
                  <a:gd name="T73" fmla="*/ 167 h 202"/>
                  <a:gd name="T74" fmla="*/ 0 w 189"/>
                  <a:gd name="T75" fmla="*/ 176 h 202"/>
                  <a:gd name="T76" fmla="*/ 7 w 189"/>
                  <a:gd name="T77" fmla="*/ 183 h 202"/>
                  <a:gd name="T78" fmla="*/ 30 w 189"/>
                  <a:gd name="T79" fmla="*/ 180 h 202"/>
                  <a:gd name="T80" fmla="*/ 19 w 189"/>
                  <a:gd name="T81" fmla="*/ 192 h 202"/>
                  <a:gd name="T82" fmla="*/ 35 w 189"/>
                  <a:gd name="T83" fmla="*/ 190 h 202"/>
                  <a:gd name="T84" fmla="*/ 29 w 189"/>
                  <a:gd name="T85" fmla="*/ 202 h 202"/>
                  <a:gd name="T86" fmla="*/ 74 w 189"/>
                  <a:gd name="T87" fmla="*/ 191 h 202"/>
                  <a:gd name="T88" fmla="*/ 83 w 189"/>
                  <a:gd name="T89" fmla="*/ 178 h 202"/>
                  <a:gd name="T90" fmla="*/ 102 w 189"/>
                  <a:gd name="T91" fmla="*/ 178 h 202"/>
                  <a:gd name="T92" fmla="*/ 124 w 189"/>
                  <a:gd name="T93" fmla="*/ 166 h 202"/>
                  <a:gd name="T94" fmla="*/ 140 w 189"/>
                  <a:gd name="T95" fmla="*/ 165 h 202"/>
                  <a:gd name="T96" fmla="*/ 143 w 189"/>
                  <a:gd name="T97" fmla="*/ 159 h 202"/>
                  <a:gd name="T98" fmla="*/ 168 w 189"/>
                  <a:gd name="T99" fmla="*/ 160 h 202"/>
                  <a:gd name="T100" fmla="*/ 167 w 189"/>
                  <a:gd name="T101" fmla="*/ 148 h 202"/>
                  <a:gd name="T102" fmla="*/ 179 w 189"/>
                  <a:gd name="T103" fmla="*/ 146 h 202"/>
                  <a:gd name="T104" fmla="*/ 178 w 189"/>
                  <a:gd name="T105" fmla="*/ 133 h 202"/>
                  <a:gd name="T106" fmla="*/ 186 w 189"/>
                  <a:gd name="T107" fmla="*/ 10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202">
                    <a:moveTo>
                      <a:pt x="186" y="104"/>
                    </a:moveTo>
                    <a:cubicBezTo>
                      <a:pt x="186" y="94"/>
                      <a:pt x="177" y="87"/>
                      <a:pt x="177" y="87"/>
                    </a:cubicBezTo>
                    <a:cubicBezTo>
                      <a:pt x="177" y="87"/>
                      <a:pt x="177" y="78"/>
                      <a:pt x="175" y="73"/>
                    </a:cubicBezTo>
                    <a:cubicBezTo>
                      <a:pt x="175" y="69"/>
                      <a:pt x="184" y="68"/>
                      <a:pt x="189" y="66"/>
                    </a:cubicBezTo>
                    <a:cubicBezTo>
                      <a:pt x="167" y="61"/>
                      <a:pt x="167" y="61"/>
                      <a:pt x="167" y="61"/>
                    </a:cubicBezTo>
                    <a:cubicBezTo>
                      <a:pt x="155" y="45"/>
                      <a:pt x="155" y="45"/>
                      <a:pt x="155" y="45"/>
                    </a:cubicBezTo>
                    <a:cubicBezTo>
                      <a:pt x="138" y="61"/>
                      <a:pt x="138" y="61"/>
                      <a:pt x="138" y="61"/>
                    </a:cubicBezTo>
                    <a:cubicBezTo>
                      <a:pt x="138" y="61"/>
                      <a:pt x="126" y="59"/>
                      <a:pt x="113" y="51"/>
                    </a:cubicBezTo>
                    <a:cubicBezTo>
                      <a:pt x="100" y="44"/>
                      <a:pt x="129" y="38"/>
                      <a:pt x="129" y="38"/>
                    </a:cubicBezTo>
                    <a:cubicBezTo>
                      <a:pt x="128" y="28"/>
                      <a:pt x="128" y="28"/>
                      <a:pt x="128" y="28"/>
                    </a:cubicBezTo>
                    <a:cubicBezTo>
                      <a:pt x="158" y="14"/>
                      <a:pt x="158" y="14"/>
                      <a:pt x="158" y="14"/>
                    </a:cubicBezTo>
                    <a:cubicBezTo>
                      <a:pt x="161" y="7"/>
                      <a:pt x="161" y="7"/>
                      <a:pt x="161" y="7"/>
                    </a:cubicBezTo>
                    <a:cubicBezTo>
                      <a:pt x="160" y="6"/>
                      <a:pt x="158" y="4"/>
                      <a:pt x="153" y="2"/>
                    </a:cubicBezTo>
                    <a:cubicBezTo>
                      <a:pt x="146" y="0"/>
                      <a:pt x="138" y="14"/>
                      <a:pt x="138" y="14"/>
                    </a:cubicBezTo>
                    <a:cubicBezTo>
                      <a:pt x="134" y="4"/>
                      <a:pt x="134" y="4"/>
                      <a:pt x="134" y="4"/>
                    </a:cubicBezTo>
                    <a:cubicBezTo>
                      <a:pt x="134" y="4"/>
                      <a:pt x="111" y="4"/>
                      <a:pt x="107" y="9"/>
                    </a:cubicBezTo>
                    <a:cubicBezTo>
                      <a:pt x="103" y="15"/>
                      <a:pt x="99" y="30"/>
                      <a:pt x="99" y="30"/>
                    </a:cubicBezTo>
                    <a:cubicBezTo>
                      <a:pt x="99" y="30"/>
                      <a:pt x="84" y="29"/>
                      <a:pt x="84" y="35"/>
                    </a:cubicBezTo>
                    <a:cubicBezTo>
                      <a:pt x="84" y="41"/>
                      <a:pt x="106" y="37"/>
                      <a:pt x="102" y="44"/>
                    </a:cubicBezTo>
                    <a:cubicBezTo>
                      <a:pt x="98" y="51"/>
                      <a:pt x="94" y="47"/>
                      <a:pt x="92" y="50"/>
                    </a:cubicBezTo>
                    <a:cubicBezTo>
                      <a:pt x="90" y="53"/>
                      <a:pt x="87" y="57"/>
                      <a:pt x="87" y="57"/>
                    </a:cubicBezTo>
                    <a:cubicBezTo>
                      <a:pt x="69" y="56"/>
                      <a:pt x="69" y="56"/>
                      <a:pt x="69" y="56"/>
                    </a:cubicBezTo>
                    <a:cubicBezTo>
                      <a:pt x="69" y="61"/>
                      <a:pt x="69" y="61"/>
                      <a:pt x="69" y="61"/>
                    </a:cubicBezTo>
                    <a:cubicBezTo>
                      <a:pt x="69" y="61"/>
                      <a:pt x="56" y="47"/>
                      <a:pt x="48" y="51"/>
                    </a:cubicBezTo>
                    <a:cubicBezTo>
                      <a:pt x="40" y="55"/>
                      <a:pt x="30" y="54"/>
                      <a:pt x="30" y="54"/>
                    </a:cubicBezTo>
                    <a:cubicBezTo>
                      <a:pt x="30" y="54"/>
                      <a:pt x="28" y="71"/>
                      <a:pt x="33" y="71"/>
                    </a:cubicBezTo>
                    <a:cubicBezTo>
                      <a:pt x="38" y="71"/>
                      <a:pt x="42" y="79"/>
                      <a:pt x="42" y="79"/>
                    </a:cubicBezTo>
                    <a:cubicBezTo>
                      <a:pt x="31" y="86"/>
                      <a:pt x="31" y="86"/>
                      <a:pt x="31" y="86"/>
                    </a:cubicBezTo>
                    <a:cubicBezTo>
                      <a:pt x="31" y="86"/>
                      <a:pt x="20" y="90"/>
                      <a:pt x="25" y="98"/>
                    </a:cubicBezTo>
                    <a:cubicBezTo>
                      <a:pt x="30" y="106"/>
                      <a:pt x="48" y="107"/>
                      <a:pt x="48" y="107"/>
                    </a:cubicBezTo>
                    <a:cubicBezTo>
                      <a:pt x="48" y="107"/>
                      <a:pt x="67" y="99"/>
                      <a:pt x="66" y="107"/>
                    </a:cubicBezTo>
                    <a:cubicBezTo>
                      <a:pt x="65" y="115"/>
                      <a:pt x="50" y="116"/>
                      <a:pt x="50" y="116"/>
                    </a:cubicBezTo>
                    <a:cubicBezTo>
                      <a:pt x="50" y="130"/>
                      <a:pt x="50" y="130"/>
                      <a:pt x="50" y="130"/>
                    </a:cubicBezTo>
                    <a:cubicBezTo>
                      <a:pt x="50" y="130"/>
                      <a:pt x="37" y="125"/>
                      <a:pt x="35" y="134"/>
                    </a:cubicBezTo>
                    <a:cubicBezTo>
                      <a:pt x="33" y="143"/>
                      <a:pt x="30" y="156"/>
                      <a:pt x="30" y="156"/>
                    </a:cubicBezTo>
                    <a:cubicBezTo>
                      <a:pt x="30" y="156"/>
                      <a:pt x="5" y="156"/>
                      <a:pt x="4" y="161"/>
                    </a:cubicBezTo>
                    <a:cubicBezTo>
                      <a:pt x="3" y="166"/>
                      <a:pt x="15" y="167"/>
                      <a:pt x="15" y="167"/>
                    </a:cubicBezTo>
                    <a:cubicBezTo>
                      <a:pt x="15" y="167"/>
                      <a:pt x="0" y="169"/>
                      <a:pt x="0" y="176"/>
                    </a:cubicBezTo>
                    <a:cubicBezTo>
                      <a:pt x="0" y="184"/>
                      <a:pt x="7" y="183"/>
                      <a:pt x="7" y="183"/>
                    </a:cubicBezTo>
                    <a:cubicBezTo>
                      <a:pt x="30" y="180"/>
                      <a:pt x="30" y="180"/>
                      <a:pt x="30" y="180"/>
                    </a:cubicBezTo>
                    <a:cubicBezTo>
                      <a:pt x="19" y="192"/>
                      <a:pt x="19" y="192"/>
                      <a:pt x="19" y="192"/>
                    </a:cubicBezTo>
                    <a:cubicBezTo>
                      <a:pt x="19" y="192"/>
                      <a:pt x="36" y="187"/>
                      <a:pt x="35" y="190"/>
                    </a:cubicBezTo>
                    <a:cubicBezTo>
                      <a:pt x="34" y="193"/>
                      <a:pt x="14" y="202"/>
                      <a:pt x="29" y="202"/>
                    </a:cubicBezTo>
                    <a:cubicBezTo>
                      <a:pt x="44" y="202"/>
                      <a:pt x="65" y="196"/>
                      <a:pt x="74" y="191"/>
                    </a:cubicBezTo>
                    <a:cubicBezTo>
                      <a:pt x="83" y="186"/>
                      <a:pt x="83" y="178"/>
                      <a:pt x="83" y="178"/>
                    </a:cubicBezTo>
                    <a:cubicBezTo>
                      <a:pt x="83" y="178"/>
                      <a:pt x="93" y="184"/>
                      <a:pt x="102" y="178"/>
                    </a:cubicBezTo>
                    <a:cubicBezTo>
                      <a:pt x="111" y="173"/>
                      <a:pt x="112" y="167"/>
                      <a:pt x="124" y="166"/>
                    </a:cubicBezTo>
                    <a:cubicBezTo>
                      <a:pt x="135" y="165"/>
                      <a:pt x="140" y="165"/>
                      <a:pt x="140" y="165"/>
                    </a:cubicBezTo>
                    <a:cubicBezTo>
                      <a:pt x="143" y="159"/>
                      <a:pt x="143" y="159"/>
                      <a:pt x="143" y="159"/>
                    </a:cubicBezTo>
                    <a:cubicBezTo>
                      <a:pt x="168" y="160"/>
                      <a:pt x="168" y="160"/>
                      <a:pt x="168" y="160"/>
                    </a:cubicBezTo>
                    <a:cubicBezTo>
                      <a:pt x="167" y="148"/>
                      <a:pt x="167" y="148"/>
                      <a:pt x="167" y="148"/>
                    </a:cubicBezTo>
                    <a:cubicBezTo>
                      <a:pt x="167" y="148"/>
                      <a:pt x="179" y="150"/>
                      <a:pt x="179" y="146"/>
                    </a:cubicBezTo>
                    <a:cubicBezTo>
                      <a:pt x="179" y="142"/>
                      <a:pt x="174" y="138"/>
                      <a:pt x="178" y="133"/>
                    </a:cubicBezTo>
                    <a:cubicBezTo>
                      <a:pt x="181" y="128"/>
                      <a:pt x="186" y="114"/>
                      <a:pt x="186" y="10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1" name="Freeform 332"/>
              <p:cNvSpPr>
                <a:spLocks noEditPoints="1"/>
              </p:cNvSpPr>
              <p:nvPr/>
            </p:nvSpPr>
            <p:spPr bwMode="gray">
              <a:xfrm>
                <a:off x="-11311" y="-19887"/>
                <a:ext cx="6246" cy="3028"/>
              </a:xfrm>
              <a:custGeom>
                <a:avLst/>
                <a:gdLst>
                  <a:gd name="T0" fmla="*/ 1565 w 2644"/>
                  <a:gd name="T1" fmla="*/ 52 h 1282"/>
                  <a:gd name="T2" fmla="*/ 1392 w 2644"/>
                  <a:gd name="T3" fmla="*/ 47 h 1282"/>
                  <a:gd name="T4" fmla="*/ 1490 w 2644"/>
                  <a:gd name="T5" fmla="*/ 10 h 1282"/>
                  <a:gd name="T6" fmla="*/ 1129 w 2644"/>
                  <a:gd name="T7" fmla="*/ 20 h 1282"/>
                  <a:gd name="T8" fmla="*/ 1006 w 2644"/>
                  <a:gd name="T9" fmla="*/ 38 h 1282"/>
                  <a:gd name="T10" fmla="*/ 728 w 2644"/>
                  <a:gd name="T11" fmla="*/ 51 h 1282"/>
                  <a:gd name="T12" fmla="*/ 452 w 2644"/>
                  <a:gd name="T13" fmla="*/ 80 h 1282"/>
                  <a:gd name="T14" fmla="*/ 236 w 2644"/>
                  <a:gd name="T15" fmla="*/ 157 h 1282"/>
                  <a:gd name="T16" fmla="*/ 83 w 2644"/>
                  <a:gd name="T17" fmla="*/ 219 h 1282"/>
                  <a:gd name="T18" fmla="*/ 96 w 2644"/>
                  <a:gd name="T19" fmla="*/ 231 h 1282"/>
                  <a:gd name="T20" fmla="*/ 106 w 2644"/>
                  <a:gd name="T21" fmla="*/ 266 h 1282"/>
                  <a:gd name="T22" fmla="*/ 313 w 2644"/>
                  <a:gd name="T23" fmla="*/ 274 h 1282"/>
                  <a:gd name="T24" fmla="*/ 399 w 2644"/>
                  <a:gd name="T25" fmla="*/ 369 h 1282"/>
                  <a:gd name="T26" fmla="*/ 370 w 2644"/>
                  <a:gd name="T27" fmla="*/ 445 h 1282"/>
                  <a:gd name="T28" fmla="*/ 438 w 2644"/>
                  <a:gd name="T29" fmla="*/ 447 h 1282"/>
                  <a:gd name="T30" fmla="*/ 432 w 2644"/>
                  <a:gd name="T31" fmla="*/ 517 h 1282"/>
                  <a:gd name="T32" fmla="*/ 456 w 2644"/>
                  <a:gd name="T33" fmla="*/ 542 h 1282"/>
                  <a:gd name="T34" fmla="*/ 421 w 2644"/>
                  <a:gd name="T35" fmla="*/ 578 h 1282"/>
                  <a:gd name="T36" fmla="*/ 408 w 2644"/>
                  <a:gd name="T37" fmla="*/ 639 h 1282"/>
                  <a:gd name="T38" fmla="*/ 354 w 2644"/>
                  <a:gd name="T39" fmla="*/ 640 h 1282"/>
                  <a:gd name="T40" fmla="*/ 276 w 2644"/>
                  <a:gd name="T41" fmla="*/ 668 h 1282"/>
                  <a:gd name="T42" fmla="*/ 273 w 2644"/>
                  <a:gd name="T43" fmla="*/ 727 h 1282"/>
                  <a:gd name="T44" fmla="*/ 270 w 2644"/>
                  <a:gd name="T45" fmla="*/ 802 h 1282"/>
                  <a:gd name="T46" fmla="*/ 328 w 2644"/>
                  <a:gd name="T47" fmla="*/ 798 h 1282"/>
                  <a:gd name="T48" fmla="*/ 286 w 2644"/>
                  <a:gd name="T49" fmla="*/ 851 h 1282"/>
                  <a:gd name="T50" fmla="*/ 322 w 2644"/>
                  <a:gd name="T51" fmla="*/ 925 h 1282"/>
                  <a:gd name="T52" fmla="*/ 398 w 2644"/>
                  <a:gd name="T53" fmla="*/ 969 h 1282"/>
                  <a:gd name="T54" fmla="*/ 443 w 2644"/>
                  <a:gd name="T55" fmla="*/ 1000 h 1282"/>
                  <a:gd name="T56" fmla="*/ 540 w 2644"/>
                  <a:gd name="T57" fmla="*/ 948 h 1282"/>
                  <a:gd name="T58" fmla="*/ 585 w 2644"/>
                  <a:gd name="T59" fmla="*/ 903 h 1282"/>
                  <a:gd name="T60" fmla="*/ 625 w 2644"/>
                  <a:gd name="T61" fmla="*/ 858 h 1282"/>
                  <a:gd name="T62" fmla="*/ 673 w 2644"/>
                  <a:gd name="T63" fmla="*/ 802 h 1282"/>
                  <a:gd name="T64" fmla="*/ 752 w 2644"/>
                  <a:gd name="T65" fmla="*/ 741 h 1282"/>
                  <a:gd name="T66" fmla="*/ 841 w 2644"/>
                  <a:gd name="T67" fmla="*/ 727 h 1282"/>
                  <a:gd name="T68" fmla="*/ 1053 w 2644"/>
                  <a:gd name="T69" fmla="*/ 599 h 1282"/>
                  <a:gd name="T70" fmla="*/ 1317 w 2644"/>
                  <a:gd name="T71" fmla="*/ 578 h 1282"/>
                  <a:gd name="T72" fmla="*/ 1303 w 2644"/>
                  <a:gd name="T73" fmla="*/ 524 h 1282"/>
                  <a:gd name="T74" fmla="*/ 1217 w 2644"/>
                  <a:gd name="T75" fmla="*/ 512 h 1282"/>
                  <a:gd name="T76" fmla="*/ 1271 w 2644"/>
                  <a:gd name="T77" fmla="*/ 465 h 1282"/>
                  <a:gd name="T78" fmla="*/ 1427 w 2644"/>
                  <a:gd name="T79" fmla="*/ 502 h 1282"/>
                  <a:gd name="T80" fmla="*/ 1425 w 2644"/>
                  <a:gd name="T81" fmla="*/ 459 h 1282"/>
                  <a:gd name="T82" fmla="*/ 1303 w 2644"/>
                  <a:gd name="T83" fmla="*/ 412 h 1282"/>
                  <a:gd name="T84" fmla="*/ 1471 w 2644"/>
                  <a:gd name="T85" fmla="*/ 404 h 1282"/>
                  <a:gd name="T86" fmla="*/ 1535 w 2644"/>
                  <a:gd name="T87" fmla="*/ 368 h 1282"/>
                  <a:gd name="T88" fmla="*/ 1546 w 2644"/>
                  <a:gd name="T89" fmla="*/ 334 h 1282"/>
                  <a:gd name="T90" fmla="*/ 1594 w 2644"/>
                  <a:gd name="T91" fmla="*/ 289 h 1282"/>
                  <a:gd name="T92" fmla="*/ 1590 w 2644"/>
                  <a:gd name="T93" fmla="*/ 221 h 1282"/>
                  <a:gd name="T94" fmla="*/ 1627 w 2644"/>
                  <a:gd name="T95" fmla="*/ 165 h 1282"/>
                  <a:gd name="T96" fmla="*/ 1659 w 2644"/>
                  <a:gd name="T97" fmla="*/ 111 h 1282"/>
                  <a:gd name="T98" fmla="*/ 1807 w 2644"/>
                  <a:gd name="T99" fmla="*/ 79 h 1282"/>
                  <a:gd name="T100" fmla="*/ 371 w 2644"/>
                  <a:gd name="T101" fmla="*/ 534 h 1282"/>
                  <a:gd name="T102" fmla="*/ 2531 w 2644"/>
                  <a:gd name="T103" fmla="*/ 1160 h 1282"/>
                  <a:gd name="T104" fmla="*/ 2458 w 2644"/>
                  <a:gd name="T105" fmla="*/ 1164 h 1282"/>
                  <a:gd name="T106" fmla="*/ 2471 w 2644"/>
                  <a:gd name="T107" fmla="*/ 1249 h 1282"/>
                  <a:gd name="T108" fmla="*/ 2517 w 2644"/>
                  <a:gd name="T109" fmla="*/ 1268 h 1282"/>
                  <a:gd name="T110" fmla="*/ 2531 w 2644"/>
                  <a:gd name="T111" fmla="*/ 1179 h 1282"/>
                  <a:gd name="T112" fmla="*/ 2577 w 2644"/>
                  <a:gd name="T113" fmla="*/ 1240 h 1282"/>
                  <a:gd name="T114" fmla="*/ 2624 w 2644"/>
                  <a:gd name="T115" fmla="*/ 1211 h 1282"/>
                  <a:gd name="T116" fmla="*/ 2629 w 2644"/>
                  <a:gd name="T117" fmla="*/ 126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44" h="1282">
                    <a:moveTo>
                      <a:pt x="1845" y="57"/>
                    </a:moveTo>
                    <a:cubicBezTo>
                      <a:pt x="1825" y="57"/>
                      <a:pt x="1757" y="51"/>
                      <a:pt x="1752" y="57"/>
                    </a:cubicBezTo>
                    <a:cubicBezTo>
                      <a:pt x="1747" y="63"/>
                      <a:pt x="1722" y="69"/>
                      <a:pt x="1711" y="69"/>
                    </a:cubicBezTo>
                    <a:cubicBezTo>
                      <a:pt x="1700" y="69"/>
                      <a:pt x="1655" y="60"/>
                      <a:pt x="1647" y="64"/>
                    </a:cubicBezTo>
                    <a:cubicBezTo>
                      <a:pt x="1639" y="68"/>
                      <a:pt x="1587" y="83"/>
                      <a:pt x="1581" y="86"/>
                    </a:cubicBezTo>
                    <a:cubicBezTo>
                      <a:pt x="1575" y="89"/>
                      <a:pt x="1523" y="101"/>
                      <a:pt x="1532" y="94"/>
                    </a:cubicBezTo>
                    <a:cubicBezTo>
                      <a:pt x="1541" y="87"/>
                      <a:pt x="1615" y="71"/>
                      <a:pt x="1610" y="61"/>
                    </a:cubicBezTo>
                    <a:cubicBezTo>
                      <a:pt x="1605" y="51"/>
                      <a:pt x="1576" y="48"/>
                      <a:pt x="1565" y="52"/>
                    </a:cubicBezTo>
                    <a:cubicBezTo>
                      <a:pt x="1554" y="56"/>
                      <a:pt x="1536" y="63"/>
                      <a:pt x="1536" y="63"/>
                    </a:cubicBezTo>
                    <a:cubicBezTo>
                      <a:pt x="1457" y="73"/>
                      <a:pt x="1457" y="73"/>
                      <a:pt x="1457" y="73"/>
                    </a:cubicBezTo>
                    <a:cubicBezTo>
                      <a:pt x="1457" y="73"/>
                      <a:pt x="1531" y="55"/>
                      <a:pt x="1513" y="54"/>
                    </a:cubicBezTo>
                    <a:cubicBezTo>
                      <a:pt x="1495" y="53"/>
                      <a:pt x="1427" y="52"/>
                      <a:pt x="1427" y="52"/>
                    </a:cubicBezTo>
                    <a:cubicBezTo>
                      <a:pt x="1403" y="57"/>
                      <a:pt x="1403" y="57"/>
                      <a:pt x="1403" y="57"/>
                    </a:cubicBezTo>
                    <a:cubicBezTo>
                      <a:pt x="1358" y="53"/>
                      <a:pt x="1358" y="53"/>
                      <a:pt x="1358" y="53"/>
                    </a:cubicBezTo>
                    <a:cubicBezTo>
                      <a:pt x="1358" y="53"/>
                      <a:pt x="1307" y="68"/>
                      <a:pt x="1309" y="61"/>
                    </a:cubicBezTo>
                    <a:cubicBezTo>
                      <a:pt x="1311" y="54"/>
                      <a:pt x="1371" y="47"/>
                      <a:pt x="1392" y="47"/>
                    </a:cubicBezTo>
                    <a:cubicBezTo>
                      <a:pt x="1413" y="47"/>
                      <a:pt x="1548" y="45"/>
                      <a:pt x="1557" y="45"/>
                    </a:cubicBezTo>
                    <a:cubicBezTo>
                      <a:pt x="1566" y="45"/>
                      <a:pt x="1645" y="43"/>
                      <a:pt x="1636" y="35"/>
                    </a:cubicBezTo>
                    <a:cubicBezTo>
                      <a:pt x="1627" y="27"/>
                      <a:pt x="1577" y="24"/>
                      <a:pt x="1558" y="27"/>
                    </a:cubicBezTo>
                    <a:cubicBezTo>
                      <a:pt x="1539" y="30"/>
                      <a:pt x="1526" y="29"/>
                      <a:pt x="1526" y="29"/>
                    </a:cubicBezTo>
                    <a:cubicBezTo>
                      <a:pt x="1526" y="29"/>
                      <a:pt x="1551" y="18"/>
                      <a:pt x="1535" y="17"/>
                    </a:cubicBezTo>
                    <a:cubicBezTo>
                      <a:pt x="1519" y="16"/>
                      <a:pt x="1492" y="19"/>
                      <a:pt x="1492" y="19"/>
                    </a:cubicBezTo>
                    <a:cubicBezTo>
                      <a:pt x="1492" y="19"/>
                      <a:pt x="1462" y="18"/>
                      <a:pt x="1455" y="16"/>
                    </a:cubicBezTo>
                    <a:cubicBezTo>
                      <a:pt x="1448" y="14"/>
                      <a:pt x="1483" y="17"/>
                      <a:pt x="1490" y="10"/>
                    </a:cubicBezTo>
                    <a:cubicBezTo>
                      <a:pt x="1497" y="3"/>
                      <a:pt x="1454" y="5"/>
                      <a:pt x="1432" y="5"/>
                    </a:cubicBezTo>
                    <a:cubicBezTo>
                      <a:pt x="1410" y="5"/>
                      <a:pt x="1355" y="8"/>
                      <a:pt x="1355" y="8"/>
                    </a:cubicBezTo>
                    <a:cubicBezTo>
                      <a:pt x="1355" y="8"/>
                      <a:pt x="1315" y="4"/>
                      <a:pt x="1292" y="2"/>
                    </a:cubicBezTo>
                    <a:cubicBezTo>
                      <a:pt x="1269" y="0"/>
                      <a:pt x="1246" y="5"/>
                      <a:pt x="1237" y="6"/>
                    </a:cubicBezTo>
                    <a:cubicBezTo>
                      <a:pt x="1228" y="7"/>
                      <a:pt x="1210" y="7"/>
                      <a:pt x="1188" y="6"/>
                    </a:cubicBezTo>
                    <a:cubicBezTo>
                      <a:pt x="1166" y="5"/>
                      <a:pt x="1144" y="5"/>
                      <a:pt x="1146" y="10"/>
                    </a:cubicBezTo>
                    <a:cubicBezTo>
                      <a:pt x="1148" y="15"/>
                      <a:pt x="1177" y="16"/>
                      <a:pt x="1177" y="16"/>
                    </a:cubicBezTo>
                    <a:cubicBezTo>
                      <a:pt x="1177" y="16"/>
                      <a:pt x="1142" y="21"/>
                      <a:pt x="1129" y="20"/>
                    </a:cubicBezTo>
                    <a:cubicBezTo>
                      <a:pt x="1116" y="19"/>
                      <a:pt x="1061" y="13"/>
                      <a:pt x="1047" y="11"/>
                    </a:cubicBezTo>
                    <a:cubicBezTo>
                      <a:pt x="1033" y="9"/>
                      <a:pt x="995" y="13"/>
                      <a:pt x="990" y="13"/>
                    </a:cubicBezTo>
                    <a:cubicBezTo>
                      <a:pt x="985" y="13"/>
                      <a:pt x="935" y="19"/>
                      <a:pt x="956" y="24"/>
                    </a:cubicBezTo>
                    <a:cubicBezTo>
                      <a:pt x="977" y="29"/>
                      <a:pt x="1046" y="31"/>
                      <a:pt x="1046" y="31"/>
                    </a:cubicBezTo>
                    <a:cubicBezTo>
                      <a:pt x="1103" y="38"/>
                      <a:pt x="1103" y="38"/>
                      <a:pt x="1103" y="38"/>
                    </a:cubicBezTo>
                    <a:cubicBezTo>
                      <a:pt x="1103" y="38"/>
                      <a:pt x="1048" y="40"/>
                      <a:pt x="1040" y="40"/>
                    </a:cubicBezTo>
                    <a:cubicBezTo>
                      <a:pt x="1032" y="40"/>
                      <a:pt x="984" y="27"/>
                      <a:pt x="985" y="31"/>
                    </a:cubicBezTo>
                    <a:cubicBezTo>
                      <a:pt x="986" y="35"/>
                      <a:pt x="1006" y="38"/>
                      <a:pt x="1006" y="38"/>
                    </a:cubicBezTo>
                    <a:cubicBezTo>
                      <a:pt x="975" y="41"/>
                      <a:pt x="975" y="41"/>
                      <a:pt x="975" y="41"/>
                    </a:cubicBezTo>
                    <a:cubicBezTo>
                      <a:pt x="975" y="41"/>
                      <a:pt x="958" y="55"/>
                      <a:pt x="962" y="59"/>
                    </a:cubicBezTo>
                    <a:cubicBezTo>
                      <a:pt x="966" y="63"/>
                      <a:pt x="938" y="64"/>
                      <a:pt x="925" y="56"/>
                    </a:cubicBezTo>
                    <a:cubicBezTo>
                      <a:pt x="912" y="48"/>
                      <a:pt x="885" y="42"/>
                      <a:pt x="859" y="40"/>
                    </a:cubicBezTo>
                    <a:cubicBezTo>
                      <a:pt x="833" y="38"/>
                      <a:pt x="804" y="38"/>
                      <a:pt x="804" y="38"/>
                    </a:cubicBezTo>
                    <a:cubicBezTo>
                      <a:pt x="806" y="58"/>
                      <a:pt x="806" y="58"/>
                      <a:pt x="806" y="58"/>
                    </a:cubicBezTo>
                    <a:cubicBezTo>
                      <a:pt x="806" y="58"/>
                      <a:pt x="786" y="61"/>
                      <a:pt x="773" y="59"/>
                    </a:cubicBezTo>
                    <a:cubicBezTo>
                      <a:pt x="760" y="57"/>
                      <a:pt x="736" y="49"/>
                      <a:pt x="728" y="51"/>
                    </a:cubicBezTo>
                    <a:cubicBezTo>
                      <a:pt x="720" y="53"/>
                      <a:pt x="702" y="62"/>
                      <a:pt x="702" y="62"/>
                    </a:cubicBezTo>
                    <a:cubicBezTo>
                      <a:pt x="702" y="62"/>
                      <a:pt x="713" y="44"/>
                      <a:pt x="700" y="44"/>
                    </a:cubicBezTo>
                    <a:cubicBezTo>
                      <a:pt x="687" y="44"/>
                      <a:pt x="616" y="45"/>
                      <a:pt x="597" y="48"/>
                    </a:cubicBezTo>
                    <a:cubicBezTo>
                      <a:pt x="578" y="51"/>
                      <a:pt x="545" y="44"/>
                      <a:pt x="550" y="49"/>
                    </a:cubicBezTo>
                    <a:cubicBezTo>
                      <a:pt x="555" y="54"/>
                      <a:pt x="590" y="71"/>
                      <a:pt x="590" y="71"/>
                    </a:cubicBezTo>
                    <a:cubicBezTo>
                      <a:pt x="590" y="71"/>
                      <a:pt x="536" y="54"/>
                      <a:pt x="527" y="54"/>
                    </a:cubicBezTo>
                    <a:cubicBezTo>
                      <a:pt x="518" y="54"/>
                      <a:pt x="491" y="49"/>
                      <a:pt x="487" y="59"/>
                    </a:cubicBezTo>
                    <a:cubicBezTo>
                      <a:pt x="483" y="69"/>
                      <a:pt x="465" y="80"/>
                      <a:pt x="452" y="80"/>
                    </a:cubicBezTo>
                    <a:cubicBezTo>
                      <a:pt x="439" y="80"/>
                      <a:pt x="402" y="80"/>
                      <a:pt x="402" y="80"/>
                    </a:cubicBezTo>
                    <a:cubicBezTo>
                      <a:pt x="402" y="80"/>
                      <a:pt x="328" y="94"/>
                      <a:pt x="324" y="95"/>
                    </a:cubicBezTo>
                    <a:cubicBezTo>
                      <a:pt x="320" y="96"/>
                      <a:pt x="248" y="106"/>
                      <a:pt x="259" y="113"/>
                    </a:cubicBezTo>
                    <a:cubicBezTo>
                      <a:pt x="270" y="120"/>
                      <a:pt x="310" y="122"/>
                      <a:pt x="315" y="121"/>
                    </a:cubicBezTo>
                    <a:cubicBezTo>
                      <a:pt x="320" y="120"/>
                      <a:pt x="335" y="118"/>
                      <a:pt x="335" y="118"/>
                    </a:cubicBezTo>
                    <a:cubicBezTo>
                      <a:pt x="311" y="128"/>
                      <a:pt x="311" y="128"/>
                      <a:pt x="311" y="128"/>
                    </a:cubicBezTo>
                    <a:cubicBezTo>
                      <a:pt x="300" y="139"/>
                      <a:pt x="300" y="139"/>
                      <a:pt x="300" y="139"/>
                    </a:cubicBezTo>
                    <a:cubicBezTo>
                      <a:pt x="300" y="139"/>
                      <a:pt x="253" y="157"/>
                      <a:pt x="236" y="157"/>
                    </a:cubicBezTo>
                    <a:cubicBezTo>
                      <a:pt x="219" y="157"/>
                      <a:pt x="151" y="157"/>
                      <a:pt x="137" y="169"/>
                    </a:cubicBezTo>
                    <a:cubicBezTo>
                      <a:pt x="123" y="181"/>
                      <a:pt x="112" y="167"/>
                      <a:pt x="112" y="167"/>
                    </a:cubicBezTo>
                    <a:cubicBezTo>
                      <a:pt x="90" y="176"/>
                      <a:pt x="90" y="176"/>
                      <a:pt x="90" y="176"/>
                    </a:cubicBezTo>
                    <a:cubicBezTo>
                      <a:pt x="57" y="175"/>
                      <a:pt x="57" y="175"/>
                      <a:pt x="57" y="175"/>
                    </a:cubicBezTo>
                    <a:cubicBezTo>
                      <a:pt x="57" y="175"/>
                      <a:pt x="0" y="181"/>
                      <a:pt x="14" y="191"/>
                    </a:cubicBezTo>
                    <a:cubicBezTo>
                      <a:pt x="28" y="201"/>
                      <a:pt x="51" y="212"/>
                      <a:pt x="51" y="212"/>
                    </a:cubicBezTo>
                    <a:cubicBezTo>
                      <a:pt x="71" y="204"/>
                      <a:pt x="71" y="204"/>
                      <a:pt x="71" y="204"/>
                    </a:cubicBezTo>
                    <a:cubicBezTo>
                      <a:pt x="71" y="204"/>
                      <a:pt x="73" y="216"/>
                      <a:pt x="83" y="219"/>
                    </a:cubicBezTo>
                    <a:cubicBezTo>
                      <a:pt x="93" y="222"/>
                      <a:pt x="116" y="209"/>
                      <a:pt x="116" y="209"/>
                    </a:cubicBezTo>
                    <a:cubicBezTo>
                      <a:pt x="116" y="209"/>
                      <a:pt x="112" y="220"/>
                      <a:pt x="122" y="220"/>
                    </a:cubicBezTo>
                    <a:cubicBezTo>
                      <a:pt x="132" y="220"/>
                      <a:pt x="169" y="204"/>
                      <a:pt x="176" y="209"/>
                    </a:cubicBezTo>
                    <a:cubicBezTo>
                      <a:pt x="183" y="214"/>
                      <a:pt x="181" y="220"/>
                      <a:pt x="181" y="220"/>
                    </a:cubicBezTo>
                    <a:cubicBezTo>
                      <a:pt x="170" y="221"/>
                      <a:pt x="170" y="221"/>
                      <a:pt x="170" y="221"/>
                    </a:cubicBezTo>
                    <a:cubicBezTo>
                      <a:pt x="170" y="221"/>
                      <a:pt x="162" y="232"/>
                      <a:pt x="155" y="232"/>
                    </a:cubicBezTo>
                    <a:cubicBezTo>
                      <a:pt x="148" y="232"/>
                      <a:pt x="152" y="226"/>
                      <a:pt x="141" y="226"/>
                    </a:cubicBezTo>
                    <a:cubicBezTo>
                      <a:pt x="130" y="226"/>
                      <a:pt x="96" y="231"/>
                      <a:pt x="96" y="231"/>
                    </a:cubicBezTo>
                    <a:cubicBezTo>
                      <a:pt x="69" y="228"/>
                      <a:pt x="69" y="228"/>
                      <a:pt x="69" y="228"/>
                    </a:cubicBezTo>
                    <a:cubicBezTo>
                      <a:pt x="69" y="228"/>
                      <a:pt x="31" y="208"/>
                      <a:pt x="20" y="227"/>
                    </a:cubicBezTo>
                    <a:cubicBezTo>
                      <a:pt x="9" y="246"/>
                      <a:pt x="36" y="252"/>
                      <a:pt x="44" y="251"/>
                    </a:cubicBezTo>
                    <a:cubicBezTo>
                      <a:pt x="52" y="250"/>
                      <a:pt x="79" y="251"/>
                      <a:pt x="79" y="251"/>
                    </a:cubicBezTo>
                    <a:cubicBezTo>
                      <a:pt x="79" y="251"/>
                      <a:pt x="36" y="254"/>
                      <a:pt x="41" y="261"/>
                    </a:cubicBezTo>
                    <a:cubicBezTo>
                      <a:pt x="46" y="268"/>
                      <a:pt x="74" y="274"/>
                      <a:pt x="74" y="274"/>
                    </a:cubicBezTo>
                    <a:cubicBezTo>
                      <a:pt x="98" y="277"/>
                      <a:pt x="98" y="277"/>
                      <a:pt x="98" y="277"/>
                    </a:cubicBezTo>
                    <a:cubicBezTo>
                      <a:pt x="98" y="277"/>
                      <a:pt x="99" y="267"/>
                      <a:pt x="106" y="266"/>
                    </a:cubicBezTo>
                    <a:cubicBezTo>
                      <a:pt x="113" y="265"/>
                      <a:pt x="121" y="276"/>
                      <a:pt x="121" y="276"/>
                    </a:cubicBezTo>
                    <a:cubicBezTo>
                      <a:pt x="144" y="267"/>
                      <a:pt x="144" y="267"/>
                      <a:pt x="144" y="267"/>
                    </a:cubicBezTo>
                    <a:cubicBezTo>
                      <a:pt x="144" y="267"/>
                      <a:pt x="148" y="277"/>
                      <a:pt x="151" y="277"/>
                    </a:cubicBezTo>
                    <a:cubicBezTo>
                      <a:pt x="154" y="277"/>
                      <a:pt x="184" y="263"/>
                      <a:pt x="193" y="265"/>
                    </a:cubicBezTo>
                    <a:cubicBezTo>
                      <a:pt x="202" y="267"/>
                      <a:pt x="209" y="271"/>
                      <a:pt x="214" y="271"/>
                    </a:cubicBezTo>
                    <a:cubicBezTo>
                      <a:pt x="219" y="271"/>
                      <a:pt x="230" y="262"/>
                      <a:pt x="236" y="262"/>
                    </a:cubicBezTo>
                    <a:cubicBezTo>
                      <a:pt x="242" y="262"/>
                      <a:pt x="259" y="273"/>
                      <a:pt x="259" y="273"/>
                    </a:cubicBezTo>
                    <a:cubicBezTo>
                      <a:pt x="259" y="273"/>
                      <a:pt x="291" y="268"/>
                      <a:pt x="313" y="274"/>
                    </a:cubicBezTo>
                    <a:cubicBezTo>
                      <a:pt x="335" y="280"/>
                      <a:pt x="339" y="291"/>
                      <a:pt x="339" y="291"/>
                    </a:cubicBezTo>
                    <a:cubicBezTo>
                      <a:pt x="339" y="291"/>
                      <a:pt x="361" y="286"/>
                      <a:pt x="361" y="291"/>
                    </a:cubicBezTo>
                    <a:cubicBezTo>
                      <a:pt x="361" y="296"/>
                      <a:pt x="351" y="306"/>
                      <a:pt x="351" y="306"/>
                    </a:cubicBezTo>
                    <a:cubicBezTo>
                      <a:pt x="357" y="315"/>
                      <a:pt x="357" y="315"/>
                      <a:pt x="357" y="315"/>
                    </a:cubicBezTo>
                    <a:cubicBezTo>
                      <a:pt x="357" y="315"/>
                      <a:pt x="390" y="321"/>
                      <a:pt x="390" y="330"/>
                    </a:cubicBezTo>
                    <a:cubicBezTo>
                      <a:pt x="390" y="339"/>
                      <a:pt x="374" y="343"/>
                      <a:pt x="374" y="343"/>
                    </a:cubicBezTo>
                    <a:cubicBezTo>
                      <a:pt x="383" y="359"/>
                      <a:pt x="383" y="359"/>
                      <a:pt x="383" y="359"/>
                    </a:cubicBezTo>
                    <a:cubicBezTo>
                      <a:pt x="399" y="369"/>
                      <a:pt x="399" y="369"/>
                      <a:pt x="399" y="369"/>
                    </a:cubicBezTo>
                    <a:cubicBezTo>
                      <a:pt x="385" y="374"/>
                      <a:pt x="385" y="374"/>
                      <a:pt x="385" y="374"/>
                    </a:cubicBezTo>
                    <a:cubicBezTo>
                      <a:pt x="395" y="387"/>
                      <a:pt x="395" y="387"/>
                      <a:pt x="395" y="387"/>
                    </a:cubicBezTo>
                    <a:cubicBezTo>
                      <a:pt x="395" y="387"/>
                      <a:pt x="383" y="386"/>
                      <a:pt x="383" y="395"/>
                    </a:cubicBezTo>
                    <a:cubicBezTo>
                      <a:pt x="383" y="404"/>
                      <a:pt x="405" y="407"/>
                      <a:pt x="402" y="412"/>
                    </a:cubicBezTo>
                    <a:cubicBezTo>
                      <a:pt x="399" y="417"/>
                      <a:pt x="380" y="426"/>
                      <a:pt x="380" y="426"/>
                    </a:cubicBezTo>
                    <a:cubicBezTo>
                      <a:pt x="388" y="433"/>
                      <a:pt x="388" y="433"/>
                      <a:pt x="388" y="433"/>
                    </a:cubicBezTo>
                    <a:cubicBezTo>
                      <a:pt x="388" y="433"/>
                      <a:pt x="347" y="438"/>
                      <a:pt x="348" y="441"/>
                    </a:cubicBezTo>
                    <a:cubicBezTo>
                      <a:pt x="349" y="444"/>
                      <a:pt x="357" y="446"/>
                      <a:pt x="370" y="445"/>
                    </a:cubicBezTo>
                    <a:cubicBezTo>
                      <a:pt x="383" y="444"/>
                      <a:pt x="367" y="455"/>
                      <a:pt x="367" y="455"/>
                    </a:cubicBezTo>
                    <a:cubicBezTo>
                      <a:pt x="367" y="455"/>
                      <a:pt x="316" y="456"/>
                      <a:pt x="328" y="465"/>
                    </a:cubicBezTo>
                    <a:cubicBezTo>
                      <a:pt x="340" y="474"/>
                      <a:pt x="353" y="479"/>
                      <a:pt x="369" y="478"/>
                    </a:cubicBezTo>
                    <a:cubicBezTo>
                      <a:pt x="385" y="477"/>
                      <a:pt x="389" y="467"/>
                      <a:pt x="389" y="467"/>
                    </a:cubicBezTo>
                    <a:cubicBezTo>
                      <a:pt x="389" y="467"/>
                      <a:pt x="416" y="469"/>
                      <a:pt x="414" y="460"/>
                    </a:cubicBezTo>
                    <a:cubicBezTo>
                      <a:pt x="412" y="451"/>
                      <a:pt x="419" y="439"/>
                      <a:pt x="419" y="439"/>
                    </a:cubicBezTo>
                    <a:cubicBezTo>
                      <a:pt x="421" y="458"/>
                      <a:pt x="421" y="458"/>
                      <a:pt x="421" y="458"/>
                    </a:cubicBezTo>
                    <a:cubicBezTo>
                      <a:pt x="438" y="447"/>
                      <a:pt x="438" y="447"/>
                      <a:pt x="438" y="447"/>
                    </a:cubicBezTo>
                    <a:cubicBezTo>
                      <a:pt x="438" y="447"/>
                      <a:pt x="430" y="453"/>
                      <a:pt x="434" y="458"/>
                    </a:cubicBezTo>
                    <a:cubicBezTo>
                      <a:pt x="438" y="463"/>
                      <a:pt x="463" y="465"/>
                      <a:pt x="463" y="465"/>
                    </a:cubicBezTo>
                    <a:cubicBezTo>
                      <a:pt x="454" y="471"/>
                      <a:pt x="454" y="471"/>
                      <a:pt x="454" y="471"/>
                    </a:cubicBezTo>
                    <a:cubicBezTo>
                      <a:pt x="454" y="471"/>
                      <a:pt x="448" y="484"/>
                      <a:pt x="457" y="487"/>
                    </a:cubicBezTo>
                    <a:cubicBezTo>
                      <a:pt x="466" y="490"/>
                      <a:pt x="479" y="504"/>
                      <a:pt x="473" y="510"/>
                    </a:cubicBezTo>
                    <a:cubicBezTo>
                      <a:pt x="467" y="516"/>
                      <a:pt x="456" y="513"/>
                      <a:pt x="456" y="513"/>
                    </a:cubicBezTo>
                    <a:cubicBezTo>
                      <a:pt x="456" y="519"/>
                      <a:pt x="456" y="519"/>
                      <a:pt x="456" y="519"/>
                    </a:cubicBezTo>
                    <a:cubicBezTo>
                      <a:pt x="456" y="519"/>
                      <a:pt x="441" y="518"/>
                      <a:pt x="432" y="517"/>
                    </a:cubicBezTo>
                    <a:cubicBezTo>
                      <a:pt x="423" y="516"/>
                      <a:pt x="415" y="506"/>
                      <a:pt x="415" y="506"/>
                    </a:cubicBezTo>
                    <a:cubicBezTo>
                      <a:pt x="375" y="505"/>
                      <a:pt x="375" y="505"/>
                      <a:pt x="375" y="505"/>
                    </a:cubicBezTo>
                    <a:cubicBezTo>
                      <a:pt x="375" y="505"/>
                      <a:pt x="351" y="483"/>
                      <a:pt x="345" y="505"/>
                    </a:cubicBezTo>
                    <a:cubicBezTo>
                      <a:pt x="343" y="514"/>
                      <a:pt x="355" y="520"/>
                      <a:pt x="362" y="521"/>
                    </a:cubicBezTo>
                    <a:cubicBezTo>
                      <a:pt x="369" y="522"/>
                      <a:pt x="374" y="518"/>
                      <a:pt x="383" y="522"/>
                    </a:cubicBezTo>
                    <a:cubicBezTo>
                      <a:pt x="392" y="526"/>
                      <a:pt x="400" y="540"/>
                      <a:pt x="415" y="540"/>
                    </a:cubicBezTo>
                    <a:cubicBezTo>
                      <a:pt x="430" y="540"/>
                      <a:pt x="441" y="534"/>
                      <a:pt x="441" y="534"/>
                    </a:cubicBezTo>
                    <a:cubicBezTo>
                      <a:pt x="456" y="542"/>
                      <a:pt x="456" y="542"/>
                      <a:pt x="456" y="542"/>
                    </a:cubicBezTo>
                    <a:cubicBezTo>
                      <a:pt x="470" y="533"/>
                      <a:pt x="470" y="533"/>
                      <a:pt x="470" y="533"/>
                    </a:cubicBezTo>
                    <a:cubicBezTo>
                      <a:pt x="467" y="547"/>
                      <a:pt x="467" y="547"/>
                      <a:pt x="467" y="547"/>
                    </a:cubicBezTo>
                    <a:cubicBezTo>
                      <a:pt x="467" y="547"/>
                      <a:pt x="452" y="540"/>
                      <a:pt x="450" y="547"/>
                    </a:cubicBezTo>
                    <a:cubicBezTo>
                      <a:pt x="448" y="554"/>
                      <a:pt x="459" y="561"/>
                      <a:pt x="459" y="561"/>
                    </a:cubicBezTo>
                    <a:cubicBezTo>
                      <a:pt x="459" y="561"/>
                      <a:pt x="432" y="561"/>
                      <a:pt x="433" y="566"/>
                    </a:cubicBezTo>
                    <a:cubicBezTo>
                      <a:pt x="434" y="571"/>
                      <a:pt x="454" y="572"/>
                      <a:pt x="454" y="572"/>
                    </a:cubicBezTo>
                    <a:cubicBezTo>
                      <a:pt x="454" y="572"/>
                      <a:pt x="451" y="581"/>
                      <a:pt x="446" y="583"/>
                    </a:cubicBezTo>
                    <a:cubicBezTo>
                      <a:pt x="441" y="585"/>
                      <a:pt x="425" y="572"/>
                      <a:pt x="421" y="578"/>
                    </a:cubicBezTo>
                    <a:cubicBezTo>
                      <a:pt x="417" y="584"/>
                      <a:pt x="427" y="592"/>
                      <a:pt x="427" y="592"/>
                    </a:cubicBezTo>
                    <a:cubicBezTo>
                      <a:pt x="411" y="591"/>
                      <a:pt x="411" y="591"/>
                      <a:pt x="411" y="591"/>
                    </a:cubicBezTo>
                    <a:cubicBezTo>
                      <a:pt x="416" y="605"/>
                      <a:pt x="416" y="605"/>
                      <a:pt x="416" y="605"/>
                    </a:cubicBezTo>
                    <a:cubicBezTo>
                      <a:pt x="416" y="605"/>
                      <a:pt x="395" y="606"/>
                      <a:pt x="398" y="616"/>
                    </a:cubicBezTo>
                    <a:cubicBezTo>
                      <a:pt x="401" y="626"/>
                      <a:pt x="420" y="628"/>
                      <a:pt x="420" y="628"/>
                    </a:cubicBezTo>
                    <a:cubicBezTo>
                      <a:pt x="420" y="628"/>
                      <a:pt x="422" y="639"/>
                      <a:pt x="415" y="639"/>
                    </a:cubicBezTo>
                    <a:cubicBezTo>
                      <a:pt x="408" y="639"/>
                      <a:pt x="413" y="647"/>
                      <a:pt x="413" y="647"/>
                    </a:cubicBezTo>
                    <a:cubicBezTo>
                      <a:pt x="413" y="647"/>
                      <a:pt x="411" y="649"/>
                      <a:pt x="408" y="639"/>
                    </a:cubicBezTo>
                    <a:cubicBezTo>
                      <a:pt x="405" y="629"/>
                      <a:pt x="394" y="624"/>
                      <a:pt x="394" y="624"/>
                    </a:cubicBezTo>
                    <a:cubicBezTo>
                      <a:pt x="394" y="624"/>
                      <a:pt x="377" y="593"/>
                      <a:pt x="367" y="595"/>
                    </a:cubicBezTo>
                    <a:cubicBezTo>
                      <a:pt x="357" y="597"/>
                      <a:pt x="331" y="609"/>
                      <a:pt x="345" y="617"/>
                    </a:cubicBezTo>
                    <a:cubicBezTo>
                      <a:pt x="359" y="625"/>
                      <a:pt x="381" y="628"/>
                      <a:pt x="381" y="628"/>
                    </a:cubicBezTo>
                    <a:cubicBezTo>
                      <a:pt x="381" y="628"/>
                      <a:pt x="364" y="630"/>
                      <a:pt x="353" y="630"/>
                    </a:cubicBezTo>
                    <a:cubicBezTo>
                      <a:pt x="342" y="630"/>
                      <a:pt x="328" y="625"/>
                      <a:pt x="320" y="630"/>
                    </a:cubicBezTo>
                    <a:cubicBezTo>
                      <a:pt x="312" y="635"/>
                      <a:pt x="289" y="640"/>
                      <a:pt x="296" y="643"/>
                    </a:cubicBezTo>
                    <a:cubicBezTo>
                      <a:pt x="303" y="646"/>
                      <a:pt x="344" y="639"/>
                      <a:pt x="354" y="640"/>
                    </a:cubicBezTo>
                    <a:cubicBezTo>
                      <a:pt x="364" y="641"/>
                      <a:pt x="388" y="643"/>
                      <a:pt x="388" y="643"/>
                    </a:cubicBezTo>
                    <a:cubicBezTo>
                      <a:pt x="388" y="643"/>
                      <a:pt x="368" y="644"/>
                      <a:pt x="362" y="644"/>
                    </a:cubicBezTo>
                    <a:cubicBezTo>
                      <a:pt x="356" y="644"/>
                      <a:pt x="290" y="649"/>
                      <a:pt x="284" y="654"/>
                    </a:cubicBezTo>
                    <a:cubicBezTo>
                      <a:pt x="278" y="659"/>
                      <a:pt x="278" y="663"/>
                      <a:pt x="294" y="662"/>
                    </a:cubicBezTo>
                    <a:cubicBezTo>
                      <a:pt x="310" y="661"/>
                      <a:pt x="348" y="657"/>
                      <a:pt x="348" y="657"/>
                    </a:cubicBezTo>
                    <a:cubicBezTo>
                      <a:pt x="348" y="657"/>
                      <a:pt x="375" y="656"/>
                      <a:pt x="376" y="659"/>
                    </a:cubicBezTo>
                    <a:cubicBezTo>
                      <a:pt x="377" y="662"/>
                      <a:pt x="330" y="664"/>
                      <a:pt x="330" y="664"/>
                    </a:cubicBezTo>
                    <a:cubicBezTo>
                      <a:pt x="330" y="664"/>
                      <a:pt x="275" y="666"/>
                      <a:pt x="276" y="668"/>
                    </a:cubicBezTo>
                    <a:cubicBezTo>
                      <a:pt x="277" y="670"/>
                      <a:pt x="286" y="675"/>
                      <a:pt x="295" y="675"/>
                    </a:cubicBezTo>
                    <a:cubicBezTo>
                      <a:pt x="304" y="675"/>
                      <a:pt x="318" y="682"/>
                      <a:pt x="318" y="682"/>
                    </a:cubicBezTo>
                    <a:cubicBezTo>
                      <a:pt x="318" y="682"/>
                      <a:pt x="294" y="676"/>
                      <a:pt x="289" y="682"/>
                    </a:cubicBezTo>
                    <a:cubicBezTo>
                      <a:pt x="284" y="688"/>
                      <a:pt x="289" y="690"/>
                      <a:pt x="289" y="690"/>
                    </a:cubicBezTo>
                    <a:cubicBezTo>
                      <a:pt x="289" y="690"/>
                      <a:pt x="258" y="699"/>
                      <a:pt x="262" y="705"/>
                    </a:cubicBezTo>
                    <a:cubicBezTo>
                      <a:pt x="287" y="706"/>
                      <a:pt x="287" y="706"/>
                      <a:pt x="287" y="706"/>
                    </a:cubicBezTo>
                    <a:cubicBezTo>
                      <a:pt x="264" y="716"/>
                      <a:pt x="264" y="716"/>
                      <a:pt x="264" y="716"/>
                    </a:cubicBezTo>
                    <a:cubicBezTo>
                      <a:pt x="264" y="716"/>
                      <a:pt x="263" y="729"/>
                      <a:pt x="273" y="727"/>
                    </a:cubicBezTo>
                    <a:cubicBezTo>
                      <a:pt x="283" y="725"/>
                      <a:pt x="306" y="725"/>
                      <a:pt x="306" y="725"/>
                    </a:cubicBezTo>
                    <a:cubicBezTo>
                      <a:pt x="306" y="725"/>
                      <a:pt x="267" y="736"/>
                      <a:pt x="274" y="744"/>
                    </a:cubicBezTo>
                    <a:cubicBezTo>
                      <a:pt x="281" y="752"/>
                      <a:pt x="304" y="740"/>
                      <a:pt x="304" y="740"/>
                    </a:cubicBezTo>
                    <a:cubicBezTo>
                      <a:pt x="304" y="740"/>
                      <a:pt x="287" y="755"/>
                      <a:pt x="285" y="762"/>
                    </a:cubicBezTo>
                    <a:cubicBezTo>
                      <a:pt x="283" y="769"/>
                      <a:pt x="280" y="775"/>
                      <a:pt x="286" y="775"/>
                    </a:cubicBezTo>
                    <a:cubicBezTo>
                      <a:pt x="292" y="775"/>
                      <a:pt x="303" y="767"/>
                      <a:pt x="303" y="767"/>
                    </a:cubicBezTo>
                    <a:cubicBezTo>
                      <a:pt x="303" y="767"/>
                      <a:pt x="298" y="783"/>
                      <a:pt x="291" y="783"/>
                    </a:cubicBezTo>
                    <a:cubicBezTo>
                      <a:pt x="284" y="783"/>
                      <a:pt x="269" y="792"/>
                      <a:pt x="270" y="802"/>
                    </a:cubicBezTo>
                    <a:cubicBezTo>
                      <a:pt x="271" y="812"/>
                      <a:pt x="294" y="793"/>
                      <a:pt x="294" y="793"/>
                    </a:cubicBezTo>
                    <a:cubicBezTo>
                      <a:pt x="294" y="793"/>
                      <a:pt x="309" y="776"/>
                      <a:pt x="313" y="780"/>
                    </a:cubicBezTo>
                    <a:cubicBezTo>
                      <a:pt x="317" y="784"/>
                      <a:pt x="341" y="774"/>
                      <a:pt x="341" y="774"/>
                    </a:cubicBezTo>
                    <a:cubicBezTo>
                      <a:pt x="338" y="784"/>
                      <a:pt x="338" y="784"/>
                      <a:pt x="338" y="784"/>
                    </a:cubicBezTo>
                    <a:cubicBezTo>
                      <a:pt x="352" y="774"/>
                      <a:pt x="352" y="774"/>
                      <a:pt x="352" y="774"/>
                    </a:cubicBezTo>
                    <a:cubicBezTo>
                      <a:pt x="338" y="791"/>
                      <a:pt x="338" y="791"/>
                      <a:pt x="338" y="791"/>
                    </a:cubicBezTo>
                    <a:cubicBezTo>
                      <a:pt x="360" y="794"/>
                      <a:pt x="360" y="794"/>
                      <a:pt x="360" y="794"/>
                    </a:cubicBezTo>
                    <a:cubicBezTo>
                      <a:pt x="360" y="794"/>
                      <a:pt x="330" y="794"/>
                      <a:pt x="328" y="798"/>
                    </a:cubicBezTo>
                    <a:cubicBezTo>
                      <a:pt x="326" y="802"/>
                      <a:pt x="335" y="804"/>
                      <a:pt x="335" y="804"/>
                    </a:cubicBezTo>
                    <a:cubicBezTo>
                      <a:pt x="335" y="804"/>
                      <a:pt x="312" y="809"/>
                      <a:pt x="306" y="810"/>
                    </a:cubicBezTo>
                    <a:cubicBezTo>
                      <a:pt x="300" y="811"/>
                      <a:pt x="307" y="816"/>
                      <a:pt x="307" y="816"/>
                    </a:cubicBezTo>
                    <a:cubicBezTo>
                      <a:pt x="307" y="816"/>
                      <a:pt x="283" y="821"/>
                      <a:pt x="281" y="826"/>
                    </a:cubicBezTo>
                    <a:cubicBezTo>
                      <a:pt x="279" y="831"/>
                      <a:pt x="305" y="829"/>
                      <a:pt x="305" y="829"/>
                    </a:cubicBezTo>
                    <a:cubicBezTo>
                      <a:pt x="305" y="829"/>
                      <a:pt x="284" y="833"/>
                      <a:pt x="284" y="836"/>
                    </a:cubicBezTo>
                    <a:cubicBezTo>
                      <a:pt x="284" y="839"/>
                      <a:pt x="304" y="844"/>
                      <a:pt x="304" y="844"/>
                    </a:cubicBezTo>
                    <a:cubicBezTo>
                      <a:pt x="304" y="844"/>
                      <a:pt x="287" y="844"/>
                      <a:pt x="286" y="851"/>
                    </a:cubicBezTo>
                    <a:cubicBezTo>
                      <a:pt x="285" y="858"/>
                      <a:pt x="310" y="855"/>
                      <a:pt x="310" y="855"/>
                    </a:cubicBezTo>
                    <a:cubicBezTo>
                      <a:pt x="298" y="870"/>
                      <a:pt x="298" y="870"/>
                      <a:pt x="298" y="870"/>
                    </a:cubicBezTo>
                    <a:cubicBezTo>
                      <a:pt x="317" y="867"/>
                      <a:pt x="317" y="867"/>
                      <a:pt x="317" y="867"/>
                    </a:cubicBezTo>
                    <a:cubicBezTo>
                      <a:pt x="317" y="867"/>
                      <a:pt x="295" y="880"/>
                      <a:pt x="298" y="891"/>
                    </a:cubicBezTo>
                    <a:cubicBezTo>
                      <a:pt x="301" y="902"/>
                      <a:pt x="324" y="900"/>
                      <a:pt x="324" y="900"/>
                    </a:cubicBezTo>
                    <a:cubicBezTo>
                      <a:pt x="313" y="915"/>
                      <a:pt x="313" y="915"/>
                      <a:pt x="313" y="915"/>
                    </a:cubicBezTo>
                    <a:cubicBezTo>
                      <a:pt x="334" y="908"/>
                      <a:pt x="334" y="908"/>
                      <a:pt x="334" y="908"/>
                    </a:cubicBezTo>
                    <a:cubicBezTo>
                      <a:pt x="334" y="908"/>
                      <a:pt x="319" y="920"/>
                      <a:pt x="322" y="925"/>
                    </a:cubicBezTo>
                    <a:cubicBezTo>
                      <a:pt x="325" y="930"/>
                      <a:pt x="344" y="931"/>
                      <a:pt x="344" y="931"/>
                    </a:cubicBezTo>
                    <a:cubicBezTo>
                      <a:pt x="344" y="931"/>
                      <a:pt x="334" y="934"/>
                      <a:pt x="337" y="940"/>
                    </a:cubicBezTo>
                    <a:cubicBezTo>
                      <a:pt x="340" y="946"/>
                      <a:pt x="351" y="943"/>
                      <a:pt x="351" y="943"/>
                    </a:cubicBezTo>
                    <a:cubicBezTo>
                      <a:pt x="351" y="943"/>
                      <a:pt x="336" y="955"/>
                      <a:pt x="339" y="959"/>
                    </a:cubicBezTo>
                    <a:cubicBezTo>
                      <a:pt x="342" y="963"/>
                      <a:pt x="358" y="961"/>
                      <a:pt x="358" y="961"/>
                    </a:cubicBezTo>
                    <a:cubicBezTo>
                      <a:pt x="356" y="969"/>
                      <a:pt x="356" y="969"/>
                      <a:pt x="356" y="969"/>
                    </a:cubicBezTo>
                    <a:cubicBezTo>
                      <a:pt x="382" y="963"/>
                      <a:pt x="382" y="963"/>
                      <a:pt x="382" y="963"/>
                    </a:cubicBezTo>
                    <a:cubicBezTo>
                      <a:pt x="382" y="963"/>
                      <a:pt x="390" y="976"/>
                      <a:pt x="398" y="969"/>
                    </a:cubicBezTo>
                    <a:cubicBezTo>
                      <a:pt x="406" y="962"/>
                      <a:pt x="431" y="946"/>
                      <a:pt x="435" y="948"/>
                    </a:cubicBezTo>
                    <a:cubicBezTo>
                      <a:pt x="439" y="950"/>
                      <a:pt x="428" y="958"/>
                      <a:pt x="428" y="958"/>
                    </a:cubicBezTo>
                    <a:cubicBezTo>
                      <a:pt x="443" y="962"/>
                      <a:pt x="443" y="962"/>
                      <a:pt x="443" y="962"/>
                    </a:cubicBezTo>
                    <a:cubicBezTo>
                      <a:pt x="457" y="955"/>
                      <a:pt x="457" y="955"/>
                      <a:pt x="457" y="955"/>
                    </a:cubicBezTo>
                    <a:cubicBezTo>
                      <a:pt x="457" y="955"/>
                      <a:pt x="436" y="968"/>
                      <a:pt x="431" y="973"/>
                    </a:cubicBezTo>
                    <a:cubicBezTo>
                      <a:pt x="426" y="978"/>
                      <a:pt x="422" y="983"/>
                      <a:pt x="430" y="983"/>
                    </a:cubicBezTo>
                    <a:cubicBezTo>
                      <a:pt x="438" y="983"/>
                      <a:pt x="465" y="978"/>
                      <a:pt x="465" y="978"/>
                    </a:cubicBezTo>
                    <a:cubicBezTo>
                      <a:pt x="465" y="978"/>
                      <a:pt x="434" y="994"/>
                      <a:pt x="443" y="1000"/>
                    </a:cubicBezTo>
                    <a:cubicBezTo>
                      <a:pt x="452" y="1006"/>
                      <a:pt x="471" y="1000"/>
                      <a:pt x="471" y="1000"/>
                    </a:cubicBezTo>
                    <a:cubicBezTo>
                      <a:pt x="471" y="1000"/>
                      <a:pt x="481" y="1019"/>
                      <a:pt x="493" y="1012"/>
                    </a:cubicBezTo>
                    <a:cubicBezTo>
                      <a:pt x="505" y="1005"/>
                      <a:pt x="511" y="998"/>
                      <a:pt x="511" y="998"/>
                    </a:cubicBezTo>
                    <a:cubicBezTo>
                      <a:pt x="511" y="998"/>
                      <a:pt x="506" y="995"/>
                      <a:pt x="502" y="989"/>
                    </a:cubicBezTo>
                    <a:cubicBezTo>
                      <a:pt x="498" y="983"/>
                      <a:pt x="515" y="990"/>
                      <a:pt x="520" y="985"/>
                    </a:cubicBezTo>
                    <a:cubicBezTo>
                      <a:pt x="525" y="980"/>
                      <a:pt x="524" y="964"/>
                      <a:pt x="524" y="964"/>
                    </a:cubicBezTo>
                    <a:cubicBezTo>
                      <a:pt x="524" y="964"/>
                      <a:pt x="546" y="974"/>
                      <a:pt x="545" y="964"/>
                    </a:cubicBezTo>
                    <a:cubicBezTo>
                      <a:pt x="544" y="954"/>
                      <a:pt x="540" y="948"/>
                      <a:pt x="540" y="948"/>
                    </a:cubicBezTo>
                    <a:cubicBezTo>
                      <a:pt x="540" y="948"/>
                      <a:pt x="546" y="957"/>
                      <a:pt x="552" y="958"/>
                    </a:cubicBezTo>
                    <a:cubicBezTo>
                      <a:pt x="557" y="958"/>
                      <a:pt x="562" y="949"/>
                      <a:pt x="559" y="944"/>
                    </a:cubicBezTo>
                    <a:cubicBezTo>
                      <a:pt x="553" y="934"/>
                      <a:pt x="547" y="931"/>
                      <a:pt x="547" y="931"/>
                    </a:cubicBezTo>
                    <a:cubicBezTo>
                      <a:pt x="547" y="931"/>
                      <a:pt x="569" y="937"/>
                      <a:pt x="569" y="933"/>
                    </a:cubicBezTo>
                    <a:cubicBezTo>
                      <a:pt x="569" y="929"/>
                      <a:pt x="564" y="923"/>
                      <a:pt x="564" y="923"/>
                    </a:cubicBezTo>
                    <a:cubicBezTo>
                      <a:pt x="582" y="922"/>
                      <a:pt x="582" y="922"/>
                      <a:pt x="582" y="922"/>
                    </a:cubicBezTo>
                    <a:cubicBezTo>
                      <a:pt x="574" y="908"/>
                      <a:pt x="574" y="908"/>
                      <a:pt x="574" y="908"/>
                    </a:cubicBezTo>
                    <a:cubicBezTo>
                      <a:pt x="585" y="903"/>
                      <a:pt x="585" y="903"/>
                      <a:pt x="585" y="903"/>
                    </a:cubicBezTo>
                    <a:cubicBezTo>
                      <a:pt x="585" y="903"/>
                      <a:pt x="572" y="894"/>
                      <a:pt x="569" y="893"/>
                    </a:cubicBezTo>
                    <a:cubicBezTo>
                      <a:pt x="566" y="892"/>
                      <a:pt x="580" y="887"/>
                      <a:pt x="580" y="887"/>
                    </a:cubicBezTo>
                    <a:cubicBezTo>
                      <a:pt x="566" y="873"/>
                      <a:pt x="566" y="873"/>
                      <a:pt x="566" y="873"/>
                    </a:cubicBezTo>
                    <a:cubicBezTo>
                      <a:pt x="566" y="873"/>
                      <a:pt x="580" y="885"/>
                      <a:pt x="584" y="882"/>
                    </a:cubicBezTo>
                    <a:cubicBezTo>
                      <a:pt x="588" y="879"/>
                      <a:pt x="596" y="873"/>
                      <a:pt x="596" y="873"/>
                    </a:cubicBezTo>
                    <a:cubicBezTo>
                      <a:pt x="596" y="873"/>
                      <a:pt x="612" y="875"/>
                      <a:pt x="615" y="872"/>
                    </a:cubicBezTo>
                    <a:cubicBezTo>
                      <a:pt x="618" y="869"/>
                      <a:pt x="611" y="859"/>
                      <a:pt x="611" y="859"/>
                    </a:cubicBezTo>
                    <a:cubicBezTo>
                      <a:pt x="625" y="858"/>
                      <a:pt x="625" y="858"/>
                      <a:pt x="625" y="858"/>
                    </a:cubicBezTo>
                    <a:cubicBezTo>
                      <a:pt x="630" y="841"/>
                      <a:pt x="630" y="841"/>
                      <a:pt x="630" y="841"/>
                    </a:cubicBezTo>
                    <a:cubicBezTo>
                      <a:pt x="630" y="841"/>
                      <a:pt x="650" y="848"/>
                      <a:pt x="656" y="843"/>
                    </a:cubicBezTo>
                    <a:cubicBezTo>
                      <a:pt x="662" y="838"/>
                      <a:pt x="657" y="829"/>
                      <a:pt x="657" y="829"/>
                    </a:cubicBezTo>
                    <a:cubicBezTo>
                      <a:pt x="657" y="829"/>
                      <a:pt x="664" y="839"/>
                      <a:pt x="671" y="839"/>
                    </a:cubicBezTo>
                    <a:cubicBezTo>
                      <a:pt x="675" y="839"/>
                      <a:pt x="678" y="830"/>
                      <a:pt x="680" y="828"/>
                    </a:cubicBezTo>
                    <a:cubicBezTo>
                      <a:pt x="685" y="821"/>
                      <a:pt x="680" y="811"/>
                      <a:pt x="680" y="811"/>
                    </a:cubicBezTo>
                    <a:cubicBezTo>
                      <a:pt x="655" y="807"/>
                      <a:pt x="655" y="807"/>
                      <a:pt x="655" y="807"/>
                    </a:cubicBezTo>
                    <a:cubicBezTo>
                      <a:pt x="673" y="802"/>
                      <a:pt x="673" y="802"/>
                      <a:pt x="673" y="802"/>
                    </a:cubicBezTo>
                    <a:cubicBezTo>
                      <a:pt x="693" y="794"/>
                      <a:pt x="693" y="794"/>
                      <a:pt x="693" y="794"/>
                    </a:cubicBezTo>
                    <a:cubicBezTo>
                      <a:pt x="694" y="780"/>
                      <a:pt x="694" y="780"/>
                      <a:pt x="694" y="780"/>
                    </a:cubicBezTo>
                    <a:cubicBezTo>
                      <a:pt x="681" y="777"/>
                      <a:pt x="681" y="777"/>
                      <a:pt x="681" y="777"/>
                    </a:cubicBezTo>
                    <a:cubicBezTo>
                      <a:pt x="686" y="765"/>
                      <a:pt x="686" y="765"/>
                      <a:pt x="686" y="765"/>
                    </a:cubicBezTo>
                    <a:cubicBezTo>
                      <a:pt x="707" y="765"/>
                      <a:pt x="707" y="765"/>
                      <a:pt x="707" y="765"/>
                    </a:cubicBezTo>
                    <a:cubicBezTo>
                      <a:pt x="707" y="765"/>
                      <a:pt x="721" y="769"/>
                      <a:pt x="728" y="763"/>
                    </a:cubicBezTo>
                    <a:cubicBezTo>
                      <a:pt x="735" y="757"/>
                      <a:pt x="730" y="745"/>
                      <a:pt x="730" y="745"/>
                    </a:cubicBezTo>
                    <a:cubicBezTo>
                      <a:pt x="752" y="741"/>
                      <a:pt x="752" y="741"/>
                      <a:pt x="752" y="741"/>
                    </a:cubicBezTo>
                    <a:cubicBezTo>
                      <a:pt x="752" y="741"/>
                      <a:pt x="783" y="747"/>
                      <a:pt x="791" y="740"/>
                    </a:cubicBezTo>
                    <a:cubicBezTo>
                      <a:pt x="799" y="733"/>
                      <a:pt x="802" y="726"/>
                      <a:pt x="802" y="726"/>
                    </a:cubicBezTo>
                    <a:cubicBezTo>
                      <a:pt x="811" y="721"/>
                      <a:pt x="811" y="721"/>
                      <a:pt x="811" y="721"/>
                    </a:cubicBezTo>
                    <a:cubicBezTo>
                      <a:pt x="811" y="721"/>
                      <a:pt x="813" y="710"/>
                      <a:pt x="824" y="708"/>
                    </a:cubicBezTo>
                    <a:cubicBezTo>
                      <a:pt x="835" y="706"/>
                      <a:pt x="804" y="740"/>
                      <a:pt x="812" y="740"/>
                    </a:cubicBezTo>
                    <a:cubicBezTo>
                      <a:pt x="820" y="740"/>
                      <a:pt x="828" y="738"/>
                      <a:pt x="828" y="738"/>
                    </a:cubicBezTo>
                    <a:cubicBezTo>
                      <a:pt x="832" y="725"/>
                      <a:pt x="832" y="725"/>
                      <a:pt x="832" y="725"/>
                    </a:cubicBezTo>
                    <a:cubicBezTo>
                      <a:pt x="841" y="727"/>
                      <a:pt x="841" y="727"/>
                      <a:pt x="841" y="727"/>
                    </a:cubicBezTo>
                    <a:cubicBezTo>
                      <a:pt x="849" y="718"/>
                      <a:pt x="849" y="718"/>
                      <a:pt x="849" y="718"/>
                    </a:cubicBezTo>
                    <a:cubicBezTo>
                      <a:pt x="849" y="718"/>
                      <a:pt x="866" y="733"/>
                      <a:pt x="878" y="725"/>
                    </a:cubicBezTo>
                    <a:cubicBezTo>
                      <a:pt x="890" y="717"/>
                      <a:pt x="907" y="704"/>
                      <a:pt x="907" y="704"/>
                    </a:cubicBezTo>
                    <a:cubicBezTo>
                      <a:pt x="907" y="704"/>
                      <a:pt x="923" y="709"/>
                      <a:pt x="950" y="698"/>
                    </a:cubicBezTo>
                    <a:cubicBezTo>
                      <a:pt x="977" y="687"/>
                      <a:pt x="974" y="670"/>
                      <a:pt x="992" y="658"/>
                    </a:cubicBezTo>
                    <a:cubicBezTo>
                      <a:pt x="1010" y="646"/>
                      <a:pt x="1052" y="634"/>
                      <a:pt x="1052" y="634"/>
                    </a:cubicBezTo>
                    <a:cubicBezTo>
                      <a:pt x="1052" y="634"/>
                      <a:pt x="1055" y="625"/>
                      <a:pt x="1054" y="619"/>
                    </a:cubicBezTo>
                    <a:cubicBezTo>
                      <a:pt x="1053" y="613"/>
                      <a:pt x="1046" y="601"/>
                      <a:pt x="1053" y="599"/>
                    </a:cubicBezTo>
                    <a:cubicBezTo>
                      <a:pt x="1060" y="597"/>
                      <a:pt x="1071" y="625"/>
                      <a:pt x="1082" y="625"/>
                    </a:cubicBezTo>
                    <a:cubicBezTo>
                      <a:pt x="1082" y="625"/>
                      <a:pt x="1124" y="624"/>
                      <a:pt x="1135" y="622"/>
                    </a:cubicBezTo>
                    <a:cubicBezTo>
                      <a:pt x="1146" y="620"/>
                      <a:pt x="1167" y="609"/>
                      <a:pt x="1190" y="606"/>
                    </a:cubicBezTo>
                    <a:cubicBezTo>
                      <a:pt x="1213" y="603"/>
                      <a:pt x="1253" y="600"/>
                      <a:pt x="1260" y="598"/>
                    </a:cubicBezTo>
                    <a:cubicBezTo>
                      <a:pt x="1267" y="596"/>
                      <a:pt x="1273" y="589"/>
                      <a:pt x="1273" y="589"/>
                    </a:cubicBezTo>
                    <a:cubicBezTo>
                      <a:pt x="1291" y="589"/>
                      <a:pt x="1291" y="589"/>
                      <a:pt x="1291" y="589"/>
                    </a:cubicBezTo>
                    <a:cubicBezTo>
                      <a:pt x="1300" y="578"/>
                      <a:pt x="1300" y="578"/>
                      <a:pt x="1300" y="578"/>
                    </a:cubicBezTo>
                    <a:cubicBezTo>
                      <a:pt x="1317" y="578"/>
                      <a:pt x="1317" y="578"/>
                      <a:pt x="1317" y="578"/>
                    </a:cubicBezTo>
                    <a:cubicBezTo>
                      <a:pt x="1317" y="578"/>
                      <a:pt x="1335" y="561"/>
                      <a:pt x="1339" y="558"/>
                    </a:cubicBezTo>
                    <a:cubicBezTo>
                      <a:pt x="1343" y="555"/>
                      <a:pt x="1369" y="553"/>
                      <a:pt x="1369" y="553"/>
                    </a:cubicBezTo>
                    <a:cubicBezTo>
                      <a:pt x="1401" y="542"/>
                      <a:pt x="1401" y="542"/>
                      <a:pt x="1401" y="542"/>
                    </a:cubicBezTo>
                    <a:cubicBezTo>
                      <a:pt x="1422" y="537"/>
                      <a:pt x="1422" y="537"/>
                      <a:pt x="1422" y="537"/>
                    </a:cubicBezTo>
                    <a:cubicBezTo>
                      <a:pt x="1427" y="529"/>
                      <a:pt x="1427" y="529"/>
                      <a:pt x="1427" y="529"/>
                    </a:cubicBezTo>
                    <a:cubicBezTo>
                      <a:pt x="1427" y="529"/>
                      <a:pt x="1407" y="531"/>
                      <a:pt x="1395" y="531"/>
                    </a:cubicBezTo>
                    <a:cubicBezTo>
                      <a:pt x="1383" y="531"/>
                      <a:pt x="1375" y="524"/>
                      <a:pt x="1360" y="522"/>
                    </a:cubicBezTo>
                    <a:cubicBezTo>
                      <a:pt x="1345" y="520"/>
                      <a:pt x="1317" y="520"/>
                      <a:pt x="1303" y="524"/>
                    </a:cubicBezTo>
                    <a:cubicBezTo>
                      <a:pt x="1289" y="528"/>
                      <a:pt x="1269" y="528"/>
                      <a:pt x="1269" y="528"/>
                    </a:cubicBezTo>
                    <a:cubicBezTo>
                      <a:pt x="1259" y="537"/>
                      <a:pt x="1259" y="537"/>
                      <a:pt x="1259" y="537"/>
                    </a:cubicBezTo>
                    <a:cubicBezTo>
                      <a:pt x="1259" y="537"/>
                      <a:pt x="1214" y="541"/>
                      <a:pt x="1221" y="535"/>
                    </a:cubicBezTo>
                    <a:cubicBezTo>
                      <a:pt x="1228" y="529"/>
                      <a:pt x="1288" y="520"/>
                      <a:pt x="1288" y="520"/>
                    </a:cubicBezTo>
                    <a:cubicBezTo>
                      <a:pt x="1288" y="520"/>
                      <a:pt x="1348" y="508"/>
                      <a:pt x="1333" y="499"/>
                    </a:cubicBezTo>
                    <a:cubicBezTo>
                      <a:pt x="1318" y="490"/>
                      <a:pt x="1310" y="490"/>
                      <a:pt x="1310" y="490"/>
                    </a:cubicBezTo>
                    <a:cubicBezTo>
                      <a:pt x="1310" y="490"/>
                      <a:pt x="1255" y="508"/>
                      <a:pt x="1249" y="511"/>
                    </a:cubicBezTo>
                    <a:cubicBezTo>
                      <a:pt x="1243" y="514"/>
                      <a:pt x="1217" y="512"/>
                      <a:pt x="1217" y="512"/>
                    </a:cubicBezTo>
                    <a:cubicBezTo>
                      <a:pt x="1241" y="500"/>
                      <a:pt x="1241" y="500"/>
                      <a:pt x="1241" y="500"/>
                    </a:cubicBezTo>
                    <a:cubicBezTo>
                      <a:pt x="1255" y="489"/>
                      <a:pt x="1255" y="489"/>
                      <a:pt x="1255" y="489"/>
                    </a:cubicBezTo>
                    <a:cubicBezTo>
                      <a:pt x="1255" y="489"/>
                      <a:pt x="1279" y="493"/>
                      <a:pt x="1286" y="491"/>
                    </a:cubicBezTo>
                    <a:cubicBezTo>
                      <a:pt x="1293" y="489"/>
                      <a:pt x="1311" y="485"/>
                      <a:pt x="1319" y="485"/>
                    </a:cubicBezTo>
                    <a:cubicBezTo>
                      <a:pt x="1327" y="485"/>
                      <a:pt x="1349" y="483"/>
                      <a:pt x="1337" y="477"/>
                    </a:cubicBezTo>
                    <a:cubicBezTo>
                      <a:pt x="1325" y="471"/>
                      <a:pt x="1287" y="470"/>
                      <a:pt x="1287" y="470"/>
                    </a:cubicBezTo>
                    <a:cubicBezTo>
                      <a:pt x="1255" y="472"/>
                      <a:pt x="1255" y="472"/>
                      <a:pt x="1255" y="472"/>
                    </a:cubicBezTo>
                    <a:cubicBezTo>
                      <a:pt x="1271" y="465"/>
                      <a:pt x="1271" y="465"/>
                      <a:pt x="1271" y="465"/>
                    </a:cubicBezTo>
                    <a:cubicBezTo>
                      <a:pt x="1255" y="455"/>
                      <a:pt x="1255" y="455"/>
                      <a:pt x="1255" y="455"/>
                    </a:cubicBezTo>
                    <a:cubicBezTo>
                      <a:pt x="1255" y="455"/>
                      <a:pt x="1253" y="446"/>
                      <a:pt x="1257" y="446"/>
                    </a:cubicBezTo>
                    <a:cubicBezTo>
                      <a:pt x="1261" y="446"/>
                      <a:pt x="1281" y="463"/>
                      <a:pt x="1294" y="464"/>
                    </a:cubicBezTo>
                    <a:cubicBezTo>
                      <a:pt x="1307" y="465"/>
                      <a:pt x="1348" y="477"/>
                      <a:pt x="1348" y="477"/>
                    </a:cubicBezTo>
                    <a:cubicBezTo>
                      <a:pt x="1348" y="477"/>
                      <a:pt x="1366" y="469"/>
                      <a:pt x="1367" y="478"/>
                    </a:cubicBezTo>
                    <a:cubicBezTo>
                      <a:pt x="1368" y="487"/>
                      <a:pt x="1356" y="501"/>
                      <a:pt x="1377" y="507"/>
                    </a:cubicBezTo>
                    <a:cubicBezTo>
                      <a:pt x="1398" y="513"/>
                      <a:pt x="1421" y="514"/>
                      <a:pt x="1421" y="514"/>
                    </a:cubicBezTo>
                    <a:cubicBezTo>
                      <a:pt x="1421" y="514"/>
                      <a:pt x="1423" y="499"/>
                      <a:pt x="1427" y="502"/>
                    </a:cubicBezTo>
                    <a:cubicBezTo>
                      <a:pt x="1431" y="505"/>
                      <a:pt x="1427" y="520"/>
                      <a:pt x="1436" y="520"/>
                    </a:cubicBezTo>
                    <a:cubicBezTo>
                      <a:pt x="1445" y="520"/>
                      <a:pt x="1457" y="510"/>
                      <a:pt x="1457" y="510"/>
                    </a:cubicBezTo>
                    <a:cubicBezTo>
                      <a:pt x="1457" y="494"/>
                      <a:pt x="1457" y="494"/>
                      <a:pt x="1457" y="494"/>
                    </a:cubicBezTo>
                    <a:cubicBezTo>
                      <a:pt x="1451" y="492"/>
                      <a:pt x="1451" y="492"/>
                      <a:pt x="1451" y="492"/>
                    </a:cubicBezTo>
                    <a:cubicBezTo>
                      <a:pt x="1451" y="492"/>
                      <a:pt x="1465" y="481"/>
                      <a:pt x="1459" y="476"/>
                    </a:cubicBezTo>
                    <a:cubicBezTo>
                      <a:pt x="1453" y="471"/>
                      <a:pt x="1442" y="477"/>
                      <a:pt x="1442" y="477"/>
                    </a:cubicBezTo>
                    <a:cubicBezTo>
                      <a:pt x="1436" y="462"/>
                      <a:pt x="1436" y="462"/>
                      <a:pt x="1436" y="462"/>
                    </a:cubicBezTo>
                    <a:cubicBezTo>
                      <a:pt x="1425" y="459"/>
                      <a:pt x="1425" y="459"/>
                      <a:pt x="1425" y="459"/>
                    </a:cubicBezTo>
                    <a:cubicBezTo>
                      <a:pt x="1428" y="449"/>
                      <a:pt x="1428" y="449"/>
                      <a:pt x="1428" y="449"/>
                    </a:cubicBezTo>
                    <a:cubicBezTo>
                      <a:pt x="1380" y="430"/>
                      <a:pt x="1380" y="430"/>
                      <a:pt x="1380" y="430"/>
                    </a:cubicBezTo>
                    <a:cubicBezTo>
                      <a:pt x="1353" y="437"/>
                      <a:pt x="1353" y="437"/>
                      <a:pt x="1353" y="437"/>
                    </a:cubicBezTo>
                    <a:cubicBezTo>
                      <a:pt x="1347" y="434"/>
                      <a:pt x="1347" y="434"/>
                      <a:pt x="1347" y="434"/>
                    </a:cubicBezTo>
                    <a:cubicBezTo>
                      <a:pt x="1369" y="427"/>
                      <a:pt x="1369" y="427"/>
                      <a:pt x="1369" y="427"/>
                    </a:cubicBezTo>
                    <a:cubicBezTo>
                      <a:pt x="1371" y="424"/>
                      <a:pt x="1371" y="424"/>
                      <a:pt x="1371" y="424"/>
                    </a:cubicBezTo>
                    <a:cubicBezTo>
                      <a:pt x="1371" y="424"/>
                      <a:pt x="1370" y="415"/>
                      <a:pt x="1353" y="415"/>
                    </a:cubicBezTo>
                    <a:cubicBezTo>
                      <a:pt x="1336" y="415"/>
                      <a:pt x="1303" y="412"/>
                      <a:pt x="1303" y="412"/>
                    </a:cubicBezTo>
                    <a:cubicBezTo>
                      <a:pt x="1314" y="398"/>
                      <a:pt x="1314" y="398"/>
                      <a:pt x="1314" y="398"/>
                    </a:cubicBezTo>
                    <a:cubicBezTo>
                      <a:pt x="1314" y="398"/>
                      <a:pt x="1327" y="396"/>
                      <a:pt x="1337" y="400"/>
                    </a:cubicBezTo>
                    <a:cubicBezTo>
                      <a:pt x="1347" y="404"/>
                      <a:pt x="1363" y="393"/>
                      <a:pt x="1363" y="393"/>
                    </a:cubicBezTo>
                    <a:cubicBezTo>
                      <a:pt x="1381" y="390"/>
                      <a:pt x="1381" y="390"/>
                      <a:pt x="1381" y="390"/>
                    </a:cubicBezTo>
                    <a:cubicBezTo>
                      <a:pt x="1413" y="400"/>
                      <a:pt x="1413" y="400"/>
                      <a:pt x="1413" y="400"/>
                    </a:cubicBezTo>
                    <a:cubicBezTo>
                      <a:pt x="1427" y="397"/>
                      <a:pt x="1427" y="397"/>
                      <a:pt x="1427" y="397"/>
                    </a:cubicBezTo>
                    <a:cubicBezTo>
                      <a:pt x="1427" y="397"/>
                      <a:pt x="1453" y="418"/>
                      <a:pt x="1464" y="418"/>
                    </a:cubicBezTo>
                    <a:cubicBezTo>
                      <a:pt x="1475" y="418"/>
                      <a:pt x="1471" y="404"/>
                      <a:pt x="1471" y="404"/>
                    </a:cubicBezTo>
                    <a:cubicBezTo>
                      <a:pt x="1445" y="400"/>
                      <a:pt x="1445" y="400"/>
                      <a:pt x="1445" y="400"/>
                    </a:cubicBezTo>
                    <a:cubicBezTo>
                      <a:pt x="1425" y="390"/>
                      <a:pt x="1425" y="390"/>
                      <a:pt x="1425" y="390"/>
                    </a:cubicBezTo>
                    <a:cubicBezTo>
                      <a:pt x="1394" y="387"/>
                      <a:pt x="1394" y="387"/>
                      <a:pt x="1394" y="387"/>
                    </a:cubicBezTo>
                    <a:cubicBezTo>
                      <a:pt x="1394" y="387"/>
                      <a:pt x="1401" y="378"/>
                      <a:pt x="1408" y="375"/>
                    </a:cubicBezTo>
                    <a:cubicBezTo>
                      <a:pt x="1415" y="372"/>
                      <a:pt x="1432" y="390"/>
                      <a:pt x="1448" y="390"/>
                    </a:cubicBezTo>
                    <a:cubicBezTo>
                      <a:pt x="1464" y="390"/>
                      <a:pt x="1492" y="391"/>
                      <a:pt x="1492" y="391"/>
                    </a:cubicBezTo>
                    <a:cubicBezTo>
                      <a:pt x="1534" y="386"/>
                      <a:pt x="1534" y="386"/>
                      <a:pt x="1534" y="386"/>
                    </a:cubicBezTo>
                    <a:cubicBezTo>
                      <a:pt x="1535" y="368"/>
                      <a:pt x="1535" y="368"/>
                      <a:pt x="1535" y="368"/>
                    </a:cubicBezTo>
                    <a:cubicBezTo>
                      <a:pt x="1506" y="361"/>
                      <a:pt x="1506" y="361"/>
                      <a:pt x="1506" y="361"/>
                    </a:cubicBezTo>
                    <a:cubicBezTo>
                      <a:pt x="1491" y="371"/>
                      <a:pt x="1491" y="371"/>
                      <a:pt x="1491" y="371"/>
                    </a:cubicBezTo>
                    <a:cubicBezTo>
                      <a:pt x="1491" y="371"/>
                      <a:pt x="1477" y="359"/>
                      <a:pt x="1481" y="355"/>
                    </a:cubicBezTo>
                    <a:cubicBezTo>
                      <a:pt x="1485" y="351"/>
                      <a:pt x="1517" y="354"/>
                      <a:pt x="1517" y="354"/>
                    </a:cubicBezTo>
                    <a:cubicBezTo>
                      <a:pt x="1546" y="346"/>
                      <a:pt x="1546" y="346"/>
                      <a:pt x="1546" y="346"/>
                    </a:cubicBezTo>
                    <a:cubicBezTo>
                      <a:pt x="1546" y="346"/>
                      <a:pt x="1563" y="356"/>
                      <a:pt x="1576" y="352"/>
                    </a:cubicBezTo>
                    <a:cubicBezTo>
                      <a:pt x="1589" y="348"/>
                      <a:pt x="1602" y="339"/>
                      <a:pt x="1597" y="337"/>
                    </a:cubicBezTo>
                    <a:cubicBezTo>
                      <a:pt x="1592" y="335"/>
                      <a:pt x="1550" y="334"/>
                      <a:pt x="1546" y="334"/>
                    </a:cubicBezTo>
                    <a:cubicBezTo>
                      <a:pt x="1542" y="334"/>
                      <a:pt x="1550" y="326"/>
                      <a:pt x="1538" y="323"/>
                    </a:cubicBezTo>
                    <a:cubicBezTo>
                      <a:pt x="1526" y="320"/>
                      <a:pt x="1498" y="321"/>
                      <a:pt x="1498" y="321"/>
                    </a:cubicBezTo>
                    <a:cubicBezTo>
                      <a:pt x="1498" y="321"/>
                      <a:pt x="1532" y="320"/>
                      <a:pt x="1535" y="314"/>
                    </a:cubicBezTo>
                    <a:cubicBezTo>
                      <a:pt x="1538" y="308"/>
                      <a:pt x="1499" y="301"/>
                      <a:pt x="1499" y="301"/>
                    </a:cubicBezTo>
                    <a:cubicBezTo>
                      <a:pt x="1499" y="301"/>
                      <a:pt x="1521" y="296"/>
                      <a:pt x="1528" y="299"/>
                    </a:cubicBezTo>
                    <a:cubicBezTo>
                      <a:pt x="1535" y="302"/>
                      <a:pt x="1559" y="310"/>
                      <a:pt x="1565" y="308"/>
                    </a:cubicBezTo>
                    <a:cubicBezTo>
                      <a:pt x="1571" y="306"/>
                      <a:pt x="1573" y="320"/>
                      <a:pt x="1583" y="316"/>
                    </a:cubicBezTo>
                    <a:cubicBezTo>
                      <a:pt x="1593" y="312"/>
                      <a:pt x="1601" y="294"/>
                      <a:pt x="1594" y="289"/>
                    </a:cubicBezTo>
                    <a:cubicBezTo>
                      <a:pt x="1587" y="284"/>
                      <a:pt x="1570" y="272"/>
                      <a:pt x="1570" y="272"/>
                    </a:cubicBezTo>
                    <a:cubicBezTo>
                      <a:pt x="1531" y="264"/>
                      <a:pt x="1531" y="264"/>
                      <a:pt x="1531" y="264"/>
                    </a:cubicBezTo>
                    <a:cubicBezTo>
                      <a:pt x="1531" y="264"/>
                      <a:pt x="1513" y="256"/>
                      <a:pt x="1520" y="250"/>
                    </a:cubicBezTo>
                    <a:cubicBezTo>
                      <a:pt x="1527" y="244"/>
                      <a:pt x="1549" y="249"/>
                      <a:pt x="1549" y="249"/>
                    </a:cubicBezTo>
                    <a:cubicBezTo>
                      <a:pt x="1580" y="242"/>
                      <a:pt x="1580" y="242"/>
                      <a:pt x="1580" y="242"/>
                    </a:cubicBezTo>
                    <a:cubicBezTo>
                      <a:pt x="1580" y="242"/>
                      <a:pt x="1591" y="244"/>
                      <a:pt x="1623" y="246"/>
                    </a:cubicBezTo>
                    <a:cubicBezTo>
                      <a:pt x="1655" y="248"/>
                      <a:pt x="1670" y="225"/>
                      <a:pt x="1647" y="223"/>
                    </a:cubicBezTo>
                    <a:cubicBezTo>
                      <a:pt x="1624" y="221"/>
                      <a:pt x="1590" y="221"/>
                      <a:pt x="1590" y="221"/>
                    </a:cubicBezTo>
                    <a:cubicBezTo>
                      <a:pt x="1589" y="211"/>
                      <a:pt x="1589" y="211"/>
                      <a:pt x="1589" y="211"/>
                    </a:cubicBezTo>
                    <a:cubicBezTo>
                      <a:pt x="1609" y="210"/>
                      <a:pt x="1609" y="210"/>
                      <a:pt x="1609" y="210"/>
                    </a:cubicBezTo>
                    <a:cubicBezTo>
                      <a:pt x="1609" y="210"/>
                      <a:pt x="1603" y="195"/>
                      <a:pt x="1587" y="197"/>
                    </a:cubicBezTo>
                    <a:cubicBezTo>
                      <a:pt x="1571" y="199"/>
                      <a:pt x="1583" y="215"/>
                      <a:pt x="1574" y="216"/>
                    </a:cubicBezTo>
                    <a:cubicBezTo>
                      <a:pt x="1565" y="217"/>
                      <a:pt x="1540" y="204"/>
                      <a:pt x="1549" y="201"/>
                    </a:cubicBezTo>
                    <a:cubicBezTo>
                      <a:pt x="1558" y="198"/>
                      <a:pt x="1582" y="193"/>
                      <a:pt x="1585" y="185"/>
                    </a:cubicBezTo>
                    <a:cubicBezTo>
                      <a:pt x="1588" y="177"/>
                      <a:pt x="1598" y="165"/>
                      <a:pt x="1601" y="164"/>
                    </a:cubicBezTo>
                    <a:cubicBezTo>
                      <a:pt x="1604" y="163"/>
                      <a:pt x="1618" y="170"/>
                      <a:pt x="1627" y="165"/>
                    </a:cubicBezTo>
                    <a:cubicBezTo>
                      <a:pt x="1636" y="160"/>
                      <a:pt x="1649" y="151"/>
                      <a:pt x="1649" y="151"/>
                    </a:cubicBezTo>
                    <a:cubicBezTo>
                      <a:pt x="1639" y="141"/>
                      <a:pt x="1639" y="141"/>
                      <a:pt x="1639" y="141"/>
                    </a:cubicBezTo>
                    <a:cubicBezTo>
                      <a:pt x="1639" y="141"/>
                      <a:pt x="1665" y="128"/>
                      <a:pt x="1671" y="128"/>
                    </a:cubicBezTo>
                    <a:cubicBezTo>
                      <a:pt x="1677" y="128"/>
                      <a:pt x="1687" y="138"/>
                      <a:pt x="1695" y="132"/>
                    </a:cubicBezTo>
                    <a:cubicBezTo>
                      <a:pt x="1703" y="126"/>
                      <a:pt x="1723" y="122"/>
                      <a:pt x="1711" y="119"/>
                    </a:cubicBezTo>
                    <a:cubicBezTo>
                      <a:pt x="1699" y="116"/>
                      <a:pt x="1670" y="119"/>
                      <a:pt x="1670" y="119"/>
                    </a:cubicBezTo>
                    <a:cubicBezTo>
                      <a:pt x="1670" y="119"/>
                      <a:pt x="1615" y="134"/>
                      <a:pt x="1626" y="123"/>
                    </a:cubicBezTo>
                    <a:cubicBezTo>
                      <a:pt x="1637" y="112"/>
                      <a:pt x="1659" y="111"/>
                      <a:pt x="1659" y="111"/>
                    </a:cubicBezTo>
                    <a:cubicBezTo>
                      <a:pt x="1659" y="111"/>
                      <a:pt x="1700" y="113"/>
                      <a:pt x="1721" y="112"/>
                    </a:cubicBezTo>
                    <a:cubicBezTo>
                      <a:pt x="1742" y="111"/>
                      <a:pt x="1758" y="104"/>
                      <a:pt x="1758" y="104"/>
                    </a:cubicBezTo>
                    <a:cubicBezTo>
                      <a:pt x="1758" y="104"/>
                      <a:pt x="1723" y="95"/>
                      <a:pt x="1717" y="98"/>
                    </a:cubicBezTo>
                    <a:cubicBezTo>
                      <a:pt x="1711" y="101"/>
                      <a:pt x="1672" y="102"/>
                      <a:pt x="1672" y="102"/>
                    </a:cubicBezTo>
                    <a:cubicBezTo>
                      <a:pt x="1672" y="102"/>
                      <a:pt x="1625" y="105"/>
                      <a:pt x="1642" y="100"/>
                    </a:cubicBezTo>
                    <a:cubicBezTo>
                      <a:pt x="1659" y="95"/>
                      <a:pt x="1710" y="94"/>
                      <a:pt x="1710" y="94"/>
                    </a:cubicBezTo>
                    <a:cubicBezTo>
                      <a:pt x="1710" y="94"/>
                      <a:pt x="1776" y="95"/>
                      <a:pt x="1787" y="92"/>
                    </a:cubicBezTo>
                    <a:cubicBezTo>
                      <a:pt x="1798" y="89"/>
                      <a:pt x="1807" y="79"/>
                      <a:pt x="1807" y="79"/>
                    </a:cubicBezTo>
                    <a:cubicBezTo>
                      <a:pt x="1807" y="79"/>
                      <a:pt x="1834" y="80"/>
                      <a:pt x="1851" y="78"/>
                    </a:cubicBezTo>
                    <a:cubicBezTo>
                      <a:pt x="1868" y="76"/>
                      <a:pt x="1891" y="67"/>
                      <a:pt x="1891" y="67"/>
                    </a:cubicBezTo>
                    <a:cubicBezTo>
                      <a:pt x="1891" y="67"/>
                      <a:pt x="1865" y="57"/>
                      <a:pt x="1845" y="57"/>
                    </a:cubicBezTo>
                    <a:close/>
                    <a:moveTo>
                      <a:pt x="345" y="566"/>
                    </a:moveTo>
                    <a:cubicBezTo>
                      <a:pt x="353" y="568"/>
                      <a:pt x="353" y="568"/>
                      <a:pt x="353" y="568"/>
                    </a:cubicBezTo>
                    <a:cubicBezTo>
                      <a:pt x="353" y="568"/>
                      <a:pt x="371" y="564"/>
                      <a:pt x="377" y="564"/>
                    </a:cubicBezTo>
                    <a:cubicBezTo>
                      <a:pt x="383" y="564"/>
                      <a:pt x="397" y="554"/>
                      <a:pt x="395" y="546"/>
                    </a:cubicBezTo>
                    <a:cubicBezTo>
                      <a:pt x="393" y="538"/>
                      <a:pt x="371" y="534"/>
                      <a:pt x="371" y="534"/>
                    </a:cubicBezTo>
                    <a:cubicBezTo>
                      <a:pt x="371" y="534"/>
                      <a:pt x="361" y="526"/>
                      <a:pt x="351" y="526"/>
                    </a:cubicBezTo>
                    <a:cubicBezTo>
                      <a:pt x="341" y="526"/>
                      <a:pt x="337" y="532"/>
                      <a:pt x="321" y="526"/>
                    </a:cubicBezTo>
                    <a:cubicBezTo>
                      <a:pt x="317" y="542"/>
                      <a:pt x="317" y="542"/>
                      <a:pt x="317" y="542"/>
                    </a:cubicBezTo>
                    <a:cubicBezTo>
                      <a:pt x="317" y="542"/>
                      <a:pt x="309" y="546"/>
                      <a:pt x="309" y="552"/>
                    </a:cubicBezTo>
                    <a:cubicBezTo>
                      <a:pt x="309" y="558"/>
                      <a:pt x="321" y="564"/>
                      <a:pt x="321" y="564"/>
                    </a:cubicBezTo>
                    <a:cubicBezTo>
                      <a:pt x="317" y="572"/>
                      <a:pt x="317" y="572"/>
                      <a:pt x="317" y="572"/>
                    </a:cubicBezTo>
                    <a:lnTo>
                      <a:pt x="345" y="566"/>
                    </a:lnTo>
                    <a:close/>
                    <a:moveTo>
                      <a:pt x="2531" y="1160"/>
                    </a:moveTo>
                    <a:cubicBezTo>
                      <a:pt x="2535" y="1157"/>
                      <a:pt x="2548" y="1143"/>
                      <a:pt x="2545" y="1138"/>
                    </a:cubicBezTo>
                    <a:cubicBezTo>
                      <a:pt x="2542" y="1133"/>
                      <a:pt x="2538" y="1126"/>
                      <a:pt x="2538" y="1126"/>
                    </a:cubicBezTo>
                    <a:cubicBezTo>
                      <a:pt x="2538" y="1126"/>
                      <a:pt x="2520" y="1124"/>
                      <a:pt x="2519" y="1127"/>
                    </a:cubicBezTo>
                    <a:cubicBezTo>
                      <a:pt x="2518" y="1130"/>
                      <a:pt x="2498" y="1155"/>
                      <a:pt x="2498" y="1160"/>
                    </a:cubicBezTo>
                    <a:cubicBezTo>
                      <a:pt x="2498" y="1165"/>
                      <a:pt x="2501" y="1177"/>
                      <a:pt x="2501" y="1177"/>
                    </a:cubicBezTo>
                    <a:cubicBezTo>
                      <a:pt x="2488" y="1166"/>
                      <a:pt x="2488" y="1166"/>
                      <a:pt x="2488" y="1166"/>
                    </a:cubicBezTo>
                    <a:cubicBezTo>
                      <a:pt x="2482" y="1145"/>
                      <a:pt x="2482" y="1145"/>
                      <a:pt x="2482" y="1145"/>
                    </a:cubicBezTo>
                    <a:cubicBezTo>
                      <a:pt x="2482" y="1145"/>
                      <a:pt x="2457" y="1161"/>
                      <a:pt x="2458" y="1164"/>
                    </a:cubicBezTo>
                    <a:cubicBezTo>
                      <a:pt x="2459" y="1167"/>
                      <a:pt x="2472" y="1165"/>
                      <a:pt x="2473" y="1168"/>
                    </a:cubicBezTo>
                    <a:cubicBezTo>
                      <a:pt x="2474" y="1171"/>
                      <a:pt x="2483" y="1185"/>
                      <a:pt x="2483" y="1185"/>
                    </a:cubicBezTo>
                    <a:cubicBezTo>
                      <a:pt x="2460" y="1181"/>
                      <a:pt x="2460" y="1181"/>
                      <a:pt x="2460" y="1181"/>
                    </a:cubicBezTo>
                    <a:cubicBezTo>
                      <a:pt x="2460" y="1181"/>
                      <a:pt x="2448" y="1196"/>
                      <a:pt x="2449" y="1204"/>
                    </a:cubicBezTo>
                    <a:cubicBezTo>
                      <a:pt x="2450" y="1212"/>
                      <a:pt x="2466" y="1214"/>
                      <a:pt x="2466" y="1214"/>
                    </a:cubicBezTo>
                    <a:cubicBezTo>
                      <a:pt x="2466" y="1214"/>
                      <a:pt x="2452" y="1230"/>
                      <a:pt x="2455" y="1232"/>
                    </a:cubicBezTo>
                    <a:cubicBezTo>
                      <a:pt x="2458" y="1234"/>
                      <a:pt x="2472" y="1234"/>
                      <a:pt x="2472" y="1234"/>
                    </a:cubicBezTo>
                    <a:cubicBezTo>
                      <a:pt x="2471" y="1249"/>
                      <a:pt x="2471" y="1249"/>
                      <a:pt x="2471" y="1249"/>
                    </a:cubicBezTo>
                    <a:cubicBezTo>
                      <a:pt x="2463" y="1259"/>
                      <a:pt x="2463" y="1259"/>
                      <a:pt x="2463" y="1259"/>
                    </a:cubicBezTo>
                    <a:cubicBezTo>
                      <a:pt x="2473" y="1264"/>
                      <a:pt x="2473" y="1264"/>
                      <a:pt x="2473" y="1264"/>
                    </a:cubicBezTo>
                    <a:cubicBezTo>
                      <a:pt x="2473" y="1264"/>
                      <a:pt x="2480" y="1264"/>
                      <a:pt x="2484" y="1264"/>
                    </a:cubicBezTo>
                    <a:cubicBezTo>
                      <a:pt x="2488" y="1264"/>
                      <a:pt x="2496" y="1269"/>
                      <a:pt x="2496" y="1269"/>
                    </a:cubicBezTo>
                    <a:cubicBezTo>
                      <a:pt x="2496" y="1269"/>
                      <a:pt x="2498" y="1267"/>
                      <a:pt x="2506" y="1267"/>
                    </a:cubicBezTo>
                    <a:cubicBezTo>
                      <a:pt x="2513" y="1266"/>
                      <a:pt x="2514" y="1270"/>
                      <a:pt x="2514" y="1270"/>
                    </a:cubicBezTo>
                    <a:cubicBezTo>
                      <a:pt x="2514" y="1270"/>
                      <a:pt x="2515" y="1269"/>
                      <a:pt x="2517" y="1268"/>
                    </a:cubicBezTo>
                    <a:cubicBezTo>
                      <a:pt x="2517" y="1268"/>
                      <a:pt x="2517" y="1268"/>
                      <a:pt x="2517" y="1268"/>
                    </a:cubicBezTo>
                    <a:cubicBezTo>
                      <a:pt x="2513" y="1258"/>
                      <a:pt x="2510" y="1252"/>
                      <a:pt x="2510" y="1252"/>
                    </a:cubicBezTo>
                    <a:cubicBezTo>
                      <a:pt x="2521" y="1239"/>
                      <a:pt x="2521" y="1239"/>
                      <a:pt x="2521" y="1239"/>
                    </a:cubicBezTo>
                    <a:cubicBezTo>
                      <a:pt x="2521" y="1239"/>
                      <a:pt x="2503" y="1224"/>
                      <a:pt x="2513" y="1222"/>
                    </a:cubicBezTo>
                    <a:cubicBezTo>
                      <a:pt x="2523" y="1220"/>
                      <a:pt x="2531" y="1213"/>
                      <a:pt x="2531" y="1213"/>
                    </a:cubicBezTo>
                    <a:cubicBezTo>
                      <a:pt x="2535" y="1194"/>
                      <a:pt x="2535" y="1194"/>
                      <a:pt x="2535" y="1194"/>
                    </a:cubicBezTo>
                    <a:cubicBezTo>
                      <a:pt x="2549" y="1194"/>
                      <a:pt x="2549" y="1194"/>
                      <a:pt x="2549" y="1194"/>
                    </a:cubicBezTo>
                    <a:cubicBezTo>
                      <a:pt x="2554" y="1179"/>
                      <a:pt x="2554" y="1179"/>
                      <a:pt x="2554" y="1179"/>
                    </a:cubicBezTo>
                    <a:cubicBezTo>
                      <a:pt x="2531" y="1179"/>
                      <a:pt x="2531" y="1179"/>
                      <a:pt x="2531" y="1179"/>
                    </a:cubicBezTo>
                    <a:cubicBezTo>
                      <a:pt x="2531" y="1179"/>
                      <a:pt x="2527" y="1163"/>
                      <a:pt x="2531" y="1160"/>
                    </a:cubicBezTo>
                    <a:close/>
                    <a:moveTo>
                      <a:pt x="2525" y="1228"/>
                    </a:moveTo>
                    <a:cubicBezTo>
                      <a:pt x="2527" y="1252"/>
                      <a:pt x="2527" y="1252"/>
                      <a:pt x="2527" y="1252"/>
                    </a:cubicBezTo>
                    <a:cubicBezTo>
                      <a:pt x="2533" y="1252"/>
                      <a:pt x="2543" y="1262"/>
                      <a:pt x="2543" y="1262"/>
                    </a:cubicBezTo>
                    <a:cubicBezTo>
                      <a:pt x="2549" y="1244"/>
                      <a:pt x="2549" y="1244"/>
                      <a:pt x="2549" y="1244"/>
                    </a:cubicBezTo>
                    <a:cubicBezTo>
                      <a:pt x="2537" y="1230"/>
                      <a:pt x="2537" y="1230"/>
                      <a:pt x="2537" y="1230"/>
                    </a:cubicBezTo>
                    <a:lnTo>
                      <a:pt x="2525" y="1228"/>
                    </a:lnTo>
                    <a:close/>
                    <a:moveTo>
                      <a:pt x="2577" y="1240"/>
                    </a:moveTo>
                    <a:cubicBezTo>
                      <a:pt x="2576" y="1251"/>
                      <a:pt x="2567" y="1253"/>
                      <a:pt x="2579" y="1254"/>
                    </a:cubicBezTo>
                    <a:cubicBezTo>
                      <a:pt x="2591" y="1255"/>
                      <a:pt x="2596" y="1253"/>
                      <a:pt x="2596" y="1253"/>
                    </a:cubicBezTo>
                    <a:cubicBezTo>
                      <a:pt x="2596" y="1253"/>
                      <a:pt x="2604" y="1272"/>
                      <a:pt x="2605" y="1265"/>
                    </a:cubicBezTo>
                    <a:cubicBezTo>
                      <a:pt x="2607" y="1259"/>
                      <a:pt x="2617" y="1245"/>
                      <a:pt x="2619" y="1244"/>
                    </a:cubicBezTo>
                    <a:cubicBezTo>
                      <a:pt x="2621" y="1244"/>
                      <a:pt x="2630" y="1244"/>
                      <a:pt x="2622" y="1239"/>
                    </a:cubicBezTo>
                    <a:cubicBezTo>
                      <a:pt x="2614" y="1234"/>
                      <a:pt x="2607" y="1227"/>
                      <a:pt x="2610" y="1227"/>
                    </a:cubicBezTo>
                    <a:cubicBezTo>
                      <a:pt x="2613" y="1226"/>
                      <a:pt x="2620" y="1227"/>
                      <a:pt x="2615" y="1224"/>
                    </a:cubicBezTo>
                    <a:cubicBezTo>
                      <a:pt x="2610" y="1220"/>
                      <a:pt x="2624" y="1211"/>
                      <a:pt x="2624" y="1211"/>
                    </a:cubicBezTo>
                    <a:cubicBezTo>
                      <a:pt x="2624" y="1211"/>
                      <a:pt x="2616" y="1199"/>
                      <a:pt x="2615" y="1200"/>
                    </a:cubicBezTo>
                    <a:cubicBezTo>
                      <a:pt x="2614" y="1200"/>
                      <a:pt x="2601" y="1205"/>
                      <a:pt x="2601" y="1210"/>
                    </a:cubicBezTo>
                    <a:cubicBezTo>
                      <a:pt x="2601" y="1215"/>
                      <a:pt x="2601" y="1219"/>
                      <a:pt x="2601" y="1219"/>
                    </a:cubicBezTo>
                    <a:cubicBezTo>
                      <a:pt x="2601" y="1219"/>
                      <a:pt x="2592" y="1207"/>
                      <a:pt x="2590" y="1208"/>
                    </a:cubicBezTo>
                    <a:cubicBezTo>
                      <a:pt x="2588" y="1209"/>
                      <a:pt x="2585" y="1213"/>
                      <a:pt x="2585" y="1213"/>
                    </a:cubicBezTo>
                    <a:cubicBezTo>
                      <a:pt x="2569" y="1224"/>
                      <a:pt x="2569" y="1224"/>
                      <a:pt x="2569" y="1224"/>
                    </a:cubicBezTo>
                    <a:cubicBezTo>
                      <a:pt x="2569" y="1224"/>
                      <a:pt x="2578" y="1229"/>
                      <a:pt x="2577" y="1240"/>
                    </a:cubicBezTo>
                    <a:close/>
                    <a:moveTo>
                      <a:pt x="2629" y="1260"/>
                    </a:moveTo>
                    <a:cubicBezTo>
                      <a:pt x="2612" y="1266"/>
                      <a:pt x="2612" y="1266"/>
                      <a:pt x="2612" y="1266"/>
                    </a:cubicBezTo>
                    <a:cubicBezTo>
                      <a:pt x="2612" y="1266"/>
                      <a:pt x="2602" y="1270"/>
                      <a:pt x="2598" y="1269"/>
                    </a:cubicBezTo>
                    <a:cubicBezTo>
                      <a:pt x="2594" y="1269"/>
                      <a:pt x="2578" y="1262"/>
                      <a:pt x="2573" y="1262"/>
                    </a:cubicBezTo>
                    <a:cubicBezTo>
                      <a:pt x="2563" y="1262"/>
                      <a:pt x="2565" y="1273"/>
                      <a:pt x="2573" y="1272"/>
                    </a:cubicBezTo>
                    <a:cubicBezTo>
                      <a:pt x="2581" y="1270"/>
                      <a:pt x="2592" y="1282"/>
                      <a:pt x="2592" y="1282"/>
                    </a:cubicBezTo>
                    <a:cubicBezTo>
                      <a:pt x="2592" y="1282"/>
                      <a:pt x="2609" y="1279"/>
                      <a:pt x="2626" y="1275"/>
                    </a:cubicBezTo>
                    <a:cubicBezTo>
                      <a:pt x="2644" y="1272"/>
                      <a:pt x="2629" y="1260"/>
                      <a:pt x="2629" y="1260"/>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2" name="Freeform 333"/>
              <p:cNvSpPr>
                <a:spLocks noEditPoints="1"/>
              </p:cNvSpPr>
              <p:nvPr/>
            </p:nvSpPr>
            <p:spPr bwMode="gray">
              <a:xfrm>
                <a:off x="-4274" y="-17463"/>
                <a:ext cx="560" cy="252"/>
              </a:xfrm>
              <a:custGeom>
                <a:avLst/>
                <a:gdLst>
                  <a:gd name="T0" fmla="*/ 228 w 237"/>
                  <a:gd name="T1" fmla="*/ 76 h 107"/>
                  <a:gd name="T2" fmla="*/ 221 w 237"/>
                  <a:gd name="T3" fmla="*/ 74 h 107"/>
                  <a:gd name="T4" fmla="*/ 226 w 237"/>
                  <a:gd name="T5" fmla="*/ 56 h 107"/>
                  <a:gd name="T6" fmla="*/ 217 w 237"/>
                  <a:gd name="T7" fmla="*/ 52 h 107"/>
                  <a:gd name="T8" fmla="*/ 220 w 237"/>
                  <a:gd name="T9" fmla="*/ 36 h 107"/>
                  <a:gd name="T10" fmla="*/ 231 w 237"/>
                  <a:gd name="T11" fmla="*/ 30 h 107"/>
                  <a:gd name="T12" fmla="*/ 228 w 237"/>
                  <a:gd name="T13" fmla="*/ 21 h 107"/>
                  <a:gd name="T14" fmla="*/ 231 w 237"/>
                  <a:gd name="T15" fmla="*/ 11 h 107"/>
                  <a:gd name="T16" fmla="*/ 170 w 237"/>
                  <a:gd name="T17" fmla="*/ 1 h 107"/>
                  <a:gd name="T18" fmla="*/ 110 w 237"/>
                  <a:gd name="T19" fmla="*/ 6 h 107"/>
                  <a:gd name="T20" fmla="*/ 60 w 237"/>
                  <a:gd name="T21" fmla="*/ 31 h 107"/>
                  <a:gd name="T22" fmla="*/ 66 w 237"/>
                  <a:gd name="T23" fmla="*/ 56 h 107"/>
                  <a:gd name="T24" fmla="*/ 105 w 237"/>
                  <a:gd name="T25" fmla="*/ 61 h 107"/>
                  <a:gd name="T26" fmla="*/ 98 w 237"/>
                  <a:gd name="T27" fmla="*/ 85 h 107"/>
                  <a:gd name="T28" fmla="*/ 102 w 237"/>
                  <a:gd name="T29" fmla="*/ 85 h 107"/>
                  <a:gd name="T30" fmla="*/ 123 w 237"/>
                  <a:gd name="T31" fmla="*/ 79 h 107"/>
                  <a:gd name="T32" fmla="*/ 144 w 237"/>
                  <a:gd name="T33" fmla="*/ 78 h 107"/>
                  <a:gd name="T34" fmla="*/ 172 w 237"/>
                  <a:gd name="T35" fmla="*/ 95 h 107"/>
                  <a:gd name="T36" fmla="*/ 192 w 237"/>
                  <a:gd name="T37" fmla="*/ 107 h 107"/>
                  <a:gd name="T38" fmla="*/ 203 w 237"/>
                  <a:gd name="T39" fmla="*/ 101 h 107"/>
                  <a:gd name="T40" fmla="*/ 216 w 237"/>
                  <a:gd name="T41" fmla="*/ 106 h 107"/>
                  <a:gd name="T42" fmla="*/ 224 w 237"/>
                  <a:gd name="T43" fmla="*/ 105 h 107"/>
                  <a:gd name="T44" fmla="*/ 224 w 237"/>
                  <a:gd name="T45" fmla="*/ 97 h 107"/>
                  <a:gd name="T46" fmla="*/ 237 w 237"/>
                  <a:gd name="T47" fmla="*/ 88 h 107"/>
                  <a:gd name="T48" fmla="*/ 228 w 237"/>
                  <a:gd name="T49" fmla="*/ 76 h 107"/>
                  <a:gd name="T50" fmla="*/ 27 w 237"/>
                  <a:gd name="T51" fmla="*/ 53 h 107"/>
                  <a:gd name="T52" fmla="*/ 7 w 237"/>
                  <a:gd name="T53" fmla="*/ 55 h 107"/>
                  <a:gd name="T54" fmla="*/ 9 w 237"/>
                  <a:gd name="T55" fmla="*/ 74 h 107"/>
                  <a:gd name="T56" fmla="*/ 14 w 237"/>
                  <a:gd name="T57" fmla="*/ 87 h 107"/>
                  <a:gd name="T58" fmla="*/ 34 w 237"/>
                  <a:gd name="T59" fmla="*/ 74 h 107"/>
                  <a:gd name="T60" fmla="*/ 55 w 237"/>
                  <a:gd name="T61" fmla="*/ 60 h 107"/>
                  <a:gd name="T62" fmla="*/ 51 w 237"/>
                  <a:gd name="T63" fmla="*/ 49 h 107"/>
                  <a:gd name="T64" fmla="*/ 27 w 237"/>
                  <a:gd name="T65" fmla="*/ 53 h 107"/>
                  <a:gd name="T66" fmla="*/ 29 w 237"/>
                  <a:gd name="T67" fmla="*/ 45 h 107"/>
                  <a:gd name="T68" fmla="*/ 35 w 237"/>
                  <a:gd name="T69" fmla="*/ 25 h 107"/>
                  <a:gd name="T70" fmla="*/ 29 w 237"/>
                  <a:gd name="T7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107">
                    <a:moveTo>
                      <a:pt x="228" y="76"/>
                    </a:moveTo>
                    <a:cubicBezTo>
                      <a:pt x="221" y="74"/>
                      <a:pt x="221" y="74"/>
                      <a:pt x="221" y="74"/>
                    </a:cubicBezTo>
                    <a:cubicBezTo>
                      <a:pt x="226" y="56"/>
                      <a:pt x="226" y="56"/>
                      <a:pt x="226" y="56"/>
                    </a:cubicBezTo>
                    <a:cubicBezTo>
                      <a:pt x="217" y="52"/>
                      <a:pt x="217" y="52"/>
                      <a:pt x="217" y="52"/>
                    </a:cubicBezTo>
                    <a:cubicBezTo>
                      <a:pt x="217" y="52"/>
                      <a:pt x="216" y="38"/>
                      <a:pt x="220" y="36"/>
                    </a:cubicBezTo>
                    <a:cubicBezTo>
                      <a:pt x="224" y="34"/>
                      <a:pt x="231" y="30"/>
                      <a:pt x="231" y="30"/>
                    </a:cubicBezTo>
                    <a:cubicBezTo>
                      <a:pt x="228" y="21"/>
                      <a:pt x="228" y="21"/>
                      <a:pt x="228" y="21"/>
                    </a:cubicBezTo>
                    <a:cubicBezTo>
                      <a:pt x="231" y="11"/>
                      <a:pt x="231" y="11"/>
                      <a:pt x="231" y="11"/>
                    </a:cubicBezTo>
                    <a:cubicBezTo>
                      <a:pt x="215" y="8"/>
                      <a:pt x="180" y="2"/>
                      <a:pt x="170" y="1"/>
                    </a:cubicBezTo>
                    <a:cubicBezTo>
                      <a:pt x="157" y="0"/>
                      <a:pt x="110" y="6"/>
                      <a:pt x="110" y="6"/>
                    </a:cubicBezTo>
                    <a:cubicBezTo>
                      <a:pt x="110" y="6"/>
                      <a:pt x="60" y="24"/>
                      <a:pt x="60" y="31"/>
                    </a:cubicBezTo>
                    <a:cubicBezTo>
                      <a:pt x="60" y="38"/>
                      <a:pt x="66" y="56"/>
                      <a:pt x="66" y="56"/>
                    </a:cubicBezTo>
                    <a:cubicBezTo>
                      <a:pt x="105" y="61"/>
                      <a:pt x="105" y="61"/>
                      <a:pt x="105" y="61"/>
                    </a:cubicBezTo>
                    <a:cubicBezTo>
                      <a:pt x="98" y="85"/>
                      <a:pt x="98" y="85"/>
                      <a:pt x="98" y="85"/>
                    </a:cubicBezTo>
                    <a:cubicBezTo>
                      <a:pt x="102" y="85"/>
                      <a:pt x="102" y="85"/>
                      <a:pt x="102" y="85"/>
                    </a:cubicBezTo>
                    <a:cubicBezTo>
                      <a:pt x="123" y="79"/>
                      <a:pt x="123" y="79"/>
                      <a:pt x="123" y="79"/>
                    </a:cubicBezTo>
                    <a:cubicBezTo>
                      <a:pt x="123" y="79"/>
                      <a:pt x="129" y="75"/>
                      <a:pt x="144" y="78"/>
                    </a:cubicBezTo>
                    <a:cubicBezTo>
                      <a:pt x="159" y="81"/>
                      <a:pt x="161" y="86"/>
                      <a:pt x="172" y="95"/>
                    </a:cubicBezTo>
                    <a:cubicBezTo>
                      <a:pt x="183" y="104"/>
                      <a:pt x="186" y="107"/>
                      <a:pt x="192" y="107"/>
                    </a:cubicBezTo>
                    <a:cubicBezTo>
                      <a:pt x="198" y="107"/>
                      <a:pt x="200" y="100"/>
                      <a:pt x="203" y="101"/>
                    </a:cubicBezTo>
                    <a:cubicBezTo>
                      <a:pt x="206" y="102"/>
                      <a:pt x="216" y="106"/>
                      <a:pt x="216" y="106"/>
                    </a:cubicBezTo>
                    <a:cubicBezTo>
                      <a:pt x="224" y="105"/>
                      <a:pt x="224" y="105"/>
                      <a:pt x="224" y="105"/>
                    </a:cubicBezTo>
                    <a:cubicBezTo>
                      <a:pt x="224" y="97"/>
                      <a:pt x="224" y="97"/>
                      <a:pt x="224" y="97"/>
                    </a:cubicBezTo>
                    <a:cubicBezTo>
                      <a:pt x="237" y="88"/>
                      <a:pt x="237" y="88"/>
                      <a:pt x="237" y="88"/>
                    </a:cubicBezTo>
                    <a:lnTo>
                      <a:pt x="228" y="76"/>
                    </a:lnTo>
                    <a:close/>
                    <a:moveTo>
                      <a:pt x="27" y="53"/>
                    </a:moveTo>
                    <a:cubicBezTo>
                      <a:pt x="27" y="53"/>
                      <a:pt x="14" y="52"/>
                      <a:pt x="7" y="55"/>
                    </a:cubicBezTo>
                    <a:cubicBezTo>
                      <a:pt x="0" y="57"/>
                      <a:pt x="9" y="74"/>
                      <a:pt x="9" y="74"/>
                    </a:cubicBezTo>
                    <a:cubicBezTo>
                      <a:pt x="14" y="87"/>
                      <a:pt x="14" y="87"/>
                      <a:pt x="14" y="87"/>
                    </a:cubicBezTo>
                    <a:cubicBezTo>
                      <a:pt x="14" y="87"/>
                      <a:pt x="30" y="74"/>
                      <a:pt x="34" y="74"/>
                    </a:cubicBezTo>
                    <a:cubicBezTo>
                      <a:pt x="38" y="74"/>
                      <a:pt x="55" y="60"/>
                      <a:pt x="55" y="60"/>
                    </a:cubicBezTo>
                    <a:cubicBezTo>
                      <a:pt x="51" y="49"/>
                      <a:pt x="51" y="49"/>
                      <a:pt x="51" y="49"/>
                    </a:cubicBezTo>
                    <a:lnTo>
                      <a:pt x="27" y="53"/>
                    </a:lnTo>
                    <a:close/>
                    <a:moveTo>
                      <a:pt x="29" y="45"/>
                    </a:moveTo>
                    <a:cubicBezTo>
                      <a:pt x="44" y="45"/>
                      <a:pt x="48" y="23"/>
                      <a:pt x="35" y="25"/>
                    </a:cubicBezTo>
                    <a:cubicBezTo>
                      <a:pt x="22" y="28"/>
                      <a:pt x="15" y="45"/>
                      <a:pt x="29" y="4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3" name="Freeform 334"/>
              <p:cNvSpPr>
                <a:spLocks noEditPoints="1"/>
              </p:cNvSpPr>
              <p:nvPr/>
            </p:nvSpPr>
            <p:spPr bwMode="gray">
              <a:xfrm>
                <a:off x="7393" y="-8936"/>
                <a:ext cx="397" cy="182"/>
              </a:xfrm>
              <a:custGeom>
                <a:avLst/>
                <a:gdLst>
                  <a:gd name="T0" fmla="*/ 53 w 168"/>
                  <a:gd name="T1" fmla="*/ 33 h 77"/>
                  <a:gd name="T2" fmla="*/ 53 w 168"/>
                  <a:gd name="T3" fmla="*/ 33 h 77"/>
                  <a:gd name="T4" fmla="*/ 53 w 168"/>
                  <a:gd name="T5" fmla="*/ 33 h 77"/>
                  <a:gd name="T6" fmla="*/ 53 w 168"/>
                  <a:gd name="T7" fmla="*/ 33 h 77"/>
                  <a:gd name="T8" fmla="*/ 152 w 168"/>
                  <a:gd name="T9" fmla="*/ 0 h 77"/>
                  <a:gd name="T10" fmla="*/ 139 w 168"/>
                  <a:gd name="T11" fmla="*/ 14 h 77"/>
                  <a:gd name="T12" fmla="*/ 84 w 168"/>
                  <a:gd name="T13" fmla="*/ 15 h 77"/>
                  <a:gd name="T14" fmla="*/ 67 w 168"/>
                  <a:gd name="T15" fmla="*/ 33 h 77"/>
                  <a:gd name="T16" fmla="*/ 53 w 168"/>
                  <a:gd name="T17" fmla="*/ 33 h 77"/>
                  <a:gd name="T18" fmla="*/ 60 w 168"/>
                  <a:gd name="T19" fmla="*/ 47 h 77"/>
                  <a:gd name="T20" fmla="*/ 50 w 168"/>
                  <a:gd name="T21" fmla="*/ 66 h 77"/>
                  <a:gd name="T22" fmla="*/ 52 w 168"/>
                  <a:gd name="T23" fmla="*/ 77 h 77"/>
                  <a:gd name="T24" fmla="*/ 57 w 168"/>
                  <a:gd name="T25" fmla="*/ 72 h 77"/>
                  <a:gd name="T26" fmla="*/ 67 w 168"/>
                  <a:gd name="T27" fmla="*/ 69 h 77"/>
                  <a:gd name="T28" fmla="*/ 89 w 168"/>
                  <a:gd name="T29" fmla="*/ 53 h 77"/>
                  <a:gd name="T30" fmla="*/ 111 w 168"/>
                  <a:gd name="T31" fmla="*/ 59 h 77"/>
                  <a:gd name="T32" fmla="*/ 168 w 168"/>
                  <a:gd name="T33" fmla="*/ 9 h 77"/>
                  <a:gd name="T34" fmla="*/ 152 w 168"/>
                  <a:gd name="T35" fmla="*/ 0 h 77"/>
                  <a:gd name="T36" fmla="*/ 0 w 168"/>
                  <a:gd name="T37" fmla="*/ 58 h 77"/>
                  <a:gd name="T38" fmla="*/ 4 w 168"/>
                  <a:gd name="T39" fmla="*/ 67 h 77"/>
                  <a:gd name="T40" fmla="*/ 24 w 168"/>
                  <a:gd name="T41" fmla="*/ 61 h 77"/>
                  <a:gd name="T42" fmla="*/ 28 w 168"/>
                  <a:gd name="T43" fmla="*/ 48 h 77"/>
                  <a:gd name="T44" fmla="*/ 11 w 168"/>
                  <a:gd name="T45" fmla="*/ 47 h 77"/>
                  <a:gd name="T46" fmla="*/ 0 w 168"/>
                  <a:gd name="T47"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77">
                    <a:moveTo>
                      <a:pt x="53" y="33"/>
                    </a:moveTo>
                    <a:cubicBezTo>
                      <a:pt x="53" y="33"/>
                      <a:pt x="53" y="33"/>
                      <a:pt x="53" y="33"/>
                    </a:cubicBezTo>
                    <a:cubicBezTo>
                      <a:pt x="53" y="33"/>
                      <a:pt x="53" y="33"/>
                      <a:pt x="53" y="33"/>
                    </a:cubicBezTo>
                    <a:cubicBezTo>
                      <a:pt x="53" y="33"/>
                      <a:pt x="53" y="33"/>
                      <a:pt x="53" y="33"/>
                    </a:cubicBezTo>
                    <a:close/>
                    <a:moveTo>
                      <a:pt x="152" y="0"/>
                    </a:moveTo>
                    <a:cubicBezTo>
                      <a:pt x="139" y="14"/>
                      <a:pt x="139" y="14"/>
                      <a:pt x="139" y="14"/>
                    </a:cubicBezTo>
                    <a:cubicBezTo>
                      <a:pt x="139" y="14"/>
                      <a:pt x="96" y="15"/>
                      <a:pt x="84" y="15"/>
                    </a:cubicBezTo>
                    <a:cubicBezTo>
                      <a:pt x="73" y="15"/>
                      <a:pt x="67" y="33"/>
                      <a:pt x="67" y="33"/>
                    </a:cubicBezTo>
                    <a:cubicBezTo>
                      <a:pt x="67" y="33"/>
                      <a:pt x="61" y="32"/>
                      <a:pt x="53" y="33"/>
                    </a:cubicBezTo>
                    <a:cubicBezTo>
                      <a:pt x="60" y="47"/>
                      <a:pt x="60" y="47"/>
                      <a:pt x="60" y="47"/>
                    </a:cubicBezTo>
                    <a:cubicBezTo>
                      <a:pt x="60" y="47"/>
                      <a:pt x="56" y="54"/>
                      <a:pt x="50" y="66"/>
                    </a:cubicBezTo>
                    <a:cubicBezTo>
                      <a:pt x="46" y="72"/>
                      <a:pt x="49" y="76"/>
                      <a:pt x="52" y="77"/>
                    </a:cubicBezTo>
                    <a:cubicBezTo>
                      <a:pt x="55" y="74"/>
                      <a:pt x="57" y="72"/>
                      <a:pt x="57" y="72"/>
                    </a:cubicBezTo>
                    <a:cubicBezTo>
                      <a:pt x="67" y="69"/>
                      <a:pt x="67" y="69"/>
                      <a:pt x="67" y="69"/>
                    </a:cubicBezTo>
                    <a:cubicBezTo>
                      <a:pt x="89" y="53"/>
                      <a:pt x="89" y="53"/>
                      <a:pt x="89" y="53"/>
                    </a:cubicBezTo>
                    <a:cubicBezTo>
                      <a:pt x="89" y="53"/>
                      <a:pt x="98" y="62"/>
                      <a:pt x="111" y="59"/>
                    </a:cubicBezTo>
                    <a:cubicBezTo>
                      <a:pt x="124" y="56"/>
                      <a:pt x="168" y="9"/>
                      <a:pt x="168" y="9"/>
                    </a:cubicBezTo>
                    <a:lnTo>
                      <a:pt x="152" y="0"/>
                    </a:lnTo>
                    <a:close/>
                    <a:moveTo>
                      <a:pt x="0" y="58"/>
                    </a:moveTo>
                    <a:cubicBezTo>
                      <a:pt x="4" y="67"/>
                      <a:pt x="4" y="67"/>
                      <a:pt x="4" y="67"/>
                    </a:cubicBezTo>
                    <a:cubicBezTo>
                      <a:pt x="15" y="58"/>
                      <a:pt x="24" y="61"/>
                      <a:pt x="24" y="61"/>
                    </a:cubicBezTo>
                    <a:cubicBezTo>
                      <a:pt x="24" y="61"/>
                      <a:pt x="24" y="54"/>
                      <a:pt x="28" y="48"/>
                    </a:cubicBezTo>
                    <a:cubicBezTo>
                      <a:pt x="11" y="47"/>
                      <a:pt x="11" y="47"/>
                      <a:pt x="11" y="47"/>
                    </a:cubicBezTo>
                    <a:lnTo>
                      <a:pt x="0" y="5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4" name="Freeform 335"/>
              <p:cNvSpPr>
                <a:spLocks noEditPoints="1"/>
              </p:cNvSpPr>
              <p:nvPr/>
            </p:nvSpPr>
            <p:spPr bwMode="gray">
              <a:xfrm>
                <a:off x="9262" y="-9767"/>
                <a:ext cx="1724" cy="1160"/>
              </a:xfrm>
              <a:custGeom>
                <a:avLst/>
                <a:gdLst>
                  <a:gd name="T0" fmla="*/ 296 w 730"/>
                  <a:gd name="T1" fmla="*/ 19 h 491"/>
                  <a:gd name="T2" fmla="*/ 331 w 730"/>
                  <a:gd name="T3" fmla="*/ 7 h 491"/>
                  <a:gd name="T4" fmla="*/ 521 w 730"/>
                  <a:gd name="T5" fmla="*/ 171 h 491"/>
                  <a:gd name="T6" fmla="*/ 476 w 730"/>
                  <a:gd name="T7" fmla="*/ 209 h 491"/>
                  <a:gd name="T8" fmla="*/ 404 w 730"/>
                  <a:gd name="T9" fmla="*/ 228 h 491"/>
                  <a:gd name="T10" fmla="*/ 398 w 730"/>
                  <a:gd name="T11" fmla="*/ 257 h 491"/>
                  <a:gd name="T12" fmla="*/ 474 w 730"/>
                  <a:gd name="T13" fmla="*/ 251 h 491"/>
                  <a:gd name="T14" fmla="*/ 523 w 730"/>
                  <a:gd name="T15" fmla="*/ 228 h 491"/>
                  <a:gd name="T16" fmla="*/ 536 w 730"/>
                  <a:gd name="T17" fmla="*/ 206 h 491"/>
                  <a:gd name="T18" fmla="*/ 555 w 730"/>
                  <a:gd name="T19" fmla="*/ 140 h 491"/>
                  <a:gd name="T20" fmla="*/ 564 w 730"/>
                  <a:gd name="T21" fmla="*/ 94 h 491"/>
                  <a:gd name="T22" fmla="*/ 520 w 730"/>
                  <a:gd name="T23" fmla="*/ 58 h 491"/>
                  <a:gd name="T24" fmla="*/ 494 w 730"/>
                  <a:gd name="T25" fmla="*/ 31 h 491"/>
                  <a:gd name="T26" fmla="*/ 516 w 730"/>
                  <a:gd name="T27" fmla="*/ 69 h 491"/>
                  <a:gd name="T28" fmla="*/ 576 w 730"/>
                  <a:gd name="T29" fmla="*/ 122 h 491"/>
                  <a:gd name="T30" fmla="*/ 599 w 730"/>
                  <a:gd name="T31" fmla="*/ 131 h 491"/>
                  <a:gd name="T32" fmla="*/ 728 w 730"/>
                  <a:gd name="T33" fmla="*/ 249 h 491"/>
                  <a:gd name="T34" fmla="*/ 664 w 730"/>
                  <a:gd name="T35" fmla="*/ 185 h 491"/>
                  <a:gd name="T36" fmla="*/ 670 w 730"/>
                  <a:gd name="T37" fmla="*/ 225 h 491"/>
                  <a:gd name="T38" fmla="*/ 730 w 730"/>
                  <a:gd name="T39" fmla="*/ 300 h 491"/>
                  <a:gd name="T40" fmla="*/ 17 w 730"/>
                  <a:gd name="T41" fmla="*/ 401 h 491"/>
                  <a:gd name="T42" fmla="*/ 17 w 730"/>
                  <a:gd name="T43" fmla="*/ 401 h 491"/>
                  <a:gd name="T44" fmla="*/ 452 w 730"/>
                  <a:gd name="T45" fmla="*/ 453 h 491"/>
                  <a:gd name="T46" fmla="*/ 437 w 730"/>
                  <a:gd name="T47" fmla="*/ 426 h 491"/>
                  <a:gd name="T48" fmla="*/ 408 w 730"/>
                  <a:gd name="T49" fmla="*/ 388 h 491"/>
                  <a:gd name="T50" fmla="*/ 374 w 730"/>
                  <a:gd name="T51" fmla="*/ 375 h 491"/>
                  <a:gd name="T52" fmla="*/ 357 w 730"/>
                  <a:gd name="T53" fmla="*/ 337 h 491"/>
                  <a:gd name="T54" fmla="*/ 304 w 730"/>
                  <a:gd name="T55" fmla="*/ 274 h 491"/>
                  <a:gd name="T56" fmla="*/ 308 w 730"/>
                  <a:gd name="T57" fmla="*/ 220 h 491"/>
                  <a:gd name="T58" fmla="*/ 256 w 730"/>
                  <a:gd name="T59" fmla="*/ 169 h 491"/>
                  <a:gd name="T60" fmla="*/ 200 w 730"/>
                  <a:gd name="T61" fmla="*/ 113 h 491"/>
                  <a:gd name="T62" fmla="*/ 151 w 730"/>
                  <a:gd name="T63" fmla="*/ 91 h 491"/>
                  <a:gd name="T64" fmla="*/ 49 w 730"/>
                  <a:gd name="T65" fmla="*/ 49 h 491"/>
                  <a:gd name="T66" fmla="*/ 6 w 730"/>
                  <a:gd name="T67" fmla="*/ 36 h 491"/>
                  <a:gd name="T68" fmla="*/ 30 w 730"/>
                  <a:gd name="T69" fmla="*/ 155 h 491"/>
                  <a:gd name="T70" fmla="*/ 27 w 730"/>
                  <a:gd name="T71" fmla="*/ 253 h 491"/>
                  <a:gd name="T72" fmla="*/ 26 w 730"/>
                  <a:gd name="T73" fmla="*/ 282 h 491"/>
                  <a:gd name="T74" fmla="*/ 15 w 730"/>
                  <a:gd name="T75" fmla="*/ 353 h 491"/>
                  <a:gd name="T76" fmla="*/ 17 w 730"/>
                  <a:gd name="T77" fmla="*/ 401 h 491"/>
                  <a:gd name="T78" fmla="*/ 88 w 730"/>
                  <a:gd name="T79" fmla="*/ 408 h 491"/>
                  <a:gd name="T80" fmla="*/ 71 w 730"/>
                  <a:gd name="T81" fmla="*/ 347 h 491"/>
                  <a:gd name="T82" fmla="*/ 130 w 730"/>
                  <a:gd name="T83" fmla="*/ 329 h 491"/>
                  <a:gd name="T84" fmla="*/ 146 w 730"/>
                  <a:gd name="T85" fmla="*/ 313 h 491"/>
                  <a:gd name="T86" fmla="*/ 185 w 730"/>
                  <a:gd name="T87" fmla="*/ 311 h 491"/>
                  <a:gd name="T88" fmla="*/ 258 w 730"/>
                  <a:gd name="T89" fmla="*/ 342 h 491"/>
                  <a:gd name="T90" fmla="*/ 302 w 730"/>
                  <a:gd name="T91" fmla="*/ 398 h 491"/>
                  <a:gd name="T92" fmla="*/ 418 w 730"/>
                  <a:gd name="T93" fmla="*/ 464 h 491"/>
                  <a:gd name="T94" fmla="*/ 450 w 730"/>
                  <a:gd name="T95" fmla="*/ 46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0" h="491">
                    <a:moveTo>
                      <a:pt x="331" y="7"/>
                    </a:moveTo>
                    <a:cubicBezTo>
                      <a:pt x="318" y="0"/>
                      <a:pt x="296" y="19"/>
                      <a:pt x="296" y="19"/>
                    </a:cubicBezTo>
                    <a:cubicBezTo>
                      <a:pt x="315" y="31"/>
                      <a:pt x="315" y="31"/>
                      <a:pt x="315" y="31"/>
                    </a:cubicBezTo>
                    <a:cubicBezTo>
                      <a:pt x="333" y="35"/>
                      <a:pt x="344" y="14"/>
                      <a:pt x="331" y="7"/>
                    </a:cubicBezTo>
                    <a:close/>
                    <a:moveTo>
                      <a:pt x="508" y="150"/>
                    </a:moveTo>
                    <a:cubicBezTo>
                      <a:pt x="499" y="159"/>
                      <a:pt x="521" y="171"/>
                      <a:pt x="521" y="171"/>
                    </a:cubicBezTo>
                    <a:cubicBezTo>
                      <a:pt x="523" y="184"/>
                      <a:pt x="523" y="184"/>
                      <a:pt x="523" y="184"/>
                    </a:cubicBezTo>
                    <a:cubicBezTo>
                      <a:pt x="476" y="209"/>
                      <a:pt x="476" y="209"/>
                      <a:pt x="476" y="209"/>
                    </a:cubicBezTo>
                    <a:cubicBezTo>
                      <a:pt x="476" y="209"/>
                      <a:pt x="452" y="207"/>
                      <a:pt x="436" y="210"/>
                    </a:cubicBezTo>
                    <a:cubicBezTo>
                      <a:pt x="420" y="213"/>
                      <a:pt x="414" y="222"/>
                      <a:pt x="404" y="228"/>
                    </a:cubicBezTo>
                    <a:cubicBezTo>
                      <a:pt x="394" y="234"/>
                      <a:pt x="388" y="222"/>
                      <a:pt x="382" y="234"/>
                    </a:cubicBezTo>
                    <a:cubicBezTo>
                      <a:pt x="398" y="257"/>
                      <a:pt x="398" y="257"/>
                      <a:pt x="398" y="257"/>
                    </a:cubicBezTo>
                    <a:cubicBezTo>
                      <a:pt x="463" y="260"/>
                      <a:pt x="463" y="260"/>
                      <a:pt x="463" y="260"/>
                    </a:cubicBezTo>
                    <a:cubicBezTo>
                      <a:pt x="474" y="251"/>
                      <a:pt x="474" y="251"/>
                      <a:pt x="474" y="251"/>
                    </a:cubicBezTo>
                    <a:cubicBezTo>
                      <a:pt x="474" y="251"/>
                      <a:pt x="486" y="251"/>
                      <a:pt x="499" y="250"/>
                    </a:cubicBezTo>
                    <a:cubicBezTo>
                      <a:pt x="513" y="248"/>
                      <a:pt x="523" y="228"/>
                      <a:pt x="523" y="228"/>
                    </a:cubicBezTo>
                    <a:cubicBezTo>
                      <a:pt x="542" y="223"/>
                      <a:pt x="542" y="223"/>
                      <a:pt x="542" y="223"/>
                    </a:cubicBezTo>
                    <a:cubicBezTo>
                      <a:pt x="536" y="206"/>
                      <a:pt x="536" y="206"/>
                      <a:pt x="536" y="206"/>
                    </a:cubicBezTo>
                    <a:cubicBezTo>
                      <a:pt x="554" y="209"/>
                      <a:pt x="554" y="209"/>
                      <a:pt x="554" y="209"/>
                    </a:cubicBezTo>
                    <a:cubicBezTo>
                      <a:pt x="554" y="209"/>
                      <a:pt x="562" y="157"/>
                      <a:pt x="555" y="140"/>
                    </a:cubicBezTo>
                    <a:cubicBezTo>
                      <a:pt x="548" y="122"/>
                      <a:pt x="517" y="141"/>
                      <a:pt x="508" y="150"/>
                    </a:cubicBezTo>
                    <a:close/>
                    <a:moveTo>
                      <a:pt x="564" y="94"/>
                    </a:moveTo>
                    <a:cubicBezTo>
                      <a:pt x="555" y="94"/>
                      <a:pt x="555" y="94"/>
                      <a:pt x="555" y="94"/>
                    </a:cubicBezTo>
                    <a:cubicBezTo>
                      <a:pt x="555" y="94"/>
                      <a:pt x="524" y="60"/>
                      <a:pt x="520" y="58"/>
                    </a:cubicBezTo>
                    <a:cubicBezTo>
                      <a:pt x="516" y="55"/>
                      <a:pt x="508" y="55"/>
                      <a:pt x="508" y="55"/>
                    </a:cubicBezTo>
                    <a:cubicBezTo>
                      <a:pt x="494" y="31"/>
                      <a:pt x="494" y="31"/>
                      <a:pt x="494" y="31"/>
                    </a:cubicBezTo>
                    <a:cubicBezTo>
                      <a:pt x="486" y="63"/>
                      <a:pt x="486" y="63"/>
                      <a:pt x="486" y="63"/>
                    </a:cubicBezTo>
                    <a:cubicBezTo>
                      <a:pt x="516" y="69"/>
                      <a:pt x="516" y="69"/>
                      <a:pt x="516" y="69"/>
                    </a:cubicBezTo>
                    <a:cubicBezTo>
                      <a:pt x="516" y="69"/>
                      <a:pt x="539" y="96"/>
                      <a:pt x="545" y="102"/>
                    </a:cubicBezTo>
                    <a:cubicBezTo>
                      <a:pt x="551" y="107"/>
                      <a:pt x="571" y="109"/>
                      <a:pt x="576" y="122"/>
                    </a:cubicBezTo>
                    <a:cubicBezTo>
                      <a:pt x="580" y="135"/>
                      <a:pt x="562" y="179"/>
                      <a:pt x="589" y="181"/>
                    </a:cubicBezTo>
                    <a:cubicBezTo>
                      <a:pt x="604" y="182"/>
                      <a:pt x="612" y="150"/>
                      <a:pt x="599" y="131"/>
                    </a:cubicBezTo>
                    <a:cubicBezTo>
                      <a:pt x="586" y="112"/>
                      <a:pt x="564" y="94"/>
                      <a:pt x="564" y="94"/>
                    </a:cubicBezTo>
                    <a:close/>
                    <a:moveTo>
                      <a:pt x="728" y="249"/>
                    </a:moveTo>
                    <a:cubicBezTo>
                      <a:pt x="687" y="202"/>
                      <a:pt x="687" y="202"/>
                      <a:pt x="687" y="202"/>
                    </a:cubicBezTo>
                    <a:cubicBezTo>
                      <a:pt x="687" y="202"/>
                      <a:pt x="683" y="177"/>
                      <a:pt x="664" y="185"/>
                    </a:cubicBezTo>
                    <a:cubicBezTo>
                      <a:pt x="653" y="190"/>
                      <a:pt x="659" y="206"/>
                      <a:pt x="659" y="206"/>
                    </a:cubicBezTo>
                    <a:cubicBezTo>
                      <a:pt x="670" y="225"/>
                      <a:pt x="670" y="225"/>
                      <a:pt x="670" y="225"/>
                    </a:cubicBezTo>
                    <a:cubicBezTo>
                      <a:pt x="687" y="257"/>
                      <a:pt x="687" y="257"/>
                      <a:pt x="687" y="257"/>
                    </a:cubicBezTo>
                    <a:cubicBezTo>
                      <a:pt x="730" y="300"/>
                      <a:pt x="730" y="300"/>
                      <a:pt x="730" y="300"/>
                    </a:cubicBezTo>
                    <a:lnTo>
                      <a:pt x="728" y="249"/>
                    </a:lnTo>
                    <a:close/>
                    <a:moveTo>
                      <a:pt x="17" y="401"/>
                    </a:moveTo>
                    <a:cubicBezTo>
                      <a:pt x="17" y="401"/>
                      <a:pt x="17" y="401"/>
                      <a:pt x="17" y="401"/>
                    </a:cubicBezTo>
                    <a:cubicBezTo>
                      <a:pt x="17" y="401"/>
                      <a:pt x="17" y="401"/>
                      <a:pt x="17" y="401"/>
                    </a:cubicBezTo>
                    <a:cubicBezTo>
                      <a:pt x="17" y="401"/>
                      <a:pt x="17" y="401"/>
                      <a:pt x="17" y="401"/>
                    </a:cubicBezTo>
                    <a:close/>
                    <a:moveTo>
                      <a:pt x="452" y="453"/>
                    </a:moveTo>
                    <a:cubicBezTo>
                      <a:pt x="425" y="436"/>
                      <a:pt x="425" y="436"/>
                      <a:pt x="425" y="436"/>
                    </a:cubicBezTo>
                    <a:cubicBezTo>
                      <a:pt x="437" y="426"/>
                      <a:pt x="437" y="426"/>
                      <a:pt x="437" y="426"/>
                    </a:cubicBezTo>
                    <a:cubicBezTo>
                      <a:pt x="437" y="426"/>
                      <a:pt x="413" y="425"/>
                      <a:pt x="406" y="418"/>
                    </a:cubicBezTo>
                    <a:cubicBezTo>
                      <a:pt x="400" y="411"/>
                      <a:pt x="408" y="397"/>
                      <a:pt x="408" y="388"/>
                    </a:cubicBezTo>
                    <a:cubicBezTo>
                      <a:pt x="408" y="379"/>
                      <a:pt x="375" y="396"/>
                      <a:pt x="375" y="396"/>
                    </a:cubicBezTo>
                    <a:cubicBezTo>
                      <a:pt x="374" y="375"/>
                      <a:pt x="374" y="375"/>
                      <a:pt x="374" y="375"/>
                    </a:cubicBezTo>
                    <a:cubicBezTo>
                      <a:pt x="357" y="367"/>
                      <a:pt x="357" y="367"/>
                      <a:pt x="357" y="367"/>
                    </a:cubicBezTo>
                    <a:cubicBezTo>
                      <a:pt x="357" y="337"/>
                      <a:pt x="357" y="337"/>
                      <a:pt x="357" y="337"/>
                    </a:cubicBezTo>
                    <a:cubicBezTo>
                      <a:pt x="321" y="311"/>
                      <a:pt x="321" y="311"/>
                      <a:pt x="321" y="311"/>
                    </a:cubicBezTo>
                    <a:cubicBezTo>
                      <a:pt x="304" y="274"/>
                      <a:pt x="304" y="274"/>
                      <a:pt x="304" y="274"/>
                    </a:cubicBezTo>
                    <a:cubicBezTo>
                      <a:pt x="304" y="274"/>
                      <a:pt x="342" y="261"/>
                      <a:pt x="342" y="245"/>
                    </a:cubicBezTo>
                    <a:cubicBezTo>
                      <a:pt x="342" y="229"/>
                      <a:pt x="308" y="220"/>
                      <a:pt x="308" y="220"/>
                    </a:cubicBezTo>
                    <a:cubicBezTo>
                      <a:pt x="306" y="216"/>
                      <a:pt x="256" y="202"/>
                      <a:pt x="256" y="202"/>
                    </a:cubicBezTo>
                    <a:cubicBezTo>
                      <a:pt x="256" y="202"/>
                      <a:pt x="252" y="189"/>
                      <a:pt x="256" y="169"/>
                    </a:cubicBezTo>
                    <a:cubicBezTo>
                      <a:pt x="260" y="150"/>
                      <a:pt x="232" y="147"/>
                      <a:pt x="232" y="147"/>
                    </a:cubicBezTo>
                    <a:cubicBezTo>
                      <a:pt x="200" y="113"/>
                      <a:pt x="200" y="113"/>
                      <a:pt x="200" y="113"/>
                    </a:cubicBezTo>
                    <a:cubicBezTo>
                      <a:pt x="175" y="114"/>
                      <a:pt x="175" y="114"/>
                      <a:pt x="175" y="114"/>
                    </a:cubicBezTo>
                    <a:cubicBezTo>
                      <a:pt x="151" y="91"/>
                      <a:pt x="151" y="91"/>
                      <a:pt x="151" y="91"/>
                    </a:cubicBezTo>
                    <a:cubicBezTo>
                      <a:pt x="131" y="87"/>
                      <a:pt x="131" y="87"/>
                      <a:pt x="131" y="87"/>
                    </a:cubicBezTo>
                    <a:cubicBezTo>
                      <a:pt x="49" y="49"/>
                      <a:pt x="49" y="49"/>
                      <a:pt x="49" y="49"/>
                    </a:cubicBezTo>
                    <a:cubicBezTo>
                      <a:pt x="33" y="55"/>
                      <a:pt x="33" y="55"/>
                      <a:pt x="33" y="55"/>
                    </a:cubicBezTo>
                    <a:cubicBezTo>
                      <a:pt x="6" y="36"/>
                      <a:pt x="6" y="36"/>
                      <a:pt x="6" y="36"/>
                    </a:cubicBezTo>
                    <a:cubicBezTo>
                      <a:pt x="32" y="55"/>
                      <a:pt x="32" y="55"/>
                      <a:pt x="32" y="55"/>
                    </a:cubicBezTo>
                    <a:cubicBezTo>
                      <a:pt x="32" y="75"/>
                      <a:pt x="30" y="139"/>
                      <a:pt x="30" y="155"/>
                    </a:cubicBezTo>
                    <a:cubicBezTo>
                      <a:pt x="30" y="175"/>
                      <a:pt x="22" y="197"/>
                      <a:pt x="24" y="212"/>
                    </a:cubicBezTo>
                    <a:cubicBezTo>
                      <a:pt x="26" y="227"/>
                      <a:pt x="27" y="253"/>
                      <a:pt x="27" y="253"/>
                    </a:cubicBezTo>
                    <a:cubicBezTo>
                      <a:pt x="27" y="253"/>
                      <a:pt x="0" y="271"/>
                      <a:pt x="11" y="277"/>
                    </a:cubicBezTo>
                    <a:cubicBezTo>
                      <a:pt x="22" y="284"/>
                      <a:pt x="26" y="282"/>
                      <a:pt x="26" y="282"/>
                    </a:cubicBezTo>
                    <a:cubicBezTo>
                      <a:pt x="26" y="282"/>
                      <a:pt x="23" y="319"/>
                      <a:pt x="21" y="327"/>
                    </a:cubicBezTo>
                    <a:cubicBezTo>
                      <a:pt x="19" y="334"/>
                      <a:pt x="15" y="353"/>
                      <a:pt x="15" y="353"/>
                    </a:cubicBezTo>
                    <a:cubicBezTo>
                      <a:pt x="19" y="369"/>
                      <a:pt x="19" y="369"/>
                      <a:pt x="19" y="369"/>
                    </a:cubicBezTo>
                    <a:cubicBezTo>
                      <a:pt x="17" y="401"/>
                      <a:pt x="17" y="401"/>
                      <a:pt x="17" y="401"/>
                    </a:cubicBezTo>
                    <a:cubicBezTo>
                      <a:pt x="34" y="405"/>
                      <a:pt x="75" y="396"/>
                      <a:pt x="75" y="396"/>
                    </a:cubicBezTo>
                    <a:cubicBezTo>
                      <a:pt x="88" y="408"/>
                      <a:pt x="88" y="408"/>
                      <a:pt x="88" y="408"/>
                    </a:cubicBezTo>
                    <a:cubicBezTo>
                      <a:pt x="88" y="408"/>
                      <a:pt x="114" y="398"/>
                      <a:pt x="126" y="388"/>
                    </a:cubicBezTo>
                    <a:cubicBezTo>
                      <a:pt x="138" y="377"/>
                      <a:pt x="71" y="347"/>
                      <a:pt x="71" y="347"/>
                    </a:cubicBezTo>
                    <a:cubicBezTo>
                      <a:pt x="71" y="347"/>
                      <a:pt x="126" y="355"/>
                      <a:pt x="138" y="353"/>
                    </a:cubicBezTo>
                    <a:cubicBezTo>
                      <a:pt x="150" y="350"/>
                      <a:pt x="130" y="329"/>
                      <a:pt x="130" y="329"/>
                    </a:cubicBezTo>
                    <a:cubicBezTo>
                      <a:pt x="130" y="329"/>
                      <a:pt x="146" y="341"/>
                      <a:pt x="151" y="338"/>
                    </a:cubicBezTo>
                    <a:cubicBezTo>
                      <a:pt x="156" y="336"/>
                      <a:pt x="146" y="313"/>
                      <a:pt x="146" y="313"/>
                    </a:cubicBezTo>
                    <a:cubicBezTo>
                      <a:pt x="146" y="313"/>
                      <a:pt x="156" y="322"/>
                      <a:pt x="163" y="324"/>
                    </a:cubicBezTo>
                    <a:cubicBezTo>
                      <a:pt x="169" y="325"/>
                      <a:pt x="179" y="312"/>
                      <a:pt x="185" y="311"/>
                    </a:cubicBezTo>
                    <a:cubicBezTo>
                      <a:pt x="192" y="309"/>
                      <a:pt x="202" y="329"/>
                      <a:pt x="209" y="333"/>
                    </a:cubicBezTo>
                    <a:cubicBezTo>
                      <a:pt x="215" y="337"/>
                      <a:pt x="240" y="332"/>
                      <a:pt x="258" y="342"/>
                    </a:cubicBezTo>
                    <a:cubicBezTo>
                      <a:pt x="277" y="353"/>
                      <a:pt x="270" y="376"/>
                      <a:pt x="277" y="388"/>
                    </a:cubicBezTo>
                    <a:cubicBezTo>
                      <a:pt x="283" y="400"/>
                      <a:pt x="296" y="392"/>
                      <a:pt x="302" y="398"/>
                    </a:cubicBezTo>
                    <a:cubicBezTo>
                      <a:pt x="307" y="405"/>
                      <a:pt x="316" y="446"/>
                      <a:pt x="330" y="456"/>
                    </a:cubicBezTo>
                    <a:cubicBezTo>
                      <a:pt x="345" y="466"/>
                      <a:pt x="409" y="460"/>
                      <a:pt x="418" y="464"/>
                    </a:cubicBezTo>
                    <a:cubicBezTo>
                      <a:pt x="427" y="468"/>
                      <a:pt x="447" y="491"/>
                      <a:pt x="459" y="491"/>
                    </a:cubicBezTo>
                    <a:cubicBezTo>
                      <a:pt x="471" y="491"/>
                      <a:pt x="450" y="464"/>
                      <a:pt x="450" y="464"/>
                    </a:cubicBezTo>
                    <a:lnTo>
                      <a:pt x="452" y="45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5" name="Freeform 336"/>
              <p:cNvSpPr>
                <a:spLocks noEditPoints="1"/>
              </p:cNvSpPr>
              <p:nvPr/>
            </p:nvSpPr>
            <p:spPr bwMode="gray">
              <a:xfrm>
                <a:off x="4190" y="-10710"/>
                <a:ext cx="5147" cy="2077"/>
              </a:xfrm>
              <a:custGeom>
                <a:avLst/>
                <a:gdLst>
                  <a:gd name="T0" fmla="*/ 455 w 2179"/>
                  <a:gd name="T1" fmla="*/ 287 h 879"/>
                  <a:gd name="T2" fmla="*/ 603 w 2179"/>
                  <a:gd name="T3" fmla="*/ 446 h 879"/>
                  <a:gd name="T4" fmla="*/ 558 w 2179"/>
                  <a:gd name="T5" fmla="*/ 443 h 879"/>
                  <a:gd name="T6" fmla="*/ 162 w 2179"/>
                  <a:gd name="T7" fmla="*/ 330 h 879"/>
                  <a:gd name="T8" fmla="*/ 40 w 2179"/>
                  <a:gd name="T9" fmla="*/ 174 h 879"/>
                  <a:gd name="T10" fmla="*/ 1708 w 2179"/>
                  <a:gd name="T11" fmla="*/ 314 h 879"/>
                  <a:gd name="T12" fmla="*/ 1627 w 2179"/>
                  <a:gd name="T13" fmla="*/ 412 h 879"/>
                  <a:gd name="T14" fmla="*/ 1950 w 2179"/>
                  <a:gd name="T15" fmla="*/ 413 h 879"/>
                  <a:gd name="T16" fmla="*/ 1124 w 2179"/>
                  <a:gd name="T17" fmla="*/ 485 h 879"/>
                  <a:gd name="T18" fmla="*/ 1210 w 2179"/>
                  <a:gd name="T19" fmla="*/ 476 h 879"/>
                  <a:gd name="T20" fmla="*/ 1285 w 2179"/>
                  <a:gd name="T21" fmla="*/ 614 h 879"/>
                  <a:gd name="T22" fmla="*/ 1291 w 2179"/>
                  <a:gd name="T23" fmla="*/ 446 h 879"/>
                  <a:gd name="T24" fmla="*/ 1240 w 2179"/>
                  <a:gd name="T25" fmla="*/ 370 h 879"/>
                  <a:gd name="T26" fmla="*/ 1415 w 2179"/>
                  <a:gd name="T27" fmla="*/ 258 h 879"/>
                  <a:gd name="T28" fmla="*/ 1253 w 2179"/>
                  <a:gd name="T29" fmla="*/ 232 h 879"/>
                  <a:gd name="T30" fmla="*/ 1328 w 2179"/>
                  <a:gd name="T31" fmla="*/ 387 h 879"/>
                  <a:gd name="T32" fmla="*/ 1127 w 2179"/>
                  <a:gd name="T33" fmla="*/ 743 h 879"/>
                  <a:gd name="T34" fmla="*/ 1542 w 2179"/>
                  <a:gd name="T35" fmla="*/ 370 h 879"/>
                  <a:gd name="T36" fmla="*/ 1603 w 2179"/>
                  <a:gd name="T37" fmla="*/ 288 h 879"/>
                  <a:gd name="T38" fmla="*/ 1548 w 2179"/>
                  <a:gd name="T39" fmla="*/ 230 h 879"/>
                  <a:gd name="T40" fmla="*/ 1517 w 2179"/>
                  <a:gd name="T41" fmla="*/ 471 h 879"/>
                  <a:gd name="T42" fmla="*/ 1634 w 2179"/>
                  <a:gd name="T43" fmla="*/ 448 h 879"/>
                  <a:gd name="T44" fmla="*/ 1654 w 2179"/>
                  <a:gd name="T45" fmla="*/ 509 h 879"/>
                  <a:gd name="T46" fmla="*/ 2007 w 2179"/>
                  <a:gd name="T47" fmla="*/ 423 h 879"/>
                  <a:gd name="T48" fmla="*/ 1820 w 2179"/>
                  <a:gd name="T49" fmla="*/ 350 h 879"/>
                  <a:gd name="T50" fmla="*/ 1749 w 2179"/>
                  <a:gd name="T51" fmla="*/ 393 h 879"/>
                  <a:gd name="T52" fmla="*/ 1790 w 2179"/>
                  <a:gd name="T53" fmla="*/ 530 h 879"/>
                  <a:gd name="T54" fmla="*/ 1964 w 2179"/>
                  <a:gd name="T55" fmla="*/ 567 h 879"/>
                  <a:gd name="T56" fmla="*/ 2077 w 2179"/>
                  <a:gd name="T57" fmla="*/ 729 h 879"/>
                  <a:gd name="T58" fmla="*/ 2168 w 2179"/>
                  <a:gd name="T59" fmla="*/ 726 h 879"/>
                  <a:gd name="T60" fmla="*/ 258 w 2179"/>
                  <a:gd name="T61" fmla="*/ 478 h 879"/>
                  <a:gd name="T62" fmla="*/ 2037 w 2179"/>
                  <a:gd name="T63" fmla="*/ 711 h 879"/>
                  <a:gd name="T64" fmla="*/ 1860 w 2179"/>
                  <a:gd name="T65" fmla="*/ 679 h 879"/>
                  <a:gd name="T66" fmla="*/ 1427 w 2179"/>
                  <a:gd name="T67" fmla="*/ 403 h 879"/>
                  <a:gd name="T68" fmla="*/ 863 w 2179"/>
                  <a:gd name="T69" fmla="*/ 677 h 879"/>
                  <a:gd name="T70" fmla="*/ 499 w 2179"/>
                  <a:gd name="T71" fmla="*/ 620 h 879"/>
                  <a:gd name="T72" fmla="*/ 450 w 2179"/>
                  <a:gd name="T73" fmla="*/ 413 h 879"/>
                  <a:gd name="T74" fmla="*/ 340 w 2179"/>
                  <a:gd name="T75" fmla="*/ 238 h 879"/>
                  <a:gd name="T76" fmla="*/ 151 w 2179"/>
                  <a:gd name="T77" fmla="*/ 72 h 879"/>
                  <a:gd name="T78" fmla="*/ 119 w 2179"/>
                  <a:gd name="T79" fmla="*/ 154 h 879"/>
                  <a:gd name="T80" fmla="*/ 275 w 2179"/>
                  <a:gd name="T81" fmla="*/ 408 h 879"/>
                  <a:gd name="T82" fmla="*/ 444 w 2179"/>
                  <a:gd name="T83" fmla="*/ 630 h 879"/>
                  <a:gd name="T84" fmla="*/ 1408 w 2179"/>
                  <a:gd name="T85" fmla="*/ 828 h 879"/>
                  <a:gd name="T86" fmla="*/ 778 w 2179"/>
                  <a:gd name="T87" fmla="*/ 674 h 879"/>
                  <a:gd name="T88" fmla="*/ 535 w 2179"/>
                  <a:gd name="T89" fmla="*/ 624 h 879"/>
                  <a:gd name="T90" fmla="*/ 705 w 2179"/>
                  <a:gd name="T91" fmla="*/ 728 h 879"/>
                  <a:gd name="T92" fmla="*/ 1004 w 2179"/>
                  <a:gd name="T93" fmla="*/ 484 h 879"/>
                  <a:gd name="T94" fmla="*/ 1139 w 2179"/>
                  <a:gd name="T95" fmla="*/ 271 h 879"/>
                  <a:gd name="T96" fmla="*/ 1086 w 2179"/>
                  <a:gd name="T97" fmla="*/ 110 h 879"/>
                  <a:gd name="T98" fmla="*/ 939 w 2179"/>
                  <a:gd name="T99" fmla="*/ 208 h 879"/>
                  <a:gd name="T100" fmla="*/ 712 w 2179"/>
                  <a:gd name="T101" fmla="*/ 247 h 879"/>
                  <a:gd name="T102" fmla="*/ 716 w 2179"/>
                  <a:gd name="T103" fmla="*/ 388 h 879"/>
                  <a:gd name="T104" fmla="*/ 822 w 2179"/>
                  <a:gd name="T105" fmla="*/ 472 h 879"/>
                  <a:gd name="T106" fmla="*/ 974 w 2179"/>
                  <a:gd name="T107" fmla="*/ 755 h 879"/>
                  <a:gd name="T108" fmla="*/ 1187 w 2179"/>
                  <a:gd name="T109" fmla="*/ 827 h 879"/>
                  <a:gd name="T110" fmla="*/ 1151 w 2179"/>
                  <a:gd name="T111" fmla="*/ 787 h 879"/>
                  <a:gd name="T112" fmla="*/ 1056 w 2179"/>
                  <a:gd name="T113" fmla="*/ 774 h 879"/>
                  <a:gd name="T114" fmla="*/ 1067 w 2179"/>
                  <a:gd name="T115" fmla="*/ 771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879">
                    <a:moveTo>
                      <a:pt x="1196" y="656"/>
                    </a:moveTo>
                    <a:cubicBezTo>
                      <a:pt x="1210" y="655"/>
                      <a:pt x="1210" y="655"/>
                      <a:pt x="1210" y="655"/>
                    </a:cubicBezTo>
                    <a:cubicBezTo>
                      <a:pt x="1218" y="637"/>
                      <a:pt x="1218" y="637"/>
                      <a:pt x="1218" y="637"/>
                    </a:cubicBezTo>
                    <a:cubicBezTo>
                      <a:pt x="1215" y="622"/>
                      <a:pt x="1215" y="622"/>
                      <a:pt x="1215" y="622"/>
                    </a:cubicBezTo>
                    <a:lnTo>
                      <a:pt x="1196" y="656"/>
                    </a:lnTo>
                    <a:close/>
                    <a:moveTo>
                      <a:pt x="453" y="310"/>
                    </a:moveTo>
                    <a:cubicBezTo>
                      <a:pt x="472" y="321"/>
                      <a:pt x="472" y="321"/>
                      <a:pt x="472" y="321"/>
                    </a:cubicBezTo>
                    <a:cubicBezTo>
                      <a:pt x="472" y="300"/>
                      <a:pt x="472" y="300"/>
                      <a:pt x="472" y="300"/>
                    </a:cubicBezTo>
                    <a:cubicBezTo>
                      <a:pt x="455" y="287"/>
                      <a:pt x="455" y="287"/>
                      <a:pt x="455" y="287"/>
                    </a:cubicBezTo>
                    <a:lnTo>
                      <a:pt x="453" y="310"/>
                    </a:lnTo>
                    <a:close/>
                    <a:moveTo>
                      <a:pt x="455" y="331"/>
                    </a:moveTo>
                    <a:cubicBezTo>
                      <a:pt x="441" y="344"/>
                      <a:pt x="441" y="344"/>
                      <a:pt x="441" y="344"/>
                    </a:cubicBezTo>
                    <a:cubicBezTo>
                      <a:pt x="458" y="365"/>
                      <a:pt x="458" y="365"/>
                      <a:pt x="458" y="365"/>
                    </a:cubicBezTo>
                    <a:lnTo>
                      <a:pt x="455" y="331"/>
                    </a:lnTo>
                    <a:close/>
                    <a:moveTo>
                      <a:pt x="611" y="478"/>
                    </a:moveTo>
                    <a:cubicBezTo>
                      <a:pt x="624" y="491"/>
                      <a:pt x="624" y="491"/>
                      <a:pt x="624" y="491"/>
                    </a:cubicBezTo>
                    <a:cubicBezTo>
                      <a:pt x="630" y="474"/>
                      <a:pt x="630" y="474"/>
                      <a:pt x="630" y="474"/>
                    </a:cubicBezTo>
                    <a:cubicBezTo>
                      <a:pt x="630" y="474"/>
                      <a:pt x="622" y="444"/>
                      <a:pt x="603" y="446"/>
                    </a:cubicBezTo>
                    <a:cubicBezTo>
                      <a:pt x="584" y="447"/>
                      <a:pt x="590" y="466"/>
                      <a:pt x="596" y="484"/>
                    </a:cubicBezTo>
                    <a:lnTo>
                      <a:pt x="611" y="478"/>
                    </a:lnTo>
                    <a:close/>
                    <a:moveTo>
                      <a:pt x="459" y="249"/>
                    </a:moveTo>
                    <a:cubicBezTo>
                      <a:pt x="454" y="237"/>
                      <a:pt x="440" y="244"/>
                      <a:pt x="450" y="260"/>
                    </a:cubicBezTo>
                    <a:cubicBezTo>
                      <a:pt x="461" y="279"/>
                      <a:pt x="464" y="261"/>
                      <a:pt x="459" y="249"/>
                    </a:cubicBezTo>
                    <a:close/>
                    <a:moveTo>
                      <a:pt x="507" y="418"/>
                    </a:moveTo>
                    <a:cubicBezTo>
                      <a:pt x="507" y="418"/>
                      <a:pt x="512" y="447"/>
                      <a:pt x="523" y="459"/>
                    </a:cubicBezTo>
                    <a:cubicBezTo>
                      <a:pt x="533" y="471"/>
                      <a:pt x="559" y="471"/>
                      <a:pt x="559" y="471"/>
                    </a:cubicBezTo>
                    <a:cubicBezTo>
                      <a:pt x="558" y="443"/>
                      <a:pt x="558" y="443"/>
                      <a:pt x="558" y="443"/>
                    </a:cubicBezTo>
                    <a:cubicBezTo>
                      <a:pt x="546" y="435"/>
                      <a:pt x="546" y="435"/>
                      <a:pt x="546" y="435"/>
                    </a:cubicBezTo>
                    <a:cubicBezTo>
                      <a:pt x="545" y="415"/>
                      <a:pt x="545" y="415"/>
                      <a:pt x="545" y="415"/>
                    </a:cubicBezTo>
                    <a:cubicBezTo>
                      <a:pt x="545" y="415"/>
                      <a:pt x="530" y="390"/>
                      <a:pt x="508" y="384"/>
                    </a:cubicBezTo>
                    <a:cubicBezTo>
                      <a:pt x="486" y="378"/>
                      <a:pt x="487" y="403"/>
                      <a:pt x="487" y="403"/>
                    </a:cubicBezTo>
                    <a:cubicBezTo>
                      <a:pt x="487" y="403"/>
                      <a:pt x="473" y="399"/>
                      <a:pt x="480" y="419"/>
                    </a:cubicBezTo>
                    <a:lnTo>
                      <a:pt x="507" y="418"/>
                    </a:lnTo>
                    <a:close/>
                    <a:moveTo>
                      <a:pt x="169" y="296"/>
                    </a:moveTo>
                    <a:cubicBezTo>
                      <a:pt x="154" y="310"/>
                      <a:pt x="154" y="310"/>
                      <a:pt x="154" y="310"/>
                    </a:cubicBezTo>
                    <a:cubicBezTo>
                      <a:pt x="162" y="330"/>
                      <a:pt x="162" y="330"/>
                      <a:pt x="162" y="330"/>
                    </a:cubicBezTo>
                    <a:cubicBezTo>
                      <a:pt x="162" y="330"/>
                      <a:pt x="152" y="348"/>
                      <a:pt x="164" y="344"/>
                    </a:cubicBezTo>
                    <a:cubicBezTo>
                      <a:pt x="171" y="341"/>
                      <a:pt x="168" y="316"/>
                      <a:pt x="168" y="316"/>
                    </a:cubicBezTo>
                    <a:cubicBezTo>
                      <a:pt x="175" y="307"/>
                      <a:pt x="175" y="307"/>
                      <a:pt x="175" y="307"/>
                    </a:cubicBezTo>
                    <a:lnTo>
                      <a:pt x="169" y="296"/>
                    </a:lnTo>
                    <a:close/>
                    <a:moveTo>
                      <a:pt x="180" y="360"/>
                    </a:moveTo>
                    <a:cubicBezTo>
                      <a:pt x="170" y="372"/>
                      <a:pt x="176" y="414"/>
                      <a:pt x="198" y="410"/>
                    </a:cubicBezTo>
                    <a:cubicBezTo>
                      <a:pt x="207" y="408"/>
                      <a:pt x="191" y="348"/>
                      <a:pt x="180" y="360"/>
                    </a:cubicBezTo>
                    <a:close/>
                    <a:moveTo>
                      <a:pt x="35" y="152"/>
                    </a:moveTo>
                    <a:cubicBezTo>
                      <a:pt x="30" y="157"/>
                      <a:pt x="28" y="173"/>
                      <a:pt x="40" y="174"/>
                    </a:cubicBezTo>
                    <a:cubicBezTo>
                      <a:pt x="52" y="176"/>
                      <a:pt x="55" y="189"/>
                      <a:pt x="66" y="181"/>
                    </a:cubicBezTo>
                    <a:cubicBezTo>
                      <a:pt x="73" y="175"/>
                      <a:pt x="40" y="146"/>
                      <a:pt x="35" y="152"/>
                    </a:cubicBezTo>
                    <a:close/>
                    <a:moveTo>
                      <a:pt x="112" y="221"/>
                    </a:moveTo>
                    <a:cubicBezTo>
                      <a:pt x="104" y="221"/>
                      <a:pt x="94" y="234"/>
                      <a:pt x="106" y="242"/>
                    </a:cubicBezTo>
                    <a:cubicBezTo>
                      <a:pt x="118" y="250"/>
                      <a:pt x="122" y="280"/>
                      <a:pt x="134" y="280"/>
                    </a:cubicBezTo>
                    <a:cubicBezTo>
                      <a:pt x="141" y="280"/>
                      <a:pt x="142" y="249"/>
                      <a:pt x="138" y="245"/>
                    </a:cubicBezTo>
                    <a:cubicBezTo>
                      <a:pt x="134" y="241"/>
                      <a:pt x="120" y="221"/>
                      <a:pt x="112" y="221"/>
                    </a:cubicBezTo>
                    <a:close/>
                    <a:moveTo>
                      <a:pt x="1721" y="328"/>
                    </a:moveTo>
                    <a:cubicBezTo>
                      <a:pt x="1721" y="328"/>
                      <a:pt x="1725" y="316"/>
                      <a:pt x="1708" y="314"/>
                    </a:cubicBezTo>
                    <a:cubicBezTo>
                      <a:pt x="1691" y="311"/>
                      <a:pt x="1680" y="316"/>
                      <a:pt x="1680" y="316"/>
                    </a:cubicBezTo>
                    <a:cubicBezTo>
                      <a:pt x="1684" y="334"/>
                      <a:pt x="1684" y="334"/>
                      <a:pt x="1684" y="334"/>
                    </a:cubicBezTo>
                    <a:cubicBezTo>
                      <a:pt x="1693" y="333"/>
                      <a:pt x="1721" y="328"/>
                      <a:pt x="1721" y="328"/>
                    </a:cubicBezTo>
                    <a:close/>
                    <a:moveTo>
                      <a:pt x="230" y="434"/>
                    </a:moveTo>
                    <a:cubicBezTo>
                      <a:pt x="239" y="433"/>
                      <a:pt x="226" y="413"/>
                      <a:pt x="218" y="418"/>
                    </a:cubicBezTo>
                    <a:cubicBezTo>
                      <a:pt x="211" y="422"/>
                      <a:pt x="220" y="436"/>
                      <a:pt x="230" y="434"/>
                    </a:cubicBezTo>
                    <a:close/>
                    <a:moveTo>
                      <a:pt x="1652" y="438"/>
                    </a:moveTo>
                    <a:cubicBezTo>
                      <a:pt x="1674" y="429"/>
                      <a:pt x="1672" y="413"/>
                      <a:pt x="1672" y="413"/>
                    </a:cubicBezTo>
                    <a:cubicBezTo>
                      <a:pt x="1627" y="412"/>
                      <a:pt x="1627" y="412"/>
                      <a:pt x="1627" y="412"/>
                    </a:cubicBezTo>
                    <a:cubicBezTo>
                      <a:pt x="1627" y="412"/>
                      <a:pt x="1630" y="447"/>
                      <a:pt x="1652" y="438"/>
                    </a:cubicBezTo>
                    <a:close/>
                    <a:moveTo>
                      <a:pt x="1609" y="194"/>
                    </a:moveTo>
                    <a:cubicBezTo>
                      <a:pt x="1624" y="182"/>
                      <a:pt x="1618" y="175"/>
                      <a:pt x="1605" y="171"/>
                    </a:cubicBezTo>
                    <a:cubicBezTo>
                      <a:pt x="1592" y="167"/>
                      <a:pt x="1586" y="172"/>
                      <a:pt x="1586" y="172"/>
                    </a:cubicBezTo>
                    <a:cubicBezTo>
                      <a:pt x="1586" y="172"/>
                      <a:pt x="1601" y="202"/>
                      <a:pt x="1609" y="194"/>
                    </a:cubicBezTo>
                    <a:close/>
                    <a:moveTo>
                      <a:pt x="1918" y="353"/>
                    </a:moveTo>
                    <a:cubicBezTo>
                      <a:pt x="1937" y="362"/>
                      <a:pt x="1945" y="353"/>
                      <a:pt x="1930" y="346"/>
                    </a:cubicBezTo>
                    <a:cubicBezTo>
                      <a:pt x="1916" y="340"/>
                      <a:pt x="1910" y="349"/>
                      <a:pt x="1918" y="353"/>
                    </a:cubicBezTo>
                    <a:close/>
                    <a:moveTo>
                      <a:pt x="1950" y="413"/>
                    </a:moveTo>
                    <a:cubicBezTo>
                      <a:pt x="1959" y="413"/>
                      <a:pt x="1986" y="406"/>
                      <a:pt x="1986" y="406"/>
                    </a:cubicBezTo>
                    <a:cubicBezTo>
                      <a:pt x="1986" y="406"/>
                      <a:pt x="1962" y="396"/>
                      <a:pt x="1957" y="395"/>
                    </a:cubicBezTo>
                    <a:cubicBezTo>
                      <a:pt x="1953" y="394"/>
                      <a:pt x="1924" y="400"/>
                      <a:pt x="1924" y="400"/>
                    </a:cubicBezTo>
                    <a:cubicBezTo>
                      <a:pt x="1924" y="400"/>
                      <a:pt x="1940" y="413"/>
                      <a:pt x="1950" y="413"/>
                    </a:cubicBezTo>
                    <a:close/>
                    <a:moveTo>
                      <a:pt x="1145" y="370"/>
                    </a:moveTo>
                    <a:cubicBezTo>
                      <a:pt x="1142" y="380"/>
                      <a:pt x="1161" y="400"/>
                      <a:pt x="1153" y="409"/>
                    </a:cubicBezTo>
                    <a:cubicBezTo>
                      <a:pt x="1145" y="418"/>
                      <a:pt x="1122" y="424"/>
                      <a:pt x="1120" y="437"/>
                    </a:cubicBezTo>
                    <a:cubicBezTo>
                      <a:pt x="1119" y="451"/>
                      <a:pt x="1130" y="464"/>
                      <a:pt x="1130" y="464"/>
                    </a:cubicBezTo>
                    <a:cubicBezTo>
                      <a:pt x="1130" y="464"/>
                      <a:pt x="1114" y="478"/>
                      <a:pt x="1124" y="485"/>
                    </a:cubicBezTo>
                    <a:cubicBezTo>
                      <a:pt x="1135" y="492"/>
                      <a:pt x="1153" y="477"/>
                      <a:pt x="1157" y="489"/>
                    </a:cubicBezTo>
                    <a:cubicBezTo>
                      <a:pt x="1161" y="501"/>
                      <a:pt x="1153" y="510"/>
                      <a:pt x="1153" y="510"/>
                    </a:cubicBezTo>
                    <a:cubicBezTo>
                      <a:pt x="1164" y="524"/>
                      <a:pt x="1164" y="524"/>
                      <a:pt x="1164" y="524"/>
                    </a:cubicBezTo>
                    <a:cubicBezTo>
                      <a:pt x="1158" y="568"/>
                      <a:pt x="1158" y="568"/>
                      <a:pt x="1158" y="568"/>
                    </a:cubicBezTo>
                    <a:cubicBezTo>
                      <a:pt x="1158" y="568"/>
                      <a:pt x="1134" y="582"/>
                      <a:pt x="1146" y="606"/>
                    </a:cubicBezTo>
                    <a:cubicBezTo>
                      <a:pt x="1157" y="630"/>
                      <a:pt x="1173" y="630"/>
                      <a:pt x="1191" y="612"/>
                    </a:cubicBezTo>
                    <a:cubicBezTo>
                      <a:pt x="1208" y="595"/>
                      <a:pt x="1188" y="566"/>
                      <a:pt x="1188" y="566"/>
                    </a:cubicBezTo>
                    <a:cubicBezTo>
                      <a:pt x="1188" y="566"/>
                      <a:pt x="1209" y="551"/>
                      <a:pt x="1209" y="530"/>
                    </a:cubicBezTo>
                    <a:cubicBezTo>
                      <a:pt x="1208" y="508"/>
                      <a:pt x="1217" y="489"/>
                      <a:pt x="1210" y="476"/>
                    </a:cubicBezTo>
                    <a:cubicBezTo>
                      <a:pt x="1202" y="464"/>
                      <a:pt x="1198" y="439"/>
                      <a:pt x="1200" y="434"/>
                    </a:cubicBezTo>
                    <a:cubicBezTo>
                      <a:pt x="1201" y="429"/>
                      <a:pt x="1207" y="401"/>
                      <a:pt x="1217" y="419"/>
                    </a:cubicBezTo>
                    <a:cubicBezTo>
                      <a:pt x="1228" y="437"/>
                      <a:pt x="1228" y="468"/>
                      <a:pt x="1228" y="468"/>
                    </a:cubicBezTo>
                    <a:cubicBezTo>
                      <a:pt x="1251" y="494"/>
                      <a:pt x="1251" y="494"/>
                      <a:pt x="1251" y="494"/>
                    </a:cubicBezTo>
                    <a:cubicBezTo>
                      <a:pt x="1248" y="529"/>
                      <a:pt x="1248" y="529"/>
                      <a:pt x="1248" y="529"/>
                    </a:cubicBezTo>
                    <a:cubicBezTo>
                      <a:pt x="1265" y="551"/>
                      <a:pt x="1265" y="551"/>
                      <a:pt x="1265" y="551"/>
                    </a:cubicBezTo>
                    <a:cubicBezTo>
                      <a:pt x="1266" y="575"/>
                      <a:pt x="1266" y="575"/>
                      <a:pt x="1266" y="575"/>
                    </a:cubicBezTo>
                    <a:cubicBezTo>
                      <a:pt x="1275" y="624"/>
                      <a:pt x="1275" y="624"/>
                      <a:pt x="1275" y="624"/>
                    </a:cubicBezTo>
                    <a:cubicBezTo>
                      <a:pt x="1285" y="614"/>
                      <a:pt x="1285" y="614"/>
                      <a:pt x="1285" y="614"/>
                    </a:cubicBezTo>
                    <a:cubicBezTo>
                      <a:pt x="1312" y="622"/>
                      <a:pt x="1312" y="622"/>
                      <a:pt x="1312" y="622"/>
                    </a:cubicBezTo>
                    <a:cubicBezTo>
                      <a:pt x="1312" y="622"/>
                      <a:pt x="1314" y="605"/>
                      <a:pt x="1313" y="592"/>
                    </a:cubicBezTo>
                    <a:cubicBezTo>
                      <a:pt x="1312" y="579"/>
                      <a:pt x="1319" y="572"/>
                      <a:pt x="1319" y="572"/>
                    </a:cubicBezTo>
                    <a:cubicBezTo>
                      <a:pt x="1325" y="588"/>
                      <a:pt x="1325" y="588"/>
                      <a:pt x="1325" y="588"/>
                    </a:cubicBezTo>
                    <a:cubicBezTo>
                      <a:pt x="1325" y="588"/>
                      <a:pt x="1342" y="590"/>
                      <a:pt x="1344" y="574"/>
                    </a:cubicBezTo>
                    <a:cubicBezTo>
                      <a:pt x="1345" y="558"/>
                      <a:pt x="1341" y="546"/>
                      <a:pt x="1341" y="546"/>
                    </a:cubicBezTo>
                    <a:cubicBezTo>
                      <a:pt x="1341" y="546"/>
                      <a:pt x="1301" y="514"/>
                      <a:pt x="1303" y="502"/>
                    </a:cubicBezTo>
                    <a:cubicBezTo>
                      <a:pt x="1305" y="490"/>
                      <a:pt x="1324" y="477"/>
                      <a:pt x="1313" y="467"/>
                    </a:cubicBezTo>
                    <a:cubicBezTo>
                      <a:pt x="1301" y="457"/>
                      <a:pt x="1292" y="454"/>
                      <a:pt x="1291" y="446"/>
                    </a:cubicBezTo>
                    <a:cubicBezTo>
                      <a:pt x="1291" y="437"/>
                      <a:pt x="1304" y="418"/>
                      <a:pt x="1290" y="412"/>
                    </a:cubicBezTo>
                    <a:cubicBezTo>
                      <a:pt x="1277" y="407"/>
                      <a:pt x="1257" y="390"/>
                      <a:pt x="1257" y="390"/>
                    </a:cubicBezTo>
                    <a:cubicBezTo>
                      <a:pt x="1257" y="390"/>
                      <a:pt x="1279" y="395"/>
                      <a:pt x="1289" y="385"/>
                    </a:cubicBezTo>
                    <a:cubicBezTo>
                      <a:pt x="1298" y="376"/>
                      <a:pt x="1308" y="354"/>
                      <a:pt x="1308" y="354"/>
                    </a:cubicBezTo>
                    <a:cubicBezTo>
                      <a:pt x="1308" y="354"/>
                      <a:pt x="1347" y="356"/>
                      <a:pt x="1348" y="348"/>
                    </a:cubicBezTo>
                    <a:cubicBezTo>
                      <a:pt x="1349" y="339"/>
                      <a:pt x="1338" y="324"/>
                      <a:pt x="1328" y="323"/>
                    </a:cubicBezTo>
                    <a:cubicBezTo>
                      <a:pt x="1317" y="323"/>
                      <a:pt x="1310" y="341"/>
                      <a:pt x="1310" y="341"/>
                    </a:cubicBezTo>
                    <a:cubicBezTo>
                      <a:pt x="1310" y="341"/>
                      <a:pt x="1281" y="333"/>
                      <a:pt x="1269" y="337"/>
                    </a:cubicBezTo>
                    <a:cubicBezTo>
                      <a:pt x="1258" y="340"/>
                      <a:pt x="1252" y="369"/>
                      <a:pt x="1240" y="370"/>
                    </a:cubicBezTo>
                    <a:cubicBezTo>
                      <a:pt x="1229" y="370"/>
                      <a:pt x="1230" y="350"/>
                      <a:pt x="1213" y="340"/>
                    </a:cubicBezTo>
                    <a:cubicBezTo>
                      <a:pt x="1196" y="330"/>
                      <a:pt x="1188" y="333"/>
                      <a:pt x="1188" y="333"/>
                    </a:cubicBezTo>
                    <a:cubicBezTo>
                      <a:pt x="1188" y="333"/>
                      <a:pt x="1193" y="274"/>
                      <a:pt x="1209" y="273"/>
                    </a:cubicBezTo>
                    <a:cubicBezTo>
                      <a:pt x="1225" y="272"/>
                      <a:pt x="1255" y="283"/>
                      <a:pt x="1269" y="279"/>
                    </a:cubicBezTo>
                    <a:cubicBezTo>
                      <a:pt x="1282" y="276"/>
                      <a:pt x="1273" y="264"/>
                      <a:pt x="1284" y="266"/>
                    </a:cubicBezTo>
                    <a:cubicBezTo>
                      <a:pt x="1296" y="267"/>
                      <a:pt x="1349" y="293"/>
                      <a:pt x="1359" y="294"/>
                    </a:cubicBezTo>
                    <a:cubicBezTo>
                      <a:pt x="1370" y="294"/>
                      <a:pt x="1372" y="285"/>
                      <a:pt x="1379" y="281"/>
                    </a:cubicBezTo>
                    <a:cubicBezTo>
                      <a:pt x="1386" y="277"/>
                      <a:pt x="1399" y="283"/>
                      <a:pt x="1408" y="278"/>
                    </a:cubicBezTo>
                    <a:cubicBezTo>
                      <a:pt x="1417" y="272"/>
                      <a:pt x="1406" y="267"/>
                      <a:pt x="1415" y="258"/>
                    </a:cubicBezTo>
                    <a:cubicBezTo>
                      <a:pt x="1423" y="249"/>
                      <a:pt x="1443" y="240"/>
                      <a:pt x="1443" y="240"/>
                    </a:cubicBezTo>
                    <a:cubicBezTo>
                      <a:pt x="1436" y="220"/>
                      <a:pt x="1436" y="220"/>
                      <a:pt x="1436" y="220"/>
                    </a:cubicBezTo>
                    <a:cubicBezTo>
                      <a:pt x="1384" y="242"/>
                      <a:pt x="1384" y="242"/>
                      <a:pt x="1384" y="242"/>
                    </a:cubicBezTo>
                    <a:cubicBezTo>
                      <a:pt x="1384" y="242"/>
                      <a:pt x="1396" y="255"/>
                      <a:pt x="1381" y="256"/>
                    </a:cubicBezTo>
                    <a:cubicBezTo>
                      <a:pt x="1366" y="257"/>
                      <a:pt x="1353" y="248"/>
                      <a:pt x="1344" y="248"/>
                    </a:cubicBezTo>
                    <a:cubicBezTo>
                      <a:pt x="1336" y="248"/>
                      <a:pt x="1321" y="261"/>
                      <a:pt x="1311" y="259"/>
                    </a:cubicBezTo>
                    <a:cubicBezTo>
                      <a:pt x="1300" y="256"/>
                      <a:pt x="1275" y="244"/>
                      <a:pt x="1268" y="244"/>
                    </a:cubicBezTo>
                    <a:cubicBezTo>
                      <a:pt x="1261" y="244"/>
                      <a:pt x="1245" y="244"/>
                      <a:pt x="1245" y="244"/>
                    </a:cubicBezTo>
                    <a:cubicBezTo>
                      <a:pt x="1253" y="232"/>
                      <a:pt x="1253" y="232"/>
                      <a:pt x="1253" y="232"/>
                    </a:cubicBezTo>
                    <a:cubicBezTo>
                      <a:pt x="1253" y="232"/>
                      <a:pt x="1226" y="225"/>
                      <a:pt x="1223" y="228"/>
                    </a:cubicBezTo>
                    <a:cubicBezTo>
                      <a:pt x="1219" y="232"/>
                      <a:pt x="1224" y="249"/>
                      <a:pt x="1212" y="256"/>
                    </a:cubicBezTo>
                    <a:cubicBezTo>
                      <a:pt x="1201" y="263"/>
                      <a:pt x="1179" y="261"/>
                      <a:pt x="1179" y="267"/>
                    </a:cubicBezTo>
                    <a:cubicBezTo>
                      <a:pt x="1179" y="273"/>
                      <a:pt x="1178" y="287"/>
                      <a:pt x="1178" y="287"/>
                    </a:cubicBezTo>
                    <a:cubicBezTo>
                      <a:pt x="1164" y="289"/>
                      <a:pt x="1164" y="289"/>
                      <a:pt x="1164" y="289"/>
                    </a:cubicBezTo>
                    <a:cubicBezTo>
                      <a:pt x="1174" y="336"/>
                      <a:pt x="1174" y="336"/>
                      <a:pt x="1174" y="336"/>
                    </a:cubicBezTo>
                    <a:cubicBezTo>
                      <a:pt x="1164" y="335"/>
                      <a:pt x="1164" y="335"/>
                      <a:pt x="1164" y="335"/>
                    </a:cubicBezTo>
                    <a:cubicBezTo>
                      <a:pt x="1164" y="335"/>
                      <a:pt x="1147" y="360"/>
                      <a:pt x="1145" y="370"/>
                    </a:cubicBezTo>
                    <a:close/>
                    <a:moveTo>
                      <a:pt x="1328" y="387"/>
                    </a:moveTo>
                    <a:cubicBezTo>
                      <a:pt x="1328" y="400"/>
                      <a:pt x="1328" y="400"/>
                      <a:pt x="1328" y="400"/>
                    </a:cubicBezTo>
                    <a:cubicBezTo>
                      <a:pt x="1328" y="400"/>
                      <a:pt x="1343" y="412"/>
                      <a:pt x="1350" y="395"/>
                    </a:cubicBezTo>
                    <a:cubicBezTo>
                      <a:pt x="1358" y="379"/>
                      <a:pt x="1328" y="387"/>
                      <a:pt x="1328" y="387"/>
                    </a:cubicBezTo>
                    <a:close/>
                    <a:moveTo>
                      <a:pt x="1127" y="743"/>
                    </a:moveTo>
                    <a:cubicBezTo>
                      <a:pt x="1118" y="740"/>
                      <a:pt x="1111" y="746"/>
                      <a:pt x="1111" y="746"/>
                    </a:cubicBezTo>
                    <a:cubicBezTo>
                      <a:pt x="1080" y="739"/>
                      <a:pt x="1080" y="739"/>
                      <a:pt x="1080" y="739"/>
                    </a:cubicBezTo>
                    <a:cubicBezTo>
                      <a:pt x="1099" y="766"/>
                      <a:pt x="1099" y="766"/>
                      <a:pt x="1099" y="766"/>
                    </a:cubicBezTo>
                    <a:cubicBezTo>
                      <a:pt x="1099" y="766"/>
                      <a:pt x="1126" y="793"/>
                      <a:pt x="1132" y="775"/>
                    </a:cubicBezTo>
                    <a:cubicBezTo>
                      <a:pt x="1137" y="758"/>
                      <a:pt x="1136" y="746"/>
                      <a:pt x="1127" y="743"/>
                    </a:cubicBezTo>
                    <a:close/>
                    <a:moveTo>
                      <a:pt x="1400" y="740"/>
                    </a:moveTo>
                    <a:cubicBezTo>
                      <a:pt x="1379" y="754"/>
                      <a:pt x="1379" y="754"/>
                      <a:pt x="1379" y="754"/>
                    </a:cubicBezTo>
                    <a:cubicBezTo>
                      <a:pt x="1400" y="759"/>
                      <a:pt x="1400" y="759"/>
                      <a:pt x="1400" y="759"/>
                    </a:cubicBezTo>
                    <a:lnTo>
                      <a:pt x="1400" y="740"/>
                    </a:lnTo>
                    <a:close/>
                    <a:moveTo>
                      <a:pt x="327" y="200"/>
                    </a:moveTo>
                    <a:cubicBezTo>
                      <a:pt x="315" y="190"/>
                      <a:pt x="304" y="196"/>
                      <a:pt x="310" y="212"/>
                    </a:cubicBezTo>
                    <a:cubicBezTo>
                      <a:pt x="314" y="226"/>
                      <a:pt x="339" y="209"/>
                      <a:pt x="327" y="200"/>
                    </a:cubicBezTo>
                    <a:close/>
                    <a:moveTo>
                      <a:pt x="1569" y="393"/>
                    </a:moveTo>
                    <a:cubicBezTo>
                      <a:pt x="1561" y="383"/>
                      <a:pt x="1542" y="370"/>
                      <a:pt x="1542" y="370"/>
                    </a:cubicBezTo>
                    <a:cubicBezTo>
                      <a:pt x="1540" y="400"/>
                      <a:pt x="1540" y="400"/>
                      <a:pt x="1540" y="400"/>
                    </a:cubicBezTo>
                    <a:cubicBezTo>
                      <a:pt x="1552" y="408"/>
                      <a:pt x="1578" y="404"/>
                      <a:pt x="1569" y="393"/>
                    </a:cubicBezTo>
                    <a:close/>
                    <a:moveTo>
                      <a:pt x="1543" y="318"/>
                    </a:moveTo>
                    <a:cubicBezTo>
                      <a:pt x="1552" y="325"/>
                      <a:pt x="1590" y="359"/>
                      <a:pt x="1599" y="356"/>
                    </a:cubicBezTo>
                    <a:cubicBezTo>
                      <a:pt x="1608" y="353"/>
                      <a:pt x="1598" y="340"/>
                      <a:pt x="1587" y="334"/>
                    </a:cubicBezTo>
                    <a:cubicBezTo>
                      <a:pt x="1577" y="328"/>
                      <a:pt x="1571" y="316"/>
                      <a:pt x="1581" y="306"/>
                    </a:cubicBezTo>
                    <a:cubicBezTo>
                      <a:pt x="1592" y="296"/>
                      <a:pt x="1611" y="306"/>
                      <a:pt x="1611" y="306"/>
                    </a:cubicBezTo>
                    <a:cubicBezTo>
                      <a:pt x="1620" y="299"/>
                      <a:pt x="1620" y="299"/>
                      <a:pt x="1620" y="299"/>
                    </a:cubicBezTo>
                    <a:cubicBezTo>
                      <a:pt x="1603" y="288"/>
                      <a:pt x="1603" y="288"/>
                      <a:pt x="1603" y="288"/>
                    </a:cubicBezTo>
                    <a:cubicBezTo>
                      <a:pt x="1603" y="288"/>
                      <a:pt x="1617" y="281"/>
                      <a:pt x="1620" y="269"/>
                    </a:cubicBezTo>
                    <a:cubicBezTo>
                      <a:pt x="1623" y="258"/>
                      <a:pt x="1608" y="250"/>
                      <a:pt x="1598" y="249"/>
                    </a:cubicBezTo>
                    <a:cubicBezTo>
                      <a:pt x="1587" y="247"/>
                      <a:pt x="1577" y="274"/>
                      <a:pt x="1565" y="275"/>
                    </a:cubicBezTo>
                    <a:cubicBezTo>
                      <a:pt x="1554" y="277"/>
                      <a:pt x="1557" y="250"/>
                      <a:pt x="1557" y="250"/>
                    </a:cubicBezTo>
                    <a:cubicBezTo>
                      <a:pt x="1557" y="250"/>
                      <a:pt x="1567" y="237"/>
                      <a:pt x="1570" y="227"/>
                    </a:cubicBezTo>
                    <a:cubicBezTo>
                      <a:pt x="1573" y="216"/>
                      <a:pt x="1567" y="211"/>
                      <a:pt x="1567" y="211"/>
                    </a:cubicBezTo>
                    <a:cubicBezTo>
                      <a:pt x="1576" y="184"/>
                      <a:pt x="1576" y="184"/>
                      <a:pt x="1576" y="184"/>
                    </a:cubicBezTo>
                    <a:cubicBezTo>
                      <a:pt x="1548" y="211"/>
                      <a:pt x="1548" y="211"/>
                      <a:pt x="1548" y="211"/>
                    </a:cubicBezTo>
                    <a:cubicBezTo>
                      <a:pt x="1548" y="230"/>
                      <a:pt x="1548" y="230"/>
                      <a:pt x="1548" y="230"/>
                    </a:cubicBezTo>
                    <a:cubicBezTo>
                      <a:pt x="1548" y="230"/>
                      <a:pt x="1525" y="240"/>
                      <a:pt x="1527" y="265"/>
                    </a:cubicBezTo>
                    <a:cubicBezTo>
                      <a:pt x="1529" y="281"/>
                      <a:pt x="1540" y="284"/>
                      <a:pt x="1543" y="293"/>
                    </a:cubicBezTo>
                    <a:cubicBezTo>
                      <a:pt x="1546" y="302"/>
                      <a:pt x="1535" y="310"/>
                      <a:pt x="1543" y="318"/>
                    </a:cubicBezTo>
                    <a:close/>
                    <a:moveTo>
                      <a:pt x="1505" y="474"/>
                    </a:moveTo>
                    <a:cubicBezTo>
                      <a:pt x="1496" y="464"/>
                      <a:pt x="1496" y="464"/>
                      <a:pt x="1496" y="464"/>
                    </a:cubicBezTo>
                    <a:cubicBezTo>
                      <a:pt x="1482" y="475"/>
                      <a:pt x="1482" y="475"/>
                      <a:pt x="1482" y="475"/>
                    </a:cubicBezTo>
                    <a:cubicBezTo>
                      <a:pt x="1482" y="475"/>
                      <a:pt x="1475" y="494"/>
                      <a:pt x="1489" y="503"/>
                    </a:cubicBezTo>
                    <a:cubicBezTo>
                      <a:pt x="1502" y="513"/>
                      <a:pt x="1521" y="509"/>
                      <a:pt x="1521" y="509"/>
                    </a:cubicBezTo>
                    <a:cubicBezTo>
                      <a:pt x="1529" y="498"/>
                      <a:pt x="1517" y="471"/>
                      <a:pt x="1517" y="471"/>
                    </a:cubicBezTo>
                    <a:lnTo>
                      <a:pt x="1505" y="474"/>
                    </a:lnTo>
                    <a:close/>
                    <a:moveTo>
                      <a:pt x="1437" y="740"/>
                    </a:moveTo>
                    <a:cubicBezTo>
                      <a:pt x="1487" y="728"/>
                      <a:pt x="1487" y="728"/>
                      <a:pt x="1487" y="728"/>
                    </a:cubicBezTo>
                    <a:cubicBezTo>
                      <a:pt x="1449" y="718"/>
                      <a:pt x="1449" y="718"/>
                      <a:pt x="1449" y="718"/>
                    </a:cubicBezTo>
                    <a:lnTo>
                      <a:pt x="1437" y="740"/>
                    </a:lnTo>
                    <a:close/>
                    <a:moveTo>
                      <a:pt x="1700" y="502"/>
                    </a:moveTo>
                    <a:cubicBezTo>
                      <a:pt x="1686" y="490"/>
                      <a:pt x="1686" y="490"/>
                      <a:pt x="1686" y="490"/>
                    </a:cubicBezTo>
                    <a:cubicBezTo>
                      <a:pt x="1687" y="479"/>
                      <a:pt x="1687" y="479"/>
                      <a:pt x="1687" y="479"/>
                    </a:cubicBezTo>
                    <a:cubicBezTo>
                      <a:pt x="1687" y="479"/>
                      <a:pt x="1681" y="458"/>
                      <a:pt x="1634" y="448"/>
                    </a:cubicBezTo>
                    <a:cubicBezTo>
                      <a:pt x="1618" y="444"/>
                      <a:pt x="1608" y="454"/>
                      <a:pt x="1597" y="459"/>
                    </a:cubicBezTo>
                    <a:cubicBezTo>
                      <a:pt x="1591" y="461"/>
                      <a:pt x="1583" y="457"/>
                      <a:pt x="1579" y="460"/>
                    </a:cubicBezTo>
                    <a:cubicBezTo>
                      <a:pt x="1566" y="468"/>
                      <a:pt x="1562" y="484"/>
                      <a:pt x="1566" y="487"/>
                    </a:cubicBezTo>
                    <a:cubicBezTo>
                      <a:pt x="1573" y="493"/>
                      <a:pt x="1580" y="479"/>
                      <a:pt x="1580" y="479"/>
                    </a:cubicBezTo>
                    <a:cubicBezTo>
                      <a:pt x="1580" y="479"/>
                      <a:pt x="1580" y="495"/>
                      <a:pt x="1591" y="497"/>
                    </a:cubicBezTo>
                    <a:cubicBezTo>
                      <a:pt x="1602" y="498"/>
                      <a:pt x="1604" y="478"/>
                      <a:pt x="1604" y="478"/>
                    </a:cubicBezTo>
                    <a:cubicBezTo>
                      <a:pt x="1604" y="478"/>
                      <a:pt x="1612" y="489"/>
                      <a:pt x="1619" y="489"/>
                    </a:cubicBezTo>
                    <a:cubicBezTo>
                      <a:pt x="1626" y="489"/>
                      <a:pt x="1644" y="474"/>
                      <a:pt x="1644" y="474"/>
                    </a:cubicBezTo>
                    <a:cubicBezTo>
                      <a:pt x="1654" y="509"/>
                      <a:pt x="1654" y="509"/>
                      <a:pt x="1654" y="509"/>
                    </a:cubicBezTo>
                    <a:cubicBezTo>
                      <a:pt x="1673" y="495"/>
                      <a:pt x="1673" y="495"/>
                      <a:pt x="1673" y="495"/>
                    </a:cubicBezTo>
                    <a:cubicBezTo>
                      <a:pt x="1695" y="519"/>
                      <a:pt x="1695" y="519"/>
                      <a:pt x="1695" y="519"/>
                    </a:cubicBezTo>
                    <a:lnTo>
                      <a:pt x="1700" y="502"/>
                    </a:lnTo>
                    <a:close/>
                    <a:moveTo>
                      <a:pt x="2179" y="454"/>
                    </a:moveTo>
                    <a:cubicBezTo>
                      <a:pt x="2153" y="435"/>
                      <a:pt x="2153" y="435"/>
                      <a:pt x="2153" y="435"/>
                    </a:cubicBezTo>
                    <a:cubicBezTo>
                      <a:pt x="2153" y="435"/>
                      <a:pt x="2134" y="437"/>
                      <a:pt x="2124" y="437"/>
                    </a:cubicBezTo>
                    <a:cubicBezTo>
                      <a:pt x="2113" y="437"/>
                      <a:pt x="2045" y="394"/>
                      <a:pt x="2032" y="390"/>
                    </a:cubicBezTo>
                    <a:cubicBezTo>
                      <a:pt x="2019" y="386"/>
                      <a:pt x="1998" y="405"/>
                      <a:pt x="1998" y="405"/>
                    </a:cubicBezTo>
                    <a:cubicBezTo>
                      <a:pt x="2007" y="423"/>
                      <a:pt x="2007" y="423"/>
                      <a:pt x="2007" y="423"/>
                    </a:cubicBezTo>
                    <a:cubicBezTo>
                      <a:pt x="1956" y="428"/>
                      <a:pt x="1956" y="428"/>
                      <a:pt x="1956" y="428"/>
                    </a:cubicBezTo>
                    <a:cubicBezTo>
                      <a:pt x="1960" y="446"/>
                      <a:pt x="1960" y="446"/>
                      <a:pt x="1960" y="446"/>
                    </a:cubicBezTo>
                    <a:cubicBezTo>
                      <a:pt x="1960" y="446"/>
                      <a:pt x="1950" y="477"/>
                      <a:pt x="1913" y="484"/>
                    </a:cubicBezTo>
                    <a:cubicBezTo>
                      <a:pt x="1876" y="492"/>
                      <a:pt x="1886" y="443"/>
                      <a:pt x="1880" y="443"/>
                    </a:cubicBezTo>
                    <a:cubicBezTo>
                      <a:pt x="1875" y="443"/>
                      <a:pt x="1869" y="465"/>
                      <a:pt x="1869" y="465"/>
                    </a:cubicBezTo>
                    <a:cubicBezTo>
                      <a:pt x="1869" y="465"/>
                      <a:pt x="1861" y="448"/>
                      <a:pt x="1861" y="439"/>
                    </a:cubicBezTo>
                    <a:cubicBezTo>
                      <a:pt x="1861" y="429"/>
                      <a:pt x="1862" y="402"/>
                      <a:pt x="1859" y="385"/>
                    </a:cubicBezTo>
                    <a:cubicBezTo>
                      <a:pt x="1857" y="368"/>
                      <a:pt x="1846" y="350"/>
                      <a:pt x="1846" y="350"/>
                    </a:cubicBezTo>
                    <a:cubicBezTo>
                      <a:pt x="1820" y="350"/>
                      <a:pt x="1820" y="350"/>
                      <a:pt x="1820" y="350"/>
                    </a:cubicBezTo>
                    <a:cubicBezTo>
                      <a:pt x="1820" y="350"/>
                      <a:pt x="1799" y="326"/>
                      <a:pt x="1781" y="326"/>
                    </a:cubicBezTo>
                    <a:cubicBezTo>
                      <a:pt x="1763" y="326"/>
                      <a:pt x="1744" y="351"/>
                      <a:pt x="1744" y="351"/>
                    </a:cubicBezTo>
                    <a:cubicBezTo>
                      <a:pt x="1728" y="355"/>
                      <a:pt x="1728" y="355"/>
                      <a:pt x="1728" y="355"/>
                    </a:cubicBezTo>
                    <a:cubicBezTo>
                      <a:pt x="1723" y="367"/>
                      <a:pt x="1723" y="367"/>
                      <a:pt x="1723" y="367"/>
                    </a:cubicBezTo>
                    <a:cubicBezTo>
                      <a:pt x="1711" y="373"/>
                      <a:pt x="1711" y="373"/>
                      <a:pt x="1711" y="373"/>
                    </a:cubicBezTo>
                    <a:cubicBezTo>
                      <a:pt x="1711" y="364"/>
                      <a:pt x="1711" y="364"/>
                      <a:pt x="1711" y="364"/>
                    </a:cubicBezTo>
                    <a:cubicBezTo>
                      <a:pt x="1711" y="364"/>
                      <a:pt x="1704" y="352"/>
                      <a:pt x="1693" y="356"/>
                    </a:cubicBezTo>
                    <a:cubicBezTo>
                      <a:pt x="1693" y="356"/>
                      <a:pt x="1693" y="369"/>
                      <a:pt x="1702" y="382"/>
                    </a:cubicBezTo>
                    <a:cubicBezTo>
                      <a:pt x="1711" y="395"/>
                      <a:pt x="1732" y="388"/>
                      <a:pt x="1749" y="393"/>
                    </a:cubicBezTo>
                    <a:cubicBezTo>
                      <a:pt x="1766" y="398"/>
                      <a:pt x="1751" y="406"/>
                      <a:pt x="1760" y="422"/>
                    </a:cubicBezTo>
                    <a:cubicBezTo>
                      <a:pt x="1769" y="437"/>
                      <a:pt x="1799" y="424"/>
                      <a:pt x="1821" y="424"/>
                    </a:cubicBezTo>
                    <a:cubicBezTo>
                      <a:pt x="1844" y="424"/>
                      <a:pt x="1845" y="429"/>
                      <a:pt x="1845" y="440"/>
                    </a:cubicBezTo>
                    <a:cubicBezTo>
                      <a:pt x="1845" y="450"/>
                      <a:pt x="1819" y="440"/>
                      <a:pt x="1811" y="441"/>
                    </a:cubicBezTo>
                    <a:cubicBezTo>
                      <a:pt x="1803" y="443"/>
                      <a:pt x="1785" y="454"/>
                      <a:pt x="1785" y="454"/>
                    </a:cubicBezTo>
                    <a:cubicBezTo>
                      <a:pt x="1785" y="454"/>
                      <a:pt x="1757" y="454"/>
                      <a:pt x="1751" y="461"/>
                    </a:cubicBezTo>
                    <a:cubicBezTo>
                      <a:pt x="1744" y="467"/>
                      <a:pt x="1774" y="474"/>
                      <a:pt x="1781" y="478"/>
                    </a:cubicBezTo>
                    <a:cubicBezTo>
                      <a:pt x="1787" y="482"/>
                      <a:pt x="1797" y="498"/>
                      <a:pt x="1797" y="498"/>
                    </a:cubicBezTo>
                    <a:cubicBezTo>
                      <a:pt x="1797" y="498"/>
                      <a:pt x="1781" y="517"/>
                      <a:pt x="1790" y="530"/>
                    </a:cubicBezTo>
                    <a:cubicBezTo>
                      <a:pt x="1799" y="543"/>
                      <a:pt x="1819" y="508"/>
                      <a:pt x="1819" y="504"/>
                    </a:cubicBezTo>
                    <a:cubicBezTo>
                      <a:pt x="1819" y="500"/>
                      <a:pt x="1838" y="471"/>
                      <a:pt x="1838" y="471"/>
                    </a:cubicBezTo>
                    <a:cubicBezTo>
                      <a:pt x="1836" y="496"/>
                      <a:pt x="1836" y="496"/>
                      <a:pt x="1836" y="496"/>
                    </a:cubicBezTo>
                    <a:cubicBezTo>
                      <a:pt x="1836" y="496"/>
                      <a:pt x="1849" y="509"/>
                      <a:pt x="1859" y="518"/>
                    </a:cubicBezTo>
                    <a:cubicBezTo>
                      <a:pt x="1870" y="528"/>
                      <a:pt x="1891" y="520"/>
                      <a:pt x="1891" y="520"/>
                    </a:cubicBezTo>
                    <a:cubicBezTo>
                      <a:pt x="1882" y="529"/>
                      <a:pt x="1882" y="529"/>
                      <a:pt x="1882" y="529"/>
                    </a:cubicBezTo>
                    <a:cubicBezTo>
                      <a:pt x="1903" y="549"/>
                      <a:pt x="1903" y="549"/>
                      <a:pt x="1903" y="549"/>
                    </a:cubicBezTo>
                    <a:cubicBezTo>
                      <a:pt x="1941" y="550"/>
                      <a:pt x="1941" y="550"/>
                      <a:pt x="1941" y="550"/>
                    </a:cubicBezTo>
                    <a:cubicBezTo>
                      <a:pt x="1964" y="567"/>
                      <a:pt x="1964" y="567"/>
                      <a:pt x="1964" y="567"/>
                    </a:cubicBezTo>
                    <a:cubicBezTo>
                      <a:pt x="1964" y="567"/>
                      <a:pt x="2006" y="581"/>
                      <a:pt x="2030" y="598"/>
                    </a:cubicBezTo>
                    <a:cubicBezTo>
                      <a:pt x="2053" y="615"/>
                      <a:pt x="2048" y="621"/>
                      <a:pt x="2049" y="640"/>
                    </a:cubicBezTo>
                    <a:cubicBezTo>
                      <a:pt x="2051" y="660"/>
                      <a:pt x="2073" y="669"/>
                      <a:pt x="2073" y="669"/>
                    </a:cubicBezTo>
                    <a:cubicBezTo>
                      <a:pt x="2073" y="669"/>
                      <a:pt x="2056" y="672"/>
                      <a:pt x="2056" y="681"/>
                    </a:cubicBezTo>
                    <a:cubicBezTo>
                      <a:pt x="2056" y="690"/>
                      <a:pt x="2082" y="691"/>
                      <a:pt x="2082" y="691"/>
                    </a:cubicBezTo>
                    <a:cubicBezTo>
                      <a:pt x="2066" y="697"/>
                      <a:pt x="2066" y="697"/>
                      <a:pt x="2066" y="697"/>
                    </a:cubicBezTo>
                    <a:cubicBezTo>
                      <a:pt x="2067" y="705"/>
                      <a:pt x="2067" y="705"/>
                      <a:pt x="2067" y="705"/>
                    </a:cubicBezTo>
                    <a:cubicBezTo>
                      <a:pt x="2072" y="708"/>
                      <a:pt x="2072" y="708"/>
                      <a:pt x="2072" y="708"/>
                    </a:cubicBezTo>
                    <a:cubicBezTo>
                      <a:pt x="2077" y="729"/>
                      <a:pt x="2077" y="729"/>
                      <a:pt x="2077" y="729"/>
                    </a:cubicBezTo>
                    <a:cubicBezTo>
                      <a:pt x="2067" y="750"/>
                      <a:pt x="2067" y="750"/>
                      <a:pt x="2067" y="750"/>
                    </a:cubicBezTo>
                    <a:cubicBezTo>
                      <a:pt x="2073" y="749"/>
                      <a:pt x="2078" y="748"/>
                      <a:pt x="2081" y="749"/>
                    </a:cubicBezTo>
                    <a:cubicBezTo>
                      <a:pt x="2086" y="752"/>
                      <a:pt x="2120" y="737"/>
                      <a:pt x="2120" y="737"/>
                    </a:cubicBezTo>
                    <a:cubicBezTo>
                      <a:pt x="2120" y="755"/>
                      <a:pt x="2120" y="755"/>
                      <a:pt x="2120" y="755"/>
                    </a:cubicBezTo>
                    <a:cubicBezTo>
                      <a:pt x="2120" y="755"/>
                      <a:pt x="2147" y="788"/>
                      <a:pt x="2159" y="797"/>
                    </a:cubicBezTo>
                    <a:cubicBezTo>
                      <a:pt x="2161" y="798"/>
                      <a:pt x="2162" y="799"/>
                      <a:pt x="2164" y="800"/>
                    </a:cubicBezTo>
                    <a:cubicBezTo>
                      <a:pt x="2166" y="768"/>
                      <a:pt x="2166" y="768"/>
                      <a:pt x="2166" y="768"/>
                    </a:cubicBezTo>
                    <a:cubicBezTo>
                      <a:pt x="2162" y="752"/>
                      <a:pt x="2162" y="752"/>
                      <a:pt x="2162" y="752"/>
                    </a:cubicBezTo>
                    <a:cubicBezTo>
                      <a:pt x="2162" y="752"/>
                      <a:pt x="2166" y="733"/>
                      <a:pt x="2168" y="726"/>
                    </a:cubicBezTo>
                    <a:cubicBezTo>
                      <a:pt x="2170" y="718"/>
                      <a:pt x="2173" y="681"/>
                      <a:pt x="2173" y="681"/>
                    </a:cubicBezTo>
                    <a:cubicBezTo>
                      <a:pt x="2173" y="681"/>
                      <a:pt x="2169" y="683"/>
                      <a:pt x="2158" y="676"/>
                    </a:cubicBezTo>
                    <a:cubicBezTo>
                      <a:pt x="2147" y="670"/>
                      <a:pt x="2174" y="652"/>
                      <a:pt x="2174" y="652"/>
                    </a:cubicBezTo>
                    <a:cubicBezTo>
                      <a:pt x="2174" y="652"/>
                      <a:pt x="2173" y="626"/>
                      <a:pt x="2171" y="611"/>
                    </a:cubicBezTo>
                    <a:cubicBezTo>
                      <a:pt x="2169" y="596"/>
                      <a:pt x="2177" y="574"/>
                      <a:pt x="2177" y="554"/>
                    </a:cubicBezTo>
                    <a:cubicBezTo>
                      <a:pt x="2177" y="538"/>
                      <a:pt x="2179" y="474"/>
                      <a:pt x="2179" y="454"/>
                    </a:cubicBezTo>
                    <a:close/>
                    <a:moveTo>
                      <a:pt x="228" y="446"/>
                    </a:moveTo>
                    <a:cubicBezTo>
                      <a:pt x="220" y="453"/>
                      <a:pt x="238" y="462"/>
                      <a:pt x="238" y="462"/>
                    </a:cubicBezTo>
                    <a:cubicBezTo>
                      <a:pt x="238" y="462"/>
                      <a:pt x="250" y="486"/>
                      <a:pt x="258" y="478"/>
                    </a:cubicBezTo>
                    <a:cubicBezTo>
                      <a:pt x="266" y="470"/>
                      <a:pt x="234" y="442"/>
                      <a:pt x="228" y="446"/>
                    </a:cubicBezTo>
                    <a:close/>
                    <a:moveTo>
                      <a:pt x="1691" y="739"/>
                    </a:moveTo>
                    <a:cubicBezTo>
                      <a:pt x="1701" y="745"/>
                      <a:pt x="1701" y="745"/>
                      <a:pt x="1701" y="745"/>
                    </a:cubicBezTo>
                    <a:cubicBezTo>
                      <a:pt x="1720" y="730"/>
                      <a:pt x="1720" y="730"/>
                      <a:pt x="1720" y="730"/>
                    </a:cubicBezTo>
                    <a:cubicBezTo>
                      <a:pt x="1720" y="730"/>
                      <a:pt x="1742" y="738"/>
                      <a:pt x="1742" y="716"/>
                    </a:cubicBezTo>
                    <a:cubicBezTo>
                      <a:pt x="1742" y="694"/>
                      <a:pt x="1691" y="720"/>
                      <a:pt x="1691" y="739"/>
                    </a:cubicBezTo>
                    <a:close/>
                    <a:moveTo>
                      <a:pt x="2068" y="714"/>
                    </a:moveTo>
                    <a:cubicBezTo>
                      <a:pt x="2067" y="713"/>
                      <a:pt x="2067" y="713"/>
                      <a:pt x="2067" y="713"/>
                    </a:cubicBezTo>
                    <a:cubicBezTo>
                      <a:pt x="2065" y="710"/>
                      <a:pt x="2056" y="702"/>
                      <a:pt x="2037" y="711"/>
                    </a:cubicBezTo>
                    <a:cubicBezTo>
                      <a:pt x="2015" y="721"/>
                      <a:pt x="2011" y="759"/>
                      <a:pt x="2011" y="759"/>
                    </a:cubicBezTo>
                    <a:cubicBezTo>
                      <a:pt x="2053" y="754"/>
                      <a:pt x="2053" y="754"/>
                      <a:pt x="2053" y="754"/>
                    </a:cubicBezTo>
                    <a:cubicBezTo>
                      <a:pt x="2053" y="754"/>
                      <a:pt x="2059" y="752"/>
                      <a:pt x="2066" y="750"/>
                    </a:cubicBezTo>
                    <a:cubicBezTo>
                      <a:pt x="2072" y="728"/>
                      <a:pt x="2072" y="728"/>
                      <a:pt x="2072" y="728"/>
                    </a:cubicBezTo>
                    <a:lnTo>
                      <a:pt x="2068" y="714"/>
                    </a:lnTo>
                    <a:close/>
                    <a:moveTo>
                      <a:pt x="1857" y="631"/>
                    </a:moveTo>
                    <a:cubicBezTo>
                      <a:pt x="1847" y="641"/>
                      <a:pt x="1847" y="641"/>
                      <a:pt x="1847" y="641"/>
                    </a:cubicBezTo>
                    <a:cubicBezTo>
                      <a:pt x="1849" y="676"/>
                      <a:pt x="1849" y="676"/>
                      <a:pt x="1849" y="676"/>
                    </a:cubicBezTo>
                    <a:cubicBezTo>
                      <a:pt x="1860" y="679"/>
                      <a:pt x="1860" y="679"/>
                      <a:pt x="1860" y="679"/>
                    </a:cubicBezTo>
                    <a:cubicBezTo>
                      <a:pt x="1859" y="666"/>
                      <a:pt x="1859" y="666"/>
                      <a:pt x="1859" y="666"/>
                    </a:cubicBezTo>
                    <a:cubicBezTo>
                      <a:pt x="1866" y="663"/>
                      <a:pt x="1866" y="663"/>
                      <a:pt x="1866" y="663"/>
                    </a:cubicBezTo>
                    <a:cubicBezTo>
                      <a:pt x="1865" y="648"/>
                      <a:pt x="1865" y="648"/>
                      <a:pt x="1865" y="648"/>
                    </a:cubicBezTo>
                    <a:cubicBezTo>
                      <a:pt x="1856" y="648"/>
                      <a:pt x="1856" y="648"/>
                      <a:pt x="1856" y="648"/>
                    </a:cubicBezTo>
                    <a:cubicBezTo>
                      <a:pt x="1868" y="628"/>
                      <a:pt x="1868" y="628"/>
                      <a:pt x="1868" y="628"/>
                    </a:cubicBezTo>
                    <a:cubicBezTo>
                      <a:pt x="1881" y="606"/>
                      <a:pt x="1881" y="606"/>
                      <a:pt x="1881" y="606"/>
                    </a:cubicBezTo>
                    <a:cubicBezTo>
                      <a:pt x="1862" y="610"/>
                      <a:pt x="1862" y="610"/>
                      <a:pt x="1862" y="610"/>
                    </a:cubicBezTo>
                    <a:lnTo>
                      <a:pt x="1857" y="631"/>
                    </a:lnTo>
                    <a:close/>
                    <a:moveTo>
                      <a:pt x="1427" y="403"/>
                    </a:moveTo>
                    <a:cubicBezTo>
                      <a:pt x="1427" y="403"/>
                      <a:pt x="1405" y="391"/>
                      <a:pt x="1398" y="394"/>
                    </a:cubicBezTo>
                    <a:cubicBezTo>
                      <a:pt x="1392" y="397"/>
                      <a:pt x="1389" y="406"/>
                      <a:pt x="1389" y="406"/>
                    </a:cubicBezTo>
                    <a:cubicBezTo>
                      <a:pt x="1396" y="420"/>
                      <a:pt x="1427" y="415"/>
                      <a:pt x="1427" y="415"/>
                    </a:cubicBezTo>
                    <a:cubicBezTo>
                      <a:pt x="1480" y="405"/>
                      <a:pt x="1480" y="405"/>
                      <a:pt x="1480" y="405"/>
                    </a:cubicBezTo>
                    <a:lnTo>
                      <a:pt x="1427" y="403"/>
                    </a:lnTo>
                    <a:close/>
                    <a:moveTo>
                      <a:pt x="879" y="696"/>
                    </a:moveTo>
                    <a:cubicBezTo>
                      <a:pt x="917" y="669"/>
                      <a:pt x="917" y="669"/>
                      <a:pt x="917" y="669"/>
                    </a:cubicBezTo>
                    <a:cubicBezTo>
                      <a:pt x="914" y="663"/>
                      <a:pt x="914" y="663"/>
                      <a:pt x="914" y="663"/>
                    </a:cubicBezTo>
                    <a:cubicBezTo>
                      <a:pt x="914" y="663"/>
                      <a:pt x="864" y="667"/>
                      <a:pt x="863" y="677"/>
                    </a:cubicBezTo>
                    <a:cubicBezTo>
                      <a:pt x="858" y="702"/>
                      <a:pt x="879" y="696"/>
                      <a:pt x="879" y="696"/>
                    </a:cubicBezTo>
                    <a:close/>
                    <a:moveTo>
                      <a:pt x="959" y="747"/>
                    </a:moveTo>
                    <a:cubicBezTo>
                      <a:pt x="949" y="747"/>
                      <a:pt x="933" y="747"/>
                      <a:pt x="933" y="747"/>
                    </a:cubicBezTo>
                    <a:cubicBezTo>
                      <a:pt x="930" y="766"/>
                      <a:pt x="930" y="766"/>
                      <a:pt x="930" y="766"/>
                    </a:cubicBezTo>
                    <a:cubicBezTo>
                      <a:pt x="930" y="766"/>
                      <a:pt x="940" y="794"/>
                      <a:pt x="953" y="783"/>
                    </a:cubicBezTo>
                    <a:cubicBezTo>
                      <a:pt x="966" y="773"/>
                      <a:pt x="969" y="747"/>
                      <a:pt x="959" y="747"/>
                    </a:cubicBezTo>
                    <a:close/>
                    <a:moveTo>
                      <a:pt x="475" y="622"/>
                    </a:moveTo>
                    <a:cubicBezTo>
                      <a:pt x="480" y="617"/>
                      <a:pt x="480" y="602"/>
                      <a:pt x="480" y="602"/>
                    </a:cubicBezTo>
                    <a:cubicBezTo>
                      <a:pt x="499" y="620"/>
                      <a:pt x="499" y="620"/>
                      <a:pt x="499" y="620"/>
                    </a:cubicBezTo>
                    <a:cubicBezTo>
                      <a:pt x="499" y="620"/>
                      <a:pt x="507" y="597"/>
                      <a:pt x="507" y="581"/>
                    </a:cubicBezTo>
                    <a:cubicBezTo>
                      <a:pt x="507" y="565"/>
                      <a:pt x="516" y="521"/>
                      <a:pt x="516" y="521"/>
                    </a:cubicBezTo>
                    <a:cubicBezTo>
                      <a:pt x="516" y="521"/>
                      <a:pt x="507" y="516"/>
                      <a:pt x="507" y="506"/>
                    </a:cubicBezTo>
                    <a:cubicBezTo>
                      <a:pt x="507" y="497"/>
                      <a:pt x="526" y="482"/>
                      <a:pt x="520" y="477"/>
                    </a:cubicBezTo>
                    <a:cubicBezTo>
                      <a:pt x="515" y="472"/>
                      <a:pt x="510" y="468"/>
                      <a:pt x="510" y="468"/>
                    </a:cubicBezTo>
                    <a:cubicBezTo>
                      <a:pt x="502" y="437"/>
                      <a:pt x="502" y="437"/>
                      <a:pt x="502" y="437"/>
                    </a:cubicBezTo>
                    <a:cubicBezTo>
                      <a:pt x="474" y="438"/>
                      <a:pt x="474" y="438"/>
                      <a:pt x="474" y="438"/>
                    </a:cubicBezTo>
                    <a:cubicBezTo>
                      <a:pt x="474" y="438"/>
                      <a:pt x="478" y="420"/>
                      <a:pt x="471" y="416"/>
                    </a:cubicBezTo>
                    <a:cubicBezTo>
                      <a:pt x="464" y="412"/>
                      <a:pt x="450" y="413"/>
                      <a:pt x="450" y="413"/>
                    </a:cubicBezTo>
                    <a:cubicBezTo>
                      <a:pt x="444" y="366"/>
                      <a:pt x="444" y="366"/>
                      <a:pt x="444" y="366"/>
                    </a:cubicBezTo>
                    <a:cubicBezTo>
                      <a:pt x="444" y="366"/>
                      <a:pt x="402" y="370"/>
                      <a:pt x="399" y="357"/>
                    </a:cubicBezTo>
                    <a:cubicBezTo>
                      <a:pt x="396" y="344"/>
                      <a:pt x="410" y="328"/>
                      <a:pt x="410" y="328"/>
                    </a:cubicBezTo>
                    <a:cubicBezTo>
                      <a:pt x="394" y="326"/>
                      <a:pt x="394" y="326"/>
                      <a:pt x="394" y="326"/>
                    </a:cubicBezTo>
                    <a:cubicBezTo>
                      <a:pt x="394" y="326"/>
                      <a:pt x="419" y="297"/>
                      <a:pt x="410" y="289"/>
                    </a:cubicBezTo>
                    <a:cubicBezTo>
                      <a:pt x="400" y="281"/>
                      <a:pt x="358" y="300"/>
                      <a:pt x="358" y="300"/>
                    </a:cubicBezTo>
                    <a:cubicBezTo>
                      <a:pt x="358" y="300"/>
                      <a:pt x="383" y="276"/>
                      <a:pt x="375" y="272"/>
                    </a:cubicBezTo>
                    <a:cubicBezTo>
                      <a:pt x="367" y="268"/>
                      <a:pt x="343" y="264"/>
                      <a:pt x="343" y="264"/>
                    </a:cubicBezTo>
                    <a:cubicBezTo>
                      <a:pt x="343" y="264"/>
                      <a:pt x="354" y="256"/>
                      <a:pt x="340" y="238"/>
                    </a:cubicBezTo>
                    <a:cubicBezTo>
                      <a:pt x="327" y="221"/>
                      <a:pt x="304" y="220"/>
                      <a:pt x="304" y="220"/>
                    </a:cubicBezTo>
                    <a:cubicBezTo>
                      <a:pt x="304" y="220"/>
                      <a:pt x="298" y="200"/>
                      <a:pt x="291" y="192"/>
                    </a:cubicBezTo>
                    <a:cubicBezTo>
                      <a:pt x="284" y="184"/>
                      <a:pt x="275" y="190"/>
                      <a:pt x="275" y="190"/>
                    </a:cubicBezTo>
                    <a:cubicBezTo>
                      <a:pt x="279" y="205"/>
                      <a:pt x="279" y="205"/>
                      <a:pt x="279" y="205"/>
                    </a:cubicBezTo>
                    <a:cubicBezTo>
                      <a:pt x="279" y="205"/>
                      <a:pt x="254" y="186"/>
                      <a:pt x="248" y="180"/>
                    </a:cubicBezTo>
                    <a:cubicBezTo>
                      <a:pt x="243" y="173"/>
                      <a:pt x="232" y="146"/>
                      <a:pt x="232" y="146"/>
                    </a:cubicBezTo>
                    <a:cubicBezTo>
                      <a:pt x="232" y="146"/>
                      <a:pt x="202" y="125"/>
                      <a:pt x="188" y="113"/>
                    </a:cubicBezTo>
                    <a:cubicBezTo>
                      <a:pt x="175" y="101"/>
                      <a:pt x="152" y="82"/>
                      <a:pt x="152" y="82"/>
                    </a:cubicBezTo>
                    <a:cubicBezTo>
                      <a:pt x="152" y="82"/>
                      <a:pt x="156" y="77"/>
                      <a:pt x="151" y="72"/>
                    </a:cubicBezTo>
                    <a:cubicBezTo>
                      <a:pt x="146" y="66"/>
                      <a:pt x="139" y="60"/>
                      <a:pt x="139" y="60"/>
                    </a:cubicBezTo>
                    <a:cubicBezTo>
                      <a:pt x="139" y="60"/>
                      <a:pt x="128" y="41"/>
                      <a:pt x="120" y="34"/>
                    </a:cubicBezTo>
                    <a:cubicBezTo>
                      <a:pt x="112" y="28"/>
                      <a:pt x="104" y="29"/>
                      <a:pt x="104" y="29"/>
                    </a:cubicBezTo>
                    <a:cubicBezTo>
                      <a:pt x="47" y="25"/>
                      <a:pt x="47" y="25"/>
                      <a:pt x="47" y="25"/>
                    </a:cubicBezTo>
                    <a:cubicBezTo>
                      <a:pt x="47" y="25"/>
                      <a:pt x="27" y="0"/>
                      <a:pt x="16" y="2"/>
                    </a:cubicBezTo>
                    <a:cubicBezTo>
                      <a:pt x="6" y="5"/>
                      <a:pt x="0" y="29"/>
                      <a:pt x="7" y="41"/>
                    </a:cubicBezTo>
                    <a:cubicBezTo>
                      <a:pt x="14" y="53"/>
                      <a:pt x="88" y="121"/>
                      <a:pt x="88" y="121"/>
                    </a:cubicBezTo>
                    <a:cubicBezTo>
                      <a:pt x="111" y="157"/>
                      <a:pt x="111" y="157"/>
                      <a:pt x="111" y="157"/>
                    </a:cubicBezTo>
                    <a:cubicBezTo>
                      <a:pt x="119" y="154"/>
                      <a:pt x="119" y="154"/>
                      <a:pt x="119" y="154"/>
                    </a:cubicBezTo>
                    <a:cubicBezTo>
                      <a:pt x="119" y="154"/>
                      <a:pt x="122" y="178"/>
                      <a:pt x="128" y="184"/>
                    </a:cubicBezTo>
                    <a:cubicBezTo>
                      <a:pt x="135" y="189"/>
                      <a:pt x="170" y="202"/>
                      <a:pt x="178" y="218"/>
                    </a:cubicBezTo>
                    <a:cubicBezTo>
                      <a:pt x="186" y="234"/>
                      <a:pt x="194" y="266"/>
                      <a:pt x="194" y="266"/>
                    </a:cubicBezTo>
                    <a:cubicBezTo>
                      <a:pt x="194" y="266"/>
                      <a:pt x="191" y="301"/>
                      <a:pt x="199" y="301"/>
                    </a:cubicBezTo>
                    <a:cubicBezTo>
                      <a:pt x="207" y="301"/>
                      <a:pt x="219" y="293"/>
                      <a:pt x="222" y="302"/>
                    </a:cubicBezTo>
                    <a:cubicBezTo>
                      <a:pt x="224" y="312"/>
                      <a:pt x="230" y="328"/>
                      <a:pt x="230" y="328"/>
                    </a:cubicBezTo>
                    <a:cubicBezTo>
                      <a:pt x="255" y="349"/>
                      <a:pt x="255" y="349"/>
                      <a:pt x="255" y="349"/>
                    </a:cubicBezTo>
                    <a:cubicBezTo>
                      <a:pt x="254" y="365"/>
                      <a:pt x="254" y="365"/>
                      <a:pt x="254" y="365"/>
                    </a:cubicBezTo>
                    <a:cubicBezTo>
                      <a:pt x="275" y="408"/>
                      <a:pt x="275" y="408"/>
                      <a:pt x="275" y="408"/>
                    </a:cubicBezTo>
                    <a:cubicBezTo>
                      <a:pt x="275" y="408"/>
                      <a:pt x="268" y="421"/>
                      <a:pt x="278" y="436"/>
                    </a:cubicBezTo>
                    <a:cubicBezTo>
                      <a:pt x="287" y="450"/>
                      <a:pt x="296" y="453"/>
                      <a:pt x="296" y="453"/>
                    </a:cubicBezTo>
                    <a:cubicBezTo>
                      <a:pt x="296" y="453"/>
                      <a:pt x="306" y="477"/>
                      <a:pt x="314" y="485"/>
                    </a:cubicBezTo>
                    <a:cubicBezTo>
                      <a:pt x="322" y="493"/>
                      <a:pt x="343" y="501"/>
                      <a:pt x="343" y="501"/>
                    </a:cubicBezTo>
                    <a:cubicBezTo>
                      <a:pt x="343" y="526"/>
                      <a:pt x="343" y="526"/>
                      <a:pt x="343" y="526"/>
                    </a:cubicBezTo>
                    <a:cubicBezTo>
                      <a:pt x="343" y="526"/>
                      <a:pt x="392" y="568"/>
                      <a:pt x="395" y="572"/>
                    </a:cubicBezTo>
                    <a:cubicBezTo>
                      <a:pt x="398" y="576"/>
                      <a:pt x="411" y="577"/>
                      <a:pt x="411" y="577"/>
                    </a:cubicBezTo>
                    <a:cubicBezTo>
                      <a:pt x="411" y="577"/>
                      <a:pt x="422" y="602"/>
                      <a:pt x="430" y="606"/>
                    </a:cubicBezTo>
                    <a:cubicBezTo>
                      <a:pt x="438" y="610"/>
                      <a:pt x="440" y="632"/>
                      <a:pt x="444" y="630"/>
                    </a:cubicBezTo>
                    <a:cubicBezTo>
                      <a:pt x="448" y="629"/>
                      <a:pt x="442" y="608"/>
                      <a:pt x="447" y="605"/>
                    </a:cubicBezTo>
                    <a:cubicBezTo>
                      <a:pt x="452" y="602"/>
                      <a:pt x="470" y="628"/>
                      <a:pt x="475" y="622"/>
                    </a:cubicBezTo>
                    <a:close/>
                    <a:moveTo>
                      <a:pt x="1416" y="798"/>
                    </a:moveTo>
                    <a:cubicBezTo>
                      <a:pt x="1409" y="784"/>
                      <a:pt x="1409" y="784"/>
                      <a:pt x="1409" y="784"/>
                    </a:cubicBezTo>
                    <a:cubicBezTo>
                      <a:pt x="1404" y="785"/>
                      <a:pt x="1397" y="786"/>
                      <a:pt x="1392" y="790"/>
                    </a:cubicBezTo>
                    <a:cubicBezTo>
                      <a:pt x="1380" y="797"/>
                      <a:pt x="1380" y="812"/>
                      <a:pt x="1380" y="812"/>
                    </a:cubicBezTo>
                    <a:cubicBezTo>
                      <a:pt x="1380" y="812"/>
                      <a:pt x="1369" y="809"/>
                      <a:pt x="1357" y="820"/>
                    </a:cubicBezTo>
                    <a:cubicBezTo>
                      <a:pt x="1345" y="832"/>
                      <a:pt x="1322" y="855"/>
                      <a:pt x="1342" y="870"/>
                    </a:cubicBezTo>
                    <a:cubicBezTo>
                      <a:pt x="1353" y="879"/>
                      <a:pt x="1393" y="842"/>
                      <a:pt x="1408" y="828"/>
                    </a:cubicBezTo>
                    <a:cubicBezTo>
                      <a:pt x="1405" y="827"/>
                      <a:pt x="1402" y="823"/>
                      <a:pt x="1406" y="817"/>
                    </a:cubicBezTo>
                    <a:cubicBezTo>
                      <a:pt x="1412" y="805"/>
                      <a:pt x="1416" y="798"/>
                      <a:pt x="1416" y="798"/>
                    </a:cubicBezTo>
                    <a:close/>
                    <a:moveTo>
                      <a:pt x="921" y="753"/>
                    </a:moveTo>
                    <a:cubicBezTo>
                      <a:pt x="921" y="734"/>
                      <a:pt x="894" y="734"/>
                      <a:pt x="879" y="731"/>
                    </a:cubicBezTo>
                    <a:cubicBezTo>
                      <a:pt x="865" y="728"/>
                      <a:pt x="866" y="759"/>
                      <a:pt x="866" y="759"/>
                    </a:cubicBezTo>
                    <a:cubicBezTo>
                      <a:pt x="841" y="740"/>
                      <a:pt x="841" y="740"/>
                      <a:pt x="841" y="740"/>
                    </a:cubicBezTo>
                    <a:cubicBezTo>
                      <a:pt x="841" y="740"/>
                      <a:pt x="847" y="724"/>
                      <a:pt x="847" y="700"/>
                    </a:cubicBezTo>
                    <a:cubicBezTo>
                      <a:pt x="847" y="677"/>
                      <a:pt x="799" y="686"/>
                      <a:pt x="799" y="686"/>
                    </a:cubicBezTo>
                    <a:cubicBezTo>
                      <a:pt x="778" y="674"/>
                      <a:pt x="778" y="674"/>
                      <a:pt x="778" y="674"/>
                    </a:cubicBezTo>
                    <a:cubicBezTo>
                      <a:pt x="775" y="659"/>
                      <a:pt x="775" y="659"/>
                      <a:pt x="775" y="659"/>
                    </a:cubicBezTo>
                    <a:cubicBezTo>
                      <a:pt x="749" y="659"/>
                      <a:pt x="749" y="659"/>
                      <a:pt x="749" y="659"/>
                    </a:cubicBezTo>
                    <a:cubicBezTo>
                      <a:pt x="749" y="659"/>
                      <a:pt x="744" y="680"/>
                      <a:pt x="744" y="684"/>
                    </a:cubicBezTo>
                    <a:cubicBezTo>
                      <a:pt x="744" y="688"/>
                      <a:pt x="709" y="677"/>
                      <a:pt x="693" y="674"/>
                    </a:cubicBezTo>
                    <a:cubicBezTo>
                      <a:pt x="677" y="671"/>
                      <a:pt x="648" y="672"/>
                      <a:pt x="648" y="672"/>
                    </a:cubicBezTo>
                    <a:cubicBezTo>
                      <a:pt x="648" y="672"/>
                      <a:pt x="630" y="650"/>
                      <a:pt x="621" y="640"/>
                    </a:cubicBezTo>
                    <a:cubicBezTo>
                      <a:pt x="612" y="630"/>
                      <a:pt x="598" y="641"/>
                      <a:pt x="598" y="641"/>
                    </a:cubicBezTo>
                    <a:cubicBezTo>
                      <a:pt x="598" y="641"/>
                      <a:pt x="573" y="628"/>
                      <a:pt x="567" y="627"/>
                    </a:cubicBezTo>
                    <a:cubicBezTo>
                      <a:pt x="561" y="625"/>
                      <a:pt x="535" y="624"/>
                      <a:pt x="535" y="624"/>
                    </a:cubicBezTo>
                    <a:cubicBezTo>
                      <a:pt x="535" y="624"/>
                      <a:pt x="524" y="615"/>
                      <a:pt x="511" y="619"/>
                    </a:cubicBezTo>
                    <a:cubicBezTo>
                      <a:pt x="498" y="624"/>
                      <a:pt x="498" y="652"/>
                      <a:pt x="491" y="656"/>
                    </a:cubicBezTo>
                    <a:cubicBezTo>
                      <a:pt x="483" y="661"/>
                      <a:pt x="469" y="666"/>
                      <a:pt x="472" y="677"/>
                    </a:cubicBezTo>
                    <a:cubicBezTo>
                      <a:pt x="496" y="672"/>
                      <a:pt x="496" y="672"/>
                      <a:pt x="496" y="672"/>
                    </a:cubicBezTo>
                    <a:cubicBezTo>
                      <a:pt x="527" y="675"/>
                      <a:pt x="527" y="675"/>
                      <a:pt x="527" y="675"/>
                    </a:cubicBezTo>
                    <a:cubicBezTo>
                      <a:pt x="527" y="675"/>
                      <a:pt x="504" y="688"/>
                      <a:pt x="514" y="699"/>
                    </a:cubicBezTo>
                    <a:cubicBezTo>
                      <a:pt x="524" y="709"/>
                      <a:pt x="558" y="691"/>
                      <a:pt x="558" y="691"/>
                    </a:cubicBezTo>
                    <a:cubicBezTo>
                      <a:pt x="558" y="691"/>
                      <a:pt x="608" y="718"/>
                      <a:pt x="623" y="722"/>
                    </a:cubicBezTo>
                    <a:cubicBezTo>
                      <a:pt x="637" y="727"/>
                      <a:pt x="687" y="728"/>
                      <a:pt x="705" y="728"/>
                    </a:cubicBezTo>
                    <a:cubicBezTo>
                      <a:pt x="722" y="728"/>
                      <a:pt x="727" y="747"/>
                      <a:pt x="737" y="756"/>
                    </a:cubicBezTo>
                    <a:cubicBezTo>
                      <a:pt x="747" y="765"/>
                      <a:pt x="780" y="771"/>
                      <a:pt x="794" y="772"/>
                    </a:cubicBezTo>
                    <a:cubicBezTo>
                      <a:pt x="809" y="774"/>
                      <a:pt x="815" y="771"/>
                      <a:pt x="837" y="772"/>
                    </a:cubicBezTo>
                    <a:cubicBezTo>
                      <a:pt x="859" y="774"/>
                      <a:pt x="877" y="801"/>
                      <a:pt x="885" y="806"/>
                    </a:cubicBezTo>
                    <a:cubicBezTo>
                      <a:pt x="894" y="810"/>
                      <a:pt x="904" y="801"/>
                      <a:pt x="904" y="801"/>
                    </a:cubicBezTo>
                    <a:cubicBezTo>
                      <a:pt x="904" y="801"/>
                      <a:pt x="921" y="810"/>
                      <a:pt x="921" y="804"/>
                    </a:cubicBezTo>
                    <a:cubicBezTo>
                      <a:pt x="921" y="793"/>
                      <a:pt x="910" y="778"/>
                      <a:pt x="910" y="778"/>
                    </a:cubicBezTo>
                    <a:cubicBezTo>
                      <a:pt x="910" y="778"/>
                      <a:pt x="921" y="772"/>
                      <a:pt x="921" y="753"/>
                    </a:cubicBezTo>
                    <a:close/>
                    <a:moveTo>
                      <a:pt x="1004" y="484"/>
                    </a:moveTo>
                    <a:cubicBezTo>
                      <a:pt x="1004" y="484"/>
                      <a:pt x="1025" y="467"/>
                      <a:pt x="1031" y="460"/>
                    </a:cubicBezTo>
                    <a:cubicBezTo>
                      <a:pt x="1036" y="453"/>
                      <a:pt x="1055" y="403"/>
                      <a:pt x="1055" y="403"/>
                    </a:cubicBezTo>
                    <a:cubicBezTo>
                      <a:pt x="1055" y="403"/>
                      <a:pt x="1037" y="401"/>
                      <a:pt x="1034" y="388"/>
                    </a:cubicBezTo>
                    <a:cubicBezTo>
                      <a:pt x="1031" y="376"/>
                      <a:pt x="1037" y="361"/>
                      <a:pt x="1042" y="348"/>
                    </a:cubicBezTo>
                    <a:cubicBezTo>
                      <a:pt x="1048" y="334"/>
                      <a:pt x="1070" y="336"/>
                      <a:pt x="1083" y="334"/>
                    </a:cubicBezTo>
                    <a:cubicBezTo>
                      <a:pt x="1095" y="333"/>
                      <a:pt x="1102" y="309"/>
                      <a:pt x="1101" y="301"/>
                    </a:cubicBezTo>
                    <a:cubicBezTo>
                      <a:pt x="1099" y="293"/>
                      <a:pt x="1079" y="301"/>
                      <a:pt x="1079" y="301"/>
                    </a:cubicBezTo>
                    <a:cubicBezTo>
                      <a:pt x="1079" y="301"/>
                      <a:pt x="1076" y="288"/>
                      <a:pt x="1088" y="275"/>
                    </a:cubicBezTo>
                    <a:cubicBezTo>
                      <a:pt x="1101" y="264"/>
                      <a:pt x="1128" y="269"/>
                      <a:pt x="1139" y="271"/>
                    </a:cubicBezTo>
                    <a:cubicBezTo>
                      <a:pt x="1150" y="274"/>
                      <a:pt x="1150" y="257"/>
                      <a:pt x="1150" y="257"/>
                    </a:cubicBezTo>
                    <a:cubicBezTo>
                      <a:pt x="1124" y="235"/>
                      <a:pt x="1124" y="235"/>
                      <a:pt x="1124" y="235"/>
                    </a:cubicBezTo>
                    <a:cubicBezTo>
                      <a:pt x="1124" y="208"/>
                      <a:pt x="1124" y="208"/>
                      <a:pt x="1124" y="208"/>
                    </a:cubicBezTo>
                    <a:cubicBezTo>
                      <a:pt x="1124" y="208"/>
                      <a:pt x="1105" y="207"/>
                      <a:pt x="1105" y="199"/>
                    </a:cubicBezTo>
                    <a:cubicBezTo>
                      <a:pt x="1105" y="191"/>
                      <a:pt x="1117" y="179"/>
                      <a:pt x="1116" y="168"/>
                    </a:cubicBezTo>
                    <a:cubicBezTo>
                      <a:pt x="1115" y="156"/>
                      <a:pt x="1082" y="153"/>
                      <a:pt x="1082" y="153"/>
                    </a:cubicBezTo>
                    <a:cubicBezTo>
                      <a:pt x="1093" y="135"/>
                      <a:pt x="1093" y="135"/>
                      <a:pt x="1093" y="135"/>
                    </a:cubicBezTo>
                    <a:cubicBezTo>
                      <a:pt x="1082" y="130"/>
                      <a:pt x="1082" y="130"/>
                      <a:pt x="1082" y="130"/>
                    </a:cubicBezTo>
                    <a:cubicBezTo>
                      <a:pt x="1086" y="110"/>
                      <a:pt x="1086" y="110"/>
                      <a:pt x="1086" y="110"/>
                    </a:cubicBezTo>
                    <a:cubicBezTo>
                      <a:pt x="1078" y="99"/>
                      <a:pt x="1078" y="99"/>
                      <a:pt x="1078" y="99"/>
                    </a:cubicBezTo>
                    <a:cubicBezTo>
                      <a:pt x="1070" y="92"/>
                      <a:pt x="1051" y="75"/>
                      <a:pt x="1047" y="75"/>
                    </a:cubicBezTo>
                    <a:cubicBezTo>
                      <a:pt x="1043" y="74"/>
                      <a:pt x="1002" y="73"/>
                      <a:pt x="987" y="74"/>
                    </a:cubicBezTo>
                    <a:cubicBezTo>
                      <a:pt x="973" y="75"/>
                      <a:pt x="980" y="97"/>
                      <a:pt x="978" y="113"/>
                    </a:cubicBezTo>
                    <a:cubicBezTo>
                      <a:pt x="977" y="129"/>
                      <a:pt x="968" y="144"/>
                      <a:pt x="968" y="144"/>
                    </a:cubicBezTo>
                    <a:cubicBezTo>
                      <a:pt x="968" y="144"/>
                      <a:pt x="961" y="143"/>
                      <a:pt x="955" y="152"/>
                    </a:cubicBezTo>
                    <a:cubicBezTo>
                      <a:pt x="948" y="161"/>
                      <a:pt x="960" y="177"/>
                      <a:pt x="960" y="177"/>
                    </a:cubicBezTo>
                    <a:cubicBezTo>
                      <a:pt x="938" y="196"/>
                      <a:pt x="938" y="196"/>
                      <a:pt x="938" y="196"/>
                    </a:cubicBezTo>
                    <a:cubicBezTo>
                      <a:pt x="939" y="208"/>
                      <a:pt x="939" y="208"/>
                      <a:pt x="939" y="208"/>
                    </a:cubicBezTo>
                    <a:cubicBezTo>
                      <a:pt x="922" y="231"/>
                      <a:pt x="922" y="231"/>
                      <a:pt x="922" y="231"/>
                    </a:cubicBezTo>
                    <a:cubicBezTo>
                      <a:pt x="906" y="231"/>
                      <a:pt x="906" y="231"/>
                      <a:pt x="906" y="231"/>
                    </a:cubicBezTo>
                    <a:cubicBezTo>
                      <a:pt x="906" y="231"/>
                      <a:pt x="888" y="244"/>
                      <a:pt x="885" y="244"/>
                    </a:cubicBezTo>
                    <a:cubicBezTo>
                      <a:pt x="882" y="245"/>
                      <a:pt x="857" y="229"/>
                      <a:pt x="853" y="227"/>
                    </a:cubicBezTo>
                    <a:cubicBezTo>
                      <a:pt x="849" y="224"/>
                      <a:pt x="824" y="227"/>
                      <a:pt x="824" y="227"/>
                    </a:cubicBezTo>
                    <a:cubicBezTo>
                      <a:pt x="824" y="227"/>
                      <a:pt x="811" y="248"/>
                      <a:pt x="801" y="254"/>
                    </a:cubicBezTo>
                    <a:cubicBezTo>
                      <a:pt x="791" y="260"/>
                      <a:pt x="778" y="251"/>
                      <a:pt x="764" y="251"/>
                    </a:cubicBezTo>
                    <a:cubicBezTo>
                      <a:pt x="749" y="251"/>
                      <a:pt x="750" y="259"/>
                      <a:pt x="746" y="261"/>
                    </a:cubicBezTo>
                    <a:cubicBezTo>
                      <a:pt x="742" y="264"/>
                      <a:pt x="720" y="256"/>
                      <a:pt x="712" y="247"/>
                    </a:cubicBezTo>
                    <a:cubicBezTo>
                      <a:pt x="708" y="243"/>
                      <a:pt x="706" y="237"/>
                      <a:pt x="703" y="231"/>
                    </a:cubicBezTo>
                    <a:cubicBezTo>
                      <a:pt x="703" y="231"/>
                      <a:pt x="703" y="231"/>
                      <a:pt x="703" y="231"/>
                    </a:cubicBezTo>
                    <a:cubicBezTo>
                      <a:pt x="703" y="231"/>
                      <a:pt x="684" y="213"/>
                      <a:pt x="671" y="227"/>
                    </a:cubicBezTo>
                    <a:cubicBezTo>
                      <a:pt x="657" y="242"/>
                      <a:pt x="650" y="278"/>
                      <a:pt x="650" y="278"/>
                    </a:cubicBezTo>
                    <a:cubicBezTo>
                      <a:pt x="666" y="300"/>
                      <a:pt x="666" y="300"/>
                      <a:pt x="666" y="300"/>
                    </a:cubicBezTo>
                    <a:cubicBezTo>
                      <a:pt x="673" y="335"/>
                      <a:pt x="673" y="335"/>
                      <a:pt x="673" y="335"/>
                    </a:cubicBezTo>
                    <a:cubicBezTo>
                      <a:pt x="704" y="353"/>
                      <a:pt x="704" y="353"/>
                      <a:pt x="704" y="353"/>
                    </a:cubicBezTo>
                    <a:cubicBezTo>
                      <a:pt x="699" y="377"/>
                      <a:pt x="699" y="377"/>
                      <a:pt x="699" y="377"/>
                    </a:cubicBezTo>
                    <a:cubicBezTo>
                      <a:pt x="716" y="388"/>
                      <a:pt x="716" y="388"/>
                      <a:pt x="716" y="388"/>
                    </a:cubicBezTo>
                    <a:cubicBezTo>
                      <a:pt x="705" y="407"/>
                      <a:pt x="705" y="407"/>
                      <a:pt x="705" y="407"/>
                    </a:cubicBezTo>
                    <a:cubicBezTo>
                      <a:pt x="718" y="425"/>
                      <a:pt x="718" y="425"/>
                      <a:pt x="718" y="425"/>
                    </a:cubicBezTo>
                    <a:cubicBezTo>
                      <a:pt x="707" y="432"/>
                      <a:pt x="707" y="432"/>
                      <a:pt x="707" y="432"/>
                    </a:cubicBezTo>
                    <a:cubicBezTo>
                      <a:pt x="717" y="470"/>
                      <a:pt x="717" y="470"/>
                      <a:pt x="717" y="470"/>
                    </a:cubicBezTo>
                    <a:cubicBezTo>
                      <a:pt x="745" y="466"/>
                      <a:pt x="745" y="466"/>
                      <a:pt x="745" y="466"/>
                    </a:cubicBezTo>
                    <a:cubicBezTo>
                      <a:pt x="765" y="473"/>
                      <a:pt x="765" y="473"/>
                      <a:pt x="765" y="473"/>
                    </a:cubicBezTo>
                    <a:cubicBezTo>
                      <a:pt x="765" y="473"/>
                      <a:pt x="777" y="451"/>
                      <a:pt x="789" y="451"/>
                    </a:cubicBezTo>
                    <a:cubicBezTo>
                      <a:pt x="801" y="451"/>
                      <a:pt x="789" y="483"/>
                      <a:pt x="801" y="493"/>
                    </a:cubicBezTo>
                    <a:cubicBezTo>
                      <a:pt x="812" y="502"/>
                      <a:pt x="822" y="472"/>
                      <a:pt x="822" y="472"/>
                    </a:cubicBezTo>
                    <a:cubicBezTo>
                      <a:pt x="840" y="484"/>
                      <a:pt x="840" y="484"/>
                      <a:pt x="840" y="484"/>
                    </a:cubicBezTo>
                    <a:cubicBezTo>
                      <a:pt x="840" y="484"/>
                      <a:pt x="856" y="470"/>
                      <a:pt x="865" y="470"/>
                    </a:cubicBezTo>
                    <a:cubicBezTo>
                      <a:pt x="874" y="469"/>
                      <a:pt x="868" y="495"/>
                      <a:pt x="878" y="498"/>
                    </a:cubicBezTo>
                    <a:cubicBezTo>
                      <a:pt x="888" y="502"/>
                      <a:pt x="919" y="486"/>
                      <a:pt x="935" y="489"/>
                    </a:cubicBezTo>
                    <a:cubicBezTo>
                      <a:pt x="951" y="493"/>
                      <a:pt x="936" y="542"/>
                      <a:pt x="936" y="542"/>
                    </a:cubicBezTo>
                    <a:cubicBezTo>
                      <a:pt x="936" y="542"/>
                      <a:pt x="950" y="538"/>
                      <a:pt x="966" y="531"/>
                    </a:cubicBezTo>
                    <a:cubicBezTo>
                      <a:pt x="982" y="523"/>
                      <a:pt x="1004" y="484"/>
                      <a:pt x="1004" y="484"/>
                    </a:cubicBezTo>
                    <a:close/>
                    <a:moveTo>
                      <a:pt x="990" y="745"/>
                    </a:moveTo>
                    <a:cubicBezTo>
                      <a:pt x="980" y="744"/>
                      <a:pt x="974" y="755"/>
                      <a:pt x="974" y="755"/>
                    </a:cubicBezTo>
                    <a:cubicBezTo>
                      <a:pt x="974" y="755"/>
                      <a:pt x="991" y="770"/>
                      <a:pt x="1002" y="763"/>
                    </a:cubicBezTo>
                    <a:cubicBezTo>
                      <a:pt x="1012" y="755"/>
                      <a:pt x="1000" y="747"/>
                      <a:pt x="990" y="745"/>
                    </a:cubicBezTo>
                    <a:close/>
                    <a:moveTo>
                      <a:pt x="1148" y="822"/>
                    </a:moveTo>
                    <a:cubicBezTo>
                      <a:pt x="1125" y="815"/>
                      <a:pt x="1125" y="815"/>
                      <a:pt x="1125" y="815"/>
                    </a:cubicBezTo>
                    <a:cubicBezTo>
                      <a:pt x="1118" y="821"/>
                      <a:pt x="1119" y="822"/>
                      <a:pt x="1129" y="838"/>
                    </a:cubicBezTo>
                    <a:cubicBezTo>
                      <a:pt x="1140" y="854"/>
                      <a:pt x="1147" y="843"/>
                      <a:pt x="1160" y="843"/>
                    </a:cubicBezTo>
                    <a:cubicBezTo>
                      <a:pt x="1173" y="843"/>
                      <a:pt x="1163" y="852"/>
                      <a:pt x="1173" y="862"/>
                    </a:cubicBezTo>
                    <a:cubicBezTo>
                      <a:pt x="1184" y="872"/>
                      <a:pt x="1204" y="863"/>
                      <a:pt x="1204" y="863"/>
                    </a:cubicBezTo>
                    <a:cubicBezTo>
                      <a:pt x="1204" y="863"/>
                      <a:pt x="1200" y="844"/>
                      <a:pt x="1187" y="827"/>
                    </a:cubicBezTo>
                    <a:cubicBezTo>
                      <a:pt x="1173" y="809"/>
                      <a:pt x="1148" y="822"/>
                      <a:pt x="1148" y="822"/>
                    </a:cubicBezTo>
                    <a:close/>
                    <a:moveTo>
                      <a:pt x="1312" y="751"/>
                    </a:moveTo>
                    <a:cubicBezTo>
                      <a:pt x="1293" y="767"/>
                      <a:pt x="1293" y="767"/>
                      <a:pt x="1293" y="767"/>
                    </a:cubicBezTo>
                    <a:cubicBezTo>
                      <a:pt x="1293" y="767"/>
                      <a:pt x="1282" y="755"/>
                      <a:pt x="1271" y="756"/>
                    </a:cubicBezTo>
                    <a:cubicBezTo>
                      <a:pt x="1261" y="758"/>
                      <a:pt x="1249" y="771"/>
                      <a:pt x="1249" y="771"/>
                    </a:cubicBezTo>
                    <a:cubicBezTo>
                      <a:pt x="1249" y="771"/>
                      <a:pt x="1239" y="745"/>
                      <a:pt x="1221" y="748"/>
                    </a:cubicBezTo>
                    <a:cubicBezTo>
                      <a:pt x="1204" y="751"/>
                      <a:pt x="1182" y="777"/>
                      <a:pt x="1182" y="777"/>
                    </a:cubicBezTo>
                    <a:cubicBezTo>
                      <a:pt x="1158" y="775"/>
                      <a:pt x="1158" y="775"/>
                      <a:pt x="1158" y="775"/>
                    </a:cubicBezTo>
                    <a:cubicBezTo>
                      <a:pt x="1151" y="787"/>
                      <a:pt x="1151" y="787"/>
                      <a:pt x="1151" y="787"/>
                    </a:cubicBezTo>
                    <a:cubicBezTo>
                      <a:pt x="1167" y="784"/>
                      <a:pt x="1167" y="784"/>
                      <a:pt x="1167" y="784"/>
                    </a:cubicBezTo>
                    <a:cubicBezTo>
                      <a:pt x="1167" y="784"/>
                      <a:pt x="1179" y="790"/>
                      <a:pt x="1191" y="795"/>
                    </a:cubicBezTo>
                    <a:cubicBezTo>
                      <a:pt x="1202" y="799"/>
                      <a:pt x="1214" y="781"/>
                      <a:pt x="1214" y="781"/>
                    </a:cubicBezTo>
                    <a:cubicBezTo>
                      <a:pt x="1276" y="780"/>
                      <a:pt x="1276" y="780"/>
                      <a:pt x="1276" y="780"/>
                    </a:cubicBezTo>
                    <a:cubicBezTo>
                      <a:pt x="1308" y="775"/>
                      <a:pt x="1308" y="775"/>
                      <a:pt x="1308" y="775"/>
                    </a:cubicBezTo>
                    <a:cubicBezTo>
                      <a:pt x="1334" y="752"/>
                      <a:pt x="1334" y="752"/>
                      <a:pt x="1334" y="752"/>
                    </a:cubicBezTo>
                    <a:cubicBezTo>
                      <a:pt x="1333" y="742"/>
                      <a:pt x="1333" y="742"/>
                      <a:pt x="1333" y="742"/>
                    </a:cubicBezTo>
                    <a:lnTo>
                      <a:pt x="1312" y="751"/>
                    </a:lnTo>
                    <a:close/>
                    <a:moveTo>
                      <a:pt x="1056" y="774"/>
                    </a:moveTo>
                    <a:cubicBezTo>
                      <a:pt x="1056" y="774"/>
                      <a:pt x="1042" y="759"/>
                      <a:pt x="1034" y="761"/>
                    </a:cubicBezTo>
                    <a:cubicBezTo>
                      <a:pt x="1025" y="762"/>
                      <a:pt x="1006" y="791"/>
                      <a:pt x="1006" y="791"/>
                    </a:cubicBezTo>
                    <a:cubicBezTo>
                      <a:pt x="1041" y="796"/>
                      <a:pt x="1041" y="796"/>
                      <a:pt x="1041" y="796"/>
                    </a:cubicBezTo>
                    <a:cubicBezTo>
                      <a:pt x="1042" y="810"/>
                      <a:pt x="1042" y="810"/>
                      <a:pt x="1042" y="810"/>
                    </a:cubicBezTo>
                    <a:cubicBezTo>
                      <a:pt x="1057" y="808"/>
                      <a:pt x="1057" y="808"/>
                      <a:pt x="1057" y="808"/>
                    </a:cubicBezTo>
                    <a:cubicBezTo>
                      <a:pt x="1063" y="794"/>
                      <a:pt x="1063" y="794"/>
                      <a:pt x="1063" y="794"/>
                    </a:cubicBezTo>
                    <a:cubicBezTo>
                      <a:pt x="1082" y="805"/>
                      <a:pt x="1082" y="805"/>
                      <a:pt x="1082" y="805"/>
                    </a:cubicBezTo>
                    <a:cubicBezTo>
                      <a:pt x="1101" y="783"/>
                      <a:pt x="1101" y="783"/>
                      <a:pt x="1101" y="783"/>
                    </a:cubicBezTo>
                    <a:cubicBezTo>
                      <a:pt x="1067" y="771"/>
                      <a:pt x="1067" y="771"/>
                      <a:pt x="1067" y="771"/>
                    </a:cubicBezTo>
                    <a:lnTo>
                      <a:pt x="1056" y="774"/>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6" name="Freeform 337"/>
              <p:cNvSpPr>
                <a:spLocks noEditPoints="1"/>
              </p:cNvSpPr>
              <p:nvPr/>
            </p:nvSpPr>
            <p:spPr bwMode="gray">
              <a:xfrm>
                <a:off x="10263" y="-5628"/>
                <a:ext cx="2011" cy="1549"/>
              </a:xfrm>
              <a:custGeom>
                <a:avLst/>
                <a:gdLst>
                  <a:gd name="T0" fmla="*/ 489 w 851"/>
                  <a:gd name="T1" fmla="*/ 375 h 656"/>
                  <a:gd name="T2" fmla="*/ 477 w 851"/>
                  <a:gd name="T3" fmla="*/ 361 h 656"/>
                  <a:gd name="T4" fmla="*/ 456 w 851"/>
                  <a:gd name="T5" fmla="*/ 351 h 656"/>
                  <a:gd name="T6" fmla="*/ 425 w 851"/>
                  <a:gd name="T7" fmla="*/ 380 h 656"/>
                  <a:gd name="T8" fmla="*/ 360 w 851"/>
                  <a:gd name="T9" fmla="*/ 432 h 656"/>
                  <a:gd name="T10" fmla="*/ 261 w 851"/>
                  <a:gd name="T11" fmla="*/ 484 h 656"/>
                  <a:gd name="T12" fmla="*/ 177 w 851"/>
                  <a:gd name="T13" fmla="*/ 513 h 656"/>
                  <a:gd name="T14" fmla="*/ 112 w 851"/>
                  <a:gd name="T15" fmla="*/ 564 h 656"/>
                  <a:gd name="T16" fmla="*/ 56 w 851"/>
                  <a:gd name="T17" fmla="*/ 583 h 656"/>
                  <a:gd name="T18" fmla="*/ 0 w 851"/>
                  <a:gd name="T19" fmla="*/ 608 h 656"/>
                  <a:gd name="T20" fmla="*/ 12 w 851"/>
                  <a:gd name="T21" fmla="*/ 629 h 656"/>
                  <a:gd name="T22" fmla="*/ 47 w 851"/>
                  <a:gd name="T23" fmla="*/ 631 h 656"/>
                  <a:gd name="T24" fmla="*/ 65 w 851"/>
                  <a:gd name="T25" fmla="*/ 637 h 656"/>
                  <a:gd name="T26" fmla="*/ 96 w 851"/>
                  <a:gd name="T27" fmla="*/ 648 h 656"/>
                  <a:gd name="T28" fmla="*/ 152 w 851"/>
                  <a:gd name="T29" fmla="*/ 653 h 656"/>
                  <a:gd name="T30" fmla="*/ 215 w 851"/>
                  <a:gd name="T31" fmla="*/ 620 h 656"/>
                  <a:gd name="T32" fmla="*/ 265 w 851"/>
                  <a:gd name="T33" fmla="*/ 574 h 656"/>
                  <a:gd name="T34" fmla="*/ 279 w 851"/>
                  <a:gd name="T35" fmla="*/ 557 h 656"/>
                  <a:gd name="T36" fmla="*/ 306 w 851"/>
                  <a:gd name="T37" fmla="*/ 517 h 656"/>
                  <a:gd name="T38" fmla="*/ 343 w 851"/>
                  <a:gd name="T39" fmla="*/ 510 h 656"/>
                  <a:gd name="T40" fmla="*/ 388 w 851"/>
                  <a:gd name="T41" fmla="*/ 503 h 656"/>
                  <a:gd name="T42" fmla="*/ 395 w 851"/>
                  <a:gd name="T43" fmla="*/ 480 h 656"/>
                  <a:gd name="T44" fmla="*/ 430 w 851"/>
                  <a:gd name="T45" fmla="*/ 456 h 656"/>
                  <a:gd name="T46" fmla="*/ 468 w 851"/>
                  <a:gd name="T47" fmla="*/ 430 h 656"/>
                  <a:gd name="T48" fmla="*/ 518 w 851"/>
                  <a:gd name="T49" fmla="*/ 389 h 656"/>
                  <a:gd name="T50" fmla="*/ 498 w 851"/>
                  <a:gd name="T51" fmla="*/ 375 h 656"/>
                  <a:gd name="T52" fmla="*/ 841 w 851"/>
                  <a:gd name="T53" fmla="*/ 205 h 656"/>
                  <a:gd name="T54" fmla="*/ 821 w 851"/>
                  <a:gd name="T55" fmla="*/ 186 h 656"/>
                  <a:gd name="T56" fmla="*/ 768 w 851"/>
                  <a:gd name="T57" fmla="*/ 192 h 656"/>
                  <a:gd name="T58" fmla="*/ 777 w 851"/>
                  <a:gd name="T59" fmla="*/ 120 h 656"/>
                  <a:gd name="T60" fmla="*/ 756 w 851"/>
                  <a:gd name="T61" fmla="*/ 129 h 656"/>
                  <a:gd name="T62" fmla="*/ 740 w 851"/>
                  <a:gd name="T63" fmla="*/ 126 h 656"/>
                  <a:gd name="T64" fmla="*/ 750 w 851"/>
                  <a:gd name="T65" fmla="*/ 62 h 656"/>
                  <a:gd name="T66" fmla="*/ 720 w 851"/>
                  <a:gd name="T67" fmla="*/ 27 h 656"/>
                  <a:gd name="T68" fmla="*/ 692 w 851"/>
                  <a:gd name="T69" fmla="*/ 11 h 656"/>
                  <a:gd name="T70" fmla="*/ 679 w 851"/>
                  <a:gd name="T71" fmla="*/ 12 h 656"/>
                  <a:gd name="T72" fmla="*/ 686 w 851"/>
                  <a:gd name="T73" fmla="*/ 60 h 656"/>
                  <a:gd name="T74" fmla="*/ 692 w 851"/>
                  <a:gd name="T75" fmla="*/ 70 h 656"/>
                  <a:gd name="T76" fmla="*/ 712 w 851"/>
                  <a:gd name="T77" fmla="*/ 89 h 656"/>
                  <a:gd name="T78" fmla="*/ 705 w 851"/>
                  <a:gd name="T79" fmla="*/ 102 h 656"/>
                  <a:gd name="T80" fmla="*/ 715 w 851"/>
                  <a:gd name="T81" fmla="*/ 136 h 656"/>
                  <a:gd name="T82" fmla="*/ 694 w 851"/>
                  <a:gd name="T83" fmla="*/ 148 h 656"/>
                  <a:gd name="T84" fmla="*/ 682 w 851"/>
                  <a:gd name="T85" fmla="*/ 185 h 656"/>
                  <a:gd name="T86" fmla="*/ 656 w 851"/>
                  <a:gd name="T87" fmla="*/ 209 h 656"/>
                  <a:gd name="T88" fmla="*/ 578 w 851"/>
                  <a:gd name="T89" fmla="*/ 255 h 656"/>
                  <a:gd name="T90" fmla="*/ 609 w 851"/>
                  <a:gd name="T91" fmla="*/ 302 h 656"/>
                  <a:gd name="T92" fmla="*/ 576 w 851"/>
                  <a:gd name="T93" fmla="*/ 359 h 656"/>
                  <a:gd name="T94" fmla="*/ 557 w 851"/>
                  <a:gd name="T95" fmla="*/ 381 h 656"/>
                  <a:gd name="T96" fmla="*/ 644 w 851"/>
                  <a:gd name="T97" fmla="*/ 340 h 656"/>
                  <a:gd name="T98" fmla="*/ 697 w 851"/>
                  <a:gd name="T99" fmla="*/ 308 h 656"/>
                  <a:gd name="T100" fmla="*/ 715 w 851"/>
                  <a:gd name="T101" fmla="*/ 277 h 656"/>
                  <a:gd name="T102" fmla="*/ 774 w 851"/>
                  <a:gd name="T103" fmla="*/ 266 h 656"/>
                  <a:gd name="T104" fmla="*/ 805 w 851"/>
                  <a:gd name="T105" fmla="*/ 23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1" h="656">
                    <a:moveTo>
                      <a:pt x="498" y="375"/>
                    </a:moveTo>
                    <a:cubicBezTo>
                      <a:pt x="489" y="375"/>
                      <a:pt x="489" y="375"/>
                      <a:pt x="489" y="375"/>
                    </a:cubicBezTo>
                    <a:cubicBezTo>
                      <a:pt x="495" y="350"/>
                      <a:pt x="495" y="350"/>
                      <a:pt x="495" y="350"/>
                    </a:cubicBezTo>
                    <a:cubicBezTo>
                      <a:pt x="477" y="361"/>
                      <a:pt x="477" y="361"/>
                      <a:pt x="477" y="361"/>
                    </a:cubicBezTo>
                    <a:cubicBezTo>
                      <a:pt x="477" y="361"/>
                      <a:pt x="490" y="335"/>
                      <a:pt x="478" y="335"/>
                    </a:cubicBezTo>
                    <a:cubicBezTo>
                      <a:pt x="466" y="334"/>
                      <a:pt x="456" y="351"/>
                      <a:pt x="456" y="351"/>
                    </a:cubicBezTo>
                    <a:cubicBezTo>
                      <a:pt x="445" y="358"/>
                      <a:pt x="445" y="358"/>
                      <a:pt x="445" y="358"/>
                    </a:cubicBezTo>
                    <a:cubicBezTo>
                      <a:pt x="445" y="358"/>
                      <a:pt x="434" y="369"/>
                      <a:pt x="425" y="380"/>
                    </a:cubicBezTo>
                    <a:cubicBezTo>
                      <a:pt x="417" y="391"/>
                      <a:pt x="396" y="393"/>
                      <a:pt x="381" y="403"/>
                    </a:cubicBezTo>
                    <a:cubicBezTo>
                      <a:pt x="366" y="414"/>
                      <a:pt x="360" y="432"/>
                      <a:pt x="360" y="432"/>
                    </a:cubicBezTo>
                    <a:cubicBezTo>
                      <a:pt x="360" y="432"/>
                      <a:pt x="313" y="446"/>
                      <a:pt x="300" y="455"/>
                    </a:cubicBezTo>
                    <a:cubicBezTo>
                      <a:pt x="285" y="464"/>
                      <a:pt x="261" y="484"/>
                      <a:pt x="261" y="484"/>
                    </a:cubicBezTo>
                    <a:cubicBezTo>
                      <a:pt x="261" y="484"/>
                      <a:pt x="234" y="488"/>
                      <a:pt x="217" y="495"/>
                    </a:cubicBezTo>
                    <a:cubicBezTo>
                      <a:pt x="201" y="503"/>
                      <a:pt x="192" y="505"/>
                      <a:pt x="177" y="513"/>
                    </a:cubicBezTo>
                    <a:cubicBezTo>
                      <a:pt x="161" y="522"/>
                      <a:pt x="131" y="533"/>
                      <a:pt x="119" y="539"/>
                    </a:cubicBezTo>
                    <a:cubicBezTo>
                      <a:pt x="106" y="545"/>
                      <a:pt x="112" y="564"/>
                      <a:pt x="112" y="564"/>
                    </a:cubicBezTo>
                    <a:cubicBezTo>
                      <a:pt x="102" y="555"/>
                      <a:pt x="102" y="555"/>
                      <a:pt x="102" y="555"/>
                    </a:cubicBezTo>
                    <a:cubicBezTo>
                      <a:pt x="102" y="555"/>
                      <a:pt x="67" y="577"/>
                      <a:pt x="56" y="583"/>
                    </a:cubicBezTo>
                    <a:cubicBezTo>
                      <a:pt x="44" y="590"/>
                      <a:pt x="39" y="587"/>
                      <a:pt x="23" y="593"/>
                    </a:cubicBezTo>
                    <a:cubicBezTo>
                      <a:pt x="7" y="599"/>
                      <a:pt x="0" y="608"/>
                      <a:pt x="0" y="608"/>
                    </a:cubicBezTo>
                    <a:cubicBezTo>
                      <a:pt x="0" y="608"/>
                      <a:pt x="20" y="607"/>
                      <a:pt x="18" y="611"/>
                    </a:cubicBezTo>
                    <a:cubicBezTo>
                      <a:pt x="16" y="615"/>
                      <a:pt x="8" y="620"/>
                      <a:pt x="12" y="629"/>
                    </a:cubicBezTo>
                    <a:cubicBezTo>
                      <a:pt x="17" y="638"/>
                      <a:pt x="40" y="624"/>
                      <a:pt x="40" y="624"/>
                    </a:cubicBezTo>
                    <a:cubicBezTo>
                      <a:pt x="47" y="631"/>
                      <a:pt x="47" y="631"/>
                      <a:pt x="47" y="631"/>
                    </a:cubicBezTo>
                    <a:cubicBezTo>
                      <a:pt x="63" y="631"/>
                      <a:pt x="63" y="631"/>
                      <a:pt x="63" y="631"/>
                    </a:cubicBezTo>
                    <a:cubicBezTo>
                      <a:pt x="65" y="637"/>
                      <a:pt x="65" y="637"/>
                      <a:pt x="65" y="637"/>
                    </a:cubicBezTo>
                    <a:cubicBezTo>
                      <a:pt x="87" y="634"/>
                      <a:pt x="87" y="634"/>
                      <a:pt x="87" y="634"/>
                    </a:cubicBezTo>
                    <a:cubicBezTo>
                      <a:pt x="96" y="648"/>
                      <a:pt x="96" y="648"/>
                      <a:pt x="96" y="648"/>
                    </a:cubicBezTo>
                    <a:cubicBezTo>
                      <a:pt x="118" y="645"/>
                      <a:pt x="118" y="645"/>
                      <a:pt x="118" y="645"/>
                    </a:cubicBezTo>
                    <a:cubicBezTo>
                      <a:pt x="118" y="645"/>
                      <a:pt x="136" y="656"/>
                      <a:pt x="152" y="653"/>
                    </a:cubicBezTo>
                    <a:cubicBezTo>
                      <a:pt x="167" y="650"/>
                      <a:pt x="172" y="634"/>
                      <a:pt x="182" y="627"/>
                    </a:cubicBezTo>
                    <a:cubicBezTo>
                      <a:pt x="192" y="620"/>
                      <a:pt x="200" y="630"/>
                      <a:pt x="215" y="620"/>
                    </a:cubicBezTo>
                    <a:cubicBezTo>
                      <a:pt x="230" y="610"/>
                      <a:pt x="220" y="597"/>
                      <a:pt x="232" y="586"/>
                    </a:cubicBezTo>
                    <a:cubicBezTo>
                      <a:pt x="243" y="574"/>
                      <a:pt x="257" y="582"/>
                      <a:pt x="265" y="574"/>
                    </a:cubicBezTo>
                    <a:cubicBezTo>
                      <a:pt x="273" y="567"/>
                      <a:pt x="265" y="558"/>
                      <a:pt x="265" y="558"/>
                    </a:cubicBezTo>
                    <a:cubicBezTo>
                      <a:pt x="279" y="557"/>
                      <a:pt x="279" y="557"/>
                      <a:pt x="279" y="557"/>
                    </a:cubicBezTo>
                    <a:cubicBezTo>
                      <a:pt x="318" y="527"/>
                      <a:pt x="318" y="527"/>
                      <a:pt x="318" y="527"/>
                    </a:cubicBezTo>
                    <a:cubicBezTo>
                      <a:pt x="306" y="517"/>
                      <a:pt x="306" y="517"/>
                      <a:pt x="306" y="517"/>
                    </a:cubicBezTo>
                    <a:cubicBezTo>
                      <a:pt x="333" y="527"/>
                      <a:pt x="333" y="527"/>
                      <a:pt x="333" y="527"/>
                    </a:cubicBezTo>
                    <a:cubicBezTo>
                      <a:pt x="333" y="527"/>
                      <a:pt x="334" y="511"/>
                      <a:pt x="343" y="510"/>
                    </a:cubicBezTo>
                    <a:cubicBezTo>
                      <a:pt x="352" y="509"/>
                      <a:pt x="360" y="517"/>
                      <a:pt x="372" y="520"/>
                    </a:cubicBezTo>
                    <a:cubicBezTo>
                      <a:pt x="383" y="522"/>
                      <a:pt x="388" y="503"/>
                      <a:pt x="388" y="503"/>
                    </a:cubicBezTo>
                    <a:cubicBezTo>
                      <a:pt x="378" y="495"/>
                      <a:pt x="378" y="495"/>
                      <a:pt x="378" y="495"/>
                    </a:cubicBezTo>
                    <a:cubicBezTo>
                      <a:pt x="395" y="480"/>
                      <a:pt x="395" y="480"/>
                      <a:pt x="395" y="480"/>
                    </a:cubicBezTo>
                    <a:cubicBezTo>
                      <a:pt x="407" y="466"/>
                      <a:pt x="407" y="466"/>
                      <a:pt x="407" y="466"/>
                    </a:cubicBezTo>
                    <a:cubicBezTo>
                      <a:pt x="407" y="466"/>
                      <a:pt x="418" y="459"/>
                      <a:pt x="430" y="456"/>
                    </a:cubicBezTo>
                    <a:cubicBezTo>
                      <a:pt x="442" y="453"/>
                      <a:pt x="447" y="436"/>
                      <a:pt x="447" y="436"/>
                    </a:cubicBezTo>
                    <a:cubicBezTo>
                      <a:pt x="447" y="436"/>
                      <a:pt x="458" y="434"/>
                      <a:pt x="468" y="430"/>
                    </a:cubicBezTo>
                    <a:cubicBezTo>
                      <a:pt x="479" y="426"/>
                      <a:pt x="488" y="408"/>
                      <a:pt x="488" y="408"/>
                    </a:cubicBezTo>
                    <a:cubicBezTo>
                      <a:pt x="488" y="408"/>
                      <a:pt x="508" y="401"/>
                      <a:pt x="518" y="389"/>
                    </a:cubicBezTo>
                    <a:cubicBezTo>
                      <a:pt x="529" y="376"/>
                      <a:pt x="516" y="353"/>
                      <a:pt x="516" y="353"/>
                    </a:cubicBezTo>
                    <a:lnTo>
                      <a:pt x="498" y="375"/>
                    </a:lnTo>
                    <a:close/>
                    <a:moveTo>
                      <a:pt x="815" y="215"/>
                    </a:moveTo>
                    <a:cubicBezTo>
                      <a:pt x="823" y="210"/>
                      <a:pt x="831" y="213"/>
                      <a:pt x="841" y="205"/>
                    </a:cubicBezTo>
                    <a:cubicBezTo>
                      <a:pt x="851" y="197"/>
                      <a:pt x="847" y="183"/>
                      <a:pt x="839" y="176"/>
                    </a:cubicBezTo>
                    <a:cubicBezTo>
                      <a:pt x="831" y="168"/>
                      <a:pt x="821" y="186"/>
                      <a:pt x="821" y="186"/>
                    </a:cubicBezTo>
                    <a:cubicBezTo>
                      <a:pt x="821" y="186"/>
                      <a:pt x="815" y="186"/>
                      <a:pt x="806" y="184"/>
                    </a:cubicBezTo>
                    <a:cubicBezTo>
                      <a:pt x="798" y="181"/>
                      <a:pt x="780" y="195"/>
                      <a:pt x="768" y="192"/>
                    </a:cubicBezTo>
                    <a:cubicBezTo>
                      <a:pt x="756" y="189"/>
                      <a:pt x="761" y="145"/>
                      <a:pt x="761" y="145"/>
                    </a:cubicBezTo>
                    <a:cubicBezTo>
                      <a:pt x="777" y="120"/>
                      <a:pt x="777" y="120"/>
                      <a:pt x="777" y="120"/>
                    </a:cubicBezTo>
                    <a:cubicBezTo>
                      <a:pt x="777" y="120"/>
                      <a:pt x="777" y="102"/>
                      <a:pt x="767" y="103"/>
                    </a:cubicBezTo>
                    <a:cubicBezTo>
                      <a:pt x="756" y="103"/>
                      <a:pt x="756" y="119"/>
                      <a:pt x="756" y="129"/>
                    </a:cubicBezTo>
                    <a:cubicBezTo>
                      <a:pt x="755" y="138"/>
                      <a:pt x="743" y="146"/>
                      <a:pt x="743" y="146"/>
                    </a:cubicBezTo>
                    <a:cubicBezTo>
                      <a:pt x="740" y="126"/>
                      <a:pt x="740" y="126"/>
                      <a:pt x="740" y="126"/>
                    </a:cubicBezTo>
                    <a:cubicBezTo>
                      <a:pt x="726" y="113"/>
                      <a:pt x="726" y="113"/>
                      <a:pt x="726" y="113"/>
                    </a:cubicBezTo>
                    <a:cubicBezTo>
                      <a:pt x="726" y="113"/>
                      <a:pt x="750" y="82"/>
                      <a:pt x="750" y="62"/>
                    </a:cubicBezTo>
                    <a:cubicBezTo>
                      <a:pt x="751" y="42"/>
                      <a:pt x="717" y="41"/>
                      <a:pt x="717" y="41"/>
                    </a:cubicBezTo>
                    <a:cubicBezTo>
                      <a:pt x="720" y="27"/>
                      <a:pt x="720" y="27"/>
                      <a:pt x="720" y="27"/>
                    </a:cubicBezTo>
                    <a:cubicBezTo>
                      <a:pt x="707" y="25"/>
                      <a:pt x="707" y="25"/>
                      <a:pt x="707" y="25"/>
                    </a:cubicBezTo>
                    <a:cubicBezTo>
                      <a:pt x="692" y="11"/>
                      <a:pt x="692" y="11"/>
                      <a:pt x="692" y="11"/>
                    </a:cubicBezTo>
                    <a:cubicBezTo>
                      <a:pt x="699" y="0"/>
                      <a:pt x="699" y="0"/>
                      <a:pt x="699" y="0"/>
                    </a:cubicBezTo>
                    <a:cubicBezTo>
                      <a:pt x="679" y="12"/>
                      <a:pt x="679" y="12"/>
                      <a:pt x="679" y="12"/>
                    </a:cubicBezTo>
                    <a:cubicBezTo>
                      <a:pt x="692" y="35"/>
                      <a:pt x="692" y="35"/>
                      <a:pt x="692" y="35"/>
                    </a:cubicBezTo>
                    <a:cubicBezTo>
                      <a:pt x="686" y="60"/>
                      <a:pt x="686" y="60"/>
                      <a:pt x="686" y="60"/>
                    </a:cubicBezTo>
                    <a:cubicBezTo>
                      <a:pt x="701" y="66"/>
                      <a:pt x="701" y="66"/>
                      <a:pt x="701" y="66"/>
                    </a:cubicBezTo>
                    <a:cubicBezTo>
                      <a:pt x="692" y="70"/>
                      <a:pt x="692" y="70"/>
                      <a:pt x="692" y="70"/>
                    </a:cubicBezTo>
                    <a:cubicBezTo>
                      <a:pt x="696" y="84"/>
                      <a:pt x="696" y="84"/>
                      <a:pt x="696" y="84"/>
                    </a:cubicBezTo>
                    <a:cubicBezTo>
                      <a:pt x="712" y="89"/>
                      <a:pt x="712" y="89"/>
                      <a:pt x="712" y="89"/>
                    </a:cubicBezTo>
                    <a:cubicBezTo>
                      <a:pt x="696" y="97"/>
                      <a:pt x="696" y="97"/>
                      <a:pt x="696" y="97"/>
                    </a:cubicBezTo>
                    <a:cubicBezTo>
                      <a:pt x="705" y="102"/>
                      <a:pt x="705" y="102"/>
                      <a:pt x="705" y="102"/>
                    </a:cubicBezTo>
                    <a:cubicBezTo>
                      <a:pt x="705" y="102"/>
                      <a:pt x="702" y="116"/>
                      <a:pt x="702" y="122"/>
                    </a:cubicBezTo>
                    <a:cubicBezTo>
                      <a:pt x="702" y="129"/>
                      <a:pt x="715" y="136"/>
                      <a:pt x="715" y="136"/>
                    </a:cubicBezTo>
                    <a:cubicBezTo>
                      <a:pt x="702" y="138"/>
                      <a:pt x="702" y="138"/>
                      <a:pt x="702" y="138"/>
                    </a:cubicBezTo>
                    <a:cubicBezTo>
                      <a:pt x="694" y="148"/>
                      <a:pt x="694" y="148"/>
                      <a:pt x="694" y="148"/>
                    </a:cubicBezTo>
                    <a:cubicBezTo>
                      <a:pt x="705" y="154"/>
                      <a:pt x="705" y="154"/>
                      <a:pt x="705" y="154"/>
                    </a:cubicBezTo>
                    <a:cubicBezTo>
                      <a:pt x="705" y="154"/>
                      <a:pt x="684" y="174"/>
                      <a:pt x="682" y="185"/>
                    </a:cubicBezTo>
                    <a:cubicBezTo>
                      <a:pt x="681" y="196"/>
                      <a:pt x="691" y="199"/>
                      <a:pt x="691" y="199"/>
                    </a:cubicBezTo>
                    <a:cubicBezTo>
                      <a:pt x="691" y="199"/>
                      <a:pt x="669" y="203"/>
                      <a:pt x="656" y="209"/>
                    </a:cubicBezTo>
                    <a:cubicBezTo>
                      <a:pt x="643" y="214"/>
                      <a:pt x="646" y="217"/>
                      <a:pt x="630" y="229"/>
                    </a:cubicBezTo>
                    <a:cubicBezTo>
                      <a:pt x="613" y="242"/>
                      <a:pt x="599" y="243"/>
                      <a:pt x="578" y="255"/>
                    </a:cubicBezTo>
                    <a:cubicBezTo>
                      <a:pt x="557" y="268"/>
                      <a:pt x="576" y="302"/>
                      <a:pt x="576" y="302"/>
                    </a:cubicBezTo>
                    <a:cubicBezTo>
                      <a:pt x="576" y="302"/>
                      <a:pt x="599" y="300"/>
                      <a:pt x="609" y="302"/>
                    </a:cubicBezTo>
                    <a:cubicBezTo>
                      <a:pt x="619" y="304"/>
                      <a:pt x="609" y="323"/>
                      <a:pt x="609" y="338"/>
                    </a:cubicBezTo>
                    <a:cubicBezTo>
                      <a:pt x="610" y="354"/>
                      <a:pt x="593" y="353"/>
                      <a:pt x="576" y="359"/>
                    </a:cubicBezTo>
                    <a:cubicBezTo>
                      <a:pt x="559" y="365"/>
                      <a:pt x="567" y="370"/>
                      <a:pt x="567" y="370"/>
                    </a:cubicBezTo>
                    <a:cubicBezTo>
                      <a:pt x="557" y="381"/>
                      <a:pt x="557" y="381"/>
                      <a:pt x="557" y="381"/>
                    </a:cubicBezTo>
                    <a:cubicBezTo>
                      <a:pt x="557" y="381"/>
                      <a:pt x="575" y="394"/>
                      <a:pt x="589" y="390"/>
                    </a:cubicBezTo>
                    <a:cubicBezTo>
                      <a:pt x="602" y="385"/>
                      <a:pt x="633" y="351"/>
                      <a:pt x="644" y="340"/>
                    </a:cubicBezTo>
                    <a:cubicBezTo>
                      <a:pt x="655" y="329"/>
                      <a:pt x="682" y="321"/>
                      <a:pt x="687" y="321"/>
                    </a:cubicBezTo>
                    <a:cubicBezTo>
                      <a:pt x="692" y="320"/>
                      <a:pt x="697" y="308"/>
                      <a:pt x="697" y="308"/>
                    </a:cubicBezTo>
                    <a:cubicBezTo>
                      <a:pt x="697" y="308"/>
                      <a:pt x="704" y="305"/>
                      <a:pt x="715" y="301"/>
                    </a:cubicBezTo>
                    <a:cubicBezTo>
                      <a:pt x="726" y="296"/>
                      <a:pt x="715" y="277"/>
                      <a:pt x="715" y="277"/>
                    </a:cubicBezTo>
                    <a:cubicBezTo>
                      <a:pt x="715" y="277"/>
                      <a:pt x="725" y="269"/>
                      <a:pt x="738" y="263"/>
                    </a:cubicBezTo>
                    <a:cubicBezTo>
                      <a:pt x="752" y="257"/>
                      <a:pt x="762" y="269"/>
                      <a:pt x="774" y="266"/>
                    </a:cubicBezTo>
                    <a:cubicBezTo>
                      <a:pt x="786" y="264"/>
                      <a:pt x="782" y="240"/>
                      <a:pt x="782" y="240"/>
                    </a:cubicBezTo>
                    <a:cubicBezTo>
                      <a:pt x="782" y="240"/>
                      <a:pt x="793" y="237"/>
                      <a:pt x="805" y="236"/>
                    </a:cubicBezTo>
                    <a:cubicBezTo>
                      <a:pt x="816" y="235"/>
                      <a:pt x="808" y="221"/>
                      <a:pt x="815" y="2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7" name="Freeform 338"/>
              <p:cNvSpPr>
                <a:spLocks noEditPoints="1"/>
              </p:cNvSpPr>
              <p:nvPr/>
            </p:nvSpPr>
            <p:spPr bwMode="gray">
              <a:xfrm>
                <a:off x="5728" y="-8631"/>
                <a:ext cx="4483" cy="4191"/>
              </a:xfrm>
              <a:custGeom>
                <a:avLst/>
                <a:gdLst>
                  <a:gd name="T0" fmla="*/ 971 w 1898"/>
                  <a:gd name="T1" fmla="*/ 1367 h 1774"/>
                  <a:gd name="T2" fmla="*/ 1008 w 1898"/>
                  <a:gd name="T3" fmla="*/ 1349 h 1774"/>
                  <a:gd name="T4" fmla="*/ 1830 w 1898"/>
                  <a:gd name="T5" fmla="*/ 698 h 1774"/>
                  <a:gd name="T6" fmla="*/ 1797 w 1898"/>
                  <a:gd name="T7" fmla="*/ 622 h 1774"/>
                  <a:gd name="T8" fmla="*/ 1707 w 1898"/>
                  <a:gd name="T9" fmla="*/ 471 h 1774"/>
                  <a:gd name="T10" fmla="*/ 1649 w 1898"/>
                  <a:gd name="T11" fmla="*/ 192 h 1774"/>
                  <a:gd name="T12" fmla="*/ 1596 w 1898"/>
                  <a:gd name="T13" fmla="*/ 64 h 1774"/>
                  <a:gd name="T14" fmla="*/ 1541 w 1898"/>
                  <a:gd name="T15" fmla="*/ 18 h 1774"/>
                  <a:gd name="T16" fmla="*/ 1494 w 1898"/>
                  <a:gd name="T17" fmla="*/ 189 h 1774"/>
                  <a:gd name="T18" fmla="*/ 1283 w 1898"/>
                  <a:gd name="T19" fmla="*/ 306 h 1774"/>
                  <a:gd name="T20" fmla="*/ 1239 w 1898"/>
                  <a:gd name="T21" fmla="*/ 181 h 1774"/>
                  <a:gd name="T22" fmla="*/ 1269 w 1898"/>
                  <a:gd name="T23" fmla="*/ 69 h 1774"/>
                  <a:gd name="T24" fmla="*/ 1170 w 1898"/>
                  <a:gd name="T25" fmla="*/ 75 h 1774"/>
                  <a:gd name="T26" fmla="*/ 1050 w 1898"/>
                  <a:gd name="T27" fmla="*/ 42 h 1774"/>
                  <a:gd name="T28" fmla="*/ 1012 w 1898"/>
                  <a:gd name="T29" fmla="*/ 86 h 1774"/>
                  <a:gd name="T30" fmla="*/ 910 w 1898"/>
                  <a:gd name="T31" fmla="*/ 212 h 1774"/>
                  <a:gd name="T32" fmla="*/ 872 w 1898"/>
                  <a:gd name="T33" fmla="*/ 235 h 1774"/>
                  <a:gd name="T34" fmla="*/ 848 w 1898"/>
                  <a:gd name="T35" fmla="*/ 215 h 1774"/>
                  <a:gd name="T36" fmla="*/ 788 w 1898"/>
                  <a:gd name="T37" fmla="*/ 185 h 1774"/>
                  <a:gd name="T38" fmla="*/ 731 w 1898"/>
                  <a:gd name="T39" fmla="*/ 238 h 1774"/>
                  <a:gd name="T40" fmla="*/ 676 w 1898"/>
                  <a:gd name="T41" fmla="*/ 279 h 1774"/>
                  <a:gd name="T42" fmla="*/ 614 w 1898"/>
                  <a:gd name="T43" fmla="*/ 310 h 1774"/>
                  <a:gd name="T44" fmla="*/ 606 w 1898"/>
                  <a:gd name="T45" fmla="*/ 348 h 1774"/>
                  <a:gd name="T46" fmla="*/ 531 w 1898"/>
                  <a:gd name="T47" fmla="*/ 409 h 1774"/>
                  <a:gd name="T48" fmla="*/ 359 w 1898"/>
                  <a:gd name="T49" fmla="*/ 505 h 1774"/>
                  <a:gd name="T50" fmla="*/ 218 w 1898"/>
                  <a:gd name="T51" fmla="*/ 554 h 1774"/>
                  <a:gd name="T52" fmla="*/ 83 w 1898"/>
                  <a:gd name="T53" fmla="*/ 649 h 1774"/>
                  <a:gd name="T54" fmla="*/ 48 w 1898"/>
                  <a:gd name="T55" fmla="*/ 813 h 1774"/>
                  <a:gd name="T56" fmla="*/ 35 w 1898"/>
                  <a:gd name="T57" fmla="*/ 937 h 1774"/>
                  <a:gd name="T58" fmla="*/ 87 w 1898"/>
                  <a:gd name="T59" fmla="*/ 1141 h 1774"/>
                  <a:gd name="T60" fmla="*/ 56 w 1898"/>
                  <a:gd name="T61" fmla="*/ 1305 h 1774"/>
                  <a:gd name="T62" fmla="*/ 186 w 1898"/>
                  <a:gd name="T63" fmla="*/ 1285 h 1774"/>
                  <a:gd name="T64" fmla="*/ 384 w 1898"/>
                  <a:gd name="T65" fmla="*/ 1244 h 1774"/>
                  <a:gd name="T66" fmla="*/ 594 w 1898"/>
                  <a:gd name="T67" fmla="*/ 1153 h 1774"/>
                  <a:gd name="T68" fmla="*/ 896 w 1898"/>
                  <a:gd name="T69" fmla="*/ 1136 h 1774"/>
                  <a:gd name="T70" fmla="*/ 932 w 1898"/>
                  <a:gd name="T71" fmla="*/ 1225 h 1774"/>
                  <a:gd name="T72" fmla="*/ 962 w 1898"/>
                  <a:gd name="T73" fmla="*/ 1304 h 1774"/>
                  <a:gd name="T74" fmla="*/ 1060 w 1898"/>
                  <a:gd name="T75" fmla="*/ 1224 h 1774"/>
                  <a:gd name="T76" fmla="*/ 1083 w 1898"/>
                  <a:gd name="T77" fmla="*/ 1210 h 1774"/>
                  <a:gd name="T78" fmla="*/ 1011 w 1898"/>
                  <a:gd name="T79" fmla="*/ 1319 h 1774"/>
                  <a:gd name="T80" fmla="*/ 1072 w 1898"/>
                  <a:gd name="T81" fmla="*/ 1339 h 1774"/>
                  <a:gd name="T82" fmla="*/ 1118 w 1898"/>
                  <a:gd name="T83" fmla="*/ 1477 h 1774"/>
                  <a:gd name="T84" fmla="*/ 1319 w 1898"/>
                  <a:gd name="T85" fmla="*/ 1502 h 1774"/>
                  <a:gd name="T86" fmla="*/ 1360 w 1898"/>
                  <a:gd name="T87" fmla="*/ 1532 h 1774"/>
                  <a:gd name="T88" fmla="*/ 1533 w 1898"/>
                  <a:gd name="T89" fmla="*/ 1461 h 1774"/>
                  <a:gd name="T90" fmla="*/ 1641 w 1898"/>
                  <a:gd name="T91" fmla="*/ 1275 h 1774"/>
                  <a:gd name="T92" fmla="*/ 1874 w 1898"/>
                  <a:gd name="T93" fmla="*/ 952 h 1774"/>
                  <a:gd name="T94" fmla="*/ 1364 w 1898"/>
                  <a:gd name="T95" fmla="*/ 1612 h 1774"/>
                  <a:gd name="T96" fmla="*/ 1274 w 1898"/>
                  <a:gd name="T97" fmla="*/ 1651 h 1774"/>
                  <a:gd name="T98" fmla="*/ 1184 w 1898"/>
                  <a:gd name="T99" fmla="*/ 1616 h 1774"/>
                  <a:gd name="T100" fmla="*/ 1155 w 1898"/>
                  <a:gd name="T101" fmla="*/ 1713 h 1774"/>
                  <a:gd name="T102" fmla="*/ 1214 w 1898"/>
                  <a:gd name="T103" fmla="*/ 1769 h 1774"/>
                  <a:gd name="T104" fmla="*/ 1282 w 1898"/>
                  <a:gd name="T105" fmla="*/ 1706 h 1774"/>
                  <a:gd name="T106" fmla="*/ 1290 w 1898"/>
                  <a:gd name="T107" fmla="*/ 195 h 1774"/>
                  <a:gd name="T108" fmla="*/ 1209 w 1898"/>
                  <a:gd name="T109" fmla="*/ 1549 h 1774"/>
                  <a:gd name="T110" fmla="*/ 1357 w 1898"/>
                  <a:gd name="T111" fmla="*/ 1597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8" h="1774">
                    <a:moveTo>
                      <a:pt x="1024" y="43"/>
                    </a:moveTo>
                    <a:cubicBezTo>
                      <a:pt x="1014" y="29"/>
                      <a:pt x="990" y="54"/>
                      <a:pt x="999" y="65"/>
                    </a:cubicBezTo>
                    <a:cubicBezTo>
                      <a:pt x="1008" y="75"/>
                      <a:pt x="1024" y="43"/>
                      <a:pt x="1024" y="43"/>
                    </a:cubicBezTo>
                    <a:close/>
                    <a:moveTo>
                      <a:pt x="986" y="1341"/>
                    </a:moveTo>
                    <a:cubicBezTo>
                      <a:pt x="972" y="1343"/>
                      <a:pt x="954" y="1348"/>
                      <a:pt x="961" y="1354"/>
                    </a:cubicBezTo>
                    <a:cubicBezTo>
                      <a:pt x="968" y="1360"/>
                      <a:pt x="971" y="1367"/>
                      <a:pt x="971" y="1367"/>
                    </a:cubicBezTo>
                    <a:cubicBezTo>
                      <a:pt x="985" y="1367"/>
                      <a:pt x="999" y="1359"/>
                      <a:pt x="999" y="1359"/>
                    </a:cubicBezTo>
                    <a:cubicBezTo>
                      <a:pt x="1007" y="1359"/>
                      <a:pt x="1007" y="1359"/>
                      <a:pt x="1007" y="1359"/>
                    </a:cubicBezTo>
                    <a:cubicBezTo>
                      <a:pt x="1011" y="1356"/>
                      <a:pt x="1011" y="1356"/>
                      <a:pt x="1011" y="1356"/>
                    </a:cubicBezTo>
                    <a:cubicBezTo>
                      <a:pt x="1022" y="1356"/>
                      <a:pt x="1022" y="1356"/>
                      <a:pt x="1022" y="1356"/>
                    </a:cubicBezTo>
                    <a:cubicBezTo>
                      <a:pt x="1026" y="1351"/>
                      <a:pt x="1026" y="1351"/>
                      <a:pt x="1026" y="1351"/>
                    </a:cubicBezTo>
                    <a:cubicBezTo>
                      <a:pt x="1008" y="1349"/>
                      <a:pt x="1008" y="1349"/>
                      <a:pt x="1008" y="1349"/>
                    </a:cubicBezTo>
                    <a:cubicBezTo>
                      <a:pt x="1008" y="1349"/>
                      <a:pt x="1000" y="1340"/>
                      <a:pt x="986" y="1341"/>
                    </a:cubicBezTo>
                    <a:close/>
                    <a:moveTo>
                      <a:pt x="1869" y="774"/>
                    </a:moveTo>
                    <a:cubicBezTo>
                      <a:pt x="1869" y="774"/>
                      <a:pt x="1866" y="733"/>
                      <a:pt x="1865" y="727"/>
                    </a:cubicBezTo>
                    <a:cubicBezTo>
                      <a:pt x="1863" y="721"/>
                      <a:pt x="1843" y="720"/>
                      <a:pt x="1843" y="720"/>
                    </a:cubicBezTo>
                    <a:cubicBezTo>
                      <a:pt x="1843" y="706"/>
                      <a:pt x="1843" y="706"/>
                      <a:pt x="1843" y="706"/>
                    </a:cubicBezTo>
                    <a:cubicBezTo>
                      <a:pt x="1830" y="698"/>
                      <a:pt x="1830" y="698"/>
                      <a:pt x="1830" y="698"/>
                    </a:cubicBezTo>
                    <a:cubicBezTo>
                      <a:pt x="1830" y="698"/>
                      <a:pt x="1835" y="681"/>
                      <a:pt x="1830" y="674"/>
                    </a:cubicBezTo>
                    <a:cubicBezTo>
                      <a:pt x="1825" y="667"/>
                      <a:pt x="1805" y="660"/>
                      <a:pt x="1805" y="660"/>
                    </a:cubicBezTo>
                    <a:cubicBezTo>
                      <a:pt x="1805" y="660"/>
                      <a:pt x="1840" y="654"/>
                      <a:pt x="1842" y="641"/>
                    </a:cubicBezTo>
                    <a:cubicBezTo>
                      <a:pt x="1844" y="627"/>
                      <a:pt x="1822" y="623"/>
                      <a:pt x="1822" y="623"/>
                    </a:cubicBezTo>
                    <a:cubicBezTo>
                      <a:pt x="1822" y="623"/>
                      <a:pt x="1815" y="602"/>
                      <a:pt x="1804" y="603"/>
                    </a:cubicBezTo>
                    <a:cubicBezTo>
                      <a:pt x="1792" y="604"/>
                      <a:pt x="1797" y="622"/>
                      <a:pt x="1797" y="622"/>
                    </a:cubicBezTo>
                    <a:cubicBezTo>
                      <a:pt x="1783" y="619"/>
                      <a:pt x="1783" y="619"/>
                      <a:pt x="1783" y="619"/>
                    </a:cubicBezTo>
                    <a:cubicBezTo>
                      <a:pt x="1783" y="619"/>
                      <a:pt x="1796" y="578"/>
                      <a:pt x="1796" y="568"/>
                    </a:cubicBezTo>
                    <a:cubicBezTo>
                      <a:pt x="1795" y="559"/>
                      <a:pt x="1775" y="557"/>
                      <a:pt x="1771" y="547"/>
                    </a:cubicBezTo>
                    <a:cubicBezTo>
                      <a:pt x="1768" y="538"/>
                      <a:pt x="1781" y="521"/>
                      <a:pt x="1777" y="507"/>
                    </a:cubicBezTo>
                    <a:cubicBezTo>
                      <a:pt x="1773" y="494"/>
                      <a:pt x="1713" y="465"/>
                      <a:pt x="1713" y="465"/>
                    </a:cubicBezTo>
                    <a:cubicBezTo>
                      <a:pt x="1707" y="471"/>
                      <a:pt x="1707" y="471"/>
                      <a:pt x="1707" y="471"/>
                    </a:cubicBezTo>
                    <a:cubicBezTo>
                      <a:pt x="1707" y="471"/>
                      <a:pt x="1679" y="439"/>
                      <a:pt x="1677" y="417"/>
                    </a:cubicBezTo>
                    <a:cubicBezTo>
                      <a:pt x="1676" y="394"/>
                      <a:pt x="1685" y="381"/>
                      <a:pt x="1685" y="361"/>
                    </a:cubicBezTo>
                    <a:cubicBezTo>
                      <a:pt x="1685" y="341"/>
                      <a:pt x="1666" y="298"/>
                      <a:pt x="1662" y="282"/>
                    </a:cubicBezTo>
                    <a:cubicBezTo>
                      <a:pt x="1658" y="266"/>
                      <a:pt x="1669" y="256"/>
                      <a:pt x="1671" y="247"/>
                    </a:cubicBezTo>
                    <a:cubicBezTo>
                      <a:pt x="1673" y="238"/>
                      <a:pt x="1666" y="200"/>
                      <a:pt x="1666" y="200"/>
                    </a:cubicBezTo>
                    <a:cubicBezTo>
                      <a:pt x="1649" y="192"/>
                      <a:pt x="1649" y="192"/>
                      <a:pt x="1649" y="192"/>
                    </a:cubicBezTo>
                    <a:cubicBezTo>
                      <a:pt x="1649" y="192"/>
                      <a:pt x="1635" y="177"/>
                      <a:pt x="1625" y="177"/>
                    </a:cubicBezTo>
                    <a:cubicBezTo>
                      <a:pt x="1615" y="176"/>
                      <a:pt x="1609" y="191"/>
                      <a:pt x="1609" y="191"/>
                    </a:cubicBezTo>
                    <a:cubicBezTo>
                      <a:pt x="1609" y="191"/>
                      <a:pt x="1602" y="176"/>
                      <a:pt x="1601" y="167"/>
                    </a:cubicBezTo>
                    <a:cubicBezTo>
                      <a:pt x="1600" y="159"/>
                      <a:pt x="1607" y="135"/>
                      <a:pt x="1607" y="135"/>
                    </a:cubicBezTo>
                    <a:cubicBezTo>
                      <a:pt x="1596" y="120"/>
                      <a:pt x="1596" y="120"/>
                      <a:pt x="1596" y="120"/>
                    </a:cubicBezTo>
                    <a:cubicBezTo>
                      <a:pt x="1596" y="64"/>
                      <a:pt x="1596" y="64"/>
                      <a:pt x="1596" y="64"/>
                    </a:cubicBezTo>
                    <a:cubicBezTo>
                      <a:pt x="1596" y="64"/>
                      <a:pt x="1575" y="50"/>
                      <a:pt x="1578" y="41"/>
                    </a:cubicBezTo>
                    <a:cubicBezTo>
                      <a:pt x="1582" y="32"/>
                      <a:pt x="1586" y="20"/>
                      <a:pt x="1581" y="15"/>
                    </a:cubicBezTo>
                    <a:cubicBezTo>
                      <a:pt x="1576" y="11"/>
                      <a:pt x="1564" y="9"/>
                      <a:pt x="1564" y="9"/>
                    </a:cubicBezTo>
                    <a:cubicBezTo>
                      <a:pt x="1565" y="0"/>
                      <a:pt x="1565" y="0"/>
                      <a:pt x="1565" y="0"/>
                    </a:cubicBezTo>
                    <a:cubicBezTo>
                      <a:pt x="1545" y="5"/>
                      <a:pt x="1545" y="5"/>
                      <a:pt x="1545" y="5"/>
                    </a:cubicBezTo>
                    <a:cubicBezTo>
                      <a:pt x="1541" y="18"/>
                      <a:pt x="1541" y="18"/>
                      <a:pt x="1541" y="18"/>
                    </a:cubicBezTo>
                    <a:cubicBezTo>
                      <a:pt x="1541" y="18"/>
                      <a:pt x="1529" y="26"/>
                      <a:pt x="1523" y="30"/>
                    </a:cubicBezTo>
                    <a:cubicBezTo>
                      <a:pt x="1518" y="34"/>
                      <a:pt x="1531" y="60"/>
                      <a:pt x="1531" y="70"/>
                    </a:cubicBezTo>
                    <a:cubicBezTo>
                      <a:pt x="1530" y="81"/>
                      <a:pt x="1496" y="118"/>
                      <a:pt x="1496" y="118"/>
                    </a:cubicBezTo>
                    <a:cubicBezTo>
                      <a:pt x="1507" y="127"/>
                      <a:pt x="1507" y="127"/>
                      <a:pt x="1507" y="127"/>
                    </a:cubicBezTo>
                    <a:cubicBezTo>
                      <a:pt x="1507" y="127"/>
                      <a:pt x="1492" y="147"/>
                      <a:pt x="1490" y="155"/>
                    </a:cubicBezTo>
                    <a:cubicBezTo>
                      <a:pt x="1488" y="163"/>
                      <a:pt x="1494" y="189"/>
                      <a:pt x="1494" y="189"/>
                    </a:cubicBezTo>
                    <a:cubicBezTo>
                      <a:pt x="1494" y="189"/>
                      <a:pt x="1473" y="273"/>
                      <a:pt x="1472" y="285"/>
                    </a:cubicBezTo>
                    <a:cubicBezTo>
                      <a:pt x="1471" y="296"/>
                      <a:pt x="1444" y="325"/>
                      <a:pt x="1444" y="325"/>
                    </a:cubicBezTo>
                    <a:cubicBezTo>
                      <a:pt x="1444" y="325"/>
                      <a:pt x="1445" y="358"/>
                      <a:pt x="1428" y="366"/>
                    </a:cubicBezTo>
                    <a:cubicBezTo>
                      <a:pt x="1411" y="373"/>
                      <a:pt x="1375" y="381"/>
                      <a:pt x="1375" y="381"/>
                    </a:cubicBezTo>
                    <a:cubicBezTo>
                      <a:pt x="1375" y="381"/>
                      <a:pt x="1354" y="347"/>
                      <a:pt x="1349" y="337"/>
                    </a:cubicBezTo>
                    <a:cubicBezTo>
                      <a:pt x="1344" y="328"/>
                      <a:pt x="1303" y="314"/>
                      <a:pt x="1283" y="306"/>
                    </a:cubicBezTo>
                    <a:cubicBezTo>
                      <a:pt x="1262" y="299"/>
                      <a:pt x="1249" y="266"/>
                      <a:pt x="1246" y="262"/>
                    </a:cubicBezTo>
                    <a:cubicBezTo>
                      <a:pt x="1243" y="259"/>
                      <a:pt x="1223" y="261"/>
                      <a:pt x="1223" y="261"/>
                    </a:cubicBezTo>
                    <a:cubicBezTo>
                      <a:pt x="1207" y="231"/>
                      <a:pt x="1207" y="231"/>
                      <a:pt x="1207" y="231"/>
                    </a:cubicBezTo>
                    <a:cubicBezTo>
                      <a:pt x="1220" y="217"/>
                      <a:pt x="1220" y="217"/>
                      <a:pt x="1220" y="217"/>
                    </a:cubicBezTo>
                    <a:cubicBezTo>
                      <a:pt x="1220" y="217"/>
                      <a:pt x="1213" y="206"/>
                      <a:pt x="1221" y="195"/>
                    </a:cubicBezTo>
                    <a:cubicBezTo>
                      <a:pt x="1229" y="184"/>
                      <a:pt x="1239" y="181"/>
                      <a:pt x="1239" y="181"/>
                    </a:cubicBezTo>
                    <a:cubicBezTo>
                      <a:pt x="1235" y="151"/>
                      <a:pt x="1235" y="151"/>
                      <a:pt x="1235" y="151"/>
                    </a:cubicBezTo>
                    <a:cubicBezTo>
                      <a:pt x="1248" y="139"/>
                      <a:pt x="1248" y="139"/>
                      <a:pt x="1248" y="139"/>
                    </a:cubicBezTo>
                    <a:cubicBezTo>
                      <a:pt x="1248" y="139"/>
                      <a:pt x="1262" y="146"/>
                      <a:pt x="1267" y="144"/>
                    </a:cubicBezTo>
                    <a:cubicBezTo>
                      <a:pt x="1273" y="142"/>
                      <a:pt x="1274" y="119"/>
                      <a:pt x="1274" y="119"/>
                    </a:cubicBezTo>
                    <a:cubicBezTo>
                      <a:pt x="1299" y="95"/>
                      <a:pt x="1299" y="95"/>
                      <a:pt x="1299" y="95"/>
                    </a:cubicBezTo>
                    <a:cubicBezTo>
                      <a:pt x="1299" y="95"/>
                      <a:pt x="1285" y="72"/>
                      <a:pt x="1269" y="69"/>
                    </a:cubicBezTo>
                    <a:cubicBezTo>
                      <a:pt x="1252" y="67"/>
                      <a:pt x="1231" y="92"/>
                      <a:pt x="1231" y="92"/>
                    </a:cubicBezTo>
                    <a:cubicBezTo>
                      <a:pt x="1229" y="78"/>
                      <a:pt x="1229" y="78"/>
                      <a:pt x="1229" y="78"/>
                    </a:cubicBezTo>
                    <a:cubicBezTo>
                      <a:pt x="1209" y="80"/>
                      <a:pt x="1209" y="80"/>
                      <a:pt x="1209" y="80"/>
                    </a:cubicBezTo>
                    <a:cubicBezTo>
                      <a:pt x="1200" y="89"/>
                      <a:pt x="1200" y="89"/>
                      <a:pt x="1200" y="89"/>
                    </a:cubicBezTo>
                    <a:cubicBezTo>
                      <a:pt x="1194" y="78"/>
                      <a:pt x="1194" y="78"/>
                      <a:pt x="1194" y="78"/>
                    </a:cubicBezTo>
                    <a:cubicBezTo>
                      <a:pt x="1170" y="75"/>
                      <a:pt x="1170" y="75"/>
                      <a:pt x="1170" y="75"/>
                    </a:cubicBezTo>
                    <a:cubicBezTo>
                      <a:pt x="1170" y="75"/>
                      <a:pt x="1144" y="56"/>
                      <a:pt x="1139" y="56"/>
                    </a:cubicBezTo>
                    <a:cubicBezTo>
                      <a:pt x="1135" y="57"/>
                      <a:pt x="1101" y="53"/>
                      <a:pt x="1101" y="53"/>
                    </a:cubicBezTo>
                    <a:cubicBezTo>
                      <a:pt x="1101" y="53"/>
                      <a:pt x="1093" y="31"/>
                      <a:pt x="1086" y="28"/>
                    </a:cubicBezTo>
                    <a:cubicBezTo>
                      <a:pt x="1080" y="24"/>
                      <a:pt x="1078" y="38"/>
                      <a:pt x="1078" y="38"/>
                    </a:cubicBezTo>
                    <a:cubicBezTo>
                      <a:pt x="1078" y="38"/>
                      <a:pt x="1053" y="25"/>
                      <a:pt x="1047" y="30"/>
                    </a:cubicBezTo>
                    <a:cubicBezTo>
                      <a:pt x="1041" y="34"/>
                      <a:pt x="1050" y="42"/>
                      <a:pt x="1050" y="42"/>
                    </a:cubicBezTo>
                    <a:cubicBezTo>
                      <a:pt x="1050" y="42"/>
                      <a:pt x="1037" y="41"/>
                      <a:pt x="1035" y="46"/>
                    </a:cubicBezTo>
                    <a:cubicBezTo>
                      <a:pt x="1032" y="52"/>
                      <a:pt x="1049" y="58"/>
                      <a:pt x="1060" y="61"/>
                    </a:cubicBezTo>
                    <a:cubicBezTo>
                      <a:pt x="1071" y="64"/>
                      <a:pt x="1077" y="56"/>
                      <a:pt x="1077" y="56"/>
                    </a:cubicBezTo>
                    <a:cubicBezTo>
                      <a:pt x="1099" y="65"/>
                      <a:pt x="1099" y="65"/>
                      <a:pt x="1099" y="65"/>
                    </a:cubicBezTo>
                    <a:cubicBezTo>
                      <a:pt x="1099" y="65"/>
                      <a:pt x="1077" y="78"/>
                      <a:pt x="1065" y="83"/>
                    </a:cubicBezTo>
                    <a:cubicBezTo>
                      <a:pt x="1054" y="88"/>
                      <a:pt x="1020" y="84"/>
                      <a:pt x="1012" y="86"/>
                    </a:cubicBezTo>
                    <a:cubicBezTo>
                      <a:pt x="1005" y="88"/>
                      <a:pt x="955" y="114"/>
                      <a:pt x="955" y="114"/>
                    </a:cubicBezTo>
                    <a:cubicBezTo>
                      <a:pt x="955" y="114"/>
                      <a:pt x="949" y="131"/>
                      <a:pt x="948" y="142"/>
                    </a:cubicBezTo>
                    <a:cubicBezTo>
                      <a:pt x="947" y="152"/>
                      <a:pt x="968" y="161"/>
                      <a:pt x="968" y="161"/>
                    </a:cubicBezTo>
                    <a:cubicBezTo>
                      <a:pt x="935" y="163"/>
                      <a:pt x="935" y="163"/>
                      <a:pt x="935" y="163"/>
                    </a:cubicBezTo>
                    <a:cubicBezTo>
                      <a:pt x="912" y="185"/>
                      <a:pt x="912" y="185"/>
                      <a:pt x="912" y="185"/>
                    </a:cubicBezTo>
                    <a:cubicBezTo>
                      <a:pt x="912" y="185"/>
                      <a:pt x="916" y="205"/>
                      <a:pt x="910" y="212"/>
                    </a:cubicBezTo>
                    <a:cubicBezTo>
                      <a:pt x="904" y="219"/>
                      <a:pt x="927" y="226"/>
                      <a:pt x="936" y="231"/>
                    </a:cubicBezTo>
                    <a:cubicBezTo>
                      <a:pt x="946" y="235"/>
                      <a:pt x="942" y="256"/>
                      <a:pt x="942" y="256"/>
                    </a:cubicBezTo>
                    <a:cubicBezTo>
                      <a:pt x="927" y="242"/>
                      <a:pt x="927" y="242"/>
                      <a:pt x="927" y="242"/>
                    </a:cubicBezTo>
                    <a:cubicBezTo>
                      <a:pt x="907" y="244"/>
                      <a:pt x="907" y="244"/>
                      <a:pt x="907" y="244"/>
                    </a:cubicBezTo>
                    <a:cubicBezTo>
                      <a:pt x="899" y="256"/>
                      <a:pt x="899" y="256"/>
                      <a:pt x="899" y="256"/>
                    </a:cubicBezTo>
                    <a:cubicBezTo>
                      <a:pt x="872" y="235"/>
                      <a:pt x="872" y="235"/>
                      <a:pt x="872" y="235"/>
                    </a:cubicBezTo>
                    <a:cubicBezTo>
                      <a:pt x="869" y="256"/>
                      <a:pt x="869" y="256"/>
                      <a:pt x="869" y="256"/>
                    </a:cubicBezTo>
                    <a:cubicBezTo>
                      <a:pt x="853" y="261"/>
                      <a:pt x="853" y="261"/>
                      <a:pt x="853" y="261"/>
                    </a:cubicBezTo>
                    <a:cubicBezTo>
                      <a:pt x="856" y="279"/>
                      <a:pt x="856" y="279"/>
                      <a:pt x="856" y="279"/>
                    </a:cubicBezTo>
                    <a:cubicBezTo>
                      <a:pt x="837" y="276"/>
                      <a:pt x="837" y="276"/>
                      <a:pt x="837" y="276"/>
                    </a:cubicBezTo>
                    <a:cubicBezTo>
                      <a:pt x="856" y="232"/>
                      <a:pt x="856" y="232"/>
                      <a:pt x="856" y="232"/>
                    </a:cubicBezTo>
                    <a:cubicBezTo>
                      <a:pt x="856" y="232"/>
                      <a:pt x="851" y="226"/>
                      <a:pt x="848" y="215"/>
                    </a:cubicBezTo>
                    <a:cubicBezTo>
                      <a:pt x="846" y="203"/>
                      <a:pt x="827" y="205"/>
                      <a:pt x="827" y="205"/>
                    </a:cubicBezTo>
                    <a:cubicBezTo>
                      <a:pt x="816" y="187"/>
                      <a:pt x="816" y="187"/>
                      <a:pt x="816" y="187"/>
                    </a:cubicBezTo>
                    <a:cubicBezTo>
                      <a:pt x="816" y="187"/>
                      <a:pt x="825" y="167"/>
                      <a:pt x="814" y="159"/>
                    </a:cubicBezTo>
                    <a:cubicBezTo>
                      <a:pt x="802" y="151"/>
                      <a:pt x="787" y="162"/>
                      <a:pt x="787" y="169"/>
                    </a:cubicBezTo>
                    <a:cubicBezTo>
                      <a:pt x="786" y="176"/>
                      <a:pt x="792" y="176"/>
                      <a:pt x="792" y="176"/>
                    </a:cubicBezTo>
                    <a:cubicBezTo>
                      <a:pt x="788" y="185"/>
                      <a:pt x="788" y="185"/>
                      <a:pt x="788" y="185"/>
                    </a:cubicBezTo>
                    <a:cubicBezTo>
                      <a:pt x="768" y="184"/>
                      <a:pt x="768" y="184"/>
                      <a:pt x="768" y="184"/>
                    </a:cubicBezTo>
                    <a:cubicBezTo>
                      <a:pt x="771" y="202"/>
                      <a:pt x="771" y="202"/>
                      <a:pt x="771" y="202"/>
                    </a:cubicBezTo>
                    <a:cubicBezTo>
                      <a:pt x="758" y="196"/>
                      <a:pt x="758" y="196"/>
                      <a:pt x="758" y="196"/>
                    </a:cubicBezTo>
                    <a:cubicBezTo>
                      <a:pt x="746" y="201"/>
                      <a:pt x="746" y="201"/>
                      <a:pt x="746" y="201"/>
                    </a:cubicBezTo>
                    <a:cubicBezTo>
                      <a:pt x="746" y="201"/>
                      <a:pt x="751" y="209"/>
                      <a:pt x="749" y="219"/>
                    </a:cubicBezTo>
                    <a:cubicBezTo>
                      <a:pt x="747" y="230"/>
                      <a:pt x="731" y="238"/>
                      <a:pt x="731" y="238"/>
                    </a:cubicBezTo>
                    <a:cubicBezTo>
                      <a:pt x="736" y="214"/>
                      <a:pt x="736" y="214"/>
                      <a:pt x="736" y="214"/>
                    </a:cubicBezTo>
                    <a:cubicBezTo>
                      <a:pt x="724" y="229"/>
                      <a:pt x="724" y="229"/>
                      <a:pt x="724" y="229"/>
                    </a:cubicBezTo>
                    <a:cubicBezTo>
                      <a:pt x="724" y="229"/>
                      <a:pt x="713" y="227"/>
                      <a:pt x="706" y="237"/>
                    </a:cubicBezTo>
                    <a:cubicBezTo>
                      <a:pt x="699" y="247"/>
                      <a:pt x="710" y="268"/>
                      <a:pt x="710" y="268"/>
                    </a:cubicBezTo>
                    <a:cubicBezTo>
                      <a:pt x="679" y="255"/>
                      <a:pt x="679" y="255"/>
                      <a:pt x="679" y="255"/>
                    </a:cubicBezTo>
                    <a:cubicBezTo>
                      <a:pt x="676" y="279"/>
                      <a:pt x="676" y="279"/>
                      <a:pt x="676" y="279"/>
                    </a:cubicBezTo>
                    <a:cubicBezTo>
                      <a:pt x="665" y="281"/>
                      <a:pt x="665" y="281"/>
                      <a:pt x="665" y="281"/>
                    </a:cubicBezTo>
                    <a:cubicBezTo>
                      <a:pt x="676" y="298"/>
                      <a:pt x="676" y="298"/>
                      <a:pt x="676" y="298"/>
                    </a:cubicBezTo>
                    <a:cubicBezTo>
                      <a:pt x="688" y="297"/>
                      <a:pt x="688" y="297"/>
                      <a:pt x="688" y="297"/>
                    </a:cubicBezTo>
                    <a:cubicBezTo>
                      <a:pt x="685" y="308"/>
                      <a:pt x="685" y="308"/>
                      <a:pt x="685" y="308"/>
                    </a:cubicBezTo>
                    <a:cubicBezTo>
                      <a:pt x="638" y="312"/>
                      <a:pt x="638" y="312"/>
                      <a:pt x="638" y="312"/>
                    </a:cubicBezTo>
                    <a:cubicBezTo>
                      <a:pt x="638" y="312"/>
                      <a:pt x="624" y="302"/>
                      <a:pt x="614" y="310"/>
                    </a:cubicBezTo>
                    <a:cubicBezTo>
                      <a:pt x="604" y="319"/>
                      <a:pt x="620" y="337"/>
                      <a:pt x="620" y="337"/>
                    </a:cubicBezTo>
                    <a:cubicBezTo>
                      <a:pt x="622" y="359"/>
                      <a:pt x="622" y="359"/>
                      <a:pt x="622" y="359"/>
                    </a:cubicBezTo>
                    <a:cubicBezTo>
                      <a:pt x="616" y="373"/>
                      <a:pt x="616" y="373"/>
                      <a:pt x="616" y="373"/>
                    </a:cubicBezTo>
                    <a:cubicBezTo>
                      <a:pt x="620" y="399"/>
                      <a:pt x="620" y="399"/>
                      <a:pt x="620" y="399"/>
                    </a:cubicBezTo>
                    <a:cubicBezTo>
                      <a:pt x="609" y="400"/>
                      <a:pt x="609" y="400"/>
                      <a:pt x="609" y="400"/>
                    </a:cubicBezTo>
                    <a:cubicBezTo>
                      <a:pt x="606" y="348"/>
                      <a:pt x="606" y="348"/>
                      <a:pt x="606" y="348"/>
                    </a:cubicBezTo>
                    <a:cubicBezTo>
                      <a:pt x="595" y="337"/>
                      <a:pt x="595" y="337"/>
                      <a:pt x="595" y="337"/>
                    </a:cubicBezTo>
                    <a:cubicBezTo>
                      <a:pt x="593" y="316"/>
                      <a:pt x="593" y="316"/>
                      <a:pt x="593" y="316"/>
                    </a:cubicBezTo>
                    <a:cubicBezTo>
                      <a:pt x="580" y="317"/>
                      <a:pt x="580" y="317"/>
                      <a:pt x="580" y="317"/>
                    </a:cubicBezTo>
                    <a:cubicBezTo>
                      <a:pt x="569" y="333"/>
                      <a:pt x="569" y="333"/>
                      <a:pt x="569" y="333"/>
                    </a:cubicBezTo>
                    <a:cubicBezTo>
                      <a:pt x="569" y="333"/>
                      <a:pt x="556" y="344"/>
                      <a:pt x="537" y="360"/>
                    </a:cubicBezTo>
                    <a:cubicBezTo>
                      <a:pt x="519" y="376"/>
                      <a:pt x="531" y="409"/>
                      <a:pt x="531" y="409"/>
                    </a:cubicBezTo>
                    <a:cubicBezTo>
                      <a:pt x="531" y="409"/>
                      <a:pt x="548" y="414"/>
                      <a:pt x="546" y="423"/>
                    </a:cubicBezTo>
                    <a:cubicBezTo>
                      <a:pt x="543" y="433"/>
                      <a:pt x="510" y="445"/>
                      <a:pt x="504" y="448"/>
                    </a:cubicBezTo>
                    <a:cubicBezTo>
                      <a:pt x="498" y="451"/>
                      <a:pt x="501" y="461"/>
                      <a:pt x="501" y="461"/>
                    </a:cubicBezTo>
                    <a:cubicBezTo>
                      <a:pt x="501" y="461"/>
                      <a:pt x="480" y="480"/>
                      <a:pt x="463" y="494"/>
                    </a:cubicBezTo>
                    <a:cubicBezTo>
                      <a:pt x="445" y="507"/>
                      <a:pt x="393" y="512"/>
                      <a:pt x="393" y="512"/>
                    </a:cubicBezTo>
                    <a:cubicBezTo>
                      <a:pt x="359" y="505"/>
                      <a:pt x="359" y="505"/>
                      <a:pt x="359" y="505"/>
                    </a:cubicBezTo>
                    <a:cubicBezTo>
                      <a:pt x="332" y="519"/>
                      <a:pt x="332" y="519"/>
                      <a:pt x="332" y="519"/>
                    </a:cubicBezTo>
                    <a:cubicBezTo>
                      <a:pt x="295" y="524"/>
                      <a:pt x="295" y="524"/>
                      <a:pt x="295" y="524"/>
                    </a:cubicBezTo>
                    <a:cubicBezTo>
                      <a:pt x="290" y="529"/>
                      <a:pt x="290" y="529"/>
                      <a:pt x="290" y="529"/>
                    </a:cubicBezTo>
                    <a:cubicBezTo>
                      <a:pt x="290" y="529"/>
                      <a:pt x="280" y="529"/>
                      <a:pt x="271" y="534"/>
                    </a:cubicBezTo>
                    <a:cubicBezTo>
                      <a:pt x="262" y="538"/>
                      <a:pt x="251" y="549"/>
                      <a:pt x="251" y="549"/>
                    </a:cubicBezTo>
                    <a:cubicBezTo>
                      <a:pt x="251" y="549"/>
                      <a:pt x="232" y="550"/>
                      <a:pt x="218" y="554"/>
                    </a:cubicBezTo>
                    <a:cubicBezTo>
                      <a:pt x="204" y="558"/>
                      <a:pt x="188" y="587"/>
                      <a:pt x="188" y="587"/>
                    </a:cubicBezTo>
                    <a:cubicBezTo>
                      <a:pt x="188" y="587"/>
                      <a:pt x="153" y="595"/>
                      <a:pt x="146" y="599"/>
                    </a:cubicBezTo>
                    <a:cubicBezTo>
                      <a:pt x="138" y="604"/>
                      <a:pt x="103" y="649"/>
                      <a:pt x="103" y="649"/>
                    </a:cubicBezTo>
                    <a:cubicBezTo>
                      <a:pt x="109" y="605"/>
                      <a:pt x="109" y="605"/>
                      <a:pt x="109" y="605"/>
                    </a:cubicBezTo>
                    <a:cubicBezTo>
                      <a:pt x="97" y="612"/>
                      <a:pt x="97" y="612"/>
                      <a:pt x="97" y="612"/>
                    </a:cubicBezTo>
                    <a:cubicBezTo>
                      <a:pt x="83" y="649"/>
                      <a:pt x="83" y="649"/>
                      <a:pt x="83" y="649"/>
                    </a:cubicBezTo>
                    <a:cubicBezTo>
                      <a:pt x="83" y="649"/>
                      <a:pt x="69" y="675"/>
                      <a:pt x="62" y="690"/>
                    </a:cubicBezTo>
                    <a:cubicBezTo>
                      <a:pt x="56" y="705"/>
                      <a:pt x="79" y="711"/>
                      <a:pt x="79" y="711"/>
                    </a:cubicBezTo>
                    <a:cubicBezTo>
                      <a:pt x="79" y="711"/>
                      <a:pt x="59" y="732"/>
                      <a:pt x="49" y="741"/>
                    </a:cubicBezTo>
                    <a:cubicBezTo>
                      <a:pt x="38" y="750"/>
                      <a:pt x="58" y="789"/>
                      <a:pt x="59" y="795"/>
                    </a:cubicBezTo>
                    <a:cubicBezTo>
                      <a:pt x="59" y="802"/>
                      <a:pt x="84" y="845"/>
                      <a:pt x="78" y="849"/>
                    </a:cubicBezTo>
                    <a:cubicBezTo>
                      <a:pt x="72" y="854"/>
                      <a:pt x="48" y="813"/>
                      <a:pt x="48" y="813"/>
                    </a:cubicBezTo>
                    <a:cubicBezTo>
                      <a:pt x="36" y="811"/>
                      <a:pt x="36" y="811"/>
                      <a:pt x="36" y="811"/>
                    </a:cubicBezTo>
                    <a:cubicBezTo>
                      <a:pt x="46" y="841"/>
                      <a:pt x="46" y="841"/>
                      <a:pt x="46" y="841"/>
                    </a:cubicBezTo>
                    <a:cubicBezTo>
                      <a:pt x="23" y="821"/>
                      <a:pt x="23" y="821"/>
                      <a:pt x="23" y="821"/>
                    </a:cubicBezTo>
                    <a:cubicBezTo>
                      <a:pt x="23" y="821"/>
                      <a:pt x="19" y="844"/>
                      <a:pt x="22" y="858"/>
                    </a:cubicBezTo>
                    <a:cubicBezTo>
                      <a:pt x="25" y="872"/>
                      <a:pt x="48" y="907"/>
                      <a:pt x="48" y="907"/>
                    </a:cubicBezTo>
                    <a:cubicBezTo>
                      <a:pt x="48" y="907"/>
                      <a:pt x="37" y="929"/>
                      <a:pt x="35" y="937"/>
                    </a:cubicBezTo>
                    <a:cubicBezTo>
                      <a:pt x="33" y="945"/>
                      <a:pt x="63" y="968"/>
                      <a:pt x="64" y="974"/>
                    </a:cubicBezTo>
                    <a:cubicBezTo>
                      <a:pt x="65" y="981"/>
                      <a:pt x="66" y="1003"/>
                      <a:pt x="60" y="1011"/>
                    </a:cubicBezTo>
                    <a:cubicBezTo>
                      <a:pt x="55" y="1019"/>
                      <a:pt x="68" y="1065"/>
                      <a:pt x="68" y="1065"/>
                    </a:cubicBezTo>
                    <a:cubicBezTo>
                      <a:pt x="68" y="1065"/>
                      <a:pt x="64" y="1067"/>
                      <a:pt x="56" y="1073"/>
                    </a:cubicBezTo>
                    <a:cubicBezTo>
                      <a:pt x="49" y="1079"/>
                      <a:pt x="65" y="1115"/>
                      <a:pt x="65" y="1115"/>
                    </a:cubicBezTo>
                    <a:cubicBezTo>
                      <a:pt x="65" y="1115"/>
                      <a:pt x="85" y="1124"/>
                      <a:pt x="87" y="1141"/>
                    </a:cubicBezTo>
                    <a:cubicBezTo>
                      <a:pt x="89" y="1157"/>
                      <a:pt x="60" y="1186"/>
                      <a:pt x="60" y="1186"/>
                    </a:cubicBezTo>
                    <a:cubicBezTo>
                      <a:pt x="60" y="1186"/>
                      <a:pt x="69" y="1219"/>
                      <a:pt x="52" y="1236"/>
                    </a:cubicBezTo>
                    <a:cubicBezTo>
                      <a:pt x="35" y="1252"/>
                      <a:pt x="4" y="1244"/>
                      <a:pt x="4" y="1244"/>
                    </a:cubicBezTo>
                    <a:cubicBezTo>
                      <a:pt x="0" y="1276"/>
                      <a:pt x="0" y="1276"/>
                      <a:pt x="0" y="1276"/>
                    </a:cubicBezTo>
                    <a:cubicBezTo>
                      <a:pt x="0" y="1276"/>
                      <a:pt x="32" y="1284"/>
                      <a:pt x="41" y="1289"/>
                    </a:cubicBezTo>
                    <a:cubicBezTo>
                      <a:pt x="50" y="1295"/>
                      <a:pt x="56" y="1305"/>
                      <a:pt x="56" y="1305"/>
                    </a:cubicBezTo>
                    <a:cubicBezTo>
                      <a:pt x="73" y="1303"/>
                      <a:pt x="73" y="1303"/>
                      <a:pt x="73" y="1303"/>
                    </a:cubicBezTo>
                    <a:cubicBezTo>
                      <a:pt x="73" y="1303"/>
                      <a:pt x="82" y="1312"/>
                      <a:pt x="96" y="1317"/>
                    </a:cubicBezTo>
                    <a:cubicBezTo>
                      <a:pt x="109" y="1322"/>
                      <a:pt x="140" y="1312"/>
                      <a:pt x="153" y="1311"/>
                    </a:cubicBezTo>
                    <a:cubicBezTo>
                      <a:pt x="165" y="1311"/>
                      <a:pt x="155" y="1295"/>
                      <a:pt x="155" y="1295"/>
                    </a:cubicBezTo>
                    <a:cubicBezTo>
                      <a:pt x="180" y="1297"/>
                      <a:pt x="180" y="1297"/>
                      <a:pt x="180" y="1297"/>
                    </a:cubicBezTo>
                    <a:cubicBezTo>
                      <a:pt x="186" y="1285"/>
                      <a:pt x="186" y="1285"/>
                      <a:pt x="186" y="1285"/>
                    </a:cubicBezTo>
                    <a:cubicBezTo>
                      <a:pt x="213" y="1281"/>
                      <a:pt x="213" y="1281"/>
                      <a:pt x="213" y="1281"/>
                    </a:cubicBezTo>
                    <a:cubicBezTo>
                      <a:pt x="213" y="1281"/>
                      <a:pt x="237" y="1256"/>
                      <a:pt x="250" y="1255"/>
                    </a:cubicBezTo>
                    <a:cubicBezTo>
                      <a:pt x="262" y="1255"/>
                      <a:pt x="274" y="1270"/>
                      <a:pt x="281" y="1268"/>
                    </a:cubicBezTo>
                    <a:cubicBezTo>
                      <a:pt x="289" y="1266"/>
                      <a:pt x="326" y="1248"/>
                      <a:pt x="326" y="1248"/>
                    </a:cubicBezTo>
                    <a:cubicBezTo>
                      <a:pt x="326" y="1248"/>
                      <a:pt x="348" y="1258"/>
                      <a:pt x="359" y="1256"/>
                    </a:cubicBezTo>
                    <a:cubicBezTo>
                      <a:pt x="370" y="1255"/>
                      <a:pt x="377" y="1245"/>
                      <a:pt x="384" y="1244"/>
                    </a:cubicBezTo>
                    <a:cubicBezTo>
                      <a:pt x="392" y="1244"/>
                      <a:pt x="411" y="1256"/>
                      <a:pt x="426" y="1253"/>
                    </a:cubicBezTo>
                    <a:cubicBezTo>
                      <a:pt x="441" y="1250"/>
                      <a:pt x="438" y="1231"/>
                      <a:pt x="438" y="1231"/>
                    </a:cubicBezTo>
                    <a:cubicBezTo>
                      <a:pt x="438" y="1231"/>
                      <a:pt x="450" y="1228"/>
                      <a:pt x="454" y="1225"/>
                    </a:cubicBezTo>
                    <a:cubicBezTo>
                      <a:pt x="459" y="1222"/>
                      <a:pt x="465" y="1195"/>
                      <a:pt x="478" y="1183"/>
                    </a:cubicBezTo>
                    <a:cubicBezTo>
                      <a:pt x="491" y="1171"/>
                      <a:pt x="524" y="1179"/>
                      <a:pt x="535" y="1176"/>
                    </a:cubicBezTo>
                    <a:cubicBezTo>
                      <a:pt x="545" y="1174"/>
                      <a:pt x="579" y="1155"/>
                      <a:pt x="594" y="1153"/>
                    </a:cubicBezTo>
                    <a:cubicBezTo>
                      <a:pt x="610" y="1151"/>
                      <a:pt x="612" y="1158"/>
                      <a:pt x="631" y="1161"/>
                    </a:cubicBezTo>
                    <a:cubicBezTo>
                      <a:pt x="650" y="1164"/>
                      <a:pt x="697" y="1131"/>
                      <a:pt x="716" y="1125"/>
                    </a:cubicBezTo>
                    <a:cubicBezTo>
                      <a:pt x="736" y="1119"/>
                      <a:pt x="819" y="1113"/>
                      <a:pt x="819" y="1113"/>
                    </a:cubicBezTo>
                    <a:cubicBezTo>
                      <a:pt x="826" y="1106"/>
                      <a:pt x="826" y="1106"/>
                      <a:pt x="826" y="1106"/>
                    </a:cubicBezTo>
                    <a:cubicBezTo>
                      <a:pt x="826" y="1106"/>
                      <a:pt x="854" y="1131"/>
                      <a:pt x="872" y="1138"/>
                    </a:cubicBezTo>
                    <a:cubicBezTo>
                      <a:pt x="889" y="1145"/>
                      <a:pt x="896" y="1136"/>
                      <a:pt x="896" y="1136"/>
                    </a:cubicBezTo>
                    <a:cubicBezTo>
                      <a:pt x="896" y="1136"/>
                      <a:pt x="899" y="1153"/>
                      <a:pt x="907" y="1156"/>
                    </a:cubicBezTo>
                    <a:cubicBezTo>
                      <a:pt x="915" y="1159"/>
                      <a:pt x="920" y="1152"/>
                      <a:pt x="920" y="1152"/>
                    </a:cubicBezTo>
                    <a:cubicBezTo>
                      <a:pt x="923" y="1167"/>
                      <a:pt x="923" y="1167"/>
                      <a:pt x="923" y="1167"/>
                    </a:cubicBezTo>
                    <a:cubicBezTo>
                      <a:pt x="923" y="1167"/>
                      <a:pt x="935" y="1165"/>
                      <a:pt x="936" y="1174"/>
                    </a:cubicBezTo>
                    <a:cubicBezTo>
                      <a:pt x="937" y="1182"/>
                      <a:pt x="918" y="1206"/>
                      <a:pt x="918" y="1206"/>
                    </a:cubicBezTo>
                    <a:cubicBezTo>
                      <a:pt x="932" y="1225"/>
                      <a:pt x="932" y="1225"/>
                      <a:pt x="932" y="1225"/>
                    </a:cubicBezTo>
                    <a:cubicBezTo>
                      <a:pt x="941" y="1216"/>
                      <a:pt x="941" y="1216"/>
                      <a:pt x="941" y="1216"/>
                    </a:cubicBezTo>
                    <a:cubicBezTo>
                      <a:pt x="954" y="1243"/>
                      <a:pt x="954" y="1243"/>
                      <a:pt x="954" y="1243"/>
                    </a:cubicBezTo>
                    <a:cubicBezTo>
                      <a:pt x="954" y="1243"/>
                      <a:pt x="963" y="1270"/>
                      <a:pt x="964" y="1279"/>
                    </a:cubicBezTo>
                    <a:cubicBezTo>
                      <a:pt x="965" y="1287"/>
                      <a:pt x="937" y="1280"/>
                      <a:pt x="937" y="1280"/>
                    </a:cubicBezTo>
                    <a:cubicBezTo>
                      <a:pt x="944" y="1303"/>
                      <a:pt x="944" y="1303"/>
                      <a:pt x="944" y="1303"/>
                    </a:cubicBezTo>
                    <a:cubicBezTo>
                      <a:pt x="944" y="1303"/>
                      <a:pt x="953" y="1303"/>
                      <a:pt x="962" y="1304"/>
                    </a:cubicBezTo>
                    <a:cubicBezTo>
                      <a:pt x="971" y="1304"/>
                      <a:pt x="970" y="1311"/>
                      <a:pt x="970" y="1311"/>
                    </a:cubicBezTo>
                    <a:cubicBezTo>
                      <a:pt x="983" y="1308"/>
                      <a:pt x="983" y="1308"/>
                      <a:pt x="983" y="1308"/>
                    </a:cubicBezTo>
                    <a:cubicBezTo>
                      <a:pt x="983" y="1308"/>
                      <a:pt x="979" y="1294"/>
                      <a:pt x="979" y="1283"/>
                    </a:cubicBezTo>
                    <a:cubicBezTo>
                      <a:pt x="980" y="1272"/>
                      <a:pt x="998" y="1263"/>
                      <a:pt x="1010" y="1261"/>
                    </a:cubicBezTo>
                    <a:cubicBezTo>
                      <a:pt x="1022" y="1258"/>
                      <a:pt x="1045" y="1222"/>
                      <a:pt x="1045" y="1222"/>
                    </a:cubicBezTo>
                    <a:cubicBezTo>
                      <a:pt x="1060" y="1224"/>
                      <a:pt x="1060" y="1224"/>
                      <a:pt x="1060" y="1224"/>
                    </a:cubicBezTo>
                    <a:cubicBezTo>
                      <a:pt x="1074" y="1191"/>
                      <a:pt x="1074" y="1191"/>
                      <a:pt x="1074" y="1191"/>
                    </a:cubicBezTo>
                    <a:cubicBezTo>
                      <a:pt x="1074" y="1191"/>
                      <a:pt x="1093" y="1188"/>
                      <a:pt x="1102" y="1187"/>
                    </a:cubicBezTo>
                    <a:cubicBezTo>
                      <a:pt x="1110" y="1186"/>
                      <a:pt x="1115" y="1156"/>
                      <a:pt x="1115" y="1156"/>
                    </a:cubicBezTo>
                    <a:cubicBezTo>
                      <a:pt x="1115" y="1156"/>
                      <a:pt x="1120" y="1180"/>
                      <a:pt x="1121" y="1187"/>
                    </a:cubicBezTo>
                    <a:cubicBezTo>
                      <a:pt x="1122" y="1195"/>
                      <a:pt x="1093" y="1209"/>
                      <a:pt x="1093" y="1209"/>
                    </a:cubicBezTo>
                    <a:cubicBezTo>
                      <a:pt x="1083" y="1210"/>
                      <a:pt x="1083" y="1210"/>
                      <a:pt x="1083" y="1210"/>
                    </a:cubicBezTo>
                    <a:cubicBezTo>
                      <a:pt x="1078" y="1217"/>
                      <a:pt x="1078" y="1217"/>
                      <a:pt x="1078" y="1217"/>
                    </a:cubicBezTo>
                    <a:cubicBezTo>
                      <a:pt x="1089" y="1240"/>
                      <a:pt x="1089" y="1240"/>
                      <a:pt x="1089" y="1240"/>
                    </a:cubicBezTo>
                    <a:cubicBezTo>
                      <a:pt x="1089" y="1240"/>
                      <a:pt x="1079" y="1244"/>
                      <a:pt x="1072" y="1248"/>
                    </a:cubicBezTo>
                    <a:cubicBezTo>
                      <a:pt x="1065" y="1253"/>
                      <a:pt x="1047" y="1276"/>
                      <a:pt x="1047" y="1276"/>
                    </a:cubicBezTo>
                    <a:cubicBezTo>
                      <a:pt x="1047" y="1276"/>
                      <a:pt x="1042" y="1295"/>
                      <a:pt x="1035" y="1299"/>
                    </a:cubicBezTo>
                    <a:cubicBezTo>
                      <a:pt x="1028" y="1304"/>
                      <a:pt x="1004" y="1313"/>
                      <a:pt x="1011" y="1319"/>
                    </a:cubicBezTo>
                    <a:cubicBezTo>
                      <a:pt x="1018" y="1326"/>
                      <a:pt x="1045" y="1316"/>
                      <a:pt x="1054" y="1313"/>
                    </a:cubicBezTo>
                    <a:cubicBezTo>
                      <a:pt x="1062" y="1309"/>
                      <a:pt x="1063" y="1296"/>
                      <a:pt x="1069" y="1287"/>
                    </a:cubicBezTo>
                    <a:cubicBezTo>
                      <a:pt x="1076" y="1277"/>
                      <a:pt x="1090" y="1267"/>
                      <a:pt x="1090" y="1267"/>
                    </a:cubicBezTo>
                    <a:cubicBezTo>
                      <a:pt x="1090" y="1267"/>
                      <a:pt x="1093" y="1292"/>
                      <a:pt x="1095" y="1298"/>
                    </a:cubicBezTo>
                    <a:cubicBezTo>
                      <a:pt x="1097" y="1304"/>
                      <a:pt x="1084" y="1315"/>
                      <a:pt x="1075" y="1320"/>
                    </a:cubicBezTo>
                    <a:cubicBezTo>
                      <a:pt x="1067" y="1325"/>
                      <a:pt x="1066" y="1333"/>
                      <a:pt x="1072" y="1339"/>
                    </a:cubicBezTo>
                    <a:cubicBezTo>
                      <a:pt x="1079" y="1344"/>
                      <a:pt x="1110" y="1344"/>
                      <a:pt x="1110" y="1344"/>
                    </a:cubicBezTo>
                    <a:cubicBezTo>
                      <a:pt x="1115" y="1351"/>
                      <a:pt x="1115" y="1351"/>
                      <a:pt x="1115" y="1351"/>
                    </a:cubicBezTo>
                    <a:cubicBezTo>
                      <a:pt x="1100" y="1364"/>
                      <a:pt x="1100" y="1364"/>
                      <a:pt x="1100" y="1364"/>
                    </a:cubicBezTo>
                    <a:cubicBezTo>
                      <a:pt x="1100" y="1364"/>
                      <a:pt x="1116" y="1393"/>
                      <a:pt x="1118" y="1403"/>
                    </a:cubicBezTo>
                    <a:cubicBezTo>
                      <a:pt x="1121" y="1414"/>
                      <a:pt x="1097" y="1430"/>
                      <a:pt x="1088" y="1441"/>
                    </a:cubicBezTo>
                    <a:cubicBezTo>
                      <a:pt x="1078" y="1452"/>
                      <a:pt x="1110" y="1474"/>
                      <a:pt x="1118" y="1477"/>
                    </a:cubicBezTo>
                    <a:cubicBezTo>
                      <a:pt x="1125" y="1480"/>
                      <a:pt x="1139" y="1500"/>
                      <a:pt x="1154" y="1505"/>
                    </a:cubicBezTo>
                    <a:cubicBezTo>
                      <a:pt x="1169" y="1510"/>
                      <a:pt x="1180" y="1501"/>
                      <a:pt x="1194" y="1504"/>
                    </a:cubicBezTo>
                    <a:cubicBezTo>
                      <a:pt x="1207" y="1507"/>
                      <a:pt x="1210" y="1524"/>
                      <a:pt x="1229" y="1527"/>
                    </a:cubicBezTo>
                    <a:cubicBezTo>
                      <a:pt x="1249" y="1531"/>
                      <a:pt x="1297" y="1498"/>
                      <a:pt x="1297" y="1498"/>
                    </a:cubicBezTo>
                    <a:cubicBezTo>
                      <a:pt x="1297" y="1498"/>
                      <a:pt x="1290" y="1484"/>
                      <a:pt x="1305" y="1475"/>
                    </a:cubicBezTo>
                    <a:cubicBezTo>
                      <a:pt x="1320" y="1466"/>
                      <a:pt x="1319" y="1502"/>
                      <a:pt x="1319" y="1502"/>
                    </a:cubicBezTo>
                    <a:cubicBezTo>
                      <a:pt x="1330" y="1501"/>
                      <a:pt x="1330" y="1501"/>
                      <a:pt x="1330" y="1501"/>
                    </a:cubicBezTo>
                    <a:cubicBezTo>
                      <a:pt x="1320" y="1517"/>
                      <a:pt x="1320" y="1517"/>
                      <a:pt x="1320" y="1517"/>
                    </a:cubicBezTo>
                    <a:cubicBezTo>
                      <a:pt x="1333" y="1518"/>
                      <a:pt x="1333" y="1518"/>
                      <a:pt x="1333" y="1518"/>
                    </a:cubicBezTo>
                    <a:cubicBezTo>
                      <a:pt x="1333" y="1518"/>
                      <a:pt x="1334" y="1530"/>
                      <a:pt x="1341" y="1539"/>
                    </a:cubicBezTo>
                    <a:cubicBezTo>
                      <a:pt x="1347" y="1547"/>
                      <a:pt x="1354" y="1543"/>
                      <a:pt x="1354" y="1543"/>
                    </a:cubicBezTo>
                    <a:cubicBezTo>
                      <a:pt x="1360" y="1532"/>
                      <a:pt x="1360" y="1532"/>
                      <a:pt x="1360" y="1532"/>
                    </a:cubicBezTo>
                    <a:cubicBezTo>
                      <a:pt x="1360" y="1532"/>
                      <a:pt x="1378" y="1530"/>
                      <a:pt x="1388" y="1521"/>
                    </a:cubicBezTo>
                    <a:cubicBezTo>
                      <a:pt x="1399" y="1513"/>
                      <a:pt x="1443" y="1482"/>
                      <a:pt x="1443" y="1482"/>
                    </a:cubicBezTo>
                    <a:cubicBezTo>
                      <a:pt x="1438" y="1472"/>
                      <a:pt x="1438" y="1472"/>
                      <a:pt x="1438" y="1472"/>
                    </a:cubicBezTo>
                    <a:cubicBezTo>
                      <a:pt x="1462" y="1468"/>
                      <a:pt x="1462" y="1468"/>
                      <a:pt x="1462" y="1468"/>
                    </a:cubicBezTo>
                    <a:cubicBezTo>
                      <a:pt x="1471" y="1476"/>
                      <a:pt x="1471" y="1476"/>
                      <a:pt x="1471" y="1476"/>
                    </a:cubicBezTo>
                    <a:cubicBezTo>
                      <a:pt x="1471" y="1476"/>
                      <a:pt x="1510" y="1469"/>
                      <a:pt x="1533" y="1461"/>
                    </a:cubicBezTo>
                    <a:cubicBezTo>
                      <a:pt x="1555" y="1452"/>
                      <a:pt x="1557" y="1408"/>
                      <a:pt x="1560" y="1396"/>
                    </a:cubicBezTo>
                    <a:cubicBezTo>
                      <a:pt x="1564" y="1385"/>
                      <a:pt x="1590" y="1370"/>
                      <a:pt x="1590" y="1370"/>
                    </a:cubicBezTo>
                    <a:cubicBezTo>
                      <a:pt x="1590" y="1355"/>
                      <a:pt x="1590" y="1355"/>
                      <a:pt x="1590" y="1355"/>
                    </a:cubicBezTo>
                    <a:cubicBezTo>
                      <a:pt x="1590" y="1355"/>
                      <a:pt x="1605" y="1349"/>
                      <a:pt x="1613" y="1338"/>
                    </a:cubicBezTo>
                    <a:cubicBezTo>
                      <a:pt x="1620" y="1328"/>
                      <a:pt x="1631" y="1314"/>
                      <a:pt x="1631" y="1314"/>
                    </a:cubicBezTo>
                    <a:cubicBezTo>
                      <a:pt x="1631" y="1314"/>
                      <a:pt x="1633" y="1285"/>
                      <a:pt x="1641" y="1275"/>
                    </a:cubicBezTo>
                    <a:cubicBezTo>
                      <a:pt x="1648" y="1266"/>
                      <a:pt x="1682" y="1228"/>
                      <a:pt x="1695" y="1222"/>
                    </a:cubicBezTo>
                    <a:cubicBezTo>
                      <a:pt x="1707" y="1216"/>
                      <a:pt x="1709" y="1185"/>
                      <a:pt x="1709" y="1185"/>
                    </a:cubicBezTo>
                    <a:cubicBezTo>
                      <a:pt x="1709" y="1185"/>
                      <a:pt x="1732" y="1189"/>
                      <a:pt x="1741" y="1179"/>
                    </a:cubicBezTo>
                    <a:cubicBezTo>
                      <a:pt x="1750" y="1170"/>
                      <a:pt x="1797" y="1111"/>
                      <a:pt x="1800" y="1104"/>
                    </a:cubicBezTo>
                    <a:cubicBezTo>
                      <a:pt x="1804" y="1098"/>
                      <a:pt x="1803" y="1067"/>
                      <a:pt x="1813" y="1060"/>
                    </a:cubicBezTo>
                    <a:cubicBezTo>
                      <a:pt x="1822" y="1053"/>
                      <a:pt x="1864" y="971"/>
                      <a:pt x="1874" y="952"/>
                    </a:cubicBezTo>
                    <a:cubicBezTo>
                      <a:pt x="1884" y="933"/>
                      <a:pt x="1872" y="920"/>
                      <a:pt x="1871" y="907"/>
                    </a:cubicBezTo>
                    <a:cubicBezTo>
                      <a:pt x="1870" y="894"/>
                      <a:pt x="1880" y="873"/>
                      <a:pt x="1889" y="859"/>
                    </a:cubicBezTo>
                    <a:cubicBezTo>
                      <a:pt x="1898" y="845"/>
                      <a:pt x="1888" y="783"/>
                      <a:pt x="1888" y="783"/>
                    </a:cubicBezTo>
                    <a:lnTo>
                      <a:pt x="1869" y="774"/>
                    </a:lnTo>
                    <a:close/>
                    <a:moveTo>
                      <a:pt x="1347" y="1624"/>
                    </a:moveTo>
                    <a:cubicBezTo>
                      <a:pt x="1349" y="1631"/>
                      <a:pt x="1373" y="1619"/>
                      <a:pt x="1364" y="1612"/>
                    </a:cubicBezTo>
                    <a:cubicBezTo>
                      <a:pt x="1355" y="1605"/>
                      <a:pt x="1347" y="1624"/>
                      <a:pt x="1347" y="1624"/>
                    </a:cubicBezTo>
                    <a:close/>
                    <a:moveTo>
                      <a:pt x="1332" y="1632"/>
                    </a:moveTo>
                    <a:cubicBezTo>
                      <a:pt x="1323" y="1626"/>
                      <a:pt x="1312" y="1646"/>
                      <a:pt x="1312" y="1646"/>
                    </a:cubicBezTo>
                    <a:cubicBezTo>
                      <a:pt x="1312" y="1646"/>
                      <a:pt x="1308" y="1640"/>
                      <a:pt x="1304" y="1640"/>
                    </a:cubicBezTo>
                    <a:cubicBezTo>
                      <a:pt x="1300" y="1639"/>
                      <a:pt x="1277" y="1643"/>
                      <a:pt x="1277" y="1643"/>
                    </a:cubicBezTo>
                    <a:cubicBezTo>
                      <a:pt x="1274" y="1651"/>
                      <a:pt x="1274" y="1651"/>
                      <a:pt x="1274" y="1651"/>
                    </a:cubicBezTo>
                    <a:cubicBezTo>
                      <a:pt x="1261" y="1640"/>
                      <a:pt x="1261" y="1640"/>
                      <a:pt x="1261" y="1640"/>
                    </a:cubicBezTo>
                    <a:cubicBezTo>
                      <a:pt x="1236" y="1638"/>
                      <a:pt x="1236" y="1638"/>
                      <a:pt x="1236" y="1638"/>
                    </a:cubicBezTo>
                    <a:cubicBezTo>
                      <a:pt x="1221" y="1620"/>
                      <a:pt x="1221" y="1620"/>
                      <a:pt x="1221" y="1620"/>
                    </a:cubicBezTo>
                    <a:cubicBezTo>
                      <a:pt x="1221" y="1620"/>
                      <a:pt x="1216" y="1623"/>
                      <a:pt x="1210" y="1624"/>
                    </a:cubicBezTo>
                    <a:cubicBezTo>
                      <a:pt x="1205" y="1625"/>
                      <a:pt x="1188" y="1605"/>
                      <a:pt x="1188" y="1605"/>
                    </a:cubicBezTo>
                    <a:cubicBezTo>
                      <a:pt x="1184" y="1616"/>
                      <a:pt x="1184" y="1616"/>
                      <a:pt x="1184" y="1616"/>
                    </a:cubicBezTo>
                    <a:cubicBezTo>
                      <a:pt x="1188" y="1629"/>
                      <a:pt x="1188" y="1629"/>
                      <a:pt x="1188" y="1629"/>
                    </a:cubicBezTo>
                    <a:cubicBezTo>
                      <a:pt x="1188" y="1629"/>
                      <a:pt x="1189" y="1645"/>
                      <a:pt x="1187" y="1650"/>
                    </a:cubicBezTo>
                    <a:cubicBezTo>
                      <a:pt x="1185" y="1655"/>
                      <a:pt x="1179" y="1663"/>
                      <a:pt x="1185" y="1674"/>
                    </a:cubicBezTo>
                    <a:cubicBezTo>
                      <a:pt x="1191" y="1685"/>
                      <a:pt x="1184" y="1691"/>
                      <a:pt x="1176" y="1694"/>
                    </a:cubicBezTo>
                    <a:cubicBezTo>
                      <a:pt x="1167" y="1696"/>
                      <a:pt x="1160" y="1686"/>
                      <a:pt x="1160" y="1686"/>
                    </a:cubicBezTo>
                    <a:cubicBezTo>
                      <a:pt x="1160" y="1686"/>
                      <a:pt x="1156" y="1700"/>
                      <a:pt x="1155" y="1713"/>
                    </a:cubicBezTo>
                    <a:cubicBezTo>
                      <a:pt x="1154" y="1727"/>
                      <a:pt x="1166" y="1748"/>
                      <a:pt x="1166" y="1748"/>
                    </a:cubicBezTo>
                    <a:cubicBezTo>
                      <a:pt x="1181" y="1750"/>
                      <a:pt x="1181" y="1750"/>
                      <a:pt x="1181" y="1750"/>
                    </a:cubicBezTo>
                    <a:cubicBezTo>
                      <a:pt x="1168" y="1757"/>
                      <a:pt x="1168" y="1757"/>
                      <a:pt x="1168" y="1757"/>
                    </a:cubicBezTo>
                    <a:cubicBezTo>
                      <a:pt x="1173" y="1774"/>
                      <a:pt x="1173" y="1774"/>
                      <a:pt x="1173" y="1774"/>
                    </a:cubicBezTo>
                    <a:cubicBezTo>
                      <a:pt x="1173" y="1774"/>
                      <a:pt x="1185" y="1769"/>
                      <a:pt x="1191" y="1766"/>
                    </a:cubicBezTo>
                    <a:cubicBezTo>
                      <a:pt x="1198" y="1763"/>
                      <a:pt x="1203" y="1773"/>
                      <a:pt x="1214" y="1769"/>
                    </a:cubicBezTo>
                    <a:cubicBezTo>
                      <a:pt x="1225" y="1764"/>
                      <a:pt x="1232" y="1748"/>
                      <a:pt x="1239" y="1752"/>
                    </a:cubicBezTo>
                    <a:cubicBezTo>
                      <a:pt x="1247" y="1757"/>
                      <a:pt x="1236" y="1768"/>
                      <a:pt x="1236" y="1768"/>
                    </a:cubicBezTo>
                    <a:cubicBezTo>
                      <a:pt x="1247" y="1772"/>
                      <a:pt x="1247" y="1772"/>
                      <a:pt x="1247" y="1772"/>
                    </a:cubicBezTo>
                    <a:cubicBezTo>
                      <a:pt x="1247" y="1772"/>
                      <a:pt x="1268" y="1744"/>
                      <a:pt x="1277" y="1738"/>
                    </a:cubicBezTo>
                    <a:cubicBezTo>
                      <a:pt x="1285" y="1733"/>
                      <a:pt x="1268" y="1726"/>
                      <a:pt x="1268" y="1726"/>
                    </a:cubicBezTo>
                    <a:cubicBezTo>
                      <a:pt x="1282" y="1706"/>
                      <a:pt x="1282" y="1706"/>
                      <a:pt x="1282" y="1706"/>
                    </a:cubicBezTo>
                    <a:cubicBezTo>
                      <a:pt x="1282" y="1706"/>
                      <a:pt x="1292" y="1710"/>
                      <a:pt x="1303" y="1704"/>
                    </a:cubicBezTo>
                    <a:cubicBezTo>
                      <a:pt x="1314" y="1699"/>
                      <a:pt x="1305" y="1678"/>
                      <a:pt x="1315" y="1667"/>
                    </a:cubicBezTo>
                    <a:cubicBezTo>
                      <a:pt x="1326" y="1656"/>
                      <a:pt x="1340" y="1638"/>
                      <a:pt x="1332" y="1632"/>
                    </a:cubicBezTo>
                    <a:close/>
                    <a:moveTo>
                      <a:pt x="1269" y="162"/>
                    </a:moveTo>
                    <a:cubicBezTo>
                      <a:pt x="1263" y="162"/>
                      <a:pt x="1259" y="193"/>
                      <a:pt x="1259" y="193"/>
                    </a:cubicBezTo>
                    <a:cubicBezTo>
                      <a:pt x="1269" y="207"/>
                      <a:pt x="1290" y="195"/>
                      <a:pt x="1290" y="195"/>
                    </a:cubicBezTo>
                    <a:cubicBezTo>
                      <a:pt x="1286" y="186"/>
                      <a:pt x="1286" y="186"/>
                      <a:pt x="1286" y="186"/>
                    </a:cubicBezTo>
                    <a:cubicBezTo>
                      <a:pt x="1290" y="167"/>
                      <a:pt x="1290" y="167"/>
                      <a:pt x="1290" y="167"/>
                    </a:cubicBezTo>
                    <a:cubicBezTo>
                      <a:pt x="1290" y="167"/>
                      <a:pt x="1274" y="162"/>
                      <a:pt x="1269" y="162"/>
                    </a:cubicBezTo>
                    <a:close/>
                    <a:moveTo>
                      <a:pt x="1182" y="1554"/>
                    </a:moveTo>
                    <a:cubicBezTo>
                      <a:pt x="1175" y="1581"/>
                      <a:pt x="1175" y="1581"/>
                      <a:pt x="1175" y="1581"/>
                    </a:cubicBezTo>
                    <a:cubicBezTo>
                      <a:pt x="1209" y="1549"/>
                      <a:pt x="1209" y="1549"/>
                      <a:pt x="1209" y="1549"/>
                    </a:cubicBezTo>
                    <a:lnTo>
                      <a:pt x="1182" y="1554"/>
                    </a:lnTo>
                    <a:close/>
                    <a:moveTo>
                      <a:pt x="1357" y="1597"/>
                    </a:moveTo>
                    <a:cubicBezTo>
                      <a:pt x="1345" y="1572"/>
                      <a:pt x="1345" y="1572"/>
                      <a:pt x="1345" y="1572"/>
                    </a:cubicBezTo>
                    <a:cubicBezTo>
                      <a:pt x="1345" y="1572"/>
                      <a:pt x="1333" y="1579"/>
                      <a:pt x="1332" y="1587"/>
                    </a:cubicBezTo>
                    <a:cubicBezTo>
                      <a:pt x="1332" y="1594"/>
                      <a:pt x="1334" y="1597"/>
                      <a:pt x="1343" y="1600"/>
                    </a:cubicBezTo>
                    <a:cubicBezTo>
                      <a:pt x="1352" y="1603"/>
                      <a:pt x="1357" y="1597"/>
                      <a:pt x="1357" y="1597"/>
                    </a:cubicBezTo>
                    <a:close/>
                  </a:path>
                </a:pathLst>
              </a:custGeom>
              <a:solidFill>
                <a:schemeClr val="accent1">
                  <a:lumMod val="60000"/>
                  <a:lumOff val="40000"/>
                </a:schemeClr>
              </a:solidFill>
              <a:ln w="3175" cap="flat" cmpd="sng">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8" name="Freeform 339"/>
              <p:cNvSpPr>
                <a:spLocks/>
              </p:cNvSpPr>
              <p:nvPr/>
            </p:nvSpPr>
            <p:spPr bwMode="gray">
              <a:xfrm>
                <a:off x="-14816" y="-15399"/>
                <a:ext cx="52" cy="59"/>
              </a:xfrm>
              <a:custGeom>
                <a:avLst/>
                <a:gdLst>
                  <a:gd name="T0" fmla="*/ 0 w 22"/>
                  <a:gd name="T1" fmla="*/ 15 h 25"/>
                  <a:gd name="T2" fmla="*/ 12 w 22"/>
                  <a:gd name="T3" fmla="*/ 22 h 25"/>
                  <a:gd name="T4" fmla="*/ 15 w 22"/>
                  <a:gd name="T5" fmla="*/ 9 h 25"/>
                  <a:gd name="T6" fmla="*/ 0 w 22"/>
                  <a:gd name="T7" fmla="*/ 15 h 25"/>
                </a:gdLst>
                <a:ahLst/>
                <a:cxnLst>
                  <a:cxn ang="0">
                    <a:pos x="T0" y="T1"/>
                  </a:cxn>
                  <a:cxn ang="0">
                    <a:pos x="T2" y="T3"/>
                  </a:cxn>
                  <a:cxn ang="0">
                    <a:pos x="T4" y="T5"/>
                  </a:cxn>
                  <a:cxn ang="0">
                    <a:pos x="T6" y="T7"/>
                  </a:cxn>
                </a:cxnLst>
                <a:rect l="0" t="0" r="r" b="b"/>
                <a:pathLst>
                  <a:path w="22" h="25">
                    <a:moveTo>
                      <a:pt x="0" y="15"/>
                    </a:moveTo>
                    <a:cubicBezTo>
                      <a:pt x="0" y="15"/>
                      <a:pt x="2" y="25"/>
                      <a:pt x="12" y="22"/>
                    </a:cubicBezTo>
                    <a:cubicBezTo>
                      <a:pt x="22" y="19"/>
                      <a:pt x="18" y="18"/>
                      <a:pt x="15" y="9"/>
                    </a:cubicBezTo>
                    <a:cubicBezTo>
                      <a:pt x="12" y="0"/>
                      <a:pt x="0" y="4"/>
                      <a:pt x="0" y="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19" name="Freeform 340"/>
              <p:cNvSpPr>
                <a:spLocks noEditPoints="1"/>
              </p:cNvSpPr>
              <p:nvPr/>
            </p:nvSpPr>
            <p:spPr bwMode="gray">
              <a:xfrm>
                <a:off x="-18896" y="-19856"/>
                <a:ext cx="8783" cy="4554"/>
              </a:xfrm>
              <a:custGeom>
                <a:avLst/>
                <a:gdLst>
                  <a:gd name="T0" fmla="*/ 1824 w 3718"/>
                  <a:gd name="T1" fmla="*/ 304 h 1928"/>
                  <a:gd name="T2" fmla="*/ 1868 w 3718"/>
                  <a:gd name="T3" fmla="*/ 216 h 1928"/>
                  <a:gd name="T4" fmla="*/ 141 w 3718"/>
                  <a:gd name="T5" fmla="*/ 1354 h 1928"/>
                  <a:gd name="T6" fmla="*/ 138 w 3718"/>
                  <a:gd name="T7" fmla="*/ 1561 h 1928"/>
                  <a:gd name="T8" fmla="*/ 1554 w 3718"/>
                  <a:gd name="T9" fmla="*/ 213 h 1928"/>
                  <a:gd name="T10" fmla="*/ 34 w 3718"/>
                  <a:gd name="T11" fmla="*/ 1340 h 1928"/>
                  <a:gd name="T12" fmla="*/ 1227 w 3718"/>
                  <a:gd name="T13" fmla="*/ 437 h 1928"/>
                  <a:gd name="T14" fmla="*/ 2245 w 3718"/>
                  <a:gd name="T15" fmla="*/ 414 h 1928"/>
                  <a:gd name="T16" fmla="*/ 2627 w 3718"/>
                  <a:gd name="T17" fmla="*/ 171 h 1928"/>
                  <a:gd name="T18" fmla="*/ 2592 w 3718"/>
                  <a:gd name="T19" fmla="*/ 114 h 1928"/>
                  <a:gd name="T20" fmla="*/ 2731 w 3718"/>
                  <a:gd name="T21" fmla="*/ 327 h 1928"/>
                  <a:gd name="T22" fmla="*/ 2578 w 3718"/>
                  <a:gd name="T23" fmla="*/ 240 h 1928"/>
                  <a:gd name="T24" fmla="*/ 2488 w 3718"/>
                  <a:gd name="T25" fmla="*/ 156 h 1928"/>
                  <a:gd name="T26" fmla="*/ 1744 w 3718"/>
                  <a:gd name="T27" fmla="*/ 405 h 1928"/>
                  <a:gd name="T28" fmla="*/ 1851 w 3718"/>
                  <a:gd name="T29" fmla="*/ 586 h 1928"/>
                  <a:gd name="T30" fmla="*/ 2278 w 3718"/>
                  <a:gd name="T31" fmla="*/ 144 h 1928"/>
                  <a:gd name="T32" fmla="*/ 3024 w 3718"/>
                  <a:gd name="T33" fmla="*/ 564 h 1928"/>
                  <a:gd name="T34" fmla="*/ 2988 w 3718"/>
                  <a:gd name="T35" fmla="*/ 474 h 1928"/>
                  <a:gd name="T36" fmla="*/ 2753 w 3718"/>
                  <a:gd name="T37" fmla="*/ 381 h 1928"/>
                  <a:gd name="T38" fmla="*/ 2565 w 3718"/>
                  <a:gd name="T39" fmla="*/ 358 h 1928"/>
                  <a:gd name="T40" fmla="*/ 2816 w 3718"/>
                  <a:gd name="T41" fmla="*/ 590 h 1928"/>
                  <a:gd name="T42" fmla="*/ 2732 w 3718"/>
                  <a:gd name="T43" fmla="*/ 829 h 1928"/>
                  <a:gd name="T44" fmla="*/ 2995 w 3718"/>
                  <a:gd name="T45" fmla="*/ 792 h 1928"/>
                  <a:gd name="T46" fmla="*/ 3152 w 3718"/>
                  <a:gd name="T47" fmla="*/ 694 h 1928"/>
                  <a:gd name="T48" fmla="*/ 2821 w 3718"/>
                  <a:gd name="T49" fmla="*/ 613 h 1928"/>
                  <a:gd name="T50" fmla="*/ 3034 w 3718"/>
                  <a:gd name="T51" fmla="*/ 25 h 1928"/>
                  <a:gd name="T52" fmla="*/ 3027 w 3718"/>
                  <a:gd name="T53" fmla="*/ 92 h 1928"/>
                  <a:gd name="T54" fmla="*/ 2737 w 3718"/>
                  <a:gd name="T55" fmla="*/ 191 h 1928"/>
                  <a:gd name="T56" fmla="*/ 2975 w 3718"/>
                  <a:gd name="T57" fmla="*/ 248 h 1928"/>
                  <a:gd name="T58" fmla="*/ 3379 w 3718"/>
                  <a:gd name="T59" fmla="*/ 91 h 1928"/>
                  <a:gd name="T60" fmla="*/ 2747 w 3718"/>
                  <a:gd name="T61" fmla="*/ 549 h 1928"/>
                  <a:gd name="T62" fmla="*/ 2686 w 3718"/>
                  <a:gd name="T63" fmla="*/ 1536 h 1928"/>
                  <a:gd name="T64" fmla="*/ 2958 w 3718"/>
                  <a:gd name="T65" fmla="*/ 1304 h 1928"/>
                  <a:gd name="T66" fmla="*/ 2899 w 3718"/>
                  <a:gd name="T67" fmla="*/ 1093 h 1928"/>
                  <a:gd name="T68" fmla="*/ 2744 w 3718"/>
                  <a:gd name="T69" fmla="*/ 1079 h 1928"/>
                  <a:gd name="T70" fmla="*/ 2677 w 3718"/>
                  <a:gd name="T71" fmla="*/ 900 h 1928"/>
                  <a:gd name="T72" fmla="*/ 2180 w 3718"/>
                  <a:gd name="T73" fmla="*/ 1298 h 1928"/>
                  <a:gd name="T74" fmla="*/ 1908 w 3718"/>
                  <a:gd name="T75" fmla="*/ 1200 h 1928"/>
                  <a:gd name="T76" fmla="*/ 1986 w 3718"/>
                  <a:gd name="T77" fmla="*/ 814 h 1928"/>
                  <a:gd name="T78" fmla="*/ 2401 w 3718"/>
                  <a:gd name="T79" fmla="*/ 658 h 1928"/>
                  <a:gd name="T80" fmla="*/ 2262 w 3718"/>
                  <a:gd name="T81" fmla="*/ 563 h 1928"/>
                  <a:gd name="T82" fmla="*/ 2163 w 3718"/>
                  <a:gd name="T83" fmla="*/ 561 h 1928"/>
                  <a:gd name="T84" fmla="*/ 1863 w 3718"/>
                  <a:gd name="T85" fmla="*/ 625 h 1928"/>
                  <a:gd name="T86" fmla="*/ 1155 w 3718"/>
                  <a:gd name="T87" fmla="*/ 554 h 1928"/>
                  <a:gd name="T88" fmla="*/ 983 w 3718"/>
                  <a:gd name="T89" fmla="*/ 514 h 1928"/>
                  <a:gd name="T90" fmla="*/ 52 w 3718"/>
                  <a:gd name="T91" fmla="*/ 964 h 1928"/>
                  <a:gd name="T92" fmla="*/ 225 w 3718"/>
                  <a:gd name="T93" fmla="*/ 1187 h 1928"/>
                  <a:gd name="T94" fmla="*/ 184 w 3718"/>
                  <a:gd name="T95" fmla="*/ 1387 h 1928"/>
                  <a:gd name="T96" fmla="*/ 1394 w 3718"/>
                  <a:gd name="T97" fmla="*/ 1537 h 1928"/>
                  <a:gd name="T98" fmla="*/ 1727 w 3718"/>
                  <a:gd name="T99" fmla="*/ 1604 h 1928"/>
                  <a:gd name="T100" fmla="*/ 1868 w 3718"/>
                  <a:gd name="T101" fmla="*/ 1783 h 1928"/>
                  <a:gd name="T102" fmla="*/ 1928 w 3718"/>
                  <a:gd name="T103" fmla="*/ 1826 h 1928"/>
                  <a:gd name="T104" fmla="*/ 2453 w 3718"/>
                  <a:gd name="T105" fmla="*/ 1735 h 1928"/>
                  <a:gd name="T106" fmla="*/ 2655 w 3718"/>
                  <a:gd name="T107" fmla="*/ 1772 h 1928"/>
                  <a:gd name="T108" fmla="*/ 2574 w 3718"/>
                  <a:gd name="T109" fmla="*/ 1597 h 1928"/>
                  <a:gd name="T110" fmla="*/ 2967 w 3718"/>
                  <a:gd name="T111" fmla="*/ 1436 h 1928"/>
                  <a:gd name="T112" fmla="*/ 1119 w 3718"/>
                  <a:gd name="T113" fmla="*/ 664 h 1928"/>
                  <a:gd name="T114" fmla="*/ 990 w 3718"/>
                  <a:gd name="T115" fmla="*/ 760 h 1928"/>
                  <a:gd name="T116" fmla="*/ 985 w 3718"/>
                  <a:gd name="T117" fmla="*/ 939 h 1928"/>
                  <a:gd name="T118" fmla="*/ 1403 w 3718"/>
                  <a:gd name="T119" fmla="*/ 1433 h 1928"/>
                  <a:gd name="T120" fmla="*/ 2456 w 3718"/>
                  <a:gd name="T121" fmla="*/ 825 h 1928"/>
                  <a:gd name="T122" fmla="*/ 2386 w 3718"/>
                  <a:gd name="T123" fmla="*/ 823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18" h="1928">
                    <a:moveTo>
                      <a:pt x="2074" y="170"/>
                    </a:moveTo>
                    <a:cubicBezTo>
                      <a:pt x="2084" y="169"/>
                      <a:pt x="2113" y="177"/>
                      <a:pt x="2115" y="169"/>
                    </a:cubicBezTo>
                    <a:cubicBezTo>
                      <a:pt x="2117" y="160"/>
                      <a:pt x="2107" y="154"/>
                      <a:pt x="2091" y="154"/>
                    </a:cubicBezTo>
                    <a:cubicBezTo>
                      <a:pt x="2074" y="154"/>
                      <a:pt x="2009" y="165"/>
                      <a:pt x="2009" y="165"/>
                    </a:cubicBezTo>
                    <a:cubicBezTo>
                      <a:pt x="2009" y="165"/>
                      <a:pt x="2065" y="171"/>
                      <a:pt x="2074" y="170"/>
                    </a:cubicBezTo>
                    <a:close/>
                    <a:moveTo>
                      <a:pt x="1990" y="214"/>
                    </a:moveTo>
                    <a:cubicBezTo>
                      <a:pt x="2052" y="218"/>
                      <a:pt x="2047" y="199"/>
                      <a:pt x="2047" y="199"/>
                    </a:cubicBezTo>
                    <a:cubicBezTo>
                      <a:pt x="2043" y="189"/>
                      <a:pt x="2043" y="189"/>
                      <a:pt x="2043" y="189"/>
                    </a:cubicBezTo>
                    <a:cubicBezTo>
                      <a:pt x="2089" y="184"/>
                      <a:pt x="2089" y="184"/>
                      <a:pt x="2089" y="184"/>
                    </a:cubicBezTo>
                    <a:cubicBezTo>
                      <a:pt x="2078" y="176"/>
                      <a:pt x="2078" y="176"/>
                      <a:pt x="2078" y="176"/>
                    </a:cubicBezTo>
                    <a:cubicBezTo>
                      <a:pt x="2033" y="178"/>
                      <a:pt x="2033" y="178"/>
                      <a:pt x="2033" y="178"/>
                    </a:cubicBezTo>
                    <a:cubicBezTo>
                      <a:pt x="2025" y="186"/>
                      <a:pt x="2025" y="186"/>
                      <a:pt x="2025" y="186"/>
                    </a:cubicBezTo>
                    <a:cubicBezTo>
                      <a:pt x="2025" y="186"/>
                      <a:pt x="1966" y="173"/>
                      <a:pt x="1959" y="189"/>
                    </a:cubicBezTo>
                    <a:cubicBezTo>
                      <a:pt x="1953" y="205"/>
                      <a:pt x="1990" y="214"/>
                      <a:pt x="1990" y="214"/>
                    </a:cubicBezTo>
                    <a:close/>
                    <a:moveTo>
                      <a:pt x="1785" y="257"/>
                    </a:moveTo>
                    <a:cubicBezTo>
                      <a:pt x="1749" y="275"/>
                      <a:pt x="1749" y="275"/>
                      <a:pt x="1749" y="275"/>
                    </a:cubicBezTo>
                    <a:cubicBezTo>
                      <a:pt x="1749" y="275"/>
                      <a:pt x="1784" y="281"/>
                      <a:pt x="1768" y="284"/>
                    </a:cubicBezTo>
                    <a:cubicBezTo>
                      <a:pt x="1752" y="288"/>
                      <a:pt x="1694" y="292"/>
                      <a:pt x="1694" y="292"/>
                    </a:cubicBezTo>
                    <a:cubicBezTo>
                      <a:pt x="1680" y="308"/>
                      <a:pt x="1680" y="308"/>
                      <a:pt x="1680" y="308"/>
                    </a:cubicBezTo>
                    <a:cubicBezTo>
                      <a:pt x="1717" y="303"/>
                      <a:pt x="1717" y="303"/>
                      <a:pt x="1717" y="303"/>
                    </a:cubicBezTo>
                    <a:cubicBezTo>
                      <a:pt x="1717" y="303"/>
                      <a:pt x="1732" y="308"/>
                      <a:pt x="1751" y="311"/>
                    </a:cubicBezTo>
                    <a:cubicBezTo>
                      <a:pt x="1770" y="314"/>
                      <a:pt x="1826" y="295"/>
                      <a:pt x="1826" y="295"/>
                    </a:cubicBezTo>
                    <a:cubicBezTo>
                      <a:pt x="1824" y="304"/>
                      <a:pt x="1824" y="304"/>
                      <a:pt x="1824" y="304"/>
                    </a:cubicBezTo>
                    <a:cubicBezTo>
                      <a:pt x="1824" y="304"/>
                      <a:pt x="1862" y="299"/>
                      <a:pt x="1892" y="297"/>
                    </a:cubicBezTo>
                    <a:cubicBezTo>
                      <a:pt x="1920" y="295"/>
                      <a:pt x="1895" y="302"/>
                      <a:pt x="1885" y="304"/>
                    </a:cubicBezTo>
                    <a:cubicBezTo>
                      <a:pt x="1875" y="305"/>
                      <a:pt x="1841" y="309"/>
                      <a:pt x="1816" y="312"/>
                    </a:cubicBezTo>
                    <a:cubicBezTo>
                      <a:pt x="1791" y="315"/>
                      <a:pt x="1760" y="326"/>
                      <a:pt x="1760" y="326"/>
                    </a:cubicBezTo>
                    <a:cubicBezTo>
                      <a:pt x="1760" y="326"/>
                      <a:pt x="1788" y="331"/>
                      <a:pt x="1838" y="333"/>
                    </a:cubicBezTo>
                    <a:cubicBezTo>
                      <a:pt x="1886" y="334"/>
                      <a:pt x="1920" y="313"/>
                      <a:pt x="1920" y="313"/>
                    </a:cubicBezTo>
                    <a:cubicBezTo>
                      <a:pt x="1970" y="300"/>
                      <a:pt x="1970" y="300"/>
                      <a:pt x="1970" y="300"/>
                    </a:cubicBezTo>
                    <a:cubicBezTo>
                      <a:pt x="1970" y="300"/>
                      <a:pt x="1987" y="306"/>
                      <a:pt x="2035" y="300"/>
                    </a:cubicBezTo>
                    <a:cubicBezTo>
                      <a:pt x="2081" y="294"/>
                      <a:pt x="2084" y="284"/>
                      <a:pt x="2103" y="279"/>
                    </a:cubicBezTo>
                    <a:cubicBezTo>
                      <a:pt x="2121" y="274"/>
                      <a:pt x="2106" y="254"/>
                      <a:pt x="2086" y="254"/>
                    </a:cubicBezTo>
                    <a:cubicBezTo>
                      <a:pt x="2066" y="255"/>
                      <a:pt x="2072" y="268"/>
                      <a:pt x="2072" y="268"/>
                    </a:cubicBezTo>
                    <a:cubicBezTo>
                      <a:pt x="2045" y="267"/>
                      <a:pt x="2045" y="267"/>
                      <a:pt x="2045" y="267"/>
                    </a:cubicBezTo>
                    <a:cubicBezTo>
                      <a:pt x="2045" y="267"/>
                      <a:pt x="2050" y="260"/>
                      <a:pt x="2055" y="252"/>
                    </a:cubicBezTo>
                    <a:cubicBezTo>
                      <a:pt x="2060" y="244"/>
                      <a:pt x="2073" y="229"/>
                      <a:pt x="2061" y="229"/>
                    </a:cubicBezTo>
                    <a:cubicBezTo>
                      <a:pt x="2049" y="228"/>
                      <a:pt x="2024" y="239"/>
                      <a:pt x="1991" y="249"/>
                    </a:cubicBezTo>
                    <a:cubicBezTo>
                      <a:pt x="1957" y="259"/>
                      <a:pt x="2012" y="256"/>
                      <a:pt x="2012" y="256"/>
                    </a:cubicBezTo>
                    <a:cubicBezTo>
                      <a:pt x="2009" y="272"/>
                      <a:pt x="2009" y="272"/>
                      <a:pt x="2009" y="272"/>
                    </a:cubicBezTo>
                    <a:cubicBezTo>
                      <a:pt x="1929" y="282"/>
                      <a:pt x="1929" y="282"/>
                      <a:pt x="1929" y="282"/>
                    </a:cubicBezTo>
                    <a:cubicBezTo>
                      <a:pt x="1929" y="282"/>
                      <a:pt x="1923" y="262"/>
                      <a:pt x="1928" y="253"/>
                    </a:cubicBezTo>
                    <a:cubicBezTo>
                      <a:pt x="1932" y="244"/>
                      <a:pt x="1875" y="240"/>
                      <a:pt x="1875" y="240"/>
                    </a:cubicBezTo>
                    <a:lnTo>
                      <a:pt x="1785" y="257"/>
                    </a:lnTo>
                    <a:close/>
                    <a:moveTo>
                      <a:pt x="1887" y="230"/>
                    </a:moveTo>
                    <a:cubicBezTo>
                      <a:pt x="1905" y="215"/>
                      <a:pt x="1886" y="206"/>
                      <a:pt x="1868" y="216"/>
                    </a:cubicBezTo>
                    <a:cubicBezTo>
                      <a:pt x="1849" y="226"/>
                      <a:pt x="1887" y="230"/>
                      <a:pt x="1887" y="230"/>
                    </a:cubicBezTo>
                    <a:close/>
                    <a:moveTo>
                      <a:pt x="2008" y="377"/>
                    </a:moveTo>
                    <a:cubicBezTo>
                      <a:pt x="1988" y="361"/>
                      <a:pt x="1988" y="361"/>
                      <a:pt x="1988" y="361"/>
                    </a:cubicBezTo>
                    <a:cubicBezTo>
                      <a:pt x="1969" y="363"/>
                      <a:pt x="1969" y="363"/>
                      <a:pt x="1969" y="363"/>
                    </a:cubicBezTo>
                    <a:cubicBezTo>
                      <a:pt x="1969" y="363"/>
                      <a:pt x="1957" y="348"/>
                      <a:pt x="1932" y="357"/>
                    </a:cubicBezTo>
                    <a:cubicBezTo>
                      <a:pt x="1906" y="365"/>
                      <a:pt x="1964" y="389"/>
                      <a:pt x="1964" y="389"/>
                    </a:cubicBezTo>
                    <a:lnTo>
                      <a:pt x="2008" y="377"/>
                    </a:lnTo>
                    <a:close/>
                    <a:moveTo>
                      <a:pt x="1638" y="280"/>
                    </a:moveTo>
                    <a:cubicBezTo>
                      <a:pt x="1598" y="290"/>
                      <a:pt x="1626" y="295"/>
                      <a:pt x="1626" y="295"/>
                    </a:cubicBezTo>
                    <a:cubicBezTo>
                      <a:pt x="1683" y="281"/>
                      <a:pt x="1679" y="269"/>
                      <a:pt x="1638" y="280"/>
                    </a:cubicBezTo>
                    <a:close/>
                    <a:moveTo>
                      <a:pt x="1978" y="572"/>
                    </a:moveTo>
                    <a:cubicBezTo>
                      <a:pt x="1997" y="574"/>
                      <a:pt x="2006" y="580"/>
                      <a:pt x="2022" y="588"/>
                    </a:cubicBezTo>
                    <a:cubicBezTo>
                      <a:pt x="2038" y="596"/>
                      <a:pt x="2092" y="587"/>
                      <a:pt x="2092" y="587"/>
                    </a:cubicBezTo>
                    <a:cubicBezTo>
                      <a:pt x="2078" y="542"/>
                      <a:pt x="2078" y="542"/>
                      <a:pt x="2078" y="542"/>
                    </a:cubicBezTo>
                    <a:cubicBezTo>
                      <a:pt x="2012" y="528"/>
                      <a:pt x="2012" y="528"/>
                      <a:pt x="2012" y="528"/>
                    </a:cubicBezTo>
                    <a:cubicBezTo>
                      <a:pt x="1990" y="553"/>
                      <a:pt x="1990" y="553"/>
                      <a:pt x="1990" y="553"/>
                    </a:cubicBezTo>
                    <a:cubicBezTo>
                      <a:pt x="1968" y="555"/>
                      <a:pt x="1968" y="555"/>
                      <a:pt x="1968" y="555"/>
                    </a:cubicBezTo>
                    <a:cubicBezTo>
                      <a:pt x="1968" y="555"/>
                      <a:pt x="1959" y="571"/>
                      <a:pt x="1978" y="572"/>
                    </a:cubicBezTo>
                    <a:close/>
                    <a:moveTo>
                      <a:pt x="109" y="1360"/>
                    </a:moveTo>
                    <a:cubicBezTo>
                      <a:pt x="109" y="1369"/>
                      <a:pt x="126" y="1366"/>
                      <a:pt x="126" y="1366"/>
                    </a:cubicBezTo>
                    <a:cubicBezTo>
                      <a:pt x="124" y="1383"/>
                      <a:pt x="124" y="1383"/>
                      <a:pt x="124" y="1383"/>
                    </a:cubicBezTo>
                    <a:cubicBezTo>
                      <a:pt x="143" y="1371"/>
                      <a:pt x="143" y="1371"/>
                      <a:pt x="143" y="1371"/>
                    </a:cubicBezTo>
                    <a:cubicBezTo>
                      <a:pt x="141" y="1354"/>
                      <a:pt x="141" y="1354"/>
                      <a:pt x="141" y="1354"/>
                    </a:cubicBezTo>
                    <a:cubicBezTo>
                      <a:pt x="141" y="1354"/>
                      <a:pt x="109" y="1351"/>
                      <a:pt x="109" y="1360"/>
                    </a:cubicBezTo>
                    <a:close/>
                    <a:moveTo>
                      <a:pt x="166" y="1535"/>
                    </a:moveTo>
                    <a:cubicBezTo>
                      <a:pt x="166" y="1535"/>
                      <a:pt x="163" y="1521"/>
                      <a:pt x="164" y="1514"/>
                    </a:cubicBezTo>
                    <a:cubicBezTo>
                      <a:pt x="165" y="1507"/>
                      <a:pt x="170" y="1495"/>
                      <a:pt x="162" y="1485"/>
                    </a:cubicBezTo>
                    <a:cubicBezTo>
                      <a:pt x="162" y="1485"/>
                      <a:pt x="136" y="1481"/>
                      <a:pt x="127" y="1479"/>
                    </a:cubicBezTo>
                    <a:cubicBezTo>
                      <a:pt x="118" y="1477"/>
                      <a:pt x="103" y="1453"/>
                      <a:pt x="91" y="1452"/>
                    </a:cubicBezTo>
                    <a:cubicBezTo>
                      <a:pt x="79" y="1451"/>
                      <a:pt x="59" y="1463"/>
                      <a:pt x="64" y="1471"/>
                    </a:cubicBezTo>
                    <a:cubicBezTo>
                      <a:pt x="69" y="1479"/>
                      <a:pt x="78" y="1477"/>
                      <a:pt x="78" y="1477"/>
                    </a:cubicBezTo>
                    <a:cubicBezTo>
                      <a:pt x="87" y="1471"/>
                      <a:pt x="87" y="1471"/>
                      <a:pt x="87" y="1471"/>
                    </a:cubicBezTo>
                    <a:cubicBezTo>
                      <a:pt x="94" y="1476"/>
                      <a:pt x="94" y="1476"/>
                      <a:pt x="94" y="1476"/>
                    </a:cubicBezTo>
                    <a:cubicBezTo>
                      <a:pt x="88" y="1483"/>
                      <a:pt x="88" y="1483"/>
                      <a:pt x="88" y="1483"/>
                    </a:cubicBezTo>
                    <a:cubicBezTo>
                      <a:pt x="88" y="1483"/>
                      <a:pt x="59" y="1488"/>
                      <a:pt x="67" y="1497"/>
                    </a:cubicBezTo>
                    <a:cubicBezTo>
                      <a:pt x="75" y="1506"/>
                      <a:pt x="90" y="1497"/>
                      <a:pt x="90" y="1497"/>
                    </a:cubicBezTo>
                    <a:cubicBezTo>
                      <a:pt x="85" y="1512"/>
                      <a:pt x="85" y="1512"/>
                      <a:pt x="85" y="1512"/>
                    </a:cubicBezTo>
                    <a:cubicBezTo>
                      <a:pt x="100" y="1511"/>
                      <a:pt x="100" y="1511"/>
                      <a:pt x="100" y="1511"/>
                    </a:cubicBezTo>
                    <a:cubicBezTo>
                      <a:pt x="86" y="1522"/>
                      <a:pt x="86" y="1522"/>
                      <a:pt x="86" y="1522"/>
                    </a:cubicBezTo>
                    <a:cubicBezTo>
                      <a:pt x="112" y="1520"/>
                      <a:pt x="112" y="1520"/>
                      <a:pt x="112" y="1520"/>
                    </a:cubicBezTo>
                    <a:cubicBezTo>
                      <a:pt x="112" y="1520"/>
                      <a:pt x="85" y="1531"/>
                      <a:pt x="91" y="1536"/>
                    </a:cubicBezTo>
                    <a:cubicBezTo>
                      <a:pt x="97" y="1541"/>
                      <a:pt x="109" y="1520"/>
                      <a:pt x="115" y="1531"/>
                    </a:cubicBezTo>
                    <a:cubicBezTo>
                      <a:pt x="121" y="1542"/>
                      <a:pt x="99" y="1546"/>
                      <a:pt x="105" y="1553"/>
                    </a:cubicBezTo>
                    <a:cubicBezTo>
                      <a:pt x="111" y="1560"/>
                      <a:pt x="137" y="1555"/>
                      <a:pt x="137" y="1555"/>
                    </a:cubicBezTo>
                    <a:cubicBezTo>
                      <a:pt x="150" y="1547"/>
                      <a:pt x="150" y="1547"/>
                      <a:pt x="150" y="1547"/>
                    </a:cubicBezTo>
                    <a:cubicBezTo>
                      <a:pt x="138" y="1561"/>
                      <a:pt x="138" y="1561"/>
                      <a:pt x="138" y="1561"/>
                    </a:cubicBezTo>
                    <a:cubicBezTo>
                      <a:pt x="138" y="1561"/>
                      <a:pt x="113" y="1561"/>
                      <a:pt x="124" y="1570"/>
                    </a:cubicBezTo>
                    <a:cubicBezTo>
                      <a:pt x="135" y="1579"/>
                      <a:pt x="144" y="1579"/>
                      <a:pt x="144" y="1579"/>
                    </a:cubicBezTo>
                    <a:cubicBezTo>
                      <a:pt x="144" y="1579"/>
                      <a:pt x="168" y="1596"/>
                      <a:pt x="180" y="1586"/>
                    </a:cubicBezTo>
                    <a:cubicBezTo>
                      <a:pt x="192" y="1576"/>
                      <a:pt x="201" y="1568"/>
                      <a:pt x="192" y="1557"/>
                    </a:cubicBezTo>
                    <a:cubicBezTo>
                      <a:pt x="183" y="1546"/>
                      <a:pt x="166" y="1535"/>
                      <a:pt x="166" y="1535"/>
                    </a:cubicBezTo>
                    <a:close/>
                    <a:moveTo>
                      <a:pt x="1536" y="249"/>
                    </a:moveTo>
                    <a:cubicBezTo>
                      <a:pt x="1536" y="249"/>
                      <a:pt x="1574" y="242"/>
                      <a:pt x="1583" y="248"/>
                    </a:cubicBezTo>
                    <a:cubicBezTo>
                      <a:pt x="1593" y="254"/>
                      <a:pt x="1587" y="264"/>
                      <a:pt x="1599" y="264"/>
                    </a:cubicBezTo>
                    <a:cubicBezTo>
                      <a:pt x="1612" y="264"/>
                      <a:pt x="1634" y="259"/>
                      <a:pt x="1634" y="259"/>
                    </a:cubicBezTo>
                    <a:cubicBezTo>
                      <a:pt x="1634" y="259"/>
                      <a:pt x="1650" y="268"/>
                      <a:pt x="1665" y="261"/>
                    </a:cubicBezTo>
                    <a:cubicBezTo>
                      <a:pt x="1681" y="255"/>
                      <a:pt x="1678" y="238"/>
                      <a:pt x="1678" y="238"/>
                    </a:cubicBezTo>
                    <a:cubicBezTo>
                      <a:pt x="1700" y="238"/>
                      <a:pt x="1700" y="238"/>
                      <a:pt x="1700" y="238"/>
                    </a:cubicBezTo>
                    <a:cubicBezTo>
                      <a:pt x="1744" y="224"/>
                      <a:pt x="1744" y="224"/>
                      <a:pt x="1744" y="224"/>
                    </a:cubicBezTo>
                    <a:cubicBezTo>
                      <a:pt x="1719" y="247"/>
                      <a:pt x="1719" y="247"/>
                      <a:pt x="1719" y="247"/>
                    </a:cubicBezTo>
                    <a:cubicBezTo>
                      <a:pt x="1754" y="253"/>
                      <a:pt x="1754" y="253"/>
                      <a:pt x="1754" y="253"/>
                    </a:cubicBezTo>
                    <a:cubicBezTo>
                      <a:pt x="1791" y="238"/>
                      <a:pt x="1791" y="238"/>
                      <a:pt x="1791" y="238"/>
                    </a:cubicBezTo>
                    <a:cubicBezTo>
                      <a:pt x="1854" y="209"/>
                      <a:pt x="1854" y="209"/>
                      <a:pt x="1854" y="209"/>
                    </a:cubicBezTo>
                    <a:cubicBezTo>
                      <a:pt x="1854" y="209"/>
                      <a:pt x="1806" y="194"/>
                      <a:pt x="1797" y="194"/>
                    </a:cubicBezTo>
                    <a:cubicBezTo>
                      <a:pt x="1787" y="194"/>
                      <a:pt x="1734" y="190"/>
                      <a:pt x="1734" y="190"/>
                    </a:cubicBezTo>
                    <a:cubicBezTo>
                      <a:pt x="1683" y="198"/>
                      <a:pt x="1683" y="198"/>
                      <a:pt x="1683" y="198"/>
                    </a:cubicBezTo>
                    <a:cubicBezTo>
                      <a:pt x="1680" y="212"/>
                      <a:pt x="1680" y="212"/>
                      <a:pt x="1680" y="212"/>
                    </a:cubicBezTo>
                    <a:cubicBezTo>
                      <a:pt x="1602" y="218"/>
                      <a:pt x="1602" y="218"/>
                      <a:pt x="1602" y="218"/>
                    </a:cubicBezTo>
                    <a:cubicBezTo>
                      <a:pt x="1602" y="218"/>
                      <a:pt x="1576" y="209"/>
                      <a:pt x="1554" y="213"/>
                    </a:cubicBezTo>
                    <a:cubicBezTo>
                      <a:pt x="1532" y="216"/>
                      <a:pt x="1535" y="224"/>
                      <a:pt x="1535" y="224"/>
                    </a:cubicBezTo>
                    <a:cubicBezTo>
                      <a:pt x="1535" y="229"/>
                      <a:pt x="1536" y="249"/>
                      <a:pt x="1536" y="249"/>
                    </a:cubicBezTo>
                    <a:close/>
                    <a:moveTo>
                      <a:pt x="100" y="1323"/>
                    </a:moveTo>
                    <a:cubicBezTo>
                      <a:pt x="102" y="1338"/>
                      <a:pt x="113" y="1344"/>
                      <a:pt x="113" y="1344"/>
                    </a:cubicBezTo>
                    <a:cubicBezTo>
                      <a:pt x="121" y="1323"/>
                      <a:pt x="121" y="1323"/>
                      <a:pt x="121" y="1323"/>
                    </a:cubicBezTo>
                    <a:cubicBezTo>
                      <a:pt x="121" y="1323"/>
                      <a:pt x="98" y="1308"/>
                      <a:pt x="100" y="1323"/>
                    </a:cubicBezTo>
                    <a:close/>
                    <a:moveTo>
                      <a:pt x="82" y="1291"/>
                    </a:moveTo>
                    <a:cubicBezTo>
                      <a:pt x="78" y="1290"/>
                      <a:pt x="62" y="1294"/>
                      <a:pt x="56" y="1297"/>
                    </a:cubicBezTo>
                    <a:cubicBezTo>
                      <a:pt x="50" y="1300"/>
                      <a:pt x="45" y="1315"/>
                      <a:pt x="35" y="1315"/>
                    </a:cubicBezTo>
                    <a:cubicBezTo>
                      <a:pt x="25" y="1315"/>
                      <a:pt x="24" y="1307"/>
                      <a:pt x="34" y="1307"/>
                    </a:cubicBezTo>
                    <a:cubicBezTo>
                      <a:pt x="44" y="1307"/>
                      <a:pt x="62" y="1294"/>
                      <a:pt x="48" y="1295"/>
                    </a:cubicBezTo>
                    <a:cubicBezTo>
                      <a:pt x="34" y="1296"/>
                      <a:pt x="32" y="1299"/>
                      <a:pt x="32" y="1299"/>
                    </a:cubicBezTo>
                    <a:cubicBezTo>
                      <a:pt x="32" y="1299"/>
                      <a:pt x="35" y="1285"/>
                      <a:pt x="24" y="1289"/>
                    </a:cubicBezTo>
                    <a:cubicBezTo>
                      <a:pt x="13" y="1293"/>
                      <a:pt x="11" y="1306"/>
                      <a:pt x="11" y="1306"/>
                    </a:cubicBezTo>
                    <a:cubicBezTo>
                      <a:pt x="3" y="1324"/>
                      <a:pt x="3" y="1324"/>
                      <a:pt x="3" y="1324"/>
                    </a:cubicBezTo>
                    <a:cubicBezTo>
                      <a:pt x="3" y="1324"/>
                      <a:pt x="0" y="1336"/>
                      <a:pt x="3" y="1337"/>
                    </a:cubicBezTo>
                    <a:cubicBezTo>
                      <a:pt x="6" y="1338"/>
                      <a:pt x="9" y="1347"/>
                      <a:pt x="9" y="1347"/>
                    </a:cubicBezTo>
                    <a:cubicBezTo>
                      <a:pt x="0" y="1351"/>
                      <a:pt x="0" y="1351"/>
                      <a:pt x="0" y="1351"/>
                    </a:cubicBezTo>
                    <a:cubicBezTo>
                      <a:pt x="5" y="1386"/>
                      <a:pt x="5" y="1386"/>
                      <a:pt x="5" y="1386"/>
                    </a:cubicBezTo>
                    <a:cubicBezTo>
                      <a:pt x="5" y="1386"/>
                      <a:pt x="0" y="1398"/>
                      <a:pt x="16" y="1397"/>
                    </a:cubicBezTo>
                    <a:cubicBezTo>
                      <a:pt x="27" y="1396"/>
                      <a:pt x="16" y="1379"/>
                      <a:pt x="13" y="1372"/>
                    </a:cubicBezTo>
                    <a:cubicBezTo>
                      <a:pt x="10" y="1365"/>
                      <a:pt x="18" y="1359"/>
                      <a:pt x="23" y="1356"/>
                    </a:cubicBezTo>
                    <a:cubicBezTo>
                      <a:pt x="28" y="1353"/>
                      <a:pt x="36" y="1344"/>
                      <a:pt x="34" y="1340"/>
                    </a:cubicBezTo>
                    <a:cubicBezTo>
                      <a:pt x="34" y="1340"/>
                      <a:pt x="32" y="1329"/>
                      <a:pt x="38" y="1324"/>
                    </a:cubicBezTo>
                    <a:cubicBezTo>
                      <a:pt x="44" y="1319"/>
                      <a:pt x="55" y="1308"/>
                      <a:pt x="64" y="1303"/>
                    </a:cubicBezTo>
                    <a:cubicBezTo>
                      <a:pt x="73" y="1298"/>
                      <a:pt x="86" y="1292"/>
                      <a:pt x="82" y="1291"/>
                    </a:cubicBezTo>
                    <a:close/>
                    <a:moveTo>
                      <a:pt x="1263" y="454"/>
                    </a:moveTo>
                    <a:cubicBezTo>
                      <a:pt x="1268" y="466"/>
                      <a:pt x="1238" y="482"/>
                      <a:pt x="1266" y="478"/>
                    </a:cubicBezTo>
                    <a:cubicBezTo>
                      <a:pt x="1294" y="474"/>
                      <a:pt x="1328" y="462"/>
                      <a:pt x="1328" y="462"/>
                    </a:cubicBezTo>
                    <a:cubicBezTo>
                      <a:pt x="1354" y="468"/>
                      <a:pt x="1354" y="468"/>
                      <a:pt x="1354" y="468"/>
                    </a:cubicBezTo>
                    <a:cubicBezTo>
                      <a:pt x="1405" y="430"/>
                      <a:pt x="1405" y="430"/>
                      <a:pt x="1405" y="430"/>
                    </a:cubicBezTo>
                    <a:cubicBezTo>
                      <a:pt x="1493" y="402"/>
                      <a:pt x="1493" y="402"/>
                      <a:pt x="1493" y="402"/>
                    </a:cubicBezTo>
                    <a:cubicBezTo>
                      <a:pt x="1576" y="379"/>
                      <a:pt x="1576" y="379"/>
                      <a:pt x="1576" y="379"/>
                    </a:cubicBezTo>
                    <a:cubicBezTo>
                      <a:pt x="1642" y="366"/>
                      <a:pt x="1642" y="366"/>
                      <a:pt x="1642" y="366"/>
                    </a:cubicBezTo>
                    <a:cubicBezTo>
                      <a:pt x="1642" y="366"/>
                      <a:pt x="1603" y="334"/>
                      <a:pt x="1600" y="330"/>
                    </a:cubicBezTo>
                    <a:cubicBezTo>
                      <a:pt x="1596" y="327"/>
                      <a:pt x="1549" y="333"/>
                      <a:pt x="1549" y="333"/>
                    </a:cubicBezTo>
                    <a:cubicBezTo>
                      <a:pt x="1505" y="339"/>
                      <a:pt x="1505" y="339"/>
                      <a:pt x="1505" y="339"/>
                    </a:cubicBezTo>
                    <a:cubicBezTo>
                      <a:pt x="1481" y="321"/>
                      <a:pt x="1481" y="321"/>
                      <a:pt x="1481" y="321"/>
                    </a:cubicBezTo>
                    <a:cubicBezTo>
                      <a:pt x="1427" y="328"/>
                      <a:pt x="1427" y="328"/>
                      <a:pt x="1427" y="328"/>
                    </a:cubicBezTo>
                    <a:cubicBezTo>
                      <a:pt x="1393" y="338"/>
                      <a:pt x="1393" y="338"/>
                      <a:pt x="1393" y="338"/>
                    </a:cubicBezTo>
                    <a:cubicBezTo>
                      <a:pt x="1383" y="351"/>
                      <a:pt x="1383" y="351"/>
                      <a:pt x="1383" y="351"/>
                    </a:cubicBezTo>
                    <a:cubicBezTo>
                      <a:pt x="1372" y="371"/>
                      <a:pt x="1372" y="371"/>
                      <a:pt x="1372" y="371"/>
                    </a:cubicBezTo>
                    <a:cubicBezTo>
                      <a:pt x="1340" y="380"/>
                      <a:pt x="1340" y="380"/>
                      <a:pt x="1340" y="380"/>
                    </a:cubicBezTo>
                    <a:cubicBezTo>
                      <a:pt x="1294" y="393"/>
                      <a:pt x="1294" y="393"/>
                      <a:pt x="1294" y="393"/>
                    </a:cubicBezTo>
                    <a:cubicBezTo>
                      <a:pt x="1307" y="401"/>
                      <a:pt x="1307" y="401"/>
                      <a:pt x="1307" y="401"/>
                    </a:cubicBezTo>
                    <a:cubicBezTo>
                      <a:pt x="1227" y="437"/>
                      <a:pt x="1227" y="437"/>
                      <a:pt x="1227" y="437"/>
                    </a:cubicBezTo>
                    <a:cubicBezTo>
                      <a:pt x="1227" y="437"/>
                      <a:pt x="1259" y="442"/>
                      <a:pt x="1263" y="454"/>
                    </a:cubicBezTo>
                    <a:close/>
                    <a:moveTo>
                      <a:pt x="132" y="1313"/>
                    </a:moveTo>
                    <a:cubicBezTo>
                      <a:pt x="125" y="1331"/>
                      <a:pt x="125" y="1331"/>
                      <a:pt x="125" y="1331"/>
                    </a:cubicBezTo>
                    <a:cubicBezTo>
                      <a:pt x="127" y="1343"/>
                      <a:pt x="127" y="1343"/>
                      <a:pt x="127" y="1343"/>
                    </a:cubicBezTo>
                    <a:cubicBezTo>
                      <a:pt x="143" y="1333"/>
                      <a:pt x="143" y="1333"/>
                      <a:pt x="143" y="1333"/>
                    </a:cubicBezTo>
                    <a:lnTo>
                      <a:pt x="132" y="1313"/>
                    </a:lnTo>
                    <a:close/>
                    <a:moveTo>
                      <a:pt x="2786" y="403"/>
                    </a:moveTo>
                    <a:cubicBezTo>
                      <a:pt x="2802" y="409"/>
                      <a:pt x="2824" y="395"/>
                      <a:pt x="2824" y="395"/>
                    </a:cubicBezTo>
                    <a:cubicBezTo>
                      <a:pt x="2865" y="394"/>
                      <a:pt x="2865" y="394"/>
                      <a:pt x="2865" y="394"/>
                    </a:cubicBezTo>
                    <a:cubicBezTo>
                      <a:pt x="2865" y="394"/>
                      <a:pt x="2891" y="404"/>
                      <a:pt x="2899" y="398"/>
                    </a:cubicBezTo>
                    <a:cubicBezTo>
                      <a:pt x="2906" y="393"/>
                      <a:pt x="2900" y="370"/>
                      <a:pt x="2883" y="366"/>
                    </a:cubicBezTo>
                    <a:cubicBezTo>
                      <a:pt x="2865" y="362"/>
                      <a:pt x="2849" y="367"/>
                      <a:pt x="2849" y="367"/>
                    </a:cubicBezTo>
                    <a:cubicBezTo>
                      <a:pt x="2823" y="367"/>
                      <a:pt x="2823" y="367"/>
                      <a:pt x="2823" y="367"/>
                    </a:cubicBezTo>
                    <a:cubicBezTo>
                      <a:pt x="2823" y="367"/>
                      <a:pt x="2793" y="355"/>
                      <a:pt x="2782" y="364"/>
                    </a:cubicBezTo>
                    <a:cubicBezTo>
                      <a:pt x="2772" y="372"/>
                      <a:pt x="2768" y="378"/>
                      <a:pt x="2768" y="378"/>
                    </a:cubicBezTo>
                    <a:cubicBezTo>
                      <a:pt x="2781" y="385"/>
                      <a:pt x="2781" y="385"/>
                      <a:pt x="2781" y="385"/>
                    </a:cubicBezTo>
                    <a:cubicBezTo>
                      <a:pt x="2781" y="385"/>
                      <a:pt x="2772" y="397"/>
                      <a:pt x="2786" y="403"/>
                    </a:cubicBezTo>
                    <a:close/>
                    <a:moveTo>
                      <a:pt x="2471" y="347"/>
                    </a:moveTo>
                    <a:cubicBezTo>
                      <a:pt x="2457" y="346"/>
                      <a:pt x="2380" y="337"/>
                      <a:pt x="2339" y="339"/>
                    </a:cubicBezTo>
                    <a:cubicBezTo>
                      <a:pt x="2300" y="340"/>
                      <a:pt x="2311" y="339"/>
                      <a:pt x="2310" y="347"/>
                    </a:cubicBezTo>
                    <a:cubicBezTo>
                      <a:pt x="2308" y="356"/>
                      <a:pt x="2294" y="359"/>
                      <a:pt x="2260" y="367"/>
                    </a:cubicBezTo>
                    <a:cubicBezTo>
                      <a:pt x="2227" y="374"/>
                      <a:pt x="2259" y="375"/>
                      <a:pt x="2257" y="397"/>
                    </a:cubicBezTo>
                    <a:cubicBezTo>
                      <a:pt x="2245" y="414"/>
                      <a:pt x="2245" y="414"/>
                      <a:pt x="2245" y="414"/>
                    </a:cubicBezTo>
                    <a:cubicBezTo>
                      <a:pt x="2265" y="426"/>
                      <a:pt x="2265" y="426"/>
                      <a:pt x="2265" y="426"/>
                    </a:cubicBezTo>
                    <a:cubicBezTo>
                      <a:pt x="2318" y="404"/>
                      <a:pt x="2318" y="404"/>
                      <a:pt x="2318" y="404"/>
                    </a:cubicBezTo>
                    <a:cubicBezTo>
                      <a:pt x="2318" y="404"/>
                      <a:pt x="2299" y="397"/>
                      <a:pt x="2323" y="390"/>
                    </a:cubicBezTo>
                    <a:cubicBezTo>
                      <a:pt x="2348" y="383"/>
                      <a:pt x="2365" y="403"/>
                      <a:pt x="2365" y="403"/>
                    </a:cubicBezTo>
                    <a:cubicBezTo>
                      <a:pt x="2403" y="398"/>
                      <a:pt x="2403" y="398"/>
                      <a:pt x="2403" y="398"/>
                    </a:cubicBezTo>
                    <a:cubicBezTo>
                      <a:pt x="2398" y="383"/>
                      <a:pt x="2398" y="383"/>
                      <a:pt x="2398" y="383"/>
                    </a:cubicBezTo>
                    <a:cubicBezTo>
                      <a:pt x="2398" y="383"/>
                      <a:pt x="2447" y="381"/>
                      <a:pt x="2457" y="369"/>
                    </a:cubicBezTo>
                    <a:cubicBezTo>
                      <a:pt x="2467" y="358"/>
                      <a:pt x="2484" y="347"/>
                      <a:pt x="2471" y="347"/>
                    </a:cubicBezTo>
                    <a:close/>
                    <a:moveTo>
                      <a:pt x="2526" y="101"/>
                    </a:moveTo>
                    <a:cubicBezTo>
                      <a:pt x="2489" y="105"/>
                      <a:pt x="2489" y="105"/>
                      <a:pt x="2489" y="105"/>
                    </a:cubicBezTo>
                    <a:cubicBezTo>
                      <a:pt x="2503" y="123"/>
                      <a:pt x="2503" y="123"/>
                      <a:pt x="2503" y="123"/>
                    </a:cubicBezTo>
                    <a:lnTo>
                      <a:pt x="2526" y="101"/>
                    </a:lnTo>
                    <a:close/>
                    <a:moveTo>
                      <a:pt x="2406" y="324"/>
                    </a:moveTo>
                    <a:cubicBezTo>
                      <a:pt x="2417" y="317"/>
                      <a:pt x="2442" y="298"/>
                      <a:pt x="2438" y="290"/>
                    </a:cubicBezTo>
                    <a:cubicBezTo>
                      <a:pt x="2434" y="281"/>
                      <a:pt x="2400" y="283"/>
                      <a:pt x="2389" y="284"/>
                    </a:cubicBezTo>
                    <a:cubicBezTo>
                      <a:pt x="2366" y="286"/>
                      <a:pt x="2322" y="301"/>
                      <a:pt x="2334" y="309"/>
                    </a:cubicBezTo>
                    <a:cubicBezTo>
                      <a:pt x="2346" y="316"/>
                      <a:pt x="2406" y="324"/>
                      <a:pt x="2406" y="324"/>
                    </a:cubicBezTo>
                    <a:close/>
                    <a:moveTo>
                      <a:pt x="2634" y="123"/>
                    </a:moveTo>
                    <a:cubicBezTo>
                      <a:pt x="2598" y="131"/>
                      <a:pt x="2598" y="131"/>
                      <a:pt x="2598" y="131"/>
                    </a:cubicBezTo>
                    <a:cubicBezTo>
                      <a:pt x="2623" y="142"/>
                      <a:pt x="2623" y="142"/>
                      <a:pt x="2623" y="142"/>
                    </a:cubicBezTo>
                    <a:cubicBezTo>
                      <a:pt x="2623" y="142"/>
                      <a:pt x="2609" y="146"/>
                      <a:pt x="2611" y="156"/>
                    </a:cubicBezTo>
                    <a:cubicBezTo>
                      <a:pt x="2613" y="165"/>
                      <a:pt x="2640" y="162"/>
                      <a:pt x="2640" y="162"/>
                    </a:cubicBezTo>
                    <a:cubicBezTo>
                      <a:pt x="2627" y="171"/>
                      <a:pt x="2627" y="171"/>
                      <a:pt x="2627" y="171"/>
                    </a:cubicBezTo>
                    <a:cubicBezTo>
                      <a:pt x="2627" y="171"/>
                      <a:pt x="2645" y="175"/>
                      <a:pt x="2659" y="184"/>
                    </a:cubicBezTo>
                    <a:cubicBezTo>
                      <a:pt x="2673" y="192"/>
                      <a:pt x="2698" y="172"/>
                      <a:pt x="2698" y="172"/>
                    </a:cubicBezTo>
                    <a:cubicBezTo>
                      <a:pt x="2714" y="164"/>
                      <a:pt x="2714" y="164"/>
                      <a:pt x="2714" y="164"/>
                    </a:cubicBezTo>
                    <a:cubicBezTo>
                      <a:pt x="2714" y="164"/>
                      <a:pt x="2719" y="170"/>
                      <a:pt x="2725" y="181"/>
                    </a:cubicBezTo>
                    <a:cubicBezTo>
                      <a:pt x="2732" y="191"/>
                      <a:pt x="2756" y="173"/>
                      <a:pt x="2765" y="171"/>
                    </a:cubicBezTo>
                    <a:cubicBezTo>
                      <a:pt x="2774" y="169"/>
                      <a:pt x="2787" y="155"/>
                      <a:pt x="2787" y="155"/>
                    </a:cubicBezTo>
                    <a:cubicBezTo>
                      <a:pt x="2795" y="164"/>
                      <a:pt x="2795" y="164"/>
                      <a:pt x="2795" y="164"/>
                    </a:cubicBezTo>
                    <a:cubicBezTo>
                      <a:pt x="2795" y="164"/>
                      <a:pt x="2808" y="151"/>
                      <a:pt x="2810" y="146"/>
                    </a:cubicBezTo>
                    <a:cubicBezTo>
                      <a:pt x="2812" y="141"/>
                      <a:pt x="2865" y="143"/>
                      <a:pt x="2877" y="143"/>
                    </a:cubicBezTo>
                    <a:cubicBezTo>
                      <a:pt x="2889" y="143"/>
                      <a:pt x="2886" y="129"/>
                      <a:pt x="2886" y="129"/>
                    </a:cubicBezTo>
                    <a:cubicBezTo>
                      <a:pt x="2844" y="128"/>
                      <a:pt x="2844" y="128"/>
                      <a:pt x="2844" y="128"/>
                    </a:cubicBezTo>
                    <a:cubicBezTo>
                      <a:pt x="2864" y="117"/>
                      <a:pt x="2864" y="117"/>
                      <a:pt x="2864" y="117"/>
                    </a:cubicBezTo>
                    <a:cubicBezTo>
                      <a:pt x="2864" y="117"/>
                      <a:pt x="2872" y="97"/>
                      <a:pt x="2867" y="90"/>
                    </a:cubicBezTo>
                    <a:cubicBezTo>
                      <a:pt x="2863" y="84"/>
                      <a:pt x="2829" y="102"/>
                      <a:pt x="2829" y="102"/>
                    </a:cubicBezTo>
                    <a:cubicBezTo>
                      <a:pt x="2826" y="85"/>
                      <a:pt x="2826" y="85"/>
                      <a:pt x="2826" y="85"/>
                    </a:cubicBezTo>
                    <a:cubicBezTo>
                      <a:pt x="2794" y="91"/>
                      <a:pt x="2794" y="91"/>
                      <a:pt x="2794" y="91"/>
                    </a:cubicBezTo>
                    <a:cubicBezTo>
                      <a:pt x="2794" y="91"/>
                      <a:pt x="2791" y="71"/>
                      <a:pt x="2781" y="60"/>
                    </a:cubicBezTo>
                    <a:cubicBezTo>
                      <a:pt x="2772" y="49"/>
                      <a:pt x="2730" y="72"/>
                      <a:pt x="2730" y="72"/>
                    </a:cubicBezTo>
                    <a:cubicBezTo>
                      <a:pt x="2678" y="75"/>
                      <a:pt x="2678" y="75"/>
                      <a:pt x="2678" y="75"/>
                    </a:cubicBezTo>
                    <a:cubicBezTo>
                      <a:pt x="2695" y="88"/>
                      <a:pt x="2695" y="88"/>
                      <a:pt x="2695" y="88"/>
                    </a:cubicBezTo>
                    <a:cubicBezTo>
                      <a:pt x="2695" y="88"/>
                      <a:pt x="2658" y="85"/>
                      <a:pt x="2645" y="89"/>
                    </a:cubicBezTo>
                    <a:cubicBezTo>
                      <a:pt x="2633" y="93"/>
                      <a:pt x="2653" y="106"/>
                      <a:pt x="2653" y="106"/>
                    </a:cubicBezTo>
                    <a:cubicBezTo>
                      <a:pt x="2653" y="106"/>
                      <a:pt x="2596" y="100"/>
                      <a:pt x="2592" y="114"/>
                    </a:cubicBezTo>
                    <a:cubicBezTo>
                      <a:pt x="2587" y="128"/>
                      <a:pt x="2634" y="123"/>
                      <a:pt x="2634" y="123"/>
                    </a:cubicBezTo>
                    <a:close/>
                    <a:moveTo>
                      <a:pt x="2644" y="199"/>
                    </a:moveTo>
                    <a:cubicBezTo>
                      <a:pt x="2622" y="203"/>
                      <a:pt x="2622" y="213"/>
                      <a:pt x="2622" y="213"/>
                    </a:cubicBezTo>
                    <a:cubicBezTo>
                      <a:pt x="2640" y="216"/>
                      <a:pt x="2640" y="216"/>
                      <a:pt x="2640" y="216"/>
                    </a:cubicBezTo>
                    <a:cubicBezTo>
                      <a:pt x="2655" y="216"/>
                      <a:pt x="2667" y="195"/>
                      <a:pt x="2644" y="199"/>
                    </a:cubicBezTo>
                    <a:close/>
                    <a:moveTo>
                      <a:pt x="2488" y="226"/>
                    </a:moveTo>
                    <a:cubicBezTo>
                      <a:pt x="2484" y="226"/>
                      <a:pt x="2476" y="222"/>
                      <a:pt x="2476" y="222"/>
                    </a:cubicBezTo>
                    <a:cubicBezTo>
                      <a:pt x="2476" y="222"/>
                      <a:pt x="2416" y="222"/>
                      <a:pt x="2416" y="230"/>
                    </a:cubicBezTo>
                    <a:cubicBezTo>
                      <a:pt x="2416" y="239"/>
                      <a:pt x="2435" y="241"/>
                      <a:pt x="2435" y="241"/>
                    </a:cubicBezTo>
                    <a:cubicBezTo>
                      <a:pt x="2436" y="253"/>
                      <a:pt x="2436" y="253"/>
                      <a:pt x="2436" y="253"/>
                    </a:cubicBezTo>
                    <a:cubicBezTo>
                      <a:pt x="2436" y="253"/>
                      <a:pt x="2486" y="258"/>
                      <a:pt x="2490" y="256"/>
                    </a:cubicBezTo>
                    <a:cubicBezTo>
                      <a:pt x="2494" y="254"/>
                      <a:pt x="2506" y="255"/>
                      <a:pt x="2512" y="255"/>
                    </a:cubicBezTo>
                    <a:cubicBezTo>
                      <a:pt x="2510" y="263"/>
                      <a:pt x="2508" y="274"/>
                      <a:pt x="2508" y="274"/>
                    </a:cubicBezTo>
                    <a:cubicBezTo>
                      <a:pt x="2471" y="301"/>
                      <a:pt x="2471" y="301"/>
                      <a:pt x="2471" y="301"/>
                    </a:cubicBezTo>
                    <a:cubicBezTo>
                      <a:pt x="2485" y="307"/>
                      <a:pt x="2485" y="307"/>
                      <a:pt x="2485" y="307"/>
                    </a:cubicBezTo>
                    <a:cubicBezTo>
                      <a:pt x="2485" y="307"/>
                      <a:pt x="2461" y="322"/>
                      <a:pt x="2473" y="322"/>
                    </a:cubicBezTo>
                    <a:cubicBezTo>
                      <a:pt x="2485" y="322"/>
                      <a:pt x="2503" y="312"/>
                      <a:pt x="2503" y="312"/>
                    </a:cubicBezTo>
                    <a:cubicBezTo>
                      <a:pt x="2503" y="312"/>
                      <a:pt x="2494" y="325"/>
                      <a:pt x="2513" y="324"/>
                    </a:cubicBezTo>
                    <a:cubicBezTo>
                      <a:pt x="2532" y="323"/>
                      <a:pt x="2568" y="311"/>
                      <a:pt x="2568" y="311"/>
                    </a:cubicBezTo>
                    <a:cubicBezTo>
                      <a:pt x="2569" y="325"/>
                      <a:pt x="2569" y="325"/>
                      <a:pt x="2569" y="325"/>
                    </a:cubicBezTo>
                    <a:cubicBezTo>
                      <a:pt x="2614" y="322"/>
                      <a:pt x="2614" y="322"/>
                      <a:pt x="2614" y="322"/>
                    </a:cubicBezTo>
                    <a:cubicBezTo>
                      <a:pt x="2667" y="332"/>
                      <a:pt x="2667" y="332"/>
                      <a:pt x="2667" y="332"/>
                    </a:cubicBezTo>
                    <a:cubicBezTo>
                      <a:pt x="2731" y="327"/>
                      <a:pt x="2731" y="327"/>
                      <a:pt x="2731" y="327"/>
                    </a:cubicBezTo>
                    <a:cubicBezTo>
                      <a:pt x="2749" y="312"/>
                      <a:pt x="2749" y="312"/>
                      <a:pt x="2749" y="312"/>
                    </a:cubicBezTo>
                    <a:cubicBezTo>
                      <a:pt x="2749" y="312"/>
                      <a:pt x="2738" y="326"/>
                      <a:pt x="2751" y="327"/>
                    </a:cubicBezTo>
                    <a:cubicBezTo>
                      <a:pt x="2764" y="328"/>
                      <a:pt x="2839" y="326"/>
                      <a:pt x="2839" y="326"/>
                    </a:cubicBezTo>
                    <a:cubicBezTo>
                      <a:pt x="2846" y="312"/>
                      <a:pt x="2846" y="312"/>
                      <a:pt x="2846" y="312"/>
                    </a:cubicBezTo>
                    <a:cubicBezTo>
                      <a:pt x="2890" y="294"/>
                      <a:pt x="2890" y="294"/>
                      <a:pt x="2890" y="294"/>
                    </a:cubicBezTo>
                    <a:cubicBezTo>
                      <a:pt x="2879" y="290"/>
                      <a:pt x="2879" y="290"/>
                      <a:pt x="2879" y="290"/>
                    </a:cubicBezTo>
                    <a:cubicBezTo>
                      <a:pt x="2879" y="281"/>
                      <a:pt x="2879" y="281"/>
                      <a:pt x="2879" y="281"/>
                    </a:cubicBezTo>
                    <a:cubicBezTo>
                      <a:pt x="2879" y="281"/>
                      <a:pt x="2834" y="270"/>
                      <a:pt x="2818" y="270"/>
                    </a:cubicBezTo>
                    <a:cubicBezTo>
                      <a:pt x="2802" y="270"/>
                      <a:pt x="2681" y="294"/>
                      <a:pt x="2681" y="294"/>
                    </a:cubicBezTo>
                    <a:cubicBezTo>
                      <a:pt x="2681" y="294"/>
                      <a:pt x="2666" y="283"/>
                      <a:pt x="2658" y="282"/>
                    </a:cubicBezTo>
                    <a:cubicBezTo>
                      <a:pt x="2651" y="281"/>
                      <a:pt x="2621" y="294"/>
                      <a:pt x="2621" y="294"/>
                    </a:cubicBezTo>
                    <a:cubicBezTo>
                      <a:pt x="2608" y="280"/>
                      <a:pt x="2608" y="280"/>
                      <a:pt x="2608" y="280"/>
                    </a:cubicBezTo>
                    <a:cubicBezTo>
                      <a:pt x="2596" y="286"/>
                      <a:pt x="2596" y="286"/>
                      <a:pt x="2596" y="286"/>
                    </a:cubicBezTo>
                    <a:cubicBezTo>
                      <a:pt x="2574" y="282"/>
                      <a:pt x="2574" y="282"/>
                      <a:pt x="2574" y="282"/>
                    </a:cubicBezTo>
                    <a:cubicBezTo>
                      <a:pt x="2596" y="274"/>
                      <a:pt x="2596" y="274"/>
                      <a:pt x="2596" y="274"/>
                    </a:cubicBezTo>
                    <a:cubicBezTo>
                      <a:pt x="2583" y="268"/>
                      <a:pt x="2583" y="268"/>
                      <a:pt x="2583" y="268"/>
                    </a:cubicBezTo>
                    <a:cubicBezTo>
                      <a:pt x="2546" y="272"/>
                      <a:pt x="2546" y="272"/>
                      <a:pt x="2546" y="272"/>
                    </a:cubicBezTo>
                    <a:cubicBezTo>
                      <a:pt x="2570" y="265"/>
                      <a:pt x="2570" y="265"/>
                      <a:pt x="2570" y="265"/>
                    </a:cubicBezTo>
                    <a:cubicBezTo>
                      <a:pt x="2569" y="260"/>
                      <a:pt x="2569" y="260"/>
                      <a:pt x="2569" y="260"/>
                    </a:cubicBezTo>
                    <a:cubicBezTo>
                      <a:pt x="2615" y="259"/>
                      <a:pt x="2615" y="259"/>
                      <a:pt x="2615" y="259"/>
                    </a:cubicBezTo>
                    <a:cubicBezTo>
                      <a:pt x="2592" y="251"/>
                      <a:pt x="2592" y="251"/>
                      <a:pt x="2592" y="251"/>
                    </a:cubicBezTo>
                    <a:cubicBezTo>
                      <a:pt x="2576" y="251"/>
                      <a:pt x="2576" y="251"/>
                      <a:pt x="2576" y="251"/>
                    </a:cubicBezTo>
                    <a:cubicBezTo>
                      <a:pt x="2576" y="251"/>
                      <a:pt x="2588" y="241"/>
                      <a:pt x="2578" y="240"/>
                    </a:cubicBezTo>
                    <a:cubicBezTo>
                      <a:pt x="2570" y="239"/>
                      <a:pt x="2539" y="241"/>
                      <a:pt x="2523" y="244"/>
                    </a:cubicBezTo>
                    <a:cubicBezTo>
                      <a:pt x="2521" y="237"/>
                      <a:pt x="2492" y="226"/>
                      <a:pt x="2488" y="226"/>
                    </a:cubicBezTo>
                    <a:close/>
                    <a:moveTo>
                      <a:pt x="2173" y="281"/>
                    </a:moveTo>
                    <a:cubicBezTo>
                      <a:pt x="2182" y="281"/>
                      <a:pt x="2226" y="288"/>
                      <a:pt x="2226" y="288"/>
                    </a:cubicBezTo>
                    <a:cubicBezTo>
                      <a:pt x="2226" y="288"/>
                      <a:pt x="2202" y="308"/>
                      <a:pt x="2217" y="308"/>
                    </a:cubicBezTo>
                    <a:cubicBezTo>
                      <a:pt x="2232" y="308"/>
                      <a:pt x="2270" y="308"/>
                      <a:pt x="2270" y="308"/>
                    </a:cubicBezTo>
                    <a:cubicBezTo>
                      <a:pt x="2284" y="308"/>
                      <a:pt x="2309" y="302"/>
                      <a:pt x="2305" y="294"/>
                    </a:cubicBezTo>
                    <a:cubicBezTo>
                      <a:pt x="2301" y="285"/>
                      <a:pt x="2341" y="282"/>
                      <a:pt x="2339" y="273"/>
                    </a:cubicBezTo>
                    <a:cubicBezTo>
                      <a:pt x="2338" y="265"/>
                      <a:pt x="2376" y="259"/>
                      <a:pt x="2362" y="247"/>
                    </a:cubicBezTo>
                    <a:cubicBezTo>
                      <a:pt x="2348" y="236"/>
                      <a:pt x="2329" y="244"/>
                      <a:pt x="2329" y="244"/>
                    </a:cubicBezTo>
                    <a:cubicBezTo>
                      <a:pt x="2329" y="244"/>
                      <a:pt x="2282" y="229"/>
                      <a:pt x="2279" y="238"/>
                    </a:cubicBezTo>
                    <a:cubicBezTo>
                      <a:pt x="2276" y="246"/>
                      <a:pt x="2276" y="267"/>
                      <a:pt x="2276" y="267"/>
                    </a:cubicBezTo>
                    <a:cubicBezTo>
                      <a:pt x="2276" y="267"/>
                      <a:pt x="2255" y="242"/>
                      <a:pt x="2244" y="251"/>
                    </a:cubicBezTo>
                    <a:cubicBezTo>
                      <a:pt x="2232" y="259"/>
                      <a:pt x="2222" y="283"/>
                      <a:pt x="2213" y="276"/>
                    </a:cubicBezTo>
                    <a:cubicBezTo>
                      <a:pt x="2205" y="270"/>
                      <a:pt x="2200" y="245"/>
                      <a:pt x="2191" y="243"/>
                    </a:cubicBezTo>
                    <a:cubicBezTo>
                      <a:pt x="2181" y="241"/>
                      <a:pt x="2155" y="243"/>
                      <a:pt x="2156" y="256"/>
                    </a:cubicBezTo>
                    <a:cubicBezTo>
                      <a:pt x="2157" y="269"/>
                      <a:pt x="2165" y="281"/>
                      <a:pt x="2173" y="281"/>
                    </a:cubicBezTo>
                    <a:close/>
                    <a:moveTo>
                      <a:pt x="2477" y="192"/>
                    </a:moveTo>
                    <a:cubicBezTo>
                      <a:pt x="2487" y="195"/>
                      <a:pt x="2490" y="205"/>
                      <a:pt x="2490" y="205"/>
                    </a:cubicBezTo>
                    <a:cubicBezTo>
                      <a:pt x="2490" y="205"/>
                      <a:pt x="2532" y="202"/>
                      <a:pt x="2552" y="201"/>
                    </a:cubicBezTo>
                    <a:cubicBezTo>
                      <a:pt x="2571" y="200"/>
                      <a:pt x="2528" y="189"/>
                      <a:pt x="2528" y="189"/>
                    </a:cubicBezTo>
                    <a:cubicBezTo>
                      <a:pt x="2528" y="189"/>
                      <a:pt x="2537" y="179"/>
                      <a:pt x="2547" y="177"/>
                    </a:cubicBezTo>
                    <a:cubicBezTo>
                      <a:pt x="2558" y="175"/>
                      <a:pt x="2518" y="162"/>
                      <a:pt x="2488" y="156"/>
                    </a:cubicBezTo>
                    <a:cubicBezTo>
                      <a:pt x="2488" y="156"/>
                      <a:pt x="2464" y="160"/>
                      <a:pt x="2460" y="164"/>
                    </a:cubicBezTo>
                    <a:cubicBezTo>
                      <a:pt x="2456" y="169"/>
                      <a:pt x="2468" y="190"/>
                      <a:pt x="2477" y="192"/>
                    </a:cubicBezTo>
                    <a:close/>
                    <a:moveTo>
                      <a:pt x="2188" y="339"/>
                    </a:moveTo>
                    <a:cubicBezTo>
                      <a:pt x="2188" y="339"/>
                      <a:pt x="2127" y="341"/>
                      <a:pt x="2093" y="352"/>
                    </a:cubicBezTo>
                    <a:cubicBezTo>
                      <a:pt x="2060" y="363"/>
                      <a:pt x="2112" y="372"/>
                      <a:pt x="2101" y="385"/>
                    </a:cubicBezTo>
                    <a:cubicBezTo>
                      <a:pt x="2090" y="399"/>
                      <a:pt x="2068" y="364"/>
                      <a:pt x="2030" y="380"/>
                    </a:cubicBezTo>
                    <a:cubicBezTo>
                      <a:pt x="2042" y="405"/>
                      <a:pt x="2042" y="405"/>
                      <a:pt x="2042" y="405"/>
                    </a:cubicBezTo>
                    <a:cubicBezTo>
                      <a:pt x="2042" y="405"/>
                      <a:pt x="2048" y="415"/>
                      <a:pt x="2065" y="418"/>
                    </a:cubicBezTo>
                    <a:cubicBezTo>
                      <a:pt x="2083" y="421"/>
                      <a:pt x="2082" y="456"/>
                      <a:pt x="2082" y="456"/>
                    </a:cubicBezTo>
                    <a:cubicBezTo>
                      <a:pt x="2082" y="456"/>
                      <a:pt x="2152" y="447"/>
                      <a:pt x="2174" y="442"/>
                    </a:cubicBezTo>
                    <a:cubicBezTo>
                      <a:pt x="2196" y="436"/>
                      <a:pt x="2196" y="395"/>
                      <a:pt x="2196" y="395"/>
                    </a:cubicBezTo>
                    <a:cubicBezTo>
                      <a:pt x="2152" y="385"/>
                      <a:pt x="2152" y="385"/>
                      <a:pt x="2152" y="385"/>
                    </a:cubicBezTo>
                    <a:cubicBezTo>
                      <a:pt x="2152" y="385"/>
                      <a:pt x="2205" y="367"/>
                      <a:pt x="2232" y="358"/>
                    </a:cubicBezTo>
                    <a:cubicBezTo>
                      <a:pt x="2258" y="348"/>
                      <a:pt x="2188" y="339"/>
                      <a:pt x="2188" y="339"/>
                    </a:cubicBezTo>
                    <a:close/>
                    <a:moveTo>
                      <a:pt x="1929" y="499"/>
                    </a:moveTo>
                    <a:cubicBezTo>
                      <a:pt x="1927" y="493"/>
                      <a:pt x="1862" y="494"/>
                      <a:pt x="1862" y="494"/>
                    </a:cubicBezTo>
                    <a:cubicBezTo>
                      <a:pt x="1915" y="466"/>
                      <a:pt x="1915" y="466"/>
                      <a:pt x="1915" y="466"/>
                    </a:cubicBezTo>
                    <a:cubicBezTo>
                      <a:pt x="1915" y="466"/>
                      <a:pt x="1947" y="392"/>
                      <a:pt x="1918" y="383"/>
                    </a:cubicBezTo>
                    <a:cubicBezTo>
                      <a:pt x="1891" y="375"/>
                      <a:pt x="1852" y="393"/>
                      <a:pt x="1852" y="393"/>
                    </a:cubicBezTo>
                    <a:cubicBezTo>
                      <a:pt x="1852" y="393"/>
                      <a:pt x="1826" y="447"/>
                      <a:pt x="1802" y="450"/>
                    </a:cubicBezTo>
                    <a:cubicBezTo>
                      <a:pt x="1778" y="453"/>
                      <a:pt x="1818" y="413"/>
                      <a:pt x="1816" y="403"/>
                    </a:cubicBezTo>
                    <a:cubicBezTo>
                      <a:pt x="1814" y="393"/>
                      <a:pt x="1750" y="392"/>
                      <a:pt x="1750" y="392"/>
                    </a:cubicBezTo>
                    <a:cubicBezTo>
                      <a:pt x="1744" y="405"/>
                      <a:pt x="1744" y="405"/>
                      <a:pt x="1744" y="405"/>
                    </a:cubicBezTo>
                    <a:cubicBezTo>
                      <a:pt x="1744" y="405"/>
                      <a:pt x="1708" y="420"/>
                      <a:pt x="1671" y="423"/>
                    </a:cubicBezTo>
                    <a:cubicBezTo>
                      <a:pt x="1635" y="425"/>
                      <a:pt x="1687" y="412"/>
                      <a:pt x="1723" y="400"/>
                    </a:cubicBezTo>
                    <a:cubicBezTo>
                      <a:pt x="1761" y="388"/>
                      <a:pt x="1704" y="386"/>
                      <a:pt x="1704" y="386"/>
                    </a:cubicBezTo>
                    <a:cubicBezTo>
                      <a:pt x="1664" y="398"/>
                      <a:pt x="1664" y="398"/>
                      <a:pt x="1664" y="398"/>
                    </a:cubicBezTo>
                    <a:cubicBezTo>
                      <a:pt x="1636" y="401"/>
                      <a:pt x="1636" y="401"/>
                      <a:pt x="1636" y="401"/>
                    </a:cubicBezTo>
                    <a:cubicBezTo>
                      <a:pt x="1636" y="401"/>
                      <a:pt x="1651" y="391"/>
                      <a:pt x="1667" y="380"/>
                    </a:cubicBezTo>
                    <a:cubicBezTo>
                      <a:pt x="1682" y="369"/>
                      <a:pt x="1663" y="371"/>
                      <a:pt x="1663" y="371"/>
                    </a:cubicBezTo>
                    <a:cubicBezTo>
                      <a:pt x="1564" y="402"/>
                      <a:pt x="1564" y="402"/>
                      <a:pt x="1564" y="402"/>
                    </a:cubicBezTo>
                    <a:cubicBezTo>
                      <a:pt x="1550" y="403"/>
                      <a:pt x="1550" y="403"/>
                      <a:pt x="1550" y="403"/>
                    </a:cubicBezTo>
                    <a:cubicBezTo>
                      <a:pt x="1494" y="420"/>
                      <a:pt x="1494" y="420"/>
                      <a:pt x="1494" y="420"/>
                    </a:cubicBezTo>
                    <a:cubicBezTo>
                      <a:pt x="1496" y="428"/>
                      <a:pt x="1496" y="428"/>
                      <a:pt x="1496" y="428"/>
                    </a:cubicBezTo>
                    <a:cubicBezTo>
                      <a:pt x="1456" y="443"/>
                      <a:pt x="1456" y="443"/>
                      <a:pt x="1456" y="443"/>
                    </a:cubicBezTo>
                    <a:cubicBezTo>
                      <a:pt x="1447" y="453"/>
                      <a:pt x="1447" y="453"/>
                      <a:pt x="1447" y="453"/>
                    </a:cubicBezTo>
                    <a:cubicBezTo>
                      <a:pt x="1465" y="461"/>
                      <a:pt x="1465" y="461"/>
                      <a:pt x="1465" y="461"/>
                    </a:cubicBezTo>
                    <a:cubicBezTo>
                      <a:pt x="1465" y="461"/>
                      <a:pt x="1487" y="446"/>
                      <a:pt x="1492" y="458"/>
                    </a:cubicBezTo>
                    <a:cubicBezTo>
                      <a:pt x="1497" y="470"/>
                      <a:pt x="1451" y="464"/>
                      <a:pt x="1440" y="483"/>
                    </a:cubicBezTo>
                    <a:cubicBezTo>
                      <a:pt x="1428" y="503"/>
                      <a:pt x="1587" y="484"/>
                      <a:pt x="1565" y="502"/>
                    </a:cubicBezTo>
                    <a:cubicBezTo>
                      <a:pt x="1544" y="519"/>
                      <a:pt x="1417" y="508"/>
                      <a:pt x="1406" y="525"/>
                    </a:cubicBezTo>
                    <a:cubicBezTo>
                      <a:pt x="1395" y="542"/>
                      <a:pt x="1427" y="540"/>
                      <a:pt x="1450" y="552"/>
                    </a:cubicBezTo>
                    <a:cubicBezTo>
                      <a:pt x="1473" y="564"/>
                      <a:pt x="1438" y="557"/>
                      <a:pt x="1434" y="574"/>
                    </a:cubicBezTo>
                    <a:cubicBezTo>
                      <a:pt x="1430" y="590"/>
                      <a:pt x="1533" y="582"/>
                      <a:pt x="1533" y="582"/>
                    </a:cubicBezTo>
                    <a:cubicBezTo>
                      <a:pt x="1533" y="582"/>
                      <a:pt x="1702" y="566"/>
                      <a:pt x="1741" y="554"/>
                    </a:cubicBezTo>
                    <a:cubicBezTo>
                      <a:pt x="1768" y="545"/>
                      <a:pt x="1819" y="583"/>
                      <a:pt x="1851" y="586"/>
                    </a:cubicBezTo>
                    <a:cubicBezTo>
                      <a:pt x="1884" y="588"/>
                      <a:pt x="1895" y="551"/>
                      <a:pt x="1895" y="551"/>
                    </a:cubicBezTo>
                    <a:cubicBezTo>
                      <a:pt x="1843" y="550"/>
                      <a:pt x="1843" y="550"/>
                      <a:pt x="1843" y="550"/>
                    </a:cubicBezTo>
                    <a:cubicBezTo>
                      <a:pt x="1865" y="533"/>
                      <a:pt x="1865" y="533"/>
                      <a:pt x="1865" y="533"/>
                    </a:cubicBezTo>
                    <a:cubicBezTo>
                      <a:pt x="1865" y="533"/>
                      <a:pt x="1897" y="539"/>
                      <a:pt x="1929" y="532"/>
                    </a:cubicBezTo>
                    <a:cubicBezTo>
                      <a:pt x="1962" y="525"/>
                      <a:pt x="1931" y="506"/>
                      <a:pt x="1929" y="499"/>
                    </a:cubicBezTo>
                    <a:close/>
                    <a:moveTo>
                      <a:pt x="1909" y="590"/>
                    </a:moveTo>
                    <a:cubicBezTo>
                      <a:pt x="1941" y="591"/>
                      <a:pt x="1947" y="573"/>
                      <a:pt x="1925" y="574"/>
                    </a:cubicBezTo>
                    <a:cubicBezTo>
                      <a:pt x="1903" y="574"/>
                      <a:pt x="1909" y="590"/>
                      <a:pt x="1909" y="590"/>
                    </a:cubicBezTo>
                    <a:close/>
                    <a:moveTo>
                      <a:pt x="2183" y="224"/>
                    </a:moveTo>
                    <a:cubicBezTo>
                      <a:pt x="2201" y="221"/>
                      <a:pt x="2202" y="193"/>
                      <a:pt x="2187" y="193"/>
                    </a:cubicBezTo>
                    <a:cubicBezTo>
                      <a:pt x="2173" y="193"/>
                      <a:pt x="2166" y="226"/>
                      <a:pt x="2183" y="224"/>
                    </a:cubicBezTo>
                    <a:close/>
                    <a:moveTo>
                      <a:pt x="2307" y="155"/>
                    </a:moveTo>
                    <a:cubicBezTo>
                      <a:pt x="2307" y="155"/>
                      <a:pt x="2289" y="172"/>
                      <a:pt x="2303" y="173"/>
                    </a:cubicBezTo>
                    <a:cubicBezTo>
                      <a:pt x="2317" y="174"/>
                      <a:pt x="2349" y="175"/>
                      <a:pt x="2349" y="175"/>
                    </a:cubicBezTo>
                    <a:cubicBezTo>
                      <a:pt x="2349" y="175"/>
                      <a:pt x="2363" y="191"/>
                      <a:pt x="2380" y="191"/>
                    </a:cubicBezTo>
                    <a:cubicBezTo>
                      <a:pt x="2398" y="191"/>
                      <a:pt x="2411" y="177"/>
                      <a:pt x="2411" y="177"/>
                    </a:cubicBezTo>
                    <a:cubicBezTo>
                      <a:pt x="2402" y="169"/>
                      <a:pt x="2402" y="169"/>
                      <a:pt x="2402" y="169"/>
                    </a:cubicBezTo>
                    <a:cubicBezTo>
                      <a:pt x="2423" y="165"/>
                      <a:pt x="2423" y="165"/>
                      <a:pt x="2423" y="165"/>
                    </a:cubicBezTo>
                    <a:cubicBezTo>
                      <a:pt x="2393" y="143"/>
                      <a:pt x="2393" y="143"/>
                      <a:pt x="2393" y="143"/>
                    </a:cubicBezTo>
                    <a:cubicBezTo>
                      <a:pt x="2365" y="147"/>
                      <a:pt x="2365" y="147"/>
                      <a:pt x="2365" y="147"/>
                    </a:cubicBezTo>
                    <a:cubicBezTo>
                      <a:pt x="2355" y="132"/>
                      <a:pt x="2355" y="132"/>
                      <a:pt x="2355" y="132"/>
                    </a:cubicBezTo>
                    <a:cubicBezTo>
                      <a:pt x="2336" y="132"/>
                      <a:pt x="2336" y="132"/>
                      <a:pt x="2336" y="132"/>
                    </a:cubicBezTo>
                    <a:cubicBezTo>
                      <a:pt x="2314" y="132"/>
                      <a:pt x="2279" y="132"/>
                      <a:pt x="2278" y="144"/>
                    </a:cubicBezTo>
                    <a:cubicBezTo>
                      <a:pt x="2277" y="156"/>
                      <a:pt x="2307" y="155"/>
                      <a:pt x="2307" y="155"/>
                    </a:cubicBezTo>
                    <a:close/>
                    <a:moveTo>
                      <a:pt x="2285" y="872"/>
                    </a:moveTo>
                    <a:cubicBezTo>
                      <a:pt x="2230" y="922"/>
                      <a:pt x="2320" y="886"/>
                      <a:pt x="2320" y="886"/>
                    </a:cubicBezTo>
                    <a:cubicBezTo>
                      <a:pt x="2366" y="843"/>
                      <a:pt x="2339" y="821"/>
                      <a:pt x="2285" y="872"/>
                    </a:cubicBezTo>
                    <a:close/>
                    <a:moveTo>
                      <a:pt x="2943" y="929"/>
                    </a:moveTo>
                    <a:cubicBezTo>
                      <a:pt x="2953" y="921"/>
                      <a:pt x="2946" y="918"/>
                      <a:pt x="2946" y="918"/>
                    </a:cubicBezTo>
                    <a:cubicBezTo>
                      <a:pt x="2946" y="918"/>
                      <a:pt x="2924" y="913"/>
                      <a:pt x="2921" y="922"/>
                    </a:cubicBezTo>
                    <a:cubicBezTo>
                      <a:pt x="2921" y="922"/>
                      <a:pt x="2932" y="936"/>
                      <a:pt x="2943" y="929"/>
                    </a:cubicBezTo>
                    <a:close/>
                    <a:moveTo>
                      <a:pt x="2077" y="1360"/>
                    </a:moveTo>
                    <a:cubicBezTo>
                      <a:pt x="2105" y="1356"/>
                      <a:pt x="2070" y="1342"/>
                      <a:pt x="2070" y="1342"/>
                    </a:cubicBezTo>
                    <a:cubicBezTo>
                      <a:pt x="2026" y="1351"/>
                      <a:pt x="2048" y="1363"/>
                      <a:pt x="2077" y="1360"/>
                    </a:cubicBezTo>
                    <a:close/>
                    <a:moveTo>
                      <a:pt x="3172" y="665"/>
                    </a:moveTo>
                    <a:cubicBezTo>
                      <a:pt x="3167" y="669"/>
                      <a:pt x="3155" y="660"/>
                      <a:pt x="3155" y="660"/>
                    </a:cubicBezTo>
                    <a:cubicBezTo>
                      <a:pt x="3133" y="673"/>
                      <a:pt x="3133" y="673"/>
                      <a:pt x="3133" y="673"/>
                    </a:cubicBezTo>
                    <a:cubicBezTo>
                      <a:pt x="3135" y="656"/>
                      <a:pt x="3135" y="656"/>
                      <a:pt x="3135" y="656"/>
                    </a:cubicBezTo>
                    <a:cubicBezTo>
                      <a:pt x="3107" y="656"/>
                      <a:pt x="3107" y="656"/>
                      <a:pt x="3107" y="656"/>
                    </a:cubicBezTo>
                    <a:cubicBezTo>
                      <a:pt x="3107" y="656"/>
                      <a:pt x="3139" y="646"/>
                      <a:pt x="3133" y="636"/>
                    </a:cubicBezTo>
                    <a:cubicBezTo>
                      <a:pt x="3128" y="625"/>
                      <a:pt x="3079" y="624"/>
                      <a:pt x="3079" y="624"/>
                    </a:cubicBezTo>
                    <a:cubicBezTo>
                      <a:pt x="3073" y="613"/>
                      <a:pt x="3073" y="613"/>
                      <a:pt x="3073" y="613"/>
                    </a:cubicBezTo>
                    <a:cubicBezTo>
                      <a:pt x="3041" y="612"/>
                      <a:pt x="3041" y="612"/>
                      <a:pt x="3041" y="612"/>
                    </a:cubicBezTo>
                    <a:cubicBezTo>
                      <a:pt x="2997" y="581"/>
                      <a:pt x="2997" y="581"/>
                      <a:pt x="2997" y="581"/>
                    </a:cubicBezTo>
                    <a:cubicBezTo>
                      <a:pt x="3044" y="578"/>
                      <a:pt x="3044" y="578"/>
                      <a:pt x="3044" y="578"/>
                    </a:cubicBezTo>
                    <a:cubicBezTo>
                      <a:pt x="3024" y="564"/>
                      <a:pt x="3024" y="564"/>
                      <a:pt x="3024" y="564"/>
                    </a:cubicBezTo>
                    <a:cubicBezTo>
                      <a:pt x="3024" y="564"/>
                      <a:pt x="3037" y="560"/>
                      <a:pt x="3041" y="560"/>
                    </a:cubicBezTo>
                    <a:cubicBezTo>
                      <a:pt x="3045" y="560"/>
                      <a:pt x="3097" y="572"/>
                      <a:pt x="3091" y="558"/>
                    </a:cubicBezTo>
                    <a:cubicBezTo>
                      <a:pt x="3084" y="545"/>
                      <a:pt x="3029" y="548"/>
                      <a:pt x="3029" y="548"/>
                    </a:cubicBezTo>
                    <a:cubicBezTo>
                      <a:pt x="3011" y="546"/>
                      <a:pt x="3011" y="546"/>
                      <a:pt x="3011" y="546"/>
                    </a:cubicBezTo>
                    <a:cubicBezTo>
                      <a:pt x="3011" y="546"/>
                      <a:pt x="3088" y="544"/>
                      <a:pt x="3091" y="534"/>
                    </a:cubicBezTo>
                    <a:cubicBezTo>
                      <a:pt x="3093" y="525"/>
                      <a:pt x="3069" y="525"/>
                      <a:pt x="3069" y="525"/>
                    </a:cubicBezTo>
                    <a:cubicBezTo>
                      <a:pt x="3000" y="536"/>
                      <a:pt x="3000" y="536"/>
                      <a:pt x="3000" y="536"/>
                    </a:cubicBezTo>
                    <a:cubicBezTo>
                      <a:pt x="3040" y="512"/>
                      <a:pt x="3040" y="512"/>
                      <a:pt x="3040" y="512"/>
                    </a:cubicBezTo>
                    <a:cubicBezTo>
                      <a:pt x="3040" y="512"/>
                      <a:pt x="3093" y="518"/>
                      <a:pt x="3077" y="504"/>
                    </a:cubicBezTo>
                    <a:cubicBezTo>
                      <a:pt x="3061" y="489"/>
                      <a:pt x="3035" y="489"/>
                      <a:pt x="3035" y="489"/>
                    </a:cubicBezTo>
                    <a:cubicBezTo>
                      <a:pt x="3009" y="504"/>
                      <a:pt x="3009" y="504"/>
                      <a:pt x="3009" y="504"/>
                    </a:cubicBezTo>
                    <a:cubicBezTo>
                      <a:pt x="2999" y="500"/>
                      <a:pt x="2999" y="500"/>
                      <a:pt x="2999" y="500"/>
                    </a:cubicBezTo>
                    <a:cubicBezTo>
                      <a:pt x="2971" y="520"/>
                      <a:pt x="2971" y="520"/>
                      <a:pt x="2971" y="520"/>
                    </a:cubicBezTo>
                    <a:cubicBezTo>
                      <a:pt x="2973" y="505"/>
                      <a:pt x="2973" y="505"/>
                      <a:pt x="2973" y="505"/>
                    </a:cubicBezTo>
                    <a:cubicBezTo>
                      <a:pt x="2959" y="517"/>
                      <a:pt x="2959" y="517"/>
                      <a:pt x="2959" y="517"/>
                    </a:cubicBezTo>
                    <a:cubicBezTo>
                      <a:pt x="2973" y="497"/>
                      <a:pt x="2973" y="497"/>
                      <a:pt x="2973" y="497"/>
                    </a:cubicBezTo>
                    <a:cubicBezTo>
                      <a:pt x="2973" y="497"/>
                      <a:pt x="2993" y="502"/>
                      <a:pt x="3003" y="493"/>
                    </a:cubicBezTo>
                    <a:cubicBezTo>
                      <a:pt x="3012" y="484"/>
                      <a:pt x="3012" y="470"/>
                      <a:pt x="3005" y="472"/>
                    </a:cubicBezTo>
                    <a:cubicBezTo>
                      <a:pt x="2999" y="473"/>
                      <a:pt x="2991" y="485"/>
                      <a:pt x="2991" y="485"/>
                    </a:cubicBezTo>
                    <a:cubicBezTo>
                      <a:pt x="2967" y="486"/>
                      <a:pt x="2967" y="486"/>
                      <a:pt x="2967" y="486"/>
                    </a:cubicBezTo>
                    <a:cubicBezTo>
                      <a:pt x="2952" y="493"/>
                      <a:pt x="2952" y="493"/>
                      <a:pt x="2952" y="493"/>
                    </a:cubicBezTo>
                    <a:cubicBezTo>
                      <a:pt x="2968" y="474"/>
                      <a:pt x="2968" y="474"/>
                      <a:pt x="2968" y="474"/>
                    </a:cubicBezTo>
                    <a:cubicBezTo>
                      <a:pt x="2988" y="474"/>
                      <a:pt x="2988" y="474"/>
                      <a:pt x="2988" y="474"/>
                    </a:cubicBezTo>
                    <a:cubicBezTo>
                      <a:pt x="2988" y="474"/>
                      <a:pt x="3012" y="465"/>
                      <a:pt x="2999" y="457"/>
                    </a:cubicBezTo>
                    <a:cubicBezTo>
                      <a:pt x="2985" y="449"/>
                      <a:pt x="2941" y="469"/>
                      <a:pt x="2941" y="469"/>
                    </a:cubicBezTo>
                    <a:cubicBezTo>
                      <a:pt x="2933" y="460"/>
                      <a:pt x="2933" y="460"/>
                      <a:pt x="2933" y="460"/>
                    </a:cubicBezTo>
                    <a:cubicBezTo>
                      <a:pt x="2917" y="472"/>
                      <a:pt x="2917" y="472"/>
                      <a:pt x="2917" y="472"/>
                    </a:cubicBezTo>
                    <a:cubicBezTo>
                      <a:pt x="2932" y="452"/>
                      <a:pt x="2932" y="452"/>
                      <a:pt x="2932" y="452"/>
                    </a:cubicBezTo>
                    <a:cubicBezTo>
                      <a:pt x="2895" y="465"/>
                      <a:pt x="2895" y="465"/>
                      <a:pt x="2895" y="465"/>
                    </a:cubicBezTo>
                    <a:cubicBezTo>
                      <a:pt x="2895" y="450"/>
                      <a:pt x="2895" y="450"/>
                      <a:pt x="2895" y="450"/>
                    </a:cubicBezTo>
                    <a:cubicBezTo>
                      <a:pt x="2895" y="450"/>
                      <a:pt x="2931" y="441"/>
                      <a:pt x="2931" y="437"/>
                    </a:cubicBezTo>
                    <a:cubicBezTo>
                      <a:pt x="2931" y="433"/>
                      <a:pt x="2881" y="442"/>
                      <a:pt x="2881" y="442"/>
                    </a:cubicBezTo>
                    <a:cubicBezTo>
                      <a:pt x="2880" y="434"/>
                      <a:pt x="2880" y="434"/>
                      <a:pt x="2880" y="434"/>
                    </a:cubicBezTo>
                    <a:cubicBezTo>
                      <a:pt x="2880" y="434"/>
                      <a:pt x="2928" y="424"/>
                      <a:pt x="2923" y="417"/>
                    </a:cubicBezTo>
                    <a:cubicBezTo>
                      <a:pt x="2917" y="410"/>
                      <a:pt x="2852" y="409"/>
                      <a:pt x="2844" y="406"/>
                    </a:cubicBezTo>
                    <a:cubicBezTo>
                      <a:pt x="2836" y="404"/>
                      <a:pt x="2820" y="406"/>
                      <a:pt x="2819" y="410"/>
                    </a:cubicBezTo>
                    <a:cubicBezTo>
                      <a:pt x="2817" y="414"/>
                      <a:pt x="2828" y="428"/>
                      <a:pt x="2828" y="428"/>
                    </a:cubicBezTo>
                    <a:cubicBezTo>
                      <a:pt x="2804" y="424"/>
                      <a:pt x="2804" y="424"/>
                      <a:pt x="2804" y="424"/>
                    </a:cubicBezTo>
                    <a:cubicBezTo>
                      <a:pt x="2807" y="442"/>
                      <a:pt x="2807" y="442"/>
                      <a:pt x="2807" y="442"/>
                    </a:cubicBezTo>
                    <a:cubicBezTo>
                      <a:pt x="2793" y="425"/>
                      <a:pt x="2793" y="425"/>
                      <a:pt x="2793" y="425"/>
                    </a:cubicBezTo>
                    <a:cubicBezTo>
                      <a:pt x="2768" y="441"/>
                      <a:pt x="2768" y="441"/>
                      <a:pt x="2768" y="441"/>
                    </a:cubicBezTo>
                    <a:cubicBezTo>
                      <a:pt x="2768" y="441"/>
                      <a:pt x="2773" y="426"/>
                      <a:pt x="2768" y="422"/>
                    </a:cubicBezTo>
                    <a:cubicBezTo>
                      <a:pt x="2763" y="418"/>
                      <a:pt x="2715" y="438"/>
                      <a:pt x="2715" y="438"/>
                    </a:cubicBezTo>
                    <a:cubicBezTo>
                      <a:pt x="2727" y="413"/>
                      <a:pt x="2727" y="413"/>
                      <a:pt x="2727" y="413"/>
                    </a:cubicBezTo>
                    <a:cubicBezTo>
                      <a:pt x="2727" y="413"/>
                      <a:pt x="2767" y="412"/>
                      <a:pt x="2767" y="402"/>
                    </a:cubicBezTo>
                    <a:cubicBezTo>
                      <a:pt x="2767" y="393"/>
                      <a:pt x="2753" y="381"/>
                      <a:pt x="2753" y="381"/>
                    </a:cubicBezTo>
                    <a:cubicBezTo>
                      <a:pt x="2753" y="381"/>
                      <a:pt x="2777" y="364"/>
                      <a:pt x="2761" y="361"/>
                    </a:cubicBezTo>
                    <a:cubicBezTo>
                      <a:pt x="2745" y="358"/>
                      <a:pt x="2699" y="362"/>
                      <a:pt x="2699" y="362"/>
                    </a:cubicBezTo>
                    <a:cubicBezTo>
                      <a:pt x="2684" y="373"/>
                      <a:pt x="2684" y="373"/>
                      <a:pt x="2684" y="373"/>
                    </a:cubicBezTo>
                    <a:cubicBezTo>
                      <a:pt x="2625" y="374"/>
                      <a:pt x="2625" y="374"/>
                      <a:pt x="2625" y="374"/>
                    </a:cubicBezTo>
                    <a:cubicBezTo>
                      <a:pt x="2632" y="385"/>
                      <a:pt x="2632" y="385"/>
                      <a:pt x="2632" y="385"/>
                    </a:cubicBezTo>
                    <a:cubicBezTo>
                      <a:pt x="2652" y="393"/>
                      <a:pt x="2652" y="393"/>
                      <a:pt x="2652" y="393"/>
                    </a:cubicBezTo>
                    <a:cubicBezTo>
                      <a:pt x="2623" y="385"/>
                      <a:pt x="2623" y="385"/>
                      <a:pt x="2623" y="385"/>
                    </a:cubicBezTo>
                    <a:cubicBezTo>
                      <a:pt x="2629" y="401"/>
                      <a:pt x="2629" y="401"/>
                      <a:pt x="2629" y="401"/>
                    </a:cubicBezTo>
                    <a:cubicBezTo>
                      <a:pt x="2629" y="401"/>
                      <a:pt x="2597" y="388"/>
                      <a:pt x="2588" y="400"/>
                    </a:cubicBezTo>
                    <a:cubicBezTo>
                      <a:pt x="2579" y="412"/>
                      <a:pt x="2596" y="424"/>
                      <a:pt x="2596" y="424"/>
                    </a:cubicBezTo>
                    <a:cubicBezTo>
                      <a:pt x="2599" y="441"/>
                      <a:pt x="2599" y="441"/>
                      <a:pt x="2599" y="441"/>
                    </a:cubicBezTo>
                    <a:cubicBezTo>
                      <a:pt x="2599" y="441"/>
                      <a:pt x="2579" y="429"/>
                      <a:pt x="2568" y="432"/>
                    </a:cubicBezTo>
                    <a:cubicBezTo>
                      <a:pt x="2557" y="434"/>
                      <a:pt x="2543" y="453"/>
                      <a:pt x="2555" y="454"/>
                    </a:cubicBezTo>
                    <a:cubicBezTo>
                      <a:pt x="2567" y="456"/>
                      <a:pt x="2571" y="462"/>
                      <a:pt x="2571" y="462"/>
                    </a:cubicBezTo>
                    <a:cubicBezTo>
                      <a:pt x="2540" y="477"/>
                      <a:pt x="2540" y="477"/>
                      <a:pt x="2540" y="477"/>
                    </a:cubicBezTo>
                    <a:cubicBezTo>
                      <a:pt x="2500" y="481"/>
                      <a:pt x="2500" y="481"/>
                      <a:pt x="2500" y="481"/>
                    </a:cubicBezTo>
                    <a:cubicBezTo>
                      <a:pt x="2500" y="481"/>
                      <a:pt x="2539" y="473"/>
                      <a:pt x="2539" y="464"/>
                    </a:cubicBezTo>
                    <a:cubicBezTo>
                      <a:pt x="2539" y="454"/>
                      <a:pt x="2515" y="453"/>
                      <a:pt x="2525" y="440"/>
                    </a:cubicBezTo>
                    <a:cubicBezTo>
                      <a:pt x="2536" y="426"/>
                      <a:pt x="2549" y="425"/>
                      <a:pt x="2549" y="425"/>
                    </a:cubicBezTo>
                    <a:cubicBezTo>
                      <a:pt x="2549" y="406"/>
                      <a:pt x="2549" y="406"/>
                      <a:pt x="2549" y="406"/>
                    </a:cubicBezTo>
                    <a:cubicBezTo>
                      <a:pt x="2549" y="406"/>
                      <a:pt x="2584" y="384"/>
                      <a:pt x="2596" y="378"/>
                    </a:cubicBezTo>
                    <a:cubicBezTo>
                      <a:pt x="2608" y="373"/>
                      <a:pt x="2653" y="366"/>
                      <a:pt x="2645" y="362"/>
                    </a:cubicBezTo>
                    <a:cubicBezTo>
                      <a:pt x="2637" y="358"/>
                      <a:pt x="2591" y="357"/>
                      <a:pt x="2565" y="358"/>
                    </a:cubicBezTo>
                    <a:cubicBezTo>
                      <a:pt x="2540" y="360"/>
                      <a:pt x="2472" y="401"/>
                      <a:pt x="2472" y="401"/>
                    </a:cubicBezTo>
                    <a:cubicBezTo>
                      <a:pt x="2472" y="401"/>
                      <a:pt x="2443" y="414"/>
                      <a:pt x="2433" y="416"/>
                    </a:cubicBezTo>
                    <a:cubicBezTo>
                      <a:pt x="2424" y="417"/>
                      <a:pt x="2420" y="428"/>
                      <a:pt x="2420" y="428"/>
                    </a:cubicBezTo>
                    <a:cubicBezTo>
                      <a:pt x="2420" y="428"/>
                      <a:pt x="2373" y="454"/>
                      <a:pt x="2391" y="461"/>
                    </a:cubicBezTo>
                    <a:cubicBezTo>
                      <a:pt x="2408" y="468"/>
                      <a:pt x="2460" y="464"/>
                      <a:pt x="2453" y="473"/>
                    </a:cubicBezTo>
                    <a:cubicBezTo>
                      <a:pt x="2447" y="482"/>
                      <a:pt x="2360" y="481"/>
                      <a:pt x="2381" y="496"/>
                    </a:cubicBezTo>
                    <a:cubicBezTo>
                      <a:pt x="2403" y="510"/>
                      <a:pt x="2429" y="513"/>
                      <a:pt x="2429" y="513"/>
                    </a:cubicBezTo>
                    <a:cubicBezTo>
                      <a:pt x="2460" y="501"/>
                      <a:pt x="2460" y="501"/>
                      <a:pt x="2460" y="501"/>
                    </a:cubicBezTo>
                    <a:cubicBezTo>
                      <a:pt x="2460" y="501"/>
                      <a:pt x="2451" y="517"/>
                      <a:pt x="2473" y="517"/>
                    </a:cubicBezTo>
                    <a:cubicBezTo>
                      <a:pt x="2496" y="517"/>
                      <a:pt x="2584" y="536"/>
                      <a:pt x="2595" y="530"/>
                    </a:cubicBezTo>
                    <a:cubicBezTo>
                      <a:pt x="2605" y="525"/>
                      <a:pt x="2581" y="513"/>
                      <a:pt x="2581" y="513"/>
                    </a:cubicBezTo>
                    <a:cubicBezTo>
                      <a:pt x="2581" y="513"/>
                      <a:pt x="2648" y="520"/>
                      <a:pt x="2659" y="521"/>
                    </a:cubicBezTo>
                    <a:cubicBezTo>
                      <a:pt x="2669" y="522"/>
                      <a:pt x="2696" y="533"/>
                      <a:pt x="2705" y="528"/>
                    </a:cubicBezTo>
                    <a:cubicBezTo>
                      <a:pt x="2715" y="522"/>
                      <a:pt x="2696" y="502"/>
                      <a:pt x="2696" y="502"/>
                    </a:cubicBezTo>
                    <a:cubicBezTo>
                      <a:pt x="2727" y="496"/>
                      <a:pt x="2727" y="496"/>
                      <a:pt x="2727" y="496"/>
                    </a:cubicBezTo>
                    <a:cubicBezTo>
                      <a:pt x="2727" y="496"/>
                      <a:pt x="2735" y="518"/>
                      <a:pt x="2739" y="517"/>
                    </a:cubicBezTo>
                    <a:cubicBezTo>
                      <a:pt x="2743" y="516"/>
                      <a:pt x="2757" y="532"/>
                      <a:pt x="2757" y="532"/>
                    </a:cubicBezTo>
                    <a:cubicBezTo>
                      <a:pt x="2777" y="525"/>
                      <a:pt x="2777" y="525"/>
                      <a:pt x="2777" y="525"/>
                    </a:cubicBezTo>
                    <a:cubicBezTo>
                      <a:pt x="2777" y="525"/>
                      <a:pt x="2769" y="545"/>
                      <a:pt x="2773" y="546"/>
                    </a:cubicBezTo>
                    <a:cubicBezTo>
                      <a:pt x="2777" y="548"/>
                      <a:pt x="2807" y="554"/>
                      <a:pt x="2807" y="554"/>
                    </a:cubicBezTo>
                    <a:cubicBezTo>
                      <a:pt x="2807" y="554"/>
                      <a:pt x="2785" y="573"/>
                      <a:pt x="2793" y="573"/>
                    </a:cubicBezTo>
                    <a:cubicBezTo>
                      <a:pt x="2801" y="573"/>
                      <a:pt x="2820" y="573"/>
                      <a:pt x="2820" y="573"/>
                    </a:cubicBezTo>
                    <a:cubicBezTo>
                      <a:pt x="2816" y="590"/>
                      <a:pt x="2816" y="590"/>
                      <a:pt x="2816" y="590"/>
                    </a:cubicBezTo>
                    <a:cubicBezTo>
                      <a:pt x="2816" y="590"/>
                      <a:pt x="2849" y="594"/>
                      <a:pt x="2849" y="610"/>
                    </a:cubicBezTo>
                    <a:cubicBezTo>
                      <a:pt x="2849" y="626"/>
                      <a:pt x="2827" y="660"/>
                      <a:pt x="2821" y="661"/>
                    </a:cubicBezTo>
                    <a:cubicBezTo>
                      <a:pt x="2816" y="662"/>
                      <a:pt x="2728" y="701"/>
                      <a:pt x="2728" y="701"/>
                    </a:cubicBezTo>
                    <a:cubicBezTo>
                      <a:pt x="2728" y="701"/>
                      <a:pt x="2756" y="720"/>
                      <a:pt x="2741" y="726"/>
                    </a:cubicBezTo>
                    <a:cubicBezTo>
                      <a:pt x="2727" y="733"/>
                      <a:pt x="2707" y="734"/>
                      <a:pt x="2707" y="734"/>
                    </a:cubicBezTo>
                    <a:cubicBezTo>
                      <a:pt x="2655" y="741"/>
                      <a:pt x="2655" y="741"/>
                      <a:pt x="2655" y="741"/>
                    </a:cubicBezTo>
                    <a:cubicBezTo>
                      <a:pt x="2649" y="756"/>
                      <a:pt x="2649" y="756"/>
                      <a:pt x="2649" y="756"/>
                    </a:cubicBezTo>
                    <a:cubicBezTo>
                      <a:pt x="2640" y="742"/>
                      <a:pt x="2640" y="742"/>
                      <a:pt x="2640" y="742"/>
                    </a:cubicBezTo>
                    <a:cubicBezTo>
                      <a:pt x="2640" y="742"/>
                      <a:pt x="2613" y="733"/>
                      <a:pt x="2600" y="736"/>
                    </a:cubicBezTo>
                    <a:cubicBezTo>
                      <a:pt x="2587" y="738"/>
                      <a:pt x="2588" y="750"/>
                      <a:pt x="2588" y="750"/>
                    </a:cubicBezTo>
                    <a:cubicBezTo>
                      <a:pt x="2588" y="750"/>
                      <a:pt x="2543" y="760"/>
                      <a:pt x="2543" y="776"/>
                    </a:cubicBezTo>
                    <a:cubicBezTo>
                      <a:pt x="2543" y="800"/>
                      <a:pt x="2577" y="794"/>
                      <a:pt x="2604" y="785"/>
                    </a:cubicBezTo>
                    <a:cubicBezTo>
                      <a:pt x="2631" y="776"/>
                      <a:pt x="2637" y="777"/>
                      <a:pt x="2637" y="777"/>
                    </a:cubicBezTo>
                    <a:cubicBezTo>
                      <a:pt x="2637" y="777"/>
                      <a:pt x="2656" y="790"/>
                      <a:pt x="2663" y="785"/>
                    </a:cubicBezTo>
                    <a:cubicBezTo>
                      <a:pt x="2669" y="780"/>
                      <a:pt x="2665" y="769"/>
                      <a:pt x="2665" y="769"/>
                    </a:cubicBezTo>
                    <a:cubicBezTo>
                      <a:pt x="2681" y="754"/>
                      <a:pt x="2681" y="754"/>
                      <a:pt x="2681" y="754"/>
                    </a:cubicBezTo>
                    <a:cubicBezTo>
                      <a:pt x="2681" y="754"/>
                      <a:pt x="2668" y="766"/>
                      <a:pt x="2677" y="769"/>
                    </a:cubicBezTo>
                    <a:cubicBezTo>
                      <a:pt x="2687" y="772"/>
                      <a:pt x="2721" y="772"/>
                      <a:pt x="2721" y="772"/>
                    </a:cubicBezTo>
                    <a:cubicBezTo>
                      <a:pt x="2721" y="772"/>
                      <a:pt x="2707" y="778"/>
                      <a:pt x="2708" y="785"/>
                    </a:cubicBezTo>
                    <a:cubicBezTo>
                      <a:pt x="2709" y="792"/>
                      <a:pt x="2731" y="796"/>
                      <a:pt x="2731" y="796"/>
                    </a:cubicBezTo>
                    <a:cubicBezTo>
                      <a:pt x="2731" y="796"/>
                      <a:pt x="2717" y="805"/>
                      <a:pt x="2728" y="812"/>
                    </a:cubicBezTo>
                    <a:cubicBezTo>
                      <a:pt x="2739" y="818"/>
                      <a:pt x="2763" y="818"/>
                      <a:pt x="2763" y="818"/>
                    </a:cubicBezTo>
                    <a:cubicBezTo>
                      <a:pt x="2732" y="829"/>
                      <a:pt x="2732" y="829"/>
                      <a:pt x="2732" y="829"/>
                    </a:cubicBezTo>
                    <a:cubicBezTo>
                      <a:pt x="2732" y="829"/>
                      <a:pt x="2737" y="850"/>
                      <a:pt x="2743" y="849"/>
                    </a:cubicBezTo>
                    <a:cubicBezTo>
                      <a:pt x="2748" y="848"/>
                      <a:pt x="2759" y="841"/>
                      <a:pt x="2759" y="841"/>
                    </a:cubicBezTo>
                    <a:cubicBezTo>
                      <a:pt x="2759" y="841"/>
                      <a:pt x="2761" y="856"/>
                      <a:pt x="2771" y="857"/>
                    </a:cubicBezTo>
                    <a:cubicBezTo>
                      <a:pt x="2780" y="858"/>
                      <a:pt x="2801" y="861"/>
                      <a:pt x="2801" y="861"/>
                    </a:cubicBezTo>
                    <a:cubicBezTo>
                      <a:pt x="2801" y="861"/>
                      <a:pt x="2800" y="878"/>
                      <a:pt x="2816" y="882"/>
                    </a:cubicBezTo>
                    <a:cubicBezTo>
                      <a:pt x="2832" y="886"/>
                      <a:pt x="2843" y="878"/>
                      <a:pt x="2857" y="886"/>
                    </a:cubicBezTo>
                    <a:cubicBezTo>
                      <a:pt x="2872" y="894"/>
                      <a:pt x="2908" y="909"/>
                      <a:pt x="2908" y="909"/>
                    </a:cubicBezTo>
                    <a:cubicBezTo>
                      <a:pt x="2908" y="909"/>
                      <a:pt x="2919" y="889"/>
                      <a:pt x="2907" y="876"/>
                    </a:cubicBezTo>
                    <a:cubicBezTo>
                      <a:pt x="2895" y="862"/>
                      <a:pt x="2875" y="850"/>
                      <a:pt x="2875" y="850"/>
                    </a:cubicBezTo>
                    <a:cubicBezTo>
                      <a:pt x="2875" y="850"/>
                      <a:pt x="2855" y="825"/>
                      <a:pt x="2860" y="817"/>
                    </a:cubicBezTo>
                    <a:cubicBezTo>
                      <a:pt x="2865" y="809"/>
                      <a:pt x="2888" y="832"/>
                      <a:pt x="2888" y="832"/>
                    </a:cubicBezTo>
                    <a:cubicBezTo>
                      <a:pt x="2888" y="812"/>
                      <a:pt x="2888" y="812"/>
                      <a:pt x="2888" y="812"/>
                    </a:cubicBezTo>
                    <a:cubicBezTo>
                      <a:pt x="2888" y="812"/>
                      <a:pt x="2897" y="837"/>
                      <a:pt x="2907" y="837"/>
                    </a:cubicBezTo>
                    <a:cubicBezTo>
                      <a:pt x="2916" y="837"/>
                      <a:pt x="2931" y="833"/>
                      <a:pt x="2931" y="833"/>
                    </a:cubicBezTo>
                    <a:cubicBezTo>
                      <a:pt x="2931" y="833"/>
                      <a:pt x="2927" y="854"/>
                      <a:pt x="2937" y="853"/>
                    </a:cubicBezTo>
                    <a:cubicBezTo>
                      <a:pt x="2948" y="852"/>
                      <a:pt x="2952" y="864"/>
                      <a:pt x="2952" y="864"/>
                    </a:cubicBezTo>
                    <a:cubicBezTo>
                      <a:pt x="2965" y="849"/>
                      <a:pt x="2965" y="849"/>
                      <a:pt x="2965" y="849"/>
                    </a:cubicBezTo>
                    <a:cubicBezTo>
                      <a:pt x="2965" y="849"/>
                      <a:pt x="2975" y="861"/>
                      <a:pt x="2980" y="858"/>
                    </a:cubicBezTo>
                    <a:cubicBezTo>
                      <a:pt x="2985" y="856"/>
                      <a:pt x="2979" y="840"/>
                      <a:pt x="2979" y="840"/>
                    </a:cubicBezTo>
                    <a:cubicBezTo>
                      <a:pt x="2989" y="809"/>
                      <a:pt x="2989" y="809"/>
                      <a:pt x="2989" y="809"/>
                    </a:cubicBezTo>
                    <a:cubicBezTo>
                      <a:pt x="2989" y="809"/>
                      <a:pt x="2989" y="836"/>
                      <a:pt x="2997" y="836"/>
                    </a:cubicBezTo>
                    <a:cubicBezTo>
                      <a:pt x="3005" y="836"/>
                      <a:pt x="3009" y="808"/>
                      <a:pt x="3009" y="808"/>
                    </a:cubicBezTo>
                    <a:cubicBezTo>
                      <a:pt x="2995" y="792"/>
                      <a:pt x="2995" y="792"/>
                      <a:pt x="2995" y="792"/>
                    </a:cubicBezTo>
                    <a:cubicBezTo>
                      <a:pt x="3009" y="788"/>
                      <a:pt x="3009" y="788"/>
                      <a:pt x="3009" y="788"/>
                    </a:cubicBezTo>
                    <a:cubicBezTo>
                      <a:pt x="2997" y="778"/>
                      <a:pt x="2997" y="778"/>
                      <a:pt x="2997" y="778"/>
                    </a:cubicBezTo>
                    <a:cubicBezTo>
                      <a:pt x="2999" y="765"/>
                      <a:pt x="2999" y="765"/>
                      <a:pt x="2999" y="765"/>
                    </a:cubicBezTo>
                    <a:cubicBezTo>
                      <a:pt x="2979" y="768"/>
                      <a:pt x="2979" y="768"/>
                      <a:pt x="2979" y="768"/>
                    </a:cubicBezTo>
                    <a:cubicBezTo>
                      <a:pt x="2979" y="757"/>
                      <a:pt x="2979" y="757"/>
                      <a:pt x="2979" y="757"/>
                    </a:cubicBezTo>
                    <a:cubicBezTo>
                      <a:pt x="2964" y="757"/>
                      <a:pt x="2964" y="757"/>
                      <a:pt x="2964" y="757"/>
                    </a:cubicBezTo>
                    <a:cubicBezTo>
                      <a:pt x="2963" y="724"/>
                      <a:pt x="2963" y="724"/>
                      <a:pt x="2963" y="724"/>
                    </a:cubicBezTo>
                    <a:cubicBezTo>
                      <a:pt x="2941" y="725"/>
                      <a:pt x="2941" y="725"/>
                      <a:pt x="2941" y="725"/>
                    </a:cubicBezTo>
                    <a:cubicBezTo>
                      <a:pt x="2941" y="725"/>
                      <a:pt x="2929" y="705"/>
                      <a:pt x="2941" y="702"/>
                    </a:cubicBezTo>
                    <a:cubicBezTo>
                      <a:pt x="2953" y="700"/>
                      <a:pt x="2961" y="717"/>
                      <a:pt x="2969" y="714"/>
                    </a:cubicBezTo>
                    <a:cubicBezTo>
                      <a:pt x="2977" y="712"/>
                      <a:pt x="2976" y="686"/>
                      <a:pt x="2976" y="686"/>
                    </a:cubicBezTo>
                    <a:cubicBezTo>
                      <a:pt x="2991" y="690"/>
                      <a:pt x="2991" y="690"/>
                      <a:pt x="2991" y="690"/>
                    </a:cubicBezTo>
                    <a:cubicBezTo>
                      <a:pt x="3016" y="678"/>
                      <a:pt x="3016" y="678"/>
                      <a:pt x="3016" y="678"/>
                    </a:cubicBezTo>
                    <a:cubicBezTo>
                      <a:pt x="3016" y="678"/>
                      <a:pt x="3017" y="710"/>
                      <a:pt x="3024" y="704"/>
                    </a:cubicBezTo>
                    <a:cubicBezTo>
                      <a:pt x="3031" y="697"/>
                      <a:pt x="3044" y="697"/>
                      <a:pt x="3044" y="697"/>
                    </a:cubicBezTo>
                    <a:cubicBezTo>
                      <a:pt x="3036" y="709"/>
                      <a:pt x="3036" y="709"/>
                      <a:pt x="3036" y="709"/>
                    </a:cubicBezTo>
                    <a:cubicBezTo>
                      <a:pt x="3051" y="710"/>
                      <a:pt x="3051" y="710"/>
                      <a:pt x="3051" y="710"/>
                    </a:cubicBezTo>
                    <a:cubicBezTo>
                      <a:pt x="3044" y="729"/>
                      <a:pt x="3044" y="729"/>
                      <a:pt x="3044" y="729"/>
                    </a:cubicBezTo>
                    <a:cubicBezTo>
                      <a:pt x="3044" y="729"/>
                      <a:pt x="3067" y="770"/>
                      <a:pt x="3083" y="760"/>
                    </a:cubicBezTo>
                    <a:cubicBezTo>
                      <a:pt x="3099" y="749"/>
                      <a:pt x="3101" y="724"/>
                      <a:pt x="3101" y="724"/>
                    </a:cubicBezTo>
                    <a:cubicBezTo>
                      <a:pt x="3108" y="714"/>
                      <a:pt x="3108" y="714"/>
                      <a:pt x="3108" y="714"/>
                    </a:cubicBezTo>
                    <a:cubicBezTo>
                      <a:pt x="3108" y="714"/>
                      <a:pt x="3127" y="730"/>
                      <a:pt x="3140" y="721"/>
                    </a:cubicBezTo>
                    <a:cubicBezTo>
                      <a:pt x="3153" y="712"/>
                      <a:pt x="3152" y="694"/>
                      <a:pt x="3152" y="694"/>
                    </a:cubicBezTo>
                    <a:cubicBezTo>
                      <a:pt x="3152" y="694"/>
                      <a:pt x="3187" y="704"/>
                      <a:pt x="3201" y="688"/>
                    </a:cubicBezTo>
                    <a:cubicBezTo>
                      <a:pt x="3216" y="672"/>
                      <a:pt x="3177" y="661"/>
                      <a:pt x="3172" y="665"/>
                    </a:cubicBezTo>
                    <a:close/>
                    <a:moveTo>
                      <a:pt x="2983" y="872"/>
                    </a:moveTo>
                    <a:cubicBezTo>
                      <a:pt x="2963" y="876"/>
                      <a:pt x="2963" y="876"/>
                      <a:pt x="2963" y="876"/>
                    </a:cubicBezTo>
                    <a:cubicBezTo>
                      <a:pt x="2960" y="885"/>
                      <a:pt x="2960" y="885"/>
                      <a:pt x="2960" y="885"/>
                    </a:cubicBezTo>
                    <a:cubicBezTo>
                      <a:pt x="2983" y="882"/>
                      <a:pt x="2983" y="882"/>
                      <a:pt x="2983" y="882"/>
                    </a:cubicBezTo>
                    <a:lnTo>
                      <a:pt x="2983" y="872"/>
                    </a:lnTo>
                    <a:close/>
                    <a:moveTo>
                      <a:pt x="2758" y="861"/>
                    </a:moveTo>
                    <a:cubicBezTo>
                      <a:pt x="2746" y="862"/>
                      <a:pt x="2747" y="878"/>
                      <a:pt x="2761" y="878"/>
                    </a:cubicBezTo>
                    <a:cubicBezTo>
                      <a:pt x="2785" y="878"/>
                      <a:pt x="2771" y="859"/>
                      <a:pt x="2758" y="861"/>
                    </a:cubicBezTo>
                    <a:close/>
                    <a:moveTo>
                      <a:pt x="2555" y="832"/>
                    </a:moveTo>
                    <a:cubicBezTo>
                      <a:pt x="2565" y="822"/>
                      <a:pt x="2540" y="818"/>
                      <a:pt x="2540" y="818"/>
                    </a:cubicBezTo>
                    <a:cubicBezTo>
                      <a:pt x="2540" y="818"/>
                      <a:pt x="2540" y="847"/>
                      <a:pt x="2555" y="832"/>
                    </a:cubicBezTo>
                    <a:close/>
                    <a:moveTo>
                      <a:pt x="2800" y="969"/>
                    </a:moveTo>
                    <a:cubicBezTo>
                      <a:pt x="2777" y="971"/>
                      <a:pt x="2777" y="971"/>
                      <a:pt x="2777" y="971"/>
                    </a:cubicBezTo>
                    <a:cubicBezTo>
                      <a:pt x="2801" y="987"/>
                      <a:pt x="2801" y="987"/>
                      <a:pt x="2801" y="987"/>
                    </a:cubicBezTo>
                    <a:cubicBezTo>
                      <a:pt x="2820" y="978"/>
                      <a:pt x="2800" y="969"/>
                      <a:pt x="2800" y="969"/>
                    </a:cubicBezTo>
                    <a:close/>
                    <a:moveTo>
                      <a:pt x="2779" y="582"/>
                    </a:moveTo>
                    <a:cubicBezTo>
                      <a:pt x="2752" y="576"/>
                      <a:pt x="2779" y="594"/>
                      <a:pt x="2779" y="594"/>
                    </a:cubicBezTo>
                    <a:cubicBezTo>
                      <a:pt x="2795" y="592"/>
                      <a:pt x="2807" y="588"/>
                      <a:pt x="2779" y="582"/>
                    </a:cubicBezTo>
                    <a:close/>
                    <a:moveTo>
                      <a:pt x="2779" y="626"/>
                    </a:moveTo>
                    <a:cubicBezTo>
                      <a:pt x="2821" y="624"/>
                      <a:pt x="2821" y="624"/>
                      <a:pt x="2821" y="624"/>
                    </a:cubicBezTo>
                    <a:cubicBezTo>
                      <a:pt x="2821" y="613"/>
                      <a:pt x="2821" y="613"/>
                      <a:pt x="2821" y="613"/>
                    </a:cubicBezTo>
                    <a:cubicBezTo>
                      <a:pt x="2791" y="615"/>
                      <a:pt x="2791" y="615"/>
                      <a:pt x="2791" y="615"/>
                    </a:cubicBezTo>
                    <a:lnTo>
                      <a:pt x="2779" y="626"/>
                    </a:lnTo>
                    <a:close/>
                    <a:moveTo>
                      <a:pt x="3715" y="26"/>
                    </a:moveTo>
                    <a:cubicBezTo>
                      <a:pt x="3713" y="23"/>
                      <a:pt x="3658" y="28"/>
                      <a:pt x="3658" y="28"/>
                    </a:cubicBezTo>
                    <a:cubicBezTo>
                      <a:pt x="3660" y="18"/>
                      <a:pt x="3660" y="18"/>
                      <a:pt x="3660" y="18"/>
                    </a:cubicBezTo>
                    <a:cubicBezTo>
                      <a:pt x="3660" y="18"/>
                      <a:pt x="3625" y="10"/>
                      <a:pt x="3612" y="10"/>
                    </a:cubicBezTo>
                    <a:cubicBezTo>
                      <a:pt x="3599" y="10"/>
                      <a:pt x="3527" y="25"/>
                      <a:pt x="3527" y="25"/>
                    </a:cubicBezTo>
                    <a:cubicBezTo>
                      <a:pt x="3560" y="10"/>
                      <a:pt x="3560" y="10"/>
                      <a:pt x="3560" y="10"/>
                    </a:cubicBezTo>
                    <a:cubicBezTo>
                      <a:pt x="3515" y="12"/>
                      <a:pt x="3515" y="12"/>
                      <a:pt x="3515" y="12"/>
                    </a:cubicBezTo>
                    <a:cubicBezTo>
                      <a:pt x="3515" y="12"/>
                      <a:pt x="3479" y="0"/>
                      <a:pt x="3469" y="2"/>
                    </a:cubicBezTo>
                    <a:cubicBezTo>
                      <a:pt x="3458" y="4"/>
                      <a:pt x="3453" y="15"/>
                      <a:pt x="3453" y="15"/>
                    </a:cubicBezTo>
                    <a:cubicBezTo>
                      <a:pt x="3453" y="15"/>
                      <a:pt x="3427" y="3"/>
                      <a:pt x="3418" y="3"/>
                    </a:cubicBezTo>
                    <a:cubicBezTo>
                      <a:pt x="3409" y="3"/>
                      <a:pt x="3389" y="18"/>
                      <a:pt x="3389" y="18"/>
                    </a:cubicBezTo>
                    <a:cubicBezTo>
                      <a:pt x="3363" y="10"/>
                      <a:pt x="3363" y="10"/>
                      <a:pt x="3363" y="10"/>
                    </a:cubicBezTo>
                    <a:cubicBezTo>
                      <a:pt x="3290" y="7"/>
                      <a:pt x="3290" y="7"/>
                      <a:pt x="3290" y="7"/>
                    </a:cubicBezTo>
                    <a:cubicBezTo>
                      <a:pt x="3308" y="25"/>
                      <a:pt x="3308" y="25"/>
                      <a:pt x="3308" y="25"/>
                    </a:cubicBezTo>
                    <a:cubicBezTo>
                      <a:pt x="3266" y="11"/>
                      <a:pt x="3266" y="11"/>
                      <a:pt x="3266" y="11"/>
                    </a:cubicBezTo>
                    <a:cubicBezTo>
                      <a:pt x="3225" y="18"/>
                      <a:pt x="3225" y="18"/>
                      <a:pt x="3225" y="18"/>
                    </a:cubicBezTo>
                    <a:cubicBezTo>
                      <a:pt x="3225" y="18"/>
                      <a:pt x="3195" y="12"/>
                      <a:pt x="3179" y="12"/>
                    </a:cubicBezTo>
                    <a:cubicBezTo>
                      <a:pt x="3163" y="12"/>
                      <a:pt x="3114" y="24"/>
                      <a:pt x="3114" y="24"/>
                    </a:cubicBezTo>
                    <a:cubicBezTo>
                      <a:pt x="3172" y="42"/>
                      <a:pt x="3172" y="42"/>
                      <a:pt x="3172" y="42"/>
                    </a:cubicBezTo>
                    <a:cubicBezTo>
                      <a:pt x="3114" y="34"/>
                      <a:pt x="3114" y="34"/>
                      <a:pt x="3114" y="34"/>
                    </a:cubicBezTo>
                    <a:cubicBezTo>
                      <a:pt x="3114" y="34"/>
                      <a:pt x="3059" y="23"/>
                      <a:pt x="3034" y="25"/>
                    </a:cubicBezTo>
                    <a:cubicBezTo>
                      <a:pt x="3010" y="28"/>
                      <a:pt x="3018" y="42"/>
                      <a:pt x="3018" y="42"/>
                    </a:cubicBezTo>
                    <a:cubicBezTo>
                      <a:pt x="3018" y="42"/>
                      <a:pt x="2956" y="36"/>
                      <a:pt x="2943" y="36"/>
                    </a:cubicBezTo>
                    <a:cubicBezTo>
                      <a:pt x="2930" y="36"/>
                      <a:pt x="2830" y="46"/>
                      <a:pt x="2826" y="48"/>
                    </a:cubicBezTo>
                    <a:cubicBezTo>
                      <a:pt x="2823" y="50"/>
                      <a:pt x="2849" y="56"/>
                      <a:pt x="2849" y="56"/>
                    </a:cubicBezTo>
                    <a:cubicBezTo>
                      <a:pt x="2905" y="59"/>
                      <a:pt x="2905" y="59"/>
                      <a:pt x="2905" y="59"/>
                    </a:cubicBezTo>
                    <a:cubicBezTo>
                      <a:pt x="2850" y="67"/>
                      <a:pt x="2850" y="67"/>
                      <a:pt x="2850" y="67"/>
                    </a:cubicBezTo>
                    <a:cubicBezTo>
                      <a:pt x="2850" y="67"/>
                      <a:pt x="2870" y="76"/>
                      <a:pt x="2884" y="76"/>
                    </a:cubicBezTo>
                    <a:cubicBezTo>
                      <a:pt x="2898" y="76"/>
                      <a:pt x="2935" y="70"/>
                      <a:pt x="2935" y="70"/>
                    </a:cubicBezTo>
                    <a:cubicBezTo>
                      <a:pt x="2935" y="70"/>
                      <a:pt x="2960" y="62"/>
                      <a:pt x="2978" y="62"/>
                    </a:cubicBezTo>
                    <a:cubicBezTo>
                      <a:pt x="2997" y="62"/>
                      <a:pt x="3040" y="71"/>
                      <a:pt x="3040" y="71"/>
                    </a:cubicBezTo>
                    <a:cubicBezTo>
                      <a:pt x="3040" y="71"/>
                      <a:pt x="2989" y="72"/>
                      <a:pt x="2977" y="73"/>
                    </a:cubicBezTo>
                    <a:cubicBezTo>
                      <a:pt x="2965" y="74"/>
                      <a:pt x="2930" y="87"/>
                      <a:pt x="2930" y="87"/>
                    </a:cubicBezTo>
                    <a:cubicBezTo>
                      <a:pt x="2930" y="87"/>
                      <a:pt x="2958" y="87"/>
                      <a:pt x="2979" y="89"/>
                    </a:cubicBezTo>
                    <a:cubicBezTo>
                      <a:pt x="3001" y="91"/>
                      <a:pt x="3006" y="83"/>
                      <a:pt x="3006" y="83"/>
                    </a:cubicBezTo>
                    <a:cubicBezTo>
                      <a:pt x="3050" y="83"/>
                      <a:pt x="3050" y="83"/>
                      <a:pt x="3050" y="83"/>
                    </a:cubicBezTo>
                    <a:cubicBezTo>
                      <a:pt x="3050" y="83"/>
                      <a:pt x="3064" y="84"/>
                      <a:pt x="3081" y="84"/>
                    </a:cubicBezTo>
                    <a:cubicBezTo>
                      <a:pt x="3098" y="84"/>
                      <a:pt x="3138" y="73"/>
                      <a:pt x="3142" y="70"/>
                    </a:cubicBezTo>
                    <a:cubicBezTo>
                      <a:pt x="3147" y="66"/>
                      <a:pt x="3173" y="63"/>
                      <a:pt x="3186" y="59"/>
                    </a:cubicBezTo>
                    <a:cubicBezTo>
                      <a:pt x="3199" y="54"/>
                      <a:pt x="3220" y="59"/>
                      <a:pt x="3220" y="59"/>
                    </a:cubicBezTo>
                    <a:cubicBezTo>
                      <a:pt x="3162" y="76"/>
                      <a:pt x="3162" y="76"/>
                      <a:pt x="3162" y="76"/>
                    </a:cubicBezTo>
                    <a:cubicBezTo>
                      <a:pt x="3185" y="77"/>
                      <a:pt x="3185" y="77"/>
                      <a:pt x="3185" y="77"/>
                    </a:cubicBezTo>
                    <a:cubicBezTo>
                      <a:pt x="3153" y="87"/>
                      <a:pt x="3153" y="87"/>
                      <a:pt x="3153" y="87"/>
                    </a:cubicBezTo>
                    <a:cubicBezTo>
                      <a:pt x="3153" y="87"/>
                      <a:pt x="3040" y="92"/>
                      <a:pt x="3027" y="92"/>
                    </a:cubicBezTo>
                    <a:cubicBezTo>
                      <a:pt x="3014" y="92"/>
                      <a:pt x="3014" y="104"/>
                      <a:pt x="3014" y="104"/>
                    </a:cubicBezTo>
                    <a:cubicBezTo>
                      <a:pt x="3065" y="119"/>
                      <a:pt x="3065" y="119"/>
                      <a:pt x="3065" y="119"/>
                    </a:cubicBezTo>
                    <a:cubicBezTo>
                      <a:pt x="3065" y="119"/>
                      <a:pt x="3045" y="125"/>
                      <a:pt x="3033" y="125"/>
                    </a:cubicBezTo>
                    <a:cubicBezTo>
                      <a:pt x="3022" y="125"/>
                      <a:pt x="2974" y="99"/>
                      <a:pt x="2974" y="99"/>
                    </a:cubicBezTo>
                    <a:cubicBezTo>
                      <a:pt x="2974" y="99"/>
                      <a:pt x="2925" y="100"/>
                      <a:pt x="2912" y="100"/>
                    </a:cubicBezTo>
                    <a:cubicBezTo>
                      <a:pt x="2899" y="100"/>
                      <a:pt x="2891" y="115"/>
                      <a:pt x="2891" y="115"/>
                    </a:cubicBezTo>
                    <a:cubicBezTo>
                      <a:pt x="2912" y="126"/>
                      <a:pt x="2912" y="126"/>
                      <a:pt x="2912" y="126"/>
                    </a:cubicBezTo>
                    <a:cubicBezTo>
                      <a:pt x="2912" y="126"/>
                      <a:pt x="2923" y="142"/>
                      <a:pt x="2940" y="145"/>
                    </a:cubicBezTo>
                    <a:cubicBezTo>
                      <a:pt x="2956" y="148"/>
                      <a:pt x="2989" y="144"/>
                      <a:pt x="2989" y="144"/>
                    </a:cubicBezTo>
                    <a:cubicBezTo>
                      <a:pt x="2989" y="144"/>
                      <a:pt x="2981" y="153"/>
                      <a:pt x="2964" y="155"/>
                    </a:cubicBezTo>
                    <a:cubicBezTo>
                      <a:pt x="2948" y="157"/>
                      <a:pt x="2917" y="151"/>
                      <a:pt x="2909" y="149"/>
                    </a:cubicBezTo>
                    <a:cubicBezTo>
                      <a:pt x="2902" y="147"/>
                      <a:pt x="2846" y="157"/>
                      <a:pt x="2828" y="157"/>
                    </a:cubicBezTo>
                    <a:cubicBezTo>
                      <a:pt x="2809" y="157"/>
                      <a:pt x="2774" y="182"/>
                      <a:pt x="2774" y="182"/>
                    </a:cubicBezTo>
                    <a:cubicBezTo>
                      <a:pt x="2823" y="174"/>
                      <a:pt x="2823" y="174"/>
                      <a:pt x="2823" y="174"/>
                    </a:cubicBezTo>
                    <a:cubicBezTo>
                      <a:pt x="2821" y="186"/>
                      <a:pt x="2821" y="186"/>
                      <a:pt x="2821" y="186"/>
                    </a:cubicBezTo>
                    <a:cubicBezTo>
                      <a:pt x="2863" y="174"/>
                      <a:pt x="2863" y="174"/>
                      <a:pt x="2863" y="174"/>
                    </a:cubicBezTo>
                    <a:cubicBezTo>
                      <a:pt x="2816" y="192"/>
                      <a:pt x="2816" y="192"/>
                      <a:pt x="2816" y="192"/>
                    </a:cubicBezTo>
                    <a:cubicBezTo>
                      <a:pt x="2816" y="192"/>
                      <a:pt x="2824" y="203"/>
                      <a:pt x="2840" y="203"/>
                    </a:cubicBezTo>
                    <a:cubicBezTo>
                      <a:pt x="2857" y="203"/>
                      <a:pt x="2902" y="186"/>
                      <a:pt x="2902" y="186"/>
                    </a:cubicBezTo>
                    <a:cubicBezTo>
                      <a:pt x="2834" y="212"/>
                      <a:pt x="2834" y="212"/>
                      <a:pt x="2834" y="212"/>
                    </a:cubicBezTo>
                    <a:cubicBezTo>
                      <a:pt x="2789" y="209"/>
                      <a:pt x="2789" y="209"/>
                      <a:pt x="2789" y="209"/>
                    </a:cubicBezTo>
                    <a:cubicBezTo>
                      <a:pt x="2780" y="192"/>
                      <a:pt x="2780" y="192"/>
                      <a:pt x="2780" y="192"/>
                    </a:cubicBezTo>
                    <a:cubicBezTo>
                      <a:pt x="2780" y="192"/>
                      <a:pt x="2747" y="189"/>
                      <a:pt x="2737" y="191"/>
                    </a:cubicBezTo>
                    <a:cubicBezTo>
                      <a:pt x="2727" y="193"/>
                      <a:pt x="2741" y="218"/>
                      <a:pt x="2741" y="218"/>
                    </a:cubicBezTo>
                    <a:cubicBezTo>
                      <a:pt x="2741" y="218"/>
                      <a:pt x="2697" y="222"/>
                      <a:pt x="2691" y="222"/>
                    </a:cubicBezTo>
                    <a:cubicBezTo>
                      <a:pt x="2684" y="222"/>
                      <a:pt x="2654" y="237"/>
                      <a:pt x="2634" y="239"/>
                    </a:cubicBezTo>
                    <a:cubicBezTo>
                      <a:pt x="2622" y="240"/>
                      <a:pt x="2613" y="241"/>
                      <a:pt x="2610" y="241"/>
                    </a:cubicBezTo>
                    <a:cubicBezTo>
                      <a:pt x="2607" y="241"/>
                      <a:pt x="2626" y="247"/>
                      <a:pt x="2641" y="247"/>
                    </a:cubicBezTo>
                    <a:cubicBezTo>
                      <a:pt x="2656" y="247"/>
                      <a:pt x="2663" y="240"/>
                      <a:pt x="2663" y="240"/>
                    </a:cubicBezTo>
                    <a:cubicBezTo>
                      <a:pt x="2655" y="252"/>
                      <a:pt x="2655" y="252"/>
                      <a:pt x="2655" y="252"/>
                    </a:cubicBezTo>
                    <a:cubicBezTo>
                      <a:pt x="2680" y="247"/>
                      <a:pt x="2680" y="247"/>
                      <a:pt x="2680" y="247"/>
                    </a:cubicBezTo>
                    <a:cubicBezTo>
                      <a:pt x="2695" y="240"/>
                      <a:pt x="2695" y="240"/>
                      <a:pt x="2695" y="240"/>
                    </a:cubicBezTo>
                    <a:cubicBezTo>
                      <a:pt x="2695" y="248"/>
                      <a:pt x="2695" y="248"/>
                      <a:pt x="2695" y="248"/>
                    </a:cubicBezTo>
                    <a:cubicBezTo>
                      <a:pt x="2712" y="246"/>
                      <a:pt x="2712" y="246"/>
                      <a:pt x="2712" y="246"/>
                    </a:cubicBezTo>
                    <a:cubicBezTo>
                      <a:pt x="2728" y="244"/>
                      <a:pt x="2728" y="244"/>
                      <a:pt x="2728" y="244"/>
                    </a:cubicBezTo>
                    <a:cubicBezTo>
                      <a:pt x="2728" y="244"/>
                      <a:pt x="2729" y="253"/>
                      <a:pt x="2740" y="254"/>
                    </a:cubicBezTo>
                    <a:cubicBezTo>
                      <a:pt x="2751" y="255"/>
                      <a:pt x="2773" y="241"/>
                      <a:pt x="2773" y="241"/>
                    </a:cubicBezTo>
                    <a:cubicBezTo>
                      <a:pt x="2778" y="250"/>
                      <a:pt x="2778" y="250"/>
                      <a:pt x="2778" y="250"/>
                    </a:cubicBezTo>
                    <a:cubicBezTo>
                      <a:pt x="2796" y="240"/>
                      <a:pt x="2796" y="240"/>
                      <a:pt x="2796" y="240"/>
                    </a:cubicBezTo>
                    <a:cubicBezTo>
                      <a:pt x="2796" y="240"/>
                      <a:pt x="2802" y="248"/>
                      <a:pt x="2810" y="251"/>
                    </a:cubicBezTo>
                    <a:cubicBezTo>
                      <a:pt x="2819" y="253"/>
                      <a:pt x="2828" y="242"/>
                      <a:pt x="2828" y="242"/>
                    </a:cubicBezTo>
                    <a:cubicBezTo>
                      <a:pt x="2828" y="242"/>
                      <a:pt x="2837" y="250"/>
                      <a:pt x="2850" y="250"/>
                    </a:cubicBezTo>
                    <a:cubicBezTo>
                      <a:pt x="2863" y="250"/>
                      <a:pt x="2853" y="238"/>
                      <a:pt x="2853" y="238"/>
                    </a:cubicBezTo>
                    <a:cubicBezTo>
                      <a:pt x="2891" y="252"/>
                      <a:pt x="2891" y="252"/>
                      <a:pt x="2891" y="252"/>
                    </a:cubicBezTo>
                    <a:cubicBezTo>
                      <a:pt x="2891" y="252"/>
                      <a:pt x="2898" y="261"/>
                      <a:pt x="2902" y="261"/>
                    </a:cubicBezTo>
                    <a:cubicBezTo>
                      <a:pt x="2906" y="261"/>
                      <a:pt x="2964" y="248"/>
                      <a:pt x="2975" y="248"/>
                    </a:cubicBezTo>
                    <a:cubicBezTo>
                      <a:pt x="2986" y="248"/>
                      <a:pt x="3011" y="238"/>
                      <a:pt x="3015" y="231"/>
                    </a:cubicBezTo>
                    <a:cubicBezTo>
                      <a:pt x="3019" y="225"/>
                      <a:pt x="2973" y="230"/>
                      <a:pt x="2973" y="230"/>
                    </a:cubicBezTo>
                    <a:cubicBezTo>
                      <a:pt x="2973" y="230"/>
                      <a:pt x="2982" y="223"/>
                      <a:pt x="2975" y="220"/>
                    </a:cubicBezTo>
                    <a:cubicBezTo>
                      <a:pt x="2969" y="218"/>
                      <a:pt x="2943" y="220"/>
                      <a:pt x="2943" y="220"/>
                    </a:cubicBezTo>
                    <a:cubicBezTo>
                      <a:pt x="2905" y="214"/>
                      <a:pt x="2905" y="214"/>
                      <a:pt x="2905" y="214"/>
                    </a:cubicBezTo>
                    <a:cubicBezTo>
                      <a:pt x="2917" y="201"/>
                      <a:pt x="2917" y="201"/>
                      <a:pt x="2917" y="201"/>
                    </a:cubicBezTo>
                    <a:cubicBezTo>
                      <a:pt x="2959" y="215"/>
                      <a:pt x="2959" y="215"/>
                      <a:pt x="2959" y="215"/>
                    </a:cubicBezTo>
                    <a:cubicBezTo>
                      <a:pt x="2959" y="215"/>
                      <a:pt x="3014" y="212"/>
                      <a:pt x="3034" y="211"/>
                    </a:cubicBezTo>
                    <a:cubicBezTo>
                      <a:pt x="3055" y="210"/>
                      <a:pt x="3050" y="192"/>
                      <a:pt x="3050" y="192"/>
                    </a:cubicBezTo>
                    <a:cubicBezTo>
                      <a:pt x="3050" y="192"/>
                      <a:pt x="3075" y="187"/>
                      <a:pt x="3094" y="187"/>
                    </a:cubicBezTo>
                    <a:cubicBezTo>
                      <a:pt x="3112" y="187"/>
                      <a:pt x="3150" y="178"/>
                      <a:pt x="3150" y="178"/>
                    </a:cubicBezTo>
                    <a:cubicBezTo>
                      <a:pt x="3132" y="167"/>
                      <a:pt x="3132" y="167"/>
                      <a:pt x="3132" y="167"/>
                    </a:cubicBezTo>
                    <a:cubicBezTo>
                      <a:pt x="3132" y="167"/>
                      <a:pt x="3155" y="167"/>
                      <a:pt x="3180" y="161"/>
                    </a:cubicBezTo>
                    <a:cubicBezTo>
                      <a:pt x="3205" y="156"/>
                      <a:pt x="3147" y="146"/>
                      <a:pt x="3147" y="146"/>
                    </a:cubicBezTo>
                    <a:cubicBezTo>
                      <a:pt x="3147" y="146"/>
                      <a:pt x="3115" y="147"/>
                      <a:pt x="3104" y="143"/>
                    </a:cubicBezTo>
                    <a:cubicBezTo>
                      <a:pt x="3094" y="139"/>
                      <a:pt x="3152" y="125"/>
                      <a:pt x="3155" y="126"/>
                    </a:cubicBezTo>
                    <a:cubicBezTo>
                      <a:pt x="3158" y="127"/>
                      <a:pt x="3200" y="131"/>
                      <a:pt x="3200" y="131"/>
                    </a:cubicBezTo>
                    <a:cubicBezTo>
                      <a:pt x="3200" y="131"/>
                      <a:pt x="3248" y="129"/>
                      <a:pt x="3263" y="126"/>
                    </a:cubicBezTo>
                    <a:cubicBezTo>
                      <a:pt x="3278" y="122"/>
                      <a:pt x="3229" y="120"/>
                      <a:pt x="3247" y="113"/>
                    </a:cubicBezTo>
                    <a:cubicBezTo>
                      <a:pt x="3264" y="105"/>
                      <a:pt x="3296" y="119"/>
                      <a:pt x="3316" y="119"/>
                    </a:cubicBezTo>
                    <a:cubicBezTo>
                      <a:pt x="3335" y="119"/>
                      <a:pt x="3328" y="102"/>
                      <a:pt x="3328" y="102"/>
                    </a:cubicBezTo>
                    <a:cubicBezTo>
                      <a:pt x="3376" y="105"/>
                      <a:pt x="3376" y="105"/>
                      <a:pt x="3376" y="105"/>
                    </a:cubicBezTo>
                    <a:cubicBezTo>
                      <a:pt x="3379" y="91"/>
                      <a:pt x="3379" y="91"/>
                      <a:pt x="3379" y="91"/>
                    </a:cubicBezTo>
                    <a:cubicBezTo>
                      <a:pt x="3379" y="91"/>
                      <a:pt x="3392" y="95"/>
                      <a:pt x="3401" y="95"/>
                    </a:cubicBezTo>
                    <a:cubicBezTo>
                      <a:pt x="3409" y="95"/>
                      <a:pt x="3440" y="83"/>
                      <a:pt x="3440" y="83"/>
                    </a:cubicBezTo>
                    <a:cubicBezTo>
                      <a:pt x="3440" y="83"/>
                      <a:pt x="3499" y="73"/>
                      <a:pt x="3531" y="67"/>
                    </a:cubicBezTo>
                    <a:cubicBezTo>
                      <a:pt x="3564" y="62"/>
                      <a:pt x="3567" y="57"/>
                      <a:pt x="3562" y="57"/>
                    </a:cubicBezTo>
                    <a:cubicBezTo>
                      <a:pt x="3558" y="57"/>
                      <a:pt x="3491" y="60"/>
                      <a:pt x="3491" y="60"/>
                    </a:cubicBezTo>
                    <a:cubicBezTo>
                      <a:pt x="3474" y="67"/>
                      <a:pt x="3474" y="67"/>
                      <a:pt x="3474" y="67"/>
                    </a:cubicBezTo>
                    <a:cubicBezTo>
                      <a:pt x="3428" y="64"/>
                      <a:pt x="3428" y="64"/>
                      <a:pt x="3428" y="64"/>
                    </a:cubicBezTo>
                    <a:cubicBezTo>
                      <a:pt x="3481" y="61"/>
                      <a:pt x="3481" y="61"/>
                      <a:pt x="3481" y="61"/>
                    </a:cubicBezTo>
                    <a:cubicBezTo>
                      <a:pt x="3479" y="52"/>
                      <a:pt x="3479" y="52"/>
                      <a:pt x="3479" y="52"/>
                    </a:cubicBezTo>
                    <a:cubicBezTo>
                      <a:pt x="3512" y="57"/>
                      <a:pt x="3512" y="57"/>
                      <a:pt x="3512" y="57"/>
                    </a:cubicBezTo>
                    <a:cubicBezTo>
                      <a:pt x="3512" y="57"/>
                      <a:pt x="3517" y="49"/>
                      <a:pt x="3526" y="49"/>
                    </a:cubicBezTo>
                    <a:cubicBezTo>
                      <a:pt x="3534" y="49"/>
                      <a:pt x="3635" y="45"/>
                      <a:pt x="3653" y="44"/>
                    </a:cubicBezTo>
                    <a:cubicBezTo>
                      <a:pt x="3671" y="43"/>
                      <a:pt x="3718" y="30"/>
                      <a:pt x="3715" y="26"/>
                    </a:cubicBezTo>
                    <a:close/>
                    <a:moveTo>
                      <a:pt x="2687" y="644"/>
                    </a:moveTo>
                    <a:cubicBezTo>
                      <a:pt x="2722" y="650"/>
                      <a:pt x="2732" y="643"/>
                      <a:pt x="2747" y="633"/>
                    </a:cubicBezTo>
                    <a:cubicBezTo>
                      <a:pt x="2763" y="624"/>
                      <a:pt x="2759" y="608"/>
                      <a:pt x="2745" y="604"/>
                    </a:cubicBezTo>
                    <a:cubicBezTo>
                      <a:pt x="2731" y="601"/>
                      <a:pt x="2698" y="610"/>
                      <a:pt x="2698" y="610"/>
                    </a:cubicBezTo>
                    <a:cubicBezTo>
                      <a:pt x="2660" y="634"/>
                      <a:pt x="2652" y="639"/>
                      <a:pt x="2687" y="644"/>
                    </a:cubicBezTo>
                    <a:close/>
                    <a:moveTo>
                      <a:pt x="2674" y="560"/>
                    </a:moveTo>
                    <a:cubicBezTo>
                      <a:pt x="2658" y="565"/>
                      <a:pt x="2633" y="576"/>
                      <a:pt x="2657" y="571"/>
                    </a:cubicBezTo>
                    <a:cubicBezTo>
                      <a:pt x="2680" y="566"/>
                      <a:pt x="2700" y="558"/>
                      <a:pt x="2700" y="558"/>
                    </a:cubicBezTo>
                    <a:cubicBezTo>
                      <a:pt x="2724" y="540"/>
                      <a:pt x="2690" y="555"/>
                      <a:pt x="2674" y="560"/>
                    </a:cubicBezTo>
                    <a:close/>
                    <a:moveTo>
                      <a:pt x="2747" y="549"/>
                    </a:moveTo>
                    <a:cubicBezTo>
                      <a:pt x="2733" y="543"/>
                      <a:pt x="2722" y="562"/>
                      <a:pt x="2735" y="566"/>
                    </a:cubicBezTo>
                    <a:cubicBezTo>
                      <a:pt x="2735" y="566"/>
                      <a:pt x="2761" y="555"/>
                      <a:pt x="2747" y="549"/>
                    </a:cubicBezTo>
                    <a:close/>
                    <a:moveTo>
                      <a:pt x="2349" y="710"/>
                    </a:moveTo>
                    <a:cubicBezTo>
                      <a:pt x="2337" y="712"/>
                      <a:pt x="2327" y="729"/>
                      <a:pt x="2346" y="729"/>
                    </a:cubicBezTo>
                    <a:cubicBezTo>
                      <a:pt x="2357" y="729"/>
                      <a:pt x="2362" y="708"/>
                      <a:pt x="2349" y="710"/>
                    </a:cubicBezTo>
                    <a:close/>
                    <a:moveTo>
                      <a:pt x="2390" y="712"/>
                    </a:moveTo>
                    <a:cubicBezTo>
                      <a:pt x="2374" y="710"/>
                      <a:pt x="2385" y="727"/>
                      <a:pt x="2385" y="727"/>
                    </a:cubicBezTo>
                    <a:cubicBezTo>
                      <a:pt x="2396" y="726"/>
                      <a:pt x="2405" y="713"/>
                      <a:pt x="2390" y="712"/>
                    </a:cubicBezTo>
                    <a:close/>
                    <a:moveTo>
                      <a:pt x="2500" y="829"/>
                    </a:moveTo>
                    <a:cubicBezTo>
                      <a:pt x="2477" y="841"/>
                      <a:pt x="2509" y="849"/>
                      <a:pt x="2509" y="849"/>
                    </a:cubicBezTo>
                    <a:cubicBezTo>
                      <a:pt x="2532" y="836"/>
                      <a:pt x="2524" y="816"/>
                      <a:pt x="2500" y="829"/>
                    </a:cubicBezTo>
                    <a:close/>
                    <a:moveTo>
                      <a:pt x="2653" y="1691"/>
                    </a:moveTo>
                    <a:cubicBezTo>
                      <a:pt x="2633" y="1687"/>
                      <a:pt x="2622" y="1678"/>
                      <a:pt x="2622" y="1678"/>
                    </a:cubicBezTo>
                    <a:cubicBezTo>
                      <a:pt x="2612" y="1687"/>
                      <a:pt x="2612" y="1687"/>
                      <a:pt x="2612" y="1687"/>
                    </a:cubicBezTo>
                    <a:cubicBezTo>
                      <a:pt x="2612" y="1687"/>
                      <a:pt x="2629" y="1696"/>
                      <a:pt x="2633" y="1699"/>
                    </a:cubicBezTo>
                    <a:cubicBezTo>
                      <a:pt x="2637" y="1702"/>
                      <a:pt x="2656" y="1701"/>
                      <a:pt x="2656" y="1701"/>
                    </a:cubicBezTo>
                    <a:cubicBezTo>
                      <a:pt x="2656" y="1701"/>
                      <a:pt x="2666" y="1706"/>
                      <a:pt x="2676" y="1705"/>
                    </a:cubicBezTo>
                    <a:cubicBezTo>
                      <a:pt x="2687" y="1704"/>
                      <a:pt x="2691" y="1693"/>
                      <a:pt x="2691" y="1693"/>
                    </a:cubicBezTo>
                    <a:cubicBezTo>
                      <a:pt x="2691" y="1693"/>
                      <a:pt x="2674" y="1695"/>
                      <a:pt x="2653" y="1691"/>
                    </a:cubicBezTo>
                    <a:close/>
                    <a:moveTo>
                      <a:pt x="2731" y="1524"/>
                    </a:moveTo>
                    <a:cubicBezTo>
                      <a:pt x="2731" y="1524"/>
                      <a:pt x="2698" y="1516"/>
                      <a:pt x="2671" y="1515"/>
                    </a:cubicBezTo>
                    <a:cubicBezTo>
                      <a:pt x="2644" y="1514"/>
                      <a:pt x="2686" y="1526"/>
                      <a:pt x="2686" y="1526"/>
                    </a:cubicBezTo>
                    <a:cubicBezTo>
                      <a:pt x="2686" y="1536"/>
                      <a:pt x="2686" y="1536"/>
                      <a:pt x="2686" y="1536"/>
                    </a:cubicBezTo>
                    <a:cubicBezTo>
                      <a:pt x="2686" y="1536"/>
                      <a:pt x="2719" y="1541"/>
                      <a:pt x="2748" y="1546"/>
                    </a:cubicBezTo>
                    <a:cubicBezTo>
                      <a:pt x="2777" y="1551"/>
                      <a:pt x="2804" y="1540"/>
                      <a:pt x="2731" y="1524"/>
                    </a:cubicBezTo>
                    <a:close/>
                    <a:moveTo>
                      <a:pt x="2793" y="1702"/>
                    </a:moveTo>
                    <a:cubicBezTo>
                      <a:pt x="2780" y="1699"/>
                      <a:pt x="2766" y="1706"/>
                      <a:pt x="2761" y="1709"/>
                    </a:cubicBezTo>
                    <a:cubicBezTo>
                      <a:pt x="2765" y="1706"/>
                      <a:pt x="2774" y="1700"/>
                      <a:pt x="2783" y="1690"/>
                    </a:cubicBezTo>
                    <a:cubicBezTo>
                      <a:pt x="2795" y="1677"/>
                      <a:pt x="2764" y="1676"/>
                      <a:pt x="2750" y="1692"/>
                    </a:cubicBezTo>
                    <a:cubicBezTo>
                      <a:pt x="2744" y="1706"/>
                      <a:pt x="2744" y="1706"/>
                      <a:pt x="2744" y="1706"/>
                    </a:cubicBezTo>
                    <a:cubicBezTo>
                      <a:pt x="2736" y="1720"/>
                      <a:pt x="2736" y="1720"/>
                      <a:pt x="2736" y="1720"/>
                    </a:cubicBezTo>
                    <a:cubicBezTo>
                      <a:pt x="2773" y="1715"/>
                      <a:pt x="2773" y="1715"/>
                      <a:pt x="2773" y="1715"/>
                    </a:cubicBezTo>
                    <a:cubicBezTo>
                      <a:pt x="2773" y="1715"/>
                      <a:pt x="2810" y="1706"/>
                      <a:pt x="2793" y="1702"/>
                    </a:cubicBezTo>
                    <a:close/>
                    <a:moveTo>
                      <a:pt x="3058" y="1312"/>
                    </a:moveTo>
                    <a:cubicBezTo>
                      <a:pt x="3051" y="1320"/>
                      <a:pt x="3052" y="1335"/>
                      <a:pt x="3037" y="1324"/>
                    </a:cubicBezTo>
                    <a:cubicBezTo>
                      <a:pt x="3022" y="1313"/>
                      <a:pt x="3046" y="1306"/>
                      <a:pt x="3046" y="1306"/>
                    </a:cubicBezTo>
                    <a:cubicBezTo>
                      <a:pt x="3043" y="1289"/>
                      <a:pt x="3043" y="1289"/>
                      <a:pt x="3043" y="1289"/>
                    </a:cubicBezTo>
                    <a:cubicBezTo>
                      <a:pt x="3023" y="1288"/>
                      <a:pt x="3023" y="1288"/>
                      <a:pt x="3023" y="1288"/>
                    </a:cubicBezTo>
                    <a:cubicBezTo>
                      <a:pt x="3023" y="1288"/>
                      <a:pt x="2977" y="1308"/>
                      <a:pt x="2974" y="1312"/>
                    </a:cubicBezTo>
                    <a:cubicBezTo>
                      <a:pt x="2971" y="1316"/>
                      <a:pt x="2935" y="1320"/>
                      <a:pt x="2935" y="1320"/>
                    </a:cubicBezTo>
                    <a:cubicBezTo>
                      <a:pt x="2914" y="1334"/>
                      <a:pt x="2914" y="1334"/>
                      <a:pt x="2914" y="1334"/>
                    </a:cubicBezTo>
                    <a:cubicBezTo>
                      <a:pt x="2922" y="1319"/>
                      <a:pt x="2922" y="1319"/>
                      <a:pt x="2922" y="1319"/>
                    </a:cubicBezTo>
                    <a:cubicBezTo>
                      <a:pt x="2907" y="1308"/>
                      <a:pt x="2907" y="1308"/>
                      <a:pt x="2907" y="1308"/>
                    </a:cubicBezTo>
                    <a:cubicBezTo>
                      <a:pt x="2930" y="1313"/>
                      <a:pt x="2930" y="1313"/>
                      <a:pt x="2930" y="1313"/>
                    </a:cubicBezTo>
                    <a:cubicBezTo>
                      <a:pt x="2940" y="1305"/>
                      <a:pt x="2940" y="1305"/>
                      <a:pt x="2940" y="1305"/>
                    </a:cubicBezTo>
                    <a:cubicBezTo>
                      <a:pt x="2958" y="1304"/>
                      <a:pt x="2958" y="1304"/>
                      <a:pt x="2958" y="1304"/>
                    </a:cubicBezTo>
                    <a:cubicBezTo>
                      <a:pt x="2960" y="1291"/>
                      <a:pt x="2960" y="1291"/>
                      <a:pt x="2960" y="1291"/>
                    </a:cubicBezTo>
                    <a:cubicBezTo>
                      <a:pt x="2960" y="1291"/>
                      <a:pt x="2981" y="1294"/>
                      <a:pt x="2993" y="1289"/>
                    </a:cubicBezTo>
                    <a:cubicBezTo>
                      <a:pt x="3005" y="1284"/>
                      <a:pt x="3022" y="1275"/>
                      <a:pt x="3022" y="1275"/>
                    </a:cubicBezTo>
                    <a:cubicBezTo>
                      <a:pt x="3022" y="1275"/>
                      <a:pt x="3070" y="1280"/>
                      <a:pt x="3069" y="1275"/>
                    </a:cubicBezTo>
                    <a:cubicBezTo>
                      <a:pt x="3068" y="1270"/>
                      <a:pt x="3050" y="1262"/>
                      <a:pt x="3050" y="1262"/>
                    </a:cubicBezTo>
                    <a:cubicBezTo>
                      <a:pt x="3049" y="1246"/>
                      <a:pt x="3049" y="1246"/>
                      <a:pt x="3049" y="1246"/>
                    </a:cubicBezTo>
                    <a:cubicBezTo>
                      <a:pt x="3049" y="1246"/>
                      <a:pt x="3021" y="1255"/>
                      <a:pt x="3015" y="1254"/>
                    </a:cubicBezTo>
                    <a:cubicBezTo>
                      <a:pt x="3009" y="1253"/>
                      <a:pt x="3007" y="1241"/>
                      <a:pt x="3007" y="1241"/>
                    </a:cubicBezTo>
                    <a:cubicBezTo>
                      <a:pt x="2967" y="1253"/>
                      <a:pt x="2967" y="1253"/>
                      <a:pt x="2967" y="1253"/>
                    </a:cubicBezTo>
                    <a:cubicBezTo>
                      <a:pt x="2969" y="1233"/>
                      <a:pt x="2969" y="1233"/>
                      <a:pt x="2969" y="1233"/>
                    </a:cubicBezTo>
                    <a:cubicBezTo>
                      <a:pt x="2940" y="1243"/>
                      <a:pt x="2940" y="1243"/>
                      <a:pt x="2940" y="1243"/>
                    </a:cubicBezTo>
                    <a:cubicBezTo>
                      <a:pt x="2940" y="1243"/>
                      <a:pt x="2971" y="1208"/>
                      <a:pt x="2963" y="1204"/>
                    </a:cubicBezTo>
                    <a:cubicBezTo>
                      <a:pt x="2955" y="1200"/>
                      <a:pt x="2930" y="1200"/>
                      <a:pt x="2930" y="1200"/>
                    </a:cubicBezTo>
                    <a:cubicBezTo>
                      <a:pt x="2933" y="1184"/>
                      <a:pt x="2933" y="1184"/>
                      <a:pt x="2933" y="1184"/>
                    </a:cubicBezTo>
                    <a:cubicBezTo>
                      <a:pt x="2911" y="1184"/>
                      <a:pt x="2911" y="1184"/>
                      <a:pt x="2911" y="1184"/>
                    </a:cubicBezTo>
                    <a:cubicBezTo>
                      <a:pt x="2920" y="1170"/>
                      <a:pt x="2920" y="1170"/>
                      <a:pt x="2920" y="1170"/>
                    </a:cubicBezTo>
                    <a:cubicBezTo>
                      <a:pt x="2902" y="1154"/>
                      <a:pt x="2902" y="1154"/>
                      <a:pt x="2902" y="1154"/>
                    </a:cubicBezTo>
                    <a:cubicBezTo>
                      <a:pt x="2902" y="1154"/>
                      <a:pt x="2932" y="1161"/>
                      <a:pt x="2940" y="1155"/>
                    </a:cubicBezTo>
                    <a:cubicBezTo>
                      <a:pt x="2948" y="1149"/>
                      <a:pt x="2959" y="1144"/>
                      <a:pt x="2959" y="1144"/>
                    </a:cubicBezTo>
                    <a:cubicBezTo>
                      <a:pt x="2929" y="1126"/>
                      <a:pt x="2929" y="1126"/>
                      <a:pt x="2929" y="1126"/>
                    </a:cubicBezTo>
                    <a:cubicBezTo>
                      <a:pt x="2962" y="1107"/>
                      <a:pt x="2962" y="1107"/>
                      <a:pt x="2962" y="1107"/>
                    </a:cubicBezTo>
                    <a:cubicBezTo>
                      <a:pt x="2929" y="1092"/>
                      <a:pt x="2929" y="1092"/>
                      <a:pt x="2929" y="1092"/>
                    </a:cubicBezTo>
                    <a:cubicBezTo>
                      <a:pt x="2899" y="1093"/>
                      <a:pt x="2899" y="1093"/>
                      <a:pt x="2899" y="1093"/>
                    </a:cubicBezTo>
                    <a:cubicBezTo>
                      <a:pt x="2935" y="1080"/>
                      <a:pt x="2935" y="1080"/>
                      <a:pt x="2935" y="1080"/>
                    </a:cubicBezTo>
                    <a:cubicBezTo>
                      <a:pt x="2910" y="1074"/>
                      <a:pt x="2910" y="1074"/>
                      <a:pt x="2910" y="1074"/>
                    </a:cubicBezTo>
                    <a:cubicBezTo>
                      <a:pt x="2940" y="1060"/>
                      <a:pt x="2940" y="1060"/>
                      <a:pt x="2940" y="1060"/>
                    </a:cubicBezTo>
                    <a:cubicBezTo>
                      <a:pt x="2935" y="1044"/>
                      <a:pt x="2935" y="1044"/>
                      <a:pt x="2935" y="1044"/>
                    </a:cubicBezTo>
                    <a:cubicBezTo>
                      <a:pt x="2913" y="1042"/>
                      <a:pt x="2913" y="1042"/>
                      <a:pt x="2913" y="1042"/>
                    </a:cubicBezTo>
                    <a:cubicBezTo>
                      <a:pt x="2913" y="1042"/>
                      <a:pt x="2931" y="1032"/>
                      <a:pt x="2923" y="1013"/>
                    </a:cubicBezTo>
                    <a:cubicBezTo>
                      <a:pt x="2915" y="994"/>
                      <a:pt x="2907" y="997"/>
                      <a:pt x="2907" y="997"/>
                    </a:cubicBezTo>
                    <a:cubicBezTo>
                      <a:pt x="2916" y="983"/>
                      <a:pt x="2916" y="983"/>
                      <a:pt x="2916" y="983"/>
                    </a:cubicBezTo>
                    <a:cubicBezTo>
                      <a:pt x="2916" y="983"/>
                      <a:pt x="2892" y="994"/>
                      <a:pt x="2887" y="1001"/>
                    </a:cubicBezTo>
                    <a:cubicBezTo>
                      <a:pt x="2882" y="1008"/>
                      <a:pt x="2886" y="1014"/>
                      <a:pt x="2886" y="1014"/>
                    </a:cubicBezTo>
                    <a:cubicBezTo>
                      <a:pt x="2867" y="1008"/>
                      <a:pt x="2867" y="1008"/>
                      <a:pt x="2867" y="1008"/>
                    </a:cubicBezTo>
                    <a:cubicBezTo>
                      <a:pt x="2871" y="1030"/>
                      <a:pt x="2871" y="1030"/>
                      <a:pt x="2871" y="1030"/>
                    </a:cubicBezTo>
                    <a:cubicBezTo>
                      <a:pt x="2853" y="1029"/>
                      <a:pt x="2853" y="1029"/>
                      <a:pt x="2853" y="1029"/>
                    </a:cubicBezTo>
                    <a:cubicBezTo>
                      <a:pt x="2845" y="1043"/>
                      <a:pt x="2845" y="1043"/>
                      <a:pt x="2845" y="1043"/>
                    </a:cubicBezTo>
                    <a:cubicBezTo>
                      <a:pt x="2850" y="1049"/>
                      <a:pt x="2850" y="1049"/>
                      <a:pt x="2850" y="1049"/>
                    </a:cubicBezTo>
                    <a:cubicBezTo>
                      <a:pt x="2834" y="1050"/>
                      <a:pt x="2834" y="1050"/>
                      <a:pt x="2834" y="1050"/>
                    </a:cubicBezTo>
                    <a:cubicBezTo>
                      <a:pt x="2819" y="1080"/>
                      <a:pt x="2819" y="1080"/>
                      <a:pt x="2819" y="1080"/>
                    </a:cubicBezTo>
                    <a:cubicBezTo>
                      <a:pt x="2811" y="1080"/>
                      <a:pt x="2811" y="1080"/>
                      <a:pt x="2811" y="1080"/>
                    </a:cubicBezTo>
                    <a:cubicBezTo>
                      <a:pt x="2821" y="1055"/>
                      <a:pt x="2821" y="1055"/>
                      <a:pt x="2821" y="1055"/>
                    </a:cubicBezTo>
                    <a:cubicBezTo>
                      <a:pt x="2821" y="1055"/>
                      <a:pt x="2811" y="1040"/>
                      <a:pt x="2802" y="1049"/>
                    </a:cubicBezTo>
                    <a:cubicBezTo>
                      <a:pt x="2793" y="1058"/>
                      <a:pt x="2781" y="1071"/>
                      <a:pt x="2774" y="1072"/>
                    </a:cubicBezTo>
                    <a:cubicBezTo>
                      <a:pt x="2767" y="1073"/>
                      <a:pt x="2739" y="1094"/>
                      <a:pt x="2739" y="1094"/>
                    </a:cubicBezTo>
                    <a:cubicBezTo>
                      <a:pt x="2744" y="1079"/>
                      <a:pt x="2744" y="1079"/>
                      <a:pt x="2744" y="1079"/>
                    </a:cubicBezTo>
                    <a:cubicBezTo>
                      <a:pt x="2743" y="1068"/>
                      <a:pt x="2743" y="1068"/>
                      <a:pt x="2743" y="1068"/>
                    </a:cubicBezTo>
                    <a:cubicBezTo>
                      <a:pt x="2718" y="1089"/>
                      <a:pt x="2718" y="1089"/>
                      <a:pt x="2718" y="1089"/>
                    </a:cubicBezTo>
                    <a:cubicBezTo>
                      <a:pt x="2674" y="1099"/>
                      <a:pt x="2674" y="1099"/>
                      <a:pt x="2674" y="1099"/>
                    </a:cubicBezTo>
                    <a:cubicBezTo>
                      <a:pt x="2715" y="1085"/>
                      <a:pt x="2715" y="1085"/>
                      <a:pt x="2715" y="1085"/>
                    </a:cubicBezTo>
                    <a:cubicBezTo>
                      <a:pt x="2715" y="1085"/>
                      <a:pt x="2739" y="1058"/>
                      <a:pt x="2726" y="1052"/>
                    </a:cubicBezTo>
                    <a:cubicBezTo>
                      <a:pt x="2713" y="1046"/>
                      <a:pt x="2698" y="1052"/>
                      <a:pt x="2698" y="1052"/>
                    </a:cubicBezTo>
                    <a:cubicBezTo>
                      <a:pt x="2698" y="1052"/>
                      <a:pt x="2665" y="1067"/>
                      <a:pt x="2667" y="1056"/>
                    </a:cubicBezTo>
                    <a:cubicBezTo>
                      <a:pt x="2669" y="1045"/>
                      <a:pt x="2686" y="1042"/>
                      <a:pt x="2686" y="1042"/>
                    </a:cubicBezTo>
                    <a:cubicBezTo>
                      <a:pt x="2685" y="1049"/>
                      <a:pt x="2685" y="1049"/>
                      <a:pt x="2685" y="1049"/>
                    </a:cubicBezTo>
                    <a:cubicBezTo>
                      <a:pt x="2699" y="1044"/>
                      <a:pt x="2699" y="1044"/>
                      <a:pt x="2699" y="1044"/>
                    </a:cubicBezTo>
                    <a:cubicBezTo>
                      <a:pt x="2696" y="1025"/>
                      <a:pt x="2696" y="1025"/>
                      <a:pt x="2696" y="1025"/>
                    </a:cubicBezTo>
                    <a:cubicBezTo>
                      <a:pt x="2696" y="1025"/>
                      <a:pt x="2721" y="1011"/>
                      <a:pt x="2712" y="1004"/>
                    </a:cubicBezTo>
                    <a:cubicBezTo>
                      <a:pt x="2703" y="997"/>
                      <a:pt x="2676" y="993"/>
                      <a:pt x="2676" y="993"/>
                    </a:cubicBezTo>
                    <a:cubicBezTo>
                      <a:pt x="2676" y="993"/>
                      <a:pt x="2721" y="995"/>
                      <a:pt x="2724" y="983"/>
                    </a:cubicBezTo>
                    <a:cubicBezTo>
                      <a:pt x="2727" y="971"/>
                      <a:pt x="2730" y="968"/>
                      <a:pt x="2736" y="964"/>
                    </a:cubicBezTo>
                    <a:cubicBezTo>
                      <a:pt x="2742" y="960"/>
                      <a:pt x="2762" y="959"/>
                      <a:pt x="2752" y="950"/>
                    </a:cubicBezTo>
                    <a:cubicBezTo>
                      <a:pt x="2742" y="941"/>
                      <a:pt x="2732" y="957"/>
                      <a:pt x="2732" y="957"/>
                    </a:cubicBezTo>
                    <a:cubicBezTo>
                      <a:pt x="2726" y="940"/>
                      <a:pt x="2726" y="940"/>
                      <a:pt x="2726" y="940"/>
                    </a:cubicBezTo>
                    <a:cubicBezTo>
                      <a:pt x="2726" y="940"/>
                      <a:pt x="2695" y="941"/>
                      <a:pt x="2686" y="941"/>
                    </a:cubicBezTo>
                    <a:cubicBezTo>
                      <a:pt x="2677" y="941"/>
                      <a:pt x="2675" y="926"/>
                      <a:pt x="2683" y="923"/>
                    </a:cubicBezTo>
                    <a:cubicBezTo>
                      <a:pt x="2691" y="920"/>
                      <a:pt x="2692" y="913"/>
                      <a:pt x="2685" y="911"/>
                    </a:cubicBezTo>
                    <a:cubicBezTo>
                      <a:pt x="2678" y="909"/>
                      <a:pt x="2672" y="916"/>
                      <a:pt x="2672" y="916"/>
                    </a:cubicBezTo>
                    <a:cubicBezTo>
                      <a:pt x="2677" y="900"/>
                      <a:pt x="2677" y="900"/>
                      <a:pt x="2677" y="900"/>
                    </a:cubicBezTo>
                    <a:cubicBezTo>
                      <a:pt x="2653" y="904"/>
                      <a:pt x="2653" y="904"/>
                      <a:pt x="2653" y="904"/>
                    </a:cubicBezTo>
                    <a:cubicBezTo>
                      <a:pt x="2653" y="904"/>
                      <a:pt x="2657" y="875"/>
                      <a:pt x="2640" y="875"/>
                    </a:cubicBezTo>
                    <a:cubicBezTo>
                      <a:pt x="2623" y="875"/>
                      <a:pt x="2595" y="892"/>
                      <a:pt x="2595" y="892"/>
                    </a:cubicBezTo>
                    <a:cubicBezTo>
                      <a:pt x="2595" y="892"/>
                      <a:pt x="2587" y="881"/>
                      <a:pt x="2579" y="881"/>
                    </a:cubicBezTo>
                    <a:cubicBezTo>
                      <a:pt x="2571" y="881"/>
                      <a:pt x="2554" y="890"/>
                      <a:pt x="2554" y="890"/>
                    </a:cubicBezTo>
                    <a:cubicBezTo>
                      <a:pt x="2554" y="890"/>
                      <a:pt x="2508" y="868"/>
                      <a:pt x="2492" y="871"/>
                    </a:cubicBezTo>
                    <a:cubicBezTo>
                      <a:pt x="2476" y="874"/>
                      <a:pt x="2470" y="886"/>
                      <a:pt x="2470" y="886"/>
                    </a:cubicBezTo>
                    <a:cubicBezTo>
                      <a:pt x="2470" y="886"/>
                      <a:pt x="2449" y="896"/>
                      <a:pt x="2456" y="904"/>
                    </a:cubicBezTo>
                    <a:cubicBezTo>
                      <a:pt x="2463" y="912"/>
                      <a:pt x="2476" y="913"/>
                      <a:pt x="2470" y="921"/>
                    </a:cubicBezTo>
                    <a:cubicBezTo>
                      <a:pt x="2464" y="929"/>
                      <a:pt x="2439" y="945"/>
                      <a:pt x="2439" y="945"/>
                    </a:cubicBezTo>
                    <a:cubicBezTo>
                      <a:pt x="2421" y="952"/>
                      <a:pt x="2421" y="952"/>
                      <a:pt x="2421" y="952"/>
                    </a:cubicBezTo>
                    <a:cubicBezTo>
                      <a:pt x="2438" y="961"/>
                      <a:pt x="2438" y="961"/>
                      <a:pt x="2438" y="961"/>
                    </a:cubicBezTo>
                    <a:cubicBezTo>
                      <a:pt x="2438" y="961"/>
                      <a:pt x="2423" y="968"/>
                      <a:pt x="2422" y="977"/>
                    </a:cubicBezTo>
                    <a:cubicBezTo>
                      <a:pt x="2421" y="986"/>
                      <a:pt x="2429" y="993"/>
                      <a:pt x="2421" y="1003"/>
                    </a:cubicBezTo>
                    <a:cubicBezTo>
                      <a:pt x="2413" y="1013"/>
                      <a:pt x="2406" y="1005"/>
                      <a:pt x="2393" y="1013"/>
                    </a:cubicBezTo>
                    <a:cubicBezTo>
                      <a:pt x="2380" y="1021"/>
                      <a:pt x="2382" y="1034"/>
                      <a:pt x="2382" y="1034"/>
                    </a:cubicBezTo>
                    <a:cubicBezTo>
                      <a:pt x="2382" y="1034"/>
                      <a:pt x="2366" y="1037"/>
                      <a:pt x="2360" y="1043"/>
                    </a:cubicBezTo>
                    <a:cubicBezTo>
                      <a:pt x="2354" y="1049"/>
                      <a:pt x="2334" y="1054"/>
                      <a:pt x="2336" y="1062"/>
                    </a:cubicBezTo>
                    <a:cubicBezTo>
                      <a:pt x="2338" y="1070"/>
                      <a:pt x="2375" y="1084"/>
                      <a:pt x="2375" y="1093"/>
                    </a:cubicBezTo>
                    <a:cubicBezTo>
                      <a:pt x="2375" y="1102"/>
                      <a:pt x="2374" y="1167"/>
                      <a:pt x="2339" y="1187"/>
                    </a:cubicBezTo>
                    <a:cubicBezTo>
                      <a:pt x="2304" y="1207"/>
                      <a:pt x="2259" y="1242"/>
                      <a:pt x="2241" y="1243"/>
                    </a:cubicBezTo>
                    <a:cubicBezTo>
                      <a:pt x="2223" y="1244"/>
                      <a:pt x="2174" y="1247"/>
                      <a:pt x="2171" y="1256"/>
                    </a:cubicBezTo>
                    <a:cubicBezTo>
                      <a:pt x="2168" y="1265"/>
                      <a:pt x="2180" y="1293"/>
                      <a:pt x="2180" y="1298"/>
                    </a:cubicBezTo>
                    <a:cubicBezTo>
                      <a:pt x="2180" y="1303"/>
                      <a:pt x="2159" y="1324"/>
                      <a:pt x="2155" y="1339"/>
                    </a:cubicBezTo>
                    <a:cubicBezTo>
                      <a:pt x="2151" y="1354"/>
                      <a:pt x="2154" y="1387"/>
                      <a:pt x="2154" y="1387"/>
                    </a:cubicBezTo>
                    <a:cubicBezTo>
                      <a:pt x="2154" y="1387"/>
                      <a:pt x="2120" y="1404"/>
                      <a:pt x="2119" y="1409"/>
                    </a:cubicBezTo>
                    <a:cubicBezTo>
                      <a:pt x="2118" y="1414"/>
                      <a:pt x="2117" y="1431"/>
                      <a:pt x="2117" y="1431"/>
                    </a:cubicBezTo>
                    <a:cubicBezTo>
                      <a:pt x="2104" y="1447"/>
                      <a:pt x="2104" y="1447"/>
                      <a:pt x="2104" y="1447"/>
                    </a:cubicBezTo>
                    <a:cubicBezTo>
                      <a:pt x="2104" y="1447"/>
                      <a:pt x="2111" y="1423"/>
                      <a:pt x="2100" y="1422"/>
                    </a:cubicBezTo>
                    <a:cubicBezTo>
                      <a:pt x="2089" y="1421"/>
                      <a:pt x="2067" y="1435"/>
                      <a:pt x="2072" y="1446"/>
                    </a:cubicBezTo>
                    <a:cubicBezTo>
                      <a:pt x="2077" y="1457"/>
                      <a:pt x="2071" y="1466"/>
                      <a:pt x="2071" y="1466"/>
                    </a:cubicBezTo>
                    <a:cubicBezTo>
                      <a:pt x="2071" y="1466"/>
                      <a:pt x="2069" y="1446"/>
                      <a:pt x="2063" y="1441"/>
                    </a:cubicBezTo>
                    <a:cubicBezTo>
                      <a:pt x="2057" y="1436"/>
                      <a:pt x="2019" y="1447"/>
                      <a:pt x="2019" y="1447"/>
                    </a:cubicBezTo>
                    <a:cubicBezTo>
                      <a:pt x="2019" y="1447"/>
                      <a:pt x="2055" y="1426"/>
                      <a:pt x="2051" y="1413"/>
                    </a:cubicBezTo>
                    <a:cubicBezTo>
                      <a:pt x="2047" y="1400"/>
                      <a:pt x="2011" y="1389"/>
                      <a:pt x="2011" y="1389"/>
                    </a:cubicBezTo>
                    <a:cubicBezTo>
                      <a:pt x="2011" y="1389"/>
                      <a:pt x="2028" y="1386"/>
                      <a:pt x="2028" y="1379"/>
                    </a:cubicBezTo>
                    <a:cubicBezTo>
                      <a:pt x="2028" y="1372"/>
                      <a:pt x="2016" y="1346"/>
                      <a:pt x="2016" y="1346"/>
                    </a:cubicBezTo>
                    <a:cubicBezTo>
                      <a:pt x="2038" y="1331"/>
                      <a:pt x="2038" y="1331"/>
                      <a:pt x="2038" y="1331"/>
                    </a:cubicBezTo>
                    <a:cubicBezTo>
                      <a:pt x="2037" y="1316"/>
                      <a:pt x="2037" y="1316"/>
                      <a:pt x="2037" y="1316"/>
                    </a:cubicBezTo>
                    <a:cubicBezTo>
                      <a:pt x="2054" y="1305"/>
                      <a:pt x="2054" y="1305"/>
                      <a:pt x="2054" y="1305"/>
                    </a:cubicBezTo>
                    <a:cubicBezTo>
                      <a:pt x="2053" y="1280"/>
                      <a:pt x="2053" y="1280"/>
                      <a:pt x="2053" y="1280"/>
                    </a:cubicBezTo>
                    <a:cubicBezTo>
                      <a:pt x="2053" y="1280"/>
                      <a:pt x="2102" y="1253"/>
                      <a:pt x="2078" y="1241"/>
                    </a:cubicBezTo>
                    <a:cubicBezTo>
                      <a:pt x="2054" y="1229"/>
                      <a:pt x="1982" y="1233"/>
                      <a:pt x="1982" y="1233"/>
                    </a:cubicBezTo>
                    <a:cubicBezTo>
                      <a:pt x="1958" y="1241"/>
                      <a:pt x="1958" y="1241"/>
                      <a:pt x="1958" y="1241"/>
                    </a:cubicBezTo>
                    <a:cubicBezTo>
                      <a:pt x="1958" y="1241"/>
                      <a:pt x="1976" y="1220"/>
                      <a:pt x="1966" y="1215"/>
                    </a:cubicBezTo>
                    <a:cubicBezTo>
                      <a:pt x="1956" y="1210"/>
                      <a:pt x="1908" y="1200"/>
                      <a:pt x="1908" y="1200"/>
                    </a:cubicBezTo>
                    <a:cubicBezTo>
                      <a:pt x="1908" y="1200"/>
                      <a:pt x="1913" y="1178"/>
                      <a:pt x="1894" y="1164"/>
                    </a:cubicBezTo>
                    <a:cubicBezTo>
                      <a:pt x="1875" y="1150"/>
                      <a:pt x="1850" y="1149"/>
                      <a:pt x="1850" y="1149"/>
                    </a:cubicBezTo>
                    <a:cubicBezTo>
                      <a:pt x="1850" y="1149"/>
                      <a:pt x="1851" y="1137"/>
                      <a:pt x="1823" y="1136"/>
                    </a:cubicBezTo>
                    <a:cubicBezTo>
                      <a:pt x="1795" y="1135"/>
                      <a:pt x="1726" y="1147"/>
                      <a:pt x="1726" y="1147"/>
                    </a:cubicBezTo>
                    <a:cubicBezTo>
                      <a:pt x="1726" y="1147"/>
                      <a:pt x="1759" y="1137"/>
                      <a:pt x="1760" y="1125"/>
                    </a:cubicBezTo>
                    <a:cubicBezTo>
                      <a:pt x="1761" y="1113"/>
                      <a:pt x="1779" y="1061"/>
                      <a:pt x="1779" y="1061"/>
                    </a:cubicBezTo>
                    <a:cubicBezTo>
                      <a:pt x="1779" y="1061"/>
                      <a:pt x="1749" y="1055"/>
                      <a:pt x="1746" y="1057"/>
                    </a:cubicBezTo>
                    <a:cubicBezTo>
                      <a:pt x="1743" y="1059"/>
                      <a:pt x="1720" y="1075"/>
                      <a:pt x="1720" y="1075"/>
                    </a:cubicBezTo>
                    <a:cubicBezTo>
                      <a:pt x="1730" y="1056"/>
                      <a:pt x="1730" y="1056"/>
                      <a:pt x="1730" y="1056"/>
                    </a:cubicBezTo>
                    <a:cubicBezTo>
                      <a:pt x="1726" y="1041"/>
                      <a:pt x="1726" y="1041"/>
                      <a:pt x="1726" y="1041"/>
                    </a:cubicBezTo>
                    <a:cubicBezTo>
                      <a:pt x="1726" y="1041"/>
                      <a:pt x="1752" y="1019"/>
                      <a:pt x="1764" y="998"/>
                    </a:cubicBezTo>
                    <a:cubicBezTo>
                      <a:pt x="1776" y="977"/>
                      <a:pt x="1844" y="940"/>
                      <a:pt x="1844" y="940"/>
                    </a:cubicBezTo>
                    <a:cubicBezTo>
                      <a:pt x="1838" y="929"/>
                      <a:pt x="1838" y="929"/>
                      <a:pt x="1838" y="929"/>
                    </a:cubicBezTo>
                    <a:cubicBezTo>
                      <a:pt x="1881" y="915"/>
                      <a:pt x="1881" y="915"/>
                      <a:pt x="1881" y="915"/>
                    </a:cubicBezTo>
                    <a:cubicBezTo>
                      <a:pt x="1882" y="904"/>
                      <a:pt x="1882" y="904"/>
                      <a:pt x="1882" y="904"/>
                    </a:cubicBezTo>
                    <a:cubicBezTo>
                      <a:pt x="1909" y="900"/>
                      <a:pt x="1909" y="900"/>
                      <a:pt x="1909" y="900"/>
                    </a:cubicBezTo>
                    <a:cubicBezTo>
                      <a:pt x="1911" y="887"/>
                      <a:pt x="1911" y="887"/>
                      <a:pt x="1911" y="887"/>
                    </a:cubicBezTo>
                    <a:cubicBezTo>
                      <a:pt x="1932" y="884"/>
                      <a:pt x="1932" y="884"/>
                      <a:pt x="1932" y="884"/>
                    </a:cubicBezTo>
                    <a:cubicBezTo>
                      <a:pt x="1966" y="857"/>
                      <a:pt x="1966" y="857"/>
                      <a:pt x="1966" y="857"/>
                    </a:cubicBezTo>
                    <a:cubicBezTo>
                      <a:pt x="1966" y="857"/>
                      <a:pt x="2040" y="860"/>
                      <a:pt x="2040" y="847"/>
                    </a:cubicBezTo>
                    <a:cubicBezTo>
                      <a:pt x="2040" y="834"/>
                      <a:pt x="2020" y="819"/>
                      <a:pt x="2020" y="819"/>
                    </a:cubicBezTo>
                    <a:cubicBezTo>
                      <a:pt x="1980" y="824"/>
                      <a:pt x="1980" y="824"/>
                      <a:pt x="1980" y="824"/>
                    </a:cubicBezTo>
                    <a:cubicBezTo>
                      <a:pt x="1986" y="814"/>
                      <a:pt x="1986" y="814"/>
                      <a:pt x="1986" y="814"/>
                    </a:cubicBezTo>
                    <a:cubicBezTo>
                      <a:pt x="1950" y="800"/>
                      <a:pt x="1950" y="800"/>
                      <a:pt x="1950" y="800"/>
                    </a:cubicBezTo>
                    <a:cubicBezTo>
                      <a:pt x="1966" y="795"/>
                      <a:pt x="1966" y="795"/>
                      <a:pt x="1966" y="795"/>
                    </a:cubicBezTo>
                    <a:cubicBezTo>
                      <a:pt x="2021" y="811"/>
                      <a:pt x="2021" y="811"/>
                      <a:pt x="2021" y="811"/>
                    </a:cubicBezTo>
                    <a:cubicBezTo>
                      <a:pt x="2021" y="811"/>
                      <a:pt x="2042" y="833"/>
                      <a:pt x="2061" y="825"/>
                    </a:cubicBezTo>
                    <a:cubicBezTo>
                      <a:pt x="2080" y="817"/>
                      <a:pt x="2096" y="784"/>
                      <a:pt x="2103" y="789"/>
                    </a:cubicBezTo>
                    <a:cubicBezTo>
                      <a:pt x="2110" y="794"/>
                      <a:pt x="2131" y="804"/>
                      <a:pt x="2140" y="802"/>
                    </a:cubicBezTo>
                    <a:cubicBezTo>
                      <a:pt x="2140" y="802"/>
                      <a:pt x="2185" y="783"/>
                      <a:pt x="2203" y="776"/>
                    </a:cubicBezTo>
                    <a:cubicBezTo>
                      <a:pt x="2221" y="769"/>
                      <a:pt x="2255" y="750"/>
                      <a:pt x="2243" y="747"/>
                    </a:cubicBezTo>
                    <a:cubicBezTo>
                      <a:pt x="2231" y="744"/>
                      <a:pt x="2175" y="744"/>
                      <a:pt x="2175" y="744"/>
                    </a:cubicBezTo>
                    <a:cubicBezTo>
                      <a:pt x="2171" y="728"/>
                      <a:pt x="2171" y="728"/>
                      <a:pt x="2171" y="728"/>
                    </a:cubicBezTo>
                    <a:cubicBezTo>
                      <a:pt x="2115" y="708"/>
                      <a:pt x="2115" y="708"/>
                      <a:pt x="2115" y="708"/>
                    </a:cubicBezTo>
                    <a:cubicBezTo>
                      <a:pt x="2115" y="708"/>
                      <a:pt x="2171" y="700"/>
                      <a:pt x="2186" y="706"/>
                    </a:cubicBezTo>
                    <a:cubicBezTo>
                      <a:pt x="2201" y="712"/>
                      <a:pt x="2215" y="738"/>
                      <a:pt x="2230" y="738"/>
                    </a:cubicBezTo>
                    <a:cubicBezTo>
                      <a:pt x="2245" y="738"/>
                      <a:pt x="2324" y="700"/>
                      <a:pt x="2324" y="700"/>
                    </a:cubicBezTo>
                    <a:cubicBezTo>
                      <a:pt x="2305" y="692"/>
                      <a:pt x="2305" y="692"/>
                      <a:pt x="2305" y="692"/>
                    </a:cubicBezTo>
                    <a:cubicBezTo>
                      <a:pt x="2305" y="692"/>
                      <a:pt x="2319" y="680"/>
                      <a:pt x="2337" y="680"/>
                    </a:cubicBezTo>
                    <a:cubicBezTo>
                      <a:pt x="2355" y="680"/>
                      <a:pt x="2360" y="694"/>
                      <a:pt x="2360" y="694"/>
                    </a:cubicBezTo>
                    <a:cubicBezTo>
                      <a:pt x="2380" y="701"/>
                      <a:pt x="2380" y="701"/>
                      <a:pt x="2380" y="701"/>
                    </a:cubicBezTo>
                    <a:cubicBezTo>
                      <a:pt x="2381" y="688"/>
                      <a:pt x="2381" y="688"/>
                      <a:pt x="2381" y="688"/>
                    </a:cubicBezTo>
                    <a:cubicBezTo>
                      <a:pt x="2381" y="688"/>
                      <a:pt x="2395" y="705"/>
                      <a:pt x="2400" y="696"/>
                    </a:cubicBezTo>
                    <a:cubicBezTo>
                      <a:pt x="2405" y="687"/>
                      <a:pt x="2388" y="669"/>
                      <a:pt x="2388" y="669"/>
                    </a:cubicBezTo>
                    <a:cubicBezTo>
                      <a:pt x="2374" y="663"/>
                      <a:pt x="2374" y="663"/>
                      <a:pt x="2374" y="663"/>
                    </a:cubicBezTo>
                    <a:cubicBezTo>
                      <a:pt x="2401" y="658"/>
                      <a:pt x="2401" y="658"/>
                      <a:pt x="2401" y="658"/>
                    </a:cubicBezTo>
                    <a:cubicBezTo>
                      <a:pt x="2401" y="658"/>
                      <a:pt x="2415" y="697"/>
                      <a:pt x="2424" y="695"/>
                    </a:cubicBezTo>
                    <a:cubicBezTo>
                      <a:pt x="2433" y="693"/>
                      <a:pt x="2546" y="660"/>
                      <a:pt x="2532" y="641"/>
                    </a:cubicBezTo>
                    <a:cubicBezTo>
                      <a:pt x="2518" y="622"/>
                      <a:pt x="2507" y="607"/>
                      <a:pt x="2518" y="600"/>
                    </a:cubicBezTo>
                    <a:cubicBezTo>
                      <a:pt x="2529" y="593"/>
                      <a:pt x="2579" y="591"/>
                      <a:pt x="2580" y="585"/>
                    </a:cubicBezTo>
                    <a:cubicBezTo>
                      <a:pt x="2581" y="579"/>
                      <a:pt x="2570" y="553"/>
                      <a:pt x="2570" y="553"/>
                    </a:cubicBezTo>
                    <a:cubicBezTo>
                      <a:pt x="2558" y="538"/>
                      <a:pt x="2558" y="538"/>
                      <a:pt x="2558" y="538"/>
                    </a:cubicBezTo>
                    <a:cubicBezTo>
                      <a:pt x="2558" y="538"/>
                      <a:pt x="2496" y="520"/>
                      <a:pt x="2470" y="538"/>
                    </a:cubicBezTo>
                    <a:cubicBezTo>
                      <a:pt x="2444" y="556"/>
                      <a:pt x="2466" y="568"/>
                      <a:pt x="2466" y="568"/>
                    </a:cubicBezTo>
                    <a:cubicBezTo>
                      <a:pt x="2442" y="583"/>
                      <a:pt x="2442" y="583"/>
                      <a:pt x="2442" y="583"/>
                    </a:cubicBezTo>
                    <a:cubicBezTo>
                      <a:pt x="2428" y="583"/>
                      <a:pt x="2428" y="583"/>
                      <a:pt x="2428" y="583"/>
                    </a:cubicBezTo>
                    <a:cubicBezTo>
                      <a:pt x="2383" y="614"/>
                      <a:pt x="2383" y="614"/>
                      <a:pt x="2383" y="614"/>
                    </a:cubicBezTo>
                    <a:cubicBezTo>
                      <a:pt x="2366" y="621"/>
                      <a:pt x="2366" y="621"/>
                      <a:pt x="2366" y="621"/>
                    </a:cubicBezTo>
                    <a:cubicBezTo>
                      <a:pt x="2366" y="621"/>
                      <a:pt x="2354" y="639"/>
                      <a:pt x="2350" y="642"/>
                    </a:cubicBezTo>
                    <a:cubicBezTo>
                      <a:pt x="2346" y="645"/>
                      <a:pt x="2327" y="646"/>
                      <a:pt x="2327" y="646"/>
                    </a:cubicBezTo>
                    <a:cubicBezTo>
                      <a:pt x="2304" y="658"/>
                      <a:pt x="2304" y="658"/>
                      <a:pt x="2304" y="658"/>
                    </a:cubicBezTo>
                    <a:cubicBezTo>
                      <a:pt x="2304" y="658"/>
                      <a:pt x="2293" y="624"/>
                      <a:pt x="2299" y="613"/>
                    </a:cubicBezTo>
                    <a:cubicBezTo>
                      <a:pt x="2305" y="602"/>
                      <a:pt x="2336" y="607"/>
                      <a:pt x="2341" y="591"/>
                    </a:cubicBezTo>
                    <a:cubicBezTo>
                      <a:pt x="2346" y="575"/>
                      <a:pt x="2330" y="558"/>
                      <a:pt x="2327" y="558"/>
                    </a:cubicBezTo>
                    <a:cubicBezTo>
                      <a:pt x="2324" y="558"/>
                      <a:pt x="2271" y="582"/>
                      <a:pt x="2271" y="582"/>
                    </a:cubicBezTo>
                    <a:cubicBezTo>
                      <a:pt x="2252" y="603"/>
                      <a:pt x="2252" y="603"/>
                      <a:pt x="2252" y="603"/>
                    </a:cubicBezTo>
                    <a:cubicBezTo>
                      <a:pt x="2246" y="594"/>
                      <a:pt x="2246" y="594"/>
                      <a:pt x="2246" y="594"/>
                    </a:cubicBezTo>
                    <a:cubicBezTo>
                      <a:pt x="2264" y="576"/>
                      <a:pt x="2264" y="576"/>
                      <a:pt x="2264" y="576"/>
                    </a:cubicBezTo>
                    <a:cubicBezTo>
                      <a:pt x="2262" y="563"/>
                      <a:pt x="2262" y="563"/>
                      <a:pt x="2262" y="563"/>
                    </a:cubicBezTo>
                    <a:cubicBezTo>
                      <a:pt x="2292" y="552"/>
                      <a:pt x="2292" y="552"/>
                      <a:pt x="2292" y="552"/>
                    </a:cubicBezTo>
                    <a:cubicBezTo>
                      <a:pt x="2265" y="547"/>
                      <a:pt x="2265" y="547"/>
                      <a:pt x="2265" y="547"/>
                    </a:cubicBezTo>
                    <a:cubicBezTo>
                      <a:pt x="2270" y="537"/>
                      <a:pt x="2270" y="537"/>
                      <a:pt x="2270" y="537"/>
                    </a:cubicBezTo>
                    <a:cubicBezTo>
                      <a:pt x="2238" y="547"/>
                      <a:pt x="2238" y="547"/>
                      <a:pt x="2238" y="547"/>
                    </a:cubicBezTo>
                    <a:cubicBezTo>
                      <a:pt x="2224" y="539"/>
                      <a:pt x="2224" y="539"/>
                      <a:pt x="2224" y="539"/>
                    </a:cubicBezTo>
                    <a:cubicBezTo>
                      <a:pt x="2249" y="530"/>
                      <a:pt x="2249" y="530"/>
                      <a:pt x="2249" y="530"/>
                    </a:cubicBezTo>
                    <a:cubicBezTo>
                      <a:pt x="2250" y="520"/>
                      <a:pt x="2250" y="520"/>
                      <a:pt x="2250" y="520"/>
                    </a:cubicBezTo>
                    <a:cubicBezTo>
                      <a:pt x="2250" y="520"/>
                      <a:pt x="2286" y="528"/>
                      <a:pt x="2284" y="515"/>
                    </a:cubicBezTo>
                    <a:cubicBezTo>
                      <a:pt x="2282" y="502"/>
                      <a:pt x="2254" y="505"/>
                      <a:pt x="2266" y="488"/>
                    </a:cubicBezTo>
                    <a:cubicBezTo>
                      <a:pt x="2278" y="471"/>
                      <a:pt x="2289" y="446"/>
                      <a:pt x="2273" y="445"/>
                    </a:cubicBezTo>
                    <a:cubicBezTo>
                      <a:pt x="2248" y="435"/>
                      <a:pt x="2248" y="435"/>
                      <a:pt x="2248" y="435"/>
                    </a:cubicBezTo>
                    <a:cubicBezTo>
                      <a:pt x="2229" y="443"/>
                      <a:pt x="2229" y="443"/>
                      <a:pt x="2229" y="443"/>
                    </a:cubicBezTo>
                    <a:cubicBezTo>
                      <a:pt x="2229" y="443"/>
                      <a:pt x="2202" y="445"/>
                      <a:pt x="2201" y="449"/>
                    </a:cubicBezTo>
                    <a:cubicBezTo>
                      <a:pt x="2200" y="453"/>
                      <a:pt x="2208" y="462"/>
                      <a:pt x="2202" y="463"/>
                    </a:cubicBezTo>
                    <a:cubicBezTo>
                      <a:pt x="2196" y="464"/>
                      <a:pt x="2160" y="457"/>
                      <a:pt x="2152" y="466"/>
                    </a:cubicBezTo>
                    <a:cubicBezTo>
                      <a:pt x="2144" y="475"/>
                      <a:pt x="2127" y="484"/>
                      <a:pt x="2136" y="488"/>
                    </a:cubicBezTo>
                    <a:cubicBezTo>
                      <a:pt x="2145" y="492"/>
                      <a:pt x="2156" y="494"/>
                      <a:pt x="2156" y="494"/>
                    </a:cubicBezTo>
                    <a:cubicBezTo>
                      <a:pt x="2156" y="494"/>
                      <a:pt x="2107" y="507"/>
                      <a:pt x="2109" y="520"/>
                    </a:cubicBezTo>
                    <a:cubicBezTo>
                      <a:pt x="2111" y="533"/>
                      <a:pt x="2138" y="543"/>
                      <a:pt x="2138" y="543"/>
                    </a:cubicBezTo>
                    <a:cubicBezTo>
                      <a:pt x="2154" y="536"/>
                      <a:pt x="2154" y="536"/>
                      <a:pt x="2154" y="536"/>
                    </a:cubicBezTo>
                    <a:cubicBezTo>
                      <a:pt x="2154" y="536"/>
                      <a:pt x="2153" y="557"/>
                      <a:pt x="2159" y="554"/>
                    </a:cubicBezTo>
                    <a:cubicBezTo>
                      <a:pt x="2165" y="551"/>
                      <a:pt x="2194" y="546"/>
                      <a:pt x="2183" y="554"/>
                    </a:cubicBezTo>
                    <a:cubicBezTo>
                      <a:pt x="2172" y="562"/>
                      <a:pt x="2163" y="561"/>
                      <a:pt x="2163" y="561"/>
                    </a:cubicBezTo>
                    <a:cubicBezTo>
                      <a:pt x="2150" y="556"/>
                      <a:pt x="2150" y="556"/>
                      <a:pt x="2150" y="556"/>
                    </a:cubicBezTo>
                    <a:cubicBezTo>
                      <a:pt x="2148" y="565"/>
                      <a:pt x="2148" y="565"/>
                      <a:pt x="2148" y="565"/>
                    </a:cubicBezTo>
                    <a:cubicBezTo>
                      <a:pt x="2148" y="565"/>
                      <a:pt x="2112" y="571"/>
                      <a:pt x="2124" y="575"/>
                    </a:cubicBezTo>
                    <a:cubicBezTo>
                      <a:pt x="2136" y="579"/>
                      <a:pt x="2163" y="559"/>
                      <a:pt x="2157" y="572"/>
                    </a:cubicBezTo>
                    <a:cubicBezTo>
                      <a:pt x="2151" y="585"/>
                      <a:pt x="2132" y="594"/>
                      <a:pt x="2119" y="598"/>
                    </a:cubicBezTo>
                    <a:cubicBezTo>
                      <a:pt x="2106" y="602"/>
                      <a:pt x="2086" y="617"/>
                      <a:pt x="2086" y="617"/>
                    </a:cubicBezTo>
                    <a:cubicBezTo>
                      <a:pt x="2086" y="617"/>
                      <a:pt x="2064" y="605"/>
                      <a:pt x="2060" y="612"/>
                    </a:cubicBezTo>
                    <a:cubicBezTo>
                      <a:pt x="2056" y="619"/>
                      <a:pt x="2035" y="625"/>
                      <a:pt x="2036" y="635"/>
                    </a:cubicBezTo>
                    <a:cubicBezTo>
                      <a:pt x="2037" y="645"/>
                      <a:pt x="2030" y="654"/>
                      <a:pt x="2030" y="654"/>
                    </a:cubicBezTo>
                    <a:cubicBezTo>
                      <a:pt x="2026" y="645"/>
                      <a:pt x="2026" y="645"/>
                      <a:pt x="2026" y="645"/>
                    </a:cubicBezTo>
                    <a:cubicBezTo>
                      <a:pt x="2026" y="645"/>
                      <a:pt x="2001" y="644"/>
                      <a:pt x="2003" y="638"/>
                    </a:cubicBezTo>
                    <a:cubicBezTo>
                      <a:pt x="2005" y="632"/>
                      <a:pt x="2047" y="604"/>
                      <a:pt x="2047" y="604"/>
                    </a:cubicBezTo>
                    <a:cubicBezTo>
                      <a:pt x="2022" y="604"/>
                      <a:pt x="2022" y="604"/>
                      <a:pt x="2022" y="604"/>
                    </a:cubicBezTo>
                    <a:cubicBezTo>
                      <a:pt x="2022" y="604"/>
                      <a:pt x="2015" y="590"/>
                      <a:pt x="2008" y="590"/>
                    </a:cubicBezTo>
                    <a:cubicBezTo>
                      <a:pt x="2001" y="590"/>
                      <a:pt x="1985" y="596"/>
                      <a:pt x="1985" y="596"/>
                    </a:cubicBezTo>
                    <a:cubicBezTo>
                      <a:pt x="1985" y="596"/>
                      <a:pt x="1964" y="589"/>
                      <a:pt x="1961" y="597"/>
                    </a:cubicBezTo>
                    <a:cubicBezTo>
                      <a:pt x="1958" y="605"/>
                      <a:pt x="1956" y="612"/>
                      <a:pt x="1960" y="613"/>
                    </a:cubicBezTo>
                    <a:cubicBezTo>
                      <a:pt x="1964" y="614"/>
                      <a:pt x="1993" y="627"/>
                      <a:pt x="1983" y="630"/>
                    </a:cubicBezTo>
                    <a:cubicBezTo>
                      <a:pt x="1973" y="633"/>
                      <a:pt x="1955" y="618"/>
                      <a:pt x="1955" y="618"/>
                    </a:cubicBezTo>
                    <a:cubicBezTo>
                      <a:pt x="1941" y="609"/>
                      <a:pt x="1941" y="609"/>
                      <a:pt x="1941" y="609"/>
                    </a:cubicBezTo>
                    <a:cubicBezTo>
                      <a:pt x="1940" y="629"/>
                      <a:pt x="1940" y="629"/>
                      <a:pt x="1940" y="629"/>
                    </a:cubicBezTo>
                    <a:cubicBezTo>
                      <a:pt x="1940" y="629"/>
                      <a:pt x="1925" y="638"/>
                      <a:pt x="1916" y="636"/>
                    </a:cubicBezTo>
                    <a:cubicBezTo>
                      <a:pt x="1907" y="634"/>
                      <a:pt x="1874" y="625"/>
                      <a:pt x="1863" y="625"/>
                    </a:cubicBezTo>
                    <a:cubicBezTo>
                      <a:pt x="1852" y="625"/>
                      <a:pt x="1830" y="629"/>
                      <a:pt x="1819" y="628"/>
                    </a:cubicBezTo>
                    <a:cubicBezTo>
                      <a:pt x="1808" y="627"/>
                      <a:pt x="1791" y="610"/>
                      <a:pt x="1791" y="610"/>
                    </a:cubicBezTo>
                    <a:cubicBezTo>
                      <a:pt x="1752" y="613"/>
                      <a:pt x="1752" y="613"/>
                      <a:pt x="1752" y="613"/>
                    </a:cubicBezTo>
                    <a:cubicBezTo>
                      <a:pt x="1752" y="613"/>
                      <a:pt x="1737" y="599"/>
                      <a:pt x="1729" y="597"/>
                    </a:cubicBezTo>
                    <a:cubicBezTo>
                      <a:pt x="1721" y="595"/>
                      <a:pt x="1704" y="595"/>
                      <a:pt x="1692" y="601"/>
                    </a:cubicBezTo>
                    <a:cubicBezTo>
                      <a:pt x="1680" y="607"/>
                      <a:pt x="1685" y="609"/>
                      <a:pt x="1672" y="609"/>
                    </a:cubicBezTo>
                    <a:cubicBezTo>
                      <a:pt x="1659" y="609"/>
                      <a:pt x="1631" y="602"/>
                      <a:pt x="1624" y="611"/>
                    </a:cubicBezTo>
                    <a:cubicBezTo>
                      <a:pt x="1617" y="620"/>
                      <a:pt x="1605" y="646"/>
                      <a:pt x="1605" y="646"/>
                    </a:cubicBezTo>
                    <a:cubicBezTo>
                      <a:pt x="1597" y="666"/>
                      <a:pt x="1597" y="666"/>
                      <a:pt x="1597" y="666"/>
                    </a:cubicBezTo>
                    <a:cubicBezTo>
                      <a:pt x="1576" y="668"/>
                      <a:pt x="1576" y="668"/>
                      <a:pt x="1576" y="668"/>
                    </a:cubicBezTo>
                    <a:cubicBezTo>
                      <a:pt x="1571" y="687"/>
                      <a:pt x="1571" y="687"/>
                      <a:pt x="1571" y="687"/>
                    </a:cubicBezTo>
                    <a:cubicBezTo>
                      <a:pt x="1556" y="654"/>
                      <a:pt x="1556" y="654"/>
                      <a:pt x="1556" y="654"/>
                    </a:cubicBezTo>
                    <a:cubicBezTo>
                      <a:pt x="1556" y="654"/>
                      <a:pt x="1598" y="665"/>
                      <a:pt x="1587" y="646"/>
                    </a:cubicBezTo>
                    <a:cubicBezTo>
                      <a:pt x="1576" y="627"/>
                      <a:pt x="1544" y="625"/>
                      <a:pt x="1544" y="625"/>
                    </a:cubicBezTo>
                    <a:cubicBezTo>
                      <a:pt x="1546" y="616"/>
                      <a:pt x="1546" y="616"/>
                      <a:pt x="1546" y="616"/>
                    </a:cubicBezTo>
                    <a:cubicBezTo>
                      <a:pt x="1546" y="616"/>
                      <a:pt x="1477" y="629"/>
                      <a:pt x="1440" y="629"/>
                    </a:cubicBezTo>
                    <a:cubicBezTo>
                      <a:pt x="1403" y="629"/>
                      <a:pt x="1337" y="625"/>
                      <a:pt x="1350" y="619"/>
                    </a:cubicBezTo>
                    <a:cubicBezTo>
                      <a:pt x="1363" y="613"/>
                      <a:pt x="1447" y="616"/>
                      <a:pt x="1427" y="594"/>
                    </a:cubicBezTo>
                    <a:cubicBezTo>
                      <a:pt x="1407" y="572"/>
                      <a:pt x="1388" y="570"/>
                      <a:pt x="1364" y="572"/>
                    </a:cubicBezTo>
                    <a:cubicBezTo>
                      <a:pt x="1340" y="574"/>
                      <a:pt x="1301" y="560"/>
                      <a:pt x="1295" y="557"/>
                    </a:cubicBezTo>
                    <a:cubicBezTo>
                      <a:pt x="1289" y="554"/>
                      <a:pt x="1271" y="554"/>
                      <a:pt x="1271" y="554"/>
                    </a:cubicBezTo>
                    <a:cubicBezTo>
                      <a:pt x="1271" y="554"/>
                      <a:pt x="1223" y="527"/>
                      <a:pt x="1205" y="528"/>
                    </a:cubicBezTo>
                    <a:cubicBezTo>
                      <a:pt x="1187" y="529"/>
                      <a:pt x="1155" y="554"/>
                      <a:pt x="1155" y="554"/>
                    </a:cubicBezTo>
                    <a:cubicBezTo>
                      <a:pt x="1119" y="554"/>
                      <a:pt x="1119" y="554"/>
                      <a:pt x="1119" y="554"/>
                    </a:cubicBezTo>
                    <a:cubicBezTo>
                      <a:pt x="1139" y="542"/>
                      <a:pt x="1139" y="542"/>
                      <a:pt x="1139" y="542"/>
                    </a:cubicBezTo>
                    <a:cubicBezTo>
                      <a:pt x="1139" y="534"/>
                      <a:pt x="1139" y="534"/>
                      <a:pt x="1139" y="534"/>
                    </a:cubicBezTo>
                    <a:cubicBezTo>
                      <a:pt x="1156" y="514"/>
                      <a:pt x="1156" y="514"/>
                      <a:pt x="1156" y="514"/>
                    </a:cubicBezTo>
                    <a:cubicBezTo>
                      <a:pt x="1156" y="514"/>
                      <a:pt x="1117" y="532"/>
                      <a:pt x="1110" y="539"/>
                    </a:cubicBezTo>
                    <a:cubicBezTo>
                      <a:pt x="1103" y="546"/>
                      <a:pt x="1087" y="568"/>
                      <a:pt x="1072" y="553"/>
                    </a:cubicBezTo>
                    <a:cubicBezTo>
                      <a:pt x="1057" y="538"/>
                      <a:pt x="1078" y="522"/>
                      <a:pt x="1075" y="511"/>
                    </a:cubicBezTo>
                    <a:cubicBezTo>
                      <a:pt x="1072" y="500"/>
                      <a:pt x="1049" y="489"/>
                      <a:pt x="1046" y="498"/>
                    </a:cubicBezTo>
                    <a:cubicBezTo>
                      <a:pt x="1043" y="507"/>
                      <a:pt x="1056" y="513"/>
                      <a:pt x="1056" y="513"/>
                    </a:cubicBezTo>
                    <a:cubicBezTo>
                      <a:pt x="1056" y="513"/>
                      <a:pt x="1036" y="511"/>
                      <a:pt x="1025" y="515"/>
                    </a:cubicBezTo>
                    <a:cubicBezTo>
                      <a:pt x="1014" y="519"/>
                      <a:pt x="998" y="530"/>
                      <a:pt x="993" y="534"/>
                    </a:cubicBezTo>
                    <a:cubicBezTo>
                      <a:pt x="988" y="538"/>
                      <a:pt x="970" y="533"/>
                      <a:pt x="970" y="533"/>
                    </a:cubicBezTo>
                    <a:cubicBezTo>
                      <a:pt x="970" y="533"/>
                      <a:pt x="923" y="543"/>
                      <a:pt x="919" y="544"/>
                    </a:cubicBezTo>
                    <a:cubicBezTo>
                      <a:pt x="915" y="545"/>
                      <a:pt x="890" y="560"/>
                      <a:pt x="890" y="560"/>
                    </a:cubicBezTo>
                    <a:cubicBezTo>
                      <a:pt x="876" y="547"/>
                      <a:pt x="876" y="547"/>
                      <a:pt x="876" y="547"/>
                    </a:cubicBezTo>
                    <a:cubicBezTo>
                      <a:pt x="876" y="547"/>
                      <a:pt x="843" y="564"/>
                      <a:pt x="833" y="565"/>
                    </a:cubicBezTo>
                    <a:cubicBezTo>
                      <a:pt x="823" y="566"/>
                      <a:pt x="805" y="578"/>
                      <a:pt x="805" y="578"/>
                    </a:cubicBezTo>
                    <a:cubicBezTo>
                      <a:pt x="783" y="580"/>
                      <a:pt x="783" y="580"/>
                      <a:pt x="783" y="580"/>
                    </a:cubicBezTo>
                    <a:cubicBezTo>
                      <a:pt x="783" y="580"/>
                      <a:pt x="800" y="562"/>
                      <a:pt x="815" y="559"/>
                    </a:cubicBezTo>
                    <a:cubicBezTo>
                      <a:pt x="830" y="556"/>
                      <a:pt x="864" y="543"/>
                      <a:pt x="864" y="543"/>
                    </a:cubicBezTo>
                    <a:cubicBezTo>
                      <a:pt x="864" y="543"/>
                      <a:pt x="895" y="546"/>
                      <a:pt x="906" y="541"/>
                    </a:cubicBezTo>
                    <a:cubicBezTo>
                      <a:pt x="917" y="536"/>
                      <a:pt x="978" y="522"/>
                      <a:pt x="978" y="522"/>
                    </a:cubicBezTo>
                    <a:cubicBezTo>
                      <a:pt x="978" y="522"/>
                      <a:pt x="990" y="519"/>
                      <a:pt x="983" y="514"/>
                    </a:cubicBezTo>
                    <a:cubicBezTo>
                      <a:pt x="976" y="509"/>
                      <a:pt x="955" y="516"/>
                      <a:pt x="955" y="516"/>
                    </a:cubicBezTo>
                    <a:cubicBezTo>
                      <a:pt x="955" y="516"/>
                      <a:pt x="937" y="515"/>
                      <a:pt x="930" y="517"/>
                    </a:cubicBezTo>
                    <a:cubicBezTo>
                      <a:pt x="923" y="519"/>
                      <a:pt x="916" y="527"/>
                      <a:pt x="911" y="528"/>
                    </a:cubicBezTo>
                    <a:cubicBezTo>
                      <a:pt x="906" y="529"/>
                      <a:pt x="887" y="529"/>
                      <a:pt x="887" y="529"/>
                    </a:cubicBezTo>
                    <a:cubicBezTo>
                      <a:pt x="872" y="532"/>
                      <a:pt x="872" y="532"/>
                      <a:pt x="872" y="532"/>
                    </a:cubicBezTo>
                    <a:cubicBezTo>
                      <a:pt x="872" y="532"/>
                      <a:pt x="855" y="532"/>
                      <a:pt x="843" y="535"/>
                    </a:cubicBezTo>
                    <a:cubicBezTo>
                      <a:pt x="831" y="538"/>
                      <a:pt x="820" y="550"/>
                      <a:pt x="820" y="550"/>
                    </a:cubicBezTo>
                    <a:cubicBezTo>
                      <a:pt x="806" y="552"/>
                      <a:pt x="806" y="552"/>
                      <a:pt x="806" y="552"/>
                    </a:cubicBezTo>
                    <a:cubicBezTo>
                      <a:pt x="771" y="565"/>
                      <a:pt x="771" y="565"/>
                      <a:pt x="771" y="565"/>
                    </a:cubicBezTo>
                    <a:cubicBezTo>
                      <a:pt x="771" y="565"/>
                      <a:pt x="756" y="568"/>
                      <a:pt x="753" y="571"/>
                    </a:cubicBezTo>
                    <a:cubicBezTo>
                      <a:pt x="750" y="574"/>
                      <a:pt x="748" y="590"/>
                      <a:pt x="741" y="586"/>
                    </a:cubicBezTo>
                    <a:cubicBezTo>
                      <a:pt x="734" y="582"/>
                      <a:pt x="733" y="567"/>
                      <a:pt x="744" y="565"/>
                    </a:cubicBezTo>
                    <a:cubicBezTo>
                      <a:pt x="755" y="563"/>
                      <a:pt x="784" y="553"/>
                      <a:pt x="793" y="547"/>
                    </a:cubicBezTo>
                    <a:cubicBezTo>
                      <a:pt x="802" y="541"/>
                      <a:pt x="760" y="535"/>
                      <a:pt x="753" y="544"/>
                    </a:cubicBezTo>
                    <a:cubicBezTo>
                      <a:pt x="746" y="553"/>
                      <a:pt x="719" y="558"/>
                      <a:pt x="712" y="558"/>
                    </a:cubicBezTo>
                    <a:cubicBezTo>
                      <a:pt x="705" y="558"/>
                      <a:pt x="705" y="585"/>
                      <a:pt x="705" y="585"/>
                    </a:cubicBezTo>
                    <a:cubicBezTo>
                      <a:pt x="689" y="576"/>
                      <a:pt x="689" y="576"/>
                      <a:pt x="689" y="576"/>
                    </a:cubicBezTo>
                    <a:cubicBezTo>
                      <a:pt x="647" y="570"/>
                      <a:pt x="647" y="570"/>
                      <a:pt x="647" y="570"/>
                    </a:cubicBezTo>
                    <a:cubicBezTo>
                      <a:pt x="647" y="570"/>
                      <a:pt x="621" y="558"/>
                      <a:pt x="623" y="553"/>
                    </a:cubicBezTo>
                    <a:cubicBezTo>
                      <a:pt x="625" y="548"/>
                      <a:pt x="629" y="539"/>
                      <a:pt x="629" y="539"/>
                    </a:cubicBezTo>
                    <a:cubicBezTo>
                      <a:pt x="555" y="540"/>
                      <a:pt x="555" y="540"/>
                      <a:pt x="555" y="540"/>
                    </a:cubicBezTo>
                    <a:cubicBezTo>
                      <a:pt x="567" y="540"/>
                      <a:pt x="567" y="540"/>
                      <a:pt x="567" y="540"/>
                    </a:cubicBezTo>
                    <a:cubicBezTo>
                      <a:pt x="52" y="964"/>
                      <a:pt x="52" y="964"/>
                      <a:pt x="52" y="964"/>
                    </a:cubicBezTo>
                    <a:cubicBezTo>
                      <a:pt x="52" y="964"/>
                      <a:pt x="26" y="978"/>
                      <a:pt x="32" y="984"/>
                    </a:cubicBezTo>
                    <a:cubicBezTo>
                      <a:pt x="38" y="990"/>
                      <a:pt x="67" y="984"/>
                      <a:pt x="67" y="984"/>
                    </a:cubicBezTo>
                    <a:cubicBezTo>
                      <a:pt x="70" y="984"/>
                      <a:pt x="79" y="979"/>
                      <a:pt x="79" y="979"/>
                    </a:cubicBezTo>
                    <a:cubicBezTo>
                      <a:pt x="103" y="979"/>
                      <a:pt x="103" y="979"/>
                      <a:pt x="103" y="979"/>
                    </a:cubicBezTo>
                    <a:cubicBezTo>
                      <a:pt x="88" y="994"/>
                      <a:pt x="88" y="994"/>
                      <a:pt x="88" y="994"/>
                    </a:cubicBezTo>
                    <a:cubicBezTo>
                      <a:pt x="88" y="994"/>
                      <a:pt x="88" y="1003"/>
                      <a:pt x="88" y="1013"/>
                    </a:cubicBezTo>
                    <a:cubicBezTo>
                      <a:pt x="88" y="1024"/>
                      <a:pt x="107" y="1032"/>
                      <a:pt x="107" y="1032"/>
                    </a:cubicBezTo>
                    <a:cubicBezTo>
                      <a:pt x="107" y="1032"/>
                      <a:pt x="88" y="1051"/>
                      <a:pt x="93" y="1051"/>
                    </a:cubicBezTo>
                    <a:cubicBezTo>
                      <a:pt x="99" y="1051"/>
                      <a:pt x="115" y="1038"/>
                      <a:pt x="115" y="1038"/>
                    </a:cubicBezTo>
                    <a:cubicBezTo>
                      <a:pt x="115" y="1038"/>
                      <a:pt x="136" y="1031"/>
                      <a:pt x="143" y="1031"/>
                    </a:cubicBezTo>
                    <a:cubicBezTo>
                      <a:pt x="151" y="1031"/>
                      <a:pt x="157" y="1021"/>
                      <a:pt x="157" y="1021"/>
                    </a:cubicBezTo>
                    <a:cubicBezTo>
                      <a:pt x="169" y="1021"/>
                      <a:pt x="169" y="1021"/>
                      <a:pt x="169" y="1021"/>
                    </a:cubicBezTo>
                    <a:cubicBezTo>
                      <a:pt x="171" y="1013"/>
                      <a:pt x="171" y="1013"/>
                      <a:pt x="171" y="1013"/>
                    </a:cubicBezTo>
                    <a:cubicBezTo>
                      <a:pt x="171" y="1013"/>
                      <a:pt x="199" y="1003"/>
                      <a:pt x="217" y="1008"/>
                    </a:cubicBezTo>
                    <a:cubicBezTo>
                      <a:pt x="236" y="1014"/>
                      <a:pt x="209" y="1024"/>
                      <a:pt x="209" y="1024"/>
                    </a:cubicBezTo>
                    <a:cubicBezTo>
                      <a:pt x="209" y="1041"/>
                      <a:pt x="209" y="1041"/>
                      <a:pt x="209" y="1041"/>
                    </a:cubicBezTo>
                    <a:cubicBezTo>
                      <a:pt x="203" y="1052"/>
                      <a:pt x="203" y="1052"/>
                      <a:pt x="203" y="1052"/>
                    </a:cubicBezTo>
                    <a:cubicBezTo>
                      <a:pt x="203" y="1052"/>
                      <a:pt x="210" y="1054"/>
                      <a:pt x="216" y="1072"/>
                    </a:cubicBezTo>
                    <a:cubicBezTo>
                      <a:pt x="223" y="1089"/>
                      <a:pt x="206" y="1108"/>
                      <a:pt x="206" y="1108"/>
                    </a:cubicBezTo>
                    <a:cubicBezTo>
                      <a:pt x="206" y="1132"/>
                      <a:pt x="206" y="1132"/>
                      <a:pt x="206" y="1132"/>
                    </a:cubicBezTo>
                    <a:cubicBezTo>
                      <a:pt x="206" y="1132"/>
                      <a:pt x="200" y="1149"/>
                      <a:pt x="195" y="1162"/>
                    </a:cubicBezTo>
                    <a:cubicBezTo>
                      <a:pt x="190" y="1175"/>
                      <a:pt x="218" y="1176"/>
                      <a:pt x="218" y="1180"/>
                    </a:cubicBezTo>
                    <a:cubicBezTo>
                      <a:pt x="218" y="1185"/>
                      <a:pt x="225" y="1187"/>
                      <a:pt x="225" y="1187"/>
                    </a:cubicBezTo>
                    <a:cubicBezTo>
                      <a:pt x="225" y="1187"/>
                      <a:pt x="235" y="1186"/>
                      <a:pt x="235" y="1194"/>
                    </a:cubicBezTo>
                    <a:cubicBezTo>
                      <a:pt x="235" y="1202"/>
                      <a:pt x="208" y="1213"/>
                      <a:pt x="208" y="1213"/>
                    </a:cubicBezTo>
                    <a:cubicBezTo>
                      <a:pt x="208" y="1213"/>
                      <a:pt x="208" y="1229"/>
                      <a:pt x="198" y="1239"/>
                    </a:cubicBezTo>
                    <a:cubicBezTo>
                      <a:pt x="194" y="1243"/>
                      <a:pt x="173" y="1254"/>
                      <a:pt x="152" y="1264"/>
                    </a:cubicBezTo>
                    <a:cubicBezTo>
                      <a:pt x="150" y="1269"/>
                      <a:pt x="149" y="1274"/>
                      <a:pt x="148" y="1278"/>
                    </a:cubicBezTo>
                    <a:cubicBezTo>
                      <a:pt x="147" y="1285"/>
                      <a:pt x="142" y="1299"/>
                      <a:pt x="142" y="1299"/>
                    </a:cubicBezTo>
                    <a:cubicBezTo>
                      <a:pt x="133" y="1305"/>
                      <a:pt x="133" y="1305"/>
                      <a:pt x="133" y="1305"/>
                    </a:cubicBezTo>
                    <a:cubicBezTo>
                      <a:pt x="133" y="1305"/>
                      <a:pt x="142" y="1309"/>
                      <a:pt x="143" y="1316"/>
                    </a:cubicBezTo>
                    <a:cubicBezTo>
                      <a:pt x="144" y="1323"/>
                      <a:pt x="151" y="1326"/>
                      <a:pt x="151" y="1326"/>
                    </a:cubicBezTo>
                    <a:cubicBezTo>
                      <a:pt x="151" y="1326"/>
                      <a:pt x="201" y="1287"/>
                      <a:pt x="201" y="1296"/>
                    </a:cubicBezTo>
                    <a:cubicBezTo>
                      <a:pt x="201" y="1305"/>
                      <a:pt x="185" y="1306"/>
                      <a:pt x="183" y="1311"/>
                    </a:cubicBezTo>
                    <a:cubicBezTo>
                      <a:pt x="181" y="1316"/>
                      <a:pt x="185" y="1326"/>
                      <a:pt x="185" y="1326"/>
                    </a:cubicBezTo>
                    <a:cubicBezTo>
                      <a:pt x="194" y="1333"/>
                      <a:pt x="194" y="1333"/>
                      <a:pt x="194" y="1333"/>
                    </a:cubicBezTo>
                    <a:cubicBezTo>
                      <a:pt x="165" y="1332"/>
                      <a:pt x="165" y="1332"/>
                      <a:pt x="165" y="1332"/>
                    </a:cubicBezTo>
                    <a:cubicBezTo>
                      <a:pt x="165" y="1332"/>
                      <a:pt x="143" y="1359"/>
                      <a:pt x="153" y="1360"/>
                    </a:cubicBezTo>
                    <a:cubicBezTo>
                      <a:pt x="163" y="1361"/>
                      <a:pt x="169" y="1367"/>
                      <a:pt x="169" y="1367"/>
                    </a:cubicBezTo>
                    <a:cubicBezTo>
                      <a:pt x="169" y="1367"/>
                      <a:pt x="157" y="1388"/>
                      <a:pt x="164" y="1385"/>
                    </a:cubicBezTo>
                    <a:cubicBezTo>
                      <a:pt x="171" y="1382"/>
                      <a:pt x="212" y="1354"/>
                      <a:pt x="212" y="1354"/>
                    </a:cubicBezTo>
                    <a:cubicBezTo>
                      <a:pt x="211" y="1363"/>
                      <a:pt x="211" y="1363"/>
                      <a:pt x="211" y="1363"/>
                    </a:cubicBezTo>
                    <a:cubicBezTo>
                      <a:pt x="192" y="1374"/>
                      <a:pt x="192" y="1374"/>
                      <a:pt x="192" y="1374"/>
                    </a:cubicBezTo>
                    <a:cubicBezTo>
                      <a:pt x="207" y="1380"/>
                      <a:pt x="207" y="1380"/>
                      <a:pt x="207" y="1380"/>
                    </a:cubicBezTo>
                    <a:cubicBezTo>
                      <a:pt x="207" y="1380"/>
                      <a:pt x="202" y="1400"/>
                      <a:pt x="194" y="1398"/>
                    </a:cubicBezTo>
                    <a:cubicBezTo>
                      <a:pt x="186" y="1396"/>
                      <a:pt x="184" y="1387"/>
                      <a:pt x="184" y="1387"/>
                    </a:cubicBezTo>
                    <a:cubicBezTo>
                      <a:pt x="184" y="1387"/>
                      <a:pt x="151" y="1397"/>
                      <a:pt x="145" y="1403"/>
                    </a:cubicBezTo>
                    <a:cubicBezTo>
                      <a:pt x="139" y="1409"/>
                      <a:pt x="133" y="1417"/>
                      <a:pt x="133" y="1417"/>
                    </a:cubicBezTo>
                    <a:cubicBezTo>
                      <a:pt x="133" y="1417"/>
                      <a:pt x="151" y="1412"/>
                      <a:pt x="156" y="1412"/>
                    </a:cubicBezTo>
                    <a:cubicBezTo>
                      <a:pt x="161" y="1412"/>
                      <a:pt x="182" y="1412"/>
                      <a:pt x="182" y="1412"/>
                    </a:cubicBezTo>
                    <a:cubicBezTo>
                      <a:pt x="182" y="1412"/>
                      <a:pt x="146" y="1421"/>
                      <a:pt x="140" y="1424"/>
                    </a:cubicBezTo>
                    <a:cubicBezTo>
                      <a:pt x="134" y="1427"/>
                      <a:pt x="138" y="1435"/>
                      <a:pt x="138" y="1435"/>
                    </a:cubicBezTo>
                    <a:cubicBezTo>
                      <a:pt x="138" y="1435"/>
                      <a:pt x="105" y="1423"/>
                      <a:pt x="114" y="1437"/>
                    </a:cubicBezTo>
                    <a:cubicBezTo>
                      <a:pt x="123" y="1451"/>
                      <a:pt x="132" y="1455"/>
                      <a:pt x="132" y="1455"/>
                    </a:cubicBezTo>
                    <a:cubicBezTo>
                      <a:pt x="164" y="1444"/>
                      <a:pt x="164" y="1444"/>
                      <a:pt x="164" y="1444"/>
                    </a:cubicBezTo>
                    <a:cubicBezTo>
                      <a:pt x="173" y="1459"/>
                      <a:pt x="173" y="1459"/>
                      <a:pt x="173" y="1459"/>
                    </a:cubicBezTo>
                    <a:cubicBezTo>
                      <a:pt x="198" y="1445"/>
                      <a:pt x="198" y="1445"/>
                      <a:pt x="198" y="1445"/>
                    </a:cubicBezTo>
                    <a:cubicBezTo>
                      <a:pt x="198" y="1445"/>
                      <a:pt x="165" y="1479"/>
                      <a:pt x="176" y="1478"/>
                    </a:cubicBezTo>
                    <a:cubicBezTo>
                      <a:pt x="187" y="1477"/>
                      <a:pt x="217" y="1454"/>
                      <a:pt x="217" y="1454"/>
                    </a:cubicBezTo>
                    <a:cubicBezTo>
                      <a:pt x="217" y="1454"/>
                      <a:pt x="190" y="1484"/>
                      <a:pt x="194" y="1484"/>
                    </a:cubicBezTo>
                    <a:cubicBezTo>
                      <a:pt x="198" y="1484"/>
                      <a:pt x="216" y="1479"/>
                      <a:pt x="216" y="1479"/>
                    </a:cubicBezTo>
                    <a:cubicBezTo>
                      <a:pt x="216" y="1479"/>
                      <a:pt x="178" y="1508"/>
                      <a:pt x="190" y="1509"/>
                    </a:cubicBezTo>
                    <a:cubicBezTo>
                      <a:pt x="202" y="1510"/>
                      <a:pt x="229" y="1490"/>
                      <a:pt x="229" y="1490"/>
                    </a:cubicBezTo>
                    <a:cubicBezTo>
                      <a:pt x="229" y="1490"/>
                      <a:pt x="203" y="1518"/>
                      <a:pt x="210" y="1520"/>
                    </a:cubicBezTo>
                    <a:cubicBezTo>
                      <a:pt x="217" y="1522"/>
                      <a:pt x="233" y="1526"/>
                      <a:pt x="233" y="1529"/>
                    </a:cubicBezTo>
                    <a:cubicBezTo>
                      <a:pt x="233" y="1531"/>
                      <a:pt x="231" y="1548"/>
                      <a:pt x="228" y="1561"/>
                    </a:cubicBezTo>
                    <a:cubicBezTo>
                      <a:pt x="228" y="1561"/>
                      <a:pt x="228" y="1561"/>
                      <a:pt x="228" y="1561"/>
                    </a:cubicBezTo>
                    <a:cubicBezTo>
                      <a:pt x="1370" y="1561"/>
                      <a:pt x="1370" y="1561"/>
                      <a:pt x="1370" y="1561"/>
                    </a:cubicBezTo>
                    <a:cubicBezTo>
                      <a:pt x="1370" y="1561"/>
                      <a:pt x="1384" y="1526"/>
                      <a:pt x="1394" y="1537"/>
                    </a:cubicBezTo>
                    <a:cubicBezTo>
                      <a:pt x="1404" y="1547"/>
                      <a:pt x="1379" y="1557"/>
                      <a:pt x="1388" y="1566"/>
                    </a:cubicBezTo>
                    <a:cubicBezTo>
                      <a:pt x="1396" y="1574"/>
                      <a:pt x="1415" y="1575"/>
                      <a:pt x="1415" y="1575"/>
                    </a:cubicBezTo>
                    <a:cubicBezTo>
                      <a:pt x="1415" y="1575"/>
                      <a:pt x="1422" y="1585"/>
                      <a:pt x="1430" y="1585"/>
                    </a:cubicBezTo>
                    <a:cubicBezTo>
                      <a:pt x="1438" y="1585"/>
                      <a:pt x="1436" y="1573"/>
                      <a:pt x="1449" y="1573"/>
                    </a:cubicBezTo>
                    <a:cubicBezTo>
                      <a:pt x="1462" y="1573"/>
                      <a:pt x="1465" y="1593"/>
                      <a:pt x="1471" y="1593"/>
                    </a:cubicBezTo>
                    <a:cubicBezTo>
                      <a:pt x="1477" y="1593"/>
                      <a:pt x="1484" y="1596"/>
                      <a:pt x="1487" y="1593"/>
                    </a:cubicBezTo>
                    <a:cubicBezTo>
                      <a:pt x="1490" y="1590"/>
                      <a:pt x="1503" y="1614"/>
                      <a:pt x="1509" y="1608"/>
                    </a:cubicBezTo>
                    <a:cubicBezTo>
                      <a:pt x="1515" y="1602"/>
                      <a:pt x="1531" y="1591"/>
                      <a:pt x="1531" y="1591"/>
                    </a:cubicBezTo>
                    <a:cubicBezTo>
                      <a:pt x="1531" y="1601"/>
                      <a:pt x="1531" y="1601"/>
                      <a:pt x="1531" y="1601"/>
                    </a:cubicBezTo>
                    <a:cubicBezTo>
                      <a:pt x="1561" y="1600"/>
                      <a:pt x="1561" y="1600"/>
                      <a:pt x="1561" y="1600"/>
                    </a:cubicBezTo>
                    <a:cubicBezTo>
                      <a:pt x="1561" y="1600"/>
                      <a:pt x="1558" y="1606"/>
                      <a:pt x="1586" y="1606"/>
                    </a:cubicBezTo>
                    <a:cubicBezTo>
                      <a:pt x="1598" y="1598"/>
                      <a:pt x="1605" y="1585"/>
                      <a:pt x="1606" y="1582"/>
                    </a:cubicBezTo>
                    <a:cubicBezTo>
                      <a:pt x="1607" y="1578"/>
                      <a:pt x="1626" y="1586"/>
                      <a:pt x="1626" y="1586"/>
                    </a:cubicBezTo>
                    <a:cubicBezTo>
                      <a:pt x="1634" y="1580"/>
                      <a:pt x="1634" y="1580"/>
                      <a:pt x="1634" y="1580"/>
                    </a:cubicBezTo>
                    <a:cubicBezTo>
                      <a:pt x="1634" y="1580"/>
                      <a:pt x="1641" y="1568"/>
                      <a:pt x="1642" y="1565"/>
                    </a:cubicBezTo>
                    <a:cubicBezTo>
                      <a:pt x="1643" y="1562"/>
                      <a:pt x="1651" y="1575"/>
                      <a:pt x="1651" y="1575"/>
                    </a:cubicBezTo>
                    <a:cubicBezTo>
                      <a:pt x="1668" y="1572"/>
                      <a:pt x="1668" y="1572"/>
                      <a:pt x="1668" y="1572"/>
                    </a:cubicBezTo>
                    <a:cubicBezTo>
                      <a:pt x="1668" y="1572"/>
                      <a:pt x="1659" y="1562"/>
                      <a:pt x="1668" y="1555"/>
                    </a:cubicBezTo>
                    <a:cubicBezTo>
                      <a:pt x="1677" y="1548"/>
                      <a:pt x="1686" y="1563"/>
                      <a:pt x="1686" y="1563"/>
                    </a:cubicBezTo>
                    <a:cubicBezTo>
                      <a:pt x="1704" y="1563"/>
                      <a:pt x="1704" y="1563"/>
                      <a:pt x="1704" y="1563"/>
                    </a:cubicBezTo>
                    <a:cubicBezTo>
                      <a:pt x="1708" y="1567"/>
                      <a:pt x="1708" y="1567"/>
                      <a:pt x="1708" y="1567"/>
                    </a:cubicBezTo>
                    <a:cubicBezTo>
                      <a:pt x="1708" y="1567"/>
                      <a:pt x="1728" y="1568"/>
                      <a:pt x="1733" y="1573"/>
                    </a:cubicBezTo>
                    <a:cubicBezTo>
                      <a:pt x="1738" y="1578"/>
                      <a:pt x="1727" y="1604"/>
                      <a:pt x="1727" y="1604"/>
                    </a:cubicBezTo>
                    <a:cubicBezTo>
                      <a:pt x="1733" y="1611"/>
                      <a:pt x="1733" y="1611"/>
                      <a:pt x="1733" y="1611"/>
                    </a:cubicBezTo>
                    <a:cubicBezTo>
                      <a:pt x="1727" y="1626"/>
                      <a:pt x="1727" y="1626"/>
                      <a:pt x="1727" y="1626"/>
                    </a:cubicBezTo>
                    <a:cubicBezTo>
                      <a:pt x="1727" y="1626"/>
                      <a:pt x="1766" y="1603"/>
                      <a:pt x="1777" y="1610"/>
                    </a:cubicBezTo>
                    <a:cubicBezTo>
                      <a:pt x="1788" y="1617"/>
                      <a:pt x="1760" y="1627"/>
                      <a:pt x="1759" y="1631"/>
                    </a:cubicBezTo>
                    <a:cubicBezTo>
                      <a:pt x="1758" y="1635"/>
                      <a:pt x="1773" y="1638"/>
                      <a:pt x="1773" y="1643"/>
                    </a:cubicBezTo>
                    <a:cubicBezTo>
                      <a:pt x="1773" y="1648"/>
                      <a:pt x="1757" y="1654"/>
                      <a:pt x="1757" y="1659"/>
                    </a:cubicBezTo>
                    <a:cubicBezTo>
                      <a:pt x="1757" y="1664"/>
                      <a:pt x="1770" y="1664"/>
                      <a:pt x="1767" y="1671"/>
                    </a:cubicBezTo>
                    <a:cubicBezTo>
                      <a:pt x="1764" y="1678"/>
                      <a:pt x="1758" y="1679"/>
                      <a:pt x="1758" y="1679"/>
                    </a:cubicBezTo>
                    <a:cubicBezTo>
                      <a:pt x="1756" y="1685"/>
                      <a:pt x="1756" y="1685"/>
                      <a:pt x="1756" y="1685"/>
                    </a:cubicBezTo>
                    <a:cubicBezTo>
                      <a:pt x="1769" y="1685"/>
                      <a:pt x="1769" y="1685"/>
                      <a:pt x="1769" y="1685"/>
                    </a:cubicBezTo>
                    <a:cubicBezTo>
                      <a:pt x="1765" y="1700"/>
                      <a:pt x="1765" y="1700"/>
                      <a:pt x="1765" y="1700"/>
                    </a:cubicBezTo>
                    <a:cubicBezTo>
                      <a:pt x="1771" y="1700"/>
                      <a:pt x="1778" y="1701"/>
                      <a:pt x="1781" y="1701"/>
                    </a:cubicBezTo>
                    <a:cubicBezTo>
                      <a:pt x="1786" y="1700"/>
                      <a:pt x="1794" y="1703"/>
                      <a:pt x="1806" y="1704"/>
                    </a:cubicBezTo>
                    <a:cubicBezTo>
                      <a:pt x="1818" y="1705"/>
                      <a:pt x="1825" y="1703"/>
                      <a:pt x="1825" y="1703"/>
                    </a:cubicBezTo>
                    <a:cubicBezTo>
                      <a:pt x="1837" y="1703"/>
                      <a:pt x="1852" y="1715"/>
                      <a:pt x="1863" y="1715"/>
                    </a:cubicBezTo>
                    <a:cubicBezTo>
                      <a:pt x="1874" y="1715"/>
                      <a:pt x="1884" y="1715"/>
                      <a:pt x="1884" y="1715"/>
                    </a:cubicBezTo>
                    <a:cubicBezTo>
                      <a:pt x="1906" y="1715"/>
                      <a:pt x="1904" y="1729"/>
                      <a:pt x="1904" y="1738"/>
                    </a:cubicBezTo>
                    <a:cubicBezTo>
                      <a:pt x="1904" y="1747"/>
                      <a:pt x="1914" y="1736"/>
                      <a:pt x="1914" y="1746"/>
                    </a:cubicBezTo>
                    <a:cubicBezTo>
                      <a:pt x="1914" y="1756"/>
                      <a:pt x="1910" y="1759"/>
                      <a:pt x="1905" y="1764"/>
                    </a:cubicBezTo>
                    <a:cubicBezTo>
                      <a:pt x="1900" y="1769"/>
                      <a:pt x="1918" y="1777"/>
                      <a:pt x="1918" y="1777"/>
                    </a:cubicBezTo>
                    <a:cubicBezTo>
                      <a:pt x="1903" y="1776"/>
                      <a:pt x="1903" y="1776"/>
                      <a:pt x="1903" y="1776"/>
                    </a:cubicBezTo>
                    <a:cubicBezTo>
                      <a:pt x="1903" y="1776"/>
                      <a:pt x="1903" y="1785"/>
                      <a:pt x="1896" y="1793"/>
                    </a:cubicBezTo>
                    <a:cubicBezTo>
                      <a:pt x="1888" y="1800"/>
                      <a:pt x="1887" y="1793"/>
                      <a:pt x="1868" y="1783"/>
                    </a:cubicBezTo>
                    <a:cubicBezTo>
                      <a:pt x="1849" y="1773"/>
                      <a:pt x="1855" y="1754"/>
                      <a:pt x="1855" y="1754"/>
                    </a:cubicBezTo>
                    <a:cubicBezTo>
                      <a:pt x="1844" y="1749"/>
                      <a:pt x="1844" y="1749"/>
                      <a:pt x="1844" y="1749"/>
                    </a:cubicBezTo>
                    <a:cubicBezTo>
                      <a:pt x="1846" y="1761"/>
                      <a:pt x="1846" y="1761"/>
                      <a:pt x="1846" y="1761"/>
                    </a:cubicBezTo>
                    <a:cubicBezTo>
                      <a:pt x="1846" y="1761"/>
                      <a:pt x="1854" y="1774"/>
                      <a:pt x="1846" y="1788"/>
                    </a:cubicBezTo>
                    <a:cubicBezTo>
                      <a:pt x="1838" y="1802"/>
                      <a:pt x="1820" y="1806"/>
                      <a:pt x="1812" y="1819"/>
                    </a:cubicBezTo>
                    <a:cubicBezTo>
                      <a:pt x="1804" y="1832"/>
                      <a:pt x="1801" y="1844"/>
                      <a:pt x="1793" y="1853"/>
                    </a:cubicBezTo>
                    <a:cubicBezTo>
                      <a:pt x="1785" y="1861"/>
                      <a:pt x="1769" y="1868"/>
                      <a:pt x="1762" y="1864"/>
                    </a:cubicBezTo>
                    <a:cubicBezTo>
                      <a:pt x="1758" y="1869"/>
                      <a:pt x="1755" y="1873"/>
                      <a:pt x="1755" y="1873"/>
                    </a:cubicBezTo>
                    <a:cubicBezTo>
                      <a:pt x="1755" y="1873"/>
                      <a:pt x="1757" y="1894"/>
                      <a:pt x="1749" y="1894"/>
                    </a:cubicBezTo>
                    <a:cubicBezTo>
                      <a:pt x="1741" y="1894"/>
                      <a:pt x="1696" y="1916"/>
                      <a:pt x="1706" y="1926"/>
                    </a:cubicBezTo>
                    <a:cubicBezTo>
                      <a:pt x="1707" y="1926"/>
                      <a:pt x="1707" y="1927"/>
                      <a:pt x="1708" y="1928"/>
                    </a:cubicBezTo>
                    <a:cubicBezTo>
                      <a:pt x="1716" y="1924"/>
                      <a:pt x="1723" y="1921"/>
                      <a:pt x="1724" y="1921"/>
                    </a:cubicBezTo>
                    <a:cubicBezTo>
                      <a:pt x="1727" y="1921"/>
                      <a:pt x="1731" y="1926"/>
                      <a:pt x="1731" y="1926"/>
                    </a:cubicBezTo>
                    <a:cubicBezTo>
                      <a:pt x="1731" y="1926"/>
                      <a:pt x="1746" y="1912"/>
                      <a:pt x="1754" y="1910"/>
                    </a:cubicBezTo>
                    <a:cubicBezTo>
                      <a:pt x="1762" y="1908"/>
                      <a:pt x="1770" y="1911"/>
                      <a:pt x="1770" y="1911"/>
                    </a:cubicBezTo>
                    <a:cubicBezTo>
                      <a:pt x="1770" y="1911"/>
                      <a:pt x="1775" y="1890"/>
                      <a:pt x="1800" y="1889"/>
                    </a:cubicBezTo>
                    <a:cubicBezTo>
                      <a:pt x="1825" y="1888"/>
                      <a:pt x="1842" y="1895"/>
                      <a:pt x="1842" y="1895"/>
                    </a:cubicBezTo>
                    <a:cubicBezTo>
                      <a:pt x="1858" y="1881"/>
                      <a:pt x="1858" y="1881"/>
                      <a:pt x="1858" y="1881"/>
                    </a:cubicBezTo>
                    <a:cubicBezTo>
                      <a:pt x="1900" y="1883"/>
                      <a:pt x="1900" y="1883"/>
                      <a:pt x="1900" y="1883"/>
                    </a:cubicBezTo>
                    <a:cubicBezTo>
                      <a:pt x="1903" y="1880"/>
                      <a:pt x="1905" y="1878"/>
                      <a:pt x="1906" y="1876"/>
                    </a:cubicBezTo>
                    <a:cubicBezTo>
                      <a:pt x="1908" y="1870"/>
                      <a:pt x="1908" y="1866"/>
                      <a:pt x="1907" y="1862"/>
                    </a:cubicBezTo>
                    <a:cubicBezTo>
                      <a:pt x="1889" y="1866"/>
                      <a:pt x="1883" y="1865"/>
                      <a:pt x="1882" y="1858"/>
                    </a:cubicBezTo>
                    <a:cubicBezTo>
                      <a:pt x="1881" y="1848"/>
                      <a:pt x="1915" y="1826"/>
                      <a:pt x="1928" y="1826"/>
                    </a:cubicBezTo>
                    <a:cubicBezTo>
                      <a:pt x="1941" y="1826"/>
                      <a:pt x="1960" y="1821"/>
                      <a:pt x="1964" y="1821"/>
                    </a:cubicBezTo>
                    <a:cubicBezTo>
                      <a:pt x="1968" y="1821"/>
                      <a:pt x="1985" y="1815"/>
                      <a:pt x="1985" y="1815"/>
                    </a:cubicBezTo>
                    <a:cubicBezTo>
                      <a:pt x="1985" y="1815"/>
                      <a:pt x="2012" y="1825"/>
                      <a:pt x="2016" y="1825"/>
                    </a:cubicBezTo>
                    <a:cubicBezTo>
                      <a:pt x="2020" y="1825"/>
                      <a:pt x="2020" y="1809"/>
                      <a:pt x="2020" y="1809"/>
                    </a:cubicBezTo>
                    <a:cubicBezTo>
                      <a:pt x="2020" y="1809"/>
                      <a:pt x="2027" y="1800"/>
                      <a:pt x="2037" y="1803"/>
                    </a:cubicBezTo>
                    <a:cubicBezTo>
                      <a:pt x="2040" y="1804"/>
                      <a:pt x="2042" y="1805"/>
                      <a:pt x="2043" y="1806"/>
                    </a:cubicBezTo>
                    <a:cubicBezTo>
                      <a:pt x="2045" y="1805"/>
                      <a:pt x="2047" y="1804"/>
                      <a:pt x="2048" y="1804"/>
                    </a:cubicBezTo>
                    <a:cubicBezTo>
                      <a:pt x="2054" y="1804"/>
                      <a:pt x="2056" y="1802"/>
                      <a:pt x="2064" y="1802"/>
                    </a:cubicBezTo>
                    <a:cubicBezTo>
                      <a:pt x="2072" y="1802"/>
                      <a:pt x="2106" y="1764"/>
                      <a:pt x="2123" y="1764"/>
                    </a:cubicBezTo>
                    <a:cubicBezTo>
                      <a:pt x="2140" y="1764"/>
                      <a:pt x="2271" y="1764"/>
                      <a:pt x="2271" y="1764"/>
                    </a:cubicBezTo>
                    <a:cubicBezTo>
                      <a:pt x="2271" y="1764"/>
                      <a:pt x="2271" y="1749"/>
                      <a:pt x="2283" y="1749"/>
                    </a:cubicBezTo>
                    <a:cubicBezTo>
                      <a:pt x="2295" y="1749"/>
                      <a:pt x="2303" y="1748"/>
                      <a:pt x="2303" y="1748"/>
                    </a:cubicBezTo>
                    <a:cubicBezTo>
                      <a:pt x="2303" y="1748"/>
                      <a:pt x="2314" y="1727"/>
                      <a:pt x="2323" y="1727"/>
                    </a:cubicBezTo>
                    <a:cubicBezTo>
                      <a:pt x="2333" y="1727"/>
                      <a:pt x="2340" y="1734"/>
                      <a:pt x="2340" y="1727"/>
                    </a:cubicBezTo>
                    <a:cubicBezTo>
                      <a:pt x="2340" y="1720"/>
                      <a:pt x="2343" y="1698"/>
                      <a:pt x="2349" y="1698"/>
                    </a:cubicBezTo>
                    <a:cubicBezTo>
                      <a:pt x="2355" y="1698"/>
                      <a:pt x="2363" y="1690"/>
                      <a:pt x="2363" y="1690"/>
                    </a:cubicBezTo>
                    <a:cubicBezTo>
                      <a:pt x="2363" y="1676"/>
                      <a:pt x="2363" y="1676"/>
                      <a:pt x="2363" y="1676"/>
                    </a:cubicBezTo>
                    <a:cubicBezTo>
                      <a:pt x="2390" y="1657"/>
                      <a:pt x="2390" y="1657"/>
                      <a:pt x="2390" y="1657"/>
                    </a:cubicBezTo>
                    <a:cubicBezTo>
                      <a:pt x="2390" y="1657"/>
                      <a:pt x="2401" y="1636"/>
                      <a:pt x="2414" y="1636"/>
                    </a:cubicBezTo>
                    <a:cubicBezTo>
                      <a:pt x="2427" y="1636"/>
                      <a:pt x="2418" y="1645"/>
                      <a:pt x="2430" y="1645"/>
                    </a:cubicBezTo>
                    <a:cubicBezTo>
                      <a:pt x="2442" y="1645"/>
                      <a:pt x="2469" y="1634"/>
                      <a:pt x="2469" y="1651"/>
                    </a:cubicBezTo>
                    <a:cubicBezTo>
                      <a:pt x="2469" y="1668"/>
                      <a:pt x="2439" y="1725"/>
                      <a:pt x="2442" y="1728"/>
                    </a:cubicBezTo>
                    <a:cubicBezTo>
                      <a:pt x="2445" y="1731"/>
                      <a:pt x="2453" y="1735"/>
                      <a:pt x="2453" y="1735"/>
                    </a:cubicBezTo>
                    <a:cubicBezTo>
                      <a:pt x="2453" y="1735"/>
                      <a:pt x="2439" y="1748"/>
                      <a:pt x="2444" y="1753"/>
                    </a:cubicBezTo>
                    <a:cubicBezTo>
                      <a:pt x="2449" y="1758"/>
                      <a:pt x="2457" y="1755"/>
                      <a:pt x="2457" y="1755"/>
                    </a:cubicBezTo>
                    <a:cubicBezTo>
                      <a:pt x="2458" y="1759"/>
                      <a:pt x="2458" y="1759"/>
                      <a:pt x="2458" y="1759"/>
                    </a:cubicBezTo>
                    <a:cubicBezTo>
                      <a:pt x="2462" y="1761"/>
                      <a:pt x="2472" y="1765"/>
                      <a:pt x="2484" y="1760"/>
                    </a:cubicBezTo>
                    <a:cubicBezTo>
                      <a:pt x="2499" y="1754"/>
                      <a:pt x="2511" y="1738"/>
                      <a:pt x="2511" y="1738"/>
                    </a:cubicBezTo>
                    <a:cubicBezTo>
                      <a:pt x="2517" y="1752"/>
                      <a:pt x="2517" y="1752"/>
                      <a:pt x="2517" y="1752"/>
                    </a:cubicBezTo>
                    <a:cubicBezTo>
                      <a:pt x="2517" y="1752"/>
                      <a:pt x="2549" y="1738"/>
                      <a:pt x="2554" y="1734"/>
                    </a:cubicBezTo>
                    <a:cubicBezTo>
                      <a:pt x="2559" y="1730"/>
                      <a:pt x="2580" y="1724"/>
                      <a:pt x="2580" y="1724"/>
                    </a:cubicBezTo>
                    <a:cubicBezTo>
                      <a:pt x="2590" y="1725"/>
                      <a:pt x="2590" y="1725"/>
                      <a:pt x="2590" y="1725"/>
                    </a:cubicBezTo>
                    <a:cubicBezTo>
                      <a:pt x="2561" y="1748"/>
                      <a:pt x="2561" y="1748"/>
                      <a:pt x="2561" y="1748"/>
                    </a:cubicBezTo>
                    <a:cubicBezTo>
                      <a:pt x="2622" y="1742"/>
                      <a:pt x="2622" y="1742"/>
                      <a:pt x="2622" y="1742"/>
                    </a:cubicBezTo>
                    <a:cubicBezTo>
                      <a:pt x="2622" y="1742"/>
                      <a:pt x="2593" y="1745"/>
                      <a:pt x="2592" y="1751"/>
                    </a:cubicBezTo>
                    <a:cubicBezTo>
                      <a:pt x="2591" y="1757"/>
                      <a:pt x="2587" y="1764"/>
                      <a:pt x="2587" y="1764"/>
                    </a:cubicBezTo>
                    <a:cubicBezTo>
                      <a:pt x="2587" y="1764"/>
                      <a:pt x="2568" y="1753"/>
                      <a:pt x="2561" y="1756"/>
                    </a:cubicBezTo>
                    <a:cubicBezTo>
                      <a:pt x="2554" y="1759"/>
                      <a:pt x="2486" y="1793"/>
                      <a:pt x="2483" y="1801"/>
                    </a:cubicBezTo>
                    <a:cubicBezTo>
                      <a:pt x="2480" y="1809"/>
                      <a:pt x="2474" y="1833"/>
                      <a:pt x="2479" y="1834"/>
                    </a:cubicBezTo>
                    <a:cubicBezTo>
                      <a:pt x="2484" y="1835"/>
                      <a:pt x="2491" y="1829"/>
                      <a:pt x="2491" y="1829"/>
                    </a:cubicBezTo>
                    <a:cubicBezTo>
                      <a:pt x="2491" y="1829"/>
                      <a:pt x="2489" y="1845"/>
                      <a:pt x="2498" y="1843"/>
                    </a:cubicBezTo>
                    <a:cubicBezTo>
                      <a:pt x="2507" y="1841"/>
                      <a:pt x="2513" y="1828"/>
                      <a:pt x="2513" y="1828"/>
                    </a:cubicBezTo>
                    <a:cubicBezTo>
                      <a:pt x="2513" y="1828"/>
                      <a:pt x="2539" y="1825"/>
                      <a:pt x="2553" y="1813"/>
                    </a:cubicBezTo>
                    <a:cubicBezTo>
                      <a:pt x="2567" y="1801"/>
                      <a:pt x="2582" y="1780"/>
                      <a:pt x="2582" y="1780"/>
                    </a:cubicBezTo>
                    <a:cubicBezTo>
                      <a:pt x="2582" y="1780"/>
                      <a:pt x="2582" y="1796"/>
                      <a:pt x="2596" y="1793"/>
                    </a:cubicBezTo>
                    <a:cubicBezTo>
                      <a:pt x="2610" y="1790"/>
                      <a:pt x="2644" y="1775"/>
                      <a:pt x="2655" y="1772"/>
                    </a:cubicBezTo>
                    <a:cubicBezTo>
                      <a:pt x="2666" y="1769"/>
                      <a:pt x="2718" y="1756"/>
                      <a:pt x="2718" y="1756"/>
                    </a:cubicBezTo>
                    <a:cubicBezTo>
                      <a:pt x="2709" y="1746"/>
                      <a:pt x="2709" y="1746"/>
                      <a:pt x="2709" y="1746"/>
                    </a:cubicBezTo>
                    <a:cubicBezTo>
                      <a:pt x="2713" y="1733"/>
                      <a:pt x="2713" y="1733"/>
                      <a:pt x="2713" y="1733"/>
                    </a:cubicBezTo>
                    <a:cubicBezTo>
                      <a:pt x="2692" y="1737"/>
                      <a:pt x="2692" y="1737"/>
                      <a:pt x="2692" y="1737"/>
                    </a:cubicBezTo>
                    <a:cubicBezTo>
                      <a:pt x="2691" y="1721"/>
                      <a:pt x="2691" y="1721"/>
                      <a:pt x="2691" y="1721"/>
                    </a:cubicBezTo>
                    <a:cubicBezTo>
                      <a:pt x="2691" y="1721"/>
                      <a:pt x="2667" y="1735"/>
                      <a:pt x="2661" y="1734"/>
                    </a:cubicBezTo>
                    <a:cubicBezTo>
                      <a:pt x="2655" y="1733"/>
                      <a:pt x="2657" y="1724"/>
                      <a:pt x="2657" y="1724"/>
                    </a:cubicBezTo>
                    <a:cubicBezTo>
                      <a:pt x="2657" y="1724"/>
                      <a:pt x="2625" y="1727"/>
                      <a:pt x="2619" y="1722"/>
                    </a:cubicBezTo>
                    <a:cubicBezTo>
                      <a:pt x="2613" y="1717"/>
                      <a:pt x="2605" y="1707"/>
                      <a:pt x="2614" y="1707"/>
                    </a:cubicBezTo>
                    <a:cubicBezTo>
                      <a:pt x="2623" y="1707"/>
                      <a:pt x="2610" y="1694"/>
                      <a:pt x="2599" y="1697"/>
                    </a:cubicBezTo>
                    <a:cubicBezTo>
                      <a:pt x="2588" y="1700"/>
                      <a:pt x="2584" y="1681"/>
                      <a:pt x="2584" y="1676"/>
                    </a:cubicBezTo>
                    <a:cubicBezTo>
                      <a:pt x="2584" y="1671"/>
                      <a:pt x="2596" y="1658"/>
                      <a:pt x="2596" y="1658"/>
                    </a:cubicBezTo>
                    <a:cubicBezTo>
                      <a:pt x="2580" y="1657"/>
                      <a:pt x="2580" y="1657"/>
                      <a:pt x="2580" y="1657"/>
                    </a:cubicBezTo>
                    <a:cubicBezTo>
                      <a:pt x="2580" y="1657"/>
                      <a:pt x="2599" y="1642"/>
                      <a:pt x="2606" y="1634"/>
                    </a:cubicBezTo>
                    <a:cubicBezTo>
                      <a:pt x="2613" y="1626"/>
                      <a:pt x="2632" y="1607"/>
                      <a:pt x="2632" y="1607"/>
                    </a:cubicBezTo>
                    <a:cubicBezTo>
                      <a:pt x="2622" y="1604"/>
                      <a:pt x="2622" y="1604"/>
                      <a:pt x="2622" y="1604"/>
                    </a:cubicBezTo>
                    <a:cubicBezTo>
                      <a:pt x="2608" y="1622"/>
                      <a:pt x="2608" y="1622"/>
                      <a:pt x="2608" y="1622"/>
                    </a:cubicBezTo>
                    <a:cubicBezTo>
                      <a:pt x="2593" y="1614"/>
                      <a:pt x="2593" y="1614"/>
                      <a:pt x="2593" y="1614"/>
                    </a:cubicBezTo>
                    <a:cubicBezTo>
                      <a:pt x="2574" y="1628"/>
                      <a:pt x="2574" y="1628"/>
                      <a:pt x="2574" y="1628"/>
                    </a:cubicBezTo>
                    <a:cubicBezTo>
                      <a:pt x="2571" y="1615"/>
                      <a:pt x="2571" y="1615"/>
                      <a:pt x="2571" y="1615"/>
                    </a:cubicBezTo>
                    <a:cubicBezTo>
                      <a:pt x="2552" y="1608"/>
                      <a:pt x="2552" y="1608"/>
                      <a:pt x="2552" y="1608"/>
                    </a:cubicBezTo>
                    <a:cubicBezTo>
                      <a:pt x="2537" y="1610"/>
                      <a:pt x="2537" y="1610"/>
                      <a:pt x="2537" y="1610"/>
                    </a:cubicBezTo>
                    <a:cubicBezTo>
                      <a:pt x="2574" y="1597"/>
                      <a:pt x="2574" y="1597"/>
                      <a:pt x="2574" y="1597"/>
                    </a:cubicBezTo>
                    <a:cubicBezTo>
                      <a:pt x="2574" y="1597"/>
                      <a:pt x="2581" y="1607"/>
                      <a:pt x="2591" y="1606"/>
                    </a:cubicBezTo>
                    <a:cubicBezTo>
                      <a:pt x="2601" y="1605"/>
                      <a:pt x="2624" y="1587"/>
                      <a:pt x="2624" y="1587"/>
                    </a:cubicBezTo>
                    <a:cubicBezTo>
                      <a:pt x="2624" y="1587"/>
                      <a:pt x="2650" y="1592"/>
                      <a:pt x="2651" y="1585"/>
                    </a:cubicBezTo>
                    <a:cubicBezTo>
                      <a:pt x="2652" y="1578"/>
                      <a:pt x="2644" y="1567"/>
                      <a:pt x="2644" y="1567"/>
                    </a:cubicBezTo>
                    <a:cubicBezTo>
                      <a:pt x="2660" y="1566"/>
                      <a:pt x="2660" y="1566"/>
                      <a:pt x="2660" y="1566"/>
                    </a:cubicBezTo>
                    <a:cubicBezTo>
                      <a:pt x="2660" y="1566"/>
                      <a:pt x="2651" y="1543"/>
                      <a:pt x="2609" y="1543"/>
                    </a:cubicBezTo>
                    <a:cubicBezTo>
                      <a:pt x="2567" y="1543"/>
                      <a:pt x="2517" y="1564"/>
                      <a:pt x="2494" y="1569"/>
                    </a:cubicBezTo>
                    <a:cubicBezTo>
                      <a:pt x="2471" y="1574"/>
                      <a:pt x="2434" y="1597"/>
                      <a:pt x="2427" y="1603"/>
                    </a:cubicBezTo>
                    <a:cubicBezTo>
                      <a:pt x="2420" y="1609"/>
                      <a:pt x="2378" y="1642"/>
                      <a:pt x="2368" y="1650"/>
                    </a:cubicBezTo>
                    <a:cubicBezTo>
                      <a:pt x="2358" y="1658"/>
                      <a:pt x="2322" y="1663"/>
                      <a:pt x="2322" y="1663"/>
                    </a:cubicBezTo>
                    <a:cubicBezTo>
                      <a:pt x="2322" y="1663"/>
                      <a:pt x="2372" y="1635"/>
                      <a:pt x="2381" y="1626"/>
                    </a:cubicBezTo>
                    <a:cubicBezTo>
                      <a:pt x="2390" y="1617"/>
                      <a:pt x="2403" y="1603"/>
                      <a:pt x="2403" y="1603"/>
                    </a:cubicBezTo>
                    <a:cubicBezTo>
                      <a:pt x="2388" y="1594"/>
                      <a:pt x="2388" y="1594"/>
                      <a:pt x="2388" y="1594"/>
                    </a:cubicBezTo>
                    <a:cubicBezTo>
                      <a:pt x="2388" y="1594"/>
                      <a:pt x="2409" y="1602"/>
                      <a:pt x="2414" y="1597"/>
                    </a:cubicBezTo>
                    <a:cubicBezTo>
                      <a:pt x="2419" y="1592"/>
                      <a:pt x="2469" y="1559"/>
                      <a:pt x="2481" y="1550"/>
                    </a:cubicBezTo>
                    <a:cubicBezTo>
                      <a:pt x="2493" y="1541"/>
                      <a:pt x="2531" y="1535"/>
                      <a:pt x="2535" y="1537"/>
                    </a:cubicBezTo>
                    <a:cubicBezTo>
                      <a:pt x="2539" y="1539"/>
                      <a:pt x="2561" y="1501"/>
                      <a:pt x="2591" y="1496"/>
                    </a:cubicBezTo>
                    <a:cubicBezTo>
                      <a:pt x="2621" y="1491"/>
                      <a:pt x="2697" y="1487"/>
                      <a:pt x="2713" y="1487"/>
                    </a:cubicBezTo>
                    <a:cubicBezTo>
                      <a:pt x="2729" y="1487"/>
                      <a:pt x="2788" y="1504"/>
                      <a:pt x="2798" y="1502"/>
                    </a:cubicBezTo>
                    <a:cubicBezTo>
                      <a:pt x="2808" y="1500"/>
                      <a:pt x="2829" y="1489"/>
                      <a:pt x="2839" y="1488"/>
                    </a:cubicBezTo>
                    <a:cubicBezTo>
                      <a:pt x="2849" y="1487"/>
                      <a:pt x="2880" y="1482"/>
                      <a:pt x="2892" y="1473"/>
                    </a:cubicBezTo>
                    <a:cubicBezTo>
                      <a:pt x="2904" y="1464"/>
                      <a:pt x="2930" y="1439"/>
                      <a:pt x="2940" y="1437"/>
                    </a:cubicBezTo>
                    <a:cubicBezTo>
                      <a:pt x="2950" y="1435"/>
                      <a:pt x="2967" y="1436"/>
                      <a:pt x="2967" y="1436"/>
                    </a:cubicBezTo>
                    <a:cubicBezTo>
                      <a:pt x="2967" y="1436"/>
                      <a:pt x="2980" y="1424"/>
                      <a:pt x="2990" y="1424"/>
                    </a:cubicBezTo>
                    <a:cubicBezTo>
                      <a:pt x="3000" y="1424"/>
                      <a:pt x="3001" y="1429"/>
                      <a:pt x="3018" y="1421"/>
                    </a:cubicBezTo>
                    <a:cubicBezTo>
                      <a:pt x="3018" y="1421"/>
                      <a:pt x="3083" y="1404"/>
                      <a:pt x="3077" y="1394"/>
                    </a:cubicBezTo>
                    <a:cubicBezTo>
                      <a:pt x="3071" y="1384"/>
                      <a:pt x="3052" y="1371"/>
                      <a:pt x="3052" y="1371"/>
                    </a:cubicBezTo>
                    <a:cubicBezTo>
                      <a:pt x="3052" y="1371"/>
                      <a:pt x="3076" y="1373"/>
                      <a:pt x="3076" y="1364"/>
                    </a:cubicBezTo>
                    <a:cubicBezTo>
                      <a:pt x="3076" y="1355"/>
                      <a:pt x="3072" y="1343"/>
                      <a:pt x="3072" y="1343"/>
                    </a:cubicBezTo>
                    <a:cubicBezTo>
                      <a:pt x="3072" y="1343"/>
                      <a:pt x="3100" y="1347"/>
                      <a:pt x="3094" y="1331"/>
                    </a:cubicBezTo>
                    <a:cubicBezTo>
                      <a:pt x="3088" y="1315"/>
                      <a:pt x="3065" y="1304"/>
                      <a:pt x="3058" y="1312"/>
                    </a:cubicBezTo>
                    <a:close/>
                    <a:moveTo>
                      <a:pt x="969" y="735"/>
                    </a:moveTo>
                    <a:cubicBezTo>
                      <a:pt x="976" y="730"/>
                      <a:pt x="1004" y="720"/>
                      <a:pt x="1004" y="720"/>
                    </a:cubicBezTo>
                    <a:cubicBezTo>
                      <a:pt x="1004" y="720"/>
                      <a:pt x="999" y="712"/>
                      <a:pt x="1005" y="709"/>
                    </a:cubicBezTo>
                    <a:cubicBezTo>
                      <a:pt x="1011" y="706"/>
                      <a:pt x="1029" y="715"/>
                      <a:pt x="1051" y="709"/>
                    </a:cubicBezTo>
                    <a:cubicBezTo>
                      <a:pt x="1073" y="703"/>
                      <a:pt x="1053" y="691"/>
                      <a:pt x="1034" y="691"/>
                    </a:cubicBezTo>
                    <a:cubicBezTo>
                      <a:pt x="1015" y="691"/>
                      <a:pt x="1010" y="698"/>
                      <a:pt x="999" y="703"/>
                    </a:cubicBezTo>
                    <a:cubicBezTo>
                      <a:pt x="988" y="708"/>
                      <a:pt x="989" y="698"/>
                      <a:pt x="989" y="698"/>
                    </a:cubicBezTo>
                    <a:cubicBezTo>
                      <a:pt x="977" y="703"/>
                      <a:pt x="977" y="703"/>
                      <a:pt x="977" y="703"/>
                    </a:cubicBezTo>
                    <a:cubicBezTo>
                      <a:pt x="954" y="700"/>
                      <a:pt x="954" y="700"/>
                      <a:pt x="954" y="700"/>
                    </a:cubicBezTo>
                    <a:cubicBezTo>
                      <a:pt x="954" y="700"/>
                      <a:pt x="933" y="710"/>
                      <a:pt x="924" y="707"/>
                    </a:cubicBezTo>
                    <a:cubicBezTo>
                      <a:pt x="915" y="704"/>
                      <a:pt x="950" y="694"/>
                      <a:pt x="960" y="689"/>
                    </a:cubicBezTo>
                    <a:cubicBezTo>
                      <a:pt x="970" y="684"/>
                      <a:pt x="979" y="690"/>
                      <a:pt x="992" y="690"/>
                    </a:cubicBezTo>
                    <a:cubicBezTo>
                      <a:pt x="1005" y="690"/>
                      <a:pt x="1001" y="681"/>
                      <a:pt x="1001" y="681"/>
                    </a:cubicBezTo>
                    <a:cubicBezTo>
                      <a:pt x="1071" y="676"/>
                      <a:pt x="1071" y="676"/>
                      <a:pt x="1071" y="676"/>
                    </a:cubicBezTo>
                    <a:cubicBezTo>
                      <a:pt x="1071" y="676"/>
                      <a:pt x="1106" y="666"/>
                      <a:pt x="1119" y="664"/>
                    </a:cubicBezTo>
                    <a:cubicBezTo>
                      <a:pt x="1132" y="662"/>
                      <a:pt x="1140" y="669"/>
                      <a:pt x="1140" y="669"/>
                    </a:cubicBezTo>
                    <a:cubicBezTo>
                      <a:pt x="1140" y="669"/>
                      <a:pt x="1143" y="663"/>
                      <a:pt x="1150" y="660"/>
                    </a:cubicBezTo>
                    <a:cubicBezTo>
                      <a:pt x="1157" y="657"/>
                      <a:pt x="1179" y="667"/>
                      <a:pt x="1179" y="667"/>
                    </a:cubicBezTo>
                    <a:cubicBezTo>
                      <a:pt x="1179" y="667"/>
                      <a:pt x="1157" y="673"/>
                      <a:pt x="1149" y="677"/>
                    </a:cubicBezTo>
                    <a:cubicBezTo>
                      <a:pt x="1141" y="681"/>
                      <a:pt x="1107" y="683"/>
                      <a:pt x="1107" y="683"/>
                    </a:cubicBezTo>
                    <a:cubicBezTo>
                      <a:pt x="1105" y="691"/>
                      <a:pt x="1105" y="691"/>
                      <a:pt x="1105" y="691"/>
                    </a:cubicBezTo>
                    <a:cubicBezTo>
                      <a:pt x="1123" y="691"/>
                      <a:pt x="1123" y="691"/>
                      <a:pt x="1123" y="691"/>
                    </a:cubicBezTo>
                    <a:cubicBezTo>
                      <a:pt x="1123" y="691"/>
                      <a:pt x="1134" y="694"/>
                      <a:pt x="1138" y="694"/>
                    </a:cubicBezTo>
                    <a:cubicBezTo>
                      <a:pt x="1142" y="694"/>
                      <a:pt x="1168" y="691"/>
                      <a:pt x="1182" y="690"/>
                    </a:cubicBezTo>
                    <a:cubicBezTo>
                      <a:pt x="1196" y="689"/>
                      <a:pt x="1176" y="680"/>
                      <a:pt x="1176" y="680"/>
                    </a:cubicBezTo>
                    <a:cubicBezTo>
                      <a:pt x="1213" y="679"/>
                      <a:pt x="1213" y="679"/>
                      <a:pt x="1213" y="679"/>
                    </a:cubicBezTo>
                    <a:cubicBezTo>
                      <a:pt x="1213" y="679"/>
                      <a:pt x="1208" y="692"/>
                      <a:pt x="1189" y="698"/>
                    </a:cubicBezTo>
                    <a:cubicBezTo>
                      <a:pt x="1170" y="704"/>
                      <a:pt x="1158" y="711"/>
                      <a:pt x="1158" y="711"/>
                    </a:cubicBezTo>
                    <a:cubicBezTo>
                      <a:pt x="1158" y="711"/>
                      <a:pt x="1157" y="723"/>
                      <a:pt x="1149" y="725"/>
                    </a:cubicBezTo>
                    <a:cubicBezTo>
                      <a:pt x="1141" y="727"/>
                      <a:pt x="1119" y="716"/>
                      <a:pt x="1119" y="716"/>
                    </a:cubicBezTo>
                    <a:cubicBezTo>
                      <a:pt x="1114" y="723"/>
                      <a:pt x="1114" y="723"/>
                      <a:pt x="1114" y="723"/>
                    </a:cubicBezTo>
                    <a:cubicBezTo>
                      <a:pt x="1104" y="714"/>
                      <a:pt x="1104" y="714"/>
                      <a:pt x="1104" y="714"/>
                    </a:cubicBezTo>
                    <a:cubicBezTo>
                      <a:pt x="1094" y="724"/>
                      <a:pt x="1094" y="724"/>
                      <a:pt x="1094" y="724"/>
                    </a:cubicBezTo>
                    <a:cubicBezTo>
                      <a:pt x="1094" y="724"/>
                      <a:pt x="1086" y="718"/>
                      <a:pt x="1080" y="725"/>
                    </a:cubicBezTo>
                    <a:cubicBezTo>
                      <a:pt x="1074" y="732"/>
                      <a:pt x="1086" y="738"/>
                      <a:pt x="1086" y="738"/>
                    </a:cubicBezTo>
                    <a:cubicBezTo>
                      <a:pt x="1065" y="741"/>
                      <a:pt x="1065" y="741"/>
                      <a:pt x="1065" y="741"/>
                    </a:cubicBezTo>
                    <a:cubicBezTo>
                      <a:pt x="1065" y="741"/>
                      <a:pt x="1050" y="751"/>
                      <a:pt x="1047" y="751"/>
                    </a:cubicBezTo>
                    <a:cubicBezTo>
                      <a:pt x="1044" y="751"/>
                      <a:pt x="1001" y="764"/>
                      <a:pt x="990" y="760"/>
                    </a:cubicBezTo>
                    <a:cubicBezTo>
                      <a:pt x="979" y="756"/>
                      <a:pt x="1018" y="749"/>
                      <a:pt x="1033" y="746"/>
                    </a:cubicBezTo>
                    <a:cubicBezTo>
                      <a:pt x="1048" y="743"/>
                      <a:pt x="1070" y="726"/>
                      <a:pt x="1057" y="724"/>
                    </a:cubicBezTo>
                    <a:cubicBezTo>
                      <a:pt x="1044" y="722"/>
                      <a:pt x="992" y="751"/>
                      <a:pt x="979" y="753"/>
                    </a:cubicBezTo>
                    <a:cubicBezTo>
                      <a:pt x="966" y="755"/>
                      <a:pt x="940" y="751"/>
                      <a:pt x="931" y="746"/>
                    </a:cubicBezTo>
                    <a:cubicBezTo>
                      <a:pt x="922" y="741"/>
                      <a:pt x="962" y="740"/>
                      <a:pt x="969" y="735"/>
                    </a:cubicBezTo>
                    <a:close/>
                    <a:moveTo>
                      <a:pt x="1324" y="872"/>
                    </a:moveTo>
                    <a:cubicBezTo>
                      <a:pt x="1324" y="869"/>
                      <a:pt x="1312" y="855"/>
                      <a:pt x="1308" y="862"/>
                    </a:cubicBezTo>
                    <a:cubicBezTo>
                      <a:pt x="1304" y="869"/>
                      <a:pt x="1305" y="876"/>
                      <a:pt x="1305" y="876"/>
                    </a:cubicBezTo>
                    <a:cubicBezTo>
                      <a:pt x="1305" y="876"/>
                      <a:pt x="1291" y="868"/>
                      <a:pt x="1285" y="870"/>
                    </a:cubicBezTo>
                    <a:cubicBezTo>
                      <a:pt x="1279" y="872"/>
                      <a:pt x="1283" y="879"/>
                      <a:pt x="1283" y="879"/>
                    </a:cubicBezTo>
                    <a:cubicBezTo>
                      <a:pt x="1266" y="881"/>
                      <a:pt x="1266" y="881"/>
                      <a:pt x="1266" y="881"/>
                    </a:cubicBezTo>
                    <a:cubicBezTo>
                      <a:pt x="1266" y="881"/>
                      <a:pt x="1254" y="877"/>
                      <a:pt x="1239" y="887"/>
                    </a:cubicBezTo>
                    <a:cubicBezTo>
                      <a:pt x="1224" y="897"/>
                      <a:pt x="1195" y="916"/>
                      <a:pt x="1181" y="919"/>
                    </a:cubicBezTo>
                    <a:cubicBezTo>
                      <a:pt x="1167" y="922"/>
                      <a:pt x="1147" y="928"/>
                      <a:pt x="1147" y="928"/>
                    </a:cubicBezTo>
                    <a:cubicBezTo>
                      <a:pt x="1147" y="928"/>
                      <a:pt x="1116" y="920"/>
                      <a:pt x="1108" y="928"/>
                    </a:cubicBezTo>
                    <a:cubicBezTo>
                      <a:pt x="1100" y="936"/>
                      <a:pt x="1094" y="947"/>
                      <a:pt x="1094" y="947"/>
                    </a:cubicBezTo>
                    <a:cubicBezTo>
                      <a:pt x="1065" y="947"/>
                      <a:pt x="1065" y="947"/>
                      <a:pt x="1065" y="947"/>
                    </a:cubicBezTo>
                    <a:cubicBezTo>
                      <a:pt x="1059" y="953"/>
                      <a:pt x="1059" y="953"/>
                      <a:pt x="1059" y="953"/>
                    </a:cubicBezTo>
                    <a:cubicBezTo>
                      <a:pt x="1059" y="953"/>
                      <a:pt x="1045" y="950"/>
                      <a:pt x="1038" y="952"/>
                    </a:cubicBezTo>
                    <a:cubicBezTo>
                      <a:pt x="1031" y="954"/>
                      <a:pt x="1012" y="957"/>
                      <a:pt x="1005" y="956"/>
                    </a:cubicBezTo>
                    <a:cubicBezTo>
                      <a:pt x="998" y="955"/>
                      <a:pt x="987" y="947"/>
                      <a:pt x="984" y="948"/>
                    </a:cubicBezTo>
                    <a:cubicBezTo>
                      <a:pt x="981" y="949"/>
                      <a:pt x="963" y="946"/>
                      <a:pt x="963" y="942"/>
                    </a:cubicBezTo>
                    <a:cubicBezTo>
                      <a:pt x="963" y="938"/>
                      <a:pt x="985" y="939"/>
                      <a:pt x="985" y="939"/>
                    </a:cubicBezTo>
                    <a:cubicBezTo>
                      <a:pt x="985" y="939"/>
                      <a:pt x="994" y="929"/>
                      <a:pt x="997" y="929"/>
                    </a:cubicBezTo>
                    <a:cubicBezTo>
                      <a:pt x="1000" y="929"/>
                      <a:pt x="1008" y="937"/>
                      <a:pt x="1018" y="937"/>
                    </a:cubicBezTo>
                    <a:cubicBezTo>
                      <a:pt x="1028" y="937"/>
                      <a:pt x="1028" y="929"/>
                      <a:pt x="1028" y="929"/>
                    </a:cubicBezTo>
                    <a:cubicBezTo>
                      <a:pt x="1039" y="929"/>
                      <a:pt x="1039" y="929"/>
                      <a:pt x="1039" y="929"/>
                    </a:cubicBezTo>
                    <a:cubicBezTo>
                      <a:pt x="1039" y="929"/>
                      <a:pt x="1049" y="911"/>
                      <a:pt x="1059" y="910"/>
                    </a:cubicBezTo>
                    <a:cubicBezTo>
                      <a:pt x="1069" y="909"/>
                      <a:pt x="1072" y="918"/>
                      <a:pt x="1090" y="911"/>
                    </a:cubicBezTo>
                    <a:cubicBezTo>
                      <a:pt x="1108" y="904"/>
                      <a:pt x="1093" y="882"/>
                      <a:pt x="1093" y="882"/>
                    </a:cubicBezTo>
                    <a:cubicBezTo>
                      <a:pt x="1093" y="882"/>
                      <a:pt x="1071" y="868"/>
                      <a:pt x="1085" y="862"/>
                    </a:cubicBezTo>
                    <a:cubicBezTo>
                      <a:pt x="1091" y="859"/>
                      <a:pt x="1099" y="872"/>
                      <a:pt x="1099" y="872"/>
                    </a:cubicBezTo>
                    <a:cubicBezTo>
                      <a:pt x="1107" y="871"/>
                      <a:pt x="1107" y="871"/>
                      <a:pt x="1107" y="871"/>
                    </a:cubicBezTo>
                    <a:cubicBezTo>
                      <a:pt x="1119" y="882"/>
                      <a:pt x="1119" y="882"/>
                      <a:pt x="1119" y="882"/>
                    </a:cubicBezTo>
                    <a:cubicBezTo>
                      <a:pt x="1119" y="882"/>
                      <a:pt x="1133" y="881"/>
                      <a:pt x="1137" y="884"/>
                    </a:cubicBezTo>
                    <a:cubicBezTo>
                      <a:pt x="1141" y="887"/>
                      <a:pt x="1130" y="902"/>
                      <a:pt x="1153" y="901"/>
                    </a:cubicBezTo>
                    <a:cubicBezTo>
                      <a:pt x="1176" y="900"/>
                      <a:pt x="1176" y="895"/>
                      <a:pt x="1176" y="895"/>
                    </a:cubicBezTo>
                    <a:cubicBezTo>
                      <a:pt x="1187" y="896"/>
                      <a:pt x="1187" y="896"/>
                      <a:pt x="1187" y="896"/>
                    </a:cubicBezTo>
                    <a:cubicBezTo>
                      <a:pt x="1187" y="896"/>
                      <a:pt x="1227" y="880"/>
                      <a:pt x="1241" y="871"/>
                    </a:cubicBezTo>
                    <a:cubicBezTo>
                      <a:pt x="1255" y="862"/>
                      <a:pt x="1277" y="855"/>
                      <a:pt x="1295" y="854"/>
                    </a:cubicBezTo>
                    <a:cubicBezTo>
                      <a:pt x="1313" y="853"/>
                      <a:pt x="1351" y="857"/>
                      <a:pt x="1348" y="861"/>
                    </a:cubicBezTo>
                    <a:cubicBezTo>
                      <a:pt x="1345" y="865"/>
                      <a:pt x="1324" y="875"/>
                      <a:pt x="1324" y="872"/>
                    </a:cubicBezTo>
                    <a:close/>
                    <a:moveTo>
                      <a:pt x="1405" y="1355"/>
                    </a:moveTo>
                    <a:cubicBezTo>
                      <a:pt x="1405" y="1355"/>
                      <a:pt x="1402" y="1384"/>
                      <a:pt x="1403" y="1393"/>
                    </a:cubicBezTo>
                    <a:cubicBezTo>
                      <a:pt x="1404" y="1402"/>
                      <a:pt x="1399" y="1411"/>
                      <a:pt x="1396" y="1416"/>
                    </a:cubicBezTo>
                    <a:cubicBezTo>
                      <a:pt x="1393" y="1421"/>
                      <a:pt x="1400" y="1422"/>
                      <a:pt x="1403" y="1433"/>
                    </a:cubicBezTo>
                    <a:cubicBezTo>
                      <a:pt x="1406" y="1444"/>
                      <a:pt x="1382" y="1471"/>
                      <a:pt x="1382" y="1471"/>
                    </a:cubicBezTo>
                    <a:cubicBezTo>
                      <a:pt x="1368" y="1466"/>
                      <a:pt x="1368" y="1466"/>
                      <a:pt x="1368" y="1466"/>
                    </a:cubicBezTo>
                    <a:cubicBezTo>
                      <a:pt x="1368" y="1466"/>
                      <a:pt x="1365" y="1485"/>
                      <a:pt x="1348" y="1482"/>
                    </a:cubicBezTo>
                    <a:cubicBezTo>
                      <a:pt x="1331" y="1479"/>
                      <a:pt x="1387" y="1431"/>
                      <a:pt x="1387" y="1419"/>
                    </a:cubicBezTo>
                    <a:cubicBezTo>
                      <a:pt x="1387" y="1407"/>
                      <a:pt x="1366" y="1427"/>
                      <a:pt x="1366" y="1427"/>
                    </a:cubicBezTo>
                    <a:cubicBezTo>
                      <a:pt x="1379" y="1406"/>
                      <a:pt x="1379" y="1406"/>
                      <a:pt x="1379" y="1406"/>
                    </a:cubicBezTo>
                    <a:cubicBezTo>
                      <a:pt x="1379" y="1406"/>
                      <a:pt x="1383" y="1393"/>
                      <a:pt x="1372" y="1390"/>
                    </a:cubicBezTo>
                    <a:cubicBezTo>
                      <a:pt x="1361" y="1387"/>
                      <a:pt x="1367" y="1407"/>
                      <a:pt x="1354" y="1407"/>
                    </a:cubicBezTo>
                    <a:cubicBezTo>
                      <a:pt x="1341" y="1407"/>
                      <a:pt x="1351" y="1376"/>
                      <a:pt x="1351" y="1376"/>
                    </a:cubicBezTo>
                    <a:cubicBezTo>
                      <a:pt x="1351" y="1376"/>
                      <a:pt x="1345" y="1370"/>
                      <a:pt x="1343" y="1361"/>
                    </a:cubicBezTo>
                    <a:cubicBezTo>
                      <a:pt x="1341" y="1352"/>
                      <a:pt x="1365" y="1352"/>
                      <a:pt x="1367" y="1346"/>
                    </a:cubicBezTo>
                    <a:cubicBezTo>
                      <a:pt x="1369" y="1340"/>
                      <a:pt x="1347" y="1349"/>
                      <a:pt x="1343" y="1340"/>
                    </a:cubicBezTo>
                    <a:cubicBezTo>
                      <a:pt x="1342" y="1338"/>
                      <a:pt x="1372" y="1307"/>
                      <a:pt x="1382" y="1303"/>
                    </a:cubicBezTo>
                    <a:cubicBezTo>
                      <a:pt x="1392" y="1299"/>
                      <a:pt x="1391" y="1306"/>
                      <a:pt x="1395" y="1307"/>
                    </a:cubicBezTo>
                    <a:cubicBezTo>
                      <a:pt x="1399" y="1308"/>
                      <a:pt x="1410" y="1305"/>
                      <a:pt x="1418" y="1322"/>
                    </a:cubicBezTo>
                    <a:cubicBezTo>
                      <a:pt x="1426" y="1339"/>
                      <a:pt x="1405" y="1355"/>
                      <a:pt x="1405" y="1355"/>
                    </a:cubicBezTo>
                    <a:close/>
                    <a:moveTo>
                      <a:pt x="156" y="1459"/>
                    </a:moveTo>
                    <a:cubicBezTo>
                      <a:pt x="146" y="1456"/>
                      <a:pt x="147" y="1473"/>
                      <a:pt x="147" y="1473"/>
                    </a:cubicBezTo>
                    <a:cubicBezTo>
                      <a:pt x="155" y="1473"/>
                      <a:pt x="166" y="1462"/>
                      <a:pt x="156" y="1459"/>
                    </a:cubicBezTo>
                    <a:close/>
                    <a:moveTo>
                      <a:pt x="2216" y="1197"/>
                    </a:moveTo>
                    <a:cubicBezTo>
                      <a:pt x="2248" y="1196"/>
                      <a:pt x="2259" y="1170"/>
                      <a:pt x="2228" y="1170"/>
                    </a:cubicBezTo>
                    <a:cubicBezTo>
                      <a:pt x="2196" y="1171"/>
                      <a:pt x="2216" y="1197"/>
                      <a:pt x="2216" y="1197"/>
                    </a:cubicBezTo>
                    <a:close/>
                    <a:moveTo>
                      <a:pt x="2456" y="825"/>
                    </a:moveTo>
                    <a:cubicBezTo>
                      <a:pt x="2456" y="825"/>
                      <a:pt x="2433" y="822"/>
                      <a:pt x="2423" y="814"/>
                    </a:cubicBezTo>
                    <a:cubicBezTo>
                      <a:pt x="2413" y="806"/>
                      <a:pt x="2418" y="785"/>
                      <a:pt x="2418" y="785"/>
                    </a:cubicBezTo>
                    <a:cubicBezTo>
                      <a:pt x="2397" y="769"/>
                      <a:pt x="2397" y="769"/>
                      <a:pt x="2397" y="769"/>
                    </a:cubicBezTo>
                    <a:cubicBezTo>
                      <a:pt x="2370" y="772"/>
                      <a:pt x="2370" y="772"/>
                      <a:pt x="2370" y="772"/>
                    </a:cubicBezTo>
                    <a:cubicBezTo>
                      <a:pt x="2366" y="763"/>
                      <a:pt x="2366" y="763"/>
                      <a:pt x="2366" y="763"/>
                    </a:cubicBezTo>
                    <a:cubicBezTo>
                      <a:pt x="2353" y="741"/>
                      <a:pt x="2353" y="741"/>
                      <a:pt x="2353" y="741"/>
                    </a:cubicBezTo>
                    <a:cubicBezTo>
                      <a:pt x="2330" y="745"/>
                      <a:pt x="2330" y="745"/>
                      <a:pt x="2330" y="745"/>
                    </a:cubicBezTo>
                    <a:cubicBezTo>
                      <a:pt x="2317" y="738"/>
                      <a:pt x="2317" y="738"/>
                      <a:pt x="2317" y="738"/>
                    </a:cubicBezTo>
                    <a:cubicBezTo>
                      <a:pt x="2329" y="727"/>
                      <a:pt x="2329" y="727"/>
                      <a:pt x="2329" y="727"/>
                    </a:cubicBezTo>
                    <a:cubicBezTo>
                      <a:pt x="2327" y="710"/>
                      <a:pt x="2327" y="710"/>
                      <a:pt x="2327" y="710"/>
                    </a:cubicBezTo>
                    <a:cubicBezTo>
                      <a:pt x="2293" y="728"/>
                      <a:pt x="2293" y="728"/>
                      <a:pt x="2293" y="728"/>
                    </a:cubicBezTo>
                    <a:cubicBezTo>
                      <a:pt x="2276" y="736"/>
                      <a:pt x="2276" y="736"/>
                      <a:pt x="2276" y="736"/>
                    </a:cubicBezTo>
                    <a:cubicBezTo>
                      <a:pt x="2257" y="764"/>
                      <a:pt x="2257" y="764"/>
                      <a:pt x="2257" y="764"/>
                    </a:cubicBezTo>
                    <a:cubicBezTo>
                      <a:pt x="2257" y="764"/>
                      <a:pt x="2226" y="771"/>
                      <a:pt x="2224" y="777"/>
                    </a:cubicBezTo>
                    <a:cubicBezTo>
                      <a:pt x="2222" y="783"/>
                      <a:pt x="2234" y="790"/>
                      <a:pt x="2224" y="793"/>
                    </a:cubicBezTo>
                    <a:cubicBezTo>
                      <a:pt x="2215" y="797"/>
                      <a:pt x="2186" y="807"/>
                      <a:pt x="2186" y="807"/>
                    </a:cubicBezTo>
                    <a:cubicBezTo>
                      <a:pt x="2203" y="815"/>
                      <a:pt x="2203" y="815"/>
                      <a:pt x="2203" y="815"/>
                    </a:cubicBezTo>
                    <a:cubicBezTo>
                      <a:pt x="2203" y="815"/>
                      <a:pt x="2230" y="811"/>
                      <a:pt x="2231" y="814"/>
                    </a:cubicBezTo>
                    <a:cubicBezTo>
                      <a:pt x="2231" y="817"/>
                      <a:pt x="2225" y="822"/>
                      <a:pt x="2225" y="833"/>
                    </a:cubicBezTo>
                    <a:cubicBezTo>
                      <a:pt x="2225" y="844"/>
                      <a:pt x="2268" y="845"/>
                      <a:pt x="2287" y="835"/>
                    </a:cubicBezTo>
                    <a:cubicBezTo>
                      <a:pt x="2306" y="826"/>
                      <a:pt x="2296" y="808"/>
                      <a:pt x="2324" y="809"/>
                    </a:cubicBezTo>
                    <a:cubicBezTo>
                      <a:pt x="2351" y="809"/>
                      <a:pt x="2355" y="818"/>
                      <a:pt x="2355" y="818"/>
                    </a:cubicBezTo>
                    <a:cubicBezTo>
                      <a:pt x="2386" y="823"/>
                      <a:pt x="2386" y="823"/>
                      <a:pt x="2386" y="823"/>
                    </a:cubicBezTo>
                    <a:cubicBezTo>
                      <a:pt x="2390" y="834"/>
                      <a:pt x="2390" y="834"/>
                      <a:pt x="2390" y="834"/>
                    </a:cubicBezTo>
                    <a:cubicBezTo>
                      <a:pt x="2452" y="838"/>
                      <a:pt x="2452" y="838"/>
                      <a:pt x="2452" y="838"/>
                    </a:cubicBezTo>
                    <a:lnTo>
                      <a:pt x="2456" y="825"/>
                    </a:lnTo>
                    <a:close/>
                    <a:moveTo>
                      <a:pt x="2393" y="886"/>
                    </a:moveTo>
                    <a:cubicBezTo>
                      <a:pt x="2352" y="899"/>
                      <a:pt x="2393" y="913"/>
                      <a:pt x="2393" y="913"/>
                    </a:cubicBezTo>
                    <a:cubicBezTo>
                      <a:pt x="2415" y="897"/>
                      <a:pt x="2434" y="872"/>
                      <a:pt x="2393" y="886"/>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0" name="Freeform 341"/>
              <p:cNvSpPr>
                <a:spLocks/>
              </p:cNvSpPr>
              <p:nvPr/>
            </p:nvSpPr>
            <p:spPr bwMode="gray">
              <a:xfrm>
                <a:off x="-15577" y="-9989"/>
                <a:ext cx="1488" cy="2346"/>
              </a:xfrm>
              <a:custGeom>
                <a:avLst/>
                <a:gdLst>
                  <a:gd name="T0" fmla="*/ 604 w 630"/>
                  <a:gd name="T1" fmla="*/ 869 h 993"/>
                  <a:gd name="T2" fmla="*/ 575 w 630"/>
                  <a:gd name="T3" fmla="*/ 854 h 993"/>
                  <a:gd name="T4" fmla="*/ 581 w 630"/>
                  <a:gd name="T5" fmla="*/ 821 h 993"/>
                  <a:gd name="T6" fmla="*/ 607 w 630"/>
                  <a:gd name="T7" fmla="*/ 835 h 993"/>
                  <a:gd name="T8" fmla="*/ 603 w 630"/>
                  <a:gd name="T9" fmla="*/ 799 h 993"/>
                  <a:gd name="T10" fmla="*/ 605 w 630"/>
                  <a:gd name="T11" fmla="*/ 744 h 993"/>
                  <a:gd name="T12" fmla="*/ 609 w 630"/>
                  <a:gd name="T13" fmla="*/ 694 h 993"/>
                  <a:gd name="T14" fmla="*/ 597 w 630"/>
                  <a:gd name="T15" fmla="*/ 632 h 993"/>
                  <a:gd name="T16" fmla="*/ 556 w 630"/>
                  <a:gd name="T17" fmla="*/ 590 h 993"/>
                  <a:gd name="T18" fmla="*/ 533 w 630"/>
                  <a:gd name="T19" fmla="*/ 591 h 993"/>
                  <a:gd name="T20" fmla="*/ 523 w 630"/>
                  <a:gd name="T21" fmla="*/ 562 h 993"/>
                  <a:gd name="T22" fmla="*/ 525 w 630"/>
                  <a:gd name="T23" fmla="*/ 507 h 993"/>
                  <a:gd name="T24" fmla="*/ 449 w 630"/>
                  <a:gd name="T25" fmla="*/ 541 h 993"/>
                  <a:gd name="T26" fmla="*/ 399 w 630"/>
                  <a:gd name="T27" fmla="*/ 509 h 993"/>
                  <a:gd name="T28" fmla="*/ 391 w 630"/>
                  <a:gd name="T29" fmla="*/ 465 h 993"/>
                  <a:gd name="T30" fmla="*/ 371 w 630"/>
                  <a:gd name="T31" fmla="*/ 420 h 993"/>
                  <a:gd name="T32" fmla="*/ 371 w 630"/>
                  <a:gd name="T33" fmla="*/ 396 h 993"/>
                  <a:gd name="T34" fmla="*/ 368 w 630"/>
                  <a:gd name="T35" fmla="*/ 370 h 993"/>
                  <a:gd name="T36" fmla="*/ 389 w 630"/>
                  <a:gd name="T37" fmla="*/ 331 h 993"/>
                  <a:gd name="T38" fmla="*/ 403 w 630"/>
                  <a:gd name="T39" fmla="*/ 277 h 993"/>
                  <a:gd name="T40" fmla="*/ 422 w 630"/>
                  <a:gd name="T41" fmla="*/ 265 h 993"/>
                  <a:gd name="T42" fmla="*/ 471 w 630"/>
                  <a:gd name="T43" fmla="*/ 244 h 993"/>
                  <a:gd name="T44" fmla="*/ 492 w 630"/>
                  <a:gd name="T45" fmla="*/ 240 h 993"/>
                  <a:gd name="T46" fmla="*/ 527 w 630"/>
                  <a:gd name="T47" fmla="*/ 236 h 993"/>
                  <a:gd name="T48" fmla="*/ 543 w 630"/>
                  <a:gd name="T49" fmla="*/ 227 h 993"/>
                  <a:gd name="T50" fmla="*/ 526 w 630"/>
                  <a:gd name="T51" fmla="*/ 207 h 993"/>
                  <a:gd name="T52" fmla="*/ 520 w 630"/>
                  <a:gd name="T53" fmla="*/ 171 h 993"/>
                  <a:gd name="T54" fmla="*/ 505 w 630"/>
                  <a:gd name="T55" fmla="*/ 135 h 993"/>
                  <a:gd name="T56" fmla="*/ 472 w 630"/>
                  <a:gd name="T57" fmla="*/ 130 h 993"/>
                  <a:gd name="T58" fmla="*/ 434 w 630"/>
                  <a:gd name="T59" fmla="*/ 138 h 993"/>
                  <a:gd name="T60" fmla="*/ 388 w 630"/>
                  <a:gd name="T61" fmla="*/ 106 h 993"/>
                  <a:gd name="T62" fmla="*/ 364 w 630"/>
                  <a:gd name="T63" fmla="*/ 73 h 993"/>
                  <a:gd name="T64" fmla="*/ 343 w 630"/>
                  <a:gd name="T65" fmla="*/ 57 h 993"/>
                  <a:gd name="T66" fmla="*/ 327 w 630"/>
                  <a:gd name="T67" fmla="*/ 33 h 993"/>
                  <a:gd name="T68" fmla="*/ 264 w 630"/>
                  <a:gd name="T69" fmla="*/ 0 h 993"/>
                  <a:gd name="T70" fmla="*/ 278 w 630"/>
                  <a:gd name="T71" fmla="*/ 1 h 993"/>
                  <a:gd name="T72" fmla="*/ 284 w 630"/>
                  <a:gd name="T73" fmla="*/ 31 h 993"/>
                  <a:gd name="T74" fmla="*/ 277 w 630"/>
                  <a:gd name="T75" fmla="*/ 58 h 993"/>
                  <a:gd name="T76" fmla="*/ 218 w 630"/>
                  <a:gd name="T77" fmla="*/ 143 h 993"/>
                  <a:gd name="T78" fmla="*/ 147 w 630"/>
                  <a:gd name="T79" fmla="*/ 186 h 993"/>
                  <a:gd name="T80" fmla="*/ 142 w 630"/>
                  <a:gd name="T81" fmla="*/ 201 h 993"/>
                  <a:gd name="T82" fmla="*/ 128 w 630"/>
                  <a:gd name="T83" fmla="*/ 252 h 993"/>
                  <a:gd name="T84" fmla="*/ 103 w 630"/>
                  <a:gd name="T85" fmla="*/ 270 h 993"/>
                  <a:gd name="T86" fmla="*/ 69 w 630"/>
                  <a:gd name="T87" fmla="*/ 243 h 993"/>
                  <a:gd name="T88" fmla="*/ 40 w 630"/>
                  <a:gd name="T89" fmla="*/ 246 h 993"/>
                  <a:gd name="T90" fmla="*/ 37 w 630"/>
                  <a:gd name="T91" fmla="*/ 224 h 993"/>
                  <a:gd name="T92" fmla="*/ 43 w 630"/>
                  <a:gd name="T93" fmla="*/ 188 h 993"/>
                  <a:gd name="T94" fmla="*/ 0 w 630"/>
                  <a:gd name="T95" fmla="*/ 254 h 993"/>
                  <a:gd name="T96" fmla="*/ 9 w 630"/>
                  <a:gd name="T97" fmla="*/ 282 h 993"/>
                  <a:gd name="T98" fmla="*/ 8 w 630"/>
                  <a:gd name="T99" fmla="*/ 331 h 993"/>
                  <a:gd name="T100" fmla="*/ 85 w 630"/>
                  <a:gd name="T101" fmla="*/ 394 h 993"/>
                  <a:gd name="T102" fmla="*/ 126 w 630"/>
                  <a:gd name="T103" fmla="*/ 462 h 993"/>
                  <a:gd name="T104" fmla="*/ 169 w 630"/>
                  <a:gd name="T105" fmla="*/ 547 h 993"/>
                  <a:gd name="T106" fmla="*/ 214 w 630"/>
                  <a:gd name="T107" fmla="*/ 622 h 993"/>
                  <a:gd name="T108" fmla="*/ 267 w 630"/>
                  <a:gd name="T109" fmla="*/ 715 h 993"/>
                  <a:gd name="T110" fmla="*/ 304 w 630"/>
                  <a:gd name="T111" fmla="*/ 803 h 993"/>
                  <a:gd name="T112" fmla="*/ 400 w 630"/>
                  <a:gd name="T113" fmla="*/ 869 h 993"/>
                  <a:gd name="T114" fmla="*/ 516 w 630"/>
                  <a:gd name="T115" fmla="*/ 939 h 993"/>
                  <a:gd name="T116" fmla="*/ 540 w 630"/>
                  <a:gd name="T117" fmla="*/ 968 h 993"/>
                  <a:gd name="T118" fmla="*/ 574 w 630"/>
                  <a:gd name="T119" fmla="*/ 993 h 993"/>
                  <a:gd name="T120" fmla="*/ 596 w 630"/>
                  <a:gd name="T121" fmla="*/ 954 h 993"/>
                  <a:gd name="T122" fmla="*/ 601 w 630"/>
                  <a:gd name="T123" fmla="*/ 929 h 993"/>
                  <a:gd name="T124" fmla="*/ 630 w 630"/>
                  <a:gd name="T125" fmla="*/ 88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993">
                    <a:moveTo>
                      <a:pt x="622" y="880"/>
                    </a:moveTo>
                    <a:cubicBezTo>
                      <a:pt x="622" y="880"/>
                      <a:pt x="612" y="873"/>
                      <a:pt x="604" y="869"/>
                    </a:cubicBezTo>
                    <a:cubicBezTo>
                      <a:pt x="596" y="865"/>
                      <a:pt x="593" y="857"/>
                      <a:pt x="593" y="857"/>
                    </a:cubicBezTo>
                    <a:cubicBezTo>
                      <a:pt x="593" y="857"/>
                      <a:pt x="579" y="859"/>
                      <a:pt x="575" y="854"/>
                    </a:cubicBezTo>
                    <a:cubicBezTo>
                      <a:pt x="580" y="840"/>
                      <a:pt x="580" y="840"/>
                      <a:pt x="580" y="840"/>
                    </a:cubicBezTo>
                    <a:cubicBezTo>
                      <a:pt x="580" y="840"/>
                      <a:pt x="576" y="825"/>
                      <a:pt x="581" y="821"/>
                    </a:cubicBezTo>
                    <a:cubicBezTo>
                      <a:pt x="584" y="818"/>
                      <a:pt x="598" y="830"/>
                      <a:pt x="607" y="838"/>
                    </a:cubicBezTo>
                    <a:cubicBezTo>
                      <a:pt x="607" y="836"/>
                      <a:pt x="607" y="835"/>
                      <a:pt x="607" y="835"/>
                    </a:cubicBezTo>
                    <a:cubicBezTo>
                      <a:pt x="612" y="824"/>
                      <a:pt x="612" y="824"/>
                      <a:pt x="612" y="824"/>
                    </a:cubicBezTo>
                    <a:cubicBezTo>
                      <a:pt x="612" y="824"/>
                      <a:pt x="604" y="813"/>
                      <a:pt x="603" y="799"/>
                    </a:cubicBezTo>
                    <a:cubicBezTo>
                      <a:pt x="601" y="784"/>
                      <a:pt x="616" y="776"/>
                      <a:pt x="620" y="766"/>
                    </a:cubicBezTo>
                    <a:cubicBezTo>
                      <a:pt x="624" y="757"/>
                      <a:pt x="605" y="744"/>
                      <a:pt x="605" y="744"/>
                    </a:cubicBezTo>
                    <a:cubicBezTo>
                      <a:pt x="618" y="724"/>
                      <a:pt x="618" y="724"/>
                      <a:pt x="618" y="724"/>
                    </a:cubicBezTo>
                    <a:cubicBezTo>
                      <a:pt x="609" y="694"/>
                      <a:pt x="609" y="694"/>
                      <a:pt x="609" y="694"/>
                    </a:cubicBezTo>
                    <a:cubicBezTo>
                      <a:pt x="609" y="694"/>
                      <a:pt x="619" y="683"/>
                      <a:pt x="620" y="677"/>
                    </a:cubicBezTo>
                    <a:cubicBezTo>
                      <a:pt x="622" y="670"/>
                      <a:pt x="612" y="645"/>
                      <a:pt x="597" y="632"/>
                    </a:cubicBezTo>
                    <a:cubicBezTo>
                      <a:pt x="586" y="621"/>
                      <a:pt x="579" y="600"/>
                      <a:pt x="577" y="591"/>
                    </a:cubicBezTo>
                    <a:cubicBezTo>
                      <a:pt x="568" y="590"/>
                      <a:pt x="560" y="590"/>
                      <a:pt x="556" y="590"/>
                    </a:cubicBezTo>
                    <a:cubicBezTo>
                      <a:pt x="545" y="590"/>
                      <a:pt x="549" y="599"/>
                      <a:pt x="541" y="599"/>
                    </a:cubicBezTo>
                    <a:cubicBezTo>
                      <a:pt x="533" y="599"/>
                      <a:pt x="533" y="591"/>
                      <a:pt x="533" y="591"/>
                    </a:cubicBezTo>
                    <a:cubicBezTo>
                      <a:pt x="526" y="592"/>
                      <a:pt x="526" y="592"/>
                      <a:pt x="526" y="592"/>
                    </a:cubicBezTo>
                    <a:cubicBezTo>
                      <a:pt x="526" y="592"/>
                      <a:pt x="525" y="572"/>
                      <a:pt x="523" y="562"/>
                    </a:cubicBezTo>
                    <a:cubicBezTo>
                      <a:pt x="521" y="552"/>
                      <a:pt x="526" y="538"/>
                      <a:pt x="528" y="534"/>
                    </a:cubicBezTo>
                    <a:cubicBezTo>
                      <a:pt x="530" y="530"/>
                      <a:pt x="525" y="507"/>
                      <a:pt x="525" y="507"/>
                    </a:cubicBezTo>
                    <a:cubicBezTo>
                      <a:pt x="491" y="537"/>
                      <a:pt x="491" y="537"/>
                      <a:pt x="491" y="537"/>
                    </a:cubicBezTo>
                    <a:cubicBezTo>
                      <a:pt x="449" y="541"/>
                      <a:pt x="449" y="541"/>
                      <a:pt x="449" y="541"/>
                    </a:cubicBezTo>
                    <a:cubicBezTo>
                      <a:pt x="449" y="541"/>
                      <a:pt x="441" y="522"/>
                      <a:pt x="438" y="515"/>
                    </a:cubicBezTo>
                    <a:cubicBezTo>
                      <a:pt x="435" y="508"/>
                      <a:pt x="399" y="509"/>
                      <a:pt x="399" y="509"/>
                    </a:cubicBezTo>
                    <a:cubicBezTo>
                      <a:pt x="399" y="509"/>
                      <a:pt x="414" y="496"/>
                      <a:pt x="416" y="491"/>
                    </a:cubicBezTo>
                    <a:cubicBezTo>
                      <a:pt x="418" y="486"/>
                      <a:pt x="396" y="471"/>
                      <a:pt x="391" y="465"/>
                    </a:cubicBezTo>
                    <a:cubicBezTo>
                      <a:pt x="386" y="459"/>
                      <a:pt x="373" y="438"/>
                      <a:pt x="373" y="438"/>
                    </a:cubicBezTo>
                    <a:cubicBezTo>
                      <a:pt x="371" y="420"/>
                      <a:pt x="371" y="420"/>
                      <a:pt x="371" y="420"/>
                    </a:cubicBezTo>
                    <a:cubicBezTo>
                      <a:pt x="371" y="420"/>
                      <a:pt x="356" y="414"/>
                      <a:pt x="356" y="409"/>
                    </a:cubicBezTo>
                    <a:cubicBezTo>
                      <a:pt x="356" y="404"/>
                      <a:pt x="371" y="396"/>
                      <a:pt x="371" y="396"/>
                    </a:cubicBezTo>
                    <a:cubicBezTo>
                      <a:pt x="365" y="392"/>
                      <a:pt x="365" y="392"/>
                      <a:pt x="365" y="392"/>
                    </a:cubicBezTo>
                    <a:cubicBezTo>
                      <a:pt x="365" y="392"/>
                      <a:pt x="360" y="378"/>
                      <a:pt x="368" y="370"/>
                    </a:cubicBezTo>
                    <a:cubicBezTo>
                      <a:pt x="376" y="362"/>
                      <a:pt x="389" y="345"/>
                      <a:pt x="395" y="354"/>
                    </a:cubicBezTo>
                    <a:cubicBezTo>
                      <a:pt x="401" y="363"/>
                      <a:pt x="391" y="338"/>
                      <a:pt x="389" y="331"/>
                    </a:cubicBezTo>
                    <a:cubicBezTo>
                      <a:pt x="387" y="324"/>
                      <a:pt x="402" y="315"/>
                      <a:pt x="402" y="315"/>
                    </a:cubicBezTo>
                    <a:cubicBezTo>
                      <a:pt x="403" y="277"/>
                      <a:pt x="403" y="277"/>
                      <a:pt x="403" y="277"/>
                    </a:cubicBezTo>
                    <a:cubicBezTo>
                      <a:pt x="419" y="277"/>
                      <a:pt x="419" y="277"/>
                      <a:pt x="419" y="277"/>
                    </a:cubicBezTo>
                    <a:cubicBezTo>
                      <a:pt x="419" y="277"/>
                      <a:pt x="420" y="269"/>
                      <a:pt x="422" y="265"/>
                    </a:cubicBezTo>
                    <a:cubicBezTo>
                      <a:pt x="424" y="261"/>
                      <a:pt x="450" y="244"/>
                      <a:pt x="450" y="244"/>
                    </a:cubicBezTo>
                    <a:cubicBezTo>
                      <a:pt x="471" y="244"/>
                      <a:pt x="471" y="244"/>
                      <a:pt x="471" y="244"/>
                    </a:cubicBezTo>
                    <a:cubicBezTo>
                      <a:pt x="473" y="237"/>
                      <a:pt x="473" y="237"/>
                      <a:pt x="473" y="237"/>
                    </a:cubicBezTo>
                    <a:cubicBezTo>
                      <a:pt x="492" y="240"/>
                      <a:pt x="492" y="240"/>
                      <a:pt x="492" y="240"/>
                    </a:cubicBezTo>
                    <a:cubicBezTo>
                      <a:pt x="492" y="240"/>
                      <a:pt x="503" y="225"/>
                      <a:pt x="513" y="224"/>
                    </a:cubicBezTo>
                    <a:cubicBezTo>
                      <a:pt x="523" y="223"/>
                      <a:pt x="527" y="236"/>
                      <a:pt x="527" y="236"/>
                    </a:cubicBezTo>
                    <a:cubicBezTo>
                      <a:pt x="527" y="236"/>
                      <a:pt x="534" y="239"/>
                      <a:pt x="539" y="236"/>
                    </a:cubicBezTo>
                    <a:cubicBezTo>
                      <a:pt x="541" y="235"/>
                      <a:pt x="542" y="231"/>
                      <a:pt x="543" y="227"/>
                    </a:cubicBezTo>
                    <a:cubicBezTo>
                      <a:pt x="532" y="223"/>
                      <a:pt x="532" y="223"/>
                      <a:pt x="532" y="223"/>
                    </a:cubicBezTo>
                    <a:cubicBezTo>
                      <a:pt x="526" y="207"/>
                      <a:pt x="526" y="207"/>
                      <a:pt x="526" y="207"/>
                    </a:cubicBezTo>
                    <a:cubicBezTo>
                      <a:pt x="526" y="207"/>
                      <a:pt x="512" y="212"/>
                      <a:pt x="509" y="206"/>
                    </a:cubicBezTo>
                    <a:cubicBezTo>
                      <a:pt x="506" y="201"/>
                      <a:pt x="515" y="171"/>
                      <a:pt x="520" y="171"/>
                    </a:cubicBezTo>
                    <a:cubicBezTo>
                      <a:pt x="525" y="171"/>
                      <a:pt x="533" y="163"/>
                      <a:pt x="533" y="148"/>
                    </a:cubicBezTo>
                    <a:cubicBezTo>
                      <a:pt x="533" y="134"/>
                      <a:pt x="505" y="135"/>
                      <a:pt x="505" y="135"/>
                    </a:cubicBezTo>
                    <a:cubicBezTo>
                      <a:pt x="505" y="135"/>
                      <a:pt x="497" y="123"/>
                      <a:pt x="493" y="122"/>
                    </a:cubicBezTo>
                    <a:cubicBezTo>
                      <a:pt x="489" y="121"/>
                      <a:pt x="481" y="130"/>
                      <a:pt x="472" y="130"/>
                    </a:cubicBezTo>
                    <a:cubicBezTo>
                      <a:pt x="464" y="130"/>
                      <a:pt x="463" y="123"/>
                      <a:pt x="449" y="120"/>
                    </a:cubicBezTo>
                    <a:cubicBezTo>
                      <a:pt x="435" y="117"/>
                      <a:pt x="434" y="138"/>
                      <a:pt x="434" y="138"/>
                    </a:cubicBezTo>
                    <a:cubicBezTo>
                      <a:pt x="434" y="138"/>
                      <a:pt x="412" y="138"/>
                      <a:pt x="393" y="133"/>
                    </a:cubicBezTo>
                    <a:cubicBezTo>
                      <a:pt x="374" y="128"/>
                      <a:pt x="389" y="113"/>
                      <a:pt x="388" y="106"/>
                    </a:cubicBezTo>
                    <a:cubicBezTo>
                      <a:pt x="387" y="98"/>
                      <a:pt x="369" y="97"/>
                      <a:pt x="369" y="97"/>
                    </a:cubicBezTo>
                    <a:cubicBezTo>
                      <a:pt x="369" y="97"/>
                      <a:pt x="367" y="79"/>
                      <a:pt x="364" y="73"/>
                    </a:cubicBezTo>
                    <a:cubicBezTo>
                      <a:pt x="362" y="67"/>
                      <a:pt x="354" y="70"/>
                      <a:pt x="354" y="70"/>
                    </a:cubicBezTo>
                    <a:cubicBezTo>
                      <a:pt x="343" y="57"/>
                      <a:pt x="343" y="57"/>
                      <a:pt x="343" y="57"/>
                    </a:cubicBezTo>
                    <a:cubicBezTo>
                      <a:pt x="335" y="57"/>
                      <a:pt x="335" y="57"/>
                      <a:pt x="335" y="57"/>
                    </a:cubicBezTo>
                    <a:cubicBezTo>
                      <a:pt x="327" y="33"/>
                      <a:pt x="327" y="33"/>
                      <a:pt x="327" y="33"/>
                    </a:cubicBezTo>
                    <a:cubicBezTo>
                      <a:pt x="327" y="33"/>
                      <a:pt x="297" y="9"/>
                      <a:pt x="290" y="5"/>
                    </a:cubicBezTo>
                    <a:cubicBezTo>
                      <a:pt x="284" y="1"/>
                      <a:pt x="274" y="1"/>
                      <a:pt x="264" y="0"/>
                    </a:cubicBezTo>
                    <a:cubicBezTo>
                      <a:pt x="264" y="0"/>
                      <a:pt x="264" y="0"/>
                      <a:pt x="264" y="0"/>
                    </a:cubicBezTo>
                    <a:cubicBezTo>
                      <a:pt x="269" y="0"/>
                      <a:pt x="273" y="1"/>
                      <a:pt x="278" y="1"/>
                    </a:cubicBezTo>
                    <a:cubicBezTo>
                      <a:pt x="279" y="19"/>
                      <a:pt x="268" y="19"/>
                      <a:pt x="268" y="19"/>
                    </a:cubicBezTo>
                    <a:cubicBezTo>
                      <a:pt x="284" y="31"/>
                      <a:pt x="284" y="31"/>
                      <a:pt x="284" y="31"/>
                    </a:cubicBezTo>
                    <a:cubicBezTo>
                      <a:pt x="287" y="53"/>
                      <a:pt x="287" y="53"/>
                      <a:pt x="287" y="53"/>
                    </a:cubicBezTo>
                    <a:cubicBezTo>
                      <a:pt x="277" y="58"/>
                      <a:pt x="277" y="58"/>
                      <a:pt x="277" y="58"/>
                    </a:cubicBezTo>
                    <a:cubicBezTo>
                      <a:pt x="269" y="87"/>
                      <a:pt x="269" y="87"/>
                      <a:pt x="269" y="87"/>
                    </a:cubicBezTo>
                    <a:cubicBezTo>
                      <a:pt x="269" y="87"/>
                      <a:pt x="241" y="128"/>
                      <a:pt x="218" y="143"/>
                    </a:cubicBezTo>
                    <a:cubicBezTo>
                      <a:pt x="195" y="157"/>
                      <a:pt x="174" y="157"/>
                      <a:pt x="161" y="168"/>
                    </a:cubicBezTo>
                    <a:cubicBezTo>
                      <a:pt x="147" y="179"/>
                      <a:pt x="147" y="186"/>
                      <a:pt x="147" y="186"/>
                    </a:cubicBezTo>
                    <a:cubicBezTo>
                      <a:pt x="139" y="189"/>
                      <a:pt x="139" y="189"/>
                      <a:pt x="139" y="189"/>
                    </a:cubicBezTo>
                    <a:cubicBezTo>
                      <a:pt x="142" y="201"/>
                      <a:pt x="142" y="201"/>
                      <a:pt x="142" y="201"/>
                    </a:cubicBezTo>
                    <a:cubicBezTo>
                      <a:pt x="142" y="201"/>
                      <a:pt x="134" y="206"/>
                      <a:pt x="132" y="216"/>
                    </a:cubicBezTo>
                    <a:cubicBezTo>
                      <a:pt x="131" y="225"/>
                      <a:pt x="128" y="252"/>
                      <a:pt x="128" y="252"/>
                    </a:cubicBezTo>
                    <a:cubicBezTo>
                      <a:pt x="128" y="252"/>
                      <a:pt x="119" y="254"/>
                      <a:pt x="115" y="256"/>
                    </a:cubicBezTo>
                    <a:cubicBezTo>
                      <a:pt x="111" y="259"/>
                      <a:pt x="116" y="270"/>
                      <a:pt x="103" y="270"/>
                    </a:cubicBezTo>
                    <a:cubicBezTo>
                      <a:pt x="89" y="270"/>
                      <a:pt x="93" y="246"/>
                      <a:pt x="88" y="241"/>
                    </a:cubicBezTo>
                    <a:cubicBezTo>
                      <a:pt x="82" y="237"/>
                      <a:pt x="69" y="243"/>
                      <a:pt x="69" y="243"/>
                    </a:cubicBezTo>
                    <a:cubicBezTo>
                      <a:pt x="60" y="232"/>
                      <a:pt x="60" y="232"/>
                      <a:pt x="60" y="232"/>
                    </a:cubicBezTo>
                    <a:cubicBezTo>
                      <a:pt x="60" y="232"/>
                      <a:pt x="50" y="250"/>
                      <a:pt x="40" y="246"/>
                    </a:cubicBezTo>
                    <a:cubicBezTo>
                      <a:pt x="31" y="241"/>
                      <a:pt x="47" y="232"/>
                      <a:pt x="47" y="232"/>
                    </a:cubicBezTo>
                    <a:cubicBezTo>
                      <a:pt x="37" y="224"/>
                      <a:pt x="37" y="224"/>
                      <a:pt x="37" y="224"/>
                    </a:cubicBezTo>
                    <a:cubicBezTo>
                      <a:pt x="37" y="224"/>
                      <a:pt x="50" y="212"/>
                      <a:pt x="58" y="203"/>
                    </a:cubicBezTo>
                    <a:cubicBezTo>
                      <a:pt x="67" y="194"/>
                      <a:pt x="43" y="188"/>
                      <a:pt x="43" y="188"/>
                    </a:cubicBezTo>
                    <a:cubicBezTo>
                      <a:pt x="43" y="188"/>
                      <a:pt x="17" y="216"/>
                      <a:pt x="9" y="223"/>
                    </a:cubicBezTo>
                    <a:cubicBezTo>
                      <a:pt x="1" y="230"/>
                      <a:pt x="0" y="241"/>
                      <a:pt x="0" y="254"/>
                    </a:cubicBezTo>
                    <a:cubicBezTo>
                      <a:pt x="0" y="267"/>
                      <a:pt x="12" y="264"/>
                      <a:pt x="12" y="264"/>
                    </a:cubicBezTo>
                    <a:cubicBezTo>
                      <a:pt x="9" y="282"/>
                      <a:pt x="9" y="282"/>
                      <a:pt x="9" y="282"/>
                    </a:cubicBezTo>
                    <a:cubicBezTo>
                      <a:pt x="9" y="282"/>
                      <a:pt x="26" y="292"/>
                      <a:pt x="27" y="304"/>
                    </a:cubicBezTo>
                    <a:cubicBezTo>
                      <a:pt x="28" y="316"/>
                      <a:pt x="8" y="317"/>
                      <a:pt x="8" y="331"/>
                    </a:cubicBezTo>
                    <a:cubicBezTo>
                      <a:pt x="8" y="345"/>
                      <a:pt x="42" y="347"/>
                      <a:pt x="51" y="352"/>
                    </a:cubicBezTo>
                    <a:cubicBezTo>
                      <a:pt x="59" y="357"/>
                      <a:pt x="82" y="389"/>
                      <a:pt x="85" y="394"/>
                    </a:cubicBezTo>
                    <a:cubicBezTo>
                      <a:pt x="87" y="398"/>
                      <a:pt x="99" y="418"/>
                      <a:pt x="99" y="424"/>
                    </a:cubicBezTo>
                    <a:cubicBezTo>
                      <a:pt x="99" y="430"/>
                      <a:pt x="123" y="456"/>
                      <a:pt x="126" y="462"/>
                    </a:cubicBezTo>
                    <a:cubicBezTo>
                      <a:pt x="130" y="468"/>
                      <a:pt x="164" y="522"/>
                      <a:pt x="164" y="522"/>
                    </a:cubicBezTo>
                    <a:cubicBezTo>
                      <a:pt x="169" y="547"/>
                      <a:pt x="169" y="547"/>
                      <a:pt x="169" y="547"/>
                    </a:cubicBezTo>
                    <a:cubicBezTo>
                      <a:pt x="169" y="547"/>
                      <a:pt x="197" y="602"/>
                      <a:pt x="197" y="609"/>
                    </a:cubicBezTo>
                    <a:cubicBezTo>
                      <a:pt x="197" y="616"/>
                      <a:pt x="205" y="616"/>
                      <a:pt x="214" y="622"/>
                    </a:cubicBezTo>
                    <a:cubicBezTo>
                      <a:pt x="222" y="628"/>
                      <a:pt x="218" y="635"/>
                      <a:pt x="220" y="647"/>
                    </a:cubicBezTo>
                    <a:cubicBezTo>
                      <a:pt x="221" y="658"/>
                      <a:pt x="255" y="699"/>
                      <a:pt x="267" y="715"/>
                    </a:cubicBezTo>
                    <a:cubicBezTo>
                      <a:pt x="279" y="732"/>
                      <a:pt x="270" y="754"/>
                      <a:pt x="270" y="762"/>
                    </a:cubicBezTo>
                    <a:cubicBezTo>
                      <a:pt x="270" y="771"/>
                      <a:pt x="293" y="796"/>
                      <a:pt x="304" y="803"/>
                    </a:cubicBezTo>
                    <a:cubicBezTo>
                      <a:pt x="314" y="810"/>
                      <a:pt x="324" y="826"/>
                      <a:pt x="332" y="835"/>
                    </a:cubicBezTo>
                    <a:cubicBezTo>
                      <a:pt x="340" y="843"/>
                      <a:pt x="386" y="861"/>
                      <a:pt x="400" y="869"/>
                    </a:cubicBezTo>
                    <a:cubicBezTo>
                      <a:pt x="415" y="877"/>
                      <a:pt x="442" y="883"/>
                      <a:pt x="463" y="901"/>
                    </a:cubicBezTo>
                    <a:cubicBezTo>
                      <a:pt x="484" y="919"/>
                      <a:pt x="516" y="939"/>
                      <a:pt x="516" y="939"/>
                    </a:cubicBezTo>
                    <a:cubicBezTo>
                      <a:pt x="522" y="954"/>
                      <a:pt x="522" y="954"/>
                      <a:pt x="522" y="954"/>
                    </a:cubicBezTo>
                    <a:cubicBezTo>
                      <a:pt x="522" y="954"/>
                      <a:pt x="533" y="962"/>
                      <a:pt x="540" y="968"/>
                    </a:cubicBezTo>
                    <a:cubicBezTo>
                      <a:pt x="547" y="974"/>
                      <a:pt x="574" y="992"/>
                      <a:pt x="574" y="992"/>
                    </a:cubicBezTo>
                    <a:cubicBezTo>
                      <a:pt x="574" y="993"/>
                      <a:pt x="574" y="993"/>
                      <a:pt x="574" y="993"/>
                    </a:cubicBezTo>
                    <a:cubicBezTo>
                      <a:pt x="580" y="989"/>
                      <a:pt x="589" y="983"/>
                      <a:pt x="596" y="977"/>
                    </a:cubicBezTo>
                    <a:cubicBezTo>
                      <a:pt x="608" y="968"/>
                      <a:pt x="596" y="954"/>
                      <a:pt x="596" y="954"/>
                    </a:cubicBezTo>
                    <a:cubicBezTo>
                      <a:pt x="608" y="946"/>
                      <a:pt x="608" y="946"/>
                      <a:pt x="608" y="946"/>
                    </a:cubicBezTo>
                    <a:cubicBezTo>
                      <a:pt x="601" y="929"/>
                      <a:pt x="601" y="929"/>
                      <a:pt x="601" y="929"/>
                    </a:cubicBezTo>
                    <a:cubicBezTo>
                      <a:pt x="601" y="929"/>
                      <a:pt x="611" y="919"/>
                      <a:pt x="620" y="912"/>
                    </a:cubicBezTo>
                    <a:cubicBezTo>
                      <a:pt x="626" y="908"/>
                      <a:pt x="629" y="897"/>
                      <a:pt x="630" y="889"/>
                    </a:cubicBezTo>
                    <a:lnTo>
                      <a:pt x="622" y="88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1" name="Freeform 342"/>
              <p:cNvSpPr>
                <a:spLocks noEditPoints="1"/>
              </p:cNvSpPr>
              <p:nvPr/>
            </p:nvSpPr>
            <p:spPr bwMode="gray">
              <a:xfrm>
                <a:off x="-14235" y="-8761"/>
                <a:ext cx="1427" cy="1682"/>
              </a:xfrm>
              <a:custGeom>
                <a:avLst/>
                <a:gdLst>
                  <a:gd name="T0" fmla="*/ 1 w 604"/>
                  <a:gd name="T1" fmla="*/ 70 h 712"/>
                  <a:gd name="T2" fmla="*/ 599 w 604"/>
                  <a:gd name="T3" fmla="*/ 500 h 712"/>
                  <a:gd name="T4" fmla="*/ 584 w 604"/>
                  <a:gd name="T5" fmla="*/ 421 h 712"/>
                  <a:gd name="T6" fmla="*/ 561 w 604"/>
                  <a:gd name="T7" fmla="*/ 361 h 712"/>
                  <a:gd name="T8" fmla="*/ 468 w 604"/>
                  <a:gd name="T9" fmla="*/ 314 h 712"/>
                  <a:gd name="T10" fmla="*/ 463 w 604"/>
                  <a:gd name="T11" fmla="*/ 290 h 712"/>
                  <a:gd name="T12" fmla="*/ 450 w 604"/>
                  <a:gd name="T13" fmla="*/ 250 h 712"/>
                  <a:gd name="T14" fmla="*/ 418 w 604"/>
                  <a:gd name="T15" fmla="*/ 209 h 712"/>
                  <a:gd name="T16" fmla="*/ 367 w 604"/>
                  <a:gd name="T17" fmla="*/ 190 h 712"/>
                  <a:gd name="T18" fmla="*/ 320 w 604"/>
                  <a:gd name="T19" fmla="*/ 163 h 712"/>
                  <a:gd name="T20" fmla="*/ 290 w 604"/>
                  <a:gd name="T21" fmla="*/ 152 h 712"/>
                  <a:gd name="T22" fmla="*/ 258 w 604"/>
                  <a:gd name="T23" fmla="*/ 153 h 712"/>
                  <a:gd name="T24" fmla="*/ 230 w 604"/>
                  <a:gd name="T25" fmla="*/ 130 h 712"/>
                  <a:gd name="T26" fmla="*/ 210 w 604"/>
                  <a:gd name="T27" fmla="*/ 97 h 712"/>
                  <a:gd name="T28" fmla="*/ 200 w 604"/>
                  <a:gd name="T29" fmla="*/ 52 h 712"/>
                  <a:gd name="T30" fmla="*/ 211 w 604"/>
                  <a:gd name="T31" fmla="*/ 4 h 712"/>
                  <a:gd name="T32" fmla="*/ 183 w 604"/>
                  <a:gd name="T33" fmla="*/ 6 h 712"/>
                  <a:gd name="T34" fmla="*/ 151 w 604"/>
                  <a:gd name="T35" fmla="*/ 13 h 712"/>
                  <a:gd name="T36" fmla="*/ 104 w 604"/>
                  <a:gd name="T37" fmla="*/ 38 h 712"/>
                  <a:gd name="T38" fmla="*/ 76 w 604"/>
                  <a:gd name="T39" fmla="*/ 57 h 712"/>
                  <a:gd name="T40" fmla="*/ 50 w 604"/>
                  <a:gd name="T41" fmla="*/ 81 h 712"/>
                  <a:gd name="T42" fmla="*/ 9 w 604"/>
                  <a:gd name="T43" fmla="*/ 71 h 712"/>
                  <a:gd name="T44" fmla="*/ 52 w 604"/>
                  <a:gd name="T45" fmla="*/ 157 h 712"/>
                  <a:gd name="T46" fmla="*/ 50 w 604"/>
                  <a:gd name="T47" fmla="*/ 204 h 712"/>
                  <a:gd name="T48" fmla="*/ 52 w 604"/>
                  <a:gd name="T49" fmla="*/ 246 h 712"/>
                  <a:gd name="T50" fmla="*/ 44 w 604"/>
                  <a:gd name="T51" fmla="*/ 304 h 712"/>
                  <a:gd name="T52" fmla="*/ 39 w 604"/>
                  <a:gd name="T53" fmla="*/ 318 h 712"/>
                  <a:gd name="T54" fmla="*/ 62 w 604"/>
                  <a:gd name="T55" fmla="*/ 339 h 712"/>
                  <a:gd name="T56" fmla="*/ 76 w 604"/>
                  <a:gd name="T57" fmla="*/ 359 h 712"/>
                  <a:gd name="T58" fmla="*/ 62 w 604"/>
                  <a:gd name="T59" fmla="*/ 369 h 712"/>
                  <a:gd name="T60" fmla="*/ 33 w 604"/>
                  <a:gd name="T61" fmla="*/ 409 h 712"/>
                  <a:gd name="T62" fmla="*/ 39 w 604"/>
                  <a:gd name="T63" fmla="*/ 427 h 712"/>
                  <a:gd name="T64" fmla="*/ 64 w 604"/>
                  <a:gd name="T65" fmla="*/ 449 h 712"/>
                  <a:gd name="T66" fmla="*/ 105 w 604"/>
                  <a:gd name="T67" fmla="*/ 525 h 712"/>
                  <a:gd name="T68" fmla="*/ 104 w 604"/>
                  <a:gd name="T69" fmla="*/ 554 h 712"/>
                  <a:gd name="T70" fmla="*/ 102 w 604"/>
                  <a:gd name="T71" fmla="*/ 588 h 712"/>
                  <a:gd name="T72" fmla="*/ 134 w 604"/>
                  <a:gd name="T73" fmla="*/ 627 h 712"/>
                  <a:gd name="T74" fmla="*/ 147 w 604"/>
                  <a:gd name="T75" fmla="*/ 684 h 712"/>
                  <a:gd name="T76" fmla="*/ 188 w 604"/>
                  <a:gd name="T77" fmla="*/ 708 h 712"/>
                  <a:gd name="T78" fmla="*/ 199 w 604"/>
                  <a:gd name="T79" fmla="*/ 691 h 712"/>
                  <a:gd name="T80" fmla="*/ 214 w 604"/>
                  <a:gd name="T81" fmla="*/ 674 h 712"/>
                  <a:gd name="T82" fmla="*/ 241 w 604"/>
                  <a:gd name="T83" fmla="*/ 670 h 712"/>
                  <a:gd name="T84" fmla="*/ 318 w 604"/>
                  <a:gd name="T85" fmla="*/ 707 h 712"/>
                  <a:gd name="T86" fmla="*/ 374 w 604"/>
                  <a:gd name="T87" fmla="*/ 664 h 712"/>
                  <a:gd name="T88" fmla="*/ 403 w 604"/>
                  <a:gd name="T89" fmla="*/ 607 h 712"/>
                  <a:gd name="T90" fmla="*/ 413 w 604"/>
                  <a:gd name="T91" fmla="*/ 558 h 712"/>
                  <a:gd name="T92" fmla="*/ 486 w 604"/>
                  <a:gd name="T93" fmla="*/ 527 h 712"/>
                  <a:gd name="T94" fmla="*/ 574 w 604"/>
                  <a:gd name="T95" fmla="*/ 546 h 712"/>
                  <a:gd name="T96" fmla="*/ 602 w 604"/>
                  <a:gd name="T97" fmla="*/ 555 h 712"/>
                  <a:gd name="T98" fmla="*/ 603 w 604"/>
                  <a:gd name="T99" fmla="*/ 5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712">
                    <a:moveTo>
                      <a:pt x="0" y="70"/>
                    </a:moveTo>
                    <a:cubicBezTo>
                      <a:pt x="1" y="70"/>
                      <a:pt x="1" y="70"/>
                      <a:pt x="1" y="70"/>
                    </a:cubicBezTo>
                    <a:cubicBezTo>
                      <a:pt x="1" y="70"/>
                      <a:pt x="1" y="70"/>
                      <a:pt x="0" y="70"/>
                    </a:cubicBezTo>
                    <a:close/>
                    <a:moveTo>
                      <a:pt x="599" y="500"/>
                    </a:moveTo>
                    <a:cubicBezTo>
                      <a:pt x="599" y="500"/>
                      <a:pt x="604" y="474"/>
                      <a:pt x="604" y="460"/>
                    </a:cubicBezTo>
                    <a:cubicBezTo>
                      <a:pt x="604" y="446"/>
                      <a:pt x="595" y="428"/>
                      <a:pt x="584" y="421"/>
                    </a:cubicBezTo>
                    <a:cubicBezTo>
                      <a:pt x="573" y="414"/>
                      <a:pt x="564" y="413"/>
                      <a:pt x="557" y="404"/>
                    </a:cubicBezTo>
                    <a:cubicBezTo>
                      <a:pt x="550" y="395"/>
                      <a:pt x="561" y="361"/>
                      <a:pt x="561" y="361"/>
                    </a:cubicBezTo>
                    <a:cubicBezTo>
                      <a:pt x="561" y="361"/>
                      <a:pt x="484" y="363"/>
                      <a:pt x="471" y="354"/>
                    </a:cubicBezTo>
                    <a:cubicBezTo>
                      <a:pt x="458" y="345"/>
                      <a:pt x="468" y="314"/>
                      <a:pt x="468" y="314"/>
                    </a:cubicBezTo>
                    <a:cubicBezTo>
                      <a:pt x="468" y="314"/>
                      <a:pt x="452" y="300"/>
                      <a:pt x="450" y="294"/>
                    </a:cubicBezTo>
                    <a:cubicBezTo>
                      <a:pt x="448" y="288"/>
                      <a:pt x="463" y="290"/>
                      <a:pt x="463" y="290"/>
                    </a:cubicBezTo>
                    <a:cubicBezTo>
                      <a:pt x="461" y="269"/>
                      <a:pt x="461" y="269"/>
                      <a:pt x="461" y="269"/>
                    </a:cubicBezTo>
                    <a:cubicBezTo>
                      <a:pt x="461" y="269"/>
                      <a:pt x="454" y="257"/>
                      <a:pt x="450" y="250"/>
                    </a:cubicBezTo>
                    <a:cubicBezTo>
                      <a:pt x="446" y="243"/>
                      <a:pt x="451" y="240"/>
                      <a:pt x="450" y="230"/>
                    </a:cubicBezTo>
                    <a:cubicBezTo>
                      <a:pt x="449" y="220"/>
                      <a:pt x="429" y="211"/>
                      <a:pt x="418" y="209"/>
                    </a:cubicBezTo>
                    <a:cubicBezTo>
                      <a:pt x="407" y="207"/>
                      <a:pt x="396" y="212"/>
                      <a:pt x="386" y="211"/>
                    </a:cubicBezTo>
                    <a:cubicBezTo>
                      <a:pt x="376" y="210"/>
                      <a:pt x="367" y="190"/>
                      <a:pt x="367" y="190"/>
                    </a:cubicBezTo>
                    <a:cubicBezTo>
                      <a:pt x="367" y="190"/>
                      <a:pt x="351" y="189"/>
                      <a:pt x="340" y="184"/>
                    </a:cubicBezTo>
                    <a:cubicBezTo>
                      <a:pt x="329" y="179"/>
                      <a:pt x="321" y="167"/>
                      <a:pt x="320" y="163"/>
                    </a:cubicBezTo>
                    <a:cubicBezTo>
                      <a:pt x="319" y="159"/>
                      <a:pt x="312" y="166"/>
                      <a:pt x="304" y="166"/>
                    </a:cubicBezTo>
                    <a:cubicBezTo>
                      <a:pt x="296" y="166"/>
                      <a:pt x="290" y="152"/>
                      <a:pt x="290" y="152"/>
                    </a:cubicBezTo>
                    <a:cubicBezTo>
                      <a:pt x="290" y="152"/>
                      <a:pt x="280" y="159"/>
                      <a:pt x="276" y="158"/>
                    </a:cubicBezTo>
                    <a:cubicBezTo>
                      <a:pt x="272" y="157"/>
                      <a:pt x="268" y="157"/>
                      <a:pt x="258" y="153"/>
                    </a:cubicBezTo>
                    <a:cubicBezTo>
                      <a:pt x="248" y="149"/>
                      <a:pt x="252" y="138"/>
                      <a:pt x="249" y="133"/>
                    </a:cubicBezTo>
                    <a:cubicBezTo>
                      <a:pt x="246" y="128"/>
                      <a:pt x="230" y="130"/>
                      <a:pt x="230" y="130"/>
                    </a:cubicBezTo>
                    <a:cubicBezTo>
                      <a:pt x="224" y="110"/>
                      <a:pt x="224" y="110"/>
                      <a:pt x="224" y="110"/>
                    </a:cubicBezTo>
                    <a:cubicBezTo>
                      <a:pt x="224" y="110"/>
                      <a:pt x="217" y="106"/>
                      <a:pt x="210" y="97"/>
                    </a:cubicBezTo>
                    <a:cubicBezTo>
                      <a:pt x="203" y="88"/>
                      <a:pt x="210" y="82"/>
                      <a:pt x="210" y="73"/>
                    </a:cubicBezTo>
                    <a:cubicBezTo>
                      <a:pt x="210" y="64"/>
                      <a:pt x="201" y="56"/>
                      <a:pt x="200" y="52"/>
                    </a:cubicBezTo>
                    <a:cubicBezTo>
                      <a:pt x="199" y="48"/>
                      <a:pt x="207" y="35"/>
                      <a:pt x="207" y="35"/>
                    </a:cubicBezTo>
                    <a:cubicBezTo>
                      <a:pt x="207" y="35"/>
                      <a:pt x="215" y="8"/>
                      <a:pt x="211" y="4"/>
                    </a:cubicBezTo>
                    <a:cubicBezTo>
                      <a:pt x="207" y="0"/>
                      <a:pt x="194" y="8"/>
                      <a:pt x="193" y="12"/>
                    </a:cubicBezTo>
                    <a:cubicBezTo>
                      <a:pt x="192" y="16"/>
                      <a:pt x="183" y="6"/>
                      <a:pt x="183" y="6"/>
                    </a:cubicBezTo>
                    <a:cubicBezTo>
                      <a:pt x="174" y="14"/>
                      <a:pt x="174" y="14"/>
                      <a:pt x="174" y="14"/>
                    </a:cubicBezTo>
                    <a:cubicBezTo>
                      <a:pt x="174" y="14"/>
                      <a:pt x="164" y="13"/>
                      <a:pt x="151" y="13"/>
                    </a:cubicBezTo>
                    <a:cubicBezTo>
                      <a:pt x="138" y="13"/>
                      <a:pt x="128" y="39"/>
                      <a:pt x="128" y="39"/>
                    </a:cubicBezTo>
                    <a:cubicBezTo>
                      <a:pt x="104" y="38"/>
                      <a:pt x="104" y="38"/>
                      <a:pt x="104" y="38"/>
                    </a:cubicBezTo>
                    <a:cubicBezTo>
                      <a:pt x="100" y="56"/>
                      <a:pt x="100" y="56"/>
                      <a:pt x="100" y="56"/>
                    </a:cubicBezTo>
                    <a:cubicBezTo>
                      <a:pt x="76" y="57"/>
                      <a:pt x="76" y="57"/>
                      <a:pt x="76" y="57"/>
                    </a:cubicBezTo>
                    <a:cubicBezTo>
                      <a:pt x="71" y="69"/>
                      <a:pt x="71" y="69"/>
                      <a:pt x="71" y="69"/>
                    </a:cubicBezTo>
                    <a:cubicBezTo>
                      <a:pt x="71" y="69"/>
                      <a:pt x="63" y="78"/>
                      <a:pt x="50" y="81"/>
                    </a:cubicBezTo>
                    <a:cubicBezTo>
                      <a:pt x="37" y="84"/>
                      <a:pt x="34" y="73"/>
                      <a:pt x="34" y="73"/>
                    </a:cubicBezTo>
                    <a:cubicBezTo>
                      <a:pt x="34" y="73"/>
                      <a:pt x="21" y="72"/>
                      <a:pt x="9" y="71"/>
                    </a:cubicBezTo>
                    <a:cubicBezTo>
                      <a:pt x="11" y="80"/>
                      <a:pt x="18" y="101"/>
                      <a:pt x="29" y="112"/>
                    </a:cubicBezTo>
                    <a:cubicBezTo>
                      <a:pt x="44" y="125"/>
                      <a:pt x="54" y="150"/>
                      <a:pt x="52" y="157"/>
                    </a:cubicBezTo>
                    <a:cubicBezTo>
                      <a:pt x="51" y="163"/>
                      <a:pt x="41" y="174"/>
                      <a:pt x="41" y="174"/>
                    </a:cubicBezTo>
                    <a:cubicBezTo>
                      <a:pt x="50" y="204"/>
                      <a:pt x="50" y="204"/>
                      <a:pt x="50" y="204"/>
                    </a:cubicBezTo>
                    <a:cubicBezTo>
                      <a:pt x="37" y="224"/>
                      <a:pt x="37" y="224"/>
                      <a:pt x="37" y="224"/>
                    </a:cubicBezTo>
                    <a:cubicBezTo>
                      <a:pt x="37" y="224"/>
                      <a:pt x="56" y="237"/>
                      <a:pt x="52" y="246"/>
                    </a:cubicBezTo>
                    <a:cubicBezTo>
                      <a:pt x="48" y="256"/>
                      <a:pt x="33" y="264"/>
                      <a:pt x="35" y="279"/>
                    </a:cubicBezTo>
                    <a:cubicBezTo>
                      <a:pt x="36" y="293"/>
                      <a:pt x="44" y="304"/>
                      <a:pt x="44" y="304"/>
                    </a:cubicBezTo>
                    <a:cubicBezTo>
                      <a:pt x="39" y="315"/>
                      <a:pt x="39" y="315"/>
                      <a:pt x="39" y="315"/>
                    </a:cubicBezTo>
                    <a:cubicBezTo>
                      <a:pt x="39" y="315"/>
                      <a:pt x="39" y="316"/>
                      <a:pt x="39" y="318"/>
                    </a:cubicBezTo>
                    <a:cubicBezTo>
                      <a:pt x="44" y="322"/>
                      <a:pt x="47" y="326"/>
                      <a:pt x="47" y="326"/>
                    </a:cubicBezTo>
                    <a:cubicBezTo>
                      <a:pt x="62" y="339"/>
                      <a:pt x="62" y="339"/>
                      <a:pt x="62" y="339"/>
                    </a:cubicBezTo>
                    <a:cubicBezTo>
                      <a:pt x="63" y="351"/>
                      <a:pt x="63" y="351"/>
                      <a:pt x="63" y="351"/>
                    </a:cubicBezTo>
                    <a:cubicBezTo>
                      <a:pt x="76" y="359"/>
                      <a:pt x="76" y="359"/>
                      <a:pt x="76" y="359"/>
                    </a:cubicBezTo>
                    <a:cubicBezTo>
                      <a:pt x="68" y="376"/>
                      <a:pt x="68" y="376"/>
                      <a:pt x="68" y="376"/>
                    </a:cubicBezTo>
                    <a:cubicBezTo>
                      <a:pt x="62" y="369"/>
                      <a:pt x="62" y="369"/>
                      <a:pt x="62" y="369"/>
                    </a:cubicBezTo>
                    <a:cubicBezTo>
                      <a:pt x="61" y="377"/>
                      <a:pt x="58" y="388"/>
                      <a:pt x="52" y="392"/>
                    </a:cubicBezTo>
                    <a:cubicBezTo>
                      <a:pt x="43" y="399"/>
                      <a:pt x="33" y="409"/>
                      <a:pt x="33" y="409"/>
                    </a:cubicBezTo>
                    <a:cubicBezTo>
                      <a:pt x="40" y="426"/>
                      <a:pt x="40" y="426"/>
                      <a:pt x="40" y="426"/>
                    </a:cubicBezTo>
                    <a:cubicBezTo>
                      <a:pt x="39" y="427"/>
                      <a:pt x="39" y="427"/>
                      <a:pt x="39" y="427"/>
                    </a:cubicBezTo>
                    <a:cubicBezTo>
                      <a:pt x="50" y="449"/>
                      <a:pt x="50" y="449"/>
                      <a:pt x="50" y="449"/>
                    </a:cubicBezTo>
                    <a:cubicBezTo>
                      <a:pt x="64" y="449"/>
                      <a:pt x="64" y="449"/>
                      <a:pt x="64" y="449"/>
                    </a:cubicBezTo>
                    <a:cubicBezTo>
                      <a:pt x="73" y="501"/>
                      <a:pt x="73" y="501"/>
                      <a:pt x="73" y="501"/>
                    </a:cubicBezTo>
                    <a:cubicBezTo>
                      <a:pt x="73" y="501"/>
                      <a:pt x="109" y="513"/>
                      <a:pt x="105" y="525"/>
                    </a:cubicBezTo>
                    <a:cubicBezTo>
                      <a:pt x="101" y="537"/>
                      <a:pt x="93" y="543"/>
                      <a:pt x="93" y="543"/>
                    </a:cubicBezTo>
                    <a:cubicBezTo>
                      <a:pt x="104" y="554"/>
                      <a:pt x="104" y="554"/>
                      <a:pt x="104" y="554"/>
                    </a:cubicBezTo>
                    <a:cubicBezTo>
                      <a:pt x="104" y="554"/>
                      <a:pt x="89" y="566"/>
                      <a:pt x="93" y="575"/>
                    </a:cubicBezTo>
                    <a:cubicBezTo>
                      <a:pt x="97" y="585"/>
                      <a:pt x="102" y="588"/>
                      <a:pt x="102" y="588"/>
                    </a:cubicBezTo>
                    <a:cubicBezTo>
                      <a:pt x="102" y="605"/>
                      <a:pt x="102" y="605"/>
                      <a:pt x="102" y="605"/>
                    </a:cubicBezTo>
                    <a:cubicBezTo>
                      <a:pt x="102" y="605"/>
                      <a:pt x="131" y="616"/>
                      <a:pt x="134" y="627"/>
                    </a:cubicBezTo>
                    <a:cubicBezTo>
                      <a:pt x="136" y="638"/>
                      <a:pt x="134" y="668"/>
                      <a:pt x="134" y="668"/>
                    </a:cubicBezTo>
                    <a:cubicBezTo>
                      <a:pt x="147" y="684"/>
                      <a:pt x="147" y="684"/>
                      <a:pt x="147" y="684"/>
                    </a:cubicBezTo>
                    <a:cubicBezTo>
                      <a:pt x="147" y="684"/>
                      <a:pt x="146" y="710"/>
                      <a:pt x="158" y="711"/>
                    </a:cubicBezTo>
                    <a:cubicBezTo>
                      <a:pt x="170" y="712"/>
                      <a:pt x="188" y="708"/>
                      <a:pt x="188" y="708"/>
                    </a:cubicBezTo>
                    <a:cubicBezTo>
                      <a:pt x="188" y="689"/>
                      <a:pt x="188" y="689"/>
                      <a:pt x="188" y="689"/>
                    </a:cubicBezTo>
                    <a:cubicBezTo>
                      <a:pt x="199" y="691"/>
                      <a:pt x="199" y="691"/>
                      <a:pt x="199" y="691"/>
                    </a:cubicBezTo>
                    <a:cubicBezTo>
                      <a:pt x="199" y="677"/>
                      <a:pt x="199" y="677"/>
                      <a:pt x="199" y="677"/>
                    </a:cubicBezTo>
                    <a:cubicBezTo>
                      <a:pt x="214" y="674"/>
                      <a:pt x="214" y="674"/>
                      <a:pt x="214" y="674"/>
                    </a:cubicBezTo>
                    <a:cubicBezTo>
                      <a:pt x="222" y="657"/>
                      <a:pt x="222" y="657"/>
                      <a:pt x="222" y="657"/>
                    </a:cubicBezTo>
                    <a:cubicBezTo>
                      <a:pt x="222" y="657"/>
                      <a:pt x="227" y="666"/>
                      <a:pt x="241" y="670"/>
                    </a:cubicBezTo>
                    <a:cubicBezTo>
                      <a:pt x="254" y="674"/>
                      <a:pt x="296" y="673"/>
                      <a:pt x="296" y="673"/>
                    </a:cubicBezTo>
                    <a:cubicBezTo>
                      <a:pt x="318" y="707"/>
                      <a:pt x="318" y="707"/>
                      <a:pt x="318" y="707"/>
                    </a:cubicBezTo>
                    <a:cubicBezTo>
                      <a:pt x="323" y="670"/>
                      <a:pt x="323" y="670"/>
                      <a:pt x="323" y="670"/>
                    </a:cubicBezTo>
                    <a:cubicBezTo>
                      <a:pt x="374" y="664"/>
                      <a:pt x="374" y="664"/>
                      <a:pt x="374" y="664"/>
                    </a:cubicBezTo>
                    <a:cubicBezTo>
                      <a:pt x="397" y="681"/>
                      <a:pt x="397" y="681"/>
                      <a:pt x="397" y="681"/>
                    </a:cubicBezTo>
                    <a:cubicBezTo>
                      <a:pt x="397" y="681"/>
                      <a:pt x="405" y="613"/>
                      <a:pt x="403" y="607"/>
                    </a:cubicBezTo>
                    <a:cubicBezTo>
                      <a:pt x="402" y="600"/>
                      <a:pt x="387" y="578"/>
                      <a:pt x="394" y="574"/>
                    </a:cubicBezTo>
                    <a:cubicBezTo>
                      <a:pt x="401" y="570"/>
                      <a:pt x="413" y="558"/>
                      <a:pt x="413" y="558"/>
                    </a:cubicBezTo>
                    <a:cubicBezTo>
                      <a:pt x="417" y="539"/>
                      <a:pt x="417" y="539"/>
                      <a:pt x="417" y="539"/>
                    </a:cubicBezTo>
                    <a:cubicBezTo>
                      <a:pt x="486" y="527"/>
                      <a:pt x="486" y="527"/>
                      <a:pt x="486" y="527"/>
                    </a:cubicBezTo>
                    <a:cubicBezTo>
                      <a:pt x="539" y="518"/>
                      <a:pt x="539" y="518"/>
                      <a:pt x="539" y="518"/>
                    </a:cubicBezTo>
                    <a:cubicBezTo>
                      <a:pt x="574" y="546"/>
                      <a:pt x="574" y="546"/>
                      <a:pt x="574" y="546"/>
                    </a:cubicBezTo>
                    <a:cubicBezTo>
                      <a:pt x="587" y="569"/>
                      <a:pt x="587" y="569"/>
                      <a:pt x="587" y="569"/>
                    </a:cubicBezTo>
                    <a:cubicBezTo>
                      <a:pt x="587" y="563"/>
                      <a:pt x="602" y="555"/>
                      <a:pt x="602" y="555"/>
                    </a:cubicBezTo>
                    <a:cubicBezTo>
                      <a:pt x="602" y="555"/>
                      <a:pt x="590" y="545"/>
                      <a:pt x="588" y="540"/>
                    </a:cubicBezTo>
                    <a:cubicBezTo>
                      <a:pt x="586" y="535"/>
                      <a:pt x="603" y="508"/>
                      <a:pt x="603" y="508"/>
                    </a:cubicBezTo>
                    <a:lnTo>
                      <a:pt x="599" y="50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2" name="Freeform 343"/>
              <p:cNvSpPr>
                <a:spLocks/>
              </p:cNvSpPr>
              <p:nvPr/>
            </p:nvSpPr>
            <p:spPr bwMode="gray">
              <a:xfrm>
                <a:off x="-716" y="-15753"/>
                <a:ext cx="1885" cy="1056"/>
              </a:xfrm>
              <a:custGeom>
                <a:avLst/>
                <a:gdLst>
                  <a:gd name="T0" fmla="*/ 764 w 798"/>
                  <a:gd name="T1" fmla="*/ 243 h 447"/>
                  <a:gd name="T2" fmla="*/ 745 w 798"/>
                  <a:gd name="T3" fmla="*/ 230 h 447"/>
                  <a:gd name="T4" fmla="*/ 721 w 798"/>
                  <a:gd name="T5" fmla="*/ 212 h 447"/>
                  <a:gd name="T6" fmla="*/ 712 w 798"/>
                  <a:gd name="T7" fmla="*/ 222 h 447"/>
                  <a:gd name="T8" fmla="*/ 689 w 798"/>
                  <a:gd name="T9" fmla="*/ 229 h 447"/>
                  <a:gd name="T10" fmla="*/ 660 w 798"/>
                  <a:gd name="T11" fmla="*/ 212 h 447"/>
                  <a:gd name="T12" fmla="*/ 690 w 798"/>
                  <a:gd name="T13" fmla="*/ 175 h 447"/>
                  <a:gd name="T14" fmla="*/ 653 w 798"/>
                  <a:gd name="T15" fmla="*/ 185 h 447"/>
                  <a:gd name="T16" fmla="*/ 623 w 798"/>
                  <a:gd name="T17" fmla="*/ 208 h 447"/>
                  <a:gd name="T18" fmla="*/ 596 w 798"/>
                  <a:gd name="T19" fmla="*/ 236 h 447"/>
                  <a:gd name="T20" fmla="*/ 573 w 798"/>
                  <a:gd name="T21" fmla="*/ 259 h 447"/>
                  <a:gd name="T22" fmla="*/ 509 w 798"/>
                  <a:gd name="T23" fmla="*/ 228 h 447"/>
                  <a:gd name="T24" fmla="*/ 469 w 798"/>
                  <a:gd name="T25" fmla="*/ 188 h 447"/>
                  <a:gd name="T26" fmla="*/ 441 w 798"/>
                  <a:gd name="T27" fmla="*/ 136 h 447"/>
                  <a:gd name="T28" fmla="*/ 379 w 798"/>
                  <a:gd name="T29" fmla="*/ 105 h 447"/>
                  <a:gd name="T30" fmla="*/ 272 w 798"/>
                  <a:gd name="T31" fmla="*/ 108 h 447"/>
                  <a:gd name="T32" fmla="*/ 177 w 798"/>
                  <a:gd name="T33" fmla="*/ 38 h 447"/>
                  <a:gd name="T34" fmla="*/ 174 w 798"/>
                  <a:gd name="T35" fmla="*/ 75 h 447"/>
                  <a:gd name="T36" fmla="*/ 149 w 798"/>
                  <a:gd name="T37" fmla="*/ 55 h 447"/>
                  <a:gd name="T38" fmla="*/ 145 w 798"/>
                  <a:gd name="T39" fmla="*/ 23 h 447"/>
                  <a:gd name="T40" fmla="*/ 106 w 798"/>
                  <a:gd name="T41" fmla="*/ 20 h 447"/>
                  <a:gd name="T42" fmla="*/ 116 w 798"/>
                  <a:gd name="T43" fmla="*/ 45 h 447"/>
                  <a:gd name="T44" fmla="*/ 92 w 798"/>
                  <a:gd name="T45" fmla="*/ 37 h 447"/>
                  <a:gd name="T46" fmla="*/ 103 w 798"/>
                  <a:gd name="T47" fmla="*/ 3 h 447"/>
                  <a:gd name="T48" fmla="*/ 0 w 798"/>
                  <a:gd name="T49" fmla="*/ 31 h 447"/>
                  <a:gd name="T50" fmla="*/ 37 w 798"/>
                  <a:gd name="T51" fmla="*/ 217 h 447"/>
                  <a:gd name="T52" fmla="*/ 92 w 798"/>
                  <a:gd name="T53" fmla="*/ 224 h 447"/>
                  <a:gd name="T54" fmla="*/ 112 w 798"/>
                  <a:gd name="T55" fmla="*/ 175 h 447"/>
                  <a:gd name="T56" fmla="*/ 139 w 798"/>
                  <a:gd name="T57" fmla="*/ 169 h 447"/>
                  <a:gd name="T58" fmla="*/ 139 w 798"/>
                  <a:gd name="T59" fmla="*/ 152 h 447"/>
                  <a:gd name="T60" fmla="*/ 155 w 798"/>
                  <a:gd name="T61" fmla="*/ 161 h 447"/>
                  <a:gd name="T62" fmla="*/ 169 w 798"/>
                  <a:gd name="T63" fmla="*/ 168 h 447"/>
                  <a:gd name="T64" fmla="*/ 201 w 798"/>
                  <a:gd name="T65" fmla="*/ 173 h 447"/>
                  <a:gd name="T66" fmla="*/ 219 w 798"/>
                  <a:gd name="T67" fmla="*/ 197 h 447"/>
                  <a:gd name="T68" fmla="*/ 243 w 798"/>
                  <a:gd name="T69" fmla="*/ 227 h 447"/>
                  <a:gd name="T70" fmla="*/ 279 w 798"/>
                  <a:gd name="T71" fmla="*/ 225 h 447"/>
                  <a:gd name="T72" fmla="*/ 312 w 798"/>
                  <a:gd name="T73" fmla="*/ 256 h 447"/>
                  <a:gd name="T74" fmla="*/ 336 w 798"/>
                  <a:gd name="T75" fmla="*/ 293 h 447"/>
                  <a:gd name="T76" fmla="*/ 381 w 798"/>
                  <a:gd name="T77" fmla="*/ 319 h 447"/>
                  <a:gd name="T78" fmla="*/ 417 w 798"/>
                  <a:gd name="T79" fmla="*/ 348 h 447"/>
                  <a:gd name="T80" fmla="*/ 444 w 798"/>
                  <a:gd name="T81" fmla="*/ 357 h 447"/>
                  <a:gd name="T82" fmla="*/ 476 w 798"/>
                  <a:gd name="T83" fmla="*/ 376 h 447"/>
                  <a:gd name="T84" fmla="*/ 516 w 798"/>
                  <a:gd name="T85" fmla="*/ 387 h 447"/>
                  <a:gd name="T86" fmla="*/ 548 w 798"/>
                  <a:gd name="T87" fmla="*/ 425 h 447"/>
                  <a:gd name="T88" fmla="*/ 563 w 798"/>
                  <a:gd name="T89" fmla="*/ 437 h 447"/>
                  <a:gd name="T90" fmla="*/ 580 w 798"/>
                  <a:gd name="T91" fmla="*/ 445 h 447"/>
                  <a:gd name="T92" fmla="*/ 596 w 798"/>
                  <a:gd name="T93" fmla="*/ 440 h 447"/>
                  <a:gd name="T94" fmla="*/ 603 w 798"/>
                  <a:gd name="T95" fmla="*/ 445 h 447"/>
                  <a:gd name="T96" fmla="*/ 622 w 798"/>
                  <a:gd name="T97" fmla="*/ 397 h 447"/>
                  <a:gd name="T98" fmla="*/ 603 w 798"/>
                  <a:gd name="T99" fmla="*/ 353 h 447"/>
                  <a:gd name="T100" fmla="*/ 575 w 798"/>
                  <a:gd name="T101" fmla="*/ 339 h 447"/>
                  <a:gd name="T102" fmla="*/ 567 w 798"/>
                  <a:gd name="T103" fmla="*/ 321 h 447"/>
                  <a:gd name="T104" fmla="*/ 610 w 798"/>
                  <a:gd name="T105" fmla="*/ 305 h 447"/>
                  <a:gd name="T106" fmla="*/ 607 w 798"/>
                  <a:gd name="T107" fmla="*/ 282 h 447"/>
                  <a:gd name="T108" fmla="*/ 626 w 798"/>
                  <a:gd name="T109" fmla="*/ 264 h 447"/>
                  <a:gd name="T110" fmla="*/ 652 w 798"/>
                  <a:gd name="T111" fmla="*/ 260 h 447"/>
                  <a:gd name="T112" fmla="*/ 694 w 798"/>
                  <a:gd name="T113" fmla="*/ 251 h 447"/>
                  <a:gd name="T114" fmla="*/ 701 w 798"/>
                  <a:gd name="T115" fmla="*/ 283 h 447"/>
                  <a:gd name="T116" fmla="*/ 741 w 798"/>
                  <a:gd name="T117" fmla="*/ 286 h 447"/>
                  <a:gd name="T118" fmla="*/ 766 w 798"/>
                  <a:gd name="T119" fmla="*/ 271 h 447"/>
                  <a:gd name="T120" fmla="*/ 788 w 798"/>
                  <a:gd name="T121" fmla="*/ 2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8" h="447">
                    <a:moveTo>
                      <a:pt x="769" y="248"/>
                    </a:moveTo>
                    <a:cubicBezTo>
                      <a:pt x="764" y="243"/>
                      <a:pt x="764" y="243"/>
                      <a:pt x="764" y="243"/>
                    </a:cubicBezTo>
                    <a:cubicBezTo>
                      <a:pt x="751" y="241"/>
                      <a:pt x="751" y="241"/>
                      <a:pt x="751" y="241"/>
                    </a:cubicBezTo>
                    <a:cubicBezTo>
                      <a:pt x="745" y="230"/>
                      <a:pt x="745" y="230"/>
                      <a:pt x="745" y="230"/>
                    </a:cubicBezTo>
                    <a:cubicBezTo>
                      <a:pt x="732" y="230"/>
                      <a:pt x="732" y="230"/>
                      <a:pt x="732" y="230"/>
                    </a:cubicBezTo>
                    <a:cubicBezTo>
                      <a:pt x="721" y="212"/>
                      <a:pt x="721" y="212"/>
                      <a:pt x="721" y="212"/>
                    </a:cubicBezTo>
                    <a:cubicBezTo>
                      <a:pt x="721" y="222"/>
                      <a:pt x="721" y="222"/>
                      <a:pt x="721" y="222"/>
                    </a:cubicBezTo>
                    <a:cubicBezTo>
                      <a:pt x="712" y="222"/>
                      <a:pt x="712" y="222"/>
                      <a:pt x="712" y="222"/>
                    </a:cubicBezTo>
                    <a:cubicBezTo>
                      <a:pt x="713" y="231"/>
                      <a:pt x="713" y="231"/>
                      <a:pt x="713" y="231"/>
                    </a:cubicBezTo>
                    <a:cubicBezTo>
                      <a:pt x="713" y="231"/>
                      <a:pt x="694" y="233"/>
                      <a:pt x="689" y="229"/>
                    </a:cubicBezTo>
                    <a:cubicBezTo>
                      <a:pt x="684" y="225"/>
                      <a:pt x="683" y="220"/>
                      <a:pt x="683" y="220"/>
                    </a:cubicBezTo>
                    <a:cubicBezTo>
                      <a:pt x="660" y="212"/>
                      <a:pt x="660" y="212"/>
                      <a:pt x="660" y="212"/>
                    </a:cubicBezTo>
                    <a:cubicBezTo>
                      <a:pt x="660" y="212"/>
                      <a:pt x="696" y="183"/>
                      <a:pt x="694" y="178"/>
                    </a:cubicBezTo>
                    <a:cubicBezTo>
                      <a:pt x="693" y="177"/>
                      <a:pt x="692" y="176"/>
                      <a:pt x="690" y="175"/>
                    </a:cubicBezTo>
                    <a:cubicBezTo>
                      <a:pt x="671" y="184"/>
                      <a:pt x="671" y="184"/>
                      <a:pt x="671" y="184"/>
                    </a:cubicBezTo>
                    <a:cubicBezTo>
                      <a:pt x="653" y="185"/>
                      <a:pt x="653" y="185"/>
                      <a:pt x="653" y="185"/>
                    </a:cubicBezTo>
                    <a:cubicBezTo>
                      <a:pt x="645" y="203"/>
                      <a:pt x="645" y="203"/>
                      <a:pt x="645" y="203"/>
                    </a:cubicBezTo>
                    <a:cubicBezTo>
                      <a:pt x="645" y="203"/>
                      <a:pt x="633" y="205"/>
                      <a:pt x="623" y="208"/>
                    </a:cubicBezTo>
                    <a:cubicBezTo>
                      <a:pt x="612" y="211"/>
                      <a:pt x="613" y="229"/>
                      <a:pt x="613" y="229"/>
                    </a:cubicBezTo>
                    <a:cubicBezTo>
                      <a:pt x="613" y="229"/>
                      <a:pt x="605" y="229"/>
                      <a:pt x="596" y="236"/>
                    </a:cubicBezTo>
                    <a:cubicBezTo>
                      <a:pt x="587" y="243"/>
                      <a:pt x="595" y="267"/>
                      <a:pt x="595" y="267"/>
                    </a:cubicBezTo>
                    <a:cubicBezTo>
                      <a:pt x="595" y="267"/>
                      <a:pt x="584" y="261"/>
                      <a:pt x="573" y="259"/>
                    </a:cubicBezTo>
                    <a:cubicBezTo>
                      <a:pt x="563" y="256"/>
                      <a:pt x="580" y="243"/>
                      <a:pt x="573" y="233"/>
                    </a:cubicBezTo>
                    <a:cubicBezTo>
                      <a:pt x="567" y="224"/>
                      <a:pt x="520" y="233"/>
                      <a:pt x="509" y="228"/>
                    </a:cubicBezTo>
                    <a:cubicBezTo>
                      <a:pt x="499" y="223"/>
                      <a:pt x="497" y="199"/>
                      <a:pt x="488" y="188"/>
                    </a:cubicBezTo>
                    <a:cubicBezTo>
                      <a:pt x="479" y="177"/>
                      <a:pt x="479" y="191"/>
                      <a:pt x="469" y="188"/>
                    </a:cubicBezTo>
                    <a:cubicBezTo>
                      <a:pt x="460" y="185"/>
                      <a:pt x="467" y="137"/>
                      <a:pt x="461" y="136"/>
                    </a:cubicBezTo>
                    <a:cubicBezTo>
                      <a:pt x="456" y="135"/>
                      <a:pt x="441" y="136"/>
                      <a:pt x="441" y="136"/>
                    </a:cubicBezTo>
                    <a:cubicBezTo>
                      <a:pt x="441" y="136"/>
                      <a:pt x="411" y="93"/>
                      <a:pt x="404" y="93"/>
                    </a:cubicBezTo>
                    <a:cubicBezTo>
                      <a:pt x="397" y="93"/>
                      <a:pt x="379" y="105"/>
                      <a:pt x="379" y="105"/>
                    </a:cubicBezTo>
                    <a:cubicBezTo>
                      <a:pt x="379" y="105"/>
                      <a:pt x="341" y="101"/>
                      <a:pt x="325" y="101"/>
                    </a:cubicBezTo>
                    <a:cubicBezTo>
                      <a:pt x="309" y="101"/>
                      <a:pt x="272" y="108"/>
                      <a:pt x="272" y="108"/>
                    </a:cubicBezTo>
                    <a:cubicBezTo>
                      <a:pt x="223" y="60"/>
                      <a:pt x="223" y="60"/>
                      <a:pt x="223" y="60"/>
                    </a:cubicBezTo>
                    <a:cubicBezTo>
                      <a:pt x="177" y="38"/>
                      <a:pt x="177" y="38"/>
                      <a:pt x="177" y="38"/>
                    </a:cubicBezTo>
                    <a:cubicBezTo>
                      <a:pt x="181" y="47"/>
                      <a:pt x="186" y="56"/>
                      <a:pt x="183" y="61"/>
                    </a:cubicBezTo>
                    <a:cubicBezTo>
                      <a:pt x="178" y="70"/>
                      <a:pt x="174" y="75"/>
                      <a:pt x="174" y="75"/>
                    </a:cubicBezTo>
                    <a:cubicBezTo>
                      <a:pt x="174" y="75"/>
                      <a:pt x="162" y="76"/>
                      <a:pt x="154" y="70"/>
                    </a:cubicBezTo>
                    <a:cubicBezTo>
                      <a:pt x="146" y="64"/>
                      <a:pt x="149" y="55"/>
                      <a:pt x="149" y="55"/>
                    </a:cubicBezTo>
                    <a:cubicBezTo>
                      <a:pt x="142" y="36"/>
                      <a:pt x="142" y="36"/>
                      <a:pt x="142" y="36"/>
                    </a:cubicBezTo>
                    <a:cubicBezTo>
                      <a:pt x="145" y="23"/>
                      <a:pt x="145" y="23"/>
                      <a:pt x="145" y="23"/>
                    </a:cubicBezTo>
                    <a:cubicBezTo>
                      <a:pt x="112" y="7"/>
                      <a:pt x="112" y="7"/>
                      <a:pt x="112" y="7"/>
                    </a:cubicBezTo>
                    <a:cubicBezTo>
                      <a:pt x="106" y="20"/>
                      <a:pt x="106" y="20"/>
                      <a:pt x="106" y="20"/>
                    </a:cubicBezTo>
                    <a:cubicBezTo>
                      <a:pt x="106" y="20"/>
                      <a:pt x="119" y="28"/>
                      <a:pt x="119" y="37"/>
                    </a:cubicBezTo>
                    <a:cubicBezTo>
                      <a:pt x="119" y="46"/>
                      <a:pt x="116" y="45"/>
                      <a:pt x="116" y="45"/>
                    </a:cubicBezTo>
                    <a:cubicBezTo>
                      <a:pt x="116" y="45"/>
                      <a:pt x="117" y="55"/>
                      <a:pt x="106" y="57"/>
                    </a:cubicBezTo>
                    <a:cubicBezTo>
                      <a:pt x="95" y="59"/>
                      <a:pt x="98" y="39"/>
                      <a:pt x="92" y="37"/>
                    </a:cubicBezTo>
                    <a:cubicBezTo>
                      <a:pt x="86" y="35"/>
                      <a:pt x="99" y="21"/>
                      <a:pt x="99" y="21"/>
                    </a:cubicBezTo>
                    <a:cubicBezTo>
                      <a:pt x="103" y="3"/>
                      <a:pt x="103" y="3"/>
                      <a:pt x="103" y="3"/>
                    </a:cubicBezTo>
                    <a:cubicBezTo>
                      <a:pt x="96" y="0"/>
                      <a:pt x="96" y="0"/>
                      <a:pt x="96" y="0"/>
                    </a:cubicBezTo>
                    <a:cubicBezTo>
                      <a:pt x="0" y="31"/>
                      <a:pt x="0" y="31"/>
                      <a:pt x="0" y="31"/>
                    </a:cubicBezTo>
                    <a:cubicBezTo>
                      <a:pt x="35" y="218"/>
                      <a:pt x="35" y="218"/>
                      <a:pt x="35" y="218"/>
                    </a:cubicBezTo>
                    <a:cubicBezTo>
                      <a:pt x="36" y="218"/>
                      <a:pt x="36" y="217"/>
                      <a:pt x="37" y="217"/>
                    </a:cubicBezTo>
                    <a:cubicBezTo>
                      <a:pt x="44" y="217"/>
                      <a:pt x="48" y="224"/>
                      <a:pt x="48" y="224"/>
                    </a:cubicBezTo>
                    <a:cubicBezTo>
                      <a:pt x="92" y="224"/>
                      <a:pt x="92" y="224"/>
                      <a:pt x="92" y="224"/>
                    </a:cubicBezTo>
                    <a:cubicBezTo>
                      <a:pt x="92" y="224"/>
                      <a:pt x="77" y="208"/>
                      <a:pt x="79" y="195"/>
                    </a:cubicBezTo>
                    <a:cubicBezTo>
                      <a:pt x="80" y="181"/>
                      <a:pt x="112" y="175"/>
                      <a:pt x="112" y="175"/>
                    </a:cubicBezTo>
                    <a:cubicBezTo>
                      <a:pt x="112" y="175"/>
                      <a:pt x="112" y="164"/>
                      <a:pt x="116" y="163"/>
                    </a:cubicBezTo>
                    <a:cubicBezTo>
                      <a:pt x="120" y="161"/>
                      <a:pt x="139" y="169"/>
                      <a:pt x="139" y="169"/>
                    </a:cubicBezTo>
                    <a:cubicBezTo>
                      <a:pt x="119" y="151"/>
                      <a:pt x="119" y="151"/>
                      <a:pt x="119" y="151"/>
                    </a:cubicBezTo>
                    <a:cubicBezTo>
                      <a:pt x="139" y="152"/>
                      <a:pt x="139" y="152"/>
                      <a:pt x="139" y="152"/>
                    </a:cubicBezTo>
                    <a:cubicBezTo>
                      <a:pt x="143" y="145"/>
                      <a:pt x="143" y="145"/>
                      <a:pt x="143" y="145"/>
                    </a:cubicBezTo>
                    <a:cubicBezTo>
                      <a:pt x="155" y="161"/>
                      <a:pt x="155" y="161"/>
                      <a:pt x="155" y="161"/>
                    </a:cubicBezTo>
                    <a:cubicBezTo>
                      <a:pt x="171" y="160"/>
                      <a:pt x="171" y="160"/>
                      <a:pt x="171" y="160"/>
                    </a:cubicBezTo>
                    <a:cubicBezTo>
                      <a:pt x="169" y="168"/>
                      <a:pt x="169" y="168"/>
                      <a:pt x="169" y="168"/>
                    </a:cubicBezTo>
                    <a:cubicBezTo>
                      <a:pt x="179" y="172"/>
                      <a:pt x="179" y="172"/>
                      <a:pt x="179" y="172"/>
                    </a:cubicBezTo>
                    <a:cubicBezTo>
                      <a:pt x="179" y="172"/>
                      <a:pt x="192" y="169"/>
                      <a:pt x="201" y="173"/>
                    </a:cubicBezTo>
                    <a:cubicBezTo>
                      <a:pt x="211" y="177"/>
                      <a:pt x="209" y="192"/>
                      <a:pt x="209" y="192"/>
                    </a:cubicBezTo>
                    <a:cubicBezTo>
                      <a:pt x="219" y="197"/>
                      <a:pt x="219" y="197"/>
                      <a:pt x="219" y="197"/>
                    </a:cubicBezTo>
                    <a:cubicBezTo>
                      <a:pt x="219" y="197"/>
                      <a:pt x="207" y="209"/>
                      <a:pt x="212" y="219"/>
                    </a:cubicBezTo>
                    <a:cubicBezTo>
                      <a:pt x="217" y="228"/>
                      <a:pt x="243" y="227"/>
                      <a:pt x="243" y="227"/>
                    </a:cubicBezTo>
                    <a:cubicBezTo>
                      <a:pt x="279" y="231"/>
                      <a:pt x="279" y="231"/>
                      <a:pt x="279" y="231"/>
                    </a:cubicBezTo>
                    <a:cubicBezTo>
                      <a:pt x="279" y="225"/>
                      <a:pt x="279" y="225"/>
                      <a:pt x="279" y="225"/>
                    </a:cubicBezTo>
                    <a:cubicBezTo>
                      <a:pt x="303" y="237"/>
                      <a:pt x="303" y="237"/>
                      <a:pt x="303" y="237"/>
                    </a:cubicBezTo>
                    <a:cubicBezTo>
                      <a:pt x="312" y="256"/>
                      <a:pt x="312" y="256"/>
                      <a:pt x="312" y="256"/>
                    </a:cubicBezTo>
                    <a:cubicBezTo>
                      <a:pt x="325" y="271"/>
                      <a:pt x="325" y="271"/>
                      <a:pt x="325" y="271"/>
                    </a:cubicBezTo>
                    <a:cubicBezTo>
                      <a:pt x="325" y="271"/>
                      <a:pt x="333" y="283"/>
                      <a:pt x="336" y="293"/>
                    </a:cubicBezTo>
                    <a:cubicBezTo>
                      <a:pt x="339" y="304"/>
                      <a:pt x="351" y="309"/>
                      <a:pt x="357" y="312"/>
                    </a:cubicBezTo>
                    <a:cubicBezTo>
                      <a:pt x="364" y="315"/>
                      <a:pt x="377" y="317"/>
                      <a:pt x="381" y="319"/>
                    </a:cubicBezTo>
                    <a:cubicBezTo>
                      <a:pt x="385" y="320"/>
                      <a:pt x="397" y="336"/>
                      <a:pt x="397" y="336"/>
                    </a:cubicBezTo>
                    <a:cubicBezTo>
                      <a:pt x="417" y="348"/>
                      <a:pt x="417" y="348"/>
                      <a:pt x="417" y="348"/>
                    </a:cubicBezTo>
                    <a:cubicBezTo>
                      <a:pt x="435" y="349"/>
                      <a:pt x="435" y="349"/>
                      <a:pt x="435" y="349"/>
                    </a:cubicBezTo>
                    <a:cubicBezTo>
                      <a:pt x="444" y="357"/>
                      <a:pt x="444" y="357"/>
                      <a:pt x="444" y="357"/>
                    </a:cubicBezTo>
                    <a:cubicBezTo>
                      <a:pt x="455" y="360"/>
                      <a:pt x="455" y="360"/>
                      <a:pt x="455" y="360"/>
                    </a:cubicBezTo>
                    <a:cubicBezTo>
                      <a:pt x="455" y="360"/>
                      <a:pt x="469" y="371"/>
                      <a:pt x="476" y="376"/>
                    </a:cubicBezTo>
                    <a:cubicBezTo>
                      <a:pt x="483" y="381"/>
                      <a:pt x="501" y="389"/>
                      <a:pt x="501" y="389"/>
                    </a:cubicBezTo>
                    <a:cubicBezTo>
                      <a:pt x="516" y="387"/>
                      <a:pt x="516" y="387"/>
                      <a:pt x="516" y="387"/>
                    </a:cubicBezTo>
                    <a:cubicBezTo>
                      <a:pt x="549" y="405"/>
                      <a:pt x="549" y="405"/>
                      <a:pt x="549" y="405"/>
                    </a:cubicBezTo>
                    <a:cubicBezTo>
                      <a:pt x="549" y="405"/>
                      <a:pt x="537" y="417"/>
                      <a:pt x="548" y="425"/>
                    </a:cubicBezTo>
                    <a:cubicBezTo>
                      <a:pt x="554" y="430"/>
                      <a:pt x="555" y="434"/>
                      <a:pt x="555" y="437"/>
                    </a:cubicBezTo>
                    <a:cubicBezTo>
                      <a:pt x="563" y="437"/>
                      <a:pt x="563" y="437"/>
                      <a:pt x="563" y="437"/>
                    </a:cubicBezTo>
                    <a:cubicBezTo>
                      <a:pt x="571" y="431"/>
                      <a:pt x="571" y="431"/>
                      <a:pt x="571" y="431"/>
                    </a:cubicBezTo>
                    <a:cubicBezTo>
                      <a:pt x="580" y="445"/>
                      <a:pt x="580" y="445"/>
                      <a:pt x="580" y="445"/>
                    </a:cubicBezTo>
                    <a:cubicBezTo>
                      <a:pt x="591" y="440"/>
                      <a:pt x="591" y="440"/>
                      <a:pt x="591" y="440"/>
                    </a:cubicBezTo>
                    <a:cubicBezTo>
                      <a:pt x="596" y="440"/>
                      <a:pt x="596" y="440"/>
                      <a:pt x="596" y="440"/>
                    </a:cubicBezTo>
                    <a:cubicBezTo>
                      <a:pt x="596" y="440"/>
                      <a:pt x="600" y="443"/>
                      <a:pt x="605" y="447"/>
                    </a:cubicBezTo>
                    <a:cubicBezTo>
                      <a:pt x="604" y="446"/>
                      <a:pt x="603" y="446"/>
                      <a:pt x="603" y="445"/>
                    </a:cubicBezTo>
                    <a:cubicBezTo>
                      <a:pt x="602" y="439"/>
                      <a:pt x="601" y="430"/>
                      <a:pt x="605" y="426"/>
                    </a:cubicBezTo>
                    <a:cubicBezTo>
                      <a:pt x="612" y="418"/>
                      <a:pt x="622" y="408"/>
                      <a:pt x="622" y="397"/>
                    </a:cubicBezTo>
                    <a:cubicBezTo>
                      <a:pt x="622" y="386"/>
                      <a:pt x="609" y="387"/>
                      <a:pt x="603" y="377"/>
                    </a:cubicBezTo>
                    <a:cubicBezTo>
                      <a:pt x="597" y="367"/>
                      <a:pt x="608" y="358"/>
                      <a:pt x="603" y="353"/>
                    </a:cubicBezTo>
                    <a:cubicBezTo>
                      <a:pt x="598" y="348"/>
                      <a:pt x="582" y="347"/>
                      <a:pt x="582" y="347"/>
                    </a:cubicBezTo>
                    <a:cubicBezTo>
                      <a:pt x="575" y="339"/>
                      <a:pt x="575" y="339"/>
                      <a:pt x="575" y="339"/>
                    </a:cubicBezTo>
                    <a:cubicBezTo>
                      <a:pt x="561" y="336"/>
                      <a:pt x="561" y="336"/>
                      <a:pt x="561" y="336"/>
                    </a:cubicBezTo>
                    <a:cubicBezTo>
                      <a:pt x="561" y="336"/>
                      <a:pt x="561" y="326"/>
                      <a:pt x="567" y="321"/>
                    </a:cubicBezTo>
                    <a:cubicBezTo>
                      <a:pt x="573" y="316"/>
                      <a:pt x="592" y="328"/>
                      <a:pt x="607" y="319"/>
                    </a:cubicBezTo>
                    <a:cubicBezTo>
                      <a:pt x="622" y="310"/>
                      <a:pt x="610" y="305"/>
                      <a:pt x="610" y="305"/>
                    </a:cubicBezTo>
                    <a:cubicBezTo>
                      <a:pt x="620" y="296"/>
                      <a:pt x="620" y="296"/>
                      <a:pt x="620" y="296"/>
                    </a:cubicBezTo>
                    <a:cubicBezTo>
                      <a:pt x="607" y="282"/>
                      <a:pt x="607" y="282"/>
                      <a:pt x="607" y="282"/>
                    </a:cubicBezTo>
                    <a:cubicBezTo>
                      <a:pt x="607" y="282"/>
                      <a:pt x="626" y="287"/>
                      <a:pt x="632" y="281"/>
                    </a:cubicBezTo>
                    <a:cubicBezTo>
                      <a:pt x="638" y="275"/>
                      <a:pt x="625" y="268"/>
                      <a:pt x="626" y="264"/>
                    </a:cubicBezTo>
                    <a:cubicBezTo>
                      <a:pt x="627" y="260"/>
                      <a:pt x="629" y="251"/>
                      <a:pt x="635" y="251"/>
                    </a:cubicBezTo>
                    <a:cubicBezTo>
                      <a:pt x="641" y="251"/>
                      <a:pt x="644" y="265"/>
                      <a:pt x="652" y="260"/>
                    </a:cubicBezTo>
                    <a:cubicBezTo>
                      <a:pt x="660" y="255"/>
                      <a:pt x="671" y="243"/>
                      <a:pt x="675" y="241"/>
                    </a:cubicBezTo>
                    <a:cubicBezTo>
                      <a:pt x="679" y="239"/>
                      <a:pt x="694" y="251"/>
                      <a:pt x="694" y="251"/>
                    </a:cubicBezTo>
                    <a:cubicBezTo>
                      <a:pt x="678" y="272"/>
                      <a:pt x="678" y="272"/>
                      <a:pt x="678" y="272"/>
                    </a:cubicBezTo>
                    <a:cubicBezTo>
                      <a:pt x="678" y="272"/>
                      <a:pt x="698" y="278"/>
                      <a:pt x="701" y="283"/>
                    </a:cubicBezTo>
                    <a:cubicBezTo>
                      <a:pt x="708" y="280"/>
                      <a:pt x="717" y="277"/>
                      <a:pt x="721" y="276"/>
                    </a:cubicBezTo>
                    <a:cubicBezTo>
                      <a:pt x="728" y="274"/>
                      <a:pt x="732" y="290"/>
                      <a:pt x="741" y="286"/>
                    </a:cubicBezTo>
                    <a:cubicBezTo>
                      <a:pt x="750" y="282"/>
                      <a:pt x="752" y="273"/>
                      <a:pt x="752" y="273"/>
                    </a:cubicBezTo>
                    <a:cubicBezTo>
                      <a:pt x="766" y="271"/>
                      <a:pt x="766" y="271"/>
                      <a:pt x="766" y="271"/>
                    </a:cubicBezTo>
                    <a:cubicBezTo>
                      <a:pt x="766" y="265"/>
                      <a:pt x="766" y="265"/>
                      <a:pt x="766" y="265"/>
                    </a:cubicBezTo>
                    <a:cubicBezTo>
                      <a:pt x="766" y="265"/>
                      <a:pt x="778" y="266"/>
                      <a:pt x="788" y="254"/>
                    </a:cubicBezTo>
                    <a:cubicBezTo>
                      <a:pt x="798" y="242"/>
                      <a:pt x="769" y="248"/>
                      <a:pt x="769" y="24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3" name="Freeform 344"/>
              <p:cNvSpPr>
                <a:spLocks noEditPoints="1"/>
              </p:cNvSpPr>
              <p:nvPr/>
            </p:nvSpPr>
            <p:spPr bwMode="gray">
              <a:xfrm>
                <a:off x="-1739" y="-16960"/>
                <a:ext cx="3952" cy="1838"/>
              </a:xfrm>
              <a:custGeom>
                <a:avLst/>
                <a:gdLst>
                  <a:gd name="T0" fmla="*/ 545 w 1673"/>
                  <a:gd name="T1" fmla="*/ 518 h 778"/>
                  <a:gd name="T2" fmla="*/ 1655 w 1673"/>
                  <a:gd name="T3" fmla="*/ 327 h 778"/>
                  <a:gd name="T4" fmla="*/ 1625 w 1673"/>
                  <a:gd name="T5" fmla="*/ 304 h 778"/>
                  <a:gd name="T6" fmla="*/ 1481 w 1673"/>
                  <a:gd name="T7" fmla="*/ 226 h 778"/>
                  <a:gd name="T8" fmla="*/ 1372 w 1673"/>
                  <a:gd name="T9" fmla="*/ 207 h 778"/>
                  <a:gd name="T10" fmla="*/ 1126 w 1673"/>
                  <a:gd name="T11" fmla="*/ 70 h 778"/>
                  <a:gd name="T12" fmla="*/ 1085 w 1673"/>
                  <a:gd name="T13" fmla="*/ 76 h 778"/>
                  <a:gd name="T14" fmla="*/ 1016 w 1673"/>
                  <a:gd name="T15" fmla="*/ 98 h 778"/>
                  <a:gd name="T16" fmla="*/ 972 w 1673"/>
                  <a:gd name="T17" fmla="*/ 71 h 778"/>
                  <a:gd name="T18" fmla="*/ 909 w 1673"/>
                  <a:gd name="T19" fmla="*/ 36 h 778"/>
                  <a:gd name="T20" fmla="*/ 812 w 1673"/>
                  <a:gd name="T21" fmla="*/ 2 h 778"/>
                  <a:gd name="T22" fmla="*/ 674 w 1673"/>
                  <a:gd name="T23" fmla="*/ 52 h 778"/>
                  <a:gd name="T24" fmla="*/ 521 w 1673"/>
                  <a:gd name="T25" fmla="*/ 95 h 778"/>
                  <a:gd name="T26" fmla="*/ 534 w 1673"/>
                  <a:gd name="T27" fmla="*/ 123 h 778"/>
                  <a:gd name="T28" fmla="*/ 528 w 1673"/>
                  <a:gd name="T29" fmla="*/ 190 h 778"/>
                  <a:gd name="T30" fmla="*/ 486 w 1673"/>
                  <a:gd name="T31" fmla="*/ 244 h 778"/>
                  <a:gd name="T32" fmla="*/ 356 w 1673"/>
                  <a:gd name="T33" fmla="*/ 247 h 778"/>
                  <a:gd name="T34" fmla="*/ 282 w 1673"/>
                  <a:gd name="T35" fmla="*/ 216 h 778"/>
                  <a:gd name="T36" fmla="*/ 197 w 1673"/>
                  <a:gd name="T37" fmla="*/ 187 h 778"/>
                  <a:gd name="T38" fmla="*/ 86 w 1673"/>
                  <a:gd name="T39" fmla="*/ 224 h 778"/>
                  <a:gd name="T40" fmla="*/ 17 w 1673"/>
                  <a:gd name="T41" fmla="*/ 251 h 778"/>
                  <a:gd name="T42" fmla="*/ 8 w 1673"/>
                  <a:gd name="T43" fmla="*/ 322 h 778"/>
                  <a:gd name="T44" fmla="*/ 73 w 1673"/>
                  <a:gd name="T45" fmla="*/ 394 h 778"/>
                  <a:gd name="T46" fmla="*/ 136 w 1673"/>
                  <a:gd name="T47" fmla="*/ 460 h 778"/>
                  <a:gd name="T48" fmla="*/ 289 w 1673"/>
                  <a:gd name="T49" fmla="*/ 455 h 778"/>
                  <a:gd name="T50" fmla="*/ 352 w 1673"/>
                  <a:gd name="T51" fmla="*/ 524 h 778"/>
                  <a:gd name="T52" fmla="*/ 338 w 1673"/>
                  <a:gd name="T53" fmla="*/ 531 h 778"/>
                  <a:gd name="T54" fmla="*/ 218 w 1673"/>
                  <a:gd name="T55" fmla="*/ 544 h 778"/>
                  <a:gd name="T56" fmla="*/ 228 w 1673"/>
                  <a:gd name="T57" fmla="*/ 598 h 778"/>
                  <a:gd name="T58" fmla="*/ 274 w 1673"/>
                  <a:gd name="T59" fmla="*/ 654 h 778"/>
                  <a:gd name="T60" fmla="*/ 328 w 1673"/>
                  <a:gd name="T61" fmla="*/ 709 h 778"/>
                  <a:gd name="T62" fmla="*/ 408 w 1673"/>
                  <a:gd name="T63" fmla="*/ 690 h 778"/>
                  <a:gd name="T64" fmla="*/ 468 w 1673"/>
                  <a:gd name="T65" fmla="*/ 729 h 778"/>
                  <a:gd name="T66" fmla="*/ 536 w 1673"/>
                  <a:gd name="T67" fmla="*/ 513 h 778"/>
                  <a:gd name="T68" fmla="*/ 582 w 1673"/>
                  <a:gd name="T69" fmla="*/ 492 h 778"/>
                  <a:gd name="T70" fmla="*/ 604 w 1673"/>
                  <a:gd name="T71" fmla="*/ 479 h 778"/>
                  <a:gd name="T72" fmla="*/ 584 w 1673"/>
                  <a:gd name="T73" fmla="*/ 460 h 778"/>
                  <a:gd name="T74" fmla="*/ 636 w 1673"/>
                  <a:gd name="T75" fmla="*/ 455 h 778"/>
                  <a:gd name="T76" fmla="*/ 590 w 1673"/>
                  <a:gd name="T77" fmla="*/ 493 h 778"/>
                  <a:gd name="T78" fmla="*/ 610 w 1673"/>
                  <a:gd name="T79" fmla="*/ 549 h 778"/>
                  <a:gd name="T80" fmla="*/ 812 w 1673"/>
                  <a:gd name="T81" fmla="*/ 616 h 778"/>
                  <a:gd name="T82" fmla="*/ 902 w 1673"/>
                  <a:gd name="T83" fmla="*/ 699 h 778"/>
                  <a:gd name="T84" fmla="*/ 1006 w 1673"/>
                  <a:gd name="T85" fmla="*/ 770 h 778"/>
                  <a:gd name="T86" fmla="*/ 1056 w 1673"/>
                  <a:gd name="T87" fmla="*/ 719 h 778"/>
                  <a:gd name="T88" fmla="*/ 1123 w 1673"/>
                  <a:gd name="T89" fmla="*/ 686 h 778"/>
                  <a:gd name="T90" fmla="*/ 1208 w 1673"/>
                  <a:gd name="T91" fmla="*/ 672 h 778"/>
                  <a:gd name="T92" fmla="*/ 1264 w 1673"/>
                  <a:gd name="T93" fmla="*/ 647 h 778"/>
                  <a:gd name="T94" fmla="*/ 1402 w 1673"/>
                  <a:gd name="T95" fmla="*/ 651 h 778"/>
                  <a:gd name="T96" fmla="*/ 1471 w 1673"/>
                  <a:gd name="T97" fmla="*/ 676 h 778"/>
                  <a:gd name="T98" fmla="*/ 1503 w 1673"/>
                  <a:gd name="T99" fmla="*/ 659 h 778"/>
                  <a:gd name="T100" fmla="*/ 1484 w 1673"/>
                  <a:gd name="T101" fmla="*/ 587 h 778"/>
                  <a:gd name="T102" fmla="*/ 1516 w 1673"/>
                  <a:gd name="T103" fmla="*/ 518 h 778"/>
                  <a:gd name="T104" fmla="*/ 1541 w 1673"/>
                  <a:gd name="T105" fmla="*/ 513 h 778"/>
                  <a:gd name="T106" fmla="*/ 1614 w 1673"/>
                  <a:gd name="T107" fmla="*/ 434 h 778"/>
                  <a:gd name="T108" fmla="*/ 1641 w 1673"/>
                  <a:gd name="T109" fmla="*/ 397 h 778"/>
                  <a:gd name="T110" fmla="*/ 1385 w 1673"/>
                  <a:gd name="T111" fmla="*/ 465 h 778"/>
                  <a:gd name="T112" fmla="*/ 1320 w 1673"/>
                  <a:gd name="T113" fmla="*/ 467 h 778"/>
                  <a:gd name="T114" fmla="*/ 1246 w 1673"/>
                  <a:gd name="T115" fmla="*/ 460 h 778"/>
                  <a:gd name="T116" fmla="*/ 1195 w 1673"/>
                  <a:gd name="T117" fmla="*/ 489 h 778"/>
                  <a:gd name="T118" fmla="*/ 1200 w 1673"/>
                  <a:gd name="T119" fmla="*/ 542 h 778"/>
                  <a:gd name="T120" fmla="*/ 1193 w 1673"/>
                  <a:gd name="T121" fmla="*/ 448 h 778"/>
                  <a:gd name="T122" fmla="*/ 1306 w 1673"/>
                  <a:gd name="T123" fmla="*/ 458 h 778"/>
                  <a:gd name="T124" fmla="*/ 1385 w 1673"/>
                  <a:gd name="T125" fmla="*/ 46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3" h="778">
                    <a:moveTo>
                      <a:pt x="565" y="505"/>
                    </a:moveTo>
                    <a:cubicBezTo>
                      <a:pt x="558" y="500"/>
                      <a:pt x="557" y="497"/>
                      <a:pt x="557" y="497"/>
                    </a:cubicBezTo>
                    <a:cubicBezTo>
                      <a:pt x="548" y="511"/>
                      <a:pt x="548" y="511"/>
                      <a:pt x="548" y="511"/>
                    </a:cubicBezTo>
                    <a:cubicBezTo>
                      <a:pt x="545" y="518"/>
                      <a:pt x="545" y="518"/>
                      <a:pt x="545" y="518"/>
                    </a:cubicBezTo>
                    <a:cubicBezTo>
                      <a:pt x="578" y="534"/>
                      <a:pt x="578" y="534"/>
                      <a:pt x="578" y="534"/>
                    </a:cubicBezTo>
                    <a:cubicBezTo>
                      <a:pt x="580" y="525"/>
                      <a:pt x="580" y="525"/>
                      <a:pt x="580" y="525"/>
                    </a:cubicBezTo>
                    <a:cubicBezTo>
                      <a:pt x="580" y="525"/>
                      <a:pt x="572" y="510"/>
                      <a:pt x="565" y="505"/>
                    </a:cubicBezTo>
                    <a:close/>
                    <a:moveTo>
                      <a:pt x="1655" y="327"/>
                    </a:moveTo>
                    <a:cubicBezTo>
                      <a:pt x="1656" y="321"/>
                      <a:pt x="1666" y="322"/>
                      <a:pt x="1673" y="324"/>
                    </a:cubicBezTo>
                    <a:cubicBezTo>
                      <a:pt x="1649" y="298"/>
                      <a:pt x="1649" y="298"/>
                      <a:pt x="1649" y="298"/>
                    </a:cubicBezTo>
                    <a:cubicBezTo>
                      <a:pt x="1636" y="282"/>
                      <a:pt x="1636" y="282"/>
                      <a:pt x="1636" y="282"/>
                    </a:cubicBezTo>
                    <a:cubicBezTo>
                      <a:pt x="1625" y="304"/>
                      <a:pt x="1625" y="304"/>
                      <a:pt x="1625" y="304"/>
                    </a:cubicBezTo>
                    <a:cubicBezTo>
                      <a:pt x="1578" y="300"/>
                      <a:pt x="1578" y="300"/>
                      <a:pt x="1578" y="300"/>
                    </a:cubicBezTo>
                    <a:cubicBezTo>
                      <a:pt x="1578" y="300"/>
                      <a:pt x="1562" y="272"/>
                      <a:pt x="1561" y="268"/>
                    </a:cubicBezTo>
                    <a:cubicBezTo>
                      <a:pt x="1560" y="264"/>
                      <a:pt x="1525" y="259"/>
                      <a:pt x="1525" y="259"/>
                    </a:cubicBezTo>
                    <a:cubicBezTo>
                      <a:pt x="1525" y="259"/>
                      <a:pt x="1504" y="230"/>
                      <a:pt x="1481" y="226"/>
                    </a:cubicBezTo>
                    <a:cubicBezTo>
                      <a:pt x="1458" y="222"/>
                      <a:pt x="1442" y="243"/>
                      <a:pt x="1430" y="244"/>
                    </a:cubicBezTo>
                    <a:cubicBezTo>
                      <a:pt x="1418" y="246"/>
                      <a:pt x="1404" y="230"/>
                      <a:pt x="1404" y="230"/>
                    </a:cubicBezTo>
                    <a:cubicBezTo>
                      <a:pt x="1404" y="230"/>
                      <a:pt x="1386" y="228"/>
                      <a:pt x="1382" y="227"/>
                    </a:cubicBezTo>
                    <a:cubicBezTo>
                      <a:pt x="1378" y="226"/>
                      <a:pt x="1382" y="210"/>
                      <a:pt x="1372" y="207"/>
                    </a:cubicBezTo>
                    <a:cubicBezTo>
                      <a:pt x="1361" y="204"/>
                      <a:pt x="1365" y="234"/>
                      <a:pt x="1348" y="236"/>
                    </a:cubicBezTo>
                    <a:cubicBezTo>
                      <a:pt x="1330" y="239"/>
                      <a:pt x="1306" y="200"/>
                      <a:pt x="1292" y="187"/>
                    </a:cubicBezTo>
                    <a:cubicBezTo>
                      <a:pt x="1277" y="174"/>
                      <a:pt x="1205" y="107"/>
                      <a:pt x="1200" y="104"/>
                    </a:cubicBezTo>
                    <a:cubicBezTo>
                      <a:pt x="1194" y="102"/>
                      <a:pt x="1126" y="70"/>
                      <a:pt x="1126" y="70"/>
                    </a:cubicBezTo>
                    <a:cubicBezTo>
                      <a:pt x="1126" y="70"/>
                      <a:pt x="1146" y="58"/>
                      <a:pt x="1138" y="47"/>
                    </a:cubicBezTo>
                    <a:cubicBezTo>
                      <a:pt x="1130" y="36"/>
                      <a:pt x="1118" y="58"/>
                      <a:pt x="1118" y="58"/>
                    </a:cubicBezTo>
                    <a:cubicBezTo>
                      <a:pt x="1094" y="66"/>
                      <a:pt x="1094" y="66"/>
                      <a:pt x="1094" y="66"/>
                    </a:cubicBezTo>
                    <a:cubicBezTo>
                      <a:pt x="1085" y="76"/>
                      <a:pt x="1085" y="76"/>
                      <a:pt x="1085" y="76"/>
                    </a:cubicBezTo>
                    <a:cubicBezTo>
                      <a:pt x="1085" y="76"/>
                      <a:pt x="1077" y="78"/>
                      <a:pt x="1070" y="82"/>
                    </a:cubicBezTo>
                    <a:cubicBezTo>
                      <a:pt x="1064" y="86"/>
                      <a:pt x="1072" y="94"/>
                      <a:pt x="1064" y="100"/>
                    </a:cubicBezTo>
                    <a:cubicBezTo>
                      <a:pt x="1056" y="107"/>
                      <a:pt x="1041" y="91"/>
                      <a:pt x="1034" y="88"/>
                    </a:cubicBezTo>
                    <a:cubicBezTo>
                      <a:pt x="1028" y="86"/>
                      <a:pt x="1026" y="99"/>
                      <a:pt x="1016" y="98"/>
                    </a:cubicBezTo>
                    <a:cubicBezTo>
                      <a:pt x="1005" y="96"/>
                      <a:pt x="1026" y="80"/>
                      <a:pt x="1017" y="71"/>
                    </a:cubicBezTo>
                    <a:cubicBezTo>
                      <a:pt x="1008" y="62"/>
                      <a:pt x="1002" y="74"/>
                      <a:pt x="1002" y="74"/>
                    </a:cubicBezTo>
                    <a:cubicBezTo>
                      <a:pt x="985" y="63"/>
                      <a:pt x="985" y="63"/>
                      <a:pt x="985" y="63"/>
                    </a:cubicBezTo>
                    <a:cubicBezTo>
                      <a:pt x="972" y="71"/>
                      <a:pt x="972" y="71"/>
                      <a:pt x="972" y="71"/>
                    </a:cubicBezTo>
                    <a:cubicBezTo>
                      <a:pt x="953" y="50"/>
                      <a:pt x="953" y="50"/>
                      <a:pt x="953" y="50"/>
                    </a:cubicBezTo>
                    <a:cubicBezTo>
                      <a:pt x="946" y="60"/>
                      <a:pt x="946" y="60"/>
                      <a:pt x="946" y="60"/>
                    </a:cubicBezTo>
                    <a:cubicBezTo>
                      <a:pt x="946" y="60"/>
                      <a:pt x="918" y="64"/>
                      <a:pt x="913" y="64"/>
                    </a:cubicBezTo>
                    <a:cubicBezTo>
                      <a:pt x="908" y="64"/>
                      <a:pt x="909" y="43"/>
                      <a:pt x="909" y="36"/>
                    </a:cubicBezTo>
                    <a:cubicBezTo>
                      <a:pt x="909" y="30"/>
                      <a:pt x="897" y="30"/>
                      <a:pt x="897" y="30"/>
                    </a:cubicBezTo>
                    <a:cubicBezTo>
                      <a:pt x="897" y="30"/>
                      <a:pt x="892" y="12"/>
                      <a:pt x="884" y="7"/>
                    </a:cubicBezTo>
                    <a:cubicBezTo>
                      <a:pt x="876" y="2"/>
                      <a:pt x="869" y="11"/>
                      <a:pt x="864" y="11"/>
                    </a:cubicBezTo>
                    <a:cubicBezTo>
                      <a:pt x="858" y="11"/>
                      <a:pt x="845" y="0"/>
                      <a:pt x="812" y="2"/>
                    </a:cubicBezTo>
                    <a:cubicBezTo>
                      <a:pt x="778" y="3"/>
                      <a:pt x="781" y="23"/>
                      <a:pt x="781" y="23"/>
                    </a:cubicBezTo>
                    <a:cubicBezTo>
                      <a:pt x="781" y="23"/>
                      <a:pt x="761" y="30"/>
                      <a:pt x="740" y="35"/>
                    </a:cubicBezTo>
                    <a:cubicBezTo>
                      <a:pt x="718" y="40"/>
                      <a:pt x="690" y="36"/>
                      <a:pt x="682" y="36"/>
                    </a:cubicBezTo>
                    <a:cubicBezTo>
                      <a:pt x="674" y="36"/>
                      <a:pt x="674" y="52"/>
                      <a:pt x="674" y="52"/>
                    </a:cubicBezTo>
                    <a:cubicBezTo>
                      <a:pt x="632" y="52"/>
                      <a:pt x="632" y="52"/>
                      <a:pt x="632" y="52"/>
                    </a:cubicBezTo>
                    <a:cubicBezTo>
                      <a:pt x="628" y="64"/>
                      <a:pt x="628" y="64"/>
                      <a:pt x="628" y="64"/>
                    </a:cubicBezTo>
                    <a:cubicBezTo>
                      <a:pt x="628" y="64"/>
                      <a:pt x="596" y="63"/>
                      <a:pt x="550" y="70"/>
                    </a:cubicBezTo>
                    <a:cubicBezTo>
                      <a:pt x="505" y="76"/>
                      <a:pt x="521" y="95"/>
                      <a:pt x="521" y="95"/>
                    </a:cubicBezTo>
                    <a:cubicBezTo>
                      <a:pt x="540" y="96"/>
                      <a:pt x="540" y="96"/>
                      <a:pt x="540" y="96"/>
                    </a:cubicBezTo>
                    <a:cubicBezTo>
                      <a:pt x="529" y="108"/>
                      <a:pt x="529" y="108"/>
                      <a:pt x="529" y="108"/>
                    </a:cubicBezTo>
                    <a:cubicBezTo>
                      <a:pt x="529" y="108"/>
                      <a:pt x="572" y="116"/>
                      <a:pt x="572" y="123"/>
                    </a:cubicBezTo>
                    <a:cubicBezTo>
                      <a:pt x="572" y="130"/>
                      <a:pt x="534" y="123"/>
                      <a:pt x="534" y="123"/>
                    </a:cubicBezTo>
                    <a:cubicBezTo>
                      <a:pt x="528" y="134"/>
                      <a:pt x="528" y="134"/>
                      <a:pt x="528" y="134"/>
                    </a:cubicBezTo>
                    <a:cubicBezTo>
                      <a:pt x="528" y="134"/>
                      <a:pt x="541" y="151"/>
                      <a:pt x="540" y="158"/>
                    </a:cubicBezTo>
                    <a:cubicBezTo>
                      <a:pt x="538" y="164"/>
                      <a:pt x="505" y="170"/>
                      <a:pt x="505" y="170"/>
                    </a:cubicBezTo>
                    <a:cubicBezTo>
                      <a:pt x="528" y="190"/>
                      <a:pt x="528" y="190"/>
                      <a:pt x="528" y="190"/>
                    </a:cubicBezTo>
                    <a:cubicBezTo>
                      <a:pt x="528" y="190"/>
                      <a:pt x="578" y="187"/>
                      <a:pt x="582" y="226"/>
                    </a:cubicBezTo>
                    <a:cubicBezTo>
                      <a:pt x="586" y="264"/>
                      <a:pt x="526" y="234"/>
                      <a:pt x="526" y="234"/>
                    </a:cubicBezTo>
                    <a:cubicBezTo>
                      <a:pt x="520" y="250"/>
                      <a:pt x="520" y="250"/>
                      <a:pt x="520" y="250"/>
                    </a:cubicBezTo>
                    <a:cubicBezTo>
                      <a:pt x="520" y="250"/>
                      <a:pt x="497" y="246"/>
                      <a:pt x="486" y="244"/>
                    </a:cubicBezTo>
                    <a:cubicBezTo>
                      <a:pt x="476" y="243"/>
                      <a:pt x="464" y="222"/>
                      <a:pt x="456" y="220"/>
                    </a:cubicBezTo>
                    <a:cubicBezTo>
                      <a:pt x="448" y="219"/>
                      <a:pt x="437" y="228"/>
                      <a:pt x="421" y="232"/>
                    </a:cubicBezTo>
                    <a:cubicBezTo>
                      <a:pt x="405" y="236"/>
                      <a:pt x="394" y="220"/>
                      <a:pt x="385" y="222"/>
                    </a:cubicBezTo>
                    <a:cubicBezTo>
                      <a:pt x="376" y="223"/>
                      <a:pt x="358" y="243"/>
                      <a:pt x="356" y="247"/>
                    </a:cubicBezTo>
                    <a:cubicBezTo>
                      <a:pt x="353" y="251"/>
                      <a:pt x="312" y="220"/>
                      <a:pt x="301" y="223"/>
                    </a:cubicBezTo>
                    <a:cubicBezTo>
                      <a:pt x="290" y="226"/>
                      <a:pt x="313" y="243"/>
                      <a:pt x="305" y="250"/>
                    </a:cubicBezTo>
                    <a:cubicBezTo>
                      <a:pt x="297" y="256"/>
                      <a:pt x="289" y="236"/>
                      <a:pt x="289" y="236"/>
                    </a:cubicBezTo>
                    <a:cubicBezTo>
                      <a:pt x="282" y="216"/>
                      <a:pt x="282" y="216"/>
                      <a:pt x="282" y="216"/>
                    </a:cubicBezTo>
                    <a:cubicBezTo>
                      <a:pt x="258" y="218"/>
                      <a:pt x="258" y="218"/>
                      <a:pt x="258" y="218"/>
                    </a:cubicBezTo>
                    <a:cubicBezTo>
                      <a:pt x="258" y="218"/>
                      <a:pt x="256" y="206"/>
                      <a:pt x="252" y="202"/>
                    </a:cubicBezTo>
                    <a:cubicBezTo>
                      <a:pt x="248" y="198"/>
                      <a:pt x="224" y="203"/>
                      <a:pt x="214" y="202"/>
                    </a:cubicBezTo>
                    <a:cubicBezTo>
                      <a:pt x="205" y="200"/>
                      <a:pt x="204" y="187"/>
                      <a:pt x="197" y="187"/>
                    </a:cubicBezTo>
                    <a:cubicBezTo>
                      <a:pt x="190" y="187"/>
                      <a:pt x="177" y="200"/>
                      <a:pt x="161" y="200"/>
                    </a:cubicBezTo>
                    <a:cubicBezTo>
                      <a:pt x="145" y="200"/>
                      <a:pt x="153" y="187"/>
                      <a:pt x="130" y="188"/>
                    </a:cubicBezTo>
                    <a:cubicBezTo>
                      <a:pt x="108" y="190"/>
                      <a:pt x="130" y="198"/>
                      <a:pt x="122" y="208"/>
                    </a:cubicBezTo>
                    <a:cubicBezTo>
                      <a:pt x="114" y="219"/>
                      <a:pt x="86" y="224"/>
                      <a:pt x="86" y="224"/>
                    </a:cubicBezTo>
                    <a:cubicBezTo>
                      <a:pt x="86" y="239"/>
                      <a:pt x="86" y="239"/>
                      <a:pt x="86" y="239"/>
                    </a:cubicBezTo>
                    <a:cubicBezTo>
                      <a:pt x="68" y="248"/>
                      <a:pt x="68" y="248"/>
                      <a:pt x="68" y="248"/>
                    </a:cubicBezTo>
                    <a:cubicBezTo>
                      <a:pt x="68" y="248"/>
                      <a:pt x="86" y="263"/>
                      <a:pt x="72" y="278"/>
                    </a:cubicBezTo>
                    <a:cubicBezTo>
                      <a:pt x="57" y="292"/>
                      <a:pt x="29" y="250"/>
                      <a:pt x="17" y="251"/>
                    </a:cubicBezTo>
                    <a:cubicBezTo>
                      <a:pt x="5" y="252"/>
                      <a:pt x="13" y="271"/>
                      <a:pt x="13" y="279"/>
                    </a:cubicBezTo>
                    <a:cubicBezTo>
                      <a:pt x="13" y="287"/>
                      <a:pt x="0" y="284"/>
                      <a:pt x="0" y="284"/>
                    </a:cubicBezTo>
                    <a:cubicBezTo>
                      <a:pt x="2" y="308"/>
                      <a:pt x="2" y="308"/>
                      <a:pt x="2" y="308"/>
                    </a:cubicBezTo>
                    <a:cubicBezTo>
                      <a:pt x="2" y="308"/>
                      <a:pt x="8" y="314"/>
                      <a:pt x="8" y="322"/>
                    </a:cubicBezTo>
                    <a:cubicBezTo>
                      <a:pt x="8" y="330"/>
                      <a:pt x="0" y="342"/>
                      <a:pt x="0" y="358"/>
                    </a:cubicBezTo>
                    <a:cubicBezTo>
                      <a:pt x="0" y="374"/>
                      <a:pt x="10" y="364"/>
                      <a:pt x="22" y="370"/>
                    </a:cubicBezTo>
                    <a:cubicBezTo>
                      <a:pt x="34" y="375"/>
                      <a:pt x="20" y="390"/>
                      <a:pt x="32" y="395"/>
                    </a:cubicBezTo>
                    <a:cubicBezTo>
                      <a:pt x="44" y="400"/>
                      <a:pt x="68" y="391"/>
                      <a:pt x="73" y="394"/>
                    </a:cubicBezTo>
                    <a:cubicBezTo>
                      <a:pt x="78" y="396"/>
                      <a:pt x="117" y="436"/>
                      <a:pt x="117" y="444"/>
                    </a:cubicBezTo>
                    <a:cubicBezTo>
                      <a:pt x="117" y="452"/>
                      <a:pt x="94" y="443"/>
                      <a:pt x="94" y="451"/>
                    </a:cubicBezTo>
                    <a:cubicBezTo>
                      <a:pt x="94" y="459"/>
                      <a:pt x="129" y="470"/>
                      <a:pt x="129" y="470"/>
                    </a:cubicBezTo>
                    <a:cubicBezTo>
                      <a:pt x="136" y="460"/>
                      <a:pt x="136" y="460"/>
                      <a:pt x="136" y="460"/>
                    </a:cubicBezTo>
                    <a:cubicBezTo>
                      <a:pt x="136" y="460"/>
                      <a:pt x="145" y="462"/>
                      <a:pt x="152" y="455"/>
                    </a:cubicBezTo>
                    <a:cubicBezTo>
                      <a:pt x="158" y="448"/>
                      <a:pt x="208" y="427"/>
                      <a:pt x="214" y="430"/>
                    </a:cubicBezTo>
                    <a:cubicBezTo>
                      <a:pt x="221" y="432"/>
                      <a:pt x="242" y="448"/>
                      <a:pt x="252" y="448"/>
                    </a:cubicBezTo>
                    <a:cubicBezTo>
                      <a:pt x="261" y="448"/>
                      <a:pt x="269" y="430"/>
                      <a:pt x="289" y="455"/>
                    </a:cubicBezTo>
                    <a:cubicBezTo>
                      <a:pt x="309" y="480"/>
                      <a:pt x="293" y="488"/>
                      <a:pt x="290" y="496"/>
                    </a:cubicBezTo>
                    <a:cubicBezTo>
                      <a:pt x="288" y="504"/>
                      <a:pt x="309" y="520"/>
                      <a:pt x="316" y="523"/>
                    </a:cubicBezTo>
                    <a:cubicBezTo>
                      <a:pt x="322" y="526"/>
                      <a:pt x="333" y="511"/>
                      <a:pt x="341" y="507"/>
                    </a:cubicBezTo>
                    <a:cubicBezTo>
                      <a:pt x="349" y="503"/>
                      <a:pt x="352" y="516"/>
                      <a:pt x="352" y="524"/>
                    </a:cubicBezTo>
                    <a:cubicBezTo>
                      <a:pt x="352" y="532"/>
                      <a:pt x="364" y="542"/>
                      <a:pt x="364" y="542"/>
                    </a:cubicBezTo>
                    <a:cubicBezTo>
                      <a:pt x="337" y="543"/>
                      <a:pt x="337" y="543"/>
                      <a:pt x="337" y="543"/>
                    </a:cubicBezTo>
                    <a:cubicBezTo>
                      <a:pt x="337" y="543"/>
                      <a:pt x="338" y="563"/>
                      <a:pt x="325" y="554"/>
                    </a:cubicBezTo>
                    <a:cubicBezTo>
                      <a:pt x="312" y="544"/>
                      <a:pt x="338" y="531"/>
                      <a:pt x="338" y="531"/>
                    </a:cubicBezTo>
                    <a:cubicBezTo>
                      <a:pt x="338" y="531"/>
                      <a:pt x="290" y="528"/>
                      <a:pt x="282" y="526"/>
                    </a:cubicBezTo>
                    <a:cubicBezTo>
                      <a:pt x="274" y="523"/>
                      <a:pt x="232" y="515"/>
                      <a:pt x="232" y="515"/>
                    </a:cubicBezTo>
                    <a:cubicBezTo>
                      <a:pt x="240" y="538"/>
                      <a:pt x="240" y="538"/>
                      <a:pt x="240" y="538"/>
                    </a:cubicBezTo>
                    <a:cubicBezTo>
                      <a:pt x="240" y="538"/>
                      <a:pt x="224" y="531"/>
                      <a:pt x="218" y="544"/>
                    </a:cubicBezTo>
                    <a:cubicBezTo>
                      <a:pt x="213" y="558"/>
                      <a:pt x="249" y="559"/>
                      <a:pt x="248" y="567"/>
                    </a:cubicBezTo>
                    <a:cubicBezTo>
                      <a:pt x="246" y="575"/>
                      <a:pt x="198" y="550"/>
                      <a:pt x="193" y="562"/>
                    </a:cubicBezTo>
                    <a:cubicBezTo>
                      <a:pt x="188" y="574"/>
                      <a:pt x="221" y="582"/>
                      <a:pt x="221" y="582"/>
                    </a:cubicBezTo>
                    <a:cubicBezTo>
                      <a:pt x="221" y="582"/>
                      <a:pt x="221" y="590"/>
                      <a:pt x="228" y="598"/>
                    </a:cubicBezTo>
                    <a:cubicBezTo>
                      <a:pt x="234" y="606"/>
                      <a:pt x="248" y="622"/>
                      <a:pt x="248" y="622"/>
                    </a:cubicBezTo>
                    <a:cubicBezTo>
                      <a:pt x="246" y="636"/>
                      <a:pt x="246" y="636"/>
                      <a:pt x="246" y="636"/>
                    </a:cubicBezTo>
                    <a:cubicBezTo>
                      <a:pt x="269" y="639"/>
                      <a:pt x="269" y="639"/>
                      <a:pt x="269" y="639"/>
                    </a:cubicBezTo>
                    <a:cubicBezTo>
                      <a:pt x="274" y="654"/>
                      <a:pt x="274" y="654"/>
                      <a:pt x="274" y="654"/>
                    </a:cubicBezTo>
                    <a:cubicBezTo>
                      <a:pt x="274" y="654"/>
                      <a:pt x="309" y="654"/>
                      <a:pt x="320" y="664"/>
                    </a:cubicBezTo>
                    <a:cubicBezTo>
                      <a:pt x="330" y="675"/>
                      <a:pt x="308" y="686"/>
                      <a:pt x="306" y="696"/>
                    </a:cubicBezTo>
                    <a:cubicBezTo>
                      <a:pt x="305" y="707"/>
                      <a:pt x="316" y="708"/>
                      <a:pt x="316" y="708"/>
                    </a:cubicBezTo>
                    <a:cubicBezTo>
                      <a:pt x="317" y="704"/>
                      <a:pt x="323" y="707"/>
                      <a:pt x="328" y="709"/>
                    </a:cubicBezTo>
                    <a:cubicBezTo>
                      <a:pt x="330" y="703"/>
                      <a:pt x="336" y="683"/>
                      <a:pt x="344" y="682"/>
                    </a:cubicBezTo>
                    <a:cubicBezTo>
                      <a:pt x="349" y="681"/>
                      <a:pt x="357" y="682"/>
                      <a:pt x="363" y="683"/>
                    </a:cubicBezTo>
                    <a:cubicBezTo>
                      <a:pt x="364" y="681"/>
                      <a:pt x="364" y="679"/>
                      <a:pt x="365" y="678"/>
                    </a:cubicBezTo>
                    <a:cubicBezTo>
                      <a:pt x="368" y="674"/>
                      <a:pt x="400" y="686"/>
                      <a:pt x="408" y="690"/>
                    </a:cubicBezTo>
                    <a:cubicBezTo>
                      <a:pt x="416" y="694"/>
                      <a:pt x="426" y="707"/>
                      <a:pt x="426" y="707"/>
                    </a:cubicBezTo>
                    <a:cubicBezTo>
                      <a:pt x="426" y="707"/>
                      <a:pt x="444" y="732"/>
                      <a:pt x="454" y="738"/>
                    </a:cubicBezTo>
                    <a:cubicBezTo>
                      <a:pt x="463" y="742"/>
                      <a:pt x="464" y="732"/>
                      <a:pt x="468" y="729"/>
                    </a:cubicBezTo>
                    <a:cubicBezTo>
                      <a:pt x="468" y="729"/>
                      <a:pt x="468" y="729"/>
                      <a:pt x="468" y="729"/>
                    </a:cubicBezTo>
                    <a:cubicBezTo>
                      <a:pt x="433" y="542"/>
                      <a:pt x="433" y="542"/>
                      <a:pt x="433" y="542"/>
                    </a:cubicBezTo>
                    <a:cubicBezTo>
                      <a:pt x="529" y="511"/>
                      <a:pt x="529" y="511"/>
                      <a:pt x="529" y="511"/>
                    </a:cubicBezTo>
                    <a:cubicBezTo>
                      <a:pt x="536" y="514"/>
                      <a:pt x="536" y="514"/>
                      <a:pt x="536" y="514"/>
                    </a:cubicBezTo>
                    <a:cubicBezTo>
                      <a:pt x="536" y="513"/>
                      <a:pt x="536" y="513"/>
                      <a:pt x="536" y="513"/>
                    </a:cubicBezTo>
                    <a:cubicBezTo>
                      <a:pt x="536" y="513"/>
                      <a:pt x="540" y="501"/>
                      <a:pt x="541" y="491"/>
                    </a:cubicBezTo>
                    <a:cubicBezTo>
                      <a:pt x="542" y="481"/>
                      <a:pt x="561" y="486"/>
                      <a:pt x="561" y="486"/>
                    </a:cubicBezTo>
                    <a:cubicBezTo>
                      <a:pt x="566" y="501"/>
                      <a:pt x="566" y="501"/>
                      <a:pt x="566" y="501"/>
                    </a:cubicBezTo>
                    <a:cubicBezTo>
                      <a:pt x="566" y="501"/>
                      <a:pt x="580" y="495"/>
                      <a:pt x="582" y="492"/>
                    </a:cubicBezTo>
                    <a:cubicBezTo>
                      <a:pt x="584" y="489"/>
                      <a:pt x="568" y="471"/>
                      <a:pt x="568" y="471"/>
                    </a:cubicBezTo>
                    <a:cubicBezTo>
                      <a:pt x="578" y="471"/>
                      <a:pt x="578" y="471"/>
                      <a:pt x="578" y="471"/>
                    </a:cubicBezTo>
                    <a:cubicBezTo>
                      <a:pt x="587" y="480"/>
                      <a:pt x="587" y="480"/>
                      <a:pt x="587" y="480"/>
                    </a:cubicBezTo>
                    <a:cubicBezTo>
                      <a:pt x="604" y="479"/>
                      <a:pt x="604" y="479"/>
                      <a:pt x="604" y="479"/>
                    </a:cubicBezTo>
                    <a:cubicBezTo>
                      <a:pt x="604" y="479"/>
                      <a:pt x="618" y="483"/>
                      <a:pt x="621" y="479"/>
                    </a:cubicBezTo>
                    <a:cubicBezTo>
                      <a:pt x="624" y="475"/>
                      <a:pt x="619" y="471"/>
                      <a:pt x="615" y="471"/>
                    </a:cubicBezTo>
                    <a:cubicBezTo>
                      <a:pt x="611" y="471"/>
                      <a:pt x="603" y="466"/>
                      <a:pt x="603" y="466"/>
                    </a:cubicBezTo>
                    <a:cubicBezTo>
                      <a:pt x="603" y="466"/>
                      <a:pt x="587" y="470"/>
                      <a:pt x="584" y="460"/>
                    </a:cubicBezTo>
                    <a:cubicBezTo>
                      <a:pt x="581" y="450"/>
                      <a:pt x="604" y="452"/>
                      <a:pt x="604" y="452"/>
                    </a:cubicBezTo>
                    <a:cubicBezTo>
                      <a:pt x="613" y="444"/>
                      <a:pt x="613" y="444"/>
                      <a:pt x="613" y="444"/>
                    </a:cubicBezTo>
                    <a:cubicBezTo>
                      <a:pt x="613" y="444"/>
                      <a:pt x="625" y="461"/>
                      <a:pt x="628" y="461"/>
                    </a:cubicBezTo>
                    <a:cubicBezTo>
                      <a:pt x="631" y="461"/>
                      <a:pt x="636" y="455"/>
                      <a:pt x="636" y="455"/>
                    </a:cubicBezTo>
                    <a:cubicBezTo>
                      <a:pt x="636" y="455"/>
                      <a:pt x="645" y="465"/>
                      <a:pt x="642" y="471"/>
                    </a:cubicBezTo>
                    <a:cubicBezTo>
                      <a:pt x="639" y="477"/>
                      <a:pt x="625" y="481"/>
                      <a:pt x="625" y="481"/>
                    </a:cubicBezTo>
                    <a:cubicBezTo>
                      <a:pt x="625" y="481"/>
                      <a:pt x="617" y="488"/>
                      <a:pt x="613" y="492"/>
                    </a:cubicBezTo>
                    <a:cubicBezTo>
                      <a:pt x="609" y="496"/>
                      <a:pt x="593" y="491"/>
                      <a:pt x="590" y="493"/>
                    </a:cubicBezTo>
                    <a:cubicBezTo>
                      <a:pt x="587" y="495"/>
                      <a:pt x="587" y="506"/>
                      <a:pt x="587" y="506"/>
                    </a:cubicBezTo>
                    <a:cubicBezTo>
                      <a:pt x="587" y="506"/>
                      <a:pt x="602" y="512"/>
                      <a:pt x="606" y="513"/>
                    </a:cubicBezTo>
                    <a:cubicBezTo>
                      <a:pt x="610" y="514"/>
                      <a:pt x="613" y="523"/>
                      <a:pt x="607" y="532"/>
                    </a:cubicBezTo>
                    <a:cubicBezTo>
                      <a:pt x="604" y="536"/>
                      <a:pt x="607" y="542"/>
                      <a:pt x="610" y="549"/>
                    </a:cubicBezTo>
                    <a:cubicBezTo>
                      <a:pt x="656" y="571"/>
                      <a:pt x="656" y="571"/>
                      <a:pt x="656" y="571"/>
                    </a:cubicBezTo>
                    <a:cubicBezTo>
                      <a:pt x="705" y="619"/>
                      <a:pt x="705" y="619"/>
                      <a:pt x="705" y="619"/>
                    </a:cubicBezTo>
                    <a:cubicBezTo>
                      <a:pt x="705" y="619"/>
                      <a:pt x="742" y="612"/>
                      <a:pt x="758" y="612"/>
                    </a:cubicBezTo>
                    <a:cubicBezTo>
                      <a:pt x="774" y="612"/>
                      <a:pt x="812" y="616"/>
                      <a:pt x="812" y="616"/>
                    </a:cubicBezTo>
                    <a:cubicBezTo>
                      <a:pt x="812" y="616"/>
                      <a:pt x="830" y="604"/>
                      <a:pt x="837" y="604"/>
                    </a:cubicBezTo>
                    <a:cubicBezTo>
                      <a:pt x="844" y="604"/>
                      <a:pt x="874" y="647"/>
                      <a:pt x="874" y="647"/>
                    </a:cubicBezTo>
                    <a:cubicBezTo>
                      <a:pt x="874" y="647"/>
                      <a:pt x="889" y="646"/>
                      <a:pt x="894" y="647"/>
                    </a:cubicBezTo>
                    <a:cubicBezTo>
                      <a:pt x="900" y="648"/>
                      <a:pt x="893" y="696"/>
                      <a:pt x="902" y="699"/>
                    </a:cubicBezTo>
                    <a:cubicBezTo>
                      <a:pt x="912" y="702"/>
                      <a:pt x="912" y="688"/>
                      <a:pt x="921" y="699"/>
                    </a:cubicBezTo>
                    <a:cubicBezTo>
                      <a:pt x="930" y="710"/>
                      <a:pt x="932" y="734"/>
                      <a:pt x="942" y="739"/>
                    </a:cubicBezTo>
                    <a:cubicBezTo>
                      <a:pt x="953" y="744"/>
                      <a:pt x="1000" y="735"/>
                      <a:pt x="1006" y="744"/>
                    </a:cubicBezTo>
                    <a:cubicBezTo>
                      <a:pt x="1013" y="754"/>
                      <a:pt x="996" y="767"/>
                      <a:pt x="1006" y="770"/>
                    </a:cubicBezTo>
                    <a:cubicBezTo>
                      <a:pt x="1017" y="772"/>
                      <a:pt x="1028" y="778"/>
                      <a:pt x="1028" y="778"/>
                    </a:cubicBezTo>
                    <a:cubicBezTo>
                      <a:pt x="1028" y="778"/>
                      <a:pt x="1020" y="754"/>
                      <a:pt x="1029" y="747"/>
                    </a:cubicBezTo>
                    <a:cubicBezTo>
                      <a:pt x="1038" y="740"/>
                      <a:pt x="1046" y="740"/>
                      <a:pt x="1046" y="740"/>
                    </a:cubicBezTo>
                    <a:cubicBezTo>
                      <a:pt x="1046" y="740"/>
                      <a:pt x="1045" y="722"/>
                      <a:pt x="1056" y="719"/>
                    </a:cubicBezTo>
                    <a:cubicBezTo>
                      <a:pt x="1066" y="716"/>
                      <a:pt x="1078" y="714"/>
                      <a:pt x="1078" y="714"/>
                    </a:cubicBezTo>
                    <a:cubicBezTo>
                      <a:pt x="1086" y="696"/>
                      <a:pt x="1086" y="696"/>
                      <a:pt x="1086" y="696"/>
                    </a:cubicBezTo>
                    <a:cubicBezTo>
                      <a:pt x="1104" y="695"/>
                      <a:pt x="1104" y="695"/>
                      <a:pt x="1104" y="695"/>
                    </a:cubicBezTo>
                    <a:cubicBezTo>
                      <a:pt x="1123" y="686"/>
                      <a:pt x="1123" y="686"/>
                      <a:pt x="1123" y="686"/>
                    </a:cubicBezTo>
                    <a:cubicBezTo>
                      <a:pt x="1117" y="683"/>
                      <a:pt x="1107" y="683"/>
                      <a:pt x="1107" y="683"/>
                    </a:cubicBezTo>
                    <a:cubicBezTo>
                      <a:pt x="1107" y="683"/>
                      <a:pt x="1108" y="654"/>
                      <a:pt x="1131" y="653"/>
                    </a:cubicBezTo>
                    <a:cubicBezTo>
                      <a:pt x="1154" y="652"/>
                      <a:pt x="1185" y="672"/>
                      <a:pt x="1185" y="672"/>
                    </a:cubicBezTo>
                    <a:cubicBezTo>
                      <a:pt x="1208" y="672"/>
                      <a:pt x="1208" y="672"/>
                      <a:pt x="1208" y="672"/>
                    </a:cubicBezTo>
                    <a:cubicBezTo>
                      <a:pt x="1219" y="678"/>
                      <a:pt x="1219" y="678"/>
                      <a:pt x="1219" y="678"/>
                    </a:cubicBezTo>
                    <a:cubicBezTo>
                      <a:pt x="1219" y="678"/>
                      <a:pt x="1211" y="643"/>
                      <a:pt x="1214" y="640"/>
                    </a:cubicBezTo>
                    <a:cubicBezTo>
                      <a:pt x="1217" y="637"/>
                      <a:pt x="1230" y="635"/>
                      <a:pt x="1240" y="635"/>
                    </a:cubicBezTo>
                    <a:cubicBezTo>
                      <a:pt x="1250" y="635"/>
                      <a:pt x="1260" y="647"/>
                      <a:pt x="1264" y="647"/>
                    </a:cubicBezTo>
                    <a:cubicBezTo>
                      <a:pt x="1268" y="647"/>
                      <a:pt x="1296" y="653"/>
                      <a:pt x="1296" y="653"/>
                    </a:cubicBezTo>
                    <a:cubicBezTo>
                      <a:pt x="1308" y="649"/>
                      <a:pt x="1308" y="649"/>
                      <a:pt x="1308" y="649"/>
                    </a:cubicBezTo>
                    <a:cubicBezTo>
                      <a:pt x="1308" y="649"/>
                      <a:pt x="1356" y="649"/>
                      <a:pt x="1364" y="648"/>
                    </a:cubicBezTo>
                    <a:cubicBezTo>
                      <a:pt x="1372" y="647"/>
                      <a:pt x="1402" y="651"/>
                      <a:pt x="1402" y="651"/>
                    </a:cubicBezTo>
                    <a:cubicBezTo>
                      <a:pt x="1434" y="650"/>
                      <a:pt x="1434" y="650"/>
                      <a:pt x="1434" y="650"/>
                    </a:cubicBezTo>
                    <a:cubicBezTo>
                      <a:pt x="1442" y="658"/>
                      <a:pt x="1442" y="658"/>
                      <a:pt x="1442" y="658"/>
                    </a:cubicBezTo>
                    <a:cubicBezTo>
                      <a:pt x="1454" y="658"/>
                      <a:pt x="1454" y="658"/>
                      <a:pt x="1454" y="658"/>
                    </a:cubicBezTo>
                    <a:cubicBezTo>
                      <a:pt x="1471" y="676"/>
                      <a:pt x="1471" y="676"/>
                      <a:pt x="1471" y="676"/>
                    </a:cubicBezTo>
                    <a:cubicBezTo>
                      <a:pt x="1499" y="676"/>
                      <a:pt x="1499" y="676"/>
                      <a:pt x="1499" y="676"/>
                    </a:cubicBezTo>
                    <a:cubicBezTo>
                      <a:pt x="1513" y="681"/>
                      <a:pt x="1513" y="681"/>
                      <a:pt x="1513" y="681"/>
                    </a:cubicBezTo>
                    <a:cubicBezTo>
                      <a:pt x="1512" y="680"/>
                      <a:pt x="1512" y="680"/>
                      <a:pt x="1512" y="680"/>
                    </a:cubicBezTo>
                    <a:cubicBezTo>
                      <a:pt x="1507" y="675"/>
                      <a:pt x="1503" y="664"/>
                      <a:pt x="1503" y="659"/>
                    </a:cubicBezTo>
                    <a:cubicBezTo>
                      <a:pt x="1503" y="654"/>
                      <a:pt x="1517" y="656"/>
                      <a:pt x="1517" y="656"/>
                    </a:cubicBezTo>
                    <a:cubicBezTo>
                      <a:pt x="1517" y="656"/>
                      <a:pt x="1506" y="644"/>
                      <a:pt x="1506" y="641"/>
                    </a:cubicBezTo>
                    <a:cubicBezTo>
                      <a:pt x="1506" y="638"/>
                      <a:pt x="1522" y="641"/>
                      <a:pt x="1522" y="634"/>
                    </a:cubicBezTo>
                    <a:cubicBezTo>
                      <a:pt x="1522" y="627"/>
                      <a:pt x="1492" y="596"/>
                      <a:pt x="1484" y="587"/>
                    </a:cubicBezTo>
                    <a:cubicBezTo>
                      <a:pt x="1476" y="578"/>
                      <a:pt x="1476" y="552"/>
                      <a:pt x="1476" y="552"/>
                    </a:cubicBezTo>
                    <a:cubicBezTo>
                      <a:pt x="1476" y="552"/>
                      <a:pt x="1458" y="555"/>
                      <a:pt x="1451" y="546"/>
                    </a:cubicBezTo>
                    <a:cubicBezTo>
                      <a:pt x="1444" y="537"/>
                      <a:pt x="1475" y="530"/>
                      <a:pt x="1481" y="529"/>
                    </a:cubicBezTo>
                    <a:cubicBezTo>
                      <a:pt x="1487" y="528"/>
                      <a:pt x="1511" y="518"/>
                      <a:pt x="1516" y="518"/>
                    </a:cubicBezTo>
                    <a:cubicBezTo>
                      <a:pt x="1521" y="518"/>
                      <a:pt x="1530" y="532"/>
                      <a:pt x="1530" y="532"/>
                    </a:cubicBezTo>
                    <a:cubicBezTo>
                      <a:pt x="1543" y="525"/>
                      <a:pt x="1543" y="525"/>
                      <a:pt x="1543" y="525"/>
                    </a:cubicBezTo>
                    <a:cubicBezTo>
                      <a:pt x="1543" y="525"/>
                      <a:pt x="1550" y="539"/>
                      <a:pt x="1559" y="528"/>
                    </a:cubicBezTo>
                    <a:cubicBezTo>
                      <a:pt x="1568" y="517"/>
                      <a:pt x="1545" y="515"/>
                      <a:pt x="1541" y="513"/>
                    </a:cubicBezTo>
                    <a:cubicBezTo>
                      <a:pt x="1537" y="511"/>
                      <a:pt x="1541" y="459"/>
                      <a:pt x="1541" y="447"/>
                    </a:cubicBezTo>
                    <a:cubicBezTo>
                      <a:pt x="1541" y="435"/>
                      <a:pt x="1540" y="420"/>
                      <a:pt x="1546" y="420"/>
                    </a:cubicBezTo>
                    <a:cubicBezTo>
                      <a:pt x="1552" y="420"/>
                      <a:pt x="1577" y="432"/>
                      <a:pt x="1585" y="434"/>
                    </a:cubicBezTo>
                    <a:cubicBezTo>
                      <a:pt x="1593" y="436"/>
                      <a:pt x="1614" y="434"/>
                      <a:pt x="1614" y="434"/>
                    </a:cubicBezTo>
                    <a:cubicBezTo>
                      <a:pt x="1623" y="442"/>
                      <a:pt x="1623" y="442"/>
                      <a:pt x="1623" y="442"/>
                    </a:cubicBezTo>
                    <a:cubicBezTo>
                      <a:pt x="1634" y="430"/>
                      <a:pt x="1634" y="430"/>
                      <a:pt x="1634" y="430"/>
                    </a:cubicBezTo>
                    <a:cubicBezTo>
                      <a:pt x="1634" y="430"/>
                      <a:pt x="1642" y="431"/>
                      <a:pt x="1649" y="426"/>
                    </a:cubicBezTo>
                    <a:cubicBezTo>
                      <a:pt x="1656" y="421"/>
                      <a:pt x="1650" y="410"/>
                      <a:pt x="1641" y="397"/>
                    </a:cubicBezTo>
                    <a:cubicBezTo>
                      <a:pt x="1632" y="384"/>
                      <a:pt x="1622" y="375"/>
                      <a:pt x="1627" y="361"/>
                    </a:cubicBezTo>
                    <a:cubicBezTo>
                      <a:pt x="1632" y="347"/>
                      <a:pt x="1661" y="357"/>
                      <a:pt x="1667" y="348"/>
                    </a:cubicBezTo>
                    <a:cubicBezTo>
                      <a:pt x="1673" y="339"/>
                      <a:pt x="1654" y="336"/>
                      <a:pt x="1655" y="327"/>
                    </a:cubicBezTo>
                    <a:close/>
                    <a:moveTo>
                      <a:pt x="1385" y="465"/>
                    </a:moveTo>
                    <a:cubicBezTo>
                      <a:pt x="1380" y="470"/>
                      <a:pt x="1363" y="466"/>
                      <a:pt x="1363" y="466"/>
                    </a:cubicBezTo>
                    <a:cubicBezTo>
                      <a:pt x="1363" y="466"/>
                      <a:pt x="1361" y="472"/>
                      <a:pt x="1356" y="473"/>
                    </a:cubicBezTo>
                    <a:cubicBezTo>
                      <a:pt x="1351" y="474"/>
                      <a:pt x="1340" y="464"/>
                      <a:pt x="1340" y="464"/>
                    </a:cubicBezTo>
                    <a:cubicBezTo>
                      <a:pt x="1320" y="467"/>
                      <a:pt x="1320" y="467"/>
                      <a:pt x="1320" y="467"/>
                    </a:cubicBezTo>
                    <a:cubicBezTo>
                      <a:pt x="1299" y="463"/>
                      <a:pt x="1299" y="463"/>
                      <a:pt x="1299" y="463"/>
                    </a:cubicBezTo>
                    <a:cubicBezTo>
                      <a:pt x="1287" y="464"/>
                      <a:pt x="1287" y="464"/>
                      <a:pt x="1287" y="464"/>
                    </a:cubicBezTo>
                    <a:cubicBezTo>
                      <a:pt x="1270" y="459"/>
                      <a:pt x="1270" y="459"/>
                      <a:pt x="1270" y="459"/>
                    </a:cubicBezTo>
                    <a:cubicBezTo>
                      <a:pt x="1270" y="459"/>
                      <a:pt x="1259" y="460"/>
                      <a:pt x="1246" y="460"/>
                    </a:cubicBezTo>
                    <a:cubicBezTo>
                      <a:pt x="1233" y="460"/>
                      <a:pt x="1236" y="454"/>
                      <a:pt x="1236" y="454"/>
                    </a:cubicBezTo>
                    <a:cubicBezTo>
                      <a:pt x="1236" y="454"/>
                      <a:pt x="1228" y="462"/>
                      <a:pt x="1222" y="464"/>
                    </a:cubicBezTo>
                    <a:cubicBezTo>
                      <a:pt x="1216" y="466"/>
                      <a:pt x="1215" y="476"/>
                      <a:pt x="1209" y="484"/>
                    </a:cubicBezTo>
                    <a:cubicBezTo>
                      <a:pt x="1203" y="492"/>
                      <a:pt x="1195" y="489"/>
                      <a:pt x="1195" y="489"/>
                    </a:cubicBezTo>
                    <a:cubicBezTo>
                      <a:pt x="1199" y="507"/>
                      <a:pt x="1199" y="507"/>
                      <a:pt x="1199" y="507"/>
                    </a:cubicBezTo>
                    <a:cubicBezTo>
                      <a:pt x="1191" y="514"/>
                      <a:pt x="1191" y="514"/>
                      <a:pt x="1191" y="514"/>
                    </a:cubicBezTo>
                    <a:cubicBezTo>
                      <a:pt x="1201" y="525"/>
                      <a:pt x="1201" y="525"/>
                      <a:pt x="1201" y="525"/>
                    </a:cubicBezTo>
                    <a:cubicBezTo>
                      <a:pt x="1200" y="542"/>
                      <a:pt x="1200" y="542"/>
                      <a:pt x="1200" y="542"/>
                    </a:cubicBezTo>
                    <a:cubicBezTo>
                      <a:pt x="1196" y="541"/>
                      <a:pt x="1167" y="507"/>
                      <a:pt x="1167" y="507"/>
                    </a:cubicBezTo>
                    <a:cubicBezTo>
                      <a:pt x="1167" y="507"/>
                      <a:pt x="1163" y="492"/>
                      <a:pt x="1163" y="481"/>
                    </a:cubicBezTo>
                    <a:cubicBezTo>
                      <a:pt x="1163" y="470"/>
                      <a:pt x="1181" y="467"/>
                      <a:pt x="1185" y="466"/>
                    </a:cubicBezTo>
                    <a:cubicBezTo>
                      <a:pt x="1189" y="465"/>
                      <a:pt x="1187" y="454"/>
                      <a:pt x="1193" y="448"/>
                    </a:cubicBezTo>
                    <a:cubicBezTo>
                      <a:pt x="1199" y="442"/>
                      <a:pt x="1224" y="448"/>
                      <a:pt x="1228" y="448"/>
                    </a:cubicBezTo>
                    <a:cubicBezTo>
                      <a:pt x="1232" y="448"/>
                      <a:pt x="1240" y="442"/>
                      <a:pt x="1253" y="443"/>
                    </a:cubicBezTo>
                    <a:cubicBezTo>
                      <a:pt x="1266" y="444"/>
                      <a:pt x="1274" y="451"/>
                      <a:pt x="1281" y="452"/>
                    </a:cubicBezTo>
                    <a:cubicBezTo>
                      <a:pt x="1288" y="453"/>
                      <a:pt x="1293" y="456"/>
                      <a:pt x="1306" y="458"/>
                    </a:cubicBezTo>
                    <a:cubicBezTo>
                      <a:pt x="1319" y="460"/>
                      <a:pt x="1315" y="449"/>
                      <a:pt x="1328" y="449"/>
                    </a:cubicBezTo>
                    <a:cubicBezTo>
                      <a:pt x="1341" y="449"/>
                      <a:pt x="1360" y="454"/>
                      <a:pt x="1360" y="454"/>
                    </a:cubicBezTo>
                    <a:cubicBezTo>
                      <a:pt x="1360" y="454"/>
                      <a:pt x="1370" y="445"/>
                      <a:pt x="1384" y="443"/>
                    </a:cubicBezTo>
                    <a:cubicBezTo>
                      <a:pt x="1398" y="441"/>
                      <a:pt x="1390" y="460"/>
                      <a:pt x="1385" y="46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4" name="Freeform 345"/>
              <p:cNvSpPr>
                <a:spLocks/>
              </p:cNvSpPr>
              <p:nvPr/>
            </p:nvSpPr>
            <p:spPr bwMode="gray">
              <a:xfrm>
                <a:off x="-3116" y="-8652"/>
                <a:ext cx="1200" cy="2105"/>
              </a:xfrm>
              <a:custGeom>
                <a:avLst/>
                <a:gdLst>
                  <a:gd name="T0" fmla="*/ 507 w 508"/>
                  <a:gd name="T1" fmla="*/ 210 h 891"/>
                  <a:gd name="T2" fmla="*/ 499 w 508"/>
                  <a:gd name="T3" fmla="*/ 170 h 891"/>
                  <a:gd name="T4" fmla="*/ 502 w 508"/>
                  <a:gd name="T5" fmla="*/ 155 h 891"/>
                  <a:gd name="T6" fmla="*/ 503 w 508"/>
                  <a:gd name="T7" fmla="*/ 104 h 891"/>
                  <a:gd name="T8" fmla="*/ 505 w 508"/>
                  <a:gd name="T9" fmla="*/ 13 h 891"/>
                  <a:gd name="T10" fmla="*/ 497 w 508"/>
                  <a:gd name="T11" fmla="*/ 0 h 891"/>
                  <a:gd name="T12" fmla="*/ 425 w 508"/>
                  <a:gd name="T13" fmla="*/ 38 h 891"/>
                  <a:gd name="T14" fmla="*/ 393 w 508"/>
                  <a:gd name="T15" fmla="*/ 45 h 891"/>
                  <a:gd name="T16" fmla="*/ 354 w 508"/>
                  <a:gd name="T17" fmla="*/ 66 h 891"/>
                  <a:gd name="T18" fmla="*/ 325 w 508"/>
                  <a:gd name="T19" fmla="*/ 61 h 891"/>
                  <a:gd name="T20" fmla="*/ 279 w 508"/>
                  <a:gd name="T21" fmla="*/ 51 h 891"/>
                  <a:gd name="T22" fmla="*/ 237 w 508"/>
                  <a:gd name="T23" fmla="*/ 62 h 891"/>
                  <a:gd name="T24" fmla="*/ 224 w 508"/>
                  <a:gd name="T25" fmla="*/ 89 h 891"/>
                  <a:gd name="T26" fmla="*/ 228 w 508"/>
                  <a:gd name="T27" fmla="*/ 144 h 891"/>
                  <a:gd name="T28" fmla="*/ 235 w 508"/>
                  <a:gd name="T29" fmla="*/ 166 h 891"/>
                  <a:gd name="T30" fmla="*/ 281 w 508"/>
                  <a:gd name="T31" fmla="*/ 231 h 891"/>
                  <a:gd name="T32" fmla="*/ 268 w 508"/>
                  <a:gd name="T33" fmla="*/ 300 h 891"/>
                  <a:gd name="T34" fmla="*/ 246 w 508"/>
                  <a:gd name="T35" fmla="*/ 333 h 891"/>
                  <a:gd name="T36" fmla="*/ 234 w 508"/>
                  <a:gd name="T37" fmla="*/ 340 h 891"/>
                  <a:gd name="T38" fmla="*/ 202 w 508"/>
                  <a:gd name="T39" fmla="*/ 297 h 891"/>
                  <a:gd name="T40" fmla="*/ 208 w 508"/>
                  <a:gd name="T41" fmla="*/ 279 h 891"/>
                  <a:gd name="T42" fmla="*/ 210 w 508"/>
                  <a:gd name="T43" fmla="*/ 263 h 891"/>
                  <a:gd name="T44" fmla="*/ 208 w 508"/>
                  <a:gd name="T45" fmla="*/ 234 h 891"/>
                  <a:gd name="T46" fmla="*/ 189 w 508"/>
                  <a:gd name="T47" fmla="*/ 218 h 891"/>
                  <a:gd name="T48" fmla="*/ 148 w 508"/>
                  <a:gd name="T49" fmla="*/ 189 h 891"/>
                  <a:gd name="T50" fmla="*/ 43 w 508"/>
                  <a:gd name="T51" fmla="*/ 227 h 891"/>
                  <a:gd name="T52" fmla="*/ 5 w 508"/>
                  <a:gd name="T53" fmla="*/ 243 h 891"/>
                  <a:gd name="T54" fmla="*/ 17 w 508"/>
                  <a:gd name="T55" fmla="*/ 297 h 891"/>
                  <a:gd name="T56" fmla="*/ 64 w 508"/>
                  <a:gd name="T57" fmla="*/ 309 h 891"/>
                  <a:gd name="T58" fmla="*/ 89 w 508"/>
                  <a:gd name="T59" fmla="*/ 322 h 891"/>
                  <a:gd name="T60" fmla="*/ 120 w 508"/>
                  <a:gd name="T61" fmla="*/ 331 h 891"/>
                  <a:gd name="T62" fmla="*/ 129 w 508"/>
                  <a:gd name="T63" fmla="*/ 357 h 891"/>
                  <a:gd name="T64" fmla="*/ 131 w 508"/>
                  <a:gd name="T65" fmla="*/ 375 h 891"/>
                  <a:gd name="T66" fmla="*/ 129 w 508"/>
                  <a:gd name="T67" fmla="*/ 395 h 891"/>
                  <a:gd name="T68" fmla="*/ 131 w 508"/>
                  <a:gd name="T69" fmla="*/ 434 h 891"/>
                  <a:gd name="T70" fmla="*/ 117 w 508"/>
                  <a:gd name="T71" fmla="*/ 450 h 891"/>
                  <a:gd name="T72" fmla="*/ 117 w 508"/>
                  <a:gd name="T73" fmla="*/ 482 h 891"/>
                  <a:gd name="T74" fmla="*/ 125 w 508"/>
                  <a:gd name="T75" fmla="*/ 518 h 891"/>
                  <a:gd name="T76" fmla="*/ 105 w 508"/>
                  <a:gd name="T77" fmla="*/ 542 h 891"/>
                  <a:gd name="T78" fmla="*/ 96 w 508"/>
                  <a:gd name="T79" fmla="*/ 570 h 891"/>
                  <a:gd name="T80" fmla="*/ 95 w 508"/>
                  <a:gd name="T81" fmla="*/ 586 h 891"/>
                  <a:gd name="T82" fmla="*/ 57 w 508"/>
                  <a:gd name="T83" fmla="*/ 702 h 891"/>
                  <a:gd name="T84" fmla="*/ 78 w 508"/>
                  <a:gd name="T85" fmla="*/ 809 h 891"/>
                  <a:gd name="T86" fmla="*/ 76 w 508"/>
                  <a:gd name="T87" fmla="*/ 830 h 891"/>
                  <a:gd name="T88" fmla="*/ 83 w 508"/>
                  <a:gd name="T89" fmla="*/ 861 h 891"/>
                  <a:gd name="T90" fmla="*/ 98 w 508"/>
                  <a:gd name="T91" fmla="*/ 877 h 891"/>
                  <a:gd name="T92" fmla="*/ 115 w 508"/>
                  <a:gd name="T93" fmla="*/ 871 h 891"/>
                  <a:gd name="T94" fmla="*/ 109 w 508"/>
                  <a:gd name="T95" fmla="*/ 819 h 891"/>
                  <a:gd name="T96" fmla="*/ 242 w 508"/>
                  <a:gd name="T97" fmla="*/ 735 h 891"/>
                  <a:gd name="T98" fmla="*/ 230 w 508"/>
                  <a:gd name="T99" fmla="*/ 713 h 891"/>
                  <a:gd name="T100" fmla="*/ 241 w 508"/>
                  <a:gd name="T101" fmla="*/ 650 h 891"/>
                  <a:gd name="T102" fmla="*/ 246 w 508"/>
                  <a:gd name="T103" fmla="*/ 626 h 891"/>
                  <a:gd name="T104" fmla="*/ 238 w 508"/>
                  <a:gd name="T105" fmla="*/ 612 h 891"/>
                  <a:gd name="T106" fmla="*/ 225 w 508"/>
                  <a:gd name="T107" fmla="*/ 555 h 891"/>
                  <a:gd name="T108" fmla="*/ 222 w 508"/>
                  <a:gd name="T109" fmla="*/ 503 h 891"/>
                  <a:gd name="T110" fmla="*/ 267 w 508"/>
                  <a:gd name="T111" fmla="*/ 455 h 891"/>
                  <a:gd name="T112" fmla="*/ 312 w 508"/>
                  <a:gd name="T113" fmla="*/ 419 h 891"/>
                  <a:gd name="T114" fmla="*/ 417 w 508"/>
                  <a:gd name="T115" fmla="*/ 348 h 891"/>
                  <a:gd name="T116" fmla="*/ 458 w 508"/>
                  <a:gd name="T117" fmla="*/ 314 h 891"/>
                  <a:gd name="T118" fmla="*/ 498 w 508"/>
                  <a:gd name="T119" fmla="*/ 263 h 891"/>
                  <a:gd name="T120" fmla="*/ 508 w 508"/>
                  <a:gd name="T121" fmla="*/ 22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8" h="891">
                    <a:moveTo>
                      <a:pt x="508" y="229"/>
                    </a:moveTo>
                    <a:cubicBezTo>
                      <a:pt x="508" y="221"/>
                      <a:pt x="507" y="210"/>
                      <a:pt x="507" y="210"/>
                    </a:cubicBezTo>
                    <a:cubicBezTo>
                      <a:pt x="499" y="211"/>
                      <a:pt x="499" y="211"/>
                      <a:pt x="499" y="211"/>
                    </a:cubicBezTo>
                    <a:cubicBezTo>
                      <a:pt x="499" y="170"/>
                      <a:pt x="499" y="170"/>
                      <a:pt x="499" y="170"/>
                    </a:cubicBezTo>
                    <a:cubicBezTo>
                      <a:pt x="491" y="162"/>
                      <a:pt x="491" y="162"/>
                      <a:pt x="491" y="162"/>
                    </a:cubicBezTo>
                    <a:cubicBezTo>
                      <a:pt x="502" y="155"/>
                      <a:pt x="502" y="155"/>
                      <a:pt x="502" y="155"/>
                    </a:cubicBezTo>
                    <a:cubicBezTo>
                      <a:pt x="495" y="124"/>
                      <a:pt x="495" y="124"/>
                      <a:pt x="495" y="124"/>
                    </a:cubicBezTo>
                    <a:cubicBezTo>
                      <a:pt x="503" y="104"/>
                      <a:pt x="503" y="104"/>
                      <a:pt x="503" y="104"/>
                    </a:cubicBezTo>
                    <a:cubicBezTo>
                      <a:pt x="493" y="78"/>
                      <a:pt x="493" y="78"/>
                      <a:pt x="493" y="78"/>
                    </a:cubicBezTo>
                    <a:cubicBezTo>
                      <a:pt x="493" y="78"/>
                      <a:pt x="505" y="21"/>
                      <a:pt x="505" y="13"/>
                    </a:cubicBezTo>
                    <a:cubicBezTo>
                      <a:pt x="505" y="5"/>
                      <a:pt x="497" y="0"/>
                      <a:pt x="497" y="0"/>
                    </a:cubicBezTo>
                    <a:cubicBezTo>
                      <a:pt x="497" y="0"/>
                      <a:pt x="497" y="0"/>
                      <a:pt x="497" y="0"/>
                    </a:cubicBezTo>
                    <a:cubicBezTo>
                      <a:pt x="444" y="37"/>
                      <a:pt x="444" y="37"/>
                      <a:pt x="444" y="37"/>
                    </a:cubicBezTo>
                    <a:cubicBezTo>
                      <a:pt x="425" y="38"/>
                      <a:pt x="425" y="38"/>
                      <a:pt x="425" y="38"/>
                    </a:cubicBezTo>
                    <a:cubicBezTo>
                      <a:pt x="425" y="38"/>
                      <a:pt x="404" y="51"/>
                      <a:pt x="400" y="52"/>
                    </a:cubicBezTo>
                    <a:cubicBezTo>
                      <a:pt x="396" y="53"/>
                      <a:pt x="393" y="45"/>
                      <a:pt x="393" y="45"/>
                    </a:cubicBezTo>
                    <a:cubicBezTo>
                      <a:pt x="377" y="45"/>
                      <a:pt x="377" y="45"/>
                      <a:pt x="377" y="45"/>
                    </a:cubicBezTo>
                    <a:cubicBezTo>
                      <a:pt x="377" y="45"/>
                      <a:pt x="361" y="63"/>
                      <a:pt x="354" y="66"/>
                    </a:cubicBezTo>
                    <a:cubicBezTo>
                      <a:pt x="347" y="69"/>
                      <a:pt x="343" y="67"/>
                      <a:pt x="343" y="67"/>
                    </a:cubicBezTo>
                    <a:cubicBezTo>
                      <a:pt x="343" y="67"/>
                      <a:pt x="329" y="59"/>
                      <a:pt x="325" y="61"/>
                    </a:cubicBezTo>
                    <a:cubicBezTo>
                      <a:pt x="321" y="63"/>
                      <a:pt x="316" y="72"/>
                      <a:pt x="311" y="72"/>
                    </a:cubicBezTo>
                    <a:cubicBezTo>
                      <a:pt x="306" y="72"/>
                      <a:pt x="287" y="51"/>
                      <a:pt x="279" y="51"/>
                    </a:cubicBezTo>
                    <a:cubicBezTo>
                      <a:pt x="271" y="51"/>
                      <a:pt x="267" y="61"/>
                      <a:pt x="267" y="61"/>
                    </a:cubicBezTo>
                    <a:cubicBezTo>
                      <a:pt x="267" y="61"/>
                      <a:pt x="250" y="62"/>
                      <a:pt x="237" y="62"/>
                    </a:cubicBezTo>
                    <a:cubicBezTo>
                      <a:pt x="236" y="66"/>
                      <a:pt x="236" y="70"/>
                      <a:pt x="236" y="72"/>
                    </a:cubicBezTo>
                    <a:cubicBezTo>
                      <a:pt x="236" y="75"/>
                      <a:pt x="233" y="81"/>
                      <a:pt x="224" y="89"/>
                    </a:cubicBezTo>
                    <a:cubicBezTo>
                      <a:pt x="215" y="97"/>
                      <a:pt x="225" y="104"/>
                      <a:pt x="229" y="109"/>
                    </a:cubicBezTo>
                    <a:cubicBezTo>
                      <a:pt x="233" y="114"/>
                      <a:pt x="233" y="132"/>
                      <a:pt x="228" y="144"/>
                    </a:cubicBezTo>
                    <a:cubicBezTo>
                      <a:pt x="225" y="151"/>
                      <a:pt x="225" y="159"/>
                      <a:pt x="226" y="164"/>
                    </a:cubicBezTo>
                    <a:cubicBezTo>
                      <a:pt x="229" y="165"/>
                      <a:pt x="233" y="165"/>
                      <a:pt x="235" y="166"/>
                    </a:cubicBezTo>
                    <a:cubicBezTo>
                      <a:pt x="239" y="169"/>
                      <a:pt x="257" y="196"/>
                      <a:pt x="261" y="204"/>
                    </a:cubicBezTo>
                    <a:cubicBezTo>
                      <a:pt x="265" y="212"/>
                      <a:pt x="275" y="222"/>
                      <a:pt x="281" y="231"/>
                    </a:cubicBezTo>
                    <a:cubicBezTo>
                      <a:pt x="287" y="240"/>
                      <a:pt x="270" y="258"/>
                      <a:pt x="270" y="258"/>
                    </a:cubicBezTo>
                    <a:cubicBezTo>
                      <a:pt x="270" y="258"/>
                      <a:pt x="274" y="293"/>
                      <a:pt x="268" y="300"/>
                    </a:cubicBezTo>
                    <a:cubicBezTo>
                      <a:pt x="262" y="307"/>
                      <a:pt x="244" y="299"/>
                      <a:pt x="238" y="317"/>
                    </a:cubicBezTo>
                    <a:cubicBezTo>
                      <a:pt x="232" y="335"/>
                      <a:pt x="242" y="323"/>
                      <a:pt x="246" y="333"/>
                    </a:cubicBezTo>
                    <a:cubicBezTo>
                      <a:pt x="250" y="343"/>
                      <a:pt x="243" y="360"/>
                      <a:pt x="232" y="358"/>
                    </a:cubicBezTo>
                    <a:cubicBezTo>
                      <a:pt x="221" y="356"/>
                      <a:pt x="235" y="346"/>
                      <a:pt x="234" y="340"/>
                    </a:cubicBezTo>
                    <a:cubicBezTo>
                      <a:pt x="233" y="334"/>
                      <a:pt x="202" y="314"/>
                      <a:pt x="202" y="314"/>
                    </a:cubicBezTo>
                    <a:cubicBezTo>
                      <a:pt x="202" y="297"/>
                      <a:pt x="202" y="297"/>
                      <a:pt x="202" y="297"/>
                    </a:cubicBezTo>
                    <a:cubicBezTo>
                      <a:pt x="202" y="297"/>
                      <a:pt x="197" y="297"/>
                      <a:pt x="195" y="294"/>
                    </a:cubicBezTo>
                    <a:cubicBezTo>
                      <a:pt x="193" y="291"/>
                      <a:pt x="208" y="279"/>
                      <a:pt x="208" y="279"/>
                    </a:cubicBezTo>
                    <a:cubicBezTo>
                      <a:pt x="200" y="266"/>
                      <a:pt x="200" y="266"/>
                      <a:pt x="200" y="266"/>
                    </a:cubicBezTo>
                    <a:cubicBezTo>
                      <a:pt x="210" y="263"/>
                      <a:pt x="210" y="263"/>
                      <a:pt x="210" y="263"/>
                    </a:cubicBezTo>
                    <a:cubicBezTo>
                      <a:pt x="213" y="242"/>
                      <a:pt x="213" y="242"/>
                      <a:pt x="213" y="242"/>
                    </a:cubicBezTo>
                    <a:cubicBezTo>
                      <a:pt x="213" y="242"/>
                      <a:pt x="207" y="243"/>
                      <a:pt x="208" y="234"/>
                    </a:cubicBezTo>
                    <a:cubicBezTo>
                      <a:pt x="209" y="225"/>
                      <a:pt x="205" y="214"/>
                      <a:pt x="205" y="214"/>
                    </a:cubicBezTo>
                    <a:cubicBezTo>
                      <a:pt x="199" y="211"/>
                      <a:pt x="189" y="218"/>
                      <a:pt x="189" y="218"/>
                    </a:cubicBezTo>
                    <a:cubicBezTo>
                      <a:pt x="169" y="221"/>
                      <a:pt x="169" y="221"/>
                      <a:pt x="169" y="221"/>
                    </a:cubicBezTo>
                    <a:cubicBezTo>
                      <a:pt x="148" y="189"/>
                      <a:pt x="148" y="189"/>
                      <a:pt x="148" y="189"/>
                    </a:cubicBezTo>
                    <a:cubicBezTo>
                      <a:pt x="148" y="189"/>
                      <a:pt x="104" y="209"/>
                      <a:pt x="95" y="214"/>
                    </a:cubicBezTo>
                    <a:cubicBezTo>
                      <a:pt x="85" y="219"/>
                      <a:pt x="43" y="227"/>
                      <a:pt x="43" y="227"/>
                    </a:cubicBezTo>
                    <a:cubicBezTo>
                      <a:pt x="31" y="238"/>
                      <a:pt x="31" y="238"/>
                      <a:pt x="31" y="238"/>
                    </a:cubicBezTo>
                    <a:cubicBezTo>
                      <a:pt x="31" y="238"/>
                      <a:pt x="11" y="239"/>
                      <a:pt x="5" y="243"/>
                    </a:cubicBezTo>
                    <a:cubicBezTo>
                      <a:pt x="0" y="247"/>
                      <a:pt x="15" y="261"/>
                      <a:pt x="15" y="261"/>
                    </a:cubicBezTo>
                    <a:cubicBezTo>
                      <a:pt x="17" y="297"/>
                      <a:pt x="17" y="297"/>
                      <a:pt x="17" y="297"/>
                    </a:cubicBezTo>
                    <a:cubicBezTo>
                      <a:pt x="56" y="297"/>
                      <a:pt x="56" y="297"/>
                      <a:pt x="56" y="297"/>
                    </a:cubicBezTo>
                    <a:cubicBezTo>
                      <a:pt x="64" y="309"/>
                      <a:pt x="64" y="309"/>
                      <a:pt x="64" y="309"/>
                    </a:cubicBezTo>
                    <a:cubicBezTo>
                      <a:pt x="79" y="306"/>
                      <a:pt x="79" y="306"/>
                      <a:pt x="79" y="306"/>
                    </a:cubicBezTo>
                    <a:cubicBezTo>
                      <a:pt x="89" y="322"/>
                      <a:pt x="89" y="322"/>
                      <a:pt x="89" y="322"/>
                    </a:cubicBezTo>
                    <a:cubicBezTo>
                      <a:pt x="89" y="322"/>
                      <a:pt x="99" y="319"/>
                      <a:pt x="107" y="319"/>
                    </a:cubicBezTo>
                    <a:cubicBezTo>
                      <a:pt x="115" y="319"/>
                      <a:pt x="120" y="331"/>
                      <a:pt x="120" y="331"/>
                    </a:cubicBezTo>
                    <a:cubicBezTo>
                      <a:pt x="120" y="331"/>
                      <a:pt x="135" y="331"/>
                      <a:pt x="139" y="339"/>
                    </a:cubicBezTo>
                    <a:cubicBezTo>
                      <a:pt x="143" y="347"/>
                      <a:pt x="129" y="357"/>
                      <a:pt x="129" y="357"/>
                    </a:cubicBezTo>
                    <a:cubicBezTo>
                      <a:pt x="137" y="366"/>
                      <a:pt x="137" y="366"/>
                      <a:pt x="137" y="366"/>
                    </a:cubicBezTo>
                    <a:cubicBezTo>
                      <a:pt x="131" y="375"/>
                      <a:pt x="131" y="375"/>
                      <a:pt x="131" y="375"/>
                    </a:cubicBezTo>
                    <a:cubicBezTo>
                      <a:pt x="137" y="383"/>
                      <a:pt x="137" y="383"/>
                      <a:pt x="137" y="383"/>
                    </a:cubicBezTo>
                    <a:cubicBezTo>
                      <a:pt x="137" y="383"/>
                      <a:pt x="132" y="390"/>
                      <a:pt x="129" y="395"/>
                    </a:cubicBezTo>
                    <a:cubicBezTo>
                      <a:pt x="127" y="401"/>
                      <a:pt x="135" y="407"/>
                      <a:pt x="137" y="421"/>
                    </a:cubicBezTo>
                    <a:cubicBezTo>
                      <a:pt x="140" y="434"/>
                      <a:pt x="131" y="434"/>
                      <a:pt x="131" y="434"/>
                    </a:cubicBezTo>
                    <a:cubicBezTo>
                      <a:pt x="131" y="443"/>
                      <a:pt x="131" y="443"/>
                      <a:pt x="131" y="443"/>
                    </a:cubicBezTo>
                    <a:cubicBezTo>
                      <a:pt x="117" y="450"/>
                      <a:pt x="117" y="450"/>
                      <a:pt x="117" y="450"/>
                    </a:cubicBezTo>
                    <a:cubicBezTo>
                      <a:pt x="131" y="466"/>
                      <a:pt x="131" y="466"/>
                      <a:pt x="131" y="466"/>
                    </a:cubicBezTo>
                    <a:cubicBezTo>
                      <a:pt x="131" y="466"/>
                      <a:pt x="119" y="477"/>
                      <a:pt x="117" y="482"/>
                    </a:cubicBezTo>
                    <a:cubicBezTo>
                      <a:pt x="116" y="487"/>
                      <a:pt x="133" y="498"/>
                      <a:pt x="135" y="505"/>
                    </a:cubicBezTo>
                    <a:cubicBezTo>
                      <a:pt x="136" y="511"/>
                      <a:pt x="125" y="518"/>
                      <a:pt x="125" y="518"/>
                    </a:cubicBezTo>
                    <a:cubicBezTo>
                      <a:pt x="125" y="518"/>
                      <a:pt x="123" y="525"/>
                      <a:pt x="121" y="533"/>
                    </a:cubicBezTo>
                    <a:cubicBezTo>
                      <a:pt x="120" y="541"/>
                      <a:pt x="105" y="542"/>
                      <a:pt x="105" y="542"/>
                    </a:cubicBezTo>
                    <a:cubicBezTo>
                      <a:pt x="104" y="565"/>
                      <a:pt x="104" y="565"/>
                      <a:pt x="104" y="565"/>
                    </a:cubicBezTo>
                    <a:cubicBezTo>
                      <a:pt x="96" y="570"/>
                      <a:pt x="96" y="570"/>
                      <a:pt x="96" y="570"/>
                    </a:cubicBezTo>
                    <a:cubicBezTo>
                      <a:pt x="105" y="583"/>
                      <a:pt x="105" y="583"/>
                      <a:pt x="105" y="583"/>
                    </a:cubicBezTo>
                    <a:cubicBezTo>
                      <a:pt x="95" y="586"/>
                      <a:pt x="95" y="586"/>
                      <a:pt x="95" y="586"/>
                    </a:cubicBezTo>
                    <a:cubicBezTo>
                      <a:pt x="48" y="642"/>
                      <a:pt x="48" y="642"/>
                      <a:pt x="48" y="642"/>
                    </a:cubicBezTo>
                    <a:cubicBezTo>
                      <a:pt x="48" y="642"/>
                      <a:pt x="55" y="693"/>
                      <a:pt x="57" y="702"/>
                    </a:cubicBezTo>
                    <a:cubicBezTo>
                      <a:pt x="59" y="711"/>
                      <a:pt x="80" y="743"/>
                      <a:pt x="79" y="752"/>
                    </a:cubicBezTo>
                    <a:cubicBezTo>
                      <a:pt x="78" y="761"/>
                      <a:pt x="78" y="809"/>
                      <a:pt x="78" y="809"/>
                    </a:cubicBezTo>
                    <a:cubicBezTo>
                      <a:pt x="60" y="833"/>
                      <a:pt x="60" y="833"/>
                      <a:pt x="60" y="833"/>
                    </a:cubicBezTo>
                    <a:cubicBezTo>
                      <a:pt x="76" y="830"/>
                      <a:pt x="76" y="830"/>
                      <a:pt x="76" y="830"/>
                    </a:cubicBezTo>
                    <a:cubicBezTo>
                      <a:pt x="76" y="830"/>
                      <a:pt x="71" y="847"/>
                      <a:pt x="73" y="854"/>
                    </a:cubicBezTo>
                    <a:cubicBezTo>
                      <a:pt x="76" y="861"/>
                      <a:pt x="83" y="861"/>
                      <a:pt x="83" y="861"/>
                    </a:cubicBezTo>
                    <a:cubicBezTo>
                      <a:pt x="87" y="877"/>
                      <a:pt x="87" y="877"/>
                      <a:pt x="87" y="877"/>
                    </a:cubicBezTo>
                    <a:cubicBezTo>
                      <a:pt x="91" y="876"/>
                      <a:pt x="95" y="875"/>
                      <a:pt x="98" y="877"/>
                    </a:cubicBezTo>
                    <a:cubicBezTo>
                      <a:pt x="102" y="879"/>
                      <a:pt x="107" y="885"/>
                      <a:pt x="111" y="891"/>
                    </a:cubicBezTo>
                    <a:cubicBezTo>
                      <a:pt x="113" y="883"/>
                      <a:pt x="115" y="876"/>
                      <a:pt x="115" y="871"/>
                    </a:cubicBezTo>
                    <a:cubicBezTo>
                      <a:pt x="116" y="856"/>
                      <a:pt x="107" y="845"/>
                      <a:pt x="107" y="845"/>
                    </a:cubicBezTo>
                    <a:cubicBezTo>
                      <a:pt x="107" y="845"/>
                      <a:pt x="88" y="839"/>
                      <a:pt x="109" y="819"/>
                    </a:cubicBezTo>
                    <a:cubicBezTo>
                      <a:pt x="130" y="799"/>
                      <a:pt x="165" y="785"/>
                      <a:pt x="186" y="773"/>
                    </a:cubicBezTo>
                    <a:cubicBezTo>
                      <a:pt x="207" y="761"/>
                      <a:pt x="242" y="744"/>
                      <a:pt x="242" y="735"/>
                    </a:cubicBezTo>
                    <a:cubicBezTo>
                      <a:pt x="242" y="726"/>
                      <a:pt x="242" y="718"/>
                      <a:pt x="242" y="718"/>
                    </a:cubicBezTo>
                    <a:cubicBezTo>
                      <a:pt x="242" y="718"/>
                      <a:pt x="231" y="727"/>
                      <a:pt x="230" y="713"/>
                    </a:cubicBezTo>
                    <a:cubicBezTo>
                      <a:pt x="229" y="699"/>
                      <a:pt x="249" y="684"/>
                      <a:pt x="247" y="674"/>
                    </a:cubicBezTo>
                    <a:cubicBezTo>
                      <a:pt x="245" y="664"/>
                      <a:pt x="241" y="650"/>
                      <a:pt x="241" y="650"/>
                    </a:cubicBezTo>
                    <a:cubicBezTo>
                      <a:pt x="248" y="631"/>
                      <a:pt x="248" y="631"/>
                      <a:pt x="248" y="631"/>
                    </a:cubicBezTo>
                    <a:cubicBezTo>
                      <a:pt x="246" y="626"/>
                      <a:pt x="246" y="626"/>
                      <a:pt x="246" y="626"/>
                    </a:cubicBezTo>
                    <a:cubicBezTo>
                      <a:pt x="235" y="639"/>
                      <a:pt x="235" y="639"/>
                      <a:pt x="235" y="639"/>
                    </a:cubicBezTo>
                    <a:cubicBezTo>
                      <a:pt x="238" y="612"/>
                      <a:pt x="238" y="612"/>
                      <a:pt x="238" y="612"/>
                    </a:cubicBezTo>
                    <a:cubicBezTo>
                      <a:pt x="238" y="612"/>
                      <a:pt x="223" y="597"/>
                      <a:pt x="222" y="587"/>
                    </a:cubicBezTo>
                    <a:cubicBezTo>
                      <a:pt x="221" y="577"/>
                      <a:pt x="230" y="567"/>
                      <a:pt x="225" y="555"/>
                    </a:cubicBezTo>
                    <a:cubicBezTo>
                      <a:pt x="220" y="543"/>
                      <a:pt x="208" y="554"/>
                      <a:pt x="208" y="541"/>
                    </a:cubicBezTo>
                    <a:cubicBezTo>
                      <a:pt x="208" y="528"/>
                      <a:pt x="219" y="507"/>
                      <a:pt x="222" y="503"/>
                    </a:cubicBezTo>
                    <a:cubicBezTo>
                      <a:pt x="225" y="499"/>
                      <a:pt x="249" y="493"/>
                      <a:pt x="252" y="484"/>
                    </a:cubicBezTo>
                    <a:cubicBezTo>
                      <a:pt x="255" y="475"/>
                      <a:pt x="260" y="460"/>
                      <a:pt x="267" y="455"/>
                    </a:cubicBezTo>
                    <a:cubicBezTo>
                      <a:pt x="274" y="450"/>
                      <a:pt x="279" y="455"/>
                      <a:pt x="287" y="449"/>
                    </a:cubicBezTo>
                    <a:cubicBezTo>
                      <a:pt x="295" y="443"/>
                      <a:pt x="310" y="435"/>
                      <a:pt x="312" y="419"/>
                    </a:cubicBezTo>
                    <a:cubicBezTo>
                      <a:pt x="314" y="403"/>
                      <a:pt x="331" y="385"/>
                      <a:pt x="348" y="377"/>
                    </a:cubicBezTo>
                    <a:cubicBezTo>
                      <a:pt x="365" y="369"/>
                      <a:pt x="409" y="355"/>
                      <a:pt x="417" y="348"/>
                    </a:cubicBezTo>
                    <a:cubicBezTo>
                      <a:pt x="425" y="341"/>
                      <a:pt x="458" y="324"/>
                      <a:pt x="458" y="324"/>
                    </a:cubicBezTo>
                    <a:cubicBezTo>
                      <a:pt x="458" y="314"/>
                      <a:pt x="458" y="314"/>
                      <a:pt x="458" y="314"/>
                    </a:cubicBezTo>
                    <a:cubicBezTo>
                      <a:pt x="458" y="314"/>
                      <a:pt x="476" y="295"/>
                      <a:pt x="476" y="290"/>
                    </a:cubicBezTo>
                    <a:cubicBezTo>
                      <a:pt x="476" y="285"/>
                      <a:pt x="498" y="263"/>
                      <a:pt x="498" y="263"/>
                    </a:cubicBezTo>
                    <a:cubicBezTo>
                      <a:pt x="496" y="254"/>
                      <a:pt x="496" y="254"/>
                      <a:pt x="496" y="254"/>
                    </a:cubicBezTo>
                    <a:cubicBezTo>
                      <a:pt x="496" y="254"/>
                      <a:pt x="508" y="237"/>
                      <a:pt x="508" y="22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5" name="Freeform 346"/>
              <p:cNvSpPr>
                <a:spLocks/>
              </p:cNvSpPr>
              <p:nvPr/>
            </p:nvSpPr>
            <p:spPr bwMode="gray">
              <a:xfrm>
                <a:off x="-2821" y="-8784"/>
                <a:ext cx="383" cy="982"/>
              </a:xfrm>
              <a:custGeom>
                <a:avLst/>
                <a:gdLst>
                  <a:gd name="T0" fmla="*/ 156 w 162"/>
                  <a:gd name="T1" fmla="*/ 287 h 416"/>
                  <a:gd name="T2" fmla="*/ 136 w 162"/>
                  <a:gd name="T3" fmla="*/ 260 h 416"/>
                  <a:gd name="T4" fmla="*/ 110 w 162"/>
                  <a:gd name="T5" fmla="*/ 222 h 416"/>
                  <a:gd name="T6" fmla="*/ 101 w 162"/>
                  <a:gd name="T7" fmla="*/ 220 h 416"/>
                  <a:gd name="T8" fmla="*/ 105 w 162"/>
                  <a:gd name="T9" fmla="*/ 229 h 416"/>
                  <a:gd name="T10" fmla="*/ 114 w 162"/>
                  <a:gd name="T11" fmla="*/ 237 h 416"/>
                  <a:gd name="T12" fmla="*/ 113 w 162"/>
                  <a:gd name="T13" fmla="*/ 264 h 416"/>
                  <a:gd name="T14" fmla="*/ 105 w 162"/>
                  <a:gd name="T15" fmla="*/ 253 h 416"/>
                  <a:gd name="T16" fmla="*/ 90 w 162"/>
                  <a:gd name="T17" fmla="*/ 257 h 416"/>
                  <a:gd name="T18" fmla="*/ 86 w 162"/>
                  <a:gd name="T19" fmla="*/ 234 h 416"/>
                  <a:gd name="T20" fmla="*/ 81 w 162"/>
                  <a:gd name="T21" fmla="*/ 220 h 416"/>
                  <a:gd name="T22" fmla="*/ 81 w 162"/>
                  <a:gd name="T23" fmla="*/ 195 h 416"/>
                  <a:gd name="T24" fmla="*/ 64 w 162"/>
                  <a:gd name="T25" fmla="*/ 171 h 416"/>
                  <a:gd name="T26" fmla="*/ 59 w 162"/>
                  <a:gd name="T27" fmla="*/ 154 h 416"/>
                  <a:gd name="T28" fmla="*/ 77 w 162"/>
                  <a:gd name="T29" fmla="*/ 126 h 416"/>
                  <a:gd name="T30" fmla="*/ 84 w 162"/>
                  <a:gd name="T31" fmla="*/ 108 h 416"/>
                  <a:gd name="T32" fmla="*/ 81 w 162"/>
                  <a:gd name="T33" fmla="*/ 90 h 416"/>
                  <a:gd name="T34" fmla="*/ 78 w 162"/>
                  <a:gd name="T35" fmla="*/ 51 h 416"/>
                  <a:gd name="T36" fmla="*/ 64 w 162"/>
                  <a:gd name="T37" fmla="*/ 37 h 416"/>
                  <a:gd name="T38" fmla="*/ 60 w 162"/>
                  <a:gd name="T39" fmla="*/ 10 h 416"/>
                  <a:gd name="T40" fmla="*/ 41 w 162"/>
                  <a:gd name="T41" fmla="*/ 10 h 416"/>
                  <a:gd name="T42" fmla="*/ 35 w 162"/>
                  <a:gd name="T43" fmla="*/ 0 h 416"/>
                  <a:gd name="T44" fmla="*/ 20 w 162"/>
                  <a:gd name="T45" fmla="*/ 1 h 416"/>
                  <a:gd name="T46" fmla="*/ 20 w 162"/>
                  <a:gd name="T47" fmla="*/ 9 h 416"/>
                  <a:gd name="T48" fmla="*/ 35 w 162"/>
                  <a:gd name="T49" fmla="*/ 16 h 416"/>
                  <a:gd name="T50" fmla="*/ 37 w 162"/>
                  <a:gd name="T51" fmla="*/ 42 h 416"/>
                  <a:gd name="T52" fmla="*/ 46 w 162"/>
                  <a:gd name="T53" fmla="*/ 41 h 416"/>
                  <a:gd name="T54" fmla="*/ 46 w 162"/>
                  <a:gd name="T55" fmla="*/ 54 h 416"/>
                  <a:gd name="T56" fmla="*/ 52 w 162"/>
                  <a:gd name="T57" fmla="*/ 64 h 416"/>
                  <a:gd name="T58" fmla="*/ 30 w 162"/>
                  <a:gd name="T59" fmla="*/ 75 h 416"/>
                  <a:gd name="T60" fmla="*/ 30 w 162"/>
                  <a:gd name="T61" fmla="*/ 86 h 416"/>
                  <a:gd name="T62" fmla="*/ 37 w 162"/>
                  <a:gd name="T63" fmla="*/ 92 h 416"/>
                  <a:gd name="T64" fmla="*/ 33 w 162"/>
                  <a:gd name="T65" fmla="*/ 105 h 416"/>
                  <a:gd name="T66" fmla="*/ 34 w 162"/>
                  <a:gd name="T67" fmla="*/ 153 h 416"/>
                  <a:gd name="T68" fmla="*/ 42 w 162"/>
                  <a:gd name="T69" fmla="*/ 157 h 416"/>
                  <a:gd name="T70" fmla="*/ 14 w 162"/>
                  <a:gd name="T71" fmla="*/ 175 h 416"/>
                  <a:gd name="T72" fmla="*/ 16 w 162"/>
                  <a:gd name="T73" fmla="*/ 200 h 416"/>
                  <a:gd name="T74" fmla="*/ 1 w 162"/>
                  <a:gd name="T75" fmla="*/ 226 h 416"/>
                  <a:gd name="T76" fmla="*/ 23 w 162"/>
                  <a:gd name="T77" fmla="*/ 245 h 416"/>
                  <a:gd name="T78" fmla="*/ 44 w 162"/>
                  <a:gd name="T79" fmla="*/ 277 h 416"/>
                  <a:gd name="T80" fmla="*/ 64 w 162"/>
                  <a:gd name="T81" fmla="*/ 274 h 416"/>
                  <a:gd name="T82" fmla="*/ 80 w 162"/>
                  <a:gd name="T83" fmla="*/ 270 h 416"/>
                  <a:gd name="T84" fmla="*/ 83 w 162"/>
                  <a:gd name="T85" fmla="*/ 290 h 416"/>
                  <a:gd name="T86" fmla="*/ 88 w 162"/>
                  <a:gd name="T87" fmla="*/ 298 h 416"/>
                  <a:gd name="T88" fmla="*/ 85 w 162"/>
                  <a:gd name="T89" fmla="*/ 319 h 416"/>
                  <a:gd name="T90" fmla="*/ 75 w 162"/>
                  <a:gd name="T91" fmla="*/ 322 h 416"/>
                  <a:gd name="T92" fmla="*/ 83 w 162"/>
                  <a:gd name="T93" fmla="*/ 335 h 416"/>
                  <a:gd name="T94" fmla="*/ 70 w 162"/>
                  <a:gd name="T95" fmla="*/ 350 h 416"/>
                  <a:gd name="T96" fmla="*/ 77 w 162"/>
                  <a:gd name="T97" fmla="*/ 353 h 416"/>
                  <a:gd name="T98" fmla="*/ 77 w 162"/>
                  <a:gd name="T99" fmla="*/ 370 h 416"/>
                  <a:gd name="T100" fmla="*/ 109 w 162"/>
                  <a:gd name="T101" fmla="*/ 396 h 416"/>
                  <a:gd name="T102" fmla="*/ 107 w 162"/>
                  <a:gd name="T103" fmla="*/ 414 h 416"/>
                  <a:gd name="T104" fmla="*/ 121 w 162"/>
                  <a:gd name="T105" fmla="*/ 389 h 416"/>
                  <a:gd name="T106" fmla="*/ 113 w 162"/>
                  <a:gd name="T107" fmla="*/ 373 h 416"/>
                  <a:gd name="T108" fmla="*/ 143 w 162"/>
                  <a:gd name="T109" fmla="*/ 356 h 416"/>
                  <a:gd name="T110" fmla="*/ 145 w 162"/>
                  <a:gd name="T111" fmla="*/ 314 h 416"/>
                  <a:gd name="T112" fmla="*/ 156 w 162"/>
                  <a:gd name="T113" fmla="*/ 28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416">
                    <a:moveTo>
                      <a:pt x="156" y="287"/>
                    </a:moveTo>
                    <a:cubicBezTo>
                      <a:pt x="150" y="278"/>
                      <a:pt x="140" y="268"/>
                      <a:pt x="136" y="260"/>
                    </a:cubicBezTo>
                    <a:cubicBezTo>
                      <a:pt x="132" y="252"/>
                      <a:pt x="114" y="225"/>
                      <a:pt x="110" y="222"/>
                    </a:cubicBezTo>
                    <a:cubicBezTo>
                      <a:pt x="108" y="221"/>
                      <a:pt x="104" y="221"/>
                      <a:pt x="101" y="220"/>
                    </a:cubicBezTo>
                    <a:cubicBezTo>
                      <a:pt x="101" y="225"/>
                      <a:pt x="103" y="228"/>
                      <a:pt x="105" y="229"/>
                    </a:cubicBezTo>
                    <a:cubicBezTo>
                      <a:pt x="110" y="231"/>
                      <a:pt x="114" y="237"/>
                      <a:pt x="114" y="237"/>
                    </a:cubicBezTo>
                    <a:cubicBezTo>
                      <a:pt x="114" y="237"/>
                      <a:pt x="119" y="262"/>
                      <a:pt x="113" y="264"/>
                    </a:cubicBezTo>
                    <a:cubicBezTo>
                      <a:pt x="107" y="266"/>
                      <a:pt x="105" y="253"/>
                      <a:pt x="105" y="253"/>
                    </a:cubicBezTo>
                    <a:cubicBezTo>
                      <a:pt x="105" y="253"/>
                      <a:pt x="93" y="259"/>
                      <a:pt x="90" y="257"/>
                    </a:cubicBezTo>
                    <a:cubicBezTo>
                      <a:pt x="87" y="255"/>
                      <a:pt x="87" y="241"/>
                      <a:pt x="86" y="234"/>
                    </a:cubicBezTo>
                    <a:cubicBezTo>
                      <a:pt x="85" y="227"/>
                      <a:pt x="83" y="224"/>
                      <a:pt x="81" y="220"/>
                    </a:cubicBezTo>
                    <a:cubicBezTo>
                      <a:pt x="79" y="216"/>
                      <a:pt x="81" y="203"/>
                      <a:pt x="81" y="195"/>
                    </a:cubicBezTo>
                    <a:cubicBezTo>
                      <a:pt x="81" y="187"/>
                      <a:pt x="76" y="181"/>
                      <a:pt x="64" y="171"/>
                    </a:cubicBezTo>
                    <a:cubicBezTo>
                      <a:pt x="52" y="161"/>
                      <a:pt x="61" y="163"/>
                      <a:pt x="59" y="154"/>
                    </a:cubicBezTo>
                    <a:cubicBezTo>
                      <a:pt x="57" y="145"/>
                      <a:pt x="67" y="137"/>
                      <a:pt x="77" y="126"/>
                    </a:cubicBezTo>
                    <a:cubicBezTo>
                      <a:pt x="87" y="115"/>
                      <a:pt x="83" y="113"/>
                      <a:pt x="84" y="108"/>
                    </a:cubicBezTo>
                    <a:cubicBezTo>
                      <a:pt x="85" y="103"/>
                      <a:pt x="81" y="98"/>
                      <a:pt x="81" y="90"/>
                    </a:cubicBezTo>
                    <a:cubicBezTo>
                      <a:pt x="81" y="82"/>
                      <a:pt x="79" y="67"/>
                      <a:pt x="78" y="51"/>
                    </a:cubicBezTo>
                    <a:cubicBezTo>
                      <a:pt x="77" y="35"/>
                      <a:pt x="75" y="44"/>
                      <a:pt x="64" y="37"/>
                    </a:cubicBezTo>
                    <a:cubicBezTo>
                      <a:pt x="53" y="30"/>
                      <a:pt x="61" y="21"/>
                      <a:pt x="60" y="10"/>
                    </a:cubicBezTo>
                    <a:cubicBezTo>
                      <a:pt x="41" y="10"/>
                      <a:pt x="41" y="10"/>
                      <a:pt x="41" y="10"/>
                    </a:cubicBezTo>
                    <a:cubicBezTo>
                      <a:pt x="35" y="0"/>
                      <a:pt x="35" y="0"/>
                      <a:pt x="35" y="0"/>
                    </a:cubicBezTo>
                    <a:cubicBezTo>
                      <a:pt x="20" y="1"/>
                      <a:pt x="20" y="1"/>
                      <a:pt x="20" y="1"/>
                    </a:cubicBezTo>
                    <a:cubicBezTo>
                      <a:pt x="20" y="9"/>
                      <a:pt x="20" y="9"/>
                      <a:pt x="20" y="9"/>
                    </a:cubicBezTo>
                    <a:cubicBezTo>
                      <a:pt x="20" y="9"/>
                      <a:pt x="34" y="9"/>
                      <a:pt x="35" y="16"/>
                    </a:cubicBezTo>
                    <a:cubicBezTo>
                      <a:pt x="36" y="23"/>
                      <a:pt x="34" y="42"/>
                      <a:pt x="37" y="42"/>
                    </a:cubicBezTo>
                    <a:cubicBezTo>
                      <a:pt x="40" y="42"/>
                      <a:pt x="46" y="41"/>
                      <a:pt x="46" y="41"/>
                    </a:cubicBezTo>
                    <a:cubicBezTo>
                      <a:pt x="46" y="54"/>
                      <a:pt x="46" y="54"/>
                      <a:pt x="46" y="54"/>
                    </a:cubicBezTo>
                    <a:cubicBezTo>
                      <a:pt x="46" y="54"/>
                      <a:pt x="58" y="57"/>
                      <a:pt x="52" y="64"/>
                    </a:cubicBezTo>
                    <a:cubicBezTo>
                      <a:pt x="46" y="71"/>
                      <a:pt x="30" y="75"/>
                      <a:pt x="30" y="75"/>
                    </a:cubicBezTo>
                    <a:cubicBezTo>
                      <a:pt x="30" y="86"/>
                      <a:pt x="30" y="86"/>
                      <a:pt x="30" y="86"/>
                    </a:cubicBezTo>
                    <a:cubicBezTo>
                      <a:pt x="37" y="92"/>
                      <a:pt x="37" y="92"/>
                      <a:pt x="37" y="92"/>
                    </a:cubicBezTo>
                    <a:cubicBezTo>
                      <a:pt x="33" y="105"/>
                      <a:pt x="33" y="105"/>
                      <a:pt x="33" y="105"/>
                    </a:cubicBezTo>
                    <a:cubicBezTo>
                      <a:pt x="34" y="153"/>
                      <a:pt x="34" y="153"/>
                      <a:pt x="34" y="153"/>
                    </a:cubicBezTo>
                    <a:cubicBezTo>
                      <a:pt x="34" y="153"/>
                      <a:pt x="45" y="150"/>
                      <a:pt x="42" y="157"/>
                    </a:cubicBezTo>
                    <a:cubicBezTo>
                      <a:pt x="39" y="164"/>
                      <a:pt x="14" y="175"/>
                      <a:pt x="14" y="175"/>
                    </a:cubicBezTo>
                    <a:cubicBezTo>
                      <a:pt x="16" y="200"/>
                      <a:pt x="16" y="200"/>
                      <a:pt x="16" y="200"/>
                    </a:cubicBezTo>
                    <a:cubicBezTo>
                      <a:pt x="16" y="200"/>
                      <a:pt x="0" y="223"/>
                      <a:pt x="1" y="226"/>
                    </a:cubicBezTo>
                    <a:cubicBezTo>
                      <a:pt x="2" y="229"/>
                      <a:pt x="23" y="245"/>
                      <a:pt x="23" y="245"/>
                    </a:cubicBezTo>
                    <a:cubicBezTo>
                      <a:pt x="44" y="277"/>
                      <a:pt x="44" y="277"/>
                      <a:pt x="44" y="277"/>
                    </a:cubicBezTo>
                    <a:cubicBezTo>
                      <a:pt x="64" y="274"/>
                      <a:pt x="64" y="274"/>
                      <a:pt x="64" y="274"/>
                    </a:cubicBezTo>
                    <a:cubicBezTo>
                      <a:pt x="64" y="274"/>
                      <a:pt x="74" y="267"/>
                      <a:pt x="80" y="270"/>
                    </a:cubicBezTo>
                    <a:cubicBezTo>
                      <a:pt x="80" y="270"/>
                      <a:pt x="84" y="281"/>
                      <a:pt x="83" y="290"/>
                    </a:cubicBezTo>
                    <a:cubicBezTo>
                      <a:pt x="82" y="299"/>
                      <a:pt x="88" y="298"/>
                      <a:pt x="88" y="298"/>
                    </a:cubicBezTo>
                    <a:cubicBezTo>
                      <a:pt x="85" y="319"/>
                      <a:pt x="85" y="319"/>
                      <a:pt x="85" y="319"/>
                    </a:cubicBezTo>
                    <a:cubicBezTo>
                      <a:pt x="75" y="322"/>
                      <a:pt x="75" y="322"/>
                      <a:pt x="75" y="322"/>
                    </a:cubicBezTo>
                    <a:cubicBezTo>
                      <a:pt x="83" y="335"/>
                      <a:pt x="83" y="335"/>
                      <a:pt x="83" y="335"/>
                    </a:cubicBezTo>
                    <a:cubicBezTo>
                      <a:pt x="83" y="335"/>
                      <a:pt x="68" y="347"/>
                      <a:pt x="70" y="350"/>
                    </a:cubicBezTo>
                    <a:cubicBezTo>
                      <a:pt x="72" y="353"/>
                      <a:pt x="77" y="353"/>
                      <a:pt x="77" y="353"/>
                    </a:cubicBezTo>
                    <a:cubicBezTo>
                      <a:pt x="77" y="370"/>
                      <a:pt x="77" y="370"/>
                      <a:pt x="77" y="370"/>
                    </a:cubicBezTo>
                    <a:cubicBezTo>
                      <a:pt x="77" y="370"/>
                      <a:pt x="108" y="390"/>
                      <a:pt x="109" y="396"/>
                    </a:cubicBezTo>
                    <a:cubicBezTo>
                      <a:pt x="110" y="402"/>
                      <a:pt x="96" y="412"/>
                      <a:pt x="107" y="414"/>
                    </a:cubicBezTo>
                    <a:cubicBezTo>
                      <a:pt x="118" y="416"/>
                      <a:pt x="125" y="399"/>
                      <a:pt x="121" y="389"/>
                    </a:cubicBezTo>
                    <a:cubicBezTo>
                      <a:pt x="117" y="379"/>
                      <a:pt x="107" y="391"/>
                      <a:pt x="113" y="373"/>
                    </a:cubicBezTo>
                    <a:cubicBezTo>
                      <a:pt x="119" y="355"/>
                      <a:pt x="137" y="363"/>
                      <a:pt x="143" y="356"/>
                    </a:cubicBezTo>
                    <a:cubicBezTo>
                      <a:pt x="149" y="349"/>
                      <a:pt x="145" y="314"/>
                      <a:pt x="145" y="314"/>
                    </a:cubicBezTo>
                    <a:cubicBezTo>
                      <a:pt x="145" y="314"/>
                      <a:pt x="162" y="296"/>
                      <a:pt x="156" y="28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6" name="Freeform 347"/>
              <p:cNvSpPr>
                <a:spLocks/>
              </p:cNvSpPr>
              <p:nvPr/>
            </p:nvSpPr>
            <p:spPr bwMode="gray">
              <a:xfrm>
                <a:off x="-4014" y="-8945"/>
                <a:ext cx="1330" cy="1266"/>
              </a:xfrm>
              <a:custGeom>
                <a:avLst/>
                <a:gdLst>
                  <a:gd name="T0" fmla="*/ 551 w 563"/>
                  <a:gd name="T1" fmla="*/ 109 h 536"/>
                  <a:gd name="T2" fmla="*/ 540 w 563"/>
                  <a:gd name="T3" fmla="*/ 84 h 536"/>
                  <a:gd name="T4" fmla="*/ 525 w 563"/>
                  <a:gd name="T5" fmla="*/ 69 h 536"/>
                  <a:gd name="T6" fmla="*/ 502 w 563"/>
                  <a:gd name="T7" fmla="*/ 60 h 536"/>
                  <a:gd name="T8" fmla="*/ 485 w 563"/>
                  <a:gd name="T9" fmla="*/ 51 h 536"/>
                  <a:gd name="T10" fmla="*/ 461 w 563"/>
                  <a:gd name="T11" fmla="*/ 38 h 536"/>
                  <a:gd name="T12" fmla="*/ 436 w 563"/>
                  <a:gd name="T13" fmla="*/ 26 h 536"/>
                  <a:gd name="T14" fmla="*/ 419 w 563"/>
                  <a:gd name="T15" fmla="*/ 25 h 536"/>
                  <a:gd name="T16" fmla="*/ 402 w 563"/>
                  <a:gd name="T17" fmla="*/ 0 h 536"/>
                  <a:gd name="T18" fmla="*/ 333 w 563"/>
                  <a:gd name="T19" fmla="*/ 15 h 536"/>
                  <a:gd name="T20" fmla="*/ 306 w 563"/>
                  <a:gd name="T21" fmla="*/ 57 h 536"/>
                  <a:gd name="T22" fmla="*/ 320 w 563"/>
                  <a:gd name="T23" fmla="*/ 87 h 536"/>
                  <a:gd name="T24" fmla="*/ 304 w 563"/>
                  <a:gd name="T25" fmla="*/ 189 h 536"/>
                  <a:gd name="T26" fmla="*/ 351 w 563"/>
                  <a:gd name="T27" fmla="*/ 230 h 536"/>
                  <a:gd name="T28" fmla="*/ 364 w 563"/>
                  <a:gd name="T29" fmla="*/ 214 h 536"/>
                  <a:gd name="T30" fmla="*/ 367 w 563"/>
                  <a:gd name="T31" fmla="*/ 282 h 536"/>
                  <a:gd name="T32" fmla="*/ 344 w 563"/>
                  <a:gd name="T33" fmla="*/ 281 h 536"/>
                  <a:gd name="T34" fmla="*/ 324 w 563"/>
                  <a:gd name="T35" fmla="*/ 251 h 536"/>
                  <a:gd name="T36" fmla="*/ 305 w 563"/>
                  <a:gd name="T37" fmla="*/ 228 h 536"/>
                  <a:gd name="T38" fmla="*/ 282 w 563"/>
                  <a:gd name="T39" fmla="*/ 216 h 536"/>
                  <a:gd name="T40" fmla="*/ 267 w 563"/>
                  <a:gd name="T41" fmla="*/ 203 h 536"/>
                  <a:gd name="T42" fmla="*/ 246 w 563"/>
                  <a:gd name="T43" fmla="*/ 179 h 536"/>
                  <a:gd name="T44" fmla="*/ 165 w 563"/>
                  <a:gd name="T45" fmla="*/ 188 h 536"/>
                  <a:gd name="T46" fmla="*/ 128 w 563"/>
                  <a:gd name="T47" fmla="*/ 168 h 536"/>
                  <a:gd name="T48" fmla="*/ 117 w 563"/>
                  <a:gd name="T49" fmla="*/ 151 h 536"/>
                  <a:gd name="T50" fmla="*/ 101 w 563"/>
                  <a:gd name="T51" fmla="*/ 144 h 536"/>
                  <a:gd name="T52" fmla="*/ 107 w 563"/>
                  <a:gd name="T53" fmla="*/ 178 h 536"/>
                  <a:gd name="T54" fmla="*/ 98 w 563"/>
                  <a:gd name="T55" fmla="*/ 218 h 536"/>
                  <a:gd name="T56" fmla="*/ 93 w 563"/>
                  <a:gd name="T57" fmla="*/ 232 h 536"/>
                  <a:gd name="T58" fmla="*/ 84 w 563"/>
                  <a:gd name="T59" fmla="*/ 262 h 536"/>
                  <a:gd name="T60" fmla="*/ 0 w 563"/>
                  <a:gd name="T61" fmla="*/ 427 h 536"/>
                  <a:gd name="T62" fmla="*/ 6 w 563"/>
                  <a:gd name="T63" fmla="*/ 449 h 536"/>
                  <a:gd name="T64" fmla="*/ 79 w 563"/>
                  <a:gd name="T65" fmla="*/ 511 h 536"/>
                  <a:gd name="T66" fmla="*/ 108 w 563"/>
                  <a:gd name="T67" fmla="*/ 498 h 536"/>
                  <a:gd name="T68" fmla="*/ 138 w 563"/>
                  <a:gd name="T69" fmla="*/ 504 h 536"/>
                  <a:gd name="T70" fmla="*/ 177 w 563"/>
                  <a:gd name="T71" fmla="*/ 517 h 536"/>
                  <a:gd name="T72" fmla="*/ 202 w 563"/>
                  <a:gd name="T73" fmla="*/ 521 h 536"/>
                  <a:gd name="T74" fmla="*/ 267 w 563"/>
                  <a:gd name="T75" fmla="*/ 491 h 536"/>
                  <a:gd name="T76" fmla="*/ 323 w 563"/>
                  <a:gd name="T77" fmla="*/ 449 h 536"/>
                  <a:gd name="T78" fmla="*/ 356 w 563"/>
                  <a:gd name="T79" fmla="*/ 405 h 536"/>
                  <a:gd name="T80" fmla="*/ 395 w 563"/>
                  <a:gd name="T81" fmla="*/ 385 h 536"/>
                  <a:gd name="T82" fmla="*/ 411 w 563"/>
                  <a:gd name="T83" fmla="*/ 362 h 536"/>
                  <a:gd name="T84" fmla="*/ 475 w 563"/>
                  <a:gd name="T85" fmla="*/ 338 h 536"/>
                  <a:gd name="T86" fmla="*/ 506 w 563"/>
                  <a:gd name="T87" fmla="*/ 294 h 536"/>
                  <a:gd name="T88" fmla="*/ 519 w 563"/>
                  <a:gd name="T89" fmla="*/ 243 h 536"/>
                  <a:gd name="T90" fmla="*/ 539 w 563"/>
                  <a:gd name="T91" fmla="*/ 221 h 536"/>
                  <a:gd name="T92" fmla="*/ 542 w 563"/>
                  <a:gd name="T93" fmla="*/ 160 h 536"/>
                  <a:gd name="T94" fmla="*/ 535 w 563"/>
                  <a:gd name="T95" fmla="*/ 143 h 536"/>
                  <a:gd name="T96" fmla="*/ 551 w 563"/>
                  <a:gd name="T97" fmla="*/ 1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3" h="536">
                    <a:moveTo>
                      <a:pt x="551" y="122"/>
                    </a:moveTo>
                    <a:cubicBezTo>
                      <a:pt x="551" y="109"/>
                      <a:pt x="551" y="109"/>
                      <a:pt x="551" y="109"/>
                    </a:cubicBezTo>
                    <a:cubicBezTo>
                      <a:pt x="551" y="109"/>
                      <a:pt x="545" y="110"/>
                      <a:pt x="542" y="110"/>
                    </a:cubicBezTo>
                    <a:cubicBezTo>
                      <a:pt x="539" y="110"/>
                      <a:pt x="541" y="91"/>
                      <a:pt x="540" y="84"/>
                    </a:cubicBezTo>
                    <a:cubicBezTo>
                      <a:pt x="539" y="77"/>
                      <a:pt x="525" y="77"/>
                      <a:pt x="525" y="77"/>
                    </a:cubicBezTo>
                    <a:cubicBezTo>
                      <a:pt x="525" y="69"/>
                      <a:pt x="525" y="69"/>
                      <a:pt x="525" y="69"/>
                    </a:cubicBezTo>
                    <a:cubicBezTo>
                      <a:pt x="514" y="59"/>
                      <a:pt x="514" y="59"/>
                      <a:pt x="514" y="59"/>
                    </a:cubicBezTo>
                    <a:cubicBezTo>
                      <a:pt x="502" y="60"/>
                      <a:pt x="502" y="60"/>
                      <a:pt x="502" y="60"/>
                    </a:cubicBezTo>
                    <a:cubicBezTo>
                      <a:pt x="500" y="49"/>
                      <a:pt x="500" y="49"/>
                      <a:pt x="500" y="49"/>
                    </a:cubicBezTo>
                    <a:cubicBezTo>
                      <a:pt x="500" y="49"/>
                      <a:pt x="490" y="55"/>
                      <a:pt x="485" y="51"/>
                    </a:cubicBezTo>
                    <a:cubicBezTo>
                      <a:pt x="480" y="47"/>
                      <a:pt x="473" y="38"/>
                      <a:pt x="473" y="38"/>
                    </a:cubicBezTo>
                    <a:cubicBezTo>
                      <a:pt x="473" y="38"/>
                      <a:pt x="464" y="41"/>
                      <a:pt x="461" y="38"/>
                    </a:cubicBezTo>
                    <a:cubicBezTo>
                      <a:pt x="458" y="35"/>
                      <a:pt x="456" y="23"/>
                      <a:pt x="456" y="23"/>
                    </a:cubicBezTo>
                    <a:cubicBezTo>
                      <a:pt x="456" y="23"/>
                      <a:pt x="444" y="27"/>
                      <a:pt x="436" y="26"/>
                    </a:cubicBezTo>
                    <a:cubicBezTo>
                      <a:pt x="434" y="31"/>
                      <a:pt x="431" y="36"/>
                      <a:pt x="428" y="38"/>
                    </a:cubicBezTo>
                    <a:cubicBezTo>
                      <a:pt x="420" y="42"/>
                      <a:pt x="419" y="25"/>
                      <a:pt x="419" y="25"/>
                    </a:cubicBezTo>
                    <a:cubicBezTo>
                      <a:pt x="419" y="25"/>
                      <a:pt x="411" y="20"/>
                      <a:pt x="400" y="16"/>
                    </a:cubicBezTo>
                    <a:cubicBezTo>
                      <a:pt x="393" y="13"/>
                      <a:pt x="398" y="6"/>
                      <a:pt x="402" y="0"/>
                    </a:cubicBezTo>
                    <a:cubicBezTo>
                      <a:pt x="394" y="4"/>
                      <a:pt x="387" y="6"/>
                      <a:pt x="383" y="7"/>
                    </a:cubicBezTo>
                    <a:cubicBezTo>
                      <a:pt x="370" y="10"/>
                      <a:pt x="333" y="15"/>
                      <a:pt x="333" y="15"/>
                    </a:cubicBezTo>
                    <a:cubicBezTo>
                      <a:pt x="333" y="15"/>
                      <a:pt x="333" y="28"/>
                      <a:pt x="333" y="35"/>
                    </a:cubicBezTo>
                    <a:cubicBezTo>
                      <a:pt x="333" y="42"/>
                      <a:pt x="306" y="57"/>
                      <a:pt x="306" y="57"/>
                    </a:cubicBezTo>
                    <a:cubicBezTo>
                      <a:pt x="306" y="57"/>
                      <a:pt x="312" y="64"/>
                      <a:pt x="315" y="66"/>
                    </a:cubicBezTo>
                    <a:cubicBezTo>
                      <a:pt x="318" y="68"/>
                      <a:pt x="320" y="87"/>
                      <a:pt x="320" y="87"/>
                    </a:cubicBezTo>
                    <a:cubicBezTo>
                      <a:pt x="320" y="87"/>
                      <a:pt x="324" y="121"/>
                      <a:pt x="324" y="135"/>
                    </a:cubicBezTo>
                    <a:cubicBezTo>
                      <a:pt x="324" y="149"/>
                      <a:pt x="302" y="171"/>
                      <a:pt x="304" y="189"/>
                    </a:cubicBezTo>
                    <a:cubicBezTo>
                      <a:pt x="306" y="207"/>
                      <a:pt x="317" y="202"/>
                      <a:pt x="323" y="209"/>
                    </a:cubicBezTo>
                    <a:cubicBezTo>
                      <a:pt x="329" y="216"/>
                      <a:pt x="341" y="230"/>
                      <a:pt x="351" y="230"/>
                    </a:cubicBezTo>
                    <a:cubicBezTo>
                      <a:pt x="361" y="230"/>
                      <a:pt x="358" y="217"/>
                      <a:pt x="358" y="217"/>
                    </a:cubicBezTo>
                    <a:cubicBezTo>
                      <a:pt x="364" y="214"/>
                      <a:pt x="364" y="214"/>
                      <a:pt x="364" y="214"/>
                    </a:cubicBezTo>
                    <a:cubicBezTo>
                      <a:pt x="372" y="214"/>
                      <a:pt x="372" y="214"/>
                      <a:pt x="372" y="214"/>
                    </a:cubicBezTo>
                    <a:cubicBezTo>
                      <a:pt x="372" y="214"/>
                      <a:pt x="373" y="279"/>
                      <a:pt x="367" y="282"/>
                    </a:cubicBezTo>
                    <a:cubicBezTo>
                      <a:pt x="361" y="285"/>
                      <a:pt x="359" y="271"/>
                      <a:pt x="359" y="271"/>
                    </a:cubicBezTo>
                    <a:cubicBezTo>
                      <a:pt x="344" y="281"/>
                      <a:pt x="344" y="281"/>
                      <a:pt x="344" y="281"/>
                    </a:cubicBezTo>
                    <a:cubicBezTo>
                      <a:pt x="332" y="281"/>
                      <a:pt x="332" y="281"/>
                      <a:pt x="332" y="281"/>
                    </a:cubicBezTo>
                    <a:cubicBezTo>
                      <a:pt x="332" y="281"/>
                      <a:pt x="329" y="258"/>
                      <a:pt x="324" y="251"/>
                    </a:cubicBezTo>
                    <a:cubicBezTo>
                      <a:pt x="319" y="244"/>
                      <a:pt x="313" y="247"/>
                      <a:pt x="313" y="247"/>
                    </a:cubicBezTo>
                    <a:cubicBezTo>
                      <a:pt x="313" y="247"/>
                      <a:pt x="311" y="236"/>
                      <a:pt x="305" y="228"/>
                    </a:cubicBezTo>
                    <a:cubicBezTo>
                      <a:pt x="299" y="220"/>
                      <a:pt x="294" y="228"/>
                      <a:pt x="290" y="228"/>
                    </a:cubicBezTo>
                    <a:cubicBezTo>
                      <a:pt x="286" y="228"/>
                      <a:pt x="287" y="220"/>
                      <a:pt x="282" y="216"/>
                    </a:cubicBezTo>
                    <a:cubicBezTo>
                      <a:pt x="277" y="212"/>
                      <a:pt x="275" y="218"/>
                      <a:pt x="267" y="217"/>
                    </a:cubicBezTo>
                    <a:cubicBezTo>
                      <a:pt x="259" y="216"/>
                      <a:pt x="267" y="207"/>
                      <a:pt x="267" y="203"/>
                    </a:cubicBezTo>
                    <a:cubicBezTo>
                      <a:pt x="267" y="199"/>
                      <a:pt x="257" y="199"/>
                      <a:pt x="253" y="194"/>
                    </a:cubicBezTo>
                    <a:cubicBezTo>
                      <a:pt x="249" y="189"/>
                      <a:pt x="258" y="184"/>
                      <a:pt x="246" y="179"/>
                    </a:cubicBezTo>
                    <a:cubicBezTo>
                      <a:pt x="234" y="174"/>
                      <a:pt x="237" y="200"/>
                      <a:pt x="232" y="204"/>
                    </a:cubicBezTo>
                    <a:cubicBezTo>
                      <a:pt x="227" y="208"/>
                      <a:pt x="175" y="195"/>
                      <a:pt x="165" y="188"/>
                    </a:cubicBezTo>
                    <a:cubicBezTo>
                      <a:pt x="155" y="181"/>
                      <a:pt x="159" y="162"/>
                      <a:pt x="159" y="162"/>
                    </a:cubicBezTo>
                    <a:cubicBezTo>
                      <a:pt x="128" y="168"/>
                      <a:pt x="128" y="168"/>
                      <a:pt x="128" y="168"/>
                    </a:cubicBezTo>
                    <a:cubicBezTo>
                      <a:pt x="128" y="168"/>
                      <a:pt x="142" y="178"/>
                      <a:pt x="125" y="177"/>
                    </a:cubicBezTo>
                    <a:cubicBezTo>
                      <a:pt x="108" y="176"/>
                      <a:pt x="117" y="151"/>
                      <a:pt x="117" y="151"/>
                    </a:cubicBezTo>
                    <a:cubicBezTo>
                      <a:pt x="106" y="153"/>
                      <a:pt x="106" y="153"/>
                      <a:pt x="106" y="153"/>
                    </a:cubicBezTo>
                    <a:cubicBezTo>
                      <a:pt x="101" y="144"/>
                      <a:pt x="101" y="144"/>
                      <a:pt x="101" y="144"/>
                    </a:cubicBezTo>
                    <a:cubicBezTo>
                      <a:pt x="96" y="154"/>
                      <a:pt x="96" y="154"/>
                      <a:pt x="96" y="154"/>
                    </a:cubicBezTo>
                    <a:cubicBezTo>
                      <a:pt x="96" y="154"/>
                      <a:pt x="110" y="175"/>
                      <a:pt x="107" y="178"/>
                    </a:cubicBezTo>
                    <a:cubicBezTo>
                      <a:pt x="104" y="181"/>
                      <a:pt x="96" y="183"/>
                      <a:pt x="96" y="183"/>
                    </a:cubicBezTo>
                    <a:cubicBezTo>
                      <a:pt x="98" y="218"/>
                      <a:pt x="98" y="218"/>
                      <a:pt x="98" y="218"/>
                    </a:cubicBezTo>
                    <a:cubicBezTo>
                      <a:pt x="106" y="229"/>
                      <a:pt x="106" y="229"/>
                      <a:pt x="106" y="229"/>
                    </a:cubicBezTo>
                    <a:cubicBezTo>
                      <a:pt x="93" y="232"/>
                      <a:pt x="93" y="232"/>
                      <a:pt x="93" y="232"/>
                    </a:cubicBezTo>
                    <a:cubicBezTo>
                      <a:pt x="93" y="232"/>
                      <a:pt x="99" y="248"/>
                      <a:pt x="97" y="255"/>
                    </a:cubicBezTo>
                    <a:cubicBezTo>
                      <a:pt x="95" y="262"/>
                      <a:pt x="84" y="262"/>
                      <a:pt x="84" y="262"/>
                    </a:cubicBezTo>
                    <a:cubicBezTo>
                      <a:pt x="1" y="260"/>
                      <a:pt x="1" y="260"/>
                      <a:pt x="1" y="260"/>
                    </a:cubicBezTo>
                    <a:cubicBezTo>
                      <a:pt x="0" y="427"/>
                      <a:pt x="0" y="427"/>
                      <a:pt x="0" y="427"/>
                    </a:cubicBezTo>
                    <a:cubicBezTo>
                      <a:pt x="6" y="437"/>
                      <a:pt x="6" y="437"/>
                      <a:pt x="6" y="437"/>
                    </a:cubicBezTo>
                    <a:cubicBezTo>
                      <a:pt x="6" y="449"/>
                      <a:pt x="6" y="449"/>
                      <a:pt x="6" y="449"/>
                    </a:cubicBezTo>
                    <a:cubicBezTo>
                      <a:pt x="64" y="507"/>
                      <a:pt x="64" y="507"/>
                      <a:pt x="64" y="507"/>
                    </a:cubicBezTo>
                    <a:cubicBezTo>
                      <a:pt x="79" y="511"/>
                      <a:pt x="79" y="511"/>
                      <a:pt x="79" y="511"/>
                    </a:cubicBezTo>
                    <a:cubicBezTo>
                      <a:pt x="92" y="503"/>
                      <a:pt x="92" y="503"/>
                      <a:pt x="92" y="503"/>
                    </a:cubicBezTo>
                    <a:cubicBezTo>
                      <a:pt x="92" y="503"/>
                      <a:pt x="99" y="498"/>
                      <a:pt x="108" y="498"/>
                    </a:cubicBezTo>
                    <a:cubicBezTo>
                      <a:pt x="117" y="498"/>
                      <a:pt x="118" y="506"/>
                      <a:pt x="118" y="506"/>
                    </a:cubicBezTo>
                    <a:cubicBezTo>
                      <a:pt x="138" y="504"/>
                      <a:pt x="138" y="504"/>
                      <a:pt x="138" y="504"/>
                    </a:cubicBezTo>
                    <a:cubicBezTo>
                      <a:pt x="151" y="517"/>
                      <a:pt x="151" y="517"/>
                      <a:pt x="151" y="517"/>
                    </a:cubicBezTo>
                    <a:cubicBezTo>
                      <a:pt x="151" y="517"/>
                      <a:pt x="175" y="513"/>
                      <a:pt x="177" y="517"/>
                    </a:cubicBezTo>
                    <a:cubicBezTo>
                      <a:pt x="179" y="521"/>
                      <a:pt x="185" y="527"/>
                      <a:pt x="189" y="527"/>
                    </a:cubicBezTo>
                    <a:cubicBezTo>
                      <a:pt x="193" y="527"/>
                      <a:pt x="195" y="515"/>
                      <a:pt x="202" y="521"/>
                    </a:cubicBezTo>
                    <a:cubicBezTo>
                      <a:pt x="209" y="527"/>
                      <a:pt x="210" y="536"/>
                      <a:pt x="228" y="527"/>
                    </a:cubicBezTo>
                    <a:cubicBezTo>
                      <a:pt x="246" y="518"/>
                      <a:pt x="267" y="491"/>
                      <a:pt x="267" y="491"/>
                    </a:cubicBezTo>
                    <a:cubicBezTo>
                      <a:pt x="267" y="491"/>
                      <a:pt x="269" y="475"/>
                      <a:pt x="276" y="468"/>
                    </a:cubicBezTo>
                    <a:cubicBezTo>
                      <a:pt x="283" y="461"/>
                      <a:pt x="322" y="450"/>
                      <a:pt x="323" y="449"/>
                    </a:cubicBezTo>
                    <a:cubicBezTo>
                      <a:pt x="324" y="448"/>
                      <a:pt x="321" y="425"/>
                      <a:pt x="321" y="425"/>
                    </a:cubicBezTo>
                    <a:cubicBezTo>
                      <a:pt x="321" y="425"/>
                      <a:pt x="339" y="411"/>
                      <a:pt x="356" y="405"/>
                    </a:cubicBezTo>
                    <a:cubicBezTo>
                      <a:pt x="369" y="400"/>
                      <a:pt x="387" y="400"/>
                      <a:pt x="396" y="401"/>
                    </a:cubicBezTo>
                    <a:cubicBezTo>
                      <a:pt x="395" y="385"/>
                      <a:pt x="395" y="385"/>
                      <a:pt x="395" y="385"/>
                    </a:cubicBezTo>
                    <a:cubicBezTo>
                      <a:pt x="395" y="385"/>
                      <a:pt x="380" y="371"/>
                      <a:pt x="385" y="367"/>
                    </a:cubicBezTo>
                    <a:cubicBezTo>
                      <a:pt x="391" y="363"/>
                      <a:pt x="411" y="362"/>
                      <a:pt x="411" y="362"/>
                    </a:cubicBezTo>
                    <a:cubicBezTo>
                      <a:pt x="423" y="351"/>
                      <a:pt x="423" y="351"/>
                      <a:pt x="423" y="351"/>
                    </a:cubicBezTo>
                    <a:cubicBezTo>
                      <a:pt x="423" y="351"/>
                      <a:pt x="465" y="343"/>
                      <a:pt x="475" y="338"/>
                    </a:cubicBezTo>
                    <a:cubicBezTo>
                      <a:pt x="484" y="333"/>
                      <a:pt x="528" y="313"/>
                      <a:pt x="528" y="313"/>
                    </a:cubicBezTo>
                    <a:cubicBezTo>
                      <a:pt x="528" y="313"/>
                      <a:pt x="507" y="297"/>
                      <a:pt x="506" y="294"/>
                    </a:cubicBezTo>
                    <a:cubicBezTo>
                      <a:pt x="505" y="291"/>
                      <a:pt x="521" y="268"/>
                      <a:pt x="521" y="268"/>
                    </a:cubicBezTo>
                    <a:cubicBezTo>
                      <a:pt x="519" y="243"/>
                      <a:pt x="519" y="243"/>
                      <a:pt x="519" y="243"/>
                    </a:cubicBezTo>
                    <a:cubicBezTo>
                      <a:pt x="519" y="243"/>
                      <a:pt x="544" y="232"/>
                      <a:pt x="547" y="225"/>
                    </a:cubicBezTo>
                    <a:cubicBezTo>
                      <a:pt x="550" y="218"/>
                      <a:pt x="539" y="221"/>
                      <a:pt x="539" y="221"/>
                    </a:cubicBezTo>
                    <a:cubicBezTo>
                      <a:pt x="538" y="173"/>
                      <a:pt x="538" y="173"/>
                      <a:pt x="538" y="173"/>
                    </a:cubicBezTo>
                    <a:cubicBezTo>
                      <a:pt x="542" y="160"/>
                      <a:pt x="542" y="160"/>
                      <a:pt x="542" y="160"/>
                    </a:cubicBezTo>
                    <a:cubicBezTo>
                      <a:pt x="535" y="154"/>
                      <a:pt x="535" y="154"/>
                      <a:pt x="535" y="154"/>
                    </a:cubicBezTo>
                    <a:cubicBezTo>
                      <a:pt x="535" y="143"/>
                      <a:pt x="535" y="143"/>
                      <a:pt x="535" y="143"/>
                    </a:cubicBezTo>
                    <a:cubicBezTo>
                      <a:pt x="535" y="143"/>
                      <a:pt x="551" y="139"/>
                      <a:pt x="557" y="132"/>
                    </a:cubicBezTo>
                    <a:cubicBezTo>
                      <a:pt x="563" y="125"/>
                      <a:pt x="551" y="122"/>
                      <a:pt x="551" y="122"/>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7" name="Freeform 348"/>
              <p:cNvSpPr>
                <a:spLocks/>
              </p:cNvSpPr>
              <p:nvPr/>
            </p:nvSpPr>
            <p:spPr bwMode="gray">
              <a:xfrm>
                <a:off x="-5089" y="-10672"/>
                <a:ext cx="2131" cy="2400"/>
              </a:xfrm>
              <a:custGeom>
                <a:avLst/>
                <a:gdLst>
                  <a:gd name="T0" fmla="*/ 838 w 902"/>
                  <a:gd name="T1" fmla="*/ 264 h 1016"/>
                  <a:gd name="T2" fmla="*/ 853 w 902"/>
                  <a:gd name="T3" fmla="*/ 230 h 1016"/>
                  <a:gd name="T4" fmla="*/ 890 w 902"/>
                  <a:gd name="T5" fmla="*/ 163 h 1016"/>
                  <a:gd name="T6" fmla="*/ 873 w 902"/>
                  <a:gd name="T7" fmla="*/ 127 h 1016"/>
                  <a:gd name="T8" fmla="*/ 869 w 902"/>
                  <a:gd name="T9" fmla="*/ 98 h 1016"/>
                  <a:gd name="T10" fmla="*/ 820 w 902"/>
                  <a:gd name="T11" fmla="*/ 39 h 1016"/>
                  <a:gd name="T12" fmla="*/ 765 w 902"/>
                  <a:gd name="T13" fmla="*/ 61 h 1016"/>
                  <a:gd name="T14" fmla="*/ 713 w 902"/>
                  <a:gd name="T15" fmla="*/ 13 h 1016"/>
                  <a:gd name="T16" fmla="*/ 659 w 902"/>
                  <a:gd name="T17" fmla="*/ 10 h 1016"/>
                  <a:gd name="T18" fmla="*/ 611 w 902"/>
                  <a:gd name="T19" fmla="*/ 23 h 1016"/>
                  <a:gd name="T20" fmla="*/ 560 w 902"/>
                  <a:gd name="T21" fmla="*/ 32 h 1016"/>
                  <a:gd name="T22" fmla="*/ 509 w 902"/>
                  <a:gd name="T23" fmla="*/ 30 h 1016"/>
                  <a:gd name="T24" fmla="*/ 462 w 902"/>
                  <a:gd name="T25" fmla="*/ 63 h 1016"/>
                  <a:gd name="T26" fmla="*/ 394 w 902"/>
                  <a:gd name="T27" fmla="*/ 53 h 1016"/>
                  <a:gd name="T28" fmla="*/ 346 w 902"/>
                  <a:gd name="T29" fmla="*/ 15 h 1016"/>
                  <a:gd name="T30" fmla="*/ 302 w 902"/>
                  <a:gd name="T31" fmla="*/ 72 h 1016"/>
                  <a:gd name="T32" fmla="*/ 301 w 902"/>
                  <a:gd name="T33" fmla="*/ 103 h 1016"/>
                  <a:gd name="T34" fmla="*/ 276 w 902"/>
                  <a:gd name="T35" fmla="*/ 217 h 1016"/>
                  <a:gd name="T36" fmla="*/ 262 w 902"/>
                  <a:gd name="T37" fmla="*/ 289 h 1016"/>
                  <a:gd name="T38" fmla="*/ 213 w 902"/>
                  <a:gd name="T39" fmla="*/ 359 h 1016"/>
                  <a:gd name="T40" fmla="*/ 187 w 902"/>
                  <a:gd name="T41" fmla="*/ 477 h 1016"/>
                  <a:gd name="T42" fmla="*/ 129 w 902"/>
                  <a:gd name="T43" fmla="*/ 540 h 1016"/>
                  <a:gd name="T44" fmla="*/ 83 w 902"/>
                  <a:gd name="T45" fmla="*/ 533 h 1016"/>
                  <a:gd name="T46" fmla="*/ 43 w 902"/>
                  <a:gd name="T47" fmla="*/ 537 h 1016"/>
                  <a:gd name="T48" fmla="*/ 9 w 902"/>
                  <a:gd name="T49" fmla="*/ 565 h 1016"/>
                  <a:gd name="T50" fmla="*/ 12 w 902"/>
                  <a:gd name="T51" fmla="*/ 617 h 1016"/>
                  <a:gd name="T52" fmla="*/ 57 w 902"/>
                  <a:gd name="T53" fmla="*/ 607 h 1016"/>
                  <a:gd name="T54" fmla="*/ 98 w 902"/>
                  <a:gd name="T55" fmla="*/ 611 h 1016"/>
                  <a:gd name="T56" fmla="*/ 153 w 902"/>
                  <a:gd name="T57" fmla="*/ 609 h 1016"/>
                  <a:gd name="T58" fmla="*/ 200 w 902"/>
                  <a:gd name="T59" fmla="*/ 608 h 1016"/>
                  <a:gd name="T60" fmla="*/ 223 w 902"/>
                  <a:gd name="T61" fmla="*/ 664 h 1016"/>
                  <a:gd name="T62" fmla="*/ 240 w 902"/>
                  <a:gd name="T63" fmla="*/ 709 h 1016"/>
                  <a:gd name="T64" fmla="*/ 270 w 902"/>
                  <a:gd name="T65" fmla="*/ 726 h 1016"/>
                  <a:gd name="T66" fmla="*/ 296 w 902"/>
                  <a:gd name="T67" fmla="*/ 724 h 1016"/>
                  <a:gd name="T68" fmla="*/ 337 w 902"/>
                  <a:gd name="T69" fmla="*/ 720 h 1016"/>
                  <a:gd name="T70" fmla="*/ 343 w 902"/>
                  <a:gd name="T71" fmla="*/ 672 h 1016"/>
                  <a:gd name="T72" fmla="*/ 391 w 902"/>
                  <a:gd name="T73" fmla="*/ 678 h 1016"/>
                  <a:gd name="T74" fmla="*/ 452 w 902"/>
                  <a:gd name="T75" fmla="*/ 703 h 1016"/>
                  <a:gd name="T76" fmla="*/ 461 w 902"/>
                  <a:gd name="T77" fmla="*/ 747 h 1016"/>
                  <a:gd name="T78" fmla="*/ 451 w 902"/>
                  <a:gd name="T79" fmla="*/ 799 h 1016"/>
                  <a:gd name="T80" fmla="*/ 471 w 902"/>
                  <a:gd name="T81" fmla="*/ 869 h 1016"/>
                  <a:gd name="T82" fmla="*/ 485 w 902"/>
                  <a:gd name="T83" fmla="*/ 886 h 1016"/>
                  <a:gd name="T84" fmla="*/ 526 w 902"/>
                  <a:gd name="T85" fmla="*/ 880 h 1016"/>
                  <a:gd name="T86" fmla="*/ 556 w 902"/>
                  <a:gd name="T87" fmla="*/ 875 h 1016"/>
                  <a:gd name="T88" fmla="*/ 580 w 902"/>
                  <a:gd name="T89" fmla="*/ 908 h 1016"/>
                  <a:gd name="T90" fmla="*/ 620 w 902"/>
                  <a:gd name="T91" fmla="*/ 919 h 1016"/>
                  <a:gd name="T92" fmla="*/ 708 w 902"/>
                  <a:gd name="T93" fmla="*/ 925 h 1016"/>
                  <a:gd name="T94" fmla="*/ 737 w 902"/>
                  <a:gd name="T95" fmla="*/ 947 h 1016"/>
                  <a:gd name="T96" fmla="*/ 768 w 902"/>
                  <a:gd name="T97" fmla="*/ 978 h 1016"/>
                  <a:gd name="T98" fmla="*/ 799 w 902"/>
                  <a:gd name="T99" fmla="*/ 1012 h 1016"/>
                  <a:gd name="T100" fmla="*/ 827 w 902"/>
                  <a:gd name="T101" fmla="*/ 945 h 1016"/>
                  <a:gd name="T102" fmla="*/ 806 w 902"/>
                  <a:gd name="T103" fmla="*/ 961 h 1016"/>
                  <a:gd name="T104" fmla="*/ 779 w 902"/>
                  <a:gd name="T105" fmla="*/ 866 h 1016"/>
                  <a:gd name="T106" fmla="*/ 761 w 902"/>
                  <a:gd name="T107" fmla="*/ 788 h 1016"/>
                  <a:gd name="T108" fmla="*/ 838 w 902"/>
                  <a:gd name="T109" fmla="*/ 738 h 1016"/>
                  <a:gd name="T110" fmla="*/ 850 w 902"/>
                  <a:gd name="T111" fmla="*/ 710 h 1016"/>
                  <a:gd name="T112" fmla="*/ 828 w 902"/>
                  <a:gd name="T113" fmla="*/ 658 h 1016"/>
                  <a:gd name="T114" fmla="*/ 810 w 902"/>
                  <a:gd name="T115" fmla="*/ 589 h 1016"/>
                  <a:gd name="T116" fmla="*/ 802 w 902"/>
                  <a:gd name="T117" fmla="*/ 502 h 1016"/>
                  <a:gd name="T118" fmla="*/ 816 w 902"/>
                  <a:gd name="T119" fmla="*/ 471 h 1016"/>
                  <a:gd name="T120" fmla="*/ 795 w 902"/>
                  <a:gd name="T121" fmla="*/ 434 h 1016"/>
                  <a:gd name="T122" fmla="*/ 799 w 902"/>
                  <a:gd name="T123" fmla="*/ 384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1016">
                    <a:moveTo>
                      <a:pt x="828" y="315"/>
                    </a:moveTo>
                    <a:cubicBezTo>
                      <a:pt x="828" y="295"/>
                      <a:pt x="828" y="295"/>
                      <a:pt x="828" y="295"/>
                    </a:cubicBezTo>
                    <a:cubicBezTo>
                      <a:pt x="838" y="264"/>
                      <a:pt x="838" y="264"/>
                      <a:pt x="838" y="264"/>
                    </a:cubicBezTo>
                    <a:cubicBezTo>
                      <a:pt x="840" y="247"/>
                      <a:pt x="840" y="247"/>
                      <a:pt x="840" y="247"/>
                    </a:cubicBezTo>
                    <a:cubicBezTo>
                      <a:pt x="853" y="239"/>
                      <a:pt x="853" y="239"/>
                      <a:pt x="853" y="239"/>
                    </a:cubicBezTo>
                    <a:cubicBezTo>
                      <a:pt x="853" y="230"/>
                      <a:pt x="853" y="230"/>
                      <a:pt x="853" y="230"/>
                    </a:cubicBezTo>
                    <a:cubicBezTo>
                      <a:pt x="869" y="222"/>
                      <a:pt x="869" y="222"/>
                      <a:pt x="869" y="222"/>
                    </a:cubicBezTo>
                    <a:cubicBezTo>
                      <a:pt x="869" y="222"/>
                      <a:pt x="902" y="182"/>
                      <a:pt x="902" y="174"/>
                    </a:cubicBezTo>
                    <a:cubicBezTo>
                      <a:pt x="902" y="166"/>
                      <a:pt x="890" y="163"/>
                      <a:pt x="890" y="163"/>
                    </a:cubicBezTo>
                    <a:cubicBezTo>
                      <a:pt x="890" y="163"/>
                      <a:pt x="879" y="164"/>
                      <a:pt x="876" y="158"/>
                    </a:cubicBezTo>
                    <a:cubicBezTo>
                      <a:pt x="873" y="153"/>
                      <a:pt x="882" y="142"/>
                      <a:pt x="883" y="137"/>
                    </a:cubicBezTo>
                    <a:cubicBezTo>
                      <a:pt x="884" y="131"/>
                      <a:pt x="873" y="127"/>
                      <a:pt x="873" y="127"/>
                    </a:cubicBezTo>
                    <a:cubicBezTo>
                      <a:pt x="886" y="113"/>
                      <a:pt x="886" y="113"/>
                      <a:pt x="886" y="113"/>
                    </a:cubicBezTo>
                    <a:cubicBezTo>
                      <a:pt x="880" y="100"/>
                      <a:pt x="880" y="100"/>
                      <a:pt x="880" y="100"/>
                    </a:cubicBezTo>
                    <a:cubicBezTo>
                      <a:pt x="869" y="98"/>
                      <a:pt x="869" y="98"/>
                      <a:pt x="869" y="98"/>
                    </a:cubicBezTo>
                    <a:cubicBezTo>
                      <a:pt x="866" y="84"/>
                      <a:pt x="866" y="84"/>
                      <a:pt x="866" y="84"/>
                    </a:cubicBezTo>
                    <a:cubicBezTo>
                      <a:pt x="866" y="84"/>
                      <a:pt x="847" y="80"/>
                      <a:pt x="839" y="68"/>
                    </a:cubicBezTo>
                    <a:cubicBezTo>
                      <a:pt x="831" y="56"/>
                      <a:pt x="827" y="39"/>
                      <a:pt x="820" y="39"/>
                    </a:cubicBezTo>
                    <a:cubicBezTo>
                      <a:pt x="813" y="39"/>
                      <a:pt x="814" y="57"/>
                      <a:pt x="803" y="57"/>
                    </a:cubicBezTo>
                    <a:cubicBezTo>
                      <a:pt x="792" y="57"/>
                      <a:pt x="791" y="45"/>
                      <a:pt x="782" y="45"/>
                    </a:cubicBezTo>
                    <a:cubicBezTo>
                      <a:pt x="773" y="45"/>
                      <a:pt x="765" y="61"/>
                      <a:pt x="765" y="61"/>
                    </a:cubicBezTo>
                    <a:cubicBezTo>
                      <a:pt x="734" y="46"/>
                      <a:pt x="734" y="46"/>
                      <a:pt x="734" y="46"/>
                    </a:cubicBezTo>
                    <a:cubicBezTo>
                      <a:pt x="734" y="32"/>
                      <a:pt x="734" y="32"/>
                      <a:pt x="734" y="32"/>
                    </a:cubicBezTo>
                    <a:cubicBezTo>
                      <a:pt x="713" y="13"/>
                      <a:pt x="713" y="13"/>
                      <a:pt x="713" y="13"/>
                    </a:cubicBezTo>
                    <a:cubicBezTo>
                      <a:pt x="709" y="5"/>
                      <a:pt x="709" y="5"/>
                      <a:pt x="709" y="5"/>
                    </a:cubicBezTo>
                    <a:cubicBezTo>
                      <a:pt x="709" y="5"/>
                      <a:pt x="705" y="16"/>
                      <a:pt x="685" y="21"/>
                    </a:cubicBezTo>
                    <a:cubicBezTo>
                      <a:pt x="665" y="26"/>
                      <a:pt x="659" y="10"/>
                      <a:pt x="659" y="10"/>
                    </a:cubicBezTo>
                    <a:cubicBezTo>
                      <a:pt x="638" y="13"/>
                      <a:pt x="638" y="13"/>
                      <a:pt x="638" y="13"/>
                    </a:cubicBezTo>
                    <a:cubicBezTo>
                      <a:pt x="638" y="13"/>
                      <a:pt x="630" y="0"/>
                      <a:pt x="623" y="1"/>
                    </a:cubicBezTo>
                    <a:cubicBezTo>
                      <a:pt x="616" y="2"/>
                      <a:pt x="611" y="23"/>
                      <a:pt x="611" y="23"/>
                    </a:cubicBezTo>
                    <a:cubicBezTo>
                      <a:pt x="611" y="23"/>
                      <a:pt x="593" y="28"/>
                      <a:pt x="589" y="28"/>
                    </a:cubicBezTo>
                    <a:cubicBezTo>
                      <a:pt x="585" y="28"/>
                      <a:pt x="576" y="18"/>
                      <a:pt x="576" y="18"/>
                    </a:cubicBezTo>
                    <a:cubicBezTo>
                      <a:pt x="560" y="32"/>
                      <a:pt x="560" y="32"/>
                      <a:pt x="560" y="32"/>
                    </a:cubicBezTo>
                    <a:cubicBezTo>
                      <a:pt x="548" y="32"/>
                      <a:pt x="548" y="32"/>
                      <a:pt x="548" y="32"/>
                    </a:cubicBezTo>
                    <a:cubicBezTo>
                      <a:pt x="548" y="32"/>
                      <a:pt x="535" y="41"/>
                      <a:pt x="529" y="46"/>
                    </a:cubicBezTo>
                    <a:cubicBezTo>
                      <a:pt x="523" y="51"/>
                      <a:pt x="509" y="30"/>
                      <a:pt x="509" y="30"/>
                    </a:cubicBezTo>
                    <a:cubicBezTo>
                      <a:pt x="509" y="30"/>
                      <a:pt x="502" y="43"/>
                      <a:pt x="495" y="46"/>
                    </a:cubicBezTo>
                    <a:cubicBezTo>
                      <a:pt x="488" y="49"/>
                      <a:pt x="493" y="63"/>
                      <a:pt x="484" y="70"/>
                    </a:cubicBezTo>
                    <a:cubicBezTo>
                      <a:pt x="475" y="77"/>
                      <a:pt x="462" y="63"/>
                      <a:pt x="462" y="63"/>
                    </a:cubicBezTo>
                    <a:cubicBezTo>
                      <a:pt x="462" y="63"/>
                      <a:pt x="444" y="63"/>
                      <a:pt x="434" y="64"/>
                    </a:cubicBezTo>
                    <a:cubicBezTo>
                      <a:pt x="424" y="65"/>
                      <a:pt x="418" y="53"/>
                      <a:pt x="418" y="53"/>
                    </a:cubicBezTo>
                    <a:cubicBezTo>
                      <a:pt x="418" y="53"/>
                      <a:pt x="409" y="53"/>
                      <a:pt x="394" y="53"/>
                    </a:cubicBezTo>
                    <a:cubicBezTo>
                      <a:pt x="379" y="53"/>
                      <a:pt x="391" y="38"/>
                      <a:pt x="388" y="34"/>
                    </a:cubicBezTo>
                    <a:cubicBezTo>
                      <a:pt x="385" y="30"/>
                      <a:pt x="372" y="32"/>
                      <a:pt x="372" y="32"/>
                    </a:cubicBezTo>
                    <a:cubicBezTo>
                      <a:pt x="372" y="32"/>
                      <a:pt x="375" y="17"/>
                      <a:pt x="346" y="15"/>
                    </a:cubicBezTo>
                    <a:cubicBezTo>
                      <a:pt x="317" y="13"/>
                      <a:pt x="327" y="32"/>
                      <a:pt x="317" y="46"/>
                    </a:cubicBezTo>
                    <a:cubicBezTo>
                      <a:pt x="307" y="60"/>
                      <a:pt x="308" y="49"/>
                      <a:pt x="300" y="59"/>
                    </a:cubicBezTo>
                    <a:cubicBezTo>
                      <a:pt x="292" y="69"/>
                      <a:pt x="302" y="72"/>
                      <a:pt x="302" y="72"/>
                    </a:cubicBezTo>
                    <a:cubicBezTo>
                      <a:pt x="302" y="82"/>
                      <a:pt x="302" y="82"/>
                      <a:pt x="302" y="82"/>
                    </a:cubicBezTo>
                    <a:cubicBezTo>
                      <a:pt x="292" y="96"/>
                      <a:pt x="292" y="96"/>
                      <a:pt x="292" y="96"/>
                    </a:cubicBezTo>
                    <a:cubicBezTo>
                      <a:pt x="301" y="103"/>
                      <a:pt x="301" y="103"/>
                      <a:pt x="301" y="103"/>
                    </a:cubicBezTo>
                    <a:cubicBezTo>
                      <a:pt x="301" y="103"/>
                      <a:pt x="301" y="114"/>
                      <a:pt x="301" y="122"/>
                    </a:cubicBezTo>
                    <a:cubicBezTo>
                      <a:pt x="301" y="130"/>
                      <a:pt x="286" y="159"/>
                      <a:pt x="277" y="169"/>
                    </a:cubicBezTo>
                    <a:cubicBezTo>
                      <a:pt x="268" y="179"/>
                      <a:pt x="275" y="206"/>
                      <a:pt x="276" y="217"/>
                    </a:cubicBezTo>
                    <a:cubicBezTo>
                      <a:pt x="277" y="228"/>
                      <a:pt x="267" y="236"/>
                      <a:pt x="265" y="244"/>
                    </a:cubicBezTo>
                    <a:cubicBezTo>
                      <a:pt x="263" y="252"/>
                      <a:pt x="272" y="259"/>
                      <a:pt x="272" y="270"/>
                    </a:cubicBezTo>
                    <a:cubicBezTo>
                      <a:pt x="272" y="281"/>
                      <a:pt x="262" y="289"/>
                      <a:pt x="262" y="289"/>
                    </a:cubicBezTo>
                    <a:cubicBezTo>
                      <a:pt x="259" y="321"/>
                      <a:pt x="259" y="321"/>
                      <a:pt x="259" y="321"/>
                    </a:cubicBezTo>
                    <a:cubicBezTo>
                      <a:pt x="259" y="321"/>
                      <a:pt x="253" y="336"/>
                      <a:pt x="243" y="343"/>
                    </a:cubicBezTo>
                    <a:cubicBezTo>
                      <a:pt x="233" y="350"/>
                      <a:pt x="220" y="356"/>
                      <a:pt x="213" y="359"/>
                    </a:cubicBezTo>
                    <a:cubicBezTo>
                      <a:pt x="206" y="362"/>
                      <a:pt x="206" y="385"/>
                      <a:pt x="205" y="394"/>
                    </a:cubicBezTo>
                    <a:cubicBezTo>
                      <a:pt x="204" y="403"/>
                      <a:pt x="186" y="410"/>
                      <a:pt x="186" y="410"/>
                    </a:cubicBezTo>
                    <a:cubicBezTo>
                      <a:pt x="187" y="477"/>
                      <a:pt x="187" y="477"/>
                      <a:pt x="187" y="477"/>
                    </a:cubicBezTo>
                    <a:cubicBezTo>
                      <a:pt x="170" y="507"/>
                      <a:pt x="170" y="507"/>
                      <a:pt x="170" y="507"/>
                    </a:cubicBezTo>
                    <a:cubicBezTo>
                      <a:pt x="170" y="507"/>
                      <a:pt x="160" y="510"/>
                      <a:pt x="154" y="510"/>
                    </a:cubicBezTo>
                    <a:cubicBezTo>
                      <a:pt x="148" y="510"/>
                      <a:pt x="136" y="531"/>
                      <a:pt x="129" y="540"/>
                    </a:cubicBezTo>
                    <a:cubicBezTo>
                      <a:pt x="122" y="549"/>
                      <a:pt x="119" y="554"/>
                      <a:pt x="104" y="554"/>
                    </a:cubicBezTo>
                    <a:cubicBezTo>
                      <a:pt x="89" y="554"/>
                      <a:pt x="107" y="531"/>
                      <a:pt x="100" y="524"/>
                    </a:cubicBezTo>
                    <a:cubicBezTo>
                      <a:pt x="93" y="517"/>
                      <a:pt x="83" y="533"/>
                      <a:pt x="83" y="533"/>
                    </a:cubicBezTo>
                    <a:cubicBezTo>
                      <a:pt x="70" y="532"/>
                      <a:pt x="70" y="532"/>
                      <a:pt x="70" y="532"/>
                    </a:cubicBezTo>
                    <a:cubicBezTo>
                      <a:pt x="70" y="532"/>
                      <a:pt x="71" y="548"/>
                      <a:pt x="59" y="553"/>
                    </a:cubicBezTo>
                    <a:cubicBezTo>
                      <a:pt x="47" y="558"/>
                      <a:pt x="43" y="537"/>
                      <a:pt x="43" y="537"/>
                    </a:cubicBezTo>
                    <a:cubicBezTo>
                      <a:pt x="36" y="540"/>
                      <a:pt x="36" y="540"/>
                      <a:pt x="36" y="540"/>
                    </a:cubicBezTo>
                    <a:cubicBezTo>
                      <a:pt x="33" y="548"/>
                      <a:pt x="33" y="548"/>
                      <a:pt x="33" y="548"/>
                    </a:cubicBezTo>
                    <a:cubicBezTo>
                      <a:pt x="9" y="565"/>
                      <a:pt x="9" y="565"/>
                      <a:pt x="9" y="565"/>
                    </a:cubicBezTo>
                    <a:cubicBezTo>
                      <a:pt x="9" y="565"/>
                      <a:pt x="21" y="591"/>
                      <a:pt x="13" y="595"/>
                    </a:cubicBezTo>
                    <a:cubicBezTo>
                      <a:pt x="10" y="597"/>
                      <a:pt x="5" y="599"/>
                      <a:pt x="0" y="602"/>
                    </a:cubicBezTo>
                    <a:cubicBezTo>
                      <a:pt x="4" y="605"/>
                      <a:pt x="11" y="612"/>
                      <a:pt x="12" y="617"/>
                    </a:cubicBezTo>
                    <a:cubicBezTo>
                      <a:pt x="35" y="607"/>
                      <a:pt x="35" y="607"/>
                      <a:pt x="35" y="607"/>
                    </a:cubicBezTo>
                    <a:cubicBezTo>
                      <a:pt x="52" y="609"/>
                      <a:pt x="52" y="609"/>
                      <a:pt x="52" y="609"/>
                    </a:cubicBezTo>
                    <a:cubicBezTo>
                      <a:pt x="57" y="607"/>
                      <a:pt x="57" y="607"/>
                      <a:pt x="57" y="607"/>
                    </a:cubicBezTo>
                    <a:cubicBezTo>
                      <a:pt x="65" y="609"/>
                      <a:pt x="65" y="609"/>
                      <a:pt x="65" y="609"/>
                    </a:cubicBezTo>
                    <a:cubicBezTo>
                      <a:pt x="80" y="605"/>
                      <a:pt x="80" y="605"/>
                      <a:pt x="80" y="605"/>
                    </a:cubicBezTo>
                    <a:cubicBezTo>
                      <a:pt x="80" y="605"/>
                      <a:pt x="91" y="612"/>
                      <a:pt x="98" y="611"/>
                    </a:cubicBezTo>
                    <a:cubicBezTo>
                      <a:pt x="105" y="610"/>
                      <a:pt x="123" y="607"/>
                      <a:pt x="123" y="607"/>
                    </a:cubicBezTo>
                    <a:cubicBezTo>
                      <a:pt x="123" y="607"/>
                      <a:pt x="136" y="609"/>
                      <a:pt x="141" y="609"/>
                    </a:cubicBezTo>
                    <a:cubicBezTo>
                      <a:pt x="146" y="609"/>
                      <a:pt x="153" y="609"/>
                      <a:pt x="153" y="609"/>
                    </a:cubicBezTo>
                    <a:cubicBezTo>
                      <a:pt x="163" y="606"/>
                      <a:pt x="163" y="606"/>
                      <a:pt x="163" y="606"/>
                    </a:cubicBezTo>
                    <a:cubicBezTo>
                      <a:pt x="177" y="607"/>
                      <a:pt x="177" y="607"/>
                      <a:pt x="177" y="607"/>
                    </a:cubicBezTo>
                    <a:cubicBezTo>
                      <a:pt x="177" y="607"/>
                      <a:pt x="195" y="599"/>
                      <a:pt x="200" y="608"/>
                    </a:cubicBezTo>
                    <a:cubicBezTo>
                      <a:pt x="205" y="617"/>
                      <a:pt x="211" y="621"/>
                      <a:pt x="211" y="621"/>
                    </a:cubicBezTo>
                    <a:cubicBezTo>
                      <a:pt x="212" y="651"/>
                      <a:pt x="212" y="651"/>
                      <a:pt x="212" y="651"/>
                    </a:cubicBezTo>
                    <a:cubicBezTo>
                      <a:pt x="212" y="651"/>
                      <a:pt x="222" y="658"/>
                      <a:pt x="223" y="664"/>
                    </a:cubicBezTo>
                    <a:cubicBezTo>
                      <a:pt x="224" y="670"/>
                      <a:pt x="222" y="686"/>
                      <a:pt x="222" y="686"/>
                    </a:cubicBezTo>
                    <a:cubicBezTo>
                      <a:pt x="222" y="686"/>
                      <a:pt x="228" y="689"/>
                      <a:pt x="233" y="695"/>
                    </a:cubicBezTo>
                    <a:cubicBezTo>
                      <a:pt x="238" y="701"/>
                      <a:pt x="240" y="709"/>
                      <a:pt x="240" y="709"/>
                    </a:cubicBezTo>
                    <a:cubicBezTo>
                      <a:pt x="246" y="717"/>
                      <a:pt x="246" y="717"/>
                      <a:pt x="246" y="717"/>
                    </a:cubicBezTo>
                    <a:cubicBezTo>
                      <a:pt x="249" y="727"/>
                      <a:pt x="249" y="727"/>
                      <a:pt x="249" y="727"/>
                    </a:cubicBezTo>
                    <a:cubicBezTo>
                      <a:pt x="270" y="726"/>
                      <a:pt x="270" y="726"/>
                      <a:pt x="270" y="726"/>
                    </a:cubicBezTo>
                    <a:cubicBezTo>
                      <a:pt x="277" y="731"/>
                      <a:pt x="277" y="731"/>
                      <a:pt x="277" y="731"/>
                    </a:cubicBezTo>
                    <a:cubicBezTo>
                      <a:pt x="281" y="724"/>
                      <a:pt x="281" y="724"/>
                      <a:pt x="281" y="724"/>
                    </a:cubicBezTo>
                    <a:cubicBezTo>
                      <a:pt x="296" y="724"/>
                      <a:pt x="296" y="724"/>
                      <a:pt x="296" y="724"/>
                    </a:cubicBezTo>
                    <a:cubicBezTo>
                      <a:pt x="303" y="718"/>
                      <a:pt x="303" y="718"/>
                      <a:pt x="303" y="718"/>
                    </a:cubicBezTo>
                    <a:cubicBezTo>
                      <a:pt x="307" y="723"/>
                      <a:pt x="307" y="723"/>
                      <a:pt x="307" y="723"/>
                    </a:cubicBezTo>
                    <a:cubicBezTo>
                      <a:pt x="337" y="720"/>
                      <a:pt x="337" y="720"/>
                      <a:pt x="337" y="720"/>
                    </a:cubicBezTo>
                    <a:cubicBezTo>
                      <a:pt x="337" y="720"/>
                      <a:pt x="336" y="706"/>
                      <a:pt x="339" y="702"/>
                    </a:cubicBezTo>
                    <a:cubicBezTo>
                      <a:pt x="342" y="698"/>
                      <a:pt x="349" y="698"/>
                      <a:pt x="349" y="693"/>
                    </a:cubicBezTo>
                    <a:cubicBezTo>
                      <a:pt x="349" y="688"/>
                      <a:pt x="338" y="676"/>
                      <a:pt x="343" y="672"/>
                    </a:cubicBezTo>
                    <a:cubicBezTo>
                      <a:pt x="348" y="668"/>
                      <a:pt x="377" y="671"/>
                      <a:pt x="377" y="671"/>
                    </a:cubicBezTo>
                    <a:cubicBezTo>
                      <a:pt x="377" y="671"/>
                      <a:pt x="377" y="663"/>
                      <a:pt x="386" y="666"/>
                    </a:cubicBezTo>
                    <a:cubicBezTo>
                      <a:pt x="395" y="669"/>
                      <a:pt x="391" y="678"/>
                      <a:pt x="391" y="678"/>
                    </a:cubicBezTo>
                    <a:cubicBezTo>
                      <a:pt x="392" y="686"/>
                      <a:pt x="392" y="686"/>
                      <a:pt x="392" y="686"/>
                    </a:cubicBezTo>
                    <a:cubicBezTo>
                      <a:pt x="452" y="685"/>
                      <a:pt x="452" y="685"/>
                      <a:pt x="452" y="685"/>
                    </a:cubicBezTo>
                    <a:cubicBezTo>
                      <a:pt x="452" y="703"/>
                      <a:pt x="452" y="703"/>
                      <a:pt x="452" y="703"/>
                    </a:cubicBezTo>
                    <a:cubicBezTo>
                      <a:pt x="445" y="713"/>
                      <a:pt x="445" y="713"/>
                      <a:pt x="445" y="713"/>
                    </a:cubicBezTo>
                    <a:cubicBezTo>
                      <a:pt x="448" y="727"/>
                      <a:pt x="448" y="727"/>
                      <a:pt x="448" y="727"/>
                    </a:cubicBezTo>
                    <a:cubicBezTo>
                      <a:pt x="448" y="727"/>
                      <a:pt x="461" y="740"/>
                      <a:pt x="461" y="747"/>
                    </a:cubicBezTo>
                    <a:cubicBezTo>
                      <a:pt x="461" y="754"/>
                      <a:pt x="453" y="763"/>
                      <a:pt x="453" y="763"/>
                    </a:cubicBezTo>
                    <a:cubicBezTo>
                      <a:pt x="456" y="779"/>
                      <a:pt x="456" y="779"/>
                      <a:pt x="456" y="779"/>
                    </a:cubicBezTo>
                    <a:cubicBezTo>
                      <a:pt x="456" y="779"/>
                      <a:pt x="451" y="791"/>
                      <a:pt x="451" y="799"/>
                    </a:cubicBezTo>
                    <a:cubicBezTo>
                      <a:pt x="451" y="807"/>
                      <a:pt x="457" y="815"/>
                      <a:pt x="464" y="822"/>
                    </a:cubicBezTo>
                    <a:cubicBezTo>
                      <a:pt x="471" y="829"/>
                      <a:pt x="475" y="847"/>
                      <a:pt x="475" y="847"/>
                    </a:cubicBezTo>
                    <a:cubicBezTo>
                      <a:pt x="475" y="847"/>
                      <a:pt x="474" y="862"/>
                      <a:pt x="471" y="869"/>
                    </a:cubicBezTo>
                    <a:cubicBezTo>
                      <a:pt x="468" y="876"/>
                      <a:pt x="465" y="888"/>
                      <a:pt x="468" y="892"/>
                    </a:cubicBezTo>
                    <a:cubicBezTo>
                      <a:pt x="471" y="896"/>
                      <a:pt x="479" y="898"/>
                      <a:pt x="479" y="898"/>
                    </a:cubicBezTo>
                    <a:cubicBezTo>
                      <a:pt x="485" y="886"/>
                      <a:pt x="485" y="886"/>
                      <a:pt x="485" y="886"/>
                    </a:cubicBezTo>
                    <a:cubicBezTo>
                      <a:pt x="503" y="890"/>
                      <a:pt x="503" y="890"/>
                      <a:pt x="503" y="890"/>
                    </a:cubicBezTo>
                    <a:cubicBezTo>
                      <a:pt x="519" y="885"/>
                      <a:pt x="519" y="885"/>
                      <a:pt x="519" y="885"/>
                    </a:cubicBezTo>
                    <a:cubicBezTo>
                      <a:pt x="519" y="885"/>
                      <a:pt x="519" y="880"/>
                      <a:pt x="526" y="880"/>
                    </a:cubicBezTo>
                    <a:cubicBezTo>
                      <a:pt x="533" y="880"/>
                      <a:pt x="537" y="887"/>
                      <a:pt x="537" y="887"/>
                    </a:cubicBezTo>
                    <a:cubicBezTo>
                      <a:pt x="551" y="885"/>
                      <a:pt x="551" y="885"/>
                      <a:pt x="551" y="885"/>
                    </a:cubicBezTo>
                    <a:cubicBezTo>
                      <a:pt x="556" y="875"/>
                      <a:pt x="556" y="875"/>
                      <a:pt x="556" y="875"/>
                    </a:cubicBezTo>
                    <a:cubicBezTo>
                      <a:pt x="561" y="884"/>
                      <a:pt x="561" y="884"/>
                      <a:pt x="561" y="884"/>
                    </a:cubicBezTo>
                    <a:cubicBezTo>
                      <a:pt x="572" y="882"/>
                      <a:pt x="572" y="882"/>
                      <a:pt x="572" y="882"/>
                    </a:cubicBezTo>
                    <a:cubicBezTo>
                      <a:pt x="572" y="882"/>
                      <a:pt x="563" y="907"/>
                      <a:pt x="580" y="908"/>
                    </a:cubicBezTo>
                    <a:cubicBezTo>
                      <a:pt x="597" y="909"/>
                      <a:pt x="583" y="899"/>
                      <a:pt x="583" y="899"/>
                    </a:cubicBezTo>
                    <a:cubicBezTo>
                      <a:pt x="614" y="893"/>
                      <a:pt x="614" y="893"/>
                      <a:pt x="614" y="893"/>
                    </a:cubicBezTo>
                    <a:cubicBezTo>
                      <a:pt x="614" y="893"/>
                      <a:pt x="610" y="912"/>
                      <a:pt x="620" y="919"/>
                    </a:cubicBezTo>
                    <a:cubicBezTo>
                      <a:pt x="630" y="926"/>
                      <a:pt x="682" y="939"/>
                      <a:pt x="687" y="935"/>
                    </a:cubicBezTo>
                    <a:cubicBezTo>
                      <a:pt x="692" y="931"/>
                      <a:pt x="689" y="905"/>
                      <a:pt x="701" y="910"/>
                    </a:cubicBezTo>
                    <a:cubicBezTo>
                      <a:pt x="713" y="915"/>
                      <a:pt x="704" y="920"/>
                      <a:pt x="708" y="925"/>
                    </a:cubicBezTo>
                    <a:cubicBezTo>
                      <a:pt x="712" y="930"/>
                      <a:pt x="722" y="930"/>
                      <a:pt x="722" y="934"/>
                    </a:cubicBezTo>
                    <a:cubicBezTo>
                      <a:pt x="722" y="938"/>
                      <a:pt x="714" y="947"/>
                      <a:pt x="722" y="948"/>
                    </a:cubicBezTo>
                    <a:cubicBezTo>
                      <a:pt x="730" y="949"/>
                      <a:pt x="732" y="943"/>
                      <a:pt x="737" y="947"/>
                    </a:cubicBezTo>
                    <a:cubicBezTo>
                      <a:pt x="742" y="951"/>
                      <a:pt x="741" y="959"/>
                      <a:pt x="745" y="959"/>
                    </a:cubicBezTo>
                    <a:cubicBezTo>
                      <a:pt x="749" y="959"/>
                      <a:pt x="754" y="951"/>
                      <a:pt x="760" y="959"/>
                    </a:cubicBezTo>
                    <a:cubicBezTo>
                      <a:pt x="766" y="967"/>
                      <a:pt x="768" y="978"/>
                      <a:pt x="768" y="978"/>
                    </a:cubicBezTo>
                    <a:cubicBezTo>
                      <a:pt x="768" y="978"/>
                      <a:pt x="774" y="975"/>
                      <a:pt x="779" y="982"/>
                    </a:cubicBezTo>
                    <a:cubicBezTo>
                      <a:pt x="784" y="989"/>
                      <a:pt x="787" y="1012"/>
                      <a:pt x="787" y="1012"/>
                    </a:cubicBezTo>
                    <a:cubicBezTo>
                      <a:pt x="799" y="1012"/>
                      <a:pt x="799" y="1012"/>
                      <a:pt x="799" y="1012"/>
                    </a:cubicBezTo>
                    <a:cubicBezTo>
                      <a:pt x="814" y="1002"/>
                      <a:pt x="814" y="1002"/>
                      <a:pt x="814" y="1002"/>
                    </a:cubicBezTo>
                    <a:cubicBezTo>
                      <a:pt x="814" y="1002"/>
                      <a:pt x="816" y="1016"/>
                      <a:pt x="822" y="1013"/>
                    </a:cubicBezTo>
                    <a:cubicBezTo>
                      <a:pt x="828" y="1010"/>
                      <a:pt x="827" y="945"/>
                      <a:pt x="827" y="945"/>
                    </a:cubicBezTo>
                    <a:cubicBezTo>
                      <a:pt x="819" y="945"/>
                      <a:pt x="819" y="945"/>
                      <a:pt x="819" y="945"/>
                    </a:cubicBezTo>
                    <a:cubicBezTo>
                      <a:pt x="813" y="948"/>
                      <a:pt x="813" y="948"/>
                      <a:pt x="813" y="948"/>
                    </a:cubicBezTo>
                    <a:cubicBezTo>
                      <a:pt x="813" y="948"/>
                      <a:pt x="816" y="961"/>
                      <a:pt x="806" y="961"/>
                    </a:cubicBezTo>
                    <a:cubicBezTo>
                      <a:pt x="796" y="961"/>
                      <a:pt x="784" y="947"/>
                      <a:pt x="778" y="940"/>
                    </a:cubicBezTo>
                    <a:cubicBezTo>
                      <a:pt x="772" y="933"/>
                      <a:pt x="761" y="938"/>
                      <a:pt x="759" y="920"/>
                    </a:cubicBezTo>
                    <a:cubicBezTo>
                      <a:pt x="757" y="902"/>
                      <a:pt x="779" y="880"/>
                      <a:pt x="779" y="866"/>
                    </a:cubicBezTo>
                    <a:cubicBezTo>
                      <a:pt x="779" y="852"/>
                      <a:pt x="775" y="818"/>
                      <a:pt x="775" y="818"/>
                    </a:cubicBezTo>
                    <a:cubicBezTo>
                      <a:pt x="775" y="818"/>
                      <a:pt x="773" y="799"/>
                      <a:pt x="770" y="797"/>
                    </a:cubicBezTo>
                    <a:cubicBezTo>
                      <a:pt x="767" y="795"/>
                      <a:pt x="761" y="788"/>
                      <a:pt x="761" y="788"/>
                    </a:cubicBezTo>
                    <a:cubicBezTo>
                      <a:pt x="761" y="788"/>
                      <a:pt x="788" y="773"/>
                      <a:pt x="788" y="766"/>
                    </a:cubicBezTo>
                    <a:cubicBezTo>
                      <a:pt x="788" y="759"/>
                      <a:pt x="788" y="746"/>
                      <a:pt x="788" y="746"/>
                    </a:cubicBezTo>
                    <a:cubicBezTo>
                      <a:pt x="788" y="746"/>
                      <a:pt x="825" y="741"/>
                      <a:pt x="838" y="738"/>
                    </a:cubicBezTo>
                    <a:cubicBezTo>
                      <a:pt x="842" y="737"/>
                      <a:pt x="849" y="735"/>
                      <a:pt x="857" y="731"/>
                    </a:cubicBezTo>
                    <a:cubicBezTo>
                      <a:pt x="860" y="728"/>
                      <a:pt x="862" y="726"/>
                      <a:pt x="862" y="726"/>
                    </a:cubicBezTo>
                    <a:cubicBezTo>
                      <a:pt x="862" y="726"/>
                      <a:pt x="855" y="714"/>
                      <a:pt x="850" y="710"/>
                    </a:cubicBezTo>
                    <a:cubicBezTo>
                      <a:pt x="846" y="706"/>
                      <a:pt x="849" y="688"/>
                      <a:pt x="849" y="681"/>
                    </a:cubicBezTo>
                    <a:cubicBezTo>
                      <a:pt x="849" y="674"/>
                      <a:pt x="837" y="678"/>
                      <a:pt x="834" y="677"/>
                    </a:cubicBezTo>
                    <a:cubicBezTo>
                      <a:pt x="831" y="676"/>
                      <a:pt x="828" y="666"/>
                      <a:pt x="828" y="658"/>
                    </a:cubicBezTo>
                    <a:cubicBezTo>
                      <a:pt x="828" y="650"/>
                      <a:pt x="819" y="649"/>
                      <a:pt x="812" y="642"/>
                    </a:cubicBezTo>
                    <a:cubicBezTo>
                      <a:pt x="805" y="635"/>
                      <a:pt x="803" y="618"/>
                      <a:pt x="804" y="612"/>
                    </a:cubicBezTo>
                    <a:cubicBezTo>
                      <a:pt x="805" y="606"/>
                      <a:pt x="810" y="596"/>
                      <a:pt x="810" y="589"/>
                    </a:cubicBezTo>
                    <a:cubicBezTo>
                      <a:pt x="810" y="582"/>
                      <a:pt x="800" y="582"/>
                      <a:pt x="796" y="572"/>
                    </a:cubicBezTo>
                    <a:cubicBezTo>
                      <a:pt x="792" y="562"/>
                      <a:pt x="796" y="550"/>
                      <a:pt x="797" y="538"/>
                    </a:cubicBezTo>
                    <a:cubicBezTo>
                      <a:pt x="798" y="526"/>
                      <a:pt x="799" y="515"/>
                      <a:pt x="802" y="502"/>
                    </a:cubicBezTo>
                    <a:cubicBezTo>
                      <a:pt x="804" y="494"/>
                      <a:pt x="810" y="495"/>
                      <a:pt x="814" y="498"/>
                    </a:cubicBezTo>
                    <a:cubicBezTo>
                      <a:pt x="814" y="496"/>
                      <a:pt x="814" y="494"/>
                      <a:pt x="814" y="494"/>
                    </a:cubicBezTo>
                    <a:cubicBezTo>
                      <a:pt x="814" y="494"/>
                      <a:pt x="816" y="480"/>
                      <a:pt x="816" y="471"/>
                    </a:cubicBezTo>
                    <a:cubicBezTo>
                      <a:pt x="816" y="462"/>
                      <a:pt x="801" y="454"/>
                      <a:pt x="801" y="454"/>
                    </a:cubicBezTo>
                    <a:cubicBezTo>
                      <a:pt x="795" y="434"/>
                      <a:pt x="795" y="434"/>
                      <a:pt x="795" y="434"/>
                    </a:cubicBezTo>
                    <a:cubicBezTo>
                      <a:pt x="795" y="434"/>
                      <a:pt x="795" y="434"/>
                      <a:pt x="795" y="434"/>
                    </a:cubicBezTo>
                    <a:cubicBezTo>
                      <a:pt x="791" y="433"/>
                      <a:pt x="787" y="432"/>
                      <a:pt x="786" y="428"/>
                    </a:cubicBezTo>
                    <a:cubicBezTo>
                      <a:pt x="782" y="420"/>
                      <a:pt x="804" y="410"/>
                      <a:pt x="806" y="406"/>
                    </a:cubicBezTo>
                    <a:cubicBezTo>
                      <a:pt x="807" y="403"/>
                      <a:pt x="797" y="392"/>
                      <a:pt x="799" y="384"/>
                    </a:cubicBezTo>
                    <a:cubicBezTo>
                      <a:pt x="800" y="376"/>
                      <a:pt x="824" y="365"/>
                      <a:pt x="824" y="365"/>
                    </a:cubicBezTo>
                    <a:lnTo>
                      <a:pt x="828" y="315"/>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8" name="Freeform 349"/>
              <p:cNvSpPr>
                <a:spLocks/>
              </p:cNvSpPr>
              <p:nvPr/>
            </p:nvSpPr>
            <p:spPr bwMode="gray">
              <a:xfrm>
                <a:off x="-3211" y="-9675"/>
                <a:ext cx="206" cy="265"/>
              </a:xfrm>
              <a:custGeom>
                <a:avLst/>
                <a:gdLst>
                  <a:gd name="T0" fmla="*/ 21 w 87"/>
                  <a:gd name="T1" fmla="*/ 49 h 112"/>
                  <a:gd name="T2" fmla="*/ 19 w 87"/>
                  <a:gd name="T3" fmla="*/ 72 h 112"/>
                  <a:gd name="T4" fmla="*/ 25 w 87"/>
                  <a:gd name="T5" fmla="*/ 112 h 112"/>
                  <a:gd name="T6" fmla="*/ 45 w 87"/>
                  <a:gd name="T7" fmla="*/ 103 h 112"/>
                  <a:gd name="T8" fmla="*/ 61 w 87"/>
                  <a:gd name="T9" fmla="*/ 68 h 112"/>
                  <a:gd name="T10" fmla="*/ 80 w 87"/>
                  <a:gd name="T11" fmla="*/ 56 h 112"/>
                  <a:gd name="T12" fmla="*/ 78 w 87"/>
                  <a:gd name="T13" fmla="*/ 47 h 112"/>
                  <a:gd name="T14" fmla="*/ 86 w 87"/>
                  <a:gd name="T15" fmla="*/ 44 h 112"/>
                  <a:gd name="T16" fmla="*/ 87 w 87"/>
                  <a:gd name="T17" fmla="*/ 33 h 112"/>
                  <a:gd name="T18" fmla="*/ 65 w 87"/>
                  <a:gd name="T19" fmla="*/ 23 h 112"/>
                  <a:gd name="T20" fmla="*/ 71 w 87"/>
                  <a:gd name="T21" fmla="*/ 0 h 112"/>
                  <a:gd name="T22" fmla="*/ 77 w 87"/>
                  <a:gd name="T23" fmla="*/ 0 h 112"/>
                  <a:gd name="T24" fmla="*/ 74 w 87"/>
                  <a:gd name="T25" fmla="*/ 0 h 112"/>
                  <a:gd name="T26" fmla="*/ 44 w 87"/>
                  <a:gd name="T27" fmla="*/ 0 h 112"/>
                  <a:gd name="T28" fmla="*/ 39 w 87"/>
                  <a:gd name="T29" fmla="*/ 17 h 112"/>
                  <a:gd name="T30" fmla="*/ 22 w 87"/>
                  <a:gd name="T31" fmla="*/ 24 h 112"/>
                  <a:gd name="T32" fmla="*/ 9 w 87"/>
                  <a:gd name="T33" fmla="*/ 11 h 112"/>
                  <a:gd name="T34" fmla="*/ 0 w 87"/>
                  <a:gd name="T35" fmla="*/ 12 h 112"/>
                  <a:gd name="T36" fmla="*/ 6 w 87"/>
                  <a:gd name="T37" fmla="*/ 32 h 112"/>
                  <a:gd name="T38" fmla="*/ 21 w 87"/>
                  <a:gd name="T39"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12">
                    <a:moveTo>
                      <a:pt x="21" y="49"/>
                    </a:moveTo>
                    <a:cubicBezTo>
                      <a:pt x="21" y="58"/>
                      <a:pt x="19" y="72"/>
                      <a:pt x="19" y="72"/>
                    </a:cubicBezTo>
                    <a:cubicBezTo>
                      <a:pt x="19" y="72"/>
                      <a:pt x="19" y="99"/>
                      <a:pt x="25" y="112"/>
                    </a:cubicBezTo>
                    <a:cubicBezTo>
                      <a:pt x="29" y="112"/>
                      <a:pt x="35" y="110"/>
                      <a:pt x="45" y="103"/>
                    </a:cubicBezTo>
                    <a:cubicBezTo>
                      <a:pt x="61" y="91"/>
                      <a:pt x="54" y="81"/>
                      <a:pt x="61" y="68"/>
                    </a:cubicBezTo>
                    <a:cubicBezTo>
                      <a:pt x="68" y="55"/>
                      <a:pt x="80" y="56"/>
                      <a:pt x="80" y="56"/>
                    </a:cubicBezTo>
                    <a:cubicBezTo>
                      <a:pt x="78" y="47"/>
                      <a:pt x="78" y="47"/>
                      <a:pt x="78" y="47"/>
                    </a:cubicBezTo>
                    <a:cubicBezTo>
                      <a:pt x="86" y="44"/>
                      <a:pt x="86" y="44"/>
                      <a:pt x="86" y="44"/>
                    </a:cubicBezTo>
                    <a:cubicBezTo>
                      <a:pt x="87" y="33"/>
                      <a:pt x="87" y="33"/>
                      <a:pt x="87" y="33"/>
                    </a:cubicBezTo>
                    <a:cubicBezTo>
                      <a:pt x="87" y="33"/>
                      <a:pt x="63" y="32"/>
                      <a:pt x="65" y="23"/>
                    </a:cubicBezTo>
                    <a:cubicBezTo>
                      <a:pt x="67" y="14"/>
                      <a:pt x="71" y="0"/>
                      <a:pt x="71" y="0"/>
                    </a:cubicBezTo>
                    <a:cubicBezTo>
                      <a:pt x="71" y="0"/>
                      <a:pt x="74" y="0"/>
                      <a:pt x="77" y="0"/>
                    </a:cubicBezTo>
                    <a:cubicBezTo>
                      <a:pt x="74" y="0"/>
                      <a:pt x="74" y="0"/>
                      <a:pt x="74" y="0"/>
                    </a:cubicBezTo>
                    <a:cubicBezTo>
                      <a:pt x="44" y="0"/>
                      <a:pt x="44" y="0"/>
                      <a:pt x="44" y="0"/>
                    </a:cubicBezTo>
                    <a:cubicBezTo>
                      <a:pt x="39" y="17"/>
                      <a:pt x="39" y="17"/>
                      <a:pt x="39" y="17"/>
                    </a:cubicBezTo>
                    <a:cubicBezTo>
                      <a:pt x="39" y="17"/>
                      <a:pt x="26" y="24"/>
                      <a:pt x="22" y="24"/>
                    </a:cubicBezTo>
                    <a:cubicBezTo>
                      <a:pt x="18" y="24"/>
                      <a:pt x="9" y="11"/>
                      <a:pt x="9" y="11"/>
                    </a:cubicBezTo>
                    <a:cubicBezTo>
                      <a:pt x="9" y="11"/>
                      <a:pt x="5" y="12"/>
                      <a:pt x="0" y="12"/>
                    </a:cubicBezTo>
                    <a:cubicBezTo>
                      <a:pt x="6" y="32"/>
                      <a:pt x="6" y="32"/>
                      <a:pt x="6" y="32"/>
                    </a:cubicBezTo>
                    <a:cubicBezTo>
                      <a:pt x="6" y="32"/>
                      <a:pt x="21" y="40"/>
                      <a:pt x="21" y="49"/>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29" name="Freeform 350"/>
              <p:cNvSpPr>
                <a:spLocks noEditPoints="1"/>
              </p:cNvSpPr>
              <p:nvPr/>
            </p:nvSpPr>
            <p:spPr bwMode="gray">
              <a:xfrm>
                <a:off x="-3147" y="-9850"/>
                <a:ext cx="1205" cy="1368"/>
              </a:xfrm>
              <a:custGeom>
                <a:avLst/>
                <a:gdLst>
                  <a:gd name="T0" fmla="*/ 477 w 510"/>
                  <a:gd name="T1" fmla="*/ 478 h 579"/>
                  <a:gd name="T2" fmla="*/ 458 w 510"/>
                  <a:gd name="T3" fmla="*/ 405 h 579"/>
                  <a:gd name="T4" fmla="*/ 456 w 510"/>
                  <a:gd name="T5" fmla="*/ 360 h 579"/>
                  <a:gd name="T6" fmla="*/ 436 w 510"/>
                  <a:gd name="T7" fmla="*/ 290 h 579"/>
                  <a:gd name="T8" fmla="*/ 455 w 510"/>
                  <a:gd name="T9" fmla="*/ 198 h 579"/>
                  <a:gd name="T10" fmla="*/ 391 w 510"/>
                  <a:gd name="T11" fmla="*/ 118 h 579"/>
                  <a:gd name="T12" fmla="*/ 216 w 510"/>
                  <a:gd name="T13" fmla="*/ 1 h 579"/>
                  <a:gd name="T14" fmla="*/ 206 w 510"/>
                  <a:gd name="T15" fmla="*/ 1 h 579"/>
                  <a:gd name="T16" fmla="*/ 194 w 510"/>
                  <a:gd name="T17" fmla="*/ 31 h 579"/>
                  <a:gd name="T18" fmla="*/ 206 w 510"/>
                  <a:gd name="T19" fmla="*/ 59 h 579"/>
                  <a:gd name="T20" fmla="*/ 162 w 510"/>
                  <a:gd name="T21" fmla="*/ 71 h 579"/>
                  <a:gd name="T22" fmla="*/ 161 w 510"/>
                  <a:gd name="T23" fmla="*/ 99 h 579"/>
                  <a:gd name="T24" fmla="*/ 150 w 510"/>
                  <a:gd name="T25" fmla="*/ 73 h 579"/>
                  <a:gd name="T26" fmla="*/ 123 w 510"/>
                  <a:gd name="T27" fmla="*/ 66 h 579"/>
                  <a:gd name="T28" fmla="*/ 104 w 510"/>
                  <a:gd name="T29" fmla="*/ 80 h 579"/>
                  <a:gd name="T30" fmla="*/ 112 w 510"/>
                  <a:gd name="T31" fmla="*/ 2 h 579"/>
                  <a:gd name="T32" fmla="*/ 51 w 510"/>
                  <a:gd name="T33" fmla="*/ 0 h 579"/>
                  <a:gd name="T34" fmla="*/ 60 w 510"/>
                  <a:gd name="T35" fmla="*/ 31 h 579"/>
                  <a:gd name="T36" fmla="*/ 64 w 510"/>
                  <a:gd name="T37" fmla="*/ 64 h 579"/>
                  <a:gd name="T38" fmla="*/ 38 w 510"/>
                  <a:gd name="T39" fmla="*/ 97 h 579"/>
                  <a:gd name="T40" fmla="*/ 59 w 510"/>
                  <a:gd name="T41" fmla="*/ 118 h 579"/>
                  <a:gd name="T42" fmla="*/ 53 w 510"/>
                  <a:gd name="T43" fmla="*/ 130 h 579"/>
                  <a:gd name="T44" fmla="*/ 18 w 510"/>
                  <a:gd name="T45" fmla="*/ 177 h 579"/>
                  <a:gd name="T46" fmla="*/ 0 w 510"/>
                  <a:gd name="T47" fmla="*/ 194 h 579"/>
                  <a:gd name="T48" fmla="*/ 8 w 510"/>
                  <a:gd name="T49" fmla="*/ 226 h 579"/>
                  <a:gd name="T50" fmla="*/ 9 w 510"/>
                  <a:gd name="T51" fmla="*/ 279 h 579"/>
                  <a:gd name="T52" fmla="*/ 51 w 510"/>
                  <a:gd name="T53" fmla="*/ 322 h 579"/>
                  <a:gd name="T54" fmla="*/ 56 w 510"/>
                  <a:gd name="T55" fmla="*/ 370 h 579"/>
                  <a:gd name="T56" fmla="*/ 69 w 510"/>
                  <a:gd name="T57" fmla="*/ 409 h 579"/>
                  <a:gd name="T58" fmla="*/ 94 w 510"/>
                  <a:gd name="T59" fmla="*/ 421 h 579"/>
                  <a:gd name="T60" fmla="*/ 118 w 510"/>
                  <a:gd name="T61" fmla="*/ 434 h 579"/>
                  <a:gd name="T62" fmla="*/ 135 w 510"/>
                  <a:gd name="T63" fmla="*/ 443 h 579"/>
                  <a:gd name="T64" fmla="*/ 158 w 510"/>
                  <a:gd name="T65" fmla="*/ 452 h 579"/>
                  <a:gd name="T66" fmla="*/ 179 w 510"/>
                  <a:gd name="T67" fmla="*/ 461 h 579"/>
                  <a:gd name="T68" fmla="*/ 212 w 510"/>
                  <a:gd name="T69" fmla="*/ 453 h 579"/>
                  <a:gd name="T70" fmla="*/ 232 w 510"/>
                  <a:gd name="T71" fmla="*/ 514 h 579"/>
                  <a:gd name="T72" fmla="*/ 231 w 510"/>
                  <a:gd name="T73" fmla="*/ 539 h 579"/>
                  <a:gd name="T74" fmla="*/ 249 w 510"/>
                  <a:gd name="T75" fmla="*/ 569 h 579"/>
                  <a:gd name="T76" fmla="*/ 292 w 510"/>
                  <a:gd name="T77" fmla="*/ 558 h 579"/>
                  <a:gd name="T78" fmla="*/ 338 w 510"/>
                  <a:gd name="T79" fmla="*/ 568 h 579"/>
                  <a:gd name="T80" fmla="*/ 367 w 510"/>
                  <a:gd name="T81" fmla="*/ 573 h 579"/>
                  <a:gd name="T82" fmla="*/ 406 w 510"/>
                  <a:gd name="T83" fmla="*/ 552 h 579"/>
                  <a:gd name="T84" fmla="*/ 438 w 510"/>
                  <a:gd name="T85" fmla="*/ 545 h 579"/>
                  <a:gd name="T86" fmla="*/ 510 w 510"/>
                  <a:gd name="T87" fmla="*/ 507 h 579"/>
                  <a:gd name="T88" fmla="*/ 481 w 510"/>
                  <a:gd name="T89" fmla="*/ 237 h 579"/>
                  <a:gd name="T90" fmla="*/ 481 w 510"/>
                  <a:gd name="T91" fmla="*/ 237 h 579"/>
                  <a:gd name="T92" fmla="*/ 478 w 510"/>
                  <a:gd name="T93" fmla="*/ 294 h 579"/>
                  <a:gd name="T94" fmla="*/ 458 w 510"/>
                  <a:gd name="T95" fmla="*/ 251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579">
                    <a:moveTo>
                      <a:pt x="507" y="496"/>
                    </a:moveTo>
                    <a:cubicBezTo>
                      <a:pt x="507" y="496"/>
                      <a:pt x="479" y="489"/>
                      <a:pt x="477" y="478"/>
                    </a:cubicBezTo>
                    <a:cubicBezTo>
                      <a:pt x="475" y="467"/>
                      <a:pt x="473" y="436"/>
                      <a:pt x="473" y="436"/>
                    </a:cubicBezTo>
                    <a:cubicBezTo>
                      <a:pt x="458" y="405"/>
                      <a:pt x="458" y="405"/>
                      <a:pt x="458" y="405"/>
                    </a:cubicBezTo>
                    <a:cubicBezTo>
                      <a:pt x="467" y="374"/>
                      <a:pt x="467" y="374"/>
                      <a:pt x="467" y="374"/>
                    </a:cubicBezTo>
                    <a:cubicBezTo>
                      <a:pt x="456" y="360"/>
                      <a:pt x="456" y="360"/>
                      <a:pt x="456" y="360"/>
                    </a:cubicBezTo>
                    <a:cubicBezTo>
                      <a:pt x="456" y="360"/>
                      <a:pt x="476" y="325"/>
                      <a:pt x="471" y="317"/>
                    </a:cubicBezTo>
                    <a:cubicBezTo>
                      <a:pt x="466" y="309"/>
                      <a:pt x="439" y="302"/>
                      <a:pt x="436" y="290"/>
                    </a:cubicBezTo>
                    <a:cubicBezTo>
                      <a:pt x="433" y="278"/>
                      <a:pt x="450" y="239"/>
                      <a:pt x="451" y="232"/>
                    </a:cubicBezTo>
                    <a:cubicBezTo>
                      <a:pt x="452" y="226"/>
                      <a:pt x="454" y="203"/>
                      <a:pt x="455" y="198"/>
                    </a:cubicBezTo>
                    <a:cubicBezTo>
                      <a:pt x="380" y="128"/>
                      <a:pt x="380" y="128"/>
                      <a:pt x="380" y="128"/>
                    </a:cubicBezTo>
                    <a:cubicBezTo>
                      <a:pt x="380" y="128"/>
                      <a:pt x="388" y="122"/>
                      <a:pt x="391" y="118"/>
                    </a:cubicBezTo>
                    <a:cubicBezTo>
                      <a:pt x="394" y="114"/>
                      <a:pt x="382" y="105"/>
                      <a:pt x="382" y="105"/>
                    </a:cubicBezTo>
                    <a:cubicBezTo>
                      <a:pt x="216" y="1"/>
                      <a:pt x="216" y="1"/>
                      <a:pt x="216" y="1"/>
                    </a:cubicBezTo>
                    <a:cubicBezTo>
                      <a:pt x="206" y="1"/>
                      <a:pt x="206" y="1"/>
                      <a:pt x="206" y="1"/>
                    </a:cubicBezTo>
                    <a:cubicBezTo>
                      <a:pt x="206" y="1"/>
                      <a:pt x="206" y="1"/>
                      <a:pt x="206" y="1"/>
                    </a:cubicBezTo>
                    <a:cubicBezTo>
                      <a:pt x="206" y="10"/>
                      <a:pt x="209" y="24"/>
                      <a:pt x="209" y="24"/>
                    </a:cubicBezTo>
                    <a:cubicBezTo>
                      <a:pt x="194" y="31"/>
                      <a:pt x="194" y="31"/>
                      <a:pt x="194" y="31"/>
                    </a:cubicBezTo>
                    <a:cubicBezTo>
                      <a:pt x="194" y="31"/>
                      <a:pt x="181" y="40"/>
                      <a:pt x="176" y="55"/>
                    </a:cubicBezTo>
                    <a:cubicBezTo>
                      <a:pt x="171" y="70"/>
                      <a:pt x="206" y="59"/>
                      <a:pt x="206" y="59"/>
                    </a:cubicBezTo>
                    <a:cubicBezTo>
                      <a:pt x="206" y="59"/>
                      <a:pt x="187" y="75"/>
                      <a:pt x="181" y="78"/>
                    </a:cubicBezTo>
                    <a:cubicBezTo>
                      <a:pt x="175" y="81"/>
                      <a:pt x="171" y="72"/>
                      <a:pt x="162" y="71"/>
                    </a:cubicBezTo>
                    <a:cubicBezTo>
                      <a:pt x="153" y="70"/>
                      <a:pt x="154" y="89"/>
                      <a:pt x="154" y="89"/>
                    </a:cubicBezTo>
                    <a:cubicBezTo>
                      <a:pt x="161" y="99"/>
                      <a:pt x="161" y="99"/>
                      <a:pt x="161" y="99"/>
                    </a:cubicBezTo>
                    <a:cubicBezTo>
                      <a:pt x="161" y="99"/>
                      <a:pt x="158" y="100"/>
                      <a:pt x="148" y="99"/>
                    </a:cubicBezTo>
                    <a:cubicBezTo>
                      <a:pt x="138" y="98"/>
                      <a:pt x="150" y="73"/>
                      <a:pt x="150" y="73"/>
                    </a:cubicBezTo>
                    <a:cubicBezTo>
                      <a:pt x="138" y="78"/>
                      <a:pt x="138" y="78"/>
                      <a:pt x="138" y="78"/>
                    </a:cubicBezTo>
                    <a:cubicBezTo>
                      <a:pt x="138" y="78"/>
                      <a:pt x="130" y="66"/>
                      <a:pt x="123" y="66"/>
                    </a:cubicBezTo>
                    <a:cubicBezTo>
                      <a:pt x="113" y="66"/>
                      <a:pt x="114" y="92"/>
                      <a:pt x="109" y="92"/>
                    </a:cubicBezTo>
                    <a:cubicBezTo>
                      <a:pt x="104" y="92"/>
                      <a:pt x="104" y="80"/>
                      <a:pt x="104" y="80"/>
                    </a:cubicBezTo>
                    <a:cubicBezTo>
                      <a:pt x="104" y="80"/>
                      <a:pt x="99" y="54"/>
                      <a:pt x="101" y="40"/>
                    </a:cubicBezTo>
                    <a:cubicBezTo>
                      <a:pt x="103" y="26"/>
                      <a:pt x="111" y="8"/>
                      <a:pt x="112" y="2"/>
                    </a:cubicBezTo>
                    <a:cubicBezTo>
                      <a:pt x="112" y="1"/>
                      <a:pt x="112" y="1"/>
                      <a:pt x="112" y="0"/>
                    </a:cubicBezTo>
                    <a:cubicBezTo>
                      <a:pt x="51" y="0"/>
                      <a:pt x="51" y="0"/>
                      <a:pt x="51" y="0"/>
                    </a:cubicBezTo>
                    <a:cubicBezTo>
                      <a:pt x="46" y="13"/>
                      <a:pt x="46" y="13"/>
                      <a:pt x="46" y="13"/>
                    </a:cubicBezTo>
                    <a:cubicBezTo>
                      <a:pt x="46" y="13"/>
                      <a:pt x="56" y="23"/>
                      <a:pt x="60" y="31"/>
                    </a:cubicBezTo>
                    <a:cubicBezTo>
                      <a:pt x="64" y="39"/>
                      <a:pt x="58" y="44"/>
                      <a:pt x="58" y="44"/>
                    </a:cubicBezTo>
                    <a:cubicBezTo>
                      <a:pt x="58" y="44"/>
                      <a:pt x="64" y="52"/>
                      <a:pt x="64" y="64"/>
                    </a:cubicBezTo>
                    <a:cubicBezTo>
                      <a:pt x="64" y="76"/>
                      <a:pt x="44" y="74"/>
                      <a:pt x="44" y="74"/>
                    </a:cubicBezTo>
                    <a:cubicBezTo>
                      <a:pt x="44" y="74"/>
                      <a:pt x="40" y="88"/>
                      <a:pt x="38" y="97"/>
                    </a:cubicBezTo>
                    <a:cubicBezTo>
                      <a:pt x="36" y="106"/>
                      <a:pt x="60" y="107"/>
                      <a:pt x="60" y="107"/>
                    </a:cubicBezTo>
                    <a:cubicBezTo>
                      <a:pt x="59" y="118"/>
                      <a:pt x="59" y="118"/>
                      <a:pt x="59" y="118"/>
                    </a:cubicBezTo>
                    <a:cubicBezTo>
                      <a:pt x="51" y="121"/>
                      <a:pt x="51" y="121"/>
                      <a:pt x="51" y="121"/>
                    </a:cubicBezTo>
                    <a:cubicBezTo>
                      <a:pt x="53" y="130"/>
                      <a:pt x="53" y="130"/>
                      <a:pt x="53" y="130"/>
                    </a:cubicBezTo>
                    <a:cubicBezTo>
                      <a:pt x="53" y="130"/>
                      <a:pt x="41" y="129"/>
                      <a:pt x="34" y="142"/>
                    </a:cubicBezTo>
                    <a:cubicBezTo>
                      <a:pt x="27" y="155"/>
                      <a:pt x="34" y="165"/>
                      <a:pt x="18" y="177"/>
                    </a:cubicBezTo>
                    <a:cubicBezTo>
                      <a:pt x="11" y="182"/>
                      <a:pt x="6" y="184"/>
                      <a:pt x="2" y="185"/>
                    </a:cubicBezTo>
                    <a:cubicBezTo>
                      <a:pt x="0" y="194"/>
                      <a:pt x="0" y="194"/>
                      <a:pt x="0" y="194"/>
                    </a:cubicBezTo>
                    <a:cubicBezTo>
                      <a:pt x="0" y="194"/>
                      <a:pt x="6" y="205"/>
                      <a:pt x="9" y="209"/>
                    </a:cubicBezTo>
                    <a:cubicBezTo>
                      <a:pt x="12" y="213"/>
                      <a:pt x="8" y="226"/>
                      <a:pt x="8" y="226"/>
                    </a:cubicBezTo>
                    <a:cubicBezTo>
                      <a:pt x="8" y="226"/>
                      <a:pt x="19" y="256"/>
                      <a:pt x="15" y="261"/>
                    </a:cubicBezTo>
                    <a:cubicBezTo>
                      <a:pt x="11" y="266"/>
                      <a:pt x="8" y="269"/>
                      <a:pt x="9" y="279"/>
                    </a:cubicBezTo>
                    <a:cubicBezTo>
                      <a:pt x="10" y="289"/>
                      <a:pt x="18" y="294"/>
                      <a:pt x="24" y="296"/>
                    </a:cubicBezTo>
                    <a:cubicBezTo>
                      <a:pt x="30" y="298"/>
                      <a:pt x="47" y="316"/>
                      <a:pt x="51" y="322"/>
                    </a:cubicBezTo>
                    <a:cubicBezTo>
                      <a:pt x="55" y="328"/>
                      <a:pt x="51" y="337"/>
                      <a:pt x="49" y="345"/>
                    </a:cubicBezTo>
                    <a:cubicBezTo>
                      <a:pt x="47" y="353"/>
                      <a:pt x="56" y="370"/>
                      <a:pt x="56" y="370"/>
                    </a:cubicBezTo>
                    <a:cubicBezTo>
                      <a:pt x="74" y="394"/>
                      <a:pt x="74" y="394"/>
                      <a:pt x="74" y="394"/>
                    </a:cubicBezTo>
                    <a:cubicBezTo>
                      <a:pt x="74" y="394"/>
                      <a:pt x="72" y="401"/>
                      <a:pt x="69" y="409"/>
                    </a:cubicBezTo>
                    <a:cubicBezTo>
                      <a:pt x="77" y="410"/>
                      <a:pt x="89" y="406"/>
                      <a:pt x="89" y="406"/>
                    </a:cubicBezTo>
                    <a:cubicBezTo>
                      <a:pt x="89" y="406"/>
                      <a:pt x="91" y="418"/>
                      <a:pt x="94" y="421"/>
                    </a:cubicBezTo>
                    <a:cubicBezTo>
                      <a:pt x="97" y="424"/>
                      <a:pt x="106" y="421"/>
                      <a:pt x="106" y="421"/>
                    </a:cubicBezTo>
                    <a:cubicBezTo>
                      <a:pt x="106" y="421"/>
                      <a:pt x="113" y="430"/>
                      <a:pt x="118" y="434"/>
                    </a:cubicBezTo>
                    <a:cubicBezTo>
                      <a:pt x="123" y="438"/>
                      <a:pt x="133" y="432"/>
                      <a:pt x="133" y="432"/>
                    </a:cubicBezTo>
                    <a:cubicBezTo>
                      <a:pt x="135" y="443"/>
                      <a:pt x="135" y="443"/>
                      <a:pt x="135" y="443"/>
                    </a:cubicBezTo>
                    <a:cubicBezTo>
                      <a:pt x="147" y="442"/>
                      <a:pt x="147" y="442"/>
                      <a:pt x="147" y="442"/>
                    </a:cubicBezTo>
                    <a:cubicBezTo>
                      <a:pt x="158" y="452"/>
                      <a:pt x="158" y="452"/>
                      <a:pt x="158" y="452"/>
                    </a:cubicBezTo>
                    <a:cubicBezTo>
                      <a:pt x="173" y="451"/>
                      <a:pt x="173" y="451"/>
                      <a:pt x="173" y="451"/>
                    </a:cubicBezTo>
                    <a:cubicBezTo>
                      <a:pt x="179" y="461"/>
                      <a:pt x="179" y="461"/>
                      <a:pt x="179" y="461"/>
                    </a:cubicBezTo>
                    <a:cubicBezTo>
                      <a:pt x="198" y="461"/>
                      <a:pt x="198" y="461"/>
                      <a:pt x="198" y="461"/>
                    </a:cubicBezTo>
                    <a:cubicBezTo>
                      <a:pt x="198" y="461"/>
                      <a:pt x="202" y="448"/>
                      <a:pt x="212" y="453"/>
                    </a:cubicBezTo>
                    <a:cubicBezTo>
                      <a:pt x="222" y="458"/>
                      <a:pt x="230" y="479"/>
                      <a:pt x="230" y="479"/>
                    </a:cubicBezTo>
                    <a:cubicBezTo>
                      <a:pt x="232" y="514"/>
                      <a:pt x="232" y="514"/>
                      <a:pt x="232" y="514"/>
                    </a:cubicBezTo>
                    <a:cubicBezTo>
                      <a:pt x="232" y="514"/>
                      <a:pt x="237" y="515"/>
                      <a:pt x="237" y="522"/>
                    </a:cubicBezTo>
                    <a:cubicBezTo>
                      <a:pt x="237" y="529"/>
                      <a:pt x="234" y="531"/>
                      <a:pt x="231" y="539"/>
                    </a:cubicBezTo>
                    <a:cubicBezTo>
                      <a:pt x="228" y="547"/>
                      <a:pt x="250" y="557"/>
                      <a:pt x="250" y="557"/>
                    </a:cubicBezTo>
                    <a:cubicBezTo>
                      <a:pt x="249" y="569"/>
                      <a:pt x="249" y="569"/>
                      <a:pt x="249" y="569"/>
                    </a:cubicBezTo>
                    <a:cubicBezTo>
                      <a:pt x="262" y="569"/>
                      <a:pt x="280" y="568"/>
                      <a:pt x="280" y="568"/>
                    </a:cubicBezTo>
                    <a:cubicBezTo>
                      <a:pt x="280" y="568"/>
                      <a:pt x="284" y="558"/>
                      <a:pt x="292" y="558"/>
                    </a:cubicBezTo>
                    <a:cubicBezTo>
                      <a:pt x="300" y="558"/>
                      <a:pt x="319" y="579"/>
                      <a:pt x="324" y="579"/>
                    </a:cubicBezTo>
                    <a:cubicBezTo>
                      <a:pt x="329" y="579"/>
                      <a:pt x="334" y="570"/>
                      <a:pt x="338" y="568"/>
                    </a:cubicBezTo>
                    <a:cubicBezTo>
                      <a:pt x="342" y="566"/>
                      <a:pt x="356" y="574"/>
                      <a:pt x="356" y="574"/>
                    </a:cubicBezTo>
                    <a:cubicBezTo>
                      <a:pt x="356" y="574"/>
                      <a:pt x="360" y="576"/>
                      <a:pt x="367" y="573"/>
                    </a:cubicBezTo>
                    <a:cubicBezTo>
                      <a:pt x="374" y="570"/>
                      <a:pt x="390" y="552"/>
                      <a:pt x="390" y="552"/>
                    </a:cubicBezTo>
                    <a:cubicBezTo>
                      <a:pt x="406" y="552"/>
                      <a:pt x="406" y="552"/>
                      <a:pt x="406" y="552"/>
                    </a:cubicBezTo>
                    <a:cubicBezTo>
                      <a:pt x="406" y="552"/>
                      <a:pt x="409" y="560"/>
                      <a:pt x="413" y="559"/>
                    </a:cubicBezTo>
                    <a:cubicBezTo>
                      <a:pt x="417" y="558"/>
                      <a:pt x="438" y="545"/>
                      <a:pt x="438" y="545"/>
                    </a:cubicBezTo>
                    <a:cubicBezTo>
                      <a:pt x="457" y="544"/>
                      <a:pt x="457" y="544"/>
                      <a:pt x="457" y="544"/>
                    </a:cubicBezTo>
                    <a:cubicBezTo>
                      <a:pt x="510" y="507"/>
                      <a:pt x="510" y="507"/>
                      <a:pt x="510" y="507"/>
                    </a:cubicBezTo>
                    <a:lnTo>
                      <a:pt x="507" y="496"/>
                    </a:lnTo>
                    <a:close/>
                    <a:moveTo>
                      <a:pt x="481" y="237"/>
                    </a:moveTo>
                    <a:cubicBezTo>
                      <a:pt x="497" y="235"/>
                      <a:pt x="483" y="196"/>
                      <a:pt x="476" y="204"/>
                    </a:cubicBezTo>
                    <a:cubicBezTo>
                      <a:pt x="468" y="212"/>
                      <a:pt x="468" y="239"/>
                      <a:pt x="481" y="237"/>
                    </a:cubicBezTo>
                    <a:close/>
                    <a:moveTo>
                      <a:pt x="452" y="278"/>
                    </a:moveTo>
                    <a:cubicBezTo>
                      <a:pt x="452" y="278"/>
                      <a:pt x="468" y="296"/>
                      <a:pt x="478" y="294"/>
                    </a:cubicBezTo>
                    <a:cubicBezTo>
                      <a:pt x="487" y="292"/>
                      <a:pt x="470" y="272"/>
                      <a:pt x="470" y="272"/>
                    </a:cubicBezTo>
                    <a:cubicBezTo>
                      <a:pt x="470" y="272"/>
                      <a:pt x="474" y="251"/>
                      <a:pt x="458" y="251"/>
                    </a:cubicBezTo>
                    <a:cubicBezTo>
                      <a:pt x="442" y="251"/>
                      <a:pt x="452" y="278"/>
                      <a:pt x="452" y="278"/>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0" name="Freeform 351"/>
              <p:cNvSpPr>
                <a:spLocks noEditPoints="1"/>
              </p:cNvSpPr>
              <p:nvPr/>
            </p:nvSpPr>
            <p:spPr bwMode="gray">
              <a:xfrm>
                <a:off x="-3142" y="-10516"/>
                <a:ext cx="628" cy="742"/>
              </a:xfrm>
              <a:custGeom>
                <a:avLst/>
                <a:gdLst>
                  <a:gd name="T0" fmla="*/ 204 w 266"/>
                  <a:gd name="T1" fmla="*/ 283 h 314"/>
                  <a:gd name="T2" fmla="*/ 214 w 266"/>
                  <a:gd name="T3" fmla="*/ 283 h 314"/>
                  <a:gd name="T4" fmla="*/ 215 w 266"/>
                  <a:gd name="T5" fmla="*/ 282 h 314"/>
                  <a:gd name="T6" fmla="*/ 204 w 266"/>
                  <a:gd name="T7" fmla="*/ 283 h 314"/>
                  <a:gd name="T8" fmla="*/ 262 w 266"/>
                  <a:gd name="T9" fmla="*/ 127 h 314"/>
                  <a:gd name="T10" fmla="*/ 246 w 266"/>
                  <a:gd name="T11" fmla="*/ 97 h 314"/>
                  <a:gd name="T12" fmla="*/ 255 w 266"/>
                  <a:gd name="T13" fmla="*/ 87 h 314"/>
                  <a:gd name="T14" fmla="*/ 234 w 266"/>
                  <a:gd name="T15" fmla="*/ 62 h 314"/>
                  <a:gd name="T16" fmla="*/ 235 w 266"/>
                  <a:gd name="T17" fmla="*/ 57 h 314"/>
                  <a:gd name="T18" fmla="*/ 226 w 266"/>
                  <a:gd name="T19" fmla="*/ 42 h 314"/>
                  <a:gd name="T20" fmla="*/ 228 w 266"/>
                  <a:gd name="T21" fmla="*/ 27 h 314"/>
                  <a:gd name="T22" fmla="*/ 215 w 266"/>
                  <a:gd name="T23" fmla="*/ 22 h 314"/>
                  <a:gd name="T24" fmla="*/ 208 w 266"/>
                  <a:gd name="T25" fmla="*/ 0 h 314"/>
                  <a:gd name="T26" fmla="*/ 200 w 266"/>
                  <a:gd name="T27" fmla="*/ 0 h 314"/>
                  <a:gd name="T28" fmla="*/ 178 w 266"/>
                  <a:gd name="T29" fmla="*/ 25 h 314"/>
                  <a:gd name="T30" fmla="*/ 161 w 266"/>
                  <a:gd name="T31" fmla="*/ 17 h 314"/>
                  <a:gd name="T32" fmla="*/ 149 w 266"/>
                  <a:gd name="T33" fmla="*/ 25 h 314"/>
                  <a:gd name="T34" fmla="*/ 133 w 266"/>
                  <a:gd name="T35" fmla="*/ 24 h 314"/>
                  <a:gd name="T36" fmla="*/ 120 w 266"/>
                  <a:gd name="T37" fmla="*/ 39 h 314"/>
                  <a:gd name="T38" fmla="*/ 106 w 266"/>
                  <a:gd name="T39" fmla="*/ 21 h 314"/>
                  <a:gd name="T40" fmla="*/ 99 w 266"/>
                  <a:gd name="T41" fmla="*/ 22 h 314"/>
                  <a:gd name="T42" fmla="*/ 92 w 266"/>
                  <a:gd name="T43" fmla="*/ 29 h 314"/>
                  <a:gd name="T44" fmla="*/ 72 w 266"/>
                  <a:gd name="T45" fmla="*/ 21 h 314"/>
                  <a:gd name="T46" fmla="*/ 56 w 266"/>
                  <a:gd name="T47" fmla="*/ 34 h 314"/>
                  <a:gd name="T48" fmla="*/ 62 w 266"/>
                  <a:gd name="T49" fmla="*/ 47 h 314"/>
                  <a:gd name="T50" fmla="*/ 49 w 266"/>
                  <a:gd name="T51" fmla="*/ 61 h 314"/>
                  <a:gd name="T52" fmla="*/ 59 w 266"/>
                  <a:gd name="T53" fmla="*/ 71 h 314"/>
                  <a:gd name="T54" fmla="*/ 52 w 266"/>
                  <a:gd name="T55" fmla="*/ 92 h 314"/>
                  <a:gd name="T56" fmla="*/ 66 w 266"/>
                  <a:gd name="T57" fmla="*/ 97 h 314"/>
                  <a:gd name="T58" fmla="*/ 78 w 266"/>
                  <a:gd name="T59" fmla="*/ 108 h 314"/>
                  <a:gd name="T60" fmla="*/ 45 w 266"/>
                  <a:gd name="T61" fmla="*/ 156 h 314"/>
                  <a:gd name="T62" fmla="*/ 29 w 266"/>
                  <a:gd name="T63" fmla="*/ 164 h 314"/>
                  <a:gd name="T64" fmla="*/ 29 w 266"/>
                  <a:gd name="T65" fmla="*/ 173 h 314"/>
                  <a:gd name="T66" fmla="*/ 16 w 266"/>
                  <a:gd name="T67" fmla="*/ 181 h 314"/>
                  <a:gd name="T68" fmla="*/ 14 w 266"/>
                  <a:gd name="T69" fmla="*/ 198 h 314"/>
                  <a:gd name="T70" fmla="*/ 4 w 266"/>
                  <a:gd name="T71" fmla="*/ 229 h 314"/>
                  <a:gd name="T72" fmla="*/ 4 w 266"/>
                  <a:gd name="T73" fmla="*/ 249 h 314"/>
                  <a:gd name="T74" fmla="*/ 0 w 266"/>
                  <a:gd name="T75" fmla="*/ 299 h 314"/>
                  <a:gd name="T76" fmla="*/ 10 w 266"/>
                  <a:gd name="T77" fmla="*/ 299 h 314"/>
                  <a:gd name="T78" fmla="*/ 22 w 266"/>
                  <a:gd name="T79" fmla="*/ 307 h 314"/>
                  <a:gd name="T80" fmla="*/ 33 w 266"/>
                  <a:gd name="T81" fmla="*/ 283 h 314"/>
                  <a:gd name="T82" fmla="*/ 49 w 266"/>
                  <a:gd name="T83" fmla="*/ 282 h 314"/>
                  <a:gd name="T84" fmla="*/ 110 w 266"/>
                  <a:gd name="T85" fmla="*/ 282 h 314"/>
                  <a:gd name="T86" fmla="*/ 102 w 266"/>
                  <a:gd name="T87" fmla="*/ 265 h 314"/>
                  <a:gd name="T88" fmla="*/ 111 w 266"/>
                  <a:gd name="T89" fmla="*/ 246 h 314"/>
                  <a:gd name="T90" fmla="*/ 118 w 266"/>
                  <a:gd name="T91" fmla="*/ 223 h 314"/>
                  <a:gd name="T92" fmla="*/ 160 w 266"/>
                  <a:gd name="T93" fmla="*/ 216 h 314"/>
                  <a:gd name="T94" fmla="*/ 176 w 266"/>
                  <a:gd name="T95" fmla="*/ 202 h 314"/>
                  <a:gd name="T96" fmla="*/ 182 w 266"/>
                  <a:gd name="T97" fmla="*/ 219 h 314"/>
                  <a:gd name="T98" fmla="*/ 200 w 266"/>
                  <a:gd name="T99" fmla="*/ 215 h 314"/>
                  <a:gd name="T100" fmla="*/ 207 w 266"/>
                  <a:gd name="T101" fmla="*/ 217 h 314"/>
                  <a:gd name="T102" fmla="*/ 207 w 266"/>
                  <a:gd name="T103" fmla="*/ 219 h 314"/>
                  <a:gd name="T104" fmla="*/ 218 w 266"/>
                  <a:gd name="T105" fmla="*/ 201 h 314"/>
                  <a:gd name="T106" fmla="*/ 219 w 266"/>
                  <a:gd name="T107" fmla="*/ 190 h 314"/>
                  <a:gd name="T108" fmla="*/ 231 w 266"/>
                  <a:gd name="T109" fmla="*/ 179 h 314"/>
                  <a:gd name="T110" fmla="*/ 234 w 266"/>
                  <a:gd name="T111" fmla="*/ 164 h 314"/>
                  <a:gd name="T112" fmla="*/ 247 w 266"/>
                  <a:gd name="T113" fmla="*/ 160 h 314"/>
                  <a:gd name="T114" fmla="*/ 251 w 266"/>
                  <a:gd name="T115" fmla="*/ 145 h 314"/>
                  <a:gd name="T116" fmla="*/ 262 w 266"/>
                  <a:gd name="T117" fmla="*/ 12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6" h="314">
                    <a:moveTo>
                      <a:pt x="204" y="283"/>
                    </a:moveTo>
                    <a:cubicBezTo>
                      <a:pt x="214" y="283"/>
                      <a:pt x="214" y="283"/>
                      <a:pt x="214" y="283"/>
                    </a:cubicBezTo>
                    <a:cubicBezTo>
                      <a:pt x="215" y="282"/>
                      <a:pt x="215" y="282"/>
                      <a:pt x="215" y="282"/>
                    </a:cubicBezTo>
                    <a:cubicBezTo>
                      <a:pt x="209" y="282"/>
                      <a:pt x="204" y="282"/>
                      <a:pt x="204" y="283"/>
                    </a:cubicBezTo>
                    <a:close/>
                    <a:moveTo>
                      <a:pt x="262" y="127"/>
                    </a:moveTo>
                    <a:cubicBezTo>
                      <a:pt x="258" y="121"/>
                      <a:pt x="245" y="102"/>
                      <a:pt x="246" y="97"/>
                    </a:cubicBezTo>
                    <a:cubicBezTo>
                      <a:pt x="247" y="92"/>
                      <a:pt x="255" y="87"/>
                      <a:pt x="255" y="87"/>
                    </a:cubicBezTo>
                    <a:cubicBezTo>
                      <a:pt x="234" y="62"/>
                      <a:pt x="234" y="62"/>
                      <a:pt x="234" y="62"/>
                    </a:cubicBezTo>
                    <a:cubicBezTo>
                      <a:pt x="235" y="57"/>
                      <a:pt x="235" y="57"/>
                      <a:pt x="235" y="57"/>
                    </a:cubicBezTo>
                    <a:cubicBezTo>
                      <a:pt x="235" y="57"/>
                      <a:pt x="224" y="48"/>
                      <a:pt x="226" y="42"/>
                    </a:cubicBezTo>
                    <a:cubicBezTo>
                      <a:pt x="228" y="36"/>
                      <a:pt x="228" y="27"/>
                      <a:pt x="228" y="27"/>
                    </a:cubicBezTo>
                    <a:cubicBezTo>
                      <a:pt x="228" y="27"/>
                      <a:pt x="215" y="35"/>
                      <a:pt x="215" y="22"/>
                    </a:cubicBezTo>
                    <a:cubicBezTo>
                      <a:pt x="215" y="9"/>
                      <a:pt x="208" y="0"/>
                      <a:pt x="208" y="0"/>
                    </a:cubicBezTo>
                    <a:cubicBezTo>
                      <a:pt x="200" y="0"/>
                      <a:pt x="200" y="0"/>
                      <a:pt x="200" y="0"/>
                    </a:cubicBezTo>
                    <a:cubicBezTo>
                      <a:pt x="200" y="0"/>
                      <a:pt x="191" y="27"/>
                      <a:pt x="178" y="25"/>
                    </a:cubicBezTo>
                    <a:cubicBezTo>
                      <a:pt x="165" y="23"/>
                      <a:pt x="166" y="17"/>
                      <a:pt x="161" y="17"/>
                    </a:cubicBezTo>
                    <a:cubicBezTo>
                      <a:pt x="156" y="17"/>
                      <a:pt x="149" y="25"/>
                      <a:pt x="149" y="25"/>
                    </a:cubicBezTo>
                    <a:cubicBezTo>
                      <a:pt x="133" y="24"/>
                      <a:pt x="133" y="24"/>
                      <a:pt x="133" y="24"/>
                    </a:cubicBezTo>
                    <a:cubicBezTo>
                      <a:pt x="120" y="39"/>
                      <a:pt x="120" y="39"/>
                      <a:pt x="120" y="39"/>
                    </a:cubicBezTo>
                    <a:cubicBezTo>
                      <a:pt x="106" y="21"/>
                      <a:pt x="106" y="21"/>
                      <a:pt x="106" y="21"/>
                    </a:cubicBezTo>
                    <a:cubicBezTo>
                      <a:pt x="99" y="22"/>
                      <a:pt x="99" y="22"/>
                      <a:pt x="99" y="22"/>
                    </a:cubicBezTo>
                    <a:cubicBezTo>
                      <a:pt x="99" y="22"/>
                      <a:pt x="98" y="30"/>
                      <a:pt x="92" y="29"/>
                    </a:cubicBezTo>
                    <a:cubicBezTo>
                      <a:pt x="86" y="28"/>
                      <a:pt x="77" y="21"/>
                      <a:pt x="72" y="21"/>
                    </a:cubicBezTo>
                    <a:cubicBezTo>
                      <a:pt x="67" y="21"/>
                      <a:pt x="56" y="34"/>
                      <a:pt x="56" y="34"/>
                    </a:cubicBezTo>
                    <a:cubicBezTo>
                      <a:pt x="62" y="47"/>
                      <a:pt x="62" y="47"/>
                      <a:pt x="62" y="47"/>
                    </a:cubicBezTo>
                    <a:cubicBezTo>
                      <a:pt x="49" y="61"/>
                      <a:pt x="49" y="61"/>
                      <a:pt x="49" y="61"/>
                    </a:cubicBezTo>
                    <a:cubicBezTo>
                      <a:pt x="49" y="61"/>
                      <a:pt x="60" y="65"/>
                      <a:pt x="59" y="71"/>
                    </a:cubicBezTo>
                    <a:cubicBezTo>
                      <a:pt x="58" y="76"/>
                      <a:pt x="49" y="87"/>
                      <a:pt x="52" y="92"/>
                    </a:cubicBezTo>
                    <a:cubicBezTo>
                      <a:pt x="55" y="98"/>
                      <a:pt x="66" y="97"/>
                      <a:pt x="66" y="97"/>
                    </a:cubicBezTo>
                    <a:cubicBezTo>
                      <a:pt x="66" y="97"/>
                      <a:pt x="78" y="100"/>
                      <a:pt x="78" y="108"/>
                    </a:cubicBezTo>
                    <a:cubicBezTo>
                      <a:pt x="78" y="116"/>
                      <a:pt x="45" y="156"/>
                      <a:pt x="45" y="156"/>
                    </a:cubicBezTo>
                    <a:cubicBezTo>
                      <a:pt x="29" y="164"/>
                      <a:pt x="29" y="164"/>
                      <a:pt x="29" y="164"/>
                    </a:cubicBezTo>
                    <a:cubicBezTo>
                      <a:pt x="29" y="173"/>
                      <a:pt x="29" y="173"/>
                      <a:pt x="29" y="173"/>
                    </a:cubicBezTo>
                    <a:cubicBezTo>
                      <a:pt x="16" y="181"/>
                      <a:pt x="16" y="181"/>
                      <a:pt x="16" y="181"/>
                    </a:cubicBezTo>
                    <a:cubicBezTo>
                      <a:pt x="14" y="198"/>
                      <a:pt x="14" y="198"/>
                      <a:pt x="14" y="198"/>
                    </a:cubicBezTo>
                    <a:cubicBezTo>
                      <a:pt x="4" y="229"/>
                      <a:pt x="4" y="229"/>
                      <a:pt x="4" y="229"/>
                    </a:cubicBezTo>
                    <a:cubicBezTo>
                      <a:pt x="4" y="249"/>
                      <a:pt x="4" y="249"/>
                      <a:pt x="4" y="249"/>
                    </a:cubicBezTo>
                    <a:cubicBezTo>
                      <a:pt x="0" y="299"/>
                      <a:pt x="0" y="299"/>
                      <a:pt x="0" y="299"/>
                    </a:cubicBezTo>
                    <a:cubicBezTo>
                      <a:pt x="10" y="299"/>
                      <a:pt x="10" y="299"/>
                      <a:pt x="10" y="299"/>
                    </a:cubicBezTo>
                    <a:cubicBezTo>
                      <a:pt x="10" y="299"/>
                      <a:pt x="16" y="314"/>
                      <a:pt x="22" y="307"/>
                    </a:cubicBezTo>
                    <a:cubicBezTo>
                      <a:pt x="29" y="299"/>
                      <a:pt x="33" y="283"/>
                      <a:pt x="33" y="283"/>
                    </a:cubicBezTo>
                    <a:cubicBezTo>
                      <a:pt x="49" y="282"/>
                      <a:pt x="49" y="282"/>
                      <a:pt x="49" y="282"/>
                    </a:cubicBezTo>
                    <a:cubicBezTo>
                      <a:pt x="110" y="282"/>
                      <a:pt x="110" y="282"/>
                      <a:pt x="110" y="282"/>
                    </a:cubicBezTo>
                    <a:cubicBezTo>
                      <a:pt x="110" y="277"/>
                      <a:pt x="104" y="271"/>
                      <a:pt x="102" y="265"/>
                    </a:cubicBezTo>
                    <a:cubicBezTo>
                      <a:pt x="100" y="258"/>
                      <a:pt x="107" y="250"/>
                      <a:pt x="111" y="246"/>
                    </a:cubicBezTo>
                    <a:cubicBezTo>
                      <a:pt x="115" y="242"/>
                      <a:pt x="109" y="230"/>
                      <a:pt x="118" y="223"/>
                    </a:cubicBezTo>
                    <a:cubicBezTo>
                      <a:pt x="127" y="216"/>
                      <a:pt x="157" y="218"/>
                      <a:pt x="160" y="216"/>
                    </a:cubicBezTo>
                    <a:cubicBezTo>
                      <a:pt x="163" y="214"/>
                      <a:pt x="170" y="202"/>
                      <a:pt x="176" y="202"/>
                    </a:cubicBezTo>
                    <a:cubicBezTo>
                      <a:pt x="182" y="202"/>
                      <a:pt x="182" y="219"/>
                      <a:pt x="182" y="219"/>
                    </a:cubicBezTo>
                    <a:cubicBezTo>
                      <a:pt x="182" y="219"/>
                      <a:pt x="189" y="212"/>
                      <a:pt x="200" y="215"/>
                    </a:cubicBezTo>
                    <a:cubicBezTo>
                      <a:pt x="202" y="215"/>
                      <a:pt x="204" y="216"/>
                      <a:pt x="207" y="217"/>
                    </a:cubicBezTo>
                    <a:cubicBezTo>
                      <a:pt x="207" y="218"/>
                      <a:pt x="207" y="218"/>
                      <a:pt x="207" y="219"/>
                    </a:cubicBezTo>
                    <a:cubicBezTo>
                      <a:pt x="207" y="208"/>
                      <a:pt x="218" y="201"/>
                      <a:pt x="218" y="201"/>
                    </a:cubicBezTo>
                    <a:cubicBezTo>
                      <a:pt x="219" y="190"/>
                      <a:pt x="219" y="190"/>
                      <a:pt x="219" y="190"/>
                    </a:cubicBezTo>
                    <a:cubicBezTo>
                      <a:pt x="231" y="179"/>
                      <a:pt x="231" y="179"/>
                      <a:pt x="231" y="179"/>
                    </a:cubicBezTo>
                    <a:cubicBezTo>
                      <a:pt x="231" y="179"/>
                      <a:pt x="227" y="170"/>
                      <a:pt x="234" y="164"/>
                    </a:cubicBezTo>
                    <a:cubicBezTo>
                      <a:pt x="241" y="158"/>
                      <a:pt x="247" y="160"/>
                      <a:pt x="247" y="160"/>
                    </a:cubicBezTo>
                    <a:cubicBezTo>
                      <a:pt x="251" y="145"/>
                      <a:pt x="251" y="145"/>
                      <a:pt x="251" y="145"/>
                    </a:cubicBezTo>
                    <a:cubicBezTo>
                      <a:pt x="251" y="145"/>
                      <a:pt x="266" y="133"/>
                      <a:pt x="262" y="127"/>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1" name="Freeform 352"/>
              <p:cNvSpPr>
                <a:spLocks/>
              </p:cNvSpPr>
              <p:nvPr/>
            </p:nvSpPr>
            <p:spPr bwMode="gray">
              <a:xfrm>
                <a:off x="-2658" y="-10584"/>
                <a:ext cx="893" cy="1202"/>
              </a:xfrm>
              <a:custGeom>
                <a:avLst/>
                <a:gdLst>
                  <a:gd name="T0" fmla="*/ 337 w 378"/>
                  <a:gd name="T1" fmla="*/ 100 h 509"/>
                  <a:gd name="T2" fmla="*/ 358 w 378"/>
                  <a:gd name="T3" fmla="*/ 79 h 509"/>
                  <a:gd name="T4" fmla="*/ 378 w 378"/>
                  <a:gd name="T5" fmla="*/ 43 h 509"/>
                  <a:gd name="T6" fmla="*/ 362 w 378"/>
                  <a:gd name="T7" fmla="*/ 37 h 509"/>
                  <a:gd name="T8" fmla="*/ 358 w 378"/>
                  <a:gd name="T9" fmla="*/ 41 h 509"/>
                  <a:gd name="T10" fmla="*/ 340 w 378"/>
                  <a:gd name="T11" fmla="*/ 40 h 509"/>
                  <a:gd name="T12" fmla="*/ 324 w 378"/>
                  <a:gd name="T13" fmla="*/ 23 h 509"/>
                  <a:gd name="T14" fmla="*/ 312 w 378"/>
                  <a:gd name="T15" fmla="*/ 32 h 509"/>
                  <a:gd name="T16" fmla="*/ 283 w 378"/>
                  <a:gd name="T17" fmla="*/ 46 h 509"/>
                  <a:gd name="T18" fmla="*/ 278 w 378"/>
                  <a:gd name="T19" fmla="*/ 56 h 509"/>
                  <a:gd name="T20" fmla="*/ 265 w 378"/>
                  <a:gd name="T21" fmla="*/ 70 h 509"/>
                  <a:gd name="T22" fmla="*/ 234 w 378"/>
                  <a:gd name="T23" fmla="*/ 61 h 509"/>
                  <a:gd name="T24" fmla="*/ 194 w 378"/>
                  <a:gd name="T25" fmla="*/ 57 h 509"/>
                  <a:gd name="T26" fmla="*/ 143 w 378"/>
                  <a:gd name="T27" fmla="*/ 17 h 509"/>
                  <a:gd name="T28" fmla="*/ 96 w 378"/>
                  <a:gd name="T29" fmla="*/ 15 h 509"/>
                  <a:gd name="T30" fmla="*/ 90 w 378"/>
                  <a:gd name="T31" fmla="*/ 0 h 509"/>
                  <a:gd name="T32" fmla="*/ 77 w 378"/>
                  <a:gd name="T33" fmla="*/ 8 h 509"/>
                  <a:gd name="T34" fmla="*/ 17 w 378"/>
                  <a:gd name="T35" fmla="*/ 9 h 509"/>
                  <a:gd name="T36" fmla="*/ 3 w 378"/>
                  <a:gd name="T37" fmla="*/ 29 h 509"/>
                  <a:gd name="T38" fmla="*/ 10 w 378"/>
                  <a:gd name="T39" fmla="*/ 51 h 509"/>
                  <a:gd name="T40" fmla="*/ 23 w 378"/>
                  <a:gd name="T41" fmla="*/ 56 h 509"/>
                  <a:gd name="T42" fmla="*/ 21 w 378"/>
                  <a:gd name="T43" fmla="*/ 71 h 509"/>
                  <a:gd name="T44" fmla="*/ 30 w 378"/>
                  <a:gd name="T45" fmla="*/ 86 h 509"/>
                  <a:gd name="T46" fmla="*/ 29 w 378"/>
                  <a:gd name="T47" fmla="*/ 91 h 509"/>
                  <a:gd name="T48" fmla="*/ 50 w 378"/>
                  <a:gd name="T49" fmla="*/ 116 h 509"/>
                  <a:gd name="T50" fmla="*/ 41 w 378"/>
                  <a:gd name="T51" fmla="*/ 126 h 509"/>
                  <a:gd name="T52" fmla="*/ 57 w 378"/>
                  <a:gd name="T53" fmla="*/ 156 h 509"/>
                  <a:gd name="T54" fmla="*/ 46 w 378"/>
                  <a:gd name="T55" fmla="*/ 174 h 509"/>
                  <a:gd name="T56" fmla="*/ 42 w 378"/>
                  <a:gd name="T57" fmla="*/ 189 h 509"/>
                  <a:gd name="T58" fmla="*/ 29 w 378"/>
                  <a:gd name="T59" fmla="*/ 193 h 509"/>
                  <a:gd name="T60" fmla="*/ 26 w 378"/>
                  <a:gd name="T61" fmla="*/ 208 h 509"/>
                  <a:gd name="T62" fmla="*/ 14 w 378"/>
                  <a:gd name="T63" fmla="*/ 219 h 509"/>
                  <a:gd name="T64" fmla="*/ 13 w 378"/>
                  <a:gd name="T65" fmla="*/ 230 h 509"/>
                  <a:gd name="T66" fmla="*/ 2 w 378"/>
                  <a:gd name="T67" fmla="*/ 248 h 509"/>
                  <a:gd name="T68" fmla="*/ 18 w 378"/>
                  <a:gd name="T69" fmla="*/ 270 h 509"/>
                  <a:gd name="T70" fmla="*/ 25 w 378"/>
                  <a:gd name="T71" fmla="*/ 262 h 509"/>
                  <a:gd name="T72" fmla="*/ 39 w 378"/>
                  <a:gd name="T73" fmla="*/ 261 h 509"/>
                  <a:gd name="T74" fmla="*/ 42 w 378"/>
                  <a:gd name="T75" fmla="*/ 273 h 509"/>
                  <a:gd name="T76" fmla="*/ 33 w 378"/>
                  <a:gd name="T77" fmla="*/ 275 h 509"/>
                  <a:gd name="T78" fmla="*/ 23 w 378"/>
                  <a:gd name="T79" fmla="*/ 283 h 509"/>
                  <a:gd name="T80" fmla="*/ 9 w 378"/>
                  <a:gd name="T81" fmla="*/ 283 h 509"/>
                  <a:gd name="T82" fmla="*/ 13 w 378"/>
                  <a:gd name="T83" fmla="*/ 302 h 509"/>
                  <a:gd name="T84" fmla="*/ 9 w 378"/>
                  <a:gd name="T85" fmla="*/ 312 h 509"/>
                  <a:gd name="T86" fmla="*/ 175 w 378"/>
                  <a:gd name="T87" fmla="*/ 416 h 509"/>
                  <a:gd name="T88" fmla="*/ 184 w 378"/>
                  <a:gd name="T89" fmla="*/ 429 h 509"/>
                  <a:gd name="T90" fmla="*/ 173 w 378"/>
                  <a:gd name="T91" fmla="*/ 439 h 509"/>
                  <a:gd name="T92" fmla="*/ 248 w 378"/>
                  <a:gd name="T93" fmla="*/ 509 h 509"/>
                  <a:gd name="T94" fmla="*/ 248 w 378"/>
                  <a:gd name="T95" fmla="*/ 508 h 509"/>
                  <a:gd name="T96" fmla="*/ 261 w 378"/>
                  <a:gd name="T97" fmla="*/ 505 h 509"/>
                  <a:gd name="T98" fmla="*/ 281 w 378"/>
                  <a:gd name="T99" fmla="*/ 463 h 509"/>
                  <a:gd name="T100" fmla="*/ 279 w 378"/>
                  <a:gd name="T101" fmla="*/ 441 h 509"/>
                  <a:gd name="T102" fmla="*/ 299 w 378"/>
                  <a:gd name="T103" fmla="*/ 424 h 509"/>
                  <a:gd name="T104" fmla="*/ 301 w 378"/>
                  <a:gd name="T105" fmla="*/ 398 h 509"/>
                  <a:gd name="T106" fmla="*/ 324 w 378"/>
                  <a:gd name="T107" fmla="*/ 388 h 509"/>
                  <a:gd name="T108" fmla="*/ 328 w 378"/>
                  <a:gd name="T109" fmla="*/ 361 h 509"/>
                  <a:gd name="T110" fmla="*/ 360 w 378"/>
                  <a:gd name="T111" fmla="*/ 351 h 509"/>
                  <a:gd name="T112" fmla="*/ 364 w 378"/>
                  <a:gd name="T113" fmla="*/ 343 h 509"/>
                  <a:gd name="T114" fmla="*/ 336 w 378"/>
                  <a:gd name="T115" fmla="*/ 303 h 509"/>
                  <a:gd name="T116" fmla="*/ 337 w 378"/>
                  <a:gd name="T117" fmla="*/ 1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509">
                    <a:moveTo>
                      <a:pt x="337" y="100"/>
                    </a:moveTo>
                    <a:cubicBezTo>
                      <a:pt x="337" y="100"/>
                      <a:pt x="351" y="87"/>
                      <a:pt x="358" y="79"/>
                    </a:cubicBezTo>
                    <a:cubicBezTo>
                      <a:pt x="365" y="71"/>
                      <a:pt x="378" y="43"/>
                      <a:pt x="378" y="43"/>
                    </a:cubicBezTo>
                    <a:cubicBezTo>
                      <a:pt x="362" y="37"/>
                      <a:pt x="362" y="37"/>
                      <a:pt x="362" y="37"/>
                    </a:cubicBezTo>
                    <a:cubicBezTo>
                      <a:pt x="358" y="41"/>
                      <a:pt x="358" y="41"/>
                      <a:pt x="358" y="41"/>
                    </a:cubicBezTo>
                    <a:cubicBezTo>
                      <a:pt x="340" y="40"/>
                      <a:pt x="340" y="40"/>
                      <a:pt x="340" y="40"/>
                    </a:cubicBezTo>
                    <a:cubicBezTo>
                      <a:pt x="324" y="23"/>
                      <a:pt x="324" y="23"/>
                      <a:pt x="324" y="23"/>
                    </a:cubicBezTo>
                    <a:cubicBezTo>
                      <a:pt x="312" y="32"/>
                      <a:pt x="312" y="32"/>
                      <a:pt x="312" y="32"/>
                    </a:cubicBezTo>
                    <a:cubicBezTo>
                      <a:pt x="312" y="32"/>
                      <a:pt x="290" y="40"/>
                      <a:pt x="283" y="46"/>
                    </a:cubicBezTo>
                    <a:cubicBezTo>
                      <a:pt x="276" y="52"/>
                      <a:pt x="278" y="56"/>
                      <a:pt x="278" y="56"/>
                    </a:cubicBezTo>
                    <a:cubicBezTo>
                      <a:pt x="265" y="70"/>
                      <a:pt x="265" y="70"/>
                      <a:pt x="265" y="70"/>
                    </a:cubicBezTo>
                    <a:cubicBezTo>
                      <a:pt x="265" y="70"/>
                      <a:pt x="247" y="63"/>
                      <a:pt x="234" y="61"/>
                    </a:cubicBezTo>
                    <a:cubicBezTo>
                      <a:pt x="221" y="59"/>
                      <a:pt x="194" y="57"/>
                      <a:pt x="194" y="57"/>
                    </a:cubicBezTo>
                    <a:cubicBezTo>
                      <a:pt x="143" y="17"/>
                      <a:pt x="143" y="17"/>
                      <a:pt x="143" y="17"/>
                    </a:cubicBezTo>
                    <a:cubicBezTo>
                      <a:pt x="96" y="15"/>
                      <a:pt x="96" y="15"/>
                      <a:pt x="96" y="15"/>
                    </a:cubicBezTo>
                    <a:cubicBezTo>
                      <a:pt x="90" y="0"/>
                      <a:pt x="90" y="0"/>
                      <a:pt x="90" y="0"/>
                    </a:cubicBezTo>
                    <a:cubicBezTo>
                      <a:pt x="77" y="8"/>
                      <a:pt x="77" y="8"/>
                      <a:pt x="77" y="8"/>
                    </a:cubicBezTo>
                    <a:cubicBezTo>
                      <a:pt x="17" y="9"/>
                      <a:pt x="17" y="9"/>
                      <a:pt x="17" y="9"/>
                    </a:cubicBezTo>
                    <a:cubicBezTo>
                      <a:pt x="3" y="29"/>
                      <a:pt x="3" y="29"/>
                      <a:pt x="3" y="29"/>
                    </a:cubicBezTo>
                    <a:cubicBezTo>
                      <a:pt x="3" y="29"/>
                      <a:pt x="10" y="38"/>
                      <a:pt x="10" y="51"/>
                    </a:cubicBezTo>
                    <a:cubicBezTo>
                      <a:pt x="10" y="64"/>
                      <a:pt x="23" y="56"/>
                      <a:pt x="23" y="56"/>
                    </a:cubicBezTo>
                    <a:cubicBezTo>
                      <a:pt x="23" y="56"/>
                      <a:pt x="23" y="65"/>
                      <a:pt x="21" y="71"/>
                    </a:cubicBezTo>
                    <a:cubicBezTo>
                      <a:pt x="19" y="77"/>
                      <a:pt x="30" y="86"/>
                      <a:pt x="30" y="86"/>
                    </a:cubicBezTo>
                    <a:cubicBezTo>
                      <a:pt x="29" y="91"/>
                      <a:pt x="29" y="91"/>
                      <a:pt x="29" y="91"/>
                    </a:cubicBezTo>
                    <a:cubicBezTo>
                      <a:pt x="50" y="116"/>
                      <a:pt x="50" y="116"/>
                      <a:pt x="50" y="116"/>
                    </a:cubicBezTo>
                    <a:cubicBezTo>
                      <a:pt x="50" y="116"/>
                      <a:pt x="42" y="121"/>
                      <a:pt x="41" y="126"/>
                    </a:cubicBezTo>
                    <a:cubicBezTo>
                      <a:pt x="40" y="131"/>
                      <a:pt x="53" y="150"/>
                      <a:pt x="57" y="156"/>
                    </a:cubicBezTo>
                    <a:cubicBezTo>
                      <a:pt x="61" y="162"/>
                      <a:pt x="46" y="174"/>
                      <a:pt x="46" y="174"/>
                    </a:cubicBezTo>
                    <a:cubicBezTo>
                      <a:pt x="42" y="189"/>
                      <a:pt x="42" y="189"/>
                      <a:pt x="42" y="189"/>
                    </a:cubicBezTo>
                    <a:cubicBezTo>
                      <a:pt x="42" y="189"/>
                      <a:pt x="36" y="187"/>
                      <a:pt x="29" y="193"/>
                    </a:cubicBezTo>
                    <a:cubicBezTo>
                      <a:pt x="22" y="199"/>
                      <a:pt x="26" y="208"/>
                      <a:pt x="26" y="208"/>
                    </a:cubicBezTo>
                    <a:cubicBezTo>
                      <a:pt x="14" y="219"/>
                      <a:pt x="14" y="219"/>
                      <a:pt x="14" y="219"/>
                    </a:cubicBezTo>
                    <a:cubicBezTo>
                      <a:pt x="13" y="230"/>
                      <a:pt x="13" y="230"/>
                      <a:pt x="13" y="230"/>
                    </a:cubicBezTo>
                    <a:cubicBezTo>
                      <a:pt x="13" y="230"/>
                      <a:pt x="2" y="237"/>
                      <a:pt x="2" y="248"/>
                    </a:cubicBezTo>
                    <a:cubicBezTo>
                      <a:pt x="2" y="259"/>
                      <a:pt x="11" y="269"/>
                      <a:pt x="18" y="270"/>
                    </a:cubicBezTo>
                    <a:cubicBezTo>
                      <a:pt x="25" y="271"/>
                      <a:pt x="25" y="262"/>
                      <a:pt x="25" y="262"/>
                    </a:cubicBezTo>
                    <a:cubicBezTo>
                      <a:pt x="39" y="261"/>
                      <a:pt x="39" y="261"/>
                      <a:pt x="39" y="261"/>
                    </a:cubicBezTo>
                    <a:cubicBezTo>
                      <a:pt x="42" y="273"/>
                      <a:pt x="42" y="273"/>
                      <a:pt x="42" y="273"/>
                    </a:cubicBezTo>
                    <a:cubicBezTo>
                      <a:pt x="33" y="275"/>
                      <a:pt x="33" y="275"/>
                      <a:pt x="33" y="275"/>
                    </a:cubicBezTo>
                    <a:cubicBezTo>
                      <a:pt x="23" y="283"/>
                      <a:pt x="23" y="283"/>
                      <a:pt x="23" y="283"/>
                    </a:cubicBezTo>
                    <a:cubicBezTo>
                      <a:pt x="23" y="283"/>
                      <a:pt x="18" y="273"/>
                      <a:pt x="9" y="283"/>
                    </a:cubicBezTo>
                    <a:cubicBezTo>
                      <a:pt x="0" y="293"/>
                      <a:pt x="13" y="302"/>
                      <a:pt x="13" y="302"/>
                    </a:cubicBezTo>
                    <a:cubicBezTo>
                      <a:pt x="9" y="312"/>
                      <a:pt x="9" y="312"/>
                      <a:pt x="9" y="312"/>
                    </a:cubicBezTo>
                    <a:cubicBezTo>
                      <a:pt x="175" y="416"/>
                      <a:pt x="175" y="416"/>
                      <a:pt x="175" y="416"/>
                    </a:cubicBezTo>
                    <a:cubicBezTo>
                      <a:pt x="175" y="416"/>
                      <a:pt x="187" y="425"/>
                      <a:pt x="184" y="429"/>
                    </a:cubicBezTo>
                    <a:cubicBezTo>
                      <a:pt x="181" y="433"/>
                      <a:pt x="173" y="439"/>
                      <a:pt x="173" y="439"/>
                    </a:cubicBezTo>
                    <a:cubicBezTo>
                      <a:pt x="248" y="509"/>
                      <a:pt x="248" y="509"/>
                      <a:pt x="248" y="509"/>
                    </a:cubicBezTo>
                    <a:cubicBezTo>
                      <a:pt x="248" y="508"/>
                      <a:pt x="248" y="508"/>
                      <a:pt x="248" y="508"/>
                    </a:cubicBezTo>
                    <a:cubicBezTo>
                      <a:pt x="261" y="505"/>
                      <a:pt x="261" y="505"/>
                      <a:pt x="261" y="505"/>
                    </a:cubicBezTo>
                    <a:cubicBezTo>
                      <a:pt x="281" y="463"/>
                      <a:pt x="281" y="463"/>
                      <a:pt x="281" y="463"/>
                    </a:cubicBezTo>
                    <a:cubicBezTo>
                      <a:pt x="281" y="463"/>
                      <a:pt x="279" y="448"/>
                      <a:pt x="279" y="441"/>
                    </a:cubicBezTo>
                    <a:cubicBezTo>
                      <a:pt x="279" y="434"/>
                      <a:pt x="300" y="434"/>
                      <a:pt x="299" y="424"/>
                    </a:cubicBezTo>
                    <a:cubicBezTo>
                      <a:pt x="298" y="414"/>
                      <a:pt x="293" y="401"/>
                      <a:pt x="301" y="398"/>
                    </a:cubicBezTo>
                    <a:cubicBezTo>
                      <a:pt x="309" y="395"/>
                      <a:pt x="324" y="388"/>
                      <a:pt x="324" y="388"/>
                    </a:cubicBezTo>
                    <a:cubicBezTo>
                      <a:pt x="328" y="361"/>
                      <a:pt x="328" y="361"/>
                      <a:pt x="328" y="361"/>
                    </a:cubicBezTo>
                    <a:cubicBezTo>
                      <a:pt x="328" y="361"/>
                      <a:pt x="352" y="366"/>
                      <a:pt x="360" y="351"/>
                    </a:cubicBezTo>
                    <a:cubicBezTo>
                      <a:pt x="361" y="349"/>
                      <a:pt x="362" y="346"/>
                      <a:pt x="364" y="343"/>
                    </a:cubicBezTo>
                    <a:cubicBezTo>
                      <a:pt x="336" y="303"/>
                      <a:pt x="336" y="303"/>
                      <a:pt x="336" y="303"/>
                    </a:cubicBezTo>
                    <a:lnTo>
                      <a:pt x="337" y="100"/>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2" name="Freeform 353"/>
              <p:cNvSpPr>
                <a:spLocks noEditPoints="1"/>
              </p:cNvSpPr>
              <p:nvPr/>
            </p:nvSpPr>
            <p:spPr bwMode="gray">
              <a:xfrm>
                <a:off x="-16210" y="-11870"/>
                <a:ext cx="520" cy="527"/>
              </a:xfrm>
              <a:custGeom>
                <a:avLst/>
                <a:gdLst>
                  <a:gd name="T0" fmla="*/ 128 w 220"/>
                  <a:gd name="T1" fmla="*/ 204 h 223"/>
                  <a:gd name="T2" fmla="*/ 128 w 220"/>
                  <a:gd name="T3" fmla="*/ 204 h 223"/>
                  <a:gd name="T4" fmla="*/ 128 w 220"/>
                  <a:gd name="T5" fmla="*/ 204 h 223"/>
                  <a:gd name="T6" fmla="*/ 128 w 220"/>
                  <a:gd name="T7" fmla="*/ 204 h 223"/>
                  <a:gd name="T8" fmla="*/ 218 w 220"/>
                  <a:gd name="T9" fmla="*/ 15 h 223"/>
                  <a:gd name="T10" fmla="*/ 211 w 220"/>
                  <a:gd name="T11" fmla="*/ 1 h 223"/>
                  <a:gd name="T12" fmla="*/ 192 w 220"/>
                  <a:gd name="T13" fmla="*/ 2 h 223"/>
                  <a:gd name="T14" fmla="*/ 181 w 220"/>
                  <a:gd name="T15" fmla="*/ 2 h 223"/>
                  <a:gd name="T16" fmla="*/ 168 w 220"/>
                  <a:gd name="T17" fmla="*/ 12 h 223"/>
                  <a:gd name="T18" fmla="*/ 143 w 220"/>
                  <a:gd name="T19" fmla="*/ 1 h 223"/>
                  <a:gd name="T20" fmla="*/ 133 w 220"/>
                  <a:gd name="T21" fmla="*/ 20 h 223"/>
                  <a:gd name="T22" fmla="*/ 120 w 220"/>
                  <a:gd name="T23" fmla="*/ 21 h 223"/>
                  <a:gd name="T24" fmla="*/ 119 w 220"/>
                  <a:gd name="T25" fmla="*/ 31 h 223"/>
                  <a:gd name="T26" fmla="*/ 92 w 220"/>
                  <a:gd name="T27" fmla="*/ 54 h 223"/>
                  <a:gd name="T28" fmla="*/ 78 w 220"/>
                  <a:gd name="T29" fmla="*/ 45 h 223"/>
                  <a:gd name="T30" fmla="*/ 65 w 220"/>
                  <a:gd name="T31" fmla="*/ 59 h 223"/>
                  <a:gd name="T32" fmla="*/ 45 w 220"/>
                  <a:gd name="T33" fmla="*/ 58 h 223"/>
                  <a:gd name="T34" fmla="*/ 44 w 220"/>
                  <a:gd name="T35" fmla="*/ 85 h 223"/>
                  <a:gd name="T36" fmla="*/ 35 w 220"/>
                  <a:gd name="T37" fmla="*/ 87 h 223"/>
                  <a:gd name="T38" fmla="*/ 33 w 220"/>
                  <a:gd name="T39" fmla="*/ 98 h 223"/>
                  <a:gd name="T40" fmla="*/ 19 w 220"/>
                  <a:gd name="T41" fmla="*/ 102 h 223"/>
                  <a:gd name="T42" fmla="*/ 0 w 220"/>
                  <a:gd name="T43" fmla="*/ 102 h 223"/>
                  <a:gd name="T44" fmla="*/ 32 w 220"/>
                  <a:gd name="T45" fmla="*/ 136 h 223"/>
                  <a:gd name="T46" fmla="*/ 50 w 220"/>
                  <a:gd name="T47" fmla="*/ 175 h 223"/>
                  <a:gd name="T48" fmla="*/ 80 w 220"/>
                  <a:gd name="T49" fmla="*/ 199 h 223"/>
                  <a:gd name="T50" fmla="*/ 92 w 220"/>
                  <a:gd name="T51" fmla="*/ 198 h 223"/>
                  <a:gd name="T52" fmla="*/ 92 w 220"/>
                  <a:gd name="T53" fmla="*/ 197 h 223"/>
                  <a:gd name="T54" fmla="*/ 81 w 220"/>
                  <a:gd name="T55" fmla="*/ 187 h 223"/>
                  <a:gd name="T56" fmla="*/ 95 w 220"/>
                  <a:gd name="T57" fmla="*/ 181 h 223"/>
                  <a:gd name="T58" fmla="*/ 90 w 220"/>
                  <a:gd name="T59" fmla="*/ 175 h 223"/>
                  <a:gd name="T60" fmla="*/ 79 w 220"/>
                  <a:gd name="T61" fmla="*/ 177 h 223"/>
                  <a:gd name="T62" fmla="*/ 79 w 220"/>
                  <a:gd name="T63" fmla="*/ 149 h 223"/>
                  <a:gd name="T64" fmla="*/ 123 w 220"/>
                  <a:gd name="T65" fmla="*/ 185 h 223"/>
                  <a:gd name="T66" fmla="*/ 128 w 220"/>
                  <a:gd name="T67" fmla="*/ 204 h 223"/>
                  <a:gd name="T68" fmla="*/ 132 w 220"/>
                  <a:gd name="T69" fmla="*/ 204 h 223"/>
                  <a:gd name="T70" fmla="*/ 150 w 220"/>
                  <a:gd name="T71" fmla="*/ 211 h 223"/>
                  <a:gd name="T72" fmla="*/ 162 w 220"/>
                  <a:gd name="T73" fmla="*/ 223 h 223"/>
                  <a:gd name="T74" fmla="*/ 183 w 220"/>
                  <a:gd name="T75" fmla="*/ 220 h 223"/>
                  <a:gd name="T76" fmla="*/ 170 w 220"/>
                  <a:gd name="T77" fmla="*/ 192 h 223"/>
                  <a:gd name="T78" fmla="*/ 182 w 220"/>
                  <a:gd name="T79" fmla="*/ 172 h 223"/>
                  <a:gd name="T80" fmla="*/ 177 w 220"/>
                  <a:gd name="T81" fmla="*/ 151 h 223"/>
                  <a:gd name="T82" fmla="*/ 181 w 220"/>
                  <a:gd name="T83" fmla="*/ 119 h 223"/>
                  <a:gd name="T84" fmla="*/ 191 w 220"/>
                  <a:gd name="T85" fmla="*/ 131 h 223"/>
                  <a:gd name="T86" fmla="*/ 194 w 220"/>
                  <a:gd name="T87" fmla="*/ 74 h 223"/>
                  <a:gd name="T88" fmla="*/ 209 w 220"/>
                  <a:gd name="T89" fmla="*/ 44 h 223"/>
                  <a:gd name="T90" fmla="*/ 218 w 220"/>
                  <a:gd name="T91" fmla="*/ 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 h="223">
                    <a:moveTo>
                      <a:pt x="128" y="204"/>
                    </a:moveTo>
                    <a:cubicBezTo>
                      <a:pt x="128" y="204"/>
                      <a:pt x="128" y="204"/>
                      <a:pt x="128" y="204"/>
                    </a:cubicBezTo>
                    <a:cubicBezTo>
                      <a:pt x="128" y="204"/>
                      <a:pt x="128" y="204"/>
                      <a:pt x="128" y="204"/>
                    </a:cubicBezTo>
                    <a:cubicBezTo>
                      <a:pt x="128" y="204"/>
                      <a:pt x="128" y="204"/>
                      <a:pt x="128" y="204"/>
                    </a:cubicBezTo>
                    <a:close/>
                    <a:moveTo>
                      <a:pt x="218" y="15"/>
                    </a:moveTo>
                    <a:cubicBezTo>
                      <a:pt x="216" y="10"/>
                      <a:pt x="210" y="5"/>
                      <a:pt x="211" y="1"/>
                    </a:cubicBezTo>
                    <a:cubicBezTo>
                      <a:pt x="192" y="2"/>
                      <a:pt x="192" y="2"/>
                      <a:pt x="192" y="2"/>
                    </a:cubicBezTo>
                    <a:cubicBezTo>
                      <a:pt x="192" y="2"/>
                      <a:pt x="185" y="2"/>
                      <a:pt x="181" y="2"/>
                    </a:cubicBezTo>
                    <a:cubicBezTo>
                      <a:pt x="177" y="2"/>
                      <a:pt x="178" y="11"/>
                      <a:pt x="168" y="12"/>
                    </a:cubicBezTo>
                    <a:cubicBezTo>
                      <a:pt x="158" y="13"/>
                      <a:pt x="152" y="2"/>
                      <a:pt x="143" y="1"/>
                    </a:cubicBezTo>
                    <a:cubicBezTo>
                      <a:pt x="134" y="0"/>
                      <a:pt x="133" y="20"/>
                      <a:pt x="133" y="20"/>
                    </a:cubicBezTo>
                    <a:cubicBezTo>
                      <a:pt x="120" y="21"/>
                      <a:pt x="120" y="21"/>
                      <a:pt x="120" y="21"/>
                    </a:cubicBezTo>
                    <a:cubicBezTo>
                      <a:pt x="119" y="31"/>
                      <a:pt x="119" y="31"/>
                      <a:pt x="119" y="31"/>
                    </a:cubicBezTo>
                    <a:cubicBezTo>
                      <a:pt x="119" y="31"/>
                      <a:pt x="107" y="54"/>
                      <a:pt x="92" y="54"/>
                    </a:cubicBezTo>
                    <a:cubicBezTo>
                      <a:pt x="77" y="54"/>
                      <a:pt x="86" y="46"/>
                      <a:pt x="78" y="45"/>
                    </a:cubicBezTo>
                    <a:cubicBezTo>
                      <a:pt x="70" y="44"/>
                      <a:pt x="65" y="59"/>
                      <a:pt x="65" y="59"/>
                    </a:cubicBezTo>
                    <a:cubicBezTo>
                      <a:pt x="65" y="59"/>
                      <a:pt x="60" y="58"/>
                      <a:pt x="45" y="58"/>
                    </a:cubicBezTo>
                    <a:cubicBezTo>
                      <a:pt x="30" y="58"/>
                      <a:pt x="44" y="85"/>
                      <a:pt x="44" y="85"/>
                    </a:cubicBezTo>
                    <a:cubicBezTo>
                      <a:pt x="35" y="87"/>
                      <a:pt x="35" y="87"/>
                      <a:pt x="35" y="87"/>
                    </a:cubicBezTo>
                    <a:cubicBezTo>
                      <a:pt x="35" y="87"/>
                      <a:pt x="39" y="96"/>
                      <a:pt x="33" y="98"/>
                    </a:cubicBezTo>
                    <a:cubicBezTo>
                      <a:pt x="27" y="100"/>
                      <a:pt x="19" y="102"/>
                      <a:pt x="19" y="102"/>
                    </a:cubicBezTo>
                    <a:cubicBezTo>
                      <a:pt x="0" y="102"/>
                      <a:pt x="0" y="102"/>
                      <a:pt x="0" y="102"/>
                    </a:cubicBezTo>
                    <a:cubicBezTo>
                      <a:pt x="32" y="136"/>
                      <a:pt x="32" y="136"/>
                      <a:pt x="32" y="136"/>
                    </a:cubicBezTo>
                    <a:cubicBezTo>
                      <a:pt x="32" y="136"/>
                      <a:pt x="40" y="167"/>
                      <a:pt x="50" y="175"/>
                    </a:cubicBezTo>
                    <a:cubicBezTo>
                      <a:pt x="59" y="182"/>
                      <a:pt x="77" y="196"/>
                      <a:pt x="80" y="199"/>
                    </a:cubicBezTo>
                    <a:cubicBezTo>
                      <a:pt x="83" y="198"/>
                      <a:pt x="89" y="197"/>
                      <a:pt x="92" y="198"/>
                    </a:cubicBezTo>
                    <a:cubicBezTo>
                      <a:pt x="92" y="197"/>
                      <a:pt x="92" y="197"/>
                      <a:pt x="92" y="197"/>
                    </a:cubicBezTo>
                    <a:cubicBezTo>
                      <a:pt x="89" y="195"/>
                      <a:pt x="78" y="191"/>
                      <a:pt x="81" y="187"/>
                    </a:cubicBezTo>
                    <a:cubicBezTo>
                      <a:pt x="84" y="183"/>
                      <a:pt x="99" y="188"/>
                      <a:pt x="95" y="181"/>
                    </a:cubicBezTo>
                    <a:cubicBezTo>
                      <a:pt x="91" y="175"/>
                      <a:pt x="90" y="175"/>
                      <a:pt x="90" y="175"/>
                    </a:cubicBezTo>
                    <a:cubicBezTo>
                      <a:pt x="90" y="175"/>
                      <a:pt x="79" y="179"/>
                      <a:pt x="79" y="177"/>
                    </a:cubicBezTo>
                    <a:cubicBezTo>
                      <a:pt x="78" y="175"/>
                      <a:pt x="72" y="147"/>
                      <a:pt x="79" y="149"/>
                    </a:cubicBezTo>
                    <a:cubicBezTo>
                      <a:pt x="86" y="151"/>
                      <a:pt x="119" y="177"/>
                      <a:pt x="123" y="185"/>
                    </a:cubicBezTo>
                    <a:cubicBezTo>
                      <a:pt x="126" y="189"/>
                      <a:pt x="127" y="197"/>
                      <a:pt x="128" y="204"/>
                    </a:cubicBezTo>
                    <a:cubicBezTo>
                      <a:pt x="129" y="204"/>
                      <a:pt x="131" y="204"/>
                      <a:pt x="132" y="204"/>
                    </a:cubicBezTo>
                    <a:cubicBezTo>
                      <a:pt x="145" y="205"/>
                      <a:pt x="150" y="211"/>
                      <a:pt x="150" y="211"/>
                    </a:cubicBezTo>
                    <a:cubicBezTo>
                      <a:pt x="150" y="211"/>
                      <a:pt x="150" y="223"/>
                      <a:pt x="162" y="223"/>
                    </a:cubicBezTo>
                    <a:cubicBezTo>
                      <a:pt x="168" y="223"/>
                      <a:pt x="176" y="222"/>
                      <a:pt x="183" y="220"/>
                    </a:cubicBezTo>
                    <a:cubicBezTo>
                      <a:pt x="180" y="218"/>
                      <a:pt x="170" y="205"/>
                      <a:pt x="170" y="192"/>
                    </a:cubicBezTo>
                    <a:cubicBezTo>
                      <a:pt x="170" y="177"/>
                      <a:pt x="182" y="181"/>
                      <a:pt x="182" y="172"/>
                    </a:cubicBezTo>
                    <a:cubicBezTo>
                      <a:pt x="182" y="163"/>
                      <a:pt x="177" y="151"/>
                      <a:pt x="177" y="151"/>
                    </a:cubicBezTo>
                    <a:cubicBezTo>
                      <a:pt x="181" y="119"/>
                      <a:pt x="181" y="119"/>
                      <a:pt x="181" y="119"/>
                    </a:cubicBezTo>
                    <a:cubicBezTo>
                      <a:pt x="191" y="131"/>
                      <a:pt x="191" y="131"/>
                      <a:pt x="191" y="131"/>
                    </a:cubicBezTo>
                    <a:cubicBezTo>
                      <a:pt x="194" y="74"/>
                      <a:pt x="194" y="74"/>
                      <a:pt x="194" y="74"/>
                    </a:cubicBezTo>
                    <a:cubicBezTo>
                      <a:pt x="194" y="74"/>
                      <a:pt x="200" y="53"/>
                      <a:pt x="209" y="44"/>
                    </a:cubicBezTo>
                    <a:cubicBezTo>
                      <a:pt x="218" y="35"/>
                      <a:pt x="220" y="20"/>
                      <a:pt x="218" y="1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3" name="Freeform 354"/>
              <p:cNvSpPr>
                <a:spLocks/>
              </p:cNvSpPr>
              <p:nvPr/>
            </p:nvSpPr>
            <p:spPr bwMode="gray">
              <a:xfrm>
                <a:off x="-16066" y="-11404"/>
                <a:ext cx="383" cy="359"/>
              </a:xfrm>
              <a:custGeom>
                <a:avLst/>
                <a:gdLst>
                  <a:gd name="T0" fmla="*/ 146 w 162"/>
                  <a:gd name="T1" fmla="*/ 133 h 152"/>
                  <a:gd name="T2" fmla="*/ 159 w 162"/>
                  <a:gd name="T3" fmla="*/ 122 h 152"/>
                  <a:gd name="T4" fmla="*/ 145 w 162"/>
                  <a:gd name="T5" fmla="*/ 115 h 152"/>
                  <a:gd name="T6" fmla="*/ 145 w 162"/>
                  <a:gd name="T7" fmla="*/ 93 h 152"/>
                  <a:gd name="T8" fmla="*/ 162 w 162"/>
                  <a:gd name="T9" fmla="*/ 87 h 152"/>
                  <a:gd name="T10" fmla="*/ 140 w 162"/>
                  <a:gd name="T11" fmla="*/ 66 h 152"/>
                  <a:gd name="T12" fmla="*/ 124 w 162"/>
                  <a:gd name="T13" fmla="*/ 39 h 152"/>
                  <a:gd name="T14" fmla="*/ 122 w 162"/>
                  <a:gd name="T15" fmla="*/ 24 h 152"/>
                  <a:gd name="T16" fmla="*/ 122 w 162"/>
                  <a:gd name="T17" fmla="*/ 23 h 152"/>
                  <a:gd name="T18" fmla="*/ 122 w 162"/>
                  <a:gd name="T19" fmla="*/ 23 h 152"/>
                  <a:gd name="T20" fmla="*/ 101 w 162"/>
                  <a:gd name="T21" fmla="*/ 26 h 152"/>
                  <a:gd name="T22" fmla="*/ 89 w 162"/>
                  <a:gd name="T23" fmla="*/ 14 h 152"/>
                  <a:gd name="T24" fmla="*/ 71 w 162"/>
                  <a:gd name="T25" fmla="*/ 7 h 152"/>
                  <a:gd name="T26" fmla="*/ 59 w 162"/>
                  <a:gd name="T27" fmla="*/ 12 h 152"/>
                  <a:gd name="T28" fmla="*/ 33 w 162"/>
                  <a:gd name="T29" fmla="*/ 1 h 152"/>
                  <a:gd name="T30" fmla="*/ 19 w 162"/>
                  <a:gd name="T31" fmla="*/ 2 h 152"/>
                  <a:gd name="T32" fmla="*/ 19 w 162"/>
                  <a:gd name="T33" fmla="*/ 2 h 152"/>
                  <a:gd name="T34" fmla="*/ 10 w 162"/>
                  <a:gd name="T35" fmla="*/ 19 h 152"/>
                  <a:gd name="T36" fmla="*/ 20 w 162"/>
                  <a:gd name="T37" fmla="*/ 32 h 152"/>
                  <a:gd name="T38" fmla="*/ 9 w 162"/>
                  <a:gd name="T39" fmla="*/ 60 h 152"/>
                  <a:gd name="T40" fmla="*/ 33 w 162"/>
                  <a:gd name="T41" fmla="*/ 72 h 152"/>
                  <a:gd name="T42" fmla="*/ 53 w 162"/>
                  <a:gd name="T43" fmla="*/ 85 h 152"/>
                  <a:gd name="T44" fmla="*/ 51 w 162"/>
                  <a:gd name="T45" fmla="*/ 67 h 152"/>
                  <a:gd name="T46" fmla="*/ 33 w 162"/>
                  <a:gd name="T47" fmla="*/ 49 h 152"/>
                  <a:gd name="T48" fmla="*/ 67 w 162"/>
                  <a:gd name="T49" fmla="*/ 70 h 152"/>
                  <a:gd name="T50" fmla="*/ 68 w 162"/>
                  <a:gd name="T51" fmla="*/ 89 h 152"/>
                  <a:gd name="T52" fmla="*/ 95 w 162"/>
                  <a:gd name="T53" fmla="*/ 94 h 152"/>
                  <a:gd name="T54" fmla="*/ 108 w 162"/>
                  <a:gd name="T55" fmla="*/ 121 h 152"/>
                  <a:gd name="T56" fmla="*/ 108 w 162"/>
                  <a:gd name="T57" fmla="*/ 138 h 152"/>
                  <a:gd name="T58" fmla="*/ 131 w 162"/>
                  <a:gd name="T59" fmla="*/ 150 h 152"/>
                  <a:gd name="T60" fmla="*/ 122 w 162"/>
                  <a:gd name="T61" fmla="*/ 133 h 152"/>
                  <a:gd name="T62" fmla="*/ 141 w 162"/>
                  <a:gd name="T63" fmla="*/ 152 h 152"/>
                  <a:gd name="T64" fmla="*/ 145 w 162"/>
                  <a:gd name="T65" fmla="*/ 147 h 152"/>
                  <a:gd name="T66" fmla="*/ 146 w 162"/>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52">
                    <a:moveTo>
                      <a:pt x="146" y="133"/>
                    </a:moveTo>
                    <a:cubicBezTo>
                      <a:pt x="146" y="133"/>
                      <a:pt x="159" y="127"/>
                      <a:pt x="159" y="122"/>
                    </a:cubicBezTo>
                    <a:cubicBezTo>
                      <a:pt x="159" y="117"/>
                      <a:pt x="145" y="115"/>
                      <a:pt x="145" y="115"/>
                    </a:cubicBezTo>
                    <a:cubicBezTo>
                      <a:pt x="145" y="115"/>
                      <a:pt x="135" y="96"/>
                      <a:pt x="145" y="93"/>
                    </a:cubicBezTo>
                    <a:cubicBezTo>
                      <a:pt x="151" y="91"/>
                      <a:pt x="158" y="88"/>
                      <a:pt x="162" y="87"/>
                    </a:cubicBezTo>
                    <a:cubicBezTo>
                      <a:pt x="154" y="82"/>
                      <a:pt x="143" y="75"/>
                      <a:pt x="140" y="66"/>
                    </a:cubicBezTo>
                    <a:cubicBezTo>
                      <a:pt x="136" y="53"/>
                      <a:pt x="124" y="39"/>
                      <a:pt x="124" y="39"/>
                    </a:cubicBezTo>
                    <a:cubicBezTo>
                      <a:pt x="122" y="24"/>
                      <a:pt x="122" y="24"/>
                      <a:pt x="122" y="24"/>
                    </a:cubicBezTo>
                    <a:cubicBezTo>
                      <a:pt x="122" y="24"/>
                      <a:pt x="122" y="24"/>
                      <a:pt x="122" y="23"/>
                    </a:cubicBezTo>
                    <a:cubicBezTo>
                      <a:pt x="122" y="23"/>
                      <a:pt x="122" y="23"/>
                      <a:pt x="122" y="23"/>
                    </a:cubicBezTo>
                    <a:cubicBezTo>
                      <a:pt x="115" y="25"/>
                      <a:pt x="107" y="26"/>
                      <a:pt x="101" y="26"/>
                    </a:cubicBezTo>
                    <a:cubicBezTo>
                      <a:pt x="89" y="26"/>
                      <a:pt x="89" y="14"/>
                      <a:pt x="89" y="14"/>
                    </a:cubicBezTo>
                    <a:cubicBezTo>
                      <a:pt x="89" y="14"/>
                      <a:pt x="84" y="8"/>
                      <a:pt x="71" y="7"/>
                    </a:cubicBezTo>
                    <a:cubicBezTo>
                      <a:pt x="58" y="6"/>
                      <a:pt x="59" y="12"/>
                      <a:pt x="59" y="12"/>
                    </a:cubicBezTo>
                    <a:cubicBezTo>
                      <a:pt x="59" y="12"/>
                      <a:pt x="39" y="3"/>
                      <a:pt x="33" y="1"/>
                    </a:cubicBezTo>
                    <a:cubicBezTo>
                      <a:pt x="29" y="0"/>
                      <a:pt x="23" y="1"/>
                      <a:pt x="19" y="2"/>
                    </a:cubicBezTo>
                    <a:cubicBezTo>
                      <a:pt x="19" y="2"/>
                      <a:pt x="19" y="2"/>
                      <a:pt x="19" y="2"/>
                    </a:cubicBezTo>
                    <a:cubicBezTo>
                      <a:pt x="10" y="19"/>
                      <a:pt x="10" y="19"/>
                      <a:pt x="10" y="19"/>
                    </a:cubicBezTo>
                    <a:cubicBezTo>
                      <a:pt x="10" y="19"/>
                      <a:pt x="26" y="28"/>
                      <a:pt x="20" y="32"/>
                    </a:cubicBezTo>
                    <a:cubicBezTo>
                      <a:pt x="14" y="36"/>
                      <a:pt x="0" y="46"/>
                      <a:pt x="9" y="60"/>
                    </a:cubicBezTo>
                    <a:cubicBezTo>
                      <a:pt x="18" y="74"/>
                      <a:pt x="33" y="72"/>
                      <a:pt x="33" y="72"/>
                    </a:cubicBezTo>
                    <a:cubicBezTo>
                      <a:pt x="33" y="72"/>
                      <a:pt x="50" y="92"/>
                      <a:pt x="53" y="85"/>
                    </a:cubicBezTo>
                    <a:cubicBezTo>
                      <a:pt x="56" y="78"/>
                      <a:pt x="51" y="67"/>
                      <a:pt x="51" y="67"/>
                    </a:cubicBezTo>
                    <a:cubicBezTo>
                      <a:pt x="51" y="67"/>
                      <a:pt x="24" y="49"/>
                      <a:pt x="33" y="49"/>
                    </a:cubicBezTo>
                    <a:cubicBezTo>
                      <a:pt x="42" y="49"/>
                      <a:pt x="67" y="70"/>
                      <a:pt x="67" y="70"/>
                    </a:cubicBezTo>
                    <a:cubicBezTo>
                      <a:pt x="67" y="70"/>
                      <a:pt x="64" y="89"/>
                      <a:pt x="68" y="89"/>
                    </a:cubicBezTo>
                    <a:cubicBezTo>
                      <a:pt x="72" y="89"/>
                      <a:pt x="95" y="94"/>
                      <a:pt x="95" y="94"/>
                    </a:cubicBezTo>
                    <a:cubicBezTo>
                      <a:pt x="108" y="121"/>
                      <a:pt x="108" y="121"/>
                      <a:pt x="108" y="121"/>
                    </a:cubicBezTo>
                    <a:cubicBezTo>
                      <a:pt x="108" y="121"/>
                      <a:pt x="99" y="129"/>
                      <a:pt x="108" y="138"/>
                    </a:cubicBezTo>
                    <a:cubicBezTo>
                      <a:pt x="117" y="147"/>
                      <a:pt x="131" y="150"/>
                      <a:pt x="131" y="150"/>
                    </a:cubicBezTo>
                    <a:cubicBezTo>
                      <a:pt x="122" y="133"/>
                      <a:pt x="122" y="133"/>
                      <a:pt x="122" y="133"/>
                    </a:cubicBezTo>
                    <a:cubicBezTo>
                      <a:pt x="141" y="152"/>
                      <a:pt x="141" y="152"/>
                      <a:pt x="141" y="152"/>
                    </a:cubicBezTo>
                    <a:cubicBezTo>
                      <a:pt x="145" y="147"/>
                      <a:pt x="145" y="147"/>
                      <a:pt x="145" y="147"/>
                    </a:cubicBezTo>
                    <a:lnTo>
                      <a:pt x="146" y="133"/>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4" name="Freeform 355"/>
              <p:cNvSpPr>
                <a:spLocks/>
              </p:cNvSpPr>
              <p:nvPr/>
            </p:nvSpPr>
            <p:spPr bwMode="gray">
              <a:xfrm>
                <a:off x="-4496" y="-15510"/>
                <a:ext cx="189" cy="213"/>
              </a:xfrm>
              <a:custGeom>
                <a:avLst/>
                <a:gdLst>
                  <a:gd name="T0" fmla="*/ 79 w 80"/>
                  <a:gd name="T1" fmla="*/ 27 h 90"/>
                  <a:gd name="T2" fmla="*/ 73 w 80"/>
                  <a:gd name="T3" fmla="*/ 31 h 90"/>
                  <a:gd name="T4" fmla="*/ 65 w 80"/>
                  <a:gd name="T5" fmla="*/ 17 h 90"/>
                  <a:gd name="T6" fmla="*/ 56 w 80"/>
                  <a:gd name="T7" fmla="*/ 10 h 90"/>
                  <a:gd name="T8" fmla="*/ 46 w 80"/>
                  <a:gd name="T9" fmla="*/ 0 h 90"/>
                  <a:gd name="T10" fmla="*/ 29 w 80"/>
                  <a:gd name="T11" fmla="*/ 0 h 90"/>
                  <a:gd name="T12" fmla="*/ 29 w 80"/>
                  <a:gd name="T13" fmla="*/ 15 h 90"/>
                  <a:gd name="T14" fmla="*/ 18 w 80"/>
                  <a:gd name="T15" fmla="*/ 14 h 90"/>
                  <a:gd name="T16" fmla="*/ 9 w 80"/>
                  <a:gd name="T17" fmla="*/ 29 h 90"/>
                  <a:gd name="T18" fmla="*/ 4 w 80"/>
                  <a:gd name="T19" fmla="*/ 29 h 90"/>
                  <a:gd name="T20" fmla="*/ 3 w 80"/>
                  <a:gd name="T21" fmla="*/ 39 h 90"/>
                  <a:gd name="T22" fmla="*/ 17 w 80"/>
                  <a:gd name="T23" fmla="*/ 48 h 90"/>
                  <a:gd name="T24" fmla="*/ 4 w 80"/>
                  <a:gd name="T25" fmla="*/ 64 h 90"/>
                  <a:gd name="T26" fmla="*/ 6 w 80"/>
                  <a:gd name="T27" fmla="*/ 65 h 90"/>
                  <a:gd name="T28" fmla="*/ 24 w 80"/>
                  <a:gd name="T29" fmla="*/ 62 h 90"/>
                  <a:gd name="T30" fmla="*/ 24 w 80"/>
                  <a:gd name="T31" fmla="*/ 74 h 90"/>
                  <a:gd name="T32" fmla="*/ 41 w 80"/>
                  <a:gd name="T33" fmla="*/ 90 h 90"/>
                  <a:gd name="T34" fmla="*/ 48 w 80"/>
                  <a:gd name="T35" fmla="*/ 81 h 90"/>
                  <a:gd name="T36" fmla="*/ 46 w 80"/>
                  <a:gd name="T37" fmla="*/ 71 h 90"/>
                  <a:gd name="T38" fmla="*/ 40 w 80"/>
                  <a:gd name="T39" fmla="*/ 74 h 90"/>
                  <a:gd name="T40" fmla="*/ 31 w 80"/>
                  <a:gd name="T41" fmla="*/ 68 h 90"/>
                  <a:gd name="T42" fmla="*/ 46 w 80"/>
                  <a:gd name="T43" fmla="*/ 68 h 90"/>
                  <a:gd name="T44" fmla="*/ 52 w 80"/>
                  <a:gd name="T45" fmla="*/ 63 h 90"/>
                  <a:gd name="T46" fmla="*/ 54 w 80"/>
                  <a:gd name="T47" fmla="*/ 49 h 90"/>
                  <a:gd name="T48" fmla="*/ 72 w 80"/>
                  <a:gd name="T49" fmla="*/ 59 h 90"/>
                  <a:gd name="T50" fmla="*/ 78 w 80"/>
                  <a:gd name="T51" fmla="*/ 53 h 90"/>
                  <a:gd name="T52" fmla="*/ 80 w 80"/>
                  <a:gd name="T53" fmla="*/ 56 h 90"/>
                  <a:gd name="T54" fmla="*/ 79 w 80"/>
                  <a:gd name="T55" fmla="*/ 2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90">
                    <a:moveTo>
                      <a:pt x="79" y="27"/>
                    </a:moveTo>
                    <a:cubicBezTo>
                      <a:pt x="73" y="31"/>
                      <a:pt x="73" y="31"/>
                      <a:pt x="73" y="31"/>
                    </a:cubicBezTo>
                    <a:cubicBezTo>
                      <a:pt x="65" y="17"/>
                      <a:pt x="65" y="17"/>
                      <a:pt x="65" y="17"/>
                    </a:cubicBezTo>
                    <a:cubicBezTo>
                      <a:pt x="56" y="10"/>
                      <a:pt x="56" y="10"/>
                      <a:pt x="56" y="10"/>
                    </a:cubicBezTo>
                    <a:cubicBezTo>
                      <a:pt x="46" y="0"/>
                      <a:pt x="46" y="0"/>
                      <a:pt x="46" y="0"/>
                    </a:cubicBezTo>
                    <a:cubicBezTo>
                      <a:pt x="39" y="2"/>
                      <a:pt x="29" y="0"/>
                      <a:pt x="29" y="0"/>
                    </a:cubicBezTo>
                    <a:cubicBezTo>
                      <a:pt x="29" y="15"/>
                      <a:pt x="29" y="15"/>
                      <a:pt x="29" y="15"/>
                    </a:cubicBezTo>
                    <a:cubicBezTo>
                      <a:pt x="29" y="15"/>
                      <a:pt x="21" y="10"/>
                      <a:pt x="18" y="14"/>
                    </a:cubicBezTo>
                    <a:cubicBezTo>
                      <a:pt x="15" y="18"/>
                      <a:pt x="9" y="29"/>
                      <a:pt x="9" y="29"/>
                    </a:cubicBezTo>
                    <a:cubicBezTo>
                      <a:pt x="4" y="29"/>
                      <a:pt x="4" y="29"/>
                      <a:pt x="4" y="29"/>
                    </a:cubicBezTo>
                    <a:cubicBezTo>
                      <a:pt x="4" y="29"/>
                      <a:pt x="0" y="36"/>
                      <a:pt x="3" y="39"/>
                    </a:cubicBezTo>
                    <a:cubicBezTo>
                      <a:pt x="6" y="42"/>
                      <a:pt x="17" y="48"/>
                      <a:pt x="17" y="48"/>
                    </a:cubicBezTo>
                    <a:cubicBezTo>
                      <a:pt x="4" y="64"/>
                      <a:pt x="4" y="64"/>
                      <a:pt x="4" y="64"/>
                    </a:cubicBezTo>
                    <a:cubicBezTo>
                      <a:pt x="5" y="65"/>
                      <a:pt x="6" y="65"/>
                      <a:pt x="6" y="65"/>
                    </a:cubicBezTo>
                    <a:cubicBezTo>
                      <a:pt x="13" y="67"/>
                      <a:pt x="24" y="62"/>
                      <a:pt x="24" y="62"/>
                    </a:cubicBezTo>
                    <a:cubicBezTo>
                      <a:pt x="24" y="74"/>
                      <a:pt x="24" y="74"/>
                      <a:pt x="24" y="74"/>
                    </a:cubicBezTo>
                    <a:cubicBezTo>
                      <a:pt x="41" y="90"/>
                      <a:pt x="41" y="90"/>
                      <a:pt x="41" y="90"/>
                    </a:cubicBezTo>
                    <a:cubicBezTo>
                      <a:pt x="48" y="81"/>
                      <a:pt x="48" y="81"/>
                      <a:pt x="48" y="81"/>
                    </a:cubicBezTo>
                    <a:cubicBezTo>
                      <a:pt x="46" y="71"/>
                      <a:pt x="46" y="71"/>
                      <a:pt x="46" y="71"/>
                    </a:cubicBezTo>
                    <a:cubicBezTo>
                      <a:pt x="40" y="74"/>
                      <a:pt x="40" y="74"/>
                      <a:pt x="40" y="74"/>
                    </a:cubicBezTo>
                    <a:cubicBezTo>
                      <a:pt x="31" y="68"/>
                      <a:pt x="31" y="68"/>
                      <a:pt x="31" y="68"/>
                    </a:cubicBezTo>
                    <a:cubicBezTo>
                      <a:pt x="46" y="68"/>
                      <a:pt x="46" y="68"/>
                      <a:pt x="46" y="68"/>
                    </a:cubicBezTo>
                    <a:cubicBezTo>
                      <a:pt x="52" y="63"/>
                      <a:pt x="52" y="63"/>
                      <a:pt x="52" y="63"/>
                    </a:cubicBezTo>
                    <a:cubicBezTo>
                      <a:pt x="54" y="49"/>
                      <a:pt x="54" y="49"/>
                      <a:pt x="54" y="49"/>
                    </a:cubicBezTo>
                    <a:cubicBezTo>
                      <a:pt x="72" y="59"/>
                      <a:pt x="72" y="59"/>
                      <a:pt x="72" y="59"/>
                    </a:cubicBezTo>
                    <a:cubicBezTo>
                      <a:pt x="78" y="53"/>
                      <a:pt x="78" y="53"/>
                      <a:pt x="78" y="53"/>
                    </a:cubicBezTo>
                    <a:cubicBezTo>
                      <a:pt x="80" y="56"/>
                      <a:pt x="80" y="56"/>
                      <a:pt x="80" y="56"/>
                    </a:cubicBezTo>
                    <a:lnTo>
                      <a:pt x="79" y="27"/>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5" name="Freeform 356"/>
              <p:cNvSpPr>
                <a:spLocks noEditPoints="1"/>
              </p:cNvSpPr>
              <p:nvPr/>
            </p:nvSpPr>
            <p:spPr bwMode="gray">
              <a:xfrm>
                <a:off x="-4460" y="-15848"/>
                <a:ext cx="437" cy="551"/>
              </a:xfrm>
              <a:custGeom>
                <a:avLst/>
                <a:gdLst>
                  <a:gd name="T0" fmla="*/ 167 w 185"/>
                  <a:gd name="T1" fmla="*/ 152 h 233"/>
                  <a:gd name="T2" fmla="*/ 160 w 185"/>
                  <a:gd name="T3" fmla="*/ 140 h 233"/>
                  <a:gd name="T4" fmla="*/ 166 w 185"/>
                  <a:gd name="T5" fmla="*/ 120 h 233"/>
                  <a:gd name="T6" fmla="*/ 161 w 185"/>
                  <a:gd name="T7" fmla="*/ 102 h 233"/>
                  <a:gd name="T8" fmla="*/ 171 w 185"/>
                  <a:gd name="T9" fmla="*/ 88 h 233"/>
                  <a:gd name="T10" fmla="*/ 139 w 185"/>
                  <a:gd name="T11" fmla="*/ 91 h 233"/>
                  <a:gd name="T12" fmla="*/ 117 w 185"/>
                  <a:gd name="T13" fmla="*/ 82 h 233"/>
                  <a:gd name="T14" fmla="*/ 115 w 185"/>
                  <a:gd name="T15" fmla="*/ 56 h 233"/>
                  <a:gd name="T16" fmla="*/ 91 w 185"/>
                  <a:gd name="T17" fmla="*/ 48 h 233"/>
                  <a:gd name="T18" fmla="*/ 77 w 185"/>
                  <a:gd name="T19" fmla="*/ 27 h 233"/>
                  <a:gd name="T20" fmla="*/ 48 w 185"/>
                  <a:gd name="T21" fmla="*/ 6 h 233"/>
                  <a:gd name="T22" fmla="*/ 18 w 185"/>
                  <a:gd name="T23" fmla="*/ 17 h 233"/>
                  <a:gd name="T24" fmla="*/ 0 w 185"/>
                  <a:gd name="T25" fmla="*/ 21 h 233"/>
                  <a:gd name="T26" fmla="*/ 6 w 185"/>
                  <a:gd name="T27" fmla="*/ 40 h 233"/>
                  <a:gd name="T28" fmla="*/ 8 w 185"/>
                  <a:gd name="T29" fmla="*/ 53 h 233"/>
                  <a:gd name="T30" fmla="*/ 12 w 185"/>
                  <a:gd name="T31" fmla="*/ 65 h 233"/>
                  <a:gd name="T32" fmla="*/ 5 w 185"/>
                  <a:gd name="T33" fmla="*/ 72 h 233"/>
                  <a:gd name="T34" fmla="*/ 27 w 185"/>
                  <a:gd name="T35" fmla="*/ 76 h 233"/>
                  <a:gd name="T36" fmla="*/ 15 w 185"/>
                  <a:gd name="T37" fmla="*/ 106 h 233"/>
                  <a:gd name="T38" fmla="*/ 37 w 185"/>
                  <a:gd name="T39" fmla="*/ 118 h 233"/>
                  <a:gd name="T40" fmla="*/ 35 w 185"/>
                  <a:gd name="T41" fmla="*/ 140 h 233"/>
                  <a:gd name="T42" fmla="*/ 41 w 185"/>
                  <a:gd name="T43" fmla="*/ 153 h 233"/>
                  <a:gd name="T44" fmla="*/ 58 w 185"/>
                  <a:gd name="T45" fmla="*/ 174 h 233"/>
                  <a:gd name="T46" fmla="*/ 65 w 185"/>
                  <a:gd name="T47" fmla="*/ 199 h 233"/>
                  <a:gd name="T48" fmla="*/ 71 w 185"/>
                  <a:gd name="T49" fmla="*/ 211 h 233"/>
                  <a:gd name="T50" fmla="*/ 84 w 185"/>
                  <a:gd name="T51" fmla="*/ 221 h 233"/>
                  <a:gd name="T52" fmla="*/ 95 w 185"/>
                  <a:gd name="T53" fmla="*/ 229 h 233"/>
                  <a:gd name="T54" fmla="*/ 112 w 185"/>
                  <a:gd name="T55" fmla="*/ 221 h 233"/>
                  <a:gd name="T56" fmla="*/ 128 w 185"/>
                  <a:gd name="T57" fmla="*/ 213 h 233"/>
                  <a:gd name="T58" fmla="*/ 158 w 185"/>
                  <a:gd name="T59" fmla="*/ 207 h 233"/>
                  <a:gd name="T60" fmla="*/ 165 w 185"/>
                  <a:gd name="T61" fmla="*/ 192 h 233"/>
                  <a:gd name="T62" fmla="*/ 177 w 185"/>
                  <a:gd name="T63" fmla="*/ 180 h 233"/>
                  <a:gd name="T64" fmla="*/ 180 w 185"/>
                  <a:gd name="T65" fmla="*/ 159 h 233"/>
                  <a:gd name="T66" fmla="*/ 27 w 185"/>
                  <a:gd name="T67" fmla="*/ 144 h 233"/>
                  <a:gd name="T68" fmla="*/ 24 w 185"/>
                  <a:gd name="T69" fmla="*/ 144 h 233"/>
                  <a:gd name="T70" fmla="*/ 24 w 185"/>
                  <a:gd name="T71" fmla="*/ 14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 h="233">
                    <a:moveTo>
                      <a:pt x="180" y="159"/>
                    </a:moveTo>
                    <a:cubicBezTo>
                      <a:pt x="167" y="152"/>
                      <a:pt x="167" y="152"/>
                      <a:pt x="167" y="152"/>
                    </a:cubicBezTo>
                    <a:cubicBezTo>
                      <a:pt x="169" y="145"/>
                      <a:pt x="169" y="145"/>
                      <a:pt x="169" y="145"/>
                    </a:cubicBezTo>
                    <a:cubicBezTo>
                      <a:pt x="160" y="140"/>
                      <a:pt x="160" y="140"/>
                      <a:pt x="160" y="140"/>
                    </a:cubicBezTo>
                    <a:cubicBezTo>
                      <a:pt x="157" y="128"/>
                      <a:pt x="157" y="128"/>
                      <a:pt x="157" y="128"/>
                    </a:cubicBezTo>
                    <a:cubicBezTo>
                      <a:pt x="166" y="120"/>
                      <a:pt x="166" y="120"/>
                      <a:pt x="166" y="120"/>
                    </a:cubicBezTo>
                    <a:cubicBezTo>
                      <a:pt x="168" y="106"/>
                      <a:pt x="168" y="106"/>
                      <a:pt x="168" y="106"/>
                    </a:cubicBezTo>
                    <a:cubicBezTo>
                      <a:pt x="161" y="102"/>
                      <a:pt x="161" y="102"/>
                      <a:pt x="161" y="102"/>
                    </a:cubicBezTo>
                    <a:cubicBezTo>
                      <a:pt x="168" y="94"/>
                      <a:pt x="168" y="94"/>
                      <a:pt x="168" y="94"/>
                    </a:cubicBezTo>
                    <a:cubicBezTo>
                      <a:pt x="171" y="88"/>
                      <a:pt x="171" y="88"/>
                      <a:pt x="171" y="88"/>
                    </a:cubicBezTo>
                    <a:cubicBezTo>
                      <a:pt x="155" y="84"/>
                      <a:pt x="155" y="84"/>
                      <a:pt x="155" y="84"/>
                    </a:cubicBezTo>
                    <a:cubicBezTo>
                      <a:pt x="139" y="91"/>
                      <a:pt x="139" y="91"/>
                      <a:pt x="139" y="91"/>
                    </a:cubicBezTo>
                    <a:cubicBezTo>
                      <a:pt x="133" y="84"/>
                      <a:pt x="133" y="84"/>
                      <a:pt x="133" y="84"/>
                    </a:cubicBezTo>
                    <a:cubicBezTo>
                      <a:pt x="117" y="82"/>
                      <a:pt x="117" y="82"/>
                      <a:pt x="117" y="82"/>
                    </a:cubicBezTo>
                    <a:cubicBezTo>
                      <a:pt x="112" y="71"/>
                      <a:pt x="112" y="71"/>
                      <a:pt x="112" y="71"/>
                    </a:cubicBezTo>
                    <a:cubicBezTo>
                      <a:pt x="112" y="71"/>
                      <a:pt x="117" y="62"/>
                      <a:pt x="115" y="56"/>
                    </a:cubicBezTo>
                    <a:cubicBezTo>
                      <a:pt x="113" y="50"/>
                      <a:pt x="101" y="49"/>
                      <a:pt x="99" y="54"/>
                    </a:cubicBezTo>
                    <a:cubicBezTo>
                      <a:pt x="97" y="59"/>
                      <a:pt x="91" y="48"/>
                      <a:pt x="91" y="48"/>
                    </a:cubicBezTo>
                    <a:cubicBezTo>
                      <a:pt x="83" y="25"/>
                      <a:pt x="83" y="25"/>
                      <a:pt x="83" y="25"/>
                    </a:cubicBezTo>
                    <a:cubicBezTo>
                      <a:pt x="77" y="27"/>
                      <a:pt x="77" y="27"/>
                      <a:pt x="77" y="27"/>
                    </a:cubicBezTo>
                    <a:cubicBezTo>
                      <a:pt x="62" y="13"/>
                      <a:pt x="62" y="13"/>
                      <a:pt x="62" y="13"/>
                    </a:cubicBezTo>
                    <a:cubicBezTo>
                      <a:pt x="48" y="6"/>
                      <a:pt x="48" y="6"/>
                      <a:pt x="48" y="6"/>
                    </a:cubicBezTo>
                    <a:cubicBezTo>
                      <a:pt x="48" y="6"/>
                      <a:pt x="33" y="0"/>
                      <a:pt x="30" y="6"/>
                    </a:cubicBezTo>
                    <a:cubicBezTo>
                      <a:pt x="27" y="12"/>
                      <a:pt x="18" y="17"/>
                      <a:pt x="18" y="17"/>
                    </a:cubicBezTo>
                    <a:cubicBezTo>
                      <a:pt x="3" y="17"/>
                      <a:pt x="3" y="17"/>
                      <a:pt x="3" y="17"/>
                    </a:cubicBezTo>
                    <a:cubicBezTo>
                      <a:pt x="0" y="21"/>
                      <a:pt x="0" y="21"/>
                      <a:pt x="0" y="21"/>
                    </a:cubicBezTo>
                    <a:cubicBezTo>
                      <a:pt x="2" y="22"/>
                      <a:pt x="2" y="22"/>
                      <a:pt x="2" y="22"/>
                    </a:cubicBezTo>
                    <a:cubicBezTo>
                      <a:pt x="6" y="40"/>
                      <a:pt x="6" y="40"/>
                      <a:pt x="6" y="40"/>
                    </a:cubicBezTo>
                    <a:cubicBezTo>
                      <a:pt x="11" y="41"/>
                      <a:pt x="11" y="41"/>
                      <a:pt x="11" y="41"/>
                    </a:cubicBezTo>
                    <a:cubicBezTo>
                      <a:pt x="8" y="53"/>
                      <a:pt x="8" y="53"/>
                      <a:pt x="8" y="53"/>
                    </a:cubicBezTo>
                    <a:cubicBezTo>
                      <a:pt x="8" y="53"/>
                      <a:pt x="24" y="56"/>
                      <a:pt x="25" y="59"/>
                    </a:cubicBezTo>
                    <a:cubicBezTo>
                      <a:pt x="26" y="62"/>
                      <a:pt x="12" y="65"/>
                      <a:pt x="12" y="65"/>
                    </a:cubicBezTo>
                    <a:cubicBezTo>
                      <a:pt x="10" y="72"/>
                      <a:pt x="10" y="72"/>
                      <a:pt x="10" y="72"/>
                    </a:cubicBezTo>
                    <a:cubicBezTo>
                      <a:pt x="5" y="72"/>
                      <a:pt x="5" y="72"/>
                      <a:pt x="5" y="72"/>
                    </a:cubicBezTo>
                    <a:cubicBezTo>
                      <a:pt x="8" y="77"/>
                      <a:pt x="8" y="77"/>
                      <a:pt x="8" y="77"/>
                    </a:cubicBezTo>
                    <a:cubicBezTo>
                      <a:pt x="8" y="77"/>
                      <a:pt x="27" y="71"/>
                      <a:pt x="27" y="76"/>
                    </a:cubicBezTo>
                    <a:cubicBezTo>
                      <a:pt x="27" y="81"/>
                      <a:pt x="15" y="95"/>
                      <a:pt x="15" y="95"/>
                    </a:cubicBezTo>
                    <a:cubicBezTo>
                      <a:pt x="15" y="106"/>
                      <a:pt x="15" y="106"/>
                      <a:pt x="15" y="106"/>
                    </a:cubicBezTo>
                    <a:cubicBezTo>
                      <a:pt x="15" y="106"/>
                      <a:pt x="19" y="103"/>
                      <a:pt x="26" y="105"/>
                    </a:cubicBezTo>
                    <a:cubicBezTo>
                      <a:pt x="33" y="107"/>
                      <a:pt x="37" y="118"/>
                      <a:pt x="37" y="118"/>
                    </a:cubicBezTo>
                    <a:cubicBezTo>
                      <a:pt x="23" y="120"/>
                      <a:pt x="23" y="120"/>
                      <a:pt x="23" y="120"/>
                    </a:cubicBezTo>
                    <a:cubicBezTo>
                      <a:pt x="23" y="120"/>
                      <a:pt x="37" y="133"/>
                      <a:pt x="35" y="140"/>
                    </a:cubicBezTo>
                    <a:cubicBezTo>
                      <a:pt x="34" y="142"/>
                      <a:pt x="33" y="143"/>
                      <a:pt x="31" y="143"/>
                    </a:cubicBezTo>
                    <a:cubicBezTo>
                      <a:pt x="41" y="153"/>
                      <a:pt x="41" y="153"/>
                      <a:pt x="41" y="153"/>
                    </a:cubicBezTo>
                    <a:cubicBezTo>
                      <a:pt x="50" y="160"/>
                      <a:pt x="50" y="160"/>
                      <a:pt x="50" y="160"/>
                    </a:cubicBezTo>
                    <a:cubicBezTo>
                      <a:pt x="58" y="174"/>
                      <a:pt x="58" y="174"/>
                      <a:pt x="58" y="174"/>
                    </a:cubicBezTo>
                    <a:cubicBezTo>
                      <a:pt x="64" y="170"/>
                      <a:pt x="64" y="170"/>
                      <a:pt x="64" y="170"/>
                    </a:cubicBezTo>
                    <a:cubicBezTo>
                      <a:pt x="65" y="199"/>
                      <a:pt x="65" y="199"/>
                      <a:pt x="65" y="199"/>
                    </a:cubicBezTo>
                    <a:cubicBezTo>
                      <a:pt x="63" y="196"/>
                      <a:pt x="63" y="196"/>
                      <a:pt x="63" y="196"/>
                    </a:cubicBezTo>
                    <a:cubicBezTo>
                      <a:pt x="71" y="211"/>
                      <a:pt x="71" y="211"/>
                      <a:pt x="71" y="211"/>
                    </a:cubicBezTo>
                    <a:cubicBezTo>
                      <a:pt x="80" y="211"/>
                      <a:pt x="80" y="211"/>
                      <a:pt x="80" y="211"/>
                    </a:cubicBezTo>
                    <a:cubicBezTo>
                      <a:pt x="84" y="221"/>
                      <a:pt x="84" y="221"/>
                      <a:pt x="84" y="221"/>
                    </a:cubicBezTo>
                    <a:cubicBezTo>
                      <a:pt x="84" y="233"/>
                      <a:pt x="84" y="233"/>
                      <a:pt x="84" y="233"/>
                    </a:cubicBezTo>
                    <a:cubicBezTo>
                      <a:pt x="95" y="229"/>
                      <a:pt x="95" y="229"/>
                      <a:pt x="95" y="229"/>
                    </a:cubicBezTo>
                    <a:cubicBezTo>
                      <a:pt x="100" y="221"/>
                      <a:pt x="100" y="221"/>
                      <a:pt x="100" y="221"/>
                    </a:cubicBezTo>
                    <a:cubicBezTo>
                      <a:pt x="100" y="221"/>
                      <a:pt x="105" y="221"/>
                      <a:pt x="112" y="221"/>
                    </a:cubicBezTo>
                    <a:cubicBezTo>
                      <a:pt x="119" y="221"/>
                      <a:pt x="115" y="213"/>
                      <a:pt x="115" y="213"/>
                    </a:cubicBezTo>
                    <a:cubicBezTo>
                      <a:pt x="128" y="213"/>
                      <a:pt x="128" y="213"/>
                      <a:pt x="128" y="213"/>
                    </a:cubicBezTo>
                    <a:cubicBezTo>
                      <a:pt x="132" y="209"/>
                      <a:pt x="132" y="209"/>
                      <a:pt x="132" y="209"/>
                    </a:cubicBezTo>
                    <a:cubicBezTo>
                      <a:pt x="158" y="207"/>
                      <a:pt x="158" y="207"/>
                      <a:pt x="158" y="207"/>
                    </a:cubicBezTo>
                    <a:cubicBezTo>
                      <a:pt x="158" y="207"/>
                      <a:pt x="166" y="206"/>
                      <a:pt x="167" y="203"/>
                    </a:cubicBezTo>
                    <a:cubicBezTo>
                      <a:pt x="168" y="200"/>
                      <a:pt x="165" y="192"/>
                      <a:pt x="165" y="192"/>
                    </a:cubicBezTo>
                    <a:cubicBezTo>
                      <a:pt x="165" y="192"/>
                      <a:pt x="162" y="185"/>
                      <a:pt x="164" y="181"/>
                    </a:cubicBezTo>
                    <a:cubicBezTo>
                      <a:pt x="166" y="177"/>
                      <a:pt x="177" y="180"/>
                      <a:pt x="177" y="180"/>
                    </a:cubicBezTo>
                    <a:cubicBezTo>
                      <a:pt x="177" y="180"/>
                      <a:pt x="181" y="173"/>
                      <a:pt x="183" y="169"/>
                    </a:cubicBezTo>
                    <a:cubicBezTo>
                      <a:pt x="185" y="165"/>
                      <a:pt x="180" y="159"/>
                      <a:pt x="180" y="159"/>
                    </a:cubicBezTo>
                    <a:close/>
                    <a:moveTo>
                      <a:pt x="24" y="144"/>
                    </a:moveTo>
                    <a:cubicBezTo>
                      <a:pt x="25" y="144"/>
                      <a:pt x="26" y="144"/>
                      <a:pt x="27" y="144"/>
                    </a:cubicBezTo>
                    <a:cubicBezTo>
                      <a:pt x="26" y="144"/>
                      <a:pt x="25" y="144"/>
                      <a:pt x="24" y="144"/>
                    </a:cubicBezTo>
                    <a:close/>
                    <a:moveTo>
                      <a:pt x="24" y="144"/>
                    </a:moveTo>
                    <a:cubicBezTo>
                      <a:pt x="22" y="144"/>
                      <a:pt x="19" y="144"/>
                      <a:pt x="18" y="143"/>
                    </a:cubicBezTo>
                    <a:cubicBezTo>
                      <a:pt x="19" y="144"/>
                      <a:pt x="22" y="144"/>
                      <a:pt x="24" y="144"/>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6" name="Freeform 357"/>
              <p:cNvSpPr>
                <a:spLocks noEditPoints="1"/>
              </p:cNvSpPr>
              <p:nvPr/>
            </p:nvSpPr>
            <p:spPr bwMode="gray">
              <a:xfrm>
                <a:off x="-22397" y="-18756"/>
                <a:ext cx="4840" cy="2093"/>
              </a:xfrm>
              <a:custGeom>
                <a:avLst/>
                <a:gdLst>
                  <a:gd name="T0" fmla="*/ 1650 w 2049"/>
                  <a:gd name="T1" fmla="*/ 628 h 886"/>
                  <a:gd name="T2" fmla="*/ 1600 w 2049"/>
                  <a:gd name="T3" fmla="*/ 619 h 886"/>
                  <a:gd name="T4" fmla="*/ 1594 w 2049"/>
                  <a:gd name="T5" fmla="*/ 717 h 886"/>
                  <a:gd name="T6" fmla="*/ 1594 w 2049"/>
                  <a:gd name="T7" fmla="*/ 777 h 886"/>
                  <a:gd name="T8" fmla="*/ 1677 w 2049"/>
                  <a:gd name="T9" fmla="*/ 696 h 886"/>
                  <a:gd name="T10" fmla="*/ 1691 w 2049"/>
                  <a:gd name="T11" fmla="*/ 558 h 886"/>
                  <a:gd name="T12" fmla="*/ 1597 w 2049"/>
                  <a:gd name="T13" fmla="*/ 572 h 886"/>
                  <a:gd name="T14" fmla="*/ 1561 w 2049"/>
                  <a:gd name="T15" fmla="*/ 513 h 886"/>
                  <a:gd name="T16" fmla="*/ 2008 w 2049"/>
                  <a:gd name="T17" fmla="*/ 53 h 886"/>
                  <a:gd name="T18" fmla="*/ 1735 w 2049"/>
                  <a:gd name="T19" fmla="*/ 24 h 886"/>
                  <a:gd name="T20" fmla="*/ 1622 w 2049"/>
                  <a:gd name="T21" fmla="*/ 0 h 886"/>
                  <a:gd name="T22" fmla="*/ 1141 w 2049"/>
                  <a:gd name="T23" fmla="*/ 107 h 886"/>
                  <a:gd name="T24" fmla="*/ 1138 w 2049"/>
                  <a:gd name="T25" fmla="*/ 211 h 886"/>
                  <a:gd name="T26" fmla="*/ 1051 w 2049"/>
                  <a:gd name="T27" fmla="*/ 238 h 886"/>
                  <a:gd name="T28" fmla="*/ 837 w 2049"/>
                  <a:gd name="T29" fmla="*/ 261 h 886"/>
                  <a:gd name="T30" fmla="*/ 939 w 2049"/>
                  <a:gd name="T31" fmla="*/ 316 h 886"/>
                  <a:gd name="T32" fmla="*/ 1037 w 2049"/>
                  <a:gd name="T33" fmla="*/ 311 h 886"/>
                  <a:gd name="T34" fmla="*/ 898 w 2049"/>
                  <a:gd name="T35" fmla="*/ 357 h 886"/>
                  <a:gd name="T36" fmla="*/ 745 w 2049"/>
                  <a:gd name="T37" fmla="*/ 404 h 886"/>
                  <a:gd name="T38" fmla="*/ 643 w 2049"/>
                  <a:gd name="T39" fmla="*/ 462 h 886"/>
                  <a:gd name="T40" fmla="*/ 689 w 2049"/>
                  <a:gd name="T41" fmla="*/ 491 h 886"/>
                  <a:gd name="T42" fmla="*/ 619 w 2049"/>
                  <a:gd name="T43" fmla="*/ 510 h 886"/>
                  <a:gd name="T44" fmla="*/ 678 w 2049"/>
                  <a:gd name="T45" fmla="*/ 554 h 886"/>
                  <a:gd name="T46" fmla="*/ 694 w 2049"/>
                  <a:gd name="T47" fmla="*/ 576 h 886"/>
                  <a:gd name="T48" fmla="*/ 785 w 2049"/>
                  <a:gd name="T49" fmla="*/ 580 h 886"/>
                  <a:gd name="T50" fmla="*/ 815 w 2049"/>
                  <a:gd name="T51" fmla="*/ 598 h 886"/>
                  <a:gd name="T52" fmla="*/ 697 w 2049"/>
                  <a:gd name="T53" fmla="*/ 654 h 886"/>
                  <a:gd name="T54" fmla="*/ 491 w 2049"/>
                  <a:gd name="T55" fmla="*/ 747 h 886"/>
                  <a:gd name="T56" fmla="*/ 385 w 2049"/>
                  <a:gd name="T57" fmla="*/ 763 h 886"/>
                  <a:gd name="T58" fmla="*/ 373 w 2049"/>
                  <a:gd name="T59" fmla="*/ 783 h 886"/>
                  <a:gd name="T60" fmla="*/ 514 w 2049"/>
                  <a:gd name="T61" fmla="*/ 746 h 886"/>
                  <a:gd name="T62" fmla="*/ 653 w 2049"/>
                  <a:gd name="T63" fmla="*/ 697 h 886"/>
                  <a:gd name="T64" fmla="*/ 841 w 2049"/>
                  <a:gd name="T65" fmla="*/ 628 h 886"/>
                  <a:gd name="T66" fmla="*/ 1015 w 2049"/>
                  <a:gd name="T67" fmla="*/ 545 h 886"/>
                  <a:gd name="T68" fmla="*/ 1234 w 2049"/>
                  <a:gd name="T69" fmla="*/ 485 h 886"/>
                  <a:gd name="T70" fmla="*/ 1075 w 2049"/>
                  <a:gd name="T71" fmla="*/ 536 h 886"/>
                  <a:gd name="T72" fmla="*/ 1211 w 2049"/>
                  <a:gd name="T73" fmla="*/ 530 h 886"/>
                  <a:gd name="T74" fmla="*/ 1336 w 2049"/>
                  <a:gd name="T75" fmla="*/ 492 h 886"/>
                  <a:gd name="T76" fmla="*/ 1472 w 2049"/>
                  <a:gd name="T77" fmla="*/ 532 h 886"/>
                  <a:gd name="T78" fmla="*/ 1541 w 2049"/>
                  <a:gd name="T79" fmla="*/ 573 h 886"/>
                  <a:gd name="T80" fmla="*/ 1630 w 2049"/>
                  <a:gd name="T81" fmla="*/ 585 h 886"/>
                  <a:gd name="T82" fmla="*/ 1679 w 2049"/>
                  <a:gd name="T83" fmla="*/ 607 h 886"/>
                  <a:gd name="T84" fmla="*/ 1636 w 2049"/>
                  <a:gd name="T85" fmla="*/ 670 h 886"/>
                  <a:gd name="T86" fmla="*/ 1660 w 2049"/>
                  <a:gd name="T87" fmla="*/ 733 h 886"/>
                  <a:gd name="T88" fmla="*/ 1623 w 2049"/>
                  <a:gd name="T89" fmla="*/ 785 h 886"/>
                  <a:gd name="T90" fmla="*/ 1707 w 2049"/>
                  <a:gd name="T91" fmla="*/ 721 h 886"/>
                  <a:gd name="T92" fmla="*/ 1598 w 2049"/>
                  <a:gd name="T93" fmla="*/ 704 h 886"/>
                  <a:gd name="T94" fmla="*/ 1546 w 2049"/>
                  <a:gd name="T95" fmla="*/ 720 h 886"/>
                  <a:gd name="T96" fmla="*/ 510 w 2049"/>
                  <a:gd name="T97" fmla="*/ 517 h 886"/>
                  <a:gd name="T98" fmla="*/ 76 w 2049"/>
                  <a:gd name="T99" fmla="*/ 849 h 886"/>
                  <a:gd name="T100" fmla="*/ 859 w 2049"/>
                  <a:gd name="T101" fmla="*/ 663 h 886"/>
                  <a:gd name="T102" fmla="*/ 881 w 2049"/>
                  <a:gd name="T103" fmla="*/ 664 h 886"/>
                  <a:gd name="T104" fmla="*/ 908 w 2049"/>
                  <a:gd name="T105" fmla="*/ 635 h 886"/>
                  <a:gd name="T106" fmla="*/ 1646 w 2049"/>
                  <a:gd name="T107" fmla="*/ 762 h 886"/>
                  <a:gd name="T108" fmla="*/ 923 w 2049"/>
                  <a:gd name="T109" fmla="*/ 630 h 886"/>
                  <a:gd name="T110" fmla="*/ 290 w 2049"/>
                  <a:gd name="T111" fmla="*/ 788 h 886"/>
                  <a:gd name="T112" fmla="*/ 221 w 2049"/>
                  <a:gd name="T113" fmla="*/ 81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886">
                    <a:moveTo>
                      <a:pt x="1636" y="622"/>
                    </a:moveTo>
                    <a:cubicBezTo>
                      <a:pt x="1628" y="629"/>
                      <a:pt x="1614" y="645"/>
                      <a:pt x="1614" y="645"/>
                    </a:cubicBezTo>
                    <a:cubicBezTo>
                      <a:pt x="1602" y="669"/>
                      <a:pt x="1602" y="669"/>
                      <a:pt x="1602" y="669"/>
                    </a:cubicBezTo>
                    <a:cubicBezTo>
                      <a:pt x="1602" y="669"/>
                      <a:pt x="1623" y="665"/>
                      <a:pt x="1633" y="656"/>
                    </a:cubicBezTo>
                    <a:cubicBezTo>
                      <a:pt x="1643" y="647"/>
                      <a:pt x="1640" y="638"/>
                      <a:pt x="1640" y="638"/>
                    </a:cubicBezTo>
                    <a:cubicBezTo>
                      <a:pt x="1650" y="628"/>
                      <a:pt x="1650" y="628"/>
                      <a:pt x="1650" y="628"/>
                    </a:cubicBezTo>
                    <a:cubicBezTo>
                      <a:pt x="1650" y="628"/>
                      <a:pt x="1644" y="615"/>
                      <a:pt x="1636" y="622"/>
                    </a:cubicBezTo>
                    <a:close/>
                    <a:moveTo>
                      <a:pt x="1600" y="619"/>
                    </a:moveTo>
                    <a:cubicBezTo>
                      <a:pt x="1600" y="619"/>
                      <a:pt x="1575" y="626"/>
                      <a:pt x="1576" y="633"/>
                    </a:cubicBezTo>
                    <a:cubicBezTo>
                      <a:pt x="1577" y="640"/>
                      <a:pt x="1586" y="650"/>
                      <a:pt x="1586" y="650"/>
                    </a:cubicBezTo>
                    <a:cubicBezTo>
                      <a:pt x="1597" y="654"/>
                      <a:pt x="1614" y="646"/>
                      <a:pt x="1614" y="636"/>
                    </a:cubicBezTo>
                    <a:cubicBezTo>
                      <a:pt x="1614" y="626"/>
                      <a:pt x="1600" y="619"/>
                      <a:pt x="1600" y="619"/>
                    </a:cubicBezTo>
                    <a:close/>
                    <a:moveTo>
                      <a:pt x="1544" y="792"/>
                    </a:moveTo>
                    <a:cubicBezTo>
                      <a:pt x="1553" y="793"/>
                      <a:pt x="1553" y="793"/>
                      <a:pt x="1553" y="793"/>
                    </a:cubicBezTo>
                    <a:cubicBezTo>
                      <a:pt x="1559" y="768"/>
                      <a:pt x="1559" y="768"/>
                      <a:pt x="1559" y="768"/>
                    </a:cubicBezTo>
                    <a:cubicBezTo>
                      <a:pt x="1548" y="773"/>
                      <a:pt x="1548" y="773"/>
                      <a:pt x="1548" y="773"/>
                    </a:cubicBezTo>
                    <a:lnTo>
                      <a:pt x="1544" y="792"/>
                    </a:lnTo>
                    <a:close/>
                    <a:moveTo>
                      <a:pt x="1594" y="717"/>
                    </a:moveTo>
                    <a:cubicBezTo>
                      <a:pt x="1581" y="726"/>
                      <a:pt x="1581" y="726"/>
                      <a:pt x="1581" y="726"/>
                    </a:cubicBezTo>
                    <a:cubicBezTo>
                      <a:pt x="1581" y="726"/>
                      <a:pt x="1587" y="732"/>
                      <a:pt x="1591" y="733"/>
                    </a:cubicBezTo>
                    <a:cubicBezTo>
                      <a:pt x="1595" y="734"/>
                      <a:pt x="1577" y="743"/>
                      <a:pt x="1573" y="745"/>
                    </a:cubicBezTo>
                    <a:cubicBezTo>
                      <a:pt x="1569" y="747"/>
                      <a:pt x="1563" y="758"/>
                      <a:pt x="1568" y="767"/>
                    </a:cubicBezTo>
                    <a:cubicBezTo>
                      <a:pt x="1573" y="776"/>
                      <a:pt x="1572" y="794"/>
                      <a:pt x="1572" y="794"/>
                    </a:cubicBezTo>
                    <a:cubicBezTo>
                      <a:pt x="1572" y="794"/>
                      <a:pt x="1586" y="786"/>
                      <a:pt x="1594" y="777"/>
                    </a:cubicBezTo>
                    <a:cubicBezTo>
                      <a:pt x="1602" y="768"/>
                      <a:pt x="1590" y="756"/>
                      <a:pt x="1590" y="756"/>
                    </a:cubicBezTo>
                    <a:cubicBezTo>
                      <a:pt x="1590" y="756"/>
                      <a:pt x="1600" y="755"/>
                      <a:pt x="1609" y="745"/>
                    </a:cubicBezTo>
                    <a:cubicBezTo>
                      <a:pt x="1618" y="735"/>
                      <a:pt x="1594" y="717"/>
                      <a:pt x="1594" y="717"/>
                    </a:cubicBezTo>
                    <a:close/>
                    <a:moveTo>
                      <a:pt x="1707" y="721"/>
                    </a:moveTo>
                    <a:cubicBezTo>
                      <a:pt x="1707" y="721"/>
                      <a:pt x="1700" y="719"/>
                      <a:pt x="1700" y="714"/>
                    </a:cubicBezTo>
                    <a:cubicBezTo>
                      <a:pt x="1700" y="710"/>
                      <a:pt x="1672" y="709"/>
                      <a:pt x="1677" y="696"/>
                    </a:cubicBezTo>
                    <a:cubicBezTo>
                      <a:pt x="1682" y="683"/>
                      <a:pt x="1688" y="666"/>
                      <a:pt x="1688" y="666"/>
                    </a:cubicBezTo>
                    <a:cubicBezTo>
                      <a:pt x="1688" y="642"/>
                      <a:pt x="1688" y="642"/>
                      <a:pt x="1688" y="642"/>
                    </a:cubicBezTo>
                    <a:cubicBezTo>
                      <a:pt x="1688" y="642"/>
                      <a:pt x="1705" y="623"/>
                      <a:pt x="1698" y="606"/>
                    </a:cubicBezTo>
                    <a:cubicBezTo>
                      <a:pt x="1692" y="588"/>
                      <a:pt x="1685" y="586"/>
                      <a:pt x="1685" y="586"/>
                    </a:cubicBezTo>
                    <a:cubicBezTo>
                      <a:pt x="1691" y="575"/>
                      <a:pt x="1691" y="575"/>
                      <a:pt x="1691" y="575"/>
                    </a:cubicBezTo>
                    <a:cubicBezTo>
                      <a:pt x="1691" y="558"/>
                      <a:pt x="1691" y="558"/>
                      <a:pt x="1691" y="558"/>
                    </a:cubicBezTo>
                    <a:cubicBezTo>
                      <a:pt x="1691" y="558"/>
                      <a:pt x="1718" y="548"/>
                      <a:pt x="1699" y="542"/>
                    </a:cubicBezTo>
                    <a:cubicBezTo>
                      <a:pt x="1681" y="537"/>
                      <a:pt x="1653" y="547"/>
                      <a:pt x="1653" y="547"/>
                    </a:cubicBezTo>
                    <a:cubicBezTo>
                      <a:pt x="1651" y="555"/>
                      <a:pt x="1651" y="555"/>
                      <a:pt x="1651" y="555"/>
                    </a:cubicBezTo>
                    <a:cubicBezTo>
                      <a:pt x="1639" y="555"/>
                      <a:pt x="1639" y="555"/>
                      <a:pt x="1639" y="555"/>
                    </a:cubicBezTo>
                    <a:cubicBezTo>
                      <a:pt x="1639" y="555"/>
                      <a:pt x="1633" y="565"/>
                      <a:pt x="1625" y="565"/>
                    </a:cubicBezTo>
                    <a:cubicBezTo>
                      <a:pt x="1618" y="565"/>
                      <a:pt x="1597" y="572"/>
                      <a:pt x="1597" y="572"/>
                    </a:cubicBezTo>
                    <a:cubicBezTo>
                      <a:pt x="1597" y="572"/>
                      <a:pt x="1581" y="585"/>
                      <a:pt x="1575" y="585"/>
                    </a:cubicBezTo>
                    <a:cubicBezTo>
                      <a:pt x="1570" y="585"/>
                      <a:pt x="1589" y="566"/>
                      <a:pt x="1589" y="566"/>
                    </a:cubicBezTo>
                    <a:cubicBezTo>
                      <a:pt x="1589" y="566"/>
                      <a:pt x="1570" y="558"/>
                      <a:pt x="1570" y="547"/>
                    </a:cubicBezTo>
                    <a:cubicBezTo>
                      <a:pt x="1570" y="537"/>
                      <a:pt x="1570" y="528"/>
                      <a:pt x="1570" y="528"/>
                    </a:cubicBezTo>
                    <a:cubicBezTo>
                      <a:pt x="1585" y="513"/>
                      <a:pt x="1585" y="513"/>
                      <a:pt x="1585" y="513"/>
                    </a:cubicBezTo>
                    <a:cubicBezTo>
                      <a:pt x="1561" y="513"/>
                      <a:pt x="1561" y="513"/>
                      <a:pt x="1561" y="513"/>
                    </a:cubicBezTo>
                    <a:cubicBezTo>
                      <a:pt x="1561" y="513"/>
                      <a:pt x="1552" y="518"/>
                      <a:pt x="1549" y="518"/>
                    </a:cubicBezTo>
                    <a:cubicBezTo>
                      <a:pt x="1549" y="518"/>
                      <a:pt x="1520" y="524"/>
                      <a:pt x="1514" y="518"/>
                    </a:cubicBezTo>
                    <a:cubicBezTo>
                      <a:pt x="1508" y="512"/>
                      <a:pt x="1534" y="498"/>
                      <a:pt x="1534" y="498"/>
                    </a:cubicBezTo>
                    <a:cubicBezTo>
                      <a:pt x="2049" y="74"/>
                      <a:pt x="2049" y="74"/>
                      <a:pt x="2049" y="74"/>
                    </a:cubicBezTo>
                    <a:cubicBezTo>
                      <a:pt x="2037" y="74"/>
                      <a:pt x="2037" y="74"/>
                      <a:pt x="2037" y="74"/>
                    </a:cubicBezTo>
                    <a:cubicBezTo>
                      <a:pt x="2037" y="74"/>
                      <a:pt x="2034" y="51"/>
                      <a:pt x="2008" y="53"/>
                    </a:cubicBezTo>
                    <a:cubicBezTo>
                      <a:pt x="1982" y="55"/>
                      <a:pt x="1951" y="64"/>
                      <a:pt x="1947" y="64"/>
                    </a:cubicBezTo>
                    <a:cubicBezTo>
                      <a:pt x="1943" y="64"/>
                      <a:pt x="1916" y="50"/>
                      <a:pt x="1912" y="48"/>
                    </a:cubicBezTo>
                    <a:cubicBezTo>
                      <a:pt x="1908" y="46"/>
                      <a:pt x="1858" y="47"/>
                      <a:pt x="1858" y="47"/>
                    </a:cubicBezTo>
                    <a:cubicBezTo>
                      <a:pt x="1858" y="47"/>
                      <a:pt x="1842" y="39"/>
                      <a:pt x="1824" y="37"/>
                    </a:cubicBezTo>
                    <a:cubicBezTo>
                      <a:pt x="1806" y="35"/>
                      <a:pt x="1735" y="38"/>
                      <a:pt x="1732" y="38"/>
                    </a:cubicBezTo>
                    <a:cubicBezTo>
                      <a:pt x="1729" y="38"/>
                      <a:pt x="1735" y="24"/>
                      <a:pt x="1735" y="24"/>
                    </a:cubicBezTo>
                    <a:cubicBezTo>
                      <a:pt x="1735" y="24"/>
                      <a:pt x="1699" y="19"/>
                      <a:pt x="1694" y="18"/>
                    </a:cubicBezTo>
                    <a:cubicBezTo>
                      <a:pt x="1689" y="17"/>
                      <a:pt x="1656" y="24"/>
                      <a:pt x="1656" y="24"/>
                    </a:cubicBezTo>
                    <a:cubicBezTo>
                      <a:pt x="1676" y="2"/>
                      <a:pt x="1676" y="2"/>
                      <a:pt x="1676" y="2"/>
                    </a:cubicBezTo>
                    <a:cubicBezTo>
                      <a:pt x="1621" y="24"/>
                      <a:pt x="1621" y="24"/>
                      <a:pt x="1621" y="24"/>
                    </a:cubicBezTo>
                    <a:cubicBezTo>
                      <a:pt x="1642" y="2"/>
                      <a:pt x="1642" y="2"/>
                      <a:pt x="1642" y="2"/>
                    </a:cubicBezTo>
                    <a:cubicBezTo>
                      <a:pt x="1622" y="0"/>
                      <a:pt x="1622" y="0"/>
                      <a:pt x="1622" y="0"/>
                    </a:cubicBezTo>
                    <a:cubicBezTo>
                      <a:pt x="1622" y="0"/>
                      <a:pt x="1591" y="22"/>
                      <a:pt x="1561" y="22"/>
                    </a:cubicBezTo>
                    <a:cubicBezTo>
                      <a:pt x="1531" y="22"/>
                      <a:pt x="1485" y="16"/>
                      <a:pt x="1477" y="24"/>
                    </a:cubicBezTo>
                    <a:cubicBezTo>
                      <a:pt x="1469" y="32"/>
                      <a:pt x="1439" y="39"/>
                      <a:pt x="1439" y="39"/>
                    </a:cubicBezTo>
                    <a:cubicBezTo>
                      <a:pt x="1439" y="39"/>
                      <a:pt x="1390" y="39"/>
                      <a:pt x="1364" y="42"/>
                    </a:cubicBezTo>
                    <a:cubicBezTo>
                      <a:pt x="1338" y="45"/>
                      <a:pt x="1277" y="91"/>
                      <a:pt x="1235" y="97"/>
                    </a:cubicBezTo>
                    <a:cubicBezTo>
                      <a:pt x="1193" y="103"/>
                      <a:pt x="1141" y="107"/>
                      <a:pt x="1141" y="107"/>
                    </a:cubicBezTo>
                    <a:cubicBezTo>
                      <a:pt x="1141" y="107"/>
                      <a:pt x="1078" y="128"/>
                      <a:pt x="1081" y="133"/>
                    </a:cubicBezTo>
                    <a:cubicBezTo>
                      <a:pt x="1084" y="138"/>
                      <a:pt x="1105" y="149"/>
                      <a:pt x="1105" y="149"/>
                    </a:cubicBezTo>
                    <a:cubicBezTo>
                      <a:pt x="1105" y="149"/>
                      <a:pt x="1118" y="172"/>
                      <a:pt x="1112" y="175"/>
                    </a:cubicBezTo>
                    <a:cubicBezTo>
                      <a:pt x="1106" y="178"/>
                      <a:pt x="1097" y="187"/>
                      <a:pt x="1097" y="187"/>
                    </a:cubicBezTo>
                    <a:cubicBezTo>
                      <a:pt x="1157" y="188"/>
                      <a:pt x="1157" y="188"/>
                      <a:pt x="1157" y="188"/>
                    </a:cubicBezTo>
                    <a:cubicBezTo>
                      <a:pt x="1138" y="211"/>
                      <a:pt x="1138" y="211"/>
                      <a:pt x="1138" y="211"/>
                    </a:cubicBezTo>
                    <a:cubicBezTo>
                      <a:pt x="1182" y="213"/>
                      <a:pt x="1182" y="213"/>
                      <a:pt x="1182" y="213"/>
                    </a:cubicBezTo>
                    <a:cubicBezTo>
                      <a:pt x="1175" y="225"/>
                      <a:pt x="1175" y="225"/>
                      <a:pt x="1175" y="225"/>
                    </a:cubicBezTo>
                    <a:cubicBezTo>
                      <a:pt x="1139" y="224"/>
                      <a:pt x="1139" y="224"/>
                      <a:pt x="1139" y="224"/>
                    </a:cubicBezTo>
                    <a:cubicBezTo>
                      <a:pt x="1132" y="232"/>
                      <a:pt x="1132" y="232"/>
                      <a:pt x="1132" y="232"/>
                    </a:cubicBezTo>
                    <a:cubicBezTo>
                      <a:pt x="1110" y="232"/>
                      <a:pt x="1110" y="232"/>
                      <a:pt x="1110" y="232"/>
                    </a:cubicBezTo>
                    <a:cubicBezTo>
                      <a:pt x="1110" y="232"/>
                      <a:pt x="1076" y="238"/>
                      <a:pt x="1051" y="238"/>
                    </a:cubicBezTo>
                    <a:cubicBezTo>
                      <a:pt x="1026" y="238"/>
                      <a:pt x="1031" y="228"/>
                      <a:pt x="1045" y="223"/>
                    </a:cubicBezTo>
                    <a:cubicBezTo>
                      <a:pt x="1059" y="218"/>
                      <a:pt x="1017" y="215"/>
                      <a:pt x="1017" y="215"/>
                    </a:cubicBezTo>
                    <a:cubicBezTo>
                      <a:pt x="1017" y="215"/>
                      <a:pt x="969" y="213"/>
                      <a:pt x="967" y="221"/>
                    </a:cubicBezTo>
                    <a:cubicBezTo>
                      <a:pt x="965" y="229"/>
                      <a:pt x="969" y="234"/>
                      <a:pt x="969" y="234"/>
                    </a:cubicBezTo>
                    <a:cubicBezTo>
                      <a:pt x="969" y="234"/>
                      <a:pt x="934" y="236"/>
                      <a:pt x="911" y="239"/>
                    </a:cubicBezTo>
                    <a:cubicBezTo>
                      <a:pt x="888" y="242"/>
                      <a:pt x="820" y="255"/>
                      <a:pt x="837" y="261"/>
                    </a:cubicBezTo>
                    <a:cubicBezTo>
                      <a:pt x="854" y="267"/>
                      <a:pt x="877" y="270"/>
                      <a:pt x="877" y="270"/>
                    </a:cubicBezTo>
                    <a:cubicBezTo>
                      <a:pt x="848" y="280"/>
                      <a:pt x="848" y="280"/>
                      <a:pt x="848" y="280"/>
                    </a:cubicBezTo>
                    <a:cubicBezTo>
                      <a:pt x="840" y="307"/>
                      <a:pt x="840" y="307"/>
                      <a:pt x="840" y="307"/>
                    </a:cubicBezTo>
                    <a:cubicBezTo>
                      <a:pt x="840" y="307"/>
                      <a:pt x="864" y="311"/>
                      <a:pt x="880" y="311"/>
                    </a:cubicBezTo>
                    <a:cubicBezTo>
                      <a:pt x="896" y="311"/>
                      <a:pt x="910" y="308"/>
                      <a:pt x="910" y="308"/>
                    </a:cubicBezTo>
                    <a:cubicBezTo>
                      <a:pt x="939" y="316"/>
                      <a:pt x="939" y="316"/>
                      <a:pt x="939" y="316"/>
                    </a:cubicBezTo>
                    <a:cubicBezTo>
                      <a:pt x="948" y="304"/>
                      <a:pt x="948" y="304"/>
                      <a:pt x="948" y="304"/>
                    </a:cubicBezTo>
                    <a:cubicBezTo>
                      <a:pt x="957" y="315"/>
                      <a:pt x="957" y="315"/>
                      <a:pt x="957" y="315"/>
                    </a:cubicBezTo>
                    <a:cubicBezTo>
                      <a:pt x="957" y="315"/>
                      <a:pt x="989" y="297"/>
                      <a:pt x="994" y="297"/>
                    </a:cubicBezTo>
                    <a:cubicBezTo>
                      <a:pt x="999" y="297"/>
                      <a:pt x="1007" y="303"/>
                      <a:pt x="1017" y="299"/>
                    </a:cubicBezTo>
                    <a:cubicBezTo>
                      <a:pt x="1027" y="295"/>
                      <a:pt x="1045" y="281"/>
                      <a:pt x="1046" y="290"/>
                    </a:cubicBezTo>
                    <a:cubicBezTo>
                      <a:pt x="1047" y="299"/>
                      <a:pt x="1037" y="311"/>
                      <a:pt x="1037" y="311"/>
                    </a:cubicBezTo>
                    <a:cubicBezTo>
                      <a:pt x="999" y="312"/>
                      <a:pt x="999" y="312"/>
                      <a:pt x="999" y="312"/>
                    </a:cubicBezTo>
                    <a:cubicBezTo>
                      <a:pt x="1004" y="333"/>
                      <a:pt x="1004" y="333"/>
                      <a:pt x="1004" y="333"/>
                    </a:cubicBezTo>
                    <a:cubicBezTo>
                      <a:pt x="1004" y="333"/>
                      <a:pt x="976" y="360"/>
                      <a:pt x="958" y="361"/>
                    </a:cubicBezTo>
                    <a:cubicBezTo>
                      <a:pt x="940" y="362"/>
                      <a:pt x="920" y="362"/>
                      <a:pt x="920" y="362"/>
                    </a:cubicBezTo>
                    <a:cubicBezTo>
                      <a:pt x="910" y="350"/>
                      <a:pt x="910" y="350"/>
                      <a:pt x="910" y="350"/>
                    </a:cubicBezTo>
                    <a:cubicBezTo>
                      <a:pt x="898" y="357"/>
                      <a:pt x="898" y="357"/>
                      <a:pt x="898" y="357"/>
                    </a:cubicBezTo>
                    <a:cubicBezTo>
                      <a:pt x="898" y="365"/>
                      <a:pt x="898" y="365"/>
                      <a:pt x="898" y="365"/>
                    </a:cubicBezTo>
                    <a:cubicBezTo>
                      <a:pt x="898" y="365"/>
                      <a:pt x="857" y="389"/>
                      <a:pt x="844" y="381"/>
                    </a:cubicBezTo>
                    <a:cubicBezTo>
                      <a:pt x="831" y="373"/>
                      <a:pt x="824" y="371"/>
                      <a:pt x="824" y="371"/>
                    </a:cubicBezTo>
                    <a:cubicBezTo>
                      <a:pt x="762" y="406"/>
                      <a:pt x="762" y="406"/>
                      <a:pt x="762" y="406"/>
                    </a:cubicBezTo>
                    <a:cubicBezTo>
                      <a:pt x="748" y="418"/>
                      <a:pt x="748" y="418"/>
                      <a:pt x="748" y="418"/>
                    </a:cubicBezTo>
                    <a:cubicBezTo>
                      <a:pt x="745" y="404"/>
                      <a:pt x="745" y="404"/>
                      <a:pt x="745" y="404"/>
                    </a:cubicBezTo>
                    <a:cubicBezTo>
                      <a:pt x="745" y="404"/>
                      <a:pt x="720" y="415"/>
                      <a:pt x="706" y="420"/>
                    </a:cubicBezTo>
                    <a:cubicBezTo>
                      <a:pt x="692" y="425"/>
                      <a:pt x="682" y="440"/>
                      <a:pt x="682" y="440"/>
                    </a:cubicBezTo>
                    <a:cubicBezTo>
                      <a:pt x="662" y="434"/>
                      <a:pt x="662" y="434"/>
                      <a:pt x="662" y="434"/>
                    </a:cubicBezTo>
                    <a:cubicBezTo>
                      <a:pt x="662" y="447"/>
                      <a:pt x="662" y="447"/>
                      <a:pt x="662" y="447"/>
                    </a:cubicBezTo>
                    <a:cubicBezTo>
                      <a:pt x="662" y="447"/>
                      <a:pt x="649" y="441"/>
                      <a:pt x="646" y="447"/>
                    </a:cubicBezTo>
                    <a:cubicBezTo>
                      <a:pt x="643" y="453"/>
                      <a:pt x="643" y="462"/>
                      <a:pt x="643" y="462"/>
                    </a:cubicBezTo>
                    <a:cubicBezTo>
                      <a:pt x="636" y="471"/>
                      <a:pt x="636" y="471"/>
                      <a:pt x="636" y="471"/>
                    </a:cubicBezTo>
                    <a:cubicBezTo>
                      <a:pt x="676" y="457"/>
                      <a:pt x="676" y="457"/>
                      <a:pt x="676" y="457"/>
                    </a:cubicBezTo>
                    <a:cubicBezTo>
                      <a:pt x="661" y="469"/>
                      <a:pt x="661" y="469"/>
                      <a:pt x="661" y="469"/>
                    </a:cubicBezTo>
                    <a:cubicBezTo>
                      <a:pt x="661" y="475"/>
                      <a:pt x="661" y="475"/>
                      <a:pt x="661" y="475"/>
                    </a:cubicBezTo>
                    <a:cubicBezTo>
                      <a:pt x="648" y="483"/>
                      <a:pt x="648" y="483"/>
                      <a:pt x="648" y="483"/>
                    </a:cubicBezTo>
                    <a:cubicBezTo>
                      <a:pt x="648" y="483"/>
                      <a:pt x="698" y="482"/>
                      <a:pt x="689" y="491"/>
                    </a:cubicBezTo>
                    <a:cubicBezTo>
                      <a:pt x="680" y="500"/>
                      <a:pt x="658" y="498"/>
                      <a:pt x="658" y="498"/>
                    </a:cubicBezTo>
                    <a:cubicBezTo>
                      <a:pt x="641" y="502"/>
                      <a:pt x="641" y="502"/>
                      <a:pt x="641" y="502"/>
                    </a:cubicBezTo>
                    <a:cubicBezTo>
                      <a:pt x="649" y="494"/>
                      <a:pt x="649" y="494"/>
                      <a:pt x="649" y="494"/>
                    </a:cubicBezTo>
                    <a:cubicBezTo>
                      <a:pt x="640" y="489"/>
                      <a:pt x="640" y="489"/>
                      <a:pt x="640" y="489"/>
                    </a:cubicBezTo>
                    <a:cubicBezTo>
                      <a:pt x="640" y="489"/>
                      <a:pt x="611" y="500"/>
                      <a:pt x="612" y="503"/>
                    </a:cubicBezTo>
                    <a:cubicBezTo>
                      <a:pt x="613" y="506"/>
                      <a:pt x="619" y="510"/>
                      <a:pt x="619" y="510"/>
                    </a:cubicBezTo>
                    <a:cubicBezTo>
                      <a:pt x="619" y="510"/>
                      <a:pt x="608" y="537"/>
                      <a:pt x="612" y="538"/>
                    </a:cubicBezTo>
                    <a:cubicBezTo>
                      <a:pt x="616" y="539"/>
                      <a:pt x="659" y="536"/>
                      <a:pt x="659" y="536"/>
                    </a:cubicBezTo>
                    <a:cubicBezTo>
                      <a:pt x="691" y="518"/>
                      <a:pt x="691" y="518"/>
                      <a:pt x="691" y="518"/>
                    </a:cubicBezTo>
                    <a:cubicBezTo>
                      <a:pt x="738" y="499"/>
                      <a:pt x="738" y="499"/>
                      <a:pt x="738" y="499"/>
                    </a:cubicBezTo>
                    <a:cubicBezTo>
                      <a:pt x="738" y="499"/>
                      <a:pt x="694" y="520"/>
                      <a:pt x="689" y="528"/>
                    </a:cubicBezTo>
                    <a:cubicBezTo>
                      <a:pt x="684" y="536"/>
                      <a:pt x="685" y="552"/>
                      <a:pt x="678" y="554"/>
                    </a:cubicBezTo>
                    <a:cubicBezTo>
                      <a:pt x="671" y="556"/>
                      <a:pt x="659" y="549"/>
                      <a:pt x="653" y="558"/>
                    </a:cubicBezTo>
                    <a:cubicBezTo>
                      <a:pt x="647" y="567"/>
                      <a:pt x="643" y="577"/>
                      <a:pt x="638" y="582"/>
                    </a:cubicBezTo>
                    <a:cubicBezTo>
                      <a:pt x="633" y="587"/>
                      <a:pt x="618" y="596"/>
                      <a:pt x="618" y="596"/>
                    </a:cubicBezTo>
                    <a:cubicBezTo>
                      <a:pt x="654" y="592"/>
                      <a:pt x="654" y="592"/>
                      <a:pt x="654" y="592"/>
                    </a:cubicBezTo>
                    <a:cubicBezTo>
                      <a:pt x="647" y="604"/>
                      <a:pt x="647" y="604"/>
                      <a:pt x="647" y="604"/>
                    </a:cubicBezTo>
                    <a:cubicBezTo>
                      <a:pt x="647" y="604"/>
                      <a:pt x="677" y="573"/>
                      <a:pt x="694" y="576"/>
                    </a:cubicBezTo>
                    <a:cubicBezTo>
                      <a:pt x="711" y="579"/>
                      <a:pt x="702" y="584"/>
                      <a:pt x="702" y="584"/>
                    </a:cubicBezTo>
                    <a:cubicBezTo>
                      <a:pt x="718" y="582"/>
                      <a:pt x="718" y="582"/>
                      <a:pt x="718" y="582"/>
                    </a:cubicBezTo>
                    <a:cubicBezTo>
                      <a:pt x="718" y="582"/>
                      <a:pt x="705" y="607"/>
                      <a:pt x="719" y="607"/>
                    </a:cubicBezTo>
                    <a:cubicBezTo>
                      <a:pt x="733" y="607"/>
                      <a:pt x="750" y="585"/>
                      <a:pt x="750" y="585"/>
                    </a:cubicBezTo>
                    <a:cubicBezTo>
                      <a:pt x="778" y="572"/>
                      <a:pt x="778" y="572"/>
                      <a:pt x="778" y="572"/>
                    </a:cubicBezTo>
                    <a:cubicBezTo>
                      <a:pt x="785" y="580"/>
                      <a:pt x="785" y="580"/>
                      <a:pt x="785" y="580"/>
                    </a:cubicBezTo>
                    <a:cubicBezTo>
                      <a:pt x="765" y="582"/>
                      <a:pt x="765" y="582"/>
                      <a:pt x="765" y="582"/>
                    </a:cubicBezTo>
                    <a:cubicBezTo>
                      <a:pt x="765" y="582"/>
                      <a:pt x="751" y="596"/>
                      <a:pt x="762" y="596"/>
                    </a:cubicBezTo>
                    <a:cubicBezTo>
                      <a:pt x="773" y="596"/>
                      <a:pt x="819" y="583"/>
                      <a:pt x="819" y="583"/>
                    </a:cubicBezTo>
                    <a:cubicBezTo>
                      <a:pt x="847" y="571"/>
                      <a:pt x="847" y="571"/>
                      <a:pt x="847" y="571"/>
                    </a:cubicBezTo>
                    <a:cubicBezTo>
                      <a:pt x="815" y="588"/>
                      <a:pt x="815" y="588"/>
                      <a:pt x="815" y="588"/>
                    </a:cubicBezTo>
                    <a:cubicBezTo>
                      <a:pt x="815" y="598"/>
                      <a:pt x="815" y="598"/>
                      <a:pt x="815" y="598"/>
                    </a:cubicBezTo>
                    <a:cubicBezTo>
                      <a:pt x="815" y="598"/>
                      <a:pt x="797" y="599"/>
                      <a:pt x="786" y="603"/>
                    </a:cubicBezTo>
                    <a:cubicBezTo>
                      <a:pt x="775" y="607"/>
                      <a:pt x="767" y="620"/>
                      <a:pt x="767" y="620"/>
                    </a:cubicBezTo>
                    <a:cubicBezTo>
                      <a:pt x="747" y="622"/>
                      <a:pt x="747" y="622"/>
                      <a:pt x="747" y="622"/>
                    </a:cubicBezTo>
                    <a:cubicBezTo>
                      <a:pt x="723" y="642"/>
                      <a:pt x="723" y="642"/>
                      <a:pt x="723" y="642"/>
                    </a:cubicBezTo>
                    <a:cubicBezTo>
                      <a:pt x="724" y="651"/>
                      <a:pt x="724" y="651"/>
                      <a:pt x="724" y="651"/>
                    </a:cubicBezTo>
                    <a:cubicBezTo>
                      <a:pt x="697" y="654"/>
                      <a:pt x="697" y="654"/>
                      <a:pt x="697" y="654"/>
                    </a:cubicBezTo>
                    <a:cubicBezTo>
                      <a:pt x="697" y="654"/>
                      <a:pt x="652" y="663"/>
                      <a:pt x="647" y="670"/>
                    </a:cubicBezTo>
                    <a:cubicBezTo>
                      <a:pt x="642" y="677"/>
                      <a:pt x="645" y="691"/>
                      <a:pt x="636" y="691"/>
                    </a:cubicBezTo>
                    <a:cubicBezTo>
                      <a:pt x="627" y="691"/>
                      <a:pt x="600" y="691"/>
                      <a:pt x="584" y="693"/>
                    </a:cubicBezTo>
                    <a:cubicBezTo>
                      <a:pt x="568" y="695"/>
                      <a:pt x="515" y="734"/>
                      <a:pt x="515" y="734"/>
                    </a:cubicBezTo>
                    <a:cubicBezTo>
                      <a:pt x="500" y="737"/>
                      <a:pt x="500" y="737"/>
                      <a:pt x="500" y="737"/>
                    </a:cubicBezTo>
                    <a:cubicBezTo>
                      <a:pt x="491" y="747"/>
                      <a:pt x="491" y="747"/>
                      <a:pt x="491" y="747"/>
                    </a:cubicBezTo>
                    <a:cubicBezTo>
                      <a:pt x="490" y="736"/>
                      <a:pt x="490" y="736"/>
                      <a:pt x="490" y="736"/>
                    </a:cubicBezTo>
                    <a:cubicBezTo>
                      <a:pt x="490" y="736"/>
                      <a:pt x="458" y="732"/>
                      <a:pt x="447" y="738"/>
                    </a:cubicBezTo>
                    <a:cubicBezTo>
                      <a:pt x="436" y="744"/>
                      <a:pt x="412" y="754"/>
                      <a:pt x="412" y="754"/>
                    </a:cubicBezTo>
                    <a:cubicBezTo>
                      <a:pt x="403" y="752"/>
                      <a:pt x="403" y="752"/>
                      <a:pt x="403" y="752"/>
                    </a:cubicBezTo>
                    <a:cubicBezTo>
                      <a:pt x="404" y="760"/>
                      <a:pt x="404" y="760"/>
                      <a:pt x="404" y="760"/>
                    </a:cubicBezTo>
                    <a:cubicBezTo>
                      <a:pt x="385" y="763"/>
                      <a:pt x="385" y="763"/>
                      <a:pt x="385" y="763"/>
                    </a:cubicBezTo>
                    <a:cubicBezTo>
                      <a:pt x="378" y="769"/>
                      <a:pt x="378" y="769"/>
                      <a:pt x="378" y="769"/>
                    </a:cubicBezTo>
                    <a:cubicBezTo>
                      <a:pt x="362" y="767"/>
                      <a:pt x="362" y="767"/>
                      <a:pt x="362" y="767"/>
                    </a:cubicBezTo>
                    <a:cubicBezTo>
                      <a:pt x="345" y="782"/>
                      <a:pt x="345" y="782"/>
                      <a:pt x="345" y="782"/>
                    </a:cubicBezTo>
                    <a:cubicBezTo>
                      <a:pt x="350" y="788"/>
                      <a:pt x="350" y="788"/>
                      <a:pt x="350" y="788"/>
                    </a:cubicBezTo>
                    <a:cubicBezTo>
                      <a:pt x="360" y="776"/>
                      <a:pt x="360" y="776"/>
                      <a:pt x="360" y="776"/>
                    </a:cubicBezTo>
                    <a:cubicBezTo>
                      <a:pt x="373" y="783"/>
                      <a:pt x="373" y="783"/>
                      <a:pt x="373" y="783"/>
                    </a:cubicBezTo>
                    <a:cubicBezTo>
                      <a:pt x="387" y="771"/>
                      <a:pt x="387" y="771"/>
                      <a:pt x="387" y="771"/>
                    </a:cubicBezTo>
                    <a:cubicBezTo>
                      <a:pt x="388" y="779"/>
                      <a:pt x="388" y="779"/>
                      <a:pt x="388" y="779"/>
                    </a:cubicBezTo>
                    <a:cubicBezTo>
                      <a:pt x="388" y="779"/>
                      <a:pt x="409" y="778"/>
                      <a:pt x="417" y="771"/>
                    </a:cubicBezTo>
                    <a:cubicBezTo>
                      <a:pt x="425" y="764"/>
                      <a:pt x="441" y="750"/>
                      <a:pt x="450" y="748"/>
                    </a:cubicBezTo>
                    <a:cubicBezTo>
                      <a:pt x="459" y="746"/>
                      <a:pt x="451" y="762"/>
                      <a:pt x="464" y="762"/>
                    </a:cubicBezTo>
                    <a:cubicBezTo>
                      <a:pt x="477" y="762"/>
                      <a:pt x="514" y="746"/>
                      <a:pt x="514" y="746"/>
                    </a:cubicBezTo>
                    <a:cubicBezTo>
                      <a:pt x="536" y="752"/>
                      <a:pt x="536" y="752"/>
                      <a:pt x="536" y="752"/>
                    </a:cubicBezTo>
                    <a:cubicBezTo>
                      <a:pt x="548" y="740"/>
                      <a:pt x="548" y="740"/>
                      <a:pt x="548" y="740"/>
                    </a:cubicBezTo>
                    <a:cubicBezTo>
                      <a:pt x="548" y="740"/>
                      <a:pt x="585" y="738"/>
                      <a:pt x="596" y="729"/>
                    </a:cubicBezTo>
                    <a:cubicBezTo>
                      <a:pt x="607" y="720"/>
                      <a:pt x="619" y="706"/>
                      <a:pt x="628" y="705"/>
                    </a:cubicBezTo>
                    <a:cubicBezTo>
                      <a:pt x="637" y="704"/>
                      <a:pt x="649" y="704"/>
                      <a:pt x="649" y="704"/>
                    </a:cubicBezTo>
                    <a:cubicBezTo>
                      <a:pt x="653" y="697"/>
                      <a:pt x="653" y="697"/>
                      <a:pt x="653" y="697"/>
                    </a:cubicBezTo>
                    <a:cubicBezTo>
                      <a:pt x="677" y="697"/>
                      <a:pt x="677" y="697"/>
                      <a:pt x="677" y="697"/>
                    </a:cubicBezTo>
                    <a:cubicBezTo>
                      <a:pt x="684" y="691"/>
                      <a:pt x="684" y="691"/>
                      <a:pt x="684" y="691"/>
                    </a:cubicBezTo>
                    <a:cubicBezTo>
                      <a:pt x="684" y="691"/>
                      <a:pt x="717" y="684"/>
                      <a:pt x="732" y="677"/>
                    </a:cubicBezTo>
                    <a:cubicBezTo>
                      <a:pt x="747" y="670"/>
                      <a:pt x="762" y="656"/>
                      <a:pt x="762" y="656"/>
                    </a:cubicBezTo>
                    <a:cubicBezTo>
                      <a:pt x="803" y="650"/>
                      <a:pt x="803" y="650"/>
                      <a:pt x="803" y="650"/>
                    </a:cubicBezTo>
                    <a:cubicBezTo>
                      <a:pt x="841" y="628"/>
                      <a:pt x="841" y="628"/>
                      <a:pt x="841" y="628"/>
                    </a:cubicBezTo>
                    <a:cubicBezTo>
                      <a:pt x="841" y="628"/>
                      <a:pt x="885" y="627"/>
                      <a:pt x="892" y="620"/>
                    </a:cubicBezTo>
                    <a:cubicBezTo>
                      <a:pt x="899" y="613"/>
                      <a:pt x="912" y="601"/>
                      <a:pt x="912" y="601"/>
                    </a:cubicBezTo>
                    <a:cubicBezTo>
                      <a:pt x="912" y="601"/>
                      <a:pt x="954" y="594"/>
                      <a:pt x="958" y="586"/>
                    </a:cubicBezTo>
                    <a:cubicBezTo>
                      <a:pt x="962" y="578"/>
                      <a:pt x="947" y="578"/>
                      <a:pt x="947" y="578"/>
                    </a:cubicBezTo>
                    <a:cubicBezTo>
                      <a:pt x="947" y="578"/>
                      <a:pt x="970" y="562"/>
                      <a:pt x="979" y="557"/>
                    </a:cubicBezTo>
                    <a:cubicBezTo>
                      <a:pt x="988" y="552"/>
                      <a:pt x="1015" y="545"/>
                      <a:pt x="1015" y="545"/>
                    </a:cubicBezTo>
                    <a:cubicBezTo>
                      <a:pt x="1066" y="526"/>
                      <a:pt x="1066" y="526"/>
                      <a:pt x="1066" y="526"/>
                    </a:cubicBezTo>
                    <a:cubicBezTo>
                      <a:pt x="1060" y="513"/>
                      <a:pt x="1060" y="513"/>
                      <a:pt x="1060" y="513"/>
                    </a:cubicBezTo>
                    <a:cubicBezTo>
                      <a:pt x="1060" y="513"/>
                      <a:pt x="1083" y="519"/>
                      <a:pt x="1090" y="514"/>
                    </a:cubicBezTo>
                    <a:cubicBezTo>
                      <a:pt x="1097" y="509"/>
                      <a:pt x="1130" y="494"/>
                      <a:pt x="1130" y="494"/>
                    </a:cubicBezTo>
                    <a:cubicBezTo>
                      <a:pt x="1130" y="494"/>
                      <a:pt x="1188" y="470"/>
                      <a:pt x="1196" y="467"/>
                    </a:cubicBezTo>
                    <a:cubicBezTo>
                      <a:pt x="1204" y="464"/>
                      <a:pt x="1234" y="485"/>
                      <a:pt x="1234" y="485"/>
                    </a:cubicBezTo>
                    <a:cubicBezTo>
                      <a:pt x="1210" y="485"/>
                      <a:pt x="1210" y="485"/>
                      <a:pt x="1210" y="485"/>
                    </a:cubicBezTo>
                    <a:cubicBezTo>
                      <a:pt x="1197" y="477"/>
                      <a:pt x="1197" y="477"/>
                      <a:pt x="1197" y="477"/>
                    </a:cubicBezTo>
                    <a:cubicBezTo>
                      <a:pt x="1174" y="493"/>
                      <a:pt x="1174" y="493"/>
                      <a:pt x="1174" y="493"/>
                    </a:cubicBezTo>
                    <a:cubicBezTo>
                      <a:pt x="1151" y="493"/>
                      <a:pt x="1151" y="493"/>
                      <a:pt x="1151" y="493"/>
                    </a:cubicBezTo>
                    <a:cubicBezTo>
                      <a:pt x="1151" y="493"/>
                      <a:pt x="1128" y="515"/>
                      <a:pt x="1119" y="518"/>
                    </a:cubicBezTo>
                    <a:cubicBezTo>
                      <a:pt x="1110" y="521"/>
                      <a:pt x="1071" y="527"/>
                      <a:pt x="1075" y="536"/>
                    </a:cubicBezTo>
                    <a:cubicBezTo>
                      <a:pt x="1079" y="545"/>
                      <a:pt x="1099" y="544"/>
                      <a:pt x="1099" y="544"/>
                    </a:cubicBezTo>
                    <a:cubicBezTo>
                      <a:pt x="1099" y="544"/>
                      <a:pt x="1079" y="552"/>
                      <a:pt x="1075" y="552"/>
                    </a:cubicBezTo>
                    <a:cubicBezTo>
                      <a:pt x="1071" y="552"/>
                      <a:pt x="1042" y="551"/>
                      <a:pt x="1042" y="557"/>
                    </a:cubicBezTo>
                    <a:cubicBezTo>
                      <a:pt x="1042" y="563"/>
                      <a:pt x="1045" y="576"/>
                      <a:pt x="1065" y="568"/>
                    </a:cubicBezTo>
                    <a:cubicBezTo>
                      <a:pt x="1085" y="560"/>
                      <a:pt x="1129" y="536"/>
                      <a:pt x="1147" y="532"/>
                    </a:cubicBezTo>
                    <a:cubicBezTo>
                      <a:pt x="1165" y="528"/>
                      <a:pt x="1197" y="537"/>
                      <a:pt x="1211" y="530"/>
                    </a:cubicBezTo>
                    <a:cubicBezTo>
                      <a:pt x="1225" y="523"/>
                      <a:pt x="1247" y="502"/>
                      <a:pt x="1247" y="502"/>
                    </a:cubicBezTo>
                    <a:cubicBezTo>
                      <a:pt x="1245" y="492"/>
                      <a:pt x="1245" y="492"/>
                      <a:pt x="1245" y="492"/>
                    </a:cubicBezTo>
                    <a:cubicBezTo>
                      <a:pt x="1245" y="492"/>
                      <a:pt x="1299" y="471"/>
                      <a:pt x="1309" y="472"/>
                    </a:cubicBezTo>
                    <a:cubicBezTo>
                      <a:pt x="1319" y="473"/>
                      <a:pt x="1322" y="483"/>
                      <a:pt x="1322" y="483"/>
                    </a:cubicBezTo>
                    <a:cubicBezTo>
                      <a:pt x="1364" y="470"/>
                      <a:pt x="1364" y="470"/>
                      <a:pt x="1364" y="470"/>
                    </a:cubicBezTo>
                    <a:cubicBezTo>
                      <a:pt x="1336" y="492"/>
                      <a:pt x="1336" y="492"/>
                      <a:pt x="1336" y="492"/>
                    </a:cubicBezTo>
                    <a:cubicBezTo>
                      <a:pt x="1350" y="498"/>
                      <a:pt x="1350" y="498"/>
                      <a:pt x="1350" y="498"/>
                    </a:cubicBezTo>
                    <a:cubicBezTo>
                      <a:pt x="1350" y="498"/>
                      <a:pt x="1346" y="510"/>
                      <a:pt x="1350" y="510"/>
                    </a:cubicBezTo>
                    <a:cubicBezTo>
                      <a:pt x="1354" y="510"/>
                      <a:pt x="1395" y="485"/>
                      <a:pt x="1395" y="485"/>
                    </a:cubicBezTo>
                    <a:cubicBezTo>
                      <a:pt x="1395" y="485"/>
                      <a:pt x="1356" y="515"/>
                      <a:pt x="1367" y="520"/>
                    </a:cubicBezTo>
                    <a:cubicBezTo>
                      <a:pt x="1378" y="525"/>
                      <a:pt x="1406" y="526"/>
                      <a:pt x="1406" y="526"/>
                    </a:cubicBezTo>
                    <a:cubicBezTo>
                      <a:pt x="1472" y="532"/>
                      <a:pt x="1472" y="532"/>
                      <a:pt x="1472" y="532"/>
                    </a:cubicBezTo>
                    <a:cubicBezTo>
                      <a:pt x="1493" y="519"/>
                      <a:pt x="1493" y="519"/>
                      <a:pt x="1493" y="519"/>
                    </a:cubicBezTo>
                    <a:cubicBezTo>
                      <a:pt x="1493" y="519"/>
                      <a:pt x="1480" y="541"/>
                      <a:pt x="1491" y="542"/>
                    </a:cubicBezTo>
                    <a:cubicBezTo>
                      <a:pt x="1502" y="543"/>
                      <a:pt x="1534" y="541"/>
                      <a:pt x="1534" y="541"/>
                    </a:cubicBezTo>
                    <a:cubicBezTo>
                      <a:pt x="1556" y="535"/>
                      <a:pt x="1556" y="535"/>
                      <a:pt x="1556" y="535"/>
                    </a:cubicBezTo>
                    <a:cubicBezTo>
                      <a:pt x="1556" y="535"/>
                      <a:pt x="1517" y="549"/>
                      <a:pt x="1520" y="557"/>
                    </a:cubicBezTo>
                    <a:cubicBezTo>
                      <a:pt x="1523" y="565"/>
                      <a:pt x="1541" y="573"/>
                      <a:pt x="1541" y="573"/>
                    </a:cubicBezTo>
                    <a:cubicBezTo>
                      <a:pt x="1541" y="573"/>
                      <a:pt x="1539" y="609"/>
                      <a:pt x="1551" y="609"/>
                    </a:cubicBezTo>
                    <a:cubicBezTo>
                      <a:pt x="1563" y="609"/>
                      <a:pt x="1594" y="606"/>
                      <a:pt x="1594" y="606"/>
                    </a:cubicBezTo>
                    <a:cubicBezTo>
                      <a:pt x="1587" y="585"/>
                      <a:pt x="1587" y="585"/>
                      <a:pt x="1587" y="585"/>
                    </a:cubicBezTo>
                    <a:cubicBezTo>
                      <a:pt x="1601" y="580"/>
                      <a:pt x="1601" y="580"/>
                      <a:pt x="1601" y="580"/>
                    </a:cubicBezTo>
                    <a:cubicBezTo>
                      <a:pt x="1610" y="591"/>
                      <a:pt x="1610" y="591"/>
                      <a:pt x="1610" y="591"/>
                    </a:cubicBezTo>
                    <a:cubicBezTo>
                      <a:pt x="1630" y="585"/>
                      <a:pt x="1630" y="585"/>
                      <a:pt x="1630" y="585"/>
                    </a:cubicBezTo>
                    <a:cubicBezTo>
                      <a:pt x="1630" y="585"/>
                      <a:pt x="1610" y="608"/>
                      <a:pt x="1621" y="612"/>
                    </a:cubicBezTo>
                    <a:cubicBezTo>
                      <a:pt x="1632" y="616"/>
                      <a:pt x="1650" y="586"/>
                      <a:pt x="1650" y="586"/>
                    </a:cubicBezTo>
                    <a:cubicBezTo>
                      <a:pt x="1670" y="557"/>
                      <a:pt x="1670" y="557"/>
                      <a:pt x="1670" y="557"/>
                    </a:cubicBezTo>
                    <a:cubicBezTo>
                      <a:pt x="1652" y="599"/>
                      <a:pt x="1652" y="599"/>
                      <a:pt x="1652" y="599"/>
                    </a:cubicBezTo>
                    <a:cubicBezTo>
                      <a:pt x="1656" y="615"/>
                      <a:pt x="1656" y="615"/>
                      <a:pt x="1656" y="615"/>
                    </a:cubicBezTo>
                    <a:cubicBezTo>
                      <a:pt x="1679" y="607"/>
                      <a:pt x="1679" y="607"/>
                      <a:pt x="1679" y="607"/>
                    </a:cubicBezTo>
                    <a:cubicBezTo>
                      <a:pt x="1664" y="623"/>
                      <a:pt x="1664" y="623"/>
                      <a:pt x="1664" y="623"/>
                    </a:cubicBezTo>
                    <a:cubicBezTo>
                      <a:pt x="1681" y="638"/>
                      <a:pt x="1681" y="638"/>
                      <a:pt x="1681" y="638"/>
                    </a:cubicBezTo>
                    <a:cubicBezTo>
                      <a:pt x="1669" y="635"/>
                      <a:pt x="1669" y="635"/>
                      <a:pt x="1669" y="635"/>
                    </a:cubicBezTo>
                    <a:cubicBezTo>
                      <a:pt x="1667" y="647"/>
                      <a:pt x="1667" y="647"/>
                      <a:pt x="1667" y="647"/>
                    </a:cubicBezTo>
                    <a:cubicBezTo>
                      <a:pt x="1648" y="660"/>
                      <a:pt x="1648" y="660"/>
                      <a:pt x="1648" y="660"/>
                    </a:cubicBezTo>
                    <a:cubicBezTo>
                      <a:pt x="1636" y="670"/>
                      <a:pt x="1636" y="670"/>
                      <a:pt x="1636" y="670"/>
                    </a:cubicBezTo>
                    <a:cubicBezTo>
                      <a:pt x="1657" y="681"/>
                      <a:pt x="1657" y="681"/>
                      <a:pt x="1657" y="681"/>
                    </a:cubicBezTo>
                    <a:cubicBezTo>
                      <a:pt x="1654" y="702"/>
                      <a:pt x="1654" y="702"/>
                      <a:pt x="1654" y="702"/>
                    </a:cubicBezTo>
                    <a:cubicBezTo>
                      <a:pt x="1642" y="714"/>
                      <a:pt x="1642" y="714"/>
                      <a:pt x="1642" y="714"/>
                    </a:cubicBezTo>
                    <a:cubicBezTo>
                      <a:pt x="1654" y="719"/>
                      <a:pt x="1654" y="719"/>
                      <a:pt x="1654" y="719"/>
                    </a:cubicBezTo>
                    <a:cubicBezTo>
                      <a:pt x="1639" y="733"/>
                      <a:pt x="1639" y="733"/>
                      <a:pt x="1639" y="733"/>
                    </a:cubicBezTo>
                    <a:cubicBezTo>
                      <a:pt x="1660" y="733"/>
                      <a:pt x="1660" y="733"/>
                      <a:pt x="1660" y="733"/>
                    </a:cubicBezTo>
                    <a:cubicBezTo>
                      <a:pt x="1685" y="724"/>
                      <a:pt x="1685" y="724"/>
                      <a:pt x="1685" y="724"/>
                    </a:cubicBezTo>
                    <a:cubicBezTo>
                      <a:pt x="1663" y="750"/>
                      <a:pt x="1663" y="750"/>
                      <a:pt x="1663" y="750"/>
                    </a:cubicBezTo>
                    <a:cubicBezTo>
                      <a:pt x="1652" y="760"/>
                      <a:pt x="1652" y="760"/>
                      <a:pt x="1652" y="760"/>
                    </a:cubicBezTo>
                    <a:cubicBezTo>
                      <a:pt x="1667" y="765"/>
                      <a:pt x="1667" y="765"/>
                      <a:pt x="1667" y="765"/>
                    </a:cubicBezTo>
                    <a:cubicBezTo>
                      <a:pt x="1637" y="777"/>
                      <a:pt x="1637" y="777"/>
                      <a:pt x="1637" y="777"/>
                    </a:cubicBezTo>
                    <a:cubicBezTo>
                      <a:pt x="1623" y="785"/>
                      <a:pt x="1623" y="785"/>
                      <a:pt x="1623" y="785"/>
                    </a:cubicBezTo>
                    <a:cubicBezTo>
                      <a:pt x="1637" y="791"/>
                      <a:pt x="1637" y="791"/>
                      <a:pt x="1637" y="791"/>
                    </a:cubicBezTo>
                    <a:cubicBezTo>
                      <a:pt x="1637" y="791"/>
                      <a:pt x="1636" y="794"/>
                      <a:pt x="1634" y="798"/>
                    </a:cubicBezTo>
                    <a:cubicBezTo>
                      <a:pt x="1655" y="788"/>
                      <a:pt x="1676" y="777"/>
                      <a:pt x="1680" y="773"/>
                    </a:cubicBezTo>
                    <a:cubicBezTo>
                      <a:pt x="1690" y="763"/>
                      <a:pt x="1690" y="747"/>
                      <a:pt x="1690" y="747"/>
                    </a:cubicBezTo>
                    <a:cubicBezTo>
                      <a:pt x="1690" y="747"/>
                      <a:pt x="1717" y="736"/>
                      <a:pt x="1717" y="728"/>
                    </a:cubicBezTo>
                    <a:cubicBezTo>
                      <a:pt x="1717" y="720"/>
                      <a:pt x="1707" y="721"/>
                      <a:pt x="1707" y="721"/>
                    </a:cubicBezTo>
                    <a:close/>
                    <a:moveTo>
                      <a:pt x="1598" y="704"/>
                    </a:moveTo>
                    <a:cubicBezTo>
                      <a:pt x="1604" y="718"/>
                      <a:pt x="1624" y="696"/>
                      <a:pt x="1624" y="696"/>
                    </a:cubicBezTo>
                    <a:cubicBezTo>
                      <a:pt x="1639" y="692"/>
                      <a:pt x="1639" y="692"/>
                      <a:pt x="1639" y="692"/>
                    </a:cubicBezTo>
                    <a:cubicBezTo>
                      <a:pt x="1638" y="682"/>
                      <a:pt x="1638" y="682"/>
                      <a:pt x="1638" y="682"/>
                    </a:cubicBezTo>
                    <a:cubicBezTo>
                      <a:pt x="1620" y="679"/>
                      <a:pt x="1620" y="679"/>
                      <a:pt x="1620" y="679"/>
                    </a:cubicBezTo>
                    <a:cubicBezTo>
                      <a:pt x="1620" y="679"/>
                      <a:pt x="1595" y="697"/>
                      <a:pt x="1598" y="704"/>
                    </a:cubicBezTo>
                    <a:close/>
                    <a:moveTo>
                      <a:pt x="1583" y="656"/>
                    </a:moveTo>
                    <a:cubicBezTo>
                      <a:pt x="1576" y="653"/>
                      <a:pt x="1559" y="664"/>
                      <a:pt x="1558" y="670"/>
                    </a:cubicBezTo>
                    <a:cubicBezTo>
                      <a:pt x="1557" y="676"/>
                      <a:pt x="1550" y="689"/>
                      <a:pt x="1550" y="689"/>
                    </a:cubicBezTo>
                    <a:cubicBezTo>
                      <a:pt x="1549" y="698"/>
                      <a:pt x="1549" y="698"/>
                      <a:pt x="1549" y="698"/>
                    </a:cubicBezTo>
                    <a:cubicBezTo>
                      <a:pt x="1549" y="698"/>
                      <a:pt x="1541" y="702"/>
                      <a:pt x="1540" y="709"/>
                    </a:cubicBezTo>
                    <a:cubicBezTo>
                      <a:pt x="1539" y="716"/>
                      <a:pt x="1546" y="720"/>
                      <a:pt x="1546" y="720"/>
                    </a:cubicBezTo>
                    <a:cubicBezTo>
                      <a:pt x="1546" y="720"/>
                      <a:pt x="1559" y="700"/>
                      <a:pt x="1576" y="687"/>
                    </a:cubicBezTo>
                    <a:cubicBezTo>
                      <a:pt x="1593" y="674"/>
                      <a:pt x="1590" y="659"/>
                      <a:pt x="1583" y="656"/>
                    </a:cubicBezTo>
                    <a:close/>
                    <a:moveTo>
                      <a:pt x="525" y="542"/>
                    </a:moveTo>
                    <a:cubicBezTo>
                      <a:pt x="547" y="540"/>
                      <a:pt x="594" y="519"/>
                      <a:pt x="578" y="515"/>
                    </a:cubicBezTo>
                    <a:cubicBezTo>
                      <a:pt x="561" y="510"/>
                      <a:pt x="539" y="507"/>
                      <a:pt x="533" y="513"/>
                    </a:cubicBezTo>
                    <a:cubicBezTo>
                      <a:pt x="527" y="519"/>
                      <a:pt x="514" y="506"/>
                      <a:pt x="510" y="517"/>
                    </a:cubicBezTo>
                    <a:cubicBezTo>
                      <a:pt x="507" y="528"/>
                      <a:pt x="513" y="543"/>
                      <a:pt x="525" y="542"/>
                    </a:cubicBezTo>
                    <a:close/>
                    <a:moveTo>
                      <a:pt x="0" y="886"/>
                    </a:moveTo>
                    <a:cubicBezTo>
                      <a:pt x="41" y="880"/>
                      <a:pt x="41" y="880"/>
                      <a:pt x="41" y="880"/>
                    </a:cubicBezTo>
                    <a:cubicBezTo>
                      <a:pt x="49" y="869"/>
                      <a:pt x="49" y="869"/>
                      <a:pt x="49" y="869"/>
                    </a:cubicBezTo>
                    <a:cubicBezTo>
                      <a:pt x="90" y="863"/>
                      <a:pt x="90" y="863"/>
                      <a:pt x="90" y="863"/>
                    </a:cubicBezTo>
                    <a:cubicBezTo>
                      <a:pt x="76" y="849"/>
                      <a:pt x="76" y="849"/>
                      <a:pt x="76" y="849"/>
                    </a:cubicBezTo>
                    <a:lnTo>
                      <a:pt x="0" y="886"/>
                    </a:lnTo>
                    <a:close/>
                    <a:moveTo>
                      <a:pt x="908" y="635"/>
                    </a:moveTo>
                    <a:cubicBezTo>
                      <a:pt x="905" y="636"/>
                      <a:pt x="892" y="641"/>
                      <a:pt x="892" y="641"/>
                    </a:cubicBezTo>
                    <a:cubicBezTo>
                      <a:pt x="892" y="641"/>
                      <a:pt x="884" y="634"/>
                      <a:pt x="879" y="635"/>
                    </a:cubicBezTo>
                    <a:cubicBezTo>
                      <a:pt x="874" y="636"/>
                      <a:pt x="875" y="651"/>
                      <a:pt x="875" y="651"/>
                    </a:cubicBezTo>
                    <a:cubicBezTo>
                      <a:pt x="859" y="663"/>
                      <a:pt x="859" y="663"/>
                      <a:pt x="859" y="663"/>
                    </a:cubicBezTo>
                    <a:cubicBezTo>
                      <a:pt x="859" y="646"/>
                      <a:pt x="859" y="646"/>
                      <a:pt x="859" y="646"/>
                    </a:cubicBezTo>
                    <a:cubicBezTo>
                      <a:pt x="859" y="646"/>
                      <a:pt x="845" y="641"/>
                      <a:pt x="831" y="654"/>
                    </a:cubicBezTo>
                    <a:cubicBezTo>
                      <a:pt x="831" y="654"/>
                      <a:pt x="814" y="665"/>
                      <a:pt x="811" y="672"/>
                    </a:cubicBezTo>
                    <a:cubicBezTo>
                      <a:pt x="809" y="680"/>
                      <a:pt x="831" y="681"/>
                      <a:pt x="831" y="681"/>
                    </a:cubicBezTo>
                    <a:cubicBezTo>
                      <a:pt x="831" y="681"/>
                      <a:pt x="861" y="681"/>
                      <a:pt x="872" y="676"/>
                    </a:cubicBezTo>
                    <a:cubicBezTo>
                      <a:pt x="884" y="671"/>
                      <a:pt x="881" y="664"/>
                      <a:pt x="881" y="664"/>
                    </a:cubicBezTo>
                    <a:cubicBezTo>
                      <a:pt x="899" y="661"/>
                      <a:pt x="899" y="661"/>
                      <a:pt x="899" y="661"/>
                    </a:cubicBezTo>
                    <a:cubicBezTo>
                      <a:pt x="900" y="655"/>
                      <a:pt x="900" y="655"/>
                      <a:pt x="900" y="655"/>
                    </a:cubicBezTo>
                    <a:cubicBezTo>
                      <a:pt x="925" y="654"/>
                      <a:pt x="925" y="654"/>
                      <a:pt x="925" y="654"/>
                    </a:cubicBezTo>
                    <a:cubicBezTo>
                      <a:pt x="931" y="638"/>
                      <a:pt x="931" y="638"/>
                      <a:pt x="931" y="638"/>
                    </a:cubicBezTo>
                    <a:cubicBezTo>
                      <a:pt x="920" y="640"/>
                      <a:pt x="920" y="640"/>
                      <a:pt x="920" y="640"/>
                    </a:cubicBezTo>
                    <a:cubicBezTo>
                      <a:pt x="920" y="640"/>
                      <a:pt x="912" y="634"/>
                      <a:pt x="908" y="635"/>
                    </a:cubicBezTo>
                    <a:close/>
                    <a:moveTo>
                      <a:pt x="107" y="860"/>
                    </a:moveTo>
                    <a:cubicBezTo>
                      <a:pt x="135" y="859"/>
                      <a:pt x="135" y="859"/>
                      <a:pt x="135" y="859"/>
                    </a:cubicBezTo>
                    <a:cubicBezTo>
                      <a:pt x="161" y="840"/>
                      <a:pt x="161" y="840"/>
                      <a:pt x="161" y="840"/>
                    </a:cubicBezTo>
                    <a:cubicBezTo>
                      <a:pt x="152" y="829"/>
                      <a:pt x="152" y="829"/>
                      <a:pt x="152" y="829"/>
                    </a:cubicBezTo>
                    <a:lnTo>
                      <a:pt x="107" y="860"/>
                    </a:lnTo>
                    <a:close/>
                    <a:moveTo>
                      <a:pt x="1646" y="762"/>
                    </a:moveTo>
                    <a:cubicBezTo>
                      <a:pt x="1652" y="749"/>
                      <a:pt x="1637" y="734"/>
                      <a:pt x="1627" y="744"/>
                    </a:cubicBezTo>
                    <a:cubicBezTo>
                      <a:pt x="1617" y="754"/>
                      <a:pt x="1611" y="784"/>
                      <a:pt x="1611" y="784"/>
                    </a:cubicBezTo>
                    <a:cubicBezTo>
                      <a:pt x="1611" y="784"/>
                      <a:pt x="1624" y="773"/>
                      <a:pt x="1629" y="773"/>
                    </a:cubicBezTo>
                    <a:cubicBezTo>
                      <a:pt x="1634" y="773"/>
                      <a:pt x="1640" y="775"/>
                      <a:pt x="1646" y="762"/>
                    </a:cubicBezTo>
                    <a:close/>
                    <a:moveTo>
                      <a:pt x="953" y="609"/>
                    </a:moveTo>
                    <a:cubicBezTo>
                      <a:pt x="940" y="618"/>
                      <a:pt x="916" y="623"/>
                      <a:pt x="923" y="630"/>
                    </a:cubicBezTo>
                    <a:cubicBezTo>
                      <a:pt x="934" y="641"/>
                      <a:pt x="959" y="629"/>
                      <a:pt x="959" y="629"/>
                    </a:cubicBezTo>
                    <a:cubicBezTo>
                      <a:pt x="966" y="620"/>
                      <a:pt x="966" y="620"/>
                      <a:pt x="966" y="620"/>
                    </a:cubicBezTo>
                    <a:cubicBezTo>
                      <a:pt x="966" y="620"/>
                      <a:pt x="982" y="624"/>
                      <a:pt x="979" y="618"/>
                    </a:cubicBezTo>
                    <a:cubicBezTo>
                      <a:pt x="977" y="612"/>
                      <a:pt x="967" y="600"/>
                      <a:pt x="953" y="609"/>
                    </a:cubicBezTo>
                    <a:close/>
                    <a:moveTo>
                      <a:pt x="331" y="777"/>
                    </a:moveTo>
                    <a:cubicBezTo>
                      <a:pt x="319" y="777"/>
                      <a:pt x="290" y="788"/>
                      <a:pt x="290" y="788"/>
                    </a:cubicBezTo>
                    <a:cubicBezTo>
                      <a:pt x="290" y="788"/>
                      <a:pt x="253" y="802"/>
                      <a:pt x="254" y="809"/>
                    </a:cubicBezTo>
                    <a:cubicBezTo>
                      <a:pt x="256" y="818"/>
                      <a:pt x="270" y="812"/>
                      <a:pt x="289" y="806"/>
                    </a:cubicBezTo>
                    <a:cubicBezTo>
                      <a:pt x="308" y="799"/>
                      <a:pt x="328" y="809"/>
                      <a:pt x="335" y="803"/>
                    </a:cubicBezTo>
                    <a:cubicBezTo>
                      <a:pt x="342" y="797"/>
                      <a:pt x="344" y="777"/>
                      <a:pt x="331" y="777"/>
                    </a:cubicBezTo>
                    <a:close/>
                    <a:moveTo>
                      <a:pt x="219" y="828"/>
                    </a:moveTo>
                    <a:cubicBezTo>
                      <a:pt x="221" y="814"/>
                      <a:pt x="221" y="814"/>
                      <a:pt x="221" y="814"/>
                    </a:cubicBezTo>
                    <a:cubicBezTo>
                      <a:pt x="184" y="829"/>
                      <a:pt x="184" y="829"/>
                      <a:pt x="184" y="829"/>
                    </a:cubicBezTo>
                    <a:lnTo>
                      <a:pt x="219" y="828"/>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7" name="Freeform 358"/>
              <p:cNvSpPr>
                <a:spLocks noEditPoints="1"/>
              </p:cNvSpPr>
              <p:nvPr/>
            </p:nvSpPr>
            <p:spPr bwMode="gray">
              <a:xfrm>
                <a:off x="-19227" y="-16252"/>
                <a:ext cx="6163" cy="3081"/>
              </a:xfrm>
              <a:custGeom>
                <a:avLst/>
                <a:gdLst>
                  <a:gd name="T0" fmla="*/ 2480 w 2609"/>
                  <a:gd name="T1" fmla="*/ 201 h 1304"/>
                  <a:gd name="T2" fmla="*/ 2188 w 2609"/>
                  <a:gd name="T3" fmla="*/ 278 h 1304"/>
                  <a:gd name="T4" fmla="*/ 2132 w 2609"/>
                  <a:gd name="T5" fmla="*/ 324 h 1304"/>
                  <a:gd name="T6" fmla="*/ 2049 w 2609"/>
                  <a:gd name="T7" fmla="*/ 357 h 1304"/>
                  <a:gd name="T8" fmla="*/ 1824 w 2609"/>
                  <a:gd name="T9" fmla="*/ 413 h 1304"/>
                  <a:gd name="T10" fmla="*/ 1906 w 2609"/>
                  <a:gd name="T11" fmla="*/ 294 h 1304"/>
                  <a:gd name="T12" fmla="*/ 1888 w 2609"/>
                  <a:gd name="T13" fmla="*/ 211 h 1304"/>
                  <a:gd name="T14" fmla="*/ 1909 w 2609"/>
                  <a:gd name="T15" fmla="*/ 159 h 1304"/>
                  <a:gd name="T16" fmla="*/ 1821 w 2609"/>
                  <a:gd name="T17" fmla="*/ 151 h 1304"/>
                  <a:gd name="T18" fmla="*/ 1700 w 2609"/>
                  <a:gd name="T19" fmla="*/ 142 h 1304"/>
                  <a:gd name="T20" fmla="*/ 1667 w 2609"/>
                  <a:gd name="T21" fmla="*/ 101 h 1304"/>
                  <a:gd name="T22" fmla="*/ 1627 w 2609"/>
                  <a:gd name="T23" fmla="*/ 67 h 1304"/>
                  <a:gd name="T24" fmla="*/ 1510 w 2609"/>
                  <a:gd name="T25" fmla="*/ 35 h 1304"/>
                  <a:gd name="T26" fmla="*/ 292 w 2609"/>
                  <a:gd name="T27" fmla="*/ 130 h 1304"/>
                  <a:gd name="T28" fmla="*/ 255 w 2609"/>
                  <a:gd name="T29" fmla="*/ 78 h 1304"/>
                  <a:gd name="T30" fmla="*/ 250 w 2609"/>
                  <a:gd name="T31" fmla="*/ 177 h 1304"/>
                  <a:gd name="T32" fmla="*/ 66 w 2609"/>
                  <a:gd name="T33" fmla="*/ 387 h 1304"/>
                  <a:gd name="T34" fmla="*/ 29 w 2609"/>
                  <a:gd name="T35" fmla="*/ 605 h 1304"/>
                  <a:gd name="T36" fmla="*/ 20 w 2609"/>
                  <a:gd name="T37" fmla="*/ 688 h 1304"/>
                  <a:gd name="T38" fmla="*/ 108 w 2609"/>
                  <a:gd name="T39" fmla="*/ 822 h 1304"/>
                  <a:gd name="T40" fmla="*/ 380 w 2609"/>
                  <a:gd name="T41" fmla="*/ 973 h 1304"/>
                  <a:gd name="T42" fmla="*/ 625 w 2609"/>
                  <a:gd name="T43" fmla="*/ 975 h 1304"/>
                  <a:gd name="T44" fmla="*/ 756 w 2609"/>
                  <a:gd name="T45" fmla="*/ 1047 h 1304"/>
                  <a:gd name="T46" fmla="*/ 851 w 2609"/>
                  <a:gd name="T47" fmla="*/ 1169 h 1304"/>
                  <a:gd name="T48" fmla="*/ 914 w 2609"/>
                  <a:gd name="T49" fmla="*/ 1254 h 1304"/>
                  <a:gd name="T50" fmla="*/ 950 w 2609"/>
                  <a:gd name="T51" fmla="*/ 1180 h 1304"/>
                  <a:gd name="T52" fmla="*/ 999 w 2609"/>
                  <a:gd name="T53" fmla="*/ 1128 h 1304"/>
                  <a:gd name="T54" fmla="*/ 1143 w 2609"/>
                  <a:gd name="T55" fmla="*/ 1040 h 1304"/>
                  <a:gd name="T56" fmla="*/ 1288 w 2609"/>
                  <a:gd name="T57" fmla="*/ 1079 h 1304"/>
                  <a:gd name="T58" fmla="*/ 1354 w 2609"/>
                  <a:gd name="T59" fmla="*/ 1087 h 1304"/>
                  <a:gd name="T60" fmla="*/ 1365 w 2609"/>
                  <a:gd name="T61" fmla="*/ 1024 h 1304"/>
                  <a:gd name="T62" fmla="*/ 1487 w 2609"/>
                  <a:gd name="T63" fmla="*/ 1024 h 1304"/>
                  <a:gd name="T64" fmla="*/ 1616 w 2609"/>
                  <a:gd name="T65" fmla="*/ 1079 h 1304"/>
                  <a:gd name="T66" fmla="*/ 1634 w 2609"/>
                  <a:gd name="T67" fmla="*/ 1212 h 1304"/>
                  <a:gd name="T68" fmla="*/ 1681 w 2609"/>
                  <a:gd name="T69" fmla="*/ 1304 h 1304"/>
                  <a:gd name="T70" fmla="*/ 1730 w 2609"/>
                  <a:gd name="T71" fmla="*/ 1112 h 1304"/>
                  <a:gd name="T72" fmla="*/ 1780 w 2609"/>
                  <a:gd name="T73" fmla="*/ 919 h 1304"/>
                  <a:gd name="T74" fmla="*/ 1864 w 2609"/>
                  <a:gd name="T75" fmla="*/ 859 h 1304"/>
                  <a:gd name="T76" fmla="*/ 2013 w 2609"/>
                  <a:gd name="T77" fmla="*/ 773 h 1304"/>
                  <a:gd name="T78" fmla="*/ 2015 w 2609"/>
                  <a:gd name="T79" fmla="*/ 726 h 1304"/>
                  <a:gd name="T80" fmla="*/ 2016 w 2609"/>
                  <a:gd name="T81" fmla="*/ 647 h 1304"/>
                  <a:gd name="T82" fmla="*/ 2025 w 2609"/>
                  <a:gd name="T83" fmla="*/ 586 h 1304"/>
                  <a:gd name="T84" fmla="*/ 2077 w 2609"/>
                  <a:gd name="T85" fmla="*/ 596 h 1304"/>
                  <a:gd name="T86" fmla="*/ 2136 w 2609"/>
                  <a:gd name="T87" fmla="*/ 513 h 1304"/>
                  <a:gd name="T88" fmla="*/ 2240 w 2609"/>
                  <a:gd name="T89" fmla="*/ 475 h 1304"/>
                  <a:gd name="T90" fmla="*/ 2355 w 2609"/>
                  <a:gd name="T91" fmla="*/ 411 h 1304"/>
                  <a:gd name="T92" fmla="*/ 2409 w 2609"/>
                  <a:gd name="T93" fmla="*/ 388 h 1304"/>
                  <a:gd name="T94" fmla="*/ 2423 w 2609"/>
                  <a:gd name="T95" fmla="*/ 324 h 1304"/>
                  <a:gd name="T96" fmla="*/ 2556 w 2609"/>
                  <a:gd name="T97" fmla="*/ 260 h 1304"/>
                  <a:gd name="T98" fmla="*/ 2582 w 2609"/>
                  <a:gd name="T99" fmla="*/ 202 h 1304"/>
                  <a:gd name="T100" fmla="*/ 1784 w 2609"/>
                  <a:gd name="T101" fmla="*/ 255 h 1304"/>
                  <a:gd name="T102" fmla="*/ 1734 w 2609"/>
                  <a:gd name="T103" fmla="*/ 342 h 1304"/>
                  <a:gd name="T104" fmla="*/ 1687 w 2609"/>
                  <a:gd name="T105" fmla="*/ 307 h 1304"/>
                  <a:gd name="T106" fmla="*/ 1772 w 2609"/>
                  <a:gd name="T107" fmla="*/ 194 h 1304"/>
                  <a:gd name="T108" fmla="*/ 1862 w 2609"/>
                  <a:gd name="T109" fmla="*/ 199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9" h="1304">
                    <a:moveTo>
                      <a:pt x="2570" y="119"/>
                    </a:moveTo>
                    <a:cubicBezTo>
                      <a:pt x="2558" y="119"/>
                      <a:pt x="2567" y="110"/>
                      <a:pt x="2554" y="110"/>
                    </a:cubicBezTo>
                    <a:cubicBezTo>
                      <a:pt x="2541" y="110"/>
                      <a:pt x="2530" y="131"/>
                      <a:pt x="2530" y="131"/>
                    </a:cubicBezTo>
                    <a:cubicBezTo>
                      <a:pt x="2503" y="150"/>
                      <a:pt x="2503" y="150"/>
                      <a:pt x="2503" y="150"/>
                    </a:cubicBezTo>
                    <a:cubicBezTo>
                      <a:pt x="2503" y="164"/>
                      <a:pt x="2503" y="164"/>
                      <a:pt x="2503" y="164"/>
                    </a:cubicBezTo>
                    <a:cubicBezTo>
                      <a:pt x="2503" y="164"/>
                      <a:pt x="2495" y="172"/>
                      <a:pt x="2489" y="172"/>
                    </a:cubicBezTo>
                    <a:cubicBezTo>
                      <a:pt x="2483" y="172"/>
                      <a:pt x="2480" y="194"/>
                      <a:pt x="2480" y="201"/>
                    </a:cubicBezTo>
                    <a:cubicBezTo>
                      <a:pt x="2480" y="208"/>
                      <a:pt x="2473" y="201"/>
                      <a:pt x="2463" y="201"/>
                    </a:cubicBezTo>
                    <a:cubicBezTo>
                      <a:pt x="2454" y="201"/>
                      <a:pt x="2443" y="222"/>
                      <a:pt x="2443" y="222"/>
                    </a:cubicBezTo>
                    <a:cubicBezTo>
                      <a:pt x="2443" y="222"/>
                      <a:pt x="2435" y="223"/>
                      <a:pt x="2423" y="223"/>
                    </a:cubicBezTo>
                    <a:cubicBezTo>
                      <a:pt x="2411" y="223"/>
                      <a:pt x="2411" y="238"/>
                      <a:pt x="2411" y="238"/>
                    </a:cubicBezTo>
                    <a:cubicBezTo>
                      <a:pt x="2411" y="238"/>
                      <a:pt x="2280" y="238"/>
                      <a:pt x="2263" y="238"/>
                    </a:cubicBezTo>
                    <a:cubicBezTo>
                      <a:pt x="2246" y="238"/>
                      <a:pt x="2212" y="276"/>
                      <a:pt x="2204" y="276"/>
                    </a:cubicBezTo>
                    <a:cubicBezTo>
                      <a:pt x="2196" y="276"/>
                      <a:pt x="2194" y="278"/>
                      <a:pt x="2188" y="278"/>
                    </a:cubicBezTo>
                    <a:cubicBezTo>
                      <a:pt x="2187" y="278"/>
                      <a:pt x="2185" y="279"/>
                      <a:pt x="2183" y="280"/>
                    </a:cubicBezTo>
                    <a:cubicBezTo>
                      <a:pt x="2188" y="285"/>
                      <a:pt x="2189" y="291"/>
                      <a:pt x="2189" y="291"/>
                    </a:cubicBezTo>
                    <a:cubicBezTo>
                      <a:pt x="2189" y="291"/>
                      <a:pt x="2188" y="299"/>
                      <a:pt x="2181" y="305"/>
                    </a:cubicBezTo>
                    <a:cubicBezTo>
                      <a:pt x="2174" y="311"/>
                      <a:pt x="2174" y="321"/>
                      <a:pt x="2174" y="321"/>
                    </a:cubicBezTo>
                    <a:cubicBezTo>
                      <a:pt x="2162" y="320"/>
                      <a:pt x="2162" y="320"/>
                      <a:pt x="2162" y="320"/>
                    </a:cubicBezTo>
                    <a:cubicBezTo>
                      <a:pt x="2162" y="320"/>
                      <a:pt x="2162" y="324"/>
                      <a:pt x="2150" y="329"/>
                    </a:cubicBezTo>
                    <a:cubicBezTo>
                      <a:pt x="2138" y="334"/>
                      <a:pt x="2132" y="324"/>
                      <a:pt x="2132" y="324"/>
                    </a:cubicBezTo>
                    <a:cubicBezTo>
                      <a:pt x="2132" y="324"/>
                      <a:pt x="2127" y="332"/>
                      <a:pt x="2114" y="333"/>
                    </a:cubicBezTo>
                    <a:cubicBezTo>
                      <a:pt x="2101" y="334"/>
                      <a:pt x="2097" y="324"/>
                      <a:pt x="2088" y="323"/>
                    </a:cubicBezTo>
                    <a:cubicBezTo>
                      <a:pt x="2079" y="322"/>
                      <a:pt x="2072" y="330"/>
                      <a:pt x="2051" y="335"/>
                    </a:cubicBezTo>
                    <a:cubicBezTo>
                      <a:pt x="2050" y="335"/>
                      <a:pt x="2048" y="336"/>
                      <a:pt x="2047" y="336"/>
                    </a:cubicBezTo>
                    <a:cubicBezTo>
                      <a:pt x="2048" y="340"/>
                      <a:pt x="2048" y="344"/>
                      <a:pt x="2046" y="350"/>
                    </a:cubicBezTo>
                    <a:cubicBezTo>
                      <a:pt x="2045" y="352"/>
                      <a:pt x="2043" y="354"/>
                      <a:pt x="2040" y="357"/>
                    </a:cubicBezTo>
                    <a:cubicBezTo>
                      <a:pt x="2049" y="357"/>
                      <a:pt x="2049" y="357"/>
                      <a:pt x="2049" y="357"/>
                    </a:cubicBezTo>
                    <a:cubicBezTo>
                      <a:pt x="2049" y="357"/>
                      <a:pt x="1969" y="398"/>
                      <a:pt x="1961" y="401"/>
                    </a:cubicBezTo>
                    <a:cubicBezTo>
                      <a:pt x="1953" y="404"/>
                      <a:pt x="1945" y="407"/>
                      <a:pt x="1925" y="412"/>
                    </a:cubicBezTo>
                    <a:cubicBezTo>
                      <a:pt x="1905" y="417"/>
                      <a:pt x="1897" y="423"/>
                      <a:pt x="1890" y="426"/>
                    </a:cubicBezTo>
                    <a:cubicBezTo>
                      <a:pt x="1883" y="429"/>
                      <a:pt x="1871" y="427"/>
                      <a:pt x="1871" y="427"/>
                    </a:cubicBezTo>
                    <a:cubicBezTo>
                      <a:pt x="1871" y="427"/>
                      <a:pt x="1871" y="432"/>
                      <a:pt x="1859" y="433"/>
                    </a:cubicBezTo>
                    <a:cubicBezTo>
                      <a:pt x="1847" y="434"/>
                      <a:pt x="1846" y="423"/>
                      <a:pt x="1846" y="423"/>
                    </a:cubicBezTo>
                    <a:cubicBezTo>
                      <a:pt x="1846" y="423"/>
                      <a:pt x="1824" y="420"/>
                      <a:pt x="1824" y="413"/>
                    </a:cubicBezTo>
                    <a:cubicBezTo>
                      <a:pt x="1824" y="413"/>
                      <a:pt x="1837" y="407"/>
                      <a:pt x="1848" y="402"/>
                    </a:cubicBezTo>
                    <a:cubicBezTo>
                      <a:pt x="1847" y="401"/>
                      <a:pt x="1847" y="400"/>
                      <a:pt x="1846" y="400"/>
                    </a:cubicBezTo>
                    <a:cubicBezTo>
                      <a:pt x="1836" y="390"/>
                      <a:pt x="1881" y="368"/>
                      <a:pt x="1889" y="368"/>
                    </a:cubicBezTo>
                    <a:cubicBezTo>
                      <a:pt x="1897" y="368"/>
                      <a:pt x="1895" y="347"/>
                      <a:pt x="1895" y="347"/>
                    </a:cubicBezTo>
                    <a:cubicBezTo>
                      <a:pt x="1895" y="347"/>
                      <a:pt x="1898" y="343"/>
                      <a:pt x="1902" y="338"/>
                    </a:cubicBezTo>
                    <a:cubicBezTo>
                      <a:pt x="1902" y="337"/>
                      <a:pt x="1901" y="337"/>
                      <a:pt x="1901" y="337"/>
                    </a:cubicBezTo>
                    <a:cubicBezTo>
                      <a:pt x="1895" y="331"/>
                      <a:pt x="1908" y="302"/>
                      <a:pt x="1906" y="294"/>
                    </a:cubicBezTo>
                    <a:cubicBezTo>
                      <a:pt x="1904" y="286"/>
                      <a:pt x="1890" y="293"/>
                      <a:pt x="1884" y="298"/>
                    </a:cubicBezTo>
                    <a:cubicBezTo>
                      <a:pt x="1878" y="303"/>
                      <a:pt x="1850" y="321"/>
                      <a:pt x="1848" y="308"/>
                    </a:cubicBezTo>
                    <a:cubicBezTo>
                      <a:pt x="1847" y="302"/>
                      <a:pt x="1871" y="288"/>
                      <a:pt x="1874" y="283"/>
                    </a:cubicBezTo>
                    <a:cubicBezTo>
                      <a:pt x="1877" y="278"/>
                      <a:pt x="1888" y="275"/>
                      <a:pt x="1897" y="269"/>
                    </a:cubicBezTo>
                    <a:cubicBezTo>
                      <a:pt x="1906" y="263"/>
                      <a:pt x="1898" y="240"/>
                      <a:pt x="1898" y="240"/>
                    </a:cubicBezTo>
                    <a:cubicBezTo>
                      <a:pt x="1898" y="240"/>
                      <a:pt x="1901" y="245"/>
                      <a:pt x="1909" y="228"/>
                    </a:cubicBezTo>
                    <a:cubicBezTo>
                      <a:pt x="1917" y="211"/>
                      <a:pt x="1897" y="218"/>
                      <a:pt x="1888" y="211"/>
                    </a:cubicBezTo>
                    <a:cubicBezTo>
                      <a:pt x="1879" y="204"/>
                      <a:pt x="1879" y="198"/>
                      <a:pt x="1879" y="198"/>
                    </a:cubicBezTo>
                    <a:cubicBezTo>
                      <a:pt x="1879" y="198"/>
                      <a:pt x="1876" y="205"/>
                      <a:pt x="1871" y="200"/>
                    </a:cubicBezTo>
                    <a:cubicBezTo>
                      <a:pt x="1866" y="195"/>
                      <a:pt x="1872" y="185"/>
                      <a:pt x="1872" y="185"/>
                    </a:cubicBezTo>
                    <a:cubicBezTo>
                      <a:pt x="1896" y="189"/>
                      <a:pt x="1896" y="189"/>
                      <a:pt x="1896" y="189"/>
                    </a:cubicBezTo>
                    <a:cubicBezTo>
                      <a:pt x="1896" y="189"/>
                      <a:pt x="1900" y="186"/>
                      <a:pt x="1897" y="178"/>
                    </a:cubicBezTo>
                    <a:cubicBezTo>
                      <a:pt x="1896" y="174"/>
                      <a:pt x="1900" y="174"/>
                      <a:pt x="1905" y="174"/>
                    </a:cubicBezTo>
                    <a:cubicBezTo>
                      <a:pt x="1909" y="159"/>
                      <a:pt x="1909" y="159"/>
                      <a:pt x="1909" y="159"/>
                    </a:cubicBezTo>
                    <a:cubicBezTo>
                      <a:pt x="1896" y="159"/>
                      <a:pt x="1896" y="159"/>
                      <a:pt x="1896" y="159"/>
                    </a:cubicBezTo>
                    <a:cubicBezTo>
                      <a:pt x="1894" y="167"/>
                      <a:pt x="1894" y="167"/>
                      <a:pt x="1894" y="167"/>
                    </a:cubicBezTo>
                    <a:cubicBezTo>
                      <a:pt x="1878" y="161"/>
                      <a:pt x="1878" y="161"/>
                      <a:pt x="1878" y="161"/>
                    </a:cubicBezTo>
                    <a:cubicBezTo>
                      <a:pt x="1877" y="147"/>
                      <a:pt x="1877" y="147"/>
                      <a:pt x="1877" y="147"/>
                    </a:cubicBezTo>
                    <a:cubicBezTo>
                      <a:pt x="1868" y="149"/>
                      <a:pt x="1868" y="149"/>
                      <a:pt x="1868" y="149"/>
                    </a:cubicBezTo>
                    <a:cubicBezTo>
                      <a:pt x="1857" y="154"/>
                      <a:pt x="1857" y="154"/>
                      <a:pt x="1857" y="154"/>
                    </a:cubicBezTo>
                    <a:cubicBezTo>
                      <a:pt x="1821" y="151"/>
                      <a:pt x="1821" y="151"/>
                      <a:pt x="1821" y="151"/>
                    </a:cubicBezTo>
                    <a:cubicBezTo>
                      <a:pt x="1821" y="151"/>
                      <a:pt x="1808" y="162"/>
                      <a:pt x="1787" y="160"/>
                    </a:cubicBezTo>
                    <a:cubicBezTo>
                      <a:pt x="1766" y="158"/>
                      <a:pt x="1771" y="144"/>
                      <a:pt x="1767" y="139"/>
                    </a:cubicBezTo>
                    <a:cubicBezTo>
                      <a:pt x="1763" y="134"/>
                      <a:pt x="1743" y="145"/>
                      <a:pt x="1740" y="136"/>
                    </a:cubicBezTo>
                    <a:cubicBezTo>
                      <a:pt x="1777" y="115"/>
                      <a:pt x="1777" y="115"/>
                      <a:pt x="1777" y="115"/>
                    </a:cubicBezTo>
                    <a:cubicBezTo>
                      <a:pt x="1777" y="115"/>
                      <a:pt x="1772" y="110"/>
                      <a:pt x="1765" y="110"/>
                    </a:cubicBezTo>
                    <a:cubicBezTo>
                      <a:pt x="1758" y="110"/>
                      <a:pt x="1744" y="122"/>
                      <a:pt x="1740" y="123"/>
                    </a:cubicBezTo>
                    <a:cubicBezTo>
                      <a:pt x="1736" y="124"/>
                      <a:pt x="1714" y="137"/>
                      <a:pt x="1700" y="142"/>
                    </a:cubicBezTo>
                    <a:cubicBezTo>
                      <a:pt x="1686" y="147"/>
                      <a:pt x="1670" y="144"/>
                      <a:pt x="1670" y="144"/>
                    </a:cubicBezTo>
                    <a:cubicBezTo>
                      <a:pt x="1664" y="153"/>
                      <a:pt x="1664" y="153"/>
                      <a:pt x="1664" y="153"/>
                    </a:cubicBezTo>
                    <a:cubicBezTo>
                      <a:pt x="1664" y="153"/>
                      <a:pt x="1640" y="155"/>
                      <a:pt x="1631" y="154"/>
                    </a:cubicBezTo>
                    <a:cubicBezTo>
                      <a:pt x="1622" y="153"/>
                      <a:pt x="1646" y="136"/>
                      <a:pt x="1646" y="136"/>
                    </a:cubicBezTo>
                    <a:cubicBezTo>
                      <a:pt x="1646" y="136"/>
                      <a:pt x="1636" y="140"/>
                      <a:pt x="1617" y="141"/>
                    </a:cubicBezTo>
                    <a:cubicBezTo>
                      <a:pt x="1598" y="142"/>
                      <a:pt x="1596" y="154"/>
                      <a:pt x="1579" y="148"/>
                    </a:cubicBezTo>
                    <a:cubicBezTo>
                      <a:pt x="1562" y="142"/>
                      <a:pt x="1655" y="109"/>
                      <a:pt x="1667" y="101"/>
                    </a:cubicBezTo>
                    <a:cubicBezTo>
                      <a:pt x="1679" y="93"/>
                      <a:pt x="1694" y="90"/>
                      <a:pt x="1713" y="86"/>
                    </a:cubicBezTo>
                    <a:cubicBezTo>
                      <a:pt x="1718" y="85"/>
                      <a:pt x="1722" y="83"/>
                      <a:pt x="1726" y="80"/>
                    </a:cubicBezTo>
                    <a:cubicBezTo>
                      <a:pt x="1698" y="80"/>
                      <a:pt x="1701" y="74"/>
                      <a:pt x="1701" y="74"/>
                    </a:cubicBezTo>
                    <a:cubicBezTo>
                      <a:pt x="1671" y="75"/>
                      <a:pt x="1671" y="75"/>
                      <a:pt x="1671" y="75"/>
                    </a:cubicBezTo>
                    <a:cubicBezTo>
                      <a:pt x="1671" y="65"/>
                      <a:pt x="1671" y="65"/>
                      <a:pt x="1671" y="65"/>
                    </a:cubicBezTo>
                    <a:cubicBezTo>
                      <a:pt x="1671" y="65"/>
                      <a:pt x="1655" y="76"/>
                      <a:pt x="1649" y="82"/>
                    </a:cubicBezTo>
                    <a:cubicBezTo>
                      <a:pt x="1643" y="88"/>
                      <a:pt x="1630" y="64"/>
                      <a:pt x="1627" y="67"/>
                    </a:cubicBezTo>
                    <a:cubicBezTo>
                      <a:pt x="1624" y="70"/>
                      <a:pt x="1617" y="67"/>
                      <a:pt x="1611" y="67"/>
                    </a:cubicBezTo>
                    <a:cubicBezTo>
                      <a:pt x="1605" y="67"/>
                      <a:pt x="1602" y="47"/>
                      <a:pt x="1589" y="47"/>
                    </a:cubicBezTo>
                    <a:cubicBezTo>
                      <a:pt x="1576" y="47"/>
                      <a:pt x="1578" y="59"/>
                      <a:pt x="1570" y="59"/>
                    </a:cubicBezTo>
                    <a:cubicBezTo>
                      <a:pt x="1562" y="59"/>
                      <a:pt x="1555" y="49"/>
                      <a:pt x="1555" y="49"/>
                    </a:cubicBezTo>
                    <a:cubicBezTo>
                      <a:pt x="1555" y="49"/>
                      <a:pt x="1536" y="48"/>
                      <a:pt x="1528" y="40"/>
                    </a:cubicBezTo>
                    <a:cubicBezTo>
                      <a:pt x="1519" y="31"/>
                      <a:pt x="1544" y="21"/>
                      <a:pt x="1534" y="11"/>
                    </a:cubicBezTo>
                    <a:cubicBezTo>
                      <a:pt x="1524" y="0"/>
                      <a:pt x="1510" y="35"/>
                      <a:pt x="1510" y="35"/>
                    </a:cubicBezTo>
                    <a:cubicBezTo>
                      <a:pt x="368" y="35"/>
                      <a:pt x="368" y="35"/>
                      <a:pt x="368" y="35"/>
                    </a:cubicBezTo>
                    <a:cubicBezTo>
                      <a:pt x="367" y="42"/>
                      <a:pt x="365" y="48"/>
                      <a:pt x="364" y="50"/>
                    </a:cubicBezTo>
                    <a:cubicBezTo>
                      <a:pt x="360" y="56"/>
                      <a:pt x="359" y="80"/>
                      <a:pt x="359" y="80"/>
                    </a:cubicBezTo>
                    <a:cubicBezTo>
                      <a:pt x="337" y="92"/>
                      <a:pt x="337" y="92"/>
                      <a:pt x="337" y="92"/>
                    </a:cubicBezTo>
                    <a:cubicBezTo>
                      <a:pt x="335" y="104"/>
                      <a:pt x="335" y="104"/>
                      <a:pt x="335" y="104"/>
                    </a:cubicBezTo>
                    <a:cubicBezTo>
                      <a:pt x="324" y="119"/>
                      <a:pt x="324" y="119"/>
                      <a:pt x="324" y="119"/>
                    </a:cubicBezTo>
                    <a:cubicBezTo>
                      <a:pt x="292" y="130"/>
                      <a:pt x="292" y="130"/>
                      <a:pt x="292" y="130"/>
                    </a:cubicBezTo>
                    <a:cubicBezTo>
                      <a:pt x="315" y="117"/>
                      <a:pt x="315" y="117"/>
                      <a:pt x="315" y="117"/>
                    </a:cubicBezTo>
                    <a:cubicBezTo>
                      <a:pt x="300" y="115"/>
                      <a:pt x="300" y="115"/>
                      <a:pt x="300" y="115"/>
                    </a:cubicBezTo>
                    <a:cubicBezTo>
                      <a:pt x="300" y="115"/>
                      <a:pt x="314" y="95"/>
                      <a:pt x="318" y="92"/>
                    </a:cubicBezTo>
                    <a:cubicBezTo>
                      <a:pt x="322" y="89"/>
                      <a:pt x="342" y="75"/>
                      <a:pt x="332" y="75"/>
                    </a:cubicBezTo>
                    <a:cubicBezTo>
                      <a:pt x="322" y="75"/>
                      <a:pt x="313" y="77"/>
                      <a:pt x="303" y="76"/>
                    </a:cubicBezTo>
                    <a:cubicBezTo>
                      <a:pt x="293" y="75"/>
                      <a:pt x="284" y="57"/>
                      <a:pt x="275" y="61"/>
                    </a:cubicBezTo>
                    <a:cubicBezTo>
                      <a:pt x="266" y="65"/>
                      <a:pt x="257" y="57"/>
                      <a:pt x="255" y="78"/>
                    </a:cubicBezTo>
                    <a:cubicBezTo>
                      <a:pt x="253" y="99"/>
                      <a:pt x="255" y="111"/>
                      <a:pt x="252" y="113"/>
                    </a:cubicBezTo>
                    <a:cubicBezTo>
                      <a:pt x="249" y="115"/>
                      <a:pt x="239" y="130"/>
                      <a:pt x="239" y="130"/>
                    </a:cubicBezTo>
                    <a:cubicBezTo>
                      <a:pt x="257" y="134"/>
                      <a:pt x="257" y="134"/>
                      <a:pt x="257" y="134"/>
                    </a:cubicBezTo>
                    <a:cubicBezTo>
                      <a:pt x="238" y="137"/>
                      <a:pt x="238" y="137"/>
                      <a:pt x="238" y="137"/>
                    </a:cubicBezTo>
                    <a:cubicBezTo>
                      <a:pt x="241" y="148"/>
                      <a:pt x="241" y="148"/>
                      <a:pt x="241" y="148"/>
                    </a:cubicBezTo>
                    <a:cubicBezTo>
                      <a:pt x="230" y="165"/>
                      <a:pt x="230" y="165"/>
                      <a:pt x="230" y="165"/>
                    </a:cubicBezTo>
                    <a:cubicBezTo>
                      <a:pt x="230" y="165"/>
                      <a:pt x="251" y="173"/>
                      <a:pt x="250" y="177"/>
                    </a:cubicBezTo>
                    <a:cubicBezTo>
                      <a:pt x="249" y="181"/>
                      <a:pt x="218" y="175"/>
                      <a:pt x="218" y="175"/>
                    </a:cubicBezTo>
                    <a:cubicBezTo>
                      <a:pt x="218" y="175"/>
                      <a:pt x="179" y="235"/>
                      <a:pt x="169" y="247"/>
                    </a:cubicBezTo>
                    <a:cubicBezTo>
                      <a:pt x="159" y="259"/>
                      <a:pt x="112" y="315"/>
                      <a:pt x="112" y="315"/>
                    </a:cubicBezTo>
                    <a:cubicBezTo>
                      <a:pt x="114" y="330"/>
                      <a:pt x="114" y="330"/>
                      <a:pt x="114" y="330"/>
                    </a:cubicBezTo>
                    <a:cubicBezTo>
                      <a:pt x="114" y="330"/>
                      <a:pt x="101" y="332"/>
                      <a:pt x="90" y="344"/>
                    </a:cubicBezTo>
                    <a:cubicBezTo>
                      <a:pt x="79" y="356"/>
                      <a:pt x="79" y="374"/>
                      <a:pt x="79" y="374"/>
                    </a:cubicBezTo>
                    <a:cubicBezTo>
                      <a:pt x="66" y="387"/>
                      <a:pt x="66" y="387"/>
                      <a:pt x="66" y="387"/>
                    </a:cubicBezTo>
                    <a:cubicBezTo>
                      <a:pt x="63" y="421"/>
                      <a:pt x="63" y="421"/>
                      <a:pt x="63" y="421"/>
                    </a:cubicBezTo>
                    <a:cubicBezTo>
                      <a:pt x="63" y="421"/>
                      <a:pt x="39" y="453"/>
                      <a:pt x="33" y="459"/>
                    </a:cubicBezTo>
                    <a:cubicBezTo>
                      <a:pt x="27" y="465"/>
                      <a:pt x="6" y="477"/>
                      <a:pt x="8" y="488"/>
                    </a:cubicBezTo>
                    <a:cubicBezTo>
                      <a:pt x="10" y="499"/>
                      <a:pt x="26" y="506"/>
                      <a:pt x="23" y="516"/>
                    </a:cubicBezTo>
                    <a:cubicBezTo>
                      <a:pt x="20" y="526"/>
                      <a:pt x="0" y="550"/>
                      <a:pt x="0" y="562"/>
                    </a:cubicBezTo>
                    <a:cubicBezTo>
                      <a:pt x="0" y="574"/>
                      <a:pt x="13" y="615"/>
                      <a:pt x="13" y="615"/>
                    </a:cubicBezTo>
                    <a:cubicBezTo>
                      <a:pt x="29" y="605"/>
                      <a:pt x="29" y="605"/>
                      <a:pt x="29" y="605"/>
                    </a:cubicBezTo>
                    <a:cubicBezTo>
                      <a:pt x="74" y="609"/>
                      <a:pt x="74" y="609"/>
                      <a:pt x="74" y="609"/>
                    </a:cubicBezTo>
                    <a:cubicBezTo>
                      <a:pt x="74" y="609"/>
                      <a:pt x="36" y="609"/>
                      <a:pt x="33" y="615"/>
                    </a:cubicBezTo>
                    <a:cubicBezTo>
                      <a:pt x="30" y="621"/>
                      <a:pt x="31" y="635"/>
                      <a:pt x="31" y="635"/>
                    </a:cubicBezTo>
                    <a:cubicBezTo>
                      <a:pt x="31" y="635"/>
                      <a:pt x="20" y="620"/>
                      <a:pt x="16" y="626"/>
                    </a:cubicBezTo>
                    <a:cubicBezTo>
                      <a:pt x="12" y="632"/>
                      <a:pt x="2" y="651"/>
                      <a:pt x="7" y="659"/>
                    </a:cubicBezTo>
                    <a:cubicBezTo>
                      <a:pt x="12" y="667"/>
                      <a:pt x="25" y="667"/>
                      <a:pt x="25" y="667"/>
                    </a:cubicBezTo>
                    <a:cubicBezTo>
                      <a:pt x="25" y="667"/>
                      <a:pt x="23" y="688"/>
                      <a:pt x="20" y="688"/>
                    </a:cubicBezTo>
                    <a:cubicBezTo>
                      <a:pt x="17" y="688"/>
                      <a:pt x="7" y="700"/>
                      <a:pt x="7" y="709"/>
                    </a:cubicBezTo>
                    <a:cubicBezTo>
                      <a:pt x="7" y="718"/>
                      <a:pt x="20" y="733"/>
                      <a:pt x="20" y="733"/>
                    </a:cubicBezTo>
                    <a:cubicBezTo>
                      <a:pt x="20" y="733"/>
                      <a:pt x="40" y="763"/>
                      <a:pt x="39" y="770"/>
                    </a:cubicBezTo>
                    <a:cubicBezTo>
                      <a:pt x="38" y="777"/>
                      <a:pt x="16" y="799"/>
                      <a:pt x="28" y="803"/>
                    </a:cubicBezTo>
                    <a:cubicBezTo>
                      <a:pt x="40" y="807"/>
                      <a:pt x="65" y="807"/>
                      <a:pt x="65" y="807"/>
                    </a:cubicBezTo>
                    <a:cubicBezTo>
                      <a:pt x="65" y="807"/>
                      <a:pt x="67" y="828"/>
                      <a:pt x="79" y="828"/>
                    </a:cubicBezTo>
                    <a:cubicBezTo>
                      <a:pt x="91" y="828"/>
                      <a:pt x="108" y="822"/>
                      <a:pt x="108" y="822"/>
                    </a:cubicBezTo>
                    <a:cubicBezTo>
                      <a:pt x="111" y="841"/>
                      <a:pt x="111" y="841"/>
                      <a:pt x="111" y="841"/>
                    </a:cubicBezTo>
                    <a:cubicBezTo>
                      <a:pt x="111" y="841"/>
                      <a:pt x="143" y="852"/>
                      <a:pt x="143" y="867"/>
                    </a:cubicBezTo>
                    <a:cubicBezTo>
                      <a:pt x="143" y="875"/>
                      <a:pt x="140" y="889"/>
                      <a:pt x="138" y="901"/>
                    </a:cubicBezTo>
                    <a:cubicBezTo>
                      <a:pt x="141" y="903"/>
                      <a:pt x="141" y="903"/>
                      <a:pt x="141" y="903"/>
                    </a:cubicBezTo>
                    <a:cubicBezTo>
                      <a:pt x="240" y="899"/>
                      <a:pt x="240" y="899"/>
                      <a:pt x="240" y="899"/>
                    </a:cubicBezTo>
                    <a:cubicBezTo>
                      <a:pt x="230" y="909"/>
                      <a:pt x="240" y="909"/>
                      <a:pt x="240" y="909"/>
                    </a:cubicBezTo>
                    <a:cubicBezTo>
                      <a:pt x="380" y="973"/>
                      <a:pt x="380" y="973"/>
                      <a:pt x="380" y="973"/>
                    </a:cubicBezTo>
                    <a:cubicBezTo>
                      <a:pt x="512" y="971"/>
                      <a:pt x="512" y="971"/>
                      <a:pt x="512" y="971"/>
                    </a:cubicBezTo>
                    <a:cubicBezTo>
                      <a:pt x="512" y="971"/>
                      <a:pt x="512" y="971"/>
                      <a:pt x="516" y="968"/>
                    </a:cubicBezTo>
                    <a:cubicBezTo>
                      <a:pt x="519" y="964"/>
                      <a:pt x="517" y="960"/>
                      <a:pt x="517" y="954"/>
                    </a:cubicBezTo>
                    <a:cubicBezTo>
                      <a:pt x="517" y="948"/>
                      <a:pt x="524" y="944"/>
                      <a:pt x="524" y="944"/>
                    </a:cubicBezTo>
                    <a:cubicBezTo>
                      <a:pt x="597" y="944"/>
                      <a:pt x="597" y="944"/>
                      <a:pt x="597" y="944"/>
                    </a:cubicBezTo>
                    <a:cubicBezTo>
                      <a:pt x="612" y="959"/>
                      <a:pt x="607" y="967"/>
                      <a:pt x="607" y="967"/>
                    </a:cubicBezTo>
                    <a:cubicBezTo>
                      <a:pt x="625" y="975"/>
                      <a:pt x="625" y="975"/>
                      <a:pt x="625" y="975"/>
                    </a:cubicBezTo>
                    <a:cubicBezTo>
                      <a:pt x="631" y="996"/>
                      <a:pt x="631" y="996"/>
                      <a:pt x="631" y="996"/>
                    </a:cubicBezTo>
                    <a:cubicBezTo>
                      <a:pt x="631" y="996"/>
                      <a:pt x="642" y="997"/>
                      <a:pt x="653" y="1008"/>
                    </a:cubicBezTo>
                    <a:cubicBezTo>
                      <a:pt x="663" y="1018"/>
                      <a:pt x="653" y="1060"/>
                      <a:pt x="653" y="1060"/>
                    </a:cubicBezTo>
                    <a:cubicBezTo>
                      <a:pt x="653" y="1060"/>
                      <a:pt x="684" y="1094"/>
                      <a:pt x="703" y="1094"/>
                    </a:cubicBezTo>
                    <a:cubicBezTo>
                      <a:pt x="722" y="1094"/>
                      <a:pt x="735" y="1060"/>
                      <a:pt x="739" y="1056"/>
                    </a:cubicBezTo>
                    <a:cubicBezTo>
                      <a:pt x="743" y="1052"/>
                      <a:pt x="755" y="1053"/>
                      <a:pt x="755" y="1053"/>
                    </a:cubicBezTo>
                    <a:cubicBezTo>
                      <a:pt x="756" y="1047"/>
                      <a:pt x="756" y="1047"/>
                      <a:pt x="756" y="1047"/>
                    </a:cubicBezTo>
                    <a:cubicBezTo>
                      <a:pt x="766" y="1052"/>
                      <a:pt x="766" y="1052"/>
                      <a:pt x="766" y="1052"/>
                    </a:cubicBezTo>
                    <a:cubicBezTo>
                      <a:pt x="795" y="1053"/>
                      <a:pt x="795" y="1053"/>
                      <a:pt x="795" y="1053"/>
                    </a:cubicBezTo>
                    <a:cubicBezTo>
                      <a:pt x="795" y="1053"/>
                      <a:pt x="815" y="1084"/>
                      <a:pt x="823" y="1092"/>
                    </a:cubicBezTo>
                    <a:cubicBezTo>
                      <a:pt x="831" y="1100"/>
                      <a:pt x="823" y="1115"/>
                      <a:pt x="823" y="1124"/>
                    </a:cubicBezTo>
                    <a:cubicBezTo>
                      <a:pt x="823" y="1133"/>
                      <a:pt x="834" y="1140"/>
                      <a:pt x="834" y="1140"/>
                    </a:cubicBezTo>
                    <a:cubicBezTo>
                      <a:pt x="834" y="1140"/>
                      <a:pt x="835" y="1146"/>
                      <a:pt x="835" y="1153"/>
                    </a:cubicBezTo>
                    <a:cubicBezTo>
                      <a:pt x="835" y="1161"/>
                      <a:pt x="844" y="1162"/>
                      <a:pt x="851" y="1169"/>
                    </a:cubicBezTo>
                    <a:cubicBezTo>
                      <a:pt x="858" y="1176"/>
                      <a:pt x="848" y="1179"/>
                      <a:pt x="848" y="1179"/>
                    </a:cubicBezTo>
                    <a:cubicBezTo>
                      <a:pt x="848" y="1206"/>
                      <a:pt x="848" y="1206"/>
                      <a:pt x="848" y="1206"/>
                    </a:cubicBezTo>
                    <a:cubicBezTo>
                      <a:pt x="856" y="1212"/>
                      <a:pt x="856" y="1212"/>
                      <a:pt x="856" y="1212"/>
                    </a:cubicBezTo>
                    <a:cubicBezTo>
                      <a:pt x="856" y="1212"/>
                      <a:pt x="854" y="1220"/>
                      <a:pt x="854" y="1231"/>
                    </a:cubicBezTo>
                    <a:cubicBezTo>
                      <a:pt x="854" y="1242"/>
                      <a:pt x="884" y="1243"/>
                      <a:pt x="884" y="1243"/>
                    </a:cubicBezTo>
                    <a:cubicBezTo>
                      <a:pt x="890" y="1254"/>
                      <a:pt x="890" y="1254"/>
                      <a:pt x="890" y="1254"/>
                    </a:cubicBezTo>
                    <a:cubicBezTo>
                      <a:pt x="890" y="1254"/>
                      <a:pt x="909" y="1254"/>
                      <a:pt x="914" y="1254"/>
                    </a:cubicBezTo>
                    <a:cubicBezTo>
                      <a:pt x="919" y="1254"/>
                      <a:pt x="917" y="1264"/>
                      <a:pt x="928" y="1264"/>
                    </a:cubicBezTo>
                    <a:cubicBezTo>
                      <a:pt x="933" y="1264"/>
                      <a:pt x="937" y="1263"/>
                      <a:pt x="940" y="1262"/>
                    </a:cubicBezTo>
                    <a:cubicBezTo>
                      <a:pt x="930" y="1213"/>
                      <a:pt x="930" y="1213"/>
                      <a:pt x="930" y="1213"/>
                    </a:cubicBezTo>
                    <a:cubicBezTo>
                      <a:pt x="942" y="1202"/>
                      <a:pt x="942" y="1202"/>
                      <a:pt x="942" y="1202"/>
                    </a:cubicBezTo>
                    <a:cubicBezTo>
                      <a:pt x="929" y="1193"/>
                      <a:pt x="929" y="1193"/>
                      <a:pt x="929" y="1193"/>
                    </a:cubicBezTo>
                    <a:cubicBezTo>
                      <a:pt x="929" y="1180"/>
                      <a:pt x="929" y="1180"/>
                      <a:pt x="929" y="1180"/>
                    </a:cubicBezTo>
                    <a:cubicBezTo>
                      <a:pt x="929" y="1180"/>
                      <a:pt x="947" y="1192"/>
                      <a:pt x="950" y="1180"/>
                    </a:cubicBezTo>
                    <a:cubicBezTo>
                      <a:pt x="953" y="1168"/>
                      <a:pt x="950" y="1159"/>
                      <a:pt x="950" y="1159"/>
                    </a:cubicBezTo>
                    <a:cubicBezTo>
                      <a:pt x="966" y="1157"/>
                      <a:pt x="966" y="1157"/>
                      <a:pt x="966" y="1157"/>
                    </a:cubicBezTo>
                    <a:cubicBezTo>
                      <a:pt x="971" y="1139"/>
                      <a:pt x="971" y="1139"/>
                      <a:pt x="971" y="1139"/>
                    </a:cubicBezTo>
                    <a:cubicBezTo>
                      <a:pt x="981" y="1144"/>
                      <a:pt x="981" y="1144"/>
                      <a:pt x="981" y="1144"/>
                    </a:cubicBezTo>
                    <a:cubicBezTo>
                      <a:pt x="994" y="1137"/>
                      <a:pt x="994" y="1137"/>
                      <a:pt x="994" y="1137"/>
                    </a:cubicBezTo>
                    <a:cubicBezTo>
                      <a:pt x="989" y="1121"/>
                      <a:pt x="989" y="1121"/>
                      <a:pt x="989" y="1121"/>
                    </a:cubicBezTo>
                    <a:cubicBezTo>
                      <a:pt x="999" y="1128"/>
                      <a:pt x="999" y="1128"/>
                      <a:pt x="999" y="1128"/>
                    </a:cubicBezTo>
                    <a:cubicBezTo>
                      <a:pt x="999" y="1128"/>
                      <a:pt x="1003" y="1106"/>
                      <a:pt x="1009" y="1110"/>
                    </a:cubicBezTo>
                    <a:cubicBezTo>
                      <a:pt x="1015" y="1114"/>
                      <a:pt x="1016" y="1125"/>
                      <a:pt x="1022" y="1122"/>
                    </a:cubicBezTo>
                    <a:cubicBezTo>
                      <a:pt x="1028" y="1119"/>
                      <a:pt x="1056" y="1111"/>
                      <a:pt x="1064" y="1103"/>
                    </a:cubicBezTo>
                    <a:cubicBezTo>
                      <a:pt x="1072" y="1095"/>
                      <a:pt x="1086" y="1076"/>
                      <a:pt x="1086" y="1076"/>
                    </a:cubicBezTo>
                    <a:cubicBezTo>
                      <a:pt x="1086" y="1076"/>
                      <a:pt x="1078" y="1053"/>
                      <a:pt x="1088" y="1052"/>
                    </a:cubicBezTo>
                    <a:cubicBezTo>
                      <a:pt x="1098" y="1051"/>
                      <a:pt x="1109" y="1075"/>
                      <a:pt x="1121" y="1068"/>
                    </a:cubicBezTo>
                    <a:cubicBezTo>
                      <a:pt x="1133" y="1061"/>
                      <a:pt x="1137" y="1033"/>
                      <a:pt x="1143" y="1040"/>
                    </a:cubicBezTo>
                    <a:cubicBezTo>
                      <a:pt x="1149" y="1047"/>
                      <a:pt x="1152" y="1053"/>
                      <a:pt x="1157" y="1053"/>
                    </a:cubicBezTo>
                    <a:cubicBezTo>
                      <a:pt x="1162" y="1053"/>
                      <a:pt x="1173" y="1037"/>
                      <a:pt x="1173" y="1037"/>
                    </a:cubicBezTo>
                    <a:cubicBezTo>
                      <a:pt x="1173" y="1037"/>
                      <a:pt x="1192" y="1068"/>
                      <a:pt x="1206" y="1066"/>
                    </a:cubicBezTo>
                    <a:cubicBezTo>
                      <a:pt x="1220" y="1064"/>
                      <a:pt x="1222" y="1033"/>
                      <a:pt x="1238" y="1049"/>
                    </a:cubicBezTo>
                    <a:cubicBezTo>
                      <a:pt x="1254" y="1065"/>
                      <a:pt x="1246" y="1083"/>
                      <a:pt x="1256" y="1083"/>
                    </a:cubicBezTo>
                    <a:cubicBezTo>
                      <a:pt x="1266" y="1083"/>
                      <a:pt x="1282" y="1090"/>
                      <a:pt x="1282" y="1090"/>
                    </a:cubicBezTo>
                    <a:cubicBezTo>
                      <a:pt x="1282" y="1090"/>
                      <a:pt x="1281" y="1074"/>
                      <a:pt x="1288" y="1079"/>
                    </a:cubicBezTo>
                    <a:cubicBezTo>
                      <a:pt x="1295" y="1084"/>
                      <a:pt x="1303" y="1103"/>
                      <a:pt x="1308" y="1091"/>
                    </a:cubicBezTo>
                    <a:cubicBezTo>
                      <a:pt x="1313" y="1079"/>
                      <a:pt x="1306" y="1064"/>
                      <a:pt x="1306" y="1064"/>
                    </a:cubicBezTo>
                    <a:cubicBezTo>
                      <a:pt x="1320" y="1069"/>
                      <a:pt x="1320" y="1069"/>
                      <a:pt x="1320" y="1069"/>
                    </a:cubicBezTo>
                    <a:cubicBezTo>
                      <a:pt x="1325" y="1080"/>
                      <a:pt x="1325" y="1080"/>
                      <a:pt x="1325" y="1080"/>
                    </a:cubicBezTo>
                    <a:cubicBezTo>
                      <a:pt x="1335" y="1083"/>
                      <a:pt x="1335" y="1083"/>
                      <a:pt x="1335" y="1083"/>
                    </a:cubicBezTo>
                    <a:cubicBezTo>
                      <a:pt x="1335" y="1092"/>
                      <a:pt x="1335" y="1092"/>
                      <a:pt x="1335" y="1092"/>
                    </a:cubicBezTo>
                    <a:cubicBezTo>
                      <a:pt x="1335" y="1092"/>
                      <a:pt x="1359" y="1099"/>
                      <a:pt x="1354" y="1087"/>
                    </a:cubicBezTo>
                    <a:cubicBezTo>
                      <a:pt x="1349" y="1075"/>
                      <a:pt x="1335" y="1070"/>
                      <a:pt x="1335" y="1070"/>
                    </a:cubicBezTo>
                    <a:cubicBezTo>
                      <a:pt x="1329" y="1060"/>
                      <a:pt x="1329" y="1060"/>
                      <a:pt x="1329" y="1060"/>
                    </a:cubicBezTo>
                    <a:cubicBezTo>
                      <a:pt x="1329" y="1060"/>
                      <a:pt x="1349" y="1057"/>
                      <a:pt x="1347" y="1049"/>
                    </a:cubicBezTo>
                    <a:cubicBezTo>
                      <a:pt x="1345" y="1041"/>
                      <a:pt x="1343" y="1039"/>
                      <a:pt x="1334" y="1040"/>
                    </a:cubicBezTo>
                    <a:cubicBezTo>
                      <a:pt x="1325" y="1041"/>
                      <a:pt x="1298" y="1044"/>
                      <a:pt x="1307" y="1030"/>
                    </a:cubicBezTo>
                    <a:cubicBezTo>
                      <a:pt x="1316" y="1016"/>
                      <a:pt x="1325" y="1027"/>
                      <a:pt x="1336" y="1030"/>
                    </a:cubicBezTo>
                    <a:cubicBezTo>
                      <a:pt x="1347" y="1033"/>
                      <a:pt x="1355" y="1031"/>
                      <a:pt x="1365" y="1024"/>
                    </a:cubicBezTo>
                    <a:cubicBezTo>
                      <a:pt x="1375" y="1017"/>
                      <a:pt x="1386" y="1017"/>
                      <a:pt x="1386" y="1017"/>
                    </a:cubicBezTo>
                    <a:cubicBezTo>
                      <a:pt x="1387" y="1021"/>
                      <a:pt x="1387" y="1021"/>
                      <a:pt x="1387" y="1021"/>
                    </a:cubicBezTo>
                    <a:cubicBezTo>
                      <a:pt x="1387" y="1021"/>
                      <a:pt x="1417" y="1021"/>
                      <a:pt x="1417" y="1014"/>
                    </a:cubicBezTo>
                    <a:cubicBezTo>
                      <a:pt x="1417" y="1007"/>
                      <a:pt x="1423" y="992"/>
                      <a:pt x="1426" y="997"/>
                    </a:cubicBezTo>
                    <a:cubicBezTo>
                      <a:pt x="1429" y="1002"/>
                      <a:pt x="1429" y="1024"/>
                      <a:pt x="1429" y="1024"/>
                    </a:cubicBezTo>
                    <a:cubicBezTo>
                      <a:pt x="1429" y="1024"/>
                      <a:pt x="1462" y="1012"/>
                      <a:pt x="1471" y="1013"/>
                    </a:cubicBezTo>
                    <a:cubicBezTo>
                      <a:pt x="1480" y="1014"/>
                      <a:pt x="1487" y="1024"/>
                      <a:pt x="1487" y="1024"/>
                    </a:cubicBezTo>
                    <a:cubicBezTo>
                      <a:pt x="1487" y="1024"/>
                      <a:pt x="1484" y="1008"/>
                      <a:pt x="1494" y="1012"/>
                    </a:cubicBezTo>
                    <a:cubicBezTo>
                      <a:pt x="1504" y="1016"/>
                      <a:pt x="1504" y="1030"/>
                      <a:pt x="1504" y="1030"/>
                    </a:cubicBezTo>
                    <a:cubicBezTo>
                      <a:pt x="1524" y="1025"/>
                      <a:pt x="1524" y="1025"/>
                      <a:pt x="1524" y="1025"/>
                    </a:cubicBezTo>
                    <a:cubicBezTo>
                      <a:pt x="1520" y="1033"/>
                      <a:pt x="1520" y="1033"/>
                      <a:pt x="1520" y="1033"/>
                    </a:cubicBezTo>
                    <a:cubicBezTo>
                      <a:pt x="1520" y="1033"/>
                      <a:pt x="1521" y="1065"/>
                      <a:pt x="1539" y="1061"/>
                    </a:cubicBezTo>
                    <a:cubicBezTo>
                      <a:pt x="1557" y="1057"/>
                      <a:pt x="1570" y="1031"/>
                      <a:pt x="1588" y="1035"/>
                    </a:cubicBezTo>
                    <a:cubicBezTo>
                      <a:pt x="1606" y="1039"/>
                      <a:pt x="1607" y="1073"/>
                      <a:pt x="1616" y="1079"/>
                    </a:cubicBezTo>
                    <a:cubicBezTo>
                      <a:pt x="1625" y="1085"/>
                      <a:pt x="1643" y="1085"/>
                      <a:pt x="1643" y="1085"/>
                    </a:cubicBezTo>
                    <a:cubicBezTo>
                      <a:pt x="1640" y="1111"/>
                      <a:pt x="1640" y="1111"/>
                      <a:pt x="1640" y="1111"/>
                    </a:cubicBezTo>
                    <a:cubicBezTo>
                      <a:pt x="1640" y="1111"/>
                      <a:pt x="1621" y="1139"/>
                      <a:pt x="1623" y="1147"/>
                    </a:cubicBezTo>
                    <a:cubicBezTo>
                      <a:pt x="1625" y="1155"/>
                      <a:pt x="1635" y="1156"/>
                      <a:pt x="1635" y="1156"/>
                    </a:cubicBezTo>
                    <a:cubicBezTo>
                      <a:pt x="1640" y="1166"/>
                      <a:pt x="1640" y="1166"/>
                      <a:pt x="1640" y="1166"/>
                    </a:cubicBezTo>
                    <a:cubicBezTo>
                      <a:pt x="1621" y="1179"/>
                      <a:pt x="1621" y="1179"/>
                      <a:pt x="1621" y="1179"/>
                    </a:cubicBezTo>
                    <a:cubicBezTo>
                      <a:pt x="1634" y="1212"/>
                      <a:pt x="1634" y="1212"/>
                      <a:pt x="1634" y="1212"/>
                    </a:cubicBezTo>
                    <a:cubicBezTo>
                      <a:pt x="1634" y="1212"/>
                      <a:pt x="1649" y="1193"/>
                      <a:pt x="1650" y="1199"/>
                    </a:cubicBezTo>
                    <a:cubicBezTo>
                      <a:pt x="1651" y="1205"/>
                      <a:pt x="1639" y="1230"/>
                      <a:pt x="1639" y="1230"/>
                    </a:cubicBezTo>
                    <a:cubicBezTo>
                      <a:pt x="1649" y="1227"/>
                      <a:pt x="1649" y="1227"/>
                      <a:pt x="1649" y="1227"/>
                    </a:cubicBezTo>
                    <a:cubicBezTo>
                      <a:pt x="1652" y="1259"/>
                      <a:pt x="1652" y="1259"/>
                      <a:pt x="1652" y="1259"/>
                    </a:cubicBezTo>
                    <a:cubicBezTo>
                      <a:pt x="1652" y="1259"/>
                      <a:pt x="1669" y="1259"/>
                      <a:pt x="1669" y="1265"/>
                    </a:cubicBezTo>
                    <a:cubicBezTo>
                      <a:pt x="1669" y="1271"/>
                      <a:pt x="1666" y="1287"/>
                      <a:pt x="1666" y="1287"/>
                    </a:cubicBezTo>
                    <a:cubicBezTo>
                      <a:pt x="1681" y="1304"/>
                      <a:pt x="1681" y="1304"/>
                      <a:pt x="1681" y="1304"/>
                    </a:cubicBezTo>
                    <a:cubicBezTo>
                      <a:pt x="1681" y="1304"/>
                      <a:pt x="1705" y="1298"/>
                      <a:pt x="1707" y="1291"/>
                    </a:cubicBezTo>
                    <a:cubicBezTo>
                      <a:pt x="1709" y="1284"/>
                      <a:pt x="1711" y="1271"/>
                      <a:pt x="1711" y="1271"/>
                    </a:cubicBezTo>
                    <a:cubicBezTo>
                      <a:pt x="1723" y="1271"/>
                      <a:pt x="1723" y="1271"/>
                      <a:pt x="1723" y="1271"/>
                    </a:cubicBezTo>
                    <a:cubicBezTo>
                      <a:pt x="1723" y="1271"/>
                      <a:pt x="1722" y="1250"/>
                      <a:pt x="1729" y="1240"/>
                    </a:cubicBezTo>
                    <a:cubicBezTo>
                      <a:pt x="1736" y="1230"/>
                      <a:pt x="1740" y="1213"/>
                      <a:pt x="1737" y="1203"/>
                    </a:cubicBezTo>
                    <a:cubicBezTo>
                      <a:pt x="1734" y="1193"/>
                      <a:pt x="1724" y="1160"/>
                      <a:pt x="1724" y="1151"/>
                    </a:cubicBezTo>
                    <a:cubicBezTo>
                      <a:pt x="1724" y="1142"/>
                      <a:pt x="1730" y="1128"/>
                      <a:pt x="1730" y="1112"/>
                    </a:cubicBezTo>
                    <a:cubicBezTo>
                      <a:pt x="1730" y="1096"/>
                      <a:pt x="1710" y="1070"/>
                      <a:pt x="1714" y="1056"/>
                    </a:cubicBezTo>
                    <a:cubicBezTo>
                      <a:pt x="1718" y="1042"/>
                      <a:pt x="1710" y="1002"/>
                      <a:pt x="1722" y="987"/>
                    </a:cubicBezTo>
                    <a:cubicBezTo>
                      <a:pt x="1734" y="972"/>
                      <a:pt x="1742" y="948"/>
                      <a:pt x="1742" y="948"/>
                    </a:cubicBezTo>
                    <a:cubicBezTo>
                      <a:pt x="1752" y="942"/>
                      <a:pt x="1752" y="942"/>
                      <a:pt x="1752" y="942"/>
                    </a:cubicBezTo>
                    <a:cubicBezTo>
                      <a:pt x="1765" y="929"/>
                      <a:pt x="1765" y="929"/>
                      <a:pt x="1765" y="929"/>
                    </a:cubicBezTo>
                    <a:cubicBezTo>
                      <a:pt x="1771" y="913"/>
                      <a:pt x="1771" y="913"/>
                      <a:pt x="1771" y="913"/>
                    </a:cubicBezTo>
                    <a:cubicBezTo>
                      <a:pt x="1780" y="919"/>
                      <a:pt x="1780" y="919"/>
                      <a:pt x="1780" y="919"/>
                    </a:cubicBezTo>
                    <a:cubicBezTo>
                      <a:pt x="1783" y="905"/>
                      <a:pt x="1783" y="905"/>
                      <a:pt x="1783" y="905"/>
                    </a:cubicBezTo>
                    <a:cubicBezTo>
                      <a:pt x="1783" y="905"/>
                      <a:pt x="1813" y="909"/>
                      <a:pt x="1818" y="903"/>
                    </a:cubicBezTo>
                    <a:cubicBezTo>
                      <a:pt x="1823" y="897"/>
                      <a:pt x="1819" y="886"/>
                      <a:pt x="1819" y="886"/>
                    </a:cubicBezTo>
                    <a:cubicBezTo>
                      <a:pt x="1832" y="887"/>
                      <a:pt x="1832" y="887"/>
                      <a:pt x="1832" y="887"/>
                    </a:cubicBezTo>
                    <a:cubicBezTo>
                      <a:pt x="1836" y="881"/>
                      <a:pt x="1836" y="881"/>
                      <a:pt x="1836" y="881"/>
                    </a:cubicBezTo>
                    <a:cubicBezTo>
                      <a:pt x="1847" y="880"/>
                      <a:pt x="1847" y="880"/>
                      <a:pt x="1847" y="880"/>
                    </a:cubicBezTo>
                    <a:cubicBezTo>
                      <a:pt x="1864" y="859"/>
                      <a:pt x="1864" y="859"/>
                      <a:pt x="1864" y="859"/>
                    </a:cubicBezTo>
                    <a:cubicBezTo>
                      <a:pt x="1864" y="859"/>
                      <a:pt x="1868" y="839"/>
                      <a:pt x="1887" y="834"/>
                    </a:cubicBezTo>
                    <a:cubicBezTo>
                      <a:pt x="1906" y="829"/>
                      <a:pt x="1917" y="840"/>
                      <a:pt x="1926" y="831"/>
                    </a:cubicBezTo>
                    <a:cubicBezTo>
                      <a:pt x="1935" y="822"/>
                      <a:pt x="1941" y="805"/>
                      <a:pt x="1941" y="805"/>
                    </a:cubicBezTo>
                    <a:cubicBezTo>
                      <a:pt x="1951" y="807"/>
                      <a:pt x="1951" y="807"/>
                      <a:pt x="1951" y="807"/>
                    </a:cubicBezTo>
                    <a:cubicBezTo>
                      <a:pt x="1956" y="792"/>
                      <a:pt x="1956" y="792"/>
                      <a:pt x="1956" y="792"/>
                    </a:cubicBezTo>
                    <a:cubicBezTo>
                      <a:pt x="2010" y="789"/>
                      <a:pt x="2010" y="789"/>
                      <a:pt x="2010" y="789"/>
                    </a:cubicBezTo>
                    <a:cubicBezTo>
                      <a:pt x="2013" y="773"/>
                      <a:pt x="2013" y="773"/>
                      <a:pt x="2013" y="773"/>
                    </a:cubicBezTo>
                    <a:cubicBezTo>
                      <a:pt x="1988" y="775"/>
                      <a:pt x="1988" y="775"/>
                      <a:pt x="1988" y="775"/>
                    </a:cubicBezTo>
                    <a:cubicBezTo>
                      <a:pt x="1988" y="775"/>
                      <a:pt x="2002" y="770"/>
                      <a:pt x="2001" y="763"/>
                    </a:cubicBezTo>
                    <a:cubicBezTo>
                      <a:pt x="2000" y="756"/>
                      <a:pt x="1990" y="749"/>
                      <a:pt x="1990" y="749"/>
                    </a:cubicBezTo>
                    <a:cubicBezTo>
                      <a:pt x="2013" y="745"/>
                      <a:pt x="2013" y="745"/>
                      <a:pt x="2013" y="745"/>
                    </a:cubicBezTo>
                    <a:cubicBezTo>
                      <a:pt x="2029" y="751"/>
                      <a:pt x="2029" y="751"/>
                      <a:pt x="2029" y="751"/>
                    </a:cubicBezTo>
                    <a:cubicBezTo>
                      <a:pt x="2052" y="727"/>
                      <a:pt x="2052" y="727"/>
                      <a:pt x="2052" y="727"/>
                    </a:cubicBezTo>
                    <a:cubicBezTo>
                      <a:pt x="2015" y="726"/>
                      <a:pt x="2015" y="726"/>
                      <a:pt x="2015" y="726"/>
                    </a:cubicBezTo>
                    <a:cubicBezTo>
                      <a:pt x="2013" y="709"/>
                      <a:pt x="2013" y="709"/>
                      <a:pt x="2013" y="709"/>
                    </a:cubicBezTo>
                    <a:cubicBezTo>
                      <a:pt x="2022" y="718"/>
                      <a:pt x="2022" y="718"/>
                      <a:pt x="2022" y="718"/>
                    </a:cubicBezTo>
                    <a:cubicBezTo>
                      <a:pt x="2052" y="707"/>
                      <a:pt x="2052" y="707"/>
                      <a:pt x="2052" y="707"/>
                    </a:cubicBezTo>
                    <a:cubicBezTo>
                      <a:pt x="2055" y="668"/>
                      <a:pt x="2055" y="668"/>
                      <a:pt x="2055" y="668"/>
                    </a:cubicBezTo>
                    <a:cubicBezTo>
                      <a:pt x="2036" y="676"/>
                      <a:pt x="2036" y="676"/>
                      <a:pt x="2036" y="676"/>
                    </a:cubicBezTo>
                    <a:cubicBezTo>
                      <a:pt x="2032" y="658"/>
                      <a:pt x="2032" y="658"/>
                      <a:pt x="2032" y="658"/>
                    </a:cubicBezTo>
                    <a:cubicBezTo>
                      <a:pt x="2016" y="647"/>
                      <a:pt x="2016" y="647"/>
                      <a:pt x="2016" y="647"/>
                    </a:cubicBezTo>
                    <a:cubicBezTo>
                      <a:pt x="2045" y="662"/>
                      <a:pt x="2045" y="662"/>
                      <a:pt x="2045" y="662"/>
                    </a:cubicBezTo>
                    <a:cubicBezTo>
                      <a:pt x="2052" y="656"/>
                      <a:pt x="2052" y="656"/>
                      <a:pt x="2052" y="656"/>
                    </a:cubicBezTo>
                    <a:cubicBezTo>
                      <a:pt x="2039" y="646"/>
                      <a:pt x="2039" y="646"/>
                      <a:pt x="2039" y="646"/>
                    </a:cubicBezTo>
                    <a:cubicBezTo>
                      <a:pt x="2057" y="646"/>
                      <a:pt x="2057" y="646"/>
                      <a:pt x="2057" y="646"/>
                    </a:cubicBezTo>
                    <a:cubicBezTo>
                      <a:pt x="2057" y="646"/>
                      <a:pt x="2035" y="617"/>
                      <a:pt x="2035" y="610"/>
                    </a:cubicBezTo>
                    <a:cubicBezTo>
                      <a:pt x="2035" y="603"/>
                      <a:pt x="2040" y="600"/>
                      <a:pt x="2040" y="600"/>
                    </a:cubicBezTo>
                    <a:cubicBezTo>
                      <a:pt x="2040" y="600"/>
                      <a:pt x="2023" y="589"/>
                      <a:pt x="2025" y="586"/>
                    </a:cubicBezTo>
                    <a:cubicBezTo>
                      <a:pt x="2027" y="583"/>
                      <a:pt x="2046" y="571"/>
                      <a:pt x="2046" y="571"/>
                    </a:cubicBezTo>
                    <a:cubicBezTo>
                      <a:pt x="2041" y="589"/>
                      <a:pt x="2041" y="589"/>
                      <a:pt x="2041" y="589"/>
                    </a:cubicBezTo>
                    <a:cubicBezTo>
                      <a:pt x="2062" y="606"/>
                      <a:pt x="2062" y="606"/>
                      <a:pt x="2062" y="606"/>
                    </a:cubicBezTo>
                    <a:cubicBezTo>
                      <a:pt x="2062" y="606"/>
                      <a:pt x="2070" y="582"/>
                      <a:pt x="2070" y="569"/>
                    </a:cubicBezTo>
                    <a:cubicBezTo>
                      <a:pt x="2070" y="556"/>
                      <a:pt x="2108" y="525"/>
                      <a:pt x="2107" y="533"/>
                    </a:cubicBezTo>
                    <a:cubicBezTo>
                      <a:pt x="2106" y="541"/>
                      <a:pt x="2083" y="574"/>
                      <a:pt x="2083" y="574"/>
                    </a:cubicBezTo>
                    <a:cubicBezTo>
                      <a:pt x="2077" y="596"/>
                      <a:pt x="2077" y="596"/>
                      <a:pt x="2077" y="596"/>
                    </a:cubicBezTo>
                    <a:cubicBezTo>
                      <a:pt x="2090" y="597"/>
                      <a:pt x="2090" y="597"/>
                      <a:pt x="2090" y="597"/>
                    </a:cubicBezTo>
                    <a:cubicBezTo>
                      <a:pt x="2090" y="597"/>
                      <a:pt x="2087" y="619"/>
                      <a:pt x="2082" y="623"/>
                    </a:cubicBezTo>
                    <a:cubicBezTo>
                      <a:pt x="2077" y="627"/>
                      <a:pt x="2059" y="661"/>
                      <a:pt x="2066" y="661"/>
                    </a:cubicBezTo>
                    <a:cubicBezTo>
                      <a:pt x="2073" y="661"/>
                      <a:pt x="2083" y="637"/>
                      <a:pt x="2089" y="632"/>
                    </a:cubicBezTo>
                    <a:cubicBezTo>
                      <a:pt x="2095" y="627"/>
                      <a:pt x="2125" y="611"/>
                      <a:pt x="2127" y="598"/>
                    </a:cubicBezTo>
                    <a:cubicBezTo>
                      <a:pt x="2129" y="585"/>
                      <a:pt x="2125" y="564"/>
                      <a:pt x="2125" y="553"/>
                    </a:cubicBezTo>
                    <a:cubicBezTo>
                      <a:pt x="2125" y="542"/>
                      <a:pt x="2129" y="516"/>
                      <a:pt x="2136" y="513"/>
                    </a:cubicBezTo>
                    <a:cubicBezTo>
                      <a:pt x="2143" y="510"/>
                      <a:pt x="2138" y="515"/>
                      <a:pt x="2135" y="528"/>
                    </a:cubicBezTo>
                    <a:cubicBezTo>
                      <a:pt x="2132" y="541"/>
                      <a:pt x="2144" y="545"/>
                      <a:pt x="2144" y="545"/>
                    </a:cubicBezTo>
                    <a:cubicBezTo>
                      <a:pt x="2144" y="545"/>
                      <a:pt x="2138" y="570"/>
                      <a:pt x="2141" y="570"/>
                    </a:cubicBezTo>
                    <a:cubicBezTo>
                      <a:pt x="2144" y="570"/>
                      <a:pt x="2175" y="531"/>
                      <a:pt x="2185" y="521"/>
                    </a:cubicBezTo>
                    <a:cubicBezTo>
                      <a:pt x="2195" y="511"/>
                      <a:pt x="2217" y="495"/>
                      <a:pt x="2214" y="491"/>
                    </a:cubicBezTo>
                    <a:cubicBezTo>
                      <a:pt x="2211" y="487"/>
                      <a:pt x="2202" y="490"/>
                      <a:pt x="2202" y="480"/>
                    </a:cubicBezTo>
                    <a:cubicBezTo>
                      <a:pt x="2202" y="470"/>
                      <a:pt x="2220" y="475"/>
                      <a:pt x="2240" y="475"/>
                    </a:cubicBezTo>
                    <a:cubicBezTo>
                      <a:pt x="2260" y="475"/>
                      <a:pt x="2306" y="453"/>
                      <a:pt x="2306" y="453"/>
                    </a:cubicBezTo>
                    <a:cubicBezTo>
                      <a:pt x="2293" y="447"/>
                      <a:pt x="2293" y="447"/>
                      <a:pt x="2293" y="447"/>
                    </a:cubicBezTo>
                    <a:cubicBezTo>
                      <a:pt x="2293" y="447"/>
                      <a:pt x="2269" y="458"/>
                      <a:pt x="2257" y="459"/>
                    </a:cubicBezTo>
                    <a:cubicBezTo>
                      <a:pt x="2245" y="460"/>
                      <a:pt x="2225" y="468"/>
                      <a:pt x="2228" y="455"/>
                    </a:cubicBezTo>
                    <a:cubicBezTo>
                      <a:pt x="2231" y="442"/>
                      <a:pt x="2266" y="439"/>
                      <a:pt x="2266" y="439"/>
                    </a:cubicBezTo>
                    <a:cubicBezTo>
                      <a:pt x="2326" y="438"/>
                      <a:pt x="2326" y="438"/>
                      <a:pt x="2326" y="438"/>
                    </a:cubicBezTo>
                    <a:cubicBezTo>
                      <a:pt x="2355" y="411"/>
                      <a:pt x="2355" y="411"/>
                      <a:pt x="2355" y="411"/>
                    </a:cubicBezTo>
                    <a:cubicBezTo>
                      <a:pt x="2361" y="421"/>
                      <a:pt x="2361" y="421"/>
                      <a:pt x="2361" y="421"/>
                    </a:cubicBezTo>
                    <a:cubicBezTo>
                      <a:pt x="2379" y="412"/>
                      <a:pt x="2379" y="412"/>
                      <a:pt x="2379" y="412"/>
                    </a:cubicBezTo>
                    <a:cubicBezTo>
                      <a:pt x="2377" y="435"/>
                      <a:pt x="2377" y="435"/>
                      <a:pt x="2377" y="435"/>
                    </a:cubicBezTo>
                    <a:cubicBezTo>
                      <a:pt x="2397" y="422"/>
                      <a:pt x="2397" y="422"/>
                      <a:pt x="2397" y="422"/>
                    </a:cubicBezTo>
                    <a:cubicBezTo>
                      <a:pt x="2413" y="418"/>
                      <a:pt x="2413" y="418"/>
                      <a:pt x="2413" y="418"/>
                    </a:cubicBezTo>
                    <a:cubicBezTo>
                      <a:pt x="2418" y="396"/>
                      <a:pt x="2418" y="396"/>
                      <a:pt x="2418" y="396"/>
                    </a:cubicBezTo>
                    <a:cubicBezTo>
                      <a:pt x="2409" y="388"/>
                      <a:pt x="2409" y="388"/>
                      <a:pt x="2409" y="388"/>
                    </a:cubicBezTo>
                    <a:cubicBezTo>
                      <a:pt x="2407" y="407"/>
                      <a:pt x="2407" y="407"/>
                      <a:pt x="2407" y="407"/>
                    </a:cubicBezTo>
                    <a:cubicBezTo>
                      <a:pt x="2391" y="410"/>
                      <a:pt x="2391" y="410"/>
                      <a:pt x="2391" y="410"/>
                    </a:cubicBezTo>
                    <a:cubicBezTo>
                      <a:pt x="2391" y="391"/>
                      <a:pt x="2391" y="391"/>
                      <a:pt x="2391" y="391"/>
                    </a:cubicBezTo>
                    <a:cubicBezTo>
                      <a:pt x="2378" y="377"/>
                      <a:pt x="2378" y="377"/>
                      <a:pt x="2378" y="377"/>
                    </a:cubicBezTo>
                    <a:cubicBezTo>
                      <a:pt x="2394" y="369"/>
                      <a:pt x="2394" y="369"/>
                      <a:pt x="2394" y="369"/>
                    </a:cubicBezTo>
                    <a:cubicBezTo>
                      <a:pt x="2398" y="346"/>
                      <a:pt x="2398" y="346"/>
                      <a:pt x="2398" y="346"/>
                    </a:cubicBezTo>
                    <a:cubicBezTo>
                      <a:pt x="2398" y="346"/>
                      <a:pt x="2413" y="329"/>
                      <a:pt x="2423" y="324"/>
                    </a:cubicBezTo>
                    <a:cubicBezTo>
                      <a:pt x="2433" y="319"/>
                      <a:pt x="2438" y="301"/>
                      <a:pt x="2438" y="301"/>
                    </a:cubicBezTo>
                    <a:cubicBezTo>
                      <a:pt x="2457" y="306"/>
                      <a:pt x="2457" y="306"/>
                      <a:pt x="2457" y="306"/>
                    </a:cubicBezTo>
                    <a:cubicBezTo>
                      <a:pt x="2467" y="291"/>
                      <a:pt x="2467" y="291"/>
                      <a:pt x="2467" y="291"/>
                    </a:cubicBezTo>
                    <a:cubicBezTo>
                      <a:pt x="2467" y="291"/>
                      <a:pt x="2470" y="302"/>
                      <a:pt x="2479" y="296"/>
                    </a:cubicBezTo>
                    <a:cubicBezTo>
                      <a:pt x="2488" y="290"/>
                      <a:pt x="2515" y="266"/>
                      <a:pt x="2515" y="266"/>
                    </a:cubicBezTo>
                    <a:cubicBezTo>
                      <a:pt x="2516" y="284"/>
                      <a:pt x="2516" y="284"/>
                      <a:pt x="2516" y="284"/>
                    </a:cubicBezTo>
                    <a:cubicBezTo>
                      <a:pt x="2516" y="284"/>
                      <a:pt x="2547" y="265"/>
                      <a:pt x="2556" y="260"/>
                    </a:cubicBezTo>
                    <a:cubicBezTo>
                      <a:pt x="2565" y="255"/>
                      <a:pt x="2597" y="254"/>
                      <a:pt x="2597" y="254"/>
                    </a:cubicBezTo>
                    <a:cubicBezTo>
                      <a:pt x="2597" y="232"/>
                      <a:pt x="2597" y="232"/>
                      <a:pt x="2597" y="232"/>
                    </a:cubicBezTo>
                    <a:cubicBezTo>
                      <a:pt x="2597" y="232"/>
                      <a:pt x="2598" y="232"/>
                      <a:pt x="2598" y="233"/>
                    </a:cubicBezTo>
                    <a:cubicBezTo>
                      <a:pt x="2597" y="229"/>
                      <a:pt x="2597" y="229"/>
                      <a:pt x="2597" y="229"/>
                    </a:cubicBezTo>
                    <a:cubicBezTo>
                      <a:pt x="2597" y="229"/>
                      <a:pt x="2589" y="232"/>
                      <a:pt x="2584" y="227"/>
                    </a:cubicBezTo>
                    <a:cubicBezTo>
                      <a:pt x="2579" y="222"/>
                      <a:pt x="2593" y="209"/>
                      <a:pt x="2593" y="209"/>
                    </a:cubicBezTo>
                    <a:cubicBezTo>
                      <a:pt x="2593" y="209"/>
                      <a:pt x="2585" y="205"/>
                      <a:pt x="2582" y="202"/>
                    </a:cubicBezTo>
                    <a:cubicBezTo>
                      <a:pt x="2579" y="199"/>
                      <a:pt x="2609" y="142"/>
                      <a:pt x="2609" y="125"/>
                    </a:cubicBezTo>
                    <a:cubicBezTo>
                      <a:pt x="2609" y="108"/>
                      <a:pt x="2582" y="119"/>
                      <a:pt x="2570" y="119"/>
                    </a:cubicBezTo>
                    <a:close/>
                    <a:moveTo>
                      <a:pt x="1811" y="252"/>
                    </a:moveTo>
                    <a:cubicBezTo>
                      <a:pt x="1797" y="252"/>
                      <a:pt x="1817" y="235"/>
                      <a:pt x="1810" y="232"/>
                    </a:cubicBezTo>
                    <a:cubicBezTo>
                      <a:pt x="1803" y="229"/>
                      <a:pt x="1793" y="242"/>
                      <a:pt x="1793" y="242"/>
                    </a:cubicBezTo>
                    <a:cubicBezTo>
                      <a:pt x="1788" y="244"/>
                      <a:pt x="1788" y="244"/>
                      <a:pt x="1788" y="244"/>
                    </a:cubicBezTo>
                    <a:cubicBezTo>
                      <a:pt x="1784" y="255"/>
                      <a:pt x="1784" y="255"/>
                      <a:pt x="1784" y="255"/>
                    </a:cubicBezTo>
                    <a:cubicBezTo>
                      <a:pt x="1773" y="251"/>
                      <a:pt x="1773" y="251"/>
                      <a:pt x="1773" y="251"/>
                    </a:cubicBezTo>
                    <a:cubicBezTo>
                      <a:pt x="1773" y="251"/>
                      <a:pt x="1773" y="262"/>
                      <a:pt x="1770" y="269"/>
                    </a:cubicBezTo>
                    <a:cubicBezTo>
                      <a:pt x="1767" y="276"/>
                      <a:pt x="1757" y="279"/>
                      <a:pt x="1752" y="284"/>
                    </a:cubicBezTo>
                    <a:cubicBezTo>
                      <a:pt x="1747" y="289"/>
                      <a:pt x="1753" y="297"/>
                      <a:pt x="1753" y="297"/>
                    </a:cubicBezTo>
                    <a:cubicBezTo>
                      <a:pt x="1753" y="297"/>
                      <a:pt x="1749" y="297"/>
                      <a:pt x="1736" y="311"/>
                    </a:cubicBezTo>
                    <a:cubicBezTo>
                      <a:pt x="1723" y="325"/>
                      <a:pt x="1741" y="325"/>
                      <a:pt x="1741" y="333"/>
                    </a:cubicBezTo>
                    <a:cubicBezTo>
                      <a:pt x="1741" y="341"/>
                      <a:pt x="1734" y="342"/>
                      <a:pt x="1734" y="342"/>
                    </a:cubicBezTo>
                    <a:cubicBezTo>
                      <a:pt x="1734" y="342"/>
                      <a:pt x="1742" y="346"/>
                      <a:pt x="1719" y="378"/>
                    </a:cubicBezTo>
                    <a:cubicBezTo>
                      <a:pt x="1696" y="410"/>
                      <a:pt x="1651" y="420"/>
                      <a:pt x="1651" y="420"/>
                    </a:cubicBezTo>
                    <a:cubicBezTo>
                      <a:pt x="1654" y="400"/>
                      <a:pt x="1654" y="400"/>
                      <a:pt x="1654" y="400"/>
                    </a:cubicBezTo>
                    <a:cubicBezTo>
                      <a:pt x="1654" y="400"/>
                      <a:pt x="1650" y="393"/>
                      <a:pt x="1648" y="389"/>
                    </a:cubicBezTo>
                    <a:cubicBezTo>
                      <a:pt x="1646" y="385"/>
                      <a:pt x="1663" y="365"/>
                      <a:pt x="1665" y="358"/>
                    </a:cubicBezTo>
                    <a:cubicBezTo>
                      <a:pt x="1667" y="351"/>
                      <a:pt x="1661" y="350"/>
                      <a:pt x="1663" y="338"/>
                    </a:cubicBezTo>
                    <a:cubicBezTo>
                      <a:pt x="1665" y="326"/>
                      <a:pt x="1687" y="307"/>
                      <a:pt x="1687" y="307"/>
                    </a:cubicBezTo>
                    <a:cubicBezTo>
                      <a:pt x="1687" y="298"/>
                      <a:pt x="1687" y="298"/>
                      <a:pt x="1687" y="298"/>
                    </a:cubicBezTo>
                    <a:cubicBezTo>
                      <a:pt x="1687" y="298"/>
                      <a:pt x="1708" y="283"/>
                      <a:pt x="1711" y="277"/>
                    </a:cubicBezTo>
                    <a:cubicBezTo>
                      <a:pt x="1714" y="271"/>
                      <a:pt x="1746" y="240"/>
                      <a:pt x="1746" y="240"/>
                    </a:cubicBezTo>
                    <a:cubicBezTo>
                      <a:pt x="1725" y="246"/>
                      <a:pt x="1725" y="246"/>
                      <a:pt x="1725" y="246"/>
                    </a:cubicBezTo>
                    <a:cubicBezTo>
                      <a:pt x="1725" y="246"/>
                      <a:pt x="1702" y="265"/>
                      <a:pt x="1698" y="260"/>
                    </a:cubicBezTo>
                    <a:cubicBezTo>
                      <a:pt x="1694" y="255"/>
                      <a:pt x="1734" y="231"/>
                      <a:pt x="1739" y="223"/>
                    </a:cubicBezTo>
                    <a:cubicBezTo>
                      <a:pt x="1744" y="215"/>
                      <a:pt x="1772" y="194"/>
                      <a:pt x="1772" y="194"/>
                    </a:cubicBezTo>
                    <a:cubicBezTo>
                      <a:pt x="1777" y="200"/>
                      <a:pt x="1777" y="200"/>
                      <a:pt x="1777" y="200"/>
                    </a:cubicBezTo>
                    <a:cubicBezTo>
                      <a:pt x="1787" y="194"/>
                      <a:pt x="1787" y="194"/>
                      <a:pt x="1787" y="194"/>
                    </a:cubicBezTo>
                    <a:cubicBezTo>
                      <a:pt x="1787" y="194"/>
                      <a:pt x="1782" y="203"/>
                      <a:pt x="1792" y="202"/>
                    </a:cubicBezTo>
                    <a:cubicBezTo>
                      <a:pt x="1802" y="201"/>
                      <a:pt x="1799" y="187"/>
                      <a:pt x="1799" y="187"/>
                    </a:cubicBezTo>
                    <a:cubicBezTo>
                      <a:pt x="1815" y="192"/>
                      <a:pt x="1815" y="192"/>
                      <a:pt x="1815" y="192"/>
                    </a:cubicBezTo>
                    <a:cubicBezTo>
                      <a:pt x="1815" y="192"/>
                      <a:pt x="1837" y="181"/>
                      <a:pt x="1847" y="184"/>
                    </a:cubicBezTo>
                    <a:cubicBezTo>
                      <a:pt x="1857" y="187"/>
                      <a:pt x="1862" y="199"/>
                      <a:pt x="1862" y="199"/>
                    </a:cubicBezTo>
                    <a:cubicBezTo>
                      <a:pt x="1845" y="205"/>
                      <a:pt x="1845" y="205"/>
                      <a:pt x="1845" y="205"/>
                    </a:cubicBezTo>
                    <a:cubicBezTo>
                      <a:pt x="1847" y="222"/>
                      <a:pt x="1847" y="222"/>
                      <a:pt x="1847" y="222"/>
                    </a:cubicBezTo>
                    <a:cubicBezTo>
                      <a:pt x="1847" y="222"/>
                      <a:pt x="1835" y="220"/>
                      <a:pt x="1828" y="220"/>
                    </a:cubicBezTo>
                    <a:cubicBezTo>
                      <a:pt x="1821" y="220"/>
                      <a:pt x="1824" y="237"/>
                      <a:pt x="1824" y="237"/>
                    </a:cubicBezTo>
                    <a:cubicBezTo>
                      <a:pt x="1824" y="237"/>
                      <a:pt x="1825" y="252"/>
                      <a:pt x="1811" y="252"/>
                    </a:cubicBezTo>
                    <a:close/>
                  </a:path>
                </a:pathLst>
              </a:custGeom>
              <a:solidFill>
                <a:schemeClr val="accent1">
                  <a:lumMod val="60000"/>
                  <a:lumOff val="40000"/>
                </a:schemeClr>
              </a:solidFill>
              <a:ln w="3175" cap="flat" cmpd="sng">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8" name="Freeform 359"/>
              <p:cNvSpPr>
                <a:spLocks noEditPoints="1"/>
              </p:cNvSpPr>
              <p:nvPr/>
            </p:nvSpPr>
            <p:spPr bwMode="gray">
              <a:xfrm>
                <a:off x="-9662" y="-15009"/>
                <a:ext cx="645" cy="345"/>
              </a:xfrm>
              <a:custGeom>
                <a:avLst/>
                <a:gdLst>
                  <a:gd name="T0" fmla="*/ 11 w 273"/>
                  <a:gd name="T1" fmla="*/ 2 h 146"/>
                  <a:gd name="T2" fmla="*/ 6 w 273"/>
                  <a:gd name="T3" fmla="*/ 13 h 146"/>
                  <a:gd name="T4" fmla="*/ 11 w 273"/>
                  <a:gd name="T5" fmla="*/ 2 h 146"/>
                  <a:gd name="T6" fmla="*/ 115 w 273"/>
                  <a:gd name="T7" fmla="*/ 57 h 146"/>
                  <a:gd name="T8" fmla="*/ 142 w 273"/>
                  <a:gd name="T9" fmla="*/ 62 h 146"/>
                  <a:gd name="T10" fmla="*/ 129 w 273"/>
                  <a:gd name="T11" fmla="*/ 52 h 146"/>
                  <a:gd name="T12" fmla="*/ 119 w 273"/>
                  <a:gd name="T13" fmla="*/ 52 h 146"/>
                  <a:gd name="T14" fmla="*/ 115 w 273"/>
                  <a:gd name="T15" fmla="*/ 57 h 146"/>
                  <a:gd name="T16" fmla="*/ 190 w 273"/>
                  <a:gd name="T17" fmla="*/ 47 h 146"/>
                  <a:gd name="T18" fmla="*/ 180 w 273"/>
                  <a:gd name="T19" fmla="*/ 38 h 146"/>
                  <a:gd name="T20" fmla="*/ 169 w 273"/>
                  <a:gd name="T21" fmla="*/ 43 h 146"/>
                  <a:gd name="T22" fmla="*/ 190 w 273"/>
                  <a:gd name="T23" fmla="*/ 47 h 146"/>
                  <a:gd name="T24" fmla="*/ 249 w 273"/>
                  <a:gd name="T25" fmla="*/ 100 h 146"/>
                  <a:gd name="T26" fmla="*/ 266 w 273"/>
                  <a:gd name="T27" fmla="*/ 93 h 146"/>
                  <a:gd name="T28" fmla="*/ 249 w 273"/>
                  <a:gd name="T29" fmla="*/ 90 h 146"/>
                  <a:gd name="T30" fmla="*/ 232 w 273"/>
                  <a:gd name="T31" fmla="*/ 87 h 146"/>
                  <a:gd name="T32" fmla="*/ 249 w 273"/>
                  <a:gd name="T33" fmla="*/ 100 h 146"/>
                  <a:gd name="T34" fmla="*/ 260 w 273"/>
                  <a:gd name="T35" fmla="*/ 145 h 146"/>
                  <a:gd name="T36" fmla="*/ 260 w 273"/>
                  <a:gd name="T37" fmla="*/ 131 h 146"/>
                  <a:gd name="T38" fmla="*/ 260 w 273"/>
                  <a:gd name="T3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3" h="146">
                    <a:moveTo>
                      <a:pt x="11" y="2"/>
                    </a:moveTo>
                    <a:cubicBezTo>
                      <a:pt x="15" y="4"/>
                      <a:pt x="12" y="16"/>
                      <a:pt x="6" y="13"/>
                    </a:cubicBezTo>
                    <a:cubicBezTo>
                      <a:pt x="0" y="11"/>
                      <a:pt x="6" y="0"/>
                      <a:pt x="11" y="2"/>
                    </a:cubicBezTo>
                    <a:close/>
                    <a:moveTo>
                      <a:pt x="115" y="57"/>
                    </a:moveTo>
                    <a:cubicBezTo>
                      <a:pt x="121" y="68"/>
                      <a:pt x="142" y="62"/>
                      <a:pt x="142" y="62"/>
                    </a:cubicBezTo>
                    <a:cubicBezTo>
                      <a:pt x="129" y="52"/>
                      <a:pt x="129" y="52"/>
                      <a:pt x="129" y="52"/>
                    </a:cubicBezTo>
                    <a:cubicBezTo>
                      <a:pt x="119" y="52"/>
                      <a:pt x="119" y="52"/>
                      <a:pt x="119" y="52"/>
                    </a:cubicBezTo>
                    <a:lnTo>
                      <a:pt x="115" y="57"/>
                    </a:lnTo>
                    <a:close/>
                    <a:moveTo>
                      <a:pt x="190" y="47"/>
                    </a:moveTo>
                    <a:cubicBezTo>
                      <a:pt x="190" y="47"/>
                      <a:pt x="185" y="39"/>
                      <a:pt x="180" y="38"/>
                    </a:cubicBezTo>
                    <a:cubicBezTo>
                      <a:pt x="175" y="36"/>
                      <a:pt x="169" y="43"/>
                      <a:pt x="169" y="43"/>
                    </a:cubicBezTo>
                    <a:cubicBezTo>
                      <a:pt x="181" y="57"/>
                      <a:pt x="190" y="47"/>
                      <a:pt x="190" y="47"/>
                    </a:cubicBezTo>
                    <a:close/>
                    <a:moveTo>
                      <a:pt x="249" y="100"/>
                    </a:moveTo>
                    <a:cubicBezTo>
                      <a:pt x="256" y="101"/>
                      <a:pt x="267" y="100"/>
                      <a:pt x="266" y="93"/>
                    </a:cubicBezTo>
                    <a:cubicBezTo>
                      <a:pt x="265" y="86"/>
                      <a:pt x="253" y="90"/>
                      <a:pt x="249" y="90"/>
                    </a:cubicBezTo>
                    <a:cubicBezTo>
                      <a:pt x="245" y="91"/>
                      <a:pt x="232" y="87"/>
                      <a:pt x="232" y="87"/>
                    </a:cubicBezTo>
                    <a:cubicBezTo>
                      <a:pt x="226" y="96"/>
                      <a:pt x="241" y="99"/>
                      <a:pt x="249" y="100"/>
                    </a:cubicBezTo>
                    <a:close/>
                    <a:moveTo>
                      <a:pt x="260" y="145"/>
                    </a:moveTo>
                    <a:cubicBezTo>
                      <a:pt x="273" y="146"/>
                      <a:pt x="260" y="131"/>
                      <a:pt x="260" y="131"/>
                    </a:cubicBezTo>
                    <a:cubicBezTo>
                      <a:pt x="259" y="129"/>
                      <a:pt x="248" y="144"/>
                      <a:pt x="260" y="145"/>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39" name="Freeform 360"/>
              <p:cNvSpPr>
                <a:spLocks/>
              </p:cNvSpPr>
              <p:nvPr/>
            </p:nvSpPr>
            <p:spPr bwMode="gray">
              <a:xfrm>
                <a:off x="5851" y="-10925"/>
                <a:ext cx="1089" cy="839"/>
              </a:xfrm>
              <a:custGeom>
                <a:avLst/>
                <a:gdLst>
                  <a:gd name="T0" fmla="*/ 444 w 461"/>
                  <a:gd name="T1" fmla="*/ 131 h 355"/>
                  <a:gd name="T2" fmla="*/ 461 w 461"/>
                  <a:gd name="T3" fmla="*/ 111 h 355"/>
                  <a:gd name="T4" fmla="*/ 444 w 461"/>
                  <a:gd name="T5" fmla="*/ 105 h 355"/>
                  <a:gd name="T6" fmla="*/ 433 w 461"/>
                  <a:gd name="T7" fmla="*/ 88 h 355"/>
                  <a:gd name="T8" fmla="*/ 393 w 461"/>
                  <a:gd name="T9" fmla="*/ 77 h 355"/>
                  <a:gd name="T10" fmla="*/ 380 w 461"/>
                  <a:gd name="T11" fmla="*/ 46 h 355"/>
                  <a:gd name="T12" fmla="*/ 354 w 461"/>
                  <a:gd name="T13" fmla="*/ 42 h 355"/>
                  <a:gd name="T14" fmla="*/ 343 w 461"/>
                  <a:gd name="T15" fmla="*/ 1 h 355"/>
                  <a:gd name="T16" fmla="*/ 339 w 461"/>
                  <a:gd name="T17" fmla="*/ 14 h 355"/>
                  <a:gd name="T18" fmla="*/ 329 w 461"/>
                  <a:gd name="T19" fmla="*/ 0 h 355"/>
                  <a:gd name="T20" fmla="*/ 323 w 461"/>
                  <a:gd name="T21" fmla="*/ 41 h 355"/>
                  <a:gd name="T22" fmla="*/ 301 w 461"/>
                  <a:gd name="T23" fmla="*/ 50 h 355"/>
                  <a:gd name="T24" fmla="*/ 293 w 461"/>
                  <a:gd name="T25" fmla="*/ 77 h 355"/>
                  <a:gd name="T26" fmla="*/ 276 w 461"/>
                  <a:gd name="T27" fmla="*/ 83 h 355"/>
                  <a:gd name="T28" fmla="*/ 283 w 461"/>
                  <a:gd name="T29" fmla="*/ 107 h 355"/>
                  <a:gd name="T30" fmla="*/ 243 w 461"/>
                  <a:gd name="T31" fmla="*/ 101 h 355"/>
                  <a:gd name="T32" fmla="*/ 236 w 461"/>
                  <a:gd name="T33" fmla="*/ 102 h 355"/>
                  <a:gd name="T34" fmla="*/ 266 w 461"/>
                  <a:gd name="T35" fmla="*/ 177 h 355"/>
                  <a:gd name="T36" fmla="*/ 255 w 461"/>
                  <a:gd name="T37" fmla="*/ 171 h 355"/>
                  <a:gd name="T38" fmla="*/ 242 w 461"/>
                  <a:gd name="T39" fmla="*/ 151 h 355"/>
                  <a:gd name="T40" fmla="*/ 242 w 461"/>
                  <a:gd name="T41" fmla="*/ 183 h 355"/>
                  <a:gd name="T42" fmla="*/ 231 w 461"/>
                  <a:gd name="T43" fmla="*/ 191 h 355"/>
                  <a:gd name="T44" fmla="*/ 214 w 461"/>
                  <a:gd name="T45" fmla="*/ 166 h 355"/>
                  <a:gd name="T46" fmla="*/ 206 w 461"/>
                  <a:gd name="T47" fmla="*/ 160 h 355"/>
                  <a:gd name="T48" fmla="*/ 200 w 461"/>
                  <a:gd name="T49" fmla="*/ 166 h 355"/>
                  <a:gd name="T50" fmla="*/ 176 w 461"/>
                  <a:gd name="T51" fmla="*/ 213 h 355"/>
                  <a:gd name="T52" fmla="*/ 110 w 461"/>
                  <a:gd name="T53" fmla="*/ 235 h 355"/>
                  <a:gd name="T54" fmla="*/ 69 w 461"/>
                  <a:gd name="T55" fmla="*/ 262 h 355"/>
                  <a:gd name="T56" fmla="*/ 60 w 461"/>
                  <a:gd name="T57" fmla="*/ 285 h 355"/>
                  <a:gd name="T58" fmla="*/ 65 w 461"/>
                  <a:gd name="T59" fmla="*/ 317 h 355"/>
                  <a:gd name="T60" fmla="*/ 23 w 461"/>
                  <a:gd name="T61" fmla="*/ 305 h 355"/>
                  <a:gd name="T62" fmla="*/ 0 w 461"/>
                  <a:gd name="T63" fmla="*/ 322 h 355"/>
                  <a:gd name="T64" fmla="*/ 0 w 461"/>
                  <a:gd name="T65" fmla="*/ 322 h 355"/>
                  <a:gd name="T66" fmla="*/ 9 w 461"/>
                  <a:gd name="T67" fmla="*/ 338 h 355"/>
                  <a:gd name="T68" fmla="*/ 43 w 461"/>
                  <a:gd name="T69" fmla="*/ 352 h 355"/>
                  <a:gd name="T70" fmla="*/ 61 w 461"/>
                  <a:gd name="T71" fmla="*/ 342 h 355"/>
                  <a:gd name="T72" fmla="*/ 98 w 461"/>
                  <a:gd name="T73" fmla="*/ 345 h 355"/>
                  <a:gd name="T74" fmla="*/ 121 w 461"/>
                  <a:gd name="T75" fmla="*/ 318 h 355"/>
                  <a:gd name="T76" fmla="*/ 150 w 461"/>
                  <a:gd name="T77" fmla="*/ 318 h 355"/>
                  <a:gd name="T78" fmla="*/ 182 w 461"/>
                  <a:gd name="T79" fmla="*/ 335 h 355"/>
                  <a:gd name="T80" fmla="*/ 203 w 461"/>
                  <a:gd name="T81" fmla="*/ 322 h 355"/>
                  <a:gd name="T82" fmla="*/ 219 w 461"/>
                  <a:gd name="T83" fmla="*/ 322 h 355"/>
                  <a:gd name="T84" fmla="*/ 236 w 461"/>
                  <a:gd name="T85" fmla="*/ 299 h 355"/>
                  <a:gd name="T86" fmla="*/ 235 w 461"/>
                  <a:gd name="T87" fmla="*/ 287 h 355"/>
                  <a:gd name="T88" fmla="*/ 257 w 461"/>
                  <a:gd name="T89" fmla="*/ 268 h 355"/>
                  <a:gd name="T90" fmla="*/ 252 w 461"/>
                  <a:gd name="T91" fmla="*/ 243 h 355"/>
                  <a:gd name="T92" fmla="*/ 265 w 461"/>
                  <a:gd name="T93" fmla="*/ 235 h 355"/>
                  <a:gd name="T94" fmla="*/ 275 w 461"/>
                  <a:gd name="T95" fmla="*/ 204 h 355"/>
                  <a:gd name="T96" fmla="*/ 284 w 461"/>
                  <a:gd name="T97" fmla="*/ 165 h 355"/>
                  <a:gd name="T98" fmla="*/ 344 w 461"/>
                  <a:gd name="T99" fmla="*/ 166 h 355"/>
                  <a:gd name="T100" fmla="*/ 375 w 461"/>
                  <a:gd name="T101" fmla="*/ 190 h 355"/>
                  <a:gd name="T102" fmla="*/ 374 w 461"/>
                  <a:gd name="T103" fmla="*/ 189 h 355"/>
                  <a:gd name="T104" fmla="*/ 387 w 461"/>
                  <a:gd name="T105" fmla="*/ 186 h 355"/>
                  <a:gd name="T106" fmla="*/ 378 w 461"/>
                  <a:gd name="T107" fmla="*/ 144 h 355"/>
                  <a:gd name="T108" fmla="*/ 402 w 461"/>
                  <a:gd name="T109" fmla="*/ 162 h 355"/>
                  <a:gd name="T110" fmla="*/ 427 w 461"/>
                  <a:gd name="T111" fmla="*/ 160 h 355"/>
                  <a:gd name="T112" fmla="*/ 408 w 461"/>
                  <a:gd name="T113" fmla="*/ 126 h 355"/>
                  <a:gd name="T114" fmla="*/ 444 w 461"/>
                  <a:gd name="T115" fmla="*/ 1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1" h="355">
                    <a:moveTo>
                      <a:pt x="444" y="131"/>
                    </a:moveTo>
                    <a:cubicBezTo>
                      <a:pt x="461" y="111"/>
                      <a:pt x="461" y="111"/>
                      <a:pt x="461" y="111"/>
                    </a:cubicBezTo>
                    <a:cubicBezTo>
                      <a:pt x="444" y="105"/>
                      <a:pt x="444" y="105"/>
                      <a:pt x="444" y="105"/>
                    </a:cubicBezTo>
                    <a:cubicBezTo>
                      <a:pt x="444" y="105"/>
                      <a:pt x="441" y="93"/>
                      <a:pt x="433" y="88"/>
                    </a:cubicBezTo>
                    <a:cubicBezTo>
                      <a:pt x="425" y="82"/>
                      <a:pt x="393" y="77"/>
                      <a:pt x="393" y="77"/>
                    </a:cubicBezTo>
                    <a:cubicBezTo>
                      <a:pt x="393" y="77"/>
                      <a:pt x="392" y="58"/>
                      <a:pt x="380" y="46"/>
                    </a:cubicBezTo>
                    <a:cubicBezTo>
                      <a:pt x="367" y="33"/>
                      <a:pt x="354" y="42"/>
                      <a:pt x="354" y="42"/>
                    </a:cubicBezTo>
                    <a:cubicBezTo>
                      <a:pt x="343" y="1"/>
                      <a:pt x="343" y="1"/>
                      <a:pt x="343" y="1"/>
                    </a:cubicBezTo>
                    <a:cubicBezTo>
                      <a:pt x="339" y="14"/>
                      <a:pt x="339" y="14"/>
                      <a:pt x="339" y="14"/>
                    </a:cubicBezTo>
                    <a:cubicBezTo>
                      <a:pt x="329" y="0"/>
                      <a:pt x="329" y="0"/>
                      <a:pt x="329" y="0"/>
                    </a:cubicBezTo>
                    <a:cubicBezTo>
                      <a:pt x="323" y="41"/>
                      <a:pt x="323" y="41"/>
                      <a:pt x="323" y="41"/>
                    </a:cubicBezTo>
                    <a:cubicBezTo>
                      <a:pt x="323" y="41"/>
                      <a:pt x="308" y="45"/>
                      <a:pt x="301" y="50"/>
                    </a:cubicBezTo>
                    <a:cubicBezTo>
                      <a:pt x="294" y="55"/>
                      <a:pt x="293" y="77"/>
                      <a:pt x="293" y="77"/>
                    </a:cubicBezTo>
                    <a:cubicBezTo>
                      <a:pt x="276" y="83"/>
                      <a:pt x="276" y="83"/>
                      <a:pt x="276" y="83"/>
                    </a:cubicBezTo>
                    <a:cubicBezTo>
                      <a:pt x="283" y="107"/>
                      <a:pt x="283" y="107"/>
                      <a:pt x="283" y="107"/>
                    </a:cubicBezTo>
                    <a:cubicBezTo>
                      <a:pt x="283" y="107"/>
                      <a:pt x="259" y="104"/>
                      <a:pt x="243" y="101"/>
                    </a:cubicBezTo>
                    <a:cubicBezTo>
                      <a:pt x="241" y="100"/>
                      <a:pt x="238" y="101"/>
                      <a:pt x="236" y="102"/>
                    </a:cubicBezTo>
                    <a:cubicBezTo>
                      <a:pt x="259" y="120"/>
                      <a:pt x="266" y="177"/>
                      <a:pt x="266" y="177"/>
                    </a:cubicBezTo>
                    <a:cubicBezTo>
                      <a:pt x="255" y="171"/>
                      <a:pt x="255" y="171"/>
                      <a:pt x="255" y="171"/>
                    </a:cubicBezTo>
                    <a:cubicBezTo>
                      <a:pt x="242" y="151"/>
                      <a:pt x="242" y="151"/>
                      <a:pt x="242" y="151"/>
                    </a:cubicBezTo>
                    <a:cubicBezTo>
                      <a:pt x="242" y="151"/>
                      <a:pt x="243" y="175"/>
                      <a:pt x="242" y="183"/>
                    </a:cubicBezTo>
                    <a:cubicBezTo>
                      <a:pt x="241" y="190"/>
                      <a:pt x="231" y="191"/>
                      <a:pt x="231" y="191"/>
                    </a:cubicBezTo>
                    <a:cubicBezTo>
                      <a:pt x="214" y="166"/>
                      <a:pt x="214" y="166"/>
                      <a:pt x="214" y="166"/>
                    </a:cubicBezTo>
                    <a:cubicBezTo>
                      <a:pt x="206" y="160"/>
                      <a:pt x="206" y="160"/>
                      <a:pt x="206" y="160"/>
                    </a:cubicBezTo>
                    <a:cubicBezTo>
                      <a:pt x="200" y="166"/>
                      <a:pt x="200" y="166"/>
                      <a:pt x="200" y="166"/>
                    </a:cubicBezTo>
                    <a:cubicBezTo>
                      <a:pt x="200" y="166"/>
                      <a:pt x="192" y="201"/>
                      <a:pt x="176" y="213"/>
                    </a:cubicBezTo>
                    <a:cubicBezTo>
                      <a:pt x="160" y="224"/>
                      <a:pt x="119" y="232"/>
                      <a:pt x="110" y="235"/>
                    </a:cubicBezTo>
                    <a:cubicBezTo>
                      <a:pt x="101" y="237"/>
                      <a:pt x="69" y="262"/>
                      <a:pt x="69" y="262"/>
                    </a:cubicBezTo>
                    <a:cubicBezTo>
                      <a:pt x="60" y="285"/>
                      <a:pt x="60" y="285"/>
                      <a:pt x="60" y="285"/>
                    </a:cubicBezTo>
                    <a:cubicBezTo>
                      <a:pt x="60" y="285"/>
                      <a:pt x="84" y="303"/>
                      <a:pt x="65" y="317"/>
                    </a:cubicBezTo>
                    <a:cubicBezTo>
                      <a:pt x="47" y="331"/>
                      <a:pt x="34" y="308"/>
                      <a:pt x="23" y="305"/>
                    </a:cubicBezTo>
                    <a:cubicBezTo>
                      <a:pt x="13" y="303"/>
                      <a:pt x="0" y="322"/>
                      <a:pt x="0" y="322"/>
                    </a:cubicBezTo>
                    <a:cubicBezTo>
                      <a:pt x="0" y="322"/>
                      <a:pt x="0" y="322"/>
                      <a:pt x="0" y="322"/>
                    </a:cubicBezTo>
                    <a:cubicBezTo>
                      <a:pt x="3" y="328"/>
                      <a:pt x="5" y="334"/>
                      <a:pt x="9" y="338"/>
                    </a:cubicBezTo>
                    <a:cubicBezTo>
                      <a:pt x="17" y="347"/>
                      <a:pt x="39" y="355"/>
                      <a:pt x="43" y="352"/>
                    </a:cubicBezTo>
                    <a:cubicBezTo>
                      <a:pt x="47" y="350"/>
                      <a:pt x="46" y="342"/>
                      <a:pt x="61" y="342"/>
                    </a:cubicBezTo>
                    <a:cubicBezTo>
                      <a:pt x="75" y="342"/>
                      <a:pt x="88" y="351"/>
                      <a:pt x="98" y="345"/>
                    </a:cubicBezTo>
                    <a:cubicBezTo>
                      <a:pt x="108" y="339"/>
                      <a:pt x="121" y="318"/>
                      <a:pt x="121" y="318"/>
                    </a:cubicBezTo>
                    <a:cubicBezTo>
                      <a:pt x="121" y="318"/>
                      <a:pt x="146" y="315"/>
                      <a:pt x="150" y="318"/>
                    </a:cubicBezTo>
                    <a:cubicBezTo>
                      <a:pt x="154" y="320"/>
                      <a:pt x="179" y="336"/>
                      <a:pt x="182" y="335"/>
                    </a:cubicBezTo>
                    <a:cubicBezTo>
                      <a:pt x="185" y="335"/>
                      <a:pt x="203" y="322"/>
                      <a:pt x="203" y="322"/>
                    </a:cubicBezTo>
                    <a:cubicBezTo>
                      <a:pt x="219" y="322"/>
                      <a:pt x="219" y="322"/>
                      <a:pt x="219" y="322"/>
                    </a:cubicBezTo>
                    <a:cubicBezTo>
                      <a:pt x="236" y="299"/>
                      <a:pt x="236" y="299"/>
                      <a:pt x="236" y="299"/>
                    </a:cubicBezTo>
                    <a:cubicBezTo>
                      <a:pt x="235" y="287"/>
                      <a:pt x="235" y="287"/>
                      <a:pt x="235" y="287"/>
                    </a:cubicBezTo>
                    <a:cubicBezTo>
                      <a:pt x="257" y="268"/>
                      <a:pt x="257" y="268"/>
                      <a:pt x="257" y="268"/>
                    </a:cubicBezTo>
                    <a:cubicBezTo>
                      <a:pt x="257" y="268"/>
                      <a:pt x="245" y="252"/>
                      <a:pt x="252" y="243"/>
                    </a:cubicBezTo>
                    <a:cubicBezTo>
                      <a:pt x="258" y="234"/>
                      <a:pt x="265" y="235"/>
                      <a:pt x="265" y="235"/>
                    </a:cubicBezTo>
                    <a:cubicBezTo>
                      <a:pt x="265" y="235"/>
                      <a:pt x="274" y="220"/>
                      <a:pt x="275" y="204"/>
                    </a:cubicBezTo>
                    <a:cubicBezTo>
                      <a:pt x="277" y="188"/>
                      <a:pt x="270" y="166"/>
                      <a:pt x="284" y="165"/>
                    </a:cubicBezTo>
                    <a:cubicBezTo>
                      <a:pt x="299" y="164"/>
                      <a:pt x="340" y="165"/>
                      <a:pt x="344" y="166"/>
                    </a:cubicBezTo>
                    <a:cubicBezTo>
                      <a:pt x="348" y="166"/>
                      <a:pt x="367" y="183"/>
                      <a:pt x="375" y="190"/>
                    </a:cubicBezTo>
                    <a:cubicBezTo>
                      <a:pt x="374" y="189"/>
                      <a:pt x="374" y="189"/>
                      <a:pt x="374" y="189"/>
                    </a:cubicBezTo>
                    <a:cubicBezTo>
                      <a:pt x="387" y="186"/>
                      <a:pt x="387" y="186"/>
                      <a:pt x="387" y="186"/>
                    </a:cubicBezTo>
                    <a:cubicBezTo>
                      <a:pt x="378" y="144"/>
                      <a:pt x="378" y="144"/>
                      <a:pt x="378" y="144"/>
                    </a:cubicBezTo>
                    <a:cubicBezTo>
                      <a:pt x="378" y="144"/>
                      <a:pt x="393" y="160"/>
                      <a:pt x="402" y="162"/>
                    </a:cubicBezTo>
                    <a:cubicBezTo>
                      <a:pt x="412" y="163"/>
                      <a:pt x="427" y="160"/>
                      <a:pt x="427" y="160"/>
                    </a:cubicBezTo>
                    <a:cubicBezTo>
                      <a:pt x="427" y="160"/>
                      <a:pt x="402" y="136"/>
                      <a:pt x="408" y="126"/>
                    </a:cubicBezTo>
                    <a:cubicBezTo>
                      <a:pt x="413" y="115"/>
                      <a:pt x="444" y="131"/>
                      <a:pt x="444" y="131"/>
                    </a:cubicBez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sp>
            <p:nvSpPr>
              <p:cNvPr id="240" name="Freeform 361"/>
              <p:cNvSpPr>
                <a:spLocks/>
              </p:cNvSpPr>
              <p:nvPr/>
            </p:nvSpPr>
            <p:spPr bwMode="gray">
              <a:xfrm>
                <a:off x="6337" y="-10684"/>
                <a:ext cx="142" cy="211"/>
              </a:xfrm>
              <a:custGeom>
                <a:avLst/>
                <a:gdLst>
                  <a:gd name="T0" fmla="*/ 25 w 60"/>
                  <a:gd name="T1" fmla="*/ 89 h 89"/>
                  <a:gd name="T2" fmla="*/ 36 w 60"/>
                  <a:gd name="T3" fmla="*/ 81 h 89"/>
                  <a:gd name="T4" fmla="*/ 36 w 60"/>
                  <a:gd name="T5" fmla="*/ 49 h 89"/>
                  <a:gd name="T6" fmla="*/ 49 w 60"/>
                  <a:gd name="T7" fmla="*/ 69 h 89"/>
                  <a:gd name="T8" fmla="*/ 60 w 60"/>
                  <a:gd name="T9" fmla="*/ 75 h 89"/>
                  <a:gd name="T10" fmla="*/ 30 w 60"/>
                  <a:gd name="T11" fmla="*/ 0 h 89"/>
                  <a:gd name="T12" fmla="*/ 21 w 60"/>
                  <a:gd name="T13" fmla="*/ 34 h 89"/>
                  <a:gd name="T14" fmla="*/ 0 w 60"/>
                  <a:gd name="T15" fmla="*/ 58 h 89"/>
                  <a:gd name="T16" fmla="*/ 8 w 60"/>
                  <a:gd name="T17" fmla="*/ 64 h 89"/>
                  <a:gd name="T18" fmla="*/ 25 w 60"/>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9">
                    <a:moveTo>
                      <a:pt x="25" y="89"/>
                    </a:moveTo>
                    <a:cubicBezTo>
                      <a:pt x="25" y="89"/>
                      <a:pt x="35" y="88"/>
                      <a:pt x="36" y="81"/>
                    </a:cubicBezTo>
                    <a:cubicBezTo>
                      <a:pt x="37" y="73"/>
                      <a:pt x="36" y="49"/>
                      <a:pt x="36" y="49"/>
                    </a:cubicBezTo>
                    <a:cubicBezTo>
                      <a:pt x="49" y="69"/>
                      <a:pt x="49" y="69"/>
                      <a:pt x="49" y="69"/>
                    </a:cubicBezTo>
                    <a:cubicBezTo>
                      <a:pt x="60" y="75"/>
                      <a:pt x="60" y="75"/>
                      <a:pt x="60" y="75"/>
                    </a:cubicBezTo>
                    <a:cubicBezTo>
                      <a:pt x="60" y="75"/>
                      <a:pt x="53" y="18"/>
                      <a:pt x="30" y="0"/>
                    </a:cubicBezTo>
                    <a:cubicBezTo>
                      <a:pt x="22" y="8"/>
                      <a:pt x="21" y="34"/>
                      <a:pt x="21" y="34"/>
                    </a:cubicBezTo>
                    <a:cubicBezTo>
                      <a:pt x="0" y="58"/>
                      <a:pt x="0" y="58"/>
                      <a:pt x="0" y="58"/>
                    </a:cubicBezTo>
                    <a:cubicBezTo>
                      <a:pt x="8" y="64"/>
                      <a:pt x="8" y="64"/>
                      <a:pt x="8" y="64"/>
                    </a:cubicBezTo>
                    <a:lnTo>
                      <a:pt x="25" y="89"/>
                    </a:lnTo>
                    <a:close/>
                  </a:path>
                </a:pathLst>
              </a:custGeom>
              <a:grp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p>
            </p:txBody>
          </p:sp>
        </p:grpSp>
        <p:grpSp>
          <p:nvGrpSpPr>
            <p:cNvPr id="6" name="Gruppieren 5"/>
            <p:cNvGrpSpPr/>
            <p:nvPr/>
          </p:nvGrpSpPr>
          <p:grpSpPr bwMode="gray">
            <a:xfrm>
              <a:off x="5858204" y="1555200"/>
              <a:ext cx="2961900" cy="2289331"/>
              <a:chOff x="5858204" y="1555200"/>
              <a:chExt cx="2961900" cy="2289331"/>
            </a:xfrm>
          </p:grpSpPr>
          <p:grpSp>
            <p:nvGrpSpPr>
              <p:cNvPr id="47" name="Gruppieren 23"/>
              <p:cNvGrpSpPr/>
              <p:nvPr/>
            </p:nvGrpSpPr>
            <p:grpSpPr bwMode="gray">
              <a:xfrm>
                <a:off x="7020104" y="1555200"/>
                <a:ext cx="1800000" cy="1440000"/>
                <a:chOff x="5563518" y="1696597"/>
                <a:chExt cx="2710149" cy="1440000"/>
              </a:xfrm>
            </p:grpSpPr>
            <p:sp>
              <p:nvSpPr>
                <p:cNvPr id="48" name="Rechteck 47"/>
                <p:cNvSpPr/>
                <p:nvPr/>
              </p:nvSpPr>
              <p:spPr bwMode="gray">
                <a:xfrm>
                  <a:off x="5563518" y="1696597"/>
                  <a:ext cx="2710149" cy="360000"/>
                </a:xfrm>
                <a:prstGeom prst="rect">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buClr>
                      <a:srgbClr val="969696"/>
                    </a:buClr>
                    <a:defRPr/>
                  </a:pPr>
                  <a:r>
                    <a:rPr lang="en-US" sz="1400" b="1" noProof="1" smtClean="0">
                      <a:solidFill>
                        <a:srgbClr val="000000"/>
                      </a:solidFill>
                      <a:cs typeface="Arial" charset="0"/>
                    </a:rPr>
                    <a:t>Regional Strategy D </a:t>
                  </a:r>
                </a:p>
              </p:txBody>
            </p:sp>
            <p:sp>
              <p:nvSpPr>
                <p:cNvPr id="49" name="Rechteck 48"/>
                <p:cNvSpPr/>
                <p:nvPr/>
              </p:nvSpPr>
              <p:spPr bwMode="gray">
                <a:xfrm>
                  <a:off x="5563518" y="2056597"/>
                  <a:ext cx="2710149"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Local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Cross 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National market</a:t>
                  </a:r>
                </a:p>
              </p:txBody>
            </p:sp>
          </p:grpSp>
          <p:grpSp>
            <p:nvGrpSpPr>
              <p:cNvPr id="15" name="Gruppieren 14"/>
              <p:cNvGrpSpPr/>
              <p:nvPr/>
            </p:nvGrpSpPr>
            <p:grpSpPr bwMode="gray">
              <a:xfrm>
                <a:off x="5858204" y="2739311"/>
                <a:ext cx="843822" cy="1105220"/>
                <a:chOff x="5858204" y="2739311"/>
                <a:chExt cx="843822" cy="1105220"/>
              </a:xfrm>
            </p:grpSpPr>
            <p:sp>
              <p:nvSpPr>
                <p:cNvPr id="271" name="Ellipse 270"/>
                <p:cNvSpPr/>
                <p:nvPr/>
              </p:nvSpPr>
              <p:spPr bwMode="gray">
                <a:xfrm>
                  <a:off x="5858204" y="3665391"/>
                  <a:ext cx="419480" cy="17914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61" name="Gruppieren 585"/>
                <p:cNvGrpSpPr/>
                <p:nvPr/>
              </p:nvGrpSpPr>
              <p:grpSpPr bwMode="gray">
                <a:xfrm>
                  <a:off x="6040937" y="2739311"/>
                  <a:ext cx="661089" cy="1026562"/>
                  <a:chOff x="6577762" y="2385073"/>
                  <a:chExt cx="1337201" cy="2076450"/>
                </a:xfrm>
                <a:effectLst>
                  <a:outerShdw blurRad="76200" dir="18900000" sy="23000" kx="-1200000" algn="bl" rotWithShape="0">
                    <a:prstClr val="black">
                      <a:alpha val="40000"/>
                    </a:prstClr>
                  </a:outerShdw>
                </a:effectLst>
              </p:grpSpPr>
              <p:sp>
                <p:nvSpPr>
                  <p:cNvPr id="62" name="Rectangle 5"/>
                  <p:cNvSpPr>
                    <a:spLocks noChangeArrowheads="1"/>
                  </p:cNvSpPr>
                  <p:nvPr/>
                </p:nvSpPr>
                <p:spPr bwMode="gray">
                  <a:xfrm>
                    <a:off x="6577762" y="2385073"/>
                    <a:ext cx="109258" cy="2076450"/>
                  </a:xfrm>
                  <a:prstGeom prst="roundRect">
                    <a:avLst>
                      <a:gd name="adj" fmla="val 50000"/>
                    </a:avLst>
                  </a:prstGeom>
                  <a:gradFill flip="none" rotWithShape="1">
                    <a:gsLst>
                      <a:gs pos="10000">
                        <a:srgbClr val="FFFFFF"/>
                      </a:gs>
                      <a:gs pos="0">
                        <a:srgbClr val="D7D7D7"/>
                      </a:gs>
                      <a:gs pos="100000">
                        <a:srgbClr val="7D7D7D"/>
                      </a:gs>
                      <a:gs pos="85000">
                        <a:srgbClr val="969696"/>
                      </a:gs>
                      <a:gs pos="60000">
                        <a:srgbClr val="C8C8C8"/>
                      </a:gs>
                      <a:gs pos="20000">
                        <a:srgbClr val="FFFFFF"/>
                      </a:gs>
                    </a:gsLst>
                    <a:lin ang="0" scaled="1"/>
                    <a:tileRect/>
                  </a:gradFill>
                  <a:ln w="12700">
                    <a:noFill/>
                    <a:round/>
                    <a:headEnd/>
                    <a:tailEnd/>
                  </a:ln>
                  <a:effectLst/>
                </p:spPr>
                <p:txBody>
                  <a:bodyPr rtlCol="0" anchor="ctr"/>
                  <a:lstStyle/>
                  <a:p>
                    <a:pPr algn="ctr"/>
                    <a:endParaRPr lang="de-DE" sz="1600" dirty="0">
                      <a:solidFill>
                        <a:schemeClr val="bg1"/>
                      </a:solidFill>
                    </a:endParaRPr>
                  </a:p>
                </p:txBody>
              </p:sp>
              <p:sp>
                <p:nvSpPr>
                  <p:cNvPr id="63" name="Rectangle 7"/>
                  <p:cNvSpPr>
                    <a:spLocks noChangeArrowheads="1"/>
                  </p:cNvSpPr>
                  <p:nvPr/>
                </p:nvSpPr>
                <p:spPr bwMode="gray">
                  <a:xfrm>
                    <a:off x="6577762" y="2475561"/>
                    <a:ext cx="109258" cy="825500"/>
                  </a:xfrm>
                  <a:prstGeom prst="rect">
                    <a:avLst/>
                  </a:prstGeom>
                  <a:gradFill flip="none" rotWithShape="1">
                    <a:gsLst>
                      <a:gs pos="100000">
                        <a:schemeClr val="accent1">
                          <a:lumMod val="60000"/>
                          <a:lumOff val="40000"/>
                        </a:schemeClr>
                      </a:gs>
                      <a:gs pos="50000">
                        <a:schemeClr val="accent1">
                          <a:lumMod val="40000"/>
                          <a:lumOff val="60000"/>
                        </a:schemeClr>
                      </a:gs>
                      <a:gs pos="15000">
                        <a:schemeClr val="accent1">
                          <a:lumMod val="20000"/>
                          <a:lumOff val="80000"/>
                        </a:schemeClr>
                      </a:gs>
                      <a:gs pos="0">
                        <a:schemeClr val="accent1">
                          <a:lumMod val="40000"/>
                          <a:lumOff val="60000"/>
                        </a:schemeClr>
                      </a:gs>
                    </a:gsLst>
                    <a:lin ang="0" scaled="1"/>
                    <a:tileRect/>
                  </a:gradFill>
                  <a:ln w="12700">
                    <a:noFill/>
                    <a:round/>
                    <a:headEnd/>
                    <a:tailEnd/>
                  </a:ln>
                </p:spPr>
                <p:txBody>
                  <a:bodyPr rtlCol="0" anchor="ctr"/>
                  <a:lstStyle/>
                  <a:p>
                    <a:pPr algn="ctr"/>
                    <a:endParaRPr lang="de-DE" sz="1600" dirty="0">
                      <a:solidFill>
                        <a:srgbClr val="000000"/>
                      </a:solidFill>
                    </a:endParaRPr>
                  </a:p>
                </p:txBody>
              </p:sp>
              <p:sp>
                <p:nvSpPr>
                  <p:cNvPr id="64" name="Freeform 6"/>
                  <p:cNvSpPr>
                    <a:spLocks/>
                  </p:cNvSpPr>
                  <p:nvPr/>
                </p:nvSpPr>
                <p:spPr bwMode="gray">
                  <a:xfrm>
                    <a:off x="6687020" y="2475561"/>
                    <a:ext cx="1227943" cy="825500"/>
                  </a:xfrm>
                  <a:custGeom>
                    <a:avLst/>
                    <a:gdLst/>
                    <a:ahLst/>
                    <a:cxnLst>
                      <a:cxn ang="0">
                        <a:pos x="502" y="293"/>
                      </a:cxn>
                      <a:cxn ang="0">
                        <a:pos x="425" y="178"/>
                      </a:cxn>
                      <a:cxn ang="0">
                        <a:pos x="425" y="178"/>
                      </a:cxn>
                      <a:cxn ang="0">
                        <a:pos x="425" y="178"/>
                      </a:cxn>
                      <a:cxn ang="0">
                        <a:pos x="502" y="62"/>
                      </a:cxn>
                      <a:cxn ang="0">
                        <a:pos x="522" y="33"/>
                      </a:cxn>
                      <a:cxn ang="0">
                        <a:pos x="527" y="10"/>
                      </a:cxn>
                      <a:cxn ang="0">
                        <a:pos x="511" y="0"/>
                      </a:cxn>
                      <a:cxn ang="0">
                        <a:pos x="0" y="0"/>
                      </a:cxn>
                      <a:cxn ang="0">
                        <a:pos x="0" y="178"/>
                      </a:cxn>
                      <a:cxn ang="0">
                        <a:pos x="0" y="356"/>
                      </a:cxn>
                      <a:cxn ang="0">
                        <a:pos x="511" y="356"/>
                      </a:cxn>
                      <a:cxn ang="0">
                        <a:pos x="527" y="345"/>
                      </a:cxn>
                      <a:cxn ang="0">
                        <a:pos x="522" y="323"/>
                      </a:cxn>
                      <a:cxn ang="0">
                        <a:pos x="502" y="293"/>
                      </a:cxn>
                    </a:cxnLst>
                    <a:rect l="0" t="0" r="r" b="b"/>
                    <a:pathLst>
                      <a:path w="530" h="356">
                        <a:moveTo>
                          <a:pt x="502" y="293"/>
                        </a:moveTo>
                        <a:cubicBezTo>
                          <a:pt x="425" y="178"/>
                          <a:pt x="425" y="178"/>
                          <a:pt x="425" y="178"/>
                        </a:cubicBezTo>
                        <a:cubicBezTo>
                          <a:pt x="425" y="178"/>
                          <a:pt x="425" y="178"/>
                          <a:pt x="425" y="178"/>
                        </a:cubicBezTo>
                        <a:cubicBezTo>
                          <a:pt x="425" y="178"/>
                          <a:pt x="425" y="178"/>
                          <a:pt x="425" y="178"/>
                        </a:cubicBezTo>
                        <a:cubicBezTo>
                          <a:pt x="502" y="62"/>
                          <a:pt x="502" y="62"/>
                          <a:pt x="502" y="62"/>
                        </a:cubicBezTo>
                        <a:cubicBezTo>
                          <a:pt x="502" y="62"/>
                          <a:pt x="503" y="63"/>
                          <a:pt x="522" y="33"/>
                        </a:cubicBezTo>
                        <a:cubicBezTo>
                          <a:pt x="528" y="24"/>
                          <a:pt x="530" y="17"/>
                          <a:pt x="527" y="10"/>
                        </a:cubicBezTo>
                        <a:cubicBezTo>
                          <a:pt x="523" y="0"/>
                          <a:pt x="511" y="0"/>
                          <a:pt x="511" y="0"/>
                        </a:cubicBezTo>
                        <a:cubicBezTo>
                          <a:pt x="0" y="0"/>
                          <a:pt x="0" y="0"/>
                          <a:pt x="0" y="0"/>
                        </a:cubicBezTo>
                        <a:cubicBezTo>
                          <a:pt x="0" y="178"/>
                          <a:pt x="0" y="178"/>
                          <a:pt x="0" y="178"/>
                        </a:cubicBezTo>
                        <a:cubicBezTo>
                          <a:pt x="0" y="356"/>
                          <a:pt x="0" y="356"/>
                          <a:pt x="0" y="356"/>
                        </a:cubicBezTo>
                        <a:cubicBezTo>
                          <a:pt x="511" y="356"/>
                          <a:pt x="511" y="356"/>
                          <a:pt x="511" y="356"/>
                        </a:cubicBezTo>
                        <a:cubicBezTo>
                          <a:pt x="511" y="356"/>
                          <a:pt x="523" y="356"/>
                          <a:pt x="527" y="345"/>
                        </a:cubicBezTo>
                        <a:cubicBezTo>
                          <a:pt x="530" y="338"/>
                          <a:pt x="528" y="332"/>
                          <a:pt x="522" y="323"/>
                        </a:cubicBezTo>
                        <a:cubicBezTo>
                          <a:pt x="503" y="293"/>
                          <a:pt x="502" y="293"/>
                          <a:pt x="502" y="293"/>
                        </a:cubicBezTo>
                        <a:close/>
                      </a:path>
                    </a:pathLst>
                  </a:custGeom>
                  <a:gradFill flip="none" rotWithShape="1">
                    <a:gsLst>
                      <a:gs pos="0">
                        <a:schemeClr val="accent1">
                          <a:lumMod val="40000"/>
                          <a:lumOff val="60000"/>
                        </a:schemeClr>
                      </a:gs>
                      <a:gs pos="100000">
                        <a:schemeClr val="accent1">
                          <a:lumMod val="20000"/>
                          <a:lumOff val="80000"/>
                        </a:schemeClr>
                      </a:gs>
                    </a:gsLst>
                    <a:lin ang="16200000" scaled="1"/>
                    <a:tileRect/>
                  </a:gradFill>
                  <a:ln w="12700">
                    <a:noFill/>
                    <a:round/>
                    <a:headEnd/>
                    <a:tailEnd/>
                  </a:ln>
                  <a:effectLst/>
                </p:spPr>
                <p:txBody>
                  <a:bodyPr vert="horz" rIns="216000" rtlCol="0" anchor="ctr"/>
                  <a:lstStyle/>
                  <a:p>
                    <a:pPr algn="ctr"/>
                    <a:r>
                      <a:rPr lang="de-DE" sz="1100" b="1" dirty="0" smtClean="0">
                        <a:solidFill>
                          <a:schemeClr val="tx1">
                            <a:lumMod val="75000"/>
                            <a:lumOff val="25000"/>
                          </a:schemeClr>
                        </a:solidFill>
                      </a:rPr>
                      <a:t>D</a:t>
                    </a:r>
                  </a:p>
                </p:txBody>
              </p:sp>
            </p:grpSp>
          </p:grpSp>
          <p:sp>
            <p:nvSpPr>
              <p:cNvPr id="274" name="Freeform 8"/>
              <p:cNvSpPr>
                <a:spLocks noEditPoints="1"/>
              </p:cNvSpPr>
              <p:nvPr/>
            </p:nvSpPr>
            <p:spPr bwMode="gray">
              <a:xfrm rot="18003745" flipH="1">
                <a:off x="6134296" y="2067843"/>
                <a:ext cx="859493"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lumMod val="60000"/>
                  <a:lumOff val="40000"/>
                </a:schemeClr>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p>
            </p:txBody>
          </p:sp>
        </p:grpSp>
        <p:grpSp>
          <p:nvGrpSpPr>
            <p:cNvPr id="5" name="Gruppieren 4"/>
            <p:cNvGrpSpPr/>
            <p:nvPr/>
          </p:nvGrpSpPr>
          <p:grpSpPr bwMode="gray">
            <a:xfrm>
              <a:off x="5113092" y="3864385"/>
              <a:ext cx="3019870" cy="1932762"/>
              <a:chOff x="5113092" y="3864385"/>
              <a:chExt cx="3019870" cy="1932762"/>
            </a:xfrm>
          </p:grpSpPr>
          <p:grpSp>
            <p:nvGrpSpPr>
              <p:cNvPr id="44" name="Gruppieren 23"/>
              <p:cNvGrpSpPr/>
              <p:nvPr/>
            </p:nvGrpSpPr>
            <p:grpSpPr bwMode="gray">
              <a:xfrm>
                <a:off x="5113092" y="4357147"/>
                <a:ext cx="1800000" cy="1440000"/>
                <a:chOff x="5563518" y="1696597"/>
                <a:chExt cx="2710149" cy="1440000"/>
              </a:xfrm>
            </p:grpSpPr>
            <p:sp>
              <p:nvSpPr>
                <p:cNvPr id="45" name="Rechteck 44"/>
                <p:cNvSpPr/>
                <p:nvPr/>
              </p:nvSpPr>
              <p:spPr bwMode="gray">
                <a:xfrm>
                  <a:off x="5563518" y="1696597"/>
                  <a:ext cx="2710149" cy="360000"/>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buClr>
                      <a:srgbClr val="969696"/>
                    </a:buClr>
                    <a:defRPr/>
                  </a:pPr>
                  <a:r>
                    <a:rPr lang="en-US" sz="1400" b="1" noProof="1" smtClean="0">
                      <a:solidFill>
                        <a:srgbClr val="FFFFFF"/>
                      </a:solidFill>
                      <a:effectLst>
                        <a:outerShdw blurRad="190500" algn="ctr" rotWithShape="0">
                          <a:prstClr val="black">
                            <a:alpha val="50000"/>
                          </a:prstClr>
                        </a:outerShdw>
                      </a:effectLst>
                      <a:cs typeface="Arial" charset="0"/>
                    </a:rPr>
                    <a:t>Regional Strategy C </a:t>
                  </a:r>
                </a:p>
              </p:txBody>
            </p:sp>
            <p:sp>
              <p:nvSpPr>
                <p:cNvPr id="46" name="Rechteck 45"/>
                <p:cNvSpPr/>
                <p:nvPr/>
              </p:nvSpPr>
              <p:spPr bwMode="gray">
                <a:xfrm>
                  <a:off x="5563518" y="2056597"/>
                  <a:ext cx="2710149"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Local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Cross 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National market</a:t>
                  </a:r>
                </a:p>
              </p:txBody>
            </p:sp>
          </p:grpSp>
          <p:grpSp>
            <p:nvGrpSpPr>
              <p:cNvPr id="19" name="Gruppieren 18"/>
              <p:cNvGrpSpPr/>
              <p:nvPr/>
            </p:nvGrpSpPr>
            <p:grpSpPr bwMode="gray">
              <a:xfrm>
                <a:off x="7281043" y="3864385"/>
                <a:ext cx="851919" cy="1101369"/>
                <a:chOff x="7281043" y="3864385"/>
                <a:chExt cx="851919" cy="1101369"/>
              </a:xfrm>
            </p:grpSpPr>
            <p:sp>
              <p:nvSpPr>
                <p:cNvPr id="7" name="Ellipse 6"/>
                <p:cNvSpPr/>
                <p:nvPr/>
              </p:nvSpPr>
              <p:spPr bwMode="gray">
                <a:xfrm>
                  <a:off x="7281043" y="4786614"/>
                  <a:ext cx="419480" cy="17914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53" name="Gruppieren 577"/>
                <p:cNvGrpSpPr/>
                <p:nvPr/>
              </p:nvGrpSpPr>
              <p:grpSpPr bwMode="gray">
                <a:xfrm>
                  <a:off x="7471873" y="3864385"/>
                  <a:ext cx="661089" cy="1026562"/>
                  <a:chOff x="2950574" y="2385072"/>
                  <a:chExt cx="1337201" cy="2076450"/>
                </a:xfrm>
                <a:effectLst>
                  <a:outerShdw blurRad="76200" dir="18900000" sy="23000" kx="-1200000" algn="bl" rotWithShape="0">
                    <a:prstClr val="black">
                      <a:alpha val="40000"/>
                    </a:prstClr>
                  </a:outerShdw>
                </a:effectLst>
              </p:grpSpPr>
              <p:sp>
                <p:nvSpPr>
                  <p:cNvPr id="54" name="Rectangle 5"/>
                  <p:cNvSpPr>
                    <a:spLocks noChangeArrowheads="1"/>
                  </p:cNvSpPr>
                  <p:nvPr/>
                </p:nvSpPr>
                <p:spPr bwMode="gray">
                  <a:xfrm>
                    <a:off x="2950574" y="2385072"/>
                    <a:ext cx="109258" cy="2076450"/>
                  </a:xfrm>
                  <a:prstGeom prst="roundRect">
                    <a:avLst>
                      <a:gd name="adj" fmla="val 50000"/>
                    </a:avLst>
                  </a:prstGeom>
                  <a:gradFill flip="none" rotWithShape="1">
                    <a:gsLst>
                      <a:gs pos="10000">
                        <a:srgbClr val="FFFFFF"/>
                      </a:gs>
                      <a:gs pos="0">
                        <a:srgbClr val="D7D7D7"/>
                      </a:gs>
                      <a:gs pos="100000">
                        <a:srgbClr val="7D7D7D"/>
                      </a:gs>
                      <a:gs pos="85000">
                        <a:srgbClr val="969696"/>
                      </a:gs>
                      <a:gs pos="60000">
                        <a:srgbClr val="C8C8C8"/>
                      </a:gs>
                      <a:gs pos="20000">
                        <a:srgbClr val="FFFFFF"/>
                      </a:gs>
                    </a:gsLst>
                    <a:lin ang="0" scaled="1"/>
                    <a:tileRect/>
                  </a:gradFill>
                  <a:ln w="12700">
                    <a:noFill/>
                    <a:round/>
                    <a:headEnd/>
                    <a:tailEnd/>
                  </a:ln>
                  <a:effectLst/>
                </p:spPr>
                <p:txBody>
                  <a:bodyPr rtlCol="0" anchor="ctr"/>
                  <a:lstStyle/>
                  <a:p>
                    <a:pPr algn="ctr"/>
                    <a:endParaRPr lang="de-DE" sz="1600" dirty="0">
                      <a:solidFill>
                        <a:schemeClr val="bg1"/>
                      </a:solidFill>
                    </a:endParaRPr>
                  </a:p>
                </p:txBody>
              </p:sp>
              <p:sp>
                <p:nvSpPr>
                  <p:cNvPr id="55" name="Rectangle 7"/>
                  <p:cNvSpPr>
                    <a:spLocks noChangeArrowheads="1"/>
                  </p:cNvSpPr>
                  <p:nvPr/>
                </p:nvSpPr>
                <p:spPr bwMode="gray">
                  <a:xfrm>
                    <a:off x="2950574" y="2475560"/>
                    <a:ext cx="109258" cy="825500"/>
                  </a:xfrm>
                  <a:prstGeom prst="rect">
                    <a:avLst/>
                  </a:prstGeom>
                  <a:gradFill flip="none" rotWithShape="1">
                    <a:gsLst>
                      <a:gs pos="90000">
                        <a:schemeClr val="accent1">
                          <a:lumMod val="50000"/>
                        </a:schemeClr>
                      </a:gs>
                      <a:gs pos="50000">
                        <a:schemeClr val="accent1"/>
                      </a:gs>
                      <a:gs pos="0">
                        <a:schemeClr val="accent1">
                          <a:lumMod val="75000"/>
                        </a:schemeClr>
                      </a:gs>
                      <a:gs pos="15000">
                        <a:schemeClr val="accent1">
                          <a:lumMod val="60000"/>
                          <a:lumOff val="40000"/>
                        </a:schemeClr>
                      </a:gs>
                    </a:gsLst>
                    <a:lin ang="0" scaled="1"/>
                    <a:tileRect/>
                  </a:gradFill>
                  <a:ln w="12700">
                    <a:noFill/>
                    <a:round/>
                    <a:headEnd/>
                    <a:tailEnd/>
                  </a:ln>
                </p:spPr>
                <p:txBody>
                  <a:bodyPr rtlCol="0" anchor="ctr"/>
                  <a:lstStyle/>
                  <a:p>
                    <a:pPr algn="ctr"/>
                    <a:endParaRPr lang="de-DE" sz="1600" dirty="0">
                      <a:solidFill>
                        <a:schemeClr val="bg1"/>
                      </a:solidFill>
                    </a:endParaRPr>
                  </a:p>
                </p:txBody>
              </p:sp>
              <p:sp>
                <p:nvSpPr>
                  <p:cNvPr id="56" name="Freeform 6"/>
                  <p:cNvSpPr>
                    <a:spLocks/>
                  </p:cNvSpPr>
                  <p:nvPr/>
                </p:nvSpPr>
                <p:spPr bwMode="gray">
                  <a:xfrm>
                    <a:off x="3059832" y="2475560"/>
                    <a:ext cx="1227943" cy="825500"/>
                  </a:xfrm>
                  <a:custGeom>
                    <a:avLst/>
                    <a:gdLst/>
                    <a:ahLst/>
                    <a:cxnLst>
                      <a:cxn ang="0">
                        <a:pos x="502" y="293"/>
                      </a:cxn>
                      <a:cxn ang="0">
                        <a:pos x="425" y="178"/>
                      </a:cxn>
                      <a:cxn ang="0">
                        <a:pos x="425" y="178"/>
                      </a:cxn>
                      <a:cxn ang="0">
                        <a:pos x="425" y="178"/>
                      </a:cxn>
                      <a:cxn ang="0">
                        <a:pos x="502" y="62"/>
                      </a:cxn>
                      <a:cxn ang="0">
                        <a:pos x="522" y="33"/>
                      </a:cxn>
                      <a:cxn ang="0">
                        <a:pos x="527" y="10"/>
                      </a:cxn>
                      <a:cxn ang="0">
                        <a:pos x="511" y="0"/>
                      </a:cxn>
                      <a:cxn ang="0">
                        <a:pos x="0" y="0"/>
                      </a:cxn>
                      <a:cxn ang="0">
                        <a:pos x="0" y="178"/>
                      </a:cxn>
                      <a:cxn ang="0">
                        <a:pos x="0" y="356"/>
                      </a:cxn>
                      <a:cxn ang="0">
                        <a:pos x="511" y="356"/>
                      </a:cxn>
                      <a:cxn ang="0">
                        <a:pos x="527" y="345"/>
                      </a:cxn>
                      <a:cxn ang="0">
                        <a:pos x="522" y="323"/>
                      </a:cxn>
                      <a:cxn ang="0">
                        <a:pos x="502" y="293"/>
                      </a:cxn>
                    </a:cxnLst>
                    <a:rect l="0" t="0" r="r" b="b"/>
                    <a:pathLst>
                      <a:path w="530" h="356">
                        <a:moveTo>
                          <a:pt x="502" y="293"/>
                        </a:moveTo>
                        <a:cubicBezTo>
                          <a:pt x="425" y="178"/>
                          <a:pt x="425" y="178"/>
                          <a:pt x="425" y="178"/>
                        </a:cubicBezTo>
                        <a:cubicBezTo>
                          <a:pt x="425" y="178"/>
                          <a:pt x="425" y="178"/>
                          <a:pt x="425" y="178"/>
                        </a:cubicBezTo>
                        <a:cubicBezTo>
                          <a:pt x="425" y="178"/>
                          <a:pt x="425" y="178"/>
                          <a:pt x="425" y="178"/>
                        </a:cubicBezTo>
                        <a:cubicBezTo>
                          <a:pt x="502" y="62"/>
                          <a:pt x="502" y="62"/>
                          <a:pt x="502" y="62"/>
                        </a:cubicBezTo>
                        <a:cubicBezTo>
                          <a:pt x="502" y="62"/>
                          <a:pt x="503" y="63"/>
                          <a:pt x="522" y="33"/>
                        </a:cubicBezTo>
                        <a:cubicBezTo>
                          <a:pt x="528" y="24"/>
                          <a:pt x="530" y="17"/>
                          <a:pt x="527" y="10"/>
                        </a:cubicBezTo>
                        <a:cubicBezTo>
                          <a:pt x="523" y="0"/>
                          <a:pt x="511" y="0"/>
                          <a:pt x="511" y="0"/>
                        </a:cubicBezTo>
                        <a:cubicBezTo>
                          <a:pt x="0" y="0"/>
                          <a:pt x="0" y="0"/>
                          <a:pt x="0" y="0"/>
                        </a:cubicBezTo>
                        <a:cubicBezTo>
                          <a:pt x="0" y="178"/>
                          <a:pt x="0" y="178"/>
                          <a:pt x="0" y="178"/>
                        </a:cubicBezTo>
                        <a:cubicBezTo>
                          <a:pt x="0" y="356"/>
                          <a:pt x="0" y="356"/>
                          <a:pt x="0" y="356"/>
                        </a:cubicBezTo>
                        <a:cubicBezTo>
                          <a:pt x="511" y="356"/>
                          <a:pt x="511" y="356"/>
                          <a:pt x="511" y="356"/>
                        </a:cubicBezTo>
                        <a:cubicBezTo>
                          <a:pt x="511" y="356"/>
                          <a:pt x="523" y="356"/>
                          <a:pt x="527" y="345"/>
                        </a:cubicBezTo>
                        <a:cubicBezTo>
                          <a:pt x="530" y="338"/>
                          <a:pt x="528" y="332"/>
                          <a:pt x="522" y="323"/>
                        </a:cubicBezTo>
                        <a:cubicBezTo>
                          <a:pt x="503" y="293"/>
                          <a:pt x="502" y="293"/>
                          <a:pt x="502" y="293"/>
                        </a:cubicBezTo>
                        <a:close/>
                      </a:path>
                    </a:pathLst>
                  </a:custGeom>
                  <a:gradFill flip="none" rotWithShape="1">
                    <a:gsLst>
                      <a:gs pos="0">
                        <a:schemeClr val="accent1"/>
                      </a:gs>
                      <a:gs pos="100000">
                        <a:schemeClr val="accent1">
                          <a:lumMod val="60000"/>
                          <a:lumOff val="40000"/>
                        </a:schemeClr>
                      </a:gs>
                    </a:gsLst>
                    <a:lin ang="16200000" scaled="1"/>
                    <a:tileRect/>
                  </a:gradFill>
                  <a:ln w="12700">
                    <a:noFill/>
                    <a:round/>
                    <a:headEnd/>
                    <a:tailEnd/>
                  </a:ln>
                  <a:effectLst/>
                </p:spPr>
                <p:txBody>
                  <a:bodyPr vert="horz" rIns="216000" rtlCol="0" anchor="ctr"/>
                  <a:lstStyle/>
                  <a:p>
                    <a:pPr algn="ctr"/>
                    <a:r>
                      <a:rPr lang="de-DE" sz="1100" b="1" dirty="0" smtClean="0">
                        <a:solidFill>
                          <a:schemeClr val="bg1"/>
                        </a:solidFill>
                        <a:effectLst>
                          <a:outerShdw blurRad="190500" algn="ctr" rotWithShape="0">
                            <a:prstClr val="black">
                              <a:alpha val="50000"/>
                            </a:prstClr>
                          </a:outerShdw>
                        </a:effectLst>
                      </a:rPr>
                      <a:t>C</a:t>
                    </a:r>
                  </a:p>
                </p:txBody>
              </p:sp>
            </p:grpSp>
          </p:grpSp>
          <p:sp>
            <p:nvSpPr>
              <p:cNvPr id="275" name="Freeform 8"/>
              <p:cNvSpPr>
                <a:spLocks noEditPoints="1"/>
              </p:cNvSpPr>
              <p:nvPr/>
            </p:nvSpPr>
            <p:spPr bwMode="gray">
              <a:xfrm rot="21279404">
                <a:off x="6428959" y="3984052"/>
                <a:ext cx="859493"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p>
            </p:txBody>
          </p:sp>
        </p:grpSp>
        <p:grpSp>
          <p:nvGrpSpPr>
            <p:cNvPr id="8" name="Gruppieren 7"/>
            <p:cNvGrpSpPr/>
            <p:nvPr/>
          </p:nvGrpSpPr>
          <p:grpSpPr bwMode="gray">
            <a:xfrm>
              <a:off x="957516" y="1555200"/>
              <a:ext cx="2896764" cy="1706535"/>
              <a:chOff x="957516" y="1555200"/>
              <a:chExt cx="2896764" cy="1706535"/>
            </a:xfrm>
          </p:grpSpPr>
          <p:grpSp>
            <p:nvGrpSpPr>
              <p:cNvPr id="41" name="Gruppieren 23"/>
              <p:cNvGrpSpPr/>
              <p:nvPr/>
            </p:nvGrpSpPr>
            <p:grpSpPr bwMode="gray">
              <a:xfrm>
                <a:off x="2054280" y="1555200"/>
                <a:ext cx="1800000" cy="1440000"/>
                <a:chOff x="5563518" y="1696597"/>
                <a:chExt cx="2710149" cy="1440000"/>
              </a:xfrm>
            </p:grpSpPr>
            <p:sp>
              <p:nvSpPr>
                <p:cNvPr id="42" name="Rechteck 41"/>
                <p:cNvSpPr/>
                <p:nvPr/>
              </p:nvSpPr>
              <p:spPr bwMode="gray">
                <a:xfrm>
                  <a:off x="5563518" y="1696597"/>
                  <a:ext cx="2710149" cy="360000"/>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buClr>
                      <a:srgbClr val="969696"/>
                    </a:buClr>
                    <a:defRPr/>
                  </a:pPr>
                  <a:r>
                    <a:rPr lang="en-US" sz="1400" b="1" noProof="1" smtClean="0">
                      <a:solidFill>
                        <a:srgbClr val="FFFFFF"/>
                      </a:solidFill>
                      <a:effectLst>
                        <a:outerShdw blurRad="190500" algn="ctr" rotWithShape="0">
                          <a:prstClr val="black">
                            <a:alpha val="50000"/>
                          </a:prstClr>
                        </a:outerShdw>
                      </a:effectLst>
                      <a:cs typeface="Arial" charset="0"/>
                    </a:rPr>
                    <a:t>Regional Strategy A</a:t>
                  </a:r>
                </a:p>
              </p:txBody>
            </p:sp>
            <p:sp>
              <p:nvSpPr>
                <p:cNvPr id="43" name="Rechteck 42"/>
                <p:cNvSpPr/>
                <p:nvPr/>
              </p:nvSpPr>
              <p:spPr bwMode="gray">
                <a:xfrm>
                  <a:off x="5563518" y="2056597"/>
                  <a:ext cx="2710149"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Local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Cross 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National market</a:t>
                  </a:r>
                </a:p>
              </p:txBody>
            </p:sp>
          </p:grpSp>
          <p:grpSp>
            <p:nvGrpSpPr>
              <p:cNvPr id="18" name="Gruppieren 17"/>
              <p:cNvGrpSpPr/>
              <p:nvPr/>
            </p:nvGrpSpPr>
            <p:grpSpPr bwMode="gray">
              <a:xfrm>
                <a:off x="957516" y="2160366"/>
                <a:ext cx="842394" cy="1101369"/>
                <a:chOff x="957516" y="2160366"/>
                <a:chExt cx="842394" cy="1101369"/>
              </a:xfrm>
            </p:grpSpPr>
            <p:sp>
              <p:nvSpPr>
                <p:cNvPr id="246" name="Ellipse 245"/>
                <p:cNvSpPr/>
                <p:nvPr/>
              </p:nvSpPr>
              <p:spPr bwMode="gray">
                <a:xfrm flipH="1">
                  <a:off x="1380430" y="3082595"/>
                  <a:ext cx="419480" cy="17914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247" name="Gruppieren 577"/>
                <p:cNvGrpSpPr/>
                <p:nvPr/>
              </p:nvGrpSpPr>
              <p:grpSpPr bwMode="gray">
                <a:xfrm flipH="1">
                  <a:off x="957516" y="2160366"/>
                  <a:ext cx="661089" cy="1026562"/>
                  <a:chOff x="2950574" y="2385072"/>
                  <a:chExt cx="1337201" cy="2076450"/>
                </a:xfrm>
                <a:effectLst>
                  <a:outerShdw blurRad="76200" dir="18900000" sy="23000" kx="-1200000" algn="bl" rotWithShape="0">
                    <a:prstClr val="black">
                      <a:alpha val="40000"/>
                    </a:prstClr>
                  </a:outerShdw>
                </a:effectLst>
              </p:grpSpPr>
              <p:sp>
                <p:nvSpPr>
                  <p:cNvPr id="248" name="Rectangle 5"/>
                  <p:cNvSpPr>
                    <a:spLocks noChangeArrowheads="1"/>
                  </p:cNvSpPr>
                  <p:nvPr/>
                </p:nvSpPr>
                <p:spPr bwMode="gray">
                  <a:xfrm>
                    <a:off x="2950574" y="2385072"/>
                    <a:ext cx="109258" cy="2076450"/>
                  </a:xfrm>
                  <a:prstGeom prst="roundRect">
                    <a:avLst>
                      <a:gd name="adj" fmla="val 50000"/>
                    </a:avLst>
                  </a:prstGeom>
                  <a:gradFill flip="none" rotWithShape="1">
                    <a:gsLst>
                      <a:gs pos="10000">
                        <a:srgbClr val="FFFFFF"/>
                      </a:gs>
                      <a:gs pos="0">
                        <a:srgbClr val="D7D7D7"/>
                      </a:gs>
                      <a:gs pos="100000">
                        <a:srgbClr val="7D7D7D"/>
                      </a:gs>
                      <a:gs pos="85000">
                        <a:srgbClr val="969696"/>
                      </a:gs>
                      <a:gs pos="60000">
                        <a:srgbClr val="C8C8C8"/>
                      </a:gs>
                      <a:gs pos="20000">
                        <a:srgbClr val="FFFFFF"/>
                      </a:gs>
                    </a:gsLst>
                    <a:lin ang="0" scaled="1"/>
                    <a:tileRect/>
                  </a:gradFill>
                  <a:ln w="12700">
                    <a:noFill/>
                    <a:round/>
                    <a:headEnd/>
                    <a:tailEnd/>
                  </a:ln>
                  <a:effectLst/>
                </p:spPr>
                <p:txBody>
                  <a:bodyPr rtlCol="0" anchor="ctr"/>
                  <a:lstStyle/>
                  <a:p>
                    <a:pPr algn="ctr"/>
                    <a:endParaRPr lang="de-DE" sz="1600" dirty="0">
                      <a:solidFill>
                        <a:schemeClr val="bg1"/>
                      </a:solidFill>
                    </a:endParaRPr>
                  </a:p>
                </p:txBody>
              </p:sp>
              <p:sp>
                <p:nvSpPr>
                  <p:cNvPr id="249" name="Rectangle 7"/>
                  <p:cNvSpPr>
                    <a:spLocks noChangeArrowheads="1"/>
                  </p:cNvSpPr>
                  <p:nvPr/>
                </p:nvSpPr>
                <p:spPr bwMode="gray">
                  <a:xfrm>
                    <a:off x="2950574" y="2475560"/>
                    <a:ext cx="109258" cy="825500"/>
                  </a:xfrm>
                  <a:prstGeom prst="rect">
                    <a:avLst/>
                  </a:prstGeom>
                  <a:gradFill flip="none" rotWithShape="1">
                    <a:gsLst>
                      <a:gs pos="90000">
                        <a:schemeClr val="accent1">
                          <a:lumMod val="50000"/>
                        </a:schemeClr>
                      </a:gs>
                      <a:gs pos="50000">
                        <a:schemeClr val="accent1"/>
                      </a:gs>
                      <a:gs pos="0">
                        <a:schemeClr val="accent1">
                          <a:lumMod val="75000"/>
                        </a:schemeClr>
                      </a:gs>
                      <a:gs pos="15000">
                        <a:schemeClr val="accent1">
                          <a:lumMod val="60000"/>
                          <a:lumOff val="40000"/>
                        </a:schemeClr>
                      </a:gs>
                    </a:gsLst>
                    <a:lin ang="0" scaled="1"/>
                    <a:tileRect/>
                  </a:gradFill>
                  <a:ln w="12700">
                    <a:noFill/>
                    <a:round/>
                    <a:headEnd/>
                    <a:tailEnd/>
                  </a:ln>
                </p:spPr>
                <p:txBody>
                  <a:bodyPr rtlCol="0" anchor="ctr"/>
                  <a:lstStyle/>
                  <a:p>
                    <a:pPr algn="ctr"/>
                    <a:endParaRPr lang="de-DE" sz="1600" dirty="0">
                      <a:solidFill>
                        <a:schemeClr val="bg1"/>
                      </a:solidFill>
                    </a:endParaRPr>
                  </a:p>
                </p:txBody>
              </p:sp>
              <p:sp>
                <p:nvSpPr>
                  <p:cNvPr id="250" name="Freeform 6"/>
                  <p:cNvSpPr>
                    <a:spLocks/>
                  </p:cNvSpPr>
                  <p:nvPr/>
                </p:nvSpPr>
                <p:spPr bwMode="gray">
                  <a:xfrm>
                    <a:off x="3059832" y="2475560"/>
                    <a:ext cx="1227943" cy="825500"/>
                  </a:xfrm>
                  <a:custGeom>
                    <a:avLst/>
                    <a:gdLst/>
                    <a:ahLst/>
                    <a:cxnLst>
                      <a:cxn ang="0">
                        <a:pos x="502" y="293"/>
                      </a:cxn>
                      <a:cxn ang="0">
                        <a:pos x="425" y="178"/>
                      </a:cxn>
                      <a:cxn ang="0">
                        <a:pos x="425" y="178"/>
                      </a:cxn>
                      <a:cxn ang="0">
                        <a:pos x="425" y="178"/>
                      </a:cxn>
                      <a:cxn ang="0">
                        <a:pos x="502" y="62"/>
                      </a:cxn>
                      <a:cxn ang="0">
                        <a:pos x="522" y="33"/>
                      </a:cxn>
                      <a:cxn ang="0">
                        <a:pos x="527" y="10"/>
                      </a:cxn>
                      <a:cxn ang="0">
                        <a:pos x="511" y="0"/>
                      </a:cxn>
                      <a:cxn ang="0">
                        <a:pos x="0" y="0"/>
                      </a:cxn>
                      <a:cxn ang="0">
                        <a:pos x="0" y="178"/>
                      </a:cxn>
                      <a:cxn ang="0">
                        <a:pos x="0" y="356"/>
                      </a:cxn>
                      <a:cxn ang="0">
                        <a:pos x="511" y="356"/>
                      </a:cxn>
                      <a:cxn ang="0">
                        <a:pos x="527" y="345"/>
                      </a:cxn>
                      <a:cxn ang="0">
                        <a:pos x="522" y="323"/>
                      </a:cxn>
                      <a:cxn ang="0">
                        <a:pos x="502" y="293"/>
                      </a:cxn>
                    </a:cxnLst>
                    <a:rect l="0" t="0" r="r" b="b"/>
                    <a:pathLst>
                      <a:path w="530" h="356">
                        <a:moveTo>
                          <a:pt x="502" y="293"/>
                        </a:moveTo>
                        <a:cubicBezTo>
                          <a:pt x="425" y="178"/>
                          <a:pt x="425" y="178"/>
                          <a:pt x="425" y="178"/>
                        </a:cubicBezTo>
                        <a:cubicBezTo>
                          <a:pt x="425" y="178"/>
                          <a:pt x="425" y="178"/>
                          <a:pt x="425" y="178"/>
                        </a:cubicBezTo>
                        <a:cubicBezTo>
                          <a:pt x="425" y="178"/>
                          <a:pt x="425" y="178"/>
                          <a:pt x="425" y="178"/>
                        </a:cubicBezTo>
                        <a:cubicBezTo>
                          <a:pt x="502" y="62"/>
                          <a:pt x="502" y="62"/>
                          <a:pt x="502" y="62"/>
                        </a:cubicBezTo>
                        <a:cubicBezTo>
                          <a:pt x="502" y="62"/>
                          <a:pt x="503" y="63"/>
                          <a:pt x="522" y="33"/>
                        </a:cubicBezTo>
                        <a:cubicBezTo>
                          <a:pt x="528" y="24"/>
                          <a:pt x="530" y="17"/>
                          <a:pt x="527" y="10"/>
                        </a:cubicBezTo>
                        <a:cubicBezTo>
                          <a:pt x="523" y="0"/>
                          <a:pt x="511" y="0"/>
                          <a:pt x="511" y="0"/>
                        </a:cubicBezTo>
                        <a:cubicBezTo>
                          <a:pt x="0" y="0"/>
                          <a:pt x="0" y="0"/>
                          <a:pt x="0" y="0"/>
                        </a:cubicBezTo>
                        <a:cubicBezTo>
                          <a:pt x="0" y="178"/>
                          <a:pt x="0" y="178"/>
                          <a:pt x="0" y="178"/>
                        </a:cubicBezTo>
                        <a:cubicBezTo>
                          <a:pt x="0" y="356"/>
                          <a:pt x="0" y="356"/>
                          <a:pt x="0" y="356"/>
                        </a:cubicBezTo>
                        <a:cubicBezTo>
                          <a:pt x="511" y="356"/>
                          <a:pt x="511" y="356"/>
                          <a:pt x="511" y="356"/>
                        </a:cubicBezTo>
                        <a:cubicBezTo>
                          <a:pt x="511" y="356"/>
                          <a:pt x="523" y="356"/>
                          <a:pt x="527" y="345"/>
                        </a:cubicBezTo>
                        <a:cubicBezTo>
                          <a:pt x="530" y="338"/>
                          <a:pt x="528" y="332"/>
                          <a:pt x="522" y="323"/>
                        </a:cubicBezTo>
                        <a:cubicBezTo>
                          <a:pt x="503" y="293"/>
                          <a:pt x="502" y="293"/>
                          <a:pt x="502" y="293"/>
                        </a:cubicBezTo>
                        <a:close/>
                      </a:path>
                    </a:pathLst>
                  </a:custGeom>
                  <a:gradFill flip="none" rotWithShape="1">
                    <a:gsLst>
                      <a:gs pos="0">
                        <a:schemeClr val="accent1"/>
                      </a:gs>
                      <a:gs pos="100000">
                        <a:schemeClr val="accent1">
                          <a:lumMod val="60000"/>
                          <a:lumOff val="40000"/>
                        </a:schemeClr>
                      </a:gs>
                    </a:gsLst>
                    <a:lin ang="16200000" scaled="1"/>
                    <a:tileRect/>
                  </a:gradFill>
                  <a:ln w="12700">
                    <a:noFill/>
                    <a:round/>
                    <a:headEnd/>
                    <a:tailEnd/>
                  </a:ln>
                  <a:effectLst/>
                </p:spPr>
                <p:txBody>
                  <a:bodyPr vert="horz" lIns="216000" rIns="90000" rtlCol="0" anchor="ctr"/>
                  <a:lstStyle/>
                  <a:p>
                    <a:pPr algn="ctr"/>
                    <a:r>
                      <a:rPr lang="de-DE" sz="1100" b="1" dirty="0" smtClean="0">
                        <a:solidFill>
                          <a:schemeClr val="bg1"/>
                        </a:solidFill>
                        <a:effectLst>
                          <a:outerShdw blurRad="190500" algn="ctr" rotWithShape="0">
                            <a:prstClr val="black">
                              <a:alpha val="50000"/>
                            </a:prstClr>
                          </a:outerShdw>
                        </a:effectLst>
                      </a:rPr>
                      <a:t>A</a:t>
                    </a:r>
                  </a:p>
                </p:txBody>
              </p:sp>
            </p:grpSp>
          </p:grpSp>
          <p:sp>
            <p:nvSpPr>
              <p:cNvPr id="276" name="Freeform 8"/>
              <p:cNvSpPr>
                <a:spLocks noEditPoints="1"/>
              </p:cNvSpPr>
              <p:nvPr/>
            </p:nvSpPr>
            <p:spPr bwMode="gray">
              <a:xfrm rot="19137130" flipH="1">
                <a:off x="1132812" y="1741593"/>
                <a:ext cx="859493"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p>
            </p:txBody>
          </p:sp>
        </p:grpSp>
        <p:grpSp>
          <p:nvGrpSpPr>
            <p:cNvPr id="9" name="Gruppieren 8"/>
            <p:cNvGrpSpPr/>
            <p:nvPr/>
          </p:nvGrpSpPr>
          <p:grpSpPr bwMode="gray">
            <a:xfrm>
              <a:off x="324643" y="3567041"/>
              <a:ext cx="3158584" cy="2230106"/>
              <a:chOff x="324643" y="3567041"/>
              <a:chExt cx="3158584" cy="2230106"/>
            </a:xfrm>
          </p:grpSpPr>
          <p:grpSp>
            <p:nvGrpSpPr>
              <p:cNvPr id="4" name="Gruppieren 23"/>
              <p:cNvGrpSpPr/>
              <p:nvPr/>
            </p:nvGrpSpPr>
            <p:grpSpPr bwMode="gray">
              <a:xfrm>
                <a:off x="324643" y="4357147"/>
                <a:ext cx="1800000" cy="1440000"/>
                <a:chOff x="5563518" y="1696597"/>
                <a:chExt cx="2710149" cy="1440000"/>
              </a:xfrm>
            </p:grpSpPr>
            <p:sp>
              <p:nvSpPr>
                <p:cNvPr id="20" name="Rechteck 19"/>
                <p:cNvSpPr/>
                <p:nvPr/>
              </p:nvSpPr>
              <p:spPr bwMode="gray">
                <a:xfrm>
                  <a:off x="5563518" y="1696597"/>
                  <a:ext cx="2710149" cy="360000"/>
                </a:xfrm>
                <a:prstGeom prst="rect">
                  <a:avLst/>
                </a:prstGeom>
                <a:gradFill flip="none" rotWithShape="1">
                  <a:gsLst>
                    <a:gs pos="0">
                      <a:schemeClr val="accent1">
                        <a:lumMod val="60000"/>
                        <a:lumOff val="40000"/>
                      </a:schemeClr>
                    </a:gs>
                    <a:gs pos="100000">
                      <a:schemeClr val="accent1">
                        <a:lumMod val="40000"/>
                        <a:lumOff val="6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buClr>
                      <a:srgbClr val="969696"/>
                    </a:buClr>
                    <a:defRPr/>
                  </a:pPr>
                  <a:r>
                    <a:rPr lang="en-US" sz="1400" b="1" noProof="1" smtClean="0">
                      <a:solidFill>
                        <a:srgbClr val="FFFFFF"/>
                      </a:solidFill>
                      <a:effectLst>
                        <a:outerShdw blurRad="190500" algn="ctr" rotWithShape="0">
                          <a:prstClr val="black">
                            <a:alpha val="50000"/>
                          </a:prstClr>
                        </a:outerShdw>
                      </a:effectLst>
                      <a:cs typeface="Arial" charset="0"/>
                    </a:rPr>
                    <a:t>Regional Strategy B</a:t>
                  </a:r>
                </a:p>
              </p:txBody>
            </p:sp>
            <p:sp>
              <p:nvSpPr>
                <p:cNvPr id="26" name="Rechteck 25"/>
                <p:cNvSpPr/>
                <p:nvPr/>
              </p:nvSpPr>
              <p:spPr bwMode="gray">
                <a:xfrm>
                  <a:off x="5563518" y="2056597"/>
                  <a:ext cx="2710149"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Local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Cross regional market</a:t>
                  </a:r>
                </a:p>
                <a:p>
                  <a:pPr marL="190500" indent="-190500">
                    <a:lnSpc>
                      <a:spcPct val="95000"/>
                    </a:lnSpc>
                    <a:spcAft>
                      <a:spcPct val="40000"/>
                    </a:spcAft>
                    <a:buClr>
                      <a:srgbClr val="808080"/>
                    </a:buClr>
                    <a:buFont typeface="Wingdings" pitchFamily="2" charset="2"/>
                    <a:buChar char="§"/>
                    <a:defRPr/>
                  </a:pPr>
                  <a:r>
                    <a:rPr lang="en-US" sz="1050" noProof="1" smtClean="0">
                      <a:solidFill>
                        <a:srgbClr val="000000"/>
                      </a:solidFill>
                      <a:cs typeface="Arial" charset="0"/>
                    </a:rPr>
                    <a:t>National market</a:t>
                  </a:r>
                </a:p>
              </p:txBody>
            </p:sp>
          </p:grpSp>
          <p:grpSp>
            <p:nvGrpSpPr>
              <p:cNvPr id="17" name="Gruppieren 16"/>
              <p:cNvGrpSpPr/>
              <p:nvPr/>
            </p:nvGrpSpPr>
            <p:grpSpPr bwMode="gray">
              <a:xfrm>
                <a:off x="2639405" y="3567041"/>
                <a:ext cx="843822" cy="1114598"/>
                <a:chOff x="2639405" y="3567041"/>
                <a:chExt cx="843822" cy="1114598"/>
              </a:xfrm>
            </p:grpSpPr>
            <p:sp>
              <p:nvSpPr>
                <p:cNvPr id="272" name="Ellipse 271"/>
                <p:cNvSpPr/>
                <p:nvPr/>
              </p:nvSpPr>
              <p:spPr bwMode="gray">
                <a:xfrm>
                  <a:off x="2639405" y="4502499"/>
                  <a:ext cx="419480" cy="17914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57" name="Gruppieren 581"/>
                <p:cNvGrpSpPr/>
                <p:nvPr/>
              </p:nvGrpSpPr>
              <p:grpSpPr bwMode="gray">
                <a:xfrm>
                  <a:off x="2822138" y="3567041"/>
                  <a:ext cx="661089" cy="1026562"/>
                  <a:chOff x="6577762" y="2385073"/>
                  <a:chExt cx="1337201" cy="2076450"/>
                </a:xfrm>
                <a:effectLst>
                  <a:outerShdw blurRad="76200" dir="18900000" sy="23000" kx="-1200000" algn="bl" rotWithShape="0">
                    <a:prstClr val="black">
                      <a:alpha val="40000"/>
                    </a:prstClr>
                  </a:outerShdw>
                </a:effectLst>
              </p:grpSpPr>
              <p:sp>
                <p:nvSpPr>
                  <p:cNvPr id="58" name="Rectangle 5"/>
                  <p:cNvSpPr>
                    <a:spLocks noChangeArrowheads="1"/>
                  </p:cNvSpPr>
                  <p:nvPr/>
                </p:nvSpPr>
                <p:spPr bwMode="gray">
                  <a:xfrm>
                    <a:off x="6577762" y="2385073"/>
                    <a:ext cx="109258" cy="2076450"/>
                  </a:xfrm>
                  <a:prstGeom prst="roundRect">
                    <a:avLst>
                      <a:gd name="adj" fmla="val 50000"/>
                    </a:avLst>
                  </a:prstGeom>
                  <a:gradFill flip="none" rotWithShape="1">
                    <a:gsLst>
                      <a:gs pos="10000">
                        <a:srgbClr val="FFFFFF"/>
                      </a:gs>
                      <a:gs pos="0">
                        <a:srgbClr val="D7D7D7"/>
                      </a:gs>
                      <a:gs pos="100000">
                        <a:srgbClr val="7D7D7D"/>
                      </a:gs>
                      <a:gs pos="85000">
                        <a:srgbClr val="969696"/>
                      </a:gs>
                      <a:gs pos="60000">
                        <a:srgbClr val="C8C8C8"/>
                      </a:gs>
                      <a:gs pos="20000">
                        <a:srgbClr val="FFFFFF"/>
                      </a:gs>
                    </a:gsLst>
                    <a:lin ang="0" scaled="1"/>
                    <a:tileRect/>
                  </a:gradFill>
                  <a:ln w="12700">
                    <a:noFill/>
                    <a:round/>
                    <a:headEnd/>
                    <a:tailEnd/>
                  </a:ln>
                  <a:effectLst/>
                </p:spPr>
                <p:txBody>
                  <a:bodyPr rtlCol="0" anchor="ctr"/>
                  <a:lstStyle/>
                  <a:p>
                    <a:pPr algn="ctr"/>
                    <a:endParaRPr lang="de-DE" sz="1600" dirty="0">
                      <a:solidFill>
                        <a:schemeClr val="bg1"/>
                      </a:solidFill>
                    </a:endParaRPr>
                  </a:p>
                </p:txBody>
              </p:sp>
              <p:sp>
                <p:nvSpPr>
                  <p:cNvPr id="59" name="Rectangle 7"/>
                  <p:cNvSpPr>
                    <a:spLocks noChangeArrowheads="1"/>
                  </p:cNvSpPr>
                  <p:nvPr/>
                </p:nvSpPr>
                <p:spPr bwMode="gray">
                  <a:xfrm>
                    <a:off x="6577762" y="2475561"/>
                    <a:ext cx="109258" cy="825500"/>
                  </a:xfrm>
                  <a:prstGeom prst="rect">
                    <a:avLst/>
                  </a:prstGeom>
                  <a:gradFill flip="none" rotWithShape="1">
                    <a:gsLst>
                      <a:gs pos="100000">
                        <a:schemeClr val="accent1"/>
                      </a:gs>
                      <a:gs pos="50000">
                        <a:schemeClr val="accent1">
                          <a:lumMod val="60000"/>
                          <a:lumOff val="40000"/>
                        </a:schemeClr>
                      </a:gs>
                      <a:gs pos="15000">
                        <a:schemeClr val="accent1">
                          <a:lumMod val="20000"/>
                          <a:lumOff val="80000"/>
                        </a:schemeClr>
                      </a:gs>
                      <a:gs pos="0">
                        <a:schemeClr val="accent1">
                          <a:lumMod val="60000"/>
                          <a:lumOff val="40000"/>
                        </a:schemeClr>
                      </a:gs>
                    </a:gsLst>
                    <a:lin ang="0" scaled="1"/>
                    <a:tileRect/>
                  </a:gradFill>
                  <a:ln w="12700">
                    <a:noFill/>
                    <a:round/>
                    <a:headEnd/>
                    <a:tailEnd/>
                  </a:ln>
                </p:spPr>
                <p:txBody>
                  <a:bodyPr rtlCol="0" anchor="ctr"/>
                  <a:lstStyle/>
                  <a:p>
                    <a:pPr algn="ctr"/>
                    <a:endParaRPr lang="de-DE" sz="1600" dirty="0">
                      <a:solidFill>
                        <a:srgbClr val="000000"/>
                      </a:solidFill>
                    </a:endParaRPr>
                  </a:p>
                </p:txBody>
              </p:sp>
              <p:sp>
                <p:nvSpPr>
                  <p:cNvPr id="60" name="Freeform 6"/>
                  <p:cNvSpPr>
                    <a:spLocks/>
                  </p:cNvSpPr>
                  <p:nvPr/>
                </p:nvSpPr>
                <p:spPr bwMode="gray">
                  <a:xfrm>
                    <a:off x="6687020" y="2475561"/>
                    <a:ext cx="1227943" cy="825500"/>
                  </a:xfrm>
                  <a:custGeom>
                    <a:avLst/>
                    <a:gdLst/>
                    <a:ahLst/>
                    <a:cxnLst>
                      <a:cxn ang="0">
                        <a:pos x="502" y="293"/>
                      </a:cxn>
                      <a:cxn ang="0">
                        <a:pos x="425" y="178"/>
                      </a:cxn>
                      <a:cxn ang="0">
                        <a:pos x="425" y="178"/>
                      </a:cxn>
                      <a:cxn ang="0">
                        <a:pos x="425" y="178"/>
                      </a:cxn>
                      <a:cxn ang="0">
                        <a:pos x="502" y="62"/>
                      </a:cxn>
                      <a:cxn ang="0">
                        <a:pos x="522" y="33"/>
                      </a:cxn>
                      <a:cxn ang="0">
                        <a:pos x="527" y="10"/>
                      </a:cxn>
                      <a:cxn ang="0">
                        <a:pos x="511" y="0"/>
                      </a:cxn>
                      <a:cxn ang="0">
                        <a:pos x="0" y="0"/>
                      </a:cxn>
                      <a:cxn ang="0">
                        <a:pos x="0" y="178"/>
                      </a:cxn>
                      <a:cxn ang="0">
                        <a:pos x="0" y="356"/>
                      </a:cxn>
                      <a:cxn ang="0">
                        <a:pos x="511" y="356"/>
                      </a:cxn>
                      <a:cxn ang="0">
                        <a:pos x="527" y="345"/>
                      </a:cxn>
                      <a:cxn ang="0">
                        <a:pos x="522" y="323"/>
                      </a:cxn>
                      <a:cxn ang="0">
                        <a:pos x="502" y="293"/>
                      </a:cxn>
                    </a:cxnLst>
                    <a:rect l="0" t="0" r="r" b="b"/>
                    <a:pathLst>
                      <a:path w="530" h="356">
                        <a:moveTo>
                          <a:pt x="502" y="293"/>
                        </a:moveTo>
                        <a:cubicBezTo>
                          <a:pt x="425" y="178"/>
                          <a:pt x="425" y="178"/>
                          <a:pt x="425" y="178"/>
                        </a:cubicBezTo>
                        <a:cubicBezTo>
                          <a:pt x="425" y="178"/>
                          <a:pt x="425" y="178"/>
                          <a:pt x="425" y="178"/>
                        </a:cubicBezTo>
                        <a:cubicBezTo>
                          <a:pt x="425" y="178"/>
                          <a:pt x="425" y="178"/>
                          <a:pt x="425" y="178"/>
                        </a:cubicBezTo>
                        <a:cubicBezTo>
                          <a:pt x="502" y="62"/>
                          <a:pt x="502" y="62"/>
                          <a:pt x="502" y="62"/>
                        </a:cubicBezTo>
                        <a:cubicBezTo>
                          <a:pt x="502" y="62"/>
                          <a:pt x="503" y="63"/>
                          <a:pt x="522" y="33"/>
                        </a:cubicBezTo>
                        <a:cubicBezTo>
                          <a:pt x="528" y="24"/>
                          <a:pt x="530" y="17"/>
                          <a:pt x="527" y="10"/>
                        </a:cubicBezTo>
                        <a:cubicBezTo>
                          <a:pt x="523" y="0"/>
                          <a:pt x="511" y="0"/>
                          <a:pt x="511" y="0"/>
                        </a:cubicBezTo>
                        <a:cubicBezTo>
                          <a:pt x="0" y="0"/>
                          <a:pt x="0" y="0"/>
                          <a:pt x="0" y="0"/>
                        </a:cubicBezTo>
                        <a:cubicBezTo>
                          <a:pt x="0" y="178"/>
                          <a:pt x="0" y="178"/>
                          <a:pt x="0" y="178"/>
                        </a:cubicBezTo>
                        <a:cubicBezTo>
                          <a:pt x="0" y="356"/>
                          <a:pt x="0" y="356"/>
                          <a:pt x="0" y="356"/>
                        </a:cubicBezTo>
                        <a:cubicBezTo>
                          <a:pt x="511" y="356"/>
                          <a:pt x="511" y="356"/>
                          <a:pt x="511" y="356"/>
                        </a:cubicBezTo>
                        <a:cubicBezTo>
                          <a:pt x="511" y="356"/>
                          <a:pt x="523" y="356"/>
                          <a:pt x="527" y="345"/>
                        </a:cubicBezTo>
                        <a:cubicBezTo>
                          <a:pt x="530" y="338"/>
                          <a:pt x="528" y="332"/>
                          <a:pt x="522" y="323"/>
                        </a:cubicBezTo>
                        <a:cubicBezTo>
                          <a:pt x="503" y="293"/>
                          <a:pt x="502" y="293"/>
                          <a:pt x="502" y="293"/>
                        </a:cubicBezTo>
                        <a:close/>
                      </a:path>
                    </a:pathLst>
                  </a:custGeom>
                  <a:gradFill flip="none" rotWithShape="1">
                    <a:gsLst>
                      <a:gs pos="0">
                        <a:schemeClr val="accent1">
                          <a:lumMod val="60000"/>
                          <a:lumOff val="40000"/>
                        </a:schemeClr>
                      </a:gs>
                      <a:gs pos="100000">
                        <a:schemeClr val="accent1">
                          <a:lumMod val="40000"/>
                          <a:lumOff val="60000"/>
                        </a:schemeClr>
                      </a:gs>
                    </a:gsLst>
                    <a:lin ang="16200000" scaled="1"/>
                    <a:tileRect/>
                  </a:gradFill>
                  <a:ln w="12700">
                    <a:noFill/>
                    <a:round/>
                    <a:headEnd/>
                    <a:tailEnd/>
                  </a:ln>
                  <a:effectLst/>
                </p:spPr>
                <p:txBody>
                  <a:bodyPr vert="horz" rIns="216000" rtlCol="0" anchor="ctr"/>
                  <a:lstStyle/>
                  <a:p>
                    <a:pPr algn="ctr"/>
                    <a:r>
                      <a:rPr lang="de-DE" sz="1100" b="1" dirty="0" smtClean="0">
                        <a:solidFill>
                          <a:schemeClr val="bg1"/>
                        </a:solidFill>
                        <a:effectLst>
                          <a:outerShdw blurRad="190500" algn="ctr" rotWithShape="0">
                            <a:prstClr val="black">
                              <a:alpha val="50000"/>
                            </a:prstClr>
                          </a:outerShdw>
                        </a:effectLst>
                      </a:rPr>
                      <a:t>B</a:t>
                    </a:r>
                  </a:p>
                </p:txBody>
              </p:sp>
            </p:grpSp>
          </p:grpSp>
          <p:sp>
            <p:nvSpPr>
              <p:cNvPr id="277" name="Freeform 8"/>
              <p:cNvSpPr>
                <a:spLocks noEditPoints="1"/>
              </p:cNvSpPr>
              <p:nvPr/>
            </p:nvSpPr>
            <p:spPr bwMode="gray">
              <a:xfrm rot="20330130">
                <a:off x="1844811" y="3849674"/>
                <a:ext cx="859493"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lumMod val="60000"/>
                  <a:lumOff val="40000"/>
                </a:schemeClr>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p>
            </p:txBody>
          </p:sp>
        </p:grpSp>
        <p:grpSp>
          <p:nvGrpSpPr>
            <p:cNvPr id="242" name="Gruppieren 241"/>
            <p:cNvGrpSpPr/>
            <p:nvPr/>
          </p:nvGrpSpPr>
          <p:grpSpPr bwMode="gray">
            <a:xfrm rot="21415227">
              <a:off x="2933247" y="5059772"/>
              <a:ext cx="1844270" cy="1474751"/>
              <a:chOff x="7020559" y="-323723"/>
              <a:chExt cx="1844270" cy="1474751"/>
            </a:xfrm>
          </p:grpSpPr>
          <p:sp>
            <p:nvSpPr>
              <p:cNvPr id="243" name="Rechteck 242"/>
              <p:cNvSpPr/>
              <p:nvPr/>
            </p:nvSpPr>
            <p:spPr bwMode="gray">
              <a:xfrm rot="384271">
                <a:off x="7020559" y="55430"/>
                <a:ext cx="1844270" cy="1095598"/>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Highlight relevant countries with an accent color.</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244" name="Picture 5" descr="Tessafilm_4"/>
              <p:cNvPicPr>
                <a:picLocks noChangeAspect="1" noChangeArrowheads="1"/>
              </p:cNvPicPr>
              <p:nvPr/>
            </p:nvPicPr>
            <p:blipFill>
              <a:blip r:embed="rId2" cstate="print"/>
              <a:srcRect l="59392" b="89844"/>
              <a:stretch>
                <a:fillRect/>
              </a:stretch>
            </p:blipFill>
            <p:spPr bwMode="gray">
              <a:xfrm rot="16384773">
                <a:off x="7670980" y="-152266"/>
                <a:ext cx="738456" cy="395541"/>
              </a:xfrm>
              <a:prstGeom prst="rect">
                <a:avLst/>
              </a:prstGeom>
              <a:noFill/>
            </p:spPr>
          </p:pic>
        </p:grpSp>
      </p:grpSp>
    </p:spTree>
    <p:extLst>
      <p:ext uri="{BB962C8B-B14F-4D97-AF65-F5344CB8AC3E}">
        <p14:creationId xmlns:p14="http://schemas.microsoft.com/office/powerpoint/2010/main" val="4043524520"/>
      </p:ext>
    </p:extLst>
  </p:cSld>
  <p:clrMapOvr>
    <a:masterClrMapping/>
  </p:clrMapOvr>
  <p:transition spd="med">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Distribution </a:t>
            </a:r>
            <a:r>
              <a:rPr lang="de-DE" b="0" dirty="0"/>
              <a:t>– </a:t>
            </a:r>
            <a:r>
              <a:rPr lang="en-US" b="0" noProof="1" smtClean="0"/>
              <a:t>Global Strategies</a:t>
            </a:r>
            <a:endParaRPr lang="en-US" b="0" noProof="1"/>
          </a:p>
        </p:txBody>
      </p:sp>
      <p:sp>
        <p:nvSpPr>
          <p:cNvPr id="3" name="Textplatzhalter 2"/>
          <p:cNvSpPr>
            <a:spLocks noGrp="1"/>
          </p:cNvSpPr>
          <p:nvPr>
            <p:ph type="body" sz="quarter" idx="13"/>
          </p:nvPr>
        </p:nvSpPr>
        <p:spPr bwMode="gray"/>
        <p:txBody>
          <a:bodyPr/>
          <a:lstStyle/>
          <a:p>
            <a:r>
              <a:rPr lang="en-US" noProof="1" smtClean="0"/>
              <a:t>Placeholder for own Subheadline</a:t>
            </a:r>
          </a:p>
          <a:p>
            <a:endParaRPr lang="en-US" noProof="1"/>
          </a:p>
        </p:txBody>
      </p:sp>
      <p:grpSp>
        <p:nvGrpSpPr>
          <p:cNvPr id="6" name="Gruppieren 75"/>
          <p:cNvGrpSpPr/>
          <p:nvPr/>
        </p:nvGrpSpPr>
        <p:grpSpPr bwMode="gray">
          <a:xfrm>
            <a:off x="4556751" y="1565796"/>
            <a:ext cx="4217780" cy="4246565"/>
            <a:chOff x="2115007" y="1555748"/>
            <a:chExt cx="4217780" cy="4246565"/>
          </a:xfrm>
        </p:grpSpPr>
        <p:sp>
          <p:nvSpPr>
            <p:cNvPr id="7" name="Rechteck 6"/>
            <p:cNvSpPr/>
            <p:nvPr/>
          </p:nvSpPr>
          <p:spPr bwMode="gray">
            <a:xfrm>
              <a:off x="2811213" y="1555748"/>
              <a:ext cx="1760787" cy="176316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3200" b="1" noProof="1" smtClean="0">
                  <a:solidFill>
                    <a:srgbClr val="000000"/>
                  </a:solidFill>
                  <a:cs typeface="Arial" charset="0"/>
                </a:rPr>
                <a:t>3</a:t>
              </a:r>
            </a:p>
            <a:p>
              <a:pPr algn="ctr">
                <a:lnSpc>
                  <a:spcPct val="95000"/>
                </a:lnSpc>
                <a:spcAft>
                  <a:spcPts val="800"/>
                </a:spcAft>
                <a:buClr>
                  <a:srgbClr val="969696"/>
                </a:buClr>
                <a:defRPr/>
              </a:pPr>
              <a:r>
                <a:rPr lang="en-US" sz="1400" b="1" noProof="1" smtClean="0">
                  <a:solidFill>
                    <a:srgbClr val="000000"/>
                  </a:solidFill>
                  <a:cs typeface="Arial" charset="0"/>
                </a:rPr>
                <a:t>Global </a:t>
              </a:r>
              <a:br>
                <a:rPr lang="en-US" sz="1400" b="1" noProof="1" smtClean="0">
                  <a:solidFill>
                    <a:srgbClr val="000000"/>
                  </a:solidFill>
                  <a:cs typeface="Arial" charset="0"/>
                </a:rPr>
              </a:br>
              <a:r>
                <a:rPr lang="en-US" sz="1400" b="1" noProof="1" smtClean="0">
                  <a:solidFill>
                    <a:srgbClr val="000000"/>
                  </a:solidFill>
                  <a:cs typeface="Arial" charset="0"/>
                </a:rPr>
                <a:t>marketing</a:t>
              </a:r>
              <a:endParaRPr lang="en-US" sz="1200" noProof="1" smtClean="0">
                <a:solidFill>
                  <a:srgbClr val="000000"/>
                </a:solidFill>
                <a:cs typeface="Arial" charset="0"/>
              </a:endParaRPr>
            </a:p>
          </p:txBody>
        </p:sp>
        <p:sp>
          <p:nvSpPr>
            <p:cNvPr id="8" name="Rechteck 7"/>
            <p:cNvSpPr/>
            <p:nvPr/>
          </p:nvSpPr>
          <p:spPr bwMode="gray">
            <a:xfrm>
              <a:off x="4572000" y="1555748"/>
              <a:ext cx="1760787" cy="176316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lvl="0" algn="ctr">
                <a:lnSpc>
                  <a:spcPct val="95000"/>
                </a:lnSpc>
                <a:spcAft>
                  <a:spcPts val="800"/>
                </a:spcAft>
                <a:buClr>
                  <a:srgbClr val="969696"/>
                </a:buClr>
                <a:defRPr/>
              </a:pPr>
              <a:r>
                <a:rPr lang="en-US" sz="3200" b="1" noProof="1" smtClean="0">
                  <a:solidFill>
                    <a:srgbClr val="000000"/>
                  </a:solidFill>
                  <a:cs typeface="Arial" charset="0"/>
                </a:rPr>
                <a:t>4</a:t>
              </a:r>
              <a:endParaRPr lang="en-US" sz="1400" b="1" noProof="1" smtClean="0">
                <a:solidFill>
                  <a:srgbClr val="000000"/>
                </a:solidFill>
                <a:cs typeface="Arial" charset="0"/>
              </a:endParaRPr>
            </a:p>
            <a:p>
              <a:pPr algn="ctr">
                <a:lnSpc>
                  <a:spcPct val="95000"/>
                </a:lnSpc>
                <a:spcAft>
                  <a:spcPts val="800"/>
                </a:spcAft>
                <a:buClr>
                  <a:srgbClr val="969696"/>
                </a:buClr>
                <a:defRPr/>
              </a:pPr>
              <a:r>
                <a:rPr lang="en-US" sz="1400" b="1" noProof="1" smtClean="0">
                  <a:solidFill>
                    <a:srgbClr val="000000"/>
                  </a:solidFill>
                  <a:cs typeface="Arial" charset="0"/>
                </a:rPr>
                <a:t>Transnational marketing</a:t>
              </a:r>
              <a:endParaRPr lang="en-US" sz="1400" b="1" noProof="1">
                <a:solidFill>
                  <a:srgbClr val="000000"/>
                </a:solidFill>
                <a:cs typeface="Arial" charset="0"/>
              </a:endParaRPr>
            </a:p>
          </p:txBody>
        </p:sp>
        <p:sp>
          <p:nvSpPr>
            <p:cNvPr id="9" name="Rechteck 8"/>
            <p:cNvSpPr/>
            <p:nvPr/>
          </p:nvSpPr>
          <p:spPr bwMode="gray">
            <a:xfrm>
              <a:off x="2811213" y="3318916"/>
              <a:ext cx="1760787" cy="176316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lvl="0" algn="ctr">
                <a:lnSpc>
                  <a:spcPct val="95000"/>
                </a:lnSpc>
                <a:spcAft>
                  <a:spcPts val="800"/>
                </a:spcAft>
                <a:buClr>
                  <a:srgbClr val="969696"/>
                </a:buClr>
                <a:defRPr/>
              </a:pPr>
              <a:r>
                <a:rPr lang="en-US" sz="3200" b="1" noProof="1" smtClean="0">
                  <a:solidFill>
                    <a:srgbClr val="000000"/>
                  </a:solidFill>
                  <a:cs typeface="Arial" charset="0"/>
                </a:rPr>
                <a:t>1</a:t>
              </a:r>
              <a:endParaRPr lang="en-US" sz="1400" b="1" noProof="1" smtClean="0">
                <a:solidFill>
                  <a:srgbClr val="000000"/>
                </a:solidFill>
                <a:cs typeface="Arial" charset="0"/>
              </a:endParaRPr>
            </a:p>
            <a:p>
              <a:pPr algn="ctr">
                <a:lnSpc>
                  <a:spcPct val="95000"/>
                </a:lnSpc>
                <a:spcAft>
                  <a:spcPts val="800"/>
                </a:spcAft>
                <a:buClr>
                  <a:srgbClr val="969696"/>
                </a:buClr>
                <a:defRPr/>
              </a:pPr>
              <a:r>
                <a:rPr lang="en-US" sz="1400" b="1" noProof="1" smtClean="0">
                  <a:solidFill>
                    <a:srgbClr val="000000"/>
                  </a:solidFill>
                  <a:cs typeface="Arial" charset="0"/>
                </a:rPr>
                <a:t>International </a:t>
              </a:r>
              <a:br>
                <a:rPr lang="en-US" sz="1400" b="1" noProof="1" smtClean="0">
                  <a:solidFill>
                    <a:srgbClr val="000000"/>
                  </a:solidFill>
                  <a:cs typeface="Arial" charset="0"/>
                </a:rPr>
              </a:br>
              <a:r>
                <a:rPr lang="en-US" sz="1400" b="1" noProof="1" smtClean="0">
                  <a:solidFill>
                    <a:srgbClr val="000000"/>
                  </a:solidFill>
                  <a:cs typeface="Arial" charset="0"/>
                </a:rPr>
                <a:t>marketing</a:t>
              </a:r>
              <a:endParaRPr lang="en-US" sz="1400" b="1" noProof="1">
                <a:solidFill>
                  <a:srgbClr val="000000"/>
                </a:solidFill>
                <a:cs typeface="Arial" charset="0"/>
              </a:endParaRPr>
            </a:p>
          </p:txBody>
        </p:sp>
        <p:sp>
          <p:nvSpPr>
            <p:cNvPr id="10" name="Rechteck 9"/>
            <p:cNvSpPr/>
            <p:nvPr/>
          </p:nvSpPr>
          <p:spPr bwMode="gray">
            <a:xfrm>
              <a:off x="4572000" y="3318916"/>
              <a:ext cx="1760787" cy="176316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lvl="0" algn="ctr">
                <a:lnSpc>
                  <a:spcPct val="95000"/>
                </a:lnSpc>
                <a:spcAft>
                  <a:spcPts val="800"/>
                </a:spcAft>
                <a:buClr>
                  <a:srgbClr val="969696"/>
                </a:buClr>
                <a:defRPr/>
              </a:pPr>
              <a:r>
                <a:rPr lang="en-US" sz="3200" b="1" noProof="1" smtClean="0">
                  <a:solidFill>
                    <a:srgbClr val="000000"/>
                  </a:solidFill>
                  <a:cs typeface="Arial" charset="0"/>
                </a:rPr>
                <a:t>2</a:t>
              </a:r>
              <a:endParaRPr lang="en-US" sz="1400" b="1" noProof="1" smtClean="0">
                <a:solidFill>
                  <a:srgbClr val="000000"/>
                </a:solidFill>
                <a:cs typeface="Arial" charset="0"/>
              </a:endParaRPr>
            </a:p>
            <a:p>
              <a:pPr algn="ctr">
                <a:lnSpc>
                  <a:spcPct val="95000"/>
                </a:lnSpc>
                <a:spcAft>
                  <a:spcPts val="800"/>
                </a:spcAft>
                <a:buClr>
                  <a:srgbClr val="969696"/>
                </a:buClr>
                <a:defRPr/>
              </a:pPr>
              <a:r>
                <a:rPr lang="en-US" sz="1400" b="1" noProof="1" smtClean="0">
                  <a:solidFill>
                    <a:srgbClr val="000000"/>
                  </a:solidFill>
                  <a:cs typeface="Arial" charset="0"/>
                </a:rPr>
                <a:t>Multinational marketing</a:t>
              </a:r>
            </a:p>
          </p:txBody>
        </p:sp>
        <p:sp>
          <p:nvSpPr>
            <p:cNvPr id="11" name="Textfeld 10"/>
            <p:cNvSpPr txBox="1"/>
            <p:nvPr/>
          </p:nvSpPr>
          <p:spPr bwMode="gray">
            <a:xfrm>
              <a:off x="3516125" y="5081587"/>
              <a:ext cx="411716" cy="276999"/>
            </a:xfrm>
            <a:prstGeom prst="rect">
              <a:avLst/>
            </a:prstGeom>
            <a:noFill/>
          </p:spPr>
          <p:txBody>
            <a:bodyPr wrap="none" rtlCol="0">
              <a:spAutoFit/>
            </a:bodyPr>
            <a:lstStyle/>
            <a:p>
              <a:r>
                <a:rPr lang="en-US" sz="1200" noProof="1" smtClean="0"/>
                <a:t>low</a:t>
              </a:r>
              <a:endParaRPr lang="en-US" sz="1200" noProof="1"/>
            </a:p>
          </p:txBody>
        </p:sp>
        <p:sp>
          <p:nvSpPr>
            <p:cNvPr id="12" name="Textfeld 11"/>
            <p:cNvSpPr txBox="1"/>
            <p:nvPr/>
          </p:nvSpPr>
          <p:spPr bwMode="gray">
            <a:xfrm>
              <a:off x="5234747" y="5081587"/>
              <a:ext cx="452368" cy="276999"/>
            </a:xfrm>
            <a:prstGeom prst="rect">
              <a:avLst/>
            </a:prstGeom>
            <a:noFill/>
          </p:spPr>
          <p:txBody>
            <a:bodyPr wrap="none" rtlCol="0">
              <a:spAutoFit/>
            </a:bodyPr>
            <a:lstStyle/>
            <a:p>
              <a:r>
                <a:rPr lang="en-US" sz="1200" noProof="1" smtClean="0"/>
                <a:t>high</a:t>
              </a:r>
              <a:endParaRPr lang="en-US" sz="1200" noProof="1"/>
            </a:p>
          </p:txBody>
        </p:sp>
        <p:sp>
          <p:nvSpPr>
            <p:cNvPr id="13" name="Textfeld 12"/>
            <p:cNvSpPr txBox="1"/>
            <p:nvPr/>
          </p:nvSpPr>
          <p:spPr bwMode="gray">
            <a:xfrm rot="16200000">
              <a:off x="2446531" y="2298833"/>
              <a:ext cx="452368" cy="276999"/>
            </a:xfrm>
            <a:prstGeom prst="rect">
              <a:avLst/>
            </a:prstGeom>
            <a:noFill/>
          </p:spPr>
          <p:txBody>
            <a:bodyPr wrap="none" rtlCol="0">
              <a:spAutoFit/>
            </a:bodyPr>
            <a:lstStyle/>
            <a:p>
              <a:r>
                <a:rPr lang="en-US" sz="1200" noProof="1" smtClean="0"/>
                <a:t>high</a:t>
              </a:r>
              <a:endParaRPr lang="en-US" sz="1200" noProof="1"/>
            </a:p>
          </p:txBody>
        </p:sp>
        <p:sp>
          <p:nvSpPr>
            <p:cNvPr id="14" name="Textfeld 13"/>
            <p:cNvSpPr txBox="1"/>
            <p:nvPr/>
          </p:nvSpPr>
          <p:spPr bwMode="gray">
            <a:xfrm rot="16200000">
              <a:off x="2466857" y="4062001"/>
              <a:ext cx="411716" cy="276999"/>
            </a:xfrm>
            <a:prstGeom prst="rect">
              <a:avLst/>
            </a:prstGeom>
            <a:noFill/>
          </p:spPr>
          <p:txBody>
            <a:bodyPr wrap="none" rtlCol="0">
              <a:spAutoFit/>
            </a:bodyPr>
            <a:lstStyle/>
            <a:p>
              <a:r>
                <a:rPr lang="en-US" sz="1200" noProof="1" smtClean="0"/>
                <a:t>low</a:t>
              </a:r>
              <a:endParaRPr lang="en-US" sz="1200" noProof="1"/>
            </a:p>
          </p:txBody>
        </p:sp>
        <p:sp>
          <p:nvSpPr>
            <p:cNvPr id="15" name="Line 47"/>
            <p:cNvSpPr>
              <a:spLocks noChangeShapeType="1"/>
            </p:cNvSpPr>
            <p:nvPr/>
          </p:nvSpPr>
          <p:spPr bwMode="gray">
            <a:xfrm>
              <a:off x="2811213" y="5441949"/>
              <a:ext cx="3521574" cy="1"/>
            </a:xfrm>
            <a:prstGeom prst="line">
              <a:avLst/>
            </a:prstGeom>
            <a:noFill/>
            <a:ln w="12700">
              <a:solidFill>
                <a:schemeClr val="bg1">
                  <a:lumMod val="50000"/>
                </a:schemeClr>
              </a:solidFill>
              <a:round/>
              <a:headEnd/>
              <a:tailEnd type="triangle" w="med" len="med"/>
            </a:ln>
          </p:spPr>
          <p:txBody>
            <a:bodyPr lIns="90000" tIns="46800" rIns="90000" bIns="46800" anchor="ctr"/>
            <a:lstStyle/>
            <a:p>
              <a:endParaRPr lang="en-US" noProof="1"/>
            </a:p>
          </p:txBody>
        </p:sp>
        <p:cxnSp>
          <p:nvCxnSpPr>
            <p:cNvPr id="16" name="Gerade Verbindung mit Pfeil 15"/>
            <p:cNvCxnSpPr/>
            <p:nvPr/>
          </p:nvCxnSpPr>
          <p:spPr bwMode="gray">
            <a:xfrm rot="5400000" flipH="1" flipV="1">
              <a:off x="686889" y="3318916"/>
              <a:ext cx="3526336" cy="1588"/>
            </a:xfrm>
            <a:prstGeom prst="straightConnector1">
              <a:avLst/>
            </a:prstGeom>
            <a:noFill/>
            <a:ln w="12700">
              <a:solidFill>
                <a:schemeClr val="bg1">
                  <a:lumMod val="50000"/>
                </a:schemeClr>
              </a:solidFill>
              <a:round/>
              <a:headEnd/>
              <a:tailEnd type="triangle" w="med" len="med"/>
            </a:ln>
          </p:spPr>
        </p:cxnSp>
        <p:sp>
          <p:nvSpPr>
            <p:cNvPr id="17" name="Textfeld 16"/>
            <p:cNvSpPr txBox="1"/>
            <p:nvPr/>
          </p:nvSpPr>
          <p:spPr bwMode="gray">
            <a:xfrm>
              <a:off x="3059833" y="5441949"/>
              <a:ext cx="3024336" cy="360364"/>
            </a:xfrm>
            <a:prstGeom prst="rect">
              <a:avLst/>
            </a:prstGeom>
            <a:noFill/>
          </p:spPr>
          <p:txBody>
            <a:bodyPr wrap="square" rtlCol="0" anchor="ctr" anchorCtr="0">
              <a:noAutofit/>
            </a:bodyPr>
            <a:lstStyle/>
            <a:p>
              <a:pPr algn="ctr"/>
              <a:r>
                <a:rPr lang="en-US" sz="1400" b="1" noProof="1" smtClean="0"/>
                <a:t>Differentiation advantage</a:t>
              </a:r>
            </a:p>
          </p:txBody>
        </p:sp>
        <p:sp>
          <p:nvSpPr>
            <p:cNvPr id="18" name="Textfeld 17"/>
            <p:cNvSpPr txBox="1"/>
            <p:nvPr/>
          </p:nvSpPr>
          <p:spPr bwMode="gray">
            <a:xfrm rot="16200000">
              <a:off x="1219926" y="3139529"/>
              <a:ext cx="2150525" cy="360364"/>
            </a:xfrm>
            <a:prstGeom prst="rect">
              <a:avLst/>
            </a:prstGeom>
            <a:noFill/>
          </p:spPr>
          <p:txBody>
            <a:bodyPr wrap="square" rtlCol="0" anchor="ctr" anchorCtr="0">
              <a:noAutofit/>
            </a:bodyPr>
            <a:lstStyle/>
            <a:p>
              <a:pPr algn="ctr"/>
              <a:r>
                <a:rPr lang="en-US" sz="1400" b="1" noProof="1" smtClean="0"/>
                <a:t>Integration advantage</a:t>
              </a:r>
            </a:p>
          </p:txBody>
        </p:sp>
      </p:grpSp>
      <p:sp>
        <p:nvSpPr>
          <p:cNvPr id="22" name="_text"/>
          <p:cNvSpPr txBox="1">
            <a:spLocks/>
          </p:cNvSpPr>
          <p:nvPr/>
        </p:nvSpPr>
        <p:spPr bwMode="gray">
          <a:xfrm>
            <a:off x="323850" y="1554163"/>
            <a:ext cx="3816000" cy="4248150"/>
          </a:xfrm>
          <a:prstGeom prst="rect">
            <a:avLst/>
          </a:prstGeom>
        </p:spPr>
        <p:txBody>
          <a:bodyPr vert="horz" lIns="0" tIns="0" rIns="0" bIns="0" rtlCol="0">
            <a:noAutofit/>
          </a:bodyPr>
          <a:lstStyle/>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effectLst/>
                <a:uLnTx/>
                <a:uFillTx/>
              </a:rPr>
              <a:t>This is a placeholder text. This text can be replaced with your own text.</a:t>
            </a:r>
          </a:p>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effectLst/>
                <a:uLnTx/>
                <a:uFillTx/>
              </a:rPr>
              <a:t>The text demonstrates how your own text will look when you replace the placeholder with your own text.</a:t>
            </a:r>
          </a:p>
          <a:p>
            <a:pPr marL="180000" lvl="0" indent="-180000">
              <a:lnSpc>
                <a:spcPct val="95000"/>
              </a:lnSpc>
              <a:spcAft>
                <a:spcPts val="800"/>
              </a:spcAft>
              <a:buFont typeface="Wingdings" pitchFamily="2" charset="2"/>
              <a:buChar char="§"/>
              <a:defRPr/>
            </a:pPr>
            <a:r>
              <a:rPr kumimoji="0" lang="en-US" sz="1800" b="0" i="0" u="none" strike="noStrike" kern="1200" cap="none" spc="0" normalizeH="0" baseline="0" noProof="1" smtClean="0">
                <a:ln>
                  <a:noFill/>
                </a:ln>
                <a:effectLst/>
                <a:uLnTx/>
                <a:uFillTx/>
              </a:rPr>
              <a:t>If you don’t want to use the style and size of the fonts as used in this placeholder </a:t>
            </a:r>
            <a:r>
              <a:rPr lang="en-US" noProof="1" smtClean="0"/>
              <a:t>it’s </a:t>
            </a:r>
            <a:r>
              <a:rPr kumimoji="0" lang="en-US" sz="1800" b="0" i="0" u="none" strike="noStrike" kern="1200" cap="none" spc="0" normalizeH="0" baseline="0" noProof="1" smtClean="0">
                <a:ln>
                  <a:noFill/>
                </a:ln>
                <a:effectLst/>
                <a:uLnTx/>
                <a:uFillTx/>
              </a:rPr>
              <a:t>possible to replace it by selecting different options.</a:t>
            </a:r>
          </a:p>
        </p:txBody>
      </p:sp>
    </p:spTree>
    <p:extLst>
      <p:ext uri="{BB962C8B-B14F-4D97-AF65-F5344CB8AC3E}">
        <p14:creationId xmlns:p14="http://schemas.microsoft.com/office/powerpoint/2010/main" val="205976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Distribution </a:t>
            </a:r>
            <a:r>
              <a:rPr lang="en-US" b="0" dirty="0" smtClean="0"/>
              <a:t>– Distribution Channels</a:t>
            </a:r>
            <a:endParaRPr lang="en-US" b="0" dirty="0"/>
          </a:p>
        </p:txBody>
      </p:sp>
      <p:sp>
        <p:nvSpPr>
          <p:cNvPr id="3" name="Textplatzhalter 2"/>
          <p:cNvSpPr>
            <a:spLocks noGrp="1"/>
          </p:cNvSpPr>
          <p:nvPr>
            <p:ph type="body" sz="quarter" idx="13"/>
          </p:nvPr>
        </p:nvSpPr>
        <p:spPr bwMode="gray"/>
        <p:txBody>
          <a:bodyPr/>
          <a:lstStyle/>
          <a:p>
            <a:r>
              <a:rPr lang="en-US" dirty="0" smtClean="0"/>
              <a:t>Show distribution channels and specifications</a:t>
            </a:r>
            <a:endParaRPr lang="en-US" dirty="0"/>
          </a:p>
        </p:txBody>
      </p:sp>
      <p:grpSp>
        <p:nvGrpSpPr>
          <p:cNvPr id="6" name="Gruppieren 5"/>
          <p:cNvGrpSpPr/>
          <p:nvPr/>
        </p:nvGrpSpPr>
        <p:grpSpPr bwMode="gray">
          <a:xfrm>
            <a:off x="-234450" y="1555201"/>
            <a:ext cx="9055392" cy="4247999"/>
            <a:chOff x="-234450" y="1555201"/>
            <a:chExt cx="9055392" cy="4247999"/>
          </a:xfrm>
        </p:grpSpPr>
        <p:sp>
          <p:nvSpPr>
            <p:cNvPr id="99" name="Textfeld 98"/>
            <p:cNvSpPr txBox="1"/>
            <p:nvPr/>
          </p:nvSpPr>
          <p:spPr bwMode="gray">
            <a:xfrm>
              <a:off x="2324710" y="1555201"/>
              <a:ext cx="2016000" cy="360000"/>
            </a:xfrm>
            <a:prstGeom prst="rect">
              <a:avLst/>
            </a:prstGeom>
            <a:noFill/>
          </p:spPr>
          <p:txBody>
            <a:bodyPr wrap="square" lIns="0" tIns="0" rIns="0" bIns="0" rtlCol="0" anchor="ctr">
              <a:noAutofit/>
            </a:bodyPr>
            <a:lstStyle/>
            <a:p>
              <a:r>
                <a:rPr lang="en-US" sz="1400" b="1" noProof="1" smtClean="0"/>
                <a:t>1. Manufacturer</a:t>
              </a:r>
              <a:endParaRPr lang="en-US" sz="1400" b="1" noProof="1"/>
            </a:p>
          </p:txBody>
        </p:sp>
        <p:sp>
          <p:nvSpPr>
            <p:cNvPr id="100" name="Textfeld 99"/>
            <p:cNvSpPr txBox="1"/>
            <p:nvPr/>
          </p:nvSpPr>
          <p:spPr bwMode="gray">
            <a:xfrm>
              <a:off x="3732807" y="1915201"/>
              <a:ext cx="2016000" cy="360000"/>
            </a:xfrm>
            <a:prstGeom prst="rect">
              <a:avLst/>
            </a:prstGeom>
            <a:noFill/>
          </p:spPr>
          <p:txBody>
            <a:bodyPr wrap="square" lIns="0" tIns="0" rIns="0" bIns="0" rtlCol="0" anchor="ctr">
              <a:noAutofit/>
            </a:bodyPr>
            <a:lstStyle/>
            <a:p>
              <a:r>
                <a:rPr lang="en-US" sz="1400" b="1" noProof="1" smtClean="0"/>
                <a:t>2. Wholesaler</a:t>
              </a:r>
              <a:endParaRPr lang="en-US" sz="1400" b="1" noProof="1"/>
            </a:p>
          </p:txBody>
        </p:sp>
        <p:sp>
          <p:nvSpPr>
            <p:cNvPr id="117" name="Textfeld 116"/>
            <p:cNvSpPr txBox="1"/>
            <p:nvPr/>
          </p:nvSpPr>
          <p:spPr bwMode="gray">
            <a:xfrm>
              <a:off x="5140904" y="2275201"/>
              <a:ext cx="2016000" cy="360000"/>
            </a:xfrm>
            <a:prstGeom prst="rect">
              <a:avLst/>
            </a:prstGeom>
            <a:noFill/>
          </p:spPr>
          <p:txBody>
            <a:bodyPr wrap="square" lIns="0" tIns="0" rIns="0" bIns="0" rtlCol="0" anchor="ctr">
              <a:noAutofit/>
            </a:bodyPr>
            <a:lstStyle/>
            <a:p>
              <a:r>
                <a:rPr lang="en-US" sz="1400" b="1" noProof="1" smtClean="0"/>
                <a:t>3. Retailer</a:t>
              </a:r>
              <a:endParaRPr lang="en-US" sz="1400" b="1" noProof="1"/>
            </a:p>
          </p:txBody>
        </p:sp>
        <p:sp>
          <p:nvSpPr>
            <p:cNvPr id="119" name="Textfeld 118"/>
            <p:cNvSpPr txBox="1"/>
            <p:nvPr/>
          </p:nvSpPr>
          <p:spPr bwMode="gray">
            <a:xfrm>
              <a:off x="6549000" y="2644096"/>
              <a:ext cx="2016000" cy="360000"/>
            </a:xfrm>
            <a:prstGeom prst="rect">
              <a:avLst/>
            </a:prstGeom>
            <a:noFill/>
          </p:spPr>
          <p:txBody>
            <a:bodyPr wrap="square" lIns="0" tIns="0" rIns="0" bIns="0" rtlCol="0" anchor="ctr">
              <a:noAutofit/>
            </a:bodyPr>
            <a:lstStyle/>
            <a:p>
              <a:r>
                <a:rPr lang="en-US" sz="1400" b="1" noProof="1" smtClean="0"/>
                <a:t>4. Consumer</a:t>
              </a:r>
              <a:endParaRPr lang="en-US" sz="1400" b="1" noProof="1"/>
            </a:p>
          </p:txBody>
        </p:sp>
        <p:grpSp>
          <p:nvGrpSpPr>
            <p:cNvPr id="5" name="Gruppieren 4"/>
            <p:cNvGrpSpPr/>
            <p:nvPr/>
          </p:nvGrpSpPr>
          <p:grpSpPr bwMode="gray">
            <a:xfrm>
              <a:off x="-234450" y="2555747"/>
              <a:ext cx="8496300" cy="1428900"/>
              <a:chOff x="-234450" y="2555747"/>
              <a:chExt cx="8496300" cy="1428900"/>
            </a:xfrm>
          </p:grpSpPr>
          <p:grpSp>
            <p:nvGrpSpPr>
              <p:cNvPr id="118" name="Gruppieren 117"/>
              <p:cNvGrpSpPr/>
              <p:nvPr/>
            </p:nvGrpSpPr>
            <p:grpSpPr bwMode="gray">
              <a:xfrm>
                <a:off x="-234450" y="2555747"/>
                <a:ext cx="8496300" cy="916432"/>
                <a:chOff x="323850" y="1915200"/>
                <a:chExt cx="8496300" cy="916432"/>
              </a:xfrm>
              <a:effectLst>
                <a:outerShdw blurRad="190500" algn="ctr" rotWithShape="0">
                  <a:prstClr val="black">
                    <a:alpha val="50000"/>
                  </a:prstClr>
                </a:outerShdw>
              </a:effectLst>
              <a:scene3d>
                <a:camera prst="perspectiveRelaxed" fov="3600000">
                  <a:rot lat="18461339" lon="3149559" rev="18080913"/>
                </a:camera>
                <a:lightRig rig="balanced" dir="t">
                  <a:rot lat="0" lon="0" rev="2400000"/>
                </a:lightRig>
              </a:scene3d>
            </p:grpSpPr>
            <p:grpSp>
              <p:nvGrpSpPr>
                <p:cNvPr id="20" name="Gruppieren 19"/>
                <p:cNvGrpSpPr/>
                <p:nvPr/>
              </p:nvGrpSpPr>
              <p:grpSpPr bwMode="gray">
                <a:xfrm>
                  <a:off x="4644000" y="1915201"/>
                  <a:ext cx="2016148" cy="916431"/>
                  <a:chOff x="7972424" y="5407875"/>
                  <a:chExt cx="1980000" cy="900000"/>
                </a:xfrm>
              </p:grpSpPr>
              <p:sp>
                <p:nvSpPr>
                  <p:cNvPr id="21" name="Rechteck 20"/>
                  <p:cNvSpPr/>
                  <p:nvPr/>
                </p:nvSpPr>
                <p:spPr bwMode="gray">
                  <a:xfrm>
                    <a:off x="7972424" y="5407875"/>
                    <a:ext cx="1980000" cy="900000"/>
                  </a:xfrm>
                  <a:prstGeom prst="rect">
                    <a:avLst/>
                  </a:prstGeom>
                  <a:solidFill>
                    <a:srgbClr val="C0C0C0"/>
                  </a:solidFill>
                  <a:ln w="12700">
                    <a:noFill/>
                    <a:round/>
                    <a:headEnd/>
                    <a:tailEnd/>
                  </a:ln>
                  <a:sp3d extrusionH="38100" prstMaterial="matte"/>
                </p:spPr>
                <p:txBody>
                  <a:bodyPr rtlCol="0" anchor="ctr"/>
                  <a:lstStyle/>
                  <a:p>
                    <a:pPr algn="ctr"/>
                    <a:endParaRPr lang="en-US" dirty="0"/>
                  </a:p>
                </p:txBody>
              </p:sp>
              <p:sp>
                <p:nvSpPr>
                  <p:cNvPr id="22" name="Rechteck 21"/>
                  <p:cNvSpPr/>
                  <p:nvPr/>
                </p:nvSpPr>
                <p:spPr bwMode="gray">
                  <a:xfrm>
                    <a:off x="9296243" y="6201799"/>
                    <a:ext cx="576000" cy="36000"/>
                  </a:xfrm>
                  <a:prstGeom prst="rect">
                    <a:avLst/>
                  </a:prstGeom>
                  <a:solidFill>
                    <a:schemeClr val="accent1"/>
                  </a:solidFill>
                  <a:ln w="12700">
                    <a:noFill/>
                    <a:round/>
                    <a:headEnd/>
                    <a:tailEnd/>
                  </a:ln>
                  <a:sp3d z="508000" extrusionH="254000" prstMaterial="matte"/>
                </p:spPr>
                <p:txBody>
                  <a:bodyPr rtlCol="0" anchor="ctr"/>
                  <a:lstStyle/>
                  <a:p>
                    <a:pPr algn="ctr"/>
                    <a:endParaRPr lang="en-US" dirty="0"/>
                  </a:p>
                </p:txBody>
              </p:sp>
              <p:sp>
                <p:nvSpPr>
                  <p:cNvPr id="23" name="Rechteck 22"/>
                  <p:cNvSpPr/>
                  <p:nvPr/>
                </p:nvSpPr>
                <p:spPr bwMode="gray">
                  <a:xfrm>
                    <a:off x="9296243" y="6075799"/>
                    <a:ext cx="576000" cy="36000"/>
                  </a:xfrm>
                  <a:prstGeom prst="rect">
                    <a:avLst/>
                  </a:prstGeom>
                  <a:solidFill>
                    <a:schemeClr val="accent1"/>
                  </a:solidFill>
                  <a:ln w="12700">
                    <a:noFill/>
                    <a:round/>
                    <a:headEnd/>
                    <a:tailEnd/>
                  </a:ln>
                  <a:sp3d z="508000" extrusionH="254000" prstMaterial="matte"/>
                </p:spPr>
                <p:txBody>
                  <a:bodyPr rtlCol="0" anchor="ctr"/>
                  <a:lstStyle/>
                  <a:p>
                    <a:pPr algn="ctr"/>
                    <a:endParaRPr lang="en-US" dirty="0"/>
                  </a:p>
                </p:txBody>
              </p:sp>
              <p:sp>
                <p:nvSpPr>
                  <p:cNvPr id="24" name="Ellipse 23"/>
                  <p:cNvSpPr/>
                  <p:nvPr/>
                </p:nvSpPr>
                <p:spPr bwMode="gray">
                  <a:xfrm>
                    <a:off x="9726755" y="6111799"/>
                    <a:ext cx="90000" cy="90000"/>
                  </a:xfrm>
                  <a:prstGeom prst="ellipse">
                    <a:avLst/>
                  </a:prstGeom>
                  <a:solidFill>
                    <a:srgbClr val="AFAFAF"/>
                  </a:solidFill>
                  <a:ln w="12700">
                    <a:noFill/>
                    <a:round/>
                    <a:headEnd/>
                    <a:tailEnd/>
                  </a:ln>
                  <a:sp3d z="508000" extrusionH="546100" prstMaterial="matte"/>
                </p:spPr>
                <p:txBody>
                  <a:bodyPr rtlCol="0" anchor="ctr"/>
                  <a:lstStyle/>
                  <a:p>
                    <a:pPr algn="ctr"/>
                    <a:endParaRPr lang="en-US" dirty="0"/>
                  </a:p>
                </p:txBody>
              </p:sp>
              <p:sp>
                <p:nvSpPr>
                  <p:cNvPr id="25" name="Ellipse 24"/>
                  <p:cNvSpPr/>
                  <p:nvPr/>
                </p:nvSpPr>
                <p:spPr bwMode="gray">
                  <a:xfrm>
                    <a:off x="9351732" y="6111799"/>
                    <a:ext cx="90000" cy="90000"/>
                  </a:xfrm>
                  <a:prstGeom prst="ellipse">
                    <a:avLst/>
                  </a:prstGeom>
                  <a:solidFill>
                    <a:srgbClr val="AFAFAF"/>
                  </a:solidFill>
                  <a:ln w="12700">
                    <a:noFill/>
                    <a:round/>
                    <a:headEnd/>
                    <a:tailEnd/>
                  </a:ln>
                  <a:sp3d z="508000" extrusionH="546100" prstMaterial="matte"/>
                </p:spPr>
                <p:txBody>
                  <a:bodyPr rtlCol="0" anchor="ctr"/>
                  <a:lstStyle/>
                  <a:p>
                    <a:pPr algn="ctr"/>
                    <a:endParaRPr lang="en-US" dirty="0"/>
                  </a:p>
                </p:txBody>
              </p:sp>
              <p:sp>
                <p:nvSpPr>
                  <p:cNvPr id="26" name="Rechteck 25"/>
                  <p:cNvSpPr/>
                  <p:nvPr/>
                </p:nvSpPr>
                <p:spPr bwMode="gray">
                  <a:xfrm>
                    <a:off x="8772605"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27" name="Rechteck 26"/>
                  <p:cNvSpPr/>
                  <p:nvPr/>
                </p:nvSpPr>
                <p:spPr bwMode="gray">
                  <a:xfrm rot="16200000">
                    <a:off x="8062424" y="5317875"/>
                    <a:ext cx="540000" cy="720000"/>
                  </a:xfrm>
                  <a:prstGeom prst="rect">
                    <a:avLst/>
                  </a:prstGeom>
                  <a:solidFill>
                    <a:schemeClr val="accent1"/>
                  </a:solidFill>
                  <a:ln w="12700">
                    <a:noFill/>
                    <a:round/>
                    <a:headEnd/>
                    <a:tailEnd/>
                  </a:ln>
                  <a:sp3d z="254000" extrusionH="127000" prstMaterial="matte"/>
                </p:spPr>
                <p:txBody>
                  <a:bodyPr rtlCol="0" anchor="ctr"/>
                  <a:lstStyle/>
                  <a:p>
                    <a:pPr algn="ctr"/>
                    <a:endParaRPr lang="en-US" dirty="0"/>
                  </a:p>
                </p:txBody>
              </p:sp>
              <p:sp>
                <p:nvSpPr>
                  <p:cNvPr id="28" name="Rechteck 6"/>
                  <p:cNvSpPr/>
                  <p:nvPr/>
                </p:nvSpPr>
                <p:spPr bwMode="gray">
                  <a:xfrm>
                    <a:off x="7972424" y="5407875"/>
                    <a:ext cx="720000" cy="540000"/>
                  </a:xfrm>
                  <a:custGeom>
                    <a:avLst/>
                    <a:gdLst/>
                    <a:ahLst/>
                    <a:cxnLst/>
                    <a:rect l="l" t="t" r="r" b="b"/>
                    <a:pathLst>
                      <a:path w="1980000" h="900000">
                        <a:moveTo>
                          <a:pt x="0" y="0"/>
                        </a:moveTo>
                        <a:lnTo>
                          <a:pt x="1980000" y="0"/>
                        </a:lnTo>
                        <a:lnTo>
                          <a:pt x="1980000" y="144000"/>
                        </a:lnTo>
                        <a:lnTo>
                          <a:pt x="1980000" y="756000"/>
                        </a:lnTo>
                        <a:lnTo>
                          <a:pt x="1980000" y="900000"/>
                        </a:lnTo>
                        <a:lnTo>
                          <a:pt x="1260000" y="900000"/>
                        </a:lnTo>
                        <a:lnTo>
                          <a:pt x="1260000" y="756000"/>
                        </a:lnTo>
                        <a:lnTo>
                          <a:pt x="1836000" y="756000"/>
                        </a:lnTo>
                        <a:lnTo>
                          <a:pt x="1836000" y="144000"/>
                        </a:lnTo>
                        <a:lnTo>
                          <a:pt x="144000" y="144000"/>
                        </a:lnTo>
                        <a:lnTo>
                          <a:pt x="144000" y="756000"/>
                        </a:lnTo>
                        <a:lnTo>
                          <a:pt x="720000" y="756000"/>
                        </a:lnTo>
                        <a:lnTo>
                          <a:pt x="720000" y="900000"/>
                        </a:lnTo>
                        <a:lnTo>
                          <a:pt x="0" y="900000"/>
                        </a:lnTo>
                        <a:lnTo>
                          <a:pt x="0" y="756000"/>
                        </a:lnTo>
                        <a:lnTo>
                          <a:pt x="0" y="144000"/>
                        </a:lnTo>
                        <a:close/>
                      </a:path>
                    </a:pathLst>
                  </a:custGeom>
                  <a:solidFill>
                    <a:schemeClr val="accent1"/>
                  </a:solidFill>
                  <a:ln w="12700">
                    <a:noFill/>
                    <a:round/>
                    <a:headEnd/>
                    <a:tailEnd/>
                  </a:ln>
                  <a:sp3d z="127000" extrusionH="165100" prstMaterial="matte"/>
                </p:spPr>
                <p:txBody>
                  <a:bodyPr rtlCol="0" anchor="ctr"/>
                  <a:lstStyle/>
                  <a:p>
                    <a:pPr algn="ctr"/>
                    <a:endParaRPr lang="en-US" dirty="0"/>
                  </a:p>
                </p:txBody>
              </p:sp>
              <p:sp>
                <p:nvSpPr>
                  <p:cNvPr id="29" name="Rechteck 28"/>
                  <p:cNvSpPr/>
                  <p:nvPr/>
                </p:nvSpPr>
                <p:spPr bwMode="gray">
                  <a:xfrm rot="9000000">
                    <a:off x="8888864" y="5579651"/>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0" name="Rechteck 29"/>
                  <p:cNvSpPr/>
                  <p:nvPr/>
                </p:nvSpPr>
                <p:spPr bwMode="gray">
                  <a:xfrm>
                    <a:off x="8962424"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1" name="Rechteck 30"/>
                  <p:cNvSpPr/>
                  <p:nvPr/>
                </p:nvSpPr>
                <p:spPr bwMode="gray">
                  <a:xfrm>
                    <a:off x="9052424"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2" name="Rechteck 31"/>
                  <p:cNvSpPr/>
                  <p:nvPr/>
                </p:nvSpPr>
                <p:spPr bwMode="gray">
                  <a:xfrm>
                    <a:off x="9150055"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3" name="Rechteck 32"/>
                  <p:cNvSpPr/>
                  <p:nvPr/>
                </p:nvSpPr>
                <p:spPr bwMode="gray">
                  <a:xfrm>
                    <a:off x="9242243"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4" name="Rechteck 33"/>
                  <p:cNvSpPr/>
                  <p:nvPr/>
                </p:nvSpPr>
                <p:spPr bwMode="gray">
                  <a:xfrm>
                    <a:off x="8772605"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5" name="Rechteck 34"/>
                  <p:cNvSpPr/>
                  <p:nvPr/>
                </p:nvSpPr>
                <p:spPr bwMode="gray">
                  <a:xfrm>
                    <a:off x="8870236"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6" name="Rechteck 35"/>
                  <p:cNvSpPr/>
                  <p:nvPr/>
                </p:nvSpPr>
                <p:spPr bwMode="gray">
                  <a:xfrm>
                    <a:off x="8962424"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7" name="Rechteck 36"/>
                  <p:cNvSpPr/>
                  <p:nvPr/>
                </p:nvSpPr>
                <p:spPr bwMode="gray">
                  <a:xfrm>
                    <a:off x="9052424"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8" name="Rechteck 37"/>
                  <p:cNvSpPr/>
                  <p:nvPr/>
                </p:nvSpPr>
                <p:spPr bwMode="gray">
                  <a:xfrm>
                    <a:off x="9150055"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39" name="Rechteck 38"/>
                  <p:cNvSpPr/>
                  <p:nvPr/>
                </p:nvSpPr>
                <p:spPr bwMode="gray">
                  <a:xfrm>
                    <a:off x="9242243"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0" name="Rechteck 39"/>
                  <p:cNvSpPr/>
                  <p:nvPr/>
                </p:nvSpPr>
                <p:spPr bwMode="gray">
                  <a:xfrm>
                    <a:off x="9539107"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1" name="Rechteck 40"/>
                  <p:cNvSpPr/>
                  <p:nvPr/>
                </p:nvSpPr>
                <p:spPr bwMode="gray">
                  <a:xfrm>
                    <a:off x="9629107"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2" name="Rechteck 41"/>
                  <p:cNvSpPr/>
                  <p:nvPr/>
                </p:nvSpPr>
                <p:spPr bwMode="gray">
                  <a:xfrm>
                    <a:off x="9726738"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3" name="Rechteck 42"/>
                  <p:cNvSpPr/>
                  <p:nvPr/>
                </p:nvSpPr>
                <p:spPr bwMode="gray">
                  <a:xfrm>
                    <a:off x="9818926" y="5494639"/>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4" name="Rechteck 43"/>
                  <p:cNvSpPr/>
                  <p:nvPr/>
                </p:nvSpPr>
                <p:spPr bwMode="gray">
                  <a:xfrm>
                    <a:off x="9539107"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5" name="Rechteck 44"/>
                  <p:cNvSpPr/>
                  <p:nvPr/>
                </p:nvSpPr>
                <p:spPr bwMode="gray">
                  <a:xfrm>
                    <a:off x="9629107"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6" name="Rechteck 45"/>
                  <p:cNvSpPr/>
                  <p:nvPr/>
                </p:nvSpPr>
                <p:spPr bwMode="gray">
                  <a:xfrm>
                    <a:off x="9726738"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7" name="Rechteck 46"/>
                  <p:cNvSpPr/>
                  <p:nvPr/>
                </p:nvSpPr>
                <p:spPr bwMode="gray">
                  <a:xfrm>
                    <a:off x="9818926" y="575512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8" name="Rechteck 47"/>
                  <p:cNvSpPr/>
                  <p:nvPr/>
                </p:nvSpPr>
                <p:spPr bwMode="gray">
                  <a:xfrm rot="3600000">
                    <a:off x="9309466" y="5893874"/>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sp>
                <p:nvSpPr>
                  <p:cNvPr id="49" name="Rechteck 48"/>
                  <p:cNvSpPr/>
                  <p:nvPr/>
                </p:nvSpPr>
                <p:spPr bwMode="gray">
                  <a:xfrm rot="1200000">
                    <a:off x="9052423" y="6082065"/>
                    <a:ext cx="54000" cy="108000"/>
                  </a:xfrm>
                  <a:prstGeom prst="rect">
                    <a:avLst/>
                  </a:prstGeom>
                  <a:solidFill>
                    <a:schemeClr val="accent1"/>
                  </a:solidFill>
                  <a:ln w="12700">
                    <a:noFill/>
                    <a:round/>
                    <a:headEnd/>
                    <a:tailEnd/>
                  </a:ln>
                  <a:sp3d z="31750" extrusionH="101600" prstMaterial="matte"/>
                </p:spPr>
                <p:txBody>
                  <a:bodyPr rtlCol="0" anchor="ctr"/>
                  <a:lstStyle/>
                  <a:p>
                    <a:pPr algn="ctr"/>
                    <a:endParaRPr lang="en-US" dirty="0"/>
                  </a:p>
                </p:txBody>
              </p:sp>
            </p:grpSp>
            <p:grpSp>
              <p:nvGrpSpPr>
                <p:cNvPr id="50" name="Gruppieren 49"/>
                <p:cNvGrpSpPr/>
                <p:nvPr/>
              </p:nvGrpSpPr>
              <p:grpSpPr bwMode="gray">
                <a:xfrm>
                  <a:off x="323850" y="1915201"/>
                  <a:ext cx="2016150" cy="916431"/>
                  <a:chOff x="7134731" y="2596177"/>
                  <a:chExt cx="1980000" cy="899999"/>
                </a:xfrm>
              </p:grpSpPr>
              <p:sp>
                <p:nvSpPr>
                  <p:cNvPr id="51" name="Rechteck 50"/>
                  <p:cNvSpPr/>
                  <p:nvPr/>
                </p:nvSpPr>
                <p:spPr bwMode="gray">
                  <a:xfrm>
                    <a:off x="7134731" y="2596177"/>
                    <a:ext cx="1980000" cy="896456"/>
                  </a:xfrm>
                  <a:prstGeom prst="rect">
                    <a:avLst/>
                  </a:prstGeom>
                  <a:solidFill>
                    <a:srgbClr val="C0C0C0"/>
                  </a:solidFill>
                  <a:ln w="12700">
                    <a:noFill/>
                    <a:round/>
                    <a:headEnd/>
                    <a:tailEnd/>
                  </a:ln>
                  <a:sp3d extrusionH="38100" prstMaterial="matte"/>
                </p:spPr>
                <p:txBody>
                  <a:bodyPr rtlCol="0" anchor="ctr"/>
                  <a:lstStyle/>
                  <a:p>
                    <a:pPr algn="ctr"/>
                    <a:endParaRPr lang="en-US" dirty="0"/>
                  </a:p>
                </p:txBody>
              </p:sp>
              <p:sp>
                <p:nvSpPr>
                  <p:cNvPr id="52" name="Rechteck 51"/>
                  <p:cNvSpPr/>
                  <p:nvPr/>
                </p:nvSpPr>
                <p:spPr bwMode="gray">
                  <a:xfrm>
                    <a:off x="7775250" y="2596177"/>
                    <a:ext cx="504000" cy="899999"/>
                  </a:xfrm>
                  <a:prstGeom prst="rect">
                    <a:avLst/>
                  </a:prstGeom>
                  <a:solidFill>
                    <a:schemeClr val="accent1"/>
                  </a:solidFill>
                  <a:ln w="12700">
                    <a:noFill/>
                    <a:round/>
                    <a:headEnd/>
                    <a:tailEnd/>
                  </a:ln>
                  <a:sp3d z="190500" extrusionH="190500" prstMaterial="matte"/>
                </p:spPr>
                <p:txBody>
                  <a:bodyPr rtlCol="0" anchor="ctr"/>
                  <a:lstStyle/>
                  <a:p>
                    <a:pPr algn="ctr"/>
                    <a:endParaRPr lang="en-US" dirty="0"/>
                  </a:p>
                </p:txBody>
              </p:sp>
              <p:sp>
                <p:nvSpPr>
                  <p:cNvPr id="53" name="Rechteck 52"/>
                  <p:cNvSpPr/>
                  <p:nvPr/>
                </p:nvSpPr>
                <p:spPr bwMode="gray">
                  <a:xfrm>
                    <a:off x="8279250" y="2596177"/>
                    <a:ext cx="504000" cy="899999"/>
                  </a:xfrm>
                  <a:prstGeom prst="rect">
                    <a:avLst/>
                  </a:prstGeom>
                  <a:solidFill>
                    <a:schemeClr val="accent1"/>
                  </a:solidFill>
                  <a:ln w="12700">
                    <a:noFill/>
                    <a:round/>
                    <a:headEnd/>
                    <a:tailEnd/>
                  </a:ln>
                  <a:sp3d z="317500" extrusionH="317500" prstMaterial="matte"/>
                </p:spPr>
                <p:txBody>
                  <a:bodyPr rtlCol="0" anchor="ctr"/>
                  <a:lstStyle/>
                  <a:p>
                    <a:pPr algn="ctr"/>
                    <a:endParaRPr lang="en-US" dirty="0"/>
                  </a:p>
                </p:txBody>
              </p:sp>
              <p:sp>
                <p:nvSpPr>
                  <p:cNvPr id="54" name="Ellipse 53"/>
                  <p:cNvSpPr/>
                  <p:nvPr/>
                </p:nvSpPr>
                <p:spPr bwMode="gray">
                  <a:xfrm>
                    <a:off x="8518899" y="2679811"/>
                    <a:ext cx="180000" cy="180000"/>
                  </a:xfrm>
                  <a:prstGeom prst="ellipse">
                    <a:avLst/>
                  </a:prstGeom>
                  <a:solidFill>
                    <a:schemeClr val="accent1"/>
                  </a:solidFill>
                  <a:ln w="12700">
                    <a:noFill/>
                    <a:round/>
                    <a:headEnd/>
                    <a:tailEnd/>
                  </a:ln>
                  <a:sp3d z="952500" prstMaterial="matte">
                    <a:bevelT w="38100" h="635000" prst="angle"/>
                  </a:sp3d>
                </p:spPr>
                <p:txBody>
                  <a:bodyPr rtlCol="0" anchor="ctr"/>
                  <a:lstStyle/>
                  <a:p>
                    <a:pPr algn="ctr"/>
                    <a:endParaRPr lang="en-US" dirty="0"/>
                  </a:p>
                </p:txBody>
              </p:sp>
              <p:sp>
                <p:nvSpPr>
                  <p:cNvPr id="55" name="Ellipse 54"/>
                  <p:cNvSpPr/>
                  <p:nvPr/>
                </p:nvSpPr>
                <p:spPr bwMode="gray">
                  <a:xfrm>
                    <a:off x="8518899" y="2924091"/>
                    <a:ext cx="180000" cy="180000"/>
                  </a:xfrm>
                  <a:prstGeom prst="ellipse">
                    <a:avLst/>
                  </a:prstGeom>
                  <a:solidFill>
                    <a:schemeClr val="accent1"/>
                  </a:solidFill>
                  <a:ln w="12700">
                    <a:noFill/>
                    <a:round/>
                    <a:headEnd/>
                    <a:tailEnd/>
                  </a:ln>
                  <a:sp3d z="952500" prstMaterial="matte">
                    <a:bevelT w="38100" h="635000" prst="angle"/>
                  </a:sp3d>
                </p:spPr>
                <p:txBody>
                  <a:bodyPr rtlCol="0" anchor="ctr"/>
                  <a:lstStyle/>
                  <a:p>
                    <a:pPr algn="ctr"/>
                    <a:endParaRPr lang="en-US" dirty="0"/>
                  </a:p>
                </p:txBody>
              </p:sp>
              <p:sp>
                <p:nvSpPr>
                  <p:cNvPr id="56" name="Ellipse 55"/>
                  <p:cNvSpPr/>
                  <p:nvPr/>
                </p:nvSpPr>
                <p:spPr bwMode="gray">
                  <a:xfrm>
                    <a:off x="7240997" y="2679811"/>
                    <a:ext cx="432000" cy="432000"/>
                  </a:xfrm>
                  <a:prstGeom prst="ellipse">
                    <a:avLst/>
                  </a:prstGeom>
                  <a:solidFill>
                    <a:schemeClr val="accent1"/>
                  </a:solidFill>
                  <a:ln w="12700">
                    <a:noFill/>
                    <a:round/>
                    <a:headEnd/>
                    <a:tailEnd/>
                  </a:ln>
                  <a:sp3d z="635000" prstMaterial="matte">
                    <a:bevelT h="635000" prst="hardEdge"/>
                  </a:sp3d>
                </p:spPr>
                <p:txBody>
                  <a:bodyPr rtlCol="0" anchor="ctr"/>
                  <a:lstStyle/>
                  <a:p>
                    <a:pPr algn="ctr"/>
                    <a:endParaRPr lang="en-US" dirty="0"/>
                  </a:p>
                </p:txBody>
              </p:sp>
              <p:sp>
                <p:nvSpPr>
                  <p:cNvPr id="57" name="Rechteck 56"/>
                  <p:cNvSpPr/>
                  <p:nvPr/>
                </p:nvSpPr>
                <p:spPr bwMode="gray">
                  <a:xfrm>
                    <a:off x="8971902" y="2679811"/>
                    <a:ext cx="72000" cy="180000"/>
                  </a:xfrm>
                  <a:prstGeom prst="rect">
                    <a:avLst/>
                  </a:prstGeom>
                  <a:solidFill>
                    <a:schemeClr val="accent1"/>
                  </a:solidFill>
                  <a:ln w="12700">
                    <a:noFill/>
                    <a:round/>
                    <a:headEnd/>
                    <a:tailEnd/>
                  </a:ln>
                  <a:sp3d z="63500" extrusionH="63500" prstMaterial="matte"/>
                </p:spPr>
                <p:txBody>
                  <a:bodyPr rtlCol="0" anchor="ctr"/>
                  <a:lstStyle/>
                  <a:p>
                    <a:pPr algn="ctr"/>
                    <a:endParaRPr lang="en-US" dirty="0"/>
                  </a:p>
                </p:txBody>
              </p:sp>
              <p:sp>
                <p:nvSpPr>
                  <p:cNvPr id="58" name="Rechteck 57"/>
                  <p:cNvSpPr/>
                  <p:nvPr/>
                </p:nvSpPr>
                <p:spPr bwMode="gray">
                  <a:xfrm>
                    <a:off x="8971902" y="2879653"/>
                    <a:ext cx="72000" cy="72000"/>
                  </a:xfrm>
                  <a:prstGeom prst="rect">
                    <a:avLst/>
                  </a:prstGeom>
                  <a:solidFill>
                    <a:schemeClr val="accent1"/>
                  </a:solidFill>
                  <a:ln w="12700">
                    <a:noFill/>
                    <a:round/>
                    <a:headEnd/>
                    <a:tailEnd/>
                  </a:ln>
                  <a:sp3d z="63500" extrusionH="63500" prstMaterial="matte"/>
                </p:spPr>
                <p:txBody>
                  <a:bodyPr rtlCol="0" anchor="ctr"/>
                  <a:lstStyle/>
                  <a:p>
                    <a:pPr algn="ctr"/>
                    <a:endParaRPr lang="en-US" dirty="0"/>
                  </a:p>
                </p:txBody>
              </p:sp>
              <p:grpSp>
                <p:nvGrpSpPr>
                  <p:cNvPr id="59" name="Gruppieren 58"/>
                  <p:cNvGrpSpPr/>
                  <p:nvPr/>
                </p:nvGrpSpPr>
                <p:grpSpPr bwMode="gray">
                  <a:xfrm rot="9251535">
                    <a:off x="8924689" y="3166038"/>
                    <a:ext cx="72000" cy="271842"/>
                    <a:chOff x="4647990" y="1872150"/>
                    <a:chExt cx="72000" cy="271842"/>
                  </a:xfrm>
                  <a:solidFill>
                    <a:schemeClr val="accent1"/>
                  </a:solidFill>
                </p:grpSpPr>
                <p:sp>
                  <p:nvSpPr>
                    <p:cNvPr id="60" name="Rechteck 59"/>
                    <p:cNvSpPr/>
                    <p:nvPr/>
                  </p:nvSpPr>
                  <p:spPr bwMode="gray">
                    <a:xfrm>
                      <a:off x="4647990" y="1872150"/>
                      <a:ext cx="72000" cy="180000"/>
                    </a:xfrm>
                    <a:prstGeom prst="rect">
                      <a:avLst/>
                    </a:prstGeom>
                    <a:grpFill/>
                    <a:ln w="12700">
                      <a:noFill/>
                      <a:round/>
                      <a:headEnd/>
                      <a:tailEnd/>
                    </a:ln>
                    <a:sp3d z="63500" extrusionH="63500" prstMaterial="matte"/>
                  </p:spPr>
                  <p:txBody>
                    <a:bodyPr rtlCol="0" anchor="ctr"/>
                    <a:lstStyle/>
                    <a:p>
                      <a:pPr algn="ctr"/>
                      <a:endParaRPr lang="en-US" dirty="0"/>
                    </a:p>
                  </p:txBody>
                </p:sp>
                <p:sp>
                  <p:nvSpPr>
                    <p:cNvPr id="61" name="Rechteck 60"/>
                    <p:cNvSpPr/>
                    <p:nvPr/>
                  </p:nvSpPr>
                  <p:spPr bwMode="gray">
                    <a:xfrm>
                      <a:off x="4647990" y="2071992"/>
                      <a:ext cx="72000" cy="72000"/>
                    </a:xfrm>
                    <a:prstGeom prst="rect">
                      <a:avLst/>
                    </a:prstGeom>
                    <a:grpFill/>
                    <a:ln w="12700">
                      <a:noFill/>
                      <a:round/>
                      <a:headEnd/>
                      <a:tailEnd/>
                    </a:ln>
                    <a:sp3d z="63500" extrusionH="63500" prstMaterial="matte"/>
                  </p:spPr>
                  <p:txBody>
                    <a:bodyPr rtlCol="0" anchor="ctr"/>
                    <a:lstStyle/>
                    <a:p>
                      <a:pPr algn="ctr"/>
                      <a:endParaRPr lang="en-US" dirty="0"/>
                    </a:p>
                  </p:txBody>
                </p:sp>
              </p:grpSp>
            </p:grpSp>
            <p:grpSp>
              <p:nvGrpSpPr>
                <p:cNvPr id="62" name="Gruppieren 61"/>
                <p:cNvGrpSpPr/>
                <p:nvPr/>
              </p:nvGrpSpPr>
              <p:grpSpPr bwMode="gray">
                <a:xfrm>
                  <a:off x="2483852" y="1915201"/>
                  <a:ext cx="2016148" cy="916431"/>
                  <a:chOff x="6794005" y="3596065"/>
                  <a:chExt cx="1980000" cy="900000"/>
                </a:xfrm>
                <a:solidFill>
                  <a:schemeClr val="accent1"/>
                </a:solidFill>
              </p:grpSpPr>
              <p:sp>
                <p:nvSpPr>
                  <p:cNvPr id="63" name="Rechteck 62"/>
                  <p:cNvSpPr/>
                  <p:nvPr/>
                </p:nvSpPr>
                <p:spPr bwMode="gray">
                  <a:xfrm>
                    <a:off x="6794005" y="3596065"/>
                    <a:ext cx="1980000" cy="900000"/>
                  </a:xfrm>
                  <a:prstGeom prst="rect">
                    <a:avLst/>
                  </a:prstGeom>
                  <a:solidFill>
                    <a:srgbClr val="C0C0C0"/>
                  </a:solidFill>
                  <a:ln w="12700">
                    <a:noFill/>
                    <a:round/>
                    <a:headEnd/>
                    <a:tailEnd/>
                  </a:ln>
                  <a:sp3d extrusionH="38100" prstMaterial="matte"/>
                </p:spPr>
                <p:txBody>
                  <a:bodyPr rtlCol="0" anchor="ctr"/>
                  <a:lstStyle/>
                  <a:p>
                    <a:pPr algn="ctr"/>
                    <a:endParaRPr lang="en-US" dirty="0"/>
                  </a:p>
                </p:txBody>
              </p:sp>
              <p:sp>
                <p:nvSpPr>
                  <p:cNvPr id="64" name="Rechteck 63"/>
                  <p:cNvSpPr/>
                  <p:nvPr/>
                </p:nvSpPr>
                <p:spPr bwMode="gray">
                  <a:xfrm>
                    <a:off x="6794005" y="3596065"/>
                    <a:ext cx="1392000" cy="900000"/>
                  </a:xfrm>
                  <a:prstGeom prst="rect">
                    <a:avLst/>
                  </a:prstGeom>
                  <a:grpFill/>
                  <a:ln w="12700">
                    <a:noFill/>
                    <a:round/>
                    <a:headEnd/>
                    <a:tailEnd/>
                  </a:ln>
                  <a:sp3d z="406400" extrusionH="279400" prstMaterial="matte"/>
                </p:spPr>
                <p:txBody>
                  <a:bodyPr rtlCol="0" anchor="ctr"/>
                  <a:lstStyle/>
                  <a:p>
                    <a:pPr algn="ctr"/>
                    <a:endParaRPr lang="en-US" dirty="0"/>
                  </a:p>
                </p:txBody>
              </p:sp>
              <p:sp>
                <p:nvSpPr>
                  <p:cNvPr id="65" name="Ellipse 64"/>
                  <p:cNvSpPr/>
                  <p:nvPr/>
                </p:nvSpPr>
                <p:spPr bwMode="gray">
                  <a:xfrm>
                    <a:off x="7852674"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66" name="Ellipse 65"/>
                  <p:cNvSpPr/>
                  <p:nvPr/>
                </p:nvSpPr>
                <p:spPr bwMode="gray">
                  <a:xfrm>
                    <a:off x="7186006"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67" name="Ellipse 66"/>
                  <p:cNvSpPr/>
                  <p:nvPr/>
                </p:nvSpPr>
                <p:spPr bwMode="gray">
                  <a:xfrm>
                    <a:off x="7019339"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68" name="Ellipse 67"/>
                  <p:cNvSpPr/>
                  <p:nvPr/>
                </p:nvSpPr>
                <p:spPr bwMode="gray">
                  <a:xfrm>
                    <a:off x="6852672"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69" name="Ellipse 68"/>
                  <p:cNvSpPr/>
                  <p:nvPr/>
                </p:nvSpPr>
                <p:spPr bwMode="gray">
                  <a:xfrm>
                    <a:off x="6852672" y="3823934"/>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0" name="Ellipse 69"/>
                  <p:cNvSpPr/>
                  <p:nvPr/>
                </p:nvSpPr>
                <p:spPr bwMode="gray">
                  <a:xfrm>
                    <a:off x="6852672" y="3992065"/>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1" name="Ellipse 70"/>
                  <p:cNvSpPr/>
                  <p:nvPr/>
                </p:nvSpPr>
                <p:spPr bwMode="gray">
                  <a:xfrm>
                    <a:off x="6852672" y="4160196"/>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2" name="Ellipse 71"/>
                  <p:cNvSpPr/>
                  <p:nvPr/>
                </p:nvSpPr>
                <p:spPr bwMode="gray">
                  <a:xfrm>
                    <a:off x="8019341" y="3823803"/>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3" name="Ellipse 72"/>
                  <p:cNvSpPr/>
                  <p:nvPr/>
                </p:nvSpPr>
                <p:spPr bwMode="gray">
                  <a:xfrm>
                    <a:off x="8019341" y="3991803"/>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4" name="Ellipse 73"/>
                  <p:cNvSpPr/>
                  <p:nvPr/>
                </p:nvSpPr>
                <p:spPr bwMode="gray">
                  <a:xfrm>
                    <a:off x="8019341" y="4159803"/>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5" name="Ellipse 74"/>
                  <p:cNvSpPr/>
                  <p:nvPr/>
                </p:nvSpPr>
                <p:spPr bwMode="gray">
                  <a:xfrm>
                    <a:off x="8019341"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6" name="Rechteck 6"/>
                  <p:cNvSpPr/>
                  <p:nvPr/>
                </p:nvSpPr>
                <p:spPr bwMode="gray">
                  <a:xfrm>
                    <a:off x="7099755" y="3655228"/>
                    <a:ext cx="806920" cy="596022"/>
                  </a:xfrm>
                  <a:custGeom>
                    <a:avLst/>
                    <a:gdLst/>
                    <a:ahLst/>
                    <a:cxnLst/>
                    <a:rect l="l" t="t" r="r" b="b"/>
                    <a:pathLst>
                      <a:path w="1478419" h="403976">
                        <a:moveTo>
                          <a:pt x="0" y="0"/>
                        </a:moveTo>
                        <a:lnTo>
                          <a:pt x="173999" y="0"/>
                        </a:lnTo>
                        <a:lnTo>
                          <a:pt x="260419" y="0"/>
                        </a:lnTo>
                        <a:lnTo>
                          <a:pt x="1218000" y="0"/>
                        </a:lnTo>
                        <a:lnTo>
                          <a:pt x="1326000" y="0"/>
                        </a:lnTo>
                        <a:lnTo>
                          <a:pt x="1478419" y="0"/>
                        </a:lnTo>
                        <a:lnTo>
                          <a:pt x="1478419" y="403976"/>
                        </a:lnTo>
                        <a:lnTo>
                          <a:pt x="1326000" y="403976"/>
                        </a:lnTo>
                        <a:lnTo>
                          <a:pt x="1218000" y="403976"/>
                        </a:lnTo>
                        <a:lnTo>
                          <a:pt x="907091" y="403976"/>
                        </a:lnTo>
                        <a:lnTo>
                          <a:pt x="907091" y="339340"/>
                        </a:lnTo>
                        <a:lnTo>
                          <a:pt x="1218000" y="339340"/>
                        </a:lnTo>
                        <a:lnTo>
                          <a:pt x="1218000" y="64636"/>
                        </a:lnTo>
                        <a:lnTo>
                          <a:pt x="260419" y="64636"/>
                        </a:lnTo>
                        <a:lnTo>
                          <a:pt x="260419" y="339340"/>
                        </a:lnTo>
                        <a:lnTo>
                          <a:pt x="592909" y="339340"/>
                        </a:lnTo>
                        <a:lnTo>
                          <a:pt x="592909" y="403976"/>
                        </a:lnTo>
                        <a:lnTo>
                          <a:pt x="260419" y="403976"/>
                        </a:lnTo>
                        <a:lnTo>
                          <a:pt x="173999" y="403976"/>
                        </a:lnTo>
                        <a:lnTo>
                          <a:pt x="0" y="403976"/>
                        </a:lnTo>
                        <a:close/>
                      </a:path>
                    </a:pathLst>
                  </a:custGeom>
                  <a:grpFill/>
                  <a:ln w="12700">
                    <a:noFill/>
                    <a:round/>
                    <a:headEnd/>
                    <a:tailEnd/>
                  </a:ln>
                  <a:sp3d z="254000" extrusionH="254000" prstMaterial="matte"/>
                </p:spPr>
                <p:txBody>
                  <a:bodyPr rtlCol="0" anchor="ctr"/>
                  <a:lstStyle/>
                  <a:p>
                    <a:pPr algn="ctr"/>
                    <a:endParaRPr lang="en-US" dirty="0"/>
                  </a:p>
                </p:txBody>
              </p:sp>
              <p:sp>
                <p:nvSpPr>
                  <p:cNvPr id="77" name="Ellipse 76"/>
                  <p:cNvSpPr/>
                  <p:nvPr/>
                </p:nvSpPr>
                <p:spPr bwMode="gray">
                  <a:xfrm>
                    <a:off x="7686007" y="43283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8" name="Ellipse 77"/>
                  <p:cNvSpPr/>
                  <p:nvPr/>
                </p:nvSpPr>
                <p:spPr bwMode="gray">
                  <a:xfrm>
                    <a:off x="6852672" y="36552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sp>
                <p:nvSpPr>
                  <p:cNvPr id="79" name="Ellipse 78"/>
                  <p:cNvSpPr/>
                  <p:nvPr/>
                </p:nvSpPr>
                <p:spPr bwMode="gray">
                  <a:xfrm>
                    <a:off x="8019341" y="3655228"/>
                    <a:ext cx="108000" cy="108000"/>
                  </a:xfrm>
                  <a:prstGeom prst="ellipse">
                    <a:avLst/>
                  </a:prstGeom>
                  <a:grpFill/>
                  <a:ln w="12700">
                    <a:noFill/>
                    <a:round/>
                    <a:headEnd/>
                    <a:tailEnd/>
                  </a:ln>
                  <a:sp3d z="127000" extrusionH="127000" prstMaterial="matte"/>
                </p:spPr>
                <p:txBody>
                  <a:bodyPr rtlCol="0" anchor="ctr"/>
                  <a:lstStyle/>
                  <a:p>
                    <a:pPr algn="ctr"/>
                    <a:endParaRPr lang="en-US" dirty="0"/>
                  </a:p>
                </p:txBody>
              </p:sp>
              <p:grpSp>
                <p:nvGrpSpPr>
                  <p:cNvPr id="80" name="Gruppieren 79"/>
                  <p:cNvGrpSpPr/>
                  <p:nvPr/>
                </p:nvGrpSpPr>
                <p:grpSpPr bwMode="gray">
                  <a:xfrm>
                    <a:off x="8260424" y="3637977"/>
                    <a:ext cx="72000" cy="271842"/>
                    <a:chOff x="8260424" y="3637977"/>
                    <a:chExt cx="72000" cy="271842"/>
                  </a:xfrm>
                  <a:grpFill/>
                </p:grpSpPr>
                <p:sp>
                  <p:nvSpPr>
                    <p:cNvPr id="95" name="Rechteck 94"/>
                    <p:cNvSpPr/>
                    <p:nvPr/>
                  </p:nvSpPr>
                  <p:spPr bwMode="gray">
                    <a:xfrm>
                      <a:off x="8260424" y="3637977"/>
                      <a:ext cx="72000" cy="180000"/>
                    </a:xfrm>
                    <a:prstGeom prst="rect">
                      <a:avLst/>
                    </a:prstGeom>
                    <a:grpFill/>
                    <a:ln w="12700">
                      <a:noFill/>
                      <a:round/>
                      <a:headEnd/>
                      <a:tailEnd/>
                    </a:ln>
                    <a:sp3d z="63500" extrusionH="63500" prstMaterial="matte"/>
                  </p:spPr>
                  <p:txBody>
                    <a:bodyPr rtlCol="0" anchor="ctr"/>
                    <a:lstStyle/>
                    <a:p>
                      <a:pPr algn="ctr"/>
                      <a:endParaRPr lang="en-US" dirty="0"/>
                    </a:p>
                  </p:txBody>
                </p:sp>
                <p:sp>
                  <p:nvSpPr>
                    <p:cNvPr id="96" name="Rechteck 95"/>
                    <p:cNvSpPr/>
                    <p:nvPr/>
                  </p:nvSpPr>
                  <p:spPr bwMode="gray">
                    <a:xfrm>
                      <a:off x="8260424" y="3837819"/>
                      <a:ext cx="72000" cy="72000"/>
                    </a:xfrm>
                    <a:prstGeom prst="rect">
                      <a:avLst/>
                    </a:prstGeom>
                    <a:grpFill/>
                    <a:ln w="12700">
                      <a:noFill/>
                      <a:round/>
                      <a:headEnd/>
                      <a:tailEnd/>
                    </a:ln>
                    <a:sp3d z="63500" extrusionH="63500" prstMaterial="matte"/>
                  </p:spPr>
                  <p:txBody>
                    <a:bodyPr rtlCol="0" anchor="ctr"/>
                    <a:lstStyle/>
                    <a:p>
                      <a:pPr algn="ctr"/>
                      <a:endParaRPr lang="en-US" dirty="0"/>
                    </a:p>
                  </p:txBody>
                </p:sp>
              </p:grpSp>
              <p:grpSp>
                <p:nvGrpSpPr>
                  <p:cNvPr id="81" name="Gruppieren 80"/>
                  <p:cNvGrpSpPr/>
                  <p:nvPr/>
                </p:nvGrpSpPr>
                <p:grpSpPr bwMode="gray">
                  <a:xfrm rot="17781237">
                    <a:off x="8498323" y="4224871"/>
                    <a:ext cx="72000" cy="271842"/>
                    <a:chOff x="4647990" y="1872150"/>
                    <a:chExt cx="72000" cy="271842"/>
                  </a:xfrm>
                  <a:grpFill/>
                </p:grpSpPr>
                <p:sp>
                  <p:nvSpPr>
                    <p:cNvPr id="93" name="Rechteck 92"/>
                    <p:cNvSpPr/>
                    <p:nvPr/>
                  </p:nvSpPr>
                  <p:spPr bwMode="gray">
                    <a:xfrm>
                      <a:off x="4647990" y="1872150"/>
                      <a:ext cx="72000" cy="180000"/>
                    </a:xfrm>
                    <a:prstGeom prst="rect">
                      <a:avLst/>
                    </a:prstGeom>
                    <a:grpFill/>
                    <a:ln w="12700">
                      <a:noFill/>
                      <a:round/>
                      <a:headEnd/>
                      <a:tailEnd/>
                    </a:ln>
                    <a:sp3d z="63500" extrusionH="63500" prstMaterial="matte"/>
                  </p:spPr>
                  <p:txBody>
                    <a:bodyPr rtlCol="0" anchor="ctr"/>
                    <a:lstStyle/>
                    <a:p>
                      <a:pPr algn="ctr"/>
                      <a:endParaRPr lang="en-US" dirty="0"/>
                    </a:p>
                  </p:txBody>
                </p:sp>
                <p:sp>
                  <p:nvSpPr>
                    <p:cNvPr id="94" name="Rechteck 93"/>
                    <p:cNvSpPr/>
                    <p:nvPr/>
                  </p:nvSpPr>
                  <p:spPr bwMode="gray">
                    <a:xfrm>
                      <a:off x="4647990" y="2071992"/>
                      <a:ext cx="72000" cy="72000"/>
                    </a:xfrm>
                    <a:prstGeom prst="rect">
                      <a:avLst/>
                    </a:prstGeom>
                    <a:grpFill/>
                    <a:ln w="12700">
                      <a:noFill/>
                      <a:round/>
                      <a:headEnd/>
                      <a:tailEnd/>
                    </a:ln>
                    <a:sp3d z="63500" extrusionH="63500" prstMaterial="matte"/>
                  </p:spPr>
                  <p:txBody>
                    <a:bodyPr rtlCol="0" anchor="ctr"/>
                    <a:lstStyle/>
                    <a:p>
                      <a:pPr algn="ctr"/>
                      <a:endParaRPr lang="en-US" dirty="0"/>
                    </a:p>
                  </p:txBody>
                </p:sp>
              </p:grpSp>
              <p:grpSp>
                <p:nvGrpSpPr>
                  <p:cNvPr id="82" name="Gruppieren 81"/>
                  <p:cNvGrpSpPr/>
                  <p:nvPr/>
                </p:nvGrpSpPr>
                <p:grpSpPr bwMode="gray">
                  <a:xfrm>
                    <a:off x="8364485" y="3637977"/>
                    <a:ext cx="72000" cy="271842"/>
                    <a:chOff x="8396547" y="3637977"/>
                    <a:chExt cx="72000" cy="271842"/>
                  </a:xfrm>
                  <a:grpFill/>
                </p:grpSpPr>
                <p:sp>
                  <p:nvSpPr>
                    <p:cNvPr id="91" name="Rechteck 90"/>
                    <p:cNvSpPr/>
                    <p:nvPr/>
                  </p:nvSpPr>
                  <p:spPr bwMode="gray">
                    <a:xfrm>
                      <a:off x="8396547" y="3637977"/>
                      <a:ext cx="72000" cy="180000"/>
                    </a:xfrm>
                    <a:prstGeom prst="rect">
                      <a:avLst/>
                    </a:prstGeom>
                    <a:grpFill/>
                    <a:ln w="12700">
                      <a:noFill/>
                      <a:round/>
                      <a:headEnd/>
                      <a:tailEnd/>
                    </a:ln>
                    <a:sp3d z="63500" extrusionH="63500" prstMaterial="matte"/>
                  </p:spPr>
                  <p:txBody>
                    <a:bodyPr rtlCol="0" anchor="ctr"/>
                    <a:lstStyle/>
                    <a:p>
                      <a:pPr algn="ctr"/>
                      <a:endParaRPr lang="en-US" dirty="0"/>
                    </a:p>
                  </p:txBody>
                </p:sp>
                <p:sp>
                  <p:nvSpPr>
                    <p:cNvPr id="92" name="Rechteck 91"/>
                    <p:cNvSpPr/>
                    <p:nvPr/>
                  </p:nvSpPr>
                  <p:spPr bwMode="gray">
                    <a:xfrm>
                      <a:off x="8396547" y="3837819"/>
                      <a:ext cx="72000" cy="72000"/>
                    </a:xfrm>
                    <a:prstGeom prst="rect">
                      <a:avLst/>
                    </a:prstGeom>
                    <a:grpFill/>
                    <a:ln w="12700">
                      <a:noFill/>
                      <a:round/>
                      <a:headEnd/>
                      <a:tailEnd/>
                    </a:ln>
                    <a:sp3d z="63500" extrusionH="63500" prstMaterial="matte"/>
                  </p:spPr>
                  <p:txBody>
                    <a:bodyPr rtlCol="0" anchor="ctr"/>
                    <a:lstStyle/>
                    <a:p>
                      <a:pPr algn="ctr"/>
                      <a:endParaRPr lang="en-US" dirty="0"/>
                    </a:p>
                  </p:txBody>
                </p:sp>
              </p:grpSp>
              <p:grpSp>
                <p:nvGrpSpPr>
                  <p:cNvPr id="83" name="Gruppieren 82"/>
                  <p:cNvGrpSpPr/>
                  <p:nvPr/>
                </p:nvGrpSpPr>
                <p:grpSpPr bwMode="gray">
                  <a:xfrm>
                    <a:off x="8468547" y="3637977"/>
                    <a:ext cx="72000" cy="271842"/>
                    <a:chOff x="8539619" y="3637977"/>
                    <a:chExt cx="72000" cy="271842"/>
                  </a:xfrm>
                  <a:grpFill/>
                </p:grpSpPr>
                <p:sp>
                  <p:nvSpPr>
                    <p:cNvPr id="89" name="Rechteck 88"/>
                    <p:cNvSpPr/>
                    <p:nvPr/>
                  </p:nvSpPr>
                  <p:spPr bwMode="gray">
                    <a:xfrm>
                      <a:off x="8539619" y="3637977"/>
                      <a:ext cx="72000" cy="180000"/>
                    </a:xfrm>
                    <a:prstGeom prst="rect">
                      <a:avLst/>
                    </a:prstGeom>
                    <a:grpFill/>
                    <a:ln w="12700">
                      <a:noFill/>
                      <a:round/>
                      <a:headEnd/>
                      <a:tailEnd/>
                    </a:ln>
                    <a:sp3d z="63500" extrusionH="63500" prstMaterial="matte"/>
                  </p:spPr>
                  <p:txBody>
                    <a:bodyPr rtlCol="0" anchor="ctr"/>
                    <a:lstStyle/>
                    <a:p>
                      <a:pPr algn="ctr"/>
                      <a:endParaRPr lang="en-US" dirty="0"/>
                    </a:p>
                  </p:txBody>
                </p:sp>
                <p:sp>
                  <p:nvSpPr>
                    <p:cNvPr id="90" name="Rechteck 89"/>
                    <p:cNvSpPr/>
                    <p:nvPr/>
                  </p:nvSpPr>
                  <p:spPr bwMode="gray">
                    <a:xfrm>
                      <a:off x="8539619" y="3837819"/>
                      <a:ext cx="72000" cy="72000"/>
                    </a:xfrm>
                    <a:prstGeom prst="rect">
                      <a:avLst/>
                    </a:prstGeom>
                    <a:grpFill/>
                    <a:ln w="12700">
                      <a:noFill/>
                      <a:round/>
                      <a:headEnd/>
                      <a:tailEnd/>
                    </a:ln>
                    <a:sp3d z="63500" extrusionH="63500" prstMaterial="matte"/>
                  </p:spPr>
                  <p:txBody>
                    <a:bodyPr rtlCol="0" anchor="ctr"/>
                    <a:lstStyle/>
                    <a:p>
                      <a:pPr algn="ctr"/>
                      <a:endParaRPr lang="en-US" dirty="0"/>
                    </a:p>
                  </p:txBody>
                </p:sp>
              </p:grpSp>
              <p:sp>
                <p:nvSpPr>
                  <p:cNvPr id="84" name="Rechteck 83"/>
                  <p:cNvSpPr/>
                  <p:nvPr/>
                </p:nvSpPr>
                <p:spPr bwMode="gray">
                  <a:xfrm rot="5400000">
                    <a:off x="8690852" y="4071631"/>
                    <a:ext cx="36000" cy="72000"/>
                  </a:xfrm>
                  <a:prstGeom prst="rect">
                    <a:avLst/>
                  </a:prstGeom>
                  <a:grpFill/>
                  <a:ln w="12700">
                    <a:noFill/>
                    <a:round/>
                    <a:headEnd/>
                    <a:tailEnd/>
                  </a:ln>
                  <a:sp3d z="38100" extrusionH="38100" prstMaterial="matte"/>
                </p:spPr>
                <p:txBody>
                  <a:bodyPr rtlCol="0" anchor="ctr"/>
                  <a:lstStyle/>
                  <a:p>
                    <a:pPr algn="ctr"/>
                    <a:endParaRPr lang="en-US" dirty="0"/>
                  </a:p>
                </p:txBody>
              </p:sp>
              <p:sp>
                <p:nvSpPr>
                  <p:cNvPr id="85" name="Rechteck 84"/>
                  <p:cNvSpPr/>
                  <p:nvPr/>
                </p:nvSpPr>
                <p:spPr bwMode="gray">
                  <a:xfrm rot="5400000">
                    <a:off x="8690852" y="3947065"/>
                    <a:ext cx="36000" cy="72000"/>
                  </a:xfrm>
                  <a:prstGeom prst="rect">
                    <a:avLst/>
                  </a:prstGeom>
                  <a:grpFill/>
                  <a:ln w="12700">
                    <a:noFill/>
                    <a:round/>
                    <a:headEnd/>
                    <a:tailEnd/>
                  </a:ln>
                  <a:sp3d z="38100" extrusionH="38100" prstMaterial="matte"/>
                </p:spPr>
                <p:txBody>
                  <a:bodyPr rtlCol="0" anchor="ctr"/>
                  <a:lstStyle/>
                  <a:p>
                    <a:pPr algn="ctr"/>
                    <a:endParaRPr lang="en-US" dirty="0"/>
                  </a:p>
                </p:txBody>
              </p:sp>
              <p:sp>
                <p:nvSpPr>
                  <p:cNvPr id="86" name="Rechteck 85"/>
                  <p:cNvSpPr/>
                  <p:nvPr/>
                </p:nvSpPr>
                <p:spPr bwMode="gray">
                  <a:xfrm rot="5400000">
                    <a:off x="8690852" y="4196196"/>
                    <a:ext cx="36000" cy="72000"/>
                  </a:xfrm>
                  <a:prstGeom prst="rect">
                    <a:avLst/>
                  </a:prstGeom>
                  <a:grpFill/>
                  <a:ln w="12700">
                    <a:noFill/>
                    <a:round/>
                    <a:headEnd/>
                    <a:tailEnd/>
                  </a:ln>
                  <a:sp3d z="38100" extrusionH="38100" prstMaterial="matte"/>
                </p:spPr>
                <p:txBody>
                  <a:bodyPr rtlCol="0" anchor="ctr"/>
                  <a:lstStyle/>
                  <a:p>
                    <a:pPr algn="ctr"/>
                    <a:endParaRPr lang="en-US" dirty="0"/>
                  </a:p>
                </p:txBody>
              </p:sp>
              <p:sp>
                <p:nvSpPr>
                  <p:cNvPr id="87" name="Rechteck 86"/>
                  <p:cNvSpPr/>
                  <p:nvPr/>
                </p:nvSpPr>
                <p:spPr bwMode="gray">
                  <a:xfrm rot="5400000">
                    <a:off x="8690852" y="4133914"/>
                    <a:ext cx="36000" cy="72000"/>
                  </a:xfrm>
                  <a:prstGeom prst="rect">
                    <a:avLst/>
                  </a:prstGeom>
                  <a:grpFill/>
                  <a:ln w="12700">
                    <a:noFill/>
                    <a:round/>
                    <a:headEnd/>
                    <a:tailEnd/>
                  </a:ln>
                  <a:sp3d z="38100" extrusionH="38100" prstMaterial="matte"/>
                </p:spPr>
                <p:txBody>
                  <a:bodyPr rtlCol="0" anchor="ctr"/>
                  <a:lstStyle/>
                  <a:p>
                    <a:pPr algn="ctr"/>
                    <a:endParaRPr lang="en-US" dirty="0"/>
                  </a:p>
                </p:txBody>
              </p:sp>
              <p:sp>
                <p:nvSpPr>
                  <p:cNvPr id="88" name="Rechteck 87"/>
                  <p:cNvSpPr/>
                  <p:nvPr/>
                </p:nvSpPr>
                <p:spPr bwMode="gray">
                  <a:xfrm rot="5400000">
                    <a:off x="8690852" y="4009348"/>
                    <a:ext cx="36000" cy="72000"/>
                  </a:xfrm>
                  <a:prstGeom prst="rect">
                    <a:avLst/>
                  </a:prstGeom>
                  <a:grpFill/>
                  <a:ln w="12700">
                    <a:noFill/>
                    <a:round/>
                    <a:headEnd/>
                    <a:tailEnd/>
                  </a:ln>
                  <a:sp3d z="38100" extrusionH="38100" prstMaterial="matte"/>
                </p:spPr>
                <p:txBody>
                  <a:bodyPr rtlCol="0" anchor="ctr"/>
                  <a:lstStyle/>
                  <a:p>
                    <a:pPr algn="ctr"/>
                    <a:endParaRPr lang="en-US" dirty="0"/>
                  </a:p>
                </p:txBody>
              </p:sp>
            </p:grpSp>
            <p:sp>
              <p:nvSpPr>
                <p:cNvPr id="97" name="Rechteck 96"/>
                <p:cNvSpPr/>
                <p:nvPr/>
              </p:nvSpPr>
              <p:spPr bwMode="gray">
                <a:xfrm>
                  <a:off x="6804000" y="1915200"/>
                  <a:ext cx="2016150" cy="916432"/>
                </a:xfrm>
                <a:prstGeom prst="rect">
                  <a:avLst/>
                </a:prstGeom>
                <a:solidFill>
                  <a:srgbClr val="C0C0C0"/>
                </a:solidFill>
                <a:ln w="12700">
                  <a:noFill/>
                  <a:round/>
                  <a:headEnd/>
                  <a:tailEnd/>
                </a:ln>
                <a:sp3d extrusionH="38100" prstMaterial="matte"/>
              </p:spPr>
              <p:txBody>
                <a:bodyPr rtlCol="0" anchor="ctr"/>
                <a:lstStyle/>
                <a:p>
                  <a:pPr algn="ctr"/>
                  <a:endParaRPr lang="en-US" dirty="0"/>
                </a:p>
              </p:txBody>
            </p:sp>
          </p:grpSp>
          <p:grpSp>
            <p:nvGrpSpPr>
              <p:cNvPr id="4" name="Gruppieren 3"/>
              <p:cNvGrpSpPr/>
              <p:nvPr/>
            </p:nvGrpSpPr>
            <p:grpSpPr bwMode="gray">
              <a:xfrm>
                <a:off x="6679351" y="3271133"/>
                <a:ext cx="1167885" cy="713514"/>
                <a:chOff x="6679351" y="3271133"/>
                <a:chExt cx="1167885" cy="713514"/>
              </a:xfrm>
            </p:grpSpPr>
            <p:sp>
              <p:nvSpPr>
                <p:cNvPr id="132" name="Ellipse 131"/>
                <p:cNvSpPr/>
                <p:nvPr/>
              </p:nvSpPr>
              <p:spPr bwMode="gray">
                <a:xfrm>
                  <a:off x="6679351" y="3700364"/>
                  <a:ext cx="477356" cy="172131"/>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33" name="Gruppieren 77"/>
                <p:cNvGrpSpPr>
                  <a:grpSpLocks noChangeAspect="1"/>
                </p:cNvGrpSpPr>
                <p:nvPr/>
              </p:nvGrpSpPr>
              <p:grpSpPr bwMode="gray">
                <a:xfrm>
                  <a:off x="6821461" y="3303057"/>
                  <a:ext cx="228348" cy="524150"/>
                  <a:chOff x="10625592" y="1535985"/>
                  <a:chExt cx="1929937" cy="4430037"/>
                </a:xfrm>
                <a:solidFill>
                  <a:srgbClr val="AFAFAF"/>
                </a:solidFill>
                <a:scene3d>
                  <a:camera prst="isometricLeftDown">
                    <a:rot lat="1080000" lon="18600000" rev="0"/>
                  </a:camera>
                  <a:lightRig rig="balanced" dir="t">
                    <a:rot lat="0" lon="0" rev="9000000"/>
                  </a:lightRig>
                </a:scene3d>
              </p:grpSpPr>
              <p:sp>
                <p:nvSpPr>
                  <p:cNvPr id="134" name="Freeform 5"/>
                  <p:cNvSpPr>
                    <a:spLocks/>
                  </p:cNvSpPr>
                  <p:nvPr/>
                </p:nvSpPr>
                <p:spPr bwMode="gray">
                  <a:xfrm>
                    <a:off x="11129760" y="1535985"/>
                    <a:ext cx="921600" cy="919848"/>
                  </a:xfrm>
                  <a:prstGeom prst="ellipse">
                    <a:avLst/>
                  </a:prstGeom>
                  <a:grpFill/>
                  <a:ln>
                    <a:noFill/>
                  </a:ln>
                  <a:sp3d z="19050" prstMaterial="matte">
                    <a:bevelT w="50800" h="50800"/>
                    <a:bevelB w="50800" h="508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6"/>
                  <p:cNvSpPr>
                    <a:spLocks/>
                  </p:cNvSpPr>
                  <p:nvPr/>
                </p:nvSpPr>
                <p:spPr bwMode="gray">
                  <a:xfrm>
                    <a:off x="10625592" y="2516336"/>
                    <a:ext cx="1929937" cy="3449686"/>
                  </a:xfrm>
                  <a:custGeom>
                    <a:avLst/>
                    <a:gdLst>
                      <a:gd name="T0" fmla="*/ 928 w 959"/>
                      <a:gd name="T1" fmla="*/ 219 h 1715"/>
                      <a:gd name="T2" fmla="*/ 670 w 959"/>
                      <a:gd name="T3" fmla="*/ 0 h 1715"/>
                      <a:gd name="T4" fmla="*/ 480 w 959"/>
                      <a:gd name="T5" fmla="*/ 72 h 1715"/>
                      <a:gd name="T6" fmla="*/ 290 w 959"/>
                      <a:gd name="T7" fmla="*/ 0 h 1715"/>
                      <a:gd name="T8" fmla="*/ 32 w 959"/>
                      <a:gd name="T9" fmla="*/ 219 h 1715"/>
                      <a:gd name="T10" fmla="*/ 0 w 959"/>
                      <a:gd name="T11" fmla="*/ 777 h 1715"/>
                      <a:gd name="T12" fmla="*/ 96 w 959"/>
                      <a:gd name="T13" fmla="*/ 872 h 1715"/>
                      <a:gd name="T14" fmla="*/ 191 w 959"/>
                      <a:gd name="T15" fmla="*/ 777 h 1715"/>
                      <a:gd name="T16" fmla="*/ 210 w 959"/>
                      <a:gd name="T17" fmla="*/ 293 h 1715"/>
                      <a:gd name="T18" fmla="*/ 230 w 959"/>
                      <a:gd name="T19" fmla="*/ 273 h 1715"/>
                      <a:gd name="T20" fmla="*/ 250 w 959"/>
                      <a:gd name="T21" fmla="*/ 293 h 1715"/>
                      <a:gd name="T22" fmla="*/ 250 w 959"/>
                      <a:gd name="T23" fmla="*/ 855 h 1715"/>
                      <a:gd name="T24" fmla="*/ 250 w 959"/>
                      <a:gd name="T25" fmla="*/ 902 h 1715"/>
                      <a:gd name="T26" fmla="*/ 191 w 959"/>
                      <a:gd name="T27" fmla="*/ 1602 h 1715"/>
                      <a:gd name="T28" fmla="*/ 305 w 959"/>
                      <a:gd name="T29" fmla="*/ 1715 h 1715"/>
                      <a:gd name="T30" fmla="*/ 418 w 959"/>
                      <a:gd name="T31" fmla="*/ 1602 h 1715"/>
                      <a:gd name="T32" fmla="*/ 460 w 959"/>
                      <a:gd name="T33" fmla="*/ 902 h 1715"/>
                      <a:gd name="T34" fmla="*/ 480 w 959"/>
                      <a:gd name="T35" fmla="*/ 882 h 1715"/>
                      <a:gd name="T36" fmla="*/ 500 w 959"/>
                      <a:gd name="T37" fmla="*/ 902 h 1715"/>
                      <a:gd name="T38" fmla="*/ 541 w 959"/>
                      <a:gd name="T39" fmla="*/ 1602 h 1715"/>
                      <a:gd name="T40" fmla="*/ 655 w 959"/>
                      <a:gd name="T41" fmla="*/ 1715 h 1715"/>
                      <a:gd name="T42" fmla="*/ 769 w 959"/>
                      <a:gd name="T43" fmla="*/ 1602 h 1715"/>
                      <a:gd name="T44" fmla="*/ 710 w 959"/>
                      <a:gd name="T45" fmla="*/ 902 h 1715"/>
                      <a:gd name="T46" fmla="*/ 710 w 959"/>
                      <a:gd name="T47" fmla="*/ 855 h 1715"/>
                      <a:gd name="T48" fmla="*/ 710 w 959"/>
                      <a:gd name="T49" fmla="*/ 293 h 1715"/>
                      <a:gd name="T50" fmla="*/ 730 w 959"/>
                      <a:gd name="T51" fmla="*/ 273 h 1715"/>
                      <a:gd name="T52" fmla="*/ 750 w 959"/>
                      <a:gd name="T53" fmla="*/ 293 h 1715"/>
                      <a:gd name="T54" fmla="*/ 769 w 959"/>
                      <a:gd name="T55" fmla="*/ 777 h 1715"/>
                      <a:gd name="T56" fmla="*/ 864 w 959"/>
                      <a:gd name="T57" fmla="*/ 872 h 1715"/>
                      <a:gd name="T58" fmla="*/ 959 w 959"/>
                      <a:gd name="T59" fmla="*/ 777 h 1715"/>
                      <a:gd name="T60" fmla="*/ 928 w 959"/>
                      <a:gd name="T61" fmla="*/ 219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9" h="1715">
                        <a:moveTo>
                          <a:pt x="928" y="219"/>
                        </a:moveTo>
                        <a:cubicBezTo>
                          <a:pt x="928" y="65"/>
                          <a:pt x="768" y="0"/>
                          <a:pt x="670" y="0"/>
                        </a:cubicBezTo>
                        <a:cubicBezTo>
                          <a:pt x="572" y="0"/>
                          <a:pt x="557" y="72"/>
                          <a:pt x="480" y="72"/>
                        </a:cubicBezTo>
                        <a:cubicBezTo>
                          <a:pt x="403" y="72"/>
                          <a:pt x="367" y="0"/>
                          <a:pt x="290" y="0"/>
                        </a:cubicBezTo>
                        <a:cubicBezTo>
                          <a:pt x="213" y="0"/>
                          <a:pt x="32" y="65"/>
                          <a:pt x="32" y="219"/>
                        </a:cubicBezTo>
                        <a:cubicBezTo>
                          <a:pt x="0" y="777"/>
                          <a:pt x="0" y="777"/>
                          <a:pt x="0" y="777"/>
                        </a:cubicBezTo>
                        <a:cubicBezTo>
                          <a:pt x="0" y="829"/>
                          <a:pt x="43" y="872"/>
                          <a:pt x="96" y="872"/>
                        </a:cubicBezTo>
                        <a:cubicBezTo>
                          <a:pt x="148" y="872"/>
                          <a:pt x="191" y="829"/>
                          <a:pt x="191" y="777"/>
                        </a:cubicBezTo>
                        <a:cubicBezTo>
                          <a:pt x="210" y="293"/>
                          <a:pt x="210" y="293"/>
                          <a:pt x="210" y="293"/>
                        </a:cubicBezTo>
                        <a:cubicBezTo>
                          <a:pt x="210" y="282"/>
                          <a:pt x="219" y="273"/>
                          <a:pt x="230" y="273"/>
                        </a:cubicBezTo>
                        <a:cubicBezTo>
                          <a:pt x="241" y="273"/>
                          <a:pt x="250" y="282"/>
                          <a:pt x="250" y="293"/>
                        </a:cubicBezTo>
                        <a:cubicBezTo>
                          <a:pt x="250" y="855"/>
                          <a:pt x="250" y="855"/>
                          <a:pt x="250" y="855"/>
                        </a:cubicBezTo>
                        <a:cubicBezTo>
                          <a:pt x="250" y="902"/>
                          <a:pt x="250" y="902"/>
                          <a:pt x="250" y="902"/>
                        </a:cubicBezTo>
                        <a:cubicBezTo>
                          <a:pt x="191" y="1602"/>
                          <a:pt x="191" y="1602"/>
                          <a:pt x="191" y="1602"/>
                        </a:cubicBezTo>
                        <a:cubicBezTo>
                          <a:pt x="191" y="1664"/>
                          <a:pt x="242" y="1715"/>
                          <a:pt x="305" y="1715"/>
                        </a:cubicBezTo>
                        <a:cubicBezTo>
                          <a:pt x="367" y="1715"/>
                          <a:pt x="418" y="1664"/>
                          <a:pt x="418" y="1602"/>
                        </a:cubicBezTo>
                        <a:cubicBezTo>
                          <a:pt x="460" y="902"/>
                          <a:pt x="460" y="902"/>
                          <a:pt x="460" y="902"/>
                        </a:cubicBezTo>
                        <a:cubicBezTo>
                          <a:pt x="460" y="891"/>
                          <a:pt x="469" y="882"/>
                          <a:pt x="480" y="882"/>
                        </a:cubicBezTo>
                        <a:cubicBezTo>
                          <a:pt x="491" y="882"/>
                          <a:pt x="500" y="891"/>
                          <a:pt x="500" y="902"/>
                        </a:cubicBezTo>
                        <a:cubicBezTo>
                          <a:pt x="541" y="1602"/>
                          <a:pt x="541" y="1602"/>
                          <a:pt x="541" y="1602"/>
                        </a:cubicBezTo>
                        <a:cubicBezTo>
                          <a:pt x="541" y="1664"/>
                          <a:pt x="592" y="1715"/>
                          <a:pt x="655" y="1715"/>
                        </a:cubicBezTo>
                        <a:cubicBezTo>
                          <a:pt x="718" y="1715"/>
                          <a:pt x="769" y="1664"/>
                          <a:pt x="769" y="1602"/>
                        </a:cubicBezTo>
                        <a:cubicBezTo>
                          <a:pt x="710" y="902"/>
                          <a:pt x="710" y="902"/>
                          <a:pt x="710" y="902"/>
                        </a:cubicBezTo>
                        <a:cubicBezTo>
                          <a:pt x="710" y="855"/>
                          <a:pt x="710" y="855"/>
                          <a:pt x="710" y="855"/>
                        </a:cubicBezTo>
                        <a:cubicBezTo>
                          <a:pt x="710" y="293"/>
                          <a:pt x="710" y="293"/>
                          <a:pt x="710" y="293"/>
                        </a:cubicBezTo>
                        <a:cubicBezTo>
                          <a:pt x="710" y="282"/>
                          <a:pt x="719" y="273"/>
                          <a:pt x="730" y="273"/>
                        </a:cubicBezTo>
                        <a:cubicBezTo>
                          <a:pt x="741" y="273"/>
                          <a:pt x="750" y="282"/>
                          <a:pt x="750" y="293"/>
                        </a:cubicBezTo>
                        <a:cubicBezTo>
                          <a:pt x="769" y="777"/>
                          <a:pt x="769" y="777"/>
                          <a:pt x="769" y="777"/>
                        </a:cubicBezTo>
                        <a:cubicBezTo>
                          <a:pt x="769" y="829"/>
                          <a:pt x="811" y="872"/>
                          <a:pt x="864" y="872"/>
                        </a:cubicBezTo>
                        <a:cubicBezTo>
                          <a:pt x="917" y="872"/>
                          <a:pt x="959" y="829"/>
                          <a:pt x="959" y="777"/>
                        </a:cubicBezTo>
                        <a:lnTo>
                          <a:pt x="928" y="219"/>
                        </a:lnTo>
                        <a:close/>
                      </a:path>
                    </a:pathLst>
                  </a:custGeom>
                  <a:grpFill/>
                  <a:ln>
                    <a:noFill/>
                  </a:ln>
                  <a:sp3d prstMaterial="matte">
                    <a:bevelT w="31750" h="31750"/>
                    <a:bevelB w="31750" h="3175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Ellipse 127"/>
                <p:cNvSpPr/>
                <p:nvPr/>
              </p:nvSpPr>
              <p:spPr bwMode="gray">
                <a:xfrm>
                  <a:off x="6977108" y="3771844"/>
                  <a:ext cx="590147" cy="212803"/>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29" name="Gruppieren 77"/>
                <p:cNvGrpSpPr>
                  <a:grpSpLocks noChangeAspect="1"/>
                </p:cNvGrpSpPr>
                <p:nvPr/>
              </p:nvGrpSpPr>
              <p:grpSpPr bwMode="gray">
                <a:xfrm>
                  <a:off x="7152796" y="3271133"/>
                  <a:ext cx="282303" cy="648000"/>
                  <a:chOff x="10625592" y="1535985"/>
                  <a:chExt cx="1929937" cy="4430037"/>
                </a:xfrm>
                <a:solidFill>
                  <a:schemeClr val="accent1"/>
                </a:solidFill>
                <a:scene3d>
                  <a:camera prst="isometricLeftDown">
                    <a:rot lat="1080000" lon="19500000" rev="0"/>
                  </a:camera>
                  <a:lightRig rig="balanced" dir="t">
                    <a:rot lat="0" lon="0" rev="9000000"/>
                  </a:lightRig>
                </a:scene3d>
              </p:grpSpPr>
              <p:sp>
                <p:nvSpPr>
                  <p:cNvPr id="130" name="Freeform 5"/>
                  <p:cNvSpPr>
                    <a:spLocks/>
                  </p:cNvSpPr>
                  <p:nvPr/>
                </p:nvSpPr>
                <p:spPr bwMode="gray">
                  <a:xfrm>
                    <a:off x="11129763" y="1535985"/>
                    <a:ext cx="921602" cy="919848"/>
                  </a:xfrm>
                  <a:prstGeom prst="ellipse">
                    <a:avLst/>
                  </a:prstGeom>
                  <a:grpFill/>
                  <a:ln>
                    <a:noFill/>
                  </a:ln>
                  <a:sp3d z="35560" prstMaterial="matte">
                    <a:bevelT w="72000" h="72000"/>
                    <a:bevelB w="72000" h="720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6"/>
                  <p:cNvSpPr>
                    <a:spLocks/>
                  </p:cNvSpPr>
                  <p:nvPr/>
                </p:nvSpPr>
                <p:spPr bwMode="gray">
                  <a:xfrm>
                    <a:off x="10625592" y="2516336"/>
                    <a:ext cx="1929937" cy="3449686"/>
                  </a:xfrm>
                  <a:custGeom>
                    <a:avLst/>
                    <a:gdLst>
                      <a:gd name="T0" fmla="*/ 928 w 959"/>
                      <a:gd name="T1" fmla="*/ 219 h 1715"/>
                      <a:gd name="T2" fmla="*/ 670 w 959"/>
                      <a:gd name="T3" fmla="*/ 0 h 1715"/>
                      <a:gd name="T4" fmla="*/ 480 w 959"/>
                      <a:gd name="T5" fmla="*/ 72 h 1715"/>
                      <a:gd name="T6" fmla="*/ 290 w 959"/>
                      <a:gd name="T7" fmla="*/ 0 h 1715"/>
                      <a:gd name="T8" fmla="*/ 32 w 959"/>
                      <a:gd name="T9" fmla="*/ 219 h 1715"/>
                      <a:gd name="T10" fmla="*/ 0 w 959"/>
                      <a:gd name="T11" fmla="*/ 777 h 1715"/>
                      <a:gd name="T12" fmla="*/ 96 w 959"/>
                      <a:gd name="T13" fmla="*/ 872 h 1715"/>
                      <a:gd name="T14" fmla="*/ 191 w 959"/>
                      <a:gd name="T15" fmla="*/ 777 h 1715"/>
                      <a:gd name="T16" fmla="*/ 210 w 959"/>
                      <a:gd name="T17" fmla="*/ 293 h 1715"/>
                      <a:gd name="T18" fmla="*/ 230 w 959"/>
                      <a:gd name="T19" fmla="*/ 273 h 1715"/>
                      <a:gd name="T20" fmla="*/ 250 w 959"/>
                      <a:gd name="T21" fmla="*/ 293 h 1715"/>
                      <a:gd name="T22" fmla="*/ 250 w 959"/>
                      <a:gd name="T23" fmla="*/ 855 h 1715"/>
                      <a:gd name="T24" fmla="*/ 250 w 959"/>
                      <a:gd name="T25" fmla="*/ 902 h 1715"/>
                      <a:gd name="T26" fmla="*/ 191 w 959"/>
                      <a:gd name="T27" fmla="*/ 1602 h 1715"/>
                      <a:gd name="T28" fmla="*/ 305 w 959"/>
                      <a:gd name="T29" fmla="*/ 1715 h 1715"/>
                      <a:gd name="T30" fmla="*/ 418 w 959"/>
                      <a:gd name="T31" fmla="*/ 1602 h 1715"/>
                      <a:gd name="T32" fmla="*/ 460 w 959"/>
                      <a:gd name="T33" fmla="*/ 902 h 1715"/>
                      <a:gd name="T34" fmla="*/ 480 w 959"/>
                      <a:gd name="T35" fmla="*/ 882 h 1715"/>
                      <a:gd name="T36" fmla="*/ 500 w 959"/>
                      <a:gd name="T37" fmla="*/ 902 h 1715"/>
                      <a:gd name="T38" fmla="*/ 541 w 959"/>
                      <a:gd name="T39" fmla="*/ 1602 h 1715"/>
                      <a:gd name="T40" fmla="*/ 655 w 959"/>
                      <a:gd name="T41" fmla="*/ 1715 h 1715"/>
                      <a:gd name="T42" fmla="*/ 769 w 959"/>
                      <a:gd name="T43" fmla="*/ 1602 h 1715"/>
                      <a:gd name="T44" fmla="*/ 710 w 959"/>
                      <a:gd name="T45" fmla="*/ 902 h 1715"/>
                      <a:gd name="T46" fmla="*/ 710 w 959"/>
                      <a:gd name="T47" fmla="*/ 855 h 1715"/>
                      <a:gd name="T48" fmla="*/ 710 w 959"/>
                      <a:gd name="T49" fmla="*/ 293 h 1715"/>
                      <a:gd name="T50" fmla="*/ 730 w 959"/>
                      <a:gd name="T51" fmla="*/ 273 h 1715"/>
                      <a:gd name="T52" fmla="*/ 750 w 959"/>
                      <a:gd name="T53" fmla="*/ 293 h 1715"/>
                      <a:gd name="T54" fmla="*/ 769 w 959"/>
                      <a:gd name="T55" fmla="*/ 777 h 1715"/>
                      <a:gd name="T56" fmla="*/ 864 w 959"/>
                      <a:gd name="T57" fmla="*/ 872 h 1715"/>
                      <a:gd name="T58" fmla="*/ 959 w 959"/>
                      <a:gd name="T59" fmla="*/ 777 h 1715"/>
                      <a:gd name="T60" fmla="*/ 928 w 959"/>
                      <a:gd name="T61" fmla="*/ 219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9" h="1715">
                        <a:moveTo>
                          <a:pt x="928" y="219"/>
                        </a:moveTo>
                        <a:cubicBezTo>
                          <a:pt x="928" y="65"/>
                          <a:pt x="768" y="0"/>
                          <a:pt x="670" y="0"/>
                        </a:cubicBezTo>
                        <a:cubicBezTo>
                          <a:pt x="572" y="0"/>
                          <a:pt x="557" y="72"/>
                          <a:pt x="480" y="72"/>
                        </a:cubicBezTo>
                        <a:cubicBezTo>
                          <a:pt x="403" y="72"/>
                          <a:pt x="367" y="0"/>
                          <a:pt x="290" y="0"/>
                        </a:cubicBezTo>
                        <a:cubicBezTo>
                          <a:pt x="213" y="0"/>
                          <a:pt x="32" y="65"/>
                          <a:pt x="32" y="219"/>
                        </a:cubicBezTo>
                        <a:cubicBezTo>
                          <a:pt x="0" y="777"/>
                          <a:pt x="0" y="777"/>
                          <a:pt x="0" y="777"/>
                        </a:cubicBezTo>
                        <a:cubicBezTo>
                          <a:pt x="0" y="829"/>
                          <a:pt x="43" y="872"/>
                          <a:pt x="96" y="872"/>
                        </a:cubicBezTo>
                        <a:cubicBezTo>
                          <a:pt x="148" y="872"/>
                          <a:pt x="191" y="829"/>
                          <a:pt x="191" y="777"/>
                        </a:cubicBezTo>
                        <a:cubicBezTo>
                          <a:pt x="210" y="293"/>
                          <a:pt x="210" y="293"/>
                          <a:pt x="210" y="293"/>
                        </a:cubicBezTo>
                        <a:cubicBezTo>
                          <a:pt x="210" y="282"/>
                          <a:pt x="219" y="273"/>
                          <a:pt x="230" y="273"/>
                        </a:cubicBezTo>
                        <a:cubicBezTo>
                          <a:pt x="241" y="273"/>
                          <a:pt x="250" y="282"/>
                          <a:pt x="250" y="293"/>
                        </a:cubicBezTo>
                        <a:cubicBezTo>
                          <a:pt x="250" y="855"/>
                          <a:pt x="250" y="855"/>
                          <a:pt x="250" y="855"/>
                        </a:cubicBezTo>
                        <a:cubicBezTo>
                          <a:pt x="250" y="902"/>
                          <a:pt x="250" y="902"/>
                          <a:pt x="250" y="902"/>
                        </a:cubicBezTo>
                        <a:cubicBezTo>
                          <a:pt x="191" y="1602"/>
                          <a:pt x="191" y="1602"/>
                          <a:pt x="191" y="1602"/>
                        </a:cubicBezTo>
                        <a:cubicBezTo>
                          <a:pt x="191" y="1664"/>
                          <a:pt x="242" y="1715"/>
                          <a:pt x="305" y="1715"/>
                        </a:cubicBezTo>
                        <a:cubicBezTo>
                          <a:pt x="367" y="1715"/>
                          <a:pt x="418" y="1664"/>
                          <a:pt x="418" y="1602"/>
                        </a:cubicBezTo>
                        <a:cubicBezTo>
                          <a:pt x="460" y="902"/>
                          <a:pt x="460" y="902"/>
                          <a:pt x="460" y="902"/>
                        </a:cubicBezTo>
                        <a:cubicBezTo>
                          <a:pt x="460" y="891"/>
                          <a:pt x="469" y="882"/>
                          <a:pt x="480" y="882"/>
                        </a:cubicBezTo>
                        <a:cubicBezTo>
                          <a:pt x="491" y="882"/>
                          <a:pt x="500" y="891"/>
                          <a:pt x="500" y="902"/>
                        </a:cubicBezTo>
                        <a:cubicBezTo>
                          <a:pt x="541" y="1602"/>
                          <a:pt x="541" y="1602"/>
                          <a:pt x="541" y="1602"/>
                        </a:cubicBezTo>
                        <a:cubicBezTo>
                          <a:pt x="541" y="1664"/>
                          <a:pt x="592" y="1715"/>
                          <a:pt x="655" y="1715"/>
                        </a:cubicBezTo>
                        <a:cubicBezTo>
                          <a:pt x="718" y="1715"/>
                          <a:pt x="769" y="1664"/>
                          <a:pt x="769" y="1602"/>
                        </a:cubicBezTo>
                        <a:cubicBezTo>
                          <a:pt x="710" y="902"/>
                          <a:pt x="710" y="902"/>
                          <a:pt x="710" y="902"/>
                        </a:cubicBezTo>
                        <a:cubicBezTo>
                          <a:pt x="710" y="855"/>
                          <a:pt x="710" y="855"/>
                          <a:pt x="710" y="855"/>
                        </a:cubicBezTo>
                        <a:cubicBezTo>
                          <a:pt x="710" y="293"/>
                          <a:pt x="710" y="293"/>
                          <a:pt x="710" y="293"/>
                        </a:cubicBezTo>
                        <a:cubicBezTo>
                          <a:pt x="710" y="282"/>
                          <a:pt x="719" y="273"/>
                          <a:pt x="730" y="273"/>
                        </a:cubicBezTo>
                        <a:cubicBezTo>
                          <a:pt x="741" y="273"/>
                          <a:pt x="750" y="282"/>
                          <a:pt x="750" y="293"/>
                        </a:cubicBezTo>
                        <a:cubicBezTo>
                          <a:pt x="769" y="777"/>
                          <a:pt x="769" y="777"/>
                          <a:pt x="769" y="777"/>
                        </a:cubicBezTo>
                        <a:cubicBezTo>
                          <a:pt x="769" y="829"/>
                          <a:pt x="811" y="872"/>
                          <a:pt x="864" y="872"/>
                        </a:cubicBezTo>
                        <a:cubicBezTo>
                          <a:pt x="917" y="872"/>
                          <a:pt x="959" y="829"/>
                          <a:pt x="959" y="777"/>
                        </a:cubicBezTo>
                        <a:lnTo>
                          <a:pt x="928" y="219"/>
                        </a:lnTo>
                        <a:close/>
                      </a:path>
                    </a:pathLst>
                  </a:custGeom>
                  <a:grpFill/>
                  <a:ln>
                    <a:noFill/>
                  </a:ln>
                  <a:sp3d prstMaterial="matte">
                    <a:bevelT w="31750" h="31750"/>
                    <a:bevelB w="31750" h="3175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4" name="Ellipse 123"/>
                <p:cNvSpPr/>
                <p:nvPr/>
              </p:nvSpPr>
              <p:spPr bwMode="gray">
                <a:xfrm>
                  <a:off x="7369880" y="3700364"/>
                  <a:ext cx="477356" cy="172131"/>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25" name="Gruppieren 77"/>
                <p:cNvGrpSpPr>
                  <a:grpSpLocks noChangeAspect="1"/>
                </p:cNvGrpSpPr>
                <p:nvPr/>
              </p:nvGrpSpPr>
              <p:grpSpPr bwMode="gray">
                <a:xfrm>
                  <a:off x="7496123" y="3303057"/>
                  <a:ext cx="228348" cy="524150"/>
                  <a:chOff x="10625592" y="1535985"/>
                  <a:chExt cx="1929937" cy="4430037"/>
                </a:xfrm>
                <a:solidFill>
                  <a:srgbClr val="AFAFAF"/>
                </a:solidFill>
                <a:scene3d>
                  <a:camera prst="isometricLeftDown">
                    <a:rot lat="1080000" lon="2400000" rev="0"/>
                  </a:camera>
                  <a:lightRig rig="balanced" dir="t">
                    <a:rot lat="0" lon="0" rev="9000000"/>
                  </a:lightRig>
                </a:scene3d>
              </p:grpSpPr>
              <p:sp>
                <p:nvSpPr>
                  <p:cNvPr id="126" name="Freeform 5"/>
                  <p:cNvSpPr>
                    <a:spLocks/>
                  </p:cNvSpPr>
                  <p:nvPr/>
                </p:nvSpPr>
                <p:spPr bwMode="gray">
                  <a:xfrm>
                    <a:off x="11129760" y="1535985"/>
                    <a:ext cx="921600" cy="919848"/>
                  </a:xfrm>
                  <a:prstGeom prst="ellipse">
                    <a:avLst/>
                  </a:prstGeom>
                  <a:grpFill/>
                  <a:ln>
                    <a:noFill/>
                  </a:ln>
                  <a:sp3d z="19050" prstMaterial="matte">
                    <a:bevelT w="50800" h="50800"/>
                    <a:bevelB w="50800" h="508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
                  <p:cNvSpPr>
                    <a:spLocks/>
                  </p:cNvSpPr>
                  <p:nvPr/>
                </p:nvSpPr>
                <p:spPr bwMode="gray">
                  <a:xfrm>
                    <a:off x="10625592" y="2516336"/>
                    <a:ext cx="1929937" cy="3449686"/>
                  </a:xfrm>
                  <a:custGeom>
                    <a:avLst/>
                    <a:gdLst>
                      <a:gd name="T0" fmla="*/ 928 w 959"/>
                      <a:gd name="T1" fmla="*/ 219 h 1715"/>
                      <a:gd name="T2" fmla="*/ 670 w 959"/>
                      <a:gd name="T3" fmla="*/ 0 h 1715"/>
                      <a:gd name="T4" fmla="*/ 480 w 959"/>
                      <a:gd name="T5" fmla="*/ 72 h 1715"/>
                      <a:gd name="T6" fmla="*/ 290 w 959"/>
                      <a:gd name="T7" fmla="*/ 0 h 1715"/>
                      <a:gd name="T8" fmla="*/ 32 w 959"/>
                      <a:gd name="T9" fmla="*/ 219 h 1715"/>
                      <a:gd name="T10" fmla="*/ 0 w 959"/>
                      <a:gd name="T11" fmla="*/ 777 h 1715"/>
                      <a:gd name="T12" fmla="*/ 96 w 959"/>
                      <a:gd name="T13" fmla="*/ 872 h 1715"/>
                      <a:gd name="T14" fmla="*/ 191 w 959"/>
                      <a:gd name="T15" fmla="*/ 777 h 1715"/>
                      <a:gd name="T16" fmla="*/ 210 w 959"/>
                      <a:gd name="T17" fmla="*/ 293 h 1715"/>
                      <a:gd name="T18" fmla="*/ 230 w 959"/>
                      <a:gd name="T19" fmla="*/ 273 h 1715"/>
                      <a:gd name="T20" fmla="*/ 250 w 959"/>
                      <a:gd name="T21" fmla="*/ 293 h 1715"/>
                      <a:gd name="T22" fmla="*/ 250 w 959"/>
                      <a:gd name="T23" fmla="*/ 855 h 1715"/>
                      <a:gd name="T24" fmla="*/ 250 w 959"/>
                      <a:gd name="T25" fmla="*/ 902 h 1715"/>
                      <a:gd name="T26" fmla="*/ 191 w 959"/>
                      <a:gd name="T27" fmla="*/ 1602 h 1715"/>
                      <a:gd name="T28" fmla="*/ 305 w 959"/>
                      <a:gd name="T29" fmla="*/ 1715 h 1715"/>
                      <a:gd name="T30" fmla="*/ 418 w 959"/>
                      <a:gd name="T31" fmla="*/ 1602 h 1715"/>
                      <a:gd name="T32" fmla="*/ 460 w 959"/>
                      <a:gd name="T33" fmla="*/ 902 h 1715"/>
                      <a:gd name="T34" fmla="*/ 480 w 959"/>
                      <a:gd name="T35" fmla="*/ 882 h 1715"/>
                      <a:gd name="T36" fmla="*/ 500 w 959"/>
                      <a:gd name="T37" fmla="*/ 902 h 1715"/>
                      <a:gd name="T38" fmla="*/ 541 w 959"/>
                      <a:gd name="T39" fmla="*/ 1602 h 1715"/>
                      <a:gd name="T40" fmla="*/ 655 w 959"/>
                      <a:gd name="T41" fmla="*/ 1715 h 1715"/>
                      <a:gd name="T42" fmla="*/ 769 w 959"/>
                      <a:gd name="T43" fmla="*/ 1602 h 1715"/>
                      <a:gd name="T44" fmla="*/ 710 w 959"/>
                      <a:gd name="T45" fmla="*/ 902 h 1715"/>
                      <a:gd name="T46" fmla="*/ 710 w 959"/>
                      <a:gd name="T47" fmla="*/ 855 h 1715"/>
                      <a:gd name="T48" fmla="*/ 710 w 959"/>
                      <a:gd name="T49" fmla="*/ 293 h 1715"/>
                      <a:gd name="T50" fmla="*/ 730 w 959"/>
                      <a:gd name="T51" fmla="*/ 273 h 1715"/>
                      <a:gd name="T52" fmla="*/ 750 w 959"/>
                      <a:gd name="T53" fmla="*/ 293 h 1715"/>
                      <a:gd name="T54" fmla="*/ 769 w 959"/>
                      <a:gd name="T55" fmla="*/ 777 h 1715"/>
                      <a:gd name="T56" fmla="*/ 864 w 959"/>
                      <a:gd name="T57" fmla="*/ 872 h 1715"/>
                      <a:gd name="T58" fmla="*/ 959 w 959"/>
                      <a:gd name="T59" fmla="*/ 777 h 1715"/>
                      <a:gd name="T60" fmla="*/ 928 w 959"/>
                      <a:gd name="T61" fmla="*/ 219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9" h="1715">
                        <a:moveTo>
                          <a:pt x="928" y="219"/>
                        </a:moveTo>
                        <a:cubicBezTo>
                          <a:pt x="928" y="65"/>
                          <a:pt x="768" y="0"/>
                          <a:pt x="670" y="0"/>
                        </a:cubicBezTo>
                        <a:cubicBezTo>
                          <a:pt x="572" y="0"/>
                          <a:pt x="557" y="72"/>
                          <a:pt x="480" y="72"/>
                        </a:cubicBezTo>
                        <a:cubicBezTo>
                          <a:pt x="403" y="72"/>
                          <a:pt x="367" y="0"/>
                          <a:pt x="290" y="0"/>
                        </a:cubicBezTo>
                        <a:cubicBezTo>
                          <a:pt x="213" y="0"/>
                          <a:pt x="32" y="65"/>
                          <a:pt x="32" y="219"/>
                        </a:cubicBezTo>
                        <a:cubicBezTo>
                          <a:pt x="0" y="777"/>
                          <a:pt x="0" y="777"/>
                          <a:pt x="0" y="777"/>
                        </a:cubicBezTo>
                        <a:cubicBezTo>
                          <a:pt x="0" y="829"/>
                          <a:pt x="43" y="872"/>
                          <a:pt x="96" y="872"/>
                        </a:cubicBezTo>
                        <a:cubicBezTo>
                          <a:pt x="148" y="872"/>
                          <a:pt x="191" y="829"/>
                          <a:pt x="191" y="777"/>
                        </a:cubicBezTo>
                        <a:cubicBezTo>
                          <a:pt x="210" y="293"/>
                          <a:pt x="210" y="293"/>
                          <a:pt x="210" y="293"/>
                        </a:cubicBezTo>
                        <a:cubicBezTo>
                          <a:pt x="210" y="282"/>
                          <a:pt x="219" y="273"/>
                          <a:pt x="230" y="273"/>
                        </a:cubicBezTo>
                        <a:cubicBezTo>
                          <a:pt x="241" y="273"/>
                          <a:pt x="250" y="282"/>
                          <a:pt x="250" y="293"/>
                        </a:cubicBezTo>
                        <a:cubicBezTo>
                          <a:pt x="250" y="855"/>
                          <a:pt x="250" y="855"/>
                          <a:pt x="250" y="855"/>
                        </a:cubicBezTo>
                        <a:cubicBezTo>
                          <a:pt x="250" y="902"/>
                          <a:pt x="250" y="902"/>
                          <a:pt x="250" y="902"/>
                        </a:cubicBezTo>
                        <a:cubicBezTo>
                          <a:pt x="191" y="1602"/>
                          <a:pt x="191" y="1602"/>
                          <a:pt x="191" y="1602"/>
                        </a:cubicBezTo>
                        <a:cubicBezTo>
                          <a:pt x="191" y="1664"/>
                          <a:pt x="242" y="1715"/>
                          <a:pt x="305" y="1715"/>
                        </a:cubicBezTo>
                        <a:cubicBezTo>
                          <a:pt x="367" y="1715"/>
                          <a:pt x="418" y="1664"/>
                          <a:pt x="418" y="1602"/>
                        </a:cubicBezTo>
                        <a:cubicBezTo>
                          <a:pt x="460" y="902"/>
                          <a:pt x="460" y="902"/>
                          <a:pt x="460" y="902"/>
                        </a:cubicBezTo>
                        <a:cubicBezTo>
                          <a:pt x="460" y="891"/>
                          <a:pt x="469" y="882"/>
                          <a:pt x="480" y="882"/>
                        </a:cubicBezTo>
                        <a:cubicBezTo>
                          <a:pt x="491" y="882"/>
                          <a:pt x="500" y="891"/>
                          <a:pt x="500" y="902"/>
                        </a:cubicBezTo>
                        <a:cubicBezTo>
                          <a:pt x="541" y="1602"/>
                          <a:pt x="541" y="1602"/>
                          <a:pt x="541" y="1602"/>
                        </a:cubicBezTo>
                        <a:cubicBezTo>
                          <a:pt x="541" y="1664"/>
                          <a:pt x="592" y="1715"/>
                          <a:pt x="655" y="1715"/>
                        </a:cubicBezTo>
                        <a:cubicBezTo>
                          <a:pt x="718" y="1715"/>
                          <a:pt x="769" y="1664"/>
                          <a:pt x="769" y="1602"/>
                        </a:cubicBezTo>
                        <a:cubicBezTo>
                          <a:pt x="710" y="902"/>
                          <a:pt x="710" y="902"/>
                          <a:pt x="710" y="902"/>
                        </a:cubicBezTo>
                        <a:cubicBezTo>
                          <a:pt x="710" y="855"/>
                          <a:pt x="710" y="855"/>
                          <a:pt x="710" y="855"/>
                        </a:cubicBezTo>
                        <a:cubicBezTo>
                          <a:pt x="710" y="293"/>
                          <a:pt x="710" y="293"/>
                          <a:pt x="710" y="293"/>
                        </a:cubicBezTo>
                        <a:cubicBezTo>
                          <a:pt x="710" y="282"/>
                          <a:pt x="719" y="273"/>
                          <a:pt x="730" y="273"/>
                        </a:cubicBezTo>
                        <a:cubicBezTo>
                          <a:pt x="741" y="273"/>
                          <a:pt x="750" y="282"/>
                          <a:pt x="750" y="293"/>
                        </a:cubicBezTo>
                        <a:cubicBezTo>
                          <a:pt x="769" y="777"/>
                          <a:pt x="769" y="777"/>
                          <a:pt x="769" y="777"/>
                        </a:cubicBezTo>
                        <a:cubicBezTo>
                          <a:pt x="769" y="829"/>
                          <a:pt x="811" y="872"/>
                          <a:pt x="864" y="872"/>
                        </a:cubicBezTo>
                        <a:cubicBezTo>
                          <a:pt x="917" y="872"/>
                          <a:pt x="959" y="829"/>
                          <a:pt x="959" y="777"/>
                        </a:cubicBezTo>
                        <a:lnTo>
                          <a:pt x="928" y="219"/>
                        </a:lnTo>
                        <a:close/>
                      </a:path>
                    </a:pathLst>
                  </a:custGeom>
                  <a:grpFill/>
                  <a:ln>
                    <a:noFill/>
                  </a:ln>
                  <a:sp3d prstMaterial="matte">
                    <a:bevelT w="31750" h="31750"/>
                    <a:bevelB w="31750" h="3175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36" name="Freeform 8"/>
            <p:cNvSpPr>
              <a:spLocks noChangeAspect="1" noEditPoints="1"/>
            </p:cNvSpPr>
            <p:nvPr/>
          </p:nvSpPr>
          <p:spPr bwMode="gray">
            <a:xfrm rot="11217642" flipH="1">
              <a:off x="1504679" y="2867096"/>
              <a:ext cx="612000" cy="180141"/>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lumMod val="60000"/>
                <a:lumOff val="40000"/>
              </a:schemeClr>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7" name="Freeform 8"/>
            <p:cNvSpPr>
              <a:spLocks noEditPoints="1"/>
            </p:cNvSpPr>
            <p:nvPr/>
          </p:nvSpPr>
          <p:spPr bwMode="gray">
            <a:xfrm rot="11217642" flipH="1">
              <a:off x="3363380" y="3329801"/>
              <a:ext cx="745646" cy="219480"/>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gray">
            <a:xfrm rot="11217642" flipH="1">
              <a:off x="5248089" y="3815178"/>
              <a:ext cx="888245" cy="261455"/>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lumMod val="75000"/>
              </a:schemeClr>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23" name="Textfeld 122"/>
            <p:cNvSpPr txBox="1"/>
            <p:nvPr/>
          </p:nvSpPr>
          <p:spPr bwMode="gray">
            <a:xfrm>
              <a:off x="323850" y="3283200"/>
              <a:ext cx="2016150" cy="2520000"/>
            </a:xfrm>
            <a:prstGeom prst="rect">
              <a:avLst/>
            </a:prstGeom>
            <a:noFill/>
          </p:spPr>
          <p:txBody>
            <a:bodyPr wrap="square" lIns="0" tIns="0" rIns="0" bIns="0" rtlCol="0">
              <a:noAutofit/>
            </a:bodyPr>
            <a:lstStyle/>
            <a:p>
              <a:pPr>
                <a:spcAft>
                  <a:spcPts val="600"/>
                </a:spcAft>
              </a:pPr>
              <a:r>
                <a:rPr lang="en-US" sz="2000" b="1" dirty="0" smtClean="0"/>
                <a:t>Production</a:t>
              </a:r>
              <a:endParaRPr lang="en-US" sz="1400" noProof="1" smtClean="0"/>
            </a:p>
            <a:p>
              <a:pPr marL="180975" indent="-180975">
                <a:spcAft>
                  <a:spcPts val="600"/>
                </a:spcAft>
                <a:buClr>
                  <a:srgbClr val="969696"/>
                </a:buClr>
                <a:buFont typeface="Wingdings" pitchFamily="2" charset="2"/>
                <a:buChar char="§"/>
              </a:pPr>
              <a:r>
                <a:rPr lang="en-US" sz="1200" noProof="1"/>
                <a:t>This is a placeholder text. </a:t>
              </a:r>
            </a:p>
            <a:p>
              <a:pPr marL="180975" indent="-180975">
                <a:spcAft>
                  <a:spcPts val="600"/>
                </a:spcAft>
                <a:buClr>
                  <a:srgbClr val="969696"/>
                </a:buClr>
                <a:buFont typeface="Wingdings" pitchFamily="2" charset="2"/>
                <a:buChar char="§"/>
              </a:pPr>
              <a:r>
                <a:rPr lang="en-US" sz="1200" noProof="1"/>
                <a:t>This text can be replaced with </a:t>
              </a:r>
              <a:r>
                <a:rPr lang="en-US" sz="1200" noProof="1" smtClean="0"/>
                <a:t>your </a:t>
              </a:r>
              <a:r>
                <a:rPr lang="en-US" sz="1200" noProof="1"/>
                <a:t>own text.</a:t>
              </a:r>
            </a:p>
          </p:txBody>
        </p:sp>
        <p:sp>
          <p:nvSpPr>
            <p:cNvPr id="139" name="Textfeld 138"/>
            <p:cNvSpPr txBox="1"/>
            <p:nvPr/>
          </p:nvSpPr>
          <p:spPr bwMode="gray">
            <a:xfrm>
              <a:off x="2484000" y="3762318"/>
              <a:ext cx="2016150" cy="2040882"/>
            </a:xfrm>
            <a:prstGeom prst="rect">
              <a:avLst/>
            </a:prstGeom>
            <a:noFill/>
          </p:spPr>
          <p:txBody>
            <a:bodyPr wrap="square" lIns="0" tIns="0" rIns="0" bIns="0" rtlCol="0">
              <a:noAutofit/>
            </a:bodyPr>
            <a:lstStyle/>
            <a:p>
              <a:pPr>
                <a:spcAft>
                  <a:spcPts val="600"/>
                </a:spcAft>
              </a:pPr>
              <a:r>
                <a:rPr lang="en-US" sz="2000" b="1" dirty="0" smtClean="0"/>
                <a:t>Distribution</a:t>
              </a:r>
              <a:endParaRPr lang="en-US" sz="1400" noProof="1" smtClean="0"/>
            </a:p>
            <a:p>
              <a:pPr marL="180975" indent="-180975">
                <a:spcAft>
                  <a:spcPts val="600"/>
                </a:spcAft>
                <a:buClr>
                  <a:srgbClr val="969696"/>
                </a:buClr>
                <a:buFont typeface="Wingdings" pitchFamily="2" charset="2"/>
                <a:buChar char="§"/>
              </a:pPr>
              <a:r>
                <a:rPr lang="en-US" sz="1200" noProof="1" smtClean="0"/>
                <a:t>This text can be replaced with your own text.</a:t>
              </a:r>
            </a:p>
            <a:p>
              <a:pPr marL="180975" indent="-180975">
                <a:spcAft>
                  <a:spcPts val="600"/>
                </a:spcAft>
                <a:buClr>
                  <a:srgbClr val="969696"/>
                </a:buClr>
                <a:buFont typeface="Wingdings" pitchFamily="2" charset="2"/>
                <a:buChar char="§"/>
              </a:pPr>
              <a:r>
                <a:rPr lang="en-US" sz="1200" noProof="1" smtClean="0"/>
                <a:t>This </a:t>
              </a:r>
              <a:r>
                <a:rPr lang="en-US" sz="1200" noProof="1"/>
                <a:t>is a placeholder text. </a:t>
              </a:r>
            </a:p>
          </p:txBody>
        </p:sp>
        <p:sp>
          <p:nvSpPr>
            <p:cNvPr id="140" name="Textfeld 139"/>
            <p:cNvSpPr txBox="1"/>
            <p:nvPr/>
          </p:nvSpPr>
          <p:spPr bwMode="gray">
            <a:xfrm>
              <a:off x="4644000" y="4111200"/>
              <a:ext cx="2016150" cy="1692000"/>
            </a:xfrm>
            <a:prstGeom prst="rect">
              <a:avLst/>
            </a:prstGeom>
            <a:noFill/>
          </p:spPr>
          <p:txBody>
            <a:bodyPr wrap="square" lIns="0" tIns="0" rIns="0" bIns="0" rtlCol="0">
              <a:noAutofit/>
            </a:bodyPr>
            <a:lstStyle/>
            <a:p>
              <a:pPr>
                <a:spcAft>
                  <a:spcPts val="600"/>
                </a:spcAft>
              </a:pPr>
              <a:r>
                <a:rPr lang="en-US" sz="2000" b="1" dirty="0" smtClean="0"/>
                <a:t>Retail</a:t>
              </a:r>
              <a:endParaRPr lang="en-US" sz="1400" noProof="1" smtClean="0"/>
            </a:p>
            <a:p>
              <a:pPr marL="190500" indent="-190500">
                <a:lnSpc>
                  <a:spcPct val="95000"/>
                </a:lnSpc>
                <a:spcAft>
                  <a:spcPts val="800"/>
                </a:spcAft>
                <a:buClr>
                  <a:srgbClr val="808080"/>
                </a:buClr>
                <a:buFont typeface="Wingdings" pitchFamily="2" charset="2"/>
                <a:buChar char="§"/>
                <a:defRPr/>
              </a:pPr>
              <a:r>
                <a:rPr lang="en-US" sz="1200" noProof="1"/>
                <a:t>This is a placeholder text. </a:t>
              </a:r>
            </a:p>
            <a:p>
              <a:pPr marL="190500" indent="-190500">
                <a:lnSpc>
                  <a:spcPct val="95000"/>
                </a:lnSpc>
                <a:spcAft>
                  <a:spcPts val="800"/>
                </a:spcAft>
                <a:buClr>
                  <a:srgbClr val="808080"/>
                </a:buClr>
                <a:buFont typeface="Wingdings" pitchFamily="2" charset="2"/>
                <a:buChar char="§"/>
                <a:defRPr/>
              </a:pPr>
              <a:r>
                <a:rPr lang="en-US" sz="1200" noProof="1"/>
                <a:t>This text can be replaced with </a:t>
              </a:r>
              <a:r>
                <a:rPr lang="en-US" sz="1200" noProof="1" smtClean="0"/>
                <a:t>your </a:t>
              </a:r>
              <a:r>
                <a:rPr lang="en-US" sz="1200" noProof="1"/>
                <a:t>own text.</a:t>
              </a:r>
            </a:p>
          </p:txBody>
        </p:sp>
        <p:sp>
          <p:nvSpPr>
            <p:cNvPr id="141" name="Textfeld 140"/>
            <p:cNvSpPr txBox="1"/>
            <p:nvPr/>
          </p:nvSpPr>
          <p:spPr bwMode="gray">
            <a:xfrm>
              <a:off x="6804792" y="4579200"/>
              <a:ext cx="2016150" cy="1224000"/>
            </a:xfrm>
            <a:prstGeom prst="rect">
              <a:avLst/>
            </a:prstGeom>
            <a:noFill/>
          </p:spPr>
          <p:txBody>
            <a:bodyPr wrap="square" lIns="0" tIns="0" rIns="0" bIns="0" rtlCol="0">
              <a:noAutofit/>
            </a:bodyPr>
            <a:lstStyle/>
            <a:p>
              <a:pPr>
                <a:spcAft>
                  <a:spcPts val="600"/>
                </a:spcAft>
              </a:pPr>
              <a:r>
                <a:rPr lang="en-US" sz="2000" b="1" dirty="0" smtClean="0"/>
                <a:t>Customers</a:t>
              </a:r>
              <a:endParaRPr lang="en-US" sz="1400" noProof="1" smtClean="0"/>
            </a:p>
            <a:p>
              <a:pPr marL="180975" indent="-180975">
                <a:spcAft>
                  <a:spcPts val="600"/>
                </a:spcAft>
                <a:buClr>
                  <a:srgbClr val="969696"/>
                </a:buClr>
                <a:buFont typeface="Wingdings" pitchFamily="2" charset="2"/>
                <a:buChar char="§"/>
              </a:pPr>
              <a:r>
                <a:rPr lang="en-US" sz="1200" noProof="1"/>
                <a:t>This text can be replaced with your own text.</a:t>
              </a:r>
            </a:p>
            <a:p>
              <a:pPr marL="180975" indent="-180975">
                <a:spcAft>
                  <a:spcPts val="600"/>
                </a:spcAft>
                <a:buClr>
                  <a:srgbClr val="969696"/>
                </a:buClr>
                <a:buFont typeface="Wingdings" pitchFamily="2" charset="2"/>
                <a:buChar char="§"/>
              </a:pPr>
              <a:r>
                <a:rPr lang="en-US" sz="1200" noProof="1"/>
                <a:t>This is a placeholder text. </a:t>
              </a:r>
            </a:p>
          </p:txBody>
        </p:sp>
      </p:grpSp>
    </p:spTree>
    <p:extLst>
      <p:ext uri="{BB962C8B-B14F-4D97-AF65-F5344CB8AC3E}">
        <p14:creationId xmlns:p14="http://schemas.microsoft.com/office/powerpoint/2010/main" val="60173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p:cNvGrpSpPr/>
            <p:nvPr/>
          </p:nvGrpSpPr>
          <p:grpSpPr bwMode="gray">
            <a:xfrm>
              <a:off x="0" y="4571999"/>
              <a:ext cx="9144000" cy="2286001"/>
              <a:chOff x="0" y="4571999"/>
              <a:chExt cx="9144000" cy="2286001"/>
            </a:xfrm>
          </p:grpSpPr>
          <p:sp>
            <p:nvSpPr>
              <p:cNvPr id="13" name="Rechteck 12"/>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7" name="Gruppieren 16"/>
              <p:cNvGrpSpPr/>
              <p:nvPr/>
            </p:nvGrpSpPr>
            <p:grpSpPr bwMode="gray">
              <a:xfrm>
                <a:off x="0" y="4571999"/>
                <a:ext cx="9144000" cy="1287359"/>
                <a:chOff x="0" y="4571999"/>
                <a:chExt cx="9144000" cy="1287359"/>
              </a:xfrm>
            </p:grpSpPr>
            <p:sp>
              <p:nvSpPr>
                <p:cNvPr id="18" name="Rechteck 17"/>
                <p:cNvSpPr/>
                <p:nvPr/>
              </p:nvSpPr>
              <p:spPr bwMode="gray">
                <a:xfrm>
                  <a:off x="0" y="4571999"/>
                  <a:ext cx="9144000" cy="925416"/>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6. Implementation</a:t>
                  </a:r>
                </a:p>
              </p:txBody>
            </p:sp>
            <p:sp>
              <p:nvSpPr>
                <p:cNvPr id="19" name="Rechtwinkliges Dreieck 18"/>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5904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gray"/>
        <p:txBody>
          <a:bodyPr/>
          <a:lstStyle/>
          <a:p>
            <a:r>
              <a:rPr lang="en-US" dirty="0" smtClean="0"/>
              <a:t>Implementation </a:t>
            </a:r>
            <a:r>
              <a:rPr lang="en-US" b="0" dirty="0" smtClean="0"/>
              <a:t>− Financial Plan</a:t>
            </a:r>
            <a:endParaRPr lang="en-US" b="0" noProof="1" smtClean="0"/>
          </a:p>
        </p:txBody>
      </p:sp>
      <p:sp>
        <p:nvSpPr>
          <p:cNvPr id="25" name="Textplatzhalter 24"/>
          <p:cNvSpPr>
            <a:spLocks noGrp="1"/>
          </p:cNvSpPr>
          <p:nvPr>
            <p:ph type="body" sz="quarter" idx="13"/>
          </p:nvPr>
        </p:nvSpPr>
        <p:spPr bwMode="gray"/>
        <p:txBody>
          <a:bodyPr/>
          <a:lstStyle/>
          <a:p>
            <a:r>
              <a:rPr lang="en-US" noProof="1"/>
              <a:t>Definition and planning of the marketing budget</a:t>
            </a:r>
          </a:p>
        </p:txBody>
      </p:sp>
      <p:grpSp>
        <p:nvGrpSpPr>
          <p:cNvPr id="2" name="Gruppieren 1"/>
          <p:cNvGrpSpPr/>
          <p:nvPr/>
        </p:nvGrpSpPr>
        <p:grpSpPr>
          <a:xfrm>
            <a:off x="315914" y="1555751"/>
            <a:ext cx="8515350" cy="4256087"/>
            <a:chOff x="315914" y="1555751"/>
            <a:chExt cx="8515350" cy="4256087"/>
          </a:xfrm>
        </p:grpSpPr>
        <p:sp>
          <p:nvSpPr>
            <p:cNvPr id="17" name="Rechteck 16"/>
            <p:cNvSpPr/>
            <p:nvPr/>
          </p:nvSpPr>
          <p:spPr bwMode="gray">
            <a:xfrm>
              <a:off x="323852" y="1985963"/>
              <a:ext cx="8507412" cy="3817237"/>
            </a:xfrm>
            <a:prstGeom prst="rect">
              <a:avLst/>
            </a:prstGeom>
            <a:solidFill>
              <a:srgbClr val="C0C0C0"/>
            </a:solidFill>
            <a:ln w="12700">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aphicFrame>
          <p:nvGraphicFramePr>
            <p:cNvPr id="19" name="Objekt 18"/>
            <p:cNvGraphicFramePr>
              <a:graphicFrameLocks/>
            </p:cNvGraphicFramePr>
            <p:nvPr>
              <p:extLst>
                <p:ext uri="{D42A27DB-BD31-4B8C-83A1-F6EECF244321}">
                  <p14:modId xmlns:p14="http://schemas.microsoft.com/office/powerpoint/2010/main" val="2151219500"/>
                </p:ext>
              </p:extLst>
            </p:nvPr>
          </p:nvGraphicFramePr>
          <p:xfrm>
            <a:off x="315914" y="1985963"/>
            <a:ext cx="8515350" cy="3825875"/>
          </p:xfrm>
          <a:graphic>
            <a:graphicData uri="http://schemas.openxmlformats.org/presentationml/2006/ole">
              <mc:AlternateContent xmlns:mc="http://schemas.openxmlformats.org/markup-compatibility/2006">
                <mc:Choice xmlns:v="urn:schemas-microsoft-com:vml" Requires="v">
                  <p:oleObj spid="_x0000_s3133" name="Arbeitsblatt" r:id="rId4" imgW="8515401" imgH="3781350" progId="Excel.Sheet.12">
                    <p:embed/>
                  </p:oleObj>
                </mc:Choice>
                <mc:Fallback>
                  <p:oleObj name="Arbeitsblatt" r:id="rId4" imgW="8515401" imgH="3781350" progId="Excel.Sheet.12">
                    <p:embed/>
                    <p:pic>
                      <p:nvPicPr>
                        <p:cNvPr id="0" name=""/>
                        <p:cNvPicPr>
                          <a:picLocks noChangeAspect="1" noChangeArrowheads="1"/>
                        </p:cNvPicPr>
                        <p:nvPr/>
                      </p:nvPicPr>
                      <p:blipFill>
                        <a:blip r:embed="rId5"/>
                        <a:srcRect/>
                        <a:stretch>
                          <a:fillRect/>
                        </a:stretch>
                      </p:blipFill>
                      <p:spPr bwMode="auto">
                        <a:xfrm>
                          <a:off x="315914" y="1985963"/>
                          <a:ext cx="8515350" cy="3825875"/>
                        </a:xfrm>
                        <a:prstGeom prst="rect">
                          <a:avLst/>
                        </a:prstGeom>
                        <a:noFill/>
                        <a:ln>
                          <a:noFill/>
                        </a:ln>
                      </p:spPr>
                    </p:pic>
                  </p:oleObj>
                </mc:Fallback>
              </mc:AlternateContent>
            </a:graphicData>
          </a:graphic>
        </p:graphicFrame>
        <p:grpSp>
          <p:nvGrpSpPr>
            <p:cNvPr id="6" name="Gruppieren 5"/>
            <p:cNvGrpSpPr/>
            <p:nvPr/>
          </p:nvGrpSpPr>
          <p:grpSpPr>
            <a:xfrm>
              <a:off x="323853" y="1555751"/>
              <a:ext cx="8507411" cy="360000"/>
              <a:chOff x="323853" y="1555751"/>
              <a:chExt cx="8507411" cy="360000"/>
            </a:xfrm>
          </p:grpSpPr>
          <p:sp>
            <p:nvSpPr>
              <p:cNvPr id="20" name="Rectangle 5"/>
              <p:cNvSpPr>
                <a:spLocks noChangeArrowheads="1"/>
              </p:cNvSpPr>
              <p:nvPr/>
            </p:nvSpPr>
            <p:spPr bwMode="gray">
              <a:xfrm>
                <a:off x="323853" y="1555751"/>
                <a:ext cx="3219447" cy="360000"/>
              </a:xfrm>
              <a:prstGeom prst="rect">
                <a:avLst/>
              </a:prstGeom>
              <a:gradFill>
                <a:gsLst>
                  <a:gs pos="0">
                    <a:schemeClr val="accent1">
                      <a:lumMod val="60000"/>
                      <a:lumOff val="40000"/>
                    </a:schemeClr>
                  </a:gs>
                  <a:gs pos="100000">
                    <a:schemeClr val="accent1"/>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Expense items</a:t>
                </a:r>
                <a:endParaRPr lang="en-US" sz="1400" b="1" dirty="0">
                  <a:solidFill>
                    <a:srgbClr val="FFFFFF"/>
                  </a:solidFill>
                  <a:effectLst>
                    <a:outerShdw blurRad="190500" algn="ctr" rotWithShape="0">
                      <a:prstClr val="black">
                        <a:alpha val="50000"/>
                      </a:prstClr>
                    </a:outerShdw>
                  </a:effectLst>
                </a:endParaRPr>
              </a:p>
            </p:txBody>
          </p:sp>
          <p:grpSp>
            <p:nvGrpSpPr>
              <p:cNvPr id="5" name="Gruppieren 4"/>
              <p:cNvGrpSpPr/>
              <p:nvPr/>
            </p:nvGrpSpPr>
            <p:grpSpPr>
              <a:xfrm>
                <a:off x="3543300" y="1555751"/>
                <a:ext cx="5287964" cy="360000"/>
                <a:chOff x="3688556" y="1555751"/>
                <a:chExt cx="6409206" cy="360000"/>
              </a:xfrm>
            </p:grpSpPr>
            <p:sp>
              <p:nvSpPr>
                <p:cNvPr id="21" name="Rectangle 5"/>
                <p:cNvSpPr>
                  <a:spLocks noChangeArrowheads="1"/>
                </p:cNvSpPr>
                <p:nvPr/>
              </p:nvSpPr>
              <p:spPr bwMode="gray">
                <a:xfrm>
                  <a:off x="3688556" y="1555751"/>
                  <a:ext cx="1284924" cy="360000"/>
                </a:xfrm>
                <a:prstGeom prst="rect">
                  <a:avLst/>
                </a:prstGeom>
                <a:gradFill>
                  <a:gsLst>
                    <a:gs pos="0">
                      <a:schemeClr val="accent1">
                        <a:lumMod val="60000"/>
                        <a:lumOff val="40000"/>
                      </a:schemeClr>
                    </a:gs>
                    <a:gs pos="100000">
                      <a:schemeClr val="accent1"/>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gn="ct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Product 1</a:t>
                  </a:r>
                  <a:endParaRPr lang="en-US" sz="1400" b="1" dirty="0">
                    <a:solidFill>
                      <a:srgbClr val="FFFFFF"/>
                    </a:solidFill>
                    <a:effectLst>
                      <a:outerShdw blurRad="190500" algn="ctr" rotWithShape="0">
                        <a:prstClr val="black">
                          <a:alpha val="50000"/>
                        </a:prstClr>
                      </a:outerShdw>
                    </a:effectLst>
                  </a:endParaRPr>
                </a:p>
              </p:txBody>
            </p:sp>
            <p:sp>
              <p:nvSpPr>
                <p:cNvPr id="22" name="Rectangle 5"/>
                <p:cNvSpPr>
                  <a:spLocks noChangeArrowheads="1"/>
                </p:cNvSpPr>
                <p:nvPr/>
              </p:nvSpPr>
              <p:spPr bwMode="gray">
                <a:xfrm>
                  <a:off x="4973480" y="1555751"/>
                  <a:ext cx="1284924" cy="360000"/>
                </a:xfrm>
                <a:prstGeom prst="rect">
                  <a:avLst/>
                </a:prstGeom>
                <a:gradFill>
                  <a:gsLst>
                    <a:gs pos="0">
                      <a:schemeClr val="accent1">
                        <a:lumMod val="60000"/>
                        <a:lumOff val="40000"/>
                      </a:schemeClr>
                    </a:gs>
                    <a:gs pos="100000">
                      <a:schemeClr val="accent1"/>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gn="ct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Product 2</a:t>
                  </a:r>
                  <a:endParaRPr lang="en-US" sz="1400" b="1" dirty="0">
                    <a:solidFill>
                      <a:srgbClr val="FFFFFF"/>
                    </a:solidFill>
                    <a:effectLst>
                      <a:outerShdw blurRad="190500" algn="ctr" rotWithShape="0">
                        <a:prstClr val="black">
                          <a:alpha val="50000"/>
                        </a:prstClr>
                      </a:outerShdw>
                    </a:effectLst>
                  </a:endParaRPr>
                </a:p>
              </p:txBody>
            </p:sp>
            <p:sp>
              <p:nvSpPr>
                <p:cNvPr id="24" name="Rectangle 5"/>
                <p:cNvSpPr>
                  <a:spLocks noChangeArrowheads="1"/>
                </p:cNvSpPr>
                <p:nvPr/>
              </p:nvSpPr>
              <p:spPr bwMode="gray">
                <a:xfrm>
                  <a:off x="6258404" y="1555751"/>
                  <a:ext cx="1284924" cy="360000"/>
                </a:xfrm>
                <a:prstGeom prst="rect">
                  <a:avLst/>
                </a:prstGeom>
                <a:gradFill>
                  <a:gsLst>
                    <a:gs pos="0">
                      <a:schemeClr val="accent1">
                        <a:lumMod val="60000"/>
                        <a:lumOff val="40000"/>
                      </a:schemeClr>
                    </a:gs>
                    <a:gs pos="100000">
                      <a:schemeClr val="accent1"/>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gn="ct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Product 3</a:t>
                  </a:r>
                  <a:endParaRPr lang="en-US" sz="1400" b="1" dirty="0">
                    <a:solidFill>
                      <a:srgbClr val="FFFFFF"/>
                    </a:solidFill>
                    <a:effectLst>
                      <a:outerShdw blurRad="190500" algn="ctr" rotWithShape="0">
                        <a:prstClr val="black">
                          <a:alpha val="50000"/>
                        </a:prstClr>
                      </a:outerShdw>
                    </a:effectLst>
                  </a:endParaRPr>
                </a:p>
              </p:txBody>
            </p:sp>
            <p:sp>
              <p:nvSpPr>
                <p:cNvPr id="26" name="Rectangle 5"/>
                <p:cNvSpPr>
                  <a:spLocks noChangeArrowheads="1"/>
                </p:cNvSpPr>
                <p:nvPr/>
              </p:nvSpPr>
              <p:spPr bwMode="gray">
                <a:xfrm>
                  <a:off x="7543327" y="1555751"/>
                  <a:ext cx="1277612" cy="360000"/>
                </a:xfrm>
                <a:prstGeom prst="rect">
                  <a:avLst/>
                </a:prstGeom>
                <a:gradFill>
                  <a:gsLst>
                    <a:gs pos="0">
                      <a:schemeClr val="accent1">
                        <a:lumMod val="60000"/>
                        <a:lumOff val="40000"/>
                      </a:schemeClr>
                    </a:gs>
                    <a:gs pos="100000">
                      <a:schemeClr val="accent1"/>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gn="ct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Product 4</a:t>
                  </a:r>
                  <a:endParaRPr lang="en-US" sz="1400" b="1" dirty="0">
                    <a:solidFill>
                      <a:srgbClr val="FFFFFF"/>
                    </a:solidFill>
                    <a:effectLst>
                      <a:outerShdw blurRad="190500" algn="ctr" rotWithShape="0">
                        <a:prstClr val="black">
                          <a:alpha val="50000"/>
                        </a:prstClr>
                      </a:outerShdw>
                    </a:effectLst>
                  </a:endParaRPr>
                </a:p>
              </p:txBody>
            </p:sp>
            <p:sp>
              <p:nvSpPr>
                <p:cNvPr id="44" name="Rectangle 5"/>
                <p:cNvSpPr>
                  <a:spLocks noChangeArrowheads="1"/>
                </p:cNvSpPr>
                <p:nvPr/>
              </p:nvSpPr>
              <p:spPr bwMode="gray">
                <a:xfrm>
                  <a:off x="8820150" y="1555751"/>
                  <a:ext cx="1277612" cy="360000"/>
                </a:xfrm>
                <a:prstGeom prst="rect">
                  <a:avLst/>
                </a:prstGeom>
                <a:gradFill>
                  <a:gsLst>
                    <a:gs pos="0">
                      <a:schemeClr val="accent1"/>
                    </a:gs>
                    <a:gs pos="100000">
                      <a:schemeClr val="accent1">
                        <a:lumMod val="75000"/>
                      </a:schemeClr>
                    </a:gs>
                  </a:gsLst>
                  <a:lin ang="5400000" scaled="1"/>
                </a:gradFill>
                <a:ln w="9525">
                  <a:solidFill>
                    <a:srgbClr val="D7D7D7"/>
                  </a:solidFill>
                  <a:miter lim="800000"/>
                  <a:headEnd/>
                  <a:tailEnd/>
                </a:ln>
                <a:effectLst>
                  <a:outerShdw blurRad="127000" dist="63500" dir="2700000" algn="tl" rotWithShape="0">
                    <a:prstClr val="black">
                      <a:alpha val="40000"/>
                    </a:prstClr>
                  </a:outerShdw>
                </a:effectLst>
              </p:spPr>
              <p:txBody>
                <a:bodyPr lIns="108000" tIns="0" rIns="108000" bIns="0" anchor="ctr" anchorCtr="0"/>
                <a:lstStyle/>
                <a:p>
                  <a:pPr algn="ctr">
                    <a:lnSpc>
                      <a:spcPct val="95000"/>
                    </a:lnSpc>
                    <a:spcAft>
                      <a:spcPct val="40000"/>
                    </a:spcAft>
                    <a:buClr>
                      <a:srgbClr val="808080"/>
                    </a:buClr>
                  </a:pPr>
                  <a:r>
                    <a:rPr lang="en-US" sz="1400" b="1" dirty="0" smtClean="0">
                      <a:solidFill>
                        <a:srgbClr val="FFFFFF"/>
                      </a:solidFill>
                      <a:effectLst>
                        <a:outerShdw blurRad="190500" algn="ctr" rotWithShape="0">
                          <a:prstClr val="black">
                            <a:alpha val="50000"/>
                          </a:prstClr>
                        </a:outerShdw>
                      </a:effectLst>
                    </a:rPr>
                    <a:t>Total</a:t>
                  </a:r>
                  <a:endParaRPr lang="en-US" sz="1400" b="1" dirty="0">
                    <a:solidFill>
                      <a:srgbClr val="FFFFFF"/>
                    </a:solidFill>
                    <a:effectLst>
                      <a:outerShdw blurRad="190500" algn="ctr" rotWithShape="0">
                        <a:prstClr val="black">
                          <a:alpha val="50000"/>
                        </a:prstClr>
                      </a:outerShdw>
                    </a:effectLst>
                  </a:endParaRPr>
                </a:p>
              </p:txBody>
            </p:sp>
          </p:grpSp>
        </p:grpSp>
      </p:grpSp>
    </p:spTree>
    <p:extLst>
      <p:ext uri="{BB962C8B-B14F-4D97-AF65-F5344CB8AC3E}">
        <p14:creationId xmlns:p14="http://schemas.microsoft.com/office/powerpoint/2010/main" val="145509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2.2. Market Analysis</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134015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331"/>
          <p:cNvGraphicFramePr>
            <a:graphicFrameLocks noGrp="1"/>
          </p:cNvGraphicFramePr>
          <p:nvPr>
            <p:extLst>
              <p:ext uri="{D42A27DB-BD31-4B8C-83A1-F6EECF244321}">
                <p14:modId xmlns:p14="http://schemas.microsoft.com/office/powerpoint/2010/main" val="529074963"/>
              </p:ext>
            </p:extLst>
          </p:nvPr>
        </p:nvGraphicFramePr>
        <p:xfrm>
          <a:off x="323854" y="1555197"/>
          <a:ext cx="8496291" cy="4253958"/>
        </p:xfrm>
        <a:graphic>
          <a:graphicData uri="http://schemas.openxmlformats.org/drawingml/2006/table">
            <a:tbl>
              <a:tblPr>
                <a:effectLst>
                  <a:outerShdw blurRad="127000" dist="63500" dir="2700000" algn="tl" rotWithShape="0">
                    <a:prstClr val="black">
                      <a:alpha val="40000"/>
                    </a:prstClr>
                  </a:outerShdw>
                </a:effectLst>
              </a:tblPr>
              <a:tblGrid>
                <a:gridCol w="210984"/>
                <a:gridCol w="1509622"/>
                <a:gridCol w="621102"/>
                <a:gridCol w="776378"/>
                <a:gridCol w="603849"/>
                <a:gridCol w="397863"/>
                <a:gridCol w="397863"/>
                <a:gridCol w="397863"/>
                <a:gridCol w="397863"/>
                <a:gridCol w="397863"/>
                <a:gridCol w="397863"/>
                <a:gridCol w="397863"/>
                <a:gridCol w="397863"/>
                <a:gridCol w="397863"/>
                <a:gridCol w="397863"/>
                <a:gridCol w="397863"/>
                <a:gridCol w="397863"/>
              </a:tblGrid>
              <a:tr h="42292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100" b="1" i="0" u="none" strike="noStrike" kern="1200" cap="none" normalizeH="0" baseline="0" noProof="1" smtClean="0">
                          <a:ln>
                            <a:noFill/>
                          </a:ln>
                          <a:solidFill>
                            <a:srgbClr val="000000"/>
                          </a:solidFill>
                          <a:effectLst/>
                          <a:latin typeface="+mn-lt"/>
                          <a:ea typeface="+mn-ea"/>
                          <a:cs typeface="Arial" charset="0"/>
                        </a:rPr>
                        <a:t>#</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rgbClr val="FFFFFF"/>
                        </a:gs>
                        <a:gs pos="100000">
                          <a:srgbClr val="D7D7D7"/>
                        </a:gs>
                      </a:gsLst>
                      <a:lin ang="54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rgbClr val="FFFFFF"/>
                          </a:solidFill>
                          <a:effectLst>
                            <a:outerShdw blurRad="190500" algn="ctr" rotWithShape="0">
                              <a:prstClr val="black">
                                <a:alpha val="50000"/>
                              </a:prstClr>
                            </a:outerShdw>
                          </a:effectLst>
                          <a:latin typeface="+mn-lt"/>
                          <a:ea typeface="+mn-ea"/>
                          <a:cs typeface="+mn-cs"/>
                        </a:rPr>
                        <a:t>Activity </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100" b="1" i="0" u="none" strike="noStrike" kern="1200" cap="none" normalizeH="0" baseline="0" dirty="0" smtClean="0">
                          <a:ln>
                            <a:noFill/>
                          </a:ln>
                          <a:solidFill>
                            <a:srgbClr val="000000"/>
                          </a:solidFill>
                          <a:effectLst/>
                          <a:latin typeface="+mn-lt"/>
                          <a:ea typeface="+mn-ea"/>
                          <a:cs typeface="Arial" charset="0"/>
                        </a:rPr>
                        <a:t>Time (days)</a:t>
                      </a:r>
                      <a:endParaRPr kumimoji="0" lang="en-US" sz="1100" b="1" i="0" u="none" strike="noStrike" kern="1200" cap="none" normalizeH="0" baseline="0" noProof="1" smtClean="0">
                        <a:ln>
                          <a:noFill/>
                        </a:ln>
                        <a:solidFill>
                          <a:srgbClr val="000000"/>
                        </a:solidFill>
                        <a:effectLst/>
                        <a:latin typeface="+mn-lt"/>
                        <a:ea typeface="+mn-ea"/>
                        <a:cs typeface="Arial"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rgbClr val="FFFFFF"/>
                        </a:gs>
                        <a:gs pos="100000">
                          <a:srgbClr val="D7D7D7"/>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100" b="1" i="0" u="none" strike="noStrike" kern="1200" cap="none" normalizeH="0" baseline="0" noProof="1" smtClean="0">
                          <a:ln>
                            <a:noFill/>
                          </a:ln>
                          <a:solidFill>
                            <a:srgbClr val="000000"/>
                          </a:solidFill>
                          <a:effectLst/>
                          <a:latin typeface="+mn-lt"/>
                          <a:ea typeface="+mn-ea"/>
                          <a:cs typeface="Arial" charset="0"/>
                        </a:rPr>
                        <a:t>in charge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rgbClr val="FFFFFF"/>
                        </a:gs>
                        <a:gs pos="100000">
                          <a:srgbClr val="D7D7D7"/>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100" b="1" i="0" u="none" strike="noStrike" kern="1200" cap="none" normalizeH="0" baseline="0" noProof="1" smtClean="0">
                          <a:ln>
                            <a:noFill/>
                          </a:ln>
                          <a:solidFill>
                            <a:srgbClr val="000000"/>
                          </a:solidFill>
                          <a:effectLst/>
                          <a:latin typeface="+mn-lt"/>
                          <a:ea typeface="+mn-ea"/>
                          <a:cs typeface="Arial" charset="0"/>
                        </a:rPr>
                        <a:t>Budget</a:t>
                      </a:r>
                    </a:p>
                  </a:txBody>
                  <a:tcPr marL="90000" marR="90000" marT="46800" marB="46800" anchor="ctr" horzOverflow="overflow">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rgbClr val="FFFFFF"/>
                        </a:gs>
                        <a:gs pos="100000">
                          <a:srgbClr val="D7D7D7"/>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Jan</a:t>
                      </a:r>
                    </a:p>
                  </a:txBody>
                  <a:tcPr marL="0" marR="0" marT="46800" marB="468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Feb</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Mar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Apr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May</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Jun</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Jul</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Aug</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Sep</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Oct</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Nov</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000" b="1" i="0" u="none" strike="noStrike" cap="none" normalizeH="0" baseline="0" noProof="1" smtClean="0">
                          <a:ln>
                            <a:noFill/>
                          </a:ln>
                          <a:solidFill>
                            <a:srgbClr val="000000"/>
                          </a:solidFill>
                          <a:effectLst/>
                          <a:latin typeface="+mn-lt"/>
                          <a:cs typeface="Arial" charset="0"/>
                        </a:rPr>
                        <a:t>Dec</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r>
              <a:tr h="637513">
                <a:tc>
                  <a:txBody>
                    <a:bodyPr/>
                    <a:lstStyle/>
                    <a:p>
                      <a:pPr algn="ctr"/>
                      <a:r>
                        <a:rPr lang="en-US" sz="1000" b="0" noProof="0" dirty="0" smtClean="0">
                          <a:solidFill>
                            <a:schemeClr val="tx1"/>
                          </a:solidFill>
                          <a:latin typeface="+mn-lt"/>
                        </a:rPr>
                        <a:t>1</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PM, TG, FR</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37513">
                <a:tc>
                  <a:txBody>
                    <a:bodyPr/>
                    <a:lstStyle/>
                    <a:p>
                      <a:pPr algn="ctr"/>
                      <a:r>
                        <a:rPr lang="en-US" sz="1000" b="0" noProof="0" dirty="0" smtClean="0">
                          <a:solidFill>
                            <a:schemeClr val="tx1"/>
                          </a:solidFill>
                          <a:latin typeface="+mn-lt"/>
                        </a:rPr>
                        <a:t>2</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AL</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37513">
                <a:tc>
                  <a:txBody>
                    <a:bodyPr/>
                    <a:lstStyle/>
                    <a:p>
                      <a:pPr algn="ctr"/>
                      <a:r>
                        <a:rPr lang="en-US" sz="1000" b="0" noProof="0" dirty="0" smtClean="0">
                          <a:solidFill>
                            <a:schemeClr val="tx1"/>
                          </a:solidFill>
                          <a:latin typeface="+mn-lt"/>
                        </a:rPr>
                        <a:t>3</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ML</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37513">
                <a:tc>
                  <a:txBody>
                    <a:bodyPr/>
                    <a:lstStyle/>
                    <a:p>
                      <a:pPr algn="ctr"/>
                      <a:r>
                        <a:rPr lang="en-US" sz="1000" b="0" noProof="0" dirty="0" smtClean="0">
                          <a:solidFill>
                            <a:schemeClr val="tx1"/>
                          </a:solidFill>
                          <a:latin typeface="+mn-lt"/>
                        </a:rPr>
                        <a:t>4</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16D9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37513">
                <a:tc>
                  <a:txBody>
                    <a:bodyPr/>
                    <a:lstStyle/>
                    <a:p>
                      <a:pPr algn="ctr"/>
                      <a:r>
                        <a:rPr lang="en-US" sz="1000" b="0" noProof="0" dirty="0" smtClean="0">
                          <a:solidFill>
                            <a:schemeClr val="tx1"/>
                          </a:solidFill>
                          <a:latin typeface="+mn-lt"/>
                        </a:rPr>
                        <a:t>5</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endParaRPr lang="en-US" sz="1100" b="0" kern="1200" dirty="0" smtClean="0">
                        <a:solidFill>
                          <a:schemeClr val="dk1"/>
                        </a:solidFill>
                        <a:latin typeface="+mn-lt"/>
                        <a:ea typeface="+mn-ea"/>
                        <a:cs typeface="+mn-cs"/>
                      </a:endParaRP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37513">
                <a:tc>
                  <a:txBody>
                    <a:bodyPr/>
                    <a:lstStyle/>
                    <a:p>
                      <a:pPr algn="ctr"/>
                      <a:r>
                        <a:rPr lang="en-US" sz="1000" b="0" noProof="0" dirty="0" smtClean="0">
                          <a:solidFill>
                            <a:schemeClr val="tx1"/>
                          </a:solidFill>
                          <a:latin typeface="+mn-lt"/>
                        </a:rPr>
                        <a:t>6</a:t>
                      </a:r>
                    </a:p>
                  </a:txBody>
                  <a:tcPr marL="0" marR="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100" b="1" kern="1200" noProof="1" smtClean="0">
                          <a:solidFill>
                            <a:schemeClr val="dk1"/>
                          </a:solidFill>
                          <a:latin typeface="+mn-lt"/>
                          <a:ea typeface="+mn-ea"/>
                          <a:cs typeface="+mn-cs"/>
                        </a:rPr>
                        <a:t>Definition / Title</a:t>
                      </a: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a:t>
                      </a: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400"/>
                        </a:spcBef>
                        <a:spcAft>
                          <a:spcPts val="200"/>
                        </a:spcAft>
                        <a:buClrTx/>
                        <a:buSzTx/>
                        <a:buFontTx/>
                        <a:buNone/>
                        <a:tabLst/>
                        <a:defRPr/>
                      </a:pPr>
                      <a:endParaRPr lang="en-US" sz="1100" b="0" kern="1200" dirty="0" smtClean="0">
                        <a:solidFill>
                          <a:schemeClr val="dk1"/>
                        </a:solidFill>
                        <a:latin typeface="+mn-lt"/>
                        <a:ea typeface="+mn-ea"/>
                        <a:cs typeface="+mn-cs"/>
                      </a:endParaRPr>
                    </a:p>
                  </a:txBody>
                  <a:tcPr marL="72000" marR="72000" marT="18000" marB="18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400"/>
                        </a:spcBef>
                        <a:spcAft>
                          <a:spcPts val="200"/>
                        </a:spcAft>
                        <a:buClrTx/>
                        <a:buSzTx/>
                        <a:buFontTx/>
                        <a:buNone/>
                        <a:tabLst/>
                        <a:defRPr/>
                      </a:pPr>
                      <a:r>
                        <a:rPr lang="en-US" sz="1100" b="0" kern="1200" dirty="0" smtClean="0">
                          <a:solidFill>
                            <a:schemeClr val="dk1"/>
                          </a:solidFill>
                          <a:latin typeface="+mn-lt"/>
                          <a:ea typeface="+mn-ea"/>
                          <a:cs typeface="+mn-cs"/>
                        </a:rPr>
                        <a:t>xx,xxx</a:t>
                      </a:r>
                    </a:p>
                  </a:txBody>
                  <a:tcPr marL="72000" marR="72000" marT="18000" marB="18000" anchor="ctr">
                    <a:lnL w="12700" cap="flat" cmpd="sng" algn="ctr">
                      <a:solidFill>
                        <a:srgbClr val="C0C0C0"/>
                      </a:solidFill>
                      <a:prstDash val="solid"/>
                      <a:round/>
                      <a:headEnd type="none" w="med" len="med"/>
                      <a:tailEnd type="none" w="med" len="med"/>
                    </a:lnL>
                    <a:lnR w="19050" cap="flat" cmpd="sng" algn="ctr">
                      <a:solidFill>
                        <a:srgbClr val="AFAFA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9050" cap="flat" cmpd="sng" algn="ctr">
                      <a:solidFill>
                        <a:srgbClr val="AFAFAF"/>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rgbClr val="3F3F3F"/>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cs typeface="Arial" charset="0"/>
                      </a:endParaRPr>
                    </a:p>
                  </a:txBody>
                  <a:tcPr marL="72000" marR="72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bl>
          </a:graphicData>
        </a:graphic>
      </p:graphicFrame>
      <p:sp>
        <p:nvSpPr>
          <p:cNvPr id="22530" name="Rectangle 2"/>
          <p:cNvSpPr>
            <a:spLocks noGrp="1" noChangeArrowheads="1"/>
          </p:cNvSpPr>
          <p:nvPr>
            <p:ph type="title"/>
          </p:nvPr>
        </p:nvSpPr>
        <p:spPr bwMode="gray"/>
        <p:txBody>
          <a:bodyPr/>
          <a:lstStyle/>
          <a:p>
            <a:r>
              <a:rPr lang="en-US" noProof="1" smtClean="0"/>
              <a:t>Implementation </a:t>
            </a:r>
            <a:r>
              <a:rPr lang="en-US" b="0" dirty="0"/>
              <a:t>−</a:t>
            </a:r>
            <a:r>
              <a:rPr lang="en-US" b="0" noProof="1" smtClean="0"/>
              <a:t> PR measures </a:t>
            </a:r>
          </a:p>
        </p:txBody>
      </p:sp>
      <p:sp>
        <p:nvSpPr>
          <p:cNvPr id="25" name="Textplatzhalter 24"/>
          <p:cNvSpPr>
            <a:spLocks noGrp="1"/>
          </p:cNvSpPr>
          <p:nvPr>
            <p:ph type="body" sz="quarter" idx="13"/>
          </p:nvPr>
        </p:nvSpPr>
        <p:spPr bwMode="gray"/>
        <p:txBody>
          <a:bodyPr/>
          <a:lstStyle/>
          <a:p>
            <a:r>
              <a:rPr lang="en-US" dirty="0" smtClean="0"/>
              <a:t>Marketing-specific measures</a:t>
            </a:r>
            <a:endParaRPr lang="en-US" dirty="0"/>
          </a:p>
        </p:txBody>
      </p:sp>
      <p:grpSp>
        <p:nvGrpSpPr>
          <p:cNvPr id="2" name="Gruppieren 1"/>
          <p:cNvGrpSpPr/>
          <p:nvPr/>
        </p:nvGrpSpPr>
        <p:grpSpPr bwMode="gray">
          <a:xfrm>
            <a:off x="4157932" y="2100745"/>
            <a:ext cx="4509818" cy="3560503"/>
            <a:chOff x="7685608" y="2043595"/>
            <a:chExt cx="4808380" cy="3615333"/>
          </a:xfrm>
        </p:grpSpPr>
        <p:sp>
          <p:nvSpPr>
            <p:cNvPr id="16" name="Rectangle 272" descr="© INSCALE GmbH, 26.05.2010&#10;http://www.presentationload.com/"/>
            <p:cNvSpPr>
              <a:spLocks noChangeArrowheads="1"/>
            </p:cNvSpPr>
            <p:nvPr/>
          </p:nvSpPr>
          <p:spPr bwMode="gray">
            <a:xfrm>
              <a:off x="7685608" y="2043595"/>
              <a:ext cx="1088868"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7" name="Rectangle 273" descr="© INSCALE GmbH, 26.05.2010&#10;http://www.presentationload.com/"/>
            <p:cNvSpPr>
              <a:spLocks noChangeArrowheads="1"/>
            </p:cNvSpPr>
            <p:nvPr/>
          </p:nvSpPr>
          <p:spPr bwMode="gray">
            <a:xfrm>
              <a:off x="7685608" y="2685914"/>
              <a:ext cx="1881577"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8" name="Rectangle 275" descr="© INSCALE GmbH, 26.05.2010&#10;http://www.presentationload.com/"/>
            <p:cNvSpPr>
              <a:spLocks noChangeArrowheads="1"/>
            </p:cNvSpPr>
            <p:nvPr/>
          </p:nvSpPr>
          <p:spPr bwMode="gray">
            <a:xfrm>
              <a:off x="11739381" y="5255191"/>
              <a:ext cx="754607"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9" name="Rectangle 276" descr="© INSCALE GmbH, 26.05.2010&#10;http://www.presentationload.com/"/>
            <p:cNvSpPr>
              <a:spLocks noChangeArrowheads="1"/>
            </p:cNvSpPr>
            <p:nvPr/>
          </p:nvSpPr>
          <p:spPr bwMode="gray">
            <a:xfrm>
              <a:off x="8774476" y="3970553"/>
              <a:ext cx="2300288"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20" name="Rectangle 277" descr="© INSCALE GmbH, 26.05.2010&#10;http://www.presentationload.com/"/>
            <p:cNvSpPr>
              <a:spLocks noChangeArrowheads="1"/>
            </p:cNvSpPr>
            <p:nvPr/>
          </p:nvSpPr>
          <p:spPr bwMode="gray">
            <a:xfrm>
              <a:off x="7685608" y="4612872"/>
              <a:ext cx="4053773"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22" name="Rectangle 276" descr="© INSCALE GmbH, 26.05.2010&#10;http://www.presentationload.com/"/>
            <p:cNvSpPr>
              <a:spLocks noChangeArrowheads="1"/>
            </p:cNvSpPr>
            <p:nvPr/>
          </p:nvSpPr>
          <p:spPr bwMode="gray">
            <a:xfrm>
              <a:off x="8774476" y="3328234"/>
              <a:ext cx="1568452"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grpSp>
    </p:spTree>
    <p:extLst>
      <p:ext uri="{BB962C8B-B14F-4D97-AF65-F5344CB8AC3E}">
        <p14:creationId xmlns:p14="http://schemas.microsoft.com/office/powerpoint/2010/main" val="357322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_h1"/>
          <p:cNvSpPr>
            <a:spLocks noGrp="1" noChangeArrowheads="1"/>
          </p:cNvSpPr>
          <p:nvPr>
            <p:ph type="title"/>
          </p:nvPr>
        </p:nvSpPr>
        <p:spPr bwMode="gray"/>
        <p:txBody>
          <a:bodyPr/>
          <a:lstStyle/>
          <a:p>
            <a:r>
              <a:rPr lang="en-US" dirty="0" smtClean="0"/>
              <a:t>Implementation </a:t>
            </a:r>
            <a:r>
              <a:rPr lang="en-US" b="0" dirty="0" smtClean="0"/>
              <a:t>− Network (Critical Path)</a:t>
            </a:r>
          </a:p>
        </p:txBody>
      </p:sp>
      <p:grpSp>
        <p:nvGrpSpPr>
          <p:cNvPr id="98" name="Gruppieren 97"/>
          <p:cNvGrpSpPr/>
          <p:nvPr/>
        </p:nvGrpSpPr>
        <p:grpSpPr bwMode="gray">
          <a:xfrm>
            <a:off x="323850" y="1463597"/>
            <a:ext cx="8496299" cy="4496508"/>
            <a:chOff x="323850" y="1105627"/>
            <a:chExt cx="8496299" cy="4496508"/>
          </a:xfrm>
        </p:grpSpPr>
        <p:grpSp>
          <p:nvGrpSpPr>
            <p:cNvPr id="2" name="Gruppieren 15"/>
            <p:cNvGrpSpPr/>
            <p:nvPr/>
          </p:nvGrpSpPr>
          <p:grpSpPr bwMode="gray">
            <a:xfrm>
              <a:off x="323850" y="3119753"/>
              <a:ext cx="1530841" cy="1125673"/>
              <a:chOff x="6325043" y="2965148"/>
              <a:chExt cx="1914831" cy="1319172"/>
            </a:xfrm>
          </p:grpSpPr>
          <p:sp>
            <p:nvSpPr>
              <p:cNvPr id="8" name="Abgerundetes Rechteck 7"/>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9"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A</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10"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1"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01</a:t>
                </a:r>
                <a:endParaRPr lang="en-US" sz="1400" dirty="0">
                  <a:solidFill>
                    <a:srgbClr val="262626"/>
                  </a:solidFill>
                  <a:cs typeface="Arial" charset="0"/>
                </a:endParaRPr>
              </a:p>
            </p:txBody>
          </p:sp>
          <p:sp>
            <p:nvSpPr>
              <p:cNvPr id="12"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3"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4"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0</a:t>
                </a:r>
                <a:endParaRPr lang="en-US" sz="1400" dirty="0">
                  <a:solidFill>
                    <a:srgbClr val="262626"/>
                  </a:solidFill>
                  <a:cs typeface="Arial" charset="0"/>
                </a:endParaRPr>
              </a:p>
            </p:txBody>
          </p:sp>
          <p:sp>
            <p:nvSpPr>
              <p:cNvPr id="15"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3" name="Gruppieren 26"/>
            <p:cNvGrpSpPr/>
            <p:nvPr/>
          </p:nvGrpSpPr>
          <p:grpSpPr bwMode="gray">
            <a:xfrm>
              <a:off x="2065214" y="3119753"/>
              <a:ext cx="1530841" cy="1125673"/>
              <a:chOff x="6325043" y="2965148"/>
              <a:chExt cx="1914831" cy="1319172"/>
            </a:xfrm>
          </p:grpSpPr>
          <p:sp>
            <p:nvSpPr>
              <p:cNvPr id="28" name="Abgerundetes Rechteck 27"/>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29"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C</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30"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31"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03</a:t>
                </a:r>
                <a:endParaRPr lang="en-US" sz="1400" dirty="0">
                  <a:solidFill>
                    <a:srgbClr val="262626"/>
                  </a:solidFill>
                  <a:cs typeface="Arial" charset="0"/>
                </a:endParaRPr>
              </a:p>
            </p:txBody>
          </p:sp>
          <p:sp>
            <p:nvSpPr>
              <p:cNvPr id="32"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33"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34"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14</a:t>
                </a:r>
                <a:endParaRPr lang="en-US" sz="1400" dirty="0">
                  <a:solidFill>
                    <a:srgbClr val="262626"/>
                  </a:solidFill>
                  <a:cs typeface="Arial" charset="0"/>
                </a:endParaRPr>
              </a:p>
            </p:txBody>
          </p:sp>
          <p:sp>
            <p:nvSpPr>
              <p:cNvPr id="35"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4" name="Gruppieren 35"/>
            <p:cNvGrpSpPr/>
            <p:nvPr/>
          </p:nvGrpSpPr>
          <p:grpSpPr bwMode="gray">
            <a:xfrm>
              <a:off x="3806578" y="3119753"/>
              <a:ext cx="1530841" cy="1125673"/>
              <a:chOff x="6325043" y="2965148"/>
              <a:chExt cx="1914831" cy="1319172"/>
            </a:xfrm>
          </p:grpSpPr>
          <p:sp>
            <p:nvSpPr>
              <p:cNvPr id="37" name="Abgerundetes Rechteck 36"/>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38"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D</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39"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40"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06</a:t>
                </a:r>
                <a:endParaRPr lang="en-US" sz="1400" dirty="0">
                  <a:solidFill>
                    <a:srgbClr val="262626"/>
                  </a:solidFill>
                  <a:cs typeface="Arial" charset="0"/>
                </a:endParaRPr>
              </a:p>
            </p:txBody>
          </p:sp>
          <p:sp>
            <p:nvSpPr>
              <p:cNvPr id="41"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42"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43"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3</a:t>
                </a:r>
                <a:endParaRPr lang="en-US" sz="1400" dirty="0">
                  <a:solidFill>
                    <a:srgbClr val="262626"/>
                  </a:solidFill>
                  <a:cs typeface="Arial" charset="0"/>
                </a:endParaRPr>
              </a:p>
            </p:txBody>
          </p:sp>
          <p:sp>
            <p:nvSpPr>
              <p:cNvPr id="44"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5" name="Gruppieren 53"/>
            <p:cNvGrpSpPr/>
            <p:nvPr/>
          </p:nvGrpSpPr>
          <p:grpSpPr bwMode="gray">
            <a:xfrm>
              <a:off x="7289308" y="3119753"/>
              <a:ext cx="1530841" cy="1125673"/>
              <a:chOff x="6325043" y="2965148"/>
              <a:chExt cx="1914831" cy="1319172"/>
            </a:xfrm>
          </p:grpSpPr>
          <p:sp>
            <p:nvSpPr>
              <p:cNvPr id="55" name="Abgerundetes Rechteck 54"/>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56"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G</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57"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58"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09</a:t>
                </a:r>
                <a:endParaRPr lang="en-US" sz="1400" dirty="0">
                  <a:solidFill>
                    <a:srgbClr val="262626"/>
                  </a:solidFill>
                  <a:cs typeface="Arial" charset="0"/>
                </a:endParaRPr>
              </a:p>
            </p:txBody>
          </p:sp>
          <p:sp>
            <p:nvSpPr>
              <p:cNvPr id="59"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60"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61"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2</a:t>
                </a:r>
                <a:endParaRPr lang="en-US" sz="1400" dirty="0">
                  <a:solidFill>
                    <a:srgbClr val="262626"/>
                  </a:solidFill>
                  <a:cs typeface="Arial" charset="0"/>
                </a:endParaRPr>
              </a:p>
            </p:txBody>
          </p:sp>
          <p:sp>
            <p:nvSpPr>
              <p:cNvPr id="62"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6" name="Gruppieren 63"/>
            <p:cNvGrpSpPr/>
            <p:nvPr/>
          </p:nvGrpSpPr>
          <p:grpSpPr bwMode="gray">
            <a:xfrm>
              <a:off x="2065214" y="1771120"/>
              <a:ext cx="1530841" cy="1125673"/>
              <a:chOff x="6325043" y="2965148"/>
              <a:chExt cx="1914831" cy="1319172"/>
            </a:xfrm>
          </p:grpSpPr>
          <p:sp>
            <p:nvSpPr>
              <p:cNvPr id="65" name="Abgerundetes Rechteck 64"/>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66"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B</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67"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68"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02</a:t>
                </a:r>
                <a:endParaRPr lang="en-US" sz="1400" dirty="0">
                  <a:solidFill>
                    <a:srgbClr val="262626"/>
                  </a:solidFill>
                  <a:cs typeface="Arial" charset="0"/>
                </a:endParaRPr>
              </a:p>
            </p:txBody>
          </p:sp>
          <p:sp>
            <p:nvSpPr>
              <p:cNvPr id="69"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70"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71"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12</a:t>
                </a:r>
                <a:endParaRPr lang="en-US" sz="1400" dirty="0">
                  <a:solidFill>
                    <a:srgbClr val="262626"/>
                  </a:solidFill>
                  <a:cs typeface="Arial" charset="0"/>
                </a:endParaRPr>
              </a:p>
            </p:txBody>
          </p:sp>
          <p:sp>
            <p:nvSpPr>
              <p:cNvPr id="72"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7" name="Gruppieren 72"/>
            <p:cNvGrpSpPr/>
            <p:nvPr/>
          </p:nvGrpSpPr>
          <p:grpSpPr bwMode="gray">
            <a:xfrm>
              <a:off x="2065214" y="4476462"/>
              <a:ext cx="1530841" cy="1125673"/>
              <a:chOff x="6325043" y="2965148"/>
              <a:chExt cx="1914831" cy="1319172"/>
            </a:xfrm>
          </p:grpSpPr>
          <p:sp>
            <p:nvSpPr>
              <p:cNvPr id="74" name="Abgerundetes Rechteck 73"/>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75"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F</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76"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77"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04</a:t>
                </a:r>
                <a:endParaRPr lang="en-US" sz="1400" dirty="0">
                  <a:solidFill>
                    <a:srgbClr val="262626"/>
                  </a:solidFill>
                  <a:cs typeface="Arial" charset="0"/>
                </a:endParaRPr>
              </a:p>
            </p:txBody>
          </p:sp>
          <p:sp>
            <p:nvSpPr>
              <p:cNvPr id="78"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79"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80"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4</a:t>
                </a:r>
                <a:endParaRPr lang="en-US" sz="1400" dirty="0">
                  <a:solidFill>
                    <a:srgbClr val="262626"/>
                  </a:solidFill>
                  <a:cs typeface="Arial" charset="0"/>
                </a:endParaRPr>
              </a:p>
            </p:txBody>
          </p:sp>
          <p:sp>
            <p:nvSpPr>
              <p:cNvPr id="81"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cxnSp>
          <p:nvCxnSpPr>
            <p:cNvPr id="83" name="Gerade Verbindung mit Pfeil 82"/>
            <p:cNvCxnSpPr>
              <a:stCxn id="12" idx="3"/>
              <a:endCxn id="30" idx="1"/>
            </p:cNvCxnSpPr>
            <p:nvPr/>
          </p:nvCxnSpPr>
          <p:spPr bwMode="gray">
            <a:xfrm>
              <a:off x="1773098" y="3668214"/>
              <a:ext cx="374254" cy="1588"/>
            </a:xfrm>
            <a:prstGeom prst="straightConnector1">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2" idx="3"/>
              <a:endCxn id="39" idx="1"/>
            </p:cNvCxnSpPr>
            <p:nvPr/>
          </p:nvCxnSpPr>
          <p:spPr bwMode="gray">
            <a:xfrm>
              <a:off x="3514462" y="3668214"/>
              <a:ext cx="374254" cy="1588"/>
            </a:xfrm>
            <a:prstGeom prst="straightConnector1">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Gewinkelte Verbindung 91"/>
            <p:cNvCxnSpPr>
              <a:stCxn id="12" idx="3"/>
              <a:endCxn id="67" idx="1"/>
            </p:cNvCxnSpPr>
            <p:nvPr/>
          </p:nvCxnSpPr>
          <p:spPr bwMode="gray">
            <a:xfrm flipV="1">
              <a:off x="1773098" y="2319581"/>
              <a:ext cx="374254" cy="1348633"/>
            </a:xfrm>
            <a:prstGeom prst="bentConnector3">
              <a:avLst>
                <a:gd name="adj1" fmla="val 50000"/>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uppieren 63"/>
            <p:cNvGrpSpPr/>
            <p:nvPr/>
          </p:nvGrpSpPr>
          <p:grpSpPr bwMode="gray">
            <a:xfrm>
              <a:off x="3806578" y="1771120"/>
              <a:ext cx="1530841" cy="1125673"/>
              <a:chOff x="6325043" y="2965148"/>
              <a:chExt cx="1914831" cy="1319172"/>
            </a:xfrm>
          </p:grpSpPr>
          <p:sp>
            <p:nvSpPr>
              <p:cNvPr id="84" name="Abgerundetes Rechteck 83"/>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85"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B</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87"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89"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05</a:t>
                </a:r>
                <a:endParaRPr lang="en-US" sz="1400" dirty="0">
                  <a:solidFill>
                    <a:srgbClr val="262626"/>
                  </a:solidFill>
                  <a:cs typeface="Arial" charset="0"/>
                </a:endParaRPr>
              </a:p>
            </p:txBody>
          </p:sp>
          <p:sp>
            <p:nvSpPr>
              <p:cNvPr id="93"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95"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96"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4</a:t>
                </a:r>
                <a:endParaRPr lang="en-US" sz="1400" dirty="0">
                  <a:solidFill>
                    <a:srgbClr val="262626"/>
                  </a:solidFill>
                  <a:cs typeface="Arial" charset="0"/>
                </a:endParaRPr>
              </a:p>
            </p:txBody>
          </p:sp>
          <p:sp>
            <p:nvSpPr>
              <p:cNvPr id="97"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17" name="Gruppieren 63"/>
            <p:cNvGrpSpPr/>
            <p:nvPr/>
          </p:nvGrpSpPr>
          <p:grpSpPr bwMode="gray">
            <a:xfrm>
              <a:off x="5580112" y="1105627"/>
              <a:ext cx="1530841" cy="1125673"/>
              <a:chOff x="6325043" y="2965148"/>
              <a:chExt cx="1914831" cy="1319172"/>
            </a:xfrm>
          </p:grpSpPr>
          <p:sp>
            <p:nvSpPr>
              <p:cNvPr id="99" name="Abgerundetes Rechteck 98"/>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100"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B</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101"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02"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07</a:t>
                </a:r>
                <a:endParaRPr lang="en-US" sz="1400" dirty="0">
                  <a:solidFill>
                    <a:srgbClr val="262626"/>
                  </a:solidFill>
                  <a:cs typeface="Arial" charset="0"/>
                </a:endParaRPr>
              </a:p>
            </p:txBody>
          </p:sp>
          <p:sp>
            <p:nvSpPr>
              <p:cNvPr id="103"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04"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05"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4</a:t>
                </a:r>
                <a:endParaRPr lang="en-US" sz="1400" dirty="0">
                  <a:solidFill>
                    <a:srgbClr val="262626"/>
                  </a:solidFill>
                  <a:cs typeface="Arial" charset="0"/>
                </a:endParaRPr>
              </a:p>
            </p:txBody>
          </p:sp>
          <p:sp>
            <p:nvSpPr>
              <p:cNvPr id="106"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grpSp>
          <p:nvGrpSpPr>
            <p:cNvPr id="18" name="Gruppieren 63"/>
            <p:cNvGrpSpPr/>
            <p:nvPr/>
          </p:nvGrpSpPr>
          <p:grpSpPr bwMode="gray">
            <a:xfrm>
              <a:off x="5580112" y="2454260"/>
              <a:ext cx="1530841" cy="1125673"/>
              <a:chOff x="6325043" y="2965148"/>
              <a:chExt cx="1914831" cy="1319172"/>
            </a:xfrm>
          </p:grpSpPr>
          <p:sp>
            <p:nvSpPr>
              <p:cNvPr id="109" name="Abgerundetes Rechteck 108"/>
              <p:cNvSpPr/>
              <p:nvPr/>
            </p:nvSpPr>
            <p:spPr bwMode="gray">
              <a:xfrm>
                <a:off x="6325043" y="2965148"/>
                <a:ext cx="1914831" cy="1319172"/>
              </a:xfrm>
              <a:prstGeom prst="roundRect">
                <a:avLst>
                  <a:gd name="adj" fmla="val 5251"/>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0" tIns="0" rIns="0" bIns="0" anchor="ctr"/>
              <a:lstStyle/>
              <a:p>
                <a:pPr algn="ctr" defTabSz="801688" eaLnBrk="0" hangingPunct="0">
                  <a:defRPr/>
                </a:pPr>
                <a:endParaRPr lang="en-US" sz="1400" dirty="0">
                  <a:solidFill>
                    <a:srgbClr val="000000"/>
                  </a:solidFill>
                  <a:cs typeface="Arial" charset="0"/>
                </a:endParaRPr>
              </a:p>
            </p:txBody>
          </p:sp>
          <p:sp>
            <p:nvSpPr>
              <p:cNvPr id="110" name="Rectangle 19"/>
              <p:cNvSpPr>
                <a:spLocks noChangeArrowheads="1"/>
              </p:cNvSpPr>
              <p:nvPr/>
            </p:nvSpPr>
            <p:spPr bwMode="gray">
              <a:xfrm>
                <a:off x="6427784" y="3067888"/>
                <a:ext cx="171003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600" b="1" dirty="0" smtClean="0">
                    <a:solidFill>
                      <a:srgbClr val="FFFFFF"/>
                    </a:solidFill>
                    <a:effectLst>
                      <a:outerShdw blurRad="190500" dir="2700000" algn="tl">
                        <a:srgbClr val="000000">
                          <a:alpha val="50000"/>
                        </a:srgbClr>
                      </a:outerShdw>
                    </a:effectLst>
                    <a:cs typeface="Arial" charset="0"/>
                  </a:rPr>
                  <a:t>Task B</a:t>
                </a:r>
                <a:endParaRPr lang="en-US" sz="1600" b="1" dirty="0">
                  <a:solidFill>
                    <a:srgbClr val="FFFFFF"/>
                  </a:solidFill>
                  <a:effectLst>
                    <a:outerShdw blurRad="190500" dir="2700000" algn="tl">
                      <a:srgbClr val="000000">
                        <a:alpha val="50000"/>
                      </a:srgbClr>
                    </a:outerShdw>
                  </a:effectLst>
                  <a:cs typeface="Arial" charset="0"/>
                </a:endParaRPr>
              </a:p>
            </p:txBody>
          </p:sp>
          <p:sp>
            <p:nvSpPr>
              <p:cNvPr id="111" name="Rectangle 19"/>
              <p:cNvSpPr>
                <a:spLocks noChangeArrowheads="1"/>
              </p:cNvSpPr>
              <p:nvPr/>
            </p:nvSpPr>
            <p:spPr bwMode="gray">
              <a:xfrm>
                <a:off x="642778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12" name="Rectangle 19"/>
              <p:cNvSpPr>
                <a:spLocks noChangeArrowheads="1"/>
              </p:cNvSpPr>
              <p:nvPr/>
            </p:nvSpPr>
            <p:spPr bwMode="gray">
              <a:xfrm>
                <a:off x="6787784" y="3427888"/>
                <a:ext cx="99003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WP 08</a:t>
                </a:r>
                <a:endParaRPr lang="en-US" sz="1400" dirty="0">
                  <a:solidFill>
                    <a:srgbClr val="262626"/>
                  </a:solidFill>
                  <a:cs typeface="Arial" charset="0"/>
                </a:endParaRPr>
              </a:p>
            </p:txBody>
          </p:sp>
          <p:sp>
            <p:nvSpPr>
              <p:cNvPr id="113" name="Rectangle 19"/>
              <p:cNvSpPr>
                <a:spLocks noChangeArrowheads="1"/>
              </p:cNvSpPr>
              <p:nvPr/>
            </p:nvSpPr>
            <p:spPr bwMode="gray">
              <a:xfrm>
                <a:off x="7777814" y="3427888"/>
                <a:ext cx="360000" cy="360000"/>
              </a:xfrm>
              <a:prstGeom prst="rect">
                <a:avLst/>
              </a:prstGeom>
              <a:solidFill>
                <a:srgbClr val="FFFFFF"/>
              </a:soli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14" name="Rectangle 19"/>
              <p:cNvSpPr>
                <a:spLocks noChangeArrowheads="1"/>
              </p:cNvSpPr>
              <p:nvPr/>
            </p:nvSpPr>
            <p:spPr bwMode="gray">
              <a:xfrm>
                <a:off x="642778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sp>
            <p:nvSpPr>
              <p:cNvPr id="115" name="Rectangle 19"/>
              <p:cNvSpPr>
                <a:spLocks noChangeArrowheads="1"/>
              </p:cNvSpPr>
              <p:nvPr/>
            </p:nvSpPr>
            <p:spPr bwMode="gray">
              <a:xfrm>
                <a:off x="6787784" y="3787888"/>
                <a:ext cx="99003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1400" dirty="0" smtClean="0">
                    <a:solidFill>
                      <a:srgbClr val="262626"/>
                    </a:solidFill>
                    <a:cs typeface="Arial" charset="0"/>
                  </a:rPr>
                  <a:t>4</a:t>
                </a:r>
                <a:endParaRPr lang="en-US" sz="1400" dirty="0">
                  <a:solidFill>
                    <a:srgbClr val="262626"/>
                  </a:solidFill>
                  <a:cs typeface="Arial" charset="0"/>
                </a:endParaRPr>
              </a:p>
            </p:txBody>
          </p:sp>
          <p:sp>
            <p:nvSpPr>
              <p:cNvPr id="117" name="Rectangle 19"/>
              <p:cNvSpPr>
                <a:spLocks noChangeArrowheads="1"/>
              </p:cNvSpPr>
              <p:nvPr/>
            </p:nvSpPr>
            <p:spPr bwMode="gray">
              <a:xfrm>
                <a:off x="7777814" y="3787888"/>
                <a:ext cx="360000" cy="36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400" dirty="0">
                  <a:solidFill>
                    <a:srgbClr val="262626"/>
                  </a:solidFill>
                  <a:cs typeface="Arial" charset="0"/>
                </a:endParaRPr>
              </a:p>
            </p:txBody>
          </p:sp>
        </p:grpSp>
        <p:cxnSp>
          <p:nvCxnSpPr>
            <p:cNvPr id="120" name="Gerade Verbindung mit Pfeil 119"/>
            <p:cNvCxnSpPr>
              <a:stCxn id="69" idx="3"/>
              <a:endCxn id="87" idx="1"/>
            </p:cNvCxnSpPr>
            <p:nvPr/>
          </p:nvCxnSpPr>
          <p:spPr bwMode="gray">
            <a:xfrm>
              <a:off x="3514462" y="2319581"/>
              <a:ext cx="374254" cy="1588"/>
            </a:xfrm>
            <a:prstGeom prst="straightConnector1">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Gewinkelte Verbindung 122"/>
            <p:cNvCxnSpPr>
              <a:stCxn id="12" idx="3"/>
              <a:endCxn id="76" idx="1"/>
            </p:cNvCxnSpPr>
            <p:nvPr/>
          </p:nvCxnSpPr>
          <p:spPr bwMode="gray">
            <a:xfrm>
              <a:off x="1773098" y="3668214"/>
              <a:ext cx="374254" cy="1356709"/>
            </a:xfrm>
            <a:prstGeom prst="bentConnector3">
              <a:avLst>
                <a:gd name="adj1" fmla="val 50000"/>
              </a:avLst>
            </a:prstGeom>
            <a:ln w="19050">
              <a:solidFill>
                <a:schemeClr val="accent1"/>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Gewinkelte Verbindung 124"/>
            <p:cNvCxnSpPr>
              <a:stCxn id="78" idx="3"/>
              <a:endCxn id="87" idx="1"/>
            </p:cNvCxnSpPr>
            <p:nvPr/>
          </p:nvCxnSpPr>
          <p:spPr bwMode="gray">
            <a:xfrm flipV="1">
              <a:off x="3514462" y="2319581"/>
              <a:ext cx="374254" cy="2705342"/>
            </a:xfrm>
            <a:prstGeom prst="bentConnector3">
              <a:avLst>
                <a:gd name="adj1" fmla="val 50000"/>
              </a:avLst>
            </a:prstGeom>
            <a:ln w="19050">
              <a:solidFill>
                <a:schemeClr val="accent1"/>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a:stCxn id="41" idx="3"/>
              <a:endCxn id="57" idx="1"/>
            </p:cNvCxnSpPr>
            <p:nvPr/>
          </p:nvCxnSpPr>
          <p:spPr bwMode="gray">
            <a:xfrm>
              <a:off x="5255826" y="3668214"/>
              <a:ext cx="2115620" cy="1588"/>
            </a:xfrm>
            <a:prstGeom prst="straightConnector1">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Gewinkelte Verbindung 128"/>
            <p:cNvCxnSpPr>
              <a:stCxn id="93" idx="3"/>
              <a:endCxn id="111" idx="1"/>
            </p:cNvCxnSpPr>
            <p:nvPr/>
          </p:nvCxnSpPr>
          <p:spPr bwMode="gray">
            <a:xfrm>
              <a:off x="5255826" y="2319581"/>
              <a:ext cx="406424" cy="683140"/>
            </a:xfrm>
            <a:prstGeom prst="bentConnector3">
              <a:avLst>
                <a:gd name="adj1" fmla="val 50000"/>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Gewinkelte Verbindung 135"/>
            <p:cNvCxnSpPr>
              <a:stCxn id="113" idx="3"/>
              <a:endCxn id="57" idx="1"/>
            </p:cNvCxnSpPr>
            <p:nvPr/>
          </p:nvCxnSpPr>
          <p:spPr bwMode="gray">
            <a:xfrm>
              <a:off x="7029360" y="3002721"/>
              <a:ext cx="342086" cy="665493"/>
            </a:xfrm>
            <a:prstGeom prst="bentConnector3">
              <a:avLst>
                <a:gd name="adj1" fmla="val 50000"/>
              </a:avLst>
            </a:prstGeom>
            <a:ln w="12700">
              <a:solidFill>
                <a:srgbClr val="969696"/>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Gewinkelte Verbindung 136"/>
            <p:cNvCxnSpPr/>
            <p:nvPr/>
          </p:nvCxnSpPr>
          <p:spPr bwMode="gray">
            <a:xfrm>
              <a:off x="7029360" y="1654088"/>
              <a:ext cx="342086" cy="2014126"/>
            </a:xfrm>
            <a:prstGeom prst="bentConnector3">
              <a:avLst>
                <a:gd name="adj1" fmla="val 50000"/>
              </a:avLst>
            </a:prstGeom>
            <a:ln w="19050">
              <a:solidFill>
                <a:schemeClr val="accent1"/>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Gewinkelte Verbindung 137"/>
            <p:cNvCxnSpPr/>
            <p:nvPr/>
          </p:nvCxnSpPr>
          <p:spPr bwMode="gray">
            <a:xfrm flipV="1">
              <a:off x="5255826" y="1654088"/>
              <a:ext cx="406424" cy="665493"/>
            </a:xfrm>
            <a:prstGeom prst="bentConnector3">
              <a:avLst>
                <a:gd name="adj1" fmla="val 50000"/>
              </a:avLst>
            </a:prstGeom>
            <a:ln w="19050">
              <a:solidFill>
                <a:schemeClr val="accent1"/>
              </a:solidFill>
              <a:prstDash val="sysDot"/>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0661766"/>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Implementation </a:t>
            </a:r>
            <a:r>
              <a:rPr lang="en-US" b="0" dirty="0" smtClean="0"/>
              <a:t>− Marketing Expense to Sales Analysis</a:t>
            </a:r>
            <a:endParaRPr lang="en-US" dirty="0"/>
          </a:p>
        </p:txBody>
      </p:sp>
      <p:sp>
        <p:nvSpPr>
          <p:cNvPr id="3" name="Textplatzhalter 2"/>
          <p:cNvSpPr>
            <a:spLocks noGrp="1"/>
          </p:cNvSpPr>
          <p:nvPr>
            <p:ph type="body" sz="quarter" idx="13"/>
          </p:nvPr>
        </p:nvSpPr>
        <p:spPr/>
        <p:txBody>
          <a:bodyPr/>
          <a:lstStyle/>
          <a:p>
            <a:r>
              <a:rPr lang="en-US" dirty="0"/>
              <a:t>Marketing expenses in relation to sales development</a:t>
            </a:r>
          </a:p>
        </p:txBody>
      </p:sp>
      <p:grpSp>
        <p:nvGrpSpPr>
          <p:cNvPr id="4" name="Gruppieren 3"/>
          <p:cNvGrpSpPr/>
          <p:nvPr/>
        </p:nvGrpSpPr>
        <p:grpSpPr>
          <a:xfrm>
            <a:off x="332698" y="1555200"/>
            <a:ext cx="8487152" cy="4608000"/>
            <a:chOff x="332698" y="1555200"/>
            <a:chExt cx="8487152" cy="4608000"/>
          </a:xfrm>
        </p:grpSpPr>
        <p:graphicFrame>
          <p:nvGraphicFramePr>
            <p:cNvPr id="26" name="Diagramm 25"/>
            <p:cNvGraphicFramePr/>
            <p:nvPr>
              <p:extLst>
                <p:ext uri="{D42A27DB-BD31-4B8C-83A1-F6EECF244321}">
                  <p14:modId xmlns:p14="http://schemas.microsoft.com/office/powerpoint/2010/main" val="607680480"/>
                </p:ext>
              </p:extLst>
            </p:nvPr>
          </p:nvGraphicFramePr>
          <p:xfrm>
            <a:off x="684000" y="1915200"/>
            <a:ext cx="8135850" cy="3528000"/>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feld 31"/>
            <p:cNvSpPr txBox="1"/>
            <p:nvPr/>
          </p:nvSpPr>
          <p:spPr>
            <a:xfrm>
              <a:off x="684000" y="1555200"/>
              <a:ext cx="8135850" cy="351302"/>
            </a:xfrm>
            <a:prstGeom prst="rect">
              <a:avLst/>
            </a:prstGeom>
            <a:noFill/>
          </p:spPr>
          <p:txBody>
            <a:bodyPr wrap="square" lIns="0" tIns="0" rIns="0" bIns="0" rtlCol="0" anchor="ctr">
              <a:noAutofit/>
            </a:bodyPr>
            <a:lstStyle>
              <a:defPPr>
                <a:defRPr lang="de-DE"/>
              </a:defPPr>
              <a:lvl1pPr algn="ctr"/>
            </a:lstStyle>
            <a:p>
              <a:r>
                <a:rPr lang="en-US" b="1" noProof="1"/>
                <a:t>Marketing Expense to </a:t>
              </a:r>
              <a:r>
                <a:rPr lang="en-US" b="1" noProof="1" smtClean="0"/>
                <a:t>Sales</a:t>
              </a:r>
              <a:endParaRPr lang="en-US" b="1" noProof="1"/>
            </a:p>
          </p:txBody>
        </p:sp>
        <p:sp>
          <p:nvSpPr>
            <p:cNvPr id="29" name="Textfeld 31"/>
            <p:cNvSpPr txBox="1"/>
            <p:nvPr/>
          </p:nvSpPr>
          <p:spPr>
            <a:xfrm rot="16200000">
              <a:off x="-1091514" y="3339412"/>
              <a:ext cx="3199725" cy="351302"/>
            </a:xfrm>
            <a:prstGeom prst="rect">
              <a:avLst/>
            </a:prstGeom>
            <a:noFill/>
          </p:spPr>
          <p:txBody>
            <a:bodyPr wrap="square" lIns="0" tIns="0" rIns="0" bIns="0" rtlCol="0" anchor="ctr">
              <a:noAutofit/>
            </a:bodyPr>
            <a:lstStyle>
              <a:defPPr>
                <a:defRPr lang="de-DE"/>
              </a:defPPr>
              <a:lvl1pPr algn="ctr"/>
            </a:lstStyle>
            <a:p>
              <a:r>
                <a:rPr lang="en-US" sz="1600" b="1" noProof="1" smtClean="0"/>
                <a:t>USD in </a:t>
              </a:r>
              <a:r>
                <a:rPr lang="en-US" sz="1600" b="1" noProof="1"/>
                <a:t>thousands</a:t>
              </a:r>
            </a:p>
          </p:txBody>
        </p:sp>
        <p:sp>
          <p:nvSpPr>
            <p:cNvPr id="30" name="Textfeld 31"/>
            <p:cNvSpPr txBox="1"/>
            <p:nvPr/>
          </p:nvSpPr>
          <p:spPr>
            <a:xfrm>
              <a:off x="684000" y="5443200"/>
              <a:ext cx="8135850" cy="360000"/>
            </a:xfrm>
            <a:prstGeom prst="rect">
              <a:avLst/>
            </a:prstGeom>
            <a:noFill/>
          </p:spPr>
          <p:txBody>
            <a:bodyPr wrap="square" lIns="0" tIns="0" rIns="0" bIns="0" rtlCol="0" anchor="ctr">
              <a:noAutofit/>
            </a:bodyPr>
            <a:lstStyle>
              <a:defPPr>
                <a:defRPr lang="de-DE"/>
              </a:defPPr>
              <a:lvl1pPr algn="ctr"/>
            </a:lstStyle>
            <a:p>
              <a:r>
                <a:rPr lang="en-US" sz="1600" b="1" noProof="1" smtClean="0"/>
                <a:t>Month</a:t>
              </a:r>
              <a:endParaRPr lang="en-US" sz="1600" b="1" noProof="1"/>
            </a:p>
          </p:txBody>
        </p:sp>
        <p:grpSp>
          <p:nvGrpSpPr>
            <p:cNvPr id="16" name="Gruppieren 15"/>
            <p:cNvGrpSpPr/>
            <p:nvPr/>
          </p:nvGrpSpPr>
          <p:grpSpPr>
            <a:xfrm>
              <a:off x="684000" y="5803200"/>
              <a:ext cx="3312000" cy="360000"/>
              <a:chOff x="2340000" y="5803200"/>
              <a:chExt cx="3312000" cy="360000"/>
            </a:xfrm>
          </p:grpSpPr>
          <p:sp>
            <p:nvSpPr>
              <p:cNvPr id="17" name="Rechteck 16"/>
              <p:cNvSpPr/>
              <p:nvPr/>
            </p:nvSpPr>
            <p:spPr bwMode="auto">
              <a:xfrm>
                <a:off x="2340000" y="5875200"/>
                <a:ext cx="216000" cy="216000"/>
              </a:xfrm>
              <a:prstGeom prst="rect">
                <a:avLst/>
              </a:prstGeom>
              <a:gradFill flip="none" rotWithShape="1">
                <a:gsLst>
                  <a:gs pos="0">
                    <a:schemeClr val="accent1">
                      <a:lumMod val="60000"/>
                      <a:lumOff val="40000"/>
                    </a:schemeClr>
                  </a:gs>
                  <a:gs pos="100000">
                    <a:schemeClr val="accent1"/>
                  </a:gs>
                </a:gsLst>
                <a:lin ang="5400000" scaled="1"/>
                <a:tileRect/>
              </a:gradFill>
              <a:ln w="28575">
                <a:noFill/>
                <a:prstDash val="sysDot"/>
                <a:miter lim="800000"/>
                <a:headEnd/>
                <a:tailEnd/>
              </a:ln>
              <a:effectLst>
                <a:outerShdw blurRad="127000" dist="63500" dir="2700000" algn="tl" rotWithShape="0">
                  <a:prstClr val="black">
                    <a:alpha val="40000"/>
                  </a:prstClr>
                </a:outerShdw>
              </a:effectLst>
              <a:scene3d>
                <a:camera prst="orthographicFront"/>
                <a:lightRig rig="threePt" dir="t"/>
              </a:scene3d>
              <a:sp3d>
                <a:bevelT w="25400" h="25400" prst="angle"/>
              </a:sp3d>
            </p:spPr>
            <p:txBody>
              <a:bodyPr wrap="none" lIns="0" tIns="0" rIns="0" bIns="0" anchor="ctr" anchorCtr="0"/>
              <a:lstStyle/>
              <a:p>
                <a:pPr algn="ctr">
                  <a:lnSpc>
                    <a:spcPct val="90000"/>
                  </a:lnSpc>
                  <a:spcAft>
                    <a:spcPts val="400"/>
                  </a:spcAft>
                  <a:buClr>
                    <a:srgbClr val="969696"/>
                  </a:buClr>
                </a:pPr>
                <a:endParaRPr lang="de-DE" sz="1200" b="1" dirty="0">
                  <a:ln w="18415" cmpd="sng">
                    <a:noFill/>
                    <a:prstDash val="solid"/>
                  </a:ln>
                  <a:solidFill>
                    <a:srgbClr val="000000"/>
                  </a:solidFill>
                  <a:cs typeface="Arial" charset="0"/>
                </a:endParaRPr>
              </a:p>
            </p:txBody>
          </p:sp>
          <p:sp>
            <p:nvSpPr>
              <p:cNvPr id="18" name="Rectangle 11" descr="© INSCALE GmbH, 26.05.2010&#10;http://www.presentationload.com/"/>
              <p:cNvSpPr>
                <a:spLocks noChangeArrowheads="1"/>
              </p:cNvSpPr>
              <p:nvPr/>
            </p:nvSpPr>
            <p:spPr bwMode="gray">
              <a:xfrm>
                <a:off x="2556000" y="5803200"/>
                <a:ext cx="1440000" cy="360000"/>
              </a:xfrm>
              <a:prstGeom prst="rect">
                <a:avLst/>
              </a:prstGeom>
              <a:noFill/>
              <a:ln w="19050">
                <a:noFill/>
                <a:miter lim="800000"/>
                <a:headEnd/>
                <a:tailEnd/>
              </a:ln>
            </p:spPr>
            <p:txBody>
              <a:bodyPr lIns="108000" tIns="72000" rIns="108000" bIns="72000" anchor="ctr"/>
              <a:lstStyle/>
              <a:p>
                <a:pPr lvl="0" defTabSz="801688" eaLnBrk="0" hangingPunct="0"/>
                <a:r>
                  <a:rPr lang="de-DE" sz="1200" noProof="1" smtClean="0"/>
                  <a:t>Sales</a:t>
                </a:r>
                <a:endParaRPr lang="de-DE" sz="1200" noProof="1"/>
              </a:p>
            </p:txBody>
          </p:sp>
          <p:sp>
            <p:nvSpPr>
              <p:cNvPr id="19" name="Rechteck 18"/>
              <p:cNvSpPr/>
              <p:nvPr/>
            </p:nvSpPr>
            <p:spPr bwMode="auto">
              <a:xfrm>
                <a:off x="3996000" y="5875200"/>
                <a:ext cx="216000" cy="216000"/>
              </a:xfrm>
              <a:prstGeom prst="rect">
                <a:avLst/>
              </a:prstGeom>
              <a:gradFill flip="none" rotWithShape="1">
                <a:gsLst>
                  <a:gs pos="0">
                    <a:srgbClr val="AFAFAF"/>
                  </a:gs>
                  <a:gs pos="100000">
                    <a:srgbClr val="646464"/>
                  </a:gs>
                </a:gsLst>
                <a:lin ang="5400000" scaled="1"/>
                <a:tileRect/>
              </a:gradFill>
              <a:ln w="28575">
                <a:noFill/>
                <a:prstDash val="sysDot"/>
                <a:miter lim="800000"/>
                <a:headEnd/>
                <a:tailEnd/>
              </a:ln>
              <a:effectLst>
                <a:outerShdw blurRad="127000" dist="63500" dir="2700000" algn="tl" rotWithShape="0">
                  <a:prstClr val="black">
                    <a:alpha val="40000"/>
                  </a:prstClr>
                </a:outerShdw>
              </a:effectLst>
              <a:scene3d>
                <a:camera prst="orthographicFront"/>
                <a:lightRig rig="threePt" dir="t"/>
              </a:scene3d>
              <a:sp3d>
                <a:bevelT w="25400" h="25400" prst="angle"/>
              </a:sp3d>
            </p:spPr>
            <p:txBody>
              <a:bodyPr wrap="none" lIns="0" tIns="0" rIns="0" bIns="0" anchor="ctr" anchorCtr="0"/>
              <a:lstStyle/>
              <a:p>
                <a:pPr algn="ctr">
                  <a:lnSpc>
                    <a:spcPct val="90000"/>
                  </a:lnSpc>
                  <a:spcAft>
                    <a:spcPts val="400"/>
                  </a:spcAft>
                  <a:buClr>
                    <a:srgbClr val="969696"/>
                  </a:buClr>
                </a:pPr>
                <a:endParaRPr lang="de-DE" sz="1200" b="1" dirty="0">
                  <a:ln w="18415" cmpd="sng">
                    <a:noFill/>
                    <a:prstDash val="solid"/>
                  </a:ln>
                  <a:solidFill>
                    <a:srgbClr val="000000"/>
                  </a:solidFill>
                  <a:cs typeface="Arial" charset="0"/>
                </a:endParaRPr>
              </a:p>
            </p:txBody>
          </p:sp>
          <p:sp>
            <p:nvSpPr>
              <p:cNvPr id="20" name="Rectangle 11" descr="© INSCALE GmbH, 26.05.2010&#10;http://www.presentationload.com/"/>
              <p:cNvSpPr>
                <a:spLocks noChangeArrowheads="1"/>
              </p:cNvSpPr>
              <p:nvPr/>
            </p:nvSpPr>
            <p:spPr bwMode="gray">
              <a:xfrm>
                <a:off x="4212000" y="5803200"/>
                <a:ext cx="1440000" cy="360000"/>
              </a:xfrm>
              <a:prstGeom prst="rect">
                <a:avLst/>
              </a:prstGeom>
              <a:noFill/>
              <a:ln w="19050">
                <a:noFill/>
                <a:miter lim="800000"/>
                <a:headEnd/>
                <a:tailEnd/>
              </a:ln>
            </p:spPr>
            <p:txBody>
              <a:bodyPr lIns="108000" tIns="72000" rIns="108000" bIns="72000" anchor="ctr"/>
              <a:lstStyle/>
              <a:p>
                <a:pPr lvl="0" defTabSz="801688" eaLnBrk="0" hangingPunct="0"/>
                <a:r>
                  <a:rPr lang="de-DE" sz="1200" noProof="1"/>
                  <a:t>Marketing Expense</a:t>
                </a:r>
              </a:p>
            </p:txBody>
          </p:sp>
        </p:grpSp>
      </p:grpSp>
    </p:spTree>
    <p:extLst>
      <p:ext uri="{BB962C8B-B14F-4D97-AF65-F5344CB8AC3E}">
        <p14:creationId xmlns:p14="http://schemas.microsoft.com/office/powerpoint/2010/main" val="206718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p:cNvGrpSpPr/>
            <p:nvPr/>
          </p:nvGrpSpPr>
          <p:grpSpPr bwMode="gray">
            <a:xfrm>
              <a:off x="0" y="4571999"/>
              <a:ext cx="9144000" cy="2286001"/>
              <a:chOff x="0" y="4571999"/>
              <a:chExt cx="9144000" cy="2286001"/>
            </a:xfrm>
          </p:grpSpPr>
          <p:sp>
            <p:nvSpPr>
              <p:cNvPr id="13" name="Rechteck 12"/>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7" name="Gruppieren 16"/>
              <p:cNvGrpSpPr/>
              <p:nvPr/>
            </p:nvGrpSpPr>
            <p:grpSpPr bwMode="gray">
              <a:xfrm>
                <a:off x="0" y="4571999"/>
                <a:ext cx="9144000" cy="1287359"/>
                <a:chOff x="0" y="4571999"/>
                <a:chExt cx="9144000" cy="1287359"/>
              </a:xfrm>
            </p:grpSpPr>
            <p:sp>
              <p:nvSpPr>
                <p:cNvPr id="18" name="Rechteck 17"/>
                <p:cNvSpPr/>
                <p:nvPr/>
              </p:nvSpPr>
              <p:spPr bwMode="gray">
                <a:xfrm>
                  <a:off x="0" y="4571999"/>
                  <a:ext cx="9144000" cy="925416"/>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7. Scenarios</a:t>
                  </a:r>
                </a:p>
              </p:txBody>
            </p:sp>
            <p:sp>
              <p:nvSpPr>
                <p:cNvPr id="19" name="Rechtwinkliges Dreieck 18"/>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9177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Scenarios </a:t>
            </a:r>
            <a:r>
              <a:rPr lang="en-US" b="0" dirty="0" smtClean="0"/>
              <a:t>– Scenario Analysis</a:t>
            </a:r>
            <a:endParaRPr lang="en-US" b="0" dirty="0"/>
          </a:p>
        </p:txBody>
      </p:sp>
      <p:sp>
        <p:nvSpPr>
          <p:cNvPr id="3" name="Textplatzhalter 2"/>
          <p:cNvSpPr>
            <a:spLocks noGrp="1"/>
          </p:cNvSpPr>
          <p:nvPr>
            <p:ph type="body" sz="quarter" idx="13"/>
          </p:nvPr>
        </p:nvSpPr>
        <p:spPr bwMode="gray"/>
        <p:txBody>
          <a:bodyPr/>
          <a:lstStyle/>
          <a:p>
            <a:r>
              <a:rPr lang="en-US" dirty="0" smtClean="0"/>
              <a:t>Evaluate future scenarios affecting your corporate strategy</a:t>
            </a:r>
            <a:endParaRPr lang="en-US" dirty="0"/>
          </a:p>
        </p:txBody>
      </p:sp>
      <p:grpSp>
        <p:nvGrpSpPr>
          <p:cNvPr id="10" name="Gruppieren 9"/>
          <p:cNvGrpSpPr/>
          <p:nvPr/>
        </p:nvGrpSpPr>
        <p:grpSpPr bwMode="gray">
          <a:xfrm>
            <a:off x="323850" y="1555200"/>
            <a:ext cx="8496789" cy="4248000"/>
            <a:chOff x="323850" y="1555200"/>
            <a:chExt cx="8496789" cy="4248000"/>
          </a:xfrm>
        </p:grpSpPr>
        <p:grpSp>
          <p:nvGrpSpPr>
            <p:cNvPr id="9" name="Gruppieren 8"/>
            <p:cNvGrpSpPr/>
            <p:nvPr/>
          </p:nvGrpSpPr>
          <p:grpSpPr bwMode="gray">
            <a:xfrm>
              <a:off x="323850" y="1555200"/>
              <a:ext cx="8496789" cy="4248000"/>
              <a:chOff x="323850" y="1555200"/>
              <a:chExt cx="8496789" cy="4248000"/>
            </a:xfrm>
          </p:grpSpPr>
          <p:grpSp>
            <p:nvGrpSpPr>
              <p:cNvPr id="4" name="Gruppieren 3"/>
              <p:cNvGrpSpPr/>
              <p:nvPr/>
            </p:nvGrpSpPr>
            <p:grpSpPr bwMode="gray">
              <a:xfrm>
                <a:off x="2340000" y="1555200"/>
                <a:ext cx="6480639" cy="4248000"/>
                <a:chOff x="323850" y="1555200"/>
                <a:chExt cx="8496696" cy="4248000"/>
              </a:xfrm>
              <a:effectLst>
                <a:outerShdw blurRad="127000" dist="63500" dir="2700000" algn="tl" rotWithShape="0">
                  <a:prstClr val="black">
                    <a:alpha val="40000"/>
                  </a:prstClr>
                </a:outerShdw>
              </a:effectLst>
            </p:grpSpPr>
            <p:grpSp>
              <p:nvGrpSpPr>
                <p:cNvPr id="5" name="Gruppieren 4"/>
                <p:cNvGrpSpPr/>
                <p:nvPr/>
              </p:nvGrpSpPr>
              <p:grpSpPr bwMode="gray">
                <a:xfrm>
                  <a:off x="323850" y="1555200"/>
                  <a:ext cx="8495162" cy="4248000"/>
                  <a:chOff x="323850" y="1555200"/>
                  <a:chExt cx="8495162" cy="4248000"/>
                </a:xfrm>
              </p:grpSpPr>
              <p:sp>
                <p:nvSpPr>
                  <p:cNvPr id="15" name="Rechteck 14"/>
                  <p:cNvSpPr/>
                  <p:nvPr/>
                </p:nvSpPr>
                <p:spPr bwMode="gray">
                  <a:xfrm>
                    <a:off x="323850" y="1555200"/>
                    <a:ext cx="4248149" cy="2124000"/>
                  </a:xfrm>
                  <a:prstGeom prst="rect">
                    <a:avLst/>
                  </a:prstGeom>
                  <a:solidFill>
                    <a:srgbClr val="EAEAEA"/>
                  </a:solidFill>
                  <a:ln w="12700">
                    <a:noFill/>
                    <a:miter lim="800000"/>
                    <a:headEnd/>
                    <a:tailEnd/>
                  </a:ln>
                  <a:effectLst/>
                </p:spPr>
                <p:txBody>
                  <a:bodyPr lIns="108000" tIns="72000" rIns="108000" bIns="72000" anchor="t"/>
                  <a:lstStyle/>
                  <a:p>
                    <a:r>
                      <a:rPr lang="en-US" b="1" dirty="0" smtClean="0">
                        <a:solidFill>
                          <a:srgbClr val="969696"/>
                        </a:solidFill>
                      </a:rPr>
                      <a:t>Opportunity</a:t>
                    </a:r>
                    <a:endParaRPr lang="en-US" b="1" dirty="0">
                      <a:solidFill>
                        <a:srgbClr val="969696"/>
                      </a:solidFill>
                    </a:endParaRPr>
                  </a:p>
                </p:txBody>
              </p:sp>
              <p:sp>
                <p:nvSpPr>
                  <p:cNvPr id="16" name="Rechteck 15"/>
                  <p:cNvSpPr/>
                  <p:nvPr/>
                </p:nvSpPr>
                <p:spPr bwMode="gray">
                  <a:xfrm>
                    <a:off x="4571999" y="1555200"/>
                    <a:ext cx="4247013" cy="2124000"/>
                  </a:xfrm>
                  <a:prstGeom prst="rect">
                    <a:avLst/>
                  </a:prstGeom>
                  <a:solidFill>
                    <a:schemeClr val="accent1">
                      <a:lumMod val="20000"/>
                      <a:lumOff val="80000"/>
                    </a:schemeClr>
                  </a:solidFill>
                  <a:ln w="12700">
                    <a:noFill/>
                    <a:miter lim="800000"/>
                    <a:headEnd/>
                    <a:tailEnd/>
                  </a:ln>
                  <a:effectLst/>
                </p:spPr>
                <p:txBody>
                  <a:bodyPr lIns="108000" tIns="72000" rIns="108000" bIns="72000" anchor="t"/>
                  <a:lstStyle/>
                  <a:p>
                    <a:pPr algn="r"/>
                    <a:r>
                      <a:rPr lang="en-US" b="1" dirty="0" smtClean="0">
                        <a:solidFill>
                          <a:srgbClr val="646464"/>
                        </a:solidFill>
                      </a:rPr>
                      <a:t>Strong Change</a:t>
                    </a:r>
                    <a:endParaRPr lang="en-US" b="1" dirty="0">
                      <a:solidFill>
                        <a:srgbClr val="646464"/>
                      </a:solidFill>
                    </a:endParaRPr>
                  </a:p>
                </p:txBody>
              </p:sp>
              <p:sp>
                <p:nvSpPr>
                  <p:cNvPr id="17" name="Rechteck 16"/>
                  <p:cNvSpPr/>
                  <p:nvPr/>
                </p:nvSpPr>
                <p:spPr bwMode="gray">
                  <a:xfrm>
                    <a:off x="323850" y="3679200"/>
                    <a:ext cx="4248149" cy="2124000"/>
                  </a:xfrm>
                  <a:prstGeom prst="rect">
                    <a:avLst/>
                  </a:prstGeom>
                  <a:solidFill>
                    <a:srgbClr val="FFFFFF"/>
                  </a:solidFill>
                  <a:ln w="12700">
                    <a:noFill/>
                    <a:miter lim="800000"/>
                    <a:headEnd/>
                    <a:tailEnd/>
                  </a:ln>
                  <a:effectLst/>
                </p:spPr>
                <p:txBody>
                  <a:bodyPr lIns="108000" tIns="72000" rIns="108000" bIns="72000" anchor="b"/>
                  <a:lstStyle/>
                  <a:p>
                    <a:r>
                      <a:rPr lang="en-US" b="1" dirty="0" smtClean="0">
                        <a:solidFill>
                          <a:srgbClr val="969696"/>
                        </a:solidFill>
                      </a:rPr>
                      <a:t>Stagnancy</a:t>
                    </a:r>
                    <a:endParaRPr lang="en-US" b="1" dirty="0">
                      <a:solidFill>
                        <a:srgbClr val="969696"/>
                      </a:solidFill>
                    </a:endParaRPr>
                  </a:p>
                </p:txBody>
              </p:sp>
              <p:sp>
                <p:nvSpPr>
                  <p:cNvPr id="18" name="Rechteck 17"/>
                  <p:cNvSpPr/>
                  <p:nvPr/>
                </p:nvSpPr>
                <p:spPr bwMode="gray">
                  <a:xfrm>
                    <a:off x="4571999" y="3679200"/>
                    <a:ext cx="4247013" cy="2124000"/>
                  </a:xfrm>
                  <a:prstGeom prst="rect">
                    <a:avLst/>
                  </a:prstGeom>
                  <a:solidFill>
                    <a:srgbClr val="EAEAEA"/>
                  </a:solidFill>
                  <a:ln w="12700">
                    <a:noFill/>
                    <a:miter lim="800000"/>
                    <a:headEnd/>
                    <a:tailEnd/>
                  </a:ln>
                  <a:effectLst/>
                </p:spPr>
                <p:txBody>
                  <a:bodyPr lIns="108000" tIns="72000" rIns="108000" bIns="72000" anchor="b"/>
                  <a:lstStyle/>
                  <a:p>
                    <a:pPr algn="r"/>
                    <a:r>
                      <a:rPr lang="en-US" b="1" dirty="0" smtClean="0">
                        <a:solidFill>
                          <a:srgbClr val="969696"/>
                        </a:solidFill>
                      </a:rPr>
                      <a:t>Threat</a:t>
                    </a:r>
                    <a:endParaRPr lang="en-US" b="1" dirty="0">
                      <a:solidFill>
                        <a:srgbClr val="969696"/>
                      </a:solidFill>
                    </a:endParaRPr>
                  </a:p>
                </p:txBody>
              </p:sp>
              <p:sp>
                <p:nvSpPr>
                  <p:cNvPr id="19" name="Rechteck 18"/>
                  <p:cNvSpPr/>
                  <p:nvPr/>
                </p:nvSpPr>
                <p:spPr bwMode="gray">
                  <a:xfrm>
                    <a:off x="323850" y="1555200"/>
                    <a:ext cx="8495162" cy="4248000"/>
                  </a:xfrm>
                  <a:prstGeom prst="rect">
                    <a:avLst/>
                  </a:prstGeom>
                  <a:noFill/>
                  <a:ln w="12700">
                    <a:solidFill>
                      <a:srgbClr val="C0C0C0"/>
                    </a:solidFill>
                    <a:round/>
                    <a:headEnd/>
                    <a:tailEnd/>
                  </a:ln>
                </p:spPr>
                <p:txBody>
                  <a:bodyPr rtlCol="0" anchor="ctr"/>
                  <a:lstStyle/>
                  <a:p>
                    <a:pPr algn="ctr"/>
                    <a:endParaRPr lang="en-US" dirty="0"/>
                  </a:p>
                </p:txBody>
              </p:sp>
            </p:grpSp>
            <p:grpSp>
              <p:nvGrpSpPr>
                <p:cNvPr id="6" name="Gruppieren 5"/>
                <p:cNvGrpSpPr/>
                <p:nvPr/>
              </p:nvGrpSpPr>
              <p:grpSpPr bwMode="gray">
                <a:xfrm>
                  <a:off x="323850" y="1555200"/>
                  <a:ext cx="8496696" cy="4248000"/>
                  <a:chOff x="323850" y="1555200"/>
                  <a:chExt cx="8496696" cy="4248000"/>
                </a:xfrm>
              </p:grpSpPr>
              <p:cxnSp>
                <p:nvCxnSpPr>
                  <p:cNvPr id="7" name="Gerade Verbindung mit Pfeil 6"/>
                  <p:cNvCxnSpPr/>
                  <p:nvPr/>
                </p:nvCxnSpPr>
                <p:spPr bwMode="gray">
                  <a:xfrm>
                    <a:off x="323850" y="3679200"/>
                    <a:ext cx="4248546" cy="0"/>
                  </a:xfrm>
                  <a:prstGeom prst="straightConnector1">
                    <a:avLst/>
                  </a:prstGeom>
                  <a:ln w="19050">
                    <a:solidFill>
                      <a:schemeClr val="tx1">
                        <a:lumMod val="50000"/>
                        <a:lumOff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bwMode="gray">
                  <a:xfrm>
                    <a:off x="4572000" y="1555200"/>
                    <a:ext cx="0" cy="2124000"/>
                  </a:xfrm>
                  <a:prstGeom prst="straightConnector1">
                    <a:avLst/>
                  </a:prstGeom>
                  <a:ln w="19050">
                    <a:solidFill>
                      <a:schemeClr val="tx1">
                        <a:lumMod val="50000"/>
                        <a:lumOff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descr="© INSCALE GmbH, 26.05.2010&#10;http://www.presentationload.com/"/>
                  <p:cNvSpPr>
                    <a:spLocks noChangeArrowheads="1"/>
                  </p:cNvSpPr>
                  <p:nvPr/>
                </p:nvSpPr>
                <p:spPr bwMode="gray">
                  <a:xfrm>
                    <a:off x="1952625" y="1555200"/>
                    <a:ext cx="2619374" cy="360000"/>
                  </a:xfrm>
                  <a:prstGeom prst="rect">
                    <a:avLst/>
                  </a:prstGeom>
                  <a:noFill/>
                  <a:ln w="19050">
                    <a:noFill/>
                    <a:miter lim="800000"/>
                    <a:headEnd/>
                    <a:tailEnd/>
                  </a:ln>
                </p:spPr>
                <p:txBody>
                  <a:bodyPr lIns="108000" tIns="72000" rIns="108000" bIns="72000" anchor="t" anchorCtr="0"/>
                  <a:lstStyle/>
                  <a:p>
                    <a:pPr lvl="0" algn="r" defTabSz="801688" eaLnBrk="0" hangingPunct="0"/>
                    <a:r>
                      <a:rPr lang="en-US" sz="1200" b="1" noProof="1" smtClean="0">
                        <a:solidFill>
                          <a:prstClr val="black"/>
                        </a:solidFill>
                      </a:rPr>
                      <a:t>Characteristic A1 </a:t>
                    </a:r>
                    <a:br>
                      <a:rPr lang="en-US" sz="1200" b="1" noProof="1" smtClean="0">
                        <a:solidFill>
                          <a:prstClr val="black"/>
                        </a:solidFill>
                      </a:rPr>
                    </a:br>
                    <a:r>
                      <a:rPr lang="en-US" sz="1050" noProof="1" smtClean="0">
                        <a:solidFill>
                          <a:srgbClr val="646464"/>
                        </a:solidFill>
                      </a:rPr>
                      <a:t>(Positive, Opposing A2)</a:t>
                    </a:r>
                    <a:endParaRPr lang="en-US" sz="1200" noProof="1">
                      <a:solidFill>
                        <a:srgbClr val="646464"/>
                      </a:solidFill>
                    </a:endParaRPr>
                  </a:p>
                </p:txBody>
              </p:sp>
              <p:sp>
                <p:nvSpPr>
                  <p:cNvPr id="12" name="Rectangle 11" descr="© INSCALE GmbH, 26.05.2010&#10;http://www.presentationload.com/"/>
                  <p:cNvSpPr>
                    <a:spLocks noChangeArrowheads="1"/>
                  </p:cNvSpPr>
                  <p:nvPr/>
                </p:nvSpPr>
                <p:spPr bwMode="gray">
                  <a:xfrm>
                    <a:off x="4571999" y="5443200"/>
                    <a:ext cx="2695575" cy="360000"/>
                  </a:xfrm>
                  <a:prstGeom prst="rect">
                    <a:avLst/>
                  </a:prstGeom>
                  <a:noFill/>
                  <a:ln w="19050">
                    <a:noFill/>
                    <a:miter lim="800000"/>
                    <a:headEnd/>
                    <a:tailEnd/>
                  </a:ln>
                </p:spPr>
                <p:txBody>
                  <a:bodyPr lIns="108000" tIns="72000" rIns="108000" bIns="72000" anchor="b" anchorCtr="0"/>
                  <a:lstStyle/>
                  <a:p>
                    <a:pPr lvl="0" defTabSz="801688" eaLnBrk="0" hangingPunct="0"/>
                    <a:r>
                      <a:rPr lang="en-US" sz="1050" noProof="1" smtClean="0">
                        <a:solidFill>
                          <a:srgbClr val="646464"/>
                        </a:solidFill>
                      </a:rPr>
                      <a:t>(Negative, Opposing A1)</a:t>
                    </a:r>
                    <a:endParaRPr lang="en-US" sz="1200" noProof="1" smtClean="0">
                      <a:solidFill>
                        <a:srgbClr val="646464"/>
                      </a:solidFill>
                    </a:endParaRPr>
                  </a:p>
                  <a:p>
                    <a:pPr lvl="0" defTabSz="801688" eaLnBrk="0" hangingPunct="0"/>
                    <a:r>
                      <a:rPr lang="en-US" sz="1200" b="1" noProof="1">
                        <a:solidFill>
                          <a:prstClr val="black"/>
                        </a:solidFill>
                      </a:rPr>
                      <a:t>Characteristic A2</a:t>
                    </a:r>
                    <a:endParaRPr lang="en-US" sz="1200" noProof="1">
                      <a:solidFill>
                        <a:srgbClr val="646464"/>
                      </a:solidFill>
                    </a:endParaRPr>
                  </a:p>
                </p:txBody>
              </p:sp>
              <p:cxnSp>
                <p:nvCxnSpPr>
                  <p:cNvPr id="13" name="Gerade Verbindung mit Pfeil 12"/>
                  <p:cNvCxnSpPr/>
                  <p:nvPr/>
                </p:nvCxnSpPr>
                <p:spPr bwMode="gray">
                  <a:xfrm>
                    <a:off x="4572000" y="3679200"/>
                    <a:ext cx="0" cy="2124000"/>
                  </a:xfrm>
                  <a:prstGeom prst="straightConnector1">
                    <a:avLst/>
                  </a:prstGeom>
                  <a:ln w="1905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bwMode="gray">
                  <a:xfrm>
                    <a:off x="4572000" y="3679200"/>
                    <a:ext cx="4248546" cy="0"/>
                  </a:xfrm>
                  <a:prstGeom prst="straightConnector1">
                    <a:avLst/>
                  </a:prstGeom>
                  <a:ln w="1905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10" descr="© INSCALE GmbH, 26.05.2010&#10;http://www.presentationload.com/"/>
                  <p:cNvSpPr>
                    <a:spLocks noChangeArrowheads="1"/>
                  </p:cNvSpPr>
                  <p:nvPr/>
                </p:nvSpPr>
                <p:spPr bwMode="gray">
                  <a:xfrm>
                    <a:off x="323851" y="3679199"/>
                    <a:ext cx="4247579" cy="360000"/>
                  </a:xfrm>
                  <a:prstGeom prst="rect">
                    <a:avLst/>
                  </a:prstGeom>
                  <a:noFill/>
                  <a:ln w="19050">
                    <a:noFill/>
                    <a:miter lim="800000"/>
                    <a:headEnd/>
                    <a:tailEnd/>
                  </a:ln>
                </p:spPr>
                <p:txBody>
                  <a:bodyPr lIns="108000" tIns="72000" rIns="108000" bIns="72000" anchor="t" anchorCtr="0"/>
                  <a:lstStyle/>
                  <a:p>
                    <a:pPr lvl="0" defTabSz="801688" eaLnBrk="0" hangingPunct="0"/>
                    <a:r>
                      <a:rPr lang="en-US" sz="1200" b="1" noProof="1">
                        <a:solidFill>
                          <a:prstClr val="black"/>
                        </a:solidFill>
                      </a:rPr>
                      <a:t>Characteristic B1 </a:t>
                    </a:r>
                    <a:r>
                      <a:rPr lang="en-US" sz="1200" b="1" noProof="1" smtClean="0">
                        <a:solidFill>
                          <a:prstClr val="black"/>
                        </a:solidFill>
                      </a:rPr>
                      <a:t/>
                    </a:r>
                    <a:br>
                      <a:rPr lang="en-US" sz="1200" b="1" noProof="1" smtClean="0">
                        <a:solidFill>
                          <a:prstClr val="black"/>
                        </a:solidFill>
                      </a:rPr>
                    </a:br>
                    <a:r>
                      <a:rPr lang="en-US" sz="1050" noProof="1" smtClean="0">
                        <a:solidFill>
                          <a:srgbClr val="646464"/>
                        </a:solidFill>
                      </a:rPr>
                      <a:t>(moderate, opposing B2)</a:t>
                    </a:r>
                    <a:endParaRPr lang="en-US" sz="1200" noProof="1">
                      <a:solidFill>
                        <a:srgbClr val="646464"/>
                      </a:solidFill>
                    </a:endParaRPr>
                  </a:p>
                </p:txBody>
              </p:sp>
              <p:sp>
                <p:nvSpPr>
                  <p:cNvPr id="35" name="Rectangle 10" descr="© INSCALE GmbH, 26.05.2010&#10;http://www.presentationload.com/"/>
                  <p:cNvSpPr>
                    <a:spLocks noChangeArrowheads="1"/>
                  </p:cNvSpPr>
                  <p:nvPr/>
                </p:nvSpPr>
                <p:spPr bwMode="gray">
                  <a:xfrm>
                    <a:off x="4571430" y="3679199"/>
                    <a:ext cx="4247579" cy="360000"/>
                  </a:xfrm>
                  <a:prstGeom prst="rect">
                    <a:avLst/>
                  </a:prstGeom>
                  <a:noFill/>
                  <a:ln w="19050">
                    <a:noFill/>
                    <a:miter lim="800000"/>
                    <a:headEnd/>
                    <a:tailEnd/>
                  </a:ln>
                </p:spPr>
                <p:txBody>
                  <a:bodyPr lIns="108000" tIns="72000" rIns="108000" bIns="72000" anchor="t" anchorCtr="0"/>
                  <a:lstStyle/>
                  <a:p>
                    <a:pPr lvl="0" algn="r" defTabSz="801688" eaLnBrk="0" hangingPunct="0"/>
                    <a:r>
                      <a:rPr lang="en-US" sz="1200" b="1" noProof="1">
                        <a:solidFill>
                          <a:prstClr val="black"/>
                        </a:solidFill>
                      </a:rPr>
                      <a:t>Characteristic B2</a:t>
                    </a:r>
                    <a:r>
                      <a:rPr lang="en-US" sz="1200" b="1" noProof="1" smtClean="0">
                        <a:solidFill>
                          <a:prstClr val="black"/>
                        </a:solidFill>
                      </a:rPr>
                      <a:t/>
                    </a:r>
                    <a:br>
                      <a:rPr lang="en-US" sz="1200" b="1" noProof="1" smtClean="0">
                        <a:solidFill>
                          <a:prstClr val="black"/>
                        </a:solidFill>
                      </a:rPr>
                    </a:br>
                    <a:r>
                      <a:rPr lang="en-US" sz="1050" noProof="1" smtClean="0">
                        <a:solidFill>
                          <a:srgbClr val="646464"/>
                        </a:solidFill>
                      </a:rPr>
                      <a:t>(intense, opposing B1)</a:t>
                    </a:r>
                    <a:endParaRPr lang="en-US" sz="1200" noProof="1">
                      <a:solidFill>
                        <a:srgbClr val="646464"/>
                      </a:solidFill>
                    </a:endParaRPr>
                  </a:p>
                </p:txBody>
              </p:sp>
            </p:grpSp>
          </p:grpSp>
          <p:cxnSp>
            <p:nvCxnSpPr>
              <p:cNvPr id="30" name="Gerade Verbindung mit Pfeil 29"/>
              <p:cNvCxnSpPr/>
              <p:nvPr/>
            </p:nvCxnSpPr>
            <p:spPr bwMode="gray">
              <a:xfrm>
                <a:off x="323850" y="3679200"/>
                <a:ext cx="2016150" cy="0"/>
              </a:xfrm>
              <a:prstGeom prst="straightConnector1">
                <a:avLst/>
              </a:prstGeom>
              <a:ln w="190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bwMode="gray">
              <a:xfrm>
                <a:off x="323850" y="1555200"/>
                <a:ext cx="1656149" cy="2124000"/>
              </a:xfrm>
              <a:prstGeom prst="rect">
                <a:avLst/>
              </a:prstGeom>
              <a:noFill/>
            </p:spPr>
            <p:txBody>
              <a:bodyPr wrap="square" lIns="0" tIns="0" rIns="0" bIns="0" rtlCol="0" anchor="ctr">
                <a:noAutofit/>
              </a:bodyPr>
              <a:lstStyle/>
              <a:p>
                <a:pPr algn="ctr">
                  <a:spcAft>
                    <a:spcPts val="600"/>
                  </a:spcAft>
                </a:pPr>
                <a:r>
                  <a:rPr lang="en-US" sz="1600" b="1" dirty="0" smtClean="0"/>
                  <a:t>POSITIVE SCENARIOS</a:t>
                </a:r>
              </a:p>
              <a:p>
                <a:pPr algn="ctr">
                  <a:spcAft>
                    <a:spcPts val="600"/>
                  </a:spcAft>
                </a:pPr>
                <a:r>
                  <a:rPr lang="en-US" sz="1200" noProof="1" smtClean="0">
                    <a:solidFill>
                      <a:prstClr val="black">
                        <a:lumMod val="50000"/>
                        <a:lumOff val="50000"/>
                      </a:prstClr>
                    </a:solidFill>
                  </a:rPr>
                  <a:t>Political, economical or socio-cultural opportunities affecting your strategy</a:t>
                </a:r>
                <a:endParaRPr lang="en-US" sz="1200" noProof="1">
                  <a:solidFill>
                    <a:schemeClr val="tx1">
                      <a:lumMod val="50000"/>
                      <a:lumOff val="50000"/>
                    </a:schemeClr>
                  </a:solidFill>
                </a:endParaRPr>
              </a:p>
            </p:txBody>
          </p:sp>
          <p:sp>
            <p:nvSpPr>
              <p:cNvPr id="32" name="Textfeld 31"/>
              <p:cNvSpPr txBox="1"/>
              <p:nvPr/>
            </p:nvSpPr>
            <p:spPr bwMode="gray">
              <a:xfrm>
                <a:off x="323850" y="3679199"/>
                <a:ext cx="1656149" cy="2123999"/>
              </a:xfrm>
              <a:prstGeom prst="rect">
                <a:avLst/>
              </a:prstGeom>
              <a:noFill/>
            </p:spPr>
            <p:txBody>
              <a:bodyPr wrap="square" lIns="0" tIns="108000" rIns="0" bIns="0" rtlCol="0" anchor="ctr">
                <a:noAutofit/>
              </a:bodyPr>
              <a:lstStyle/>
              <a:p>
                <a:pPr algn="ctr">
                  <a:spcAft>
                    <a:spcPts val="600"/>
                  </a:spcAft>
                </a:pPr>
                <a:r>
                  <a:rPr lang="en-US" sz="1600" b="1" dirty="0" smtClean="0"/>
                  <a:t>NEGATIVE SCENARIOS</a:t>
                </a:r>
                <a:endParaRPr lang="en-US" sz="1600" noProof="1" smtClean="0"/>
              </a:p>
              <a:p>
                <a:pPr algn="ctr">
                  <a:spcAft>
                    <a:spcPts val="600"/>
                  </a:spcAft>
                  <a:buClr>
                    <a:srgbClr val="969696"/>
                  </a:buClr>
                </a:pPr>
                <a:r>
                  <a:rPr lang="en-US" sz="1200" noProof="1" smtClean="0">
                    <a:solidFill>
                      <a:schemeClr val="tx1">
                        <a:lumMod val="50000"/>
                        <a:lumOff val="50000"/>
                      </a:schemeClr>
                    </a:solidFill>
                  </a:rPr>
                  <a:t>Political, economical or socio-cultural threats affecting your strategy</a:t>
                </a:r>
                <a:endParaRPr lang="en-US" sz="1200" noProof="1">
                  <a:solidFill>
                    <a:schemeClr val="tx1">
                      <a:lumMod val="50000"/>
                      <a:lumOff val="50000"/>
                    </a:schemeClr>
                  </a:solidFill>
                </a:endParaRPr>
              </a:p>
            </p:txBody>
          </p:sp>
        </p:grpSp>
        <p:cxnSp>
          <p:nvCxnSpPr>
            <p:cNvPr id="46" name="Gekrümmte Verbindung 45"/>
            <p:cNvCxnSpPr>
              <a:stCxn id="39" idx="0"/>
              <a:endCxn id="41" idx="4"/>
            </p:cNvCxnSpPr>
            <p:nvPr/>
          </p:nvCxnSpPr>
          <p:spPr bwMode="gray">
            <a:xfrm rot="16200000" flipV="1">
              <a:off x="4808510" y="2863701"/>
              <a:ext cx="852376" cy="1306921"/>
            </a:xfrm>
            <a:prstGeom prst="curvedConnector3">
              <a:avLst>
                <a:gd name="adj1" fmla="val 50000"/>
              </a:avLst>
            </a:prstGeom>
            <a:noFill/>
            <a:ln w="38100">
              <a:gradFill flip="none" rotWithShape="1">
                <a:gsLst>
                  <a:gs pos="0">
                    <a:schemeClr val="accent1">
                      <a:alpha val="20000"/>
                    </a:schemeClr>
                  </a:gs>
                  <a:gs pos="100000">
                    <a:schemeClr val="accent1">
                      <a:alpha val="50000"/>
                    </a:schemeClr>
                  </a:gs>
                </a:gsLst>
                <a:lin ang="0" scaled="1"/>
                <a:tileRect/>
              </a:gradFill>
              <a:headEnd type="none" w="med" len="med"/>
              <a:tailEnd type="none" w="med" len="med"/>
            </a:ln>
            <a:effectLst>
              <a:glow rad="127000">
                <a:srgbClr val="FFFFFF">
                  <a:alpha val="40000"/>
                </a:srgbClr>
              </a:glow>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9" name="Gekrümmte Verbindung 48"/>
            <p:cNvCxnSpPr>
              <a:stCxn id="41" idx="7"/>
              <a:endCxn id="40" idx="1"/>
            </p:cNvCxnSpPr>
            <p:nvPr/>
          </p:nvCxnSpPr>
          <p:spPr bwMode="gray">
            <a:xfrm rot="16200000" flipH="1">
              <a:off x="5558305" y="1854825"/>
              <a:ext cx="266476" cy="1202378"/>
            </a:xfrm>
            <a:prstGeom prst="curvedConnector3">
              <a:avLst>
                <a:gd name="adj1" fmla="val -60184"/>
              </a:avLst>
            </a:prstGeom>
            <a:noFill/>
            <a:ln w="38100">
              <a:gradFill flip="none" rotWithShape="1">
                <a:gsLst>
                  <a:gs pos="0">
                    <a:schemeClr val="accent1">
                      <a:alpha val="20000"/>
                    </a:schemeClr>
                  </a:gs>
                  <a:gs pos="100000">
                    <a:schemeClr val="accent1">
                      <a:alpha val="50000"/>
                    </a:schemeClr>
                  </a:gs>
                </a:gsLst>
                <a:lin ang="0" scaled="1"/>
                <a:tileRect/>
              </a:gradFill>
              <a:headEnd type="none" w="med" len="med"/>
              <a:tailEnd type="none" w="med" len="med"/>
            </a:ln>
            <a:effectLst>
              <a:glow rad="127000">
                <a:srgbClr val="FFFFFF">
                  <a:alpha val="40000"/>
                </a:srgbClr>
              </a:glow>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9" name="Ellipse 38"/>
            <p:cNvSpPr/>
            <p:nvPr/>
          </p:nvSpPr>
          <p:spPr bwMode="gray">
            <a:xfrm>
              <a:off x="5168158" y="3943350"/>
              <a:ext cx="1440000" cy="90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a:ln w="18415" cmpd="sng">
                    <a:noFill/>
                    <a:prstDash val="solid"/>
                  </a:ln>
                  <a:solidFill>
                    <a:srgbClr val="646464"/>
                  </a:solidFill>
                  <a:cs typeface="Arial" charset="0"/>
                </a:rPr>
                <a:t>Scenario 3</a:t>
              </a:r>
            </a:p>
            <a:p>
              <a:pPr algn="ctr">
                <a:lnSpc>
                  <a:spcPct val="90000"/>
                </a:lnSpc>
                <a:spcAft>
                  <a:spcPts val="400"/>
                </a:spcAft>
                <a:buClr>
                  <a:srgbClr val="969696"/>
                </a:buClr>
              </a:pPr>
              <a:r>
                <a:rPr lang="en-US" sz="1400" b="1" dirty="0" smtClean="0">
                  <a:ln w="18415" cmpd="sng">
                    <a:noFill/>
                    <a:prstDash val="solid"/>
                  </a:ln>
                  <a:solidFill>
                    <a:srgbClr val="000000"/>
                  </a:solidFill>
                  <a:cs typeface="Arial" charset="0"/>
                </a:rPr>
                <a:t>PESSIMISTIC</a:t>
              </a:r>
              <a:endParaRPr lang="en-US" sz="1400" b="1" dirty="0">
                <a:ln w="18415" cmpd="sng">
                  <a:noFill/>
                  <a:prstDash val="solid"/>
                </a:ln>
                <a:solidFill>
                  <a:srgbClr val="000000"/>
                </a:solidFill>
                <a:cs typeface="Arial" charset="0"/>
              </a:endParaRPr>
            </a:p>
          </p:txBody>
        </p:sp>
        <p:sp>
          <p:nvSpPr>
            <p:cNvPr id="40" name="Ellipse 39"/>
            <p:cNvSpPr/>
            <p:nvPr/>
          </p:nvSpPr>
          <p:spPr bwMode="gray">
            <a:xfrm>
              <a:off x="6081849" y="2457450"/>
              <a:ext cx="1440000" cy="90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a:ln w="18415" cmpd="sng">
                    <a:noFill/>
                    <a:prstDash val="solid"/>
                  </a:ln>
                  <a:solidFill>
                    <a:srgbClr val="646464"/>
                  </a:solidFill>
                  <a:cs typeface="Arial" charset="0"/>
                </a:rPr>
                <a:t>Scenario 2</a:t>
              </a:r>
            </a:p>
            <a:p>
              <a:pPr algn="ctr">
                <a:lnSpc>
                  <a:spcPct val="90000"/>
                </a:lnSpc>
                <a:spcAft>
                  <a:spcPts val="400"/>
                </a:spcAft>
                <a:buClr>
                  <a:srgbClr val="969696"/>
                </a:buClr>
              </a:pPr>
              <a:r>
                <a:rPr lang="en-US" sz="1400" b="1" dirty="0" smtClean="0">
                  <a:ln w="18415" cmpd="sng">
                    <a:noFill/>
                    <a:prstDash val="solid"/>
                  </a:ln>
                  <a:solidFill>
                    <a:srgbClr val="000000"/>
                  </a:solidFill>
                  <a:cs typeface="Arial" charset="0"/>
                </a:rPr>
                <a:t>OPTIMISTIC</a:t>
              </a:r>
              <a:endParaRPr lang="en-US" sz="1400" b="1" dirty="0">
                <a:ln w="18415" cmpd="sng">
                  <a:noFill/>
                  <a:prstDash val="solid"/>
                </a:ln>
                <a:solidFill>
                  <a:srgbClr val="000000"/>
                </a:solidFill>
                <a:cs typeface="Arial" charset="0"/>
              </a:endParaRPr>
            </a:p>
          </p:txBody>
        </p:sp>
        <p:sp>
          <p:nvSpPr>
            <p:cNvPr id="41" name="Ellipse 40"/>
            <p:cNvSpPr/>
            <p:nvPr/>
          </p:nvSpPr>
          <p:spPr bwMode="gray">
            <a:xfrm>
              <a:off x="3861237" y="2190974"/>
              <a:ext cx="1440000" cy="90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646464"/>
                  </a:solidFill>
                  <a:cs typeface="Arial" charset="0"/>
                </a:rPr>
                <a:t>Scenario 1</a:t>
              </a:r>
            </a:p>
            <a:p>
              <a:pPr algn="ctr">
                <a:lnSpc>
                  <a:spcPct val="90000"/>
                </a:lnSpc>
                <a:spcAft>
                  <a:spcPts val="400"/>
                </a:spcAft>
                <a:buClr>
                  <a:srgbClr val="969696"/>
                </a:buClr>
              </a:pPr>
              <a:r>
                <a:rPr lang="en-US" sz="1400" b="1" dirty="0" smtClean="0">
                  <a:ln w="18415" cmpd="sng">
                    <a:noFill/>
                    <a:prstDash val="solid"/>
                  </a:ln>
                  <a:solidFill>
                    <a:srgbClr val="000000"/>
                  </a:solidFill>
                  <a:cs typeface="Arial" charset="0"/>
                </a:rPr>
                <a:t>MOST LIKELY</a:t>
              </a:r>
              <a:endParaRPr lang="en-US" sz="1400" b="1" dirty="0">
                <a:ln w="18415" cmpd="sng">
                  <a:noFill/>
                  <a:prstDash val="solid"/>
                </a:ln>
                <a:solidFill>
                  <a:srgbClr val="000000"/>
                </a:solidFill>
                <a:cs typeface="Arial" charset="0"/>
              </a:endParaRPr>
            </a:p>
          </p:txBody>
        </p:sp>
      </p:grpSp>
      <p:grpSp>
        <p:nvGrpSpPr>
          <p:cNvPr id="29" name="Gruppieren 28"/>
          <p:cNvGrpSpPr/>
          <p:nvPr/>
        </p:nvGrpSpPr>
        <p:grpSpPr bwMode="gray">
          <a:xfrm>
            <a:off x="7057440" y="55389"/>
            <a:ext cx="2014062" cy="6757989"/>
            <a:chOff x="7057440" y="55389"/>
            <a:chExt cx="2014062" cy="6757989"/>
          </a:xfrm>
        </p:grpSpPr>
        <p:sp>
          <p:nvSpPr>
            <p:cNvPr id="33" name="Stern mit 5 Zacken 32"/>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36" name="Rechteck 35"/>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37" name="Rechteck 36"/>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419364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Scenarios </a:t>
            </a:r>
            <a:r>
              <a:rPr lang="en-US" b="0" dirty="0"/>
              <a:t>– </a:t>
            </a:r>
            <a:r>
              <a:rPr lang="en-US" b="0" dirty="0" smtClean="0"/>
              <a:t>Tactics</a:t>
            </a:r>
            <a:endParaRPr lang="de-DE" dirty="0"/>
          </a:p>
        </p:txBody>
      </p:sp>
      <p:sp>
        <p:nvSpPr>
          <p:cNvPr id="3" name="Textplatzhalter 2"/>
          <p:cNvSpPr>
            <a:spLocks noGrp="1"/>
          </p:cNvSpPr>
          <p:nvPr>
            <p:ph type="body" sz="quarter" idx="13"/>
          </p:nvPr>
        </p:nvSpPr>
        <p:spPr bwMode="gray"/>
        <p:txBody>
          <a:bodyPr/>
          <a:lstStyle/>
          <a:p>
            <a:r>
              <a:rPr lang="en-US" dirty="0"/>
              <a:t>Three example scenarios and possible tactics</a:t>
            </a:r>
            <a:endParaRPr lang="de-DE" dirty="0"/>
          </a:p>
        </p:txBody>
      </p:sp>
      <p:grpSp>
        <p:nvGrpSpPr>
          <p:cNvPr id="11" name="Gruppieren 10"/>
          <p:cNvGrpSpPr/>
          <p:nvPr/>
        </p:nvGrpSpPr>
        <p:grpSpPr bwMode="gray">
          <a:xfrm>
            <a:off x="322562" y="1555750"/>
            <a:ext cx="8497288" cy="4246564"/>
            <a:chOff x="322562" y="1555750"/>
            <a:chExt cx="8497288" cy="4246564"/>
          </a:xfrm>
        </p:grpSpPr>
        <p:grpSp>
          <p:nvGrpSpPr>
            <p:cNvPr id="8" name="Gruppieren 7"/>
            <p:cNvGrpSpPr/>
            <p:nvPr/>
          </p:nvGrpSpPr>
          <p:grpSpPr bwMode="gray">
            <a:xfrm>
              <a:off x="6083299" y="1555750"/>
              <a:ext cx="2736551" cy="4246564"/>
              <a:chOff x="6083299" y="1555750"/>
              <a:chExt cx="2736551" cy="4246564"/>
            </a:xfrm>
          </p:grpSpPr>
          <p:sp>
            <p:nvSpPr>
              <p:cNvPr id="13" name="Rectangle 19"/>
              <p:cNvSpPr>
                <a:spLocks noChangeArrowheads="1"/>
              </p:cNvSpPr>
              <p:nvPr/>
            </p:nvSpPr>
            <p:spPr bwMode="gray">
              <a:xfrm>
                <a:off x="6083300" y="1555750"/>
                <a:ext cx="2735263" cy="360363"/>
              </a:xfrm>
              <a:prstGeom prst="rect">
                <a:avLst/>
              </a:prstGeom>
              <a:solidFill>
                <a:srgbClr val="646464"/>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de-DE" b="1" noProof="1" smtClean="0">
                    <a:solidFill>
                      <a:srgbClr val="FFFFFF"/>
                    </a:solidFill>
                    <a:effectLst>
                      <a:outerShdw blurRad="190500" algn="ctr" rotWithShape="0">
                        <a:prstClr val="black">
                          <a:alpha val="50000"/>
                        </a:prstClr>
                      </a:outerShdw>
                    </a:effectLst>
                    <a:cs typeface="Arial" charset="0"/>
                  </a:rPr>
                  <a:t>Pessimistic</a:t>
                </a:r>
                <a:endParaRPr lang="de-DE" b="1" noProof="1">
                  <a:solidFill>
                    <a:srgbClr val="FFFFFF"/>
                  </a:solidFill>
                  <a:effectLst>
                    <a:outerShdw blurRad="190500" algn="ctr" rotWithShape="0">
                      <a:prstClr val="black">
                        <a:alpha val="50000"/>
                      </a:prstClr>
                    </a:outerShdw>
                  </a:effectLst>
                  <a:cs typeface="Arial" charset="0"/>
                </a:endParaRPr>
              </a:p>
            </p:txBody>
          </p:sp>
          <p:sp>
            <p:nvSpPr>
              <p:cNvPr id="14" name="Rectangle 5"/>
              <p:cNvSpPr>
                <a:spLocks noChangeArrowheads="1"/>
              </p:cNvSpPr>
              <p:nvPr/>
            </p:nvSpPr>
            <p:spPr bwMode="gray">
              <a:xfrm>
                <a:off x="6083300" y="1916113"/>
                <a:ext cx="2735263" cy="18397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spcAft>
                    <a:spcPts val="600"/>
                  </a:spcAft>
                  <a:buClr>
                    <a:srgbClr val="969696"/>
                  </a:buClr>
                  <a:buFont typeface="Wingdings" pitchFamily="2" charset="2"/>
                  <a:buChar char="§"/>
                </a:pPr>
                <a:r>
                  <a:rPr lang="en-US" sz="1400" noProof="1">
                    <a:solidFill>
                      <a:srgbClr val="000000"/>
                    </a:solidFill>
                    <a:cs typeface="Arial" charset="0"/>
                  </a:rPr>
                  <a:t>Description of scenario</a:t>
                </a:r>
              </a:p>
              <a:p>
                <a:pPr marL="171450" indent="-171450">
                  <a:spcAft>
                    <a:spcPts val="600"/>
                  </a:spcAft>
                  <a:buClr>
                    <a:srgbClr val="969696"/>
                  </a:buClr>
                  <a:buFont typeface="Wingdings" pitchFamily="2" charset="2"/>
                  <a:buChar char="§"/>
                </a:pPr>
                <a:r>
                  <a:rPr lang="en-US" sz="1400" noProof="1">
                    <a:solidFill>
                      <a:srgbClr val="000000"/>
                    </a:solidFill>
                    <a:cs typeface="Arial" charset="0"/>
                  </a:rPr>
                  <a:t>Concentrate on factors relevant to your marketing strategy</a:t>
                </a:r>
              </a:p>
            </p:txBody>
          </p:sp>
          <p:sp>
            <p:nvSpPr>
              <p:cNvPr id="33" name="Rectangle 38" descr="© INSCALE GmbH, 26.05.2010&#10;http://www.presentationload.com/"/>
              <p:cNvSpPr>
                <a:spLocks noChangeArrowheads="1"/>
              </p:cNvSpPr>
              <p:nvPr/>
            </p:nvSpPr>
            <p:spPr bwMode="gray">
              <a:xfrm>
                <a:off x="6083299" y="3755839"/>
                <a:ext cx="2736551" cy="2046475"/>
              </a:xfrm>
              <a:prstGeom prst="rect">
                <a:avLst/>
              </a:prstGeom>
              <a:solidFill>
                <a:schemeClr val="accent1">
                  <a:lumMod val="20000"/>
                  <a:lumOff val="80000"/>
                </a:schemeClr>
              </a:solidFill>
              <a:ln w="12700">
                <a:solidFill>
                  <a:srgbClr val="C0C0C0"/>
                </a:solidFill>
                <a:miter lim="800000"/>
                <a:headEnd/>
                <a:tailEnd/>
              </a:ln>
              <a:effectLst>
                <a:outerShdw blurRad="127000" dist="50800" dir="2700000" algn="tl" rotWithShape="0">
                  <a:prstClr val="black">
                    <a:alpha val="40000"/>
                  </a:prstClr>
                </a:outerShdw>
              </a:effectLst>
            </p:spPr>
            <p:txBody>
              <a:bodyPr lIns="144000" tIns="108000" rIns="108000" bIns="0" anchor="t" anchorCtr="0"/>
              <a:lstStyle/>
              <a:p>
                <a:pPr marL="190500" indent="-190500" algn="ctr">
                  <a:spcAft>
                    <a:spcPts val="600"/>
                  </a:spcAft>
                  <a:buClr>
                    <a:srgbClr val="969696"/>
                  </a:buClr>
                  <a:buFont typeface="Wingdings" pitchFamily="2" charset="2"/>
                  <a:defRPr/>
                </a:pPr>
                <a:r>
                  <a:rPr lang="en-GB" b="1" noProof="1">
                    <a:solidFill>
                      <a:srgbClr val="000000"/>
                    </a:solidFill>
                    <a:cs typeface="Arial" charset="0"/>
                  </a:rPr>
                  <a:t>Tactics</a:t>
                </a:r>
                <a:endParaRPr lang="en-GB" sz="2000" b="1" noProof="1">
                  <a:solidFill>
                    <a:srgbClr val="000000"/>
                  </a:solidFill>
                  <a:cs typeface="Arial" charset="0"/>
                </a:endParaRPr>
              </a:p>
              <a:p>
                <a:pPr marL="190500" indent="-190500">
                  <a:spcAft>
                    <a:spcPts val="600"/>
                  </a:spcAft>
                  <a:buClr>
                    <a:srgbClr val="969696"/>
                  </a:buClr>
                  <a:buFont typeface="Wingdings" pitchFamily="2" charset="2"/>
                  <a:buChar char="§"/>
                  <a:defRPr/>
                </a:pPr>
                <a:r>
                  <a:rPr lang="en-US" sz="1400" noProof="1">
                    <a:solidFill>
                      <a:srgbClr val="000000"/>
                    </a:solidFill>
                    <a:cs typeface="Arial" charset="0"/>
                  </a:rPr>
                  <a:t>This is a placeholder text. </a:t>
                </a:r>
              </a:p>
              <a:p>
                <a:pPr marL="190500" indent="-190500">
                  <a:spcAft>
                    <a:spcPts val="600"/>
                  </a:spcAft>
                  <a:buClr>
                    <a:srgbClr val="969696"/>
                  </a:buClr>
                  <a:buFont typeface="Wingdings" pitchFamily="2" charset="2"/>
                  <a:buChar char="§"/>
                  <a:defRPr/>
                </a:pPr>
                <a:r>
                  <a:rPr lang="en-US" sz="1400" noProof="1">
                    <a:solidFill>
                      <a:srgbClr val="000000"/>
                    </a:solidFill>
                    <a:cs typeface="Arial" charset="0"/>
                  </a:rPr>
                  <a:t>This text can be replaced with your own text.</a:t>
                </a:r>
              </a:p>
            </p:txBody>
          </p:sp>
        </p:grpSp>
        <p:grpSp>
          <p:nvGrpSpPr>
            <p:cNvPr id="7" name="Gruppieren 6"/>
            <p:cNvGrpSpPr/>
            <p:nvPr/>
          </p:nvGrpSpPr>
          <p:grpSpPr bwMode="gray">
            <a:xfrm>
              <a:off x="3202287" y="1555750"/>
              <a:ext cx="2736551" cy="4246564"/>
              <a:chOff x="3202287" y="1555750"/>
              <a:chExt cx="2736551" cy="4246564"/>
            </a:xfrm>
          </p:grpSpPr>
          <p:sp>
            <p:nvSpPr>
              <p:cNvPr id="9" name="Rectangle 19"/>
              <p:cNvSpPr>
                <a:spLocks noChangeArrowheads="1"/>
              </p:cNvSpPr>
              <p:nvPr/>
            </p:nvSpPr>
            <p:spPr bwMode="gray">
              <a:xfrm>
                <a:off x="3203575" y="1555750"/>
                <a:ext cx="2735263" cy="360363"/>
              </a:xfrm>
              <a:prstGeom prst="rect">
                <a:avLst/>
              </a:prstGeom>
              <a:solidFill>
                <a:schemeClr val="accent1">
                  <a:lumMod val="60000"/>
                  <a:lumOff val="4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de-DE" b="1" noProof="1" smtClean="0">
                    <a:solidFill>
                      <a:srgbClr val="FFFFFF"/>
                    </a:solidFill>
                    <a:effectLst>
                      <a:outerShdw blurRad="190500" algn="ctr" rotWithShape="0">
                        <a:prstClr val="black">
                          <a:alpha val="50000"/>
                        </a:prstClr>
                      </a:outerShdw>
                    </a:effectLst>
                    <a:cs typeface="Arial" charset="0"/>
                  </a:rPr>
                  <a:t>Most Likely</a:t>
                </a:r>
                <a:endParaRPr lang="de-DE" b="1" noProof="1">
                  <a:solidFill>
                    <a:srgbClr val="FFFFFF"/>
                  </a:solidFill>
                  <a:effectLst>
                    <a:outerShdw blurRad="190500" algn="ctr" rotWithShape="0">
                      <a:prstClr val="black">
                        <a:alpha val="50000"/>
                      </a:prstClr>
                    </a:outerShdw>
                  </a:effectLst>
                  <a:cs typeface="Arial" charset="0"/>
                </a:endParaRPr>
              </a:p>
            </p:txBody>
          </p:sp>
          <p:sp>
            <p:nvSpPr>
              <p:cNvPr id="10" name="Rectangle 5"/>
              <p:cNvSpPr>
                <a:spLocks noChangeArrowheads="1"/>
              </p:cNvSpPr>
              <p:nvPr/>
            </p:nvSpPr>
            <p:spPr bwMode="gray">
              <a:xfrm>
                <a:off x="3203575" y="1916113"/>
                <a:ext cx="2735263" cy="18397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spcAft>
                    <a:spcPts val="600"/>
                  </a:spcAft>
                  <a:buClr>
                    <a:srgbClr val="969696"/>
                  </a:buClr>
                  <a:buFont typeface="Wingdings" pitchFamily="2" charset="2"/>
                  <a:buChar char="§"/>
                </a:pPr>
                <a:r>
                  <a:rPr lang="en-US" sz="1400" noProof="1">
                    <a:solidFill>
                      <a:srgbClr val="000000"/>
                    </a:solidFill>
                    <a:cs typeface="Arial" charset="0"/>
                  </a:rPr>
                  <a:t>Description of scenario</a:t>
                </a:r>
              </a:p>
              <a:p>
                <a:pPr marL="171450" indent="-171450">
                  <a:spcAft>
                    <a:spcPts val="600"/>
                  </a:spcAft>
                  <a:buClr>
                    <a:srgbClr val="969696"/>
                  </a:buClr>
                  <a:buFont typeface="Wingdings" pitchFamily="2" charset="2"/>
                  <a:buChar char="§"/>
                </a:pPr>
                <a:r>
                  <a:rPr lang="en-US" sz="1400" noProof="1">
                    <a:solidFill>
                      <a:srgbClr val="000000"/>
                    </a:solidFill>
                    <a:cs typeface="Arial" charset="0"/>
                  </a:rPr>
                  <a:t>Concentrate on factors relevant to your marketing strategy</a:t>
                </a:r>
              </a:p>
            </p:txBody>
          </p:sp>
          <p:sp>
            <p:nvSpPr>
              <p:cNvPr id="34" name="Rectangle 38" descr="© INSCALE GmbH, 26.05.2010&#10;http://www.presentationload.com/"/>
              <p:cNvSpPr>
                <a:spLocks noChangeArrowheads="1"/>
              </p:cNvSpPr>
              <p:nvPr/>
            </p:nvSpPr>
            <p:spPr bwMode="gray">
              <a:xfrm>
                <a:off x="3202287" y="3755839"/>
                <a:ext cx="2736551" cy="2046475"/>
              </a:xfrm>
              <a:prstGeom prst="rect">
                <a:avLst/>
              </a:prstGeom>
              <a:solidFill>
                <a:schemeClr val="accent1">
                  <a:lumMod val="20000"/>
                  <a:lumOff val="80000"/>
                </a:schemeClr>
              </a:solidFill>
              <a:ln w="12700">
                <a:solidFill>
                  <a:srgbClr val="C0C0C0"/>
                </a:solidFill>
                <a:miter lim="800000"/>
                <a:headEnd/>
                <a:tailEnd/>
              </a:ln>
              <a:effectLst>
                <a:outerShdw blurRad="127000" dist="50800" dir="2700000" algn="tl" rotWithShape="0">
                  <a:prstClr val="black">
                    <a:alpha val="40000"/>
                  </a:prstClr>
                </a:outerShdw>
              </a:effectLst>
            </p:spPr>
            <p:txBody>
              <a:bodyPr lIns="144000" tIns="108000" rIns="108000" bIns="0" anchor="t" anchorCtr="0"/>
              <a:lstStyle/>
              <a:p>
                <a:pPr marL="190500" indent="-190500" algn="ctr">
                  <a:spcAft>
                    <a:spcPts val="600"/>
                  </a:spcAft>
                  <a:buClr>
                    <a:srgbClr val="969696"/>
                  </a:buClr>
                  <a:buFont typeface="Wingdings" pitchFamily="2" charset="2"/>
                  <a:defRPr/>
                </a:pPr>
                <a:r>
                  <a:rPr lang="en-GB" b="1" noProof="1">
                    <a:solidFill>
                      <a:srgbClr val="000000"/>
                    </a:solidFill>
                    <a:cs typeface="Arial" charset="0"/>
                  </a:rPr>
                  <a:t>Tactics</a:t>
                </a:r>
              </a:p>
              <a:p>
                <a:pPr marL="190500" indent="-190500">
                  <a:spcAft>
                    <a:spcPts val="600"/>
                  </a:spcAft>
                  <a:buClr>
                    <a:srgbClr val="969696"/>
                  </a:buClr>
                  <a:buFont typeface="Wingdings" pitchFamily="2" charset="2"/>
                  <a:buChar char="§"/>
                  <a:defRPr/>
                </a:pPr>
                <a:r>
                  <a:rPr lang="en-US" sz="1400" noProof="1">
                    <a:solidFill>
                      <a:srgbClr val="000000"/>
                    </a:solidFill>
                    <a:cs typeface="Arial" charset="0"/>
                  </a:rPr>
                  <a:t>This is a placeholder text. </a:t>
                </a:r>
              </a:p>
              <a:p>
                <a:pPr marL="190500" indent="-190500">
                  <a:spcAft>
                    <a:spcPts val="600"/>
                  </a:spcAft>
                  <a:buClr>
                    <a:srgbClr val="969696"/>
                  </a:buClr>
                  <a:buFont typeface="Wingdings" pitchFamily="2" charset="2"/>
                  <a:buChar char="§"/>
                  <a:defRPr/>
                </a:pPr>
                <a:r>
                  <a:rPr lang="en-US" sz="1400" noProof="1">
                    <a:solidFill>
                      <a:srgbClr val="000000"/>
                    </a:solidFill>
                    <a:cs typeface="Arial" charset="0"/>
                  </a:rPr>
                  <a:t>This text can be replaced with your own text.</a:t>
                </a:r>
              </a:p>
            </p:txBody>
          </p:sp>
        </p:grpSp>
        <p:grpSp>
          <p:nvGrpSpPr>
            <p:cNvPr id="4" name="Gruppieren 3"/>
            <p:cNvGrpSpPr/>
            <p:nvPr/>
          </p:nvGrpSpPr>
          <p:grpSpPr bwMode="gray">
            <a:xfrm>
              <a:off x="322562" y="1555750"/>
              <a:ext cx="2736551" cy="4246564"/>
              <a:chOff x="322562" y="1555750"/>
              <a:chExt cx="2736551" cy="4246564"/>
            </a:xfrm>
          </p:grpSpPr>
          <p:sp>
            <p:nvSpPr>
              <p:cNvPr id="5" name="Rectangle 19"/>
              <p:cNvSpPr>
                <a:spLocks noChangeArrowheads="1"/>
              </p:cNvSpPr>
              <p:nvPr/>
            </p:nvSpPr>
            <p:spPr bwMode="gray">
              <a:xfrm>
                <a:off x="323850" y="1555750"/>
                <a:ext cx="2735263" cy="360363"/>
              </a:xfrm>
              <a:prstGeom prst="rect">
                <a:avLst/>
              </a:prstGeom>
              <a:solidFill>
                <a:schemeClr val="accent1"/>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de-DE" b="1" noProof="1" smtClean="0">
                    <a:solidFill>
                      <a:srgbClr val="FFFFFF"/>
                    </a:solidFill>
                    <a:effectLst>
                      <a:outerShdw blurRad="190500" algn="ctr" rotWithShape="0">
                        <a:prstClr val="black">
                          <a:alpha val="50000"/>
                        </a:prstClr>
                      </a:outerShdw>
                    </a:effectLst>
                    <a:cs typeface="Arial" charset="0"/>
                  </a:rPr>
                  <a:t>Optimistic</a:t>
                </a:r>
                <a:endParaRPr lang="de-DE" b="1" noProof="1">
                  <a:solidFill>
                    <a:srgbClr val="FFFFFF"/>
                  </a:solidFill>
                  <a:effectLst>
                    <a:outerShdw blurRad="190500" algn="ctr" rotWithShape="0">
                      <a:prstClr val="black">
                        <a:alpha val="50000"/>
                      </a:prstClr>
                    </a:outerShdw>
                  </a:effectLst>
                  <a:cs typeface="Arial" charset="0"/>
                </a:endParaRPr>
              </a:p>
            </p:txBody>
          </p:sp>
          <p:sp>
            <p:nvSpPr>
              <p:cNvPr id="6" name="Rectangle 5"/>
              <p:cNvSpPr>
                <a:spLocks noChangeArrowheads="1"/>
              </p:cNvSpPr>
              <p:nvPr/>
            </p:nvSpPr>
            <p:spPr bwMode="gray">
              <a:xfrm>
                <a:off x="323850" y="1916113"/>
                <a:ext cx="2735263" cy="18397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spcAft>
                    <a:spcPts val="600"/>
                  </a:spcAft>
                  <a:buClr>
                    <a:srgbClr val="969696"/>
                  </a:buClr>
                  <a:buFont typeface="Wingdings" pitchFamily="2" charset="2"/>
                  <a:buChar char="§"/>
                </a:pPr>
                <a:r>
                  <a:rPr lang="en-US" sz="1400" noProof="1" smtClean="0">
                    <a:solidFill>
                      <a:srgbClr val="000000"/>
                    </a:solidFill>
                    <a:cs typeface="Arial" charset="0"/>
                  </a:rPr>
                  <a:t>Description of scenario</a:t>
                </a:r>
              </a:p>
              <a:p>
                <a:pPr marL="171450" indent="-171450">
                  <a:spcAft>
                    <a:spcPts val="600"/>
                  </a:spcAft>
                  <a:buClr>
                    <a:srgbClr val="969696"/>
                  </a:buClr>
                  <a:buFont typeface="Wingdings" pitchFamily="2" charset="2"/>
                  <a:buChar char="§"/>
                </a:pPr>
                <a:r>
                  <a:rPr lang="en-US" sz="1400" noProof="1" smtClean="0">
                    <a:solidFill>
                      <a:srgbClr val="000000"/>
                    </a:solidFill>
                    <a:cs typeface="Arial" charset="0"/>
                  </a:rPr>
                  <a:t>Concentrate on factors relevant to your marketing strategy</a:t>
                </a:r>
                <a:endParaRPr lang="en-US" sz="1400" noProof="1">
                  <a:solidFill>
                    <a:srgbClr val="000000"/>
                  </a:solidFill>
                  <a:cs typeface="Arial" charset="0"/>
                </a:endParaRPr>
              </a:p>
            </p:txBody>
          </p:sp>
          <p:sp>
            <p:nvSpPr>
              <p:cNvPr id="35" name="Rectangle 38" descr="© INSCALE GmbH, 26.05.2010&#10;http://www.presentationload.com/"/>
              <p:cNvSpPr>
                <a:spLocks noChangeArrowheads="1"/>
              </p:cNvSpPr>
              <p:nvPr/>
            </p:nvSpPr>
            <p:spPr bwMode="gray">
              <a:xfrm>
                <a:off x="322562" y="3755839"/>
                <a:ext cx="2736551" cy="2046475"/>
              </a:xfrm>
              <a:prstGeom prst="rect">
                <a:avLst/>
              </a:prstGeom>
              <a:solidFill>
                <a:schemeClr val="accent1">
                  <a:lumMod val="20000"/>
                  <a:lumOff val="80000"/>
                </a:schemeClr>
              </a:solidFill>
              <a:ln w="12700">
                <a:solidFill>
                  <a:srgbClr val="C0C0C0"/>
                </a:solidFill>
                <a:miter lim="800000"/>
                <a:headEnd/>
                <a:tailEnd/>
              </a:ln>
              <a:effectLst>
                <a:outerShdw blurRad="127000" dist="50800" dir="2700000" algn="tl" rotWithShape="0">
                  <a:prstClr val="black">
                    <a:alpha val="40000"/>
                  </a:prstClr>
                </a:outerShdw>
              </a:effectLst>
            </p:spPr>
            <p:txBody>
              <a:bodyPr lIns="144000" tIns="108000" rIns="108000" bIns="0" anchor="t" anchorCtr="0"/>
              <a:lstStyle/>
              <a:p>
                <a:pPr marL="190500" indent="-190500" algn="ctr">
                  <a:spcAft>
                    <a:spcPts val="600"/>
                  </a:spcAft>
                  <a:buClr>
                    <a:srgbClr val="969696"/>
                  </a:buClr>
                  <a:buFont typeface="Wingdings" pitchFamily="2" charset="2"/>
                  <a:defRPr/>
                </a:pPr>
                <a:r>
                  <a:rPr lang="en-GB" b="1" noProof="1" smtClean="0">
                    <a:solidFill>
                      <a:srgbClr val="000000"/>
                    </a:solidFill>
                    <a:cs typeface="Arial" charset="0"/>
                  </a:rPr>
                  <a:t>Tactics</a:t>
                </a:r>
              </a:p>
              <a:p>
                <a:pPr marL="190500" indent="-190500">
                  <a:spcAft>
                    <a:spcPts val="600"/>
                  </a:spcAft>
                  <a:buClr>
                    <a:srgbClr val="969696"/>
                  </a:buClr>
                  <a:buFont typeface="Wingdings" pitchFamily="2" charset="2"/>
                  <a:buChar char="§"/>
                  <a:defRPr/>
                </a:pPr>
                <a:r>
                  <a:rPr lang="en-US" sz="1400" noProof="1" smtClean="0">
                    <a:solidFill>
                      <a:srgbClr val="000000"/>
                    </a:solidFill>
                    <a:cs typeface="Arial" charset="0"/>
                  </a:rPr>
                  <a:t>This is a placeholder text. </a:t>
                </a:r>
              </a:p>
              <a:p>
                <a:pPr marL="190500" indent="-190500">
                  <a:spcAft>
                    <a:spcPts val="600"/>
                  </a:spcAft>
                  <a:buClr>
                    <a:srgbClr val="969696"/>
                  </a:buClr>
                  <a:buFont typeface="Wingdings" pitchFamily="2" charset="2"/>
                  <a:buChar char="§"/>
                  <a:defRPr/>
                </a:pPr>
                <a:r>
                  <a:rPr lang="en-US" sz="1400" noProof="1" smtClean="0">
                    <a:solidFill>
                      <a:srgbClr val="000000"/>
                    </a:solidFill>
                    <a:cs typeface="Arial" charset="0"/>
                  </a:rPr>
                  <a:t>This text can be replaced with your own text.</a:t>
                </a:r>
                <a:endParaRPr lang="en-US" sz="1400" noProof="1">
                  <a:solidFill>
                    <a:srgbClr val="000000"/>
                  </a:solidFill>
                  <a:cs typeface="Arial" charset="0"/>
                </a:endParaRPr>
              </a:p>
            </p:txBody>
          </p:sp>
        </p:grpSp>
      </p:grpSp>
    </p:spTree>
    <p:extLst>
      <p:ext uri="{BB962C8B-B14F-4D97-AF65-F5344CB8AC3E}">
        <p14:creationId xmlns:p14="http://schemas.microsoft.com/office/powerpoint/2010/main" val="403537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Market Analysis </a:t>
            </a:r>
            <a:r>
              <a:rPr lang="en-US" b="0" noProof="1" smtClean="0"/>
              <a:t>– Market Definition</a:t>
            </a:r>
            <a:endParaRPr lang="en-US" dirty="0"/>
          </a:p>
        </p:txBody>
      </p:sp>
      <p:sp>
        <p:nvSpPr>
          <p:cNvPr id="3" name="Textplatzhalter 2"/>
          <p:cNvSpPr>
            <a:spLocks noGrp="1"/>
          </p:cNvSpPr>
          <p:nvPr>
            <p:ph type="body" sz="quarter" idx="13"/>
          </p:nvPr>
        </p:nvSpPr>
        <p:spPr bwMode="gray"/>
        <p:txBody>
          <a:bodyPr/>
          <a:lstStyle/>
          <a:p>
            <a:r>
              <a:rPr lang="en-US" dirty="0" smtClean="0"/>
              <a:t>Definition of target market</a:t>
            </a:r>
            <a:endParaRPr lang="en-US" dirty="0"/>
          </a:p>
        </p:txBody>
      </p:sp>
      <p:grpSp>
        <p:nvGrpSpPr>
          <p:cNvPr id="4" name="Gruppieren 3"/>
          <p:cNvGrpSpPr/>
          <p:nvPr/>
        </p:nvGrpSpPr>
        <p:grpSpPr bwMode="gray">
          <a:xfrm>
            <a:off x="323850" y="1555750"/>
            <a:ext cx="8497092" cy="4246563"/>
            <a:chOff x="323850" y="1555750"/>
            <a:chExt cx="8497092" cy="4246563"/>
          </a:xfrm>
        </p:grpSpPr>
        <p:sp>
          <p:nvSpPr>
            <p:cNvPr id="9" name="Rectangle 19"/>
            <p:cNvSpPr>
              <a:spLocks noChangeArrowheads="1"/>
            </p:cNvSpPr>
            <p:nvPr/>
          </p:nvSpPr>
          <p:spPr bwMode="gray">
            <a:xfrm>
              <a:off x="323850" y="1555750"/>
              <a:ext cx="8497092"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Market definition</a:t>
              </a:r>
              <a:endParaRPr lang="en-US" b="1" noProof="1">
                <a:solidFill>
                  <a:srgbClr val="FFFFFF"/>
                </a:solidFill>
                <a:effectLst>
                  <a:outerShdw blurRad="190500" algn="ctr" rotWithShape="0">
                    <a:prstClr val="black">
                      <a:alpha val="50000"/>
                    </a:prstClr>
                  </a:outerShdw>
                </a:effectLst>
                <a:cs typeface="Arial" charset="0"/>
              </a:endParaRPr>
            </a:p>
          </p:txBody>
        </p:sp>
        <p:sp>
          <p:nvSpPr>
            <p:cNvPr id="11" name="Rectangle 5"/>
            <p:cNvSpPr>
              <a:spLocks noChangeArrowheads="1"/>
            </p:cNvSpPr>
            <p:nvPr/>
          </p:nvSpPr>
          <p:spPr bwMode="gray">
            <a:xfrm>
              <a:off x="323850" y="1916113"/>
              <a:ext cx="8497092" cy="3886200"/>
            </a:xfrm>
            <a:prstGeom prst="rect">
              <a:avLst/>
            </a:prstGeom>
            <a:solidFill>
              <a:schemeClr val="bg1"/>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90800" indent="-190800">
                <a:lnSpc>
                  <a:spcPct val="95000"/>
                </a:lnSpc>
                <a:spcAft>
                  <a:spcPts val="800"/>
                </a:spcAft>
                <a:buClr>
                  <a:srgbClr val="969696"/>
                </a:buClr>
                <a:buFont typeface="Wingdings" pitchFamily="2" charset="2"/>
                <a:buChar char="§"/>
              </a:pPr>
              <a:r>
                <a:rPr lang="en-US" noProof="1" smtClean="0">
                  <a:solidFill>
                    <a:srgbClr val="000000"/>
                  </a:solidFill>
                  <a:cs typeface="Arial" charset="0"/>
                </a:rPr>
                <a:t>Enter your text here. Either in bullet points or in sentences. </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Market for consumer goods, producer goods or services?</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Which products or services will be offered to the target group?</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B-2-B or B-2-C?</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Geographical localization</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Demand and buying motive</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Blue Ocean, new market or well-established market?</a:t>
              </a:r>
            </a:p>
            <a:p>
              <a:pPr marL="190800" indent="-190800">
                <a:lnSpc>
                  <a:spcPct val="95000"/>
                </a:lnSpc>
                <a:spcAft>
                  <a:spcPts val="800"/>
                </a:spcAft>
                <a:buClr>
                  <a:srgbClr val="969696"/>
                </a:buClr>
                <a:buFont typeface="Wingdings" pitchFamily="2" charset="2"/>
                <a:buChar char="§"/>
              </a:pPr>
              <a:r>
                <a:rPr lang="en-US" noProof="1" smtClean="0">
                  <a:solidFill>
                    <a:srgbClr val="646464"/>
                  </a:solidFill>
                  <a:cs typeface="Arial" charset="0"/>
                </a:rPr>
                <a:t>Competition and planned market position</a:t>
              </a:r>
            </a:p>
          </p:txBody>
        </p:sp>
      </p:grpSp>
    </p:spTree>
    <p:extLst>
      <p:ext uri="{BB962C8B-B14F-4D97-AF65-F5344CB8AC3E}">
        <p14:creationId xmlns:p14="http://schemas.microsoft.com/office/powerpoint/2010/main" val="346000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de-DE" noProof="1" smtClean="0"/>
              <a:t>Show the entire market, submarkets and your core market</a:t>
            </a:r>
          </a:p>
        </p:txBody>
      </p:sp>
      <p:sp>
        <p:nvSpPr>
          <p:cNvPr id="40963" name="_h1"/>
          <p:cNvSpPr>
            <a:spLocks noGrp="1" noChangeArrowheads="1"/>
          </p:cNvSpPr>
          <p:nvPr>
            <p:ph type="title"/>
          </p:nvPr>
        </p:nvSpPr>
        <p:spPr bwMode="gray">
          <a:xfrm>
            <a:off x="323850" y="238539"/>
            <a:ext cx="8667750" cy="616455"/>
          </a:xfrm>
        </p:spPr>
        <p:txBody>
          <a:bodyPr/>
          <a:lstStyle/>
          <a:p>
            <a:r>
              <a:rPr lang="de-DE" noProof="1" smtClean="0"/>
              <a:t>Market Analysis </a:t>
            </a:r>
            <a:r>
              <a:rPr lang="de-DE" b="0" noProof="1"/>
              <a:t>– </a:t>
            </a:r>
            <a:r>
              <a:rPr lang="de-DE" b="0" noProof="1" smtClean="0"/>
              <a:t>Market Definition</a:t>
            </a:r>
          </a:p>
        </p:txBody>
      </p:sp>
      <p:grpSp>
        <p:nvGrpSpPr>
          <p:cNvPr id="5" name="Gruppieren 4"/>
          <p:cNvGrpSpPr/>
          <p:nvPr/>
        </p:nvGrpSpPr>
        <p:grpSpPr bwMode="gray">
          <a:xfrm>
            <a:off x="323850" y="1555750"/>
            <a:ext cx="8495162" cy="4247450"/>
            <a:chOff x="323850" y="1555750"/>
            <a:chExt cx="8495162" cy="4247450"/>
          </a:xfrm>
        </p:grpSpPr>
        <p:sp>
          <p:nvSpPr>
            <p:cNvPr id="3" name="Rechteck 2"/>
            <p:cNvSpPr/>
            <p:nvPr/>
          </p:nvSpPr>
          <p:spPr bwMode="gray">
            <a:xfrm>
              <a:off x="4319012" y="1555750"/>
              <a:ext cx="2160000" cy="108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b="1" noProof="1" smtClean="0">
                  <a:solidFill>
                    <a:srgbClr val="FFFFFF"/>
                  </a:solidFill>
                  <a:effectLst>
                    <a:outerShdw blurRad="190500" algn="ctr" rotWithShape="0">
                      <a:prstClr val="black">
                        <a:alpha val="50000"/>
                      </a:prstClr>
                    </a:outerShdw>
                  </a:effectLst>
                  <a:cs typeface="Arial" charset="0"/>
                </a:rPr>
                <a:t>Market</a:t>
              </a:r>
              <a:endParaRPr lang="de-DE" b="1" noProof="1">
                <a:solidFill>
                  <a:srgbClr val="FFFFFF"/>
                </a:solidFill>
                <a:effectLst>
                  <a:outerShdw blurRad="190500" algn="ctr" rotWithShape="0">
                    <a:prstClr val="black">
                      <a:alpha val="50000"/>
                    </a:prstClr>
                  </a:outerShdw>
                </a:effectLst>
                <a:cs typeface="Arial" charset="0"/>
              </a:endParaRPr>
            </a:p>
            <a:p>
              <a:pPr algn="ctr" defTabSz="801688" eaLnBrk="0" hangingPunct="0"/>
              <a:r>
                <a:rPr lang="de-DE" sz="1400" noProof="1">
                  <a:solidFill>
                    <a:srgbClr val="FFFFFF"/>
                  </a:solidFill>
                  <a:effectLst>
                    <a:outerShdw blurRad="190500" algn="ctr" rotWithShape="0">
                      <a:prstClr val="black">
                        <a:alpha val="50000"/>
                      </a:prstClr>
                    </a:outerShdw>
                  </a:effectLst>
                  <a:cs typeface="Arial" charset="0"/>
                </a:rPr>
                <a:t>(</a:t>
              </a:r>
              <a:r>
                <a:rPr lang="de-DE" sz="1400" noProof="1" smtClean="0">
                  <a:solidFill>
                    <a:srgbClr val="FFFFFF"/>
                  </a:solidFill>
                  <a:effectLst>
                    <a:outerShdw blurRad="190500" algn="ctr" rotWithShape="0">
                      <a:prstClr val="black">
                        <a:alpha val="50000"/>
                      </a:prstClr>
                    </a:outerShdw>
                  </a:effectLst>
                  <a:cs typeface="Arial" charset="0"/>
                </a:rPr>
                <a:t>Product </a:t>
              </a:r>
              <a:r>
                <a:rPr lang="de-DE" sz="1400" noProof="1">
                  <a:solidFill>
                    <a:srgbClr val="FFFFFF"/>
                  </a:solidFill>
                  <a:effectLst>
                    <a:outerShdw blurRad="190500" algn="ctr" rotWithShape="0">
                      <a:prstClr val="black">
                        <a:alpha val="50000"/>
                      </a:prstClr>
                    </a:outerShdw>
                  </a:effectLst>
                  <a:cs typeface="Arial" charset="0"/>
                </a:rPr>
                <a:t>/ Service)</a:t>
              </a:r>
            </a:p>
          </p:txBody>
        </p:sp>
        <p:cxnSp>
          <p:nvCxnSpPr>
            <p:cNvPr id="8" name="Gewinkelte Verbindung 7"/>
            <p:cNvCxnSpPr>
              <a:stCxn id="3" idx="2"/>
              <a:endCxn id="19" idx="0"/>
            </p:cNvCxnSpPr>
            <p:nvPr/>
          </p:nvCxnSpPr>
          <p:spPr bwMode="gray">
            <a:xfrm rot="16200000" flipH="1">
              <a:off x="6317150" y="1717612"/>
              <a:ext cx="503725" cy="234000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0" name="Gewinkelte Verbindung 9"/>
            <p:cNvCxnSpPr>
              <a:stCxn id="3" idx="2"/>
              <a:endCxn id="17" idx="0"/>
            </p:cNvCxnSpPr>
            <p:nvPr/>
          </p:nvCxnSpPr>
          <p:spPr bwMode="gray">
            <a:xfrm rot="5400000">
              <a:off x="3977150" y="1717612"/>
              <a:ext cx="503725" cy="234000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4" name="Gewinkelte Verbindung 13"/>
            <p:cNvCxnSpPr>
              <a:stCxn id="18" idx="2"/>
              <a:endCxn id="33" idx="0"/>
            </p:cNvCxnSpPr>
            <p:nvPr/>
          </p:nvCxnSpPr>
          <p:spPr bwMode="gray">
            <a:xfrm rot="16200000" flipH="1">
              <a:off x="6317150" y="3301337"/>
              <a:ext cx="503725" cy="234000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34" name="Gewinkelte Verbindung 33"/>
            <p:cNvCxnSpPr>
              <a:stCxn id="18" idx="2"/>
              <a:endCxn id="31" idx="0"/>
            </p:cNvCxnSpPr>
            <p:nvPr/>
          </p:nvCxnSpPr>
          <p:spPr bwMode="gray">
            <a:xfrm rot="5400000">
              <a:off x="3977150" y="3301337"/>
              <a:ext cx="503725" cy="2340000"/>
            </a:xfrm>
            <a:prstGeom prst="bentConnector3">
              <a:avLst>
                <a:gd name="adj1" fmla="val 50000"/>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2" name="Gruppieren 1"/>
            <p:cNvGrpSpPr/>
            <p:nvPr/>
          </p:nvGrpSpPr>
          <p:grpSpPr bwMode="gray">
            <a:xfrm>
              <a:off x="323850" y="4723200"/>
              <a:ext cx="8495162" cy="1080000"/>
              <a:chOff x="323850" y="4723200"/>
              <a:chExt cx="8495162" cy="1080000"/>
            </a:xfrm>
          </p:grpSpPr>
          <p:sp>
            <p:nvSpPr>
              <p:cNvPr id="31" name="Rechteck 30"/>
              <p:cNvSpPr/>
              <p:nvPr/>
            </p:nvSpPr>
            <p:spPr bwMode="gray">
              <a:xfrm>
                <a:off x="1979012" y="4723200"/>
                <a:ext cx="2160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ct val="95000"/>
                  </a:lnSpc>
                  <a:spcAft>
                    <a:spcPts val="400"/>
                  </a:spcAft>
                  <a:buClr>
                    <a:srgbClr val="969696"/>
                  </a:buClr>
                  <a:defRPr/>
                </a:pPr>
                <a:r>
                  <a:rPr lang="de-DE" sz="1600" b="1" noProof="1" smtClean="0">
                    <a:solidFill>
                      <a:srgbClr val="000000"/>
                    </a:solidFill>
                    <a:cs typeface="Arial" charset="0"/>
                  </a:rPr>
                  <a:t>SBU 1</a:t>
                </a:r>
              </a:p>
              <a:p>
                <a:pPr algn="ctr" defTabSz="801688" eaLnBrk="0" hangingPunct="0">
                  <a:lnSpc>
                    <a:spcPct val="95000"/>
                  </a:lnSpc>
                  <a:spcAft>
                    <a:spcPts val="400"/>
                  </a:spcAft>
                  <a:buClr>
                    <a:srgbClr val="969696"/>
                  </a:buClr>
                  <a:defRPr/>
                </a:pPr>
                <a:r>
                  <a:rPr lang="de-DE" sz="1400" noProof="1" smtClean="0">
                    <a:solidFill>
                      <a:srgbClr val="000000"/>
                    </a:solidFill>
                    <a:cs typeface="Arial" charset="0"/>
                  </a:rPr>
                  <a:t>(Definition)</a:t>
                </a:r>
                <a:endParaRPr lang="de-DE" sz="1400" noProof="1">
                  <a:solidFill>
                    <a:srgbClr val="000000"/>
                  </a:solidFill>
                  <a:cs typeface="Arial" charset="0"/>
                </a:endParaRPr>
              </a:p>
            </p:txBody>
          </p:sp>
          <p:sp>
            <p:nvSpPr>
              <p:cNvPr id="32" name="Rechteck 31"/>
              <p:cNvSpPr/>
              <p:nvPr/>
            </p:nvSpPr>
            <p:spPr bwMode="gray">
              <a:xfrm>
                <a:off x="4319012" y="4723200"/>
                <a:ext cx="2160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lvl="0" algn="ctr" defTabSz="801688" eaLnBrk="0" hangingPunct="0">
                  <a:lnSpc>
                    <a:spcPct val="95000"/>
                  </a:lnSpc>
                  <a:spcAft>
                    <a:spcPts val="400"/>
                  </a:spcAft>
                  <a:buClr>
                    <a:srgbClr val="969696"/>
                  </a:buClr>
                  <a:defRPr/>
                </a:pPr>
                <a:r>
                  <a:rPr lang="de-DE" sz="1600" b="1" noProof="1">
                    <a:solidFill>
                      <a:srgbClr val="000000"/>
                    </a:solidFill>
                    <a:cs typeface="Arial" charset="0"/>
                  </a:rPr>
                  <a:t>SBU 2</a:t>
                </a:r>
                <a:endParaRPr lang="de-DE" sz="1600" b="1" noProof="1" smtClean="0">
                  <a:solidFill>
                    <a:srgbClr val="000000"/>
                  </a:solidFill>
                  <a:cs typeface="Arial" charset="0"/>
                </a:endParaRPr>
              </a:p>
              <a:p>
                <a:pPr lvl="0" algn="ctr" defTabSz="801688" eaLnBrk="0" hangingPunct="0">
                  <a:lnSpc>
                    <a:spcPct val="95000"/>
                  </a:lnSpc>
                  <a:spcAft>
                    <a:spcPts val="400"/>
                  </a:spcAft>
                  <a:buClr>
                    <a:srgbClr val="969696"/>
                  </a:buClr>
                  <a:defRPr/>
                </a:pPr>
                <a:r>
                  <a:rPr lang="de-DE" sz="1400" noProof="1" smtClean="0">
                    <a:solidFill>
                      <a:srgbClr val="000000"/>
                    </a:solidFill>
                    <a:cs typeface="Arial" charset="0"/>
                  </a:rPr>
                  <a:t>(Definition)</a:t>
                </a:r>
                <a:endParaRPr lang="de-DE" sz="1400" noProof="1">
                  <a:solidFill>
                    <a:srgbClr val="000000"/>
                  </a:solidFill>
                  <a:cs typeface="Arial" charset="0"/>
                </a:endParaRPr>
              </a:p>
            </p:txBody>
          </p:sp>
          <p:sp>
            <p:nvSpPr>
              <p:cNvPr id="33" name="Rechteck 32"/>
              <p:cNvSpPr/>
              <p:nvPr/>
            </p:nvSpPr>
            <p:spPr bwMode="gray">
              <a:xfrm>
                <a:off x="6659012" y="4723200"/>
                <a:ext cx="2160000" cy="108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lvl="0" algn="ctr" defTabSz="801688" eaLnBrk="0" hangingPunct="0">
                  <a:lnSpc>
                    <a:spcPct val="95000"/>
                  </a:lnSpc>
                  <a:spcAft>
                    <a:spcPts val="400"/>
                  </a:spcAft>
                  <a:buClr>
                    <a:srgbClr val="969696"/>
                  </a:buClr>
                  <a:defRPr/>
                </a:pPr>
                <a:r>
                  <a:rPr lang="de-DE" sz="1600" b="1" noProof="1">
                    <a:solidFill>
                      <a:srgbClr val="000000"/>
                    </a:solidFill>
                    <a:cs typeface="Arial" charset="0"/>
                  </a:rPr>
                  <a:t>SBU 3</a:t>
                </a:r>
                <a:endParaRPr lang="de-DE" sz="1600" b="1" noProof="1" smtClean="0">
                  <a:solidFill>
                    <a:srgbClr val="000000"/>
                  </a:solidFill>
                  <a:cs typeface="Arial" charset="0"/>
                </a:endParaRPr>
              </a:p>
              <a:p>
                <a:pPr lvl="0" algn="ctr" defTabSz="801688" eaLnBrk="0" hangingPunct="0">
                  <a:lnSpc>
                    <a:spcPct val="95000"/>
                  </a:lnSpc>
                  <a:spcAft>
                    <a:spcPts val="400"/>
                  </a:spcAft>
                  <a:buClr>
                    <a:srgbClr val="969696"/>
                  </a:buClr>
                  <a:defRPr/>
                </a:pPr>
                <a:r>
                  <a:rPr lang="de-DE" sz="1400" noProof="1" smtClean="0">
                    <a:solidFill>
                      <a:srgbClr val="000000"/>
                    </a:solidFill>
                    <a:cs typeface="Arial" charset="0"/>
                  </a:rPr>
                  <a:t>(Definition)</a:t>
                </a:r>
                <a:endParaRPr lang="de-DE" sz="1400" noProof="1">
                  <a:solidFill>
                    <a:srgbClr val="000000"/>
                  </a:solidFill>
                  <a:cs typeface="Arial" charset="0"/>
                </a:endParaRPr>
              </a:p>
            </p:txBody>
          </p:sp>
          <p:sp>
            <p:nvSpPr>
              <p:cNvPr id="69" name="Textfeld 68"/>
              <p:cNvSpPr txBox="1"/>
              <p:nvPr/>
            </p:nvSpPr>
            <p:spPr bwMode="gray">
              <a:xfrm>
                <a:off x="323850" y="4723200"/>
                <a:ext cx="1475162" cy="1080000"/>
              </a:xfrm>
              <a:prstGeom prst="rect">
                <a:avLst/>
              </a:prstGeom>
              <a:noFill/>
            </p:spPr>
            <p:txBody>
              <a:bodyPr wrap="square" lIns="0" tIns="0" rIns="0" bIns="0" rtlCol="0" anchor="ctr">
                <a:noAutofit/>
              </a:bodyPr>
              <a:lstStyle/>
              <a:p>
                <a:pPr algn="ctr"/>
                <a:r>
                  <a:rPr lang="de-DE" sz="1400" b="1" noProof="1"/>
                  <a:t>Strategic</a:t>
                </a:r>
                <a:br>
                  <a:rPr lang="de-DE" sz="1400" b="1" noProof="1"/>
                </a:br>
                <a:r>
                  <a:rPr lang="de-DE" sz="1400" b="1" noProof="1"/>
                  <a:t>business units</a:t>
                </a:r>
              </a:p>
            </p:txBody>
          </p:sp>
        </p:grpSp>
        <p:grpSp>
          <p:nvGrpSpPr>
            <p:cNvPr id="4" name="Gruppieren 3"/>
            <p:cNvGrpSpPr/>
            <p:nvPr/>
          </p:nvGrpSpPr>
          <p:grpSpPr bwMode="gray">
            <a:xfrm>
              <a:off x="323850" y="3139474"/>
              <a:ext cx="8495162" cy="1080001"/>
              <a:chOff x="323850" y="3139474"/>
              <a:chExt cx="8495162" cy="1080001"/>
            </a:xfrm>
          </p:grpSpPr>
          <p:sp>
            <p:nvSpPr>
              <p:cNvPr id="17" name="Rechteck 16"/>
              <p:cNvSpPr/>
              <p:nvPr/>
            </p:nvSpPr>
            <p:spPr bwMode="gray">
              <a:xfrm>
                <a:off x="1979012" y="3139475"/>
                <a:ext cx="2160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600" b="1" noProof="1" smtClean="0">
                    <a:solidFill>
                      <a:srgbClr val="000000"/>
                    </a:solidFill>
                  </a:rPr>
                  <a:t>Submarket A</a:t>
                </a:r>
              </a:p>
              <a:p>
                <a:pPr algn="ctr">
                  <a:spcAft>
                    <a:spcPts val="400"/>
                  </a:spcAft>
                  <a:defRPr/>
                </a:pPr>
                <a:r>
                  <a:rPr lang="de-DE" sz="1400" noProof="1" smtClean="0">
                    <a:solidFill>
                      <a:srgbClr val="000000"/>
                    </a:solidFill>
                  </a:rPr>
                  <a:t>(Definition)</a:t>
                </a:r>
              </a:p>
            </p:txBody>
          </p:sp>
          <p:sp>
            <p:nvSpPr>
              <p:cNvPr id="19" name="Rechteck 18"/>
              <p:cNvSpPr/>
              <p:nvPr/>
            </p:nvSpPr>
            <p:spPr bwMode="gray">
              <a:xfrm>
                <a:off x="6659012" y="3139475"/>
                <a:ext cx="2160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600" b="1" noProof="1" smtClean="0">
                    <a:solidFill>
                      <a:srgbClr val="000000"/>
                    </a:solidFill>
                  </a:rPr>
                  <a:t>Submarket C</a:t>
                </a:r>
              </a:p>
              <a:p>
                <a:pPr algn="ctr">
                  <a:spcAft>
                    <a:spcPts val="400"/>
                  </a:spcAft>
                  <a:defRPr/>
                </a:pPr>
                <a:r>
                  <a:rPr lang="de-DE" sz="1400" noProof="1" smtClean="0">
                    <a:solidFill>
                      <a:srgbClr val="000000"/>
                    </a:solidFill>
                  </a:rPr>
                  <a:t>(Definition)</a:t>
                </a:r>
                <a:endParaRPr lang="de-DE" sz="1400" noProof="1">
                  <a:solidFill>
                    <a:srgbClr val="000000"/>
                  </a:solidFill>
                </a:endParaRPr>
              </a:p>
            </p:txBody>
          </p:sp>
          <p:sp>
            <p:nvSpPr>
              <p:cNvPr id="68" name="Textfeld 67"/>
              <p:cNvSpPr txBox="1"/>
              <p:nvPr/>
            </p:nvSpPr>
            <p:spPr bwMode="gray">
              <a:xfrm>
                <a:off x="323850" y="3139474"/>
                <a:ext cx="1475162" cy="1079999"/>
              </a:xfrm>
              <a:prstGeom prst="rect">
                <a:avLst/>
              </a:prstGeom>
              <a:noFill/>
            </p:spPr>
            <p:txBody>
              <a:bodyPr wrap="square" lIns="0" tIns="0" rIns="0" bIns="0" rtlCol="0" anchor="ctr">
                <a:noAutofit/>
              </a:bodyPr>
              <a:lstStyle/>
              <a:p>
                <a:pPr algn="ctr"/>
                <a:r>
                  <a:rPr lang="de-DE" sz="1400" b="1" noProof="1" smtClean="0"/>
                  <a:t>Definition </a:t>
                </a:r>
                <a:br>
                  <a:rPr lang="de-DE" sz="1400" b="1" noProof="1" smtClean="0"/>
                </a:br>
                <a:r>
                  <a:rPr lang="de-DE" sz="1400" b="1" noProof="1" smtClean="0"/>
                  <a:t>of markets</a:t>
                </a:r>
                <a:endParaRPr lang="de-DE" sz="1400" b="1" noProof="1"/>
              </a:p>
            </p:txBody>
          </p:sp>
          <p:sp>
            <p:nvSpPr>
              <p:cNvPr id="18" name="Rechteck 17"/>
              <p:cNvSpPr/>
              <p:nvPr/>
            </p:nvSpPr>
            <p:spPr bwMode="gray">
              <a:xfrm>
                <a:off x="4319012" y="3139475"/>
                <a:ext cx="2160000" cy="1080000"/>
              </a:xfrm>
              <a:prstGeom prst="rect">
                <a:avLst/>
              </a:prstGeom>
              <a:gradFill flip="none" rotWithShape="1">
                <a:gsLst>
                  <a:gs pos="0">
                    <a:schemeClr val="accent1">
                      <a:lumMod val="20000"/>
                      <a:lumOff val="80000"/>
                    </a:schemeClr>
                  </a:gs>
                  <a:gs pos="100000">
                    <a:schemeClr val="accent1">
                      <a:lumMod val="40000"/>
                      <a:lumOff val="60000"/>
                    </a:schemeClr>
                  </a:gs>
                </a:gsLst>
                <a:lin ang="5400000" scaled="1"/>
                <a:tileRect/>
              </a:gradFill>
              <a:ln w="12700">
                <a:solidFill>
                  <a:srgbClr val="C0C0C0"/>
                </a:solidFill>
                <a:round/>
                <a:headEnd/>
                <a:tailEnd/>
              </a:ln>
              <a:effectLst>
                <a:outerShdw blurRad="127000" dist="63500" dir="2700000" algn="tl" rotWithShape="0">
                  <a:prstClr val="black">
                    <a:alpha val="40000"/>
                  </a:prstClr>
                </a:outerShdw>
              </a:effectLst>
            </p:spPr>
            <p:txBody>
              <a:bodyPr lIns="36000" tIns="36000" rIns="36000" bIns="36000" anchor="ctr" anchorCtr="0"/>
              <a:lstStyle/>
              <a:p>
                <a:pPr algn="ctr">
                  <a:spcAft>
                    <a:spcPts val="400"/>
                  </a:spcAft>
                  <a:defRPr/>
                </a:pPr>
                <a:r>
                  <a:rPr lang="de-DE" sz="1600" b="1" noProof="1" smtClean="0">
                    <a:solidFill>
                      <a:srgbClr val="000000"/>
                    </a:solidFill>
                  </a:rPr>
                  <a:t>Submarket B</a:t>
                </a:r>
              </a:p>
              <a:p>
                <a:pPr algn="ctr">
                  <a:spcAft>
                    <a:spcPts val="400"/>
                  </a:spcAft>
                  <a:defRPr/>
                </a:pPr>
                <a:r>
                  <a:rPr lang="de-DE" sz="1400" noProof="1" smtClean="0">
                    <a:solidFill>
                      <a:srgbClr val="000000"/>
                    </a:solidFill>
                  </a:rPr>
                  <a:t>(Core market)</a:t>
                </a:r>
                <a:endParaRPr lang="de-DE" sz="1400" noProof="1">
                  <a:solidFill>
                    <a:srgbClr val="000000"/>
                  </a:solidFill>
                </a:endParaRPr>
              </a:p>
            </p:txBody>
          </p:sp>
        </p:grpSp>
        <p:cxnSp>
          <p:nvCxnSpPr>
            <p:cNvPr id="25" name="Gerade Verbindung 24"/>
            <p:cNvCxnSpPr>
              <a:stCxn id="3" idx="2"/>
              <a:endCxn id="18" idx="0"/>
            </p:cNvCxnSpPr>
            <p:nvPr/>
          </p:nvCxnSpPr>
          <p:spPr bwMode="gray">
            <a:xfrm>
              <a:off x="5399012" y="2635750"/>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a:stCxn id="18" idx="2"/>
              <a:endCxn id="32" idx="0"/>
            </p:cNvCxnSpPr>
            <p:nvPr/>
          </p:nvCxnSpPr>
          <p:spPr bwMode="gray">
            <a:xfrm>
              <a:off x="5399012" y="4219475"/>
              <a:ext cx="0" cy="50372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p:nvGrpSpPr>
        <p:grpSpPr bwMode="gray">
          <a:xfrm>
            <a:off x="115670" y="1340703"/>
            <a:ext cx="2597749" cy="1530581"/>
            <a:chOff x="7006398" y="-19929"/>
            <a:chExt cx="2597749" cy="1530581"/>
          </a:xfrm>
        </p:grpSpPr>
        <p:sp>
          <p:nvSpPr>
            <p:cNvPr id="26" name="Rechteck 25"/>
            <p:cNvSpPr/>
            <p:nvPr/>
          </p:nvSpPr>
          <p:spPr bwMode="gray">
            <a:xfrm rot="384271">
              <a:off x="7395025" y="118868"/>
              <a:ext cx="2209122" cy="1391784"/>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lnSpc>
                  <a:spcPts val="1400"/>
                </a:lnSpc>
              </a:pPr>
              <a:r>
                <a:rPr lang="en-US" sz="105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Define only submarkets relevant to your product </a:t>
              </a:r>
              <a:br>
                <a:rPr lang="en-US" sz="105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05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and directly affecting your core markets.</a:t>
              </a:r>
              <a:endParaRPr lang="en-US" sz="105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27" name="Picture 5" descr="Tessafilm_4"/>
            <p:cNvPicPr>
              <a:picLocks noChangeAspect="1" noChangeArrowheads="1"/>
            </p:cNvPicPr>
            <p:nvPr/>
          </p:nvPicPr>
          <p:blipFill>
            <a:blip r:embed="rId3" cstate="print"/>
            <a:srcRect l="59392" b="89844"/>
            <a:stretch>
              <a:fillRect/>
            </a:stretch>
          </p:blipFill>
          <p:spPr bwMode="gray">
            <a:xfrm rot="20222041">
              <a:off x="7006398" y="-19929"/>
              <a:ext cx="1251124" cy="430092"/>
            </a:xfrm>
            <a:prstGeom prst="rect">
              <a:avLst/>
            </a:prstGeom>
            <a:noFill/>
          </p:spPr>
        </p:pic>
      </p:grpSp>
    </p:spTree>
    <p:extLst>
      <p:ext uri="{BB962C8B-B14F-4D97-AF65-F5344CB8AC3E}">
        <p14:creationId xmlns:p14="http://schemas.microsoft.com/office/powerpoint/2010/main" val="339680396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noProof="1" smtClean="0"/>
              <a:t>Individual segments of the core- and submarkets require an individual approach</a:t>
            </a:r>
          </a:p>
        </p:txBody>
      </p:sp>
      <p:sp>
        <p:nvSpPr>
          <p:cNvPr id="40963" name="_h1"/>
          <p:cNvSpPr>
            <a:spLocks noGrp="1" noChangeArrowheads="1"/>
          </p:cNvSpPr>
          <p:nvPr>
            <p:ph type="title"/>
          </p:nvPr>
        </p:nvSpPr>
        <p:spPr bwMode="gray">
          <a:xfrm>
            <a:off x="323850" y="238539"/>
            <a:ext cx="8667750" cy="616455"/>
          </a:xfrm>
        </p:spPr>
        <p:txBody>
          <a:bodyPr/>
          <a:lstStyle/>
          <a:p>
            <a:r>
              <a:rPr lang="en-US" noProof="1" smtClean="0"/>
              <a:t>Market Analysis </a:t>
            </a:r>
            <a:r>
              <a:rPr lang="en-US" b="0" noProof="1" smtClean="0"/>
              <a:t>– Market Segmentation</a:t>
            </a:r>
          </a:p>
        </p:txBody>
      </p:sp>
      <p:grpSp>
        <p:nvGrpSpPr>
          <p:cNvPr id="2" name="Gruppieren 1"/>
          <p:cNvGrpSpPr/>
          <p:nvPr/>
        </p:nvGrpSpPr>
        <p:grpSpPr bwMode="gray">
          <a:xfrm>
            <a:off x="323850" y="1555200"/>
            <a:ext cx="8497580" cy="4248001"/>
            <a:chOff x="323850" y="1555200"/>
            <a:chExt cx="8497580" cy="4248001"/>
          </a:xfrm>
        </p:grpSpPr>
        <p:grpSp>
          <p:nvGrpSpPr>
            <p:cNvPr id="20" name="Gruppieren 19"/>
            <p:cNvGrpSpPr/>
            <p:nvPr/>
          </p:nvGrpSpPr>
          <p:grpSpPr bwMode="gray">
            <a:xfrm>
              <a:off x="2483999" y="1555200"/>
              <a:ext cx="6335967" cy="720000"/>
              <a:chOff x="2483999" y="1555200"/>
              <a:chExt cx="6335967" cy="360000"/>
            </a:xfrm>
            <a:effectLst>
              <a:outerShdw blurRad="127000" dist="63500" dir="2700000" algn="tl" rotWithShape="0">
                <a:prstClr val="black">
                  <a:alpha val="40000"/>
                </a:prstClr>
              </a:outerShdw>
            </a:effectLst>
          </p:grpSpPr>
          <p:sp>
            <p:nvSpPr>
              <p:cNvPr id="53" name="Rechteck 52"/>
              <p:cNvSpPr/>
              <p:nvPr/>
            </p:nvSpPr>
            <p:spPr bwMode="gray">
              <a:xfrm>
                <a:off x="2483999" y="1555200"/>
                <a:ext cx="2112641"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algn="ctr" defTabSz="801688" eaLnBrk="0" hangingPunct="0"/>
                <a:r>
                  <a:rPr lang="en-US" b="1" noProof="1" smtClean="0">
                    <a:solidFill>
                      <a:srgbClr val="FFFFFF"/>
                    </a:solidFill>
                    <a:effectLst>
                      <a:outerShdw blurRad="190500" algn="ctr" rotWithShape="0">
                        <a:prstClr val="black">
                          <a:alpha val="50000"/>
                        </a:prstClr>
                      </a:outerShdw>
                    </a:effectLst>
                    <a:cs typeface="Arial" charset="0"/>
                  </a:rPr>
                  <a:t>Segment 1</a:t>
                </a:r>
              </a:p>
              <a:p>
                <a:pPr algn="ctr" defTabSz="801688" eaLnBrk="0" hangingPunct="0"/>
                <a:r>
                  <a:rPr lang="en-US" sz="1400" noProof="1" smtClean="0">
                    <a:solidFill>
                      <a:srgbClr val="FFFFFF"/>
                    </a:solidFill>
                    <a:effectLst>
                      <a:outerShdw blurRad="190500" algn="ctr" rotWithShape="0">
                        <a:prstClr val="black">
                          <a:alpha val="50000"/>
                        </a:prstClr>
                      </a:outerShdw>
                    </a:effectLst>
                    <a:cs typeface="Arial" charset="0"/>
                  </a:rPr>
                  <a:t>(customer type)</a:t>
                </a:r>
                <a:endParaRPr lang="en-US" sz="1400" noProof="1">
                  <a:solidFill>
                    <a:srgbClr val="FFFFFF"/>
                  </a:solidFill>
                  <a:effectLst>
                    <a:outerShdw blurRad="190500" algn="ctr" rotWithShape="0">
                      <a:prstClr val="black">
                        <a:alpha val="50000"/>
                      </a:prstClr>
                    </a:outerShdw>
                  </a:effectLst>
                  <a:cs typeface="Arial" charset="0"/>
                </a:endParaRPr>
              </a:p>
            </p:txBody>
          </p:sp>
          <p:sp>
            <p:nvSpPr>
              <p:cNvPr id="87" name="Rechteck 86"/>
              <p:cNvSpPr/>
              <p:nvPr/>
            </p:nvSpPr>
            <p:spPr bwMode="gray">
              <a:xfrm>
                <a:off x="4596640" y="1555200"/>
                <a:ext cx="2111664"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lvl="0" algn="ctr" defTabSz="801688" eaLnBrk="0" hangingPunct="0"/>
                <a:r>
                  <a:rPr lang="en-US" b="1" noProof="1" smtClean="0">
                    <a:solidFill>
                      <a:srgbClr val="FFFFFF"/>
                    </a:solidFill>
                    <a:effectLst>
                      <a:outerShdw blurRad="190500" algn="ctr" rotWithShape="0">
                        <a:prstClr val="black">
                          <a:alpha val="50000"/>
                        </a:prstClr>
                      </a:outerShdw>
                    </a:effectLst>
                    <a:cs typeface="Arial" charset="0"/>
                  </a:rPr>
                  <a:t>Segment 2</a:t>
                </a:r>
              </a:p>
              <a:p>
                <a:pPr lvl="0" algn="ctr" defTabSz="801688" eaLnBrk="0" hangingPunct="0"/>
                <a:r>
                  <a:rPr lang="en-US" sz="1400" noProof="1" smtClean="0">
                    <a:solidFill>
                      <a:srgbClr val="FFFFFF"/>
                    </a:solidFill>
                    <a:effectLst>
                      <a:outerShdw blurRad="190500" algn="ctr" rotWithShape="0">
                        <a:prstClr val="black">
                          <a:alpha val="50000"/>
                        </a:prstClr>
                      </a:outerShdw>
                    </a:effectLst>
                    <a:cs typeface="Arial" charset="0"/>
                  </a:rPr>
                  <a:t>(customer type)</a:t>
                </a:r>
                <a:endParaRPr lang="en-US" sz="1400" noProof="1">
                  <a:solidFill>
                    <a:srgbClr val="FFFFFF"/>
                  </a:solidFill>
                  <a:effectLst>
                    <a:outerShdw blurRad="190500" algn="ctr" rotWithShape="0">
                      <a:prstClr val="black">
                        <a:alpha val="50000"/>
                      </a:prstClr>
                    </a:outerShdw>
                  </a:effectLst>
                  <a:cs typeface="Arial" charset="0"/>
                </a:endParaRPr>
              </a:p>
            </p:txBody>
          </p:sp>
          <p:sp>
            <p:nvSpPr>
              <p:cNvPr id="91" name="Rechteck 90"/>
              <p:cNvSpPr/>
              <p:nvPr/>
            </p:nvSpPr>
            <p:spPr bwMode="gray">
              <a:xfrm>
                <a:off x="6708302" y="1555200"/>
                <a:ext cx="2111664"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p:spPr>
            <p:txBody>
              <a:bodyPr lIns="108000" tIns="72000" rIns="108000" bIns="72000" anchor="ctr"/>
              <a:lstStyle/>
              <a:p>
                <a:pPr lvl="0" algn="ctr" defTabSz="801688" eaLnBrk="0" hangingPunct="0"/>
                <a:r>
                  <a:rPr lang="en-US" b="1" noProof="1" smtClean="0">
                    <a:solidFill>
                      <a:srgbClr val="FFFFFF"/>
                    </a:solidFill>
                    <a:effectLst>
                      <a:outerShdw blurRad="190500" algn="ctr" rotWithShape="0">
                        <a:prstClr val="black">
                          <a:alpha val="50000"/>
                        </a:prstClr>
                      </a:outerShdw>
                    </a:effectLst>
                    <a:cs typeface="Arial" charset="0"/>
                  </a:rPr>
                  <a:t>Segment 3</a:t>
                </a:r>
              </a:p>
              <a:p>
                <a:pPr lvl="0" algn="ctr" defTabSz="801688" eaLnBrk="0" hangingPunct="0"/>
                <a:r>
                  <a:rPr lang="en-US" sz="1400" noProof="1" smtClean="0">
                    <a:solidFill>
                      <a:srgbClr val="FFFFFF"/>
                    </a:solidFill>
                    <a:effectLst>
                      <a:outerShdw blurRad="190500" algn="ctr" rotWithShape="0">
                        <a:prstClr val="black">
                          <a:alpha val="50000"/>
                        </a:prstClr>
                      </a:outerShdw>
                    </a:effectLst>
                    <a:cs typeface="Arial" charset="0"/>
                  </a:rPr>
                  <a:t>(customer type)</a:t>
                </a:r>
                <a:endParaRPr lang="en-US" sz="1400" noProof="1">
                  <a:solidFill>
                    <a:srgbClr val="FFFFFF"/>
                  </a:solidFill>
                  <a:effectLst>
                    <a:outerShdw blurRad="190500" algn="ctr" rotWithShape="0">
                      <a:prstClr val="black">
                        <a:alpha val="50000"/>
                      </a:prstClr>
                    </a:outerShdw>
                  </a:effectLst>
                  <a:cs typeface="Arial" charset="0"/>
                </a:endParaRPr>
              </a:p>
            </p:txBody>
          </p:sp>
        </p:grpSp>
        <p:grpSp>
          <p:nvGrpSpPr>
            <p:cNvPr id="16" name="Gruppieren 15"/>
            <p:cNvGrpSpPr/>
            <p:nvPr/>
          </p:nvGrpSpPr>
          <p:grpSpPr bwMode="gray">
            <a:xfrm>
              <a:off x="2484489" y="2419197"/>
              <a:ext cx="6336941" cy="3384001"/>
              <a:chOff x="2484001" y="2059200"/>
              <a:chExt cx="6336941" cy="3744001"/>
            </a:xfrm>
            <a:solidFill>
              <a:srgbClr val="FFFFFF"/>
            </a:solidFill>
            <a:effectLst>
              <a:outerShdw blurRad="127000" dist="63500" dir="2700000" algn="tl" rotWithShape="0">
                <a:prstClr val="black">
                  <a:alpha val="40000"/>
                </a:prstClr>
              </a:outerShdw>
            </a:effectLst>
          </p:grpSpPr>
          <p:sp>
            <p:nvSpPr>
              <p:cNvPr id="59" name="Rechteck 58"/>
              <p:cNvSpPr/>
              <p:nvPr/>
            </p:nvSpPr>
            <p:spPr bwMode="gray">
              <a:xfrm>
                <a:off x="2484001" y="2059200"/>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p>
            </p:txBody>
          </p:sp>
          <p:sp>
            <p:nvSpPr>
              <p:cNvPr id="62" name="Rechteck 61"/>
              <p:cNvSpPr/>
              <p:nvPr/>
            </p:nvSpPr>
            <p:spPr bwMode="gray">
              <a:xfrm>
                <a:off x="2484001" y="3307199"/>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65" name="Rechteck 64"/>
              <p:cNvSpPr/>
              <p:nvPr/>
            </p:nvSpPr>
            <p:spPr bwMode="gray">
              <a:xfrm>
                <a:off x="2484001" y="4555202"/>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88" name="Rechteck 87"/>
              <p:cNvSpPr/>
              <p:nvPr/>
            </p:nvSpPr>
            <p:spPr bwMode="gray">
              <a:xfrm>
                <a:off x="4596641" y="2059200"/>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89" name="Rechteck 88"/>
              <p:cNvSpPr/>
              <p:nvPr/>
            </p:nvSpPr>
            <p:spPr bwMode="gray">
              <a:xfrm>
                <a:off x="4596641" y="3307199"/>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90" name="Rechteck 89"/>
              <p:cNvSpPr/>
              <p:nvPr/>
            </p:nvSpPr>
            <p:spPr bwMode="gray">
              <a:xfrm>
                <a:off x="4596641" y="4555202"/>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92" name="Rechteck 91"/>
              <p:cNvSpPr/>
              <p:nvPr/>
            </p:nvSpPr>
            <p:spPr bwMode="gray">
              <a:xfrm>
                <a:off x="6708303" y="2059200"/>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93" name="Rechteck 92"/>
              <p:cNvSpPr/>
              <p:nvPr/>
            </p:nvSpPr>
            <p:spPr bwMode="gray">
              <a:xfrm>
                <a:off x="6708303" y="3307199"/>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sp>
            <p:nvSpPr>
              <p:cNvPr id="94" name="Rechteck 93"/>
              <p:cNvSpPr/>
              <p:nvPr/>
            </p:nvSpPr>
            <p:spPr bwMode="gray">
              <a:xfrm>
                <a:off x="6708303" y="4555202"/>
                <a:ext cx="2112639" cy="1247999"/>
              </a:xfrm>
              <a:prstGeom prst="rect">
                <a:avLst/>
              </a:prstGeom>
              <a:grp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646464"/>
                    </a:solidFill>
                    <a:cs typeface="Arial" charset="0"/>
                  </a:rPr>
                  <a:t>Definition, Approach</a:t>
                </a:r>
                <a:endParaRPr lang="en-US" sz="1400" noProof="1">
                  <a:solidFill>
                    <a:srgbClr val="646464"/>
                  </a:solidFill>
                  <a:cs typeface="Arial" charset="0"/>
                </a:endParaRPr>
              </a:p>
            </p:txBody>
          </p:sp>
        </p:grpSp>
        <p:grpSp>
          <p:nvGrpSpPr>
            <p:cNvPr id="21" name="Gruppieren 20"/>
            <p:cNvGrpSpPr/>
            <p:nvPr/>
          </p:nvGrpSpPr>
          <p:grpSpPr bwMode="gray">
            <a:xfrm>
              <a:off x="323850" y="2419200"/>
              <a:ext cx="2016150" cy="3384001"/>
              <a:chOff x="323850" y="2059200"/>
              <a:chExt cx="2016150" cy="3744001"/>
            </a:xfrm>
            <a:effectLst>
              <a:outerShdw blurRad="127000" dist="63500" dir="2700000" algn="tl" rotWithShape="0">
                <a:prstClr val="black">
                  <a:alpha val="40000"/>
                </a:prstClr>
              </a:outerShdw>
            </a:effectLst>
          </p:grpSpPr>
          <p:sp>
            <p:nvSpPr>
              <p:cNvPr id="55" name="Rechteck 54"/>
              <p:cNvSpPr/>
              <p:nvPr/>
            </p:nvSpPr>
            <p:spPr bwMode="gray">
              <a:xfrm>
                <a:off x="323850" y="2059200"/>
                <a:ext cx="2016150" cy="1247999"/>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180000" tIns="72000" rIns="108000" bIns="72000" anchor="ctr"/>
              <a:lstStyle/>
              <a:p>
                <a:pPr defTabSz="801688" eaLnBrk="0" hangingPunct="0"/>
                <a:r>
                  <a:rPr lang="en-US" b="1" noProof="1" smtClean="0">
                    <a:solidFill>
                      <a:srgbClr val="000000"/>
                    </a:solidFill>
                    <a:cs typeface="Arial" charset="0"/>
                  </a:rPr>
                  <a:t>Submarket A</a:t>
                </a:r>
              </a:p>
              <a:p>
                <a:pPr defTabSz="801688" eaLnBrk="0" hangingPunct="0"/>
                <a:r>
                  <a:rPr lang="en-US" sz="1400" noProof="1" smtClean="0">
                    <a:solidFill>
                      <a:srgbClr val="000000"/>
                    </a:solidFill>
                    <a:cs typeface="Arial" charset="0"/>
                  </a:rPr>
                  <a:t>(Product / Service)</a:t>
                </a:r>
                <a:endParaRPr lang="en-US" sz="1400" noProof="1">
                  <a:solidFill>
                    <a:srgbClr val="000000"/>
                  </a:solidFill>
                  <a:cs typeface="Arial" charset="0"/>
                </a:endParaRPr>
              </a:p>
            </p:txBody>
          </p:sp>
          <p:sp>
            <p:nvSpPr>
              <p:cNvPr id="56" name="Rechteck 55"/>
              <p:cNvSpPr/>
              <p:nvPr/>
            </p:nvSpPr>
            <p:spPr bwMode="gray">
              <a:xfrm>
                <a:off x="323850" y="3307199"/>
                <a:ext cx="2016150" cy="1247999"/>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180000" tIns="72000" rIns="108000" bIns="72000" anchor="ctr"/>
              <a:lstStyle/>
              <a:p>
                <a:pPr defTabSz="801688" eaLnBrk="0" hangingPunct="0"/>
                <a:r>
                  <a:rPr lang="en-US" b="1" noProof="1" smtClean="0">
                    <a:solidFill>
                      <a:srgbClr val="000000"/>
                    </a:solidFill>
                    <a:cs typeface="Arial" charset="0"/>
                  </a:rPr>
                  <a:t>Submarket B</a:t>
                </a:r>
              </a:p>
              <a:p>
                <a:pPr lvl="0" defTabSz="801688" eaLnBrk="0" hangingPunct="0"/>
                <a:r>
                  <a:rPr lang="en-US" sz="1400" noProof="1" smtClean="0">
                    <a:solidFill>
                      <a:srgbClr val="000000"/>
                    </a:solidFill>
                    <a:cs typeface="Arial" charset="0"/>
                  </a:rPr>
                  <a:t>(core market)</a:t>
                </a:r>
                <a:endParaRPr lang="en-US" sz="1400" noProof="1">
                  <a:solidFill>
                    <a:srgbClr val="000000"/>
                  </a:solidFill>
                  <a:cs typeface="Arial" charset="0"/>
                </a:endParaRPr>
              </a:p>
            </p:txBody>
          </p:sp>
          <p:sp>
            <p:nvSpPr>
              <p:cNvPr id="57" name="Rechteck 56"/>
              <p:cNvSpPr/>
              <p:nvPr/>
            </p:nvSpPr>
            <p:spPr bwMode="gray">
              <a:xfrm>
                <a:off x="323850" y="4555202"/>
                <a:ext cx="2016150" cy="1247999"/>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p:spPr>
            <p:txBody>
              <a:bodyPr lIns="180000" tIns="72000" rIns="108000" bIns="72000" anchor="ctr"/>
              <a:lstStyle/>
              <a:p>
                <a:pPr defTabSz="801688" eaLnBrk="0" hangingPunct="0"/>
                <a:r>
                  <a:rPr lang="en-US" b="1" noProof="1" smtClean="0">
                    <a:solidFill>
                      <a:srgbClr val="000000"/>
                    </a:solidFill>
                    <a:cs typeface="Arial" charset="0"/>
                  </a:rPr>
                  <a:t>Submarket C</a:t>
                </a:r>
              </a:p>
              <a:p>
                <a:pPr lvl="0" defTabSz="801688" eaLnBrk="0" hangingPunct="0"/>
                <a:r>
                  <a:rPr lang="en-US" sz="1400" noProof="1" smtClean="0">
                    <a:solidFill>
                      <a:srgbClr val="000000"/>
                    </a:solidFill>
                    <a:cs typeface="Arial" charset="0"/>
                  </a:rPr>
                  <a:t>(Product / Service)</a:t>
                </a:r>
                <a:endParaRPr lang="en-US" sz="1400" noProof="1">
                  <a:solidFill>
                    <a:srgbClr val="000000"/>
                  </a:solidFill>
                  <a:cs typeface="Arial" charset="0"/>
                </a:endParaRPr>
              </a:p>
            </p:txBody>
          </p:sp>
        </p:grpSp>
      </p:grpSp>
      <p:grpSp>
        <p:nvGrpSpPr>
          <p:cNvPr id="35" name="Gruppieren 95"/>
          <p:cNvGrpSpPr/>
          <p:nvPr/>
        </p:nvGrpSpPr>
        <p:grpSpPr bwMode="gray">
          <a:xfrm>
            <a:off x="5376488" y="4222120"/>
            <a:ext cx="2843794" cy="1852007"/>
            <a:chOff x="6820489" y="-40416"/>
            <a:chExt cx="2843794" cy="1852007"/>
          </a:xfrm>
        </p:grpSpPr>
        <p:sp>
          <p:nvSpPr>
            <p:cNvPr id="36" name="Rechteck 96"/>
            <p:cNvSpPr/>
            <p:nvPr/>
          </p:nvSpPr>
          <p:spPr bwMode="gray">
            <a:xfrm rot="384271">
              <a:off x="7378188" y="122233"/>
              <a:ext cx="2286095" cy="1689358"/>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lnSpc>
                  <a:spcPts val="1400"/>
                </a:lnSpc>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lnSpc>
                  <a:spcPts val="1400"/>
                </a:lnSpc>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Try to define market segments as homogenous groups. Make sure that the segments are clearly distinct from each other. </a:t>
              </a:r>
              <a:endPar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7" name="Picture 5" descr="Tessafilm_4"/>
            <p:cNvPicPr>
              <a:picLocks noChangeAspect="1" noChangeArrowheads="1"/>
            </p:cNvPicPr>
            <p:nvPr/>
          </p:nvPicPr>
          <p:blipFill>
            <a:blip r:embed="rId3"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13518916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24"/>
          <p:cNvSpPr>
            <a:spLocks noGrp="1"/>
          </p:cNvSpPr>
          <p:nvPr>
            <p:ph type="title"/>
          </p:nvPr>
        </p:nvSpPr>
        <p:spPr bwMode="gray"/>
        <p:txBody>
          <a:bodyPr/>
          <a:lstStyle/>
          <a:p>
            <a:r>
              <a:rPr lang="de-DE" noProof="1" smtClean="0"/>
              <a:t>Market Analysis </a:t>
            </a:r>
            <a:r>
              <a:rPr lang="de-DE" b="0" noProof="1" smtClean="0"/>
              <a:t>– </a:t>
            </a:r>
            <a:r>
              <a:rPr lang="en-US" b="0" dirty="0" smtClean="0"/>
              <a:t>Five </a:t>
            </a:r>
            <a:r>
              <a:rPr lang="en-US" b="0" dirty="0"/>
              <a:t>Forces Analysis</a:t>
            </a:r>
          </a:p>
        </p:txBody>
      </p:sp>
      <p:sp>
        <p:nvSpPr>
          <p:cNvPr id="26" name="Textplatzhalter 25"/>
          <p:cNvSpPr>
            <a:spLocks noGrp="1"/>
          </p:cNvSpPr>
          <p:nvPr>
            <p:ph type="body" sz="quarter" idx="13"/>
          </p:nvPr>
        </p:nvSpPr>
        <p:spPr bwMode="gray"/>
        <p:txBody>
          <a:bodyPr/>
          <a:lstStyle/>
          <a:p>
            <a:r>
              <a:rPr lang="en-US" dirty="0" smtClean="0"/>
              <a:t>Competitive intensity </a:t>
            </a:r>
            <a:r>
              <a:rPr lang="en-US" dirty="0"/>
              <a:t>and m</a:t>
            </a:r>
            <a:r>
              <a:rPr lang="en-US" dirty="0" smtClean="0"/>
              <a:t>arket </a:t>
            </a:r>
            <a:r>
              <a:rPr lang="en-US" dirty="0"/>
              <a:t>a</a:t>
            </a:r>
            <a:r>
              <a:rPr lang="en-US" dirty="0" smtClean="0"/>
              <a:t>ttractiveness </a:t>
            </a:r>
            <a:endParaRPr lang="en-US" dirty="0"/>
          </a:p>
        </p:txBody>
      </p:sp>
      <p:grpSp>
        <p:nvGrpSpPr>
          <p:cNvPr id="4" name="Gruppieren 3"/>
          <p:cNvGrpSpPr/>
          <p:nvPr/>
        </p:nvGrpSpPr>
        <p:grpSpPr bwMode="gray">
          <a:xfrm>
            <a:off x="323850" y="1558925"/>
            <a:ext cx="8497092" cy="4789489"/>
            <a:chOff x="323850" y="1558925"/>
            <a:chExt cx="8497092" cy="4789489"/>
          </a:xfrm>
        </p:grpSpPr>
        <p:grpSp>
          <p:nvGrpSpPr>
            <p:cNvPr id="2" name="Gruppieren 35"/>
            <p:cNvGrpSpPr/>
            <p:nvPr/>
          </p:nvGrpSpPr>
          <p:grpSpPr bwMode="gray">
            <a:xfrm>
              <a:off x="323850" y="4276724"/>
              <a:ext cx="1946445" cy="2071690"/>
              <a:chOff x="323850" y="2571721"/>
              <a:chExt cx="1760981" cy="2071690"/>
            </a:xfrm>
          </p:grpSpPr>
          <p:sp>
            <p:nvSpPr>
              <p:cNvPr id="37" name="Rectangle 19"/>
              <p:cNvSpPr>
                <a:spLocks noChangeArrowheads="1"/>
              </p:cNvSpPr>
              <p:nvPr/>
            </p:nvSpPr>
            <p:spPr bwMode="gray">
              <a:xfrm>
                <a:off x="323850" y="2571721"/>
                <a:ext cx="1760981"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defRPr/>
                </a:pPr>
                <a:r>
                  <a:rPr lang="en-US" sz="1400" b="1" dirty="0" smtClean="0">
                    <a:solidFill>
                      <a:srgbClr val="000000"/>
                    </a:solidFill>
                    <a:cs typeface="Arial" charset="0"/>
                  </a:rPr>
                  <a:t>Supplier Power</a:t>
                </a:r>
              </a:p>
            </p:txBody>
          </p:sp>
          <p:sp>
            <p:nvSpPr>
              <p:cNvPr id="38" name="Rectangle 5"/>
              <p:cNvSpPr>
                <a:spLocks noChangeArrowheads="1"/>
              </p:cNvSpPr>
              <p:nvPr/>
            </p:nvSpPr>
            <p:spPr bwMode="gray">
              <a:xfrm>
                <a:off x="323850" y="2932085"/>
                <a:ext cx="1760981" cy="17113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Number of suppliers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Size of suppliers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Uniqueness of service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Your ability to substitute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Cost of changing</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etc.</a:t>
                </a:r>
              </a:p>
            </p:txBody>
          </p:sp>
        </p:grpSp>
        <p:grpSp>
          <p:nvGrpSpPr>
            <p:cNvPr id="3" name="Gruppieren 38"/>
            <p:cNvGrpSpPr/>
            <p:nvPr/>
          </p:nvGrpSpPr>
          <p:grpSpPr bwMode="gray">
            <a:xfrm>
              <a:off x="6874497" y="4276724"/>
              <a:ext cx="1946445" cy="2071690"/>
              <a:chOff x="323850" y="2571721"/>
              <a:chExt cx="1760981" cy="2071690"/>
            </a:xfrm>
          </p:grpSpPr>
          <p:sp>
            <p:nvSpPr>
              <p:cNvPr id="40" name="Rectangle 19"/>
              <p:cNvSpPr>
                <a:spLocks noChangeArrowheads="1"/>
              </p:cNvSpPr>
              <p:nvPr/>
            </p:nvSpPr>
            <p:spPr bwMode="gray">
              <a:xfrm>
                <a:off x="323850" y="2571721"/>
                <a:ext cx="1760981"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defRPr/>
                </a:pPr>
                <a:r>
                  <a:rPr lang="en-US" sz="1400" b="1" dirty="0" smtClean="0">
                    <a:solidFill>
                      <a:srgbClr val="000000"/>
                    </a:solidFill>
                    <a:cs typeface="Arial" charset="0"/>
                  </a:rPr>
                  <a:t>Threat of Substitution</a:t>
                </a:r>
              </a:p>
            </p:txBody>
          </p:sp>
          <p:sp>
            <p:nvSpPr>
              <p:cNvPr id="41" name="Rectangle 5"/>
              <p:cNvSpPr>
                <a:spLocks noChangeArrowheads="1"/>
              </p:cNvSpPr>
              <p:nvPr/>
            </p:nvSpPr>
            <p:spPr bwMode="gray">
              <a:xfrm>
                <a:off x="323850" y="2932085"/>
                <a:ext cx="1760981" cy="17113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Substitute performance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Cost of change</a:t>
                </a:r>
              </a:p>
            </p:txBody>
          </p:sp>
        </p:grpSp>
        <p:grpSp>
          <p:nvGrpSpPr>
            <p:cNvPr id="5" name="Gruppieren 27"/>
            <p:cNvGrpSpPr/>
            <p:nvPr/>
          </p:nvGrpSpPr>
          <p:grpSpPr bwMode="gray">
            <a:xfrm>
              <a:off x="323850" y="1558925"/>
              <a:ext cx="1946445" cy="2071690"/>
              <a:chOff x="323850" y="2571721"/>
              <a:chExt cx="1760981" cy="2071690"/>
            </a:xfrm>
          </p:grpSpPr>
          <p:sp>
            <p:nvSpPr>
              <p:cNvPr id="31" name="Rectangle 19"/>
              <p:cNvSpPr>
                <a:spLocks noChangeArrowheads="1"/>
              </p:cNvSpPr>
              <p:nvPr/>
            </p:nvSpPr>
            <p:spPr bwMode="gray">
              <a:xfrm>
                <a:off x="323850" y="2571721"/>
                <a:ext cx="1760981"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defRPr/>
                </a:pPr>
                <a:r>
                  <a:rPr lang="en-US" sz="1400" b="1" dirty="0" smtClean="0">
                    <a:solidFill>
                      <a:srgbClr val="000000"/>
                    </a:solidFill>
                    <a:cs typeface="Arial" charset="0"/>
                  </a:rPr>
                  <a:t>Threat of New Entry</a:t>
                </a:r>
              </a:p>
            </p:txBody>
          </p:sp>
          <p:sp>
            <p:nvSpPr>
              <p:cNvPr id="32" name="Rectangle 5"/>
              <p:cNvSpPr>
                <a:spLocks noChangeArrowheads="1"/>
              </p:cNvSpPr>
              <p:nvPr/>
            </p:nvSpPr>
            <p:spPr bwMode="gray">
              <a:xfrm>
                <a:off x="323850" y="2932085"/>
                <a:ext cx="1760981" cy="17113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Time and cost of entry</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Specialist knowledge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Economies of scale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Cost advantages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Technology protection</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Barriers to entry</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etc.</a:t>
                </a:r>
              </a:p>
            </p:txBody>
          </p:sp>
        </p:grpSp>
        <p:grpSp>
          <p:nvGrpSpPr>
            <p:cNvPr id="6" name="Gruppieren 32"/>
            <p:cNvGrpSpPr/>
            <p:nvPr/>
          </p:nvGrpSpPr>
          <p:grpSpPr bwMode="gray">
            <a:xfrm>
              <a:off x="6874497" y="1558925"/>
              <a:ext cx="1946445" cy="2071690"/>
              <a:chOff x="323850" y="2571721"/>
              <a:chExt cx="1760981" cy="2071690"/>
            </a:xfrm>
          </p:grpSpPr>
          <p:sp>
            <p:nvSpPr>
              <p:cNvPr id="34" name="Rectangle 19"/>
              <p:cNvSpPr>
                <a:spLocks noChangeArrowheads="1"/>
              </p:cNvSpPr>
              <p:nvPr/>
            </p:nvSpPr>
            <p:spPr bwMode="gray">
              <a:xfrm>
                <a:off x="323850" y="2571721"/>
                <a:ext cx="1760981"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defRPr/>
                </a:pPr>
                <a:r>
                  <a:rPr lang="en-US" sz="1400" b="1" dirty="0" smtClean="0">
                    <a:solidFill>
                      <a:srgbClr val="000000"/>
                    </a:solidFill>
                    <a:cs typeface="Arial" charset="0"/>
                  </a:rPr>
                  <a:t>Buyer Power</a:t>
                </a:r>
              </a:p>
            </p:txBody>
          </p:sp>
          <p:sp>
            <p:nvSpPr>
              <p:cNvPr id="35" name="Rectangle 5"/>
              <p:cNvSpPr>
                <a:spLocks noChangeArrowheads="1"/>
              </p:cNvSpPr>
              <p:nvPr/>
            </p:nvSpPr>
            <p:spPr bwMode="gray">
              <a:xfrm>
                <a:off x="323850" y="2932085"/>
                <a:ext cx="1760981" cy="171132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Number of customers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Scope of orders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Differences between competitors</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Price sensitivity</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Ability to substitute</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Cost of changing</a:t>
                </a:r>
              </a:p>
              <a:p>
                <a:pPr marL="190500" indent="-190500">
                  <a:spcAft>
                    <a:spcPts val="100"/>
                  </a:spcAft>
                  <a:buClr>
                    <a:srgbClr val="808080"/>
                  </a:buClr>
                  <a:buFont typeface="Wingdings" pitchFamily="2" charset="2"/>
                  <a:buChar char="§"/>
                  <a:defRPr/>
                </a:pPr>
                <a:r>
                  <a:rPr lang="en-US" sz="1200" dirty="0" smtClean="0">
                    <a:solidFill>
                      <a:srgbClr val="000000"/>
                    </a:solidFill>
                    <a:cs typeface="Arial" charset="0"/>
                  </a:rPr>
                  <a:t>etc.</a:t>
                </a:r>
              </a:p>
            </p:txBody>
          </p:sp>
        </p:grpSp>
        <p:grpSp>
          <p:nvGrpSpPr>
            <p:cNvPr id="23" name="Gruppieren 22"/>
            <p:cNvGrpSpPr/>
            <p:nvPr/>
          </p:nvGrpSpPr>
          <p:grpSpPr bwMode="gray">
            <a:xfrm>
              <a:off x="2575951" y="2000444"/>
              <a:ext cx="3944551" cy="3915977"/>
              <a:chOff x="2575951" y="2000444"/>
              <a:chExt cx="3944551" cy="3915977"/>
            </a:xfrm>
          </p:grpSpPr>
          <p:sp>
            <p:nvSpPr>
              <p:cNvPr id="22" name="Ellipse 21"/>
              <p:cNvSpPr/>
              <p:nvPr/>
            </p:nvSpPr>
            <p:spPr bwMode="gray">
              <a:xfrm>
                <a:off x="3209258" y="2624226"/>
                <a:ext cx="2658886" cy="2658886"/>
              </a:xfrm>
              <a:prstGeom prst="ellipse">
                <a:avLst/>
              </a:prstGeom>
              <a:solidFill>
                <a:schemeClr val="accent1"/>
              </a:solidFill>
              <a:ln w="12700">
                <a:noFill/>
                <a:round/>
                <a:headEnd/>
                <a:tailEnd/>
              </a:ln>
              <a:effectLst>
                <a:outerShdw blurRad="139700" sx="102000" sy="102000" algn="ctr" rotWithShape="0">
                  <a:prstClr val="black">
                    <a:alpha val="66000"/>
                  </a:prstClr>
                </a:outerShdw>
              </a:effectLst>
              <a:scene3d>
                <a:camera prst="orthographicFront"/>
                <a:lightRig rig="balanced" dir="t"/>
              </a:scene3d>
              <a:sp3d>
                <a:bevelT w="1270000" h="1270000"/>
              </a:sp3d>
            </p:spPr>
            <p:txBody>
              <a:bodyPr rtlCol="0" anchor="ctr"/>
              <a:lstStyle/>
              <a:p>
                <a:pPr algn="ctr"/>
                <a:endParaRPr lang="en-US" sz="2000" dirty="0"/>
              </a:p>
            </p:txBody>
          </p:sp>
          <p:sp>
            <p:nvSpPr>
              <p:cNvPr id="24" name="Pfeil nach rechts 23"/>
              <p:cNvSpPr/>
              <p:nvPr/>
            </p:nvSpPr>
            <p:spPr bwMode="gray">
              <a:xfrm rot="2700000" flipH="1">
                <a:off x="5210878" y="4686144"/>
                <a:ext cx="1309624" cy="1150930"/>
              </a:xfrm>
              <a:prstGeom prst="rightArrow">
                <a:avLst>
                  <a:gd name="adj1" fmla="val 57375"/>
                  <a:gd name="adj2" fmla="val 50000"/>
                </a:avLst>
              </a:prstGeom>
              <a:gradFill flip="none" rotWithShape="1">
                <a:gsLst>
                  <a:gs pos="0">
                    <a:schemeClr val="bg1">
                      <a:lumMod val="95000"/>
                    </a:schemeClr>
                  </a:gs>
                  <a:gs pos="100000">
                    <a:schemeClr val="bg1">
                      <a:lumMod val="85000"/>
                    </a:schemeClr>
                  </a:gs>
                </a:gsLst>
                <a:lin ang="0" scaled="1"/>
                <a:tileRect/>
              </a:gradFill>
              <a:ln w="12700">
                <a:noFill/>
                <a:round/>
                <a:headEnd/>
                <a:tailEnd/>
              </a:ln>
              <a:effectLst>
                <a:outerShdw blurRad="63500" sx="102000" sy="102000" algn="ctr" rotWithShape="0">
                  <a:prstClr val="black">
                    <a:alpha val="47000"/>
                  </a:prstClr>
                </a:outerShdw>
              </a:effectLst>
              <a:scene3d>
                <a:camera prst="orthographicFront"/>
                <a:lightRig rig="balanced" dir="t"/>
              </a:scene3d>
              <a:sp3d>
                <a:bevelT w="50800" h="25400" prst="convex"/>
              </a:sp3d>
            </p:spPr>
            <p:txBody>
              <a:bodyPr rtlCol="0" anchor="ctr"/>
              <a:lstStyle/>
              <a:p>
                <a:pPr algn="ctr"/>
                <a:endParaRPr lang="en-US" sz="1400" b="1" dirty="0" smtClean="0">
                  <a:solidFill>
                    <a:srgbClr val="4D4D4D"/>
                  </a:solidFill>
                </a:endParaRPr>
              </a:p>
            </p:txBody>
          </p:sp>
          <p:sp>
            <p:nvSpPr>
              <p:cNvPr id="29" name="Pfeil nach rechts 28"/>
              <p:cNvSpPr/>
              <p:nvPr/>
            </p:nvSpPr>
            <p:spPr bwMode="gray">
              <a:xfrm rot="18900000" flipH="1">
                <a:off x="5210880" y="2079791"/>
                <a:ext cx="1309622" cy="1150930"/>
              </a:xfrm>
              <a:prstGeom prst="rightArrow">
                <a:avLst>
                  <a:gd name="adj1" fmla="val 57375"/>
                  <a:gd name="adj2" fmla="val 50000"/>
                </a:avLst>
              </a:prstGeom>
              <a:gradFill flip="none" rotWithShape="1">
                <a:gsLst>
                  <a:gs pos="0">
                    <a:schemeClr val="bg1">
                      <a:lumMod val="95000"/>
                    </a:schemeClr>
                  </a:gs>
                  <a:gs pos="100000">
                    <a:schemeClr val="bg1">
                      <a:lumMod val="85000"/>
                    </a:schemeClr>
                  </a:gs>
                </a:gsLst>
                <a:lin ang="0" scaled="1"/>
                <a:tileRect/>
              </a:gradFill>
              <a:ln w="12700">
                <a:noFill/>
                <a:round/>
                <a:headEnd/>
                <a:tailEnd/>
              </a:ln>
              <a:effectLst>
                <a:outerShdw blurRad="63500" sx="102000" sy="102000" algn="ctr" rotWithShape="0">
                  <a:prstClr val="black">
                    <a:alpha val="47000"/>
                  </a:prstClr>
                </a:outerShdw>
              </a:effectLst>
              <a:scene3d>
                <a:camera prst="orthographicFront"/>
                <a:lightRig rig="balanced" dir="t"/>
              </a:scene3d>
              <a:sp3d>
                <a:bevelT w="50800" h="25400" prst="convex"/>
              </a:sp3d>
            </p:spPr>
            <p:txBody>
              <a:bodyPr rtlCol="0" anchor="ctr"/>
              <a:lstStyle/>
              <a:p>
                <a:pPr algn="ctr"/>
                <a:endParaRPr lang="en-US" sz="1400" b="1" dirty="0" smtClean="0">
                  <a:solidFill>
                    <a:srgbClr val="4D4D4D"/>
                  </a:solidFill>
                </a:endParaRPr>
              </a:p>
            </p:txBody>
          </p:sp>
          <p:sp>
            <p:nvSpPr>
              <p:cNvPr id="30" name="Pfeil nach rechts 29"/>
              <p:cNvSpPr/>
              <p:nvPr/>
            </p:nvSpPr>
            <p:spPr bwMode="gray">
              <a:xfrm rot="18900000">
                <a:off x="2575951" y="4686144"/>
                <a:ext cx="1309624" cy="1150930"/>
              </a:xfrm>
              <a:prstGeom prst="rightArrow">
                <a:avLst>
                  <a:gd name="adj1" fmla="val 57375"/>
                  <a:gd name="adj2" fmla="val 50000"/>
                </a:avLst>
              </a:prstGeom>
              <a:gradFill flip="none" rotWithShape="1">
                <a:gsLst>
                  <a:gs pos="0">
                    <a:schemeClr val="bg1">
                      <a:lumMod val="95000"/>
                    </a:schemeClr>
                  </a:gs>
                  <a:gs pos="100000">
                    <a:schemeClr val="bg1">
                      <a:lumMod val="85000"/>
                    </a:schemeClr>
                  </a:gs>
                </a:gsLst>
                <a:lin ang="0" scaled="1"/>
                <a:tileRect/>
              </a:gradFill>
              <a:ln w="12700">
                <a:noFill/>
                <a:round/>
                <a:headEnd/>
                <a:tailEnd/>
              </a:ln>
              <a:effectLst>
                <a:outerShdw blurRad="63500" sx="102000" sy="102000" algn="ctr" rotWithShape="0">
                  <a:prstClr val="black">
                    <a:alpha val="47000"/>
                  </a:prstClr>
                </a:outerShdw>
              </a:effectLst>
              <a:scene3d>
                <a:camera prst="orthographicFront"/>
                <a:lightRig rig="balanced" dir="t"/>
              </a:scene3d>
              <a:sp3d>
                <a:bevelT w="50800" h="25400" prst="convex"/>
              </a:sp3d>
            </p:spPr>
            <p:txBody>
              <a:bodyPr rtlCol="0" anchor="ctr"/>
              <a:lstStyle/>
              <a:p>
                <a:pPr algn="ctr"/>
                <a:endParaRPr lang="en-US" sz="1400" b="1" dirty="0" smtClean="0">
                  <a:solidFill>
                    <a:srgbClr val="4D4D4D"/>
                  </a:solidFill>
                </a:endParaRPr>
              </a:p>
            </p:txBody>
          </p:sp>
          <p:sp>
            <p:nvSpPr>
              <p:cNvPr id="13" name="Rectangle 5"/>
              <p:cNvSpPr>
                <a:spLocks noChangeArrowheads="1"/>
              </p:cNvSpPr>
              <p:nvPr/>
            </p:nvSpPr>
            <p:spPr bwMode="gray">
              <a:xfrm>
                <a:off x="3705072" y="3122010"/>
                <a:ext cx="1962303" cy="1787525"/>
              </a:xfrm>
              <a:prstGeom prst="rect">
                <a:avLst/>
              </a:prstGeom>
              <a:noFill/>
              <a:ln w="12700">
                <a:noFill/>
                <a:miter lim="800000"/>
                <a:headEnd/>
                <a:tailEnd/>
              </a:ln>
              <a:effectLst/>
            </p:spPr>
            <p:txBody>
              <a:bodyPr lIns="108000" tIns="108000" rIns="144000" bIns="72000"/>
              <a:lstStyle/>
              <a:p>
                <a:pPr marL="190500" indent="-190500">
                  <a:lnSpc>
                    <a:spcPct val="90000"/>
                  </a:lnSpc>
                  <a:spcAft>
                    <a:spcPct val="20000"/>
                  </a:spcAft>
                  <a:buClr>
                    <a:srgbClr val="292929"/>
                  </a:buClr>
                  <a:buFont typeface="Wingdings" pitchFamily="2" charset="2"/>
                  <a:buNone/>
                </a:pPr>
                <a:r>
                  <a:rPr lang="en-US" sz="1400" b="1" dirty="0">
                    <a:solidFill>
                      <a:srgbClr val="FFFFFF"/>
                    </a:solidFill>
                    <a:effectLst>
                      <a:outerShdw blurRad="190500" algn="ctr" rotWithShape="0">
                        <a:prstClr val="black">
                          <a:alpha val="50000"/>
                        </a:prstClr>
                      </a:outerShdw>
                    </a:effectLst>
                  </a:rPr>
                  <a:t>Competitive Rivalry</a:t>
                </a:r>
                <a:endParaRPr lang="en-US" sz="1400" dirty="0">
                  <a:solidFill>
                    <a:srgbClr val="FFFFFF"/>
                  </a:solidFill>
                  <a:effectLst>
                    <a:outerShdw blurRad="190500" algn="ctr" rotWithShape="0">
                      <a:prstClr val="black">
                        <a:alpha val="50000"/>
                      </a:prstClr>
                    </a:outerShdw>
                  </a:effectLst>
                </a:endParaRP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Number of competitors</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Quality differences</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Other differences</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Switching costs</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Customer loyalty</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Costs of leaving market</a:t>
                </a:r>
              </a:p>
              <a:p>
                <a:pPr marL="190500" indent="-190500">
                  <a:buClr>
                    <a:srgbClr val="FFFFFF"/>
                  </a:buClr>
                  <a:buFont typeface="Wingdings" pitchFamily="2" charset="2"/>
                  <a:buChar char="§"/>
                </a:pPr>
                <a:r>
                  <a:rPr lang="en-US" sz="1200" dirty="0">
                    <a:solidFill>
                      <a:srgbClr val="FFFFFF"/>
                    </a:solidFill>
                    <a:effectLst>
                      <a:outerShdw blurRad="190500" algn="ctr" rotWithShape="0">
                        <a:prstClr val="black">
                          <a:alpha val="50000"/>
                        </a:prstClr>
                      </a:outerShdw>
                    </a:effectLst>
                  </a:rPr>
                  <a:t>etc.</a:t>
                </a:r>
              </a:p>
            </p:txBody>
          </p:sp>
          <p:sp>
            <p:nvSpPr>
              <p:cNvPr id="28" name="Pfeil nach rechts 27"/>
              <p:cNvSpPr/>
              <p:nvPr/>
            </p:nvSpPr>
            <p:spPr bwMode="gray">
              <a:xfrm rot="2700000">
                <a:off x="2575951" y="2079790"/>
                <a:ext cx="1309622" cy="1150930"/>
              </a:xfrm>
              <a:prstGeom prst="rightArrow">
                <a:avLst>
                  <a:gd name="adj1" fmla="val 57375"/>
                  <a:gd name="adj2" fmla="val 50000"/>
                </a:avLst>
              </a:prstGeom>
              <a:gradFill flip="none" rotWithShape="1">
                <a:gsLst>
                  <a:gs pos="0">
                    <a:schemeClr val="bg1">
                      <a:lumMod val="95000"/>
                    </a:schemeClr>
                  </a:gs>
                  <a:gs pos="100000">
                    <a:schemeClr val="bg1">
                      <a:lumMod val="85000"/>
                    </a:schemeClr>
                  </a:gs>
                </a:gsLst>
                <a:lin ang="0" scaled="1"/>
                <a:tileRect/>
              </a:gradFill>
              <a:ln w="12700">
                <a:noFill/>
                <a:round/>
                <a:headEnd/>
                <a:tailEnd/>
              </a:ln>
              <a:effectLst>
                <a:outerShdw blurRad="63500" sx="102000" sy="102000" algn="ctr" rotWithShape="0">
                  <a:prstClr val="black">
                    <a:alpha val="47000"/>
                  </a:prstClr>
                </a:outerShdw>
              </a:effectLst>
              <a:scene3d>
                <a:camera prst="orthographicFront"/>
                <a:lightRig rig="balanced" dir="t"/>
              </a:scene3d>
              <a:sp3d>
                <a:bevelT w="50800" h="25400" prst="convex"/>
              </a:sp3d>
            </p:spPr>
            <p:txBody>
              <a:bodyPr rtlCol="0" anchor="ctr"/>
              <a:lstStyle/>
              <a:p>
                <a:pPr algn="ctr"/>
                <a:endParaRPr lang="en-US" sz="1400" b="1" dirty="0" smtClean="0">
                  <a:solidFill>
                    <a:srgbClr val="4D4D4D"/>
                  </a:solidFill>
                </a:endParaRPr>
              </a:p>
            </p:txBody>
          </p:sp>
        </p:grpSp>
      </p:grpSp>
      <p:grpSp>
        <p:nvGrpSpPr>
          <p:cNvPr id="27" name="Gruppieren 26"/>
          <p:cNvGrpSpPr/>
          <p:nvPr/>
        </p:nvGrpSpPr>
        <p:grpSpPr bwMode="gray">
          <a:xfrm>
            <a:off x="6546789" y="89862"/>
            <a:ext cx="2189517" cy="1196014"/>
            <a:chOff x="7220269" y="-153554"/>
            <a:chExt cx="2456010" cy="1341584"/>
          </a:xfrm>
        </p:grpSpPr>
        <p:sp>
          <p:nvSpPr>
            <p:cNvPr id="33" name="Rechteck 32"/>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Contains relevant information for</a:t>
              </a:r>
              <a:br>
                <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SWOT-Analysis</a:t>
              </a:r>
              <a:endPar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6" name="Picture 5" descr="Tessafilm_4"/>
            <p:cNvPicPr>
              <a:picLocks noChangeAspect="1" noChangeArrowheads="1"/>
            </p:cNvPicPr>
            <p:nvPr/>
          </p:nvPicPr>
          <p:blipFill>
            <a:blip r:embed="rId3" cstate="print"/>
            <a:srcRect l="59392" b="89844"/>
            <a:stretch>
              <a:fillRect/>
            </a:stretch>
          </p:blipFill>
          <p:spPr bwMode="gray">
            <a:xfrm rot="20222041">
              <a:off x="7220269" y="-153554"/>
              <a:ext cx="651468" cy="433392"/>
            </a:xfrm>
            <a:prstGeom prst="rect">
              <a:avLst/>
            </a:prstGeom>
            <a:noFill/>
          </p:spPr>
        </p:pic>
        <p:pic>
          <p:nvPicPr>
            <p:cNvPr id="39" name="Picture 5" descr="Tessafilm_4"/>
            <p:cNvPicPr>
              <a:picLocks noChangeAspect="1" noChangeArrowheads="1"/>
            </p:cNvPicPr>
            <p:nvPr/>
          </p:nvPicPr>
          <p:blipFill>
            <a:blip r:embed="rId3"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425701423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noProof="1"/>
              <a:t>Market Analysis </a:t>
            </a:r>
            <a:r>
              <a:rPr lang="de-DE" b="0" noProof="1"/>
              <a:t>– </a:t>
            </a:r>
            <a:r>
              <a:rPr lang="en-US" b="0" noProof="1" smtClean="0"/>
              <a:t>Market structure</a:t>
            </a:r>
            <a:endParaRPr lang="en-US" b="0" noProof="1"/>
          </a:p>
        </p:txBody>
      </p:sp>
      <p:sp>
        <p:nvSpPr>
          <p:cNvPr id="3" name="Textplatzhalter 2"/>
          <p:cNvSpPr>
            <a:spLocks noGrp="1"/>
          </p:cNvSpPr>
          <p:nvPr>
            <p:ph type="body" sz="quarter" idx="13"/>
          </p:nvPr>
        </p:nvSpPr>
        <p:spPr bwMode="gray"/>
        <p:txBody>
          <a:bodyPr/>
          <a:lstStyle/>
          <a:p>
            <a:r>
              <a:rPr lang="en-US" noProof="1" smtClean="0"/>
              <a:t>Levels of narrowing based on potential and actual customers</a:t>
            </a:r>
            <a:endParaRPr lang="en-US" noProof="1"/>
          </a:p>
        </p:txBody>
      </p:sp>
      <p:grpSp>
        <p:nvGrpSpPr>
          <p:cNvPr id="4" name="Gruppieren 3"/>
          <p:cNvGrpSpPr/>
          <p:nvPr/>
        </p:nvGrpSpPr>
        <p:grpSpPr bwMode="gray">
          <a:xfrm>
            <a:off x="323849" y="1555200"/>
            <a:ext cx="8497093" cy="4248000"/>
            <a:chOff x="323849" y="1555200"/>
            <a:chExt cx="8497093" cy="4248000"/>
          </a:xfrm>
        </p:grpSpPr>
        <p:sp>
          <p:nvSpPr>
            <p:cNvPr id="9" name="Ellipse 8"/>
            <p:cNvSpPr/>
            <p:nvPr/>
          </p:nvSpPr>
          <p:spPr bwMode="gray">
            <a:xfrm>
              <a:off x="2448000" y="1555200"/>
              <a:ext cx="4248000" cy="4248000"/>
            </a:xfrm>
            <a:prstGeom prst="ellipse">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44000" bIns="1656000" anchor="t" anchorCtr="0"/>
            <a:lstStyle/>
            <a:p>
              <a:pPr lvl="0" algn="ctr"/>
              <a:endParaRPr lang="en-US" sz="1200" b="1" noProof="1" smtClean="0">
                <a:solidFill>
                  <a:schemeClr val="tx1">
                    <a:lumMod val="75000"/>
                    <a:lumOff val="25000"/>
                  </a:schemeClr>
                </a:solidFill>
              </a:endParaRPr>
            </a:p>
          </p:txBody>
        </p:sp>
        <p:sp>
          <p:nvSpPr>
            <p:cNvPr id="8" name="Ellipse 7"/>
            <p:cNvSpPr/>
            <p:nvPr/>
          </p:nvSpPr>
          <p:spPr bwMode="gray">
            <a:xfrm>
              <a:off x="2850581" y="1957781"/>
              <a:ext cx="3442838" cy="3442838"/>
            </a:xfrm>
            <a:prstGeom prst="ellipse">
              <a:avLst/>
            </a:prstGeom>
            <a:solidFill>
              <a:srgbClr val="D7D7D7"/>
            </a:solidFill>
            <a:ln w="12700">
              <a:solidFill>
                <a:srgbClr val="C0C0C0"/>
              </a:solidFill>
              <a:miter lim="800000"/>
              <a:headEnd/>
              <a:tailEnd/>
            </a:ln>
            <a:effectLst>
              <a:innerShdw blurRad="63500" dist="50800" dir="13500000">
                <a:prstClr val="black">
                  <a:alpha val="50000"/>
                </a:prstClr>
              </a:innerShdw>
            </a:effectLst>
          </p:spPr>
          <p:txBody>
            <a:bodyPr wrap="none" lIns="72000" tIns="792000" rIns="72000" bIns="0" anchor="t" anchorCtr="0"/>
            <a:lstStyle/>
            <a:p>
              <a:pPr lvl="0" algn="ctr"/>
              <a:endParaRPr lang="en-US" sz="1200" b="1" noProof="1" smtClean="0">
                <a:solidFill>
                  <a:srgbClr val="FFFFFF"/>
                </a:solidFill>
              </a:endParaRPr>
            </a:p>
          </p:txBody>
        </p:sp>
        <p:sp>
          <p:nvSpPr>
            <p:cNvPr id="58" name="Ellipse 57"/>
            <p:cNvSpPr/>
            <p:nvPr/>
          </p:nvSpPr>
          <p:spPr bwMode="gray">
            <a:xfrm>
              <a:off x="3256387" y="2363587"/>
              <a:ext cx="2631226" cy="2631226"/>
            </a:xfrm>
            <a:prstGeom prst="ellipse">
              <a:avLst/>
            </a:prstGeom>
            <a:gradFill>
              <a:gsLst>
                <a:gs pos="0">
                  <a:schemeClr val="accent1">
                    <a:lumMod val="40000"/>
                    <a:lumOff val="60000"/>
                  </a:schemeClr>
                </a:gs>
                <a:gs pos="100000">
                  <a:schemeClr val="accent1">
                    <a:lumMod val="60000"/>
                    <a:lumOff val="40000"/>
                  </a:schemeClr>
                </a:gs>
              </a:gsLst>
              <a:lin ang="5400000" scaled="1"/>
            </a:gradFill>
            <a:ln w="12700">
              <a:solidFill>
                <a:srgbClr val="C0C0C0"/>
              </a:solidFill>
              <a:miter lim="800000"/>
              <a:headEnd/>
              <a:tailEnd/>
            </a:ln>
            <a:effectLst>
              <a:innerShdw blurRad="63500" dist="50800" dir="13500000">
                <a:prstClr val="black">
                  <a:alpha val="50000"/>
                </a:prstClr>
              </a:innerShdw>
            </a:effectLst>
          </p:spPr>
          <p:txBody>
            <a:bodyPr wrap="none" lIns="72000" tIns="792000" rIns="72000" bIns="0" anchor="t" anchorCtr="0"/>
            <a:lstStyle/>
            <a:p>
              <a:pPr lvl="0" algn="ctr"/>
              <a:endParaRPr lang="en-US" sz="1200" b="1" noProof="1" smtClean="0">
                <a:solidFill>
                  <a:srgbClr val="FFFFFF"/>
                </a:solidFill>
              </a:endParaRPr>
            </a:p>
          </p:txBody>
        </p:sp>
        <p:sp>
          <p:nvSpPr>
            <p:cNvPr id="59" name="Ellipse 58"/>
            <p:cNvSpPr/>
            <p:nvPr/>
          </p:nvSpPr>
          <p:spPr bwMode="gray">
            <a:xfrm>
              <a:off x="3662193" y="2769393"/>
              <a:ext cx="1819614" cy="1819614"/>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wrap="none" lIns="72000" tIns="72000" rIns="72000" bIns="72000" anchor="t" anchorCtr="0"/>
            <a:lstStyle/>
            <a:p>
              <a:pPr lvl="0" algn="ctr"/>
              <a:endParaRPr lang="en-US" sz="1200" b="1" noProof="1" smtClean="0">
                <a:solidFill>
                  <a:srgbClr val="FFFFFF"/>
                </a:solidFill>
              </a:endParaRPr>
            </a:p>
          </p:txBody>
        </p:sp>
        <p:sp>
          <p:nvSpPr>
            <p:cNvPr id="7" name="Ellipse 6"/>
            <p:cNvSpPr/>
            <p:nvPr/>
          </p:nvSpPr>
          <p:spPr bwMode="gray">
            <a:xfrm>
              <a:off x="4066973" y="3175200"/>
              <a:ext cx="1008916" cy="1008000"/>
            </a:xfrm>
            <a:prstGeom prst="ellipse">
              <a:avLst/>
            </a:prstGeom>
            <a:gradFill flip="none" rotWithShape="1">
              <a:gsLst>
                <a:gs pos="0">
                  <a:schemeClr val="accent1"/>
                </a:gs>
                <a:gs pos="100000">
                  <a:schemeClr val="accent1">
                    <a:lumMod val="50000"/>
                  </a:schemeClr>
                </a:gs>
              </a:gsLst>
              <a:lin ang="5400000" scaled="1"/>
              <a:tileRect/>
            </a:gradFill>
            <a:ln w="12700">
              <a:solidFill>
                <a:srgbClr val="C0C0C0"/>
              </a:solidFill>
              <a:miter lim="800000"/>
              <a:headEnd/>
              <a:tailEnd/>
            </a:ln>
            <a:effectLst>
              <a:innerShdw blurRad="63500" dist="50800" dir="13500000">
                <a:prstClr val="black">
                  <a:alpha val="50000"/>
                </a:prstClr>
              </a:innerShdw>
            </a:effectLst>
          </p:spPr>
          <p:txBody>
            <a:bodyPr wrap="none" lIns="72000" tIns="72000" rIns="72000" bIns="72000" anchor="ctr"/>
            <a:lstStyle/>
            <a:p>
              <a:pPr lvl="0" algn="ctr" defTabSz="801688" eaLnBrk="0" hangingPunct="0"/>
              <a:r>
                <a:rPr lang="en-US" sz="1400" b="1" noProof="1" smtClean="0">
                  <a:solidFill>
                    <a:srgbClr val="FFFFFF"/>
                  </a:solidFill>
                  <a:effectLst>
                    <a:outerShdw blurRad="190500" algn="ctr" rotWithShape="0">
                      <a:prstClr val="black">
                        <a:alpha val="50000"/>
                      </a:prstClr>
                    </a:outerShdw>
                  </a:effectLst>
                  <a:cs typeface="Arial" charset="0"/>
                </a:rPr>
                <a:t>Penetrated</a:t>
              </a:r>
              <a:br>
                <a:rPr lang="en-US" sz="1400" b="1" noProof="1" smtClean="0">
                  <a:solidFill>
                    <a:srgbClr val="FFFFFF"/>
                  </a:solidFill>
                  <a:effectLst>
                    <a:outerShdw blurRad="190500" algn="ctr" rotWithShape="0">
                      <a:prstClr val="black">
                        <a:alpha val="50000"/>
                      </a:prstClr>
                    </a:outerShdw>
                  </a:effectLst>
                  <a:cs typeface="Arial" charset="0"/>
                </a:rPr>
              </a:br>
              <a:r>
                <a:rPr lang="en-US" sz="1400" b="1" noProof="1" smtClean="0">
                  <a:solidFill>
                    <a:srgbClr val="FFFFFF"/>
                  </a:solidFill>
                  <a:effectLst>
                    <a:outerShdw blurRad="190500" algn="ctr" rotWithShape="0">
                      <a:prstClr val="black">
                        <a:alpha val="50000"/>
                      </a:prstClr>
                    </a:outerShdw>
                  </a:effectLst>
                  <a:cs typeface="Arial" charset="0"/>
                </a:rPr>
                <a:t>market</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5" name="Rechteck 4"/>
            <p:cNvSpPr/>
            <p:nvPr/>
          </p:nvSpPr>
          <p:spPr bwMode="gray">
            <a:xfrm>
              <a:off x="3873901" y="3019200"/>
              <a:ext cx="1396200" cy="1396200"/>
            </a:xfrm>
            <a:prstGeom prst="rect">
              <a:avLst/>
            </a:prstGeom>
            <a:noFill/>
            <a:ln w="12700">
              <a:noFill/>
              <a:miter lim="800000"/>
              <a:headEnd/>
              <a:tailEnd/>
            </a:ln>
            <a:effectLst/>
          </p:spPr>
          <p:txBody>
            <a:bodyPr lIns="108000" tIns="72000" rIns="108000" bIns="72000" anchor="ctr">
              <a:prstTxWarp prst="textButton">
                <a:avLst>
                  <a:gd name="adj" fmla="val 10073998"/>
                </a:avLst>
              </a:prstTxWarp>
            </a:bodyPr>
            <a:lstStyle/>
            <a:p>
              <a:pPr algn="ctr" defTabSz="801688" eaLnBrk="0" hangingPunct="0"/>
              <a:r>
                <a:rPr lang="en-US" sz="1400" b="1" dirty="0" smtClean="0">
                  <a:solidFill>
                    <a:srgbClr val="FFFFFF"/>
                  </a:solidFill>
                  <a:effectLst>
                    <a:outerShdw blurRad="190500" algn="ctr" rotWithShape="0">
                      <a:prstClr val="black">
                        <a:alpha val="50000"/>
                      </a:prstClr>
                    </a:outerShdw>
                  </a:effectLst>
                  <a:cs typeface="Arial" charset="0"/>
                </a:rPr>
                <a:t>Target market</a:t>
              </a:r>
              <a:endParaRPr lang="en-US" sz="1400" b="1" dirty="0">
                <a:solidFill>
                  <a:srgbClr val="FFFFFF"/>
                </a:solidFill>
                <a:effectLst>
                  <a:outerShdw blurRad="190500" algn="ctr" rotWithShape="0">
                    <a:prstClr val="black">
                      <a:alpha val="50000"/>
                    </a:prstClr>
                  </a:outerShdw>
                </a:effectLst>
                <a:cs typeface="Arial" charset="0"/>
              </a:endParaRPr>
            </a:p>
            <a:p>
              <a:pPr algn="ctr" defTabSz="801688" eaLnBrk="0" hangingPunct="0"/>
              <a:endParaRPr lang="en-US" sz="1400" b="1" dirty="0" smtClean="0">
                <a:solidFill>
                  <a:srgbClr val="FFFFFF"/>
                </a:solidFill>
                <a:effectLst>
                  <a:outerShdw blurRad="190500" algn="ctr" rotWithShape="0">
                    <a:prstClr val="black">
                      <a:alpha val="50000"/>
                    </a:prstClr>
                  </a:outerShdw>
                </a:effectLst>
                <a:cs typeface="Arial" charset="0"/>
              </a:endParaRPr>
            </a:p>
            <a:p>
              <a:pPr algn="ctr" defTabSz="801688" eaLnBrk="0" hangingPunct="0"/>
              <a:r>
                <a:rPr lang="en-US" sz="1400" b="1" dirty="0" smtClean="0">
                  <a:solidFill>
                    <a:srgbClr val="FFFFFF"/>
                  </a:solidFill>
                  <a:effectLst>
                    <a:outerShdw blurRad="190500" algn="ctr" rotWithShape="0">
                      <a:prstClr val="black">
                        <a:alpha val="50000"/>
                      </a:prstClr>
                    </a:outerShdw>
                  </a:effectLst>
                  <a:cs typeface="Arial" charset="0"/>
                </a:rPr>
                <a:t>Volume</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48" name="Rechteck 47"/>
            <p:cNvSpPr/>
            <p:nvPr/>
          </p:nvSpPr>
          <p:spPr bwMode="gray">
            <a:xfrm>
              <a:off x="3492544" y="2637448"/>
              <a:ext cx="2159704" cy="2159704"/>
            </a:xfrm>
            <a:prstGeom prst="rect">
              <a:avLst/>
            </a:prstGeom>
            <a:noFill/>
            <a:ln w="12700">
              <a:noFill/>
              <a:miter lim="800000"/>
              <a:headEnd/>
              <a:tailEnd/>
            </a:ln>
            <a:effectLst/>
          </p:spPr>
          <p:txBody>
            <a:bodyPr lIns="108000" tIns="72000" rIns="108000" bIns="72000" anchor="ctr">
              <a:prstTxWarp prst="textButton">
                <a:avLst/>
              </a:prstTxWarp>
            </a:bodyPr>
            <a:lstStyle/>
            <a:p>
              <a:pPr algn="ctr" defTabSz="801688" eaLnBrk="0" hangingPunct="0"/>
              <a:r>
                <a:rPr lang="en-US" sz="1400" b="1" dirty="0" smtClean="0">
                  <a:solidFill>
                    <a:srgbClr val="FFFFFF"/>
                  </a:solidFill>
                  <a:effectLst>
                    <a:outerShdw blurRad="190500" algn="ctr" rotWithShape="0">
                      <a:prstClr val="black">
                        <a:alpha val="50000"/>
                      </a:prstClr>
                    </a:outerShdw>
                  </a:effectLst>
                  <a:cs typeface="Arial" charset="0"/>
                </a:rPr>
                <a:t>Qualified available market</a:t>
              </a:r>
            </a:p>
            <a:p>
              <a:pPr algn="ctr" defTabSz="801688" eaLnBrk="0" hangingPunct="0"/>
              <a:endParaRPr lang="en-US" sz="1400" b="1" dirty="0">
                <a:solidFill>
                  <a:srgbClr val="FFFFFF"/>
                </a:solidFill>
                <a:effectLst>
                  <a:outerShdw blurRad="190500" algn="ctr" rotWithShape="0">
                    <a:prstClr val="black">
                      <a:alpha val="50000"/>
                    </a:prstClr>
                  </a:outerShdw>
                </a:effectLst>
                <a:cs typeface="Arial" charset="0"/>
              </a:endParaRPr>
            </a:p>
            <a:p>
              <a:pPr algn="ctr" defTabSz="801688" eaLnBrk="0" hangingPunct="0"/>
              <a:r>
                <a:rPr lang="en-US" sz="1400" b="1" dirty="0" smtClean="0">
                  <a:solidFill>
                    <a:srgbClr val="FFFFFF"/>
                  </a:solidFill>
                  <a:effectLst>
                    <a:outerShdw blurRad="190500" algn="ctr" rotWithShape="0">
                      <a:prstClr val="black">
                        <a:alpha val="50000"/>
                      </a:prstClr>
                    </a:outerShdw>
                  </a:effectLst>
                  <a:cs typeface="Arial" charset="0"/>
                </a:rPr>
                <a:t>Volume</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0" name="Rechteck 49"/>
            <p:cNvSpPr/>
            <p:nvPr/>
          </p:nvSpPr>
          <p:spPr bwMode="gray">
            <a:xfrm>
              <a:off x="3058862" y="2204731"/>
              <a:ext cx="3025138" cy="3025138"/>
            </a:xfrm>
            <a:prstGeom prst="rect">
              <a:avLst/>
            </a:prstGeom>
            <a:noFill/>
            <a:ln w="12700">
              <a:noFill/>
              <a:miter lim="800000"/>
              <a:headEnd/>
              <a:tailEnd/>
            </a:ln>
            <a:effectLst/>
          </p:spPr>
          <p:txBody>
            <a:bodyPr lIns="108000" tIns="72000" rIns="108000" bIns="72000" anchor="ctr">
              <a:prstTxWarp prst="textButton">
                <a:avLst/>
              </a:prstTxWarp>
            </a:bodyPr>
            <a:lstStyle/>
            <a:p>
              <a:pPr algn="ctr" defTabSz="801688" eaLnBrk="0" hangingPunct="0"/>
              <a:r>
                <a:rPr lang="en-US" sz="1400" b="1" dirty="0" smtClean="0">
                  <a:cs typeface="Arial" charset="0"/>
                </a:rPr>
                <a:t>Available market</a:t>
              </a:r>
            </a:p>
            <a:p>
              <a:pPr algn="ctr" defTabSz="801688" eaLnBrk="0" hangingPunct="0"/>
              <a:endParaRPr lang="en-US" sz="1400" b="1" dirty="0">
                <a:cs typeface="Arial" charset="0"/>
              </a:endParaRPr>
            </a:p>
            <a:p>
              <a:pPr algn="ctr" defTabSz="801688" eaLnBrk="0" hangingPunct="0"/>
              <a:r>
                <a:rPr lang="en-US" sz="1400" b="1" dirty="0" smtClean="0">
                  <a:cs typeface="Arial" charset="0"/>
                </a:rPr>
                <a:t>Volume</a:t>
              </a:r>
              <a:endParaRPr lang="en-US" sz="1400" b="1" dirty="0">
                <a:cs typeface="Arial" charset="0"/>
              </a:endParaRPr>
            </a:p>
          </p:txBody>
        </p:sp>
        <p:sp>
          <p:nvSpPr>
            <p:cNvPr id="53" name="Rechteck 52"/>
            <p:cNvSpPr/>
            <p:nvPr/>
          </p:nvSpPr>
          <p:spPr bwMode="gray">
            <a:xfrm>
              <a:off x="2667792" y="1812696"/>
              <a:ext cx="3809208" cy="3809208"/>
            </a:xfrm>
            <a:prstGeom prst="rect">
              <a:avLst/>
            </a:prstGeom>
            <a:noFill/>
            <a:ln w="12700">
              <a:noFill/>
              <a:miter lim="800000"/>
              <a:headEnd/>
              <a:tailEnd/>
            </a:ln>
            <a:effectLst/>
          </p:spPr>
          <p:txBody>
            <a:bodyPr lIns="108000" tIns="72000" rIns="108000" bIns="72000" anchor="ctr">
              <a:prstTxWarp prst="textButton">
                <a:avLst/>
              </a:prstTxWarp>
            </a:bodyPr>
            <a:lstStyle/>
            <a:p>
              <a:pPr algn="ctr" defTabSz="801688" eaLnBrk="0" hangingPunct="0"/>
              <a:r>
                <a:rPr lang="en-US" sz="1400" b="1" dirty="0" smtClean="0">
                  <a:cs typeface="Arial" charset="0"/>
                </a:rPr>
                <a:t>Potential market</a:t>
              </a:r>
              <a:endParaRPr lang="en-US" sz="1400" b="1" dirty="0">
                <a:cs typeface="Arial" charset="0"/>
              </a:endParaRPr>
            </a:p>
            <a:p>
              <a:pPr algn="ctr" defTabSz="801688" eaLnBrk="0" hangingPunct="0"/>
              <a:endParaRPr lang="en-US" sz="1400" b="1" dirty="0" smtClean="0">
                <a:cs typeface="Arial" charset="0"/>
              </a:endParaRPr>
            </a:p>
            <a:p>
              <a:pPr algn="ctr" defTabSz="801688" eaLnBrk="0" hangingPunct="0"/>
              <a:r>
                <a:rPr lang="en-US" sz="1400" b="1" dirty="0" smtClean="0">
                  <a:cs typeface="Arial" charset="0"/>
                </a:rPr>
                <a:t>Volume</a:t>
              </a:r>
              <a:endParaRPr lang="en-US" sz="1400" b="1" dirty="0">
                <a:cs typeface="Arial" charset="0"/>
              </a:endParaRPr>
            </a:p>
          </p:txBody>
        </p:sp>
        <p:sp>
          <p:nvSpPr>
            <p:cNvPr id="71" name="Text Box 13"/>
            <p:cNvSpPr txBox="1">
              <a:spLocks noChangeArrowheads="1"/>
            </p:cNvSpPr>
            <p:nvPr/>
          </p:nvSpPr>
          <p:spPr bwMode="gray">
            <a:xfrm>
              <a:off x="323850" y="1915200"/>
              <a:ext cx="2124150" cy="960000"/>
            </a:xfrm>
            <a:prstGeom prst="rect">
              <a:avLst/>
            </a:prstGeom>
            <a:noFill/>
            <a:ln w="9525" algn="ctr">
              <a:noFill/>
              <a:miter lim="800000"/>
              <a:headEnd/>
              <a:tailEnd/>
            </a:ln>
          </p:spPr>
          <p:txBody>
            <a:bodyPr wrap="square" lIns="0" tIns="90000" rIns="0" bIns="0">
              <a:noAutofit/>
            </a:bodyPr>
            <a:lstStyle/>
            <a:p>
              <a:pPr defTabSz="801688"/>
              <a:r>
                <a:rPr lang="en-US" b="1" dirty="0" smtClean="0"/>
                <a:t>Title and description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Estimated customers</a:t>
              </a:r>
            </a:p>
            <a:p>
              <a:pPr defTabSz="801688"/>
              <a:r>
                <a:rPr lang="en-US" sz="1400" dirty="0">
                  <a:solidFill>
                    <a:schemeClr val="tx1">
                      <a:lumMod val="50000"/>
                      <a:lumOff val="50000"/>
                    </a:schemeClr>
                  </a:solidFill>
                </a:rPr>
                <a:t>Important competitors</a:t>
              </a:r>
            </a:p>
          </p:txBody>
        </p:sp>
        <p:cxnSp>
          <p:nvCxnSpPr>
            <p:cNvPr id="72" name="Gerade Verbindung 71"/>
            <p:cNvCxnSpPr/>
            <p:nvPr/>
          </p:nvCxnSpPr>
          <p:spPr bwMode="gray">
            <a:xfrm>
              <a:off x="323849" y="1915200"/>
              <a:ext cx="3096000" cy="0"/>
            </a:xfrm>
            <a:prstGeom prst="line">
              <a:avLst/>
            </a:prstGeom>
            <a:noFill/>
            <a:ln w="19050">
              <a:solidFill>
                <a:srgbClr val="969696"/>
              </a:solidFill>
              <a:prstDash val="sysDot"/>
              <a:round/>
              <a:headEnd/>
              <a:tailEnd type="oval"/>
            </a:ln>
          </p:spPr>
        </p:cxnSp>
        <p:cxnSp>
          <p:nvCxnSpPr>
            <p:cNvPr id="73" name="Gerade Verbindung 72"/>
            <p:cNvCxnSpPr/>
            <p:nvPr/>
          </p:nvCxnSpPr>
          <p:spPr bwMode="gray">
            <a:xfrm>
              <a:off x="5400675" y="2204731"/>
              <a:ext cx="3420267" cy="0"/>
            </a:xfrm>
            <a:prstGeom prst="line">
              <a:avLst/>
            </a:prstGeom>
            <a:noFill/>
            <a:ln w="19050">
              <a:solidFill>
                <a:srgbClr val="969696"/>
              </a:solidFill>
              <a:prstDash val="sysDot"/>
              <a:round/>
              <a:headEnd type="oval"/>
              <a:tailEnd/>
            </a:ln>
          </p:spPr>
        </p:cxnSp>
        <p:sp>
          <p:nvSpPr>
            <p:cNvPr id="74" name="Text Box 13"/>
            <p:cNvSpPr txBox="1">
              <a:spLocks noChangeArrowheads="1"/>
            </p:cNvSpPr>
            <p:nvPr/>
          </p:nvSpPr>
          <p:spPr bwMode="gray">
            <a:xfrm>
              <a:off x="6696792" y="2204731"/>
              <a:ext cx="2124150" cy="960000"/>
            </a:xfrm>
            <a:prstGeom prst="rect">
              <a:avLst/>
            </a:prstGeom>
            <a:noFill/>
            <a:ln w="9525" algn="ctr">
              <a:noFill/>
              <a:miter lim="800000"/>
              <a:headEnd/>
              <a:tailEnd/>
            </a:ln>
          </p:spPr>
          <p:txBody>
            <a:bodyPr wrap="square" lIns="0" tIns="90000" rIns="0" bIns="0">
              <a:noAutofit/>
            </a:bodyPr>
            <a:lstStyle/>
            <a:p>
              <a:pPr algn="r" defTabSz="801688"/>
              <a:r>
                <a:rPr lang="en-US" b="1" dirty="0" smtClean="0"/>
                <a:t>Title and description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Estimated customers</a:t>
              </a:r>
            </a:p>
            <a:p>
              <a:pPr algn="r" defTabSz="801688"/>
              <a:r>
                <a:rPr lang="en-US" sz="1400" dirty="0">
                  <a:solidFill>
                    <a:schemeClr val="tx1">
                      <a:lumMod val="50000"/>
                      <a:lumOff val="50000"/>
                    </a:schemeClr>
                  </a:solidFill>
                </a:rPr>
                <a:t>Important competitors</a:t>
              </a:r>
            </a:p>
          </p:txBody>
        </p:sp>
        <p:sp>
          <p:nvSpPr>
            <p:cNvPr id="75" name="Text Box 13"/>
            <p:cNvSpPr txBox="1">
              <a:spLocks noChangeArrowheads="1"/>
            </p:cNvSpPr>
            <p:nvPr/>
          </p:nvSpPr>
          <p:spPr bwMode="gray">
            <a:xfrm>
              <a:off x="323850" y="3019200"/>
              <a:ext cx="2124150" cy="960000"/>
            </a:xfrm>
            <a:prstGeom prst="rect">
              <a:avLst/>
            </a:prstGeom>
            <a:noFill/>
            <a:ln w="9525" algn="ctr">
              <a:noFill/>
              <a:miter lim="800000"/>
              <a:headEnd/>
              <a:tailEnd/>
            </a:ln>
          </p:spPr>
          <p:txBody>
            <a:bodyPr wrap="square" lIns="0" tIns="90000" rIns="0" bIns="0">
              <a:noAutofit/>
            </a:bodyPr>
            <a:lstStyle/>
            <a:p>
              <a:pPr defTabSz="801688"/>
              <a:r>
                <a:rPr lang="en-US" b="1" dirty="0" smtClean="0"/>
                <a:t>Title and description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Estimated customers</a:t>
              </a:r>
            </a:p>
            <a:p>
              <a:pPr defTabSz="801688"/>
              <a:r>
                <a:rPr lang="en-US" sz="1400" dirty="0">
                  <a:solidFill>
                    <a:schemeClr val="tx1">
                      <a:lumMod val="50000"/>
                      <a:lumOff val="50000"/>
                    </a:schemeClr>
                  </a:solidFill>
                </a:rPr>
                <a:t>Important competitors</a:t>
              </a:r>
            </a:p>
          </p:txBody>
        </p:sp>
        <p:cxnSp>
          <p:nvCxnSpPr>
            <p:cNvPr id="76" name="Gerade Verbindung 75"/>
            <p:cNvCxnSpPr/>
            <p:nvPr/>
          </p:nvCxnSpPr>
          <p:spPr bwMode="gray">
            <a:xfrm>
              <a:off x="323850" y="3019200"/>
              <a:ext cx="3132000" cy="0"/>
            </a:xfrm>
            <a:prstGeom prst="line">
              <a:avLst/>
            </a:prstGeom>
            <a:noFill/>
            <a:ln w="19050">
              <a:solidFill>
                <a:schemeClr val="accent1">
                  <a:lumMod val="60000"/>
                  <a:lumOff val="40000"/>
                </a:schemeClr>
              </a:solidFill>
              <a:prstDash val="sysDot"/>
              <a:round/>
              <a:headEnd/>
              <a:tailEnd type="oval"/>
            </a:ln>
          </p:spPr>
        </p:cxnSp>
        <p:sp>
          <p:nvSpPr>
            <p:cNvPr id="77" name="Text Box 13"/>
            <p:cNvSpPr txBox="1">
              <a:spLocks noChangeArrowheads="1"/>
            </p:cNvSpPr>
            <p:nvPr/>
          </p:nvSpPr>
          <p:spPr bwMode="gray">
            <a:xfrm>
              <a:off x="323850" y="4160362"/>
              <a:ext cx="2124150" cy="1642837"/>
            </a:xfrm>
            <a:prstGeom prst="rect">
              <a:avLst/>
            </a:prstGeom>
            <a:noFill/>
            <a:ln w="9525" algn="ctr">
              <a:noFill/>
              <a:miter lim="800000"/>
              <a:headEnd/>
              <a:tailEnd/>
            </a:ln>
          </p:spPr>
          <p:txBody>
            <a:bodyPr wrap="square" lIns="0" tIns="90000" rIns="0" bIns="0">
              <a:noAutofit/>
            </a:bodyPr>
            <a:lstStyle/>
            <a:p>
              <a:pPr defTabSz="801688"/>
              <a:r>
                <a:rPr lang="en-US" b="1" dirty="0" smtClean="0"/>
                <a:t>Title and description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Estimated customers</a:t>
              </a:r>
            </a:p>
            <a:p>
              <a:pPr defTabSz="801688"/>
              <a:r>
                <a:rPr lang="en-US" sz="1400" dirty="0">
                  <a:solidFill>
                    <a:schemeClr val="tx1">
                      <a:lumMod val="50000"/>
                      <a:lumOff val="50000"/>
                    </a:schemeClr>
                  </a:solidFill>
                </a:rPr>
                <a:t>Important competitors</a:t>
              </a:r>
            </a:p>
          </p:txBody>
        </p:sp>
        <p:cxnSp>
          <p:nvCxnSpPr>
            <p:cNvPr id="78" name="Gerade Verbindung 77"/>
            <p:cNvCxnSpPr/>
            <p:nvPr/>
          </p:nvCxnSpPr>
          <p:spPr bwMode="gray">
            <a:xfrm>
              <a:off x="323850" y="4160363"/>
              <a:ext cx="4067175" cy="0"/>
            </a:xfrm>
            <a:prstGeom prst="line">
              <a:avLst/>
            </a:prstGeom>
            <a:noFill/>
            <a:ln w="19050">
              <a:solidFill>
                <a:schemeClr val="accent1">
                  <a:lumMod val="50000"/>
                </a:schemeClr>
              </a:solidFill>
              <a:prstDash val="sysDot"/>
              <a:round/>
              <a:headEnd/>
              <a:tailEnd type="oval"/>
            </a:ln>
          </p:spPr>
        </p:cxnSp>
        <p:cxnSp>
          <p:nvCxnSpPr>
            <p:cNvPr id="79" name="Gerade Verbindung 78"/>
            <p:cNvCxnSpPr/>
            <p:nvPr/>
          </p:nvCxnSpPr>
          <p:spPr bwMode="gray">
            <a:xfrm>
              <a:off x="5436942" y="3379200"/>
              <a:ext cx="3384000" cy="0"/>
            </a:xfrm>
            <a:prstGeom prst="line">
              <a:avLst/>
            </a:prstGeom>
            <a:noFill/>
            <a:ln w="19050">
              <a:solidFill>
                <a:schemeClr val="accent1"/>
              </a:solidFill>
              <a:prstDash val="sysDot"/>
              <a:round/>
              <a:headEnd type="oval"/>
              <a:tailEnd/>
            </a:ln>
          </p:spPr>
        </p:cxnSp>
        <p:sp>
          <p:nvSpPr>
            <p:cNvPr id="80" name="Text Box 13"/>
            <p:cNvSpPr txBox="1">
              <a:spLocks noChangeArrowheads="1"/>
            </p:cNvSpPr>
            <p:nvPr/>
          </p:nvSpPr>
          <p:spPr bwMode="gray">
            <a:xfrm>
              <a:off x="6696792" y="3379200"/>
              <a:ext cx="2124150" cy="960000"/>
            </a:xfrm>
            <a:prstGeom prst="rect">
              <a:avLst/>
            </a:prstGeom>
            <a:noFill/>
            <a:ln w="9525" algn="ctr">
              <a:noFill/>
              <a:miter lim="800000"/>
              <a:headEnd/>
              <a:tailEnd/>
            </a:ln>
          </p:spPr>
          <p:txBody>
            <a:bodyPr wrap="square" lIns="0" tIns="90000" rIns="0" bIns="0">
              <a:noAutofit/>
            </a:bodyPr>
            <a:lstStyle/>
            <a:p>
              <a:pPr algn="r" defTabSz="801688"/>
              <a:r>
                <a:rPr lang="en-US" b="1" dirty="0" smtClean="0"/>
                <a:t>Title and description</a:t>
              </a:r>
              <a:r>
                <a:rPr lang="en-US" sz="2000" b="1" dirty="0" smtClean="0">
                  <a:solidFill>
                    <a:prstClr val="black"/>
                  </a:solidFill>
                </a:rPr>
                <a:t/>
              </a:r>
              <a:br>
                <a:rPr lang="en-US" sz="2000" b="1" dirty="0" smtClean="0">
                  <a:solidFill>
                    <a:prstClr val="black"/>
                  </a:solidFill>
                </a:rPr>
              </a:br>
              <a:r>
                <a:rPr lang="en-US" sz="1400" dirty="0">
                  <a:solidFill>
                    <a:schemeClr val="tx1">
                      <a:lumMod val="50000"/>
                      <a:lumOff val="50000"/>
                    </a:schemeClr>
                  </a:solidFill>
                </a:rPr>
                <a:t>Estimated customers</a:t>
              </a:r>
            </a:p>
            <a:p>
              <a:pPr algn="r" defTabSz="801688"/>
              <a:r>
                <a:rPr lang="en-US" sz="1400" dirty="0">
                  <a:solidFill>
                    <a:schemeClr val="tx1">
                      <a:lumMod val="50000"/>
                      <a:lumOff val="50000"/>
                    </a:schemeClr>
                  </a:solidFill>
                </a:rPr>
                <a:t>Important competitors</a:t>
              </a:r>
            </a:p>
          </p:txBody>
        </p:sp>
      </p:grpSp>
    </p:spTree>
    <p:extLst>
      <p:ext uri="{BB962C8B-B14F-4D97-AF65-F5344CB8AC3E}">
        <p14:creationId xmlns:p14="http://schemas.microsoft.com/office/powerpoint/2010/main" val="82041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1"/>
              <a:t>Market Analysis </a:t>
            </a:r>
            <a:r>
              <a:rPr lang="de-DE" b="0" noProof="1"/>
              <a:t>– </a:t>
            </a:r>
            <a:r>
              <a:rPr lang="en-US" b="0" noProof="1" smtClean="0"/>
              <a:t>Market Growth</a:t>
            </a:r>
            <a:endParaRPr lang="en-US" b="0" noProof="1"/>
          </a:p>
        </p:txBody>
      </p:sp>
      <p:sp>
        <p:nvSpPr>
          <p:cNvPr id="3" name="Textplatzhalter 2"/>
          <p:cNvSpPr>
            <a:spLocks noGrp="1"/>
          </p:cNvSpPr>
          <p:nvPr>
            <p:ph type="body" sz="quarter" idx="13"/>
          </p:nvPr>
        </p:nvSpPr>
        <p:spPr/>
        <p:txBody>
          <a:bodyPr/>
          <a:lstStyle/>
          <a:p>
            <a:r>
              <a:rPr lang="en-US" noProof="1" smtClean="0"/>
              <a:t>Market </a:t>
            </a:r>
            <a:r>
              <a:rPr lang="en-US" noProof="1"/>
              <a:t>p</a:t>
            </a:r>
            <a:r>
              <a:rPr lang="en-US" noProof="1" smtClean="0"/>
              <a:t>otential, market </a:t>
            </a:r>
            <a:r>
              <a:rPr lang="en-US" noProof="1"/>
              <a:t>v</a:t>
            </a:r>
            <a:r>
              <a:rPr lang="en-US" noProof="1" smtClean="0"/>
              <a:t>olume and market </a:t>
            </a:r>
            <a:r>
              <a:rPr lang="en-US" noProof="1"/>
              <a:t>g</a:t>
            </a:r>
            <a:r>
              <a:rPr lang="en-US" noProof="1" smtClean="0"/>
              <a:t>rowth in the course of time</a:t>
            </a:r>
            <a:endParaRPr lang="en-US" noProof="1"/>
          </a:p>
        </p:txBody>
      </p:sp>
      <p:grpSp>
        <p:nvGrpSpPr>
          <p:cNvPr id="5" name="DataDriven_Label"/>
          <p:cNvGrpSpPr/>
          <p:nvPr/>
        </p:nvGrpSpPr>
        <p:grpSpPr>
          <a:xfrm>
            <a:off x="9161418" y="534489"/>
            <a:ext cx="323850" cy="1018902"/>
            <a:chOff x="9144000" y="543198"/>
            <a:chExt cx="323850" cy="1018902"/>
          </a:xfrm>
          <a:effectLst>
            <a:outerShdw blurRad="50800" dist="38100" dir="2700000" algn="tl" rotWithShape="0">
              <a:prstClr val="black">
                <a:alpha val="40000"/>
              </a:prstClr>
            </a:outerShdw>
          </a:effectLst>
        </p:grpSpPr>
        <p:sp>
          <p:nvSpPr>
            <p:cNvPr id="36" name="Rechteck 35"/>
            <p:cNvSpPr/>
            <p:nvPr/>
          </p:nvSpPr>
          <p:spPr bwMode="auto">
            <a:xfrm>
              <a:off x="9144000" y="543198"/>
              <a:ext cx="323850" cy="101890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a:noFill/>
              <a:round/>
              <a:headEnd/>
              <a:tailEnd/>
            </a:ln>
          </p:spPr>
          <p:txBody>
            <a:bodyPr vert="vert270" rtlCol="0" anchor="ctr"/>
            <a:lstStyle/>
            <a:p>
              <a:pPr algn="ctr"/>
              <a:r>
                <a:rPr lang="en-US" sz="1200" noProof="1" smtClean="0">
                  <a:solidFill>
                    <a:srgbClr val="FFFFFF"/>
                  </a:solidFill>
                </a:rPr>
                <a:t>DATADRIVEN</a:t>
              </a:r>
              <a:endParaRPr lang="en-US" sz="1200" noProof="1">
                <a:solidFill>
                  <a:srgbClr val="FFFFFF"/>
                </a:solidFill>
              </a:endParaRPr>
            </a:p>
          </p:txBody>
        </p:sp>
        <p:grpSp>
          <p:nvGrpSpPr>
            <p:cNvPr id="6" name="Gruppieren 36"/>
            <p:cNvGrpSpPr/>
            <p:nvPr/>
          </p:nvGrpSpPr>
          <p:grpSpPr>
            <a:xfrm>
              <a:off x="9144000" y="569121"/>
              <a:ext cx="297657" cy="962022"/>
              <a:chOff x="9144000" y="569121"/>
              <a:chExt cx="297657" cy="962022"/>
            </a:xfrm>
          </p:grpSpPr>
          <p:cxnSp>
            <p:nvCxnSpPr>
              <p:cNvPr id="39" name="Gerade Verbindung 38"/>
              <p:cNvCxnSpPr/>
              <p:nvPr/>
            </p:nvCxnSpPr>
            <p:spPr>
              <a:xfrm>
                <a:off x="9144000" y="569121"/>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rot="5400000" flipH="1" flipV="1">
                <a:off x="8960646" y="1050133"/>
                <a:ext cx="962021"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p:nvCxnSpPr>
            <p:spPr>
              <a:xfrm>
                <a:off x="9144000" y="1531143"/>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 name="Gruppieren 3"/>
          <p:cNvGrpSpPr/>
          <p:nvPr/>
        </p:nvGrpSpPr>
        <p:grpSpPr>
          <a:xfrm>
            <a:off x="323850" y="1562089"/>
            <a:ext cx="8497092" cy="4239301"/>
            <a:chOff x="323850" y="1562089"/>
            <a:chExt cx="8497092" cy="4239301"/>
          </a:xfrm>
        </p:grpSpPr>
        <p:graphicFrame>
          <p:nvGraphicFramePr>
            <p:cNvPr id="31" name="Diagramm 30"/>
            <p:cNvGraphicFramePr/>
            <p:nvPr>
              <p:extLst>
                <p:ext uri="{D42A27DB-BD31-4B8C-83A1-F6EECF244321}">
                  <p14:modId xmlns:p14="http://schemas.microsoft.com/office/powerpoint/2010/main" val="1978302801"/>
                </p:ext>
              </p:extLst>
            </p:nvPr>
          </p:nvGraphicFramePr>
          <p:xfrm>
            <a:off x="323850" y="1913391"/>
            <a:ext cx="8497092" cy="3528000"/>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uppieren 6"/>
            <p:cNvGrpSpPr/>
            <p:nvPr/>
          </p:nvGrpSpPr>
          <p:grpSpPr>
            <a:xfrm>
              <a:off x="684000" y="5441391"/>
              <a:ext cx="5159420" cy="359999"/>
              <a:chOff x="812800" y="5441391"/>
              <a:chExt cx="4917440" cy="359999"/>
            </a:xfrm>
          </p:grpSpPr>
          <p:sp>
            <p:nvSpPr>
              <p:cNvPr id="32" name="Textfeld 31"/>
              <p:cNvSpPr txBox="1"/>
              <p:nvPr/>
            </p:nvSpPr>
            <p:spPr>
              <a:xfrm>
                <a:off x="812800" y="5441391"/>
                <a:ext cx="1229360" cy="359999"/>
              </a:xfrm>
              <a:prstGeom prst="rect">
                <a:avLst/>
              </a:prstGeom>
              <a:noFill/>
            </p:spPr>
            <p:txBody>
              <a:bodyPr wrap="square" lIns="0" tIns="0" rIns="0" bIns="0" rtlCol="0" anchor="ctr">
                <a:noAutofit/>
              </a:bodyPr>
              <a:lstStyle/>
              <a:p>
                <a:pPr algn="ctr"/>
                <a:r>
                  <a:rPr lang="en-US" noProof="1" smtClean="0"/>
                  <a:t>Period 1</a:t>
                </a:r>
                <a:endParaRPr lang="en-US" noProof="1"/>
              </a:p>
            </p:txBody>
          </p:sp>
          <p:sp>
            <p:nvSpPr>
              <p:cNvPr id="33" name="Textfeld 32"/>
              <p:cNvSpPr txBox="1"/>
              <p:nvPr/>
            </p:nvSpPr>
            <p:spPr>
              <a:xfrm>
                <a:off x="2042160" y="5441391"/>
                <a:ext cx="1229360" cy="359999"/>
              </a:xfrm>
              <a:prstGeom prst="rect">
                <a:avLst/>
              </a:prstGeom>
              <a:noFill/>
            </p:spPr>
            <p:txBody>
              <a:bodyPr wrap="square" lIns="0" tIns="0" rIns="0" bIns="0" rtlCol="0" anchor="ctr">
                <a:noAutofit/>
              </a:bodyPr>
              <a:lstStyle/>
              <a:p>
                <a:pPr algn="ctr"/>
                <a:r>
                  <a:rPr lang="en-US" noProof="1" smtClean="0"/>
                  <a:t>Period 2</a:t>
                </a:r>
                <a:endParaRPr lang="en-US" noProof="1"/>
              </a:p>
            </p:txBody>
          </p:sp>
          <p:sp>
            <p:nvSpPr>
              <p:cNvPr id="34" name="Textfeld 33"/>
              <p:cNvSpPr txBox="1"/>
              <p:nvPr/>
            </p:nvSpPr>
            <p:spPr>
              <a:xfrm>
                <a:off x="3271520" y="5441391"/>
                <a:ext cx="1229360" cy="359999"/>
              </a:xfrm>
              <a:prstGeom prst="rect">
                <a:avLst/>
              </a:prstGeom>
              <a:noFill/>
            </p:spPr>
            <p:txBody>
              <a:bodyPr wrap="square" lIns="0" tIns="0" rIns="0" bIns="0" rtlCol="0" anchor="ctr">
                <a:noAutofit/>
              </a:bodyPr>
              <a:lstStyle/>
              <a:p>
                <a:pPr algn="ctr"/>
                <a:r>
                  <a:rPr lang="en-US" noProof="1" smtClean="0"/>
                  <a:t>Period 3</a:t>
                </a:r>
                <a:endParaRPr lang="en-US" noProof="1"/>
              </a:p>
            </p:txBody>
          </p:sp>
          <p:sp>
            <p:nvSpPr>
              <p:cNvPr id="35" name="Textfeld 34"/>
              <p:cNvSpPr txBox="1"/>
              <p:nvPr/>
            </p:nvSpPr>
            <p:spPr>
              <a:xfrm>
                <a:off x="4500880" y="5441391"/>
                <a:ext cx="1229360" cy="359999"/>
              </a:xfrm>
              <a:prstGeom prst="rect">
                <a:avLst/>
              </a:prstGeom>
              <a:noFill/>
            </p:spPr>
            <p:txBody>
              <a:bodyPr wrap="square" lIns="0" tIns="0" rIns="0" bIns="0" rtlCol="0" anchor="ctr">
                <a:noAutofit/>
              </a:bodyPr>
              <a:lstStyle/>
              <a:p>
                <a:pPr algn="ctr"/>
                <a:r>
                  <a:rPr lang="en-US" noProof="1" smtClean="0"/>
                  <a:t>Period 4</a:t>
                </a:r>
                <a:endParaRPr lang="en-US" noProof="1"/>
              </a:p>
            </p:txBody>
          </p:sp>
        </p:grpSp>
        <p:sp>
          <p:nvSpPr>
            <p:cNvPr id="20" name="Textfeld 31"/>
            <p:cNvSpPr txBox="1"/>
            <p:nvPr/>
          </p:nvSpPr>
          <p:spPr>
            <a:xfrm>
              <a:off x="6026662" y="5147406"/>
              <a:ext cx="391885" cy="184666"/>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noProof="1" smtClean="0"/>
                <a:t>Time</a:t>
              </a:r>
              <a:endParaRPr lang="en-US" sz="1200" noProof="1"/>
            </a:p>
          </p:txBody>
        </p:sp>
        <p:sp>
          <p:nvSpPr>
            <p:cNvPr id="22" name="Textfeld 31"/>
            <p:cNvSpPr txBox="1"/>
            <p:nvPr/>
          </p:nvSpPr>
          <p:spPr>
            <a:xfrm>
              <a:off x="342898" y="1562089"/>
              <a:ext cx="1699262" cy="351302"/>
            </a:xfrm>
            <a:prstGeom prst="rect">
              <a:avLst/>
            </a:prstGeom>
            <a:noFill/>
          </p:spPr>
          <p:txBody>
            <a:bodyPr wrap="square" lIns="0" tIns="0" rIns="0" bIns="0" rtlCol="0" anchor="t">
              <a:noAutofit/>
            </a:bodyPr>
            <a:lstStyle>
              <a:defPPr>
                <a:defRPr lang="de-DE"/>
              </a:defPPr>
              <a:lvl1pPr algn="ctr"/>
            </a:lstStyle>
            <a:p>
              <a:pPr algn="l"/>
              <a:r>
                <a:rPr lang="en-US" sz="1200" noProof="1"/>
                <a:t>Amount / Value</a:t>
              </a:r>
            </a:p>
          </p:txBody>
        </p:sp>
        <p:sp>
          <p:nvSpPr>
            <p:cNvPr id="26" name="Textfeld 31"/>
            <p:cNvSpPr txBox="1"/>
            <p:nvPr/>
          </p:nvSpPr>
          <p:spPr>
            <a:xfrm>
              <a:off x="1973855" y="1562089"/>
              <a:ext cx="2579710" cy="351302"/>
            </a:xfrm>
            <a:prstGeom prst="rect">
              <a:avLst/>
            </a:prstGeom>
            <a:noFill/>
          </p:spPr>
          <p:txBody>
            <a:bodyPr wrap="square" lIns="0" tIns="0" rIns="0" bIns="0" rtlCol="0" anchor="ctr">
              <a:noAutofit/>
            </a:bodyPr>
            <a:lstStyle>
              <a:defPPr>
                <a:defRPr lang="de-DE"/>
              </a:defPPr>
              <a:lvl1pPr algn="ctr"/>
            </a:lstStyle>
            <a:p>
              <a:r>
                <a:rPr lang="en-US" b="1" noProof="1"/>
                <a:t>Market Potential</a:t>
              </a:r>
            </a:p>
          </p:txBody>
        </p:sp>
        <p:cxnSp>
          <p:nvCxnSpPr>
            <p:cNvPr id="29" name="Gerade Verbindung mit Pfeil 28"/>
            <p:cNvCxnSpPr/>
            <p:nvPr/>
          </p:nvCxnSpPr>
          <p:spPr>
            <a:xfrm flipV="1">
              <a:off x="1282701" y="2353530"/>
              <a:ext cx="4051299" cy="762000"/>
            </a:xfrm>
            <a:prstGeom prst="straightConnector1">
              <a:avLst/>
            </a:prstGeom>
            <a:ln w="1905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Textfeld 31"/>
            <p:cNvSpPr txBox="1"/>
            <p:nvPr/>
          </p:nvSpPr>
          <p:spPr>
            <a:xfrm rot="20955694">
              <a:off x="2270760" y="2480530"/>
              <a:ext cx="1582623" cy="2769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noProof="1" smtClean="0"/>
                <a:t>Market Growth</a:t>
              </a:r>
              <a:endParaRPr lang="en-US" sz="1800" b="1" noProof="1"/>
            </a:p>
          </p:txBody>
        </p:sp>
        <p:cxnSp>
          <p:nvCxnSpPr>
            <p:cNvPr id="25" name="Gerade Verbindung 24"/>
            <p:cNvCxnSpPr/>
            <p:nvPr/>
          </p:nvCxnSpPr>
          <p:spPr>
            <a:xfrm>
              <a:off x="584200" y="2178016"/>
              <a:ext cx="5259220" cy="0"/>
            </a:xfrm>
            <a:prstGeom prst="line">
              <a:avLst/>
            </a:prstGeom>
            <a:ln w="12700">
              <a:solidFill>
                <a:srgbClr val="7D7D7D"/>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p:nvGrpSpPr>
        <p:grpSpPr bwMode="gray">
          <a:xfrm>
            <a:off x="5847098" y="4222120"/>
            <a:ext cx="2993722" cy="2136143"/>
            <a:chOff x="6820489" y="-40416"/>
            <a:chExt cx="2993722" cy="2136143"/>
          </a:xfrm>
        </p:grpSpPr>
        <p:sp>
          <p:nvSpPr>
            <p:cNvPr id="24" name="Rechteck 23"/>
            <p:cNvSpPr/>
            <p:nvPr/>
          </p:nvSpPr>
          <p:spPr bwMode="gray">
            <a:xfrm rot="384271">
              <a:off x="7362291" y="130621"/>
              <a:ext cx="2451920" cy="1965106"/>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Market potential: </a:t>
              </a:r>
              <a:b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U</a:t>
              </a: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pper limit of the total demand, takes potential clients into consideration</a:t>
              </a:r>
            </a:p>
            <a:p>
              <a:pPr>
                <a:spcAft>
                  <a:spcPts val="600"/>
                </a:spcAft>
              </a:pP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Market volume: </a:t>
              </a:r>
              <a:b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a:t>
              </a: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otality of all realized sales volume of a special market</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27" name="Picture 5" descr="Tessafilm_4"/>
            <p:cNvPicPr>
              <a:picLocks noChangeAspect="1" noChangeArrowheads="1"/>
            </p:cNvPicPr>
            <p:nvPr/>
          </p:nvPicPr>
          <p:blipFill>
            <a:blip r:embed="rId3"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348674872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Market Analysis </a:t>
            </a:r>
            <a:r>
              <a:rPr lang="en-US" b="0" noProof="1" smtClean="0"/>
              <a:t>– Market Trend</a:t>
            </a:r>
            <a:endParaRPr lang="en-US" dirty="0"/>
          </a:p>
        </p:txBody>
      </p:sp>
      <p:sp>
        <p:nvSpPr>
          <p:cNvPr id="3" name="Textplatzhalter 2"/>
          <p:cNvSpPr>
            <a:spLocks noGrp="1"/>
          </p:cNvSpPr>
          <p:nvPr>
            <p:ph type="body" sz="quarter" idx="13"/>
          </p:nvPr>
        </p:nvSpPr>
        <p:spPr bwMode="gray"/>
        <p:txBody>
          <a:bodyPr/>
          <a:lstStyle/>
          <a:p>
            <a:r>
              <a:rPr lang="en-US" dirty="0" smtClean="0"/>
              <a:t>Expected demand and price tendencies within the market</a:t>
            </a:r>
            <a:endParaRPr lang="en-US" dirty="0"/>
          </a:p>
        </p:txBody>
      </p:sp>
      <p:grpSp>
        <p:nvGrpSpPr>
          <p:cNvPr id="7" name="Gruppieren 6"/>
          <p:cNvGrpSpPr/>
          <p:nvPr/>
        </p:nvGrpSpPr>
        <p:grpSpPr bwMode="gray">
          <a:xfrm>
            <a:off x="323850" y="1555750"/>
            <a:ext cx="8497092" cy="4483911"/>
            <a:chOff x="323850" y="1555750"/>
            <a:chExt cx="8497092" cy="4483911"/>
          </a:xfrm>
        </p:grpSpPr>
        <p:grpSp>
          <p:nvGrpSpPr>
            <p:cNvPr id="70" name="Gruppieren 69"/>
            <p:cNvGrpSpPr/>
            <p:nvPr/>
          </p:nvGrpSpPr>
          <p:grpSpPr bwMode="gray">
            <a:xfrm>
              <a:off x="323850" y="1555750"/>
              <a:ext cx="8497092" cy="2195450"/>
              <a:chOff x="323850" y="1555750"/>
              <a:chExt cx="8497092" cy="2195450"/>
            </a:xfrm>
          </p:grpSpPr>
          <p:sp>
            <p:nvSpPr>
              <p:cNvPr id="4" name="Rectangle 19"/>
              <p:cNvSpPr>
                <a:spLocks noChangeArrowheads="1"/>
              </p:cNvSpPr>
              <p:nvPr/>
            </p:nvSpPr>
            <p:spPr bwMode="gray">
              <a:xfrm>
                <a:off x="323850" y="1555750"/>
                <a:ext cx="8497092"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en-US" b="1" noProof="1" smtClean="0">
                    <a:solidFill>
                      <a:srgbClr val="FFFFFF"/>
                    </a:solidFill>
                    <a:effectLst>
                      <a:outerShdw blurRad="190500" algn="ctr" rotWithShape="0">
                        <a:prstClr val="black">
                          <a:alpha val="50000"/>
                        </a:prstClr>
                      </a:outerShdw>
                    </a:effectLst>
                    <a:cs typeface="Arial" charset="0"/>
                  </a:rPr>
                  <a:t>Cause of Market Trend</a:t>
                </a:r>
                <a:endParaRPr lang="en-US" b="1" noProof="1">
                  <a:solidFill>
                    <a:srgbClr val="FFFFFF"/>
                  </a:solidFill>
                  <a:effectLst>
                    <a:outerShdw blurRad="190500" algn="ctr" rotWithShape="0">
                      <a:prstClr val="black">
                        <a:alpha val="50000"/>
                      </a:prstClr>
                    </a:outerShdw>
                  </a:effectLst>
                  <a:cs typeface="Arial" charset="0"/>
                </a:endParaRPr>
              </a:p>
            </p:txBody>
          </p:sp>
          <p:sp>
            <p:nvSpPr>
              <p:cNvPr id="5" name="Rectangle 5"/>
              <p:cNvSpPr>
                <a:spLocks noChangeArrowheads="1"/>
              </p:cNvSpPr>
              <p:nvPr/>
            </p:nvSpPr>
            <p:spPr bwMode="gray">
              <a:xfrm>
                <a:off x="323850" y="1916113"/>
                <a:ext cx="8497092" cy="1835087"/>
              </a:xfrm>
              <a:prstGeom prst="rect">
                <a:avLst/>
              </a:prstGeom>
              <a:solidFill>
                <a:schemeClr val="bg1"/>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90800" indent="-190800">
                  <a:lnSpc>
                    <a:spcPct val="95000"/>
                  </a:lnSpc>
                  <a:spcAft>
                    <a:spcPts val="800"/>
                  </a:spcAft>
                  <a:buClr>
                    <a:srgbClr val="969696"/>
                  </a:buClr>
                  <a:buFont typeface="Wingdings" pitchFamily="2" charset="2"/>
                  <a:buChar char="§"/>
                </a:pPr>
                <a:endParaRPr lang="en-US" noProof="1" smtClean="0">
                  <a:solidFill>
                    <a:srgbClr val="646464"/>
                  </a:solidFill>
                  <a:cs typeface="Arial" charset="0"/>
                </a:endParaRPr>
              </a:p>
            </p:txBody>
          </p:sp>
          <p:sp>
            <p:nvSpPr>
              <p:cNvPr id="48" name="Rechteck 47"/>
              <p:cNvSpPr/>
              <p:nvPr/>
            </p:nvSpPr>
            <p:spPr bwMode="gray">
              <a:xfrm>
                <a:off x="467850"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en-US" sz="1400" b="1" noProof="1" smtClean="0">
                    <a:solidFill>
                      <a:srgbClr val="000000"/>
                    </a:solidFill>
                    <a:cs typeface="Arial" charset="0"/>
                  </a:rPr>
                  <a:t>Cause 1</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p>
            </p:txBody>
          </p:sp>
          <p:sp>
            <p:nvSpPr>
              <p:cNvPr id="65" name="Rechteck 64"/>
              <p:cNvSpPr/>
              <p:nvPr/>
            </p:nvSpPr>
            <p:spPr bwMode="gray">
              <a:xfrm>
                <a:off x="1860032"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defTabSz="801688" eaLnBrk="0" hangingPunct="0"/>
                <a:r>
                  <a:rPr lang="en-US" sz="1400" b="1" noProof="1" smtClean="0">
                    <a:solidFill>
                      <a:srgbClr val="000000"/>
                    </a:solidFill>
                    <a:cs typeface="Arial" charset="0"/>
                  </a:rPr>
                  <a:t>Cause 2</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endParaRPr lang="en-US" sz="1200" noProof="1">
                  <a:solidFill>
                    <a:srgbClr val="000000"/>
                  </a:solidFill>
                  <a:cs typeface="Arial" charset="0"/>
                </a:endParaRPr>
              </a:p>
            </p:txBody>
          </p:sp>
          <p:sp>
            <p:nvSpPr>
              <p:cNvPr id="66" name="Rechteck 65"/>
              <p:cNvSpPr/>
              <p:nvPr/>
            </p:nvSpPr>
            <p:spPr bwMode="gray">
              <a:xfrm>
                <a:off x="3252214"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defTabSz="801688" eaLnBrk="0" hangingPunct="0"/>
                <a:r>
                  <a:rPr lang="en-US" sz="1400" b="1" noProof="1" smtClean="0">
                    <a:solidFill>
                      <a:srgbClr val="000000"/>
                    </a:solidFill>
                    <a:cs typeface="Arial" charset="0"/>
                  </a:rPr>
                  <a:t>Cause 3</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endParaRPr lang="en-US" sz="1200" noProof="1">
                  <a:solidFill>
                    <a:srgbClr val="000000"/>
                  </a:solidFill>
                  <a:cs typeface="Arial" charset="0"/>
                </a:endParaRPr>
              </a:p>
            </p:txBody>
          </p:sp>
          <p:sp>
            <p:nvSpPr>
              <p:cNvPr id="67" name="Rechteck 66"/>
              <p:cNvSpPr/>
              <p:nvPr/>
            </p:nvSpPr>
            <p:spPr bwMode="gray">
              <a:xfrm>
                <a:off x="4644396"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defTabSz="801688" eaLnBrk="0" hangingPunct="0"/>
                <a:r>
                  <a:rPr lang="en-US" sz="1400" b="1" noProof="1" smtClean="0">
                    <a:solidFill>
                      <a:srgbClr val="000000"/>
                    </a:solidFill>
                    <a:cs typeface="Arial" charset="0"/>
                  </a:rPr>
                  <a:t>Cause 4</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endParaRPr lang="en-US" sz="1200" noProof="1">
                  <a:solidFill>
                    <a:srgbClr val="000000"/>
                  </a:solidFill>
                  <a:cs typeface="Arial" charset="0"/>
                </a:endParaRPr>
              </a:p>
            </p:txBody>
          </p:sp>
          <p:sp>
            <p:nvSpPr>
              <p:cNvPr id="68" name="Rechteck 67"/>
              <p:cNvSpPr/>
              <p:nvPr/>
            </p:nvSpPr>
            <p:spPr bwMode="gray">
              <a:xfrm>
                <a:off x="6036578"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defTabSz="801688" eaLnBrk="0" hangingPunct="0"/>
                <a:r>
                  <a:rPr lang="en-US" sz="1400" b="1" noProof="1" smtClean="0">
                    <a:solidFill>
                      <a:srgbClr val="000000"/>
                    </a:solidFill>
                    <a:cs typeface="Arial" charset="0"/>
                  </a:rPr>
                  <a:t>Cause 5</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endParaRPr lang="en-US" sz="1200" noProof="1">
                  <a:solidFill>
                    <a:srgbClr val="000000"/>
                  </a:solidFill>
                  <a:cs typeface="Arial" charset="0"/>
                </a:endParaRPr>
              </a:p>
            </p:txBody>
          </p:sp>
          <p:sp>
            <p:nvSpPr>
              <p:cNvPr id="69" name="Rechteck 68"/>
              <p:cNvSpPr/>
              <p:nvPr/>
            </p:nvSpPr>
            <p:spPr bwMode="gray">
              <a:xfrm>
                <a:off x="7428760" y="2060113"/>
                <a:ext cx="1248182" cy="154708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defTabSz="801688" eaLnBrk="0" hangingPunct="0"/>
                <a:r>
                  <a:rPr lang="en-US" sz="1400" b="1" noProof="1" smtClean="0">
                    <a:solidFill>
                      <a:srgbClr val="000000"/>
                    </a:solidFill>
                    <a:cs typeface="Arial" charset="0"/>
                  </a:rPr>
                  <a:t>Cause 6</a:t>
                </a:r>
                <a:br>
                  <a:rPr lang="en-US" sz="1400" b="1" noProof="1" smtClean="0">
                    <a:solidFill>
                      <a:srgbClr val="000000"/>
                    </a:solidFill>
                    <a:cs typeface="Arial" charset="0"/>
                  </a:rPr>
                </a:br>
                <a:r>
                  <a:rPr lang="en-US" sz="1200" noProof="1" smtClean="0">
                    <a:solidFill>
                      <a:srgbClr val="000000"/>
                    </a:solidFill>
                    <a:cs typeface="Arial" charset="0"/>
                  </a:rPr>
                  <a:t>(Innovation,</a:t>
                </a:r>
                <a:br>
                  <a:rPr lang="en-US" sz="1200" noProof="1" smtClean="0">
                    <a:solidFill>
                      <a:srgbClr val="000000"/>
                    </a:solidFill>
                    <a:cs typeface="Arial" charset="0"/>
                  </a:rPr>
                </a:br>
                <a:r>
                  <a:rPr lang="en-US" sz="1200" noProof="1" smtClean="0">
                    <a:solidFill>
                      <a:srgbClr val="000000"/>
                    </a:solidFill>
                    <a:cs typeface="Arial" charset="0"/>
                  </a:rPr>
                  <a:t>PEST-factors, event, etc.)</a:t>
                </a:r>
                <a:endParaRPr lang="en-US" sz="1200" noProof="1">
                  <a:solidFill>
                    <a:srgbClr val="000000"/>
                  </a:solidFill>
                  <a:cs typeface="Arial" charset="0"/>
                </a:endParaRPr>
              </a:p>
            </p:txBody>
          </p:sp>
        </p:grpSp>
        <p:sp>
          <p:nvSpPr>
            <p:cNvPr id="142" name="Flussdiagramm: Zusammenführen 141"/>
            <p:cNvSpPr/>
            <p:nvPr/>
          </p:nvSpPr>
          <p:spPr bwMode="gray">
            <a:xfrm>
              <a:off x="2772396" y="3895198"/>
              <a:ext cx="3600000" cy="588002"/>
            </a:xfrm>
            <a:prstGeom prst="flowChartMerge">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216000" rIns="108000" bIns="72000" anchor="ctr"/>
            <a:lstStyle/>
            <a:p>
              <a:pPr algn="ctr" defTabSz="801688" eaLnBrk="0" hangingPunct="0"/>
              <a:r>
                <a:rPr lang="en-US" b="1" dirty="0" smtClean="0">
                  <a:solidFill>
                    <a:srgbClr val="FFFFFF"/>
                  </a:solidFill>
                  <a:effectLst>
                    <a:outerShdw blurRad="190500" algn="ctr" rotWithShape="0">
                      <a:prstClr val="black">
                        <a:alpha val="50000"/>
                      </a:prstClr>
                    </a:outerShdw>
                  </a:effectLst>
                  <a:cs typeface="Arial" charset="0"/>
                </a:rPr>
                <a:t>Result</a:t>
              </a:r>
              <a:endParaRPr lang="en-US" b="1" dirty="0">
                <a:solidFill>
                  <a:srgbClr val="FFFFFF"/>
                </a:solidFill>
                <a:effectLst>
                  <a:outerShdw blurRad="190500" algn="ctr" rotWithShape="0">
                    <a:prstClr val="black">
                      <a:alpha val="50000"/>
                    </a:prstClr>
                  </a:outerShdw>
                </a:effectLst>
                <a:cs typeface="Arial" charset="0"/>
              </a:endParaRPr>
            </a:p>
          </p:txBody>
        </p:sp>
        <p:grpSp>
          <p:nvGrpSpPr>
            <p:cNvPr id="6" name="Gruppieren 5"/>
            <p:cNvGrpSpPr/>
            <p:nvPr/>
          </p:nvGrpSpPr>
          <p:grpSpPr bwMode="gray">
            <a:xfrm>
              <a:off x="323850" y="4483200"/>
              <a:ext cx="8497092" cy="1556461"/>
              <a:chOff x="323850" y="4483200"/>
              <a:chExt cx="8497092" cy="1556461"/>
            </a:xfrm>
          </p:grpSpPr>
          <p:sp>
            <p:nvSpPr>
              <p:cNvPr id="165" name="Ellipse 164"/>
              <p:cNvSpPr/>
              <p:nvPr/>
            </p:nvSpPr>
            <p:spPr bwMode="gray">
              <a:xfrm>
                <a:off x="3653064" y="5437429"/>
                <a:ext cx="1818822" cy="602232"/>
              </a:xfrm>
              <a:prstGeom prst="ellipse">
                <a:avLst/>
              </a:prstGeom>
              <a:gradFill flip="none" rotWithShape="1">
                <a:gsLst>
                  <a:gs pos="0">
                    <a:srgbClr val="000000">
                      <a:alpha val="5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79" name="Gruppieren 178"/>
              <p:cNvGrpSpPr/>
              <p:nvPr/>
            </p:nvGrpSpPr>
            <p:grpSpPr bwMode="gray">
              <a:xfrm>
                <a:off x="323850" y="4483200"/>
                <a:ext cx="8497092" cy="1320600"/>
                <a:chOff x="323850" y="4483200"/>
                <a:chExt cx="8497092" cy="1320600"/>
              </a:xfrm>
              <a:effectLst>
                <a:outerShdw blurRad="190500" dir="18900000" sy="23000" kx="-1200000" algn="bl" rotWithShape="0">
                  <a:prstClr val="black">
                    <a:alpha val="50000"/>
                  </a:prstClr>
                </a:outerShdw>
              </a:effectLst>
            </p:grpSpPr>
            <p:grpSp>
              <p:nvGrpSpPr>
                <p:cNvPr id="143" name="Gruppieren 142"/>
                <p:cNvGrpSpPr/>
                <p:nvPr/>
              </p:nvGrpSpPr>
              <p:grpSpPr bwMode="gray">
                <a:xfrm rot="256563">
                  <a:off x="323850" y="4483200"/>
                  <a:ext cx="8497092" cy="683999"/>
                  <a:chOff x="323850" y="4483200"/>
                  <a:chExt cx="8497092" cy="683999"/>
                </a:xfrm>
                <a:effectLst/>
              </p:grpSpPr>
              <p:sp>
                <p:nvSpPr>
                  <p:cNvPr id="118" name="Rechteck 117"/>
                  <p:cNvSpPr/>
                  <p:nvPr/>
                </p:nvSpPr>
                <p:spPr bwMode="gray">
                  <a:xfrm>
                    <a:off x="323850" y="4483200"/>
                    <a:ext cx="1728000" cy="540000"/>
                  </a:xfrm>
                  <a:prstGeom prst="rect">
                    <a:avLst/>
                  </a:prstGeom>
                  <a:noFill/>
                  <a:ln w="12700" algn="ctr">
                    <a:noFill/>
                    <a:miter lim="800000"/>
                    <a:headEnd/>
                    <a:tailEnd/>
                  </a:ln>
                  <a:effectLst/>
                </p:spPr>
                <p:txBody>
                  <a:bodyPr lIns="0" tIns="72000" rIns="0" bIns="72000" anchor="ctr"/>
                  <a:lstStyle/>
                  <a:p>
                    <a:pPr algn="ctr" defTabSz="801688" eaLnBrk="0" hangingPunct="0"/>
                    <a:r>
                      <a:rPr lang="en-US" b="1" noProof="1" smtClean="0">
                        <a:solidFill>
                          <a:srgbClr val="000000"/>
                        </a:solidFill>
                        <a:cs typeface="Arial" charset="0"/>
                      </a:rPr>
                      <a:t>Reduce costs</a:t>
                    </a:r>
                    <a:endParaRPr lang="en-US" sz="1600" noProof="1" smtClean="0">
                      <a:solidFill>
                        <a:srgbClr val="000000"/>
                      </a:solidFill>
                      <a:cs typeface="Arial" charset="0"/>
                    </a:endParaRPr>
                  </a:p>
                </p:txBody>
              </p:sp>
              <p:sp>
                <p:nvSpPr>
                  <p:cNvPr id="119" name="Rechteck 118"/>
                  <p:cNvSpPr/>
                  <p:nvPr/>
                </p:nvSpPr>
                <p:spPr bwMode="gray">
                  <a:xfrm>
                    <a:off x="7091850" y="4483200"/>
                    <a:ext cx="1729092" cy="540000"/>
                  </a:xfrm>
                  <a:prstGeom prst="rect">
                    <a:avLst/>
                  </a:prstGeom>
                  <a:noFill/>
                  <a:ln w="12700" algn="ctr">
                    <a:noFill/>
                    <a:miter lim="800000"/>
                    <a:headEnd/>
                    <a:tailEnd/>
                  </a:ln>
                  <a:effectLst/>
                </p:spPr>
                <p:txBody>
                  <a:bodyPr lIns="0" tIns="72000" rIns="0" bIns="72000" anchor="ctr"/>
                  <a:lstStyle/>
                  <a:p>
                    <a:pPr algn="ctr" defTabSz="801688" eaLnBrk="0" hangingPunct="0"/>
                    <a:r>
                      <a:rPr lang="en-US" b="1" noProof="1" smtClean="0">
                        <a:solidFill>
                          <a:srgbClr val="000000"/>
                        </a:solidFill>
                        <a:cs typeface="Arial" charset="0"/>
                      </a:rPr>
                      <a:t>Increase returns</a:t>
                    </a:r>
                    <a:endParaRPr lang="en-US" sz="1600" noProof="1" smtClean="0">
                      <a:solidFill>
                        <a:srgbClr val="000000"/>
                      </a:solidFill>
                      <a:cs typeface="Arial" charset="0"/>
                    </a:endParaRPr>
                  </a:p>
                </p:txBody>
              </p:sp>
              <p:sp>
                <p:nvSpPr>
                  <p:cNvPr id="140" name="Rechteck 139"/>
                  <p:cNvSpPr/>
                  <p:nvPr/>
                </p:nvSpPr>
                <p:spPr bwMode="gray">
                  <a:xfrm>
                    <a:off x="323850" y="5023199"/>
                    <a:ext cx="8497092" cy="144000"/>
                  </a:xfrm>
                  <a:prstGeom prst="rect">
                    <a:avLst/>
                  </a:prstGeom>
                  <a:gradFill flip="none" rotWithShape="1">
                    <a:gsLst>
                      <a:gs pos="0">
                        <a:srgbClr val="FFFFFF"/>
                      </a:gs>
                      <a:gs pos="35000">
                        <a:srgbClr val="E6E6E6"/>
                      </a:gs>
                      <a:gs pos="100000">
                        <a:srgbClr val="969696"/>
                      </a:gs>
                    </a:gsLst>
                    <a:lin ang="5400000" scaled="1"/>
                    <a:tileRect/>
                  </a:gradFill>
                  <a:ln w="12700" algn="ctr">
                    <a:noFill/>
                    <a:miter lim="800000"/>
                    <a:headEnd/>
                    <a:tailEnd/>
                  </a:ln>
                  <a:effectLst/>
                </p:spPr>
                <p:txBody>
                  <a:bodyPr lIns="108000" tIns="72000" rIns="108000" bIns="72000" anchor="ctr"/>
                  <a:lstStyle/>
                  <a:p>
                    <a:pPr algn="ctr" defTabSz="801688" eaLnBrk="0" hangingPunct="0"/>
                    <a:endParaRPr lang="en-US" sz="1400" b="1" dirty="0">
                      <a:solidFill>
                        <a:srgbClr val="000000"/>
                      </a:solidFill>
                      <a:cs typeface="Arial" charset="0"/>
                    </a:endParaRPr>
                  </a:p>
                </p:txBody>
              </p:sp>
            </p:grpSp>
            <p:sp>
              <p:nvSpPr>
                <p:cNvPr id="166" name="Ellipse 165"/>
                <p:cNvSpPr/>
                <p:nvPr/>
              </p:nvSpPr>
              <p:spPr bwMode="gray">
                <a:xfrm flipH="1">
                  <a:off x="4308188" y="5166599"/>
                  <a:ext cx="529209" cy="637201"/>
                </a:xfrm>
                <a:custGeom>
                  <a:avLst/>
                  <a:gdLst/>
                  <a:ahLst/>
                  <a:cxnLst/>
                  <a:rect l="l" t="t" r="r" b="b"/>
                  <a:pathLst>
                    <a:path w="636004" h="765789">
                      <a:moveTo>
                        <a:pt x="318001" y="0"/>
                      </a:moveTo>
                      <a:lnTo>
                        <a:pt x="0" y="318000"/>
                      </a:lnTo>
                      <a:lnTo>
                        <a:pt x="0" y="637201"/>
                      </a:lnTo>
                      <a:lnTo>
                        <a:pt x="2" y="637201"/>
                      </a:lnTo>
                      <a:lnTo>
                        <a:pt x="2" y="637201"/>
                      </a:lnTo>
                      <a:cubicBezTo>
                        <a:pt x="2" y="708218"/>
                        <a:pt x="142376" y="765789"/>
                        <a:pt x="318003" y="765789"/>
                      </a:cubicBezTo>
                      <a:cubicBezTo>
                        <a:pt x="493630" y="765789"/>
                        <a:pt x="636004" y="708218"/>
                        <a:pt x="636004" y="637201"/>
                      </a:cubicBezTo>
                      <a:cubicBezTo>
                        <a:pt x="636004" y="637198"/>
                        <a:pt x="636004" y="637195"/>
                        <a:pt x="636002" y="637191"/>
                      </a:cubicBezTo>
                      <a:lnTo>
                        <a:pt x="636002" y="318000"/>
                      </a:lnTo>
                      <a:close/>
                    </a:path>
                  </a:pathLst>
                </a:custGeom>
                <a:gradFill flip="none" rotWithShape="1">
                  <a:gsLst>
                    <a:gs pos="0">
                      <a:srgbClr val="FFFFFF"/>
                    </a:gs>
                    <a:gs pos="35000">
                      <a:srgbClr val="E6E6E6"/>
                    </a:gs>
                    <a:gs pos="100000">
                      <a:srgbClr val="969696"/>
                    </a:gs>
                  </a:gsLst>
                  <a:lin ang="10800000" scaled="1"/>
                  <a:tileRect/>
                </a:gradFill>
                <a:ln w="12700" algn="ctr">
                  <a:noFill/>
                  <a:miter lim="800000"/>
                  <a:headEnd/>
                  <a:tailEnd/>
                </a:ln>
                <a:effectLst/>
                <a:scene3d>
                  <a:camera prst="orthographicFront"/>
                  <a:lightRig rig="threePt" dir="t">
                    <a:rot lat="0" lon="0" rev="0"/>
                  </a:lightRig>
                </a:scene3d>
                <a:sp3d>
                  <a:bevelT w="254000" h="12700"/>
                </a:sp3d>
              </p:spPr>
              <p:txBody>
                <a:bodyPr lIns="108000" tIns="72000" rIns="108000" bIns="72000" anchor="ctr"/>
                <a:lstStyle/>
                <a:p>
                  <a:pPr algn="ctr" defTabSz="801688" eaLnBrk="0" hangingPunct="0"/>
                  <a:endParaRPr lang="en-US" sz="1400" b="1" dirty="0">
                    <a:solidFill>
                      <a:srgbClr val="000000"/>
                    </a:solidFill>
                    <a:cs typeface="Arial" charset="0"/>
                  </a:endParaRPr>
                </a:p>
              </p:txBody>
            </p:sp>
          </p:grpSp>
        </p:grpSp>
      </p:grpSp>
    </p:spTree>
    <p:extLst>
      <p:ext uri="{BB962C8B-B14F-4D97-AF65-F5344CB8AC3E}">
        <p14:creationId xmlns:p14="http://schemas.microsoft.com/office/powerpoint/2010/main" val="87800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p:cNvGrpSpPr/>
            <p:nvPr/>
          </p:nvGrpSpPr>
          <p:grpSpPr bwMode="gray">
            <a:xfrm>
              <a:off x="0" y="4571999"/>
              <a:ext cx="9144000" cy="2286001"/>
              <a:chOff x="0" y="4571999"/>
              <a:chExt cx="9144000" cy="2286001"/>
            </a:xfrm>
          </p:grpSpPr>
          <p:sp>
            <p:nvSpPr>
              <p:cNvPr id="13" name="Rechteck 12"/>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de-DE" dirty="0"/>
              </a:p>
            </p:txBody>
          </p:sp>
          <p:grpSp>
            <p:nvGrpSpPr>
              <p:cNvPr id="17" name="Gruppieren 16"/>
              <p:cNvGrpSpPr/>
              <p:nvPr/>
            </p:nvGrpSpPr>
            <p:grpSpPr bwMode="gray">
              <a:xfrm>
                <a:off x="0" y="4571999"/>
                <a:ext cx="9144000" cy="1287359"/>
                <a:chOff x="0" y="4571999"/>
                <a:chExt cx="9144000" cy="1287359"/>
              </a:xfrm>
            </p:grpSpPr>
            <p:sp>
              <p:nvSpPr>
                <p:cNvPr id="18" name="Rechteck 17"/>
                <p:cNvSpPr/>
                <p:nvPr/>
              </p:nvSpPr>
              <p:spPr bwMode="gray">
                <a:xfrm>
                  <a:off x="0" y="4571999"/>
                  <a:ext cx="9144000" cy="925416"/>
                </a:xfrm>
                <a:prstGeom prst="rect">
                  <a:avLst/>
                </a:prstGeom>
                <a:solidFill>
                  <a:schemeClr val="tx1">
                    <a:alpha val="67000"/>
                  </a:schemeClr>
                </a:solidFill>
                <a:ln w="12700">
                  <a:noFill/>
                  <a:round/>
                  <a:headEnd/>
                  <a:tailEnd/>
                </a:ln>
              </p:spPr>
              <p:txBody>
                <a:bodyPr lIns="288000" rtlCol="0" anchor="ctr"/>
                <a:lstStyle/>
                <a:p>
                  <a:r>
                    <a:rPr lang="de-DE" sz="4800" dirty="0">
                      <a:solidFill>
                        <a:schemeClr val="bg1"/>
                      </a:solidFill>
                      <a:effectLst>
                        <a:outerShdw blurRad="101600" dist="76200" dir="2400000" algn="tl" rotWithShape="0">
                          <a:prstClr val="black">
                            <a:alpha val="38000"/>
                          </a:prstClr>
                        </a:outerShdw>
                      </a:effectLst>
                    </a:rPr>
                    <a:t>1. Executive Summary</a:t>
                  </a:r>
                </a:p>
              </p:txBody>
            </p:sp>
            <p:sp>
              <p:nvSpPr>
                <p:cNvPr id="19" name="Rechtwinkliges Dreieck 18"/>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de-DE"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8849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smtClean="0"/>
              <a:t>Market Analysis </a:t>
            </a:r>
            <a:r>
              <a:rPr lang="en-US" b="0" noProof="1" smtClean="0"/>
              <a:t>– Competition</a:t>
            </a:r>
            <a:endParaRPr lang="en-US" dirty="0"/>
          </a:p>
        </p:txBody>
      </p:sp>
      <p:sp>
        <p:nvSpPr>
          <p:cNvPr id="3" name="Textplatzhalter 2"/>
          <p:cNvSpPr>
            <a:spLocks noGrp="1"/>
          </p:cNvSpPr>
          <p:nvPr>
            <p:ph type="body" sz="quarter" idx="13"/>
          </p:nvPr>
        </p:nvSpPr>
        <p:spPr/>
        <p:txBody>
          <a:bodyPr/>
          <a:lstStyle/>
          <a:p>
            <a:r>
              <a:rPr lang="en-US" dirty="0" smtClean="0"/>
              <a:t>Competition and market share</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3562872893"/>
              </p:ext>
            </p:extLst>
          </p:nvPr>
        </p:nvGraphicFramePr>
        <p:xfrm>
          <a:off x="323850" y="1555749"/>
          <a:ext cx="8495163" cy="4247450"/>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819400"/>
                <a:gridCol w="2867025"/>
                <a:gridCol w="2808738"/>
              </a:tblGrid>
              <a:tr h="358760">
                <a:tc>
                  <a:txBody>
                    <a:bodyPr/>
                    <a:lstStyle/>
                    <a:p>
                      <a:r>
                        <a:rPr lang="en-US" sz="1800" b="1" noProof="0" dirty="0" smtClean="0">
                          <a:solidFill>
                            <a:srgbClr val="FFFFFF"/>
                          </a:solidFill>
                          <a:effectLst>
                            <a:outerShdw blurRad="190500" algn="ctr" rotWithShape="0">
                              <a:prstClr val="black">
                                <a:alpha val="50000"/>
                              </a:prstClr>
                            </a:outerShdw>
                          </a:effectLst>
                        </a:rPr>
                        <a:t>Competitor</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ctr"/>
                      <a:r>
                        <a:rPr lang="en-US" sz="1800" b="1" noProof="0" dirty="0" smtClean="0">
                          <a:solidFill>
                            <a:srgbClr val="FFFFFF"/>
                          </a:solidFill>
                          <a:effectLst>
                            <a:outerShdw blurRad="190500" algn="ctr" rotWithShape="0">
                              <a:prstClr val="black">
                                <a:alpha val="50000"/>
                              </a:prstClr>
                            </a:outerShdw>
                          </a:effectLst>
                        </a:rPr>
                        <a:t>Relevant products</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ctr"/>
                      <a:r>
                        <a:rPr lang="en-US" sz="1800" b="1" noProof="0" dirty="0" smtClean="0">
                          <a:solidFill>
                            <a:srgbClr val="FFFFFF"/>
                          </a:solidFill>
                          <a:effectLst>
                            <a:outerShdw blurRad="190500" algn="ctr" rotWithShape="0">
                              <a:prstClr val="black">
                                <a:alpha val="50000"/>
                              </a:prstClr>
                            </a:outerShdw>
                          </a:effectLst>
                        </a:rPr>
                        <a:t>Market Share</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r>
              <a:tr h="777738">
                <a:tc>
                  <a:txBody>
                    <a:bodyPr/>
                    <a:lstStyle/>
                    <a:p>
                      <a:r>
                        <a:rPr lang="en-US" sz="1600" b="1" noProof="0" dirty="0" smtClean="0"/>
                        <a:t>Company</a:t>
                      </a:r>
                      <a:r>
                        <a:rPr lang="en-US" sz="1600" b="1" baseline="0" noProof="0" dirty="0" smtClean="0"/>
                        <a:t> 1</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1400" noProof="0" dirty="0" smtClean="0"/>
                        <a:t>Product name</a:t>
                      </a:r>
                      <a:r>
                        <a:rPr lang="en-US" sz="1400" baseline="0" noProof="0" dirty="0" smtClean="0"/>
                        <a:t> and function</a:t>
                      </a:r>
                      <a:endParaRPr lang="en-US" sz="14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ctr"/>
                      <a:r>
                        <a:rPr lang="en-US" sz="1400" b="1" noProof="0" dirty="0" smtClean="0"/>
                        <a:t>0.00 %</a:t>
                      </a:r>
                      <a:endParaRPr lang="en-US" sz="14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777738">
                <a:tc>
                  <a:txBody>
                    <a:bodyPr/>
                    <a:lstStyle/>
                    <a:p>
                      <a:r>
                        <a:rPr lang="en-US" sz="1600" b="1" noProof="0" dirty="0" smtClean="0"/>
                        <a:t>Company</a:t>
                      </a:r>
                      <a:r>
                        <a:rPr lang="en-US" sz="1600" b="1" baseline="0" noProof="0" dirty="0" smtClean="0"/>
                        <a:t> 2</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ctr"/>
                      <a:r>
                        <a:rPr lang="en-US" sz="1400" noProof="0" dirty="0" smtClean="0"/>
                        <a:t>Product name</a:t>
                      </a:r>
                      <a:r>
                        <a:rPr lang="en-US" sz="1400" baseline="0" noProof="0" dirty="0" smtClean="0"/>
                        <a:t> and function</a:t>
                      </a:r>
                      <a:endParaRPr lang="en-US" sz="14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400" b="1" noProof="0" dirty="0" smtClean="0"/>
                        <a:t>0.00 %</a:t>
                      </a:r>
                      <a:endParaRPr lang="en-US" sz="14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77738">
                <a:tc>
                  <a:txBody>
                    <a:bodyPr/>
                    <a:lstStyle/>
                    <a:p>
                      <a:r>
                        <a:rPr lang="en-US" sz="1600" b="1" noProof="0" dirty="0" smtClean="0"/>
                        <a:t>Company</a:t>
                      </a:r>
                      <a:r>
                        <a:rPr lang="en-US" sz="1600" b="1" baseline="0" noProof="0" dirty="0" smtClean="0"/>
                        <a:t> 3</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1400" noProof="0" dirty="0" smtClean="0"/>
                        <a:t>Product name</a:t>
                      </a:r>
                      <a:r>
                        <a:rPr lang="en-US" sz="1400" baseline="0" noProof="0" dirty="0" smtClean="0"/>
                        <a:t> and function</a:t>
                      </a:r>
                      <a:endParaRPr lang="en-US" sz="14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ctr"/>
                      <a:r>
                        <a:rPr lang="en-US" sz="1400" b="1" noProof="0" dirty="0" smtClean="0"/>
                        <a:t>0.00 %</a:t>
                      </a:r>
                      <a:endParaRPr lang="en-US" sz="14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777738">
                <a:tc>
                  <a:txBody>
                    <a:bodyPr/>
                    <a:lstStyle/>
                    <a:p>
                      <a:r>
                        <a:rPr lang="en-US" sz="1600" b="1" noProof="0" dirty="0" smtClean="0"/>
                        <a:t>Company</a:t>
                      </a:r>
                      <a:r>
                        <a:rPr lang="en-US" sz="1600" b="1" baseline="0" noProof="0" dirty="0" smtClean="0"/>
                        <a:t> 4</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ctr"/>
                      <a:r>
                        <a:rPr lang="en-US" sz="1400" noProof="0" dirty="0" smtClean="0"/>
                        <a:t>Product name</a:t>
                      </a:r>
                      <a:r>
                        <a:rPr lang="en-US" sz="1400" baseline="0" noProof="0" dirty="0" smtClean="0"/>
                        <a:t> and function</a:t>
                      </a:r>
                      <a:endParaRPr lang="en-US" sz="14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400" b="1" noProof="0" dirty="0" smtClean="0"/>
                        <a:t>0.00 %</a:t>
                      </a:r>
                      <a:endParaRPr lang="en-US" sz="14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77738">
                <a:tc>
                  <a:txBody>
                    <a:bodyPr/>
                    <a:lstStyle/>
                    <a:p>
                      <a:r>
                        <a:rPr lang="en-US" sz="1600" b="1" noProof="0" dirty="0" smtClean="0"/>
                        <a:t>Company</a:t>
                      </a:r>
                      <a:r>
                        <a:rPr lang="en-US" sz="1600" b="1" baseline="0" noProof="0" dirty="0" smtClean="0"/>
                        <a:t> 5</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1400" noProof="0" dirty="0" smtClean="0"/>
                        <a:t>Product name</a:t>
                      </a:r>
                      <a:r>
                        <a:rPr lang="en-US" sz="1400" baseline="0" noProof="0" dirty="0" smtClean="0"/>
                        <a:t> and function</a:t>
                      </a:r>
                      <a:endParaRPr lang="en-US" sz="14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ctr"/>
                      <a:r>
                        <a:rPr lang="en-US" sz="1400" b="1" noProof="0" dirty="0" smtClean="0"/>
                        <a:t>0.00 %</a:t>
                      </a:r>
                      <a:endParaRPr lang="en-US" sz="14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bl>
          </a:graphicData>
        </a:graphic>
      </p:graphicFrame>
      <p:grpSp>
        <p:nvGrpSpPr>
          <p:cNvPr id="6" name="Gruppieren 5"/>
          <p:cNvGrpSpPr/>
          <p:nvPr/>
        </p:nvGrpSpPr>
        <p:grpSpPr bwMode="gray">
          <a:xfrm>
            <a:off x="6040921" y="4764930"/>
            <a:ext cx="2455005" cy="1647101"/>
            <a:chOff x="7014070" y="26130"/>
            <a:chExt cx="2455005" cy="1647101"/>
          </a:xfrm>
        </p:grpSpPr>
        <p:sp>
          <p:nvSpPr>
            <p:cNvPr id="7" name="Rechteck 6"/>
            <p:cNvSpPr/>
            <p:nvPr/>
          </p:nvSpPr>
          <p:spPr bwMode="gray">
            <a:xfrm rot="384271">
              <a:off x="7385929" y="111311"/>
              <a:ext cx="2083146" cy="156192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Market share: </a:t>
              </a:r>
              <a:b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1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P</a:t>
              </a: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ercentage of a market's total sales earned by a particular company over a specified time period. </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8" name="Picture 5" descr="Tessafilm_4"/>
            <p:cNvPicPr>
              <a:picLocks noChangeAspect="1" noChangeArrowheads="1"/>
            </p:cNvPicPr>
            <p:nvPr/>
          </p:nvPicPr>
          <p:blipFill>
            <a:blip r:embed="rId2" cstate="print"/>
            <a:srcRect l="59392" b="89844"/>
            <a:stretch>
              <a:fillRect/>
            </a:stretch>
          </p:blipFill>
          <p:spPr bwMode="gray">
            <a:xfrm rot="20222041">
              <a:off x="7014070" y="26130"/>
              <a:ext cx="1235780" cy="424818"/>
            </a:xfrm>
            <a:prstGeom prst="rect">
              <a:avLst/>
            </a:prstGeom>
            <a:noFill/>
          </p:spPr>
        </p:pic>
      </p:grpSp>
    </p:spTree>
    <p:extLst>
      <p:ext uri="{BB962C8B-B14F-4D97-AF65-F5344CB8AC3E}">
        <p14:creationId xmlns:p14="http://schemas.microsoft.com/office/powerpoint/2010/main" val="148499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2.3. Consumer Analysis</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034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Consumer Analysis </a:t>
            </a:r>
            <a:r>
              <a:rPr lang="en-US" b="0" noProof="1" smtClean="0"/>
              <a:t>– Buyer Decision </a:t>
            </a:r>
            <a:r>
              <a:rPr lang="en-US" b="0" noProof="1"/>
              <a:t>P</a:t>
            </a:r>
            <a:r>
              <a:rPr lang="en-US" b="0" noProof="1" smtClean="0"/>
              <a:t>rocess</a:t>
            </a:r>
            <a:endParaRPr lang="en-US" dirty="0"/>
          </a:p>
        </p:txBody>
      </p:sp>
      <p:sp>
        <p:nvSpPr>
          <p:cNvPr id="3" name="Textplatzhalter 2"/>
          <p:cNvSpPr>
            <a:spLocks noGrp="1"/>
          </p:cNvSpPr>
          <p:nvPr>
            <p:ph type="body" sz="quarter" idx="13"/>
          </p:nvPr>
        </p:nvSpPr>
        <p:spPr bwMode="gray"/>
        <p:txBody>
          <a:bodyPr/>
          <a:lstStyle/>
          <a:p>
            <a:r>
              <a:rPr lang="en-US" dirty="0" smtClean="0"/>
              <a:t>Potential or factual motivation of a customer‘s buying decision</a:t>
            </a:r>
            <a:endParaRPr lang="en-US" dirty="0"/>
          </a:p>
        </p:txBody>
      </p:sp>
      <p:sp>
        <p:nvSpPr>
          <p:cNvPr id="7" name="_text"/>
          <p:cNvSpPr txBox="1">
            <a:spLocks/>
          </p:cNvSpPr>
          <p:nvPr/>
        </p:nvSpPr>
        <p:spPr bwMode="gray">
          <a:xfrm>
            <a:off x="323850" y="1554163"/>
            <a:ext cx="4175125" cy="4248150"/>
          </a:xfrm>
          <a:prstGeom prst="rect">
            <a:avLst/>
          </a:prstGeom>
        </p:spPr>
        <p:txBody>
          <a:bodyPr vert="horz" lIns="0" tIns="0" rIns="0" bIns="0" rtlCol="0">
            <a:noAutofit/>
          </a:bodyPr>
          <a:lstStyle/>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solidFill>
                  <a:srgbClr val="000000"/>
                </a:solidFill>
                <a:effectLst/>
                <a:uLnTx/>
                <a:uFillTx/>
              </a:rPr>
              <a:t>This is a placeholder text. This text can be replaced with your own text.</a:t>
            </a:r>
          </a:p>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solidFill>
                  <a:srgbClr val="000000"/>
                </a:solidFill>
                <a:effectLst/>
                <a:uLnTx/>
                <a:uFillTx/>
              </a:rPr>
              <a:t>The text demonstrates how your own text will look when you replace the placeholder with your own text.</a:t>
            </a:r>
          </a:p>
          <a:p>
            <a:pPr marL="180000" lvl="0" indent="-180000">
              <a:lnSpc>
                <a:spcPct val="95000"/>
              </a:lnSpc>
              <a:spcAft>
                <a:spcPts val="800"/>
              </a:spcAft>
              <a:buFont typeface="Wingdings" pitchFamily="2" charset="2"/>
              <a:buChar char="§"/>
              <a:defRPr/>
            </a:pPr>
            <a:r>
              <a:rPr kumimoji="0" lang="en-US" sz="1800" b="0" i="0" u="none" strike="noStrike" kern="1200" cap="none" spc="0" normalizeH="0" baseline="0" noProof="1" smtClean="0">
                <a:ln>
                  <a:noFill/>
                </a:ln>
                <a:solidFill>
                  <a:srgbClr val="000000"/>
                </a:solidFill>
                <a:effectLst/>
                <a:uLnTx/>
                <a:uFillTx/>
              </a:rPr>
              <a:t>If you don’t want to use the style and size of the fonts as used in this placeholder </a:t>
            </a:r>
            <a:r>
              <a:rPr lang="en-US" noProof="1" smtClean="0">
                <a:solidFill>
                  <a:srgbClr val="000000"/>
                </a:solidFill>
              </a:rPr>
              <a:t>it’s </a:t>
            </a:r>
            <a:r>
              <a:rPr kumimoji="0" lang="en-US" sz="1800" b="0" i="0" u="none" strike="noStrike" kern="1200" cap="none" spc="0" normalizeH="0" baseline="0" noProof="1" smtClean="0">
                <a:ln>
                  <a:noFill/>
                </a:ln>
                <a:solidFill>
                  <a:srgbClr val="000000"/>
                </a:solidFill>
                <a:effectLst/>
                <a:uLnTx/>
                <a:uFillTx/>
              </a:rPr>
              <a:t>possible to replace it by selecting different options.</a:t>
            </a:r>
          </a:p>
        </p:txBody>
      </p:sp>
      <p:grpSp>
        <p:nvGrpSpPr>
          <p:cNvPr id="4" name="Gruppieren 3"/>
          <p:cNvGrpSpPr/>
          <p:nvPr/>
        </p:nvGrpSpPr>
        <p:grpSpPr bwMode="gray">
          <a:xfrm>
            <a:off x="4457246" y="1635769"/>
            <a:ext cx="4363696" cy="4243066"/>
            <a:chOff x="4457246" y="1635769"/>
            <a:chExt cx="4363696" cy="4243066"/>
          </a:xfrm>
        </p:grpSpPr>
        <p:grpSp>
          <p:nvGrpSpPr>
            <p:cNvPr id="13" name="Gruppieren 12"/>
            <p:cNvGrpSpPr/>
            <p:nvPr/>
          </p:nvGrpSpPr>
          <p:grpSpPr bwMode="gray">
            <a:xfrm>
              <a:off x="5889342" y="1908493"/>
              <a:ext cx="2931600" cy="3542715"/>
              <a:chOff x="5889342" y="1908493"/>
              <a:chExt cx="2931600" cy="3542715"/>
            </a:xfrm>
          </p:grpSpPr>
          <p:sp>
            <p:nvSpPr>
              <p:cNvPr id="12" name="Rectangle 48" descr="Bild1"/>
              <p:cNvSpPr>
                <a:spLocks noChangeArrowheads="1"/>
              </p:cNvSpPr>
              <p:nvPr/>
            </p:nvSpPr>
            <p:spPr bwMode="gray">
              <a:xfrm>
                <a:off x="5889343" y="1908493"/>
                <a:ext cx="2931599" cy="354271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3500000" scaled="1"/>
                <a:tileRect/>
              </a:gradFill>
              <a:ln w="19050">
                <a:noFill/>
                <a:miter lim="800000"/>
                <a:headEnd/>
                <a:tailEnd/>
              </a:ln>
              <a:effectLst>
                <a:outerShdw blurRad="76200" dir="13500000" sy="23000" kx="1200000" algn="br" rotWithShape="0">
                  <a:prstClr val="black">
                    <a:alpha val="20000"/>
                  </a:prstClr>
                </a:outerShdw>
              </a:effectLst>
            </p:spPr>
            <p:txBody>
              <a:bodyPr lIns="0" tIns="0" rIns="0" bIns="0" anchor="ctr" anchorCtr="0"/>
              <a:lstStyle/>
              <a:p>
                <a:pPr marL="9525" indent="-9525" algn="ctr" eaLnBrk="1" hangingPunct="1">
                  <a:lnSpc>
                    <a:spcPct val="95000"/>
                  </a:lnSpc>
                  <a:spcAft>
                    <a:spcPct val="30000"/>
                  </a:spcAft>
                  <a:buClr>
                    <a:schemeClr val="tx1"/>
                  </a:buClr>
                </a:pPr>
                <a:endParaRPr lang="en-US" sz="2400" b="1" noProof="1">
                  <a:solidFill>
                    <a:srgbClr val="000000"/>
                  </a:solidFill>
                </a:endParaRPr>
              </a:p>
            </p:txBody>
          </p:sp>
          <p:sp>
            <p:nvSpPr>
              <p:cNvPr id="11" name="Rectangle 48" descr="Bild1"/>
              <p:cNvSpPr>
                <a:spLocks noChangeArrowheads="1"/>
              </p:cNvSpPr>
              <p:nvPr/>
            </p:nvSpPr>
            <p:spPr bwMode="gray">
              <a:xfrm>
                <a:off x="5889342" y="1908493"/>
                <a:ext cx="2931599" cy="3542715"/>
              </a:xfrm>
              <a:prstGeom prst="rect">
                <a:avLst/>
              </a:prstGeom>
              <a:gradFill flip="none" rotWithShape="1">
                <a:gsLst>
                  <a:gs pos="0">
                    <a:srgbClr val="FFFFFF">
                      <a:shade val="30000"/>
                      <a:satMod val="115000"/>
                    </a:srgbClr>
                  </a:gs>
                  <a:gs pos="64000">
                    <a:srgbClr val="FFFFFF">
                      <a:shade val="100000"/>
                      <a:satMod val="115000"/>
                    </a:srgbClr>
                  </a:gs>
                </a:gsLst>
                <a:lin ang="13500000" scaled="1"/>
                <a:tileRect/>
              </a:gradFill>
              <a:ln w="19050">
                <a:noFill/>
                <a:miter lim="800000"/>
                <a:headEnd/>
                <a:tailEnd/>
              </a:ln>
              <a:effectLst>
                <a:innerShdw blurRad="254000">
                  <a:prstClr val="black">
                    <a:alpha val="50000"/>
                  </a:prstClr>
                </a:innerShdw>
                <a:reflection blurRad="6350" stA="52000" endA="300" endPos="35000" dir="5400000" sy="-100000" algn="bl" rotWithShape="0"/>
              </a:effectLst>
            </p:spPr>
            <p:txBody>
              <a:bodyPr lIns="0" tIns="0" rIns="0" bIns="0" anchor="ctr" anchorCtr="0"/>
              <a:lstStyle/>
              <a:p>
                <a:pPr marL="9525" indent="-9525" algn="ctr" eaLnBrk="1" hangingPunct="1">
                  <a:lnSpc>
                    <a:spcPct val="95000"/>
                  </a:lnSpc>
                  <a:spcAft>
                    <a:spcPct val="30000"/>
                  </a:spcAft>
                  <a:buClr>
                    <a:schemeClr val="tx1"/>
                  </a:buClr>
                </a:pPr>
                <a:r>
                  <a:rPr lang="en-US" sz="3200" b="1" noProof="1" smtClean="0">
                    <a:solidFill>
                      <a:srgbClr val="000000"/>
                    </a:solidFill>
                  </a:rPr>
                  <a:t>Most </a:t>
                </a:r>
                <a:br>
                  <a:rPr lang="en-US" sz="3200" b="1" noProof="1" smtClean="0">
                    <a:solidFill>
                      <a:srgbClr val="000000"/>
                    </a:solidFill>
                  </a:rPr>
                </a:br>
                <a:r>
                  <a:rPr lang="en-US" sz="3200" b="1" noProof="1" smtClean="0">
                    <a:solidFill>
                      <a:srgbClr val="000000"/>
                    </a:solidFill>
                  </a:rPr>
                  <a:t>important buying motivation</a:t>
                </a:r>
                <a:endParaRPr lang="en-US" sz="3200" b="1" noProof="1">
                  <a:solidFill>
                    <a:srgbClr val="000000"/>
                  </a:solidFill>
                </a:endParaRPr>
              </a:p>
            </p:txBody>
          </p:sp>
        </p:grpSp>
        <p:grpSp>
          <p:nvGrpSpPr>
            <p:cNvPr id="8" name="Gruppieren 7"/>
            <p:cNvGrpSpPr/>
            <p:nvPr/>
          </p:nvGrpSpPr>
          <p:grpSpPr bwMode="gray">
            <a:xfrm>
              <a:off x="4457246" y="1635769"/>
              <a:ext cx="1888022" cy="4243066"/>
              <a:chOff x="4457246" y="1635769"/>
              <a:chExt cx="1888022" cy="4243066"/>
            </a:xfrm>
          </p:grpSpPr>
          <p:sp>
            <p:nvSpPr>
              <p:cNvPr id="9" name="Ellipse 8"/>
              <p:cNvSpPr/>
              <p:nvPr/>
            </p:nvSpPr>
            <p:spPr bwMode="gray">
              <a:xfrm rot="452973">
                <a:off x="4457246" y="5229509"/>
                <a:ext cx="1888022" cy="64932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pic>
            <p:nvPicPr>
              <p:cNvPr id="10" name="Picture 2" descr="X:\07 Produktion\00_Bilder-Bibliothek\Lizenzierte Original-Bilder (charteo)\5-People\Fotolia_22843302_X.png"/>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a:ext>
                </a:extLst>
              </a:blip>
              <a:srcRect l="30532" r="31127" b="5671"/>
              <a:stretch/>
            </p:blipFill>
            <p:spPr bwMode="gray">
              <a:xfrm>
                <a:off x="4813084" y="1635769"/>
                <a:ext cx="1260389" cy="4134748"/>
              </a:xfrm>
              <a:prstGeom prst="rect">
                <a:avLst/>
              </a:prstGeom>
              <a:noFill/>
              <a:ln>
                <a:noFill/>
              </a:ln>
              <a:effectLst>
                <a:outerShdw blurRad="1270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7077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Consumer Analysis </a:t>
            </a:r>
            <a:r>
              <a:rPr lang="en-US" b="0" noProof="1" smtClean="0"/>
              <a:t>– Target Group</a:t>
            </a:r>
            <a:endParaRPr lang="en-US" dirty="0"/>
          </a:p>
        </p:txBody>
      </p:sp>
      <p:sp>
        <p:nvSpPr>
          <p:cNvPr id="3" name="Textplatzhalter 2"/>
          <p:cNvSpPr>
            <a:spLocks noGrp="1"/>
          </p:cNvSpPr>
          <p:nvPr>
            <p:ph type="body" sz="quarter" idx="13"/>
          </p:nvPr>
        </p:nvSpPr>
        <p:spPr bwMode="gray"/>
        <p:txBody>
          <a:bodyPr/>
          <a:lstStyle/>
          <a:p>
            <a:r>
              <a:rPr lang="en-US" dirty="0" smtClean="0"/>
              <a:t>Description of targeted customer segment</a:t>
            </a:r>
            <a:endParaRPr lang="en-US" dirty="0"/>
          </a:p>
        </p:txBody>
      </p:sp>
      <p:sp>
        <p:nvSpPr>
          <p:cNvPr id="7" name="_text"/>
          <p:cNvSpPr txBox="1">
            <a:spLocks/>
          </p:cNvSpPr>
          <p:nvPr/>
        </p:nvSpPr>
        <p:spPr bwMode="gray">
          <a:xfrm>
            <a:off x="323850" y="1554163"/>
            <a:ext cx="4175125" cy="4248150"/>
          </a:xfrm>
          <a:prstGeom prst="rect">
            <a:avLst/>
          </a:prstGeom>
        </p:spPr>
        <p:txBody>
          <a:bodyPr vert="horz" lIns="0" tIns="0" rIns="0" bIns="0" rtlCol="0">
            <a:noAutofit/>
          </a:bodyPr>
          <a:lstStyle/>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solidFill>
                  <a:srgbClr val="000000"/>
                </a:solidFill>
                <a:effectLst/>
                <a:uLnTx/>
                <a:uFillTx/>
              </a:rPr>
              <a:t>This is a placeholder text. This text can be replaced with your own text.</a:t>
            </a:r>
          </a:p>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1" smtClean="0">
                <a:ln>
                  <a:noFill/>
                </a:ln>
                <a:solidFill>
                  <a:srgbClr val="000000"/>
                </a:solidFill>
                <a:effectLst/>
                <a:uLnTx/>
                <a:uFillTx/>
              </a:rPr>
              <a:t>The text demonstrates how your own text will look when you replace the placeholder with your own text.</a:t>
            </a:r>
          </a:p>
          <a:p>
            <a:pPr marL="180000" lvl="0" indent="-180000">
              <a:lnSpc>
                <a:spcPct val="95000"/>
              </a:lnSpc>
              <a:spcAft>
                <a:spcPts val="800"/>
              </a:spcAft>
              <a:buFont typeface="Wingdings" pitchFamily="2" charset="2"/>
              <a:buChar char="§"/>
              <a:defRPr/>
            </a:pPr>
            <a:r>
              <a:rPr kumimoji="0" lang="en-US" sz="1800" b="0" i="0" u="none" strike="noStrike" kern="1200" cap="none" spc="0" normalizeH="0" baseline="0" noProof="1" smtClean="0">
                <a:ln>
                  <a:noFill/>
                </a:ln>
                <a:solidFill>
                  <a:srgbClr val="000000"/>
                </a:solidFill>
                <a:effectLst/>
                <a:uLnTx/>
                <a:uFillTx/>
              </a:rPr>
              <a:t>If you don’t want to use the style and size of the fonts as used in this placeholder </a:t>
            </a:r>
            <a:r>
              <a:rPr lang="en-US" noProof="1" smtClean="0">
                <a:solidFill>
                  <a:srgbClr val="000000"/>
                </a:solidFill>
              </a:rPr>
              <a:t>it’s </a:t>
            </a:r>
            <a:r>
              <a:rPr kumimoji="0" lang="en-US" sz="1800" b="0" i="0" u="none" strike="noStrike" kern="1200" cap="none" spc="0" normalizeH="0" baseline="0" noProof="1" smtClean="0">
                <a:ln>
                  <a:noFill/>
                </a:ln>
                <a:solidFill>
                  <a:srgbClr val="000000"/>
                </a:solidFill>
                <a:effectLst/>
                <a:uLnTx/>
                <a:uFillTx/>
              </a:rPr>
              <a:t>possible to replace it by selecting different options.</a:t>
            </a:r>
          </a:p>
        </p:txBody>
      </p:sp>
      <p:grpSp>
        <p:nvGrpSpPr>
          <p:cNvPr id="8" name="Gruppieren 7"/>
          <p:cNvGrpSpPr/>
          <p:nvPr/>
        </p:nvGrpSpPr>
        <p:grpSpPr bwMode="gray">
          <a:xfrm>
            <a:off x="4662152" y="1963956"/>
            <a:ext cx="4278648" cy="3550997"/>
            <a:chOff x="4662152" y="1963956"/>
            <a:chExt cx="4278648" cy="3550997"/>
          </a:xfrm>
        </p:grpSpPr>
        <p:sp>
          <p:nvSpPr>
            <p:cNvPr id="10" name="Ellipse 9"/>
            <p:cNvSpPr/>
            <p:nvPr/>
          </p:nvSpPr>
          <p:spPr bwMode="gray">
            <a:xfrm>
              <a:off x="5993848" y="4865627"/>
              <a:ext cx="1888022" cy="64932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2" name="Ellipse 11"/>
            <p:cNvSpPr/>
            <p:nvPr/>
          </p:nvSpPr>
          <p:spPr bwMode="gray">
            <a:xfrm>
              <a:off x="7732752" y="4100791"/>
              <a:ext cx="1208048" cy="46905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3" name="Ellipse 12"/>
            <p:cNvSpPr/>
            <p:nvPr/>
          </p:nvSpPr>
          <p:spPr bwMode="gray">
            <a:xfrm>
              <a:off x="7093622" y="3978177"/>
              <a:ext cx="869394" cy="59167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4" name="Ellipse 13"/>
            <p:cNvSpPr/>
            <p:nvPr/>
          </p:nvSpPr>
          <p:spPr bwMode="gray">
            <a:xfrm>
              <a:off x="5536053" y="4100791"/>
              <a:ext cx="1208048" cy="46905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5" name="Ellipse 14"/>
            <p:cNvSpPr/>
            <p:nvPr/>
          </p:nvSpPr>
          <p:spPr bwMode="gray">
            <a:xfrm>
              <a:off x="4662152" y="4100791"/>
              <a:ext cx="1208048" cy="46905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6" name="Gruppieren 15"/>
            <p:cNvGrpSpPr/>
            <p:nvPr/>
          </p:nvGrpSpPr>
          <p:grpSpPr bwMode="gray">
            <a:xfrm>
              <a:off x="4944462" y="1963956"/>
              <a:ext cx="3534519" cy="3378771"/>
              <a:chOff x="4944462" y="1963956"/>
              <a:chExt cx="3534519" cy="3378771"/>
            </a:xfrm>
          </p:grpSpPr>
          <p:grpSp>
            <p:nvGrpSpPr>
              <p:cNvPr id="17" name="Gruppieren 16"/>
              <p:cNvGrpSpPr/>
              <p:nvPr/>
            </p:nvGrpSpPr>
            <p:grpSpPr bwMode="gray">
              <a:xfrm>
                <a:off x="7253725" y="2223968"/>
                <a:ext cx="573881" cy="2264906"/>
                <a:chOff x="-12514263" y="5757863"/>
                <a:chExt cx="5384800" cy="21251863"/>
              </a:xfrm>
            </p:grpSpPr>
            <p:sp>
              <p:nvSpPr>
                <p:cNvPr id="312" name="Freeform 205"/>
                <p:cNvSpPr>
                  <a:spLocks/>
                </p:cNvSpPr>
                <p:nvPr/>
              </p:nvSpPr>
              <p:spPr bwMode="gray">
                <a:xfrm>
                  <a:off x="-11737975" y="23155276"/>
                  <a:ext cx="2659063" cy="2005013"/>
                </a:xfrm>
                <a:custGeom>
                  <a:avLst/>
                  <a:gdLst/>
                  <a:ahLst/>
                  <a:cxnLst>
                    <a:cxn ang="0">
                      <a:pos x="290" y="257"/>
                    </a:cxn>
                    <a:cxn ang="0">
                      <a:pos x="277" y="298"/>
                    </a:cxn>
                    <a:cxn ang="0">
                      <a:pos x="0" y="426"/>
                    </a:cxn>
                    <a:cxn ang="0">
                      <a:pos x="604" y="217"/>
                    </a:cxn>
                    <a:cxn ang="0">
                      <a:pos x="534" y="72"/>
                    </a:cxn>
                    <a:cxn ang="0">
                      <a:pos x="300" y="267"/>
                    </a:cxn>
                  </a:cxnLst>
                  <a:rect l="0" t="0" r="r" b="b"/>
                  <a:pathLst>
                    <a:path w="709" h="535">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206"/>
                <p:cNvSpPr>
                  <a:spLocks/>
                </p:cNvSpPr>
                <p:nvPr/>
              </p:nvSpPr>
              <p:spPr bwMode="gray">
                <a:xfrm>
                  <a:off x="-10729913" y="24560213"/>
                  <a:ext cx="1092200" cy="2449513"/>
                </a:xfrm>
                <a:custGeom>
                  <a:avLst/>
                  <a:gdLst/>
                  <a:ahLst/>
                  <a:cxnLst>
                    <a:cxn ang="0">
                      <a:pos x="104" y="43"/>
                    </a:cxn>
                    <a:cxn ang="0">
                      <a:pos x="7" y="355"/>
                    </a:cxn>
                    <a:cxn ang="0">
                      <a:pos x="179" y="559"/>
                    </a:cxn>
                    <a:cxn ang="0">
                      <a:pos x="276" y="226"/>
                    </a:cxn>
                    <a:cxn ang="0">
                      <a:pos x="241" y="45"/>
                    </a:cxn>
                    <a:cxn ang="0">
                      <a:pos x="93" y="64"/>
                    </a:cxn>
                  </a:cxnLst>
                  <a:rect l="0" t="0" r="r" b="b"/>
                  <a:pathLst>
                    <a:path w="291" h="653">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208"/>
                <p:cNvSpPr>
                  <a:spLocks/>
                </p:cNvSpPr>
                <p:nvPr/>
              </p:nvSpPr>
              <p:spPr bwMode="gray">
                <a:xfrm>
                  <a:off x="-10890250" y="20656551"/>
                  <a:ext cx="1382713" cy="4429125"/>
                </a:xfrm>
                <a:custGeom>
                  <a:avLst/>
                  <a:gdLst/>
                  <a:ahLst/>
                  <a:cxnLst>
                    <a:cxn ang="0">
                      <a:pos x="107" y="95"/>
                    </a:cxn>
                    <a:cxn ang="0">
                      <a:pos x="150" y="600"/>
                    </a:cxn>
                    <a:cxn ang="0">
                      <a:pos x="104" y="834"/>
                    </a:cxn>
                    <a:cxn ang="0">
                      <a:pos x="10" y="1020"/>
                    </a:cxn>
                    <a:cxn ang="0">
                      <a:pos x="303" y="818"/>
                    </a:cxn>
                    <a:cxn ang="0">
                      <a:pos x="311" y="331"/>
                    </a:cxn>
                    <a:cxn ang="0">
                      <a:pos x="128" y="84"/>
                    </a:cxn>
                  </a:cxnLst>
                  <a:rect l="0" t="0" r="r" b="b"/>
                  <a:pathLst>
                    <a:path w="369" h="1181">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209"/>
                <p:cNvSpPr>
                  <a:spLocks/>
                </p:cNvSpPr>
                <p:nvPr/>
              </p:nvSpPr>
              <p:spPr bwMode="gray">
                <a:xfrm>
                  <a:off x="-10534650" y="19604038"/>
                  <a:ext cx="1924050" cy="6808788"/>
                </a:xfrm>
                <a:custGeom>
                  <a:avLst/>
                  <a:gdLst/>
                  <a:ahLst/>
                  <a:cxnLst>
                    <a:cxn ang="0">
                      <a:pos x="33" y="107"/>
                    </a:cxn>
                    <a:cxn ang="0">
                      <a:pos x="72" y="128"/>
                    </a:cxn>
                    <a:cxn ang="0">
                      <a:pos x="55" y="527"/>
                    </a:cxn>
                    <a:cxn ang="0">
                      <a:pos x="74" y="927"/>
                    </a:cxn>
                    <a:cxn ang="0">
                      <a:pos x="84" y="1333"/>
                    </a:cxn>
                    <a:cxn ang="0">
                      <a:pos x="13" y="1718"/>
                    </a:cxn>
                    <a:cxn ang="0">
                      <a:pos x="227" y="1419"/>
                    </a:cxn>
                    <a:cxn ang="0">
                      <a:pos x="323" y="913"/>
                    </a:cxn>
                    <a:cxn ang="0">
                      <a:pos x="152" y="10"/>
                    </a:cxn>
                    <a:cxn ang="0">
                      <a:pos x="22" y="107"/>
                    </a:cxn>
                  </a:cxnLst>
                  <a:rect l="0" t="0" r="r" b="b"/>
                  <a:pathLst>
                    <a:path w="513" h="1816">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210"/>
                <p:cNvSpPr>
                  <a:spLocks/>
                </p:cNvSpPr>
                <p:nvPr/>
              </p:nvSpPr>
              <p:spPr bwMode="gray">
                <a:xfrm>
                  <a:off x="-10474325" y="20915313"/>
                  <a:ext cx="1395413" cy="682625"/>
                </a:xfrm>
                <a:custGeom>
                  <a:avLst/>
                  <a:gdLst/>
                  <a:ahLst/>
                  <a:cxnLst>
                    <a:cxn ang="0">
                      <a:pos x="39" y="182"/>
                    </a:cxn>
                    <a:cxn ang="0">
                      <a:pos x="190" y="115"/>
                    </a:cxn>
                    <a:cxn ang="0">
                      <a:pos x="368" y="76"/>
                    </a:cxn>
                    <a:cxn ang="0">
                      <a:pos x="360" y="6"/>
                    </a:cxn>
                    <a:cxn ang="0">
                      <a:pos x="22" y="174"/>
                    </a:cxn>
                  </a:cxnLst>
                  <a:rect l="0" t="0" r="r" b="b"/>
                  <a:pathLst>
                    <a:path w="372" h="182">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211"/>
                <p:cNvSpPr>
                  <a:spLocks/>
                </p:cNvSpPr>
                <p:nvPr/>
              </p:nvSpPr>
              <p:spPr bwMode="gray">
                <a:xfrm>
                  <a:off x="-11891963" y="14690726"/>
                  <a:ext cx="3630613" cy="6772275"/>
                </a:xfrm>
                <a:custGeom>
                  <a:avLst/>
                  <a:gdLst/>
                  <a:ahLst/>
                  <a:cxnLst>
                    <a:cxn ang="0">
                      <a:pos x="42" y="334"/>
                    </a:cxn>
                    <a:cxn ang="0">
                      <a:pos x="13" y="540"/>
                    </a:cxn>
                    <a:cxn ang="0">
                      <a:pos x="24" y="745"/>
                    </a:cxn>
                    <a:cxn ang="0">
                      <a:pos x="67" y="934"/>
                    </a:cxn>
                    <a:cxn ang="0">
                      <a:pos x="107" y="1131"/>
                    </a:cxn>
                    <a:cxn ang="0">
                      <a:pos x="111" y="1148"/>
                    </a:cxn>
                    <a:cxn ang="0">
                      <a:pos x="175" y="1326"/>
                    </a:cxn>
                    <a:cxn ang="0">
                      <a:pos x="187" y="1544"/>
                    </a:cxn>
                    <a:cxn ang="0">
                      <a:pos x="198" y="1649"/>
                    </a:cxn>
                    <a:cxn ang="0">
                      <a:pos x="264" y="1720"/>
                    </a:cxn>
                    <a:cxn ang="0">
                      <a:pos x="438" y="1780"/>
                    </a:cxn>
                    <a:cxn ang="0">
                      <a:pos x="551" y="1757"/>
                    </a:cxn>
                    <a:cxn ang="0">
                      <a:pos x="670" y="1729"/>
                    </a:cxn>
                    <a:cxn ang="0">
                      <a:pos x="812" y="1652"/>
                    </a:cxn>
                    <a:cxn ang="0">
                      <a:pos x="787" y="1427"/>
                    </a:cxn>
                    <a:cxn ang="0">
                      <a:pos x="821" y="1210"/>
                    </a:cxn>
                    <a:cxn ang="0">
                      <a:pos x="901" y="960"/>
                    </a:cxn>
                    <a:cxn ang="0">
                      <a:pos x="908" y="958"/>
                    </a:cxn>
                    <a:cxn ang="0">
                      <a:pos x="946" y="496"/>
                    </a:cxn>
                    <a:cxn ang="0">
                      <a:pos x="887" y="275"/>
                    </a:cxn>
                    <a:cxn ang="0">
                      <a:pos x="792" y="194"/>
                    </a:cxn>
                    <a:cxn ang="0">
                      <a:pos x="615" y="71"/>
                    </a:cxn>
                    <a:cxn ang="0">
                      <a:pos x="221" y="8"/>
                    </a:cxn>
                    <a:cxn ang="0">
                      <a:pos x="73" y="64"/>
                    </a:cxn>
                    <a:cxn ang="0">
                      <a:pos x="50" y="221"/>
                    </a:cxn>
                    <a:cxn ang="0">
                      <a:pos x="46" y="346"/>
                    </a:cxn>
                  </a:cxnLst>
                  <a:rect l="0" t="0" r="r" b="b"/>
                  <a:pathLst>
                    <a:path w="968" h="1806">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212"/>
                <p:cNvSpPr>
                  <a:spLocks/>
                </p:cNvSpPr>
                <p:nvPr/>
              </p:nvSpPr>
              <p:spPr bwMode="gray">
                <a:xfrm>
                  <a:off x="-12514263" y="9583738"/>
                  <a:ext cx="4768850" cy="6877050"/>
                </a:xfrm>
                <a:custGeom>
                  <a:avLst/>
                  <a:gdLst/>
                  <a:ahLst/>
                  <a:cxnLst>
                    <a:cxn ang="0">
                      <a:pos x="284" y="116"/>
                    </a:cxn>
                    <a:cxn ang="0">
                      <a:pos x="119" y="164"/>
                    </a:cxn>
                    <a:cxn ang="0">
                      <a:pos x="19" y="304"/>
                    </a:cxn>
                    <a:cxn ang="0">
                      <a:pos x="15" y="605"/>
                    </a:cxn>
                    <a:cxn ang="0">
                      <a:pos x="11" y="836"/>
                    </a:cxn>
                    <a:cxn ang="0">
                      <a:pos x="34" y="954"/>
                    </a:cxn>
                    <a:cxn ang="0">
                      <a:pos x="49" y="1111"/>
                    </a:cxn>
                    <a:cxn ang="0">
                      <a:pos x="102" y="1211"/>
                    </a:cxn>
                    <a:cxn ang="0">
                      <a:pos x="159" y="1322"/>
                    </a:cxn>
                    <a:cxn ang="0">
                      <a:pos x="140" y="1413"/>
                    </a:cxn>
                    <a:cxn ang="0">
                      <a:pos x="172" y="1411"/>
                    </a:cxn>
                    <a:cxn ang="0">
                      <a:pos x="163" y="1623"/>
                    </a:cxn>
                    <a:cxn ang="0">
                      <a:pos x="163" y="1697"/>
                    </a:cxn>
                    <a:cxn ang="0">
                      <a:pos x="259" y="1725"/>
                    </a:cxn>
                    <a:cxn ang="0">
                      <a:pos x="458" y="1520"/>
                    </a:cxn>
                    <a:cxn ang="0">
                      <a:pos x="611" y="1769"/>
                    </a:cxn>
                    <a:cxn ang="0">
                      <a:pos x="958" y="1761"/>
                    </a:cxn>
                    <a:cxn ang="0">
                      <a:pos x="1130" y="1711"/>
                    </a:cxn>
                    <a:cxn ang="0">
                      <a:pos x="1098" y="1515"/>
                    </a:cxn>
                    <a:cxn ang="0">
                      <a:pos x="1075" y="1401"/>
                    </a:cxn>
                    <a:cxn ang="0">
                      <a:pos x="1031" y="1297"/>
                    </a:cxn>
                    <a:cxn ang="0">
                      <a:pos x="1014" y="1091"/>
                    </a:cxn>
                    <a:cxn ang="0">
                      <a:pos x="1019" y="1052"/>
                    </a:cxn>
                    <a:cxn ang="0">
                      <a:pos x="1041" y="1026"/>
                    </a:cxn>
                    <a:cxn ang="0">
                      <a:pos x="1062" y="857"/>
                    </a:cxn>
                    <a:cxn ang="0">
                      <a:pos x="1094" y="840"/>
                    </a:cxn>
                    <a:cxn ang="0">
                      <a:pos x="1114" y="785"/>
                    </a:cxn>
                    <a:cxn ang="0">
                      <a:pos x="1158" y="692"/>
                    </a:cxn>
                    <a:cxn ang="0">
                      <a:pos x="1252" y="249"/>
                    </a:cxn>
                    <a:cxn ang="0">
                      <a:pos x="973" y="56"/>
                    </a:cxn>
                    <a:cxn ang="0">
                      <a:pos x="507" y="45"/>
                    </a:cxn>
                    <a:cxn ang="0">
                      <a:pos x="276" y="124"/>
                    </a:cxn>
                  </a:cxnLst>
                  <a:rect l="0" t="0" r="r" b="b"/>
                  <a:pathLst>
                    <a:path w="1272" h="1834">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213"/>
                <p:cNvSpPr>
                  <a:spLocks/>
                </p:cNvSpPr>
                <p:nvPr/>
              </p:nvSpPr>
              <p:spPr bwMode="gray">
                <a:xfrm>
                  <a:off x="-8805863" y="10167938"/>
                  <a:ext cx="1676400" cy="5910263"/>
                </a:xfrm>
                <a:custGeom>
                  <a:avLst/>
                  <a:gdLst/>
                  <a:ahLst/>
                  <a:cxnLst>
                    <a:cxn ang="0">
                      <a:pos x="190" y="4"/>
                    </a:cxn>
                    <a:cxn ang="0">
                      <a:pos x="286" y="141"/>
                    </a:cxn>
                    <a:cxn ang="0">
                      <a:pos x="308" y="225"/>
                    </a:cxn>
                    <a:cxn ang="0">
                      <a:pos x="348" y="290"/>
                    </a:cxn>
                    <a:cxn ang="0">
                      <a:pos x="323" y="322"/>
                    </a:cxn>
                    <a:cxn ang="0">
                      <a:pos x="338" y="364"/>
                    </a:cxn>
                    <a:cxn ang="0">
                      <a:pos x="373" y="438"/>
                    </a:cxn>
                    <a:cxn ang="0">
                      <a:pos x="388" y="605"/>
                    </a:cxn>
                    <a:cxn ang="0">
                      <a:pos x="412" y="681"/>
                    </a:cxn>
                    <a:cxn ang="0">
                      <a:pos x="412" y="782"/>
                    </a:cxn>
                    <a:cxn ang="0">
                      <a:pos x="444" y="959"/>
                    </a:cxn>
                    <a:cxn ang="0">
                      <a:pos x="444" y="1012"/>
                    </a:cxn>
                    <a:cxn ang="0">
                      <a:pos x="421" y="1053"/>
                    </a:cxn>
                    <a:cxn ang="0">
                      <a:pos x="396" y="1145"/>
                    </a:cxn>
                    <a:cxn ang="0">
                      <a:pos x="365" y="1230"/>
                    </a:cxn>
                    <a:cxn ang="0">
                      <a:pos x="328" y="1327"/>
                    </a:cxn>
                    <a:cxn ang="0">
                      <a:pos x="238" y="1434"/>
                    </a:cxn>
                    <a:cxn ang="0">
                      <a:pos x="149" y="1555"/>
                    </a:cxn>
                    <a:cxn ang="0">
                      <a:pos x="98" y="1572"/>
                    </a:cxn>
                    <a:cxn ang="0">
                      <a:pos x="53" y="1504"/>
                    </a:cxn>
                    <a:cxn ang="0">
                      <a:pos x="33" y="1399"/>
                    </a:cxn>
                    <a:cxn ang="0">
                      <a:pos x="98" y="1226"/>
                    </a:cxn>
                    <a:cxn ang="0">
                      <a:pos x="150" y="1068"/>
                    </a:cxn>
                    <a:cxn ang="0">
                      <a:pos x="163" y="968"/>
                    </a:cxn>
                    <a:cxn ang="0">
                      <a:pos x="170" y="927"/>
                    </a:cxn>
                    <a:cxn ang="0">
                      <a:pos x="146" y="895"/>
                    </a:cxn>
                    <a:cxn ang="0">
                      <a:pos x="89" y="730"/>
                    </a:cxn>
                    <a:cxn ang="0">
                      <a:pos x="1" y="560"/>
                    </a:cxn>
                    <a:cxn ang="0">
                      <a:pos x="36" y="449"/>
                    </a:cxn>
                    <a:cxn ang="0">
                      <a:pos x="77" y="288"/>
                    </a:cxn>
                    <a:cxn ang="0">
                      <a:pos x="117" y="55"/>
                    </a:cxn>
                    <a:cxn ang="0">
                      <a:pos x="186" y="0"/>
                    </a:cxn>
                  </a:cxnLst>
                  <a:rect l="0" t="0" r="r" b="b"/>
                  <a:pathLst>
                    <a:path w="447" h="1576">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214"/>
                <p:cNvSpPr>
                  <a:spLocks/>
                </p:cNvSpPr>
                <p:nvPr/>
              </p:nvSpPr>
              <p:spPr bwMode="gray">
                <a:xfrm>
                  <a:off x="-12274550" y="11315701"/>
                  <a:ext cx="1162050" cy="2009775"/>
                </a:xfrm>
                <a:custGeom>
                  <a:avLst/>
                  <a:gdLst/>
                  <a:ahLst/>
                  <a:cxnLst>
                    <a:cxn ang="0">
                      <a:pos x="148" y="0"/>
                    </a:cxn>
                    <a:cxn ang="0">
                      <a:pos x="154" y="269"/>
                    </a:cxn>
                    <a:cxn ang="0">
                      <a:pos x="310" y="452"/>
                    </a:cxn>
                    <a:cxn ang="0">
                      <a:pos x="131" y="0"/>
                    </a:cxn>
                  </a:cxnLst>
                  <a:rect l="0" t="0" r="r" b="b"/>
                  <a:pathLst>
                    <a:path w="310" h="536">
                      <a:moveTo>
                        <a:pt x="148" y="0"/>
                      </a:moveTo>
                      <a:cubicBezTo>
                        <a:pt x="148" y="85"/>
                        <a:pt x="124" y="195"/>
                        <a:pt x="154" y="269"/>
                      </a:cubicBezTo>
                      <a:cubicBezTo>
                        <a:pt x="182" y="338"/>
                        <a:pt x="254" y="405"/>
                        <a:pt x="310" y="452"/>
                      </a:cubicBezTo>
                      <a:cubicBezTo>
                        <a:pt x="222" y="536"/>
                        <a:pt x="0" y="98"/>
                        <a:pt x="131" y="0"/>
                      </a:cubicBezTo>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215"/>
                <p:cNvSpPr>
                  <a:spLocks/>
                </p:cNvSpPr>
                <p:nvPr/>
              </p:nvSpPr>
              <p:spPr bwMode="gray">
                <a:xfrm>
                  <a:off x="-10691813" y="10321926"/>
                  <a:ext cx="1900238" cy="2689225"/>
                </a:xfrm>
                <a:custGeom>
                  <a:avLst/>
                  <a:gdLst/>
                  <a:ahLst/>
                  <a:cxnLst>
                    <a:cxn ang="0">
                      <a:pos x="8" y="701"/>
                    </a:cxn>
                    <a:cxn ang="0">
                      <a:pos x="292" y="372"/>
                    </a:cxn>
                    <a:cxn ang="0">
                      <a:pos x="507" y="0"/>
                    </a:cxn>
                    <a:cxn ang="0">
                      <a:pos x="466" y="56"/>
                    </a:cxn>
                    <a:cxn ang="0">
                      <a:pos x="428" y="121"/>
                    </a:cxn>
                    <a:cxn ang="0">
                      <a:pos x="365" y="251"/>
                    </a:cxn>
                    <a:cxn ang="0">
                      <a:pos x="232" y="514"/>
                    </a:cxn>
                    <a:cxn ang="0">
                      <a:pos x="0" y="717"/>
                    </a:cxn>
                  </a:cxnLst>
                  <a:rect l="0" t="0" r="r" b="b"/>
                  <a:pathLst>
                    <a:path w="507" h="717">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216"/>
                <p:cNvSpPr>
                  <a:spLocks/>
                </p:cNvSpPr>
                <p:nvPr/>
              </p:nvSpPr>
              <p:spPr bwMode="gray">
                <a:xfrm>
                  <a:off x="-12109450" y="8926513"/>
                  <a:ext cx="3465513" cy="3694113"/>
                </a:xfrm>
                <a:custGeom>
                  <a:avLst/>
                  <a:gdLst/>
                  <a:ahLst/>
                  <a:cxnLst>
                    <a:cxn ang="0">
                      <a:pos x="657" y="363"/>
                    </a:cxn>
                    <a:cxn ang="0">
                      <a:pos x="462" y="673"/>
                    </a:cxn>
                    <a:cxn ang="0">
                      <a:pos x="333" y="985"/>
                    </a:cxn>
                    <a:cxn ang="0">
                      <a:pos x="236" y="354"/>
                    </a:cxn>
                    <a:cxn ang="0">
                      <a:pos x="0" y="385"/>
                    </a:cxn>
                    <a:cxn ang="0">
                      <a:pos x="155" y="269"/>
                    </a:cxn>
                    <a:cxn ang="0">
                      <a:pos x="272" y="118"/>
                    </a:cxn>
                    <a:cxn ang="0">
                      <a:pos x="655" y="53"/>
                    </a:cxn>
                    <a:cxn ang="0">
                      <a:pos x="924" y="405"/>
                    </a:cxn>
                    <a:cxn ang="0">
                      <a:pos x="647" y="374"/>
                    </a:cxn>
                  </a:cxnLst>
                  <a:rect l="0" t="0" r="r" b="b"/>
                  <a:pathLst>
                    <a:path w="924" h="985">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EDEBE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217"/>
                <p:cNvSpPr>
                  <a:spLocks/>
                </p:cNvSpPr>
                <p:nvPr/>
              </p:nvSpPr>
              <p:spPr bwMode="gray">
                <a:xfrm>
                  <a:off x="-10977563" y="7891463"/>
                  <a:ext cx="1387475" cy="3170238"/>
                </a:xfrm>
                <a:custGeom>
                  <a:avLst/>
                  <a:gdLst/>
                  <a:ahLst/>
                  <a:cxnLst>
                    <a:cxn ang="0">
                      <a:pos x="65" y="209"/>
                    </a:cxn>
                    <a:cxn ang="0">
                      <a:pos x="15" y="456"/>
                    </a:cxn>
                    <a:cxn ang="0">
                      <a:pos x="76" y="845"/>
                    </a:cxn>
                    <a:cxn ang="0">
                      <a:pos x="347" y="411"/>
                    </a:cxn>
                    <a:cxn ang="0">
                      <a:pos x="313" y="166"/>
                    </a:cxn>
                    <a:cxn ang="0">
                      <a:pos x="65" y="209"/>
                    </a:cxn>
                  </a:cxnLst>
                  <a:rect l="0" t="0" r="r" b="b"/>
                  <a:pathLst>
                    <a:path w="370" h="845">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218"/>
                <p:cNvSpPr>
                  <a:spLocks/>
                </p:cNvSpPr>
                <p:nvPr/>
              </p:nvSpPr>
              <p:spPr bwMode="gray">
                <a:xfrm>
                  <a:off x="-11336338" y="6861176"/>
                  <a:ext cx="1660525" cy="2741613"/>
                </a:xfrm>
                <a:custGeom>
                  <a:avLst/>
                  <a:gdLst/>
                  <a:ahLst/>
                  <a:cxnLst>
                    <a:cxn ang="0">
                      <a:pos x="34" y="0"/>
                    </a:cxn>
                    <a:cxn ang="0">
                      <a:pos x="151" y="571"/>
                    </a:cxn>
                    <a:cxn ang="0">
                      <a:pos x="423" y="467"/>
                    </a:cxn>
                  </a:cxnLst>
                  <a:rect l="0" t="0" r="r" b="b"/>
                  <a:pathLst>
                    <a:path w="443" h="731">
                      <a:moveTo>
                        <a:pt x="34" y="0"/>
                      </a:moveTo>
                      <a:cubicBezTo>
                        <a:pt x="0" y="121"/>
                        <a:pt x="95" y="464"/>
                        <a:pt x="151" y="571"/>
                      </a:cubicBezTo>
                      <a:cubicBezTo>
                        <a:pt x="202" y="731"/>
                        <a:pt x="443" y="654"/>
                        <a:pt x="423" y="467"/>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219"/>
                <p:cNvSpPr>
                  <a:spLocks/>
                </p:cNvSpPr>
                <p:nvPr/>
              </p:nvSpPr>
              <p:spPr bwMode="gray">
                <a:xfrm>
                  <a:off x="-11385550" y="5757863"/>
                  <a:ext cx="2643188" cy="3578225"/>
                </a:xfrm>
                <a:custGeom>
                  <a:avLst/>
                  <a:gdLst/>
                  <a:ahLst/>
                  <a:cxnLst>
                    <a:cxn ang="0">
                      <a:pos x="540" y="466"/>
                    </a:cxn>
                    <a:cxn ang="0">
                      <a:pos x="379" y="71"/>
                    </a:cxn>
                    <a:cxn ang="0">
                      <a:pos x="34" y="284"/>
                    </a:cxn>
                    <a:cxn ang="0">
                      <a:pos x="77" y="757"/>
                    </a:cxn>
                    <a:cxn ang="0">
                      <a:pos x="411" y="821"/>
                    </a:cxn>
                    <a:cxn ang="0">
                      <a:pos x="541" y="486"/>
                    </a:cxn>
                    <a:cxn ang="0">
                      <a:pos x="529" y="456"/>
                    </a:cxn>
                  </a:cxnLst>
                  <a:rect l="0" t="0" r="r" b="b"/>
                  <a:pathLst>
                    <a:path w="705" h="954">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220"/>
                <p:cNvSpPr>
                  <a:spLocks/>
                </p:cNvSpPr>
                <p:nvPr/>
              </p:nvSpPr>
              <p:spPr bwMode="gray">
                <a:xfrm>
                  <a:off x="-10306050" y="5870576"/>
                  <a:ext cx="1131888" cy="1927225"/>
                </a:xfrm>
                <a:custGeom>
                  <a:avLst/>
                  <a:gdLst/>
                  <a:ahLst/>
                  <a:cxnLst>
                    <a:cxn ang="0">
                      <a:pos x="78" y="130"/>
                    </a:cxn>
                    <a:cxn ang="0">
                      <a:pos x="216" y="282"/>
                    </a:cxn>
                    <a:cxn ang="0">
                      <a:pos x="232" y="496"/>
                    </a:cxn>
                    <a:cxn ang="0">
                      <a:pos x="284" y="336"/>
                    </a:cxn>
                    <a:cxn ang="0">
                      <a:pos x="256" y="153"/>
                    </a:cxn>
                    <a:cxn ang="0">
                      <a:pos x="135" y="36"/>
                    </a:cxn>
                    <a:cxn ang="0">
                      <a:pos x="38" y="13"/>
                    </a:cxn>
                    <a:cxn ang="0">
                      <a:pos x="10" y="98"/>
                    </a:cxn>
                    <a:cxn ang="0">
                      <a:pos x="78" y="130"/>
                    </a:cxn>
                  </a:cxnLst>
                  <a:rect l="0" t="0" r="r" b="b"/>
                  <a:pathLst>
                    <a:path w="302" h="514">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38291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221"/>
                <p:cNvSpPr>
                  <a:spLocks/>
                </p:cNvSpPr>
                <p:nvPr/>
              </p:nvSpPr>
              <p:spPr bwMode="gray">
                <a:xfrm>
                  <a:off x="-11415713" y="5799138"/>
                  <a:ext cx="1690688" cy="2160588"/>
                </a:xfrm>
                <a:custGeom>
                  <a:avLst/>
                  <a:gdLst/>
                  <a:ahLst/>
                  <a:cxnLst>
                    <a:cxn ang="0">
                      <a:pos x="370" y="157"/>
                    </a:cxn>
                    <a:cxn ang="0">
                      <a:pos x="151" y="329"/>
                    </a:cxn>
                    <a:cxn ang="0">
                      <a:pos x="23" y="576"/>
                    </a:cxn>
                    <a:cxn ang="0">
                      <a:pos x="11" y="500"/>
                    </a:cxn>
                    <a:cxn ang="0">
                      <a:pos x="0" y="499"/>
                    </a:cxn>
                    <a:cxn ang="0">
                      <a:pos x="56" y="165"/>
                    </a:cxn>
                    <a:cxn ang="0">
                      <a:pos x="330" y="16"/>
                    </a:cxn>
                    <a:cxn ang="0">
                      <a:pos x="370" y="157"/>
                    </a:cxn>
                  </a:cxnLst>
                  <a:rect l="0" t="0" r="r" b="b"/>
                  <a:pathLst>
                    <a:path w="451" h="576">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4C392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222"/>
                <p:cNvSpPr>
                  <a:spLocks/>
                </p:cNvSpPr>
                <p:nvPr/>
              </p:nvSpPr>
              <p:spPr bwMode="gray">
                <a:xfrm>
                  <a:off x="-11168063" y="12928601"/>
                  <a:ext cx="393700" cy="363538"/>
                </a:xfrm>
                <a:custGeom>
                  <a:avLst/>
                  <a:gdLst/>
                  <a:ahLst/>
                  <a:cxnLst>
                    <a:cxn ang="0">
                      <a:pos x="95" y="22"/>
                    </a:cxn>
                    <a:cxn ang="0">
                      <a:pos x="93" y="77"/>
                    </a:cxn>
                    <a:cxn ang="0">
                      <a:pos x="95" y="30"/>
                    </a:cxn>
                  </a:cxnLst>
                  <a:rect l="0" t="0" r="r" b="b"/>
                  <a:pathLst>
                    <a:path w="105" h="97">
                      <a:moveTo>
                        <a:pt x="95" y="22"/>
                      </a:moveTo>
                      <a:cubicBezTo>
                        <a:pt x="0" y="0"/>
                        <a:pt x="11" y="97"/>
                        <a:pt x="93" y="77"/>
                      </a:cubicBezTo>
                      <a:cubicBezTo>
                        <a:pt x="105" y="57"/>
                        <a:pt x="101" y="43"/>
                        <a:pt x="95" y="30"/>
                      </a:cubicBezTo>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223"/>
                <p:cNvSpPr>
                  <a:spLocks/>
                </p:cNvSpPr>
                <p:nvPr/>
              </p:nvSpPr>
              <p:spPr bwMode="gray">
                <a:xfrm>
                  <a:off x="-10966450" y="13839826"/>
                  <a:ext cx="225425" cy="292100"/>
                </a:xfrm>
                <a:custGeom>
                  <a:avLst/>
                  <a:gdLst/>
                  <a:ahLst/>
                  <a:cxnLst>
                    <a:cxn ang="0">
                      <a:pos x="57" y="21"/>
                    </a:cxn>
                    <a:cxn ang="0">
                      <a:pos x="18" y="6"/>
                    </a:cxn>
                    <a:cxn ang="0">
                      <a:pos x="40" y="78"/>
                    </a:cxn>
                    <a:cxn ang="0">
                      <a:pos x="57" y="37"/>
                    </a:cxn>
                  </a:cxnLst>
                  <a:rect l="0" t="0" r="r" b="b"/>
                  <a:pathLst>
                    <a:path w="60" h="78">
                      <a:moveTo>
                        <a:pt x="57" y="21"/>
                      </a:moveTo>
                      <a:cubicBezTo>
                        <a:pt x="45" y="10"/>
                        <a:pt x="38" y="0"/>
                        <a:pt x="18" y="6"/>
                      </a:cubicBezTo>
                      <a:cubicBezTo>
                        <a:pt x="0" y="35"/>
                        <a:pt x="9" y="63"/>
                        <a:pt x="40" y="78"/>
                      </a:cubicBezTo>
                      <a:cubicBezTo>
                        <a:pt x="60" y="68"/>
                        <a:pt x="57" y="57"/>
                        <a:pt x="57" y="37"/>
                      </a:cubicBezTo>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24"/>
                <p:cNvSpPr>
                  <a:spLocks/>
                </p:cNvSpPr>
                <p:nvPr/>
              </p:nvSpPr>
              <p:spPr bwMode="gray">
                <a:xfrm>
                  <a:off x="-9634538" y="14068426"/>
                  <a:ext cx="1173163" cy="1057275"/>
                </a:xfrm>
                <a:custGeom>
                  <a:avLst/>
                  <a:gdLst/>
                  <a:ahLst/>
                  <a:cxnLst>
                    <a:cxn ang="0">
                      <a:pos x="8" y="0"/>
                    </a:cxn>
                    <a:cxn ang="0">
                      <a:pos x="112" y="180"/>
                    </a:cxn>
                    <a:cxn ang="0">
                      <a:pos x="313" y="273"/>
                    </a:cxn>
                    <a:cxn ang="0">
                      <a:pos x="111" y="212"/>
                    </a:cxn>
                    <a:cxn ang="0">
                      <a:pos x="0" y="16"/>
                    </a:cxn>
                  </a:cxnLst>
                  <a:rect l="0" t="0" r="r" b="b"/>
                  <a:pathLst>
                    <a:path w="313" h="282">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25"/>
                <p:cNvSpPr>
                  <a:spLocks/>
                </p:cNvSpPr>
                <p:nvPr/>
              </p:nvSpPr>
              <p:spPr bwMode="gray">
                <a:xfrm>
                  <a:off x="-12042775" y="14008101"/>
                  <a:ext cx="646113" cy="919163"/>
                </a:xfrm>
                <a:custGeom>
                  <a:avLst/>
                  <a:gdLst/>
                  <a:ahLst/>
                  <a:cxnLst>
                    <a:cxn ang="0">
                      <a:pos x="110" y="0"/>
                    </a:cxn>
                    <a:cxn ang="0">
                      <a:pos x="0" y="226"/>
                    </a:cxn>
                    <a:cxn ang="0">
                      <a:pos x="118" y="16"/>
                    </a:cxn>
                  </a:cxnLst>
                  <a:rect l="0" t="0" r="r" b="b"/>
                  <a:pathLst>
                    <a:path w="172" h="245">
                      <a:moveTo>
                        <a:pt x="110" y="0"/>
                      </a:moveTo>
                      <a:cubicBezTo>
                        <a:pt x="115" y="91"/>
                        <a:pt x="69" y="180"/>
                        <a:pt x="0" y="226"/>
                      </a:cubicBezTo>
                      <a:cubicBezTo>
                        <a:pt x="97" y="245"/>
                        <a:pt x="172" y="88"/>
                        <a:pt x="118" y="16"/>
                      </a:cubicBezTo>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uppieren 17"/>
              <p:cNvGrpSpPr/>
              <p:nvPr/>
            </p:nvGrpSpPr>
            <p:grpSpPr bwMode="gray">
              <a:xfrm>
                <a:off x="4944462" y="2229428"/>
                <a:ext cx="715749" cy="2167657"/>
                <a:chOff x="-4095750" y="5688013"/>
                <a:chExt cx="6791325" cy="20567650"/>
              </a:xfrm>
            </p:grpSpPr>
            <p:sp>
              <p:nvSpPr>
                <p:cNvPr id="233" name="Freeform 267"/>
                <p:cNvSpPr>
                  <a:spLocks/>
                </p:cNvSpPr>
                <p:nvPr/>
              </p:nvSpPr>
              <p:spPr bwMode="gray">
                <a:xfrm>
                  <a:off x="1247775" y="10442576"/>
                  <a:ext cx="641350" cy="3325813"/>
                </a:xfrm>
                <a:custGeom>
                  <a:avLst/>
                  <a:gdLst/>
                  <a:ahLst/>
                  <a:cxnLst>
                    <a:cxn ang="0">
                      <a:pos x="12" y="41"/>
                    </a:cxn>
                    <a:cxn ang="0">
                      <a:pos x="0" y="275"/>
                    </a:cxn>
                    <a:cxn ang="0">
                      <a:pos x="34" y="498"/>
                    </a:cxn>
                    <a:cxn ang="0">
                      <a:pos x="1" y="887"/>
                    </a:cxn>
                    <a:cxn ang="0">
                      <a:pos x="35" y="736"/>
                    </a:cxn>
                    <a:cxn ang="0">
                      <a:pos x="18" y="415"/>
                    </a:cxn>
                    <a:cxn ang="0">
                      <a:pos x="24" y="211"/>
                    </a:cxn>
                    <a:cxn ang="0">
                      <a:pos x="29" y="0"/>
                    </a:cxn>
                  </a:cxnLst>
                  <a:rect l="0" t="0" r="r" b="b"/>
                  <a:pathLst>
                    <a:path w="171" h="887">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268"/>
                <p:cNvSpPr>
                  <a:spLocks/>
                </p:cNvSpPr>
                <p:nvPr/>
              </p:nvSpPr>
              <p:spPr bwMode="gray">
                <a:xfrm>
                  <a:off x="-3135313" y="23976013"/>
                  <a:ext cx="1889125" cy="2017713"/>
                </a:xfrm>
                <a:custGeom>
                  <a:avLst/>
                  <a:gdLst/>
                  <a:ahLst/>
                  <a:cxnLst>
                    <a:cxn ang="0">
                      <a:pos x="453" y="0"/>
                    </a:cxn>
                    <a:cxn ang="0">
                      <a:pos x="491" y="43"/>
                    </a:cxn>
                    <a:cxn ang="0">
                      <a:pos x="503" y="116"/>
                    </a:cxn>
                    <a:cxn ang="0">
                      <a:pos x="451" y="228"/>
                    </a:cxn>
                    <a:cxn ang="0">
                      <a:pos x="385" y="327"/>
                    </a:cxn>
                    <a:cxn ang="0">
                      <a:pos x="343" y="382"/>
                    </a:cxn>
                    <a:cxn ang="0">
                      <a:pos x="324" y="452"/>
                    </a:cxn>
                    <a:cxn ang="0">
                      <a:pos x="196" y="515"/>
                    </a:cxn>
                    <a:cxn ang="0">
                      <a:pos x="56" y="537"/>
                    </a:cxn>
                    <a:cxn ang="0">
                      <a:pos x="4" y="531"/>
                    </a:cxn>
                    <a:cxn ang="0">
                      <a:pos x="44" y="415"/>
                    </a:cxn>
                    <a:cxn ang="0">
                      <a:pos x="94" y="301"/>
                    </a:cxn>
                    <a:cxn ang="0">
                      <a:pos x="205" y="239"/>
                    </a:cxn>
                    <a:cxn ang="0">
                      <a:pos x="318" y="133"/>
                    </a:cxn>
                    <a:cxn ang="0">
                      <a:pos x="372" y="26"/>
                    </a:cxn>
                    <a:cxn ang="0">
                      <a:pos x="471" y="11"/>
                    </a:cxn>
                  </a:cxnLst>
                  <a:rect l="0" t="0" r="r" b="b"/>
                  <a:pathLst>
                    <a:path w="504" h="538">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2B2B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269"/>
                <p:cNvSpPr>
                  <a:spLocks/>
                </p:cNvSpPr>
                <p:nvPr/>
              </p:nvSpPr>
              <p:spPr bwMode="gray">
                <a:xfrm>
                  <a:off x="-2787650" y="15524163"/>
                  <a:ext cx="2917825" cy="9955213"/>
                </a:xfrm>
                <a:custGeom>
                  <a:avLst/>
                  <a:gdLst/>
                  <a:ahLst/>
                  <a:cxnLst>
                    <a:cxn ang="0">
                      <a:pos x="751" y="46"/>
                    </a:cxn>
                    <a:cxn ang="0">
                      <a:pos x="715" y="302"/>
                    </a:cxn>
                    <a:cxn ang="0">
                      <a:pos x="696" y="587"/>
                    </a:cxn>
                    <a:cxn ang="0">
                      <a:pos x="681" y="884"/>
                    </a:cxn>
                    <a:cxn ang="0">
                      <a:pos x="689" y="1016"/>
                    </a:cxn>
                    <a:cxn ang="0">
                      <a:pos x="651" y="1113"/>
                    </a:cxn>
                    <a:cxn ang="0">
                      <a:pos x="622" y="1298"/>
                    </a:cxn>
                    <a:cxn ang="0">
                      <a:pos x="568" y="1465"/>
                    </a:cxn>
                    <a:cxn ang="0">
                      <a:pos x="547" y="1679"/>
                    </a:cxn>
                    <a:cxn ang="0">
                      <a:pos x="424" y="2026"/>
                    </a:cxn>
                    <a:cxn ang="0">
                      <a:pos x="377" y="2201"/>
                    </a:cxn>
                    <a:cxn ang="0">
                      <a:pos x="377" y="2291"/>
                    </a:cxn>
                    <a:cxn ang="0">
                      <a:pos x="374" y="2408"/>
                    </a:cxn>
                    <a:cxn ang="0">
                      <a:pos x="286" y="2521"/>
                    </a:cxn>
                    <a:cxn ang="0">
                      <a:pos x="211" y="2655"/>
                    </a:cxn>
                    <a:cxn ang="0">
                      <a:pos x="12" y="2581"/>
                    </a:cxn>
                    <a:cxn ang="0">
                      <a:pos x="113" y="2475"/>
                    </a:cxn>
                    <a:cxn ang="0">
                      <a:pos x="210" y="2354"/>
                    </a:cxn>
                    <a:cxn ang="0">
                      <a:pos x="252" y="1741"/>
                    </a:cxn>
                    <a:cxn ang="0">
                      <a:pos x="270" y="1473"/>
                    </a:cxn>
                    <a:cxn ang="0">
                      <a:pos x="283" y="1380"/>
                    </a:cxn>
                    <a:cxn ang="0">
                      <a:pos x="345" y="1184"/>
                    </a:cxn>
                    <a:cxn ang="0">
                      <a:pos x="354" y="1079"/>
                    </a:cxn>
                    <a:cxn ang="0">
                      <a:pos x="372" y="967"/>
                    </a:cxn>
                    <a:cxn ang="0">
                      <a:pos x="357" y="676"/>
                    </a:cxn>
                    <a:cxn ang="0">
                      <a:pos x="358" y="8"/>
                    </a:cxn>
                    <a:cxn ang="0">
                      <a:pos x="778" y="50"/>
                    </a:cxn>
                  </a:cxnLst>
                  <a:rect l="0" t="0" r="r" b="b"/>
                  <a:pathLst>
                    <a:path w="778" h="2655">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270"/>
                <p:cNvSpPr>
                  <a:spLocks/>
                </p:cNvSpPr>
                <p:nvPr/>
              </p:nvSpPr>
              <p:spPr bwMode="gray">
                <a:xfrm>
                  <a:off x="-1133475" y="7926388"/>
                  <a:ext cx="2122488" cy="3573463"/>
                </a:xfrm>
                <a:custGeom>
                  <a:avLst/>
                  <a:gdLst/>
                  <a:ahLst/>
                  <a:cxnLst>
                    <a:cxn ang="0">
                      <a:pos x="136" y="59"/>
                    </a:cxn>
                    <a:cxn ang="0">
                      <a:pos x="84" y="133"/>
                    </a:cxn>
                    <a:cxn ang="0">
                      <a:pos x="53" y="222"/>
                    </a:cxn>
                    <a:cxn ang="0">
                      <a:pos x="12" y="339"/>
                    </a:cxn>
                    <a:cxn ang="0">
                      <a:pos x="3" y="386"/>
                    </a:cxn>
                    <a:cxn ang="0">
                      <a:pos x="46" y="494"/>
                    </a:cxn>
                    <a:cxn ang="0">
                      <a:pos x="96" y="654"/>
                    </a:cxn>
                    <a:cxn ang="0">
                      <a:pos x="136" y="714"/>
                    </a:cxn>
                    <a:cxn ang="0">
                      <a:pos x="142" y="820"/>
                    </a:cxn>
                    <a:cxn ang="0">
                      <a:pos x="260" y="931"/>
                    </a:cxn>
                    <a:cxn ang="0">
                      <a:pos x="377" y="829"/>
                    </a:cxn>
                    <a:cxn ang="0">
                      <a:pos x="429" y="674"/>
                    </a:cxn>
                    <a:cxn ang="0">
                      <a:pos x="471" y="538"/>
                    </a:cxn>
                    <a:cxn ang="0">
                      <a:pos x="534" y="445"/>
                    </a:cxn>
                    <a:cxn ang="0">
                      <a:pos x="560" y="355"/>
                    </a:cxn>
                    <a:cxn ang="0">
                      <a:pos x="514" y="238"/>
                    </a:cxn>
                    <a:cxn ang="0">
                      <a:pos x="436" y="124"/>
                    </a:cxn>
                    <a:cxn ang="0">
                      <a:pos x="322" y="4"/>
                    </a:cxn>
                    <a:cxn ang="0">
                      <a:pos x="179" y="36"/>
                    </a:cxn>
                  </a:cxnLst>
                  <a:rect l="0" t="0" r="r" b="b"/>
                  <a:pathLst>
                    <a:path w="566" h="953">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271"/>
                <p:cNvSpPr>
                  <a:spLocks/>
                </p:cNvSpPr>
                <p:nvPr/>
              </p:nvSpPr>
              <p:spPr bwMode="gray">
                <a:xfrm>
                  <a:off x="-304800" y="23855363"/>
                  <a:ext cx="1431925" cy="2400300"/>
                </a:xfrm>
                <a:custGeom>
                  <a:avLst/>
                  <a:gdLst/>
                  <a:ahLst/>
                  <a:cxnLst>
                    <a:cxn ang="0">
                      <a:pos x="99" y="26"/>
                    </a:cxn>
                    <a:cxn ang="0">
                      <a:pos x="29" y="111"/>
                    </a:cxn>
                    <a:cxn ang="0">
                      <a:pos x="8" y="172"/>
                    </a:cxn>
                    <a:cxn ang="0">
                      <a:pos x="31" y="239"/>
                    </a:cxn>
                    <a:cxn ang="0">
                      <a:pos x="78" y="368"/>
                    </a:cxn>
                    <a:cxn ang="0">
                      <a:pos x="93" y="429"/>
                    </a:cxn>
                    <a:cxn ang="0">
                      <a:pos x="99" y="508"/>
                    </a:cxn>
                    <a:cxn ang="0">
                      <a:pos x="209" y="588"/>
                    </a:cxn>
                    <a:cxn ang="0">
                      <a:pos x="370" y="639"/>
                    </a:cxn>
                    <a:cxn ang="0">
                      <a:pos x="377" y="496"/>
                    </a:cxn>
                    <a:cxn ang="0">
                      <a:pos x="362" y="438"/>
                    </a:cxn>
                    <a:cxn ang="0">
                      <a:pos x="327" y="390"/>
                    </a:cxn>
                    <a:cxn ang="0">
                      <a:pos x="279" y="275"/>
                    </a:cxn>
                    <a:cxn ang="0">
                      <a:pos x="238" y="146"/>
                    </a:cxn>
                    <a:cxn ang="0">
                      <a:pos x="186" y="38"/>
                    </a:cxn>
                    <a:cxn ang="0">
                      <a:pos x="81" y="26"/>
                    </a:cxn>
                  </a:cxnLst>
                  <a:rect l="0" t="0" r="r" b="b"/>
                  <a:pathLst>
                    <a:path w="382" h="64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2B2B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272"/>
                <p:cNvSpPr>
                  <a:spLocks/>
                </p:cNvSpPr>
                <p:nvPr/>
              </p:nvSpPr>
              <p:spPr bwMode="gray">
                <a:xfrm>
                  <a:off x="-117475" y="15621001"/>
                  <a:ext cx="1766888" cy="10001250"/>
                </a:xfrm>
                <a:custGeom>
                  <a:avLst/>
                  <a:gdLst/>
                  <a:ahLst/>
                  <a:cxnLst>
                    <a:cxn ang="0">
                      <a:pos x="66" y="16"/>
                    </a:cxn>
                    <a:cxn ang="0">
                      <a:pos x="48" y="498"/>
                    </a:cxn>
                    <a:cxn ang="0">
                      <a:pos x="84" y="980"/>
                    </a:cxn>
                    <a:cxn ang="0">
                      <a:pos x="89" y="1181"/>
                    </a:cxn>
                    <a:cxn ang="0">
                      <a:pos x="62" y="1388"/>
                    </a:cxn>
                    <a:cxn ang="0">
                      <a:pos x="66" y="1789"/>
                    </a:cxn>
                    <a:cxn ang="0">
                      <a:pos x="20" y="2297"/>
                    </a:cxn>
                    <a:cxn ang="0">
                      <a:pos x="4" y="2358"/>
                    </a:cxn>
                    <a:cxn ang="0">
                      <a:pos x="48" y="2479"/>
                    </a:cxn>
                    <a:cxn ang="0">
                      <a:pos x="91" y="2636"/>
                    </a:cxn>
                    <a:cxn ang="0">
                      <a:pos x="273" y="2631"/>
                    </a:cxn>
                    <a:cxn ang="0">
                      <a:pos x="201" y="2214"/>
                    </a:cxn>
                    <a:cxn ang="0">
                      <a:pos x="364" y="1357"/>
                    </a:cxn>
                    <a:cxn ang="0">
                      <a:pos x="353" y="1118"/>
                    </a:cxn>
                    <a:cxn ang="0">
                      <a:pos x="407" y="761"/>
                    </a:cxn>
                    <a:cxn ang="0">
                      <a:pos x="434" y="515"/>
                    </a:cxn>
                    <a:cxn ang="0">
                      <a:pos x="407" y="8"/>
                    </a:cxn>
                    <a:cxn ang="0">
                      <a:pos x="66" y="7"/>
                    </a:cxn>
                  </a:cxnLst>
                  <a:rect l="0" t="0" r="r" b="b"/>
                  <a:pathLst>
                    <a:path w="471" h="2667">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273"/>
                <p:cNvSpPr>
                  <a:spLocks/>
                </p:cNvSpPr>
                <p:nvPr/>
              </p:nvSpPr>
              <p:spPr bwMode="gray">
                <a:xfrm>
                  <a:off x="-71438" y="19408776"/>
                  <a:ext cx="1577975" cy="2628900"/>
                </a:xfrm>
                <a:custGeom>
                  <a:avLst/>
                  <a:gdLst/>
                  <a:ahLst/>
                  <a:cxnLst>
                    <a:cxn ang="0">
                      <a:pos x="54" y="701"/>
                    </a:cxn>
                    <a:cxn ang="0">
                      <a:pos x="71" y="427"/>
                    </a:cxn>
                    <a:cxn ang="0">
                      <a:pos x="195" y="194"/>
                    </a:cxn>
                    <a:cxn ang="0">
                      <a:pos x="329" y="35"/>
                    </a:cxn>
                    <a:cxn ang="0">
                      <a:pos x="88" y="121"/>
                    </a:cxn>
                    <a:cxn ang="0">
                      <a:pos x="72" y="275"/>
                    </a:cxn>
                    <a:cxn ang="0">
                      <a:pos x="24" y="409"/>
                    </a:cxn>
                    <a:cxn ang="0">
                      <a:pos x="54" y="701"/>
                    </a:cxn>
                  </a:cxnLst>
                  <a:rect l="0" t="0" r="r" b="b"/>
                  <a:pathLst>
                    <a:path w="421" h="701">
                      <a:moveTo>
                        <a:pt x="54" y="701"/>
                      </a:moveTo>
                      <a:cubicBezTo>
                        <a:pt x="64" y="608"/>
                        <a:pt x="46" y="519"/>
                        <a:pt x="71" y="427"/>
                      </a:cubicBezTo>
                      <a:cubicBezTo>
                        <a:pt x="89" y="362"/>
                        <a:pt x="145" y="234"/>
                        <a:pt x="195" y="194"/>
                      </a:cubicBezTo>
                      <a:cubicBezTo>
                        <a:pt x="230" y="166"/>
                        <a:pt x="421" y="104"/>
                        <a:pt x="329" y="35"/>
                      </a:cubicBezTo>
                      <a:cubicBezTo>
                        <a:pt x="283" y="0"/>
                        <a:pt x="115" y="77"/>
                        <a:pt x="88" y="121"/>
                      </a:cubicBezTo>
                      <a:cubicBezTo>
                        <a:pt x="65" y="159"/>
                        <a:pt x="78" y="232"/>
                        <a:pt x="72" y="275"/>
                      </a:cubicBezTo>
                      <a:cubicBezTo>
                        <a:pt x="64" y="323"/>
                        <a:pt x="34" y="361"/>
                        <a:pt x="24" y="409"/>
                      </a:cubicBezTo>
                      <a:cubicBezTo>
                        <a:pt x="0" y="523"/>
                        <a:pt x="41" y="601"/>
                        <a:pt x="54" y="701"/>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274"/>
                <p:cNvSpPr>
                  <a:spLocks/>
                </p:cNvSpPr>
                <p:nvPr/>
              </p:nvSpPr>
              <p:spPr bwMode="gray">
                <a:xfrm>
                  <a:off x="-1557338" y="19745326"/>
                  <a:ext cx="1219200" cy="1957388"/>
                </a:xfrm>
                <a:custGeom>
                  <a:avLst/>
                  <a:gdLst/>
                  <a:ahLst/>
                  <a:cxnLst>
                    <a:cxn ang="0">
                      <a:pos x="23" y="109"/>
                    </a:cxn>
                    <a:cxn ang="0">
                      <a:pos x="107" y="178"/>
                    </a:cxn>
                    <a:cxn ang="0">
                      <a:pos x="205" y="237"/>
                    </a:cxn>
                    <a:cxn ang="0">
                      <a:pos x="210" y="390"/>
                    </a:cxn>
                    <a:cxn ang="0">
                      <a:pos x="216" y="522"/>
                    </a:cxn>
                    <a:cxn ang="0">
                      <a:pos x="246" y="337"/>
                    </a:cxn>
                    <a:cxn ang="0">
                      <a:pos x="300" y="163"/>
                    </a:cxn>
                    <a:cxn ang="0">
                      <a:pos x="199" y="43"/>
                    </a:cxn>
                    <a:cxn ang="0">
                      <a:pos x="0" y="62"/>
                    </a:cxn>
                  </a:cxnLst>
                  <a:rect l="0" t="0" r="r" b="b"/>
                  <a:pathLst>
                    <a:path w="325" h="522">
                      <a:moveTo>
                        <a:pt x="23" y="109"/>
                      </a:moveTo>
                      <a:cubicBezTo>
                        <a:pt x="61" y="126"/>
                        <a:pt x="76" y="155"/>
                        <a:pt x="107" y="178"/>
                      </a:cubicBezTo>
                      <a:cubicBezTo>
                        <a:pt x="135" y="199"/>
                        <a:pt x="186" y="202"/>
                        <a:pt x="205" y="237"/>
                      </a:cubicBezTo>
                      <a:cubicBezTo>
                        <a:pt x="226" y="276"/>
                        <a:pt x="204" y="345"/>
                        <a:pt x="210" y="390"/>
                      </a:cubicBezTo>
                      <a:cubicBezTo>
                        <a:pt x="217" y="436"/>
                        <a:pt x="241" y="473"/>
                        <a:pt x="216" y="522"/>
                      </a:cubicBezTo>
                      <a:cubicBezTo>
                        <a:pt x="263" y="493"/>
                        <a:pt x="243" y="387"/>
                        <a:pt x="246" y="337"/>
                      </a:cubicBezTo>
                      <a:cubicBezTo>
                        <a:pt x="249" y="268"/>
                        <a:pt x="280" y="226"/>
                        <a:pt x="300" y="163"/>
                      </a:cubicBezTo>
                      <a:cubicBezTo>
                        <a:pt x="325" y="84"/>
                        <a:pt x="269" y="64"/>
                        <a:pt x="199" y="43"/>
                      </a:cubicBezTo>
                      <a:cubicBezTo>
                        <a:pt x="152" y="29"/>
                        <a:pt x="25" y="0"/>
                        <a:pt x="0" y="62"/>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275"/>
                <p:cNvSpPr>
                  <a:spLocks/>
                </p:cNvSpPr>
                <p:nvPr/>
              </p:nvSpPr>
              <p:spPr bwMode="gray">
                <a:xfrm>
                  <a:off x="-1920875" y="9531351"/>
                  <a:ext cx="4233863" cy="5718175"/>
                </a:xfrm>
                <a:custGeom>
                  <a:avLst/>
                  <a:gdLst/>
                  <a:ahLst/>
                  <a:cxnLst>
                    <a:cxn ang="0">
                      <a:pos x="22" y="1482"/>
                    </a:cxn>
                    <a:cxn ang="0">
                      <a:pos x="50" y="1171"/>
                    </a:cxn>
                    <a:cxn ang="0">
                      <a:pos x="103" y="1012"/>
                    </a:cxn>
                    <a:cxn ang="0">
                      <a:pos x="220" y="880"/>
                    </a:cxn>
                    <a:cxn ang="0">
                      <a:pos x="268" y="712"/>
                    </a:cxn>
                    <a:cxn ang="0">
                      <a:pos x="237" y="502"/>
                    </a:cxn>
                    <a:cxn ang="0">
                      <a:pos x="190" y="437"/>
                    </a:cxn>
                    <a:cxn ang="0">
                      <a:pos x="227" y="56"/>
                    </a:cxn>
                    <a:cxn ang="0">
                      <a:pos x="390" y="296"/>
                    </a:cxn>
                    <a:cxn ang="0">
                      <a:pos x="507" y="220"/>
                    </a:cxn>
                    <a:cxn ang="0">
                      <a:pos x="642" y="179"/>
                    </a:cxn>
                    <a:cxn ang="0">
                      <a:pos x="792" y="489"/>
                    </a:cxn>
                    <a:cxn ang="0">
                      <a:pos x="954" y="897"/>
                    </a:cxn>
                    <a:cxn ang="0">
                      <a:pos x="1032" y="950"/>
                    </a:cxn>
                    <a:cxn ang="0">
                      <a:pos x="1051" y="1086"/>
                    </a:cxn>
                    <a:cxn ang="0">
                      <a:pos x="1111" y="1312"/>
                    </a:cxn>
                    <a:cxn ang="0">
                      <a:pos x="1126" y="1481"/>
                    </a:cxn>
                    <a:cxn ang="0">
                      <a:pos x="870" y="1517"/>
                    </a:cxn>
                    <a:cxn ang="0">
                      <a:pos x="624" y="1499"/>
                    </a:cxn>
                    <a:cxn ang="0">
                      <a:pos x="344" y="1505"/>
                    </a:cxn>
                    <a:cxn ang="0">
                      <a:pos x="222" y="1504"/>
                    </a:cxn>
                    <a:cxn ang="0">
                      <a:pos x="122" y="1395"/>
                    </a:cxn>
                    <a:cxn ang="0">
                      <a:pos x="22" y="1476"/>
                    </a:cxn>
                  </a:cxnLst>
                  <a:rect l="0" t="0" r="r" b="b"/>
                  <a:pathLst>
                    <a:path w="1129" h="1525">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276"/>
                <p:cNvSpPr>
                  <a:spLocks/>
                </p:cNvSpPr>
                <p:nvPr/>
              </p:nvSpPr>
              <p:spPr bwMode="gray">
                <a:xfrm>
                  <a:off x="-1741488" y="14217651"/>
                  <a:ext cx="4021138" cy="6184900"/>
                </a:xfrm>
                <a:custGeom>
                  <a:avLst/>
                  <a:gdLst/>
                  <a:ahLst/>
                  <a:cxnLst>
                    <a:cxn ang="0">
                      <a:pos x="49" y="197"/>
                    </a:cxn>
                    <a:cxn ang="0">
                      <a:pos x="5" y="390"/>
                    </a:cxn>
                    <a:cxn ang="0">
                      <a:pos x="15" y="591"/>
                    </a:cxn>
                    <a:cxn ang="0">
                      <a:pos x="40" y="1036"/>
                    </a:cxn>
                    <a:cxn ang="0">
                      <a:pos x="40" y="1450"/>
                    </a:cxn>
                    <a:cxn ang="0">
                      <a:pos x="93" y="1609"/>
                    </a:cxn>
                    <a:cxn ang="0">
                      <a:pos x="338" y="1617"/>
                    </a:cxn>
                    <a:cxn ang="0">
                      <a:pos x="522" y="1555"/>
                    </a:cxn>
                    <a:cxn ang="0">
                      <a:pos x="741" y="1503"/>
                    </a:cxn>
                    <a:cxn ang="0">
                      <a:pos x="917" y="1442"/>
                    </a:cxn>
                    <a:cxn ang="0">
                      <a:pos x="932" y="1343"/>
                    </a:cxn>
                    <a:cxn ang="0">
                      <a:pos x="972" y="1249"/>
                    </a:cxn>
                    <a:cxn ang="0">
                      <a:pos x="1014" y="820"/>
                    </a:cxn>
                    <a:cxn ang="0">
                      <a:pos x="1039" y="379"/>
                    </a:cxn>
                    <a:cxn ang="0">
                      <a:pos x="987" y="100"/>
                    </a:cxn>
                    <a:cxn ang="0">
                      <a:pos x="680" y="21"/>
                    </a:cxn>
                    <a:cxn ang="0">
                      <a:pos x="338" y="30"/>
                    </a:cxn>
                    <a:cxn ang="0">
                      <a:pos x="40" y="109"/>
                    </a:cxn>
                  </a:cxnLst>
                  <a:rect l="0" t="0" r="r" b="b"/>
                  <a:pathLst>
                    <a:path w="1072" h="1649">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3F3B3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277"/>
                <p:cNvSpPr>
                  <a:spLocks/>
                </p:cNvSpPr>
                <p:nvPr/>
              </p:nvSpPr>
              <p:spPr bwMode="gray">
                <a:xfrm>
                  <a:off x="-1141413" y="14004926"/>
                  <a:ext cx="1987550" cy="806450"/>
                </a:xfrm>
                <a:custGeom>
                  <a:avLst/>
                  <a:gdLst/>
                  <a:ahLst/>
                  <a:cxnLst>
                    <a:cxn ang="0">
                      <a:pos x="35" y="132"/>
                    </a:cxn>
                    <a:cxn ang="0">
                      <a:pos x="251" y="195"/>
                    </a:cxn>
                    <a:cxn ang="0">
                      <a:pos x="252" y="168"/>
                    </a:cxn>
                    <a:cxn ang="0">
                      <a:pos x="345" y="208"/>
                    </a:cxn>
                    <a:cxn ang="0">
                      <a:pos x="462" y="196"/>
                    </a:cxn>
                    <a:cxn ang="0">
                      <a:pos x="526" y="132"/>
                    </a:cxn>
                    <a:cxn ang="0">
                      <a:pos x="440" y="60"/>
                    </a:cxn>
                    <a:cxn ang="0">
                      <a:pos x="221" y="9"/>
                    </a:cxn>
                    <a:cxn ang="0">
                      <a:pos x="0" y="108"/>
                    </a:cxn>
                  </a:cxnLst>
                  <a:rect l="0" t="0" r="r" b="b"/>
                  <a:pathLst>
                    <a:path w="530" h="215">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278"/>
                <p:cNvSpPr>
                  <a:spLocks/>
                </p:cNvSpPr>
                <p:nvPr/>
              </p:nvSpPr>
              <p:spPr bwMode="gray">
                <a:xfrm>
                  <a:off x="-1774825" y="8439151"/>
                  <a:ext cx="3055938" cy="6232525"/>
                </a:xfrm>
                <a:custGeom>
                  <a:avLst/>
                  <a:gdLst/>
                  <a:ahLst/>
                  <a:cxnLst>
                    <a:cxn ang="0">
                      <a:pos x="256" y="0"/>
                    </a:cxn>
                    <a:cxn ang="0">
                      <a:pos x="124" y="102"/>
                    </a:cxn>
                    <a:cxn ang="0">
                      <a:pos x="0" y="191"/>
                    </a:cxn>
                    <a:cxn ang="0">
                      <a:pos x="169" y="149"/>
                    </a:cxn>
                    <a:cxn ang="0">
                      <a:pos x="238" y="254"/>
                    </a:cxn>
                    <a:cxn ang="0">
                      <a:pos x="205" y="535"/>
                    </a:cxn>
                    <a:cxn ang="0">
                      <a:pos x="194" y="880"/>
                    </a:cxn>
                    <a:cxn ang="0">
                      <a:pos x="209" y="1027"/>
                    </a:cxn>
                    <a:cxn ang="0">
                      <a:pos x="213" y="1130"/>
                    </a:cxn>
                    <a:cxn ang="0">
                      <a:pos x="232" y="1246"/>
                    </a:cxn>
                    <a:cxn ang="0">
                      <a:pos x="178" y="1344"/>
                    </a:cxn>
                    <a:cxn ang="0">
                      <a:pos x="198" y="1395"/>
                    </a:cxn>
                    <a:cxn ang="0">
                      <a:pos x="198" y="1467"/>
                    </a:cxn>
                    <a:cxn ang="0">
                      <a:pos x="251" y="1638"/>
                    </a:cxn>
                    <a:cxn ang="0">
                      <a:pos x="338" y="1660"/>
                    </a:cxn>
                    <a:cxn ang="0">
                      <a:pos x="411" y="1585"/>
                    </a:cxn>
                    <a:cxn ang="0">
                      <a:pos x="434" y="1403"/>
                    </a:cxn>
                    <a:cxn ang="0">
                      <a:pos x="454" y="1613"/>
                    </a:cxn>
                    <a:cxn ang="0">
                      <a:pos x="514" y="1660"/>
                    </a:cxn>
                    <a:cxn ang="0">
                      <a:pos x="626" y="1655"/>
                    </a:cxn>
                    <a:cxn ang="0">
                      <a:pos x="615" y="1451"/>
                    </a:cxn>
                    <a:cxn ang="0">
                      <a:pos x="639" y="1083"/>
                    </a:cxn>
                    <a:cxn ang="0">
                      <a:pos x="623" y="546"/>
                    </a:cxn>
                    <a:cxn ang="0">
                      <a:pos x="630" y="346"/>
                    </a:cxn>
                    <a:cxn ang="0">
                      <a:pos x="600" y="215"/>
                    </a:cxn>
                    <a:cxn ang="0">
                      <a:pos x="654" y="176"/>
                    </a:cxn>
                    <a:cxn ang="0">
                      <a:pos x="705" y="202"/>
                    </a:cxn>
                    <a:cxn ang="0">
                      <a:pos x="760" y="225"/>
                    </a:cxn>
                    <a:cxn ang="0">
                      <a:pos x="813" y="265"/>
                    </a:cxn>
                    <a:cxn ang="0">
                      <a:pos x="779" y="202"/>
                    </a:cxn>
                    <a:cxn ang="0">
                      <a:pos x="746" y="129"/>
                    </a:cxn>
                    <a:cxn ang="0">
                      <a:pos x="607" y="23"/>
                    </a:cxn>
                    <a:cxn ang="0">
                      <a:pos x="576" y="191"/>
                    </a:cxn>
                    <a:cxn ang="0">
                      <a:pos x="483" y="316"/>
                    </a:cxn>
                    <a:cxn ang="0">
                      <a:pos x="427" y="480"/>
                    </a:cxn>
                    <a:cxn ang="0">
                      <a:pos x="393" y="654"/>
                    </a:cxn>
                    <a:cxn ang="0">
                      <a:pos x="381" y="479"/>
                    </a:cxn>
                    <a:cxn ang="0">
                      <a:pos x="350" y="331"/>
                    </a:cxn>
                    <a:cxn ang="0">
                      <a:pos x="272" y="187"/>
                    </a:cxn>
                    <a:cxn ang="0">
                      <a:pos x="182" y="78"/>
                    </a:cxn>
                  </a:cxnLst>
                  <a:rect l="0" t="0" r="r" b="b"/>
                  <a:pathLst>
                    <a:path w="815" h="1662">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279"/>
                <p:cNvSpPr>
                  <a:spLocks/>
                </p:cNvSpPr>
                <p:nvPr/>
              </p:nvSpPr>
              <p:spPr bwMode="gray">
                <a:xfrm>
                  <a:off x="-2914650" y="13449301"/>
                  <a:ext cx="1031875" cy="720725"/>
                </a:xfrm>
                <a:custGeom>
                  <a:avLst/>
                  <a:gdLst/>
                  <a:ahLst/>
                  <a:cxnLst>
                    <a:cxn ang="0">
                      <a:pos x="135" y="191"/>
                    </a:cxn>
                    <a:cxn ang="0">
                      <a:pos x="188" y="4"/>
                    </a:cxn>
                    <a:cxn ang="0">
                      <a:pos x="234" y="116"/>
                    </a:cxn>
                    <a:cxn ang="0">
                      <a:pos x="129" y="191"/>
                    </a:cxn>
                  </a:cxnLst>
                  <a:rect l="0" t="0" r="r" b="b"/>
                  <a:pathLst>
                    <a:path w="275" h="192">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280"/>
                <p:cNvSpPr>
                  <a:spLocks/>
                </p:cNvSpPr>
                <p:nvPr/>
              </p:nvSpPr>
              <p:spPr bwMode="gray">
                <a:xfrm>
                  <a:off x="400050" y="14341476"/>
                  <a:ext cx="1808163" cy="1276350"/>
                </a:xfrm>
                <a:custGeom>
                  <a:avLst/>
                  <a:gdLst/>
                  <a:ahLst/>
                  <a:cxnLst>
                    <a:cxn ang="0">
                      <a:pos x="460" y="287"/>
                    </a:cxn>
                    <a:cxn ang="0">
                      <a:pos x="232" y="257"/>
                    </a:cxn>
                    <a:cxn ang="0">
                      <a:pos x="11" y="327"/>
                    </a:cxn>
                    <a:cxn ang="0">
                      <a:pos x="15" y="236"/>
                    </a:cxn>
                    <a:cxn ang="0">
                      <a:pos x="0" y="235"/>
                    </a:cxn>
                    <a:cxn ang="0">
                      <a:pos x="482" y="228"/>
                    </a:cxn>
                    <a:cxn ang="0">
                      <a:pos x="466" y="235"/>
                    </a:cxn>
                  </a:cxnLst>
                  <a:rect l="0" t="0" r="r" b="b"/>
                  <a:pathLst>
                    <a:path w="482" h="34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281"/>
                <p:cNvSpPr>
                  <a:spLocks/>
                </p:cNvSpPr>
                <p:nvPr/>
              </p:nvSpPr>
              <p:spPr bwMode="gray">
                <a:xfrm>
                  <a:off x="-1665288" y="14825663"/>
                  <a:ext cx="1098550" cy="919163"/>
                </a:xfrm>
                <a:custGeom>
                  <a:avLst/>
                  <a:gdLst/>
                  <a:ahLst/>
                  <a:cxnLst>
                    <a:cxn ang="0">
                      <a:pos x="0" y="59"/>
                    </a:cxn>
                    <a:cxn ang="0">
                      <a:pos x="98" y="182"/>
                    </a:cxn>
                    <a:cxn ang="0">
                      <a:pos x="293" y="240"/>
                    </a:cxn>
                    <a:cxn ang="0">
                      <a:pos x="227" y="19"/>
                    </a:cxn>
                    <a:cxn ang="0">
                      <a:pos x="75" y="6"/>
                    </a:cxn>
                    <a:cxn ang="0">
                      <a:pos x="0" y="76"/>
                    </a:cxn>
                  </a:cxnLst>
                  <a:rect l="0" t="0" r="r" b="b"/>
                  <a:pathLst>
                    <a:path w="293" h="245">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282"/>
                <p:cNvSpPr>
                  <a:spLocks/>
                </p:cNvSpPr>
                <p:nvPr/>
              </p:nvSpPr>
              <p:spPr bwMode="gray">
                <a:xfrm>
                  <a:off x="-739775" y="15628938"/>
                  <a:ext cx="2692400" cy="2411413"/>
                </a:xfrm>
                <a:custGeom>
                  <a:avLst/>
                  <a:gdLst/>
                  <a:ahLst/>
                  <a:cxnLst>
                    <a:cxn ang="0">
                      <a:pos x="653" y="225"/>
                    </a:cxn>
                    <a:cxn ang="0">
                      <a:pos x="513" y="353"/>
                    </a:cxn>
                    <a:cxn ang="0">
                      <a:pos x="361" y="480"/>
                    </a:cxn>
                    <a:cxn ang="0">
                      <a:pos x="0" y="621"/>
                    </a:cxn>
                    <a:cxn ang="0">
                      <a:pos x="435" y="305"/>
                    </a:cxn>
                    <a:cxn ang="0">
                      <a:pos x="573" y="104"/>
                    </a:cxn>
                    <a:cxn ang="0">
                      <a:pos x="675" y="21"/>
                    </a:cxn>
                    <a:cxn ang="0">
                      <a:pos x="682" y="153"/>
                    </a:cxn>
                    <a:cxn ang="0">
                      <a:pos x="589" y="283"/>
                    </a:cxn>
                  </a:cxnLst>
                  <a:rect l="0" t="0" r="r" b="b"/>
                  <a:pathLst>
                    <a:path w="718" h="643">
                      <a:moveTo>
                        <a:pt x="653" y="225"/>
                      </a:moveTo>
                      <a:cubicBezTo>
                        <a:pt x="637" y="279"/>
                        <a:pt x="556" y="321"/>
                        <a:pt x="513" y="353"/>
                      </a:cubicBezTo>
                      <a:cubicBezTo>
                        <a:pt x="459" y="393"/>
                        <a:pt x="411" y="438"/>
                        <a:pt x="361" y="480"/>
                      </a:cubicBezTo>
                      <a:cubicBezTo>
                        <a:pt x="264" y="561"/>
                        <a:pt x="132" y="643"/>
                        <a:pt x="0" y="621"/>
                      </a:cubicBezTo>
                      <a:cubicBezTo>
                        <a:pt x="150" y="549"/>
                        <a:pt x="337" y="442"/>
                        <a:pt x="435" y="305"/>
                      </a:cubicBezTo>
                      <a:cubicBezTo>
                        <a:pt x="483" y="238"/>
                        <a:pt x="524" y="167"/>
                        <a:pt x="573" y="104"/>
                      </a:cubicBezTo>
                      <a:cubicBezTo>
                        <a:pt x="593" y="77"/>
                        <a:pt x="630" y="0"/>
                        <a:pt x="675" y="21"/>
                      </a:cubicBezTo>
                      <a:cubicBezTo>
                        <a:pt x="718" y="41"/>
                        <a:pt x="695" y="127"/>
                        <a:pt x="682" y="153"/>
                      </a:cubicBezTo>
                      <a:cubicBezTo>
                        <a:pt x="663" y="191"/>
                        <a:pt x="626" y="263"/>
                        <a:pt x="589" y="283"/>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283"/>
                <p:cNvSpPr>
                  <a:spLocks/>
                </p:cNvSpPr>
                <p:nvPr/>
              </p:nvSpPr>
              <p:spPr bwMode="gray">
                <a:xfrm>
                  <a:off x="-477838" y="16422688"/>
                  <a:ext cx="2482850" cy="3222625"/>
                </a:xfrm>
                <a:custGeom>
                  <a:avLst/>
                  <a:gdLst/>
                  <a:ahLst/>
                  <a:cxnLst>
                    <a:cxn ang="0">
                      <a:pos x="554" y="112"/>
                    </a:cxn>
                    <a:cxn ang="0">
                      <a:pos x="436" y="323"/>
                    </a:cxn>
                    <a:cxn ang="0">
                      <a:pos x="315" y="511"/>
                    </a:cxn>
                    <a:cxn ang="0">
                      <a:pos x="0" y="859"/>
                    </a:cxn>
                    <a:cxn ang="0">
                      <a:pos x="223" y="732"/>
                    </a:cxn>
                    <a:cxn ang="0">
                      <a:pos x="459" y="529"/>
                    </a:cxn>
                    <a:cxn ang="0">
                      <a:pos x="344" y="782"/>
                    </a:cxn>
                    <a:cxn ang="0">
                      <a:pos x="548" y="387"/>
                    </a:cxn>
                    <a:cxn ang="0">
                      <a:pos x="596" y="169"/>
                    </a:cxn>
                    <a:cxn ang="0">
                      <a:pos x="652" y="8"/>
                    </a:cxn>
                    <a:cxn ang="0">
                      <a:pos x="542" y="137"/>
                    </a:cxn>
                    <a:cxn ang="0">
                      <a:pos x="449" y="258"/>
                    </a:cxn>
                  </a:cxnLst>
                  <a:rect l="0" t="0" r="r" b="b"/>
                  <a:pathLst>
                    <a:path w="662" h="859">
                      <a:moveTo>
                        <a:pt x="554" y="112"/>
                      </a:moveTo>
                      <a:cubicBezTo>
                        <a:pt x="559" y="166"/>
                        <a:pt x="462" y="270"/>
                        <a:pt x="436" y="323"/>
                      </a:cubicBezTo>
                      <a:cubicBezTo>
                        <a:pt x="401" y="390"/>
                        <a:pt x="359" y="448"/>
                        <a:pt x="315" y="511"/>
                      </a:cubicBezTo>
                      <a:cubicBezTo>
                        <a:pt x="222" y="646"/>
                        <a:pt x="129" y="762"/>
                        <a:pt x="0" y="859"/>
                      </a:cubicBezTo>
                      <a:cubicBezTo>
                        <a:pt x="79" y="822"/>
                        <a:pt x="156" y="788"/>
                        <a:pt x="223" y="732"/>
                      </a:cubicBezTo>
                      <a:cubicBezTo>
                        <a:pt x="301" y="667"/>
                        <a:pt x="376" y="588"/>
                        <a:pt x="459" y="529"/>
                      </a:cubicBezTo>
                      <a:cubicBezTo>
                        <a:pt x="464" y="635"/>
                        <a:pt x="411" y="705"/>
                        <a:pt x="344" y="782"/>
                      </a:cubicBezTo>
                      <a:cubicBezTo>
                        <a:pt x="477" y="691"/>
                        <a:pt x="524" y="541"/>
                        <a:pt x="548" y="387"/>
                      </a:cubicBezTo>
                      <a:cubicBezTo>
                        <a:pt x="561" y="307"/>
                        <a:pt x="569" y="239"/>
                        <a:pt x="596" y="169"/>
                      </a:cubicBezTo>
                      <a:cubicBezTo>
                        <a:pt x="616" y="117"/>
                        <a:pt x="662" y="68"/>
                        <a:pt x="652" y="8"/>
                      </a:cubicBezTo>
                      <a:cubicBezTo>
                        <a:pt x="607" y="0"/>
                        <a:pt x="572" y="106"/>
                        <a:pt x="542" y="137"/>
                      </a:cubicBezTo>
                      <a:cubicBezTo>
                        <a:pt x="507" y="173"/>
                        <a:pt x="454" y="204"/>
                        <a:pt x="449" y="258"/>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284"/>
                <p:cNvSpPr>
                  <a:spLocks/>
                </p:cNvSpPr>
                <p:nvPr/>
              </p:nvSpPr>
              <p:spPr bwMode="gray">
                <a:xfrm>
                  <a:off x="1765300" y="14338301"/>
                  <a:ext cx="817563" cy="2287588"/>
                </a:xfrm>
                <a:custGeom>
                  <a:avLst/>
                  <a:gdLst/>
                  <a:ahLst/>
                  <a:cxnLst>
                    <a:cxn ang="0">
                      <a:pos x="99" y="1"/>
                    </a:cxn>
                    <a:cxn ang="0">
                      <a:pos x="61" y="160"/>
                    </a:cxn>
                    <a:cxn ang="0">
                      <a:pos x="40" y="273"/>
                    </a:cxn>
                    <a:cxn ang="0">
                      <a:pos x="23" y="348"/>
                    </a:cxn>
                    <a:cxn ang="0">
                      <a:pos x="7" y="447"/>
                    </a:cxn>
                    <a:cxn ang="0">
                      <a:pos x="79" y="361"/>
                    </a:cxn>
                    <a:cxn ang="0">
                      <a:pos x="56" y="501"/>
                    </a:cxn>
                    <a:cxn ang="0">
                      <a:pos x="48" y="556"/>
                    </a:cxn>
                    <a:cxn ang="0">
                      <a:pos x="58" y="610"/>
                    </a:cxn>
                    <a:cxn ang="0">
                      <a:pos x="109" y="467"/>
                    </a:cxn>
                    <a:cxn ang="0">
                      <a:pos x="109" y="594"/>
                    </a:cxn>
                    <a:cxn ang="0">
                      <a:pos x="147" y="493"/>
                    </a:cxn>
                    <a:cxn ang="0">
                      <a:pos x="155" y="570"/>
                    </a:cxn>
                    <a:cxn ang="0">
                      <a:pos x="211" y="327"/>
                    </a:cxn>
                    <a:cxn ang="0">
                      <a:pos x="206" y="178"/>
                    </a:cxn>
                    <a:cxn ang="0">
                      <a:pos x="208" y="124"/>
                    </a:cxn>
                    <a:cxn ang="0">
                      <a:pos x="201" y="89"/>
                    </a:cxn>
                    <a:cxn ang="0">
                      <a:pos x="191" y="35"/>
                    </a:cxn>
                    <a:cxn ang="0">
                      <a:pos x="100" y="1"/>
                    </a:cxn>
                  </a:cxnLst>
                  <a:rect l="0" t="0" r="r" b="b"/>
                  <a:pathLst>
                    <a:path w="218" h="61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285"/>
                <p:cNvSpPr>
                  <a:spLocks/>
                </p:cNvSpPr>
                <p:nvPr/>
              </p:nvSpPr>
              <p:spPr bwMode="gray">
                <a:xfrm>
                  <a:off x="-863600" y="6575426"/>
                  <a:ext cx="1585913" cy="2251075"/>
                </a:xfrm>
                <a:custGeom>
                  <a:avLst/>
                  <a:gdLst/>
                  <a:ahLst/>
                  <a:cxnLst>
                    <a:cxn ang="0">
                      <a:pos x="6" y="213"/>
                    </a:cxn>
                    <a:cxn ang="0">
                      <a:pos x="35" y="379"/>
                    </a:cxn>
                    <a:cxn ang="0">
                      <a:pos x="76" y="526"/>
                    </a:cxn>
                    <a:cxn ang="0">
                      <a:pos x="199" y="599"/>
                    </a:cxn>
                    <a:cxn ang="0">
                      <a:pos x="330" y="527"/>
                    </a:cxn>
                    <a:cxn ang="0">
                      <a:pos x="374" y="392"/>
                    </a:cxn>
                    <a:cxn ang="0">
                      <a:pos x="329" y="70"/>
                    </a:cxn>
                    <a:cxn ang="0">
                      <a:pos x="158" y="0"/>
                    </a:cxn>
                    <a:cxn ang="0">
                      <a:pos x="0" y="85"/>
                    </a:cxn>
                  </a:cxnLst>
                  <a:rect l="0" t="0" r="r" b="b"/>
                  <a:pathLst>
                    <a:path w="423" h="60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286"/>
                <p:cNvSpPr>
                  <a:spLocks/>
                </p:cNvSpPr>
                <p:nvPr/>
              </p:nvSpPr>
              <p:spPr bwMode="gray">
                <a:xfrm>
                  <a:off x="-971550" y="5983288"/>
                  <a:ext cx="1795463" cy="2549525"/>
                </a:xfrm>
                <a:custGeom>
                  <a:avLst/>
                  <a:gdLst/>
                  <a:ahLst/>
                  <a:cxnLst>
                    <a:cxn ang="0">
                      <a:pos x="7" y="242"/>
                    </a:cxn>
                    <a:cxn ang="0">
                      <a:pos x="39" y="429"/>
                    </a:cxn>
                    <a:cxn ang="0">
                      <a:pos x="86" y="596"/>
                    </a:cxn>
                    <a:cxn ang="0">
                      <a:pos x="225" y="678"/>
                    </a:cxn>
                    <a:cxn ang="0">
                      <a:pos x="373" y="597"/>
                    </a:cxn>
                    <a:cxn ang="0">
                      <a:pos x="423" y="444"/>
                    </a:cxn>
                    <a:cxn ang="0">
                      <a:pos x="372" y="79"/>
                    </a:cxn>
                    <a:cxn ang="0">
                      <a:pos x="178" y="0"/>
                    </a:cxn>
                    <a:cxn ang="0">
                      <a:pos x="0" y="97"/>
                    </a:cxn>
                  </a:cxnLst>
                  <a:rect l="0" t="0" r="r" b="b"/>
                  <a:pathLst>
                    <a:path w="479" h="68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287"/>
                <p:cNvSpPr>
                  <a:spLocks/>
                </p:cNvSpPr>
                <p:nvPr/>
              </p:nvSpPr>
              <p:spPr bwMode="gray">
                <a:xfrm>
                  <a:off x="-117475" y="11623676"/>
                  <a:ext cx="1038225" cy="2324100"/>
                </a:xfrm>
                <a:custGeom>
                  <a:avLst/>
                  <a:gdLst/>
                  <a:ahLst/>
                  <a:cxnLst>
                    <a:cxn ang="0">
                      <a:pos x="200" y="59"/>
                    </a:cxn>
                    <a:cxn ang="0">
                      <a:pos x="101" y="65"/>
                    </a:cxn>
                    <a:cxn ang="0">
                      <a:pos x="38" y="19"/>
                    </a:cxn>
                    <a:cxn ang="0">
                      <a:pos x="61" y="201"/>
                    </a:cxn>
                    <a:cxn ang="0">
                      <a:pos x="95" y="293"/>
                    </a:cxn>
                    <a:cxn ang="0">
                      <a:pos x="54" y="404"/>
                    </a:cxn>
                    <a:cxn ang="0">
                      <a:pos x="78" y="522"/>
                    </a:cxn>
                    <a:cxn ang="0">
                      <a:pos x="176" y="615"/>
                    </a:cxn>
                    <a:cxn ang="0">
                      <a:pos x="253" y="464"/>
                    </a:cxn>
                    <a:cxn ang="0">
                      <a:pos x="276" y="286"/>
                    </a:cxn>
                    <a:cxn ang="0">
                      <a:pos x="203" y="78"/>
                    </a:cxn>
                    <a:cxn ang="0">
                      <a:pos x="85" y="57"/>
                    </a:cxn>
                    <a:cxn ang="0">
                      <a:pos x="25" y="48"/>
                    </a:cxn>
                  </a:cxnLst>
                  <a:rect l="0" t="0" r="r" b="b"/>
                  <a:pathLst>
                    <a:path w="277" h="620">
                      <a:moveTo>
                        <a:pt x="200" y="59"/>
                      </a:moveTo>
                      <a:cubicBezTo>
                        <a:pt x="175" y="76"/>
                        <a:pt x="127" y="78"/>
                        <a:pt x="101" y="65"/>
                      </a:cubicBezTo>
                      <a:cubicBezTo>
                        <a:pt x="75" y="52"/>
                        <a:pt x="68" y="17"/>
                        <a:pt x="38" y="19"/>
                      </a:cubicBezTo>
                      <a:cubicBezTo>
                        <a:pt x="26" y="65"/>
                        <a:pt x="135" y="171"/>
                        <a:pt x="61" y="201"/>
                      </a:cubicBezTo>
                      <a:cubicBezTo>
                        <a:pt x="46" y="250"/>
                        <a:pt x="96" y="253"/>
                        <a:pt x="95" y="293"/>
                      </a:cubicBezTo>
                      <a:cubicBezTo>
                        <a:pt x="95" y="334"/>
                        <a:pt x="49" y="349"/>
                        <a:pt x="54" y="404"/>
                      </a:cubicBezTo>
                      <a:cubicBezTo>
                        <a:pt x="57" y="438"/>
                        <a:pt x="68" y="488"/>
                        <a:pt x="78" y="522"/>
                      </a:cubicBezTo>
                      <a:cubicBezTo>
                        <a:pt x="89" y="562"/>
                        <a:pt x="124" y="620"/>
                        <a:pt x="176" y="615"/>
                      </a:cubicBezTo>
                      <a:cubicBezTo>
                        <a:pt x="249" y="607"/>
                        <a:pt x="253" y="521"/>
                        <a:pt x="253" y="464"/>
                      </a:cubicBezTo>
                      <a:cubicBezTo>
                        <a:pt x="253" y="398"/>
                        <a:pt x="276" y="352"/>
                        <a:pt x="276" y="286"/>
                      </a:cubicBezTo>
                      <a:cubicBezTo>
                        <a:pt x="276" y="197"/>
                        <a:pt x="277" y="138"/>
                        <a:pt x="203" y="78"/>
                      </a:cubicBezTo>
                      <a:cubicBezTo>
                        <a:pt x="173" y="54"/>
                        <a:pt x="115" y="6"/>
                        <a:pt x="85" y="57"/>
                      </a:cubicBezTo>
                      <a:cubicBezTo>
                        <a:pt x="70" y="18"/>
                        <a:pt x="0" y="0"/>
                        <a:pt x="25" y="48"/>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288"/>
                <p:cNvSpPr>
                  <a:spLocks/>
                </p:cNvSpPr>
                <p:nvPr/>
              </p:nvSpPr>
              <p:spPr bwMode="gray">
                <a:xfrm>
                  <a:off x="-219075" y="10855326"/>
                  <a:ext cx="657225" cy="704850"/>
                </a:xfrm>
                <a:custGeom>
                  <a:avLst/>
                  <a:gdLst/>
                  <a:ahLst/>
                  <a:cxnLst>
                    <a:cxn ang="0">
                      <a:pos x="157" y="183"/>
                    </a:cxn>
                    <a:cxn ang="0">
                      <a:pos x="75" y="20"/>
                    </a:cxn>
                    <a:cxn ang="0">
                      <a:pos x="87" y="118"/>
                    </a:cxn>
                    <a:cxn ang="0">
                      <a:pos x="175" y="188"/>
                    </a:cxn>
                  </a:cxnLst>
                  <a:rect l="0" t="0" r="r" b="b"/>
                  <a:pathLst>
                    <a:path w="175" h="188">
                      <a:moveTo>
                        <a:pt x="157" y="183"/>
                      </a:moveTo>
                      <a:cubicBezTo>
                        <a:pt x="117" y="174"/>
                        <a:pt x="0" y="57"/>
                        <a:pt x="75" y="20"/>
                      </a:cubicBezTo>
                      <a:cubicBezTo>
                        <a:pt x="116" y="0"/>
                        <a:pt x="82" y="106"/>
                        <a:pt x="87" y="118"/>
                      </a:cubicBezTo>
                      <a:cubicBezTo>
                        <a:pt x="99" y="149"/>
                        <a:pt x="147" y="167"/>
                        <a:pt x="175" y="188"/>
                      </a:cubicBezTo>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289"/>
                <p:cNvSpPr>
                  <a:spLocks/>
                </p:cNvSpPr>
                <p:nvPr/>
              </p:nvSpPr>
              <p:spPr bwMode="gray">
                <a:xfrm>
                  <a:off x="-1287463" y="11717338"/>
                  <a:ext cx="1196975" cy="3367088"/>
                </a:xfrm>
                <a:custGeom>
                  <a:avLst/>
                  <a:gdLst/>
                  <a:ahLst/>
                  <a:cxnLst>
                    <a:cxn ang="0">
                      <a:pos x="127" y="122"/>
                    </a:cxn>
                    <a:cxn ang="0">
                      <a:pos x="144" y="227"/>
                    </a:cxn>
                    <a:cxn ang="0">
                      <a:pos x="198" y="308"/>
                    </a:cxn>
                    <a:cxn ang="0">
                      <a:pos x="319" y="472"/>
                    </a:cxn>
                    <a:cxn ang="0">
                      <a:pos x="157" y="339"/>
                    </a:cxn>
                    <a:cxn ang="0">
                      <a:pos x="169" y="594"/>
                    </a:cxn>
                    <a:cxn ang="0">
                      <a:pos x="238" y="695"/>
                    </a:cxn>
                    <a:cxn ang="0">
                      <a:pos x="259" y="829"/>
                    </a:cxn>
                    <a:cxn ang="0">
                      <a:pos x="74" y="397"/>
                    </a:cxn>
                    <a:cxn ang="0">
                      <a:pos x="4" y="128"/>
                    </a:cxn>
                    <a:cxn ang="0">
                      <a:pos x="161" y="35"/>
                    </a:cxn>
                    <a:cxn ang="0">
                      <a:pos x="92" y="134"/>
                    </a:cxn>
                    <a:cxn ang="0">
                      <a:pos x="156" y="210"/>
                    </a:cxn>
                  </a:cxnLst>
                  <a:rect l="0" t="0" r="r" b="b"/>
                  <a:pathLst>
                    <a:path w="319" h="898">
                      <a:moveTo>
                        <a:pt x="127" y="122"/>
                      </a:moveTo>
                      <a:cubicBezTo>
                        <a:pt x="148" y="154"/>
                        <a:pt x="133" y="189"/>
                        <a:pt x="144" y="227"/>
                      </a:cubicBezTo>
                      <a:cubicBezTo>
                        <a:pt x="152" y="254"/>
                        <a:pt x="181" y="284"/>
                        <a:pt x="198" y="308"/>
                      </a:cubicBezTo>
                      <a:cubicBezTo>
                        <a:pt x="238" y="364"/>
                        <a:pt x="288" y="410"/>
                        <a:pt x="319" y="472"/>
                      </a:cubicBezTo>
                      <a:cubicBezTo>
                        <a:pt x="273" y="430"/>
                        <a:pt x="238" y="326"/>
                        <a:pt x="157" y="339"/>
                      </a:cubicBezTo>
                      <a:cubicBezTo>
                        <a:pt x="137" y="420"/>
                        <a:pt x="112" y="529"/>
                        <a:pt x="169" y="594"/>
                      </a:cubicBezTo>
                      <a:cubicBezTo>
                        <a:pt x="198" y="626"/>
                        <a:pt x="227" y="651"/>
                        <a:pt x="238" y="695"/>
                      </a:cubicBezTo>
                      <a:cubicBezTo>
                        <a:pt x="249" y="737"/>
                        <a:pt x="209" y="810"/>
                        <a:pt x="259" y="829"/>
                      </a:cubicBezTo>
                      <a:cubicBezTo>
                        <a:pt x="43" y="898"/>
                        <a:pt x="109" y="499"/>
                        <a:pt x="74" y="397"/>
                      </a:cubicBezTo>
                      <a:cubicBezTo>
                        <a:pt x="43" y="305"/>
                        <a:pt x="0" y="232"/>
                        <a:pt x="4" y="128"/>
                      </a:cubicBezTo>
                      <a:cubicBezTo>
                        <a:pt x="9" y="0"/>
                        <a:pt x="83" y="57"/>
                        <a:pt x="161" y="35"/>
                      </a:cubicBezTo>
                      <a:cubicBezTo>
                        <a:pt x="179" y="98"/>
                        <a:pt x="85" y="76"/>
                        <a:pt x="92" y="134"/>
                      </a:cubicBezTo>
                      <a:cubicBezTo>
                        <a:pt x="93" y="151"/>
                        <a:pt x="147" y="202"/>
                        <a:pt x="156" y="21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290"/>
                <p:cNvSpPr>
                  <a:spLocks/>
                </p:cNvSpPr>
                <p:nvPr/>
              </p:nvSpPr>
              <p:spPr bwMode="gray">
                <a:xfrm>
                  <a:off x="193675" y="8870951"/>
                  <a:ext cx="919163" cy="884238"/>
                </a:xfrm>
                <a:custGeom>
                  <a:avLst/>
                  <a:gdLst/>
                  <a:ahLst/>
                  <a:cxnLst>
                    <a:cxn ang="0">
                      <a:pos x="123" y="39"/>
                    </a:cxn>
                    <a:cxn ang="0">
                      <a:pos x="6" y="236"/>
                    </a:cxn>
                    <a:cxn ang="0">
                      <a:pos x="166" y="139"/>
                    </a:cxn>
                    <a:cxn ang="0">
                      <a:pos x="77" y="69"/>
                    </a:cxn>
                  </a:cxnLst>
                  <a:rect l="0" t="0" r="r" b="b"/>
                  <a:pathLst>
                    <a:path w="245" h="236">
                      <a:moveTo>
                        <a:pt x="123" y="39"/>
                      </a:moveTo>
                      <a:cubicBezTo>
                        <a:pt x="55" y="75"/>
                        <a:pt x="0" y="158"/>
                        <a:pt x="6" y="236"/>
                      </a:cubicBezTo>
                      <a:cubicBezTo>
                        <a:pt x="33" y="141"/>
                        <a:pt x="109" y="197"/>
                        <a:pt x="166" y="139"/>
                      </a:cubicBezTo>
                      <a:cubicBezTo>
                        <a:pt x="245" y="58"/>
                        <a:pt x="100" y="0"/>
                        <a:pt x="77" y="69"/>
                      </a:cubicBezTo>
                    </a:path>
                  </a:pathLst>
                </a:custGeom>
                <a:solidFill>
                  <a:srgbClr val="E2A80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291"/>
                <p:cNvSpPr>
                  <a:spLocks/>
                </p:cNvSpPr>
                <p:nvPr/>
              </p:nvSpPr>
              <p:spPr bwMode="gray">
                <a:xfrm>
                  <a:off x="1919287" y="14533563"/>
                  <a:ext cx="655638" cy="809625"/>
                </a:xfrm>
                <a:custGeom>
                  <a:avLst/>
                  <a:gdLst/>
                  <a:ahLst/>
                  <a:cxnLst>
                    <a:cxn ang="0">
                      <a:pos x="172" y="35"/>
                    </a:cxn>
                    <a:cxn ang="0">
                      <a:pos x="143" y="88"/>
                    </a:cxn>
                    <a:cxn ang="0">
                      <a:pos x="87" y="125"/>
                    </a:cxn>
                    <a:cxn ang="0">
                      <a:pos x="43" y="172"/>
                    </a:cxn>
                    <a:cxn ang="0">
                      <a:pos x="1" y="216"/>
                    </a:cxn>
                    <a:cxn ang="0">
                      <a:pos x="9" y="154"/>
                    </a:cxn>
                    <a:cxn ang="0">
                      <a:pos x="39" y="100"/>
                    </a:cxn>
                    <a:cxn ang="0">
                      <a:pos x="55" y="65"/>
                    </a:cxn>
                    <a:cxn ang="0">
                      <a:pos x="119" y="20"/>
                    </a:cxn>
                    <a:cxn ang="0">
                      <a:pos x="158" y="13"/>
                    </a:cxn>
                    <a:cxn ang="0">
                      <a:pos x="175" y="33"/>
                    </a:cxn>
                    <a:cxn ang="0">
                      <a:pos x="169" y="33"/>
                    </a:cxn>
                  </a:cxnLst>
                  <a:rect l="0" t="0" r="r" b="b"/>
                  <a:pathLst>
                    <a:path w="175" h="216">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292"/>
                <p:cNvSpPr>
                  <a:spLocks/>
                </p:cNvSpPr>
                <p:nvPr/>
              </p:nvSpPr>
              <p:spPr bwMode="gray">
                <a:xfrm>
                  <a:off x="-4095750" y="8386763"/>
                  <a:ext cx="6791325" cy="7204075"/>
                </a:xfrm>
                <a:custGeom>
                  <a:avLst/>
                  <a:gdLst/>
                  <a:ahLst/>
                  <a:cxnLst>
                    <a:cxn ang="0">
                      <a:pos x="1156" y="1557"/>
                    </a:cxn>
                    <a:cxn ang="0">
                      <a:pos x="1157" y="1117"/>
                    </a:cxn>
                    <a:cxn ang="0">
                      <a:pos x="1207" y="345"/>
                    </a:cxn>
                    <a:cxn ang="0">
                      <a:pos x="1346" y="124"/>
                    </a:cxn>
                    <a:cxn ang="0">
                      <a:pos x="1642" y="268"/>
                    </a:cxn>
                    <a:cxn ang="0">
                      <a:pos x="1689" y="578"/>
                    </a:cxn>
                    <a:cxn ang="0">
                      <a:pos x="1731" y="1101"/>
                    </a:cxn>
                    <a:cxn ang="0">
                      <a:pos x="1767" y="1289"/>
                    </a:cxn>
                    <a:cxn ang="0">
                      <a:pos x="1788" y="1685"/>
                    </a:cxn>
                    <a:cxn ang="0">
                      <a:pos x="1359" y="1806"/>
                    </a:cxn>
                    <a:cxn ang="0">
                      <a:pos x="993" y="1908"/>
                    </a:cxn>
                    <a:cxn ang="0">
                      <a:pos x="575" y="1568"/>
                    </a:cxn>
                    <a:cxn ang="0">
                      <a:pos x="611" y="1378"/>
                    </a:cxn>
                    <a:cxn ang="0">
                      <a:pos x="603" y="1284"/>
                    </a:cxn>
                    <a:cxn ang="0">
                      <a:pos x="618" y="1144"/>
                    </a:cxn>
                    <a:cxn ang="0">
                      <a:pos x="559" y="922"/>
                    </a:cxn>
                    <a:cxn ang="0">
                      <a:pos x="493" y="703"/>
                    </a:cxn>
                    <a:cxn ang="0">
                      <a:pos x="412" y="759"/>
                    </a:cxn>
                    <a:cxn ang="0">
                      <a:pos x="330" y="915"/>
                    </a:cxn>
                    <a:cxn ang="0">
                      <a:pos x="345" y="1062"/>
                    </a:cxn>
                    <a:cxn ang="0">
                      <a:pos x="472" y="1291"/>
                    </a:cxn>
                    <a:cxn ang="0">
                      <a:pos x="571" y="1381"/>
                    </a:cxn>
                    <a:cxn ang="0">
                      <a:pos x="487" y="1410"/>
                    </a:cxn>
                    <a:cxn ang="0">
                      <a:pos x="480" y="1558"/>
                    </a:cxn>
                    <a:cxn ang="0">
                      <a:pos x="282" y="1383"/>
                    </a:cxn>
                    <a:cxn ang="0">
                      <a:pos x="143" y="1207"/>
                    </a:cxn>
                    <a:cxn ang="0">
                      <a:pos x="79" y="1097"/>
                    </a:cxn>
                    <a:cxn ang="0">
                      <a:pos x="100" y="755"/>
                    </a:cxn>
                    <a:cxn ang="0">
                      <a:pos x="276" y="475"/>
                    </a:cxn>
                    <a:cxn ang="0">
                      <a:pos x="384" y="353"/>
                    </a:cxn>
                    <a:cxn ang="0">
                      <a:pos x="477" y="185"/>
                    </a:cxn>
                    <a:cxn ang="0">
                      <a:pos x="741" y="87"/>
                    </a:cxn>
                    <a:cxn ang="0">
                      <a:pos x="851" y="189"/>
                    </a:cxn>
                    <a:cxn ang="0">
                      <a:pos x="817" y="548"/>
                    </a:cxn>
                    <a:cxn ang="0">
                      <a:pos x="848" y="856"/>
                    </a:cxn>
                    <a:cxn ang="0">
                      <a:pos x="898" y="1421"/>
                    </a:cxn>
                    <a:cxn ang="0">
                      <a:pos x="993" y="1908"/>
                    </a:cxn>
                  </a:cxnLst>
                  <a:rect l="0" t="0" r="r" b="b"/>
                  <a:pathLst>
                    <a:path w="1811" h="1921">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293"/>
                <p:cNvSpPr>
                  <a:spLocks/>
                </p:cNvSpPr>
                <p:nvPr/>
              </p:nvSpPr>
              <p:spPr bwMode="gray">
                <a:xfrm>
                  <a:off x="490537" y="8915401"/>
                  <a:ext cx="633413" cy="593725"/>
                </a:xfrm>
                <a:custGeom>
                  <a:avLst/>
                  <a:gdLst/>
                  <a:ahLst/>
                  <a:cxnLst>
                    <a:cxn ang="0">
                      <a:pos x="4" y="103"/>
                    </a:cxn>
                    <a:cxn ang="0">
                      <a:pos x="86" y="106"/>
                    </a:cxn>
                    <a:cxn ang="0">
                      <a:pos x="163" y="158"/>
                    </a:cxn>
                    <a:cxn ang="0">
                      <a:pos x="109" y="28"/>
                    </a:cxn>
                    <a:cxn ang="0">
                      <a:pos x="35" y="6"/>
                    </a:cxn>
                    <a:cxn ang="0">
                      <a:pos x="0" y="68"/>
                    </a:cxn>
                  </a:cxnLst>
                  <a:rect l="0" t="0" r="r" b="b"/>
                  <a:pathLst>
                    <a:path w="169" h="158">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294"/>
                <p:cNvSpPr>
                  <a:spLocks/>
                </p:cNvSpPr>
                <p:nvPr/>
              </p:nvSpPr>
              <p:spPr bwMode="gray">
                <a:xfrm>
                  <a:off x="-1816100" y="8859838"/>
                  <a:ext cx="866775" cy="465138"/>
                </a:xfrm>
                <a:custGeom>
                  <a:avLst/>
                  <a:gdLst/>
                  <a:ahLst/>
                  <a:cxnLst>
                    <a:cxn ang="0">
                      <a:pos x="65" y="64"/>
                    </a:cxn>
                    <a:cxn ang="0">
                      <a:pos x="0" y="114"/>
                    </a:cxn>
                    <a:cxn ang="0">
                      <a:pos x="108" y="103"/>
                    </a:cxn>
                    <a:cxn ang="0">
                      <a:pos x="191" y="71"/>
                    </a:cxn>
                    <a:cxn ang="0">
                      <a:pos x="225" y="60"/>
                    </a:cxn>
                    <a:cxn ang="0">
                      <a:pos x="209" y="18"/>
                    </a:cxn>
                    <a:cxn ang="0">
                      <a:pos x="112" y="25"/>
                    </a:cxn>
                  </a:cxnLst>
                  <a:rect l="0" t="0" r="r" b="b"/>
                  <a:pathLst>
                    <a:path w="231" h="124">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295"/>
                <p:cNvSpPr>
                  <a:spLocks/>
                </p:cNvSpPr>
                <p:nvPr/>
              </p:nvSpPr>
              <p:spPr bwMode="gray">
                <a:xfrm>
                  <a:off x="823912" y="8807451"/>
                  <a:ext cx="1225550" cy="828675"/>
                </a:xfrm>
                <a:custGeom>
                  <a:avLst/>
                  <a:gdLst/>
                  <a:ahLst/>
                  <a:cxnLst>
                    <a:cxn ang="0">
                      <a:pos x="55" y="74"/>
                    </a:cxn>
                    <a:cxn ang="0">
                      <a:pos x="128" y="114"/>
                    </a:cxn>
                    <a:cxn ang="0">
                      <a:pos x="183" y="167"/>
                    </a:cxn>
                    <a:cxn ang="0">
                      <a:pos x="164" y="125"/>
                    </a:cxn>
                    <a:cxn ang="0">
                      <a:pos x="327" y="153"/>
                    </a:cxn>
                    <a:cxn ang="0">
                      <a:pos x="0" y="0"/>
                    </a:cxn>
                  </a:cxnLst>
                  <a:rect l="0" t="0" r="r" b="b"/>
                  <a:pathLst>
                    <a:path w="327" h="221">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296"/>
                <p:cNvSpPr>
                  <a:spLocks/>
                </p:cNvSpPr>
                <p:nvPr/>
              </p:nvSpPr>
              <p:spPr bwMode="gray">
                <a:xfrm>
                  <a:off x="-1804988" y="8394701"/>
                  <a:ext cx="3055938" cy="2590800"/>
                </a:xfrm>
                <a:custGeom>
                  <a:avLst/>
                  <a:gdLst/>
                  <a:ahLst/>
                  <a:cxnLst>
                    <a:cxn ang="0">
                      <a:pos x="130" y="73"/>
                    </a:cxn>
                    <a:cxn ang="0">
                      <a:pos x="0" y="192"/>
                    </a:cxn>
                    <a:cxn ang="0">
                      <a:pos x="170" y="150"/>
                    </a:cxn>
                    <a:cxn ang="0">
                      <a:pos x="238" y="256"/>
                    </a:cxn>
                    <a:cxn ang="0">
                      <a:pos x="213" y="547"/>
                    </a:cxn>
                    <a:cxn ang="0">
                      <a:pos x="580" y="403"/>
                    </a:cxn>
                    <a:cxn ang="0">
                      <a:pos x="600" y="217"/>
                    </a:cxn>
                    <a:cxn ang="0">
                      <a:pos x="655" y="177"/>
                    </a:cxn>
                    <a:cxn ang="0">
                      <a:pos x="705" y="203"/>
                    </a:cxn>
                    <a:cxn ang="0">
                      <a:pos x="760" y="226"/>
                    </a:cxn>
                    <a:cxn ang="0">
                      <a:pos x="813" y="266"/>
                    </a:cxn>
                    <a:cxn ang="0">
                      <a:pos x="779" y="203"/>
                    </a:cxn>
                    <a:cxn ang="0">
                      <a:pos x="746" y="131"/>
                    </a:cxn>
                    <a:cxn ang="0">
                      <a:pos x="619" y="7"/>
                    </a:cxn>
                    <a:cxn ang="0">
                      <a:pos x="576" y="192"/>
                    </a:cxn>
                    <a:cxn ang="0">
                      <a:pos x="483" y="318"/>
                    </a:cxn>
                    <a:cxn ang="0">
                      <a:pos x="407" y="480"/>
                    </a:cxn>
                    <a:cxn ang="0">
                      <a:pos x="407" y="691"/>
                    </a:cxn>
                    <a:cxn ang="0">
                      <a:pos x="381" y="481"/>
                    </a:cxn>
                    <a:cxn ang="0">
                      <a:pos x="350" y="332"/>
                    </a:cxn>
                    <a:cxn ang="0">
                      <a:pos x="272" y="188"/>
                    </a:cxn>
                    <a:cxn ang="0">
                      <a:pos x="260" y="0"/>
                    </a:cxn>
                  </a:cxnLst>
                  <a:rect l="0" t="0" r="r" b="b"/>
                  <a:pathLst>
                    <a:path w="815" h="691">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297"/>
                <p:cNvSpPr>
                  <a:spLocks/>
                </p:cNvSpPr>
                <p:nvPr/>
              </p:nvSpPr>
              <p:spPr bwMode="gray">
                <a:xfrm>
                  <a:off x="-1519238" y="8405813"/>
                  <a:ext cx="812800" cy="487363"/>
                </a:xfrm>
                <a:custGeom>
                  <a:avLst/>
                  <a:gdLst/>
                  <a:ahLst/>
                  <a:cxnLst>
                    <a:cxn ang="0">
                      <a:pos x="0" y="130"/>
                    </a:cxn>
                    <a:cxn ang="0">
                      <a:pos x="86" y="76"/>
                    </a:cxn>
                    <a:cxn ang="0">
                      <a:pos x="74" y="103"/>
                    </a:cxn>
                    <a:cxn ang="0">
                      <a:pos x="124" y="62"/>
                    </a:cxn>
                    <a:cxn ang="0">
                      <a:pos x="127" y="91"/>
                    </a:cxn>
                    <a:cxn ang="0">
                      <a:pos x="163" y="64"/>
                    </a:cxn>
                    <a:cxn ang="0">
                      <a:pos x="173" y="91"/>
                    </a:cxn>
                    <a:cxn ang="0">
                      <a:pos x="187" y="71"/>
                    </a:cxn>
                    <a:cxn ang="0">
                      <a:pos x="208" y="93"/>
                    </a:cxn>
                    <a:cxn ang="0">
                      <a:pos x="176" y="22"/>
                    </a:cxn>
                    <a:cxn ang="0">
                      <a:pos x="107" y="26"/>
                    </a:cxn>
                    <a:cxn ang="0">
                      <a:pos x="15" y="101"/>
                    </a:cxn>
                  </a:cxnLst>
                  <a:rect l="0" t="0" r="r" b="b"/>
                  <a:pathLst>
                    <a:path w="217" h="13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298"/>
                <p:cNvSpPr>
                  <a:spLocks/>
                </p:cNvSpPr>
                <p:nvPr/>
              </p:nvSpPr>
              <p:spPr bwMode="gray">
                <a:xfrm>
                  <a:off x="411162" y="8405813"/>
                  <a:ext cx="735013" cy="803275"/>
                </a:xfrm>
                <a:custGeom>
                  <a:avLst/>
                  <a:gdLst/>
                  <a:ahLst/>
                  <a:cxnLst>
                    <a:cxn ang="0">
                      <a:pos x="11" y="66"/>
                    </a:cxn>
                    <a:cxn ang="0">
                      <a:pos x="9" y="126"/>
                    </a:cxn>
                    <a:cxn ang="0">
                      <a:pos x="40" y="105"/>
                    </a:cxn>
                    <a:cxn ang="0">
                      <a:pos x="69" y="78"/>
                    </a:cxn>
                    <a:cxn ang="0">
                      <a:pos x="142" y="142"/>
                    </a:cxn>
                    <a:cxn ang="0">
                      <a:pos x="196" y="212"/>
                    </a:cxn>
                    <a:cxn ang="0">
                      <a:pos x="165" y="144"/>
                    </a:cxn>
                    <a:cxn ang="0">
                      <a:pos x="124" y="71"/>
                    </a:cxn>
                    <a:cxn ang="0">
                      <a:pos x="54" y="7"/>
                    </a:cxn>
                    <a:cxn ang="0">
                      <a:pos x="3" y="72"/>
                    </a:cxn>
                    <a:cxn ang="0">
                      <a:pos x="13" y="78"/>
                    </a:cxn>
                  </a:cxnLst>
                  <a:rect l="0" t="0" r="r" b="b"/>
                  <a:pathLst>
                    <a:path w="196" h="214">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299"/>
                <p:cNvSpPr>
                  <a:spLocks/>
                </p:cNvSpPr>
                <p:nvPr/>
              </p:nvSpPr>
              <p:spPr bwMode="gray">
                <a:xfrm>
                  <a:off x="-1095375" y="9036051"/>
                  <a:ext cx="547688" cy="809625"/>
                </a:xfrm>
                <a:custGeom>
                  <a:avLst/>
                  <a:gdLst/>
                  <a:ahLst/>
                  <a:cxnLst>
                    <a:cxn ang="0">
                      <a:pos x="0" y="0"/>
                    </a:cxn>
                    <a:cxn ang="0">
                      <a:pos x="146" y="216"/>
                    </a:cxn>
                    <a:cxn ang="0">
                      <a:pos x="53" y="131"/>
                    </a:cxn>
                    <a:cxn ang="0">
                      <a:pos x="28" y="193"/>
                    </a:cxn>
                  </a:cxnLst>
                  <a:rect l="0" t="0" r="r" b="b"/>
                  <a:pathLst>
                    <a:path w="146" h="216">
                      <a:moveTo>
                        <a:pt x="0" y="0"/>
                      </a:moveTo>
                      <a:cubicBezTo>
                        <a:pt x="40" y="3"/>
                        <a:pt x="144" y="168"/>
                        <a:pt x="146" y="216"/>
                      </a:cubicBezTo>
                      <a:cubicBezTo>
                        <a:pt x="134" y="178"/>
                        <a:pt x="97" y="126"/>
                        <a:pt x="53" y="131"/>
                      </a:cubicBezTo>
                      <a:cubicBezTo>
                        <a:pt x="54" y="153"/>
                        <a:pt x="29" y="170"/>
                        <a:pt x="28" y="193"/>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300"/>
                <p:cNvSpPr>
                  <a:spLocks/>
                </p:cNvSpPr>
                <p:nvPr/>
              </p:nvSpPr>
              <p:spPr bwMode="gray">
                <a:xfrm>
                  <a:off x="-2127250" y="5688013"/>
                  <a:ext cx="3724275" cy="3937000"/>
                </a:xfrm>
                <a:custGeom>
                  <a:avLst/>
                  <a:gdLst/>
                  <a:ahLst/>
                  <a:cxnLst>
                    <a:cxn ang="0">
                      <a:pos x="440" y="222"/>
                    </a:cxn>
                    <a:cxn ang="0">
                      <a:pos x="433" y="840"/>
                    </a:cxn>
                    <a:cxn ang="0">
                      <a:pos x="406" y="823"/>
                    </a:cxn>
                    <a:cxn ang="0">
                      <a:pos x="394" y="795"/>
                    </a:cxn>
                    <a:cxn ang="0">
                      <a:pos x="392" y="829"/>
                    </a:cxn>
                    <a:cxn ang="0">
                      <a:pos x="358" y="794"/>
                    </a:cxn>
                    <a:cxn ang="0">
                      <a:pos x="346" y="807"/>
                    </a:cxn>
                    <a:cxn ang="0">
                      <a:pos x="318" y="754"/>
                    </a:cxn>
                    <a:cxn ang="0">
                      <a:pos x="277" y="805"/>
                    </a:cxn>
                    <a:cxn ang="0">
                      <a:pos x="269" y="772"/>
                    </a:cxn>
                    <a:cxn ang="0">
                      <a:pos x="164" y="840"/>
                    </a:cxn>
                    <a:cxn ang="0">
                      <a:pos x="8" y="869"/>
                    </a:cxn>
                    <a:cxn ang="0">
                      <a:pos x="0" y="837"/>
                    </a:cxn>
                    <a:cxn ang="0">
                      <a:pos x="94" y="830"/>
                    </a:cxn>
                    <a:cxn ang="0">
                      <a:pos x="79" y="750"/>
                    </a:cxn>
                    <a:cxn ang="0">
                      <a:pos x="223" y="718"/>
                    </a:cxn>
                    <a:cxn ang="0">
                      <a:pos x="222" y="584"/>
                    </a:cxn>
                    <a:cxn ang="0">
                      <a:pos x="201" y="445"/>
                    </a:cxn>
                    <a:cxn ang="0">
                      <a:pos x="223" y="332"/>
                    </a:cxn>
                    <a:cxn ang="0">
                      <a:pos x="254" y="281"/>
                    </a:cxn>
                    <a:cxn ang="0">
                      <a:pos x="264" y="216"/>
                    </a:cxn>
                    <a:cxn ang="0">
                      <a:pos x="334" y="121"/>
                    </a:cxn>
                    <a:cxn ang="0">
                      <a:pos x="405" y="46"/>
                    </a:cxn>
                    <a:cxn ang="0">
                      <a:pos x="371" y="46"/>
                    </a:cxn>
                    <a:cxn ang="0">
                      <a:pos x="637" y="36"/>
                    </a:cxn>
                    <a:cxn ang="0">
                      <a:pos x="792" y="214"/>
                    </a:cxn>
                    <a:cxn ang="0">
                      <a:pos x="820" y="344"/>
                    </a:cxn>
                    <a:cxn ang="0">
                      <a:pos x="843" y="479"/>
                    </a:cxn>
                    <a:cxn ang="0">
                      <a:pos x="808" y="760"/>
                    </a:cxn>
                    <a:cxn ang="0">
                      <a:pos x="966" y="826"/>
                    </a:cxn>
                    <a:cxn ang="0">
                      <a:pos x="903" y="870"/>
                    </a:cxn>
                    <a:cxn ang="0">
                      <a:pos x="993" y="854"/>
                    </a:cxn>
                    <a:cxn ang="0">
                      <a:pos x="721" y="748"/>
                    </a:cxn>
                    <a:cxn ang="0">
                      <a:pos x="636" y="1034"/>
                    </a:cxn>
                    <a:cxn ang="0">
                      <a:pos x="592" y="1030"/>
                    </a:cxn>
                    <a:cxn ang="0">
                      <a:pos x="609" y="1050"/>
                    </a:cxn>
                    <a:cxn ang="0">
                      <a:pos x="692" y="403"/>
                    </a:cxn>
                    <a:cxn ang="0">
                      <a:pos x="685" y="421"/>
                    </a:cxn>
                    <a:cxn ang="0">
                      <a:pos x="643" y="363"/>
                    </a:cxn>
                    <a:cxn ang="0">
                      <a:pos x="626" y="384"/>
                    </a:cxn>
                    <a:cxn ang="0">
                      <a:pos x="575" y="384"/>
                    </a:cxn>
                    <a:cxn ang="0">
                      <a:pos x="458" y="228"/>
                    </a:cxn>
                    <a:cxn ang="0">
                      <a:pos x="513" y="339"/>
                    </a:cxn>
                    <a:cxn ang="0">
                      <a:pos x="440" y="233"/>
                    </a:cxn>
                  </a:cxnLst>
                  <a:rect l="0" t="0" r="r" b="b"/>
                  <a:pathLst>
                    <a:path w="993" h="105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301"/>
                <p:cNvSpPr>
                  <a:spLocks/>
                </p:cNvSpPr>
                <p:nvPr/>
              </p:nvSpPr>
              <p:spPr bwMode="gray">
                <a:xfrm>
                  <a:off x="-2127250" y="5688013"/>
                  <a:ext cx="3724275" cy="3937000"/>
                </a:xfrm>
                <a:custGeom>
                  <a:avLst/>
                  <a:gdLst/>
                  <a:ahLst/>
                  <a:cxnLst>
                    <a:cxn ang="0">
                      <a:pos x="440" y="222"/>
                    </a:cxn>
                    <a:cxn ang="0">
                      <a:pos x="433" y="840"/>
                    </a:cxn>
                    <a:cxn ang="0">
                      <a:pos x="406" y="823"/>
                    </a:cxn>
                    <a:cxn ang="0">
                      <a:pos x="394" y="795"/>
                    </a:cxn>
                    <a:cxn ang="0">
                      <a:pos x="392" y="829"/>
                    </a:cxn>
                    <a:cxn ang="0">
                      <a:pos x="358" y="794"/>
                    </a:cxn>
                    <a:cxn ang="0">
                      <a:pos x="346" y="807"/>
                    </a:cxn>
                    <a:cxn ang="0">
                      <a:pos x="318" y="754"/>
                    </a:cxn>
                    <a:cxn ang="0">
                      <a:pos x="277" y="805"/>
                    </a:cxn>
                    <a:cxn ang="0">
                      <a:pos x="269" y="772"/>
                    </a:cxn>
                    <a:cxn ang="0">
                      <a:pos x="164" y="840"/>
                    </a:cxn>
                    <a:cxn ang="0">
                      <a:pos x="8" y="869"/>
                    </a:cxn>
                    <a:cxn ang="0">
                      <a:pos x="0" y="837"/>
                    </a:cxn>
                    <a:cxn ang="0">
                      <a:pos x="94" y="830"/>
                    </a:cxn>
                    <a:cxn ang="0">
                      <a:pos x="79" y="750"/>
                    </a:cxn>
                    <a:cxn ang="0">
                      <a:pos x="223" y="718"/>
                    </a:cxn>
                    <a:cxn ang="0">
                      <a:pos x="222" y="584"/>
                    </a:cxn>
                    <a:cxn ang="0">
                      <a:pos x="201" y="445"/>
                    </a:cxn>
                    <a:cxn ang="0">
                      <a:pos x="223" y="332"/>
                    </a:cxn>
                    <a:cxn ang="0">
                      <a:pos x="254" y="281"/>
                    </a:cxn>
                    <a:cxn ang="0">
                      <a:pos x="264" y="216"/>
                    </a:cxn>
                    <a:cxn ang="0">
                      <a:pos x="334" y="121"/>
                    </a:cxn>
                    <a:cxn ang="0">
                      <a:pos x="405" y="46"/>
                    </a:cxn>
                    <a:cxn ang="0">
                      <a:pos x="371" y="46"/>
                    </a:cxn>
                    <a:cxn ang="0">
                      <a:pos x="637" y="36"/>
                    </a:cxn>
                    <a:cxn ang="0">
                      <a:pos x="792" y="214"/>
                    </a:cxn>
                    <a:cxn ang="0">
                      <a:pos x="820" y="344"/>
                    </a:cxn>
                    <a:cxn ang="0">
                      <a:pos x="843" y="479"/>
                    </a:cxn>
                    <a:cxn ang="0">
                      <a:pos x="808" y="760"/>
                    </a:cxn>
                    <a:cxn ang="0">
                      <a:pos x="966" y="826"/>
                    </a:cxn>
                    <a:cxn ang="0">
                      <a:pos x="903" y="870"/>
                    </a:cxn>
                    <a:cxn ang="0">
                      <a:pos x="993" y="854"/>
                    </a:cxn>
                    <a:cxn ang="0">
                      <a:pos x="721" y="748"/>
                    </a:cxn>
                    <a:cxn ang="0">
                      <a:pos x="636" y="1034"/>
                    </a:cxn>
                    <a:cxn ang="0">
                      <a:pos x="592" y="1030"/>
                    </a:cxn>
                    <a:cxn ang="0">
                      <a:pos x="609" y="1050"/>
                    </a:cxn>
                    <a:cxn ang="0">
                      <a:pos x="692" y="403"/>
                    </a:cxn>
                    <a:cxn ang="0">
                      <a:pos x="685" y="421"/>
                    </a:cxn>
                    <a:cxn ang="0">
                      <a:pos x="643" y="363"/>
                    </a:cxn>
                    <a:cxn ang="0">
                      <a:pos x="626" y="384"/>
                    </a:cxn>
                    <a:cxn ang="0">
                      <a:pos x="575" y="384"/>
                    </a:cxn>
                    <a:cxn ang="0">
                      <a:pos x="458" y="228"/>
                    </a:cxn>
                    <a:cxn ang="0">
                      <a:pos x="513" y="339"/>
                    </a:cxn>
                    <a:cxn ang="0">
                      <a:pos x="440" y="233"/>
                    </a:cxn>
                  </a:cxnLst>
                  <a:rect l="0" t="0" r="r" b="b"/>
                  <a:pathLst>
                    <a:path w="993" h="105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302"/>
                <p:cNvSpPr>
                  <a:spLocks/>
                </p:cNvSpPr>
                <p:nvPr/>
              </p:nvSpPr>
              <p:spPr bwMode="gray">
                <a:xfrm>
                  <a:off x="-1965325" y="13963651"/>
                  <a:ext cx="746125" cy="757238"/>
                </a:xfrm>
                <a:custGeom>
                  <a:avLst/>
                  <a:gdLst/>
                  <a:ahLst/>
                  <a:cxnLst>
                    <a:cxn ang="0">
                      <a:pos x="4" y="47"/>
                    </a:cxn>
                    <a:cxn ang="0">
                      <a:pos x="16" y="105"/>
                    </a:cxn>
                    <a:cxn ang="0">
                      <a:pos x="128" y="168"/>
                    </a:cxn>
                    <a:cxn ang="0">
                      <a:pos x="176" y="188"/>
                    </a:cxn>
                    <a:cxn ang="0">
                      <a:pos x="171" y="138"/>
                    </a:cxn>
                    <a:cxn ang="0">
                      <a:pos x="86" y="71"/>
                    </a:cxn>
                    <a:cxn ang="0">
                      <a:pos x="186" y="58"/>
                    </a:cxn>
                    <a:cxn ang="0">
                      <a:pos x="97" y="16"/>
                    </a:cxn>
                    <a:cxn ang="0">
                      <a:pos x="39" y="4"/>
                    </a:cxn>
                    <a:cxn ang="0">
                      <a:pos x="0" y="43"/>
                    </a:cxn>
                  </a:cxnLst>
                  <a:rect l="0" t="0" r="r" b="b"/>
                  <a:pathLst>
                    <a:path w="199" h="202">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303"/>
                <p:cNvSpPr>
                  <a:spLocks/>
                </p:cNvSpPr>
                <p:nvPr/>
              </p:nvSpPr>
              <p:spPr bwMode="gray">
                <a:xfrm>
                  <a:off x="-2424113" y="13239751"/>
                  <a:ext cx="1387475" cy="993775"/>
                </a:xfrm>
                <a:custGeom>
                  <a:avLst/>
                  <a:gdLst/>
                  <a:ahLst/>
                  <a:cxnLst>
                    <a:cxn ang="0">
                      <a:pos x="4" y="216"/>
                    </a:cxn>
                    <a:cxn ang="0">
                      <a:pos x="1" y="259"/>
                    </a:cxn>
                    <a:cxn ang="0">
                      <a:pos x="78" y="255"/>
                    </a:cxn>
                    <a:cxn ang="0">
                      <a:pos x="144" y="224"/>
                    </a:cxn>
                    <a:cxn ang="0">
                      <a:pos x="185" y="214"/>
                    </a:cxn>
                    <a:cxn ang="0">
                      <a:pos x="299" y="219"/>
                    </a:cxn>
                    <a:cxn ang="0">
                      <a:pos x="193" y="179"/>
                    </a:cxn>
                    <a:cxn ang="0">
                      <a:pos x="180" y="165"/>
                    </a:cxn>
                    <a:cxn ang="0">
                      <a:pos x="335" y="197"/>
                    </a:cxn>
                    <a:cxn ang="0">
                      <a:pos x="265" y="146"/>
                    </a:cxn>
                    <a:cxn ang="0">
                      <a:pos x="184" y="122"/>
                    </a:cxn>
                    <a:cxn ang="0">
                      <a:pos x="284" y="114"/>
                    </a:cxn>
                    <a:cxn ang="0">
                      <a:pos x="370" y="142"/>
                    </a:cxn>
                    <a:cxn ang="0">
                      <a:pos x="285" y="82"/>
                    </a:cxn>
                    <a:cxn ang="0">
                      <a:pos x="191" y="66"/>
                    </a:cxn>
                    <a:cxn ang="0">
                      <a:pos x="339" y="34"/>
                    </a:cxn>
                    <a:cxn ang="0">
                      <a:pos x="241" y="3"/>
                    </a:cxn>
                    <a:cxn ang="0">
                      <a:pos x="143" y="48"/>
                    </a:cxn>
                    <a:cxn ang="0">
                      <a:pos x="4" y="216"/>
                    </a:cxn>
                  </a:cxnLst>
                  <a:rect l="0" t="0" r="r" b="b"/>
                  <a:pathLst>
                    <a:path w="370" h="265">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Oval 304"/>
                <p:cNvSpPr>
                  <a:spLocks noChangeArrowheads="1"/>
                </p:cNvSpPr>
                <p:nvPr/>
              </p:nvSpPr>
              <p:spPr bwMode="gray">
                <a:xfrm>
                  <a:off x="-417513" y="15395576"/>
                  <a:ext cx="668338" cy="671513"/>
                </a:xfrm>
                <a:prstGeom prst="ellipse">
                  <a:avLst/>
                </a:prstGeom>
                <a:solidFill>
                  <a:srgbClr val="3F3B3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305"/>
                <p:cNvSpPr>
                  <a:spLocks/>
                </p:cNvSpPr>
                <p:nvPr/>
              </p:nvSpPr>
              <p:spPr bwMode="gray">
                <a:xfrm>
                  <a:off x="-533400" y="15692438"/>
                  <a:ext cx="2347913" cy="1858963"/>
                </a:xfrm>
                <a:custGeom>
                  <a:avLst/>
                  <a:gdLst/>
                  <a:ahLst/>
                  <a:cxnLst>
                    <a:cxn ang="0">
                      <a:pos x="24" y="461"/>
                    </a:cxn>
                    <a:cxn ang="0">
                      <a:pos x="189" y="375"/>
                    </a:cxn>
                    <a:cxn ang="0">
                      <a:pos x="347" y="276"/>
                    </a:cxn>
                    <a:cxn ang="0">
                      <a:pos x="497" y="157"/>
                    </a:cxn>
                    <a:cxn ang="0">
                      <a:pos x="625" y="12"/>
                    </a:cxn>
                    <a:cxn ang="0">
                      <a:pos x="452" y="111"/>
                    </a:cxn>
                    <a:cxn ang="0">
                      <a:pos x="268" y="240"/>
                    </a:cxn>
                    <a:cxn ang="0">
                      <a:pos x="0" y="496"/>
                    </a:cxn>
                  </a:cxnLst>
                  <a:rect l="0" t="0" r="r" b="b"/>
                  <a:pathLst>
                    <a:path w="626" h="496">
                      <a:moveTo>
                        <a:pt x="24" y="461"/>
                      </a:moveTo>
                      <a:cubicBezTo>
                        <a:pt x="83" y="466"/>
                        <a:pt x="144" y="404"/>
                        <a:pt x="189" y="375"/>
                      </a:cubicBezTo>
                      <a:cubicBezTo>
                        <a:pt x="240" y="343"/>
                        <a:pt x="297" y="313"/>
                        <a:pt x="347" y="276"/>
                      </a:cubicBezTo>
                      <a:cubicBezTo>
                        <a:pt x="397" y="237"/>
                        <a:pt x="450" y="200"/>
                        <a:pt x="497" y="157"/>
                      </a:cubicBezTo>
                      <a:cubicBezTo>
                        <a:pt x="535" y="123"/>
                        <a:pt x="626" y="64"/>
                        <a:pt x="625" y="12"/>
                      </a:cubicBezTo>
                      <a:cubicBezTo>
                        <a:pt x="557" y="0"/>
                        <a:pt x="498" y="71"/>
                        <a:pt x="452" y="111"/>
                      </a:cubicBezTo>
                      <a:cubicBezTo>
                        <a:pt x="395" y="159"/>
                        <a:pt x="326" y="191"/>
                        <a:pt x="268" y="240"/>
                      </a:cubicBezTo>
                      <a:cubicBezTo>
                        <a:pt x="172" y="320"/>
                        <a:pt x="62" y="387"/>
                        <a:pt x="0" y="496"/>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306"/>
                <p:cNvSpPr>
                  <a:spLocks/>
                </p:cNvSpPr>
                <p:nvPr/>
              </p:nvSpPr>
              <p:spPr bwMode="gray">
                <a:xfrm>
                  <a:off x="-1835150" y="15640051"/>
                  <a:ext cx="1890713" cy="989013"/>
                </a:xfrm>
                <a:custGeom>
                  <a:avLst/>
                  <a:gdLst/>
                  <a:ahLst/>
                  <a:cxnLst>
                    <a:cxn ang="0">
                      <a:pos x="103" y="46"/>
                    </a:cxn>
                    <a:cxn ang="0">
                      <a:pos x="179" y="82"/>
                    </a:cxn>
                    <a:cxn ang="0">
                      <a:pos x="290" y="87"/>
                    </a:cxn>
                    <a:cxn ang="0">
                      <a:pos x="500" y="41"/>
                    </a:cxn>
                    <a:cxn ang="0">
                      <a:pos x="354" y="146"/>
                    </a:cxn>
                    <a:cxn ang="0">
                      <a:pos x="91" y="90"/>
                    </a:cxn>
                    <a:cxn ang="0">
                      <a:pos x="202" y="238"/>
                    </a:cxn>
                    <a:cxn ang="0">
                      <a:pos x="86" y="0"/>
                    </a:cxn>
                  </a:cxnLst>
                  <a:rect l="0" t="0" r="r" b="b"/>
                  <a:pathLst>
                    <a:path w="504" h="264">
                      <a:moveTo>
                        <a:pt x="103" y="46"/>
                      </a:moveTo>
                      <a:cubicBezTo>
                        <a:pt x="131" y="56"/>
                        <a:pt x="151" y="74"/>
                        <a:pt x="179" y="82"/>
                      </a:cubicBezTo>
                      <a:cubicBezTo>
                        <a:pt x="213" y="90"/>
                        <a:pt x="253" y="88"/>
                        <a:pt x="290" y="87"/>
                      </a:cubicBezTo>
                      <a:cubicBezTo>
                        <a:pt x="369" y="86"/>
                        <a:pt x="426" y="47"/>
                        <a:pt x="500" y="41"/>
                      </a:cubicBezTo>
                      <a:cubicBezTo>
                        <a:pt x="504" y="138"/>
                        <a:pt x="442" y="146"/>
                        <a:pt x="354" y="146"/>
                      </a:cubicBezTo>
                      <a:cubicBezTo>
                        <a:pt x="248" y="146"/>
                        <a:pt x="177" y="138"/>
                        <a:pt x="91" y="90"/>
                      </a:cubicBezTo>
                      <a:cubicBezTo>
                        <a:pt x="93" y="164"/>
                        <a:pt x="164" y="188"/>
                        <a:pt x="202" y="238"/>
                      </a:cubicBezTo>
                      <a:cubicBezTo>
                        <a:pt x="89" y="264"/>
                        <a:pt x="0" y="69"/>
                        <a:pt x="86" y="0"/>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307"/>
                <p:cNvSpPr>
                  <a:spLocks/>
                </p:cNvSpPr>
                <p:nvPr/>
              </p:nvSpPr>
              <p:spPr bwMode="gray">
                <a:xfrm>
                  <a:off x="246062" y="17765713"/>
                  <a:ext cx="1792288" cy="2166938"/>
                </a:xfrm>
                <a:custGeom>
                  <a:avLst/>
                  <a:gdLst/>
                  <a:ahLst/>
                  <a:cxnLst>
                    <a:cxn ang="0">
                      <a:pos x="437" y="187"/>
                    </a:cxn>
                    <a:cxn ang="0">
                      <a:pos x="383" y="519"/>
                    </a:cxn>
                    <a:cxn ang="0">
                      <a:pos x="192" y="543"/>
                    </a:cxn>
                    <a:cxn ang="0">
                      <a:pos x="0" y="577"/>
                    </a:cxn>
                    <a:cxn ang="0">
                      <a:pos x="197" y="484"/>
                    </a:cxn>
                    <a:cxn ang="0">
                      <a:pos x="330" y="356"/>
                    </a:cxn>
                    <a:cxn ang="0">
                      <a:pos x="408" y="175"/>
                    </a:cxn>
                    <a:cxn ang="0">
                      <a:pos x="443" y="0"/>
                    </a:cxn>
                  </a:cxnLst>
                  <a:rect l="0" t="0" r="r" b="b"/>
                  <a:pathLst>
                    <a:path w="478" h="578">
                      <a:moveTo>
                        <a:pt x="437" y="187"/>
                      </a:moveTo>
                      <a:cubicBezTo>
                        <a:pt x="478" y="282"/>
                        <a:pt x="415" y="429"/>
                        <a:pt x="383" y="519"/>
                      </a:cubicBezTo>
                      <a:cubicBezTo>
                        <a:pt x="320" y="532"/>
                        <a:pt x="254" y="532"/>
                        <a:pt x="192" y="543"/>
                      </a:cubicBezTo>
                      <a:cubicBezTo>
                        <a:pt x="129" y="555"/>
                        <a:pt x="64" y="578"/>
                        <a:pt x="0" y="577"/>
                      </a:cubicBezTo>
                      <a:cubicBezTo>
                        <a:pt x="46" y="530"/>
                        <a:pt x="137" y="510"/>
                        <a:pt x="197" y="484"/>
                      </a:cubicBezTo>
                      <a:cubicBezTo>
                        <a:pt x="264" y="456"/>
                        <a:pt x="295" y="423"/>
                        <a:pt x="330" y="356"/>
                      </a:cubicBezTo>
                      <a:cubicBezTo>
                        <a:pt x="359" y="301"/>
                        <a:pt x="389" y="237"/>
                        <a:pt x="408" y="175"/>
                      </a:cubicBezTo>
                      <a:cubicBezTo>
                        <a:pt x="425" y="118"/>
                        <a:pt x="419" y="53"/>
                        <a:pt x="443" y="0"/>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308"/>
                <p:cNvSpPr>
                  <a:spLocks/>
                </p:cNvSpPr>
                <p:nvPr/>
              </p:nvSpPr>
              <p:spPr bwMode="gray">
                <a:xfrm>
                  <a:off x="1371600" y="10360026"/>
                  <a:ext cx="363538" cy="3490913"/>
                </a:xfrm>
                <a:custGeom>
                  <a:avLst/>
                  <a:gdLst/>
                  <a:ahLst/>
                  <a:cxnLst>
                    <a:cxn ang="0">
                      <a:pos x="0" y="29"/>
                    </a:cxn>
                    <a:cxn ang="0">
                      <a:pos x="12" y="235"/>
                    </a:cxn>
                    <a:cxn ang="0">
                      <a:pos x="30" y="450"/>
                    </a:cxn>
                    <a:cxn ang="0">
                      <a:pos x="18" y="666"/>
                    </a:cxn>
                    <a:cxn ang="0">
                      <a:pos x="12" y="771"/>
                    </a:cxn>
                    <a:cxn ang="0">
                      <a:pos x="94" y="931"/>
                    </a:cxn>
                    <a:cxn ang="0">
                      <a:pos x="94" y="666"/>
                    </a:cxn>
                    <a:cxn ang="0">
                      <a:pos x="83" y="399"/>
                    </a:cxn>
                    <a:cxn ang="0">
                      <a:pos x="29" y="158"/>
                    </a:cxn>
                    <a:cxn ang="0">
                      <a:pos x="0" y="0"/>
                    </a:cxn>
                  </a:cxnLst>
                  <a:rect l="0" t="0" r="r" b="b"/>
                  <a:pathLst>
                    <a:path w="97" h="931">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309"/>
                <p:cNvSpPr>
                  <a:spLocks/>
                </p:cNvSpPr>
                <p:nvPr/>
              </p:nvSpPr>
              <p:spPr bwMode="gray">
                <a:xfrm>
                  <a:off x="479425" y="13655676"/>
                  <a:ext cx="1484313" cy="1492250"/>
                </a:xfrm>
                <a:custGeom>
                  <a:avLst/>
                  <a:gdLst/>
                  <a:ahLst/>
                  <a:cxnLst>
                    <a:cxn ang="0">
                      <a:pos x="330" y="55"/>
                    </a:cxn>
                    <a:cxn ang="0">
                      <a:pos x="318" y="109"/>
                    </a:cxn>
                    <a:cxn ang="0">
                      <a:pos x="108" y="33"/>
                    </a:cxn>
                    <a:cxn ang="0">
                      <a:pos x="209" y="113"/>
                    </a:cxn>
                    <a:cxn ang="0">
                      <a:pos x="243" y="164"/>
                    </a:cxn>
                    <a:cxn ang="0">
                      <a:pos x="287" y="214"/>
                    </a:cxn>
                    <a:cxn ang="0">
                      <a:pos x="221" y="219"/>
                    </a:cxn>
                    <a:cxn ang="0">
                      <a:pos x="256" y="289"/>
                    </a:cxn>
                    <a:cxn ang="0">
                      <a:pos x="170" y="329"/>
                    </a:cxn>
                    <a:cxn ang="0">
                      <a:pos x="0" y="398"/>
                    </a:cxn>
                    <a:cxn ang="0">
                      <a:pos x="194" y="344"/>
                    </a:cxn>
                    <a:cxn ang="0">
                      <a:pos x="314" y="351"/>
                    </a:cxn>
                    <a:cxn ang="0">
                      <a:pos x="396" y="370"/>
                    </a:cxn>
                    <a:cxn ang="0">
                      <a:pos x="357" y="238"/>
                    </a:cxn>
                    <a:cxn ang="0">
                      <a:pos x="330" y="98"/>
                    </a:cxn>
                  </a:cxnLst>
                  <a:rect l="0" t="0" r="r" b="b"/>
                  <a:pathLst>
                    <a:path w="396" h="398">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10"/>
                <p:cNvSpPr>
                  <a:spLocks/>
                </p:cNvSpPr>
                <p:nvPr/>
              </p:nvSpPr>
              <p:spPr bwMode="gray">
                <a:xfrm>
                  <a:off x="-3533775" y="11672888"/>
                  <a:ext cx="1027113" cy="1357313"/>
                </a:xfrm>
                <a:custGeom>
                  <a:avLst/>
                  <a:gdLst/>
                  <a:ahLst/>
                  <a:cxnLst>
                    <a:cxn ang="0">
                      <a:pos x="173" y="43"/>
                    </a:cxn>
                    <a:cxn ang="0">
                      <a:pos x="47" y="57"/>
                    </a:cxn>
                    <a:cxn ang="0">
                      <a:pos x="133" y="133"/>
                    </a:cxn>
                    <a:cxn ang="0">
                      <a:pos x="181" y="236"/>
                    </a:cxn>
                    <a:cxn ang="0">
                      <a:pos x="122" y="311"/>
                    </a:cxn>
                    <a:cxn ang="0">
                      <a:pos x="211" y="320"/>
                    </a:cxn>
                    <a:cxn ang="0">
                      <a:pos x="274" y="362"/>
                    </a:cxn>
                    <a:cxn ang="0">
                      <a:pos x="197" y="182"/>
                    </a:cxn>
                    <a:cxn ang="0">
                      <a:pos x="144" y="94"/>
                    </a:cxn>
                    <a:cxn ang="0">
                      <a:pos x="192" y="0"/>
                    </a:cxn>
                  </a:cxnLst>
                  <a:rect l="0" t="0" r="r" b="b"/>
                  <a:pathLst>
                    <a:path w="274" h="362">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11"/>
                <p:cNvSpPr>
                  <a:spLocks/>
                </p:cNvSpPr>
                <p:nvPr/>
              </p:nvSpPr>
              <p:spPr bwMode="gray">
                <a:xfrm>
                  <a:off x="-2686050" y="10748963"/>
                  <a:ext cx="685800" cy="747713"/>
                </a:xfrm>
                <a:custGeom>
                  <a:avLst/>
                  <a:gdLst/>
                  <a:ahLst/>
                  <a:cxnLst>
                    <a:cxn ang="0">
                      <a:pos x="180" y="199"/>
                    </a:cxn>
                    <a:cxn ang="0">
                      <a:pos x="162" y="77"/>
                    </a:cxn>
                    <a:cxn ang="0">
                      <a:pos x="76" y="28"/>
                    </a:cxn>
                    <a:cxn ang="0">
                      <a:pos x="28" y="94"/>
                    </a:cxn>
                    <a:cxn ang="0">
                      <a:pos x="2" y="175"/>
                    </a:cxn>
                    <a:cxn ang="0">
                      <a:pos x="20" y="148"/>
                    </a:cxn>
                    <a:cxn ang="0">
                      <a:pos x="52" y="125"/>
                    </a:cxn>
                    <a:cxn ang="0">
                      <a:pos x="114" y="78"/>
                    </a:cxn>
                    <a:cxn ang="0">
                      <a:pos x="180" y="191"/>
                    </a:cxn>
                  </a:cxnLst>
                  <a:rect l="0" t="0" r="r" b="b"/>
                  <a:pathLst>
                    <a:path w="183" h="199">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12"/>
                <p:cNvSpPr>
                  <a:spLocks/>
                </p:cNvSpPr>
                <p:nvPr/>
              </p:nvSpPr>
              <p:spPr bwMode="gray">
                <a:xfrm>
                  <a:off x="-3184525" y="10048876"/>
                  <a:ext cx="209550" cy="603250"/>
                </a:xfrm>
                <a:custGeom>
                  <a:avLst/>
                  <a:gdLst/>
                  <a:ahLst/>
                  <a:cxnLst>
                    <a:cxn ang="0">
                      <a:pos x="56" y="0"/>
                    </a:cxn>
                    <a:cxn ang="0">
                      <a:pos x="34" y="89"/>
                    </a:cxn>
                    <a:cxn ang="0">
                      <a:pos x="10" y="155"/>
                    </a:cxn>
                    <a:cxn ang="0">
                      <a:pos x="21" y="78"/>
                    </a:cxn>
                  </a:cxnLst>
                  <a:rect l="0" t="0" r="r" b="b"/>
                  <a:pathLst>
                    <a:path w="56" h="161">
                      <a:moveTo>
                        <a:pt x="56" y="0"/>
                      </a:moveTo>
                      <a:cubicBezTo>
                        <a:pt x="49" y="35"/>
                        <a:pt x="30" y="47"/>
                        <a:pt x="34" y="89"/>
                      </a:cubicBezTo>
                      <a:cubicBezTo>
                        <a:pt x="36" y="112"/>
                        <a:pt x="55" y="161"/>
                        <a:pt x="10" y="155"/>
                      </a:cubicBezTo>
                      <a:cubicBezTo>
                        <a:pt x="0" y="123"/>
                        <a:pt x="14" y="107"/>
                        <a:pt x="21" y="7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13"/>
                <p:cNvSpPr>
                  <a:spLocks/>
                </p:cNvSpPr>
                <p:nvPr/>
              </p:nvSpPr>
              <p:spPr bwMode="gray">
                <a:xfrm>
                  <a:off x="2098675" y="12576176"/>
                  <a:ext cx="338138" cy="584200"/>
                </a:xfrm>
                <a:custGeom>
                  <a:avLst/>
                  <a:gdLst/>
                  <a:ahLst/>
                  <a:cxnLst>
                    <a:cxn ang="0">
                      <a:pos x="77" y="0"/>
                    </a:cxn>
                    <a:cxn ang="0">
                      <a:pos x="12" y="144"/>
                    </a:cxn>
                    <a:cxn ang="0">
                      <a:pos x="73" y="20"/>
                    </a:cxn>
                  </a:cxnLst>
                  <a:rect l="0" t="0" r="r" b="b"/>
                  <a:pathLst>
                    <a:path w="90" h="156">
                      <a:moveTo>
                        <a:pt x="77" y="0"/>
                      </a:moveTo>
                      <a:cubicBezTo>
                        <a:pt x="90" y="55"/>
                        <a:pt x="0" y="75"/>
                        <a:pt x="12" y="144"/>
                      </a:cubicBezTo>
                      <a:cubicBezTo>
                        <a:pt x="69" y="156"/>
                        <a:pt x="57" y="50"/>
                        <a:pt x="73" y="2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14"/>
                <p:cNvSpPr>
                  <a:spLocks/>
                </p:cNvSpPr>
                <p:nvPr/>
              </p:nvSpPr>
              <p:spPr bwMode="gray">
                <a:xfrm>
                  <a:off x="-2006600" y="11877676"/>
                  <a:ext cx="688975" cy="1328738"/>
                </a:xfrm>
                <a:custGeom>
                  <a:avLst/>
                  <a:gdLst/>
                  <a:ahLst/>
                  <a:cxnLst>
                    <a:cxn ang="0">
                      <a:pos x="46" y="323"/>
                    </a:cxn>
                    <a:cxn ang="0">
                      <a:pos x="81" y="249"/>
                    </a:cxn>
                    <a:cxn ang="0">
                      <a:pos x="166" y="244"/>
                    </a:cxn>
                    <a:cxn ang="0">
                      <a:pos x="74" y="139"/>
                    </a:cxn>
                    <a:cxn ang="0">
                      <a:pos x="0" y="0"/>
                    </a:cxn>
                    <a:cxn ang="0">
                      <a:pos x="30" y="85"/>
                    </a:cxn>
                    <a:cxn ang="0">
                      <a:pos x="49" y="179"/>
                    </a:cxn>
                    <a:cxn ang="0">
                      <a:pos x="50" y="272"/>
                    </a:cxn>
                    <a:cxn ang="0">
                      <a:pos x="50" y="354"/>
                    </a:cxn>
                  </a:cxnLst>
                  <a:rect l="0" t="0" r="r" b="b"/>
                  <a:pathLst>
                    <a:path w="184" h="354">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15"/>
                <p:cNvSpPr>
                  <a:spLocks/>
                </p:cNvSpPr>
                <p:nvPr/>
              </p:nvSpPr>
              <p:spPr bwMode="gray">
                <a:xfrm>
                  <a:off x="1614487" y="9932988"/>
                  <a:ext cx="654050" cy="1104900"/>
                </a:xfrm>
                <a:custGeom>
                  <a:avLst/>
                  <a:gdLst/>
                  <a:ahLst/>
                  <a:cxnLst>
                    <a:cxn ang="0">
                      <a:pos x="128" y="0"/>
                    </a:cxn>
                    <a:cxn ang="0">
                      <a:pos x="79" y="98"/>
                    </a:cxn>
                    <a:cxn ang="0">
                      <a:pos x="20" y="175"/>
                    </a:cxn>
                    <a:cxn ang="0">
                      <a:pos x="109" y="179"/>
                    </a:cxn>
                    <a:cxn ang="0">
                      <a:pos x="74" y="238"/>
                    </a:cxn>
                    <a:cxn ang="0">
                      <a:pos x="82" y="288"/>
                    </a:cxn>
                    <a:cxn ang="0">
                      <a:pos x="136" y="8"/>
                    </a:cxn>
                  </a:cxnLst>
                  <a:rect l="0" t="0" r="r" b="b"/>
                  <a:pathLst>
                    <a:path w="174" h="295">
                      <a:moveTo>
                        <a:pt x="128" y="0"/>
                      </a:moveTo>
                      <a:cubicBezTo>
                        <a:pt x="134" y="41"/>
                        <a:pt x="105" y="72"/>
                        <a:pt x="79" y="98"/>
                      </a:cubicBezTo>
                      <a:cubicBezTo>
                        <a:pt x="60" y="117"/>
                        <a:pt x="0" y="144"/>
                        <a:pt x="20" y="175"/>
                      </a:cubicBezTo>
                      <a:cubicBezTo>
                        <a:pt x="45" y="214"/>
                        <a:pt x="99" y="149"/>
                        <a:pt x="109" y="179"/>
                      </a:cubicBezTo>
                      <a:cubicBezTo>
                        <a:pt x="115" y="197"/>
                        <a:pt x="77" y="221"/>
                        <a:pt x="74" y="238"/>
                      </a:cubicBezTo>
                      <a:cubicBezTo>
                        <a:pt x="72" y="248"/>
                        <a:pt x="83" y="273"/>
                        <a:pt x="82" y="288"/>
                      </a:cubicBezTo>
                      <a:cubicBezTo>
                        <a:pt x="174" y="295"/>
                        <a:pt x="147" y="64"/>
                        <a:pt x="136" y="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16"/>
                <p:cNvSpPr>
                  <a:spLocks/>
                </p:cNvSpPr>
                <p:nvPr/>
              </p:nvSpPr>
              <p:spPr bwMode="gray">
                <a:xfrm>
                  <a:off x="-1208088" y="6396038"/>
                  <a:ext cx="584200" cy="2230438"/>
                </a:xfrm>
                <a:custGeom>
                  <a:avLst/>
                  <a:gdLst/>
                  <a:ahLst/>
                  <a:cxnLst>
                    <a:cxn ang="0">
                      <a:pos x="98" y="68"/>
                    </a:cxn>
                    <a:cxn ang="0">
                      <a:pos x="66" y="108"/>
                    </a:cxn>
                    <a:cxn ang="0">
                      <a:pos x="55" y="169"/>
                    </a:cxn>
                    <a:cxn ang="0">
                      <a:pos x="75" y="304"/>
                    </a:cxn>
                    <a:cxn ang="0">
                      <a:pos x="107" y="414"/>
                    </a:cxn>
                    <a:cxn ang="0">
                      <a:pos x="116" y="472"/>
                    </a:cxn>
                    <a:cxn ang="0">
                      <a:pos x="108" y="530"/>
                    </a:cxn>
                    <a:cxn ang="0">
                      <a:pos x="119" y="561"/>
                    </a:cxn>
                    <a:cxn ang="0">
                      <a:pos x="123" y="595"/>
                    </a:cxn>
                    <a:cxn ang="0">
                      <a:pos x="66" y="384"/>
                    </a:cxn>
                    <a:cxn ang="0">
                      <a:pos x="47" y="296"/>
                    </a:cxn>
                    <a:cxn ang="0">
                      <a:pos x="41" y="197"/>
                    </a:cxn>
                    <a:cxn ang="0">
                      <a:pos x="8" y="267"/>
                    </a:cxn>
                    <a:cxn ang="0">
                      <a:pos x="18" y="344"/>
                    </a:cxn>
                    <a:cxn ang="0">
                      <a:pos x="1" y="212"/>
                    </a:cxn>
                    <a:cxn ang="0">
                      <a:pos x="37" y="108"/>
                    </a:cxn>
                    <a:cxn ang="0">
                      <a:pos x="40" y="123"/>
                    </a:cxn>
                    <a:cxn ang="0">
                      <a:pos x="57" y="86"/>
                    </a:cxn>
                    <a:cxn ang="0">
                      <a:pos x="84" y="50"/>
                    </a:cxn>
                    <a:cxn ang="0">
                      <a:pos x="118" y="16"/>
                    </a:cxn>
                    <a:cxn ang="0">
                      <a:pos x="156" y="0"/>
                    </a:cxn>
                    <a:cxn ang="0">
                      <a:pos x="77" y="107"/>
                    </a:cxn>
                  </a:cxnLst>
                  <a:rect l="0" t="0" r="r" b="b"/>
                  <a:pathLst>
                    <a:path w="156" h="595">
                      <a:moveTo>
                        <a:pt x="98" y="68"/>
                      </a:moveTo>
                      <a:cubicBezTo>
                        <a:pt x="93" y="84"/>
                        <a:pt x="74" y="93"/>
                        <a:pt x="66" y="108"/>
                      </a:cubicBezTo>
                      <a:cubicBezTo>
                        <a:pt x="54" y="127"/>
                        <a:pt x="54" y="147"/>
                        <a:pt x="55" y="169"/>
                      </a:cubicBezTo>
                      <a:cubicBezTo>
                        <a:pt x="57" y="215"/>
                        <a:pt x="72" y="259"/>
                        <a:pt x="75" y="304"/>
                      </a:cubicBezTo>
                      <a:cubicBezTo>
                        <a:pt x="77" y="343"/>
                        <a:pt x="94" y="379"/>
                        <a:pt x="107" y="414"/>
                      </a:cubicBezTo>
                      <a:cubicBezTo>
                        <a:pt x="113" y="431"/>
                        <a:pt x="118" y="452"/>
                        <a:pt x="116" y="472"/>
                      </a:cubicBezTo>
                      <a:cubicBezTo>
                        <a:pt x="113" y="491"/>
                        <a:pt x="104" y="509"/>
                        <a:pt x="108" y="530"/>
                      </a:cubicBezTo>
                      <a:cubicBezTo>
                        <a:pt x="110" y="540"/>
                        <a:pt x="117" y="550"/>
                        <a:pt x="119" y="561"/>
                      </a:cubicBezTo>
                      <a:cubicBezTo>
                        <a:pt x="122" y="572"/>
                        <a:pt x="120" y="584"/>
                        <a:pt x="123" y="595"/>
                      </a:cubicBezTo>
                      <a:cubicBezTo>
                        <a:pt x="121" y="524"/>
                        <a:pt x="92" y="450"/>
                        <a:pt x="66" y="384"/>
                      </a:cubicBezTo>
                      <a:cubicBezTo>
                        <a:pt x="55" y="353"/>
                        <a:pt x="49" y="330"/>
                        <a:pt x="47" y="296"/>
                      </a:cubicBezTo>
                      <a:cubicBezTo>
                        <a:pt x="46" y="262"/>
                        <a:pt x="46" y="230"/>
                        <a:pt x="41" y="197"/>
                      </a:cubicBezTo>
                      <a:cubicBezTo>
                        <a:pt x="28" y="213"/>
                        <a:pt x="12" y="245"/>
                        <a:pt x="8" y="267"/>
                      </a:cubicBezTo>
                      <a:cubicBezTo>
                        <a:pt x="4" y="295"/>
                        <a:pt x="22" y="318"/>
                        <a:pt x="18" y="344"/>
                      </a:cubicBezTo>
                      <a:cubicBezTo>
                        <a:pt x="2" y="306"/>
                        <a:pt x="1" y="253"/>
                        <a:pt x="1" y="212"/>
                      </a:cubicBezTo>
                      <a:cubicBezTo>
                        <a:pt x="0" y="180"/>
                        <a:pt x="16" y="132"/>
                        <a:pt x="37" y="108"/>
                      </a:cubicBezTo>
                      <a:cubicBezTo>
                        <a:pt x="37" y="113"/>
                        <a:pt x="40" y="117"/>
                        <a:pt x="40" y="123"/>
                      </a:cubicBezTo>
                      <a:cubicBezTo>
                        <a:pt x="46" y="113"/>
                        <a:pt x="50" y="96"/>
                        <a:pt x="57" y="86"/>
                      </a:cubicBezTo>
                      <a:cubicBezTo>
                        <a:pt x="66" y="73"/>
                        <a:pt x="76" y="63"/>
                        <a:pt x="84" y="50"/>
                      </a:cubicBezTo>
                      <a:cubicBezTo>
                        <a:pt x="94" y="34"/>
                        <a:pt x="102" y="25"/>
                        <a:pt x="118" y="16"/>
                      </a:cubicBezTo>
                      <a:cubicBezTo>
                        <a:pt x="129" y="9"/>
                        <a:pt x="144" y="8"/>
                        <a:pt x="156" y="0"/>
                      </a:cubicBezTo>
                      <a:cubicBezTo>
                        <a:pt x="129" y="36"/>
                        <a:pt x="96" y="70"/>
                        <a:pt x="77" y="107"/>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317"/>
                <p:cNvSpPr>
                  <a:spLocks/>
                </p:cNvSpPr>
                <p:nvPr/>
              </p:nvSpPr>
              <p:spPr bwMode="gray">
                <a:xfrm>
                  <a:off x="-1208088" y="6396038"/>
                  <a:ext cx="584200" cy="2230438"/>
                </a:xfrm>
                <a:custGeom>
                  <a:avLst/>
                  <a:gdLst/>
                  <a:ahLst/>
                  <a:cxnLst>
                    <a:cxn ang="0">
                      <a:pos x="98" y="68"/>
                    </a:cxn>
                    <a:cxn ang="0">
                      <a:pos x="66" y="108"/>
                    </a:cxn>
                    <a:cxn ang="0">
                      <a:pos x="55" y="169"/>
                    </a:cxn>
                    <a:cxn ang="0">
                      <a:pos x="75" y="304"/>
                    </a:cxn>
                    <a:cxn ang="0">
                      <a:pos x="107" y="414"/>
                    </a:cxn>
                    <a:cxn ang="0">
                      <a:pos x="116" y="472"/>
                    </a:cxn>
                    <a:cxn ang="0">
                      <a:pos x="108" y="530"/>
                    </a:cxn>
                    <a:cxn ang="0">
                      <a:pos x="119" y="561"/>
                    </a:cxn>
                    <a:cxn ang="0">
                      <a:pos x="123" y="595"/>
                    </a:cxn>
                    <a:cxn ang="0">
                      <a:pos x="66" y="384"/>
                    </a:cxn>
                    <a:cxn ang="0">
                      <a:pos x="47" y="296"/>
                    </a:cxn>
                    <a:cxn ang="0">
                      <a:pos x="41" y="197"/>
                    </a:cxn>
                    <a:cxn ang="0">
                      <a:pos x="8" y="267"/>
                    </a:cxn>
                    <a:cxn ang="0">
                      <a:pos x="18" y="344"/>
                    </a:cxn>
                    <a:cxn ang="0">
                      <a:pos x="1" y="212"/>
                    </a:cxn>
                    <a:cxn ang="0">
                      <a:pos x="37" y="108"/>
                    </a:cxn>
                    <a:cxn ang="0">
                      <a:pos x="40" y="123"/>
                    </a:cxn>
                    <a:cxn ang="0">
                      <a:pos x="57" y="86"/>
                    </a:cxn>
                    <a:cxn ang="0">
                      <a:pos x="84" y="50"/>
                    </a:cxn>
                    <a:cxn ang="0">
                      <a:pos x="118" y="16"/>
                    </a:cxn>
                    <a:cxn ang="0">
                      <a:pos x="156" y="0"/>
                    </a:cxn>
                    <a:cxn ang="0">
                      <a:pos x="77" y="107"/>
                    </a:cxn>
                  </a:cxnLst>
                  <a:rect l="0" t="0" r="r" b="b"/>
                  <a:pathLst>
                    <a:path w="156" h="595">
                      <a:moveTo>
                        <a:pt x="98" y="68"/>
                      </a:moveTo>
                      <a:cubicBezTo>
                        <a:pt x="93" y="84"/>
                        <a:pt x="74" y="93"/>
                        <a:pt x="66" y="108"/>
                      </a:cubicBezTo>
                      <a:cubicBezTo>
                        <a:pt x="54" y="127"/>
                        <a:pt x="54" y="147"/>
                        <a:pt x="55" y="169"/>
                      </a:cubicBezTo>
                      <a:cubicBezTo>
                        <a:pt x="57" y="215"/>
                        <a:pt x="72" y="259"/>
                        <a:pt x="75" y="304"/>
                      </a:cubicBezTo>
                      <a:cubicBezTo>
                        <a:pt x="77" y="343"/>
                        <a:pt x="94" y="379"/>
                        <a:pt x="107" y="414"/>
                      </a:cubicBezTo>
                      <a:cubicBezTo>
                        <a:pt x="113" y="431"/>
                        <a:pt x="118" y="452"/>
                        <a:pt x="116" y="472"/>
                      </a:cubicBezTo>
                      <a:cubicBezTo>
                        <a:pt x="113" y="491"/>
                        <a:pt x="104" y="509"/>
                        <a:pt x="108" y="530"/>
                      </a:cubicBezTo>
                      <a:cubicBezTo>
                        <a:pt x="110" y="540"/>
                        <a:pt x="117" y="550"/>
                        <a:pt x="119" y="561"/>
                      </a:cubicBezTo>
                      <a:cubicBezTo>
                        <a:pt x="122" y="572"/>
                        <a:pt x="120" y="584"/>
                        <a:pt x="123" y="595"/>
                      </a:cubicBezTo>
                      <a:cubicBezTo>
                        <a:pt x="121" y="524"/>
                        <a:pt x="92" y="450"/>
                        <a:pt x="66" y="384"/>
                      </a:cubicBezTo>
                      <a:cubicBezTo>
                        <a:pt x="55" y="353"/>
                        <a:pt x="49" y="330"/>
                        <a:pt x="47" y="296"/>
                      </a:cubicBezTo>
                      <a:cubicBezTo>
                        <a:pt x="46" y="262"/>
                        <a:pt x="46" y="230"/>
                        <a:pt x="41" y="197"/>
                      </a:cubicBezTo>
                      <a:cubicBezTo>
                        <a:pt x="28" y="213"/>
                        <a:pt x="12" y="245"/>
                        <a:pt x="8" y="267"/>
                      </a:cubicBezTo>
                      <a:cubicBezTo>
                        <a:pt x="4" y="295"/>
                        <a:pt x="22" y="318"/>
                        <a:pt x="18" y="344"/>
                      </a:cubicBezTo>
                      <a:cubicBezTo>
                        <a:pt x="2" y="306"/>
                        <a:pt x="1" y="253"/>
                        <a:pt x="1" y="212"/>
                      </a:cubicBezTo>
                      <a:cubicBezTo>
                        <a:pt x="0" y="180"/>
                        <a:pt x="16" y="132"/>
                        <a:pt x="37" y="108"/>
                      </a:cubicBezTo>
                      <a:cubicBezTo>
                        <a:pt x="37" y="113"/>
                        <a:pt x="40" y="117"/>
                        <a:pt x="40" y="123"/>
                      </a:cubicBezTo>
                      <a:cubicBezTo>
                        <a:pt x="46" y="113"/>
                        <a:pt x="50" y="96"/>
                        <a:pt x="57" y="86"/>
                      </a:cubicBezTo>
                      <a:cubicBezTo>
                        <a:pt x="66" y="73"/>
                        <a:pt x="76" y="63"/>
                        <a:pt x="84" y="50"/>
                      </a:cubicBezTo>
                      <a:cubicBezTo>
                        <a:pt x="94" y="34"/>
                        <a:pt x="102" y="25"/>
                        <a:pt x="118" y="16"/>
                      </a:cubicBezTo>
                      <a:cubicBezTo>
                        <a:pt x="129" y="9"/>
                        <a:pt x="144" y="8"/>
                        <a:pt x="156" y="0"/>
                      </a:cubicBezTo>
                      <a:cubicBezTo>
                        <a:pt x="129" y="36"/>
                        <a:pt x="96" y="70"/>
                        <a:pt x="77" y="107"/>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318"/>
                <p:cNvSpPr>
                  <a:spLocks/>
                </p:cNvSpPr>
                <p:nvPr/>
              </p:nvSpPr>
              <p:spPr bwMode="gray">
                <a:xfrm>
                  <a:off x="-1841500" y="7648576"/>
                  <a:ext cx="730250" cy="1177925"/>
                </a:xfrm>
                <a:custGeom>
                  <a:avLst/>
                  <a:gdLst/>
                  <a:ahLst/>
                  <a:cxnLst>
                    <a:cxn ang="0">
                      <a:pos x="0" y="229"/>
                    </a:cxn>
                    <a:cxn ang="0">
                      <a:pos x="8" y="266"/>
                    </a:cxn>
                    <a:cxn ang="0">
                      <a:pos x="30" y="295"/>
                    </a:cxn>
                    <a:cxn ang="0">
                      <a:pos x="173" y="221"/>
                    </a:cxn>
                    <a:cxn ang="0">
                      <a:pos x="189" y="109"/>
                    </a:cxn>
                    <a:cxn ang="0">
                      <a:pos x="170" y="54"/>
                    </a:cxn>
                    <a:cxn ang="0">
                      <a:pos x="168" y="0"/>
                    </a:cxn>
                    <a:cxn ang="0">
                      <a:pos x="170" y="69"/>
                    </a:cxn>
                    <a:cxn ang="0">
                      <a:pos x="164" y="148"/>
                    </a:cxn>
                    <a:cxn ang="0">
                      <a:pos x="152" y="60"/>
                    </a:cxn>
                    <a:cxn ang="0">
                      <a:pos x="142" y="151"/>
                    </a:cxn>
                    <a:cxn ang="0">
                      <a:pos x="126" y="233"/>
                    </a:cxn>
                    <a:cxn ang="0">
                      <a:pos x="55" y="282"/>
                    </a:cxn>
                    <a:cxn ang="0">
                      <a:pos x="6" y="227"/>
                    </a:cxn>
                  </a:cxnLst>
                  <a:rect l="0" t="0" r="r" b="b"/>
                  <a:pathLst>
                    <a:path w="195" h="314">
                      <a:moveTo>
                        <a:pt x="0" y="229"/>
                      </a:moveTo>
                      <a:cubicBezTo>
                        <a:pt x="2" y="238"/>
                        <a:pt x="4" y="256"/>
                        <a:pt x="8" y="266"/>
                      </a:cubicBezTo>
                      <a:cubicBezTo>
                        <a:pt x="13" y="277"/>
                        <a:pt x="25" y="283"/>
                        <a:pt x="30" y="295"/>
                      </a:cubicBezTo>
                      <a:cubicBezTo>
                        <a:pt x="87" y="314"/>
                        <a:pt x="154" y="274"/>
                        <a:pt x="173" y="221"/>
                      </a:cubicBezTo>
                      <a:cubicBezTo>
                        <a:pt x="184" y="193"/>
                        <a:pt x="195" y="140"/>
                        <a:pt x="189" y="109"/>
                      </a:cubicBezTo>
                      <a:cubicBezTo>
                        <a:pt x="186" y="90"/>
                        <a:pt x="173" y="72"/>
                        <a:pt x="170" y="54"/>
                      </a:cubicBezTo>
                      <a:cubicBezTo>
                        <a:pt x="166" y="36"/>
                        <a:pt x="168" y="18"/>
                        <a:pt x="168" y="0"/>
                      </a:cubicBezTo>
                      <a:cubicBezTo>
                        <a:pt x="168" y="24"/>
                        <a:pt x="171" y="48"/>
                        <a:pt x="170" y="69"/>
                      </a:cubicBezTo>
                      <a:cubicBezTo>
                        <a:pt x="168" y="95"/>
                        <a:pt x="163" y="121"/>
                        <a:pt x="164" y="148"/>
                      </a:cubicBezTo>
                      <a:cubicBezTo>
                        <a:pt x="146" y="127"/>
                        <a:pt x="152" y="86"/>
                        <a:pt x="152" y="60"/>
                      </a:cubicBezTo>
                      <a:cubicBezTo>
                        <a:pt x="145" y="89"/>
                        <a:pt x="142" y="120"/>
                        <a:pt x="142" y="151"/>
                      </a:cubicBezTo>
                      <a:cubicBezTo>
                        <a:pt x="142" y="182"/>
                        <a:pt x="146" y="211"/>
                        <a:pt x="126" y="233"/>
                      </a:cubicBezTo>
                      <a:cubicBezTo>
                        <a:pt x="106" y="255"/>
                        <a:pt x="87" y="277"/>
                        <a:pt x="55" y="282"/>
                      </a:cubicBezTo>
                      <a:cubicBezTo>
                        <a:pt x="23" y="286"/>
                        <a:pt x="9" y="252"/>
                        <a:pt x="6" y="227"/>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319"/>
                <p:cNvSpPr>
                  <a:spLocks/>
                </p:cNvSpPr>
                <p:nvPr/>
              </p:nvSpPr>
              <p:spPr bwMode="gray">
                <a:xfrm>
                  <a:off x="-1841500" y="7648576"/>
                  <a:ext cx="730250" cy="1177925"/>
                </a:xfrm>
                <a:custGeom>
                  <a:avLst/>
                  <a:gdLst/>
                  <a:ahLst/>
                  <a:cxnLst>
                    <a:cxn ang="0">
                      <a:pos x="0" y="229"/>
                    </a:cxn>
                    <a:cxn ang="0">
                      <a:pos x="8" y="266"/>
                    </a:cxn>
                    <a:cxn ang="0">
                      <a:pos x="30" y="295"/>
                    </a:cxn>
                    <a:cxn ang="0">
                      <a:pos x="173" y="221"/>
                    </a:cxn>
                    <a:cxn ang="0">
                      <a:pos x="189" y="109"/>
                    </a:cxn>
                    <a:cxn ang="0">
                      <a:pos x="170" y="54"/>
                    </a:cxn>
                    <a:cxn ang="0">
                      <a:pos x="168" y="0"/>
                    </a:cxn>
                    <a:cxn ang="0">
                      <a:pos x="170" y="69"/>
                    </a:cxn>
                    <a:cxn ang="0">
                      <a:pos x="164" y="148"/>
                    </a:cxn>
                    <a:cxn ang="0">
                      <a:pos x="152" y="60"/>
                    </a:cxn>
                    <a:cxn ang="0">
                      <a:pos x="142" y="151"/>
                    </a:cxn>
                    <a:cxn ang="0">
                      <a:pos x="126" y="233"/>
                    </a:cxn>
                    <a:cxn ang="0">
                      <a:pos x="55" y="282"/>
                    </a:cxn>
                    <a:cxn ang="0">
                      <a:pos x="6" y="227"/>
                    </a:cxn>
                  </a:cxnLst>
                  <a:rect l="0" t="0" r="r" b="b"/>
                  <a:pathLst>
                    <a:path w="195" h="314">
                      <a:moveTo>
                        <a:pt x="0" y="229"/>
                      </a:moveTo>
                      <a:cubicBezTo>
                        <a:pt x="2" y="238"/>
                        <a:pt x="4" y="256"/>
                        <a:pt x="8" y="266"/>
                      </a:cubicBezTo>
                      <a:cubicBezTo>
                        <a:pt x="13" y="277"/>
                        <a:pt x="25" y="283"/>
                        <a:pt x="30" y="295"/>
                      </a:cubicBezTo>
                      <a:cubicBezTo>
                        <a:pt x="87" y="314"/>
                        <a:pt x="154" y="274"/>
                        <a:pt x="173" y="221"/>
                      </a:cubicBezTo>
                      <a:cubicBezTo>
                        <a:pt x="184" y="193"/>
                        <a:pt x="195" y="140"/>
                        <a:pt x="189" y="109"/>
                      </a:cubicBezTo>
                      <a:cubicBezTo>
                        <a:pt x="186" y="90"/>
                        <a:pt x="173" y="72"/>
                        <a:pt x="170" y="54"/>
                      </a:cubicBezTo>
                      <a:cubicBezTo>
                        <a:pt x="166" y="36"/>
                        <a:pt x="168" y="18"/>
                        <a:pt x="168" y="0"/>
                      </a:cubicBezTo>
                      <a:cubicBezTo>
                        <a:pt x="168" y="24"/>
                        <a:pt x="171" y="48"/>
                        <a:pt x="170" y="69"/>
                      </a:cubicBezTo>
                      <a:cubicBezTo>
                        <a:pt x="168" y="95"/>
                        <a:pt x="163" y="121"/>
                        <a:pt x="164" y="148"/>
                      </a:cubicBezTo>
                      <a:cubicBezTo>
                        <a:pt x="146" y="127"/>
                        <a:pt x="152" y="86"/>
                        <a:pt x="152" y="60"/>
                      </a:cubicBezTo>
                      <a:cubicBezTo>
                        <a:pt x="145" y="89"/>
                        <a:pt x="142" y="120"/>
                        <a:pt x="142" y="151"/>
                      </a:cubicBezTo>
                      <a:cubicBezTo>
                        <a:pt x="142" y="182"/>
                        <a:pt x="146" y="211"/>
                        <a:pt x="126" y="233"/>
                      </a:cubicBezTo>
                      <a:cubicBezTo>
                        <a:pt x="106" y="255"/>
                        <a:pt x="87" y="277"/>
                        <a:pt x="55" y="282"/>
                      </a:cubicBezTo>
                      <a:cubicBezTo>
                        <a:pt x="23" y="286"/>
                        <a:pt x="9" y="252"/>
                        <a:pt x="6" y="227"/>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320"/>
                <p:cNvSpPr>
                  <a:spLocks/>
                </p:cNvSpPr>
                <p:nvPr/>
              </p:nvSpPr>
              <p:spPr bwMode="gray">
                <a:xfrm>
                  <a:off x="-2127250" y="8799513"/>
                  <a:ext cx="446088" cy="184150"/>
                </a:xfrm>
                <a:custGeom>
                  <a:avLst/>
                  <a:gdLst/>
                  <a:ahLst/>
                  <a:cxnLst>
                    <a:cxn ang="0">
                      <a:pos x="0" y="10"/>
                    </a:cxn>
                    <a:cxn ang="0">
                      <a:pos x="0" y="17"/>
                    </a:cxn>
                    <a:cxn ang="0">
                      <a:pos x="119" y="2"/>
                    </a:cxn>
                    <a:cxn ang="0">
                      <a:pos x="59" y="23"/>
                    </a:cxn>
                    <a:cxn ang="0">
                      <a:pos x="0" y="6"/>
                    </a:cxn>
                  </a:cxnLst>
                  <a:rect l="0" t="0" r="r" b="b"/>
                  <a:pathLst>
                    <a:path w="119" h="49">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321"/>
                <p:cNvSpPr>
                  <a:spLocks/>
                </p:cNvSpPr>
                <p:nvPr/>
              </p:nvSpPr>
              <p:spPr bwMode="gray">
                <a:xfrm>
                  <a:off x="-2127250" y="8799513"/>
                  <a:ext cx="446088" cy="184150"/>
                </a:xfrm>
                <a:custGeom>
                  <a:avLst/>
                  <a:gdLst/>
                  <a:ahLst/>
                  <a:cxnLst>
                    <a:cxn ang="0">
                      <a:pos x="0" y="10"/>
                    </a:cxn>
                    <a:cxn ang="0">
                      <a:pos x="0" y="17"/>
                    </a:cxn>
                    <a:cxn ang="0">
                      <a:pos x="119" y="2"/>
                    </a:cxn>
                    <a:cxn ang="0">
                      <a:pos x="59" y="23"/>
                    </a:cxn>
                    <a:cxn ang="0">
                      <a:pos x="0" y="6"/>
                    </a:cxn>
                  </a:cxnLst>
                  <a:rect l="0" t="0" r="r" b="b"/>
                  <a:pathLst>
                    <a:path w="119" h="49">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322"/>
                <p:cNvSpPr>
                  <a:spLocks/>
                </p:cNvSpPr>
                <p:nvPr/>
              </p:nvSpPr>
              <p:spPr bwMode="gray">
                <a:xfrm>
                  <a:off x="-1103313" y="8147051"/>
                  <a:ext cx="173038" cy="558800"/>
                </a:xfrm>
                <a:custGeom>
                  <a:avLst/>
                  <a:gdLst/>
                  <a:ahLst/>
                  <a:cxnLst>
                    <a:cxn ang="0">
                      <a:pos x="2" y="149"/>
                    </a:cxn>
                    <a:cxn ang="0">
                      <a:pos x="31" y="0"/>
                    </a:cxn>
                    <a:cxn ang="0">
                      <a:pos x="43" y="90"/>
                    </a:cxn>
                    <a:cxn ang="0">
                      <a:pos x="0" y="149"/>
                    </a:cxn>
                  </a:cxnLst>
                  <a:rect l="0" t="0" r="r" b="b"/>
                  <a:pathLst>
                    <a:path w="46" h="149">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323"/>
                <p:cNvSpPr>
                  <a:spLocks/>
                </p:cNvSpPr>
                <p:nvPr/>
              </p:nvSpPr>
              <p:spPr bwMode="gray">
                <a:xfrm>
                  <a:off x="-1103313" y="8147051"/>
                  <a:ext cx="173038" cy="558800"/>
                </a:xfrm>
                <a:custGeom>
                  <a:avLst/>
                  <a:gdLst/>
                  <a:ahLst/>
                  <a:cxnLst>
                    <a:cxn ang="0">
                      <a:pos x="2" y="149"/>
                    </a:cxn>
                    <a:cxn ang="0">
                      <a:pos x="31" y="0"/>
                    </a:cxn>
                    <a:cxn ang="0">
                      <a:pos x="43" y="90"/>
                    </a:cxn>
                    <a:cxn ang="0">
                      <a:pos x="0" y="149"/>
                    </a:cxn>
                  </a:cxnLst>
                  <a:rect l="0" t="0" r="r" b="b"/>
                  <a:pathLst>
                    <a:path w="46" h="149">
                      <a:moveTo>
                        <a:pt x="2" y="149"/>
                      </a:moveTo>
                      <a:cubicBezTo>
                        <a:pt x="44" y="125"/>
                        <a:pt x="31" y="38"/>
                        <a:pt x="31" y="0"/>
                      </a:cubicBezTo>
                      <a:cubicBezTo>
                        <a:pt x="30" y="32"/>
                        <a:pt x="41" y="59"/>
                        <a:pt x="43" y="90"/>
                      </a:cubicBezTo>
                      <a:cubicBezTo>
                        <a:pt x="46" y="121"/>
                        <a:pt x="26" y="137"/>
                        <a:pt x="0" y="149"/>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324"/>
                <p:cNvSpPr>
                  <a:spLocks/>
                </p:cNvSpPr>
                <p:nvPr/>
              </p:nvSpPr>
              <p:spPr bwMode="gray">
                <a:xfrm>
                  <a:off x="-847725" y="8450263"/>
                  <a:ext cx="52388" cy="266700"/>
                </a:xfrm>
                <a:custGeom>
                  <a:avLst/>
                  <a:gdLst/>
                  <a:ahLst/>
                  <a:cxnLst>
                    <a:cxn ang="0">
                      <a:pos x="14" y="58"/>
                    </a:cxn>
                    <a:cxn ang="0">
                      <a:pos x="4" y="0"/>
                    </a:cxn>
                    <a:cxn ang="0">
                      <a:pos x="2" y="71"/>
                    </a:cxn>
                    <a:cxn ang="0">
                      <a:pos x="8" y="60"/>
                    </a:cxn>
                  </a:cxnLst>
                  <a:rect l="0" t="0" r="r" b="b"/>
                  <a:pathLst>
                    <a:path w="14" h="71">
                      <a:moveTo>
                        <a:pt x="14" y="58"/>
                      </a:moveTo>
                      <a:cubicBezTo>
                        <a:pt x="14" y="40"/>
                        <a:pt x="13" y="15"/>
                        <a:pt x="4" y="0"/>
                      </a:cubicBezTo>
                      <a:cubicBezTo>
                        <a:pt x="4" y="24"/>
                        <a:pt x="0" y="48"/>
                        <a:pt x="2" y="71"/>
                      </a:cubicBezTo>
                      <a:cubicBezTo>
                        <a:pt x="3" y="65"/>
                        <a:pt x="5" y="65"/>
                        <a:pt x="8" y="60"/>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325"/>
                <p:cNvSpPr>
                  <a:spLocks/>
                </p:cNvSpPr>
                <p:nvPr/>
              </p:nvSpPr>
              <p:spPr bwMode="gray">
                <a:xfrm>
                  <a:off x="-847725" y="8450263"/>
                  <a:ext cx="52388" cy="266700"/>
                </a:xfrm>
                <a:custGeom>
                  <a:avLst/>
                  <a:gdLst/>
                  <a:ahLst/>
                  <a:cxnLst>
                    <a:cxn ang="0">
                      <a:pos x="14" y="58"/>
                    </a:cxn>
                    <a:cxn ang="0">
                      <a:pos x="4" y="0"/>
                    </a:cxn>
                    <a:cxn ang="0">
                      <a:pos x="2" y="71"/>
                    </a:cxn>
                    <a:cxn ang="0">
                      <a:pos x="8" y="60"/>
                    </a:cxn>
                  </a:cxnLst>
                  <a:rect l="0" t="0" r="r" b="b"/>
                  <a:pathLst>
                    <a:path w="14" h="71">
                      <a:moveTo>
                        <a:pt x="14" y="58"/>
                      </a:moveTo>
                      <a:cubicBezTo>
                        <a:pt x="14" y="40"/>
                        <a:pt x="13" y="15"/>
                        <a:pt x="4" y="0"/>
                      </a:cubicBezTo>
                      <a:cubicBezTo>
                        <a:pt x="4" y="24"/>
                        <a:pt x="0" y="48"/>
                        <a:pt x="2" y="71"/>
                      </a:cubicBezTo>
                      <a:cubicBezTo>
                        <a:pt x="3" y="65"/>
                        <a:pt x="5" y="65"/>
                        <a:pt x="8" y="60"/>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326"/>
                <p:cNvSpPr>
                  <a:spLocks/>
                </p:cNvSpPr>
                <p:nvPr/>
              </p:nvSpPr>
              <p:spPr bwMode="gray">
                <a:xfrm>
                  <a:off x="576262" y="7712076"/>
                  <a:ext cx="352425" cy="1057275"/>
                </a:xfrm>
                <a:custGeom>
                  <a:avLst/>
                  <a:gdLst/>
                  <a:ahLst/>
                  <a:cxnLst>
                    <a:cxn ang="0">
                      <a:pos x="2" y="206"/>
                    </a:cxn>
                    <a:cxn ang="0">
                      <a:pos x="45" y="119"/>
                    </a:cxn>
                    <a:cxn ang="0">
                      <a:pos x="68" y="62"/>
                    </a:cxn>
                    <a:cxn ang="0">
                      <a:pos x="92" y="0"/>
                    </a:cxn>
                    <a:cxn ang="0">
                      <a:pos x="64" y="91"/>
                    </a:cxn>
                    <a:cxn ang="0">
                      <a:pos x="45" y="173"/>
                    </a:cxn>
                    <a:cxn ang="0">
                      <a:pos x="51" y="239"/>
                    </a:cxn>
                    <a:cxn ang="0">
                      <a:pos x="83" y="282"/>
                    </a:cxn>
                    <a:cxn ang="0">
                      <a:pos x="45" y="247"/>
                    </a:cxn>
                    <a:cxn ang="0">
                      <a:pos x="0" y="212"/>
                    </a:cxn>
                  </a:cxnLst>
                  <a:rect l="0" t="0" r="r" b="b"/>
                  <a:pathLst>
                    <a:path w="94" h="282">
                      <a:moveTo>
                        <a:pt x="2" y="206"/>
                      </a:moveTo>
                      <a:cubicBezTo>
                        <a:pt x="16" y="177"/>
                        <a:pt x="32" y="149"/>
                        <a:pt x="45" y="119"/>
                      </a:cubicBezTo>
                      <a:cubicBezTo>
                        <a:pt x="53" y="101"/>
                        <a:pt x="60" y="81"/>
                        <a:pt x="68" y="62"/>
                      </a:cubicBezTo>
                      <a:cubicBezTo>
                        <a:pt x="76" y="43"/>
                        <a:pt x="90" y="21"/>
                        <a:pt x="92" y="0"/>
                      </a:cubicBezTo>
                      <a:cubicBezTo>
                        <a:pt x="94" y="35"/>
                        <a:pt x="76" y="61"/>
                        <a:pt x="64" y="91"/>
                      </a:cubicBezTo>
                      <a:cubicBezTo>
                        <a:pt x="54" y="118"/>
                        <a:pt x="48" y="146"/>
                        <a:pt x="45" y="173"/>
                      </a:cubicBezTo>
                      <a:cubicBezTo>
                        <a:pt x="43" y="195"/>
                        <a:pt x="38" y="221"/>
                        <a:pt x="51" y="239"/>
                      </a:cubicBezTo>
                      <a:cubicBezTo>
                        <a:pt x="61" y="253"/>
                        <a:pt x="79" y="265"/>
                        <a:pt x="83" y="282"/>
                      </a:cubicBezTo>
                      <a:cubicBezTo>
                        <a:pt x="70" y="271"/>
                        <a:pt x="59" y="258"/>
                        <a:pt x="45" y="247"/>
                      </a:cubicBezTo>
                      <a:cubicBezTo>
                        <a:pt x="32" y="237"/>
                        <a:pt x="10" y="225"/>
                        <a:pt x="0" y="212"/>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327"/>
                <p:cNvSpPr>
                  <a:spLocks/>
                </p:cNvSpPr>
                <p:nvPr/>
              </p:nvSpPr>
              <p:spPr bwMode="gray">
                <a:xfrm>
                  <a:off x="576262" y="7712076"/>
                  <a:ext cx="352425" cy="1057275"/>
                </a:xfrm>
                <a:custGeom>
                  <a:avLst/>
                  <a:gdLst/>
                  <a:ahLst/>
                  <a:cxnLst>
                    <a:cxn ang="0">
                      <a:pos x="2" y="206"/>
                    </a:cxn>
                    <a:cxn ang="0">
                      <a:pos x="45" y="119"/>
                    </a:cxn>
                    <a:cxn ang="0">
                      <a:pos x="68" y="62"/>
                    </a:cxn>
                    <a:cxn ang="0">
                      <a:pos x="92" y="0"/>
                    </a:cxn>
                    <a:cxn ang="0">
                      <a:pos x="64" y="91"/>
                    </a:cxn>
                    <a:cxn ang="0">
                      <a:pos x="45" y="173"/>
                    </a:cxn>
                    <a:cxn ang="0">
                      <a:pos x="51" y="239"/>
                    </a:cxn>
                    <a:cxn ang="0">
                      <a:pos x="83" y="282"/>
                    </a:cxn>
                    <a:cxn ang="0">
                      <a:pos x="45" y="247"/>
                    </a:cxn>
                    <a:cxn ang="0">
                      <a:pos x="0" y="212"/>
                    </a:cxn>
                  </a:cxnLst>
                  <a:rect l="0" t="0" r="r" b="b"/>
                  <a:pathLst>
                    <a:path w="94" h="282">
                      <a:moveTo>
                        <a:pt x="2" y="206"/>
                      </a:moveTo>
                      <a:cubicBezTo>
                        <a:pt x="16" y="177"/>
                        <a:pt x="32" y="149"/>
                        <a:pt x="45" y="119"/>
                      </a:cubicBezTo>
                      <a:cubicBezTo>
                        <a:pt x="53" y="101"/>
                        <a:pt x="60" y="81"/>
                        <a:pt x="68" y="62"/>
                      </a:cubicBezTo>
                      <a:cubicBezTo>
                        <a:pt x="76" y="43"/>
                        <a:pt x="90" y="21"/>
                        <a:pt x="92" y="0"/>
                      </a:cubicBezTo>
                      <a:cubicBezTo>
                        <a:pt x="94" y="35"/>
                        <a:pt x="76" y="61"/>
                        <a:pt x="64" y="91"/>
                      </a:cubicBezTo>
                      <a:cubicBezTo>
                        <a:pt x="54" y="118"/>
                        <a:pt x="48" y="146"/>
                        <a:pt x="45" y="173"/>
                      </a:cubicBezTo>
                      <a:cubicBezTo>
                        <a:pt x="43" y="195"/>
                        <a:pt x="38" y="221"/>
                        <a:pt x="51" y="239"/>
                      </a:cubicBezTo>
                      <a:cubicBezTo>
                        <a:pt x="61" y="253"/>
                        <a:pt x="79" y="265"/>
                        <a:pt x="83" y="282"/>
                      </a:cubicBezTo>
                      <a:cubicBezTo>
                        <a:pt x="70" y="271"/>
                        <a:pt x="59" y="258"/>
                        <a:pt x="45" y="247"/>
                      </a:cubicBezTo>
                      <a:cubicBezTo>
                        <a:pt x="32" y="237"/>
                        <a:pt x="10" y="225"/>
                        <a:pt x="0" y="212"/>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328"/>
                <p:cNvSpPr>
                  <a:spLocks/>
                </p:cNvSpPr>
                <p:nvPr/>
              </p:nvSpPr>
              <p:spPr bwMode="gray">
                <a:xfrm>
                  <a:off x="1090612" y="8821738"/>
                  <a:ext cx="385763" cy="131763"/>
                </a:xfrm>
                <a:custGeom>
                  <a:avLst/>
                  <a:gdLst/>
                  <a:ahLst/>
                  <a:cxnLst>
                    <a:cxn ang="0">
                      <a:pos x="58" y="31"/>
                    </a:cxn>
                    <a:cxn ang="0">
                      <a:pos x="0" y="0"/>
                    </a:cxn>
                    <a:cxn ang="0">
                      <a:pos x="103" y="1"/>
                    </a:cxn>
                    <a:cxn ang="0">
                      <a:pos x="54" y="35"/>
                    </a:cxn>
                  </a:cxnLst>
                  <a:rect l="0" t="0" r="r" b="b"/>
                  <a:pathLst>
                    <a:path w="103" h="35">
                      <a:moveTo>
                        <a:pt x="58" y="31"/>
                      </a:moveTo>
                      <a:cubicBezTo>
                        <a:pt x="43" y="30"/>
                        <a:pt x="9" y="15"/>
                        <a:pt x="0" y="0"/>
                      </a:cubicBezTo>
                      <a:cubicBezTo>
                        <a:pt x="33" y="15"/>
                        <a:pt x="71" y="24"/>
                        <a:pt x="103" y="1"/>
                      </a:cubicBezTo>
                      <a:cubicBezTo>
                        <a:pt x="100" y="13"/>
                        <a:pt x="67" y="35"/>
                        <a:pt x="54" y="35"/>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329"/>
                <p:cNvSpPr>
                  <a:spLocks/>
                </p:cNvSpPr>
                <p:nvPr/>
              </p:nvSpPr>
              <p:spPr bwMode="gray">
                <a:xfrm>
                  <a:off x="1090612" y="8821738"/>
                  <a:ext cx="385763" cy="131763"/>
                </a:xfrm>
                <a:custGeom>
                  <a:avLst/>
                  <a:gdLst/>
                  <a:ahLst/>
                  <a:cxnLst>
                    <a:cxn ang="0">
                      <a:pos x="58" y="31"/>
                    </a:cxn>
                    <a:cxn ang="0">
                      <a:pos x="0" y="0"/>
                    </a:cxn>
                    <a:cxn ang="0">
                      <a:pos x="103" y="1"/>
                    </a:cxn>
                    <a:cxn ang="0">
                      <a:pos x="54" y="35"/>
                    </a:cxn>
                  </a:cxnLst>
                  <a:rect l="0" t="0" r="r" b="b"/>
                  <a:pathLst>
                    <a:path w="103" h="35">
                      <a:moveTo>
                        <a:pt x="58" y="31"/>
                      </a:moveTo>
                      <a:cubicBezTo>
                        <a:pt x="43" y="30"/>
                        <a:pt x="9" y="15"/>
                        <a:pt x="0" y="0"/>
                      </a:cubicBezTo>
                      <a:cubicBezTo>
                        <a:pt x="33" y="15"/>
                        <a:pt x="71" y="24"/>
                        <a:pt x="103" y="1"/>
                      </a:cubicBezTo>
                      <a:cubicBezTo>
                        <a:pt x="100" y="13"/>
                        <a:pt x="67" y="35"/>
                        <a:pt x="54" y="35"/>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330"/>
                <p:cNvSpPr>
                  <a:spLocks/>
                </p:cNvSpPr>
                <p:nvPr/>
              </p:nvSpPr>
              <p:spPr bwMode="gray">
                <a:xfrm>
                  <a:off x="-431800" y="6511926"/>
                  <a:ext cx="641350" cy="638175"/>
                </a:xfrm>
                <a:custGeom>
                  <a:avLst/>
                  <a:gdLst/>
                  <a:ahLst/>
                  <a:cxnLst>
                    <a:cxn ang="0">
                      <a:pos x="2" y="2"/>
                    </a:cxn>
                    <a:cxn ang="0">
                      <a:pos x="45" y="1"/>
                    </a:cxn>
                    <a:cxn ang="0">
                      <a:pos x="96" y="95"/>
                    </a:cxn>
                    <a:cxn ang="0">
                      <a:pos x="171" y="160"/>
                    </a:cxn>
                    <a:cxn ang="0">
                      <a:pos x="105" y="152"/>
                    </a:cxn>
                    <a:cxn ang="0">
                      <a:pos x="78" y="94"/>
                    </a:cxn>
                    <a:cxn ang="0">
                      <a:pos x="0" y="4"/>
                    </a:cxn>
                  </a:cxnLst>
                  <a:rect l="0" t="0" r="r" b="b"/>
                  <a:pathLst>
                    <a:path w="171" h="170">
                      <a:moveTo>
                        <a:pt x="2" y="2"/>
                      </a:moveTo>
                      <a:cubicBezTo>
                        <a:pt x="16" y="2"/>
                        <a:pt x="30" y="0"/>
                        <a:pt x="45" y="1"/>
                      </a:cubicBezTo>
                      <a:cubicBezTo>
                        <a:pt x="65" y="33"/>
                        <a:pt x="86" y="58"/>
                        <a:pt x="96" y="95"/>
                      </a:cubicBezTo>
                      <a:cubicBezTo>
                        <a:pt x="108" y="139"/>
                        <a:pt x="121" y="160"/>
                        <a:pt x="171" y="160"/>
                      </a:cubicBezTo>
                      <a:cubicBezTo>
                        <a:pt x="146" y="163"/>
                        <a:pt x="122" y="170"/>
                        <a:pt x="105" y="152"/>
                      </a:cubicBezTo>
                      <a:cubicBezTo>
                        <a:pt x="90" y="136"/>
                        <a:pt x="86" y="114"/>
                        <a:pt x="78" y="94"/>
                      </a:cubicBezTo>
                      <a:cubicBezTo>
                        <a:pt x="65" y="60"/>
                        <a:pt x="48" y="2"/>
                        <a:pt x="0" y="4"/>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331"/>
                <p:cNvSpPr>
                  <a:spLocks/>
                </p:cNvSpPr>
                <p:nvPr/>
              </p:nvSpPr>
              <p:spPr bwMode="gray">
                <a:xfrm>
                  <a:off x="-431800" y="6511926"/>
                  <a:ext cx="641350" cy="638175"/>
                </a:xfrm>
                <a:custGeom>
                  <a:avLst/>
                  <a:gdLst/>
                  <a:ahLst/>
                  <a:cxnLst>
                    <a:cxn ang="0">
                      <a:pos x="2" y="2"/>
                    </a:cxn>
                    <a:cxn ang="0">
                      <a:pos x="45" y="1"/>
                    </a:cxn>
                    <a:cxn ang="0">
                      <a:pos x="96" y="95"/>
                    </a:cxn>
                    <a:cxn ang="0">
                      <a:pos x="171" y="160"/>
                    </a:cxn>
                    <a:cxn ang="0">
                      <a:pos x="105" y="152"/>
                    </a:cxn>
                    <a:cxn ang="0">
                      <a:pos x="78" y="94"/>
                    </a:cxn>
                    <a:cxn ang="0">
                      <a:pos x="0" y="4"/>
                    </a:cxn>
                  </a:cxnLst>
                  <a:rect l="0" t="0" r="r" b="b"/>
                  <a:pathLst>
                    <a:path w="171" h="170">
                      <a:moveTo>
                        <a:pt x="2" y="2"/>
                      </a:moveTo>
                      <a:cubicBezTo>
                        <a:pt x="16" y="2"/>
                        <a:pt x="30" y="0"/>
                        <a:pt x="45" y="1"/>
                      </a:cubicBezTo>
                      <a:cubicBezTo>
                        <a:pt x="65" y="33"/>
                        <a:pt x="86" y="58"/>
                        <a:pt x="96" y="95"/>
                      </a:cubicBezTo>
                      <a:cubicBezTo>
                        <a:pt x="108" y="139"/>
                        <a:pt x="121" y="160"/>
                        <a:pt x="171" y="160"/>
                      </a:cubicBezTo>
                      <a:cubicBezTo>
                        <a:pt x="146" y="163"/>
                        <a:pt x="122" y="170"/>
                        <a:pt x="105" y="152"/>
                      </a:cubicBezTo>
                      <a:cubicBezTo>
                        <a:pt x="90" y="136"/>
                        <a:pt x="86" y="114"/>
                        <a:pt x="78" y="94"/>
                      </a:cubicBezTo>
                      <a:cubicBezTo>
                        <a:pt x="65" y="60"/>
                        <a:pt x="48" y="2"/>
                        <a:pt x="0" y="4"/>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332"/>
                <p:cNvSpPr>
                  <a:spLocks/>
                </p:cNvSpPr>
                <p:nvPr/>
              </p:nvSpPr>
              <p:spPr bwMode="gray">
                <a:xfrm>
                  <a:off x="411162" y="7108826"/>
                  <a:ext cx="285750" cy="944563"/>
                </a:xfrm>
                <a:custGeom>
                  <a:avLst/>
                  <a:gdLst/>
                  <a:ahLst/>
                  <a:cxnLst>
                    <a:cxn ang="0">
                      <a:pos x="18" y="22"/>
                    </a:cxn>
                    <a:cxn ang="0">
                      <a:pos x="38" y="8"/>
                    </a:cxn>
                    <a:cxn ang="0">
                      <a:pos x="56" y="33"/>
                    </a:cxn>
                    <a:cxn ang="0">
                      <a:pos x="71" y="121"/>
                    </a:cxn>
                    <a:cxn ang="0">
                      <a:pos x="1" y="252"/>
                    </a:cxn>
                    <a:cxn ang="0">
                      <a:pos x="23" y="193"/>
                    </a:cxn>
                    <a:cxn ang="0">
                      <a:pos x="44" y="134"/>
                    </a:cxn>
                    <a:cxn ang="0">
                      <a:pos x="47" y="67"/>
                    </a:cxn>
                    <a:cxn ang="0">
                      <a:pos x="20" y="24"/>
                    </a:cxn>
                  </a:cxnLst>
                  <a:rect l="0" t="0" r="r" b="b"/>
                  <a:pathLst>
                    <a:path w="76" h="252">
                      <a:moveTo>
                        <a:pt x="18" y="22"/>
                      </a:moveTo>
                      <a:cubicBezTo>
                        <a:pt x="24" y="10"/>
                        <a:pt x="23" y="0"/>
                        <a:pt x="38" y="8"/>
                      </a:cubicBezTo>
                      <a:cubicBezTo>
                        <a:pt x="46" y="11"/>
                        <a:pt x="52" y="26"/>
                        <a:pt x="56" y="33"/>
                      </a:cubicBezTo>
                      <a:cubicBezTo>
                        <a:pt x="68" y="57"/>
                        <a:pt x="76" y="94"/>
                        <a:pt x="71" y="121"/>
                      </a:cubicBezTo>
                      <a:cubicBezTo>
                        <a:pt x="63" y="165"/>
                        <a:pt x="27" y="216"/>
                        <a:pt x="1" y="252"/>
                      </a:cubicBezTo>
                      <a:cubicBezTo>
                        <a:pt x="0" y="233"/>
                        <a:pt x="17" y="209"/>
                        <a:pt x="23" y="193"/>
                      </a:cubicBezTo>
                      <a:cubicBezTo>
                        <a:pt x="30" y="174"/>
                        <a:pt x="39" y="154"/>
                        <a:pt x="44" y="134"/>
                      </a:cubicBezTo>
                      <a:cubicBezTo>
                        <a:pt x="50" y="112"/>
                        <a:pt x="49" y="90"/>
                        <a:pt x="47" y="67"/>
                      </a:cubicBezTo>
                      <a:cubicBezTo>
                        <a:pt x="45" y="44"/>
                        <a:pt x="36" y="37"/>
                        <a:pt x="20" y="24"/>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333"/>
                <p:cNvSpPr>
                  <a:spLocks/>
                </p:cNvSpPr>
                <p:nvPr/>
              </p:nvSpPr>
              <p:spPr bwMode="gray">
                <a:xfrm>
                  <a:off x="411162" y="7108826"/>
                  <a:ext cx="285750" cy="944563"/>
                </a:xfrm>
                <a:custGeom>
                  <a:avLst/>
                  <a:gdLst/>
                  <a:ahLst/>
                  <a:cxnLst>
                    <a:cxn ang="0">
                      <a:pos x="18" y="22"/>
                    </a:cxn>
                    <a:cxn ang="0">
                      <a:pos x="38" y="8"/>
                    </a:cxn>
                    <a:cxn ang="0">
                      <a:pos x="56" y="33"/>
                    </a:cxn>
                    <a:cxn ang="0">
                      <a:pos x="71" y="121"/>
                    </a:cxn>
                    <a:cxn ang="0">
                      <a:pos x="1" y="252"/>
                    </a:cxn>
                    <a:cxn ang="0">
                      <a:pos x="23" y="193"/>
                    </a:cxn>
                    <a:cxn ang="0">
                      <a:pos x="44" y="134"/>
                    </a:cxn>
                    <a:cxn ang="0">
                      <a:pos x="47" y="67"/>
                    </a:cxn>
                    <a:cxn ang="0">
                      <a:pos x="20" y="24"/>
                    </a:cxn>
                  </a:cxnLst>
                  <a:rect l="0" t="0" r="r" b="b"/>
                  <a:pathLst>
                    <a:path w="76" h="252">
                      <a:moveTo>
                        <a:pt x="18" y="22"/>
                      </a:moveTo>
                      <a:cubicBezTo>
                        <a:pt x="24" y="10"/>
                        <a:pt x="23" y="0"/>
                        <a:pt x="38" y="8"/>
                      </a:cubicBezTo>
                      <a:cubicBezTo>
                        <a:pt x="46" y="11"/>
                        <a:pt x="52" y="26"/>
                        <a:pt x="56" y="33"/>
                      </a:cubicBezTo>
                      <a:cubicBezTo>
                        <a:pt x="68" y="57"/>
                        <a:pt x="76" y="94"/>
                        <a:pt x="71" y="121"/>
                      </a:cubicBezTo>
                      <a:cubicBezTo>
                        <a:pt x="63" y="165"/>
                        <a:pt x="27" y="216"/>
                        <a:pt x="1" y="252"/>
                      </a:cubicBezTo>
                      <a:cubicBezTo>
                        <a:pt x="0" y="233"/>
                        <a:pt x="17" y="209"/>
                        <a:pt x="23" y="193"/>
                      </a:cubicBezTo>
                      <a:cubicBezTo>
                        <a:pt x="30" y="174"/>
                        <a:pt x="39" y="154"/>
                        <a:pt x="44" y="134"/>
                      </a:cubicBezTo>
                      <a:cubicBezTo>
                        <a:pt x="50" y="112"/>
                        <a:pt x="49" y="90"/>
                        <a:pt x="47" y="67"/>
                      </a:cubicBezTo>
                      <a:cubicBezTo>
                        <a:pt x="45" y="44"/>
                        <a:pt x="36" y="37"/>
                        <a:pt x="20" y="24"/>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334"/>
                <p:cNvSpPr>
                  <a:spLocks/>
                </p:cNvSpPr>
                <p:nvPr/>
              </p:nvSpPr>
              <p:spPr bwMode="gray">
                <a:xfrm>
                  <a:off x="-825500" y="5776913"/>
                  <a:ext cx="1600200" cy="690563"/>
                </a:xfrm>
                <a:custGeom>
                  <a:avLst/>
                  <a:gdLst/>
                  <a:ahLst/>
                  <a:cxnLst>
                    <a:cxn ang="0">
                      <a:pos x="23" y="85"/>
                    </a:cxn>
                    <a:cxn ang="0">
                      <a:pos x="77" y="64"/>
                    </a:cxn>
                    <a:cxn ang="0">
                      <a:pos x="156" y="58"/>
                    </a:cxn>
                    <a:cxn ang="0">
                      <a:pos x="269" y="119"/>
                    </a:cxn>
                    <a:cxn ang="0">
                      <a:pos x="172" y="54"/>
                    </a:cxn>
                    <a:cxn ang="0">
                      <a:pos x="208" y="50"/>
                    </a:cxn>
                    <a:cxn ang="0">
                      <a:pos x="179" y="40"/>
                    </a:cxn>
                    <a:cxn ang="0">
                      <a:pos x="241" y="27"/>
                    </a:cxn>
                    <a:cxn ang="0">
                      <a:pos x="309" y="70"/>
                    </a:cxn>
                    <a:cxn ang="0">
                      <a:pos x="349" y="126"/>
                    </a:cxn>
                    <a:cxn ang="0">
                      <a:pos x="427" y="184"/>
                    </a:cxn>
                    <a:cxn ang="0">
                      <a:pos x="366" y="112"/>
                    </a:cxn>
                    <a:cxn ang="0">
                      <a:pos x="304" y="45"/>
                    </a:cxn>
                    <a:cxn ang="0">
                      <a:pos x="215" y="11"/>
                    </a:cxn>
                    <a:cxn ang="0">
                      <a:pos x="140" y="21"/>
                    </a:cxn>
                    <a:cxn ang="0">
                      <a:pos x="142" y="40"/>
                    </a:cxn>
                    <a:cxn ang="0">
                      <a:pos x="77" y="53"/>
                    </a:cxn>
                    <a:cxn ang="0">
                      <a:pos x="4" y="104"/>
                    </a:cxn>
                    <a:cxn ang="0">
                      <a:pos x="31" y="83"/>
                    </a:cxn>
                  </a:cxnLst>
                  <a:rect l="0" t="0" r="r" b="b"/>
                  <a:pathLst>
                    <a:path w="427" h="184">
                      <a:moveTo>
                        <a:pt x="23" y="85"/>
                      </a:moveTo>
                      <a:cubicBezTo>
                        <a:pt x="37" y="68"/>
                        <a:pt x="57" y="66"/>
                        <a:pt x="77" y="64"/>
                      </a:cubicBezTo>
                      <a:cubicBezTo>
                        <a:pt x="103" y="61"/>
                        <a:pt x="130" y="55"/>
                        <a:pt x="156" y="58"/>
                      </a:cubicBezTo>
                      <a:cubicBezTo>
                        <a:pt x="198" y="62"/>
                        <a:pt x="239" y="91"/>
                        <a:pt x="269" y="119"/>
                      </a:cubicBezTo>
                      <a:cubicBezTo>
                        <a:pt x="273" y="77"/>
                        <a:pt x="194" y="71"/>
                        <a:pt x="172" y="54"/>
                      </a:cubicBezTo>
                      <a:cubicBezTo>
                        <a:pt x="185" y="53"/>
                        <a:pt x="195" y="49"/>
                        <a:pt x="208" y="50"/>
                      </a:cubicBezTo>
                      <a:cubicBezTo>
                        <a:pt x="200" y="44"/>
                        <a:pt x="191" y="39"/>
                        <a:pt x="179" y="40"/>
                      </a:cubicBezTo>
                      <a:cubicBezTo>
                        <a:pt x="188" y="23"/>
                        <a:pt x="224" y="24"/>
                        <a:pt x="241" y="27"/>
                      </a:cubicBezTo>
                      <a:cubicBezTo>
                        <a:pt x="272" y="31"/>
                        <a:pt x="292" y="46"/>
                        <a:pt x="309" y="70"/>
                      </a:cubicBezTo>
                      <a:cubicBezTo>
                        <a:pt x="323" y="87"/>
                        <a:pt x="334" y="110"/>
                        <a:pt x="349" y="126"/>
                      </a:cubicBezTo>
                      <a:cubicBezTo>
                        <a:pt x="371" y="148"/>
                        <a:pt x="404" y="162"/>
                        <a:pt x="427" y="184"/>
                      </a:cubicBezTo>
                      <a:cubicBezTo>
                        <a:pt x="418" y="150"/>
                        <a:pt x="386" y="138"/>
                        <a:pt x="366" y="112"/>
                      </a:cubicBezTo>
                      <a:cubicBezTo>
                        <a:pt x="347" y="87"/>
                        <a:pt x="331" y="64"/>
                        <a:pt x="304" y="45"/>
                      </a:cubicBezTo>
                      <a:cubicBezTo>
                        <a:pt x="277" y="26"/>
                        <a:pt x="245" y="15"/>
                        <a:pt x="215" y="11"/>
                      </a:cubicBezTo>
                      <a:cubicBezTo>
                        <a:pt x="195" y="9"/>
                        <a:pt x="152" y="0"/>
                        <a:pt x="140" y="21"/>
                      </a:cubicBezTo>
                      <a:cubicBezTo>
                        <a:pt x="155" y="31"/>
                        <a:pt x="175" y="38"/>
                        <a:pt x="142" y="40"/>
                      </a:cubicBezTo>
                      <a:cubicBezTo>
                        <a:pt x="116" y="42"/>
                        <a:pt x="101" y="45"/>
                        <a:pt x="77" y="53"/>
                      </a:cubicBezTo>
                      <a:cubicBezTo>
                        <a:pt x="57" y="59"/>
                        <a:pt x="0" y="74"/>
                        <a:pt x="4" y="104"/>
                      </a:cubicBezTo>
                      <a:cubicBezTo>
                        <a:pt x="11" y="95"/>
                        <a:pt x="20" y="87"/>
                        <a:pt x="31" y="83"/>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335"/>
                <p:cNvSpPr>
                  <a:spLocks/>
                </p:cNvSpPr>
                <p:nvPr/>
              </p:nvSpPr>
              <p:spPr bwMode="gray">
                <a:xfrm>
                  <a:off x="-825500" y="5776913"/>
                  <a:ext cx="1600200" cy="690563"/>
                </a:xfrm>
                <a:custGeom>
                  <a:avLst/>
                  <a:gdLst/>
                  <a:ahLst/>
                  <a:cxnLst>
                    <a:cxn ang="0">
                      <a:pos x="23" y="85"/>
                    </a:cxn>
                    <a:cxn ang="0">
                      <a:pos x="77" y="64"/>
                    </a:cxn>
                    <a:cxn ang="0">
                      <a:pos x="156" y="58"/>
                    </a:cxn>
                    <a:cxn ang="0">
                      <a:pos x="269" y="119"/>
                    </a:cxn>
                    <a:cxn ang="0">
                      <a:pos x="172" y="54"/>
                    </a:cxn>
                    <a:cxn ang="0">
                      <a:pos x="208" y="50"/>
                    </a:cxn>
                    <a:cxn ang="0">
                      <a:pos x="179" y="40"/>
                    </a:cxn>
                    <a:cxn ang="0">
                      <a:pos x="241" y="27"/>
                    </a:cxn>
                    <a:cxn ang="0">
                      <a:pos x="309" y="70"/>
                    </a:cxn>
                    <a:cxn ang="0">
                      <a:pos x="349" y="126"/>
                    </a:cxn>
                    <a:cxn ang="0">
                      <a:pos x="427" y="184"/>
                    </a:cxn>
                    <a:cxn ang="0">
                      <a:pos x="366" y="112"/>
                    </a:cxn>
                    <a:cxn ang="0">
                      <a:pos x="304" y="45"/>
                    </a:cxn>
                    <a:cxn ang="0">
                      <a:pos x="215" y="11"/>
                    </a:cxn>
                    <a:cxn ang="0">
                      <a:pos x="140" y="21"/>
                    </a:cxn>
                    <a:cxn ang="0">
                      <a:pos x="142" y="40"/>
                    </a:cxn>
                    <a:cxn ang="0">
                      <a:pos x="77" y="53"/>
                    </a:cxn>
                    <a:cxn ang="0">
                      <a:pos x="4" y="104"/>
                    </a:cxn>
                    <a:cxn ang="0">
                      <a:pos x="31" y="83"/>
                    </a:cxn>
                  </a:cxnLst>
                  <a:rect l="0" t="0" r="r" b="b"/>
                  <a:pathLst>
                    <a:path w="427" h="184">
                      <a:moveTo>
                        <a:pt x="23" y="85"/>
                      </a:moveTo>
                      <a:cubicBezTo>
                        <a:pt x="37" y="68"/>
                        <a:pt x="57" y="66"/>
                        <a:pt x="77" y="64"/>
                      </a:cubicBezTo>
                      <a:cubicBezTo>
                        <a:pt x="103" y="61"/>
                        <a:pt x="130" y="55"/>
                        <a:pt x="156" y="58"/>
                      </a:cubicBezTo>
                      <a:cubicBezTo>
                        <a:pt x="198" y="62"/>
                        <a:pt x="239" y="91"/>
                        <a:pt x="269" y="119"/>
                      </a:cubicBezTo>
                      <a:cubicBezTo>
                        <a:pt x="273" y="77"/>
                        <a:pt x="194" y="71"/>
                        <a:pt x="172" y="54"/>
                      </a:cubicBezTo>
                      <a:cubicBezTo>
                        <a:pt x="185" y="53"/>
                        <a:pt x="195" y="49"/>
                        <a:pt x="208" y="50"/>
                      </a:cubicBezTo>
                      <a:cubicBezTo>
                        <a:pt x="200" y="44"/>
                        <a:pt x="191" y="39"/>
                        <a:pt x="179" y="40"/>
                      </a:cubicBezTo>
                      <a:cubicBezTo>
                        <a:pt x="188" y="23"/>
                        <a:pt x="224" y="24"/>
                        <a:pt x="241" y="27"/>
                      </a:cubicBezTo>
                      <a:cubicBezTo>
                        <a:pt x="272" y="31"/>
                        <a:pt x="292" y="46"/>
                        <a:pt x="309" y="70"/>
                      </a:cubicBezTo>
                      <a:cubicBezTo>
                        <a:pt x="323" y="87"/>
                        <a:pt x="334" y="110"/>
                        <a:pt x="349" y="126"/>
                      </a:cubicBezTo>
                      <a:cubicBezTo>
                        <a:pt x="371" y="148"/>
                        <a:pt x="404" y="162"/>
                        <a:pt x="427" y="184"/>
                      </a:cubicBezTo>
                      <a:cubicBezTo>
                        <a:pt x="418" y="150"/>
                        <a:pt x="386" y="138"/>
                        <a:pt x="366" y="112"/>
                      </a:cubicBezTo>
                      <a:cubicBezTo>
                        <a:pt x="347" y="87"/>
                        <a:pt x="331" y="64"/>
                        <a:pt x="304" y="45"/>
                      </a:cubicBezTo>
                      <a:cubicBezTo>
                        <a:pt x="277" y="26"/>
                        <a:pt x="245" y="15"/>
                        <a:pt x="215" y="11"/>
                      </a:cubicBezTo>
                      <a:cubicBezTo>
                        <a:pt x="195" y="9"/>
                        <a:pt x="152" y="0"/>
                        <a:pt x="140" y="21"/>
                      </a:cubicBezTo>
                      <a:cubicBezTo>
                        <a:pt x="155" y="31"/>
                        <a:pt x="175" y="38"/>
                        <a:pt x="142" y="40"/>
                      </a:cubicBezTo>
                      <a:cubicBezTo>
                        <a:pt x="116" y="42"/>
                        <a:pt x="101" y="45"/>
                        <a:pt x="77" y="53"/>
                      </a:cubicBezTo>
                      <a:cubicBezTo>
                        <a:pt x="57" y="59"/>
                        <a:pt x="0" y="74"/>
                        <a:pt x="4" y="104"/>
                      </a:cubicBezTo>
                      <a:cubicBezTo>
                        <a:pt x="11" y="95"/>
                        <a:pt x="20" y="87"/>
                        <a:pt x="31" y="8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336"/>
                <p:cNvSpPr>
                  <a:spLocks/>
                </p:cNvSpPr>
                <p:nvPr/>
              </p:nvSpPr>
              <p:spPr bwMode="gray">
                <a:xfrm>
                  <a:off x="328612" y="6462713"/>
                  <a:ext cx="600075" cy="1166813"/>
                </a:xfrm>
                <a:custGeom>
                  <a:avLst/>
                  <a:gdLst/>
                  <a:ahLst/>
                  <a:cxnLst>
                    <a:cxn ang="0">
                      <a:pos x="54" y="48"/>
                    </a:cxn>
                    <a:cxn ang="0">
                      <a:pos x="97" y="108"/>
                    </a:cxn>
                    <a:cxn ang="0">
                      <a:pos x="119" y="190"/>
                    </a:cxn>
                    <a:cxn ang="0">
                      <a:pos x="123" y="161"/>
                    </a:cxn>
                    <a:cxn ang="0">
                      <a:pos x="150" y="311"/>
                    </a:cxn>
                    <a:cxn ang="0">
                      <a:pos x="151" y="261"/>
                    </a:cxn>
                    <a:cxn ang="0">
                      <a:pos x="146" y="206"/>
                    </a:cxn>
                    <a:cxn ang="0">
                      <a:pos x="121" y="103"/>
                    </a:cxn>
                    <a:cxn ang="0">
                      <a:pos x="142" y="128"/>
                    </a:cxn>
                    <a:cxn ang="0">
                      <a:pos x="111" y="31"/>
                    </a:cxn>
                    <a:cxn ang="0">
                      <a:pos x="101" y="81"/>
                    </a:cxn>
                    <a:cxn ang="0">
                      <a:pos x="60" y="31"/>
                    </a:cxn>
                    <a:cxn ang="0">
                      <a:pos x="0" y="1"/>
                    </a:cxn>
                  </a:cxnLst>
                  <a:rect l="0" t="0" r="r" b="b"/>
                  <a:pathLst>
                    <a:path w="160" h="311">
                      <a:moveTo>
                        <a:pt x="54" y="48"/>
                      </a:moveTo>
                      <a:cubicBezTo>
                        <a:pt x="78" y="45"/>
                        <a:pt x="88" y="91"/>
                        <a:pt x="97" y="108"/>
                      </a:cubicBezTo>
                      <a:cubicBezTo>
                        <a:pt x="109" y="133"/>
                        <a:pt x="120" y="159"/>
                        <a:pt x="119" y="190"/>
                      </a:cubicBezTo>
                      <a:cubicBezTo>
                        <a:pt x="119" y="180"/>
                        <a:pt x="124" y="171"/>
                        <a:pt x="123" y="161"/>
                      </a:cubicBezTo>
                      <a:cubicBezTo>
                        <a:pt x="148" y="198"/>
                        <a:pt x="150" y="265"/>
                        <a:pt x="150" y="311"/>
                      </a:cubicBezTo>
                      <a:cubicBezTo>
                        <a:pt x="160" y="296"/>
                        <a:pt x="155" y="276"/>
                        <a:pt x="151" y="261"/>
                      </a:cubicBezTo>
                      <a:cubicBezTo>
                        <a:pt x="147" y="243"/>
                        <a:pt x="146" y="226"/>
                        <a:pt x="146" y="206"/>
                      </a:cubicBezTo>
                      <a:cubicBezTo>
                        <a:pt x="146" y="169"/>
                        <a:pt x="140" y="133"/>
                        <a:pt x="121" y="103"/>
                      </a:cubicBezTo>
                      <a:cubicBezTo>
                        <a:pt x="132" y="110"/>
                        <a:pt x="137" y="115"/>
                        <a:pt x="142" y="128"/>
                      </a:cubicBezTo>
                      <a:cubicBezTo>
                        <a:pt x="144" y="100"/>
                        <a:pt x="126" y="55"/>
                        <a:pt x="111" y="31"/>
                      </a:cubicBezTo>
                      <a:cubicBezTo>
                        <a:pt x="111" y="52"/>
                        <a:pt x="105" y="63"/>
                        <a:pt x="101" y="81"/>
                      </a:cubicBezTo>
                      <a:cubicBezTo>
                        <a:pt x="78" y="76"/>
                        <a:pt x="73" y="47"/>
                        <a:pt x="60" y="31"/>
                      </a:cubicBezTo>
                      <a:cubicBezTo>
                        <a:pt x="47" y="15"/>
                        <a:pt x="20" y="0"/>
                        <a:pt x="0" y="1"/>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337"/>
                <p:cNvSpPr>
                  <a:spLocks/>
                </p:cNvSpPr>
                <p:nvPr/>
              </p:nvSpPr>
              <p:spPr bwMode="gray">
                <a:xfrm>
                  <a:off x="328612" y="6462713"/>
                  <a:ext cx="600075" cy="1166813"/>
                </a:xfrm>
                <a:custGeom>
                  <a:avLst/>
                  <a:gdLst/>
                  <a:ahLst/>
                  <a:cxnLst>
                    <a:cxn ang="0">
                      <a:pos x="54" y="48"/>
                    </a:cxn>
                    <a:cxn ang="0">
                      <a:pos x="97" y="108"/>
                    </a:cxn>
                    <a:cxn ang="0">
                      <a:pos x="119" y="190"/>
                    </a:cxn>
                    <a:cxn ang="0">
                      <a:pos x="123" y="161"/>
                    </a:cxn>
                    <a:cxn ang="0">
                      <a:pos x="150" y="311"/>
                    </a:cxn>
                    <a:cxn ang="0">
                      <a:pos x="151" y="261"/>
                    </a:cxn>
                    <a:cxn ang="0">
                      <a:pos x="146" y="206"/>
                    </a:cxn>
                    <a:cxn ang="0">
                      <a:pos x="121" y="103"/>
                    </a:cxn>
                    <a:cxn ang="0">
                      <a:pos x="142" y="128"/>
                    </a:cxn>
                    <a:cxn ang="0">
                      <a:pos x="111" y="31"/>
                    </a:cxn>
                    <a:cxn ang="0">
                      <a:pos x="101" y="81"/>
                    </a:cxn>
                    <a:cxn ang="0">
                      <a:pos x="60" y="31"/>
                    </a:cxn>
                    <a:cxn ang="0">
                      <a:pos x="0" y="1"/>
                    </a:cxn>
                  </a:cxnLst>
                  <a:rect l="0" t="0" r="r" b="b"/>
                  <a:pathLst>
                    <a:path w="160" h="311">
                      <a:moveTo>
                        <a:pt x="54" y="48"/>
                      </a:moveTo>
                      <a:cubicBezTo>
                        <a:pt x="78" y="45"/>
                        <a:pt x="88" y="91"/>
                        <a:pt x="97" y="108"/>
                      </a:cubicBezTo>
                      <a:cubicBezTo>
                        <a:pt x="109" y="133"/>
                        <a:pt x="120" y="159"/>
                        <a:pt x="119" y="190"/>
                      </a:cubicBezTo>
                      <a:cubicBezTo>
                        <a:pt x="119" y="180"/>
                        <a:pt x="124" y="171"/>
                        <a:pt x="123" y="161"/>
                      </a:cubicBezTo>
                      <a:cubicBezTo>
                        <a:pt x="148" y="198"/>
                        <a:pt x="150" y="265"/>
                        <a:pt x="150" y="311"/>
                      </a:cubicBezTo>
                      <a:cubicBezTo>
                        <a:pt x="160" y="296"/>
                        <a:pt x="155" y="276"/>
                        <a:pt x="151" y="261"/>
                      </a:cubicBezTo>
                      <a:cubicBezTo>
                        <a:pt x="147" y="243"/>
                        <a:pt x="146" y="226"/>
                        <a:pt x="146" y="206"/>
                      </a:cubicBezTo>
                      <a:cubicBezTo>
                        <a:pt x="146" y="169"/>
                        <a:pt x="140" y="133"/>
                        <a:pt x="121" y="103"/>
                      </a:cubicBezTo>
                      <a:cubicBezTo>
                        <a:pt x="132" y="110"/>
                        <a:pt x="137" y="115"/>
                        <a:pt x="142" y="128"/>
                      </a:cubicBezTo>
                      <a:cubicBezTo>
                        <a:pt x="144" y="100"/>
                        <a:pt x="126" y="55"/>
                        <a:pt x="111" y="31"/>
                      </a:cubicBezTo>
                      <a:cubicBezTo>
                        <a:pt x="111" y="52"/>
                        <a:pt x="105" y="63"/>
                        <a:pt x="101" y="81"/>
                      </a:cubicBezTo>
                      <a:cubicBezTo>
                        <a:pt x="78" y="76"/>
                        <a:pt x="73" y="47"/>
                        <a:pt x="60" y="31"/>
                      </a:cubicBezTo>
                      <a:cubicBezTo>
                        <a:pt x="47" y="15"/>
                        <a:pt x="20" y="0"/>
                        <a:pt x="0" y="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338"/>
                <p:cNvSpPr>
                  <a:spLocks/>
                </p:cNvSpPr>
                <p:nvPr/>
              </p:nvSpPr>
              <p:spPr bwMode="gray">
                <a:xfrm>
                  <a:off x="276225" y="7910513"/>
                  <a:ext cx="558800" cy="974725"/>
                </a:xfrm>
                <a:custGeom>
                  <a:avLst/>
                  <a:gdLst/>
                  <a:ahLst/>
                  <a:cxnLst>
                    <a:cxn ang="0">
                      <a:pos x="137" y="23"/>
                    </a:cxn>
                    <a:cxn ang="0">
                      <a:pos x="149" y="0"/>
                    </a:cxn>
                    <a:cxn ang="0">
                      <a:pos x="70" y="149"/>
                    </a:cxn>
                    <a:cxn ang="0">
                      <a:pos x="32" y="208"/>
                    </a:cxn>
                    <a:cxn ang="0">
                      <a:pos x="0" y="260"/>
                    </a:cxn>
                    <a:cxn ang="0">
                      <a:pos x="23" y="208"/>
                    </a:cxn>
                    <a:cxn ang="0">
                      <a:pos x="65" y="145"/>
                    </a:cxn>
                    <a:cxn ang="0">
                      <a:pos x="86" y="93"/>
                    </a:cxn>
                    <a:cxn ang="0">
                      <a:pos x="110" y="46"/>
                    </a:cxn>
                  </a:cxnLst>
                  <a:rect l="0" t="0" r="r" b="b"/>
                  <a:pathLst>
                    <a:path w="149" h="260">
                      <a:moveTo>
                        <a:pt x="137" y="23"/>
                      </a:moveTo>
                      <a:cubicBezTo>
                        <a:pt x="144" y="17"/>
                        <a:pt x="146" y="9"/>
                        <a:pt x="149" y="0"/>
                      </a:cubicBezTo>
                      <a:cubicBezTo>
                        <a:pt x="120" y="47"/>
                        <a:pt x="103" y="105"/>
                        <a:pt x="70" y="149"/>
                      </a:cubicBezTo>
                      <a:cubicBezTo>
                        <a:pt x="56" y="169"/>
                        <a:pt x="42" y="185"/>
                        <a:pt x="32" y="208"/>
                      </a:cubicBezTo>
                      <a:cubicBezTo>
                        <a:pt x="24" y="229"/>
                        <a:pt x="12" y="241"/>
                        <a:pt x="0" y="260"/>
                      </a:cubicBezTo>
                      <a:cubicBezTo>
                        <a:pt x="9" y="244"/>
                        <a:pt x="13" y="224"/>
                        <a:pt x="23" y="208"/>
                      </a:cubicBezTo>
                      <a:cubicBezTo>
                        <a:pt x="36" y="187"/>
                        <a:pt x="55" y="168"/>
                        <a:pt x="65" y="145"/>
                      </a:cubicBezTo>
                      <a:cubicBezTo>
                        <a:pt x="72" y="128"/>
                        <a:pt x="77" y="108"/>
                        <a:pt x="86" y="93"/>
                      </a:cubicBezTo>
                      <a:cubicBezTo>
                        <a:pt x="96" y="78"/>
                        <a:pt x="113" y="66"/>
                        <a:pt x="110" y="46"/>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339"/>
                <p:cNvSpPr>
                  <a:spLocks/>
                </p:cNvSpPr>
                <p:nvPr/>
              </p:nvSpPr>
              <p:spPr bwMode="gray">
                <a:xfrm>
                  <a:off x="276225" y="7910513"/>
                  <a:ext cx="558800" cy="974725"/>
                </a:xfrm>
                <a:custGeom>
                  <a:avLst/>
                  <a:gdLst/>
                  <a:ahLst/>
                  <a:cxnLst>
                    <a:cxn ang="0">
                      <a:pos x="137" y="23"/>
                    </a:cxn>
                    <a:cxn ang="0">
                      <a:pos x="149" y="0"/>
                    </a:cxn>
                    <a:cxn ang="0">
                      <a:pos x="70" y="149"/>
                    </a:cxn>
                    <a:cxn ang="0">
                      <a:pos x="32" y="208"/>
                    </a:cxn>
                    <a:cxn ang="0">
                      <a:pos x="0" y="260"/>
                    </a:cxn>
                    <a:cxn ang="0">
                      <a:pos x="23" y="208"/>
                    </a:cxn>
                    <a:cxn ang="0">
                      <a:pos x="65" y="145"/>
                    </a:cxn>
                    <a:cxn ang="0">
                      <a:pos x="86" y="93"/>
                    </a:cxn>
                    <a:cxn ang="0">
                      <a:pos x="110" y="46"/>
                    </a:cxn>
                  </a:cxnLst>
                  <a:rect l="0" t="0" r="r" b="b"/>
                  <a:pathLst>
                    <a:path w="149" h="260">
                      <a:moveTo>
                        <a:pt x="137" y="23"/>
                      </a:moveTo>
                      <a:cubicBezTo>
                        <a:pt x="144" y="17"/>
                        <a:pt x="146" y="9"/>
                        <a:pt x="149" y="0"/>
                      </a:cubicBezTo>
                      <a:cubicBezTo>
                        <a:pt x="120" y="47"/>
                        <a:pt x="103" y="105"/>
                        <a:pt x="70" y="149"/>
                      </a:cubicBezTo>
                      <a:cubicBezTo>
                        <a:pt x="56" y="169"/>
                        <a:pt x="42" y="185"/>
                        <a:pt x="32" y="208"/>
                      </a:cubicBezTo>
                      <a:cubicBezTo>
                        <a:pt x="24" y="229"/>
                        <a:pt x="12" y="241"/>
                        <a:pt x="0" y="260"/>
                      </a:cubicBezTo>
                      <a:cubicBezTo>
                        <a:pt x="9" y="244"/>
                        <a:pt x="13" y="224"/>
                        <a:pt x="23" y="208"/>
                      </a:cubicBezTo>
                      <a:cubicBezTo>
                        <a:pt x="36" y="187"/>
                        <a:pt x="55" y="168"/>
                        <a:pt x="65" y="145"/>
                      </a:cubicBezTo>
                      <a:cubicBezTo>
                        <a:pt x="72" y="128"/>
                        <a:pt x="77" y="108"/>
                        <a:pt x="86" y="93"/>
                      </a:cubicBezTo>
                      <a:cubicBezTo>
                        <a:pt x="96" y="78"/>
                        <a:pt x="113" y="66"/>
                        <a:pt x="110" y="46"/>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340"/>
                <p:cNvSpPr>
                  <a:spLocks/>
                </p:cNvSpPr>
                <p:nvPr/>
              </p:nvSpPr>
              <p:spPr bwMode="gray">
                <a:xfrm>
                  <a:off x="-1662113" y="24028401"/>
                  <a:ext cx="319088" cy="892175"/>
                </a:xfrm>
                <a:custGeom>
                  <a:avLst/>
                  <a:gdLst/>
                  <a:ahLst/>
                  <a:cxnLst>
                    <a:cxn ang="0">
                      <a:pos x="72" y="9"/>
                    </a:cxn>
                    <a:cxn ang="0">
                      <a:pos x="65" y="71"/>
                    </a:cxn>
                    <a:cxn ang="0">
                      <a:pos x="66" y="137"/>
                    </a:cxn>
                    <a:cxn ang="0">
                      <a:pos x="33" y="187"/>
                    </a:cxn>
                    <a:cxn ang="0">
                      <a:pos x="0" y="238"/>
                    </a:cxn>
                    <a:cxn ang="0">
                      <a:pos x="82" y="134"/>
                    </a:cxn>
                    <a:cxn ang="0">
                      <a:pos x="84" y="61"/>
                    </a:cxn>
                    <a:cxn ang="0">
                      <a:pos x="78" y="31"/>
                    </a:cxn>
                    <a:cxn ang="0">
                      <a:pos x="69" y="0"/>
                    </a:cxn>
                  </a:cxnLst>
                  <a:rect l="0" t="0" r="r" b="b"/>
                  <a:pathLst>
                    <a:path w="85" h="238">
                      <a:moveTo>
                        <a:pt x="72" y="9"/>
                      </a:moveTo>
                      <a:cubicBezTo>
                        <a:pt x="72" y="31"/>
                        <a:pt x="66" y="50"/>
                        <a:pt x="65" y="71"/>
                      </a:cubicBezTo>
                      <a:cubicBezTo>
                        <a:pt x="64" y="93"/>
                        <a:pt x="73" y="117"/>
                        <a:pt x="66" y="137"/>
                      </a:cubicBezTo>
                      <a:cubicBezTo>
                        <a:pt x="60" y="157"/>
                        <a:pt x="42" y="170"/>
                        <a:pt x="33" y="187"/>
                      </a:cubicBezTo>
                      <a:cubicBezTo>
                        <a:pt x="23" y="206"/>
                        <a:pt x="13" y="224"/>
                        <a:pt x="0" y="238"/>
                      </a:cubicBezTo>
                      <a:cubicBezTo>
                        <a:pt x="38" y="219"/>
                        <a:pt x="77" y="177"/>
                        <a:pt x="82" y="134"/>
                      </a:cubicBezTo>
                      <a:cubicBezTo>
                        <a:pt x="85" y="111"/>
                        <a:pt x="84" y="86"/>
                        <a:pt x="84" y="61"/>
                      </a:cubicBezTo>
                      <a:cubicBezTo>
                        <a:pt x="84" y="49"/>
                        <a:pt x="83" y="41"/>
                        <a:pt x="78" y="31"/>
                      </a:cubicBezTo>
                      <a:cubicBezTo>
                        <a:pt x="73" y="21"/>
                        <a:pt x="68" y="13"/>
                        <a:pt x="69" y="0"/>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341"/>
                <p:cNvSpPr>
                  <a:spLocks/>
                </p:cNvSpPr>
                <p:nvPr/>
              </p:nvSpPr>
              <p:spPr bwMode="gray">
                <a:xfrm>
                  <a:off x="-2741613" y="25190451"/>
                  <a:ext cx="911225" cy="300038"/>
                </a:xfrm>
                <a:custGeom>
                  <a:avLst/>
                  <a:gdLst/>
                  <a:ahLst/>
                  <a:cxnLst>
                    <a:cxn ang="0">
                      <a:pos x="0" y="4"/>
                    </a:cxn>
                    <a:cxn ang="0">
                      <a:pos x="66" y="26"/>
                    </a:cxn>
                    <a:cxn ang="0">
                      <a:pos x="129" y="42"/>
                    </a:cxn>
                    <a:cxn ang="0">
                      <a:pos x="243" y="0"/>
                    </a:cxn>
                    <a:cxn ang="0">
                      <a:pos x="208" y="61"/>
                    </a:cxn>
                    <a:cxn ang="0">
                      <a:pos x="180" y="75"/>
                    </a:cxn>
                    <a:cxn ang="0">
                      <a:pos x="145" y="66"/>
                    </a:cxn>
                    <a:cxn ang="0">
                      <a:pos x="82" y="50"/>
                    </a:cxn>
                    <a:cxn ang="0">
                      <a:pos x="19" y="27"/>
                    </a:cxn>
                    <a:cxn ang="0">
                      <a:pos x="0" y="7"/>
                    </a:cxn>
                  </a:cxnLst>
                  <a:rect l="0" t="0" r="r" b="b"/>
                  <a:pathLst>
                    <a:path w="243" h="80">
                      <a:moveTo>
                        <a:pt x="0" y="4"/>
                      </a:moveTo>
                      <a:cubicBezTo>
                        <a:pt x="17" y="19"/>
                        <a:pt x="44" y="21"/>
                        <a:pt x="66" y="26"/>
                      </a:cubicBezTo>
                      <a:cubicBezTo>
                        <a:pt x="87" y="31"/>
                        <a:pt x="108" y="40"/>
                        <a:pt x="129" y="42"/>
                      </a:cubicBezTo>
                      <a:cubicBezTo>
                        <a:pt x="173" y="46"/>
                        <a:pt x="214" y="35"/>
                        <a:pt x="243" y="0"/>
                      </a:cubicBezTo>
                      <a:cubicBezTo>
                        <a:pt x="235" y="23"/>
                        <a:pt x="222" y="41"/>
                        <a:pt x="208" y="61"/>
                      </a:cubicBezTo>
                      <a:cubicBezTo>
                        <a:pt x="198" y="75"/>
                        <a:pt x="198" y="80"/>
                        <a:pt x="180" y="75"/>
                      </a:cubicBezTo>
                      <a:cubicBezTo>
                        <a:pt x="168" y="71"/>
                        <a:pt x="157" y="69"/>
                        <a:pt x="145" y="66"/>
                      </a:cubicBezTo>
                      <a:cubicBezTo>
                        <a:pt x="125" y="61"/>
                        <a:pt x="102" y="57"/>
                        <a:pt x="82" y="50"/>
                      </a:cubicBezTo>
                      <a:cubicBezTo>
                        <a:pt x="62" y="43"/>
                        <a:pt x="38" y="38"/>
                        <a:pt x="19" y="27"/>
                      </a:cubicBezTo>
                      <a:cubicBezTo>
                        <a:pt x="12" y="23"/>
                        <a:pt x="4" y="16"/>
                        <a:pt x="0" y="7"/>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342"/>
                <p:cNvSpPr>
                  <a:spLocks/>
                </p:cNvSpPr>
                <p:nvPr/>
              </p:nvSpPr>
              <p:spPr bwMode="gray">
                <a:xfrm>
                  <a:off x="-98425" y="24039513"/>
                  <a:ext cx="203200" cy="941388"/>
                </a:xfrm>
                <a:custGeom>
                  <a:avLst/>
                  <a:gdLst/>
                  <a:ahLst/>
                  <a:cxnLst>
                    <a:cxn ang="0">
                      <a:pos x="28" y="0"/>
                    </a:cxn>
                    <a:cxn ang="0">
                      <a:pos x="12" y="60"/>
                    </a:cxn>
                    <a:cxn ang="0">
                      <a:pos x="1" y="127"/>
                    </a:cxn>
                    <a:cxn ang="0">
                      <a:pos x="13" y="158"/>
                    </a:cxn>
                    <a:cxn ang="0">
                      <a:pos x="26" y="194"/>
                    </a:cxn>
                    <a:cxn ang="0">
                      <a:pos x="43" y="218"/>
                    </a:cxn>
                    <a:cxn ang="0">
                      <a:pos x="54" y="251"/>
                    </a:cxn>
                    <a:cxn ang="0">
                      <a:pos x="21" y="125"/>
                    </a:cxn>
                    <a:cxn ang="0">
                      <a:pos x="27" y="61"/>
                    </a:cxn>
                    <a:cxn ang="0">
                      <a:pos x="26" y="6"/>
                    </a:cxn>
                    <a:cxn ang="0">
                      <a:pos x="20" y="33"/>
                    </a:cxn>
                  </a:cxnLst>
                  <a:rect l="0" t="0" r="r" b="b"/>
                  <a:pathLst>
                    <a:path w="54" h="251">
                      <a:moveTo>
                        <a:pt x="28" y="0"/>
                      </a:moveTo>
                      <a:cubicBezTo>
                        <a:pt x="28" y="26"/>
                        <a:pt x="24" y="39"/>
                        <a:pt x="12" y="60"/>
                      </a:cubicBezTo>
                      <a:cubicBezTo>
                        <a:pt x="0" y="81"/>
                        <a:pt x="0" y="102"/>
                        <a:pt x="1" y="127"/>
                      </a:cubicBezTo>
                      <a:cubicBezTo>
                        <a:pt x="2" y="141"/>
                        <a:pt x="6" y="146"/>
                        <a:pt x="13" y="158"/>
                      </a:cubicBezTo>
                      <a:cubicBezTo>
                        <a:pt x="19" y="169"/>
                        <a:pt x="19" y="183"/>
                        <a:pt x="26" y="194"/>
                      </a:cubicBezTo>
                      <a:cubicBezTo>
                        <a:pt x="31" y="203"/>
                        <a:pt x="39" y="209"/>
                        <a:pt x="43" y="218"/>
                      </a:cubicBezTo>
                      <a:cubicBezTo>
                        <a:pt x="49" y="228"/>
                        <a:pt x="51" y="240"/>
                        <a:pt x="54" y="251"/>
                      </a:cubicBezTo>
                      <a:cubicBezTo>
                        <a:pt x="53" y="206"/>
                        <a:pt x="29" y="167"/>
                        <a:pt x="21" y="125"/>
                      </a:cubicBezTo>
                      <a:cubicBezTo>
                        <a:pt x="16" y="102"/>
                        <a:pt x="19" y="82"/>
                        <a:pt x="27" y="61"/>
                      </a:cubicBezTo>
                      <a:cubicBezTo>
                        <a:pt x="34" y="43"/>
                        <a:pt x="37" y="24"/>
                        <a:pt x="26" y="6"/>
                      </a:cubicBezTo>
                      <a:cubicBezTo>
                        <a:pt x="22" y="15"/>
                        <a:pt x="22" y="24"/>
                        <a:pt x="20" y="33"/>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343"/>
                <p:cNvSpPr>
                  <a:spLocks/>
                </p:cNvSpPr>
                <p:nvPr/>
              </p:nvSpPr>
              <p:spPr bwMode="gray">
                <a:xfrm>
                  <a:off x="231775" y="25336501"/>
                  <a:ext cx="655638" cy="195263"/>
                </a:xfrm>
                <a:custGeom>
                  <a:avLst/>
                  <a:gdLst/>
                  <a:ahLst/>
                  <a:cxnLst>
                    <a:cxn ang="0">
                      <a:pos x="159" y="0"/>
                    </a:cxn>
                    <a:cxn ang="0">
                      <a:pos x="145" y="35"/>
                    </a:cxn>
                    <a:cxn ang="0">
                      <a:pos x="93" y="45"/>
                    </a:cxn>
                    <a:cxn ang="0">
                      <a:pos x="0" y="25"/>
                    </a:cxn>
                    <a:cxn ang="0">
                      <a:pos x="35" y="45"/>
                    </a:cxn>
                    <a:cxn ang="0">
                      <a:pos x="87" y="51"/>
                    </a:cxn>
                    <a:cxn ang="0">
                      <a:pos x="134" y="50"/>
                    </a:cxn>
                    <a:cxn ang="0">
                      <a:pos x="175" y="38"/>
                    </a:cxn>
                    <a:cxn ang="0">
                      <a:pos x="168" y="26"/>
                    </a:cxn>
                  </a:cxnLst>
                  <a:rect l="0" t="0" r="r" b="b"/>
                  <a:pathLst>
                    <a:path w="175" h="52">
                      <a:moveTo>
                        <a:pt x="159" y="0"/>
                      </a:moveTo>
                      <a:cubicBezTo>
                        <a:pt x="161" y="18"/>
                        <a:pt x="162" y="27"/>
                        <a:pt x="145" y="35"/>
                      </a:cubicBezTo>
                      <a:cubicBezTo>
                        <a:pt x="130" y="43"/>
                        <a:pt x="111" y="45"/>
                        <a:pt x="93" y="45"/>
                      </a:cubicBezTo>
                      <a:cubicBezTo>
                        <a:pt x="60" y="47"/>
                        <a:pt x="28" y="37"/>
                        <a:pt x="0" y="25"/>
                      </a:cubicBezTo>
                      <a:cubicBezTo>
                        <a:pt x="13" y="32"/>
                        <a:pt x="20" y="42"/>
                        <a:pt x="35" y="45"/>
                      </a:cubicBezTo>
                      <a:cubicBezTo>
                        <a:pt x="51" y="49"/>
                        <a:pt x="70" y="50"/>
                        <a:pt x="87" y="51"/>
                      </a:cubicBezTo>
                      <a:cubicBezTo>
                        <a:pt x="102" y="52"/>
                        <a:pt x="120" y="52"/>
                        <a:pt x="134" y="50"/>
                      </a:cubicBezTo>
                      <a:cubicBezTo>
                        <a:pt x="148" y="48"/>
                        <a:pt x="161" y="41"/>
                        <a:pt x="175" y="38"/>
                      </a:cubicBezTo>
                      <a:cubicBezTo>
                        <a:pt x="174" y="33"/>
                        <a:pt x="171" y="29"/>
                        <a:pt x="168" y="26"/>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344"/>
                <p:cNvSpPr>
                  <a:spLocks/>
                </p:cNvSpPr>
                <p:nvPr/>
              </p:nvSpPr>
              <p:spPr bwMode="gray">
                <a:xfrm>
                  <a:off x="104775" y="25633363"/>
                  <a:ext cx="430213" cy="407988"/>
                </a:xfrm>
                <a:custGeom>
                  <a:avLst/>
                  <a:gdLst/>
                  <a:ahLst/>
                  <a:cxnLst>
                    <a:cxn ang="0">
                      <a:pos x="15" y="15"/>
                    </a:cxn>
                    <a:cxn ang="0">
                      <a:pos x="53" y="38"/>
                    </a:cxn>
                    <a:cxn ang="0">
                      <a:pos x="114" y="60"/>
                    </a:cxn>
                    <a:cxn ang="0">
                      <a:pos x="114" y="64"/>
                    </a:cxn>
                    <a:cxn ang="0">
                      <a:pos x="67" y="69"/>
                    </a:cxn>
                    <a:cxn ang="0">
                      <a:pos x="115" y="92"/>
                    </a:cxn>
                    <a:cxn ang="0">
                      <a:pos x="35" y="65"/>
                    </a:cxn>
                    <a:cxn ang="0">
                      <a:pos x="0" y="0"/>
                    </a:cxn>
                  </a:cxnLst>
                  <a:rect l="0" t="0" r="r" b="b"/>
                  <a:pathLst>
                    <a:path w="115" h="109">
                      <a:moveTo>
                        <a:pt x="15" y="15"/>
                      </a:moveTo>
                      <a:cubicBezTo>
                        <a:pt x="28" y="21"/>
                        <a:pt x="40" y="30"/>
                        <a:pt x="53" y="38"/>
                      </a:cubicBezTo>
                      <a:cubicBezTo>
                        <a:pt x="73" y="51"/>
                        <a:pt x="91" y="53"/>
                        <a:pt x="114" y="60"/>
                      </a:cubicBezTo>
                      <a:cubicBezTo>
                        <a:pt x="114" y="61"/>
                        <a:pt x="114" y="63"/>
                        <a:pt x="114" y="64"/>
                      </a:cubicBezTo>
                      <a:cubicBezTo>
                        <a:pt x="99" y="67"/>
                        <a:pt x="82" y="69"/>
                        <a:pt x="67" y="69"/>
                      </a:cubicBezTo>
                      <a:cubicBezTo>
                        <a:pt x="78" y="79"/>
                        <a:pt x="103" y="81"/>
                        <a:pt x="115" y="92"/>
                      </a:cubicBezTo>
                      <a:cubicBezTo>
                        <a:pt x="88" y="109"/>
                        <a:pt x="56" y="78"/>
                        <a:pt x="35" y="65"/>
                      </a:cubicBezTo>
                      <a:cubicBezTo>
                        <a:pt x="9" y="50"/>
                        <a:pt x="16" y="20"/>
                        <a:pt x="0" y="0"/>
                      </a:cubicBezTo>
                    </a:path>
                  </a:pathLst>
                </a:custGeom>
                <a:solidFill>
                  <a:srgbClr val="9B979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45"/>
                <p:cNvSpPr>
                  <a:spLocks/>
                </p:cNvSpPr>
                <p:nvPr/>
              </p:nvSpPr>
              <p:spPr bwMode="gray">
                <a:xfrm>
                  <a:off x="-3090863" y="25314276"/>
                  <a:ext cx="468313" cy="600075"/>
                </a:xfrm>
                <a:custGeom>
                  <a:avLst/>
                  <a:gdLst/>
                  <a:ahLst/>
                  <a:cxnLst>
                    <a:cxn ang="0">
                      <a:pos x="85" y="0"/>
                    </a:cxn>
                    <a:cxn ang="0">
                      <a:pos x="42" y="76"/>
                    </a:cxn>
                    <a:cxn ang="0">
                      <a:pos x="0" y="160"/>
                    </a:cxn>
                    <a:cxn ang="0">
                      <a:pos x="62" y="88"/>
                    </a:cxn>
                    <a:cxn ang="0">
                      <a:pos x="85" y="73"/>
                    </a:cxn>
                    <a:cxn ang="0">
                      <a:pos x="87" y="47"/>
                    </a:cxn>
                    <a:cxn ang="0">
                      <a:pos x="125" y="29"/>
                    </a:cxn>
                    <a:cxn ang="0">
                      <a:pos x="125" y="21"/>
                    </a:cxn>
                    <a:cxn ang="0">
                      <a:pos x="91" y="12"/>
                    </a:cxn>
                  </a:cxnLst>
                  <a:rect l="0" t="0" r="r" b="b"/>
                  <a:pathLst>
                    <a:path w="125" h="16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9B979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uppieren 18"/>
              <p:cNvGrpSpPr/>
              <p:nvPr/>
            </p:nvGrpSpPr>
            <p:grpSpPr bwMode="gray">
              <a:xfrm>
                <a:off x="7874486" y="2208060"/>
                <a:ext cx="604495" cy="2211464"/>
                <a:chOff x="-3870325" y="-19711987"/>
                <a:chExt cx="5864225" cy="21453475"/>
              </a:xfrm>
            </p:grpSpPr>
            <p:sp>
              <p:nvSpPr>
                <p:cNvPr id="164" name="Freeform 81"/>
                <p:cNvSpPr>
                  <a:spLocks/>
                </p:cNvSpPr>
                <p:nvPr/>
              </p:nvSpPr>
              <p:spPr bwMode="gray">
                <a:xfrm>
                  <a:off x="-3076575" y="-676275"/>
                  <a:ext cx="3457575" cy="1844675"/>
                </a:xfrm>
                <a:custGeom>
                  <a:avLst/>
                  <a:gdLst/>
                  <a:ahLst/>
                  <a:cxnLst>
                    <a:cxn ang="0">
                      <a:pos x="429" y="101"/>
                    </a:cxn>
                    <a:cxn ang="0">
                      <a:pos x="355" y="179"/>
                    </a:cxn>
                    <a:cxn ang="0">
                      <a:pos x="276" y="240"/>
                    </a:cxn>
                    <a:cxn ang="0">
                      <a:pos x="188" y="309"/>
                    </a:cxn>
                    <a:cxn ang="0">
                      <a:pos x="14" y="421"/>
                    </a:cxn>
                    <a:cxn ang="0">
                      <a:pos x="76" y="477"/>
                    </a:cxn>
                    <a:cxn ang="0">
                      <a:pos x="159" y="490"/>
                    </a:cxn>
                    <a:cxn ang="0">
                      <a:pos x="323" y="467"/>
                    </a:cxn>
                    <a:cxn ang="0">
                      <a:pos x="470" y="412"/>
                    </a:cxn>
                    <a:cxn ang="0">
                      <a:pos x="699" y="376"/>
                    </a:cxn>
                    <a:cxn ang="0">
                      <a:pos x="452" y="112"/>
                    </a:cxn>
                  </a:cxnLst>
                  <a:rect l="0" t="0" r="r" b="b"/>
                  <a:pathLst>
                    <a:path w="922" h="492">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82"/>
                <p:cNvSpPr>
                  <a:spLocks/>
                </p:cNvSpPr>
                <p:nvPr/>
              </p:nvSpPr>
              <p:spPr bwMode="gray">
                <a:xfrm>
                  <a:off x="-101600" y="-522287"/>
                  <a:ext cx="2095500" cy="2263775"/>
                </a:xfrm>
                <a:custGeom>
                  <a:avLst/>
                  <a:gdLst/>
                  <a:ahLst/>
                  <a:cxnLst>
                    <a:cxn ang="0">
                      <a:pos x="36" y="184"/>
                    </a:cxn>
                    <a:cxn ang="0">
                      <a:pos x="99" y="402"/>
                    </a:cxn>
                    <a:cxn ang="0">
                      <a:pos x="156" y="413"/>
                    </a:cxn>
                    <a:cxn ang="0">
                      <a:pos x="183" y="465"/>
                    </a:cxn>
                    <a:cxn ang="0">
                      <a:pos x="261" y="538"/>
                    </a:cxn>
                    <a:cxn ang="0">
                      <a:pos x="532" y="527"/>
                    </a:cxn>
                    <a:cxn ang="0">
                      <a:pos x="409" y="317"/>
                    </a:cxn>
                    <a:cxn ang="0">
                      <a:pos x="341" y="212"/>
                    </a:cxn>
                    <a:cxn ang="0">
                      <a:pos x="257" y="77"/>
                    </a:cxn>
                    <a:cxn ang="0">
                      <a:pos x="48" y="184"/>
                    </a:cxn>
                  </a:cxnLst>
                  <a:rect l="0" t="0" r="r" b="b"/>
                  <a:pathLst>
                    <a:path w="559" h="604">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83"/>
                <p:cNvSpPr>
                  <a:spLocks/>
                </p:cNvSpPr>
                <p:nvPr/>
              </p:nvSpPr>
              <p:spPr bwMode="gray">
                <a:xfrm>
                  <a:off x="-1706563" y="61913"/>
                  <a:ext cx="382588" cy="393700"/>
                </a:xfrm>
                <a:custGeom>
                  <a:avLst/>
                  <a:gdLst/>
                  <a:ahLst/>
                  <a:cxnLst>
                    <a:cxn ang="0">
                      <a:pos x="31" y="41"/>
                    </a:cxn>
                    <a:cxn ang="0">
                      <a:pos x="2" y="74"/>
                    </a:cxn>
                    <a:cxn ang="0">
                      <a:pos x="30" y="76"/>
                    </a:cxn>
                    <a:cxn ang="0">
                      <a:pos x="31" y="91"/>
                    </a:cxn>
                    <a:cxn ang="0">
                      <a:pos x="31" y="45"/>
                    </a:cxn>
                  </a:cxnLst>
                  <a:rect l="0" t="0" r="r" b="b"/>
                  <a:pathLst>
                    <a:path w="102" h="105">
                      <a:moveTo>
                        <a:pt x="31" y="41"/>
                      </a:moveTo>
                      <a:cubicBezTo>
                        <a:pt x="12" y="42"/>
                        <a:pt x="0" y="55"/>
                        <a:pt x="2" y="74"/>
                      </a:cubicBezTo>
                      <a:cubicBezTo>
                        <a:pt x="10" y="72"/>
                        <a:pt x="22" y="77"/>
                        <a:pt x="30" y="76"/>
                      </a:cubicBezTo>
                      <a:cubicBezTo>
                        <a:pt x="30" y="80"/>
                        <a:pt x="31" y="86"/>
                        <a:pt x="31" y="91"/>
                      </a:cubicBezTo>
                      <a:cubicBezTo>
                        <a:pt x="102" y="105"/>
                        <a:pt x="90" y="0"/>
                        <a:pt x="31" y="45"/>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84"/>
                <p:cNvSpPr>
                  <a:spLocks/>
                </p:cNvSpPr>
                <p:nvPr/>
              </p:nvSpPr>
              <p:spPr bwMode="gray">
                <a:xfrm>
                  <a:off x="-1651000" y="249238"/>
                  <a:ext cx="1304925" cy="495300"/>
                </a:xfrm>
                <a:custGeom>
                  <a:avLst/>
                  <a:gdLst/>
                  <a:ahLst/>
                  <a:cxnLst>
                    <a:cxn ang="0">
                      <a:pos x="315" y="16"/>
                    </a:cxn>
                    <a:cxn ang="0">
                      <a:pos x="146" y="79"/>
                    </a:cxn>
                    <a:cxn ang="0">
                      <a:pos x="0" y="131"/>
                    </a:cxn>
                    <a:cxn ang="0">
                      <a:pos x="167" y="32"/>
                    </a:cxn>
                    <a:cxn ang="0">
                      <a:pos x="252" y="4"/>
                    </a:cxn>
                    <a:cxn ang="0">
                      <a:pos x="299" y="26"/>
                    </a:cxn>
                    <a:cxn ang="0">
                      <a:pos x="307" y="38"/>
                    </a:cxn>
                  </a:cxnLst>
                  <a:rect l="0" t="0" r="r" b="b"/>
                  <a:pathLst>
                    <a:path w="348" h="132">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85"/>
                <p:cNvSpPr>
                  <a:spLocks/>
                </p:cNvSpPr>
                <p:nvPr/>
              </p:nvSpPr>
              <p:spPr bwMode="gray">
                <a:xfrm>
                  <a:off x="1000125" y="419100"/>
                  <a:ext cx="949325" cy="911225"/>
                </a:xfrm>
                <a:custGeom>
                  <a:avLst/>
                  <a:gdLst/>
                  <a:ahLst/>
                  <a:cxnLst>
                    <a:cxn ang="0">
                      <a:pos x="35" y="35"/>
                    </a:cxn>
                    <a:cxn ang="0">
                      <a:pos x="68" y="106"/>
                    </a:cxn>
                    <a:cxn ang="0">
                      <a:pos x="10" y="135"/>
                    </a:cxn>
                    <a:cxn ang="0">
                      <a:pos x="72" y="162"/>
                    </a:cxn>
                    <a:cxn ang="0">
                      <a:pos x="187" y="220"/>
                    </a:cxn>
                    <a:cxn ang="0">
                      <a:pos x="135" y="124"/>
                    </a:cxn>
                    <a:cxn ang="0">
                      <a:pos x="55" y="10"/>
                    </a:cxn>
                    <a:cxn ang="0">
                      <a:pos x="14" y="14"/>
                    </a:cxn>
                  </a:cxnLst>
                  <a:rect l="0" t="0" r="r" b="b"/>
                  <a:pathLst>
                    <a:path w="253" h="243">
                      <a:moveTo>
                        <a:pt x="35" y="35"/>
                      </a:moveTo>
                      <a:cubicBezTo>
                        <a:pt x="52" y="54"/>
                        <a:pt x="67" y="81"/>
                        <a:pt x="68" y="106"/>
                      </a:cubicBezTo>
                      <a:cubicBezTo>
                        <a:pt x="50" y="105"/>
                        <a:pt x="0" y="104"/>
                        <a:pt x="10" y="135"/>
                      </a:cubicBezTo>
                      <a:cubicBezTo>
                        <a:pt x="15" y="150"/>
                        <a:pt x="61" y="156"/>
                        <a:pt x="72" y="162"/>
                      </a:cubicBezTo>
                      <a:cubicBezTo>
                        <a:pt x="102" y="180"/>
                        <a:pt x="143" y="243"/>
                        <a:pt x="187" y="220"/>
                      </a:cubicBezTo>
                      <a:cubicBezTo>
                        <a:pt x="253" y="185"/>
                        <a:pt x="156" y="138"/>
                        <a:pt x="135" y="124"/>
                      </a:cubicBezTo>
                      <a:cubicBezTo>
                        <a:pt x="96" y="98"/>
                        <a:pt x="79" y="53"/>
                        <a:pt x="55" y="10"/>
                      </a:cubicBezTo>
                      <a:cubicBezTo>
                        <a:pt x="40" y="5"/>
                        <a:pt x="21" y="0"/>
                        <a:pt x="14" y="14"/>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86"/>
                <p:cNvSpPr>
                  <a:spLocks/>
                </p:cNvSpPr>
                <p:nvPr/>
              </p:nvSpPr>
              <p:spPr bwMode="gray">
                <a:xfrm>
                  <a:off x="47625" y="452438"/>
                  <a:ext cx="809625" cy="919163"/>
                </a:xfrm>
                <a:custGeom>
                  <a:avLst/>
                  <a:gdLst/>
                  <a:ahLst/>
                  <a:cxnLst>
                    <a:cxn ang="0">
                      <a:pos x="36" y="13"/>
                    </a:cxn>
                    <a:cxn ang="0">
                      <a:pos x="216" y="237"/>
                    </a:cxn>
                    <a:cxn ang="0">
                      <a:pos x="108" y="130"/>
                    </a:cxn>
                    <a:cxn ang="0">
                      <a:pos x="27" y="0"/>
                    </a:cxn>
                  </a:cxnLst>
                  <a:rect l="0" t="0" r="r" b="b"/>
                  <a:pathLst>
                    <a:path w="216" h="245">
                      <a:moveTo>
                        <a:pt x="36" y="13"/>
                      </a:moveTo>
                      <a:cubicBezTo>
                        <a:pt x="156" y="33"/>
                        <a:pt x="104" y="200"/>
                        <a:pt x="216" y="237"/>
                      </a:cubicBezTo>
                      <a:cubicBezTo>
                        <a:pt x="163" y="245"/>
                        <a:pt x="127" y="165"/>
                        <a:pt x="108" y="130"/>
                      </a:cubicBezTo>
                      <a:cubicBezTo>
                        <a:pt x="94" y="104"/>
                        <a:pt x="0" y="23"/>
                        <a:pt x="27" y="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87"/>
                <p:cNvSpPr>
                  <a:spLocks/>
                </p:cNvSpPr>
                <p:nvPr/>
              </p:nvSpPr>
              <p:spPr bwMode="gray">
                <a:xfrm>
                  <a:off x="1427163" y="1300163"/>
                  <a:ext cx="180975" cy="130175"/>
                </a:xfrm>
                <a:custGeom>
                  <a:avLst/>
                  <a:gdLst/>
                  <a:ahLst/>
                  <a:cxnLst>
                    <a:cxn ang="0">
                      <a:pos x="31" y="2"/>
                    </a:cxn>
                    <a:cxn ang="0">
                      <a:pos x="2" y="3"/>
                    </a:cxn>
                    <a:cxn ang="0">
                      <a:pos x="43" y="31"/>
                    </a:cxn>
                    <a:cxn ang="0">
                      <a:pos x="47" y="7"/>
                    </a:cxn>
                    <a:cxn ang="0">
                      <a:pos x="35" y="2"/>
                    </a:cxn>
                  </a:cxnLst>
                  <a:rect l="0" t="0" r="r" b="b"/>
                  <a:pathLst>
                    <a:path w="48" h="35">
                      <a:moveTo>
                        <a:pt x="31" y="2"/>
                      </a:moveTo>
                      <a:cubicBezTo>
                        <a:pt x="22" y="0"/>
                        <a:pt x="10" y="2"/>
                        <a:pt x="2" y="3"/>
                      </a:cubicBezTo>
                      <a:cubicBezTo>
                        <a:pt x="0" y="27"/>
                        <a:pt x="21" y="35"/>
                        <a:pt x="43" y="31"/>
                      </a:cubicBezTo>
                      <a:cubicBezTo>
                        <a:pt x="47" y="24"/>
                        <a:pt x="48" y="16"/>
                        <a:pt x="47" y="7"/>
                      </a:cubicBezTo>
                      <a:cubicBezTo>
                        <a:pt x="40" y="9"/>
                        <a:pt x="38" y="4"/>
                        <a:pt x="35" y="2"/>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88"/>
                <p:cNvSpPr>
                  <a:spLocks/>
                </p:cNvSpPr>
                <p:nvPr/>
              </p:nvSpPr>
              <p:spPr bwMode="gray">
                <a:xfrm>
                  <a:off x="614363" y="265113"/>
                  <a:ext cx="280988" cy="330200"/>
                </a:xfrm>
                <a:custGeom>
                  <a:avLst/>
                  <a:gdLst/>
                  <a:ahLst/>
                  <a:cxnLst>
                    <a:cxn ang="0">
                      <a:pos x="62" y="4"/>
                    </a:cxn>
                    <a:cxn ang="0">
                      <a:pos x="41" y="5"/>
                    </a:cxn>
                    <a:cxn ang="0">
                      <a:pos x="53" y="88"/>
                    </a:cxn>
                    <a:cxn ang="0">
                      <a:pos x="50" y="38"/>
                    </a:cxn>
                    <a:cxn ang="0">
                      <a:pos x="58" y="0"/>
                    </a:cxn>
                  </a:cxnLst>
                  <a:rect l="0" t="0" r="r" b="b"/>
                  <a:pathLst>
                    <a:path w="75" h="88">
                      <a:moveTo>
                        <a:pt x="62" y="4"/>
                      </a:moveTo>
                      <a:cubicBezTo>
                        <a:pt x="56" y="3"/>
                        <a:pt x="48" y="4"/>
                        <a:pt x="41" y="5"/>
                      </a:cubicBezTo>
                      <a:cubicBezTo>
                        <a:pt x="46" y="28"/>
                        <a:pt x="0" y="86"/>
                        <a:pt x="53" y="88"/>
                      </a:cubicBezTo>
                      <a:cubicBezTo>
                        <a:pt x="56" y="71"/>
                        <a:pt x="53" y="53"/>
                        <a:pt x="50" y="38"/>
                      </a:cubicBezTo>
                      <a:cubicBezTo>
                        <a:pt x="72" y="33"/>
                        <a:pt x="75" y="13"/>
                        <a:pt x="58" y="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89"/>
                <p:cNvSpPr>
                  <a:spLocks/>
                </p:cNvSpPr>
                <p:nvPr/>
              </p:nvSpPr>
              <p:spPr bwMode="gray">
                <a:xfrm>
                  <a:off x="-2847975" y="-150812"/>
                  <a:ext cx="1328738" cy="963613"/>
                </a:xfrm>
                <a:custGeom>
                  <a:avLst/>
                  <a:gdLst/>
                  <a:ahLst/>
                  <a:cxnLst>
                    <a:cxn ang="0">
                      <a:pos x="39" y="233"/>
                    </a:cxn>
                    <a:cxn ang="0">
                      <a:pos x="179" y="201"/>
                    </a:cxn>
                    <a:cxn ang="0">
                      <a:pos x="271" y="132"/>
                    </a:cxn>
                    <a:cxn ang="0">
                      <a:pos x="259" y="131"/>
                    </a:cxn>
                    <a:cxn ang="0">
                      <a:pos x="329" y="23"/>
                    </a:cxn>
                    <a:cxn ang="0">
                      <a:pos x="230" y="112"/>
                    </a:cxn>
                    <a:cxn ang="0">
                      <a:pos x="98" y="195"/>
                    </a:cxn>
                    <a:cxn ang="0">
                      <a:pos x="27" y="217"/>
                    </a:cxn>
                    <a:cxn ang="0">
                      <a:pos x="52" y="242"/>
                    </a:cxn>
                  </a:cxnLst>
                  <a:rect l="0" t="0" r="r" b="b"/>
                  <a:pathLst>
                    <a:path w="354" h="257">
                      <a:moveTo>
                        <a:pt x="39" y="233"/>
                      </a:moveTo>
                      <a:cubicBezTo>
                        <a:pt x="93" y="233"/>
                        <a:pt x="133" y="229"/>
                        <a:pt x="179" y="201"/>
                      </a:cubicBezTo>
                      <a:cubicBezTo>
                        <a:pt x="210" y="182"/>
                        <a:pt x="274" y="175"/>
                        <a:pt x="271" y="132"/>
                      </a:cubicBezTo>
                      <a:cubicBezTo>
                        <a:pt x="267" y="131"/>
                        <a:pt x="263" y="132"/>
                        <a:pt x="259" y="131"/>
                      </a:cubicBezTo>
                      <a:cubicBezTo>
                        <a:pt x="257" y="108"/>
                        <a:pt x="354" y="52"/>
                        <a:pt x="329" y="23"/>
                      </a:cubicBezTo>
                      <a:cubicBezTo>
                        <a:pt x="310" y="0"/>
                        <a:pt x="240" y="96"/>
                        <a:pt x="230" y="112"/>
                      </a:cubicBezTo>
                      <a:cubicBezTo>
                        <a:pt x="199" y="158"/>
                        <a:pt x="149" y="179"/>
                        <a:pt x="98" y="195"/>
                      </a:cubicBezTo>
                      <a:cubicBezTo>
                        <a:pt x="80" y="201"/>
                        <a:pt x="40" y="205"/>
                        <a:pt x="27" y="217"/>
                      </a:cubicBezTo>
                      <a:cubicBezTo>
                        <a:pt x="0" y="241"/>
                        <a:pt x="21" y="257"/>
                        <a:pt x="52" y="242"/>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90"/>
                <p:cNvSpPr>
                  <a:spLocks/>
                </p:cNvSpPr>
                <p:nvPr/>
              </p:nvSpPr>
              <p:spPr bwMode="gray">
                <a:xfrm>
                  <a:off x="-3046413" y="-11569700"/>
                  <a:ext cx="4418013" cy="12044363"/>
                </a:xfrm>
                <a:custGeom>
                  <a:avLst/>
                  <a:gdLst/>
                  <a:ahLst/>
                  <a:cxnLst>
                    <a:cxn ang="0">
                      <a:pos x="55" y="151"/>
                    </a:cxn>
                    <a:cxn ang="0">
                      <a:pos x="78" y="281"/>
                    </a:cxn>
                    <a:cxn ang="0">
                      <a:pos x="37" y="382"/>
                    </a:cxn>
                    <a:cxn ang="0">
                      <a:pos x="33" y="686"/>
                    </a:cxn>
                    <a:cxn ang="0">
                      <a:pos x="72" y="1082"/>
                    </a:cxn>
                    <a:cxn ang="0">
                      <a:pos x="100" y="1473"/>
                    </a:cxn>
                    <a:cxn ang="0">
                      <a:pos x="203" y="2087"/>
                    </a:cxn>
                    <a:cxn ang="0">
                      <a:pos x="268" y="2377"/>
                    </a:cxn>
                    <a:cxn ang="0">
                      <a:pos x="331" y="2676"/>
                    </a:cxn>
                    <a:cxn ang="0">
                      <a:pos x="331" y="2712"/>
                    </a:cxn>
                    <a:cxn ang="0">
                      <a:pos x="360" y="2865"/>
                    </a:cxn>
                    <a:cxn ang="0">
                      <a:pos x="398" y="3028"/>
                    </a:cxn>
                    <a:cxn ang="0">
                      <a:pos x="465" y="3046"/>
                    </a:cxn>
                    <a:cxn ang="0">
                      <a:pos x="551" y="3097"/>
                    </a:cxn>
                    <a:cxn ang="0">
                      <a:pos x="746" y="3164"/>
                    </a:cxn>
                    <a:cxn ang="0">
                      <a:pos x="765" y="2895"/>
                    </a:cxn>
                    <a:cxn ang="0">
                      <a:pos x="699" y="2595"/>
                    </a:cxn>
                    <a:cxn ang="0">
                      <a:pos x="664" y="2318"/>
                    </a:cxn>
                    <a:cxn ang="0">
                      <a:pos x="668" y="2009"/>
                    </a:cxn>
                    <a:cxn ang="0">
                      <a:pos x="635" y="1824"/>
                    </a:cxn>
                    <a:cxn ang="0">
                      <a:pos x="658" y="1638"/>
                    </a:cxn>
                    <a:cxn ang="0">
                      <a:pos x="613" y="1458"/>
                    </a:cxn>
                    <a:cxn ang="0">
                      <a:pos x="614" y="1261"/>
                    </a:cxn>
                    <a:cxn ang="0">
                      <a:pos x="681" y="1356"/>
                    </a:cxn>
                    <a:cxn ang="0">
                      <a:pos x="699" y="1501"/>
                    </a:cxn>
                    <a:cxn ang="0">
                      <a:pos x="742" y="1767"/>
                    </a:cxn>
                    <a:cxn ang="0">
                      <a:pos x="709" y="2110"/>
                    </a:cxn>
                    <a:cxn ang="0">
                      <a:pos x="720" y="2437"/>
                    </a:cxn>
                    <a:cxn ang="0">
                      <a:pos x="708" y="2657"/>
                    </a:cxn>
                    <a:cxn ang="0">
                      <a:pos x="681" y="2858"/>
                    </a:cxn>
                    <a:cxn ang="0">
                      <a:pos x="761" y="3062"/>
                    </a:cxn>
                    <a:cxn ang="0">
                      <a:pos x="888" y="3206"/>
                    </a:cxn>
                    <a:cxn ang="0">
                      <a:pos x="1108" y="3109"/>
                    </a:cxn>
                    <a:cxn ang="0">
                      <a:pos x="1125" y="2843"/>
                    </a:cxn>
                    <a:cxn ang="0">
                      <a:pos x="1125" y="2765"/>
                    </a:cxn>
                    <a:cxn ang="0">
                      <a:pos x="1108" y="2702"/>
                    </a:cxn>
                    <a:cxn ang="0">
                      <a:pos x="1148" y="2578"/>
                    </a:cxn>
                    <a:cxn ang="0">
                      <a:pos x="1148" y="2229"/>
                    </a:cxn>
                    <a:cxn ang="0">
                      <a:pos x="1153" y="2071"/>
                    </a:cxn>
                    <a:cxn ang="0">
                      <a:pos x="1125" y="1914"/>
                    </a:cxn>
                    <a:cxn ang="0">
                      <a:pos x="1148" y="1587"/>
                    </a:cxn>
                    <a:cxn ang="0">
                      <a:pos x="1142" y="1282"/>
                    </a:cxn>
                    <a:cxn ang="0">
                      <a:pos x="1153" y="1092"/>
                    </a:cxn>
                    <a:cxn ang="0">
                      <a:pos x="1125" y="911"/>
                    </a:cxn>
                    <a:cxn ang="0">
                      <a:pos x="1107" y="541"/>
                    </a:cxn>
                    <a:cxn ang="0">
                      <a:pos x="1024" y="168"/>
                    </a:cxn>
                    <a:cxn ang="0">
                      <a:pos x="731" y="17"/>
                    </a:cxn>
                    <a:cxn ang="0">
                      <a:pos x="152" y="79"/>
                    </a:cxn>
                    <a:cxn ang="0">
                      <a:pos x="72" y="151"/>
                    </a:cxn>
                  </a:cxnLst>
                  <a:rect l="0" t="0" r="r" b="b"/>
                  <a:pathLst>
                    <a:path w="1178" h="3212">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91"/>
                <p:cNvSpPr>
                  <a:spLocks/>
                </p:cNvSpPr>
                <p:nvPr/>
              </p:nvSpPr>
              <p:spPr bwMode="gray">
                <a:xfrm>
                  <a:off x="-2055813" y="-18129250"/>
                  <a:ext cx="1924050" cy="2647950"/>
                </a:xfrm>
                <a:custGeom>
                  <a:avLst/>
                  <a:gdLst/>
                  <a:ahLst/>
                  <a:cxnLst>
                    <a:cxn ang="0">
                      <a:pos x="122" y="205"/>
                    </a:cxn>
                    <a:cxn ang="0">
                      <a:pos x="141" y="437"/>
                    </a:cxn>
                    <a:cxn ang="0">
                      <a:pos x="214" y="683"/>
                    </a:cxn>
                    <a:cxn ang="0">
                      <a:pos x="488" y="510"/>
                    </a:cxn>
                    <a:cxn ang="0">
                      <a:pos x="407" y="124"/>
                    </a:cxn>
                    <a:cxn ang="0">
                      <a:pos x="143" y="184"/>
                    </a:cxn>
                  </a:cxnLst>
                  <a:rect l="0" t="0" r="r" b="b"/>
                  <a:pathLst>
                    <a:path w="513" h="706">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92"/>
                <p:cNvSpPr>
                  <a:spLocks/>
                </p:cNvSpPr>
                <p:nvPr/>
              </p:nvSpPr>
              <p:spPr bwMode="gray">
                <a:xfrm>
                  <a:off x="-409575" y="-17097375"/>
                  <a:ext cx="157163" cy="258763"/>
                </a:xfrm>
                <a:custGeom>
                  <a:avLst/>
                  <a:gdLst/>
                  <a:ahLst/>
                  <a:cxnLst>
                    <a:cxn ang="0">
                      <a:pos x="20" y="45"/>
                    </a:cxn>
                    <a:cxn ang="0">
                      <a:pos x="42" y="69"/>
                    </a:cxn>
                    <a:cxn ang="0">
                      <a:pos x="37" y="42"/>
                    </a:cxn>
                    <a:cxn ang="0">
                      <a:pos x="26" y="12"/>
                    </a:cxn>
                    <a:cxn ang="0">
                      <a:pos x="14" y="4"/>
                    </a:cxn>
                    <a:cxn ang="0">
                      <a:pos x="5" y="17"/>
                    </a:cxn>
                    <a:cxn ang="0">
                      <a:pos x="18" y="45"/>
                    </a:cxn>
                  </a:cxnLst>
                  <a:rect l="0" t="0" r="r" b="b"/>
                  <a:pathLst>
                    <a:path w="42" h="69">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93"/>
                <p:cNvSpPr>
                  <a:spLocks/>
                </p:cNvSpPr>
                <p:nvPr/>
              </p:nvSpPr>
              <p:spPr bwMode="gray">
                <a:xfrm>
                  <a:off x="-1587500" y="-17067212"/>
                  <a:ext cx="1296988" cy="768350"/>
                </a:xfrm>
                <a:custGeom>
                  <a:avLst/>
                  <a:gdLst/>
                  <a:ahLst/>
                  <a:cxnLst>
                    <a:cxn ang="0">
                      <a:pos x="0" y="0"/>
                    </a:cxn>
                    <a:cxn ang="0">
                      <a:pos x="23" y="45"/>
                    </a:cxn>
                    <a:cxn ang="0">
                      <a:pos x="45" y="97"/>
                    </a:cxn>
                    <a:cxn ang="0">
                      <a:pos x="125" y="177"/>
                    </a:cxn>
                    <a:cxn ang="0">
                      <a:pos x="246" y="190"/>
                    </a:cxn>
                    <a:cxn ang="0">
                      <a:pos x="346" y="14"/>
                    </a:cxn>
                  </a:cxnLst>
                  <a:rect l="0" t="0" r="r" b="b"/>
                  <a:pathLst>
                    <a:path w="346" h="205">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94"/>
                <p:cNvSpPr>
                  <a:spLocks/>
                </p:cNvSpPr>
                <p:nvPr/>
              </p:nvSpPr>
              <p:spPr bwMode="gray">
                <a:xfrm>
                  <a:off x="-2055813" y="-19629437"/>
                  <a:ext cx="2047875" cy="3203575"/>
                </a:xfrm>
                <a:custGeom>
                  <a:avLst/>
                  <a:gdLst/>
                  <a:ahLst/>
                  <a:cxnLst>
                    <a:cxn ang="0">
                      <a:pos x="48" y="367"/>
                    </a:cxn>
                    <a:cxn ang="0">
                      <a:pos x="1" y="422"/>
                    </a:cxn>
                    <a:cxn ang="0">
                      <a:pos x="43" y="495"/>
                    </a:cxn>
                    <a:cxn ang="0">
                      <a:pos x="63" y="525"/>
                    </a:cxn>
                    <a:cxn ang="0">
                      <a:pos x="76" y="578"/>
                    </a:cxn>
                    <a:cxn ang="0">
                      <a:pos x="132" y="702"/>
                    </a:cxn>
                    <a:cxn ang="0">
                      <a:pos x="171" y="746"/>
                    </a:cxn>
                    <a:cxn ang="0">
                      <a:pos x="251" y="827"/>
                    </a:cxn>
                    <a:cxn ang="0">
                      <a:pos x="372" y="840"/>
                    </a:cxn>
                    <a:cxn ang="0">
                      <a:pos x="473" y="692"/>
                    </a:cxn>
                    <a:cxn ang="0">
                      <a:pos x="511" y="599"/>
                    </a:cxn>
                    <a:cxn ang="0">
                      <a:pos x="529" y="410"/>
                    </a:cxn>
                    <a:cxn ang="0">
                      <a:pos x="372" y="60"/>
                    </a:cxn>
                    <a:cxn ang="0">
                      <a:pos x="112" y="89"/>
                    </a:cxn>
                    <a:cxn ang="0">
                      <a:pos x="40" y="216"/>
                    </a:cxn>
                    <a:cxn ang="0">
                      <a:pos x="48" y="367"/>
                    </a:cxn>
                  </a:cxnLst>
                  <a:rect l="0" t="0" r="r" b="b"/>
                  <a:pathLst>
                    <a:path w="546" h="854">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95"/>
                <p:cNvSpPr>
                  <a:spLocks/>
                </p:cNvSpPr>
                <p:nvPr/>
              </p:nvSpPr>
              <p:spPr bwMode="gray">
                <a:xfrm>
                  <a:off x="-3870325" y="-16865600"/>
                  <a:ext cx="5691188" cy="6361113"/>
                </a:xfrm>
                <a:custGeom>
                  <a:avLst/>
                  <a:gdLst/>
                  <a:ahLst/>
                  <a:cxnLst>
                    <a:cxn ang="0">
                      <a:pos x="568" y="110"/>
                    </a:cxn>
                    <a:cxn ang="0">
                      <a:pos x="365" y="239"/>
                    </a:cxn>
                    <a:cxn ang="0">
                      <a:pos x="185" y="357"/>
                    </a:cxn>
                    <a:cxn ang="0">
                      <a:pos x="67" y="567"/>
                    </a:cxn>
                    <a:cxn ang="0">
                      <a:pos x="74" y="680"/>
                    </a:cxn>
                    <a:cxn ang="0">
                      <a:pos x="62" y="820"/>
                    </a:cxn>
                    <a:cxn ang="0">
                      <a:pos x="5" y="1011"/>
                    </a:cxn>
                    <a:cxn ang="0">
                      <a:pos x="16" y="1237"/>
                    </a:cxn>
                    <a:cxn ang="0">
                      <a:pos x="101" y="1406"/>
                    </a:cxn>
                    <a:cxn ang="0">
                      <a:pos x="264" y="1417"/>
                    </a:cxn>
                    <a:cxn ang="0">
                      <a:pos x="276" y="1591"/>
                    </a:cxn>
                    <a:cxn ang="0">
                      <a:pos x="731" y="1681"/>
                    </a:cxn>
                    <a:cxn ang="0">
                      <a:pos x="968" y="1655"/>
                    </a:cxn>
                    <a:cxn ang="0">
                      <a:pos x="1154" y="1631"/>
                    </a:cxn>
                    <a:cxn ang="0">
                      <a:pos x="1283" y="1569"/>
                    </a:cxn>
                    <a:cxn ang="0">
                      <a:pos x="1447" y="1147"/>
                    </a:cxn>
                    <a:cxn ang="0">
                      <a:pos x="1509" y="617"/>
                    </a:cxn>
                    <a:cxn ang="0">
                      <a:pos x="1492" y="398"/>
                    </a:cxn>
                    <a:cxn ang="0">
                      <a:pos x="1417" y="202"/>
                    </a:cxn>
                    <a:cxn ang="0">
                      <a:pos x="1014" y="53"/>
                    </a:cxn>
                    <a:cxn ang="0">
                      <a:pos x="745" y="222"/>
                    </a:cxn>
                    <a:cxn ang="0">
                      <a:pos x="608" y="70"/>
                    </a:cxn>
                    <a:cxn ang="0">
                      <a:pos x="535" y="133"/>
                    </a:cxn>
                  </a:cxnLst>
                  <a:rect l="0" t="0" r="r" b="b"/>
                  <a:pathLst>
                    <a:path w="1518" h="1696">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DAE3E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96"/>
                <p:cNvSpPr>
                  <a:spLocks/>
                </p:cNvSpPr>
                <p:nvPr/>
              </p:nvSpPr>
              <p:spPr bwMode="gray">
                <a:xfrm>
                  <a:off x="-577850" y="-16665575"/>
                  <a:ext cx="1341438" cy="857250"/>
                </a:xfrm>
                <a:custGeom>
                  <a:avLst/>
                  <a:gdLst/>
                  <a:ahLst/>
                  <a:cxnLst>
                    <a:cxn ang="0">
                      <a:pos x="97" y="0"/>
                    </a:cxn>
                    <a:cxn ang="0">
                      <a:pos x="303" y="60"/>
                    </a:cxn>
                    <a:cxn ang="0">
                      <a:pos x="358" y="106"/>
                    </a:cxn>
                    <a:cxn ang="0">
                      <a:pos x="203" y="76"/>
                    </a:cxn>
                    <a:cxn ang="0">
                      <a:pos x="136" y="173"/>
                    </a:cxn>
                    <a:cxn ang="0">
                      <a:pos x="21" y="223"/>
                    </a:cxn>
                    <a:cxn ang="0">
                      <a:pos x="58" y="105"/>
                    </a:cxn>
                    <a:cxn ang="0">
                      <a:pos x="131" y="13"/>
                    </a:cxn>
                  </a:cxnLst>
                  <a:rect l="0" t="0" r="r" b="b"/>
                  <a:pathLst>
                    <a:path w="358" h="229">
                      <a:moveTo>
                        <a:pt x="97" y="0"/>
                      </a:moveTo>
                      <a:cubicBezTo>
                        <a:pt x="155" y="28"/>
                        <a:pt x="241" y="50"/>
                        <a:pt x="303" y="60"/>
                      </a:cubicBezTo>
                      <a:cubicBezTo>
                        <a:pt x="315" y="77"/>
                        <a:pt x="339" y="97"/>
                        <a:pt x="358" y="106"/>
                      </a:cubicBezTo>
                      <a:cubicBezTo>
                        <a:pt x="309" y="97"/>
                        <a:pt x="254" y="70"/>
                        <a:pt x="203" y="76"/>
                      </a:cubicBezTo>
                      <a:cubicBezTo>
                        <a:pt x="136" y="84"/>
                        <a:pt x="190" y="147"/>
                        <a:pt x="136" y="173"/>
                      </a:cubicBezTo>
                      <a:cubicBezTo>
                        <a:pt x="106" y="119"/>
                        <a:pt x="62" y="229"/>
                        <a:pt x="21" y="223"/>
                      </a:cubicBezTo>
                      <a:cubicBezTo>
                        <a:pt x="0" y="173"/>
                        <a:pt x="31" y="144"/>
                        <a:pt x="58" y="105"/>
                      </a:cubicBezTo>
                      <a:cubicBezTo>
                        <a:pt x="76" y="79"/>
                        <a:pt x="92" y="8"/>
                        <a:pt x="131" y="13"/>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97"/>
                <p:cNvSpPr>
                  <a:spLocks/>
                </p:cNvSpPr>
                <p:nvPr/>
              </p:nvSpPr>
              <p:spPr bwMode="gray">
                <a:xfrm>
                  <a:off x="-1238250" y="-13482637"/>
                  <a:ext cx="390525" cy="850900"/>
                </a:xfrm>
                <a:custGeom>
                  <a:avLst/>
                  <a:gdLst/>
                  <a:ahLst/>
                  <a:cxnLst>
                    <a:cxn ang="0">
                      <a:pos x="79" y="17"/>
                    </a:cxn>
                    <a:cxn ang="0">
                      <a:pos x="3" y="131"/>
                    </a:cxn>
                    <a:cxn ang="0">
                      <a:pos x="45" y="227"/>
                    </a:cxn>
                    <a:cxn ang="0">
                      <a:pos x="99" y="21"/>
                    </a:cxn>
                    <a:cxn ang="0">
                      <a:pos x="87" y="0"/>
                    </a:cxn>
                  </a:cxnLst>
                  <a:rect l="0" t="0" r="r" b="b"/>
                  <a:pathLst>
                    <a:path w="104" h="227">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98"/>
                <p:cNvSpPr>
                  <a:spLocks/>
                </p:cNvSpPr>
                <p:nvPr/>
              </p:nvSpPr>
              <p:spPr bwMode="gray">
                <a:xfrm>
                  <a:off x="-3536950" y="-14465300"/>
                  <a:ext cx="738188" cy="492125"/>
                </a:xfrm>
                <a:custGeom>
                  <a:avLst/>
                  <a:gdLst/>
                  <a:ahLst/>
                  <a:cxnLst>
                    <a:cxn ang="0">
                      <a:pos x="12" y="0"/>
                    </a:cxn>
                    <a:cxn ang="0">
                      <a:pos x="197" y="131"/>
                    </a:cxn>
                    <a:cxn ang="0">
                      <a:pos x="84" y="73"/>
                    </a:cxn>
                    <a:cxn ang="0">
                      <a:pos x="12" y="5"/>
                    </a:cxn>
                    <a:cxn ang="0">
                      <a:pos x="41" y="5"/>
                    </a:cxn>
                  </a:cxnLst>
                  <a:rect l="0" t="0" r="r" b="b"/>
                  <a:pathLst>
                    <a:path w="197" h="131">
                      <a:moveTo>
                        <a:pt x="12" y="0"/>
                      </a:moveTo>
                      <a:cubicBezTo>
                        <a:pt x="72" y="19"/>
                        <a:pt x="176" y="59"/>
                        <a:pt x="197" y="131"/>
                      </a:cubicBezTo>
                      <a:cubicBezTo>
                        <a:pt x="156" y="116"/>
                        <a:pt x="123" y="90"/>
                        <a:pt x="84" y="73"/>
                      </a:cubicBezTo>
                      <a:cubicBezTo>
                        <a:pt x="54" y="61"/>
                        <a:pt x="0" y="51"/>
                        <a:pt x="12" y="5"/>
                      </a:cubicBezTo>
                      <a:cubicBezTo>
                        <a:pt x="21" y="4"/>
                        <a:pt x="33" y="2"/>
                        <a:pt x="41" y="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99"/>
                <p:cNvSpPr>
                  <a:spLocks/>
                </p:cNvSpPr>
                <p:nvPr/>
              </p:nvSpPr>
              <p:spPr bwMode="gray">
                <a:xfrm>
                  <a:off x="-2806700" y="-10966450"/>
                  <a:ext cx="3787775" cy="825500"/>
                </a:xfrm>
                <a:custGeom>
                  <a:avLst/>
                  <a:gdLst/>
                  <a:ahLst/>
                  <a:cxnLst>
                    <a:cxn ang="0">
                      <a:pos x="37" y="13"/>
                    </a:cxn>
                    <a:cxn ang="0">
                      <a:pos x="132" y="45"/>
                    </a:cxn>
                    <a:cxn ang="0">
                      <a:pos x="245" y="69"/>
                    </a:cxn>
                    <a:cxn ang="0">
                      <a:pos x="470" y="86"/>
                    </a:cxn>
                    <a:cxn ang="0">
                      <a:pos x="735" y="69"/>
                    </a:cxn>
                    <a:cxn ang="0">
                      <a:pos x="976" y="37"/>
                    </a:cxn>
                    <a:cxn ang="0">
                      <a:pos x="986" y="148"/>
                    </a:cxn>
                    <a:cxn ang="0">
                      <a:pos x="842" y="187"/>
                    </a:cxn>
                    <a:cxn ang="0">
                      <a:pos x="577" y="215"/>
                    </a:cxn>
                    <a:cxn ang="0">
                      <a:pos x="311" y="194"/>
                    </a:cxn>
                    <a:cxn ang="0">
                      <a:pos x="183" y="159"/>
                    </a:cxn>
                    <a:cxn ang="0">
                      <a:pos x="29" y="121"/>
                    </a:cxn>
                    <a:cxn ang="0">
                      <a:pos x="14" y="120"/>
                    </a:cxn>
                    <a:cxn ang="0">
                      <a:pos x="3" y="24"/>
                    </a:cxn>
                  </a:cxnLst>
                  <a:rect l="0" t="0" r="r" b="b"/>
                  <a:pathLst>
                    <a:path w="1010" h="22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100"/>
                <p:cNvSpPr>
                  <a:spLocks/>
                </p:cNvSpPr>
                <p:nvPr/>
              </p:nvSpPr>
              <p:spPr bwMode="gray">
                <a:xfrm>
                  <a:off x="-1778000" y="-10768012"/>
                  <a:ext cx="884238" cy="638175"/>
                </a:xfrm>
                <a:custGeom>
                  <a:avLst/>
                  <a:gdLst/>
                  <a:ahLst/>
                  <a:cxnLst>
                    <a:cxn ang="0">
                      <a:pos x="32" y="131"/>
                    </a:cxn>
                    <a:cxn ang="0">
                      <a:pos x="170" y="141"/>
                    </a:cxn>
                    <a:cxn ang="0">
                      <a:pos x="184" y="39"/>
                    </a:cxn>
                    <a:cxn ang="0">
                      <a:pos x="137" y="26"/>
                    </a:cxn>
                    <a:cxn ang="0">
                      <a:pos x="206" y="20"/>
                    </a:cxn>
                    <a:cxn ang="0">
                      <a:pos x="198" y="152"/>
                    </a:cxn>
                    <a:cxn ang="0">
                      <a:pos x="156" y="168"/>
                    </a:cxn>
                    <a:cxn ang="0">
                      <a:pos x="13" y="151"/>
                    </a:cxn>
                    <a:cxn ang="0">
                      <a:pos x="12" y="40"/>
                    </a:cxn>
                    <a:cxn ang="0">
                      <a:pos x="156" y="13"/>
                    </a:cxn>
                    <a:cxn ang="0">
                      <a:pos x="141" y="37"/>
                    </a:cxn>
                    <a:cxn ang="0">
                      <a:pos x="37" y="61"/>
                    </a:cxn>
                  </a:cxnLst>
                  <a:rect l="0" t="0" r="r" b="b"/>
                  <a:pathLst>
                    <a:path w="236" h="17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101"/>
                <p:cNvSpPr>
                  <a:spLocks/>
                </p:cNvSpPr>
                <p:nvPr/>
              </p:nvSpPr>
              <p:spPr bwMode="gray">
                <a:xfrm>
                  <a:off x="-2228850" y="-19711987"/>
                  <a:ext cx="2320925" cy="2089150"/>
                </a:xfrm>
                <a:custGeom>
                  <a:avLst/>
                  <a:gdLst/>
                  <a:ahLst/>
                  <a:cxnLst>
                    <a:cxn ang="0">
                      <a:pos x="111" y="540"/>
                    </a:cxn>
                    <a:cxn ang="0">
                      <a:pos x="94" y="541"/>
                    </a:cxn>
                    <a:cxn ang="0">
                      <a:pos x="81" y="432"/>
                    </a:cxn>
                    <a:cxn ang="0">
                      <a:pos x="67" y="390"/>
                    </a:cxn>
                    <a:cxn ang="0">
                      <a:pos x="33" y="348"/>
                    </a:cxn>
                    <a:cxn ang="0">
                      <a:pos x="81" y="145"/>
                    </a:cxn>
                    <a:cxn ang="0">
                      <a:pos x="48" y="144"/>
                    </a:cxn>
                    <a:cxn ang="0">
                      <a:pos x="131" y="76"/>
                    </a:cxn>
                    <a:cxn ang="0">
                      <a:pos x="115" y="57"/>
                    </a:cxn>
                    <a:cxn ang="0">
                      <a:pos x="190" y="34"/>
                    </a:cxn>
                    <a:cxn ang="0">
                      <a:pos x="263" y="1"/>
                    </a:cxn>
                    <a:cxn ang="0">
                      <a:pos x="426" y="51"/>
                    </a:cxn>
                    <a:cxn ang="0">
                      <a:pos x="428" y="27"/>
                    </a:cxn>
                    <a:cxn ang="0">
                      <a:pos x="469" y="77"/>
                    </a:cxn>
                    <a:cxn ang="0">
                      <a:pos x="530" y="110"/>
                    </a:cxn>
                    <a:cxn ang="0">
                      <a:pos x="596" y="229"/>
                    </a:cxn>
                    <a:cxn ang="0">
                      <a:pos x="608" y="388"/>
                    </a:cxn>
                    <a:cxn ang="0">
                      <a:pos x="572" y="557"/>
                    </a:cxn>
                    <a:cxn ang="0">
                      <a:pos x="546" y="457"/>
                    </a:cxn>
                    <a:cxn ang="0">
                      <a:pos x="550" y="313"/>
                    </a:cxn>
                    <a:cxn ang="0">
                      <a:pos x="482" y="216"/>
                    </a:cxn>
                    <a:cxn ang="0">
                      <a:pos x="348" y="216"/>
                    </a:cxn>
                    <a:cxn ang="0">
                      <a:pos x="327" y="191"/>
                    </a:cxn>
                    <a:cxn ang="0">
                      <a:pos x="334" y="228"/>
                    </a:cxn>
                    <a:cxn ang="0">
                      <a:pos x="250" y="188"/>
                    </a:cxn>
                    <a:cxn ang="0">
                      <a:pos x="179" y="230"/>
                    </a:cxn>
                    <a:cxn ang="0">
                      <a:pos x="127" y="322"/>
                    </a:cxn>
                    <a:cxn ang="0">
                      <a:pos x="123" y="377"/>
                    </a:cxn>
                    <a:cxn ang="0">
                      <a:pos x="111" y="426"/>
                    </a:cxn>
                    <a:cxn ang="0">
                      <a:pos x="111" y="540"/>
                    </a:cxn>
                  </a:cxnLst>
                  <a:rect l="0" t="0" r="r" b="b"/>
                  <a:pathLst>
                    <a:path w="619" h="557">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F4CF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102"/>
                <p:cNvSpPr>
                  <a:spLocks/>
                </p:cNvSpPr>
                <p:nvPr/>
              </p:nvSpPr>
              <p:spPr bwMode="gray">
                <a:xfrm>
                  <a:off x="-2928938" y="-12233275"/>
                  <a:ext cx="4244975" cy="1217613"/>
                </a:xfrm>
                <a:custGeom>
                  <a:avLst/>
                  <a:gdLst/>
                  <a:ahLst/>
                  <a:cxnLst>
                    <a:cxn ang="0">
                      <a:pos x="638" y="9"/>
                    </a:cxn>
                    <a:cxn ang="0">
                      <a:pos x="47" y="123"/>
                    </a:cxn>
                    <a:cxn ang="0">
                      <a:pos x="2" y="190"/>
                    </a:cxn>
                    <a:cxn ang="0">
                      <a:pos x="70" y="218"/>
                    </a:cxn>
                    <a:cxn ang="0">
                      <a:pos x="146" y="221"/>
                    </a:cxn>
                    <a:cxn ang="0">
                      <a:pos x="208" y="208"/>
                    </a:cxn>
                    <a:cxn ang="0">
                      <a:pos x="275" y="196"/>
                    </a:cxn>
                    <a:cxn ang="0">
                      <a:pos x="319" y="164"/>
                    </a:cxn>
                    <a:cxn ang="0">
                      <a:pos x="408" y="142"/>
                    </a:cxn>
                    <a:cxn ang="0">
                      <a:pos x="552" y="92"/>
                    </a:cxn>
                    <a:cxn ang="0">
                      <a:pos x="630" y="77"/>
                    </a:cxn>
                    <a:cxn ang="0">
                      <a:pos x="645" y="122"/>
                    </a:cxn>
                    <a:cxn ang="0">
                      <a:pos x="794" y="120"/>
                    </a:cxn>
                    <a:cxn ang="0">
                      <a:pos x="785" y="229"/>
                    </a:cxn>
                    <a:cxn ang="0">
                      <a:pos x="869" y="199"/>
                    </a:cxn>
                    <a:cxn ang="0">
                      <a:pos x="943" y="241"/>
                    </a:cxn>
                    <a:cxn ang="0">
                      <a:pos x="1008" y="325"/>
                    </a:cxn>
                    <a:cxn ang="0">
                      <a:pos x="1077" y="230"/>
                    </a:cxn>
                    <a:cxn ang="0">
                      <a:pos x="1107" y="121"/>
                    </a:cxn>
                    <a:cxn ang="0">
                      <a:pos x="661" y="15"/>
                    </a:cxn>
                  </a:cxnLst>
                  <a:rect l="0" t="0" r="r" b="b"/>
                  <a:pathLst>
                    <a:path w="1132" h="325">
                      <a:moveTo>
                        <a:pt x="638" y="9"/>
                      </a:moveTo>
                      <a:cubicBezTo>
                        <a:pt x="608" y="0"/>
                        <a:pt x="87" y="112"/>
                        <a:pt x="47" y="123"/>
                      </a:cubicBezTo>
                      <a:cubicBezTo>
                        <a:pt x="1" y="135"/>
                        <a:pt x="0" y="143"/>
                        <a:pt x="2" y="190"/>
                      </a:cubicBezTo>
                      <a:cubicBezTo>
                        <a:pt x="27" y="195"/>
                        <a:pt x="45" y="213"/>
                        <a:pt x="70" y="218"/>
                      </a:cubicBezTo>
                      <a:cubicBezTo>
                        <a:pt x="93" y="222"/>
                        <a:pt x="120" y="221"/>
                        <a:pt x="146" y="221"/>
                      </a:cubicBezTo>
                      <a:cubicBezTo>
                        <a:pt x="172" y="221"/>
                        <a:pt x="185" y="215"/>
                        <a:pt x="208" y="208"/>
                      </a:cubicBezTo>
                      <a:cubicBezTo>
                        <a:pt x="230" y="201"/>
                        <a:pt x="254" y="205"/>
                        <a:pt x="275" y="196"/>
                      </a:cubicBezTo>
                      <a:cubicBezTo>
                        <a:pt x="291" y="189"/>
                        <a:pt x="304" y="174"/>
                        <a:pt x="319" y="164"/>
                      </a:cubicBezTo>
                      <a:cubicBezTo>
                        <a:pt x="348" y="144"/>
                        <a:pt x="372" y="145"/>
                        <a:pt x="408" y="142"/>
                      </a:cubicBezTo>
                      <a:cubicBezTo>
                        <a:pt x="462" y="139"/>
                        <a:pt x="503" y="113"/>
                        <a:pt x="552" y="92"/>
                      </a:cubicBezTo>
                      <a:cubicBezTo>
                        <a:pt x="576" y="82"/>
                        <a:pt x="598" y="73"/>
                        <a:pt x="630" y="77"/>
                      </a:cubicBezTo>
                      <a:cubicBezTo>
                        <a:pt x="667" y="83"/>
                        <a:pt x="672" y="100"/>
                        <a:pt x="645" y="122"/>
                      </a:cubicBezTo>
                      <a:cubicBezTo>
                        <a:pt x="695" y="127"/>
                        <a:pt x="744" y="83"/>
                        <a:pt x="794" y="120"/>
                      </a:cubicBezTo>
                      <a:cubicBezTo>
                        <a:pt x="850" y="162"/>
                        <a:pt x="786" y="184"/>
                        <a:pt x="785" y="229"/>
                      </a:cubicBezTo>
                      <a:cubicBezTo>
                        <a:pt x="815" y="220"/>
                        <a:pt x="835" y="204"/>
                        <a:pt x="869" y="199"/>
                      </a:cubicBezTo>
                      <a:cubicBezTo>
                        <a:pt x="898" y="195"/>
                        <a:pt x="958" y="201"/>
                        <a:pt x="943" y="241"/>
                      </a:cubicBezTo>
                      <a:cubicBezTo>
                        <a:pt x="987" y="214"/>
                        <a:pt x="1045" y="292"/>
                        <a:pt x="1008" y="325"/>
                      </a:cubicBezTo>
                      <a:cubicBezTo>
                        <a:pt x="1040" y="304"/>
                        <a:pt x="1072" y="267"/>
                        <a:pt x="1077" y="230"/>
                      </a:cubicBezTo>
                      <a:cubicBezTo>
                        <a:pt x="1080" y="207"/>
                        <a:pt x="1132" y="121"/>
                        <a:pt x="1107" y="121"/>
                      </a:cubicBezTo>
                      <a:cubicBezTo>
                        <a:pt x="931" y="121"/>
                        <a:pt x="680" y="24"/>
                        <a:pt x="661" y="1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103"/>
                <p:cNvSpPr>
                  <a:spLocks/>
                </p:cNvSpPr>
                <p:nvPr/>
              </p:nvSpPr>
              <p:spPr bwMode="gray">
                <a:xfrm>
                  <a:off x="985838" y="-13890625"/>
                  <a:ext cx="704850" cy="1952625"/>
                </a:xfrm>
                <a:custGeom>
                  <a:avLst/>
                  <a:gdLst/>
                  <a:ahLst/>
                  <a:cxnLst>
                    <a:cxn ang="0">
                      <a:pos x="0" y="387"/>
                    </a:cxn>
                    <a:cxn ang="0">
                      <a:pos x="27" y="416"/>
                    </a:cxn>
                    <a:cxn ang="0">
                      <a:pos x="159" y="275"/>
                    </a:cxn>
                    <a:cxn ang="0">
                      <a:pos x="185" y="0"/>
                    </a:cxn>
                    <a:cxn ang="0">
                      <a:pos x="184" y="32"/>
                    </a:cxn>
                    <a:cxn ang="0">
                      <a:pos x="79" y="45"/>
                    </a:cxn>
                    <a:cxn ang="0">
                      <a:pos x="145" y="101"/>
                    </a:cxn>
                    <a:cxn ang="0">
                      <a:pos x="79" y="167"/>
                    </a:cxn>
                    <a:cxn ang="0">
                      <a:pos x="78" y="147"/>
                    </a:cxn>
                    <a:cxn ang="0">
                      <a:pos x="123" y="229"/>
                    </a:cxn>
                    <a:cxn ang="0">
                      <a:pos x="45" y="208"/>
                    </a:cxn>
                    <a:cxn ang="0">
                      <a:pos x="57" y="310"/>
                    </a:cxn>
                    <a:cxn ang="0">
                      <a:pos x="39" y="415"/>
                    </a:cxn>
                  </a:cxnLst>
                  <a:rect l="0" t="0" r="r" b="b"/>
                  <a:pathLst>
                    <a:path w="188" h="521">
                      <a:moveTo>
                        <a:pt x="0" y="387"/>
                      </a:moveTo>
                      <a:cubicBezTo>
                        <a:pt x="3" y="405"/>
                        <a:pt x="5" y="416"/>
                        <a:pt x="27" y="416"/>
                      </a:cubicBezTo>
                      <a:cubicBezTo>
                        <a:pt x="65" y="521"/>
                        <a:pt x="154" y="307"/>
                        <a:pt x="159" y="275"/>
                      </a:cubicBezTo>
                      <a:cubicBezTo>
                        <a:pt x="172" y="182"/>
                        <a:pt x="185" y="98"/>
                        <a:pt x="185" y="0"/>
                      </a:cubicBezTo>
                      <a:cubicBezTo>
                        <a:pt x="188" y="10"/>
                        <a:pt x="185" y="22"/>
                        <a:pt x="184" y="32"/>
                      </a:cubicBezTo>
                      <a:cubicBezTo>
                        <a:pt x="152" y="49"/>
                        <a:pt x="115" y="43"/>
                        <a:pt x="79" y="45"/>
                      </a:cubicBezTo>
                      <a:cubicBezTo>
                        <a:pt x="72" y="81"/>
                        <a:pt x="114" y="101"/>
                        <a:pt x="145" y="101"/>
                      </a:cubicBezTo>
                      <a:cubicBezTo>
                        <a:pt x="156" y="149"/>
                        <a:pt x="126" y="176"/>
                        <a:pt x="79" y="167"/>
                      </a:cubicBezTo>
                      <a:cubicBezTo>
                        <a:pt x="78" y="160"/>
                        <a:pt x="78" y="154"/>
                        <a:pt x="78" y="147"/>
                      </a:cubicBezTo>
                      <a:cubicBezTo>
                        <a:pt x="84" y="180"/>
                        <a:pt x="120" y="198"/>
                        <a:pt x="123" y="229"/>
                      </a:cubicBezTo>
                      <a:cubicBezTo>
                        <a:pt x="86" y="236"/>
                        <a:pt x="82" y="201"/>
                        <a:pt x="45" y="208"/>
                      </a:cubicBezTo>
                      <a:cubicBezTo>
                        <a:pt x="72" y="270"/>
                        <a:pt x="99" y="239"/>
                        <a:pt x="57" y="310"/>
                      </a:cubicBezTo>
                      <a:cubicBezTo>
                        <a:pt x="37" y="345"/>
                        <a:pt x="24" y="373"/>
                        <a:pt x="39" y="41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104"/>
                <p:cNvSpPr>
                  <a:spLocks/>
                </p:cNvSpPr>
                <p:nvPr/>
              </p:nvSpPr>
              <p:spPr bwMode="gray">
                <a:xfrm>
                  <a:off x="-3746500" y="-11974512"/>
                  <a:ext cx="715963" cy="457200"/>
                </a:xfrm>
                <a:custGeom>
                  <a:avLst/>
                  <a:gdLst/>
                  <a:ahLst/>
                  <a:cxnLst>
                    <a:cxn ang="0">
                      <a:pos x="0" y="6"/>
                    </a:cxn>
                    <a:cxn ang="0">
                      <a:pos x="191" y="83"/>
                    </a:cxn>
                    <a:cxn ang="0">
                      <a:pos x="0" y="0"/>
                    </a:cxn>
                  </a:cxnLst>
                  <a:rect l="0" t="0" r="r" b="b"/>
                  <a:pathLst>
                    <a:path w="191" h="122">
                      <a:moveTo>
                        <a:pt x="0" y="6"/>
                      </a:moveTo>
                      <a:cubicBezTo>
                        <a:pt x="46" y="112"/>
                        <a:pt x="71" y="122"/>
                        <a:pt x="191" y="83"/>
                      </a:cubicBezTo>
                      <a:cubicBezTo>
                        <a:pt x="131" y="41"/>
                        <a:pt x="34" y="99"/>
                        <a:pt x="0"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105"/>
                <p:cNvSpPr>
                  <a:spLocks/>
                </p:cNvSpPr>
                <p:nvPr/>
              </p:nvSpPr>
              <p:spPr bwMode="gray">
                <a:xfrm>
                  <a:off x="798513" y="-15954375"/>
                  <a:ext cx="1109663" cy="1612900"/>
                </a:xfrm>
                <a:custGeom>
                  <a:avLst/>
                  <a:gdLst/>
                  <a:ahLst/>
                  <a:cxnLst>
                    <a:cxn ang="0">
                      <a:pos x="241" y="346"/>
                    </a:cxn>
                    <a:cxn ang="0">
                      <a:pos x="101" y="430"/>
                    </a:cxn>
                    <a:cxn ang="0">
                      <a:pos x="180" y="359"/>
                    </a:cxn>
                    <a:cxn ang="0">
                      <a:pos x="223" y="257"/>
                    </a:cxn>
                    <a:cxn ang="0">
                      <a:pos x="140" y="316"/>
                    </a:cxn>
                    <a:cxn ang="0">
                      <a:pos x="39" y="356"/>
                    </a:cxn>
                    <a:cxn ang="0">
                      <a:pos x="207" y="194"/>
                    </a:cxn>
                    <a:cxn ang="0">
                      <a:pos x="0" y="272"/>
                    </a:cxn>
                    <a:cxn ang="0">
                      <a:pos x="151" y="156"/>
                    </a:cxn>
                    <a:cxn ang="0">
                      <a:pos x="169" y="20"/>
                    </a:cxn>
                    <a:cxn ang="0">
                      <a:pos x="235" y="352"/>
                    </a:cxn>
                  </a:cxnLst>
                  <a:rect l="0" t="0" r="r" b="b"/>
                  <a:pathLst>
                    <a:path w="296" h="430">
                      <a:moveTo>
                        <a:pt x="241" y="346"/>
                      </a:moveTo>
                      <a:cubicBezTo>
                        <a:pt x="189" y="354"/>
                        <a:pt x="151" y="409"/>
                        <a:pt x="101" y="430"/>
                      </a:cubicBezTo>
                      <a:cubicBezTo>
                        <a:pt x="111" y="403"/>
                        <a:pt x="157" y="381"/>
                        <a:pt x="180" y="359"/>
                      </a:cubicBezTo>
                      <a:cubicBezTo>
                        <a:pt x="218" y="323"/>
                        <a:pt x="217" y="308"/>
                        <a:pt x="223" y="257"/>
                      </a:cubicBezTo>
                      <a:cubicBezTo>
                        <a:pt x="184" y="250"/>
                        <a:pt x="168" y="297"/>
                        <a:pt x="140" y="316"/>
                      </a:cubicBezTo>
                      <a:cubicBezTo>
                        <a:pt x="111" y="337"/>
                        <a:pt x="72" y="351"/>
                        <a:pt x="39" y="356"/>
                      </a:cubicBezTo>
                      <a:cubicBezTo>
                        <a:pt x="74" y="291"/>
                        <a:pt x="247" y="304"/>
                        <a:pt x="207" y="194"/>
                      </a:cubicBezTo>
                      <a:cubicBezTo>
                        <a:pt x="179" y="117"/>
                        <a:pt x="51" y="243"/>
                        <a:pt x="0" y="272"/>
                      </a:cubicBezTo>
                      <a:cubicBezTo>
                        <a:pt x="44" y="228"/>
                        <a:pt x="97" y="189"/>
                        <a:pt x="151" y="156"/>
                      </a:cubicBezTo>
                      <a:cubicBezTo>
                        <a:pt x="234" y="106"/>
                        <a:pt x="185" y="93"/>
                        <a:pt x="169" y="20"/>
                      </a:cubicBezTo>
                      <a:cubicBezTo>
                        <a:pt x="266" y="0"/>
                        <a:pt x="296" y="307"/>
                        <a:pt x="235" y="352"/>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106"/>
                <p:cNvSpPr>
                  <a:spLocks/>
                </p:cNvSpPr>
                <p:nvPr/>
              </p:nvSpPr>
              <p:spPr bwMode="gray">
                <a:xfrm>
                  <a:off x="-2224088" y="-12871450"/>
                  <a:ext cx="1916113" cy="985838"/>
                </a:xfrm>
                <a:custGeom>
                  <a:avLst/>
                  <a:gdLst/>
                  <a:ahLst/>
                  <a:cxnLst>
                    <a:cxn ang="0">
                      <a:pos x="45" y="8"/>
                    </a:cxn>
                    <a:cxn ang="0">
                      <a:pos x="249" y="97"/>
                    </a:cxn>
                    <a:cxn ang="0">
                      <a:pos x="511" y="195"/>
                    </a:cxn>
                    <a:cxn ang="0">
                      <a:pos x="394" y="176"/>
                    </a:cxn>
                    <a:cxn ang="0">
                      <a:pos x="252" y="117"/>
                    </a:cxn>
                    <a:cxn ang="0">
                      <a:pos x="0" y="3"/>
                    </a:cxn>
                  </a:cxnLst>
                  <a:rect l="0" t="0" r="r" b="b"/>
                  <a:pathLst>
                    <a:path w="511" h="263">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107"/>
                <p:cNvSpPr>
                  <a:spLocks/>
                </p:cNvSpPr>
                <p:nvPr/>
              </p:nvSpPr>
              <p:spPr bwMode="gray">
                <a:xfrm>
                  <a:off x="-1689100" y="-16235362"/>
                  <a:ext cx="1609725" cy="784225"/>
                </a:xfrm>
                <a:custGeom>
                  <a:avLst/>
                  <a:gdLst/>
                  <a:ahLst/>
                  <a:cxnLst>
                    <a:cxn ang="0">
                      <a:pos x="51" y="147"/>
                    </a:cxn>
                    <a:cxn ang="0">
                      <a:pos x="46" y="209"/>
                    </a:cxn>
                    <a:cxn ang="0">
                      <a:pos x="103" y="160"/>
                    </a:cxn>
                    <a:cxn ang="0">
                      <a:pos x="178" y="177"/>
                    </a:cxn>
                    <a:cxn ang="0">
                      <a:pos x="220" y="172"/>
                    </a:cxn>
                    <a:cxn ang="0">
                      <a:pos x="254" y="161"/>
                    </a:cxn>
                    <a:cxn ang="0">
                      <a:pos x="309" y="192"/>
                    </a:cxn>
                    <a:cxn ang="0">
                      <a:pos x="309" y="122"/>
                    </a:cxn>
                    <a:cxn ang="0">
                      <a:pos x="394" y="23"/>
                    </a:cxn>
                    <a:cxn ang="0">
                      <a:pos x="262" y="71"/>
                    </a:cxn>
                    <a:cxn ang="0">
                      <a:pos x="106" y="63"/>
                    </a:cxn>
                    <a:cxn ang="0">
                      <a:pos x="14" y="54"/>
                    </a:cxn>
                    <a:cxn ang="0">
                      <a:pos x="47" y="109"/>
                    </a:cxn>
                  </a:cxnLst>
                  <a:rect l="0" t="0" r="r" b="b"/>
                  <a:pathLst>
                    <a:path w="429" h="209">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08"/>
                <p:cNvSpPr>
                  <a:spLocks/>
                </p:cNvSpPr>
                <p:nvPr/>
              </p:nvSpPr>
              <p:spPr bwMode="gray">
                <a:xfrm>
                  <a:off x="-1463675" y="-15713075"/>
                  <a:ext cx="768350" cy="2320925"/>
                </a:xfrm>
                <a:custGeom>
                  <a:avLst/>
                  <a:gdLst/>
                  <a:ahLst/>
                  <a:cxnLst>
                    <a:cxn ang="0">
                      <a:pos x="181" y="8"/>
                    </a:cxn>
                    <a:cxn ang="0">
                      <a:pos x="160" y="135"/>
                    </a:cxn>
                    <a:cxn ang="0">
                      <a:pos x="184" y="283"/>
                    </a:cxn>
                    <a:cxn ang="0">
                      <a:pos x="177" y="607"/>
                    </a:cxn>
                    <a:cxn ang="0">
                      <a:pos x="89" y="578"/>
                    </a:cxn>
                    <a:cxn ang="0">
                      <a:pos x="80" y="359"/>
                    </a:cxn>
                    <a:cxn ang="0">
                      <a:pos x="89" y="142"/>
                    </a:cxn>
                    <a:cxn ang="0">
                      <a:pos x="160" y="0"/>
                    </a:cxn>
                  </a:cxnLst>
                  <a:rect l="0" t="0" r="r" b="b"/>
                  <a:pathLst>
                    <a:path w="205" h="619">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109"/>
                <p:cNvSpPr>
                  <a:spLocks/>
                </p:cNvSpPr>
                <p:nvPr/>
              </p:nvSpPr>
              <p:spPr bwMode="gray">
                <a:xfrm>
                  <a:off x="-1673225" y="-12009437"/>
                  <a:ext cx="955675" cy="1216025"/>
                </a:xfrm>
                <a:custGeom>
                  <a:avLst/>
                  <a:gdLst/>
                  <a:ahLst/>
                  <a:cxnLst>
                    <a:cxn ang="0">
                      <a:pos x="26" y="291"/>
                    </a:cxn>
                    <a:cxn ang="0">
                      <a:pos x="22" y="324"/>
                    </a:cxn>
                    <a:cxn ang="0">
                      <a:pos x="203" y="218"/>
                    </a:cxn>
                    <a:cxn ang="0">
                      <a:pos x="241" y="118"/>
                    </a:cxn>
                    <a:cxn ang="0">
                      <a:pos x="249" y="1"/>
                    </a:cxn>
                    <a:cxn ang="0">
                      <a:pos x="119" y="151"/>
                    </a:cxn>
                    <a:cxn ang="0">
                      <a:pos x="0" y="308"/>
                    </a:cxn>
                  </a:cxnLst>
                  <a:rect l="0" t="0" r="r" b="b"/>
                  <a:pathLst>
                    <a:path w="255" h="324">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110"/>
                <p:cNvSpPr>
                  <a:spLocks/>
                </p:cNvSpPr>
                <p:nvPr/>
              </p:nvSpPr>
              <p:spPr bwMode="gray">
                <a:xfrm>
                  <a:off x="-593725" y="-14671675"/>
                  <a:ext cx="574675" cy="1274763"/>
                </a:xfrm>
                <a:custGeom>
                  <a:avLst/>
                  <a:gdLst/>
                  <a:ahLst/>
                  <a:cxnLst>
                    <a:cxn ang="0">
                      <a:pos x="101" y="300"/>
                    </a:cxn>
                    <a:cxn ang="0">
                      <a:pos x="152" y="103"/>
                    </a:cxn>
                    <a:cxn ang="0">
                      <a:pos x="59" y="250"/>
                    </a:cxn>
                    <a:cxn ang="0">
                      <a:pos x="84" y="0"/>
                    </a:cxn>
                    <a:cxn ang="0">
                      <a:pos x="5" y="332"/>
                    </a:cxn>
                    <a:cxn ang="0">
                      <a:pos x="93" y="334"/>
                    </a:cxn>
                  </a:cxnLst>
                  <a:rect l="0" t="0" r="r" b="b"/>
                  <a:pathLst>
                    <a:path w="153" h="340">
                      <a:moveTo>
                        <a:pt x="101" y="300"/>
                      </a:moveTo>
                      <a:cubicBezTo>
                        <a:pt x="98" y="233"/>
                        <a:pt x="153" y="169"/>
                        <a:pt x="152" y="103"/>
                      </a:cubicBezTo>
                      <a:cubicBezTo>
                        <a:pt x="119" y="151"/>
                        <a:pt x="76" y="194"/>
                        <a:pt x="59" y="250"/>
                      </a:cubicBezTo>
                      <a:cubicBezTo>
                        <a:pt x="59" y="196"/>
                        <a:pt x="68" y="55"/>
                        <a:pt x="84" y="0"/>
                      </a:cubicBezTo>
                      <a:cubicBezTo>
                        <a:pt x="43" y="50"/>
                        <a:pt x="0" y="290"/>
                        <a:pt x="5" y="332"/>
                      </a:cubicBezTo>
                      <a:cubicBezTo>
                        <a:pt x="52" y="340"/>
                        <a:pt x="44" y="336"/>
                        <a:pt x="93" y="334"/>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111"/>
                <p:cNvSpPr>
                  <a:spLocks/>
                </p:cNvSpPr>
                <p:nvPr/>
              </p:nvSpPr>
              <p:spPr bwMode="gray">
                <a:xfrm>
                  <a:off x="-1819275" y="-16100425"/>
                  <a:ext cx="1258888" cy="2697163"/>
                </a:xfrm>
                <a:custGeom>
                  <a:avLst/>
                  <a:gdLst/>
                  <a:ahLst/>
                  <a:cxnLst>
                    <a:cxn ang="0">
                      <a:pos x="173" y="120"/>
                    </a:cxn>
                    <a:cxn ang="0">
                      <a:pos x="146" y="37"/>
                    </a:cxn>
                    <a:cxn ang="0">
                      <a:pos x="287" y="110"/>
                    </a:cxn>
                    <a:cxn ang="0">
                      <a:pos x="246" y="222"/>
                    </a:cxn>
                    <a:cxn ang="0">
                      <a:pos x="263" y="351"/>
                    </a:cxn>
                    <a:cxn ang="0">
                      <a:pos x="269" y="650"/>
                    </a:cxn>
                    <a:cxn ang="0">
                      <a:pos x="207" y="701"/>
                    </a:cxn>
                    <a:cxn ang="0">
                      <a:pos x="89" y="672"/>
                    </a:cxn>
                    <a:cxn ang="0">
                      <a:pos x="5" y="660"/>
                    </a:cxn>
                    <a:cxn ang="0">
                      <a:pos x="44" y="362"/>
                    </a:cxn>
                    <a:cxn ang="0">
                      <a:pos x="173" y="120"/>
                    </a:cxn>
                  </a:cxnLst>
                  <a:rect l="0" t="0" r="r" b="b"/>
                  <a:pathLst>
                    <a:path w="336" h="719">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112"/>
                <p:cNvSpPr>
                  <a:spLocks/>
                </p:cNvSpPr>
                <p:nvPr/>
              </p:nvSpPr>
              <p:spPr bwMode="gray">
                <a:xfrm>
                  <a:off x="-2124075" y="-12166600"/>
                  <a:ext cx="1339850" cy="1365250"/>
                </a:xfrm>
                <a:custGeom>
                  <a:avLst/>
                  <a:gdLst/>
                  <a:ahLst/>
                  <a:cxnLst>
                    <a:cxn ang="0">
                      <a:pos x="66" y="53"/>
                    </a:cxn>
                    <a:cxn ang="0">
                      <a:pos x="28" y="270"/>
                    </a:cxn>
                    <a:cxn ang="0">
                      <a:pos x="121" y="364"/>
                    </a:cxn>
                    <a:cxn ang="0">
                      <a:pos x="323" y="227"/>
                    </a:cxn>
                    <a:cxn ang="0">
                      <a:pos x="343" y="0"/>
                    </a:cxn>
                    <a:cxn ang="0">
                      <a:pos x="66" y="53"/>
                    </a:cxn>
                  </a:cxnLst>
                  <a:rect l="0" t="0" r="r" b="b"/>
                  <a:pathLst>
                    <a:path w="357" h="364">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13"/>
                <p:cNvSpPr>
                  <a:spLocks/>
                </p:cNvSpPr>
                <p:nvPr/>
              </p:nvSpPr>
              <p:spPr bwMode="gray">
                <a:xfrm>
                  <a:off x="-1755775" y="-16681450"/>
                  <a:ext cx="633413" cy="1219200"/>
                </a:xfrm>
                <a:custGeom>
                  <a:avLst/>
                  <a:gdLst/>
                  <a:ahLst/>
                  <a:cxnLst>
                    <a:cxn ang="0">
                      <a:pos x="62" y="0"/>
                    </a:cxn>
                    <a:cxn ang="0">
                      <a:pos x="95" y="84"/>
                    </a:cxn>
                    <a:cxn ang="0">
                      <a:pos x="167" y="164"/>
                    </a:cxn>
                    <a:cxn ang="0">
                      <a:pos x="42" y="325"/>
                    </a:cxn>
                    <a:cxn ang="0">
                      <a:pos x="62" y="0"/>
                    </a:cxn>
                  </a:cxnLst>
                  <a:rect l="0" t="0" r="r" b="b"/>
                  <a:pathLst>
                    <a:path w="169" h="325">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E4EFF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14"/>
                <p:cNvSpPr>
                  <a:spLocks/>
                </p:cNvSpPr>
                <p:nvPr/>
              </p:nvSpPr>
              <p:spPr bwMode="gray">
                <a:xfrm>
                  <a:off x="-1020763" y="-16843375"/>
                  <a:ext cx="1027113" cy="1193800"/>
                </a:xfrm>
                <a:custGeom>
                  <a:avLst/>
                  <a:gdLst/>
                  <a:ahLst/>
                  <a:cxnLst>
                    <a:cxn ang="0">
                      <a:pos x="0" y="206"/>
                    </a:cxn>
                    <a:cxn ang="0">
                      <a:pos x="152" y="318"/>
                    </a:cxn>
                    <a:cxn ang="0">
                      <a:pos x="246" y="132"/>
                    </a:cxn>
                    <a:cxn ang="0">
                      <a:pos x="206" y="0"/>
                    </a:cxn>
                    <a:cxn ang="0">
                      <a:pos x="0" y="206"/>
                    </a:cxn>
                  </a:cxnLst>
                  <a:rect l="0" t="0" r="r" b="b"/>
                  <a:pathLst>
                    <a:path w="274" h="318">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E4EFF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5"/>
                <p:cNvSpPr>
                  <a:spLocks/>
                </p:cNvSpPr>
                <p:nvPr/>
              </p:nvSpPr>
              <p:spPr bwMode="gray">
                <a:xfrm>
                  <a:off x="-2689225" y="-14930437"/>
                  <a:ext cx="322263" cy="1849438"/>
                </a:xfrm>
                <a:custGeom>
                  <a:avLst/>
                  <a:gdLst/>
                  <a:ahLst/>
                  <a:cxnLst>
                    <a:cxn ang="0">
                      <a:pos x="84" y="355"/>
                    </a:cxn>
                    <a:cxn ang="0">
                      <a:pos x="62" y="283"/>
                    </a:cxn>
                    <a:cxn ang="0">
                      <a:pos x="56" y="186"/>
                    </a:cxn>
                    <a:cxn ang="0">
                      <a:pos x="39" y="0"/>
                    </a:cxn>
                    <a:cxn ang="0">
                      <a:pos x="28" y="298"/>
                    </a:cxn>
                    <a:cxn ang="0">
                      <a:pos x="22" y="446"/>
                    </a:cxn>
                    <a:cxn ang="0">
                      <a:pos x="79" y="349"/>
                    </a:cxn>
                  </a:cxnLst>
                  <a:rect l="0" t="0" r="r" b="b"/>
                  <a:pathLst>
                    <a:path w="86" h="493">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16"/>
                <p:cNvSpPr>
                  <a:spLocks/>
                </p:cNvSpPr>
                <p:nvPr/>
              </p:nvSpPr>
              <p:spPr bwMode="gray">
                <a:xfrm>
                  <a:off x="55563" y="-15409862"/>
                  <a:ext cx="742950" cy="1765300"/>
                </a:xfrm>
                <a:custGeom>
                  <a:avLst/>
                  <a:gdLst/>
                  <a:ahLst/>
                  <a:cxnLst>
                    <a:cxn ang="0">
                      <a:pos x="51" y="415"/>
                    </a:cxn>
                    <a:cxn ang="0">
                      <a:pos x="101" y="195"/>
                    </a:cxn>
                    <a:cxn ang="0">
                      <a:pos x="198" y="0"/>
                    </a:cxn>
                    <a:cxn ang="0">
                      <a:pos x="84" y="201"/>
                    </a:cxn>
                    <a:cxn ang="0">
                      <a:pos x="12" y="420"/>
                    </a:cxn>
                    <a:cxn ang="0">
                      <a:pos x="73" y="426"/>
                    </a:cxn>
                  </a:cxnLst>
                  <a:rect l="0" t="0" r="r" b="b"/>
                  <a:pathLst>
                    <a:path w="198" h="471">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17"/>
                <p:cNvSpPr>
                  <a:spLocks/>
                </p:cNvSpPr>
                <p:nvPr/>
              </p:nvSpPr>
              <p:spPr bwMode="gray">
                <a:xfrm>
                  <a:off x="-2835275" y="-13689012"/>
                  <a:ext cx="922338" cy="858838"/>
                </a:xfrm>
                <a:custGeom>
                  <a:avLst/>
                  <a:gdLst/>
                  <a:ahLst/>
                  <a:cxnLst>
                    <a:cxn ang="0">
                      <a:pos x="191" y="226"/>
                    </a:cxn>
                    <a:cxn ang="0">
                      <a:pos x="246" y="45"/>
                    </a:cxn>
                    <a:cxn ang="0">
                      <a:pos x="94" y="51"/>
                    </a:cxn>
                    <a:cxn ang="0">
                      <a:pos x="55" y="135"/>
                    </a:cxn>
                    <a:cxn ang="0">
                      <a:pos x="60" y="211"/>
                    </a:cxn>
                    <a:cxn ang="0">
                      <a:pos x="197" y="221"/>
                    </a:cxn>
                  </a:cxnLst>
                  <a:rect l="0" t="0" r="r" b="b"/>
                  <a:pathLst>
                    <a:path w="246" h="229">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18"/>
                <p:cNvSpPr>
                  <a:spLocks/>
                </p:cNvSpPr>
                <p:nvPr/>
              </p:nvSpPr>
              <p:spPr bwMode="gray">
                <a:xfrm>
                  <a:off x="-387350" y="-13857287"/>
                  <a:ext cx="649288" cy="449263"/>
                </a:xfrm>
                <a:custGeom>
                  <a:avLst/>
                  <a:gdLst/>
                  <a:ahLst/>
                  <a:cxnLst>
                    <a:cxn ang="0">
                      <a:pos x="17" y="119"/>
                    </a:cxn>
                    <a:cxn ang="0">
                      <a:pos x="173" y="102"/>
                    </a:cxn>
                    <a:cxn ang="0">
                      <a:pos x="162" y="7"/>
                    </a:cxn>
                    <a:cxn ang="0">
                      <a:pos x="74" y="36"/>
                    </a:cxn>
                    <a:cxn ang="0">
                      <a:pos x="0" y="114"/>
                    </a:cxn>
                  </a:cxnLst>
                  <a:rect l="0" t="0" r="r" b="b"/>
                  <a:pathLst>
                    <a:path w="173" h="12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19"/>
                <p:cNvSpPr>
                  <a:spLocks/>
                </p:cNvSpPr>
                <p:nvPr/>
              </p:nvSpPr>
              <p:spPr bwMode="gray">
                <a:xfrm>
                  <a:off x="-2798763" y="-13155612"/>
                  <a:ext cx="742950" cy="355600"/>
                </a:xfrm>
                <a:custGeom>
                  <a:avLst/>
                  <a:gdLst/>
                  <a:ahLst/>
                  <a:cxnLst>
                    <a:cxn ang="0">
                      <a:pos x="27" y="0"/>
                    </a:cxn>
                    <a:cxn ang="0">
                      <a:pos x="95" y="65"/>
                    </a:cxn>
                    <a:cxn ang="0">
                      <a:pos x="162" y="65"/>
                    </a:cxn>
                    <a:cxn ang="0">
                      <a:pos x="183" y="26"/>
                    </a:cxn>
                    <a:cxn ang="0">
                      <a:pos x="177" y="86"/>
                    </a:cxn>
                    <a:cxn ang="0">
                      <a:pos x="32" y="59"/>
                    </a:cxn>
                    <a:cxn ang="0">
                      <a:pos x="27" y="0"/>
                    </a:cxn>
                  </a:cxnLst>
                  <a:rect l="0" t="0" r="r" b="b"/>
                  <a:pathLst>
                    <a:path w="198" h="95">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20"/>
                <p:cNvSpPr>
                  <a:spLocks/>
                </p:cNvSpPr>
                <p:nvPr/>
              </p:nvSpPr>
              <p:spPr bwMode="gray">
                <a:xfrm>
                  <a:off x="-304800" y="-13796962"/>
                  <a:ext cx="581025" cy="446088"/>
                </a:xfrm>
                <a:custGeom>
                  <a:avLst/>
                  <a:gdLst/>
                  <a:ahLst/>
                  <a:cxnLst>
                    <a:cxn ang="0">
                      <a:pos x="134" y="0"/>
                    </a:cxn>
                    <a:cxn ang="0">
                      <a:pos x="97" y="79"/>
                    </a:cxn>
                    <a:cxn ang="0">
                      <a:pos x="0" y="106"/>
                    </a:cxn>
                    <a:cxn ang="0">
                      <a:pos x="66" y="107"/>
                    </a:cxn>
                    <a:cxn ang="0">
                      <a:pos x="125" y="95"/>
                    </a:cxn>
                    <a:cxn ang="0">
                      <a:pos x="151" y="56"/>
                    </a:cxn>
                    <a:cxn ang="0">
                      <a:pos x="139" y="0"/>
                    </a:cxn>
                  </a:cxnLst>
                  <a:rect l="0" t="0" r="r" b="b"/>
                  <a:pathLst>
                    <a:path w="155" h="119">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21"/>
                <p:cNvSpPr>
                  <a:spLocks/>
                </p:cNvSpPr>
                <p:nvPr/>
              </p:nvSpPr>
              <p:spPr bwMode="gray">
                <a:xfrm>
                  <a:off x="-1882775" y="-12166600"/>
                  <a:ext cx="1046163" cy="322263"/>
                </a:xfrm>
                <a:custGeom>
                  <a:avLst/>
                  <a:gdLst/>
                  <a:ahLst/>
                  <a:cxnLst>
                    <a:cxn ang="0">
                      <a:pos x="3" y="53"/>
                    </a:cxn>
                    <a:cxn ang="0">
                      <a:pos x="0" y="84"/>
                    </a:cxn>
                    <a:cxn ang="0">
                      <a:pos x="160" y="64"/>
                    </a:cxn>
                    <a:cxn ang="0">
                      <a:pos x="239" y="50"/>
                    </a:cxn>
                    <a:cxn ang="0">
                      <a:pos x="278" y="3"/>
                    </a:cxn>
                    <a:cxn ang="0">
                      <a:pos x="141" y="22"/>
                    </a:cxn>
                    <a:cxn ang="0">
                      <a:pos x="0" y="48"/>
                    </a:cxn>
                  </a:cxnLst>
                  <a:rect l="0" t="0" r="r" b="b"/>
                  <a:pathLst>
                    <a:path w="279" h="86">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22"/>
                <p:cNvSpPr>
                  <a:spLocks/>
                </p:cNvSpPr>
                <p:nvPr/>
              </p:nvSpPr>
              <p:spPr bwMode="gray">
                <a:xfrm>
                  <a:off x="-1695450" y="-7954962"/>
                  <a:ext cx="2128838" cy="3386138"/>
                </a:xfrm>
                <a:custGeom>
                  <a:avLst/>
                  <a:gdLst/>
                  <a:ahLst/>
                  <a:cxnLst>
                    <a:cxn ang="0">
                      <a:pos x="133" y="38"/>
                    </a:cxn>
                    <a:cxn ang="0">
                      <a:pos x="301" y="292"/>
                    </a:cxn>
                    <a:cxn ang="0">
                      <a:pos x="568" y="540"/>
                    </a:cxn>
                    <a:cxn ang="0">
                      <a:pos x="508" y="490"/>
                    </a:cxn>
                    <a:cxn ang="0">
                      <a:pos x="430" y="429"/>
                    </a:cxn>
                    <a:cxn ang="0">
                      <a:pos x="319" y="372"/>
                    </a:cxn>
                    <a:cxn ang="0">
                      <a:pos x="373" y="448"/>
                    </a:cxn>
                    <a:cxn ang="0">
                      <a:pos x="415" y="515"/>
                    </a:cxn>
                    <a:cxn ang="0">
                      <a:pos x="513" y="648"/>
                    </a:cxn>
                    <a:cxn ang="0">
                      <a:pos x="375" y="524"/>
                    </a:cxn>
                    <a:cxn ang="0">
                      <a:pos x="430" y="653"/>
                    </a:cxn>
                    <a:cxn ang="0">
                      <a:pos x="478" y="768"/>
                    </a:cxn>
                    <a:cxn ang="0">
                      <a:pos x="388" y="646"/>
                    </a:cxn>
                    <a:cxn ang="0">
                      <a:pos x="332" y="541"/>
                    </a:cxn>
                    <a:cxn ang="0">
                      <a:pos x="252" y="296"/>
                    </a:cxn>
                    <a:cxn ang="0">
                      <a:pos x="257" y="642"/>
                    </a:cxn>
                    <a:cxn ang="0">
                      <a:pos x="208" y="718"/>
                    </a:cxn>
                    <a:cxn ang="0">
                      <a:pos x="175" y="781"/>
                    </a:cxn>
                    <a:cxn ang="0">
                      <a:pos x="41" y="903"/>
                    </a:cxn>
                    <a:cxn ang="0">
                      <a:pos x="99" y="803"/>
                    </a:cxn>
                    <a:cxn ang="0">
                      <a:pos x="10" y="736"/>
                    </a:cxn>
                    <a:cxn ang="0">
                      <a:pos x="87" y="642"/>
                    </a:cxn>
                    <a:cxn ang="0">
                      <a:pos x="71" y="498"/>
                    </a:cxn>
                    <a:cxn ang="0">
                      <a:pos x="54" y="334"/>
                    </a:cxn>
                    <a:cxn ang="0">
                      <a:pos x="112" y="489"/>
                    </a:cxn>
                    <a:cxn ang="0">
                      <a:pos x="167" y="363"/>
                    </a:cxn>
                    <a:cxn ang="0">
                      <a:pos x="151" y="172"/>
                    </a:cxn>
                    <a:cxn ang="0">
                      <a:pos x="117" y="0"/>
                    </a:cxn>
                    <a:cxn ang="0">
                      <a:pos x="129" y="42"/>
                    </a:cxn>
                  </a:cxnLst>
                  <a:rect l="0" t="0" r="r" b="b"/>
                  <a:pathLst>
                    <a:path w="568" h="903">
                      <a:moveTo>
                        <a:pt x="133" y="38"/>
                      </a:moveTo>
                      <a:cubicBezTo>
                        <a:pt x="146" y="122"/>
                        <a:pt x="232" y="241"/>
                        <a:pt x="301" y="292"/>
                      </a:cubicBezTo>
                      <a:cubicBezTo>
                        <a:pt x="401" y="367"/>
                        <a:pt x="496" y="440"/>
                        <a:pt x="568" y="540"/>
                      </a:cubicBezTo>
                      <a:cubicBezTo>
                        <a:pt x="537" y="529"/>
                        <a:pt x="530" y="512"/>
                        <a:pt x="508" y="490"/>
                      </a:cubicBezTo>
                      <a:cubicBezTo>
                        <a:pt x="486" y="467"/>
                        <a:pt x="454" y="454"/>
                        <a:pt x="430" y="429"/>
                      </a:cubicBezTo>
                      <a:cubicBezTo>
                        <a:pt x="415" y="414"/>
                        <a:pt x="325" y="293"/>
                        <a:pt x="319" y="372"/>
                      </a:cubicBezTo>
                      <a:cubicBezTo>
                        <a:pt x="316" y="408"/>
                        <a:pt x="352" y="428"/>
                        <a:pt x="373" y="448"/>
                      </a:cubicBezTo>
                      <a:cubicBezTo>
                        <a:pt x="394" y="468"/>
                        <a:pt x="400" y="487"/>
                        <a:pt x="415" y="515"/>
                      </a:cubicBezTo>
                      <a:cubicBezTo>
                        <a:pt x="439" y="560"/>
                        <a:pt x="478" y="604"/>
                        <a:pt x="513" y="648"/>
                      </a:cubicBezTo>
                      <a:cubicBezTo>
                        <a:pt x="464" y="628"/>
                        <a:pt x="411" y="567"/>
                        <a:pt x="375" y="524"/>
                      </a:cubicBezTo>
                      <a:cubicBezTo>
                        <a:pt x="370" y="573"/>
                        <a:pt x="407" y="615"/>
                        <a:pt x="430" y="653"/>
                      </a:cubicBezTo>
                      <a:cubicBezTo>
                        <a:pt x="452" y="690"/>
                        <a:pt x="456" y="733"/>
                        <a:pt x="478" y="768"/>
                      </a:cubicBezTo>
                      <a:cubicBezTo>
                        <a:pt x="430" y="762"/>
                        <a:pt x="407" y="682"/>
                        <a:pt x="388" y="646"/>
                      </a:cubicBezTo>
                      <a:cubicBezTo>
                        <a:pt x="365" y="606"/>
                        <a:pt x="341" y="586"/>
                        <a:pt x="332" y="541"/>
                      </a:cubicBezTo>
                      <a:cubicBezTo>
                        <a:pt x="313" y="451"/>
                        <a:pt x="310" y="365"/>
                        <a:pt x="252" y="296"/>
                      </a:cubicBezTo>
                      <a:cubicBezTo>
                        <a:pt x="268" y="402"/>
                        <a:pt x="308" y="535"/>
                        <a:pt x="257" y="642"/>
                      </a:cubicBezTo>
                      <a:cubicBezTo>
                        <a:pt x="242" y="672"/>
                        <a:pt x="229" y="692"/>
                        <a:pt x="208" y="718"/>
                      </a:cubicBezTo>
                      <a:cubicBezTo>
                        <a:pt x="189" y="742"/>
                        <a:pt x="189" y="756"/>
                        <a:pt x="175" y="781"/>
                      </a:cubicBezTo>
                      <a:cubicBezTo>
                        <a:pt x="156" y="818"/>
                        <a:pt x="83" y="902"/>
                        <a:pt x="41" y="903"/>
                      </a:cubicBezTo>
                      <a:cubicBezTo>
                        <a:pt x="55" y="863"/>
                        <a:pt x="107" y="862"/>
                        <a:pt x="99" y="803"/>
                      </a:cubicBezTo>
                      <a:cubicBezTo>
                        <a:pt x="61" y="803"/>
                        <a:pt x="17" y="776"/>
                        <a:pt x="10" y="736"/>
                      </a:cubicBezTo>
                      <a:cubicBezTo>
                        <a:pt x="0" y="684"/>
                        <a:pt x="63" y="680"/>
                        <a:pt x="87" y="642"/>
                      </a:cubicBezTo>
                      <a:cubicBezTo>
                        <a:pt x="115" y="596"/>
                        <a:pt x="88" y="545"/>
                        <a:pt x="71" y="498"/>
                      </a:cubicBezTo>
                      <a:cubicBezTo>
                        <a:pt x="51" y="445"/>
                        <a:pt x="50" y="392"/>
                        <a:pt x="54" y="334"/>
                      </a:cubicBezTo>
                      <a:cubicBezTo>
                        <a:pt x="95" y="325"/>
                        <a:pt x="87" y="460"/>
                        <a:pt x="112" y="489"/>
                      </a:cubicBezTo>
                      <a:cubicBezTo>
                        <a:pt x="166" y="551"/>
                        <a:pt x="167" y="403"/>
                        <a:pt x="167" y="363"/>
                      </a:cubicBezTo>
                      <a:cubicBezTo>
                        <a:pt x="168" y="296"/>
                        <a:pt x="170" y="232"/>
                        <a:pt x="151" y="172"/>
                      </a:cubicBezTo>
                      <a:cubicBezTo>
                        <a:pt x="134" y="120"/>
                        <a:pt x="115" y="56"/>
                        <a:pt x="117" y="0"/>
                      </a:cubicBezTo>
                      <a:cubicBezTo>
                        <a:pt x="121" y="11"/>
                        <a:pt x="126" y="29"/>
                        <a:pt x="129" y="42"/>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23"/>
                <p:cNvSpPr>
                  <a:spLocks/>
                </p:cNvSpPr>
                <p:nvPr/>
              </p:nvSpPr>
              <p:spPr bwMode="gray">
                <a:xfrm>
                  <a:off x="-1717675" y="-1122362"/>
                  <a:ext cx="854075" cy="655638"/>
                </a:xfrm>
                <a:custGeom>
                  <a:avLst/>
                  <a:gdLst/>
                  <a:ahLst/>
                  <a:cxnLst>
                    <a:cxn ang="0">
                      <a:pos x="228" y="175"/>
                    </a:cxn>
                    <a:cxn ang="0">
                      <a:pos x="130" y="75"/>
                    </a:cxn>
                    <a:cxn ang="0">
                      <a:pos x="0" y="0"/>
                    </a:cxn>
                    <a:cxn ang="0">
                      <a:pos x="54" y="54"/>
                    </a:cxn>
                    <a:cxn ang="0">
                      <a:pos x="60" y="137"/>
                    </a:cxn>
                    <a:cxn ang="0">
                      <a:pos x="152" y="137"/>
                    </a:cxn>
                    <a:cxn ang="0">
                      <a:pos x="228" y="167"/>
                    </a:cxn>
                  </a:cxnLst>
                  <a:rect l="0" t="0" r="r" b="b"/>
                  <a:pathLst>
                    <a:path w="228" h="175">
                      <a:moveTo>
                        <a:pt x="228" y="175"/>
                      </a:moveTo>
                      <a:cubicBezTo>
                        <a:pt x="209" y="136"/>
                        <a:pt x="165" y="105"/>
                        <a:pt x="130" y="75"/>
                      </a:cubicBezTo>
                      <a:cubicBezTo>
                        <a:pt x="90" y="42"/>
                        <a:pt x="34" y="30"/>
                        <a:pt x="0" y="0"/>
                      </a:cubicBezTo>
                      <a:cubicBezTo>
                        <a:pt x="4" y="32"/>
                        <a:pt x="37" y="32"/>
                        <a:pt x="54" y="54"/>
                      </a:cubicBezTo>
                      <a:cubicBezTo>
                        <a:pt x="72" y="77"/>
                        <a:pt x="70" y="113"/>
                        <a:pt x="60" y="137"/>
                      </a:cubicBezTo>
                      <a:cubicBezTo>
                        <a:pt x="90" y="149"/>
                        <a:pt x="120" y="134"/>
                        <a:pt x="152" y="137"/>
                      </a:cubicBezTo>
                      <a:cubicBezTo>
                        <a:pt x="180" y="141"/>
                        <a:pt x="203" y="157"/>
                        <a:pt x="228" y="167"/>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124"/>
                <p:cNvSpPr>
                  <a:spLocks/>
                </p:cNvSpPr>
                <p:nvPr/>
              </p:nvSpPr>
              <p:spPr bwMode="gray">
                <a:xfrm>
                  <a:off x="-87313" y="-639762"/>
                  <a:ext cx="1308100" cy="571500"/>
                </a:xfrm>
                <a:custGeom>
                  <a:avLst/>
                  <a:gdLst/>
                  <a:ahLst/>
                  <a:cxnLst>
                    <a:cxn ang="0">
                      <a:pos x="42" y="122"/>
                    </a:cxn>
                    <a:cxn ang="0">
                      <a:pos x="232" y="0"/>
                    </a:cxn>
                    <a:cxn ang="0">
                      <a:pos x="324" y="43"/>
                    </a:cxn>
                    <a:cxn ang="0">
                      <a:pos x="309" y="147"/>
                    </a:cxn>
                    <a:cxn ang="0">
                      <a:pos x="271" y="66"/>
                    </a:cxn>
                    <a:cxn ang="0">
                      <a:pos x="186" y="56"/>
                    </a:cxn>
                    <a:cxn ang="0">
                      <a:pos x="93" y="89"/>
                    </a:cxn>
                    <a:cxn ang="0">
                      <a:pos x="0" y="152"/>
                    </a:cxn>
                  </a:cxnLst>
                  <a:rect l="0" t="0" r="r" b="b"/>
                  <a:pathLst>
                    <a:path w="349" h="152">
                      <a:moveTo>
                        <a:pt x="42" y="122"/>
                      </a:moveTo>
                      <a:cubicBezTo>
                        <a:pt x="99" y="79"/>
                        <a:pt x="159" y="0"/>
                        <a:pt x="232" y="0"/>
                      </a:cubicBezTo>
                      <a:cubicBezTo>
                        <a:pt x="263" y="0"/>
                        <a:pt x="304" y="17"/>
                        <a:pt x="324" y="43"/>
                      </a:cubicBezTo>
                      <a:cubicBezTo>
                        <a:pt x="344" y="70"/>
                        <a:pt x="349" y="138"/>
                        <a:pt x="309" y="147"/>
                      </a:cubicBezTo>
                      <a:cubicBezTo>
                        <a:pt x="303" y="117"/>
                        <a:pt x="295" y="86"/>
                        <a:pt x="271" y="66"/>
                      </a:cubicBezTo>
                      <a:cubicBezTo>
                        <a:pt x="239" y="41"/>
                        <a:pt x="220" y="47"/>
                        <a:pt x="186" y="56"/>
                      </a:cubicBezTo>
                      <a:cubicBezTo>
                        <a:pt x="152" y="65"/>
                        <a:pt x="122" y="71"/>
                        <a:pt x="93" y="89"/>
                      </a:cubicBezTo>
                      <a:cubicBezTo>
                        <a:pt x="62" y="107"/>
                        <a:pt x="34" y="141"/>
                        <a:pt x="0" y="152"/>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125"/>
                <p:cNvSpPr>
                  <a:spLocks/>
                </p:cNvSpPr>
                <p:nvPr/>
              </p:nvSpPr>
              <p:spPr bwMode="gray">
                <a:xfrm>
                  <a:off x="-2501900" y="-6432550"/>
                  <a:ext cx="2092325" cy="4953000"/>
                </a:xfrm>
                <a:custGeom>
                  <a:avLst/>
                  <a:gdLst/>
                  <a:ahLst/>
                  <a:cxnLst>
                    <a:cxn ang="0">
                      <a:pos x="542" y="1169"/>
                    </a:cxn>
                    <a:cxn ang="0">
                      <a:pos x="541" y="1266"/>
                    </a:cxn>
                    <a:cxn ang="0">
                      <a:pos x="455" y="1312"/>
                    </a:cxn>
                    <a:cxn ang="0">
                      <a:pos x="398" y="1245"/>
                    </a:cxn>
                    <a:cxn ang="0">
                      <a:pos x="336" y="1160"/>
                    </a:cxn>
                    <a:cxn ang="0">
                      <a:pos x="233" y="990"/>
                    </a:cxn>
                    <a:cxn ang="0">
                      <a:pos x="155" y="793"/>
                    </a:cxn>
                    <a:cxn ang="0">
                      <a:pos x="27" y="404"/>
                    </a:cxn>
                    <a:cxn ang="0">
                      <a:pos x="23" y="185"/>
                    </a:cxn>
                    <a:cxn ang="0">
                      <a:pos x="6" y="0"/>
                    </a:cxn>
                    <a:cxn ang="0">
                      <a:pos x="10" y="170"/>
                    </a:cxn>
                    <a:cxn ang="0">
                      <a:pos x="44" y="346"/>
                    </a:cxn>
                    <a:cxn ang="0">
                      <a:pos x="106" y="591"/>
                    </a:cxn>
                    <a:cxn ang="0">
                      <a:pos x="276" y="1025"/>
                    </a:cxn>
                    <a:cxn ang="0">
                      <a:pos x="386" y="1213"/>
                    </a:cxn>
                    <a:cxn ang="0">
                      <a:pos x="482" y="1240"/>
                    </a:cxn>
                    <a:cxn ang="0">
                      <a:pos x="530" y="1148"/>
                    </a:cxn>
                  </a:cxnLst>
                  <a:rect l="0" t="0" r="r" b="b"/>
                  <a:pathLst>
                    <a:path w="558" h="1321">
                      <a:moveTo>
                        <a:pt x="542" y="1169"/>
                      </a:moveTo>
                      <a:cubicBezTo>
                        <a:pt x="558" y="1191"/>
                        <a:pt x="555" y="1242"/>
                        <a:pt x="541" y="1266"/>
                      </a:cubicBezTo>
                      <a:cubicBezTo>
                        <a:pt x="530" y="1287"/>
                        <a:pt x="479" y="1321"/>
                        <a:pt x="455" y="1312"/>
                      </a:cubicBezTo>
                      <a:cubicBezTo>
                        <a:pt x="444" y="1308"/>
                        <a:pt x="405" y="1254"/>
                        <a:pt x="398" y="1245"/>
                      </a:cubicBezTo>
                      <a:cubicBezTo>
                        <a:pt x="377" y="1220"/>
                        <a:pt x="353" y="1189"/>
                        <a:pt x="336" y="1160"/>
                      </a:cubicBezTo>
                      <a:cubicBezTo>
                        <a:pt x="303" y="1104"/>
                        <a:pt x="260" y="1050"/>
                        <a:pt x="233" y="990"/>
                      </a:cubicBezTo>
                      <a:cubicBezTo>
                        <a:pt x="205" y="927"/>
                        <a:pt x="177" y="855"/>
                        <a:pt x="155" y="793"/>
                      </a:cubicBezTo>
                      <a:cubicBezTo>
                        <a:pt x="111" y="667"/>
                        <a:pt x="41" y="541"/>
                        <a:pt x="27" y="404"/>
                      </a:cubicBezTo>
                      <a:cubicBezTo>
                        <a:pt x="20" y="326"/>
                        <a:pt x="43" y="261"/>
                        <a:pt x="23" y="185"/>
                      </a:cubicBezTo>
                      <a:cubicBezTo>
                        <a:pt x="6" y="123"/>
                        <a:pt x="0" y="66"/>
                        <a:pt x="6" y="0"/>
                      </a:cubicBezTo>
                      <a:cubicBezTo>
                        <a:pt x="6" y="58"/>
                        <a:pt x="11" y="114"/>
                        <a:pt x="10" y="170"/>
                      </a:cubicBezTo>
                      <a:cubicBezTo>
                        <a:pt x="10" y="236"/>
                        <a:pt x="29" y="286"/>
                        <a:pt x="44" y="346"/>
                      </a:cubicBezTo>
                      <a:cubicBezTo>
                        <a:pt x="65" y="427"/>
                        <a:pt x="79" y="511"/>
                        <a:pt x="106" y="591"/>
                      </a:cubicBezTo>
                      <a:cubicBezTo>
                        <a:pt x="157" y="739"/>
                        <a:pt x="225" y="885"/>
                        <a:pt x="276" y="1025"/>
                      </a:cubicBezTo>
                      <a:cubicBezTo>
                        <a:pt x="306" y="1106"/>
                        <a:pt x="317" y="1165"/>
                        <a:pt x="386" y="1213"/>
                      </a:cubicBezTo>
                      <a:cubicBezTo>
                        <a:pt x="412" y="1230"/>
                        <a:pt x="449" y="1254"/>
                        <a:pt x="482" y="1240"/>
                      </a:cubicBezTo>
                      <a:cubicBezTo>
                        <a:pt x="523" y="1224"/>
                        <a:pt x="518" y="1182"/>
                        <a:pt x="530" y="1148"/>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126"/>
                <p:cNvSpPr>
                  <a:spLocks/>
                </p:cNvSpPr>
                <p:nvPr/>
              </p:nvSpPr>
              <p:spPr bwMode="gray">
                <a:xfrm>
                  <a:off x="-1466850" y="-1479550"/>
                  <a:ext cx="854075" cy="693738"/>
                </a:xfrm>
                <a:custGeom>
                  <a:avLst/>
                  <a:gdLst/>
                  <a:ahLst/>
                  <a:cxnLst>
                    <a:cxn ang="0">
                      <a:pos x="13" y="30"/>
                    </a:cxn>
                    <a:cxn ang="0">
                      <a:pos x="228" y="181"/>
                    </a:cxn>
                    <a:cxn ang="0">
                      <a:pos x="0" y="0"/>
                    </a:cxn>
                  </a:cxnLst>
                  <a:rect l="0" t="0" r="r" b="b"/>
                  <a:pathLst>
                    <a:path w="228" h="185">
                      <a:moveTo>
                        <a:pt x="13" y="30"/>
                      </a:moveTo>
                      <a:cubicBezTo>
                        <a:pt x="80" y="65"/>
                        <a:pt x="145" y="185"/>
                        <a:pt x="228" y="181"/>
                      </a:cubicBezTo>
                      <a:cubicBezTo>
                        <a:pt x="216" y="68"/>
                        <a:pt x="79" y="39"/>
                        <a:pt x="0"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127"/>
                <p:cNvSpPr>
                  <a:spLocks/>
                </p:cNvSpPr>
                <p:nvPr/>
              </p:nvSpPr>
              <p:spPr bwMode="gray">
                <a:xfrm>
                  <a:off x="-1069975" y="-7924800"/>
                  <a:ext cx="1316038" cy="647700"/>
                </a:xfrm>
                <a:custGeom>
                  <a:avLst/>
                  <a:gdLst/>
                  <a:ahLst/>
                  <a:cxnLst>
                    <a:cxn ang="0">
                      <a:pos x="4" y="0"/>
                    </a:cxn>
                    <a:cxn ang="0">
                      <a:pos x="156" y="77"/>
                    </a:cxn>
                    <a:cxn ang="0">
                      <a:pos x="351" y="123"/>
                    </a:cxn>
                    <a:cxn ang="0">
                      <a:pos x="0" y="0"/>
                    </a:cxn>
                  </a:cxnLst>
                  <a:rect l="0" t="0" r="r" b="b"/>
                  <a:pathLst>
                    <a:path w="351" h="173">
                      <a:moveTo>
                        <a:pt x="4" y="0"/>
                      </a:moveTo>
                      <a:cubicBezTo>
                        <a:pt x="61" y="17"/>
                        <a:pt x="98" y="62"/>
                        <a:pt x="156" y="77"/>
                      </a:cubicBezTo>
                      <a:cubicBezTo>
                        <a:pt x="212" y="92"/>
                        <a:pt x="304" y="90"/>
                        <a:pt x="351" y="123"/>
                      </a:cubicBezTo>
                      <a:cubicBezTo>
                        <a:pt x="231" y="173"/>
                        <a:pt x="90" y="60"/>
                        <a:pt x="0"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128"/>
                <p:cNvSpPr>
                  <a:spLocks/>
                </p:cNvSpPr>
                <p:nvPr/>
              </p:nvSpPr>
              <p:spPr bwMode="gray">
                <a:xfrm>
                  <a:off x="22225" y="-1809750"/>
                  <a:ext cx="441325" cy="627063"/>
                </a:xfrm>
                <a:custGeom>
                  <a:avLst/>
                  <a:gdLst/>
                  <a:ahLst/>
                  <a:cxnLst>
                    <a:cxn ang="0">
                      <a:pos x="5" y="71"/>
                    </a:cxn>
                    <a:cxn ang="0">
                      <a:pos x="97" y="4"/>
                    </a:cxn>
                    <a:cxn ang="0">
                      <a:pos x="25" y="167"/>
                    </a:cxn>
                    <a:cxn ang="0">
                      <a:pos x="46" y="64"/>
                    </a:cxn>
                    <a:cxn ang="0">
                      <a:pos x="0" y="80"/>
                    </a:cxn>
                  </a:cxnLst>
                  <a:rect l="0" t="0" r="r" b="b"/>
                  <a:pathLst>
                    <a:path w="118" h="167">
                      <a:moveTo>
                        <a:pt x="5" y="71"/>
                      </a:moveTo>
                      <a:cubicBezTo>
                        <a:pt x="22" y="46"/>
                        <a:pt x="63" y="0"/>
                        <a:pt x="97" y="4"/>
                      </a:cubicBezTo>
                      <a:cubicBezTo>
                        <a:pt x="118" y="70"/>
                        <a:pt x="64" y="119"/>
                        <a:pt x="25" y="167"/>
                      </a:cubicBezTo>
                      <a:cubicBezTo>
                        <a:pt x="38" y="136"/>
                        <a:pt x="85" y="96"/>
                        <a:pt x="46" y="64"/>
                      </a:cubicBezTo>
                      <a:cubicBezTo>
                        <a:pt x="27" y="58"/>
                        <a:pt x="9" y="63"/>
                        <a:pt x="0" y="8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129"/>
                <p:cNvSpPr>
                  <a:spLocks/>
                </p:cNvSpPr>
                <p:nvPr/>
              </p:nvSpPr>
              <p:spPr bwMode="gray">
                <a:xfrm>
                  <a:off x="969963" y="-4073525"/>
                  <a:ext cx="304800" cy="2241550"/>
                </a:xfrm>
                <a:custGeom>
                  <a:avLst/>
                  <a:gdLst/>
                  <a:ahLst/>
                  <a:cxnLst>
                    <a:cxn ang="0">
                      <a:pos x="26" y="17"/>
                    </a:cxn>
                    <a:cxn ang="0">
                      <a:pos x="5" y="295"/>
                    </a:cxn>
                    <a:cxn ang="0">
                      <a:pos x="9" y="460"/>
                    </a:cxn>
                    <a:cxn ang="0">
                      <a:pos x="18" y="598"/>
                    </a:cxn>
                    <a:cxn ang="0">
                      <a:pos x="64" y="309"/>
                    </a:cxn>
                    <a:cxn ang="0">
                      <a:pos x="26" y="0"/>
                    </a:cxn>
                  </a:cxnLst>
                  <a:rect l="0" t="0" r="r" b="b"/>
                  <a:pathLst>
                    <a:path w="81" h="598">
                      <a:moveTo>
                        <a:pt x="26" y="17"/>
                      </a:moveTo>
                      <a:cubicBezTo>
                        <a:pt x="26" y="112"/>
                        <a:pt x="0" y="198"/>
                        <a:pt x="5" y="295"/>
                      </a:cubicBezTo>
                      <a:cubicBezTo>
                        <a:pt x="8" y="348"/>
                        <a:pt x="4" y="406"/>
                        <a:pt x="9" y="460"/>
                      </a:cubicBezTo>
                      <a:cubicBezTo>
                        <a:pt x="13" y="505"/>
                        <a:pt x="31" y="551"/>
                        <a:pt x="18" y="598"/>
                      </a:cubicBezTo>
                      <a:cubicBezTo>
                        <a:pt x="81" y="529"/>
                        <a:pt x="65" y="399"/>
                        <a:pt x="64" y="309"/>
                      </a:cubicBezTo>
                      <a:cubicBezTo>
                        <a:pt x="63" y="204"/>
                        <a:pt x="15" y="103"/>
                        <a:pt x="2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130"/>
                <p:cNvSpPr>
                  <a:spLocks/>
                </p:cNvSpPr>
                <p:nvPr/>
              </p:nvSpPr>
              <p:spPr bwMode="gray">
                <a:xfrm>
                  <a:off x="708025" y="-8191500"/>
                  <a:ext cx="501650" cy="3529013"/>
                </a:xfrm>
                <a:custGeom>
                  <a:avLst/>
                  <a:gdLst/>
                  <a:ahLst/>
                  <a:cxnLst>
                    <a:cxn ang="0">
                      <a:pos x="134" y="67"/>
                    </a:cxn>
                    <a:cxn ang="0">
                      <a:pos x="0" y="182"/>
                    </a:cxn>
                    <a:cxn ang="0">
                      <a:pos x="104" y="333"/>
                    </a:cxn>
                    <a:cxn ang="0">
                      <a:pos x="66" y="544"/>
                    </a:cxn>
                    <a:cxn ang="0">
                      <a:pos x="92" y="760"/>
                    </a:cxn>
                    <a:cxn ang="0">
                      <a:pos x="100" y="857"/>
                    </a:cxn>
                    <a:cxn ang="0">
                      <a:pos x="46" y="941"/>
                    </a:cxn>
                    <a:cxn ang="0">
                      <a:pos x="130" y="751"/>
                    </a:cxn>
                    <a:cxn ang="0">
                      <a:pos x="126" y="498"/>
                    </a:cxn>
                    <a:cxn ang="0">
                      <a:pos x="126" y="0"/>
                    </a:cxn>
                  </a:cxnLst>
                  <a:rect l="0" t="0" r="r" b="b"/>
                  <a:pathLst>
                    <a:path w="134" h="941">
                      <a:moveTo>
                        <a:pt x="134" y="67"/>
                      </a:moveTo>
                      <a:cubicBezTo>
                        <a:pt x="99" y="118"/>
                        <a:pt x="41" y="139"/>
                        <a:pt x="0" y="182"/>
                      </a:cubicBezTo>
                      <a:cubicBezTo>
                        <a:pt x="74" y="171"/>
                        <a:pt x="105" y="277"/>
                        <a:pt x="104" y="333"/>
                      </a:cubicBezTo>
                      <a:cubicBezTo>
                        <a:pt x="104" y="412"/>
                        <a:pt x="83" y="473"/>
                        <a:pt x="66" y="544"/>
                      </a:cubicBezTo>
                      <a:cubicBezTo>
                        <a:pt x="49" y="619"/>
                        <a:pt x="82" y="689"/>
                        <a:pt x="92" y="760"/>
                      </a:cubicBezTo>
                      <a:cubicBezTo>
                        <a:pt x="96" y="789"/>
                        <a:pt x="103" y="828"/>
                        <a:pt x="100" y="857"/>
                      </a:cubicBezTo>
                      <a:cubicBezTo>
                        <a:pt x="96" y="902"/>
                        <a:pt x="66" y="902"/>
                        <a:pt x="46" y="941"/>
                      </a:cubicBezTo>
                      <a:cubicBezTo>
                        <a:pt x="123" y="926"/>
                        <a:pt x="133" y="817"/>
                        <a:pt x="130" y="751"/>
                      </a:cubicBezTo>
                      <a:cubicBezTo>
                        <a:pt x="126" y="669"/>
                        <a:pt x="126" y="582"/>
                        <a:pt x="126" y="498"/>
                      </a:cubicBezTo>
                      <a:cubicBezTo>
                        <a:pt x="126" y="332"/>
                        <a:pt x="126" y="166"/>
                        <a:pt x="12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131"/>
                <p:cNvSpPr>
                  <a:spLocks/>
                </p:cNvSpPr>
                <p:nvPr/>
              </p:nvSpPr>
              <p:spPr bwMode="gray">
                <a:xfrm>
                  <a:off x="198438" y="-10363200"/>
                  <a:ext cx="1046163" cy="1816100"/>
                </a:xfrm>
                <a:custGeom>
                  <a:avLst/>
                  <a:gdLst/>
                  <a:ahLst/>
                  <a:cxnLst>
                    <a:cxn ang="0">
                      <a:pos x="160" y="42"/>
                    </a:cxn>
                    <a:cxn ang="0">
                      <a:pos x="98" y="97"/>
                    </a:cxn>
                    <a:cxn ang="0">
                      <a:pos x="0" y="135"/>
                    </a:cxn>
                    <a:cxn ang="0">
                      <a:pos x="113" y="136"/>
                    </a:cxn>
                    <a:cxn ang="0">
                      <a:pos x="38" y="244"/>
                    </a:cxn>
                    <a:cxn ang="0">
                      <a:pos x="152" y="244"/>
                    </a:cxn>
                    <a:cxn ang="0">
                      <a:pos x="173" y="358"/>
                    </a:cxn>
                    <a:cxn ang="0">
                      <a:pos x="106" y="430"/>
                    </a:cxn>
                    <a:cxn ang="0">
                      <a:pos x="186" y="448"/>
                    </a:cxn>
                    <a:cxn ang="0">
                      <a:pos x="207" y="477"/>
                    </a:cxn>
                    <a:cxn ang="0">
                      <a:pos x="257" y="481"/>
                    </a:cxn>
                    <a:cxn ang="0">
                      <a:pos x="236" y="233"/>
                    </a:cxn>
                    <a:cxn ang="0">
                      <a:pos x="194" y="131"/>
                    </a:cxn>
                    <a:cxn ang="0">
                      <a:pos x="173" y="0"/>
                    </a:cxn>
                  </a:cxnLst>
                  <a:rect l="0" t="0" r="r" b="b"/>
                  <a:pathLst>
                    <a:path w="279" h="484">
                      <a:moveTo>
                        <a:pt x="160" y="42"/>
                      </a:moveTo>
                      <a:cubicBezTo>
                        <a:pt x="137" y="59"/>
                        <a:pt x="123" y="82"/>
                        <a:pt x="98" y="97"/>
                      </a:cubicBezTo>
                      <a:cubicBezTo>
                        <a:pt x="67" y="115"/>
                        <a:pt x="23" y="110"/>
                        <a:pt x="0" y="135"/>
                      </a:cubicBezTo>
                      <a:cubicBezTo>
                        <a:pt x="27" y="146"/>
                        <a:pt x="84" y="151"/>
                        <a:pt x="113" y="136"/>
                      </a:cubicBezTo>
                      <a:cubicBezTo>
                        <a:pt x="109" y="175"/>
                        <a:pt x="67" y="217"/>
                        <a:pt x="38" y="244"/>
                      </a:cubicBezTo>
                      <a:cubicBezTo>
                        <a:pt x="71" y="268"/>
                        <a:pt x="117" y="259"/>
                        <a:pt x="152" y="244"/>
                      </a:cubicBezTo>
                      <a:cubicBezTo>
                        <a:pt x="168" y="277"/>
                        <a:pt x="184" y="320"/>
                        <a:pt x="173" y="358"/>
                      </a:cubicBezTo>
                      <a:cubicBezTo>
                        <a:pt x="163" y="391"/>
                        <a:pt x="129" y="404"/>
                        <a:pt x="106" y="430"/>
                      </a:cubicBezTo>
                      <a:cubicBezTo>
                        <a:pt x="142" y="433"/>
                        <a:pt x="162" y="428"/>
                        <a:pt x="186" y="448"/>
                      </a:cubicBezTo>
                      <a:cubicBezTo>
                        <a:pt x="197" y="457"/>
                        <a:pt x="188" y="467"/>
                        <a:pt x="207" y="477"/>
                      </a:cubicBezTo>
                      <a:cubicBezTo>
                        <a:pt x="220" y="484"/>
                        <a:pt x="242" y="483"/>
                        <a:pt x="257" y="481"/>
                      </a:cubicBezTo>
                      <a:cubicBezTo>
                        <a:pt x="279" y="401"/>
                        <a:pt x="265" y="309"/>
                        <a:pt x="236" y="233"/>
                      </a:cubicBezTo>
                      <a:cubicBezTo>
                        <a:pt x="223" y="198"/>
                        <a:pt x="203" y="165"/>
                        <a:pt x="194" y="131"/>
                      </a:cubicBezTo>
                      <a:cubicBezTo>
                        <a:pt x="183" y="88"/>
                        <a:pt x="190" y="41"/>
                        <a:pt x="173"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132"/>
                <p:cNvSpPr>
                  <a:spLocks/>
                </p:cNvSpPr>
                <p:nvPr/>
              </p:nvSpPr>
              <p:spPr bwMode="gray">
                <a:xfrm>
                  <a:off x="-1928813" y="-10028237"/>
                  <a:ext cx="690563" cy="1974850"/>
                </a:xfrm>
                <a:custGeom>
                  <a:avLst/>
                  <a:gdLst/>
                  <a:ahLst/>
                  <a:cxnLst>
                    <a:cxn ang="0">
                      <a:pos x="153" y="21"/>
                    </a:cxn>
                    <a:cxn ang="0">
                      <a:pos x="149" y="307"/>
                    </a:cxn>
                    <a:cxn ang="0">
                      <a:pos x="148" y="423"/>
                    </a:cxn>
                    <a:cxn ang="0">
                      <a:pos x="173" y="527"/>
                    </a:cxn>
                    <a:cxn ang="0">
                      <a:pos x="127" y="334"/>
                    </a:cxn>
                    <a:cxn ang="0">
                      <a:pos x="0" y="219"/>
                    </a:cxn>
                    <a:cxn ang="0">
                      <a:pos x="111" y="219"/>
                    </a:cxn>
                    <a:cxn ang="0">
                      <a:pos x="128" y="159"/>
                    </a:cxn>
                    <a:cxn ang="0">
                      <a:pos x="76" y="118"/>
                    </a:cxn>
                    <a:cxn ang="0">
                      <a:pos x="146" y="89"/>
                    </a:cxn>
                    <a:cxn ang="0">
                      <a:pos x="166" y="0"/>
                    </a:cxn>
                  </a:cxnLst>
                  <a:rect l="0" t="0" r="r" b="b"/>
                  <a:pathLst>
                    <a:path w="184" h="527">
                      <a:moveTo>
                        <a:pt x="153" y="21"/>
                      </a:moveTo>
                      <a:cubicBezTo>
                        <a:pt x="184" y="90"/>
                        <a:pt x="153" y="230"/>
                        <a:pt x="149" y="307"/>
                      </a:cubicBezTo>
                      <a:cubicBezTo>
                        <a:pt x="147" y="346"/>
                        <a:pt x="141" y="385"/>
                        <a:pt x="148" y="423"/>
                      </a:cubicBezTo>
                      <a:cubicBezTo>
                        <a:pt x="156" y="460"/>
                        <a:pt x="180" y="487"/>
                        <a:pt x="173" y="527"/>
                      </a:cubicBezTo>
                      <a:cubicBezTo>
                        <a:pt x="136" y="491"/>
                        <a:pt x="143" y="384"/>
                        <a:pt x="127" y="334"/>
                      </a:cubicBezTo>
                      <a:cubicBezTo>
                        <a:pt x="112" y="284"/>
                        <a:pt x="51" y="241"/>
                        <a:pt x="0" y="219"/>
                      </a:cubicBezTo>
                      <a:cubicBezTo>
                        <a:pt x="34" y="218"/>
                        <a:pt x="84" y="248"/>
                        <a:pt x="111" y="219"/>
                      </a:cubicBezTo>
                      <a:cubicBezTo>
                        <a:pt x="121" y="208"/>
                        <a:pt x="131" y="174"/>
                        <a:pt x="128" y="159"/>
                      </a:cubicBezTo>
                      <a:cubicBezTo>
                        <a:pt x="120" y="128"/>
                        <a:pt x="97" y="140"/>
                        <a:pt x="76" y="118"/>
                      </a:cubicBezTo>
                      <a:cubicBezTo>
                        <a:pt x="93" y="93"/>
                        <a:pt x="125" y="108"/>
                        <a:pt x="146" y="89"/>
                      </a:cubicBezTo>
                      <a:cubicBezTo>
                        <a:pt x="165" y="70"/>
                        <a:pt x="168" y="25"/>
                        <a:pt x="16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133"/>
                <p:cNvSpPr>
                  <a:spLocks/>
                </p:cNvSpPr>
                <p:nvPr/>
              </p:nvSpPr>
              <p:spPr bwMode="gray">
                <a:xfrm>
                  <a:off x="-3011488" y="-10186987"/>
                  <a:ext cx="482600" cy="506413"/>
                </a:xfrm>
                <a:custGeom>
                  <a:avLst/>
                  <a:gdLst/>
                  <a:ahLst/>
                  <a:cxnLst>
                    <a:cxn ang="0">
                      <a:pos x="53" y="0"/>
                    </a:cxn>
                    <a:cxn ang="0">
                      <a:pos x="129" y="34"/>
                    </a:cxn>
                    <a:cxn ang="0">
                      <a:pos x="67" y="59"/>
                    </a:cxn>
                    <a:cxn ang="0">
                      <a:pos x="101" y="105"/>
                    </a:cxn>
                    <a:cxn ang="0">
                      <a:pos x="8" y="130"/>
                    </a:cxn>
                    <a:cxn ang="0">
                      <a:pos x="49" y="4"/>
                    </a:cxn>
                  </a:cxnLst>
                  <a:rect l="0" t="0" r="r" b="b"/>
                  <a:pathLst>
                    <a:path w="129" h="135">
                      <a:moveTo>
                        <a:pt x="53" y="0"/>
                      </a:moveTo>
                      <a:cubicBezTo>
                        <a:pt x="72" y="15"/>
                        <a:pt x="106" y="33"/>
                        <a:pt x="129" y="34"/>
                      </a:cubicBezTo>
                      <a:cubicBezTo>
                        <a:pt x="125" y="56"/>
                        <a:pt x="88" y="55"/>
                        <a:pt x="67" y="59"/>
                      </a:cubicBezTo>
                      <a:cubicBezTo>
                        <a:pt x="59" y="85"/>
                        <a:pt x="72" y="107"/>
                        <a:pt x="101" y="105"/>
                      </a:cubicBezTo>
                      <a:cubicBezTo>
                        <a:pt x="76" y="109"/>
                        <a:pt x="36" y="135"/>
                        <a:pt x="8" y="130"/>
                      </a:cubicBezTo>
                      <a:cubicBezTo>
                        <a:pt x="0" y="92"/>
                        <a:pt x="19" y="27"/>
                        <a:pt x="49" y="4"/>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134"/>
                <p:cNvSpPr>
                  <a:spLocks/>
                </p:cNvSpPr>
                <p:nvPr/>
              </p:nvSpPr>
              <p:spPr bwMode="gray">
                <a:xfrm>
                  <a:off x="-668338" y="-1020762"/>
                  <a:ext cx="517525" cy="1327150"/>
                </a:xfrm>
                <a:custGeom>
                  <a:avLst/>
                  <a:gdLst/>
                  <a:ahLst/>
                  <a:cxnLst>
                    <a:cxn ang="0">
                      <a:pos x="113" y="220"/>
                    </a:cxn>
                    <a:cxn ang="0">
                      <a:pos x="83" y="0"/>
                    </a:cxn>
                    <a:cxn ang="0">
                      <a:pos x="29" y="190"/>
                    </a:cxn>
                    <a:cxn ang="0">
                      <a:pos x="20" y="250"/>
                    </a:cxn>
                    <a:cxn ang="0">
                      <a:pos x="27" y="300"/>
                    </a:cxn>
                    <a:cxn ang="0">
                      <a:pos x="8" y="305"/>
                    </a:cxn>
                    <a:cxn ang="0">
                      <a:pos x="112" y="351"/>
                    </a:cxn>
                    <a:cxn ang="0">
                      <a:pos x="121" y="203"/>
                    </a:cxn>
                  </a:cxnLst>
                  <a:rect l="0" t="0" r="r" b="b"/>
                  <a:pathLst>
                    <a:path w="138" h="354">
                      <a:moveTo>
                        <a:pt x="113" y="220"/>
                      </a:moveTo>
                      <a:cubicBezTo>
                        <a:pt x="84" y="153"/>
                        <a:pt x="83" y="76"/>
                        <a:pt x="83" y="0"/>
                      </a:cubicBezTo>
                      <a:cubicBezTo>
                        <a:pt x="71" y="48"/>
                        <a:pt x="22" y="132"/>
                        <a:pt x="29" y="190"/>
                      </a:cubicBezTo>
                      <a:cubicBezTo>
                        <a:pt x="67" y="202"/>
                        <a:pt x="68" y="259"/>
                        <a:pt x="20" y="250"/>
                      </a:cubicBezTo>
                      <a:cubicBezTo>
                        <a:pt x="18" y="269"/>
                        <a:pt x="25" y="283"/>
                        <a:pt x="27" y="300"/>
                      </a:cubicBezTo>
                      <a:cubicBezTo>
                        <a:pt x="20" y="301"/>
                        <a:pt x="16" y="305"/>
                        <a:pt x="8" y="305"/>
                      </a:cubicBezTo>
                      <a:cubicBezTo>
                        <a:pt x="0" y="345"/>
                        <a:pt x="83" y="354"/>
                        <a:pt x="112" y="351"/>
                      </a:cubicBezTo>
                      <a:cubicBezTo>
                        <a:pt x="114" y="306"/>
                        <a:pt x="138" y="244"/>
                        <a:pt x="121" y="203"/>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135"/>
                <p:cNvSpPr>
                  <a:spLocks/>
                </p:cNvSpPr>
                <p:nvPr/>
              </p:nvSpPr>
              <p:spPr bwMode="gray">
                <a:xfrm>
                  <a:off x="-604838" y="-2014537"/>
                  <a:ext cx="479425" cy="1439863"/>
                </a:xfrm>
                <a:custGeom>
                  <a:avLst/>
                  <a:gdLst/>
                  <a:ahLst/>
                  <a:cxnLst>
                    <a:cxn ang="0">
                      <a:pos x="24" y="4"/>
                    </a:cxn>
                    <a:cxn ang="0">
                      <a:pos x="44" y="237"/>
                    </a:cxn>
                    <a:cxn ang="0">
                      <a:pos x="104" y="313"/>
                    </a:cxn>
                    <a:cxn ang="0">
                      <a:pos x="87" y="122"/>
                    </a:cxn>
                    <a:cxn ang="0">
                      <a:pos x="28" y="0"/>
                    </a:cxn>
                  </a:cxnLst>
                  <a:rect l="0" t="0" r="r" b="b"/>
                  <a:pathLst>
                    <a:path w="128" h="384">
                      <a:moveTo>
                        <a:pt x="24" y="4"/>
                      </a:moveTo>
                      <a:cubicBezTo>
                        <a:pt x="0" y="68"/>
                        <a:pt x="31" y="173"/>
                        <a:pt x="44" y="237"/>
                      </a:cubicBezTo>
                      <a:cubicBezTo>
                        <a:pt x="49" y="263"/>
                        <a:pt x="60" y="384"/>
                        <a:pt x="104" y="313"/>
                      </a:cubicBezTo>
                      <a:cubicBezTo>
                        <a:pt x="128" y="274"/>
                        <a:pt x="104" y="160"/>
                        <a:pt x="87" y="122"/>
                      </a:cubicBezTo>
                      <a:cubicBezTo>
                        <a:pt x="67" y="76"/>
                        <a:pt x="36" y="50"/>
                        <a:pt x="28"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136"/>
                <p:cNvSpPr>
                  <a:spLocks/>
                </p:cNvSpPr>
                <p:nvPr/>
              </p:nvSpPr>
              <p:spPr bwMode="gray">
                <a:xfrm>
                  <a:off x="-2559050" y="-12211050"/>
                  <a:ext cx="1046163" cy="311150"/>
                </a:xfrm>
                <a:custGeom>
                  <a:avLst/>
                  <a:gdLst/>
                  <a:ahLst/>
                  <a:cxnLst>
                    <a:cxn ang="0">
                      <a:pos x="258" y="20"/>
                    </a:cxn>
                    <a:cxn ang="0">
                      <a:pos x="110" y="7"/>
                    </a:cxn>
                    <a:cxn ang="0">
                      <a:pos x="0" y="83"/>
                    </a:cxn>
                    <a:cxn ang="0">
                      <a:pos x="122" y="41"/>
                    </a:cxn>
                    <a:cxn ang="0">
                      <a:pos x="279" y="20"/>
                    </a:cxn>
                  </a:cxnLst>
                  <a:rect l="0" t="0" r="r" b="b"/>
                  <a:pathLst>
                    <a:path w="279" h="83">
                      <a:moveTo>
                        <a:pt x="258" y="20"/>
                      </a:moveTo>
                      <a:cubicBezTo>
                        <a:pt x="206" y="20"/>
                        <a:pt x="162" y="0"/>
                        <a:pt x="110" y="7"/>
                      </a:cubicBezTo>
                      <a:cubicBezTo>
                        <a:pt x="77" y="12"/>
                        <a:pt x="7" y="47"/>
                        <a:pt x="0" y="83"/>
                      </a:cubicBezTo>
                      <a:cubicBezTo>
                        <a:pt x="44" y="75"/>
                        <a:pt x="78" y="45"/>
                        <a:pt x="122" y="41"/>
                      </a:cubicBezTo>
                      <a:cubicBezTo>
                        <a:pt x="168" y="37"/>
                        <a:pt x="243" y="51"/>
                        <a:pt x="279" y="2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137"/>
                <p:cNvSpPr>
                  <a:spLocks/>
                </p:cNvSpPr>
                <p:nvPr/>
              </p:nvSpPr>
              <p:spPr bwMode="gray">
                <a:xfrm>
                  <a:off x="-3270250" y="-12414250"/>
                  <a:ext cx="600075" cy="454025"/>
                </a:xfrm>
                <a:custGeom>
                  <a:avLst/>
                  <a:gdLst/>
                  <a:ahLst/>
                  <a:cxnLst>
                    <a:cxn ang="0">
                      <a:pos x="4" y="116"/>
                    </a:cxn>
                    <a:cxn ang="0">
                      <a:pos x="160" y="0"/>
                    </a:cxn>
                    <a:cxn ang="0">
                      <a:pos x="0" y="121"/>
                    </a:cxn>
                  </a:cxnLst>
                  <a:rect l="0" t="0" r="r" b="b"/>
                  <a:pathLst>
                    <a:path w="160" h="121">
                      <a:moveTo>
                        <a:pt x="4" y="116"/>
                      </a:moveTo>
                      <a:cubicBezTo>
                        <a:pt x="36" y="75"/>
                        <a:pt x="109" y="19"/>
                        <a:pt x="160" y="0"/>
                      </a:cubicBezTo>
                      <a:cubicBezTo>
                        <a:pt x="136" y="36"/>
                        <a:pt x="44" y="115"/>
                        <a:pt x="0" y="121"/>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138"/>
                <p:cNvSpPr>
                  <a:spLocks/>
                </p:cNvSpPr>
                <p:nvPr/>
              </p:nvSpPr>
              <p:spPr bwMode="gray">
                <a:xfrm>
                  <a:off x="-3713163" y="-13385800"/>
                  <a:ext cx="944563" cy="746125"/>
                </a:xfrm>
                <a:custGeom>
                  <a:avLst/>
                  <a:gdLst/>
                  <a:ahLst/>
                  <a:cxnLst>
                    <a:cxn ang="0">
                      <a:pos x="207" y="101"/>
                    </a:cxn>
                    <a:cxn ang="0">
                      <a:pos x="30" y="0"/>
                    </a:cxn>
                    <a:cxn ang="0">
                      <a:pos x="101" y="114"/>
                    </a:cxn>
                    <a:cxn ang="0">
                      <a:pos x="0" y="152"/>
                    </a:cxn>
                    <a:cxn ang="0">
                      <a:pos x="126" y="138"/>
                    </a:cxn>
                    <a:cxn ang="0">
                      <a:pos x="252" y="126"/>
                    </a:cxn>
                    <a:cxn ang="0">
                      <a:pos x="223" y="92"/>
                    </a:cxn>
                  </a:cxnLst>
                  <a:rect l="0" t="0" r="r" b="b"/>
                  <a:pathLst>
                    <a:path w="252" h="199">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139"/>
                <p:cNvSpPr>
                  <a:spLocks/>
                </p:cNvSpPr>
                <p:nvPr/>
              </p:nvSpPr>
              <p:spPr bwMode="gray">
                <a:xfrm>
                  <a:off x="-3349625" y="-15114587"/>
                  <a:ext cx="498475" cy="495300"/>
                </a:xfrm>
                <a:custGeom>
                  <a:avLst/>
                  <a:gdLst/>
                  <a:ahLst/>
                  <a:cxnLst>
                    <a:cxn ang="0">
                      <a:pos x="0" y="13"/>
                    </a:cxn>
                    <a:cxn ang="0">
                      <a:pos x="126" y="126"/>
                    </a:cxn>
                    <a:cxn ang="0">
                      <a:pos x="66" y="77"/>
                    </a:cxn>
                    <a:cxn ang="0">
                      <a:pos x="12" y="0"/>
                    </a:cxn>
                  </a:cxnLst>
                  <a:rect l="0" t="0" r="r" b="b"/>
                  <a:pathLst>
                    <a:path w="133" h="132">
                      <a:moveTo>
                        <a:pt x="0" y="13"/>
                      </a:moveTo>
                      <a:cubicBezTo>
                        <a:pt x="26" y="71"/>
                        <a:pt x="52" y="132"/>
                        <a:pt x="126" y="126"/>
                      </a:cubicBezTo>
                      <a:cubicBezTo>
                        <a:pt x="133" y="95"/>
                        <a:pt x="87" y="89"/>
                        <a:pt x="66" y="77"/>
                      </a:cubicBezTo>
                      <a:cubicBezTo>
                        <a:pt x="34" y="59"/>
                        <a:pt x="12" y="43"/>
                        <a:pt x="12"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140"/>
                <p:cNvSpPr>
                  <a:spLocks/>
                </p:cNvSpPr>
                <p:nvPr/>
              </p:nvSpPr>
              <p:spPr bwMode="gray">
                <a:xfrm>
                  <a:off x="-3035300" y="-11566525"/>
                  <a:ext cx="304800" cy="600075"/>
                </a:xfrm>
                <a:custGeom>
                  <a:avLst/>
                  <a:gdLst/>
                  <a:ahLst/>
                  <a:cxnLst>
                    <a:cxn ang="0">
                      <a:pos x="72" y="55"/>
                    </a:cxn>
                    <a:cxn ang="0">
                      <a:pos x="76" y="151"/>
                    </a:cxn>
                    <a:cxn ang="0">
                      <a:pos x="4" y="80"/>
                    </a:cxn>
                    <a:cxn ang="0">
                      <a:pos x="68" y="68"/>
                    </a:cxn>
                  </a:cxnLst>
                  <a:rect l="0" t="0" r="r" b="b"/>
                  <a:pathLst>
                    <a:path w="81" h="160">
                      <a:moveTo>
                        <a:pt x="72" y="55"/>
                      </a:moveTo>
                      <a:cubicBezTo>
                        <a:pt x="61" y="108"/>
                        <a:pt x="27" y="104"/>
                        <a:pt x="76" y="151"/>
                      </a:cubicBezTo>
                      <a:cubicBezTo>
                        <a:pt x="37" y="160"/>
                        <a:pt x="0" y="117"/>
                        <a:pt x="4" y="80"/>
                      </a:cubicBezTo>
                      <a:cubicBezTo>
                        <a:pt x="10" y="31"/>
                        <a:pt x="81" y="0"/>
                        <a:pt x="68" y="68"/>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141"/>
                <p:cNvSpPr>
                  <a:spLocks/>
                </p:cNvSpPr>
                <p:nvPr/>
              </p:nvSpPr>
              <p:spPr bwMode="gray">
                <a:xfrm>
                  <a:off x="-1174750" y="-15687675"/>
                  <a:ext cx="423863" cy="173038"/>
                </a:xfrm>
                <a:custGeom>
                  <a:avLst/>
                  <a:gdLst/>
                  <a:ahLst/>
                  <a:cxnLst>
                    <a:cxn ang="0">
                      <a:pos x="5" y="13"/>
                    </a:cxn>
                    <a:cxn ang="0">
                      <a:pos x="113" y="0"/>
                    </a:cxn>
                    <a:cxn ang="0">
                      <a:pos x="92" y="32"/>
                    </a:cxn>
                    <a:cxn ang="0">
                      <a:pos x="56" y="45"/>
                    </a:cxn>
                    <a:cxn ang="0">
                      <a:pos x="42" y="40"/>
                    </a:cxn>
                    <a:cxn ang="0">
                      <a:pos x="20" y="37"/>
                    </a:cxn>
                    <a:cxn ang="0">
                      <a:pos x="0" y="12"/>
                    </a:cxn>
                  </a:cxnLst>
                  <a:rect l="0" t="0" r="r" b="b"/>
                  <a:pathLst>
                    <a:path w="113" h="46">
                      <a:moveTo>
                        <a:pt x="5" y="13"/>
                      </a:moveTo>
                      <a:cubicBezTo>
                        <a:pt x="41" y="29"/>
                        <a:pt x="80" y="18"/>
                        <a:pt x="113" y="0"/>
                      </a:cubicBezTo>
                      <a:cubicBezTo>
                        <a:pt x="107" y="10"/>
                        <a:pt x="102" y="26"/>
                        <a:pt x="92" y="32"/>
                      </a:cubicBezTo>
                      <a:cubicBezTo>
                        <a:pt x="84" y="37"/>
                        <a:pt x="66" y="46"/>
                        <a:pt x="56" y="45"/>
                      </a:cubicBezTo>
                      <a:cubicBezTo>
                        <a:pt x="50" y="45"/>
                        <a:pt x="47" y="42"/>
                        <a:pt x="42" y="40"/>
                      </a:cubicBezTo>
                      <a:cubicBezTo>
                        <a:pt x="35" y="38"/>
                        <a:pt x="27" y="39"/>
                        <a:pt x="20" y="37"/>
                      </a:cubicBezTo>
                      <a:cubicBezTo>
                        <a:pt x="11" y="34"/>
                        <a:pt x="3" y="21"/>
                        <a:pt x="0" y="12"/>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142"/>
                <p:cNvSpPr>
                  <a:spLocks/>
                </p:cNvSpPr>
                <p:nvPr/>
              </p:nvSpPr>
              <p:spPr bwMode="gray">
                <a:xfrm>
                  <a:off x="-1246188" y="-11239500"/>
                  <a:ext cx="1897063" cy="614363"/>
                </a:xfrm>
                <a:custGeom>
                  <a:avLst/>
                  <a:gdLst/>
                  <a:ahLst/>
                  <a:cxnLst>
                    <a:cxn ang="0">
                      <a:pos x="433" y="0"/>
                    </a:cxn>
                    <a:cxn ang="0">
                      <a:pos x="331" y="121"/>
                    </a:cxn>
                    <a:cxn ang="0">
                      <a:pos x="135" y="122"/>
                    </a:cxn>
                    <a:cxn ang="0">
                      <a:pos x="17" y="73"/>
                    </a:cxn>
                    <a:cxn ang="0">
                      <a:pos x="95" y="95"/>
                    </a:cxn>
                  </a:cxnLst>
                  <a:rect l="0" t="0" r="r" b="b"/>
                  <a:pathLst>
                    <a:path w="506" h="164">
                      <a:moveTo>
                        <a:pt x="433" y="0"/>
                      </a:moveTo>
                      <a:cubicBezTo>
                        <a:pt x="506" y="50"/>
                        <a:pt x="358" y="108"/>
                        <a:pt x="331" y="121"/>
                      </a:cubicBezTo>
                      <a:cubicBezTo>
                        <a:pt x="253" y="160"/>
                        <a:pt x="212" y="126"/>
                        <a:pt x="135" y="122"/>
                      </a:cubicBezTo>
                      <a:cubicBezTo>
                        <a:pt x="91" y="119"/>
                        <a:pt x="0" y="164"/>
                        <a:pt x="17" y="73"/>
                      </a:cubicBezTo>
                      <a:cubicBezTo>
                        <a:pt x="48" y="50"/>
                        <a:pt x="76" y="69"/>
                        <a:pt x="95" y="9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143"/>
                <p:cNvSpPr>
                  <a:spLocks/>
                </p:cNvSpPr>
                <p:nvPr/>
              </p:nvSpPr>
              <p:spPr bwMode="gray">
                <a:xfrm>
                  <a:off x="-825500" y="-11150600"/>
                  <a:ext cx="592138" cy="203200"/>
                </a:xfrm>
                <a:custGeom>
                  <a:avLst/>
                  <a:gdLst/>
                  <a:ahLst/>
                  <a:cxnLst>
                    <a:cxn ang="0">
                      <a:pos x="0" y="54"/>
                    </a:cxn>
                    <a:cxn ang="0">
                      <a:pos x="106" y="0"/>
                    </a:cxn>
                    <a:cxn ang="0">
                      <a:pos x="90" y="42"/>
                    </a:cxn>
                    <a:cxn ang="0">
                      <a:pos x="156" y="5"/>
                    </a:cxn>
                    <a:cxn ang="0">
                      <a:pos x="158" y="25"/>
                    </a:cxn>
                  </a:cxnLst>
                  <a:rect l="0" t="0" r="r" b="b"/>
                  <a:pathLst>
                    <a:path w="158" h="54">
                      <a:moveTo>
                        <a:pt x="0" y="54"/>
                      </a:moveTo>
                      <a:cubicBezTo>
                        <a:pt x="44" y="50"/>
                        <a:pt x="68" y="17"/>
                        <a:pt x="106" y="0"/>
                      </a:cubicBezTo>
                      <a:cubicBezTo>
                        <a:pt x="100" y="16"/>
                        <a:pt x="103" y="28"/>
                        <a:pt x="90" y="42"/>
                      </a:cubicBezTo>
                      <a:cubicBezTo>
                        <a:pt x="115" y="37"/>
                        <a:pt x="136" y="19"/>
                        <a:pt x="156" y="5"/>
                      </a:cubicBezTo>
                      <a:cubicBezTo>
                        <a:pt x="157" y="11"/>
                        <a:pt x="158" y="18"/>
                        <a:pt x="158" y="2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144"/>
                <p:cNvSpPr>
                  <a:spLocks/>
                </p:cNvSpPr>
                <p:nvPr/>
              </p:nvSpPr>
              <p:spPr bwMode="gray">
                <a:xfrm>
                  <a:off x="-417513" y="-19359562"/>
                  <a:ext cx="180975" cy="488950"/>
                </a:xfrm>
                <a:custGeom>
                  <a:avLst/>
                  <a:gdLst/>
                  <a:ahLst/>
                  <a:cxnLst>
                    <a:cxn ang="0">
                      <a:pos x="12" y="0"/>
                    </a:cxn>
                    <a:cxn ang="0">
                      <a:pos x="21" y="30"/>
                    </a:cxn>
                    <a:cxn ang="0">
                      <a:pos x="15" y="26"/>
                    </a:cxn>
                    <a:cxn ang="0">
                      <a:pos x="6" y="53"/>
                    </a:cxn>
                    <a:cxn ang="0">
                      <a:pos x="12" y="75"/>
                    </a:cxn>
                    <a:cxn ang="0">
                      <a:pos x="4" y="72"/>
                    </a:cxn>
                    <a:cxn ang="0">
                      <a:pos x="7" y="108"/>
                    </a:cxn>
                    <a:cxn ang="0">
                      <a:pos x="3" y="105"/>
                    </a:cxn>
                    <a:cxn ang="0">
                      <a:pos x="1" y="122"/>
                    </a:cxn>
                    <a:cxn ang="0">
                      <a:pos x="16" y="130"/>
                    </a:cxn>
                    <a:cxn ang="0">
                      <a:pos x="16" y="114"/>
                    </a:cxn>
                    <a:cxn ang="0">
                      <a:pos x="26" y="121"/>
                    </a:cxn>
                    <a:cxn ang="0">
                      <a:pos x="27" y="100"/>
                    </a:cxn>
                    <a:cxn ang="0">
                      <a:pos x="34" y="105"/>
                    </a:cxn>
                    <a:cxn ang="0">
                      <a:pos x="34" y="69"/>
                    </a:cxn>
                    <a:cxn ang="0">
                      <a:pos x="48" y="78"/>
                    </a:cxn>
                    <a:cxn ang="0">
                      <a:pos x="39" y="48"/>
                    </a:cxn>
                    <a:cxn ang="0">
                      <a:pos x="37" y="23"/>
                    </a:cxn>
                    <a:cxn ang="0">
                      <a:pos x="42" y="23"/>
                    </a:cxn>
                    <a:cxn ang="0">
                      <a:pos x="40" y="13"/>
                    </a:cxn>
                    <a:cxn ang="0">
                      <a:pos x="33" y="8"/>
                    </a:cxn>
                    <a:cxn ang="0">
                      <a:pos x="12" y="0"/>
                    </a:cxn>
                  </a:cxnLst>
                  <a:rect l="0" t="0" r="r" b="b"/>
                  <a:pathLst>
                    <a:path w="48" h="13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145"/>
                <p:cNvSpPr>
                  <a:spLocks/>
                </p:cNvSpPr>
                <p:nvPr/>
              </p:nvSpPr>
              <p:spPr bwMode="gray">
                <a:xfrm>
                  <a:off x="-95250" y="-19073812"/>
                  <a:ext cx="184150" cy="1450975"/>
                </a:xfrm>
                <a:custGeom>
                  <a:avLst/>
                  <a:gdLst/>
                  <a:ahLst/>
                  <a:cxnLst>
                    <a:cxn ang="0">
                      <a:pos x="1" y="0"/>
                    </a:cxn>
                    <a:cxn ang="0">
                      <a:pos x="9" y="38"/>
                    </a:cxn>
                    <a:cxn ang="0">
                      <a:pos x="22" y="74"/>
                    </a:cxn>
                    <a:cxn ang="0">
                      <a:pos x="32" y="176"/>
                    </a:cxn>
                    <a:cxn ang="0">
                      <a:pos x="26" y="162"/>
                    </a:cxn>
                    <a:cxn ang="0">
                      <a:pos x="25" y="188"/>
                    </a:cxn>
                    <a:cxn ang="0">
                      <a:pos x="25" y="222"/>
                    </a:cxn>
                    <a:cxn ang="0">
                      <a:pos x="15" y="250"/>
                    </a:cxn>
                    <a:cxn ang="0">
                      <a:pos x="19" y="273"/>
                    </a:cxn>
                    <a:cxn ang="0">
                      <a:pos x="14" y="252"/>
                    </a:cxn>
                    <a:cxn ang="0">
                      <a:pos x="11" y="328"/>
                    </a:cxn>
                    <a:cxn ang="0">
                      <a:pos x="8" y="362"/>
                    </a:cxn>
                    <a:cxn ang="0">
                      <a:pos x="2" y="387"/>
                    </a:cxn>
                    <a:cxn ang="0">
                      <a:pos x="21" y="363"/>
                    </a:cxn>
                    <a:cxn ang="0">
                      <a:pos x="31" y="328"/>
                    </a:cxn>
                    <a:cxn ang="0">
                      <a:pos x="34" y="285"/>
                    </a:cxn>
                    <a:cxn ang="0">
                      <a:pos x="38" y="241"/>
                    </a:cxn>
                    <a:cxn ang="0">
                      <a:pos x="45" y="196"/>
                    </a:cxn>
                    <a:cxn ang="0">
                      <a:pos x="46" y="157"/>
                    </a:cxn>
                    <a:cxn ang="0">
                      <a:pos x="43" y="117"/>
                    </a:cxn>
                    <a:cxn ang="0">
                      <a:pos x="36" y="81"/>
                    </a:cxn>
                    <a:cxn ang="0">
                      <a:pos x="1" y="0"/>
                    </a:cxn>
                  </a:cxnLst>
                  <a:rect l="0" t="0" r="r" b="b"/>
                  <a:pathLst>
                    <a:path w="49" h="387">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146"/>
                <p:cNvSpPr>
                  <a:spLocks/>
                </p:cNvSpPr>
                <p:nvPr/>
              </p:nvSpPr>
              <p:spPr bwMode="gray">
                <a:xfrm>
                  <a:off x="-2160588" y="-18788062"/>
                  <a:ext cx="220663" cy="557213"/>
                </a:xfrm>
                <a:custGeom>
                  <a:avLst/>
                  <a:gdLst/>
                  <a:ahLst/>
                  <a:cxnLst>
                    <a:cxn ang="0">
                      <a:pos x="59" y="142"/>
                    </a:cxn>
                    <a:cxn ang="0">
                      <a:pos x="50" y="113"/>
                    </a:cxn>
                    <a:cxn ang="0">
                      <a:pos x="54" y="79"/>
                    </a:cxn>
                    <a:cxn ang="0">
                      <a:pos x="39" y="97"/>
                    </a:cxn>
                    <a:cxn ang="0">
                      <a:pos x="38" y="63"/>
                    </a:cxn>
                    <a:cxn ang="0">
                      <a:pos x="18" y="73"/>
                    </a:cxn>
                    <a:cxn ang="0">
                      <a:pos x="21" y="0"/>
                    </a:cxn>
                    <a:cxn ang="0">
                      <a:pos x="2" y="34"/>
                    </a:cxn>
                    <a:cxn ang="0">
                      <a:pos x="1" y="72"/>
                    </a:cxn>
                    <a:cxn ang="0">
                      <a:pos x="14" y="106"/>
                    </a:cxn>
                    <a:cxn ang="0">
                      <a:pos x="22" y="122"/>
                    </a:cxn>
                    <a:cxn ang="0">
                      <a:pos x="29" y="140"/>
                    </a:cxn>
                    <a:cxn ang="0">
                      <a:pos x="38" y="147"/>
                    </a:cxn>
                    <a:cxn ang="0">
                      <a:pos x="38" y="149"/>
                    </a:cxn>
                    <a:cxn ang="0">
                      <a:pos x="49" y="144"/>
                    </a:cxn>
                    <a:cxn ang="0">
                      <a:pos x="59" y="142"/>
                    </a:cxn>
                  </a:cxnLst>
                  <a:rect l="0" t="0" r="r" b="b"/>
                  <a:pathLst>
                    <a:path w="59" h="149">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47"/>
                <p:cNvSpPr>
                  <a:spLocks/>
                </p:cNvSpPr>
                <p:nvPr/>
              </p:nvSpPr>
              <p:spPr bwMode="gray">
                <a:xfrm>
                  <a:off x="-2044700" y="-19318287"/>
                  <a:ext cx="280988" cy="176213"/>
                </a:xfrm>
                <a:custGeom>
                  <a:avLst/>
                  <a:gdLst/>
                  <a:ahLst/>
                  <a:cxnLst>
                    <a:cxn ang="0">
                      <a:pos x="0" y="38"/>
                    </a:cxn>
                    <a:cxn ang="0">
                      <a:pos x="75" y="1"/>
                    </a:cxn>
                    <a:cxn ang="0">
                      <a:pos x="58" y="18"/>
                    </a:cxn>
                    <a:cxn ang="0">
                      <a:pos x="40" y="34"/>
                    </a:cxn>
                    <a:cxn ang="0">
                      <a:pos x="0" y="38"/>
                    </a:cxn>
                  </a:cxnLst>
                  <a:rect l="0" t="0" r="r" b="b"/>
                  <a:pathLst>
                    <a:path w="75" h="47">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48"/>
                <p:cNvSpPr>
                  <a:spLocks/>
                </p:cNvSpPr>
                <p:nvPr/>
              </p:nvSpPr>
              <p:spPr bwMode="gray">
                <a:xfrm>
                  <a:off x="-1789113" y="-19535775"/>
                  <a:ext cx="295275" cy="117475"/>
                </a:xfrm>
                <a:custGeom>
                  <a:avLst/>
                  <a:gdLst/>
                  <a:ahLst/>
                  <a:cxnLst>
                    <a:cxn ang="0">
                      <a:pos x="0" y="10"/>
                    </a:cxn>
                    <a:cxn ang="0">
                      <a:pos x="39" y="16"/>
                    </a:cxn>
                    <a:cxn ang="0">
                      <a:pos x="79" y="0"/>
                    </a:cxn>
                    <a:cxn ang="0">
                      <a:pos x="55" y="14"/>
                    </a:cxn>
                    <a:cxn ang="0">
                      <a:pos x="41" y="20"/>
                    </a:cxn>
                    <a:cxn ang="0">
                      <a:pos x="13" y="29"/>
                    </a:cxn>
                    <a:cxn ang="0">
                      <a:pos x="0" y="11"/>
                    </a:cxn>
                  </a:cxnLst>
                  <a:rect l="0" t="0" r="r" b="b"/>
                  <a:pathLst>
                    <a:path w="79" h="31">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49"/>
                <p:cNvSpPr>
                  <a:spLocks/>
                </p:cNvSpPr>
                <p:nvPr/>
              </p:nvSpPr>
              <p:spPr bwMode="gray">
                <a:xfrm>
                  <a:off x="-2052638" y="-19335750"/>
                  <a:ext cx="652463" cy="704850"/>
                </a:xfrm>
                <a:custGeom>
                  <a:avLst/>
                  <a:gdLst/>
                  <a:ahLst/>
                  <a:cxnLst>
                    <a:cxn ang="0">
                      <a:pos x="42" y="93"/>
                    </a:cxn>
                    <a:cxn ang="0">
                      <a:pos x="94" y="38"/>
                    </a:cxn>
                    <a:cxn ang="0">
                      <a:pos x="174" y="20"/>
                    </a:cxn>
                    <a:cxn ang="0">
                      <a:pos x="117" y="11"/>
                    </a:cxn>
                    <a:cxn ang="0">
                      <a:pos x="152" y="7"/>
                    </a:cxn>
                    <a:cxn ang="0">
                      <a:pos x="0" y="160"/>
                    </a:cxn>
                    <a:cxn ang="0">
                      <a:pos x="11" y="142"/>
                    </a:cxn>
                    <a:cxn ang="0">
                      <a:pos x="14" y="188"/>
                    </a:cxn>
                    <a:cxn ang="0">
                      <a:pos x="76" y="74"/>
                    </a:cxn>
                  </a:cxnLst>
                  <a:rect l="0" t="0" r="r" b="b"/>
                  <a:pathLst>
                    <a:path w="174" h="188">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uppieren 19"/>
              <p:cNvGrpSpPr/>
              <p:nvPr/>
            </p:nvGrpSpPr>
            <p:grpSpPr bwMode="gray">
              <a:xfrm>
                <a:off x="5682432" y="2244436"/>
                <a:ext cx="781228" cy="2164582"/>
                <a:chOff x="5072063" y="-19770725"/>
                <a:chExt cx="7443788" cy="20624801"/>
              </a:xfrm>
            </p:grpSpPr>
            <p:sp>
              <p:nvSpPr>
                <p:cNvPr id="109" name="Freeform 150"/>
                <p:cNvSpPr>
                  <a:spLocks/>
                </p:cNvSpPr>
                <p:nvPr/>
              </p:nvSpPr>
              <p:spPr bwMode="gray">
                <a:xfrm>
                  <a:off x="5665788" y="-10115550"/>
                  <a:ext cx="1552575" cy="1931988"/>
                </a:xfrm>
                <a:custGeom>
                  <a:avLst/>
                  <a:gdLst/>
                  <a:ahLst/>
                  <a:cxnLst>
                    <a:cxn ang="0">
                      <a:pos x="345" y="369"/>
                    </a:cxn>
                    <a:cxn ang="0">
                      <a:pos x="288" y="396"/>
                    </a:cxn>
                    <a:cxn ang="0">
                      <a:pos x="76" y="488"/>
                    </a:cxn>
                    <a:cxn ang="0">
                      <a:pos x="91" y="245"/>
                    </a:cxn>
                    <a:cxn ang="0">
                      <a:pos x="130" y="103"/>
                    </a:cxn>
                    <a:cxn ang="0">
                      <a:pos x="272" y="4"/>
                    </a:cxn>
                    <a:cxn ang="0">
                      <a:pos x="409" y="290"/>
                    </a:cxn>
                    <a:cxn ang="0">
                      <a:pos x="300" y="382"/>
                    </a:cxn>
                  </a:cxnLst>
                  <a:rect l="0" t="0" r="r" b="b"/>
                  <a:pathLst>
                    <a:path w="414" h="515">
                      <a:moveTo>
                        <a:pt x="345" y="369"/>
                      </a:moveTo>
                      <a:cubicBezTo>
                        <a:pt x="332" y="386"/>
                        <a:pt x="310" y="396"/>
                        <a:pt x="288" y="396"/>
                      </a:cubicBezTo>
                      <a:cubicBezTo>
                        <a:pt x="262" y="441"/>
                        <a:pt x="123" y="515"/>
                        <a:pt x="76" y="488"/>
                      </a:cubicBezTo>
                      <a:cubicBezTo>
                        <a:pt x="0" y="445"/>
                        <a:pt x="80" y="316"/>
                        <a:pt x="91" y="245"/>
                      </a:cubicBezTo>
                      <a:cubicBezTo>
                        <a:pt x="100" y="184"/>
                        <a:pt x="85" y="149"/>
                        <a:pt x="130" y="103"/>
                      </a:cubicBezTo>
                      <a:cubicBezTo>
                        <a:pt x="159" y="73"/>
                        <a:pt x="230" y="5"/>
                        <a:pt x="272" y="4"/>
                      </a:cubicBezTo>
                      <a:cubicBezTo>
                        <a:pt x="378" y="0"/>
                        <a:pt x="414" y="213"/>
                        <a:pt x="409" y="290"/>
                      </a:cubicBezTo>
                      <a:cubicBezTo>
                        <a:pt x="367" y="312"/>
                        <a:pt x="329" y="343"/>
                        <a:pt x="300" y="382"/>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51"/>
                <p:cNvSpPr>
                  <a:spLocks/>
                </p:cNvSpPr>
                <p:nvPr/>
              </p:nvSpPr>
              <p:spPr bwMode="gray">
                <a:xfrm>
                  <a:off x="10393363" y="-10175875"/>
                  <a:ext cx="1133475" cy="1489075"/>
                </a:xfrm>
                <a:custGeom>
                  <a:avLst/>
                  <a:gdLst/>
                  <a:ahLst/>
                  <a:cxnLst>
                    <a:cxn ang="0">
                      <a:pos x="102" y="33"/>
                    </a:cxn>
                    <a:cxn ang="0">
                      <a:pos x="228" y="207"/>
                    </a:cxn>
                    <a:cxn ang="0">
                      <a:pos x="290" y="301"/>
                    </a:cxn>
                    <a:cxn ang="0">
                      <a:pos x="227" y="367"/>
                    </a:cxn>
                    <a:cxn ang="0">
                      <a:pos x="19" y="272"/>
                    </a:cxn>
                    <a:cxn ang="0">
                      <a:pos x="115" y="0"/>
                    </a:cxn>
                  </a:cxnLst>
                  <a:rect l="0" t="0" r="r" b="b"/>
                  <a:pathLst>
                    <a:path w="302" h="397">
                      <a:moveTo>
                        <a:pt x="102" y="33"/>
                      </a:moveTo>
                      <a:cubicBezTo>
                        <a:pt x="180" y="65"/>
                        <a:pt x="180" y="144"/>
                        <a:pt x="228" y="207"/>
                      </a:cubicBezTo>
                      <a:cubicBezTo>
                        <a:pt x="246" y="232"/>
                        <a:pt x="283" y="268"/>
                        <a:pt x="290" y="301"/>
                      </a:cubicBezTo>
                      <a:cubicBezTo>
                        <a:pt x="302" y="363"/>
                        <a:pt x="275" y="349"/>
                        <a:pt x="227" y="367"/>
                      </a:cubicBezTo>
                      <a:cubicBezTo>
                        <a:pt x="140" y="397"/>
                        <a:pt x="43" y="395"/>
                        <a:pt x="19" y="272"/>
                      </a:cubicBezTo>
                      <a:cubicBezTo>
                        <a:pt x="0" y="178"/>
                        <a:pt x="10" y="32"/>
                        <a:pt x="115" y="0"/>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52"/>
                <p:cNvSpPr>
                  <a:spLocks/>
                </p:cNvSpPr>
                <p:nvPr/>
              </p:nvSpPr>
              <p:spPr bwMode="gray">
                <a:xfrm>
                  <a:off x="6943725" y="-912812"/>
                  <a:ext cx="1654175" cy="1766888"/>
                </a:xfrm>
                <a:custGeom>
                  <a:avLst/>
                  <a:gdLst/>
                  <a:ahLst/>
                  <a:cxnLst>
                    <a:cxn ang="0">
                      <a:pos x="436" y="9"/>
                    </a:cxn>
                    <a:cxn ang="0">
                      <a:pos x="423" y="172"/>
                    </a:cxn>
                    <a:cxn ang="0">
                      <a:pos x="345" y="277"/>
                    </a:cxn>
                    <a:cxn ang="0">
                      <a:pos x="112" y="446"/>
                    </a:cxn>
                    <a:cxn ang="0">
                      <a:pos x="77" y="223"/>
                    </a:cxn>
                    <a:cxn ang="0">
                      <a:pos x="293" y="3"/>
                    </a:cxn>
                    <a:cxn ang="0">
                      <a:pos x="423" y="42"/>
                    </a:cxn>
                  </a:cxnLst>
                  <a:rect l="0" t="0" r="r" b="b"/>
                  <a:pathLst>
                    <a:path w="441" h="471">
                      <a:moveTo>
                        <a:pt x="436" y="9"/>
                      </a:moveTo>
                      <a:cubicBezTo>
                        <a:pt x="436" y="57"/>
                        <a:pt x="441" y="129"/>
                        <a:pt x="423" y="172"/>
                      </a:cubicBezTo>
                      <a:cubicBezTo>
                        <a:pt x="407" y="211"/>
                        <a:pt x="367" y="232"/>
                        <a:pt x="345" y="277"/>
                      </a:cubicBezTo>
                      <a:cubicBezTo>
                        <a:pt x="304" y="362"/>
                        <a:pt x="234" y="471"/>
                        <a:pt x="112" y="446"/>
                      </a:cubicBezTo>
                      <a:cubicBezTo>
                        <a:pt x="0" y="423"/>
                        <a:pt x="31" y="295"/>
                        <a:pt x="77" y="223"/>
                      </a:cubicBezTo>
                      <a:cubicBezTo>
                        <a:pt x="145" y="121"/>
                        <a:pt x="154" y="7"/>
                        <a:pt x="293" y="3"/>
                      </a:cubicBezTo>
                      <a:cubicBezTo>
                        <a:pt x="355" y="0"/>
                        <a:pt x="373" y="25"/>
                        <a:pt x="423" y="42"/>
                      </a:cubicBezTo>
                    </a:path>
                  </a:pathLst>
                </a:custGeom>
                <a:solidFill>
                  <a:srgbClr val="0A0A0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153"/>
                <p:cNvSpPr>
                  <a:spLocks/>
                </p:cNvSpPr>
                <p:nvPr/>
              </p:nvSpPr>
              <p:spPr bwMode="gray">
                <a:xfrm>
                  <a:off x="9640888" y="-1103312"/>
                  <a:ext cx="2874963" cy="1687513"/>
                </a:xfrm>
                <a:custGeom>
                  <a:avLst/>
                  <a:gdLst/>
                  <a:ahLst/>
                  <a:cxnLst>
                    <a:cxn ang="0">
                      <a:pos x="50" y="60"/>
                    </a:cxn>
                    <a:cxn ang="0">
                      <a:pos x="5" y="229"/>
                    </a:cxn>
                    <a:cxn ang="0">
                      <a:pos x="135" y="283"/>
                    </a:cxn>
                    <a:cxn ang="0">
                      <a:pos x="238" y="270"/>
                    </a:cxn>
                    <a:cxn ang="0">
                      <a:pos x="332" y="345"/>
                    </a:cxn>
                    <a:cxn ang="0">
                      <a:pos x="468" y="386"/>
                    </a:cxn>
                    <a:cxn ang="0">
                      <a:pos x="663" y="321"/>
                    </a:cxn>
                    <a:cxn ang="0">
                      <a:pos x="539" y="238"/>
                    </a:cxn>
                    <a:cxn ang="0">
                      <a:pos x="447" y="140"/>
                    </a:cxn>
                    <a:cxn ang="0">
                      <a:pos x="267" y="13"/>
                    </a:cxn>
                    <a:cxn ang="0">
                      <a:pos x="24" y="60"/>
                    </a:cxn>
                  </a:cxnLst>
                  <a:rect l="0" t="0" r="r" b="b"/>
                  <a:pathLst>
                    <a:path w="767" h="450">
                      <a:moveTo>
                        <a:pt x="50" y="60"/>
                      </a:moveTo>
                      <a:cubicBezTo>
                        <a:pt x="14" y="107"/>
                        <a:pt x="0" y="167"/>
                        <a:pt x="5" y="229"/>
                      </a:cubicBezTo>
                      <a:cubicBezTo>
                        <a:pt x="48" y="241"/>
                        <a:pt x="91" y="278"/>
                        <a:pt x="135" y="283"/>
                      </a:cubicBezTo>
                      <a:cubicBezTo>
                        <a:pt x="190" y="291"/>
                        <a:pt x="183" y="242"/>
                        <a:pt x="238" y="270"/>
                      </a:cubicBezTo>
                      <a:cubicBezTo>
                        <a:pt x="271" y="288"/>
                        <a:pt x="300" y="327"/>
                        <a:pt x="332" y="345"/>
                      </a:cubicBezTo>
                      <a:cubicBezTo>
                        <a:pt x="384" y="375"/>
                        <a:pt x="410" y="375"/>
                        <a:pt x="468" y="386"/>
                      </a:cubicBezTo>
                      <a:cubicBezTo>
                        <a:pt x="528" y="397"/>
                        <a:pt x="767" y="450"/>
                        <a:pt x="663" y="321"/>
                      </a:cubicBezTo>
                      <a:cubicBezTo>
                        <a:pt x="633" y="284"/>
                        <a:pt x="578" y="270"/>
                        <a:pt x="539" y="238"/>
                      </a:cubicBezTo>
                      <a:cubicBezTo>
                        <a:pt x="504" y="208"/>
                        <a:pt x="479" y="171"/>
                        <a:pt x="447" y="140"/>
                      </a:cubicBezTo>
                      <a:cubicBezTo>
                        <a:pt x="396" y="91"/>
                        <a:pt x="336" y="27"/>
                        <a:pt x="267" y="13"/>
                      </a:cubicBezTo>
                      <a:cubicBezTo>
                        <a:pt x="205" y="0"/>
                        <a:pt x="67" y="12"/>
                        <a:pt x="24" y="60"/>
                      </a:cubicBezTo>
                    </a:path>
                  </a:pathLst>
                </a:custGeom>
                <a:solidFill>
                  <a:srgbClr val="0504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54"/>
                <p:cNvSpPr>
                  <a:spLocks/>
                </p:cNvSpPr>
                <p:nvPr/>
              </p:nvSpPr>
              <p:spPr bwMode="gray">
                <a:xfrm>
                  <a:off x="6318250" y="-11580812"/>
                  <a:ext cx="5291138" cy="11188700"/>
                </a:xfrm>
                <a:custGeom>
                  <a:avLst/>
                  <a:gdLst/>
                  <a:ahLst/>
                  <a:cxnLst>
                    <a:cxn ang="0">
                      <a:pos x="197" y="75"/>
                    </a:cxn>
                    <a:cxn ang="0">
                      <a:pos x="73" y="356"/>
                    </a:cxn>
                    <a:cxn ang="0">
                      <a:pos x="32" y="651"/>
                    </a:cxn>
                    <a:cxn ang="0">
                      <a:pos x="80" y="787"/>
                    </a:cxn>
                    <a:cxn ang="0">
                      <a:pos x="86" y="962"/>
                    </a:cxn>
                    <a:cxn ang="0">
                      <a:pos x="88" y="1135"/>
                    </a:cxn>
                    <a:cxn ang="0">
                      <a:pos x="132" y="1295"/>
                    </a:cxn>
                    <a:cxn ang="0">
                      <a:pos x="190" y="1972"/>
                    </a:cxn>
                    <a:cxn ang="0">
                      <a:pos x="224" y="2117"/>
                    </a:cxn>
                    <a:cxn ang="0">
                      <a:pos x="210" y="2319"/>
                    </a:cxn>
                    <a:cxn ang="0">
                      <a:pos x="276" y="2456"/>
                    </a:cxn>
                    <a:cxn ang="0">
                      <a:pos x="308" y="2632"/>
                    </a:cxn>
                    <a:cxn ang="0">
                      <a:pos x="346" y="2921"/>
                    </a:cxn>
                    <a:cxn ang="0">
                      <a:pos x="620" y="2885"/>
                    </a:cxn>
                    <a:cxn ang="0">
                      <a:pos x="630" y="2593"/>
                    </a:cxn>
                    <a:cxn ang="0">
                      <a:pos x="568" y="2451"/>
                    </a:cxn>
                    <a:cxn ang="0">
                      <a:pos x="607" y="2311"/>
                    </a:cxn>
                    <a:cxn ang="0">
                      <a:pos x="595" y="1999"/>
                    </a:cxn>
                    <a:cxn ang="0">
                      <a:pos x="602" y="1654"/>
                    </a:cxn>
                    <a:cxn ang="0">
                      <a:pos x="608" y="1282"/>
                    </a:cxn>
                    <a:cxn ang="0">
                      <a:pos x="608" y="1104"/>
                    </a:cxn>
                    <a:cxn ang="0">
                      <a:pos x="621" y="949"/>
                    </a:cxn>
                    <a:cxn ang="0">
                      <a:pos x="623" y="924"/>
                    </a:cxn>
                    <a:cxn ang="0">
                      <a:pos x="732" y="1106"/>
                    </a:cxn>
                    <a:cxn ang="0">
                      <a:pos x="804" y="1360"/>
                    </a:cxn>
                    <a:cxn ang="0">
                      <a:pos x="909" y="1829"/>
                    </a:cxn>
                    <a:cxn ang="0">
                      <a:pos x="921" y="2047"/>
                    </a:cxn>
                    <a:cxn ang="0">
                      <a:pos x="946" y="2333"/>
                    </a:cxn>
                    <a:cxn ang="0">
                      <a:pos x="909" y="2879"/>
                    </a:cxn>
                    <a:cxn ang="0">
                      <a:pos x="1243" y="2895"/>
                    </a:cxn>
                    <a:cxn ang="0">
                      <a:pos x="1287" y="2771"/>
                    </a:cxn>
                    <a:cxn ang="0">
                      <a:pos x="1308" y="2593"/>
                    </a:cxn>
                    <a:cxn ang="0">
                      <a:pos x="1313" y="2188"/>
                    </a:cxn>
                    <a:cxn ang="0">
                      <a:pos x="1385" y="1791"/>
                    </a:cxn>
                    <a:cxn ang="0">
                      <a:pos x="1347" y="1445"/>
                    </a:cxn>
                    <a:cxn ang="0">
                      <a:pos x="1293" y="1036"/>
                    </a:cxn>
                    <a:cxn ang="0">
                      <a:pos x="1241" y="879"/>
                    </a:cxn>
                    <a:cxn ang="0">
                      <a:pos x="1182" y="736"/>
                    </a:cxn>
                    <a:cxn ang="0">
                      <a:pos x="1182" y="643"/>
                    </a:cxn>
                    <a:cxn ang="0">
                      <a:pos x="1207" y="564"/>
                    </a:cxn>
                    <a:cxn ang="0">
                      <a:pos x="1138" y="447"/>
                    </a:cxn>
                    <a:cxn ang="0">
                      <a:pos x="1053" y="263"/>
                    </a:cxn>
                    <a:cxn ang="0">
                      <a:pos x="959" y="83"/>
                    </a:cxn>
                    <a:cxn ang="0">
                      <a:pos x="493" y="11"/>
                    </a:cxn>
                    <a:cxn ang="0">
                      <a:pos x="191" y="82"/>
                    </a:cxn>
                  </a:cxnLst>
                  <a:rect l="0" t="0" r="r" b="b"/>
                  <a:pathLst>
                    <a:path w="1411" h="2984">
                      <a:moveTo>
                        <a:pt x="197" y="75"/>
                      </a:moveTo>
                      <a:cubicBezTo>
                        <a:pt x="107" y="162"/>
                        <a:pt x="73" y="221"/>
                        <a:pt x="73" y="356"/>
                      </a:cubicBezTo>
                      <a:cubicBezTo>
                        <a:pt x="74" y="455"/>
                        <a:pt x="0" y="550"/>
                        <a:pt x="32" y="651"/>
                      </a:cubicBezTo>
                      <a:cubicBezTo>
                        <a:pt x="48" y="699"/>
                        <a:pt x="72" y="735"/>
                        <a:pt x="80" y="787"/>
                      </a:cubicBezTo>
                      <a:cubicBezTo>
                        <a:pt x="88" y="845"/>
                        <a:pt x="86" y="903"/>
                        <a:pt x="86" y="962"/>
                      </a:cubicBezTo>
                      <a:cubicBezTo>
                        <a:pt x="86" y="1017"/>
                        <a:pt x="77" y="1082"/>
                        <a:pt x="88" y="1135"/>
                      </a:cubicBezTo>
                      <a:cubicBezTo>
                        <a:pt x="100" y="1196"/>
                        <a:pt x="131" y="1230"/>
                        <a:pt x="132" y="1295"/>
                      </a:cubicBezTo>
                      <a:cubicBezTo>
                        <a:pt x="134" y="1517"/>
                        <a:pt x="134" y="1760"/>
                        <a:pt x="190" y="1972"/>
                      </a:cubicBezTo>
                      <a:cubicBezTo>
                        <a:pt x="203" y="2021"/>
                        <a:pt x="227" y="2060"/>
                        <a:pt x="224" y="2117"/>
                      </a:cubicBezTo>
                      <a:cubicBezTo>
                        <a:pt x="220" y="2182"/>
                        <a:pt x="198" y="2251"/>
                        <a:pt x="210" y="2319"/>
                      </a:cubicBezTo>
                      <a:cubicBezTo>
                        <a:pt x="220" y="2371"/>
                        <a:pt x="262" y="2406"/>
                        <a:pt x="276" y="2456"/>
                      </a:cubicBezTo>
                      <a:cubicBezTo>
                        <a:pt x="290" y="2510"/>
                        <a:pt x="303" y="2576"/>
                        <a:pt x="308" y="2632"/>
                      </a:cubicBezTo>
                      <a:cubicBezTo>
                        <a:pt x="318" y="2735"/>
                        <a:pt x="251" y="2849"/>
                        <a:pt x="346" y="2921"/>
                      </a:cubicBezTo>
                      <a:cubicBezTo>
                        <a:pt x="429" y="2984"/>
                        <a:pt x="570" y="2964"/>
                        <a:pt x="620" y="2885"/>
                      </a:cubicBezTo>
                      <a:cubicBezTo>
                        <a:pt x="688" y="2777"/>
                        <a:pt x="671" y="2704"/>
                        <a:pt x="630" y="2593"/>
                      </a:cubicBezTo>
                      <a:cubicBezTo>
                        <a:pt x="612" y="2547"/>
                        <a:pt x="575" y="2500"/>
                        <a:pt x="568" y="2451"/>
                      </a:cubicBezTo>
                      <a:cubicBezTo>
                        <a:pt x="559" y="2394"/>
                        <a:pt x="593" y="2359"/>
                        <a:pt x="607" y="2311"/>
                      </a:cubicBezTo>
                      <a:cubicBezTo>
                        <a:pt x="640" y="2199"/>
                        <a:pt x="605" y="2104"/>
                        <a:pt x="595" y="1999"/>
                      </a:cubicBezTo>
                      <a:cubicBezTo>
                        <a:pt x="585" y="1880"/>
                        <a:pt x="602" y="1772"/>
                        <a:pt x="602" y="1654"/>
                      </a:cubicBezTo>
                      <a:cubicBezTo>
                        <a:pt x="602" y="1528"/>
                        <a:pt x="615" y="1407"/>
                        <a:pt x="608" y="1282"/>
                      </a:cubicBezTo>
                      <a:cubicBezTo>
                        <a:pt x="605" y="1224"/>
                        <a:pt x="606" y="1162"/>
                        <a:pt x="608" y="1104"/>
                      </a:cubicBezTo>
                      <a:cubicBezTo>
                        <a:pt x="610" y="1067"/>
                        <a:pt x="606" y="982"/>
                        <a:pt x="621" y="949"/>
                      </a:cubicBezTo>
                      <a:cubicBezTo>
                        <a:pt x="624" y="944"/>
                        <a:pt x="622" y="929"/>
                        <a:pt x="623" y="924"/>
                      </a:cubicBezTo>
                      <a:cubicBezTo>
                        <a:pt x="684" y="947"/>
                        <a:pt x="715" y="1047"/>
                        <a:pt x="732" y="1106"/>
                      </a:cubicBezTo>
                      <a:cubicBezTo>
                        <a:pt x="757" y="1191"/>
                        <a:pt x="789" y="1273"/>
                        <a:pt x="804" y="1360"/>
                      </a:cubicBezTo>
                      <a:cubicBezTo>
                        <a:pt x="832" y="1520"/>
                        <a:pt x="886" y="1669"/>
                        <a:pt x="909" y="1829"/>
                      </a:cubicBezTo>
                      <a:cubicBezTo>
                        <a:pt x="1006" y="1843"/>
                        <a:pt x="928" y="1994"/>
                        <a:pt x="921" y="2047"/>
                      </a:cubicBezTo>
                      <a:cubicBezTo>
                        <a:pt x="910" y="2146"/>
                        <a:pt x="955" y="2232"/>
                        <a:pt x="946" y="2333"/>
                      </a:cubicBezTo>
                      <a:cubicBezTo>
                        <a:pt x="930" y="2511"/>
                        <a:pt x="902" y="2701"/>
                        <a:pt x="909" y="2879"/>
                      </a:cubicBezTo>
                      <a:cubicBezTo>
                        <a:pt x="1023" y="2891"/>
                        <a:pt x="1134" y="2965"/>
                        <a:pt x="1243" y="2895"/>
                      </a:cubicBezTo>
                      <a:cubicBezTo>
                        <a:pt x="1296" y="2860"/>
                        <a:pt x="1284" y="2844"/>
                        <a:pt x="1287" y="2771"/>
                      </a:cubicBezTo>
                      <a:cubicBezTo>
                        <a:pt x="1289" y="2708"/>
                        <a:pt x="1299" y="2652"/>
                        <a:pt x="1308" y="2593"/>
                      </a:cubicBezTo>
                      <a:cubicBezTo>
                        <a:pt x="1327" y="2462"/>
                        <a:pt x="1306" y="2322"/>
                        <a:pt x="1313" y="2188"/>
                      </a:cubicBezTo>
                      <a:cubicBezTo>
                        <a:pt x="1320" y="2053"/>
                        <a:pt x="1356" y="1920"/>
                        <a:pt x="1385" y="1791"/>
                      </a:cubicBezTo>
                      <a:cubicBezTo>
                        <a:pt x="1411" y="1673"/>
                        <a:pt x="1390" y="1551"/>
                        <a:pt x="1347" y="1445"/>
                      </a:cubicBezTo>
                      <a:cubicBezTo>
                        <a:pt x="1296" y="1315"/>
                        <a:pt x="1312" y="1172"/>
                        <a:pt x="1293" y="1036"/>
                      </a:cubicBezTo>
                      <a:cubicBezTo>
                        <a:pt x="1284" y="969"/>
                        <a:pt x="1279" y="933"/>
                        <a:pt x="1241" y="879"/>
                      </a:cubicBezTo>
                      <a:cubicBezTo>
                        <a:pt x="1208" y="832"/>
                        <a:pt x="1186" y="795"/>
                        <a:pt x="1182" y="736"/>
                      </a:cubicBezTo>
                      <a:cubicBezTo>
                        <a:pt x="1181" y="707"/>
                        <a:pt x="1178" y="671"/>
                        <a:pt x="1182" y="643"/>
                      </a:cubicBezTo>
                      <a:cubicBezTo>
                        <a:pt x="1187" y="615"/>
                        <a:pt x="1206" y="590"/>
                        <a:pt x="1207" y="564"/>
                      </a:cubicBezTo>
                      <a:cubicBezTo>
                        <a:pt x="1209" y="513"/>
                        <a:pt x="1170" y="484"/>
                        <a:pt x="1138" y="447"/>
                      </a:cubicBezTo>
                      <a:cubicBezTo>
                        <a:pt x="1090" y="389"/>
                        <a:pt x="1066" y="337"/>
                        <a:pt x="1053" y="263"/>
                      </a:cubicBezTo>
                      <a:cubicBezTo>
                        <a:pt x="1039" y="178"/>
                        <a:pt x="1004" y="148"/>
                        <a:pt x="959" y="83"/>
                      </a:cubicBezTo>
                      <a:cubicBezTo>
                        <a:pt x="810" y="57"/>
                        <a:pt x="650" y="33"/>
                        <a:pt x="493" y="11"/>
                      </a:cubicBezTo>
                      <a:cubicBezTo>
                        <a:pt x="414" y="0"/>
                        <a:pt x="247" y="15"/>
                        <a:pt x="191" y="82"/>
                      </a:cubicBezTo>
                    </a:path>
                  </a:pathLst>
                </a:custGeom>
                <a:solidFill>
                  <a:srgbClr val="35343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155"/>
                <p:cNvSpPr>
                  <a:spLocks/>
                </p:cNvSpPr>
                <p:nvPr/>
              </p:nvSpPr>
              <p:spPr bwMode="gray">
                <a:xfrm>
                  <a:off x="9775825" y="-4813300"/>
                  <a:ext cx="295275" cy="938213"/>
                </a:xfrm>
                <a:custGeom>
                  <a:avLst/>
                  <a:gdLst/>
                  <a:ahLst/>
                  <a:cxnLst>
                    <a:cxn ang="0">
                      <a:pos x="9" y="23"/>
                    </a:cxn>
                    <a:cxn ang="0">
                      <a:pos x="59" y="54"/>
                    </a:cxn>
                    <a:cxn ang="0">
                      <a:pos x="58" y="111"/>
                    </a:cxn>
                    <a:cxn ang="0">
                      <a:pos x="23" y="250"/>
                    </a:cxn>
                    <a:cxn ang="0">
                      <a:pos x="3" y="182"/>
                    </a:cxn>
                    <a:cxn ang="0">
                      <a:pos x="44" y="117"/>
                    </a:cxn>
                    <a:cxn ang="0">
                      <a:pos x="0" y="0"/>
                    </a:cxn>
                  </a:cxnLst>
                  <a:rect l="0" t="0" r="r" b="b"/>
                  <a:pathLst>
                    <a:path w="79" h="250">
                      <a:moveTo>
                        <a:pt x="9" y="23"/>
                      </a:moveTo>
                      <a:cubicBezTo>
                        <a:pt x="18" y="45"/>
                        <a:pt x="46" y="40"/>
                        <a:pt x="59" y="54"/>
                      </a:cubicBezTo>
                      <a:cubicBezTo>
                        <a:pt x="79" y="75"/>
                        <a:pt x="71" y="92"/>
                        <a:pt x="58" y="111"/>
                      </a:cubicBezTo>
                      <a:cubicBezTo>
                        <a:pt x="30" y="154"/>
                        <a:pt x="6" y="193"/>
                        <a:pt x="23" y="250"/>
                      </a:cubicBezTo>
                      <a:cubicBezTo>
                        <a:pt x="18" y="229"/>
                        <a:pt x="1" y="202"/>
                        <a:pt x="3" y="182"/>
                      </a:cubicBezTo>
                      <a:cubicBezTo>
                        <a:pt x="6" y="154"/>
                        <a:pt x="31" y="142"/>
                        <a:pt x="44" y="117"/>
                      </a:cubicBezTo>
                      <a:cubicBezTo>
                        <a:pt x="78" y="57"/>
                        <a:pt x="12" y="50"/>
                        <a:pt x="0"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56"/>
                <p:cNvSpPr>
                  <a:spLocks/>
                </p:cNvSpPr>
                <p:nvPr/>
              </p:nvSpPr>
              <p:spPr bwMode="gray">
                <a:xfrm>
                  <a:off x="10029825" y="-1485900"/>
                  <a:ext cx="1139825" cy="341313"/>
                </a:xfrm>
                <a:custGeom>
                  <a:avLst/>
                  <a:gdLst/>
                  <a:ahLst/>
                  <a:cxnLst>
                    <a:cxn ang="0">
                      <a:pos x="33" y="72"/>
                    </a:cxn>
                    <a:cxn ang="0">
                      <a:pos x="85" y="42"/>
                    </a:cxn>
                    <a:cxn ang="0">
                      <a:pos x="157" y="20"/>
                    </a:cxn>
                    <a:cxn ang="0">
                      <a:pos x="278" y="43"/>
                    </a:cxn>
                    <a:cxn ang="0">
                      <a:pos x="131" y="42"/>
                    </a:cxn>
                    <a:cxn ang="0">
                      <a:pos x="0" y="91"/>
                    </a:cxn>
                  </a:cxnLst>
                  <a:rect l="0" t="0" r="r" b="b"/>
                  <a:pathLst>
                    <a:path w="304" h="91">
                      <a:moveTo>
                        <a:pt x="33" y="72"/>
                      </a:moveTo>
                      <a:cubicBezTo>
                        <a:pt x="51" y="66"/>
                        <a:pt x="66" y="50"/>
                        <a:pt x="85" y="42"/>
                      </a:cubicBezTo>
                      <a:cubicBezTo>
                        <a:pt x="108" y="32"/>
                        <a:pt x="133" y="28"/>
                        <a:pt x="157" y="20"/>
                      </a:cubicBezTo>
                      <a:cubicBezTo>
                        <a:pt x="173" y="14"/>
                        <a:pt x="304" y="0"/>
                        <a:pt x="278" y="43"/>
                      </a:cubicBezTo>
                      <a:cubicBezTo>
                        <a:pt x="269" y="60"/>
                        <a:pt x="153" y="42"/>
                        <a:pt x="131" y="42"/>
                      </a:cubicBezTo>
                      <a:cubicBezTo>
                        <a:pt x="96" y="44"/>
                        <a:pt x="26" y="68"/>
                        <a:pt x="0" y="91"/>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57"/>
                <p:cNvSpPr>
                  <a:spLocks/>
                </p:cNvSpPr>
                <p:nvPr/>
              </p:nvSpPr>
              <p:spPr bwMode="gray">
                <a:xfrm>
                  <a:off x="9669463" y="-5187950"/>
                  <a:ext cx="506413" cy="1216025"/>
                </a:xfrm>
                <a:custGeom>
                  <a:avLst/>
                  <a:gdLst/>
                  <a:ahLst/>
                  <a:cxnLst>
                    <a:cxn ang="0">
                      <a:pos x="37" y="116"/>
                    </a:cxn>
                    <a:cxn ang="0">
                      <a:pos x="79" y="207"/>
                    </a:cxn>
                    <a:cxn ang="0">
                      <a:pos x="50" y="324"/>
                    </a:cxn>
                    <a:cxn ang="0">
                      <a:pos x="125" y="155"/>
                    </a:cxn>
                    <a:cxn ang="0">
                      <a:pos x="64" y="76"/>
                    </a:cxn>
                    <a:cxn ang="0">
                      <a:pos x="27" y="0"/>
                    </a:cxn>
                    <a:cxn ang="0">
                      <a:pos x="31" y="110"/>
                    </a:cxn>
                  </a:cxnLst>
                  <a:rect l="0" t="0" r="r" b="b"/>
                  <a:pathLst>
                    <a:path w="135" h="324">
                      <a:moveTo>
                        <a:pt x="37" y="116"/>
                      </a:moveTo>
                      <a:cubicBezTo>
                        <a:pt x="66" y="145"/>
                        <a:pt x="107" y="158"/>
                        <a:pt x="79" y="207"/>
                      </a:cubicBezTo>
                      <a:cubicBezTo>
                        <a:pt x="66" y="231"/>
                        <a:pt x="0" y="299"/>
                        <a:pt x="50" y="324"/>
                      </a:cubicBezTo>
                      <a:cubicBezTo>
                        <a:pt x="52" y="250"/>
                        <a:pt x="135" y="230"/>
                        <a:pt x="125" y="155"/>
                      </a:cubicBezTo>
                      <a:cubicBezTo>
                        <a:pt x="120" y="112"/>
                        <a:pt x="88" y="108"/>
                        <a:pt x="64" y="76"/>
                      </a:cubicBezTo>
                      <a:cubicBezTo>
                        <a:pt x="46" y="51"/>
                        <a:pt x="42" y="24"/>
                        <a:pt x="27" y="0"/>
                      </a:cubicBezTo>
                      <a:cubicBezTo>
                        <a:pt x="3" y="31"/>
                        <a:pt x="9" y="80"/>
                        <a:pt x="31" y="11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158"/>
                <p:cNvSpPr>
                  <a:spLocks/>
                </p:cNvSpPr>
                <p:nvPr/>
              </p:nvSpPr>
              <p:spPr bwMode="gray">
                <a:xfrm>
                  <a:off x="8897938" y="-8428037"/>
                  <a:ext cx="911225" cy="390525"/>
                </a:xfrm>
                <a:custGeom>
                  <a:avLst/>
                  <a:gdLst/>
                  <a:ahLst/>
                  <a:cxnLst>
                    <a:cxn ang="0">
                      <a:pos x="0" y="5"/>
                    </a:cxn>
                    <a:cxn ang="0">
                      <a:pos x="239" y="47"/>
                    </a:cxn>
                    <a:cxn ang="0">
                      <a:pos x="117" y="24"/>
                    </a:cxn>
                    <a:cxn ang="0">
                      <a:pos x="4" y="8"/>
                    </a:cxn>
                  </a:cxnLst>
                  <a:rect l="0" t="0" r="r" b="b"/>
                  <a:pathLst>
                    <a:path w="243" h="104">
                      <a:moveTo>
                        <a:pt x="0" y="5"/>
                      </a:moveTo>
                      <a:cubicBezTo>
                        <a:pt x="22" y="37"/>
                        <a:pt x="243" y="104"/>
                        <a:pt x="239" y="47"/>
                      </a:cubicBezTo>
                      <a:cubicBezTo>
                        <a:pt x="235" y="0"/>
                        <a:pt x="140" y="22"/>
                        <a:pt x="117" y="24"/>
                      </a:cubicBezTo>
                      <a:cubicBezTo>
                        <a:pt x="83" y="28"/>
                        <a:pt x="27" y="20"/>
                        <a:pt x="4" y="8"/>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159"/>
                <p:cNvSpPr>
                  <a:spLocks/>
                </p:cNvSpPr>
                <p:nvPr/>
              </p:nvSpPr>
              <p:spPr bwMode="gray">
                <a:xfrm>
                  <a:off x="6599238" y="-11161712"/>
                  <a:ext cx="3708400" cy="922338"/>
                </a:xfrm>
                <a:custGeom>
                  <a:avLst/>
                  <a:gdLst/>
                  <a:ahLst/>
                  <a:cxnLst>
                    <a:cxn ang="0">
                      <a:pos x="64" y="22"/>
                    </a:cxn>
                    <a:cxn ang="0">
                      <a:pos x="277" y="61"/>
                    </a:cxn>
                    <a:cxn ang="0">
                      <a:pos x="494" y="74"/>
                    </a:cxn>
                    <a:cxn ang="0">
                      <a:pos x="735" y="72"/>
                    </a:cxn>
                    <a:cxn ang="0">
                      <a:pos x="968" y="42"/>
                    </a:cxn>
                    <a:cxn ang="0">
                      <a:pos x="755" y="217"/>
                    </a:cxn>
                    <a:cxn ang="0">
                      <a:pos x="422" y="237"/>
                    </a:cxn>
                    <a:cxn ang="0">
                      <a:pos x="142" y="165"/>
                    </a:cxn>
                    <a:cxn ang="0">
                      <a:pos x="11" y="133"/>
                    </a:cxn>
                    <a:cxn ang="0">
                      <a:pos x="64" y="9"/>
                    </a:cxn>
                  </a:cxnLst>
                  <a:rect l="0" t="0" r="r" b="b"/>
                  <a:pathLst>
                    <a:path w="989" h="246">
                      <a:moveTo>
                        <a:pt x="64" y="22"/>
                      </a:moveTo>
                      <a:cubicBezTo>
                        <a:pt x="117" y="11"/>
                        <a:pt x="219" y="52"/>
                        <a:pt x="277" y="61"/>
                      </a:cubicBezTo>
                      <a:cubicBezTo>
                        <a:pt x="350" y="72"/>
                        <a:pt x="416" y="74"/>
                        <a:pt x="494" y="74"/>
                      </a:cubicBezTo>
                      <a:cubicBezTo>
                        <a:pt x="575" y="74"/>
                        <a:pt x="658" y="84"/>
                        <a:pt x="735" y="72"/>
                      </a:cubicBezTo>
                      <a:cubicBezTo>
                        <a:pt x="817" y="60"/>
                        <a:pt x="882" y="38"/>
                        <a:pt x="968" y="42"/>
                      </a:cubicBezTo>
                      <a:cubicBezTo>
                        <a:pt x="989" y="190"/>
                        <a:pt x="876" y="211"/>
                        <a:pt x="755" y="217"/>
                      </a:cubicBezTo>
                      <a:cubicBezTo>
                        <a:pt x="644" y="223"/>
                        <a:pt x="530" y="246"/>
                        <a:pt x="422" y="237"/>
                      </a:cubicBezTo>
                      <a:cubicBezTo>
                        <a:pt x="327" y="229"/>
                        <a:pt x="238" y="182"/>
                        <a:pt x="142" y="165"/>
                      </a:cubicBezTo>
                      <a:cubicBezTo>
                        <a:pt x="93" y="157"/>
                        <a:pt x="30" y="186"/>
                        <a:pt x="11" y="133"/>
                      </a:cubicBezTo>
                      <a:cubicBezTo>
                        <a:pt x="0" y="99"/>
                        <a:pt x="20" y="0"/>
                        <a:pt x="64" y="9"/>
                      </a:cubicBezTo>
                    </a:path>
                  </a:pathLst>
                </a:custGeom>
                <a:solidFill>
                  <a:srgbClr val="0201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160"/>
                <p:cNvSpPr>
                  <a:spLocks/>
                </p:cNvSpPr>
                <p:nvPr/>
              </p:nvSpPr>
              <p:spPr bwMode="gray">
                <a:xfrm>
                  <a:off x="8177213" y="-10958512"/>
                  <a:ext cx="1039813" cy="842963"/>
                </a:xfrm>
                <a:custGeom>
                  <a:avLst/>
                  <a:gdLst/>
                  <a:ahLst/>
                  <a:cxnLst>
                    <a:cxn ang="0">
                      <a:pos x="14" y="39"/>
                    </a:cxn>
                    <a:cxn ang="0">
                      <a:pos x="111" y="21"/>
                    </a:cxn>
                    <a:cxn ang="0">
                      <a:pos x="205" y="165"/>
                    </a:cxn>
                    <a:cxn ang="0">
                      <a:pos x="3" y="201"/>
                    </a:cxn>
                    <a:cxn ang="0">
                      <a:pos x="2" y="171"/>
                    </a:cxn>
                    <a:cxn ang="0">
                      <a:pos x="184" y="138"/>
                    </a:cxn>
                    <a:cxn ang="0">
                      <a:pos x="14" y="53"/>
                    </a:cxn>
                  </a:cxnLst>
                  <a:rect l="0" t="0" r="r" b="b"/>
                  <a:pathLst>
                    <a:path w="277" h="225">
                      <a:moveTo>
                        <a:pt x="14" y="39"/>
                      </a:moveTo>
                      <a:cubicBezTo>
                        <a:pt x="26" y="0"/>
                        <a:pt x="77" y="13"/>
                        <a:pt x="111" y="21"/>
                      </a:cubicBezTo>
                      <a:cubicBezTo>
                        <a:pt x="147" y="64"/>
                        <a:pt x="277" y="65"/>
                        <a:pt x="205" y="165"/>
                      </a:cubicBezTo>
                      <a:cubicBezTo>
                        <a:pt x="166" y="219"/>
                        <a:pt x="60" y="225"/>
                        <a:pt x="3" y="201"/>
                      </a:cubicBezTo>
                      <a:cubicBezTo>
                        <a:pt x="0" y="192"/>
                        <a:pt x="1" y="181"/>
                        <a:pt x="2" y="171"/>
                      </a:cubicBezTo>
                      <a:cubicBezTo>
                        <a:pt x="47" y="169"/>
                        <a:pt x="174" y="202"/>
                        <a:pt x="184" y="138"/>
                      </a:cubicBezTo>
                      <a:cubicBezTo>
                        <a:pt x="197" y="61"/>
                        <a:pt x="59" y="65"/>
                        <a:pt x="14" y="53"/>
                      </a:cubicBezTo>
                    </a:path>
                  </a:pathLst>
                </a:custGeom>
                <a:solidFill>
                  <a:srgbClr val="C1C0B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61"/>
                <p:cNvSpPr>
                  <a:spLocks/>
                </p:cNvSpPr>
                <p:nvPr/>
              </p:nvSpPr>
              <p:spPr bwMode="gray">
                <a:xfrm>
                  <a:off x="6472238" y="-17149762"/>
                  <a:ext cx="4079875" cy="6299200"/>
                </a:xfrm>
                <a:custGeom>
                  <a:avLst/>
                  <a:gdLst/>
                  <a:ahLst/>
                  <a:cxnLst>
                    <a:cxn ang="0">
                      <a:pos x="326" y="79"/>
                    </a:cxn>
                    <a:cxn ang="0">
                      <a:pos x="223" y="165"/>
                    </a:cxn>
                    <a:cxn ang="0">
                      <a:pos x="176" y="376"/>
                    </a:cxn>
                    <a:cxn ang="0">
                      <a:pos x="125" y="636"/>
                    </a:cxn>
                    <a:cxn ang="0">
                      <a:pos x="84" y="954"/>
                    </a:cxn>
                    <a:cxn ang="0">
                      <a:pos x="32" y="1171"/>
                    </a:cxn>
                    <a:cxn ang="0">
                      <a:pos x="21" y="1390"/>
                    </a:cxn>
                    <a:cxn ang="0">
                      <a:pos x="66" y="1561"/>
                    </a:cxn>
                    <a:cxn ang="0">
                      <a:pos x="208" y="1651"/>
                    </a:cxn>
                    <a:cxn ang="0">
                      <a:pos x="392" y="1658"/>
                    </a:cxn>
                    <a:cxn ang="0">
                      <a:pos x="561" y="1671"/>
                    </a:cxn>
                    <a:cxn ang="0">
                      <a:pos x="900" y="1658"/>
                    </a:cxn>
                    <a:cxn ang="0">
                      <a:pos x="1045" y="1612"/>
                    </a:cxn>
                    <a:cxn ang="0">
                      <a:pos x="1070" y="1374"/>
                    </a:cxn>
                    <a:cxn ang="0">
                      <a:pos x="1076" y="805"/>
                    </a:cxn>
                    <a:cxn ang="0">
                      <a:pos x="835" y="125"/>
                    </a:cxn>
                    <a:cxn ang="0">
                      <a:pos x="722" y="47"/>
                    </a:cxn>
                    <a:cxn ang="0">
                      <a:pos x="599" y="52"/>
                    </a:cxn>
                    <a:cxn ang="0">
                      <a:pos x="300" y="79"/>
                    </a:cxn>
                  </a:cxnLst>
                  <a:rect l="0" t="0" r="r" b="b"/>
                  <a:pathLst>
                    <a:path w="1088" h="1680">
                      <a:moveTo>
                        <a:pt x="326" y="79"/>
                      </a:moveTo>
                      <a:cubicBezTo>
                        <a:pt x="296" y="119"/>
                        <a:pt x="251" y="133"/>
                        <a:pt x="223" y="165"/>
                      </a:cubicBezTo>
                      <a:cubicBezTo>
                        <a:pt x="171" y="225"/>
                        <a:pt x="179" y="301"/>
                        <a:pt x="176" y="376"/>
                      </a:cubicBezTo>
                      <a:cubicBezTo>
                        <a:pt x="172" y="466"/>
                        <a:pt x="137" y="546"/>
                        <a:pt x="125" y="636"/>
                      </a:cubicBezTo>
                      <a:cubicBezTo>
                        <a:pt x="111" y="743"/>
                        <a:pt x="107" y="850"/>
                        <a:pt x="84" y="954"/>
                      </a:cubicBezTo>
                      <a:cubicBezTo>
                        <a:pt x="69" y="1026"/>
                        <a:pt x="39" y="1095"/>
                        <a:pt x="32" y="1171"/>
                      </a:cubicBezTo>
                      <a:cubicBezTo>
                        <a:pt x="25" y="1244"/>
                        <a:pt x="31" y="1322"/>
                        <a:pt x="21" y="1390"/>
                      </a:cubicBezTo>
                      <a:cubicBezTo>
                        <a:pt x="9" y="1472"/>
                        <a:pt x="0" y="1515"/>
                        <a:pt x="66" y="1561"/>
                      </a:cubicBezTo>
                      <a:cubicBezTo>
                        <a:pt x="111" y="1592"/>
                        <a:pt x="154" y="1641"/>
                        <a:pt x="208" y="1651"/>
                      </a:cubicBezTo>
                      <a:cubicBezTo>
                        <a:pt x="266" y="1663"/>
                        <a:pt x="334" y="1652"/>
                        <a:pt x="392" y="1658"/>
                      </a:cubicBezTo>
                      <a:cubicBezTo>
                        <a:pt x="446" y="1663"/>
                        <a:pt x="503" y="1671"/>
                        <a:pt x="561" y="1671"/>
                      </a:cubicBezTo>
                      <a:cubicBezTo>
                        <a:pt x="674" y="1671"/>
                        <a:pt x="793" y="1680"/>
                        <a:pt x="900" y="1658"/>
                      </a:cubicBezTo>
                      <a:cubicBezTo>
                        <a:pt x="942" y="1649"/>
                        <a:pt x="1014" y="1649"/>
                        <a:pt x="1045" y="1612"/>
                      </a:cubicBezTo>
                      <a:cubicBezTo>
                        <a:pt x="1088" y="1561"/>
                        <a:pt x="1070" y="1445"/>
                        <a:pt x="1070" y="1374"/>
                      </a:cubicBezTo>
                      <a:cubicBezTo>
                        <a:pt x="1070" y="1184"/>
                        <a:pt x="1076" y="994"/>
                        <a:pt x="1076" y="805"/>
                      </a:cubicBezTo>
                      <a:cubicBezTo>
                        <a:pt x="1076" y="561"/>
                        <a:pt x="1059" y="262"/>
                        <a:pt x="835" y="125"/>
                      </a:cubicBezTo>
                      <a:cubicBezTo>
                        <a:pt x="796" y="101"/>
                        <a:pt x="760" y="73"/>
                        <a:pt x="722" y="47"/>
                      </a:cubicBezTo>
                      <a:cubicBezTo>
                        <a:pt x="656" y="0"/>
                        <a:pt x="653" y="1"/>
                        <a:pt x="599" y="52"/>
                      </a:cubicBezTo>
                      <a:cubicBezTo>
                        <a:pt x="499" y="143"/>
                        <a:pt x="422" y="79"/>
                        <a:pt x="300" y="79"/>
                      </a:cubicBezTo>
                    </a:path>
                  </a:pathLst>
                </a:custGeom>
                <a:solidFill>
                  <a:srgbClr val="BDD5E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162"/>
                <p:cNvSpPr>
                  <a:spLocks/>
                </p:cNvSpPr>
                <p:nvPr/>
              </p:nvSpPr>
              <p:spPr bwMode="gray">
                <a:xfrm>
                  <a:off x="6610350" y="-11847512"/>
                  <a:ext cx="487363" cy="839788"/>
                </a:xfrm>
                <a:custGeom>
                  <a:avLst/>
                  <a:gdLst/>
                  <a:ahLst/>
                  <a:cxnLst>
                    <a:cxn ang="0">
                      <a:pos x="130" y="224"/>
                    </a:cxn>
                    <a:cxn ang="0">
                      <a:pos x="61" y="117"/>
                    </a:cxn>
                    <a:cxn ang="0">
                      <a:pos x="16" y="0"/>
                    </a:cxn>
                    <a:cxn ang="0">
                      <a:pos x="45" y="130"/>
                    </a:cxn>
                    <a:cxn ang="0">
                      <a:pos x="70" y="197"/>
                    </a:cxn>
                  </a:cxnLst>
                  <a:rect l="0" t="0" r="r" b="b"/>
                  <a:pathLst>
                    <a:path w="130" h="224">
                      <a:moveTo>
                        <a:pt x="130" y="224"/>
                      </a:moveTo>
                      <a:cubicBezTo>
                        <a:pt x="113" y="187"/>
                        <a:pt x="85" y="149"/>
                        <a:pt x="61" y="117"/>
                      </a:cubicBezTo>
                      <a:cubicBezTo>
                        <a:pt x="32" y="78"/>
                        <a:pt x="24" y="47"/>
                        <a:pt x="16" y="0"/>
                      </a:cubicBezTo>
                      <a:cubicBezTo>
                        <a:pt x="0" y="52"/>
                        <a:pt x="26" y="88"/>
                        <a:pt x="45" y="130"/>
                      </a:cubicBezTo>
                      <a:cubicBezTo>
                        <a:pt x="58" y="158"/>
                        <a:pt x="39" y="186"/>
                        <a:pt x="70" y="197"/>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163"/>
                <p:cNvSpPr>
                  <a:spLocks/>
                </p:cNvSpPr>
                <p:nvPr/>
              </p:nvSpPr>
              <p:spPr bwMode="gray">
                <a:xfrm>
                  <a:off x="7513638" y="-11409362"/>
                  <a:ext cx="1662113" cy="539750"/>
                </a:xfrm>
                <a:custGeom>
                  <a:avLst/>
                  <a:gdLst/>
                  <a:ahLst/>
                  <a:cxnLst>
                    <a:cxn ang="0">
                      <a:pos x="0" y="126"/>
                    </a:cxn>
                    <a:cxn ang="0">
                      <a:pos x="27" y="83"/>
                    </a:cxn>
                    <a:cxn ang="0">
                      <a:pos x="36" y="83"/>
                    </a:cxn>
                    <a:cxn ang="0">
                      <a:pos x="33" y="127"/>
                    </a:cxn>
                    <a:cxn ang="0">
                      <a:pos x="91" y="76"/>
                    </a:cxn>
                    <a:cxn ang="0">
                      <a:pos x="154" y="118"/>
                    </a:cxn>
                    <a:cxn ang="0">
                      <a:pos x="154" y="41"/>
                    </a:cxn>
                    <a:cxn ang="0">
                      <a:pos x="276" y="1"/>
                    </a:cxn>
                    <a:cxn ang="0">
                      <a:pos x="365" y="46"/>
                    </a:cxn>
                    <a:cxn ang="0">
                      <a:pos x="366" y="28"/>
                    </a:cxn>
                    <a:cxn ang="0">
                      <a:pos x="408" y="83"/>
                    </a:cxn>
                    <a:cxn ang="0">
                      <a:pos x="343" y="116"/>
                    </a:cxn>
                    <a:cxn ang="0">
                      <a:pos x="341" y="121"/>
                    </a:cxn>
                    <a:cxn ang="0">
                      <a:pos x="434" y="144"/>
                    </a:cxn>
                  </a:cxnLst>
                  <a:rect l="0" t="0" r="r" b="b"/>
                  <a:pathLst>
                    <a:path w="443" h="144">
                      <a:moveTo>
                        <a:pt x="0" y="126"/>
                      </a:moveTo>
                      <a:cubicBezTo>
                        <a:pt x="0" y="85"/>
                        <a:pt x="1" y="110"/>
                        <a:pt x="27" y="83"/>
                      </a:cubicBezTo>
                      <a:cubicBezTo>
                        <a:pt x="28" y="83"/>
                        <a:pt x="35" y="83"/>
                        <a:pt x="36" y="83"/>
                      </a:cubicBezTo>
                      <a:cubicBezTo>
                        <a:pt x="29" y="100"/>
                        <a:pt x="14" y="109"/>
                        <a:pt x="33" y="127"/>
                      </a:cubicBezTo>
                      <a:cubicBezTo>
                        <a:pt x="56" y="105"/>
                        <a:pt x="54" y="74"/>
                        <a:pt x="91" y="76"/>
                      </a:cubicBezTo>
                      <a:cubicBezTo>
                        <a:pt x="81" y="106"/>
                        <a:pt x="146" y="137"/>
                        <a:pt x="154" y="118"/>
                      </a:cubicBezTo>
                      <a:cubicBezTo>
                        <a:pt x="166" y="89"/>
                        <a:pt x="152" y="74"/>
                        <a:pt x="154" y="41"/>
                      </a:cubicBezTo>
                      <a:cubicBezTo>
                        <a:pt x="205" y="39"/>
                        <a:pt x="229" y="2"/>
                        <a:pt x="276" y="1"/>
                      </a:cubicBezTo>
                      <a:cubicBezTo>
                        <a:pt x="327" y="0"/>
                        <a:pt x="319" y="50"/>
                        <a:pt x="365" y="46"/>
                      </a:cubicBezTo>
                      <a:cubicBezTo>
                        <a:pt x="364" y="41"/>
                        <a:pt x="367" y="33"/>
                        <a:pt x="366" y="28"/>
                      </a:cubicBezTo>
                      <a:cubicBezTo>
                        <a:pt x="390" y="29"/>
                        <a:pt x="422" y="56"/>
                        <a:pt x="408" y="83"/>
                      </a:cubicBezTo>
                      <a:cubicBezTo>
                        <a:pt x="401" y="96"/>
                        <a:pt x="358" y="112"/>
                        <a:pt x="343" y="116"/>
                      </a:cubicBezTo>
                      <a:cubicBezTo>
                        <a:pt x="342" y="117"/>
                        <a:pt x="341" y="119"/>
                        <a:pt x="341" y="121"/>
                      </a:cubicBezTo>
                      <a:cubicBezTo>
                        <a:pt x="383" y="126"/>
                        <a:pt x="443" y="87"/>
                        <a:pt x="434" y="144"/>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164"/>
                <p:cNvSpPr>
                  <a:spLocks/>
                </p:cNvSpPr>
                <p:nvPr/>
              </p:nvSpPr>
              <p:spPr bwMode="gray">
                <a:xfrm>
                  <a:off x="9261475" y="-11528425"/>
                  <a:ext cx="573088" cy="655638"/>
                </a:xfrm>
                <a:custGeom>
                  <a:avLst/>
                  <a:gdLst/>
                  <a:ahLst/>
                  <a:cxnLst>
                    <a:cxn ang="0">
                      <a:pos x="35" y="147"/>
                    </a:cxn>
                    <a:cxn ang="0">
                      <a:pos x="0" y="63"/>
                    </a:cxn>
                    <a:cxn ang="0">
                      <a:pos x="65" y="147"/>
                    </a:cxn>
                    <a:cxn ang="0">
                      <a:pos x="110" y="48"/>
                    </a:cxn>
                    <a:cxn ang="0">
                      <a:pos x="123" y="127"/>
                    </a:cxn>
                    <a:cxn ang="0">
                      <a:pos x="66" y="173"/>
                    </a:cxn>
                    <a:cxn ang="0">
                      <a:pos x="22" y="130"/>
                    </a:cxn>
                  </a:cxnLst>
                  <a:rect l="0" t="0" r="r" b="b"/>
                  <a:pathLst>
                    <a:path w="153" h="175">
                      <a:moveTo>
                        <a:pt x="35" y="147"/>
                      </a:moveTo>
                      <a:cubicBezTo>
                        <a:pt x="40" y="110"/>
                        <a:pt x="16" y="92"/>
                        <a:pt x="0" y="63"/>
                      </a:cubicBezTo>
                      <a:cubicBezTo>
                        <a:pt x="42" y="64"/>
                        <a:pt x="32" y="137"/>
                        <a:pt x="65" y="147"/>
                      </a:cubicBezTo>
                      <a:cubicBezTo>
                        <a:pt x="125" y="166"/>
                        <a:pt x="90" y="71"/>
                        <a:pt x="110" y="48"/>
                      </a:cubicBezTo>
                      <a:cubicBezTo>
                        <a:pt x="153" y="0"/>
                        <a:pt x="129" y="108"/>
                        <a:pt x="123" y="127"/>
                      </a:cubicBezTo>
                      <a:cubicBezTo>
                        <a:pt x="116" y="153"/>
                        <a:pt x="96" y="175"/>
                        <a:pt x="66" y="173"/>
                      </a:cubicBezTo>
                      <a:cubicBezTo>
                        <a:pt x="34" y="171"/>
                        <a:pt x="29" y="136"/>
                        <a:pt x="22" y="13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165"/>
                <p:cNvSpPr>
                  <a:spLocks/>
                </p:cNvSpPr>
                <p:nvPr/>
              </p:nvSpPr>
              <p:spPr bwMode="gray">
                <a:xfrm>
                  <a:off x="7513638" y="-17716500"/>
                  <a:ext cx="1654175" cy="1973263"/>
                </a:xfrm>
                <a:custGeom>
                  <a:avLst/>
                  <a:gdLst/>
                  <a:ahLst/>
                  <a:cxnLst>
                    <a:cxn ang="0">
                      <a:pos x="26" y="61"/>
                    </a:cxn>
                    <a:cxn ang="0">
                      <a:pos x="382" y="343"/>
                    </a:cxn>
                    <a:cxn ang="0">
                      <a:pos x="366" y="88"/>
                    </a:cxn>
                    <a:cxn ang="0">
                      <a:pos x="49" y="80"/>
                    </a:cxn>
                  </a:cxnLst>
                  <a:rect l="0" t="0" r="r" b="b"/>
                  <a:pathLst>
                    <a:path w="441" h="526">
                      <a:moveTo>
                        <a:pt x="26" y="61"/>
                      </a:moveTo>
                      <a:cubicBezTo>
                        <a:pt x="0" y="249"/>
                        <a:pt x="187" y="526"/>
                        <a:pt x="382" y="343"/>
                      </a:cubicBezTo>
                      <a:cubicBezTo>
                        <a:pt x="441" y="287"/>
                        <a:pt x="409" y="148"/>
                        <a:pt x="366" y="88"/>
                      </a:cubicBezTo>
                      <a:cubicBezTo>
                        <a:pt x="305" y="4"/>
                        <a:pt x="188" y="0"/>
                        <a:pt x="49" y="8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166"/>
                <p:cNvSpPr>
                  <a:spLocks/>
                </p:cNvSpPr>
                <p:nvPr/>
              </p:nvSpPr>
              <p:spPr bwMode="gray">
                <a:xfrm>
                  <a:off x="5878513" y="-10509250"/>
                  <a:ext cx="1144588" cy="1477963"/>
                </a:xfrm>
                <a:custGeom>
                  <a:avLst/>
                  <a:gdLst/>
                  <a:ahLst/>
                  <a:cxnLst>
                    <a:cxn ang="0">
                      <a:pos x="53" y="180"/>
                    </a:cxn>
                    <a:cxn ang="0">
                      <a:pos x="124" y="312"/>
                    </a:cxn>
                    <a:cxn ang="0">
                      <a:pos x="248" y="388"/>
                    </a:cxn>
                    <a:cxn ang="0">
                      <a:pos x="295" y="278"/>
                    </a:cxn>
                    <a:cxn ang="0">
                      <a:pos x="225" y="166"/>
                    </a:cxn>
                    <a:cxn ang="0">
                      <a:pos x="27" y="161"/>
                    </a:cxn>
                  </a:cxnLst>
                  <a:rect l="0" t="0" r="r" b="b"/>
                  <a:pathLst>
                    <a:path w="305" h="394">
                      <a:moveTo>
                        <a:pt x="53"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67"/>
                <p:cNvSpPr>
                  <a:spLocks/>
                </p:cNvSpPr>
                <p:nvPr/>
              </p:nvSpPr>
              <p:spPr bwMode="gray">
                <a:xfrm>
                  <a:off x="10239375" y="-10583862"/>
                  <a:ext cx="919163" cy="1376363"/>
                </a:xfrm>
                <a:custGeom>
                  <a:avLst/>
                  <a:gdLst/>
                  <a:ahLst/>
                  <a:cxnLst>
                    <a:cxn ang="0">
                      <a:pos x="215" y="161"/>
                    </a:cxn>
                    <a:cxn ang="0">
                      <a:pos x="170" y="247"/>
                    </a:cxn>
                    <a:cxn ang="0">
                      <a:pos x="71" y="357"/>
                    </a:cxn>
                    <a:cxn ang="0">
                      <a:pos x="6" y="227"/>
                    </a:cxn>
                    <a:cxn ang="0">
                      <a:pos x="221" y="148"/>
                    </a:cxn>
                  </a:cxnLst>
                  <a:rect l="0" t="0" r="r" b="b"/>
                  <a:pathLst>
                    <a:path w="245" h="367">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68"/>
                <p:cNvSpPr>
                  <a:spLocks/>
                </p:cNvSpPr>
                <p:nvPr/>
              </p:nvSpPr>
              <p:spPr bwMode="gray">
                <a:xfrm>
                  <a:off x="6137275" y="-9975850"/>
                  <a:ext cx="693738" cy="966788"/>
                </a:xfrm>
                <a:custGeom>
                  <a:avLst/>
                  <a:gdLst/>
                  <a:ahLst/>
                  <a:cxnLst>
                    <a:cxn ang="0">
                      <a:pos x="110" y="4"/>
                    </a:cxn>
                    <a:cxn ang="0">
                      <a:pos x="73" y="71"/>
                    </a:cxn>
                    <a:cxn ang="0">
                      <a:pos x="74" y="134"/>
                    </a:cxn>
                    <a:cxn ang="0">
                      <a:pos x="178" y="229"/>
                    </a:cxn>
                    <a:cxn ang="0">
                      <a:pos x="126" y="249"/>
                    </a:cxn>
                    <a:cxn ang="0">
                      <a:pos x="73" y="210"/>
                    </a:cxn>
                    <a:cxn ang="0">
                      <a:pos x="10" y="90"/>
                    </a:cxn>
                    <a:cxn ang="0">
                      <a:pos x="107" y="0"/>
                    </a:cxn>
                  </a:cxnLst>
                  <a:rect l="0" t="0" r="r" b="b"/>
                  <a:pathLst>
                    <a:path w="185" h="258">
                      <a:moveTo>
                        <a:pt x="110" y="4"/>
                      </a:moveTo>
                      <a:cubicBezTo>
                        <a:pt x="131" y="37"/>
                        <a:pt x="94" y="53"/>
                        <a:pt x="73" y="71"/>
                      </a:cubicBezTo>
                      <a:cubicBezTo>
                        <a:pt x="44" y="98"/>
                        <a:pt x="53" y="104"/>
                        <a:pt x="74" y="134"/>
                      </a:cubicBezTo>
                      <a:cubicBezTo>
                        <a:pt x="106" y="179"/>
                        <a:pt x="109" y="228"/>
                        <a:pt x="178" y="229"/>
                      </a:cubicBezTo>
                      <a:cubicBezTo>
                        <a:pt x="185" y="258"/>
                        <a:pt x="143" y="255"/>
                        <a:pt x="126" y="249"/>
                      </a:cubicBezTo>
                      <a:cubicBezTo>
                        <a:pt x="109" y="244"/>
                        <a:pt x="85" y="223"/>
                        <a:pt x="73" y="210"/>
                      </a:cubicBezTo>
                      <a:cubicBezTo>
                        <a:pt x="45" y="182"/>
                        <a:pt x="0" y="133"/>
                        <a:pt x="10" y="90"/>
                      </a:cubicBezTo>
                      <a:cubicBezTo>
                        <a:pt x="20" y="49"/>
                        <a:pt x="76" y="24"/>
                        <a:pt x="107"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69"/>
                <p:cNvSpPr>
                  <a:spLocks/>
                </p:cNvSpPr>
                <p:nvPr/>
              </p:nvSpPr>
              <p:spPr bwMode="gray">
                <a:xfrm>
                  <a:off x="8864600" y="-14843125"/>
                  <a:ext cx="1839913" cy="3438525"/>
                </a:xfrm>
                <a:custGeom>
                  <a:avLst/>
                  <a:gdLst/>
                  <a:ahLst/>
                  <a:cxnLst>
                    <a:cxn ang="0">
                      <a:pos x="127" y="186"/>
                    </a:cxn>
                    <a:cxn ang="0">
                      <a:pos x="7" y="0"/>
                    </a:cxn>
                    <a:cxn ang="0">
                      <a:pos x="133" y="262"/>
                    </a:cxn>
                    <a:cxn ang="0">
                      <a:pos x="124" y="299"/>
                    </a:cxn>
                    <a:cxn ang="0">
                      <a:pos x="79" y="250"/>
                    </a:cxn>
                    <a:cxn ang="0">
                      <a:pos x="26" y="252"/>
                    </a:cxn>
                    <a:cxn ang="0">
                      <a:pos x="49" y="316"/>
                    </a:cxn>
                    <a:cxn ang="0">
                      <a:pos x="107" y="382"/>
                    </a:cxn>
                    <a:cxn ang="0">
                      <a:pos x="143" y="519"/>
                    </a:cxn>
                    <a:cxn ang="0">
                      <a:pos x="111" y="639"/>
                    </a:cxn>
                    <a:cxn ang="0">
                      <a:pos x="179" y="614"/>
                    </a:cxn>
                    <a:cxn ang="0">
                      <a:pos x="111" y="698"/>
                    </a:cxn>
                    <a:cxn ang="0">
                      <a:pos x="72" y="805"/>
                    </a:cxn>
                    <a:cxn ang="0">
                      <a:pos x="166" y="731"/>
                    </a:cxn>
                    <a:cxn ang="0">
                      <a:pos x="234" y="799"/>
                    </a:cxn>
                    <a:cxn ang="0">
                      <a:pos x="286" y="777"/>
                    </a:cxn>
                    <a:cxn ang="0">
                      <a:pos x="266" y="847"/>
                    </a:cxn>
                    <a:cxn ang="0">
                      <a:pos x="244" y="903"/>
                    </a:cxn>
                    <a:cxn ang="0">
                      <a:pos x="310" y="877"/>
                    </a:cxn>
                    <a:cxn ang="0">
                      <a:pos x="385" y="803"/>
                    </a:cxn>
                    <a:cxn ang="0">
                      <a:pos x="431" y="689"/>
                    </a:cxn>
                    <a:cxn ang="0">
                      <a:pos x="466" y="542"/>
                    </a:cxn>
                    <a:cxn ang="0">
                      <a:pos x="402" y="237"/>
                    </a:cxn>
                    <a:cxn ang="0">
                      <a:pos x="323" y="186"/>
                    </a:cxn>
                    <a:cxn ang="0">
                      <a:pos x="248" y="209"/>
                    </a:cxn>
                    <a:cxn ang="0">
                      <a:pos x="111" y="180"/>
                    </a:cxn>
                    <a:cxn ang="0">
                      <a:pos x="124" y="183"/>
                    </a:cxn>
                  </a:cxnLst>
                  <a:rect l="0" t="0" r="r" b="b"/>
                  <a:pathLst>
                    <a:path w="491" h="917">
                      <a:moveTo>
                        <a:pt x="127" y="186"/>
                      </a:moveTo>
                      <a:cubicBezTo>
                        <a:pt x="43" y="152"/>
                        <a:pt x="50" y="58"/>
                        <a:pt x="7" y="0"/>
                      </a:cubicBezTo>
                      <a:cubicBezTo>
                        <a:pt x="0" y="103"/>
                        <a:pt x="76" y="187"/>
                        <a:pt x="133" y="262"/>
                      </a:cubicBezTo>
                      <a:cubicBezTo>
                        <a:pt x="148" y="281"/>
                        <a:pt x="166" y="312"/>
                        <a:pt x="124" y="299"/>
                      </a:cubicBezTo>
                      <a:cubicBezTo>
                        <a:pt x="105" y="293"/>
                        <a:pt x="92" y="263"/>
                        <a:pt x="79" y="250"/>
                      </a:cubicBezTo>
                      <a:cubicBezTo>
                        <a:pt x="61" y="233"/>
                        <a:pt x="38" y="221"/>
                        <a:pt x="26" y="252"/>
                      </a:cubicBezTo>
                      <a:cubicBezTo>
                        <a:pt x="17" y="276"/>
                        <a:pt x="37" y="298"/>
                        <a:pt x="49" y="316"/>
                      </a:cubicBezTo>
                      <a:cubicBezTo>
                        <a:pt x="68" y="343"/>
                        <a:pt x="66" y="399"/>
                        <a:pt x="107" y="382"/>
                      </a:cubicBezTo>
                      <a:cubicBezTo>
                        <a:pt x="108" y="429"/>
                        <a:pt x="122" y="480"/>
                        <a:pt x="143" y="519"/>
                      </a:cubicBezTo>
                      <a:cubicBezTo>
                        <a:pt x="176" y="579"/>
                        <a:pt x="150" y="590"/>
                        <a:pt x="111" y="639"/>
                      </a:cubicBezTo>
                      <a:cubicBezTo>
                        <a:pt x="137" y="643"/>
                        <a:pt x="162" y="633"/>
                        <a:pt x="179" y="614"/>
                      </a:cubicBezTo>
                      <a:cubicBezTo>
                        <a:pt x="170" y="648"/>
                        <a:pt x="134" y="672"/>
                        <a:pt x="111" y="698"/>
                      </a:cubicBezTo>
                      <a:cubicBezTo>
                        <a:pt x="79" y="735"/>
                        <a:pt x="69" y="757"/>
                        <a:pt x="72" y="805"/>
                      </a:cubicBezTo>
                      <a:cubicBezTo>
                        <a:pt x="112" y="798"/>
                        <a:pt x="132" y="736"/>
                        <a:pt x="166" y="731"/>
                      </a:cubicBezTo>
                      <a:cubicBezTo>
                        <a:pt x="222" y="722"/>
                        <a:pt x="192" y="808"/>
                        <a:pt x="234" y="799"/>
                      </a:cubicBezTo>
                      <a:cubicBezTo>
                        <a:pt x="245" y="776"/>
                        <a:pt x="261" y="768"/>
                        <a:pt x="286" y="777"/>
                      </a:cubicBezTo>
                      <a:cubicBezTo>
                        <a:pt x="287" y="806"/>
                        <a:pt x="284" y="827"/>
                        <a:pt x="266" y="847"/>
                      </a:cubicBezTo>
                      <a:cubicBezTo>
                        <a:pt x="255" y="859"/>
                        <a:pt x="218" y="882"/>
                        <a:pt x="244" y="903"/>
                      </a:cubicBezTo>
                      <a:cubicBezTo>
                        <a:pt x="262" y="917"/>
                        <a:pt x="299" y="886"/>
                        <a:pt x="310" y="877"/>
                      </a:cubicBezTo>
                      <a:cubicBezTo>
                        <a:pt x="332" y="857"/>
                        <a:pt x="368" y="827"/>
                        <a:pt x="385" y="803"/>
                      </a:cubicBezTo>
                      <a:cubicBezTo>
                        <a:pt x="407" y="770"/>
                        <a:pt x="415" y="725"/>
                        <a:pt x="431" y="689"/>
                      </a:cubicBezTo>
                      <a:cubicBezTo>
                        <a:pt x="451" y="642"/>
                        <a:pt x="460" y="593"/>
                        <a:pt x="466" y="542"/>
                      </a:cubicBezTo>
                      <a:cubicBezTo>
                        <a:pt x="480" y="434"/>
                        <a:pt x="491" y="313"/>
                        <a:pt x="402" y="237"/>
                      </a:cubicBezTo>
                      <a:cubicBezTo>
                        <a:pt x="384" y="222"/>
                        <a:pt x="347" y="187"/>
                        <a:pt x="323" y="186"/>
                      </a:cubicBezTo>
                      <a:cubicBezTo>
                        <a:pt x="295" y="184"/>
                        <a:pt x="278" y="208"/>
                        <a:pt x="248" y="209"/>
                      </a:cubicBezTo>
                      <a:cubicBezTo>
                        <a:pt x="208" y="209"/>
                        <a:pt x="143" y="202"/>
                        <a:pt x="111" y="180"/>
                      </a:cubicBezTo>
                      <a:cubicBezTo>
                        <a:pt x="117" y="178"/>
                        <a:pt x="118" y="182"/>
                        <a:pt x="124" y="183"/>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70"/>
                <p:cNvSpPr>
                  <a:spLocks/>
                </p:cNvSpPr>
                <p:nvPr/>
              </p:nvSpPr>
              <p:spPr bwMode="gray">
                <a:xfrm>
                  <a:off x="6861175" y="-13598525"/>
                  <a:ext cx="922338" cy="1770063"/>
                </a:xfrm>
                <a:custGeom>
                  <a:avLst/>
                  <a:gdLst/>
                  <a:ahLst/>
                  <a:cxnLst>
                    <a:cxn ang="0">
                      <a:pos x="224" y="69"/>
                    </a:cxn>
                    <a:cxn ang="0">
                      <a:pos x="194" y="288"/>
                    </a:cxn>
                    <a:cxn ang="0">
                      <a:pos x="158" y="326"/>
                    </a:cxn>
                    <a:cxn ang="0">
                      <a:pos x="103" y="347"/>
                    </a:cxn>
                    <a:cxn ang="0">
                      <a:pos x="109" y="467"/>
                    </a:cxn>
                    <a:cxn ang="0">
                      <a:pos x="76" y="455"/>
                    </a:cxn>
                    <a:cxn ang="0">
                      <a:pos x="31" y="451"/>
                    </a:cxn>
                    <a:cxn ang="0">
                      <a:pos x="5" y="386"/>
                    </a:cxn>
                    <a:cxn ang="0">
                      <a:pos x="93" y="278"/>
                    </a:cxn>
                    <a:cxn ang="0">
                      <a:pos x="106" y="199"/>
                    </a:cxn>
                    <a:cxn ang="0">
                      <a:pos x="149" y="145"/>
                    </a:cxn>
                    <a:cxn ang="0">
                      <a:pos x="220" y="18"/>
                    </a:cxn>
                    <a:cxn ang="0">
                      <a:pos x="204" y="105"/>
                    </a:cxn>
                  </a:cxnLst>
                  <a:rect l="0" t="0" r="r" b="b"/>
                  <a:pathLst>
                    <a:path w="246" h="472">
                      <a:moveTo>
                        <a:pt x="224" y="69"/>
                      </a:moveTo>
                      <a:cubicBezTo>
                        <a:pt x="166" y="133"/>
                        <a:pt x="246" y="222"/>
                        <a:pt x="194" y="288"/>
                      </a:cubicBezTo>
                      <a:cubicBezTo>
                        <a:pt x="186" y="298"/>
                        <a:pt x="170" y="320"/>
                        <a:pt x="158" y="326"/>
                      </a:cubicBezTo>
                      <a:cubicBezTo>
                        <a:pt x="135" y="337"/>
                        <a:pt x="121" y="326"/>
                        <a:pt x="103" y="347"/>
                      </a:cubicBezTo>
                      <a:cubicBezTo>
                        <a:pt x="78" y="376"/>
                        <a:pt x="86" y="438"/>
                        <a:pt x="109" y="467"/>
                      </a:cubicBezTo>
                      <a:cubicBezTo>
                        <a:pt x="91" y="472"/>
                        <a:pt x="89" y="458"/>
                        <a:pt x="76" y="455"/>
                      </a:cubicBezTo>
                      <a:cubicBezTo>
                        <a:pt x="62" y="451"/>
                        <a:pt x="44" y="456"/>
                        <a:pt x="31" y="451"/>
                      </a:cubicBezTo>
                      <a:cubicBezTo>
                        <a:pt x="6" y="442"/>
                        <a:pt x="0" y="411"/>
                        <a:pt x="5" y="386"/>
                      </a:cubicBezTo>
                      <a:cubicBezTo>
                        <a:pt x="16" y="334"/>
                        <a:pt x="83" y="333"/>
                        <a:pt x="93" y="278"/>
                      </a:cubicBezTo>
                      <a:cubicBezTo>
                        <a:pt x="99" y="250"/>
                        <a:pt x="91" y="224"/>
                        <a:pt x="106" y="199"/>
                      </a:cubicBezTo>
                      <a:cubicBezTo>
                        <a:pt x="119" y="179"/>
                        <a:pt x="139" y="167"/>
                        <a:pt x="149" y="145"/>
                      </a:cubicBezTo>
                      <a:cubicBezTo>
                        <a:pt x="162" y="116"/>
                        <a:pt x="163" y="0"/>
                        <a:pt x="220" y="18"/>
                      </a:cubicBezTo>
                      <a:cubicBezTo>
                        <a:pt x="227" y="61"/>
                        <a:pt x="223" y="71"/>
                        <a:pt x="204" y="10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71"/>
                <p:cNvSpPr>
                  <a:spLocks/>
                </p:cNvSpPr>
                <p:nvPr/>
              </p:nvSpPr>
              <p:spPr bwMode="gray">
                <a:xfrm>
                  <a:off x="7165975" y="-15492412"/>
                  <a:ext cx="501650" cy="1219200"/>
                </a:xfrm>
                <a:custGeom>
                  <a:avLst/>
                  <a:gdLst/>
                  <a:ahLst/>
                  <a:cxnLst>
                    <a:cxn ang="0">
                      <a:pos x="48" y="3"/>
                    </a:cxn>
                    <a:cxn ang="0">
                      <a:pos x="43" y="294"/>
                    </a:cxn>
                    <a:cxn ang="0">
                      <a:pos x="2" y="266"/>
                    </a:cxn>
                    <a:cxn ang="0">
                      <a:pos x="9" y="134"/>
                    </a:cxn>
                    <a:cxn ang="0">
                      <a:pos x="61" y="0"/>
                    </a:cxn>
                  </a:cxnLst>
                  <a:rect l="0" t="0" r="r" b="b"/>
                  <a:pathLst>
                    <a:path w="134" h="325">
                      <a:moveTo>
                        <a:pt x="48" y="3"/>
                      </a:moveTo>
                      <a:cubicBezTo>
                        <a:pt x="134" y="34"/>
                        <a:pt x="93" y="246"/>
                        <a:pt x="43" y="294"/>
                      </a:cubicBezTo>
                      <a:cubicBezTo>
                        <a:pt x="10" y="325"/>
                        <a:pt x="0" y="313"/>
                        <a:pt x="2" y="266"/>
                      </a:cubicBezTo>
                      <a:cubicBezTo>
                        <a:pt x="5" y="222"/>
                        <a:pt x="11" y="179"/>
                        <a:pt x="9" y="134"/>
                      </a:cubicBezTo>
                      <a:cubicBezTo>
                        <a:pt x="6" y="67"/>
                        <a:pt x="2" y="34"/>
                        <a:pt x="61"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72"/>
                <p:cNvSpPr>
                  <a:spLocks/>
                </p:cNvSpPr>
                <p:nvPr/>
              </p:nvSpPr>
              <p:spPr bwMode="gray">
                <a:xfrm>
                  <a:off x="9036050" y="-15932150"/>
                  <a:ext cx="558800" cy="1500188"/>
                </a:xfrm>
                <a:custGeom>
                  <a:avLst/>
                  <a:gdLst/>
                  <a:ahLst/>
                  <a:cxnLst>
                    <a:cxn ang="0">
                      <a:pos x="25" y="0"/>
                    </a:cxn>
                    <a:cxn ang="0">
                      <a:pos x="65" y="217"/>
                    </a:cxn>
                    <a:cxn ang="0">
                      <a:pos x="98" y="310"/>
                    </a:cxn>
                    <a:cxn ang="0">
                      <a:pos x="149" y="394"/>
                    </a:cxn>
                    <a:cxn ang="0">
                      <a:pos x="55" y="267"/>
                    </a:cxn>
                    <a:cxn ang="0">
                      <a:pos x="21" y="176"/>
                    </a:cxn>
                    <a:cxn ang="0">
                      <a:pos x="3" y="85"/>
                    </a:cxn>
                    <a:cxn ang="0">
                      <a:pos x="29" y="144"/>
                    </a:cxn>
                    <a:cxn ang="0">
                      <a:pos x="38" y="65"/>
                    </a:cxn>
                  </a:cxnLst>
                  <a:rect l="0" t="0" r="r" b="b"/>
                  <a:pathLst>
                    <a:path w="149" h="400">
                      <a:moveTo>
                        <a:pt x="25" y="0"/>
                      </a:moveTo>
                      <a:cubicBezTo>
                        <a:pt x="26" y="76"/>
                        <a:pt x="51" y="144"/>
                        <a:pt x="65" y="217"/>
                      </a:cubicBezTo>
                      <a:cubicBezTo>
                        <a:pt x="71" y="251"/>
                        <a:pt x="77" y="281"/>
                        <a:pt x="98" y="310"/>
                      </a:cubicBezTo>
                      <a:cubicBezTo>
                        <a:pt x="116" y="335"/>
                        <a:pt x="144" y="362"/>
                        <a:pt x="149" y="394"/>
                      </a:cubicBezTo>
                      <a:cubicBezTo>
                        <a:pt x="107" y="400"/>
                        <a:pt x="68" y="296"/>
                        <a:pt x="55" y="267"/>
                      </a:cubicBezTo>
                      <a:cubicBezTo>
                        <a:pt x="43" y="238"/>
                        <a:pt x="30" y="208"/>
                        <a:pt x="21" y="176"/>
                      </a:cubicBezTo>
                      <a:cubicBezTo>
                        <a:pt x="14" y="146"/>
                        <a:pt x="17" y="111"/>
                        <a:pt x="3" y="85"/>
                      </a:cubicBezTo>
                      <a:cubicBezTo>
                        <a:pt x="0" y="102"/>
                        <a:pt x="14" y="134"/>
                        <a:pt x="29" y="144"/>
                      </a:cubicBezTo>
                      <a:cubicBezTo>
                        <a:pt x="42" y="122"/>
                        <a:pt x="38" y="92"/>
                        <a:pt x="38" y="6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73"/>
                <p:cNvSpPr>
                  <a:spLocks/>
                </p:cNvSpPr>
                <p:nvPr/>
              </p:nvSpPr>
              <p:spPr bwMode="gray">
                <a:xfrm>
                  <a:off x="8248650" y="-16868775"/>
                  <a:ext cx="1222375" cy="1260475"/>
                </a:xfrm>
                <a:custGeom>
                  <a:avLst/>
                  <a:gdLst/>
                  <a:ahLst/>
                  <a:cxnLst>
                    <a:cxn ang="0">
                      <a:pos x="177" y="266"/>
                    </a:cxn>
                    <a:cxn ang="0">
                      <a:pos x="267" y="187"/>
                    </a:cxn>
                    <a:cxn ang="0">
                      <a:pos x="282" y="34"/>
                    </a:cxn>
                    <a:cxn ang="0">
                      <a:pos x="180" y="188"/>
                    </a:cxn>
                    <a:cxn ang="0">
                      <a:pos x="169" y="275"/>
                    </a:cxn>
                    <a:cxn ang="0">
                      <a:pos x="134" y="282"/>
                    </a:cxn>
                    <a:cxn ang="0">
                      <a:pos x="115" y="282"/>
                    </a:cxn>
                    <a:cxn ang="0">
                      <a:pos x="104" y="298"/>
                    </a:cxn>
                    <a:cxn ang="0">
                      <a:pos x="24" y="260"/>
                    </a:cxn>
                    <a:cxn ang="0">
                      <a:pos x="144" y="155"/>
                    </a:cxn>
                  </a:cxnLst>
                  <a:rect l="0" t="0" r="r" b="b"/>
                  <a:pathLst>
                    <a:path w="326" h="336">
                      <a:moveTo>
                        <a:pt x="177" y="266"/>
                      </a:moveTo>
                      <a:cubicBezTo>
                        <a:pt x="186" y="318"/>
                        <a:pt x="258" y="202"/>
                        <a:pt x="267" y="187"/>
                      </a:cubicBezTo>
                      <a:cubicBezTo>
                        <a:pt x="287" y="153"/>
                        <a:pt x="326" y="57"/>
                        <a:pt x="282" y="34"/>
                      </a:cubicBezTo>
                      <a:cubicBezTo>
                        <a:pt x="213" y="0"/>
                        <a:pt x="180" y="141"/>
                        <a:pt x="180" y="188"/>
                      </a:cubicBezTo>
                      <a:cubicBezTo>
                        <a:pt x="180" y="212"/>
                        <a:pt x="189" y="258"/>
                        <a:pt x="169"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0" y="200"/>
                        <a:pt x="144" y="15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74"/>
                <p:cNvSpPr>
                  <a:spLocks/>
                </p:cNvSpPr>
                <p:nvPr/>
              </p:nvSpPr>
              <p:spPr bwMode="gray">
                <a:xfrm>
                  <a:off x="7356475" y="-16684625"/>
                  <a:ext cx="933450" cy="1079500"/>
                </a:xfrm>
                <a:custGeom>
                  <a:avLst/>
                  <a:gdLst/>
                  <a:ahLst/>
                  <a:cxnLst>
                    <a:cxn ang="0">
                      <a:pos x="0" y="38"/>
                    </a:cxn>
                    <a:cxn ang="0">
                      <a:pos x="24" y="96"/>
                    </a:cxn>
                    <a:cxn ang="0">
                      <a:pos x="55" y="156"/>
                    </a:cxn>
                    <a:cxn ang="0">
                      <a:pos x="92" y="288"/>
                    </a:cxn>
                    <a:cxn ang="0">
                      <a:pos x="108" y="237"/>
                    </a:cxn>
                    <a:cxn ang="0">
                      <a:pos x="158" y="244"/>
                    </a:cxn>
                    <a:cxn ang="0">
                      <a:pos x="190" y="230"/>
                    </a:cxn>
                    <a:cxn ang="0">
                      <a:pos x="213" y="247"/>
                    </a:cxn>
                    <a:cxn ang="0">
                      <a:pos x="233" y="216"/>
                    </a:cxn>
                    <a:cxn ang="0">
                      <a:pos x="174" y="180"/>
                    </a:cxn>
                    <a:cxn ang="0">
                      <a:pos x="115" y="110"/>
                    </a:cxn>
                    <a:cxn ang="0">
                      <a:pos x="76" y="35"/>
                    </a:cxn>
                    <a:cxn ang="0">
                      <a:pos x="0" y="41"/>
                    </a:cxn>
                  </a:cxnLst>
                  <a:rect l="0" t="0" r="r" b="b"/>
                  <a:pathLst>
                    <a:path w="249" h="288">
                      <a:moveTo>
                        <a:pt x="0" y="38"/>
                      </a:moveTo>
                      <a:cubicBezTo>
                        <a:pt x="15" y="53"/>
                        <a:pt x="15" y="78"/>
                        <a:pt x="24" y="96"/>
                      </a:cubicBezTo>
                      <a:cubicBezTo>
                        <a:pt x="35" y="117"/>
                        <a:pt x="47" y="134"/>
                        <a:pt x="55" y="156"/>
                      </a:cubicBezTo>
                      <a:cubicBezTo>
                        <a:pt x="72" y="201"/>
                        <a:pt x="79" y="242"/>
                        <a:pt x="92" y="288"/>
                      </a:cubicBezTo>
                      <a:cubicBezTo>
                        <a:pt x="92" y="266"/>
                        <a:pt x="87" y="247"/>
                        <a:pt x="108" y="237"/>
                      </a:cubicBezTo>
                      <a:cubicBezTo>
                        <a:pt x="128" y="227"/>
                        <a:pt x="142" y="245"/>
                        <a:pt x="158" y="244"/>
                      </a:cubicBezTo>
                      <a:cubicBezTo>
                        <a:pt x="170" y="243"/>
                        <a:pt x="175" y="229"/>
                        <a:pt x="190" y="230"/>
                      </a:cubicBezTo>
                      <a:cubicBezTo>
                        <a:pt x="203" y="231"/>
                        <a:pt x="208" y="245"/>
                        <a:pt x="213" y="247"/>
                      </a:cubicBezTo>
                      <a:cubicBezTo>
                        <a:pt x="236" y="252"/>
                        <a:pt x="249" y="241"/>
                        <a:pt x="233" y="216"/>
                      </a:cubicBezTo>
                      <a:cubicBezTo>
                        <a:pt x="223" y="201"/>
                        <a:pt x="190" y="191"/>
                        <a:pt x="174" y="180"/>
                      </a:cubicBezTo>
                      <a:cubicBezTo>
                        <a:pt x="147" y="162"/>
                        <a:pt x="131" y="138"/>
                        <a:pt x="115" y="110"/>
                      </a:cubicBezTo>
                      <a:cubicBezTo>
                        <a:pt x="102" y="85"/>
                        <a:pt x="94" y="57"/>
                        <a:pt x="76" y="35"/>
                      </a:cubicBezTo>
                      <a:cubicBezTo>
                        <a:pt x="47" y="0"/>
                        <a:pt x="35" y="24"/>
                        <a:pt x="0" y="41"/>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75"/>
                <p:cNvSpPr>
                  <a:spLocks/>
                </p:cNvSpPr>
                <p:nvPr/>
              </p:nvSpPr>
              <p:spPr bwMode="gray">
                <a:xfrm>
                  <a:off x="7866063" y="-2540000"/>
                  <a:ext cx="919163" cy="2036763"/>
                </a:xfrm>
                <a:custGeom>
                  <a:avLst/>
                  <a:gdLst/>
                  <a:ahLst/>
                  <a:cxnLst>
                    <a:cxn ang="0">
                      <a:pos x="140" y="0"/>
                    </a:cxn>
                    <a:cxn ang="0">
                      <a:pos x="114" y="115"/>
                    </a:cxn>
                    <a:cxn ang="0">
                      <a:pos x="155" y="167"/>
                    </a:cxn>
                    <a:cxn ang="0">
                      <a:pos x="167" y="253"/>
                    </a:cxn>
                    <a:cxn ang="0">
                      <a:pos x="163" y="300"/>
                    </a:cxn>
                    <a:cxn ang="0">
                      <a:pos x="179" y="347"/>
                    </a:cxn>
                    <a:cxn ang="0">
                      <a:pos x="137" y="385"/>
                    </a:cxn>
                    <a:cxn ang="0">
                      <a:pos x="127" y="419"/>
                    </a:cxn>
                    <a:cxn ang="0">
                      <a:pos x="92" y="464"/>
                    </a:cxn>
                    <a:cxn ang="0">
                      <a:pos x="26" y="473"/>
                    </a:cxn>
                    <a:cxn ang="0">
                      <a:pos x="29" y="506"/>
                    </a:cxn>
                    <a:cxn ang="0">
                      <a:pos x="6" y="522"/>
                    </a:cxn>
                    <a:cxn ang="0">
                      <a:pos x="42" y="539"/>
                    </a:cxn>
                    <a:cxn ang="0">
                      <a:pos x="203" y="467"/>
                    </a:cxn>
                    <a:cxn ang="0">
                      <a:pos x="218" y="385"/>
                    </a:cxn>
                    <a:cxn ang="0">
                      <a:pos x="238" y="295"/>
                    </a:cxn>
                    <a:cxn ang="0">
                      <a:pos x="160" y="84"/>
                    </a:cxn>
                    <a:cxn ang="0">
                      <a:pos x="140" y="23"/>
                    </a:cxn>
                  </a:cxnLst>
                  <a:rect l="0" t="0" r="r" b="b"/>
                  <a:pathLst>
                    <a:path w="245" h="543">
                      <a:moveTo>
                        <a:pt x="140" y="0"/>
                      </a:moveTo>
                      <a:cubicBezTo>
                        <a:pt x="133" y="40"/>
                        <a:pt x="110" y="71"/>
                        <a:pt x="114" y="115"/>
                      </a:cubicBezTo>
                      <a:cubicBezTo>
                        <a:pt x="117" y="148"/>
                        <a:pt x="134" y="149"/>
                        <a:pt x="155" y="167"/>
                      </a:cubicBezTo>
                      <a:cubicBezTo>
                        <a:pt x="185" y="192"/>
                        <a:pt x="176" y="217"/>
                        <a:pt x="167" y="253"/>
                      </a:cubicBezTo>
                      <a:cubicBezTo>
                        <a:pt x="163" y="269"/>
                        <a:pt x="158" y="282"/>
                        <a:pt x="163" y="300"/>
                      </a:cubicBezTo>
                      <a:cubicBezTo>
                        <a:pt x="168" y="319"/>
                        <a:pt x="183" y="324"/>
                        <a:pt x="179" y="347"/>
                      </a:cubicBezTo>
                      <a:cubicBezTo>
                        <a:pt x="174" y="378"/>
                        <a:pt x="155" y="366"/>
                        <a:pt x="137" y="385"/>
                      </a:cubicBezTo>
                      <a:cubicBezTo>
                        <a:pt x="126" y="396"/>
                        <a:pt x="130" y="402"/>
                        <a:pt x="127" y="419"/>
                      </a:cubicBezTo>
                      <a:cubicBezTo>
                        <a:pt x="122" y="454"/>
                        <a:pt x="124" y="457"/>
                        <a:pt x="92" y="464"/>
                      </a:cubicBezTo>
                      <a:cubicBezTo>
                        <a:pt x="71" y="470"/>
                        <a:pt x="48" y="472"/>
                        <a:pt x="26" y="473"/>
                      </a:cubicBezTo>
                      <a:cubicBezTo>
                        <a:pt x="56" y="484"/>
                        <a:pt x="55" y="490"/>
                        <a:pt x="29" y="506"/>
                      </a:cubicBezTo>
                      <a:cubicBezTo>
                        <a:pt x="16" y="514"/>
                        <a:pt x="0" y="498"/>
                        <a:pt x="6" y="522"/>
                      </a:cubicBezTo>
                      <a:cubicBezTo>
                        <a:pt x="10" y="535"/>
                        <a:pt x="31" y="538"/>
                        <a:pt x="42" y="539"/>
                      </a:cubicBezTo>
                      <a:cubicBezTo>
                        <a:pt x="100" y="543"/>
                        <a:pt x="174" y="516"/>
                        <a:pt x="203" y="467"/>
                      </a:cubicBezTo>
                      <a:cubicBezTo>
                        <a:pt x="218" y="442"/>
                        <a:pt x="215" y="415"/>
                        <a:pt x="218" y="385"/>
                      </a:cubicBezTo>
                      <a:cubicBezTo>
                        <a:pt x="222" y="354"/>
                        <a:pt x="235" y="325"/>
                        <a:pt x="238" y="295"/>
                      </a:cubicBezTo>
                      <a:cubicBezTo>
                        <a:pt x="245" y="217"/>
                        <a:pt x="195" y="143"/>
                        <a:pt x="160" y="84"/>
                      </a:cubicBezTo>
                      <a:cubicBezTo>
                        <a:pt x="150" y="67"/>
                        <a:pt x="140" y="44"/>
                        <a:pt x="140" y="23"/>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76"/>
                <p:cNvSpPr>
                  <a:spLocks/>
                </p:cNvSpPr>
                <p:nvPr/>
              </p:nvSpPr>
              <p:spPr bwMode="gray">
                <a:xfrm>
                  <a:off x="5072063" y="-16883062"/>
                  <a:ext cx="2663825" cy="7631113"/>
                </a:xfrm>
                <a:custGeom>
                  <a:avLst/>
                  <a:gdLst/>
                  <a:ahLst/>
                  <a:cxnLst>
                    <a:cxn ang="0">
                      <a:pos x="710" y="8"/>
                    </a:cxn>
                    <a:cxn ang="0">
                      <a:pos x="461" y="124"/>
                    </a:cxn>
                    <a:cxn ang="0">
                      <a:pos x="220" y="242"/>
                    </a:cxn>
                    <a:cxn ang="0">
                      <a:pos x="97" y="510"/>
                    </a:cxn>
                    <a:cxn ang="0">
                      <a:pos x="45" y="888"/>
                    </a:cxn>
                    <a:cxn ang="0">
                      <a:pos x="19" y="1215"/>
                    </a:cxn>
                    <a:cxn ang="0">
                      <a:pos x="92" y="1547"/>
                    </a:cxn>
                    <a:cxn ang="0">
                      <a:pos x="104" y="1672"/>
                    </a:cxn>
                    <a:cxn ang="0">
                      <a:pos x="161" y="1815"/>
                    </a:cxn>
                    <a:cxn ang="0">
                      <a:pos x="285" y="2035"/>
                    </a:cxn>
                    <a:cxn ang="0">
                      <a:pos x="350" y="1892"/>
                    </a:cxn>
                    <a:cxn ang="0">
                      <a:pos x="424" y="1784"/>
                    </a:cxn>
                    <a:cxn ang="0">
                      <a:pos x="436" y="1691"/>
                    </a:cxn>
                    <a:cxn ang="0">
                      <a:pos x="438" y="1566"/>
                    </a:cxn>
                    <a:cxn ang="0">
                      <a:pos x="347" y="1448"/>
                    </a:cxn>
                    <a:cxn ang="0">
                      <a:pos x="312" y="1328"/>
                    </a:cxn>
                    <a:cxn ang="0">
                      <a:pos x="346" y="1417"/>
                    </a:cxn>
                    <a:cxn ang="0">
                      <a:pos x="352" y="1515"/>
                    </a:cxn>
                    <a:cxn ang="0">
                      <a:pos x="443" y="1684"/>
                    </a:cxn>
                    <a:cxn ang="0">
                      <a:pos x="481" y="1383"/>
                    </a:cxn>
                    <a:cxn ang="0">
                      <a:pos x="645" y="1164"/>
                    </a:cxn>
                    <a:cxn ang="0">
                      <a:pos x="652" y="830"/>
                    </a:cxn>
                    <a:cxn ang="0">
                      <a:pos x="634" y="484"/>
                    </a:cxn>
                    <a:cxn ang="0">
                      <a:pos x="639" y="211"/>
                    </a:cxn>
                    <a:cxn ang="0">
                      <a:pos x="690" y="0"/>
                    </a:cxn>
                  </a:cxnLst>
                  <a:rect l="0" t="0" r="r" b="b"/>
                  <a:pathLst>
                    <a:path w="710" h="2035">
                      <a:moveTo>
                        <a:pt x="710" y="8"/>
                      </a:moveTo>
                      <a:cubicBezTo>
                        <a:pt x="634" y="55"/>
                        <a:pt x="553" y="92"/>
                        <a:pt x="461" y="124"/>
                      </a:cubicBezTo>
                      <a:cubicBezTo>
                        <a:pt x="373" y="155"/>
                        <a:pt x="294" y="189"/>
                        <a:pt x="220" y="242"/>
                      </a:cubicBezTo>
                      <a:cubicBezTo>
                        <a:pt x="122" y="311"/>
                        <a:pt x="102" y="391"/>
                        <a:pt x="97" y="510"/>
                      </a:cubicBezTo>
                      <a:cubicBezTo>
                        <a:pt x="92" y="641"/>
                        <a:pt x="50" y="759"/>
                        <a:pt x="45" y="888"/>
                      </a:cubicBezTo>
                      <a:cubicBezTo>
                        <a:pt x="40" y="1001"/>
                        <a:pt x="36" y="1107"/>
                        <a:pt x="19" y="1215"/>
                      </a:cubicBezTo>
                      <a:cubicBezTo>
                        <a:pt x="0" y="1330"/>
                        <a:pt x="58" y="1440"/>
                        <a:pt x="92" y="1547"/>
                      </a:cubicBezTo>
                      <a:cubicBezTo>
                        <a:pt x="110" y="1602"/>
                        <a:pt x="107" y="1613"/>
                        <a:pt x="104" y="1672"/>
                      </a:cubicBezTo>
                      <a:cubicBezTo>
                        <a:pt x="100" y="1744"/>
                        <a:pt x="128" y="1759"/>
                        <a:pt x="161" y="1815"/>
                      </a:cubicBezTo>
                      <a:cubicBezTo>
                        <a:pt x="200"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4" y="1510"/>
                        <a:pt x="375" y="1495"/>
                        <a:pt x="347" y="1448"/>
                      </a:cubicBezTo>
                      <a:cubicBezTo>
                        <a:pt x="323" y="1410"/>
                        <a:pt x="334" y="1365"/>
                        <a:pt x="312" y="1328"/>
                      </a:cubicBezTo>
                      <a:cubicBezTo>
                        <a:pt x="315" y="1365"/>
                        <a:pt x="336" y="1385"/>
                        <a:pt x="346" y="1417"/>
                      </a:cubicBezTo>
                      <a:cubicBezTo>
                        <a:pt x="357" y="1451"/>
                        <a:pt x="344" y="1485"/>
                        <a:pt x="352" y="1515"/>
                      </a:cubicBezTo>
                      <a:cubicBezTo>
                        <a:pt x="365" y="1569"/>
                        <a:pt x="421" y="1628"/>
                        <a:pt x="443" y="1684"/>
                      </a:cubicBezTo>
                      <a:cubicBezTo>
                        <a:pt x="541" y="1665"/>
                        <a:pt x="458" y="1450"/>
                        <a:pt x="481" y="1383"/>
                      </a:cubicBezTo>
                      <a:cubicBezTo>
                        <a:pt x="508" y="1304"/>
                        <a:pt x="601" y="1240"/>
                        <a:pt x="645" y="1164"/>
                      </a:cubicBezTo>
                      <a:cubicBezTo>
                        <a:pt x="696" y="1079"/>
                        <a:pt x="681" y="927"/>
                        <a:pt x="652" y="830"/>
                      </a:cubicBezTo>
                      <a:cubicBezTo>
                        <a:pt x="617" y="717"/>
                        <a:pt x="628" y="605"/>
                        <a:pt x="634" y="484"/>
                      </a:cubicBezTo>
                      <a:cubicBezTo>
                        <a:pt x="638" y="395"/>
                        <a:pt x="638" y="302"/>
                        <a:pt x="639" y="211"/>
                      </a:cubicBezTo>
                      <a:cubicBezTo>
                        <a:pt x="639" y="165"/>
                        <a:pt x="655" y="22"/>
                        <a:pt x="690" y="0"/>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77"/>
                <p:cNvSpPr>
                  <a:spLocks/>
                </p:cNvSpPr>
                <p:nvPr/>
              </p:nvSpPr>
              <p:spPr bwMode="gray">
                <a:xfrm>
                  <a:off x="9129713" y="-17025937"/>
                  <a:ext cx="2678113" cy="7515225"/>
                </a:xfrm>
                <a:custGeom>
                  <a:avLst/>
                  <a:gdLst/>
                  <a:ahLst/>
                  <a:cxnLst>
                    <a:cxn ang="0">
                      <a:pos x="26" y="27"/>
                    </a:cxn>
                    <a:cxn ang="0">
                      <a:pos x="78" y="196"/>
                    </a:cxn>
                    <a:cxn ang="0">
                      <a:pos x="78" y="379"/>
                    </a:cxn>
                    <a:cxn ang="0">
                      <a:pos x="52" y="757"/>
                    </a:cxn>
                    <a:cxn ang="0">
                      <a:pos x="223" y="1376"/>
                    </a:cxn>
                    <a:cxn ang="0">
                      <a:pos x="289" y="1723"/>
                    </a:cxn>
                    <a:cxn ang="0">
                      <a:pos x="365" y="1854"/>
                    </a:cxn>
                    <a:cxn ang="0">
                      <a:pos x="500" y="2004"/>
                    </a:cxn>
                    <a:cxn ang="0">
                      <a:pos x="605" y="1787"/>
                    </a:cxn>
                    <a:cxn ang="0">
                      <a:pos x="660" y="1639"/>
                    </a:cxn>
                    <a:cxn ang="0">
                      <a:pos x="691" y="1637"/>
                    </a:cxn>
                    <a:cxn ang="0">
                      <a:pos x="664" y="1495"/>
                    </a:cxn>
                    <a:cxn ang="0">
                      <a:pos x="685" y="1356"/>
                    </a:cxn>
                    <a:cxn ang="0">
                      <a:pos x="685" y="1174"/>
                    </a:cxn>
                    <a:cxn ang="0">
                      <a:pos x="699" y="997"/>
                    </a:cxn>
                    <a:cxn ang="0">
                      <a:pos x="581" y="307"/>
                    </a:cxn>
                    <a:cxn ang="0">
                      <a:pos x="553" y="210"/>
                    </a:cxn>
                    <a:cxn ang="0">
                      <a:pos x="478" y="157"/>
                    </a:cxn>
                    <a:cxn ang="0">
                      <a:pos x="255" y="59"/>
                    </a:cxn>
                    <a:cxn ang="0">
                      <a:pos x="124" y="54"/>
                    </a:cxn>
                    <a:cxn ang="0">
                      <a:pos x="0" y="0"/>
                    </a:cxn>
                  </a:cxnLst>
                  <a:rect l="0" t="0" r="r" b="b"/>
                  <a:pathLst>
                    <a:path w="714" h="2004">
                      <a:moveTo>
                        <a:pt x="26" y="27"/>
                      </a:moveTo>
                      <a:cubicBezTo>
                        <a:pt x="41" y="89"/>
                        <a:pt x="75" y="129"/>
                        <a:pt x="78" y="196"/>
                      </a:cubicBezTo>
                      <a:cubicBezTo>
                        <a:pt x="81" y="256"/>
                        <a:pt x="81" y="319"/>
                        <a:pt x="78" y="379"/>
                      </a:cubicBezTo>
                      <a:cubicBezTo>
                        <a:pt x="72" y="505"/>
                        <a:pt x="70" y="633"/>
                        <a:pt x="52" y="757"/>
                      </a:cubicBezTo>
                      <a:cubicBezTo>
                        <a:pt x="21" y="977"/>
                        <a:pt x="157" y="1176"/>
                        <a:pt x="223" y="1376"/>
                      </a:cubicBezTo>
                      <a:cubicBezTo>
                        <a:pt x="259" y="1484"/>
                        <a:pt x="244" y="1614"/>
                        <a:pt x="289" y="1723"/>
                      </a:cubicBezTo>
                      <a:cubicBezTo>
                        <a:pt x="305" y="1764"/>
                        <a:pt x="322" y="1845"/>
                        <a:pt x="365" y="1854"/>
                      </a:cubicBezTo>
                      <a:cubicBezTo>
                        <a:pt x="439" y="1869"/>
                        <a:pt x="480" y="1987"/>
                        <a:pt x="500" y="2004"/>
                      </a:cubicBezTo>
                      <a:cubicBezTo>
                        <a:pt x="529" y="1955"/>
                        <a:pt x="585" y="1838"/>
                        <a:pt x="605" y="1787"/>
                      </a:cubicBezTo>
                      <a:cubicBezTo>
                        <a:pt x="627" y="1730"/>
                        <a:pt x="664" y="1707"/>
                        <a:pt x="660" y="1639"/>
                      </a:cubicBezTo>
                      <a:cubicBezTo>
                        <a:pt x="669" y="1640"/>
                        <a:pt x="682" y="1636"/>
                        <a:pt x="691" y="1637"/>
                      </a:cubicBezTo>
                      <a:cubicBezTo>
                        <a:pt x="714" y="1579"/>
                        <a:pt x="679" y="1544"/>
                        <a:pt x="664" y="1495"/>
                      </a:cubicBezTo>
                      <a:cubicBezTo>
                        <a:pt x="646" y="1435"/>
                        <a:pt x="677" y="1416"/>
                        <a:pt x="685" y="1356"/>
                      </a:cubicBezTo>
                      <a:cubicBezTo>
                        <a:pt x="694" y="1297"/>
                        <a:pt x="680" y="1234"/>
                        <a:pt x="685" y="1174"/>
                      </a:cubicBezTo>
                      <a:cubicBezTo>
                        <a:pt x="690" y="1115"/>
                        <a:pt x="705" y="1059"/>
                        <a:pt x="699" y="997"/>
                      </a:cubicBezTo>
                      <a:cubicBezTo>
                        <a:pt x="673" y="770"/>
                        <a:pt x="636" y="527"/>
                        <a:pt x="581" y="307"/>
                      </a:cubicBezTo>
                      <a:cubicBezTo>
                        <a:pt x="574" y="279"/>
                        <a:pt x="570" y="232"/>
                        <a:pt x="553" y="210"/>
                      </a:cubicBezTo>
                      <a:cubicBezTo>
                        <a:pt x="533" y="183"/>
                        <a:pt x="477" y="163"/>
                        <a:pt x="478" y="157"/>
                      </a:cubicBezTo>
                      <a:cubicBezTo>
                        <a:pt x="390" y="167"/>
                        <a:pt x="332" y="78"/>
                        <a:pt x="255" y="59"/>
                      </a:cubicBezTo>
                      <a:cubicBezTo>
                        <a:pt x="214" y="49"/>
                        <a:pt x="166" y="64"/>
                        <a:pt x="124" y="54"/>
                      </a:cubicBezTo>
                      <a:cubicBezTo>
                        <a:pt x="82" y="44"/>
                        <a:pt x="34" y="21"/>
                        <a:pt x="0" y="0"/>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178"/>
                <p:cNvSpPr>
                  <a:spLocks/>
                </p:cNvSpPr>
                <p:nvPr/>
              </p:nvSpPr>
              <p:spPr bwMode="gray">
                <a:xfrm>
                  <a:off x="7389813" y="-15855950"/>
                  <a:ext cx="1781175" cy="4146550"/>
                </a:xfrm>
                <a:custGeom>
                  <a:avLst/>
                  <a:gdLst/>
                  <a:ahLst/>
                  <a:cxnLst>
                    <a:cxn ang="0">
                      <a:pos x="461" y="890"/>
                    </a:cxn>
                    <a:cxn ang="0">
                      <a:pos x="439" y="769"/>
                    </a:cxn>
                    <a:cxn ang="0">
                      <a:pos x="351" y="706"/>
                    </a:cxn>
                    <a:cxn ang="0">
                      <a:pos x="448" y="681"/>
                    </a:cxn>
                    <a:cxn ang="0">
                      <a:pos x="418" y="613"/>
                    </a:cxn>
                    <a:cxn ang="0">
                      <a:pos x="396" y="541"/>
                    </a:cxn>
                    <a:cxn ang="0">
                      <a:pos x="383" y="380"/>
                    </a:cxn>
                    <a:cxn ang="0">
                      <a:pos x="366" y="299"/>
                    </a:cxn>
                    <a:cxn ang="0">
                      <a:pos x="376" y="211"/>
                    </a:cxn>
                    <a:cxn ang="0">
                      <a:pos x="331" y="74"/>
                    </a:cxn>
                    <a:cxn ang="0">
                      <a:pos x="286" y="85"/>
                    </a:cxn>
                    <a:cxn ang="0">
                      <a:pos x="248" y="69"/>
                    </a:cxn>
                    <a:cxn ang="0">
                      <a:pos x="187" y="0"/>
                    </a:cxn>
                    <a:cxn ang="0">
                      <a:pos x="207" y="83"/>
                    </a:cxn>
                    <a:cxn ang="0">
                      <a:pos x="171" y="155"/>
                    </a:cxn>
                    <a:cxn ang="0">
                      <a:pos x="155" y="78"/>
                    </a:cxn>
                    <a:cxn ang="0">
                      <a:pos x="123" y="241"/>
                    </a:cxn>
                    <a:cxn ang="0">
                      <a:pos x="83" y="407"/>
                    </a:cxn>
                    <a:cxn ang="0">
                      <a:pos x="105" y="407"/>
                    </a:cxn>
                    <a:cxn ang="0">
                      <a:pos x="177" y="316"/>
                    </a:cxn>
                    <a:cxn ang="0">
                      <a:pos x="162" y="483"/>
                    </a:cxn>
                    <a:cxn ang="0">
                      <a:pos x="93" y="609"/>
                    </a:cxn>
                    <a:cxn ang="0">
                      <a:pos x="147" y="564"/>
                    </a:cxn>
                    <a:cxn ang="0">
                      <a:pos x="180" y="622"/>
                    </a:cxn>
                    <a:cxn ang="0">
                      <a:pos x="178" y="700"/>
                    </a:cxn>
                    <a:cxn ang="0">
                      <a:pos x="122" y="749"/>
                    </a:cxn>
                    <a:cxn ang="0">
                      <a:pos x="102" y="883"/>
                    </a:cxn>
                    <a:cxn ang="0">
                      <a:pos x="167" y="987"/>
                    </a:cxn>
                    <a:cxn ang="0">
                      <a:pos x="92" y="998"/>
                    </a:cxn>
                    <a:cxn ang="0">
                      <a:pos x="47" y="942"/>
                    </a:cxn>
                    <a:cxn ang="0">
                      <a:pos x="21" y="984"/>
                    </a:cxn>
                    <a:cxn ang="0">
                      <a:pos x="59" y="1007"/>
                    </a:cxn>
                    <a:cxn ang="0">
                      <a:pos x="93" y="1032"/>
                    </a:cxn>
                    <a:cxn ang="0">
                      <a:pos x="248" y="1099"/>
                    </a:cxn>
                    <a:cxn ang="0">
                      <a:pos x="399" y="1068"/>
                    </a:cxn>
                    <a:cxn ang="0">
                      <a:pos x="327" y="998"/>
                    </a:cxn>
                    <a:cxn ang="0">
                      <a:pos x="381" y="964"/>
                    </a:cxn>
                    <a:cxn ang="0">
                      <a:pos x="461" y="890"/>
                    </a:cxn>
                  </a:cxnLst>
                  <a:rect l="0" t="0" r="r" b="b"/>
                  <a:pathLst>
                    <a:path w="475" h="1106">
                      <a:moveTo>
                        <a:pt x="461" y="890"/>
                      </a:moveTo>
                      <a:cubicBezTo>
                        <a:pt x="475" y="852"/>
                        <a:pt x="461" y="796"/>
                        <a:pt x="439" y="769"/>
                      </a:cubicBezTo>
                      <a:cubicBezTo>
                        <a:pt x="416" y="742"/>
                        <a:pt x="364" y="748"/>
                        <a:pt x="351" y="706"/>
                      </a:cubicBezTo>
                      <a:cubicBezTo>
                        <a:pt x="331" y="643"/>
                        <a:pt x="421" y="682"/>
                        <a:pt x="448" y="681"/>
                      </a:cubicBezTo>
                      <a:cubicBezTo>
                        <a:pt x="452" y="653"/>
                        <a:pt x="430" y="635"/>
                        <a:pt x="418" y="613"/>
                      </a:cubicBezTo>
                      <a:cubicBezTo>
                        <a:pt x="404" y="588"/>
                        <a:pt x="400" y="571"/>
                        <a:pt x="396" y="541"/>
                      </a:cubicBezTo>
                      <a:cubicBezTo>
                        <a:pt x="388" y="489"/>
                        <a:pt x="383" y="437"/>
                        <a:pt x="383" y="380"/>
                      </a:cubicBezTo>
                      <a:cubicBezTo>
                        <a:pt x="383" y="347"/>
                        <a:pt x="372" y="330"/>
                        <a:pt x="366" y="299"/>
                      </a:cubicBezTo>
                      <a:cubicBezTo>
                        <a:pt x="361" y="270"/>
                        <a:pt x="374" y="240"/>
                        <a:pt x="376" y="211"/>
                      </a:cubicBezTo>
                      <a:cubicBezTo>
                        <a:pt x="379" y="175"/>
                        <a:pt x="357" y="97"/>
                        <a:pt x="331" y="74"/>
                      </a:cubicBezTo>
                      <a:cubicBezTo>
                        <a:pt x="302" y="49"/>
                        <a:pt x="309" y="77"/>
                        <a:pt x="286" y="85"/>
                      </a:cubicBezTo>
                      <a:cubicBezTo>
                        <a:pt x="267" y="92"/>
                        <a:pt x="264" y="81"/>
                        <a:pt x="248" y="69"/>
                      </a:cubicBezTo>
                      <a:cubicBezTo>
                        <a:pt x="222" y="48"/>
                        <a:pt x="205" y="27"/>
                        <a:pt x="187" y="0"/>
                      </a:cubicBezTo>
                      <a:cubicBezTo>
                        <a:pt x="139" y="0"/>
                        <a:pt x="200" y="70"/>
                        <a:pt x="207" y="83"/>
                      </a:cubicBezTo>
                      <a:cubicBezTo>
                        <a:pt x="224" y="119"/>
                        <a:pt x="224" y="164"/>
                        <a:pt x="171" y="155"/>
                      </a:cubicBezTo>
                      <a:cubicBezTo>
                        <a:pt x="161" y="130"/>
                        <a:pt x="176" y="98"/>
                        <a:pt x="155" y="78"/>
                      </a:cubicBezTo>
                      <a:cubicBezTo>
                        <a:pt x="136" y="132"/>
                        <a:pt x="149" y="187"/>
                        <a:pt x="123" y="241"/>
                      </a:cubicBezTo>
                      <a:cubicBezTo>
                        <a:pt x="95" y="296"/>
                        <a:pt x="80" y="343"/>
                        <a:pt x="83" y="407"/>
                      </a:cubicBezTo>
                      <a:cubicBezTo>
                        <a:pt x="89" y="408"/>
                        <a:pt x="100" y="408"/>
                        <a:pt x="105" y="407"/>
                      </a:cubicBezTo>
                      <a:cubicBezTo>
                        <a:pt x="115" y="382"/>
                        <a:pt x="147" y="314"/>
                        <a:pt x="177" y="316"/>
                      </a:cubicBezTo>
                      <a:cubicBezTo>
                        <a:pt x="202" y="371"/>
                        <a:pt x="200" y="435"/>
                        <a:pt x="162" y="483"/>
                      </a:cubicBezTo>
                      <a:cubicBezTo>
                        <a:pt x="133" y="519"/>
                        <a:pt x="87" y="558"/>
                        <a:pt x="93" y="609"/>
                      </a:cubicBezTo>
                      <a:cubicBezTo>
                        <a:pt x="111" y="599"/>
                        <a:pt x="120" y="568"/>
                        <a:pt x="147" y="564"/>
                      </a:cubicBezTo>
                      <a:cubicBezTo>
                        <a:pt x="181" y="559"/>
                        <a:pt x="175" y="593"/>
                        <a:pt x="180" y="622"/>
                      </a:cubicBezTo>
                      <a:cubicBezTo>
                        <a:pt x="183" y="641"/>
                        <a:pt x="193" y="686"/>
                        <a:pt x="178" y="700"/>
                      </a:cubicBezTo>
                      <a:cubicBezTo>
                        <a:pt x="157" y="719"/>
                        <a:pt x="112" y="699"/>
                        <a:pt x="122" y="749"/>
                      </a:cubicBezTo>
                      <a:cubicBezTo>
                        <a:pt x="178" y="769"/>
                        <a:pt x="103" y="851"/>
                        <a:pt x="102" y="883"/>
                      </a:cubicBezTo>
                      <a:cubicBezTo>
                        <a:pt x="102" y="933"/>
                        <a:pt x="195" y="954"/>
                        <a:pt x="167" y="987"/>
                      </a:cubicBezTo>
                      <a:cubicBezTo>
                        <a:pt x="153" y="1004"/>
                        <a:pt x="109" y="1010"/>
                        <a:pt x="92" y="998"/>
                      </a:cubicBezTo>
                      <a:cubicBezTo>
                        <a:pt x="72" y="985"/>
                        <a:pt x="71" y="951"/>
                        <a:pt x="47" y="942"/>
                      </a:cubicBezTo>
                      <a:cubicBezTo>
                        <a:pt x="12" y="929"/>
                        <a:pt x="0" y="961"/>
                        <a:pt x="21" y="984"/>
                      </a:cubicBezTo>
                      <a:cubicBezTo>
                        <a:pt x="31" y="994"/>
                        <a:pt x="46" y="999"/>
                        <a:pt x="59" y="1007"/>
                      </a:cubicBezTo>
                      <a:cubicBezTo>
                        <a:pt x="73" y="1015"/>
                        <a:pt x="82" y="1025"/>
                        <a:pt x="93" y="1032"/>
                      </a:cubicBezTo>
                      <a:cubicBezTo>
                        <a:pt x="136" y="1058"/>
                        <a:pt x="198" y="1089"/>
                        <a:pt x="248" y="1099"/>
                      </a:cubicBezTo>
                      <a:cubicBezTo>
                        <a:pt x="283" y="1106"/>
                        <a:pt x="375" y="1099"/>
                        <a:pt x="399" y="1068"/>
                      </a:cubicBezTo>
                      <a:cubicBezTo>
                        <a:pt x="433" y="1027"/>
                        <a:pt x="335" y="1037"/>
                        <a:pt x="327" y="998"/>
                      </a:cubicBezTo>
                      <a:cubicBezTo>
                        <a:pt x="319" y="954"/>
                        <a:pt x="359" y="970"/>
                        <a:pt x="381" y="964"/>
                      </a:cubicBezTo>
                      <a:cubicBezTo>
                        <a:pt x="410" y="956"/>
                        <a:pt x="450" y="918"/>
                        <a:pt x="461" y="890"/>
                      </a:cubicBezTo>
                      <a:close/>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179"/>
                <p:cNvSpPr>
                  <a:spLocks/>
                </p:cNvSpPr>
                <p:nvPr/>
              </p:nvSpPr>
              <p:spPr bwMode="gray">
                <a:xfrm>
                  <a:off x="7940675" y="-16009937"/>
                  <a:ext cx="1141413" cy="5051425"/>
                </a:xfrm>
                <a:custGeom>
                  <a:avLst/>
                  <a:gdLst/>
                  <a:ahLst/>
                  <a:cxnLst>
                    <a:cxn ang="0">
                      <a:pos x="64" y="43"/>
                    </a:cxn>
                    <a:cxn ang="0">
                      <a:pos x="51" y="199"/>
                    </a:cxn>
                    <a:cxn ang="0">
                      <a:pos x="12" y="343"/>
                    </a:cxn>
                    <a:cxn ang="0">
                      <a:pos x="25" y="499"/>
                    </a:cxn>
                    <a:cxn ang="0">
                      <a:pos x="6" y="676"/>
                    </a:cxn>
                    <a:cxn ang="0">
                      <a:pos x="19" y="1021"/>
                    </a:cxn>
                    <a:cxn ang="0">
                      <a:pos x="19" y="1222"/>
                    </a:cxn>
                    <a:cxn ang="0">
                      <a:pos x="125" y="1313"/>
                    </a:cxn>
                    <a:cxn ang="0">
                      <a:pos x="214" y="1300"/>
                    </a:cxn>
                    <a:cxn ang="0">
                      <a:pos x="274" y="1238"/>
                    </a:cxn>
                    <a:cxn ang="0">
                      <a:pos x="260" y="923"/>
                    </a:cxn>
                    <a:cxn ang="0">
                      <a:pos x="233" y="599"/>
                    </a:cxn>
                    <a:cxn ang="0">
                      <a:pos x="195" y="271"/>
                    </a:cxn>
                    <a:cxn ang="0">
                      <a:pos x="109" y="5"/>
                    </a:cxn>
                    <a:cxn ang="0">
                      <a:pos x="71" y="10"/>
                    </a:cxn>
                  </a:cxnLst>
                  <a:rect l="0" t="0" r="r" b="b"/>
                  <a:pathLst>
                    <a:path w="304" h="1347">
                      <a:moveTo>
                        <a:pt x="64" y="43"/>
                      </a:moveTo>
                      <a:cubicBezTo>
                        <a:pt x="64" y="98"/>
                        <a:pt x="64" y="149"/>
                        <a:pt x="51" y="199"/>
                      </a:cubicBezTo>
                      <a:cubicBezTo>
                        <a:pt x="38" y="249"/>
                        <a:pt x="15" y="290"/>
                        <a:pt x="12" y="343"/>
                      </a:cubicBezTo>
                      <a:cubicBezTo>
                        <a:pt x="9" y="396"/>
                        <a:pt x="24" y="446"/>
                        <a:pt x="25" y="499"/>
                      </a:cubicBezTo>
                      <a:cubicBezTo>
                        <a:pt x="27" y="562"/>
                        <a:pt x="8" y="614"/>
                        <a:pt x="6" y="676"/>
                      </a:cubicBezTo>
                      <a:cubicBezTo>
                        <a:pt x="0" y="794"/>
                        <a:pt x="13" y="907"/>
                        <a:pt x="19" y="1021"/>
                      </a:cubicBezTo>
                      <a:cubicBezTo>
                        <a:pt x="21" y="1070"/>
                        <a:pt x="0" y="1184"/>
                        <a:pt x="19" y="1222"/>
                      </a:cubicBezTo>
                      <a:cubicBezTo>
                        <a:pt x="28" y="1241"/>
                        <a:pt x="107" y="1301"/>
                        <a:pt x="125" y="1313"/>
                      </a:cubicBezTo>
                      <a:cubicBezTo>
                        <a:pt x="174" y="1347"/>
                        <a:pt x="167" y="1337"/>
                        <a:pt x="214" y="1300"/>
                      </a:cubicBezTo>
                      <a:cubicBezTo>
                        <a:pt x="241" y="1280"/>
                        <a:pt x="266" y="1268"/>
                        <a:pt x="274" y="1238"/>
                      </a:cubicBezTo>
                      <a:cubicBezTo>
                        <a:pt x="304" y="1224"/>
                        <a:pt x="260" y="978"/>
                        <a:pt x="260" y="923"/>
                      </a:cubicBezTo>
                      <a:cubicBezTo>
                        <a:pt x="260" y="807"/>
                        <a:pt x="243" y="709"/>
                        <a:pt x="233" y="599"/>
                      </a:cubicBezTo>
                      <a:cubicBezTo>
                        <a:pt x="222" y="492"/>
                        <a:pt x="225" y="372"/>
                        <a:pt x="195" y="271"/>
                      </a:cubicBezTo>
                      <a:cubicBezTo>
                        <a:pt x="171" y="188"/>
                        <a:pt x="157" y="79"/>
                        <a:pt x="109" y="5"/>
                      </a:cubicBezTo>
                      <a:cubicBezTo>
                        <a:pt x="94" y="0"/>
                        <a:pt x="80" y="4"/>
                        <a:pt x="71" y="1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180"/>
                <p:cNvSpPr>
                  <a:spLocks/>
                </p:cNvSpPr>
                <p:nvPr/>
              </p:nvSpPr>
              <p:spPr bwMode="gray">
                <a:xfrm>
                  <a:off x="7981950" y="-16309975"/>
                  <a:ext cx="582613" cy="760413"/>
                </a:xfrm>
                <a:custGeom>
                  <a:avLst/>
                  <a:gdLst/>
                  <a:ahLst/>
                  <a:cxnLst>
                    <a:cxn ang="0">
                      <a:pos x="27" y="55"/>
                    </a:cxn>
                    <a:cxn ang="0">
                      <a:pos x="144" y="76"/>
                    </a:cxn>
                    <a:cxn ang="0">
                      <a:pos x="27" y="55"/>
                    </a:cxn>
                  </a:cxnLst>
                  <a:rect l="0" t="0" r="r" b="b"/>
                  <a:pathLst>
                    <a:path w="155" h="203">
                      <a:moveTo>
                        <a:pt x="27" y="55"/>
                      </a:moveTo>
                      <a:cubicBezTo>
                        <a:pt x="77" y="0"/>
                        <a:pt x="89" y="9"/>
                        <a:pt x="144" y="76"/>
                      </a:cubicBezTo>
                      <a:cubicBezTo>
                        <a:pt x="155" y="203"/>
                        <a:pt x="0" y="167"/>
                        <a:pt x="27" y="55"/>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81"/>
                <p:cNvSpPr>
                  <a:spLocks/>
                </p:cNvSpPr>
                <p:nvPr/>
              </p:nvSpPr>
              <p:spPr bwMode="gray">
                <a:xfrm>
                  <a:off x="7885113" y="-16436975"/>
                  <a:ext cx="776288" cy="727075"/>
                </a:xfrm>
                <a:custGeom>
                  <a:avLst/>
                  <a:gdLst/>
                  <a:ahLst/>
                  <a:cxnLst>
                    <a:cxn ang="0">
                      <a:pos x="27" y="78"/>
                    </a:cxn>
                    <a:cxn ang="0">
                      <a:pos x="196" y="66"/>
                    </a:cxn>
                    <a:cxn ang="0">
                      <a:pos x="27" y="78"/>
                    </a:cxn>
                  </a:cxnLst>
                  <a:rect l="0" t="0" r="r" b="b"/>
                  <a:pathLst>
                    <a:path w="207" h="194">
                      <a:moveTo>
                        <a:pt x="27" y="78"/>
                      </a:moveTo>
                      <a:cubicBezTo>
                        <a:pt x="77" y="23"/>
                        <a:pt x="141" y="0"/>
                        <a:pt x="196" y="66"/>
                      </a:cubicBezTo>
                      <a:cubicBezTo>
                        <a:pt x="207" y="194"/>
                        <a:pt x="0" y="190"/>
                        <a:pt x="27" y="78"/>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82"/>
                <p:cNvSpPr>
                  <a:spLocks/>
                </p:cNvSpPr>
                <p:nvPr/>
              </p:nvSpPr>
              <p:spPr bwMode="gray">
                <a:xfrm>
                  <a:off x="7383463" y="-16902112"/>
                  <a:ext cx="809625" cy="1203325"/>
                </a:xfrm>
                <a:custGeom>
                  <a:avLst/>
                  <a:gdLst/>
                  <a:ahLst/>
                  <a:cxnLst>
                    <a:cxn ang="0">
                      <a:pos x="63" y="0"/>
                    </a:cxn>
                    <a:cxn ang="0">
                      <a:pos x="43" y="157"/>
                    </a:cxn>
                    <a:cxn ang="0">
                      <a:pos x="116" y="321"/>
                    </a:cxn>
                    <a:cxn ang="0">
                      <a:pos x="199" y="156"/>
                    </a:cxn>
                    <a:cxn ang="0">
                      <a:pos x="63" y="0"/>
                    </a:cxn>
                  </a:cxnLst>
                  <a:rect l="0" t="0" r="r" b="b"/>
                  <a:pathLst>
                    <a:path w="216" h="321">
                      <a:moveTo>
                        <a:pt x="63" y="0"/>
                      </a:moveTo>
                      <a:cubicBezTo>
                        <a:pt x="0" y="59"/>
                        <a:pt x="8" y="82"/>
                        <a:pt x="43" y="157"/>
                      </a:cubicBezTo>
                      <a:cubicBezTo>
                        <a:pt x="69" y="212"/>
                        <a:pt x="82" y="269"/>
                        <a:pt x="116" y="321"/>
                      </a:cubicBezTo>
                      <a:cubicBezTo>
                        <a:pt x="139" y="272"/>
                        <a:pt x="216" y="223"/>
                        <a:pt x="199" y="156"/>
                      </a:cubicBezTo>
                      <a:cubicBezTo>
                        <a:pt x="189" y="118"/>
                        <a:pt x="98" y="14"/>
                        <a:pt x="63" y="0"/>
                      </a:cubicBezTo>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83"/>
                <p:cNvSpPr>
                  <a:spLocks/>
                </p:cNvSpPr>
                <p:nvPr/>
              </p:nvSpPr>
              <p:spPr bwMode="gray">
                <a:xfrm>
                  <a:off x="8488363" y="-17191037"/>
                  <a:ext cx="1065213" cy="1428750"/>
                </a:xfrm>
                <a:custGeom>
                  <a:avLst/>
                  <a:gdLst/>
                  <a:ahLst/>
                  <a:cxnLst>
                    <a:cxn ang="0">
                      <a:pos x="139" y="0"/>
                    </a:cxn>
                    <a:cxn ang="0">
                      <a:pos x="14" y="230"/>
                    </a:cxn>
                    <a:cxn ang="0">
                      <a:pos x="108" y="381"/>
                    </a:cxn>
                    <a:cxn ang="0">
                      <a:pos x="139" y="0"/>
                    </a:cxn>
                  </a:cxnLst>
                  <a:rect l="0" t="0" r="r" b="b"/>
                  <a:pathLst>
                    <a:path w="284" h="381">
                      <a:moveTo>
                        <a:pt x="139" y="0"/>
                      </a:moveTo>
                      <a:cubicBezTo>
                        <a:pt x="137" y="100"/>
                        <a:pt x="30" y="143"/>
                        <a:pt x="14" y="230"/>
                      </a:cubicBezTo>
                      <a:cubicBezTo>
                        <a:pt x="0" y="301"/>
                        <a:pt x="66" y="333"/>
                        <a:pt x="108" y="381"/>
                      </a:cubicBezTo>
                      <a:cubicBezTo>
                        <a:pt x="181" y="285"/>
                        <a:pt x="284" y="67"/>
                        <a:pt x="139" y="0"/>
                      </a:cubicBezTo>
                      <a:close/>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84"/>
                <p:cNvSpPr>
                  <a:spLocks/>
                </p:cNvSpPr>
                <p:nvPr/>
              </p:nvSpPr>
              <p:spPr bwMode="gray">
                <a:xfrm>
                  <a:off x="8229600" y="-10636250"/>
                  <a:ext cx="585788" cy="176213"/>
                </a:xfrm>
                <a:custGeom>
                  <a:avLst/>
                  <a:gdLst/>
                  <a:ahLst/>
                  <a:cxnLst>
                    <a:cxn ang="0">
                      <a:pos x="0" y="45"/>
                    </a:cxn>
                    <a:cxn ang="0">
                      <a:pos x="156" y="44"/>
                    </a:cxn>
                    <a:cxn ang="0">
                      <a:pos x="0" y="19"/>
                    </a:cxn>
                  </a:cxnLst>
                  <a:rect l="0" t="0" r="r" b="b"/>
                  <a:pathLst>
                    <a:path w="156" h="47">
                      <a:moveTo>
                        <a:pt x="0" y="45"/>
                      </a:moveTo>
                      <a:cubicBezTo>
                        <a:pt x="52" y="45"/>
                        <a:pt x="105" y="47"/>
                        <a:pt x="156" y="44"/>
                      </a:cubicBezTo>
                      <a:cubicBezTo>
                        <a:pt x="143" y="0"/>
                        <a:pt x="42" y="19"/>
                        <a:pt x="0" y="19"/>
                      </a:cubicBezTo>
                    </a:path>
                  </a:pathLst>
                </a:custGeom>
                <a:solidFill>
                  <a:srgbClr val="B7B6B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85"/>
                <p:cNvSpPr>
                  <a:spLocks/>
                </p:cNvSpPr>
                <p:nvPr/>
              </p:nvSpPr>
              <p:spPr bwMode="gray">
                <a:xfrm>
                  <a:off x="9617075" y="-2124075"/>
                  <a:ext cx="1425575" cy="1538288"/>
                </a:xfrm>
                <a:custGeom>
                  <a:avLst/>
                  <a:gdLst/>
                  <a:ahLst/>
                  <a:cxnLst>
                    <a:cxn ang="0">
                      <a:pos x="38" y="40"/>
                    </a:cxn>
                    <a:cxn ang="0">
                      <a:pos x="94" y="272"/>
                    </a:cxn>
                    <a:cxn ang="0">
                      <a:pos x="140" y="329"/>
                    </a:cxn>
                    <a:cxn ang="0">
                      <a:pos x="215" y="362"/>
                    </a:cxn>
                    <a:cxn ang="0">
                      <a:pos x="325" y="388"/>
                    </a:cxn>
                    <a:cxn ang="0">
                      <a:pos x="380" y="354"/>
                    </a:cxn>
                    <a:cxn ang="0">
                      <a:pos x="207" y="402"/>
                    </a:cxn>
                    <a:cxn ang="0">
                      <a:pos x="75" y="366"/>
                    </a:cxn>
                    <a:cxn ang="0">
                      <a:pos x="18" y="350"/>
                    </a:cxn>
                    <a:cxn ang="0">
                      <a:pos x="12" y="236"/>
                    </a:cxn>
                    <a:cxn ang="0">
                      <a:pos x="18" y="150"/>
                    </a:cxn>
                    <a:cxn ang="0">
                      <a:pos x="42" y="0"/>
                    </a:cxn>
                  </a:cxnLst>
                  <a:rect l="0" t="0" r="r" b="b"/>
                  <a:pathLst>
                    <a:path w="380" h="410">
                      <a:moveTo>
                        <a:pt x="38" y="40"/>
                      </a:moveTo>
                      <a:cubicBezTo>
                        <a:pt x="38" y="74"/>
                        <a:pt x="38" y="272"/>
                        <a:pt x="94" y="272"/>
                      </a:cubicBezTo>
                      <a:cubicBezTo>
                        <a:pt x="42" y="287"/>
                        <a:pt x="122" y="320"/>
                        <a:pt x="140" y="329"/>
                      </a:cubicBezTo>
                      <a:cubicBezTo>
                        <a:pt x="163" y="342"/>
                        <a:pt x="189" y="355"/>
                        <a:pt x="215" y="362"/>
                      </a:cubicBezTo>
                      <a:cubicBezTo>
                        <a:pt x="243" y="369"/>
                        <a:pt x="297" y="389"/>
                        <a:pt x="325" y="388"/>
                      </a:cubicBezTo>
                      <a:cubicBezTo>
                        <a:pt x="344" y="387"/>
                        <a:pt x="365" y="367"/>
                        <a:pt x="380" y="354"/>
                      </a:cubicBezTo>
                      <a:cubicBezTo>
                        <a:pt x="340" y="406"/>
                        <a:pt x="263" y="410"/>
                        <a:pt x="207" y="402"/>
                      </a:cubicBezTo>
                      <a:cubicBezTo>
                        <a:pt x="161" y="396"/>
                        <a:pt x="121" y="371"/>
                        <a:pt x="75" y="366"/>
                      </a:cubicBezTo>
                      <a:cubicBezTo>
                        <a:pt x="55" y="363"/>
                        <a:pt x="30" y="366"/>
                        <a:pt x="18" y="350"/>
                      </a:cubicBezTo>
                      <a:cubicBezTo>
                        <a:pt x="0" y="326"/>
                        <a:pt x="12" y="265"/>
                        <a:pt x="12" y="236"/>
                      </a:cubicBezTo>
                      <a:cubicBezTo>
                        <a:pt x="12" y="207"/>
                        <a:pt x="13" y="179"/>
                        <a:pt x="18" y="150"/>
                      </a:cubicBezTo>
                      <a:cubicBezTo>
                        <a:pt x="26" y="104"/>
                        <a:pt x="44" y="48"/>
                        <a:pt x="42"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86"/>
                <p:cNvSpPr>
                  <a:spLocks/>
                </p:cNvSpPr>
                <p:nvPr/>
              </p:nvSpPr>
              <p:spPr bwMode="gray">
                <a:xfrm>
                  <a:off x="9644063" y="-3695700"/>
                  <a:ext cx="1098550" cy="1863725"/>
                </a:xfrm>
                <a:custGeom>
                  <a:avLst/>
                  <a:gdLst/>
                  <a:ahLst/>
                  <a:cxnLst>
                    <a:cxn ang="0">
                      <a:pos x="41" y="18"/>
                    </a:cxn>
                    <a:cxn ang="0">
                      <a:pos x="144" y="97"/>
                    </a:cxn>
                    <a:cxn ang="0">
                      <a:pos x="268" y="0"/>
                    </a:cxn>
                    <a:cxn ang="0">
                      <a:pos x="114" y="168"/>
                    </a:cxn>
                    <a:cxn ang="0">
                      <a:pos x="117" y="232"/>
                    </a:cxn>
                    <a:cxn ang="0">
                      <a:pos x="118" y="291"/>
                    </a:cxn>
                    <a:cxn ang="0">
                      <a:pos x="87" y="331"/>
                    </a:cxn>
                    <a:cxn ang="0">
                      <a:pos x="88" y="395"/>
                    </a:cxn>
                    <a:cxn ang="0">
                      <a:pos x="158" y="391"/>
                    </a:cxn>
                    <a:cxn ang="0">
                      <a:pos x="79" y="474"/>
                    </a:cxn>
                    <a:cxn ang="0">
                      <a:pos x="61" y="271"/>
                    </a:cxn>
                    <a:cxn ang="0">
                      <a:pos x="35" y="57"/>
                    </a:cxn>
                  </a:cxnLst>
                  <a:rect l="0" t="0" r="r" b="b"/>
                  <a:pathLst>
                    <a:path w="293" h="497">
                      <a:moveTo>
                        <a:pt x="41" y="18"/>
                      </a:moveTo>
                      <a:cubicBezTo>
                        <a:pt x="37" y="79"/>
                        <a:pt x="76" y="124"/>
                        <a:pt x="144" y="97"/>
                      </a:cubicBezTo>
                      <a:cubicBezTo>
                        <a:pt x="192" y="78"/>
                        <a:pt x="214" y="1"/>
                        <a:pt x="268" y="0"/>
                      </a:cubicBezTo>
                      <a:cubicBezTo>
                        <a:pt x="293" y="86"/>
                        <a:pt x="139" y="93"/>
                        <a:pt x="114" y="168"/>
                      </a:cubicBezTo>
                      <a:cubicBezTo>
                        <a:pt x="104" y="199"/>
                        <a:pt x="115" y="204"/>
                        <a:pt x="117" y="232"/>
                      </a:cubicBezTo>
                      <a:cubicBezTo>
                        <a:pt x="122" y="279"/>
                        <a:pt x="131" y="247"/>
                        <a:pt x="118" y="291"/>
                      </a:cubicBezTo>
                      <a:cubicBezTo>
                        <a:pt x="115" y="299"/>
                        <a:pt x="91" y="316"/>
                        <a:pt x="87" y="331"/>
                      </a:cubicBezTo>
                      <a:cubicBezTo>
                        <a:pt x="81" y="349"/>
                        <a:pt x="87" y="378"/>
                        <a:pt x="88" y="395"/>
                      </a:cubicBezTo>
                      <a:cubicBezTo>
                        <a:pt x="111" y="407"/>
                        <a:pt x="139" y="402"/>
                        <a:pt x="158" y="391"/>
                      </a:cubicBezTo>
                      <a:cubicBezTo>
                        <a:pt x="123" y="412"/>
                        <a:pt x="67" y="415"/>
                        <a:pt x="79" y="474"/>
                      </a:cubicBezTo>
                      <a:cubicBezTo>
                        <a:pt x="0" y="497"/>
                        <a:pt x="63" y="318"/>
                        <a:pt x="61" y="271"/>
                      </a:cubicBezTo>
                      <a:cubicBezTo>
                        <a:pt x="57" y="198"/>
                        <a:pt x="41" y="132"/>
                        <a:pt x="35" y="57"/>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87"/>
                <p:cNvSpPr>
                  <a:spLocks/>
                </p:cNvSpPr>
                <p:nvPr/>
              </p:nvSpPr>
              <p:spPr bwMode="gray">
                <a:xfrm>
                  <a:off x="10899775" y="-5461000"/>
                  <a:ext cx="900113" cy="1398588"/>
                </a:xfrm>
                <a:custGeom>
                  <a:avLst/>
                  <a:gdLst/>
                  <a:ahLst/>
                  <a:cxnLst>
                    <a:cxn ang="0">
                      <a:pos x="150" y="0"/>
                    </a:cxn>
                    <a:cxn ang="0">
                      <a:pos x="0" y="312"/>
                    </a:cxn>
                    <a:cxn ang="0">
                      <a:pos x="53" y="371"/>
                    </a:cxn>
                    <a:cxn ang="0">
                      <a:pos x="84" y="371"/>
                    </a:cxn>
                    <a:cxn ang="0">
                      <a:pos x="124" y="254"/>
                    </a:cxn>
                    <a:cxn ang="0">
                      <a:pos x="143" y="130"/>
                    </a:cxn>
                  </a:cxnLst>
                  <a:rect l="0" t="0" r="r" b="b"/>
                  <a:pathLst>
                    <a:path w="240" h="373">
                      <a:moveTo>
                        <a:pt x="150" y="0"/>
                      </a:moveTo>
                      <a:cubicBezTo>
                        <a:pt x="240" y="68"/>
                        <a:pt x="50" y="263"/>
                        <a:pt x="0" y="312"/>
                      </a:cubicBezTo>
                      <a:cubicBezTo>
                        <a:pt x="35" y="310"/>
                        <a:pt x="55" y="337"/>
                        <a:pt x="53" y="371"/>
                      </a:cubicBezTo>
                      <a:cubicBezTo>
                        <a:pt x="63" y="373"/>
                        <a:pt x="74" y="373"/>
                        <a:pt x="84" y="371"/>
                      </a:cubicBezTo>
                      <a:cubicBezTo>
                        <a:pt x="90" y="332"/>
                        <a:pt x="115" y="294"/>
                        <a:pt x="124" y="254"/>
                      </a:cubicBezTo>
                      <a:cubicBezTo>
                        <a:pt x="133" y="213"/>
                        <a:pt x="138" y="172"/>
                        <a:pt x="143" y="13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88"/>
                <p:cNvSpPr>
                  <a:spLocks/>
                </p:cNvSpPr>
                <p:nvPr/>
              </p:nvSpPr>
              <p:spPr bwMode="gray">
                <a:xfrm>
                  <a:off x="8740775" y="-8078787"/>
                  <a:ext cx="876300" cy="2425700"/>
                </a:xfrm>
                <a:custGeom>
                  <a:avLst/>
                  <a:gdLst/>
                  <a:ahLst/>
                  <a:cxnLst>
                    <a:cxn ang="0">
                      <a:pos x="0" y="0"/>
                    </a:cxn>
                    <a:cxn ang="0">
                      <a:pos x="161" y="118"/>
                    </a:cxn>
                    <a:cxn ang="0">
                      <a:pos x="105" y="118"/>
                    </a:cxn>
                    <a:cxn ang="0">
                      <a:pos x="103" y="131"/>
                    </a:cxn>
                    <a:cxn ang="0">
                      <a:pos x="234" y="306"/>
                    </a:cxn>
                    <a:cxn ang="0">
                      <a:pos x="209" y="647"/>
                    </a:cxn>
                    <a:cxn ang="0">
                      <a:pos x="174" y="478"/>
                    </a:cxn>
                    <a:cxn ang="0">
                      <a:pos x="124" y="313"/>
                    </a:cxn>
                    <a:cxn ang="0">
                      <a:pos x="0" y="6"/>
                    </a:cxn>
                  </a:cxnLst>
                  <a:rect l="0" t="0" r="r" b="b"/>
                  <a:pathLst>
                    <a:path w="234" h="647">
                      <a:moveTo>
                        <a:pt x="0" y="0"/>
                      </a:moveTo>
                      <a:cubicBezTo>
                        <a:pt x="72" y="29"/>
                        <a:pt x="113" y="54"/>
                        <a:pt x="161" y="118"/>
                      </a:cubicBezTo>
                      <a:cubicBezTo>
                        <a:pt x="143" y="113"/>
                        <a:pt x="123" y="120"/>
                        <a:pt x="105" y="118"/>
                      </a:cubicBezTo>
                      <a:cubicBezTo>
                        <a:pt x="103" y="122"/>
                        <a:pt x="103" y="126"/>
                        <a:pt x="103" y="131"/>
                      </a:cubicBezTo>
                      <a:cubicBezTo>
                        <a:pt x="153" y="147"/>
                        <a:pt x="226" y="258"/>
                        <a:pt x="234" y="306"/>
                      </a:cubicBezTo>
                      <a:cubicBezTo>
                        <a:pt x="111" y="280"/>
                        <a:pt x="215" y="598"/>
                        <a:pt x="209" y="647"/>
                      </a:cubicBezTo>
                      <a:cubicBezTo>
                        <a:pt x="182" y="616"/>
                        <a:pt x="187" y="519"/>
                        <a:pt x="174" y="478"/>
                      </a:cubicBezTo>
                      <a:cubicBezTo>
                        <a:pt x="158" y="426"/>
                        <a:pt x="138" y="368"/>
                        <a:pt x="124" y="313"/>
                      </a:cubicBezTo>
                      <a:cubicBezTo>
                        <a:pt x="97" y="206"/>
                        <a:pt x="123" y="49"/>
                        <a:pt x="0" y="6"/>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9"/>
                <p:cNvSpPr>
                  <a:spLocks/>
                </p:cNvSpPr>
                <p:nvPr/>
              </p:nvSpPr>
              <p:spPr bwMode="gray">
                <a:xfrm>
                  <a:off x="7326313" y="-2405062"/>
                  <a:ext cx="903288" cy="644525"/>
                </a:xfrm>
                <a:custGeom>
                  <a:avLst/>
                  <a:gdLst/>
                  <a:ahLst/>
                  <a:cxnLst>
                    <a:cxn ang="0">
                      <a:pos x="0" y="0"/>
                    </a:cxn>
                    <a:cxn ang="0">
                      <a:pos x="67" y="97"/>
                    </a:cxn>
                    <a:cxn ang="0">
                      <a:pos x="188" y="93"/>
                    </a:cxn>
                    <a:cxn ang="0">
                      <a:pos x="90" y="152"/>
                    </a:cxn>
                    <a:cxn ang="0">
                      <a:pos x="0" y="33"/>
                    </a:cxn>
                  </a:cxnLst>
                  <a:rect l="0" t="0" r="r" b="b"/>
                  <a:pathLst>
                    <a:path w="241" h="172">
                      <a:moveTo>
                        <a:pt x="0" y="0"/>
                      </a:moveTo>
                      <a:cubicBezTo>
                        <a:pt x="19" y="31"/>
                        <a:pt x="42" y="79"/>
                        <a:pt x="67" y="97"/>
                      </a:cubicBezTo>
                      <a:cubicBezTo>
                        <a:pt x="118" y="134"/>
                        <a:pt x="140" y="104"/>
                        <a:pt x="188" y="93"/>
                      </a:cubicBezTo>
                      <a:cubicBezTo>
                        <a:pt x="241" y="167"/>
                        <a:pt x="132" y="172"/>
                        <a:pt x="90" y="152"/>
                      </a:cubicBezTo>
                      <a:cubicBezTo>
                        <a:pt x="54" y="135"/>
                        <a:pt x="0" y="81"/>
                        <a:pt x="0" y="33"/>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0"/>
                <p:cNvSpPr>
                  <a:spLocks/>
                </p:cNvSpPr>
                <p:nvPr/>
              </p:nvSpPr>
              <p:spPr bwMode="gray">
                <a:xfrm>
                  <a:off x="8177213" y="-10501312"/>
                  <a:ext cx="1654175" cy="446088"/>
                </a:xfrm>
                <a:custGeom>
                  <a:avLst/>
                  <a:gdLst/>
                  <a:ahLst/>
                  <a:cxnLst>
                    <a:cxn ang="0">
                      <a:pos x="20" y="85"/>
                    </a:cxn>
                    <a:cxn ang="0">
                      <a:pos x="118" y="117"/>
                    </a:cxn>
                    <a:cxn ang="0">
                      <a:pos x="222" y="73"/>
                    </a:cxn>
                    <a:cxn ang="0">
                      <a:pos x="334" y="80"/>
                    </a:cxn>
                    <a:cxn ang="0">
                      <a:pos x="436" y="51"/>
                    </a:cxn>
                    <a:cxn ang="0">
                      <a:pos x="210" y="40"/>
                    </a:cxn>
                    <a:cxn ang="0">
                      <a:pos x="0" y="85"/>
                    </a:cxn>
                  </a:cxnLst>
                  <a:rect l="0" t="0" r="r" b="b"/>
                  <a:pathLst>
                    <a:path w="441" h="119">
                      <a:moveTo>
                        <a:pt x="20" y="85"/>
                      </a:moveTo>
                      <a:cubicBezTo>
                        <a:pt x="47" y="113"/>
                        <a:pt x="74" y="119"/>
                        <a:pt x="118" y="117"/>
                      </a:cubicBezTo>
                      <a:cubicBezTo>
                        <a:pt x="168" y="116"/>
                        <a:pt x="179" y="83"/>
                        <a:pt x="222" y="73"/>
                      </a:cubicBezTo>
                      <a:cubicBezTo>
                        <a:pt x="259" y="64"/>
                        <a:pt x="293" y="90"/>
                        <a:pt x="334" y="80"/>
                      </a:cubicBezTo>
                      <a:cubicBezTo>
                        <a:pt x="373" y="71"/>
                        <a:pt x="393" y="50"/>
                        <a:pt x="436" y="51"/>
                      </a:cubicBezTo>
                      <a:cubicBezTo>
                        <a:pt x="441" y="0"/>
                        <a:pt x="257" y="38"/>
                        <a:pt x="210" y="40"/>
                      </a:cubicBezTo>
                      <a:cubicBezTo>
                        <a:pt x="188" y="91"/>
                        <a:pt x="44" y="104"/>
                        <a:pt x="0" y="85"/>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91"/>
                <p:cNvSpPr>
                  <a:spLocks noEditPoints="1"/>
                </p:cNvSpPr>
                <p:nvPr/>
              </p:nvSpPr>
              <p:spPr bwMode="gray">
                <a:xfrm>
                  <a:off x="5189538" y="-16678275"/>
                  <a:ext cx="6494463" cy="13736638"/>
                </a:xfrm>
                <a:custGeom>
                  <a:avLst/>
                  <a:gdLst/>
                  <a:ahLst/>
                  <a:cxnLst>
                    <a:cxn ang="0">
                      <a:pos x="425" y="2097"/>
                    </a:cxn>
                    <a:cxn ang="0">
                      <a:pos x="411" y="1626"/>
                    </a:cxn>
                    <a:cxn ang="0">
                      <a:pos x="1348" y="1814"/>
                    </a:cxn>
                    <a:cxn ang="0">
                      <a:pos x="1494" y="2078"/>
                    </a:cxn>
                    <a:cxn ang="0">
                      <a:pos x="1404" y="1741"/>
                    </a:cxn>
                    <a:cxn ang="0">
                      <a:pos x="1218" y="1675"/>
                    </a:cxn>
                    <a:cxn ang="0">
                      <a:pos x="864" y="2736"/>
                    </a:cxn>
                    <a:cxn ang="0">
                      <a:pos x="835" y="2939"/>
                    </a:cxn>
                    <a:cxn ang="0">
                      <a:pos x="743" y="3233"/>
                    </a:cxn>
                    <a:cxn ang="0">
                      <a:pos x="838" y="3369"/>
                    </a:cxn>
                    <a:cxn ang="0">
                      <a:pos x="672" y="3391"/>
                    </a:cxn>
                    <a:cxn ang="0">
                      <a:pos x="907" y="3432"/>
                    </a:cxn>
                    <a:cxn ang="0">
                      <a:pos x="912" y="2813"/>
                    </a:cxn>
                    <a:cxn ang="0">
                      <a:pos x="845" y="2436"/>
                    </a:cxn>
                    <a:cxn ang="0">
                      <a:pos x="1012" y="1917"/>
                    </a:cxn>
                    <a:cxn ang="0">
                      <a:pos x="432" y="2234"/>
                    </a:cxn>
                    <a:cxn ang="0">
                      <a:pos x="581" y="1989"/>
                    </a:cxn>
                    <a:cxn ang="0">
                      <a:pos x="1456" y="2052"/>
                    </a:cxn>
                    <a:cxn ang="0">
                      <a:pos x="1554" y="2254"/>
                    </a:cxn>
                    <a:cxn ang="0">
                      <a:pos x="1250" y="502"/>
                    </a:cxn>
                    <a:cxn ang="0">
                      <a:pos x="1296" y="1373"/>
                    </a:cxn>
                    <a:cxn ang="0">
                      <a:pos x="1323" y="1220"/>
                    </a:cxn>
                    <a:cxn ang="0">
                      <a:pos x="1210" y="697"/>
                    </a:cxn>
                    <a:cxn ang="0">
                      <a:pos x="1218" y="156"/>
                    </a:cxn>
                    <a:cxn ang="0">
                      <a:pos x="1287" y="85"/>
                    </a:cxn>
                    <a:cxn ang="0">
                      <a:pos x="1378" y="858"/>
                    </a:cxn>
                    <a:cxn ang="0">
                      <a:pos x="1407" y="1145"/>
                    </a:cxn>
                    <a:cxn ang="0">
                      <a:pos x="1449" y="512"/>
                    </a:cxn>
                    <a:cxn ang="0">
                      <a:pos x="1498" y="1507"/>
                    </a:cxn>
                    <a:cxn ang="0">
                      <a:pos x="1440" y="1386"/>
                    </a:cxn>
                    <a:cxn ang="0">
                      <a:pos x="1541" y="1213"/>
                    </a:cxn>
                    <a:cxn ang="0">
                      <a:pos x="1443" y="1038"/>
                    </a:cxn>
                    <a:cxn ang="0">
                      <a:pos x="1400" y="1432"/>
                    </a:cxn>
                    <a:cxn ang="0">
                      <a:pos x="1524" y="831"/>
                    </a:cxn>
                    <a:cxn ang="0">
                      <a:pos x="1512" y="653"/>
                    </a:cxn>
                    <a:cxn ang="0">
                      <a:pos x="1717" y="1141"/>
                    </a:cxn>
                    <a:cxn ang="0">
                      <a:pos x="1700" y="1089"/>
                    </a:cxn>
                    <a:cxn ang="0">
                      <a:pos x="1524" y="1530"/>
                    </a:cxn>
                    <a:cxn ang="0">
                      <a:pos x="1557" y="175"/>
                    </a:cxn>
                    <a:cxn ang="0">
                      <a:pos x="1479" y="685"/>
                    </a:cxn>
                    <a:cxn ang="0">
                      <a:pos x="1557" y="175"/>
                    </a:cxn>
                    <a:cxn ang="0">
                      <a:pos x="1535" y="1616"/>
                    </a:cxn>
                    <a:cxn ang="0">
                      <a:pos x="1218" y="150"/>
                    </a:cxn>
                    <a:cxn ang="0">
                      <a:pos x="480" y="53"/>
                    </a:cxn>
                    <a:cxn ang="0">
                      <a:pos x="409" y="408"/>
                    </a:cxn>
                    <a:cxn ang="0">
                      <a:pos x="604" y="884"/>
                    </a:cxn>
                    <a:cxn ang="0">
                      <a:pos x="390" y="239"/>
                    </a:cxn>
                    <a:cxn ang="0">
                      <a:pos x="481" y="68"/>
                    </a:cxn>
                    <a:cxn ang="0">
                      <a:pos x="124" y="1243"/>
                    </a:cxn>
                    <a:cxn ang="0">
                      <a:pos x="191" y="1209"/>
                    </a:cxn>
                    <a:cxn ang="0">
                      <a:pos x="202" y="1454"/>
                    </a:cxn>
                    <a:cxn ang="0">
                      <a:pos x="304" y="1651"/>
                    </a:cxn>
                    <a:cxn ang="0">
                      <a:pos x="262" y="1200"/>
                    </a:cxn>
                    <a:cxn ang="0">
                      <a:pos x="203" y="479"/>
                    </a:cxn>
                    <a:cxn ang="0">
                      <a:pos x="193" y="587"/>
                    </a:cxn>
                    <a:cxn ang="0">
                      <a:pos x="226" y="920"/>
                    </a:cxn>
                    <a:cxn ang="0">
                      <a:pos x="323" y="441"/>
                    </a:cxn>
                    <a:cxn ang="0">
                      <a:pos x="359" y="1138"/>
                    </a:cxn>
                    <a:cxn ang="0">
                      <a:pos x="220" y="1099"/>
                    </a:cxn>
                    <a:cxn ang="0">
                      <a:pos x="207" y="1102"/>
                    </a:cxn>
                    <a:cxn ang="0">
                      <a:pos x="155" y="1604"/>
                    </a:cxn>
                    <a:cxn ang="0">
                      <a:pos x="520" y="822"/>
                    </a:cxn>
                  </a:cxnLst>
                  <a:rect l="0" t="0" r="r" b="b"/>
                  <a:pathLst>
                    <a:path w="1732" h="3663">
                      <a:moveTo>
                        <a:pt x="798" y="1708"/>
                      </a:moveTo>
                      <a:cubicBezTo>
                        <a:pt x="726" y="1764"/>
                        <a:pt x="564" y="1788"/>
                        <a:pt x="495" y="1782"/>
                      </a:cubicBezTo>
                      <a:cubicBezTo>
                        <a:pt x="481" y="1880"/>
                        <a:pt x="406" y="1840"/>
                        <a:pt x="416" y="1953"/>
                      </a:cubicBezTo>
                      <a:cubicBezTo>
                        <a:pt x="439" y="1974"/>
                        <a:pt x="426" y="2058"/>
                        <a:pt x="425" y="2097"/>
                      </a:cubicBezTo>
                      <a:cubicBezTo>
                        <a:pt x="423" y="2156"/>
                        <a:pt x="380" y="2227"/>
                        <a:pt x="366" y="2281"/>
                      </a:cubicBezTo>
                      <a:cubicBezTo>
                        <a:pt x="343" y="2247"/>
                        <a:pt x="357" y="2193"/>
                        <a:pt x="353" y="2149"/>
                      </a:cubicBezTo>
                      <a:cubicBezTo>
                        <a:pt x="349" y="2106"/>
                        <a:pt x="334" y="2062"/>
                        <a:pt x="327" y="2017"/>
                      </a:cubicBezTo>
                      <a:cubicBezTo>
                        <a:pt x="313" y="1924"/>
                        <a:pt x="377" y="1656"/>
                        <a:pt x="411" y="1626"/>
                      </a:cubicBezTo>
                      <a:moveTo>
                        <a:pt x="1218" y="1675"/>
                      </a:moveTo>
                      <a:cubicBezTo>
                        <a:pt x="1191" y="1693"/>
                        <a:pt x="1209" y="1724"/>
                        <a:pt x="1237" y="1731"/>
                      </a:cubicBezTo>
                      <a:cubicBezTo>
                        <a:pt x="1265" y="1739"/>
                        <a:pt x="1296" y="1753"/>
                        <a:pt x="1317" y="1773"/>
                      </a:cubicBezTo>
                      <a:cubicBezTo>
                        <a:pt x="1328" y="1783"/>
                        <a:pt x="1339" y="1800"/>
                        <a:pt x="1348" y="1814"/>
                      </a:cubicBezTo>
                      <a:cubicBezTo>
                        <a:pt x="1358" y="1833"/>
                        <a:pt x="1357" y="1845"/>
                        <a:pt x="1358" y="1867"/>
                      </a:cubicBezTo>
                      <a:cubicBezTo>
                        <a:pt x="1360" y="1914"/>
                        <a:pt x="1356" y="1966"/>
                        <a:pt x="1390" y="2000"/>
                      </a:cubicBezTo>
                      <a:cubicBezTo>
                        <a:pt x="1408" y="2017"/>
                        <a:pt x="1432" y="2014"/>
                        <a:pt x="1446" y="2029"/>
                      </a:cubicBezTo>
                      <a:cubicBezTo>
                        <a:pt x="1457" y="2040"/>
                        <a:pt x="1475" y="2079"/>
                        <a:pt x="1494" y="2078"/>
                      </a:cubicBezTo>
                      <a:cubicBezTo>
                        <a:pt x="1504" y="2078"/>
                        <a:pt x="1533" y="2038"/>
                        <a:pt x="1537" y="2026"/>
                      </a:cubicBezTo>
                      <a:cubicBezTo>
                        <a:pt x="1548" y="1991"/>
                        <a:pt x="1528" y="1959"/>
                        <a:pt x="1509" y="1932"/>
                      </a:cubicBezTo>
                      <a:cubicBezTo>
                        <a:pt x="1481" y="1894"/>
                        <a:pt x="1473" y="1861"/>
                        <a:pt x="1458" y="1819"/>
                      </a:cubicBezTo>
                      <a:cubicBezTo>
                        <a:pt x="1448" y="1790"/>
                        <a:pt x="1427" y="1763"/>
                        <a:pt x="1404" y="1741"/>
                      </a:cubicBezTo>
                      <a:cubicBezTo>
                        <a:pt x="1378" y="1717"/>
                        <a:pt x="1362" y="1686"/>
                        <a:pt x="1348" y="1653"/>
                      </a:cubicBezTo>
                      <a:cubicBezTo>
                        <a:pt x="1343" y="1641"/>
                        <a:pt x="1337" y="1615"/>
                        <a:pt x="1322" y="1616"/>
                      </a:cubicBezTo>
                      <a:cubicBezTo>
                        <a:pt x="1312" y="1617"/>
                        <a:pt x="1286" y="1647"/>
                        <a:pt x="1275" y="1653"/>
                      </a:cubicBezTo>
                      <a:cubicBezTo>
                        <a:pt x="1258" y="1662"/>
                        <a:pt x="1233" y="1664"/>
                        <a:pt x="1218" y="1675"/>
                      </a:cubicBezTo>
                      <a:close/>
                      <a:moveTo>
                        <a:pt x="716" y="2369"/>
                      </a:moveTo>
                      <a:cubicBezTo>
                        <a:pt x="650" y="2380"/>
                        <a:pt x="694" y="2429"/>
                        <a:pt x="711" y="2456"/>
                      </a:cubicBezTo>
                      <a:cubicBezTo>
                        <a:pt x="732" y="2490"/>
                        <a:pt x="747" y="2528"/>
                        <a:pt x="773" y="2564"/>
                      </a:cubicBezTo>
                      <a:cubicBezTo>
                        <a:pt x="817" y="2624"/>
                        <a:pt x="875" y="2644"/>
                        <a:pt x="864" y="2736"/>
                      </a:cubicBezTo>
                      <a:cubicBezTo>
                        <a:pt x="862" y="2752"/>
                        <a:pt x="851" y="2771"/>
                        <a:pt x="851" y="2786"/>
                      </a:cubicBezTo>
                      <a:cubicBezTo>
                        <a:pt x="851" y="2809"/>
                        <a:pt x="877" y="2828"/>
                        <a:pt x="877" y="2838"/>
                      </a:cubicBezTo>
                      <a:cubicBezTo>
                        <a:pt x="877" y="2873"/>
                        <a:pt x="856" y="2853"/>
                        <a:pt x="838" y="2872"/>
                      </a:cubicBezTo>
                      <a:cubicBezTo>
                        <a:pt x="812" y="2900"/>
                        <a:pt x="826" y="2905"/>
                        <a:pt x="835" y="2939"/>
                      </a:cubicBezTo>
                      <a:cubicBezTo>
                        <a:pt x="849" y="2995"/>
                        <a:pt x="832" y="3042"/>
                        <a:pt x="820" y="3099"/>
                      </a:cubicBezTo>
                      <a:cubicBezTo>
                        <a:pt x="792" y="3097"/>
                        <a:pt x="769" y="3117"/>
                        <a:pt x="778" y="3147"/>
                      </a:cubicBezTo>
                      <a:cubicBezTo>
                        <a:pt x="782" y="3145"/>
                        <a:pt x="793" y="3143"/>
                        <a:pt x="798" y="3139"/>
                      </a:cubicBezTo>
                      <a:cubicBezTo>
                        <a:pt x="808" y="3183"/>
                        <a:pt x="735" y="3173"/>
                        <a:pt x="743" y="3233"/>
                      </a:cubicBezTo>
                      <a:cubicBezTo>
                        <a:pt x="747" y="3269"/>
                        <a:pt x="773" y="3295"/>
                        <a:pt x="808" y="3274"/>
                      </a:cubicBezTo>
                      <a:cubicBezTo>
                        <a:pt x="828" y="3262"/>
                        <a:pt x="812" y="3235"/>
                        <a:pt x="847" y="3234"/>
                      </a:cubicBezTo>
                      <a:cubicBezTo>
                        <a:pt x="886" y="3234"/>
                        <a:pt x="888" y="3286"/>
                        <a:pt x="877" y="3316"/>
                      </a:cubicBezTo>
                      <a:cubicBezTo>
                        <a:pt x="869" y="3335"/>
                        <a:pt x="845" y="3348"/>
                        <a:pt x="838" y="3369"/>
                      </a:cubicBezTo>
                      <a:cubicBezTo>
                        <a:pt x="831" y="3390"/>
                        <a:pt x="830" y="3421"/>
                        <a:pt x="830" y="3443"/>
                      </a:cubicBezTo>
                      <a:cubicBezTo>
                        <a:pt x="868" y="3436"/>
                        <a:pt x="881" y="3523"/>
                        <a:pt x="877" y="3552"/>
                      </a:cubicBezTo>
                      <a:cubicBezTo>
                        <a:pt x="873" y="3588"/>
                        <a:pt x="835" y="3602"/>
                        <a:pt x="793" y="3596"/>
                      </a:cubicBezTo>
                      <a:cubicBezTo>
                        <a:pt x="714" y="3584"/>
                        <a:pt x="699" y="3450"/>
                        <a:pt x="672" y="3391"/>
                      </a:cubicBezTo>
                      <a:cubicBezTo>
                        <a:pt x="656" y="3427"/>
                        <a:pt x="646" y="3517"/>
                        <a:pt x="681" y="3544"/>
                      </a:cubicBezTo>
                      <a:cubicBezTo>
                        <a:pt x="694" y="3619"/>
                        <a:pt x="725" y="3663"/>
                        <a:pt x="813" y="3652"/>
                      </a:cubicBezTo>
                      <a:cubicBezTo>
                        <a:pt x="889" y="3642"/>
                        <a:pt x="935" y="3600"/>
                        <a:pt x="930" y="3517"/>
                      </a:cubicBezTo>
                      <a:cubicBezTo>
                        <a:pt x="927" y="3481"/>
                        <a:pt x="918" y="3465"/>
                        <a:pt x="907" y="3432"/>
                      </a:cubicBezTo>
                      <a:cubicBezTo>
                        <a:pt x="907" y="3432"/>
                        <a:pt x="891" y="3327"/>
                        <a:pt x="892" y="3325"/>
                      </a:cubicBezTo>
                      <a:cubicBezTo>
                        <a:pt x="906" y="3251"/>
                        <a:pt x="922" y="3179"/>
                        <a:pt x="925" y="3101"/>
                      </a:cubicBezTo>
                      <a:cubicBezTo>
                        <a:pt x="928" y="3045"/>
                        <a:pt x="928" y="2993"/>
                        <a:pt x="934" y="2938"/>
                      </a:cubicBezTo>
                      <a:cubicBezTo>
                        <a:pt x="939" y="2889"/>
                        <a:pt x="922" y="2860"/>
                        <a:pt x="912" y="2813"/>
                      </a:cubicBezTo>
                      <a:cubicBezTo>
                        <a:pt x="900" y="2755"/>
                        <a:pt x="909" y="2703"/>
                        <a:pt x="917" y="2648"/>
                      </a:cubicBezTo>
                      <a:cubicBezTo>
                        <a:pt x="924" y="2607"/>
                        <a:pt x="941" y="2490"/>
                        <a:pt x="911" y="2454"/>
                      </a:cubicBezTo>
                      <a:cubicBezTo>
                        <a:pt x="901" y="2443"/>
                        <a:pt x="887" y="2467"/>
                        <a:pt x="879" y="2461"/>
                      </a:cubicBezTo>
                      <a:cubicBezTo>
                        <a:pt x="861" y="2449"/>
                        <a:pt x="863" y="2451"/>
                        <a:pt x="845" y="2436"/>
                      </a:cubicBezTo>
                      <a:cubicBezTo>
                        <a:pt x="811" y="2407"/>
                        <a:pt x="766" y="2360"/>
                        <a:pt x="716" y="2369"/>
                      </a:cubicBezTo>
                      <a:close/>
                      <a:moveTo>
                        <a:pt x="836" y="1882"/>
                      </a:moveTo>
                      <a:cubicBezTo>
                        <a:pt x="836" y="1939"/>
                        <a:pt x="818" y="2380"/>
                        <a:pt x="967" y="2293"/>
                      </a:cubicBezTo>
                      <a:cubicBezTo>
                        <a:pt x="1041" y="2249"/>
                        <a:pt x="1040" y="1985"/>
                        <a:pt x="1012" y="1917"/>
                      </a:cubicBezTo>
                      <a:cubicBezTo>
                        <a:pt x="999" y="1963"/>
                        <a:pt x="1008" y="2382"/>
                        <a:pt x="875" y="2228"/>
                      </a:cubicBezTo>
                      <a:cubicBezTo>
                        <a:pt x="842" y="2190"/>
                        <a:pt x="834" y="2075"/>
                        <a:pt x="829" y="2026"/>
                      </a:cubicBezTo>
                      <a:cubicBezTo>
                        <a:pt x="823" y="1953"/>
                        <a:pt x="808" y="1858"/>
                        <a:pt x="817" y="1791"/>
                      </a:cubicBezTo>
                      <a:moveTo>
                        <a:pt x="432" y="2234"/>
                      </a:moveTo>
                      <a:cubicBezTo>
                        <a:pt x="342" y="2284"/>
                        <a:pt x="395" y="2559"/>
                        <a:pt x="461" y="2605"/>
                      </a:cubicBezTo>
                      <a:cubicBezTo>
                        <a:pt x="425" y="2500"/>
                        <a:pt x="458" y="2413"/>
                        <a:pt x="497" y="2320"/>
                      </a:cubicBezTo>
                      <a:cubicBezTo>
                        <a:pt x="517" y="2273"/>
                        <a:pt x="511" y="2207"/>
                        <a:pt x="522" y="2153"/>
                      </a:cubicBezTo>
                      <a:cubicBezTo>
                        <a:pt x="534" y="2094"/>
                        <a:pt x="558" y="2041"/>
                        <a:pt x="581" y="1989"/>
                      </a:cubicBezTo>
                      <a:cubicBezTo>
                        <a:pt x="546" y="2004"/>
                        <a:pt x="520" y="2038"/>
                        <a:pt x="478" y="2039"/>
                      </a:cubicBezTo>
                      <a:cubicBezTo>
                        <a:pt x="476" y="2086"/>
                        <a:pt x="482" y="2127"/>
                        <a:pt x="463" y="2169"/>
                      </a:cubicBezTo>
                      <a:cubicBezTo>
                        <a:pt x="449" y="2199"/>
                        <a:pt x="416" y="2219"/>
                        <a:pt x="412" y="2254"/>
                      </a:cubicBezTo>
                      <a:moveTo>
                        <a:pt x="1456" y="2052"/>
                      </a:moveTo>
                      <a:cubicBezTo>
                        <a:pt x="1480" y="2083"/>
                        <a:pt x="1466" y="2141"/>
                        <a:pt x="1464" y="2182"/>
                      </a:cubicBezTo>
                      <a:cubicBezTo>
                        <a:pt x="1461" y="2239"/>
                        <a:pt x="1470" y="2250"/>
                        <a:pt x="1500" y="2295"/>
                      </a:cubicBezTo>
                      <a:cubicBezTo>
                        <a:pt x="1540" y="2354"/>
                        <a:pt x="1553" y="2431"/>
                        <a:pt x="1595" y="2493"/>
                      </a:cubicBezTo>
                      <a:cubicBezTo>
                        <a:pt x="1613" y="2426"/>
                        <a:pt x="1578" y="2316"/>
                        <a:pt x="1554" y="2254"/>
                      </a:cubicBezTo>
                      <a:cubicBezTo>
                        <a:pt x="1540" y="2218"/>
                        <a:pt x="1513" y="2061"/>
                        <a:pt x="1482" y="2052"/>
                      </a:cubicBezTo>
                      <a:moveTo>
                        <a:pt x="1319" y="189"/>
                      </a:moveTo>
                      <a:cubicBezTo>
                        <a:pt x="1323" y="238"/>
                        <a:pt x="1297" y="289"/>
                        <a:pt x="1289" y="336"/>
                      </a:cubicBezTo>
                      <a:cubicBezTo>
                        <a:pt x="1280" y="392"/>
                        <a:pt x="1260" y="446"/>
                        <a:pt x="1250" y="502"/>
                      </a:cubicBezTo>
                      <a:cubicBezTo>
                        <a:pt x="1231" y="608"/>
                        <a:pt x="1172" y="706"/>
                        <a:pt x="1148" y="808"/>
                      </a:cubicBezTo>
                      <a:cubicBezTo>
                        <a:pt x="1136" y="861"/>
                        <a:pt x="1137" y="903"/>
                        <a:pt x="1149" y="955"/>
                      </a:cubicBezTo>
                      <a:cubicBezTo>
                        <a:pt x="1161" y="1004"/>
                        <a:pt x="1181" y="1043"/>
                        <a:pt x="1197" y="1090"/>
                      </a:cubicBezTo>
                      <a:cubicBezTo>
                        <a:pt x="1229" y="1184"/>
                        <a:pt x="1266" y="1278"/>
                        <a:pt x="1296" y="1373"/>
                      </a:cubicBezTo>
                      <a:cubicBezTo>
                        <a:pt x="1317" y="1439"/>
                        <a:pt x="1311" y="1523"/>
                        <a:pt x="1309" y="1597"/>
                      </a:cubicBezTo>
                      <a:cubicBezTo>
                        <a:pt x="1364" y="1583"/>
                        <a:pt x="1358" y="1495"/>
                        <a:pt x="1358" y="1451"/>
                      </a:cubicBezTo>
                      <a:cubicBezTo>
                        <a:pt x="1358" y="1398"/>
                        <a:pt x="1372" y="1337"/>
                        <a:pt x="1352" y="1287"/>
                      </a:cubicBezTo>
                      <a:cubicBezTo>
                        <a:pt x="1344" y="1266"/>
                        <a:pt x="1330" y="1243"/>
                        <a:pt x="1323" y="1220"/>
                      </a:cubicBezTo>
                      <a:cubicBezTo>
                        <a:pt x="1315" y="1195"/>
                        <a:pt x="1316" y="1169"/>
                        <a:pt x="1308" y="1145"/>
                      </a:cubicBezTo>
                      <a:cubicBezTo>
                        <a:pt x="1291" y="1093"/>
                        <a:pt x="1266" y="1045"/>
                        <a:pt x="1246" y="995"/>
                      </a:cubicBezTo>
                      <a:cubicBezTo>
                        <a:pt x="1229" y="950"/>
                        <a:pt x="1204" y="907"/>
                        <a:pt x="1195" y="861"/>
                      </a:cubicBezTo>
                      <a:cubicBezTo>
                        <a:pt x="1184" y="805"/>
                        <a:pt x="1202" y="750"/>
                        <a:pt x="1210" y="697"/>
                      </a:cubicBezTo>
                      <a:cubicBezTo>
                        <a:pt x="1219" y="644"/>
                        <a:pt x="1246" y="618"/>
                        <a:pt x="1277" y="575"/>
                      </a:cubicBezTo>
                      <a:cubicBezTo>
                        <a:pt x="1310" y="529"/>
                        <a:pt x="1319" y="474"/>
                        <a:pt x="1319" y="414"/>
                      </a:cubicBezTo>
                      <a:cubicBezTo>
                        <a:pt x="1319" y="344"/>
                        <a:pt x="1340" y="249"/>
                        <a:pt x="1316" y="182"/>
                      </a:cubicBezTo>
                      <a:moveTo>
                        <a:pt x="1218" y="156"/>
                      </a:moveTo>
                      <a:cubicBezTo>
                        <a:pt x="1262" y="161"/>
                        <a:pt x="1297" y="117"/>
                        <a:pt x="1332" y="97"/>
                      </a:cubicBezTo>
                      <a:cubicBezTo>
                        <a:pt x="1312" y="78"/>
                        <a:pt x="1290" y="65"/>
                        <a:pt x="1271" y="45"/>
                      </a:cubicBezTo>
                      <a:cubicBezTo>
                        <a:pt x="1255" y="29"/>
                        <a:pt x="1235" y="7"/>
                        <a:pt x="1212" y="0"/>
                      </a:cubicBezTo>
                      <a:cubicBezTo>
                        <a:pt x="1238" y="28"/>
                        <a:pt x="1257" y="60"/>
                        <a:pt x="1287" y="85"/>
                      </a:cubicBezTo>
                      <a:cubicBezTo>
                        <a:pt x="1264" y="107"/>
                        <a:pt x="1238" y="129"/>
                        <a:pt x="1214" y="150"/>
                      </a:cubicBezTo>
                      <a:moveTo>
                        <a:pt x="1384" y="244"/>
                      </a:moveTo>
                      <a:cubicBezTo>
                        <a:pt x="1384" y="409"/>
                        <a:pt x="1345" y="570"/>
                        <a:pt x="1362" y="735"/>
                      </a:cubicBezTo>
                      <a:cubicBezTo>
                        <a:pt x="1366" y="778"/>
                        <a:pt x="1378" y="815"/>
                        <a:pt x="1378" y="858"/>
                      </a:cubicBezTo>
                      <a:cubicBezTo>
                        <a:pt x="1377" y="894"/>
                        <a:pt x="1377" y="931"/>
                        <a:pt x="1378" y="968"/>
                      </a:cubicBezTo>
                      <a:cubicBezTo>
                        <a:pt x="1378" y="1037"/>
                        <a:pt x="1397" y="1104"/>
                        <a:pt x="1400" y="1174"/>
                      </a:cubicBezTo>
                      <a:cubicBezTo>
                        <a:pt x="1403" y="1221"/>
                        <a:pt x="1419" y="1272"/>
                        <a:pt x="1413" y="1317"/>
                      </a:cubicBezTo>
                      <a:cubicBezTo>
                        <a:pt x="1397" y="1272"/>
                        <a:pt x="1406" y="1196"/>
                        <a:pt x="1407" y="1145"/>
                      </a:cubicBezTo>
                      <a:cubicBezTo>
                        <a:pt x="1408" y="1056"/>
                        <a:pt x="1417" y="966"/>
                        <a:pt x="1417" y="875"/>
                      </a:cubicBezTo>
                      <a:cubicBezTo>
                        <a:pt x="1417" y="802"/>
                        <a:pt x="1438" y="733"/>
                        <a:pt x="1449" y="661"/>
                      </a:cubicBezTo>
                      <a:cubicBezTo>
                        <a:pt x="1458" y="597"/>
                        <a:pt x="1456" y="532"/>
                        <a:pt x="1456" y="468"/>
                      </a:cubicBezTo>
                      <a:cubicBezTo>
                        <a:pt x="1459" y="483"/>
                        <a:pt x="1454" y="499"/>
                        <a:pt x="1449" y="512"/>
                      </a:cubicBezTo>
                      <a:cubicBezTo>
                        <a:pt x="1389" y="513"/>
                        <a:pt x="1389" y="478"/>
                        <a:pt x="1381" y="427"/>
                      </a:cubicBezTo>
                      <a:cubicBezTo>
                        <a:pt x="1371" y="360"/>
                        <a:pt x="1378" y="287"/>
                        <a:pt x="1378" y="218"/>
                      </a:cubicBezTo>
                      <a:moveTo>
                        <a:pt x="1413" y="1445"/>
                      </a:moveTo>
                      <a:cubicBezTo>
                        <a:pt x="1413" y="1479"/>
                        <a:pt x="1471" y="1497"/>
                        <a:pt x="1498" y="1507"/>
                      </a:cubicBezTo>
                      <a:cubicBezTo>
                        <a:pt x="1560" y="1528"/>
                        <a:pt x="1566" y="1504"/>
                        <a:pt x="1618" y="1484"/>
                      </a:cubicBezTo>
                      <a:cubicBezTo>
                        <a:pt x="1595" y="1486"/>
                        <a:pt x="1571" y="1499"/>
                        <a:pt x="1547" y="1494"/>
                      </a:cubicBezTo>
                      <a:cubicBezTo>
                        <a:pt x="1530" y="1490"/>
                        <a:pt x="1509" y="1475"/>
                        <a:pt x="1495" y="1468"/>
                      </a:cubicBezTo>
                      <a:cubicBezTo>
                        <a:pt x="1458" y="1451"/>
                        <a:pt x="1432" y="1432"/>
                        <a:pt x="1440" y="1386"/>
                      </a:cubicBezTo>
                      <a:cubicBezTo>
                        <a:pt x="1445" y="1350"/>
                        <a:pt x="1482" y="1341"/>
                        <a:pt x="1493" y="1311"/>
                      </a:cubicBezTo>
                      <a:cubicBezTo>
                        <a:pt x="1506" y="1275"/>
                        <a:pt x="1458" y="1251"/>
                        <a:pt x="1482" y="1211"/>
                      </a:cubicBezTo>
                      <a:cubicBezTo>
                        <a:pt x="1531" y="1201"/>
                        <a:pt x="1594" y="1322"/>
                        <a:pt x="1648" y="1260"/>
                      </a:cubicBezTo>
                      <a:cubicBezTo>
                        <a:pt x="1592" y="1256"/>
                        <a:pt x="1583" y="1242"/>
                        <a:pt x="1541" y="1213"/>
                      </a:cubicBezTo>
                      <a:cubicBezTo>
                        <a:pt x="1510" y="1192"/>
                        <a:pt x="1480" y="1171"/>
                        <a:pt x="1531" y="1151"/>
                      </a:cubicBezTo>
                      <a:cubicBezTo>
                        <a:pt x="1552" y="1143"/>
                        <a:pt x="1556" y="1154"/>
                        <a:pt x="1563" y="1128"/>
                      </a:cubicBezTo>
                      <a:cubicBezTo>
                        <a:pt x="1570" y="1107"/>
                        <a:pt x="1555" y="1078"/>
                        <a:pt x="1541" y="1062"/>
                      </a:cubicBezTo>
                      <a:cubicBezTo>
                        <a:pt x="1518" y="1035"/>
                        <a:pt x="1479" y="1035"/>
                        <a:pt x="1443" y="1038"/>
                      </a:cubicBezTo>
                      <a:cubicBezTo>
                        <a:pt x="1443" y="1065"/>
                        <a:pt x="1462" y="1094"/>
                        <a:pt x="1459" y="1128"/>
                      </a:cubicBezTo>
                      <a:cubicBezTo>
                        <a:pt x="1455" y="1177"/>
                        <a:pt x="1443" y="1226"/>
                        <a:pt x="1440" y="1275"/>
                      </a:cubicBezTo>
                      <a:cubicBezTo>
                        <a:pt x="1436" y="1317"/>
                        <a:pt x="1416" y="1343"/>
                        <a:pt x="1408" y="1380"/>
                      </a:cubicBezTo>
                      <a:cubicBezTo>
                        <a:pt x="1403" y="1397"/>
                        <a:pt x="1407" y="1415"/>
                        <a:pt x="1400" y="1432"/>
                      </a:cubicBezTo>
                      <a:cubicBezTo>
                        <a:pt x="1395" y="1446"/>
                        <a:pt x="1384" y="1451"/>
                        <a:pt x="1384" y="1467"/>
                      </a:cubicBezTo>
                      <a:cubicBezTo>
                        <a:pt x="1380" y="1468"/>
                        <a:pt x="1377" y="1467"/>
                        <a:pt x="1374" y="1468"/>
                      </a:cubicBezTo>
                      <a:moveTo>
                        <a:pt x="1466" y="936"/>
                      </a:moveTo>
                      <a:cubicBezTo>
                        <a:pt x="1530" y="931"/>
                        <a:pt x="1524" y="879"/>
                        <a:pt x="1524" y="831"/>
                      </a:cubicBezTo>
                      <a:cubicBezTo>
                        <a:pt x="1524" y="776"/>
                        <a:pt x="1532" y="748"/>
                        <a:pt x="1559" y="703"/>
                      </a:cubicBezTo>
                      <a:cubicBezTo>
                        <a:pt x="1604" y="627"/>
                        <a:pt x="1633" y="534"/>
                        <a:pt x="1628" y="441"/>
                      </a:cubicBezTo>
                      <a:cubicBezTo>
                        <a:pt x="1590" y="408"/>
                        <a:pt x="1569" y="563"/>
                        <a:pt x="1555" y="591"/>
                      </a:cubicBezTo>
                      <a:cubicBezTo>
                        <a:pt x="1544" y="612"/>
                        <a:pt x="1523" y="633"/>
                        <a:pt x="1512" y="653"/>
                      </a:cubicBezTo>
                      <a:cubicBezTo>
                        <a:pt x="1501" y="672"/>
                        <a:pt x="1500" y="689"/>
                        <a:pt x="1495" y="711"/>
                      </a:cubicBezTo>
                      <a:cubicBezTo>
                        <a:pt x="1483" y="757"/>
                        <a:pt x="1469" y="796"/>
                        <a:pt x="1469" y="845"/>
                      </a:cubicBezTo>
                      <a:cubicBezTo>
                        <a:pt x="1469" y="889"/>
                        <a:pt x="1464" y="925"/>
                        <a:pt x="1456" y="965"/>
                      </a:cubicBezTo>
                      <a:moveTo>
                        <a:pt x="1717" y="1141"/>
                      </a:moveTo>
                      <a:cubicBezTo>
                        <a:pt x="1707" y="1127"/>
                        <a:pt x="1711" y="1103"/>
                        <a:pt x="1710" y="1084"/>
                      </a:cubicBezTo>
                      <a:cubicBezTo>
                        <a:pt x="1676" y="1146"/>
                        <a:pt x="1731" y="1200"/>
                        <a:pt x="1679" y="1253"/>
                      </a:cubicBezTo>
                      <a:cubicBezTo>
                        <a:pt x="1730" y="1240"/>
                        <a:pt x="1732" y="1228"/>
                        <a:pt x="1719" y="1178"/>
                      </a:cubicBezTo>
                      <a:cubicBezTo>
                        <a:pt x="1713" y="1152"/>
                        <a:pt x="1699" y="1118"/>
                        <a:pt x="1700" y="1089"/>
                      </a:cubicBezTo>
                      <a:moveTo>
                        <a:pt x="1449" y="1536"/>
                      </a:moveTo>
                      <a:cubicBezTo>
                        <a:pt x="1490" y="1547"/>
                        <a:pt x="1529" y="1547"/>
                        <a:pt x="1570" y="1562"/>
                      </a:cubicBezTo>
                      <a:cubicBezTo>
                        <a:pt x="1602" y="1575"/>
                        <a:pt x="1671" y="1593"/>
                        <a:pt x="1661" y="1533"/>
                      </a:cubicBezTo>
                      <a:cubicBezTo>
                        <a:pt x="1615" y="1531"/>
                        <a:pt x="1568" y="1533"/>
                        <a:pt x="1524" y="1530"/>
                      </a:cubicBezTo>
                      <a:cubicBezTo>
                        <a:pt x="1482" y="1526"/>
                        <a:pt x="1443" y="1500"/>
                        <a:pt x="1401" y="1504"/>
                      </a:cubicBezTo>
                      <a:cubicBezTo>
                        <a:pt x="1400" y="1516"/>
                        <a:pt x="1403" y="1523"/>
                        <a:pt x="1411" y="1532"/>
                      </a:cubicBezTo>
                      <a:cubicBezTo>
                        <a:pt x="1426" y="1534"/>
                        <a:pt x="1440" y="1538"/>
                        <a:pt x="1456" y="1536"/>
                      </a:cubicBezTo>
                      <a:moveTo>
                        <a:pt x="1557" y="175"/>
                      </a:moveTo>
                      <a:cubicBezTo>
                        <a:pt x="1521" y="227"/>
                        <a:pt x="1498" y="294"/>
                        <a:pt x="1498" y="359"/>
                      </a:cubicBezTo>
                      <a:cubicBezTo>
                        <a:pt x="1498" y="400"/>
                        <a:pt x="1495" y="438"/>
                        <a:pt x="1489" y="477"/>
                      </a:cubicBezTo>
                      <a:cubicBezTo>
                        <a:pt x="1483" y="513"/>
                        <a:pt x="1485" y="550"/>
                        <a:pt x="1479" y="587"/>
                      </a:cubicBezTo>
                      <a:cubicBezTo>
                        <a:pt x="1474" y="614"/>
                        <a:pt x="1462" y="662"/>
                        <a:pt x="1479" y="685"/>
                      </a:cubicBezTo>
                      <a:cubicBezTo>
                        <a:pt x="1491" y="655"/>
                        <a:pt x="1484" y="596"/>
                        <a:pt x="1488" y="561"/>
                      </a:cubicBezTo>
                      <a:cubicBezTo>
                        <a:pt x="1492" y="515"/>
                        <a:pt x="1489" y="472"/>
                        <a:pt x="1498" y="427"/>
                      </a:cubicBezTo>
                      <a:cubicBezTo>
                        <a:pt x="1506" y="387"/>
                        <a:pt x="1514" y="349"/>
                        <a:pt x="1522" y="310"/>
                      </a:cubicBezTo>
                      <a:cubicBezTo>
                        <a:pt x="1531" y="265"/>
                        <a:pt x="1553" y="222"/>
                        <a:pt x="1557" y="175"/>
                      </a:cubicBezTo>
                      <a:close/>
                      <a:moveTo>
                        <a:pt x="1368" y="1601"/>
                      </a:moveTo>
                      <a:cubicBezTo>
                        <a:pt x="1368" y="1655"/>
                        <a:pt x="1380" y="1688"/>
                        <a:pt x="1398" y="1738"/>
                      </a:cubicBezTo>
                      <a:cubicBezTo>
                        <a:pt x="1437" y="1751"/>
                        <a:pt x="1495" y="1715"/>
                        <a:pt x="1537" y="1709"/>
                      </a:cubicBezTo>
                      <a:cubicBezTo>
                        <a:pt x="1597" y="1701"/>
                        <a:pt x="1570" y="1641"/>
                        <a:pt x="1535" y="1616"/>
                      </a:cubicBezTo>
                      <a:cubicBezTo>
                        <a:pt x="1533" y="1640"/>
                        <a:pt x="1540" y="1663"/>
                        <a:pt x="1519" y="1680"/>
                      </a:cubicBezTo>
                      <a:cubicBezTo>
                        <a:pt x="1504" y="1692"/>
                        <a:pt x="1463" y="1703"/>
                        <a:pt x="1443" y="1696"/>
                      </a:cubicBezTo>
                      <a:cubicBezTo>
                        <a:pt x="1405" y="1682"/>
                        <a:pt x="1413" y="1614"/>
                        <a:pt x="1368" y="1601"/>
                      </a:cubicBezTo>
                      <a:moveTo>
                        <a:pt x="1218" y="150"/>
                      </a:moveTo>
                      <a:cubicBezTo>
                        <a:pt x="1227" y="169"/>
                        <a:pt x="1292" y="191"/>
                        <a:pt x="1322" y="188"/>
                      </a:cubicBezTo>
                      <a:cubicBezTo>
                        <a:pt x="1286" y="183"/>
                        <a:pt x="1262" y="176"/>
                        <a:pt x="1224" y="156"/>
                      </a:cubicBezTo>
                      <a:moveTo>
                        <a:pt x="422" y="163"/>
                      </a:moveTo>
                      <a:cubicBezTo>
                        <a:pt x="437" y="126"/>
                        <a:pt x="466" y="89"/>
                        <a:pt x="480" y="53"/>
                      </a:cubicBezTo>
                      <a:cubicBezTo>
                        <a:pt x="459" y="59"/>
                        <a:pt x="392" y="130"/>
                        <a:pt x="392" y="153"/>
                      </a:cubicBezTo>
                      <a:cubicBezTo>
                        <a:pt x="393" y="183"/>
                        <a:pt x="467" y="194"/>
                        <a:pt x="474" y="228"/>
                      </a:cubicBezTo>
                      <a:cubicBezTo>
                        <a:pt x="443" y="233"/>
                        <a:pt x="410" y="217"/>
                        <a:pt x="377" y="219"/>
                      </a:cubicBezTo>
                      <a:cubicBezTo>
                        <a:pt x="368" y="279"/>
                        <a:pt x="399" y="350"/>
                        <a:pt x="409" y="408"/>
                      </a:cubicBezTo>
                      <a:cubicBezTo>
                        <a:pt x="424" y="504"/>
                        <a:pt x="465" y="596"/>
                        <a:pt x="504" y="687"/>
                      </a:cubicBezTo>
                      <a:cubicBezTo>
                        <a:pt x="523" y="731"/>
                        <a:pt x="545" y="774"/>
                        <a:pt x="561" y="816"/>
                      </a:cubicBezTo>
                      <a:cubicBezTo>
                        <a:pt x="582" y="870"/>
                        <a:pt x="575" y="913"/>
                        <a:pt x="579" y="971"/>
                      </a:cubicBezTo>
                      <a:cubicBezTo>
                        <a:pt x="605" y="952"/>
                        <a:pt x="608" y="915"/>
                        <a:pt x="604" y="884"/>
                      </a:cubicBezTo>
                      <a:cubicBezTo>
                        <a:pt x="596" y="833"/>
                        <a:pt x="573" y="785"/>
                        <a:pt x="555" y="738"/>
                      </a:cubicBezTo>
                      <a:cubicBezTo>
                        <a:pt x="534" y="685"/>
                        <a:pt x="498" y="643"/>
                        <a:pt x="474" y="593"/>
                      </a:cubicBezTo>
                      <a:cubicBezTo>
                        <a:pt x="449" y="541"/>
                        <a:pt x="436" y="484"/>
                        <a:pt x="422" y="427"/>
                      </a:cubicBezTo>
                      <a:cubicBezTo>
                        <a:pt x="405" y="359"/>
                        <a:pt x="386" y="312"/>
                        <a:pt x="390" y="239"/>
                      </a:cubicBezTo>
                      <a:cubicBezTo>
                        <a:pt x="426" y="235"/>
                        <a:pt x="464" y="239"/>
                        <a:pt x="497" y="224"/>
                      </a:cubicBezTo>
                      <a:cubicBezTo>
                        <a:pt x="480" y="215"/>
                        <a:pt x="475" y="194"/>
                        <a:pt x="462" y="182"/>
                      </a:cubicBezTo>
                      <a:cubicBezTo>
                        <a:pt x="449" y="169"/>
                        <a:pt x="427" y="169"/>
                        <a:pt x="422" y="154"/>
                      </a:cubicBezTo>
                      <a:cubicBezTo>
                        <a:pt x="444" y="142"/>
                        <a:pt x="484" y="94"/>
                        <a:pt x="481" y="68"/>
                      </a:cubicBezTo>
                      <a:moveTo>
                        <a:pt x="246" y="1106"/>
                      </a:moveTo>
                      <a:cubicBezTo>
                        <a:pt x="248" y="1167"/>
                        <a:pt x="114" y="1144"/>
                        <a:pt x="78" y="1158"/>
                      </a:cubicBezTo>
                      <a:cubicBezTo>
                        <a:pt x="50" y="1169"/>
                        <a:pt x="0" y="1198"/>
                        <a:pt x="44" y="1217"/>
                      </a:cubicBezTo>
                      <a:cubicBezTo>
                        <a:pt x="71" y="1228"/>
                        <a:pt x="102" y="1220"/>
                        <a:pt x="124" y="1243"/>
                      </a:cubicBezTo>
                      <a:cubicBezTo>
                        <a:pt x="119" y="1221"/>
                        <a:pt x="54" y="1206"/>
                        <a:pt x="73" y="1185"/>
                      </a:cubicBezTo>
                      <a:cubicBezTo>
                        <a:pt x="89" y="1167"/>
                        <a:pt x="115" y="1192"/>
                        <a:pt x="128" y="1195"/>
                      </a:cubicBezTo>
                      <a:cubicBezTo>
                        <a:pt x="152" y="1199"/>
                        <a:pt x="163" y="1188"/>
                        <a:pt x="184" y="1177"/>
                      </a:cubicBezTo>
                      <a:cubicBezTo>
                        <a:pt x="191" y="1185"/>
                        <a:pt x="192" y="1198"/>
                        <a:pt x="191" y="1209"/>
                      </a:cubicBezTo>
                      <a:cubicBezTo>
                        <a:pt x="205" y="1207"/>
                        <a:pt x="219" y="1201"/>
                        <a:pt x="235" y="1204"/>
                      </a:cubicBezTo>
                      <a:cubicBezTo>
                        <a:pt x="237" y="1248"/>
                        <a:pt x="205" y="1260"/>
                        <a:pt x="234" y="1295"/>
                      </a:cubicBezTo>
                      <a:cubicBezTo>
                        <a:pt x="257" y="1322"/>
                        <a:pt x="271" y="1337"/>
                        <a:pt x="262" y="1379"/>
                      </a:cubicBezTo>
                      <a:cubicBezTo>
                        <a:pt x="254" y="1420"/>
                        <a:pt x="213" y="1412"/>
                        <a:pt x="202" y="1454"/>
                      </a:cubicBezTo>
                      <a:cubicBezTo>
                        <a:pt x="188" y="1510"/>
                        <a:pt x="235" y="1476"/>
                        <a:pt x="268" y="1471"/>
                      </a:cubicBezTo>
                      <a:cubicBezTo>
                        <a:pt x="271" y="1497"/>
                        <a:pt x="284" y="1507"/>
                        <a:pt x="295" y="1528"/>
                      </a:cubicBezTo>
                      <a:cubicBezTo>
                        <a:pt x="308" y="1555"/>
                        <a:pt x="302" y="1553"/>
                        <a:pt x="291" y="1571"/>
                      </a:cubicBezTo>
                      <a:cubicBezTo>
                        <a:pt x="278" y="1593"/>
                        <a:pt x="247" y="1651"/>
                        <a:pt x="304" y="1651"/>
                      </a:cubicBezTo>
                      <a:cubicBezTo>
                        <a:pt x="319" y="1679"/>
                        <a:pt x="369" y="1667"/>
                        <a:pt x="386" y="1644"/>
                      </a:cubicBezTo>
                      <a:cubicBezTo>
                        <a:pt x="398" y="1628"/>
                        <a:pt x="393" y="1598"/>
                        <a:pt x="392" y="1573"/>
                      </a:cubicBezTo>
                      <a:cubicBezTo>
                        <a:pt x="337" y="1535"/>
                        <a:pt x="318" y="1464"/>
                        <a:pt x="302" y="1402"/>
                      </a:cubicBezTo>
                      <a:cubicBezTo>
                        <a:pt x="285" y="1335"/>
                        <a:pt x="263" y="1272"/>
                        <a:pt x="262" y="1200"/>
                      </a:cubicBezTo>
                      <a:cubicBezTo>
                        <a:pt x="261" y="1126"/>
                        <a:pt x="266" y="1054"/>
                        <a:pt x="259" y="978"/>
                      </a:cubicBezTo>
                      <a:cubicBezTo>
                        <a:pt x="252" y="902"/>
                        <a:pt x="239" y="831"/>
                        <a:pt x="239" y="753"/>
                      </a:cubicBezTo>
                      <a:cubicBezTo>
                        <a:pt x="239" y="703"/>
                        <a:pt x="249" y="642"/>
                        <a:pt x="239" y="593"/>
                      </a:cubicBezTo>
                      <a:cubicBezTo>
                        <a:pt x="232" y="557"/>
                        <a:pt x="215" y="515"/>
                        <a:pt x="203" y="479"/>
                      </a:cubicBezTo>
                      <a:cubicBezTo>
                        <a:pt x="191" y="439"/>
                        <a:pt x="171" y="399"/>
                        <a:pt x="161" y="358"/>
                      </a:cubicBezTo>
                      <a:cubicBezTo>
                        <a:pt x="151" y="313"/>
                        <a:pt x="158" y="254"/>
                        <a:pt x="145" y="212"/>
                      </a:cubicBezTo>
                      <a:cubicBezTo>
                        <a:pt x="136" y="297"/>
                        <a:pt x="159" y="374"/>
                        <a:pt x="170" y="457"/>
                      </a:cubicBezTo>
                      <a:cubicBezTo>
                        <a:pt x="176" y="502"/>
                        <a:pt x="181" y="543"/>
                        <a:pt x="193" y="587"/>
                      </a:cubicBezTo>
                      <a:cubicBezTo>
                        <a:pt x="200" y="616"/>
                        <a:pt x="215" y="658"/>
                        <a:pt x="209" y="688"/>
                      </a:cubicBezTo>
                      <a:cubicBezTo>
                        <a:pt x="202" y="686"/>
                        <a:pt x="192" y="690"/>
                        <a:pt x="184" y="689"/>
                      </a:cubicBezTo>
                      <a:cubicBezTo>
                        <a:pt x="178" y="726"/>
                        <a:pt x="208" y="761"/>
                        <a:pt x="217" y="795"/>
                      </a:cubicBezTo>
                      <a:cubicBezTo>
                        <a:pt x="229" y="836"/>
                        <a:pt x="224" y="876"/>
                        <a:pt x="226" y="920"/>
                      </a:cubicBezTo>
                      <a:cubicBezTo>
                        <a:pt x="228" y="955"/>
                        <a:pt x="256" y="996"/>
                        <a:pt x="249" y="1031"/>
                      </a:cubicBezTo>
                      <a:cubicBezTo>
                        <a:pt x="241" y="1070"/>
                        <a:pt x="216" y="1078"/>
                        <a:pt x="252" y="1115"/>
                      </a:cubicBezTo>
                      <a:moveTo>
                        <a:pt x="314" y="597"/>
                      </a:moveTo>
                      <a:cubicBezTo>
                        <a:pt x="314" y="546"/>
                        <a:pt x="337" y="489"/>
                        <a:pt x="323" y="441"/>
                      </a:cubicBezTo>
                      <a:cubicBezTo>
                        <a:pt x="222" y="421"/>
                        <a:pt x="299" y="765"/>
                        <a:pt x="311" y="815"/>
                      </a:cubicBezTo>
                      <a:cubicBezTo>
                        <a:pt x="329" y="893"/>
                        <a:pt x="331" y="973"/>
                        <a:pt x="330" y="1056"/>
                      </a:cubicBezTo>
                      <a:cubicBezTo>
                        <a:pt x="330" y="1136"/>
                        <a:pt x="302" y="1211"/>
                        <a:pt x="301" y="1290"/>
                      </a:cubicBezTo>
                      <a:cubicBezTo>
                        <a:pt x="322" y="1243"/>
                        <a:pt x="341" y="1189"/>
                        <a:pt x="359" y="1138"/>
                      </a:cubicBezTo>
                      <a:cubicBezTo>
                        <a:pt x="383" y="1071"/>
                        <a:pt x="377" y="994"/>
                        <a:pt x="369" y="923"/>
                      </a:cubicBezTo>
                      <a:cubicBezTo>
                        <a:pt x="361" y="854"/>
                        <a:pt x="327" y="788"/>
                        <a:pt x="321" y="720"/>
                      </a:cubicBezTo>
                      <a:cubicBezTo>
                        <a:pt x="314" y="652"/>
                        <a:pt x="334" y="585"/>
                        <a:pt x="330" y="518"/>
                      </a:cubicBezTo>
                      <a:moveTo>
                        <a:pt x="220" y="1099"/>
                      </a:moveTo>
                      <a:cubicBezTo>
                        <a:pt x="195" y="1077"/>
                        <a:pt x="176" y="1057"/>
                        <a:pt x="141" y="1050"/>
                      </a:cubicBezTo>
                      <a:cubicBezTo>
                        <a:pt x="117" y="1046"/>
                        <a:pt x="33" y="1043"/>
                        <a:pt x="40" y="1079"/>
                      </a:cubicBezTo>
                      <a:cubicBezTo>
                        <a:pt x="79" y="1088"/>
                        <a:pt x="103" y="1074"/>
                        <a:pt x="138" y="1070"/>
                      </a:cubicBezTo>
                      <a:cubicBezTo>
                        <a:pt x="158" y="1067"/>
                        <a:pt x="209" y="1076"/>
                        <a:pt x="207" y="1102"/>
                      </a:cubicBezTo>
                      <a:moveTo>
                        <a:pt x="145" y="1559"/>
                      </a:moveTo>
                      <a:cubicBezTo>
                        <a:pt x="164" y="1594"/>
                        <a:pt x="65" y="1645"/>
                        <a:pt x="98" y="1664"/>
                      </a:cubicBezTo>
                      <a:cubicBezTo>
                        <a:pt x="121" y="1677"/>
                        <a:pt x="199" y="1600"/>
                        <a:pt x="225" y="1592"/>
                      </a:cubicBezTo>
                      <a:cubicBezTo>
                        <a:pt x="197" y="1585"/>
                        <a:pt x="177" y="1623"/>
                        <a:pt x="155" y="1604"/>
                      </a:cubicBezTo>
                      <a:cubicBezTo>
                        <a:pt x="131" y="1582"/>
                        <a:pt x="157" y="1549"/>
                        <a:pt x="174" y="1536"/>
                      </a:cubicBezTo>
                      <a:moveTo>
                        <a:pt x="520" y="815"/>
                      </a:moveTo>
                      <a:cubicBezTo>
                        <a:pt x="557" y="855"/>
                        <a:pt x="484" y="975"/>
                        <a:pt x="458" y="1014"/>
                      </a:cubicBezTo>
                      <a:cubicBezTo>
                        <a:pt x="533" y="1022"/>
                        <a:pt x="603" y="844"/>
                        <a:pt x="520" y="822"/>
                      </a:cubicBezTo>
                      <a:moveTo>
                        <a:pt x="595" y="68"/>
                      </a:moveTo>
                      <a:cubicBezTo>
                        <a:pt x="590" y="104"/>
                        <a:pt x="539" y="290"/>
                        <a:pt x="584" y="306"/>
                      </a:cubicBezTo>
                      <a:cubicBezTo>
                        <a:pt x="588" y="243"/>
                        <a:pt x="565" y="165"/>
                        <a:pt x="598" y="107"/>
                      </a:cubicBezTo>
                    </a:path>
                  </a:pathLst>
                </a:custGeom>
                <a:solidFill>
                  <a:srgbClr val="28282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192"/>
                <p:cNvSpPr>
                  <a:spLocks/>
                </p:cNvSpPr>
                <p:nvPr/>
              </p:nvSpPr>
              <p:spPr bwMode="gray">
                <a:xfrm>
                  <a:off x="8113713" y="-12320587"/>
                  <a:ext cx="869950" cy="1373188"/>
                </a:xfrm>
                <a:custGeom>
                  <a:avLst/>
                  <a:gdLst/>
                  <a:ahLst/>
                  <a:cxnLst>
                    <a:cxn ang="0">
                      <a:pos x="40" y="283"/>
                    </a:cxn>
                    <a:cxn ang="0">
                      <a:pos x="85" y="296"/>
                    </a:cxn>
                    <a:cxn ang="0">
                      <a:pos x="209" y="214"/>
                    </a:cxn>
                    <a:cxn ang="0">
                      <a:pos x="213" y="0"/>
                    </a:cxn>
                    <a:cxn ang="0">
                      <a:pos x="229" y="156"/>
                    </a:cxn>
                    <a:cxn ang="0">
                      <a:pos x="229" y="244"/>
                    </a:cxn>
                    <a:cxn ang="0">
                      <a:pos x="187" y="300"/>
                    </a:cxn>
                    <a:cxn ang="0">
                      <a:pos x="75" y="333"/>
                    </a:cxn>
                    <a:cxn ang="0">
                      <a:pos x="0" y="245"/>
                    </a:cxn>
                    <a:cxn ang="0">
                      <a:pos x="43" y="289"/>
                    </a:cxn>
                  </a:cxnLst>
                  <a:rect l="0" t="0" r="r" b="b"/>
                  <a:pathLst>
                    <a:path w="232" h="366">
                      <a:moveTo>
                        <a:pt x="40" y="283"/>
                      </a:moveTo>
                      <a:cubicBezTo>
                        <a:pt x="55" y="286"/>
                        <a:pt x="69" y="293"/>
                        <a:pt x="85" y="296"/>
                      </a:cubicBezTo>
                      <a:cubicBezTo>
                        <a:pt x="128" y="362"/>
                        <a:pt x="202" y="258"/>
                        <a:pt x="209" y="214"/>
                      </a:cubicBezTo>
                      <a:cubicBezTo>
                        <a:pt x="221" y="144"/>
                        <a:pt x="223" y="70"/>
                        <a:pt x="213" y="0"/>
                      </a:cubicBezTo>
                      <a:cubicBezTo>
                        <a:pt x="213" y="56"/>
                        <a:pt x="229" y="99"/>
                        <a:pt x="229" y="156"/>
                      </a:cubicBezTo>
                      <a:cubicBezTo>
                        <a:pt x="229" y="184"/>
                        <a:pt x="232" y="215"/>
                        <a:pt x="229" y="244"/>
                      </a:cubicBezTo>
                      <a:cubicBezTo>
                        <a:pt x="226" y="279"/>
                        <a:pt x="214" y="284"/>
                        <a:pt x="187" y="300"/>
                      </a:cubicBezTo>
                      <a:cubicBezTo>
                        <a:pt x="144" y="326"/>
                        <a:pt x="123" y="366"/>
                        <a:pt x="75" y="333"/>
                      </a:cubicBezTo>
                      <a:cubicBezTo>
                        <a:pt x="53" y="317"/>
                        <a:pt x="1" y="270"/>
                        <a:pt x="0" y="245"/>
                      </a:cubicBezTo>
                      <a:cubicBezTo>
                        <a:pt x="12" y="262"/>
                        <a:pt x="35" y="272"/>
                        <a:pt x="43" y="289"/>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193"/>
                <p:cNvSpPr>
                  <a:spLocks/>
                </p:cNvSpPr>
                <p:nvPr/>
              </p:nvSpPr>
              <p:spPr bwMode="gray">
                <a:xfrm>
                  <a:off x="8102600" y="-15773400"/>
                  <a:ext cx="173038" cy="693738"/>
                </a:xfrm>
                <a:custGeom>
                  <a:avLst/>
                  <a:gdLst/>
                  <a:ahLst/>
                  <a:cxnLst>
                    <a:cxn ang="0">
                      <a:pos x="36" y="10"/>
                    </a:cxn>
                    <a:cxn ang="0">
                      <a:pos x="3" y="185"/>
                    </a:cxn>
                    <a:cxn ang="0">
                      <a:pos x="23" y="95"/>
                    </a:cxn>
                    <a:cxn ang="0">
                      <a:pos x="33" y="0"/>
                    </a:cxn>
                  </a:cxnLst>
                  <a:rect l="0" t="0" r="r" b="b"/>
                  <a:pathLst>
                    <a:path w="46" h="185">
                      <a:moveTo>
                        <a:pt x="36" y="10"/>
                      </a:moveTo>
                      <a:cubicBezTo>
                        <a:pt x="46" y="74"/>
                        <a:pt x="40" y="134"/>
                        <a:pt x="3" y="185"/>
                      </a:cubicBezTo>
                      <a:cubicBezTo>
                        <a:pt x="0" y="153"/>
                        <a:pt x="21" y="128"/>
                        <a:pt x="23" y="95"/>
                      </a:cubicBezTo>
                      <a:cubicBezTo>
                        <a:pt x="24" y="72"/>
                        <a:pt x="14" y="7"/>
                        <a:pt x="33"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194"/>
                <p:cNvSpPr>
                  <a:spLocks/>
                </p:cNvSpPr>
                <p:nvPr/>
              </p:nvSpPr>
              <p:spPr bwMode="gray">
                <a:xfrm>
                  <a:off x="7997825" y="-16238537"/>
                  <a:ext cx="179388" cy="355600"/>
                </a:xfrm>
                <a:custGeom>
                  <a:avLst/>
                  <a:gdLst/>
                  <a:ahLst/>
                  <a:cxnLst>
                    <a:cxn ang="0">
                      <a:pos x="41" y="0"/>
                    </a:cxn>
                    <a:cxn ang="0">
                      <a:pos x="42" y="50"/>
                    </a:cxn>
                    <a:cxn ang="0">
                      <a:pos x="30" y="95"/>
                    </a:cxn>
                    <a:cxn ang="0">
                      <a:pos x="3" y="84"/>
                    </a:cxn>
                    <a:cxn ang="0">
                      <a:pos x="38" y="0"/>
                    </a:cxn>
                  </a:cxnLst>
                  <a:rect l="0" t="0" r="r" b="b"/>
                  <a:pathLst>
                    <a:path w="48" h="95">
                      <a:moveTo>
                        <a:pt x="41" y="0"/>
                      </a:moveTo>
                      <a:cubicBezTo>
                        <a:pt x="43" y="16"/>
                        <a:pt x="48" y="34"/>
                        <a:pt x="42" y="50"/>
                      </a:cubicBezTo>
                      <a:cubicBezTo>
                        <a:pt x="36" y="67"/>
                        <a:pt x="9" y="78"/>
                        <a:pt x="30" y="95"/>
                      </a:cubicBezTo>
                      <a:cubicBezTo>
                        <a:pt x="21" y="93"/>
                        <a:pt x="11" y="89"/>
                        <a:pt x="3" y="84"/>
                      </a:cubicBezTo>
                      <a:cubicBezTo>
                        <a:pt x="0" y="56"/>
                        <a:pt x="43" y="38"/>
                        <a:pt x="38"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195"/>
                <p:cNvSpPr>
                  <a:spLocks/>
                </p:cNvSpPr>
                <p:nvPr/>
              </p:nvSpPr>
              <p:spPr bwMode="gray">
                <a:xfrm>
                  <a:off x="8312150" y="-16238537"/>
                  <a:ext cx="296863" cy="393700"/>
                </a:xfrm>
                <a:custGeom>
                  <a:avLst/>
                  <a:gdLst/>
                  <a:ahLst/>
                  <a:cxnLst>
                    <a:cxn ang="0">
                      <a:pos x="59" y="10"/>
                    </a:cxn>
                    <a:cxn ang="0">
                      <a:pos x="52" y="59"/>
                    </a:cxn>
                    <a:cxn ang="0">
                      <a:pos x="0" y="89"/>
                    </a:cxn>
                    <a:cxn ang="0">
                      <a:pos x="58" y="65"/>
                    </a:cxn>
                    <a:cxn ang="0">
                      <a:pos x="59" y="0"/>
                    </a:cxn>
                  </a:cxnLst>
                  <a:rect l="0" t="0" r="r" b="b"/>
                  <a:pathLst>
                    <a:path w="79" h="105">
                      <a:moveTo>
                        <a:pt x="59" y="10"/>
                      </a:moveTo>
                      <a:cubicBezTo>
                        <a:pt x="35" y="18"/>
                        <a:pt x="58" y="43"/>
                        <a:pt x="52" y="59"/>
                      </a:cubicBezTo>
                      <a:cubicBezTo>
                        <a:pt x="45" y="77"/>
                        <a:pt x="20" y="86"/>
                        <a:pt x="0" y="89"/>
                      </a:cubicBezTo>
                      <a:cubicBezTo>
                        <a:pt x="16" y="105"/>
                        <a:pt x="46" y="78"/>
                        <a:pt x="58" y="65"/>
                      </a:cubicBezTo>
                      <a:cubicBezTo>
                        <a:pt x="79" y="39"/>
                        <a:pt x="66" y="28"/>
                        <a:pt x="59"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196"/>
                <p:cNvSpPr>
                  <a:spLocks/>
                </p:cNvSpPr>
                <p:nvPr/>
              </p:nvSpPr>
              <p:spPr bwMode="gray">
                <a:xfrm>
                  <a:off x="7524750" y="-16871950"/>
                  <a:ext cx="255588" cy="903288"/>
                </a:xfrm>
                <a:custGeom>
                  <a:avLst/>
                  <a:gdLst/>
                  <a:ahLst/>
                  <a:cxnLst>
                    <a:cxn ang="0">
                      <a:pos x="33" y="6"/>
                    </a:cxn>
                    <a:cxn ang="0">
                      <a:pos x="25" y="74"/>
                    </a:cxn>
                    <a:cxn ang="0">
                      <a:pos x="27" y="133"/>
                    </a:cxn>
                    <a:cxn ang="0">
                      <a:pos x="50" y="182"/>
                    </a:cxn>
                    <a:cxn ang="0">
                      <a:pos x="68" y="241"/>
                    </a:cxn>
                    <a:cxn ang="0">
                      <a:pos x="14" y="120"/>
                    </a:cxn>
                    <a:cxn ang="0">
                      <a:pos x="11" y="53"/>
                    </a:cxn>
                    <a:cxn ang="0">
                      <a:pos x="42" y="0"/>
                    </a:cxn>
                  </a:cxnLst>
                  <a:rect l="0" t="0" r="r" b="b"/>
                  <a:pathLst>
                    <a:path w="68" h="241">
                      <a:moveTo>
                        <a:pt x="33" y="6"/>
                      </a:moveTo>
                      <a:cubicBezTo>
                        <a:pt x="32" y="36"/>
                        <a:pt x="32" y="50"/>
                        <a:pt x="25" y="74"/>
                      </a:cubicBezTo>
                      <a:cubicBezTo>
                        <a:pt x="20" y="94"/>
                        <a:pt x="16" y="112"/>
                        <a:pt x="27" y="133"/>
                      </a:cubicBezTo>
                      <a:cubicBezTo>
                        <a:pt x="36" y="151"/>
                        <a:pt x="45" y="158"/>
                        <a:pt x="50" y="182"/>
                      </a:cubicBezTo>
                      <a:cubicBezTo>
                        <a:pt x="53" y="201"/>
                        <a:pt x="57" y="226"/>
                        <a:pt x="68" y="241"/>
                      </a:cubicBezTo>
                      <a:cubicBezTo>
                        <a:pt x="42" y="205"/>
                        <a:pt x="32" y="160"/>
                        <a:pt x="14" y="120"/>
                      </a:cubicBezTo>
                      <a:cubicBezTo>
                        <a:pt x="0" y="90"/>
                        <a:pt x="1" y="83"/>
                        <a:pt x="11" y="53"/>
                      </a:cubicBezTo>
                      <a:cubicBezTo>
                        <a:pt x="16" y="35"/>
                        <a:pt x="20" y="2"/>
                        <a:pt x="42"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197"/>
                <p:cNvSpPr>
                  <a:spLocks/>
                </p:cNvSpPr>
                <p:nvPr/>
              </p:nvSpPr>
              <p:spPr bwMode="gray">
                <a:xfrm>
                  <a:off x="8875713" y="-17160875"/>
                  <a:ext cx="388938" cy="509588"/>
                </a:xfrm>
                <a:custGeom>
                  <a:avLst/>
                  <a:gdLst/>
                  <a:ahLst/>
                  <a:cxnLst>
                    <a:cxn ang="0">
                      <a:pos x="6" y="83"/>
                    </a:cxn>
                    <a:cxn ang="0">
                      <a:pos x="55" y="30"/>
                    </a:cxn>
                    <a:cxn ang="0">
                      <a:pos x="98" y="136"/>
                    </a:cxn>
                    <a:cxn ang="0">
                      <a:pos x="42" y="0"/>
                    </a:cxn>
                    <a:cxn ang="0">
                      <a:pos x="0" y="80"/>
                    </a:cxn>
                  </a:cxnLst>
                  <a:rect l="0" t="0" r="r" b="b"/>
                  <a:pathLst>
                    <a:path w="104" h="136">
                      <a:moveTo>
                        <a:pt x="6" y="83"/>
                      </a:moveTo>
                      <a:cubicBezTo>
                        <a:pt x="40" y="86"/>
                        <a:pt x="38" y="46"/>
                        <a:pt x="55" y="30"/>
                      </a:cubicBezTo>
                      <a:cubicBezTo>
                        <a:pt x="77" y="53"/>
                        <a:pt x="104" y="105"/>
                        <a:pt x="98" y="136"/>
                      </a:cubicBezTo>
                      <a:cubicBezTo>
                        <a:pt x="98" y="87"/>
                        <a:pt x="97" y="20"/>
                        <a:pt x="42" y="0"/>
                      </a:cubicBezTo>
                      <a:cubicBezTo>
                        <a:pt x="28" y="23"/>
                        <a:pt x="29" y="70"/>
                        <a:pt x="0" y="8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198"/>
                <p:cNvSpPr>
                  <a:spLocks/>
                </p:cNvSpPr>
                <p:nvPr/>
              </p:nvSpPr>
              <p:spPr bwMode="gray">
                <a:xfrm>
                  <a:off x="10439400" y="-10118725"/>
                  <a:ext cx="468313" cy="919163"/>
                </a:xfrm>
                <a:custGeom>
                  <a:avLst/>
                  <a:gdLst/>
                  <a:ahLst/>
                  <a:cxnLst>
                    <a:cxn ang="0">
                      <a:pos x="0" y="19"/>
                    </a:cxn>
                    <a:cxn ang="0">
                      <a:pos x="39" y="71"/>
                    </a:cxn>
                    <a:cxn ang="0">
                      <a:pos x="78" y="121"/>
                    </a:cxn>
                    <a:cxn ang="0">
                      <a:pos x="1" y="221"/>
                    </a:cxn>
                    <a:cxn ang="0">
                      <a:pos x="1" y="234"/>
                    </a:cxn>
                    <a:cxn ang="0">
                      <a:pos x="120" y="111"/>
                    </a:cxn>
                    <a:cxn ang="0">
                      <a:pos x="17" y="9"/>
                    </a:cxn>
                  </a:cxnLst>
                  <a:rect l="0" t="0" r="r" b="b"/>
                  <a:pathLst>
                    <a:path w="125" h="245">
                      <a:moveTo>
                        <a:pt x="0" y="19"/>
                      </a:moveTo>
                      <a:cubicBezTo>
                        <a:pt x="20" y="33"/>
                        <a:pt x="29" y="52"/>
                        <a:pt x="39" y="71"/>
                      </a:cubicBezTo>
                      <a:cubicBezTo>
                        <a:pt x="49" y="88"/>
                        <a:pt x="68" y="103"/>
                        <a:pt x="78" y="121"/>
                      </a:cubicBezTo>
                      <a:cubicBezTo>
                        <a:pt x="103" y="165"/>
                        <a:pt x="44" y="222"/>
                        <a:pt x="1" y="221"/>
                      </a:cubicBezTo>
                      <a:cubicBezTo>
                        <a:pt x="0" y="226"/>
                        <a:pt x="1" y="229"/>
                        <a:pt x="1" y="234"/>
                      </a:cubicBezTo>
                      <a:cubicBezTo>
                        <a:pt x="74" y="245"/>
                        <a:pt x="125" y="177"/>
                        <a:pt x="120" y="111"/>
                      </a:cubicBezTo>
                      <a:cubicBezTo>
                        <a:pt x="78" y="83"/>
                        <a:pt x="86" y="0"/>
                        <a:pt x="17" y="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199"/>
                <p:cNvSpPr>
                  <a:spLocks/>
                </p:cNvSpPr>
                <p:nvPr/>
              </p:nvSpPr>
              <p:spPr bwMode="gray">
                <a:xfrm>
                  <a:off x="8289925" y="-13444537"/>
                  <a:ext cx="588963" cy="1663700"/>
                </a:xfrm>
                <a:custGeom>
                  <a:avLst/>
                  <a:gdLst/>
                  <a:ahLst/>
                  <a:cxnLst>
                    <a:cxn ang="0">
                      <a:pos x="126" y="272"/>
                    </a:cxn>
                    <a:cxn ang="0">
                      <a:pos x="40" y="423"/>
                    </a:cxn>
                    <a:cxn ang="0">
                      <a:pos x="50" y="415"/>
                    </a:cxn>
                    <a:cxn ang="0">
                      <a:pos x="8" y="444"/>
                    </a:cxn>
                    <a:cxn ang="0">
                      <a:pos x="44" y="384"/>
                    </a:cxn>
                    <a:cxn ang="0">
                      <a:pos x="87" y="251"/>
                    </a:cxn>
                    <a:cxn ang="0">
                      <a:pos x="114" y="158"/>
                    </a:cxn>
                    <a:cxn ang="0">
                      <a:pos x="127" y="64"/>
                    </a:cxn>
                    <a:cxn ang="0">
                      <a:pos x="138" y="0"/>
                    </a:cxn>
                    <a:cxn ang="0">
                      <a:pos x="126" y="272"/>
                    </a:cxn>
                  </a:cxnLst>
                  <a:rect l="0" t="0" r="r" b="b"/>
                  <a:pathLst>
                    <a:path w="157" h="444">
                      <a:moveTo>
                        <a:pt x="126" y="272"/>
                      </a:moveTo>
                      <a:cubicBezTo>
                        <a:pt x="109" y="320"/>
                        <a:pt x="78" y="388"/>
                        <a:pt x="40" y="423"/>
                      </a:cubicBezTo>
                      <a:cubicBezTo>
                        <a:pt x="44" y="419"/>
                        <a:pt x="47" y="417"/>
                        <a:pt x="50" y="415"/>
                      </a:cubicBezTo>
                      <a:cubicBezTo>
                        <a:pt x="43" y="431"/>
                        <a:pt x="25" y="442"/>
                        <a:pt x="8" y="444"/>
                      </a:cubicBezTo>
                      <a:cubicBezTo>
                        <a:pt x="0" y="412"/>
                        <a:pt x="26" y="402"/>
                        <a:pt x="44" y="384"/>
                      </a:cubicBezTo>
                      <a:cubicBezTo>
                        <a:pt x="80" y="348"/>
                        <a:pt x="83" y="304"/>
                        <a:pt x="87" y="251"/>
                      </a:cubicBezTo>
                      <a:cubicBezTo>
                        <a:pt x="90" y="213"/>
                        <a:pt x="103" y="192"/>
                        <a:pt x="114" y="158"/>
                      </a:cubicBezTo>
                      <a:cubicBezTo>
                        <a:pt x="124" y="128"/>
                        <a:pt x="120" y="95"/>
                        <a:pt x="127" y="64"/>
                      </a:cubicBezTo>
                      <a:cubicBezTo>
                        <a:pt x="131" y="41"/>
                        <a:pt x="139" y="24"/>
                        <a:pt x="138" y="0"/>
                      </a:cubicBezTo>
                      <a:cubicBezTo>
                        <a:pt x="138" y="88"/>
                        <a:pt x="157" y="187"/>
                        <a:pt x="126" y="272"/>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00"/>
                <p:cNvSpPr>
                  <a:spLocks/>
                </p:cNvSpPr>
                <p:nvPr/>
              </p:nvSpPr>
              <p:spPr bwMode="gray">
                <a:xfrm>
                  <a:off x="7199313" y="-238125"/>
                  <a:ext cx="573088" cy="592138"/>
                </a:xfrm>
                <a:custGeom>
                  <a:avLst/>
                  <a:gdLst/>
                  <a:ahLst/>
                  <a:cxnLst>
                    <a:cxn ang="0">
                      <a:pos x="64" y="10"/>
                    </a:cxn>
                    <a:cxn ang="0">
                      <a:pos x="122" y="10"/>
                    </a:cxn>
                    <a:cxn ang="0">
                      <a:pos x="122" y="25"/>
                    </a:cxn>
                    <a:cxn ang="0">
                      <a:pos x="48" y="51"/>
                    </a:cxn>
                    <a:cxn ang="0">
                      <a:pos x="112" y="92"/>
                    </a:cxn>
                    <a:cxn ang="0">
                      <a:pos x="9" y="92"/>
                    </a:cxn>
                    <a:cxn ang="0">
                      <a:pos x="45" y="81"/>
                    </a:cxn>
                    <a:cxn ang="0">
                      <a:pos x="15" y="71"/>
                    </a:cxn>
                    <a:cxn ang="0">
                      <a:pos x="15" y="52"/>
                    </a:cxn>
                    <a:cxn ang="0">
                      <a:pos x="28" y="29"/>
                    </a:cxn>
                    <a:cxn ang="0">
                      <a:pos x="60" y="0"/>
                    </a:cxn>
                    <a:cxn ang="0">
                      <a:pos x="64" y="13"/>
                    </a:cxn>
                  </a:cxnLst>
                  <a:rect l="0" t="0" r="r" b="b"/>
                  <a:pathLst>
                    <a:path w="153" h="158">
                      <a:moveTo>
                        <a:pt x="64" y="10"/>
                      </a:moveTo>
                      <a:cubicBezTo>
                        <a:pt x="83" y="10"/>
                        <a:pt x="103" y="9"/>
                        <a:pt x="122" y="10"/>
                      </a:cubicBezTo>
                      <a:cubicBezTo>
                        <a:pt x="123" y="15"/>
                        <a:pt x="123" y="21"/>
                        <a:pt x="122" y="25"/>
                      </a:cubicBezTo>
                      <a:cubicBezTo>
                        <a:pt x="102" y="35"/>
                        <a:pt x="48" y="22"/>
                        <a:pt x="48" y="51"/>
                      </a:cubicBezTo>
                      <a:cubicBezTo>
                        <a:pt x="79" y="55"/>
                        <a:pt x="83" y="92"/>
                        <a:pt x="112" y="92"/>
                      </a:cubicBezTo>
                      <a:cubicBezTo>
                        <a:pt x="153" y="133"/>
                        <a:pt x="0" y="158"/>
                        <a:pt x="9" y="92"/>
                      </a:cubicBezTo>
                      <a:cubicBezTo>
                        <a:pt x="22" y="88"/>
                        <a:pt x="34" y="89"/>
                        <a:pt x="45" y="81"/>
                      </a:cubicBezTo>
                      <a:cubicBezTo>
                        <a:pt x="37" y="73"/>
                        <a:pt x="27" y="70"/>
                        <a:pt x="15" y="71"/>
                      </a:cubicBezTo>
                      <a:cubicBezTo>
                        <a:pt x="14" y="66"/>
                        <a:pt x="14" y="57"/>
                        <a:pt x="15" y="52"/>
                      </a:cubicBezTo>
                      <a:cubicBezTo>
                        <a:pt x="50" y="53"/>
                        <a:pt x="26" y="34"/>
                        <a:pt x="28" y="29"/>
                      </a:cubicBezTo>
                      <a:cubicBezTo>
                        <a:pt x="35" y="15"/>
                        <a:pt x="43" y="8"/>
                        <a:pt x="60" y="0"/>
                      </a:cubicBezTo>
                      <a:cubicBezTo>
                        <a:pt x="59" y="5"/>
                        <a:pt x="63" y="11"/>
                        <a:pt x="64" y="13"/>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201"/>
                <p:cNvSpPr>
                  <a:spLocks/>
                </p:cNvSpPr>
                <p:nvPr/>
              </p:nvSpPr>
              <p:spPr bwMode="gray">
                <a:xfrm>
                  <a:off x="11102975" y="-315912"/>
                  <a:ext cx="877888" cy="452438"/>
                </a:xfrm>
                <a:custGeom>
                  <a:avLst/>
                  <a:gdLst/>
                  <a:ahLst/>
                  <a:cxnLst>
                    <a:cxn ang="0">
                      <a:pos x="115" y="79"/>
                    </a:cxn>
                    <a:cxn ang="0">
                      <a:pos x="80" y="105"/>
                    </a:cxn>
                    <a:cxn ang="0">
                      <a:pos x="228" y="90"/>
                    </a:cxn>
                    <a:cxn ang="0">
                      <a:pos x="139" y="63"/>
                    </a:cxn>
                    <a:cxn ang="0">
                      <a:pos x="95" y="67"/>
                    </a:cxn>
                    <a:cxn ang="0">
                      <a:pos x="86" y="86"/>
                    </a:cxn>
                  </a:cxnLst>
                  <a:rect l="0" t="0" r="r" b="b"/>
                  <a:pathLst>
                    <a:path w="234" h="121">
                      <a:moveTo>
                        <a:pt x="115" y="79"/>
                      </a:moveTo>
                      <a:cubicBezTo>
                        <a:pt x="104" y="90"/>
                        <a:pt x="86" y="93"/>
                        <a:pt x="80" y="105"/>
                      </a:cubicBezTo>
                      <a:cubicBezTo>
                        <a:pt x="107" y="107"/>
                        <a:pt x="234" y="121"/>
                        <a:pt x="228" y="90"/>
                      </a:cubicBezTo>
                      <a:cubicBezTo>
                        <a:pt x="198" y="83"/>
                        <a:pt x="166" y="74"/>
                        <a:pt x="139" y="63"/>
                      </a:cubicBezTo>
                      <a:cubicBezTo>
                        <a:pt x="153" y="0"/>
                        <a:pt x="0" y="62"/>
                        <a:pt x="95" y="67"/>
                      </a:cubicBezTo>
                      <a:cubicBezTo>
                        <a:pt x="84" y="71"/>
                        <a:pt x="90" y="77"/>
                        <a:pt x="86" y="86"/>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202"/>
                <p:cNvSpPr>
                  <a:spLocks/>
                </p:cNvSpPr>
                <p:nvPr/>
              </p:nvSpPr>
              <p:spPr bwMode="gray">
                <a:xfrm>
                  <a:off x="10709275" y="-598487"/>
                  <a:ext cx="454025" cy="530225"/>
                </a:xfrm>
                <a:custGeom>
                  <a:avLst/>
                  <a:gdLst/>
                  <a:ahLst/>
                  <a:cxnLst>
                    <a:cxn ang="0">
                      <a:pos x="35" y="10"/>
                    </a:cxn>
                    <a:cxn ang="0">
                      <a:pos x="2" y="11"/>
                    </a:cxn>
                    <a:cxn ang="0">
                      <a:pos x="30" y="40"/>
                    </a:cxn>
                    <a:cxn ang="0">
                      <a:pos x="51" y="75"/>
                    </a:cxn>
                    <a:cxn ang="0">
                      <a:pos x="121" y="141"/>
                    </a:cxn>
                    <a:cxn ang="0">
                      <a:pos x="77" y="81"/>
                    </a:cxn>
                    <a:cxn ang="0">
                      <a:pos x="40" y="7"/>
                    </a:cxn>
                    <a:cxn ang="0">
                      <a:pos x="15" y="0"/>
                    </a:cxn>
                  </a:cxnLst>
                  <a:rect l="0" t="0" r="r" b="b"/>
                  <a:pathLst>
                    <a:path w="121" h="141">
                      <a:moveTo>
                        <a:pt x="35" y="10"/>
                      </a:moveTo>
                      <a:cubicBezTo>
                        <a:pt x="24" y="9"/>
                        <a:pt x="13" y="10"/>
                        <a:pt x="2" y="11"/>
                      </a:cubicBezTo>
                      <a:cubicBezTo>
                        <a:pt x="0" y="29"/>
                        <a:pt x="21" y="30"/>
                        <a:pt x="30" y="40"/>
                      </a:cubicBezTo>
                      <a:cubicBezTo>
                        <a:pt x="41" y="51"/>
                        <a:pt x="45" y="62"/>
                        <a:pt x="51" y="75"/>
                      </a:cubicBezTo>
                      <a:cubicBezTo>
                        <a:pt x="67" y="110"/>
                        <a:pt x="81" y="130"/>
                        <a:pt x="121" y="141"/>
                      </a:cubicBezTo>
                      <a:cubicBezTo>
                        <a:pt x="97" y="125"/>
                        <a:pt x="86" y="105"/>
                        <a:pt x="77" y="81"/>
                      </a:cubicBezTo>
                      <a:cubicBezTo>
                        <a:pt x="66" y="54"/>
                        <a:pt x="48" y="34"/>
                        <a:pt x="40" y="7"/>
                      </a:cubicBezTo>
                      <a:cubicBezTo>
                        <a:pt x="33" y="4"/>
                        <a:pt x="23" y="0"/>
                        <a:pt x="15" y="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203"/>
                <p:cNvSpPr>
                  <a:spLocks/>
                </p:cNvSpPr>
                <p:nvPr/>
              </p:nvSpPr>
              <p:spPr bwMode="gray">
                <a:xfrm>
                  <a:off x="7581900" y="-17659350"/>
                  <a:ext cx="1577975" cy="1000125"/>
                </a:xfrm>
                <a:custGeom>
                  <a:avLst/>
                  <a:gdLst/>
                  <a:ahLst/>
                  <a:cxnLst>
                    <a:cxn ang="0">
                      <a:pos x="0" y="57"/>
                    </a:cxn>
                    <a:cxn ang="0">
                      <a:pos x="109" y="220"/>
                    </a:cxn>
                    <a:cxn ang="0">
                      <a:pos x="323" y="207"/>
                    </a:cxn>
                    <a:cxn ang="0">
                      <a:pos x="421" y="0"/>
                    </a:cxn>
                  </a:cxnLst>
                  <a:rect l="0" t="0" r="r" b="b"/>
                  <a:pathLst>
                    <a:path w="421" h="267">
                      <a:moveTo>
                        <a:pt x="0" y="57"/>
                      </a:moveTo>
                      <a:cubicBezTo>
                        <a:pt x="21" y="139"/>
                        <a:pt x="39" y="178"/>
                        <a:pt x="109" y="220"/>
                      </a:cubicBezTo>
                      <a:cubicBezTo>
                        <a:pt x="175" y="260"/>
                        <a:pt x="256" y="267"/>
                        <a:pt x="323" y="207"/>
                      </a:cubicBezTo>
                      <a:cubicBezTo>
                        <a:pt x="390" y="147"/>
                        <a:pt x="417" y="88"/>
                        <a:pt x="421"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204"/>
                <p:cNvSpPr>
                  <a:spLocks/>
                </p:cNvSpPr>
                <p:nvPr/>
              </p:nvSpPr>
              <p:spPr bwMode="gray">
                <a:xfrm>
                  <a:off x="6940550" y="-19770725"/>
                  <a:ext cx="2535238" cy="2894013"/>
                </a:xfrm>
                <a:custGeom>
                  <a:avLst/>
                  <a:gdLst/>
                  <a:ahLst/>
                  <a:cxnLst>
                    <a:cxn ang="0">
                      <a:pos x="137" y="429"/>
                    </a:cxn>
                    <a:cxn ang="0">
                      <a:pos x="127" y="550"/>
                    </a:cxn>
                    <a:cxn ang="0">
                      <a:pos x="279" y="726"/>
                    </a:cxn>
                    <a:cxn ang="0">
                      <a:pos x="493" y="713"/>
                    </a:cxn>
                    <a:cxn ang="0">
                      <a:pos x="609" y="511"/>
                    </a:cxn>
                    <a:cxn ang="0">
                      <a:pos x="640" y="503"/>
                    </a:cxn>
                    <a:cxn ang="0">
                      <a:pos x="674" y="380"/>
                    </a:cxn>
                    <a:cxn ang="0">
                      <a:pos x="627" y="306"/>
                    </a:cxn>
                    <a:cxn ang="0">
                      <a:pos x="597" y="140"/>
                    </a:cxn>
                    <a:cxn ang="0">
                      <a:pos x="472" y="30"/>
                    </a:cxn>
                    <a:cxn ang="0">
                      <a:pos x="345" y="8"/>
                    </a:cxn>
                    <a:cxn ang="0">
                      <a:pos x="86" y="299"/>
                    </a:cxn>
                    <a:cxn ang="0">
                      <a:pos x="87" y="307"/>
                    </a:cxn>
                    <a:cxn ang="0">
                      <a:pos x="82" y="497"/>
                    </a:cxn>
                    <a:cxn ang="0">
                      <a:pos x="127" y="550"/>
                    </a:cxn>
                  </a:cxnLst>
                  <a:rect l="0" t="0" r="r" b="b"/>
                  <a:pathLst>
                    <a:path w="676" h="772">
                      <a:moveTo>
                        <a:pt x="137" y="429"/>
                      </a:moveTo>
                      <a:cubicBezTo>
                        <a:pt x="137" y="516"/>
                        <a:pt x="88" y="476"/>
                        <a:pt x="127" y="550"/>
                      </a:cubicBezTo>
                      <a:cubicBezTo>
                        <a:pt x="171" y="635"/>
                        <a:pt x="209" y="684"/>
                        <a:pt x="279" y="726"/>
                      </a:cubicBezTo>
                      <a:cubicBezTo>
                        <a:pt x="345" y="766"/>
                        <a:pt x="427" y="772"/>
                        <a:pt x="493" y="713"/>
                      </a:cubicBezTo>
                      <a:cubicBezTo>
                        <a:pt x="561" y="652"/>
                        <a:pt x="604" y="600"/>
                        <a:pt x="609" y="511"/>
                      </a:cubicBezTo>
                      <a:cubicBezTo>
                        <a:pt x="617" y="501"/>
                        <a:pt x="631" y="502"/>
                        <a:pt x="640" y="503"/>
                      </a:cubicBezTo>
                      <a:cubicBezTo>
                        <a:pt x="662" y="461"/>
                        <a:pt x="673" y="435"/>
                        <a:pt x="674" y="380"/>
                      </a:cubicBezTo>
                      <a:cubicBezTo>
                        <a:pt x="676" y="305"/>
                        <a:pt x="627" y="306"/>
                        <a:pt x="627" y="306"/>
                      </a:cubicBezTo>
                      <a:cubicBezTo>
                        <a:pt x="625" y="263"/>
                        <a:pt x="614" y="176"/>
                        <a:pt x="597" y="140"/>
                      </a:cubicBezTo>
                      <a:cubicBezTo>
                        <a:pt x="565" y="70"/>
                        <a:pt x="521" y="50"/>
                        <a:pt x="472" y="30"/>
                      </a:cubicBezTo>
                      <a:cubicBezTo>
                        <a:pt x="430" y="13"/>
                        <a:pt x="386" y="6"/>
                        <a:pt x="345" y="8"/>
                      </a:cubicBezTo>
                      <a:cubicBezTo>
                        <a:pt x="179" y="0"/>
                        <a:pt x="83" y="115"/>
                        <a:pt x="86" y="299"/>
                      </a:cubicBezTo>
                      <a:cubicBezTo>
                        <a:pt x="86" y="302"/>
                        <a:pt x="86" y="305"/>
                        <a:pt x="87" y="307"/>
                      </a:cubicBezTo>
                      <a:cubicBezTo>
                        <a:pt x="0" y="325"/>
                        <a:pt x="58" y="453"/>
                        <a:pt x="82" y="497"/>
                      </a:cubicBezTo>
                      <a:cubicBezTo>
                        <a:pt x="111" y="499"/>
                        <a:pt x="124" y="524"/>
                        <a:pt x="127" y="55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 name="Gruppieren 20"/>
              <p:cNvGrpSpPr/>
              <p:nvPr/>
            </p:nvGrpSpPr>
            <p:grpSpPr bwMode="gray">
              <a:xfrm>
                <a:off x="6226481" y="1963956"/>
                <a:ext cx="1217189" cy="3378771"/>
                <a:chOff x="14946313" y="-19594512"/>
                <a:chExt cx="7529512" cy="20901025"/>
              </a:xfrm>
            </p:grpSpPr>
            <p:sp>
              <p:nvSpPr>
                <p:cNvPr id="22" name="Freeform 391"/>
                <p:cNvSpPr>
                  <a:spLocks/>
                </p:cNvSpPr>
                <p:nvPr/>
              </p:nvSpPr>
              <p:spPr bwMode="gray">
                <a:xfrm>
                  <a:off x="15584487" y="-9661524"/>
                  <a:ext cx="1547813" cy="1931988"/>
                </a:xfrm>
                <a:custGeom>
                  <a:avLst/>
                  <a:gdLst/>
                  <a:ahLst/>
                  <a:cxnLst>
                    <a:cxn ang="0">
                      <a:pos x="344" y="369"/>
                    </a:cxn>
                    <a:cxn ang="0">
                      <a:pos x="287" y="396"/>
                    </a:cxn>
                    <a:cxn ang="0">
                      <a:pos x="75" y="488"/>
                    </a:cxn>
                    <a:cxn ang="0">
                      <a:pos x="90" y="245"/>
                    </a:cxn>
                    <a:cxn ang="0">
                      <a:pos x="129" y="103"/>
                    </a:cxn>
                    <a:cxn ang="0">
                      <a:pos x="271" y="4"/>
                    </a:cxn>
                    <a:cxn ang="0">
                      <a:pos x="408" y="290"/>
                    </a:cxn>
                    <a:cxn ang="0">
                      <a:pos x="299" y="382"/>
                    </a:cxn>
                  </a:cxnLst>
                  <a:rect l="0" t="0" r="r" b="b"/>
                  <a:pathLst>
                    <a:path w="413" h="515">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392"/>
                <p:cNvSpPr>
                  <a:spLocks/>
                </p:cNvSpPr>
                <p:nvPr/>
              </p:nvSpPr>
              <p:spPr bwMode="gray">
                <a:xfrm>
                  <a:off x="20308887" y="-9721849"/>
                  <a:ext cx="1131888" cy="1492250"/>
                </a:xfrm>
                <a:custGeom>
                  <a:avLst/>
                  <a:gdLst/>
                  <a:ahLst/>
                  <a:cxnLst>
                    <a:cxn ang="0">
                      <a:pos x="102" y="33"/>
                    </a:cxn>
                    <a:cxn ang="0">
                      <a:pos x="228" y="207"/>
                    </a:cxn>
                    <a:cxn ang="0">
                      <a:pos x="290" y="302"/>
                    </a:cxn>
                    <a:cxn ang="0">
                      <a:pos x="227" y="367"/>
                    </a:cxn>
                    <a:cxn ang="0">
                      <a:pos x="19" y="272"/>
                    </a:cxn>
                    <a:cxn ang="0">
                      <a:pos x="115" y="0"/>
                    </a:cxn>
                  </a:cxnLst>
                  <a:rect l="0" t="0" r="r" b="b"/>
                  <a:pathLst>
                    <a:path w="302" h="398">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393"/>
                <p:cNvSpPr>
                  <a:spLocks/>
                </p:cNvSpPr>
                <p:nvPr/>
              </p:nvSpPr>
              <p:spPr bwMode="gray">
                <a:xfrm>
                  <a:off x="16900525" y="-455612"/>
                  <a:ext cx="1652588" cy="1762125"/>
                </a:xfrm>
                <a:custGeom>
                  <a:avLst/>
                  <a:gdLst/>
                  <a:ahLst/>
                  <a:cxnLst>
                    <a:cxn ang="0">
                      <a:pos x="437" y="8"/>
                    </a:cxn>
                    <a:cxn ang="0">
                      <a:pos x="424" y="171"/>
                    </a:cxn>
                    <a:cxn ang="0">
                      <a:pos x="346" y="276"/>
                    </a:cxn>
                    <a:cxn ang="0">
                      <a:pos x="112" y="445"/>
                    </a:cxn>
                    <a:cxn ang="0">
                      <a:pos x="78" y="222"/>
                    </a:cxn>
                    <a:cxn ang="0">
                      <a:pos x="293" y="2"/>
                    </a:cxn>
                    <a:cxn ang="0">
                      <a:pos x="424" y="41"/>
                    </a:cxn>
                  </a:cxnLst>
                  <a:rect l="0" t="0" r="r" b="b"/>
                  <a:pathLst>
                    <a:path w="441" h="47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A0A0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394"/>
                <p:cNvSpPr>
                  <a:spLocks/>
                </p:cNvSpPr>
                <p:nvPr/>
              </p:nvSpPr>
              <p:spPr bwMode="gray">
                <a:xfrm>
                  <a:off x="19599275" y="-650874"/>
                  <a:ext cx="2876550" cy="1687513"/>
                </a:xfrm>
                <a:custGeom>
                  <a:avLst/>
                  <a:gdLst/>
                  <a:ahLst/>
                  <a:cxnLst>
                    <a:cxn ang="0">
                      <a:pos x="50" y="60"/>
                    </a:cxn>
                    <a:cxn ang="0">
                      <a:pos x="5" y="229"/>
                    </a:cxn>
                    <a:cxn ang="0">
                      <a:pos x="135" y="283"/>
                    </a:cxn>
                    <a:cxn ang="0">
                      <a:pos x="237" y="271"/>
                    </a:cxn>
                    <a:cxn ang="0">
                      <a:pos x="332" y="345"/>
                    </a:cxn>
                    <a:cxn ang="0">
                      <a:pos x="468" y="386"/>
                    </a:cxn>
                    <a:cxn ang="0">
                      <a:pos x="663" y="321"/>
                    </a:cxn>
                    <a:cxn ang="0">
                      <a:pos x="539" y="238"/>
                    </a:cxn>
                    <a:cxn ang="0">
                      <a:pos x="446" y="140"/>
                    </a:cxn>
                    <a:cxn ang="0">
                      <a:pos x="266" y="13"/>
                    </a:cxn>
                    <a:cxn ang="0">
                      <a:pos x="24" y="60"/>
                    </a:cxn>
                  </a:cxnLst>
                  <a:rect l="0" t="0" r="r" b="b"/>
                  <a:pathLst>
                    <a:path w="767" h="45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504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395"/>
                <p:cNvSpPr>
                  <a:spLocks/>
                </p:cNvSpPr>
                <p:nvPr/>
              </p:nvSpPr>
              <p:spPr bwMode="gray">
                <a:xfrm>
                  <a:off x="16236950" y="-11128374"/>
                  <a:ext cx="5286375" cy="11190288"/>
                </a:xfrm>
                <a:custGeom>
                  <a:avLst/>
                  <a:gdLst/>
                  <a:ahLst/>
                  <a:cxnLst>
                    <a:cxn ang="0">
                      <a:pos x="196" y="75"/>
                    </a:cxn>
                    <a:cxn ang="0">
                      <a:pos x="73" y="356"/>
                    </a:cxn>
                    <a:cxn ang="0">
                      <a:pos x="32" y="651"/>
                    </a:cxn>
                    <a:cxn ang="0">
                      <a:pos x="79" y="787"/>
                    </a:cxn>
                    <a:cxn ang="0">
                      <a:pos x="86" y="962"/>
                    </a:cxn>
                    <a:cxn ang="0">
                      <a:pos x="87" y="1136"/>
                    </a:cxn>
                    <a:cxn ang="0">
                      <a:pos x="131" y="1295"/>
                    </a:cxn>
                    <a:cxn ang="0">
                      <a:pos x="190" y="1972"/>
                    </a:cxn>
                    <a:cxn ang="0">
                      <a:pos x="223" y="2117"/>
                    </a:cxn>
                    <a:cxn ang="0">
                      <a:pos x="210" y="2319"/>
                    </a:cxn>
                    <a:cxn ang="0">
                      <a:pos x="275" y="2456"/>
                    </a:cxn>
                    <a:cxn ang="0">
                      <a:pos x="307" y="2632"/>
                    </a:cxn>
                    <a:cxn ang="0">
                      <a:pos x="345" y="2921"/>
                    </a:cxn>
                    <a:cxn ang="0">
                      <a:pos x="619" y="2885"/>
                    </a:cxn>
                    <a:cxn ang="0">
                      <a:pos x="629" y="2593"/>
                    </a:cxn>
                    <a:cxn ang="0">
                      <a:pos x="567" y="2451"/>
                    </a:cxn>
                    <a:cxn ang="0">
                      <a:pos x="606" y="2311"/>
                    </a:cxn>
                    <a:cxn ang="0">
                      <a:pos x="594" y="2000"/>
                    </a:cxn>
                    <a:cxn ang="0">
                      <a:pos x="601" y="1654"/>
                    </a:cxn>
                    <a:cxn ang="0">
                      <a:pos x="607" y="1282"/>
                    </a:cxn>
                    <a:cxn ang="0">
                      <a:pos x="607" y="1104"/>
                    </a:cxn>
                    <a:cxn ang="0">
                      <a:pos x="621" y="949"/>
                    </a:cxn>
                    <a:cxn ang="0">
                      <a:pos x="622" y="924"/>
                    </a:cxn>
                    <a:cxn ang="0">
                      <a:pos x="731" y="1106"/>
                    </a:cxn>
                    <a:cxn ang="0">
                      <a:pos x="803" y="1360"/>
                    </a:cxn>
                    <a:cxn ang="0">
                      <a:pos x="909" y="1829"/>
                    </a:cxn>
                    <a:cxn ang="0">
                      <a:pos x="921" y="2047"/>
                    </a:cxn>
                    <a:cxn ang="0">
                      <a:pos x="945" y="2333"/>
                    </a:cxn>
                    <a:cxn ang="0">
                      <a:pos x="909" y="2879"/>
                    </a:cxn>
                    <a:cxn ang="0">
                      <a:pos x="1242" y="2895"/>
                    </a:cxn>
                    <a:cxn ang="0">
                      <a:pos x="1286" y="2771"/>
                    </a:cxn>
                    <a:cxn ang="0">
                      <a:pos x="1307" y="2594"/>
                    </a:cxn>
                    <a:cxn ang="0">
                      <a:pos x="1312" y="2188"/>
                    </a:cxn>
                    <a:cxn ang="0">
                      <a:pos x="1384" y="1791"/>
                    </a:cxn>
                    <a:cxn ang="0">
                      <a:pos x="1346" y="1445"/>
                    </a:cxn>
                    <a:cxn ang="0">
                      <a:pos x="1292" y="1036"/>
                    </a:cxn>
                    <a:cxn ang="0">
                      <a:pos x="1240" y="879"/>
                    </a:cxn>
                    <a:cxn ang="0">
                      <a:pos x="1182" y="736"/>
                    </a:cxn>
                    <a:cxn ang="0">
                      <a:pos x="1182" y="643"/>
                    </a:cxn>
                    <a:cxn ang="0">
                      <a:pos x="1206" y="564"/>
                    </a:cxn>
                    <a:cxn ang="0">
                      <a:pos x="1137" y="447"/>
                    </a:cxn>
                    <a:cxn ang="0">
                      <a:pos x="1053" y="263"/>
                    </a:cxn>
                    <a:cxn ang="0">
                      <a:pos x="959" y="83"/>
                    </a:cxn>
                    <a:cxn ang="0">
                      <a:pos x="492" y="11"/>
                    </a:cxn>
                    <a:cxn ang="0">
                      <a:pos x="190" y="82"/>
                    </a:cxn>
                  </a:cxnLst>
                  <a:rect l="0" t="0" r="r" b="b"/>
                  <a:pathLst>
                    <a:path w="1410" h="2984">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35343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396"/>
                <p:cNvSpPr>
                  <a:spLocks/>
                </p:cNvSpPr>
                <p:nvPr/>
              </p:nvSpPr>
              <p:spPr bwMode="gray">
                <a:xfrm>
                  <a:off x="19731037" y="-4359274"/>
                  <a:ext cx="296863" cy="938213"/>
                </a:xfrm>
                <a:custGeom>
                  <a:avLst/>
                  <a:gdLst/>
                  <a:ahLst/>
                  <a:cxnLst>
                    <a:cxn ang="0">
                      <a:pos x="10" y="23"/>
                    </a:cxn>
                    <a:cxn ang="0">
                      <a:pos x="60" y="54"/>
                    </a:cxn>
                    <a:cxn ang="0">
                      <a:pos x="59" y="111"/>
                    </a:cxn>
                    <a:cxn ang="0">
                      <a:pos x="23" y="250"/>
                    </a:cxn>
                    <a:cxn ang="0">
                      <a:pos x="3" y="182"/>
                    </a:cxn>
                    <a:cxn ang="0">
                      <a:pos x="45" y="117"/>
                    </a:cxn>
                    <a:cxn ang="0">
                      <a:pos x="0" y="0"/>
                    </a:cxn>
                  </a:cxnLst>
                  <a:rect l="0" t="0" r="r" b="b"/>
                  <a:pathLst>
                    <a:path w="79" h="250">
                      <a:moveTo>
                        <a:pt x="10" y="23"/>
                      </a:moveTo>
                      <a:cubicBezTo>
                        <a:pt x="19" y="45"/>
                        <a:pt x="46" y="40"/>
                        <a:pt x="60" y="54"/>
                      </a:cubicBezTo>
                      <a:cubicBezTo>
                        <a:pt x="79" y="75"/>
                        <a:pt x="71" y="92"/>
                        <a:pt x="59" y="111"/>
                      </a:cubicBezTo>
                      <a:cubicBezTo>
                        <a:pt x="30" y="154"/>
                        <a:pt x="7" y="193"/>
                        <a:pt x="23" y="250"/>
                      </a:cubicBezTo>
                      <a:cubicBezTo>
                        <a:pt x="19" y="230"/>
                        <a:pt x="1" y="202"/>
                        <a:pt x="3" y="182"/>
                      </a:cubicBezTo>
                      <a:cubicBezTo>
                        <a:pt x="6" y="154"/>
                        <a:pt x="31" y="142"/>
                        <a:pt x="45" y="117"/>
                      </a:cubicBezTo>
                      <a:cubicBezTo>
                        <a:pt x="78" y="57"/>
                        <a:pt x="13" y="50"/>
                        <a:pt x="0"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397"/>
                <p:cNvSpPr>
                  <a:spLocks/>
                </p:cNvSpPr>
                <p:nvPr/>
              </p:nvSpPr>
              <p:spPr bwMode="gray">
                <a:xfrm>
                  <a:off x="19989800" y="-1033462"/>
                  <a:ext cx="1136650" cy="341313"/>
                </a:xfrm>
                <a:custGeom>
                  <a:avLst/>
                  <a:gdLst/>
                  <a:ahLst/>
                  <a:cxnLst>
                    <a:cxn ang="0">
                      <a:pos x="32" y="72"/>
                    </a:cxn>
                    <a:cxn ang="0">
                      <a:pos x="84" y="42"/>
                    </a:cxn>
                    <a:cxn ang="0">
                      <a:pos x="156" y="20"/>
                    </a:cxn>
                    <a:cxn ang="0">
                      <a:pos x="278" y="43"/>
                    </a:cxn>
                    <a:cxn ang="0">
                      <a:pos x="130" y="42"/>
                    </a:cxn>
                    <a:cxn ang="0">
                      <a:pos x="0" y="91"/>
                    </a:cxn>
                  </a:cxnLst>
                  <a:rect l="0" t="0" r="r" b="b"/>
                  <a:pathLst>
                    <a:path w="303" h="91">
                      <a:moveTo>
                        <a:pt x="32" y="72"/>
                      </a:moveTo>
                      <a:cubicBezTo>
                        <a:pt x="50" y="66"/>
                        <a:pt x="66" y="50"/>
                        <a:pt x="84" y="42"/>
                      </a:cubicBezTo>
                      <a:cubicBezTo>
                        <a:pt x="108" y="32"/>
                        <a:pt x="132" y="28"/>
                        <a:pt x="156" y="20"/>
                      </a:cubicBezTo>
                      <a:cubicBezTo>
                        <a:pt x="173" y="14"/>
                        <a:pt x="303" y="0"/>
                        <a:pt x="278" y="43"/>
                      </a:cubicBezTo>
                      <a:cubicBezTo>
                        <a:pt x="268" y="60"/>
                        <a:pt x="152" y="42"/>
                        <a:pt x="130" y="42"/>
                      </a:cubicBezTo>
                      <a:cubicBezTo>
                        <a:pt x="95" y="44"/>
                        <a:pt x="25" y="68"/>
                        <a:pt x="0" y="91"/>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398"/>
                <p:cNvSpPr>
                  <a:spLocks/>
                </p:cNvSpPr>
                <p:nvPr/>
              </p:nvSpPr>
              <p:spPr bwMode="gray">
                <a:xfrm>
                  <a:off x="19626262" y="-4733924"/>
                  <a:ext cx="506413" cy="1214438"/>
                </a:xfrm>
                <a:custGeom>
                  <a:avLst/>
                  <a:gdLst/>
                  <a:ahLst/>
                  <a:cxnLst>
                    <a:cxn ang="0">
                      <a:pos x="38" y="116"/>
                    </a:cxn>
                    <a:cxn ang="0">
                      <a:pos x="80" y="207"/>
                    </a:cxn>
                    <a:cxn ang="0">
                      <a:pos x="50" y="324"/>
                    </a:cxn>
                    <a:cxn ang="0">
                      <a:pos x="126" y="155"/>
                    </a:cxn>
                    <a:cxn ang="0">
                      <a:pos x="65" y="76"/>
                    </a:cxn>
                    <a:cxn ang="0">
                      <a:pos x="27" y="0"/>
                    </a:cxn>
                    <a:cxn ang="0">
                      <a:pos x="31" y="110"/>
                    </a:cxn>
                  </a:cxnLst>
                  <a:rect l="0" t="0" r="r" b="b"/>
                  <a:pathLst>
                    <a:path w="135" h="324">
                      <a:moveTo>
                        <a:pt x="38" y="116"/>
                      </a:moveTo>
                      <a:cubicBezTo>
                        <a:pt x="66" y="145"/>
                        <a:pt x="108" y="158"/>
                        <a:pt x="80" y="207"/>
                      </a:cubicBezTo>
                      <a:cubicBezTo>
                        <a:pt x="66" y="231"/>
                        <a:pt x="0" y="299"/>
                        <a:pt x="50" y="324"/>
                      </a:cubicBezTo>
                      <a:cubicBezTo>
                        <a:pt x="52" y="250"/>
                        <a:pt x="135" y="230"/>
                        <a:pt x="126" y="155"/>
                      </a:cubicBezTo>
                      <a:cubicBezTo>
                        <a:pt x="120" y="112"/>
                        <a:pt x="89" y="108"/>
                        <a:pt x="65" y="76"/>
                      </a:cubicBezTo>
                      <a:cubicBezTo>
                        <a:pt x="46" y="51"/>
                        <a:pt x="42" y="24"/>
                        <a:pt x="27" y="0"/>
                      </a:cubicBezTo>
                      <a:cubicBezTo>
                        <a:pt x="4" y="31"/>
                        <a:pt x="10" y="80"/>
                        <a:pt x="31" y="11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399"/>
                <p:cNvSpPr>
                  <a:spLocks/>
                </p:cNvSpPr>
                <p:nvPr/>
              </p:nvSpPr>
              <p:spPr bwMode="gray">
                <a:xfrm>
                  <a:off x="18816637" y="-7970837"/>
                  <a:ext cx="906463" cy="387350"/>
                </a:xfrm>
                <a:custGeom>
                  <a:avLst/>
                  <a:gdLst/>
                  <a:ahLst/>
                  <a:cxnLst>
                    <a:cxn ang="0">
                      <a:pos x="0" y="4"/>
                    </a:cxn>
                    <a:cxn ang="0">
                      <a:pos x="238" y="46"/>
                    </a:cxn>
                    <a:cxn ang="0">
                      <a:pos x="116" y="24"/>
                    </a:cxn>
                    <a:cxn ang="0">
                      <a:pos x="3" y="7"/>
                    </a:cxn>
                  </a:cxnLst>
                  <a:rect l="0" t="0" r="r" b="b"/>
                  <a:pathLst>
                    <a:path w="242" h="103">
                      <a:moveTo>
                        <a:pt x="0" y="4"/>
                      </a:moveTo>
                      <a:cubicBezTo>
                        <a:pt x="21" y="36"/>
                        <a:pt x="242" y="103"/>
                        <a:pt x="238" y="46"/>
                      </a:cubicBezTo>
                      <a:cubicBezTo>
                        <a:pt x="234" y="0"/>
                        <a:pt x="139" y="21"/>
                        <a:pt x="116" y="24"/>
                      </a:cubicBezTo>
                      <a:cubicBezTo>
                        <a:pt x="82" y="27"/>
                        <a:pt x="26" y="19"/>
                        <a:pt x="3" y="7"/>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400"/>
                <p:cNvSpPr>
                  <a:spLocks/>
                </p:cNvSpPr>
                <p:nvPr/>
              </p:nvSpPr>
              <p:spPr bwMode="gray">
                <a:xfrm>
                  <a:off x="16513175" y="-10707687"/>
                  <a:ext cx="3709988" cy="922338"/>
                </a:xfrm>
                <a:custGeom>
                  <a:avLst/>
                  <a:gdLst/>
                  <a:ahLst/>
                  <a:cxnLst>
                    <a:cxn ang="0">
                      <a:pos x="64" y="22"/>
                    </a:cxn>
                    <a:cxn ang="0">
                      <a:pos x="278" y="61"/>
                    </a:cxn>
                    <a:cxn ang="0">
                      <a:pos x="494" y="74"/>
                    </a:cxn>
                    <a:cxn ang="0">
                      <a:pos x="736" y="72"/>
                    </a:cxn>
                    <a:cxn ang="0">
                      <a:pos x="968" y="42"/>
                    </a:cxn>
                    <a:cxn ang="0">
                      <a:pos x="755" y="217"/>
                    </a:cxn>
                    <a:cxn ang="0">
                      <a:pos x="423" y="237"/>
                    </a:cxn>
                    <a:cxn ang="0">
                      <a:pos x="142" y="165"/>
                    </a:cxn>
                    <a:cxn ang="0">
                      <a:pos x="12" y="133"/>
                    </a:cxn>
                    <a:cxn ang="0">
                      <a:pos x="64" y="9"/>
                    </a:cxn>
                  </a:cxnLst>
                  <a:rect l="0" t="0" r="r" b="b"/>
                  <a:pathLst>
                    <a:path w="989" h="246">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201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401"/>
                <p:cNvSpPr>
                  <a:spLocks/>
                </p:cNvSpPr>
                <p:nvPr/>
              </p:nvSpPr>
              <p:spPr bwMode="gray">
                <a:xfrm>
                  <a:off x="18095912" y="-10504487"/>
                  <a:ext cx="1039813" cy="842963"/>
                </a:xfrm>
                <a:custGeom>
                  <a:avLst/>
                  <a:gdLst/>
                  <a:ahLst/>
                  <a:cxnLst>
                    <a:cxn ang="0">
                      <a:pos x="14" y="40"/>
                    </a:cxn>
                    <a:cxn ang="0">
                      <a:pos x="110" y="21"/>
                    </a:cxn>
                    <a:cxn ang="0">
                      <a:pos x="204" y="165"/>
                    </a:cxn>
                    <a:cxn ang="0">
                      <a:pos x="2" y="201"/>
                    </a:cxn>
                    <a:cxn ang="0">
                      <a:pos x="2" y="171"/>
                    </a:cxn>
                    <a:cxn ang="0">
                      <a:pos x="184" y="138"/>
                    </a:cxn>
                    <a:cxn ang="0">
                      <a:pos x="14" y="53"/>
                    </a:cxn>
                  </a:cxnLst>
                  <a:rect l="0" t="0" r="r" b="b"/>
                  <a:pathLst>
                    <a:path w="277" h="225">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C1C0B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402"/>
                <p:cNvSpPr>
                  <a:spLocks/>
                </p:cNvSpPr>
                <p:nvPr/>
              </p:nvSpPr>
              <p:spPr bwMode="gray">
                <a:xfrm>
                  <a:off x="16386175" y="-16695737"/>
                  <a:ext cx="4079875" cy="6299200"/>
                </a:xfrm>
                <a:custGeom>
                  <a:avLst/>
                  <a:gdLst/>
                  <a:ahLst/>
                  <a:cxnLst>
                    <a:cxn ang="0">
                      <a:pos x="326" y="79"/>
                    </a:cxn>
                    <a:cxn ang="0">
                      <a:pos x="223" y="165"/>
                    </a:cxn>
                    <a:cxn ang="0">
                      <a:pos x="176" y="376"/>
                    </a:cxn>
                    <a:cxn ang="0">
                      <a:pos x="125" y="636"/>
                    </a:cxn>
                    <a:cxn ang="0">
                      <a:pos x="85" y="954"/>
                    </a:cxn>
                    <a:cxn ang="0">
                      <a:pos x="32" y="1171"/>
                    </a:cxn>
                    <a:cxn ang="0">
                      <a:pos x="21" y="1390"/>
                    </a:cxn>
                    <a:cxn ang="0">
                      <a:pos x="67" y="1561"/>
                    </a:cxn>
                    <a:cxn ang="0">
                      <a:pos x="209" y="1652"/>
                    </a:cxn>
                    <a:cxn ang="0">
                      <a:pos x="392" y="1658"/>
                    </a:cxn>
                    <a:cxn ang="0">
                      <a:pos x="561" y="1671"/>
                    </a:cxn>
                    <a:cxn ang="0">
                      <a:pos x="900" y="1658"/>
                    </a:cxn>
                    <a:cxn ang="0">
                      <a:pos x="1045" y="1612"/>
                    </a:cxn>
                    <a:cxn ang="0">
                      <a:pos x="1070" y="1374"/>
                    </a:cxn>
                    <a:cxn ang="0">
                      <a:pos x="1076" y="805"/>
                    </a:cxn>
                    <a:cxn ang="0">
                      <a:pos x="835" y="125"/>
                    </a:cxn>
                    <a:cxn ang="0">
                      <a:pos x="723" y="47"/>
                    </a:cxn>
                    <a:cxn ang="0">
                      <a:pos x="599" y="52"/>
                    </a:cxn>
                    <a:cxn ang="0">
                      <a:pos x="300" y="79"/>
                    </a:cxn>
                  </a:cxnLst>
                  <a:rect l="0" t="0" r="r" b="b"/>
                  <a:pathLst>
                    <a:path w="1088" h="168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BDD5E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403"/>
                <p:cNvSpPr>
                  <a:spLocks/>
                </p:cNvSpPr>
                <p:nvPr/>
              </p:nvSpPr>
              <p:spPr bwMode="gray">
                <a:xfrm>
                  <a:off x="16525875" y="-11393487"/>
                  <a:ext cx="487363" cy="839788"/>
                </a:xfrm>
                <a:custGeom>
                  <a:avLst/>
                  <a:gdLst/>
                  <a:ahLst/>
                  <a:cxnLst>
                    <a:cxn ang="0">
                      <a:pos x="130" y="224"/>
                    </a:cxn>
                    <a:cxn ang="0">
                      <a:pos x="61" y="117"/>
                    </a:cxn>
                    <a:cxn ang="0">
                      <a:pos x="16" y="0"/>
                    </a:cxn>
                    <a:cxn ang="0">
                      <a:pos x="45" y="130"/>
                    </a:cxn>
                    <a:cxn ang="0">
                      <a:pos x="70" y="197"/>
                    </a:cxn>
                  </a:cxnLst>
                  <a:rect l="0" t="0" r="r" b="b"/>
                  <a:pathLst>
                    <a:path w="130" h="224">
                      <a:moveTo>
                        <a:pt x="130" y="224"/>
                      </a:moveTo>
                      <a:cubicBezTo>
                        <a:pt x="113" y="187"/>
                        <a:pt x="85" y="149"/>
                        <a:pt x="61" y="117"/>
                      </a:cubicBezTo>
                      <a:cubicBezTo>
                        <a:pt x="32" y="79"/>
                        <a:pt x="24" y="47"/>
                        <a:pt x="16" y="0"/>
                      </a:cubicBezTo>
                      <a:cubicBezTo>
                        <a:pt x="0" y="52"/>
                        <a:pt x="26" y="88"/>
                        <a:pt x="45" y="130"/>
                      </a:cubicBezTo>
                      <a:cubicBezTo>
                        <a:pt x="58" y="158"/>
                        <a:pt x="39" y="186"/>
                        <a:pt x="70" y="197"/>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404"/>
                <p:cNvSpPr>
                  <a:spLocks/>
                </p:cNvSpPr>
                <p:nvPr/>
              </p:nvSpPr>
              <p:spPr bwMode="gray">
                <a:xfrm>
                  <a:off x="17429162" y="-10955337"/>
                  <a:ext cx="1660525" cy="539750"/>
                </a:xfrm>
                <a:custGeom>
                  <a:avLst/>
                  <a:gdLst/>
                  <a:ahLst/>
                  <a:cxnLst>
                    <a:cxn ang="0">
                      <a:pos x="0" y="126"/>
                    </a:cxn>
                    <a:cxn ang="0">
                      <a:pos x="27" y="83"/>
                    </a:cxn>
                    <a:cxn ang="0">
                      <a:pos x="36" y="83"/>
                    </a:cxn>
                    <a:cxn ang="0">
                      <a:pos x="34" y="127"/>
                    </a:cxn>
                    <a:cxn ang="0">
                      <a:pos x="91" y="77"/>
                    </a:cxn>
                    <a:cxn ang="0">
                      <a:pos x="154" y="118"/>
                    </a:cxn>
                    <a:cxn ang="0">
                      <a:pos x="154" y="41"/>
                    </a:cxn>
                    <a:cxn ang="0">
                      <a:pos x="276" y="1"/>
                    </a:cxn>
                    <a:cxn ang="0">
                      <a:pos x="365" y="46"/>
                    </a:cxn>
                    <a:cxn ang="0">
                      <a:pos x="366" y="28"/>
                    </a:cxn>
                    <a:cxn ang="0">
                      <a:pos x="408" y="83"/>
                    </a:cxn>
                    <a:cxn ang="0">
                      <a:pos x="343" y="116"/>
                    </a:cxn>
                    <a:cxn ang="0">
                      <a:pos x="341" y="121"/>
                    </a:cxn>
                    <a:cxn ang="0">
                      <a:pos x="434" y="144"/>
                    </a:cxn>
                  </a:cxnLst>
                  <a:rect l="0" t="0" r="r" b="b"/>
                  <a:pathLst>
                    <a:path w="443" h="144">
                      <a:moveTo>
                        <a:pt x="0" y="126"/>
                      </a:moveTo>
                      <a:cubicBezTo>
                        <a:pt x="0" y="85"/>
                        <a:pt x="1" y="110"/>
                        <a:pt x="27" y="83"/>
                      </a:cubicBezTo>
                      <a:cubicBezTo>
                        <a:pt x="28" y="83"/>
                        <a:pt x="35" y="83"/>
                        <a:pt x="36" y="83"/>
                      </a:cubicBezTo>
                      <a:cubicBezTo>
                        <a:pt x="29" y="100"/>
                        <a:pt x="14" y="109"/>
                        <a:pt x="34" y="127"/>
                      </a:cubicBezTo>
                      <a:cubicBezTo>
                        <a:pt x="56" y="105"/>
                        <a:pt x="54" y="74"/>
                        <a:pt x="91" y="77"/>
                      </a:cubicBezTo>
                      <a:cubicBezTo>
                        <a:pt x="81" y="106"/>
                        <a:pt x="147" y="137"/>
                        <a:pt x="154" y="118"/>
                      </a:cubicBezTo>
                      <a:cubicBezTo>
                        <a:pt x="166" y="89"/>
                        <a:pt x="153" y="74"/>
                        <a:pt x="154" y="41"/>
                      </a:cubicBezTo>
                      <a:cubicBezTo>
                        <a:pt x="205" y="39"/>
                        <a:pt x="229" y="2"/>
                        <a:pt x="276" y="1"/>
                      </a:cubicBezTo>
                      <a:cubicBezTo>
                        <a:pt x="327" y="0"/>
                        <a:pt x="319" y="50"/>
                        <a:pt x="365" y="46"/>
                      </a:cubicBezTo>
                      <a:cubicBezTo>
                        <a:pt x="364" y="41"/>
                        <a:pt x="367" y="33"/>
                        <a:pt x="366" y="28"/>
                      </a:cubicBezTo>
                      <a:cubicBezTo>
                        <a:pt x="390" y="29"/>
                        <a:pt x="422" y="56"/>
                        <a:pt x="408" y="83"/>
                      </a:cubicBezTo>
                      <a:cubicBezTo>
                        <a:pt x="401" y="96"/>
                        <a:pt x="358" y="112"/>
                        <a:pt x="343" y="116"/>
                      </a:cubicBezTo>
                      <a:cubicBezTo>
                        <a:pt x="342" y="117"/>
                        <a:pt x="341" y="119"/>
                        <a:pt x="341" y="121"/>
                      </a:cubicBezTo>
                      <a:cubicBezTo>
                        <a:pt x="383" y="126"/>
                        <a:pt x="443" y="87"/>
                        <a:pt x="434" y="144"/>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405"/>
                <p:cNvSpPr>
                  <a:spLocks/>
                </p:cNvSpPr>
                <p:nvPr/>
              </p:nvSpPr>
              <p:spPr bwMode="gray">
                <a:xfrm>
                  <a:off x="19177000" y="-11074399"/>
                  <a:ext cx="573088" cy="655638"/>
                </a:xfrm>
                <a:custGeom>
                  <a:avLst/>
                  <a:gdLst/>
                  <a:ahLst/>
                  <a:cxnLst>
                    <a:cxn ang="0">
                      <a:pos x="36" y="147"/>
                    </a:cxn>
                    <a:cxn ang="0">
                      <a:pos x="0" y="63"/>
                    </a:cxn>
                    <a:cxn ang="0">
                      <a:pos x="65" y="147"/>
                    </a:cxn>
                    <a:cxn ang="0">
                      <a:pos x="110" y="48"/>
                    </a:cxn>
                    <a:cxn ang="0">
                      <a:pos x="124" y="127"/>
                    </a:cxn>
                    <a:cxn ang="0">
                      <a:pos x="66" y="173"/>
                    </a:cxn>
                    <a:cxn ang="0">
                      <a:pos x="23" y="131"/>
                    </a:cxn>
                  </a:cxnLst>
                  <a:rect l="0" t="0" r="r" b="b"/>
                  <a:pathLst>
                    <a:path w="153" h="175">
                      <a:moveTo>
                        <a:pt x="36" y="147"/>
                      </a:moveTo>
                      <a:cubicBezTo>
                        <a:pt x="40" y="110"/>
                        <a:pt x="16" y="92"/>
                        <a:pt x="0" y="63"/>
                      </a:cubicBezTo>
                      <a:cubicBezTo>
                        <a:pt x="42" y="64"/>
                        <a:pt x="32" y="137"/>
                        <a:pt x="65" y="147"/>
                      </a:cubicBezTo>
                      <a:cubicBezTo>
                        <a:pt x="125" y="166"/>
                        <a:pt x="90" y="71"/>
                        <a:pt x="110" y="48"/>
                      </a:cubicBezTo>
                      <a:cubicBezTo>
                        <a:pt x="153" y="0"/>
                        <a:pt x="129" y="108"/>
                        <a:pt x="124" y="127"/>
                      </a:cubicBezTo>
                      <a:cubicBezTo>
                        <a:pt x="116" y="153"/>
                        <a:pt x="96" y="175"/>
                        <a:pt x="66" y="173"/>
                      </a:cubicBezTo>
                      <a:cubicBezTo>
                        <a:pt x="35" y="171"/>
                        <a:pt x="29" y="136"/>
                        <a:pt x="23" y="131"/>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406"/>
                <p:cNvSpPr>
                  <a:spLocks/>
                </p:cNvSpPr>
                <p:nvPr/>
              </p:nvSpPr>
              <p:spPr bwMode="gray">
                <a:xfrm>
                  <a:off x="16278225" y="-10126662"/>
                  <a:ext cx="1822450" cy="2455863"/>
                </a:xfrm>
                <a:custGeom>
                  <a:avLst/>
                  <a:gdLst/>
                  <a:ahLst/>
                  <a:cxnLst>
                    <a:cxn ang="0">
                      <a:pos x="486" y="82"/>
                    </a:cxn>
                    <a:cxn ang="0">
                      <a:pos x="182" y="156"/>
                    </a:cxn>
                    <a:cxn ang="0">
                      <a:pos x="104" y="327"/>
                    </a:cxn>
                    <a:cxn ang="0">
                      <a:pos x="112" y="471"/>
                    </a:cxn>
                    <a:cxn ang="0">
                      <a:pos x="53" y="655"/>
                    </a:cxn>
                    <a:cxn ang="0">
                      <a:pos x="40" y="523"/>
                    </a:cxn>
                    <a:cxn ang="0">
                      <a:pos x="14" y="391"/>
                    </a:cxn>
                    <a:cxn ang="0">
                      <a:pos x="98" y="0"/>
                    </a:cxn>
                  </a:cxnLst>
                  <a:rect l="0" t="0" r="r" b="b"/>
                  <a:pathLst>
                    <a:path w="486" h="655">
                      <a:moveTo>
                        <a:pt x="486" y="82"/>
                      </a:moveTo>
                      <a:cubicBezTo>
                        <a:pt x="413" y="138"/>
                        <a:pt x="251" y="162"/>
                        <a:pt x="182" y="156"/>
                      </a:cubicBezTo>
                      <a:cubicBezTo>
                        <a:pt x="168" y="254"/>
                        <a:pt x="93" y="214"/>
                        <a:pt x="104" y="327"/>
                      </a:cubicBezTo>
                      <a:cubicBezTo>
                        <a:pt x="126" y="348"/>
                        <a:pt x="113" y="432"/>
                        <a:pt x="112" y="471"/>
                      </a:cubicBezTo>
                      <a:cubicBezTo>
                        <a:pt x="110" y="530"/>
                        <a:pt x="67" y="601"/>
                        <a:pt x="53" y="655"/>
                      </a:cubicBezTo>
                      <a:cubicBezTo>
                        <a:pt x="30" y="621"/>
                        <a:pt x="45" y="567"/>
                        <a:pt x="40" y="523"/>
                      </a:cubicBezTo>
                      <a:cubicBezTo>
                        <a:pt x="36" y="481"/>
                        <a:pt x="21" y="436"/>
                        <a:pt x="14" y="391"/>
                      </a:cubicBezTo>
                      <a:cubicBezTo>
                        <a:pt x="0" y="298"/>
                        <a:pt x="64" y="30"/>
                        <a:pt x="98"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407"/>
                <p:cNvSpPr>
                  <a:spLocks/>
                </p:cNvSpPr>
                <p:nvPr/>
              </p:nvSpPr>
              <p:spPr bwMode="gray">
                <a:xfrm>
                  <a:off x="19570700" y="-10167937"/>
                  <a:ext cx="1338263" cy="1739900"/>
                </a:xfrm>
                <a:custGeom>
                  <a:avLst/>
                  <a:gdLst/>
                  <a:ahLst/>
                  <a:cxnLst>
                    <a:cxn ang="0">
                      <a:pos x="84" y="38"/>
                    </a:cxn>
                    <a:cxn ang="0">
                      <a:pos x="131" y="1"/>
                    </a:cxn>
                    <a:cxn ang="0">
                      <a:pos x="157" y="38"/>
                    </a:cxn>
                    <a:cxn ang="0">
                      <a:pos x="213" y="126"/>
                    </a:cxn>
                    <a:cxn ang="0">
                      <a:pos x="267" y="204"/>
                    </a:cxn>
                    <a:cxn ang="0">
                      <a:pos x="318" y="317"/>
                    </a:cxn>
                    <a:cxn ang="0">
                      <a:pos x="346" y="411"/>
                    </a:cxn>
                    <a:cxn ang="0">
                      <a:pos x="303" y="463"/>
                    </a:cxn>
                    <a:cxn ang="0">
                      <a:pos x="256" y="414"/>
                    </a:cxn>
                    <a:cxn ang="0">
                      <a:pos x="200" y="385"/>
                    </a:cxn>
                    <a:cxn ang="0">
                      <a:pos x="167" y="252"/>
                    </a:cxn>
                    <a:cxn ang="0">
                      <a:pos x="157" y="199"/>
                    </a:cxn>
                    <a:cxn ang="0">
                      <a:pos x="126" y="158"/>
                    </a:cxn>
                    <a:cxn ang="0">
                      <a:pos x="46" y="116"/>
                    </a:cxn>
                    <a:cxn ang="0">
                      <a:pos x="27" y="60"/>
                    </a:cxn>
                    <a:cxn ang="0">
                      <a:pos x="84" y="38"/>
                    </a:cxn>
                  </a:cxnLst>
                  <a:rect l="0" t="0" r="r" b="b"/>
                  <a:pathLst>
                    <a:path w="357" h="464">
                      <a:moveTo>
                        <a:pt x="84" y="38"/>
                      </a:moveTo>
                      <a:cubicBezTo>
                        <a:pt x="95" y="32"/>
                        <a:pt x="122" y="2"/>
                        <a:pt x="131" y="1"/>
                      </a:cubicBezTo>
                      <a:cubicBezTo>
                        <a:pt x="146" y="0"/>
                        <a:pt x="152" y="26"/>
                        <a:pt x="157" y="38"/>
                      </a:cubicBezTo>
                      <a:cubicBezTo>
                        <a:pt x="171" y="71"/>
                        <a:pt x="187" y="102"/>
                        <a:pt x="213" y="126"/>
                      </a:cubicBezTo>
                      <a:cubicBezTo>
                        <a:pt x="236" y="148"/>
                        <a:pt x="257" y="175"/>
                        <a:pt x="267" y="204"/>
                      </a:cubicBezTo>
                      <a:cubicBezTo>
                        <a:pt x="282" y="246"/>
                        <a:pt x="291" y="279"/>
                        <a:pt x="318" y="317"/>
                      </a:cubicBezTo>
                      <a:cubicBezTo>
                        <a:pt x="337" y="344"/>
                        <a:pt x="357" y="376"/>
                        <a:pt x="346" y="411"/>
                      </a:cubicBezTo>
                      <a:cubicBezTo>
                        <a:pt x="342" y="423"/>
                        <a:pt x="313" y="463"/>
                        <a:pt x="303" y="463"/>
                      </a:cubicBezTo>
                      <a:cubicBezTo>
                        <a:pt x="285" y="464"/>
                        <a:pt x="266" y="425"/>
                        <a:pt x="256" y="414"/>
                      </a:cubicBezTo>
                      <a:cubicBezTo>
                        <a:pt x="241" y="399"/>
                        <a:pt x="217" y="402"/>
                        <a:pt x="200" y="385"/>
                      </a:cubicBezTo>
                      <a:cubicBezTo>
                        <a:pt x="165" y="351"/>
                        <a:pt x="169" y="299"/>
                        <a:pt x="167" y="252"/>
                      </a:cubicBezTo>
                      <a:cubicBezTo>
                        <a:pt x="166" y="230"/>
                        <a:pt x="168" y="218"/>
                        <a:pt x="157" y="199"/>
                      </a:cubicBezTo>
                      <a:cubicBezTo>
                        <a:pt x="149" y="185"/>
                        <a:pt x="137" y="168"/>
                        <a:pt x="126" y="158"/>
                      </a:cubicBezTo>
                      <a:cubicBezTo>
                        <a:pt x="105" y="138"/>
                        <a:pt x="74" y="124"/>
                        <a:pt x="46" y="116"/>
                      </a:cubicBezTo>
                      <a:cubicBezTo>
                        <a:pt x="18" y="109"/>
                        <a:pt x="0" y="78"/>
                        <a:pt x="27" y="60"/>
                      </a:cubicBezTo>
                      <a:cubicBezTo>
                        <a:pt x="42" y="49"/>
                        <a:pt x="67" y="47"/>
                        <a:pt x="84" y="38"/>
                      </a:cubicBezTo>
                      <a:close/>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09"/>
                <p:cNvSpPr>
                  <a:spLocks/>
                </p:cNvSpPr>
                <p:nvPr/>
              </p:nvSpPr>
              <p:spPr bwMode="gray">
                <a:xfrm>
                  <a:off x="17413288" y="-17345025"/>
                  <a:ext cx="1673225" cy="2054225"/>
                </a:xfrm>
                <a:custGeom>
                  <a:avLst/>
                  <a:gdLst/>
                  <a:ahLst/>
                  <a:cxnLst>
                    <a:cxn ang="0">
                      <a:pos x="26" y="83"/>
                    </a:cxn>
                    <a:cxn ang="0">
                      <a:pos x="386" y="365"/>
                    </a:cxn>
                    <a:cxn ang="0">
                      <a:pos x="370" y="110"/>
                    </a:cxn>
                    <a:cxn ang="0">
                      <a:pos x="46" y="102"/>
                    </a:cxn>
                  </a:cxnLst>
                  <a:rect l="0" t="0" r="r" b="b"/>
                  <a:pathLst>
                    <a:path w="446" h="548">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10"/>
                <p:cNvSpPr>
                  <a:spLocks/>
                </p:cNvSpPr>
                <p:nvPr/>
              </p:nvSpPr>
              <p:spPr bwMode="gray">
                <a:xfrm>
                  <a:off x="17462500" y="-17146587"/>
                  <a:ext cx="1481138" cy="1001713"/>
                </a:xfrm>
                <a:custGeom>
                  <a:avLst/>
                  <a:gdLst/>
                  <a:ahLst/>
                  <a:cxnLst>
                    <a:cxn ang="0">
                      <a:pos x="0" y="57"/>
                    </a:cxn>
                    <a:cxn ang="0">
                      <a:pos x="114" y="220"/>
                    </a:cxn>
                    <a:cxn ang="0">
                      <a:pos x="327" y="207"/>
                    </a:cxn>
                    <a:cxn ang="0">
                      <a:pos x="390" y="0"/>
                    </a:cxn>
                  </a:cxnLst>
                  <a:rect l="0" t="0" r="r" b="b"/>
                  <a:pathLst>
                    <a:path w="395" h="267">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11"/>
                <p:cNvSpPr>
                  <a:spLocks/>
                </p:cNvSpPr>
                <p:nvPr/>
              </p:nvSpPr>
              <p:spPr bwMode="gray">
                <a:xfrm>
                  <a:off x="16840200" y="-19448462"/>
                  <a:ext cx="2436813" cy="3025775"/>
                </a:xfrm>
                <a:custGeom>
                  <a:avLst/>
                  <a:gdLst/>
                  <a:ahLst/>
                  <a:cxnLst>
                    <a:cxn ang="0">
                      <a:pos x="120" y="363"/>
                    </a:cxn>
                    <a:cxn ang="0">
                      <a:pos x="140" y="611"/>
                    </a:cxn>
                    <a:cxn ang="0">
                      <a:pos x="284" y="761"/>
                    </a:cxn>
                    <a:cxn ang="0">
                      <a:pos x="497" y="748"/>
                    </a:cxn>
                    <a:cxn ang="0">
                      <a:pos x="578" y="540"/>
                    </a:cxn>
                    <a:cxn ang="0">
                      <a:pos x="608" y="538"/>
                    </a:cxn>
                    <a:cxn ang="0">
                      <a:pos x="642" y="415"/>
                    </a:cxn>
                    <a:cxn ang="0">
                      <a:pos x="597" y="296"/>
                    </a:cxn>
                    <a:cxn ang="0">
                      <a:pos x="476" y="77"/>
                    </a:cxn>
                    <a:cxn ang="0">
                      <a:pos x="87" y="342"/>
                    </a:cxn>
                    <a:cxn ang="0">
                      <a:pos x="82" y="532"/>
                    </a:cxn>
                    <a:cxn ang="0">
                      <a:pos x="127" y="585"/>
                    </a:cxn>
                  </a:cxnLst>
                  <a:rect l="0" t="0" r="r" b="b"/>
                  <a:pathLst>
                    <a:path w="650" h="807">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12"/>
                <p:cNvSpPr>
                  <a:spLocks/>
                </p:cNvSpPr>
                <p:nvPr/>
              </p:nvSpPr>
              <p:spPr bwMode="gray">
                <a:xfrm>
                  <a:off x="15794038" y="-10055225"/>
                  <a:ext cx="1143000" cy="1477963"/>
                </a:xfrm>
                <a:custGeom>
                  <a:avLst/>
                  <a:gdLst/>
                  <a:ahLst/>
                  <a:cxnLst>
                    <a:cxn ang="0">
                      <a:pos x="54" y="180"/>
                    </a:cxn>
                    <a:cxn ang="0">
                      <a:pos x="124" y="312"/>
                    </a:cxn>
                    <a:cxn ang="0">
                      <a:pos x="248" y="388"/>
                    </a:cxn>
                    <a:cxn ang="0">
                      <a:pos x="295" y="278"/>
                    </a:cxn>
                    <a:cxn ang="0">
                      <a:pos x="225" y="166"/>
                    </a:cxn>
                    <a:cxn ang="0">
                      <a:pos x="27" y="161"/>
                    </a:cxn>
                  </a:cxnLst>
                  <a:rect l="0" t="0" r="r" b="b"/>
                  <a:pathLst>
                    <a:path w="305" h="394">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13"/>
                <p:cNvSpPr>
                  <a:spLocks/>
                </p:cNvSpPr>
                <p:nvPr/>
              </p:nvSpPr>
              <p:spPr bwMode="gray">
                <a:xfrm>
                  <a:off x="20154900" y="-10129837"/>
                  <a:ext cx="919163" cy="1376363"/>
                </a:xfrm>
                <a:custGeom>
                  <a:avLst/>
                  <a:gdLst/>
                  <a:ahLst/>
                  <a:cxnLst>
                    <a:cxn ang="0">
                      <a:pos x="215" y="161"/>
                    </a:cxn>
                    <a:cxn ang="0">
                      <a:pos x="170" y="247"/>
                    </a:cxn>
                    <a:cxn ang="0">
                      <a:pos x="71" y="357"/>
                    </a:cxn>
                    <a:cxn ang="0">
                      <a:pos x="6" y="227"/>
                    </a:cxn>
                    <a:cxn ang="0">
                      <a:pos x="221" y="148"/>
                    </a:cxn>
                  </a:cxnLst>
                  <a:rect l="0" t="0" r="r" b="b"/>
                  <a:pathLst>
                    <a:path w="245" h="367">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14"/>
                <p:cNvSpPr>
                  <a:spLocks/>
                </p:cNvSpPr>
                <p:nvPr/>
              </p:nvSpPr>
              <p:spPr bwMode="gray">
                <a:xfrm>
                  <a:off x="16052800" y="-9523412"/>
                  <a:ext cx="693738" cy="968375"/>
                </a:xfrm>
                <a:custGeom>
                  <a:avLst/>
                  <a:gdLst/>
                  <a:ahLst/>
                  <a:cxnLst>
                    <a:cxn ang="0">
                      <a:pos x="110" y="4"/>
                    </a:cxn>
                    <a:cxn ang="0">
                      <a:pos x="74" y="71"/>
                    </a:cxn>
                    <a:cxn ang="0">
                      <a:pos x="74" y="134"/>
                    </a:cxn>
                    <a:cxn ang="0">
                      <a:pos x="178" y="229"/>
                    </a:cxn>
                    <a:cxn ang="0">
                      <a:pos x="126" y="249"/>
                    </a:cxn>
                    <a:cxn ang="0">
                      <a:pos x="73" y="210"/>
                    </a:cxn>
                    <a:cxn ang="0">
                      <a:pos x="10" y="90"/>
                    </a:cxn>
                    <a:cxn ang="0">
                      <a:pos x="107" y="0"/>
                    </a:cxn>
                  </a:cxnLst>
                  <a:rect l="0" t="0" r="r" b="b"/>
                  <a:pathLst>
                    <a:path w="185" h="258">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15"/>
                <p:cNvSpPr>
                  <a:spLocks/>
                </p:cNvSpPr>
                <p:nvPr/>
              </p:nvSpPr>
              <p:spPr bwMode="gray">
                <a:xfrm>
                  <a:off x="18778538" y="-14390687"/>
                  <a:ext cx="1841500" cy="3438525"/>
                </a:xfrm>
                <a:custGeom>
                  <a:avLst/>
                  <a:gdLst/>
                  <a:ahLst/>
                  <a:cxnLst>
                    <a:cxn ang="0">
                      <a:pos x="127" y="186"/>
                    </a:cxn>
                    <a:cxn ang="0">
                      <a:pos x="7" y="0"/>
                    </a:cxn>
                    <a:cxn ang="0">
                      <a:pos x="133" y="262"/>
                    </a:cxn>
                    <a:cxn ang="0">
                      <a:pos x="125" y="299"/>
                    </a:cxn>
                    <a:cxn ang="0">
                      <a:pos x="79" y="250"/>
                    </a:cxn>
                    <a:cxn ang="0">
                      <a:pos x="26" y="252"/>
                    </a:cxn>
                    <a:cxn ang="0">
                      <a:pos x="49" y="316"/>
                    </a:cxn>
                    <a:cxn ang="0">
                      <a:pos x="107" y="382"/>
                    </a:cxn>
                    <a:cxn ang="0">
                      <a:pos x="143" y="519"/>
                    </a:cxn>
                    <a:cxn ang="0">
                      <a:pos x="111" y="639"/>
                    </a:cxn>
                    <a:cxn ang="0">
                      <a:pos x="179" y="614"/>
                    </a:cxn>
                    <a:cxn ang="0">
                      <a:pos x="111" y="698"/>
                    </a:cxn>
                    <a:cxn ang="0">
                      <a:pos x="72" y="805"/>
                    </a:cxn>
                    <a:cxn ang="0">
                      <a:pos x="166" y="731"/>
                    </a:cxn>
                    <a:cxn ang="0">
                      <a:pos x="234" y="799"/>
                    </a:cxn>
                    <a:cxn ang="0">
                      <a:pos x="286" y="777"/>
                    </a:cxn>
                    <a:cxn ang="0">
                      <a:pos x="266" y="847"/>
                    </a:cxn>
                    <a:cxn ang="0">
                      <a:pos x="244" y="903"/>
                    </a:cxn>
                    <a:cxn ang="0">
                      <a:pos x="310" y="877"/>
                    </a:cxn>
                    <a:cxn ang="0">
                      <a:pos x="385" y="803"/>
                    </a:cxn>
                    <a:cxn ang="0">
                      <a:pos x="431" y="689"/>
                    </a:cxn>
                    <a:cxn ang="0">
                      <a:pos x="466" y="542"/>
                    </a:cxn>
                    <a:cxn ang="0">
                      <a:pos x="402" y="237"/>
                    </a:cxn>
                    <a:cxn ang="0">
                      <a:pos x="323" y="186"/>
                    </a:cxn>
                    <a:cxn ang="0">
                      <a:pos x="248" y="209"/>
                    </a:cxn>
                    <a:cxn ang="0">
                      <a:pos x="112" y="180"/>
                    </a:cxn>
                    <a:cxn ang="0">
                      <a:pos x="124" y="183"/>
                    </a:cxn>
                  </a:cxnLst>
                  <a:rect l="0" t="0" r="r" b="b"/>
                  <a:pathLst>
                    <a:path w="491" h="917">
                      <a:moveTo>
                        <a:pt x="127" y="186"/>
                      </a:moveTo>
                      <a:cubicBezTo>
                        <a:pt x="43" y="152"/>
                        <a:pt x="50" y="58"/>
                        <a:pt x="7" y="0"/>
                      </a:cubicBezTo>
                      <a:cubicBezTo>
                        <a:pt x="0" y="103"/>
                        <a:pt x="76" y="187"/>
                        <a:pt x="133" y="262"/>
                      </a:cubicBezTo>
                      <a:cubicBezTo>
                        <a:pt x="148" y="281"/>
                        <a:pt x="166" y="312"/>
                        <a:pt x="125" y="299"/>
                      </a:cubicBezTo>
                      <a:cubicBezTo>
                        <a:pt x="105" y="294"/>
                        <a:pt x="92" y="263"/>
                        <a:pt x="79" y="250"/>
                      </a:cubicBezTo>
                      <a:cubicBezTo>
                        <a:pt x="61" y="233"/>
                        <a:pt x="38" y="221"/>
                        <a:pt x="26" y="252"/>
                      </a:cubicBezTo>
                      <a:cubicBezTo>
                        <a:pt x="17" y="276"/>
                        <a:pt x="38" y="298"/>
                        <a:pt x="49" y="316"/>
                      </a:cubicBezTo>
                      <a:cubicBezTo>
                        <a:pt x="68" y="344"/>
                        <a:pt x="66" y="399"/>
                        <a:pt x="107" y="382"/>
                      </a:cubicBezTo>
                      <a:cubicBezTo>
                        <a:pt x="109" y="429"/>
                        <a:pt x="122" y="480"/>
                        <a:pt x="143" y="519"/>
                      </a:cubicBezTo>
                      <a:cubicBezTo>
                        <a:pt x="177" y="579"/>
                        <a:pt x="150" y="590"/>
                        <a:pt x="111" y="639"/>
                      </a:cubicBezTo>
                      <a:cubicBezTo>
                        <a:pt x="137" y="643"/>
                        <a:pt x="162" y="633"/>
                        <a:pt x="179" y="614"/>
                      </a:cubicBezTo>
                      <a:cubicBezTo>
                        <a:pt x="170" y="648"/>
                        <a:pt x="134" y="672"/>
                        <a:pt x="111" y="698"/>
                      </a:cubicBezTo>
                      <a:cubicBezTo>
                        <a:pt x="79" y="735"/>
                        <a:pt x="70" y="757"/>
                        <a:pt x="72" y="805"/>
                      </a:cubicBezTo>
                      <a:cubicBezTo>
                        <a:pt x="113" y="798"/>
                        <a:pt x="132" y="736"/>
                        <a:pt x="166" y="731"/>
                      </a:cubicBezTo>
                      <a:cubicBezTo>
                        <a:pt x="223" y="722"/>
                        <a:pt x="192" y="808"/>
                        <a:pt x="234" y="799"/>
                      </a:cubicBezTo>
                      <a:cubicBezTo>
                        <a:pt x="245" y="776"/>
                        <a:pt x="261" y="768"/>
                        <a:pt x="286" y="777"/>
                      </a:cubicBezTo>
                      <a:cubicBezTo>
                        <a:pt x="288" y="806"/>
                        <a:pt x="284" y="827"/>
                        <a:pt x="266" y="847"/>
                      </a:cubicBezTo>
                      <a:cubicBezTo>
                        <a:pt x="256" y="860"/>
                        <a:pt x="218" y="882"/>
                        <a:pt x="244" y="903"/>
                      </a:cubicBezTo>
                      <a:cubicBezTo>
                        <a:pt x="262" y="917"/>
                        <a:pt x="299" y="886"/>
                        <a:pt x="310" y="877"/>
                      </a:cubicBezTo>
                      <a:cubicBezTo>
                        <a:pt x="332" y="857"/>
                        <a:pt x="368" y="827"/>
                        <a:pt x="385" y="803"/>
                      </a:cubicBezTo>
                      <a:cubicBezTo>
                        <a:pt x="407" y="770"/>
                        <a:pt x="416" y="725"/>
                        <a:pt x="431" y="689"/>
                      </a:cubicBezTo>
                      <a:cubicBezTo>
                        <a:pt x="451" y="642"/>
                        <a:pt x="460" y="593"/>
                        <a:pt x="466" y="542"/>
                      </a:cubicBezTo>
                      <a:cubicBezTo>
                        <a:pt x="480" y="434"/>
                        <a:pt x="491" y="313"/>
                        <a:pt x="402" y="237"/>
                      </a:cubicBezTo>
                      <a:cubicBezTo>
                        <a:pt x="384" y="222"/>
                        <a:pt x="347" y="187"/>
                        <a:pt x="323" y="186"/>
                      </a:cubicBezTo>
                      <a:cubicBezTo>
                        <a:pt x="295" y="184"/>
                        <a:pt x="278" y="208"/>
                        <a:pt x="248" y="209"/>
                      </a:cubicBezTo>
                      <a:cubicBezTo>
                        <a:pt x="208" y="210"/>
                        <a:pt x="143" y="202"/>
                        <a:pt x="112" y="180"/>
                      </a:cubicBezTo>
                      <a:cubicBezTo>
                        <a:pt x="117" y="178"/>
                        <a:pt x="118" y="182"/>
                        <a:pt x="124" y="183"/>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16"/>
                <p:cNvSpPr>
                  <a:spLocks/>
                </p:cNvSpPr>
                <p:nvPr/>
              </p:nvSpPr>
              <p:spPr bwMode="gray">
                <a:xfrm>
                  <a:off x="16776700" y="-13141325"/>
                  <a:ext cx="925513" cy="1766888"/>
                </a:xfrm>
                <a:custGeom>
                  <a:avLst/>
                  <a:gdLst/>
                  <a:ahLst/>
                  <a:cxnLst>
                    <a:cxn ang="0">
                      <a:pos x="224" y="68"/>
                    </a:cxn>
                    <a:cxn ang="0">
                      <a:pos x="194" y="287"/>
                    </a:cxn>
                    <a:cxn ang="0">
                      <a:pos x="158" y="325"/>
                    </a:cxn>
                    <a:cxn ang="0">
                      <a:pos x="103" y="346"/>
                    </a:cxn>
                    <a:cxn ang="0">
                      <a:pos x="110" y="466"/>
                    </a:cxn>
                    <a:cxn ang="0">
                      <a:pos x="76" y="454"/>
                    </a:cxn>
                    <a:cxn ang="0">
                      <a:pos x="31" y="450"/>
                    </a:cxn>
                    <a:cxn ang="0">
                      <a:pos x="5" y="385"/>
                    </a:cxn>
                    <a:cxn ang="0">
                      <a:pos x="94" y="277"/>
                    </a:cxn>
                    <a:cxn ang="0">
                      <a:pos x="106" y="198"/>
                    </a:cxn>
                    <a:cxn ang="0">
                      <a:pos x="149" y="144"/>
                    </a:cxn>
                    <a:cxn ang="0">
                      <a:pos x="220" y="17"/>
                    </a:cxn>
                    <a:cxn ang="0">
                      <a:pos x="204" y="104"/>
                    </a:cxn>
                  </a:cxnLst>
                  <a:rect l="0" t="0" r="r" b="b"/>
                  <a:pathLst>
                    <a:path w="247" h="471">
                      <a:moveTo>
                        <a:pt x="224" y="68"/>
                      </a:moveTo>
                      <a:cubicBezTo>
                        <a:pt x="166" y="132"/>
                        <a:pt x="247" y="221"/>
                        <a:pt x="194" y="287"/>
                      </a:cubicBezTo>
                      <a:cubicBezTo>
                        <a:pt x="186" y="297"/>
                        <a:pt x="170" y="319"/>
                        <a:pt x="158" y="325"/>
                      </a:cubicBezTo>
                      <a:cubicBezTo>
                        <a:pt x="135" y="336"/>
                        <a:pt x="121" y="325"/>
                        <a:pt x="103" y="346"/>
                      </a:cubicBezTo>
                      <a:cubicBezTo>
                        <a:pt x="78" y="375"/>
                        <a:pt x="86" y="437"/>
                        <a:pt x="110" y="466"/>
                      </a:cubicBezTo>
                      <a:cubicBezTo>
                        <a:pt x="91" y="471"/>
                        <a:pt x="89" y="458"/>
                        <a:pt x="76" y="454"/>
                      </a:cubicBezTo>
                      <a:cubicBezTo>
                        <a:pt x="62" y="451"/>
                        <a:pt x="44" y="455"/>
                        <a:pt x="31" y="450"/>
                      </a:cubicBezTo>
                      <a:cubicBezTo>
                        <a:pt x="6" y="441"/>
                        <a:pt x="0" y="410"/>
                        <a:pt x="5" y="385"/>
                      </a:cubicBezTo>
                      <a:cubicBezTo>
                        <a:pt x="16" y="333"/>
                        <a:pt x="83" y="332"/>
                        <a:pt x="94" y="277"/>
                      </a:cubicBezTo>
                      <a:cubicBezTo>
                        <a:pt x="99" y="249"/>
                        <a:pt x="91" y="223"/>
                        <a:pt x="106" y="198"/>
                      </a:cubicBezTo>
                      <a:cubicBezTo>
                        <a:pt x="119" y="178"/>
                        <a:pt x="139" y="166"/>
                        <a:pt x="149" y="144"/>
                      </a:cubicBezTo>
                      <a:cubicBezTo>
                        <a:pt x="162" y="115"/>
                        <a:pt x="164" y="0"/>
                        <a:pt x="220" y="17"/>
                      </a:cubicBezTo>
                      <a:cubicBezTo>
                        <a:pt x="227" y="60"/>
                        <a:pt x="224" y="70"/>
                        <a:pt x="204" y="104"/>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17"/>
                <p:cNvSpPr>
                  <a:spLocks/>
                </p:cNvSpPr>
                <p:nvPr/>
              </p:nvSpPr>
              <p:spPr bwMode="gray">
                <a:xfrm>
                  <a:off x="17079913" y="-15038387"/>
                  <a:ext cx="503238" cy="1217613"/>
                </a:xfrm>
                <a:custGeom>
                  <a:avLst/>
                  <a:gdLst/>
                  <a:ahLst/>
                  <a:cxnLst>
                    <a:cxn ang="0">
                      <a:pos x="48" y="4"/>
                    </a:cxn>
                    <a:cxn ang="0">
                      <a:pos x="43" y="294"/>
                    </a:cxn>
                    <a:cxn ang="0">
                      <a:pos x="3" y="266"/>
                    </a:cxn>
                    <a:cxn ang="0">
                      <a:pos x="9" y="134"/>
                    </a:cxn>
                    <a:cxn ang="0">
                      <a:pos x="61" y="0"/>
                    </a:cxn>
                  </a:cxnLst>
                  <a:rect l="0" t="0" r="r" b="b"/>
                  <a:pathLst>
                    <a:path w="134" h="325">
                      <a:moveTo>
                        <a:pt x="48" y="4"/>
                      </a:moveTo>
                      <a:cubicBezTo>
                        <a:pt x="134" y="34"/>
                        <a:pt x="93" y="246"/>
                        <a:pt x="43" y="294"/>
                      </a:cubicBezTo>
                      <a:cubicBezTo>
                        <a:pt x="10" y="325"/>
                        <a:pt x="0" y="313"/>
                        <a:pt x="3" y="266"/>
                      </a:cubicBezTo>
                      <a:cubicBezTo>
                        <a:pt x="5" y="222"/>
                        <a:pt x="11" y="179"/>
                        <a:pt x="9" y="134"/>
                      </a:cubicBezTo>
                      <a:cubicBezTo>
                        <a:pt x="6" y="67"/>
                        <a:pt x="2" y="34"/>
                        <a:pt x="61"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18"/>
                <p:cNvSpPr>
                  <a:spLocks/>
                </p:cNvSpPr>
                <p:nvPr/>
              </p:nvSpPr>
              <p:spPr bwMode="gray">
                <a:xfrm>
                  <a:off x="18954750" y="-15478125"/>
                  <a:ext cx="555625" cy="1500188"/>
                </a:xfrm>
                <a:custGeom>
                  <a:avLst/>
                  <a:gdLst/>
                  <a:ahLst/>
                  <a:cxnLst>
                    <a:cxn ang="0">
                      <a:pos x="24" y="0"/>
                    </a:cxn>
                    <a:cxn ang="0">
                      <a:pos x="64" y="217"/>
                    </a:cxn>
                    <a:cxn ang="0">
                      <a:pos x="97" y="310"/>
                    </a:cxn>
                    <a:cxn ang="0">
                      <a:pos x="148" y="394"/>
                    </a:cxn>
                    <a:cxn ang="0">
                      <a:pos x="54" y="267"/>
                    </a:cxn>
                    <a:cxn ang="0">
                      <a:pos x="20" y="176"/>
                    </a:cxn>
                    <a:cxn ang="0">
                      <a:pos x="2" y="85"/>
                    </a:cxn>
                    <a:cxn ang="0">
                      <a:pos x="28" y="144"/>
                    </a:cxn>
                    <a:cxn ang="0">
                      <a:pos x="38" y="65"/>
                    </a:cxn>
                  </a:cxnLst>
                  <a:rect l="0" t="0" r="r" b="b"/>
                  <a:pathLst>
                    <a:path w="148" h="400">
                      <a:moveTo>
                        <a:pt x="24" y="0"/>
                      </a:moveTo>
                      <a:cubicBezTo>
                        <a:pt x="25" y="76"/>
                        <a:pt x="50" y="144"/>
                        <a:pt x="64" y="217"/>
                      </a:cubicBezTo>
                      <a:cubicBezTo>
                        <a:pt x="70" y="251"/>
                        <a:pt x="77" y="281"/>
                        <a:pt x="97" y="310"/>
                      </a:cubicBezTo>
                      <a:cubicBezTo>
                        <a:pt x="115" y="335"/>
                        <a:pt x="143" y="362"/>
                        <a:pt x="148" y="394"/>
                      </a:cubicBezTo>
                      <a:cubicBezTo>
                        <a:pt x="107" y="400"/>
                        <a:pt x="67" y="296"/>
                        <a:pt x="54" y="267"/>
                      </a:cubicBezTo>
                      <a:cubicBezTo>
                        <a:pt x="42" y="238"/>
                        <a:pt x="29" y="208"/>
                        <a:pt x="20" y="176"/>
                      </a:cubicBezTo>
                      <a:cubicBezTo>
                        <a:pt x="13" y="146"/>
                        <a:pt x="16" y="111"/>
                        <a:pt x="2" y="85"/>
                      </a:cubicBezTo>
                      <a:cubicBezTo>
                        <a:pt x="0" y="102"/>
                        <a:pt x="13" y="134"/>
                        <a:pt x="28" y="144"/>
                      </a:cubicBezTo>
                      <a:cubicBezTo>
                        <a:pt x="41" y="122"/>
                        <a:pt x="38" y="92"/>
                        <a:pt x="38" y="6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19"/>
                <p:cNvSpPr>
                  <a:spLocks/>
                </p:cNvSpPr>
                <p:nvPr/>
              </p:nvSpPr>
              <p:spPr bwMode="gray">
                <a:xfrm>
                  <a:off x="18164175" y="-16414750"/>
                  <a:ext cx="1222375" cy="1258888"/>
                </a:xfrm>
                <a:custGeom>
                  <a:avLst/>
                  <a:gdLst/>
                  <a:ahLst/>
                  <a:cxnLst>
                    <a:cxn ang="0">
                      <a:pos x="177" y="266"/>
                    </a:cxn>
                    <a:cxn ang="0">
                      <a:pos x="267" y="187"/>
                    </a:cxn>
                    <a:cxn ang="0">
                      <a:pos x="282" y="34"/>
                    </a:cxn>
                    <a:cxn ang="0">
                      <a:pos x="180" y="188"/>
                    </a:cxn>
                    <a:cxn ang="0">
                      <a:pos x="170" y="275"/>
                    </a:cxn>
                    <a:cxn ang="0">
                      <a:pos x="134" y="282"/>
                    </a:cxn>
                    <a:cxn ang="0">
                      <a:pos x="115" y="282"/>
                    </a:cxn>
                    <a:cxn ang="0">
                      <a:pos x="104" y="298"/>
                    </a:cxn>
                    <a:cxn ang="0">
                      <a:pos x="24" y="260"/>
                    </a:cxn>
                    <a:cxn ang="0">
                      <a:pos x="144" y="155"/>
                    </a:cxn>
                  </a:cxnLst>
                  <a:rect l="0" t="0" r="r" b="b"/>
                  <a:pathLst>
                    <a:path w="326" h="336">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20"/>
                <p:cNvSpPr>
                  <a:spLocks/>
                </p:cNvSpPr>
                <p:nvPr/>
              </p:nvSpPr>
              <p:spPr bwMode="gray">
                <a:xfrm>
                  <a:off x="17275175" y="-16230600"/>
                  <a:ext cx="930275" cy="1079500"/>
                </a:xfrm>
                <a:custGeom>
                  <a:avLst/>
                  <a:gdLst/>
                  <a:ahLst/>
                  <a:cxnLst>
                    <a:cxn ang="0">
                      <a:pos x="0" y="38"/>
                    </a:cxn>
                    <a:cxn ang="0">
                      <a:pos x="23" y="96"/>
                    </a:cxn>
                    <a:cxn ang="0">
                      <a:pos x="54" y="156"/>
                    </a:cxn>
                    <a:cxn ang="0">
                      <a:pos x="91" y="288"/>
                    </a:cxn>
                    <a:cxn ang="0">
                      <a:pos x="107" y="237"/>
                    </a:cxn>
                    <a:cxn ang="0">
                      <a:pos x="157" y="244"/>
                    </a:cxn>
                    <a:cxn ang="0">
                      <a:pos x="189" y="230"/>
                    </a:cxn>
                    <a:cxn ang="0">
                      <a:pos x="212" y="247"/>
                    </a:cxn>
                    <a:cxn ang="0">
                      <a:pos x="232" y="216"/>
                    </a:cxn>
                    <a:cxn ang="0">
                      <a:pos x="173" y="180"/>
                    </a:cxn>
                    <a:cxn ang="0">
                      <a:pos x="114" y="110"/>
                    </a:cxn>
                    <a:cxn ang="0">
                      <a:pos x="75" y="35"/>
                    </a:cxn>
                    <a:cxn ang="0">
                      <a:pos x="0" y="41"/>
                    </a:cxn>
                  </a:cxnLst>
                  <a:rect l="0" t="0" r="r" b="b"/>
                  <a:pathLst>
                    <a:path w="248" h="288">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21"/>
                <p:cNvSpPr>
                  <a:spLocks/>
                </p:cNvSpPr>
                <p:nvPr/>
              </p:nvSpPr>
              <p:spPr bwMode="gray">
                <a:xfrm>
                  <a:off x="17822863" y="-2082800"/>
                  <a:ext cx="922338" cy="2032000"/>
                </a:xfrm>
                <a:custGeom>
                  <a:avLst/>
                  <a:gdLst/>
                  <a:ahLst/>
                  <a:cxnLst>
                    <a:cxn ang="0">
                      <a:pos x="141" y="0"/>
                    </a:cxn>
                    <a:cxn ang="0">
                      <a:pos x="114" y="114"/>
                    </a:cxn>
                    <a:cxn ang="0">
                      <a:pos x="155" y="166"/>
                    </a:cxn>
                    <a:cxn ang="0">
                      <a:pos x="167" y="252"/>
                    </a:cxn>
                    <a:cxn ang="0">
                      <a:pos x="163" y="299"/>
                    </a:cxn>
                    <a:cxn ang="0">
                      <a:pos x="180" y="346"/>
                    </a:cxn>
                    <a:cxn ang="0">
                      <a:pos x="138" y="384"/>
                    </a:cxn>
                    <a:cxn ang="0">
                      <a:pos x="128" y="418"/>
                    </a:cxn>
                    <a:cxn ang="0">
                      <a:pos x="92" y="463"/>
                    </a:cxn>
                    <a:cxn ang="0">
                      <a:pos x="27" y="472"/>
                    </a:cxn>
                    <a:cxn ang="0">
                      <a:pos x="30" y="505"/>
                    </a:cxn>
                    <a:cxn ang="0">
                      <a:pos x="7" y="521"/>
                    </a:cxn>
                    <a:cxn ang="0">
                      <a:pos x="43" y="538"/>
                    </a:cxn>
                    <a:cxn ang="0">
                      <a:pos x="203" y="466"/>
                    </a:cxn>
                    <a:cxn ang="0">
                      <a:pos x="219" y="384"/>
                    </a:cxn>
                    <a:cxn ang="0">
                      <a:pos x="238" y="294"/>
                    </a:cxn>
                    <a:cxn ang="0">
                      <a:pos x="161" y="83"/>
                    </a:cxn>
                    <a:cxn ang="0">
                      <a:pos x="141" y="22"/>
                    </a:cxn>
                  </a:cxnLst>
                  <a:rect l="0" t="0" r="r" b="b"/>
                  <a:pathLst>
                    <a:path w="246" h="542">
                      <a:moveTo>
                        <a:pt x="141" y="0"/>
                      </a:moveTo>
                      <a:cubicBezTo>
                        <a:pt x="134" y="39"/>
                        <a:pt x="110" y="70"/>
                        <a:pt x="114" y="114"/>
                      </a:cubicBezTo>
                      <a:cubicBezTo>
                        <a:pt x="117" y="147"/>
                        <a:pt x="134" y="148"/>
                        <a:pt x="155" y="166"/>
                      </a:cubicBezTo>
                      <a:cubicBezTo>
                        <a:pt x="186" y="191"/>
                        <a:pt x="176" y="216"/>
                        <a:pt x="167" y="252"/>
                      </a:cubicBezTo>
                      <a:cubicBezTo>
                        <a:pt x="163" y="268"/>
                        <a:pt x="158" y="281"/>
                        <a:pt x="163" y="299"/>
                      </a:cubicBezTo>
                      <a:cubicBezTo>
                        <a:pt x="168" y="318"/>
                        <a:pt x="184" y="323"/>
                        <a:pt x="180" y="346"/>
                      </a:cubicBezTo>
                      <a:cubicBezTo>
                        <a:pt x="175" y="377"/>
                        <a:pt x="156" y="365"/>
                        <a:pt x="138" y="384"/>
                      </a:cubicBezTo>
                      <a:cubicBezTo>
                        <a:pt x="126" y="395"/>
                        <a:pt x="130" y="401"/>
                        <a:pt x="128" y="418"/>
                      </a:cubicBezTo>
                      <a:cubicBezTo>
                        <a:pt x="123" y="453"/>
                        <a:pt x="124" y="456"/>
                        <a:pt x="92" y="463"/>
                      </a:cubicBezTo>
                      <a:cubicBezTo>
                        <a:pt x="71" y="469"/>
                        <a:pt x="49" y="471"/>
                        <a:pt x="27" y="472"/>
                      </a:cubicBezTo>
                      <a:cubicBezTo>
                        <a:pt x="57" y="483"/>
                        <a:pt x="55" y="489"/>
                        <a:pt x="30" y="505"/>
                      </a:cubicBezTo>
                      <a:cubicBezTo>
                        <a:pt x="17" y="513"/>
                        <a:pt x="0" y="497"/>
                        <a:pt x="7" y="521"/>
                      </a:cubicBezTo>
                      <a:cubicBezTo>
                        <a:pt x="10" y="534"/>
                        <a:pt x="32" y="537"/>
                        <a:pt x="43" y="538"/>
                      </a:cubicBezTo>
                      <a:cubicBezTo>
                        <a:pt x="101" y="542"/>
                        <a:pt x="175" y="515"/>
                        <a:pt x="203" y="466"/>
                      </a:cubicBezTo>
                      <a:cubicBezTo>
                        <a:pt x="218" y="441"/>
                        <a:pt x="215" y="414"/>
                        <a:pt x="219" y="384"/>
                      </a:cubicBezTo>
                      <a:cubicBezTo>
                        <a:pt x="222" y="353"/>
                        <a:pt x="236" y="324"/>
                        <a:pt x="238" y="294"/>
                      </a:cubicBezTo>
                      <a:cubicBezTo>
                        <a:pt x="246" y="216"/>
                        <a:pt x="196" y="142"/>
                        <a:pt x="161" y="83"/>
                      </a:cubicBezTo>
                      <a:cubicBezTo>
                        <a:pt x="151" y="66"/>
                        <a:pt x="141" y="43"/>
                        <a:pt x="141" y="22"/>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22"/>
                <p:cNvSpPr>
                  <a:spLocks/>
                </p:cNvSpPr>
                <p:nvPr/>
              </p:nvSpPr>
              <p:spPr bwMode="gray">
                <a:xfrm>
                  <a:off x="14946313" y="-16430625"/>
                  <a:ext cx="2662238" cy="7631113"/>
                </a:xfrm>
                <a:custGeom>
                  <a:avLst/>
                  <a:gdLst/>
                  <a:ahLst/>
                  <a:cxnLst>
                    <a:cxn ang="0">
                      <a:pos x="710" y="8"/>
                    </a:cxn>
                    <a:cxn ang="0">
                      <a:pos x="461" y="124"/>
                    </a:cxn>
                    <a:cxn ang="0">
                      <a:pos x="220" y="242"/>
                    </a:cxn>
                    <a:cxn ang="0">
                      <a:pos x="97" y="511"/>
                    </a:cxn>
                    <a:cxn ang="0">
                      <a:pos x="45" y="889"/>
                    </a:cxn>
                    <a:cxn ang="0">
                      <a:pos x="19" y="1215"/>
                    </a:cxn>
                    <a:cxn ang="0">
                      <a:pos x="92" y="1547"/>
                    </a:cxn>
                    <a:cxn ang="0">
                      <a:pos x="103" y="1672"/>
                    </a:cxn>
                    <a:cxn ang="0">
                      <a:pos x="161" y="1815"/>
                    </a:cxn>
                    <a:cxn ang="0">
                      <a:pos x="285" y="2035"/>
                    </a:cxn>
                    <a:cxn ang="0">
                      <a:pos x="350" y="1892"/>
                    </a:cxn>
                    <a:cxn ang="0">
                      <a:pos x="424" y="1784"/>
                    </a:cxn>
                    <a:cxn ang="0">
                      <a:pos x="436" y="1691"/>
                    </a:cxn>
                    <a:cxn ang="0">
                      <a:pos x="438" y="1566"/>
                    </a:cxn>
                    <a:cxn ang="0">
                      <a:pos x="346" y="1448"/>
                    </a:cxn>
                    <a:cxn ang="0">
                      <a:pos x="312" y="1328"/>
                    </a:cxn>
                    <a:cxn ang="0">
                      <a:pos x="346" y="1417"/>
                    </a:cxn>
                    <a:cxn ang="0">
                      <a:pos x="351" y="1515"/>
                    </a:cxn>
                    <a:cxn ang="0">
                      <a:pos x="442" y="1684"/>
                    </a:cxn>
                    <a:cxn ang="0">
                      <a:pos x="480" y="1383"/>
                    </a:cxn>
                    <a:cxn ang="0">
                      <a:pos x="645" y="1164"/>
                    </a:cxn>
                    <a:cxn ang="0">
                      <a:pos x="651" y="830"/>
                    </a:cxn>
                    <a:cxn ang="0">
                      <a:pos x="633" y="484"/>
                    </a:cxn>
                    <a:cxn ang="0">
                      <a:pos x="638" y="211"/>
                    </a:cxn>
                    <a:cxn ang="0">
                      <a:pos x="689" y="0"/>
                    </a:cxn>
                  </a:cxnLst>
                  <a:rect l="0" t="0" r="r" b="b"/>
                  <a:pathLst>
                    <a:path w="710" h="2035">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423"/>
                <p:cNvSpPr>
                  <a:spLocks/>
                </p:cNvSpPr>
                <p:nvPr/>
              </p:nvSpPr>
              <p:spPr bwMode="gray">
                <a:xfrm>
                  <a:off x="19003963" y="-16568737"/>
                  <a:ext cx="2673350" cy="7510463"/>
                </a:xfrm>
                <a:custGeom>
                  <a:avLst/>
                  <a:gdLst/>
                  <a:ahLst/>
                  <a:cxnLst>
                    <a:cxn ang="0">
                      <a:pos x="26" y="26"/>
                    </a:cxn>
                    <a:cxn ang="0">
                      <a:pos x="78" y="195"/>
                    </a:cxn>
                    <a:cxn ang="0">
                      <a:pos x="78" y="378"/>
                    </a:cxn>
                    <a:cxn ang="0">
                      <a:pos x="52" y="756"/>
                    </a:cxn>
                    <a:cxn ang="0">
                      <a:pos x="223" y="1375"/>
                    </a:cxn>
                    <a:cxn ang="0">
                      <a:pos x="289" y="1722"/>
                    </a:cxn>
                    <a:cxn ang="0">
                      <a:pos x="365" y="1853"/>
                    </a:cxn>
                    <a:cxn ang="0">
                      <a:pos x="500" y="2003"/>
                    </a:cxn>
                    <a:cxn ang="0">
                      <a:pos x="605" y="1786"/>
                    </a:cxn>
                    <a:cxn ang="0">
                      <a:pos x="660" y="1638"/>
                    </a:cxn>
                    <a:cxn ang="0">
                      <a:pos x="690" y="1636"/>
                    </a:cxn>
                    <a:cxn ang="0">
                      <a:pos x="664" y="1494"/>
                    </a:cxn>
                    <a:cxn ang="0">
                      <a:pos x="685" y="1355"/>
                    </a:cxn>
                    <a:cxn ang="0">
                      <a:pos x="685" y="1173"/>
                    </a:cxn>
                    <a:cxn ang="0">
                      <a:pos x="698" y="996"/>
                    </a:cxn>
                    <a:cxn ang="0">
                      <a:pos x="581" y="306"/>
                    </a:cxn>
                    <a:cxn ang="0">
                      <a:pos x="553" y="209"/>
                    </a:cxn>
                    <a:cxn ang="0">
                      <a:pos x="478" y="156"/>
                    </a:cxn>
                    <a:cxn ang="0">
                      <a:pos x="255" y="58"/>
                    </a:cxn>
                    <a:cxn ang="0">
                      <a:pos x="124" y="53"/>
                    </a:cxn>
                    <a:cxn ang="0">
                      <a:pos x="0" y="0"/>
                    </a:cxn>
                  </a:cxnLst>
                  <a:rect l="0" t="0" r="r" b="b"/>
                  <a:pathLst>
                    <a:path w="713" h="2003">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424"/>
                <p:cNvSpPr>
                  <a:spLocks/>
                </p:cNvSpPr>
                <p:nvPr/>
              </p:nvSpPr>
              <p:spPr bwMode="gray">
                <a:xfrm>
                  <a:off x="17305338" y="-15401925"/>
                  <a:ext cx="1784350" cy="4146550"/>
                </a:xfrm>
                <a:custGeom>
                  <a:avLst/>
                  <a:gdLst/>
                  <a:ahLst/>
                  <a:cxnLst>
                    <a:cxn ang="0">
                      <a:pos x="461" y="890"/>
                    </a:cxn>
                    <a:cxn ang="0">
                      <a:pos x="439" y="769"/>
                    </a:cxn>
                    <a:cxn ang="0">
                      <a:pos x="351" y="706"/>
                    </a:cxn>
                    <a:cxn ang="0">
                      <a:pos x="448" y="681"/>
                    </a:cxn>
                    <a:cxn ang="0">
                      <a:pos x="418" y="613"/>
                    </a:cxn>
                    <a:cxn ang="0">
                      <a:pos x="396" y="541"/>
                    </a:cxn>
                    <a:cxn ang="0">
                      <a:pos x="383" y="380"/>
                    </a:cxn>
                    <a:cxn ang="0">
                      <a:pos x="366" y="299"/>
                    </a:cxn>
                    <a:cxn ang="0">
                      <a:pos x="376" y="211"/>
                    </a:cxn>
                    <a:cxn ang="0">
                      <a:pos x="331" y="74"/>
                    </a:cxn>
                    <a:cxn ang="0">
                      <a:pos x="286" y="85"/>
                    </a:cxn>
                    <a:cxn ang="0">
                      <a:pos x="248" y="69"/>
                    </a:cxn>
                    <a:cxn ang="0">
                      <a:pos x="187" y="0"/>
                    </a:cxn>
                    <a:cxn ang="0">
                      <a:pos x="207" y="83"/>
                    </a:cxn>
                    <a:cxn ang="0">
                      <a:pos x="171" y="155"/>
                    </a:cxn>
                    <a:cxn ang="0">
                      <a:pos x="155" y="78"/>
                    </a:cxn>
                    <a:cxn ang="0">
                      <a:pos x="123" y="241"/>
                    </a:cxn>
                    <a:cxn ang="0">
                      <a:pos x="83" y="407"/>
                    </a:cxn>
                    <a:cxn ang="0">
                      <a:pos x="105" y="407"/>
                    </a:cxn>
                    <a:cxn ang="0">
                      <a:pos x="177" y="316"/>
                    </a:cxn>
                    <a:cxn ang="0">
                      <a:pos x="162" y="483"/>
                    </a:cxn>
                    <a:cxn ang="0">
                      <a:pos x="93" y="609"/>
                    </a:cxn>
                    <a:cxn ang="0">
                      <a:pos x="147" y="564"/>
                    </a:cxn>
                    <a:cxn ang="0">
                      <a:pos x="180" y="622"/>
                    </a:cxn>
                    <a:cxn ang="0">
                      <a:pos x="178" y="700"/>
                    </a:cxn>
                    <a:cxn ang="0">
                      <a:pos x="123" y="749"/>
                    </a:cxn>
                    <a:cxn ang="0">
                      <a:pos x="102" y="883"/>
                    </a:cxn>
                    <a:cxn ang="0">
                      <a:pos x="167" y="987"/>
                    </a:cxn>
                    <a:cxn ang="0">
                      <a:pos x="92" y="998"/>
                    </a:cxn>
                    <a:cxn ang="0">
                      <a:pos x="47" y="942"/>
                    </a:cxn>
                    <a:cxn ang="0">
                      <a:pos x="21" y="984"/>
                    </a:cxn>
                    <a:cxn ang="0">
                      <a:pos x="59" y="1007"/>
                    </a:cxn>
                    <a:cxn ang="0">
                      <a:pos x="94" y="1032"/>
                    </a:cxn>
                    <a:cxn ang="0">
                      <a:pos x="248" y="1099"/>
                    </a:cxn>
                    <a:cxn ang="0">
                      <a:pos x="399" y="1068"/>
                    </a:cxn>
                    <a:cxn ang="0">
                      <a:pos x="328" y="998"/>
                    </a:cxn>
                    <a:cxn ang="0">
                      <a:pos x="381" y="964"/>
                    </a:cxn>
                    <a:cxn ang="0">
                      <a:pos x="461" y="890"/>
                    </a:cxn>
                  </a:cxnLst>
                  <a:rect l="0" t="0" r="r" b="b"/>
                  <a:pathLst>
                    <a:path w="476" h="1106">
                      <a:moveTo>
                        <a:pt x="461" y="890"/>
                      </a:moveTo>
                      <a:cubicBezTo>
                        <a:pt x="476" y="852"/>
                        <a:pt x="461" y="796"/>
                        <a:pt x="439" y="769"/>
                      </a:cubicBezTo>
                      <a:cubicBezTo>
                        <a:pt x="416" y="742"/>
                        <a:pt x="364" y="748"/>
                        <a:pt x="351" y="706"/>
                      </a:cubicBezTo>
                      <a:cubicBezTo>
                        <a:pt x="331" y="643"/>
                        <a:pt x="421" y="682"/>
                        <a:pt x="448" y="681"/>
                      </a:cubicBezTo>
                      <a:cubicBezTo>
                        <a:pt x="452" y="653"/>
                        <a:pt x="430" y="635"/>
                        <a:pt x="418" y="613"/>
                      </a:cubicBezTo>
                      <a:cubicBezTo>
                        <a:pt x="404" y="588"/>
                        <a:pt x="400" y="571"/>
                        <a:pt x="396" y="541"/>
                      </a:cubicBezTo>
                      <a:cubicBezTo>
                        <a:pt x="388" y="489"/>
                        <a:pt x="383" y="437"/>
                        <a:pt x="383" y="380"/>
                      </a:cubicBezTo>
                      <a:cubicBezTo>
                        <a:pt x="383" y="347"/>
                        <a:pt x="372" y="330"/>
                        <a:pt x="366" y="299"/>
                      </a:cubicBezTo>
                      <a:cubicBezTo>
                        <a:pt x="361" y="270"/>
                        <a:pt x="374" y="240"/>
                        <a:pt x="376" y="211"/>
                      </a:cubicBezTo>
                      <a:cubicBezTo>
                        <a:pt x="380" y="175"/>
                        <a:pt x="357" y="97"/>
                        <a:pt x="331" y="74"/>
                      </a:cubicBezTo>
                      <a:cubicBezTo>
                        <a:pt x="302" y="49"/>
                        <a:pt x="310" y="77"/>
                        <a:pt x="286" y="85"/>
                      </a:cubicBezTo>
                      <a:cubicBezTo>
                        <a:pt x="268" y="92"/>
                        <a:pt x="264" y="81"/>
                        <a:pt x="248" y="69"/>
                      </a:cubicBezTo>
                      <a:cubicBezTo>
                        <a:pt x="222" y="48"/>
                        <a:pt x="205" y="28"/>
                        <a:pt x="187" y="0"/>
                      </a:cubicBezTo>
                      <a:cubicBezTo>
                        <a:pt x="139" y="0"/>
                        <a:pt x="201" y="70"/>
                        <a:pt x="207" y="83"/>
                      </a:cubicBezTo>
                      <a:cubicBezTo>
                        <a:pt x="224" y="119"/>
                        <a:pt x="224" y="164"/>
                        <a:pt x="171" y="155"/>
                      </a:cubicBezTo>
                      <a:cubicBezTo>
                        <a:pt x="161" y="130"/>
                        <a:pt x="176" y="98"/>
                        <a:pt x="155" y="78"/>
                      </a:cubicBezTo>
                      <a:cubicBezTo>
                        <a:pt x="136" y="132"/>
                        <a:pt x="149" y="187"/>
                        <a:pt x="123" y="241"/>
                      </a:cubicBezTo>
                      <a:cubicBezTo>
                        <a:pt x="96" y="296"/>
                        <a:pt x="80" y="343"/>
                        <a:pt x="83" y="407"/>
                      </a:cubicBezTo>
                      <a:cubicBezTo>
                        <a:pt x="89" y="408"/>
                        <a:pt x="100" y="408"/>
                        <a:pt x="105" y="407"/>
                      </a:cubicBezTo>
                      <a:cubicBezTo>
                        <a:pt x="116" y="382"/>
                        <a:pt x="147" y="314"/>
                        <a:pt x="177" y="316"/>
                      </a:cubicBezTo>
                      <a:cubicBezTo>
                        <a:pt x="202" y="371"/>
                        <a:pt x="200" y="435"/>
                        <a:pt x="162" y="483"/>
                      </a:cubicBezTo>
                      <a:cubicBezTo>
                        <a:pt x="133" y="519"/>
                        <a:pt x="87" y="558"/>
                        <a:pt x="93" y="609"/>
                      </a:cubicBezTo>
                      <a:cubicBezTo>
                        <a:pt x="112" y="600"/>
                        <a:pt x="120" y="568"/>
                        <a:pt x="147" y="564"/>
                      </a:cubicBezTo>
                      <a:cubicBezTo>
                        <a:pt x="181" y="559"/>
                        <a:pt x="175" y="593"/>
                        <a:pt x="180" y="622"/>
                      </a:cubicBezTo>
                      <a:cubicBezTo>
                        <a:pt x="183" y="641"/>
                        <a:pt x="193" y="686"/>
                        <a:pt x="178" y="700"/>
                      </a:cubicBezTo>
                      <a:cubicBezTo>
                        <a:pt x="157" y="719"/>
                        <a:pt x="112" y="699"/>
                        <a:pt x="123" y="749"/>
                      </a:cubicBezTo>
                      <a:cubicBezTo>
                        <a:pt x="178" y="770"/>
                        <a:pt x="103" y="851"/>
                        <a:pt x="102" y="883"/>
                      </a:cubicBezTo>
                      <a:cubicBezTo>
                        <a:pt x="102" y="933"/>
                        <a:pt x="195" y="954"/>
                        <a:pt x="167" y="987"/>
                      </a:cubicBezTo>
                      <a:cubicBezTo>
                        <a:pt x="153" y="1004"/>
                        <a:pt x="109" y="1010"/>
                        <a:pt x="92" y="998"/>
                      </a:cubicBezTo>
                      <a:cubicBezTo>
                        <a:pt x="73" y="985"/>
                        <a:pt x="72" y="951"/>
                        <a:pt x="47" y="942"/>
                      </a:cubicBezTo>
                      <a:cubicBezTo>
                        <a:pt x="12" y="929"/>
                        <a:pt x="0" y="961"/>
                        <a:pt x="21" y="984"/>
                      </a:cubicBezTo>
                      <a:cubicBezTo>
                        <a:pt x="31" y="994"/>
                        <a:pt x="47" y="999"/>
                        <a:pt x="59" y="1007"/>
                      </a:cubicBezTo>
                      <a:cubicBezTo>
                        <a:pt x="73" y="1015"/>
                        <a:pt x="82" y="1026"/>
                        <a:pt x="94" y="1032"/>
                      </a:cubicBezTo>
                      <a:cubicBezTo>
                        <a:pt x="137" y="1058"/>
                        <a:pt x="198" y="1089"/>
                        <a:pt x="248" y="1099"/>
                      </a:cubicBezTo>
                      <a:cubicBezTo>
                        <a:pt x="284" y="1106"/>
                        <a:pt x="375" y="1099"/>
                        <a:pt x="399" y="1068"/>
                      </a:cubicBezTo>
                      <a:cubicBezTo>
                        <a:pt x="433" y="1027"/>
                        <a:pt x="336" y="1037"/>
                        <a:pt x="328" y="998"/>
                      </a:cubicBezTo>
                      <a:cubicBezTo>
                        <a:pt x="319" y="954"/>
                        <a:pt x="359" y="970"/>
                        <a:pt x="381" y="964"/>
                      </a:cubicBezTo>
                      <a:cubicBezTo>
                        <a:pt x="411" y="956"/>
                        <a:pt x="450" y="918"/>
                        <a:pt x="461" y="890"/>
                      </a:cubicBezTo>
                      <a:close/>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25"/>
                <p:cNvSpPr>
                  <a:spLocks/>
                </p:cNvSpPr>
                <p:nvPr/>
              </p:nvSpPr>
              <p:spPr bwMode="gray">
                <a:xfrm>
                  <a:off x="17856200" y="-15555912"/>
                  <a:ext cx="1144588" cy="5051425"/>
                </a:xfrm>
                <a:custGeom>
                  <a:avLst/>
                  <a:gdLst/>
                  <a:ahLst/>
                  <a:cxnLst>
                    <a:cxn ang="0">
                      <a:pos x="65" y="43"/>
                    </a:cxn>
                    <a:cxn ang="0">
                      <a:pos x="51" y="199"/>
                    </a:cxn>
                    <a:cxn ang="0">
                      <a:pos x="12" y="343"/>
                    </a:cxn>
                    <a:cxn ang="0">
                      <a:pos x="25" y="499"/>
                    </a:cxn>
                    <a:cxn ang="0">
                      <a:pos x="6" y="676"/>
                    </a:cxn>
                    <a:cxn ang="0">
                      <a:pos x="19" y="1021"/>
                    </a:cxn>
                    <a:cxn ang="0">
                      <a:pos x="19" y="1222"/>
                    </a:cxn>
                    <a:cxn ang="0">
                      <a:pos x="125" y="1313"/>
                    </a:cxn>
                    <a:cxn ang="0">
                      <a:pos x="215" y="1300"/>
                    </a:cxn>
                    <a:cxn ang="0">
                      <a:pos x="274" y="1238"/>
                    </a:cxn>
                    <a:cxn ang="0">
                      <a:pos x="260" y="923"/>
                    </a:cxn>
                    <a:cxn ang="0">
                      <a:pos x="233" y="599"/>
                    </a:cxn>
                    <a:cxn ang="0">
                      <a:pos x="195" y="271"/>
                    </a:cxn>
                    <a:cxn ang="0">
                      <a:pos x="109" y="5"/>
                    </a:cxn>
                    <a:cxn ang="0">
                      <a:pos x="71" y="10"/>
                    </a:cxn>
                  </a:cxnLst>
                  <a:rect l="0" t="0" r="r" b="b"/>
                  <a:pathLst>
                    <a:path w="305" h="1347">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426"/>
                <p:cNvSpPr>
                  <a:spLocks/>
                </p:cNvSpPr>
                <p:nvPr/>
              </p:nvSpPr>
              <p:spPr bwMode="gray">
                <a:xfrm>
                  <a:off x="17897475" y="-15855950"/>
                  <a:ext cx="581025" cy="765175"/>
                </a:xfrm>
                <a:custGeom>
                  <a:avLst/>
                  <a:gdLst/>
                  <a:ahLst/>
                  <a:cxnLst>
                    <a:cxn ang="0">
                      <a:pos x="27" y="55"/>
                    </a:cxn>
                    <a:cxn ang="0">
                      <a:pos x="144" y="76"/>
                    </a:cxn>
                    <a:cxn ang="0">
                      <a:pos x="27" y="55"/>
                    </a:cxn>
                  </a:cxnLst>
                  <a:rect l="0" t="0" r="r" b="b"/>
                  <a:pathLst>
                    <a:path w="155" h="204">
                      <a:moveTo>
                        <a:pt x="27" y="55"/>
                      </a:moveTo>
                      <a:cubicBezTo>
                        <a:pt x="77" y="0"/>
                        <a:pt x="89" y="9"/>
                        <a:pt x="144" y="76"/>
                      </a:cubicBezTo>
                      <a:cubicBezTo>
                        <a:pt x="155" y="204"/>
                        <a:pt x="0" y="167"/>
                        <a:pt x="27" y="55"/>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427"/>
                <p:cNvSpPr>
                  <a:spLocks/>
                </p:cNvSpPr>
                <p:nvPr/>
              </p:nvSpPr>
              <p:spPr bwMode="gray">
                <a:xfrm>
                  <a:off x="17800638" y="-15984537"/>
                  <a:ext cx="776288" cy="728663"/>
                </a:xfrm>
                <a:custGeom>
                  <a:avLst/>
                  <a:gdLst/>
                  <a:ahLst/>
                  <a:cxnLst>
                    <a:cxn ang="0">
                      <a:pos x="27" y="78"/>
                    </a:cxn>
                    <a:cxn ang="0">
                      <a:pos x="196" y="66"/>
                    </a:cxn>
                    <a:cxn ang="0">
                      <a:pos x="27" y="78"/>
                    </a:cxn>
                  </a:cxnLst>
                  <a:rect l="0" t="0" r="r" b="b"/>
                  <a:pathLst>
                    <a:path w="207" h="194">
                      <a:moveTo>
                        <a:pt x="27" y="78"/>
                      </a:moveTo>
                      <a:cubicBezTo>
                        <a:pt x="77" y="23"/>
                        <a:pt x="142" y="0"/>
                        <a:pt x="196" y="66"/>
                      </a:cubicBezTo>
                      <a:cubicBezTo>
                        <a:pt x="207" y="194"/>
                        <a:pt x="0" y="190"/>
                        <a:pt x="27" y="78"/>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428"/>
                <p:cNvSpPr>
                  <a:spLocks/>
                </p:cNvSpPr>
                <p:nvPr/>
              </p:nvSpPr>
              <p:spPr bwMode="gray">
                <a:xfrm>
                  <a:off x="17297400" y="-16448087"/>
                  <a:ext cx="809625" cy="1203325"/>
                </a:xfrm>
                <a:custGeom>
                  <a:avLst/>
                  <a:gdLst/>
                  <a:ahLst/>
                  <a:cxnLst>
                    <a:cxn ang="0">
                      <a:pos x="64" y="0"/>
                    </a:cxn>
                    <a:cxn ang="0">
                      <a:pos x="44" y="157"/>
                    </a:cxn>
                    <a:cxn ang="0">
                      <a:pos x="116" y="321"/>
                    </a:cxn>
                    <a:cxn ang="0">
                      <a:pos x="199" y="157"/>
                    </a:cxn>
                    <a:cxn ang="0">
                      <a:pos x="64" y="0"/>
                    </a:cxn>
                  </a:cxnLst>
                  <a:rect l="0" t="0" r="r" b="b"/>
                  <a:pathLst>
                    <a:path w="216" h="321">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429"/>
                <p:cNvSpPr>
                  <a:spLocks/>
                </p:cNvSpPr>
                <p:nvPr/>
              </p:nvSpPr>
              <p:spPr bwMode="gray">
                <a:xfrm>
                  <a:off x="18403888" y="-16737012"/>
                  <a:ext cx="1068388" cy="1428750"/>
                </a:xfrm>
                <a:custGeom>
                  <a:avLst/>
                  <a:gdLst/>
                  <a:ahLst/>
                  <a:cxnLst>
                    <a:cxn ang="0">
                      <a:pos x="139" y="0"/>
                    </a:cxn>
                    <a:cxn ang="0">
                      <a:pos x="14" y="230"/>
                    </a:cxn>
                    <a:cxn ang="0">
                      <a:pos x="108" y="381"/>
                    </a:cxn>
                    <a:cxn ang="0">
                      <a:pos x="139" y="0"/>
                    </a:cxn>
                  </a:cxnLst>
                  <a:rect l="0" t="0" r="r" b="b"/>
                  <a:pathLst>
                    <a:path w="285" h="381">
                      <a:moveTo>
                        <a:pt x="139" y="0"/>
                      </a:moveTo>
                      <a:cubicBezTo>
                        <a:pt x="137" y="100"/>
                        <a:pt x="30" y="143"/>
                        <a:pt x="14" y="230"/>
                      </a:cubicBezTo>
                      <a:cubicBezTo>
                        <a:pt x="0" y="301"/>
                        <a:pt x="66" y="333"/>
                        <a:pt x="108" y="381"/>
                      </a:cubicBezTo>
                      <a:cubicBezTo>
                        <a:pt x="181" y="285"/>
                        <a:pt x="285" y="67"/>
                        <a:pt x="139" y="0"/>
                      </a:cubicBezTo>
                      <a:close/>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430"/>
                <p:cNvSpPr>
                  <a:spLocks/>
                </p:cNvSpPr>
                <p:nvPr/>
              </p:nvSpPr>
              <p:spPr bwMode="gray">
                <a:xfrm>
                  <a:off x="18148300" y="-10182225"/>
                  <a:ext cx="581025" cy="176213"/>
                </a:xfrm>
                <a:custGeom>
                  <a:avLst/>
                  <a:gdLst/>
                  <a:ahLst/>
                  <a:cxnLst>
                    <a:cxn ang="0">
                      <a:pos x="0" y="45"/>
                    </a:cxn>
                    <a:cxn ang="0">
                      <a:pos x="155" y="44"/>
                    </a:cxn>
                    <a:cxn ang="0">
                      <a:pos x="0" y="19"/>
                    </a:cxn>
                  </a:cxnLst>
                  <a:rect l="0" t="0" r="r" b="b"/>
                  <a:pathLst>
                    <a:path w="155" h="47">
                      <a:moveTo>
                        <a:pt x="0" y="45"/>
                      </a:moveTo>
                      <a:cubicBezTo>
                        <a:pt x="51" y="45"/>
                        <a:pt x="104" y="47"/>
                        <a:pt x="155" y="44"/>
                      </a:cubicBezTo>
                      <a:cubicBezTo>
                        <a:pt x="142" y="0"/>
                        <a:pt x="41" y="19"/>
                        <a:pt x="0" y="19"/>
                      </a:cubicBezTo>
                    </a:path>
                  </a:pathLst>
                </a:custGeom>
                <a:solidFill>
                  <a:srgbClr val="B7B6B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431"/>
                <p:cNvSpPr>
                  <a:spLocks/>
                </p:cNvSpPr>
                <p:nvPr/>
              </p:nvSpPr>
              <p:spPr bwMode="gray">
                <a:xfrm>
                  <a:off x="18272125" y="-19481800"/>
                  <a:ext cx="1046163" cy="1682750"/>
                </a:xfrm>
                <a:custGeom>
                  <a:avLst/>
                  <a:gdLst/>
                  <a:ahLst/>
                  <a:cxnLst>
                    <a:cxn ang="0">
                      <a:pos x="110" y="150"/>
                    </a:cxn>
                    <a:cxn ang="0">
                      <a:pos x="144" y="299"/>
                    </a:cxn>
                    <a:cxn ang="0">
                      <a:pos x="174" y="301"/>
                    </a:cxn>
                    <a:cxn ang="0">
                      <a:pos x="213" y="449"/>
                    </a:cxn>
                    <a:cxn ang="0">
                      <a:pos x="215" y="412"/>
                    </a:cxn>
                    <a:cxn ang="0">
                      <a:pos x="246" y="423"/>
                    </a:cxn>
                    <a:cxn ang="0">
                      <a:pos x="242" y="321"/>
                    </a:cxn>
                    <a:cxn ang="0">
                      <a:pos x="265" y="332"/>
                    </a:cxn>
                    <a:cxn ang="0">
                      <a:pos x="254" y="268"/>
                    </a:cxn>
                    <a:cxn ang="0">
                      <a:pos x="272" y="274"/>
                    </a:cxn>
                    <a:cxn ang="0">
                      <a:pos x="144" y="64"/>
                    </a:cxn>
                    <a:cxn ang="0">
                      <a:pos x="36" y="32"/>
                    </a:cxn>
                    <a:cxn ang="0">
                      <a:pos x="78" y="150"/>
                    </a:cxn>
                  </a:cxnLst>
                  <a:rect l="0" t="0" r="r" b="b"/>
                  <a:pathLst>
                    <a:path w="279" h="449">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432"/>
                <p:cNvSpPr>
                  <a:spLocks/>
                </p:cNvSpPr>
                <p:nvPr/>
              </p:nvSpPr>
              <p:spPr bwMode="gray">
                <a:xfrm>
                  <a:off x="18272125" y="-19481800"/>
                  <a:ext cx="1046163" cy="1682750"/>
                </a:xfrm>
                <a:custGeom>
                  <a:avLst/>
                  <a:gdLst/>
                  <a:ahLst/>
                  <a:cxnLst>
                    <a:cxn ang="0">
                      <a:pos x="110" y="150"/>
                    </a:cxn>
                    <a:cxn ang="0">
                      <a:pos x="144" y="299"/>
                    </a:cxn>
                    <a:cxn ang="0">
                      <a:pos x="174" y="301"/>
                    </a:cxn>
                    <a:cxn ang="0">
                      <a:pos x="213" y="449"/>
                    </a:cxn>
                    <a:cxn ang="0">
                      <a:pos x="215" y="412"/>
                    </a:cxn>
                    <a:cxn ang="0">
                      <a:pos x="246" y="423"/>
                    </a:cxn>
                    <a:cxn ang="0">
                      <a:pos x="242" y="321"/>
                    </a:cxn>
                    <a:cxn ang="0">
                      <a:pos x="265" y="332"/>
                    </a:cxn>
                    <a:cxn ang="0">
                      <a:pos x="254" y="268"/>
                    </a:cxn>
                    <a:cxn ang="0">
                      <a:pos x="272" y="274"/>
                    </a:cxn>
                    <a:cxn ang="0">
                      <a:pos x="144" y="64"/>
                    </a:cxn>
                    <a:cxn ang="0">
                      <a:pos x="36" y="32"/>
                    </a:cxn>
                    <a:cxn ang="0">
                      <a:pos x="78" y="150"/>
                    </a:cxn>
                  </a:cxnLst>
                  <a:rect l="0" t="0" r="r" b="b"/>
                  <a:pathLst>
                    <a:path w="279" h="449">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433"/>
                <p:cNvSpPr>
                  <a:spLocks/>
                </p:cNvSpPr>
                <p:nvPr/>
              </p:nvSpPr>
              <p:spPr bwMode="gray">
                <a:xfrm>
                  <a:off x="16925925" y="-19594512"/>
                  <a:ext cx="2163763" cy="1968500"/>
                </a:xfrm>
                <a:custGeom>
                  <a:avLst/>
                  <a:gdLst/>
                  <a:ahLst/>
                  <a:cxnLst>
                    <a:cxn ang="0">
                      <a:pos x="19" y="409"/>
                    </a:cxn>
                    <a:cxn ang="0">
                      <a:pos x="45" y="401"/>
                    </a:cxn>
                    <a:cxn ang="0">
                      <a:pos x="96" y="525"/>
                    </a:cxn>
                    <a:cxn ang="0">
                      <a:pos x="97" y="441"/>
                    </a:cxn>
                    <a:cxn ang="0">
                      <a:pos x="116" y="371"/>
                    </a:cxn>
                    <a:cxn ang="0">
                      <a:pos x="92" y="324"/>
                    </a:cxn>
                    <a:cxn ang="0">
                      <a:pos x="129" y="343"/>
                    </a:cxn>
                    <a:cxn ang="0">
                      <a:pos x="131" y="227"/>
                    </a:cxn>
                    <a:cxn ang="0">
                      <a:pos x="200" y="212"/>
                    </a:cxn>
                    <a:cxn ang="0">
                      <a:pos x="216" y="175"/>
                    </a:cxn>
                    <a:cxn ang="0">
                      <a:pos x="264" y="182"/>
                    </a:cxn>
                    <a:cxn ang="0">
                      <a:pos x="443" y="193"/>
                    </a:cxn>
                    <a:cxn ang="0">
                      <a:pos x="353" y="2"/>
                    </a:cxn>
                    <a:cxn ang="0">
                      <a:pos x="353" y="2"/>
                    </a:cxn>
                    <a:cxn ang="0">
                      <a:pos x="375" y="31"/>
                    </a:cxn>
                    <a:cxn ang="0">
                      <a:pos x="196" y="18"/>
                    </a:cxn>
                    <a:cxn ang="0">
                      <a:pos x="226" y="57"/>
                    </a:cxn>
                    <a:cxn ang="0">
                      <a:pos x="93" y="102"/>
                    </a:cxn>
                    <a:cxn ang="0">
                      <a:pos x="124" y="115"/>
                    </a:cxn>
                    <a:cxn ang="0">
                      <a:pos x="27" y="254"/>
                    </a:cxn>
                    <a:cxn ang="0">
                      <a:pos x="27" y="343"/>
                    </a:cxn>
                    <a:cxn ang="0">
                      <a:pos x="0" y="414"/>
                    </a:cxn>
                    <a:cxn ang="0">
                      <a:pos x="50" y="403"/>
                    </a:cxn>
                    <a:cxn ang="0">
                      <a:pos x="65" y="441"/>
                    </a:cxn>
                  </a:cxnLst>
                  <a:rect l="0" t="0" r="r" b="b"/>
                  <a:pathLst>
                    <a:path w="577" h="525">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34"/>
                <p:cNvSpPr>
                  <a:spLocks/>
                </p:cNvSpPr>
                <p:nvPr/>
              </p:nvSpPr>
              <p:spPr bwMode="gray">
                <a:xfrm>
                  <a:off x="16925925" y="-19594512"/>
                  <a:ext cx="2163763" cy="1968500"/>
                </a:xfrm>
                <a:custGeom>
                  <a:avLst/>
                  <a:gdLst/>
                  <a:ahLst/>
                  <a:cxnLst>
                    <a:cxn ang="0">
                      <a:pos x="19" y="409"/>
                    </a:cxn>
                    <a:cxn ang="0">
                      <a:pos x="45" y="401"/>
                    </a:cxn>
                    <a:cxn ang="0">
                      <a:pos x="96" y="525"/>
                    </a:cxn>
                    <a:cxn ang="0">
                      <a:pos x="97" y="441"/>
                    </a:cxn>
                    <a:cxn ang="0">
                      <a:pos x="116" y="371"/>
                    </a:cxn>
                    <a:cxn ang="0">
                      <a:pos x="92" y="324"/>
                    </a:cxn>
                    <a:cxn ang="0">
                      <a:pos x="129" y="343"/>
                    </a:cxn>
                    <a:cxn ang="0">
                      <a:pos x="131" y="227"/>
                    </a:cxn>
                    <a:cxn ang="0">
                      <a:pos x="200" y="212"/>
                    </a:cxn>
                    <a:cxn ang="0">
                      <a:pos x="216" y="175"/>
                    </a:cxn>
                    <a:cxn ang="0">
                      <a:pos x="264" y="182"/>
                    </a:cxn>
                    <a:cxn ang="0">
                      <a:pos x="443" y="193"/>
                    </a:cxn>
                    <a:cxn ang="0">
                      <a:pos x="353" y="2"/>
                    </a:cxn>
                    <a:cxn ang="0">
                      <a:pos x="353" y="2"/>
                    </a:cxn>
                    <a:cxn ang="0">
                      <a:pos x="375" y="31"/>
                    </a:cxn>
                    <a:cxn ang="0">
                      <a:pos x="196" y="18"/>
                    </a:cxn>
                    <a:cxn ang="0">
                      <a:pos x="226" y="57"/>
                    </a:cxn>
                    <a:cxn ang="0">
                      <a:pos x="93" y="102"/>
                    </a:cxn>
                    <a:cxn ang="0">
                      <a:pos x="124" y="115"/>
                    </a:cxn>
                    <a:cxn ang="0">
                      <a:pos x="27" y="254"/>
                    </a:cxn>
                    <a:cxn ang="0">
                      <a:pos x="27" y="343"/>
                    </a:cxn>
                    <a:cxn ang="0">
                      <a:pos x="0" y="414"/>
                    </a:cxn>
                    <a:cxn ang="0">
                      <a:pos x="50" y="403"/>
                    </a:cxn>
                    <a:cxn ang="0">
                      <a:pos x="65" y="441"/>
                    </a:cxn>
                  </a:cxnLst>
                  <a:rect l="0" t="0" r="r" b="b"/>
                  <a:pathLst>
                    <a:path w="577" h="525">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35"/>
                <p:cNvSpPr>
                  <a:spLocks/>
                </p:cNvSpPr>
                <p:nvPr/>
              </p:nvSpPr>
              <p:spPr bwMode="gray">
                <a:xfrm>
                  <a:off x="17526000" y="-7373937"/>
                  <a:ext cx="1106488" cy="4886325"/>
                </a:xfrm>
                <a:custGeom>
                  <a:avLst/>
                  <a:gdLst/>
                  <a:ahLst/>
                  <a:cxnLst>
                    <a:cxn ang="0">
                      <a:pos x="71" y="9"/>
                    </a:cxn>
                    <a:cxn ang="0">
                      <a:pos x="65" y="96"/>
                    </a:cxn>
                    <a:cxn ang="0">
                      <a:pos x="127" y="204"/>
                    </a:cxn>
                    <a:cxn ang="0">
                      <a:pos x="218" y="376"/>
                    </a:cxn>
                    <a:cxn ang="0">
                      <a:pos x="205" y="426"/>
                    </a:cxn>
                    <a:cxn ang="0">
                      <a:pos x="231" y="479"/>
                    </a:cxn>
                    <a:cxn ang="0">
                      <a:pos x="192" y="512"/>
                    </a:cxn>
                    <a:cxn ang="0">
                      <a:pos x="189" y="579"/>
                    </a:cxn>
                    <a:cxn ang="0">
                      <a:pos x="174" y="739"/>
                    </a:cxn>
                    <a:cxn ang="0">
                      <a:pos x="132" y="787"/>
                    </a:cxn>
                    <a:cxn ang="0">
                      <a:pos x="153" y="779"/>
                    </a:cxn>
                    <a:cxn ang="0">
                      <a:pos x="97" y="873"/>
                    </a:cxn>
                    <a:cxn ang="0">
                      <a:pos x="162" y="914"/>
                    </a:cxn>
                    <a:cxn ang="0">
                      <a:pos x="201" y="875"/>
                    </a:cxn>
                    <a:cxn ang="0">
                      <a:pos x="231" y="956"/>
                    </a:cxn>
                    <a:cxn ang="0">
                      <a:pos x="192" y="1009"/>
                    </a:cxn>
                    <a:cxn ang="0">
                      <a:pos x="184" y="1083"/>
                    </a:cxn>
                    <a:cxn ang="0">
                      <a:pos x="232" y="1192"/>
                    </a:cxn>
                    <a:cxn ang="0">
                      <a:pos x="148" y="1236"/>
                    </a:cxn>
                    <a:cxn ang="0">
                      <a:pos x="26" y="1031"/>
                    </a:cxn>
                    <a:cxn ang="0">
                      <a:pos x="35" y="1184"/>
                    </a:cxn>
                    <a:cxn ang="0">
                      <a:pos x="167" y="1292"/>
                    </a:cxn>
                    <a:cxn ang="0">
                      <a:pos x="284" y="1157"/>
                    </a:cxn>
                    <a:cxn ang="0">
                      <a:pos x="261" y="1072"/>
                    </a:cxn>
                    <a:cxn ang="0">
                      <a:pos x="246" y="965"/>
                    </a:cxn>
                    <a:cxn ang="0">
                      <a:pos x="279" y="741"/>
                    </a:cxn>
                    <a:cxn ang="0">
                      <a:pos x="288" y="578"/>
                    </a:cxn>
                    <a:cxn ang="0">
                      <a:pos x="266" y="453"/>
                    </a:cxn>
                    <a:cxn ang="0">
                      <a:pos x="272" y="288"/>
                    </a:cxn>
                    <a:cxn ang="0">
                      <a:pos x="265" y="94"/>
                    </a:cxn>
                    <a:cxn ang="0">
                      <a:pos x="233" y="101"/>
                    </a:cxn>
                    <a:cxn ang="0">
                      <a:pos x="200" y="76"/>
                    </a:cxn>
                    <a:cxn ang="0">
                      <a:pos x="71" y="9"/>
                    </a:cxn>
                  </a:cxnLst>
                  <a:rect l="0" t="0" r="r" b="b"/>
                  <a:pathLst>
                    <a:path w="295" h="1303">
                      <a:moveTo>
                        <a:pt x="71" y="9"/>
                      </a:moveTo>
                      <a:cubicBezTo>
                        <a:pt x="5" y="20"/>
                        <a:pt x="49" y="69"/>
                        <a:pt x="65" y="96"/>
                      </a:cubicBezTo>
                      <a:cubicBezTo>
                        <a:pt x="86" y="130"/>
                        <a:pt x="101" y="168"/>
                        <a:pt x="127" y="204"/>
                      </a:cubicBezTo>
                      <a:cubicBezTo>
                        <a:pt x="171" y="264"/>
                        <a:pt x="229" y="284"/>
                        <a:pt x="218" y="376"/>
                      </a:cubicBezTo>
                      <a:cubicBezTo>
                        <a:pt x="216" y="392"/>
                        <a:pt x="206" y="411"/>
                        <a:pt x="205" y="426"/>
                      </a:cubicBezTo>
                      <a:cubicBezTo>
                        <a:pt x="205" y="449"/>
                        <a:pt x="231" y="468"/>
                        <a:pt x="231" y="479"/>
                      </a:cubicBezTo>
                      <a:cubicBezTo>
                        <a:pt x="232" y="513"/>
                        <a:pt x="210" y="493"/>
                        <a:pt x="192" y="512"/>
                      </a:cubicBezTo>
                      <a:cubicBezTo>
                        <a:pt x="166" y="540"/>
                        <a:pt x="181" y="545"/>
                        <a:pt x="189" y="579"/>
                      </a:cubicBezTo>
                      <a:cubicBezTo>
                        <a:pt x="203" y="635"/>
                        <a:pt x="186" y="683"/>
                        <a:pt x="174" y="739"/>
                      </a:cubicBezTo>
                      <a:cubicBezTo>
                        <a:pt x="146" y="737"/>
                        <a:pt x="124" y="757"/>
                        <a:pt x="132" y="787"/>
                      </a:cubicBezTo>
                      <a:cubicBezTo>
                        <a:pt x="136" y="785"/>
                        <a:pt x="147" y="783"/>
                        <a:pt x="153" y="779"/>
                      </a:cubicBezTo>
                      <a:cubicBezTo>
                        <a:pt x="162" y="823"/>
                        <a:pt x="89" y="813"/>
                        <a:pt x="97" y="873"/>
                      </a:cubicBezTo>
                      <a:cubicBezTo>
                        <a:pt x="101" y="909"/>
                        <a:pt x="127" y="935"/>
                        <a:pt x="162" y="914"/>
                      </a:cubicBezTo>
                      <a:cubicBezTo>
                        <a:pt x="182" y="902"/>
                        <a:pt x="166" y="875"/>
                        <a:pt x="201" y="875"/>
                      </a:cubicBezTo>
                      <a:cubicBezTo>
                        <a:pt x="240" y="874"/>
                        <a:pt x="242" y="927"/>
                        <a:pt x="231" y="956"/>
                      </a:cubicBezTo>
                      <a:cubicBezTo>
                        <a:pt x="223" y="975"/>
                        <a:pt x="199" y="988"/>
                        <a:pt x="192" y="1009"/>
                      </a:cubicBezTo>
                      <a:cubicBezTo>
                        <a:pt x="185" y="1030"/>
                        <a:pt x="184" y="1061"/>
                        <a:pt x="184" y="1083"/>
                      </a:cubicBezTo>
                      <a:cubicBezTo>
                        <a:pt x="222" y="1077"/>
                        <a:pt x="235" y="1163"/>
                        <a:pt x="232" y="1192"/>
                      </a:cubicBezTo>
                      <a:cubicBezTo>
                        <a:pt x="227" y="1228"/>
                        <a:pt x="190" y="1242"/>
                        <a:pt x="148" y="1236"/>
                      </a:cubicBezTo>
                      <a:cubicBezTo>
                        <a:pt x="68" y="1224"/>
                        <a:pt x="53" y="1090"/>
                        <a:pt x="26" y="1031"/>
                      </a:cubicBezTo>
                      <a:cubicBezTo>
                        <a:pt x="10" y="1067"/>
                        <a:pt x="0" y="1157"/>
                        <a:pt x="35" y="1184"/>
                      </a:cubicBezTo>
                      <a:cubicBezTo>
                        <a:pt x="48" y="1259"/>
                        <a:pt x="79" y="1303"/>
                        <a:pt x="167" y="1292"/>
                      </a:cubicBezTo>
                      <a:cubicBezTo>
                        <a:pt x="243" y="1282"/>
                        <a:pt x="289" y="1240"/>
                        <a:pt x="284" y="1157"/>
                      </a:cubicBezTo>
                      <a:cubicBezTo>
                        <a:pt x="282" y="1121"/>
                        <a:pt x="272" y="1105"/>
                        <a:pt x="261" y="1072"/>
                      </a:cubicBezTo>
                      <a:cubicBezTo>
                        <a:pt x="261" y="1072"/>
                        <a:pt x="245" y="967"/>
                        <a:pt x="246" y="965"/>
                      </a:cubicBezTo>
                      <a:cubicBezTo>
                        <a:pt x="261" y="891"/>
                        <a:pt x="276" y="819"/>
                        <a:pt x="279" y="741"/>
                      </a:cubicBezTo>
                      <a:cubicBezTo>
                        <a:pt x="282" y="685"/>
                        <a:pt x="282" y="633"/>
                        <a:pt x="288" y="578"/>
                      </a:cubicBezTo>
                      <a:cubicBezTo>
                        <a:pt x="293" y="530"/>
                        <a:pt x="276" y="500"/>
                        <a:pt x="266" y="453"/>
                      </a:cubicBezTo>
                      <a:cubicBezTo>
                        <a:pt x="254" y="395"/>
                        <a:pt x="263" y="343"/>
                        <a:pt x="272" y="288"/>
                      </a:cubicBezTo>
                      <a:cubicBezTo>
                        <a:pt x="278" y="247"/>
                        <a:pt x="295" y="130"/>
                        <a:pt x="265" y="94"/>
                      </a:cubicBezTo>
                      <a:cubicBezTo>
                        <a:pt x="256" y="83"/>
                        <a:pt x="242" y="107"/>
                        <a:pt x="233" y="101"/>
                      </a:cubicBezTo>
                      <a:cubicBezTo>
                        <a:pt x="215" y="89"/>
                        <a:pt x="217" y="91"/>
                        <a:pt x="200" y="76"/>
                      </a:cubicBezTo>
                      <a:cubicBezTo>
                        <a:pt x="165" y="47"/>
                        <a:pt x="120" y="0"/>
                        <a:pt x="71" y="9"/>
                      </a:cubicBezTo>
                      <a:close/>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436"/>
                <p:cNvSpPr>
                  <a:spLocks/>
                </p:cNvSpPr>
                <p:nvPr/>
              </p:nvSpPr>
              <p:spPr bwMode="gray">
                <a:xfrm>
                  <a:off x="19577050" y="-1670050"/>
                  <a:ext cx="1425575" cy="1541463"/>
                </a:xfrm>
                <a:custGeom>
                  <a:avLst/>
                  <a:gdLst/>
                  <a:ahLst/>
                  <a:cxnLst>
                    <a:cxn ang="0">
                      <a:pos x="38" y="40"/>
                    </a:cxn>
                    <a:cxn ang="0">
                      <a:pos x="93" y="272"/>
                    </a:cxn>
                    <a:cxn ang="0">
                      <a:pos x="139" y="329"/>
                    </a:cxn>
                    <a:cxn ang="0">
                      <a:pos x="215" y="362"/>
                    </a:cxn>
                    <a:cxn ang="0">
                      <a:pos x="324" y="388"/>
                    </a:cxn>
                    <a:cxn ang="0">
                      <a:pos x="380" y="354"/>
                    </a:cxn>
                    <a:cxn ang="0">
                      <a:pos x="207" y="403"/>
                    </a:cxn>
                    <a:cxn ang="0">
                      <a:pos x="75" y="366"/>
                    </a:cxn>
                    <a:cxn ang="0">
                      <a:pos x="18" y="350"/>
                    </a:cxn>
                    <a:cxn ang="0">
                      <a:pos x="12" y="236"/>
                    </a:cxn>
                    <a:cxn ang="0">
                      <a:pos x="18" y="150"/>
                    </a:cxn>
                    <a:cxn ang="0">
                      <a:pos x="41" y="0"/>
                    </a:cxn>
                  </a:cxnLst>
                  <a:rect l="0" t="0" r="r" b="b"/>
                  <a:pathLst>
                    <a:path w="380" h="411">
                      <a:moveTo>
                        <a:pt x="38" y="40"/>
                      </a:moveTo>
                      <a:cubicBezTo>
                        <a:pt x="38" y="74"/>
                        <a:pt x="38" y="272"/>
                        <a:pt x="93" y="272"/>
                      </a:cubicBezTo>
                      <a:cubicBezTo>
                        <a:pt x="41" y="287"/>
                        <a:pt x="122" y="320"/>
                        <a:pt x="139" y="329"/>
                      </a:cubicBezTo>
                      <a:cubicBezTo>
                        <a:pt x="163" y="342"/>
                        <a:pt x="189" y="355"/>
                        <a:pt x="215" y="362"/>
                      </a:cubicBezTo>
                      <a:cubicBezTo>
                        <a:pt x="242" y="369"/>
                        <a:pt x="297" y="389"/>
                        <a:pt x="324" y="388"/>
                      </a:cubicBezTo>
                      <a:cubicBezTo>
                        <a:pt x="343" y="387"/>
                        <a:pt x="365" y="367"/>
                        <a:pt x="380" y="354"/>
                      </a:cubicBezTo>
                      <a:cubicBezTo>
                        <a:pt x="340" y="406"/>
                        <a:pt x="263" y="411"/>
                        <a:pt x="207" y="403"/>
                      </a:cubicBezTo>
                      <a:cubicBezTo>
                        <a:pt x="161" y="396"/>
                        <a:pt x="121" y="371"/>
                        <a:pt x="75" y="366"/>
                      </a:cubicBezTo>
                      <a:cubicBezTo>
                        <a:pt x="55" y="363"/>
                        <a:pt x="29" y="366"/>
                        <a:pt x="18" y="350"/>
                      </a:cubicBezTo>
                      <a:cubicBezTo>
                        <a:pt x="0" y="326"/>
                        <a:pt x="12" y="265"/>
                        <a:pt x="12" y="236"/>
                      </a:cubicBezTo>
                      <a:cubicBezTo>
                        <a:pt x="12" y="207"/>
                        <a:pt x="13" y="179"/>
                        <a:pt x="18" y="150"/>
                      </a:cubicBezTo>
                      <a:cubicBezTo>
                        <a:pt x="26" y="104"/>
                        <a:pt x="43" y="48"/>
                        <a:pt x="41"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437"/>
                <p:cNvSpPr>
                  <a:spLocks/>
                </p:cNvSpPr>
                <p:nvPr/>
              </p:nvSpPr>
              <p:spPr bwMode="gray">
                <a:xfrm>
                  <a:off x="19599275" y="-3241675"/>
                  <a:ext cx="1103313" cy="1863725"/>
                </a:xfrm>
                <a:custGeom>
                  <a:avLst/>
                  <a:gdLst/>
                  <a:ahLst/>
                  <a:cxnLst>
                    <a:cxn ang="0">
                      <a:pos x="42" y="18"/>
                    </a:cxn>
                    <a:cxn ang="0">
                      <a:pos x="145" y="97"/>
                    </a:cxn>
                    <a:cxn ang="0">
                      <a:pos x="269" y="0"/>
                    </a:cxn>
                    <a:cxn ang="0">
                      <a:pos x="115" y="168"/>
                    </a:cxn>
                    <a:cxn ang="0">
                      <a:pos x="118" y="232"/>
                    </a:cxn>
                    <a:cxn ang="0">
                      <a:pos x="118" y="291"/>
                    </a:cxn>
                    <a:cxn ang="0">
                      <a:pos x="87" y="331"/>
                    </a:cxn>
                    <a:cxn ang="0">
                      <a:pos x="88" y="395"/>
                    </a:cxn>
                    <a:cxn ang="0">
                      <a:pos x="159" y="391"/>
                    </a:cxn>
                    <a:cxn ang="0">
                      <a:pos x="80" y="474"/>
                    </a:cxn>
                    <a:cxn ang="0">
                      <a:pos x="61" y="271"/>
                    </a:cxn>
                    <a:cxn ang="0">
                      <a:pos x="35" y="57"/>
                    </a:cxn>
                  </a:cxnLst>
                  <a:rect l="0" t="0" r="r" b="b"/>
                  <a:pathLst>
                    <a:path w="294" h="497">
                      <a:moveTo>
                        <a:pt x="42" y="18"/>
                      </a:moveTo>
                      <a:cubicBezTo>
                        <a:pt x="37" y="79"/>
                        <a:pt x="77" y="124"/>
                        <a:pt x="145" y="97"/>
                      </a:cubicBezTo>
                      <a:cubicBezTo>
                        <a:pt x="192" y="78"/>
                        <a:pt x="215" y="2"/>
                        <a:pt x="269" y="0"/>
                      </a:cubicBezTo>
                      <a:cubicBezTo>
                        <a:pt x="294" y="86"/>
                        <a:pt x="139" y="93"/>
                        <a:pt x="115" y="168"/>
                      </a:cubicBezTo>
                      <a:cubicBezTo>
                        <a:pt x="105" y="199"/>
                        <a:pt x="115" y="204"/>
                        <a:pt x="118" y="232"/>
                      </a:cubicBezTo>
                      <a:cubicBezTo>
                        <a:pt x="123" y="279"/>
                        <a:pt x="132" y="247"/>
                        <a:pt x="118" y="291"/>
                      </a:cubicBezTo>
                      <a:cubicBezTo>
                        <a:pt x="116" y="299"/>
                        <a:pt x="92" y="316"/>
                        <a:pt x="87" y="331"/>
                      </a:cubicBezTo>
                      <a:cubicBezTo>
                        <a:pt x="82" y="349"/>
                        <a:pt x="88" y="378"/>
                        <a:pt x="88" y="395"/>
                      </a:cubicBezTo>
                      <a:cubicBezTo>
                        <a:pt x="112" y="408"/>
                        <a:pt x="139" y="402"/>
                        <a:pt x="159" y="391"/>
                      </a:cubicBezTo>
                      <a:cubicBezTo>
                        <a:pt x="124" y="412"/>
                        <a:pt x="67" y="415"/>
                        <a:pt x="80" y="474"/>
                      </a:cubicBezTo>
                      <a:cubicBezTo>
                        <a:pt x="0" y="497"/>
                        <a:pt x="64" y="318"/>
                        <a:pt x="61" y="271"/>
                      </a:cubicBezTo>
                      <a:cubicBezTo>
                        <a:pt x="57" y="198"/>
                        <a:pt x="42" y="132"/>
                        <a:pt x="35" y="57"/>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438"/>
                <p:cNvSpPr>
                  <a:spLocks/>
                </p:cNvSpPr>
                <p:nvPr/>
              </p:nvSpPr>
              <p:spPr bwMode="gray">
                <a:xfrm>
                  <a:off x="20859750" y="-5006975"/>
                  <a:ext cx="900113" cy="1398588"/>
                </a:xfrm>
                <a:custGeom>
                  <a:avLst/>
                  <a:gdLst/>
                  <a:ahLst/>
                  <a:cxnLst>
                    <a:cxn ang="0">
                      <a:pos x="149" y="0"/>
                    </a:cxn>
                    <a:cxn ang="0">
                      <a:pos x="0" y="312"/>
                    </a:cxn>
                    <a:cxn ang="0">
                      <a:pos x="52" y="371"/>
                    </a:cxn>
                    <a:cxn ang="0">
                      <a:pos x="83" y="371"/>
                    </a:cxn>
                    <a:cxn ang="0">
                      <a:pos x="123" y="255"/>
                    </a:cxn>
                    <a:cxn ang="0">
                      <a:pos x="143" y="130"/>
                    </a:cxn>
                  </a:cxnLst>
                  <a:rect l="0" t="0" r="r" b="b"/>
                  <a:pathLst>
                    <a:path w="240" h="373">
                      <a:moveTo>
                        <a:pt x="149" y="0"/>
                      </a:moveTo>
                      <a:cubicBezTo>
                        <a:pt x="240" y="68"/>
                        <a:pt x="50" y="263"/>
                        <a:pt x="0" y="312"/>
                      </a:cubicBezTo>
                      <a:cubicBezTo>
                        <a:pt x="35" y="310"/>
                        <a:pt x="55" y="337"/>
                        <a:pt x="52" y="371"/>
                      </a:cubicBezTo>
                      <a:cubicBezTo>
                        <a:pt x="62" y="373"/>
                        <a:pt x="73" y="373"/>
                        <a:pt x="83" y="371"/>
                      </a:cubicBezTo>
                      <a:cubicBezTo>
                        <a:pt x="90" y="332"/>
                        <a:pt x="115" y="294"/>
                        <a:pt x="123" y="255"/>
                      </a:cubicBezTo>
                      <a:cubicBezTo>
                        <a:pt x="132" y="213"/>
                        <a:pt x="137" y="173"/>
                        <a:pt x="143" y="13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439"/>
                <p:cNvSpPr>
                  <a:spLocks/>
                </p:cNvSpPr>
                <p:nvPr/>
              </p:nvSpPr>
              <p:spPr bwMode="gray">
                <a:xfrm>
                  <a:off x="18654713" y="-7624762"/>
                  <a:ext cx="877888" cy="2425700"/>
                </a:xfrm>
                <a:custGeom>
                  <a:avLst/>
                  <a:gdLst/>
                  <a:ahLst/>
                  <a:cxnLst>
                    <a:cxn ang="0">
                      <a:pos x="0" y="0"/>
                    </a:cxn>
                    <a:cxn ang="0">
                      <a:pos x="161" y="118"/>
                    </a:cxn>
                    <a:cxn ang="0">
                      <a:pos x="106" y="118"/>
                    </a:cxn>
                    <a:cxn ang="0">
                      <a:pos x="104" y="131"/>
                    </a:cxn>
                    <a:cxn ang="0">
                      <a:pos x="234" y="306"/>
                    </a:cxn>
                    <a:cxn ang="0">
                      <a:pos x="209" y="647"/>
                    </a:cxn>
                    <a:cxn ang="0">
                      <a:pos x="174" y="478"/>
                    </a:cxn>
                    <a:cxn ang="0">
                      <a:pos x="124" y="313"/>
                    </a:cxn>
                    <a:cxn ang="0">
                      <a:pos x="0" y="6"/>
                    </a:cxn>
                  </a:cxnLst>
                  <a:rect l="0" t="0" r="r" b="b"/>
                  <a:pathLst>
                    <a:path w="234" h="647">
                      <a:moveTo>
                        <a:pt x="0" y="0"/>
                      </a:moveTo>
                      <a:cubicBezTo>
                        <a:pt x="73" y="29"/>
                        <a:pt x="113" y="54"/>
                        <a:pt x="161" y="118"/>
                      </a:cubicBezTo>
                      <a:cubicBezTo>
                        <a:pt x="143" y="113"/>
                        <a:pt x="123" y="120"/>
                        <a:pt x="106" y="118"/>
                      </a:cubicBezTo>
                      <a:cubicBezTo>
                        <a:pt x="104" y="122"/>
                        <a:pt x="103" y="126"/>
                        <a:pt x="104" y="131"/>
                      </a:cubicBezTo>
                      <a:cubicBezTo>
                        <a:pt x="153" y="147"/>
                        <a:pt x="226" y="258"/>
                        <a:pt x="234" y="306"/>
                      </a:cubicBezTo>
                      <a:cubicBezTo>
                        <a:pt x="111" y="280"/>
                        <a:pt x="215" y="598"/>
                        <a:pt x="209" y="647"/>
                      </a:cubicBezTo>
                      <a:cubicBezTo>
                        <a:pt x="182" y="616"/>
                        <a:pt x="187" y="519"/>
                        <a:pt x="174" y="478"/>
                      </a:cubicBezTo>
                      <a:cubicBezTo>
                        <a:pt x="159" y="426"/>
                        <a:pt x="138" y="368"/>
                        <a:pt x="124" y="313"/>
                      </a:cubicBezTo>
                      <a:cubicBezTo>
                        <a:pt x="97" y="206"/>
                        <a:pt x="123" y="49"/>
                        <a:pt x="0" y="6"/>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440"/>
                <p:cNvSpPr>
                  <a:spLocks/>
                </p:cNvSpPr>
                <p:nvPr/>
              </p:nvSpPr>
              <p:spPr bwMode="gray">
                <a:xfrm>
                  <a:off x="17286288" y="-1951037"/>
                  <a:ext cx="903288" cy="644525"/>
                </a:xfrm>
                <a:custGeom>
                  <a:avLst/>
                  <a:gdLst/>
                  <a:ahLst/>
                  <a:cxnLst>
                    <a:cxn ang="0">
                      <a:pos x="0" y="0"/>
                    </a:cxn>
                    <a:cxn ang="0">
                      <a:pos x="66" y="97"/>
                    </a:cxn>
                    <a:cxn ang="0">
                      <a:pos x="188" y="93"/>
                    </a:cxn>
                    <a:cxn ang="0">
                      <a:pos x="90" y="152"/>
                    </a:cxn>
                    <a:cxn ang="0">
                      <a:pos x="0" y="33"/>
                    </a:cxn>
                  </a:cxnLst>
                  <a:rect l="0" t="0" r="r" b="b"/>
                  <a:pathLst>
                    <a:path w="241" h="172">
                      <a:moveTo>
                        <a:pt x="0" y="0"/>
                      </a:moveTo>
                      <a:cubicBezTo>
                        <a:pt x="19" y="31"/>
                        <a:pt x="42" y="79"/>
                        <a:pt x="66" y="97"/>
                      </a:cubicBezTo>
                      <a:cubicBezTo>
                        <a:pt x="117" y="134"/>
                        <a:pt x="139" y="104"/>
                        <a:pt x="188" y="93"/>
                      </a:cubicBezTo>
                      <a:cubicBezTo>
                        <a:pt x="241" y="167"/>
                        <a:pt x="131" y="172"/>
                        <a:pt x="90" y="152"/>
                      </a:cubicBezTo>
                      <a:cubicBezTo>
                        <a:pt x="54" y="135"/>
                        <a:pt x="0" y="81"/>
                        <a:pt x="0" y="33"/>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441"/>
                <p:cNvSpPr>
                  <a:spLocks/>
                </p:cNvSpPr>
                <p:nvPr/>
              </p:nvSpPr>
              <p:spPr bwMode="gray">
                <a:xfrm>
                  <a:off x="18134013" y="-9507537"/>
                  <a:ext cx="873125" cy="2216150"/>
                </a:xfrm>
                <a:custGeom>
                  <a:avLst/>
                  <a:gdLst/>
                  <a:ahLst/>
                  <a:cxnLst>
                    <a:cxn ang="0">
                      <a:pos x="9" y="0"/>
                    </a:cxn>
                    <a:cxn ang="0">
                      <a:pos x="21" y="235"/>
                    </a:cxn>
                    <a:cxn ang="0">
                      <a:pos x="67" y="437"/>
                    </a:cxn>
                    <a:cxn ang="0">
                      <a:pos x="204" y="126"/>
                    </a:cxn>
                    <a:cxn ang="0">
                      <a:pos x="159" y="502"/>
                    </a:cxn>
                    <a:cxn ang="0">
                      <a:pos x="28" y="91"/>
                    </a:cxn>
                  </a:cxnLst>
                  <a:rect l="0" t="0" r="r" b="b"/>
                  <a:pathLst>
                    <a:path w="233" h="591">
                      <a:moveTo>
                        <a:pt x="9" y="0"/>
                      </a:moveTo>
                      <a:cubicBezTo>
                        <a:pt x="0" y="67"/>
                        <a:pt x="15" y="163"/>
                        <a:pt x="21" y="235"/>
                      </a:cubicBezTo>
                      <a:cubicBezTo>
                        <a:pt x="26" y="284"/>
                        <a:pt x="34" y="399"/>
                        <a:pt x="67" y="437"/>
                      </a:cubicBezTo>
                      <a:cubicBezTo>
                        <a:pt x="200" y="591"/>
                        <a:pt x="191" y="172"/>
                        <a:pt x="204" y="126"/>
                      </a:cubicBezTo>
                      <a:cubicBezTo>
                        <a:pt x="232" y="194"/>
                        <a:pt x="233" y="458"/>
                        <a:pt x="159" y="502"/>
                      </a:cubicBezTo>
                      <a:cubicBezTo>
                        <a:pt x="10" y="590"/>
                        <a:pt x="28" y="149"/>
                        <a:pt x="28" y="91"/>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442"/>
                <p:cNvSpPr>
                  <a:spLocks/>
                </p:cNvSpPr>
                <p:nvPr/>
              </p:nvSpPr>
              <p:spPr bwMode="gray">
                <a:xfrm>
                  <a:off x="16386175" y="-8764587"/>
                  <a:ext cx="896938" cy="2309813"/>
                </a:xfrm>
                <a:custGeom>
                  <a:avLst/>
                  <a:gdLst/>
                  <a:ahLst/>
                  <a:cxnLst>
                    <a:cxn ang="0">
                      <a:pos x="70" y="265"/>
                    </a:cxn>
                    <a:cxn ang="0">
                      <a:pos x="121" y="180"/>
                    </a:cxn>
                    <a:cxn ang="0">
                      <a:pos x="136" y="50"/>
                    </a:cxn>
                    <a:cxn ang="0">
                      <a:pos x="239" y="0"/>
                    </a:cxn>
                    <a:cxn ang="0">
                      <a:pos x="180" y="164"/>
                    </a:cxn>
                    <a:cxn ang="0">
                      <a:pos x="155" y="331"/>
                    </a:cxn>
                    <a:cxn ang="0">
                      <a:pos x="120" y="616"/>
                    </a:cxn>
                    <a:cxn ang="0">
                      <a:pos x="90" y="245"/>
                    </a:cxn>
                  </a:cxnLst>
                  <a:rect l="0" t="0" r="r" b="b"/>
                  <a:pathLst>
                    <a:path w="239" h="616">
                      <a:moveTo>
                        <a:pt x="70" y="265"/>
                      </a:moveTo>
                      <a:cubicBezTo>
                        <a:pt x="74" y="230"/>
                        <a:pt x="107" y="210"/>
                        <a:pt x="121" y="180"/>
                      </a:cubicBezTo>
                      <a:cubicBezTo>
                        <a:pt x="140" y="138"/>
                        <a:pt x="134" y="97"/>
                        <a:pt x="136" y="50"/>
                      </a:cubicBezTo>
                      <a:cubicBezTo>
                        <a:pt x="178" y="49"/>
                        <a:pt x="205" y="15"/>
                        <a:pt x="239" y="0"/>
                      </a:cubicBezTo>
                      <a:cubicBezTo>
                        <a:pt x="216" y="52"/>
                        <a:pt x="192" y="105"/>
                        <a:pt x="180" y="164"/>
                      </a:cubicBezTo>
                      <a:cubicBezTo>
                        <a:pt x="169" y="218"/>
                        <a:pt x="175" y="284"/>
                        <a:pt x="155" y="331"/>
                      </a:cubicBezTo>
                      <a:cubicBezTo>
                        <a:pt x="116" y="424"/>
                        <a:pt x="83" y="511"/>
                        <a:pt x="120" y="616"/>
                      </a:cubicBezTo>
                      <a:cubicBezTo>
                        <a:pt x="53" y="570"/>
                        <a:pt x="0" y="295"/>
                        <a:pt x="90" y="245"/>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443"/>
                <p:cNvSpPr>
                  <a:spLocks/>
                </p:cNvSpPr>
                <p:nvPr/>
              </p:nvSpPr>
              <p:spPr bwMode="gray">
                <a:xfrm>
                  <a:off x="18092738" y="-10047287"/>
                  <a:ext cx="1654175" cy="446088"/>
                </a:xfrm>
                <a:custGeom>
                  <a:avLst/>
                  <a:gdLst/>
                  <a:ahLst/>
                  <a:cxnLst>
                    <a:cxn ang="0">
                      <a:pos x="20" y="85"/>
                    </a:cxn>
                    <a:cxn ang="0">
                      <a:pos x="118" y="118"/>
                    </a:cxn>
                    <a:cxn ang="0">
                      <a:pos x="222" y="73"/>
                    </a:cxn>
                    <a:cxn ang="0">
                      <a:pos x="335" y="80"/>
                    </a:cxn>
                    <a:cxn ang="0">
                      <a:pos x="436" y="51"/>
                    </a:cxn>
                    <a:cxn ang="0">
                      <a:pos x="210" y="40"/>
                    </a:cxn>
                    <a:cxn ang="0">
                      <a:pos x="0" y="85"/>
                    </a:cxn>
                  </a:cxnLst>
                  <a:rect l="0" t="0" r="r" b="b"/>
                  <a:pathLst>
                    <a:path w="441" h="119">
                      <a:moveTo>
                        <a:pt x="20" y="85"/>
                      </a:moveTo>
                      <a:cubicBezTo>
                        <a:pt x="47" y="113"/>
                        <a:pt x="74" y="119"/>
                        <a:pt x="118" y="118"/>
                      </a:cubicBezTo>
                      <a:cubicBezTo>
                        <a:pt x="168" y="116"/>
                        <a:pt x="180" y="83"/>
                        <a:pt x="222" y="73"/>
                      </a:cubicBezTo>
                      <a:cubicBezTo>
                        <a:pt x="259" y="64"/>
                        <a:pt x="293" y="90"/>
                        <a:pt x="335" y="80"/>
                      </a:cubicBezTo>
                      <a:cubicBezTo>
                        <a:pt x="373" y="71"/>
                        <a:pt x="393" y="50"/>
                        <a:pt x="436" y="51"/>
                      </a:cubicBezTo>
                      <a:cubicBezTo>
                        <a:pt x="441" y="0"/>
                        <a:pt x="258" y="38"/>
                        <a:pt x="210" y="40"/>
                      </a:cubicBezTo>
                      <a:cubicBezTo>
                        <a:pt x="188" y="91"/>
                        <a:pt x="44" y="104"/>
                        <a:pt x="0" y="85"/>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444"/>
                <p:cNvSpPr>
                  <a:spLocks/>
                </p:cNvSpPr>
                <p:nvPr/>
              </p:nvSpPr>
              <p:spPr bwMode="gray">
                <a:xfrm>
                  <a:off x="20564475" y="-8529637"/>
                  <a:ext cx="587375" cy="1654175"/>
                </a:xfrm>
                <a:custGeom>
                  <a:avLst/>
                  <a:gdLst/>
                  <a:ahLst/>
                  <a:cxnLst>
                    <a:cxn ang="0">
                      <a:pos x="0" y="0"/>
                    </a:cxn>
                    <a:cxn ang="0">
                      <a:pos x="8" y="130"/>
                    </a:cxn>
                    <a:cxn ang="0">
                      <a:pos x="44" y="243"/>
                    </a:cxn>
                    <a:cxn ang="0">
                      <a:pos x="139" y="441"/>
                    </a:cxn>
                    <a:cxn ang="0">
                      <a:pos x="98" y="202"/>
                    </a:cxn>
                    <a:cxn ang="0">
                      <a:pos x="26" y="0"/>
                    </a:cxn>
                  </a:cxnLst>
                  <a:rect l="0" t="0" r="r" b="b"/>
                  <a:pathLst>
                    <a:path w="157" h="441">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445"/>
                <p:cNvSpPr>
                  <a:spLocks/>
                </p:cNvSpPr>
                <p:nvPr/>
              </p:nvSpPr>
              <p:spPr bwMode="gray">
                <a:xfrm>
                  <a:off x="19367500" y="-15536862"/>
                  <a:ext cx="881063" cy="5302250"/>
                </a:xfrm>
                <a:custGeom>
                  <a:avLst/>
                  <a:gdLst/>
                  <a:ahLst/>
                  <a:cxnLst>
                    <a:cxn ang="0">
                      <a:pos x="182" y="6"/>
                    </a:cxn>
                    <a:cxn ang="0">
                      <a:pos x="153" y="153"/>
                    </a:cxn>
                    <a:cxn ang="0">
                      <a:pos x="113" y="319"/>
                    </a:cxn>
                    <a:cxn ang="0">
                      <a:pos x="12" y="625"/>
                    </a:cxn>
                    <a:cxn ang="0">
                      <a:pos x="13" y="772"/>
                    </a:cxn>
                    <a:cxn ang="0">
                      <a:pos x="61" y="907"/>
                    </a:cxn>
                    <a:cxn ang="0">
                      <a:pos x="159" y="1190"/>
                    </a:cxn>
                    <a:cxn ang="0">
                      <a:pos x="172" y="1414"/>
                    </a:cxn>
                    <a:cxn ang="0">
                      <a:pos x="221" y="1268"/>
                    </a:cxn>
                    <a:cxn ang="0">
                      <a:pos x="215" y="1104"/>
                    </a:cxn>
                    <a:cxn ang="0">
                      <a:pos x="186" y="1037"/>
                    </a:cxn>
                    <a:cxn ang="0">
                      <a:pos x="171" y="962"/>
                    </a:cxn>
                    <a:cxn ang="0">
                      <a:pos x="109" y="812"/>
                    </a:cxn>
                    <a:cxn ang="0">
                      <a:pos x="58" y="678"/>
                    </a:cxn>
                    <a:cxn ang="0">
                      <a:pos x="74" y="514"/>
                    </a:cxn>
                    <a:cxn ang="0">
                      <a:pos x="140" y="392"/>
                    </a:cxn>
                    <a:cxn ang="0">
                      <a:pos x="182" y="231"/>
                    </a:cxn>
                    <a:cxn ang="0">
                      <a:pos x="179" y="0"/>
                    </a:cxn>
                  </a:cxnLst>
                  <a:rect l="0" t="0" r="r" b="b"/>
                  <a:pathLst>
                    <a:path w="235" h="1414">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446"/>
                <p:cNvSpPr>
                  <a:spLocks/>
                </p:cNvSpPr>
                <p:nvPr/>
              </p:nvSpPr>
              <p:spPr bwMode="gray">
                <a:xfrm>
                  <a:off x="19653250" y="-16224250"/>
                  <a:ext cx="446088" cy="604838"/>
                </a:xfrm>
                <a:custGeom>
                  <a:avLst/>
                  <a:gdLst/>
                  <a:ahLst/>
                  <a:cxnLst>
                    <a:cxn ang="0">
                      <a:pos x="2" y="150"/>
                    </a:cxn>
                    <a:cxn ang="0">
                      <a:pos x="74" y="85"/>
                    </a:cxn>
                    <a:cxn ang="0">
                      <a:pos x="0" y="0"/>
                    </a:cxn>
                    <a:cxn ang="0">
                      <a:pos x="58" y="46"/>
                    </a:cxn>
                    <a:cxn ang="0">
                      <a:pos x="119" y="97"/>
                    </a:cxn>
                    <a:cxn ang="0">
                      <a:pos x="5" y="156"/>
                    </a:cxn>
                  </a:cxnLst>
                  <a:rect l="0" t="0" r="r" b="b"/>
                  <a:pathLst>
                    <a:path w="119" h="161">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447"/>
                <p:cNvSpPr>
                  <a:spLocks/>
                </p:cNvSpPr>
                <p:nvPr/>
              </p:nvSpPr>
              <p:spPr bwMode="gray">
                <a:xfrm>
                  <a:off x="20146963" y="-15406687"/>
                  <a:ext cx="428625" cy="4121150"/>
                </a:xfrm>
                <a:custGeom>
                  <a:avLst/>
                  <a:gdLst/>
                  <a:ahLst/>
                  <a:cxnLst>
                    <a:cxn ang="0">
                      <a:pos x="39" y="26"/>
                    </a:cxn>
                    <a:cxn ang="0">
                      <a:pos x="17" y="517"/>
                    </a:cxn>
                    <a:cxn ang="0">
                      <a:pos x="33" y="640"/>
                    </a:cxn>
                    <a:cxn ang="0">
                      <a:pos x="33" y="750"/>
                    </a:cxn>
                    <a:cxn ang="0">
                      <a:pos x="56" y="956"/>
                    </a:cxn>
                    <a:cxn ang="0">
                      <a:pos x="68" y="1099"/>
                    </a:cxn>
                    <a:cxn ang="0">
                      <a:pos x="62" y="927"/>
                    </a:cxn>
                    <a:cxn ang="0">
                      <a:pos x="72" y="657"/>
                    </a:cxn>
                    <a:cxn ang="0">
                      <a:pos x="104" y="443"/>
                    </a:cxn>
                    <a:cxn ang="0">
                      <a:pos x="111" y="250"/>
                    </a:cxn>
                    <a:cxn ang="0">
                      <a:pos x="104" y="294"/>
                    </a:cxn>
                    <a:cxn ang="0">
                      <a:pos x="36" y="209"/>
                    </a:cxn>
                    <a:cxn ang="0">
                      <a:pos x="33" y="0"/>
                    </a:cxn>
                  </a:cxnLst>
                  <a:rect l="0" t="0" r="r" b="b"/>
                  <a:pathLst>
                    <a:path w="114" h="1099">
                      <a:moveTo>
                        <a:pt x="39" y="26"/>
                      </a:moveTo>
                      <a:cubicBezTo>
                        <a:pt x="39" y="191"/>
                        <a:pt x="0" y="352"/>
                        <a:pt x="17" y="517"/>
                      </a:cubicBezTo>
                      <a:cubicBezTo>
                        <a:pt x="21" y="560"/>
                        <a:pt x="33" y="597"/>
                        <a:pt x="33" y="640"/>
                      </a:cubicBezTo>
                      <a:cubicBezTo>
                        <a:pt x="33" y="677"/>
                        <a:pt x="32" y="713"/>
                        <a:pt x="33" y="750"/>
                      </a:cubicBezTo>
                      <a:cubicBezTo>
                        <a:pt x="33" y="819"/>
                        <a:pt x="52" y="886"/>
                        <a:pt x="56" y="956"/>
                      </a:cubicBezTo>
                      <a:cubicBezTo>
                        <a:pt x="58" y="1003"/>
                        <a:pt x="74" y="1054"/>
                        <a:pt x="68" y="1099"/>
                      </a:cubicBezTo>
                      <a:cubicBezTo>
                        <a:pt x="52" y="1054"/>
                        <a:pt x="61" y="978"/>
                        <a:pt x="62" y="927"/>
                      </a:cubicBezTo>
                      <a:cubicBezTo>
                        <a:pt x="63" y="838"/>
                        <a:pt x="72" y="748"/>
                        <a:pt x="72" y="657"/>
                      </a:cubicBezTo>
                      <a:cubicBezTo>
                        <a:pt x="72" y="584"/>
                        <a:pt x="93" y="515"/>
                        <a:pt x="104" y="443"/>
                      </a:cubicBezTo>
                      <a:cubicBezTo>
                        <a:pt x="113" y="379"/>
                        <a:pt x="111" y="314"/>
                        <a:pt x="111" y="250"/>
                      </a:cubicBezTo>
                      <a:cubicBezTo>
                        <a:pt x="114" y="265"/>
                        <a:pt x="110" y="281"/>
                        <a:pt x="104" y="294"/>
                      </a:cubicBezTo>
                      <a:cubicBezTo>
                        <a:pt x="45" y="295"/>
                        <a:pt x="44" y="260"/>
                        <a:pt x="36" y="209"/>
                      </a:cubicBezTo>
                      <a:cubicBezTo>
                        <a:pt x="26" y="142"/>
                        <a:pt x="33" y="69"/>
                        <a:pt x="33"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448"/>
                <p:cNvSpPr>
                  <a:spLocks/>
                </p:cNvSpPr>
                <p:nvPr/>
              </p:nvSpPr>
              <p:spPr bwMode="gray">
                <a:xfrm>
                  <a:off x="20256500" y="-12342812"/>
                  <a:ext cx="1027113" cy="1849438"/>
                </a:xfrm>
                <a:custGeom>
                  <a:avLst/>
                  <a:gdLst/>
                  <a:ahLst/>
                  <a:cxnLst>
                    <a:cxn ang="0">
                      <a:pos x="40" y="410"/>
                    </a:cxn>
                    <a:cxn ang="0">
                      <a:pos x="124" y="472"/>
                    </a:cxn>
                    <a:cxn ang="0">
                      <a:pos x="244" y="449"/>
                    </a:cxn>
                    <a:cxn ang="0">
                      <a:pos x="173" y="459"/>
                    </a:cxn>
                    <a:cxn ang="0">
                      <a:pos x="121" y="433"/>
                    </a:cxn>
                    <a:cxn ang="0">
                      <a:pos x="66" y="351"/>
                    </a:cxn>
                    <a:cxn ang="0">
                      <a:pos x="119" y="276"/>
                    </a:cxn>
                    <a:cxn ang="0">
                      <a:pos x="109" y="176"/>
                    </a:cxn>
                    <a:cxn ang="0">
                      <a:pos x="274" y="225"/>
                    </a:cxn>
                    <a:cxn ang="0">
                      <a:pos x="167" y="178"/>
                    </a:cxn>
                    <a:cxn ang="0">
                      <a:pos x="157" y="116"/>
                    </a:cxn>
                    <a:cxn ang="0">
                      <a:pos x="190" y="93"/>
                    </a:cxn>
                    <a:cxn ang="0">
                      <a:pos x="167" y="27"/>
                    </a:cxn>
                    <a:cxn ang="0">
                      <a:pos x="69" y="3"/>
                    </a:cxn>
                    <a:cxn ang="0">
                      <a:pos x="85" y="93"/>
                    </a:cxn>
                    <a:cxn ang="0">
                      <a:pos x="66" y="240"/>
                    </a:cxn>
                    <a:cxn ang="0">
                      <a:pos x="34" y="345"/>
                    </a:cxn>
                    <a:cxn ang="0">
                      <a:pos x="27" y="397"/>
                    </a:cxn>
                    <a:cxn ang="0">
                      <a:pos x="10" y="432"/>
                    </a:cxn>
                    <a:cxn ang="0">
                      <a:pos x="0" y="433"/>
                    </a:cxn>
                  </a:cxnLst>
                  <a:rect l="0" t="0" r="r" b="b"/>
                  <a:pathLst>
                    <a:path w="274" h="493">
                      <a:moveTo>
                        <a:pt x="40" y="410"/>
                      </a:moveTo>
                      <a:cubicBezTo>
                        <a:pt x="39" y="444"/>
                        <a:pt x="97" y="462"/>
                        <a:pt x="124" y="472"/>
                      </a:cubicBezTo>
                      <a:cubicBezTo>
                        <a:pt x="186" y="493"/>
                        <a:pt x="192" y="469"/>
                        <a:pt x="244" y="449"/>
                      </a:cubicBezTo>
                      <a:cubicBezTo>
                        <a:pt x="221" y="451"/>
                        <a:pt x="197" y="464"/>
                        <a:pt x="173" y="459"/>
                      </a:cubicBezTo>
                      <a:cubicBezTo>
                        <a:pt x="156" y="455"/>
                        <a:pt x="135" y="440"/>
                        <a:pt x="121" y="433"/>
                      </a:cubicBezTo>
                      <a:cubicBezTo>
                        <a:pt x="84" y="416"/>
                        <a:pt x="58" y="397"/>
                        <a:pt x="66" y="351"/>
                      </a:cubicBezTo>
                      <a:cubicBezTo>
                        <a:pt x="72" y="315"/>
                        <a:pt x="108" y="306"/>
                        <a:pt x="119" y="276"/>
                      </a:cubicBezTo>
                      <a:cubicBezTo>
                        <a:pt x="132" y="240"/>
                        <a:pt x="84" y="216"/>
                        <a:pt x="109" y="176"/>
                      </a:cubicBezTo>
                      <a:cubicBezTo>
                        <a:pt x="157" y="166"/>
                        <a:pt x="220" y="287"/>
                        <a:pt x="274" y="225"/>
                      </a:cubicBezTo>
                      <a:cubicBezTo>
                        <a:pt x="218" y="221"/>
                        <a:pt x="209" y="207"/>
                        <a:pt x="167" y="178"/>
                      </a:cubicBezTo>
                      <a:cubicBezTo>
                        <a:pt x="136" y="157"/>
                        <a:pt x="107" y="136"/>
                        <a:pt x="157" y="116"/>
                      </a:cubicBezTo>
                      <a:cubicBezTo>
                        <a:pt x="179" y="108"/>
                        <a:pt x="182" y="119"/>
                        <a:pt x="190" y="93"/>
                      </a:cubicBezTo>
                      <a:cubicBezTo>
                        <a:pt x="196" y="72"/>
                        <a:pt x="181" y="43"/>
                        <a:pt x="167" y="27"/>
                      </a:cubicBezTo>
                      <a:cubicBezTo>
                        <a:pt x="144" y="1"/>
                        <a:pt x="106" y="0"/>
                        <a:pt x="69" y="3"/>
                      </a:cubicBezTo>
                      <a:cubicBezTo>
                        <a:pt x="69" y="30"/>
                        <a:pt x="88" y="59"/>
                        <a:pt x="85" y="93"/>
                      </a:cubicBezTo>
                      <a:cubicBezTo>
                        <a:pt x="81" y="142"/>
                        <a:pt x="69" y="191"/>
                        <a:pt x="66" y="240"/>
                      </a:cubicBezTo>
                      <a:cubicBezTo>
                        <a:pt x="62" y="282"/>
                        <a:pt x="42" y="308"/>
                        <a:pt x="34" y="345"/>
                      </a:cubicBezTo>
                      <a:cubicBezTo>
                        <a:pt x="30" y="362"/>
                        <a:pt x="33" y="380"/>
                        <a:pt x="27" y="397"/>
                      </a:cubicBezTo>
                      <a:cubicBezTo>
                        <a:pt x="21" y="411"/>
                        <a:pt x="10" y="416"/>
                        <a:pt x="10" y="432"/>
                      </a:cubicBezTo>
                      <a:cubicBezTo>
                        <a:pt x="7" y="433"/>
                        <a:pt x="3" y="432"/>
                        <a:pt x="0" y="433"/>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449"/>
                <p:cNvSpPr>
                  <a:spLocks/>
                </p:cNvSpPr>
                <p:nvPr/>
              </p:nvSpPr>
              <p:spPr bwMode="gray">
                <a:xfrm>
                  <a:off x="20564475" y="-14693900"/>
                  <a:ext cx="663575" cy="2089150"/>
                </a:xfrm>
                <a:custGeom>
                  <a:avLst/>
                  <a:gdLst/>
                  <a:ahLst/>
                  <a:cxnLst>
                    <a:cxn ang="0">
                      <a:pos x="10" y="528"/>
                    </a:cxn>
                    <a:cxn ang="0">
                      <a:pos x="68" y="423"/>
                    </a:cxn>
                    <a:cxn ang="0">
                      <a:pos x="103" y="296"/>
                    </a:cxn>
                    <a:cxn ang="0">
                      <a:pos x="172" y="33"/>
                    </a:cxn>
                    <a:cxn ang="0">
                      <a:pos x="99" y="183"/>
                    </a:cxn>
                    <a:cxn ang="0">
                      <a:pos x="56" y="245"/>
                    </a:cxn>
                    <a:cxn ang="0">
                      <a:pos x="39" y="303"/>
                    </a:cxn>
                    <a:cxn ang="0">
                      <a:pos x="13" y="437"/>
                    </a:cxn>
                    <a:cxn ang="0">
                      <a:pos x="0" y="557"/>
                    </a:cxn>
                  </a:cxnLst>
                  <a:rect l="0" t="0" r="r" b="b"/>
                  <a:pathLst>
                    <a:path w="177" h="557">
                      <a:moveTo>
                        <a:pt x="10" y="528"/>
                      </a:moveTo>
                      <a:cubicBezTo>
                        <a:pt x="74" y="523"/>
                        <a:pt x="68" y="471"/>
                        <a:pt x="68" y="423"/>
                      </a:cubicBezTo>
                      <a:cubicBezTo>
                        <a:pt x="68" y="368"/>
                        <a:pt x="76" y="340"/>
                        <a:pt x="103" y="296"/>
                      </a:cubicBezTo>
                      <a:cubicBezTo>
                        <a:pt x="148" y="219"/>
                        <a:pt x="177" y="126"/>
                        <a:pt x="172" y="33"/>
                      </a:cubicBezTo>
                      <a:cubicBezTo>
                        <a:pt x="135" y="0"/>
                        <a:pt x="113" y="155"/>
                        <a:pt x="99" y="183"/>
                      </a:cubicBezTo>
                      <a:cubicBezTo>
                        <a:pt x="88" y="204"/>
                        <a:pt x="68" y="225"/>
                        <a:pt x="56" y="245"/>
                      </a:cubicBezTo>
                      <a:cubicBezTo>
                        <a:pt x="45" y="264"/>
                        <a:pt x="45" y="281"/>
                        <a:pt x="39" y="303"/>
                      </a:cubicBezTo>
                      <a:cubicBezTo>
                        <a:pt x="27" y="349"/>
                        <a:pt x="13" y="388"/>
                        <a:pt x="13" y="437"/>
                      </a:cubicBezTo>
                      <a:cubicBezTo>
                        <a:pt x="13" y="481"/>
                        <a:pt x="8" y="518"/>
                        <a:pt x="0" y="55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450"/>
                <p:cNvSpPr>
                  <a:spLocks/>
                </p:cNvSpPr>
                <p:nvPr/>
              </p:nvSpPr>
              <p:spPr bwMode="gray">
                <a:xfrm>
                  <a:off x="21388388" y="-12158662"/>
                  <a:ext cx="211138" cy="633413"/>
                </a:xfrm>
                <a:custGeom>
                  <a:avLst/>
                  <a:gdLst/>
                  <a:ahLst/>
                  <a:cxnLst>
                    <a:cxn ang="0">
                      <a:pos x="25" y="5"/>
                    </a:cxn>
                    <a:cxn ang="0">
                      <a:pos x="43" y="94"/>
                    </a:cxn>
                    <a:cxn ang="0">
                      <a:pos x="3" y="169"/>
                    </a:cxn>
                    <a:cxn ang="0">
                      <a:pos x="34" y="0"/>
                    </a:cxn>
                    <a:cxn ang="0">
                      <a:pos x="41" y="57"/>
                    </a:cxn>
                  </a:cxnLst>
                  <a:rect l="0" t="0" r="r" b="b"/>
                  <a:pathLst>
                    <a:path w="56" h="169">
                      <a:moveTo>
                        <a:pt x="25" y="5"/>
                      </a:moveTo>
                      <a:cubicBezTo>
                        <a:pt x="23" y="34"/>
                        <a:pt x="37" y="68"/>
                        <a:pt x="43" y="94"/>
                      </a:cubicBezTo>
                      <a:cubicBezTo>
                        <a:pt x="56" y="144"/>
                        <a:pt x="54" y="156"/>
                        <a:pt x="3" y="169"/>
                      </a:cubicBezTo>
                      <a:cubicBezTo>
                        <a:pt x="55" y="116"/>
                        <a:pt x="0" y="62"/>
                        <a:pt x="34" y="0"/>
                      </a:cubicBezTo>
                      <a:cubicBezTo>
                        <a:pt x="35" y="19"/>
                        <a:pt x="31" y="43"/>
                        <a:pt x="41" y="5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451"/>
                <p:cNvSpPr>
                  <a:spLocks/>
                </p:cNvSpPr>
                <p:nvPr/>
              </p:nvSpPr>
              <p:spPr bwMode="gray">
                <a:xfrm>
                  <a:off x="20358100" y="-10598150"/>
                  <a:ext cx="1011238" cy="347663"/>
                </a:xfrm>
                <a:custGeom>
                  <a:avLst/>
                  <a:gdLst/>
                  <a:ahLst/>
                  <a:cxnLst>
                    <a:cxn ang="0">
                      <a:pos x="55" y="36"/>
                    </a:cxn>
                    <a:cxn ang="0">
                      <a:pos x="10" y="32"/>
                    </a:cxn>
                    <a:cxn ang="0">
                      <a:pos x="0" y="4"/>
                    </a:cxn>
                    <a:cxn ang="0">
                      <a:pos x="123" y="30"/>
                    </a:cxn>
                    <a:cxn ang="0">
                      <a:pos x="260" y="33"/>
                    </a:cxn>
                    <a:cxn ang="0">
                      <a:pos x="169" y="62"/>
                    </a:cxn>
                    <a:cxn ang="0">
                      <a:pos x="48" y="36"/>
                    </a:cxn>
                  </a:cxnLst>
                  <a:rect l="0" t="0" r="r" b="b"/>
                  <a:pathLst>
                    <a:path w="270" h="93">
                      <a:moveTo>
                        <a:pt x="55" y="36"/>
                      </a:moveTo>
                      <a:cubicBezTo>
                        <a:pt x="39" y="38"/>
                        <a:pt x="25" y="34"/>
                        <a:pt x="10" y="32"/>
                      </a:cubicBezTo>
                      <a:cubicBezTo>
                        <a:pt x="2" y="23"/>
                        <a:pt x="0" y="16"/>
                        <a:pt x="0" y="4"/>
                      </a:cubicBezTo>
                      <a:cubicBezTo>
                        <a:pt x="42" y="0"/>
                        <a:pt x="82" y="26"/>
                        <a:pt x="123" y="30"/>
                      </a:cubicBezTo>
                      <a:cubicBezTo>
                        <a:pt x="167" y="33"/>
                        <a:pt x="215" y="31"/>
                        <a:pt x="260" y="33"/>
                      </a:cubicBezTo>
                      <a:cubicBezTo>
                        <a:pt x="270" y="93"/>
                        <a:pt x="201" y="75"/>
                        <a:pt x="169" y="62"/>
                      </a:cubicBezTo>
                      <a:cubicBezTo>
                        <a:pt x="128" y="47"/>
                        <a:pt x="89" y="47"/>
                        <a:pt x="48" y="3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452"/>
                <p:cNvSpPr>
                  <a:spLocks/>
                </p:cNvSpPr>
                <p:nvPr/>
              </p:nvSpPr>
              <p:spPr bwMode="gray">
                <a:xfrm>
                  <a:off x="20586700" y="-15563850"/>
                  <a:ext cx="355600" cy="1908175"/>
                </a:xfrm>
                <a:custGeom>
                  <a:avLst/>
                  <a:gdLst/>
                  <a:ahLst/>
                  <a:cxnLst>
                    <a:cxn ang="0">
                      <a:pos x="60" y="135"/>
                    </a:cxn>
                    <a:cxn ang="0">
                      <a:pos x="36" y="251"/>
                    </a:cxn>
                    <a:cxn ang="0">
                      <a:pos x="26" y="385"/>
                    </a:cxn>
                    <a:cxn ang="0">
                      <a:pos x="17" y="509"/>
                    </a:cxn>
                    <a:cxn ang="0">
                      <a:pos x="17" y="411"/>
                    </a:cxn>
                    <a:cxn ang="0">
                      <a:pos x="27" y="301"/>
                    </a:cxn>
                    <a:cxn ang="0">
                      <a:pos x="36" y="183"/>
                    </a:cxn>
                    <a:cxn ang="0">
                      <a:pos x="95" y="0"/>
                    </a:cxn>
                    <a:cxn ang="0">
                      <a:pos x="60" y="135"/>
                    </a:cxn>
                  </a:cxnLst>
                  <a:rect l="0" t="0" r="r" b="b"/>
                  <a:pathLst>
                    <a:path w="95" h="509">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453"/>
                <p:cNvSpPr>
                  <a:spLocks/>
                </p:cNvSpPr>
                <p:nvPr/>
              </p:nvSpPr>
              <p:spPr bwMode="gray">
                <a:xfrm>
                  <a:off x="20234275" y="-10220325"/>
                  <a:ext cx="858838" cy="561975"/>
                </a:xfrm>
                <a:custGeom>
                  <a:avLst/>
                  <a:gdLst/>
                  <a:ahLst/>
                  <a:cxnLst>
                    <a:cxn ang="0">
                      <a:pos x="0" y="0"/>
                    </a:cxn>
                    <a:cxn ang="0">
                      <a:pos x="75" y="95"/>
                    </a:cxn>
                    <a:cxn ang="0">
                      <a:pos x="151" y="80"/>
                    </a:cxn>
                    <a:cxn ang="0">
                      <a:pos x="167" y="15"/>
                    </a:cxn>
                    <a:cxn ang="0">
                      <a:pos x="170" y="108"/>
                    </a:cxn>
                    <a:cxn ang="0">
                      <a:pos x="30" y="137"/>
                    </a:cxn>
                    <a:cxn ang="0">
                      <a:pos x="0" y="0"/>
                    </a:cxn>
                  </a:cxnLst>
                  <a:rect l="0" t="0" r="r" b="b"/>
                  <a:pathLst>
                    <a:path w="229" h="150">
                      <a:moveTo>
                        <a:pt x="0" y="0"/>
                      </a:moveTo>
                      <a:cubicBezTo>
                        <a:pt x="45" y="13"/>
                        <a:pt x="37" y="81"/>
                        <a:pt x="75" y="95"/>
                      </a:cubicBezTo>
                      <a:cubicBezTo>
                        <a:pt x="95" y="103"/>
                        <a:pt x="136" y="91"/>
                        <a:pt x="151" y="80"/>
                      </a:cubicBezTo>
                      <a:cubicBezTo>
                        <a:pt x="172" y="62"/>
                        <a:pt x="165" y="39"/>
                        <a:pt x="167" y="15"/>
                      </a:cubicBezTo>
                      <a:cubicBezTo>
                        <a:pt x="202" y="40"/>
                        <a:pt x="229" y="100"/>
                        <a:pt x="170" y="108"/>
                      </a:cubicBezTo>
                      <a:cubicBezTo>
                        <a:pt x="127" y="114"/>
                        <a:pt x="69" y="150"/>
                        <a:pt x="30" y="137"/>
                      </a:cubicBezTo>
                      <a:cubicBezTo>
                        <a:pt x="12" y="87"/>
                        <a:pt x="0" y="54"/>
                        <a:pt x="0"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454"/>
                <p:cNvSpPr>
                  <a:spLocks/>
                </p:cNvSpPr>
                <p:nvPr/>
              </p:nvSpPr>
              <p:spPr bwMode="gray">
                <a:xfrm>
                  <a:off x="19670713" y="-15660687"/>
                  <a:ext cx="390525" cy="152400"/>
                </a:xfrm>
                <a:custGeom>
                  <a:avLst/>
                  <a:gdLst/>
                  <a:ahLst/>
                  <a:cxnLst>
                    <a:cxn ang="0">
                      <a:pos x="6" y="6"/>
                    </a:cxn>
                    <a:cxn ang="0">
                      <a:pos x="104" y="38"/>
                    </a:cxn>
                    <a:cxn ang="0">
                      <a:pos x="0" y="0"/>
                    </a:cxn>
                  </a:cxnLst>
                  <a:rect l="0" t="0" r="r" b="b"/>
                  <a:pathLst>
                    <a:path w="104" h="41">
                      <a:moveTo>
                        <a:pt x="6" y="6"/>
                      </a:moveTo>
                      <a:cubicBezTo>
                        <a:pt x="44" y="26"/>
                        <a:pt x="69" y="33"/>
                        <a:pt x="104" y="38"/>
                      </a:cubicBezTo>
                      <a:cubicBezTo>
                        <a:pt x="74" y="41"/>
                        <a:pt x="9" y="19"/>
                        <a:pt x="0"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455"/>
                <p:cNvSpPr>
                  <a:spLocks/>
                </p:cNvSpPr>
                <p:nvPr/>
              </p:nvSpPr>
              <p:spPr bwMode="gray">
                <a:xfrm>
                  <a:off x="16484600" y="-16025812"/>
                  <a:ext cx="903288" cy="3446463"/>
                </a:xfrm>
                <a:custGeom>
                  <a:avLst/>
                  <a:gdLst/>
                  <a:ahLst/>
                  <a:cxnLst>
                    <a:cxn ang="0">
                      <a:pos x="113" y="15"/>
                    </a:cxn>
                    <a:cxn ang="0">
                      <a:pos x="54" y="101"/>
                    </a:cxn>
                    <a:cxn ang="0">
                      <a:pos x="94" y="129"/>
                    </a:cxn>
                    <a:cxn ang="0">
                      <a:pos x="129" y="171"/>
                    </a:cxn>
                    <a:cxn ang="0">
                      <a:pos x="22" y="186"/>
                    </a:cxn>
                    <a:cxn ang="0">
                      <a:pos x="54" y="374"/>
                    </a:cxn>
                    <a:cxn ang="0">
                      <a:pos x="106" y="540"/>
                    </a:cxn>
                    <a:cxn ang="0">
                      <a:pos x="187" y="685"/>
                    </a:cxn>
                    <a:cxn ang="0">
                      <a:pos x="236" y="831"/>
                    </a:cxn>
                    <a:cxn ang="0">
                      <a:pos x="211" y="919"/>
                    </a:cxn>
                    <a:cxn ang="0">
                      <a:pos x="193" y="763"/>
                    </a:cxn>
                    <a:cxn ang="0">
                      <a:pos x="136" y="634"/>
                    </a:cxn>
                    <a:cxn ang="0">
                      <a:pos x="41" y="355"/>
                    </a:cxn>
                    <a:cxn ang="0">
                      <a:pos x="9" y="166"/>
                    </a:cxn>
                    <a:cxn ang="0">
                      <a:pos x="106" y="175"/>
                    </a:cxn>
                    <a:cxn ang="0">
                      <a:pos x="24" y="100"/>
                    </a:cxn>
                    <a:cxn ang="0">
                      <a:pos x="112" y="0"/>
                    </a:cxn>
                    <a:cxn ang="0">
                      <a:pos x="54" y="110"/>
                    </a:cxn>
                  </a:cxnLst>
                  <a:rect l="0" t="0" r="r" b="b"/>
                  <a:pathLst>
                    <a:path w="241" h="919">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456"/>
                <p:cNvSpPr>
                  <a:spLocks/>
                </p:cNvSpPr>
                <p:nvPr/>
              </p:nvSpPr>
              <p:spPr bwMode="gray">
                <a:xfrm>
                  <a:off x="15103475" y="-15428912"/>
                  <a:ext cx="1492250" cy="5500688"/>
                </a:xfrm>
                <a:custGeom>
                  <a:avLst/>
                  <a:gdLst/>
                  <a:ahLst/>
                  <a:cxnLst>
                    <a:cxn ang="0">
                      <a:pos x="246" y="894"/>
                    </a:cxn>
                    <a:cxn ang="0">
                      <a:pos x="78" y="946"/>
                    </a:cxn>
                    <a:cxn ang="0">
                      <a:pos x="44" y="1005"/>
                    </a:cxn>
                    <a:cxn ang="0">
                      <a:pos x="124" y="1031"/>
                    </a:cxn>
                    <a:cxn ang="0">
                      <a:pos x="74" y="973"/>
                    </a:cxn>
                    <a:cxn ang="0">
                      <a:pos x="128" y="983"/>
                    </a:cxn>
                    <a:cxn ang="0">
                      <a:pos x="184" y="965"/>
                    </a:cxn>
                    <a:cxn ang="0">
                      <a:pos x="191" y="998"/>
                    </a:cxn>
                    <a:cxn ang="0">
                      <a:pos x="236" y="992"/>
                    </a:cxn>
                    <a:cxn ang="0">
                      <a:pos x="234" y="1083"/>
                    </a:cxn>
                    <a:cxn ang="0">
                      <a:pos x="262" y="1168"/>
                    </a:cxn>
                    <a:cxn ang="0">
                      <a:pos x="203" y="1242"/>
                    </a:cxn>
                    <a:cxn ang="0">
                      <a:pos x="268" y="1259"/>
                    </a:cxn>
                    <a:cxn ang="0">
                      <a:pos x="295" y="1316"/>
                    </a:cxn>
                    <a:cxn ang="0">
                      <a:pos x="291" y="1359"/>
                    </a:cxn>
                    <a:cxn ang="0">
                      <a:pos x="304" y="1439"/>
                    </a:cxn>
                    <a:cxn ang="0">
                      <a:pos x="386" y="1432"/>
                    </a:cxn>
                    <a:cxn ang="0">
                      <a:pos x="392" y="1361"/>
                    </a:cxn>
                    <a:cxn ang="0">
                      <a:pos x="302" y="1190"/>
                    </a:cxn>
                    <a:cxn ang="0">
                      <a:pos x="262" y="988"/>
                    </a:cxn>
                    <a:cxn ang="0">
                      <a:pos x="259" y="766"/>
                    </a:cxn>
                    <a:cxn ang="0">
                      <a:pos x="239" y="541"/>
                    </a:cxn>
                    <a:cxn ang="0">
                      <a:pos x="239" y="381"/>
                    </a:cxn>
                    <a:cxn ang="0">
                      <a:pos x="204" y="267"/>
                    </a:cxn>
                    <a:cxn ang="0">
                      <a:pos x="161" y="146"/>
                    </a:cxn>
                    <a:cxn ang="0">
                      <a:pos x="145" y="0"/>
                    </a:cxn>
                    <a:cxn ang="0">
                      <a:pos x="170" y="245"/>
                    </a:cxn>
                    <a:cxn ang="0">
                      <a:pos x="193" y="375"/>
                    </a:cxn>
                    <a:cxn ang="0">
                      <a:pos x="209" y="476"/>
                    </a:cxn>
                    <a:cxn ang="0">
                      <a:pos x="184" y="477"/>
                    </a:cxn>
                    <a:cxn ang="0">
                      <a:pos x="217" y="583"/>
                    </a:cxn>
                    <a:cxn ang="0">
                      <a:pos x="226" y="708"/>
                    </a:cxn>
                    <a:cxn ang="0">
                      <a:pos x="249" y="819"/>
                    </a:cxn>
                    <a:cxn ang="0">
                      <a:pos x="252" y="903"/>
                    </a:cxn>
                  </a:cxnLst>
                  <a:rect l="0" t="0" r="r" b="b"/>
                  <a:pathLst>
                    <a:path w="398" h="1467">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457"/>
                <p:cNvSpPr>
                  <a:spLocks/>
                </p:cNvSpPr>
                <p:nvPr/>
              </p:nvSpPr>
              <p:spPr bwMode="gray">
                <a:xfrm>
                  <a:off x="15936913" y="-14644687"/>
                  <a:ext cx="603250" cy="3257550"/>
                </a:xfrm>
                <a:custGeom>
                  <a:avLst/>
                  <a:gdLst/>
                  <a:ahLst/>
                  <a:cxnLst>
                    <a:cxn ang="0">
                      <a:pos x="109" y="97"/>
                    </a:cxn>
                    <a:cxn ang="0">
                      <a:pos x="99" y="300"/>
                    </a:cxn>
                    <a:cxn ang="0">
                      <a:pos x="147" y="502"/>
                    </a:cxn>
                    <a:cxn ang="0">
                      <a:pos x="137" y="717"/>
                    </a:cxn>
                    <a:cxn ang="0">
                      <a:pos x="79" y="869"/>
                    </a:cxn>
                    <a:cxn ang="0">
                      <a:pos x="109" y="635"/>
                    </a:cxn>
                    <a:cxn ang="0">
                      <a:pos x="89" y="394"/>
                    </a:cxn>
                    <a:cxn ang="0">
                      <a:pos x="102" y="20"/>
                    </a:cxn>
                    <a:cxn ang="0">
                      <a:pos x="92" y="176"/>
                    </a:cxn>
                  </a:cxnLst>
                  <a:rect l="0" t="0" r="r" b="b"/>
                  <a:pathLst>
                    <a:path w="161" h="869">
                      <a:moveTo>
                        <a:pt x="109" y="97"/>
                      </a:moveTo>
                      <a:cubicBezTo>
                        <a:pt x="112" y="164"/>
                        <a:pt x="92" y="231"/>
                        <a:pt x="99" y="300"/>
                      </a:cubicBezTo>
                      <a:cubicBezTo>
                        <a:pt x="105" y="367"/>
                        <a:pt x="139" y="433"/>
                        <a:pt x="147" y="502"/>
                      </a:cubicBezTo>
                      <a:cubicBezTo>
                        <a:pt x="155" y="573"/>
                        <a:pt x="161" y="650"/>
                        <a:pt x="137" y="717"/>
                      </a:cubicBezTo>
                      <a:cubicBezTo>
                        <a:pt x="119" y="768"/>
                        <a:pt x="100" y="822"/>
                        <a:pt x="79" y="869"/>
                      </a:cubicBezTo>
                      <a:cubicBezTo>
                        <a:pt x="80" y="790"/>
                        <a:pt x="108" y="715"/>
                        <a:pt x="109" y="635"/>
                      </a:cubicBezTo>
                      <a:cubicBezTo>
                        <a:pt x="109" y="552"/>
                        <a:pt x="108" y="472"/>
                        <a:pt x="89" y="394"/>
                      </a:cubicBezTo>
                      <a:cubicBezTo>
                        <a:pt x="77" y="344"/>
                        <a:pt x="0" y="0"/>
                        <a:pt x="102" y="20"/>
                      </a:cubicBezTo>
                      <a:cubicBezTo>
                        <a:pt x="115" y="68"/>
                        <a:pt x="92" y="125"/>
                        <a:pt x="92" y="17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458"/>
                <p:cNvSpPr>
                  <a:spLocks/>
                </p:cNvSpPr>
                <p:nvPr/>
              </p:nvSpPr>
              <p:spPr bwMode="gray">
                <a:xfrm>
                  <a:off x="15227300" y="-12309475"/>
                  <a:ext cx="701675" cy="217488"/>
                </a:xfrm>
                <a:custGeom>
                  <a:avLst/>
                  <a:gdLst/>
                  <a:ahLst/>
                  <a:cxnLst>
                    <a:cxn ang="0">
                      <a:pos x="174" y="58"/>
                    </a:cxn>
                    <a:cxn ang="0">
                      <a:pos x="105" y="26"/>
                    </a:cxn>
                    <a:cxn ang="0">
                      <a:pos x="8" y="35"/>
                    </a:cxn>
                    <a:cxn ang="0">
                      <a:pos x="108" y="6"/>
                    </a:cxn>
                    <a:cxn ang="0">
                      <a:pos x="187" y="55"/>
                    </a:cxn>
                  </a:cxnLst>
                  <a:rect l="0" t="0" r="r" b="b"/>
                  <a:pathLst>
                    <a:path w="187" h="58">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459"/>
                <p:cNvSpPr>
                  <a:spLocks/>
                </p:cNvSpPr>
                <p:nvPr/>
              </p:nvSpPr>
              <p:spPr bwMode="gray">
                <a:xfrm>
                  <a:off x="15347950" y="-10463212"/>
                  <a:ext cx="600075" cy="528638"/>
                </a:xfrm>
                <a:custGeom>
                  <a:avLst/>
                  <a:gdLst/>
                  <a:ahLst/>
                  <a:cxnLst>
                    <a:cxn ang="0">
                      <a:pos x="80" y="23"/>
                    </a:cxn>
                    <a:cxn ang="0">
                      <a:pos x="33" y="128"/>
                    </a:cxn>
                    <a:cxn ang="0">
                      <a:pos x="160" y="56"/>
                    </a:cxn>
                    <a:cxn ang="0">
                      <a:pos x="90" y="68"/>
                    </a:cxn>
                    <a:cxn ang="0">
                      <a:pos x="109" y="0"/>
                    </a:cxn>
                  </a:cxnLst>
                  <a:rect l="0" t="0" r="r" b="b"/>
                  <a:pathLst>
                    <a:path w="160" h="141">
                      <a:moveTo>
                        <a:pt x="80" y="23"/>
                      </a:moveTo>
                      <a:cubicBezTo>
                        <a:pt x="99" y="58"/>
                        <a:pt x="0" y="109"/>
                        <a:pt x="33" y="128"/>
                      </a:cubicBezTo>
                      <a:cubicBezTo>
                        <a:pt x="56" y="141"/>
                        <a:pt x="134" y="64"/>
                        <a:pt x="160" y="56"/>
                      </a:cubicBezTo>
                      <a:cubicBezTo>
                        <a:pt x="132" y="49"/>
                        <a:pt x="112" y="87"/>
                        <a:pt x="90" y="68"/>
                      </a:cubicBezTo>
                      <a:cubicBezTo>
                        <a:pt x="66" y="46"/>
                        <a:pt x="92" y="13"/>
                        <a:pt x="109"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460"/>
                <p:cNvSpPr>
                  <a:spLocks/>
                </p:cNvSpPr>
                <p:nvPr/>
              </p:nvSpPr>
              <p:spPr bwMode="gray">
                <a:xfrm>
                  <a:off x="16821150" y="-13168312"/>
                  <a:ext cx="544513" cy="776288"/>
                </a:xfrm>
                <a:custGeom>
                  <a:avLst/>
                  <a:gdLst/>
                  <a:ahLst/>
                  <a:cxnLst>
                    <a:cxn ang="0">
                      <a:pos x="62" y="0"/>
                    </a:cxn>
                    <a:cxn ang="0">
                      <a:pos x="0" y="199"/>
                    </a:cxn>
                    <a:cxn ang="0">
                      <a:pos x="62" y="7"/>
                    </a:cxn>
                  </a:cxnLst>
                  <a:rect l="0" t="0" r="r" b="b"/>
                  <a:pathLst>
                    <a:path w="145" h="207">
                      <a:moveTo>
                        <a:pt x="62" y="0"/>
                      </a:moveTo>
                      <a:cubicBezTo>
                        <a:pt x="99" y="40"/>
                        <a:pt x="26" y="160"/>
                        <a:pt x="0" y="199"/>
                      </a:cubicBezTo>
                      <a:cubicBezTo>
                        <a:pt x="75" y="207"/>
                        <a:pt x="145" y="29"/>
                        <a:pt x="62" y="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461"/>
                <p:cNvSpPr>
                  <a:spLocks/>
                </p:cNvSpPr>
                <p:nvPr/>
              </p:nvSpPr>
              <p:spPr bwMode="gray">
                <a:xfrm>
                  <a:off x="17124363" y="-15968662"/>
                  <a:ext cx="222250" cy="892175"/>
                </a:xfrm>
                <a:custGeom>
                  <a:avLst/>
                  <a:gdLst/>
                  <a:ahLst/>
                  <a:cxnLst>
                    <a:cxn ang="0">
                      <a:pos x="59" y="39"/>
                    </a:cxn>
                    <a:cxn ang="0">
                      <a:pos x="45" y="238"/>
                    </a:cxn>
                    <a:cxn ang="0">
                      <a:pos x="56" y="0"/>
                    </a:cxn>
                  </a:cxnLst>
                  <a:rect l="0" t="0" r="r" b="b"/>
                  <a:pathLst>
                    <a:path w="59" h="238">
                      <a:moveTo>
                        <a:pt x="59" y="39"/>
                      </a:moveTo>
                      <a:cubicBezTo>
                        <a:pt x="26" y="97"/>
                        <a:pt x="49" y="175"/>
                        <a:pt x="45" y="238"/>
                      </a:cubicBezTo>
                      <a:cubicBezTo>
                        <a:pt x="0" y="222"/>
                        <a:pt x="51" y="36"/>
                        <a:pt x="56"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462"/>
                <p:cNvSpPr>
                  <a:spLocks/>
                </p:cNvSpPr>
                <p:nvPr/>
              </p:nvSpPr>
              <p:spPr bwMode="gray">
                <a:xfrm>
                  <a:off x="18032413" y="-11866562"/>
                  <a:ext cx="866775" cy="1373188"/>
                </a:xfrm>
                <a:custGeom>
                  <a:avLst/>
                  <a:gdLst/>
                  <a:ahLst/>
                  <a:cxnLst>
                    <a:cxn ang="0">
                      <a:pos x="39" y="283"/>
                    </a:cxn>
                    <a:cxn ang="0">
                      <a:pos x="84" y="296"/>
                    </a:cxn>
                    <a:cxn ang="0">
                      <a:pos x="208" y="215"/>
                    </a:cxn>
                    <a:cxn ang="0">
                      <a:pos x="212" y="0"/>
                    </a:cxn>
                    <a:cxn ang="0">
                      <a:pos x="228" y="156"/>
                    </a:cxn>
                    <a:cxn ang="0">
                      <a:pos x="228" y="244"/>
                    </a:cxn>
                    <a:cxn ang="0">
                      <a:pos x="186" y="300"/>
                    </a:cxn>
                    <a:cxn ang="0">
                      <a:pos x="74" y="333"/>
                    </a:cxn>
                    <a:cxn ang="0">
                      <a:pos x="0" y="245"/>
                    </a:cxn>
                    <a:cxn ang="0">
                      <a:pos x="42" y="289"/>
                    </a:cxn>
                  </a:cxnLst>
                  <a:rect l="0" t="0" r="r" b="b"/>
                  <a:pathLst>
                    <a:path w="231" h="366">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463"/>
                <p:cNvSpPr>
                  <a:spLocks/>
                </p:cNvSpPr>
                <p:nvPr/>
              </p:nvSpPr>
              <p:spPr bwMode="gray">
                <a:xfrm>
                  <a:off x="18021300" y="-15319375"/>
                  <a:ext cx="173038" cy="693738"/>
                </a:xfrm>
                <a:custGeom>
                  <a:avLst/>
                  <a:gdLst/>
                  <a:ahLst/>
                  <a:cxnLst>
                    <a:cxn ang="0">
                      <a:pos x="35" y="10"/>
                    </a:cxn>
                    <a:cxn ang="0">
                      <a:pos x="3" y="185"/>
                    </a:cxn>
                    <a:cxn ang="0">
                      <a:pos x="22" y="95"/>
                    </a:cxn>
                    <a:cxn ang="0">
                      <a:pos x="32" y="0"/>
                    </a:cxn>
                  </a:cxnLst>
                  <a:rect l="0" t="0" r="r" b="b"/>
                  <a:pathLst>
                    <a:path w="46" h="185">
                      <a:moveTo>
                        <a:pt x="35" y="10"/>
                      </a:moveTo>
                      <a:cubicBezTo>
                        <a:pt x="46" y="74"/>
                        <a:pt x="39" y="134"/>
                        <a:pt x="3" y="185"/>
                      </a:cubicBezTo>
                      <a:cubicBezTo>
                        <a:pt x="0" y="153"/>
                        <a:pt x="21" y="128"/>
                        <a:pt x="22" y="95"/>
                      </a:cubicBezTo>
                      <a:cubicBezTo>
                        <a:pt x="24" y="72"/>
                        <a:pt x="13" y="7"/>
                        <a:pt x="32"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464"/>
                <p:cNvSpPr>
                  <a:spLocks/>
                </p:cNvSpPr>
                <p:nvPr/>
              </p:nvSpPr>
              <p:spPr bwMode="gray">
                <a:xfrm>
                  <a:off x="17916525" y="-15784512"/>
                  <a:ext cx="176213" cy="355600"/>
                </a:xfrm>
                <a:custGeom>
                  <a:avLst/>
                  <a:gdLst/>
                  <a:ahLst/>
                  <a:cxnLst>
                    <a:cxn ang="0">
                      <a:pos x="41" y="0"/>
                    </a:cxn>
                    <a:cxn ang="0">
                      <a:pos x="42" y="50"/>
                    </a:cxn>
                    <a:cxn ang="0">
                      <a:pos x="30" y="95"/>
                    </a:cxn>
                    <a:cxn ang="0">
                      <a:pos x="2" y="85"/>
                    </a:cxn>
                    <a:cxn ang="0">
                      <a:pos x="37" y="0"/>
                    </a:cxn>
                  </a:cxnLst>
                  <a:rect l="0" t="0" r="r" b="b"/>
                  <a:pathLst>
                    <a:path w="47" h="95">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465"/>
                <p:cNvSpPr>
                  <a:spLocks/>
                </p:cNvSpPr>
                <p:nvPr/>
              </p:nvSpPr>
              <p:spPr bwMode="gray">
                <a:xfrm>
                  <a:off x="18227675" y="-15784512"/>
                  <a:ext cx="296863" cy="393700"/>
                </a:xfrm>
                <a:custGeom>
                  <a:avLst/>
                  <a:gdLst/>
                  <a:ahLst/>
                  <a:cxnLst>
                    <a:cxn ang="0">
                      <a:pos x="59" y="10"/>
                    </a:cxn>
                    <a:cxn ang="0">
                      <a:pos x="52" y="59"/>
                    </a:cxn>
                    <a:cxn ang="0">
                      <a:pos x="0" y="89"/>
                    </a:cxn>
                    <a:cxn ang="0">
                      <a:pos x="58" y="65"/>
                    </a:cxn>
                    <a:cxn ang="0">
                      <a:pos x="59" y="0"/>
                    </a:cxn>
                  </a:cxnLst>
                  <a:rect l="0" t="0" r="r" b="b"/>
                  <a:pathLst>
                    <a:path w="79" h="105">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466"/>
                <p:cNvSpPr>
                  <a:spLocks/>
                </p:cNvSpPr>
                <p:nvPr/>
              </p:nvSpPr>
              <p:spPr bwMode="gray">
                <a:xfrm>
                  <a:off x="17440275" y="-16419512"/>
                  <a:ext cx="255588" cy="904875"/>
                </a:xfrm>
                <a:custGeom>
                  <a:avLst/>
                  <a:gdLst/>
                  <a:ahLst/>
                  <a:cxnLst>
                    <a:cxn ang="0">
                      <a:pos x="33" y="6"/>
                    </a:cxn>
                    <a:cxn ang="0">
                      <a:pos x="25" y="74"/>
                    </a:cxn>
                    <a:cxn ang="0">
                      <a:pos x="27" y="133"/>
                    </a:cxn>
                    <a:cxn ang="0">
                      <a:pos x="50" y="182"/>
                    </a:cxn>
                    <a:cxn ang="0">
                      <a:pos x="68" y="241"/>
                    </a:cxn>
                    <a:cxn ang="0">
                      <a:pos x="14" y="120"/>
                    </a:cxn>
                    <a:cxn ang="0">
                      <a:pos x="11" y="53"/>
                    </a:cxn>
                    <a:cxn ang="0">
                      <a:pos x="42" y="0"/>
                    </a:cxn>
                  </a:cxnLst>
                  <a:rect l="0" t="0" r="r" b="b"/>
                  <a:pathLst>
                    <a:path w="68" h="241">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467"/>
                <p:cNvSpPr>
                  <a:spLocks/>
                </p:cNvSpPr>
                <p:nvPr/>
              </p:nvSpPr>
              <p:spPr bwMode="gray">
                <a:xfrm>
                  <a:off x="18789650" y="-16706850"/>
                  <a:ext cx="390525" cy="509588"/>
                </a:xfrm>
                <a:custGeom>
                  <a:avLst/>
                  <a:gdLst/>
                  <a:ahLst/>
                  <a:cxnLst>
                    <a:cxn ang="0">
                      <a:pos x="7" y="83"/>
                    </a:cxn>
                    <a:cxn ang="0">
                      <a:pos x="56" y="31"/>
                    </a:cxn>
                    <a:cxn ang="0">
                      <a:pos x="98" y="136"/>
                    </a:cxn>
                    <a:cxn ang="0">
                      <a:pos x="42" y="0"/>
                    </a:cxn>
                    <a:cxn ang="0">
                      <a:pos x="0" y="80"/>
                    </a:cxn>
                  </a:cxnLst>
                  <a:rect l="0" t="0" r="r" b="b"/>
                  <a:pathLst>
                    <a:path w="104" h="136">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468"/>
                <p:cNvSpPr>
                  <a:spLocks/>
                </p:cNvSpPr>
                <p:nvPr/>
              </p:nvSpPr>
              <p:spPr bwMode="gray">
                <a:xfrm>
                  <a:off x="20358100" y="-9664700"/>
                  <a:ext cx="465138" cy="917575"/>
                </a:xfrm>
                <a:custGeom>
                  <a:avLst/>
                  <a:gdLst/>
                  <a:ahLst/>
                  <a:cxnLst>
                    <a:cxn ang="0">
                      <a:pos x="0" y="19"/>
                    </a:cxn>
                    <a:cxn ang="0">
                      <a:pos x="39" y="71"/>
                    </a:cxn>
                    <a:cxn ang="0">
                      <a:pos x="77" y="121"/>
                    </a:cxn>
                    <a:cxn ang="0">
                      <a:pos x="0" y="221"/>
                    </a:cxn>
                    <a:cxn ang="0">
                      <a:pos x="0" y="234"/>
                    </a:cxn>
                    <a:cxn ang="0">
                      <a:pos x="120" y="111"/>
                    </a:cxn>
                    <a:cxn ang="0">
                      <a:pos x="16" y="9"/>
                    </a:cxn>
                  </a:cxnLst>
                  <a:rect l="0" t="0" r="r" b="b"/>
                  <a:pathLst>
                    <a:path w="124" h="245">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469"/>
                <p:cNvSpPr>
                  <a:spLocks/>
                </p:cNvSpPr>
                <p:nvPr/>
              </p:nvSpPr>
              <p:spPr bwMode="gray">
                <a:xfrm>
                  <a:off x="17506950" y="-19470687"/>
                  <a:ext cx="608013" cy="358775"/>
                </a:xfrm>
                <a:custGeom>
                  <a:avLst/>
                  <a:gdLst/>
                  <a:ahLst/>
                  <a:cxnLst>
                    <a:cxn ang="0">
                      <a:pos x="97" y="83"/>
                    </a:cxn>
                    <a:cxn ang="0">
                      <a:pos x="13" y="71"/>
                    </a:cxn>
                    <a:cxn ang="0">
                      <a:pos x="162" y="53"/>
                    </a:cxn>
                    <a:cxn ang="0">
                      <a:pos x="0" y="92"/>
                    </a:cxn>
                    <a:cxn ang="0">
                      <a:pos x="81" y="73"/>
                    </a:cxn>
                  </a:cxnLst>
                  <a:rect l="0" t="0" r="r" b="b"/>
                  <a:pathLst>
                    <a:path w="162" h="96">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470"/>
                <p:cNvSpPr>
                  <a:spLocks/>
                </p:cNvSpPr>
                <p:nvPr/>
              </p:nvSpPr>
              <p:spPr bwMode="gray">
                <a:xfrm>
                  <a:off x="17506950" y="-19470687"/>
                  <a:ext cx="608013" cy="358775"/>
                </a:xfrm>
                <a:custGeom>
                  <a:avLst/>
                  <a:gdLst/>
                  <a:ahLst/>
                  <a:cxnLst>
                    <a:cxn ang="0">
                      <a:pos x="97" y="83"/>
                    </a:cxn>
                    <a:cxn ang="0">
                      <a:pos x="13" y="71"/>
                    </a:cxn>
                    <a:cxn ang="0">
                      <a:pos x="162" y="53"/>
                    </a:cxn>
                    <a:cxn ang="0">
                      <a:pos x="0" y="92"/>
                    </a:cxn>
                    <a:cxn ang="0">
                      <a:pos x="81" y="73"/>
                    </a:cxn>
                  </a:cxnLst>
                  <a:rect l="0" t="0" r="r" b="b"/>
                  <a:pathLst>
                    <a:path w="162" h="96">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471"/>
                <p:cNvSpPr>
                  <a:spLocks/>
                </p:cNvSpPr>
                <p:nvPr/>
              </p:nvSpPr>
              <p:spPr bwMode="gray">
                <a:xfrm>
                  <a:off x="16983075" y="-18999200"/>
                  <a:ext cx="471488" cy="874713"/>
                </a:xfrm>
                <a:custGeom>
                  <a:avLst/>
                  <a:gdLst/>
                  <a:ahLst/>
                  <a:cxnLst>
                    <a:cxn ang="0">
                      <a:pos x="32" y="163"/>
                    </a:cxn>
                    <a:cxn ang="0">
                      <a:pos x="77" y="59"/>
                    </a:cxn>
                    <a:cxn ang="0">
                      <a:pos x="68" y="101"/>
                    </a:cxn>
                    <a:cxn ang="0">
                      <a:pos x="126" y="6"/>
                    </a:cxn>
                    <a:cxn ang="0">
                      <a:pos x="28" y="94"/>
                    </a:cxn>
                    <a:cxn ang="0">
                      <a:pos x="22" y="172"/>
                    </a:cxn>
                    <a:cxn ang="0">
                      <a:pos x="0" y="233"/>
                    </a:cxn>
                    <a:cxn ang="0">
                      <a:pos x="32" y="149"/>
                    </a:cxn>
                  </a:cxnLst>
                  <a:rect l="0" t="0" r="r" b="b"/>
                  <a:pathLst>
                    <a:path w="126" h="233">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472"/>
                <p:cNvSpPr>
                  <a:spLocks/>
                </p:cNvSpPr>
                <p:nvPr/>
              </p:nvSpPr>
              <p:spPr bwMode="gray">
                <a:xfrm>
                  <a:off x="16983075" y="-18999200"/>
                  <a:ext cx="471488" cy="874713"/>
                </a:xfrm>
                <a:custGeom>
                  <a:avLst/>
                  <a:gdLst/>
                  <a:ahLst/>
                  <a:cxnLst>
                    <a:cxn ang="0">
                      <a:pos x="32" y="163"/>
                    </a:cxn>
                    <a:cxn ang="0">
                      <a:pos x="77" y="59"/>
                    </a:cxn>
                    <a:cxn ang="0">
                      <a:pos x="68" y="101"/>
                    </a:cxn>
                    <a:cxn ang="0">
                      <a:pos x="126" y="6"/>
                    </a:cxn>
                    <a:cxn ang="0">
                      <a:pos x="28" y="94"/>
                    </a:cxn>
                    <a:cxn ang="0">
                      <a:pos x="22" y="172"/>
                    </a:cxn>
                    <a:cxn ang="0">
                      <a:pos x="0" y="233"/>
                    </a:cxn>
                    <a:cxn ang="0">
                      <a:pos x="32" y="149"/>
                    </a:cxn>
                  </a:cxnLst>
                  <a:rect l="0" t="0" r="r" b="b"/>
                  <a:pathLst>
                    <a:path w="126" h="233">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473"/>
                <p:cNvSpPr>
                  <a:spLocks/>
                </p:cNvSpPr>
                <p:nvPr/>
              </p:nvSpPr>
              <p:spPr bwMode="gray">
                <a:xfrm>
                  <a:off x="18665825" y="-19018250"/>
                  <a:ext cx="368300" cy="649288"/>
                </a:xfrm>
                <a:custGeom>
                  <a:avLst/>
                  <a:gdLst/>
                  <a:ahLst/>
                  <a:cxnLst>
                    <a:cxn ang="0">
                      <a:pos x="10" y="17"/>
                    </a:cxn>
                    <a:cxn ang="0">
                      <a:pos x="56" y="131"/>
                    </a:cxn>
                    <a:cxn ang="0">
                      <a:pos x="63" y="86"/>
                    </a:cxn>
                    <a:cxn ang="0">
                      <a:pos x="88" y="173"/>
                    </a:cxn>
                    <a:cxn ang="0">
                      <a:pos x="75" y="54"/>
                    </a:cxn>
                    <a:cxn ang="0">
                      <a:pos x="17" y="2"/>
                    </a:cxn>
                    <a:cxn ang="0">
                      <a:pos x="0" y="21"/>
                    </a:cxn>
                  </a:cxnLst>
                  <a:rect l="0" t="0" r="r" b="b"/>
                  <a:pathLst>
                    <a:path w="98" h="173">
                      <a:moveTo>
                        <a:pt x="10" y="17"/>
                      </a:moveTo>
                      <a:cubicBezTo>
                        <a:pt x="44" y="36"/>
                        <a:pt x="57" y="90"/>
                        <a:pt x="56" y="131"/>
                      </a:cubicBezTo>
                      <a:cubicBezTo>
                        <a:pt x="58" y="116"/>
                        <a:pt x="66" y="103"/>
                        <a:pt x="63" y="86"/>
                      </a:cubicBezTo>
                      <a:cubicBezTo>
                        <a:pt x="79" y="107"/>
                        <a:pt x="88" y="146"/>
                        <a:pt x="88" y="173"/>
                      </a:cubicBezTo>
                      <a:cubicBezTo>
                        <a:pt x="86" y="129"/>
                        <a:pt x="98" y="93"/>
                        <a:pt x="75" y="54"/>
                      </a:cubicBezTo>
                      <a:cubicBezTo>
                        <a:pt x="63" y="36"/>
                        <a:pt x="40" y="0"/>
                        <a:pt x="17" y="2"/>
                      </a:cubicBezTo>
                      <a:cubicBezTo>
                        <a:pt x="15" y="13"/>
                        <a:pt x="8" y="15"/>
                        <a:pt x="0" y="21"/>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474"/>
                <p:cNvSpPr>
                  <a:spLocks/>
                </p:cNvSpPr>
                <p:nvPr/>
              </p:nvSpPr>
              <p:spPr bwMode="gray">
                <a:xfrm>
                  <a:off x="18665825" y="-19018250"/>
                  <a:ext cx="368300" cy="649288"/>
                </a:xfrm>
                <a:custGeom>
                  <a:avLst/>
                  <a:gdLst/>
                  <a:ahLst/>
                  <a:cxnLst>
                    <a:cxn ang="0">
                      <a:pos x="10" y="17"/>
                    </a:cxn>
                    <a:cxn ang="0">
                      <a:pos x="56" y="131"/>
                    </a:cxn>
                    <a:cxn ang="0">
                      <a:pos x="63" y="86"/>
                    </a:cxn>
                    <a:cxn ang="0">
                      <a:pos x="88" y="173"/>
                    </a:cxn>
                    <a:cxn ang="0">
                      <a:pos x="75" y="54"/>
                    </a:cxn>
                    <a:cxn ang="0">
                      <a:pos x="17" y="2"/>
                    </a:cxn>
                    <a:cxn ang="0">
                      <a:pos x="0" y="21"/>
                    </a:cxn>
                  </a:cxnLst>
                  <a:rect l="0" t="0" r="r" b="b"/>
                  <a:pathLst>
                    <a:path w="98" h="173">
                      <a:moveTo>
                        <a:pt x="10" y="17"/>
                      </a:moveTo>
                      <a:cubicBezTo>
                        <a:pt x="44" y="36"/>
                        <a:pt x="57" y="90"/>
                        <a:pt x="56" y="131"/>
                      </a:cubicBezTo>
                      <a:cubicBezTo>
                        <a:pt x="58" y="116"/>
                        <a:pt x="66" y="103"/>
                        <a:pt x="63" y="86"/>
                      </a:cubicBezTo>
                      <a:cubicBezTo>
                        <a:pt x="79" y="107"/>
                        <a:pt x="88" y="146"/>
                        <a:pt x="88" y="173"/>
                      </a:cubicBezTo>
                      <a:cubicBezTo>
                        <a:pt x="86" y="129"/>
                        <a:pt x="98" y="93"/>
                        <a:pt x="75" y="54"/>
                      </a:cubicBezTo>
                      <a:cubicBezTo>
                        <a:pt x="63" y="36"/>
                        <a:pt x="40" y="0"/>
                        <a:pt x="17" y="2"/>
                      </a:cubicBezTo>
                      <a:cubicBezTo>
                        <a:pt x="15" y="13"/>
                        <a:pt x="8" y="15"/>
                        <a:pt x="0" y="2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475"/>
                <p:cNvSpPr>
                  <a:spLocks/>
                </p:cNvSpPr>
                <p:nvPr/>
              </p:nvSpPr>
              <p:spPr bwMode="gray">
                <a:xfrm>
                  <a:off x="18208625" y="-12992100"/>
                  <a:ext cx="585788" cy="1665288"/>
                </a:xfrm>
                <a:custGeom>
                  <a:avLst/>
                  <a:gdLst/>
                  <a:ahLst/>
                  <a:cxnLst>
                    <a:cxn ang="0">
                      <a:pos x="125" y="272"/>
                    </a:cxn>
                    <a:cxn ang="0">
                      <a:pos x="39" y="423"/>
                    </a:cxn>
                    <a:cxn ang="0">
                      <a:pos x="49" y="415"/>
                    </a:cxn>
                    <a:cxn ang="0">
                      <a:pos x="8" y="444"/>
                    </a:cxn>
                    <a:cxn ang="0">
                      <a:pos x="43" y="384"/>
                    </a:cxn>
                    <a:cxn ang="0">
                      <a:pos x="86" y="251"/>
                    </a:cxn>
                    <a:cxn ang="0">
                      <a:pos x="113" y="158"/>
                    </a:cxn>
                    <a:cxn ang="0">
                      <a:pos x="126" y="64"/>
                    </a:cxn>
                    <a:cxn ang="0">
                      <a:pos x="138" y="0"/>
                    </a:cxn>
                    <a:cxn ang="0">
                      <a:pos x="125" y="272"/>
                    </a:cxn>
                  </a:cxnLst>
                  <a:rect l="0" t="0" r="r" b="b"/>
                  <a:pathLst>
                    <a:path w="156" h="444">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476"/>
                <p:cNvSpPr>
                  <a:spLocks/>
                </p:cNvSpPr>
                <p:nvPr/>
              </p:nvSpPr>
              <p:spPr bwMode="gray">
                <a:xfrm>
                  <a:off x="17159288" y="215900"/>
                  <a:ext cx="569913" cy="592138"/>
                </a:xfrm>
                <a:custGeom>
                  <a:avLst/>
                  <a:gdLst/>
                  <a:ahLst/>
                  <a:cxnLst>
                    <a:cxn ang="0">
                      <a:pos x="63" y="10"/>
                    </a:cxn>
                    <a:cxn ang="0">
                      <a:pos x="121" y="10"/>
                    </a:cxn>
                    <a:cxn ang="0">
                      <a:pos x="121" y="25"/>
                    </a:cxn>
                    <a:cxn ang="0">
                      <a:pos x="47" y="51"/>
                    </a:cxn>
                    <a:cxn ang="0">
                      <a:pos x="111" y="92"/>
                    </a:cxn>
                    <a:cxn ang="0">
                      <a:pos x="8" y="92"/>
                    </a:cxn>
                    <a:cxn ang="0">
                      <a:pos x="44" y="81"/>
                    </a:cxn>
                    <a:cxn ang="0">
                      <a:pos x="15" y="71"/>
                    </a:cxn>
                    <a:cxn ang="0">
                      <a:pos x="15" y="53"/>
                    </a:cxn>
                    <a:cxn ang="0">
                      <a:pos x="28" y="29"/>
                    </a:cxn>
                    <a:cxn ang="0">
                      <a:pos x="59" y="0"/>
                    </a:cxn>
                    <a:cxn ang="0">
                      <a:pos x="63" y="13"/>
                    </a:cxn>
                  </a:cxnLst>
                  <a:rect l="0" t="0" r="r" b="b"/>
                  <a:pathLst>
                    <a:path w="152" h="158">
                      <a:moveTo>
                        <a:pt x="63" y="10"/>
                      </a:moveTo>
                      <a:cubicBezTo>
                        <a:pt x="83" y="10"/>
                        <a:pt x="102" y="9"/>
                        <a:pt x="121" y="10"/>
                      </a:cubicBezTo>
                      <a:cubicBezTo>
                        <a:pt x="123" y="15"/>
                        <a:pt x="122" y="21"/>
                        <a:pt x="121" y="25"/>
                      </a:cubicBezTo>
                      <a:cubicBezTo>
                        <a:pt x="102" y="35"/>
                        <a:pt x="47" y="22"/>
                        <a:pt x="47" y="51"/>
                      </a:cubicBezTo>
                      <a:cubicBezTo>
                        <a:pt x="78" y="55"/>
                        <a:pt x="83" y="92"/>
                        <a:pt x="111" y="92"/>
                      </a:cubicBezTo>
                      <a:cubicBezTo>
                        <a:pt x="152" y="133"/>
                        <a:pt x="0" y="158"/>
                        <a:pt x="8" y="92"/>
                      </a:cubicBezTo>
                      <a:cubicBezTo>
                        <a:pt x="22" y="88"/>
                        <a:pt x="34" y="89"/>
                        <a:pt x="44" y="81"/>
                      </a:cubicBezTo>
                      <a:cubicBezTo>
                        <a:pt x="36" y="73"/>
                        <a:pt x="26" y="70"/>
                        <a:pt x="15" y="71"/>
                      </a:cubicBezTo>
                      <a:cubicBezTo>
                        <a:pt x="13" y="66"/>
                        <a:pt x="13" y="58"/>
                        <a:pt x="15" y="53"/>
                      </a:cubicBezTo>
                      <a:cubicBezTo>
                        <a:pt x="50" y="53"/>
                        <a:pt x="25" y="34"/>
                        <a:pt x="28" y="29"/>
                      </a:cubicBezTo>
                      <a:cubicBezTo>
                        <a:pt x="35" y="15"/>
                        <a:pt x="43" y="8"/>
                        <a:pt x="59" y="0"/>
                      </a:cubicBezTo>
                      <a:cubicBezTo>
                        <a:pt x="58" y="6"/>
                        <a:pt x="63" y="11"/>
                        <a:pt x="63" y="13"/>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477"/>
                <p:cNvSpPr>
                  <a:spLocks/>
                </p:cNvSpPr>
                <p:nvPr/>
              </p:nvSpPr>
              <p:spPr bwMode="gray">
                <a:xfrm>
                  <a:off x="21058188" y="136525"/>
                  <a:ext cx="881063" cy="454025"/>
                </a:xfrm>
                <a:custGeom>
                  <a:avLst/>
                  <a:gdLst/>
                  <a:ahLst/>
                  <a:cxnLst>
                    <a:cxn ang="0">
                      <a:pos x="116" y="79"/>
                    </a:cxn>
                    <a:cxn ang="0">
                      <a:pos x="80" y="105"/>
                    </a:cxn>
                    <a:cxn ang="0">
                      <a:pos x="229" y="90"/>
                    </a:cxn>
                    <a:cxn ang="0">
                      <a:pos x="139" y="63"/>
                    </a:cxn>
                    <a:cxn ang="0">
                      <a:pos x="96" y="67"/>
                    </a:cxn>
                    <a:cxn ang="0">
                      <a:pos x="86" y="86"/>
                    </a:cxn>
                  </a:cxnLst>
                  <a:rect l="0" t="0" r="r" b="b"/>
                  <a:pathLst>
                    <a:path w="235" h="121">
                      <a:moveTo>
                        <a:pt x="116" y="79"/>
                      </a:moveTo>
                      <a:cubicBezTo>
                        <a:pt x="104" y="90"/>
                        <a:pt x="86" y="93"/>
                        <a:pt x="80" y="105"/>
                      </a:cubicBezTo>
                      <a:cubicBezTo>
                        <a:pt x="108" y="107"/>
                        <a:pt x="235" y="121"/>
                        <a:pt x="229" y="90"/>
                      </a:cubicBezTo>
                      <a:cubicBezTo>
                        <a:pt x="199" y="83"/>
                        <a:pt x="167" y="74"/>
                        <a:pt x="139" y="63"/>
                      </a:cubicBezTo>
                      <a:cubicBezTo>
                        <a:pt x="153" y="0"/>
                        <a:pt x="0" y="62"/>
                        <a:pt x="96" y="67"/>
                      </a:cubicBezTo>
                      <a:cubicBezTo>
                        <a:pt x="85" y="71"/>
                        <a:pt x="91" y="77"/>
                        <a:pt x="86" y="86"/>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478"/>
                <p:cNvSpPr>
                  <a:spLocks/>
                </p:cNvSpPr>
                <p:nvPr/>
              </p:nvSpPr>
              <p:spPr bwMode="gray">
                <a:xfrm>
                  <a:off x="20664488" y="-144462"/>
                  <a:ext cx="458788" cy="528638"/>
                </a:xfrm>
                <a:custGeom>
                  <a:avLst/>
                  <a:gdLst/>
                  <a:ahLst/>
                  <a:cxnLst>
                    <a:cxn ang="0">
                      <a:pos x="35" y="10"/>
                    </a:cxn>
                    <a:cxn ang="0">
                      <a:pos x="3" y="11"/>
                    </a:cxn>
                    <a:cxn ang="0">
                      <a:pos x="31" y="40"/>
                    </a:cxn>
                    <a:cxn ang="0">
                      <a:pos x="51" y="75"/>
                    </a:cxn>
                    <a:cxn ang="0">
                      <a:pos x="122" y="141"/>
                    </a:cxn>
                    <a:cxn ang="0">
                      <a:pos x="78" y="81"/>
                    </a:cxn>
                    <a:cxn ang="0">
                      <a:pos x="41" y="7"/>
                    </a:cxn>
                    <a:cxn ang="0">
                      <a:pos x="15" y="0"/>
                    </a:cxn>
                  </a:cxnLst>
                  <a:rect l="0" t="0" r="r" b="b"/>
                  <a:pathLst>
                    <a:path w="122" h="141">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01729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dirty="0" smtClean="0"/>
              <a:t>Differentiation and description of target groups</a:t>
            </a:r>
            <a:endParaRPr lang="en-US" noProof="1" smtClean="0"/>
          </a:p>
        </p:txBody>
      </p:sp>
      <p:sp>
        <p:nvSpPr>
          <p:cNvPr id="40963" name="_h1"/>
          <p:cNvSpPr>
            <a:spLocks noGrp="1" noChangeArrowheads="1"/>
          </p:cNvSpPr>
          <p:nvPr>
            <p:ph type="title"/>
          </p:nvPr>
        </p:nvSpPr>
        <p:spPr bwMode="gray"/>
        <p:txBody>
          <a:bodyPr/>
          <a:lstStyle/>
          <a:p>
            <a:r>
              <a:rPr lang="en-US" noProof="1"/>
              <a:t>Consumer Analysis </a:t>
            </a:r>
            <a:r>
              <a:rPr lang="en-US" b="0" noProof="1"/>
              <a:t>– </a:t>
            </a:r>
            <a:r>
              <a:rPr lang="en-US" b="0" dirty="0" smtClean="0"/>
              <a:t>Customer Segmentation</a:t>
            </a:r>
            <a:endParaRPr lang="en-US" b="0" noProof="1" smtClean="0"/>
          </a:p>
        </p:txBody>
      </p:sp>
      <p:grpSp>
        <p:nvGrpSpPr>
          <p:cNvPr id="53" name="Gruppieren 52"/>
          <p:cNvGrpSpPr/>
          <p:nvPr/>
        </p:nvGrpSpPr>
        <p:grpSpPr bwMode="gray">
          <a:xfrm>
            <a:off x="324641" y="1554952"/>
            <a:ext cx="8496301" cy="4246565"/>
            <a:chOff x="324641" y="1554952"/>
            <a:chExt cx="8496301" cy="4246565"/>
          </a:xfrm>
        </p:grpSpPr>
        <p:sp>
          <p:nvSpPr>
            <p:cNvPr id="7" name="Rechteck 6"/>
            <p:cNvSpPr/>
            <p:nvPr/>
          </p:nvSpPr>
          <p:spPr bwMode="gray">
            <a:xfrm>
              <a:off x="324641" y="1554953"/>
              <a:ext cx="2857500" cy="131892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72000" tIns="0" rIns="72000" bIns="0" anchor="ctr" anchorCtr="0"/>
            <a:lstStyle/>
            <a:p>
              <a:pPr>
                <a:spcAft>
                  <a:spcPts val="300"/>
                </a:spcAft>
                <a:buClr>
                  <a:srgbClr val="969696"/>
                </a:buClr>
              </a:pPr>
              <a:r>
                <a:rPr lang="en-US" sz="1400" b="1" noProof="1" smtClean="0">
                  <a:solidFill>
                    <a:srgbClr val="000000"/>
                  </a:solidFill>
                  <a:cs typeface="Arial" charset="0"/>
                </a:rPr>
                <a:t>Customer segment X</a:t>
              </a:r>
              <a:r>
                <a:rPr lang="en-US" sz="1100" b="1" noProof="1" smtClean="0">
                  <a:solidFill>
                    <a:srgbClr val="000000"/>
                  </a:solidFill>
                  <a:cs typeface="Arial" charset="0"/>
                </a:rPr>
                <a:t/>
              </a:r>
              <a:br>
                <a:rPr lang="en-US" sz="1100" b="1" noProof="1" smtClean="0">
                  <a:solidFill>
                    <a:srgbClr val="000000"/>
                  </a:solidFill>
                  <a:cs typeface="Arial" charset="0"/>
                </a:rPr>
              </a:br>
              <a:r>
                <a:rPr lang="en-US" sz="1100" noProof="1" smtClean="0">
                  <a:solidFill>
                    <a:srgbClr val="000000"/>
                  </a:solidFill>
                  <a:cs typeface="Arial" charset="0"/>
                </a:rPr>
                <a:t>Characteristics:</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a:spcAft>
                  <a:spcPts val="300"/>
                </a:spcAft>
                <a:buClr>
                  <a:srgbClr val="969696"/>
                </a:buClr>
              </a:pPr>
              <a:r>
                <a:rPr lang="en-US" sz="1100" noProof="1" smtClean="0">
                  <a:solidFill>
                    <a:srgbClr val="000000"/>
                  </a:solidFill>
                  <a:cs typeface="Arial" charset="0"/>
                </a:rPr>
                <a:t>Core motive: </a:t>
              </a:r>
              <a:endParaRPr lang="en-US" sz="1100" noProof="1">
                <a:solidFill>
                  <a:srgbClr val="000000"/>
                </a:solidFill>
                <a:cs typeface="Arial" charset="0"/>
              </a:endParaRPr>
            </a:p>
          </p:txBody>
        </p:sp>
        <p:sp>
          <p:nvSpPr>
            <p:cNvPr id="11" name="Ellipse 10"/>
            <p:cNvSpPr/>
            <p:nvPr/>
          </p:nvSpPr>
          <p:spPr bwMode="gray">
            <a:xfrm>
              <a:off x="4576602" y="1554952"/>
              <a:ext cx="4244340" cy="4244340"/>
            </a:xfrm>
            <a:prstGeom prst="ellips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72000" tIns="0" rIns="72000" bIns="0" anchor="ctr" anchorCtr="0"/>
            <a:lstStyle/>
            <a:p>
              <a:pPr algn="ctr">
                <a:lnSpc>
                  <a:spcPct val="95000"/>
                </a:lnSpc>
                <a:spcAft>
                  <a:spcPts val="800"/>
                </a:spcAft>
                <a:buClr>
                  <a:srgbClr val="969696"/>
                </a:buClr>
              </a:pPr>
              <a:endParaRPr lang="en-US" sz="1000" b="1" noProof="1">
                <a:solidFill>
                  <a:srgbClr val="000000"/>
                </a:solidFill>
                <a:cs typeface="Arial" charset="0"/>
              </a:endParaRPr>
            </a:p>
          </p:txBody>
        </p:sp>
        <p:grpSp>
          <p:nvGrpSpPr>
            <p:cNvPr id="18" name="Gruppieren 17"/>
            <p:cNvGrpSpPr/>
            <p:nvPr/>
          </p:nvGrpSpPr>
          <p:grpSpPr bwMode="gray">
            <a:xfrm>
              <a:off x="4794466" y="1772816"/>
              <a:ext cx="3808612" cy="3808612"/>
              <a:chOff x="4683046" y="1661396"/>
              <a:chExt cx="4031452" cy="4031452"/>
            </a:xfrm>
          </p:grpSpPr>
          <p:cxnSp>
            <p:nvCxnSpPr>
              <p:cNvPr id="13" name="Gerade Verbindung mit Pfeil 12"/>
              <p:cNvCxnSpPr/>
              <p:nvPr/>
            </p:nvCxnSpPr>
            <p:spPr bwMode="gray">
              <a:xfrm flipH="1" flipV="1">
                <a:off x="6697980" y="1661396"/>
                <a:ext cx="792" cy="4031452"/>
              </a:xfrm>
              <a:prstGeom prst="straightConnector1">
                <a:avLst/>
              </a:prstGeom>
              <a:ln w="19050">
                <a:solidFill>
                  <a:srgbClr val="96969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bwMode="gray">
              <a:xfrm rot="5400000" flipH="1" flipV="1">
                <a:off x="6698376" y="1661396"/>
                <a:ext cx="792" cy="4031452"/>
              </a:xfrm>
              <a:prstGeom prst="straightConnector1">
                <a:avLst/>
              </a:prstGeom>
              <a:ln w="19050">
                <a:solidFill>
                  <a:srgbClr val="969696"/>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hteck 14"/>
            <p:cNvSpPr/>
            <p:nvPr/>
          </p:nvSpPr>
          <p:spPr bwMode="gray">
            <a:xfrm>
              <a:off x="324641" y="3017263"/>
              <a:ext cx="2857500" cy="131892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72000" tIns="0" rIns="72000" bIns="0" anchor="ctr" anchorCtr="0"/>
            <a:lstStyle/>
            <a:p>
              <a:pPr>
                <a:spcAft>
                  <a:spcPts val="300"/>
                </a:spcAft>
                <a:buClr>
                  <a:srgbClr val="969696"/>
                </a:buClr>
              </a:pPr>
              <a:r>
                <a:rPr lang="en-US" sz="1400" b="1" noProof="1" smtClean="0">
                  <a:solidFill>
                    <a:srgbClr val="000000"/>
                  </a:solidFill>
                  <a:cs typeface="Arial" charset="0"/>
                </a:rPr>
                <a:t>Customer segment Y</a:t>
              </a:r>
              <a:r>
                <a:rPr lang="en-US" sz="1100" b="1" noProof="1" smtClean="0">
                  <a:solidFill>
                    <a:srgbClr val="000000"/>
                  </a:solidFill>
                  <a:cs typeface="Arial" charset="0"/>
                </a:rPr>
                <a:t/>
              </a:r>
              <a:br>
                <a:rPr lang="en-US" sz="1100" b="1" noProof="1" smtClean="0">
                  <a:solidFill>
                    <a:srgbClr val="000000"/>
                  </a:solidFill>
                  <a:cs typeface="Arial" charset="0"/>
                </a:rPr>
              </a:br>
              <a:r>
                <a:rPr lang="en-US" sz="1100" noProof="1" smtClean="0">
                  <a:solidFill>
                    <a:srgbClr val="000000"/>
                  </a:solidFill>
                  <a:cs typeface="Arial" charset="0"/>
                </a:rPr>
                <a:t>Characteristics :</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a:spcAft>
                  <a:spcPts val="300"/>
                </a:spcAft>
                <a:buClr>
                  <a:srgbClr val="969696"/>
                </a:buClr>
              </a:pPr>
              <a:r>
                <a:rPr lang="en-US" sz="1100" noProof="1" smtClean="0">
                  <a:solidFill>
                    <a:srgbClr val="000000"/>
                  </a:solidFill>
                  <a:cs typeface="Arial" charset="0"/>
                </a:rPr>
                <a:t>Core motive: </a:t>
              </a:r>
              <a:endParaRPr lang="en-US" sz="1100" noProof="1">
                <a:solidFill>
                  <a:srgbClr val="000000"/>
                </a:solidFill>
                <a:cs typeface="Arial" charset="0"/>
              </a:endParaRPr>
            </a:p>
          </p:txBody>
        </p:sp>
        <p:sp>
          <p:nvSpPr>
            <p:cNvPr id="16" name="Rechteck 15"/>
            <p:cNvSpPr/>
            <p:nvPr/>
          </p:nvSpPr>
          <p:spPr bwMode="gray">
            <a:xfrm>
              <a:off x="324641" y="4482591"/>
              <a:ext cx="2857500" cy="1318926"/>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none" lIns="72000" tIns="0" rIns="72000" bIns="0" anchor="ctr" anchorCtr="0"/>
            <a:lstStyle/>
            <a:p>
              <a:pPr>
                <a:spcAft>
                  <a:spcPts val="300"/>
                </a:spcAft>
                <a:buClr>
                  <a:srgbClr val="969696"/>
                </a:buClr>
              </a:pPr>
              <a:r>
                <a:rPr lang="en-US" sz="1400" b="1" noProof="1" smtClean="0">
                  <a:solidFill>
                    <a:srgbClr val="000000"/>
                  </a:solidFill>
                  <a:cs typeface="Arial" charset="0"/>
                </a:rPr>
                <a:t>Customer segment Z</a:t>
              </a:r>
              <a:r>
                <a:rPr lang="en-US" sz="1100" b="1" noProof="1" smtClean="0">
                  <a:solidFill>
                    <a:srgbClr val="000000"/>
                  </a:solidFill>
                  <a:cs typeface="Arial" charset="0"/>
                </a:rPr>
                <a:t/>
              </a:r>
              <a:br>
                <a:rPr lang="en-US" sz="1100" b="1" noProof="1" smtClean="0">
                  <a:solidFill>
                    <a:srgbClr val="000000"/>
                  </a:solidFill>
                  <a:cs typeface="Arial" charset="0"/>
                </a:rPr>
              </a:br>
              <a:r>
                <a:rPr lang="en-US" sz="1100" noProof="1" smtClean="0">
                  <a:solidFill>
                    <a:srgbClr val="000000"/>
                  </a:solidFill>
                  <a:cs typeface="Arial" charset="0"/>
                </a:rPr>
                <a:t>Characteristics :</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marL="182563" indent="-182563">
                <a:spcAft>
                  <a:spcPts val="300"/>
                </a:spcAft>
                <a:buClr>
                  <a:srgbClr val="969696"/>
                </a:buClr>
                <a:buFont typeface="Wingdings" pitchFamily="2" charset="2"/>
                <a:buChar char="§"/>
              </a:pPr>
              <a:r>
                <a:rPr lang="en-US" sz="1100" noProof="1" smtClean="0">
                  <a:solidFill>
                    <a:srgbClr val="000000"/>
                  </a:solidFill>
                  <a:cs typeface="Arial" charset="0"/>
                </a:rPr>
                <a:t>…</a:t>
              </a:r>
            </a:p>
            <a:p>
              <a:pPr>
                <a:spcAft>
                  <a:spcPts val="300"/>
                </a:spcAft>
                <a:buClr>
                  <a:srgbClr val="969696"/>
                </a:buClr>
              </a:pPr>
              <a:r>
                <a:rPr lang="en-US" sz="1100" noProof="1" smtClean="0">
                  <a:solidFill>
                    <a:srgbClr val="000000"/>
                  </a:solidFill>
                  <a:cs typeface="Arial" charset="0"/>
                </a:rPr>
                <a:t>Core motive: </a:t>
              </a:r>
              <a:endParaRPr lang="en-US" sz="1100" noProof="1">
                <a:solidFill>
                  <a:srgbClr val="000000"/>
                </a:solidFill>
                <a:cs typeface="Arial" charset="0"/>
              </a:endParaRPr>
            </a:p>
          </p:txBody>
        </p:sp>
        <p:sp>
          <p:nvSpPr>
            <p:cNvPr id="19" name="Textfeld 18"/>
            <p:cNvSpPr txBox="1"/>
            <p:nvPr/>
          </p:nvSpPr>
          <p:spPr bwMode="gray">
            <a:xfrm>
              <a:off x="6729252" y="1772816"/>
              <a:ext cx="798039" cy="276999"/>
            </a:xfrm>
            <a:prstGeom prst="rect">
              <a:avLst/>
            </a:prstGeom>
            <a:noFill/>
          </p:spPr>
          <p:txBody>
            <a:bodyPr wrap="none" rtlCol="0">
              <a:spAutoFit/>
            </a:bodyPr>
            <a:lstStyle/>
            <a:p>
              <a:r>
                <a:rPr lang="en-US" sz="1200" b="1" dirty="0" smtClean="0"/>
                <a:t>Feature A</a:t>
              </a:r>
              <a:endParaRPr lang="en-US" sz="1200" b="1" dirty="0"/>
            </a:p>
          </p:txBody>
        </p:sp>
        <p:sp>
          <p:nvSpPr>
            <p:cNvPr id="20" name="Textfeld 19"/>
            <p:cNvSpPr txBox="1"/>
            <p:nvPr/>
          </p:nvSpPr>
          <p:spPr bwMode="gray">
            <a:xfrm>
              <a:off x="7811451" y="3707228"/>
              <a:ext cx="791627" cy="276999"/>
            </a:xfrm>
            <a:prstGeom prst="rect">
              <a:avLst/>
            </a:prstGeom>
            <a:noFill/>
          </p:spPr>
          <p:txBody>
            <a:bodyPr wrap="none" rtlCol="0">
              <a:spAutoFit/>
            </a:bodyPr>
            <a:lstStyle/>
            <a:p>
              <a:pPr algn="r"/>
              <a:r>
                <a:rPr lang="en-US" sz="1200" b="1" dirty="0" smtClean="0"/>
                <a:t>Feature B</a:t>
              </a:r>
              <a:endParaRPr lang="en-US" sz="1200" b="1" dirty="0"/>
            </a:p>
          </p:txBody>
        </p:sp>
        <p:sp>
          <p:nvSpPr>
            <p:cNvPr id="21" name="Freihandform 20"/>
            <p:cNvSpPr/>
            <p:nvPr/>
          </p:nvSpPr>
          <p:spPr bwMode="gray">
            <a:xfrm>
              <a:off x="5134769" y="2248694"/>
              <a:ext cx="1316832" cy="1213644"/>
            </a:xfrm>
            <a:custGeom>
              <a:avLst/>
              <a:gdLst>
                <a:gd name="connsiteX0" fmla="*/ 32544 w 1316832"/>
                <a:gd name="connsiteY0" fmla="*/ 937419 h 1213644"/>
                <a:gd name="connsiteX1" fmla="*/ 23019 w 1316832"/>
                <a:gd name="connsiteY1" fmla="*/ 775494 h 1213644"/>
                <a:gd name="connsiteX2" fmla="*/ 170657 w 1316832"/>
                <a:gd name="connsiteY2" fmla="*/ 480219 h 1213644"/>
                <a:gd name="connsiteX3" fmla="*/ 332582 w 1316832"/>
                <a:gd name="connsiteY3" fmla="*/ 123031 h 1213644"/>
                <a:gd name="connsiteX4" fmla="*/ 789782 w 1316832"/>
                <a:gd name="connsiteY4" fmla="*/ 99219 h 1213644"/>
                <a:gd name="connsiteX5" fmla="*/ 1108869 w 1316832"/>
                <a:gd name="connsiteY5" fmla="*/ 37306 h 1213644"/>
                <a:gd name="connsiteX6" fmla="*/ 1304132 w 1316832"/>
                <a:gd name="connsiteY6" fmla="*/ 323056 h 1213644"/>
                <a:gd name="connsiteX7" fmla="*/ 1185069 w 1316832"/>
                <a:gd name="connsiteY7" fmla="*/ 804069 h 1213644"/>
                <a:gd name="connsiteX8" fmla="*/ 570707 w 1316832"/>
                <a:gd name="connsiteY8" fmla="*/ 1166019 h 1213644"/>
                <a:gd name="connsiteX9" fmla="*/ 123032 w 1316832"/>
                <a:gd name="connsiteY9" fmla="*/ 1089819 h 1213644"/>
                <a:gd name="connsiteX10" fmla="*/ 32544 w 1316832"/>
                <a:gd name="connsiteY10" fmla="*/ 937419 h 121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6832" h="1213644">
                  <a:moveTo>
                    <a:pt x="32544" y="937419"/>
                  </a:moveTo>
                  <a:cubicBezTo>
                    <a:pt x="15875" y="885032"/>
                    <a:pt x="0" y="851694"/>
                    <a:pt x="23019" y="775494"/>
                  </a:cubicBezTo>
                  <a:cubicBezTo>
                    <a:pt x="46038" y="699294"/>
                    <a:pt x="119063" y="588963"/>
                    <a:pt x="170657" y="480219"/>
                  </a:cubicBezTo>
                  <a:cubicBezTo>
                    <a:pt x="222251" y="371475"/>
                    <a:pt x="229395" y="186531"/>
                    <a:pt x="332582" y="123031"/>
                  </a:cubicBezTo>
                  <a:cubicBezTo>
                    <a:pt x="435769" y="59531"/>
                    <a:pt x="660401" y="113506"/>
                    <a:pt x="789782" y="99219"/>
                  </a:cubicBezTo>
                  <a:cubicBezTo>
                    <a:pt x="919163" y="84932"/>
                    <a:pt x="1023144" y="0"/>
                    <a:pt x="1108869" y="37306"/>
                  </a:cubicBezTo>
                  <a:cubicBezTo>
                    <a:pt x="1194594" y="74612"/>
                    <a:pt x="1291432" y="195262"/>
                    <a:pt x="1304132" y="323056"/>
                  </a:cubicBezTo>
                  <a:cubicBezTo>
                    <a:pt x="1316832" y="450850"/>
                    <a:pt x="1307306" y="663575"/>
                    <a:pt x="1185069" y="804069"/>
                  </a:cubicBezTo>
                  <a:cubicBezTo>
                    <a:pt x="1062832" y="944563"/>
                    <a:pt x="747713" y="1118394"/>
                    <a:pt x="570707" y="1166019"/>
                  </a:cubicBezTo>
                  <a:cubicBezTo>
                    <a:pt x="393701" y="1213644"/>
                    <a:pt x="213520" y="1129507"/>
                    <a:pt x="123032" y="1089819"/>
                  </a:cubicBezTo>
                  <a:cubicBezTo>
                    <a:pt x="32544" y="1050131"/>
                    <a:pt x="49213" y="989806"/>
                    <a:pt x="32544" y="937419"/>
                  </a:cubicBezTo>
                  <a:close/>
                </a:path>
              </a:pathLst>
            </a:cu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ts val="1200"/>
                </a:lnSpc>
                <a:buClr>
                  <a:srgbClr val="969696"/>
                </a:buClr>
                <a:defRPr/>
              </a:pPr>
              <a:endParaRPr lang="en-US" b="1" noProof="1" smtClean="0">
                <a:solidFill>
                  <a:srgbClr val="FFFFFF"/>
                </a:solidFill>
                <a:cs typeface="Arial" charset="0"/>
              </a:endParaRPr>
            </a:p>
          </p:txBody>
        </p:sp>
        <p:sp>
          <p:nvSpPr>
            <p:cNvPr id="22" name="Freihandform 21"/>
            <p:cNvSpPr/>
            <p:nvPr/>
          </p:nvSpPr>
          <p:spPr bwMode="gray">
            <a:xfrm>
              <a:off x="7158038" y="2444751"/>
              <a:ext cx="1034256" cy="1018380"/>
            </a:xfrm>
            <a:custGeom>
              <a:avLst/>
              <a:gdLst>
                <a:gd name="connsiteX0" fmla="*/ 52387 w 1034256"/>
                <a:gd name="connsiteY0" fmla="*/ 517524 h 1018380"/>
                <a:gd name="connsiteX1" fmla="*/ 80962 w 1034256"/>
                <a:gd name="connsiteY1" fmla="*/ 198437 h 1018380"/>
                <a:gd name="connsiteX2" fmla="*/ 333375 w 1034256"/>
                <a:gd name="connsiteY2" fmla="*/ 17462 h 1018380"/>
                <a:gd name="connsiteX3" fmla="*/ 790575 w 1034256"/>
                <a:gd name="connsiteY3" fmla="*/ 303212 h 1018380"/>
                <a:gd name="connsiteX4" fmla="*/ 1009650 w 1034256"/>
                <a:gd name="connsiteY4" fmla="*/ 755649 h 1018380"/>
                <a:gd name="connsiteX5" fmla="*/ 642937 w 1034256"/>
                <a:gd name="connsiteY5" fmla="*/ 1003299 h 1018380"/>
                <a:gd name="connsiteX6" fmla="*/ 100012 w 1034256"/>
                <a:gd name="connsiteY6" fmla="*/ 846137 h 1018380"/>
                <a:gd name="connsiteX7" fmla="*/ 52387 w 1034256"/>
                <a:gd name="connsiteY7" fmla="*/ 517524 h 10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4256" h="1018380">
                  <a:moveTo>
                    <a:pt x="52387" y="517524"/>
                  </a:moveTo>
                  <a:cubicBezTo>
                    <a:pt x="49212" y="409574"/>
                    <a:pt x="34131" y="281781"/>
                    <a:pt x="80962" y="198437"/>
                  </a:cubicBezTo>
                  <a:cubicBezTo>
                    <a:pt x="127793" y="115093"/>
                    <a:pt x="215106" y="0"/>
                    <a:pt x="333375" y="17462"/>
                  </a:cubicBezTo>
                  <a:cubicBezTo>
                    <a:pt x="451644" y="34924"/>
                    <a:pt x="677862" y="180181"/>
                    <a:pt x="790575" y="303212"/>
                  </a:cubicBezTo>
                  <a:cubicBezTo>
                    <a:pt x="903288" y="426243"/>
                    <a:pt x="1034256" y="638968"/>
                    <a:pt x="1009650" y="755649"/>
                  </a:cubicBezTo>
                  <a:cubicBezTo>
                    <a:pt x="985044" y="872330"/>
                    <a:pt x="794543" y="988218"/>
                    <a:pt x="642937" y="1003299"/>
                  </a:cubicBezTo>
                  <a:cubicBezTo>
                    <a:pt x="491331" y="1018380"/>
                    <a:pt x="200025" y="928687"/>
                    <a:pt x="100012" y="846137"/>
                  </a:cubicBezTo>
                  <a:cubicBezTo>
                    <a:pt x="0" y="763587"/>
                    <a:pt x="55562" y="625474"/>
                    <a:pt x="52387" y="517524"/>
                  </a:cubicBezTo>
                  <a:close/>
                </a:path>
              </a:pathLst>
            </a:cu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ts val="1200"/>
                </a:lnSpc>
                <a:buClr>
                  <a:srgbClr val="969696"/>
                </a:buClr>
                <a:defRPr/>
              </a:pPr>
              <a:endParaRPr lang="en-US" b="1" noProof="1" smtClean="0">
                <a:solidFill>
                  <a:srgbClr val="FFFFFF"/>
                </a:solidFill>
                <a:cs typeface="Arial" charset="0"/>
              </a:endParaRPr>
            </a:p>
          </p:txBody>
        </p:sp>
        <p:sp>
          <p:nvSpPr>
            <p:cNvPr id="24" name="Ellipse 23"/>
            <p:cNvSpPr/>
            <p:nvPr/>
          </p:nvSpPr>
          <p:spPr bwMode="gray">
            <a:xfrm>
              <a:off x="5577840" y="2727960"/>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25" name="Ellipse 24"/>
            <p:cNvSpPr/>
            <p:nvPr/>
          </p:nvSpPr>
          <p:spPr bwMode="gray">
            <a:xfrm>
              <a:off x="5780246" y="2651760"/>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26" name="Ellipse 25"/>
            <p:cNvSpPr/>
            <p:nvPr/>
          </p:nvSpPr>
          <p:spPr bwMode="gray">
            <a:xfrm>
              <a:off x="5469840" y="2963263"/>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smtClean="0">
                <a:solidFill>
                  <a:srgbClr val="FFFFFF"/>
                </a:solidFill>
                <a:cs typeface="Arial" charset="0"/>
              </a:endParaRPr>
            </a:p>
          </p:txBody>
        </p:sp>
        <p:sp>
          <p:nvSpPr>
            <p:cNvPr id="27" name="Ellipse 26"/>
            <p:cNvSpPr/>
            <p:nvPr/>
          </p:nvSpPr>
          <p:spPr bwMode="gray">
            <a:xfrm>
              <a:off x="5631840" y="2963263"/>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smtClean="0">
                <a:solidFill>
                  <a:srgbClr val="FFFFFF"/>
                </a:solidFill>
                <a:cs typeface="Arial" charset="0"/>
              </a:endParaRPr>
            </a:p>
          </p:txBody>
        </p:sp>
        <p:sp>
          <p:nvSpPr>
            <p:cNvPr id="28" name="Ellipse 27"/>
            <p:cNvSpPr/>
            <p:nvPr/>
          </p:nvSpPr>
          <p:spPr bwMode="gray">
            <a:xfrm>
              <a:off x="5980271" y="2759760"/>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0" name="Ellipse 29"/>
            <p:cNvSpPr/>
            <p:nvPr/>
          </p:nvSpPr>
          <p:spPr bwMode="gray">
            <a:xfrm>
              <a:off x="5831865" y="3071263"/>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1" name="Ellipse 30"/>
            <p:cNvSpPr/>
            <p:nvPr/>
          </p:nvSpPr>
          <p:spPr bwMode="gray">
            <a:xfrm>
              <a:off x="5980271" y="2543760"/>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2" name="Ellipse 31"/>
            <p:cNvSpPr/>
            <p:nvPr/>
          </p:nvSpPr>
          <p:spPr bwMode="gray">
            <a:xfrm>
              <a:off x="6197576" y="3341263"/>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33" name="Ellipse 32"/>
            <p:cNvSpPr/>
            <p:nvPr/>
          </p:nvSpPr>
          <p:spPr bwMode="gray">
            <a:xfrm>
              <a:off x="6451601" y="3395263"/>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4" name="Ellipse 33"/>
            <p:cNvSpPr/>
            <p:nvPr/>
          </p:nvSpPr>
          <p:spPr bwMode="gray">
            <a:xfrm>
              <a:off x="6397601" y="3125263"/>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2" name="Ellipse 41"/>
            <p:cNvSpPr/>
            <p:nvPr/>
          </p:nvSpPr>
          <p:spPr bwMode="gray">
            <a:xfrm>
              <a:off x="7566843" y="2896079"/>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3" name="Ellipse 42"/>
            <p:cNvSpPr/>
            <p:nvPr/>
          </p:nvSpPr>
          <p:spPr bwMode="gray">
            <a:xfrm>
              <a:off x="7455081" y="2673960"/>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4" name="Ellipse 43"/>
            <p:cNvSpPr/>
            <p:nvPr/>
          </p:nvSpPr>
          <p:spPr bwMode="gray">
            <a:xfrm>
              <a:off x="7309056" y="2950079"/>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45" name="Ellipse 44"/>
            <p:cNvSpPr/>
            <p:nvPr/>
          </p:nvSpPr>
          <p:spPr bwMode="gray">
            <a:xfrm>
              <a:off x="7495487" y="3131382"/>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46" name="Ellipse 45"/>
            <p:cNvSpPr/>
            <p:nvPr/>
          </p:nvSpPr>
          <p:spPr bwMode="gray">
            <a:xfrm>
              <a:off x="7803512" y="2873879"/>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7" name="Ellipse 46"/>
            <p:cNvSpPr/>
            <p:nvPr/>
          </p:nvSpPr>
          <p:spPr bwMode="gray">
            <a:xfrm>
              <a:off x="7803512" y="3071263"/>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8" name="Ellipse 47"/>
            <p:cNvSpPr/>
            <p:nvPr/>
          </p:nvSpPr>
          <p:spPr bwMode="gray">
            <a:xfrm>
              <a:off x="5939865" y="3876227"/>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9" name="Ellipse 48"/>
            <p:cNvSpPr/>
            <p:nvPr/>
          </p:nvSpPr>
          <p:spPr bwMode="gray">
            <a:xfrm>
              <a:off x="6089576" y="3984227"/>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50" name="Ellipse 49"/>
            <p:cNvSpPr/>
            <p:nvPr/>
          </p:nvSpPr>
          <p:spPr bwMode="gray">
            <a:xfrm>
              <a:off x="5739840" y="3984227"/>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51" name="Ellipse 50"/>
            <p:cNvSpPr/>
            <p:nvPr/>
          </p:nvSpPr>
          <p:spPr bwMode="gray">
            <a:xfrm>
              <a:off x="6305576" y="5009586"/>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52" name="Ellipse 51"/>
            <p:cNvSpPr/>
            <p:nvPr/>
          </p:nvSpPr>
          <p:spPr bwMode="gray">
            <a:xfrm>
              <a:off x="6451601" y="5214347"/>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cxnSp>
          <p:nvCxnSpPr>
            <p:cNvPr id="54" name="Gerade Verbindung 53"/>
            <p:cNvCxnSpPr/>
            <p:nvPr/>
          </p:nvCxnSpPr>
          <p:spPr bwMode="gray">
            <a:xfrm>
              <a:off x="3182141" y="1772816"/>
              <a:ext cx="3123435" cy="0"/>
            </a:xfrm>
            <a:prstGeom prst="line">
              <a:avLst/>
            </a:prstGeom>
            <a:ln w="19050">
              <a:solidFill>
                <a:srgbClr val="7D7D7D"/>
              </a:solidFill>
              <a:prstDash val="sysDot"/>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bwMode="gray">
            <a:xfrm>
              <a:off x="6305576" y="1772816"/>
              <a:ext cx="1003480" cy="770944"/>
            </a:xfrm>
            <a:prstGeom prst="line">
              <a:avLst/>
            </a:prstGeom>
            <a:ln w="19050">
              <a:solidFill>
                <a:srgbClr val="7D7D7D"/>
              </a:solidFill>
              <a:prstDash val="sysDot"/>
            </a:ln>
          </p:spPr>
          <p:style>
            <a:lnRef idx="1">
              <a:schemeClr val="accent1"/>
            </a:lnRef>
            <a:fillRef idx="0">
              <a:schemeClr val="accent1"/>
            </a:fillRef>
            <a:effectRef idx="0">
              <a:schemeClr val="accent1"/>
            </a:effectRef>
            <a:fontRef idx="minor">
              <a:schemeClr val="tx1"/>
            </a:fontRef>
          </p:style>
        </p:cxnSp>
        <p:cxnSp>
          <p:nvCxnSpPr>
            <p:cNvPr id="57" name="Gerade Verbindung 56"/>
            <p:cNvCxnSpPr>
              <a:endCxn id="21" idx="0"/>
            </p:cNvCxnSpPr>
            <p:nvPr/>
          </p:nvCxnSpPr>
          <p:spPr bwMode="gray">
            <a:xfrm flipV="1">
              <a:off x="3182141" y="3186113"/>
              <a:ext cx="1985172" cy="0"/>
            </a:xfrm>
            <a:prstGeom prst="line">
              <a:avLst/>
            </a:prstGeom>
            <a:ln w="19050">
              <a:solidFill>
                <a:srgbClr val="7D7D7D"/>
              </a:solidFill>
              <a:prstDash val="sysDot"/>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bwMode="gray">
            <a:xfrm>
              <a:off x="3182141" y="4679492"/>
              <a:ext cx="3876120" cy="0"/>
            </a:xfrm>
            <a:prstGeom prst="line">
              <a:avLst/>
            </a:prstGeom>
            <a:ln w="19050">
              <a:solidFill>
                <a:srgbClr val="7D7D7D"/>
              </a:solidFill>
              <a:prstDash val="sysDot"/>
            </a:ln>
          </p:spPr>
          <p:style>
            <a:lnRef idx="1">
              <a:schemeClr val="accent1"/>
            </a:lnRef>
            <a:fillRef idx="0">
              <a:schemeClr val="accent1"/>
            </a:fillRef>
            <a:effectRef idx="0">
              <a:schemeClr val="accent1"/>
            </a:effectRef>
            <a:fontRef idx="minor">
              <a:schemeClr val="tx1"/>
            </a:fontRef>
          </p:style>
        </p:cxnSp>
        <p:grpSp>
          <p:nvGrpSpPr>
            <p:cNvPr id="61" name="Gruppieren 60"/>
            <p:cNvGrpSpPr/>
            <p:nvPr/>
          </p:nvGrpSpPr>
          <p:grpSpPr bwMode="gray">
            <a:xfrm>
              <a:off x="6888955" y="3761861"/>
              <a:ext cx="1075531" cy="1355725"/>
              <a:chOff x="6888955" y="3761861"/>
              <a:chExt cx="1075531" cy="1355725"/>
            </a:xfrm>
          </p:grpSpPr>
          <p:sp>
            <p:nvSpPr>
              <p:cNvPr id="23" name="Freihandform 22"/>
              <p:cNvSpPr/>
              <p:nvPr/>
            </p:nvSpPr>
            <p:spPr bwMode="gray">
              <a:xfrm>
                <a:off x="6888955" y="3761861"/>
                <a:ext cx="1075531" cy="1355725"/>
              </a:xfrm>
              <a:custGeom>
                <a:avLst/>
                <a:gdLst>
                  <a:gd name="connsiteX0" fmla="*/ 64294 w 1075531"/>
                  <a:gd name="connsiteY0" fmla="*/ 523081 h 1355725"/>
                  <a:gd name="connsiteX1" fmla="*/ 150019 w 1075531"/>
                  <a:gd name="connsiteY1" fmla="*/ 223044 h 1355725"/>
                  <a:gd name="connsiteX2" fmla="*/ 378619 w 1075531"/>
                  <a:gd name="connsiteY2" fmla="*/ 18256 h 1355725"/>
                  <a:gd name="connsiteX3" fmla="*/ 850106 w 1075531"/>
                  <a:gd name="connsiteY3" fmla="*/ 332581 h 1355725"/>
                  <a:gd name="connsiteX4" fmla="*/ 1069181 w 1075531"/>
                  <a:gd name="connsiteY4" fmla="*/ 670719 h 1355725"/>
                  <a:gd name="connsiteX5" fmla="*/ 812006 w 1075531"/>
                  <a:gd name="connsiteY5" fmla="*/ 1146969 h 1355725"/>
                  <a:gd name="connsiteX6" fmla="*/ 445294 w 1075531"/>
                  <a:gd name="connsiteY6" fmla="*/ 1308894 h 1355725"/>
                  <a:gd name="connsiteX7" fmla="*/ 64294 w 1075531"/>
                  <a:gd name="connsiteY7" fmla="*/ 865981 h 1355725"/>
                  <a:gd name="connsiteX8" fmla="*/ 64294 w 1075531"/>
                  <a:gd name="connsiteY8" fmla="*/ 523081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531" h="1355725">
                    <a:moveTo>
                      <a:pt x="64294" y="523081"/>
                    </a:moveTo>
                    <a:cubicBezTo>
                      <a:pt x="78581" y="415925"/>
                      <a:pt x="97632" y="307182"/>
                      <a:pt x="150019" y="223044"/>
                    </a:cubicBezTo>
                    <a:cubicBezTo>
                      <a:pt x="202407" y="138907"/>
                      <a:pt x="261938" y="0"/>
                      <a:pt x="378619" y="18256"/>
                    </a:cubicBezTo>
                    <a:cubicBezTo>
                      <a:pt x="495300" y="36512"/>
                      <a:pt x="735012" y="223837"/>
                      <a:pt x="850106" y="332581"/>
                    </a:cubicBezTo>
                    <a:cubicBezTo>
                      <a:pt x="965200" y="441325"/>
                      <a:pt x="1075531" y="534988"/>
                      <a:pt x="1069181" y="670719"/>
                    </a:cubicBezTo>
                    <a:cubicBezTo>
                      <a:pt x="1062831" y="806450"/>
                      <a:pt x="915987" y="1040607"/>
                      <a:pt x="812006" y="1146969"/>
                    </a:cubicBezTo>
                    <a:cubicBezTo>
                      <a:pt x="708025" y="1253332"/>
                      <a:pt x="569913" y="1355725"/>
                      <a:pt x="445294" y="1308894"/>
                    </a:cubicBezTo>
                    <a:cubicBezTo>
                      <a:pt x="320675" y="1262063"/>
                      <a:pt x="128588" y="996950"/>
                      <a:pt x="64294" y="865981"/>
                    </a:cubicBezTo>
                    <a:cubicBezTo>
                      <a:pt x="0" y="735012"/>
                      <a:pt x="50007" y="630237"/>
                      <a:pt x="64294" y="523081"/>
                    </a:cubicBezTo>
                    <a:close/>
                  </a:path>
                </a:pathLst>
              </a:cu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ts val="1200"/>
                  </a:lnSpc>
                  <a:buClr>
                    <a:srgbClr val="969696"/>
                  </a:buClr>
                  <a:defRPr/>
                </a:pPr>
                <a:endParaRPr lang="en-US" b="1" noProof="1" smtClean="0">
                  <a:solidFill>
                    <a:srgbClr val="FFFFFF"/>
                  </a:solidFill>
                  <a:cs typeface="Arial" charset="0"/>
                </a:endParaRPr>
              </a:p>
            </p:txBody>
          </p:sp>
          <p:sp>
            <p:nvSpPr>
              <p:cNvPr id="35" name="Ellipse 34"/>
              <p:cNvSpPr/>
              <p:nvPr/>
            </p:nvSpPr>
            <p:spPr bwMode="gray">
              <a:xfrm>
                <a:off x="7309056" y="4282189"/>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6" name="Ellipse 35"/>
              <p:cNvSpPr/>
              <p:nvPr/>
            </p:nvSpPr>
            <p:spPr bwMode="gray">
              <a:xfrm>
                <a:off x="7201056" y="4097989"/>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37" name="Ellipse 36"/>
              <p:cNvSpPr/>
              <p:nvPr/>
            </p:nvSpPr>
            <p:spPr bwMode="gray">
              <a:xfrm>
                <a:off x="7201056" y="4517492"/>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38" name="Ellipse 37"/>
              <p:cNvSpPr/>
              <p:nvPr/>
            </p:nvSpPr>
            <p:spPr bwMode="gray">
              <a:xfrm>
                <a:off x="7347081" y="4787492"/>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39" name="Ellipse 38"/>
              <p:cNvSpPr/>
              <p:nvPr/>
            </p:nvSpPr>
            <p:spPr bwMode="gray">
              <a:xfrm>
                <a:off x="7657487" y="4367989"/>
                <a:ext cx="108000" cy="108000"/>
              </a:xfrm>
              <a:prstGeom prst="ellipse">
                <a:avLst/>
              </a:prstGeom>
              <a:gradFill flip="none" rotWithShape="1">
                <a:gsLst>
                  <a:gs pos="0">
                    <a:schemeClr val="accent1">
                      <a:lumMod val="60000"/>
                      <a:lumOff val="4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46800" rIns="90000" bIns="46800" anchor="ctr" anchorCtr="0"/>
              <a:lstStyle/>
              <a:p>
                <a:pPr>
                  <a:buClr>
                    <a:srgbClr val="969696"/>
                  </a:buClr>
                  <a:defRPr/>
                </a:pPr>
                <a:endParaRPr lang="en-US" sz="1050" noProof="1">
                  <a:solidFill>
                    <a:srgbClr val="000000"/>
                  </a:solidFill>
                  <a:cs typeface="Arial" charset="0"/>
                </a:endParaRPr>
              </a:p>
            </p:txBody>
          </p:sp>
          <p:sp>
            <p:nvSpPr>
              <p:cNvPr id="40" name="Ellipse 39"/>
              <p:cNvSpPr/>
              <p:nvPr/>
            </p:nvSpPr>
            <p:spPr bwMode="gray">
              <a:xfrm>
                <a:off x="7455081" y="4679492"/>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sp>
            <p:nvSpPr>
              <p:cNvPr id="41" name="Ellipse 40"/>
              <p:cNvSpPr/>
              <p:nvPr/>
            </p:nvSpPr>
            <p:spPr bwMode="gray">
              <a:xfrm>
                <a:off x="7458843" y="4043989"/>
                <a:ext cx="108000" cy="108000"/>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108000" tIns="46800" rIns="90000" bIns="46800" anchor="ctr" anchorCtr="0"/>
              <a:lstStyle/>
              <a:p>
                <a:pPr>
                  <a:buClr>
                    <a:srgbClr val="969696"/>
                  </a:buClr>
                  <a:defRPr/>
                </a:pPr>
                <a:endParaRPr lang="en-US" sz="1050" noProof="1">
                  <a:solidFill>
                    <a:srgbClr val="FFFFFF"/>
                  </a:solidFill>
                  <a:cs typeface="Arial" charset="0"/>
                </a:endParaRPr>
              </a:p>
            </p:txBody>
          </p:sp>
        </p:grpSp>
        <p:sp>
          <p:nvSpPr>
            <p:cNvPr id="62" name="Textfeld 61"/>
            <p:cNvSpPr txBox="1"/>
            <p:nvPr/>
          </p:nvSpPr>
          <p:spPr bwMode="gray">
            <a:xfrm>
              <a:off x="5578413" y="4144432"/>
              <a:ext cx="822661" cy="276999"/>
            </a:xfrm>
            <a:prstGeom prst="rect">
              <a:avLst/>
            </a:prstGeom>
            <a:noFill/>
          </p:spPr>
          <p:txBody>
            <a:bodyPr wrap="none" rtlCol="0">
              <a:spAutoFit/>
            </a:bodyPr>
            <a:lstStyle/>
            <a:p>
              <a:pPr algn="ctr"/>
              <a:r>
                <a:rPr lang="en-US" sz="1200" b="1" dirty="0" smtClean="0"/>
                <a:t>Individual</a:t>
              </a:r>
              <a:endParaRPr lang="en-US" sz="1200" b="1" dirty="0"/>
            </a:p>
          </p:txBody>
        </p:sp>
      </p:grpSp>
      <p:grpSp>
        <p:nvGrpSpPr>
          <p:cNvPr id="58" name="Gruppieren 57"/>
          <p:cNvGrpSpPr/>
          <p:nvPr/>
        </p:nvGrpSpPr>
        <p:grpSpPr bwMode="gray">
          <a:xfrm>
            <a:off x="6040921" y="4764930"/>
            <a:ext cx="2458066" cy="1592384"/>
            <a:chOff x="7014070" y="26130"/>
            <a:chExt cx="2458066" cy="1592384"/>
          </a:xfrm>
        </p:grpSpPr>
        <p:sp>
          <p:nvSpPr>
            <p:cNvPr id="60" name="Rechteck 59"/>
            <p:cNvSpPr/>
            <p:nvPr/>
          </p:nvSpPr>
          <p:spPr bwMode="gray">
            <a:xfrm rot="384271">
              <a:off x="7388990" y="111482"/>
              <a:ext cx="2083146" cy="1507032"/>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Distinguish groups of customers within your target audience by specifying appropriate features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63" name="Picture 5" descr="Tessafilm_4"/>
            <p:cNvPicPr>
              <a:picLocks noChangeAspect="1" noChangeArrowheads="1"/>
            </p:cNvPicPr>
            <p:nvPr/>
          </p:nvPicPr>
          <p:blipFill>
            <a:blip r:embed="rId3" cstate="print"/>
            <a:srcRect l="59392" b="89844"/>
            <a:stretch>
              <a:fillRect/>
            </a:stretch>
          </p:blipFill>
          <p:spPr bwMode="gray">
            <a:xfrm rot="20222041">
              <a:off x="7014070" y="26130"/>
              <a:ext cx="1235780" cy="424818"/>
            </a:xfrm>
            <a:prstGeom prst="rect">
              <a:avLst/>
            </a:prstGeom>
            <a:noFill/>
          </p:spPr>
        </p:pic>
      </p:grpSp>
    </p:spTree>
    <p:extLst>
      <p:ext uri="{BB962C8B-B14F-4D97-AF65-F5344CB8AC3E}">
        <p14:creationId xmlns:p14="http://schemas.microsoft.com/office/powerpoint/2010/main" val="13599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Consumer Analysis </a:t>
            </a:r>
            <a:r>
              <a:rPr lang="en-US" b="0" noProof="1"/>
              <a:t>– ABC Analysis </a:t>
            </a:r>
            <a:r>
              <a:rPr lang="en-US" b="0" noProof="1" smtClean="0"/>
              <a:t>(table)</a:t>
            </a:r>
            <a:endParaRPr lang="en-US" dirty="0"/>
          </a:p>
        </p:txBody>
      </p:sp>
      <p:sp>
        <p:nvSpPr>
          <p:cNvPr id="3" name="Textplatzhalter 2"/>
          <p:cNvSpPr>
            <a:spLocks noGrp="1"/>
          </p:cNvSpPr>
          <p:nvPr>
            <p:ph type="body" sz="quarter" idx="13"/>
          </p:nvPr>
        </p:nvSpPr>
        <p:spPr bwMode="gray"/>
        <p:txBody>
          <a:bodyPr/>
          <a:lstStyle/>
          <a:p>
            <a:r>
              <a:rPr lang="en-US" noProof="1"/>
              <a:t>3 Customer </a:t>
            </a:r>
            <a:r>
              <a:rPr lang="en-US" noProof="1" smtClean="0"/>
              <a:t>classes</a:t>
            </a:r>
            <a:endParaRPr lang="en-US" noProof="1"/>
          </a:p>
        </p:txBody>
      </p:sp>
      <p:graphicFrame>
        <p:nvGraphicFramePr>
          <p:cNvPr id="7" name="Tabelle 6"/>
          <p:cNvGraphicFramePr>
            <a:graphicFrameLocks noGrp="1"/>
          </p:cNvGraphicFramePr>
          <p:nvPr>
            <p:extLst>
              <p:ext uri="{D42A27DB-BD31-4B8C-83A1-F6EECF244321}">
                <p14:modId xmlns:p14="http://schemas.microsoft.com/office/powerpoint/2010/main" val="1256364383"/>
              </p:ext>
            </p:extLst>
          </p:nvPr>
        </p:nvGraphicFramePr>
        <p:xfrm>
          <a:off x="323850" y="1554948"/>
          <a:ext cx="8495163" cy="4248251"/>
        </p:xfrm>
        <a:graphic>
          <a:graphicData uri="http://schemas.openxmlformats.org/drawingml/2006/table">
            <a:tbl>
              <a:tblPr firstRow="1" bandRow="1">
                <a:effectLst>
                  <a:outerShdw blurRad="127000" dist="63500" dir="2700000" algn="tl" rotWithShape="0">
                    <a:prstClr val="black">
                      <a:alpha val="40000"/>
                    </a:prstClr>
                  </a:outerShdw>
                </a:effectLst>
              </a:tblPr>
              <a:tblGrid>
                <a:gridCol w="602216"/>
                <a:gridCol w="3222360"/>
                <a:gridCol w="1841057"/>
                <a:gridCol w="2038313"/>
                <a:gridCol w="791217"/>
              </a:tblGrid>
              <a:tr h="374084">
                <a:tc>
                  <a:txBody>
                    <a:bodyPr/>
                    <a:lstStyle/>
                    <a:p>
                      <a:pPr algn="ctr"/>
                      <a:r>
                        <a:rPr lang="en-US" sz="1400" b="1" noProof="0" dirty="0" smtClean="0"/>
                        <a:t>No.</a:t>
                      </a:r>
                      <a:endParaRPr lang="en-US" sz="14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r>
                        <a:rPr lang="en-US" sz="1400" b="1" noProof="0" dirty="0" smtClean="0"/>
                        <a:t>Customer</a:t>
                      </a:r>
                      <a:endParaRPr lang="en-US" sz="14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r"/>
                      <a:r>
                        <a:rPr lang="en-US" sz="1400" b="1" noProof="0" dirty="0" smtClean="0"/>
                        <a:t>Sales 2020</a:t>
                      </a:r>
                      <a:r>
                        <a:rPr lang="en-US" sz="1400" b="1" baseline="0" noProof="0" dirty="0" smtClean="0"/>
                        <a:t> </a:t>
                      </a:r>
                      <a:r>
                        <a:rPr lang="en-US" sz="1400" b="1" noProof="0" dirty="0" smtClean="0"/>
                        <a:t>(in USD)</a:t>
                      </a:r>
                      <a:endParaRPr lang="en-US" sz="14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r"/>
                      <a:r>
                        <a:rPr lang="en-US" sz="1400" b="1" noProof="0" dirty="0" smtClean="0"/>
                        <a:t>Cumulated</a:t>
                      </a:r>
                      <a:r>
                        <a:rPr lang="en-US" sz="1400" b="1" baseline="0" noProof="0" dirty="0" smtClean="0"/>
                        <a:t> </a:t>
                      </a:r>
                      <a:r>
                        <a:rPr lang="en-US" sz="1400" b="1" noProof="0" dirty="0" smtClean="0"/>
                        <a:t>Sales</a:t>
                      </a:r>
                      <a:endParaRPr lang="en-US" sz="14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400" b="1" noProof="0" dirty="0" smtClean="0"/>
                        <a:t>Class</a:t>
                      </a:r>
                      <a:endParaRPr lang="en-US" sz="14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r>
              <a:tr h="352197">
                <a:tc>
                  <a:txBody>
                    <a:bodyPr/>
                    <a:lstStyle/>
                    <a:p>
                      <a:pPr algn="ctr"/>
                      <a:r>
                        <a:rPr lang="en-US" sz="1600" b="1" noProof="0" dirty="0" smtClean="0"/>
                        <a:t>1</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100,000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16.4%</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600" noProof="0" dirty="0" smtClean="0"/>
                        <a:t>A</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352197">
                <a:tc>
                  <a:txBody>
                    <a:bodyPr/>
                    <a:lstStyle/>
                    <a:p>
                      <a:pPr algn="ctr"/>
                      <a:r>
                        <a:rPr lang="en-US" sz="1600" b="1" noProof="0" dirty="0" smtClean="0"/>
                        <a:t>2</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95,000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31.9%</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600" noProof="0" dirty="0" smtClean="0"/>
                        <a:t>A</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352197">
                <a:tc>
                  <a:txBody>
                    <a:bodyPr/>
                    <a:lstStyle/>
                    <a:p>
                      <a:pPr algn="ctr"/>
                      <a:r>
                        <a:rPr lang="en-US" sz="1600" b="1" noProof="0" dirty="0" smtClean="0"/>
                        <a:t>3</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90,000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r"/>
                      <a:r>
                        <a:rPr lang="en-US" sz="1600" noProof="0" dirty="0" smtClean="0"/>
                        <a:t>46.7%</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600" noProof="0" dirty="0" smtClean="0"/>
                        <a:t>A</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352197">
                <a:tc>
                  <a:txBody>
                    <a:bodyPr/>
                    <a:lstStyle/>
                    <a:p>
                      <a:pPr algn="ctr"/>
                      <a:r>
                        <a:rPr lang="en-US" sz="1600" b="1" noProof="0" dirty="0" smtClean="0"/>
                        <a:t>4</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85,000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60.6%</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600" noProof="0" dirty="0" smtClean="0"/>
                        <a:t>B</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352197">
                <a:tc>
                  <a:txBody>
                    <a:bodyPr/>
                    <a:lstStyle/>
                    <a:p>
                      <a:pPr algn="ctr"/>
                      <a:r>
                        <a:rPr lang="en-US" sz="1600" b="1" noProof="0" dirty="0" smtClean="0"/>
                        <a:t>5</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30,000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82.3%</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600" noProof="0" dirty="0" smtClean="0"/>
                        <a:t>B</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352197">
                <a:tc>
                  <a:txBody>
                    <a:bodyPr/>
                    <a:lstStyle/>
                    <a:p>
                      <a:pPr algn="ctr"/>
                      <a:r>
                        <a:rPr lang="en-US" sz="1600" b="1" noProof="0" dirty="0" smtClean="0"/>
                        <a:t>6</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300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r"/>
                      <a:r>
                        <a:rPr lang="en-US" sz="1600" noProof="0" dirty="0" smtClean="0"/>
                        <a:t>46.7%</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600" noProof="0" dirty="0" smtClean="0"/>
                        <a:t>B</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352197">
                <a:tc>
                  <a:txBody>
                    <a:bodyPr/>
                    <a:lstStyle/>
                    <a:p>
                      <a:pPr algn="ctr"/>
                      <a:r>
                        <a:rPr lang="en-US" sz="1600" b="1" noProof="0" dirty="0" smtClean="0"/>
                        <a:t>7</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30,000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82.3%</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600" noProof="0" dirty="0" smtClean="0"/>
                        <a:t>C</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52197">
                <a:tc>
                  <a:txBody>
                    <a:bodyPr/>
                    <a:lstStyle/>
                    <a:p>
                      <a:pPr algn="ctr"/>
                      <a:r>
                        <a:rPr lang="en-US" sz="1600" b="1" noProof="0" dirty="0" smtClean="0"/>
                        <a:t>8</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300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16.4%</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600" noProof="0" dirty="0" smtClean="0"/>
                        <a:t>C</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52197">
                <a:tc>
                  <a:txBody>
                    <a:bodyPr/>
                    <a:lstStyle/>
                    <a:p>
                      <a:pPr algn="ctr"/>
                      <a:r>
                        <a:rPr lang="en-US" sz="1600" b="1" noProof="0" dirty="0" smtClean="0"/>
                        <a:t>9</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300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31.9%</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600" noProof="0" dirty="0" smtClean="0"/>
                        <a:t>C</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52197">
                <a:tc>
                  <a:txBody>
                    <a:bodyPr/>
                    <a:lstStyle/>
                    <a:p>
                      <a:pPr algn="ctr"/>
                      <a:r>
                        <a:rPr lang="en-US" sz="1600" b="1" noProof="0" dirty="0" smtClean="0"/>
                        <a:t>10</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600" noProof="0" dirty="0" smtClean="0"/>
                        <a:t>Placeholder</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300</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600" noProof="0" dirty="0" smtClean="0"/>
                        <a:t>46.7%</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600" noProof="0" dirty="0" smtClean="0"/>
                        <a:t>C</a:t>
                      </a:r>
                      <a:endParaRPr lang="en-US" sz="16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52197">
                <a:tc>
                  <a:txBody>
                    <a:bodyPr/>
                    <a:lstStyle/>
                    <a:p>
                      <a:endParaRPr lang="en-US" sz="1600" noProof="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noProof="0" dirty="0"/>
                    </a:p>
                  </a:txBody>
                  <a:tcPr anchor="ctr">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noProof="0" dirty="0" smtClean="0"/>
                        <a:t>610,400</a:t>
                      </a:r>
                      <a:endParaRPr lang="en-US" sz="1600" b="1"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sz="1600" noProof="0" dirty="0"/>
                    </a:p>
                  </a:txBody>
                  <a:tcPr anchor="ctr">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noProof="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210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el 32"/>
          <p:cNvSpPr>
            <a:spLocks noGrp="1"/>
          </p:cNvSpPr>
          <p:nvPr>
            <p:ph type="title"/>
          </p:nvPr>
        </p:nvSpPr>
        <p:spPr bwMode="gray"/>
        <p:txBody>
          <a:bodyPr/>
          <a:lstStyle/>
          <a:p>
            <a:r>
              <a:rPr lang="en-US" noProof="1" smtClean="0"/>
              <a:t>Consumer Analysis </a:t>
            </a:r>
            <a:r>
              <a:rPr lang="en-US" b="0" noProof="1" smtClean="0"/>
              <a:t>– ABC Analysis (graph)</a:t>
            </a:r>
            <a:endParaRPr lang="en-US" b="0" dirty="0" smtClean="0"/>
          </a:p>
        </p:txBody>
      </p:sp>
      <p:sp>
        <p:nvSpPr>
          <p:cNvPr id="34" name="Textplatzhalter 33"/>
          <p:cNvSpPr>
            <a:spLocks noGrp="1"/>
          </p:cNvSpPr>
          <p:nvPr>
            <p:ph type="body" sz="quarter" idx="13"/>
          </p:nvPr>
        </p:nvSpPr>
        <p:spPr bwMode="gray"/>
        <p:txBody>
          <a:bodyPr/>
          <a:lstStyle/>
          <a:p>
            <a:r>
              <a:rPr lang="en-US" noProof="1" smtClean="0"/>
              <a:t>3 Customer classes </a:t>
            </a:r>
            <a:endParaRPr lang="en-US" noProof="1"/>
          </a:p>
        </p:txBody>
      </p:sp>
      <p:grpSp>
        <p:nvGrpSpPr>
          <p:cNvPr id="11" name="Gruppieren 10"/>
          <p:cNvGrpSpPr/>
          <p:nvPr/>
        </p:nvGrpSpPr>
        <p:grpSpPr bwMode="gray">
          <a:xfrm>
            <a:off x="323850" y="1555200"/>
            <a:ext cx="8495162" cy="4248000"/>
            <a:chOff x="323850" y="1555200"/>
            <a:chExt cx="8495162" cy="4248000"/>
          </a:xfrm>
        </p:grpSpPr>
        <p:grpSp>
          <p:nvGrpSpPr>
            <p:cNvPr id="10" name="Gruppieren 9"/>
            <p:cNvGrpSpPr/>
            <p:nvPr/>
          </p:nvGrpSpPr>
          <p:grpSpPr bwMode="gray">
            <a:xfrm>
              <a:off x="323850" y="1555200"/>
              <a:ext cx="8495162" cy="4248000"/>
              <a:chOff x="323850" y="1555200"/>
              <a:chExt cx="8495162" cy="4248000"/>
            </a:xfrm>
          </p:grpSpPr>
          <p:grpSp>
            <p:nvGrpSpPr>
              <p:cNvPr id="9" name="Gruppieren 8"/>
              <p:cNvGrpSpPr/>
              <p:nvPr/>
            </p:nvGrpSpPr>
            <p:grpSpPr bwMode="gray">
              <a:xfrm>
                <a:off x="323850" y="1912938"/>
                <a:ext cx="8495162" cy="3890262"/>
                <a:chOff x="323850" y="1912938"/>
                <a:chExt cx="8495162" cy="3890262"/>
              </a:xfrm>
            </p:grpSpPr>
            <p:grpSp>
              <p:nvGrpSpPr>
                <p:cNvPr id="7" name="Gruppieren 6"/>
                <p:cNvGrpSpPr/>
                <p:nvPr/>
              </p:nvGrpSpPr>
              <p:grpSpPr bwMode="gray">
                <a:xfrm>
                  <a:off x="684000" y="5080000"/>
                  <a:ext cx="8135012" cy="723200"/>
                  <a:chOff x="684000" y="5080000"/>
                  <a:chExt cx="8135012" cy="723200"/>
                </a:xfrm>
              </p:grpSpPr>
              <p:sp>
                <p:nvSpPr>
                  <p:cNvPr id="2055" name="Text Box 36"/>
                  <p:cNvSpPr txBox="1">
                    <a:spLocks noChangeArrowheads="1"/>
                  </p:cNvSpPr>
                  <p:nvPr/>
                </p:nvSpPr>
                <p:spPr bwMode="gray">
                  <a:xfrm>
                    <a:off x="684002" y="5443200"/>
                    <a:ext cx="8135010" cy="360000"/>
                  </a:xfrm>
                  <a:prstGeom prst="rect">
                    <a:avLst/>
                  </a:prstGeom>
                  <a:noFill/>
                  <a:ln w="12700" algn="ctr">
                    <a:noFill/>
                    <a:miter lim="800000"/>
                    <a:headEnd/>
                    <a:tailEnd/>
                  </a:ln>
                  <a:effectLst/>
                </p:spPr>
                <p:txBody>
                  <a:bodyPr lIns="0" tIns="0" rIns="0" bIns="0" anchor="ctr" anchorCtr="0"/>
                  <a:lstStyle>
                    <a:defPPr>
                      <a:defRPr lang="de-DE"/>
                    </a:defPPr>
                    <a:lvl1pPr algn="ctr" defTabSz="801688" eaLnBrk="0" hangingPunct="0">
                      <a:defRPr>
                        <a:cs typeface="Arial" charset="0"/>
                      </a:defRPr>
                    </a:lvl1pPr>
                  </a:lstStyle>
                  <a:p>
                    <a:r>
                      <a:rPr lang="en-US" noProof="1" smtClean="0"/>
                      <a:t>Potential</a:t>
                    </a:r>
                    <a:endParaRPr lang="en-US" noProof="1"/>
                  </a:p>
                </p:txBody>
              </p:sp>
              <p:sp>
                <p:nvSpPr>
                  <p:cNvPr id="2054" name="Line 35"/>
                  <p:cNvSpPr>
                    <a:spLocks noChangeShapeType="1"/>
                  </p:cNvSpPr>
                  <p:nvPr/>
                </p:nvSpPr>
                <p:spPr bwMode="gray">
                  <a:xfrm flipH="1">
                    <a:off x="684000" y="5441951"/>
                    <a:ext cx="7775999" cy="0"/>
                  </a:xfrm>
                  <a:prstGeom prst="line">
                    <a:avLst/>
                  </a:prstGeom>
                  <a:noFill/>
                  <a:ln w="19050">
                    <a:solidFill>
                      <a:srgbClr val="808080"/>
                    </a:solidFill>
                    <a:round/>
                    <a:headEnd/>
                    <a:tailEnd type="triangle" w="lg" len="lg"/>
                  </a:ln>
                </p:spPr>
                <p:txBody>
                  <a:bodyPr/>
                  <a:lstStyle/>
                  <a:p>
                    <a:endParaRPr lang="en-US" dirty="0"/>
                  </a:p>
                </p:txBody>
              </p:sp>
              <p:sp>
                <p:nvSpPr>
                  <p:cNvPr id="2056" name="Text Box 37"/>
                  <p:cNvSpPr txBox="1">
                    <a:spLocks noChangeArrowheads="1"/>
                  </p:cNvSpPr>
                  <p:nvPr/>
                </p:nvSpPr>
                <p:spPr bwMode="gray">
                  <a:xfrm>
                    <a:off x="1046328" y="5081951"/>
                    <a:ext cx="2375999" cy="360000"/>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High</a:t>
                    </a:r>
                    <a:endParaRPr lang="en-US" sz="1200" b="1" noProof="1">
                      <a:solidFill>
                        <a:schemeClr val="tx1">
                          <a:lumMod val="50000"/>
                          <a:lumOff val="50000"/>
                        </a:schemeClr>
                      </a:solidFill>
                    </a:endParaRPr>
                  </a:p>
                </p:txBody>
              </p:sp>
              <p:sp>
                <p:nvSpPr>
                  <p:cNvPr id="2057" name="Text Box 38"/>
                  <p:cNvSpPr txBox="1">
                    <a:spLocks noChangeArrowheads="1"/>
                  </p:cNvSpPr>
                  <p:nvPr/>
                </p:nvSpPr>
                <p:spPr bwMode="gray">
                  <a:xfrm>
                    <a:off x="3565164" y="5081950"/>
                    <a:ext cx="2376000" cy="361249"/>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Medium</a:t>
                    </a:r>
                    <a:endParaRPr lang="en-US" sz="1200" b="1" noProof="1">
                      <a:solidFill>
                        <a:schemeClr val="tx1">
                          <a:lumMod val="50000"/>
                          <a:lumOff val="50000"/>
                        </a:schemeClr>
                      </a:solidFill>
                    </a:endParaRPr>
                  </a:p>
                </p:txBody>
              </p:sp>
              <p:sp>
                <p:nvSpPr>
                  <p:cNvPr id="2058" name="Text Box 39"/>
                  <p:cNvSpPr txBox="1">
                    <a:spLocks noChangeArrowheads="1"/>
                  </p:cNvSpPr>
                  <p:nvPr/>
                </p:nvSpPr>
                <p:spPr bwMode="gray">
                  <a:xfrm>
                    <a:off x="6084000" y="5080000"/>
                    <a:ext cx="2375999" cy="363200"/>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Low</a:t>
                    </a:r>
                    <a:endParaRPr lang="en-US" sz="1200" b="1" noProof="1">
                      <a:solidFill>
                        <a:schemeClr val="tx1">
                          <a:lumMod val="50000"/>
                          <a:lumOff val="50000"/>
                        </a:schemeClr>
                      </a:solidFill>
                    </a:endParaRPr>
                  </a:p>
                </p:txBody>
              </p:sp>
            </p:grpSp>
            <p:grpSp>
              <p:nvGrpSpPr>
                <p:cNvPr id="6" name="Gruppieren 5"/>
                <p:cNvGrpSpPr/>
                <p:nvPr/>
              </p:nvGrpSpPr>
              <p:grpSpPr bwMode="gray">
                <a:xfrm>
                  <a:off x="323850" y="1912938"/>
                  <a:ext cx="722478" cy="3530262"/>
                  <a:chOff x="323850" y="1912938"/>
                  <a:chExt cx="722478" cy="3530262"/>
                </a:xfrm>
              </p:grpSpPr>
              <p:sp>
                <p:nvSpPr>
                  <p:cNvPr id="2059" name="Text Box 40"/>
                  <p:cNvSpPr txBox="1">
                    <a:spLocks noChangeArrowheads="1"/>
                  </p:cNvSpPr>
                  <p:nvPr/>
                </p:nvSpPr>
                <p:spPr bwMode="gray">
                  <a:xfrm rot="16200000">
                    <a:off x="387511" y="4421180"/>
                    <a:ext cx="955310" cy="362325"/>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Low</a:t>
                    </a:r>
                    <a:endParaRPr lang="en-US" sz="1200" b="1" noProof="1">
                      <a:solidFill>
                        <a:schemeClr val="tx1">
                          <a:lumMod val="50000"/>
                          <a:lumOff val="50000"/>
                        </a:schemeClr>
                      </a:solidFill>
                    </a:endParaRPr>
                  </a:p>
                </p:txBody>
              </p:sp>
              <p:sp>
                <p:nvSpPr>
                  <p:cNvPr id="2060" name="Text Box 41"/>
                  <p:cNvSpPr txBox="1">
                    <a:spLocks noChangeArrowheads="1"/>
                  </p:cNvSpPr>
                  <p:nvPr/>
                </p:nvSpPr>
                <p:spPr bwMode="gray">
                  <a:xfrm rot="16200000">
                    <a:off x="384948" y="3348642"/>
                    <a:ext cx="960436" cy="362325"/>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Medium</a:t>
                    </a:r>
                    <a:endParaRPr lang="en-US" sz="1200" b="1" noProof="1">
                      <a:solidFill>
                        <a:schemeClr val="tx1">
                          <a:lumMod val="50000"/>
                          <a:lumOff val="50000"/>
                        </a:schemeClr>
                      </a:solidFill>
                    </a:endParaRPr>
                  </a:p>
                </p:txBody>
              </p:sp>
              <p:sp>
                <p:nvSpPr>
                  <p:cNvPr id="2061" name="Text Box 42"/>
                  <p:cNvSpPr txBox="1">
                    <a:spLocks noChangeArrowheads="1"/>
                  </p:cNvSpPr>
                  <p:nvPr/>
                </p:nvSpPr>
                <p:spPr bwMode="gray">
                  <a:xfrm rot="16200000">
                    <a:off x="388547" y="2289357"/>
                    <a:ext cx="957262" cy="353648"/>
                  </a:xfrm>
                  <a:prstGeom prst="rect">
                    <a:avLst/>
                  </a:prstGeom>
                  <a:noFill/>
                  <a:ln w="9525">
                    <a:noFill/>
                    <a:miter lim="800000"/>
                    <a:headEnd/>
                    <a:tailEnd/>
                  </a:ln>
                </p:spPr>
                <p:txBody>
                  <a:bodyPr lIns="0" tIns="0" rIns="0" bIns="0" anchor="ctr"/>
                  <a:lstStyle/>
                  <a:p>
                    <a:pPr algn="ctr"/>
                    <a:r>
                      <a:rPr lang="en-US" sz="1200" b="1" noProof="1" smtClean="0">
                        <a:solidFill>
                          <a:schemeClr val="tx1">
                            <a:lumMod val="50000"/>
                            <a:lumOff val="50000"/>
                          </a:schemeClr>
                        </a:solidFill>
                      </a:rPr>
                      <a:t>High</a:t>
                    </a:r>
                    <a:endParaRPr lang="en-US" sz="1200" b="1" noProof="1">
                      <a:solidFill>
                        <a:schemeClr val="tx1">
                          <a:lumMod val="50000"/>
                          <a:lumOff val="50000"/>
                        </a:schemeClr>
                      </a:solidFill>
                    </a:endParaRPr>
                  </a:p>
                </p:txBody>
              </p:sp>
              <p:sp>
                <p:nvSpPr>
                  <p:cNvPr id="2063" name="Text Box 44"/>
                  <p:cNvSpPr txBox="1">
                    <a:spLocks noChangeArrowheads="1"/>
                  </p:cNvSpPr>
                  <p:nvPr/>
                </p:nvSpPr>
                <p:spPr bwMode="gray">
                  <a:xfrm rot="16200000">
                    <a:off x="-1260074" y="3499124"/>
                    <a:ext cx="3528000" cy="360152"/>
                  </a:xfrm>
                  <a:prstGeom prst="rect">
                    <a:avLst/>
                  </a:prstGeom>
                  <a:noFill/>
                  <a:ln w="12700" algn="ctr">
                    <a:noFill/>
                    <a:miter lim="800000"/>
                    <a:headEnd/>
                    <a:tailEnd/>
                  </a:ln>
                  <a:effectLst/>
                </p:spPr>
                <p:txBody>
                  <a:bodyPr lIns="0" tIns="0" rIns="0" bIns="0" anchor="ctr" anchorCtr="0"/>
                  <a:lstStyle>
                    <a:defPPr>
                      <a:defRPr lang="de-DE"/>
                    </a:defPPr>
                    <a:lvl1pPr algn="ctr" defTabSz="801688" eaLnBrk="0" hangingPunct="0">
                      <a:defRPr>
                        <a:cs typeface="Arial" charset="0"/>
                      </a:defRPr>
                    </a:lvl1pPr>
                  </a:lstStyle>
                  <a:p>
                    <a:r>
                      <a:rPr lang="en-US" noProof="1" smtClean="0"/>
                      <a:t>Share in sales</a:t>
                    </a:r>
                    <a:endParaRPr lang="en-US" noProof="1"/>
                  </a:p>
                </p:txBody>
              </p:sp>
              <p:sp>
                <p:nvSpPr>
                  <p:cNvPr id="2062" name="Line 43"/>
                  <p:cNvSpPr>
                    <a:spLocks noChangeShapeType="1"/>
                  </p:cNvSpPr>
                  <p:nvPr/>
                </p:nvSpPr>
                <p:spPr bwMode="gray">
                  <a:xfrm rot="16200000" flipV="1">
                    <a:off x="-1074154" y="3671094"/>
                    <a:ext cx="3516312" cy="0"/>
                  </a:xfrm>
                  <a:prstGeom prst="line">
                    <a:avLst/>
                  </a:prstGeom>
                  <a:noFill/>
                  <a:ln w="19050">
                    <a:solidFill>
                      <a:srgbClr val="808080"/>
                    </a:solidFill>
                    <a:round/>
                    <a:headEnd/>
                    <a:tailEnd type="triangle" w="lg" len="lg"/>
                  </a:ln>
                </p:spPr>
                <p:txBody>
                  <a:bodyPr/>
                  <a:lstStyle/>
                  <a:p>
                    <a:endParaRPr lang="en-US" dirty="0"/>
                  </a:p>
                </p:txBody>
              </p:sp>
            </p:grpSp>
            <p:grpSp>
              <p:nvGrpSpPr>
                <p:cNvPr id="8" name="Gruppieren 7"/>
                <p:cNvGrpSpPr/>
                <p:nvPr/>
              </p:nvGrpSpPr>
              <p:grpSpPr bwMode="gray">
                <a:xfrm>
                  <a:off x="1046328" y="1987550"/>
                  <a:ext cx="7413672" cy="3094401"/>
                  <a:chOff x="1046328" y="1987550"/>
                  <a:chExt cx="7413672" cy="3094403"/>
                </a:xfrm>
              </p:grpSpPr>
              <p:sp>
                <p:nvSpPr>
                  <p:cNvPr id="2053" name="Rectangle 33"/>
                  <p:cNvSpPr>
                    <a:spLocks noChangeArrowheads="1"/>
                  </p:cNvSpPr>
                  <p:nvPr/>
                </p:nvSpPr>
                <p:spPr bwMode="gray">
                  <a:xfrm>
                    <a:off x="6084000" y="1987550"/>
                    <a:ext cx="2376000" cy="957263"/>
                  </a:xfrm>
                  <a:prstGeom prst="rect">
                    <a:avLst/>
                  </a:prstGeom>
                  <a:solidFill>
                    <a:schemeClr val="accent1">
                      <a:lumMod val="60000"/>
                      <a:lumOff val="4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lumMod val="40000"/>
                            <a:lumOff val="60000"/>
                          </a:schemeClr>
                        </a:solidFill>
                      </a:rPr>
                      <a:t>B</a:t>
                    </a:r>
                    <a:endParaRPr lang="en-US" sz="4800" b="1" noProof="1">
                      <a:solidFill>
                        <a:schemeClr val="accent1">
                          <a:lumMod val="40000"/>
                          <a:lumOff val="60000"/>
                        </a:schemeClr>
                      </a:solidFill>
                    </a:endParaRPr>
                  </a:p>
                </p:txBody>
              </p:sp>
              <p:sp>
                <p:nvSpPr>
                  <p:cNvPr id="2064" name="Rectangle 45"/>
                  <p:cNvSpPr>
                    <a:spLocks noChangeArrowheads="1"/>
                  </p:cNvSpPr>
                  <p:nvPr/>
                </p:nvSpPr>
                <p:spPr bwMode="gray">
                  <a:xfrm>
                    <a:off x="1046328" y="1987550"/>
                    <a:ext cx="2376000" cy="957263"/>
                  </a:xfrm>
                  <a:prstGeom prst="rect">
                    <a:avLst/>
                  </a:prstGeom>
                  <a:solidFill>
                    <a:schemeClr val="accent1">
                      <a:lumMod val="75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solidFill>
                      </a:rPr>
                      <a:t>A</a:t>
                    </a:r>
                    <a:endParaRPr lang="en-US" sz="4800" b="1" noProof="1">
                      <a:solidFill>
                        <a:schemeClr val="accent1"/>
                      </a:solidFill>
                    </a:endParaRPr>
                  </a:p>
                </p:txBody>
              </p:sp>
              <p:sp>
                <p:nvSpPr>
                  <p:cNvPr id="2065" name="Rectangle 46"/>
                  <p:cNvSpPr>
                    <a:spLocks noChangeArrowheads="1"/>
                  </p:cNvSpPr>
                  <p:nvPr/>
                </p:nvSpPr>
                <p:spPr bwMode="gray">
                  <a:xfrm>
                    <a:off x="1046328" y="3049589"/>
                    <a:ext cx="2376000" cy="960438"/>
                  </a:xfrm>
                  <a:prstGeom prst="rect">
                    <a:avLst/>
                  </a:prstGeom>
                  <a:solidFill>
                    <a:schemeClr val="accent1"/>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lumMod val="60000"/>
                            <a:lumOff val="40000"/>
                          </a:schemeClr>
                        </a:solidFill>
                      </a:rPr>
                      <a:t>A</a:t>
                    </a:r>
                    <a:endParaRPr lang="en-US" sz="4800" b="1" noProof="1">
                      <a:solidFill>
                        <a:schemeClr val="accent1">
                          <a:lumMod val="60000"/>
                          <a:lumOff val="40000"/>
                        </a:schemeClr>
                      </a:solidFill>
                    </a:endParaRPr>
                  </a:p>
                </p:txBody>
              </p:sp>
              <p:sp>
                <p:nvSpPr>
                  <p:cNvPr id="2066" name="Rectangle 47"/>
                  <p:cNvSpPr>
                    <a:spLocks noChangeArrowheads="1"/>
                  </p:cNvSpPr>
                  <p:nvPr/>
                </p:nvSpPr>
                <p:spPr bwMode="gray">
                  <a:xfrm>
                    <a:off x="1046328" y="4124690"/>
                    <a:ext cx="2376000" cy="957263"/>
                  </a:xfrm>
                  <a:prstGeom prst="rect">
                    <a:avLst/>
                  </a:prstGeom>
                  <a:solidFill>
                    <a:schemeClr val="accent1">
                      <a:lumMod val="60000"/>
                      <a:lumOff val="4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lumMod val="40000"/>
                            <a:lumOff val="60000"/>
                          </a:schemeClr>
                        </a:solidFill>
                      </a:rPr>
                      <a:t>B</a:t>
                    </a:r>
                    <a:endParaRPr lang="en-US" sz="4800" b="1" noProof="1">
                      <a:solidFill>
                        <a:schemeClr val="accent1">
                          <a:lumMod val="40000"/>
                          <a:lumOff val="60000"/>
                        </a:schemeClr>
                      </a:solidFill>
                    </a:endParaRPr>
                  </a:p>
                </p:txBody>
              </p:sp>
              <p:sp>
                <p:nvSpPr>
                  <p:cNvPr id="2067" name="Rectangle 48"/>
                  <p:cNvSpPr>
                    <a:spLocks noChangeArrowheads="1"/>
                  </p:cNvSpPr>
                  <p:nvPr/>
                </p:nvSpPr>
                <p:spPr bwMode="gray">
                  <a:xfrm>
                    <a:off x="6084000" y="3049589"/>
                    <a:ext cx="2376000" cy="960438"/>
                  </a:xfrm>
                  <a:prstGeom prst="rect">
                    <a:avLst/>
                  </a:prstGeom>
                  <a:solidFill>
                    <a:srgbClr val="C8C8C8"/>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rgbClr val="E6E6E6"/>
                        </a:solidFill>
                      </a:rPr>
                      <a:t>C</a:t>
                    </a:r>
                    <a:endParaRPr lang="en-US" sz="4800" b="1" noProof="1">
                      <a:solidFill>
                        <a:srgbClr val="E6E6E6"/>
                      </a:solidFill>
                    </a:endParaRPr>
                  </a:p>
                </p:txBody>
              </p:sp>
              <p:sp>
                <p:nvSpPr>
                  <p:cNvPr id="2068" name="Rectangle 49"/>
                  <p:cNvSpPr>
                    <a:spLocks noChangeArrowheads="1"/>
                  </p:cNvSpPr>
                  <p:nvPr/>
                </p:nvSpPr>
                <p:spPr bwMode="gray">
                  <a:xfrm>
                    <a:off x="6084000" y="4124690"/>
                    <a:ext cx="2376000" cy="957263"/>
                  </a:xfrm>
                  <a:prstGeom prst="rect">
                    <a:avLst/>
                  </a:prstGeom>
                  <a:solidFill>
                    <a:srgbClr val="E6E6E6"/>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dirty="0" smtClean="0">
                        <a:solidFill>
                          <a:srgbClr val="FFFFFF"/>
                        </a:solidFill>
                      </a:rPr>
                      <a:t>C</a:t>
                    </a:r>
                    <a:endParaRPr lang="en-US" sz="4800" b="1" dirty="0">
                      <a:solidFill>
                        <a:srgbClr val="FFFFFF"/>
                      </a:solidFill>
                    </a:endParaRPr>
                  </a:p>
                </p:txBody>
              </p:sp>
              <p:sp>
                <p:nvSpPr>
                  <p:cNvPr id="2069" name="Rectangle 50"/>
                  <p:cNvSpPr>
                    <a:spLocks noChangeArrowheads="1"/>
                  </p:cNvSpPr>
                  <p:nvPr/>
                </p:nvSpPr>
                <p:spPr bwMode="gray">
                  <a:xfrm>
                    <a:off x="3565164" y="1987550"/>
                    <a:ext cx="2376000" cy="957263"/>
                  </a:xfrm>
                  <a:prstGeom prst="rect">
                    <a:avLst/>
                  </a:prstGeom>
                  <a:solidFill>
                    <a:schemeClr val="accent1"/>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lumMod val="60000"/>
                            <a:lumOff val="40000"/>
                          </a:schemeClr>
                        </a:solidFill>
                      </a:rPr>
                      <a:t>A</a:t>
                    </a:r>
                    <a:endParaRPr lang="en-US" sz="4800" b="1" noProof="1">
                      <a:solidFill>
                        <a:schemeClr val="accent1">
                          <a:lumMod val="60000"/>
                          <a:lumOff val="40000"/>
                        </a:schemeClr>
                      </a:solidFill>
                    </a:endParaRPr>
                  </a:p>
                </p:txBody>
              </p:sp>
              <p:sp>
                <p:nvSpPr>
                  <p:cNvPr id="2070" name="Rectangle 51"/>
                  <p:cNvSpPr>
                    <a:spLocks noChangeArrowheads="1"/>
                  </p:cNvSpPr>
                  <p:nvPr/>
                </p:nvSpPr>
                <p:spPr bwMode="gray">
                  <a:xfrm>
                    <a:off x="3565164" y="3049589"/>
                    <a:ext cx="2376000" cy="960437"/>
                  </a:xfrm>
                  <a:prstGeom prst="rect">
                    <a:avLst/>
                  </a:prstGeom>
                  <a:solidFill>
                    <a:schemeClr val="accent1">
                      <a:lumMod val="60000"/>
                      <a:lumOff val="4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chemeClr val="accent1">
                            <a:lumMod val="40000"/>
                            <a:lumOff val="60000"/>
                          </a:schemeClr>
                        </a:solidFill>
                      </a:rPr>
                      <a:t>B</a:t>
                    </a:r>
                    <a:endParaRPr lang="en-US" sz="4800" b="1" noProof="1">
                      <a:solidFill>
                        <a:schemeClr val="accent1">
                          <a:lumMod val="40000"/>
                          <a:lumOff val="60000"/>
                        </a:schemeClr>
                      </a:solidFill>
                    </a:endParaRPr>
                  </a:p>
                </p:txBody>
              </p:sp>
              <p:sp>
                <p:nvSpPr>
                  <p:cNvPr id="2071" name="Rectangle 52"/>
                  <p:cNvSpPr>
                    <a:spLocks noChangeArrowheads="1"/>
                  </p:cNvSpPr>
                  <p:nvPr/>
                </p:nvSpPr>
                <p:spPr bwMode="gray">
                  <a:xfrm>
                    <a:off x="3565164" y="4124688"/>
                    <a:ext cx="2376000" cy="957263"/>
                  </a:xfrm>
                  <a:prstGeom prst="rect">
                    <a:avLst/>
                  </a:prstGeom>
                  <a:solidFill>
                    <a:srgbClr val="C8C8C8"/>
                  </a:solidFill>
                  <a:ln w="12700">
                    <a:solidFill>
                      <a:srgbClr val="C0C0C0"/>
                    </a:solidFill>
                    <a:miter lim="800000"/>
                    <a:headEnd/>
                    <a:tailEnd/>
                  </a:ln>
                  <a:effectLst>
                    <a:outerShdw blurRad="127000" dist="63500" dir="2700000" algn="tl" rotWithShape="0">
                      <a:prstClr val="black">
                        <a:alpha val="40000"/>
                      </a:prstClr>
                    </a:outerShdw>
                  </a:effectLst>
                </p:spPr>
                <p:txBody>
                  <a:bodyPr anchor="ctr"/>
                  <a:lstStyle/>
                  <a:p>
                    <a:pPr algn="ctr"/>
                    <a:r>
                      <a:rPr lang="en-US" sz="4800" b="1" noProof="1" smtClean="0">
                        <a:solidFill>
                          <a:srgbClr val="E6E6E6"/>
                        </a:solidFill>
                      </a:rPr>
                      <a:t>C</a:t>
                    </a:r>
                    <a:endParaRPr lang="en-US" sz="4800" b="1" noProof="1">
                      <a:solidFill>
                        <a:srgbClr val="E6E6E6"/>
                      </a:solidFill>
                    </a:endParaRPr>
                  </a:p>
                </p:txBody>
              </p:sp>
            </p:grpSp>
          </p:grpSp>
          <p:grpSp>
            <p:nvGrpSpPr>
              <p:cNvPr id="5" name="Gruppieren 4"/>
              <p:cNvGrpSpPr/>
              <p:nvPr/>
            </p:nvGrpSpPr>
            <p:grpSpPr bwMode="gray">
              <a:xfrm>
                <a:off x="1046328" y="1555200"/>
                <a:ext cx="4456731" cy="360000"/>
                <a:chOff x="1046328" y="1555200"/>
                <a:chExt cx="4456731" cy="360000"/>
              </a:xfrm>
            </p:grpSpPr>
            <p:grpSp>
              <p:nvGrpSpPr>
                <p:cNvPr id="2" name="Gruppieren 1"/>
                <p:cNvGrpSpPr/>
                <p:nvPr/>
              </p:nvGrpSpPr>
              <p:grpSpPr bwMode="gray">
                <a:xfrm>
                  <a:off x="1046328" y="1555200"/>
                  <a:ext cx="1463200" cy="360000"/>
                  <a:chOff x="1046328" y="1555200"/>
                  <a:chExt cx="1463200" cy="360000"/>
                </a:xfrm>
              </p:grpSpPr>
              <p:sp>
                <p:nvSpPr>
                  <p:cNvPr id="2051" name="Rectangle 68"/>
                  <p:cNvSpPr>
                    <a:spLocks noChangeArrowheads="1"/>
                  </p:cNvSpPr>
                  <p:nvPr/>
                </p:nvSpPr>
                <p:spPr bwMode="gray">
                  <a:xfrm>
                    <a:off x="1046328" y="1633600"/>
                    <a:ext cx="203200" cy="203200"/>
                  </a:xfrm>
                  <a:prstGeom prst="rect">
                    <a:avLst/>
                  </a:prstGeom>
                  <a:gradFill flip="none" rotWithShape="1">
                    <a:gsLst>
                      <a:gs pos="0">
                        <a:schemeClr val="accent1">
                          <a:lumMod val="75000"/>
                        </a:schemeClr>
                      </a:gs>
                      <a:gs pos="100000">
                        <a:schemeClr val="accent1"/>
                      </a:gs>
                    </a:gsLst>
                    <a:lin ang="5400000" scaled="1"/>
                    <a:tileRect/>
                  </a:gradFill>
                  <a:ln w="12700">
                    <a:solidFill>
                      <a:srgbClr val="FFFFFF"/>
                    </a:solidFill>
                    <a:miter lim="800000"/>
                    <a:headEnd/>
                    <a:tailEnd/>
                  </a:ln>
                  <a:effectLst>
                    <a:outerShdw blurRad="63500" dist="25400" dir="2700000" algn="tl" rotWithShape="0">
                      <a:prstClr val="black">
                        <a:alpha val="40000"/>
                      </a:prstClr>
                    </a:outerShdw>
                  </a:effectLst>
                </p:spPr>
                <p:txBody>
                  <a:bodyPr anchor="ctr"/>
                  <a:lstStyle/>
                  <a:p>
                    <a:pPr algn="ctr"/>
                    <a:endParaRPr lang="en-US" b="1" dirty="0">
                      <a:solidFill>
                        <a:schemeClr val="bg1"/>
                      </a:solidFill>
                    </a:endParaRPr>
                  </a:p>
                </p:txBody>
              </p:sp>
              <p:sp>
                <p:nvSpPr>
                  <p:cNvPr id="2074" name="Text Box 69"/>
                  <p:cNvSpPr txBox="1">
                    <a:spLocks noChangeArrowheads="1"/>
                  </p:cNvSpPr>
                  <p:nvPr/>
                </p:nvSpPr>
                <p:spPr bwMode="gray">
                  <a:xfrm>
                    <a:off x="1249528" y="1555200"/>
                    <a:ext cx="1260000" cy="360000"/>
                  </a:xfrm>
                  <a:prstGeom prst="rect">
                    <a:avLst/>
                  </a:prstGeom>
                  <a:noFill/>
                  <a:ln w="9525">
                    <a:noFill/>
                    <a:miter lim="800000"/>
                    <a:headEnd/>
                    <a:tailEnd/>
                  </a:ln>
                </p:spPr>
                <p:txBody>
                  <a:bodyPr wrap="none" lIns="108000" tIns="72000" rIns="108000" bIns="72000" anchor="ctr">
                    <a:noAutofit/>
                  </a:bodyPr>
                  <a:lstStyle/>
                  <a:p>
                    <a:r>
                      <a:rPr lang="en-US" sz="1200" noProof="1" smtClean="0"/>
                      <a:t>A-type Customer</a:t>
                    </a:r>
                    <a:endParaRPr lang="en-US" sz="1200" noProof="1"/>
                  </a:p>
                </p:txBody>
              </p:sp>
            </p:grpSp>
            <p:grpSp>
              <p:nvGrpSpPr>
                <p:cNvPr id="3" name="Gruppieren 2"/>
                <p:cNvGrpSpPr/>
                <p:nvPr/>
              </p:nvGrpSpPr>
              <p:grpSpPr bwMode="gray">
                <a:xfrm>
                  <a:off x="2509528" y="1555200"/>
                  <a:ext cx="1463200" cy="360000"/>
                  <a:chOff x="2509528" y="1555200"/>
                  <a:chExt cx="1463200" cy="360000"/>
                </a:xfrm>
              </p:grpSpPr>
              <p:sp>
                <p:nvSpPr>
                  <p:cNvPr id="2073" name="Rectangle 64"/>
                  <p:cNvSpPr>
                    <a:spLocks noChangeArrowheads="1"/>
                  </p:cNvSpPr>
                  <p:nvPr/>
                </p:nvSpPr>
                <p:spPr bwMode="gray">
                  <a:xfrm>
                    <a:off x="2509528" y="1633600"/>
                    <a:ext cx="203200" cy="203200"/>
                  </a:xfrm>
                  <a:prstGeom prst="rect">
                    <a:avLst/>
                  </a:prstGeom>
                  <a:solidFill>
                    <a:schemeClr val="accent1">
                      <a:lumMod val="60000"/>
                      <a:lumOff val="40000"/>
                    </a:schemeClr>
                  </a:solidFill>
                  <a:ln w="12700">
                    <a:solidFill>
                      <a:srgbClr val="FFFFFF"/>
                    </a:solidFill>
                    <a:miter lim="800000"/>
                    <a:headEnd/>
                    <a:tailEnd/>
                  </a:ln>
                  <a:effectLst>
                    <a:outerShdw blurRad="63500" dist="25400" dir="2700000" algn="tl" rotWithShape="0">
                      <a:prstClr val="black">
                        <a:alpha val="40000"/>
                      </a:prstClr>
                    </a:outerShdw>
                  </a:effectLst>
                </p:spPr>
                <p:txBody>
                  <a:bodyPr anchor="ctr"/>
                  <a:lstStyle/>
                  <a:p>
                    <a:pPr algn="ctr"/>
                    <a:endParaRPr lang="en-US" sz="1400" b="1" noProof="1">
                      <a:solidFill>
                        <a:schemeClr val="bg1"/>
                      </a:solidFill>
                    </a:endParaRPr>
                  </a:p>
                </p:txBody>
              </p:sp>
              <p:sp>
                <p:nvSpPr>
                  <p:cNvPr id="2075" name="Text Box 70"/>
                  <p:cNvSpPr txBox="1">
                    <a:spLocks noChangeArrowheads="1"/>
                  </p:cNvSpPr>
                  <p:nvPr/>
                </p:nvSpPr>
                <p:spPr bwMode="gray">
                  <a:xfrm>
                    <a:off x="2712728" y="1555200"/>
                    <a:ext cx="1260000" cy="360000"/>
                  </a:xfrm>
                  <a:prstGeom prst="rect">
                    <a:avLst/>
                  </a:prstGeom>
                  <a:noFill/>
                  <a:ln w="9525">
                    <a:noFill/>
                    <a:miter lim="800000"/>
                    <a:headEnd/>
                    <a:tailEnd/>
                  </a:ln>
                </p:spPr>
                <p:txBody>
                  <a:bodyPr wrap="none" lIns="108000" tIns="72000" rIns="108000" bIns="72000" anchor="ctr">
                    <a:noAutofit/>
                  </a:bodyPr>
                  <a:lstStyle/>
                  <a:p>
                    <a:r>
                      <a:rPr lang="en-US" sz="1200" noProof="1" smtClean="0"/>
                      <a:t>B-type Customer</a:t>
                    </a:r>
                    <a:endParaRPr lang="en-US" sz="1200" noProof="1"/>
                  </a:p>
                </p:txBody>
              </p:sp>
            </p:grpSp>
            <p:grpSp>
              <p:nvGrpSpPr>
                <p:cNvPr id="4" name="Gruppieren 3"/>
                <p:cNvGrpSpPr/>
                <p:nvPr/>
              </p:nvGrpSpPr>
              <p:grpSpPr bwMode="gray">
                <a:xfrm>
                  <a:off x="4039859" y="1555200"/>
                  <a:ext cx="1463200" cy="360000"/>
                  <a:chOff x="4039859" y="1555200"/>
                  <a:chExt cx="1463200" cy="360000"/>
                </a:xfrm>
              </p:grpSpPr>
              <p:sp>
                <p:nvSpPr>
                  <p:cNvPr id="2072" name="Rectangle 63"/>
                  <p:cNvSpPr>
                    <a:spLocks noChangeArrowheads="1"/>
                  </p:cNvSpPr>
                  <p:nvPr/>
                </p:nvSpPr>
                <p:spPr bwMode="gray">
                  <a:xfrm>
                    <a:off x="4039859" y="1633600"/>
                    <a:ext cx="203200" cy="203200"/>
                  </a:xfrm>
                  <a:prstGeom prst="rect">
                    <a:avLst/>
                  </a:prstGeom>
                  <a:gradFill flip="none" rotWithShape="1">
                    <a:gsLst>
                      <a:gs pos="0">
                        <a:srgbClr val="E6E6E6"/>
                      </a:gs>
                      <a:gs pos="100000">
                        <a:srgbClr val="C8C8C8"/>
                      </a:gs>
                    </a:gsLst>
                    <a:lin ang="16200000" scaled="1"/>
                    <a:tileRect/>
                  </a:gradFill>
                  <a:ln w="12700">
                    <a:solidFill>
                      <a:srgbClr val="FFFFFF"/>
                    </a:solidFill>
                    <a:miter lim="800000"/>
                    <a:headEnd/>
                    <a:tailEnd/>
                  </a:ln>
                  <a:effectLst>
                    <a:outerShdw blurRad="63500" dist="25400" dir="2700000" algn="tl" rotWithShape="0">
                      <a:prstClr val="black">
                        <a:alpha val="40000"/>
                      </a:prstClr>
                    </a:outerShdw>
                  </a:effectLst>
                </p:spPr>
                <p:txBody>
                  <a:bodyPr anchor="ctr"/>
                  <a:lstStyle/>
                  <a:p>
                    <a:pPr algn="ctr"/>
                    <a:endParaRPr lang="en-US" b="1" dirty="0"/>
                  </a:p>
                </p:txBody>
              </p:sp>
              <p:sp>
                <p:nvSpPr>
                  <p:cNvPr id="2076" name="Text Box 72"/>
                  <p:cNvSpPr txBox="1">
                    <a:spLocks noChangeArrowheads="1"/>
                  </p:cNvSpPr>
                  <p:nvPr/>
                </p:nvSpPr>
                <p:spPr bwMode="gray">
                  <a:xfrm>
                    <a:off x="4243059" y="1555200"/>
                    <a:ext cx="1260000" cy="360000"/>
                  </a:xfrm>
                  <a:prstGeom prst="rect">
                    <a:avLst/>
                  </a:prstGeom>
                  <a:noFill/>
                  <a:ln w="9525">
                    <a:noFill/>
                    <a:miter lim="800000"/>
                    <a:headEnd/>
                    <a:tailEnd/>
                  </a:ln>
                </p:spPr>
                <p:txBody>
                  <a:bodyPr wrap="none" lIns="108000" tIns="72000" rIns="108000" bIns="72000" anchor="ctr">
                    <a:noAutofit/>
                  </a:bodyPr>
                  <a:lstStyle/>
                  <a:p>
                    <a:r>
                      <a:rPr lang="en-US" sz="1200" noProof="1" smtClean="0"/>
                      <a:t>C-type Customer</a:t>
                    </a:r>
                    <a:endParaRPr lang="en-US" sz="1200" noProof="1"/>
                  </a:p>
                </p:txBody>
              </p:sp>
            </p:grpSp>
          </p:grpSp>
        </p:grpSp>
        <p:sp>
          <p:nvSpPr>
            <p:cNvPr id="38" name="Ellipse 37"/>
            <p:cNvSpPr/>
            <p:nvPr/>
          </p:nvSpPr>
          <p:spPr bwMode="gray">
            <a:xfrm>
              <a:off x="3163059" y="3313806"/>
              <a:ext cx="1080000" cy="432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400" b="1" dirty="0">
                  <a:ln w="18415" cmpd="sng">
                    <a:noFill/>
                    <a:prstDash val="solid"/>
                  </a:ln>
                  <a:solidFill>
                    <a:srgbClr val="000000"/>
                  </a:solidFill>
                  <a:cs typeface="Arial" charset="0"/>
                </a:rPr>
                <a:t>Customer 4</a:t>
              </a:r>
            </a:p>
          </p:txBody>
        </p:sp>
        <p:sp>
          <p:nvSpPr>
            <p:cNvPr id="39" name="Ellipse 38"/>
            <p:cNvSpPr/>
            <p:nvPr/>
          </p:nvSpPr>
          <p:spPr bwMode="gray">
            <a:xfrm>
              <a:off x="2407059" y="2528729"/>
              <a:ext cx="1512000" cy="648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b="1" dirty="0">
                  <a:ln w="18415" cmpd="sng">
                    <a:noFill/>
                    <a:prstDash val="solid"/>
                  </a:ln>
                  <a:solidFill>
                    <a:srgbClr val="000000"/>
                  </a:solidFill>
                  <a:cs typeface="Arial" charset="0"/>
                </a:rPr>
                <a:t>Customer 1</a:t>
              </a:r>
            </a:p>
          </p:txBody>
        </p:sp>
        <p:sp>
          <p:nvSpPr>
            <p:cNvPr id="40" name="Ellipse 39"/>
            <p:cNvSpPr/>
            <p:nvPr/>
          </p:nvSpPr>
          <p:spPr bwMode="gray">
            <a:xfrm>
              <a:off x="5143059" y="4367645"/>
              <a:ext cx="720000" cy="36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100" b="1" dirty="0">
                  <a:ln w="18415" cmpd="sng">
                    <a:noFill/>
                    <a:prstDash val="solid"/>
                  </a:ln>
                  <a:solidFill>
                    <a:srgbClr val="000000"/>
                  </a:solidFill>
                  <a:cs typeface="Arial" charset="0"/>
                </a:rPr>
                <a:t>Customer</a:t>
              </a:r>
            </a:p>
          </p:txBody>
        </p:sp>
        <p:sp>
          <p:nvSpPr>
            <p:cNvPr id="41" name="Ellipse 40"/>
            <p:cNvSpPr/>
            <p:nvPr/>
          </p:nvSpPr>
          <p:spPr bwMode="gray">
            <a:xfrm>
              <a:off x="5168707" y="3313806"/>
              <a:ext cx="1080000" cy="432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400" b="1" dirty="0" smtClean="0">
                  <a:ln w="18415" cmpd="sng">
                    <a:noFill/>
                    <a:prstDash val="solid"/>
                  </a:ln>
                  <a:solidFill>
                    <a:srgbClr val="000000"/>
                  </a:solidFill>
                  <a:cs typeface="Arial" charset="0"/>
                </a:rPr>
                <a:t>Customer 3</a:t>
              </a:r>
              <a:endParaRPr lang="en-US" sz="1400" b="1" dirty="0">
                <a:ln w="18415" cmpd="sng">
                  <a:noFill/>
                  <a:prstDash val="solid"/>
                </a:ln>
                <a:solidFill>
                  <a:srgbClr val="000000"/>
                </a:solidFill>
                <a:cs typeface="Arial" charset="0"/>
              </a:endParaRPr>
            </a:p>
          </p:txBody>
        </p:sp>
        <p:sp>
          <p:nvSpPr>
            <p:cNvPr id="42" name="Ellipse 41"/>
            <p:cNvSpPr/>
            <p:nvPr/>
          </p:nvSpPr>
          <p:spPr bwMode="gray">
            <a:xfrm>
              <a:off x="4010687" y="2764897"/>
              <a:ext cx="1296000" cy="504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600" b="1" dirty="0" smtClean="0">
                  <a:ln w="18415" cmpd="sng">
                    <a:noFill/>
                    <a:prstDash val="solid"/>
                  </a:ln>
                  <a:solidFill>
                    <a:srgbClr val="000000"/>
                  </a:solidFill>
                  <a:cs typeface="Arial" charset="0"/>
                </a:rPr>
                <a:t>Customer 2</a:t>
              </a:r>
              <a:endParaRPr lang="en-US" sz="1600" b="1" dirty="0">
                <a:ln w="18415" cmpd="sng">
                  <a:noFill/>
                  <a:prstDash val="solid"/>
                </a:ln>
                <a:solidFill>
                  <a:srgbClr val="000000"/>
                </a:solidFill>
                <a:cs typeface="Arial" charset="0"/>
              </a:endParaRPr>
            </a:p>
          </p:txBody>
        </p:sp>
        <p:sp>
          <p:nvSpPr>
            <p:cNvPr id="43" name="Ellipse 42"/>
            <p:cNvSpPr/>
            <p:nvPr/>
          </p:nvSpPr>
          <p:spPr bwMode="gray">
            <a:xfrm>
              <a:off x="6207157" y="4187645"/>
              <a:ext cx="720000" cy="360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100" b="1" dirty="0">
                  <a:ln w="18415" cmpd="sng">
                    <a:noFill/>
                    <a:prstDash val="solid"/>
                  </a:ln>
                  <a:solidFill>
                    <a:srgbClr val="000000"/>
                  </a:solidFill>
                  <a:cs typeface="Arial" charset="0"/>
                </a:rPr>
                <a:t>Customer</a:t>
              </a:r>
            </a:p>
          </p:txBody>
        </p:sp>
      </p:grpSp>
      <p:grpSp>
        <p:nvGrpSpPr>
          <p:cNvPr id="45" name="Gruppieren 44"/>
          <p:cNvGrpSpPr/>
          <p:nvPr/>
        </p:nvGrpSpPr>
        <p:grpSpPr bwMode="gray">
          <a:xfrm>
            <a:off x="6207157" y="4788595"/>
            <a:ext cx="2467278" cy="1427724"/>
            <a:chOff x="7014070" y="26130"/>
            <a:chExt cx="2467278" cy="1427724"/>
          </a:xfrm>
        </p:grpSpPr>
        <p:sp>
          <p:nvSpPr>
            <p:cNvPr id="46" name="Rechteck 45"/>
            <p:cNvSpPr/>
            <p:nvPr/>
          </p:nvSpPr>
          <p:spPr bwMode="gray">
            <a:xfrm rot="384271">
              <a:off x="7398202" y="111998"/>
              <a:ext cx="2083146" cy="1341856"/>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Use this matrix to identify your most valuable customers at first glance</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7" name="Picture 5" descr="Tessafilm_4"/>
            <p:cNvPicPr>
              <a:picLocks noChangeAspect="1" noChangeArrowheads="1"/>
            </p:cNvPicPr>
            <p:nvPr/>
          </p:nvPicPr>
          <p:blipFill>
            <a:blip r:embed="rId3" cstate="print"/>
            <a:srcRect l="59392" b="89844"/>
            <a:stretch>
              <a:fillRect/>
            </a:stretch>
          </p:blipFill>
          <p:spPr bwMode="gray">
            <a:xfrm rot="20222041">
              <a:off x="7014070" y="26130"/>
              <a:ext cx="1235780" cy="424818"/>
            </a:xfrm>
            <a:prstGeom prst="rect">
              <a:avLst/>
            </a:prstGeom>
            <a:noFill/>
          </p:spPr>
        </p:pic>
      </p:grpSp>
      <p:grpSp>
        <p:nvGrpSpPr>
          <p:cNvPr id="49" name="Gruppieren 48"/>
          <p:cNvGrpSpPr/>
          <p:nvPr/>
        </p:nvGrpSpPr>
        <p:grpSpPr bwMode="gray">
          <a:xfrm>
            <a:off x="7057440" y="55389"/>
            <a:ext cx="2014062" cy="6757989"/>
            <a:chOff x="7057440" y="55389"/>
            <a:chExt cx="2014062" cy="6757989"/>
          </a:xfrm>
        </p:grpSpPr>
        <p:sp>
          <p:nvSpPr>
            <p:cNvPr id="50" name="Stern mit 5 Zacken 49"/>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51" name="Rechteck 50"/>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a:t>
              </a:r>
              <a:r>
                <a:rPr lang="en-US" sz="1000" b="1" dirty="0">
                  <a:solidFill>
                    <a:schemeClr val="tx1">
                      <a:lumMod val="50000"/>
                      <a:lumOff val="50000"/>
                    </a:schemeClr>
                  </a:solidFill>
                </a:rPr>
                <a:t>SEEN BEFORE</a:t>
              </a:r>
              <a:r>
                <a:rPr lang="en-US" sz="1000" b="1" dirty="0" smtClean="0">
                  <a:solidFill>
                    <a:schemeClr val="tx1">
                      <a:lumMod val="50000"/>
                      <a:lumOff val="50000"/>
                    </a:schemeClr>
                  </a:solidFill>
                </a:rPr>
                <a:t>*</a:t>
              </a:r>
              <a:endParaRPr lang="en-US" sz="1000" b="1" dirty="0">
                <a:solidFill>
                  <a:schemeClr val="tx1">
                    <a:lumMod val="50000"/>
                    <a:lumOff val="50000"/>
                  </a:schemeClr>
                </a:solidFill>
              </a:endParaRPr>
            </a:p>
          </p:txBody>
        </p:sp>
        <p:sp>
          <p:nvSpPr>
            <p:cNvPr id="52" name="Rechteck 51"/>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135299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a:xfrm>
            <a:off x="323850" y="238539"/>
            <a:ext cx="8497092" cy="616455"/>
          </a:xfrm>
        </p:spPr>
        <p:txBody>
          <a:bodyPr/>
          <a:lstStyle/>
          <a:p>
            <a:r>
              <a:rPr lang="en-US" noProof="1"/>
              <a:t>Consumer Analysis </a:t>
            </a:r>
            <a:r>
              <a:rPr lang="en-US" b="0" noProof="1" smtClean="0"/>
              <a:t>– C-Customer Satisfaction</a:t>
            </a:r>
            <a:endParaRPr lang="en-US" dirty="0"/>
          </a:p>
        </p:txBody>
      </p:sp>
      <p:sp>
        <p:nvSpPr>
          <p:cNvPr id="3" name="Textplatzhalter 2"/>
          <p:cNvSpPr>
            <a:spLocks noGrp="1"/>
          </p:cNvSpPr>
          <p:nvPr>
            <p:ph type="body" sz="quarter" idx="13"/>
          </p:nvPr>
        </p:nvSpPr>
        <p:spPr bwMode="gray"/>
        <p:txBody>
          <a:bodyPr/>
          <a:lstStyle/>
          <a:p>
            <a:r>
              <a:rPr lang="en-US" dirty="0" smtClean="0"/>
              <a:t>Customer satisfaction based on percentage of reclaim (only C-Customer)</a:t>
            </a:r>
            <a:endParaRPr lang="en-US" dirty="0"/>
          </a:p>
        </p:txBody>
      </p:sp>
      <p:grpSp>
        <p:nvGrpSpPr>
          <p:cNvPr id="8" name="Gruppieren 7"/>
          <p:cNvGrpSpPr/>
          <p:nvPr/>
        </p:nvGrpSpPr>
        <p:grpSpPr bwMode="gray">
          <a:xfrm>
            <a:off x="547485" y="1555200"/>
            <a:ext cx="8271527" cy="4248000"/>
            <a:chOff x="547485" y="1555200"/>
            <a:chExt cx="8271527" cy="4248000"/>
          </a:xfrm>
        </p:grpSpPr>
        <p:grpSp>
          <p:nvGrpSpPr>
            <p:cNvPr id="4" name="Gruppieren 3"/>
            <p:cNvGrpSpPr/>
            <p:nvPr/>
          </p:nvGrpSpPr>
          <p:grpSpPr bwMode="gray">
            <a:xfrm>
              <a:off x="547485" y="1555200"/>
              <a:ext cx="3952515" cy="2052000"/>
              <a:chOff x="547485" y="1555200"/>
              <a:chExt cx="3952515" cy="2052000"/>
            </a:xfrm>
          </p:grpSpPr>
          <p:grpSp>
            <p:nvGrpSpPr>
              <p:cNvPr id="31" name="Gruppieren 30"/>
              <p:cNvGrpSpPr/>
              <p:nvPr/>
            </p:nvGrpSpPr>
            <p:grpSpPr bwMode="gray">
              <a:xfrm>
                <a:off x="547485" y="1772816"/>
                <a:ext cx="1616768" cy="1616768"/>
                <a:chOff x="2457990" y="5181563"/>
                <a:chExt cx="1200224" cy="1200224"/>
              </a:xfrm>
            </p:grpSpPr>
            <p:sp>
              <p:nvSpPr>
                <p:cNvPr id="33" name="Rad 32"/>
                <p:cNvSpPr/>
                <p:nvPr/>
              </p:nvSpPr>
              <p:spPr bwMode="gray">
                <a:xfrm flipH="1">
                  <a:off x="2457990" y="5181563"/>
                  <a:ext cx="1200224" cy="1200224"/>
                </a:xfrm>
                <a:prstGeom prst="donut">
                  <a:avLst>
                    <a:gd name="adj" fmla="val 17195"/>
                  </a:avLst>
                </a:prstGeom>
                <a:gradFill flip="none" rotWithShape="1">
                  <a:gsLst>
                    <a:gs pos="0">
                      <a:srgbClr val="FFFFFF"/>
                    </a:gs>
                    <a:gs pos="50000">
                      <a:srgbClr val="E6E6E6"/>
                    </a:gs>
                  </a:gsLst>
                  <a:lin ang="16200000" scaled="1"/>
                  <a:tileRect/>
                </a:gradFill>
                <a:ln w="12700">
                  <a:noFill/>
                  <a:round/>
                  <a:headEnd/>
                  <a:tailEnd/>
                </a:ln>
                <a:effectLst>
                  <a:innerShdw blurRad="76200" dist="12700" dir="18900000">
                    <a:prstClr val="black">
                      <a:alpha val="30000"/>
                    </a:prstClr>
                  </a:innerShdw>
                </a:effectLst>
              </p:spPr>
              <p:txBody>
                <a:bodyPr rtlCol="0" anchor="ctr"/>
                <a:lstStyle/>
                <a:p>
                  <a:pPr algn="ctr"/>
                  <a:endParaRPr lang="en-US" dirty="0"/>
                </a:p>
              </p:txBody>
            </p:sp>
            <p:sp>
              <p:nvSpPr>
                <p:cNvPr id="34" name="Rechteck 33"/>
                <p:cNvSpPr/>
                <p:nvPr/>
              </p:nvSpPr>
              <p:spPr bwMode="gray">
                <a:xfrm>
                  <a:off x="2457990" y="5181563"/>
                  <a:ext cx="1200224" cy="1182688"/>
                </a:xfrm>
                <a:prstGeom prst="rect">
                  <a:avLst/>
                </a:prstGeom>
              </p:spPr>
              <p:txBody>
                <a:bodyPr wrap="square" lIns="72000" tIns="0" rIns="0" bIns="0" anchor="ctr">
                  <a:noAutofit/>
                </a:bodyPr>
                <a:lstStyle/>
                <a:p>
                  <a:pPr lvl="0" algn="ctr"/>
                  <a:r>
                    <a:rPr lang="en-US" sz="2800" b="1" dirty="0" smtClean="0">
                      <a:solidFill>
                        <a:schemeClr val="tx1">
                          <a:lumMod val="50000"/>
                          <a:lumOff val="50000"/>
                        </a:schemeClr>
                      </a:solidFill>
                    </a:rPr>
                    <a:t>45%</a:t>
                  </a:r>
                  <a:endParaRPr lang="en-US" sz="2800" b="1" dirty="0">
                    <a:solidFill>
                      <a:schemeClr val="tx1">
                        <a:lumMod val="50000"/>
                        <a:lumOff val="50000"/>
                      </a:schemeClr>
                    </a:solidFill>
                  </a:endParaRPr>
                </a:p>
              </p:txBody>
            </p:sp>
            <p:sp>
              <p:nvSpPr>
                <p:cNvPr id="35" name="Halbbogen 34"/>
                <p:cNvSpPr/>
                <p:nvPr/>
              </p:nvSpPr>
              <p:spPr bwMode="gray">
                <a:xfrm flipH="1">
                  <a:off x="2457990" y="5181563"/>
                  <a:ext cx="1200224" cy="1200224"/>
                </a:xfrm>
                <a:prstGeom prst="blockArc">
                  <a:avLst>
                    <a:gd name="adj1" fmla="val 7246924"/>
                    <a:gd name="adj2" fmla="val 16224598"/>
                    <a:gd name="adj3" fmla="val 17222"/>
                  </a:avLst>
                </a:prstGeom>
                <a:solidFill>
                  <a:srgbClr val="7D7D7D"/>
                </a:solidFill>
                <a:ln w="12700">
                  <a:noFill/>
                  <a:round/>
                  <a:headEnd/>
                  <a:tailEnd/>
                </a:ln>
                <a:effectLst/>
              </p:spPr>
              <p:txBody>
                <a:bodyPr rtlCol="0" anchor="ctr"/>
                <a:lstStyle/>
                <a:p>
                  <a:pPr algn="ctr"/>
                  <a:endParaRPr lang="en-US" dirty="0"/>
                </a:p>
              </p:txBody>
            </p:sp>
          </p:grpSp>
          <p:sp>
            <p:nvSpPr>
              <p:cNvPr id="32" name="Rechteck 31"/>
              <p:cNvSpPr/>
              <p:nvPr/>
            </p:nvSpPr>
            <p:spPr bwMode="gray">
              <a:xfrm>
                <a:off x="2485726" y="1555200"/>
                <a:ext cx="2014274" cy="2052000"/>
              </a:xfrm>
              <a:prstGeom prst="rect">
                <a:avLst/>
              </a:prstGeom>
            </p:spPr>
            <p:txBody>
              <a:bodyPr wrap="square" lIns="0" tIns="72000" rIns="108000" bIns="0" anchor="ctr">
                <a:noAutofit/>
              </a:bodyPr>
              <a:lstStyle/>
              <a:p>
                <a:pPr lvl="0">
                  <a:spcAft>
                    <a:spcPts val="600"/>
                  </a:spcAft>
                </a:pPr>
                <a:r>
                  <a:rPr lang="en-US" b="1" dirty="0" smtClean="0"/>
                  <a:t>Orders or purchases reclaimed </a:t>
                </a:r>
              </a:p>
              <a:p>
                <a:pPr lvl="0">
                  <a:spcAft>
                    <a:spcPts val="600"/>
                  </a:spcAft>
                </a:pPr>
                <a:r>
                  <a:rPr lang="en-US" sz="1400" dirty="0" smtClean="0">
                    <a:solidFill>
                      <a:schemeClr val="tx1">
                        <a:lumMod val="50000"/>
                        <a:lumOff val="50000"/>
                      </a:schemeClr>
                    </a:solidFill>
                  </a:rPr>
                  <a:t>Percentage of order- or purchase total</a:t>
                </a:r>
                <a:endParaRPr lang="en-US" sz="1600" dirty="0">
                  <a:solidFill>
                    <a:schemeClr val="tx1">
                      <a:lumMod val="50000"/>
                      <a:lumOff val="50000"/>
                    </a:schemeClr>
                  </a:solidFill>
                </a:endParaRPr>
              </a:p>
            </p:txBody>
          </p:sp>
        </p:grpSp>
        <p:grpSp>
          <p:nvGrpSpPr>
            <p:cNvPr id="7" name="Gruppieren 6"/>
            <p:cNvGrpSpPr/>
            <p:nvPr/>
          </p:nvGrpSpPr>
          <p:grpSpPr bwMode="gray">
            <a:xfrm>
              <a:off x="547485" y="3751200"/>
              <a:ext cx="3952515" cy="2052000"/>
              <a:chOff x="547485" y="3751200"/>
              <a:chExt cx="3952515" cy="2052000"/>
            </a:xfrm>
          </p:grpSpPr>
          <p:grpSp>
            <p:nvGrpSpPr>
              <p:cNvPr id="96" name="Gruppieren 95"/>
              <p:cNvGrpSpPr/>
              <p:nvPr/>
            </p:nvGrpSpPr>
            <p:grpSpPr bwMode="gray">
              <a:xfrm>
                <a:off x="547485" y="3968816"/>
                <a:ext cx="1616768" cy="1616768"/>
                <a:chOff x="2457990" y="5181563"/>
                <a:chExt cx="1200224" cy="1200224"/>
              </a:xfrm>
            </p:grpSpPr>
            <p:sp>
              <p:nvSpPr>
                <p:cNvPr id="97" name="Rad 96"/>
                <p:cNvSpPr/>
                <p:nvPr/>
              </p:nvSpPr>
              <p:spPr bwMode="gray">
                <a:xfrm flipH="1">
                  <a:off x="2457990" y="5181563"/>
                  <a:ext cx="1200224" cy="1200224"/>
                </a:xfrm>
                <a:prstGeom prst="donut">
                  <a:avLst>
                    <a:gd name="adj" fmla="val 17195"/>
                  </a:avLst>
                </a:prstGeom>
                <a:gradFill flip="none" rotWithShape="1">
                  <a:gsLst>
                    <a:gs pos="0">
                      <a:srgbClr val="FFFFFF"/>
                    </a:gs>
                    <a:gs pos="50000">
                      <a:srgbClr val="E6E6E6"/>
                    </a:gs>
                  </a:gsLst>
                  <a:lin ang="16200000" scaled="1"/>
                  <a:tileRect/>
                </a:gradFill>
                <a:ln w="12700">
                  <a:noFill/>
                  <a:round/>
                  <a:headEnd/>
                  <a:tailEnd/>
                </a:ln>
                <a:effectLst>
                  <a:innerShdw blurRad="76200" dist="12700" dir="18900000">
                    <a:prstClr val="black">
                      <a:alpha val="30000"/>
                    </a:prstClr>
                  </a:innerShdw>
                </a:effectLst>
              </p:spPr>
              <p:txBody>
                <a:bodyPr rtlCol="0" anchor="ctr"/>
                <a:lstStyle/>
                <a:p>
                  <a:pPr algn="ctr"/>
                  <a:endParaRPr lang="en-US" dirty="0"/>
                </a:p>
              </p:txBody>
            </p:sp>
            <p:sp>
              <p:nvSpPr>
                <p:cNvPr id="98" name="Rechteck 97"/>
                <p:cNvSpPr/>
                <p:nvPr/>
              </p:nvSpPr>
              <p:spPr bwMode="gray">
                <a:xfrm>
                  <a:off x="2457990" y="5181563"/>
                  <a:ext cx="1200224" cy="1182688"/>
                </a:xfrm>
                <a:prstGeom prst="rect">
                  <a:avLst/>
                </a:prstGeom>
              </p:spPr>
              <p:txBody>
                <a:bodyPr wrap="square" lIns="72000" tIns="0" rIns="0" bIns="0" anchor="ctr">
                  <a:noAutofit/>
                </a:bodyPr>
                <a:lstStyle/>
                <a:p>
                  <a:pPr lvl="0" algn="ctr"/>
                  <a:r>
                    <a:rPr lang="en-US" sz="2800" b="1" dirty="0" smtClean="0">
                      <a:solidFill>
                        <a:schemeClr val="accent1"/>
                      </a:solidFill>
                    </a:rPr>
                    <a:t>80%</a:t>
                  </a:r>
                  <a:endParaRPr lang="en-US" sz="2800" b="1" dirty="0">
                    <a:solidFill>
                      <a:schemeClr val="accent1"/>
                    </a:solidFill>
                  </a:endParaRPr>
                </a:p>
              </p:txBody>
            </p:sp>
            <p:sp>
              <p:nvSpPr>
                <p:cNvPr id="99" name="Halbbogen 98"/>
                <p:cNvSpPr/>
                <p:nvPr/>
              </p:nvSpPr>
              <p:spPr bwMode="gray">
                <a:xfrm flipH="1">
                  <a:off x="2457990" y="5181563"/>
                  <a:ext cx="1200224" cy="1200224"/>
                </a:xfrm>
                <a:prstGeom prst="blockArc">
                  <a:avLst>
                    <a:gd name="adj1" fmla="val 19825465"/>
                    <a:gd name="adj2" fmla="val 16224598"/>
                    <a:gd name="adj3" fmla="val 17222"/>
                  </a:avLst>
                </a:prstGeom>
                <a:solidFill>
                  <a:schemeClr val="accent1"/>
                </a:solidFill>
                <a:ln w="12700">
                  <a:noFill/>
                  <a:round/>
                  <a:headEnd/>
                  <a:tailEnd/>
                </a:ln>
                <a:effectLst/>
              </p:spPr>
              <p:txBody>
                <a:bodyPr rtlCol="0" anchor="ctr"/>
                <a:lstStyle/>
                <a:p>
                  <a:pPr algn="ctr"/>
                  <a:endParaRPr lang="en-US" dirty="0"/>
                </a:p>
              </p:txBody>
            </p:sp>
          </p:grpSp>
          <p:sp>
            <p:nvSpPr>
              <p:cNvPr id="159" name="Rechteck 158"/>
              <p:cNvSpPr/>
              <p:nvPr/>
            </p:nvSpPr>
            <p:spPr bwMode="gray">
              <a:xfrm>
                <a:off x="2485726" y="3751200"/>
                <a:ext cx="2014274" cy="2052000"/>
              </a:xfrm>
              <a:prstGeom prst="rect">
                <a:avLst/>
              </a:prstGeom>
            </p:spPr>
            <p:txBody>
              <a:bodyPr wrap="square" lIns="0" tIns="72000" rIns="108000" bIns="0" anchor="ctr">
                <a:noAutofit/>
              </a:bodyPr>
              <a:lstStyle/>
              <a:p>
                <a:pPr lvl="0">
                  <a:spcAft>
                    <a:spcPts val="600"/>
                  </a:spcAft>
                </a:pPr>
                <a:r>
                  <a:rPr lang="en-US" b="1" dirty="0" smtClean="0">
                    <a:solidFill>
                      <a:schemeClr val="accent1"/>
                    </a:solidFill>
                  </a:rPr>
                  <a:t>C-Customers who bought after they reclaimed</a:t>
                </a:r>
              </a:p>
              <a:p>
                <a:pPr lvl="0">
                  <a:spcAft>
                    <a:spcPts val="600"/>
                  </a:spcAft>
                </a:pPr>
                <a:r>
                  <a:rPr lang="en-US" sz="1400" dirty="0" smtClean="0">
                    <a:solidFill>
                      <a:prstClr val="black">
                        <a:lumMod val="50000"/>
                        <a:lumOff val="50000"/>
                      </a:prstClr>
                    </a:solidFill>
                  </a:rPr>
                  <a:t>Percentage of C-customers after they reclaimed</a:t>
                </a:r>
                <a:endParaRPr lang="en-US" sz="1400" dirty="0">
                  <a:solidFill>
                    <a:prstClr val="black">
                      <a:lumMod val="50000"/>
                      <a:lumOff val="50000"/>
                    </a:prstClr>
                  </a:solidFill>
                </a:endParaRPr>
              </a:p>
            </p:txBody>
          </p:sp>
        </p:grpSp>
        <p:grpSp>
          <p:nvGrpSpPr>
            <p:cNvPr id="6" name="Gruppieren 5"/>
            <p:cNvGrpSpPr/>
            <p:nvPr/>
          </p:nvGrpSpPr>
          <p:grpSpPr bwMode="gray">
            <a:xfrm>
              <a:off x="4843331" y="3751200"/>
              <a:ext cx="3975681" cy="2052000"/>
              <a:chOff x="4843331" y="3751200"/>
              <a:chExt cx="3975681" cy="2052000"/>
            </a:xfrm>
          </p:grpSpPr>
          <p:grpSp>
            <p:nvGrpSpPr>
              <p:cNvPr id="170" name="Gruppieren 169"/>
              <p:cNvGrpSpPr/>
              <p:nvPr/>
            </p:nvGrpSpPr>
            <p:grpSpPr bwMode="gray">
              <a:xfrm>
                <a:off x="4843331" y="3968816"/>
                <a:ext cx="1616768" cy="1616768"/>
                <a:chOff x="2457990" y="5181563"/>
                <a:chExt cx="1200224" cy="1200224"/>
              </a:xfrm>
            </p:grpSpPr>
            <p:sp>
              <p:nvSpPr>
                <p:cNvPr id="171" name="Rad 170"/>
                <p:cNvSpPr/>
                <p:nvPr/>
              </p:nvSpPr>
              <p:spPr bwMode="gray">
                <a:xfrm flipH="1">
                  <a:off x="2457990" y="5181563"/>
                  <a:ext cx="1200224" cy="1200224"/>
                </a:xfrm>
                <a:prstGeom prst="donut">
                  <a:avLst>
                    <a:gd name="adj" fmla="val 17195"/>
                  </a:avLst>
                </a:prstGeom>
                <a:gradFill flip="none" rotWithShape="1">
                  <a:gsLst>
                    <a:gs pos="0">
                      <a:srgbClr val="FFFFFF"/>
                    </a:gs>
                    <a:gs pos="50000">
                      <a:srgbClr val="E6E6E6"/>
                    </a:gs>
                  </a:gsLst>
                  <a:lin ang="16200000" scaled="1"/>
                  <a:tileRect/>
                </a:gradFill>
                <a:ln w="12700">
                  <a:noFill/>
                  <a:round/>
                  <a:headEnd/>
                  <a:tailEnd/>
                </a:ln>
                <a:effectLst>
                  <a:innerShdw blurRad="76200" dist="12700" dir="18900000">
                    <a:prstClr val="black">
                      <a:alpha val="30000"/>
                    </a:prstClr>
                  </a:innerShdw>
                </a:effectLst>
              </p:spPr>
              <p:txBody>
                <a:bodyPr rtlCol="0" anchor="ctr"/>
                <a:lstStyle/>
                <a:p>
                  <a:pPr algn="ctr"/>
                  <a:endParaRPr lang="en-US" dirty="0"/>
                </a:p>
              </p:txBody>
            </p:sp>
            <p:sp>
              <p:nvSpPr>
                <p:cNvPr id="172" name="Rechteck 171"/>
                <p:cNvSpPr/>
                <p:nvPr/>
              </p:nvSpPr>
              <p:spPr bwMode="gray">
                <a:xfrm>
                  <a:off x="2457990" y="5181563"/>
                  <a:ext cx="1200224" cy="1182688"/>
                </a:xfrm>
                <a:prstGeom prst="rect">
                  <a:avLst/>
                </a:prstGeom>
              </p:spPr>
              <p:txBody>
                <a:bodyPr wrap="square" lIns="72000" tIns="0" rIns="0" bIns="0" anchor="ctr">
                  <a:noAutofit/>
                </a:bodyPr>
                <a:lstStyle/>
                <a:p>
                  <a:pPr lvl="0" algn="ctr"/>
                  <a:r>
                    <a:rPr lang="en-US" sz="2800" b="1" dirty="0" smtClean="0">
                      <a:solidFill>
                        <a:schemeClr val="accent1"/>
                      </a:solidFill>
                    </a:rPr>
                    <a:t>60%</a:t>
                  </a:r>
                  <a:endParaRPr lang="en-US" sz="2800" b="1" dirty="0">
                    <a:solidFill>
                      <a:schemeClr val="accent1"/>
                    </a:solidFill>
                  </a:endParaRPr>
                </a:p>
              </p:txBody>
            </p:sp>
            <p:sp>
              <p:nvSpPr>
                <p:cNvPr id="173" name="Halbbogen 172"/>
                <p:cNvSpPr/>
                <p:nvPr/>
              </p:nvSpPr>
              <p:spPr bwMode="gray">
                <a:xfrm flipH="1">
                  <a:off x="2457990" y="5181563"/>
                  <a:ext cx="1200224" cy="1200224"/>
                </a:xfrm>
                <a:prstGeom prst="blockArc">
                  <a:avLst>
                    <a:gd name="adj1" fmla="val 3078030"/>
                    <a:gd name="adj2" fmla="val 16224598"/>
                    <a:gd name="adj3" fmla="val 17222"/>
                  </a:avLst>
                </a:prstGeom>
                <a:solidFill>
                  <a:schemeClr val="accent1"/>
                </a:solidFill>
                <a:ln w="12700">
                  <a:noFill/>
                  <a:round/>
                  <a:headEnd/>
                  <a:tailEnd/>
                </a:ln>
                <a:effectLst/>
              </p:spPr>
              <p:txBody>
                <a:bodyPr rtlCol="0" anchor="ctr"/>
                <a:lstStyle/>
                <a:p>
                  <a:pPr algn="ctr"/>
                  <a:endParaRPr lang="en-US" dirty="0"/>
                </a:p>
              </p:txBody>
            </p:sp>
          </p:grpSp>
          <p:sp>
            <p:nvSpPr>
              <p:cNvPr id="193" name="Rechteck 192"/>
              <p:cNvSpPr/>
              <p:nvPr/>
            </p:nvSpPr>
            <p:spPr bwMode="gray">
              <a:xfrm>
                <a:off x="6804738" y="3751200"/>
                <a:ext cx="2014274" cy="2052000"/>
              </a:xfrm>
              <a:prstGeom prst="rect">
                <a:avLst/>
              </a:prstGeom>
            </p:spPr>
            <p:txBody>
              <a:bodyPr wrap="square" lIns="0" tIns="72000" rIns="108000" bIns="0" anchor="ctr">
                <a:noAutofit/>
              </a:bodyPr>
              <a:lstStyle/>
              <a:p>
                <a:pPr lvl="0">
                  <a:spcAft>
                    <a:spcPts val="600"/>
                  </a:spcAft>
                </a:pPr>
                <a:r>
                  <a:rPr lang="en-US" b="1" dirty="0" smtClean="0">
                    <a:solidFill>
                      <a:schemeClr val="accent1"/>
                    </a:solidFill>
                  </a:rPr>
                  <a:t>C-Customers who bought multiple times</a:t>
                </a:r>
              </a:p>
              <a:p>
                <a:pPr lvl="0">
                  <a:spcAft>
                    <a:spcPts val="600"/>
                  </a:spcAft>
                </a:pPr>
                <a:r>
                  <a:rPr lang="en-US" sz="1400" dirty="0" smtClean="0">
                    <a:solidFill>
                      <a:prstClr val="black">
                        <a:lumMod val="50000"/>
                        <a:lumOff val="50000"/>
                      </a:prstClr>
                    </a:solidFill>
                  </a:rPr>
                  <a:t>Percentage of C-customer </a:t>
                </a:r>
                <a:endParaRPr lang="en-US" sz="1400" dirty="0">
                  <a:solidFill>
                    <a:prstClr val="black">
                      <a:lumMod val="50000"/>
                      <a:lumOff val="50000"/>
                    </a:prstClr>
                  </a:solidFill>
                </a:endParaRPr>
              </a:p>
            </p:txBody>
          </p:sp>
        </p:grpSp>
        <p:grpSp>
          <p:nvGrpSpPr>
            <p:cNvPr id="5" name="Gruppieren 4"/>
            <p:cNvGrpSpPr/>
            <p:nvPr/>
          </p:nvGrpSpPr>
          <p:grpSpPr bwMode="gray">
            <a:xfrm>
              <a:off x="4843331" y="1555200"/>
              <a:ext cx="3975681" cy="2052000"/>
              <a:chOff x="4843331" y="1555200"/>
              <a:chExt cx="3975681" cy="2052000"/>
            </a:xfrm>
          </p:grpSpPr>
          <p:grpSp>
            <p:nvGrpSpPr>
              <p:cNvPr id="45" name="Gruppieren 44"/>
              <p:cNvGrpSpPr/>
              <p:nvPr/>
            </p:nvGrpSpPr>
            <p:grpSpPr bwMode="gray">
              <a:xfrm>
                <a:off x="4843331" y="1772816"/>
                <a:ext cx="1616768" cy="1616768"/>
                <a:chOff x="2457990" y="5181563"/>
                <a:chExt cx="1200224" cy="1200224"/>
              </a:xfrm>
            </p:grpSpPr>
            <p:sp>
              <p:nvSpPr>
                <p:cNvPr id="46" name="Rad 45"/>
                <p:cNvSpPr/>
                <p:nvPr/>
              </p:nvSpPr>
              <p:spPr bwMode="gray">
                <a:xfrm flipH="1">
                  <a:off x="2457990" y="5181563"/>
                  <a:ext cx="1200224" cy="1200224"/>
                </a:xfrm>
                <a:prstGeom prst="donut">
                  <a:avLst>
                    <a:gd name="adj" fmla="val 17195"/>
                  </a:avLst>
                </a:prstGeom>
                <a:gradFill flip="none" rotWithShape="1">
                  <a:gsLst>
                    <a:gs pos="0">
                      <a:srgbClr val="FFFFFF"/>
                    </a:gs>
                    <a:gs pos="50000">
                      <a:srgbClr val="E6E6E6"/>
                    </a:gs>
                  </a:gsLst>
                  <a:lin ang="16200000" scaled="1"/>
                  <a:tileRect/>
                </a:gradFill>
                <a:ln w="12700">
                  <a:noFill/>
                  <a:round/>
                  <a:headEnd/>
                  <a:tailEnd/>
                </a:ln>
                <a:effectLst>
                  <a:innerShdw blurRad="76200" dist="12700" dir="18900000">
                    <a:prstClr val="black">
                      <a:alpha val="30000"/>
                    </a:prstClr>
                  </a:innerShdw>
                </a:effectLst>
              </p:spPr>
              <p:txBody>
                <a:bodyPr rtlCol="0" anchor="ctr"/>
                <a:lstStyle/>
                <a:p>
                  <a:pPr algn="ctr"/>
                  <a:endParaRPr lang="en-US" dirty="0"/>
                </a:p>
              </p:txBody>
            </p:sp>
            <p:sp>
              <p:nvSpPr>
                <p:cNvPr id="47" name="Rechteck 46"/>
                <p:cNvSpPr/>
                <p:nvPr/>
              </p:nvSpPr>
              <p:spPr bwMode="gray">
                <a:xfrm>
                  <a:off x="2457990" y="5181563"/>
                  <a:ext cx="1200224" cy="1182688"/>
                </a:xfrm>
                <a:prstGeom prst="rect">
                  <a:avLst/>
                </a:prstGeom>
              </p:spPr>
              <p:txBody>
                <a:bodyPr wrap="square" lIns="72000" tIns="0" rIns="0" bIns="0" anchor="ctr">
                  <a:noAutofit/>
                </a:bodyPr>
                <a:lstStyle/>
                <a:p>
                  <a:pPr lvl="0" algn="ctr"/>
                  <a:r>
                    <a:rPr lang="en-US" sz="2800" b="1" dirty="0" smtClean="0">
                      <a:solidFill>
                        <a:schemeClr val="tx1">
                          <a:lumMod val="50000"/>
                          <a:lumOff val="50000"/>
                        </a:schemeClr>
                      </a:solidFill>
                    </a:rPr>
                    <a:t>25%</a:t>
                  </a:r>
                  <a:endParaRPr lang="en-US" sz="2800" b="1" dirty="0">
                    <a:solidFill>
                      <a:schemeClr val="tx1">
                        <a:lumMod val="50000"/>
                        <a:lumOff val="50000"/>
                      </a:schemeClr>
                    </a:solidFill>
                  </a:endParaRPr>
                </a:p>
              </p:txBody>
            </p:sp>
            <p:sp>
              <p:nvSpPr>
                <p:cNvPr id="48" name="Halbbogen 47"/>
                <p:cNvSpPr/>
                <p:nvPr/>
              </p:nvSpPr>
              <p:spPr bwMode="gray">
                <a:xfrm flipH="1">
                  <a:off x="2457990" y="5181563"/>
                  <a:ext cx="1200224" cy="1200224"/>
                </a:xfrm>
                <a:prstGeom prst="blockArc">
                  <a:avLst>
                    <a:gd name="adj1" fmla="val 10807889"/>
                    <a:gd name="adj2" fmla="val 16224598"/>
                    <a:gd name="adj3" fmla="val 17222"/>
                  </a:avLst>
                </a:prstGeom>
                <a:solidFill>
                  <a:srgbClr val="7D7D7D"/>
                </a:solidFill>
                <a:ln w="12700">
                  <a:noFill/>
                  <a:round/>
                  <a:headEnd/>
                  <a:tailEnd/>
                </a:ln>
                <a:effectLst/>
              </p:spPr>
              <p:txBody>
                <a:bodyPr rtlCol="0" anchor="ctr"/>
                <a:lstStyle/>
                <a:p>
                  <a:pPr algn="ctr"/>
                  <a:endParaRPr lang="en-US" dirty="0"/>
                </a:p>
              </p:txBody>
            </p:sp>
          </p:grpSp>
          <p:sp>
            <p:nvSpPr>
              <p:cNvPr id="194" name="Rechteck 193"/>
              <p:cNvSpPr/>
              <p:nvPr/>
            </p:nvSpPr>
            <p:spPr bwMode="gray">
              <a:xfrm>
                <a:off x="6804738" y="1555200"/>
                <a:ext cx="2014274" cy="2052000"/>
              </a:xfrm>
              <a:prstGeom prst="rect">
                <a:avLst/>
              </a:prstGeom>
            </p:spPr>
            <p:txBody>
              <a:bodyPr wrap="square" lIns="0" tIns="72000" rIns="108000" bIns="0" anchor="ctr">
                <a:noAutofit/>
              </a:bodyPr>
              <a:lstStyle/>
              <a:p>
                <a:pPr lvl="0">
                  <a:spcAft>
                    <a:spcPts val="600"/>
                  </a:spcAft>
                </a:pPr>
                <a:r>
                  <a:rPr lang="en-US" b="1" dirty="0" smtClean="0"/>
                  <a:t>Percentage of C-customers who reclaimed</a:t>
                </a:r>
              </a:p>
              <a:p>
                <a:pPr lvl="0">
                  <a:spcAft>
                    <a:spcPts val="600"/>
                  </a:spcAft>
                </a:pPr>
                <a:r>
                  <a:rPr lang="en-US" sz="1400" dirty="0" smtClean="0">
                    <a:solidFill>
                      <a:schemeClr val="tx1">
                        <a:lumMod val="50000"/>
                        <a:lumOff val="50000"/>
                      </a:schemeClr>
                    </a:solidFill>
                  </a:rPr>
                  <a:t>Percentage of C-customers who reclaimed</a:t>
                </a:r>
                <a:endParaRPr lang="en-US" sz="1400" dirty="0">
                  <a:solidFill>
                    <a:schemeClr val="tx1">
                      <a:lumMod val="50000"/>
                      <a:lumOff val="50000"/>
                    </a:schemeClr>
                  </a:solidFill>
                </a:endParaRPr>
              </a:p>
            </p:txBody>
          </p:sp>
        </p:grpSp>
      </p:grpSp>
    </p:spTree>
    <p:extLst>
      <p:ext uri="{BB962C8B-B14F-4D97-AF65-F5344CB8AC3E}">
        <p14:creationId xmlns:p14="http://schemas.microsoft.com/office/powerpoint/2010/main" val="324272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a:xfrm>
            <a:off x="323850" y="238539"/>
            <a:ext cx="8497092" cy="616455"/>
          </a:xfrm>
        </p:spPr>
        <p:txBody>
          <a:bodyPr/>
          <a:lstStyle/>
          <a:p>
            <a:r>
              <a:rPr lang="en-US" noProof="1"/>
              <a:t>Consumer Analysis </a:t>
            </a:r>
            <a:r>
              <a:rPr lang="en-US" b="0" noProof="1" smtClean="0"/>
              <a:t>– B-Customer Satisfaction</a:t>
            </a:r>
            <a:endParaRPr lang="en-US" dirty="0"/>
          </a:p>
        </p:txBody>
      </p:sp>
      <p:sp>
        <p:nvSpPr>
          <p:cNvPr id="3" name="Textplatzhalter 2"/>
          <p:cNvSpPr>
            <a:spLocks noGrp="1"/>
          </p:cNvSpPr>
          <p:nvPr>
            <p:ph type="body" sz="quarter" idx="13"/>
          </p:nvPr>
        </p:nvSpPr>
        <p:spPr bwMode="gray"/>
        <p:txBody>
          <a:bodyPr/>
          <a:lstStyle/>
          <a:p>
            <a:r>
              <a:rPr lang="en-US" dirty="0" smtClean="0"/>
              <a:t>Customer satisfaction based on customer feedback (descriptive, only B-Customer)</a:t>
            </a:r>
            <a:endParaRPr lang="en-US" dirty="0"/>
          </a:p>
        </p:txBody>
      </p:sp>
      <p:grpSp>
        <p:nvGrpSpPr>
          <p:cNvPr id="24" name="Gruppieren 23"/>
          <p:cNvGrpSpPr/>
          <p:nvPr/>
        </p:nvGrpSpPr>
        <p:grpSpPr bwMode="gray">
          <a:xfrm>
            <a:off x="323851" y="1555750"/>
            <a:ext cx="8494712" cy="4246564"/>
            <a:chOff x="323851" y="1555750"/>
            <a:chExt cx="8494712" cy="4246564"/>
          </a:xfrm>
        </p:grpSpPr>
        <p:grpSp>
          <p:nvGrpSpPr>
            <p:cNvPr id="25" name="Gruppieren 24"/>
            <p:cNvGrpSpPr/>
            <p:nvPr/>
          </p:nvGrpSpPr>
          <p:grpSpPr bwMode="gray">
            <a:xfrm>
              <a:off x="323851" y="1555750"/>
              <a:ext cx="8494712" cy="2047876"/>
              <a:chOff x="323851" y="1555750"/>
              <a:chExt cx="8494712" cy="2047876"/>
            </a:xfrm>
          </p:grpSpPr>
          <p:grpSp>
            <p:nvGrpSpPr>
              <p:cNvPr id="44" name="Gruppieren 43"/>
              <p:cNvGrpSpPr/>
              <p:nvPr/>
            </p:nvGrpSpPr>
            <p:grpSpPr bwMode="gray">
              <a:xfrm>
                <a:off x="323851" y="1555750"/>
                <a:ext cx="2014538" cy="2047876"/>
                <a:chOff x="323851" y="1555750"/>
                <a:chExt cx="2014538" cy="2047876"/>
              </a:xfrm>
            </p:grpSpPr>
            <p:sp>
              <p:nvSpPr>
                <p:cNvPr id="58" name="Rectangle 19"/>
                <p:cNvSpPr>
                  <a:spLocks noChangeArrowheads="1"/>
                </p:cNvSpPr>
                <p:nvPr/>
              </p:nvSpPr>
              <p:spPr bwMode="gray">
                <a:xfrm>
                  <a:off x="323851" y="1555750"/>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1</a:t>
                  </a:r>
                  <a:endParaRPr lang="en-US" b="1" noProof="1">
                    <a:solidFill>
                      <a:srgbClr val="FFFFFF"/>
                    </a:solidFill>
                    <a:effectLst>
                      <a:outerShdw blurRad="190500" algn="ctr" rotWithShape="0">
                        <a:prstClr val="black">
                          <a:alpha val="50000"/>
                        </a:prstClr>
                      </a:outerShdw>
                    </a:effectLst>
                    <a:cs typeface="Arial" charset="0"/>
                  </a:endParaRPr>
                </a:p>
              </p:txBody>
            </p:sp>
            <p:sp>
              <p:nvSpPr>
                <p:cNvPr id="59" name="Rectangle 5"/>
                <p:cNvSpPr>
                  <a:spLocks noChangeArrowheads="1"/>
                </p:cNvSpPr>
                <p:nvPr/>
              </p:nvSpPr>
              <p:spPr bwMode="gray">
                <a:xfrm>
                  <a:off x="323851" y="1916113"/>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49" name="Gruppieren 48"/>
              <p:cNvGrpSpPr/>
              <p:nvPr/>
            </p:nvGrpSpPr>
            <p:grpSpPr bwMode="gray">
              <a:xfrm>
                <a:off x="6804025" y="1555750"/>
                <a:ext cx="2014538" cy="2047876"/>
                <a:chOff x="6804025" y="1555750"/>
                <a:chExt cx="2014538" cy="2047876"/>
              </a:xfrm>
            </p:grpSpPr>
            <p:sp>
              <p:nvSpPr>
                <p:cNvPr id="56" name="Rectangle 19"/>
                <p:cNvSpPr>
                  <a:spLocks noChangeArrowheads="1"/>
                </p:cNvSpPr>
                <p:nvPr/>
              </p:nvSpPr>
              <p:spPr bwMode="gray">
                <a:xfrm>
                  <a:off x="6804025" y="1555750"/>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4</a:t>
                  </a:r>
                  <a:endParaRPr lang="en-US" b="1" noProof="1">
                    <a:solidFill>
                      <a:srgbClr val="FFFFFF"/>
                    </a:solidFill>
                    <a:effectLst>
                      <a:outerShdw blurRad="190500" algn="ctr" rotWithShape="0">
                        <a:prstClr val="black">
                          <a:alpha val="50000"/>
                        </a:prstClr>
                      </a:outerShdw>
                    </a:effectLst>
                    <a:cs typeface="Arial" charset="0"/>
                  </a:endParaRPr>
                </a:p>
              </p:txBody>
            </p:sp>
            <p:sp>
              <p:nvSpPr>
                <p:cNvPr id="57" name="Rectangle 5"/>
                <p:cNvSpPr>
                  <a:spLocks noChangeArrowheads="1"/>
                </p:cNvSpPr>
                <p:nvPr/>
              </p:nvSpPr>
              <p:spPr bwMode="gray">
                <a:xfrm>
                  <a:off x="6804025" y="1916113"/>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50" name="Gruppieren 49"/>
              <p:cNvGrpSpPr/>
              <p:nvPr/>
            </p:nvGrpSpPr>
            <p:grpSpPr bwMode="gray">
              <a:xfrm>
                <a:off x="2482850" y="1555750"/>
                <a:ext cx="2014538" cy="2047876"/>
                <a:chOff x="2482850" y="1555750"/>
                <a:chExt cx="2014538" cy="2047876"/>
              </a:xfrm>
            </p:grpSpPr>
            <p:sp>
              <p:nvSpPr>
                <p:cNvPr id="54" name="Rectangle 19"/>
                <p:cNvSpPr>
                  <a:spLocks noChangeArrowheads="1"/>
                </p:cNvSpPr>
                <p:nvPr/>
              </p:nvSpPr>
              <p:spPr bwMode="gray">
                <a:xfrm>
                  <a:off x="2482850" y="1555750"/>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2</a:t>
                  </a:r>
                  <a:endParaRPr lang="en-US" b="1" noProof="1">
                    <a:solidFill>
                      <a:srgbClr val="FFFFFF"/>
                    </a:solidFill>
                    <a:effectLst>
                      <a:outerShdw blurRad="190500" algn="ctr" rotWithShape="0">
                        <a:prstClr val="black">
                          <a:alpha val="50000"/>
                        </a:prstClr>
                      </a:outerShdw>
                    </a:effectLst>
                    <a:cs typeface="Arial" charset="0"/>
                  </a:endParaRPr>
                </a:p>
              </p:txBody>
            </p:sp>
            <p:sp>
              <p:nvSpPr>
                <p:cNvPr id="55" name="Rectangle 5"/>
                <p:cNvSpPr>
                  <a:spLocks noChangeArrowheads="1"/>
                </p:cNvSpPr>
                <p:nvPr/>
              </p:nvSpPr>
              <p:spPr bwMode="gray">
                <a:xfrm>
                  <a:off x="2482850" y="1916113"/>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51" name="Gruppieren 50"/>
              <p:cNvGrpSpPr/>
              <p:nvPr/>
            </p:nvGrpSpPr>
            <p:grpSpPr bwMode="gray">
              <a:xfrm>
                <a:off x="4643438" y="1555750"/>
                <a:ext cx="2014538" cy="2047876"/>
                <a:chOff x="4643438" y="1555750"/>
                <a:chExt cx="2014538" cy="2047876"/>
              </a:xfrm>
            </p:grpSpPr>
            <p:sp>
              <p:nvSpPr>
                <p:cNvPr id="52" name="Rectangle 19"/>
                <p:cNvSpPr>
                  <a:spLocks noChangeArrowheads="1"/>
                </p:cNvSpPr>
                <p:nvPr/>
              </p:nvSpPr>
              <p:spPr bwMode="gray">
                <a:xfrm>
                  <a:off x="4643438" y="1555750"/>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3</a:t>
                  </a:r>
                  <a:endParaRPr lang="en-US" b="1" noProof="1">
                    <a:solidFill>
                      <a:srgbClr val="FFFFFF"/>
                    </a:solidFill>
                    <a:effectLst>
                      <a:outerShdw blurRad="190500" algn="ctr" rotWithShape="0">
                        <a:prstClr val="black">
                          <a:alpha val="50000"/>
                        </a:prstClr>
                      </a:outerShdw>
                    </a:effectLst>
                    <a:cs typeface="Arial" charset="0"/>
                  </a:endParaRPr>
                </a:p>
              </p:txBody>
            </p:sp>
            <p:sp>
              <p:nvSpPr>
                <p:cNvPr id="53" name="Rectangle 5"/>
                <p:cNvSpPr>
                  <a:spLocks noChangeArrowheads="1"/>
                </p:cNvSpPr>
                <p:nvPr/>
              </p:nvSpPr>
              <p:spPr bwMode="gray">
                <a:xfrm>
                  <a:off x="4643438" y="1916113"/>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grpSp>
          <p:nvGrpSpPr>
            <p:cNvPr id="26" name="Gruppieren 25"/>
            <p:cNvGrpSpPr/>
            <p:nvPr/>
          </p:nvGrpSpPr>
          <p:grpSpPr bwMode="gray">
            <a:xfrm>
              <a:off x="323851" y="3754438"/>
              <a:ext cx="8494712" cy="2047876"/>
              <a:chOff x="323851" y="3754438"/>
              <a:chExt cx="8494712" cy="2047876"/>
            </a:xfrm>
          </p:grpSpPr>
          <p:grpSp>
            <p:nvGrpSpPr>
              <p:cNvPr id="27" name="Gruppieren 26"/>
              <p:cNvGrpSpPr/>
              <p:nvPr/>
            </p:nvGrpSpPr>
            <p:grpSpPr bwMode="gray">
              <a:xfrm>
                <a:off x="323851" y="3754438"/>
                <a:ext cx="2014538" cy="2047876"/>
                <a:chOff x="323851" y="3754438"/>
                <a:chExt cx="2014538" cy="2047876"/>
              </a:xfrm>
            </p:grpSpPr>
            <p:sp>
              <p:nvSpPr>
                <p:cNvPr id="42" name="Rectangle 19"/>
                <p:cNvSpPr>
                  <a:spLocks noChangeArrowheads="1"/>
                </p:cNvSpPr>
                <p:nvPr/>
              </p:nvSpPr>
              <p:spPr bwMode="gray">
                <a:xfrm>
                  <a:off x="323851" y="3754438"/>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5</a:t>
                  </a:r>
                  <a:endParaRPr lang="en-US" b="1" noProof="1">
                    <a:solidFill>
                      <a:srgbClr val="FFFFFF"/>
                    </a:solidFill>
                    <a:effectLst>
                      <a:outerShdw blurRad="190500" algn="ctr" rotWithShape="0">
                        <a:prstClr val="black">
                          <a:alpha val="50000"/>
                        </a:prstClr>
                      </a:outerShdw>
                    </a:effectLst>
                    <a:cs typeface="Arial" charset="0"/>
                  </a:endParaRPr>
                </a:p>
              </p:txBody>
            </p:sp>
            <p:sp>
              <p:nvSpPr>
                <p:cNvPr id="43" name="Rectangle 5"/>
                <p:cNvSpPr>
                  <a:spLocks noChangeArrowheads="1"/>
                </p:cNvSpPr>
                <p:nvPr/>
              </p:nvSpPr>
              <p:spPr bwMode="gray">
                <a:xfrm>
                  <a:off x="323851" y="4114801"/>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28" name="Gruppieren 27"/>
              <p:cNvGrpSpPr/>
              <p:nvPr/>
            </p:nvGrpSpPr>
            <p:grpSpPr bwMode="gray">
              <a:xfrm>
                <a:off x="6804025" y="3754438"/>
                <a:ext cx="2014538" cy="2047876"/>
                <a:chOff x="6804025" y="3754438"/>
                <a:chExt cx="2014538" cy="2047876"/>
              </a:xfrm>
            </p:grpSpPr>
            <p:sp>
              <p:nvSpPr>
                <p:cNvPr id="40" name="Rectangle 19"/>
                <p:cNvSpPr>
                  <a:spLocks noChangeArrowheads="1"/>
                </p:cNvSpPr>
                <p:nvPr/>
              </p:nvSpPr>
              <p:spPr bwMode="gray">
                <a:xfrm>
                  <a:off x="6804025" y="3754438"/>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8</a:t>
                  </a:r>
                  <a:endParaRPr lang="en-US" b="1" noProof="1">
                    <a:solidFill>
                      <a:srgbClr val="FFFFFF"/>
                    </a:solidFill>
                    <a:effectLst>
                      <a:outerShdw blurRad="190500" algn="ctr" rotWithShape="0">
                        <a:prstClr val="black">
                          <a:alpha val="50000"/>
                        </a:prstClr>
                      </a:outerShdw>
                    </a:effectLst>
                    <a:cs typeface="Arial" charset="0"/>
                  </a:endParaRPr>
                </a:p>
              </p:txBody>
            </p:sp>
            <p:sp>
              <p:nvSpPr>
                <p:cNvPr id="41" name="Rectangle 5"/>
                <p:cNvSpPr>
                  <a:spLocks noChangeArrowheads="1"/>
                </p:cNvSpPr>
                <p:nvPr/>
              </p:nvSpPr>
              <p:spPr bwMode="gray">
                <a:xfrm>
                  <a:off x="6804025" y="4114801"/>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29" name="Gruppieren 28"/>
              <p:cNvGrpSpPr/>
              <p:nvPr/>
            </p:nvGrpSpPr>
            <p:grpSpPr bwMode="gray">
              <a:xfrm>
                <a:off x="2482850" y="3754438"/>
                <a:ext cx="2014538" cy="2047876"/>
                <a:chOff x="2482850" y="3754438"/>
                <a:chExt cx="2014538" cy="2047876"/>
              </a:xfrm>
            </p:grpSpPr>
            <p:sp>
              <p:nvSpPr>
                <p:cNvPr id="38" name="Rectangle 19"/>
                <p:cNvSpPr>
                  <a:spLocks noChangeArrowheads="1"/>
                </p:cNvSpPr>
                <p:nvPr/>
              </p:nvSpPr>
              <p:spPr bwMode="gray">
                <a:xfrm>
                  <a:off x="2482850" y="3754438"/>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6</a:t>
                  </a:r>
                  <a:endParaRPr lang="en-US" b="1" noProof="1">
                    <a:solidFill>
                      <a:srgbClr val="FFFFFF"/>
                    </a:solidFill>
                    <a:effectLst>
                      <a:outerShdw blurRad="190500" algn="ctr" rotWithShape="0">
                        <a:prstClr val="black">
                          <a:alpha val="50000"/>
                        </a:prstClr>
                      </a:outerShdw>
                    </a:effectLst>
                    <a:cs typeface="Arial" charset="0"/>
                  </a:endParaRPr>
                </a:p>
              </p:txBody>
            </p:sp>
            <p:sp>
              <p:nvSpPr>
                <p:cNvPr id="39" name="Rectangle 5"/>
                <p:cNvSpPr>
                  <a:spLocks noChangeArrowheads="1"/>
                </p:cNvSpPr>
                <p:nvPr/>
              </p:nvSpPr>
              <p:spPr bwMode="gray">
                <a:xfrm>
                  <a:off x="2482850" y="4114801"/>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nvGrpSpPr>
              <p:cNvPr id="30" name="Gruppieren 29"/>
              <p:cNvGrpSpPr/>
              <p:nvPr/>
            </p:nvGrpSpPr>
            <p:grpSpPr bwMode="gray">
              <a:xfrm>
                <a:off x="4643438" y="3754438"/>
                <a:ext cx="2014538" cy="2047876"/>
                <a:chOff x="4643438" y="3754438"/>
                <a:chExt cx="2014538" cy="2047876"/>
              </a:xfrm>
            </p:grpSpPr>
            <p:sp>
              <p:nvSpPr>
                <p:cNvPr id="36" name="Rectangle 19"/>
                <p:cNvSpPr>
                  <a:spLocks noChangeArrowheads="1"/>
                </p:cNvSpPr>
                <p:nvPr/>
              </p:nvSpPr>
              <p:spPr bwMode="gray">
                <a:xfrm>
                  <a:off x="4643438" y="3754438"/>
                  <a:ext cx="2014538"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Customer 7</a:t>
                  </a:r>
                  <a:endParaRPr lang="en-US" b="1" noProof="1">
                    <a:solidFill>
                      <a:srgbClr val="FFFFFF"/>
                    </a:solidFill>
                    <a:effectLst>
                      <a:outerShdw blurRad="190500" algn="ctr" rotWithShape="0">
                        <a:prstClr val="black">
                          <a:alpha val="50000"/>
                        </a:prstClr>
                      </a:outerShdw>
                    </a:effectLst>
                    <a:cs typeface="Arial" charset="0"/>
                  </a:endParaRPr>
                </a:p>
              </p:txBody>
            </p:sp>
            <p:sp>
              <p:nvSpPr>
                <p:cNvPr id="37" name="Rectangle 5"/>
                <p:cNvSpPr>
                  <a:spLocks noChangeArrowheads="1"/>
                </p:cNvSpPr>
                <p:nvPr/>
              </p:nvSpPr>
              <p:spPr bwMode="gray">
                <a:xfrm>
                  <a:off x="4643438" y="4114801"/>
                  <a:ext cx="2014538"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r>
                    <a:rPr lang="en-US" sz="1400" noProof="1" smtClean="0">
                      <a:solidFill>
                        <a:srgbClr val="000000"/>
                      </a:solidFill>
                      <a:cs typeface="Arial" charset="0"/>
                    </a:rPr>
                    <a:t>Feedback on Product(s) or Service</a:t>
                  </a:r>
                  <a:endParaRPr lang="en-US" sz="1400" noProof="1">
                    <a:solidFill>
                      <a:srgbClr val="000000"/>
                    </a:solidFill>
                    <a:cs typeface="Arial" charset="0"/>
                  </a:endParaRPr>
                </a:p>
              </p:txBody>
            </p:sp>
          </p:grpSp>
        </p:grpSp>
      </p:grpSp>
    </p:spTree>
    <p:extLst>
      <p:ext uri="{BB962C8B-B14F-4D97-AF65-F5344CB8AC3E}">
        <p14:creationId xmlns:p14="http://schemas.microsoft.com/office/powerpoint/2010/main" val="408074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a:t>Consumer Analysis </a:t>
            </a:r>
            <a:r>
              <a:rPr lang="en-US" b="0" noProof="1" smtClean="0"/>
              <a:t>– Customer Satisfaction Index</a:t>
            </a:r>
            <a:endParaRPr lang="en-US" b="0" dirty="0"/>
          </a:p>
        </p:txBody>
      </p:sp>
      <p:sp>
        <p:nvSpPr>
          <p:cNvPr id="10" name="Textplatzhalter 9"/>
          <p:cNvSpPr>
            <a:spLocks noGrp="1"/>
          </p:cNvSpPr>
          <p:nvPr>
            <p:ph type="body" sz="quarter" idx="13"/>
          </p:nvPr>
        </p:nvSpPr>
        <p:spPr/>
        <p:txBody>
          <a:bodyPr/>
          <a:lstStyle/>
          <a:p>
            <a:r>
              <a:rPr lang="en-US" dirty="0" smtClean="0"/>
              <a:t>Satisfaction based on Index (Evaluation of Satisfaction Index, A-Customer)</a:t>
            </a:r>
            <a:endParaRPr lang="en-US" dirty="0"/>
          </a:p>
        </p:txBody>
      </p:sp>
      <p:graphicFrame>
        <p:nvGraphicFramePr>
          <p:cNvPr id="18" name="Tabelle 17"/>
          <p:cNvGraphicFramePr>
            <a:graphicFrameLocks noGrp="1"/>
          </p:cNvGraphicFramePr>
          <p:nvPr>
            <p:extLst>
              <p:ext uri="{D42A27DB-BD31-4B8C-83A1-F6EECF244321}">
                <p14:modId xmlns:p14="http://schemas.microsoft.com/office/powerpoint/2010/main" val="1670149016"/>
              </p:ext>
            </p:extLst>
          </p:nvPr>
        </p:nvGraphicFramePr>
        <p:xfrm>
          <a:off x="323844" y="1555750"/>
          <a:ext cx="8497099" cy="4247891"/>
        </p:xfrm>
        <a:graphic>
          <a:graphicData uri="http://schemas.openxmlformats.org/drawingml/2006/table">
            <a:tbl>
              <a:tblPr>
                <a:effectLst>
                  <a:outerShdw blurRad="127000" dist="63500" dir="2700000" algn="tl" rotWithShape="0">
                    <a:prstClr val="black">
                      <a:alpha val="40000"/>
                    </a:prstClr>
                  </a:outerShdw>
                </a:effectLst>
              </a:tblPr>
              <a:tblGrid>
                <a:gridCol w="601027"/>
                <a:gridCol w="2132654"/>
                <a:gridCol w="724924"/>
                <a:gridCol w="434809"/>
                <a:gridCol w="434809"/>
                <a:gridCol w="434809"/>
                <a:gridCol w="434809"/>
                <a:gridCol w="434809"/>
                <a:gridCol w="434809"/>
                <a:gridCol w="434809"/>
                <a:gridCol w="434809"/>
                <a:gridCol w="434809"/>
                <a:gridCol w="434809"/>
                <a:gridCol w="690404"/>
              </a:tblGrid>
              <a:tr h="180000">
                <a:tc rowSpan="3">
                  <a:txBody>
                    <a:bodyPr/>
                    <a:lstStyle/>
                    <a:p>
                      <a:pPr algn="ctr"/>
                      <a:r>
                        <a:rPr lang="en-US" sz="1100" b="1" noProof="0" dirty="0" smtClean="0">
                          <a:solidFill>
                            <a:srgbClr val="000000"/>
                          </a:solidFill>
                        </a:rPr>
                        <a:t>No.</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rowSpan="3">
                  <a:txBody>
                    <a:bodyPr/>
                    <a:lstStyle/>
                    <a:p>
                      <a:r>
                        <a:rPr lang="en-US" sz="1100" b="1" noProof="0" dirty="0" smtClean="0">
                          <a:solidFill>
                            <a:srgbClr val="000000"/>
                          </a:solidFill>
                        </a:rPr>
                        <a:t>Criteria / Requirement / Expectation</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rowSpan="3">
                  <a:txBody>
                    <a:bodyPr/>
                    <a:lstStyle/>
                    <a:p>
                      <a:pPr algn="r"/>
                      <a:r>
                        <a:rPr lang="en-US" sz="1100" b="1" noProof="0" dirty="0" smtClean="0">
                          <a:solidFill>
                            <a:srgbClr val="000000"/>
                          </a:solidFill>
                        </a:rPr>
                        <a:t>Weight</a:t>
                      </a:r>
                      <a:br>
                        <a:rPr lang="en-US" sz="1100" b="1" noProof="0" dirty="0" smtClean="0">
                          <a:solidFill>
                            <a:srgbClr val="000000"/>
                          </a:solidFill>
                        </a:rPr>
                      </a:br>
                      <a:r>
                        <a:rPr lang="en-US" sz="1100" b="1" noProof="0" dirty="0" smtClean="0">
                          <a:solidFill>
                            <a:srgbClr val="000000"/>
                          </a:solidFill>
                        </a:rPr>
                        <a:t>W (0-1)</a:t>
                      </a:r>
                      <a:endParaRPr lang="en-US" sz="1100" b="1" noProof="0" dirty="0">
                        <a:solidFill>
                          <a:srgbClr val="000000"/>
                        </a:solidFill>
                      </a:endParaRPr>
                    </a:p>
                  </a:txBody>
                  <a:tcPr marL="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10">
                  <a:txBody>
                    <a:bodyPr/>
                    <a:lstStyle/>
                    <a:p>
                      <a:pPr algn="ctr"/>
                      <a:r>
                        <a:rPr lang="en-US" sz="1100" b="1" noProof="0" dirty="0" smtClean="0">
                          <a:solidFill>
                            <a:srgbClr val="000000"/>
                          </a:solidFill>
                        </a:rPr>
                        <a:t>Degree of fulfillment E</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rowSpan="3">
                  <a:txBody>
                    <a:bodyPr/>
                    <a:lstStyle/>
                    <a:p>
                      <a:pPr algn="ctr"/>
                      <a:r>
                        <a:rPr lang="en-US" sz="1100" b="1" noProof="0" dirty="0" smtClean="0">
                          <a:solidFill>
                            <a:srgbClr val="000000"/>
                          </a:solidFill>
                        </a:rPr>
                        <a:t>Value</a:t>
                      </a:r>
                      <a:endParaRPr lang="en-US" sz="1100" b="1"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gradFill>
                      <a:gsLst>
                        <a:gs pos="0">
                          <a:srgbClr val="FFFFFF"/>
                        </a:gs>
                        <a:gs pos="100000">
                          <a:srgbClr val="D7D7D7"/>
                        </a:gs>
                      </a:gsLst>
                      <a:lin ang="5400000" scaled="1"/>
                    </a:gradFill>
                  </a:tcPr>
                </a:tc>
              </a:tr>
              <a:tr h="180000">
                <a:tc v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a:p>
                  </a:txBody>
                  <a:tcPr/>
                </a:tc>
                <a:tc gridSpan="3">
                  <a:txBody>
                    <a:bodyPr/>
                    <a:lstStyle/>
                    <a:p>
                      <a:pPr algn="ctr"/>
                      <a:r>
                        <a:rPr lang="en-US" sz="1000" b="0" noProof="0" dirty="0" smtClean="0">
                          <a:solidFill>
                            <a:srgbClr val="000000"/>
                          </a:solidFill>
                        </a:rPr>
                        <a:t>poor</a:t>
                      </a:r>
                      <a:endParaRPr lang="en-US" sz="1000" b="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3">
                  <a:txBody>
                    <a:bodyPr/>
                    <a:lstStyle/>
                    <a:p>
                      <a:pPr algn="ctr"/>
                      <a:r>
                        <a:rPr lang="en-US" sz="1000" b="0" noProof="0" dirty="0" smtClean="0">
                          <a:solidFill>
                            <a:srgbClr val="000000"/>
                          </a:solidFill>
                        </a:rPr>
                        <a:t>average</a:t>
                      </a:r>
                      <a:endParaRPr lang="en-US" sz="1000" b="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2">
                  <a:txBody>
                    <a:bodyPr/>
                    <a:lstStyle/>
                    <a:p>
                      <a:pPr algn="ctr"/>
                      <a:r>
                        <a:rPr lang="en-US" sz="1000" b="0" noProof="0" dirty="0" smtClean="0">
                          <a:solidFill>
                            <a:srgbClr val="000000"/>
                          </a:solidFill>
                        </a:rPr>
                        <a:t>good</a:t>
                      </a:r>
                      <a:endParaRPr lang="en-US" sz="1000" b="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2">
                  <a:txBody>
                    <a:bodyPr/>
                    <a:lstStyle/>
                    <a:p>
                      <a:pPr algn="ctr"/>
                      <a:r>
                        <a:rPr lang="en-US" sz="1000" b="0" noProof="0" dirty="0" smtClean="0">
                          <a:solidFill>
                            <a:srgbClr val="000000"/>
                          </a:solidFill>
                        </a:rPr>
                        <a:t>excellent</a:t>
                      </a:r>
                      <a:endParaRPr lang="en-US" sz="1000" b="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vMerge="1">
                  <a:txBody>
                    <a:bodyPr/>
                    <a:lstStyle/>
                    <a:p>
                      <a:pPr algn="ctr"/>
                      <a:endParaRPr lang="de-DE" sz="1000" b="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0000">
                <a:tc v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a:p>
                  </a:txBody>
                  <a:tcPr/>
                </a:tc>
                <a:tc>
                  <a:txBody>
                    <a:bodyPr/>
                    <a:lstStyle/>
                    <a:p>
                      <a:pPr algn="ctr"/>
                      <a:r>
                        <a:rPr lang="en-US" sz="1000" b="0" noProof="0" dirty="0" smtClean="0">
                          <a:solidFill>
                            <a:srgbClr val="000000"/>
                          </a:solidFill>
                        </a:rPr>
                        <a:t>1</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2</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3</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4</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5</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6</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7</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8</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9</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r>
                        <a:rPr lang="en-US" sz="1000" b="0" noProof="0" dirty="0" smtClean="0">
                          <a:solidFill>
                            <a:srgbClr val="000000"/>
                          </a:solidFill>
                        </a:rPr>
                        <a:t>10</a:t>
                      </a:r>
                      <a:endParaRPr lang="en-US" sz="1000" b="0"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vMerge="1">
                  <a:txBody>
                    <a:bodyPr/>
                    <a:lstStyle/>
                    <a:p>
                      <a:pPr algn="ctr"/>
                      <a:endParaRPr lang="de-DE" sz="1000" b="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337081">
                <a:tc>
                  <a:txBody>
                    <a:bodyPr/>
                    <a:lstStyle/>
                    <a:p>
                      <a:pPr algn="ctr"/>
                      <a:r>
                        <a:rPr lang="en-US" sz="1100" b="1" noProof="0" dirty="0" smtClean="0">
                          <a:solidFill>
                            <a:srgbClr val="000000"/>
                          </a:solidFill>
                        </a:rPr>
                        <a:t>1</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0.80</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100" noProof="0" dirty="0" smtClean="0">
                          <a:solidFill>
                            <a:srgbClr val="000000"/>
                          </a:solidFill>
                        </a:rPr>
                        <a:t>= W ∙ E</a:t>
                      </a: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2</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0.10</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3</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0.15</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4</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0.50</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5</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0.35</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6</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0.40</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7</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0.10</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8</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0.05</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9</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0.25</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a:txBody>
                    <a:bodyPr/>
                    <a:lstStyle/>
                    <a:p>
                      <a:pPr algn="ctr"/>
                      <a:r>
                        <a:rPr lang="en-US" sz="1100" b="1" noProof="0" dirty="0" smtClean="0">
                          <a:solidFill>
                            <a:srgbClr val="000000"/>
                          </a:solidFill>
                        </a:rPr>
                        <a:t>10</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100" noProof="0" dirty="0" smtClean="0">
                          <a:solidFill>
                            <a:srgbClr val="000000"/>
                          </a:solidFill>
                        </a:rPr>
                        <a:t>Criteria</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a:r>
                        <a:rPr lang="en-US" sz="1100" noProof="0" dirty="0" smtClean="0">
                          <a:solidFill>
                            <a:srgbClr val="000000"/>
                          </a:solidFill>
                        </a:rPr>
                        <a:t>0.45</a:t>
                      </a: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20000"/>
                        <a:lumOff val="80000"/>
                      </a:schemeClr>
                    </a:solidFill>
                  </a:tcPr>
                </a:tc>
              </a:tr>
              <a:tr h="337081">
                <a:tc gridSpan="3">
                  <a:txBody>
                    <a:bodyPr/>
                    <a:lstStyle/>
                    <a:p>
                      <a:r>
                        <a:rPr lang="en-US" sz="1100" b="1" noProof="0" dirty="0" smtClean="0">
                          <a:solidFill>
                            <a:srgbClr val="000000"/>
                          </a:solidFill>
                        </a:rPr>
                        <a:t>Total score</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0C0C0"/>
                      </a:solidFill>
                      <a:prstDash val="sysDot"/>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b="1" noProof="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chemeClr val="accent1">
                        <a:lumMod val="40000"/>
                        <a:lumOff val="60000"/>
                      </a:schemeClr>
                    </a:solidFill>
                  </a:tcPr>
                </a:tc>
              </a:tr>
            </a:tbl>
          </a:graphicData>
        </a:graphic>
      </p:graphicFrame>
      <p:cxnSp>
        <p:nvCxnSpPr>
          <p:cNvPr id="19" name="Gerade Verbindung 18"/>
          <p:cNvCxnSpPr>
            <a:stCxn id="61" idx="1"/>
            <a:endCxn id="27" idx="0"/>
          </p:cNvCxnSpPr>
          <p:nvPr/>
        </p:nvCxnSpPr>
        <p:spPr>
          <a:xfrm flipH="1">
            <a:off x="5741992" y="2611338"/>
            <a:ext cx="1704" cy="32238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Gerade Verbindung 19"/>
          <p:cNvCxnSpPr>
            <a:stCxn id="30" idx="1"/>
            <a:endCxn id="33" idx="2"/>
          </p:cNvCxnSpPr>
          <p:nvPr/>
        </p:nvCxnSpPr>
        <p:spPr>
          <a:xfrm flipH="1">
            <a:off x="4852714" y="3279925"/>
            <a:ext cx="1335955" cy="33190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33" idx="1"/>
            <a:endCxn id="36" idx="0"/>
          </p:cNvCxnSpPr>
          <p:nvPr/>
        </p:nvCxnSpPr>
        <p:spPr>
          <a:xfrm>
            <a:off x="4853294" y="3610440"/>
            <a:ext cx="885593" cy="3313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Gerade Verbindung 21"/>
          <p:cNvCxnSpPr>
            <a:stCxn id="36" idx="0"/>
            <a:endCxn id="51" idx="0"/>
          </p:cNvCxnSpPr>
          <p:nvPr/>
        </p:nvCxnSpPr>
        <p:spPr>
          <a:xfrm>
            <a:off x="5738887" y="3941792"/>
            <a:ext cx="451182" cy="3380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Gerade Verbindung 22"/>
          <p:cNvCxnSpPr>
            <a:stCxn id="51" idx="1"/>
            <a:endCxn id="48" idx="0"/>
          </p:cNvCxnSpPr>
          <p:nvPr/>
        </p:nvCxnSpPr>
        <p:spPr>
          <a:xfrm>
            <a:off x="6188669" y="4280440"/>
            <a:ext cx="1290369" cy="34505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27" idx="1"/>
            <a:endCxn id="30" idx="0"/>
          </p:cNvCxnSpPr>
          <p:nvPr/>
        </p:nvCxnSpPr>
        <p:spPr>
          <a:xfrm>
            <a:off x="5740592" y="2934296"/>
            <a:ext cx="449477" cy="345053"/>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5" name="Gruppieren 173"/>
          <p:cNvGrpSpPr/>
          <p:nvPr/>
        </p:nvGrpSpPr>
        <p:grpSpPr>
          <a:xfrm>
            <a:off x="5663050" y="2857175"/>
            <a:ext cx="158400" cy="157284"/>
            <a:chOff x="5609085" y="2826444"/>
            <a:chExt cx="144006" cy="144006"/>
          </a:xfrm>
          <a:effectLst>
            <a:outerShdw blurRad="50800" dist="38100" dir="2700000" algn="tl" rotWithShape="0">
              <a:prstClr val="black">
                <a:alpha val="40000"/>
              </a:prstClr>
            </a:outerShdw>
          </a:effectLst>
        </p:grpSpPr>
        <p:sp>
          <p:nvSpPr>
            <p:cNvPr id="26" name="Ellipse 25"/>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27" name="Ellipse 26"/>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8" name="Gruppieren 176"/>
          <p:cNvGrpSpPr/>
          <p:nvPr/>
        </p:nvGrpSpPr>
        <p:grpSpPr>
          <a:xfrm>
            <a:off x="6111127" y="3202804"/>
            <a:ext cx="158400" cy="157284"/>
            <a:chOff x="5609085" y="2826444"/>
            <a:chExt cx="144006" cy="144006"/>
          </a:xfrm>
          <a:effectLst>
            <a:outerShdw blurRad="50800" dist="38100" dir="2700000" algn="tl" rotWithShape="0">
              <a:prstClr val="black">
                <a:alpha val="40000"/>
              </a:prstClr>
            </a:outerShdw>
          </a:effectLst>
        </p:grpSpPr>
        <p:sp>
          <p:nvSpPr>
            <p:cNvPr id="29" name="Ellipse 28"/>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0" name="Ellipse 29"/>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31" name="Gruppieren 179"/>
          <p:cNvGrpSpPr/>
          <p:nvPr/>
        </p:nvGrpSpPr>
        <p:grpSpPr>
          <a:xfrm>
            <a:off x="4775754" y="3533319"/>
            <a:ext cx="158400" cy="157284"/>
            <a:chOff x="5609086" y="2826444"/>
            <a:chExt cx="144006" cy="144006"/>
          </a:xfrm>
          <a:effectLst>
            <a:outerShdw blurRad="50800" dist="38100" dir="2700000" algn="tl" rotWithShape="0">
              <a:prstClr val="black">
                <a:alpha val="40000"/>
              </a:prstClr>
            </a:outerShdw>
          </a:effectLst>
        </p:grpSpPr>
        <p:sp>
          <p:nvSpPr>
            <p:cNvPr id="32" name="Ellipse 31"/>
            <p:cNvSpPr/>
            <p:nvPr/>
          </p:nvSpPr>
          <p:spPr bwMode="auto">
            <a:xfrm>
              <a:off x="5609086"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3" name="Ellipse 32"/>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34" name="Gruppieren 182"/>
          <p:cNvGrpSpPr/>
          <p:nvPr/>
        </p:nvGrpSpPr>
        <p:grpSpPr>
          <a:xfrm>
            <a:off x="5659945" y="3865247"/>
            <a:ext cx="158400" cy="157284"/>
            <a:chOff x="5609085" y="2826444"/>
            <a:chExt cx="144006" cy="144006"/>
          </a:xfrm>
          <a:effectLst>
            <a:outerShdw blurRad="50800" dist="38100" dir="2700000" algn="tl" rotWithShape="0">
              <a:prstClr val="black">
                <a:alpha val="40000"/>
              </a:prstClr>
            </a:outerShdw>
          </a:effectLst>
        </p:grpSpPr>
        <p:sp>
          <p:nvSpPr>
            <p:cNvPr id="35" name="Ellipse 34"/>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6" name="Ellipse 35"/>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37" name="Gerade Verbindung 36"/>
          <p:cNvCxnSpPr>
            <a:stCxn id="48" idx="1"/>
            <a:endCxn id="45" idx="0"/>
          </p:cNvCxnSpPr>
          <p:nvPr/>
        </p:nvCxnSpPr>
        <p:spPr>
          <a:xfrm flipH="1">
            <a:off x="6190069" y="4626069"/>
            <a:ext cx="1287569" cy="3320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Gerade Verbindung 37"/>
          <p:cNvCxnSpPr>
            <a:stCxn id="45" idx="1"/>
            <a:endCxn id="42" idx="1"/>
          </p:cNvCxnSpPr>
          <p:nvPr/>
        </p:nvCxnSpPr>
        <p:spPr>
          <a:xfrm flipH="1">
            <a:off x="5734383" y="4958714"/>
            <a:ext cx="454286" cy="33190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Gerade Verbindung 38"/>
          <p:cNvCxnSpPr>
            <a:stCxn id="42" idx="2"/>
            <a:endCxn id="54" idx="0"/>
          </p:cNvCxnSpPr>
          <p:nvPr/>
        </p:nvCxnSpPr>
        <p:spPr>
          <a:xfrm>
            <a:off x="5733803" y="5292009"/>
            <a:ext cx="456266" cy="34227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40" name="Gruppieren 182"/>
          <p:cNvGrpSpPr/>
          <p:nvPr/>
        </p:nvGrpSpPr>
        <p:grpSpPr>
          <a:xfrm>
            <a:off x="5656841" y="5213498"/>
            <a:ext cx="158400" cy="157284"/>
            <a:chOff x="5609085" y="2826444"/>
            <a:chExt cx="144006" cy="144006"/>
          </a:xfrm>
          <a:effectLst>
            <a:outerShdw blurRad="50800" dist="38100" dir="2700000" algn="tl" rotWithShape="0">
              <a:prstClr val="black">
                <a:alpha val="40000"/>
              </a:prstClr>
            </a:outerShdw>
          </a:effectLst>
        </p:grpSpPr>
        <p:sp>
          <p:nvSpPr>
            <p:cNvPr id="41" name="Ellipse 40"/>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2" name="Ellipse 41"/>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43" name="Gruppieren 182"/>
          <p:cNvGrpSpPr/>
          <p:nvPr/>
        </p:nvGrpSpPr>
        <p:grpSpPr>
          <a:xfrm>
            <a:off x="6111127" y="4881593"/>
            <a:ext cx="158400" cy="157284"/>
            <a:chOff x="5609085" y="2826444"/>
            <a:chExt cx="144006" cy="144006"/>
          </a:xfrm>
          <a:effectLst>
            <a:outerShdw blurRad="50800" dist="38100" dir="2700000" algn="tl" rotWithShape="0">
              <a:prstClr val="black">
                <a:alpha val="40000"/>
              </a:prstClr>
            </a:outerShdw>
          </a:effectLst>
        </p:grpSpPr>
        <p:sp>
          <p:nvSpPr>
            <p:cNvPr id="44" name="Ellipse 43"/>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5" name="Ellipse 44"/>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46" name="Gruppieren 182"/>
          <p:cNvGrpSpPr/>
          <p:nvPr/>
        </p:nvGrpSpPr>
        <p:grpSpPr>
          <a:xfrm>
            <a:off x="7400096" y="4548948"/>
            <a:ext cx="158400" cy="157284"/>
            <a:chOff x="5609085" y="2826444"/>
            <a:chExt cx="144006" cy="144006"/>
          </a:xfrm>
          <a:effectLst>
            <a:outerShdw blurRad="50800" dist="38100" dir="2700000" algn="tl" rotWithShape="0">
              <a:prstClr val="black">
                <a:alpha val="40000"/>
              </a:prstClr>
            </a:outerShdw>
          </a:effectLst>
        </p:grpSpPr>
        <p:sp>
          <p:nvSpPr>
            <p:cNvPr id="47" name="Ellipse 46"/>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8" name="Ellipse 47"/>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49" name="Gruppieren 182"/>
          <p:cNvGrpSpPr/>
          <p:nvPr/>
        </p:nvGrpSpPr>
        <p:grpSpPr>
          <a:xfrm>
            <a:off x="6111127" y="4203319"/>
            <a:ext cx="158400" cy="157284"/>
            <a:chOff x="5609085" y="2826444"/>
            <a:chExt cx="144006" cy="144006"/>
          </a:xfrm>
          <a:effectLst>
            <a:outerShdw blurRad="50800" dist="38100" dir="2700000" algn="tl" rotWithShape="0">
              <a:prstClr val="black">
                <a:alpha val="40000"/>
              </a:prstClr>
            </a:outerShdw>
          </a:effectLst>
        </p:grpSpPr>
        <p:sp>
          <p:nvSpPr>
            <p:cNvPr id="50" name="Ellipse 49"/>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51" name="Ellipse 50"/>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52" name="Gruppieren 182"/>
          <p:cNvGrpSpPr/>
          <p:nvPr/>
        </p:nvGrpSpPr>
        <p:grpSpPr>
          <a:xfrm>
            <a:off x="6111127" y="5557741"/>
            <a:ext cx="158400" cy="157284"/>
            <a:chOff x="5609085" y="2826444"/>
            <a:chExt cx="144006" cy="144006"/>
          </a:xfrm>
          <a:effectLst>
            <a:outerShdw blurRad="50800" dist="38100" dir="2700000" algn="tl" rotWithShape="0">
              <a:prstClr val="black">
                <a:alpha val="40000"/>
              </a:prstClr>
            </a:outerShdw>
          </a:effectLst>
        </p:grpSpPr>
        <p:sp>
          <p:nvSpPr>
            <p:cNvPr id="53" name="Ellipse 52"/>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54" name="Ellipse 53"/>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55" name="Gerade Verbindung 54"/>
          <p:cNvCxnSpPr>
            <a:stCxn id="58" idx="0"/>
            <a:endCxn id="61" idx="1"/>
          </p:cNvCxnSpPr>
          <p:nvPr/>
        </p:nvCxnSpPr>
        <p:spPr>
          <a:xfrm flipH="1">
            <a:off x="5743696" y="2265133"/>
            <a:ext cx="446373" cy="346205"/>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6" name="Gruppieren 170"/>
          <p:cNvGrpSpPr/>
          <p:nvPr/>
        </p:nvGrpSpPr>
        <p:grpSpPr>
          <a:xfrm>
            <a:off x="6111127" y="2188588"/>
            <a:ext cx="158400" cy="157284"/>
            <a:chOff x="5609085" y="2826444"/>
            <a:chExt cx="144006" cy="144006"/>
          </a:xfrm>
          <a:effectLst>
            <a:outerShdw blurRad="50800" dist="38100" dir="2700000" algn="tl" rotWithShape="0">
              <a:prstClr val="black">
                <a:alpha val="40000"/>
              </a:prstClr>
            </a:outerShdw>
          </a:effectLst>
        </p:grpSpPr>
        <p:sp>
          <p:nvSpPr>
            <p:cNvPr id="57" name="Ellipse 56"/>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58" name="Ellipse 57"/>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59" name="Gruppieren 167"/>
          <p:cNvGrpSpPr/>
          <p:nvPr/>
        </p:nvGrpSpPr>
        <p:grpSpPr>
          <a:xfrm>
            <a:off x="5666154" y="2534217"/>
            <a:ext cx="158400" cy="157284"/>
            <a:chOff x="5609085" y="2826444"/>
            <a:chExt cx="144006" cy="144006"/>
          </a:xfrm>
          <a:effectLst>
            <a:outerShdw blurRad="50800" dist="38100" dir="2700000" algn="tl" rotWithShape="0">
              <a:prstClr val="black">
                <a:alpha val="40000"/>
              </a:prstClr>
            </a:outerShdw>
          </a:effectLst>
        </p:grpSpPr>
        <p:sp>
          <p:nvSpPr>
            <p:cNvPr id="60" name="Ellipse 59"/>
            <p:cNvSpPr/>
            <p:nvPr/>
          </p:nvSpPr>
          <p:spPr bwMode="auto">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61" name="Ellipse 60"/>
            <p:cNvSpPr/>
            <p:nvPr/>
          </p:nvSpPr>
          <p:spPr bwMode="auto">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73" name="Gruppieren 72"/>
          <p:cNvGrpSpPr/>
          <p:nvPr/>
        </p:nvGrpSpPr>
        <p:grpSpPr bwMode="gray">
          <a:xfrm>
            <a:off x="1965242" y="3965058"/>
            <a:ext cx="2810512" cy="2446881"/>
            <a:chOff x="6820489" y="-40416"/>
            <a:chExt cx="2810512" cy="2446881"/>
          </a:xfrm>
        </p:grpSpPr>
        <p:sp>
          <p:nvSpPr>
            <p:cNvPr id="74" name="Rechteck 73"/>
            <p:cNvSpPr/>
            <p:nvPr/>
          </p:nvSpPr>
          <p:spPr bwMode="gray">
            <a:xfrm rot="384271">
              <a:off x="7344906" y="120370"/>
              <a:ext cx="2286095" cy="228609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05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With this slide you can create a customer satisfaction index for your most important customers. Define the criteria, you wish to see assessed by the customer (e.g. politeness of customer service etc.) The customer can only rate the criteria with poor, average, good or excellent. </a:t>
              </a:r>
              <a:endParaRPr lang="en-US" sz="105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75" name="Picture 5" descr="Tessafilm_4"/>
            <p:cNvPicPr>
              <a:picLocks noChangeAspect="1" noChangeArrowheads="1"/>
            </p:cNvPicPr>
            <p:nvPr/>
          </p:nvPicPr>
          <p:blipFill>
            <a:blip r:embed="rId2"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180494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Marketing Plan</a:t>
            </a:r>
            <a:r>
              <a:rPr lang="en-US" b="0" dirty="0" smtClean="0"/>
              <a:t> – Introduction</a:t>
            </a:r>
            <a:endParaRPr lang="en-US" b="0" dirty="0"/>
          </a:p>
        </p:txBody>
      </p:sp>
      <p:sp>
        <p:nvSpPr>
          <p:cNvPr id="3" name="Textplatzhalter 2"/>
          <p:cNvSpPr>
            <a:spLocks noGrp="1"/>
          </p:cNvSpPr>
          <p:nvPr>
            <p:ph type="body" sz="quarter" idx="13"/>
          </p:nvPr>
        </p:nvSpPr>
        <p:spPr bwMode="gray"/>
        <p:txBody>
          <a:bodyPr/>
          <a:lstStyle/>
          <a:p>
            <a:r>
              <a:rPr lang="en-US" dirty="0" smtClean="0"/>
              <a:t>Placeholder for your subheadline</a:t>
            </a:r>
            <a:endParaRPr lang="en-US" dirty="0"/>
          </a:p>
        </p:txBody>
      </p:sp>
      <p:grpSp>
        <p:nvGrpSpPr>
          <p:cNvPr id="20" name="Gruppieren 19"/>
          <p:cNvGrpSpPr/>
          <p:nvPr/>
        </p:nvGrpSpPr>
        <p:grpSpPr bwMode="gray">
          <a:xfrm>
            <a:off x="323850" y="1555749"/>
            <a:ext cx="8494713" cy="4246565"/>
            <a:chOff x="323850" y="1555749"/>
            <a:chExt cx="8494713" cy="4246565"/>
          </a:xfrm>
        </p:grpSpPr>
        <p:grpSp>
          <p:nvGrpSpPr>
            <p:cNvPr id="22" name="Gruppieren 21"/>
            <p:cNvGrpSpPr/>
            <p:nvPr/>
          </p:nvGrpSpPr>
          <p:grpSpPr bwMode="gray">
            <a:xfrm>
              <a:off x="323850" y="1555750"/>
              <a:ext cx="2735263" cy="4246564"/>
              <a:chOff x="323850" y="1555750"/>
              <a:chExt cx="2735263" cy="4246564"/>
            </a:xfrm>
          </p:grpSpPr>
          <p:sp>
            <p:nvSpPr>
              <p:cNvPr id="32" name="Rectangle 19"/>
              <p:cNvSpPr>
                <a:spLocks noChangeArrowheads="1"/>
              </p:cNvSpPr>
              <p:nvPr/>
            </p:nvSpPr>
            <p:spPr bwMode="gray">
              <a:xfrm>
                <a:off x="323850" y="1555750"/>
                <a:ext cx="2735263" cy="719999"/>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lnSpc>
                    <a:spcPct val="90000"/>
                  </a:lnSpc>
                </a:pPr>
                <a:r>
                  <a:rPr lang="en-US" b="1" noProof="1" smtClean="0">
                    <a:solidFill>
                      <a:srgbClr val="000000"/>
                    </a:solidFill>
                    <a:cs typeface="Arial" charset="0"/>
                  </a:rPr>
                  <a:t>Reasons to create a Marketing Plan</a:t>
                </a:r>
                <a:endParaRPr lang="en-US" b="1" noProof="1">
                  <a:solidFill>
                    <a:srgbClr val="000000"/>
                  </a:solidFill>
                  <a:cs typeface="Arial" charset="0"/>
                </a:endParaRPr>
              </a:p>
            </p:txBody>
          </p:sp>
          <p:sp>
            <p:nvSpPr>
              <p:cNvPr id="33" name="Rectangle 5"/>
              <p:cNvSpPr>
                <a:spLocks noChangeArrowheads="1"/>
              </p:cNvSpPr>
              <p:nvPr/>
            </p:nvSpPr>
            <p:spPr bwMode="gray">
              <a:xfrm>
                <a:off x="323850" y="2275749"/>
                <a:ext cx="2735263" cy="3526565"/>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Please list the reasons why it is important for your company to create a Marketing Plan.</a:t>
                </a:r>
              </a:p>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Possible reasons could be: New company, new products, new distribution strategy or the reorganization of marketing.</a:t>
                </a:r>
              </a:p>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Of course a valid reason is always the good continuation of a working marketing strategy.</a:t>
                </a:r>
              </a:p>
              <a:p>
                <a:pPr>
                  <a:lnSpc>
                    <a:spcPct val="95000"/>
                  </a:lnSpc>
                  <a:spcAft>
                    <a:spcPts val="800"/>
                  </a:spcAft>
                  <a:buClr>
                    <a:srgbClr val="969696"/>
                  </a:buClr>
                </a:pPr>
                <a:endParaRPr lang="en-US" sz="1400" noProof="1">
                  <a:solidFill>
                    <a:srgbClr val="000000"/>
                  </a:solidFill>
                  <a:cs typeface="Arial" charset="0"/>
                </a:endParaRPr>
              </a:p>
            </p:txBody>
          </p:sp>
        </p:grpSp>
        <p:grpSp>
          <p:nvGrpSpPr>
            <p:cNvPr id="23" name="Gruppieren 22"/>
            <p:cNvGrpSpPr/>
            <p:nvPr/>
          </p:nvGrpSpPr>
          <p:grpSpPr bwMode="gray">
            <a:xfrm>
              <a:off x="6083300" y="1555749"/>
              <a:ext cx="2735263" cy="4246565"/>
              <a:chOff x="6083300" y="1555749"/>
              <a:chExt cx="2735263" cy="4246565"/>
            </a:xfrm>
          </p:grpSpPr>
          <p:sp>
            <p:nvSpPr>
              <p:cNvPr id="30" name="Rectangle 19"/>
              <p:cNvSpPr>
                <a:spLocks noChangeArrowheads="1"/>
              </p:cNvSpPr>
              <p:nvPr/>
            </p:nvSpPr>
            <p:spPr bwMode="gray">
              <a:xfrm>
                <a:off x="6083300" y="1555749"/>
                <a:ext cx="2735263" cy="720000"/>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lnSpc>
                    <a:spcPct val="90000"/>
                  </a:lnSpc>
                </a:pPr>
                <a:r>
                  <a:rPr lang="en-US" b="1" noProof="1" smtClean="0">
                    <a:solidFill>
                      <a:srgbClr val="000000"/>
                    </a:solidFill>
                    <a:cs typeface="Arial" charset="0"/>
                  </a:rPr>
                  <a:t>Benefits of a Marketing Plan</a:t>
                </a:r>
                <a:endParaRPr lang="en-US" b="1" noProof="1">
                  <a:solidFill>
                    <a:srgbClr val="000000"/>
                  </a:solidFill>
                  <a:cs typeface="Arial" charset="0"/>
                </a:endParaRPr>
              </a:p>
            </p:txBody>
          </p:sp>
          <p:sp>
            <p:nvSpPr>
              <p:cNvPr id="31" name="Rectangle 5"/>
              <p:cNvSpPr>
                <a:spLocks noChangeArrowheads="1"/>
              </p:cNvSpPr>
              <p:nvPr/>
            </p:nvSpPr>
            <p:spPr bwMode="gray">
              <a:xfrm>
                <a:off x="6083300" y="2275749"/>
                <a:ext cx="2735263" cy="3526565"/>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Which over-arching strategies and / or company values does the Marketing Plan adhere to?</a:t>
                </a:r>
              </a:p>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How does this Plan contribute to the implementation of these strategies and values?</a:t>
                </a:r>
              </a:p>
            </p:txBody>
          </p:sp>
        </p:grpSp>
        <p:grpSp>
          <p:nvGrpSpPr>
            <p:cNvPr id="24" name="Gruppieren 23"/>
            <p:cNvGrpSpPr/>
            <p:nvPr/>
          </p:nvGrpSpPr>
          <p:grpSpPr bwMode="gray">
            <a:xfrm>
              <a:off x="3203575" y="1555750"/>
              <a:ext cx="2735263" cy="4246564"/>
              <a:chOff x="3203575" y="1555750"/>
              <a:chExt cx="2735263" cy="4246564"/>
            </a:xfrm>
          </p:grpSpPr>
          <p:sp>
            <p:nvSpPr>
              <p:cNvPr id="28" name="Rectangle 19"/>
              <p:cNvSpPr>
                <a:spLocks noChangeArrowheads="1"/>
              </p:cNvSpPr>
              <p:nvPr/>
            </p:nvSpPr>
            <p:spPr bwMode="gray">
              <a:xfrm>
                <a:off x="3203575" y="1555750"/>
                <a:ext cx="2735263" cy="719999"/>
              </a:xfrm>
              <a:prstGeom prst="rect">
                <a:avLst/>
              </a:prstGeom>
              <a:gradFill rotWithShape="1">
                <a:gsLst>
                  <a:gs pos="0">
                    <a:srgbClr val="FFFFFF"/>
                  </a:gs>
                  <a:gs pos="100000">
                    <a:srgbClr val="D7D7D7"/>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lnSpc>
                    <a:spcPct val="90000"/>
                  </a:lnSpc>
                </a:pPr>
                <a:r>
                  <a:rPr lang="en-US" b="1" noProof="1" smtClean="0">
                    <a:solidFill>
                      <a:srgbClr val="000000"/>
                    </a:solidFill>
                    <a:cs typeface="Arial" charset="0"/>
                  </a:rPr>
                  <a:t>Planning objectives</a:t>
                </a:r>
                <a:endParaRPr lang="en-US" b="1" noProof="1">
                  <a:solidFill>
                    <a:srgbClr val="000000"/>
                  </a:solidFill>
                  <a:cs typeface="Arial" charset="0"/>
                </a:endParaRPr>
              </a:p>
            </p:txBody>
          </p:sp>
          <p:sp>
            <p:nvSpPr>
              <p:cNvPr id="29" name="Rectangle 5"/>
              <p:cNvSpPr>
                <a:spLocks noChangeArrowheads="1"/>
              </p:cNvSpPr>
              <p:nvPr/>
            </p:nvSpPr>
            <p:spPr bwMode="gray">
              <a:xfrm>
                <a:off x="3203575" y="2275749"/>
                <a:ext cx="2735263" cy="3526565"/>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Please insert the company‘s goals and objectives for the planning process.</a:t>
                </a:r>
              </a:p>
              <a:p>
                <a:pPr marL="190800" indent="-190800">
                  <a:lnSpc>
                    <a:spcPct val="95000"/>
                  </a:lnSpc>
                  <a:spcAft>
                    <a:spcPts val="800"/>
                  </a:spcAft>
                  <a:buClr>
                    <a:srgbClr val="969696"/>
                  </a:buClr>
                  <a:buFont typeface="Wingdings" pitchFamily="2" charset="2"/>
                  <a:buChar char="§"/>
                </a:pPr>
                <a:r>
                  <a:rPr lang="en-US" sz="1400" noProof="1" smtClean="0">
                    <a:solidFill>
                      <a:srgbClr val="000000"/>
                    </a:solidFill>
                    <a:cs typeface="Arial" charset="0"/>
                  </a:rPr>
                  <a:t>How does the planning process impact the management and employees? Who has to contribute? </a:t>
                </a:r>
              </a:p>
            </p:txBody>
          </p:sp>
        </p:grpSp>
      </p:grpSp>
    </p:spTree>
    <p:extLst>
      <p:ext uri="{BB962C8B-B14F-4D97-AF65-F5344CB8AC3E}">
        <p14:creationId xmlns:p14="http://schemas.microsoft.com/office/powerpoint/2010/main" val="259503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a:t>Consumer Analysis </a:t>
            </a:r>
            <a:r>
              <a:rPr lang="en-US" b="0" noProof="1" smtClean="0"/>
              <a:t>– Net Promoter Score</a:t>
            </a:r>
            <a:endParaRPr lang="en-US" dirty="0"/>
          </a:p>
        </p:txBody>
      </p:sp>
      <p:sp>
        <p:nvSpPr>
          <p:cNvPr id="3" name="Textplatzhalter 2"/>
          <p:cNvSpPr>
            <a:spLocks noGrp="1"/>
          </p:cNvSpPr>
          <p:nvPr>
            <p:ph type="body" sz="quarter" idx="13"/>
          </p:nvPr>
        </p:nvSpPr>
        <p:spPr/>
        <p:txBody>
          <a:bodyPr/>
          <a:lstStyle/>
          <a:p>
            <a:r>
              <a:rPr lang="en-US" dirty="0" smtClean="0"/>
              <a:t>The NPS shows the likelihood of your customers recommending your service</a:t>
            </a:r>
            <a:endParaRPr lang="en-US" dirty="0"/>
          </a:p>
        </p:txBody>
      </p:sp>
      <p:grpSp>
        <p:nvGrpSpPr>
          <p:cNvPr id="8" name="Gruppieren 7"/>
          <p:cNvGrpSpPr/>
          <p:nvPr/>
        </p:nvGrpSpPr>
        <p:grpSpPr>
          <a:xfrm>
            <a:off x="323851" y="1555200"/>
            <a:ext cx="8497091" cy="4248000"/>
            <a:chOff x="323851" y="1555200"/>
            <a:chExt cx="8497091" cy="4248000"/>
          </a:xfrm>
        </p:grpSpPr>
        <p:grpSp>
          <p:nvGrpSpPr>
            <p:cNvPr id="7" name="Gruppieren 6"/>
            <p:cNvGrpSpPr/>
            <p:nvPr/>
          </p:nvGrpSpPr>
          <p:grpSpPr>
            <a:xfrm>
              <a:off x="6084000" y="1555200"/>
              <a:ext cx="2736942" cy="2047876"/>
              <a:chOff x="6084000" y="3378395"/>
              <a:chExt cx="2736942" cy="2047876"/>
            </a:xfrm>
          </p:grpSpPr>
          <p:sp>
            <p:nvSpPr>
              <p:cNvPr id="32" name="Rectangle 19"/>
              <p:cNvSpPr>
                <a:spLocks noChangeArrowheads="1"/>
              </p:cNvSpPr>
              <p:nvPr/>
            </p:nvSpPr>
            <p:spPr bwMode="gray">
              <a:xfrm>
                <a:off x="6084000" y="3378395"/>
                <a:ext cx="27345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NPS (Net Promoter Score)</a:t>
                </a:r>
                <a:endParaRPr lang="en-US" b="1" noProof="1">
                  <a:solidFill>
                    <a:srgbClr val="FFFFFF"/>
                  </a:solidFill>
                  <a:effectLst>
                    <a:outerShdw blurRad="190500" algn="ctr" rotWithShape="0">
                      <a:prstClr val="black">
                        <a:alpha val="50000"/>
                      </a:prstClr>
                    </a:outerShdw>
                  </a:effectLst>
                  <a:cs typeface="Arial" charset="0"/>
                </a:endParaRPr>
              </a:p>
            </p:txBody>
          </p:sp>
          <p:sp>
            <p:nvSpPr>
              <p:cNvPr id="33" name="Rectangle 5"/>
              <p:cNvSpPr>
                <a:spLocks noChangeArrowheads="1"/>
              </p:cNvSpPr>
              <p:nvPr/>
            </p:nvSpPr>
            <p:spPr bwMode="gray">
              <a:xfrm>
                <a:off x="6084000" y="3738758"/>
                <a:ext cx="2734563" cy="1687513"/>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lstStyle/>
              <a:p>
                <a:pPr lvl="0" algn="ctr"/>
                <a:r>
                  <a:rPr lang="en-US" sz="8000" b="1" noProof="1" smtClean="0">
                    <a:gradFill>
                      <a:gsLst>
                        <a:gs pos="0">
                          <a:srgbClr val="7D7D7D"/>
                        </a:gs>
                        <a:gs pos="100000">
                          <a:srgbClr val="AFAFAF"/>
                        </a:gs>
                      </a:gsLst>
                      <a:lin ang="5400000" scaled="1"/>
                    </a:gradFill>
                    <a:effectLst>
                      <a:innerShdw blurRad="63500" dist="50800" dir="13500000">
                        <a:prstClr val="black">
                          <a:alpha val="50000"/>
                        </a:prstClr>
                      </a:innerShdw>
                    </a:effectLst>
                  </a:rPr>
                  <a:t>+5</a:t>
                </a:r>
                <a:endParaRPr lang="en-US" sz="8000" b="1" noProof="1">
                  <a:gradFill>
                    <a:gsLst>
                      <a:gs pos="0">
                        <a:srgbClr val="7D7D7D"/>
                      </a:gs>
                      <a:gs pos="100000">
                        <a:srgbClr val="AFAFAF"/>
                      </a:gs>
                    </a:gsLst>
                    <a:lin ang="5400000" scaled="1"/>
                  </a:gradFill>
                  <a:effectLst>
                    <a:innerShdw blurRad="63500" dist="50800" dir="13500000">
                      <a:prstClr val="black">
                        <a:alpha val="50000"/>
                      </a:prstClr>
                    </a:innerShdw>
                  </a:effectLst>
                </a:endParaRPr>
              </a:p>
            </p:txBody>
          </p:sp>
          <p:sp>
            <p:nvSpPr>
              <p:cNvPr id="6" name="Rechteck 5"/>
              <p:cNvSpPr/>
              <p:nvPr/>
            </p:nvSpPr>
            <p:spPr>
              <a:xfrm>
                <a:off x="6084000" y="3738758"/>
                <a:ext cx="2736942" cy="267766"/>
              </a:xfrm>
              <a:prstGeom prst="rect">
                <a:avLst/>
              </a:prstGeom>
            </p:spPr>
            <p:txBody>
              <a:bodyPr wrap="square">
                <a:spAutoFit/>
              </a:bodyPr>
              <a:lstStyle/>
              <a:p>
                <a:pPr lvl="0" algn="ctr">
                  <a:lnSpc>
                    <a:spcPct val="95000"/>
                  </a:lnSpc>
                  <a:spcAft>
                    <a:spcPts val="800"/>
                  </a:spcAft>
                  <a:buClr>
                    <a:srgbClr val="808080"/>
                  </a:buClr>
                </a:pPr>
                <a:r>
                  <a:rPr lang="en-US" sz="1200" noProof="1" smtClean="0">
                    <a:solidFill>
                      <a:srgbClr val="646464"/>
                    </a:solidFill>
                    <a:cs typeface="Arial" charset="0"/>
                  </a:rPr>
                  <a:t>% Promoters - % Detractors =</a:t>
                </a:r>
                <a:endParaRPr lang="en-US" sz="1200" noProof="1">
                  <a:solidFill>
                    <a:srgbClr val="646464"/>
                  </a:solidFill>
                  <a:cs typeface="Arial" charset="0"/>
                </a:endParaRPr>
              </a:p>
            </p:txBody>
          </p:sp>
          <p:sp>
            <p:nvSpPr>
              <p:cNvPr id="34" name="Rechteck 33"/>
              <p:cNvSpPr/>
              <p:nvPr/>
            </p:nvSpPr>
            <p:spPr>
              <a:xfrm>
                <a:off x="6084000" y="5158505"/>
                <a:ext cx="2736942" cy="267766"/>
              </a:xfrm>
              <a:prstGeom prst="rect">
                <a:avLst/>
              </a:prstGeom>
            </p:spPr>
            <p:txBody>
              <a:bodyPr wrap="square">
                <a:spAutoFit/>
              </a:bodyPr>
              <a:lstStyle/>
              <a:p>
                <a:pPr lvl="0">
                  <a:lnSpc>
                    <a:spcPct val="95000"/>
                  </a:lnSpc>
                  <a:spcAft>
                    <a:spcPts val="800"/>
                  </a:spcAft>
                  <a:buClr>
                    <a:srgbClr val="808080"/>
                  </a:buClr>
                  <a:tabLst>
                    <a:tab pos="2552700" algn="r"/>
                  </a:tabLst>
                </a:pPr>
                <a:r>
                  <a:rPr lang="en-US" sz="1200" noProof="1" smtClean="0">
                    <a:solidFill>
                      <a:srgbClr val="646464"/>
                    </a:solidFill>
                    <a:cs typeface="Arial" charset="0"/>
                  </a:rPr>
                  <a:t>-100	+100</a:t>
                </a:r>
                <a:endParaRPr lang="en-US" sz="1200" noProof="1">
                  <a:solidFill>
                    <a:srgbClr val="646464"/>
                  </a:solidFill>
                  <a:cs typeface="Arial" charset="0"/>
                </a:endParaRPr>
              </a:p>
            </p:txBody>
          </p:sp>
        </p:grpSp>
        <p:grpSp>
          <p:nvGrpSpPr>
            <p:cNvPr id="15" name="Gruppieren 14"/>
            <p:cNvGrpSpPr/>
            <p:nvPr/>
          </p:nvGrpSpPr>
          <p:grpSpPr>
            <a:xfrm>
              <a:off x="6086379" y="3419475"/>
              <a:ext cx="2734563" cy="2383725"/>
              <a:chOff x="6086379" y="3419475"/>
              <a:chExt cx="2734563" cy="2383725"/>
            </a:xfrm>
          </p:grpSpPr>
          <p:sp>
            <p:nvSpPr>
              <p:cNvPr id="10" name="Gleichschenkliges Dreieck 9"/>
              <p:cNvSpPr/>
              <p:nvPr/>
            </p:nvSpPr>
            <p:spPr bwMode="auto">
              <a:xfrm>
                <a:off x="7085759" y="3419475"/>
                <a:ext cx="733425" cy="335849"/>
              </a:xfrm>
              <a:prstGeom prs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400" u="sng" dirty="0">
                  <a:solidFill>
                    <a:srgbClr val="000000"/>
                  </a:solidFill>
                  <a:cs typeface="Arial" charset="0"/>
                </a:endParaRPr>
              </a:p>
            </p:txBody>
          </p:sp>
          <p:sp>
            <p:nvSpPr>
              <p:cNvPr id="35" name="Rectangle 5"/>
              <p:cNvSpPr>
                <a:spLocks noChangeArrowheads="1"/>
              </p:cNvSpPr>
              <p:nvPr/>
            </p:nvSpPr>
            <p:spPr bwMode="gray">
              <a:xfrm>
                <a:off x="6086379" y="3755324"/>
                <a:ext cx="2734563" cy="2047876"/>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endParaRPr lang="en-US" sz="1400" noProof="1">
                  <a:solidFill>
                    <a:srgbClr val="000000"/>
                  </a:solidFill>
                  <a:cs typeface="Arial" charset="0"/>
                </a:endParaRPr>
              </a:p>
            </p:txBody>
          </p:sp>
          <p:graphicFrame>
            <p:nvGraphicFramePr>
              <p:cNvPr id="11" name="Diagramm 10"/>
              <p:cNvGraphicFramePr/>
              <p:nvPr>
                <p:extLst>
                  <p:ext uri="{D42A27DB-BD31-4B8C-83A1-F6EECF244321}">
                    <p14:modId xmlns:p14="http://schemas.microsoft.com/office/powerpoint/2010/main" val="4154824030"/>
                  </p:ext>
                </p:extLst>
              </p:nvPr>
            </p:nvGraphicFramePr>
            <p:xfrm>
              <a:off x="6368206" y="3755324"/>
              <a:ext cx="2450357" cy="204787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6" name="Gruppieren 15"/>
            <p:cNvGrpSpPr/>
            <p:nvPr/>
          </p:nvGrpSpPr>
          <p:grpSpPr>
            <a:xfrm>
              <a:off x="323851" y="1555200"/>
              <a:ext cx="5951998" cy="4248000"/>
              <a:chOff x="323851" y="1555200"/>
              <a:chExt cx="5951998" cy="4248000"/>
            </a:xfrm>
          </p:grpSpPr>
          <p:grpSp>
            <p:nvGrpSpPr>
              <p:cNvPr id="14" name="Gruppieren 13"/>
              <p:cNvGrpSpPr/>
              <p:nvPr/>
            </p:nvGrpSpPr>
            <p:grpSpPr>
              <a:xfrm>
                <a:off x="323851" y="1555200"/>
                <a:ext cx="5616150" cy="4248000"/>
                <a:chOff x="323851" y="1555200"/>
                <a:chExt cx="5616150" cy="4248000"/>
              </a:xfrm>
            </p:grpSpPr>
            <p:sp>
              <p:nvSpPr>
                <p:cNvPr id="38" name="Rectangle 5"/>
                <p:cNvSpPr>
                  <a:spLocks noChangeArrowheads="1"/>
                </p:cNvSpPr>
                <p:nvPr/>
              </p:nvSpPr>
              <p:spPr bwMode="gray">
                <a:xfrm>
                  <a:off x="323851" y="1555200"/>
                  <a:ext cx="5616150" cy="4248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a:lnSpc>
                      <a:spcPct val="95000"/>
                    </a:lnSpc>
                    <a:spcAft>
                      <a:spcPts val="800"/>
                    </a:spcAft>
                    <a:buClr>
                      <a:srgbClr val="808080"/>
                    </a:buClr>
                  </a:pPr>
                  <a:endParaRPr lang="en-US" sz="1400" noProof="1">
                    <a:solidFill>
                      <a:srgbClr val="000000"/>
                    </a:solidFill>
                    <a:cs typeface="Arial" charset="0"/>
                  </a:endParaRPr>
                </a:p>
              </p:txBody>
            </p:sp>
            <p:grpSp>
              <p:nvGrpSpPr>
                <p:cNvPr id="13" name="Gruppieren 12"/>
                <p:cNvGrpSpPr/>
                <p:nvPr/>
              </p:nvGrpSpPr>
              <p:grpSpPr>
                <a:xfrm>
                  <a:off x="332698" y="1555200"/>
                  <a:ext cx="5607302" cy="4248000"/>
                  <a:chOff x="332698" y="1555200"/>
                  <a:chExt cx="5607302" cy="4248000"/>
                </a:xfrm>
              </p:grpSpPr>
              <p:sp>
                <p:nvSpPr>
                  <p:cNvPr id="29" name="Textfeld 31"/>
                  <p:cNvSpPr txBox="1"/>
                  <p:nvPr/>
                </p:nvSpPr>
                <p:spPr>
                  <a:xfrm>
                    <a:off x="684000" y="1555200"/>
                    <a:ext cx="4896000" cy="351302"/>
                  </a:xfrm>
                  <a:prstGeom prst="rect">
                    <a:avLst/>
                  </a:prstGeom>
                  <a:noFill/>
                </p:spPr>
                <p:txBody>
                  <a:bodyPr wrap="square" lIns="0" tIns="0" rIns="0" bIns="0" rtlCol="0" anchor="ctr">
                    <a:noAutofit/>
                  </a:bodyPr>
                  <a:lstStyle>
                    <a:defPPr>
                      <a:defRPr lang="de-DE"/>
                    </a:defPPr>
                    <a:lvl1pPr algn="ctr"/>
                  </a:lstStyle>
                  <a:p>
                    <a:r>
                      <a:rPr lang="en-US" b="1" noProof="1" smtClean="0"/>
                      <a:t>Number of Results per Total Score</a:t>
                    </a:r>
                    <a:endParaRPr lang="en-US" b="1" noProof="1"/>
                  </a:p>
                </p:txBody>
              </p:sp>
              <p:grpSp>
                <p:nvGrpSpPr>
                  <p:cNvPr id="9" name="Gruppieren 8"/>
                  <p:cNvGrpSpPr/>
                  <p:nvPr/>
                </p:nvGrpSpPr>
                <p:grpSpPr>
                  <a:xfrm>
                    <a:off x="332698" y="1915200"/>
                    <a:ext cx="5607302" cy="3888000"/>
                    <a:chOff x="332698" y="1915200"/>
                    <a:chExt cx="5607302" cy="3888000"/>
                  </a:xfrm>
                </p:grpSpPr>
                <p:sp>
                  <p:nvSpPr>
                    <p:cNvPr id="31" name="Textfeld 31"/>
                    <p:cNvSpPr txBox="1"/>
                    <p:nvPr/>
                  </p:nvSpPr>
                  <p:spPr>
                    <a:xfrm>
                      <a:off x="684000" y="5443200"/>
                      <a:ext cx="4896000" cy="360000"/>
                    </a:xfrm>
                    <a:prstGeom prst="rect">
                      <a:avLst/>
                    </a:prstGeom>
                    <a:noFill/>
                  </p:spPr>
                  <p:txBody>
                    <a:bodyPr wrap="square" lIns="0" tIns="0" rIns="0" bIns="0" rtlCol="0" anchor="ctr">
                      <a:noAutofit/>
                    </a:bodyPr>
                    <a:lstStyle>
                      <a:defPPr>
                        <a:defRPr lang="de-DE"/>
                      </a:defPPr>
                      <a:lvl1pPr algn="ctr"/>
                    </a:lstStyle>
                    <a:p>
                      <a:r>
                        <a:rPr lang="en-US" sz="1600" noProof="1" smtClean="0"/>
                        <a:t>Total score</a:t>
                      </a:r>
                      <a:endParaRPr lang="en-US" sz="1600" noProof="1"/>
                    </a:p>
                  </p:txBody>
                </p:sp>
                <p:sp>
                  <p:nvSpPr>
                    <p:cNvPr id="30" name="Textfeld 31"/>
                    <p:cNvSpPr txBox="1"/>
                    <p:nvPr/>
                  </p:nvSpPr>
                  <p:spPr>
                    <a:xfrm rot="16200000">
                      <a:off x="-1091514" y="3339412"/>
                      <a:ext cx="3199725" cy="351302"/>
                    </a:xfrm>
                    <a:prstGeom prst="rect">
                      <a:avLst/>
                    </a:prstGeom>
                    <a:noFill/>
                  </p:spPr>
                  <p:txBody>
                    <a:bodyPr wrap="square" lIns="0" tIns="0" rIns="0" bIns="0" rtlCol="0" anchor="ctr">
                      <a:noAutofit/>
                    </a:bodyPr>
                    <a:lstStyle>
                      <a:defPPr>
                        <a:defRPr lang="de-DE"/>
                      </a:defPPr>
                      <a:lvl1pPr algn="ctr"/>
                    </a:lstStyle>
                    <a:p>
                      <a:r>
                        <a:rPr lang="en-US" sz="1600" noProof="1" smtClean="0"/>
                        <a:t>Number of results</a:t>
                      </a:r>
                      <a:endParaRPr lang="en-US" sz="1600" noProof="1"/>
                    </a:p>
                  </p:txBody>
                </p:sp>
                <p:grpSp>
                  <p:nvGrpSpPr>
                    <p:cNvPr id="5" name="Gruppieren 4"/>
                    <p:cNvGrpSpPr/>
                    <p:nvPr/>
                  </p:nvGrpSpPr>
                  <p:grpSpPr>
                    <a:xfrm>
                      <a:off x="684000" y="1915563"/>
                      <a:ext cx="4896000" cy="3199363"/>
                      <a:chOff x="684000" y="1915563"/>
                      <a:chExt cx="4896000" cy="3199363"/>
                    </a:xfrm>
                  </p:grpSpPr>
                  <p:sp>
                    <p:nvSpPr>
                      <p:cNvPr id="4" name="Rechteck 3"/>
                      <p:cNvSpPr/>
                      <p:nvPr/>
                    </p:nvSpPr>
                    <p:spPr bwMode="auto">
                      <a:xfrm>
                        <a:off x="4622800" y="1915563"/>
                        <a:ext cx="957200" cy="3199363"/>
                      </a:xfrm>
                      <a:prstGeom prst="rect">
                        <a:avLst/>
                      </a:prstGeom>
                      <a:solidFill>
                        <a:schemeClr val="accent1">
                          <a:lumMod val="20000"/>
                          <a:lumOff val="80000"/>
                        </a:schemeClr>
                      </a:solidFill>
                      <a:ln w="12700">
                        <a:noFill/>
                        <a:round/>
                        <a:headEnd/>
                        <a:tailEnd/>
                      </a:ln>
                    </p:spPr>
                    <p:txBody>
                      <a:bodyPr rtlCol="0" anchor="t"/>
                      <a:lstStyle/>
                      <a:p>
                        <a:pPr algn="r"/>
                        <a:r>
                          <a:rPr lang="en-US" sz="1200" dirty="0" smtClean="0"/>
                          <a:t>Promoters</a:t>
                        </a:r>
                        <a:endParaRPr lang="en-US" sz="1200" dirty="0"/>
                      </a:p>
                    </p:txBody>
                  </p:sp>
                  <p:sp>
                    <p:nvSpPr>
                      <p:cNvPr id="37" name="Rechteck 36"/>
                      <p:cNvSpPr/>
                      <p:nvPr/>
                    </p:nvSpPr>
                    <p:spPr bwMode="auto">
                      <a:xfrm>
                        <a:off x="3635896" y="1915563"/>
                        <a:ext cx="986904" cy="3199363"/>
                      </a:xfrm>
                      <a:prstGeom prst="rect">
                        <a:avLst/>
                      </a:prstGeom>
                      <a:solidFill>
                        <a:srgbClr val="FFFFFF"/>
                      </a:solidFill>
                      <a:ln w="12700">
                        <a:noFill/>
                        <a:round/>
                        <a:headEnd/>
                        <a:tailEnd/>
                      </a:ln>
                    </p:spPr>
                    <p:txBody>
                      <a:bodyPr rtlCol="0" anchor="t"/>
                      <a:lstStyle/>
                      <a:p>
                        <a:pPr algn="ctr"/>
                        <a:r>
                          <a:rPr lang="en-US" sz="1200" dirty="0" smtClean="0"/>
                          <a:t>Passives</a:t>
                        </a:r>
                        <a:endParaRPr lang="en-US" sz="1200" dirty="0"/>
                      </a:p>
                    </p:txBody>
                  </p:sp>
                  <p:sp>
                    <p:nvSpPr>
                      <p:cNvPr id="39" name="Rechteck 38"/>
                      <p:cNvSpPr/>
                      <p:nvPr/>
                    </p:nvSpPr>
                    <p:spPr bwMode="auto">
                      <a:xfrm>
                        <a:off x="684000" y="1915563"/>
                        <a:ext cx="2951896" cy="3199363"/>
                      </a:xfrm>
                      <a:prstGeom prst="rect">
                        <a:avLst/>
                      </a:prstGeom>
                      <a:solidFill>
                        <a:srgbClr val="EAEAEA"/>
                      </a:solidFill>
                      <a:ln w="12700">
                        <a:noFill/>
                        <a:round/>
                        <a:headEnd/>
                        <a:tailEnd/>
                      </a:ln>
                    </p:spPr>
                    <p:txBody>
                      <a:bodyPr rtlCol="0" anchor="t"/>
                      <a:lstStyle/>
                      <a:p>
                        <a:r>
                          <a:rPr lang="en-US" sz="1200" dirty="0" smtClean="0"/>
                          <a:t>Detractors</a:t>
                        </a:r>
                        <a:endParaRPr lang="en-US" sz="1200" dirty="0"/>
                      </a:p>
                    </p:txBody>
                  </p:sp>
                  <p:sp>
                    <p:nvSpPr>
                      <p:cNvPr id="41" name="Rechteck 40"/>
                      <p:cNvSpPr/>
                      <p:nvPr/>
                    </p:nvSpPr>
                    <p:spPr bwMode="auto">
                      <a:xfrm>
                        <a:off x="684000" y="1915563"/>
                        <a:ext cx="4896000" cy="3199363"/>
                      </a:xfrm>
                      <a:prstGeom prst="rect">
                        <a:avLst/>
                      </a:prstGeom>
                      <a:noFill/>
                      <a:ln w="12700">
                        <a:solidFill>
                          <a:srgbClr val="C0C0C0"/>
                        </a:solidFill>
                        <a:round/>
                        <a:headEnd/>
                        <a:tailEnd/>
                      </a:ln>
                    </p:spPr>
                    <p:txBody>
                      <a:bodyPr rtlCol="0" anchor="ctr"/>
                      <a:lstStyle/>
                      <a:p>
                        <a:pPr algn="ctr"/>
                        <a:endParaRPr lang="en-US" dirty="0"/>
                      </a:p>
                    </p:txBody>
                  </p:sp>
                </p:grpSp>
                <p:graphicFrame>
                  <p:nvGraphicFramePr>
                    <p:cNvPr id="28" name="Diagramm 27"/>
                    <p:cNvGraphicFramePr/>
                    <p:nvPr>
                      <p:extLst>
                        <p:ext uri="{D42A27DB-BD31-4B8C-83A1-F6EECF244321}">
                          <p14:modId xmlns:p14="http://schemas.microsoft.com/office/powerpoint/2010/main" val="2371999179"/>
                        </p:ext>
                      </p:extLst>
                    </p:nvPr>
                  </p:nvGraphicFramePr>
                  <p:xfrm>
                    <a:off x="684000" y="1915200"/>
                    <a:ext cx="5256000" cy="3528000"/>
                  </p:xfrm>
                  <a:graphic>
                    <a:graphicData uri="http://schemas.openxmlformats.org/drawingml/2006/chart">
                      <c:chart xmlns:c="http://schemas.openxmlformats.org/drawingml/2006/chart" xmlns:r="http://schemas.openxmlformats.org/officeDocument/2006/relationships" r:id="rId3"/>
                    </a:graphicData>
                  </a:graphic>
                </p:graphicFrame>
              </p:grpSp>
            </p:grpSp>
          </p:grpSp>
          <p:sp>
            <p:nvSpPr>
              <p:cNvPr id="40" name="Gleichschenkliges Dreieck 39"/>
              <p:cNvSpPr/>
              <p:nvPr/>
            </p:nvSpPr>
            <p:spPr bwMode="auto">
              <a:xfrm rot="5400000">
                <a:off x="5741212" y="4611337"/>
                <a:ext cx="733425" cy="335849"/>
              </a:xfrm>
              <a:prstGeom prs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400" u="sng" dirty="0">
                  <a:solidFill>
                    <a:srgbClr val="000000"/>
                  </a:solidFill>
                  <a:cs typeface="Arial" charset="0"/>
                </a:endParaRPr>
              </a:p>
            </p:txBody>
          </p:sp>
        </p:grpSp>
      </p:grpSp>
      <p:grpSp>
        <p:nvGrpSpPr>
          <p:cNvPr id="36" name="Gruppieren 35"/>
          <p:cNvGrpSpPr/>
          <p:nvPr/>
        </p:nvGrpSpPr>
        <p:grpSpPr bwMode="gray">
          <a:xfrm rot="21356560">
            <a:off x="817674" y="2398525"/>
            <a:ext cx="2222491" cy="1477141"/>
            <a:chOff x="7066365" y="32047"/>
            <a:chExt cx="2222491" cy="1477141"/>
          </a:xfrm>
        </p:grpSpPr>
        <p:sp>
          <p:nvSpPr>
            <p:cNvPr id="42" name="Rechteck 41"/>
            <p:cNvSpPr/>
            <p:nvPr/>
          </p:nvSpPr>
          <p:spPr bwMode="gray">
            <a:xfrm rot="384271">
              <a:off x="7395105" y="101228"/>
              <a:ext cx="1893751" cy="140796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Use the results from the customer satisfaction index to determine your NPS.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3" name="Picture 5" descr="Tessafilm_4"/>
            <p:cNvPicPr>
              <a:picLocks noChangeAspect="1" noChangeArrowheads="1"/>
            </p:cNvPicPr>
            <p:nvPr/>
          </p:nvPicPr>
          <p:blipFill>
            <a:blip r:embed="rId4" cstate="print"/>
            <a:srcRect l="59392" b="89844"/>
            <a:stretch>
              <a:fillRect/>
            </a:stretch>
          </p:blipFill>
          <p:spPr bwMode="gray">
            <a:xfrm rot="20222041">
              <a:off x="7066365" y="32047"/>
              <a:ext cx="1150608" cy="395539"/>
            </a:xfrm>
            <a:prstGeom prst="rect">
              <a:avLst/>
            </a:prstGeom>
            <a:noFill/>
          </p:spPr>
        </p:pic>
      </p:grpSp>
      <p:grpSp>
        <p:nvGrpSpPr>
          <p:cNvPr id="55" name="Gruppieren 54"/>
          <p:cNvGrpSpPr/>
          <p:nvPr/>
        </p:nvGrpSpPr>
        <p:grpSpPr>
          <a:xfrm>
            <a:off x="7057440" y="55389"/>
            <a:ext cx="2014062" cy="6757989"/>
            <a:chOff x="7057440" y="55389"/>
            <a:chExt cx="2014062" cy="6757989"/>
          </a:xfrm>
        </p:grpSpPr>
        <p:sp>
          <p:nvSpPr>
            <p:cNvPr id="56" name="Stern mit 5 Zacken 55"/>
            <p:cNvSpPr/>
            <p:nvPr/>
          </p:nvSpPr>
          <p:spPr bwMode="auto">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57" name="Rechteck 56"/>
            <p:cNvSpPr/>
            <p:nvPr/>
          </p:nvSpPr>
          <p:spPr bwMode="auto">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58" name="Rechteck 57"/>
            <p:cNvSpPr/>
            <p:nvPr/>
          </p:nvSpPr>
          <p:spPr bwMode="auto">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367199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Consumer Analysis </a:t>
            </a:r>
            <a:r>
              <a:rPr lang="en-US" b="0" noProof="1" smtClean="0"/>
              <a:t>– Summary</a:t>
            </a:r>
            <a:endParaRPr lang="en-US" dirty="0"/>
          </a:p>
        </p:txBody>
      </p:sp>
      <p:sp>
        <p:nvSpPr>
          <p:cNvPr id="3" name="Textplatzhalter 2"/>
          <p:cNvSpPr>
            <a:spLocks noGrp="1"/>
          </p:cNvSpPr>
          <p:nvPr>
            <p:ph type="body" sz="quarter" idx="13"/>
          </p:nvPr>
        </p:nvSpPr>
        <p:spPr bwMode="gray"/>
        <p:txBody>
          <a:bodyPr/>
          <a:lstStyle/>
          <a:p>
            <a:r>
              <a:rPr lang="en-US" dirty="0" smtClean="0"/>
              <a:t>Summary of your customer‘s most important characteristics</a:t>
            </a:r>
            <a:endParaRPr lang="en-US" dirty="0"/>
          </a:p>
        </p:txBody>
      </p:sp>
      <p:grpSp>
        <p:nvGrpSpPr>
          <p:cNvPr id="5" name="Gruppieren 4"/>
          <p:cNvGrpSpPr/>
          <p:nvPr/>
        </p:nvGrpSpPr>
        <p:grpSpPr bwMode="gray">
          <a:xfrm>
            <a:off x="323850" y="1554875"/>
            <a:ext cx="8497091" cy="4346713"/>
            <a:chOff x="323850" y="1554875"/>
            <a:chExt cx="8497091" cy="4346713"/>
          </a:xfrm>
        </p:grpSpPr>
        <p:sp>
          <p:nvSpPr>
            <p:cNvPr id="55" name="Rectangle 5"/>
            <p:cNvSpPr>
              <a:spLocks noChangeArrowheads="1"/>
            </p:cNvSpPr>
            <p:nvPr/>
          </p:nvSpPr>
          <p:spPr bwMode="gray">
            <a:xfrm>
              <a:off x="323850" y="1554875"/>
              <a:ext cx="2736150" cy="4248325"/>
            </a:xfrm>
            <a:prstGeom prst="rect">
              <a:avLst/>
            </a:prstGeom>
          </p:spPr>
          <p:txBody>
            <a:bodyPr vert="horz" lIns="0" tIns="0" rIns="108000" bIns="0" rtlCol="0">
              <a:noAutofit/>
            </a:bodyPr>
            <a:lstStyle/>
            <a:p>
              <a:pPr>
                <a:lnSpc>
                  <a:spcPct val="95000"/>
                </a:lnSpc>
                <a:spcAft>
                  <a:spcPts val="800"/>
                </a:spcAft>
              </a:pPr>
              <a:r>
                <a:rPr lang="en-US" b="1" noProof="1" smtClean="0">
                  <a:solidFill>
                    <a:srgbClr val="000000"/>
                  </a:solidFill>
                </a:rPr>
                <a:t>Characteristics</a:t>
              </a:r>
            </a:p>
            <a:p>
              <a:pPr marL="180000" indent="-180000">
                <a:lnSpc>
                  <a:spcPct val="95000"/>
                </a:lnSpc>
                <a:spcAft>
                  <a:spcPts val="800"/>
                </a:spcAft>
                <a:buFont typeface="Wingdings" pitchFamily="2" charset="2"/>
                <a:buChar char="§"/>
              </a:pPr>
              <a:r>
                <a:rPr lang="en-US" sz="1400" noProof="1" smtClean="0">
                  <a:solidFill>
                    <a:srgbClr val="000000"/>
                  </a:solidFill>
                </a:rPr>
                <a:t>Sum up the most important features of your target group</a:t>
              </a:r>
            </a:p>
            <a:p>
              <a:pPr marL="180000" indent="-180000">
                <a:lnSpc>
                  <a:spcPct val="95000"/>
                </a:lnSpc>
                <a:spcAft>
                  <a:spcPts val="800"/>
                </a:spcAft>
                <a:buFont typeface="Wingdings" pitchFamily="2" charset="2"/>
                <a:buChar char="§"/>
              </a:pPr>
              <a:r>
                <a:rPr lang="en-US" sz="1400" noProof="1" smtClean="0">
                  <a:solidFill>
                    <a:srgbClr val="000000"/>
                  </a:solidFill>
                </a:rPr>
                <a:t>e.g. age, sex, income, consumer behaviour, etc.</a:t>
              </a:r>
            </a:p>
            <a:p>
              <a:pPr marL="180000" indent="-180000">
                <a:lnSpc>
                  <a:spcPct val="95000"/>
                </a:lnSpc>
                <a:spcAft>
                  <a:spcPts val="800"/>
                </a:spcAft>
                <a:buFont typeface="Wingdings" pitchFamily="2" charset="2"/>
                <a:buChar char="§"/>
              </a:pPr>
              <a:r>
                <a:rPr lang="en-US" sz="1400" noProof="1" smtClean="0">
                  <a:solidFill>
                    <a:srgbClr val="000000"/>
                  </a:solidFill>
                </a:rPr>
                <a:t>Milieu, living situation, mobility, political orientation, values, Interests, etc.</a:t>
              </a:r>
            </a:p>
            <a:p>
              <a:pPr marL="180000" indent="-180000">
                <a:lnSpc>
                  <a:spcPct val="95000"/>
                </a:lnSpc>
                <a:spcAft>
                  <a:spcPts val="800"/>
                </a:spcAft>
                <a:buFont typeface="Wingdings" pitchFamily="2" charset="2"/>
                <a:buChar char="§"/>
              </a:pPr>
              <a:endParaRPr lang="en-US" sz="1400" noProof="1" smtClean="0">
                <a:solidFill>
                  <a:srgbClr val="000000"/>
                </a:solidFill>
              </a:endParaRPr>
            </a:p>
            <a:p>
              <a:pPr marL="180000" indent="-180000">
                <a:lnSpc>
                  <a:spcPct val="95000"/>
                </a:lnSpc>
                <a:spcAft>
                  <a:spcPts val="800"/>
                </a:spcAft>
                <a:buFont typeface="Wingdings" pitchFamily="2" charset="2"/>
                <a:buChar char="§"/>
              </a:pPr>
              <a:endParaRPr lang="en-US" sz="1400" noProof="1">
                <a:solidFill>
                  <a:srgbClr val="000000"/>
                </a:solidFill>
              </a:endParaRPr>
            </a:p>
          </p:txBody>
        </p:sp>
        <p:grpSp>
          <p:nvGrpSpPr>
            <p:cNvPr id="4" name="Gruppieren 3"/>
            <p:cNvGrpSpPr/>
            <p:nvPr/>
          </p:nvGrpSpPr>
          <p:grpSpPr bwMode="gray">
            <a:xfrm>
              <a:off x="3205668" y="1554875"/>
              <a:ext cx="5615273" cy="4249200"/>
              <a:chOff x="3205668" y="1554875"/>
              <a:chExt cx="5615273" cy="4249200"/>
            </a:xfrm>
          </p:grpSpPr>
          <p:grpSp>
            <p:nvGrpSpPr>
              <p:cNvPr id="60" name="Gruppieren 59"/>
              <p:cNvGrpSpPr/>
              <p:nvPr/>
            </p:nvGrpSpPr>
            <p:grpSpPr bwMode="gray">
              <a:xfrm>
                <a:off x="3205668" y="4482875"/>
                <a:ext cx="5615273" cy="1321200"/>
                <a:chOff x="3205668" y="4482875"/>
                <a:chExt cx="5615273" cy="1321200"/>
              </a:xfrm>
            </p:grpSpPr>
            <p:sp>
              <p:nvSpPr>
                <p:cNvPr id="53" name="Rectangle 19"/>
                <p:cNvSpPr>
                  <a:spLocks noChangeArrowheads="1"/>
                </p:cNvSpPr>
                <p:nvPr/>
              </p:nvSpPr>
              <p:spPr bwMode="gray">
                <a:xfrm>
                  <a:off x="3205668" y="4482875"/>
                  <a:ext cx="1319449" cy="13212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en-US" sz="1400" b="1" noProof="1" smtClean="0">
                      <a:solidFill>
                        <a:srgbClr val="FFFFFF"/>
                      </a:solidFill>
                      <a:effectLst>
                        <a:outerShdw blurRad="190500" algn="ctr" rotWithShape="0">
                          <a:prstClr val="black">
                            <a:alpha val="50000"/>
                          </a:prstClr>
                        </a:outerShdw>
                      </a:effectLst>
                      <a:cs typeface="Arial" charset="0"/>
                    </a:rPr>
                    <a:t>Expectations</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54" name="Rectangle 5"/>
                <p:cNvSpPr>
                  <a:spLocks noChangeArrowheads="1"/>
                </p:cNvSpPr>
                <p:nvPr/>
              </p:nvSpPr>
              <p:spPr bwMode="gray">
                <a:xfrm>
                  <a:off x="4525116" y="4483751"/>
                  <a:ext cx="4295825" cy="1319449"/>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is a placeholder text. </a:t>
                  </a:r>
                  <a:endParaRPr lang="en-US" sz="1400" dirty="0" smtClean="0">
                    <a:solidFill>
                      <a:srgbClr val="000000"/>
                    </a:solidFill>
                    <a:cs typeface="Arial" charset="0"/>
                  </a:endParaRPr>
                </a:p>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text can be replaced with your own text.</a:t>
                  </a:r>
                  <a:endParaRPr lang="en-US" sz="1400" noProof="1">
                    <a:solidFill>
                      <a:srgbClr val="000000"/>
                    </a:solidFill>
                    <a:cs typeface="Arial" charset="0"/>
                  </a:endParaRPr>
                </a:p>
              </p:txBody>
            </p:sp>
          </p:grpSp>
          <p:grpSp>
            <p:nvGrpSpPr>
              <p:cNvPr id="59" name="Gruppieren 58"/>
              <p:cNvGrpSpPr/>
              <p:nvPr/>
            </p:nvGrpSpPr>
            <p:grpSpPr bwMode="gray">
              <a:xfrm>
                <a:off x="3205668" y="3018876"/>
                <a:ext cx="5615273" cy="1656174"/>
                <a:chOff x="3205668" y="3018876"/>
                <a:chExt cx="5615273" cy="1656174"/>
              </a:xfrm>
            </p:grpSpPr>
            <p:sp>
              <p:nvSpPr>
                <p:cNvPr id="51" name="Rectangle 19"/>
                <p:cNvSpPr>
                  <a:spLocks noChangeArrowheads="1"/>
                </p:cNvSpPr>
                <p:nvPr/>
              </p:nvSpPr>
              <p:spPr bwMode="gray">
                <a:xfrm>
                  <a:off x="3205668" y="3018876"/>
                  <a:ext cx="1319449" cy="13212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en-US" sz="1400" b="1" noProof="1" smtClean="0">
                      <a:solidFill>
                        <a:srgbClr val="FFFFFF"/>
                      </a:solidFill>
                      <a:effectLst>
                        <a:outerShdw blurRad="190500" algn="ctr" rotWithShape="0">
                          <a:prstClr val="black">
                            <a:alpha val="50000"/>
                          </a:prstClr>
                        </a:outerShdw>
                      </a:effectLst>
                      <a:cs typeface="Arial" charset="0"/>
                    </a:rPr>
                    <a:t>Buying motivation</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52" name="Rectangle 5"/>
                <p:cNvSpPr>
                  <a:spLocks noChangeArrowheads="1"/>
                </p:cNvSpPr>
                <p:nvPr/>
              </p:nvSpPr>
              <p:spPr bwMode="gray">
                <a:xfrm>
                  <a:off x="4525116" y="3019752"/>
                  <a:ext cx="4295825" cy="1319449"/>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is a placeholder text. </a:t>
                  </a:r>
                  <a:endParaRPr lang="en-US" sz="1400" dirty="0" smtClean="0">
                    <a:solidFill>
                      <a:srgbClr val="000000"/>
                    </a:solidFill>
                    <a:cs typeface="Arial" charset="0"/>
                  </a:endParaRPr>
                </a:p>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text can be replaced with your own text.</a:t>
                  </a:r>
                  <a:endParaRPr lang="en-US" sz="1400" noProof="1">
                    <a:solidFill>
                      <a:srgbClr val="000000"/>
                    </a:solidFill>
                    <a:cs typeface="Arial" charset="0"/>
                  </a:endParaRPr>
                </a:p>
              </p:txBody>
            </p:sp>
            <p:sp>
              <p:nvSpPr>
                <p:cNvPr id="57" name="Gleichschenkliges Dreieck 56"/>
                <p:cNvSpPr/>
                <p:nvPr/>
              </p:nvSpPr>
              <p:spPr bwMode="gray">
                <a:xfrm rot="10800000">
                  <a:off x="3498679" y="4339201"/>
                  <a:ext cx="733425" cy="335849"/>
                </a:xfrm>
                <a:prstGeom prs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400" u="sng" dirty="0">
                    <a:solidFill>
                      <a:srgbClr val="000000"/>
                    </a:solidFill>
                    <a:cs typeface="Arial" charset="0"/>
                  </a:endParaRPr>
                </a:p>
              </p:txBody>
            </p:sp>
          </p:grpSp>
          <p:grpSp>
            <p:nvGrpSpPr>
              <p:cNvPr id="58" name="Gruppieren 57"/>
              <p:cNvGrpSpPr/>
              <p:nvPr/>
            </p:nvGrpSpPr>
            <p:grpSpPr bwMode="gray">
              <a:xfrm>
                <a:off x="3205668" y="1554875"/>
                <a:ext cx="5615273" cy="1657049"/>
                <a:chOff x="3205668" y="1554875"/>
                <a:chExt cx="5615273" cy="1657049"/>
              </a:xfrm>
            </p:grpSpPr>
            <p:sp>
              <p:nvSpPr>
                <p:cNvPr id="26" name="Rectangle 19"/>
                <p:cNvSpPr>
                  <a:spLocks noChangeArrowheads="1"/>
                </p:cNvSpPr>
                <p:nvPr/>
              </p:nvSpPr>
              <p:spPr bwMode="gray">
                <a:xfrm>
                  <a:off x="3205668" y="1554875"/>
                  <a:ext cx="1319449" cy="13212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85000"/>
                    </a:lnSpc>
                  </a:pPr>
                  <a:r>
                    <a:rPr lang="en-US" sz="1400" b="1" noProof="1" smtClean="0">
                      <a:solidFill>
                        <a:srgbClr val="FFFFFF"/>
                      </a:solidFill>
                      <a:effectLst>
                        <a:outerShdw blurRad="190500" algn="ctr" rotWithShape="0">
                          <a:prstClr val="black">
                            <a:alpha val="50000"/>
                          </a:prstClr>
                        </a:outerShdw>
                      </a:effectLst>
                      <a:cs typeface="Arial" charset="0"/>
                    </a:rPr>
                    <a:t>Attitude</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27" name="Rectangle 5"/>
                <p:cNvSpPr>
                  <a:spLocks noChangeArrowheads="1"/>
                </p:cNvSpPr>
                <p:nvPr/>
              </p:nvSpPr>
              <p:spPr bwMode="gray">
                <a:xfrm>
                  <a:off x="4525116" y="1555751"/>
                  <a:ext cx="4295825" cy="1319449"/>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is a placeholder text. </a:t>
                  </a:r>
                  <a:endParaRPr lang="en-US" sz="1400" dirty="0" smtClean="0">
                    <a:solidFill>
                      <a:srgbClr val="000000"/>
                    </a:solidFill>
                    <a:cs typeface="Arial" charset="0"/>
                  </a:endParaRPr>
                </a:p>
                <a:p>
                  <a:pPr marL="190800" indent="-190800">
                    <a:lnSpc>
                      <a:spcPct val="95000"/>
                    </a:lnSpc>
                    <a:spcAft>
                      <a:spcPts val="400"/>
                    </a:spcAft>
                    <a:buClr>
                      <a:srgbClr val="969696"/>
                    </a:buClr>
                    <a:buFont typeface="Wingdings" pitchFamily="2" charset="2"/>
                    <a:buChar char="§"/>
                  </a:pPr>
                  <a:r>
                    <a:rPr lang="en-US" sz="1400" noProof="1" smtClean="0">
                      <a:solidFill>
                        <a:srgbClr val="000000"/>
                      </a:solidFill>
                      <a:cs typeface="Arial" charset="0"/>
                    </a:rPr>
                    <a:t>This text can be replaced with your own text.</a:t>
                  </a:r>
                  <a:endParaRPr lang="en-US" sz="1400" noProof="1">
                    <a:solidFill>
                      <a:srgbClr val="000000"/>
                    </a:solidFill>
                    <a:cs typeface="Arial" charset="0"/>
                  </a:endParaRPr>
                </a:p>
              </p:txBody>
            </p:sp>
            <p:sp>
              <p:nvSpPr>
                <p:cNvPr id="56" name="Gleichschenkliges Dreieck 55"/>
                <p:cNvSpPr/>
                <p:nvPr/>
              </p:nvSpPr>
              <p:spPr bwMode="gray">
                <a:xfrm rot="10800000">
                  <a:off x="3498679" y="2876075"/>
                  <a:ext cx="733425" cy="335849"/>
                </a:xfrm>
                <a:prstGeom prs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400" u="sng" dirty="0">
                    <a:solidFill>
                      <a:srgbClr val="000000"/>
                    </a:solidFill>
                    <a:cs typeface="Arial" charset="0"/>
                  </a:endParaRPr>
                </a:p>
              </p:txBody>
            </p:sp>
          </p:grpSp>
        </p:grpSp>
        <p:grpSp>
          <p:nvGrpSpPr>
            <p:cNvPr id="61" name="Gruppieren 60"/>
            <p:cNvGrpSpPr/>
            <p:nvPr/>
          </p:nvGrpSpPr>
          <p:grpSpPr bwMode="gray">
            <a:xfrm>
              <a:off x="858239" y="4246346"/>
              <a:ext cx="1667372" cy="1655242"/>
              <a:chOff x="5310105" y="1915179"/>
              <a:chExt cx="2864077" cy="2843242"/>
            </a:xfrm>
          </p:grpSpPr>
          <p:grpSp>
            <p:nvGrpSpPr>
              <p:cNvPr id="62" name="Gruppieren 61"/>
              <p:cNvGrpSpPr/>
              <p:nvPr/>
            </p:nvGrpSpPr>
            <p:grpSpPr bwMode="gray">
              <a:xfrm>
                <a:off x="6936837" y="2004685"/>
                <a:ext cx="1237345" cy="2304140"/>
                <a:chOff x="6936837" y="2004685"/>
                <a:chExt cx="1237345" cy="2304140"/>
              </a:xfrm>
            </p:grpSpPr>
            <p:sp>
              <p:nvSpPr>
                <p:cNvPr id="265" name="Ellipse 264"/>
                <p:cNvSpPr/>
                <p:nvPr/>
              </p:nvSpPr>
              <p:spPr bwMode="gray">
                <a:xfrm>
                  <a:off x="6936837" y="3828019"/>
                  <a:ext cx="1237345" cy="48080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266" name="Gruppieren 19"/>
                <p:cNvGrpSpPr/>
                <p:nvPr/>
              </p:nvGrpSpPr>
              <p:grpSpPr bwMode="gray">
                <a:xfrm>
                  <a:off x="7162569" y="2004685"/>
                  <a:ext cx="783981" cy="2176232"/>
                  <a:chOff x="14946313" y="-19594512"/>
                  <a:chExt cx="7529512" cy="20901025"/>
                </a:xfrm>
                <a:effectLst/>
              </p:grpSpPr>
              <p:sp>
                <p:nvSpPr>
                  <p:cNvPr id="267" name="Freeform 391"/>
                  <p:cNvSpPr>
                    <a:spLocks/>
                  </p:cNvSpPr>
                  <p:nvPr/>
                </p:nvSpPr>
                <p:spPr bwMode="gray">
                  <a:xfrm>
                    <a:off x="15584487" y="-9661524"/>
                    <a:ext cx="1547813" cy="1931988"/>
                  </a:xfrm>
                  <a:custGeom>
                    <a:avLst/>
                    <a:gdLst/>
                    <a:ahLst/>
                    <a:cxnLst>
                      <a:cxn ang="0">
                        <a:pos x="344" y="369"/>
                      </a:cxn>
                      <a:cxn ang="0">
                        <a:pos x="287" y="396"/>
                      </a:cxn>
                      <a:cxn ang="0">
                        <a:pos x="75" y="488"/>
                      </a:cxn>
                      <a:cxn ang="0">
                        <a:pos x="90" y="245"/>
                      </a:cxn>
                      <a:cxn ang="0">
                        <a:pos x="129" y="103"/>
                      </a:cxn>
                      <a:cxn ang="0">
                        <a:pos x="271" y="4"/>
                      </a:cxn>
                      <a:cxn ang="0">
                        <a:pos x="408" y="290"/>
                      </a:cxn>
                      <a:cxn ang="0">
                        <a:pos x="299" y="382"/>
                      </a:cxn>
                    </a:cxnLst>
                    <a:rect l="0" t="0" r="r" b="b"/>
                    <a:pathLst>
                      <a:path w="413" h="515">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392"/>
                  <p:cNvSpPr>
                    <a:spLocks/>
                  </p:cNvSpPr>
                  <p:nvPr/>
                </p:nvSpPr>
                <p:spPr bwMode="gray">
                  <a:xfrm>
                    <a:off x="20308887" y="-9721849"/>
                    <a:ext cx="1131888" cy="1492250"/>
                  </a:xfrm>
                  <a:custGeom>
                    <a:avLst/>
                    <a:gdLst/>
                    <a:ahLst/>
                    <a:cxnLst>
                      <a:cxn ang="0">
                        <a:pos x="102" y="33"/>
                      </a:cxn>
                      <a:cxn ang="0">
                        <a:pos x="228" y="207"/>
                      </a:cxn>
                      <a:cxn ang="0">
                        <a:pos x="290" y="302"/>
                      </a:cxn>
                      <a:cxn ang="0">
                        <a:pos x="227" y="367"/>
                      </a:cxn>
                      <a:cxn ang="0">
                        <a:pos x="19" y="272"/>
                      </a:cxn>
                      <a:cxn ang="0">
                        <a:pos x="115" y="0"/>
                      </a:cxn>
                    </a:cxnLst>
                    <a:rect l="0" t="0" r="r" b="b"/>
                    <a:pathLst>
                      <a:path w="302" h="398">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393"/>
                  <p:cNvSpPr>
                    <a:spLocks/>
                  </p:cNvSpPr>
                  <p:nvPr/>
                </p:nvSpPr>
                <p:spPr bwMode="gray">
                  <a:xfrm>
                    <a:off x="16900525" y="-455612"/>
                    <a:ext cx="1652588" cy="1762125"/>
                  </a:xfrm>
                  <a:custGeom>
                    <a:avLst/>
                    <a:gdLst/>
                    <a:ahLst/>
                    <a:cxnLst>
                      <a:cxn ang="0">
                        <a:pos x="437" y="8"/>
                      </a:cxn>
                      <a:cxn ang="0">
                        <a:pos x="424" y="171"/>
                      </a:cxn>
                      <a:cxn ang="0">
                        <a:pos x="346" y="276"/>
                      </a:cxn>
                      <a:cxn ang="0">
                        <a:pos x="112" y="445"/>
                      </a:cxn>
                      <a:cxn ang="0">
                        <a:pos x="78" y="222"/>
                      </a:cxn>
                      <a:cxn ang="0">
                        <a:pos x="293" y="2"/>
                      </a:cxn>
                      <a:cxn ang="0">
                        <a:pos x="424" y="41"/>
                      </a:cxn>
                    </a:cxnLst>
                    <a:rect l="0" t="0" r="r" b="b"/>
                    <a:pathLst>
                      <a:path w="441" h="47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A0A0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394"/>
                  <p:cNvSpPr>
                    <a:spLocks/>
                  </p:cNvSpPr>
                  <p:nvPr/>
                </p:nvSpPr>
                <p:spPr bwMode="gray">
                  <a:xfrm>
                    <a:off x="19599275" y="-650874"/>
                    <a:ext cx="2876550" cy="1687513"/>
                  </a:xfrm>
                  <a:custGeom>
                    <a:avLst/>
                    <a:gdLst/>
                    <a:ahLst/>
                    <a:cxnLst>
                      <a:cxn ang="0">
                        <a:pos x="50" y="60"/>
                      </a:cxn>
                      <a:cxn ang="0">
                        <a:pos x="5" y="229"/>
                      </a:cxn>
                      <a:cxn ang="0">
                        <a:pos x="135" y="283"/>
                      </a:cxn>
                      <a:cxn ang="0">
                        <a:pos x="237" y="271"/>
                      </a:cxn>
                      <a:cxn ang="0">
                        <a:pos x="332" y="345"/>
                      </a:cxn>
                      <a:cxn ang="0">
                        <a:pos x="468" y="386"/>
                      </a:cxn>
                      <a:cxn ang="0">
                        <a:pos x="663" y="321"/>
                      </a:cxn>
                      <a:cxn ang="0">
                        <a:pos x="539" y="238"/>
                      </a:cxn>
                      <a:cxn ang="0">
                        <a:pos x="446" y="140"/>
                      </a:cxn>
                      <a:cxn ang="0">
                        <a:pos x="266" y="13"/>
                      </a:cxn>
                      <a:cxn ang="0">
                        <a:pos x="24" y="60"/>
                      </a:cxn>
                    </a:cxnLst>
                    <a:rect l="0" t="0" r="r" b="b"/>
                    <a:pathLst>
                      <a:path w="767" h="45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504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395"/>
                  <p:cNvSpPr>
                    <a:spLocks/>
                  </p:cNvSpPr>
                  <p:nvPr/>
                </p:nvSpPr>
                <p:spPr bwMode="gray">
                  <a:xfrm>
                    <a:off x="16236950" y="-11128374"/>
                    <a:ext cx="5286375" cy="11190288"/>
                  </a:xfrm>
                  <a:custGeom>
                    <a:avLst/>
                    <a:gdLst/>
                    <a:ahLst/>
                    <a:cxnLst>
                      <a:cxn ang="0">
                        <a:pos x="196" y="75"/>
                      </a:cxn>
                      <a:cxn ang="0">
                        <a:pos x="73" y="356"/>
                      </a:cxn>
                      <a:cxn ang="0">
                        <a:pos x="32" y="651"/>
                      </a:cxn>
                      <a:cxn ang="0">
                        <a:pos x="79" y="787"/>
                      </a:cxn>
                      <a:cxn ang="0">
                        <a:pos x="86" y="962"/>
                      </a:cxn>
                      <a:cxn ang="0">
                        <a:pos x="87" y="1136"/>
                      </a:cxn>
                      <a:cxn ang="0">
                        <a:pos x="131" y="1295"/>
                      </a:cxn>
                      <a:cxn ang="0">
                        <a:pos x="190" y="1972"/>
                      </a:cxn>
                      <a:cxn ang="0">
                        <a:pos x="223" y="2117"/>
                      </a:cxn>
                      <a:cxn ang="0">
                        <a:pos x="210" y="2319"/>
                      </a:cxn>
                      <a:cxn ang="0">
                        <a:pos x="275" y="2456"/>
                      </a:cxn>
                      <a:cxn ang="0">
                        <a:pos x="307" y="2632"/>
                      </a:cxn>
                      <a:cxn ang="0">
                        <a:pos x="345" y="2921"/>
                      </a:cxn>
                      <a:cxn ang="0">
                        <a:pos x="619" y="2885"/>
                      </a:cxn>
                      <a:cxn ang="0">
                        <a:pos x="629" y="2593"/>
                      </a:cxn>
                      <a:cxn ang="0">
                        <a:pos x="567" y="2451"/>
                      </a:cxn>
                      <a:cxn ang="0">
                        <a:pos x="606" y="2311"/>
                      </a:cxn>
                      <a:cxn ang="0">
                        <a:pos x="594" y="2000"/>
                      </a:cxn>
                      <a:cxn ang="0">
                        <a:pos x="601" y="1654"/>
                      </a:cxn>
                      <a:cxn ang="0">
                        <a:pos x="607" y="1282"/>
                      </a:cxn>
                      <a:cxn ang="0">
                        <a:pos x="607" y="1104"/>
                      </a:cxn>
                      <a:cxn ang="0">
                        <a:pos x="621" y="949"/>
                      </a:cxn>
                      <a:cxn ang="0">
                        <a:pos x="622" y="924"/>
                      </a:cxn>
                      <a:cxn ang="0">
                        <a:pos x="731" y="1106"/>
                      </a:cxn>
                      <a:cxn ang="0">
                        <a:pos x="803" y="1360"/>
                      </a:cxn>
                      <a:cxn ang="0">
                        <a:pos x="909" y="1829"/>
                      </a:cxn>
                      <a:cxn ang="0">
                        <a:pos x="921" y="2047"/>
                      </a:cxn>
                      <a:cxn ang="0">
                        <a:pos x="945" y="2333"/>
                      </a:cxn>
                      <a:cxn ang="0">
                        <a:pos x="909" y="2879"/>
                      </a:cxn>
                      <a:cxn ang="0">
                        <a:pos x="1242" y="2895"/>
                      </a:cxn>
                      <a:cxn ang="0">
                        <a:pos x="1286" y="2771"/>
                      </a:cxn>
                      <a:cxn ang="0">
                        <a:pos x="1307" y="2594"/>
                      </a:cxn>
                      <a:cxn ang="0">
                        <a:pos x="1312" y="2188"/>
                      </a:cxn>
                      <a:cxn ang="0">
                        <a:pos x="1384" y="1791"/>
                      </a:cxn>
                      <a:cxn ang="0">
                        <a:pos x="1346" y="1445"/>
                      </a:cxn>
                      <a:cxn ang="0">
                        <a:pos x="1292" y="1036"/>
                      </a:cxn>
                      <a:cxn ang="0">
                        <a:pos x="1240" y="879"/>
                      </a:cxn>
                      <a:cxn ang="0">
                        <a:pos x="1182" y="736"/>
                      </a:cxn>
                      <a:cxn ang="0">
                        <a:pos x="1182" y="643"/>
                      </a:cxn>
                      <a:cxn ang="0">
                        <a:pos x="1206" y="564"/>
                      </a:cxn>
                      <a:cxn ang="0">
                        <a:pos x="1137" y="447"/>
                      </a:cxn>
                      <a:cxn ang="0">
                        <a:pos x="1053" y="263"/>
                      </a:cxn>
                      <a:cxn ang="0">
                        <a:pos x="959" y="83"/>
                      </a:cxn>
                      <a:cxn ang="0">
                        <a:pos x="492" y="11"/>
                      </a:cxn>
                      <a:cxn ang="0">
                        <a:pos x="190" y="82"/>
                      </a:cxn>
                    </a:cxnLst>
                    <a:rect l="0" t="0" r="r" b="b"/>
                    <a:pathLst>
                      <a:path w="1410" h="2984">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35343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396"/>
                  <p:cNvSpPr>
                    <a:spLocks/>
                  </p:cNvSpPr>
                  <p:nvPr/>
                </p:nvSpPr>
                <p:spPr bwMode="gray">
                  <a:xfrm>
                    <a:off x="19731037" y="-4359274"/>
                    <a:ext cx="296863" cy="938213"/>
                  </a:xfrm>
                  <a:custGeom>
                    <a:avLst/>
                    <a:gdLst/>
                    <a:ahLst/>
                    <a:cxnLst>
                      <a:cxn ang="0">
                        <a:pos x="10" y="23"/>
                      </a:cxn>
                      <a:cxn ang="0">
                        <a:pos x="60" y="54"/>
                      </a:cxn>
                      <a:cxn ang="0">
                        <a:pos x="59" y="111"/>
                      </a:cxn>
                      <a:cxn ang="0">
                        <a:pos x="23" y="250"/>
                      </a:cxn>
                      <a:cxn ang="0">
                        <a:pos x="3" y="182"/>
                      </a:cxn>
                      <a:cxn ang="0">
                        <a:pos x="45" y="117"/>
                      </a:cxn>
                      <a:cxn ang="0">
                        <a:pos x="0" y="0"/>
                      </a:cxn>
                    </a:cxnLst>
                    <a:rect l="0" t="0" r="r" b="b"/>
                    <a:pathLst>
                      <a:path w="79" h="250">
                        <a:moveTo>
                          <a:pt x="10" y="23"/>
                        </a:moveTo>
                        <a:cubicBezTo>
                          <a:pt x="19" y="45"/>
                          <a:pt x="46" y="40"/>
                          <a:pt x="60" y="54"/>
                        </a:cubicBezTo>
                        <a:cubicBezTo>
                          <a:pt x="79" y="75"/>
                          <a:pt x="71" y="92"/>
                          <a:pt x="59" y="111"/>
                        </a:cubicBezTo>
                        <a:cubicBezTo>
                          <a:pt x="30" y="154"/>
                          <a:pt x="7" y="193"/>
                          <a:pt x="23" y="250"/>
                        </a:cubicBezTo>
                        <a:cubicBezTo>
                          <a:pt x="19" y="230"/>
                          <a:pt x="1" y="202"/>
                          <a:pt x="3" y="182"/>
                        </a:cubicBezTo>
                        <a:cubicBezTo>
                          <a:pt x="6" y="154"/>
                          <a:pt x="31" y="142"/>
                          <a:pt x="45" y="117"/>
                        </a:cubicBezTo>
                        <a:cubicBezTo>
                          <a:pt x="78" y="57"/>
                          <a:pt x="13" y="50"/>
                          <a:pt x="0"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397"/>
                  <p:cNvSpPr>
                    <a:spLocks/>
                  </p:cNvSpPr>
                  <p:nvPr/>
                </p:nvSpPr>
                <p:spPr bwMode="gray">
                  <a:xfrm>
                    <a:off x="19989800" y="-1033462"/>
                    <a:ext cx="1136650" cy="341313"/>
                  </a:xfrm>
                  <a:custGeom>
                    <a:avLst/>
                    <a:gdLst/>
                    <a:ahLst/>
                    <a:cxnLst>
                      <a:cxn ang="0">
                        <a:pos x="32" y="72"/>
                      </a:cxn>
                      <a:cxn ang="0">
                        <a:pos x="84" y="42"/>
                      </a:cxn>
                      <a:cxn ang="0">
                        <a:pos x="156" y="20"/>
                      </a:cxn>
                      <a:cxn ang="0">
                        <a:pos x="278" y="43"/>
                      </a:cxn>
                      <a:cxn ang="0">
                        <a:pos x="130" y="42"/>
                      </a:cxn>
                      <a:cxn ang="0">
                        <a:pos x="0" y="91"/>
                      </a:cxn>
                    </a:cxnLst>
                    <a:rect l="0" t="0" r="r" b="b"/>
                    <a:pathLst>
                      <a:path w="303" h="91">
                        <a:moveTo>
                          <a:pt x="32" y="72"/>
                        </a:moveTo>
                        <a:cubicBezTo>
                          <a:pt x="50" y="66"/>
                          <a:pt x="66" y="50"/>
                          <a:pt x="84" y="42"/>
                        </a:cubicBezTo>
                        <a:cubicBezTo>
                          <a:pt x="108" y="32"/>
                          <a:pt x="132" y="28"/>
                          <a:pt x="156" y="20"/>
                        </a:cubicBezTo>
                        <a:cubicBezTo>
                          <a:pt x="173" y="14"/>
                          <a:pt x="303" y="0"/>
                          <a:pt x="278" y="43"/>
                        </a:cubicBezTo>
                        <a:cubicBezTo>
                          <a:pt x="268" y="60"/>
                          <a:pt x="152" y="42"/>
                          <a:pt x="130" y="42"/>
                        </a:cubicBezTo>
                        <a:cubicBezTo>
                          <a:pt x="95" y="44"/>
                          <a:pt x="25" y="68"/>
                          <a:pt x="0" y="91"/>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398"/>
                  <p:cNvSpPr>
                    <a:spLocks/>
                  </p:cNvSpPr>
                  <p:nvPr/>
                </p:nvSpPr>
                <p:spPr bwMode="gray">
                  <a:xfrm>
                    <a:off x="19626262" y="-4733924"/>
                    <a:ext cx="506413" cy="1214438"/>
                  </a:xfrm>
                  <a:custGeom>
                    <a:avLst/>
                    <a:gdLst/>
                    <a:ahLst/>
                    <a:cxnLst>
                      <a:cxn ang="0">
                        <a:pos x="38" y="116"/>
                      </a:cxn>
                      <a:cxn ang="0">
                        <a:pos x="80" y="207"/>
                      </a:cxn>
                      <a:cxn ang="0">
                        <a:pos x="50" y="324"/>
                      </a:cxn>
                      <a:cxn ang="0">
                        <a:pos x="126" y="155"/>
                      </a:cxn>
                      <a:cxn ang="0">
                        <a:pos x="65" y="76"/>
                      </a:cxn>
                      <a:cxn ang="0">
                        <a:pos x="27" y="0"/>
                      </a:cxn>
                      <a:cxn ang="0">
                        <a:pos x="31" y="110"/>
                      </a:cxn>
                    </a:cxnLst>
                    <a:rect l="0" t="0" r="r" b="b"/>
                    <a:pathLst>
                      <a:path w="135" h="324">
                        <a:moveTo>
                          <a:pt x="38" y="116"/>
                        </a:moveTo>
                        <a:cubicBezTo>
                          <a:pt x="66" y="145"/>
                          <a:pt x="108" y="158"/>
                          <a:pt x="80" y="207"/>
                        </a:cubicBezTo>
                        <a:cubicBezTo>
                          <a:pt x="66" y="231"/>
                          <a:pt x="0" y="299"/>
                          <a:pt x="50" y="324"/>
                        </a:cubicBezTo>
                        <a:cubicBezTo>
                          <a:pt x="52" y="250"/>
                          <a:pt x="135" y="230"/>
                          <a:pt x="126" y="155"/>
                        </a:cubicBezTo>
                        <a:cubicBezTo>
                          <a:pt x="120" y="112"/>
                          <a:pt x="89" y="108"/>
                          <a:pt x="65" y="76"/>
                        </a:cubicBezTo>
                        <a:cubicBezTo>
                          <a:pt x="46" y="51"/>
                          <a:pt x="42" y="24"/>
                          <a:pt x="27" y="0"/>
                        </a:cubicBezTo>
                        <a:cubicBezTo>
                          <a:pt x="4" y="31"/>
                          <a:pt x="10" y="80"/>
                          <a:pt x="31" y="11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399"/>
                  <p:cNvSpPr>
                    <a:spLocks/>
                  </p:cNvSpPr>
                  <p:nvPr/>
                </p:nvSpPr>
                <p:spPr bwMode="gray">
                  <a:xfrm>
                    <a:off x="18816637" y="-7970837"/>
                    <a:ext cx="906463" cy="387350"/>
                  </a:xfrm>
                  <a:custGeom>
                    <a:avLst/>
                    <a:gdLst/>
                    <a:ahLst/>
                    <a:cxnLst>
                      <a:cxn ang="0">
                        <a:pos x="0" y="4"/>
                      </a:cxn>
                      <a:cxn ang="0">
                        <a:pos x="238" y="46"/>
                      </a:cxn>
                      <a:cxn ang="0">
                        <a:pos x="116" y="24"/>
                      </a:cxn>
                      <a:cxn ang="0">
                        <a:pos x="3" y="7"/>
                      </a:cxn>
                    </a:cxnLst>
                    <a:rect l="0" t="0" r="r" b="b"/>
                    <a:pathLst>
                      <a:path w="242" h="103">
                        <a:moveTo>
                          <a:pt x="0" y="4"/>
                        </a:moveTo>
                        <a:cubicBezTo>
                          <a:pt x="21" y="36"/>
                          <a:pt x="242" y="103"/>
                          <a:pt x="238" y="46"/>
                        </a:cubicBezTo>
                        <a:cubicBezTo>
                          <a:pt x="234" y="0"/>
                          <a:pt x="139" y="21"/>
                          <a:pt x="116" y="24"/>
                        </a:cubicBezTo>
                        <a:cubicBezTo>
                          <a:pt x="82" y="27"/>
                          <a:pt x="26" y="19"/>
                          <a:pt x="3" y="7"/>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400"/>
                  <p:cNvSpPr>
                    <a:spLocks/>
                  </p:cNvSpPr>
                  <p:nvPr/>
                </p:nvSpPr>
                <p:spPr bwMode="gray">
                  <a:xfrm>
                    <a:off x="16513175" y="-10707687"/>
                    <a:ext cx="3709988" cy="922338"/>
                  </a:xfrm>
                  <a:custGeom>
                    <a:avLst/>
                    <a:gdLst/>
                    <a:ahLst/>
                    <a:cxnLst>
                      <a:cxn ang="0">
                        <a:pos x="64" y="22"/>
                      </a:cxn>
                      <a:cxn ang="0">
                        <a:pos x="278" y="61"/>
                      </a:cxn>
                      <a:cxn ang="0">
                        <a:pos x="494" y="74"/>
                      </a:cxn>
                      <a:cxn ang="0">
                        <a:pos x="736" y="72"/>
                      </a:cxn>
                      <a:cxn ang="0">
                        <a:pos x="968" y="42"/>
                      </a:cxn>
                      <a:cxn ang="0">
                        <a:pos x="755" y="217"/>
                      </a:cxn>
                      <a:cxn ang="0">
                        <a:pos x="423" y="237"/>
                      </a:cxn>
                      <a:cxn ang="0">
                        <a:pos x="142" y="165"/>
                      </a:cxn>
                      <a:cxn ang="0">
                        <a:pos x="12" y="133"/>
                      </a:cxn>
                      <a:cxn ang="0">
                        <a:pos x="64" y="9"/>
                      </a:cxn>
                    </a:cxnLst>
                    <a:rect l="0" t="0" r="r" b="b"/>
                    <a:pathLst>
                      <a:path w="989" h="246">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201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401"/>
                  <p:cNvSpPr>
                    <a:spLocks/>
                  </p:cNvSpPr>
                  <p:nvPr/>
                </p:nvSpPr>
                <p:spPr bwMode="gray">
                  <a:xfrm>
                    <a:off x="18095912" y="-10504487"/>
                    <a:ext cx="1039813" cy="842963"/>
                  </a:xfrm>
                  <a:custGeom>
                    <a:avLst/>
                    <a:gdLst/>
                    <a:ahLst/>
                    <a:cxnLst>
                      <a:cxn ang="0">
                        <a:pos x="14" y="40"/>
                      </a:cxn>
                      <a:cxn ang="0">
                        <a:pos x="110" y="21"/>
                      </a:cxn>
                      <a:cxn ang="0">
                        <a:pos x="204" y="165"/>
                      </a:cxn>
                      <a:cxn ang="0">
                        <a:pos x="2" y="201"/>
                      </a:cxn>
                      <a:cxn ang="0">
                        <a:pos x="2" y="171"/>
                      </a:cxn>
                      <a:cxn ang="0">
                        <a:pos x="184" y="138"/>
                      </a:cxn>
                      <a:cxn ang="0">
                        <a:pos x="14" y="53"/>
                      </a:cxn>
                    </a:cxnLst>
                    <a:rect l="0" t="0" r="r" b="b"/>
                    <a:pathLst>
                      <a:path w="277" h="225">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C1C0B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402"/>
                  <p:cNvSpPr>
                    <a:spLocks/>
                  </p:cNvSpPr>
                  <p:nvPr/>
                </p:nvSpPr>
                <p:spPr bwMode="gray">
                  <a:xfrm>
                    <a:off x="16386175" y="-16695737"/>
                    <a:ext cx="4079875" cy="6299200"/>
                  </a:xfrm>
                  <a:custGeom>
                    <a:avLst/>
                    <a:gdLst/>
                    <a:ahLst/>
                    <a:cxnLst>
                      <a:cxn ang="0">
                        <a:pos x="326" y="79"/>
                      </a:cxn>
                      <a:cxn ang="0">
                        <a:pos x="223" y="165"/>
                      </a:cxn>
                      <a:cxn ang="0">
                        <a:pos x="176" y="376"/>
                      </a:cxn>
                      <a:cxn ang="0">
                        <a:pos x="125" y="636"/>
                      </a:cxn>
                      <a:cxn ang="0">
                        <a:pos x="85" y="954"/>
                      </a:cxn>
                      <a:cxn ang="0">
                        <a:pos x="32" y="1171"/>
                      </a:cxn>
                      <a:cxn ang="0">
                        <a:pos x="21" y="1390"/>
                      </a:cxn>
                      <a:cxn ang="0">
                        <a:pos x="67" y="1561"/>
                      </a:cxn>
                      <a:cxn ang="0">
                        <a:pos x="209" y="1652"/>
                      </a:cxn>
                      <a:cxn ang="0">
                        <a:pos x="392" y="1658"/>
                      </a:cxn>
                      <a:cxn ang="0">
                        <a:pos x="561" y="1671"/>
                      </a:cxn>
                      <a:cxn ang="0">
                        <a:pos x="900" y="1658"/>
                      </a:cxn>
                      <a:cxn ang="0">
                        <a:pos x="1045" y="1612"/>
                      </a:cxn>
                      <a:cxn ang="0">
                        <a:pos x="1070" y="1374"/>
                      </a:cxn>
                      <a:cxn ang="0">
                        <a:pos x="1076" y="805"/>
                      </a:cxn>
                      <a:cxn ang="0">
                        <a:pos x="835" y="125"/>
                      </a:cxn>
                      <a:cxn ang="0">
                        <a:pos x="723" y="47"/>
                      </a:cxn>
                      <a:cxn ang="0">
                        <a:pos x="599" y="52"/>
                      </a:cxn>
                      <a:cxn ang="0">
                        <a:pos x="300" y="79"/>
                      </a:cxn>
                    </a:cxnLst>
                    <a:rect l="0" t="0" r="r" b="b"/>
                    <a:pathLst>
                      <a:path w="1088" h="168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BDD5E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403"/>
                  <p:cNvSpPr>
                    <a:spLocks/>
                  </p:cNvSpPr>
                  <p:nvPr/>
                </p:nvSpPr>
                <p:spPr bwMode="gray">
                  <a:xfrm>
                    <a:off x="16525875" y="-11393487"/>
                    <a:ext cx="487363" cy="839788"/>
                  </a:xfrm>
                  <a:custGeom>
                    <a:avLst/>
                    <a:gdLst/>
                    <a:ahLst/>
                    <a:cxnLst>
                      <a:cxn ang="0">
                        <a:pos x="130" y="224"/>
                      </a:cxn>
                      <a:cxn ang="0">
                        <a:pos x="61" y="117"/>
                      </a:cxn>
                      <a:cxn ang="0">
                        <a:pos x="16" y="0"/>
                      </a:cxn>
                      <a:cxn ang="0">
                        <a:pos x="45" y="130"/>
                      </a:cxn>
                      <a:cxn ang="0">
                        <a:pos x="70" y="197"/>
                      </a:cxn>
                    </a:cxnLst>
                    <a:rect l="0" t="0" r="r" b="b"/>
                    <a:pathLst>
                      <a:path w="130" h="224">
                        <a:moveTo>
                          <a:pt x="130" y="224"/>
                        </a:moveTo>
                        <a:cubicBezTo>
                          <a:pt x="113" y="187"/>
                          <a:pt x="85" y="149"/>
                          <a:pt x="61" y="117"/>
                        </a:cubicBezTo>
                        <a:cubicBezTo>
                          <a:pt x="32" y="79"/>
                          <a:pt x="24" y="47"/>
                          <a:pt x="16" y="0"/>
                        </a:cubicBezTo>
                        <a:cubicBezTo>
                          <a:pt x="0" y="52"/>
                          <a:pt x="26" y="88"/>
                          <a:pt x="45" y="130"/>
                        </a:cubicBezTo>
                        <a:cubicBezTo>
                          <a:pt x="58" y="158"/>
                          <a:pt x="39" y="186"/>
                          <a:pt x="70" y="197"/>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404"/>
                  <p:cNvSpPr>
                    <a:spLocks/>
                  </p:cNvSpPr>
                  <p:nvPr/>
                </p:nvSpPr>
                <p:spPr bwMode="gray">
                  <a:xfrm>
                    <a:off x="17429162" y="-10955337"/>
                    <a:ext cx="1660525" cy="539750"/>
                  </a:xfrm>
                  <a:custGeom>
                    <a:avLst/>
                    <a:gdLst/>
                    <a:ahLst/>
                    <a:cxnLst>
                      <a:cxn ang="0">
                        <a:pos x="0" y="126"/>
                      </a:cxn>
                      <a:cxn ang="0">
                        <a:pos x="27" y="83"/>
                      </a:cxn>
                      <a:cxn ang="0">
                        <a:pos x="36" y="83"/>
                      </a:cxn>
                      <a:cxn ang="0">
                        <a:pos x="34" y="127"/>
                      </a:cxn>
                      <a:cxn ang="0">
                        <a:pos x="91" y="77"/>
                      </a:cxn>
                      <a:cxn ang="0">
                        <a:pos x="154" y="118"/>
                      </a:cxn>
                      <a:cxn ang="0">
                        <a:pos x="154" y="41"/>
                      </a:cxn>
                      <a:cxn ang="0">
                        <a:pos x="276" y="1"/>
                      </a:cxn>
                      <a:cxn ang="0">
                        <a:pos x="365" y="46"/>
                      </a:cxn>
                      <a:cxn ang="0">
                        <a:pos x="366" y="28"/>
                      </a:cxn>
                      <a:cxn ang="0">
                        <a:pos x="408" y="83"/>
                      </a:cxn>
                      <a:cxn ang="0">
                        <a:pos x="343" y="116"/>
                      </a:cxn>
                      <a:cxn ang="0">
                        <a:pos x="341" y="121"/>
                      </a:cxn>
                      <a:cxn ang="0">
                        <a:pos x="434" y="144"/>
                      </a:cxn>
                    </a:cxnLst>
                    <a:rect l="0" t="0" r="r" b="b"/>
                    <a:pathLst>
                      <a:path w="443" h="144">
                        <a:moveTo>
                          <a:pt x="0" y="126"/>
                        </a:moveTo>
                        <a:cubicBezTo>
                          <a:pt x="0" y="85"/>
                          <a:pt x="1" y="110"/>
                          <a:pt x="27" y="83"/>
                        </a:cubicBezTo>
                        <a:cubicBezTo>
                          <a:pt x="28" y="83"/>
                          <a:pt x="35" y="83"/>
                          <a:pt x="36" y="83"/>
                        </a:cubicBezTo>
                        <a:cubicBezTo>
                          <a:pt x="29" y="100"/>
                          <a:pt x="14" y="109"/>
                          <a:pt x="34" y="127"/>
                        </a:cubicBezTo>
                        <a:cubicBezTo>
                          <a:pt x="56" y="105"/>
                          <a:pt x="54" y="74"/>
                          <a:pt x="91" y="77"/>
                        </a:cubicBezTo>
                        <a:cubicBezTo>
                          <a:pt x="81" y="106"/>
                          <a:pt x="147" y="137"/>
                          <a:pt x="154" y="118"/>
                        </a:cubicBezTo>
                        <a:cubicBezTo>
                          <a:pt x="166" y="89"/>
                          <a:pt x="153" y="74"/>
                          <a:pt x="154" y="41"/>
                        </a:cubicBezTo>
                        <a:cubicBezTo>
                          <a:pt x="205" y="39"/>
                          <a:pt x="229" y="2"/>
                          <a:pt x="276" y="1"/>
                        </a:cubicBezTo>
                        <a:cubicBezTo>
                          <a:pt x="327" y="0"/>
                          <a:pt x="319" y="50"/>
                          <a:pt x="365" y="46"/>
                        </a:cubicBezTo>
                        <a:cubicBezTo>
                          <a:pt x="364" y="41"/>
                          <a:pt x="367" y="33"/>
                          <a:pt x="366" y="28"/>
                        </a:cubicBezTo>
                        <a:cubicBezTo>
                          <a:pt x="390" y="29"/>
                          <a:pt x="422" y="56"/>
                          <a:pt x="408" y="83"/>
                        </a:cubicBezTo>
                        <a:cubicBezTo>
                          <a:pt x="401" y="96"/>
                          <a:pt x="358" y="112"/>
                          <a:pt x="343" y="116"/>
                        </a:cubicBezTo>
                        <a:cubicBezTo>
                          <a:pt x="342" y="117"/>
                          <a:pt x="341" y="119"/>
                          <a:pt x="341" y="121"/>
                        </a:cubicBezTo>
                        <a:cubicBezTo>
                          <a:pt x="383" y="126"/>
                          <a:pt x="443" y="87"/>
                          <a:pt x="434" y="144"/>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405"/>
                  <p:cNvSpPr>
                    <a:spLocks/>
                  </p:cNvSpPr>
                  <p:nvPr/>
                </p:nvSpPr>
                <p:spPr bwMode="gray">
                  <a:xfrm>
                    <a:off x="19177000" y="-11074399"/>
                    <a:ext cx="573088" cy="655638"/>
                  </a:xfrm>
                  <a:custGeom>
                    <a:avLst/>
                    <a:gdLst/>
                    <a:ahLst/>
                    <a:cxnLst>
                      <a:cxn ang="0">
                        <a:pos x="36" y="147"/>
                      </a:cxn>
                      <a:cxn ang="0">
                        <a:pos x="0" y="63"/>
                      </a:cxn>
                      <a:cxn ang="0">
                        <a:pos x="65" y="147"/>
                      </a:cxn>
                      <a:cxn ang="0">
                        <a:pos x="110" y="48"/>
                      </a:cxn>
                      <a:cxn ang="0">
                        <a:pos x="124" y="127"/>
                      </a:cxn>
                      <a:cxn ang="0">
                        <a:pos x="66" y="173"/>
                      </a:cxn>
                      <a:cxn ang="0">
                        <a:pos x="23" y="131"/>
                      </a:cxn>
                    </a:cxnLst>
                    <a:rect l="0" t="0" r="r" b="b"/>
                    <a:pathLst>
                      <a:path w="153" h="175">
                        <a:moveTo>
                          <a:pt x="36" y="147"/>
                        </a:moveTo>
                        <a:cubicBezTo>
                          <a:pt x="40" y="110"/>
                          <a:pt x="16" y="92"/>
                          <a:pt x="0" y="63"/>
                        </a:cubicBezTo>
                        <a:cubicBezTo>
                          <a:pt x="42" y="64"/>
                          <a:pt x="32" y="137"/>
                          <a:pt x="65" y="147"/>
                        </a:cubicBezTo>
                        <a:cubicBezTo>
                          <a:pt x="125" y="166"/>
                          <a:pt x="90" y="71"/>
                          <a:pt x="110" y="48"/>
                        </a:cubicBezTo>
                        <a:cubicBezTo>
                          <a:pt x="153" y="0"/>
                          <a:pt x="129" y="108"/>
                          <a:pt x="124" y="127"/>
                        </a:cubicBezTo>
                        <a:cubicBezTo>
                          <a:pt x="116" y="153"/>
                          <a:pt x="96" y="175"/>
                          <a:pt x="66" y="173"/>
                        </a:cubicBezTo>
                        <a:cubicBezTo>
                          <a:pt x="35" y="171"/>
                          <a:pt x="29" y="136"/>
                          <a:pt x="23" y="131"/>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406"/>
                  <p:cNvSpPr>
                    <a:spLocks/>
                  </p:cNvSpPr>
                  <p:nvPr/>
                </p:nvSpPr>
                <p:spPr bwMode="gray">
                  <a:xfrm>
                    <a:off x="16278225" y="-10126662"/>
                    <a:ext cx="1822450" cy="2455863"/>
                  </a:xfrm>
                  <a:custGeom>
                    <a:avLst/>
                    <a:gdLst/>
                    <a:ahLst/>
                    <a:cxnLst>
                      <a:cxn ang="0">
                        <a:pos x="486" y="82"/>
                      </a:cxn>
                      <a:cxn ang="0">
                        <a:pos x="182" y="156"/>
                      </a:cxn>
                      <a:cxn ang="0">
                        <a:pos x="104" y="327"/>
                      </a:cxn>
                      <a:cxn ang="0">
                        <a:pos x="112" y="471"/>
                      </a:cxn>
                      <a:cxn ang="0">
                        <a:pos x="53" y="655"/>
                      </a:cxn>
                      <a:cxn ang="0">
                        <a:pos x="40" y="523"/>
                      </a:cxn>
                      <a:cxn ang="0">
                        <a:pos x="14" y="391"/>
                      </a:cxn>
                      <a:cxn ang="0">
                        <a:pos x="98" y="0"/>
                      </a:cxn>
                    </a:cxnLst>
                    <a:rect l="0" t="0" r="r" b="b"/>
                    <a:pathLst>
                      <a:path w="486" h="655">
                        <a:moveTo>
                          <a:pt x="486" y="82"/>
                        </a:moveTo>
                        <a:cubicBezTo>
                          <a:pt x="413" y="138"/>
                          <a:pt x="251" y="162"/>
                          <a:pt x="182" y="156"/>
                        </a:cubicBezTo>
                        <a:cubicBezTo>
                          <a:pt x="168" y="254"/>
                          <a:pt x="93" y="214"/>
                          <a:pt x="104" y="327"/>
                        </a:cubicBezTo>
                        <a:cubicBezTo>
                          <a:pt x="126" y="348"/>
                          <a:pt x="113" y="432"/>
                          <a:pt x="112" y="471"/>
                        </a:cubicBezTo>
                        <a:cubicBezTo>
                          <a:pt x="110" y="530"/>
                          <a:pt x="67" y="601"/>
                          <a:pt x="53" y="655"/>
                        </a:cubicBezTo>
                        <a:cubicBezTo>
                          <a:pt x="30" y="621"/>
                          <a:pt x="45" y="567"/>
                          <a:pt x="40" y="523"/>
                        </a:cubicBezTo>
                        <a:cubicBezTo>
                          <a:pt x="36" y="481"/>
                          <a:pt x="21" y="436"/>
                          <a:pt x="14" y="391"/>
                        </a:cubicBezTo>
                        <a:cubicBezTo>
                          <a:pt x="0" y="298"/>
                          <a:pt x="64" y="30"/>
                          <a:pt x="98"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407"/>
                  <p:cNvSpPr>
                    <a:spLocks/>
                  </p:cNvSpPr>
                  <p:nvPr/>
                </p:nvSpPr>
                <p:spPr bwMode="gray">
                  <a:xfrm>
                    <a:off x="19570700" y="-10167937"/>
                    <a:ext cx="1338263" cy="1739900"/>
                  </a:xfrm>
                  <a:custGeom>
                    <a:avLst/>
                    <a:gdLst/>
                    <a:ahLst/>
                    <a:cxnLst>
                      <a:cxn ang="0">
                        <a:pos x="84" y="38"/>
                      </a:cxn>
                      <a:cxn ang="0">
                        <a:pos x="131" y="1"/>
                      </a:cxn>
                      <a:cxn ang="0">
                        <a:pos x="157" y="38"/>
                      </a:cxn>
                      <a:cxn ang="0">
                        <a:pos x="213" y="126"/>
                      </a:cxn>
                      <a:cxn ang="0">
                        <a:pos x="267" y="204"/>
                      </a:cxn>
                      <a:cxn ang="0">
                        <a:pos x="318" y="317"/>
                      </a:cxn>
                      <a:cxn ang="0">
                        <a:pos x="346" y="411"/>
                      </a:cxn>
                      <a:cxn ang="0">
                        <a:pos x="303" y="463"/>
                      </a:cxn>
                      <a:cxn ang="0">
                        <a:pos x="256" y="414"/>
                      </a:cxn>
                      <a:cxn ang="0">
                        <a:pos x="200" y="385"/>
                      </a:cxn>
                      <a:cxn ang="0">
                        <a:pos x="167" y="252"/>
                      </a:cxn>
                      <a:cxn ang="0">
                        <a:pos x="157" y="199"/>
                      </a:cxn>
                      <a:cxn ang="0">
                        <a:pos x="126" y="158"/>
                      </a:cxn>
                      <a:cxn ang="0">
                        <a:pos x="46" y="116"/>
                      </a:cxn>
                      <a:cxn ang="0">
                        <a:pos x="27" y="60"/>
                      </a:cxn>
                      <a:cxn ang="0">
                        <a:pos x="84" y="38"/>
                      </a:cxn>
                    </a:cxnLst>
                    <a:rect l="0" t="0" r="r" b="b"/>
                    <a:pathLst>
                      <a:path w="357" h="464">
                        <a:moveTo>
                          <a:pt x="84" y="38"/>
                        </a:moveTo>
                        <a:cubicBezTo>
                          <a:pt x="95" y="32"/>
                          <a:pt x="122" y="2"/>
                          <a:pt x="131" y="1"/>
                        </a:cubicBezTo>
                        <a:cubicBezTo>
                          <a:pt x="146" y="0"/>
                          <a:pt x="152" y="26"/>
                          <a:pt x="157" y="38"/>
                        </a:cubicBezTo>
                        <a:cubicBezTo>
                          <a:pt x="171" y="71"/>
                          <a:pt x="187" y="102"/>
                          <a:pt x="213" y="126"/>
                        </a:cubicBezTo>
                        <a:cubicBezTo>
                          <a:pt x="236" y="148"/>
                          <a:pt x="257" y="175"/>
                          <a:pt x="267" y="204"/>
                        </a:cubicBezTo>
                        <a:cubicBezTo>
                          <a:pt x="282" y="246"/>
                          <a:pt x="291" y="279"/>
                          <a:pt x="318" y="317"/>
                        </a:cubicBezTo>
                        <a:cubicBezTo>
                          <a:pt x="337" y="344"/>
                          <a:pt x="357" y="376"/>
                          <a:pt x="346" y="411"/>
                        </a:cubicBezTo>
                        <a:cubicBezTo>
                          <a:pt x="342" y="423"/>
                          <a:pt x="313" y="463"/>
                          <a:pt x="303" y="463"/>
                        </a:cubicBezTo>
                        <a:cubicBezTo>
                          <a:pt x="285" y="464"/>
                          <a:pt x="266" y="425"/>
                          <a:pt x="256" y="414"/>
                        </a:cubicBezTo>
                        <a:cubicBezTo>
                          <a:pt x="241" y="399"/>
                          <a:pt x="217" y="402"/>
                          <a:pt x="200" y="385"/>
                        </a:cubicBezTo>
                        <a:cubicBezTo>
                          <a:pt x="165" y="351"/>
                          <a:pt x="169" y="299"/>
                          <a:pt x="167" y="252"/>
                        </a:cubicBezTo>
                        <a:cubicBezTo>
                          <a:pt x="166" y="230"/>
                          <a:pt x="168" y="218"/>
                          <a:pt x="157" y="199"/>
                        </a:cubicBezTo>
                        <a:cubicBezTo>
                          <a:pt x="149" y="185"/>
                          <a:pt x="137" y="168"/>
                          <a:pt x="126" y="158"/>
                        </a:cubicBezTo>
                        <a:cubicBezTo>
                          <a:pt x="105" y="138"/>
                          <a:pt x="74" y="124"/>
                          <a:pt x="46" y="116"/>
                        </a:cubicBezTo>
                        <a:cubicBezTo>
                          <a:pt x="18" y="109"/>
                          <a:pt x="0" y="78"/>
                          <a:pt x="27" y="60"/>
                        </a:cubicBezTo>
                        <a:cubicBezTo>
                          <a:pt x="42" y="49"/>
                          <a:pt x="67" y="47"/>
                          <a:pt x="84" y="38"/>
                        </a:cubicBezTo>
                        <a:close/>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409"/>
                  <p:cNvSpPr>
                    <a:spLocks/>
                  </p:cNvSpPr>
                  <p:nvPr/>
                </p:nvSpPr>
                <p:spPr bwMode="gray">
                  <a:xfrm>
                    <a:off x="17413288" y="-17345025"/>
                    <a:ext cx="1673225" cy="2054225"/>
                  </a:xfrm>
                  <a:custGeom>
                    <a:avLst/>
                    <a:gdLst/>
                    <a:ahLst/>
                    <a:cxnLst>
                      <a:cxn ang="0">
                        <a:pos x="26" y="83"/>
                      </a:cxn>
                      <a:cxn ang="0">
                        <a:pos x="386" y="365"/>
                      </a:cxn>
                      <a:cxn ang="0">
                        <a:pos x="370" y="110"/>
                      </a:cxn>
                      <a:cxn ang="0">
                        <a:pos x="46" y="102"/>
                      </a:cxn>
                    </a:cxnLst>
                    <a:rect l="0" t="0" r="r" b="b"/>
                    <a:pathLst>
                      <a:path w="446" h="548">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410"/>
                  <p:cNvSpPr>
                    <a:spLocks/>
                  </p:cNvSpPr>
                  <p:nvPr/>
                </p:nvSpPr>
                <p:spPr bwMode="gray">
                  <a:xfrm>
                    <a:off x="17462500" y="-17146587"/>
                    <a:ext cx="1481138" cy="1001713"/>
                  </a:xfrm>
                  <a:custGeom>
                    <a:avLst/>
                    <a:gdLst/>
                    <a:ahLst/>
                    <a:cxnLst>
                      <a:cxn ang="0">
                        <a:pos x="0" y="57"/>
                      </a:cxn>
                      <a:cxn ang="0">
                        <a:pos x="114" y="220"/>
                      </a:cxn>
                      <a:cxn ang="0">
                        <a:pos x="327" y="207"/>
                      </a:cxn>
                      <a:cxn ang="0">
                        <a:pos x="390" y="0"/>
                      </a:cxn>
                    </a:cxnLst>
                    <a:rect l="0" t="0" r="r" b="b"/>
                    <a:pathLst>
                      <a:path w="395" h="267">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411"/>
                  <p:cNvSpPr>
                    <a:spLocks/>
                  </p:cNvSpPr>
                  <p:nvPr/>
                </p:nvSpPr>
                <p:spPr bwMode="gray">
                  <a:xfrm>
                    <a:off x="16840200" y="-19448462"/>
                    <a:ext cx="2436813" cy="3025775"/>
                  </a:xfrm>
                  <a:custGeom>
                    <a:avLst/>
                    <a:gdLst/>
                    <a:ahLst/>
                    <a:cxnLst>
                      <a:cxn ang="0">
                        <a:pos x="120" y="363"/>
                      </a:cxn>
                      <a:cxn ang="0">
                        <a:pos x="140" y="611"/>
                      </a:cxn>
                      <a:cxn ang="0">
                        <a:pos x="284" y="761"/>
                      </a:cxn>
                      <a:cxn ang="0">
                        <a:pos x="497" y="748"/>
                      </a:cxn>
                      <a:cxn ang="0">
                        <a:pos x="578" y="540"/>
                      </a:cxn>
                      <a:cxn ang="0">
                        <a:pos x="608" y="538"/>
                      </a:cxn>
                      <a:cxn ang="0">
                        <a:pos x="642" y="415"/>
                      </a:cxn>
                      <a:cxn ang="0">
                        <a:pos x="597" y="296"/>
                      </a:cxn>
                      <a:cxn ang="0">
                        <a:pos x="476" y="77"/>
                      </a:cxn>
                      <a:cxn ang="0">
                        <a:pos x="87" y="342"/>
                      </a:cxn>
                      <a:cxn ang="0">
                        <a:pos x="82" y="532"/>
                      </a:cxn>
                      <a:cxn ang="0">
                        <a:pos x="127" y="585"/>
                      </a:cxn>
                    </a:cxnLst>
                    <a:rect l="0" t="0" r="r" b="b"/>
                    <a:pathLst>
                      <a:path w="650" h="807">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412"/>
                  <p:cNvSpPr>
                    <a:spLocks/>
                  </p:cNvSpPr>
                  <p:nvPr/>
                </p:nvSpPr>
                <p:spPr bwMode="gray">
                  <a:xfrm>
                    <a:off x="15794038" y="-10055225"/>
                    <a:ext cx="1143000" cy="1477963"/>
                  </a:xfrm>
                  <a:custGeom>
                    <a:avLst/>
                    <a:gdLst/>
                    <a:ahLst/>
                    <a:cxnLst>
                      <a:cxn ang="0">
                        <a:pos x="54" y="180"/>
                      </a:cxn>
                      <a:cxn ang="0">
                        <a:pos x="124" y="312"/>
                      </a:cxn>
                      <a:cxn ang="0">
                        <a:pos x="248" y="388"/>
                      </a:cxn>
                      <a:cxn ang="0">
                        <a:pos x="295" y="278"/>
                      </a:cxn>
                      <a:cxn ang="0">
                        <a:pos x="225" y="166"/>
                      </a:cxn>
                      <a:cxn ang="0">
                        <a:pos x="27" y="161"/>
                      </a:cxn>
                    </a:cxnLst>
                    <a:rect l="0" t="0" r="r" b="b"/>
                    <a:pathLst>
                      <a:path w="305" h="394">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413"/>
                  <p:cNvSpPr>
                    <a:spLocks/>
                  </p:cNvSpPr>
                  <p:nvPr/>
                </p:nvSpPr>
                <p:spPr bwMode="gray">
                  <a:xfrm>
                    <a:off x="20154900" y="-10129837"/>
                    <a:ext cx="919163" cy="1376363"/>
                  </a:xfrm>
                  <a:custGeom>
                    <a:avLst/>
                    <a:gdLst/>
                    <a:ahLst/>
                    <a:cxnLst>
                      <a:cxn ang="0">
                        <a:pos x="215" y="161"/>
                      </a:cxn>
                      <a:cxn ang="0">
                        <a:pos x="170" y="247"/>
                      </a:cxn>
                      <a:cxn ang="0">
                        <a:pos x="71" y="357"/>
                      </a:cxn>
                      <a:cxn ang="0">
                        <a:pos x="6" y="227"/>
                      </a:cxn>
                      <a:cxn ang="0">
                        <a:pos x="221" y="148"/>
                      </a:cxn>
                    </a:cxnLst>
                    <a:rect l="0" t="0" r="r" b="b"/>
                    <a:pathLst>
                      <a:path w="245" h="367">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414"/>
                  <p:cNvSpPr>
                    <a:spLocks/>
                  </p:cNvSpPr>
                  <p:nvPr/>
                </p:nvSpPr>
                <p:spPr bwMode="gray">
                  <a:xfrm>
                    <a:off x="16052800" y="-9523412"/>
                    <a:ext cx="693738" cy="968375"/>
                  </a:xfrm>
                  <a:custGeom>
                    <a:avLst/>
                    <a:gdLst/>
                    <a:ahLst/>
                    <a:cxnLst>
                      <a:cxn ang="0">
                        <a:pos x="110" y="4"/>
                      </a:cxn>
                      <a:cxn ang="0">
                        <a:pos x="74" y="71"/>
                      </a:cxn>
                      <a:cxn ang="0">
                        <a:pos x="74" y="134"/>
                      </a:cxn>
                      <a:cxn ang="0">
                        <a:pos x="178" y="229"/>
                      </a:cxn>
                      <a:cxn ang="0">
                        <a:pos x="126" y="249"/>
                      </a:cxn>
                      <a:cxn ang="0">
                        <a:pos x="73" y="210"/>
                      </a:cxn>
                      <a:cxn ang="0">
                        <a:pos x="10" y="90"/>
                      </a:cxn>
                      <a:cxn ang="0">
                        <a:pos x="107" y="0"/>
                      </a:cxn>
                    </a:cxnLst>
                    <a:rect l="0" t="0" r="r" b="b"/>
                    <a:pathLst>
                      <a:path w="185" h="258">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415"/>
                  <p:cNvSpPr>
                    <a:spLocks/>
                  </p:cNvSpPr>
                  <p:nvPr/>
                </p:nvSpPr>
                <p:spPr bwMode="gray">
                  <a:xfrm>
                    <a:off x="18778538" y="-14390687"/>
                    <a:ext cx="1841500" cy="3438525"/>
                  </a:xfrm>
                  <a:custGeom>
                    <a:avLst/>
                    <a:gdLst/>
                    <a:ahLst/>
                    <a:cxnLst>
                      <a:cxn ang="0">
                        <a:pos x="127" y="186"/>
                      </a:cxn>
                      <a:cxn ang="0">
                        <a:pos x="7" y="0"/>
                      </a:cxn>
                      <a:cxn ang="0">
                        <a:pos x="133" y="262"/>
                      </a:cxn>
                      <a:cxn ang="0">
                        <a:pos x="125" y="299"/>
                      </a:cxn>
                      <a:cxn ang="0">
                        <a:pos x="79" y="250"/>
                      </a:cxn>
                      <a:cxn ang="0">
                        <a:pos x="26" y="252"/>
                      </a:cxn>
                      <a:cxn ang="0">
                        <a:pos x="49" y="316"/>
                      </a:cxn>
                      <a:cxn ang="0">
                        <a:pos x="107" y="382"/>
                      </a:cxn>
                      <a:cxn ang="0">
                        <a:pos x="143" y="519"/>
                      </a:cxn>
                      <a:cxn ang="0">
                        <a:pos x="111" y="639"/>
                      </a:cxn>
                      <a:cxn ang="0">
                        <a:pos x="179" y="614"/>
                      </a:cxn>
                      <a:cxn ang="0">
                        <a:pos x="111" y="698"/>
                      </a:cxn>
                      <a:cxn ang="0">
                        <a:pos x="72" y="805"/>
                      </a:cxn>
                      <a:cxn ang="0">
                        <a:pos x="166" y="731"/>
                      </a:cxn>
                      <a:cxn ang="0">
                        <a:pos x="234" y="799"/>
                      </a:cxn>
                      <a:cxn ang="0">
                        <a:pos x="286" y="777"/>
                      </a:cxn>
                      <a:cxn ang="0">
                        <a:pos x="266" y="847"/>
                      </a:cxn>
                      <a:cxn ang="0">
                        <a:pos x="244" y="903"/>
                      </a:cxn>
                      <a:cxn ang="0">
                        <a:pos x="310" y="877"/>
                      </a:cxn>
                      <a:cxn ang="0">
                        <a:pos x="385" y="803"/>
                      </a:cxn>
                      <a:cxn ang="0">
                        <a:pos x="431" y="689"/>
                      </a:cxn>
                      <a:cxn ang="0">
                        <a:pos x="466" y="542"/>
                      </a:cxn>
                      <a:cxn ang="0">
                        <a:pos x="402" y="237"/>
                      </a:cxn>
                      <a:cxn ang="0">
                        <a:pos x="323" y="186"/>
                      </a:cxn>
                      <a:cxn ang="0">
                        <a:pos x="248" y="209"/>
                      </a:cxn>
                      <a:cxn ang="0">
                        <a:pos x="112" y="180"/>
                      </a:cxn>
                      <a:cxn ang="0">
                        <a:pos x="124" y="183"/>
                      </a:cxn>
                    </a:cxnLst>
                    <a:rect l="0" t="0" r="r" b="b"/>
                    <a:pathLst>
                      <a:path w="491" h="917">
                        <a:moveTo>
                          <a:pt x="127" y="186"/>
                        </a:moveTo>
                        <a:cubicBezTo>
                          <a:pt x="43" y="152"/>
                          <a:pt x="50" y="58"/>
                          <a:pt x="7" y="0"/>
                        </a:cubicBezTo>
                        <a:cubicBezTo>
                          <a:pt x="0" y="103"/>
                          <a:pt x="76" y="187"/>
                          <a:pt x="133" y="262"/>
                        </a:cubicBezTo>
                        <a:cubicBezTo>
                          <a:pt x="148" y="281"/>
                          <a:pt x="166" y="312"/>
                          <a:pt x="125" y="299"/>
                        </a:cubicBezTo>
                        <a:cubicBezTo>
                          <a:pt x="105" y="294"/>
                          <a:pt x="92" y="263"/>
                          <a:pt x="79" y="250"/>
                        </a:cubicBezTo>
                        <a:cubicBezTo>
                          <a:pt x="61" y="233"/>
                          <a:pt x="38" y="221"/>
                          <a:pt x="26" y="252"/>
                        </a:cubicBezTo>
                        <a:cubicBezTo>
                          <a:pt x="17" y="276"/>
                          <a:pt x="38" y="298"/>
                          <a:pt x="49" y="316"/>
                        </a:cubicBezTo>
                        <a:cubicBezTo>
                          <a:pt x="68" y="344"/>
                          <a:pt x="66" y="399"/>
                          <a:pt x="107" y="382"/>
                        </a:cubicBezTo>
                        <a:cubicBezTo>
                          <a:pt x="109" y="429"/>
                          <a:pt x="122" y="480"/>
                          <a:pt x="143" y="519"/>
                        </a:cubicBezTo>
                        <a:cubicBezTo>
                          <a:pt x="177" y="579"/>
                          <a:pt x="150" y="590"/>
                          <a:pt x="111" y="639"/>
                        </a:cubicBezTo>
                        <a:cubicBezTo>
                          <a:pt x="137" y="643"/>
                          <a:pt x="162" y="633"/>
                          <a:pt x="179" y="614"/>
                        </a:cubicBezTo>
                        <a:cubicBezTo>
                          <a:pt x="170" y="648"/>
                          <a:pt x="134" y="672"/>
                          <a:pt x="111" y="698"/>
                        </a:cubicBezTo>
                        <a:cubicBezTo>
                          <a:pt x="79" y="735"/>
                          <a:pt x="70" y="757"/>
                          <a:pt x="72" y="805"/>
                        </a:cubicBezTo>
                        <a:cubicBezTo>
                          <a:pt x="113" y="798"/>
                          <a:pt x="132" y="736"/>
                          <a:pt x="166" y="731"/>
                        </a:cubicBezTo>
                        <a:cubicBezTo>
                          <a:pt x="223" y="722"/>
                          <a:pt x="192" y="808"/>
                          <a:pt x="234" y="799"/>
                        </a:cubicBezTo>
                        <a:cubicBezTo>
                          <a:pt x="245" y="776"/>
                          <a:pt x="261" y="768"/>
                          <a:pt x="286" y="777"/>
                        </a:cubicBezTo>
                        <a:cubicBezTo>
                          <a:pt x="288" y="806"/>
                          <a:pt x="284" y="827"/>
                          <a:pt x="266" y="847"/>
                        </a:cubicBezTo>
                        <a:cubicBezTo>
                          <a:pt x="256" y="860"/>
                          <a:pt x="218" y="882"/>
                          <a:pt x="244" y="903"/>
                        </a:cubicBezTo>
                        <a:cubicBezTo>
                          <a:pt x="262" y="917"/>
                          <a:pt x="299" y="886"/>
                          <a:pt x="310" y="877"/>
                        </a:cubicBezTo>
                        <a:cubicBezTo>
                          <a:pt x="332" y="857"/>
                          <a:pt x="368" y="827"/>
                          <a:pt x="385" y="803"/>
                        </a:cubicBezTo>
                        <a:cubicBezTo>
                          <a:pt x="407" y="770"/>
                          <a:pt x="416" y="725"/>
                          <a:pt x="431" y="689"/>
                        </a:cubicBezTo>
                        <a:cubicBezTo>
                          <a:pt x="451" y="642"/>
                          <a:pt x="460" y="593"/>
                          <a:pt x="466" y="542"/>
                        </a:cubicBezTo>
                        <a:cubicBezTo>
                          <a:pt x="480" y="434"/>
                          <a:pt x="491" y="313"/>
                          <a:pt x="402" y="237"/>
                        </a:cubicBezTo>
                        <a:cubicBezTo>
                          <a:pt x="384" y="222"/>
                          <a:pt x="347" y="187"/>
                          <a:pt x="323" y="186"/>
                        </a:cubicBezTo>
                        <a:cubicBezTo>
                          <a:pt x="295" y="184"/>
                          <a:pt x="278" y="208"/>
                          <a:pt x="248" y="209"/>
                        </a:cubicBezTo>
                        <a:cubicBezTo>
                          <a:pt x="208" y="210"/>
                          <a:pt x="143" y="202"/>
                          <a:pt x="112" y="180"/>
                        </a:cubicBezTo>
                        <a:cubicBezTo>
                          <a:pt x="117" y="178"/>
                          <a:pt x="118" y="182"/>
                          <a:pt x="124" y="183"/>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416"/>
                  <p:cNvSpPr>
                    <a:spLocks/>
                  </p:cNvSpPr>
                  <p:nvPr/>
                </p:nvSpPr>
                <p:spPr bwMode="gray">
                  <a:xfrm>
                    <a:off x="16776700" y="-13141325"/>
                    <a:ext cx="925513" cy="1766888"/>
                  </a:xfrm>
                  <a:custGeom>
                    <a:avLst/>
                    <a:gdLst/>
                    <a:ahLst/>
                    <a:cxnLst>
                      <a:cxn ang="0">
                        <a:pos x="224" y="68"/>
                      </a:cxn>
                      <a:cxn ang="0">
                        <a:pos x="194" y="287"/>
                      </a:cxn>
                      <a:cxn ang="0">
                        <a:pos x="158" y="325"/>
                      </a:cxn>
                      <a:cxn ang="0">
                        <a:pos x="103" y="346"/>
                      </a:cxn>
                      <a:cxn ang="0">
                        <a:pos x="110" y="466"/>
                      </a:cxn>
                      <a:cxn ang="0">
                        <a:pos x="76" y="454"/>
                      </a:cxn>
                      <a:cxn ang="0">
                        <a:pos x="31" y="450"/>
                      </a:cxn>
                      <a:cxn ang="0">
                        <a:pos x="5" y="385"/>
                      </a:cxn>
                      <a:cxn ang="0">
                        <a:pos x="94" y="277"/>
                      </a:cxn>
                      <a:cxn ang="0">
                        <a:pos x="106" y="198"/>
                      </a:cxn>
                      <a:cxn ang="0">
                        <a:pos x="149" y="144"/>
                      </a:cxn>
                      <a:cxn ang="0">
                        <a:pos x="220" y="17"/>
                      </a:cxn>
                      <a:cxn ang="0">
                        <a:pos x="204" y="104"/>
                      </a:cxn>
                    </a:cxnLst>
                    <a:rect l="0" t="0" r="r" b="b"/>
                    <a:pathLst>
                      <a:path w="247" h="471">
                        <a:moveTo>
                          <a:pt x="224" y="68"/>
                        </a:moveTo>
                        <a:cubicBezTo>
                          <a:pt x="166" y="132"/>
                          <a:pt x="247" y="221"/>
                          <a:pt x="194" y="287"/>
                        </a:cubicBezTo>
                        <a:cubicBezTo>
                          <a:pt x="186" y="297"/>
                          <a:pt x="170" y="319"/>
                          <a:pt x="158" y="325"/>
                        </a:cubicBezTo>
                        <a:cubicBezTo>
                          <a:pt x="135" y="336"/>
                          <a:pt x="121" y="325"/>
                          <a:pt x="103" y="346"/>
                        </a:cubicBezTo>
                        <a:cubicBezTo>
                          <a:pt x="78" y="375"/>
                          <a:pt x="86" y="437"/>
                          <a:pt x="110" y="466"/>
                        </a:cubicBezTo>
                        <a:cubicBezTo>
                          <a:pt x="91" y="471"/>
                          <a:pt x="89" y="458"/>
                          <a:pt x="76" y="454"/>
                        </a:cubicBezTo>
                        <a:cubicBezTo>
                          <a:pt x="62" y="451"/>
                          <a:pt x="44" y="455"/>
                          <a:pt x="31" y="450"/>
                        </a:cubicBezTo>
                        <a:cubicBezTo>
                          <a:pt x="6" y="441"/>
                          <a:pt x="0" y="410"/>
                          <a:pt x="5" y="385"/>
                        </a:cubicBezTo>
                        <a:cubicBezTo>
                          <a:pt x="16" y="333"/>
                          <a:pt x="83" y="332"/>
                          <a:pt x="94" y="277"/>
                        </a:cubicBezTo>
                        <a:cubicBezTo>
                          <a:pt x="99" y="249"/>
                          <a:pt x="91" y="223"/>
                          <a:pt x="106" y="198"/>
                        </a:cubicBezTo>
                        <a:cubicBezTo>
                          <a:pt x="119" y="178"/>
                          <a:pt x="139" y="166"/>
                          <a:pt x="149" y="144"/>
                        </a:cubicBezTo>
                        <a:cubicBezTo>
                          <a:pt x="162" y="115"/>
                          <a:pt x="164" y="0"/>
                          <a:pt x="220" y="17"/>
                        </a:cubicBezTo>
                        <a:cubicBezTo>
                          <a:pt x="227" y="60"/>
                          <a:pt x="224" y="70"/>
                          <a:pt x="204" y="104"/>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417"/>
                  <p:cNvSpPr>
                    <a:spLocks/>
                  </p:cNvSpPr>
                  <p:nvPr/>
                </p:nvSpPr>
                <p:spPr bwMode="gray">
                  <a:xfrm>
                    <a:off x="17079913" y="-15038387"/>
                    <a:ext cx="503238" cy="1217613"/>
                  </a:xfrm>
                  <a:custGeom>
                    <a:avLst/>
                    <a:gdLst/>
                    <a:ahLst/>
                    <a:cxnLst>
                      <a:cxn ang="0">
                        <a:pos x="48" y="4"/>
                      </a:cxn>
                      <a:cxn ang="0">
                        <a:pos x="43" y="294"/>
                      </a:cxn>
                      <a:cxn ang="0">
                        <a:pos x="3" y="266"/>
                      </a:cxn>
                      <a:cxn ang="0">
                        <a:pos x="9" y="134"/>
                      </a:cxn>
                      <a:cxn ang="0">
                        <a:pos x="61" y="0"/>
                      </a:cxn>
                    </a:cxnLst>
                    <a:rect l="0" t="0" r="r" b="b"/>
                    <a:pathLst>
                      <a:path w="134" h="325">
                        <a:moveTo>
                          <a:pt x="48" y="4"/>
                        </a:moveTo>
                        <a:cubicBezTo>
                          <a:pt x="134" y="34"/>
                          <a:pt x="93" y="246"/>
                          <a:pt x="43" y="294"/>
                        </a:cubicBezTo>
                        <a:cubicBezTo>
                          <a:pt x="10" y="325"/>
                          <a:pt x="0" y="313"/>
                          <a:pt x="3" y="266"/>
                        </a:cubicBezTo>
                        <a:cubicBezTo>
                          <a:pt x="5" y="222"/>
                          <a:pt x="11" y="179"/>
                          <a:pt x="9" y="134"/>
                        </a:cubicBezTo>
                        <a:cubicBezTo>
                          <a:pt x="6" y="67"/>
                          <a:pt x="2" y="34"/>
                          <a:pt x="61"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418"/>
                  <p:cNvSpPr>
                    <a:spLocks/>
                  </p:cNvSpPr>
                  <p:nvPr/>
                </p:nvSpPr>
                <p:spPr bwMode="gray">
                  <a:xfrm>
                    <a:off x="18954750" y="-15478125"/>
                    <a:ext cx="555625" cy="1500188"/>
                  </a:xfrm>
                  <a:custGeom>
                    <a:avLst/>
                    <a:gdLst/>
                    <a:ahLst/>
                    <a:cxnLst>
                      <a:cxn ang="0">
                        <a:pos x="24" y="0"/>
                      </a:cxn>
                      <a:cxn ang="0">
                        <a:pos x="64" y="217"/>
                      </a:cxn>
                      <a:cxn ang="0">
                        <a:pos x="97" y="310"/>
                      </a:cxn>
                      <a:cxn ang="0">
                        <a:pos x="148" y="394"/>
                      </a:cxn>
                      <a:cxn ang="0">
                        <a:pos x="54" y="267"/>
                      </a:cxn>
                      <a:cxn ang="0">
                        <a:pos x="20" y="176"/>
                      </a:cxn>
                      <a:cxn ang="0">
                        <a:pos x="2" y="85"/>
                      </a:cxn>
                      <a:cxn ang="0">
                        <a:pos x="28" y="144"/>
                      </a:cxn>
                      <a:cxn ang="0">
                        <a:pos x="38" y="65"/>
                      </a:cxn>
                    </a:cxnLst>
                    <a:rect l="0" t="0" r="r" b="b"/>
                    <a:pathLst>
                      <a:path w="148" h="400">
                        <a:moveTo>
                          <a:pt x="24" y="0"/>
                        </a:moveTo>
                        <a:cubicBezTo>
                          <a:pt x="25" y="76"/>
                          <a:pt x="50" y="144"/>
                          <a:pt x="64" y="217"/>
                        </a:cubicBezTo>
                        <a:cubicBezTo>
                          <a:pt x="70" y="251"/>
                          <a:pt x="77" y="281"/>
                          <a:pt x="97" y="310"/>
                        </a:cubicBezTo>
                        <a:cubicBezTo>
                          <a:pt x="115" y="335"/>
                          <a:pt x="143" y="362"/>
                          <a:pt x="148" y="394"/>
                        </a:cubicBezTo>
                        <a:cubicBezTo>
                          <a:pt x="107" y="400"/>
                          <a:pt x="67" y="296"/>
                          <a:pt x="54" y="267"/>
                        </a:cubicBezTo>
                        <a:cubicBezTo>
                          <a:pt x="42" y="238"/>
                          <a:pt x="29" y="208"/>
                          <a:pt x="20" y="176"/>
                        </a:cubicBezTo>
                        <a:cubicBezTo>
                          <a:pt x="13" y="146"/>
                          <a:pt x="16" y="111"/>
                          <a:pt x="2" y="85"/>
                        </a:cubicBezTo>
                        <a:cubicBezTo>
                          <a:pt x="0" y="102"/>
                          <a:pt x="13" y="134"/>
                          <a:pt x="28" y="144"/>
                        </a:cubicBezTo>
                        <a:cubicBezTo>
                          <a:pt x="41" y="122"/>
                          <a:pt x="38" y="92"/>
                          <a:pt x="38" y="6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419"/>
                  <p:cNvSpPr>
                    <a:spLocks/>
                  </p:cNvSpPr>
                  <p:nvPr/>
                </p:nvSpPr>
                <p:spPr bwMode="gray">
                  <a:xfrm>
                    <a:off x="18164175" y="-16414750"/>
                    <a:ext cx="1222375" cy="1258888"/>
                  </a:xfrm>
                  <a:custGeom>
                    <a:avLst/>
                    <a:gdLst/>
                    <a:ahLst/>
                    <a:cxnLst>
                      <a:cxn ang="0">
                        <a:pos x="177" y="266"/>
                      </a:cxn>
                      <a:cxn ang="0">
                        <a:pos x="267" y="187"/>
                      </a:cxn>
                      <a:cxn ang="0">
                        <a:pos x="282" y="34"/>
                      </a:cxn>
                      <a:cxn ang="0">
                        <a:pos x="180" y="188"/>
                      </a:cxn>
                      <a:cxn ang="0">
                        <a:pos x="170" y="275"/>
                      </a:cxn>
                      <a:cxn ang="0">
                        <a:pos x="134" y="282"/>
                      </a:cxn>
                      <a:cxn ang="0">
                        <a:pos x="115" y="282"/>
                      </a:cxn>
                      <a:cxn ang="0">
                        <a:pos x="104" y="298"/>
                      </a:cxn>
                      <a:cxn ang="0">
                        <a:pos x="24" y="260"/>
                      </a:cxn>
                      <a:cxn ang="0">
                        <a:pos x="144" y="155"/>
                      </a:cxn>
                    </a:cxnLst>
                    <a:rect l="0" t="0" r="r" b="b"/>
                    <a:pathLst>
                      <a:path w="326" h="336">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420"/>
                  <p:cNvSpPr>
                    <a:spLocks/>
                  </p:cNvSpPr>
                  <p:nvPr/>
                </p:nvSpPr>
                <p:spPr bwMode="gray">
                  <a:xfrm>
                    <a:off x="17275175" y="-16230600"/>
                    <a:ext cx="930275" cy="1079500"/>
                  </a:xfrm>
                  <a:custGeom>
                    <a:avLst/>
                    <a:gdLst/>
                    <a:ahLst/>
                    <a:cxnLst>
                      <a:cxn ang="0">
                        <a:pos x="0" y="38"/>
                      </a:cxn>
                      <a:cxn ang="0">
                        <a:pos x="23" y="96"/>
                      </a:cxn>
                      <a:cxn ang="0">
                        <a:pos x="54" y="156"/>
                      </a:cxn>
                      <a:cxn ang="0">
                        <a:pos x="91" y="288"/>
                      </a:cxn>
                      <a:cxn ang="0">
                        <a:pos x="107" y="237"/>
                      </a:cxn>
                      <a:cxn ang="0">
                        <a:pos x="157" y="244"/>
                      </a:cxn>
                      <a:cxn ang="0">
                        <a:pos x="189" y="230"/>
                      </a:cxn>
                      <a:cxn ang="0">
                        <a:pos x="212" y="247"/>
                      </a:cxn>
                      <a:cxn ang="0">
                        <a:pos x="232" y="216"/>
                      </a:cxn>
                      <a:cxn ang="0">
                        <a:pos x="173" y="180"/>
                      </a:cxn>
                      <a:cxn ang="0">
                        <a:pos x="114" y="110"/>
                      </a:cxn>
                      <a:cxn ang="0">
                        <a:pos x="75" y="35"/>
                      </a:cxn>
                      <a:cxn ang="0">
                        <a:pos x="0" y="41"/>
                      </a:cxn>
                    </a:cxnLst>
                    <a:rect l="0" t="0" r="r" b="b"/>
                    <a:pathLst>
                      <a:path w="248" h="288">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421"/>
                  <p:cNvSpPr>
                    <a:spLocks/>
                  </p:cNvSpPr>
                  <p:nvPr/>
                </p:nvSpPr>
                <p:spPr bwMode="gray">
                  <a:xfrm>
                    <a:off x="17822863" y="-2082800"/>
                    <a:ext cx="922338" cy="2032000"/>
                  </a:xfrm>
                  <a:custGeom>
                    <a:avLst/>
                    <a:gdLst/>
                    <a:ahLst/>
                    <a:cxnLst>
                      <a:cxn ang="0">
                        <a:pos x="141" y="0"/>
                      </a:cxn>
                      <a:cxn ang="0">
                        <a:pos x="114" y="114"/>
                      </a:cxn>
                      <a:cxn ang="0">
                        <a:pos x="155" y="166"/>
                      </a:cxn>
                      <a:cxn ang="0">
                        <a:pos x="167" y="252"/>
                      </a:cxn>
                      <a:cxn ang="0">
                        <a:pos x="163" y="299"/>
                      </a:cxn>
                      <a:cxn ang="0">
                        <a:pos x="180" y="346"/>
                      </a:cxn>
                      <a:cxn ang="0">
                        <a:pos x="138" y="384"/>
                      </a:cxn>
                      <a:cxn ang="0">
                        <a:pos x="128" y="418"/>
                      </a:cxn>
                      <a:cxn ang="0">
                        <a:pos x="92" y="463"/>
                      </a:cxn>
                      <a:cxn ang="0">
                        <a:pos x="27" y="472"/>
                      </a:cxn>
                      <a:cxn ang="0">
                        <a:pos x="30" y="505"/>
                      </a:cxn>
                      <a:cxn ang="0">
                        <a:pos x="7" y="521"/>
                      </a:cxn>
                      <a:cxn ang="0">
                        <a:pos x="43" y="538"/>
                      </a:cxn>
                      <a:cxn ang="0">
                        <a:pos x="203" y="466"/>
                      </a:cxn>
                      <a:cxn ang="0">
                        <a:pos x="219" y="384"/>
                      </a:cxn>
                      <a:cxn ang="0">
                        <a:pos x="238" y="294"/>
                      </a:cxn>
                      <a:cxn ang="0">
                        <a:pos x="161" y="83"/>
                      </a:cxn>
                      <a:cxn ang="0">
                        <a:pos x="141" y="22"/>
                      </a:cxn>
                    </a:cxnLst>
                    <a:rect l="0" t="0" r="r" b="b"/>
                    <a:pathLst>
                      <a:path w="246" h="542">
                        <a:moveTo>
                          <a:pt x="141" y="0"/>
                        </a:moveTo>
                        <a:cubicBezTo>
                          <a:pt x="134" y="39"/>
                          <a:pt x="110" y="70"/>
                          <a:pt x="114" y="114"/>
                        </a:cubicBezTo>
                        <a:cubicBezTo>
                          <a:pt x="117" y="147"/>
                          <a:pt x="134" y="148"/>
                          <a:pt x="155" y="166"/>
                        </a:cubicBezTo>
                        <a:cubicBezTo>
                          <a:pt x="186" y="191"/>
                          <a:pt x="176" y="216"/>
                          <a:pt x="167" y="252"/>
                        </a:cubicBezTo>
                        <a:cubicBezTo>
                          <a:pt x="163" y="268"/>
                          <a:pt x="158" y="281"/>
                          <a:pt x="163" y="299"/>
                        </a:cubicBezTo>
                        <a:cubicBezTo>
                          <a:pt x="168" y="318"/>
                          <a:pt x="184" y="323"/>
                          <a:pt x="180" y="346"/>
                        </a:cubicBezTo>
                        <a:cubicBezTo>
                          <a:pt x="175" y="377"/>
                          <a:pt x="156" y="365"/>
                          <a:pt x="138" y="384"/>
                        </a:cubicBezTo>
                        <a:cubicBezTo>
                          <a:pt x="126" y="395"/>
                          <a:pt x="130" y="401"/>
                          <a:pt x="128" y="418"/>
                        </a:cubicBezTo>
                        <a:cubicBezTo>
                          <a:pt x="123" y="453"/>
                          <a:pt x="124" y="456"/>
                          <a:pt x="92" y="463"/>
                        </a:cubicBezTo>
                        <a:cubicBezTo>
                          <a:pt x="71" y="469"/>
                          <a:pt x="49" y="471"/>
                          <a:pt x="27" y="472"/>
                        </a:cubicBezTo>
                        <a:cubicBezTo>
                          <a:pt x="57" y="483"/>
                          <a:pt x="55" y="489"/>
                          <a:pt x="30" y="505"/>
                        </a:cubicBezTo>
                        <a:cubicBezTo>
                          <a:pt x="17" y="513"/>
                          <a:pt x="0" y="497"/>
                          <a:pt x="7" y="521"/>
                        </a:cubicBezTo>
                        <a:cubicBezTo>
                          <a:pt x="10" y="534"/>
                          <a:pt x="32" y="537"/>
                          <a:pt x="43" y="538"/>
                        </a:cubicBezTo>
                        <a:cubicBezTo>
                          <a:pt x="101" y="542"/>
                          <a:pt x="175" y="515"/>
                          <a:pt x="203" y="466"/>
                        </a:cubicBezTo>
                        <a:cubicBezTo>
                          <a:pt x="218" y="441"/>
                          <a:pt x="215" y="414"/>
                          <a:pt x="219" y="384"/>
                        </a:cubicBezTo>
                        <a:cubicBezTo>
                          <a:pt x="222" y="353"/>
                          <a:pt x="236" y="324"/>
                          <a:pt x="238" y="294"/>
                        </a:cubicBezTo>
                        <a:cubicBezTo>
                          <a:pt x="246" y="216"/>
                          <a:pt x="196" y="142"/>
                          <a:pt x="161" y="83"/>
                        </a:cubicBezTo>
                        <a:cubicBezTo>
                          <a:pt x="151" y="66"/>
                          <a:pt x="141" y="43"/>
                          <a:pt x="141" y="22"/>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422"/>
                  <p:cNvSpPr>
                    <a:spLocks/>
                  </p:cNvSpPr>
                  <p:nvPr/>
                </p:nvSpPr>
                <p:spPr bwMode="gray">
                  <a:xfrm>
                    <a:off x="14946313" y="-16430625"/>
                    <a:ext cx="2662238" cy="7631113"/>
                  </a:xfrm>
                  <a:custGeom>
                    <a:avLst/>
                    <a:gdLst/>
                    <a:ahLst/>
                    <a:cxnLst>
                      <a:cxn ang="0">
                        <a:pos x="710" y="8"/>
                      </a:cxn>
                      <a:cxn ang="0">
                        <a:pos x="461" y="124"/>
                      </a:cxn>
                      <a:cxn ang="0">
                        <a:pos x="220" y="242"/>
                      </a:cxn>
                      <a:cxn ang="0">
                        <a:pos x="97" y="511"/>
                      </a:cxn>
                      <a:cxn ang="0">
                        <a:pos x="45" y="889"/>
                      </a:cxn>
                      <a:cxn ang="0">
                        <a:pos x="19" y="1215"/>
                      </a:cxn>
                      <a:cxn ang="0">
                        <a:pos x="92" y="1547"/>
                      </a:cxn>
                      <a:cxn ang="0">
                        <a:pos x="103" y="1672"/>
                      </a:cxn>
                      <a:cxn ang="0">
                        <a:pos x="161" y="1815"/>
                      </a:cxn>
                      <a:cxn ang="0">
                        <a:pos x="285" y="2035"/>
                      </a:cxn>
                      <a:cxn ang="0">
                        <a:pos x="350" y="1892"/>
                      </a:cxn>
                      <a:cxn ang="0">
                        <a:pos x="424" y="1784"/>
                      </a:cxn>
                      <a:cxn ang="0">
                        <a:pos x="436" y="1691"/>
                      </a:cxn>
                      <a:cxn ang="0">
                        <a:pos x="438" y="1566"/>
                      </a:cxn>
                      <a:cxn ang="0">
                        <a:pos x="346" y="1448"/>
                      </a:cxn>
                      <a:cxn ang="0">
                        <a:pos x="312" y="1328"/>
                      </a:cxn>
                      <a:cxn ang="0">
                        <a:pos x="346" y="1417"/>
                      </a:cxn>
                      <a:cxn ang="0">
                        <a:pos x="351" y="1515"/>
                      </a:cxn>
                      <a:cxn ang="0">
                        <a:pos x="442" y="1684"/>
                      </a:cxn>
                      <a:cxn ang="0">
                        <a:pos x="480" y="1383"/>
                      </a:cxn>
                      <a:cxn ang="0">
                        <a:pos x="645" y="1164"/>
                      </a:cxn>
                      <a:cxn ang="0">
                        <a:pos x="651" y="830"/>
                      </a:cxn>
                      <a:cxn ang="0">
                        <a:pos x="633" y="484"/>
                      </a:cxn>
                      <a:cxn ang="0">
                        <a:pos x="638" y="211"/>
                      </a:cxn>
                      <a:cxn ang="0">
                        <a:pos x="689" y="0"/>
                      </a:cxn>
                    </a:cxnLst>
                    <a:rect l="0" t="0" r="r" b="b"/>
                    <a:pathLst>
                      <a:path w="710" h="2035">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423"/>
                  <p:cNvSpPr>
                    <a:spLocks/>
                  </p:cNvSpPr>
                  <p:nvPr/>
                </p:nvSpPr>
                <p:spPr bwMode="gray">
                  <a:xfrm>
                    <a:off x="19003963" y="-16568737"/>
                    <a:ext cx="2673350" cy="7510463"/>
                  </a:xfrm>
                  <a:custGeom>
                    <a:avLst/>
                    <a:gdLst/>
                    <a:ahLst/>
                    <a:cxnLst>
                      <a:cxn ang="0">
                        <a:pos x="26" y="26"/>
                      </a:cxn>
                      <a:cxn ang="0">
                        <a:pos x="78" y="195"/>
                      </a:cxn>
                      <a:cxn ang="0">
                        <a:pos x="78" y="378"/>
                      </a:cxn>
                      <a:cxn ang="0">
                        <a:pos x="52" y="756"/>
                      </a:cxn>
                      <a:cxn ang="0">
                        <a:pos x="223" y="1375"/>
                      </a:cxn>
                      <a:cxn ang="0">
                        <a:pos x="289" y="1722"/>
                      </a:cxn>
                      <a:cxn ang="0">
                        <a:pos x="365" y="1853"/>
                      </a:cxn>
                      <a:cxn ang="0">
                        <a:pos x="500" y="2003"/>
                      </a:cxn>
                      <a:cxn ang="0">
                        <a:pos x="605" y="1786"/>
                      </a:cxn>
                      <a:cxn ang="0">
                        <a:pos x="660" y="1638"/>
                      </a:cxn>
                      <a:cxn ang="0">
                        <a:pos x="690" y="1636"/>
                      </a:cxn>
                      <a:cxn ang="0">
                        <a:pos x="664" y="1494"/>
                      </a:cxn>
                      <a:cxn ang="0">
                        <a:pos x="685" y="1355"/>
                      </a:cxn>
                      <a:cxn ang="0">
                        <a:pos x="685" y="1173"/>
                      </a:cxn>
                      <a:cxn ang="0">
                        <a:pos x="698" y="996"/>
                      </a:cxn>
                      <a:cxn ang="0">
                        <a:pos x="581" y="306"/>
                      </a:cxn>
                      <a:cxn ang="0">
                        <a:pos x="553" y="209"/>
                      </a:cxn>
                      <a:cxn ang="0">
                        <a:pos x="478" y="156"/>
                      </a:cxn>
                      <a:cxn ang="0">
                        <a:pos x="255" y="58"/>
                      </a:cxn>
                      <a:cxn ang="0">
                        <a:pos x="124" y="53"/>
                      </a:cxn>
                      <a:cxn ang="0">
                        <a:pos x="0" y="0"/>
                      </a:cxn>
                    </a:cxnLst>
                    <a:rect l="0" t="0" r="r" b="b"/>
                    <a:pathLst>
                      <a:path w="713" h="2003">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424"/>
                  <p:cNvSpPr>
                    <a:spLocks/>
                  </p:cNvSpPr>
                  <p:nvPr/>
                </p:nvSpPr>
                <p:spPr bwMode="gray">
                  <a:xfrm>
                    <a:off x="17305338" y="-15401925"/>
                    <a:ext cx="1784350" cy="4146550"/>
                  </a:xfrm>
                  <a:custGeom>
                    <a:avLst/>
                    <a:gdLst/>
                    <a:ahLst/>
                    <a:cxnLst>
                      <a:cxn ang="0">
                        <a:pos x="461" y="890"/>
                      </a:cxn>
                      <a:cxn ang="0">
                        <a:pos x="439" y="769"/>
                      </a:cxn>
                      <a:cxn ang="0">
                        <a:pos x="351" y="706"/>
                      </a:cxn>
                      <a:cxn ang="0">
                        <a:pos x="448" y="681"/>
                      </a:cxn>
                      <a:cxn ang="0">
                        <a:pos x="418" y="613"/>
                      </a:cxn>
                      <a:cxn ang="0">
                        <a:pos x="396" y="541"/>
                      </a:cxn>
                      <a:cxn ang="0">
                        <a:pos x="383" y="380"/>
                      </a:cxn>
                      <a:cxn ang="0">
                        <a:pos x="366" y="299"/>
                      </a:cxn>
                      <a:cxn ang="0">
                        <a:pos x="376" y="211"/>
                      </a:cxn>
                      <a:cxn ang="0">
                        <a:pos x="331" y="74"/>
                      </a:cxn>
                      <a:cxn ang="0">
                        <a:pos x="286" y="85"/>
                      </a:cxn>
                      <a:cxn ang="0">
                        <a:pos x="248" y="69"/>
                      </a:cxn>
                      <a:cxn ang="0">
                        <a:pos x="187" y="0"/>
                      </a:cxn>
                      <a:cxn ang="0">
                        <a:pos x="207" y="83"/>
                      </a:cxn>
                      <a:cxn ang="0">
                        <a:pos x="171" y="155"/>
                      </a:cxn>
                      <a:cxn ang="0">
                        <a:pos x="155" y="78"/>
                      </a:cxn>
                      <a:cxn ang="0">
                        <a:pos x="123" y="241"/>
                      </a:cxn>
                      <a:cxn ang="0">
                        <a:pos x="83" y="407"/>
                      </a:cxn>
                      <a:cxn ang="0">
                        <a:pos x="105" y="407"/>
                      </a:cxn>
                      <a:cxn ang="0">
                        <a:pos x="177" y="316"/>
                      </a:cxn>
                      <a:cxn ang="0">
                        <a:pos x="162" y="483"/>
                      </a:cxn>
                      <a:cxn ang="0">
                        <a:pos x="93" y="609"/>
                      </a:cxn>
                      <a:cxn ang="0">
                        <a:pos x="147" y="564"/>
                      </a:cxn>
                      <a:cxn ang="0">
                        <a:pos x="180" y="622"/>
                      </a:cxn>
                      <a:cxn ang="0">
                        <a:pos x="178" y="700"/>
                      </a:cxn>
                      <a:cxn ang="0">
                        <a:pos x="123" y="749"/>
                      </a:cxn>
                      <a:cxn ang="0">
                        <a:pos x="102" y="883"/>
                      </a:cxn>
                      <a:cxn ang="0">
                        <a:pos x="167" y="987"/>
                      </a:cxn>
                      <a:cxn ang="0">
                        <a:pos x="92" y="998"/>
                      </a:cxn>
                      <a:cxn ang="0">
                        <a:pos x="47" y="942"/>
                      </a:cxn>
                      <a:cxn ang="0">
                        <a:pos x="21" y="984"/>
                      </a:cxn>
                      <a:cxn ang="0">
                        <a:pos x="59" y="1007"/>
                      </a:cxn>
                      <a:cxn ang="0">
                        <a:pos x="94" y="1032"/>
                      </a:cxn>
                      <a:cxn ang="0">
                        <a:pos x="248" y="1099"/>
                      </a:cxn>
                      <a:cxn ang="0">
                        <a:pos x="399" y="1068"/>
                      </a:cxn>
                      <a:cxn ang="0">
                        <a:pos x="328" y="998"/>
                      </a:cxn>
                      <a:cxn ang="0">
                        <a:pos x="381" y="964"/>
                      </a:cxn>
                      <a:cxn ang="0">
                        <a:pos x="461" y="890"/>
                      </a:cxn>
                    </a:cxnLst>
                    <a:rect l="0" t="0" r="r" b="b"/>
                    <a:pathLst>
                      <a:path w="476" h="1106">
                        <a:moveTo>
                          <a:pt x="461" y="890"/>
                        </a:moveTo>
                        <a:cubicBezTo>
                          <a:pt x="476" y="852"/>
                          <a:pt x="461" y="796"/>
                          <a:pt x="439" y="769"/>
                        </a:cubicBezTo>
                        <a:cubicBezTo>
                          <a:pt x="416" y="742"/>
                          <a:pt x="364" y="748"/>
                          <a:pt x="351" y="706"/>
                        </a:cubicBezTo>
                        <a:cubicBezTo>
                          <a:pt x="331" y="643"/>
                          <a:pt x="421" y="682"/>
                          <a:pt x="448" y="681"/>
                        </a:cubicBezTo>
                        <a:cubicBezTo>
                          <a:pt x="452" y="653"/>
                          <a:pt x="430" y="635"/>
                          <a:pt x="418" y="613"/>
                        </a:cubicBezTo>
                        <a:cubicBezTo>
                          <a:pt x="404" y="588"/>
                          <a:pt x="400" y="571"/>
                          <a:pt x="396" y="541"/>
                        </a:cubicBezTo>
                        <a:cubicBezTo>
                          <a:pt x="388" y="489"/>
                          <a:pt x="383" y="437"/>
                          <a:pt x="383" y="380"/>
                        </a:cubicBezTo>
                        <a:cubicBezTo>
                          <a:pt x="383" y="347"/>
                          <a:pt x="372" y="330"/>
                          <a:pt x="366" y="299"/>
                        </a:cubicBezTo>
                        <a:cubicBezTo>
                          <a:pt x="361" y="270"/>
                          <a:pt x="374" y="240"/>
                          <a:pt x="376" y="211"/>
                        </a:cubicBezTo>
                        <a:cubicBezTo>
                          <a:pt x="380" y="175"/>
                          <a:pt x="357" y="97"/>
                          <a:pt x="331" y="74"/>
                        </a:cubicBezTo>
                        <a:cubicBezTo>
                          <a:pt x="302" y="49"/>
                          <a:pt x="310" y="77"/>
                          <a:pt x="286" y="85"/>
                        </a:cubicBezTo>
                        <a:cubicBezTo>
                          <a:pt x="268" y="92"/>
                          <a:pt x="264" y="81"/>
                          <a:pt x="248" y="69"/>
                        </a:cubicBezTo>
                        <a:cubicBezTo>
                          <a:pt x="222" y="48"/>
                          <a:pt x="205" y="28"/>
                          <a:pt x="187" y="0"/>
                        </a:cubicBezTo>
                        <a:cubicBezTo>
                          <a:pt x="139" y="0"/>
                          <a:pt x="201" y="70"/>
                          <a:pt x="207" y="83"/>
                        </a:cubicBezTo>
                        <a:cubicBezTo>
                          <a:pt x="224" y="119"/>
                          <a:pt x="224" y="164"/>
                          <a:pt x="171" y="155"/>
                        </a:cubicBezTo>
                        <a:cubicBezTo>
                          <a:pt x="161" y="130"/>
                          <a:pt x="176" y="98"/>
                          <a:pt x="155" y="78"/>
                        </a:cubicBezTo>
                        <a:cubicBezTo>
                          <a:pt x="136" y="132"/>
                          <a:pt x="149" y="187"/>
                          <a:pt x="123" y="241"/>
                        </a:cubicBezTo>
                        <a:cubicBezTo>
                          <a:pt x="96" y="296"/>
                          <a:pt x="80" y="343"/>
                          <a:pt x="83" y="407"/>
                        </a:cubicBezTo>
                        <a:cubicBezTo>
                          <a:pt x="89" y="408"/>
                          <a:pt x="100" y="408"/>
                          <a:pt x="105" y="407"/>
                        </a:cubicBezTo>
                        <a:cubicBezTo>
                          <a:pt x="116" y="382"/>
                          <a:pt x="147" y="314"/>
                          <a:pt x="177" y="316"/>
                        </a:cubicBezTo>
                        <a:cubicBezTo>
                          <a:pt x="202" y="371"/>
                          <a:pt x="200" y="435"/>
                          <a:pt x="162" y="483"/>
                        </a:cubicBezTo>
                        <a:cubicBezTo>
                          <a:pt x="133" y="519"/>
                          <a:pt x="87" y="558"/>
                          <a:pt x="93" y="609"/>
                        </a:cubicBezTo>
                        <a:cubicBezTo>
                          <a:pt x="112" y="600"/>
                          <a:pt x="120" y="568"/>
                          <a:pt x="147" y="564"/>
                        </a:cubicBezTo>
                        <a:cubicBezTo>
                          <a:pt x="181" y="559"/>
                          <a:pt x="175" y="593"/>
                          <a:pt x="180" y="622"/>
                        </a:cubicBezTo>
                        <a:cubicBezTo>
                          <a:pt x="183" y="641"/>
                          <a:pt x="193" y="686"/>
                          <a:pt x="178" y="700"/>
                        </a:cubicBezTo>
                        <a:cubicBezTo>
                          <a:pt x="157" y="719"/>
                          <a:pt x="112" y="699"/>
                          <a:pt x="123" y="749"/>
                        </a:cubicBezTo>
                        <a:cubicBezTo>
                          <a:pt x="178" y="770"/>
                          <a:pt x="103" y="851"/>
                          <a:pt x="102" y="883"/>
                        </a:cubicBezTo>
                        <a:cubicBezTo>
                          <a:pt x="102" y="933"/>
                          <a:pt x="195" y="954"/>
                          <a:pt x="167" y="987"/>
                        </a:cubicBezTo>
                        <a:cubicBezTo>
                          <a:pt x="153" y="1004"/>
                          <a:pt x="109" y="1010"/>
                          <a:pt x="92" y="998"/>
                        </a:cubicBezTo>
                        <a:cubicBezTo>
                          <a:pt x="73" y="985"/>
                          <a:pt x="72" y="951"/>
                          <a:pt x="47" y="942"/>
                        </a:cubicBezTo>
                        <a:cubicBezTo>
                          <a:pt x="12" y="929"/>
                          <a:pt x="0" y="961"/>
                          <a:pt x="21" y="984"/>
                        </a:cubicBezTo>
                        <a:cubicBezTo>
                          <a:pt x="31" y="994"/>
                          <a:pt x="47" y="999"/>
                          <a:pt x="59" y="1007"/>
                        </a:cubicBezTo>
                        <a:cubicBezTo>
                          <a:pt x="73" y="1015"/>
                          <a:pt x="82" y="1026"/>
                          <a:pt x="94" y="1032"/>
                        </a:cubicBezTo>
                        <a:cubicBezTo>
                          <a:pt x="137" y="1058"/>
                          <a:pt x="198" y="1089"/>
                          <a:pt x="248" y="1099"/>
                        </a:cubicBezTo>
                        <a:cubicBezTo>
                          <a:pt x="284" y="1106"/>
                          <a:pt x="375" y="1099"/>
                          <a:pt x="399" y="1068"/>
                        </a:cubicBezTo>
                        <a:cubicBezTo>
                          <a:pt x="433" y="1027"/>
                          <a:pt x="336" y="1037"/>
                          <a:pt x="328" y="998"/>
                        </a:cubicBezTo>
                        <a:cubicBezTo>
                          <a:pt x="319" y="954"/>
                          <a:pt x="359" y="970"/>
                          <a:pt x="381" y="964"/>
                        </a:cubicBezTo>
                        <a:cubicBezTo>
                          <a:pt x="411" y="956"/>
                          <a:pt x="450" y="918"/>
                          <a:pt x="461" y="890"/>
                        </a:cubicBezTo>
                        <a:close/>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425"/>
                  <p:cNvSpPr>
                    <a:spLocks/>
                  </p:cNvSpPr>
                  <p:nvPr/>
                </p:nvSpPr>
                <p:spPr bwMode="gray">
                  <a:xfrm>
                    <a:off x="17856200" y="-15555912"/>
                    <a:ext cx="1144588" cy="5051425"/>
                  </a:xfrm>
                  <a:custGeom>
                    <a:avLst/>
                    <a:gdLst/>
                    <a:ahLst/>
                    <a:cxnLst>
                      <a:cxn ang="0">
                        <a:pos x="65" y="43"/>
                      </a:cxn>
                      <a:cxn ang="0">
                        <a:pos x="51" y="199"/>
                      </a:cxn>
                      <a:cxn ang="0">
                        <a:pos x="12" y="343"/>
                      </a:cxn>
                      <a:cxn ang="0">
                        <a:pos x="25" y="499"/>
                      </a:cxn>
                      <a:cxn ang="0">
                        <a:pos x="6" y="676"/>
                      </a:cxn>
                      <a:cxn ang="0">
                        <a:pos x="19" y="1021"/>
                      </a:cxn>
                      <a:cxn ang="0">
                        <a:pos x="19" y="1222"/>
                      </a:cxn>
                      <a:cxn ang="0">
                        <a:pos x="125" y="1313"/>
                      </a:cxn>
                      <a:cxn ang="0">
                        <a:pos x="215" y="1300"/>
                      </a:cxn>
                      <a:cxn ang="0">
                        <a:pos x="274" y="1238"/>
                      </a:cxn>
                      <a:cxn ang="0">
                        <a:pos x="260" y="923"/>
                      </a:cxn>
                      <a:cxn ang="0">
                        <a:pos x="233" y="599"/>
                      </a:cxn>
                      <a:cxn ang="0">
                        <a:pos x="195" y="271"/>
                      </a:cxn>
                      <a:cxn ang="0">
                        <a:pos x="109" y="5"/>
                      </a:cxn>
                      <a:cxn ang="0">
                        <a:pos x="71" y="10"/>
                      </a:cxn>
                    </a:cxnLst>
                    <a:rect l="0" t="0" r="r" b="b"/>
                    <a:pathLst>
                      <a:path w="305" h="1347">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426"/>
                  <p:cNvSpPr>
                    <a:spLocks/>
                  </p:cNvSpPr>
                  <p:nvPr/>
                </p:nvSpPr>
                <p:spPr bwMode="gray">
                  <a:xfrm>
                    <a:off x="17897475" y="-15855950"/>
                    <a:ext cx="581025" cy="765175"/>
                  </a:xfrm>
                  <a:custGeom>
                    <a:avLst/>
                    <a:gdLst/>
                    <a:ahLst/>
                    <a:cxnLst>
                      <a:cxn ang="0">
                        <a:pos x="27" y="55"/>
                      </a:cxn>
                      <a:cxn ang="0">
                        <a:pos x="144" y="76"/>
                      </a:cxn>
                      <a:cxn ang="0">
                        <a:pos x="27" y="55"/>
                      </a:cxn>
                    </a:cxnLst>
                    <a:rect l="0" t="0" r="r" b="b"/>
                    <a:pathLst>
                      <a:path w="155" h="204">
                        <a:moveTo>
                          <a:pt x="27" y="55"/>
                        </a:moveTo>
                        <a:cubicBezTo>
                          <a:pt x="77" y="0"/>
                          <a:pt x="89" y="9"/>
                          <a:pt x="144" y="76"/>
                        </a:cubicBezTo>
                        <a:cubicBezTo>
                          <a:pt x="155" y="204"/>
                          <a:pt x="0" y="167"/>
                          <a:pt x="27" y="55"/>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427"/>
                  <p:cNvSpPr>
                    <a:spLocks/>
                  </p:cNvSpPr>
                  <p:nvPr/>
                </p:nvSpPr>
                <p:spPr bwMode="gray">
                  <a:xfrm>
                    <a:off x="17800638" y="-15984537"/>
                    <a:ext cx="776288" cy="728663"/>
                  </a:xfrm>
                  <a:custGeom>
                    <a:avLst/>
                    <a:gdLst/>
                    <a:ahLst/>
                    <a:cxnLst>
                      <a:cxn ang="0">
                        <a:pos x="27" y="78"/>
                      </a:cxn>
                      <a:cxn ang="0">
                        <a:pos x="196" y="66"/>
                      </a:cxn>
                      <a:cxn ang="0">
                        <a:pos x="27" y="78"/>
                      </a:cxn>
                    </a:cxnLst>
                    <a:rect l="0" t="0" r="r" b="b"/>
                    <a:pathLst>
                      <a:path w="207" h="194">
                        <a:moveTo>
                          <a:pt x="27" y="78"/>
                        </a:moveTo>
                        <a:cubicBezTo>
                          <a:pt x="77" y="23"/>
                          <a:pt x="142" y="0"/>
                          <a:pt x="196" y="66"/>
                        </a:cubicBezTo>
                        <a:cubicBezTo>
                          <a:pt x="207" y="194"/>
                          <a:pt x="0" y="190"/>
                          <a:pt x="27" y="78"/>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428"/>
                  <p:cNvSpPr>
                    <a:spLocks/>
                  </p:cNvSpPr>
                  <p:nvPr/>
                </p:nvSpPr>
                <p:spPr bwMode="gray">
                  <a:xfrm>
                    <a:off x="17297400" y="-16448087"/>
                    <a:ext cx="809625" cy="1203325"/>
                  </a:xfrm>
                  <a:custGeom>
                    <a:avLst/>
                    <a:gdLst/>
                    <a:ahLst/>
                    <a:cxnLst>
                      <a:cxn ang="0">
                        <a:pos x="64" y="0"/>
                      </a:cxn>
                      <a:cxn ang="0">
                        <a:pos x="44" y="157"/>
                      </a:cxn>
                      <a:cxn ang="0">
                        <a:pos x="116" y="321"/>
                      </a:cxn>
                      <a:cxn ang="0">
                        <a:pos x="199" y="157"/>
                      </a:cxn>
                      <a:cxn ang="0">
                        <a:pos x="64" y="0"/>
                      </a:cxn>
                    </a:cxnLst>
                    <a:rect l="0" t="0" r="r" b="b"/>
                    <a:pathLst>
                      <a:path w="216" h="321">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429"/>
                  <p:cNvSpPr>
                    <a:spLocks/>
                  </p:cNvSpPr>
                  <p:nvPr/>
                </p:nvSpPr>
                <p:spPr bwMode="gray">
                  <a:xfrm>
                    <a:off x="18403888" y="-16737012"/>
                    <a:ext cx="1068388" cy="1428750"/>
                  </a:xfrm>
                  <a:custGeom>
                    <a:avLst/>
                    <a:gdLst/>
                    <a:ahLst/>
                    <a:cxnLst>
                      <a:cxn ang="0">
                        <a:pos x="139" y="0"/>
                      </a:cxn>
                      <a:cxn ang="0">
                        <a:pos x="14" y="230"/>
                      </a:cxn>
                      <a:cxn ang="0">
                        <a:pos x="108" y="381"/>
                      </a:cxn>
                      <a:cxn ang="0">
                        <a:pos x="139" y="0"/>
                      </a:cxn>
                    </a:cxnLst>
                    <a:rect l="0" t="0" r="r" b="b"/>
                    <a:pathLst>
                      <a:path w="285" h="381">
                        <a:moveTo>
                          <a:pt x="139" y="0"/>
                        </a:moveTo>
                        <a:cubicBezTo>
                          <a:pt x="137" y="100"/>
                          <a:pt x="30" y="143"/>
                          <a:pt x="14" y="230"/>
                        </a:cubicBezTo>
                        <a:cubicBezTo>
                          <a:pt x="0" y="301"/>
                          <a:pt x="66" y="333"/>
                          <a:pt x="108" y="381"/>
                        </a:cubicBezTo>
                        <a:cubicBezTo>
                          <a:pt x="181" y="285"/>
                          <a:pt x="285" y="67"/>
                          <a:pt x="139" y="0"/>
                        </a:cubicBezTo>
                        <a:close/>
                      </a:path>
                    </a:pathLst>
                  </a:custGeom>
                  <a:solidFill>
                    <a:srgbClr val="D4E7F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430"/>
                  <p:cNvSpPr>
                    <a:spLocks/>
                  </p:cNvSpPr>
                  <p:nvPr/>
                </p:nvSpPr>
                <p:spPr bwMode="gray">
                  <a:xfrm>
                    <a:off x="18148300" y="-10182225"/>
                    <a:ext cx="581025" cy="176213"/>
                  </a:xfrm>
                  <a:custGeom>
                    <a:avLst/>
                    <a:gdLst/>
                    <a:ahLst/>
                    <a:cxnLst>
                      <a:cxn ang="0">
                        <a:pos x="0" y="45"/>
                      </a:cxn>
                      <a:cxn ang="0">
                        <a:pos x="155" y="44"/>
                      </a:cxn>
                      <a:cxn ang="0">
                        <a:pos x="0" y="19"/>
                      </a:cxn>
                    </a:cxnLst>
                    <a:rect l="0" t="0" r="r" b="b"/>
                    <a:pathLst>
                      <a:path w="155" h="47">
                        <a:moveTo>
                          <a:pt x="0" y="45"/>
                        </a:moveTo>
                        <a:cubicBezTo>
                          <a:pt x="51" y="45"/>
                          <a:pt x="104" y="47"/>
                          <a:pt x="155" y="44"/>
                        </a:cubicBezTo>
                        <a:cubicBezTo>
                          <a:pt x="142" y="0"/>
                          <a:pt x="41" y="19"/>
                          <a:pt x="0" y="19"/>
                        </a:cubicBezTo>
                      </a:path>
                    </a:pathLst>
                  </a:custGeom>
                  <a:solidFill>
                    <a:srgbClr val="B7B6B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431"/>
                  <p:cNvSpPr>
                    <a:spLocks/>
                  </p:cNvSpPr>
                  <p:nvPr/>
                </p:nvSpPr>
                <p:spPr bwMode="gray">
                  <a:xfrm>
                    <a:off x="18272125" y="-19481800"/>
                    <a:ext cx="1046163" cy="1682750"/>
                  </a:xfrm>
                  <a:custGeom>
                    <a:avLst/>
                    <a:gdLst/>
                    <a:ahLst/>
                    <a:cxnLst>
                      <a:cxn ang="0">
                        <a:pos x="110" y="150"/>
                      </a:cxn>
                      <a:cxn ang="0">
                        <a:pos x="144" y="299"/>
                      </a:cxn>
                      <a:cxn ang="0">
                        <a:pos x="174" y="301"/>
                      </a:cxn>
                      <a:cxn ang="0">
                        <a:pos x="213" y="449"/>
                      </a:cxn>
                      <a:cxn ang="0">
                        <a:pos x="215" y="412"/>
                      </a:cxn>
                      <a:cxn ang="0">
                        <a:pos x="246" y="423"/>
                      </a:cxn>
                      <a:cxn ang="0">
                        <a:pos x="242" y="321"/>
                      </a:cxn>
                      <a:cxn ang="0">
                        <a:pos x="265" y="332"/>
                      </a:cxn>
                      <a:cxn ang="0">
                        <a:pos x="254" y="268"/>
                      </a:cxn>
                      <a:cxn ang="0">
                        <a:pos x="272" y="274"/>
                      </a:cxn>
                      <a:cxn ang="0">
                        <a:pos x="144" y="64"/>
                      </a:cxn>
                      <a:cxn ang="0">
                        <a:pos x="36" y="32"/>
                      </a:cxn>
                      <a:cxn ang="0">
                        <a:pos x="78" y="150"/>
                      </a:cxn>
                    </a:cxnLst>
                    <a:rect l="0" t="0" r="r" b="b"/>
                    <a:pathLst>
                      <a:path w="279" h="449">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432"/>
                  <p:cNvSpPr>
                    <a:spLocks/>
                  </p:cNvSpPr>
                  <p:nvPr/>
                </p:nvSpPr>
                <p:spPr bwMode="gray">
                  <a:xfrm>
                    <a:off x="18272125" y="-19481800"/>
                    <a:ext cx="1046163" cy="1682750"/>
                  </a:xfrm>
                  <a:custGeom>
                    <a:avLst/>
                    <a:gdLst/>
                    <a:ahLst/>
                    <a:cxnLst>
                      <a:cxn ang="0">
                        <a:pos x="110" y="150"/>
                      </a:cxn>
                      <a:cxn ang="0">
                        <a:pos x="144" y="299"/>
                      </a:cxn>
                      <a:cxn ang="0">
                        <a:pos x="174" y="301"/>
                      </a:cxn>
                      <a:cxn ang="0">
                        <a:pos x="213" y="449"/>
                      </a:cxn>
                      <a:cxn ang="0">
                        <a:pos x="215" y="412"/>
                      </a:cxn>
                      <a:cxn ang="0">
                        <a:pos x="246" y="423"/>
                      </a:cxn>
                      <a:cxn ang="0">
                        <a:pos x="242" y="321"/>
                      </a:cxn>
                      <a:cxn ang="0">
                        <a:pos x="265" y="332"/>
                      </a:cxn>
                      <a:cxn ang="0">
                        <a:pos x="254" y="268"/>
                      </a:cxn>
                      <a:cxn ang="0">
                        <a:pos x="272" y="274"/>
                      </a:cxn>
                      <a:cxn ang="0">
                        <a:pos x="144" y="64"/>
                      </a:cxn>
                      <a:cxn ang="0">
                        <a:pos x="36" y="32"/>
                      </a:cxn>
                      <a:cxn ang="0">
                        <a:pos x="78" y="150"/>
                      </a:cxn>
                    </a:cxnLst>
                    <a:rect l="0" t="0" r="r" b="b"/>
                    <a:pathLst>
                      <a:path w="279" h="449">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433"/>
                  <p:cNvSpPr>
                    <a:spLocks/>
                  </p:cNvSpPr>
                  <p:nvPr/>
                </p:nvSpPr>
                <p:spPr bwMode="gray">
                  <a:xfrm>
                    <a:off x="16925925" y="-19594512"/>
                    <a:ext cx="2163763" cy="1968500"/>
                  </a:xfrm>
                  <a:custGeom>
                    <a:avLst/>
                    <a:gdLst/>
                    <a:ahLst/>
                    <a:cxnLst>
                      <a:cxn ang="0">
                        <a:pos x="19" y="409"/>
                      </a:cxn>
                      <a:cxn ang="0">
                        <a:pos x="45" y="401"/>
                      </a:cxn>
                      <a:cxn ang="0">
                        <a:pos x="96" y="525"/>
                      </a:cxn>
                      <a:cxn ang="0">
                        <a:pos x="97" y="441"/>
                      </a:cxn>
                      <a:cxn ang="0">
                        <a:pos x="116" y="371"/>
                      </a:cxn>
                      <a:cxn ang="0">
                        <a:pos x="92" y="324"/>
                      </a:cxn>
                      <a:cxn ang="0">
                        <a:pos x="129" y="343"/>
                      </a:cxn>
                      <a:cxn ang="0">
                        <a:pos x="131" y="227"/>
                      </a:cxn>
                      <a:cxn ang="0">
                        <a:pos x="200" y="212"/>
                      </a:cxn>
                      <a:cxn ang="0">
                        <a:pos x="216" y="175"/>
                      </a:cxn>
                      <a:cxn ang="0">
                        <a:pos x="264" y="182"/>
                      </a:cxn>
                      <a:cxn ang="0">
                        <a:pos x="443" y="193"/>
                      </a:cxn>
                      <a:cxn ang="0">
                        <a:pos x="353" y="2"/>
                      </a:cxn>
                      <a:cxn ang="0">
                        <a:pos x="353" y="2"/>
                      </a:cxn>
                      <a:cxn ang="0">
                        <a:pos x="375" y="31"/>
                      </a:cxn>
                      <a:cxn ang="0">
                        <a:pos x="196" y="18"/>
                      </a:cxn>
                      <a:cxn ang="0">
                        <a:pos x="226" y="57"/>
                      </a:cxn>
                      <a:cxn ang="0">
                        <a:pos x="93" y="102"/>
                      </a:cxn>
                      <a:cxn ang="0">
                        <a:pos x="124" y="115"/>
                      </a:cxn>
                      <a:cxn ang="0">
                        <a:pos x="27" y="254"/>
                      </a:cxn>
                      <a:cxn ang="0">
                        <a:pos x="27" y="343"/>
                      </a:cxn>
                      <a:cxn ang="0">
                        <a:pos x="0" y="414"/>
                      </a:cxn>
                      <a:cxn ang="0">
                        <a:pos x="50" y="403"/>
                      </a:cxn>
                      <a:cxn ang="0">
                        <a:pos x="65" y="441"/>
                      </a:cxn>
                    </a:cxnLst>
                    <a:rect l="0" t="0" r="r" b="b"/>
                    <a:pathLst>
                      <a:path w="577" h="525">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434"/>
                  <p:cNvSpPr>
                    <a:spLocks/>
                  </p:cNvSpPr>
                  <p:nvPr/>
                </p:nvSpPr>
                <p:spPr bwMode="gray">
                  <a:xfrm>
                    <a:off x="16925925" y="-19594512"/>
                    <a:ext cx="2163763" cy="1968500"/>
                  </a:xfrm>
                  <a:custGeom>
                    <a:avLst/>
                    <a:gdLst/>
                    <a:ahLst/>
                    <a:cxnLst>
                      <a:cxn ang="0">
                        <a:pos x="19" y="409"/>
                      </a:cxn>
                      <a:cxn ang="0">
                        <a:pos x="45" y="401"/>
                      </a:cxn>
                      <a:cxn ang="0">
                        <a:pos x="96" y="525"/>
                      </a:cxn>
                      <a:cxn ang="0">
                        <a:pos x="97" y="441"/>
                      </a:cxn>
                      <a:cxn ang="0">
                        <a:pos x="116" y="371"/>
                      </a:cxn>
                      <a:cxn ang="0">
                        <a:pos x="92" y="324"/>
                      </a:cxn>
                      <a:cxn ang="0">
                        <a:pos x="129" y="343"/>
                      </a:cxn>
                      <a:cxn ang="0">
                        <a:pos x="131" y="227"/>
                      </a:cxn>
                      <a:cxn ang="0">
                        <a:pos x="200" y="212"/>
                      </a:cxn>
                      <a:cxn ang="0">
                        <a:pos x="216" y="175"/>
                      </a:cxn>
                      <a:cxn ang="0">
                        <a:pos x="264" y="182"/>
                      </a:cxn>
                      <a:cxn ang="0">
                        <a:pos x="443" y="193"/>
                      </a:cxn>
                      <a:cxn ang="0">
                        <a:pos x="353" y="2"/>
                      </a:cxn>
                      <a:cxn ang="0">
                        <a:pos x="353" y="2"/>
                      </a:cxn>
                      <a:cxn ang="0">
                        <a:pos x="375" y="31"/>
                      </a:cxn>
                      <a:cxn ang="0">
                        <a:pos x="196" y="18"/>
                      </a:cxn>
                      <a:cxn ang="0">
                        <a:pos x="226" y="57"/>
                      </a:cxn>
                      <a:cxn ang="0">
                        <a:pos x="93" y="102"/>
                      </a:cxn>
                      <a:cxn ang="0">
                        <a:pos x="124" y="115"/>
                      </a:cxn>
                      <a:cxn ang="0">
                        <a:pos x="27" y="254"/>
                      </a:cxn>
                      <a:cxn ang="0">
                        <a:pos x="27" y="343"/>
                      </a:cxn>
                      <a:cxn ang="0">
                        <a:pos x="0" y="414"/>
                      </a:cxn>
                      <a:cxn ang="0">
                        <a:pos x="50" y="403"/>
                      </a:cxn>
                      <a:cxn ang="0">
                        <a:pos x="65" y="441"/>
                      </a:cxn>
                    </a:cxnLst>
                    <a:rect l="0" t="0" r="r" b="b"/>
                    <a:pathLst>
                      <a:path w="577" h="525">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435"/>
                  <p:cNvSpPr>
                    <a:spLocks/>
                  </p:cNvSpPr>
                  <p:nvPr/>
                </p:nvSpPr>
                <p:spPr bwMode="gray">
                  <a:xfrm>
                    <a:off x="17526000" y="-7373937"/>
                    <a:ext cx="1106488" cy="4886325"/>
                  </a:xfrm>
                  <a:custGeom>
                    <a:avLst/>
                    <a:gdLst/>
                    <a:ahLst/>
                    <a:cxnLst>
                      <a:cxn ang="0">
                        <a:pos x="71" y="9"/>
                      </a:cxn>
                      <a:cxn ang="0">
                        <a:pos x="65" y="96"/>
                      </a:cxn>
                      <a:cxn ang="0">
                        <a:pos x="127" y="204"/>
                      </a:cxn>
                      <a:cxn ang="0">
                        <a:pos x="218" y="376"/>
                      </a:cxn>
                      <a:cxn ang="0">
                        <a:pos x="205" y="426"/>
                      </a:cxn>
                      <a:cxn ang="0">
                        <a:pos x="231" y="479"/>
                      </a:cxn>
                      <a:cxn ang="0">
                        <a:pos x="192" y="512"/>
                      </a:cxn>
                      <a:cxn ang="0">
                        <a:pos x="189" y="579"/>
                      </a:cxn>
                      <a:cxn ang="0">
                        <a:pos x="174" y="739"/>
                      </a:cxn>
                      <a:cxn ang="0">
                        <a:pos x="132" y="787"/>
                      </a:cxn>
                      <a:cxn ang="0">
                        <a:pos x="153" y="779"/>
                      </a:cxn>
                      <a:cxn ang="0">
                        <a:pos x="97" y="873"/>
                      </a:cxn>
                      <a:cxn ang="0">
                        <a:pos x="162" y="914"/>
                      </a:cxn>
                      <a:cxn ang="0">
                        <a:pos x="201" y="875"/>
                      </a:cxn>
                      <a:cxn ang="0">
                        <a:pos x="231" y="956"/>
                      </a:cxn>
                      <a:cxn ang="0">
                        <a:pos x="192" y="1009"/>
                      </a:cxn>
                      <a:cxn ang="0">
                        <a:pos x="184" y="1083"/>
                      </a:cxn>
                      <a:cxn ang="0">
                        <a:pos x="232" y="1192"/>
                      </a:cxn>
                      <a:cxn ang="0">
                        <a:pos x="148" y="1236"/>
                      </a:cxn>
                      <a:cxn ang="0">
                        <a:pos x="26" y="1031"/>
                      </a:cxn>
                      <a:cxn ang="0">
                        <a:pos x="35" y="1184"/>
                      </a:cxn>
                      <a:cxn ang="0">
                        <a:pos x="167" y="1292"/>
                      </a:cxn>
                      <a:cxn ang="0">
                        <a:pos x="284" y="1157"/>
                      </a:cxn>
                      <a:cxn ang="0">
                        <a:pos x="261" y="1072"/>
                      </a:cxn>
                      <a:cxn ang="0">
                        <a:pos x="246" y="965"/>
                      </a:cxn>
                      <a:cxn ang="0">
                        <a:pos x="279" y="741"/>
                      </a:cxn>
                      <a:cxn ang="0">
                        <a:pos x="288" y="578"/>
                      </a:cxn>
                      <a:cxn ang="0">
                        <a:pos x="266" y="453"/>
                      </a:cxn>
                      <a:cxn ang="0">
                        <a:pos x="272" y="288"/>
                      </a:cxn>
                      <a:cxn ang="0">
                        <a:pos x="265" y="94"/>
                      </a:cxn>
                      <a:cxn ang="0">
                        <a:pos x="233" y="101"/>
                      </a:cxn>
                      <a:cxn ang="0">
                        <a:pos x="200" y="76"/>
                      </a:cxn>
                      <a:cxn ang="0">
                        <a:pos x="71" y="9"/>
                      </a:cxn>
                    </a:cxnLst>
                    <a:rect l="0" t="0" r="r" b="b"/>
                    <a:pathLst>
                      <a:path w="295" h="1303">
                        <a:moveTo>
                          <a:pt x="71" y="9"/>
                        </a:moveTo>
                        <a:cubicBezTo>
                          <a:pt x="5" y="20"/>
                          <a:pt x="49" y="69"/>
                          <a:pt x="65" y="96"/>
                        </a:cubicBezTo>
                        <a:cubicBezTo>
                          <a:pt x="86" y="130"/>
                          <a:pt x="101" y="168"/>
                          <a:pt x="127" y="204"/>
                        </a:cubicBezTo>
                        <a:cubicBezTo>
                          <a:pt x="171" y="264"/>
                          <a:pt x="229" y="284"/>
                          <a:pt x="218" y="376"/>
                        </a:cubicBezTo>
                        <a:cubicBezTo>
                          <a:pt x="216" y="392"/>
                          <a:pt x="206" y="411"/>
                          <a:pt x="205" y="426"/>
                        </a:cubicBezTo>
                        <a:cubicBezTo>
                          <a:pt x="205" y="449"/>
                          <a:pt x="231" y="468"/>
                          <a:pt x="231" y="479"/>
                        </a:cubicBezTo>
                        <a:cubicBezTo>
                          <a:pt x="232" y="513"/>
                          <a:pt x="210" y="493"/>
                          <a:pt x="192" y="512"/>
                        </a:cubicBezTo>
                        <a:cubicBezTo>
                          <a:pt x="166" y="540"/>
                          <a:pt x="181" y="545"/>
                          <a:pt x="189" y="579"/>
                        </a:cubicBezTo>
                        <a:cubicBezTo>
                          <a:pt x="203" y="635"/>
                          <a:pt x="186" y="683"/>
                          <a:pt x="174" y="739"/>
                        </a:cubicBezTo>
                        <a:cubicBezTo>
                          <a:pt x="146" y="737"/>
                          <a:pt x="124" y="757"/>
                          <a:pt x="132" y="787"/>
                        </a:cubicBezTo>
                        <a:cubicBezTo>
                          <a:pt x="136" y="785"/>
                          <a:pt x="147" y="783"/>
                          <a:pt x="153" y="779"/>
                        </a:cubicBezTo>
                        <a:cubicBezTo>
                          <a:pt x="162" y="823"/>
                          <a:pt x="89" y="813"/>
                          <a:pt x="97" y="873"/>
                        </a:cubicBezTo>
                        <a:cubicBezTo>
                          <a:pt x="101" y="909"/>
                          <a:pt x="127" y="935"/>
                          <a:pt x="162" y="914"/>
                        </a:cubicBezTo>
                        <a:cubicBezTo>
                          <a:pt x="182" y="902"/>
                          <a:pt x="166" y="875"/>
                          <a:pt x="201" y="875"/>
                        </a:cubicBezTo>
                        <a:cubicBezTo>
                          <a:pt x="240" y="874"/>
                          <a:pt x="242" y="927"/>
                          <a:pt x="231" y="956"/>
                        </a:cubicBezTo>
                        <a:cubicBezTo>
                          <a:pt x="223" y="975"/>
                          <a:pt x="199" y="988"/>
                          <a:pt x="192" y="1009"/>
                        </a:cubicBezTo>
                        <a:cubicBezTo>
                          <a:pt x="185" y="1030"/>
                          <a:pt x="184" y="1061"/>
                          <a:pt x="184" y="1083"/>
                        </a:cubicBezTo>
                        <a:cubicBezTo>
                          <a:pt x="222" y="1077"/>
                          <a:pt x="235" y="1163"/>
                          <a:pt x="232" y="1192"/>
                        </a:cubicBezTo>
                        <a:cubicBezTo>
                          <a:pt x="227" y="1228"/>
                          <a:pt x="190" y="1242"/>
                          <a:pt x="148" y="1236"/>
                        </a:cubicBezTo>
                        <a:cubicBezTo>
                          <a:pt x="68" y="1224"/>
                          <a:pt x="53" y="1090"/>
                          <a:pt x="26" y="1031"/>
                        </a:cubicBezTo>
                        <a:cubicBezTo>
                          <a:pt x="10" y="1067"/>
                          <a:pt x="0" y="1157"/>
                          <a:pt x="35" y="1184"/>
                        </a:cubicBezTo>
                        <a:cubicBezTo>
                          <a:pt x="48" y="1259"/>
                          <a:pt x="79" y="1303"/>
                          <a:pt x="167" y="1292"/>
                        </a:cubicBezTo>
                        <a:cubicBezTo>
                          <a:pt x="243" y="1282"/>
                          <a:pt x="289" y="1240"/>
                          <a:pt x="284" y="1157"/>
                        </a:cubicBezTo>
                        <a:cubicBezTo>
                          <a:pt x="282" y="1121"/>
                          <a:pt x="272" y="1105"/>
                          <a:pt x="261" y="1072"/>
                        </a:cubicBezTo>
                        <a:cubicBezTo>
                          <a:pt x="261" y="1072"/>
                          <a:pt x="245" y="967"/>
                          <a:pt x="246" y="965"/>
                        </a:cubicBezTo>
                        <a:cubicBezTo>
                          <a:pt x="261" y="891"/>
                          <a:pt x="276" y="819"/>
                          <a:pt x="279" y="741"/>
                        </a:cubicBezTo>
                        <a:cubicBezTo>
                          <a:pt x="282" y="685"/>
                          <a:pt x="282" y="633"/>
                          <a:pt x="288" y="578"/>
                        </a:cubicBezTo>
                        <a:cubicBezTo>
                          <a:pt x="293" y="530"/>
                          <a:pt x="276" y="500"/>
                          <a:pt x="266" y="453"/>
                        </a:cubicBezTo>
                        <a:cubicBezTo>
                          <a:pt x="254" y="395"/>
                          <a:pt x="263" y="343"/>
                          <a:pt x="272" y="288"/>
                        </a:cubicBezTo>
                        <a:cubicBezTo>
                          <a:pt x="278" y="247"/>
                          <a:pt x="295" y="130"/>
                          <a:pt x="265" y="94"/>
                        </a:cubicBezTo>
                        <a:cubicBezTo>
                          <a:pt x="256" y="83"/>
                          <a:pt x="242" y="107"/>
                          <a:pt x="233" y="101"/>
                        </a:cubicBezTo>
                        <a:cubicBezTo>
                          <a:pt x="215" y="89"/>
                          <a:pt x="217" y="91"/>
                          <a:pt x="200" y="76"/>
                        </a:cubicBezTo>
                        <a:cubicBezTo>
                          <a:pt x="165" y="47"/>
                          <a:pt x="120" y="0"/>
                          <a:pt x="71" y="9"/>
                        </a:cubicBezTo>
                        <a:close/>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436"/>
                  <p:cNvSpPr>
                    <a:spLocks/>
                  </p:cNvSpPr>
                  <p:nvPr/>
                </p:nvSpPr>
                <p:spPr bwMode="gray">
                  <a:xfrm>
                    <a:off x="19577050" y="-1670050"/>
                    <a:ext cx="1425575" cy="1541463"/>
                  </a:xfrm>
                  <a:custGeom>
                    <a:avLst/>
                    <a:gdLst/>
                    <a:ahLst/>
                    <a:cxnLst>
                      <a:cxn ang="0">
                        <a:pos x="38" y="40"/>
                      </a:cxn>
                      <a:cxn ang="0">
                        <a:pos x="93" y="272"/>
                      </a:cxn>
                      <a:cxn ang="0">
                        <a:pos x="139" y="329"/>
                      </a:cxn>
                      <a:cxn ang="0">
                        <a:pos x="215" y="362"/>
                      </a:cxn>
                      <a:cxn ang="0">
                        <a:pos x="324" y="388"/>
                      </a:cxn>
                      <a:cxn ang="0">
                        <a:pos x="380" y="354"/>
                      </a:cxn>
                      <a:cxn ang="0">
                        <a:pos x="207" y="403"/>
                      </a:cxn>
                      <a:cxn ang="0">
                        <a:pos x="75" y="366"/>
                      </a:cxn>
                      <a:cxn ang="0">
                        <a:pos x="18" y="350"/>
                      </a:cxn>
                      <a:cxn ang="0">
                        <a:pos x="12" y="236"/>
                      </a:cxn>
                      <a:cxn ang="0">
                        <a:pos x="18" y="150"/>
                      </a:cxn>
                      <a:cxn ang="0">
                        <a:pos x="41" y="0"/>
                      </a:cxn>
                    </a:cxnLst>
                    <a:rect l="0" t="0" r="r" b="b"/>
                    <a:pathLst>
                      <a:path w="380" h="411">
                        <a:moveTo>
                          <a:pt x="38" y="40"/>
                        </a:moveTo>
                        <a:cubicBezTo>
                          <a:pt x="38" y="74"/>
                          <a:pt x="38" y="272"/>
                          <a:pt x="93" y="272"/>
                        </a:cubicBezTo>
                        <a:cubicBezTo>
                          <a:pt x="41" y="287"/>
                          <a:pt x="122" y="320"/>
                          <a:pt x="139" y="329"/>
                        </a:cubicBezTo>
                        <a:cubicBezTo>
                          <a:pt x="163" y="342"/>
                          <a:pt x="189" y="355"/>
                          <a:pt x="215" y="362"/>
                        </a:cubicBezTo>
                        <a:cubicBezTo>
                          <a:pt x="242" y="369"/>
                          <a:pt x="297" y="389"/>
                          <a:pt x="324" y="388"/>
                        </a:cubicBezTo>
                        <a:cubicBezTo>
                          <a:pt x="343" y="387"/>
                          <a:pt x="365" y="367"/>
                          <a:pt x="380" y="354"/>
                        </a:cubicBezTo>
                        <a:cubicBezTo>
                          <a:pt x="340" y="406"/>
                          <a:pt x="263" y="411"/>
                          <a:pt x="207" y="403"/>
                        </a:cubicBezTo>
                        <a:cubicBezTo>
                          <a:pt x="161" y="396"/>
                          <a:pt x="121" y="371"/>
                          <a:pt x="75" y="366"/>
                        </a:cubicBezTo>
                        <a:cubicBezTo>
                          <a:pt x="55" y="363"/>
                          <a:pt x="29" y="366"/>
                          <a:pt x="18" y="350"/>
                        </a:cubicBezTo>
                        <a:cubicBezTo>
                          <a:pt x="0" y="326"/>
                          <a:pt x="12" y="265"/>
                          <a:pt x="12" y="236"/>
                        </a:cubicBezTo>
                        <a:cubicBezTo>
                          <a:pt x="12" y="207"/>
                          <a:pt x="13" y="179"/>
                          <a:pt x="18" y="150"/>
                        </a:cubicBezTo>
                        <a:cubicBezTo>
                          <a:pt x="26" y="104"/>
                          <a:pt x="43" y="48"/>
                          <a:pt x="41"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437"/>
                  <p:cNvSpPr>
                    <a:spLocks/>
                  </p:cNvSpPr>
                  <p:nvPr/>
                </p:nvSpPr>
                <p:spPr bwMode="gray">
                  <a:xfrm>
                    <a:off x="19599275" y="-3241675"/>
                    <a:ext cx="1103313" cy="1863725"/>
                  </a:xfrm>
                  <a:custGeom>
                    <a:avLst/>
                    <a:gdLst/>
                    <a:ahLst/>
                    <a:cxnLst>
                      <a:cxn ang="0">
                        <a:pos x="42" y="18"/>
                      </a:cxn>
                      <a:cxn ang="0">
                        <a:pos x="145" y="97"/>
                      </a:cxn>
                      <a:cxn ang="0">
                        <a:pos x="269" y="0"/>
                      </a:cxn>
                      <a:cxn ang="0">
                        <a:pos x="115" y="168"/>
                      </a:cxn>
                      <a:cxn ang="0">
                        <a:pos x="118" y="232"/>
                      </a:cxn>
                      <a:cxn ang="0">
                        <a:pos x="118" y="291"/>
                      </a:cxn>
                      <a:cxn ang="0">
                        <a:pos x="87" y="331"/>
                      </a:cxn>
                      <a:cxn ang="0">
                        <a:pos x="88" y="395"/>
                      </a:cxn>
                      <a:cxn ang="0">
                        <a:pos x="159" y="391"/>
                      </a:cxn>
                      <a:cxn ang="0">
                        <a:pos x="80" y="474"/>
                      </a:cxn>
                      <a:cxn ang="0">
                        <a:pos x="61" y="271"/>
                      </a:cxn>
                      <a:cxn ang="0">
                        <a:pos x="35" y="57"/>
                      </a:cxn>
                    </a:cxnLst>
                    <a:rect l="0" t="0" r="r" b="b"/>
                    <a:pathLst>
                      <a:path w="294" h="497">
                        <a:moveTo>
                          <a:pt x="42" y="18"/>
                        </a:moveTo>
                        <a:cubicBezTo>
                          <a:pt x="37" y="79"/>
                          <a:pt x="77" y="124"/>
                          <a:pt x="145" y="97"/>
                        </a:cubicBezTo>
                        <a:cubicBezTo>
                          <a:pt x="192" y="78"/>
                          <a:pt x="215" y="2"/>
                          <a:pt x="269" y="0"/>
                        </a:cubicBezTo>
                        <a:cubicBezTo>
                          <a:pt x="294" y="86"/>
                          <a:pt x="139" y="93"/>
                          <a:pt x="115" y="168"/>
                        </a:cubicBezTo>
                        <a:cubicBezTo>
                          <a:pt x="105" y="199"/>
                          <a:pt x="115" y="204"/>
                          <a:pt x="118" y="232"/>
                        </a:cubicBezTo>
                        <a:cubicBezTo>
                          <a:pt x="123" y="279"/>
                          <a:pt x="132" y="247"/>
                          <a:pt x="118" y="291"/>
                        </a:cubicBezTo>
                        <a:cubicBezTo>
                          <a:pt x="116" y="299"/>
                          <a:pt x="92" y="316"/>
                          <a:pt x="87" y="331"/>
                        </a:cubicBezTo>
                        <a:cubicBezTo>
                          <a:pt x="82" y="349"/>
                          <a:pt x="88" y="378"/>
                          <a:pt x="88" y="395"/>
                        </a:cubicBezTo>
                        <a:cubicBezTo>
                          <a:pt x="112" y="408"/>
                          <a:pt x="139" y="402"/>
                          <a:pt x="159" y="391"/>
                        </a:cubicBezTo>
                        <a:cubicBezTo>
                          <a:pt x="124" y="412"/>
                          <a:pt x="67" y="415"/>
                          <a:pt x="80" y="474"/>
                        </a:cubicBezTo>
                        <a:cubicBezTo>
                          <a:pt x="0" y="497"/>
                          <a:pt x="64" y="318"/>
                          <a:pt x="61" y="271"/>
                        </a:cubicBezTo>
                        <a:cubicBezTo>
                          <a:pt x="57" y="198"/>
                          <a:pt x="42" y="132"/>
                          <a:pt x="35" y="57"/>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438"/>
                  <p:cNvSpPr>
                    <a:spLocks/>
                  </p:cNvSpPr>
                  <p:nvPr/>
                </p:nvSpPr>
                <p:spPr bwMode="gray">
                  <a:xfrm>
                    <a:off x="20859750" y="-5006975"/>
                    <a:ext cx="900113" cy="1398588"/>
                  </a:xfrm>
                  <a:custGeom>
                    <a:avLst/>
                    <a:gdLst/>
                    <a:ahLst/>
                    <a:cxnLst>
                      <a:cxn ang="0">
                        <a:pos x="149" y="0"/>
                      </a:cxn>
                      <a:cxn ang="0">
                        <a:pos x="0" y="312"/>
                      </a:cxn>
                      <a:cxn ang="0">
                        <a:pos x="52" y="371"/>
                      </a:cxn>
                      <a:cxn ang="0">
                        <a:pos x="83" y="371"/>
                      </a:cxn>
                      <a:cxn ang="0">
                        <a:pos x="123" y="255"/>
                      </a:cxn>
                      <a:cxn ang="0">
                        <a:pos x="143" y="130"/>
                      </a:cxn>
                    </a:cxnLst>
                    <a:rect l="0" t="0" r="r" b="b"/>
                    <a:pathLst>
                      <a:path w="240" h="373">
                        <a:moveTo>
                          <a:pt x="149" y="0"/>
                        </a:moveTo>
                        <a:cubicBezTo>
                          <a:pt x="240" y="68"/>
                          <a:pt x="50" y="263"/>
                          <a:pt x="0" y="312"/>
                        </a:cubicBezTo>
                        <a:cubicBezTo>
                          <a:pt x="35" y="310"/>
                          <a:pt x="55" y="337"/>
                          <a:pt x="52" y="371"/>
                        </a:cubicBezTo>
                        <a:cubicBezTo>
                          <a:pt x="62" y="373"/>
                          <a:pt x="73" y="373"/>
                          <a:pt x="83" y="371"/>
                        </a:cubicBezTo>
                        <a:cubicBezTo>
                          <a:pt x="90" y="332"/>
                          <a:pt x="115" y="294"/>
                          <a:pt x="123" y="255"/>
                        </a:cubicBezTo>
                        <a:cubicBezTo>
                          <a:pt x="132" y="213"/>
                          <a:pt x="137" y="173"/>
                          <a:pt x="143" y="13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439"/>
                  <p:cNvSpPr>
                    <a:spLocks/>
                  </p:cNvSpPr>
                  <p:nvPr/>
                </p:nvSpPr>
                <p:spPr bwMode="gray">
                  <a:xfrm>
                    <a:off x="18654713" y="-7624762"/>
                    <a:ext cx="877888" cy="2425700"/>
                  </a:xfrm>
                  <a:custGeom>
                    <a:avLst/>
                    <a:gdLst/>
                    <a:ahLst/>
                    <a:cxnLst>
                      <a:cxn ang="0">
                        <a:pos x="0" y="0"/>
                      </a:cxn>
                      <a:cxn ang="0">
                        <a:pos x="161" y="118"/>
                      </a:cxn>
                      <a:cxn ang="0">
                        <a:pos x="106" y="118"/>
                      </a:cxn>
                      <a:cxn ang="0">
                        <a:pos x="104" y="131"/>
                      </a:cxn>
                      <a:cxn ang="0">
                        <a:pos x="234" y="306"/>
                      </a:cxn>
                      <a:cxn ang="0">
                        <a:pos x="209" y="647"/>
                      </a:cxn>
                      <a:cxn ang="0">
                        <a:pos x="174" y="478"/>
                      </a:cxn>
                      <a:cxn ang="0">
                        <a:pos x="124" y="313"/>
                      </a:cxn>
                      <a:cxn ang="0">
                        <a:pos x="0" y="6"/>
                      </a:cxn>
                    </a:cxnLst>
                    <a:rect l="0" t="0" r="r" b="b"/>
                    <a:pathLst>
                      <a:path w="234" h="647">
                        <a:moveTo>
                          <a:pt x="0" y="0"/>
                        </a:moveTo>
                        <a:cubicBezTo>
                          <a:pt x="73" y="29"/>
                          <a:pt x="113" y="54"/>
                          <a:pt x="161" y="118"/>
                        </a:cubicBezTo>
                        <a:cubicBezTo>
                          <a:pt x="143" y="113"/>
                          <a:pt x="123" y="120"/>
                          <a:pt x="106" y="118"/>
                        </a:cubicBezTo>
                        <a:cubicBezTo>
                          <a:pt x="104" y="122"/>
                          <a:pt x="103" y="126"/>
                          <a:pt x="104" y="131"/>
                        </a:cubicBezTo>
                        <a:cubicBezTo>
                          <a:pt x="153" y="147"/>
                          <a:pt x="226" y="258"/>
                          <a:pt x="234" y="306"/>
                        </a:cubicBezTo>
                        <a:cubicBezTo>
                          <a:pt x="111" y="280"/>
                          <a:pt x="215" y="598"/>
                          <a:pt x="209" y="647"/>
                        </a:cubicBezTo>
                        <a:cubicBezTo>
                          <a:pt x="182" y="616"/>
                          <a:pt x="187" y="519"/>
                          <a:pt x="174" y="478"/>
                        </a:cubicBezTo>
                        <a:cubicBezTo>
                          <a:pt x="159" y="426"/>
                          <a:pt x="138" y="368"/>
                          <a:pt x="124" y="313"/>
                        </a:cubicBezTo>
                        <a:cubicBezTo>
                          <a:pt x="97" y="206"/>
                          <a:pt x="123" y="49"/>
                          <a:pt x="0" y="6"/>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440"/>
                  <p:cNvSpPr>
                    <a:spLocks/>
                  </p:cNvSpPr>
                  <p:nvPr/>
                </p:nvSpPr>
                <p:spPr bwMode="gray">
                  <a:xfrm>
                    <a:off x="17286288" y="-1951037"/>
                    <a:ext cx="903288" cy="644525"/>
                  </a:xfrm>
                  <a:custGeom>
                    <a:avLst/>
                    <a:gdLst/>
                    <a:ahLst/>
                    <a:cxnLst>
                      <a:cxn ang="0">
                        <a:pos x="0" y="0"/>
                      </a:cxn>
                      <a:cxn ang="0">
                        <a:pos x="66" y="97"/>
                      </a:cxn>
                      <a:cxn ang="0">
                        <a:pos x="188" y="93"/>
                      </a:cxn>
                      <a:cxn ang="0">
                        <a:pos x="90" y="152"/>
                      </a:cxn>
                      <a:cxn ang="0">
                        <a:pos x="0" y="33"/>
                      </a:cxn>
                    </a:cxnLst>
                    <a:rect l="0" t="0" r="r" b="b"/>
                    <a:pathLst>
                      <a:path w="241" h="172">
                        <a:moveTo>
                          <a:pt x="0" y="0"/>
                        </a:moveTo>
                        <a:cubicBezTo>
                          <a:pt x="19" y="31"/>
                          <a:pt x="42" y="79"/>
                          <a:pt x="66" y="97"/>
                        </a:cubicBezTo>
                        <a:cubicBezTo>
                          <a:pt x="117" y="134"/>
                          <a:pt x="139" y="104"/>
                          <a:pt x="188" y="93"/>
                        </a:cubicBezTo>
                        <a:cubicBezTo>
                          <a:pt x="241" y="167"/>
                          <a:pt x="131" y="172"/>
                          <a:pt x="90" y="152"/>
                        </a:cubicBezTo>
                        <a:cubicBezTo>
                          <a:pt x="54" y="135"/>
                          <a:pt x="0" y="81"/>
                          <a:pt x="0" y="33"/>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441"/>
                  <p:cNvSpPr>
                    <a:spLocks/>
                  </p:cNvSpPr>
                  <p:nvPr/>
                </p:nvSpPr>
                <p:spPr bwMode="gray">
                  <a:xfrm>
                    <a:off x="18134013" y="-9507537"/>
                    <a:ext cx="873125" cy="2216150"/>
                  </a:xfrm>
                  <a:custGeom>
                    <a:avLst/>
                    <a:gdLst/>
                    <a:ahLst/>
                    <a:cxnLst>
                      <a:cxn ang="0">
                        <a:pos x="9" y="0"/>
                      </a:cxn>
                      <a:cxn ang="0">
                        <a:pos x="21" y="235"/>
                      </a:cxn>
                      <a:cxn ang="0">
                        <a:pos x="67" y="437"/>
                      </a:cxn>
                      <a:cxn ang="0">
                        <a:pos x="204" y="126"/>
                      </a:cxn>
                      <a:cxn ang="0">
                        <a:pos x="159" y="502"/>
                      </a:cxn>
                      <a:cxn ang="0">
                        <a:pos x="28" y="91"/>
                      </a:cxn>
                    </a:cxnLst>
                    <a:rect l="0" t="0" r="r" b="b"/>
                    <a:pathLst>
                      <a:path w="233" h="591">
                        <a:moveTo>
                          <a:pt x="9" y="0"/>
                        </a:moveTo>
                        <a:cubicBezTo>
                          <a:pt x="0" y="67"/>
                          <a:pt x="15" y="163"/>
                          <a:pt x="21" y="235"/>
                        </a:cubicBezTo>
                        <a:cubicBezTo>
                          <a:pt x="26" y="284"/>
                          <a:pt x="34" y="399"/>
                          <a:pt x="67" y="437"/>
                        </a:cubicBezTo>
                        <a:cubicBezTo>
                          <a:pt x="200" y="591"/>
                          <a:pt x="191" y="172"/>
                          <a:pt x="204" y="126"/>
                        </a:cubicBezTo>
                        <a:cubicBezTo>
                          <a:pt x="232" y="194"/>
                          <a:pt x="233" y="458"/>
                          <a:pt x="159" y="502"/>
                        </a:cubicBezTo>
                        <a:cubicBezTo>
                          <a:pt x="10" y="590"/>
                          <a:pt x="28" y="149"/>
                          <a:pt x="28" y="91"/>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442"/>
                  <p:cNvSpPr>
                    <a:spLocks/>
                  </p:cNvSpPr>
                  <p:nvPr/>
                </p:nvSpPr>
                <p:spPr bwMode="gray">
                  <a:xfrm>
                    <a:off x="16386175" y="-8764587"/>
                    <a:ext cx="896938" cy="2309813"/>
                  </a:xfrm>
                  <a:custGeom>
                    <a:avLst/>
                    <a:gdLst/>
                    <a:ahLst/>
                    <a:cxnLst>
                      <a:cxn ang="0">
                        <a:pos x="70" y="265"/>
                      </a:cxn>
                      <a:cxn ang="0">
                        <a:pos x="121" y="180"/>
                      </a:cxn>
                      <a:cxn ang="0">
                        <a:pos x="136" y="50"/>
                      </a:cxn>
                      <a:cxn ang="0">
                        <a:pos x="239" y="0"/>
                      </a:cxn>
                      <a:cxn ang="0">
                        <a:pos x="180" y="164"/>
                      </a:cxn>
                      <a:cxn ang="0">
                        <a:pos x="155" y="331"/>
                      </a:cxn>
                      <a:cxn ang="0">
                        <a:pos x="120" y="616"/>
                      </a:cxn>
                      <a:cxn ang="0">
                        <a:pos x="90" y="245"/>
                      </a:cxn>
                    </a:cxnLst>
                    <a:rect l="0" t="0" r="r" b="b"/>
                    <a:pathLst>
                      <a:path w="239" h="616">
                        <a:moveTo>
                          <a:pt x="70" y="265"/>
                        </a:moveTo>
                        <a:cubicBezTo>
                          <a:pt x="74" y="230"/>
                          <a:pt x="107" y="210"/>
                          <a:pt x="121" y="180"/>
                        </a:cubicBezTo>
                        <a:cubicBezTo>
                          <a:pt x="140" y="138"/>
                          <a:pt x="134" y="97"/>
                          <a:pt x="136" y="50"/>
                        </a:cubicBezTo>
                        <a:cubicBezTo>
                          <a:pt x="178" y="49"/>
                          <a:pt x="205" y="15"/>
                          <a:pt x="239" y="0"/>
                        </a:cubicBezTo>
                        <a:cubicBezTo>
                          <a:pt x="216" y="52"/>
                          <a:pt x="192" y="105"/>
                          <a:pt x="180" y="164"/>
                        </a:cubicBezTo>
                        <a:cubicBezTo>
                          <a:pt x="169" y="218"/>
                          <a:pt x="175" y="284"/>
                          <a:pt x="155" y="331"/>
                        </a:cubicBezTo>
                        <a:cubicBezTo>
                          <a:pt x="116" y="424"/>
                          <a:pt x="83" y="511"/>
                          <a:pt x="120" y="616"/>
                        </a:cubicBezTo>
                        <a:cubicBezTo>
                          <a:pt x="53" y="570"/>
                          <a:pt x="0" y="295"/>
                          <a:pt x="90" y="245"/>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443"/>
                  <p:cNvSpPr>
                    <a:spLocks/>
                  </p:cNvSpPr>
                  <p:nvPr/>
                </p:nvSpPr>
                <p:spPr bwMode="gray">
                  <a:xfrm>
                    <a:off x="18092738" y="-10047287"/>
                    <a:ext cx="1654175" cy="446088"/>
                  </a:xfrm>
                  <a:custGeom>
                    <a:avLst/>
                    <a:gdLst/>
                    <a:ahLst/>
                    <a:cxnLst>
                      <a:cxn ang="0">
                        <a:pos x="20" y="85"/>
                      </a:cxn>
                      <a:cxn ang="0">
                        <a:pos x="118" y="118"/>
                      </a:cxn>
                      <a:cxn ang="0">
                        <a:pos x="222" y="73"/>
                      </a:cxn>
                      <a:cxn ang="0">
                        <a:pos x="335" y="80"/>
                      </a:cxn>
                      <a:cxn ang="0">
                        <a:pos x="436" y="51"/>
                      </a:cxn>
                      <a:cxn ang="0">
                        <a:pos x="210" y="40"/>
                      </a:cxn>
                      <a:cxn ang="0">
                        <a:pos x="0" y="85"/>
                      </a:cxn>
                    </a:cxnLst>
                    <a:rect l="0" t="0" r="r" b="b"/>
                    <a:pathLst>
                      <a:path w="441" h="119">
                        <a:moveTo>
                          <a:pt x="20" y="85"/>
                        </a:moveTo>
                        <a:cubicBezTo>
                          <a:pt x="47" y="113"/>
                          <a:pt x="74" y="119"/>
                          <a:pt x="118" y="118"/>
                        </a:cubicBezTo>
                        <a:cubicBezTo>
                          <a:pt x="168" y="116"/>
                          <a:pt x="180" y="83"/>
                          <a:pt x="222" y="73"/>
                        </a:cubicBezTo>
                        <a:cubicBezTo>
                          <a:pt x="259" y="64"/>
                          <a:pt x="293" y="90"/>
                          <a:pt x="335" y="80"/>
                        </a:cubicBezTo>
                        <a:cubicBezTo>
                          <a:pt x="373" y="71"/>
                          <a:pt x="393" y="50"/>
                          <a:pt x="436" y="51"/>
                        </a:cubicBezTo>
                        <a:cubicBezTo>
                          <a:pt x="441" y="0"/>
                          <a:pt x="258" y="38"/>
                          <a:pt x="210" y="40"/>
                        </a:cubicBezTo>
                        <a:cubicBezTo>
                          <a:pt x="188" y="91"/>
                          <a:pt x="44" y="104"/>
                          <a:pt x="0" y="85"/>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444"/>
                  <p:cNvSpPr>
                    <a:spLocks/>
                  </p:cNvSpPr>
                  <p:nvPr/>
                </p:nvSpPr>
                <p:spPr bwMode="gray">
                  <a:xfrm>
                    <a:off x="20564475" y="-8529637"/>
                    <a:ext cx="587375" cy="1654175"/>
                  </a:xfrm>
                  <a:custGeom>
                    <a:avLst/>
                    <a:gdLst/>
                    <a:ahLst/>
                    <a:cxnLst>
                      <a:cxn ang="0">
                        <a:pos x="0" y="0"/>
                      </a:cxn>
                      <a:cxn ang="0">
                        <a:pos x="8" y="130"/>
                      </a:cxn>
                      <a:cxn ang="0">
                        <a:pos x="44" y="243"/>
                      </a:cxn>
                      <a:cxn ang="0">
                        <a:pos x="139" y="441"/>
                      </a:cxn>
                      <a:cxn ang="0">
                        <a:pos x="98" y="202"/>
                      </a:cxn>
                      <a:cxn ang="0">
                        <a:pos x="26" y="0"/>
                      </a:cxn>
                    </a:cxnLst>
                    <a:rect l="0" t="0" r="r" b="b"/>
                    <a:pathLst>
                      <a:path w="157" h="441">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28272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445"/>
                  <p:cNvSpPr>
                    <a:spLocks/>
                  </p:cNvSpPr>
                  <p:nvPr/>
                </p:nvSpPr>
                <p:spPr bwMode="gray">
                  <a:xfrm>
                    <a:off x="19367500" y="-15536862"/>
                    <a:ext cx="881063" cy="5302250"/>
                  </a:xfrm>
                  <a:custGeom>
                    <a:avLst/>
                    <a:gdLst/>
                    <a:ahLst/>
                    <a:cxnLst>
                      <a:cxn ang="0">
                        <a:pos x="182" y="6"/>
                      </a:cxn>
                      <a:cxn ang="0">
                        <a:pos x="153" y="153"/>
                      </a:cxn>
                      <a:cxn ang="0">
                        <a:pos x="113" y="319"/>
                      </a:cxn>
                      <a:cxn ang="0">
                        <a:pos x="12" y="625"/>
                      </a:cxn>
                      <a:cxn ang="0">
                        <a:pos x="13" y="772"/>
                      </a:cxn>
                      <a:cxn ang="0">
                        <a:pos x="61" y="907"/>
                      </a:cxn>
                      <a:cxn ang="0">
                        <a:pos x="159" y="1190"/>
                      </a:cxn>
                      <a:cxn ang="0">
                        <a:pos x="172" y="1414"/>
                      </a:cxn>
                      <a:cxn ang="0">
                        <a:pos x="221" y="1268"/>
                      </a:cxn>
                      <a:cxn ang="0">
                        <a:pos x="215" y="1104"/>
                      </a:cxn>
                      <a:cxn ang="0">
                        <a:pos x="186" y="1037"/>
                      </a:cxn>
                      <a:cxn ang="0">
                        <a:pos x="171" y="962"/>
                      </a:cxn>
                      <a:cxn ang="0">
                        <a:pos x="109" y="812"/>
                      </a:cxn>
                      <a:cxn ang="0">
                        <a:pos x="58" y="678"/>
                      </a:cxn>
                      <a:cxn ang="0">
                        <a:pos x="74" y="514"/>
                      </a:cxn>
                      <a:cxn ang="0">
                        <a:pos x="140" y="392"/>
                      </a:cxn>
                      <a:cxn ang="0">
                        <a:pos x="182" y="231"/>
                      </a:cxn>
                      <a:cxn ang="0">
                        <a:pos x="179" y="0"/>
                      </a:cxn>
                    </a:cxnLst>
                    <a:rect l="0" t="0" r="r" b="b"/>
                    <a:pathLst>
                      <a:path w="235" h="1414">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446"/>
                  <p:cNvSpPr>
                    <a:spLocks/>
                  </p:cNvSpPr>
                  <p:nvPr/>
                </p:nvSpPr>
                <p:spPr bwMode="gray">
                  <a:xfrm>
                    <a:off x="19653250" y="-16224250"/>
                    <a:ext cx="446088" cy="604838"/>
                  </a:xfrm>
                  <a:custGeom>
                    <a:avLst/>
                    <a:gdLst/>
                    <a:ahLst/>
                    <a:cxnLst>
                      <a:cxn ang="0">
                        <a:pos x="2" y="150"/>
                      </a:cxn>
                      <a:cxn ang="0">
                        <a:pos x="74" y="85"/>
                      </a:cxn>
                      <a:cxn ang="0">
                        <a:pos x="0" y="0"/>
                      </a:cxn>
                      <a:cxn ang="0">
                        <a:pos x="58" y="46"/>
                      </a:cxn>
                      <a:cxn ang="0">
                        <a:pos x="119" y="97"/>
                      </a:cxn>
                      <a:cxn ang="0">
                        <a:pos x="5" y="156"/>
                      </a:cxn>
                    </a:cxnLst>
                    <a:rect l="0" t="0" r="r" b="b"/>
                    <a:pathLst>
                      <a:path w="119" h="161">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447"/>
                  <p:cNvSpPr>
                    <a:spLocks/>
                  </p:cNvSpPr>
                  <p:nvPr/>
                </p:nvSpPr>
                <p:spPr bwMode="gray">
                  <a:xfrm>
                    <a:off x="20146963" y="-15406687"/>
                    <a:ext cx="428625" cy="4121150"/>
                  </a:xfrm>
                  <a:custGeom>
                    <a:avLst/>
                    <a:gdLst/>
                    <a:ahLst/>
                    <a:cxnLst>
                      <a:cxn ang="0">
                        <a:pos x="39" y="26"/>
                      </a:cxn>
                      <a:cxn ang="0">
                        <a:pos x="17" y="517"/>
                      </a:cxn>
                      <a:cxn ang="0">
                        <a:pos x="33" y="640"/>
                      </a:cxn>
                      <a:cxn ang="0">
                        <a:pos x="33" y="750"/>
                      </a:cxn>
                      <a:cxn ang="0">
                        <a:pos x="56" y="956"/>
                      </a:cxn>
                      <a:cxn ang="0">
                        <a:pos x="68" y="1099"/>
                      </a:cxn>
                      <a:cxn ang="0">
                        <a:pos x="62" y="927"/>
                      </a:cxn>
                      <a:cxn ang="0">
                        <a:pos x="72" y="657"/>
                      </a:cxn>
                      <a:cxn ang="0">
                        <a:pos x="104" y="443"/>
                      </a:cxn>
                      <a:cxn ang="0">
                        <a:pos x="111" y="250"/>
                      </a:cxn>
                      <a:cxn ang="0">
                        <a:pos x="104" y="294"/>
                      </a:cxn>
                      <a:cxn ang="0">
                        <a:pos x="36" y="209"/>
                      </a:cxn>
                      <a:cxn ang="0">
                        <a:pos x="33" y="0"/>
                      </a:cxn>
                    </a:cxnLst>
                    <a:rect l="0" t="0" r="r" b="b"/>
                    <a:pathLst>
                      <a:path w="114" h="1099">
                        <a:moveTo>
                          <a:pt x="39" y="26"/>
                        </a:moveTo>
                        <a:cubicBezTo>
                          <a:pt x="39" y="191"/>
                          <a:pt x="0" y="352"/>
                          <a:pt x="17" y="517"/>
                        </a:cubicBezTo>
                        <a:cubicBezTo>
                          <a:pt x="21" y="560"/>
                          <a:pt x="33" y="597"/>
                          <a:pt x="33" y="640"/>
                        </a:cubicBezTo>
                        <a:cubicBezTo>
                          <a:pt x="33" y="677"/>
                          <a:pt x="32" y="713"/>
                          <a:pt x="33" y="750"/>
                        </a:cubicBezTo>
                        <a:cubicBezTo>
                          <a:pt x="33" y="819"/>
                          <a:pt x="52" y="886"/>
                          <a:pt x="56" y="956"/>
                        </a:cubicBezTo>
                        <a:cubicBezTo>
                          <a:pt x="58" y="1003"/>
                          <a:pt x="74" y="1054"/>
                          <a:pt x="68" y="1099"/>
                        </a:cubicBezTo>
                        <a:cubicBezTo>
                          <a:pt x="52" y="1054"/>
                          <a:pt x="61" y="978"/>
                          <a:pt x="62" y="927"/>
                        </a:cubicBezTo>
                        <a:cubicBezTo>
                          <a:pt x="63" y="838"/>
                          <a:pt x="72" y="748"/>
                          <a:pt x="72" y="657"/>
                        </a:cubicBezTo>
                        <a:cubicBezTo>
                          <a:pt x="72" y="584"/>
                          <a:pt x="93" y="515"/>
                          <a:pt x="104" y="443"/>
                        </a:cubicBezTo>
                        <a:cubicBezTo>
                          <a:pt x="113" y="379"/>
                          <a:pt x="111" y="314"/>
                          <a:pt x="111" y="250"/>
                        </a:cubicBezTo>
                        <a:cubicBezTo>
                          <a:pt x="114" y="265"/>
                          <a:pt x="110" y="281"/>
                          <a:pt x="104" y="294"/>
                        </a:cubicBezTo>
                        <a:cubicBezTo>
                          <a:pt x="45" y="295"/>
                          <a:pt x="44" y="260"/>
                          <a:pt x="36" y="209"/>
                        </a:cubicBezTo>
                        <a:cubicBezTo>
                          <a:pt x="26" y="142"/>
                          <a:pt x="33" y="69"/>
                          <a:pt x="33"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448"/>
                  <p:cNvSpPr>
                    <a:spLocks/>
                  </p:cNvSpPr>
                  <p:nvPr/>
                </p:nvSpPr>
                <p:spPr bwMode="gray">
                  <a:xfrm>
                    <a:off x="20256500" y="-12342812"/>
                    <a:ext cx="1027113" cy="1849438"/>
                  </a:xfrm>
                  <a:custGeom>
                    <a:avLst/>
                    <a:gdLst/>
                    <a:ahLst/>
                    <a:cxnLst>
                      <a:cxn ang="0">
                        <a:pos x="40" y="410"/>
                      </a:cxn>
                      <a:cxn ang="0">
                        <a:pos x="124" y="472"/>
                      </a:cxn>
                      <a:cxn ang="0">
                        <a:pos x="244" y="449"/>
                      </a:cxn>
                      <a:cxn ang="0">
                        <a:pos x="173" y="459"/>
                      </a:cxn>
                      <a:cxn ang="0">
                        <a:pos x="121" y="433"/>
                      </a:cxn>
                      <a:cxn ang="0">
                        <a:pos x="66" y="351"/>
                      </a:cxn>
                      <a:cxn ang="0">
                        <a:pos x="119" y="276"/>
                      </a:cxn>
                      <a:cxn ang="0">
                        <a:pos x="109" y="176"/>
                      </a:cxn>
                      <a:cxn ang="0">
                        <a:pos x="274" y="225"/>
                      </a:cxn>
                      <a:cxn ang="0">
                        <a:pos x="167" y="178"/>
                      </a:cxn>
                      <a:cxn ang="0">
                        <a:pos x="157" y="116"/>
                      </a:cxn>
                      <a:cxn ang="0">
                        <a:pos x="190" y="93"/>
                      </a:cxn>
                      <a:cxn ang="0">
                        <a:pos x="167" y="27"/>
                      </a:cxn>
                      <a:cxn ang="0">
                        <a:pos x="69" y="3"/>
                      </a:cxn>
                      <a:cxn ang="0">
                        <a:pos x="85" y="93"/>
                      </a:cxn>
                      <a:cxn ang="0">
                        <a:pos x="66" y="240"/>
                      </a:cxn>
                      <a:cxn ang="0">
                        <a:pos x="34" y="345"/>
                      </a:cxn>
                      <a:cxn ang="0">
                        <a:pos x="27" y="397"/>
                      </a:cxn>
                      <a:cxn ang="0">
                        <a:pos x="10" y="432"/>
                      </a:cxn>
                      <a:cxn ang="0">
                        <a:pos x="0" y="433"/>
                      </a:cxn>
                    </a:cxnLst>
                    <a:rect l="0" t="0" r="r" b="b"/>
                    <a:pathLst>
                      <a:path w="274" h="493">
                        <a:moveTo>
                          <a:pt x="40" y="410"/>
                        </a:moveTo>
                        <a:cubicBezTo>
                          <a:pt x="39" y="444"/>
                          <a:pt x="97" y="462"/>
                          <a:pt x="124" y="472"/>
                        </a:cubicBezTo>
                        <a:cubicBezTo>
                          <a:pt x="186" y="493"/>
                          <a:pt x="192" y="469"/>
                          <a:pt x="244" y="449"/>
                        </a:cubicBezTo>
                        <a:cubicBezTo>
                          <a:pt x="221" y="451"/>
                          <a:pt x="197" y="464"/>
                          <a:pt x="173" y="459"/>
                        </a:cubicBezTo>
                        <a:cubicBezTo>
                          <a:pt x="156" y="455"/>
                          <a:pt x="135" y="440"/>
                          <a:pt x="121" y="433"/>
                        </a:cubicBezTo>
                        <a:cubicBezTo>
                          <a:pt x="84" y="416"/>
                          <a:pt x="58" y="397"/>
                          <a:pt x="66" y="351"/>
                        </a:cubicBezTo>
                        <a:cubicBezTo>
                          <a:pt x="72" y="315"/>
                          <a:pt x="108" y="306"/>
                          <a:pt x="119" y="276"/>
                        </a:cubicBezTo>
                        <a:cubicBezTo>
                          <a:pt x="132" y="240"/>
                          <a:pt x="84" y="216"/>
                          <a:pt x="109" y="176"/>
                        </a:cubicBezTo>
                        <a:cubicBezTo>
                          <a:pt x="157" y="166"/>
                          <a:pt x="220" y="287"/>
                          <a:pt x="274" y="225"/>
                        </a:cubicBezTo>
                        <a:cubicBezTo>
                          <a:pt x="218" y="221"/>
                          <a:pt x="209" y="207"/>
                          <a:pt x="167" y="178"/>
                        </a:cubicBezTo>
                        <a:cubicBezTo>
                          <a:pt x="136" y="157"/>
                          <a:pt x="107" y="136"/>
                          <a:pt x="157" y="116"/>
                        </a:cubicBezTo>
                        <a:cubicBezTo>
                          <a:pt x="179" y="108"/>
                          <a:pt x="182" y="119"/>
                          <a:pt x="190" y="93"/>
                        </a:cubicBezTo>
                        <a:cubicBezTo>
                          <a:pt x="196" y="72"/>
                          <a:pt x="181" y="43"/>
                          <a:pt x="167" y="27"/>
                        </a:cubicBezTo>
                        <a:cubicBezTo>
                          <a:pt x="144" y="1"/>
                          <a:pt x="106" y="0"/>
                          <a:pt x="69" y="3"/>
                        </a:cubicBezTo>
                        <a:cubicBezTo>
                          <a:pt x="69" y="30"/>
                          <a:pt x="88" y="59"/>
                          <a:pt x="85" y="93"/>
                        </a:cubicBezTo>
                        <a:cubicBezTo>
                          <a:pt x="81" y="142"/>
                          <a:pt x="69" y="191"/>
                          <a:pt x="66" y="240"/>
                        </a:cubicBezTo>
                        <a:cubicBezTo>
                          <a:pt x="62" y="282"/>
                          <a:pt x="42" y="308"/>
                          <a:pt x="34" y="345"/>
                        </a:cubicBezTo>
                        <a:cubicBezTo>
                          <a:pt x="30" y="362"/>
                          <a:pt x="33" y="380"/>
                          <a:pt x="27" y="397"/>
                        </a:cubicBezTo>
                        <a:cubicBezTo>
                          <a:pt x="21" y="411"/>
                          <a:pt x="10" y="416"/>
                          <a:pt x="10" y="432"/>
                        </a:cubicBezTo>
                        <a:cubicBezTo>
                          <a:pt x="7" y="433"/>
                          <a:pt x="3" y="432"/>
                          <a:pt x="0" y="433"/>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449"/>
                  <p:cNvSpPr>
                    <a:spLocks/>
                  </p:cNvSpPr>
                  <p:nvPr/>
                </p:nvSpPr>
                <p:spPr bwMode="gray">
                  <a:xfrm>
                    <a:off x="20564475" y="-14693900"/>
                    <a:ext cx="663575" cy="2089150"/>
                  </a:xfrm>
                  <a:custGeom>
                    <a:avLst/>
                    <a:gdLst/>
                    <a:ahLst/>
                    <a:cxnLst>
                      <a:cxn ang="0">
                        <a:pos x="10" y="528"/>
                      </a:cxn>
                      <a:cxn ang="0">
                        <a:pos x="68" y="423"/>
                      </a:cxn>
                      <a:cxn ang="0">
                        <a:pos x="103" y="296"/>
                      </a:cxn>
                      <a:cxn ang="0">
                        <a:pos x="172" y="33"/>
                      </a:cxn>
                      <a:cxn ang="0">
                        <a:pos x="99" y="183"/>
                      </a:cxn>
                      <a:cxn ang="0">
                        <a:pos x="56" y="245"/>
                      </a:cxn>
                      <a:cxn ang="0">
                        <a:pos x="39" y="303"/>
                      </a:cxn>
                      <a:cxn ang="0">
                        <a:pos x="13" y="437"/>
                      </a:cxn>
                      <a:cxn ang="0">
                        <a:pos x="0" y="557"/>
                      </a:cxn>
                    </a:cxnLst>
                    <a:rect l="0" t="0" r="r" b="b"/>
                    <a:pathLst>
                      <a:path w="177" h="557">
                        <a:moveTo>
                          <a:pt x="10" y="528"/>
                        </a:moveTo>
                        <a:cubicBezTo>
                          <a:pt x="74" y="523"/>
                          <a:pt x="68" y="471"/>
                          <a:pt x="68" y="423"/>
                        </a:cubicBezTo>
                        <a:cubicBezTo>
                          <a:pt x="68" y="368"/>
                          <a:pt x="76" y="340"/>
                          <a:pt x="103" y="296"/>
                        </a:cubicBezTo>
                        <a:cubicBezTo>
                          <a:pt x="148" y="219"/>
                          <a:pt x="177" y="126"/>
                          <a:pt x="172" y="33"/>
                        </a:cubicBezTo>
                        <a:cubicBezTo>
                          <a:pt x="135" y="0"/>
                          <a:pt x="113" y="155"/>
                          <a:pt x="99" y="183"/>
                        </a:cubicBezTo>
                        <a:cubicBezTo>
                          <a:pt x="88" y="204"/>
                          <a:pt x="68" y="225"/>
                          <a:pt x="56" y="245"/>
                        </a:cubicBezTo>
                        <a:cubicBezTo>
                          <a:pt x="45" y="264"/>
                          <a:pt x="45" y="281"/>
                          <a:pt x="39" y="303"/>
                        </a:cubicBezTo>
                        <a:cubicBezTo>
                          <a:pt x="27" y="349"/>
                          <a:pt x="13" y="388"/>
                          <a:pt x="13" y="437"/>
                        </a:cubicBezTo>
                        <a:cubicBezTo>
                          <a:pt x="13" y="481"/>
                          <a:pt x="8" y="518"/>
                          <a:pt x="0" y="55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450"/>
                  <p:cNvSpPr>
                    <a:spLocks/>
                  </p:cNvSpPr>
                  <p:nvPr/>
                </p:nvSpPr>
                <p:spPr bwMode="gray">
                  <a:xfrm>
                    <a:off x="21388388" y="-12158662"/>
                    <a:ext cx="211138" cy="633413"/>
                  </a:xfrm>
                  <a:custGeom>
                    <a:avLst/>
                    <a:gdLst/>
                    <a:ahLst/>
                    <a:cxnLst>
                      <a:cxn ang="0">
                        <a:pos x="25" y="5"/>
                      </a:cxn>
                      <a:cxn ang="0">
                        <a:pos x="43" y="94"/>
                      </a:cxn>
                      <a:cxn ang="0">
                        <a:pos x="3" y="169"/>
                      </a:cxn>
                      <a:cxn ang="0">
                        <a:pos x="34" y="0"/>
                      </a:cxn>
                      <a:cxn ang="0">
                        <a:pos x="41" y="57"/>
                      </a:cxn>
                    </a:cxnLst>
                    <a:rect l="0" t="0" r="r" b="b"/>
                    <a:pathLst>
                      <a:path w="56" h="169">
                        <a:moveTo>
                          <a:pt x="25" y="5"/>
                        </a:moveTo>
                        <a:cubicBezTo>
                          <a:pt x="23" y="34"/>
                          <a:pt x="37" y="68"/>
                          <a:pt x="43" y="94"/>
                        </a:cubicBezTo>
                        <a:cubicBezTo>
                          <a:pt x="56" y="144"/>
                          <a:pt x="54" y="156"/>
                          <a:pt x="3" y="169"/>
                        </a:cubicBezTo>
                        <a:cubicBezTo>
                          <a:pt x="55" y="116"/>
                          <a:pt x="0" y="62"/>
                          <a:pt x="34" y="0"/>
                        </a:cubicBezTo>
                        <a:cubicBezTo>
                          <a:pt x="35" y="19"/>
                          <a:pt x="31" y="43"/>
                          <a:pt x="41" y="5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451"/>
                  <p:cNvSpPr>
                    <a:spLocks/>
                  </p:cNvSpPr>
                  <p:nvPr/>
                </p:nvSpPr>
                <p:spPr bwMode="gray">
                  <a:xfrm>
                    <a:off x="20358100" y="-10598150"/>
                    <a:ext cx="1011238" cy="347663"/>
                  </a:xfrm>
                  <a:custGeom>
                    <a:avLst/>
                    <a:gdLst/>
                    <a:ahLst/>
                    <a:cxnLst>
                      <a:cxn ang="0">
                        <a:pos x="55" y="36"/>
                      </a:cxn>
                      <a:cxn ang="0">
                        <a:pos x="10" y="32"/>
                      </a:cxn>
                      <a:cxn ang="0">
                        <a:pos x="0" y="4"/>
                      </a:cxn>
                      <a:cxn ang="0">
                        <a:pos x="123" y="30"/>
                      </a:cxn>
                      <a:cxn ang="0">
                        <a:pos x="260" y="33"/>
                      </a:cxn>
                      <a:cxn ang="0">
                        <a:pos x="169" y="62"/>
                      </a:cxn>
                      <a:cxn ang="0">
                        <a:pos x="48" y="36"/>
                      </a:cxn>
                    </a:cxnLst>
                    <a:rect l="0" t="0" r="r" b="b"/>
                    <a:pathLst>
                      <a:path w="270" h="93">
                        <a:moveTo>
                          <a:pt x="55" y="36"/>
                        </a:moveTo>
                        <a:cubicBezTo>
                          <a:pt x="39" y="38"/>
                          <a:pt x="25" y="34"/>
                          <a:pt x="10" y="32"/>
                        </a:cubicBezTo>
                        <a:cubicBezTo>
                          <a:pt x="2" y="23"/>
                          <a:pt x="0" y="16"/>
                          <a:pt x="0" y="4"/>
                        </a:cubicBezTo>
                        <a:cubicBezTo>
                          <a:pt x="42" y="0"/>
                          <a:pt x="82" y="26"/>
                          <a:pt x="123" y="30"/>
                        </a:cubicBezTo>
                        <a:cubicBezTo>
                          <a:pt x="167" y="33"/>
                          <a:pt x="215" y="31"/>
                          <a:pt x="260" y="33"/>
                        </a:cubicBezTo>
                        <a:cubicBezTo>
                          <a:pt x="270" y="93"/>
                          <a:pt x="201" y="75"/>
                          <a:pt x="169" y="62"/>
                        </a:cubicBezTo>
                        <a:cubicBezTo>
                          <a:pt x="128" y="47"/>
                          <a:pt x="89" y="47"/>
                          <a:pt x="48" y="3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452"/>
                  <p:cNvSpPr>
                    <a:spLocks/>
                  </p:cNvSpPr>
                  <p:nvPr/>
                </p:nvSpPr>
                <p:spPr bwMode="gray">
                  <a:xfrm>
                    <a:off x="20586700" y="-15563850"/>
                    <a:ext cx="355600" cy="1908175"/>
                  </a:xfrm>
                  <a:custGeom>
                    <a:avLst/>
                    <a:gdLst/>
                    <a:ahLst/>
                    <a:cxnLst>
                      <a:cxn ang="0">
                        <a:pos x="60" y="135"/>
                      </a:cxn>
                      <a:cxn ang="0">
                        <a:pos x="36" y="251"/>
                      </a:cxn>
                      <a:cxn ang="0">
                        <a:pos x="26" y="385"/>
                      </a:cxn>
                      <a:cxn ang="0">
                        <a:pos x="17" y="509"/>
                      </a:cxn>
                      <a:cxn ang="0">
                        <a:pos x="17" y="411"/>
                      </a:cxn>
                      <a:cxn ang="0">
                        <a:pos x="27" y="301"/>
                      </a:cxn>
                      <a:cxn ang="0">
                        <a:pos x="36" y="183"/>
                      </a:cxn>
                      <a:cxn ang="0">
                        <a:pos x="95" y="0"/>
                      </a:cxn>
                      <a:cxn ang="0">
                        <a:pos x="60" y="135"/>
                      </a:cxn>
                    </a:cxnLst>
                    <a:rect l="0" t="0" r="r" b="b"/>
                    <a:pathLst>
                      <a:path w="95" h="509">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453"/>
                  <p:cNvSpPr>
                    <a:spLocks/>
                  </p:cNvSpPr>
                  <p:nvPr/>
                </p:nvSpPr>
                <p:spPr bwMode="gray">
                  <a:xfrm>
                    <a:off x="20234275" y="-10220325"/>
                    <a:ext cx="858838" cy="561975"/>
                  </a:xfrm>
                  <a:custGeom>
                    <a:avLst/>
                    <a:gdLst/>
                    <a:ahLst/>
                    <a:cxnLst>
                      <a:cxn ang="0">
                        <a:pos x="0" y="0"/>
                      </a:cxn>
                      <a:cxn ang="0">
                        <a:pos x="75" y="95"/>
                      </a:cxn>
                      <a:cxn ang="0">
                        <a:pos x="151" y="80"/>
                      </a:cxn>
                      <a:cxn ang="0">
                        <a:pos x="167" y="15"/>
                      </a:cxn>
                      <a:cxn ang="0">
                        <a:pos x="170" y="108"/>
                      </a:cxn>
                      <a:cxn ang="0">
                        <a:pos x="30" y="137"/>
                      </a:cxn>
                      <a:cxn ang="0">
                        <a:pos x="0" y="0"/>
                      </a:cxn>
                    </a:cxnLst>
                    <a:rect l="0" t="0" r="r" b="b"/>
                    <a:pathLst>
                      <a:path w="229" h="150">
                        <a:moveTo>
                          <a:pt x="0" y="0"/>
                        </a:moveTo>
                        <a:cubicBezTo>
                          <a:pt x="45" y="13"/>
                          <a:pt x="37" y="81"/>
                          <a:pt x="75" y="95"/>
                        </a:cubicBezTo>
                        <a:cubicBezTo>
                          <a:pt x="95" y="103"/>
                          <a:pt x="136" y="91"/>
                          <a:pt x="151" y="80"/>
                        </a:cubicBezTo>
                        <a:cubicBezTo>
                          <a:pt x="172" y="62"/>
                          <a:pt x="165" y="39"/>
                          <a:pt x="167" y="15"/>
                        </a:cubicBezTo>
                        <a:cubicBezTo>
                          <a:pt x="202" y="40"/>
                          <a:pt x="229" y="100"/>
                          <a:pt x="170" y="108"/>
                        </a:cubicBezTo>
                        <a:cubicBezTo>
                          <a:pt x="127" y="114"/>
                          <a:pt x="69" y="150"/>
                          <a:pt x="30" y="137"/>
                        </a:cubicBezTo>
                        <a:cubicBezTo>
                          <a:pt x="12" y="87"/>
                          <a:pt x="0" y="54"/>
                          <a:pt x="0"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454"/>
                  <p:cNvSpPr>
                    <a:spLocks/>
                  </p:cNvSpPr>
                  <p:nvPr/>
                </p:nvSpPr>
                <p:spPr bwMode="gray">
                  <a:xfrm>
                    <a:off x="19670713" y="-15660687"/>
                    <a:ext cx="390525" cy="152400"/>
                  </a:xfrm>
                  <a:custGeom>
                    <a:avLst/>
                    <a:gdLst/>
                    <a:ahLst/>
                    <a:cxnLst>
                      <a:cxn ang="0">
                        <a:pos x="6" y="6"/>
                      </a:cxn>
                      <a:cxn ang="0">
                        <a:pos x="104" y="38"/>
                      </a:cxn>
                      <a:cxn ang="0">
                        <a:pos x="0" y="0"/>
                      </a:cxn>
                    </a:cxnLst>
                    <a:rect l="0" t="0" r="r" b="b"/>
                    <a:pathLst>
                      <a:path w="104" h="41">
                        <a:moveTo>
                          <a:pt x="6" y="6"/>
                        </a:moveTo>
                        <a:cubicBezTo>
                          <a:pt x="44" y="26"/>
                          <a:pt x="69" y="33"/>
                          <a:pt x="104" y="38"/>
                        </a:cubicBezTo>
                        <a:cubicBezTo>
                          <a:pt x="74" y="41"/>
                          <a:pt x="9" y="19"/>
                          <a:pt x="0"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455"/>
                  <p:cNvSpPr>
                    <a:spLocks/>
                  </p:cNvSpPr>
                  <p:nvPr/>
                </p:nvSpPr>
                <p:spPr bwMode="gray">
                  <a:xfrm>
                    <a:off x="16484600" y="-16025812"/>
                    <a:ext cx="903288" cy="3446463"/>
                  </a:xfrm>
                  <a:custGeom>
                    <a:avLst/>
                    <a:gdLst/>
                    <a:ahLst/>
                    <a:cxnLst>
                      <a:cxn ang="0">
                        <a:pos x="113" y="15"/>
                      </a:cxn>
                      <a:cxn ang="0">
                        <a:pos x="54" y="101"/>
                      </a:cxn>
                      <a:cxn ang="0">
                        <a:pos x="94" y="129"/>
                      </a:cxn>
                      <a:cxn ang="0">
                        <a:pos x="129" y="171"/>
                      </a:cxn>
                      <a:cxn ang="0">
                        <a:pos x="22" y="186"/>
                      </a:cxn>
                      <a:cxn ang="0">
                        <a:pos x="54" y="374"/>
                      </a:cxn>
                      <a:cxn ang="0">
                        <a:pos x="106" y="540"/>
                      </a:cxn>
                      <a:cxn ang="0">
                        <a:pos x="187" y="685"/>
                      </a:cxn>
                      <a:cxn ang="0">
                        <a:pos x="236" y="831"/>
                      </a:cxn>
                      <a:cxn ang="0">
                        <a:pos x="211" y="919"/>
                      </a:cxn>
                      <a:cxn ang="0">
                        <a:pos x="193" y="763"/>
                      </a:cxn>
                      <a:cxn ang="0">
                        <a:pos x="136" y="634"/>
                      </a:cxn>
                      <a:cxn ang="0">
                        <a:pos x="41" y="355"/>
                      </a:cxn>
                      <a:cxn ang="0">
                        <a:pos x="9" y="166"/>
                      </a:cxn>
                      <a:cxn ang="0">
                        <a:pos x="106" y="175"/>
                      </a:cxn>
                      <a:cxn ang="0">
                        <a:pos x="24" y="100"/>
                      </a:cxn>
                      <a:cxn ang="0">
                        <a:pos x="112" y="0"/>
                      </a:cxn>
                      <a:cxn ang="0">
                        <a:pos x="54" y="110"/>
                      </a:cxn>
                    </a:cxnLst>
                    <a:rect l="0" t="0" r="r" b="b"/>
                    <a:pathLst>
                      <a:path w="241" h="919">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456"/>
                  <p:cNvSpPr>
                    <a:spLocks/>
                  </p:cNvSpPr>
                  <p:nvPr/>
                </p:nvSpPr>
                <p:spPr bwMode="gray">
                  <a:xfrm>
                    <a:off x="15103475" y="-15428912"/>
                    <a:ext cx="1492250" cy="5500688"/>
                  </a:xfrm>
                  <a:custGeom>
                    <a:avLst/>
                    <a:gdLst/>
                    <a:ahLst/>
                    <a:cxnLst>
                      <a:cxn ang="0">
                        <a:pos x="246" y="894"/>
                      </a:cxn>
                      <a:cxn ang="0">
                        <a:pos x="78" y="946"/>
                      </a:cxn>
                      <a:cxn ang="0">
                        <a:pos x="44" y="1005"/>
                      </a:cxn>
                      <a:cxn ang="0">
                        <a:pos x="124" y="1031"/>
                      </a:cxn>
                      <a:cxn ang="0">
                        <a:pos x="74" y="973"/>
                      </a:cxn>
                      <a:cxn ang="0">
                        <a:pos x="128" y="983"/>
                      </a:cxn>
                      <a:cxn ang="0">
                        <a:pos x="184" y="965"/>
                      </a:cxn>
                      <a:cxn ang="0">
                        <a:pos x="191" y="998"/>
                      </a:cxn>
                      <a:cxn ang="0">
                        <a:pos x="236" y="992"/>
                      </a:cxn>
                      <a:cxn ang="0">
                        <a:pos x="234" y="1083"/>
                      </a:cxn>
                      <a:cxn ang="0">
                        <a:pos x="262" y="1168"/>
                      </a:cxn>
                      <a:cxn ang="0">
                        <a:pos x="203" y="1242"/>
                      </a:cxn>
                      <a:cxn ang="0">
                        <a:pos x="268" y="1259"/>
                      </a:cxn>
                      <a:cxn ang="0">
                        <a:pos x="295" y="1316"/>
                      </a:cxn>
                      <a:cxn ang="0">
                        <a:pos x="291" y="1359"/>
                      </a:cxn>
                      <a:cxn ang="0">
                        <a:pos x="304" y="1439"/>
                      </a:cxn>
                      <a:cxn ang="0">
                        <a:pos x="386" y="1432"/>
                      </a:cxn>
                      <a:cxn ang="0">
                        <a:pos x="392" y="1361"/>
                      </a:cxn>
                      <a:cxn ang="0">
                        <a:pos x="302" y="1190"/>
                      </a:cxn>
                      <a:cxn ang="0">
                        <a:pos x="262" y="988"/>
                      </a:cxn>
                      <a:cxn ang="0">
                        <a:pos x="259" y="766"/>
                      </a:cxn>
                      <a:cxn ang="0">
                        <a:pos x="239" y="541"/>
                      </a:cxn>
                      <a:cxn ang="0">
                        <a:pos x="239" y="381"/>
                      </a:cxn>
                      <a:cxn ang="0">
                        <a:pos x="204" y="267"/>
                      </a:cxn>
                      <a:cxn ang="0">
                        <a:pos x="161" y="146"/>
                      </a:cxn>
                      <a:cxn ang="0">
                        <a:pos x="145" y="0"/>
                      </a:cxn>
                      <a:cxn ang="0">
                        <a:pos x="170" y="245"/>
                      </a:cxn>
                      <a:cxn ang="0">
                        <a:pos x="193" y="375"/>
                      </a:cxn>
                      <a:cxn ang="0">
                        <a:pos x="209" y="476"/>
                      </a:cxn>
                      <a:cxn ang="0">
                        <a:pos x="184" y="477"/>
                      </a:cxn>
                      <a:cxn ang="0">
                        <a:pos x="217" y="583"/>
                      </a:cxn>
                      <a:cxn ang="0">
                        <a:pos x="226" y="708"/>
                      </a:cxn>
                      <a:cxn ang="0">
                        <a:pos x="249" y="819"/>
                      </a:cxn>
                      <a:cxn ang="0">
                        <a:pos x="252" y="903"/>
                      </a:cxn>
                    </a:cxnLst>
                    <a:rect l="0" t="0" r="r" b="b"/>
                    <a:pathLst>
                      <a:path w="398" h="1467">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457"/>
                  <p:cNvSpPr>
                    <a:spLocks/>
                  </p:cNvSpPr>
                  <p:nvPr/>
                </p:nvSpPr>
                <p:spPr bwMode="gray">
                  <a:xfrm>
                    <a:off x="15936913" y="-14644687"/>
                    <a:ext cx="603250" cy="3257550"/>
                  </a:xfrm>
                  <a:custGeom>
                    <a:avLst/>
                    <a:gdLst/>
                    <a:ahLst/>
                    <a:cxnLst>
                      <a:cxn ang="0">
                        <a:pos x="109" y="97"/>
                      </a:cxn>
                      <a:cxn ang="0">
                        <a:pos x="99" y="300"/>
                      </a:cxn>
                      <a:cxn ang="0">
                        <a:pos x="147" y="502"/>
                      </a:cxn>
                      <a:cxn ang="0">
                        <a:pos x="137" y="717"/>
                      </a:cxn>
                      <a:cxn ang="0">
                        <a:pos x="79" y="869"/>
                      </a:cxn>
                      <a:cxn ang="0">
                        <a:pos x="109" y="635"/>
                      </a:cxn>
                      <a:cxn ang="0">
                        <a:pos x="89" y="394"/>
                      </a:cxn>
                      <a:cxn ang="0">
                        <a:pos x="102" y="20"/>
                      </a:cxn>
                      <a:cxn ang="0">
                        <a:pos x="92" y="176"/>
                      </a:cxn>
                    </a:cxnLst>
                    <a:rect l="0" t="0" r="r" b="b"/>
                    <a:pathLst>
                      <a:path w="161" h="869">
                        <a:moveTo>
                          <a:pt x="109" y="97"/>
                        </a:moveTo>
                        <a:cubicBezTo>
                          <a:pt x="112" y="164"/>
                          <a:pt x="92" y="231"/>
                          <a:pt x="99" y="300"/>
                        </a:cubicBezTo>
                        <a:cubicBezTo>
                          <a:pt x="105" y="367"/>
                          <a:pt x="139" y="433"/>
                          <a:pt x="147" y="502"/>
                        </a:cubicBezTo>
                        <a:cubicBezTo>
                          <a:pt x="155" y="573"/>
                          <a:pt x="161" y="650"/>
                          <a:pt x="137" y="717"/>
                        </a:cubicBezTo>
                        <a:cubicBezTo>
                          <a:pt x="119" y="768"/>
                          <a:pt x="100" y="822"/>
                          <a:pt x="79" y="869"/>
                        </a:cubicBezTo>
                        <a:cubicBezTo>
                          <a:pt x="80" y="790"/>
                          <a:pt x="108" y="715"/>
                          <a:pt x="109" y="635"/>
                        </a:cubicBezTo>
                        <a:cubicBezTo>
                          <a:pt x="109" y="552"/>
                          <a:pt x="108" y="472"/>
                          <a:pt x="89" y="394"/>
                        </a:cubicBezTo>
                        <a:cubicBezTo>
                          <a:pt x="77" y="344"/>
                          <a:pt x="0" y="0"/>
                          <a:pt x="102" y="20"/>
                        </a:cubicBezTo>
                        <a:cubicBezTo>
                          <a:pt x="115" y="68"/>
                          <a:pt x="92" y="125"/>
                          <a:pt x="92" y="176"/>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458"/>
                  <p:cNvSpPr>
                    <a:spLocks/>
                  </p:cNvSpPr>
                  <p:nvPr/>
                </p:nvSpPr>
                <p:spPr bwMode="gray">
                  <a:xfrm>
                    <a:off x="15227300" y="-12309475"/>
                    <a:ext cx="701675" cy="217488"/>
                  </a:xfrm>
                  <a:custGeom>
                    <a:avLst/>
                    <a:gdLst/>
                    <a:ahLst/>
                    <a:cxnLst>
                      <a:cxn ang="0">
                        <a:pos x="174" y="58"/>
                      </a:cxn>
                      <a:cxn ang="0">
                        <a:pos x="105" y="26"/>
                      </a:cxn>
                      <a:cxn ang="0">
                        <a:pos x="8" y="35"/>
                      </a:cxn>
                      <a:cxn ang="0">
                        <a:pos x="108" y="6"/>
                      </a:cxn>
                      <a:cxn ang="0">
                        <a:pos x="187" y="55"/>
                      </a:cxn>
                    </a:cxnLst>
                    <a:rect l="0" t="0" r="r" b="b"/>
                    <a:pathLst>
                      <a:path w="187" h="58">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459"/>
                  <p:cNvSpPr>
                    <a:spLocks/>
                  </p:cNvSpPr>
                  <p:nvPr/>
                </p:nvSpPr>
                <p:spPr bwMode="gray">
                  <a:xfrm>
                    <a:off x="15347950" y="-10463212"/>
                    <a:ext cx="600075" cy="528638"/>
                  </a:xfrm>
                  <a:custGeom>
                    <a:avLst/>
                    <a:gdLst/>
                    <a:ahLst/>
                    <a:cxnLst>
                      <a:cxn ang="0">
                        <a:pos x="80" y="23"/>
                      </a:cxn>
                      <a:cxn ang="0">
                        <a:pos x="33" y="128"/>
                      </a:cxn>
                      <a:cxn ang="0">
                        <a:pos x="160" y="56"/>
                      </a:cxn>
                      <a:cxn ang="0">
                        <a:pos x="90" y="68"/>
                      </a:cxn>
                      <a:cxn ang="0">
                        <a:pos x="109" y="0"/>
                      </a:cxn>
                    </a:cxnLst>
                    <a:rect l="0" t="0" r="r" b="b"/>
                    <a:pathLst>
                      <a:path w="160" h="141">
                        <a:moveTo>
                          <a:pt x="80" y="23"/>
                        </a:moveTo>
                        <a:cubicBezTo>
                          <a:pt x="99" y="58"/>
                          <a:pt x="0" y="109"/>
                          <a:pt x="33" y="128"/>
                        </a:cubicBezTo>
                        <a:cubicBezTo>
                          <a:pt x="56" y="141"/>
                          <a:pt x="134" y="64"/>
                          <a:pt x="160" y="56"/>
                        </a:cubicBezTo>
                        <a:cubicBezTo>
                          <a:pt x="132" y="49"/>
                          <a:pt x="112" y="87"/>
                          <a:pt x="90" y="68"/>
                        </a:cubicBezTo>
                        <a:cubicBezTo>
                          <a:pt x="66" y="46"/>
                          <a:pt x="92" y="13"/>
                          <a:pt x="109"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460"/>
                  <p:cNvSpPr>
                    <a:spLocks/>
                  </p:cNvSpPr>
                  <p:nvPr/>
                </p:nvSpPr>
                <p:spPr bwMode="gray">
                  <a:xfrm>
                    <a:off x="16821150" y="-13168312"/>
                    <a:ext cx="544513" cy="776288"/>
                  </a:xfrm>
                  <a:custGeom>
                    <a:avLst/>
                    <a:gdLst/>
                    <a:ahLst/>
                    <a:cxnLst>
                      <a:cxn ang="0">
                        <a:pos x="62" y="0"/>
                      </a:cxn>
                      <a:cxn ang="0">
                        <a:pos x="0" y="199"/>
                      </a:cxn>
                      <a:cxn ang="0">
                        <a:pos x="62" y="7"/>
                      </a:cxn>
                    </a:cxnLst>
                    <a:rect l="0" t="0" r="r" b="b"/>
                    <a:pathLst>
                      <a:path w="145" h="207">
                        <a:moveTo>
                          <a:pt x="62" y="0"/>
                        </a:moveTo>
                        <a:cubicBezTo>
                          <a:pt x="99" y="40"/>
                          <a:pt x="26" y="160"/>
                          <a:pt x="0" y="199"/>
                        </a:cubicBezTo>
                        <a:cubicBezTo>
                          <a:pt x="75" y="207"/>
                          <a:pt x="145" y="29"/>
                          <a:pt x="62" y="7"/>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461"/>
                  <p:cNvSpPr>
                    <a:spLocks/>
                  </p:cNvSpPr>
                  <p:nvPr/>
                </p:nvSpPr>
                <p:spPr bwMode="gray">
                  <a:xfrm>
                    <a:off x="17124363" y="-15968662"/>
                    <a:ext cx="222250" cy="892175"/>
                  </a:xfrm>
                  <a:custGeom>
                    <a:avLst/>
                    <a:gdLst/>
                    <a:ahLst/>
                    <a:cxnLst>
                      <a:cxn ang="0">
                        <a:pos x="59" y="39"/>
                      </a:cxn>
                      <a:cxn ang="0">
                        <a:pos x="45" y="238"/>
                      </a:cxn>
                      <a:cxn ang="0">
                        <a:pos x="56" y="0"/>
                      </a:cxn>
                    </a:cxnLst>
                    <a:rect l="0" t="0" r="r" b="b"/>
                    <a:pathLst>
                      <a:path w="59" h="238">
                        <a:moveTo>
                          <a:pt x="59" y="39"/>
                        </a:moveTo>
                        <a:cubicBezTo>
                          <a:pt x="26" y="97"/>
                          <a:pt x="49" y="175"/>
                          <a:pt x="45" y="238"/>
                        </a:cubicBezTo>
                        <a:cubicBezTo>
                          <a:pt x="0" y="222"/>
                          <a:pt x="51" y="36"/>
                          <a:pt x="56" y="0"/>
                        </a:cubicBezTo>
                      </a:path>
                    </a:pathLst>
                  </a:custGeom>
                  <a:solidFill>
                    <a:srgbClr val="151B1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462"/>
                  <p:cNvSpPr>
                    <a:spLocks/>
                  </p:cNvSpPr>
                  <p:nvPr/>
                </p:nvSpPr>
                <p:spPr bwMode="gray">
                  <a:xfrm>
                    <a:off x="18032413" y="-11866562"/>
                    <a:ext cx="866775" cy="1373188"/>
                  </a:xfrm>
                  <a:custGeom>
                    <a:avLst/>
                    <a:gdLst/>
                    <a:ahLst/>
                    <a:cxnLst>
                      <a:cxn ang="0">
                        <a:pos x="39" y="283"/>
                      </a:cxn>
                      <a:cxn ang="0">
                        <a:pos x="84" y="296"/>
                      </a:cxn>
                      <a:cxn ang="0">
                        <a:pos x="208" y="215"/>
                      </a:cxn>
                      <a:cxn ang="0">
                        <a:pos x="212" y="0"/>
                      </a:cxn>
                      <a:cxn ang="0">
                        <a:pos x="228" y="156"/>
                      </a:cxn>
                      <a:cxn ang="0">
                        <a:pos x="228" y="244"/>
                      </a:cxn>
                      <a:cxn ang="0">
                        <a:pos x="186" y="300"/>
                      </a:cxn>
                      <a:cxn ang="0">
                        <a:pos x="74" y="333"/>
                      </a:cxn>
                      <a:cxn ang="0">
                        <a:pos x="0" y="245"/>
                      </a:cxn>
                      <a:cxn ang="0">
                        <a:pos x="42" y="289"/>
                      </a:cxn>
                    </a:cxnLst>
                    <a:rect l="0" t="0" r="r" b="b"/>
                    <a:pathLst>
                      <a:path w="231" h="366">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463"/>
                  <p:cNvSpPr>
                    <a:spLocks/>
                  </p:cNvSpPr>
                  <p:nvPr/>
                </p:nvSpPr>
                <p:spPr bwMode="gray">
                  <a:xfrm>
                    <a:off x="18021300" y="-15319375"/>
                    <a:ext cx="173038" cy="693738"/>
                  </a:xfrm>
                  <a:custGeom>
                    <a:avLst/>
                    <a:gdLst/>
                    <a:ahLst/>
                    <a:cxnLst>
                      <a:cxn ang="0">
                        <a:pos x="35" y="10"/>
                      </a:cxn>
                      <a:cxn ang="0">
                        <a:pos x="3" y="185"/>
                      </a:cxn>
                      <a:cxn ang="0">
                        <a:pos x="22" y="95"/>
                      </a:cxn>
                      <a:cxn ang="0">
                        <a:pos x="32" y="0"/>
                      </a:cxn>
                    </a:cxnLst>
                    <a:rect l="0" t="0" r="r" b="b"/>
                    <a:pathLst>
                      <a:path w="46" h="185">
                        <a:moveTo>
                          <a:pt x="35" y="10"/>
                        </a:moveTo>
                        <a:cubicBezTo>
                          <a:pt x="46" y="74"/>
                          <a:pt x="39" y="134"/>
                          <a:pt x="3" y="185"/>
                        </a:cubicBezTo>
                        <a:cubicBezTo>
                          <a:pt x="0" y="153"/>
                          <a:pt x="21" y="128"/>
                          <a:pt x="22" y="95"/>
                        </a:cubicBezTo>
                        <a:cubicBezTo>
                          <a:pt x="24" y="72"/>
                          <a:pt x="13" y="7"/>
                          <a:pt x="32"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464"/>
                  <p:cNvSpPr>
                    <a:spLocks/>
                  </p:cNvSpPr>
                  <p:nvPr/>
                </p:nvSpPr>
                <p:spPr bwMode="gray">
                  <a:xfrm>
                    <a:off x="17916525" y="-15784512"/>
                    <a:ext cx="176213" cy="355600"/>
                  </a:xfrm>
                  <a:custGeom>
                    <a:avLst/>
                    <a:gdLst/>
                    <a:ahLst/>
                    <a:cxnLst>
                      <a:cxn ang="0">
                        <a:pos x="41" y="0"/>
                      </a:cxn>
                      <a:cxn ang="0">
                        <a:pos x="42" y="50"/>
                      </a:cxn>
                      <a:cxn ang="0">
                        <a:pos x="30" y="95"/>
                      </a:cxn>
                      <a:cxn ang="0">
                        <a:pos x="2" y="85"/>
                      </a:cxn>
                      <a:cxn ang="0">
                        <a:pos x="37" y="0"/>
                      </a:cxn>
                    </a:cxnLst>
                    <a:rect l="0" t="0" r="r" b="b"/>
                    <a:pathLst>
                      <a:path w="47" h="95">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465"/>
                  <p:cNvSpPr>
                    <a:spLocks/>
                  </p:cNvSpPr>
                  <p:nvPr/>
                </p:nvSpPr>
                <p:spPr bwMode="gray">
                  <a:xfrm>
                    <a:off x="18227675" y="-15784512"/>
                    <a:ext cx="296863" cy="393700"/>
                  </a:xfrm>
                  <a:custGeom>
                    <a:avLst/>
                    <a:gdLst/>
                    <a:ahLst/>
                    <a:cxnLst>
                      <a:cxn ang="0">
                        <a:pos x="59" y="10"/>
                      </a:cxn>
                      <a:cxn ang="0">
                        <a:pos x="52" y="59"/>
                      </a:cxn>
                      <a:cxn ang="0">
                        <a:pos x="0" y="89"/>
                      </a:cxn>
                      <a:cxn ang="0">
                        <a:pos x="58" y="65"/>
                      </a:cxn>
                      <a:cxn ang="0">
                        <a:pos x="59" y="0"/>
                      </a:cxn>
                    </a:cxnLst>
                    <a:rect l="0" t="0" r="r" b="b"/>
                    <a:pathLst>
                      <a:path w="79" h="105">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466"/>
                  <p:cNvSpPr>
                    <a:spLocks/>
                  </p:cNvSpPr>
                  <p:nvPr/>
                </p:nvSpPr>
                <p:spPr bwMode="gray">
                  <a:xfrm>
                    <a:off x="17440275" y="-16419512"/>
                    <a:ext cx="255588" cy="904875"/>
                  </a:xfrm>
                  <a:custGeom>
                    <a:avLst/>
                    <a:gdLst/>
                    <a:ahLst/>
                    <a:cxnLst>
                      <a:cxn ang="0">
                        <a:pos x="33" y="6"/>
                      </a:cxn>
                      <a:cxn ang="0">
                        <a:pos x="25" y="74"/>
                      </a:cxn>
                      <a:cxn ang="0">
                        <a:pos x="27" y="133"/>
                      </a:cxn>
                      <a:cxn ang="0">
                        <a:pos x="50" y="182"/>
                      </a:cxn>
                      <a:cxn ang="0">
                        <a:pos x="68" y="241"/>
                      </a:cxn>
                      <a:cxn ang="0">
                        <a:pos x="14" y="120"/>
                      </a:cxn>
                      <a:cxn ang="0">
                        <a:pos x="11" y="53"/>
                      </a:cxn>
                      <a:cxn ang="0">
                        <a:pos x="42" y="0"/>
                      </a:cxn>
                    </a:cxnLst>
                    <a:rect l="0" t="0" r="r" b="b"/>
                    <a:pathLst>
                      <a:path w="68" h="241">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467"/>
                  <p:cNvSpPr>
                    <a:spLocks/>
                  </p:cNvSpPr>
                  <p:nvPr/>
                </p:nvSpPr>
                <p:spPr bwMode="gray">
                  <a:xfrm>
                    <a:off x="18789650" y="-16706850"/>
                    <a:ext cx="390525" cy="509588"/>
                  </a:xfrm>
                  <a:custGeom>
                    <a:avLst/>
                    <a:gdLst/>
                    <a:ahLst/>
                    <a:cxnLst>
                      <a:cxn ang="0">
                        <a:pos x="7" y="83"/>
                      </a:cxn>
                      <a:cxn ang="0">
                        <a:pos x="56" y="31"/>
                      </a:cxn>
                      <a:cxn ang="0">
                        <a:pos x="98" y="136"/>
                      </a:cxn>
                      <a:cxn ang="0">
                        <a:pos x="42" y="0"/>
                      </a:cxn>
                      <a:cxn ang="0">
                        <a:pos x="0" y="80"/>
                      </a:cxn>
                    </a:cxnLst>
                    <a:rect l="0" t="0" r="r" b="b"/>
                    <a:pathLst>
                      <a:path w="104" h="136">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A0C1D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468"/>
                  <p:cNvSpPr>
                    <a:spLocks/>
                  </p:cNvSpPr>
                  <p:nvPr/>
                </p:nvSpPr>
                <p:spPr bwMode="gray">
                  <a:xfrm>
                    <a:off x="20358100" y="-9664700"/>
                    <a:ext cx="465138" cy="917575"/>
                  </a:xfrm>
                  <a:custGeom>
                    <a:avLst/>
                    <a:gdLst/>
                    <a:ahLst/>
                    <a:cxnLst>
                      <a:cxn ang="0">
                        <a:pos x="0" y="19"/>
                      </a:cxn>
                      <a:cxn ang="0">
                        <a:pos x="39" y="71"/>
                      </a:cxn>
                      <a:cxn ang="0">
                        <a:pos x="77" y="121"/>
                      </a:cxn>
                      <a:cxn ang="0">
                        <a:pos x="0" y="221"/>
                      </a:cxn>
                      <a:cxn ang="0">
                        <a:pos x="0" y="234"/>
                      </a:cxn>
                      <a:cxn ang="0">
                        <a:pos x="120" y="111"/>
                      </a:cxn>
                      <a:cxn ang="0">
                        <a:pos x="16" y="9"/>
                      </a:cxn>
                    </a:cxnLst>
                    <a:rect l="0" t="0" r="r" b="b"/>
                    <a:pathLst>
                      <a:path w="124" h="245">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469"/>
                  <p:cNvSpPr>
                    <a:spLocks/>
                  </p:cNvSpPr>
                  <p:nvPr/>
                </p:nvSpPr>
                <p:spPr bwMode="gray">
                  <a:xfrm>
                    <a:off x="17506950" y="-19470687"/>
                    <a:ext cx="608013" cy="358775"/>
                  </a:xfrm>
                  <a:custGeom>
                    <a:avLst/>
                    <a:gdLst/>
                    <a:ahLst/>
                    <a:cxnLst>
                      <a:cxn ang="0">
                        <a:pos x="97" y="83"/>
                      </a:cxn>
                      <a:cxn ang="0">
                        <a:pos x="13" y="71"/>
                      </a:cxn>
                      <a:cxn ang="0">
                        <a:pos x="162" y="53"/>
                      </a:cxn>
                      <a:cxn ang="0">
                        <a:pos x="0" y="92"/>
                      </a:cxn>
                      <a:cxn ang="0">
                        <a:pos x="81" y="73"/>
                      </a:cxn>
                    </a:cxnLst>
                    <a:rect l="0" t="0" r="r" b="b"/>
                    <a:pathLst>
                      <a:path w="162" h="96">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470"/>
                  <p:cNvSpPr>
                    <a:spLocks/>
                  </p:cNvSpPr>
                  <p:nvPr/>
                </p:nvSpPr>
                <p:spPr bwMode="gray">
                  <a:xfrm>
                    <a:off x="17506950" y="-19470687"/>
                    <a:ext cx="608013" cy="358775"/>
                  </a:xfrm>
                  <a:custGeom>
                    <a:avLst/>
                    <a:gdLst/>
                    <a:ahLst/>
                    <a:cxnLst>
                      <a:cxn ang="0">
                        <a:pos x="97" y="83"/>
                      </a:cxn>
                      <a:cxn ang="0">
                        <a:pos x="13" y="71"/>
                      </a:cxn>
                      <a:cxn ang="0">
                        <a:pos x="162" y="53"/>
                      </a:cxn>
                      <a:cxn ang="0">
                        <a:pos x="0" y="92"/>
                      </a:cxn>
                      <a:cxn ang="0">
                        <a:pos x="81" y="73"/>
                      </a:cxn>
                    </a:cxnLst>
                    <a:rect l="0" t="0" r="r" b="b"/>
                    <a:pathLst>
                      <a:path w="162" h="96">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471"/>
                  <p:cNvSpPr>
                    <a:spLocks/>
                  </p:cNvSpPr>
                  <p:nvPr/>
                </p:nvSpPr>
                <p:spPr bwMode="gray">
                  <a:xfrm>
                    <a:off x="16983075" y="-18999200"/>
                    <a:ext cx="471488" cy="874713"/>
                  </a:xfrm>
                  <a:custGeom>
                    <a:avLst/>
                    <a:gdLst/>
                    <a:ahLst/>
                    <a:cxnLst>
                      <a:cxn ang="0">
                        <a:pos x="32" y="163"/>
                      </a:cxn>
                      <a:cxn ang="0">
                        <a:pos x="77" y="59"/>
                      </a:cxn>
                      <a:cxn ang="0">
                        <a:pos x="68" y="101"/>
                      </a:cxn>
                      <a:cxn ang="0">
                        <a:pos x="126" y="6"/>
                      </a:cxn>
                      <a:cxn ang="0">
                        <a:pos x="28" y="94"/>
                      </a:cxn>
                      <a:cxn ang="0">
                        <a:pos x="22" y="172"/>
                      </a:cxn>
                      <a:cxn ang="0">
                        <a:pos x="0" y="233"/>
                      </a:cxn>
                      <a:cxn ang="0">
                        <a:pos x="32" y="149"/>
                      </a:cxn>
                    </a:cxnLst>
                    <a:rect l="0" t="0" r="r" b="b"/>
                    <a:pathLst>
                      <a:path w="126" h="233">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472"/>
                  <p:cNvSpPr>
                    <a:spLocks/>
                  </p:cNvSpPr>
                  <p:nvPr/>
                </p:nvSpPr>
                <p:spPr bwMode="gray">
                  <a:xfrm>
                    <a:off x="16983075" y="-18999200"/>
                    <a:ext cx="471488" cy="874713"/>
                  </a:xfrm>
                  <a:custGeom>
                    <a:avLst/>
                    <a:gdLst/>
                    <a:ahLst/>
                    <a:cxnLst>
                      <a:cxn ang="0">
                        <a:pos x="32" y="163"/>
                      </a:cxn>
                      <a:cxn ang="0">
                        <a:pos x="77" y="59"/>
                      </a:cxn>
                      <a:cxn ang="0">
                        <a:pos x="68" y="101"/>
                      </a:cxn>
                      <a:cxn ang="0">
                        <a:pos x="126" y="6"/>
                      </a:cxn>
                      <a:cxn ang="0">
                        <a:pos x="28" y="94"/>
                      </a:cxn>
                      <a:cxn ang="0">
                        <a:pos x="22" y="172"/>
                      </a:cxn>
                      <a:cxn ang="0">
                        <a:pos x="0" y="233"/>
                      </a:cxn>
                      <a:cxn ang="0">
                        <a:pos x="32" y="149"/>
                      </a:cxn>
                    </a:cxnLst>
                    <a:rect l="0" t="0" r="r" b="b"/>
                    <a:pathLst>
                      <a:path w="126" h="233">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473"/>
                  <p:cNvSpPr>
                    <a:spLocks/>
                  </p:cNvSpPr>
                  <p:nvPr/>
                </p:nvSpPr>
                <p:spPr bwMode="gray">
                  <a:xfrm>
                    <a:off x="18665825" y="-19018250"/>
                    <a:ext cx="368300" cy="649288"/>
                  </a:xfrm>
                  <a:custGeom>
                    <a:avLst/>
                    <a:gdLst/>
                    <a:ahLst/>
                    <a:cxnLst>
                      <a:cxn ang="0">
                        <a:pos x="10" y="17"/>
                      </a:cxn>
                      <a:cxn ang="0">
                        <a:pos x="56" y="131"/>
                      </a:cxn>
                      <a:cxn ang="0">
                        <a:pos x="63" y="86"/>
                      </a:cxn>
                      <a:cxn ang="0">
                        <a:pos x="88" y="173"/>
                      </a:cxn>
                      <a:cxn ang="0">
                        <a:pos x="75" y="54"/>
                      </a:cxn>
                      <a:cxn ang="0">
                        <a:pos x="17" y="2"/>
                      </a:cxn>
                      <a:cxn ang="0">
                        <a:pos x="0" y="21"/>
                      </a:cxn>
                    </a:cxnLst>
                    <a:rect l="0" t="0" r="r" b="b"/>
                    <a:pathLst>
                      <a:path w="98" h="173">
                        <a:moveTo>
                          <a:pt x="10" y="17"/>
                        </a:moveTo>
                        <a:cubicBezTo>
                          <a:pt x="44" y="36"/>
                          <a:pt x="57" y="90"/>
                          <a:pt x="56" y="131"/>
                        </a:cubicBezTo>
                        <a:cubicBezTo>
                          <a:pt x="58" y="116"/>
                          <a:pt x="66" y="103"/>
                          <a:pt x="63" y="86"/>
                        </a:cubicBezTo>
                        <a:cubicBezTo>
                          <a:pt x="79" y="107"/>
                          <a:pt x="88" y="146"/>
                          <a:pt x="88" y="173"/>
                        </a:cubicBezTo>
                        <a:cubicBezTo>
                          <a:pt x="86" y="129"/>
                          <a:pt x="98" y="93"/>
                          <a:pt x="75" y="54"/>
                        </a:cubicBezTo>
                        <a:cubicBezTo>
                          <a:pt x="63" y="36"/>
                          <a:pt x="40" y="0"/>
                          <a:pt x="17" y="2"/>
                        </a:cubicBezTo>
                        <a:cubicBezTo>
                          <a:pt x="15" y="13"/>
                          <a:pt x="8" y="15"/>
                          <a:pt x="0" y="21"/>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474"/>
                  <p:cNvSpPr>
                    <a:spLocks/>
                  </p:cNvSpPr>
                  <p:nvPr/>
                </p:nvSpPr>
                <p:spPr bwMode="gray">
                  <a:xfrm>
                    <a:off x="18665825" y="-19018250"/>
                    <a:ext cx="368300" cy="649288"/>
                  </a:xfrm>
                  <a:custGeom>
                    <a:avLst/>
                    <a:gdLst/>
                    <a:ahLst/>
                    <a:cxnLst>
                      <a:cxn ang="0">
                        <a:pos x="10" y="17"/>
                      </a:cxn>
                      <a:cxn ang="0">
                        <a:pos x="56" y="131"/>
                      </a:cxn>
                      <a:cxn ang="0">
                        <a:pos x="63" y="86"/>
                      </a:cxn>
                      <a:cxn ang="0">
                        <a:pos x="88" y="173"/>
                      </a:cxn>
                      <a:cxn ang="0">
                        <a:pos x="75" y="54"/>
                      </a:cxn>
                      <a:cxn ang="0">
                        <a:pos x="17" y="2"/>
                      </a:cxn>
                      <a:cxn ang="0">
                        <a:pos x="0" y="21"/>
                      </a:cxn>
                    </a:cxnLst>
                    <a:rect l="0" t="0" r="r" b="b"/>
                    <a:pathLst>
                      <a:path w="98" h="173">
                        <a:moveTo>
                          <a:pt x="10" y="17"/>
                        </a:moveTo>
                        <a:cubicBezTo>
                          <a:pt x="44" y="36"/>
                          <a:pt x="57" y="90"/>
                          <a:pt x="56" y="131"/>
                        </a:cubicBezTo>
                        <a:cubicBezTo>
                          <a:pt x="58" y="116"/>
                          <a:pt x="66" y="103"/>
                          <a:pt x="63" y="86"/>
                        </a:cubicBezTo>
                        <a:cubicBezTo>
                          <a:pt x="79" y="107"/>
                          <a:pt x="88" y="146"/>
                          <a:pt x="88" y="173"/>
                        </a:cubicBezTo>
                        <a:cubicBezTo>
                          <a:pt x="86" y="129"/>
                          <a:pt x="98" y="93"/>
                          <a:pt x="75" y="54"/>
                        </a:cubicBezTo>
                        <a:cubicBezTo>
                          <a:pt x="63" y="36"/>
                          <a:pt x="40" y="0"/>
                          <a:pt x="17" y="2"/>
                        </a:cubicBezTo>
                        <a:cubicBezTo>
                          <a:pt x="15" y="13"/>
                          <a:pt x="8" y="15"/>
                          <a:pt x="0" y="2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475"/>
                  <p:cNvSpPr>
                    <a:spLocks/>
                  </p:cNvSpPr>
                  <p:nvPr/>
                </p:nvSpPr>
                <p:spPr bwMode="gray">
                  <a:xfrm>
                    <a:off x="18208625" y="-12992100"/>
                    <a:ext cx="585788" cy="1665288"/>
                  </a:xfrm>
                  <a:custGeom>
                    <a:avLst/>
                    <a:gdLst/>
                    <a:ahLst/>
                    <a:cxnLst>
                      <a:cxn ang="0">
                        <a:pos x="125" y="272"/>
                      </a:cxn>
                      <a:cxn ang="0">
                        <a:pos x="39" y="423"/>
                      </a:cxn>
                      <a:cxn ang="0">
                        <a:pos x="49" y="415"/>
                      </a:cxn>
                      <a:cxn ang="0">
                        <a:pos x="8" y="444"/>
                      </a:cxn>
                      <a:cxn ang="0">
                        <a:pos x="43" y="384"/>
                      </a:cxn>
                      <a:cxn ang="0">
                        <a:pos x="86" y="251"/>
                      </a:cxn>
                      <a:cxn ang="0">
                        <a:pos x="113" y="158"/>
                      </a:cxn>
                      <a:cxn ang="0">
                        <a:pos x="126" y="64"/>
                      </a:cxn>
                      <a:cxn ang="0">
                        <a:pos x="138" y="0"/>
                      </a:cxn>
                      <a:cxn ang="0">
                        <a:pos x="125" y="272"/>
                      </a:cxn>
                    </a:cxnLst>
                    <a:rect l="0" t="0" r="r" b="b"/>
                    <a:pathLst>
                      <a:path w="156" h="444">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476"/>
                  <p:cNvSpPr>
                    <a:spLocks/>
                  </p:cNvSpPr>
                  <p:nvPr/>
                </p:nvSpPr>
                <p:spPr bwMode="gray">
                  <a:xfrm>
                    <a:off x="17159288" y="215900"/>
                    <a:ext cx="569913" cy="592138"/>
                  </a:xfrm>
                  <a:custGeom>
                    <a:avLst/>
                    <a:gdLst/>
                    <a:ahLst/>
                    <a:cxnLst>
                      <a:cxn ang="0">
                        <a:pos x="63" y="10"/>
                      </a:cxn>
                      <a:cxn ang="0">
                        <a:pos x="121" y="10"/>
                      </a:cxn>
                      <a:cxn ang="0">
                        <a:pos x="121" y="25"/>
                      </a:cxn>
                      <a:cxn ang="0">
                        <a:pos x="47" y="51"/>
                      </a:cxn>
                      <a:cxn ang="0">
                        <a:pos x="111" y="92"/>
                      </a:cxn>
                      <a:cxn ang="0">
                        <a:pos x="8" y="92"/>
                      </a:cxn>
                      <a:cxn ang="0">
                        <a:pos x="44" y="81"/>
                      </a:cxn>
                      <a:cxn ang="0">
                        <a:pos x="15" y="71"/>
                      </a:cxn>
                      <a:cxn ang="0">
                        <a:pos x="15" y="53"/>
                      </a:cxn>
                      <a:cxn ang="0">
                        <a:pos x="28" y="29"/>
                      </a:cxn>
                      <a:cxn ang="0">
                        <a:pos x="59" y="0"/>
                      </a:cxn>
                      <a:cxn ang="0">
                        <a:pos x="63" y="13"/>
                      </a:cxn>
                    </a:cxnLst>
                    <a:rect l="0" t="0" r="r" b="b"/>
                    <a:pathLst>
                      <a:path w="152" h="158">
                        <a:moveTo>
                          <a:pt x="63" y="10"/>
                        </a:moveTo>
                        <a:cubicBezTo>
                          <a:pt x="83" y="10"/>
                          <a:pt x="102" y="9"/>
                          <a:pt x="121" y="10"/>
                        </a:cubicBezTo>
                        <a:cubicBezTo>
                          <a:pt x="123" y="15"/>
                          <a:pt x="122" y="21"/>
                          <a:pt x="121" y="25"/>
                        </a:cubicBezTo>
                        <a:cubicBezTo>
                          <a:pt x="102" y="35"/>
                          <a:pt x="47" y="22"/>
                          <a:pt x="47" y="51"/>
                        </a:cubicBezTo>
                        <a:cubicBezTo>
                          <a:pt x="78" y="55"/>
                          <a:pt x="83" y="92"/>
                          <a:pt x="111" y="92"/>
                        </a:cubicBezTo>
                        <a:cubicBezTo>
                          <a:pt x="152" y="133"/>
                          <a:pt x="0" y="158"/>
                          <a:pt x="8" y="92"/>
                        </a:cubicBezTo>
                        <a:cubicBezTo>
                          <a:pt x="22" y="88"/>
                          <a:pt x="34" y="89"/>
                          <a:pt x="44" y="81"/>
                        </a:cubicBezTo>
                        <a:cubicBezTo>
                          <a:pt x="36" y="73"/>
                          <a:pt x="26" y="70"/>
                          <a:pt x="15" y="71"/>
                        </a:cubicBezTo>
                        <a:cubicBezTo>
                          <a:pt x="13" y="66"/>
                          <a:pt x="13" y="58"/>
                          <a:pt x="15" y="53"/>
                        </a:cubicBezTo>
                        <a:cubicBezTo>
                          <a:pt x="50" y="53"/>
                          <a:pt x="25" y="34"/>
                          <a:pt x="28" y="29"/>
                        </a:cubicBezTo>
                        <a:cubicBezTo>
                          <a:pt x="35" y="15"/>
                          <a:pt x="43" y="8"/>
                          <a:pt x="59" y="0"/>
                        </a:cubicBezTo>
                        <a:cubicBezTo>
                          <a:pt x="58" y="6"/>
                          <a:pt x="63" y="11"/>
                          <a:pt x="63" y="13"/>
                        </a:cubicBezTo>
                      </a:path>
                    </a:pathLst>
                  </a:custGeom>
                  <a:solidFill>
                    <a:srgbClr val="DEE2E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477"/>
                  <p:cNvSpPr>
                    <a:spLocks/>
                  </p:cNvSpPr>
                  <p:nvPr/>
                </p:nvSpPr>
                <p:spPr bwMode="gray">
                  <a:xfrm>
                    <a:off x="21058188" y="136525"/>
                    <a:ext cx="881063" cy="454025"/>
                  </a:xfrm>
                  <a:custGeom>
                    <a:avLst/>
                    <a:gdLst/>
                    <a:ahLst/>
                    <a:cxnLst>
                      <a:cxn ang="0">
                        <a:pos x="116" y="79"/>
                      </a:cxn>
                      <a:cxn ang="0">
                        <a:pos x="80" y="105"/>
                      </a:cxn>
                      <a:cxn ang="0">
                        <a:pos x="229" y="90"/>
                      </a:cxn>
                      <a:cxn ang="0">
                        <a:pos x="139" y="63"/>
                      </a:cxn>
                      <a:cxn ang="0">
                        <a:pos x="96" y="67"/>
                      </a:cxn>
                      <a:cxn ang="0">
                        <a:pos x="86" y="86"/>
                      </a:cxn>
                    </a:cxnLst>
                    <a:rect l="0" t="0" r="r" b="b"/>
                    <a:pathLst>
                      <a:path w="235" h="121">
                        <a:moveTo>
                          <a:pt x="116" y="79"/>
                        </a:moveTo>
                        <a:cubicBezTo>
                          <a:pt x="104" y="90"/>
                          <a:pt x="86" y="93"/>
                          <a:pt x="80" y="105"/>
                        </a:cubicBezTo>
                        <a:cubicBezTo>
                          <a:pt x="108" y="107"/>
                          <a:pt x="235" y="121"/>
                          <a:pt x="229" y="90"/>
                        </a:cubicBezTo>
                        <a:cubicBezTo>
                          <a:pt x="199" y="83"/>
                          <a:pt x="167" y="74"/>
                          <a:pt x="139" y="63"/>
                        </a:cubicBezTo>
                        <a:cubicBezTo>
                          <a:pt x="153" y="0"/>
                          <a:pt x="0" y="62"/>
                          <a:pt x="96" y="67"/>
                        </a:cubicBezTo>
                        <a:cubicBezTo>
                          <a:pt x="85" y="71"/>
                          <a:pt x="91" y="77"/>
                          <a:pt x="86" y="86"/>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478"/>
                  <p:cNvSpPr>
                    <a:spLocks/>
                  </p:cNvSpPr>
                  <p:nvPr/>
                </p:nvSpPr>
                <p:spPr bwMode="gray">
                  <a:xfrm>
                    <a:off x="20664488" y="-144462"/>
                    <a:ext cx="458788" cy="528638"/>
                  </a:xfrm>
                  <a:custGeom>
                    <a:avLst/>
                    <a:gdLst/>
                    <a:ahLst/>
                    <a:cxnLst>
                      <a:cxn ang="0">
                        <a:pos x="35" y="10"/>
                      </a:cxn>
                      <a:cxn ang="0">
                        <a:pos x="3" y="11"/>
                      </a:cxn>
                      <a:cxn ang="0">
                        <a:pos x="31" y="40"/>
                      </a:cxn>
                      <a:cxn ang="0">
                        <a:pos x="51" y="75"/>
                      </a:cxn>
                      <a:cxn ang="0">
                        <a:pos x="122" y="141"/>
                      </a:cxn>
                      <a:cxn ang="0">
                        <a:pos x="78" y="81"/>
                      </a:cxn>
                      <a:cxn ang="0">
                        <a:pos x="41" y="7"/>
                      </a:cxn>
                      <a:cxn ang="0">
                        <a:pos x="15" y="0"/>
                      </a:cxn>
                    </a:cxnLst>
                    <a:rect l="0" t="0" r="r" b="b"/>
                    <a:pathLst>
                      <a:path w="122" h="141">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3" name="Gruppieren 62"/>
              <p:cNvGrpSpPr/>
              <p:nvPr/>
            </p:nvGrpSpPr>
            <p:grpSpPr bwMode="gray">
              <a:xfrm>
                <a:off x="5310105" y="2065764"/>
                <a:ext cx="1195525" cy="2489303"/>
                <a:chOff x="5310105" y="2065764"/>
                <a:chExt cx="1195525" cy="2489303"/>
              </a:xfrm>
            </p:grpSpPr>
            <p:sp>
              <p:nvSpPr>
                <p:cNvPr id="184" name="Ellipse 183"/>
                <p:cNvSpPr/>
                <p:nvPr/>
              </p:nvSpPr>
              <p:spPr bwMode="gray">
                <a:xfrm rot="212199">
                  <a:off x="5310105" y="3987578"/>
                  <a:ext cx="1195525" cy="567489"/>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85" name="Gruppieren 184"/>
                <p:cNvGrpSpPr/>
                <p:nvPr/>
              </p:nvGrpSpPr>
              <p:grpSpPr bwMode="gray">
                <a:xfrm>
                  <a:off x="5562077" y="2065764"/>
                  <a:ext cx="767666" cy="2324888"/>
                  <a:chOff x="-4095750" y="5688013"/>
                  <a:chExt cx="6791325" cy="20567650"/>
                </a:xfrm>
                <a:effectLst/>
              </p:grpSpPr>
              <p:sp>
                <p:nvSpPr>
                  <p:cNvPr id="186" name="Freeform 267"/>
                  <p:cNvSpPr>
                    <a:spLocks/>
                  </p:cNvSpPr>
                  <p:nvPr/>
                </p:nvSpPr>
                <p:spPr bwMode="gray">
                  <a:xfrm>
                    <a:off x="1247775" y="10442576"/>
                    <a:ext cx="641350" cy="3325813"/>
                  </a:xfrm>
                  <a:custGeom>
                    <a:avLst/>
                    <a:gdLst/>
                    <a:ahLst/>
                    <a:cxnLst>
                      <a:cxn ang="0">
                        <a:pos x="12" y="41"/>
                      </a:cxn>
                      <a:cxn ang="0">
                        <a:pos x="0" y="275"/>
                      </a:cxn>
                      <a:cxn ang="0">
                        <a:pos x="34" y="498"/>
                      </a:cxn>
                      <a:cxn ang="0">
                        <a:pos x="1" y="887"/>
                      </a:cxn>
                      <a:cxn ang="0">
                        <a:pos x="35" y="736"/>
                      </a:cxn>
                      <a:cxn ang="0">
                        <a:pos x="18" y="415"/>
                      </a:cxn>
                      <a:cxn ang="0">
                        <a:pos x="24" y="211"/>
                      </a:cxn>
                      <a:cxn ang="0">
                        <a:pos x="29" y="0"/>
                      </a:cxn>
                    </a:cxnLst>
                    <a:rect l="0" t="0" r="r" b="b"/>
                    <a:pathLst>
                      <a:path w="171" h="887">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268"/>
                  <p:cNvSpPr>
                    <a:spLocks/>
                  </p:cNvSpPr>
                  <p:nvPr/>
                </p:nvSpPr>
                <p:spPr bwMode="gray">
                  <a:xfrm>
                    <a:off x="-3135313" y="23976013"/>
                    <a:ext cx="1889125" cy="2017713"/>
                  </a:xfrm>
                  <a:custGeom>
                    <a:avLst/>
                    <a:gdLst/>
                    <a:ahLst/>
                    <a:cxnLst>
                      <a:cxn ang="0">
                        <a:pos x="453" y="0"/>
                      </a:cxn>
                      <a:cxn ang="0">
                        <a:pos x="491" y="43"/>
                      </a:cxn>
                      <a:cxn ang="0">
                        <a:pos x="503" y="116"/>
                      </a:cxn>
                      <a:cxn ang="0">
                        <a:pos x="451" y="228"/>
                      </a:cxn>
                      <a:cxn ang="0">
                        <a:pos x="385" y="327"/>
                      </a:cxn>
                      <a:cxn ang="0">
                        <a:pos x="343" y="382"/>
                      </a:cxn>
                      <a:cxn ang="0">
                        <a:pos x="324" y="452"/>
                      </a:cxn>
                      <a:cxn ang="0">
                        <a:pos x="196" y="515"/>
                      </a:cxn>
                      <a:cxn ang="0">
                        <a:pos x="56" y="537"/>
                      </a:cxn>
                      <a:cxn ang="0">
                        <a:pos x="4" y="531"/>
                      </a:cxn>
                      <a:cxn ang="0">
                        <a:pos x="44" y="415"/>
                      </a:cxn>
                      <a:cxn ang="0">
                        <a:pos x="94" y="301"/>
                      </a:cxn>
                      <a:cxn ang="0">
                        <a:pos x="205" y="239"/>
                      </a:cxn>
                      <a:cxn ang="0">
                        <a:pos x="318" y="133"/>
                      </a:cxn>
                      <a:cxn ang="0">
                        <a:pos x="372" y="26"/>
                      </a:cxn>
                      <a:cxn ang="0">
                        <a:pos x="471" y="11"/>
                      </a:cxn>
                    </a:cxnLst>
                    <a:rect l="0" t="0" r="r" b="b"/>
                    <a:pathLst>
                      <a:path w="504" h="538">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2B2B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269"/>
                  <p:cNvSpPr>
                    <a:spLocks/>
                  </p:cNvSpPr>
                  <p:nvPr/>
                </p:nvSpPr>
                <p:spPr bwMode="gray">
                  <a:xfrm>
                    <a:off x="-2787650" y="15524163"/>
                    <a:ext cx="2917825" cy="9955213"/>
                  </a:xfrm>
                  <a:custGeom>
                    <a:avLst/>
                    <a:gdLst/>
                    <a:ahLst/>
                    <a:cxnLst>
                      <a:cxn ang="0">
                        <a:pos x="751" y="46"/>
                      </a:cxn>
                      <a:cxn ang="0">
                        <a:pos x="715" y="302"/>
                      </a:cxn>
                      <a:cxn ang="0">
                        <a:pos x="696" y="587"/>
                      </a:cxn>
                      <a:cxn ang="0">
                        <a:pos x="681" y="884"/>
                      </a:cxn>
                      <a:cxn ang="0">
                        <a:pos x="689" y="1016"/>
                      </a:cxn>
                      <a:cxn ang="0">
                        <a:pos x="651" y="1113"/>
                      </a:cxn>
                      <a:cxn ang="0">
                        <a:pos x="622" y="1298"/>
                      </a:cxn>
                      <a:cxn ang="0">
                        <a:pos x="568" y="1465"/>
                      </a:cxn>
                      <a:cxn ang="0">
                        <a:pos x="547" y="1679"/>
                      </a:cxn>
                      <a:cxn ang="0">
                        <a:pos x="424" y="2026"/>
                      </a:cxn>
                      <a:cxn ang="0">
                        <a:pos x="377" y="2201"/>
                      </a:cxn>
                      <a:cxn ang="0">
                        <a:pos x="377" y="2291"/>
                      </a:cxn>
                      <a:cxn ang="0">
                        <a:pos x="374" y="2408"/>
                      </a:cxn>
                      <a:cxn ang="0">
                        <a:pos x="286" y="2521"/>
                      </a:cxn>
                      <a:cxn ang="0">
                        <a:pos x="211" y="2655"/>
                      </a:cxn>
                      <a:cxn ang="0">
                        <a:pos x="12" y="2581"/>
                      </a:cxn>
                      <a:cxn ang="0">
                        <a:pos x="113" y="2475"/>
                      </a:cxn>
                      <a:cxn ang="0">
                        <a:pos x="210" y="2354"/>
                      </a:cxn>
                      <a:cxn ang="0">
                        <a:pos x="252" y="1741"/>
                      </a:cxn>
                      <a:cxn ang="0">
                        <a:pos x="270" y="1473"/>
                      </a:cxn>
                      <a:cxn ang="0">
                        <a:pos x="283" y="1380"/>
                      </a:cxn>
                      <a:cxn ang="0">
                        <a:pos x="345" y="1184"/>
                      </a:cxn>
                      <a:cxn ang="0">
                        <a:pos x="354" y="1079"/>
                      </a:cxn>
                      <a:cxn ang="0">
                        <a:pos x="372" y="967"/>
                      </a:cxn>
                      <a:cxn ang="0">
                        <a:pos x="357" y="676"/>
                      </a:cxn>
                      <a:cxn ang="0">
                        <a:pos x="358" y="8"/>
                      </a:cxn>
                      <a:cxn ang="0">
                        <a:pos x="778" y="50"/>
                      </a:cxn>
                    </a:cxnLst>
                    <a:rect l="0" t="0" r="r" b="b"/>
                    <a:pathLst>
                      <a:path w="778" h="2655">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70"/>
                  <p:cNvSpPr>
                    <a:spLocks/>
                  </p:cNvSpPr>
                  <p:nvPr/>
                </p:nvSpPr>
                <p:spPr bwMode="gray">
                  <a:xfrm>
                    <a:off x="-1133475" y="7926388"/>
                    <a:ext cx="2122488" cy="3573463"/>
                  </a:xfrm>
                  <a:custGeom>
                    <a:avLst/>
                    <a:gdLst/>
                    <a:ahLst/>
                    <a:cxnLst>
                      <a:cxn ang="0">
                        <a:pos x="136" y="59"/>
                      </a:cxn>
                      <a:cxn ang="0">
                        <a:pos x="84" y="133"/>
                      </a:cxn>
                      <a:cxn ang="0">
                        <a:pos x="53" y="222"/>
                      </a:cxn>
                      <a:cxn ang="0">
                        <a:pos x="12" y="339"/>
                      </a:cxn>
                      <a:cxn ang="0">
                        <a:pos x="3" y="386"/>
                      </a:cxn>
                      <a:cxn ang="0">
                        <a:pos x="46" y="494"/>
                      </a:cxn>
                      <a:cxn ang="0">
                        <a:pos x="96" y="654"/>
                      </a:cxn>
                      <a:cxn ang="0">
                        <a:pos x="136" y="714"/>
                      </a:cxn>
                      <a:cxn ang="0">
                        <a:pos x="142" y="820"/>
                      </a:cxn>
                      <a:cxn ang="0">
                        <a:pos x="260" y="931"/>
                      </a:cxn>
                      <a:cxn ang="0">
                        <a:pos x="377" y="829"/>
                      </a:cxn>
                      <a:cxn ang="0">
                        <a:pos x="429" y="674"/>
                      </a:cxn>
                      <a:cxn ang="0">
                        <a:pos x="471" y="538"/>
                      </a:cxn>
                      <a:cxn ang="0">
                        <a:pos x="534" y="445"/>
                      </a:cxn>
                      <a:cxn ang="0">
                        <a:pos x="560" y="355"/>
                      </a:cxn>
                      <a:cxn ang="0">
                        <a:pos x="514" y="238"/>
                      </a:cxn>
                      <a:cxn ang="0">
                        <a:pos x="436" y="124"/>
                      </a:cxn>
                      <a:cxn ang="0">
                        <a:pos x="322" y="4"/>
                      </a:cxn>
                      <a:cxn ang="0">
                        <a:pos x="179" y="36"/>
                      </a:cxn>
                    </a:cxnLst>
                    <a:rect l="0" t="0" r="r" b="b"/>
                    <a:pathLst>
                      <a:path w="566" h="953">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271"/>
                  <p:cNvSpPr>
                    <a:spLocks/>
                  </p:cNvSpPr>
                  <p:nvPr/>
                </p:nvSpPr>
                <p:spPr bwMode="gray">
                  <a:xfrm>
                    <a:off x="-304800" y="23855363"/>
                    <a:ext cx="1431925" cy="2400300"/>
                  </a:xfrm>
                  <a:custGeom>
                    <a:avLst/>
                    <a:gdLst/>
                    <a:ahLst/>
                    <a:cxnLst>
                      <a:cxn ang="0">
                        <a:pos x="99" y="26"/>
                      </a:cxn>
                      <a:cxn ang="0">
                        <a:pos x="29" y="111"/>
                      </a:cxn>
                      <a:cxn ang="0">
                        <a:pos x="8" y="172"/>
                      </a:cxn>
                      <a:cxn ang="0">
                        <a:pos x="31" y="239"/>
                      </a:cxn>
                      <a:cxn ang="0">
                        <a:pos x="78" y="368"/>
                      </a:cxn>
                      <a:cxn ang="0">
                        <a:pos x="93" y="429"/>
                      </a:cxn>
                      <a:cxn ang="0">
                        <a:pos x="99" y="508"/>
                      </a:cxn>
                      <a:cxn ang="0">
                        <a:pos x="209" y="588"/>
                      </a:cxn>
                      <a:cxn ang="0">
                        <a:pos x="370" y="639"/>
                      </a:cxn>
                      <a:cxn ang="0">
                        <a:pos x="377" y="496"/>
                      </a:cxn>
                      <a:cxn ang="0">
                        <a:pos x="362" y="438"/>
                      </a:cxn>
                      <a:cxn ang="0">
                        <a:pos x="327" y="390"/>
                      </a:cxn>
                      <a:cxn ang="0">
                        <a:pos x="279" y="275"/>
                      </a:cxn>
                      <a:cxn ang="0">
                        <a:pos x="238" y="146"/>
                      </a:cxn>
                      <a:cxn ang="0">
                        <a:pos x="186" y="38"/>
                      </a:cxn>
                      <a:cxn ang="0">
                        <a:pos x="81" y="26"/>
                      </a:cxn>
                    </a:cxnLst>
                    <a:rect l="0" t="0" r="r" b="b"/>
                    <a:pathLst>
                      <a:path w="382" h="64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2B2B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272"/>
                  <p:cNvSpPr>
                    <a:spLocks/>
                  </p:cNvSpPr>
                  <p:nvPr/>
                </p:nvSpPr>
                <p:spPr bwMode="gray">
                  <a:xfrm>
                    <a:off x="-117475" y="15621001"/>
                    <a:ext cx="1766888" cy="10001250"/>
                  </a:xfrm>
                  <a:custGeom>
                    <a:avLst/>
                    <a:gdLst/>
                    <a:ahLst/>
                    <a:cxnLst>
                      <a:cxn ang="0">
                        <a:pos x="66" y="16"/>
                      </a:cxn>
                      <a:cxn ang="0">
                        <a:pos x="48" y="498"/>
                      </a:cxn>
                      <a:cxn ang="0">
                        <a:pos x="84" y="980"/>
                      </a:cxn>
                      <a:cxn ang="0">
                        <a:pos x="89" y="1181"/>
                      </a:cxn>
                      <a:cxn ang="0">
                        <a:pos x="62" y="1388"/>
                      </a:cxn>
                      <a:cxn ang="0">
                        <a:pos x="66" y="1789"/>
                      </a:cxn>
                      <a:cxn ang="0">
                        <a:pos x="20" y="2297"/>
                      </a:cxn>
                      <a:cxn ang="0">
                        <a:pos x="4" y="2358"/>
                      </a:cxn>
                      <a:cxn ang="0">
                        <a:pos x="48" y="2479"/>
                      </a:cxn>
                      <a:cxn ang="0">
                        <a:pos x="91" y="2636"/>
                      </a:cxn>
                      <a:cxn ang="0">
                        <a:pos x="273" y="2631"/>
                      </a:cxn>
                      <a:cxn ang="0">
                        <a:pos x="201" y="2214"/>
                      </a:cxn>
                      <a:cxn ang="0">
                        <a:pos x="364" y="1357"/>
                      </a:cxn>
                      <a:cxn ang="0">
                        <a:pos x="353" y="1118"/>
                      </a:cxn>
                      <a:cxn ang="0">
                        <a:pos x="407" y="761"/>
                      </a:cxn>
                      <a:cxn ang="0">
                        <a:pos x="434" y="515"/>
                      </a:cxn>
                      <a:cxn ang="0">
                        <a:pos x="407" y="8"/>
                      </a:cxn>
                      <a:cxn ang="0">
                        <a:pos x="66" y="7"/>
                      </a:cxn>
                    </a:cxnLst>
                    <a:rect l="0" t="0" r="r" b="b"/>
                    <a:pathLst>
                      <a:path w="471" h="2667">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273"/>
                  <p:cNvSpPr>
                    <a:spLocks/>
                  </p:cNvSpPr>
                  <p:nvPr/>
                </p:nvSpPr>
                <p:spPr bwMode="gray">
                  <a:xfrm>
                    <a:off x="-71438" y="19408776"/>
                    <a:ext cx="1577975" cy="2628900"/>
                  </a:xfrm>
                  <a:custGeom>
                    <a:avLst/>
                    <a:gdLst/>
                    <a:ahLst/>
                    <a:cxnLst>
                      <a:cxn ang="0">
                        <a:pos x="54" y="701"/>
                      </a:cxn>
                      <a:cxn ang="0">
                        <a:pos x="71" y="427"/>
                      </a:cxn>
                      <a:cxn ang="0">
                        <a:pos x="195" y="194"/>
                      </a:cxn>
                      <a:cxn ang="0">
                        <a:pos x="329" y="35"/>
                      </a:cxn>
                      <a:cxn ang="0">
                        <a:pos x="88" y="121"/>
                      </a:cxn>
                      <a:cxn ang="0">
                        <a:pos x="72" y="275"/>
                      </a:cxn>
                      <a:cxn ang="0">
                        <a:pos x="24" y="409"/>
                      </a:cxn>
                      <a:cxn ang="0">
                        <a:pos x="54" y="701"/>
                      </a:cxn>
                    </a:cxnLst>
                    <a:rect l="0" t="0" r="r" b="b"/>
                    <a:pathLst>
                      <a:path w="421" h="701">
                        <a:moveTo>
                          <a:pt x="54" y="701"/>
                        </a:moveTo>
                        <a:cubicBezTo>
                          <a:pt x="64" y="608"/>
                          <a:pt x="46" y="519"/>
                          <a:pt x="71" y="427"/>
                        </a:cubicBezTo>
                        <a:cubicBezTo>
                          <a:pt x="89" y="362"/>
                          <a:pt x="145" y="234"/>
                          <a:pt x="195" y="194"/>
                        </a:cubicBezTo>
                        <a:cubicBezTo>
                          <a:pt x="230" y="166"/>
                          <a:pt x="421" y="104"/>
                          <a:pt x="329" y="35"/>
                        </a:cubicBezTo>
                        <a:cubicBezTo>
                          <a:pt x="283" y="0"/>
                          <a:pt x="115" y="77"/>
                          <a:pt x="88" y="121"/>
                        </a:cubicBezTo>
                        <a:cubicBezTo>
                          <a:pt x="65" y="159"/>
                          <a:pt x="78" y="232"/>
                          <a:pt x="72" y="275"/>
                        </a:cubicBezTo>
                        <a:cubicBezTo>
                          <a:pt x="64" y="323"/>
                          <a:pt x="34" y="361"/>
                          <a:pt x="24" y="409"/>
                        </a:cubicBezTo>
                        <a:cubicBezTo>
                          <a:pt x="0" y="523"/>
                          <a:pt x="41" y="601"/>
                          <a:pt x="54" y="701"/>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274"/>
                  <p:cNvSpPr>
                    <a:spLocks/>
                  </p:cNvSpPr>
                  <p:nvPr/>
                </p:nvSpPr>
                <p:spPr bwMode="gray">
                  <a:xfrm>
                    <a:off x="-1557338" y="19745326"/>
                    <a:ext cx="1219200" cy="1957388"/>
                  </a:xfrm>
                  <a:custGeom>
                    <a:avLst/>
                    <a:gdLst/>
                    <a:ahLst/>
                    <a:cxnLst>
                      <a:cxn ang="0">
                        <a:pos x="23" y="109"/>
                      </a:cxn>
                      <a:cxn ang="0">
                        <a:pos x="107" y="178"/>
                      </a:cxn>
                      <a:cxn ang="0">
                        <a:pos x="205" y="237"/>
                      </a:cxn>
                      <a:cxn ang="0">
                        <a:pos x="210" y="390"/>
                      </a:cxn>
                      <a:cxn ang="0">
                        <a:pos x="216" y="522"/>
                      </a:cxn>
                      <a:cxn ang="0">
                        <a:pos x="246" y="337"/>
                      </a:cxn>
                      <a:cxn ang="0">
                        <a:pos x="300" y="163"/>
                      </a:cxn>
                      <a:cxn ang="0">
                        <a:pos x="199" y="43"/>
                      </a:cxn>
                      <a:cxn ang="0">
                        <a:pos x="0" y="62"/>
                      </a:cxn>
                    </a:cxnLst>
                    <a:rect l="0" t="0" r="r" b="b"/>
                    <a:pathLst>
                      <a:path w="325" h="522">
                        <a:moveTo>
                          <a:pt x="23" y="109"/>
                        </a:moveTo>
                        <a:cubicBezTo>
                          <a:pt x="61" y="126"/>
                          <a:pt x="76" y="155"/>
                          <a:pt x="107" y="178"/>
                        </a:cubicBezTo>
                        <a:cubicBezTo>
                          <a:pt x="135" y="199"/>
                          <a:pt x="186" y="202"/>
                          <a:pt x="205" y="237"/>
                        </a:cubicBezTo>
                        <a:cubicBezTo>
                          <a:pt x="226" y="276"/>
                          <a:pt x="204" y="345"/>
                          <a:pt x="210" y="390"/>
                        </a:cubicBezTo>
                        <a:cubicBezTo>
                          <a:pt x="217" y="436"/>
                          <a:pt x="241" y="473"/>
                          <a:pt x="216" y="522"/>
                        </a:cubicBezTo>
                        <a:cubicBezTo>
                          <a:pt x="263" y="493"/>
                          <a:pt x="243" y="387"/>
                          <a:pt x="246" y="337"/>
                        </a:cubicBezTo>
                        <a:cubicBezTo>
                          <a:pt x="249" y="268"/>
                          <a:pt x="280" y="226"/>
                          <a:pt x="300" y="163"/>
                        </a:cubicBezTo>
                        <a:cubicBezTo>
                          <a:pt x="325" y="84"/>
                          <a:pt x="269" y="64"/>
                          <a:pt x="199" y="43"/>
                        </a:cubicBezTo>
                        <a:cubicBezTo>
                          <a:pt x="152" y="29"/>
                          <a:pt x="25" y="0"/>
                          <a:pt x="0" y="62"/>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275"/>
                  <p:cNvSpPr>
                    <a:spLocks/>
                  </p:cNvSpPr>
                  <p:nvPr/>
                </p:nvSpPr>
                <p:spPr bwMode="gray">
                  <a:xfrm>
                    <a:off x="-1920875" y="9531351"/>
                    <a:ext cx="4233863" cy="5718175"/>
                  </a:xfrm>
                  <a:custGeom>
                    <a:avLst/>
                    <a:gdLst/>
                    <a:ahLst/>
                    <a:cxnLst>
                      <a:cxn ang="0">
                        <a:pos x="22" y="1482"/>
                      </a:cxn>
                      <a:cxn ang="0">
                        <a:pos x="50" y="1171"/>
                      </a:cxn>
                      <a:cxn ang="0">
                        <a:pos x="103" y="1012"/>
                      </a:cxn>
                      <a:cxn ang="0">
                        <a:pos x="220" y="880"/>
                      </a:cxn>
                      <a:cxn ang="0">
                        <a:pos x="268" y="712"/>
                      </a:cxn>
                      <a:cxn ang="0">
                        <a:pos x="237" y="502"/>
                      </a:cxn>
                      <a:cxn ang="0">
                        <a:pos x="190" y="437"/>
                      </a:cxn>
                      <a:cxn ang="0">
                        <a:pos x="227" y="56"/>
                      </a:cxn>
                      <a:cxn ang="0">
                        <a:pos x="390" y="296"/>
                      </a:cxn>
                      <a:cxn ang="0">
                        <a:pos x="507" y="220"/>
                      </a:cxn>
                      <a:cxn ang="0">
                        <a:pos x="642" y="179"/>
                      </a:cxn>
                      <a:cxn ang="0">
                        <a:pos x="792" y="489"/>
                      </a:cxn>
                      <a:cxn ang="0">
                        <a:pos x="954" y="897"/>
                      </a:cxn>
                      <a:cxn ang="0">
                        <a:pos x="1032" y="950"/>
                      </a:cxn>
                      <a:cxn ang="0">
                        <a:pos x="1051" y="1086"/>
                      </a:cxn>
                      <a:cxn ang="0">
                        <a:pos x="1111" y="1312"/>
                      </a:cxn>
                      <a:cxn ang="0">
                        <a:pos x="1126" y="1481"/>
                      </a:cxn>
                      <a:cxn ang="0">
                        <a:pos x="870" y="1517"/>
                      </a:cxn>
                      <a:cxn ang="0">
                        <a:pos x="624" y="1499"/>
                      </a:cxn>
                      <a:cxn ang="0">
                        <a:pos x="344" y="1505"/>
                      </a:cxn>
                      <a:cxn ang="0">
                        <a:pos x="222" y="1504"/>
                      </a:cxn>
                      <a:cxn ang="0">
                        <a:pos x="122" y="1395"/>
                      </a:cxn>
                      <a:cxn ang="0">
                        <a:pos x="22" y="1476"/>
                      </a:cxn>
                    </a:cxnLst>
                    <a:rect l="0" t="0" r="r" b="b"/>
                    <a:pathLst>
                      <a:path w="1129" h="1525">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276"/>
                  <p:cNvSpPr>
                    <a:spLocks/>
                  </p:cNvSpPr>
                  <p:nvPr/>
                </p:nvSpPr>
                <p:spPr bwMode="gray">
                  <a:xfrm>
                    <a:off x="-1741488" y="14217651"/>
                    <a:ext cx="4021138" cy="6184900"/>
                  </a:xfrm>
                  <a:custGeom>
                    <a:avLst/>
                    <a:gdLst/>
                    <a:ahLst/>
                    <a:cxnLst>
                      <a:cxn ang="0">
                        <a:pos x="49" y="197"/>
                      </a:cxn>
                      <a:cxn ang="0">
                        <a:pos x="5" y="390"/>
                      </a:cxn>
                      <a:cxn ang="0">
                        <a:pos x="15" y="591"/>
                      </a:cxn>
                      <a:cxn ang="0">
                        <a:pos x="40" y="1036"/>
                      </a:cxn>
                      <a:cxn ang="0">
                        <a:pos x="40" y="1450"/>
                      </a:cxn>
                      <a:cxn ang="0">
                        <a:pos x="93" y="1609"/>
                      </a:cxn>
                      <a:cxn ang="0">
                        <a:pos x="338" y="1617"/>
                      </a:cxn>
                      <a:cxn ang="0">
                        <a:pos x="522" y="1555"/>
                      </a:cxn>
                      <a:cxn ang="0">
                        <a:pos x="741" y="1503"/>
                      </a:cxn>
                      <a:cxn ang="0">
                        <a:pos x="917" y="1442"/>
                      </a:cxn>
                      <a:cxn ang="0">
                        <a:pos x="932" y="1343"/>
                      </a:cxn>
                      <a:cxn ang="0">
                        <a:pos x="972" y="1249"/>
                      </a:cxn>
                      <a:cxn ang="0">
                        <a:pos x="1014" y="820"/>
                      </a:cxn>
                      <a:cxn ang="0">
                        <a:pos x="1039" y="379"/>
                      </a:cxn>
                      <a:cxn ang="0">
                        <a:pos x="987" y="100"/>
                      </a:cxn>
                      <a:cxn ang="0">
                        <a:pos x="680" y="21"/>
                      </a:cxn>
                      <a:cxn ang="0">
                        <a:pos x="338" y="30"/>
                      </a:cxn>
                      <a:cxn ang="0">
                        <a:pos x="40" y="109"/>
                      </a:cxn>
                    </a:cxnLst>
                    <a:rect l="0" t="0" r="r" b="b"/>
                    <a:pathLst>
                      <a:path w="1072" h="1649">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3F3B3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277"/>
                  <p:cNvSpPr>
                    <a:spLocks/>
                  </p:cNvSpPr>
                  <p:nvPr/>
                </p:nvSpPr>
                <p:spPr bwMode="gray">
                  <a:xfrm>
                    <a:off x="-1141413" y="14004926"/>
                    <a:ext cx="1987550" cy="806450"/>
                  </a:xfrm>
                  <a:custGeom>
                    <a:avLst/>
                    <a:gdLst/>
                    <a:ahLst/>
                    <a:cxnLst>
                      <a:cxn ang="0">
                        <a:pos x="35" y="132"/>
                      </a:cxn>
                      <a:cxn ang="0">
                        <a:pos x="251" y="195"/>
                      </a:cxn>
                      <a:cxn ang="0">
                        <a:pos x="252" y="168"/>
                      </a:cxn>
                      <a:cxn ang="0">
                        <a:pos x="345" y="208"/>
                      </a:cxn>
                      <a:cxn ang="0">
                        <a:pos x="462" y="196"/>
                      </a:cxn>
                      <a:cxn ang="0">
                        <a:pos x="526" y="132"/>
                      </a:cxn>
                      <a:cxn ang="0">
                        <a:pos x="440" y="60"/>
                      </a:cxn>
                      <a:cxn ang="0">
                        <a:pos x="221" y="9"/>
                      </a:cxn>
                      <a:cxn ang="0">
                        <a:pos x="0" y="108"/>
                      </a:cxn>
                    </a:cxnLst>
                    <a:rect l="0" t="0" r="r" b="b"/>
                    <a:pathLst>
                      <a:path w="530" h="215">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278"/>
                  <p:cNvSpPr>
                    <a:spLocks/>
                  </p:cNvSpPr>
                  <p:nvPr/>
                </p:nvSpPr>
                <p:spPr bwMode="gray">
                  <a:xfrm>
                    <a:off x="-1774825" y="8439151"/>
                    <a:ext cx="3055938" cy="6232525"/>
                  </a:xfrm>
                  <a:custGeom>
                    <a:avLst/>
                    <a:gdLst/>
                    <a:ahLst/>
                    <a:cxnLst>
                      <a:cxn ang="0">
                        <a:pos x="256" y="0"/>
                      </a:cxn>
                      <a:cxn ang="0">
                        <a:pos x="124" y="102"/>
                      </a:cxn>
                      <a:cxn ang="0">
                        <a:pos x="0" y="191"/>
                      </a:cxn>
                      <a:cxn ang="0">
                        <a:pos x="169" y="149"/>
                      </a:cxn>
                      <a:cxn ang="0">
                        <a:pos x="238" y="254"/>
                      </a:cxn>
                      <a:cxn ang="0">
                        <a:pos x="205" y="535"/>
                      </a:cxn>
                      <a:cxn ang="0">
                        <a:pos x="194" y="880"/>
                      </a:cxn>
                      <a:cxn ang="0">
                        <a:pos x="209" y="1027"/>
                      </a:cxn>
                      <a:cxn ang="0">
                        <a:pos x="213" y="1130"/>
                      </a:cxn>
                      <a:cxn ang="0">
                        <a:pos x="232" y="1246"/>
                      </a:cxn>
                      <a:cxn ang="0">
                        <a:pos x="178" y="1344"/>
                      </a:cxn>
                      <a:cxn ang="0">
                        <a:pos x="198" y="1395"/>
                      </a:cxn>
                      <a:cxn ang="0">
                        <a:pos x="198" y="1467"/>
                      </a:cxn>
                      <a:cxn ang="0">
                        <a:pos x="251" y="1638"/>
                      </a:cxn>
                      <a:cxn ang="0">
                        <a:pos x="338" y="1660"/>
                      </a:cxn>
                      <a:cxn ang="0">
                        <a:pos x="411" y="1585"/>
                      </a:cxn>
                      <a:cxn ang="0">
                        <a:pos x="434" y="1403"/>
                      </a:cxn>
                      <a:cxn ang="0">
                        <a:pos x="454" y="1613"/>
                      </a:cxn>
                      <a:cxn ang="0">
                        <a:pos x="514" y="1660"/>
                      </a:cxn>
                      <a:cxn ang="0">
                        <a:pos x="626" y="1655"/>
                      </a:cxn>
                      <a:cxn ang="0">
                        <a:pos x="615" y="1451"/>
                      </a:cxn>
                      <a:cxn ang="0">
                        <a:pos x="639" y="1083"/>
                      </a:cxn>
                      <a:cxn ang="0">
                        <a:pos x="623" y="546"/>
                      </a:cxn>
                      <a:cxn ang="0">
                        <a:pos x="630" y="346"/>
                      </a:cxn>
                      <a:cxn ang="0">
                        <a:pos x="600" y="215"/>
                      </a:cxn>
                      <a:cxn ang="0">
                        <a:pos x="654" y="176"/>
                      </a:cxn>
                      <a:cxn ang="0">
                        <a:pos x="705" y="202"/>
                      </a:cxn>
                      <a:cxn ang="0">
                        <a:pos x="760" y="225"/>
                      </a:cxn>
                      <a:cxn ang="0">
                        <a:pos x="813" y="265"/>
                      </a:cxn>
                      <a:cxn ang="0">
                        <a:pos x="779" y="202"/>
                      </a:cxn>
                      <a:cxn ang="0">
                        <a:pos x="746" y="129"/>
                      </a:cxn>
                      <a:cxn ang="0">
                        <a:pos x="607" y="23"/>
                      </a:cxn>
                      <a:cxn ang="0">
                        <a:pos x="576" y="191"/>
                      </a:cxn>
                      <a:cxn ang="0">
                        <a:pos x="483" y="316"/>
                      </a:cxn>
                      <a:cxn ang="0">
                        <a:pos x="427" y="480"/>
                      </a:cxn>
                      <a:cxn ang="0">
                        <a:pos x="393" y="654"/>
                      </a:cxn>
                      <a:cxn ang="0">
                        <a:pos x="381" y="479"/>
                      </a:cxn>
                      <a:cxn ang="0">
                        <a:pos x="350" y="331"/>
                      </a:cxn>
                      <a:cxn ang="0">
                        <a:pos x="272" y="187"/>
                      </a:cxn>
                      <a:cxn ang="0">
                        <a:pos x="182" y="78"/>
                      </a:cxn>
                    </a:cxnLst>
                    <a:rect l="0" t="0" r="r" b="b"/>
                    <a:pathLst>
                      <a:path w="815" h="1662">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279"/>
                  <p:cNvSpPr>
                    <a:spLocks/>
                  </p:cNvSpPr>
                  <p:nvPr/>
                </p:nvSpPr>
                <p:spPr bwMode="gray">
                  <a:xfrm>
                    <a:off x="-2914650" y="13449301"/>
                    <a:ext cx="1031875" cy="720725"/>
                  </a:xfrm>
                  <a:custGeom>
                    <a:avLst/>
                    <a:gdLst/>
                    <a:ahLst/>
                    <a:cxnLst>
                      <a:cxn ang="0">
                        <a:pos x="135" y="191"/>
                      </a:cxn>
                      <a:cxn ang="0">
                        <a:pos x="188" y="4"/>
                      </a:cxn>
                      <a:cxn ang="0">
                        <a:pos x="234" y="116"/>
                      </a:cxn>
                      <a:cxn ang="0">
                        <a:pos x="129" y="191"/>
                      </a:cxn>
                    </a:cxnLst>
                    <a:rect l="0" t="0" r="r" b="b"/>
                    <a:pathLst>
                      <a:path w="275" h="192">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280"/>
                  <p:cNvSpPr>
                    <a:spLocks/>
                  </p:cNvSpPr>
                  <p:nvPr/>
                </p:nvSpPr>
                <p:spPr bwMode="gray">
                  <a:xfrm>
                    <a:off x="400050" y="14341476"/>
                    <a:ext cx="1808163" cy="1276350"/>
                  </a:xfrm>
                  <a:custGeom>
                    <a:avLst/>
                    <a:gdLst/>
                    <a:ahLst/>
                    <a:cxnLst>
                      <a:cxn ang="0">
                        <a:pos x="460" y="287"/>
                      </a:cxn>
                      <a:cxn ang="0">
                        <a:pos x="232" y="257"/>
                      </a:cxn>
                      <a:cxn ang="0">
                        <a:pos x="11" y="327"/>
                      </a:cxn>
                      <a:cxn ang="0">
                        <a:pos x="15" y="236"/>
                      </a:cxn>
                      <a:cxn ang="0">
                        <a:pos x="0" y="235"/>
                      </a:cxn>
                      <a:cxn ang="0">
                        <a:pos x="482" y="228"/>
                      </a:cxn>
                      <a:cxn ang="0">
                        <a:pos x="466" y="235"/>
                      </a:cxn>
                    </a:cxnLst>
                    <a:rect l="0" t="0" r="r" b="b"/>
                    <a:pathLst>
                      <a:path w="482" h="34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281"/>
                  <p:cNvSpPr>
                    <a:spLocks/>
                  </p:cNvSpPr>
                  <p:nvPr/>
                </p:nvSpPr>
                <p:spPr bwMode="gray">
                  <a:xfrm>
                    <a:off x="-1665288" y="14825663"/>
                    <a:ext cx="1098550" cy="919163"/>
                  </a:xfrm>
                  <a:custGeom>
                    <a:avLst/>
                    <a:gdLst/>
                    <a:ahLst/>
                    <a:cxnLst>
                      <a:cxn ang="0">
                        <a:pos x="0" y="59"/>
                      </a:cxn>
                      <a:cxn ang="0">
                        <a:pos x="98" y="182"/>
                      </a:cxn>
                      <a:cxn ang="0">
                        <a:pos x="293" y="240"/>
                      </a:cxn>
                      <a:cxn ang="0">
                        <a:pos x="227" y="19"/>
                      </a:cxn>
                      <a:cxn ang="0">
                        <a:pos x="75" y="6"/>
                      </a:cxn>
                      <a:cxn ang="0">
                        <a:pos x="0" y="76"/>
                      </a:cxn>
                    </a:cxnLst>
                    <a:rect l="0" t="0" r="r" b="b"/>
                    <a:pathLst>
                      <a:path w="293" h="245">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82"/>
                  <p:cNvSpPr>
                    <a:spLocks/>
                  </p:cNvSpPr>
                  <p:nvPr/>
                </p:nvSpPr>
                <p:spPr bwMode="gray">
                  <a:xfrm>
                    <a:off x="-739775" y="15628938"/>
                    <a:ext cx="2692400" cy="2411413"/>
                  </a:xfrm>
                  <a:custGeom>
                    <a:avLst/>
                    <a:gdLst/>
                    <a:ahLst/>
                    <a:cxnLst>
                      <a:cxn ang="0">
                        <a:pos x="653" y="225"/>
                      </a:cxn>
                      <a:cxn ang="0">
                        <a:pos x="513" y="353"/>
                      </a:cxn>
                      <a:cxn ang="0">
                        <a:pos x="361" y="480"/>
                      </a:cxn>
                      <a:cxn ang="0">
                        <a:pos x="0" y="621"/>
                      </a:cxn>
                      <a:cxn ang="0">
                        <a:pos x="435" y="305"/>
                      </a:cxn>
                      <a:cxn ang="0">
                        <a:pos x="573" y="104"/>
                      </a:cxn>
                      <a:cxn ang="0">
                        <a:pos x="675" y="21"/>
                      </a:cxn>
                      <a:cxn ang="0">
                        <a:pos x="682" y="153"/>
                      </a:cxn>
                      <a:cxn ang="0">
                        <a:pos x="589" y="283"/>
                      </a:cxn>
                    </a:cxnLst>
                    <a:rect l="0" t="0" r="r" b="b"/>
                    <a:pathLst>
                      <a:path w="718" h="643">
                        <a:moveTo>
                          <a:pt x="653" y="225"/>
                        </a:moveTo>
                        <a:cubicBezTo>
                          <a:pt x="637" y="279"/>
                          <a:pt x="556" y="321"/>
                          <a:pt x="513" y="353"/>
                        </a:cubicBezTo>
                        <a:cubicBezTo>
                          <a:pt x="459" y="393"/>
                          <a:pt x="411" y="438"/>
                          <a:pt x="361" y="480"/>
                        </a:cubicBezTo>
                        <a:cubicBezTo>
                          <a:pt x="264" y="561"/>
                          <a:pt x="132" y="643"/>
                          <a:pt x="0" y="621"/>
                        </a:cubicBezTo>
                        <a:cubicBezTo>
                          <a:pt x="150" y="549"/>
                          <a:pt x="337" y="442"/>
                          <a:pt x="435" y="305"/>
                        </a:cubicBezTo>
                        <a:cubicBezTo>
                          <a:pt x="483" y="238"/>
                          <a:pt x="524" y="167"/>
                          <a:pt x="573" y="104"/>
                        </a:cubicBezTo>
                        <a:cubicBezTo>
                          <a:pt x="593" y="77"/>
                          <a:pt x="630" y="0"/>
                          <a:pt x="675" y="21"/>
                        </a:cubicBezTo>
                        <a:cubicBezTo>
                          <a:pt x="718" y="41"/>
                          <a:pt x="695" y="127"/>
                          <a:pt x="682" y="153"/>
                        </a:cubicBezTo>
                        <a:cubicBezTo>
                          <a:pt x="663" y="191"/>
                          <a:pt x="626" y="263"/>
                          <a:pt x="589" y="283"/>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83"/>
                  <p:cNvSpPr>
                    <a:spLocks/>
                  </p:cNvSpPr>
                  <p:nvPr/>
                </p:nvSpPr>
                <p:spPr bwMode="gray">
                  <a:xfrm>
                    <a:off x="-477838" y="16422688"/>
                    <a:ext cx="2482850" cy="3222625"/>
                  </a:xfrm>
                  <a:custGeom>
                    <a:avLst/>
                    <a:gdLst/>
                    <a:ahLst/>
                    <a:cxnLst>
                      <a:cxn ang="0">
                        <a:pos x="554" y="112"/>
                      </a:cxn>
                      <a:cxn ang="0">
                        <a:pos x="436" y="323"/>
                      </a:cxn>
                      <a:cxn ang="0">
                        <a:pos x="315" y="511"/>
                      </a:cxn>
                      <a:cxn ang="0">
                        <a:pos x="0" y="859"/>
                      </a:cxn>
                      <a:cxn ang="0">
                        <a:pos x="223" y="732"/>
                      </a:cxn>
                      <a:cxn ang="0">
                        <a:pos x="459" y="529"/>
                      </a:cxn>
                      <a:cxn ang="0">
                        <a:pos x="344" y="782"/>
                      </a:cxn>
                      <a:cxn ang="0">
                        <a:pos x="548" y="387"/>
                      </a:cxn>
                      <a:cxn ang="0">
                        <a:pos x="596" y="169"/>
                      </a:cxn>
                      <a:cxn ang="0">
                        <a:pos x="652" y="8"/>
                      </a:cxn>
                      <a:cxn ang="0">
                        <a:pos x="542" y="137"/>
                      </a:cxn>
                      <a:cxn ang="0">
                        <a:pos x="449" y="258"/>
                      </a:cxn>
                    </a:cxnLst>
                    <a:rect l="0" t="0" r="r" b="b"/>
                    <a:pathLst>
                      <a:path w="662" h="859">
                        <a:moveTo>
                          <a:pt x="554" y="112"/>
                        </a:moveTo>
                        <a:cubicBezTo>
                          <a:pt x="559" y="166"/>
                          <a:pt x="462" y="270"/>
                          <a:pt x="436" y="323"/>
                        </a:cubicBezTo>
                        <a:cubicBezTo>
                          <a:pt x="401" y="390"/>
                          <a:pt x="359" y="448"/>
                          <a:pt x="315" y="511"/>
                        </a:cubicBezTo>
                        <a:cubicBezTo>
                          <a:pt x="222" y="646"/>
                          <a:pt x="129" y="762"/>
                          <a:pt x="0" y="859"/>
                        </a:cubicBezTo>
                        <a:cubicBezTo>
                          <a:pt x="79" y="822"/>
                          <a:pt x="156" y="788"/>
                          <a:pt x="223" y="732"/>
                        </a:cubicBezTo>
                        <a:cubicBezTo>
                          <a:pt x="301" y="667"/>
                          <a:pt x="376" y="588"/>
                          <a:pt x="459" y="529"/>
                        </a:cubicBezTo>
                        <a:cubicBezTo>
                          <a:pt x="464" y="635"/>
                          <a:pt x="411" y="705"/>
                          <a:pt x="344" y="782"/>
                        </a:cubicBezTo>
                        <a:cubicBezTo>
                          <a:pt x="477" y="691"/>
                          <a:pt x="524" y="541"/>
                          <a:pt x="548" y="387"/>
                        </a:cubicBezTo>
                        <a:cubicBezTo>
                          <a:pt x="561" y="307"/>
                          <a:pt x="569" y="239"/>
                          <a:pt x="596" y="169"/>
                        </a:cubicBezTo>
                        <a:cubicBezTo>
                          <a:pt x="616" y="117"/>
                          <a:pt x="662" y="68"/>
                          <a:pt x="652" y="8"/>
                        </a:cubicBezTo>
                        <a:cubicBezTo>
                          <a:pt x="607" y="0"/>
                          <a:pt x="572" y="106"/>
                          <a:pt x="542" y="137"/>
                        </a:cubicBezTo>
                        <a:cubicBezTo>
                          <a:pt x="507" y="173"/>
                          <a:pt x="454" y="204"/>
                          <a:pt x="449" y="258"/>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84"/>
                  <p:cNvSpPr>
                    <a:spLocks/>
                  </p:cNvSpPr>
                  <p:nvPr/>
                </p:nvSpPr>
                <p:spPr bwMode="gray">
                  <a:xfrm>
                    <a:off x="1765300" y="14338301"/>
                    <a:ext cx="817563" cy="2287588"/>
                  </a:xfrm>
                  <a:custGeom>
                    <a:avLst/>
                    <a:gdLst/>
                    <a:ahLst/>
                    <a:cxnLst>
                      <a:cxn ang="0">
                        <a:pos x="99" y="1"/>
                      </a:cxn>
                      <a:cxn ang="0">
                        <a:pos x="61" y="160"/>
                      </a:cxn>
                      <a:cxn ang="0">
                        <a:pos x="40" y="273"/>
                      </a:cxn>
                      <a:cxn ang="0">
                        <a:pos x="23" y="348"/>
                      </a:cxn>
                      <a:cxn ang="0">
                        <a:pos x="7" y="447"/>
                      </a:cxn>
                      <a:cxn ang="0">
                        <a:pos x="79" y="361"/>
                      </a:cxn>
                      <a:cxn ang="0">
                        <a:pos x="56" y="501"/>
                      </a:cxn>
                      <a:cxn ang="0">
                        <a:pos x="48" y="556"/>
                      </a:cxn>
                      <a:cxn ang="0">
                        <a:pos x="58" y="610"/>
                      </a:cxn>
                      <a:cxn ang="0">
                        <a:pos x="109" y="467"/>
                      </a:cxn>
                      <a:cxn ang="0">
                        <a:pos x="109" y="594"/>
                      </a:cxn>
                      <a:cxn ang="0">
                        <a:pos x="147" y="493"/>
                      </a:cxn>
                      <a:cxn ang="0">
                        <a:pos x="155" y="570"/>
                      </a:cxn>
                      <a:cxn ang="0">
                        <a:pos x="211" y="327"/>
                      </a:cxn>
                      <a:cxn ang="0">
                        <a:pos x="206" y="178"/>
                      </a:cxn>
                      <a:cxn ang="0">
                        <a:pos x="208" y="124"/>
                      </a:cxn>
                      <a:cxn ang="0">
                        <a:pos x="201" y="89"/>
                      </a:cxn>
                      <a:cxn ang="0">
                        <a:pos x="191" y="35"/>
                      </a:cxn>
                      <a:cxn ang="0">
                        <a:pos x="100" y="1"/>
                      </a:cxn>
                    </a:cxnLst>
                    <a:rect l="0" t="0" r="r" b="b"/>
                    <a:pathLst>
                      <a:path w="218" h="61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85"/>
                  <p:cNvSpPr>
                    <a:spLocks/>
                  </p:cNvSpPr>
                  <p:nvPr/>
                </p:nvSpPr>
                <p:spPr bwMode="gray">
                  <a:xfrm>
                    <a:off x="-863600" y="6575426"/>
                    <a:ext cx="1585913" cy="2251075"/>
                  </a:xfrm>
                  <a:custGeom>
                    <a:avLst/>
                    <a:gdLst/>
                    <a:ahLst/>
                    <a:cxnLst>
                      <a:cxn ang="0">
                        <a:pos x="6" y="213"/>
                      </a:cxn>
                      <a:cxn ang="0">
                        <a:pos x="35" y="379"/>
                      </a:cxn>
                      <a:cxn ang="0">
                        <a:pos x="76" y="526"/>
                      </a:cxn>
                      <a:cxn ang="0">
                        <a:pos x="199" y="599"/>
                      </a:cxn>
                      <a:cxn ang="0">
                        <a:pos x="330" y="527"/>
                      </a:cxn>
                      <a:cxn ang="0">
                        <a:pos x="374" y="392"/>
                      </a:cxn>
                      <a:cxn ang="0">
                        <a:pos x="329" y="70"/>
                      </a:cxn>
                      <a:cxn ang="0">
                        <a:pos x="158" y="0"/>
                      </a:cxn>
                      <a:cxn ang="0">
                        <a:pos x="0" y="85"/>
                      </a:cxn>
                    </a:cxnLst>
                    <a:rect l="0" t="0" r="r" b="b"/>
                    <a:pathLst>
                      <a:path w="423" h="60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286"/>
                  <p:cNvSpPr>
                    <a:spLocks/>
                  </p:cNvSpPr>
                  <p:nvPr/>
                </p:nvSpPr>
                <p:spPr bwMode="gray">
                  <a:xfrm>
                    <a:off x="-971550" y="5983288"/>
                    <a:ext cx="1795463" cy="2549525"/>
                  </a:xfrm>
                  <a:custGeom>
                    <a:avLst/>
                    <a:gdLst/>
                    <a:ahLst/>
                    <a:cxnLst>
                      <a:cxn ang="0">
                        <a:pos x="7" y="242"/>
                      </a:cxn>
                      <a:cxn ang="0">
                        <a:pos x="39" y="429"/>
                      </a:cxn>
                      <a:cxn ang="0">
                        <a:pos x="86" y="596"/>
                      </a:cxn>
                      <a:cxn ang="0">
                        <a:pos x="225" y="678"/>
                      </a:cxn>
                      <a:cxn ang="0">
                        <a:pos x="373" y="597"/>
                      </a:cxn>
                      <a:cxn ang="0">
                        <a:pos x="423" y="444"/>
                      </a:cxn>
                      <a:cxn ang="0">
                        <a:pos x="372" y="79"/>
                      </a:cxn>
                      <a:cxn ang="0">
                        <a:pos x="178" y="0"/>
                      </a:cxn>
                      <a:cxn ang="0">
                        <a:pos x="0" y="97"/>
                      </a:cxn>
                    </a:cxnLst>
                    <a:rect l="0" t="0" r="r" b="b"/>
                    <a:pathLst>
                      <a:path w="479" h="68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287"/>
                  <p:cNvSpPr>
                    <a:spLocks/>
                  </p:cNvSpPr>
                  <p:nvPr/>
                </p:nvSpPr>
                <p:spPr bwMode="gray">
                  <a:xfrm>
                    <a:off x="-117475" y="11623676"/>
                    <a:ext cx="1038225" cy="2324100"/>
                  </a:xfrm>
                  <a:custGeom>
                    <a:avLst/>
                    <a:gdLst/>
                    <a:ahLst/>
                    <a:cxnLst>
                      <a:cxn ang="0">
                        <a:pos x="200" y="59"/>
                      </a:cxn>
                      <a:cxn ang="0">
                        <a:pos x="101" y="65"/>
                      </a:cxn>
                      <a:cxn ang="0">
                        <a:pos x="38" y="19"/>
                      </a:cxn>
                      <a:cxn ang="0">
                        <a:pos x="61" y="201"/>
                      </a:cxn>
                      <a:cxn ang="0">
                        <a:pos x="95" y="293"/>
                      </a:cxn>
                      <a:cxn ang="0">
                        <a:pos x="54" y="404"/>
                      </a:cxn>
                      <a:cxn ang="0">
                        <a:pos x="78" y="522"/>
                      </a:cxn>
                      <a:cxn ang="0">
                        <a:pos x="176" y="615"/>
                      </a:cxn>
                      <a:cxn ang="0">
                        <a:pos x="253" y="464"/>
                      </a:cxn>
                      <a:cxn ang="0">
                        <a:pos x="276" y="286"/>
                      </a:cxn>
                      <a:cxn ang="0">
                        <a:pos x="203" y="78"/>
                      </a:cxn>
                      <a:cxn ang="0">
                        <a:pos x="85" y="57"/>
                      </a:cxn>
                      <a:cxn ang="0">
                        <a:pos x="25" y="48"/>
                      </a:cxn>
                    </a:cxnLst>
                    <a:rect l="0" t="0" r="r" b="b"/>
                    <a:pathLst>
                      <a:path w="277" h="620">
                        <a:moveTo>
                          <a:pt x="200" y="59"/>
                        </a:moveTo>
                        <a:cubicBezTo>
                          <a:pt x="175" y="76"/>
                          <a:pt x="127" y="78"/>
                          <a:pt x="101" y="65"/>
                        </a:cubicBezTo>
                        <a:cubicBezTo>
                          <a:pt x="75" y="52"/>
                          <a:pt x="68" y="17"/>
                          <a:pt x="38" y="19"/>
                        </a:cubicBezTo>
                        <a:cubicBezTo>
                          <a:pt x="26" y="65"/>
                          <a:pt x="135" y="171"/>
                          <a:pt x="61" y="201"/>
                        </a:cubicBezTo>
                        <a:cubicBezTo>
                          <a:pt x="46" y="250"/>
                          <a:pt x="96" y="253"/>
                          <a:pt x="95" y="293"/>
                        </a:cubicBezTo>
                        <a:cubicBezTo>
                          <a:pt x="95" y="334"/>
                          <a:pt x="49" y="349"/>
                          <a:pt x="54" y="404"/>
                        </a:cubicBezTo>
                        <a:cubicBezTo>
                          <a:pt x="57" y="438"/>
                          <a:pt x="68" y="488"/>
                          <a:pt x="78" y="522"/>
                        </a:cubicBezTo>
                        <a:cubicBezTo>
                          <a:pt x="89" y="562"/>
                          <a:pt x="124" y="620"/>
                          <a:pt x="176" y="615"/>
                        </a:cubicBezTo>
                        <a:cubicBezTo>
                          <a:pt x="249" y="607"/>
                          <a:pt x="253" y="521"/>
                          <a:pt x="253" y="464"/>
                        </a:cubicBezTo>
                        <a:cubicBezTo>
                          <a:pt x="253" y="398"/>
                          <a:pt x="276" y="352"/>
                          <a:pt x="276" y="286"/>
                        </a:cubicBezTo>
                        <a:cubicBezTo>
                          <a:pt x="276" y="197"/>
                          <a:pt x="277" y="138"/>
                          <a:pt x="203" y="78"/>
                        </a:cubicBezTo>
                        <a:cubicBezTo>
                          <a:pt x="173" y="54"/>
                          <a:pt x="115" y="6"/>
                          <a:pt x="85" y="57"/>
                        </a:cubicBezTo>
                        <a:cubicBezTo>
                          <a:pt x="70" y="18"/>
                          <a:pt x="0" y="0"/>
                          <a:pt x="25" y="48"/>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88"/>
                  <p:cNvSpPr>
                    <a:spLocks/>
                  </p:cNvSpPr>
                  <p:nvPr/>
                </p:nvSpPr>
                <p:spPr bwMode="gray">
                  <a:xfrm>
                    <a:off x="-219075" y="10855326"/>
                    <a:ext cx="657225" cy="704850"/>
                  </a:xfrm>
                  <a:custGeom>
                    <a:avLst/>
                    <a:gdLst/>
                    <a:ahLst/>
                    <a:cxnLst>
                      <a:cxn ang="0">
                        <a:pos x="157" y="183"/>
                      </a:cxn>
                      <a:cxn ang="0">
                        <a:pos x="75" y="20"/>
                      </a:cxn>
                      <a:cxn ang="0">
                        <a:pos x="87" y="118"/>
                      </a:cxn>
                      <a:cxn ang="0">
                        <a:pos x="175" y="188"/>
                      </a:cxn>
                    </a:cxnLst>
                    <a:rect l="0" t="0" r="r" b="b"/>
                    <a:pathLst>
                      <a:path w="175" h="188">
                        <a:moveTo>
                          <a:pt x="157" y="183"/>
                        </a:moveTo>
                        <a:cubicBezTo>
                          <a:pt x="117" y="174"/>
                          <a:pt x="0" y="57"/>
                          <a:pt x="75" y="20"/>
                        </a:cubicBezTo>
                        <a:cubicBezTo>
                          <a:pt x="116" y="0"/>
                          <a:pt x="82" y="106"/>
                          <a:pt x="87" y="118"/>
                        </a:cubicBezTo>
                        <a:cubicBezTo>
                          <a:pt x="99" y="149"/>
                          <a:pt x="147" y="167"/>
                          <a:pt x="175" y="188"/>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289"/>
                  <p:cNvSpPr>
                    <a:spLocks/>
                  </p:cNvSpPr>
                  <p:nvPr/>
                </p:nvSpPr>
                <p:spPr bwMode="gray">
                  <a:xfrm>
                    <a:off x="-1287463" y="11717338"/>
                    <a:ext cx="1196975" cy="3367088"/>
                  </a:xfrm>
                  <a:custGeom>
                    <a:avLst/>
                    <a:gdLst/>
                    <a:ahLst/>
                    <a:cxnLst>
                      <a:cxn ang="0">
                        <a:pos x="127" y="122"/>
                      </a:cxn>
                      <a:cxn ang="0">
                        <a:pos x="144" y="227"/>
                      </a:cxn>
                      <a:cxn ang="0">
                        <a:pos x="198" y="308"/>
                      </a:cxn>
                      <a:cxn ang="0">
                        <a:pos x="319" y="472"/>
                      </a:cxn>
                      <a:cxn ang="0">
                        <a:pos x="157" y="339"/>
                      </a:cxn>
                      <a:cxn ang="0">
                        <a:pos x="169" y="594"/>
                      </a:cxn>
                      <a:cxn ang="0">
                        <a:pos x="238" y="695"/>
                      </a:cxn>
                      <a:cxn ang="0">
                        <a:pos x="259" y="829"/>
                      </a:cxn>
                      <a:cxn ang="0">
                        <a:pos x="74" y="397"/>
                      </a:cxn>
                      <a:cxn ang="0">
                        <a:pos x="4" y="128"/>
                      </a:cxn>
                      <a:cxn ang="0">
                        <a:pos x="161" y="35"/>
                      </a:cxn>
                      <a:cxn ang="0">
                        <a:pos x="92" y="134"/>
                      </a:cxn>
                      <a:cxn ang="0">
                        <a:pos x="156" y="210"/>
                      </a:cxn>
                    </a:cxnLst>
                    <a:rect l="0" t="0" r="r" b="b"/>
                    <a:pathLst>
                      <a:path w="319" h="898">
                        <a:moveTo>
                          <a:pt x="127" y="122"/>
                        </a:moveTo>
                        <a:cubicBezTo>
                          <a:pt x="148" y="154"/>
                          <a:pt x="133" y="189"/>
                          <a:pt x="144" y="227"/>
                        </a:cubicBezTo>
                        <a:cubicBezTo>
                          <a:pt x="152" y="254"/>
                          <a:pt x="181" y="284"/>
                          <a:pt x="198" y="308"/>
                        </a:cubicBezTo>
                        <a:cubicBezTo>
                          <a:pt x="238" y="364"/>
                          <a:pt x="288" y="410"/>
                          <a:pt x="319" y="472"/>
                        </a:cubicBezTo>
                        <a:cubicBezTo>
                          <a:pt x="273" y="430"/>
                          <a:pt x="238" y="326"/>
                          <a:pt x="157" y="339"/>
                        </a:cubicBezTo>
                        <a:cubicBezTo>
                          <a:pt x="137" y="420"/>
                          <a:pt x="112" y="529"/>
                          <a:pt x="169" y="594"/>
                        </a:cubicBezTo>
                        <a:cubicBezTo>
                          <a:pt x="198" y="626"/>
                          <a:pt x="227" y="651"/>
                          <a:pt x="238" y="695"/>
                        </a:cubicBezTo>
                        <a:cubicBezTo>
                          <a:pt x="249" y="737"/>
                          <a:pt x="209" y="810"/>
                          <a:pt x="259" y="829"/>
                        </a:cubicBezTo>
                        <a:cubicBezTo>
                          <a:pt x="43" y="898"/>
                          <a:pt x="109" y="499"/>
                          <a:pt x="74" y="397"/>
                        </a:cubicBezTo>
                        <a:cubicBezTo>
                          <a:pt x="43" y="305"/>
                          <a:pt x="0" y="232"/>
                          <a:pt x="4" y="128"/>
                        </a:cubicBezTo>
                        <a:cubicBezTo>
                          <a:pt x="9" y="0"/>
                          <a:pt x="83" y="57"/>
                          <a:pt x="161" y="35"/>
                        </a:cubicBezTo>
                        <a:cubicBezTo>
                          <a:pt x="179" y="98"/>
                          <a:pt x="85" y="76"/>
                          <a:pt x="92" y="134"/>
                        </a:cubicBezTo>
                        <a:cubicBezTo>
                          <a:pt x="93" y="151"/>
                          <a:pt x="147" y="202"/>
                          <a:pt x="156" y="21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290"/>
                  <p:cNvSpPr>
                    <a:spLocks/>
                  </p:cNvSpPr>
                  <p:nvPr/>
                </p:nvSpPr>
                <p:spPr bwMode="gray">
                  <a:xfrm>
                    <a:off x="193675" y="8870951"/>
                    <a:ext cx="919163" cy="884238"/>
                  </a:xfrm>
                  <a:custGeom>
                    <a:avLst/>
                    <a:gdLst/>
                    <a:ahLst/>
                    <a:cxnLst>
                      <a:cxn ang="0">
                        <a:pos x="123" y="39"/>
                      </a:cxn>
                      <a:cxn ang="0">
                        <a:pos x="6" y="236"/>
                      </a:cxn>
                      <a:cxn ang="0">
                        <a:pos x="166" y="139"/>
                      </a:cxn>
                      <a:cxn ang="0">
                        <a:pos x="77" y="69"/>
                      </a:cxn>
                    </a:cxnLst>
                    <a:rect l="0" t="0" r="r" b="b"/>
                    <a:pathLst>
                      <a:path w="245" h="236">
                        <a:moveTo>
                          <a:pt x="123" y="39"/>
                        </a:moveTo>
                        <a:cubicBezTo>
                          <a:pt x="55" y="75"/>
                          <a:pt x="0" y="158"/>
                          <a:pt x="6" y="236"/>
                        </a:cubicBezTo>
                        <a:cubicBezTo>
                          <a:pt x="33" y="141"/>
                          <a:pt x="109" y="197"/>
                          <a:pt x="166" y="139"/>
                        </a:cubicBezTo>
                        <a:cubicBezTo>
                          <a:pt x="245" y="58"/>
                          <a:pt x="100" y="0"/>
                          <a:pt x="77" y="69"/>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291"/>
                  <p:cNvSpPr>
                    <a:spLocks/>
                  </p:cNvSpPr>
                  <p:nvPr/>
                </p:nvSpPr>
                <p:spPr bwMode="gray">
                  <a:xfrm>
                    <a:off x="1919287" y="14533563"/>
                    <a:ext cx="655638" cy="809625"/>
                  </a:xfrm>
                  <a:custGeom>
                    <a:avLst/>
                    <a:gdLst/>
                    <a:ahLst/>
                    <a:cxnLst>
                      <a:cxn ang="0">
                        <a:pos x="172" y="35"/>
                      </a:cxn>
                      <a:cxn ang="0">
                        <a:pos x="143" y="88"/>
                      </a:cxn>
                      <a:cxn ang="0">
                        <a:pos x="87" y="125"/>
                      </a:cxn>
                      <a:cxn ang="0">
                        <a:pos x="43" y="172"/>
                      </a:cxn>
                      <a:cxn ang="0">
                        <a:pos x="1" y="216"/>
                      </a:cxn>
                      <a:cxn ang="0">
                        <a:pos x="9" y="154"/>
                      </a:cxn>
                      <a:cxn ang="0">
                        <a:pos x="39" y="100"/>
                      </a:cxn>
                      <a:cxn ang="0">
                        <a:pos x="55" y="65"/>
                      </a:cxn>
                      <a:cxn ang="0">
                        <a:pos x="119" y="20"/>
                      </a:cxn>
                      <a:cxn ang="0">
                        <a:pos x="158" y="13"/>
                      </a:cxn>
                      <a:cxn ang="0">
                        <a:pos x="175" y="33"/>
                      </a:cxn>
                      <a:cxn ang="0">
                        <a:pos x="169" y="33"/>
                      </a:cxn>
                    </a:cxnLst>
                    <a:rect l="0" t="0" r="r" b="b"/>
                    <a:pathLst>
                      <a:path w="175" h="216">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292"/>
                  <p:cNvSpPr>
                    <a:spLocks/>
                  </p:cNvSpPr>
                  <p:nvPr/>
                </p:nvSpPr>
                <p:spPr bwMode="gray">
                  <a:xfrm>
                    <a:off x="-4095750" y="8386763"/>
                    <a:ext cx="6791325" cy="7204075"/>
                  </a:xfrm>
                  <a:custGeom>
                    <a:avLst/>
                    <a:gdLst/>
                    <a:ahLst/>
                    <a:cxnLst>
                      <a:cxn ang="0">
                        <a:pos x="1156" y="1557"/>
                      </a:cxn>
                      <a:cxn ang="0">
                        <a:pos x="1157" y="1117"/>
                      </a:cxn>
                      <a:cxn ang="0">
                        <a:pos x="1207" y="345"/>
                      </a:cxn>
                      <a:cxn ang="0">
                        <a:pos x="1346" y="124"/>
                      </a:cxn>
                      <a:cxn ang="0">
                        <a:pos x="1642" y="268"/>
                      </a:cxn>
                      <a:cxn ang="0">
                        <a:pos x="1689" y="578"/>
                      </a:cxn>
                      <a:cxn ang="0">
                        <a:pos x="1731" y="1101"/>
                      </a:cxn>
                      <a:cxn ang="0">
                        <a:pos x="1767" y="1289"/>
                      </a:cxn>
                      <a:cxn ang="0">
                        <a:pos x="1788" y="1685"/>
                      </a:cxn>
                      <a:cxn ang="0">
                        <a:pos x="1359" y="1806"/>
                      </a:cxn>
                      <a:cxn ang="0">
                        <a:pos x="993" y="1908"/>
                      </a:cxn>
                      <a:cxn ang="0">
                        <a:pos x="575" y="1568"/>
                      </a:cxn>
                      <a:cxn ang="0">
                        <a:pos x="611" y="1378"/>
                      </a:cxn>
                      <a:cxn ang="0">
                        <a:pos x="603" y="1284"/>
                      </a:cxn>
                      <a:cxn ang="0">
                        <a:pos x="618" y="1144"/>
                      </a:cxn>
                      <a:cxn ang="0">
                        <a:pos x="559" y="922"/>
                      </a:cxn>
                      <a:cxn ang="0">
                        <a:pos x="493" y="703"/>
                      </a:cxn>
                      <a:cxn ang="0">
                        <a:pos x="412" y="759"/>
                      </a:cxn>
                      <a:cxn ang="0">
                        <a:pos x="330" y="915"/>
                      </a:cxn>
                      <a:cxn ang="0">
                        <a:pos x="345" y="1062"/>
                      </a:cxn>
                      <a:cxn ang="0">
                        <a:pos x="472" y="1291"/>
                      </a:cxn>
                      <a:cxn ang="0">
                        <a:pos x="571" y="1381"/>
                      </a:cxn>
                      <a:cxn ang="0">
                        <a:pos x="487" y="1410"/>
                      </a:cxn>
                      <a:cxn ang="0">
                        <a:pos x="480" y="1558"/>
                      </a:cxn>
                      <a:cxn ang="0">
                        <a:pos x="282" y="1383"/>
                      </a:cxn>
                      <a:cxn ang="0">
                        <a:pos x="143" y="1207"/>
                      </a:cxn>
                      <a:cxn ang="0">
                        <a:pos x="79" y="1097"/>
                      </a:cxn>
                      <a:cxn ang="0">
                        <a:pos x="100" y="755"/>
                      </a:cxn>
                      <a:cxn ang="0">
                        <a:pos x="276" y="475"/>
                      </a:cxn>
                      <a:cxn ang="0">
                        <a:pos x="384" y="353"/>
                      </a:cxn>
                      <a:cxn ang="0">
                        <a:pos x="477" y="185"/>
                      </a:cxn>
                      <a:cxn ang="0">
                        <a:pos x="741" y="87"/>
                      </a:cxn>
                      <a:cxn ang="0">
                        <a:pos x="851" y="189"/>
                      </a:cxn>
                      <a:cxn ang="0">
                        <a:pos x="817" y="548"/>
                      </a:cxn>
                      <a:cxn ang="0">
                        <a:pos x="848" y="856"/>
                      </a:cxn>
                      <a:cxn ang="0">
                        <a:pos x="898" y="1421"/>
                      </a:cxn>
                      <a:cxn ang="0">
                        <a:pos x="993" y="1908"/>
                      </a:cxn>
                    </a:cxnLst>
                    <a:rect l="0" t="0" r="r" b="b"/>
                    <a:pathLst>
                      <a:path w="1811" h="1921">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2A343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93"/>
                  <p:cNvSpPr>
                    <a:spLocks/>
                  </p:cNvSpPr>
                  <p:nvPr/>
                </p:nvSpPr>
                <p:spPr bwMode="gray">
                  <a:xfrm>
                    <a:off x="490537" y="8915401"/>
                    <a:ext cx="633413" cy="593725"/>
                  </a:xfrm>
                  <a:custGeom>
                    <a:avLst/>
                    <a:gdLst/>
                    <a:ahLst/>
                    <a:cxnLst>
                      <a:cxn ang="0">
                        <a:pos x="4" y="103"/>
                      </a:cxn>
                      <a:cxn ang="0">
                        <a:pos x="86" y="106"/>
                      </a:cxn>
                      <a:cxn ang="0">
                        <a:pos x="163" y="158"/>
                      </a:cxn>
                      <a:cxn ang="0">
                        <a:pos x="109" y="28"/>
                      </a:cxn>
                      <a:cxn ang="0">
                        <a:pos x="35" y="6"/>
                      </a:cxn>
                      <a:cxn ang="0">
                        <a:pos x="0" y="68"/>
                      </a:cxn>
                    </a:cxnLst>
                    <a:rect l="0" t="0" r="r" b="b"/>
                    <a:pathLst>
                      <a:path w="169" h="158">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294"/>
                  <p:cNvSpPr>
                    <a:spLocks/>
                  </p:cNvSpPr>
                  <p:nvPr/>
                </p:nvSpPr>
                <p:spPr bwMode="gray">
                  <a:xfrm>
                    <a:off x="-1816100" y="8859838"/>
                    <a:ext cx="866775" cy="465138"/>
                  </a:xfrm>
                  <a:custGeom>
                    <a:avLst/>
                    <a:gdLst/>
                    <a:ahLst/>
                    <a:cxnLst>
                      <a:cxn ang="0">
                        <a:pos x="65" y="64"/>
                      </a:cxn>
                      <a:cxn ang="0">
                        <a:pos x="0" y="114"/>
                      </a:cxn>
                      <a:cxn ang="0">
                        <a:pos x="108" y="103"/>
                      </a:cxn>
                      <a:cxn ang="0">
                        <a:pos x="191" y="71"/>
                      </a:cxn>
                      <a:cxn ang="0">
                        <a:pos x="225" y="60"/>
                      </a:cxn>
                      <a:cxn ang="0">
                        <a:pos x="209" y="18"/>
                      </a:cxn>
                      <a:cxn ang="0">
                        <a:pos x="112" y="25"/>
                      </a:cxn>
                    </a:cxnLst>
                    <a:rect l="0" t="0" r="r" b="b"/>
                    <a:pathLst>
                      <a:path w="231" h="124">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295"/>
                  <p:cNvSpPr>
                    <a:spLocks/>
                  </p:cNvSpPr>
                  <p:nvPr/>
                </p:nvSpPr>
                <p:spPr bwMode="gray">
                  <a:xfrm>
                    <a:off x="823912" y="8807451"/>
                    <a:ext cx="1225550" cy="828675"/>
                  </a:xfrm>
                  <a:custGeom>
                    <a:avLst/>
                    <a:gdLst/>
                    <a:ahLst/>
                    <a:cxnLst>
                      <a:cxn ang="0">
                        <a:pos x="55" y="74"/>
                      </a:cxn>
                      <a:cxn ang="0">
                        <a:pos x="128" y="114"/>
                      </a:cxn>
                      <a:cxn ang="0">
                        <a:pos x="183" y="167"/>
                      </a:cxn>
                      <a:cxn ang="0">
                        <a:pos x="164" y="125"/>
                      </a:cxn>
                      <a:cxn ang="0">
                        <a:pos x="327" y="153"/>
                      </a:cxn>
                      <a:cxn ang="0">
                        <a:pos x="0" y="0"/>
                      </a:cxn>
                    </a:cxnLst>
                    <a:rect l="0" t="0" r="r" b="b"/>
                    <a:pathLst>
                      <a:path w="327" h="221">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296"/>
                  <p:cNvSpPr>
                    <a:spLocks/>
                  </p:cNvSpPr>
                  <p:nvPr/>
                </p:nvSpPr>
                <p:spPr bwMode="gray">
                  <a:xfrm>
                    <a:off x="-1804988" y="8394701"/>
                    <a:ext cx="3055938" cy="2590800"/>
                  </a:xfrm>
                  <a:custGeom>
                    <a:avLst/>
                    <a:gdLst/>
                    <a:ahLst/>
                    <a:cxnLst>
                      <a:cxn ang="0">
                        <a:pos x="130" y="73"/>
                      </a:cxn>
                      <a:cxn ang="0">
                        <a:pos x="0" y="192"/>
                      </a:cxn>
                      <a:cxn ang="0">
                        <a:pos x="170" y="150"/>
                      </a:cxn>
                      <a:cxn ang="0">
                        <a:pos x="238" y="256"/>
                      </a:cxn>
                      <a:cxn ang="0">
                        <a:pos x="213" y="547"/>
                      </a:cxn>
                      <a:cxn ang="0">
                        <a:pos x="580" y="403"/>
                      </a:cxn>
                      <a:cxn ang="0">
                        <a:pos x="600" y="217"/>
                      </a:cxn>
                      <a:cxn ang="0">
                        <a:pos x="655" y="177"/>
                      </a:cxn>
                      <a:cxn ang="0">
                        <a:pos x="705" y="203"/>
                      </a:cxn>
                      <a:cxn ang="0">
                        <a:pos x="760" y="226"/>
                      </a:cxn>
                      <a:cxn ang="0">
                        <a:pos x="813" y="266"/>
                      </a:cxn>
                      <a:cxn ang="0">
                        <a:pos x="779" y="203"/>
                      </a:cxn>
                      <a:cxn ang="0">
                        <a:pos x="746" y="131"/>
                      </a:cxn>
                      <a:cxn ang="0">
                        <a:pos x="619" y="7"/>
                      </a:cxn>
                      <a:cxn ang="0">
                        <a:pos x="576" y="192"/>
                      </a:cxn>
                      <a:cxn ang="0">
                        <a:pos x="483" y="318"/>
                      </a:cxn>
                      <a:cxn ang="0">
                        <a:pos x="407" y="480"/>
                      </a:cxn>
                      <a:cxn ang="0">
                        <a:pos x="407" y="691"/>
                      </a:cxn>
                      <a:cxn ang="0">
                        <a:pos x="381" y="481"/>
                      </a:cxn>
                      <a:cxn ang="0">
                        <a:pos x="350" y="332"/>
                      </a:cxn>
                      <a:cxn ang="0">
                        <a:pos x="272" y="188"/>
                      </a:cxn>
                      <a:cxn ang="0">
                        <a:pos x="260" y="0"/>
                      </a:cxn>
                    </a:cxnLst>
                    <a:rect l="0" t="0" r="r" b="b"/>
                    <a:pathLst>
                      <a:path w="815" h="691">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297"/>
                  <p:cNvSpPr>
                    <a:spLocks/>
                  </p:cNvSpPr>
                  <p:nvPr/>
                </p:nvSpPr>
                <p:spPr bwMode="gray">
                  <a:xfrm>
                    <a:off x="-1519238" y="8405813"/>
                    <a:ext cx="812800" cy="487363"/>
                  </a:xfrm>
                  <a:custGeom>
                    <a:avLst/>
                    <a:gdLst/>
                    <a:ahLst/>
                    <a:cxnLst>
                      <a:cxn ang="0">
                        <a:pos x="0" y="130"/>
                      </a:cxn>
                      <a:cxn ang="0">
                        <a:pos x="86" y="76"/>
                      </a:cxn>
                      <a:cxn ang="0">
                        <a:pos x="74" y="103"/>
                      </a:cxn>
                      <a:cxn ang="0">
                        <a:pos x="124" y="62"/>
                      </a:cxn>
                      <a:cxn ang="0">
                        <a:pos x="127" y="91"/>
                      </a:cxn>
                      <a:cxn ang="0">
                        <a:pos x="163" y="64"/>
                      </a:cxn>
                      <a:cxn ang="0">
                        <a:pos x="173" y="91"/>
                      </a:cxn>
                      <a:cxn ang="0">
                        <a:pos x="187" y="71"/>
                      </a:cxn>
                      <a:cxn ang="0">
                        <a:pos x="208" y="93"/>
                      </a:cxn>
                      <a:cxn ang="0">
                        <a:pos x="176" y="22"/>
                      </a:cxn>
                      <a:cxn ang="0">
                        <a:pos x="107" y="26"/>
                      </a:cxn>
                      <a:cxn ang="0">
                        <a:pos x="15" y="101"/>
                      </a:cxn>
                    </a:cxnLst>
                    <a:rect l="0" t="0" r="r" b="b"/>
                    <a:pathLst>
                      <a:path w="217" h="13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298"/>
                  <p:cNvSpPr>
                    <a:spLocks/>
                  </p:cNvSpPr>
                  <p:nvPr/>
                </p:nvSpPr>
                <p:spPr bwMode="gray">
                  <a:xfrm>
                    <a:off x="411162" y="8405813"/>
                    <a:ext cx="735013" cy="803275"/>
                  </a:xfrm>
                  <a:custGeom>
                    <a:avLst/>
                    <a:gdLst/>
                    <a:ahLst/>
                    <a:cxnLst>
                      <a:cxn ang="0">
                        <a:pos x="11" y="66"/>
                      </a:cxn>
                      <a:cxn ang="0">
                        <a:pos x="9" y="126"/>
                      </a:cxn>
                      <a:cxn ang="0">
                        <a:pos x="40" y="105"/>
                      </a:cxn>
                      <a:cxn ang="0">
                        <a:pos x="69" y="78"/>
                      </a:cxn>
                      <a:cxn ang="0">
                        <a:pos x="142" y="142"/>
                      </a:cxn>
                      <a:cxn ang="0">
                        <a:pos x="196" y="212"/>
                      </a:cxn>
                      <a:cxn ang="0">
                        <a:pos x="165" y="144"/>
                      </a:cxn>
                      <a:cxn ang="0">
                        <a:pos x="124" y="71"/>
                      </a:cxn>
                      <a:cxn ang="0">
                        <a:pos x="54" y="7"/>
                      </a:cxn>
                      <a:cxn ang="0">
                        <a:pos x="3" y="72"/>
                      </a:cxn>
                      <a:cxn ang="0">
                        <a:pos x="13" y="78"/>
                      </a:cxn>
                    </a:cxnLst>
                    <a:rect l="0" t="0" r="r" b="b"/>
                    <a:pathLst>
                      <a:path w="196" h="214">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299"/>
                  <p:cNvSpPr>
                    <a:spLocks/>
                  </p:cNvSpPr>
                  <p:nvPr/>
                </p:nvSpPr>
                <p:spPr bwMode="gray">
                  <a:xfrm>
                    <a:off x="-1095375" y="9036051"/>
                    <a:ext cx="547688" cy="809625"/>
                  </a:xfrm>
                  <a:custGeom>
                    <a:avLst/>
                    <a:gdLst/>
                    <a:ahLst/>
                    <a:cxnLst>
                      <a:cxn ang="0">
                        <a:pos x="0" y="0"/>
                      </a:cxn>
                      <a:cxn ang="0">
                        <a:pos x="146" y="216"/>
                      </a:cxn>
                      <a:cxn ang="0">
                        <a:pos x="53" y="131"/>
                      </a:cxn>
                      <a:cxn ang="0">
                        <a:pos x="28" y="193"/>
                      </a:cxn>
                    </a:cxnLst>
                    <a:rect l="0" t="0" r="r" b="b"/>
                    <a:pathLst>
                      <a:path w="146" h="216">
                        <a:moveTo>
                          <a:pt x="0" y="0"/>
                        </a:moveTo>
                        <a:cubicBezTo>
                          <a:pt x="40" y="3"/>
                          <a:pt x="144" y="168"/>
                          <a:pt x="146" y="216"/>
                        </a:cubicBezTo>
                        <a:cubicBezTo>
                          <a:pt x="134" y="178"/>
                          <a:pt x="97" y="126"/>
                          <a:pt x="53" y="131"/>
                        </a:cubicBezTo>
                        <a:cubicBezTo>
                          <a:pt x="54" y="153"/>
                          <a:pt x="29" y="170"/>
                          <a:pt x="28" y="193"/>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300"/>
                  <p:cNvSpPr>
                    <a:spLocks/>
                  </p:cNvSpPr>
                  <p:nvPr/>
                </p:nvSpPr>
                <p:spPr bwMode="gray">
                  <a:xfrm>
                    <a:off x="-2127250" y="5688013"/>
                    <a:ext cx="3724275" cy="3937000"/>
                  </a:xfrm>
                  <a:custGeom>
                    <a:avLst/>
                    <a:gdLst/>
                    <a:ahLst/>
                    <a:cxnLst>
                      <a:cxn ang="0">
                        <a:pos x="440" y="222"/>
                      </a:cxn>
                      <a:cxn ang="0">
                        <a:pos x="433" y="840"/>
                      </a:cxn>
                      <a:cxn ang="0">
                        <a:pos x="406" y="823"/>
                      </a:cxn>
                      <a:cxn ang="0">
                        <a:pos x="394" y="795"/>
                      </a:cxn>
                      <a:cxn ang="0">
                        <a:pos x="392" y="829"/>
                      </a:cxn>
                      <a:cxn ang="0">
                        <a:pos x="358" y="794"/>
                      </a:cxn>
                      <a:cxn ang="0">
                        <a:pos x="346" y="807"/>
                      </a:cxn>
                      <a:cxn ang="0">
                        <a:pos x="318" y="754"/>
                      </a:cxn>
                      <a:cxn ang="0">
                        <a:pos x="277" y="805"/>
                      </a:cxn>
                      <a:cxn ang="0">
                        <a:pos x="269" y="772"/>
                      </a:cxn>
                      <a:cxn ang="0">
                        <a:pos x="164" y="840"/>
                      </a:cxn>
                      <a:cxn ang="0">
                        <a:pos x="8" y="869"/>
                      </a:cxn>
                      <a:cxn ang="0">
                        <a:pos x="0" y="837"/>
                      </a:cxn>
                      <a:cxn ang="0">
                        <a:pos x="94" y="830"/>
                      </a:cxn>
                      <a:cxn ang="0">
                        <a:pos x="79" y="750"/>
                      </a:cxn>
                      <a:cxn ang="0">
                        <a:pos x="223" y="718"/>
                      </a:cxn>
                      <a:cxn ang="0">
                        <a:pos x="222" y="584"/>
                      </a:cxn>
                      <a:cxn ang="0">
                        <a:pos x="201" y="445"/>
                      </a:cxn>
                      <a:cxn ang="0">
                        <a:pos x="223" y="332"/>
                      </a:cxn>
                      <a:cxn ang="0">
                        <a:pos x="254" y="281"/>
                      </a:cxn>
                      <a:cxn ang="0">
                        <a:pos x="264" y="216"/>
                      </a:cxn>
                      <a:cxn ang="0">
                        <a:pos x="334" y="121"/>
                      </a:cxn>
                      <a:cxn ang="0">
                        <a:pos x="405" y="46"/>
                      </a:cxn>
                      <a:cxn ang="0">
                        <a:pos x="371" y="46"/>
                      </a:cxn>
                      <a:cxn ang="0">
                        <a:pos x="637" y="36"/>
                      </a:cxn>
                      <a:cxn ang="0">
                        <a:pos x="792" y="214"/>
                      </a:cxn>
                      <a:cxn ang="0">
                        <a:pos x="820" y="344"/>
                      </a:cxn>
                      <a:cxn ang="0">
                        <a:pos x="843" y="479"/>
                      </a:cxn>
                      <a:cxn ang="0">
                        <a:pos x="808" y="760"/>
                      </a:cxn>
                      <a:cxn ang="0">
                        <a:pos x="966" y="826"/>
                      </a:cxn>
                      <a:cxn ang="0">
                        <a:pos x="903" y="870"/>
                      </a:cxn>
                      <a:cxn ang="0">
                        <a:pos x="993" y="854"/>
                      </a:cxn>
                      <a:cxn ang="0">
                        <a:pos x="721" y="748"/>
                      </a:cxn>
                      <a:cxn ang="0">
                        <a:pos x="636" y="1034"/>
                      </a:cxn>
                      <a:cxn ang="0">
                        <a:pos x="592" y="1030"/>
                      </a:cxn>
                      <a:cxn ang="0">
                        <a:pos x="609" y="1050"/>
                      </a:cxn>
                      <a:cxn ang="0">
                        <a:pos x="692" y="403"/>
                      </a:cxn>
                      <a:cxn ang="0">
                        <a:pos x="685" y="421"/>
                      </a:cxn>
                      <a:cxn ang="0">
                        <a:pos x="643" y="363"/>
                      </a:cxn>
                      <a:cxn ang="0">
                        <a:pos x="626" y="384"/>
                      </a:cxn>
                      <a:cxn ang="0">
                        <a:pos x="575" y="384"/>
                      </a:cxn>
                      <a:cxn ang="0">
                        <a:pos x="458" y="228"/>
                      </a:cxn>
                      <a:cxn ang="0">
                        <a:pos x="513" y="339"/>
                      </a:cxn>
                      <a:cxn ang="0">
                        <a:pos x="440" y="233"/>
                      </a:cxn>
                    </a:cxnLst>
                    <a:rect l="0" t="0" r="r" b="b"/>
                    <a:pathLst>
                      <a:path w="993" h="105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736357"/>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301"/>
                  <p:cNvSpPr>
                    <a:spLocks/>
                  </p:cNvSpPr>
                  <p:nvPr/>
                </p:nvSpPr>
                <p:spPr bwMode="gray">
                  <a:xfrm>
                    <a:off x="-2127250" y="5688013"/>
                    <a:ext cx="3724275" cy="3937000"/>
                  </a:xfrm>
                  <a:custGeom>
                    <a:avLst/>
                    <a:gdLst/>
                    <a:ahLst/>
                    <a:cxnLst>
                      <a:cxn ang="0">
                        <a:pos x="440" y="222"/>
                      </a:cxn>
                      <a:cxn ang="0">
                        <a:pos x="433" y="840"/>
                      </a:cxn>
                      <a:cxn ang="0">
                        <a:pos x="406" y="823"/>
                      </a:cxn>
                      <a:cxn ang="0">
                        <a:pos x="394" y="795"/>
                      </a:cxn>
                      <a:cxn ang="0">
                        <a:pos x="392" y="829"/>
                      </a:cxn>
                      <a:cxn ang="0">
                        <a:pos x="358" y="794"/>
                      </a:cxn>
                      <a:cxn ang="0">
                        <a:pos x="346" y="807"/>
                      </a:cxn>
                      <a:cxn ang="0">
                        <a:pos x="318" y="754"/>
                      </a:cxn>
                      <a:cxn ang="0">
                        <a:pos x="277" y="805"/>
                      </a:cxn>
                      <a:cxn ang="0">
                        <a:pos x="269" y="772"/>
                      </a:cxn>
                      <a:cxn ang="0">
                        <a:pos x="164" y="840"/>
                      </a:cxn>
                      <a:cxn ang="0">
                        <a:pos x="8" y="869"/>
                      </a:cxn>
                      <a:cxn ang="0">
                        <a:pos x="0" y="837"/>
                      </a:cxn>
                      <a:cxn ang="0">
                        <a:pos x="94" y="830"/>
                      </a:cxn>
                      <a:cxn ang="0">
                        <a:pos x="79" y="750"/>
                      </a:cxn>
                      <a:cxn ang="0">
                        <a:pos x="223" y="718"/>
                      </a:cxn>
                      <a:cxn ang="0">
                        <a:pos x="222" y="584"/>
                      </a:cxn>
                      <a:cxn ang="0">
                        <a:pos x="201" y="445"/>
                      </a:cxn>
                      <a:cxn ang="0">
                        <a:pos x="223" y="332"/>
                      </a:cxn>
                      <a:cxn ang="0">
                        <a:pos x="254" y="281"/>
                      </a:cxn>
                      <a:cxn ang="0">
                        <a:pos x="264" y="216"/>
                      </a:cxn>
                      <a:cxn ang="0">
                        <a:pos x="334" y="121"/>
                      </a:cxn>
                      <a:cxn ang="0">
                        <a:pos x="405" y="46"/>
                      </a:cxn>
                      <a:cxn ang="0">
                        <a:pos x="371" y="46"/>
                      </a:cxn>
                      <a:cxn ang="0">
                        <a:pos x="637" y="36"/>
                      </a:cxn>
                      <a:cxn ang="0">
                        <a:pos x="792" y="214"/>
                      </a:cxn>
                      <a:cxn ang="0">
                        <a:pos x="820" y="344"/>
                      </a:cxn>
                      <a:cxn ang="0">
                        <a:pos x="843" y="479"/>
                      </a:cxn>
                      <a:cxn ang="0">
                        <a:pos x="808" y="760"/>
                      </a:cxn>
                      <a:cxn ang="0">
                        <a:pos x="966" y="826"/>
                      </a:cxn>
                      <a:cxn ang="0">
                        <a:pos x="903" y="870"/>
                      </a:cxn>
                      <a:cxn ang="0">
                        <a:pos x="993" y="854"/>
                      </a:cxn>
                      <a:cxn ang="0">
                        <a:pos x="721" y="748"/>
                      </a:cxn>
                      <a:cxn ang="0">
                        <a:pos x="636" y="1034"/>
                      </a:cxn>
                      <a:cxn ang="0">
                        <a:pos x="592" y="1030"/>
                      </a:cxn>
                      <a:cxn ang="0">
                        <a:pos x="609" y="1050"/>
                      </a:cxn>
                      <a:cxn ang="0">
                        <a:pos x="692" y="403"/>
                      </a:cxn>
                      <a:cxn ang="0">
                        <a:pos x="685" y="421"/>
                      </a:cxn>
                      <a:cxn ang="0">
                        <a:pos x="643" y="363"/>
                      </a:cxn>
                      <a:cxn ang="0">
                        <a:pos x="626" y="384"/>
                      </a:cxn>
                      <a:cxn ang="0">
                        <a:pos x="575" y="384"/>
                      </a:cxn>
                      <a:cxn ang="0">
                        <a:pos x="458" y="228"/>
                      </a:cxn>
                      <a:cxn ang="0">
                        <a:pos x="513" y="339"/>
                      </a:cxn>
                      <a:cxn ang="0">
                        <a:pos x="440" y="233"/>
                      </a:cxn>
                    </a:cxnLst>
                    <a:rect l="0" t="0" r="r" b="b"/>
                    <a:pathLst>
                      <a:path w="993" h="105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302"/>
                  <p:cNvSpPr>
                    <a:spLocks/>
                  </p:cNvSpPr>
                  <p:nvPr/>
                </p:nvSpPr>
                <p:spPr bwMode="gray">
                  <a:xfrm>
                    <a:off x="-1965325" y="13963651"/>
                    <a:ext cx="746125" cy="757238"/>
                  </a:xfrm>
                  <a:custGeom>
                    <a:avLst/>
                    <a:gdLst/>
                    <a:ahLst/>
                    <a:cxnLst>
                      <a:cxn ang="0">
                        <a:pos x="4" y="47"/>
                      </a:cxn>
                      <a:cxn ang="0">
                        <a:pos x="16" y="105"/>
                      </a:cxn>
                      <a:cxn ang="0">
                        <a:pos x="128" y="168"/>
                      </a:cxn>
                      <a:cxn ang="0">
                        <a:pos x="176" y="188"/>
                      </a:cxn>
                      <a:cxn ang="0">
                        <a:pos x="171" y="138"/>
                      </a:cxn>
                      <a:cxn ang="0">
                        <a:pos x="86" y="71"/>
                      </a:cxn>
                      <a:cxn ang="0">
                        <a:pos x="186" y="58"/>
                      </a:cxn>
                      <a:cxn ang="0">
                        <a:pos x="97" y="16"/>
                      </a:cxn>
                      <a:cxn ang="0">
                        <a:pos x="39" y="4"/>
                      </a:cxn>
                      <a:cxn ang="0">
                        <a:pos x="0" y="43"/>
                      </a:cxn>
                    </a:cxnLst>
                    <a:rect l="0" t="0" r="r" b="b"/>
                    <a:pathLst>
                      <a:path w="199" h="202">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303"/>
                  <p:cNvSpPr>
                    <a:spLocks/>
                  </p:cNvSpPr>
                  <p:nvPr/>
                </p:nvSpPr>
                <p:spPr bwMode="gray">
                  <a:xfrm>
                    <a:off x="-2424113" y="13239751"/>
                    <a:ext cx="1387475" cy="993775"/>
                  </a:xfrm>
                  <a:custGeom>
                    <a:avLst/>
                    <a:gdLst/>
                    <a:ahLst/>
                    <a:cxnLst>
                      <a:cxn ang="0">
                        <a:pos x="4" y="216"/>
                      </a:cxn>
                      <a:cxn ang="0">
                        <a:pos x="1" y="259"/>
                      </a:cxn>
                      <a:cxn ang="0">
                        <a:pos x="78" y="255"/>
                      </a:cxn>
                      <a:cxn ang="0">
                        <a:pos x="144" y="224"/>
                      </a:cxn>
                      <a:cxn ang="0">
                        <a:pos x="185" y="214"/>
                      </a:cxn>
                      <a:cxn ang="0">
                        <a:pos x="299" y="219"/>
                      </a:cxn>
                      <a:cxn ang="0">
                        <a:pos x="193" y="179"/>
                      </a:cxn>
                      <a:cxn ang="0">
                        <a:pos x="180" y="165"/>
                      </a:cxn>
                      <a:cxn ang="0">
                        <a:pos x="335" y="197"/>
                      </a:cxn>
                      <a:cxn ang="0">
                        <a:pos x="265" y="146"/>
                      </a:cxn>
                      <a:cxn ang="0">
                        <a:pos x="184" y="122"/>
                      </a:cxn>
                      <a:cxn ang="0">
                        <a:pos x="284" y="114"/>
                      </a:cxn>
                      <a:cxn ang="0">
                        <a:pos x="370" y="142"/>
                      </a:cxn>
                      <a:cxn ang="0">
                        <a:pos x="285" y="82"/>
                      </a:cxn>
                      <a:cxn ang="0">
                        <a:pos x="191" y="66"/>
                      </a:cxn>
                      <a:cxn ang="0">
                        <a:pos x="339" y="34"/>
                      </a:cxn>
                      <a:cxn ang="0">
                        <a:pos x="241" y="3"/>
                      </a:cxn>
                      <a:cxn ang="0">
                        <a:pos x="143" y="48"/>
                      </a:cxn>
                      <a:cxn ang="0">
                        <a:pos x="4" y="216"/>
                      </a:cxn>
                    </a:cxnLst>
                    <a:rect l="0" t="0" r="r" b="b"/>
                    <a:pathLst>
                      <a:path w="370" h="265">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Oval 304"/>
                  <p:cNvSpPr>
                    <a:spLocks noChangeArrowheads="1"/>
                  </p:cNvSpPr>
                  <p:nvPr/>
                </p:nvSpPr>
                <p:spPr bwMode="gray">
                  <a:xfrm>
                    <a:off x="-417513" y="15395576"/>
                    <a:ext cx="668338" cy="671513"/>
                  </a:xfrm>
                  <a:prstGeom prst="ellipse">
                    <a:avLst/>
                  </a:prstGeom>
                  <a:solidFill>
                    <a:srgbClr val="3F3B3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305"/>
                  <p:cNvSpPr>
                    <a:spLocks/>
                  </p:cNvSpPr>
                  <p:nvPr/>
                </p:nvSpPr>
                <p:spPr bwMode="gray">
                  <a:xfrm>
                    <a:off x="-533400" y="15692438"/>
                    <a:ext cx="2347913" cy="1858963"/>
                  </a:xfrm>
                  <a:custGeom>
                    <a:avLst/>
                    <a:gdLst/>
                    <a:ahLst/>
                    <a:cxnLst>
                      <a:cxn ang="0">
                        <a:pos x="24" y="461"/>
                      </a:cxn>
                      <a:cxn ang="0">
                        <a:pos x="189" y="375"/>
                      </a:cxn>
                      <a:cxn ang="0">
                        <a:pos x="347" y="276"/>
                      </a:cxn>
                      <a:cxn ang="0">
                        <a:pos x="497" y="157"/>
                      </a:cxn>
                      <a:cxn ang="0">
                        <a:pos x="625" y="12"/>
                      </a:cxn>
                      <a:cxn ang="0">
                        <a:pos x="452" y="111"/>
                      </a:cxn>
                      <a:cxn ang="0">
                        <a:pos x="268" y="240"/>
                      </a:cxn>
                      <a:cxn ang="0">
                        <a:pos x="0" y="496"/>
                      </a:cxn>
                    </a:cxnLst>
                    <a:rect l="0" t="0" r="r" b="b"/>
                    <a:pathLst>
                      <a:path w="626" h="496">
                        <a:moveTo>
                          <a:pt x="24" y="461"/>
                        </a:moveTo>
                        <a:cubicBezTo>
                          <a:pt x="83" y="466"/>
                          <a:pt x="144" y="404"/>
                          <a:pt x="189" y="375"/>
                        </a:cubicBezTo>
                        <a:cubicBezTo>
                          <a:pt x="240" y="343"/>
                          <a:pt x="297" y="313"/>
                          <a:pt x="347" y="276"/>
                        </a:cubicBezTo>
                        <a:cubicBezTo>
                          <a:pt x="397" y="237"/>
                          <a:pt x="450" y="200"/>
                          <a:pt x="497" y="157"/>
                        </a:cubicBezTo>
                        <a:cubicBezTo>
                          <a:pt x="535" y="123"/>
                          <a:pt x="626" y="64"/>
                          <a:pt x="625" y="12"/>
                        </a:cubicBezTo>
                        <a:cubicBezTo>
                          <a:pt x="557" y="0"/>
                          <a:pt x="498" y="71"/>
                          <a:pt x="452" y="111"/>
                        </a:cubicBezTo>
                        <a:cubicBezTo>
                          <a:pt x="395" y="159"/>
                          <a:pt x="326" y="191"/>
                          <a:pt x="268" y="240"/>
                        </a:cubicBezTo>
                        <a:cubicBezTo>
                          <a:pt x="172" y="320"/>
                          <a:pt x="62" y="387"/>
                          <a:pt x="0" y="496"/>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306"/>
                  <p:cNvSpPr>
                    <a:spLocks/>
                  </p:cNvSpPr>
                  <p:nvPr/>
                </p:nvSpPr>
                <p:spPr bwMode="gray">
                  <a:xfrm>
                    <a:off x="-1835150" y="15640051"/>
                    <a:ext cx="1890713" cy="989013"/>
                  </a:xfrm>
                  <a:custGeom>
                    <a:avLst/>
                    <a:gdLst/>
                    <a:ahLst/>
                    <a:cxnLst>
                      <a:cxn ang="0">
                        <a:pos x="103" y="46"/>
                      </a:cxn>
                      <a:cxn ang="0">
                        <a:pos x="179" y="82"/>
                      </a:cxn>
                      <a:cxn ang="0">
                        <a:pos x="290" y="87"/>
                      </a:cxn>
                      <a:cxn ang="0">
                        <a:pos x="500" y="41"/>
                      </a:cxn>
                      <a:cxn ang="0">
                        <a:pos x="354" y="146"/>
                      </a:cxn>
                      <a:cxn ang="0">
                        <a:pos x="91" y="90"/>
                      </a:cxn>
                      <a:cxn ang="0">
                        <a:pos x="202" y="238"/>
                      </a:cxn>
                      <a:cxn ang="0">
                        <a:pos x="86" y="0"/>
                      </a:cxn>
                    </a:cxnLst>
                    <a:rect l="0" t="0" r="r" b="b"/>
                    <a:pathLst>
                      <a:path w="504" h="264">
                        <a:moveTo>
                          <a:pt x="103" y="46"/>
                        </a:moveTo>
                        <a:cubicBezTo>
                          <a:pt x="131" y="56"/>
                          <a:pt x="151" y="74"/>
                          <a:pt x="179" y="82"/>
                        </a:cubicBezTo>
                        <a:cubicBezTo>
                          <a:pt x="213" y="90"/>
                          <a:pt x="253" y="88"/>
                          <a:pt x="290" y="87"/>
                        </a:cubicBezTo>
                        <a:cubicBezTo>
                          <a:pt x="369" y="86"/>
                          <a:pt x="426" y="47"/>
                          <a:pt x="500" y="41"/>
                        </a:cubicBezTo>
                        <a:cubicBezTo>
                          <a:pt x="504" y="138"/>
                          <a:pt x="442" y="146"/>
                          <a:pt x="354" y="146"/>
                        </a:cubicBezTo>
                        <a:cubicBezTo>
                          <a:pt x="248" y="146"/>
                          <a:pt x="177" y="138"/>
                          <a:pt x="91" y="90"/>
                        </a:cubicBezTo>
                        <a:cubicBezTo>
                          <a:pt x="93" y="164"/>
                          <a:pt x="164" y="188"/>
                          <a:pt x="202" y="238"/>
                        </a:cubicBezTo>
                        <a:cubicBezTo>
                          <a:pt x="89" y="264"/>
                          <a:pt x="0" y="69"/>
                          <a:pt x="86" y="0"/>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307"/>
                  <p:cNvSpPr>
                    <a:spLocks/>
                  </p:cNvSpPr>
                  <p:nvPr/>
                </p:nvSpPr>
                <p:spPr bwMode="gray">
                  <a:xfrm>
                    <a:off x="246062" y="17765713"/>
                    <a:ext cx="1792288" cy="2166938"/>
                  </a:xfrm>
                  <a:custGeom>
                    <a:avLst/>
                    <a:gdLst/>
                    <a:ahLst/>
                    <a:cxnLst>
                      <a:cxn ang="0">
                        <a:pos x="437" y="187"/>
                      </a:cxn>
                      <a:cxn ang="0">
                        <a:pos x="383" y="519"/>
                      </a:cxn>
                      <a:cxn ang="0">
                        <a:pos x="192" y="543"/>
                      </a:cxn>
                      <a:cxn ang="0">
                        <a:pos x="0" y="577"/>
                      </a:cxn>
                      <a:cxn ang="0">
                        <a:pos x="197" y="484"/>
                      </a:cxn>
                      <a:cxn ang="0">
                        <a:pos x="330" y="356"/>
                      </a:cxn>
                      <a:cxn ang="0">
                        <a:pos x="408" y="175"/>
                      </a:cxn>
                      <a:cxn ang="0">
                        <a:pos x="443" y="0"/>
                      </a:cxn>
                    </a:cxnLst>
                    <a:rect l="0" t="0" r="r" b="b"/>
                    <a:pathLst>
                      <a:path w="478" h="578">
                        <a:moveTo>
                          <a:pt x="437" y="187"/>
                        </a:moveTo>
                        <a:cubicBezTo>
                          <a:pt x="478" y="282"/>
                          <a:pt x="415" y="429"/>
                          <a:pt x="383" y="519"/>
                        </a:cubicBezTo>
                        <a:cubicBezTo>
                          <a:pt x="320" y="532"/>
                          <a:pt x="254" y="532"/>
                          <a:pt x="192" y="543"/>
                        </a:cubicBezTo>
                        <a:cubicBezTo>
                          <a:pt x="129" y="555"/>
                          <a:pt x="64" y="578"/>
                          <a:pt x="0" y="577"/>
                        </a:cubicBezTo>
                        <a:cubicBezTo>
                          <a:pt x="46" y="530"/>
                          <a:pt x="137" y="510"/>
                          <a:pt x="197" y="484"/>
                        </a:cubicBezTo>
                        <a:cubicBezTo>
                          <a:pt x="264" y="456"/>
                          <a:pt x="295" y="423"/>
                          <a:pt x="330" y="356"/>
                        </a:cubicBezTo>
                        <a:cubicBezTo>
                          <a:pt x="359" y="301"/>
                          <a:pt x="389" y="237"/>
                          <a:pt x="408" y="175"/>
                        </a:cubicBezTo>
                        <a:cubicBezTo>
                          <a:pt x="425" y="118"/>
                          <a:pt x="419" y="53"/>
                          <a:pt x="443" y="0"/>
                        </a:cubicBezTo>
                      </a:path>
                    </a:pathLst>
                  </a:custGeom>
                  <a:solidFill>
                    <a:srgbClr val="56535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308"/>
                  <p:cNvSpPr>
                    <a:spLocks/>
                  </p:cNvSpPr>
                  <p:nvPr/>
                </p:nvSpPr>
                <p:spPr bwMode="gray">
                  <a:xfrm>
                    <a:off x="1371600" y="10360026"/>
                    <a:ext cx="363538" cy="3490913"/>
                  </a:xfrm>
                  <a:custGeom>
                    <a:avLst/>
                    <a:gdLst/>
                    <a:ahLst/>
                    <a:cxnLst>
                      <a:cxn ang="0">
                        <a:pos x="0" y="29"/>
                      </a:cxn>
                      <a:cxn ang="0">
                        <a:pos x="12" y="235"/>
                      </a:cxn>
                      <a:cxn ang="0">
                        <a:pos x="30" y="450"/>
                      </a:cxn>
                      <a:cxn ang="0">
                        <a:pos x="18" y="666"/>
                      </a:cxn>
                      <a:cxn ang="0">
                        <a:pos x="12" y="771"/>
                      </a:cxn>
                      <a:cxn ang="0">
                        <a:pos x="94" y="931"/>
                      </a:cxn>
                      <a:cxn ang="0">
                        <a:pos x="94" y="666"/>
                      </a:cxn>
                      <a:cxn ang="0">
                        <a:pos x="83" y="399"/>
                      </a:cxn>
                      <a:cxn ang="0">
                        <a:pos x="29" y="158"/>
                      </a:cxn>
                      <a:cxn ang="0">
                        <a:pos x="0" y="0"/>
                      </a:cxn>
                    </a:cxnLst>
                    <a:rect l="0" t="0" r="r" b="b"/>
                    <a:pathLst>
                      <a:path w="97" h="931">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309"/>
                  <p:cNvSpPr>
                    <a:spLocks/>
                  </p:cNvSpPr>
                  <p:nvPr/>
                </p:nvSpPr>
                <p:spPr bwMode="gray">
                  <a:xfrm>
                    <a:off x="479425" y="13655676"/>
                    <a:ext cx="1484313" cy="1492250"/>
                  </a:xfrm>
                  <a:custGeom>
                    <a:avLst/>
                    <a:gdLst/>
                    <a:ahLst/>
                    <a:cxnLst>
                      <a:cxn ang="0">
                        <a:pos x="330" y="55"/>
                      </a:cxn>
                      <a:cxn ang="0">
                        <a:pos x="318" y="109"/>
                      </a:cxn>
                      <a:cxn ang="0">
                        <a:pos x="108" y="33"/>
                      </a:cxn>
                      <a:cxn ang="0">
                        <a:pos x="209" y="113"/>
                      </a:cxn>
                      <a:cxn ang="0">
                        <a:pos x="243" y="164"/>
                      </a:cxn>
                      <a:cxn ang="0">
                        <a:pos x="287" y="214"/>
                      </a:cxn>
                      <a:cxn ang="0">
                        <a:pos x="221" y="219"/>
                      </a:cxn>
                      <a:cxn ang="0">
                        <a:pos x="256" y="289"/>
                      </a:cxn>
                      <a:cxn ang="0">
                        <a:pos x="170" y="329"/>
                      </a:cxn>
                      <a:cxn ang="0">
                        <a:pos x="0" y="398"/>
                      </a:cxn>
                      <a:cxn ang="0">
                        <a:pos x="194" y="344"/>
                      </a:cxn>
                      <a:cxn ang="0">
                        <a:pos x="314" y="351"/>
                      </a:cxn>
                      <a:cxn ang="0">
                        <a:pos x="396" y="370"/>
                      </a:cxn>
                      <a:cxn ang="0">
                        <a:pos x="357" y="238"/>
                      </a:cxn>
                      <a:cxn ang="0">
                        <a:pos x="330" y="98"/>
                      </a:cxn>
                    </a:cxnLst>
                    <a:rect l="0" t="0" r="r" b="b"/>
                    <a:pathLst>
                      <a:path w="396" h="398">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10"/>
                  <p:cNvSpPr>
                    <a:spLocks/>
                  </p:cNvSpPr>
                  <p:nvPr/>
                </p:nvSpPr>
                <p:spPr bwMode="gray">
                  <a:xfrm>
                    <a:off x="-3533775" y="11672888"/>
                    <a:ext cx="1027113" cy="1357313"/>
                  </a:xfrm>
                  <a:custGeom>
                    <a:avLst/>
                    <a:gdLst/>
                    <a:ahLst/>
                    <a:cxnLst>
                      <a:cxn ang="0">
                        <a:pos x="173" y="43"/>
                      </a:cxn>
                      <a:cxn ang="0">
                        <a:pos x="47" y="57"/>
                      </a:cxn>
                      <a:cxn ang="0">
                        <a:pos x="133" y="133"/>
                      </a:cxn>
                      <a:cxn ang="0">
                        <a:pos x="181" y="236"/>
                      </a:cxn>
                      <a:cxn ang="0">
                        <a:pos x="122" y="311"/>
                      </a:cxn>
                      <a:cxn ang="0">
                        <a:pos x="211" y="320"/>
                      </a:cxn>
                      <a:cxn ang="0">
                        <a:pos x="274" y="362"/>
                      </a:cxn>
                      <a:cxn ang="0">
                        <a:pos x="197" y="182"/>
                      </a:cxn>
                      <a:cxn ang="0">
                        <a:pos x="144" y="94"/>
                      </a:cxn>
                      <a:cxn ang="0">
                        <a:pos x="192" y="0"/>
                      </a:cxn>
                    </a:cxnLst>
                    <a:rect l="0" t="0" r="r" b="b"/>
                    <a:pathLst>
                      <a:path w="274" h="362">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311"/>
                  <p:cNvSpPr>
                    <a:spLocks/>
                  </p:cNvSpPr>
                  <p:nvPr/>
                </p:nvSpPr>
                <p:spPr bwMode="gray">
                  <a:xfrm>
                    <a:off x="-2686050" y="10748963"/>
                    <a:ext cx="685800" cy="747713"/>
                  </a:xfrm>
                  <a:custGeom>
                    <a:avLst/>
                    <a:gdLst/>
                    <a:ahLst/>
                    <a:cxnLst>
                      <a:cxn ang="0">
                        <a:pos x="180" y="199"/>
                      </a:cxn>
                      <a:cxn ang="0">
                        <a:pos x="162" y="77"/>
                      </a:cxn>
                      <a:cxn ang="0">
                        <a:pos x="76" y="28"/>
                      </a:cxn>
                      <a:cxn ang="0">
                        <a:pos x="28" y="94"/>
                      </a:cxn>
                      <a:cxn ang="0">
                        <a:pos x="2" y="175"/>
                      </a:cxn>
                      <a:cxn ang="0">
                        <a:pos x="20" y="148"/>
                      </a:cxn>
                      <a:cxn ang="0">
                        <a:pos x="52" y="125"/>
                      </a:cxn>
                      <a:cxn ang="0">
                        <a:pos x="114" y="78"/>
                      </a:cxn>
                      <a:cxn ang="0">
                        <a:pos x="180" y="191"/>
                      </a:cxn>
                    </a:cxnLst>
                    <a:rect l="0" t="0" r="r" b="b"/>
                    <a:pathLst>
                      <a:path w="183" h="199">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312"/>
                  <p:cNvSpPr>
                    <a:spLocks/>
                  </p:cNvSpPr>
                  <p:nvPr/>
                </p:nvSpPr>
                <p:spPr bwMode="gray">
                  <a:xfrm>
                    <a:off x="-3184525" y="10048876"/>
                    <a:ext cx="209550" cy="603250"/>
                  </a:xfrm>
                  <a:custGeom>
                    <a:avLst/>
                    <a:gdLst/>
                    <a:ahLst/>
                    <a:cxnLst>
                      <a:cxn ang="0">
                        <a:pos x="56" y="0"/>
                      </a:cxn>
                      <a:cxn ang="0">
                        <a:pos x="34" y="89"/>
                      </a:cxn>
                      <a:cxn ang="0">
                        <a:pos x="10" y="155"/>
                      </a:cxn>
                      <a:cxn ang="0">
                        <a:pos x="21" y="78"/>
                      </a:cxn>
                    </a:cxnLst>
                    <a:rect l="0" t="0" r="r" b="b"/>
                    <a:pathLst>
                      <a:path w="56" h="161">
                        <a:moveTo>
                          <a:pt x="56" y="0"/>
                        </a:moveTo>
                        <a:cubicBezTo>
                          <a:pt x="49" y="35"/>
                          <a:pt x="30" y="47"/>
                          <a:pt x="34" y="89"/>
                        </a:cubicBezTo>
                        <a:cubicBezTo>
                          <a:pt x="36" y="112"/>
                          <a:pt x="55" y="161"/>
                          <a:pt x="10" y="155"/>
                        </a:cubicBezTo>
                        <a:cubicBezTo>
                          <a:pt x="0" y="123"/>
                          <a:pt x="14" y="107"/>
                          <a:pt x="21" y="7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313"/>
                  <p:cNvSpPr>
                    <a:spLocks/>
                  </p:cNvSpPr>
                  <p:nvPr/>
                </p:nvSpPr>
                <p:spPr bwMode="gray">
                  <a:xfrm>
                    <a:off x="2098675" y="12576176"/>
                    <a:ext cx="338138" cy="584200"/>
                  </a:xfrm>
                  <a:custGeom>
                    <a:avLst/>
                    <a:gdLst/>
                    <a:ahLst/>
                    <a:cxnLst>
                      <a:cxn ang="0">
                        <a:pos x="77" y="0"/>
                      </a:cxn>
                      <a:cxn ang="0">
                        <a:pos x="12" y="144"/>
                      </a:cxn>
                      <a:cxn ang="0">
                        <a:pos x="73" y="20"/>
                      </a:cxn>
                    </a:cxnLst>
                    <a:rect l="0" t="0" r="r" b="b"/>
                    <a:pathLst>
                      <a:path w="90" h="156">
                        <a:moveTo>
                          <a:pt x="77" y="0"/>
                        </a:moveTo>
                        <a:cubicBezTo>
                          <a:pt x="90" y="55"/>
                          <a:pt x="0" y="75"/>
                          <a:pt x="12" y="144"/>
                        </a:cubicBezTo>
                        <a:cubicBezTo>
                          <a:pt x="69" y="156"/>
                          <a:pt x="57" y="50"/>
                          <a:pt x="73" y="20"/>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314"/>
                  <p:cNvSpPr>
                    <a:spLocks/>
                  </p:cNvSpPr>
                  <p:nvPr/>
                </p:nvSpPr>
                <p:spPr bwMode="gray">
                  <a:xfrm>
                    <a:off x="-2006600" y="11877676"/>
                    <a:ext cx="688975" cy="1328738"/>
                  </a:xfrm>
                  <a:custGeom>
                    <a:avLst/>
                    <a:gdLst/>
                    <a:ahLst/>
                    <a:cxnLst>
                      <a:cxn ang="0">
                        <a:pos x="46" y="323"/>
                      </a:cxn>
                      <a:cxn ang="0">
                        <a:pos x="81" y="249"/>
                      </a:cxn>
                      <a:cxn ang="0">
                        <a:pos x="166" y="244"/>
                      </a:cxn>
                      <a:cxn ang="0">
                        <a:pos x="74" y="139"/>
                      </a:cxn>
                      <a:cxn ang="0">
                        <a:pos x="0" y="0"/>
                      </a:cxn>
                      <a:cxn ang="0">
                        <a:pos x="30" y="85"/>
                      </a:cxn>
                      <a:cxn ang="0">
                        <a:pos x="49" y="179"/>
                      </a:cxn>
                      <a:cxn ang="0">
                        <a:pos x="50" y="272"/>
                      </a:cxn>
                      <a:cxn ang="0">
                        <a:pos x="50" y="354"/>
                      </a:cxn>
                    </a:cxnLst>
                    <a:rect l="0" t="0" r="r" b="b"/>
                    <a:pathLst>
                      <a:path w="184" h="354">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315"/>
                  <p:cNvSpPr>
                    <a:spLocks/>
                  </p:cNvSpPr>
                  <p:nvPr/>
                </p:nvSpPr>
                <p:spPr bwMode="gray">
                  <a:xfrm>
                    <a:off x="1614487" y="9932988"/>
                    <a:ext cx="654050" cy="1104900"/>
                  </a:xfrm>
                  <a:custGeom>
                    <a:avLst/>
                    <a:gdLst/>
                    <a:ahLst/>
                    <a:cxnLst>
                      <a:cxn ang="0">
                        <a:pos x="128" y="0"/>
                      </a:cxn>
                      <a:cxn ang="0">
                        <a:pos x="79" y="98"/>
                      </a:cxn>
                      <a:cxn ang="0">
                        <a:pos x="20" y="175"/>
                      </a:cxn>
                      <a:cxn ang="0">
                        <a:pos x="109" y="179"/>
                      </a:cxn>
                      <a:cxn ang="0">
                        <a:pos x="74" y="238"/>
                      </a:cxn>
                      <a:cxn ang="0">
                        <a:pos x="82" y="288"/>
                      </a:cxn>
                      <a:cxn ang="0">
                        <a:pos x="136" y="8"/>
                      </a:cxn>
                    </a:cxnLst>
                    <a:rect l="0" t="0" r="r" b="b"/>
                    <a:pathLst>
                      <a:path w="174" h="295">
                        <a:moveTo>
                          <a:pt x="128" y="0"/>
                        </a:moveTo>
                        <a:cubicBezTo>
                          <a:pt x="134" y="41"/>
                          <a:pt x="105" y="72"/>
                          <a:pt x="79" y="98"/>
                        </a:cubicBezTo>
                        <a:cubicBezTo>
                          <a:pt x="60" y="117"/>
                          <a:pt x="0" y="144"/>
                          <a:pt x="20" y="175"/>
                        </a:cubicBezTo>
                        <a:cubicBezTo>
                          <a:pt x="45" y="214"/>
                          <a:pt x="99" y="149"/>
                          <a:pt x="109" y="179"/>
                        </a:cubicBezTo>
                        <a:cubicBezTo>
                          <a:pt x="115" y="197"/>
                          <a:pt x="77" y="221"/>
                          <a:pt x="74" y="238"/>
                        </a:cubicBezTo>
                        <a:cubicBezTo>
                          <a:pt x="72" y="248"/>
                          <a:pt x="83" y="273"/>
                          <a:pt x="82" y="288"/>
                        </a:cubicBezTo>
                        <a:cubicBezTo>
                          <a:pt x="174" y="295"/>
                          <a:pt x="147" y="64"/>
                          <a:pt x="136" y="8"/>
                        </a:cubicBezTo>
                      </a:path>
                    </a:pathLst>
                  </a:custGeom>
                  <a:solidFill>
                    <a:srgbClr val="0D121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316"/>
                  <p:cNvSpPr>
                    <a:spLocks/>
                  </p:cNvSpPr>
                  <p:nvPr/>
                </p:nvSpPr>
                <p:spPr bwMode="gray">
                  <a:xfrm>
                    <a:off x="-1208088" y="6396038"/>
                    <a:ext cx="584200" cy="2230438"/>
                  </a:xfrm>
                  <a:custGeom>
                    <a:avLst/>
                    <a:gdLst/>
                    <a:ahLst/>
                    <a:cxnLst>
                      <a:cxn ang="0">
                        <a:pos x="98" y="68"/>
                      </a:cxn>
                      <a:cxn ang="0">
                        <a:pos x="66" y="108"/>
                      </a:cxn>
                      <a:cxn ang="0">
                        <a:pos x="55" y="169"/>
                      </a:cxn>
                      <a:cxn ang="0">
                        <a:pos x="75" y="304"/>
                      </a:cxn>
                      <a:cxn ang="0">
                        <a:pos x="107" y="414"/>
                      </a:cxn>
                      <a:cxn ang="0">
                        <a:pos x="116" y="472"/>
                      </a:cxn>
                      <a:cxn ang="0">
                        <a:pos x="108" y="530"/>
                      </a:cxn>
                      <a:cxn ang="0">
                        <a:pos x="119" y="561"/>
                      </a:cxn>
                      <a:cxn ang="0">
                        <a:pos x="123" y="595"/>
                      </a:cxn>
                      <a:cxn ang="0">
                        <a:pos x="66" y="384"/>
                      </a:cxn>
                      <a:cxn ang="0">
                        <a:pos x="47" y="296"/>
                      </a:cxn>
                      <a:cxn ang="0">
                        <a:pos x="41" y="197"/>
                      </a:cxn>
                      <a:cxn ang="0">
                        <a:pos x="8" y="267"/>
                      </a:cxn>
                      <a:cxn ang="0">
                        <a:pos x="18" y="344"/>
                      </a:cxn>
                      <a:cxn ang="0">
                        <a:pos x="1" y="212"/>
                      </a:cxn>
                      <a:cxn ang="0">
                        <a:pos x="37" y="108"/>
                      </a:cxn>
                      <a:cxn ang="0">
                        <a:pos x="40" y="123"/>
                      </a:cxn>
                      <a:cxn ang="0">
                        <a:pos x="57" y="86"/>
                      </a:cxn>
                      <a:cxn ang="0">
                        <a:pos x="84" y="50"/>
                      </a:cxn>
                      <a:cxn ang="0">
                        <a:pos x="118" y="16"/>
                      </a:cxn>
                      <a:cxn ang="0">
                        <a:pos x="156" y="0"/>
                      </a:cxn>
                      <a:cxn ang="0">
                        <a:pos x="77" y="107"/>
                      </a:cxn>
                    </a:cxnLst>
                    <a:rect l="0" t="0" r="r" b="b"/>
                    <a:pathLst>
                      <a:path w="156" h="595">
                        <a:moveTo>
                          <a:pt x="98" y="68"/>
                        </a:moveTo>
                        <a:cubicBezTo>
                          <a:pt x="93" y="84"/>
                          <a:pt x="74" y="93"/>
                          <a:pt x="66" y="108"/>
                        </a:cubicBezTo>
                        <a:cubicBezTo>
                          <a:pt x="54" y="127"/>
                          <a:pt x="54" y="147"/>
                          <a:pt x="55" y="169"/>
                        </a:cubicBezTo>
                        <a:cubicBezTo>
                          <a:pt x="57" y="215"/>
                          <a:pt x="72" y="259"/>
                          <a:pt x="75" y="304"/>
                        </a:cubicBezTo>
                        <a:cubicBezTo>
                          <a:pt x="77" y="343"/>
                          <a:pt x="94" y="379"/>
                          <a:pt x="107" y="414"/>
                        </a:cubicBezTo>
                        <a:cubicBezTo>
                          <a:pt x="113" y="431"/>
                          <a:pt x="118" y="452"/>
                          <a:pt x="116" y="472"/>
                        </a:cubicBezTo>
                        <a:cubicBezTo>
                          <a:pt x="113" y="491"/>
                          <a:pt x="104" y="509"/>
                          <a:pt x="108" y="530"/>
                        </a:cubicBezTo>
                        <a:cubicBezTo>
                          <a:pt x="110" y="540"/>
                          <a:pt x="117" y="550"/>
                          <a:pt x="119" y="561"/>
                        </a:cubicBezTo>
                        <a:cubicBezTo>
                          <a:pt x="122" y="572"/>
                          <a:pt x="120" y="584"/>
                          <a:pt x="123" y="595"/>
                        </a:cubicBezTo>
                        <a:cubicBezTo>
                          <a:pt x="121" y="524"/>
                          <a:pt x="92" y="450"/>
                          <a:pt x="66" y="384"/>
                        </a:cubicBezTo>
                        <a:cubicBezTo>
                          <a:pt x="55" y="353"/>
                          <a:pt x="49" y="330"/>
                          <a:pt x="47" y="296"/>
                        </a:cubicBezTo>
                        <a:cubicBezTo>
                          <a:pt x="46" y="262"/>
                          <a:pt x="46" y="230"/>
                          <a:pt x="41" y="197"/>
                        </a:cubicBezTo>
                        <a:cubicBezTo>
                          <a:pt x="28" y="213"/>
                          <a:pt x="12" y="245"/>
                          <a:pt x="8" y="267"/>
                        </a:cubicBezTo>
                        <a:cubicBezTo>
                          <a:pt x="4" y="295"/>
                          <a:pt x="22" y="318"/>
                          <a:pt x="18" y="344"/>
                        </a:cubicBezTo>
                        <a:cubicBezTo>
                          <a:pt x="2" y="306"/>
                          <a:pt x="1" y="253"/>
                          <a:pt x="1" y="212"/>
                        </a:cubicBezTo>
                        <a:cubicBezTo>
                          <a:pt x="0" y="180"/>
                          <a:pt x="16" y="132"/>
                          <a:pt x="37" y="108"/>
                        </a:cubicBezTo>
                        <a:cubicBezTo>
                          <a:pt x="37" y="113"/>
                          <a:pt x="40" y="117"/>
                          <a:pt x="40" y="123"/>
                        </a:cubicBezTo>
                        <a:cubicBezTo>
                          <a:pt x="46" y="113"/>
                          <a:pt x="50" y="96"/>
                          <a:pt x="57" y="86"/>
                        </a:cubicBezTo>
                        <a:cubicBezTo>
                          <a:pt x="66" y="73"/>
                          <a:pt x="76" y="63"/>
                          <a:pt x="84" y="50"/>
                        </a:cubicBezTo>
                        <a:cubicBezTo>
                          <a:pt x="94" y="34"/>
                          <a:pt x="102" y="25"/>
                          <a:pt x="118" y="16"/>
                        </a:cubicBezTo>
                        <a:cubicBezTo>
                          <a:pt x="129" y="9"/>
                          <a:pt x="144" y="8"/>
                          <a:pt x="156" y="0"/>
                        </a:cubicBezTo>
                        <a:cubicBezTo>
                          <a:pt x="129" y="36"/>
                          <a:pt x="96" y="70"/>
                          <a:pt x="77" y="107"/>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317"/>
                  <p:cNvSpPr>
                    <a:spLocks/>
                  </p:cNvSpPr>
                  <p:nvPr/>
                </p:nvSpPr>
                <p:spPr bwMode="gray">
                  <a:xfrm>
                    <a:off x="-1208088" y="6396038"/>
                    <a:ext cx="584200" cy="2230438"/>
                  </a:xfrm>
                  <a:custGeom>
                    <a:avLst/>
                    <a:gdLst/>
                    <a:ahLst/>
                    <a:cxnLst>
                      <a:cxn ang="0">
                        <a:pos x="98" y="68"/>
                      </a:cxn>
                      <a:cxn ang="0">
                        <a:pos x="66" y="108"/>
                      </a:cxn>
                      <a:cxn ang="0">
                        <a:pos x="55" y="169"/>
                      </a:cxn>
                      <a:cxn ang="0">
                        <a:pos x="75" y="304"/>
                      </a:cxn>
                      <a:cxn ang="0">
                        <a:pos x="107" y="414"/>
                      </a:cxn>
                      <a:cxn ang="0">
                        <a:pos x="116" y="472"/>
                      </a:cxn>
                      <a:cxn ang="0">
                        <a:pos x="108" y="530"/>
                      </a:cxn>
                      <a:cxn ang="0">
                        <a:pos x="119" y="561"/>
                      </a:cxn>
                      <a:cxn ang="0">
                        <a:pos x="123" y="595"/>
                      </a:cxn>
                      <a:cxn ang="0">
                        <a:pos x="66" y="384"/>
                      </a:cxn>
                      <a:cxn ang="0">
                        <a:pos x="47" y="296"/>
                      </a:cxn>
                      <a:cxn ang="0">
                        <a:pos x="41" y="197"/>
                      </a:cxn>
                      <a:cxn ang="0">
                        <a:pos x="8" y="267"/>
                      </a:cxn>
                      <a:cxn ang="0">
                        <a:pos x="18" y="344"/>
                      </a:cxn>
                      <a:cxn ang="0">
                        <a:pos x="1" y="212"/>
                      </a:cxn>
                      <a:cxn ang="0">
                        <a:pos x="37" y="108"/>
                      </a:cxn>
                      <a:cxn ang="0">
                        <a:pos x="40" y="123"/>
                      </a:cxn>
                      <a:cxn ang="0">
                        <a:pos x="57" y="86"/>
                      </a:cxn>
                      <a:cxn ang="0">
                        <a:pos x="84" y="50"/>
                      </a:cxn>
                      <a:cxn ang="0">
                        <a:pos x="118" y="16"/>
                      </a:cxn>
                      <a:cxn ang="0">
                        <a:pos x="156" y="0"/>
                      </a:cxn>
                      <a:cxn ang="0">
                        <a:pos x="77" y="107"/>
                      </a:cxn>
                    </a:cxnLst>
                    <a:rect l="0" t="0" r="r" b="b"/>
                    <a:pathLst>
                      <a:path w="156" h="595">
                        <a:moveTo>
                          <a:pt x="98" y="68"/>
                        </a:moveTo>
                        <a:cubicBezTo>
                          <a:pt x="93" y="84"/>
                          <a:pt x="74" y="93"/>
                          <a:pt x="66" y="108"/>
                        </a:cubicBezTo>
                        <a:cubicBezTo>
                          <a:pt x="54" y="127"/>
                          <a:pt x="54" y="147"/>
                          <a:pt x="55" y="169"/>
                        </a:cubicBezTo>
                        <a:cubicBezTo>
                          <a:pt x="57" y="215"/>
                          <a:pt x="72" y="259"/>
                          <a:pt x="75" y="304"/>
                        </a:cubicBezTo>
                        <a:cubicBezTo>
                          <a:pt x="77" y="343"/>
                          <a:pt x="94" y="379"/>
                          <a:pt x="107" y="414"/>
                        </a:cubicBezTo>
                        <a:cubicBezTo>
                          <a:pt x="113" y="431"/>
                          <a:pt x="118" y="452"/>
                          <a:pt x="116" y="472"/>
                        </a:cubicBezTo>
                        <a:cubicBezTo>
                          <a:pt x="113" y="491"/>
                          <a:pt x="104" y="509"/>
                          <a:pt x="108" y="530"/>
                        </a:cubicBezTo>
                        <a:cubicBezTo>
                          <a:pt x="110" y="540"/>
                          <a:pt x="117" y="550"/>
                          <a:pt x="119" y="561"/>
                        </a:cubicBezTo>
                        <a:cubicBezTo>
                          <a:pt x="122" y="572"/>
                          <a:pt x="120" y="584"/>
                          <a:pt x="123" y="595"/>
                        </a:cubicBezTo>
                        <a:cubicBezTo>
                          <a:pt x="121" y="524"/>
                          <a:pt x="92" y="450"/>
                          <a:pt x="66" y="384"/>
                        </a:cubicBezTo>
                        <a:cubicBezTo>
                          <a:pt x="55" y="353"/>
                          <a:pt x="49" y="330"/>
                          <a:pt x="47" y="296"/>
                        </a:cubicBezTo>
                        <a:cubicBezTo>
                          <a:pt x="46" y="262"/>
                          <a:pt x="46" y="230"/>
                          <a:pt x="41" y="197"/>
                        </a:cubicBezTo>
                        <a:cubicBezTo>
                          <a:pt x="28" y="213"/>
                          <a:pt x="12" y="245"/>
                          <a:pt x="8" y="267"/>
                        </a:cubicBezTo>
                        <a:cubicBezTo>
                          <a:pt x="4" y="295"/>
                          <a:pt x="22" y="318"/>
                          <a:pt x="18" y="344"/>
                        </a:cubicBezTo>
                        <a:cubicBezTo>
                          <a:pt x="2" y="306"/>
                          <a:pt x="1" y="253"/>
                          <a:pt x="1" y="212"/>
                        </a:cubicBezTo>
                        <a:cubicBezTo>
                          <a:pt x="0" y="180"/>
                          <a:pt x="16" y="132"/>
                          <a:pt x="37" y="108"/>
                        </a:cubicBezTo>
                        <a:cubicBezTo>
                          <a:pt x="37" y="113"/>
                          <a:pt x="40" y="117"/>
                          <a:pt x="40" y="123"/>
                        </a:cubicBezTo>
                        <a:cubicBezTo>
                          <a:pt x="46" y="113"/>
                          <a:pt x="50" y="96"/>
                          <a:pt x="57" y="86"/>
                        </a:cubicBezTo>
                        <a:cubicBezTo>
                          <a:pt x="66" y="73"/>
                          <a:pt x="76" y="63"/>
                          <a:pt x="84" y="50"/>
                        </a:cubicBezTo>
                        <a:cubicBezTo>
                          <a:pt x="94" y="34"/>
                          <a:pt x="102" y="25"/>
                          <a:pt x="118" y="16"/>
                        </a:cubicBezTo>
                        <a:cubicBezTo>
                          <a:pt x="129" y="9"/>
                          <a:pt x="144" y="8"/>
                          <a:pt x="156" y="0"/>
                        </a:cubicBezTo>
                        <a:cubicBezTo>
                          <a:pt x="129" y="36"/>
                          <a:pt x="96" y="70"/>
                          <a:pt x="77" y="107"/>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318"/>
                  <p:cNvSpPr>
                    <a:spLocks/>
                  </p:cNvSpPr>
                  <p:nvPr/>
                </p:nvSpPr>
                <p:spPr bwMode="gray">
                  <a:xfrm>
                    <a:off x="-1841500" y="7648576"/>
                    <a:ext cx="730250" cy="1177925"/>
                  </a:xfrm>
                  <a:custGeom>
                    <a:avLst/>
                    <a:gdLst/>
                    <a:ahLst/>
                    <a:cxnLst>
                      <a:cxn ang="0">
                        <a:pos x="0" y="229"/>
                      </a:cxn>
                      <a:cxn ang="0">
                        <a:pos x="8" y="266"/>
                      </a:cxn>
                      <a:cxn ang="0">
                        <a:pos x="30" y="295"/>
                      </a:cxn>
                      <a:cxn ang="0">
                        <a:pos x="173" y="221"/>
                      </a:cxn>
                      <a:cxn ang="0">
                        <a:pos x="189" y="109"/>
                      </a:cxn>
                      <a:cxn ang="0">
                        <a:pos x="170" y="54"/>
                      </a:cxn>
                      <a:cxn ang="0">
                        <a:pos x="168" y="0"/>
                      </a:cxn>
                      <a:cxn ang="0">
                        <a:pos x="170" y="69"/>
                      </a:cxn>
                      <a:cxn ang="0">
                        <a:pos x="164" y="148"/>
                      </a:cxn>
                      <a:cxn ang="0">
                        <a:pos x="152" y="60"/>
                      </a:cxn>
                      <a:cxn ang="0">
                        <a:pos x="142" y="151"/>
                      </a:cxn>
                      <a:cxn ang="0">
                        <a:pos x="126" y="233"/>
                      </a:cxn>
                      <a:cxn ang="0">
                        <a:pos x="55" y="282"/>
                      </a:cxn>
                      <a:cxn ang="0">
                        <a:pos x="6" y="227"/>
                      </a:cxn>
                    </a:cxnLst>
                    <a:rect l="0" t="0" r="r" b="b"/>
                    <a:pathLst>
                      <a:path w="195" h="314">
                        <a:moveTo>
                          <a:pt x="0" y="229"/>
                        </a:moveTo>
                        <a:cubicBezTo>
                          <a:pt x="2" y="238"/>
                          <a:pt x="4" y="256"/>
                          <a:pt x="8" y="266"/>
                        </a:cubicBezTo>
                        <a:cubicBezTo>
                          <a:pt x="13" y="277"/>
                          <a:pt x="25" y="283"/>
                          <a:pt x="30" y="295"/>
                        </a:cubicBezTo>
                        <a:cubicBezTo>
                          <a:pt x="87" y="314"/>
                          <a:pt x="154" y="274"/>
                          <a:pt x="173" y="221"/>
                        </a:cubicBezTo>
                        <a:cubicBezTo>
                          <a:pt x="184" y="193"/>
                          <a:pt x="195" y="140"/>
                          <a:pt x="189" y="109"/>
                        </a:cubicBezTo>
                        <a:cubicBezTo>
                          <a:pt x="186" y="90"/>
                          <a:pt x="173" y="72"/>
                          <a:pt x="170" y="54"/>
                        </a:cubicBezTo>
                        <a:cubicBezTo>
                          <a:pt x="166" y="36"/>
                          <a:pt x="168" y="18"/>
                          <a:pt x="168" y="0"/>
                        </a:cubicBezTo>
                        <a:cubicBezTo>
                          <a:pt x="168" y="24"/>
                          <a:pt x="171" y="48"/>
                          <a:pt x="170" y="69"/>
                        </a:cubicBezTo>
                        <a:cubicBezTo>
                          <a:pt x="168" y="95"/>
                          <a:pt x="163" y="121"/>
                          <a:pt x="164" y="148"/>
                        </a:cubicBezTo>
                        <a:cubicBezTo>
                          <a:pt x="146" y="127"/>
                          <a:pt x="152" y="86"/>
                          <a:pt x="152" y="60"/>
                        </a:cubicBezTo>
                        <a:cubicBezTo>
                          <a:pt x="145" y="89"/>
                          <a:pt x="142" y="120"/>
                          <a:pt x="142" y="151"/>
                        </a:cubicBezTo>
                        <a:cubicBezTo>
                          <a:pt x="142" y="182"/>
                          <a:pt x="146" y="211"/>
                          <a:pt x="126" y="233"/>
                        </a:cubicBezTo>
                        <a:cubicBezTo>
                          <a:pt x="106" y="255"/>
                          <a:pt x="87" y="277"/>
                          <a:pt x="55" y="282"/>
                        </a:cubicBezTo>
                        <a:cubicBezTo>
                          <a:pt x="23" y="286"/>
                          <a:pt x="9" y="252"/>
                          <a:pt x="6" y="227"/>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319"/>
                  <p:cNvSpPr>
                    <a:spLocks/>
                  </p:cNvSpPr>
                  <p:nvPr/>
                </p:nvSpPr>
                <p:spPr bwMode="gray">
                  <a:xfrm>
                    <a:off x="-1841500" y="7648576"/>
                    <a:ext cx="730250" cy="1177925"/>
                  </a:xfrm>
                  <a:custGeom>
                    <a:avLst/>
                    <a:gdLst/>
                    <a:ahLst/>
                    <a:cxnLst>
                      <a:cxn ang="0">
                        <a:pos x="0" y="229"/>
                      </a:cxn>
                      <a:cxn ang="0">
                        <a:pos x="8" y="266"/>
                      </a:cxn>
                      <a:cxn ang="0">
                        <a:pos x="30" y="295"/>
                      </a:cxn>
                      <a:cxn ang="0">
                        <a:pos x="173" y="221"/>
                      </a:cxn>
                      <a:cxn ang="0">
                        <a:pos x="189" y="109"/>
                      </a:cxn>
                      <a:cxn ang="0">
                        <a:pos x="170" y="54"/>
                      </a:cxn>
                      <a:cxn ang="0">
                        <a:pos x="168" y="0"/>
                      </a:cxn>
                      <a:cxn ang="0">
                        <a:pos x="170" y="69"/>
                      </a:cxn>
                      <a:cxn ang="0">
                        <a:pos x="164" y="148"/>
                      </a:cxn>
                      <a:cxn ang="0">
                        <a:pos x="152" y="60"/>
                      </a:cxn>
                      <a:cxn ang="0">
                        <a:pos x="142" y="151"/>
                      </a:cxn>
                      <a:cxn ang="0">
                        <a:pos x="126" y="233"/>
                      </a:cxn>
                      <a:cxn ang="0">
                        <a:pos x="55" y="282"/>
                      </a:cxn>
                      <a:cxn ang="0">
                        <a:pos x="6" y="227"/>
                      </a:cxn>
                    </a:cxnLst>
                    <a:rect l="0" t="0" r="r" b="b"/>
                    <a:pathLst>
                      <a:path w="195" h="314">
                        <a:moveTo>
                          <a:pt x="0" y="229"/>
                        </a:moveTo>
                        <a:cubicBezTo>
                          <a:pt x="2" y="238"/>
                          <a:pt x="4" y="256"/>
                          <a:pt x="8" y="266"/>
                        </a:cubicBezTo>
                        <a:cubicBezTo>
                          <a:pt x="13" y="277"/>
                          <a:pt x="25" y="283"/>
                          <a:pt x="30" y="295"/>
                        </a:cubicBezTo>
                        <a:cubicBezTo>
                          <a:pt x="87" y="314"/>
                          <a:pt x="154" y="274"/>
                          <a:pt x="173" y="221"/>
                        </a:cubicBezTo>
                        <a:cubicBezTo>
                          <a:pt x="184" y="193"/>
                          <a:pt x="195" y="140"/>
                          <a:pt x="189" y="109"/>
                        </a:cubicBezTo>
                        <a:cubicBezTo>
                          <a:pt x="186" y="90"/>
                          <a:pt x="173" y="72"/>
                          <a:pt x="170" y="54"/>
                        </a:cubicBezTo>
                        <a:cubicBezTo>
                          <a:pt x="166" y="36"/>
                          <a:pt x="168" y="18"/>
                          <a:pt x="168" y="0"/>
                        </a:cubicBezTo>
                        <a:cubicBezTo>
                          <a:pt x="168" y="24"/>
                          <a:pt x="171" y="48"/>
                          <a:pt x="170" y="69"/>
                        </a:cubicBezTo>
                        <a:cubicBezTo>
                          <a:pt x="168" y="95"/>
                          <a:pt x="163" y="121"/>
                          <a:pt x="164" y="148"/>
                        </a:cubicBezTo>
                        <a:cubicBezTo>
                          <a:pt x="146" y="127"/>
                          <a:pt x="152" y="86"/>
                          <a:pt x="152" y="60"/>
                        </a:cubicBezTo>
                        <a:cubicBezTo>
                          <a:pt x="145" y="89"/>
                          <a:pt x="142" y="120"/>
                          <a:pt x="142" y="151"/>
                        </a:cubicBezTo>
                        <a:cubicBezTo>
                          <a:pt x="142" y="182"/>
                          <a:pt x="146" y="211"/>
                          <a:pt x="126" y="233"/>
                        </a:cubicBezTo>
                        <a:cubicBezTo>
                          <a:pt x="106" y="255"/>
                          <a:pt x="87" y="277"/>
                          <a:pt x="55" y="282"/>
                        </a:cubicBezTo>
                        <a:cubicBezTo>
                          <a:pt x="23" y="286"/>
                          <a:pt x="9" y="252"/>
                          <a:pt x="6" y="227"/>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320"/>
                  <p:cNvSpPr>
                    <a:spLocks/>
                  </p:cNvSpPr>
                  <p:nvPr/>
                </p:nvSpPr>
                <p:spPr bwMode="gray">
                  <a:xfrm>
                    <a:off x="-2127250" y="8799513"/>
                    <a:ext cx="446088" cy="184150"/>
                  </a:xfrm>
                  <a:custGeom>
                    <a:avLst/>
                    <a:gdLst/>
                    <a:ahLst/>
                    <a:cxnLst>
                      <a:cxn ang="0">
                        <a:pos x="0" y="10"/>
                      </a:cxn>
                      <a:cxn ang="0">
                        <a:pos x="0" y="17"/>
                      </a:cxn>
                      <a:cxn ang="0">
                        <a:pos x="119" y="2"/>
                      </a:cxn>
                      <a:cxn ang="0">
                        <a:pos x="59" y="23"/>
                      </a:cxn>
                      <a:cxn ang="0">
                        <a:pos x="0" y="6"/>
                      </a:cxn>
                    </a:cxnLst>
                    <a:rect l="0" t="0" r="r" b="b"/>
                    <a:pathLst>
                      <a:path w="119" h="49">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321"/>
                  <p:cNvSpPr>
                    <a:spLocks/>
                  </p:cNvSpPr>
                  <p:nvPr/>
                </p:nvSpPr>
                <p:spPr bwMode="gray">
                  <a:xfrm>
                    <a:off x="-2127250" y="8799513"/>
                    <a:ext cx="446088" cy="184150"/>
                  </a:xfrm>
                  <a:custGeom>
                    <a:avLst/>
                    <a:gdLst/>
                    <a:ahLst/>
                    <a:cxnLst>
                      <a:cxn ang="0">
                        <a:pos x="0" y="10"/>
                      </a:cxn>
                      <a:cxn ang="0">
                        <a:pos x="0" y="17"/>
                      </a:cxn>
                      <a:cxn ang="0">
                        <a:pos x="119" y="2"/>
                      </a:cxn>
                      <a:cxn ang="0">
                        <a:pos x="59" y="23"/>
                      </a:cxn>
                      <a:cxn ang="0">
                        <a:pos x="0" y="6"/>
                      </a:cxn>
                    </a:cxnLst>
                    <a:rect l="0" t="0" r="r" b="b"/>
                    <a:pathLst>
                      <a:path w="119" h="49">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22"/>
                  <p:cNvSpPr>
                    <a:spLocks/>
                  </p:cNvSpPr>
                  <p:nvPr/>
                </p:nvSpPr>
                <p:spPr bwMode="gray">
                  <a:xfrm>
                    <a:off x="-1103313" y="8147051"/>
                    <a:ext cx="173038" cy="558800"/>
                  </a:xfrm>
                  <a:custGeom>
                    <a:avLst/>
                    <a:gdLst/>
                    <a:ahLst/>
                    <a:cxnLst>
                      <a:cxn ang="0">
                        <a:pos x="2" y="149"/>
                      </a:cxn>
                      <a:cxn ang="0">
                        <a:pos x="31" y="0"/>
                      </a:cxn>
                      <a:cxn ang="0">
                        <a:pos x="43" y="90"/>
                      </a:cxn>
                      <a:cxn ang="0">
                        <a:pos x="0" y="149"/>
                      </a:cxn>
                    </a:cxnLst>
                    <a:rect l="0" t="0" r="r" b="b"/>
                    <a:pathLst>
                      <a:path w="46" h="149">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23"/>
                  <p:cNvSpPr>
                    <a:spLocks/>
                  </p:cNvSpPr>
                  <p:nvPr/>
                </p:nvSpPr>
                <p:spPr bwMode="gray">
                  <a:xfrm>
                    <a:off x="-1103313" y="8147051"/>
                    <a:ext cx="173038" cy="558800"/>
                  </a:xfrm>
                  <a:custGeom>
                    <a:avLst/>
                    <a:gdLst/>
                    <a:ahLst/>
                    <a:cxnLst>
                      <a:cxn ang="0">
                        <a:pos x="2" y="149"/>
                      </a:cxn>
                      <a:cxn ang="0">
                        <a:pos x="31" y="0"/>
                      </a:cxn>
                      <a:cxn ang="0">
                        <a:pos x="43" y="90"/>
                      </a:cxn>
                      <a:cxn ang="0">
                        <a:pos x="0" y="149"/>
                      </a:cxn>
                    </a:cxnLst>
                    <a:rect l="0" t="0" r="r" b="b"/>
                    <a:pathLst>
                      <a:path w="46" h="149">
                        <a:moveTo>
                          <a:pt x="2" y="149"/>
                        </a:moveTo>
                        <a:cubicBezTo>
                          <a:pt x="44" y="125"/>
                          <a:pt x="31" y="38"/>
                          <a:pt x="31" y="0"/>
                        </a:cubicBezTo>
                        <a:cubicBezTo>
                          <a:pt x="30" y="32"/>
                          <a:pt x="41" y="59"/>
                          <a:pt x="43" y="90"/>
                        </a:cubicBezTo>
                        <a:cubicBezTo>
                          <a:pt x="46" y="121"/>
                          <a:pt x="26" y="137"/>
                          <a:pt x="0" y="149"/>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24"/>
                  <p:cNvSpPr>
                    <a:spLocks/>
                  </p:cNvSpPr>
                  <p:nvPr/>
                </p:nvSpPr>
                <p:spPr bwMode="gray">
                  <a:xfrm>
                    <a:off x="-847725" y="8450263"/>
                    <a:ext cx="52388" cy="266700"/>
                  </a:xfrm>
                  <a:custGeom>
                    <a:avLst/>
                    <a:gdLst/>
                    <a:ahLst/>
                    <a:cxnLst>
                      <a:cxn ang="0">
                        <a:pos x="14" y="58"/>
                      </a:cxn>
                      <a:cxn ang="0">
                        <a:pos x="4" y="0"/>
                      </a:cxn>
                      <a:cxn ang="0">
                        <a:pos x="2" y="71"/>
                      </a:cxn>
                      <a:cxn ang="0">
                        <a:pos x="8" y="60"/>
                      </a:cxn>
                    </a:cxnLst>
                    <a:rect l="0" t="0" r="r" b="b"/>
                    <a:pathLst>
                      <a:path w="14" h="71">
                        <a:moveTo>
                          <a:pt x="14" y="58"/>
                        </a:moveTo>
                        <a:cubicBezTo>
                          <a:pt x="14" y="40"/>
                          <a:pt x="13" y="15"/>
                          <a:pt x="4" y="0"/>
                        </a:cubicBezTo>
                        <a:cubicBezTo>
                          <a:pt x="4" y="24"/>
                          <a:pt x="0" y="48"/>
                          <a:pt x="2" y="71"/>
                        </a:cubicBezTo>
                        <a:cubicBezTo>
                          <a:pt x="3" y="65"/>
                          <a:pt x="5" y="65"/>
                          <a:pt x="8" y="60"/>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25"/>
                  <p:cNvSpPr>
                    <a:spLocks/>
                  </p:cNvSpPr>
                  <p:nvPr/>
                </p:nvSpPr>
                <p:spPr bwMode="gray">
                  <a:xfrm>
                    <a:off x="-847725" y="8450263"/>
                    <a:ext cx="52388" cy="266700"/>
                  </a:xfrm>
                  <a:custGeom>
                    <a:avLst/>
                    <a:gdLst/>
                    <a:ahLst/>
                    <a:cxnLst>
                      <a:cxn ang="0">
                        <a:pos x="14" y="58"/>
                      </a:cxn>
                      <a:cxn ang="0">
                        <a:pos x="4" y="0"/>
                      </a:cxn>
                      <a:cxn ang="0">
                        <a:pos x="2" y="71"/>
                      </a:cxn>
                      <a:cxn ang="0">
                        <a:pos x="8" y="60"/>
                      </a:cxn>
                    </a:cxnLst>
                    <a:rect l="0" t="0" r="r" b="b"/>
                    <a:pathLst>
                      <a:path w="14" h="71">
                        <a:moveTo>
                          <a:pt x="14" y="58"/>
                        </a:moveTo>
                        <a:cubicBezTo>
                          <a:pt x="14" y="40"/>
                          <a:pt x="13" y="15"/>
                          <a:pt x="4" y="0"/>
                        </a:cubicBezTo>
                        <a:cubicBezTo>
                          <a:pt x="4" y="24"/>
                          <a:pt x="0" y="48"/>
                          <a:pt x="2" y="71"/>
                        </a:cubicBezTo>
                        <a:cubicBezTo>
                          <a:pt x="3" y="65"/>
                          <a:pt x="5" y="65"/>
                          <a:pt x="8" y="60"/>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26"/>
                  <p:cNvSpPr>
                    <a:spLocks/>
                  </p:cNvSpPr>
                  <p:nvPr/>
                </p:nvSpPr>
                <p:spPr bwMode="gray">
                  <a:xfrm>
                    <a:off x="576262" y="7712076"/>
                    <a:ext cx="352425" cy="1057275"/>
                  </a:xfrm>
                  <a:custGeom>
                    <a:avLst/>
                    <a:gdLst/>
                    <a:ahLst/>
                    <a:cxnLst>
                      <a:cxn ang="0">
                        <a:pos x="2" y="206"/>
                      </a:cxn>
                      <a:cxn ang="0">
                        <a:pos x="45" y="119"/>
                      </a:cxn>
                      <a:cxn ang="0">
                        <a:pos x="68" y="62"/>
                      </a:cxn>
                      <a:cxn ang="0">
                        <a:pos x="92" y="0"/>
                      </a:cxn>
                      <a:cxn ang="0">
                        <a:pos x="64" y="91"/>
                      </a:cxn>
                      <a:cxn ang="0">
                        <a:pos x="45" y="173"/>
                      </a:cxn>
                      <a:cxn ang="0">
                        <a:pos x="51" y="239"/>
                      </a:cxn>
                      <a:cxn ang="0">
                        <a:pos x="83" y="282"/>
                      </a:cxn>
                      <a:cxn ang="0">
                        <a:pos x="45" y="247"/>
                      </a:cxn>
                      <a:cxn ang="0">
                        <a:pos x="0" y="212"/>
                      </a:cxn>
                    </a:cxnLst>
                    <a:rect l="0" t="0" r="r" b="b"/>
                    <a:pathLst>
                      <a:path w="94" h="282">
                        <a:moveTo>
                          <a:pt x="2" y="206"/>
                        </a:moveTo>
                        <a:cubicBezTo>
                          <a:pt x="16" y="177"/>
                          <a:pt x="32" y="149"/>
                          <a:pt x="45" y="119"/>
                        </a:cubicBezTo>
                        <a:cubicBezTo>
                          <a:pt x="53" y="101"/>
                          <a:pt x="60" y="81"/>
                          <a:pt x="68" y="62"/>
                        </a:cubicBezTo>
                        <a:cubicBezTo>
                          <a:pt x="76" y="43"/>
                          <a:pt x="90" y="21"/>
                          <a:pt x="92" y="0"/>
                        </a:cubicBezTo>
                        <a:cubicBezTo>
                          <a:pt x="94" y="35"/>
                          <a:pt x="76" y="61"/>
                          <a:pt x="64" y="91"/>
                        </a:cubicBezTo>
                        <a:cubicBezTo>
                          <a:pt x="54" y="118"/>
                          <a:pt x="48" y="146"/>
                          <a:pt x="45" y="173"/>
                        </a:cubicBezTo>
                        <a:cubicBezTo>
                          <a:pt x="43" y="195"/>
                          <a:pt x="38" y="221"/>
                          <a:pt x="51" y="239"/>
                        </a:cubicBezTo>
                        <a:cubicBezTo>
                          <a:pt x="61" y="253"/>
                          <a:pt x="79" y="265"/>
                          <a:pt x="83" y="282"/>
                        </a:cubicBezTo>
                        <a:cubicBezTo>
                          <a:pt x="70" y="271"/>
                          <a:pt x="59" y="258"/>
                          <a:pt x="45" y="247"/>
                        </a:cubicBezTo>
                        <a:cubicBezTo>
                          <a:pt x="32" y="237"/>
                          <a:pt x="10" y="225"/>
                          <a:pt x="0" y="212"/>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27"/>
                  <p:cNvSpPr>
                    <a:spLocks/>
                  </p:cNvSpPr>
                  <p:nvPr/>
                </p:nvSpPr>
                <p:spPr bwMode="gray">
                  <a:xfrm>
                    <a:off x="576262" y="7712076"/>
                    <a:ext cx="352425" cy="1057275"/>
                  </a:xfrm>
                  <a:custGeom>
                    <a:avLst/>
                    <a:gdLst/>
                    <a:ahLst/>
                    <a:cxnLst>
                      <a:cxn ang="0">
                        <a:pos x="2" y="206"/>
                      </a:cxn>
                      <a:cxn ang="0">
                        <a:pos x="45" y="119"/>
                      </a:cxn>
                      <a:cxn ang="0">
                        <a:pos x="68" y="62"/>
                      </a:cxn>
                      <a:cxn ang="0">
                        <a:pos x="92" y="0"/>
                      </a:cxn>
                      <a:cxn ang="0">
                        <a:pos x="64" y="91"/>
                      </a:cxn>
                      <a:cxn ang="0">
                        <a:pos x="45" y="173"/>
                      </a:cxn>
                      <a:cxn ang="0">
                        <a:pos x="51" y="239"/>
                      </a:cxn>
                      <a:cxn ang="0">
                        <a:pos x="83" y="282"/>
                      </a:cxn>
                      <a:cxn ang="0">
                        <a:pos x="45" y="247"/>
                      </a:cxn>
                      <a:cxn ang="0">
                        <a:pos x="0" y="212"/>
                      </a:cxn>
                    </a:cxnLst>
                    <a:rect l="0" t="0" r="r" b="b"/>
                    <a:pathLst>
                      <a:path w="94" h="282">
                        <a:moveTo>
                          <a:pt x="2" y="206"/>
                        </a:moveTo>
                        <a:cubicBezTo>
                          <a:pt x="16" y="177"/>
                          <a:pt x="32" y="149"/>
                          <a:pt x="45" y="119"/>
                        </a:cubicBezTo>
                        <a:cubicBezTo>
                          <a:pt x="53" y="101"/>
                          <a:pt x="60" y="81"/>
                          <a:pt x="68" y="62"/>
                        </a:cubicBezTo>
                        <a:cubicBezTo>
                          <a:pt x="76" y="43"/>
                          <a:pt x="90" y="21"/>
                          <a:pt x="92" y="0"/>
                        </a:cubicBezTo>
                        <a:cubicBezTo>
                          <a:pt x="94" y="35"/>
                          <a:pt x="76" y="61"/>
                          <a:pt x="64" y="91"/>
                        </a:cubicBezTo>
                        <a:cubicBezTo>
                          <a:pt x="54" y="118"/>
                          <a:pt x="48" y="146"/>
                          <a:pt x="45" y="173"/>
                        </a:cubicBezTo>
                        <a:cubicBezTo>
                          <a:pt x="43" y="195"/>
                          <a:pt x="38" y="221"/>
                          <a:pt x="51" y="239"/>
                        </a:cubicBezTo>
                        <a:cubicBezTo>
                          <a:pt x="61" y="253"/>
                          <a:pt x="79" y="265"/>
                          <a:pt x="83" y="282"/>
                        </a:cubicBezTo>
                        <a:cubicBezTo>
                          <a:pt x="70" y="271"/>
                          <a:pt x="59" y="258"/>
                          <a:pt x="45" y="247"/>
                        </a:cubicBezTo>
                        <a:cubicBezTo>
                          <a:pt x="32" y="237"/>
                          <a:pt x="10" y="225"/>
                          <a:pt x="0" y="212"/>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28"/>
                  <p:cNvSpPr>
                    <a:spLocks/>
                  </p:cNvSpPr>
                  <p:nvPr/>
                </p:nvSpPr>
                <p:spPr bwMode="gray">
                  <a:xfrm>
                    <a:off x="1090612" y="8821738"/>
                    <a:ext cx="385763" cy="131763"/>
                  </a:xfrm>
                  <a:custGeom>
                    <a:avLst/>
                    <a:gdLst/>
                    <a:ahLst/>
                    <a:cxnLst>
                      <a:cxn ang="0">
                        <a:pos x="58" y="31"/>
                      </a:cxn>
                      <a:cxn ang="0">
                        <a:pos x="0" y="0"/>
                      </a:cxn>
                      <a:cxn ang="0">
                        <a:pos x="103" y="1"/>
                      </a:cxn>
                      <a:cxn ang="0">
                        <a:pos x="54" y="35"/>
                      </a:cxn>
                    </a:cxnLst>
                    <a:rect l="0" t="0" r="r" b="b"/>
                    <a:pathLst>
                      <a:path w="103" h="35">
                        <a:moveTo>
                          <a:pt x="58" y="31"/>
                        </a:moveTo>
                        <a:cubicBezTo>
                          <a:pt x="43" y="30"/>
                          <a:pt x="9" y="15"/>
                          <a:pt x="0" y="0"/>
                        </a:cubicBezTo>
                        <a:cubicBezTo>
                          <a:pt x="33" y="15"/>
                          <a:pt x="71" y="24"/>
                          <a:pt x="103" y="1"/>
                        </a:cubicBezTo>
                        <a:cubicBezTo>
                          <a:pt x="100" y="13"/>
                          <a:pt x="67" y="35"/>
                          <a:pt x="54" y="35"/>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329"/>
                  <p:cNvSpPr>
                    <a:spLocks/>
                  </p:cNvSpPr>
                  <p:nvPr/>
                </p:nvSpPr>
                <p:spPr bwMode="gray">
                  <a:xfrm>
                    <a:off x="1090612" y="8821738"/>
                    <a:ext cx="385763" cy="131763"/>
                  </a:xfrm>
                  <a:custGeom>
                    <a:avLst/>
                    <a:gdLst/>
                    <a:ahLst/>
                    <a:cxnLst>
                      <a:cxn ang="0">
                        <a:pos x="58" y="31"/>
                      </a:cxn>
                      <a:cxn ang="0">
                        <a:pos x="0" y="0"/>
                      </a:cxn>
                      <a:cxn ang="0">
                        <a:pos x="103" y="1"/>
                      </a:cxn>
                      <a:cxn ang="0">
                        <a:pos x="54" y="35"/>
                      </a:cxn>
                    </a:cxnLst>
                    <a:rect l="0" t="0" r="r" b="b"/>
                    <a:pathLst>
                      <a:path w="103" h="35">
                        <a:moveTo>
                          <a:pt x="58" y="31"/>
                        </a:moveTo>
                        <a:cubicBezTo>
                          <a:pt x="43" y="30"/>
                          <a:pt x="9" y="15"/>
                          <a:pt x="0" y="0"/>
                        </a:cubicBezTo>
                        <a:cubicBezTo>
                          <a:pt x="33" y="15"/>
                          <a:pt x="71" y="24"/>
                          <a:pt x="103" y="1"/>
                        </a:cubicBezTo>
                        <a:cubicBezTo>
                          <a:pt x="100" y="13"/>
                          <a:pt x="67" y="35"/>
                          <a:pt x="54" y="35"/>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330"/>
                  <p:cNvSpPr>
                    <a:spLocks/>
                  </p:cNvSpPr>
                  <p:nvPr/>
                </p:nvSpPr>
                <p:spPr bwMode="gray">
                  <a:xfrm>
                    <a:off x="-431800" y="6511926"/>
                    <a:ext cx="641350" cy="638175"/>
                  </a:xfrm>
                  <a:custGeom>
                    <a:avLst/>
                    <a:gdLst/>
                    <a:ahLst/>
                    <a:cxnLst>
                      <a:cxn ang="0">
                        <a:pos x="2" y="2"/>
                      </a:cxn>
                      <a:cxn ang="0">
                        <a:pos x="45" y="1"/>
                      </a:cxn>
                      <a:cxn ang="0">
                        <a:pos x="96" y="95"/>
                      </a:cxn>
                      <a:cxn ang="0">
                        <a:pos x="171" y="160"/>
                      </a:cxn>
                      <a:cxn ang="0">
                        <a:pos x="105" y="152"/>
                      </a:cxn>
                      <a:cxn ang="0">
                        <a:pos x="78" y="94"/>
                      </a:cxn>
                      <a:cxn ang="0">
                        <a:pos x="0" y="4"/>
                      </a:cxn>
                    </a:cxnLst>
                    <a:rect l="0" t="0" r="r" b="b"/>
                    <a:pathLst>
                      <a:path w="171" h="170">
                        <a:moveTo>
                          <a:pt x="2" y="2"/>
                        </a:moveTo>
                        <a:cubicBezTo>
                          <a:pt x="16" y="2"/>
                          <a:pt x="30" y="0"/>
                          <a:pt x="45" y="1"/>
                        </a:cubicBezTo>
                        <a:cubicBezTo>
                          <a:pt x="65" y="33"/>
                          <a:pt x="86" y="58"/>
                          <a:pt x="96" y="95"/>
                        </a:cubicBezTo>
                        <a:cubicBezTo>
                          <a:pt x="108" y="139"/>
                          <a:pt x="121" y="160"/>
                          <a:pt x="171" y="160"/>
                        </a:cubicBezTo>
                        <a:cubicBezTo>
                          <a:pt x="146" y="163"/>
                          <a:pt x="122" y="170"/>
                          <a:pt x="105" y="152"/>
                        </a:cubicBezTo>
                        <a:cubicBezTo>
                          <a:pt x="90" y="136"/>
                          <a:pt x="86" y="114"/>
                          <a:pt x="78" y="94"/>
                        </a:cubicBezTo>
                        <a:cubicBezTo>
                          <a:pt x="65" y="60"/>
                          <a:pt x="48" y="2"/>
                          <a:pt x="0" y="4"/>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331"/>
                  <p:cNvSpPr>
                    <a:spLocks/>
                  </p:cNvSpPr>
                  <p:nvPr/>
                </p:nvSpPr>
                <p:spPr bwMode="gray">
                  <a:xfrm>
                    <a:off x="-431800" y="6511926"/>
                    <a:ext cx="641350" cy="638175"/>
                  </a:xfrm>
                  <a:custGeom>
                    <a:avLst/>
                    <a:gdLst/>
                    <a:ahLst/>
                    <a:cxnLst>
                      <a:cxn ang="0">
                        <a:pos x="2" y="2"/>
                      </a:cxn>
                      <a:cxn ang="0">
                        <a:pos x="45" y="1"/>
                      </a:cxn>
                      <a:cxn ang="0">
                        <a:pos x="96" y="95"/>
                      </a:cxn>
                      <a:cxn ang="0">
                        <a:pos x="171" y="160"/>
                      </a:cxn>
                      <a:cxn ang="0">
                        <a:pos x="105" y="152"/>
                      </a:cxn>
                      <a:cxn ang="0">
                        <a:pos x="78" y="94"/>
                      </a:cxn>
                      <a:cxn ang="0">
                        <a:pos x="0" y="4"/>
                      </a:cxn>
                    </a:cxnLst>
                    <a:rect l="0" t="0" r="r" b="b"/>
                    <a:pathLst>
                      <a:path w="171" h="170">
                        <a:moveTo>
                          <a:pt x="2" y="2"/>
                        </a:moveTo>
                        <a:cubicBezTo>
                          <a:pt x="16" y="2"/>
                          <a:pt x="30" y="0"/>
                          <a:pt x="45" y="1"/>
                        </a:cubicBezTo>
                        <a:cubicBezTo>
                          <a:pt x="65" y="33"/>
                          <a:pt x="86" y="58"/>
                          <a:pt x="96" y="95"/>
                        </a:cubicBezTo>
                        <a:cubicBezTo>
                          <a:pt x="108" y="139"/>
                          <a:pt x="121" y="160"/>
                          <a:pt x="171" y="160"/>
                        </a:cubicBezTo>
                        <a:cubicBezTo>
                          <a:pt x="146" y="163"/>
                          <a:pt x="122" y="170"/>
                          <a:pt x="105" y="152"/>
                        </a:cubicBezTo>
                        <a:cubicBezTo>
                          <a:pt x="90" y="136"/>
                          <a:pt x="86" y="114"/>
                          <a:pt x="78" y="94"/>
                        </a:cubicBezTo>
                        <a:cubicBezTo>
                          <a:pt x="65" y="60"/>
                          <a:pt x="48" y="2"/>
                          <a:pt x="0" y="4"/>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332"/>
                  <p:cNvSpPr>
                    <a:spLocks/>
                  </p:cNvSpPr>
                  <p:nvPr/>
                </p:nvSpPr>
                <p:spPr bwMode="gray">
                  <a:xfrm>
                    <a:off x="411162" y="7108826"/>
                    <a:ext cx="285750" cy="944563"/>
                  </a:xfrm>
                  <a:custGeom>
                    <a:avLst/>
                    <a:gdLst/>
                    <a:ahLst/>
                    <a:cxnLst>
                      <a:cxn ang="0">
                        <a:pos x="18" y="22"/>
                      </a:cxn>
                      <a:cxn ang="0">
                        <a:pos x="38" y="8"/>
                      </a:cxn>
                      <a:cxn ang="0">
                        <a:pos x="56" y="33"/>
                      </a:cxn>
                      <a:cxn ang="0">
                        <a:pos x="71" y="121"/>
                      </a:cxn>
                      <a:cxn ang="0">
                        <a:pos x="1" y="252"/>
                      </a:cxn>
                      <a:cxn ang="0">
                        <a:pos x="23" y="193"/>
                      </a:cxn>
                      <a:cxn ang="0">
                        <a:pos x="44" y="134"/>
                      </a:cxn>
                      <a:cxn ang="0">
                        <a:pos x="47" y="67"/>
                      </a:cxn>
                      <a:cxn ang="0">
                        <a:pos x="20" y="24"/>
                      </a:cxn>
                    </a:cxnLst>
                    <a:rect l="0" t="0" r="r" b="b"/>
                    <a:pathLst>
                      <a:path w="76" h="252">
                        <a:moveTo>
                          <a:pt x="18" y="22"/>
                        </a:moveTo>
                        <a:cubicBezTo>
                          <a:pt x="24" y="10"/>
                          <a:pt x="23" y="0"/>
                          <a:pt x="38" y="8"/>
                        </a:cubicBezTo>
                        <a:cubicBezTo>
                          <a:pt x="46" y="11"/>
                          <a:pt x="52" y="26"/>
                          <a:pt x="56" y="33"/>
                        </a:cubicBezTo>
                        <a:cubicBezTo>
                          <a:pt x="68" y="57"/>
                          <a:pt x="76" y="94"/>
                          <a:pt x="71" y="121"/>
                        </a:cubicBezTo>
                        <a:cubicBezTo>
                          <a:pt x="63" y="165"/>
                          <a:pt x="27" y="216"/>
                          <a:pt x="1" y="252"/>
                        </a:cubicBezTo>
                        <a:cubicBezTo>
                          <a:pt x="0" y="233"/>
                          <a:pt x="17" y="209"/>
                          <a:pt x="23" y="193"/>
                        </a:cubicBezTo>
                        <a:cubicBezTo>
                          <a:pt x="30" y="174"/>
                          <a:pt x="39" y="154"/>
                          <a:pt x="44" y="134"/>
                        </a:cubicBezTo>
                        <a:cubicBezTo>
                          <a:pt x="50" y="112"/>
                          <a:pt x="49" y="90"/>
                          <a:pt x="47" y="67"/>
                        </a:cubicBezTo>
                        <a:cubicBezTo>
                          <a:pt x="45" y="44"/>
                          <a:pt x="36" y="37"/>
                          <a:pt x="20" y="24"/>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333"/>
                  <p:cNvSpPr>
                    <a:spLocks/>
                  </p:cNvSpPr>
                  <p:nvPr/>
                </p:nvSpPr>
                <p:spPr bwMode="gray">
                  <a:xfrm>
                    <a:off x="411162" y="7108826"/>
                    <a:ext cx="285750" cy="944563"/>
                  </a:xfrm>
                  <a:custGeom>
                    <a:avLst/>
                    <a:gdLst/>
                    <a:ahLst/>
                    <a:cxnLst>
                      <a:cxn ang="0">
                        <a:pos x="18" y="22"/>
                      </a:cxn>
                      <a:cxn ang="0">
                        <a:pos x="38" y="8"/>
                      </a:cxn>
                      <a:cxn ang="0">
                        <a:pos x="56" y="33"/>
                      </a:cxn>
                      <a:cxn ang="0">
                        <a:pos x="71" y="121"/>
                      </a:cxn>
                      <a:cxn ang="0">
                        <a:pos x="1" y="252"/>
                      </a:cxn>
                      <a:cxn ang="0">
                        <a:pos x="23" y="193"/>
                      </a:cxn>
                      <a:cxn ang="0">
                        <a:pos x="44" y="134"/>
                      </a:cxn>
                      <a:cxn ang="0">
                        <a:pos x="47" y="67"/>
                      </a:cxn>
                      <a:cxn ang="0">
                        <a:pos x="20" y="24"/>
                      </a:cxn>
                    </a:cxnLst>
                    <a:rect l="0" t="0" r="r" b="b"/>
                    <a:pathLst>
                      <a:path w="76" h="252">
                        <a:moveTo>
                          <a:pt x="18" y="22"/>
                        </a:moveTo>
                        <a:cubicBezTo>
                          <a:pt x="24" y="10"/>
                          <a:pt x="23" y="0"/>
                          <a:pt x="38" y="8"/>
                        </a:cubicBezTo>
                        <a:cubicBezTo>
                          <a:pt x="46" y="11"/>
                          <a:pt x="52" y="26"/>
                          <a:pt x="56" y="33"/>
                        </a:cubicBezTo>
                        <a:cubicBezTo>
                          <a:pt x="68" y="57"/>
                          <a:pt x="76" y="94"/>
                          <a:pt x="71" y="121"/>
                        </a:cubicBezTo>
                        <a:cubicBezTo>
                          <a:pt x="63" y="165"/>
                          <a:pt x="27" y="216"/>
                          <a:pt x="1" y="252"/>
                        </a:cubicBezTo>
                        <a:cubicBezTo>
                          <a:pt x="0" y="233"/>
                          <a:pt x="17" y="209"/>
                          <a:pt x="23" y="193"/>
                        </a:cubicBezTo>
                        <a:cubicBezTo>
                          <a:pt x="30" y="174"/>
                          <a:pt x="39" y="154"/>
                          <a:pt x="44" y="134"/>
                        </a:cubicBezTo>
                        <a:cubicBezTo>
                          <a:pt x="50" y="112"/>
                          <a:pt x="49" y="90"/>
                          <a:pt x="47" y="67"/>
                        </a:cubicBezTo>
                        <a:cubicBezTo>
                          <a:pt x="45" y="44"/>
                          <a:pt x="36" y="37"/>
                          <a:pt x="20" y="24"/>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334"/>
                  <p:cNvSpPr>
                    <a:spLocks/>
                  </p:cNvSpPr>
                  <p:nvPr/>
                </p:nvSpPr>
                <p:spPr bwMode="gray">
                  <a:xfrm>
                    <a:off x="-825500" y="5776913"/>
                    <a:ext cx="1600200" cy="690563"/>
                  </a:xfrm>
                  <a:custGeom>
                    <a:avLst/>
                    <a:gdLst/>
                    <a:ahLst/>
                    <a:cxnLst>
                      <a:cxn ang="0">
                        <a:pos x="23" y="85"/>
                      </a:cxn>
                      <a:cxn ang="0">
                        <a:pos x="77" y="64"/>
                      </a:cxn>
                      <a:cxn ang="0">
                        <a:pos x="156" y="58"/>
                      </a:cxn>
                      <a:cxn ang="0">
                        <a:pos x="269" y="119"/>
                      </a:cxn>
                      <a:cxn ang="0">
                        <a:pos x="172" y="54"/>
                      </a:cxn>
                      <a:cxn ang="0">
                        <a:pos x="208" y="50"/>
                      </a:cxn>
                      <a:cxn ang="0">
                        <a:pos x="179" y="40"/>
                      </a:cxn>
                      <a:cxn ang="0">
                        <a:pos x="241" y="27"/>
                      </a:cxn>
                      <a:cxn ang="0">
                        <a:pos x="309" y="70"/>
                      </a:cxn>
                      <a:cxn ang="0">
                        <a:pos x="349" y="126"/>
                      </a:cxn>
                      <a:cxn ang="0">
                        <a:pos x="427" y="184"/>
                      </a:cxn>
                      <a:cxn ang="0">
                        <a:pos x="366" y="112"/>
                      </a:cxn>
                      <a:cxn ang="0">
                        <a:pos x="304" y="45"/>
                      </a:cxn>
                      <a:cxn ang="0">
                        <a:pos x="215" y="11"/>
                      </a:cxn>
                      <a:cxn ang="0">
                        <a:pos x="140" y="21"/>
                      </a:cxn>
                      <a:cxn ang="0">
                        <a:pos x="142" y="40"/>
                      </a:cxn>
                      <a:cxn ang="0">
                        <a:pos x="77" y="53"/>
                      </a:cxn>
                      <a:cxn ang="0">
                        <a:pos x="4" y="104"/>
                      </a:cxn>
                      <a:cxn ang="0">
                        <a:pos x="31" y="83"/>
                      </a:cxn>
                    </a:cxnLst>
                    <a:rect l="0" t="0" r="r" b="b"/>
                    <a:pathLst>
                      <a:path w="427" h="184">
                        <a:moveTo>
                          <a:pt x="23" y="85"/>
                        </a:moveTo>
                        <a:cubicBezTo>
                          <a:pt x="37" y="68"/>
                          <a:pt x="57" y="66"/>
                          <a:pt x="77" y="64"/>
                        </a:cubicBezTo>
                        <a:cubicBezTo>
                          <a:pt x="103" y="61"/>
                          <a:pt x="130" y="55"/>
                          <a:pt x="156" y="58"/>
                        </a:cubicBezTo>
                        <a:cubicBezTo>
                          <a:pt x="198" y="62"/>
                          <a:pt x="239" y="91"/>
                          <a:pt x="269" y="119"/>
                        </a:cubicBezTo>
                        <a:cubicBezTo>
                          <a:pt x="273" y="77"/>
                          <a:pt x="194" y="71"/>
                          <a:pt x="172" y="54"/>
                        </a:cubicBezTo>
                        <a:cubicBezTo>
                          <a:pt x="185" y="53"/>
                          <a:pt x="195" y="49"/>
                          <a:pt x="208" y="50"/>
                        </a:cubicBezTo>
                        <a:cubicBezTo>
                          <a:pt x="200" y="44"/>
                          <a:pt x="191" y="39"/>
                          <a:pt x="179" y="40"/>
                        </a:cubicBezTo>
                        <a:cubicBezTo>
                          <a:pt x="188" y="23"/>
                          <a:pt x="224" y="24"/>
                          <a:pt x="241" y="27"/>
                        </a:cubicBezTo>
                        <a:cubicBezTo>
                          <a:pt x="272" y="31"/>
                          <a:pt x="292" y="46"/>
                          <a:pt x="309" y="70"/>
                        </a:cubicBezTo>
                        <a:cubicBezTo>
                          <a:pt x="323" y="87"/>
                          <a:pt x="334" y="110"/>
                          <a:pt x="349" y="126"/>
                        </a:cubicBezTo>
                        <a:cubicBezTo>
                          <a:pt x="371" y="148"/>
                          <a:pt x="404" y="162"/>
                          <a:pt x="427" y="184"/>
                        </a:cubicBezTo>
                        <a:cubicBezTo>
                          <a:pt x="418" y="150"/>
                          <a:pt x="386" y="138"/>
                          <a:pt x="366" y="112"/>
                        </a:cubicBezTo>
                        <a:cubicBezTo>
                          <a:pt x="347" y="87"/>
                          <a:pt x="331" y="64"/>
                          <a:pt x="304" y="45"/>
                        </a:cubicBezTo>
                        <a:cubicBezTo>
                          <a:pt x="277" y="26"/>
                          <a:pt x="245" y="15"/>
                          <a:pt x="215" y="11"/>
                        </a:cubicBezTo>
                        <a:cubicBezTo>
                          <a:pt x="195" y="9"/>
                          <a:pt x="152" y="0"/>
                          <a:pt x="140" y="21"/>
                        </a:cubicBezTo>
                        <a:cubicBezTo>
                          <a:pt x="155" y="31"/>
                          <a:pt x="175" y="38"/>
                          <a:pt x="142" y="40"/>
                        </a:cubicBezTo>
                        <a:cubicBezTo>
                          <a:pt x="116" y="42"/>
                          <a:pt x="101" y="45"/>
                          <a:pt x="77" y="53"/>
                        </a:cubicBezTo>
                        <a:cubicBezTo>
                          <a:pt x="57" y="59"/>
                          <a:pt x="0" y="74"/>
                          <a:pt x="4" y="104"/>
                        </a:cubicBezTo>
                        <a:cubicBezTo>
                          <a:pt x="11" y="95"/>
                          <a:pt x="20" y="87"/>
                          <a:pt x="31" y="83"/>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335"/>
                  <p:cNvSpPr>
                    <a:spLocks/>
                  </p:cNvSpPr>
                  <p:nvPr/>
                </p:nvSpPr>
                <p:spPr bwMode="gray">
                  <a:xfrm>
                    <a:off x="-825500" y="5776913"/>
                    <a:ext cx="1600200" cy="690563"/>
                  </a:xfrm>
                  <a:custGeom>
                    <a:avLst/>
                    <a:gdLst/>
                    <a:ahLst/>
                    <a:cxnLst>
                      <a:cxn ang="0">
                        <a:pos x="23" y="85"/>
                      </a:cxn>
                      <a:cxn ang="0">
                        <a:pos x="77" y="64"/>
                      </a:cxn>
                      <a:cxn ang="0">
                        <a:pos x="156" y="58"/>
                      </a:cxn>
                      <a:cxn ang="0">
                        <a:pos x="269" y="119"/>
                      </a:cxn>
                      <a:cxn ang="0">
                        <a:pos x="172" y="54"/>
                      </a:cxn>
                      <a:cxn ang="0">
                        <a:pos x="208" y="50"/>
                      </a:cxn>
                      <a:cxn ang="0">
                        <a:pos x="179" y="40"/>
                      </a:cxn>
                      <a:cxn ang="0">
                        <a:pos x="241" y="27"/>
                      </a:cxn>
                      <a:cxn ang="0">
                        <a:pos x="309" y="70"/>
                      </a:cxn>
                      <a:cxn ang="0">
                        <a:pos x="349" y="126"/>
                      </a:cxn>
                      <a:cxn ang="0">
                        <a:pos x="427" y="184"/>
                      </a:cxn>
                      <a:cxn ang="0">
                        <a:pos x="366" y="112"/>
                      </a:cxn>
                      <a:cxn ang="0">
                        <a:pos x="304" y="45"/>
                      </a:cxn>
                      <a:cxn ang="0">
                        <a:pos x="215" y="11"/>
                      </a:cxn>
                      <a:cxn ang="0">
                        <a:pos x="140" y="21"/>
                      </a:cxn>
                      <a:cxn ang="0">
                        <a:pos x="142" y="40"/>
                      </a:cxn>
                      <a:cxn ang="0">
                        <a:pos x="77" y="53"/>
                      </a:cxn>
                      <a:cxn ang="0">
                        <a:pos x="4" y="104"/>
                      </a:cxn>
                      <a:cxn ang="0">
                        <a:pos x="31" y="83"/>
                      </a:cxn>
                    </a:cxnLst>
                    <a:rect l="0" t="0" r="r" b="b"/>
                    <a:pathLst>
                      <a:path w="427" h="184">
                        <a:moveTo>
                          <a:pt x="23" y="85"/>
                        </a:moveTo>
                        <a:cubicBezTo>
                          <a:pt x="37" y="68"/>
                          <a:pt x="57" y="66"/>
                          <a:pt x="77" y="64"/>
                        </a:cubicBezTo>
                        <a:cubicBezTo>
                          <a:pt x="103" y="61"/>
                          <a:pt x="130" y="55"/>
                          <a:pt x="156" y="58"/>
                        </a:cubicBezTo>
                        <a:cubicBezTo>
                          <a:pt x="198" y="62"/>
                          <a:pt x="239" y="91"/>
                          <a:pt x="269" y="119"/>
                        </a:cubicBezTo>
                        <a:cubicBezTo>
                          <a:pt x="273" y="77"/>
                          <a:pt x="194" y="71"/>
                          <a:pt x="172" y="54"/>
                        </a:cubicBezTo>
                        <a:cubicBezTo>
                          <a:pt x="185" y="53"/>
                          <a:pt x="195" y="49"/>
                          <a:pt x="208" y="50"/>
                        </a:cubicBezTo>
                        <a:cubicBezTo>
                          <a:pt x="200" y="44"/>
                          <a:pt x="191" y="39"/>
                          <a:pt x="179" y="40"/>
                        </a:cubicBezTo>
                        <a:cubicBezTo>
                          <a:pt x="188" y="23"/>
                          <a:pt x="224" y="24"/>
                          <a:pt x="241" y="27"/>
                        </a:cubicBezTo>
                        <a:cubicBezTo>
                          <a:pt x="272" y="31"/>
                          <a:pt x="292" y="46"/>
                          <a:pt x="309" y="70"/>
                        </a:cubicBezTo>
                        <a:cubicBezTo>
                          <a:pt x="323" y="87"/>
                          <a:pt x="334" y="110"/>
                          <a:pt x="349" y="126"/>
                        </a:cubicBezTo>
                        <a:cubicBezTo>
                          <a:pt x="371" y="148"/>
                          <a:pt x="404" y="162"/>
                          <a:pt x="427" y="184"/>
                        </a:cubicBezTo>
                        <a:cubicBezTo>
                          <a:pt x="418" y="150"/>
                          <a:pt x="386" y="138"/>
                          <a:pt x="366" y="112"/>
                        </a:cubicBezTo>
                        <a:cubicBezTo>
                          <a:pt x="347" y="87"/>
                          <a:pt x="331" y="64"/>
                          <a:pt x="304" y="45"/>
                        </a:cubicBezTo>
                        <a:cubicBezTo>
                          <a:pt x="277" y="26"/>
                          <a:pt x="245" y="15"/>
                          <a:pt x="215" y="11"/>
                        </a:cubicBezTo>
                        <a:cubicBezTo>
                          <a:pt x="195" y="9"/>
                          <a:pt x="152" y="0"/>
                          <a:pt x="140" y="21"/>
                        </a:cubicBezTo>
                        <a:cubicBezTo>
                          <a:pt x="155" y="31"/>
                          <a:pt x="175" y="38"/>
                          <a:pt x="142" y="40"/>
                        </a:cubicBezTo>
                        <a:cubicBezTo>
                          <a:pt x="116" y="42"/>
                          <a:pt x="101" y="45"/>
                          <a:pt x="77" y="53"/>
                        </a:cubicBezTo>
                        <a:cubicBezTo>
                          <a:pt x="57" y="59"/>
                          <a:pt x="0" y="74"/>
                          <a:pt x="4" y="104"/>
                        </a:cubicBezTo>
                        <a:cubicBezTo>
                          <a:pt x="11" y="95"/>
                          <a:pt x="20" y="87"/>
                          <a:pt x="31" y="83"/>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336"/>
                  <p:cNvSpPr>
                    <a:spLocks/>
                  </p:cNvSpPr>
                  <p:nvPr/>
                </p:nvSpPr>
                <p:spPr bwMode="gray">
                  <a:xfrm>
                    <a:off x="328612" y="6462713"/>
                    <a:ext cx="600075" cy="1166813"/>
                  </a:xfrm>
                  <a:custGeom>
                    <a:avLst/>
                    <a:gdLst/>
                    <a:ahLst/>
                    <a:cxnLst>
                      <a:cxn ang="0">
                        <a:pos x="54" y="48"/>
                      </a:cxn>
                      <a:cxn ang="0">
                        <a:pos x="97" y="108"/>
                      </a:cxn>
                      <a:cxn ang="0">
                        <a:pos x="119" y="190"/>
                      </a:cxn>
                      <a:cxn ang="0">
                        <a:pos x="123" y="161"/>
                      </a:cxn>
                      <a:cxn ang="0">
                        <a:pos x="150" y="311"/>
                      </a:cxn>
                      <a:cxn ang="0">
                        <a:pos x="151" y="261"/>
                      </a:cxn>
                      <a:cxn ang="0">
                        <a:pos x="146" y="206"/>
                      </a:cxn>
                      <a:cxn ang="0">
                        <a:pos x="121" y="103"/>
                      </a:cxn>
                      <a:cxn ang="0">
                        <a:pos x="142" y="128"/>
                      </a:cxn>
                      <a:cxn ang="0">
                        <a:pos x="111" y="31"/>
                      </a:cxn>
                      <a:cxn ang="0">
                        <a:pos x="101" y="81"/>
                      </a:cxn>
                      <a:cxn ang="0">
                        <a:pos x="60" y="31"/>
                      </a:cxn>
                      <a:cxn ang="0">
                        <a:pos x="0" y="1"/>
                      </a:cxn>
                    </a:cxnLst>
                    <a:rect l="0" t="0" r="r" b="b"/>
                    <a:pathLst>
                      <a:path w="160" h="311">
                        <a:moveTo>
                          <a:pt x="54" y="48"/>
                        </a:moveTo>
                        <a:cubicBezTo>
                          <a:pt x="78" y="45"/>
                          <a:pt x="88" y="91"/>
                          <a:pt x="97" y="108"/>
                        </a:cubicBezTo>
                        <a:cubicBezTo>
                          <a:pt x="109" y="133"/>
                          <a:pt x="120" y="159"/>
                          <a:pt x="119" y="190"/>
                        </a:cubicBezTo>
                        <a:cubicBezTo>
                          <a:pt x="119" y="180"/>
                          <a:pt x="124" y="171"/>
                          <a:pt x="123" y="161"/>
                        </a:cubicBezTo>
                        <a:cubicBezTo>
                          <a:pt x="148" y="198"/>
                          <a:pt x="150" y="265"/>
                          <a:pt x="150" y="311"/>
                        </a:cubicBezTo>
                        <a:cubicBezTo>
                          <a:pt x="160" y="296"/>
                          <a:pt x="155" y="276"/>
                          <a:pt x="151" y="261"/>
                        </a:cubicBezTo>
                        <a:cubicBezTo>
                          <a:pt x="147" y="243"/>
                          <a:pt x="146" y="226"/>
                          <a:pt x="146" y="206"/>
                        </a:cubicBezTo>
                        <a:cubicBezTo>
                          <a:pt x="146" y="169"/>
                          <a:pt x="140" y="133"/>
                          <a:pt x="121" y="103"/>
                        </a:cubicBezTo>
                        <a:cubicBezTo>
                          <a:pt x="132" y="110"/>
                          <a:pt x="137" y="115"/>
                          <a:pt x="142" y="128"/>
                        </a:cubicBezTo>
                        <a:cubicBezTo>
                          <a:pt x="144" y="100"/>
                          <a:pt x="126" y="55"/>
                          <a:pt x="111" y="31"/>
                        </a:cubicBezTo>
                        <a:cubicBezTo>
                          <a:pt x="111" y="52"/>
                          <a:pt x="105" y="63"/>
                          <a:pt x="101" y="81"/>
                        </a:cubicBezTo>
                        <a:cubicBezTo>
                          <a:pt x="78" y="76"/>
                          <a:pt x="73" y="47"/>
                          <a:pt x="60" y="31"/>
                        </a:cubicBezTo>
                        <a:cubicBezTo>
                          <a:pt x="47" y="15"/>
                          <a:pt x="20" y="0"/>
                          <a:pt x="0" y="1"/>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337"/>
                  <p:cNvSpPr>
                    <a:spLocks/>
                  </p:cNvSpPr>
                  <p:nvPr/>
                </p:nvSpPr>
                <p:spPr bwMode="gray">
                  <a:xfrm>
                    <a:off x="328612" y="6462713"/>
                    <a:ext cx="600075" cy="1166813"/>
                  </a:xfrm>
                  <a:custGeom>
                    <a:avLst/>
                    <a:gdLst/>
                    <a:ahLst/>
                    <a:cxnLst>
                      <a:cxn ang="0">
                        <a:pos x="54" y="48"/>
                      </a:cxn>
                      <a:cxn ang="0">
                        <a:pos x="97" y="108"/>
                      </a:cxn>
                      <a:cxn ang="0">
                        <a:pos x="119" y="190"/>
                      </a:cxn>
                      <a:cxn ang="0">
                        <a:pos x="123" y="161"/>
                      </a:cxn>
                      <a:cxn ang="0">
                        <a:pos x="150" y="311"/>
                      </a:cxn>
                      <a:cxn ang="0">
                        <a:pos x="151" y="261"/>
                      </a:cxn>
                      <a:cxn ang="0">
                        <a:pos x="146" y="206"/>
                      </a:cxn>
                      <a:cxn ang="0">
                        <a:pos x="121" y="103"/>
                      </a:cxn>
                      <a:cxn ang="0">
                        <a:pos x="142" y="128"/>
                      </a:cxn>
                      <a:cxn ang="0">
                        <a:pos x="111" y="31"/>
                      </a:cxn>
                      <a:cxn ang="0">
                        <a:pos x="101" y="81"/>
                      </a:cxn>
                      <a:cxn ang="0">
                        <a:pos x="60" y="31"/>
                      </a:cxn>
                      <a:cxn ang="0">
                        <a:pos x="0" y="1"/>
                      </a:cxn>
                    </a:cxnLst>
                    <a:rect l="0" t="0" r="r" b="b"/>
                    <a:pathLst>
                      <a:path w="160" h="311">
                        <a:moveTo>
                          <a:pt x="54" y="48"/>
                        </a:moveTo>
                        <a:cubicBezTo>
                          <a:pt x="78" y="45"/>
                          <a:pt x="88" y="91"/>
                          <a:pt x="97" y="108"/>
                        </a:cubicBezTo>
                        <a:cubicBezTo>
                          <a:pt x="109" y="133"/>
                          <a:pt x="120" y="159"/>
                          <a:pt x="119" y="190"/>
                        </a:cubicBezTo>
                        <a:cubicBezTo>
                          <a:pt x="119" y="180"/>
                          <a:pt x="124" y="171"/>
                          <a:pt x="123" y="161"/>
                        </a:cubicBezTo>
                        <a:cubicBezTo>
                          <a:pt x="148" y="198"/>
                          <a:pt x="150" y="265"/>
                          <a:pt x="150" y="311"/>
                        </a:cubicBezTo>
                        <a:cubicBezTo>
                          <a:pt x="160" y="296"/>
                          <a:pt x="155" y="276"/>
                          <a:pt x="151" y="261"/>
                        </a:cubicBezTo>
                        <a:cubicBezTo>
                          <a:pt x="147" y="243"/>
                          <a:pt x="146" y="226"/>
                          <a:pt x="146" y="206"/>
                        </a:cubicBezTo>
                        <a:cubicBezTo>
                          <a:pt x="146" y="169"/>
                          <a:pt x="140" y="133"/>
                          <a:pt x="121" y="103"/>
                        </a:cubicBezTo>
                        <a:cubicBezTo>
                          <a:pt x="132" y="110"/>
                          <a:pt x="137" y="115"/>
                          <a:pt x="142" y="128"/>
                        </a:cubicBezTo>
                        <a:cubicBezTo>
                          <a:pt x="144" y="100"/>
                          <a:pt x="126" y="55"/>
                          <a:pt x="111" y="31"/>
                        </a:cubicBezTo>
                        <a:cubicBezTo>
                          <a:pt x="111" y="52"/>
                          <a:pt x="105" y="63"/>
                          <a:pt x="101" y="81"/>
                        </a:cubicBezTo>
                        <a:cubicBezTo>
                          <a:pt x="78" y="76"/>
                          <a:pt x="73" y="47"/>
                          <a:pt x="60" y="31"/>
                        </a:cubicBezTo>
                        <a:cubicBezTo>
                          <a:pt x="47" y="15"/>
                          <a:pt x="20" y="0"/>
                          <a:pt x="0" y="1"/>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338"/>
                  <p:cNvSpPr>
                    <a:spLocks/>
                  </p:cNvSpPr>
                  <p:nvPr/>
                </p:nvSpPr>
                <p:spPr bwMode="gray">
                  <a:xfrm>
                    <a:off x="276225" y="7910513"/>
                    <a:ext cx="558800" cy="974725"/>
                  </a:xfrm>
                  <a:custGeom>
                    <a:avLst/>
                    <a:gdLst/>
                    <a:ahLst/>
                    <a:cxnLst>
                      <a:cxn ang="0">
                        <a:pos x="137" y="23"/>
                      </a:cxn>
                      <a:cxn ang="0">
                        <a:pos x="149" y="0"/>
                      </a:cxn>
                      <a:cxn ang="0">
                        <a:pos x="70" y="149"/>
                      </a:cxn>
                      <a:cxn ang="0">
                        <a:pos x="32" y="208"/>
                      </a:cxn>
                      <a:cxn ang="0">
                        <a:pos x="0" y="260"/>
                      </a:cxn>
                      <a:cxn ang="0">
                        <a:pos x="23" y="208"/>
                      </a:cxn>
                      <a:cxn ang="0">
                        <a:pos x="65" y="145"/>
                      </a:cxn>
                      <a:cxn ang="0">
                        <a:pos x="86" y="93"/>
                      </a:cxn>
                      <a:cxn ang="0">
                        <a:pos x="110" y="46"/>
                      </a:cxn>
                    </a:cxnLst>
                    <a:rect l="0" t="0" r="r" b="b"/>
                    <a:pathLst>
                      <a:path w="149" h="260">
                        <a:moveTo>
                          <a:pt x="137" y="23"/>
                        </a:moveTo>
                        <a:cubicBezTo>
                          <a:pt x="144" y="17"/>
                          <a:pt x="146" y="9"/>
                          <a:pt x="149" y="0"/>
                        </a:cubicBezTo>
                        <a:cubicBezTo>
                          <a:pt x="120" y="47"/>
                          <a:pt x="103" y="105"/>
                          <a:pt x="70" y="149"/>
                        </a:cubicBezTo>
                        <a:cubicBezTo>
                          <a:pt x="56" y="169"/>
                          <a:pt x="42" y="185"/>
                          <a:pt x="32" y="208"/>
                        </a:cubicBezTo>
                        <a:cubicBezTo>
                          <a:pt x="24" y="229"/>
                          <a:pt x="12" y="241"/>
                          <a:pt x="0" y="260"/>
                        </a:cubicBezTo>
                        <a:cubicBezTo>
                          <a:pt x="9" y="244"/>
                          <a:pt x="13" y="224"/>
                          <a:pt x="23" y="208"/>
                        </a:cubicBezTo>
                        <a:cubicBezTo>
                          <a:pt x="36" y="187"/>
                          <a:pt x="55" y="168"/>
                          <a:pt x="65" y="145"/>
                        </a:cubicBezTo>
                        <a:cubicBezTo>
                          <a:pt x="72" y="128"/>
                          <a:pt x="77" y="108"/>
                          <a:pt x="86" y="93"/>
                        </a:cubicBezTo>
                        <a:cubicBezTo>
                          <a:pt x="96" y="78"/>
                          <a:pt x="113" y="66"/>
                          <a:pt x="110" y="46"/>
                        </a:cubicBezTo>
                      </a:path>
                    </a:pathLst>
                  </a:custGeom>
                  <a:solidFill>
                    <a:srgbClr val="5E514A"/>
                  </a:solid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339"/>
                  <p:cNvSpPr>
                    <a:spLocks/>
                  </p:cNvSpPr>
                  <p:nvPr/>
                </p:nvSpPr>
                <p:spPr bwMode="gray">
                  <a:xfrm>
                    <a:off x="276225" y="7910513"/>
                    <a:ext cx="558800" cy="974725"/>
                  </a:xfrm>
                  <a:custGeom>
                    <a:avLst/>
                    <a:gdLst/>
                    <a:ahLst/>
                    <a:cxnLst>
                      <a:cxn ang="0">
                        <a:pos x="137" y="23"/>
                      </a:cxn>
                      <a:cxn ang="0">
                        <a:pos x="149" y="0"/>
                      </a:cxn>
                      <a:cxn ang="0">
                        <a:pos x="70" y="149"/>
                      </a:cxn>
                      <a:cxn ang="0">
                        <a:pos x="32" y="208"/>
                      </a:cxn>
                      <a:cxn ang="0">
                        <a:pos x="0" y="260"/>
                      </a:cxn>
                      <a:cxn ang="0">
                        <a:pos x="23" y="208"/>
                      </a:cxn>
                      <a:cxn ang="0">
                        <a:pos x="65" y="145"/>
                      </a:cxn>
                      <a:cxn ang="0">
                        <a:pos x="86" y="93"/>
                      </a:cxn>
                      <a:cxn ang="0">
                        <a:pos x="110" y="46"/>
                      </a:cxn>
                    </a:cxnLst>
                    <a:rect l="0" t="0" r="r" b="b"/>
                    <a:pathLst>
                      <a:path w="149" h="260">
                        <a:moveTo>
                          <a:pt x="137" y="23"/>
                        </a:moveTo>
                        <a:cubicBezTo>
                          <a:pt x="144" y="17"/>
                          <a:pt x="146" y="9"/>
                          <a:pt x="149" y="0"/>
                        </a:cubicBezTo>
                        <a:cubicBezTo>
                          <a:pt x="120" y="47"/>
                          <a:pt x="103" y="105"/>
                          <a:pt x="70" y="149"/>
                        </a:cubicBezTo>
                        <a:cubicBezTo>
                          <a:pt x="56" y="169"/>
                          <a:pt x="42" y="185"/>
                          <a:pt x="32" y="208"/>
                        </a:cubicBezTo>
                        <a:cubicBezTo>
                          <a:pt x="24" y="229"/>
                          <a:pt x="12" y="241"/>
                          <a:pt x="0" y="260"/>
                        </a:cubicBezTo>
                        <a:cubicBezTo>
                          <a:pt x="9" y="244"/>
                          <a:pt x="13" y="224"/>
                          <a:pt x="23" y="208"/>
                        </a:cubicBezTo>
                        <a:cubicBezTo>
                          <a:pt x="36" y="187"/>
                          <a:pt x="55" y="168"/>
                          <a:pt x="65" y="145"/>
                        </a:cubicBezTo>
                        <a:cubicBezTo>
                          <a:pt x="72" y="128"/>
                          <a:pt x="77" y="108"/>
                          <a:pt x="86" y="93"/>
                        </a:cubicBezTo>
                        <a:cubicBezTo>
                          <a:pt x="96" y="78"/>
                          <a:pt x="113" y="66"/>
                          <a:pt x="110" y="46"/>
                        </a:cubicBezTo>
                      </a:path>
                    </a:pathLst>
                  </a:custGeom>
                  <a:noFill/>
                  <a:ln w="5" cap="flat">
                    <a:solidFill>
                      <a:srgbClr val="73635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340"/>
                  <p:cNvSpPr>
                    <a:spLocks/>
                  </p:cNvSpPr>
                  <p:nvPr/>
                </p:nvSpPr>
                <p:spPr bwMode="gray">
                  <a:xfrm>
                    <a:off x="-1662113" y="24028401"/>
                    <a:ext cx="319088" cy="892175"/>
                  </a:xfrm>
                  <a:custGeom>
                    <a:avLst/>
                    <a:gdLst/>
                    <a:ahLst/>
                    <a:cxnLst>
                      <a:cxn ang="0">
                        <a:pos x="72" y="9"/>
                      </a:cxn>
                      <a:cxn ang="0">
                        <a:pos x="65" y="71"/>
                      </a:cxn>
                      <a:cxn ang="0">
                        <a:pos x="66" y="137"/>
                      </a:cxn>
                      <a:cxn ang="0">
                        <a:pos x="33" y="187"/>
                      </a:cxn>
                      <a:cxn ang="0">
                        <a:pos x="0" y="238"/>
                      </a:cxn>
                      <a:cxn ang="0">
                        <a:pos x="82" y="134"/>
                      </a:cxn>
                      <a:cxn ang="0">
                        <a:pos x="84" y="61"/>
                      </a:cxn>
                      <a:cxn ang="0">
                        <a:pos x="78" y="31"/>
                      </a:cxn>
                      <a:cxn ang="0">
                        <a:pos x="69" y="0"/>
                      </a:cxn>
                    </a:cxnLst>
                    <a:rect l="0" t="0" r="r" b="b"/>
                    <a:pathLst>
                      <a:path w="85" h="238">
                        <a:moveTo>
                          <a:pt x="72" y="9"/>
                        </a:moveTo>
                        <a:cubicBezTo>
                          <a:pt x="72" y="31"/>
                          <a:pt x="66" y="50"/>
                          <a:pt x="65" y="71"/>
                        </a:cubicBezTo>
                        <a:cubicBezTo>
                          <a:pt x="64" y="93"/>
                          <a:pt x="73" y="117"/>
                          <a:pt x="66" y="137"/>
                        </a:cubicBezTo>
                        <a:cubicBezTo>
                          <a:pt x="60" y="157"/>
                          <a:pt x="42" y="170"/>
                          <a:pt x="33" y="187"/>
                        </a:cubicBezTo>
                        <a:cubicBezTo>
                          <a:pt x="23" y="206"/>
                          <a:pt x="13" y="224"/>
                          <a:pt x="0" y="238"/>
                        </a:cubicBezTo>
                        <a:cubicBezTo>
                          <a:pt x="38" y="219"/>
                          <a:pt x="77" y="177"/>
                          <a:pt x="82" y="134"/>
                        </a:cubicBezTo>
                        <a:cubicBezTo>
                          <a:pt x="85" y="111"/>
                          <a:pt x="84" y="86"/>
                          <a:pt x="84" y="61"/>
                        </a:cubicBezTo>
                        <a:cubicBezTo>
                          <a:pt x="84" y="49"/>
                          <a:pt x="83" y="41"/>
                          <a:pt x="78" y="31"/>
                        </a:cubicBezTo>
                        <a:cubicBezTo>
                          <a:pt x="73" y="21"/>
                          <a:pt x="68" y="13"/>
                          <a:pt x="69" y="0"/>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41"/>
                  <p:cNvSpPr>
                    <a:spLocks/>
                  </p:cNvSpPr>
                  <p:nvPr/>
                </p:nvSpPr>
                <p:spPr bwMode="gray">
                  <a:xfrm>
                    <a:off x="-2741613" y="25190451"/>
                    <a:ext cx="911225" cy="300038"/>
                  </a:xfrm>
                  <a:custGeom>
                    <a:avLst/>
                    <a:gdLst/>
                    <a:ahLst/>
                    <a:cxnLst>
                      <a:cxn ang="0">
                        <a:pos x="0" y="4"/>
                      </a:cxn>
                      <a:cxn ang="0">
                        <a:pos x="66" y="26"/>
                      </a:cxn>
                      <a:cxn ang="0">
                        <a:pos x="129" y="42"/>
                      </a:cxn>
                      <a:cxn ang="0">
                        <a:pos x="243" y="0"/>
                      </a:cxn>
                      <a:cxn ang="0">
                        <a:pos x="208" y="61"/>
                      </a:cxn>
                      <a:cxn ang="0">
                        <a:pos x="180" y="75"/>
                      </a:cxn>
                      <a:cxn ang="0">
                        <a:pos x="145" y="66"/>
                      </a:cxn>
                      <a:cxn ang="0">
                        <a:pos x="82" y="50"/>
                      </a:cxn>
                      <a:cxn ang="0">
                        <a:pos x="19" y="27"/>
                      </a:cxn>
                      <a:cxn ang="0">
                        <a:pos x="0" y="7"/>
                      </a:cxn>
                    </a:cxnLst>
                    <a:rect l="0" t="0" r="r" b="b"/>
                    <a:pathLst>
                      <a:path w="243" h="80">
                        <a:moveTo>
                          <a:pt x="0" y="4"/>
                        </a:moveTo>
                        <a:cubicBezTo>
                          <a:pt x="17" y="19"/>
                          <a:pt x="44" y="21"/>
                          <a:pt x="66" y="26"/>
                        </a:cubicBezTo>
                        <a:cubicBezTo>
                          <a:pt x="87" y="31"/>
                          <a:pt x="108" y="40"/>
                          <a:pt x="129" y="42"/>
                        </a:cubicBezTo>
                        <a:cubicBezTo>
                          <a:pt x="173" y="46"/>
                          <a:pt x="214" y="35"/>
                          <a:pt x="243" y="0"/>
                        </a:cubicBezTo>
                        <a:cubicBezTo>
                          <a:pt x="235" y="23"/>
                          <a:pt x="222" y="41"/>
                          <a:pt x="208" y="61"/>
                        </a:cubicBezTo>
                        <a:cubicBezTo>
                          <a:pt x="198" y="75"/>
                          <a:pt x="198" y="80"/>
                          <a:pt x="180" y="75"/>
                        </a:cubicBezTo>
                        <a:cubicBezTo>
                          <a:pt x="168" y="71"/>
                          <a:pt x="157" y="69"/>
                          <a:pt x="145" y="66"/>
                        </a:cubicBezTo>
                        <a:cubicBezTo>
                          <a:pt x="125" y="61"/>
                          <a:pt x="102" y="57"/>
                          <a:pt x="82" y="50"/>
                        </a:cubicBezTo>
                        <a:cubicBezTo>
                          <a:pt x="62" y="43"/>
                          <a:pt x="38" y="38"/>
                          <a:pt x="19" y="27"/>
                        </a:cubicBezTo>
                        <a:cubicBezTo>
                          <a:pt x="12" y="23"/>
                          <a:pt x="4" y="16"/>
                          <a:pt x="0" y="7"/>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342"/>
                  <p:cNvSpPr>
                    <a:spLocks/>
                  </p:cNvSpPr>
                  <p:nvPr/>
                </p:nvSpPr>
                <p:spPr bwMode="gray">
                  <a:xfrm>
                    <a:off x="-98425" y="24039513"/>
                    <a:ext cx="203200" cy="941388"/>
                  </a:xfrm>
                  <a:custGeom>
                    <a:avLst/>
                    <a:gdLst/>
                    <a:ahLst/>
                    <a:cxnLst>
                      <a:cxn ang="0">
                        <a:pos x="28" y="0"/>
                      </a:cxn>
                      <a:cxn ang="0">
                        <a:pos x="12" y="60"/>
                      </a:cxn>
                      <a:cxn ang="0">
                        <a:pos x="1" y="127"/>
                      </a:cxn>
                      <a:cxn ang="0">
                        <a:pos x="13" y="158"/>
                      </a:cxn>
                      <a:cxn ang="0">
                        <a:pos x="26" y="194"/>
                      </a:cxn>
                      <a:cxn ang="0">
                        <a:pos x="43" y="218"/>
                      </a:cxn>
                      <a:cxn ang="0">
                        <a:pos x="54" y="251"/>
                      </a:cxn>
                      <a:cxn ang="0">
                        <a:pos x="21" y="125"/>
                      </a:cxn>
                      <a:cxn ang="0">
                        <a:pos x="27" y="61"/>
                      </a:cxn>
                      <a:cxn ang="0">
                        <a:pos x="26" y="6"/>
                      </a:cxn>
                      <a:cxn ang="0">
                        <a:pos x="20" y="33"/>
                      </a:cxn>
                    </a:cxnLst>
                    <a:rect l="0" t="0" r="r" b="b"/>
                    <a:pathLst>
                      <a:path w="54" h="251">
                        <a:moveTo>
                          <a:pt x="28" y="0"/>
                        </a:moveTo>
                        <a:cubicBezTo>
                          <a:pt x="28" y="26"/>
                          <a:pt x="24" y="39"/>
                          <a:pt x="12" y="60"/>
                        </a:cubicBezTo>
                        <a:cubicBezTo>
                          <a:pt x="0" y="81"/>
                          <a:pt x="0" y="102"/>
                          <a:pt x="1" y="127"/>
                        </a:cubicBezTo>
                        <a:cubicBezTo>
                          <a:pt x="2" y="141"/>
                          <a:pt x="6" y="146"/>
                          <a:pt x="13" y="158"/>
                        </a:cubicBezTo>
                        <a:cubicBezTo>
                          <a:pt x="19" y="169"/>
                          <a:pt x="19" y="183"/>
                          <a:pt x="26" y="194"/>
                        </a:cubicBezTo>
                        <a:cubicBezTo>
                          <a:pt x="31" y="203"/>
                          <a:pt x="39" y="209"/>
                          <a:pt x="43" y="218"/>
                        </a:cubicBezTo>
                        <a:cubicBezTo>
                          <a:pt x="49" y="228"/>
                          <a:pt x="51" y="240"/>
                          <a:pt x="54" y="251"/>
                        </a:cubicBezTo>
                        <a:cubicBezTo>
                          <a:pt x="53" y="206"/>
                          <a:pt x="29" y="167"/>
                          <a:pt x="21" y="125"/>
                        </a:cubicBezTo>
                        <a:cubicBezTo>
                          <a:pt x="16" y="102"/>
                          <a:pt x="19" y="82"/>
                          <a:pt x="27" y="61"/>
                        </a:cubicBezTo>
                        <a:cubicBezTo>
                          <a:pt x="34" y="43"/>
                          <a:pt x="37" y="24"/>
                          <a:pt x="26" y="6"/>
                        </a:cubicBezTo>
                        <a:cubicBezTo>
                          <a:pt x="22" y="15"/>
                          <a:pt x="22" y="24"/>
                          <a:pt x="20" y="33"/>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343"/>
                  <p:cNvSpPr>
                    <a:spLocks/>
                  </p:cNvSpPr>
                  <p:nvPr/>
                </p:nvSpPr>
                <p:spPr bwMode="gray">
                  <a:xfrm>
                    <a:off x="231775" y="25336501"/>
                    <a:ext cx="655638" cy="195263"/>
                  </a:xfrm>
                  <a:custGeom>
                    <a:avLst/>
                    <a:gdLst/>
                    <a:ahLst/>
                    <a:cxnLst>
                      <a:cxn ang="0">
                        <a:pos x="159" y="0"/>
                      </a:cxn>
                      <a:cxn ang="0">
                        <a:pos x="145" y="35"/>
                      </a:cxn>
                      <a:cxn ang="0">
                        <a:pos x="93" y="45"/>
                      </a:cxn>
                      <a:cxn ang="0">
                        <a:pos x="0" y="25"/>
                      </a:cxn>
                      <a:cxn ang="0">
                        <a:pos x="35" y="45"/>
                      </a:cxn>
                      <a:cxn ang="0">
                        <a:pos x="87" y="51"/>
                      </a:cxn>
                      <a:cxn ang="0">
                        <a:pos x="134" y="50"/>
                      </a:cxn>
                      <a:cxn ang="0">
                        <a:pos x="175" y="38"/>
                      </a:cxn>
                      <a:cxn ang="0">
                        <a:pos x="168" y="26"/>
                      </a:cxn>
                    </a:cxnLst>
                    <a:rect l="0" t="0" r="r" b="b"/>
                    <a:pathLst>
                      <a:path w="175" h="52">
                        <a:moveTo>
                          <a:pt x="159" y="0"/>
                        </a:moveTo>
                        <a:cubicBezTo>
                          <a:pt x="161" y="18"/>
                          <a:pt x="162" y="27"/>
                          <a:pt x="145" y="35"/>
                        </a:cubicBezTo>
                        <a:cubicBezTo>
                          <a:pt x="130" y="43"/>
                          <a:pt x="111" y="45"/>
                          <a:pt x="93" y="45"/>
                        </a:cubicBezTo>
                        <a:cubicBezTo>
                          <a:pt x="60" y="47"/>
                          <a:pt x="28" y="37"/>
                          <a:pt x="0" y="25"/>
                        </a:cubicBezTo>
                        <a:cubicBezTo>
                          <a:pt x="13" y="32"/>
                          <a:pt x="20" y="42"/>
                          <a:pt x="35" y="45"/>
                        </a:cubicBezTo>
                        <a:cubicBezTo>
                          <a:pt x="51" y="49"/>
                          <a:pt x="70" y="50"/>
                          <a:pt x="87" y="51"/>
                        </a:cubicBezTo>
                        <a:cubicBezTo>
                          <a:pt x="102" y="52"/>
                          <a:pt x="120" y="52"/>
                          <a:pt x="134" y="50"/>
                        </a:cubicBezTo>
                        <a:cubicBezTo>
                          <a:pt x="148" y="48"/>
                          <a:pt x="161" y="41"/>
                          <a:pt x="175" y="38"/>
                        </a:cubicBezTo>
                        <a:cubicBezTo>
                          <a:pt x="174" y="33"/>
                          <a:pt x="171" y="29"/>
                          <a:pt x="168" y="26"/>
                        </a:cubicBezTo>
                      </a:path>
                    </a:pathLst>
                  </a:custGeom>
                  <a:solidFill>
                    <a:srgbClr val="CEBEB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344"/>
                  <p:cNvSpPr>
                    <a:spLocks/>
                  </p:cNvSpPr>
                  <p:nvPr/>
                </p:nvSpPr>
                <p:spPr bwMode="gray">
                  <a:xfrm>
                    <a:off x="104775" y="25633363"/>
                    <a:ext cx="430213" cy="407988"/>
                  </a:xfrm>
                  <a:custGeom>
                    <a:avLst/>
                    <a:gdLst/>
                    <a:ahLst/>
                    <a:cxnLst>
                      <a:cxn ang="0">
                        <a:pos x="15" y="15"/>
                      </a:cxn>
                      <a:cxn ang="0">
                        <a:pos x="53" y="38"/>
                      </a:cxn>
                      <a:cxn ang="0">
                        <a:pos x="114" y="60"/>
                      </a:cxn>
                      <a:cxn ang="0">
                        <a:pos x="114" y="64"/>
                      </a:cxn>
                      <a:cxn ang="0">
                        <a:pos x="67" y="69"/>
                      </a:cxn>
                      <a:cxn ang="0">
                        <a:pos x="115" y="92"/>
                      </a:cxn>
                      <a:cxn ang="0">
                        <a:pos x="35" y="65"/>
                      </a:cxn>
                      <a:cxn ang="0">
                        <a:pos x="0" y="0"/>
                      </a:cxn>
                    </a:cxnLst>
                    <a:rect l="0" t="0" r="r" b="b"/>
                    <a:pathLst>
                      <a:path w="115" h="109">
                        <a:moveTo>
                          <a:pt x="15" y="15"/>
                        </a:moveTo>
                        <a:cubicBezTo>
                          <a:pt x="28" y="21"/>
                          <a:pt x="40" y="30"/>
                          <a:pt x="53" y="38"/>
                        </a:cubicBezTo>
                        <a:cubicBezTo>
                          <a:pt x="73" y="51"/>
                          <a:pt x="91" y="53"/>
                          <a:pt x="114" y="60"/>
                        </a:cubicBezTo>
                        <a:cubicBezTo>
                          <a:pt x="114" y="61"/>
                          <a:pt x="114" y="63"/>
                          <a:pt x="114" y="64"/>
                        </a:cubicBezTo>
                        <a:cubicBezTo>
                          <a:pt x="99" y="67"/>
                          <a:pt x="82" y="69"/>
                          <a:pt x="67" y="69"/>
                        </a:cubicBezTo>
                        <a:cubicBezTo>
                          <a:pt x="78" y="79"/>
                          <a:pt x="103" y="81"/>
                          <a:pt x="115" y="92"/>
                        </a:cubicBezTo>
                        <a:cubicBezTo>
                          <a:pt x="88" y="109"/>
                          <a:pt x="56" y="78"/>
                          <a:pt x="35" y="65"/>
                        </a:cubicBezTo>
                        <a:cubicBezTo>
                          <a:pt x="9" y="50"/>
                          <a:pt x="16" y="20"/>
                          <a:pt x="0" y="0"/>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345"/>
                  <p:cNvSpPr>
                    <a:spLocks/>
                  </p:cNvSpPr>
                  <p:nvPr/>
                </p:nvSpPr>
                <p:spPr bwMode="gray">
                  <a:xfrm>
                    <a:off x="-3090863" y="25314276"/>
                    <a:ext cx="468313" cy="600075"/>
                  </a:xfrm>
                  <a:custGeom>
                    <a:avLst/>
                    <a:gdLst/>
                    <a:ahLst/>
                    <a:cxnLst>
                      <a:cxn ang="0">
                        <a:pos x="85" y="0"/>
                      </a:cxn>
                      <a:cxn ang="0">
                        <a:pos x="42" y="76"/>
                      </a:cxn>
                      <a:cxn ang="0">
                        <a:pos x="0" y="160"/>
                      </a:cxn>
                      <a:cxn ang="0">
                        <a:pos x="62" y="88"/>
                      </a:cxn>
                      <a:cxn ang="0">
                        <a:pos x="85" y="73"/>
                      </a:cxn>
                      <a:cxn ang="0">
                        <a:pos x="87" y="47"/>
                      </a:cxn>
                      <a:cxn ang="0">
                        <a:pos x="125" y="29"/>
                      </a:cxn>
                      <a:cxn ang="0">
                        <a:pos x="125" y="21"/>
                      </a:cxn>
                      <a:cxn ang="0">
                        <a:pos x="91" y="12"/>
                      </a:cxn>
                    </a:cxnLst>
                    <a:rect l="0" t="0" r="r" b="b"/>
                    <a:pathLst>
                      <a:path w="125" h="16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9B979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uppieren 63"/>
              <p:cNvGrpSpPr/>
              <p:nvPr/>
            </p:nvGrpSpPr>
            <p:grpSpPr bwMode="gray">
              <a:xfrm>
                <a:off x="6445858" y="2077302"/>
                <a:ext cx="1269449" cy="2398767"/>
                <a:chOff x="6445858" y="2077302"/>
                <a:chExt cx="1269449" cy="2398767"/>
              </a:xfrm>
            </p:grpSpPr>
            <p:sp>
              <p:nvSpPr>
                <p:cNvPr id="137" name="Ellipse 136"/>
                <p:cNvSpPr/>
                <p:nvPr/>
              </p:nvSpPr>
              <p:spPr bwMode="gray">
                <a:xfrm>
                  <a:off x="6445858" y="3938113"/>
                  <a:ext cx="1269449" cy="537956"/>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38" name="Gruppieren 137"/>
                <p:cNvGrpSpPr/>
                <p:nvPr/>
              </p:nvGrpSpPr>
              <p:grpSpPr bwMode="gray">
                <a:xfrm flipH="1">
                  <a:off x="6837690" y="2077302"/>
                  <a:ext cx="584884" cy="2258860"/>
                  <a:chOff x="15849600" y="5499101"/>
                  <a:chExt cx="5478462" cy="21158200"/>
                </a:xfrm>
                <a:effectLst/>
              </p:grpSpPr>
              <p:sp>
                <p:nvSpPr>
                  <p:cNvPr id="139" name="Freeform 346"/>
                  <p:cNvSpPr>
                    <a:spLocks/>
                  </p:cNvSpPr>
                  <p:nvPr/>
                </p:nvSpPr>
                <p:spPr bwMode="gray">
                  <a:xfrm>
                    <a:off x="17341850" y="15898813"/>
                    <a:ext cx="3443288" cy="4878388"/>
                  </a:xfrm>
                  <a:custGeom>
                    <a:avLst/>
                    <a:gdLst/>
                    <a:ahLst/>
                    <a:cxnLst>
                      <a:cxn ang="0">
                        <a:pos x="0" y="1226"/>
                      </a:cxn>
                      <a:cxn ang="0">
                        <a:pos x="513" y="1294"/>
                      </a:cxn>
                      <a:cxn ang="0">
                        <a:pos x="762" y="1286"/>
                      </a:cxn>
                      <a:cxn ang="0">
                        <a:pos x="871" y="1202"/>
                      </a:cxn>
                      <a:cxn ang="0">
                        <a:pos x="904" y="1174"/>
                      </a:cxn>
                      <a:cxn ang="0">
                        <a:pos x="904" y="1004"/>
                      </a:cxn>
                      <a:cxn ang="0">
                        <a:pos x="866" y="652"/>
                      </a:cxn>
                      <a:cxn ang="0">
                        <a:pos x="795" y="271"/>
                      </a:cxn>
                      <a:cxn ang="0">
                        <a:pos x="755" y="131"/>
                      </a:cxn>
                      <a:cxn ang="0">
                        <a:pos x="690" y="19"/>
                      </a:cxn>
                      <a:cxn ang="0">
                        <a:pos x="295" y="0"/>
                      </a:cxn>
                      <a:cxn ang="0">
                        <a:pos x="193" y="49"/>
                      </a:cxn>
                      <a:cxn ang="0">
                        <a:pos x="89" y="484"/>
                      </a:cxn>
                      <a:cxn ang="0">
                        <a:pos x="85" y="693"/>
                      </a:cxn>
                      <a:cxn ang="0">
                        <a:pos x="60" y="887"/>
                      </a:cxn>
                      <a:cxn ang="0">
                        <a:pos x="57" y="1065"/>
                      </a:cxn>
                      <a:cxn ang="0">
                        <a:pos x="69" y="1210"/>
                      </a:cxn>
                    </a:cxnLst>
                    <a:rect l="0" t="0" r="r" b="b"/>
                    <a:pathLst>
                      <a:path w="918" h="1301">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00000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47"/>
                  <p:cNvSpPr>
                    <a:spLocks/>
                  </p:cNvSpPr>
                  <p:nvPr/>
                </p:nvSpPr>
                <p:spPr bwMode="gray">
                  <a:xfrm>
                    <a:off x="16719550" y="15301913"/>
                    <a:ext cx="2633663" cy="10912475"/>
                  </a:xfrm>
                  <a:custGeom>
                    <a:avLst/>
                    <a:gdLst/>
                    <a:ahLst/>
                    <a:cxnLst>
                      <a:cxn ang="0">
                        <a:pos x="691" y="256"/>
                      </a:cxn>
                      <a:cxn ang="0">
                        <a:pos x="658" y="957"/>
                      </a:cxn>
                      <a:cxn ang="0">
                        <a:pos x="634" y="1207"/>
                      </a:cxn>
                      <a:cxn ang="0">
                        <a:pos x="610" y="1401"/>
                      </a:cxn>
                      <a:cxn ang="0">
                        <a:pos x="578" y="1816"/>
                      </a:cxn>
                      <a:cxn ang="0">
                        <a:pos x="521" y="1990"/>
                      </a:cxn>
                      <a:cxn ang="0">
                        <a:pos x="481" y="2171"/>
                      </a:cxn>
                      <a:cxn ang="0">
                        <a:pos x="444" y="2344"/>
                      </a:cxn>
                      <a:cxn ang="0">
                        <a:pos x="488" y="2510"/>
                      </a:cxn>
                      <a:cxn ang="0">
                        <a:pos x="411" y="2646"/>
                      </a:cxn>
                      <a:cxn ang="0">
                        <a:pos x="279" y="2781"/>
                      </a:cxn>
                      <a:cxn ang="0">
                        <a:pos x="187" y="2842"/>
                      </a:cxn>
                      <a:cxn ang="0">
                        <a:pos x="87" y="2904"/>
                      </a:cxn>
                      <a:cxn ang="0">
                        <a:pos x="63" y="2892"/>
                      </a:cxn>
                      <a:cxn ang="0">
                        <a:pos x="18" y="2860"/>
                      </a:cxn>
                      <a:cxn ang="0">
                        <a:pos x="93" y="2722"/>
                      </a:cxn>
                      <a:cxn ang="0">
                        <a:pos x="166" y="2578"/>
                      </a:cxn>
                      <a:cxn ang="0">
                        <a:pos x="251" y="2227"/>
                      </a:cxn>
                      <a:cxn ang="0">
                        <a:pos x="276" y="1797"/>
                      </a:cxn>
                      <a:cxn ang="0">
                        <a:pos x="304" y="1392"/>
                      </a:cxn>
                      <a:cxn ang="0">
                        <a:pos x="276" y="1134"/>
                      </a:cxn>
                      <a:cxn ang="0">
                        <a:pos x="280" y="781"/>
                      </a:cxn>
                      <a:cxn ang="0">
                        <a:pos x="303" y="476"/>
                      </a:cxn>
                      <a:cxn ang="0">
                        <a:pos x="340" y="227"/>
                      </a:cxn>
                      <a:cxn ang="0">
                        <a:pos x="401" y="43"/>
                      </a:cxn>
                      <a:cxn ang="0">
                        <a:pos x="578" y="6"/>
                      </a:cxn>
                      <a:cxn ang="0">
                        <a:pos x="667" y="70"/>
                      </a:cxn>
                      <a:cxn ang="0">
                        <a:pos x="691" y="264"/>
                      </a:cxn>
                    </a:cxnLst>
                    <a:rect l="0" t="0" r="r" b="b"/>
                    <a:pathLst>
                      <a:path w="702" h="291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48"/>
                  <p:cNvSpPr>
                    <a:spLocks/>
                  </p:cNvSpPr>
                  <p:nvPr/>
                </p:nvSpPr>
                <p:spPr bwMode="gray">
                  <a:xfrm>
                    <a:off x="19705637" y="17146588"/>
                    <a:ext cx="1473200" cy="9048750"/>
                  </a:xfrm>
                  <a:custGeom>
                    <a:avLst/>
                    <a:gdLst/>
                    <a:ahLst/>
                    <a:cxnLst>
                      <a:cxn ang="0">
                        <a:pos x="346" y="812"/>
                      </a:cxn>
                      <a:cxn ang="0">
                        <a:pos x="362" y="1014"/>
                      </a:cxn>
                      <a:cxn ang="0">
                        <a:pos x="378" y="1380"/>
                      </a:cxn>
                      <a:cxn ang="0">
                        <a:pos x="334" y="1586"/>
                      </a:cxn>
                      <a:cxn ang="0">
                        <a:pos x="310" y="1828"/>
                      </a:cxn>
                      <a:cxn ang="0">
                        <a:pos x="314" y="2042"/>
                      </a:cxn>
                      <a:cxn ang="0">
                        <a:pos x="276" y="2234"/>
                      </a:cxn>
                      <a:cxn ang="0">
                        <a:pos x="161" y="2386"/>
                      </a:cxn>
                      <a:cxn ang="0">
                        <a:pos x="16" y="2316"/>
                      </a:cxn>
                      <a:cxn ang="0">
                        <a:pos x="72" y="2143"/>
                      </a:cxn>
                      <a:cxn ang="0">
                        <a:pos x="120" y="1731"/>
                      </a:cxn>
                      <a:cxn ang="0">
                        <a:pos x="92" y="1522"/>
                      </a:cxn>
                      <a:cxn ang="0">
                        <a:pos x="67" y="1324"/>
                      </a:cxn>
                      <a:cxn ang="0">
                        <a:pos x="56" y="1106"/>
                      </a:cxn>
                      <a:cxn ang="0">
                        <a:pos x="14" y="330"/>
                      </a:cxn>
                      <a:cxn ang="0">
                        <a:pos x="7" y="90"/>
                      </a:cxn>
                      <a:cxn ang="0">
                        <a:pos x="12" y="19"/>
                      </a:cxn>
                      <a:cxn ang="0">
                        <a:pos x="132" y="15"/>
                      </a:cxn>
                      <a:cxn ang="0">
                        <a:pos x="270" y="168"/>
                      </a:cxn>
                      <a:cxn ang="0">
                        <a:pos x="278" y="513"/>
                      </a:cxn>
                      <a:cxn ang="0">
                        <a:pos x="298" y="727"/>
                      </a:cxn>
                      <a:cxn ang="0">
                        <a:pos x="346" y="808"/>
                      </a:cxn>
                    </a:cxnLst>
                    <a:rect l="0" t="0" r="r" b="b"/>
                    <a:pathLst>
                      <a:path w="393" h="2413">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49"/>
                  <p:cNvSpPr>
                    <a:spLocks/>
                  </p:cNvSpPr>
                  <p:nvPr/>
                </p:nvSpPr>
                <p:spPr bwMode="gray">
                  <a:xfrm>
                    <a:off x="17795875" y="20162838"/>
                    <a:ext cx="1320800" cy="1423988"/>
                  </a:xfrm>
                  <a:custGeom>
                    <a:avLst/>
                    <a:gdLst/>
                    <a:ahLst/>
                    <a:cxnLst>
                      <a:cxn ang="0">
                        <a:pos x="15" y="63"/>
                      </a:cxn>
                      <a:cxn ang="0">
                        <a:pos x="204" y="186"/>
                      </a:cxn>
                      <a:cxn ang="0">
                        <a:pos x="315" y="380"/>
                      </a:cxn>
                      <a:cxn ang="0">
                        <a:pos x="296" y="78"/>
                      </a:cxn>
                      <a:cxn ang="0">
                        <a:pos x="15" y="69"/>
                      </a:cxn>
                    </a:cxnLst>
                    <a:rect l="0" t="0" r="r" b="b"/>
                    <a:pathLst>
                      <a:path w="352" h="380">
                        <a:moveTo>
                          <a:pt x="15" y="63"/>
                        </a:moveTo>
                        <a:cubicBezTo>
                          <a:pt x="0" y="154"/>
                          <a:pt x="148" y="159"/>
                          <a:pt x="204" y="186"/>
                        </a:cubicBezTo>
                        <a:cubicBezTo>
                          <a:pt x="282" y="225"/>
                          <a:pt x="298" y="310"/>
                          <a:pt x="315" y="380"/>
                        </a:cubicBezTo>
                        <a:cubicBezTo>
                          <a:pt x="336" y="298"/>
                          <a:pt x="352" y="147"/>
                          <a:pt x="296" y="78"/>
                        </a:cubicBezTo>
                        <a:cubicBezTo>
                          <a:pt x="244" y="14"/>
                          <a:pt x="61" y="0"/>
                          <a:pt x="15" y="6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350"/>
                  <p:cNvSpPr>
                    <a:spLocks/>
                  </p:cNvSpPr>
                  <p:nvPr/>
                </p:nvSpPr>
                <p:spPr bwMode="gray">
                  <a:xfrm>
                    <a:off x="19705637" y="20245388"/>
                    <a:ext cx="1387475" cy="595313"/>
                  </a:xfrm>
                  <a:custGeom>
                    <a:avLst/>
                    <a:gdLst/>
                    <a:ahLst/>
                    <a:cxnLst>
                      <a:cxn ang="0">
                        <a:pos x="44" y="159"/>
                      </a:cxn>
                      <a:cxn ang="0">
                        <a:pos x="194" y="95"/>
                      </a:cxn>
                      <a:cxn ang="0">
                        <a:pos x="329" y="32"/>
                      </a:cxn>
                      <a:cxn ang="0">
                        <a:pos x="108" y="14"/>
                      </a:cxn>
                      <a:cxn ang="0">
                        <a:pos x="44" y="154"/>
                      </a:cxn>
                    </a:cxnLst>
                    <a:rect l="0" t="0" r="r" b="b"/>
                    <a:pathLst>
                      <a:path w="370" h="159">
                        <a:moveTo>
                          <a:pt x="44" y="159"/>
                        </a:moveTo>
                        <a:cubicBezTo>
                          <a:pt x="72" y="95"/>
                          <a:pt x="127" y="101"/>
                          <a:pt x="194" y="95"/>
                        </a:cubicBezTo>
                        <a:cubicBezTo>
                          <a:pt x="224" y="92"/>
                          <a:pt x="370" y="74"/>
                          <a:pt x="329" y="32"/>
                        </a:cubicBezTo>
                        <a:cubicBezTo>
                          <a:pt x="298" y="0"/>
                          <a:pt x="152" y="9"/>
                          <a:pt x="108" y="14"/>
                        </a:cubicBezTo>
                        <a:cubicBezTo>
                          <a:pt x="0" y="27"/>
                          <a:pt x="48" y="76"/>
                          <a:pt x="44" y="154"/>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351"/>
                  <p:cNvSpPr>
                    <a:spLocks/>
                  </p:cNvSpPr>
                  <p:nvPr/>
                </p:nvSpPr>
                <p:spPr bwMode="gray">
                  <a:xfrm>
                    <a:off x="17289462" y="13547726"/>
                    <a:ext cx="3724275" cy="7132638"/>
                  </a:xfrm>
                  <a:custGeom>
                    <a:avLst/>
                    <a:gdLst/>
                    <a:ahLst/>
                    <a:cxnLst>
                      <a:cxn ang="0">
                        <a:pos x="99" y="228"/>
                      </a:cxn>
                      <a:cxn ang="0">
                        <a:pos x="81" y="631"/>
                      </a:cxn>
                      <a:cxn ang="0">
                        <a:pos x="35" y="1041"/>
                      </a:cxn>
                      <a:cxn ang="0">
                        <a:pos x="27" y="1438"/>
                      </a:cxn>
                      <a:cxn ang="0">
                        <a:pos x="27" y="1647"/>
                      </a:cxn>
                      <a:cxn ang="0">
                        <a:pos x="12" y="1856"/>
                      </a:cxn>
                      <a:cxn ang="0">
                        <a:pos x="464" y="1902"/>
                      </a:cxn>
                      <a:cxn ang="0">
                        <a:pos x="762" y="1851"/>
                      </a:cxn>
                      <a:cxn ang="0">
                        <a:pos x="993" y="1823"/>
                      </a:cxn>
                      <a:cxn ang="0">
                        <a:pos x="962" y="1413"/>
                      </a:cxn>
                      <a:cxn ang="0">
                        <a:pos x="954" y="970"/>
                      </a:cxn>
                      <a:cxn ang="0">
                        <a:pos x="978" y="543"/>
                      </a:cxn>
                      <a:cxn ang="0">
                        <a:pos x="857" y="214"/>
                      </a:cxn>
                      <a:cxn ang="0">
                        <a:pos x="99" y="228"/>
                      </a:cxn>
                    </a:cxnLst>
                    <a:rect l="0" t="0" r="r" b="b"/>
                    <a:pathLst>
                      <a:path w="993" h="1902">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352"/>
                  <p:cNvSpPr>
                    <a:spLocks/>
                  </p:cNvSpPr>
                  <p:nvPr/>
                </p:nvSpPr>
                <p:spPr bwMode="gray">
                  <a:xfrm>
                    <a:off x="17822862" y="14387513"/>
                    <a:ext cx="2879725" cy="5778500"/>
                  </a:xfrm>
                  <a:custGeom>
                    <a:avLst/>
                    <a:gdLst/>
                    <a:ahLst/>
                    <a:cxnLst>
                      <a:cxn ang="0">
                        <a:pos x="3" y="58"/>
                      </a:cxn>
                      <a:cxn ang="0">
                        <a:pos x="95" y="111"/>
                      </a:cxn>
                      <a:cxn ang="0">
                        <a:pos x="242" y="146"/>
                      </a:cxn>
                      <a:cxn ang="0">
                        <a:pos x="462" y="163"/>
                      </a:cxn>
                      <a:cxn ang="0">
                        <a:pos x="604" y="147"/>
                      </a:cxn>
                      <a:cxn ang="0">
                        <a:pos x="642" y="286"/>
                      </a:cxn>
                      <a:cxn ang="0">
                        <a:pos x="645" y="457"/>
                      </a:cxn>
                      <a:cxn ang="0">
                        <a:pos x="656" y="558"/>
                      </a:cxn>
                      <a:cxn ang="0">
                        <a:pos x="677" y="670"/>
                      </a:cxn>
                      <a:cxn ang="0">
                        <a:pos x="691" y="870"/>
                      </a:cxn>
                      <a:cxn ang="0">
                        <a:pos x="726" y="1233"/>
                      </a:cxn>
                      <a:cxn ang="0">
                        <a:pos x="712" y="1423"/>
                      </a:cxn>
                      <a:cxn ang="0">
                        <a:pos x="715" y="1541"/>
                      </a:cxn>
                      <a:cxn ang="0">
                        <a:pos x="722" y="1417"/>
                      </a:cxn>
                      <a:cxn ang="0">
                        <a:pos x="734" y="1281"/>
                      </a:cxn>
                      <a:cxn ang="0">
                        <a:pos x="699" y="991"/>
                      </a:cxn>
                      <a:cxn ang="0">
                        <a:pos x="696" y="689"/>
                      </a:cxn>
                      <a:cxn ang="0">
                        <a:pos x="664" y="574"/>
                      </a:cxn>
                      <a:cxn ang="0">
                        <a:pos x="659" y="510"/>
                      </a:cxn>
                      <a:cxn ang="0">
                        <a:pos x="648" y="439"/>
                      </a:cxn>
                      <a:cxn ang="0">
                        <a:pos x="648" y="281"/>
                      </a:cxn>
                      <a:cxn ang="0">
                        <a:pos x="619" y="139"/>
                      </a:cxn>
                      <a:cxn ang="0">
                        <a:pos x="669" y="117"/>
                      </a:cxn>
                      <a:cxn ang="0">
                        <a:pos x="726" y="98"/>
                      </a:cxn>
                      <a:cxn ang="0">
                        <a:pos x="763" y="66"/>
                      </a:cxn>
                      <a:cxn ang="0">
                        <a:pos x="674" y="47"/>
                      </a:cxn>
                      <a:cxn ang="0">
                        <a:pos x="441" y="25"/>
                      </a:cxn>
                      <a:cxn ang="0">
                        <a:pos x="158" y="4"/>
                      </a:cxn>
                      <a:cxn ang="0">
                        <a:pos x="27" y="34"/>
                      </a:cxn>
                      <a:cxn ang="0">
                        <a:pos x="22" y="34"/>
                      </a:cxn>
                      <a:cxn ang="0">
                        <a:pos x="0" y="55"/>
                      </a:cxn>
                    </a:cxnLst>
                    <a:rect l="0" t="0" r="r" b="b"/>
                    <a:pathLst>
                      <a:path w="768" h="1541">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353"/>
                  <p:cNvSpPr>
                    <a:spLocks/>
                  </p:cNvSpPr>
                  <p:nvPr/>
                </p:nvSpPr>
                <p:spPr bwMode="gray">
                  <a:xfrm>
                    <a:off x="15849600" y="24485601"/>
                    <a:ext cx="3049588" cy="1905000"/>
                  </a:xfrm>
                  <a:custGeom>
                    <a:avLst/>
                    <a:gdLst/>
                    <a:ahLst/>
                    <a:cxnLst>
                      <a:cxn ang="0">
                        <a:pos x="709" y="0"/>
                      </a:cxn>
                      <a:cxn ang="0">
                        <a:pos x="617" y="122"/>
                      </a:cxn>
                      <a:cxn ang="0">
                        <a:pos x="500" y="227"/>
                      </a:cxn>
                      <a:cxn ang="0">
                        <a:pos x="385" y="334"/>
                      </a:cxn>
                      <a:cxn ang="0">
                        <a:pos x="291" y="342"/>
                      </a:cxn>
                      <a:cxn ang="0">
                        <a:pos x="209" y="355"/>
                      </a:cxn>
                      <a:cxn ang="0">
                        <a:pos x="20" y="404"/>
                      </a:cxn>
                      <a:cxn ang="0">
                        <a:pos x="378" y="468"/>
                      </a:cxn>
                      <a:cxn ang="0">
                        <a:pos x="637" y="255"/>
                      </a:cxn>
                      <a:cxn ang="0">
                        <a:pos x="688" y="251"/>
                      </a:cxn>
                      <a:cxn ang="0">
                        <a:pos x="681" y="447"/>
                      </a:cxn>
                      <a:cxn ang="0">
                        <a:pos x="724" y="447"/>
                      </a:cxn>
                      <a:cxn ang="0">
                        <a:pos x="725" y="306"/>
                      </a:cxn>
                      <a:cxn ang="0">
                        <a:pos x="769" y="202"/>
                      </a:cxn>
                      <a:cxn ang="0">
                        <a:pos x="713" y="0"/>
                      </a:cxn>
                    </a:cxnLst>
                    <a:rect l="0" t="0" r="r" b="b"/>
                    <a:pathLst>
                      <a:path w="813" h="508">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354"/>
                  <p:cNvSpPr>
                    <a:spLocks/>
                  </p:cNvSpPr>
                  <p:nvPr/>
                </p:nvSpPr>
                <p:spPr bwMode="gray">
                  <a:xfrm>
                    <a:off x="19262725" y="24395113"/>
                    <a:ext cx="1874838" cy="2262188"/>
                  </a:xfrm>
                  <a:custGeom>
                    <a:avLst/>
                    <a:gdLst/>
                    <a:ahLst/>
                    <a:cxnLst>
                      <a:cxn ang="0">
                        <a:pos x="138" y="363"/>
                      </a:cxn>
                      <a:cxn ang="0">
                        <a:pos x="279" y="407"/>
                      </a:cxn>
                      <a:cxn ang="0">
                        <a:pos x="378" y="330"/>
                      </a:cxn>
                      <a:cxn ang="0">
                        <a:pos x="412" y="13"/>
                      </a:cxn>
                      <a:cxn ang="0">
                        <a:pos x="484" y="230"/>
                      </a:cxn>
                      <a:cxn ang="0">
                        <a:pos x="448" y="326"/>
                      </a:cxn>
                      <a:cxn ang="0">
                        <a:pos x="443" y="459"/>
                      </a:cxn>
                      <a:cxn ang="0">
                        <a:pos x="412" y="459"/>
                      </a:cxn>
                      <a:cxn ang="0">
                        <a:pos x="391" y="362"/>
                      </a:cxn>
                      <a:cxn ang="0">
                        <a:pos x="368" y="500"/>
                      </a:cxn>
                      <a:cxn ang="0">
                        <a:pos x="271" y="569"/>
                      </a:cxn>
                      <a:cxn ang="0">
                        <a:pos x="0" y="528"/>
                      </a:cxn>
                      <a:cxn ang="0">
                        <a:pos x="137" y="355"/>
                      </a:cxn>
                      <a:cxn ang="0">
                        <a:pos x="138" y="367"/>
                      </a:cxn>
                    </a:cxnLst>
                    <a:rect l="0" t="0" r="r" b="b"/>
                    <a:pathLst>
                      <a:path w="500" h="603">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355"/>
                  <p:cNvSpPr>
                    <a:spLocks/>
                  </p:cNvSpPr>
                  <p:nvPr/>
                </p:nvSpPr>
                <p:spPr bwMode="gray">
                  <a:xfrm>
                    <a:off x="16603662" y="25977851"/>
                    <a:ext cx="415925" cy="128588"/>
                  </a:xfrm>
                  <a:custGeom>
                    <a:avLst/>
                    <a:gdLst/>
                    <a:ahLst/>
                    <a:cxnLst>
                      <a:cxn ang="0">
                        <a:pos x="6" y="27"/>
                      </a:cxn>
                      <a:cxn ang="0">
                        <a:pos x="104" y="4"/>
                      </a:cxn>
                      <a:cxn ang="0">
                        <a:pos x="52" y="17"/>
                      </a:cxn>
                      <a:cxn ang="0">
                        <a:pos x="0" y="29"/>
                      </a:cxn>
                      <a:cxn ang="0">
                        <a:pos x="12" y="27"/>
                      </a:cxn>
                    </a:cxnLst>
                    <a:rect l="0" t="0" r="r" b="b"/>
                    <a:pathLst>
                      <a:path w="111" h="34">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356"/>
                  <p:cNvSpPr>
                    <a:spLocks/>
                  </p:cNvSpPr>
                  <p:nvPr/>
                </p:nvSpPr>
                <p:spPr bwMode="gray">
                  <a:xfrm>
                    <a:off x="19529425" y="26000076"/>
                    <a:ext cx="696913" cy="277813"/>
                  </a:xfrm>
                  <a:custGeom>
                    <a:avLst/>
                    <a:gdLst/>
                    <a:ahLst/>
                    <a:cxnLst>
                      <a:cxn ang="0">
                        <a:pos x="65" y="3"/>
                      </a:cxn>
                      <a:cxn ang="0">
                        <a:pos x="175" y="18"/>
                      </a:cxn>
                      <a:cxn ang="0">
                        <a:pos x="109" y="29"/>
                      </a:cxn>
                      <a:cxn ang="0">
                        <a:pos x="66" y="27"/>
                      </a:cxn>
                      <a:cxn ang="0">
                        <a:pos x="56" y="40"/>
                      </a:cxn>
                      <a:cxn ang="0">
                        <a:pos x="71" y="51"/>
                      </a:cxn>
                      <a:cxn ang="0">
                        <a:pos x="13" y="45"/>
                      </a:cxn>
                      <a:cxn ang="0">
                        <a:pos x="48" y="33"/>
                      </a:cxn>
                      <a:cxn ang="0">
                        <a:pos x="63" y="5"/>
                      </a:cxn>
                    </a:cxnLst>
                    <a:rect l="0" t="0" r="r" b="b"/>
                    <a:pathLst>
                      <a:path w="186" h="74">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357"/>
                  <p:cNvSpPr>
                    <a:spLocks/>
                  </p:cNvSpPr>
                  <p:nvPr/>
                </p:nvSpPr>
                <p:spPr bwMode="gray">
                  <a:xfrm>
                    <a:off x="18418175" y="5886451"/>
                    <a:ext cx="2433638" cy="2871788"/>
                  </a:xfrm>
                  <a:custGeom>
                    <a:avLst/>
                    <a:gdLst/>
                    <a:ahLst/>
                    <a:cxnLst>
                      <a:cxn ang="0">
                        <a:pos x="268" y="11"/>
                      </a:cxn>
                      <a:cxn ang="0">
                        <a:pos x="21" y="226"/>
                      </a:cxn>
                      <a:cxn ang="0">
                        <a:pos x="109" y="600"/>
                      </a:cxn>
                      <a:cxn ang="0">
                        <a:pos x="453" y="496"/>
                      </a:cxn>
                      <a:cxn ang="0">
                        <a:pos x="450" y="328"/>
                      </a:cxn>
                      <a:cxn ang="0">
                        <a:pos x="258" y="0"/>
                      </a:cxn>
                    </a:cxnLst>
                    <a:rect l="0" t="0" r="r" b="b"/>
                    <a:pathLst>
                      <a:path w="649" h="766">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358"/>
                  <p:cNvSpPr>
                    <a:spLocks/>
                  </p:cNvSpPr>
                  <p:nvPr/>
                </p:nvSpPr>
                <p:spPr bwMode="gray">
                  <a:xfrm>
                    <a:off x="18246725" y="5499101"/>
                    <a:ext cx="2940050" cy="4291013"/>
                  </a:xfrm>
                  <a:custGeom>
                    <a:avLst/>
                    <a:gdLst/>
                    <a:ahLst/>
                    <a:cxnLst>
                      <a:cxn ang="0">
                        <a:pos x="348" y="108"/>
                      </a:cxn>
                      <a:cxn ang="0">
                        <a:pos x="222" y="204"/>
                      </a:cxn>
                      <a:cxn ang="0">
                        <a:pos x="123" y="354"/>
                      </a:cxn>
                      <a:cxn ang="0">
                        <a:pos x="227" y="721"/>
                      </a:cxn>
                      <a:cxn ang="0">
                        <a:pos x="292" y="859"/>
                      </a:cxn>
                      <a:cxn ang="0">
                        <a:pos x="280" y="1008"/>
                      </a:cxn>
                      <a:cxn ang="0">
                        <a:pos x="191" y="867"/>
                      </a:cxn>
                      <a:cxn ang="0">
                        <a:pos x="175" y="1083"/>
                      </a:cxn>
                      <a:cxn ang="0">
                        <a:pos x="171" y="1021"/>
                      </a:cxn>
                      <a:cxn ang="0">
                        <a:pos x="112" y="1080"/>
                      </a:cxn>
                      <a:cxn ang="0">
                        <a:pos x="126" y="987"/>
                      </a:cxn>
                      <a:cxn ang="0">
                        <a:pos x="87" y="899"/>
                      </a:cxn>
                      <a:cxn ang="0">
                        <a:pos x="78" y="798"/>
                      </a:cxn>
                      <a:cxn ang="0">
                        <a:pos x="57" y="706"/>
                      </a:cxn>
                      <a:cxn ang="0">
                        <a:pos x="9" y="524"/>
                      </a:cxn>
                      <a:cxn ang="0">
                        <a:pos x="30" y="431"/>
                      </a:cxn>
                      <a:cxn ang="0">
                        <a:pos x="5" y="330"/>
                      </a:cxn>
                      <a:cxn ang="0">
                        <a:pos x="146" y="96"/>
                      </a:cxn>
                      <a:cxn ang="0">
                        <a:pos x="384" y="83"/>
                      </a:cxn>
                      <a:cxn ang="0">
                        <a:pos x="408" y="57"/>
                      </a:cxn>
                      <a:cxn ang="0">
                        <a:pos x="401" y="88"/>
                      </a:cxn>
                      <a:cxn ang="0">
                        <a:pos x="439" y="76"/>
                      </a:cxn>
                      <a:cxn ang="0">
                        <a:pos x="433" y="96"/>
                      </a:cxn>
                      <a:cxn ang="0">
                        <a:pos x="573" y="201"/>
                      </a:cxn>
                      <a:cxn ang="0">
                        <a:pos x="690" y="358"/>
                      </a:cxn>
                      <a:cxn ang="0">
                        <a:pos x="754" y="556"/>
                      </a:cxn>
                      <a:cxn ang="0">
                        <a:pos x="762" y="781"/>
                      </a:cxn>
                      <a:cxn ang="0">
                        <a:pos x="682" y="990"/>
                      </a:cxn>
                      <a:cxn ang="0">
                        <a:pos x="602" y="1065"/>
                      </a:cxn>
                      <a:cxn ang="0">
                        <a:pos x="518" y="1144"/>
                      </a:cxn>
                      <a:cxn ang="0">
                        <a:pos x="517" y="1101"/>
                      </a:cxn>
                      <a:cxn ang="0">
                        <a:pos x="498" y="1108"/>
                      </a:cxn>
                      <a:cxn ang="0">
                        <a:pos x="505" y="1044"/>
                      </a:cxn>
                      <a:cxn ang="0">
                        <a:pos x="481" y="1058"/>
                      </a:cxn>
                      <a:cxn ang="0">
                        <a:pos x="489" y="956"/>
                      </a:cxn>
                      <a:cxn ang="0">
                        <a:pos x="462" y="967"/>
                      </a:cxn>
                      <a:cxn ang="0">
                        <a:pos x="470" y="863"/>
                      </a:cxn>
                      <a:cxn ang="0">
                        <a:pos x="509" y="794"/>
                      </a:cxn>
                      <a:cxn ang="0">
                        <a:pos x="510" y="601"/>
                      </a:cxn>
                      <a:cxn ang="0">
                        <a:pos x="563" y="444"/>
                      </a:cxn>
                      <a:cxn ang="0">
                        <a:pos x="466" y="439"/>
                      </a:cxn>
                      <a:cxn ang="0">
                        <a:pos x="409" y="253"/>
                      </a:cxn>
                      <a:cxn ang="0">
                        <a:pos x="351" y="113"/>
                      </a:cxn>
                      <a:cxn ang="0">
                        <a:pos x="340" y="112"/>
                      </a:cxn>
                    </a:cxnLst>
                    <a:rect l="0" t="0" r="r" b="b"/>
                    <a:pathLst>
                      <a:path w="784" h="1144">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C69C6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359"/>
                  <p:cNvSpPr>
                    <a:spLocks/>
                  </p:cNvSpPr>
                  <p:nvPr/>
                </p:nvSpPr>
                <p:spPr bwMode="gray">
                  <a:xfrm>
                    <a:off x="20223162" y="6965951"/>
                    <a:ext cx="393700" cy="1162050"/>
                  </a:xfrm>
                  <a:custGeom>
                    <a:avLst/>
                    <a:gdLst/>
                    <a:ahLst/>
                    <a:cxnLst>
                      <a:cxn ang="0">
                        <a:pos x="41" y="53"/>
                      </a:cxn>
                      <a:cxn ang="0">
                        <a:pos x="58" y="182"/>
                      </a:cxn>
                      <a:cxn ang="0">
                        <a:pos x="16" y="233"/>
                      </a:cxn>
                      <a:cxn ang="0">
                        <a:pos x="21" y="310"/>
                      </a:cxn>
                      <a:cxn ang="0">
                        <a:pos x="105" y="147"/>
                      </a:cxn>
                      <a:cxn ang="0">
                        <a:pos x="0" y="0"/>
                      </a:cxn>
                    </a:cxnLst>
                    <a:rect l="0" t="0" r="r" b="b"/>
                    <a:pathLst>
                      <a:path w="105" h="31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360"/>
                  <p:cNvSpPr>
                    <a:spLocks/>
                  </p:cNvSpPr>
                  <p:nvPr/>
                </p:nvSpPr>
                <p:spPr bwMode="gray">
                  <a:xfrm>
                    <a:off x="18265775" y="7123113"/>
                    <a:ext cx="2208213" cy="4467225"/>
                  </a:xfrm>
                  <a:custGeom>
                    <a:avLst/>
                    <a:gdLst/>
                    <a:ahLst/>
                    <a:cxnLst>
                      <a:cxn ang="0">
                        <a:pos x="213" y="229"/>
                      </a:cxn>
                      <a:cxn ang="0">
                        <a:pos x="206" y="543"/>
                      </a:cxn>
                      <a:cxn ang="0">
                        <a:pos x="0" y="863"/>
                      </a:cxn>
                      <a:cxn ang="0">
                        <a:pos x="546" y="431"/>
                      </a:cxn>
                      <a:cxn ang="0">
                        <a:pos x="556" y="356"/>
                      </a:cxn>
                      <a:cxn ang="0">
                        <a:pos x="543" y="225"/>
                      </a:cxn>
                      <a:cxn ang="0">
                        <a:pos x="461" y="99"/>
                      </a:cxn>
                      <a:cxn ang="0">
                        <a:pos x="213" y="229"/>
                      </a:cxn>
                    </a:cxnLst>
                    <a:rect l="0" t="0" r="r" b="b"/>
                    <a:pathLst>
                      <a:path w="589" h="1191">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361"/>
                  <p:cNvSpPr>
                    <a:spLocks/>
                  </p:cNvSpPr>
                  <p:nvPr/>
                </p:nvSpPr>
                <p:spPr bwMode="gray">
                  <a:xfrm>
                    <a:off x="19056350" y="7715251"/>
                    <a:ext cx="1222375" cy="855663"/>
                  </a:xfrm>
                  <a:custGeom>
                    <a:avLst/>
                    <a:gdLst/>
                    <a:ahLst/>
                    <a:cxnLst>
                      <a:cxn ang="0">
                        <a:pos x="66" y="203"/>
                      </a:cxn>
                      <a:cxn ang="0">
                        <a:pos x="186" y="196"/>
                      </a:cxn>
                      <a:cxn ang="0">
                        <a:pos x="323" y="39"/>
                      </a:cxn>
                      <a:cxn ang="0">
                        <a:pos x="303" y="0"/>
                      </a:cxn>
                      <a:cxn ang="0">
                        <a:pos x="177" y="74"/>
                      </a:cxn>
                      <a:cxn ang="0">
                        <a:pos x="64" y="90"/>
                      </a:cxn>
                      <a:cxn ang="0">
                        <a:pos x="0" y="116"/>
                      </a:cxn>
                    </a:cxnLst>
                    <a:rect l="0" t="0" r="r" b="b"/>
                    <a:pathLst>
                      <a:path w="326" h="228">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362"/>
                  <p:cNvSpPr>
                    <a:spLocks/>
                  </p:cNvSpPr>
                  <p:nvPr/>
                </p:nvSpPr>
                <p:spPr bwMode="gray">
                  <a:xfrm>
                    <a:off x="19045237" y="7697788"/>
                    <a:ext cx="1214438" cy="1057275"/>
                  </a:xfrm>
                  <a:custGeom>
                    <a:avLst/>
                    <a:gdLst/>
                    <a:ahLst/>
                    <a:cxnLst>
                      <a:cxn ang="0">
                        <a:pos x="0" y="119"/>
                      </a:cxn>
                      <a:cxn ang="0">
                        <a:pos x="324" y="0"/>
                      </a:cxn>
                    </a:cxnLst>
                    <a:rect l="0" t="0" r="r" b="b"/>
                    <a:pathLst>
                      <a:path w="324" h="282">
                        <a:moveTo>
                          <a:pt x="0" y="119"/>
                        </a:moveTo>
                        <a:cubicBezTo>
                          <a:pt x="104" y="282"/>
                          <a:pt x="266" y="109"/>
                          <a:pt x="324" y="0"/>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363"/>
                  <p:cNvSpPr>
                    <a:spLocks/>
                  </p:cNvSpPr>
                  <p:nvPr/>
                </p:nvSpPr>
                <p:spPr bwMode="gray">
                  <a:xfrm>
                    <a:off x="17811750" y="15444788"/>
                    <a:ext cx="295275" cy="600075"/>
                  </a:xfrm>
                  <a:custGeom>
                    <a:avLst/>
                    <a:gdLst/>
                    <a:ahLst/>
                    <a:cxnLst>
                      <a:cxn ang="0">
                        <a:pos x="13" y="0"/>
                      </a:cxn>
                      <a:cxn ang="0">
                        <a:pos x="37" y="146"/>
                      </a:cxn>
                      <a:cxn ang="0">
                        <a:pos x="0" y="8"/>
                      </a:cxn>
                    </a:cxnLst>
                    <a:rect l="0" t="0" r="r" b="b"/>
                    <a:pathLst>
                      <a:path w="79" h="160">
                        <a:moveTo>
                          <a:pt x="13" y="0"/>
                        </a:moveTo>
                        <a:cubicBezTo>
                          <a:pt x="29" y="19"/>
                          <a:pt x="79" y="123"/>
                          <a:pt x="37" y="146"/>
                        </a:cubicBezTo>
                        <a:cubicBezTo>
                          <a:pt x="12" y="160"/>
                          <a:pt x="28" y="25"/>
                          <a:pt x="0" y="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364"/>
                  <p:cNvSpPr>
                    <a:spLocks/>
                  </p:cNvSpPr>
                  <p:nvPr/>
                </p:nvSpPr>
                <p:spPr bwMode="gray">
                  <a:xfrm>
                    <a:off x="17811750" y="14492288"/>
                    <a:ext cx="528638" cy="996950"/>
                  </a:xfrm>
                  <a:custGeom>
                    <a:avLst/>
                    <a:gdLst/>
                    <a:ahLst/>
                    <a:cxnLst>
                      <a:cxn ang="0">
                        <a:pos x="0" y="4"/>
                      </a:cxn>
                      <a:cxn ang="0">
                        <a:pos x="58" y="266"/>
                      </a:cxn>
                      <a:cxn ang="0">
                        <a:pos x="33" y="129"/>
                      </a:cxn>
                      <a:cxn ang="0">
                        <a:pos x="0" y="0"/>
                      </a:cxn>
                    </a:cxnLst>
                    <a:rect l="0" t="0" r="r" b="b"/>
                    <a:pathLst>
                      <a:path w="141" h="266">
                        <a:moveTo>
                          <a:pt x="0" y="4"/>
                        </a:moveTo>
                        <a:cubicBezTo>
                          <a:pt x="37" y="34"/>
                          <a:pt x="141" y="257"/>
                          <a:pt x="58" y="266"/>
                        </a:cubicBezTo>
                        <a:cubicBezTo>
                          <a:pt x="30" y="226"/>
                          <a:pt x="46" y="172"/>
                          <a:pt x="33" y="129"/>
                        </a:cubicBezTo>
                        <a:cubicBezTo>
                          <a:pt x="18" y="81"/>
                          <a:pt x="0" y="53"/>
                          <a:pt x="0" y="0"/>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365"/>
                  <p:cNvSpPr>
                    <a:spLocks/>
                  </p:cNvSpPr>
                  <p:nvPr/>
                </p:nvSpPr>
                <p:spPr bwMode="gray">
                  <a:xfrm>
                    <a:off x="16495712" y="8416926"/>
                    <a:ext cx="4832350" cy="6521450"/>
                  </a:xfrm>
                  <a:custGeom>
                    <a:avLst/>
                    <a:gdLst/>
                    <a:ahLst/>
                    <a:cxnLst>
                      <a:cxn ang="0">
                        <a:pos x="530" y="466"/>
                      </a:cxn>
                      <a:cxn ang="0">
                        <a:pos x="636" y="308"/>
                      </a:cxn>
                      <a:cxn ang="0">
                        <a:pos x="710" y="120"/>
                      </a:cxn>
                      <a:cxn ang="0">
                        <a:pos x="583" y="280"/>
                      </a:cxn>
                      <a:cxn ang="0">
                        <a:pos x="401" y="380"/>
                      </a:cxn>
                      <a:cxn ang="0">
                        <a:pos x="386" y="477"/>
                      </a:cxn>
                      <a:cxn ang="0">
                        <a:pos x="342" y="555"/>
                      </a:cxn>
                      <a:cxn ang="0">
                        <a:pos x="302" y="660"/>
                      </a:cxn>
                      <a:cxn ang="0">
                        <a:pos x="264" y="662"/>
                      </a:cxn>
                      <a:cxn ang="0">
                        <a:pos x="197" y="820"/>
                      </a:cxn>
                      <a:cxn ang="0">
                        <a:pos x="108" y="958"/>
                      </a:cxn>
                      <a:cxn ang="0">
                        <a:pos x="6" y="1009"/>
                      </a:cxn>
                      <a:cxn ang="0">
                        <a:pos x="125" y="1314"/>
                      </a:cxn>
                      <a:cxn ang="0">
                        <a:pos x="311" y="1107"/>
                      </a:cxn>
                      <a:cxn ang="0">
                        <a:pos x="423" y="1224"/>
                      </a:cxn>
                      <a:cxn ang="0">
                        <a:pos x="337" y="1234"/>
                      </a:cxn>
                      <a:cxn ang="0">
                        <a:pos x="183" y="1566"/>
                      </a:cxn>
                      <a:cxn ang="0">
                        <a:pos x="634" y="1691"/>
                      </a:cxn>
                      <a:cxn ang="0">
                        <a:pos x="1134" y="1644"/>
                      </a:cxn>
                      <a:cxn ang="0">
                        <a:pos x="1076" y="1517"/>
                      </a:cxn>
                      <a:cxn ang="0">
                        <a:pos x="988" y="1169"/>
                      </a:cxn>
                      <a:cxn ang="0">
                        <a:pos x="1111" y="872"/>
                      </a:cxn>
                      <a:cxn ang="0">
                        <a:pos x="1158" y="185"/>
                      </a:cxn>
                      <a:cxn ang="0">
                        <a:pos x="1077" y="94"/>
                      </a:cxn>
                      <a:cxn ang="0">
                        <a:pos x="1029" y="0"/>
                      </a:cxn>
                    </a:cxnLst>
                    <a:rect l="0" t="0" r="r" b="b"/>
                    <a:pathLst>
                      <a:path w="1289" h="1739">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292949"/>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366"/>
                  <p:cNvSpPr>
                    <a:spLocks/>
                  </p:cNvSpPr>
                  <p:nvPr/>
                </p:nvSpPr>
                <p:spPr bwMode="gray">
                  <a:xfrm>
                    <a:off x="19877087" y="11296651"/>
                    <a:ext cx="525463" cy="635000"/>
                  </a:xfrm>
                  <a:custGeom>
                    <a:avLst/>
                    <a:gdLst/>
                    <a:ahLst/>
                    <a:cxnLst>
                      <a:cxn ang="0">
                        <a:pos x="140" y="167"/>
                      </a:cxn>
                      <a:cxn ang="0">
                        <a:pos x="35" y="53"/>
                      </a:cxn>
                      <a:cxn ang="0">
                        <a:pos x="65" y="116"/>
                      </a:cxn>
                      <a:cxn ang="0">
                        <a:pos x="140" y="167"/>
                      </a:cxn>
                    </a:cxnLst>
                    <a:rect l="0" t="0" r="r" b="b"/>
                    <a:pathLst>
                      <a:path w="140" h="169">
                        <a:moveTo>
                          <a:pt x="140" y="167"/>
                        </a:moveTo>
                        <a:cubicBezTo>
                          <a:pt x="130" y="133"/>
                          <a:pt x="89" y="0"/>
                          <a:pt x="35" y="53"/>
                        </a:cubicBezTo>
                        <a:cubicBezTo>
                          <a:pt x="0" y="87"/>
                          <a:pt x="36" y="103"/>
                          <a:pt x="65" y="116"/>
                        </a:cubicBezTo>
                        <a:cubicBezTo>
                          <a:pt x="88" y="126"/>
                          <a:pt x="115" y="169"/>
                          <a:pt x="140" y="167"/>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67"/>
                  <p:cNvSpPr>
                    <a:spLocks/>
                  </p:cNvSpPr>
                  <p:nvPr/>
                </p:nvSpPr>
                <p:spPr bwMode="gray">
                  <a:xfrm>
                    <a:off x="20207287" y="11207751"/>
                    <a:ext cx="371475" cy="465138"/>
                  </a:xfrm>
                  <a:custGeom>
                    <a:avLst/>
                    <a:gdLst/>
                    <a:ahLst/>
                    <a:cxnLst>
                      <a:cxn ang="0">
                        <a:pos x="44" y="8"/>
                      </a:cxn>
                      <a:cxn ang="0">
                        <a:pos x="53" y="18"/>
                      </a:cxn>
                      <a:cxn ang="0">
                        <a:pos x="95" y="118"/>
                      </a:cxn>
                      <a:cxn ang="0">
                        <a:pos x="47" y="65"/>
                      </a:cxn>
                      <a:cxn ang="0">
                        <a:pos x="41" y="11"/>
                      </a:cxn>
                    </a:cxnLst>
                    <a:rect l="0" t="0" r="r" b="b"/>
                    <a:pathLst>
                      <a:path w="99" h="124">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68"/>
                  <p:cNvSpPr>
                    <a:spLocks/>
                  </p:cNvSpPr>
                  <p:nvPr/>
                </p:nvSpPr>
                <p:spPr bwMode="gray">
                  <a:xfrm>
                    <a:off x="19623087" y="13242926"/>
                    <a:ext cx="760413" cy="693738"/>
                  </a:xfrm>
                  <a:custGeom>
                    <a:avLst/>
                    <a:gdLst/>
                    <a:ahLst/>
                    <a:cxnLst>
                      <a:cxn ang="0">
                        <a:pos x="203" y="185"/>
                      </a:cxn>
                      <a:cxn ang="0">
                        <a:pos x="128" y="85"/>
                      </a:cxn>
                      <a:cxn ang="0">
                        <a:pos x="7" y="6"/>
                      </a:cxn>
                      <a:cxn ang="0">
                        <a:pos x="46" y="46"/>
                      </a:cxn>
                      <a:cxn ang="0">
                        <a:pos x="106" y="84"/>
                      </a:cxn>
                      <a:cxn ang="0">
                        <a:pos x="197" y="180"/>
                      </a:cxn>
                    </a:cxnLst>
                    <a:rect l="0" t="0" r="r" b="b"/>
                    <a:pathLst>
                      <a:path w="203" h="185">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69"/>
                  <p:cNvSpPr>
                    <a:spLocks/>
                  </p:cNvSpPr>
                  <p:nvPr/>
                </p:nvSpPr>
                <p:spPr bwMode="gray">
                  <a:xfrm>
                    <a:off x="19738975" y="9891713"/>
                    <a:ext cx="674688" cy="517525"/>
                  </a:xfrm>
                  <a:custGeom>
                    <a:avLst/>
                    <a:gdLst/>
                    <a:ahLst/>
                    <a:cxnLst>
                      <a:cxn ang="0">
                        <a:pos x="0" y="90"/>
                      </a:cxn>
                      <a:cxn ang="0">
                        <a:pos x="155" y="29"/>
                      </a:cxn>
                      <a:cxn ang="0">
                        <a:pos x="155" y="39"/>
                      </a:cxn>
                      <a:cxn ang="0">
                        <a:pos x="19" y="82"/>
                      </a:cxn>
                      <a:cxn ang="0">
                        <a:pos x="180" y="130"/>
                      </a:cxn>
                      <a:cxn ang="0">
                        <a:pos x="5" y="93"/>
                      </a:cxn>
                    </a:cxnLst>
                    <a:rect l="0" t="0" r="r" b="b"/>
                    <a:pathLst>
                      <a:path w="180" h="138">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70"/>
                  <p:cNvSpPr>
                    <a:spLocks/>
                  </p:cNvSpPr>
                  <p:nvPr/>
                </p:nvSpPr>
                <p:spPr bwMode="gray">
                  <a:xfrm>
                    <a:off x="20380325" y="9644063"/>
                    <a:ext cx="446088" cy="160338"/>
                  </a:xfrm>
                  <a:custGeom>
                    <a:avLst/>
                    <a:gdLst/>
                    <a:ahLst/>
                    <a:cxnLst>
                      <a:cxn ang="0">
                        <a:pos x="119" y="38"/>
                      </a:cxn>
                      <a:cxn ang="0">
                        <a:pos x="15" y="14"/>
                      </a:cxn>
                      <a:cxn ang="0">
                        <a:pos x="57" y="29"/>
                      </a:cxn>
                      <a:cxn ang="0">
                        <a:pos x="116" y="43"/>
                      </a:cxn>
                    </a:cxnLst>
                    <a:rect l="0" t="0" r="r" b="b"/>
                    <a:pathLst>
                      <a:path w="119" h="43">
                        <a:moveTo>
                          <a:pt x="119" y="38"/>
                        </a:moveTo>
                        <a:cubicBezTo>
                          <a:pt x="116" y="7"/>
                          <a:pt x="35" y="0"/>
                          <a:pt x="15" y="14"/>
                        </a:cubicBezTo>
                        <a:cubicBezTo>
                          <a:pt x="0" y="42"/>
                          <a:pt x="43" y="32"/>
                          <a:pt x="57" y="29"/>
                        </a:cubicBezTo>
                        <a:cubicBezTo>
                          <a:pt x="84" y="25"/>
                          <a:pt x="95" y="25"/>
                          <a:pt x="116" y="4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71"/>
                  <p:cNvSpPr>
                    <a:spLocks/>
                  </p:cNvSpPr>
                  <p:nvPr/>
                </p:nvSpPr>
                <p:spPr bwMode="gray">
                  <a:xfrm>
                    <a:off x="20504150" y="10974388"/>
                    <a:ext cx="382588" cy="277813"/>
                  </a:xfrm>
                  <a:custGeom>
                    <a:avLst/>
                    <a:gdLst/>
                    <a:ahLst/>
                    <a:cxnLst>
                      <a:cxn ang="0">
                        <a:pos x="3" y="67"/>
                      </a:cxn>
                      <a:cxn ang="0">
                        <a:pos x="70" y="56"/>
                      </a:cxn>
                      <a:cxn ang="0">
                        <a:pos x="97" y="0"/>
                      </a:cxn>
                      <a:cxn ang="0">
                        <a:pos x="80" y="29"/>
                      </a:cxn>
                      <a:cxn ang="0">
                        <a:pos x="0" y="65"/>
                      </a:cxn>
                    </a:cxnLst>
                    <a:rect l="0" t="0" r="r" b="b"/>
                    <a:pathLst>
                      <a:path w="102" h="74">
                        <a:moveTo>
                          <a:pt x="3" y="67"/>
                        </a:moveTo>
                        <a:cubicBezTo>
                          <a:pt x="32" y="69"/>
                          <a:pt x="47" y="74"/>
                          <a:pt x="70" y="56"/>
                        </a:cubicBezTo>
                        <a:cubicBezTo>
                          <a:pt x="87" y="43"/>
                          <a:pt x="102" y="24"/>
                          <a:pt x="97" y="0"/>
                        </a:cubicBezTo>
                        <a:cubicBezTo>
                          <a:pt x="95" y="6"/>
                          <a:pt x="86" y="20"/>
                          <a:pt x="80" y="29"/>
                        </a:cubicBezTo>
                        <a:cubicBezTo>
                          <a:pt x="54" y="38"/>
                          <a:pt x="33" y="64"/>
                          <a:pt x="0" y="65"/>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72"/>
                  <p:cNvSpPr>
                    <a:spLocks/>
                  </p:cNvSpPr>
                  <p:nvPr/>
                </p:nvSpPr>
                <p:spPr bwMode="gray">
                  <a:xfrm>
                    <a:off x="19929475" y="9167813"/>
                    <a:ext cx="682625" cy="347663"/>
                  </a:xfrm>
                  <a:custGeom>
                    <a:avLst/>
                    <a:gdLst/>
                    <a:ahLst/>
                    <a:cxnLst>
                      <a:cxn ang="0">
                        <a:pos x="11" y="82"/>
                      </a:cxn>
                      <a:cxn ang="0">
                        <a:pos x="11" y="74"/>
                      </a:cxn>
                      <a:cxn ang="0">
                        <a:pos x="182" y="49"/>
                      </a:cxn>
                      <a:cxn ang="0">
                        <a:pos x="132" y="39"/>
                      </a:cxn>
                      <a:cxn ang="0">
                        <a:pos x="83" y="52"/>
                      </a:cxn>
                      <a:cxn ang="0">
                        <a:pos x="0" y="93"/>
                      </a:cxn>
                    </a:cxnLst>
                    <a:rect l="0" t="0" r="r" b="b"/>
                    <a:pathLst>
                      <a:path w="182" h="93">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73"/>
                  <p:cNvSpPr>
                    <a:spLocks/>
                  </p:cNvSpPr>
                  <p:nvPr/>
                </p:nvSpPr>
                <p:spPr bwMode="gray">
                  <a:xfrm>
                    <a:off x="18441987" y="9666288"/>
                    <a:ext cx="1198563" cy="1720850"/>
                  </a:xfrm>
                  <a:custGeom>
                    <a:avLst/>
                    <a:gdLst/>
                    <a:ahLst/>
                    <a:cxnLst>
                      <a:cxn ang="0">
                        <a:pos x="314" y="0"/>
                      </a:cxn>
                      <a:cxn ang="0">
                        <a:pos x="257" y="126"/>
                      </a:cxn>
                      <a:cxn ang="0">
                        <a:pos x="197" y="239"/>
                      </a:cxn>
                      <a:cxn ang="0">
                        <a:pos x="135" y="344"/>
                      </a:cxn>
                      <a:cxn ang="0">
                        <a:pos x="86" y="385"/>
                      </a:cxn>
                      <a:cxn ang="0">
                        <a:pos x="47" y="432"/>
                      </a:cxn>
                      <a:cxn ang="0">
                        <a:pos x="0" y="459"/>
                      </a:cxn>
                      <a:cxn ang="0">
                        <a:pos x="49" y="422"/>
                      </a:cxn>
                      <a:cxn ang="0">
                        <a:pos x="88" y="368"/>
                      </a:cxn>
                      <a:cxn ang="0">
                        <a:pos x="155" y="277"/>
                      </a:cxn>
                      <a:cxn ang="0">
                        <a:pos x="212" y="181"/>
                      </a:cxn>
                      <a:cxn ang="0">
                        <a:pos x="243" y="137"/>
                      </a:cxn>
                      <a:cxn ang="0">
                        <a:pos x="262" y="89"/>
                      </a:cxn>
                      <a:cxn ang="0">
                        <a:pos x="314" y="3"/>
                      </a:cxn>
                    </a:cxnLst>
                    <a:rect l="0" t="0" r="r" b="b"/>
                    <a:pathLst>
                      <a:path w="320" h="459">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4"/>
                  <p:cNvSpPr>
                    <a:spLocks/>
                  </p:cNvSpPr>
                  <p:nvPr/>
                </p:nvSpPr>
                <p:spPr bwMode="gray">
                  <a:xfrm>
                    <a:off x="18348325" y="8818563"/>
                    <a:ext cx="2203450" cy="1736725"/>
                  </a:xfrm>
                  <a:custGeom>
                    <a:avLst/>
                    <a:gdLst/>
                    <a:ahLst/>
                    <a:cxnLst>
                      <a:cxn ang="0">
                        <a:pos x="588" y="8"/>
                      </a:cxn>
                      <a:cxn ang="0">
                        <a:pos x="460" y="28"/>
                      </a:cxn>
                      <a:cxn ang="0">
                        <a:pos x="352" y="80"/>
                      </a:cxn>
                      <a:cxn ang="0">
                        <a:pos x="272" y="178"/>
                      </a:cxn>
                      <a:cxn ang="0">
                        <a:pos x="242" y="220"/>
                      </a:cxn>
                      <a:cxn ang="0">
                        <a:pos x="199" y="263"/>
                      </a:cxn>
                      <a:cxn ang="0">
                        <a:pos x="83" y="370"/>
                      </a:cxn>
                      <a:cxn ang="0">
                        <a:pos x="43" y="427"/>
                      </a:cxn>
                      <a:cxn ang="0">
                        <a:pos x="0" y="463"/>
                      </a:cxn>
                      <a:cxn ang="0">
                        <a:pos x="97" y="385"/>
                      </a:cxn>
                      <a:cxn ang="0">
                        <a:pos x="188" y="296"/>
                      </a:cxn>
                      <a:cxn ang="0">
                        <a:pos x="230" y="250"/>
                      </a:cxn>
                      <a:cxn ang="0">
                        <a:pos x="277" y="215"/>
                      </a:cxn>
                      <a:cxn ang="0">
                        <a:pos x="302" y="162"/>
                      </a:cxn>
                      <a:cxn ang="0">
                        <a:pos x="349" y="116"/>
                      </a:cxn>
                      <a:cxn ang="0">
                        <a:pos x="452" y="49"/>
                      </a:cxn>
                      <a:cxn ang="0">
                        <a:pos x="521" y="21"/>
                      </a:cxn>
                      <a:cxn ang="0">
                        <a:pos x="583" y="3"/>
                      </a:cxn>
                    </a:cxnLst>
                    <a:rect l="0" t="0" r="r" b="b"/>
                    <a:pathLst>
                      <a:path w="588" h="463">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75"/>
                  <p:cNvSpPr>
                    <a:spLocks/>
                  </p:cNvSpPr>
                  <p:nvPr/>
                </p:nvSpPr>
                <p:spPr bwMode="gray">
                  <a:xfrm>
                    <a:off x="18100675" y="10723563"/>
                    <a:ext cx="220663" cy="925513"/>
                  </a:xfrm>
                  <a:custGeom>
                    <a:avLst/>
                    <a:gdLst/>
                    <a:ahLst/>
                    <a:cxnLst>
                      <a:cxn ang="0">
                        <a:pos x="58" y="0"/>
                      </a:cxn>
                      <a:cxn ang="0">
                        <a:pos x="28" y="148"/>
                      </a:cxn>
                      <a:cxn ang="0">
                        <a:pos x="51" y="216"/>
                      </a:cxn>
                      <a:cxn ang="0">
                        <a:pos x="2" y="247"/>
                      </a:cxn>
                      <a:cxn ang="0">
                        <a:pos x="7" y="113"/>
                      </a:cxn>
                      <a:cxn ang="0">
                        <a:pos x="52" y="3"/>
                      </a:cxn>
                    </a:cxnLst>
                    <a:rect l="0" t="0" r="r" b="b"/>
                    <a:pathLst>
                      <a:path w="59" h="247">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76"/>
                  <p:cNvSpPr>
                    <a:spLocks/>
                  </p:cNvSpPr>
                  <p:nvPr/>
                </p:nvSpPr>
                <p:spPr bwMode="gray">
                  <a:xfrm>
                    <a:off x="17289462" y="11106151"/>
                    <a:ext cx="588963" cy="1236663"/>
                  </a:xfrm>
                  <a:custGeom>
                    <a:avLst/>
                    <a:gdLst/>
                    <a:ahLst/>
                    <a:cxnLst>
                      <a:cxn ang="0">
                        <a:pos x="96" y="0"/>
                      </a:cxn>
                      <a:cxn ang="0">
                        <a:pos x="157" y="194"/>
                      </a:cxn>
                      <a:cxn ang="0">
                        <a:pos x="73" y="259"/>
                      </a:cxn>
                      <a:cxn ang="0">
                        <a:pos x="0" y="330"/>
                      </a:cxn>
                      <a:cxn ang="0">
                        <a:pos x="82" y="191"/>
                      </a:cxn>
                      <a:cxn ang="0">
                        <a:pos x="96" y="0"/>
                      </a:cxn>
                    </a:cxnLst>
                    <a:rect l="0" t="0" r="r" b="b"/>
                    <a:pathLst>
                      <a:path w="157" h="33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377"/>
                  <p:cNvSpPr>
                    <a:spLocks/>
                  </p:cNvSpPr>
                  <p:nvPr/>
                </p:nvSpPr>
                <p:spPr bwMode="gray">
                  <a:xfrm>
                    <a:off x="17803812" y="9534526"/>
                    <a:ext cx="877888" cy="1316038"/>
                  </a:xfrm>
                  <a:custGeom>
                    <a:avLst/>
                    <a:gdLst/>
                    <a:ahLst/>
                    <a:cxnLst>
                      <a:cxn ang="0">
                        <a:pos x="231" y="0"/>
                      </a:cxn>
                      <a:cxn ang="0">
                        <a:pos x="172" y="86"/>
                      </a:cxn>
                      <a:cxn ang="0">
                        <a:pos x="118" y="169"/>
                      </a:cxn>
                      <a:cxn ang="0">
                        <a:pos x="0" y="351"/>
                      </a:cxn>
                      <a:cxn ang="0">
                        <a:pos x="48" y="269"/>
                      </a:cxn>
                      <a:cxn ang="0">
                        <a:pos x="94" y="173"/>
                      </a:cxn>
                      <a:cxn ang="0">
                        <a:pos x="162" y="81"/>
                      </a:cxn>
                      <a:cxn ang="0">
                        <a:pos x="195" y="40"/>
                      </a:cxn>
                      <a:cxn ang="0">
                        <a:pos x="234" y="5"/>
                      </a:cxn>
                    </a:cxnLst>
                    <a:rect l="0" t="0" r="r" b="b"/>
                    <a:pathLst>
                      <a:path w="234" h="351">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78"/>
                  <p:cNvSpPr>
                    <a:spLocks/>
                  </p:cNvSpPr>
                  <p:nvPr/>
                </p:nvSpPr>
                <p:spPr bwMode="gray">
                  <a:xfrm>
                    <a:off x="17638712" y="12309476"/>
                    <a:ext cx="1725613" cy="1654175"/>
                  </a:xfrm>
                  <a:custGeom>
                    <a:avLst/>
                    <a:gdLst/>
                    <a:ahLst/>
                    <a:cxnLst>
                      <a:cxn ang="0">
                        <a:pos x="41" y="249"/>
                      </a:cxn>
                      <a:cxn ang="0">
                        <a:pos x="98" y="255"/>
                      </a:cxn>
                      <a:cxn ang="0">
                        <a:pos x="83" y="364"/>
                      </a:cxn>
                      <a:cxn ang="0">
                        <a:pos x="51" y="441"/>
                      </a:cxn>
                      <a:cxn ang="0">
                        <a:pos x="124" y="318"/>
                      </a:cxn>
                      <a:cxn ang="0">
                        <a:pos x="202" y="219"/>
                      </a:cxn>
                      <a:cxn ang="0">
                        <a:pos x="452" y="93"/>
                      </a:cxn>
                      <a:cxn ang="0">
                        <a:pos x="434" y="29"/>
                      </a:cxn>
                      <a:cxn ang="0">
                        <a:pos x="27" y="178"/>
                      </a:cxn>
                      <a:cxn ang="0">
                        <a:pos x="14" y="219"/>
                      </a:cxn>
                      <a:cxn ang="0">
                        <a:pos x="44" y="254"/>
                      </a:cxn>
                    </a:cxnLst>
                    <a:rect l="0" t="0" r="r" b="b"/>
                    <a:pathLst>
                      <a:path w="460" h="441">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79"/>
                  <p:cNvSpPr>
                    <a:spLocks/>
                  </p:cNvSpPr>
                  <p:nvPr/>
                </p:nvSpPr>
                <p:spPr bwMode="gray">
                  <a:xfrm>
                    <a:off x="16930687" y="11915776"/>
                    <a:ext cx="517525" cy="401638"/>
                  </a:xfrm>
                  <a:custGeom>
                    <a:avLst/>
                    <a:gdLst/>
                    <a:ahLst/>
                    <a:cxnLst>
                      <a:cxn ang="0">
                        <a:pos x="101" y="107"/>
                      </a:cxn>
                      <a:cxn ang="0">
                        <a:pos x="0" y="56"/>
                      </a:cxn>
                      <a:cxn ang="0">
                        <a:pos x="79" y="58"/>
                      </a:cxn>
                      <a:cxn ang="0">
                        <a:pos x="58" y="0"/>
                      </a:cxn>
                      <a:cxn ang="0">
                        <a:pos x="98" y="58"/>
                      </a:cxn>
                      <a:cxn ang="0">
                        <a:pos x="98" y="107"/>
                      </a:cxn>
                    </a:cxnLst>
                    <a:rect l="0" t="0" r="r" b="b"/>
                    <a:pathLst>
                      <a:path w="138" h="107">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80"/>
                  <p:cNvSpPr>
                    <a:spLocks/>
                  </p:cNvSpPr>
                  <p:nvPr/>
                </p:nvSpPr>
                <p:spPr bwMode="gray">
                  <a:xfrm>
                    <a:off x="16694150" y="11784013"/>
                    <a:ext cx="2913063" cy="1527175"/>
                  </a:xfrm>
                  <a:custGeom>
                    <a:avLst/>
                    <a:gdLst/>
                    <a:ahLst/>
                    <a:cxnLst>
                      <a:cxn ang="0">
                        <a:pos x="145" y="131"/>
                      </a:cxn>
                      <a:cxn ang="0">
                        <a:pos x="79" y="326"/>
                      </a:cxn>
                      <a:cxn ang="0">
                        <a:pos x="353" y="360"/>
                      </a:cxn>
                      <a:cxn ang="0">
                        <a:pos x="756" y="89"/>
                      </a:cxn>
                      <a:cxn ang="0">
                        <a:pos x="728" y="109"/>
                      </a:cxn>
                      <a:cxn ang="0">
                        <a:pos x="692" y="4"/>
                      </a:cxn>
                      <a:cxn ang="0">
                        <a:pos x="642" y="4"/>
                      </a:cxn>
                      <a:cxn ang="0">
                        <a:pos x="447" y="196"/>
                      </a:cxn>
                      <a:cxn ang="0">
                        <a:pos x="145" y="131"/>
                      </a:cxn>
                    </a:cxnLst>
                    <a:rect l="0" t="0" r="r" b="b"/>
                    <a:pathLst>
                      <a:path w="777" h="407">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81"/>
                  <p:cNvSpPr>
                    <a:spLocks/>
                  </p:cNvSpPr>
                  <p:nvPr/>
                </p:nvSpPr>
                <p:spPr bwMode="gray">
                  <a:xfrm>
                    <a:off x="19296062" y="12133263"/>
                    <a:ext cx="255588" cy="544513"/>
                  </a:xfrm>
                  <a:custGeom>
                    <a:avLst/>
                    <a:gdLst/>
                    <a:ahLst/>
                    <a:cxnLst>
                      <a:cxn ang="0">
                        <a:pos x="40" y="9"/>
                      </a:cxn>
                      <a:cxn ang="0">
                        <a:pos x="40" y="44"/>
                      </a:cxn>
                      <a:cxn ang="0">
                        <a:pos x="29" y="84"/>
                      </a:cxn>
                      <a:cxn ang="0">
                        <a:pos x="16" y="119"/>
                      </a:cxn>
                      <a:cxn ang="0">
                        <a:pos x="0" y="145"/>
                      </a:cxn>
                      <a:cxn ang="0">
                        <a:pos x="50" y="87"/>
                      </a:cxn>
                      <a:cxn ang="0">
                        <a:pos x="61" y="47"/>
                      </a:cxn>
                      <a:cxn ang="0">
                        <a:pos x="57" y="0"/>
                      </a:cxn>
                      <a:cxn ang="0">
                        <a:pos x="41" y="9"/>
                      </a:cxn>
                    </a:cxnLst>
                    <a:rect l="0" t="0" r="r" b="b"/>
                    <a:pathLst>
                      <a:path w="68" h="145">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82"/>
                  <p:cNvSpPr>
                    <a:spLocks/>
                  </p:cNvSpPr>
                  <p:nvPr/>
                </p:nvSpPr>
                <p:spPr bwMode="gray">
                  <a:xfrm>
                    <a:off x="17252950" y="11772901"/>
                    <a:ext cx="884238" cy="900113"/>
                  </a:xfrm>
                  <a:custGeom>
                    <a:avLst/>
                    <a:gdLst/>
                    <a:ahLst/>
                    <a:cxnLst>
                      <a:cxn ang="0">
                        <a:pos x="235" y="0"/>
                      </a:cxn>
                      <a:cxn ang="0">
                        <a:pos x="65" y="44"/>
                      </a:cxn>
                      <a:cxn ang="0">
                        <a:pos x="0" y="148"/>
                      </a:cxn>
                      <a:cxn ang="0">
                        <a:pos x="83" y="152"/>
                      </a:cxn>
                      <a:cxn ang="0">
                        <a:pos x="130" y="224"/>
                      </a:cxn>
                      <a:cxn ang="0">
                        <a:pos x="223" y="234"/>
                      </a:cxn>
                      <a:cxn ang="0">
                        <a:pos x="214" y="21"/>
                      </a:cxn>
                    </a:cxnLst>
                    <a:rect l="0" t="0" r="r" b="b"/>
                    <a:pathLst>
                      <a:path w="236" h="24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83"/>
                  <p:cNvSpPr>
                    <a:spLocks/>
                  </p:cNvSpPr>
                  <p:nvPr/>
                </p:nvSpPr>
                <p:spPr bwMode="gray">
                  <a:xfrm>
                    <a:off x="16821150" y="12711113"/>
                    <a:ext cx="1579563" cy="554038"/>
                  </a:xfrm>
                  <a:custGeom>
                    <a:avLst/>
                    <a:gdLst/>
                    <a:ahLst/>
                    <a:cxnLst>
                      <a:cxn ang="0">
                        <a:pos x="5" y="0"/>
                      </a:cxn>
                      <a:cxn ang="0">
                        <a:pos x="136" y="118"/>
                      </a:cxn>
                      <a:cxn ang="0">
                        <a:pos x="307" y="110"/>
                      </a:cxn>
                      <a:cxn ang="0">
                        <a:pos x="421" y="81"/>
                      </a:cxn>
                      <a:cxn ang="0">
                        <a:pos x="249" y="135"/>
                      </a:cxn>
                      <a:cxn ang="0">
                        <a:pos x="73" y="105"/>
                      </a:cxn>
                      <a:cxn ang="0">
                        <a:pos x="5" y="0"/>
                      </a:cxn>
                    </a:cxnLst>
                    <a:rect l="0" t="0" r="r" b="b"/>
                    <a:pathLst>
                      <a:path w="421" h="148">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84"/>
                  <p:cNvSpPr>
                    <a:spLocks/>
                  </p:cNvSpPr>
                  <p:nvPr/>
                </p:nvSpPr>
                <p:spPr bwMode="gray">
                  <a:xfrm>
                    <a:off x="17330737" y="11926888"/>
                    <a:ext cx="858838" cy="615950"/>
                  </a:xfrm>
                  <a:custGeom>
                    <a:avLst/>
                    <a:gdLst/>
                    <a:ahLst/>
                    <a:cxnLst>
                      <a:cxn ang="0">
                        <a:pos x="0" y="89"/>
                      </a:cxn>
                      <a:cxn ang="0">
                        <a:pos x="226" y="163"/>
                      </a:cxn>
                      <a:cxn ang="0">
                        <a:pos x="200" y="0"/>
                      </a:cxn>
                      <a:cxn ang="0">
                        <a:pos x="134" y="122"/>
                      </a:cxn>
                      <a:cxn ang="0">
                        <a:pos x="0" y="89"/>
                      </a:cxn>
                    </a:cxnLst>
                    <a:rect l="0" t="0" r="r" b="b"/>
                    <a:pathLst>
                      <a:path w="229" h="164">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385"/>
                  <p:cNvSpPr>
                    <a:spLocks/>
                  </p:cNvSpPr>
                  <p:nvPr/>
                </p:nvSpPr>
                <p:spPr bwMode="gray">
                  <a:xfrm>
                    <a:off x="19416712" y="11772901"/>
                    <a:ext cx="914400" cy="1508125"/>
                  </a:xfrm>
                  <a:custGeom>
                    <a:avLst/>
                    <a:gdLst/>
                    <a:ahLst/>
                    <a:cxnLst>
                      <a:cxn ang="0">
                        <a:pos x="86" y="24"/>
                      </a:cxn>
                      <a:cxn ang="0">
                        <a:pos x="115" y="123"/>
                      </a:cxn>
                      <a:cxn ang="0">
                        <a:pos x="152" y="215"/>
                      </a:cxn>
                      <a:cxn ang="0">
                        <a:pos x="183" y="402"/>
                      </a:cxn>
                      <a:cxn ang="0">
                        <a:pos x="84" y="174"/>
                      </a:cxn>
                      <a:cxn ang="0">
                        <a:pos x="21" y="86"/>
                      </a:cxn>
                      <a:cxn ang="0">
                        <a:pos x="77" y="3"/>
                      </a:cxn>
                      <a:cxn ang="0">
                        <a:pos x="86" y="26"/>
                      </a:cxn>
                    </a:cxnLst>
                    <a:rect l="0" t="0" r="r" b="b"/>
                    <a:pathLst>
                      <a:path w="244" h="402">
                        <a:moveTo>
                          <a:pt x="86" y="24"/>
                        </a:moveTo>
                        <a:cubicBezTo>
                          <a:pt x="84" y="57"/>
                          <a:pt x="103" y="93"/>
                          <a:pt x="115" y="123"/>
                        </a:cubicBezTo>
                        <a:cubicBezTo>
                          <a:pt x="128" y="154"/>
                          <a:pt x="140" y="184"/>
                          <a:pt x="152" y="215"/>
                        </a:cubicBezTo>
                        <a:cubicBezTo>
                          <a:pt x="162" y="238"/>
                          <a:pt x="244" y="397"/>
                          <a:pt x="183" y="402"/>
                        </a:cubicBezTo>
                        <a:cubicBezTo>
                          <a:pt x="147" y="329"/>
                          <a:pt x="124" y="248"/>
                          <a:pt x="84" y="174"/>
                        </a:cubicBezTo>
                        <a:cubicBezTo>
                          <a:pt x="67" y="143"/>
                          <a:pt x="36" y="117"/>
                          <a:pt x="21" y="86"/>
                        </a:cubicBezTo>
                        <a:cubicBezTo>
                          <a:pt x="0" y="43"/>
                          <a:pt x="29" y="0"/>
                          <a:pt x="77" y="3"/>
                        </a:cubicBezTo>
                        <a:cubicBezTo>
                          <a:pt x="80" y="11"/>
                          <a:pt x="83" y="17"/>
                          <a:pt x="86" y="26"/>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386"/>
                  <p:cNvSpPr>
                    <a:spLocks/>
                  </p:cNvSpPr>
                  <p:nvPr/>
                </p:nvSpPr>
                <p:spPr bwMode="gray">
                  <a:xfrm>
                    <a:off x="19562762" y="5732463"/>
                    <a:ext cx="828675" cy="768350"/>
                  </a:xfrm>
                  <a:custGeom>
                    <a:avLst/>
                    <a:gdLst/>
                    <a:ahLst/>
                    <a:cxnLst>
                      <a:cxn ang="0">
                        <a:pos x="1" y="49"/>
                      </a:cxn>
                      <a:cxn ang="0">
                        <a:pos x="64" y="106"/>
                      </a:cxn>
                      <a:cxn ang="0">
                        <a:pos x="42" y="56"/>
                      </a:cxn>
                      <a:cxn ang="0">
                        <a:pos x="88" y="92"/>
                      </a:cxn>
                      <a:cxn ang="0">
                        <a:pos x="67" y="53"/>
                      </a:cxn>
                      <a:cxn ang="0">
                        <a:pos x="145" y="115"/>
                      </a:cxn>
                      <a:cxn ang="0">
                        <a:pos x="187" y="173"/>
                      </a:cxn>
                      <a:cxn ang="0">
                        <a:pos x="221" y="205"/>
                      </a:cxn>
                      <a:cxn ang="0">
                        <a:pos x="192" y="164"/>
                      </a:cxn>
                      <a:cxn ang="0">
                        <a:pos x="168" y="119"/>
                      </a:cxn>
                      <a:cxn ang="0">
                        <a:pos x="100" y="52"/>
                      </a:cxn>
                      <a:cxn ang="0">
                        <a:pos x="159" y="97"/>
                      </a:cxn>
                      <a:cxn ang="0">
                        <a:pos x="212" y="150"/>
                      </a:cxn>
                      <a:cxn ang="0">
                        <a:pos x="153" y="70"/>
                      </a:cxn>
                      <a:cxn ang="0">
                        <a:pos x="119" y="43"/>
                      </a:cxn>
                      <a:cxn ang="0">
                        <a:pos x="73" y="45"/>
                      </a:cxn>
                      <a:cxn ang="0">
                        <a:pos x="84" y="17"/>
                      </a:cxn>
                      <a:cxn ang="0">
                        <a:pos x="34" y="45"/>
                      </a:cxn>
                      <a:cxn ang="0">
                        <a:pos x="51" y="28"/>
                      </a:cxn>
                      <a:cxn ang="0">
                        <a:pos x="56" y="0"/>
                      </a:cxn>
                      <a:cxn ang="0">
                        <a:pos x="0" y="52"/>
                      </a:cxn>
                    </a:cxnLst>
                    <a:rect l="0" t="0" r="r" b="b"/>
                    <a:pathLst>
                      <a:path w="221" h="205">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387"/>
                  <p:cNvSpPr>
                    <a:spLocks/>
                  </p:cNvSpPr>
                  <p:nvPr/>
                </p:nvSpPr>
                <p:spPr bwMode="gray">
                  <a:xfrm>
                    <a:off x="19464337" y="14600238"/>
                    <a:ext cx="1189038" cy="503238"/>
                  </a:xfrm>
                  <a:custGeom>
                    <a:avLst/>
                    <a:gdLst/>
                    <a:ahLst/>
                    <a:cxnLst>
                      <a:cxn ang="0">
                        <a:pos x="301" y="40"/>
                      </a:cxn>
                      <a:cxn ang="0">
                        <a:pos x="0" y="48"/>
                      </a:cxn>
                      <a:cxn ang="0">
                        <a:pos x="184" y="67"/>
                      </a:cxn>
                      <a:cxn ang="0">
                        <a:pos x="308" y="0"/>
                      </a:cxn>
                      <a:cxn ang="0">
                        <a:pos x="301" y="48"/>
                      </a:cxn>
                    </a:cxnLst>
                    <a:rect l="0" t="0" r="r" b="b"/>
                    <a:pathLst>
                      <a:path w="317" h="134">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388"/>
                  <p:cNvSpPr>
                    <a:spLocks/>
                  </p:cNvSpPr>
                  <p:nvPr/>
                </p:nvSpPr>
                <p:spPr bwMode="gray">
                  <a:xfrm>
                    <a:off x="18519775" y="6126163"/>
                    <a:ext cx="685800" cy="2943225"/>
                  </a:xfrm>
                  <a:custGeom>
                    <a:avLst/>
                    <a:gdLst/>
                    <a:ahLst/>
                    <a:cxnLst>
                      <a:cxn ang="0">
                        <a:pos x="174" y="0"/>
                      </a:cxn>
                      <a:cxn ang="0">
                        <a:pos x="32" y="212"/>
                      </a:cxn>
                      <a:cxn ang="0">
                        <a:pos x="69" y="509"/>
                      </a:cxn>
                      <a:cxn ang="0">
                        <a:pos x="105" y="565"/>
                      </a:cxn>
                      <a:cxn ang="0">
                        <a:pos x="155" y="616"/>
                      </a:cxn>
                      <a:cxn ang="0">
                        <a:pos x="156" y="753"/>
                      </a:cxn>
                      <a:cxn ang="0">
                        <a:pos x="110" y="678"/>
                      </a:cxn>
                      <a:cxn ang="0">
                        <a:pos x="123" y="785"/>
                      </a:cxn>
                      <a:cxn ang="0">
                        <a:pos x="75" y="670"/>
                      </a:cxn>
                      <a:cxn ang="0">
                        <a:pos x="37" y="543"/>
                      </a:cxn>
                      <a:cxn ang="0">
                        <a:pos x="37" y="476"/>
                      </a:cxn>
                      <a:cxn ang="0">
                        <a:pos x="20" y="420"/>
                      </a:cxn>
                      <a:cxn ang="0">
                        <a:pos x="2" y="291"/>
                      </a:cxn>
                      <a:cxn ang="0">
                        <a:pos x="49" y="109"/>
                      </a:cxn>
                      <a:cxn ang="0">
                        <a:pos x="172" y="0"/>
                      </a:cxn>
                    </a:cxnLst>
                    <a:rect l="0" t="0" r="r" b="b"/>
                    <a:pathLst>
                      <a:path w="183" h="785">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389"/>
                  <p:cNvSpPr>
                    <a:spLocks/>
                  </p:cNvSpPr>
                  <p:nvPr/>
                </p:nvSpPr>
                <p:spPr bwMode="gray">
                  <a:xfrm>
                    <a:off x="20121562" y="6272213"/>
                    <a:ext cx="947738" cy="2343150"/>
                  </a:xfrm>
                  <a:custGeom>
                    <a:avLst/>
                    <a:gdLst/>
                    <a:ahLst/>
                    <a:cxnLst>
                      <a:cxn ang="0">
                        <a:pos x="13" y="26"/>
                      </a:cxn>
                      <a:cxn ang="0">
                        <a:pos x="150" y="220"/>
                      </a:cxn>
                      <a:cxn ang="0">
                        <a:pos x="253" y="450"/>
                      </a:cxn>
                      <a:cxn ang="0">
                        <a:pos x="208" y="572"/>
                      </a:cxn>
                      <a:cxn ang="0">
                        <a:pos x="97" y="625"/>
                      </a:cxn>
                      <a:cxn ang="0">
                        <a:pos x="63" y="566"/>
                      </a:cxn>
                      <a:cxn ang="0">
                        <a:pos x="194" y="391"/>
                      </a:cxn>
                      <a:cxn ang="0">
                        <a:pos x="85" y="177"/>
                      </a:cxn>
                      <a:cxn ang="0">
                        <a:pos x="0" y="0"/>
                      </a:cxn>
                      <a:cxn ang="0">
                        <a:pos x="16" y="26"/>
                      </a:cxn>
                    </a:cxnLst>
                    <a:rect l="0" t="0" r="r" b="b"/>
                    <a:pathLst>
                      <a:path w="253" h="625">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390"/>
                  <p:cNvSpPr>
                    <a:spLocks/>
                  </p:cNvSpPr>
                  <p:nvPr/>
                </p:nvSpPr>
                <p:spPr bwMode="gray">
                  <a:xfrm>
                    <a:off x="18175287" y="24730076"/>
                    <a:ext cx="419100" cy="336550"/>
                  </a:xfrm>
                  <a:custGeom>
                    <a:avLst/>
                    <a:gdLst/>
                    <a:ahLst/>
                    <a:cxnLst>
                      <a:cxn ang="0">
                        <a:pos x="16" y="60"/>
                      </a:cxn>
                      <a:cxn ang="0">
                        <a:pos x="86" y="0"/>
                      </a:cxn>
                      <a:cxn ang="0">
                        <a:pos x="107" y="59"/>
                      </a:cxn>
                      <a:cxn ang="0">
                        <a:pos x="49" y="61"/>
                      </a:cxn>
                      <a:cxn ang="0">
                        <a:pos x="2" y="87"/>
                      </a:cxn>
                      <a:cxn ang="0">
                        <a:pos x="27" y="60"/>
                      </a:cxn>
                    </a:cxnLst>
                    <a:rect l="0" t="0" r="r" b="b"/>
                    <a:pathLst>
                      <a:path w="112" h="9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5" name="Gruppieren 64"/>
              <p:cNvGrpSpPr/>
              <p:nvPr/>
            </p:nvGrpSpPr>
            <p:grpSpPr bwMode="gray">
              <a:xfrm>
                <a:off x="5911841" y="1915179"/>
                <a:ext cx="1323787" cy="2843242"/>
                <a:chOff x="5911841" y="1915179"/>
                <a:chExt cx="1323787" cy="2843242"/>
              </a:xfrm>
            </p:grpSpPr>
            <p:sp>
              <p:nvSpPr>
                <p:cNvPr id="66" name="Ellipse 65"/>
                <p:cNvSpPr/>
                <p:nvPr/>
              </p:nvSpPr>
              <p:spPr bwMode="gray">
                <a:xfrm>
                  <a:off x="5911841" y="4180917"/>
                  <a:ext cx="1323787" cy="577504"/>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67" name="Gruppieren 66"/>
                <p:cNvGrpSpPr/>
                <p:nvPr/>
              </p:nvGrpSpPr>
              <p:grpSpPr bwMode="gray">
                <a:xfrm>
                  <a:off x="6182477" y="1915179"/>
                  <a:ext cx="734037" cy="2685378"/>
                  <a:chOff x="-3870325" y="-19711987"/>
                  <a:chExt cx="5864225" cy="21453475"/>
                </a:xfrm>
                <a:effectLst/>
              </p:grpSpPr>
              <p:sp>
                <p:nvSpPr>
                  <p:cNvPr id="68" name="Freeform 81"/>
                  <p:cNvSpPr>
                    <a:spLocks/>
                  </p:cNvSpPr>
                  <p:nvPr/>
                </p:nvSpPr>
                <p:spPr bwMode="gray">
                  <a:xfrm>
                    <a:off x="-3076575" y="-676275"/>
                    <a:ext cx="3457575" cy="1844675"/>
                  </a:xfrm>
                  <a:custGeom>
                    <a:avLst/>
                    <a:gdLst/>
                    <a:ahLst/>
                    <a:cxnLst>
                      <a:cxn ang="0">
                        <a:pos x="429" y="101"/>
                      </a:cxn>
                      <a:cxn ang="0">
                        <a:pos x="355" y="179"/>
                      </a:cxn>
                      <a:cxn ang="0">
                        <a:pos x="276" y="240"/>
                      </a:cxn>
                      <a:cxn ang="0">
                        <a:pos x="188" y="309"/>
                      </a:cxn>
                      <a:cxn ang="0">
                        <a:pos x="14" y="421"/>
                      </a:cxn>
                      <a:cxn ang="0">
                        <a:pos x="76" y="477"/>
                      </a:cxn>
                      <a:cxn ang="0">
                        <a:pos x="159" y="490"/>
                      </a:cxn>
                      <a:cxn ang="0">
                        <a:pos x="323" y="467"/>
                      </a:cxn>
                      <a:cxn ang="0">
                        <a:pos x="470" y="412"/>
                      </a:cxn>
                      <a:cxn ang="0">
                        <a:pos x="699" y="376"/>
                      </a:cxn>
                      <a:cxn ang="0">
                        <a:pos x="452" y="112"/>
                      </a:cxn>
                    </a:cxnLst>
                    <a:rect l="0" t="0" r="r" b="b"/>
                    <a:pathLst>
                      <a:path w="922" h="492">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82"/>
                  <p:cNvSpPr>
                    <a:spLocks/>
                  </p:cNvSpPr>
                  <p:nvPr/>
                </p:nvSpPr>
                <p:spPr bwMode="gray">
                  <a:xfrm>
                    <a:off x="-101600" y="-522287"/>
                    <a:ext cx="2095500" cy="2263775"/>
                  </a:xfrm>
                  <a:custGeom>
                    <a:avLst/>
                    <a:gdLst/>
                    <a:ahLst/>
                    <a:cxnLst>
                      <a:cxn ang="0">
                        <a:pos x="36" y="184"/>
                      </a:cxn>
                      <a:cxn ang="0">
                        <a:pos x="99" y="402"/>
                      </a:cxn>
                      <a:cxn ang="0">
                        <a:pos x="156" y="413"/>
                      </a:cxn>
                      <a:cxn ang="0">
                        <a:pos x="183" y="465"/>
                      </a:cxn>
                      <a:cxn ang="0">
                        <a:pos x="261" y="538"/>
                      </a:cxn>
                      <a:cxn ang="0">
                        <a:pos x="532" y="527"/>
                      </a:cxn>
                      <a:cxn ang="0">
                        <a:pos x="409" y="317"/>
                      </a:cxn>
                      <a:cxn ang="0">
                        <a:pos x="341" y="212"/>
                      </a:cxn>
                      <a:cxn ang="0">
                        <a:pos x="257" y="77"/>
                      </a:cxn>
                      <a:cxn ang="0">
                        <a:pos x="48" y="184"/>
                      </a:cxn>
                    </a:cxnLst>
                    <a:rect l="0" t="0" r="r" b="b"/>
                    <a:pathLst>
                      <a:path w="559" h="604">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83"/>
                  <p:cNvSpPr>
                    <a:spLocks/>
                  </p:cNvSpPr>
                  <p:nvPr/>
                </p:nvSpPr>
                <p:spPr bwMode="gray">
                  <a:xfrm>
                    <a:off x="-1706563" y="61913"/>
                    <a:ext cx="382588" cy="393700"/>
                  </a:xfrm>
                  <a:custGeom>
                    <a:avLst/>
                    <a:gdLst/>
                    <a:ahLst/>
                    <a:cxnLst>
                      <a:cxn ang="0">
                        <a:pos x="31" y="41"/>
                      </a:cxn>
                      <a:cxn ang="0">
                        <a:pos x="2" y="74"/>
                      </a:cxn>
                      <a:cxn ang="0">
                        <a:pos x="30" y="76"/>
                      </a:cxn>
                      <a:cxn ang="0">
                        <a:pos x="31" y="91"/>
                      </a:cxn>
                      <a:cxn ang="0">
                        <a:pos x="31" y="45"/>
                      </a:cxn>
                    </a:cxnLst>
                    <a:rect l="0" t="0" r="r" b="b"/>
                    <a:pathLst>
                      <a:path w="102" h="105">
                        <a:moveTo>
                          <a:pt x="31" y="41"/>
                        </a:moveTo>
                        <a:cubicBezTo>
                          <a:pt x="12" y="42"/>
                          <a:pt x="0" y="55"/>
                          <a:pt x="2" y="74"/>
                        </a:cubicBezTo>
                        <a:cubicBezTo>
                          <a:pt x="10" y="72"/>
                          <a:pt x="22" y="77"/>
                          <a:pt x="30" y="76"/>
                        </a:cubicBezTo>
                        <a:cubicBezTo>
                          <a:pt x="30" y="80"/>
                          <a:pt x="31" y="86"/>
                          <a:pt x="31" y="91"/>
                        </a:cubicBezTo>
                        <a:cubicBezTo>
                          <a:pt x="102" y="105"/>
                          <a:pt x="90" y="0"/>
                          <a:pt x="31" y="45"/>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84"/>
                  <p:cNvSpPr>
                    <a:spLocks/>
                  </p:cNvSpPr>
                  <p:nvPr/>
                </p:nvSpPr>
                <p:spPr bwMode="gray">
                  <a:xfrm>
                    <a:off x="-1651000" y="249238"/>
                    <a:ext cx="1304925" cy="495300"/>
                  </a:xfrm>
                  <a:custGeom>
                    <a:avLst/>
                    <a:gdLst/>
                    <a:ahLst/>
                    <a:cxnLst>
                      <a:cxn ang="0">
                        <a:pos x="315" y="16"/>
                      </a:cxn>
                      <a:cxn ang="0">
                        <a:pos x="146" y="79"/>
                      </a:cxn>
                      <a:cxn ang="0">
                        <a:pos x="0" y="131"/>
                      </a:cxn>
                      <a:cxn ang="0">
                        <a:pos x="167" y="32"/>
                      </a:cxn>
                      <a:cxn ang="0">
                        <a:pos x="252" y="4"/>
                      </a:cxn>
                      <a:cxn ang="0">
                        <a:pos x="299" y="26"/>
                      </a:cxn>
                      <a:cxn ang="0">
                        <a:pos x="307" y="38"/>
                      </a:cxn>
                    </a:cxnLst>
                    <a:rect l="0" t="0" r="r" b="b"/>
                    <a:pathLst>
                      <a:path w="348" h="132">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85"/>
                  <p:cNvSpPr>
                    <a:spLocks/>
                  </p:cNvSpPr>
                  <p:nvPr/>
                </p:nvSpPr>
                <p:spPr bwMode="gray">
                  <a:xfrm>
                    <a:off x="1000125" y="419100"/>
                    <a:ext cx="949325" cy="911225"/>
                  </a:xfrm>
                  <a:custGeom>
                    <a:avLst/>
                    <a:gdLst/>
                    <a:ahLst/>
                    <a:cxnLst>
                      <a:cxn ang="0">
                        <a:pos x="35" y="35"/>
                      </a:cxn>
                      <a:cxn ang="0">
                        <a:pos x="68" y="106"/>
                      </a:cxn>
                      <a:cxn ang="0">
                        <a:pos x="10" y="135"/>
                      </a:cxn>
                      <a:cxn ang="0">
                        <a:pos x="72" y="162"/>
                      </a:cxn>
                      <a:cxn ang="0">
                        <a:pos x="187" y="220"/>
                      </a:cxn>
                      <a:cxn ang="0">
                        <a:pos x="135" y="124"/>
                      </a:cxn>
                      <a:cxn ang="0">
                        <a:pos x="55" y="10"/>
                      </a:cxn>
                      <a:cxn ang="0">
                        <a:pos x="14" y="14"/>
                      </a:cxn>
                    </a:cxnLst>
                    <a:rect l="0" t="0" r="r" b="b"/>
                    <a:pathLst>
                      <a:path w="253" h="243">
                        <a:moveTo>
                          <a:pt x="35" y="35"/>
                        </a:moveTo>
                        <a:cubicBezTo>
                          <a:pt x="52" y="54"/>
                          <a:pt x="67" y="81"/>
                          <a:pt x="68" y="106"/>
                        </a:cubicBezTo>
                        <a:cubicBezTo>
                          <a:pt x="50" y="105"/>
                          <a:pt x="0" y="104"/>
                          <a:pt x="10" y="135"/>
                        </a:cubicBezTo>
                        <a:cubicBezTo>
                          <a:pt x="15" y="150"/>
                          <a:pt x="61" y="156"/>
                          <a:pt x="72" y="162"/>
                        </a:cubicBezTo>
                        <a:cubicBezTo>
                          <a:pt x="102" y="180"/>
                          <a:pt x="143" y="243"/>
                          <a:pt x="187" y="220"/>
                        </a:cubicBezTo>
                        <a:cubicBezTo>
                          <a:pt x="253" y="185"/>
                          <a:pt x="156" y="138"/>
                          <a:pt x="135" y="124"/>
                        </a:cubicBezTo>
                        <a:cubicBezTo>
                          <a:pt x="96" y="98"/>
                          <a:pt x="79" y="53"/>
                          <a:pt x="55" y="10"/>
                        </a:cubicBezTo>
                        <a:cubicBezTo>
                          <a:pt x="40" y="5"/>
                          <a:pt x="21" y="0"/>
                          <a:pt x="14" y="14"/>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86"/>
                  <p:cNvSpPr>
                    <a:spLocks/>
                  </p:cNvSpPr>
                  <p:nvPr/>
                </p:nvSpPr>
                <p:spPr bwMode="gray">
                  <a:xfrm>
                    <a:off x="47625" y="452438"/>
                    <a:ext cx="809625" cy="919163"/>
                  </a:xfrm>
                  <a:custGeom>
                    <a:avLst/>
                    <a:gdLst/>
                    <a:ahLst/>
                    <a:cxnLst>
                      <a:cxn ang="0">
                        <a:pos x="36" y="13"/>
                      </a:cxn>
                      <a:cxn ang="0">
                        <a:pos x="216" y="237"/>
                      </a:cxn>
                      <a:cxn ang="0">
                        <a:pos x="108" y="130"/>
                      </a:cxn>
                      <a:cxn ang="0">
                        <a:pos x="27" y="0"/>
                      </a:cxn>
                    </a:cxnLst>
                    <a:rect l="0" t="0" r="r" b="b"/>
                    <a:pathLst>
                      <a:path w="216" h="245">
                        <a:moveTo>
                          <a:pt x="36" y="13"/>
                        </a:moveTo>
                        <a:cubicBezTo>
                          <a:pt x="156" y="33"/>
                          <a:pt x="104" y="200"/>
                          <a:pt x="216" y="237"/>
                        </a:cubicBezTo>
                        <a:cubicBezTo>
                          <a:pt x="163" y="245"/>
                          <a:pt x="127" y="165"/>
                          <a:pt x="108" y="130"/>
                        </a:cubicBezTo>
                        <a:cubicBezTo>
                          <a:pt x="94" y="104"/>
                          <a:pt x="0" y="23"/>
                          <a:pt x="27" y="0"/>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87"/>
                  <p:cNvSpPr>
                    <a:spLocks/>
                  </p:cNvSpPr>
                  <p:nvPr/>
                </p:nvSpPr>
                <p:spPr bwMode="gray">
                  <a:xfrm>
                    <a:off x="1427163" y="1300163"/>
                    <a:ext cx="180975" cy="130175"/>
                  </a:xfrm>
                  <a:custGeom>
                    <a:avLst/>
                    <a:gdLst/>
                    <a:ahLst/>
                    <a:cxnLst>
                      <a:cxn ang="0">
                        <a:pos x="31" y="2"/>
                      </a:cxn>
                      <a:cxn ang="0">
                        <a:pos x="2" y="3"/>
                      </a:cxn>
                      <a:cxn ang="0">
                        <a:pos x="43" y="31"/>
                      </a:cxn>
                      <a:cxn ang="0">
                        <a:pos x="47" y="7"/>
                      </a:cxn>
                      <a:cxn ang="0">
                        <a:pos x="35" y="2"/>
                      </a:cxn>
                    </a:cxnLst>
                    <a:rect l="0" t="0" r="r" b="b"/>
                    <a:pathLst>
                      <a:path w="48" h="35">
                        <a:moveTo>
                          <a:pt x="31" y="2"/>
                        </a:moveTo>
                        <a:cubicBezTo>
                          <a:pt x="22" y="0"/>
                          <a:pt x="10" y="2"/>
                          <a:pt x="2" y="3"/>
                        </a:cubicBezTo>
                        <a:cubicBezTo>
                          <a:pt x="0" y="27"/>
                          <a:pt x="21" y="35"/>
                          <a:pt x="43" y="31"/>
                        </a:cubicBezTo>
                        <a:cubicBezTo>
                          <a:pt x="47" y="24"/>
                          <a:pt x="48" y="16"/>
                          <a:pt x="47" y="7"/>
                        </a:cubicBezTo>
                        <a:cubicBezTo>
                          <a:pt x="40" y="9"/>
                          <a:pt x="38" y="4"/>
                          <a:pt x="35" y="2"/>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88"/>
                  <p:cNvSpPr>
                    <a:spLocks/>
                  </p:cNvSpPr>
                  <p:nvPr/>
                </p:nvSpPr>
                <p:spPr bwMode="gray">
                  <a:xfrm>
                    <a:off x="614363" y="265113"/>
                    <a:ext cx="280988" cy="330200"/>
                  </a:xfrm>
                  <a:custGeom>
                    <a:avLst/>
                    <a:gdLst/>
                    <a:ahLst/>
                    <a:cxnLst>
                      <a:cxn ang="0">
                        <a:pos x="62" y="4"/>
                      </a:cxn>
                      <a:cxn ang="0">
                        <a:pos x="41" y="5"/>
                      </a:cxn>
                      <a:cxn ang="0">
                        <a:pos x="53" y="88"/>
                      </a:cxn>
                      <a:cxn ang="0">
                        <a:pos x="50" y="38"/>
                      </a:cxn>
                      <a:cxn ang="0">
                        <a:pos x="58" y="0"/>
                      </a:cxn>
                    </a:cxnLst>
                    <a:rect l="0" t="0" r="r" b="b"/>
                    <a:pathLst>
                      <a:path w="75" h="88">
                        <a:moveTo>
                          <a:pt x="62" y="4"/>
                        </a:moveTo>
                        <a:cubicBezTo>
                          <a:pt x="56" y="3"/>
                          <a:pt x="48" y="4"/>
                          <a:pt x="41" y="5"/>
                        </a:cubicBezTo>
                        <a:cubicBezTo>
                          <a:pt x="46" y="28"/>
                          <a:pt x="0" y="86"/>
                          <a:pt x="53" y="88"/>
                        </a:cubicBezTo>
                        <a:cubicBezTo>
                          <a:pt x="56" y="71"/>
                          <a:pt x="53" y="53"/>
                          <a:pt x="50" y="38"/>
                        </a:cubicBezTo>
                        <a:cubicBezTo>
                          <a:pt x="72" y="33"/>
                          <a:pt x="75" y="13"/>
                          <a:pt x="58" y="0"/>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89"/>
                  <p:cNvSpPr>
                    <a:spLocks/>
                  </p:cNvSpPr>
                  <p:nvPr/>
                </p:nvSpPr>
                <p:spPr bwMode="gray">
                  <a:xfrm>
                    <a:off x="-2847975" y="-150812"/>
                    <a:ext cx="1328738" cy="963613"/>
                  </a:xfrm>
                  <a:custGeom>
                    <a:avLst/>
                    <a:gdLst/>
                    <a:ahLst/>
                    <a:cxnLst>
                      <a:cxn ang="0">
                        <a:pos x="39" y="233"/>
                      </a:cxn>
                      <a:cxn ang="0">
                        <a:pos x="179" y="201"/>
                      </a:cxn>
                      <a:cxn ang="0">
                        <a:pos x="271" y="132"/>
                      </a:cxn>
                      <a:cxn ang="0">
                        <a:pos x="259" y="131"/>
                      </a:cxn>
                      <a:cxn ang="0">
                        <a:pos x="329" y="23"/>
                      </a:cxn>
                      <a:cxn ang="0">
                        <a:pos x="230" y="112"/>
                      </a:cxn>
                      <a:cxn ang="0">
                        <a:pos x="98" y="195"/>
                      </a:cxn>
                      <a:cxn ang="0">
                        <a:pos x="27" y="217"/>
                      </a:cxn>
                      <a:cxn ang="0">
                        <a:pos x="52" y="242"/>
                      </a:cxn>
                    </a:cxnLst>
                    <a:rect l="0" t="0" r="r" b="b"/>
                    <a:pathLst>
                      <a:path w="354" h="257">
                        <a:moveTo>
                          <a:pt x="39" y="233"/>
                        </a:moveTo>
                        <a:cubicBezTo>
                          <a:pt x="93" y="233"/>
                          <a:pt x="133" y="229"/>
                          <a:pt x="179" y="201"/>
                        </a:cubicBezTo>
                        <a:cubicBezTo>
                          <a:pt x="210" y="182"/>
                          <a:pt x="274" y="175"/>
                          <a:pt x="271" y="132"/>
                        </a:cubicBezTo>
                        <a:cubicBezTo>
                          <a:pt x="267" y="131"/>
                          <a:pt x="263" y="132"/>
                          <a:pt x="259" y="131"/>
                        </a:cubicBezTo>
                        <a:cubicBezTo>
                          <a:pt x="257" y="108"/>
                          <a:pt x="354" y="52"/>
                          <a:pt x="329" y="23"/>
                        </a:cubicBezTo>
                        <a:cubicBezTo>
                          <a:pt x="310" y="0"/>
                          <a:pt x="240" y="96"/>
                          <a:pt x="230" y="112"/>
                        </a:cubicBezTo>
                        <a:cubicBezTo>
                          <a:pt x="199" y="158"/>
                          <a:pt x="149" y="179"/>
                          <a:pt x="98" y="195"/>
                        </a:cubicBezTo>
                        <a:cubicBezTo>
                          <a:pt x="80" y="201"/>
                          <a:pt x="40" y="205"/>
                          <a:pt x="27" y="217"/>
                        </a:cubicBezTo>
                        <a:cubicBezTo>
                          <a:pt x="0" y="241"/>
                          <a:pt x="21" y="257"/>
                          <a:pt x="52" y="242"/>
                        </a:cubicBezTo>
                      </a:path>
                    </a:pathLst>
                  </a:custGeom>
                  <a:solidFill>
                    <a:srgbClr val="7D7D7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90"/>
                  <p:cNvSpPr>
                    <a:spLocks/>
                  </p:cNvSpPr>
                  <p:nvPr/>
                </p:nvSpPr>
                <p:spPr bwMode="gray">
                  <a:xfrm>
                    <a:off x="-3046413" y="-11569700"/>
                    <a:ext cx="4418013" cy="12044363"/>
                  </a:xfrm>
                  <a:custGeom>
                    <a:avLst/>
                    <a:gdLst/>
                    <a:ahLst/>
                    <a:cxnLst>
                      <a:cxn ang="0">
                        <a:pos x="55" y="151"/>
                      </a:cxn>
                      <a:cxn ang="0">
                        <a:pos x="78" y="281"/>
                      </a:cxn>
                      <a:cxn ang="0">
                        <a:pos x="37" y="382"/>
                      </a:cxn>
                      <a:cxn ang="0">
                        <a:pos x="33" y="686"/>
                      </a:cxn>
                      <a:cxn ang="0">
                        <a:pos x="72" y="1082"/>
                      </a:cxn>
                      <a:cxn ang="0">
                        <a:pos x="100" y="1473"/>
                      </a:cxn>
                      <a:cxn ang="0">
                        <a:pos x="203" y="2087"/>
                      </a:cxn>
                      <a:cxn ang="0">
                        <a:pos x="268" y="2377"/>
                      </a:cxn>
                      <a:cxn ang="0">
                        <a:pos x="331" y="2676"/>
                      </a:cxn>
                      <a:cxn ang="0">
                        <a:pos x="331" y="2712"/>
                      </a:cxn>
                      <a:cxn ang="0">
                        <a:pos x="360" y="2865"/>
                      </a:cxn>
                      <a:cxn ang="0">
                        <a:pos x="398" y="3028"/>
                      </a:cxn>
                      <a:cxn ang="0">
                        <a:pos x="465" y="3046"/>
                      </a:cxn>
                      <a:cxn ang="0">
                        <a:pos x="551" y="3097"/>
                      </a:cxn>
                      <a:cxn ang="0">
                        <a:pos x="746" y="3164"/>
                      </a:cxn>
                      <a:cxn ang="0">
                        <a:pos x="765" y="2895"/>
                      </a:cxn>
                      <a:cxn ang="0">
                        <a:pos x="699" y="2595"/>
                      </a:cxn>
                      <a:cxn ang="0">
                        <a:pos x="664" y="2318"/>
                      </a:cxn>
                      <a:cxn ang="0">
                        <a:pos x="668" y="2009"/>
                      </a:cxn>
                      <a:cxn ang="0">
                        <a:pos x="635" y="1824"/>
                      </a:cxn>
                      <a:cxn ang="0">
                        <a:pos x="658" y="1638"/>
                      </a:cxn>
                      <a:cxn ang="0">
                        <a:pos x="613" y="1458"/>
                      </a:cxn>
                      <a:cxn ang="0">
                        <a:pos x="614" y="1261"/>
                      </a:cxn>
                      <a:cxn ang="0">
                        <a:pos x="681" y="1356"/>
                      </a:cxn>
                      <a:cxn ang="0">
                        <a:pos x="699" y="1501"/>
                      </a:cxn>
                      <a:cxn ang="0">
                        <a:pos x="742" y="1767"/>
                      </a:cxn>
                      <a:cxn ang="0">
                        <a:pos x="709" y="2110"/>
                      </a:cxn>
                      <a:cxn ang="0">
                        <a:pos x="720" y="2437"/>
                      </a:cxn>
                      <a:cxn ang="0">
                        <a:pos x="708" y="2657"/>
                      </a:cxn>
                      <a:cxn ang="0">
                        <a:pos x="681" y="2858"/>
                      </a:cxn>
                      <a:cxn ang="0">
                        <a:pos x="761" y="3062"/>
                      </a:cxn>
                      <a:cxn ang="0">
                        <a:pos x="888" y="3206"/>
                      </a:cxn>
                      <a:cxn ang="0">
                        <a:pos x="1108" y="3109"/>
                      </a:cxn>
                      <a:cxn ang="0">
                        <a:pos x="1125" y="2843"/>
                      </a:cxn>
                      <a:cxn ang="0">
                        <a:pos x="1125" y="2765"/>
                      </a:cxn>
                      <a:cxn ang="0">
                        <a:pos x="1108" y="2702"/>
                      </a:cxn>
                      <a:cxn ang="0">
                        <a:pos x="1148" y="2578"/>
                      </a:cxn>
                      <a:cxn ang="0">
                        <a:pos x="1148" y="2229"/>
                      </a:cxn>
                      <a:cxn ang="0">
                        <a:pos x="1153" y="2071"/>
                      </a:cxn>
                      <a:cxn ang="0">
                        <a:pos x="1125" y="1914"/>
                      </a:cxn>
                      <a:cxn ang="0">
                        <a:pos x="1148" y="1587"/>
                      </a:cxn>
                      <a:cxn ang="0">
                        <a:pos x="1142" y="1282"/>
                      </a:cxn>
                      <a:cxn ang="0">
                        <a:pos x="1153" y="1092"/>
                      </a:cxn>
                      <a:cxn ang="0">
                        <a:pos x="1125" y="911"/>
                      </a:cxn>
                      <a:cxn ang="0">
                        <a:pos x="1107" y="541"/>
                      </a:cxn>
                      <a:cxn ang="0">
                        <a:pos x="1024" y="168"/>
                      </a:cxn>
                      <a:cxn ang="0">
                        <a:pos x="731" y="17"/>
                      </a:cxn>
                      <a:cxn ang="0">
                        <a:pos x="152" y="79"/>
                      </a:cxn>
                      <a:cxn ang="0">
                        <a:pos x="72" y="151"/>
                      </a:cxn>
                    </a:cxnLst>
                    <a:rect l="0" t="0" r="r" b="b"/>
                    <a:pathLst>
                      <a:path w="1178" h="3212">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91"/>
                  <p:cNvSpPr>
                    <a:spLocks/>
                  </p:cNvSpPr>
                  <p:nvPr/>
                </p:nvSpPr>
                <p:spPr bwMode="gray">
                  <a:xfrm>
                    <a:off x="-2055813" y="-18129250"/>
                    <a:ext cx="1924050" cy="2647950"/>
                  </a:xfrm>
                  <a:custGeom>
                    <a:avLst/>
                    <a:gdLst/>
                    <a:ahLst/>
                    <a:cxnLst>
                      <a:cxn ang="0">
                        <a:pos x="122" y="205"/>
                      </a:cxn>
                      <a:cxn ang="0">
                        <a:pos x="141" y="437"/>
                      </a:cxn>
                      <a:cxn ang="0">
                        <a:pos x="214" y="683"/>
                      </a:cxn>
                      <a:cxn ang="0">
                        <a:pos x="488" y="510"/>
                      </a:cxn>
                      <a:cxn ang="0">
                        <a:pos x="407" y="124"/>
                      </a:cxn>
                      <a:cxn ang="0">
                        <a:pos x="143" y="184"/>
                      </a:cxn>
                    </a:cxnLst>
                    <a:rect l="0" t="0" r="r" b="b"/>
                    <a:pathLst>
                      <a:path w="513" h="706">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92"/>
                  <p:cNvSpPr>
                    <a:spLocks/>
                  </p:cNvSpPr>
                  <p:nvPr/>
                </p:nvSpPr>
                <p:spPr bwMode="gray">
                  <a:xfrm>
                    <a:off x="-409575" y="-17097375"/>
                    <a:ext cx="157163" cy="258763"/>
                  </a:xfrm>
                  <a:custGeom>
                    <a:avLst/>
                    <a:gdLst/>
                    <a:ahLst/>
                    <a:cxnLst>
                      <a:cxn ang="0">
                        <a:pos x="20" y="45"/>
                      </a:cxn>
                      <a:cxn ang="0">
                        <a:pos x="42" y="69"/>
                      </a:cxn>
                      <a:cxn ang="0">
                        <a:pos x="37" y="42"/>
                      </a:cxn>
                      <a:cxn ang="0">
                        <a:pos x="26" y="12"/>
                      </a:cxn>
                      <a:cxn ang="0">
                        <a:pos x="14" y="4"/>
                      </a:cxn>
                      <a:cxn ang="0">
                        <a:pos x="5" y="17"/>
                      </a:cxn>
                      <a:cxn ang="0">
                        <a:pos x="18" y="45"/>
                      </a:cxn>
                    </a:cxnLst>
                    <a:rect l="0" t="0" r="r" b="b"/>
                    <a:pathLst>
                      <a:path w="42" h="69">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93"/>
                  <p:cNvSpPr>
                    <a:spLocks/>
                  </p:cNvSpPr>
                  <p:nvPr/>
                </p:nvSpPr>
                <p:spPr bwMode="gray">
                  <a:xfrm>
                    <a:off x="-1587500" y="-17067212"/>
                    <a:ext cx="1296988" cy="768350"/>
                  </a:xfrm>
                  <a:custGeom>
                    <a:avLst/>
                    <a:gdLst/>
                    <a:ahLst/>
                    <a:cxnLst>
                      <a:cxn ang="0">
                        <a:pos x="0" y="0"/>
                      </a:cxn>
                      <a:cxn ang="0">
                        <a:pos x="23" y="45"/>
                      </a:cxn>
                      <a:cxn ang="0">
                        <a:pos x="45" y="97"/>
                      </a:cxn>
                      <a:cxn ang="0">
                        <a:pos x="125" y="177"/>
                      </a:cxn>
                      <a:cxn ang="0">
                        <a:pos x="246" y="190"/>
                      </a:cxn>
                      <a:cxn ang="0">
                        <a:pos x="346" y="14"/>
                      </a:cxn>
                    </a:cxnLst>
                    <a:rect l="0" t="0" r="r" b="b"/>
                    <a:pathLst>
                      <a:path w="346" h="205">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94"/>
                  <p:cNvSpPr>
                    <a:spLocks/>
                  </p:cNvSpPr>
                  <p:nvPr/>
                </p:nvSpPr>
                <p:spPr bwMode="gray">
                  <a:xfrm>
                    <a:off x="-2055813" y="-19629437"/>
                    <a:ext cx="2047875" cy="3203575"/>
                  </a:xfrm>
                  <a:custGeom>
                    <a:avLst/>
                    <a:gdLst/>
                    <a:ahLst/>
                    <a:cxnLst>
                      <a:cxn ang="0">
                        <a:pos x="48" y="367"/>
                      </a:cxn>
                      <a:cxn ang="0">
                        <a:pos x="1" y="422"/>
                      </a:cxn>
                      <a:cxn ang="0">
                        <a:pos x="43" y="495"/>
                      </a:cxn>
                      <a:cxn ang="0">
                        <a:pos x="63" y="525"/>
                      </a:cxn>
                      <a:cxn ang="0">
                        <a:pos x="76" y="578"/>
                      </a:cxn>
                      <a:cxn ang="0">
                        <a:pos x="132" y="702"/>
                      </a:cxn>
                      <a:cxn ang="0">
                        <a:pos x="171" y="746"/>
                      </a:cxn>
                      <a:cxn ang="0">
                        <a:pos x="251" y="827"/>
                      </a:cxn>
                      <a:cxn ang="0">
                        <a:pos x="372" y="840"/>
                      </a:cxn>
                      <a:cxn ang="0">
                        <a:pos x="473" y="692"/>
                      </a:cxn>
                      <a:cxn ang="0">
                        <a:pos x="511" y="599"/>
                      </a:cxn>
                      <a:cxn ang="0">
                        <a:pos x="529" y="410"/>
                      </a:cxn>
                      <a:cxn ang="0">
                        <a:pos x="372" y="60"/>
                      </a:cxn>
                      <a:cxn ang="0">
                        <a:pos x="112" y="89"/>
                      </a:cxn>
                      <a:cxn ang="0">
                        <a:pos x="40" y="216"/>
                      </a:cxn>
                      <a:cxn ang="0">
                        <a:pos x="48" y="367"/>
                      </a:cxn>
                    </a:cxnLst>
                    <a:rect l="0" t="0" r="r" b="b"/>
                    <a:pathLst>
                      <a:path w="546" h="854">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95"/>
                  <p:cNvSpPr>
                    <a:spLocks/>
                  </p:cNvSpPr>
                  <p:nvPr/>
                </p:nvSpPr>
                <p:spPr bwMode="gray">
                  <a:xfrm>
                    <a:off x="-3870325" y="-16865596"/>
                    <a:ext cx="5691179" cy="6361109"/>
                  </a:xfrm>
                  <a:custGeom>
                    <a:avLst/>
                    <a:gdLst/>
                    <a:ahLst/>
                    <a:cxnLst>
                      <a:cxn ang="0">
                        <a:pos x="568" y="110"/>
                      </a:cxn>
                      <a:cxn ang="0">
                        <a:pos x="365" y="239"/>
                      </a:cxn>
                      <a:cxn ang="0">
                        <a:pos x="185" y="357"/>
                      </a:cxn>
                      <a:cxn ang="0">
                        <a:pos x="67" y="567"/>
                      </a:cxn>
                      <a:cxn ang="0">
                        <a:pos x="74" y="680"/>
                      </a:cxn>
                      <a:cxn ang="0">
                        <a:pos x="62" y="820"/>
                      </a:cxn>
                      <a:cxn ang="0">
                        <a:pos x="5" y="1011"/>
                      </a:cxn>
                      <a:cxn ang="0">
                        <a:pos x="16" y="1237"/>
                      </a:cxn>
                      <a:cxn ang="0">
                        <a:pos x="101" y="1406"/>
                      </a:cxn>
                      <a:cxn ang="0">
                        <a:pos x="264" y="1417"/>
                      </a:cxn>
                      <a:cxn ang="0">
                        <a:pos x="276" y="1591"/>
                      </a:cxn>
                      <a:cxn ang="0">
                        <a:pos x="731" y="1681"/>
                      </a:cxn>
                      <a:cxn ang="0">
                        <a:pos x="968" y="1655"/>
                      </a:cxn>
                      <a:cxn ang="0">
                        <a:pos x="1154" y="1631"/>
                      </a:cxn>
                      <a:cxn ang="0">
                        <a:pos x="1283" y="1569"/>
                      </a:cxn>
                      <a:cxn ang="0">
                        <a:pos x="1447" y="1147"/>
                      </a:cxn>
                      <a:cxn ang="0">
                        <a:pos x="1509" y="617"/>
                      </a:cxn>
                      <a:cxn ang="0">
                        <a:pos x="1492" y="398"/>
                      </a:cxn>
                      <a:cxn ang="0">
                        <a:pos x="1417" y="202"/>
                      </a:cxn>
                      <a:cxn ang="0">
                        <a:pos x="1014" y="53"/>
                      </a:cxn>
                      <a:cxn ang="0">
                        <a:pos x="745" y="222"/>
                      </a:cxn>
                      <a:cxn ang="0">
                        <a:pos x="608" y="70"/>
                      </a:cxn>
                      <a:cxn ang="0">
                        <a:pos x="535" y="133"/>
                      </a:cxn>
                    </a:cxnLst>
                    <a:rect l="0" t="0" r="r" b="b"/>
                    <a:pathLst>
                      <a:path w="1518" h="1696">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DAE3E8"/>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96"/>
                  <p:cNvSpPr>
                    <a:spLocks/>
                  </p:cNvSpPr>
                  <p:nvPr/>
                </p:nvSpPr>
                <p:spPr bwMode="gray">
                  <a:xfrm>
                    <a:off x="-577850" y="-16665575"/>
                    <a:ext cx="1341438" cy="857250"/>
                  </a:xfrm>
                  <a:custGeom>
                    <a:avLst/>
                    <a:gdLst/>
                    <a:ahLst/>
                    <a:cxnLst>
                      <a:cxn ang="0">
                        <a:pos x="97" y="0"/>
                      </a:cxn>
                      <a:cxn ang="0">
                        <a:pos x="303" y="60"/>
                      </a:cxn>
                      <a:cxn ang="0">
                        <a:pos x="358" y="106"/>
                      </a:cxn>
                      <a:cxn ang="0">
                        <a:pos x="203" y="76"/>
                      </a:cxn>
                      <a:cxn ang="0">
                        <a:pos x="136" y="173"/>
                      </a:cxn>
                      <a:cxn ang="0">
                        <a:pos x="21" y="223"/>
                      </a:cxn>
                      <a:cxn ang="0">
                        <a:pos x="58" y="105"/>
                      </a:cxn>
                      <a:cxn ang="0">
                        <a:pos x="131" y="13"/>
                      </a:cxn>
                    </a:cxnLst>
                    <a:rect l="0" t="0" r="r" b="b"/>
                    <a:pathLst>
                      <a:path w="358" h="229">
                        <a:moveTo>
                          <a:pt x="97" y="0"/>
                        </a:moveTo>
                        <a:cubicBezTo>
                          <a:pt x="155" y="28"/>
                          <a:pt x="241" y="50"/>
                          <a:pt x="303" y="60"/>
                        </a:cubicBezTo>
                        <a:cubicBezTo>
                          <a:pt x="315" y="77"/>
                          <a:pt x="339" y="97"/>
                          <a:pt x="358" y="106"/>
                        </a:cubicBezTo>
                        <a:cubicBezTo>
                          <a:pt x="309" y="97"/>
                          <a:pt x="254" y="70"/>
                          <a:pt x="203" y="76"/>
                        </a:cubicBezTo>
                        <a:cubicBezTo>
                          <a:pt x="136" y="84"/>
                          <a:pt x="190" y="147"/>
                          <a:pt x="136" y="173"/>
                        </a:cubicBezTo>
                        <a:cubicBezTo>
                          <a:pt x="106" y="119"/>
                          <a:pt x="62" y="229"/>
                          <a:pt x="21" y="223"/>
                        </a:cubicBezTo>
                        <a:cubicBezTo>
                          <a:pt x="0" y="173"/>
                          <a:pt x="31" y="144"/>
                          <a:pt x="58" y="105"/>
                        </a:cubicBezTo>
                        <a:cubicBezTo>
                          <a:pt x="76" y="79"/>
                          <a:pt x="92" y="8"/>
                          <a:pt x="131" y="13"/>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97"/>
                  <p:cNvSpPr>
                    <a:spLocks/>
                  </p:cNvSpPr>
                  <p:nvPr/>
                </p:nvSpPr>
                <p:spPr bwMode="gray">
                  <a:xfrm>
                    <a:off x="-1238250" y="-13482637"/>
                    <a:ext cx="390525" cy="850900"/>
                  </a:xfrm>
                  <a:custGeom>
                    <a:avLst/>
                    <a:gdLst/>
                    <a:ahLst/>
                    <a:cxnLst>
                      <a:cxn ang="0">
                        <a:pos x="79" y="17"/>
                      </a:cxn>
                      <a:cxn ang="0">
                        <a:pos x="3" y="131"/>
                      </a:cxn>
                      <a:cxn ang="0">
                        <a:pos x="45" y="227"/>
                      </a:cxn>
                      <a:cxn ang="0">
                        <a:pos x="99" y="21"/>
                      </a:cxn>
                      <a:cxn ang="0">
                        <a:pos x="87" y="0"/>
                      </a:cxn>
                    </a:cxnLst>
                    <a:rect l="0" t="0" r="r" b="b"/>
                    <a:pathLst>
                      <a:path w="104" h="227">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98"/>
                  <p:cNvSpPr>
                    <a:spLocks/>
                  </p:cNvSpPr>
                  <p:nvPr/>
                </p:nvSpPr>
                <p:spPr bwMode="gray">
                  <a:xfrm>
                    <a:off x="-3536950" y="-14465300"/>
                    <a:ext cx="738188" cy="492125"/>
                  </a:xfrm>
                  <a:custGeom>
                    <a:avLst/>
                    <a:gdLst/>
                    <a:ahLst/>
                    <a:cxnLst>
                      <a:cxn ang="0">
                        <a:pos x="12" y="0"/>
                      </a:cxn>
                      <a:cxn ang="0">
                        <a:pos x="197" y="131"/>
                      </a:cxn>
                      <a:cxn ang="0">
                        <a:pos x="84" y="73"/>
                      </a:cxn>
                      <a:cxn ang="0">
                        <a:pos x="12" y="5"/>
                      </a:cxn>
                      <a:cxn ang="0">
                        <a:pos x="41" y="5"/>
                      </a:cxn>
                    </a:cxnLst>
                    <a:rect l="0" t="0" r="r" b="b"/>
                    <a:pathLst>
                      <a:path w="197" h="131">
                        <a:moveTo>
                          <a:pt x="12" y="0"/>
                        </a:moveTo>
                        <a:cubicBezTo>
                          <a:pt x="72" y="19"/>
                          <a:pt x="176" y="59"/>
                          <a:pt x="197" y="131"/>
                        </a:cubicBezTo>
                        <a:cubicBezTo>
                          <a:pt x="156" y="116"/>
                          <a:pt x="123" y="90"/>
                          <a:pt x="84" y="73"/>
                        </a:cubicBezTo>
                        <a:cubicBezTo>
                          <a:pt x="54" y="61"/>
                          <a:pt x="0" y="51"/>
                          <a:pt x="12" y="5"/>
                        </a:cubicBezTo>
                        <a:cubicBezTo>
                          <a:pt x="21" y="4"/>
                          <a:pt x="33" y="2"/>
                          <a:pt x="41" y="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99"/>
                  <p:cNvSpPr>
                    <a:spLocks/>
                  </p:cNvSpPr>
                  <p:nvPr/>
                </p:nvSpPr>
                <p:spPr bwMode="gray">
                  <a:xfrm>
                    <a:off x="-2806700" y="-10966450"/>
                    <a:ext cx="3787775" cy="825500"/>
                  </a:xfrm>
                  <a:custGeom>
                    <a:avLst/>
                    <a:gdLst/>
                    <a:ahLst/>
                    <a:cxnLst>
                      <a:cxn ang="0">
                        <a:pos x="37" y="13"/>
                      </a:cxn>
                      <a:cxn ang="0">
                        <a:pos x="132" y="45"/>
                      </a:cxn>
                      <a:cxn ang="0">
                        <a:pos x="245" y="69"/>
                      </a:cxn>
                      <a:cxn ang="0">
                        <a:pos x="470" y="86"/>
                      </a:cxn>
                      <a:cxn ang="0">
                        <a:pos x="735" y="69"/>
                      </a:cxn>
                      <a:cxn ang="0">
                        <a:pos x="976" y="37"/>
                      </a:cxn>
                      <a:cxn ang="0">
                        <a:pos x="986" y="148"/>
                      </a:cxn>
                      <a:cxn ang="0">
                        <a:pos x="842" y="187"/>
                      </a:cxn>
                      <a:cxn ang="0">
                        <a:pos x="577" y="215"/>
                      </a:cxn>
                      <a:cxn ang="0">
                        <a:pos x="311" y="194"/>
                      </a:cxn>
                      <a:cxn ang="0">
                        <a:pos x="183" y="159"/>
                      </a:cxn>
                      <a:cxn ang="0">
                        <a:pos x="29" y="121"/>
                      </a:cxn>
                      <a:cxn ang="0">
                        <a:pos x="14" y="120"/>
                      </a:cxn>
                      <a:cxn ang="0">
                        <a:pos x="3" y="24"/>
                      </a:cxn>
                    </a:cxnLst>
                    <a:rect l="0" t="0" r="r" b="b"/>
                    <a:pathLst>
                      <a:path w="1010" h="22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100"/>
                  <p:cNvSpPr>
                    <a:spLocks/>
                  </p:cNvSpPr>
                  <p:nvPr/>
                </p:nvSpPr>
                <p:spPr bwMode="gray">
                  <a:xfrm>
                    <a:off x="-1778000" y="-10768012"/>
                    <a:ext cx="884238" cy="638175"/>
                  </a:xfrm>
                  <a:custGeom>
                    <a:avLst/>
                    <a:gdLst/>
                    <a:ahLst/>
                    <a:cxnLst>
                      <a:cxn ang="0">
                        <a:pos x="32" y="131"/>
                      </a:cxn>
                      <a:cxn ang="0">
                        <a:pos x="170" y="141"/>
                      </a:cxn>
                      <a:cxn ang="0">
                        <a:pos x="184" y="39"/>
                      </a:cxn>
                      <a:cxn ang="0">
                        <a:pos x="137" y="26"/>
                      </a:cxn>
                      <a:cxn ang="0">
                        <a:pos x="206" y="20"/>
                      </a:cxn>
                      <a:cxn ang="0">
                        <a:pos x="198" y="152"/>
                      </a:cxn>
                      <a:cxn ang="0">
                        <a:pos x="156" y="168"/>
                      </a:cxn>
                      <a:cxn ang="0">
                        <a:pos x="13" y="151"/>
                      </a:cxn>
                      <a:cxn ang="0">
                        <a:pos x="12" y="40"/>
                      </a:cxn>
                      <a:cxn ang="0">
                        <a:pos x="156" y="13"/>
                      </a:cxn>
                      <a:cxn ang="0">
                        <a:pos x="141" y="37"/>
                      </a:cxn>
                      <a:cxn ang="0">
                        <a:pos x="37" y="61"/>
                      </a:cxn>
                    </a:cxnLst>
                    <a:rect l="0" t="0" r="r" b="b"/>
                    <a:pathLst>
                      <a:path w="236" h="17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101"/>
                  <p:cNvSpPr>
                    <a:spLocks/>
                  </p:cNvSpPr>
                  <p:nvPr/>
                </p:nvSpPr>
                <p:spPr bwMode="gray">
                  <a:xfrm>
                    <a:off x="-2228850" y="-19711987"/>
                    <a:ext cx="2320925" cy="2089150"/>
                  </a:xfrm>
                  <a:custGeom>
                    <a:avLst/>
                    <a:gdLst/>
                    <a:ahLst/>
                    <a:cxnLst>
                      <a:cxn ang="0">
                        <a:pos x="111" y="540"/>
                      </a:cxn>
                      <a:cxn ang="0">
                        <a:pos x="94" y="541"/>
                      </a:cxn>
                      <a:cxn ang="0">
                        <a:pos x="81" y="432"/>
                      </a:cxn>
                      <a:cxn ang="0">
                        <a:pos x="67" y="390"/>
                      </a:cxn>
                      <a:cxn ang="0">
                        <a:pos x="33" y="348"/>
                      </a:cxn>
                      <a:cxn ang="0">
                        <a:pos x="81" y="145"/>
                      </a:cxn>
                      <a:cxn ang="0">
                        <a:pos x="48" y="144"/>
                      </a:cxn>
                      <a:cxn ang="0">
                        <a:pos x="131" y="76"/>
                      </a:cxn>
                      <a:cxn ang="0">
                        <a:pos x="115" y="57"/>
                      </a:cxn>
                      <a:cxn ang="0">
                        <a:pos x="190" y="34"/>
                      </a:cxn>
                      <a:cxn ang="0">
                        <a:pos x="263" y="1"/>
                      </a:cxn>
                      <a:cxn ang="0">
                        <a:pos x="426" y="51"/>
                      </a:cxn>
                      <a:cxn ang="0">
                        <a:pos x="428" y="27"/>
                      </a:cxn>
                      <a:cxn ang="0">
                        <a:pos x="469" y="77"/>
                      </a:cxn>
                      <a:cxn ang="0">
                        <a:pos x="530" y="110"/>
                      </a:cxn>
                      <a:cxn ang="0">
                        <a:pos x="596" y="229"/>
                      </a:cxn>
                      <a:cxn ang="0">
                        <a:pos x="608" y="388"/>
                      </a:cxn>
                      <a:cxn ang="0">
                        <a:pos x="572" y="557"/>
                      </a:cxn>
                      <a:cxn ang="0">
                        <a:pos x="546" y="457"/>
                      </a:cxn>
                      <a:cxn ang="0">
                        <a:pos x="550" y="313"/>
                      </a:cxn>
                      <a:cxn ang="0">
                        <a:pos x="482" y="216"/>
                      </a:cxn>
                      <a:cxn ang="0">
                        <a:pos x="348" y="216"/>
                      </a:cxn>
                      <a:cxn ang="0">
                        <a:pos x="327" y="191"/>
                      </a:cxn>
                      <a:cxn ang="0">
                        <a:pos x="334" y="228"/>
                      </a:cxn>
                      <a:cxn ang="0">
                        <a:pos x="250" y="188"/>
                      </a:cxn>
                      <a:cxn ang="0">
                        <a:pos x="179" y="230"/>
                      </a:cxn>
                      <a:cxn ang="0">
                        <a:pos x="127" y="322"/>
                      </a:cxn>
                      <a:cxn ang="0">
                        <a:pos x="123" y="377"/>
                      </a:cxn>
                      <a:cxn ang="0">
                        <a:pos x="111" y="426"/>
                      </a:cxn>
                      <a:cxn ang="0">
                        <a:pos x="111" y="540"/>
                      </a:cxn>
                    </a:cxnLst>
                    <a:rect l="0" t="0" r="r" b="b"/>
                    <a:pathLst>
                      <a:path w="619" h="557">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F4CF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102"/>
                  <p:cNvSpPr>
                    <a:spLocks/>
                  </p:cNvSpPr>
                  <p:nvPr/>
                </p:nvSpPr>
                <p:spPr bwMode="gray">
                  <a:xfrm>
                    <a:off x="-2928938" y="-12233275"/>
                    <a:ext cx="4244975" cy="1217613"/>
                  </a:xfrm>
                  <a:custGeom>
                    <a:avLst/>
                    <a:gdLst/>
                    <a:ahLst/>
                    <a:cxnLst>
                      <a:cxn ang="0">
                        <a:pos x="638" y="9"/>
                      </a:cxn>
                      <a:cxn ang="0">
                        <a:pos x="47" y="123"/>
                      </a:cxn>
                      <a:cxn ang="0">
                        <a:pos x="2" y="190"/>
                      </a:cxn>
                      <a:cxn ang="0">
                        <a:pos x="70" y="218"/>
                      </a:cxn>
                      <a:cxn ang="0">
                        <a:pos x="146" y="221"/>
                      </a:cxn>
                      <a:cxn ang="0">
                        <a:pos x="208" y="208"/>
                      </a:cxn>
                      <a:cxn ang="0">
                        <a:pos x="275" y="196"/>
                      </a:cxn>
                      <a:cxn ang="0">
                        <a:pos x="319" y="164"/>
                      </a:cxn>
                      <a:cxn ang="0">
                        <a:pos x="408" y="142"/>
                      </a:cxn>
                      <a:cxn ang="0">
                        <a:pos x="552" y="92"/>
                      </a:cxn>
                      <a:cxn ang="0">
                        <a:pos x="630" y="77"/>
                      </a:cxn>
                      <a:cxn ang="0">
                        <a:pos x="645" y="122"/>
                      </a:cxn>
                      <a:cxn ang="0">
                        <a:pos x="794" y="120"/>
                      </a:cxn>
                      <a:cxn ang="0">
                        <a:pos x="785" y="229"/>
                      </a:cxn>
                      <a:cxn ang="0">
                        <a:pos x="869" y="199"/>
                      </a:cxn>
                      <a:cxn ang="0">
                        <a:pos x="943" y="241"/>
                      </a:cxn>
                      <a:cxn ang="0">
                        <a:pos x="1008" y="325"/>
                      </a:cxn>
                      <a:cxn ang="0">
                        <a:pos x="1077" y="230"/>
                      </a:cxn>
                      <a:cxn ang="0">
                        <a:pos x="1107" y="121"/>
                      </a:cxn>
                      <a:cxn ang="0">
                        <a:pos x="661" y="15"/>
                      </a:cxn>
                    </a:cxnLst>
                    <a:rect l="0" t="0" r="r" b="b"/>
                    <a:pathLst>
                      <a:path w="1132" h="325">
                        <a:moveTo>
                          <a:pt x="638" y="9"/>
                        </a:moveTo>
                        <a:cubicBezTo>
                          <a:pt x="608" y="0"/>
                          <a:pt x="87" y="112"/>
                          <a:pt x="47" y="123"/>
                        </a:cubicBezTo>
                        <a:cubicBezTo>
                          <a:pt x="1" y="135"/>
                          <a:pt x="0" y="143"/>
                          <a:pt x="2" y="190"/>
                        </a:cubicBezTo>
                        <a:cubicBezTo>
                          <a:pt x="27" y="195"/>
                          <a:pt x="45" y="213"/>
                          <a:pt x="70" y="218"/>
                        </a:cubicBezTo>
                        <a:cubicBezTo>
                          <a:pt x="93" y="222"/>
                          <a:pt x="120" y="221"/>
                          <a:pt x="146" y="221"/>
                        </a:cubicBezTo>
                        <a:cubicBezTo>
                          <a:pt x="172" y="221"/>
                          <a:pt x="185" y="215"/>
                          <a:pt x="208" y="208"/>
                        </a:cubicBezTo>
                        <a:cubicBezTo>
                          <a:pt x="230" y="201"/>
                          <a:pt x="254" y="205"/>
                          <a:pt x="275" y="196"/>
                        </a:cubicBezTo>
                        <a:cubicBezTo>
                          <a:pt x="291" y="189"/>
                          <a:pt x="304" y="174"/>
                          <a:pt x="319" y="164"/>
                        </a:cubicBezTo>
                        <a:cubicBezTo>
                          <a:pt x="348" y="144"/>
                          <a:pt x="372" y="145"/>
                          <a:pt x="408" y="142"/>
                        </a:cubicBezTo>
                        <a:cubicBezTo>
                          <a:pt x="462" y="139"/>
                          <a:pt x="503" y="113"/>
                          <a:pt x="552" y="92"/>
                        </a:cubicBezTo>
                        <a:cubicBezTo>
                          <a:pt x="576" y="82"/>
                          <a:pt x="598" y="73"/>
                          <a:pt x="630" y="77"/>
                        </a:cubicBezTo>
                        <a:cubicBezTo>
                          <a:pt x="667" y="83"/>
                          <a:pt x="672" y="100"/>
                          <a:pt x="645" y="122"/>
                        </a:cubicBezTo>
                        <a:cubicBezTo>
                          <a:pt x="695" y="127"/>
                          <a:pt x="744" y="83"/>
                          <a:pt x="794" y="120"/>
                        </a:cubicBezTo>
                        <a:cubicBezTo>
                          <a:pt x="850" y="162"/>
                          <a:pt x="786" y="184"/>
                          <a:pt x="785" y="229"/>
                        </a:cubicBezTo>
                        <a:cubicBezTo>
                          <a:pt x="815" y="220"/>
                          <a:pt x="835" y="204"/>
                          <a:pt x="869" y="199"/>
                        </a:cubicBezTo>
                        <a:cubicBezTo>
                          <a:pt x="898" y="195"/>
                          <a:pt x="958" y="201"/>
                          <a:pt x="943" y="241"/>
                        </a:cubicBezTo>
                        <a:cubicBezTo>
                          <a:pt x="987" y="214"/>
                          <a:pt x="1045" y="292"/>
                          <a:pt x="1008" y="325"/>
                        </a:cubicBezTo>
                        <a:cubicBezTo>
                          <a:pt x="1040" y="304"/>
                          <a:pt x="1072" y="267"/>
                          <a:pt x="1077" y="230"/>
                        </a:cubicBezTo>
                        <a:cubicBezTo>
                          <a:pt x="1080" y="207"/>
                          <a:pt x="1132" y="121"/>
                          <a:pt x="1107" y="121"/>
                        </a:cubicBezTo>
                        <a:cubicBezTo>
                          <a:pt x="931" y="121"/>
                          <a:pt x="680" y="24"/>
                          <a:pt x="661" y="1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103"/>
                  <p:cNvSpPr>
                    <a:spLocks/>
                  </p:cNvSpPr>
                  <p:nvPr/>
                </p:nvSpPr>
                <p:spPr bwMode="gray">
                  <a:xfrm>
                    <a:off x="985838" y="-13890625"/>
                    <a:ext cx="704850" cy="1952625"/>
                  </a:xfrm>
                  <a:custGeom>
                    <a:avLst/>
                    <a:gdLst/>
                    <a:ahLst/>
                    <a:cxnLst>
                      <a:cxn ang="0">
                        <a:pos x="0" y="387"/>
                      </a:cxn>
                      <a:cxn ang="0">
                        <a:pos x="27" y="416"/>
                      </a:cxn>
                      <a:cxn ang="0">
                        <a:pos x="159" y="275"/>
                      </a:cxn>
                      <a:cxn ang="0">
                        <a:pos x="185" y="0"/>
                      </a:cxn>
                      <a:cxn ang="0">
                        <a:pos x="184" y="32"/>
                      </a:cxn>
                      <a:cxn ang="0">
                        <a:pos x="79" y="45"/>
                      </a:cxn>
                      <a:cxn ang="0">
                        <a:pos x="145" y="101"/>
                      </a:cxn>
                      <a:cxn ang="0">
                        <a:pos x="79" y="167"/>
                      </a:cxn>
                      <a:cxn ang="0">
                        <a:pos x="78" y="147"/>
                      </a:cxn>
                      <a:cxn ang="0">
                        <a:pos x="123" y="229"/>
                      </a:cxn>
                      <a:cxn ang="0">
                        <a:pos x="45" y="208"/>
                      </a:cxn>
                      <a:cxn ang="0">
                        <a:pos x="57" y="310"/>
                      </a:cxn>
                      <a:cxn ang="0">
                        <a:pos x="39" y="415"/>
                      </a:cxn>
                    </a:cxnLst>
                    <a:rect l="0" t="0" r="r" b="b"/>
                    <a:pathLst>
                      <a:path w="188" h="521">
                        <a:moveTo>
                          <a:pt x="0" y="387"/>
                        </a:moveTo>
                        <a:cubicBezTo>
                          <a:pt x="3" y="405"/>
                          <a:pt x="5" y="416"/>
                          <a:pt x="27" y="416"/>
                        </a:cubicBezTo>
                        <a:cubicBezTo>
                          <a:pt x="65" y="521"/>
                          <a:pt x="154" y="307"/>
                          <a:pt x="159" y="275"/>
                        </a:cubicBezTo>
                        <a:cubicBezTo>
                          <a:pt x="172" y="182"/>
                          <a:pt x="185" y="98"/>
                          <a:pt x="185" y="0"/>
                        </a:cubicBezTo>
                        <a:cubicBezTo>
                          <a:pt x="188" y="10"/>
                          <a:pt x="185" y="22"/>
                          <a:pt x="184" y="32"/>
                        </a:cubicBezTo>
                        <a:cubicBezTo>
                          <a:pt x="152" y="49"/>
                          <a:pt x="115" y="43"/>
                          <a:pt x="79" y="45"/>
                        </a:cubicBezTo>
                        <a:cubicBezTo>
                          <a:pt x="72" y="81"/>
                          <a:pt x="114" y="101"/>
                          <a:pt x="145" y="101"/>
                        </a:cubicBezTo>
                        <a:cubicBezTo>
                          <a:pt x="156" y="149"/>
                          <a:pt x="126" y="176"/>
                          <a:pt x="79" y="167"/>
                        </a:cubicBezTo>
                        <a:cubicBezTo>
                          <a:pt x="78" y="160"/>
                          <a:pt x="78" y="154"/>
                          <a:pt x="78" y="147"/>
                        </a:cubicBezTo>
                        <a:cubicBezTo>
                          <a:pt x="84" y="180"/>
                          <a:pt x="120" y="198"/>
                          <a:pt x="123" y="229"/>
                        </a:cubicBezTo>
                        <a:cubicBezTo>
                          <a:pt x="86" y="236"/>
                          <a:pt x="82" y="201"/>
                          <a:pt x="45" y="208"/>
                        </a:cubicBezTo>
                        <a:cubicBezTo>
                          <a:pt x="72" y="270"/>
                          <a:pt x="99" y="239"/>
                          <a:pt x="57" y="310"/>
                        </a:cubicBezTo>
                        <a:cubicBezTo>
                          <a:pt x="37" y="345"/>
                          <a:pt x="24" y="373"/>
                          <a:pt x="39" y="41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104"/>
                  <p:cNvSpPr>
                    <a:spLocks/>
                  </p:cNvSpPr>
                  <p:nvPr/>
                </p:nvSpPr>
                <p:spPr bwMode="gray">
                  <a:xfrm>
                    <a:off x="-3746500" y="-11974512"/>
                    <a:ext cx="715963" cy="457200"/>
                  </a:xfrm>
                  <a:custGeom>
                    <a:avLst/>
                    <a:gdLst/>
                    <a:ahLst/>
                    <a:cxnLst>
                      <a:cxn ang="0">
                        <a:pos x="0" y="6"/>
                      </a:cxn>
                      <a:cxn ang="0">
                        <a:pos x="191" y="83"/>
                      </a:cxn>
                      <a:cxn ang="0">
                        <a:pos x="0" y="0"/>
                      </a:cxn>
                    </a:cxnLst>
                    <a:rect l="0" t="0" r="r" b="b"/>
                    <a:pathLst>
                      <a:path w="191" h="122">
                        <a:moveTo>
                          <a:pt x="0" y="6"/>
                        </a:moveTo>
                        <a:cubicBezTo>
                          <a:pt x="46" y="112"/>
                          <a:pt x="71" y="122"/>
                          <a:pt x="191" y="83"/>
                        </a:cubicBezTo>
                        <a:cubicBezTo>
                          <a:pt x="131" y="41"/>
                          <a:pt x="34" y="99"/>
                          <a:pt x="0"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105"/>
                  <p:cNvSpPr>
                    <a:spLocks/>
                  </p:cNvSpPr>
                  <p:nvPr/>
                </p:nvSpPr>
                <p:spPr bwMode="gray">
                  <a:xfrm>
                    <a:off x="798513" y="-15954375"/>
                    <a:ext cx="1109663" cy="1612900"/>
                  </a:xfrm>
                  <a:custGeom>
                    <a:avLst/>
                    <a:gdLst/>
                    <a:ahLst/>
                    <a:cxnLst>
                      <a:cxn ang="0">
                        <a:pos x="241" y="346"/>
                      </a:cxn>
                      <a:cxn ang="0">
                        <a:pos x="101" y="430"/>
                      </a:cxn>
                      <a:cxn ang="0">
                        <a:pos x="180" y="359"/>
                      </a:cxn>
                      <a:cxn ang="0">
                        <a:pos x="223" y="257"/>
                      </a:cxn>
                      <a:cxn ang="0">
                        <a:pos x="140" y="316"/>
                      </a:cxn>
                      <a:cxn ang="0">
                        <a:pos x="39" y="356"/>
                      </a:cxn>
                      <a:cxn ang="0">
                        <a:pos x="207" y="194"/>
                      </a:cxn>
                      <a:cxn ang="0">
                        <a:pos x="0" y="272"/>
                      </a:cxn>
                      <a:cxn ang="0">
                        <a:pos x="151" y="156"/>
                      </a:cxn>
                      <a:cxn ang="0">
                        <a:pos x="169" y="20"/>
                      </a:cxn>
                      <a:cxn ang="0">
                        <a:pos x="235" y="352"/>
                      </a:cxn>
                    </a:cxnLst>
                    <a:rect l="0" t="0" r="r" b="b"/>
                    <a:pathLst>
                      <a:path w="296" h="430">
                        <a:moveTo>
                          <a:pt x="241" y="346"/>
                        </a:moveTo>
                        <a:cubicBezTo>
                          <a:pt x="189" y="354"/>
                          <a:pt x="151" y="409"/>
                          <a:pt x="101" y="430"/>
                        </a:cubicBezTo>
                        <a:cubicBezTo>
                          <a:pt x="111" y="403"/>
                          <a:pt x="157" y="381"/>
                          <a:pt x="180" y="359"/>
                        </a:cubicBezTo>
                        <a:cubicBezTo>
                          <a:pt x="218" y="323"/>
                          <a:pt x="217" y="308"/>
                          <a:pt x="223" y="257"/>
                        </a:cubicBezTo>
                        <a:cubicBezTo>
                          <a:pt x="184" y="250"/>
                          <a:pt x="168" y="297"/>
                          <a:pt x="140" y="316"/>
                        </a:cubicBezTo>
                        <a:cubicBezTo>
                          <a:pt x="111" y="337"/>
                          <a:pt x="72" y="351"/>
                          <a:pt x="39" y="356"/>
                        </a:cubicBezTo>
                        <a:cubicBezTo>
                          <a:pt x="74" y="291"/>
                          <a:pt x="247" y="304"/>
                          <a:pt x="207" y="194"/>
                        </a:cubicBezTo>
                        <a:cubicBezTo>
                          <a:pt x="179" y="117"/>
                          <a:pt x="51" y="243"/>
                          <a:pt x="0" y="272"/>
                        </a:cubicBezTo>
                        <a:cubicBezTo>
                          <a:pt x="44" y="228"/>
                          <a:pt x="97" y="189"/>
                          <a:pt x="151" y="156"/>
                        </a:cubicBezTo>
                        <a:cubicBezTo>
                          <a:pt x="234" y="106"/>
                          <a:pt x="185" y="93"/>
                          <a:pt x="169" y="20"/>
                        </a:cubicBezTo>
                        <a:cubicBezTo>
                          <a:pt x="266" y="0"/>
                          <a:pt x="296" y="307"/>
                          <a:pt x="235" y="352"/>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106"/>
                  <p:cNvSpPr>
                    <a:spLocks/>
                  </p:cNvSpPr>
                  <p:nvPr/>
                </p:nvSpPr>
                <p:spPr bwMode="gray">
                  <a:xfrm>
                    <a:off x="-2224088" y="-12871450"/>
                    <a:ext cx="1916113" cy="985838"/>
                  </a:xfrm>
                  <a:custGeom>
                    <a:avLst/>
                    <a:gdLst/>
                    <a:ahLst/>
                    <a:cxnLst>
                      <a:cxn ang="0">
                        <a:pos x="45" y="8"/>
                      </a:cxn>
                      <a:cxn ang="0">
                        <a:pos x="249" y="97"/>
                      </a:cxn>
                      <a:cxn ang="0">
                        <a:pos x="511" y="195"/>
                      </a:cxn>
                      <a:cxn ang="0">
                        <a:pos x="394" y="176"/>
                      </a:cxn>
                      <a:cxn ang="0">
                        <a:pos x="252" y="117"/>
                      </a:cxn>
                      <a:cxn ang="0">
                        <a:pos x="0" y="3"/>
                      </a:cxn>
                    </a:cxnLst>
                    <a:rect l="0" t="0" r="r" b="b"/>
                    <a:pathLst>
                      <a:path w="511" h="263">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107"/>
                  <p:cNvSpPr>
                    <a:spLocks/>
                  </p:cNvSpPr>
                  <p:nvPr/>
                </p:nvSpPr>
                <p:spPr bwMode="gray">
                  <a:xfrm>
                    <a:off x="-1689100" y="-16235362"/>
                    <a:ext cx="1609725" cy="784225"/>
                  </a:xfrm>
                  <a:custGeom>
                    <a:avLst/>
                    <a:gdLst/>
                    <a:ahLst/>
                    <a:cxnLst>
                      <a:cxn ang="0">
                        <a:pos x="51" y="147"/>
                      </a:cxn>
                      <a:cxn ang="0">
                        <a:pos x="46" y="209"/>
                      </a:cxn>
                      <a:cxn ang="0">
                        <a:pos x="103" y="160"/>
                      </a:cxn>
                      <a:cxn ang="0">
                        <a:pos x="178" y="177"/>
                      </a:cxn>
                      <a:cxn ang="0">
                        <a:pos x="220" y="172"/>
                      </a:cxn>
                      <a:cxn ang="0">
                        <a:pos x="254" y="161"/>
                      </a:cxn>
                      <a:cxn ang="0">
                        <a:pos x="309" y="192"/>
                      </a:cxn>
                      <a:cxn ang="0">
                        <a:pos x="309" y="122"/>
                      </a:cxn>
                      <a:cxn ang="0">
                        <a:pos x="394" y="23"/>
                      </a:cxn>
                      <a:cxn ang="0">
                        <a:pos x="262" y="71"/>
                      </a:cxn>
                      <a:cxn ang="0">
                        <a:pos x="106" y="63"/>
                      </a:cxn>
                      <a:cxn ang="0">
                        <a:pos x="14" y="54"/>
                      </a:cxn>
                      <a:cxn ang="0">
                        <a:pos x="47" y="109"/>
                      </a:cxn>
                    </a:cxnLst>
                    <a:rect l="0" t="0" r="r" b="b"/>
                    <a:pathLst>
                      <a:path w="429" h="209">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108"/>
                  <p:cNvSpPr>
                    <a:spLocks/>
                  </p:cNvSpPr>
                  <p:nvPr/>
                </p:nvSpPr>
                <p:spPr bwMode="gray">
                  <a:xfrm>
                    <a:off x="-1463675" y="-15713075"/>
                    <a:ext cx="768350" cy="2320925"/>
                  </a:xfrm>
                  <a:custGeom>
                    <a:avLst/>
                    <a:gdLst/>
                    <a:ahLst/>
                    <a:cxnLst>
                      <a:cxn ang="0">
                        <a:pos x="181" y="8"/>
                      </a:cxn>
                      <a:cxn ang="0">
                        <a:pos x="160" y="135"/>
                      </a:cxn>
                      <a:cxn ang="0">
                        <a:pos x="184" y="283"/>
                      </a:cxn>
                      <a:cxn ang="0">
                        <a:pos x="177" y="607"/>
                      </a:cxn>
                      <a:cxn ang="0">
                        <a:pos x="89" y="578"/>
                      </a:cxn>
                      <a:cxn ang="0">
                        <a:pos x="80" y="359"/>
                      </a:cxn>
                      <a:cxn ang="0">
                        <a:pos x="89" y="142"/>
                      </a:cxn>
                      <a:cxn ang="0">
                        <a:pos x="160" y="0"/>
                      </a:cxn>
                    </a:cxnLst>
                    <a:rect l="0" t="0" r="r" b="b"/>
                    <a:pathLst>
                      <a:path w="205" h="619">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09"/>
                  <p:cNvSpPr>
                    <a:spLocks/>
                  </p:cNvSpPr>
                  <p:nvPr/>
                </p:nvSpPr>
                <p:spPr bwMode="gray">
                  <a:xfrm>
                    <a:off x="-1673225" y="-12009437"/>
                    <a:ext cx="955675" cy="1216025"/>
                  </a:xfrm>
                  <a:custGeom>
                    <a:avLst/>
                    <a:gdLst/>
                    <a:ahLst/>
                    <a:cxnLst>
                      <a:cxn ang="0">
                        <a:pos x="26" y="291"/>
                      </a:cxn>
                      <a:cxn ang="0">
                        <a:pos x="22" y="324"/>
                      </a:cxn>
                      <a:cxn ang="0">
                        <a:pos x="203" y="218"/>
                      </a:cxn>
                      <a:cxn ang="0">
                        <a:pos x="241" y="118"/>
                      </a:cxn>
                      <a:cxn ang="0">
                        <a:pos x="249" y="1"/>
                      </a:cxn>
                      <a:cxn ang="0">
                        <a:pos x="119" y="151"/>
                      </a:cxn>
                      <a:cxn ang="0">
                        <a:pos x="0" y="308"/>
                      </a:cxn>
                    </a:cxnLst>
                    <a:rect l="0" t="0" r="r" b="b"/>
                    <a:pathLst>
                      <a:path w="255" h="324">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10"/>
                  <p:cNvSpPr>
                    <a:spLocks/>
                  </p:cNvSpPr>
                  <p:nvPr/>
                </p:nvSpPr>
                <p:spPr bwMode="gray">
                  <a:xfrm>
                    <a:off x="-593725" y="-14671675"/>
                    <a:ext cx="574675" cy="1274763"/>
                  </a:xfrm>
                  <a:custGeom>
                    <a:avLst/>
                    <a:gdLst/>
                    <a:ahLst/>
                    <a:cxnLst>
                      <a:cxn ang="0">
                        <a:pos x="101" y="300"/>
                      </a:cxn>
                      <a:cxn ang="0">
                        <a:pos x="152" y="103"/>
                      </a:cxn>
                      <a:cxn ang="0">
                        <a:pos x="59" y="250"/>
                      </a:cxn>
                      <a:cxn ang="0">
                        <a:pos x="84" y="0"/>
                      </a:cxn>
                      <a:cxn ang="0">
                        <a:pos x="5" y="332"/>
                      </a:cxn>
                      <a:cxn ang="0">
                        <a:pos x="93" y="334"/>
                      </a:cxn>
                    </a:cxnLst>
                    <a:rect l="0" t="0" r="r" b="b"/>
                    <a:pathLst>
                      <a:path w="153" h="340">
                        <a:moveTo>
                          <a:pt x="101" y="300"/>
                        </a:moveTo>
                        <a:cubicBezTo>
                          <a:pt x="98" y="233"/>
                          <a:pt x="153" y="169"/>
                          <a:pt x="152" y="103"/>
                        </a:cubicBezTo>
                        <a:cubicBezTo>
                          <a:pt x="119" y="151"/>
                          <a:pt x="76" y="194"/>
                          <a:pt x="59" y="250"/>
                        </a:cubicBezTo>
                        <a:cubicBezTo>
                          <a:pt x="59" y="196"/>
                          <a:pt x="68" y="55"/>
                          <a:pt x="84" y="0"/>
                        </a:cubicBezTo>
                        <a:cubicBezTo>
                          <a:pt x="43" y="50"/>
                          <a:pt x="0" y="290"/>
                          <a:pt x="5" y="332"/>
                        </a:cubicBezTo>
                        <a:cubicBezTo>
                          <a:pt x="52" y="340"/>
                          <a:pt x="44" y="336"/>
                          <a:pt x="93" y="334"/>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111"/>
                  <p:cNvSpPr>
                    <a:spLocks/>
                  </p:cNvSpPr>
                  <p:nvPr/>
                </p:nvSpPr>
                <p:spPr bwMode="gray">
                  <a:xfrm>
                    <a:off x="-1819275" y="-16100425"/>
                    <a:ext cx="1258888" cy="2697163"/>
                  </a:xfrm>
                  <a:custGeom>
                    <a:avLst/>
                    <a:gdLst/>
                    <a:ahLst/>
                    <a:cxnLst>
                      <a:cxn ang="0">
                        <a:pos x="173" y="120"/>
                      </a:cxn>
                      <a:cxn ang="0">
                        <a:pos x="146" y="37"/>
                      </a:cxn>
                      <a:cxn ang="0">
                        <a:pos x="287" y="110"/>
                      </a:cxn>
                      <a:cxn ang="0">
                        <a:pos x="246" y="222"/>
                      </a:cxn>
                      <a:cxn ang="0">
                        <a:pos x="263" y="351"/>
                      </a:cxn>
                      <a:cxn ang="0">
                        <a:pos x="269" y="650"/>
                      </a:cxn>
                      <a:cxn ang="0">
                        <a:pos x="207" y="701"/>
                      </a:cxn>
                      <a:cxn ang="0">
                        <a:pos x="89" y="672"/>
                      </a:cxn>
                      <a:cxn ang="0">
                        <a:pos x="5" y="660"/>
                      </a:cxn>
                      <a:cxn ang="0">
                        <a:pos x="44" y="362"/>
                      </a:cxn>
                      <a:cxn ang="0">
                        <a:pos x="173" y="120"/>
                      </a:cxn>
                    </a:cxnLst>
                    <a:rect l="0" t="0" r="r" b="b"/>
                    <a:pathLst>
                      <a:path w="336" h="719">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112"/>
                  <p:cNvSpPr>
                    <a:spLocks/>
                  </p:cNvSpPr>
                  <p:nvPr/>
                </p:nvSpPr>
                <p:spPr bwMode="gray">
                  <a:xfrm>
                    <a:off x="-2124075" y="-12166600"/>
                    <a:ext cx="1339850" cy="1365250"/>
                  </a:xfrm>
                  <a:custGeom>
                    <a:avLst/>
                    <a:gdLst/>
                    <a:ahLst/>
                    <a:cxnLst>
                      <a:cxn ang="0">
                        <a:pos x="66" y="53"/>
                      </a:cxn>
                      <a:cxn ang="0">
                        <a:pos x="28" y="270"/>
                      </a:cxn>
                      <a:cxn ang="0">
                        <a:pos x="121" y="364"/>
                      </a:cxn>
                      <a:cxn ang="0">
                        <a:pos x="323" y="227"/>
                      </a:cxn>
                      <a:cxn ang="0">
                        <a:pos x="343" y="0"/>
                      </a:cxn>
                      <a:cxn ang="0">
                        <a:pos x="66" y="53"/>
                      </a:cxn>
                    </a:cxnLst>
                    <a:rect l="0" t="0" r="r" b="b"/>
                    <a:pathLst>
                      <a:path w="357" h="364">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113"/>
                  <p:cNvSpPr>
                    <a:spLocks/>
                  </p:cNvSpPr>
                  <p:nvPr/>
                </p:nvSpPr>
                <p:spPr bwMode="gray">
                  <a:xfrm>
                    <a:off x="-1755775" y="-16681450"/>
                    <a:ext cx="633413" cy="1219200"/>
                  </a:xfrm>
                  <a:custGeom>
                    <a:avLst/>
                    <a:gdLst/>
                    <a:ahLst/>
                    <a:cxnLst>
                      <a:cxn ang="0">
                        <a:pos x="62" y="0"/>
                      </a:cxn>
                      <a:cxn ang="0">
                        <a:pos x="95" y="84"/>
                      </a:cxn>
                      <a:cxn ang="0">
                        <a:pos x="167" y="164"/>
                      </a:cxn>
                      <a:cxn ang="0">
                        <a:pos x="42" y="325"/>
                      </a:cxn>
                      <a:cxn ang="0">
                        <a:pos x="62" y="0"/>
                      </a:cxn>
                    </a:cxnLst>
                    <a:rect l="0" t="0" r="r" b="b"/>
                    <a:pathLst>
                      <a:path w="169" h="325">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E4EFF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114"/>
                  <p:cNvSpPr>
                    <a:spLocks/>
                  </p:cNvSpPr>
                  <p:nvPr/>
                </p:nvSpPr>
                <p:spPr bwMode="gray">
                  <a:xfrm>
                    <a:off x="-1020763" y="-16843375"/>
                    <a:ext cx="1027113" cy="1193800"/>
                  </a:xfrm>
                  <a:custGeom>
                    <a:avLst/>
                    <a:gdLst/>
                    <a:ahLst/>
                    <a:cxnLst>
                      <a:cxn ang="0">
                        <a:pos x="0" y="206"/>
                      </a:cxn>
                      <a:cxn ang="0">
                        <a:pos x="152" y="318"/>
                      </a:cxn>
                      <a:cxn ang="0">
                        <a:pos x="246" y="132"/>
                      </a:cxn>
                      <a:cxn ang="0">
                        <a:pos x="206" y="0"/>
                      </a:cxn>
                      <a:cxn ang="0">
                        <a:pos x="0" y="206"/>
                      </a:cxn>
                    </a:cxnLst>
                    <a:rect l="0" t="0" r="r" b="b"/>
                    <a:pathLst>
                      <a:path w="274" h="318">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E4EFF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115"/>
                  <p:cNvSpPr>
                    <a:spLocks/>
                  </p:cNvSpPr>
                  <p:nvPr/>
                </p:nvSpPr>
                <p:spPr bwMode="gray">
                  <a:xfrm>
                    <a:off x="-2689225" y="-14930437"/>
                    <a:ext cx="322263" cy="1849438"/>
                  </a:xfrm>
                  <a:custGeom>
                    <a:avLst/>
                    <a:gdLst/>
                    <a:ahLst/>
                    <a:cxnLst>
                      <a:cxn ang="0">
                        <a:pos x="84" y="355"/>
                      </a:cxn>
                      <a:cxn ang="0">
                        <a:pos x="62" y="283"/>
                      </a:cxn>
                      <a:cxn ang="0">
                        <a:pos x="56" y="186"/>
                      </a:cxn>
                      <a:cxn ang="0">
                        <a:pos x="39" y="0"/>
                      </a:cxn>
                      <a:cxn ang="0">
                        <a:pos x="28" y="298"/>
                      </a:cxn>
                      <a:cxn ang="0">
                        <a:pos x="22" y="446"/>
                      </a:cxn>
                      <a:cxn ang="0">
                        <a:pos x="79" y="349"/>
                      </a:cxn>
                    </a:cxnLst>
                    <a:rect l="0" t="0" r="r" b="b"/>
                    <a:pathLst>
                      <a:path w="86" h="493">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116"/>
                  <p:cNvSpPr>
                    <a:spLocks/>
                  </p:cNvSpPr>
                  <p:nvPr/>
                </p:nvSpPr>
                <p:spPr bwMode="gray">
                  <a:xfrm>
                    <a:off x="55563" y="-15409862"/>
                    <a:ext cx="742950" cy="1765300"/>
                  </a:xfrm>
                  <a:custGeom>
                    <a:avLst/>
                    <a:gdLst/>
                    <a:ahLst/>
                    <a:cxnLst>
                      <a:cxn ang="0">
                        <a:pos x="51" y="415"/>
                      </a:cxn>
                      <a:cxn ang="0">
                        <a:pos x="101" y="195"/>
                      </a:cxn>
                      <a:cxn ang="0">
                        <a:pos x="198" y="0"/>
                      </a:cxn>
                      <a:cxn ang="0">
                        <a:pos x="84" y="201"/>
                      </a:cxn>
                      <a:cxn ang="0">
                        <a:pos x="12" y="420"/>
                      </a:cxn>
                      <a:cxn ang="0">
                        <a:pos x="73" y="426"/>
                      </a:cxn>
                    </a:cxnLst>
                    <a:rect l="0" t="0" r="r" b="b"/>
                    <a:pathLst>
                      <a:path w="198" h="471">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117"/>
                  <p:cNvSpPr>
                    <a:spLocks/>
                  </p:cNvSpPr>
                  <p:nvPr/>
                </p:nvSpPr>
                <p:spPr bwMode="gray">
                  <a:xfrm>
                    <a:off x="-2835275" y="-13689012"/>
                    <a:ext cx="922338" cy="858838"/>
                  </a:xfrm>
                  <a:custGeom>
                    <a:avLst/>
                    <a:gdLst/>
                    <a:ahLst/>
                    <a:cxnLst>
                      <a:cxn ang="0">
                        <a:pos x="191" y="226"/>
                      </a:cxn>
                      <a:cxn ang="0">
                        <a:pos x="246" y="45"/>
                      </a:cxn>
                      <a:cxn ang="0">
                        <a:pos x="94" y="51"/>
                      </a:cxn>
                      <a:cxn ang="0">
                        <a:pos x="55" y="135"/>
                      </a:cxn>
                      <a:cxn ang="0">
                        <a:pos x="60" y="211"/>
                      </a:cxn>
                      <a:cxn ang="0">
                        <a:pos x="197" y="221"/>
                      </a:cxn>
                    </a:cxnLst>
                    <a:rect l="0" t="0" r="r" b="b"/>
                    <a:pathLst>
                      <a:path w="246" h="229">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118"/>
                  <p:cNvSpPr>
                    <a:spLocks/>
                  </p:cNvSpPr>
                  <p:nvPr/>
                </p:nvSpPr>
                <p:spPr bwMode="gray">
                  <a:xfrm>
                    <a:off x="-387350" y="-13857287"/>
                    <a:ext cx="649288" cy="449263"/>
                  </a:xfrm>
                  <a:custGeom>
                    <a:avLst/>
                    <a:gdLst/>
                    <a:ahLst/>
                    <a:cxnLst>
                      <a:cxn ang="0">
                        <a:pos x="17" y="119"/>
                      </a:cxn>
                      <a:cxn ang="0">
                        <a:pos x="173" y="102"/>
                      </a:cxn>
                      <a:cxn ang="0">
                        <a:pos x="162" y="7"/>
                      </a:cxn>
                      <a:cxn ang="0">
                        <a:pos x="74" y="36"/>
                      </a:cxn>
                      <a:cxn ang="0">
                        <a:pos x="0" y="114"/>
                      </a:cxn>
                    </a:cxnLst>
                    <a:rect l="0" t="0" r="r" b="b"/>
                    <a:pathLst>
                      <a:path w="173" h="12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119"/>
                  <p:cNvSpPr>
                    <a:spLocks/>
                  </p:cNvSpPr>
                  <p:nvPr/>
                </p:nvSpPr>
                <p:spPr bwMode="gray">
                  <a:xfrm>
                    <a:off x="-2798763" y="-13155612"/>
                    <a:ext cx="742950" cy="355600"/>
                  </a:xfrm>
                  <a:custGeom>
                    <a:avLst/>
                    <a:gdLst/>
                    <a:ahLst/>
                    <a:cxnLst>
                      <a:cxn ang="0">
                        <a:pos x="27" y="0"/>
                      </a:cxn>
                      <a:cxn ang="0">
                        <a:pos x="95" y="65"/>
                      </a:cxn>
                      <a:cxn ang="0">
                        <a:pos x="162" y="65"/>
                      </a:cxn>
                      <a:cxn ang="0">
                        <a:pos x="183" y="26"/>
                      </a:cxn>
                      <a:cxn ang="0">
                        <a:pos x="177" y="86"/>
                      </a:cxn>
                      <a:cxn ang="0">
                        <a:pos x="32" y="59"/>
                      </a:cxn>
                      <a:cxn ang="0">
                        <a:pos x="27" y="0"/>
                      </a:cxn>
                    </a:cxnLst>
                    <a:rect l="0" t="0" r="r" b="b"/>
                    <a:pathLst>
                      <a:path w="198" h="95">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120"/>
                  <p:cNvSpPr>
                    <a:spLocks/>
                  </p:cNvSpPr>
                  <p:nvPr/>
                </p:nvSpPr>
                <p:spPr bwMode="gray">
                  <a:xfrm>
                    <a:off x="-304800" y="-13796962"/>
                    <a:ext cx="581025" cy="446088"/>
                  </a:xfrm>
                  <a:custGeom>
                    <a:avLst/>
                    <a:gdLst/>
                    <a:ahLst/>
                    <a:cxnLst>
                      <a:cxn ang="0">
                        <a:pos x="134" y="0"/>
                      </a:cxn>
                      <a:cxn ang="0">
                        <a:pos x="97" y="79"/>
                      </a:cxn>
                      <a:cxn ang="0">
                        <a:pos x="0" y="106"/>
                      </a:cxn>
                      <a:cxn ang="0">
                        <a:pos x="66" y="107"/>
                      </a:cxn>
                      <a:cxn ang="0">
                        <a:pos x="125" y="95"/>
                      </a:cxn>
                      <a:cxn ang="0">
                        <a:pos x="151" y="56"/>
                      </a:cxn>
                      <a:cxn ang="0">
                        <a:pos x="139" y="0"/>
                      </a:cxn>
                    </a:cxnLst>
                    <a:rect l="0" t="0" r="r" b="b"/>
                    <a:pathLst>
                      <a:path w="155" h="119">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E2CEC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121"/>
                  <p:cNvSpPr>
                    <a:spLocks/>
                  </p:cNvSpPr>
                  <p:nvPr/>
                </p:nvSpPr>
                <p:spPr bwMode="gray">
                  <a:xfrm>
                    <a:off x="-1882775" y="-12166600"/>
                    <a:ext cx="1046163" cy="322263"/>
                  </a:xfrm>
                  <a:custGeom>
                    <a:avLst/>
                    <a:gdLst/>
                    <a:ahLst/>
                    <a:cxnLst>
                      <a:cxn ang="0">
                        <a:pos x="3" y="53"/>
                      </a:cxn>
                      <a:cxn ang="0">
                        <a:pos x="0" y="84"/>
                      </a:cxn>
                      <a:cxn ang="0">
                        <a:pos x="160" y="64"/>
                      </a:cxn>
                      <a:cxn ang="0">
                        <a:pos x="239" y="50"/>
                      </a:cxn>
                      <a:cxn ang="0">
                        <a:pos x="278" y="3"/>
                      </a:cxn>
                      <a:cxn ang="0">
                        <a:pos x="141" y="22"/>
                      </a:cxn>
                      <a:cxn ang="0">
                        <a:pos x="0" y="48"/>
                      </a:cxn>
                    </a:cxnLst>
                    <a:rect l="0" t="0" r="r" b="b"/>
                    <a:pathLst>
                      <a:path w="279" h="86">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22"/>
                  <p:cNvSpPr>
                    <a:spLocks/>
                  </p:cNvSpPr>
                  <p:nvPr/>
                </p:nvSpPr>
                <p:spPr bwMode="gray">
                  <a:xfrm>
                    <a:off x="-1695450" y="-7954962"/>
                    <a:ext cx="2128838" cy="3386138"/>
                  </a:xfrm>
                  <a:custGeom>
                    <a:avLst/>
                    <a:gdLst/>
                    <a:ahLst/>
                    <a:cxnLst>
                      <a:cxn ang="0">
                        <a:pos x="133" y="38"/>
                      </a:cxn>
                      <a:cxn ang="0">
                        <a:pos x="301" y="292"/>
                      </a:cxn>
                      <a:cxn ang="0">
                        <a:pos x="568" y="540"/>
                      </a:cxn>
                      <a:cxn ang="0">
                        <a:pos x="508" y="490"/>
                      </a:cxn>
                      <a:cxn ang="0">
                        <a:pos x="430" y="429"/>
                      </a:cxn>
                      <a:cxn ang="0">
                        <a:pos x="319" y="372"/>
                      </a:cxn>
                      <a:cxn ang="0">
                        <a:pos x="373" y="448"/>
                      </a:cxn>
                      <a:cxn ang="0">
                        <a:pos x="415" y="515"/>
                      </a:cxn>
                      <a:cxn ang="0">
                        <a:pos x="513" y="648"/>
                      </a:cxn>
                      <a:cxn ang="0">
                        <a:pos x="375" y="524"/>
                      </a:cxn>
                      <a:cxn ang="0">
                        <a:pos x="430" y="653"/>
                      </a:cxn>
                      <a:cxn ang="0">
                        <a:pos x="478" y="768"/>
                      </a:cxn>
                      <a:cxn ang="0">
                        <a:pos x="388" y="646"/>
                      </a:cxn>
                      <a:cxn ang="0">
                        <a:pos x="332" y="541"/>
                      </a:cxn>
                      <a:cxn ang="0">
                        <a:pos x="252" y="296"/>
                      </a:cxn>
                      <a:cxn ang="0">
                        <a:pos x="257" y="642"/>
                      </a:cxn>
                      <a:cxn ang="0">
                        <a:pos x="208" y="718"/>
                      </a:cxn>
                      <a:cxn ang="0">
                        <a:pos x="175" y="781"/>
                      </a:cxn>
                      <a:cxn ang="0">
                        <a:pos x="41" y="903"/>
                      </a:cxn>
                      <a:cxn ang="0">
                        <a:pos x="99" y="803"/>
                      </a:cxn>
                      <a:cxn ang="0">
                        <a:pos x="10" y="736"/>
                      </a:cxn>
                      <a:cxn ang="0">
                        <a:pos x="87" y="642"/>
                      </a:cxn>
                      <a:cxn ang="0">
                        <a:pos x="71" y="498"/>
                      </a:cxn>
                      <a:cxn ang="0">
                        <a:pos x="54" y="334"/>
                      </a:cxn>
                      <a:cxn ang="0">
                        <a:pos x="112" y="489"/>
                      </a:cxn>
                      <a:cxn ang="0">
                        <a:pos x="167" y="363"/>
                      </a:cxn>
                      <a:cxn ang="0">
                        <a:pos x="151" y="172"/>
                      </a:cxn>
                      <a:cxn ang="0">
                        <a:pos x="117" y="0"/>
                      </a:cxn>
                      <a:cxn ang="0">
                        <a:pos x="129" y="42"/>
                      </a:cxn>
                    </a:cxnLst>
                    <a:rect l="0" t="0" r="r" b="b"/>
                    <a:pathLst>
                      <a:path w="568" h="903">
                        <a:moveTo>
                          <a:pt x="133" y="38"/>
                        </a:moveTo>
                        <a:cubicBezTo>
                          <a:pt x="146" y="122"/>
                          <a:pt x="232" y="241"/>
                          <a:pt x="301" y="292"/>
                        </a:cubicBezTo>
                        <a:cubicBezTo>
                          <a:pt x="401" y="367"/>
                          <a:pt x="496" y="440"/>
                          <a:pt x="568" y="540"/>
                        </a:cubicBezTo>
                        <a:cubicBezTo>
                          <a:pt x="537" y="529"/>
                          <a:pt x="530" y="512"/>
                          <a:pt x="508" y="490"/>
                        </a:cubicBezTo>
                        <a:cubicBezTo>
                          <a:pt x="486" y="467"/>
                          <a:pt x="454" y="454"/>
                          <a:pt x="430" y="429"/>
                        </a:cubicBezTo>
                        <a:cubicBezTo>
                          <a:pt x="415" y="414"/>
                          <a:pt x="325" y="293"/>
                          <a:pt x="319" y="372"/>
                        </a:cubicBezTo>
                        <a:cubicBezTo>
                          <a:pt x="316" y="408"/>
                          <a:pt x="352" y="428"/>
                          <a:pt x="373" y="448"/>
                        </a:cubicBezTo>
                        <a:cubicBezTo>
                          <a:pt x="394" y="468"/>
                          <a:pt x="400" y="487"/>
                          <a:pt x="415" y="515"/>
                        </a:cubicBezTo>
                        <a:cubicBezTo>
                          <a:pt x="439" y="560"/>
                          <a:pt x="478" y="604"/>
                          <a:pt x="513" y="648"/>
                        </a:cubicBezTo>
                        <a:cubicBezTo>
                          <a:pt x="464" y="628"/>
                          <a:pt x="411" y="567"/>
                          <a:pt x="375" y="524"/>
                        </a:cubicBezTo>
                        <a:cubicBezTo>
                          <a:pt x="370" y="573"/>
                          <a:pt x="407" y="615"/>
                          <a:pt x="430" y="653"/>
                        </a:cubicBezTo>
                        <a:cubicBezTo>
                          <a:pt x="452" y="690"/>
                          <a:pt x="456" y="733"/>
                          <a:pt x="478" y="768"/>
                        </a:cubicBezTo>
                        <a:cubicBezTo>
                          <a:pt x="430" y="762"/>
                          <a:pt x="407" y="682"/>
                          <a:pt x="388" y="646"/>
                        </a:cubicBezTo>
                        <a:cubicBezTo>
                          <a:pt x="365" y="606"/>
                          <a:pt x="341" y="586"/>
                          <a:pt x="332" y="541"/>
                        </a:cubicBezTo>
                        <a:cubicBezTo>
                          <a:pt x="313" y="451"/>
                          <a:pt x="310" y="365"/>
                          <a:pt x="252" y="296"/>
                        </a:cubicBezTo>
                        <a:cubicBezTo>
                          <a:pt x="268" y="402"/>
                          <a:pt x="308" y="535"/>
                          <a:pt x="257" y="642"/>
                        </a:cubicBezTo>
                        <a:cubicBezTo>
                          <a:pt x="242" y="672"/>
                          <a:pt x="229" y="692"/>
                          <a:pt x="208" y="718"/>
                        </a:cubicBezTo>
                        <a:cubicBezTo>
                          <a:pt x="189" y="742"/>
                          <a:pt x="189" y="756"/>
                          <a:pt x="175" y="781"/>
                        </a:cubicBezTo>
                        <a:cubicBezTo>
                          <a:pt x="156" y="818"/>
                          <a:pt x="83" y="902"/>
                          <a:pt x="41" y="903"/>
                        </a:cubicBezTo>
                        <a:cubicBezTo>
                          <a:pt x="55" y="863"/>
                          <a:pt x="107" y="862"/>
                          <a:pt x="99" y="803"/>
                        </a:cubicBezTo>
                        <a:cubicBezTo>
                          <a:pt x="61" y="803"/>
                          <a:pt x="17" y="776"/>
                          <a:pt x="10" y="736"/>
                        </a:cubicBezTo>
                        <a:cubicBezTo>
                          <a:pt x="0" y="684"/>
                          <a:pt x="63" y="680"/>
                          <a:pt x="87" y="642"/>
                        </a:cubicBezTo>
                        <a:cubicBezTo>
                          <a:pt x="115" y="596"/>
                          <a:pt x="88" y="545"/>
                          <a:pt x="71" y="498"/>
                        </a:cubicBezTo>
                        <a:cubicBezTo>
                          <a:pt x="51" y="445"/>
                          <a:pt x="50" y="392"/>
                          <a:pt x="54" y="334"/>
                        </a:cubicBezTo>
                        <a:cubicBezTo>
                          <a:pt x="95" y="325"/>
                          <a:pt x="87" y="460"/>
                          <a:pt x="112" y="489"/>
                        </a:cubicBezTo>
                        <a:cubicBezTo>
                          <a:pt x="166" y="551"/>
                          <a:pt x="167" y="403"/>
                          <a:pt x="167" y="363"/>
                        </a:cubicBezTo>
                        <a:cubicBezTo>
                          <a:pt x="168" y="296"/>
                          <a:pt x="170" y="232"/>
                          <a:pt x="151" y="172"/>
                        </a:cubicBezTo>
                        <a:cubicBezTo>
                          <a:pt x="134" y="120"/>
                          <a:pt x="115" y="56"/>
                          <a:pt x="117" y="0"/>
                        </a:cubicBezTo>
                        <a:cubicBezTo>
                          <a:pt x="121" y="11"/>
                          <a:pt x="126" y="29"/>
                          <a:pt x="129" y="42"/>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23"/>
                  <p:cNvSpPr>
                    <a:spLocks/>
                  </p:cNvSpPr>
                  <p:nvPr/>
                </p:nvSpPr>
                <p:spPr bwMode="gray">
                  <a:xfrm>
                    <a:off x="-1717675" y="-1122362"/>
                    <a:ext cx="854075" cy="655638"/>
                  </a:xfrm>
                  <a:custGeom>
                    <a:avLst/>
                    <a:gdLst/>
                    <a:ahLst/>
                    <a:cxnLst>
                      <a:cxn ang="0">
                        <a:pos x="228" y="175"/>
                      </a:cxn>
                      <a:cxn ang="0">
                        <a:pos x="130" y="75"/>
                      </a:cxn>
                      <a:cxn ang="0">
                        <a:pos x="0" y="0"/>
                      </a:cxn>
                      <a:cxn ang="0">
                        <a:pos x="54" y="54"/>
                      </a:cxn>
                      <a:cxn ang="0">
                        <a:pos x="60" y="137"/>
                      </a:cxn>
                      <a:cxn ang="0">
                        <a:pos x="152" y="137"/>
                      </a:cxn>
                      <a:cxn ang="0">
                        <a:pos x="228" y="167"/>
                      </a:cxn>
                    </a:cxnLst>
                    <a:rect l="0" t="0" r="r" b="b"/>
                    <a:pathLst>
                      <a:path w="228" h="175">
                        <a:moveTo>
                          <a:pt x="228" y="175"/>
                        </a:moveTo>
                        <a:cubicBezTo>
                          <a:pt x="209" y="136"/>
                          <a:pt x="165" y="105"/>
                          <a:pt x="130" y="75"/>
                        </a:cubicBezTo>
                        <a:cubicBezTo>
                          <a:pt x="90" y="42"/>
                          <a:pt x="34" y="30"/>
                          <a:pt x="0" y="0"/>
                        </a:cubicBezTo>
                        <a:cubicBezTo>
                          <a:pt x="4" y="32"/>
                          <a:pt x="37" y="32"/>
                          <a:pt x="54" y="54"/>
                        </a:cubicBezTo>
                        <a:cubicBezTo>
                          <a:pt x="72" y="77"/>
                          <a:pt x="70" y="113"/>
                          <a:pt x="60" y="137"/>
                        </a:cubicBezTo>
                        <a:cubicBezTo>
                          <a:pt x="90" y="149"/>
                          <a:pt x="120" y="134"/>
                          <a:pt x="152" y="137"/>
                        </a:cubicBezTo>
                        <a:cubicBezTo>
                          <a:pt x="180" y="141"/>
                          <a:pt x="203" y="157"/>
                          <a:pt x="228" y="167"/>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24"/>
                  <p:cNvSpPr>
                    <a:spLocks/>
                  </p:cNvSpPr>
                  <p:nvPr/>
                </p:nvSpPr>
                <p:spPr bwMode="gray">
                  <a:xfrm>
                    <a:off x="-87313" y="-639762"/>
                    <a:ext cx="1308100" cy="571500"/>
                  </a:xfrm>
                  <a:custGeom>
                    <a:avLst/>
                    <a:gdLst/>
                    <a:ahLst/>
                    <a:cxnLst>
                      <a:cxn ang="0">
                        <a:pos x="42" y="122"/>
                      </a:cxn>
                      <a:cxn ang="0">
                        <a:pos x="232" y="0"/>
                      </a:cxn>
                      <a:cxn ang="0">
                        <a:pos x="324" y="43"/>
                      </a:cxn>
                      <a:cxn ang="0">
                        <a:pos x="309" y="147"/>
                      </a:cxn>
                      <a:cxn ang="0">
                        <a:pos x="271" y="66"/>
                      </a:cxn>
                      <a:cxn ang="0">
                        <a:pos x="186" y="56"/>
                      </a:cxn>
                      <a:cxn ang="0">
                        <a:pos x="93" y="89"/>
                      </a:cxn>
                      <a:cxn ang="0">
                        <a:pos x="0" y="152"/>
                      </a:cxn>
                    </a:cxnLst>
                    <a:rect l="0" t="0" r="r" b="b"/>
                    <a:pathLst>
                      <a:path w="349" h="152">
                        <a:moveTo>
                          <a:pt x="42" y="122"/>
                        </a:moveTo>
                        <a:cubicBezTo>
                          <a:pt x="99" y="79"/>
                          <a:pt x="159" y="0"/>
                          <a:pt x="232" y="0"/>
                        </a:cubicBezTo>
                        <a:cubicBezTo>
                          <a:pt x="263" y="0"/>
                          <a:pt x="304" y="17"/>
                          <a:pt x="324" y="43"/>
                        </a:cubicBezTo>
                        <a:cubicBezTo>
                          <a:pt x="344" y="70"/>
                          <a:pt x="349" y="138"/>
                          <a:pt x="309" y="147"/>
                        </a:cubicBezTo>
                        <a:cubicBezTo>
                          <a:pt x="303" y="117"/>
                          <a:pt x="295" y="86"/>
                          <a:pt x="271" y="66"/>
                        </a:cubicBezTo>
                        <a:cubicBezTo>
                          <a:pt x="239" y="41"/>
                          <a:pt x="220" y="47"/>
                          <a:pt x="186" y="56"/>
                        </a:cubicBezTo>
                        <a:cubicBezTo>
                          <a:pt x="152" y="65"/>
                          <a:pt x="122" y="71"/>
                          <a:pt x="93" y="89"/>
                        </a:cubicBezTo>
                        <a:cubicBezTo>
                          <a:pt x="62" y="107"/>
                          <a:pt x="34" y="141"/>
                          <a:pt x="0" y="152"/>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125"/>
                  <p:cNvSpPr>
                    <a:spLocks/>
                  </p:cNvSpPr>
                  <p:nvPr/>
                </p:nvSpPr>
                <p:spPr bwMode="gray">
                  <a:xfrm>
                    <a:off x="-2501900" y="-6432550"/>
                    <a:ext cx="2092325" cy="4953000"/>
                  </a:xfrm>
                  <a:custGeom>
                    <a:avLst/>
                    <a:gdLst/>
                    <a:ahLst/>
                    <a:cxnLst>
                      <a:cxn ang="0">
                        <a:pos x="542" y="1169"/>
                      </a:cxn>
                      <a:cxn ang="0">
                        <a:pos x="541" y="1266"/>
                      </a:cxn>
                      <a:cxn ang="0">
                        <a:pos x="455" y="1312"/>
                      </a:cxn>
                      <a:cxn ang="0">
                        <a:pos x="398" y="1245"/>
                      </a:cxn>
                      <a:cxn ang="0">
                        <a:pos x="336" y="1160"/>
                      </a:cxn>
                      <a:cxn ang="0">
                        <a:pos x="233" y="990"/>
                      </a:cxn>
                      <a:cxn ang="0">
                        <a:pos x="155" y="793"/>
                      </a:cxn>
                      <a:cxn ang="0">
                        <a:pos x="27" y="404"/>
                      </a:cxn>
                      <a:cxn ang="0">
                        <a:pos x="23" y="185"/>
                      </a:cxn>
                      <a:cxn ang="0">
                        <a:pos x="6" y="0"/>
                      </a:cxn>
                      <a:cxn ang="0">
                        <a:pos x="10" y="170"/>
                      </a:cxn>
                      <a:cxn ang="0">
                        <a:pos x="44" y="346"/>
                      </a:cxn>
                      <a:cxn ang="0">
                        <a:pos x="106" y="591"/>
                      </a:cxn>
                      <a:cxn ang="0">
                        <a:pos x="276" y="1025"/>
                      </a:cxn>
                      <a:cxn ang="0">
                        <a:pos x="386" y="1213"/>
                      </a:cxn>
                      <a:cxn ang="0">
                        <a:pos x="482" y="1240"/>
                      </a:cxn>
                      <a:cxn ang="0">
                        <a:pos x="530" y="1148"/>
                      </a:cxn>
                    </a:cxnLst>
                    <a:rect l="0" t="0" r="r" b="b"/>
                    <a:pathLst>
                      <a:path w="558" h="1321">
                        <a:moveTo>
                          <a:pt x="542" y="1169"/>
                        </a:moveTo>
                        <a:cubicBezTo>
                          <a:pt x="558" y="1191"/>
                          <a:pt x="555" y="1242"/>
                          <a:pt x="541" y="1266"/>
                        </a:cubicBezTo>
                        <a:cubicBezTo>
                          <a:pt x="530" y="1287"/>
                          <a:pt x="479" y="1321"/>
                          <a:pt x="455" y="1312"/>
                        </a:cubicBezTo>
                        <a:cubicBezTo>
                          <a:pt x="444" y="1308"/>
                          <a:pt x="405" y="1254"/>
                          <a:pt x="398" y="1245"/>
                        </a:cubicBezTo>
                        <a:cubicBezTo>
                          <a:pt x="377" y="1220"/>
                          <a:pt x="353" y="1189"/>
                          <a:pt x="336" y="1160"/>
                        </a:cubicBezTo>
                        <a:cubicBezTo>
                          <a:pt x="303" y="1104"/>
                          <a:pt x="260" y="1050"/>
                          <a:pt x="233" y="990"/>
                        </a:cubicBezTo>
                        <a:cubicBezTo>
                          <a:pt x="205" y="927"/>
                          <a:pt x="177" y="855"/>
                          <a:pt x="155" y="793"/>
                        </a:cubicBezTo>
                        <a:cubicBezTo>
                          <a:pt x="111" y="667"/>
                          <a:pt x="41" y="541"/>
                          <a:pt x="27" y="404"/>
                        </a:cubicBezTo>
                        <a:cubicBezTo>
                          <a:pt x="20" y="326"/>
                          <a:pt x="43" y="261"/>
                          <a:pt x="23" y="185"/>
                        </a:cubicBezTo>
                        <a:cubicBezTo>
                          <a:pt x="6" y="123"/>
                          <a:pt x="0" y="66"/>
                          <a:pt x="6" y="0"/>
                        </a:cubicBezTo>
                        <a:cubicBezTo>
                          <a:pt x="6" y="58"/>
                          <a:pt x="11" y="114"/>
                          <a:pt x="10" y="170"/>
                        </a:cubicBezTo>
                        <a:cubicBezTo>
                          <a:pt x="10" y="236"/>
                          <a:pt x="29" y="286"/>
                          <a:pt x="44" y="346"/>
                        </a:cubicBezTo>
                        <a:cubicBezTo>
                          <a:pt x="65" y="427"/>
                          <a:pt x="79" y="511"/>
                          <a:pt x="106" y="591"/>
                        </a:cubicBezTo>
                        <a:cubicBezTo>
                          <a:pt x="157" y="739"/>
                          <a:pt x="225" y="885"/>
                          <a:pt x="276" y="1025"/>
                        </a:cubicBezTo>
                        <a:cubicBezTo>
                          <a:pt x="306" y="1106"/>
                          <a:pt x="317" y="1165"/>
                          <a:pt x="386" y="1213"/>
                        </a:cubicBezTo>
                        <a:cubicBezTo>
                          <a:pt x="412" y="1230"/>
                          <a:pt x="449" y="1254"/>
                          <a:pt x="482" y="1240"/>
                        </a:cubicBezTo>
                        <a:cubicBezTo>
                          <a:pt x="523" y="1224"/>
                          <a:pt x="518" y="1182"/>
                          <a:pt x="530" y="1148"/>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26"/>
                  <p:cNvSpPr>
                    <a:spLocks/>
                  </p:cNvSpPr>
                  <p:nvPr/>
                </p:nvSpPr>
                <p:spPr bwMode="gray">
                  <a:xfrm>
                    <a:off x="-1466850" y="-1479550"/>
                    <a:ext cx="854075" cy="693738"/>
                  </a:xfrm>
                  <a:custGeom>
                    <a:avLst/>
                    <a:gdLst/>
                    <a:ahLst/>
                    <a:cxnLst>
                      <a:cxn ang="0">
                        <a:pos x="13" y="30"/>
                      </a:cxn>
                      <a:cxn ang="0">
                        <a:pos x="228" y="181"/>
                      </a:cxn>
                      <a:cxn ang="0">
                        <a:pos x="0" y="0"/>
                      </a:cxn>
                    </a:cxnLst>
                    <a:rect l="0" t="0" r="r" b="b"/>
                    <a:pathLst>
                      <a:path w="228" h="185">
                        <a:moveTo>
                          <a:pt x="13" y="30"/>
                        </a:moveTo>
                        <a:cubicBezTo>
                          <a:pt x="80" y="65"/>
                          <a:pt x="145" y="185"/>
                          <a:pt x="228" y="181"/>
                        </a:cubicBezTo>
                        <a:cubicBezTo>
                          <a:pt x="216" y="68"/>
                          <a:pt x="79" y="39"/>
                          <a:pt x="0"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127"/>
                  <p:cNvSpPr>
                    <a:spLocks/>
                  </p:cNvSpPr>
                  <p:nvPr/>
                </p:nvSpPr>
                <p:spPr bwMode="gray">
                  <a:xfrm>
                    <a:off x="-1069975" y="-7924800"/>
                    <a:ext cx="1316038" cy="647700"/>
                  </a:xfrm>
                  <a:custGeom>
                    <a:avLst/>
                    <a:gdLst/>
                    <a:ahLst/>
                    <a:cxnLst>
                      <a:cxn ang="0">
                        <a:pos x="4" y="0"/>
                      </a:cxn>
                      <a:cxn ang="0">
                        <a:pos x="156" y="77"/>
                      </a:cxn>
                      <a:cxn ang="0">
                        <a:pos x="351" y="123"/>
                      </a:cxn>
                      <a:cxn ang="0">
                        <a:pos x="0" y="0"/>
                      </a:cxn>
                    </a:cxnLst>
                    <a:rect l="0" t="0" r="r" b="b"/>
                    <a:pathLst>
                      <a:path w="351" h="173">
                        <a:moveTo>
                          <a:pt x="4" y="0"/>
                        </a:moveTo>
                        <a:cubicBezTo>
                          <a:pt x="61" y="17"/>
                          <a:pt x="98" y="62"/>
                          <a:pt x="156" y="77"/>
                        </a:cubicBezTo>
                        <a:cubicBezTo>
                          <a:pt x="212" y="92"/>
                          <a:pt x="304" y="90"/>
                          <a:pt x="351" y="123"/>
                        </a:cubicBezTo>
                        <a:cubicBezTo>
                          <a:pt x="231" y="173"/>
                          <a:pt x="90" y="60"/>
                          <a:pt x="0"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28"/>
                  <p:cNvSpPr>
                    <a:spLocks/>
                  </p:cNvSpPr>
                  <p:nvPr/>
                </p:nvSpPr>
                <p:spPr bwMode="gray">
                  <a:xfrm>
                    <a:off x="22225" y="-1809750"/>
                    <a:ext cx="441325" cy="627063"/>
                  </a:xfrm>
                  <a:custGeom>
                    <a:avLst/>
                    <a:gdLst/>
                    <a:ahLst/>
                    <a:cxnLst>
                      <a:cxn ang="0">
                        <a:pos x="5" y="71"/>
                      </a:cxn>
                      <a:cxn ang="0">
                        <a:pos x="97" y="4"/>
                      </a:cxn>
                      <a:cxn ang="0">
                        <a:pos x="25" y="167"/>
                      </a:cxn>
                      <a:cxn ang="0">
                        <a:pos x="46" y="64"/>
                      </a:cxn>
                      <a:cxn ang="0">
                        <a:pos x="0" y="80"/>
                      </a:cxn>
                    </a:cxnLst>
                    <a:rect l="0" t="0" r="r" b="b"/>
                    <a:pathLst>
                      <a:path w="118" h="167">
                        <a:moveTo>
                          <a:pt x="5" y="71"/>
                        </a:moveTo>
                        <a:cubicBezTo>
                          <a:pt x="22" y="46"/>
                          <a:pt x="63" y="0"/>
                          <a:pt x="97" y="4"/>
                        </a:cubicBezTo>
                        <a:cubicBezTo>
                          <a:pt x="118" y="70"/>
                          <a:pt x="64" y="119"/>
                          <a:pt x="25" y="167"/>
                        </a:cubicBezTo>
                        <a:cubicBezTo>
                          <a:pt x="38" y="136"/>
                          <a:pt x="85" y="96"/>
                          <a:pt x="46" y="64"/>
                        </a:cubicBezTo>
                        <a:cubicBezTo>
                          <a:pt x="27" y="58"/>
                          <a:pt x="9" y="63"/>
                          <a:pt x="0" y="8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29"/>
                  <p:cNvSpPr>
                    <a:spLocks/>
                  </p:cNvSpPr>
                  <p:nvPr/>
                </p:nvSpPr>
                <p:spPr bwMode="gray">
                  <a:xfrm>
                    <a:off x="969963" y="-4073525"/>
                    <a:ext cx="304800" cy="2241550"/>
                  </a:xfrm>
                  <a:custGeom>
                    <a:avLst/>
                    <a:gdLst/>
                    <a:ahLst/>
                    <a:cxnLst>
                      <a:cxn ang="0">
                        <a:pos x="26" y="17"/>
                      </a:cxn>
                      <a:cxn ang="0">
                        <a:pos x="5" y="295"/>
                      </a:cxn>
                      <a:cxn ang="0">
                        <a:pos x="9" y="460"/>
                      </a:cxn>
                      <a:cxn ang="0">
                        <a:pos x="18" y="598"/>
                      </a:cxn>
                      <a:cxn ang="0">
                        <a:pos x="64" y="309"/>
                      </a:cxn>
                      <a:cxn ang="0">
                        <a:pos x="26" y="0"/>
                      </a:cxn>
                    </a:cxnLst>
                    <a:rect l="0" t="0" r="r" b="b"/>
                    <a:pathLst>
                      <a:path w="81" h="598">
                        <a:moveTo>
                          <a:pt x="26" y="17"/>
                        </a:moveTo>
                        <a:cubicBezTo>
                          <a:pt x="26" y="112"/>
                          <a:pt x="0" y="198"/>
                          <a:pt x="5" y="295"/>
                        </a:cubicBezTo>
                        <a:cubicBezTo>
                          <a:pt x="8" y="348"/>
                          <a:pt x="4" y="406"/>
                          <a:pt x="9" y="460"/>
                        </a:cubicBezTo>
                        <a:cubicBezTo>
                          <a:pt x="13" y="505"/>
                          <a:pt x="31" y="551"/>
                          <a:pt x="18" y="598"/>
                        </a:cubicBezTo>
                        <a:cubicBezTo>
                          <a:pt x="81" y="529"/>
                          <a:pt x="65" y="399"/>
                          <a:pt x="64" y="309"/>
                        </a:cubicBezTo>
                        <a:cubicBezTo>
                          <a:pt x="63" y="204"/>
                          <a:pt x="15" y="103"/>
                          <a:pt x="2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130"/>
                  <p:cNvSpPr>
                    <a:spLocks/>
                  </p:cNvSpPr>
                  <p:nvPr/>
                </p:nvSpPr>
                <p:spPr bwMode="gray">
                  <a:xfrm>
                    <a:off x="708025" y="-8191500"/>
                    <a:ext cx="501650" cy="3529013"/>
                  </a:xfrm>
                  <a:custGeom>
                    <a:avLst/>
                    <a:gdLst/>
                    <a:ahLst/>
                    <a:cxnLst>
                      <a:cxn ang="0">
                        <a:pos x="134" y="67"/>
                      </a:cxn>
                      <a:cxn ang="0">
                        <a:pos x="0" y="182"/>
                      </a:cxn>
                      <a:cxn ang="0">
                        <a:pos x="104" y="333"/>
                      </a:cxn>
                      <a:cxn ang="0">
                        <a:pos x="66" y="544"/>
                      </a:cxn>
                      <a:cxn ang="0">
                        <a:pos x="92" y="760"/>
                      </a:cxn>
                      <a:cxn ang="0">
                        <a:pos x="100" y="857"/>
                      </a:cxn>
                      <a:cxn ang="0">
                        <a:pos x="46" y="941"/>
                      </a:cxn>
                      <a:cxn ang="0">
                        <a:pos x="130" y="751"/>
                      </a:cxn>
                      <a:cxn ang="0">
                        <a:pos x="126" y="498"/>
                      </a:cxn>
                      <a:cxn ang="0">
                        <a:pos x="126" y="0"/>
                      </a:cxn>
                    </a:cxnLst>
                    <a:rect l="0" t="0" r="r" b="b"/>
                    <a:pathLst>
                      <a:path w="134" h="941">
                        <a:moveTo>
                          <a:pt x="134" y="67"/>
                        </a:moveTo>
                        <a:cubicBezTo>
                          <a:pt x="99" y="118"/>
                          <a:pt x="41" y="139"/>
                          <a:pt x="0" y="182"/>
                        </a:cubicBezTo>
                        <a:cubicBezTo>
                          <a:pt x="74" y="171"/>
                          <a:pt x="105" y="277"/>
                          <a:pt x="104" y="333"/>
                        </a:cubicBezTo>
                        <a:cubicBezTo>
                          <a:pt x="104" y="412"/>
                          <a:pt x="83" y="473"/>
                          <a:pt x="66" y="544"/>
                        </a:cubicBezTo>
                        <a:cubicBezTo>
                          <a:pt x="49" y="619"/>
                          <a:pt x="82" y="689"/>
                          <a:pt x="92" y="760"/>
                        </a:cubicBezTo>
                        <a:cubicBezTo>
                          <a:pt x="96" y="789"/>
                          <a:pt x="103" y="828"/>
                          <a:pt x="100" y="857"/>
                        </a:cubicBezTo>
                        <a:cubicBezTo>
                          <a:pt x="96" y="902"/>
                          <a:pt x="66" y="902"/>
                          <a:pt x="46" y="941"/>
                        </a:cubicBezTo>
                        <a:cubicBezTo>
                          <a:pt x="123" y="926"/>
                          <a:pt x="133" y="817"/>
                          <a:pt x="130" y="751"/>
                        </a:cubicBezTo>
                        <a:cubicBezTo>
                          <a:pt x="126" y="669"/>
                          <a:pt x="126" y="582"/>
                          <a:pt x="126" y="498"/>
                        </a:cubicBezTo>
                        <a:cubicBezTo>
                          <a:pt x="126" y="332"/>
                          <a:pt x="126" y="166"/>
                          <a:pt x="12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131"/>
                  <p:cNvSpPr>
                    <a:spLocks/>
                  </p:cNvSpPr>
                  <p:nvPr/>
                </p:nvSpPr>
                <p:spPr bwMode="gray">
                  <a:xfrm>
                    <a:off x="198438" y="-10363200"/>
                    <a:ext cx="1046163" cy="1816100"/>
                  </a:xfrm>
                  <a:custGeom>
                    <a:avLst/>
                    <a:gdLst/>
                    <a:ahLst/>
                    <a:cxnLst>
                      <a:cxn ang="0">
                        <a:pos x="160" y="42"/>
                      </a:cxn>
                      <a:cxn ang="0">
                        <a:pos x="98" y="97"/>
                      </a:cxn>
                      <a:cxn ang="0">
                        <a:pos x="0" y="135"/>
                      </a:cxn>
                      <a:cxn ang="0">
                        <a:pos x="113" y="136"/>
                      </a:cxn>
                      <a:cxn ang="0">
                        <a:pos x="38" y="244"/>
                      </a:cxn>
                      <a:cxn ang="0">
                        <a:pos x="152" y="244"/>
                      </a:cxn>
                      <a:cxn ang="0">
                        <a:pos x="173" y="358"/>
                      </a:cxn>
                      <a:cxn ang="0">
                        <a:pos x="106" y="430"/>
                      </a:cxn>
                      <a:cxn ang="0">
                        <a:pos x="186" y="448"/>
                      </a:cxn>
                      <a:cxn ang="0">
                        <a:pos x="207" y="477"/>
                      </a:cxn>
                      <a:cxn ang="0">
                        <a:pos x="257" y="481"/>
                      </a:cxn>
                      <a:cxn ang="0">
                        <a:pos x="236" y="233"/>
                      </a:cxn>
                      <a:cxn ang="0">
                        <a:pos x="194" y="131"/>
                      </a:cxn>
                      <a:cxn ang="0">
                        <a:pos x="173" y="0"/>
                      </a:cxn>
                    </a:cxnLst>
                    <a:rect l="0" t="0" r="r" b="b"/>
                    <a:pathLst>
                      <a:path w="279" h="484">
                        <a:moveTo>
                          <a:pt x="160" y="42"/>
                        </a:moveTo>
                        <a:cubicBezTo>
                          <a:pt x="137" y="59"/>
                          <a:pt x="123" y="82"/>
                          <a:pt x="98" y="97"/>
                        </a:cubicBezTo>
                        <a:cubicBezTo>
                          <a:pt x="67" y="115"/>
                          <a:pt x="23" y="110"/>
                          <a:pt x="0" y="135"/>
                        </a:cubicBezTo>
                        <a:cubicBezTo>
                          <a:pt x="27" y="146"/>
                          <a:pt x="84" y="151"/>
                          <a:pt x="113" y="136"/>
                        </a:cubicBezTo>
                        <a:cubicBezTo>
                          <a:pt x="109" y="175"/>
                          <a:pt x="67" y="217"/>
                          <a:pt x="38" y="244"/>
                        </a:cubicBezTo>
                        <a:cubicBezTo>
                          <a:pt x="71" y="268"/>
                          <a:pt x="117" y="259"/>
                          <a:pt x="152" y="244"/>
                        </a:cubicBezTo>
                        <a:cubicBezTo>
                          <a:pt x="168" y="277"/>
                          <a:pt x="184" y="320"/>
                          <a:pt x="173" y="358"/>
                        </a:cubicBezTo>
                        <a:cubicBezTo>
                          <a:pt x="163" y="391"/>
                          <a:pt x="129" y="404"/>
                          <a:pt x="106" y="430"/>
                        </a:cubicBezTo>
                        <a:cubicBezTo>
                          <a:pt x="142" y="433"/>
                          <a:pt x="162" y="428"/>
                          <a:pt x="186" y="448"/>
                        </a:cubicBezTo>
                        <a:cubicBezTo>
                          <a:pt x="197" y="457"/>
                          <a:pt x="188" y="467"/>
                          <a:pt x="207" y="477"/>
                        </a:cubicBezTo>
                        <a:cubicBezTo>
                          <a:pt x="220" y="484"/>
                          <a:pt x="242" y="483"/>
                          <a:pt x="257" y="481"/>
                        </a:cubicBezTo>
                        <a:cubicBezTo>
                          <a:pt x="279" y="401"/>
                          <a:pt x="265" y="309"/>
                          <a:pt x="236" y="233"/>
                        </a:cubicBezTo>
                        <a:cubicBezTo>
                          <a:pt x="223" y="198"/>
                          <a:pt x="203" y="165"/>
                          <a:pt x="194" y="131"/>
                        </a:cubicBezTo>
                        <a:cubicBezTo>
                          <a:pt x="183" y="88"/>
                          <a:pt x="190" y="41"/>
                          <a:pt x="173"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132"/>
                  <p:cNvSpPr>
                    <a:spLocks/>
                  </p:cNvSpPr>
                  <p:nvPr/>
                </p:nvSpPr>
                <p:spPr bwMode="gray">
                  <a:xfrm>
                    <a:off x="-1928813" y="-10028237"/>
                    <a:ext cx="690563" cy="1974850"/>
                  </a:xfrm>
                  <a:custGeom>
                    <a:avLst/>
                    <a:gdLst/>
                    <a:ahLst/>
                    <a:cxnLst>
                      <a:cxn ang="0">
                        <a:pos x="153" y="21"/>
                      </a:cxn>
                      <a:cxn ang="0">
                        <a:pos x="149" y="307"/>
                      </a:cxn>
                      <a:cxn ang="0">
                        <a:pos x="148" y="423"/>
                      </a:cxn>
                      <a:cxn ang="0">
                        <a:pos x="173" y="527"/>
                      </a:cxn>
                      <a:cxn ang="0">
                        <a:pos x="127" y="334"/>
                      </a:cxn>
                      <a:cxn ang="0">
                        <a:pos x="0" y="219"/>
                      </a:cxn>
                      <a:cxn ang="0">
                        <a:pos x="111" y="219"/>
                      </a:cxn>
                      <a:cxn ang="0">
                        <a:pos x="128" y="159"/>
                      </a:cxn>
                      <a:cxn ang="0">
                        <a:pos x="76" y="118"/>
                      </a:cxn>
                      <a:cxn ang="0">
                        <a:pos x="146" y="89"/>
                      </a:cxn>
                      <a:cxn ang="0">
                        <a:pos x="166" y="0"/>
                      </a:cxn>
                    </a:cxnLst>
                    <a:rect l="0" t="0" r="r" b="b"/>
                    <a:pathLst>
                      <a:path w="184" h="527">
                        <a:moveTo>
                          <a:pt x="153" y="21"/>
                        </a:moveTo>
                        <a:cubicBezTo>
                          <a:pt x="184" y="90"/>
                          <a:pt x="153" y="230"/>
                          <a:pt x="149" y="307"/>
                        </a:cubicBezTo>
                        <a:cubicBezTo>
                          <a:pt x="147" y="346"/>
                          <a:pt x="141" y="385"/>
                          <a:pt x="148" y="423"/>
                        </a:cubicBezTo>
                        <a:cubicBezTo>
                          <a:pt x="156" y="460"/>
                          <a:pt x="180" y="487"/>
                          <a:pt x="173" y="527"/>
                        </a:cubicBezTo>
                        <a:cubicBezTo>
                          <a:pt x="136" y="491"/>
                          <a:pt x="143" y="384"/>
                          <a:pt x="127" y="334"/>
                        </a:cubicBezTo>
                        <a:cubicBezTo>
                          <a:pt x="112" y="284"/>
                          <a:pt x="51" y="241"/>
                          <a:pt x="0" y="219"/>
                        </a:cubicBezTo>
                        <a:cubicBezTo>
                          <a:pt x="34" y="218"/>
                          <a:pt x="84" y="248"/>
                          <a:pt x="111" y="219"/>
                        </a:cubicBezTo>
                        <a:cubicBezTo>
                          <a:pt x="121" y="208"/>
                          <a:pt x="131" y="174"/>
                          <a:pt x="128" y="159"/>
                        </a:cubicBezTo>
                        <a:cubicBezTo>
                          <a:pt x="120" y="128"/>
                          <a:pt x="97" y="140"/>
                          <a:pt x="76" y="118"/>
                        </a:cubicBezTo>
                        <a:cubicBezTo>
                          <a:pt x="93" y="93"/>
                          <a:pt x="125" y="108"/>
                          <a:pt x="146" y="89"/>
                        </a:cubicBezTo>
                        <a:cubicBezTo>
                          <a:pt x="165" y="70"/>
                          <a:pt x="168" y="25"/>
                          <a:pt x="166"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33"/>
                  <p:cNvSpPr>
                    <a:spLocks/>
                  </p:cNvSpPr>
                  <p:nvPr/>
                </p:nvSpPr>
                <p:spPr bwMode="gray">
                  <a:xfrm>
                    <a:off x="-3011488" y="-10186987"/>
                    <a:ext cx="482600" cy="506413"/>
                  </a:xfrm>
                  <a:custGeom>
                    <a:avLst/>
                    <a:gdLst/>
                    <a:ahLst/>
                    <a:cxnLst>
                      <a:cxn ang="0">
                        <a:pos x="53" y="0"/>
                      </a:cxn>
                      <a:cxn ang="0">
                        <a:pos x="129" y="34"/>
                      </a:cxn>
                      <a:cxn ang="0">
                        <a:pos x="67" y="59"/>
                      </a:cxn>
                      <a:cxn ang="0">
                        <a:pos x="101" y="105"/>
                      </a:cxn>
                      <a:cxn ang="0">
                        <a:pos x="8" y="130"/>
                      </a:cxn>
                      <a:cxn ang="0">
                        <a:pos x="49" y="4"/>
                      </a:cxn>
                    </a:cxnLst>
                    <a:rect l="0" t="0" r="r" b="b"/>
                    <a:pathLst>
                      <a:path w="129" h="135">
                        <a:moveTo>
                          <a:pt x="53" y="0"/>
                        </a:moveTo>
                        <a:cubicBezTo>
                          <a:pt x="72" y="15"/>
                          <a:pt x="106" y="33"/>
                          <a:pt x="129" y="34"/>
                        </a:cubicBezTo>
                        <a:cubicBezTo>
                          <a:pt x="125" y="56"/>
                          <a:pt x="88" y="55"/>
                          <a:pt x="67" y="59"/>
                        </a:cubicBezTo>
                        <a:cubicBezTo>
                          <a:pt x="59" y="85"/>
                          <a:pt x="72" y="107"/>
                          <a:pt x="101" y="105"/>
                        </a:cubicBezTo>
                        <a:cubicBezTo>
                          <a:pt x="76" y="109"/>
                          <a:pt x="36" y="135"/>
                          <a:pt x="8" y="130"/>
                        </a:cubicBezTo>
                        <a:cubicBezTo>
                          <a:pt x="0" y="92"/>
                          <a:pt x="19" y="27"/>
                          <a:pt x="49" y="4"/>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134"/>
                  <p:cNvSpPr>
                    <a:spLocks/>
                  </p:cNvSpPr>
                  <p:nvPr/>
                </p:nvSpPr>
                <p:spPr bwMode="gray">
                  <a:xfrm>
                    <a:off x="-668338" y="-1020762"/>
                    <a:ext cx="517525" cy="1327150"/>
                  </a:xfrm>
                  <a:custGeom>
                    <a:avLst/>
                    <a:gdLst/>
                    <a:ahLst/>
                    <a:cxnLst>
                      <a:cxn ang="0">
                        <a:pos x="113" y="220"/>
                      </a:cxn>
                      <a:cxn ang="0">
                        <a:pos x="83" y="0"/>
                      </a:cxn>
                      <a:cxn ang="0">
                        <a:pos x="29" y="190"/>
                      </a:cxn>
                      <a:cxn ang="0">
                        <a:pos x="20" y="250"/>
                      </a:cxn>
                      <a:cxn ang="0">
                        <a:pos x="27" y="300"/>
                      </a:cxn>
                      <a:cxn ang="0">
                        <a:pos x="8" y="305"/>
                      </a:cxn>
                      <a:cxn ang="0">
                        <a:pos x="112" y="351"/>
                      </a:cxn>
                      <a:cxn ang="0">
                        <a:pos x="121" y="203"/>
                      </a:cxn>
                    </a:cxnLst>
                    <a:rect l="0" t="0" r="r" b="b"/>
                    <a:pathLst>
                      <a:path w="138" h="354">
                        <a:moveTo>
                          <a:pt x="113" y="220"/>
                        </a:moveTo>
                        <a:cubicBezTo>
                          <a:pt x="84" y="153"/>
                          <a:pt x="83" y="76"/>
                          <a:pt x="83" y="0"/>
                        </a:cubicBezTo>
                        <a:cubicBezTo>
                          <a:pt x="71" y="48"/>
                          <a:pt x="22" y="132"/>
                          <a:pt x="29" y="190"/>
                        </a:cubicBezTo>
                        <a:cubicBezTo>
                          <a:pt x="67" y="202"/>
                          <a:pt x="68" y="259"/>
                          <a:pt x="20" y="250"/>
                        </a:cubicBezTo>
                        <a:cubicBezTo>
                          <a:pt x="18" y="269"/>
                          <a:pt x="25" y="283"/>
                          <a:pt x="27" y="300"/>
                        </a:cubicBezTo>
                        <a:cubicBezTo>
                          <a:pt x="20" y="301"/>
                          <a:pt x="16" y="305"/>
                          <a:pt x="8" y="305"/>
                        </a:cubicBezTo>
                        <a:cubicBezTo>
                          <a:pt x="0" y="345"/>
                          <a:pt x="83" y="354"/>
                          <a:pt x="112" y="351"/>
                        </a:cubicBezTo>
                        <a:cubicBezTo>
                          <a:pt x="114" y="306"/>
                          <a:pt x="138" y="244"/>
                          <a:pt x="121" y="203"/>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135"/>
                  <p:cNvSpPr>
                    <a:spLocks/>
                  </p:cNvSpPr>
                  <p:nvPr/>
                </p:nvSpPr>
                <p:spPr bwMode="gray">
                  <a:xfrm>
                    <a:off x="-604838" y="-2014537"/>
                    <a:ext cx="479425" cy="1439863"/>
                  </a:xfrm>
                  <a:custGeom>
                    <a:avLst/>
                    <a:gdLst/>
                    <a:ahLst/>
                    <a:cxnLst>
                      <a:cxn ang="0">
                        <a:pos x="24" y="4"/>
                      </a:cxn>
                      <a:cxn ang="0">
                        <a:pos x="44" y="237"/>
                      </a:cxn>
                      <a:cxn ang="0">
                        <a:pos x="104" y="313"/>
                      </a:cxn>
                      <a:cxn ang="0">
                        <a:pos x="87" y="122"/>
                      </a:cxn>
                      <a:cxn ang="0">
                        <a:pos x="28" y="0"/>
                      </a:cxn>
                    </a:cxnLst>
                    <a:rect l="0" t="0" r="r" b="b"/>
                    <a:pathLst>
                      <a:path w="128" h="384">
                        <a:moveTo>
                          <a:pt x="24" y="4"/>
                        </a:moveTo>
                        <a:cubicBezTo>
                          <a:pt x="0" y="68"/>
                          <a:pt x="31" y="173"/>
                          <a:pt x="44" y="237"/>
                        </a:cubicBezTo>
                        <a:cubicBezTo>
                          <a:pt x="49" y="263"/>
                          <a:pt x="60" y="384"/>
                          <a:pt x="104" y="313"/>
                        </a:cubicBezTo>
                        <a:cubicBezTo>
                          <a:pt x="128" y="274"/>
                          <a:pt x="104" y="160"/>
                          <a:pt x="87" y="122"/>
                        </a:cubicBezTo>
                        <a:cubicBezTo>
                          <a:pt x="67" y="76"/>
                          <a:pt x="36" y="50"/>
                          <a:pt x="28" y="0"/>
                        </a:cubicBezTo>
                      </a:path>
                    </a:pathLst>
                  </a:custGeom>
                  <a:solidFill>
                    <a:srgbClr val="3B3E3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136"/>
                  <p:cNvSpPr>
                    <a:spLocks/>
                  </p:cNvSpPr>
                  <p:nvPr/>
                </p:nvSpPr>
                <p:spPr bwMode="gray">
                  <a:xfrm>
                    <a:off x="-2559050" y="-12211050"/>
                    <a:ext cx="1046163" cy="311150"/>
                  </a:xfrm>
                  <a:custGeom>
                    <a:avLst/>
                    <a:gdLst/>
                    <a:ahLst/>
                    <a:cxnLst>
                      <a:cxn ang="0">
                        <a:pos x="258" y="20"/>
                      </a:cxn>
                      <a:cxn ang="0">
                        <a:pos x="110" y="7"/>
                      </a:cxn>
                      <a:cxn ang="0">
                        <a:pos x="0" y="83"/>
                      </a:cxn>
                      <a:cxn ang="0">
                        <a:pos x="122" y="41"/>
                      </a:cxn>
                      <a:cxn ang="0">
                        <a:pos x="279" y="20"/>
                      </a:cxn>
                    </a:cxnLst>
                    <a:rect l="0" t="0" r="r" b="b"/>
                    <a:pathLst>
                      <a:path w="279" h="83">
                        <a:moveTo>
                          <a:pt x="258" y="20"/>
                        </a:moveTo>
                        <a:cubicBezTo>
                          <a:pt x="206" y="20"/>
                          <a:pt x="162" y="0"/>
                          <a:pt x="110" y="7"/>
                        </a:cubicBezTo>
                        <a:cubicBezTo>
                          <a:pt x="77" y="12"/>
                          <a:pt x="7" y="47"/>
                          <a:pt x="0" y="83"/>
                        </a:cubicBezTo>
                        <a:cubicBezTo>
                          <a:pt x="44" y="75"/>
                          <a:pt x="78" y="45"/>
                          <a:pt x="122" y="41"/>
                        </a:cubicBezTo>
                        <a:cubicBezTo>
                          <a:pt x="168" y="37"/>
                          <a:pt x="243" y="51"/>
                          <a:pt x="279" y="2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137"/>
                  <p:cNvSpPr>
                    <a:spLocks/>
                  </p:cNvSpPr>
                  <p:nvPr/>
                </p:nvSpPr>
                <p:spPr bwMode="gray">
                  <a:xfrm>
                    <a:off x="-3270250" y="-12414250"/>
                    <a:ext cx="600075" cy="454025"/>
                  </a:xfrm>
                  <a:custGeom>
                    <a:avLst/>
                    <a:gdLst/>
                    <a:ahLst/>
                    <a:cxnLst>
                      <a:cxn ang="0">
                        <a:pos x="4" y="116"/>
                      </a:cxn>
                      <a:cxn ang="0">
                        <a:pos x="160" y="0"/>
                      </a:cxn>
                      <a:cxn ang="0">
                        <a:pos x="0" y="121"/>
                      </a:cxn>
                    </a:cxnLst>
                    <a:rect l="0" t="0" r="r" b="b"/>
                    <a:pathLst>
                      <a:path w="160" h="121">
                        <a:moveTo>
                          <a:pt x="4" y="116"/>
                        </a:moveTo>
                        <a:cubicBezTo>
                          <a:pt x="36" y="75"/>
                          <a:pt x="109" y="19"/>
                          <a:pt x="160" y="0"/>
                        </a:cubicBezTo>
                        <a:cubicBezTo>
                          <a:pt x="136" y="36"/>
                          <a:pt x="44" y="115"/>
                          <a:pt x="0" y="121"/>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138"/>
                  <p:cNvSpPr>
                    <a:spLocks/>
                  </p:cNvSpPr>
                  <p:nvPr/>
                </p:nvSpPr>
                <p:spPr bwMode="gray">
                  <a:xfrm>
                    <a:off x="-3713163" y="-13385800"/>
                    <a:ext cx="944563" cy="746125"/>
                  </a:xfrm>
                  <a:custGeom>
                    <a:avLst/>
                    <a:gdLst/>
                    <a:ahLst/>
                    <a:cxnLst>
                      <a:cxn ang="0">
                        <a:pos x="207" y="101"/>
                      </a:cxn>
                      <a:cxn ang="0">
                        <a:pos x="30" y="0"/>
                      </a:cxn>
                      <a:cxn ang="0">
                        <a:pos x="101" y="114"/>
                      </a:cxn>
                      <a:cxn ang="0">
                        <a:pos x="0" y="152"/>
                      </a:cxn>
                      <a:cxn ang="0">
                        <a:pos x="126" y="138"/>
                      </a:cxn>
                      <a:cxn ang="0">
                        <a:pos x="252" y="126"/>
                      </a:cxn>
                      <a:cxn ang="0">
                        <a:pos x="223" y="92"/>
                      </a:cxn>
                    </a:cxnLst>
                    <a:rect l="0" t="0" r="r" b="b"/>
                    <a:pathLst>
                      <a:path w="252" h="199">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39"/>
                  <p:cNvSpPr>
                    <a:spLocks/>
                  </p:cNvSpPr>
                  <p:nvPr/>
                </p:nvSpPr>
                <p:spPr bwMode="gray">
                  <a:xfrm>
                    <a:off x="-3349625" y="-15114587"/>
                    <a:ext cx="498475" cy="495300"/>
                  </a:xfrm>
                  <a:custGeom>
                    <a:avLst/>
                    <a:gdLst/>
                    <a:ahLst/>
                    <a:cxnLst>
                      <a:cxn ang="0">
                        <a:pos x="0" y="13"/>
                      </a:cxn>
                      <a:cxn ang="0">
                        <a:pos x="126" y="126"/>
                      </a:cxn>
                      <a:cxn ang="0">
                        <a:pos x="66" y="77"/>
                      </a:cxn>
                      <a:cxn ang="0">
                        <a:pos x="12" y="0"/>
                      </a:cxn>
                    </a:cxnLst>
                    <a:rect l="0" t="0" r="r" b="b"/>
                    <a:pathLst>
                      <a:path w="133" h="132">
                        <a:moveTo>
                          <a:pt x="0" y="13"/>
                        </a:moveTo>
                        <a:cubicBezTo>
                          <a:pt x="26" y="71"/>
                          <a:pt x="52" y="132"/>
                          <a:pt x="126" y="126"/>
                        </a:cubicBezTo>
                        <a:cubicBezTo>
                          <a:pt x="133" y="95"/>
                          <a:pt x="87" y="89"/>
                          <a:pt x="66" y="77"/>
                        </a:cubicBezTo>
                        <a:cubicBezTo>
                          <a:pt x="34" y="59"/>
                          <a:pt x="12" y="43"/>
                          <a:pt x="12" y="0"/>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40"/>
                  <p:cNvSpPr>
                    <a:spLocks/>
                  </p:cNvSpPr>
                  <p:nvPr/>
                </p:nvSpPr>
                <p:spPr bwMode="gray">
                  <a:xfrm>
                    <a:off x="-3035300" y="-11566525"/>
                    <a:ext cx="304800" cy="600075"/>
                  </a:xfrm>
                  <a:custGeom>
                    <a:avLst/>
                    <a:gdLst/>
                    <a:ahLst/>
                    <a:cxnLst>
                      <a:cxn ang="0">
                        <a:pos x="72" y="55"/>
                      </a:cxn>
                      <a:cxn ang="0">
                        <a:pos x="76" y="151"/>
                      </a:cxn>
                      <a:cxn ang="0">
                        <a:pos x="4" y="80"/>
                      </a:cxn>
                      <a:cxn ang="0">
                        <a:pos x="68" y="68"/>
                      </a:cxn>
                    </a:cxnLst>
                    <a:rect l="0" t="0" r="r" b="b"/>
                    <a:pathLst>
                      <a:path w="81" h="160">
                        <a:moveTo>
                          <a:pt x="72" y="55"/>
                        </a:moveTo>
                        <a:cubicBezTo>
                          <a:pt x="61" y="108"/>
                          <a:pt x="27" y="104"/>
                          <a:pt x="76" y="151"/>
                        </a:cubicBezTo>
                        <a:cubicBezTo>
                          <a:pt x="37" y="160"/>
                          <a:pt x="0" y="117"/>
                          <a:pt x="4" y="80"/>
                        </a:cubicBezTo>
                        <a:cubicBezTo>
                          <a:pt x="10" y="31"/>
                          <a:pt x="81" y="0"/>
                          <a:pt x="68" y="68"/>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41"/>
                  <p:cNvSpPr>
                    <a:spLocks/>
                  </p:cNvSpPr>
                  <p:nvPr/>
                </p:nvSpPr>
                <p:spPr bwMode="gray">
                  <a:xfrm>
                    <a:off x="-1174750" y="-15687675"/>
                    <a:ext cx="423863" cy="173038"/>
                  </a:xfrm>
                  <a:custGeom>
                    <a:avLst/>
                    <a:gdLst/>
                    <a:ahLst/>
                    <a:cxnLst>
                      <a:cxn ang="0">
                        <a:pos x="5" y="13"/>
                      </a:cxn>
                      <a:cxn ang="0">
                        <a:pos x="113" y="0"/>
                      </a:cxn>
                      <a:cxn ang="0">
                        <a:pos x="92" y="32"/>
                      </a:cxn>
                      <a:cxn ang="0">
                        <a:pos x="56" y="45"/>
                      </a:cxn>
                      <a:cxn ang="0">
                        <a:pos x="42" y="40"/>
                      </a:cxn>
                      <a:cxn ang="0">
                        <a:pos x="20" y="37"/>
                      </a:cxn>
                      <a:cxn ang="0">
                        <a:pos x="0" y="12"/>
                      </a:cxn>
                    </a:cxnLst>
                    <a:rect l="0" t="0" r="r" b="b"/>
                    <a:pathLst>
                      <a:path w="113" h="46">
                        <a:moveTo>
                          <a:pt x="5" y="13"/>
                        </a:moveTo>
                        <a:cubicBezTo>
                          <a:pt x="41" y="29"/>
                          <a:pt x="80" y="18"/>
                          <a:pt x="113" y="0"/>
                        </a:cubicBezTo>
                        <a:cubicBezTo>
                          <a:pt x="107" y="10"/>
                          <a:pt x="102" y="26"/>
                          <a:pt x="92" y="32"/>
                        </a:cubicBezTo>
                        <a:cubicBezTo>
                          <a:pt x="84" y="37"/>
                          <a:pt x="66" y="46"/>
                          <a:pt x="56" y="45"/>
                        </a:cubicBezTo>
                        <a:cubicBezTo>
                          <a:pt x="50" y="45"/>
                          <a:pt x="47" y="42"/>
                          <a:pt x="42" y="40"/>
                        </a:cubicBezTo>
                        <a:cubicBezTo>
                          <a:pt x="35" y="38"/>
                          <a:pt x="27" y="39"/>
                          <a:pt x="20" y="37"/>
                        </a:cubicBezTo>
                        <a:cubicBezTo>
                          <a:pt x="11" y="34"/>
                          <a:pt x="3" y="21"/>
                          <a:pt x="0" y="12"/>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42"/>
                  <p:cNvSpPr>
                    <a:spLocks/>
                  </p:cNvSpPr>
                  <p:nvPr/>
                </p:nvSpPr>
                <p:spPr bwMode="gray">
                  <a:xfrm>
                    <a:off x="-1246188" y="-11239500"/>
                    <a:ext cx="1897063" cy="614363"/>
                  </a:xfrm>
                  <a:custGeom>
                    <a:avLst/>
                    <a:gdLst/>
                    <a:ahLst/>
                    <a:cxnLst>
                      <a:cxn ang="0">
                        <a:pos x="433" y="0"/>
                      </a:cxn>
                      <a:cxn ang="0">
                        <a:pos x="331" y="121"/>
                      </a:cxn>
                      <a:cxn ang="0">
                        <a:pos x="135" y="122"/>
                      </a:cxn>
                      <a:cxn ang="0">
                        <a:pos x="17" y="73"/>
                      </a:cxn>
                      <a:cxn ang="0">
                        <a:pos x="95" y="95"/>
                      </a:cxn>
                    </a:cxnLst>
                    <a:rect l="0" t="0" r="r" b="b"/>
                    <a:pathLst>
                      <a:path w="506" h="164">
                        <a:moveTo>
                          <a:pt x="433" y="0"/>
                        </a:moveTo>
                        <a:cubicBezTo>
                          <a:pt x="506" y="50"/>
                          <a:pt x="358" y="108"/>
                          <a:pt x="331" y="121"/>
                        </a:cubicBezTo>
                        <a:cubicBezTo>
                          <a:pt x="253" y="160"/>
                          <a:pt x="212" y="126"/>
                          <a:pt x="135" y="122"/>
                        </a:cubicBezTo>
                        <a:cubicBezTo>
                          <a:pt x="91" y="119"/>
                          <a:pt x="0" y="164"/>
                          <a:pt x="17" y="73"/>
                        </a:cubicBezTo>
                        <a:cubicBezTo>
                          <a:pt x="48" y="50"/>
                          <a:pt x="76" y="69"/>
                          <a:pt x="95" y="9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43"/>
                  <p:cNvSpPr>
                    <a:spLocks/>
                  </p:cNvSpPr>
                  <p:nvPr/>
                </p:nvSpPr>
                <p:spPr bwMode="gray">
                  <a:xfrm>
                    <a:off x="-825500" y="-11150600"/>
                    <a:ext cx="592138" cy="203200"/>
                  </a:xfrm>
                  <a:custGeom>
                    <a:avLst/>
                    <a:gdLst/>
                    <a:ahLst/>
                    <a:cxnLst>
                      <a:cxn ang="0">
                        <a:pos x="0" y="54"/>
                      </a:cxn>
                      <a:cxn ang="0">
                        <a:pos x="106" y="0"/>
                      </a:cxn>
                      <a:cxn ang="0">
                        <a:pos x="90" y="42"/>
                      </a:cxn>
                      <a:cxn ang="0">
                        <a:pos x="156" y="5"/>
                      </a:cxn>
                      <a:cxn ang="0">
                        <a:pos x="158" y="25"/>
                      </a:cxn>
                    </a:cxnLst>
                    <a:rect l="0" t="0" r="r" b="b"/>
                    <a:pathLst>
                      <a:path w="158" h="54">
                        <a:moveTo>
                          <a:pt x="0" y="54"/>
                        </a:moveTo>
                        <a:cubicBezTo>
                          <a:pt x="44" y="50"/>
                          <a:pt x="68" y="17"/>
                          <a:pt x="106" y="0"/>
                        </a:cubicBezTo>
                        <a:cubicBezTo>
                          <a:pt x="100" y="16"/>
                          <a:pt x="103" y="28"/>
                          <a:pt x="90" y="42"/>
                        </a:cubicBezTo>
                        <a:cubicBezTo>
                          <a:pt x="115" y="37"/>
                          <a:pt x="136" y="19"/>
                          <a:pt x="156" y="5"/>
                        </a:cubicBezTo>
                        <a:cubicBezTo>
                          <a:pt x="157" y="11"/>
                          <a:pt x="158" y="18"/>
                          <a:pt x="158" y="25"/>
                        </a:cubicBezTo>
                      </a:path>
                    </a:pathLst>
                  </a:custGeom>
                  <a:solidFill>
                    <a:srgbClr val="C3D3D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44"/>
                  <p:cNvSpPr>
                    <a:spLocks/>
                  </p:cNvSpPr>
                  <p:nvPr/>
                </p:nvSpPr>
                <p:spPr bwMode="gray">
                  <a:xfrm>
                    <a:off x="-417513" y="-19359562"/>
                    <a:ext cx="180975" cy="488950"/>
                  </a:xfrm>
                  <a:custGeom>
                    <a:avLst/>
                    <a:gdLst/>
                    <a:ahLst/>
                    <a:cxnLst>
                      <a:cxn ang="0">
                        <a:pos x="12" y="0"/>
                      </a:cxn>
                      <a:cxn ang="0">
                        <a:pos x="21" y="30"/>
                      </a:cxn>
                      <a:cxn ang="0">
                        <a:pos x="15" y="26"/>
                      </a:cxn>
                      <a:cxn ang="0">
                        <a:pos x="6" y="53"/>
                      </a:cxn>
                      <a:cxn ang="0">
                        <a:pos x="12" y="75"/>
                      </a:cxn>
                      <a:cxn ang="0">
                        <a:pos x="4" y="72"/>
                      </a:cxn>
                      <a:cxn ang="0">
                        <a:pos x="7" y="108"/>
                      </a:cxn>
                      <a:cxn ang="0">
                        <a:pos x="3" y="105"/>
                      </a:cxn>
                      <a:cxn ang="0">
                        <a:pos x="1" y="122"/>
                      </a:cxn>
                      <a:cxn ang="0">
                        <a:pos x="16" y="130"/>
                      </a:cxn>
                      <a:cxn ang="0">
                        <a:pos x="16" y="114"/>
                      </a:cxn>
                      <a:cxn ang="0">
                        <a:pos x="26" y="121"/>
                      </a:cxn>
                      <a:cxn ang="0">
                        <a:pos x="27" y="100"/>
                      </a:cxn>
                      <a:cxn ang="0">
                        <a:pos x="34" y="105"/>
                      </a:cxn>
                      <a:cxn ang="0">
                        <a:pos x="34" y="69"/>
                      </a:cxn>
                      <a:cxn ang="0">
                        <a:pos x="48" y="78"/>
                      </a:cxn>
                      <a:cxn ang="0">
                        <a:pos x="39" y="48"/>
                      </a:cxn>
                      <a:cxn ang="0">
                        <a:pos x="37" y="23"/>
                      </a:cxn>
                      <a:cxn ang="0">
                        <a:pos x="42" y="23"/>
                      </a:cxn>
                      <a:cxn ang="0">
                        <a:pos x="40" y="13"/>
                      </a:cxn>
                      <a:cxn ang="0">
                        <a:pos x="33" y="8"/>
                      </a:cxn>
                      <a:cxn ang="0">
                        <a:pos x="12" y="0"/>
                      </a:cxn>
                    </a:cxnLst>
                    <a:rect l="0" t="0" r="r" b="b"/>
                    <a:pathLst>
                      <a:path w="48" h="13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45"/>
                  <p:cNvSpPr>
                    <a:spLocks/>
                  </p:cNvSpPr>
                  <p:nvPr/>
                </p:nvSpPr>
                <p:spPr bwMode="gray">
                  <a:xfrm>
                    <a:off x="-95250" y="-19073812"/>
                    <a:ext cx="184150" cy="1450975"/>
                  </a:xfrm>
                  <a:custGeom>
                    <a:avLst/>
                    <a:gdLst/>
                    <a:ahLst/>
                    <a:cxnLst>
                      <a:cxn ang="0">
                        <a:pos x="1" y="0"/>
                      </a:cxn>
                      <a:cxn ang="0">
                        <a:pos x="9" y="38"/>
                      </a:cxn>
                      <a:cxn ang="0">
                        <a:pos x="22" y="74"/>
                      </a:cxn>
                      <a:cxn ang="0">
                        <a:pos x="32" y="176"/>
                      </a:cxn>
                      <a:cxn ang="0">
                        <a:pos x="26" y="162"/>
                      </a:cxn>
                      <a:cxn ang="0">
                        <a:pos x="25" y="188"/>
                      </a:cxn>
                      <a:cxn ang="0">
                        <a:pos x="25" y="222"/>
                      </a:cxn>
                      <a:cxn ang="0">
                        <a:pos x="15" y="250"/>
                      </a:cxn>
                      <a:cxn ang="0">
                        <a:pos x="19" y="273"/>
                      </a:cxn>
                      <a:cxn ang="0">
                        <a:pos x="14" y="252"/>
                      </a:cxn>
                      <a:cxn ang="0">
                        <a:pos x="11" y="328"/>
                      </a:cxn>
                      <a:cxn ang="0">
                        <a:pos x="8" y="362"/>
                      </a:cxn>
                      <a:cxn ang="0">
                        <a:pos x="2" y="387"/>
                      </a:cxn>
                      <a:cxn ang="0">
                        <a:pos x="21" y="363"/>
                      </a:cxn>
                      <a:cxn ang="0">
                        <a:pos x="31" y="328"/>
                      </a:cxn>
                      <a:cxn ang="0">
                        <a:pos x="34" y="285"/>
                      </a:cxn>
                      <a:cxn ang="0">
                        <a:pos x="38" y="241"/>
                      </a:cxn>
                      <a:cxn ang="0">
                        <a:pos x="45" y="196"/>
                      </a:cxn>
                      <a:cxn ang="0">
                        <a:pos x="46" y="157"/>
                      </a:cxn>
                      <a:cxn ang="0">
                        <a:pos x="43" y="117"/>
                      </a:cxn>
                      <a:cxn ang="0">
                        <a:pos x="36" y="81"/>
                      </a:cxn>
                      <a:cxn ang="0">
                        <a:pos x="1" y="0"/>
                      </a:cxn>
                    </a:cxnLst>
                    <a:rect l="0" t="0" r="r" b="b"/>
                    <a:pathLst>
                      <a:path w="49" h="387">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46"/>
                  <p:cNvSpPr>
                    <a:spLocks/>
                  </p:cNvSpPr>
                  <p:nvPr/>
                </p:nvSpPr>
                <p:spPr bwMode="gray">
                  <a:xfrm>
                    <a:off x="-2160588" y="-18788062"/>
                    <a:ext cx="220663" cy="557213"/>
                  </a:xfrm>
                  <a:custGeom>
                    <a:avLst/>
                    <a:gdLst/>
                    <a:ahLst/>
                    <a:cxnLst>
                      <a:cxn ang="0">
                        <a:pos x="59" y="142"/>
                      </a:cxn>
                      <a:cxn ang="0">
                        <a:pos x="50" y="113"/>
                      </a:cxn>
                      <a:cxn ang="0">
                        <a:pos x="54" y="79"/>
                      </a:cxn>
                      <a:cxn ang="0">
                        <a:pos x="39" y="97"/>
                      </a:cxn>
                      <a:cxn ang="0">
                        <a:pos x="38" y="63"/>
                      </a:cxn>
                      <a:cxn ang="0">
                        <a:pos x="18" y="73"/>
                      </a:cxn>
                      <a:cxn ang="0">
                        <a:pos x="21" y="0"/>
                      </a:cxn>
                      <a:cxn ang="0">
                        <a:pos x="2" y="34"/>
                      </a:cxn>
                      <a:cxn ang="0">
                        <a:pos x="1" y="72"/>
                      </a:cxn>
                      <a:cxn ang="0">
                        <a:pos x="14" y="106"/>
                      </a:cxn>
                      <a:cxn ang="0">
                        <a:pos x="22" y="122"/>
                      </a:cxn>
                      <a:cxn ang="0">
                        <a:pos x="29" y="140"/>
                      </a:cxn>
                      <a:cxn ang="0">
                        <a:pos x="38" y="147"/>
                      </a:cxn>
                      <a:cxn ang="0">
                        <a:pos x="38" y="149"/>
                      </a:cxn>
                      <a:cxn ang="0">
                        <a:pos x="49" y="144"/>
                      </a:cxn>
                      <a:cxn ang="0">
                        <a:pos x="59" y="142"/>
                      </a:cxn>
                    </a:cxnLst>
                    <a:rect l="0" t="0" r="r" b="b"/>
                    <a:pathLst>
                      <a:path w="59" h="149">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47"/>
                  <p:cNvSpPr>
                    <a:spLocks/>
                  </p:cNvSpPr>
                  <p:nvPr/>
                </p:nvSpPr>
                <p:spPr bwMode="gray">
                  <a:xfrm>
                    <a:off x="-2044700" y="-19318287"/>
                    <a:ext cx="280988" cy="176213"/>
                  </a:xfrm>
                  <a:custGeom>
                    <a:avLst/>
                    <a:gdLst/>
                    <a:ahLst/>
                    <a:cxnLst>
                      <a:cxn ang="0">
                        <a:pos x="0" y="38"/>
                      </a:cxn>
                      <a:cxn ang="0">
                        <a:pos x="75" y="1"/>
                      </a:cxn>
                      <a:cxn ang="0">
                        <a:pos x="58" y="18"/>
                      </a:cxn>
                      <a:cxn ang="0">
                        <a:pos x="40" y="34"/>
                      </a:cxn>
                      <a:cxn ang="0">
                        <a:pos x="0" y="38"/>
                      </a:cxn>
                    </a:cxnLst>
                    <a:rect l="0" t="0" r="r" b="b"/>
                    <a:pathLst>
                      <a:path w="75" h="47">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48"/>
                  <p:cNvSpPr>
                    <a:spLocks/>
                  </p:cNvSpPr>
                  <p:nvPr/>
                </p:nvSpPr>
                <p:spPr bwMode="gray">
                  <a:xfrm>
                    <a:off x="-1789113" y="-19535775"/>
                    <a:ext cx="295275" cy="117475"/>
                  </a:xfrm>
                  <a:custGeom>
                    <a:avLst/>
                    <a:gdLst/>
                    <a:ahLst/>
                    <a:cxnLst>
                      <a:cxn ang="0">
                        <a:pos x="0" y="10"/>
                      </a:cxn>
                      <a:cxn ang="0">
                        <a:pos x="39" y="16"/>
                      </a:cxn>
                      <a:cxn ang="0">
                        <a:pos x="79" y="0"/>
                      </a:cxn>
                      <a:cxn ang="0">
                        <a:pos x="55" y="14"/>
                      </a:cxn>
                      <a:cxn ang="0">
                        <a:pos x="41" y="20"/>
                      </a:cxn>
                      <a:cxn ang="0">
                        <a:pos x="13" y="29"/>
                      </a:cxn>
                      <a:cxn ang="0">
                        <a:pos x="0" y="11"/>
                      </a:cxn>
                    </a:cxnLst>
                    <a:rect l="0" t="0" r="r" b="b"/>
                    <a:pathLst>
                      <a:path w="79" h="31">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49"/>
                  <p:cNvSpPr>
                    <a:spLocks/>
                  </p:cNvSpPr>
                  <p:nvPr/>
                </p:nvSpPr>
                <p:spPr bwMode="gray">
                  <a:xfrm>
                    <a:off x="-2052638" y="-19335750"/>
                    <a:ext cx="652463" cy="704850"/>
                  </a:xfrm>
                  <a:custGeom>
                    <a:avLst/>
                    <a:gdLst/>
                    <a:ahLst/>
                    <a:cxnLst>
                      <a:cxn ang="0">
                        <a:pos x="42" y="93"/>
                      </a:cxn>
                      <a:cxn ang="0">
                        <a:pos x="94" y="38"/>
                      </a:cxn>
                      <a:cxn ang="0">
                        <a:pos x="174" y="20"/>
                      </a:cxn>
                      <a:cxn ang="0">
                        <a:pos x="117" y="11"/>
                      </a:cxn>
                      <a:cxn ang="0">
                        <a:pos x="152" y="7"/>
                      </a:cxn>
                      <a:cxn ang="0">
                        <a:pos x="0" y="160"/>
                      </a:cxn>
                      <a:cxn ang="0">
                        <a:pos x="11" y="142"/>
                      </a:cxn>
                      <a:cxn ang="0">
                        <a:pos x="14" y="188"/>
                      </a:cxn>
                      <a:cxn ang="0">
                        <a:pos x="76" y="74"/>
                      </a:cxn>
                    </a:cxnLst>
                    <a:rect l="0" t="0" r="r" b="b"/>
                    <a:pathLst>
                      <a:path w="174" h="188">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EFC3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60" name="Gruppieren 359"/>
          <p:cNvGrpSpPr/>
          <p:nvPr/>
        </p:nvGrpSpPr>
        <p:grpSpPr bwMode="gray">
          <a:xfrm>
            <a:off x="7057440" y="55389"/>
            <a:ext cx="2014062" cy="6757989"/>
            <a:chOff x="7057440" y="55389"/>
            <a:chExt cx="2014062" cy="6757989"/>
          </a:xfrm>
        </p:grpSpPr>
        <p:sp>
          <p:nvSpPr>
            <p:cNvPr id="361" name="Stern mit 5 Zacken 360"/>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362" name="Rechteck 361"/>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363" name="Rechteck 362"/>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63433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a:t>Consumer Analysis </a:t>
            </a:r>
            <a:r>
              <a:rPr lang="en-US" b="0" noProof="1" smtClean="0"/>
              <a:t>– Shortcomings</a:t>
            </a:r>
            <a:endParaRPr lang="en-US" dirty="0"/>
          </a:p>
        </p:txBody>
      </p:sp>
      <p:sp>
        <p:nvSpPr>
          <p:cNvPr id="3" name="Textplatzhalter 2"/>
          <p:cNvSpPr>
            <a:spLocks noGrp="1"/>
          </p:cNvSpPr>
          <p:nvPr>
            <p:ph type="body" sz="quarter" idx="13"/>
          </p:nvPr>
        </p:nvSpPr>
        <p:spPr/>
        <p:txBody>
          <a:bodyPr/>
          <a:lstStyle/>
          <a:p>
            <a:r>
              <a:rPr lang="en-US" dirty="0" smtClean="0"/>
              <a:t>Shortcomings of customer satisfaction and improvement measures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2393583276"/>
              </p:ext>
            </p:extLst>
          </p:nvPr>
        </p:nvGraphicFramePr>
        <p:xfrm>
          <a:off x="323850" y="1555745"/>
          <a:ext cx="8495163" cy="4247454"/>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428625"/>
                <a:gridCol w="2739646"/>
                <a:gridCol w="2663446"/>
                <a:gridCol w="2663446"/>
              </a:tblGrid>
              <a:tr h="367572">
                <a:tc>
                  <a:txBody>
                    <a:bodyPr/>
                    <a:lstStyle/>
                    <a:p>
                      <a:pPr algn="ctr"/>
                      <a:r>
                        <a:rPr lang="en-US" sz="1400" b="1" noProof="0" dirty="0" smtClean="0">
                          <a:solidFill>
                            <a:srgbClr val="FFFFFF"/>
                          </a:solidFill>
                          <a:effectLst>
                            <a:outerShdw blurRad="190500" algn="ctr" rotWithShape="0">
                              <a:prstClr val="black">
                                <a:alpha val="50000"/>
                              </a:prstClr>
                            </a:outerShdw>
                          </a:effectLst>
                        </a:rPr>
                        <a:t>Nr.</a:t>
                      </a:r>
                      <a:endParaRPr lang="en-US" sz="1400" b="1" noProof="0" dirty="0">
                        <a:solidFill>
                          <a:srgbClr val="FFFFFF"/>
                        </a:solidFill>
                        <a:effectLst>
                          <a:outerShdw blurRad="190500" algn="ctr" rotWithShape="0">
                            <a:prstClr val="black">
                              <a:alpha val="50000"/>
                            </a:prstClr>
                          </a:outerShdw>
                        </a:effectLst>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l"/>
                      <a:r>
                        <a:rPr lang="en-US" sz="1400" b="1" noProof="0" dirty="0" smtClean="0">
                          <a:solidFill>
                            <a:srgbClr val="FFFFFF"/>
                          </a:solidFill>
                          <a:effectLst>
                            <a:outerShdw blurRad="190500" algn="ctr" rotWithShape="0">
                              <a:prstClr val="black">
                                <a:alpha val="50000"/>
                              </a:prstClr>
                            </a:outerShdw>
                          </a:effectLst>
                        </a:rPr>
                        <a:t>Shortcomings</a:t>
                      </a:r>
                      <a:endParaRPr lang="en-US" sz="14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l"/>
                      <a:r>
                        <a:rPr lang="en-US" sz="1400" b="1" noProof="0" dirty="0" smtClean="0">
                          <a:solidFill>
                            <a:srgbClr val="FFFFFF"/>
                          </a:solidFill>
                          <a:effectLst>
                            <a:outerShdw blurRad="190500" algn="ctr" rotWithShape="0">
                              <a:prstClr val="black">
                                <a:alpha val="50000"/>
                              </a:prstClr>
                            </a:outerShdw>
                          </a:effectLst>
                        </a:rPr>
                        <a:t>Reasons /</a:t>
                      </a:r>
                      <a:r>
                        <a:rPr lang="en-US" sz="1400" b="1" baseline="0" noProof="0" dirty="0" smtClean="0">
                          <a:solidFill>
                            <a:srgbClr val="FFFFFF"/>
                          </a:solidFill>
                          <a:effectLst>
                            <a:outerShdw blurRad="190500" algn="ctr" rotWithShape="0">
                              <a:prstClr val="black">
                                <a:alpha val="50000"/>
                              </a:prstClr>
                            </a:outerShdw>
                          </a:effectLst>
                        </a:rPr>
                        <a:t> Explanations</a:t>
                      </a:r>
                      <a:endParaRPr lang="en-US" sz="14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l"/>
                      <a:r>
                        <a:rPr lang="en-US" sz="1400" b="1" noProof="0" dirty="0" smtClean="0">
                          <a:solidFill>
                            <a:srgbClr val="FFFFFF"/>
                          </a:solidFill>
                          <a:effectLst>
                            <a:outerShdw blurRad="190500" algn="ctr" rotWithShape="0">
                              <a:prstClr val="black">
                                <a:alpha val="50000"/>
                              </a:prstClr>
                            </a:outerShdw>
                          </a:effectLst>
                        </a:rPr>
                        <a:t>Measures</a:t>
                      </a:r>
                      <a:endParaRPr lang="en-US" sz="14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r>
              <a:tr h="646647">
                <a:tc>
                  <a:txBody>
                    <a:bodyPr/>
                    <a:lstStyle/>
                    <a:p>
                      <a:pPr algn="ctr"/>
                      <a:r>
                        <a:rPr lang="en-US" sz="1400" b="1" noProof="0" dirty="0" smtClean="0">
                          <a:solidFill>
                            <a:schemeClr val="tx1"/>
                          </a:solidFill>
                        </a:rPr>
                        <a:t>1</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b="0" noProof="0" dirty="0" smtClean="0"/>
                        <a:t>Shortcoming of</a:t>
                      </a:r>
                      <a:r>
                        <a:rPr lang="en-US" sz="1200" b="0" baseline="0" noProof="0" dirty="0" smtClean="0"/>
                        <a:t> the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646647">
                <a:tc>
                  <a:txBody>
                    <a:bodyPr/>
                    <a:lstStyle/>
                    <a:p>
                      <a:pPr algn="ctr"/>
                      <a:r>
                        <a:rPr lang="en-US" sz="1400" b="1" noProof="0" dirty="0" smtClean="0">
                          <a:solidFill>
                            <a:schemeClr val="tx1"/>
                          </a:solidFill>
                        </a:rPr>
                        <a:t>2</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b="0" noProof="0" dirty="0" smtClean="0"/>
                        <a:t>Shortcoming of the</a:t>
                      </a:r>
                      <a:r>
                        <a:rPr lang="en-US" sz="1200" b="0" baseline="0" noProof="0" dirty="0" smtClean="0"/>
                        <a:t>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646647">
                <a:tc>
                  <a:txBody>
                    <a:bodyPr/>
                    <a:lstStyle/>
                    <a:p>
                      <a:pPr algn="ctr"/>
                      <a:r>
                        <a:rPr lang="en-US" sz="1400" b="1" noProof="0" dirty="0" smtClean="0">
                          <a:solidFill>
                            <a:schemeClr val="tx1"/>
                          </a:solidFill>
                        </a:rPr>
                        <a:t>3</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b="0" noProof="0" dirty="0" smtClean="0"/>
                        <a:t>Shortcoming of the</a:t>
                      </a:r>
                      <a:r>
                        <a:rPr lang="en-US" sz="1200" b="0" baseline="0" noProof="0" dirty="0" smtClean="0"/>
                        <a:t>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646647">
                <a:tc>
                  <a:txBody>
                    <a:bodyPr/>
                    <a:lstStyle/>
                    <a:p>
                      <a:pPr algn="ctr"/>
                      <a:r>
                        <a:rPr lang="en-US" sz="1400" b="1" noProof="0" dirty="0" smtClean="0">
                          <a:solidFill>
                            <a:schemeClr val="tx1"/>
                          </a:solidFill>
                        </a:rPr>
                        <a:t>4</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b="0" noProof="0" dirty="0" smtClean="0"/>
                        <a:t>Shortcoming of the</a:t>
                      </a:r>
                      <a:r>
                        <a:rPr lang="en-US" sz="1200" b="0" baseline="0" noProof="0" dirty="0" smtClean="0"/>
                        <a:t>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646647">
                <a:tc>
                  <a:txBody>
                    <a:bodyPr/>
                    <a:lstStyle/>
                    <a:p>
                      <a:pPr algn="ctr"/>
                      <a:r>
                        <a:rPr lang="en-US" sz="1400" b="1" noProof="0" dirty="0" smtClean="0">
                          <a:solidFill>
                            <a:schemeClr val="tx1"/>
                          </a:solidFill>
                        </a:rPr>
                        <a:t>5</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b="0" noProof="0" dirty="0" smtClean="0"/>
                        <a:t>Shortcoming of the</a:t>
                      </a:r>
                      <a:r>
                        <a:rPr lang="en-US" sz="1200" b="0" baseline="0" noProof="0" dirty="0" smtClean="0"/>
                        <a:t>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646647">
                <a:tc>
                  <a:txBody>
                    <a:bodyPr/>
                    <a:lstStyle/>
                    <a:p>
                      <a:pPr algn="ctr"/>
                      <a:r>
                        <a:rPr lang="en-US" sz="1400" b="1" noProof="0" dirty="0" smtClean="0">
                          <a:solidFill>
                            <a:schemeClr val="tx1"/>
                          </a:solidFill>
                        </a:rPr>
                        <a:t>6</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b="0" noProof="0" dirty="0" smtClean="0"/>
                        <a:t>Shortcoming of the</a:t>
                      </a:r>
                      <a:r>
                        <a:rPr lang="en-US" sz="1200" b="0" baseline="0" noProof="0" dirty="0" smtClean="0"/>
                        <a:t> customer satisfaction service</a:t>
                      </a:r>
                      <a:endParaRPr lang="en-US" sz="1200" b="0"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algn="l"/>
                      <a:r>
                        <a:rPr lang="en-US" sz="1200" noProof="0" dirty="0" smtClean="0"/>
                        <a:t>Problem</a:t>
                      </a:r>
                      <a:r>
                        <a:rPr lang="en-US" sz="1200" baseline="0" noProof="0" dirty="0" smtClean="0"/>
                        <a:t> description and reasons</a:t>
                      </a:r>
                      <a:endParaRPr lang="en-US" sz="1200"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a:r>
                        <a:rPr lang="en-US" sz="1200" b="1" noProof="0" dirty="0" smtClean="0"/>
                        <a:t>Improvement measures</a:t>
                      </a:r>
                      <a:endParaRPr lang="en-US" sz="1200" b="1" noProof="0" dirty="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5695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331"/>
          <p:cNvGraphicFramePr>
            <a:graphicFrameLocks noGrp="1"/>
          </p:cNvGraphicFramePr>
          <p:nvPr>
            <p:extLst>
              <p:ext uri="{D42A27DB-BD31-4B8C-83A1-F6EECF244321}">
                <p14:modId xmlns:p14="http://schemas.microsoft.com/office/powerpoint/2010/main" val="1301239649"/>
              </p:ext>
            </p:extLst>
          </p:nvPr>
        </p:nvGraphicFramePr>
        <p:xfrm>
          <a:off x="323854" y="1555197"/>
          <a:ext cx="8496291" cy="4248002"/>
        </p:xfrm>
        <a:graphic>
          <a:graphicData uri="http://schemas.openxmlformats.org/drawingml/2006/table">
            <a:tbl>
              <a:tblPr>
                <a:effectLst>
                  <a:outerShdw blurRad="127000" dist="63500" dir="2700000" algn="tl" rotWithShape="0">
                    <a:prstClr val="black">
                      <a:alpha val="40000"/>
                    </a:prstClr>
                  </a:outerShdw>
                </a:effectLst>
              </a:tblPr>
              <a:tblGrid>
                <a:gridCol w="428621"/>
                <a:gridCol w="1655631"/>
                <a:gridCol w="771031"/>
                <a:gridCol w="470084"/>
                <a:gridCol w="470084"/>
                <a:gridCol w="470084"/>
                <a:gridCol w="470084"/>
                <a:gridCol w="470084"/>
                <a:gridCol w="470084"/>
                <a:gridCol w="470084"/>
                <a:gridCol w="470084"/>
                <a:gridCol w="470084"/>
                <a:gridCol w="470084"/>
                <a:gridCol w="470084"/>
                <a:gridCol w="470084"/>
              </a:tblGrid>
              <a:tr h="36907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smtClean="0">
                          <a:ln>
                            <a:noFill/>
                          </a:ln>
                          <a:solidFill>
                            <a:srgbClr val="FFFFFF"/>
                          </a:solidFill>
                          <a:effectLst>
                            <a:outerShdw blurRad="190500" dir="2700000" algn="tl">
                              <a:srgbClr val="000000">
                                <a:alpha val="50000"/>
                              </a:srgbClr>
                            </a:outerShdw>
                          </a:effectLst>
                          <a:latin typeface="+mn-lt"/>
                          <a:ea typeface="+mn-ea"/>
                          <a:cs typeface="Arial" charset="0"/>
                        </a:rPr>
                        <a:t>No.</a:t>
                      </a:r>
                    </a:p>
                  </a:txBody>
                  <a:tcPr marL="90000" marR="36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smtClean="0">
                          <a:ln>
                            <a:noFill/>
                          </a:ln>
                          <a:solidFill>
                            <a:srgbClr val="FFFFFF"/>
                          </a:solidFill>
                          <a:effectLst>
                            <a:outerShdw blurRad="190500" dir="2700000" algn="tl">
                              <a:srgbClr val="000000">
                                <a:alpha val="50000"/>
                              </a:srgbClr>
                            </a:outerShdw>
                          </a:effectLst>
                          <a:latin typeface="+mn-lt"/>
                          <a:ea typeface="+mn-ea"/>
                          <a:cs typeface="Arial" charset="0"/>
                        </a:rPr>
                        <a:t>Task</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noProof="0" dirty="0" smtClean="0">
                          <a:ln>
                            <a:noFill/>
                          </a:ln>
                          <a:solidFill>
                            <a:srgbClr val="FFFFFF"/>
                          </a:solidFill>
                          <a:effectLst>
                            <a:outerShdw blurRad="190500" dir="2700000" algn="tl">
                              <a:srgbClr val="000000">
                                <a:alpha val="50000"/>
                              </a:srgbClr>
                            </a:outerShdw>
                          </a:effectLst>
                          <a:latin typeface="+mn-lt"/>
                          <a:cs typeface="Arial" charset="0"/>
                        </a:rPr>
                        <a:t>Time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Jan</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Feb</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Mar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Apr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May</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Jun</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Jul</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Aug</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Sep</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Oct</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Nov</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Dec</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r>
              <a:tr h="646488">
                <a:tc>
                  <a:txBody>
                    <a:bodyPr/>
                    <a:lstStyle/>
                    <a:p>
                      <a:pPr algn="ctr"/>
                      <a:r>
                        <a:rPr lang="en-US" sz="1400" b="1" noProof="0" dirty="0" smtClean="0">
                          <a:solidFill>
                            <a:schemeClr val="tx1"/>
                          </a:solidFill>
                          <a:latin typeface="+mn-lt"/>
                        </a:rPr>
                        <a:t>1</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46488">
                <a:tc>
                  <a:txBody>
                    <a:bodyPr/>
                    <a:lstStyle/>
                    <a:p>
                      <a:pPr algn="ctr"/>
                      <a:r>
                        <a:rPr lang="en-US" sz="1400" b="1" noProof="0" dirty="0" smtClean="0">
                          <a:solidFill>
                            <a:schemeClr val="tx1"/>
                          </a:solidFill>
                          <a:latin typeface="+mn-lt"/>
                        </a:rPr>
                        <a:t>2</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46488">
                <a:tc>
                  <a:txBody>
                    <a:bodyPr/>
                    <a:lstStyle/>
                    <a:p>
                      <a:pPr algn="ctr"/>
                      <a:r>
                        <a:rPr lang="en-US" sz="1400" b="1" noProof="0" dirty="0" smtClean="0">
                          <a:solidFill>
                            <a:schemeClr val="tx1"/>
                          </a:solidFill>
                          <a:latin typeface="+mn-lt"/>
                        </a:rPr>
                        <a:t>3</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46488">
                <a:tc>
                  <a:txBody>
                    <a:bodyPr/>
                    <a:lstStyle/>
                    <a:p>
                      <a:pPr algn="ctr"/>
                      <a:r>
                        <a:rPr lang="en-US" sz="1400" b="1" noProof="0" dirty="0" smtClean="0">
                          <a:solidFill>
                            <a:schemeClr val="tx1"/>
                          </a:solidFill>
                          <a:latin typeface="+mn-lt"/>
                        </a:rPr>
                        <a:t>4</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46488">
                <a:tc>
                  <a:txBody>
                    <a:bodyPr/>
                    <a:lstStyle/>
                    <a:p>
                      <a:pPr algn="ctr"/>
                      <a:r>
                        <a:rPr lang="en-US" sz="1400" b="1" noProof="0" dirty="0" smtClean="0">
                          <a:solidFill>
                            <a:schemeClr val="tx1"/>
                          </a:solidFill>
                          <a:latin typeface="+mn-lt"/>
                        </a:rPr>
                        <a:t>5</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646488">
                <a:tc>
                  <a:txBody>
                    <a:bodyPr/>
                    <a:lstStyle/>
                    <a:p>
                      <a:pPr algn="ctr"/>
                      <a:r>
                        <a:rPr lang="en-US" sz="1400" b="1" noProof="0" dirty="0" smtClean="0">
                          <a:solidFill>
                            <a:schemeClr val="tx1"/>
                          </a:solidFill>
                          <a:latin typeface="+mn-lt"/>
                        </a:rPr>
                        <a:t>6</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bl>
          </a:graphicData>
        </a:graphic>
      </p:graphicFrame>
      <p:sp>
        <p:nvSpPr>
          <p:cNvPr id="22530" name="Rectangle 2"/>
          <p:cNvSpPr>
            <a:spLocks noGrp="1" noChangeArrowheads="1"/>
          </p:cNvSpPr>
          <p:nvPr>
            <p:ph type="title"/>
          </p:nvPr>
        </p:nvSpPr>
        <p:spPr bwMode="gray"/>
        <p:txBody>
          <a:bodyPr/>
          <a:lstStyle/>
          <a:p>
            <a:r>
              <a:rPr lang="en-US" noProof="1" smtClean="0"/>
              <a:t>Consumer Analysis </a:t>
            </a:r>
            <a:r>
              <a:rPr lang="en-US" b="0" noProof="1" smtClean="0"/>
              <a:t>– Action Plan</a:t>
            </a:r>
            <a:endParaRPr lang="en-US" noProof="1" smtClean="0"/>
          </a:p>
        </p:txBody>
      </p:sp>
      <p:sp>
        <p:nvSpPr>
          <p:cNvPr id="25" name="Textplatzhalter 24"/>
          <p:cNvSpPr>
            <a:spLocks noGrp="1"/>
          </p:cNvSpPr>
          <p:nvPr>
            <p:ph type="body" sz="quarter" idx="13"/>
          </p:nvPr>
        </p:nvSpPr>
        <p:spPr bwMode="gray"/>
        <p:txBody>
          <a:bodyPr/>
          <a:lstStyle/>
          <a:p>
            <a:r>
              <a:rPr lang="en-US" dirty="0" smtClean="0"/>
              <a:t>Schedule for customer satisfaction improvement measures</a:t>
            </a:r>
            <a:endParaRPr lang="en-US" dirty="0"/>
          </a:p>
        </p:txBody>
      </p:sp>
      <p:grpSp>
        <p:nvGrpSpPr>
          <p:cNvPr id="2" name="Gruppieren 1"/>
          <p:cNvGrpSpPr/>
          <p:nvPr/>
        </p:nvGrpSpPr>
        <p:grpSpPr bwMode="gray">
          <a:xfrm>
            <a:off x="3254532" y="2043595"/>
            <a:ext cx="5102068" cy="3615333"/>
            <a:chOff x="3254532" y="2043595"/>
            <a:chExt cx="4808380" cy="3615333"/>
          </a:xfrm>
        </p:grpSpPr>
        <p:sp>
          <p:nvSpPr>
            <p:cNvPr id="16" name="Rectangle 272" descr="© INSCALE GmbH, 26.05.2010&#10;http://www.presentationload.com/"/>
            <p:cNvSpPr>
              <a:spLocks noChangeArrowheads="1"/>
            </p:cNvSpPr>
            <p:nvPr/>
          </p:nvSpPr>
          <p:spPr bwMode="gray">
            <a:xfrm>
              <a:off x="3254532" y="2043595"/>
              <a:ext cx="1088868"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7" name="Rectangle 273" descr="© INSCALE GmbH, 26.05.2010&#10;http://www.presentationload.com/"/>
            <p:cNvSpPr>
              <a:spLocks noChangeArrowheads="1"/>
            </p:cNvSpPr>
            <p:nvPr/>
          </p:nvSpPr>
          <p:spPr bwMode="gray">
            <a:xfrm>
              <a:off x="3254532" y="2685914"/>
              <a:ext cx="1881577"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8" name="Rectangle 275" descr="© INSCALE GmbH, 26.05.2010&#10;http://www.presentationload.com/"/>
            <p:cNvSpPr>
              <a:spLocks noChangeArrowheads="1"/>
            </p:cNvSpPr>
            <p:nvPr/>
          </p:nvSpPr>
          <p:spPr bwMode="gray">
            <a:xfrm>
              <a:off x="7177210" y="5255191"/>
              <a:ext cx="885702"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19" name="Rectangle 276" descr="© INSCALE GmbH, 26.05.2010&#10;http://www.presentationload.com/"/>
            <p:cNvSpPr>
              <a:spLocks noChangeArrowheads="1"/>
            </p:cNvSpPr>
            <p:nvPr/>
          </p:nvSpPr>
          <p:spPr bwMode="gray">
            <a:xfrm>
              <a:off x="4343400" y="3970553"/>
              <a:ext cx="2175517"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20" name="Rectangle 277" descr="© INSCALE GmbH, 26.05.2010&#10;http://www.presentationload.com/"/>
            <p:cNvSpPr>
              <a:spLocks noChangeArrowheads="1"/>
            </p:cNvSpPr>
            <p:nvPr/>
          </p:nvSpPr>
          <p:spPr bwMode="gray">
            <a:xfrm>
              <a:off x="3254533" y="4612872"/>
              <a:ext cx="3922677"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sp>
          <p:nvSpPr>
            <p:cNvPr id="22" name="Rectangle 276" descr="© INSCALE GmbH, 26.05.2010&#10;http://www.presentationload.com/"/>
            <p:cNvSpPr>
              <a:spLocks noChangeArrowheads="1"/>
            </p:cNvSpPr>
            <p:nvPr/>
          </p:nvSpPr>
          <p:spPr bwMode="gray">
            <a:xfrm>
              <a:off x="4343400" y="3328234"/>
              <a:ext cx="792709" cy="403737"/>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en-US" sz="1400" b="1" dirty="0" smtClean="0">
                  <a:solidFill>
                    <a:srgbClr val="FFFFFF"/>
                  </a:solidFill>
                  <a:effectLst>
                    <a:outerShdw blurRad="190500" algn="ctr" rotWithShape="0">
                      <a:prstClr val="black">
                        <a:alpha val="50000"/>
                      </a:prstClr>
                    </a:outerShdw>
                  </a:effectLst>
                  <a:cs typeface="Arial" charset="0"/>
                </a:rPr>
                <a:t>Text</a:t>
              </a:r>
              <a:endParaRPr lang="en-US" sz="1400" b="1" dirty="0">
                <a:solidFill>
                  <a:srgbClr val="FFFFFF"/>
                </a:solidFill>
                <a:effectLst>
                  <a:outerShdw blurRad="190500" algn="ctr" rotWithShape="0">
                    <a:prstClr val="black">
                      <a:alpha val="50000"/>
                    </a:prstClr>
                  </a:outerShdw>
                </a:effectLst>
                <a:cs typeface="Arial" charset="0"/>
              </a:endParaRPr>
            </a:p>
          </p:txBody>
        </p:sp>
      </p:grpSp>
    </p:spTree>
    <p:extLst>
      <p:ext uri="{BB962C8B-B14F-4D97-AF65-F5344CB8AC3E}">
        <p14:creationId xmlns:p14="http://schemas.microsoft.com/office/powerpoint/2010/main" val="13317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2.4. Competition Analysis</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7174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p:cNvGraphicFramePr>
            <a:graphicFrameLocks noGrp="1"/>
          </p:cNvGraphicFramePr>
          <p:nvPr>
            <p:extLst>
              <p:ext uri="{D42A27DB-BD31-4B8C-83A1-F6EECF244321}">
                <p14:modId xmlns:p14="http://schemas.microsoft.com/office/powerpoint/2010/main" val="1754133323"/>
              </p:ext>
            </p:extLst>
          </p:nvPr>
        </p:nvGraphicFramePr>
        <p:xfrm>
          <a:off x="323850" y="1574926"/>
          <a:ext cx="8495163" cy="4228273"/>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819400"/>
                <a:gridCol w="2867025"/>
                <a:gridCol w="2808738"/>
              </a:tblGrid>
              <a:tr h="357229">
                <a:tc>
                  <a:txBody>
                    <a:bodyPr/>
                    <a:lstStyle/>
                    <a:p>
                      <a:pPr algn="l"/>
                      <a:r>
                        <a:rPr lang="en-US" sz="1800" b="1" noProof="0" dirty="0" smtClean="0">
                          <a:solidFill>
                            <a:srgbClr val="000000"/>
                          </a:solidFill>
                          <a:effectLst/>
                        </a:rPr>
                        <a:t>Competitor</a:t>
                      </a:r>
                      <a:endParaRPr lang="en-US" sz="1800" b="1" noProof="0" dirty="0">
                        <a:solidFill>
                          <a:srgbClr val="000000"/>
                        </a:solidFill>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800" b="1" noProof="0" dirty="0" smtClean="0">
                          <a:solidFill>
                            <a:srgbClr val="FFFFFF"/>
                          </a:solidFill>
                          <a:effectLst>
                            <a:outerShdw blurRad="190500" algn="ctr" rotWithShape="0">
                              <a:prstClr val="black">
                                <a:alpha val="50000"/>
                              </a:prstClr>
                            </a:outerShdw>
                          </a:effectLst>
                        </a:rPr>
                        <a:t>Strengths</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l"/>
                      <a:r>
                        <a:rPr lang="en-US" sz="1800" b="1" noProof="0" dirty="0" smtClean="0">
                          <a:solidFill>
                            <a:srgbClr val="FFFFFF"/>
                          </a:solidFill>
                          <a:effectLst>
                            <a:outerShdw blurRad="190500" algn="ctr" rotWithShape="0">
                              <a:prstClr val="black">
                                <a:alpha val="50000"/>
                              </a:prstClr>
                            </a:outerShdw>
                          </a:effectLst>
                        </a:rPr>
                        <a:t>Weaknesses</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chemeClr val="accent1">
                            <a:lumMod val="60000"/>
                            <a:lumOff val="40000"/>
                          </a:schemeClr>
                        </a:gs>
                        <a:gs pos="100000">
                          <a:schemeClr val="accent1"/>
                        </a:gs>
                      </a:gsLst>
                      <a:lin ang="5400000" scaled="1"/>
                      <a:tileRect/>
                    </a:gradFill>
                  </a:tcPr>
                </a:tc>
              </a:tr>
              <a:tr h="1290348">
                <a:tc>
                  <a:txBody>
                    <a:bodyPr/>
                    <a:lstStyle/>
                    <a:p>
                      <a:pPr algn="ctr"/>
                      <a:r>
                        <a:rPr lang="en-US" sz="1600" b="1" noProof="0" dirty="0" smtClean="0"/>
                        <a:t>Competitor </a:t>
                      </a:r>
                      <a:r>
                        <a:rPr lang="en-US" sz="1600" b="1" baseline="0" noProof="0" dirty="0" smtClean="0"/>
                        <a:t>1</a:t>
                      </a:r>
                      <a:br>
                        <a:rPr lang="en-US" sz="1600" b="1" baseline="0" noProof="0" dirty="0" smtClean="0"/>
                      </a:b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noProof="0" dirty="0" smtClean="0"/>
                        <a:t>Name the most relevant strength</a:t>
                      </a:r>
                      <a:r>
                        <a:rPr lang="en-US" sz="1400" baseline="0" noProof="0" dirty="0" smtClean="0"/>
                        <a:t>s of the competitor</a:t>
                      </a:r>
                    </a:p>
                    <a:p>
                      <a:pPr marL="174625" indent="-174625" algn="l">
                        <a:spcAft>
                          <a:spcPts val="600"/>
                        </a:spcAft>
                        <a:buClr>
                          <a:srgbClr val="969696"/>
                        </a:buClr>
                        <a:buFont typeface="Wingdings" pitchFamily="2" charset="2"/>
                        <a:buChar char="§"/>
                      </a:pPr>
                      <a:r>
                        <a:rPr lang="en-US" sz="1400" baseline="0" noProof="0" dirty="0" smtClean="0"/>
                        <a:t>Concentrate on strengths relevant to the consumer</a:t>
                      </a:r>
                      <a:endParaRPr lang="en-US" sz="1400" noProof="0" dirty="0"/>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Name the most relevant weaknesses of the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Concentrate on weaknesses relevant to the consumer</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1290348">
                <a:tc>
                  <a:txBody>
                    <a:bodyPr/>
                    <a:lstStyle/>
                    <a:p>
                      <a:pPr algn="ctr"/>
                      <a:r>
                        <a:rPr lang="en-US" sz="1600" b="1" noProof="0" dirty="0" smtClean="0"/>
                        <a:t>Competitor </a:t>
                      </a:r>
                      <a:r>
                        <a:rPr lang="en-US" sz="1600" b="1" baseline="0" noProof="0" dirty="0" smtClean="0"/>
                        <a:t>2</a:t>
                      </a:r>
                      <a:br>
                        <a:rPr lang="en-US" sz="1600" b="1" baseline="0" noProof="0" dirty="0" smtClean="0"/>
                      </a:b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noProof="0" dirty="0" smtClean="0"/>
                        <a:t>Name the most relevant strength</a:t>
                      </a:r>
                      <a:r>
                        <a:rPr lang="en-US" sz="1400" baseline="0" noProof="0" dirty="0" smtClean="0"/>
                        <a:t>s of the competitor</a:t>
                      </a:r>
                    </a:p>
                    <a:p>
                      <a:pPr marL="174625" indent="-174625" algn="l">
                        <a:spcAft>
                          <a:spcPts val="600"/>
                        </a:spcAft>
                        <a:buClr>
                          <a:srgbClr val="969696"/>
                        </a:buClr>
                        <a:buFont typeface="Wingdings" pitchFamily="2" charset="2"/>
                        <a:buChar char="§"/>
                      </a:pPr>
                      <a:r>
                        <a:rPr lang="en-US" sz="1400" baseline="0" noProof="0" dirty="0" smtClean="0"/>
                        <a:t>Concentrate on strengths relevant to the consumer</a:t>
                      </a:r>
                      <a:endParaRPr lang="en-US" sz="1400" noProof="0" dirty="0"/>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Name the most relevant weaknesses of the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Concentrate on weaknesses relevant to the consumer</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r h="1290348">
                <a:tc>
                  <a:txBody>
                    <a:bodyPr/>
                    <a:lstStyle/>
                    <a:p>
                      <a:pPr algn="ctr"/>
                      <a:r>
                        <a:rPr lang="en-US" sz="1600" b="1" noProof="0" dirty="0" smtClean="0"/>
                        <a:t>Competitor </a:t>
                      </a:r>
                      <a:r>
                        <a:rPr lang="en-US" sz="1600" b="1" baseline="0" noProof="0" dirty="0" smtClean="0"/>
                        <a:t>3</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noProof="0" dirty="0" smtClean="0"/>
                        <a:t>Name the most relevant strength</a:t>
                      </a:r>
                      <a:r>
                        <a:rPr lang="en-US" sz="1400" baseline="0" noProof="0" dirty="0" smtClean="0"/>
                        <a:t>s of the competitor</a:t>
                      </a:r>
                    </a:p>
                    <a:p>
                      <a:pPr marL="174625" indent="-174625" algn="l">
                        <a:spcAft>
                          <a:spcPts val="600"/>
                        </a:spcAft>
                        <a:buClr>
                          <a:srgbClr val="969696"/>
                        </a:buClr>
                        <a:buFont typeface="Wingdings" pitchFamily="2" charset="2"/>
                        <a:buChar char="§"/>
                      </a:pPr>
                      <a:r>
                        <a:rPr lang="en-US" sz="1400" baseline="0" noProof="0" dirty="0" smtClean="0"/>
                        <a:t>Concentrate on strengths relevant to the consumer</a:t>
                      </a:r>
                      <a:endParaRPr lang="en-US" sz="1400" noProof="0" dirty="0"/>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8F8F8"/>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Name the most relevant weaknesses of the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Concentrate on weaknesses relevant to the consumer</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bl>
          </a:graphicData>
        </a:graphic>
      </p:graphicFrame>
      <p:sp>
        <p:nvSpPr>
          <p:cNvPr id="3" name="Titel 2"/>
          <p:cNvSpPr>
            <a:spLocks noGrp="1"/>
          </p:cNvSpPr>
          <p:nvPr>
            <p:ph type="title"/>
          </p:nvPr>
        </p:nvSpPr>
        <p:spPr/>
        <p:txBody>
          <a:bodyPr/>
          <a:lstStyle/>
          <a:p>
            <a:r>
              <a:rPr lang="en-US" dirty="0" smtClean="0"/>
              <a:t>Competition Analysis </a:t>
            </a:r>
            <a:r>
              <a:rPr lang="en-US" b="0" dirty="0" smtClean="0"/>
              <a:t>– Strengths and Weaknesses</a:t>
            </a:r>
            <a:endParaRPr lang="en-US" b="0" dirty="0"/>
          </a:p>
        </p:txBody>
      </p:sp>
      <p:sp>
        <p:nvSpPr>
          <p:cNvPr id="4" name="Textplatzhalter 3"/>
          <p:cNvSpPr>
            <a:spLocks noGrp="1"/>
          </p:cNvSpPr>
          <p:nvPr>
            <p:ph type="body" sz="quarter" idx="13"/>
          </p:nvPr>
        </p:nvSpPr>
        <p:spPr/>
        <p:txBody>
          <a:bodyPr/>
          <a:lstStyle/>
          <a:p>
            <a:r>
              <a:rPr lang="en-US" dirty="0" smtClean="0"/>
              <a:t>Strengths and weaknesses of the strongest competitors</a:t>
            </a:r>
            <a:endParaRPr lang="en-US" dirty="0"/>
          </a:p>
        </p:txBody>
      </p:sp>
    </p:spTree>
    <p:extLst>
      <p:ext uri="{BB962C8B-B14F-4D97-AF65-F5344CB8AC3E}">
        <p14:creationId xmlns:p14="http://schemas.microsoft.com/office/powerpoint/2010/main" val="395225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Competition Analysis </a:t>
            </a:r>
            <a:r>
              <a:rPr lang="en-US" b="0" dirty="0"/>
              <a:t>– </a:t>
            </a:r>
            <a:r>
              <a:rPr lang="en-US" b="0" dirty="0" smtClean="0"/>
              <a:t>Competitors’ Objectives</a:t>
            </a:r>
            <a:endParaRPr lang="de-DE" dirty="0"/>
          </a:p>
        </p:txBody>
      </p:sp>
      <p:sp>
        <p:nvSpPr>
          <p:cNvPr id="3" name="Textplatzhalter 2"/>
          <p:cNvSpPr>
            <a:spLocks noGrp="1"/>
          </p:cNvSpPr>
          <p:nvPr>
            <p:ph type="body" sz="quarter" idx="13"/>
          </p:nvPr>
        </p:nvSpPr>
        <p:spPr/>
        <p:txBody>
          <a:bodyPr/>
          <a:lstStyle/>
          <a:p>
            <a:r>
              <a:rPr lang="en-US" dirty="0" smtClean="0"/>
              <a:t>Potential objectives of </a:t>
            </a:r>
            <a:r>
              <a:rPr lang="en-US" dirty="0"/>
              <a:t>the strongest </a:t>
            </a:r>
            <a:r>
              <a:rPr lang="en-US" dirty="0" smtClean="0"/>
              <a:t>competitors (Corporate foresight)</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1211184719"/>
              </p:ext>
            </p:extLst>
          </p:nvPr>
        </p:nvGraphicFramePr>
        <p:xfrm>
          <a:off x="323850" y="1574926"/>
          <a:ext cx="8495163" cy="4228273"/>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819400"/>
                <a:gridCol w="2867025"/>
                <a:gridCol w="2808738"/>
              </a:tblGrid>
              <a:tr h="357229">
                <a:tc>
                  <a:txBody>
                    <a:bodyPr/>
                    <a:lstStyle/>
                    <a:p>
                      <a:pPr algn="l"/>
                      <a:r>
                        <a:rPr lang="en-US" sz="1800" b="1" noProof="0" dirty="0" smtClean="0">
                          <a:solidFill>
                            <a:srgbClr val="000000"/>
                          </a:solidFill>
                          <a:effectLst/>
                        </a:rPr>
                        <a:t>Competitor</a:t>
                      </a:r>
                      <a:endParaRPr lang="en-US" sz="1800" b="1" noProof="0" dirty="0">
                        <a:solidFill>
                          <a:srgbClr val="000000"/>
                        </a:solidFill>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800" b="1" noProof="0" dirty="0" smtClean="0">
                          <a:solidFill>
                            <a:srgbClr val="FFFFFF"/>
                          </a:solidFill>
                          <a:effectLst>
                            <a:outerShdw blurRad="190500" algn="ctr" rotWithShape="0">
                              <a:prstClr val="black">
                                <a:alpha val="50000"/>
                              </a:prstClr>
                            </a:outerShdw>
                          </a:effectLst>
                        </a:rPr>
                        <a:t>Objective</a:t>
                      </a:r>
                      <a:endParaRPr lang="en-US" sz="1800" b="1" noProof="0" dirty="0">
                        <a:solidFill>
                          <a:srgbClr val="FFFFFF"/>
                        </a:solidFill>
                        <a:effectLst>
                          <a:outerShdw blurRad="190500" algn="ctr" rotWithShape="0">
                            <a:prstClr val="black">
                              <a:alpha val="50000"/>
                            </a:prstClr>
                          </a:outerShdw>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a:txBody>
                    <a:bodyPr/>
                    <a:lstStyle/>
                    <a:p>
                      <a:pPr algn="l"/>
                      <a:r>
                        <a:rPr lang="en-US" sz="1800" b="1" noProof="0" dirty="0" smtClean="0">
                          <a:solidFill>
                            <a:srgbClr val="000000"/>
                          </a:solidFill>
                          <a:effectLst/>
                        </a:rPr>
                        <a:t>Potential Measures</a:t>
                      </a:r>
                      <a:endParaRPr lang="en-US" sz="1800" b="1" noProof="0" dirty="0">
                        <a:solidFill>
                          <a:srgbClr val="000000"/>
                        </a:solidFill>
                        <a:effectLst/>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r>
              <a:tr h="1290348">
                <a:tc>
                  <a:txBody>
                    <a:bodyPr/>
                    <a:lstStyle/>
                    <a:p>
                      <a:pPr algn="ctr"/>
                      <a:r>
                        <a:rPr lang="en-US" sz="1600" b="1" noProof="0" dirty="0" smtClean="0"/>
                        <a:t>Competitor </a:t>
                      </a:r>
                      <a:r>
                        <a:rPr lang="en-US" sz="1600" b="1" baseline="0" noProof="0" dirty="0" smtClean="0"/>
                        <a:t>1</a:t>
                      </a:r>
                      <a:br>
                        <a:rPr lang="en-US" sz="1600" b="1" baseline="0" noProof="0" dirty="0" smtClean="0"/>
                      </a:b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are potential objectives of this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marketing achievements or product innovations likely to happen in the near future.</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ways for your competitor to reach these potential goals.</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will be the next step?</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290348">
                <a:tc>
                  <a:txBody>
                    <a:bodyPr/>
                    <a:lstStyle/>
                    <a:p>
                      <a:pPr algn="ctr"/>
                      <a:r>
                        <a:rPr lang="en-US" sz="1600" b="1" noProof="0" dirty="0" smtClean="0"/>
                        <a:t>Competitor </a:t>
                      </a:r>
                      <a:r>
                        <a:rPr lang="en-US" sz="1600" b="1" baseline="0" noProof="0" dirty="0" smtClean="0"/>
                        <a:t>2</a:t>
                      </a:r>
                      <a:br>
                        <a:rPr lang="en-US" sz="1600" b="1" baseline="0" noProof="0" dirty="0" smtClean="0"/>
                      </a:b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are potential objectives of this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marketing achievements or product innovations likely to happen in the near future.</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ways for your competitor to reach these potential goals.</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will be the next step?</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290348">
                <a:tc>
                  <a:txBody>
                    <a:bodyPr/>
                    <a:lstStyle/>
                    <a:p>
                      <a:pPr algn="ctr"/>
                      <a:r>
                        <a:rPr lang="en-US" sz="1600" b="1" noProof="0" dirty="0" smtClean="0"/>
                        <a:t>Competitor </a:t>
                      </a:r>
                      <a:r>
                        <a:rPr lang="en-US" sz="1600" b="1" baseline="0" noProof="0" dirty="0" smtClean="0"/>
                        <a:t>3</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noProof="0" dirty="0" smtClean="0"/>
                        <a:t>(Company Logo)</a:t>
                      </a:r>
                      <a:endParaRPr lang="en-US" sz="1600" b="1" noProof="0" dirty="0" smtClean="0"/>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are potential objectives of this competitor?</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marketing achievements or product innovations likely to happen in the near future.</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Think of ways for your competitor to reach these potential goals.</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What will be the next step?</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9861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uppieren 51"/>
          <p:cNvGrpSpPr/>
          <p:nvPr/>
        </p:nvGrpSpPr>
        <p:grpSpPr bwMode="gray">
          <a:xfrm>
            <a:off x="323850" y="1555200"/>
            <a:ext cx="8496000" cy="4248000"/>
            <a:chOff x="323850" y="1555200"/>
            <a:chExt cx="8496000" cy="4248000"/>
          </a:xfrm>
        </p:grpSpPr>
        <p:sp>
          <p:nvSpPr>
            <p:cNvPr id="53" name="Rechteck 52"/>
            <p:cNvSpPr/>
            <p:nvPr/>
          </p:nvSpPr>
          <p:spPr bwMode="gray">
            <a:xfrm>
              <a:off x="323850" y="1555200"/>
              <a:ext cx="8496000" cy="4248000"/>
            </a:xfrm>
            <a:prstGeom prst="rect">
              <a:avLst/>
            </a:prstGeom>
            <a:noFill/>
            <a:ln w="12700">
              <a:solidFill>
                <a:srgbClr val="FFC000"/>
              </a:solidFill>
              <a:round/>
              <a:headEnd/>
              <a:tailEnd/>
            </a:ln>
          </p:spPr>
          <p:txBody>
            <a:bodyPr rtlCol="0" anchor="ctr"/>
            <a:lstStyle/>
            <a:p>
              <a:pPr algn="ctr"/>
              <a:endParaRPr lang="en-US" dirty="0"/>
            </a:p>
          </p:txBody>
        </p:sp>
        <p:cxnSp>
          <p:nvCxnSpPr>
            <p:cNvPr id="54" name="Gerade Verbindung 53"/>
            <p:cNvCxnSpPr/>
            <p:nvPr/>
          </p:nvCxnSpPr>
          <p:spPr bwMode="gray">
            <a:xfrm>
              <a:off x="323850" y="5443200"/>
              <a:ext cx="8495162" cy="0"/>
            </a:xfrm>
            <a:prstGeom prst="line">
              <a:avLst/>
            </a:prstGeom>
            <a:ln w="127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bwMode="gray">
            <a:xfrm>
              <a:off x="323850" y="1915200"/>
              <a:ext cx="8495162" cy="0"/>
            </a:xfrm>
            <a:prstGeom prst="line">
              <a:avLst/>
            </a:prstGeom>
            <a:ln w="1270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nvGrpSpPr>
            <p:cNvPr id="56" name="Gruppieren 55"/>
            <p:cNvGrpSpPr/>
            <p:nvPr/>
          </p:nvGrpSpPr>
          <p:grpSpPr bwMode="gray">
            <a:xfrm>
              <a:off x="5940000" y="1555200"/>
              <a:ext cx="144000" cy="4248000"/>
              <a:chOff x="5940000" y="1555200"/>
              <a:chExt cx="144000" cy="4248000"/>
            </a:xfrm>
          </p:grpSpPr>
          <p:sp>
            <p:nvSpPr>
              <p:cNvPr id="62" name="Rechteck 61"/>
              <p:cNvSpPr/>
              <p:nvPr/>
            </p:nvSpPr>
            <p:spPr bwMode="gray">
              <a:xfrm>
                <a:off x="5940000" y="1555200"/>
                <a:ext cx="144000" cy="4248000"/>
              </a:xfrm>
              <a:prstGeom prst="rect">
                <a:avLst/>
              </a:prstGeom>
              <a:noFill/>
              <a:ln w="9525">
                <a:solidFill>
                  <a:srgbClr val="FFC000"/>
                </a:solidFill>
                <a:round/>
                <a:headEnd/>
                <a:tailEnd/>
              </a:ln>
            </p:spPr>
            <p:txBody>
              <a:bodyPr rtlCol="0" anchor="ctr"/>
              <a:lstStyle/>
              <a:p>
                <a:pPr algn="ctr"/>
                <a:endParaRPr lang="en-US" dirty="0"/>
              </a:p>
            </p:txBody>
          </p:sp>
          <p:cxnSp>
            <p:nvCxnSpPr>
              <p:cNvPr id="63" name="Gerade Verbindung 62"/>
              <p:cNvCxnSpPr>
                <a:stCxn id="62" idx="0"/>
                <a:endCxn id="62" idx="2"/>
              </p:cNvCxnSpPr>
              <p:nvPr/>
            </p:nvCxnSpPr>
            <p:spPr bwMode="gray">
              <a:xfrm>
                <a:off x="6012000" y="1555200"/>
                <a:ext cx="0" cy="42480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bwMode="gray">
            <a:xfrm>
              <a:off x="3060000" y="1555200"/>
              <a:ext cx="144000" cy="4248000"/>
              <a:chOff x="3060000" y="1555200"/>
              <a:chExt cx="144000" cy="4248000"/>
            </a:xfrm>
          </p:grpSpPr>
          <p:sp>
            <p:nvSpPr>
              <p:cNvPr id="60" name="Rechteck 59"/>
              <p:cNvSpPr/>
              <p:nvPr/>
            </p:nvSpPr>
            <p:spPr bwMode="gray">
              <a:xfrm>
                <a:off x="3060000" y="1555200"/>
                <a:ext cx="144000" cy="4248000"/>
              </a:xfrm>
              <a:prstGeom prst="rect">
                <a:avLst/>
              </a:prstGeom>
              <a:noFill/>
              <a:ln w="9525">
                <a:solidFill>
                  <a:srgbClr val="FFC000"/>
                </a:solidFill>
                <a:round/>
                <a:headEnd/>
                <a:tailEnd/>
              </a:ln>
            </p:spPr>
            <p:txBody>
              <a:bodyPr rtlCol="0" anchor="ctr"/>
              <a:lstStyle/>
              <a:p>
                <a:pPr algn="ctr"/>
                <a:endParaRPr lang="en-US" dirty="0"/>
              </a:p>
            </p:txBody>
          </p:sp>
          <p:cxnSp>
            <p:nvCxnSpPr>
              <p:cNvPr id="61" name="Gerade Verbindung 60"/>
              <p:cNvCxnSpPr>
                <a:stCxn id="60" idx="0"/>
                <a:endCxn id="60" idx="2"/>
              </p:cNvCxnSpPr>
              <p:nvPr/>
            </p:nvCxnSpPr>
            <p:spPr bwMode="gray">
              <a:xfrm>
                <a:off x="3132000" y="1555200"/>
                <a:ext cx="0" cy="42480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cxnSp>
          <p:nvCxnSpPr>
            <p:cNvPr id="58" name="Gerade Verbindung 57"/>
            <p:cNvCxnSpPr/>
            <p:nvPr/>
          </p:nvCxnSpPr>
          <p:spPr bwMode="gray">
            <a:xfrm>
              <a:off x="684000" y="1555200"/>
              <a:ext cx="0" cy="4248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bwMode="gray">
            <a:xfrm>
              <a:off x="8460000" y="1555200"/>
              <a:ext cx="0" cy="4248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bwMode="gray"/>
        <p:txBody>
          <a:bodyPr/>
          <a:lstStyle/>
          <a:p>
            <a:r>
              <a:rPr lang="en-US" dirty="0" smtClean="0"/>
              <a:t>Competition Analysis </a:t>
            </a:r>
            <a:r>
              <a:rPr lang="en-US" b="0" dirty="0" smtClean="0"/>
              <a:t>– Strengths &amp; Weaknesses</a:t>
            </a:r>
            <a:endParaRPr lang="en-US" dirty="0"/>
          </a:p>
        </p:txBody>
      </p:sp>
      <p:sp>
        <p:nvSpPr>
          <p:cNvPr id="3" name="Textplatzhalter 2"/>
          <p:cNvSpPr>
            <a:spLocks noGrp="1"/>
          </p:cNvSpPr>
          <p:nvPr>
            <p:ph type="body" sz="quarter" idx="13"/>
          </p:nvPr>
        </p:nvSpPr>
        <p:spPr bwMode="gray"/>
        <p:txBody>
          <a:bodyPr/>
          <a:lstStyle/>
          <a:p>
            <a:r>
              <a:rPr lang="en-US" dirty="0" smtClean="0"/>
              <a:t>Strengths &amp; weaknesses of your company compared to strongest competitors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2732878845"/>
              </p:ext>
            </p:extLst>
          </p:nvPr>
        </p:nvGraphicFramePr>
        <p:xfrm>
          <a:off x="323846" y="1555751"/>
          <a:ext cx="8497098" cy="4247455"/>
        </p:xfrm>
        <a:graphic>
          <a:graphicData uri="http://schemas.openxmlformats.org/drawingml/2006/table">
            <a:tbl>
              <a:tblPr>
                <a:effectLst>
                  <a:outerShdw blurRad="127000" dist="63500" dir="2700000" algn="tl" rotWithShape="0">
                    <a:prstClr val="black">
                      <a:alpha val="40000"/>
                    </a:prstClr>
                  </a:outerShdw>
                </a:effectLst>
              </a:tblPr>
              <a:tblGrid>
                <a:gridCol w="297591"/>
                <a:gridCol w="1952574"/>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gridCol w="189301"/>
              </a:tblGrid>
              <a:tr h="182283">
                <a:tc rowSpan="3">
                  <a:txBody>
                    <a:bodyPr/>
                    <a:lstStyle/>
                    <a:p>
                      <a:pPr algn="ctr"/>
                      <a:r>
                        <a:rPr lang="en-US" sz="1100" b="1" noProof="0" dirty="0" smtClean="0">
                          <a:solidFill>
                            <a:srgbClr val="000000"/>
                          </a:solidFill>
                        </a:rPr>
                        <a:t>No.</a:t>
                      </a:r>
                      <a:endParaRPr lang="en-US" sz="1100" b="1" noProof="0" dirty="0">
                        <a:solidFill>
                          <a:srgbClr val="000000"/>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rowSpan="3">
                  <a:txBody>
                    <a:bodyPr/>
                    <a:lstStyle/>
                    <a:p>
                      <a:r>
                        <a:rPr lang="en-US" sz="1100" b="1" noProof="0" dirty="0" smtClean="0"/>
                        <a:t>Critical resources </a:t>
                      </a:r>
                      <a:br>
                        <a:rPr lang="en-US" sz="1100" b="1" noProof="0" dirty="0" smtClean="0"/>
                      </a:br>
                      <a:r>
                        <a:rPr lang="en-US" sz="1100" b="0" noProof="0" dirty="0" smtClean="0"/>
                        <a:t>(performance potential)</a:t>
                      </a:r>
                      <a:endParaRPr lang="en-US" sz="1100" b="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11">
                  <a:txBody>
                    <a:bodyPr/>
                    <a:lstStyle/>
                    <a:p>
                      <a:pPr algn="ctr"/>
                      <a:r>
                        <a:rPr lang="en-US" sz="1100" b="1" noProof="0" dirty="0" smtClean="0">
                          <a:solidFill>
                            <a:srgbClr val="000000"/>
                          </a:solidFill>
                        </a:rPr>
                        <a:t>Competitor 1</a:t>
                      </a:r>
                      <a:endParaRPr lang="en-US" sz="1100" b="1"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endParaRPr lang="de-DE"/>
                    </a:p>
                  </a:txBody>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11">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noProof="0" dirty="0" smtClean="0">
                          <a:solidFill>
                            <a:srgbClr val="FFFFFF"/>
                          </a:solidFill>
                          <a:effectLst>
                            <a:outerShdw blurRad="190500" algn="ctr" rotWithShape="0">
                              <a:prstClr val="black">
                                <a:alpha val="50000"/>
                              </a:prstClr>
                            </a:outerShdw>
                          </a:effectLst>
                          <a:latin typeface="+mn-lt"/>
                          <a:ea typeface="+mn-ea"/>
                          <a:cs typeface="Arial" charset="0"/>
                        </a:rPr>
                        <a:t>Own company</a:t>
                      </a:r>
                    </a:p>
                  </a:txBody>
                  <a:tcPr marL="0" marR="0" marT="0" marB="0" anchor="ctr">
                    <a:lnL w="28575" cap="flat" cmpd="sng" algn="ctr">
                      <a:solidFill>
                        <a:schemeClr val="accent1"/>
                      </a:solidFill>
                      <a:prstDash val="sysDot"/>
                      <a:round/>
                      <a:headEnd type="none" w="med" len="med"/>
                      <a:tailEnd type="none" w="med" len="med"/>
                    </a:lnL>
                    <a:lnR w="28575" cap="flat" cmpd="sng" algn="ctr">
                      <a:solidFill>
                        <a:schemeClr val="accent1"/>
                      </a:solidFill>
                      <a:prstDash val="sysDot"/>
                      <a:round/>
                      <a:headEnd type="none" w="med" len="med"/>
                      <a:tailEnd type="none" w="med" len="med"/>
                    </a:lnR>
                    <a:lnT w="28575" cap="flat" cmpd="sng" algn="ctr">
                      <a:solidFill>
                        <a:schemeClr val="accent1"/>
                      </a:solidFill>
                      <a:prstDash val="sysDot"/>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11">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noProof="0" dirty="0" smtClean="0">
                          <a:solidFill>
                            <a:srgbClr val="000000"/>
                          </a:solidFill>
                        </a:rPr>
                        <a:t>Competitor 2</a:t>
                      </a: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pPr algn="ctr"/>
                      <a:endParaRPr lang="de-DE" sz="1100" b="1"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r>
              <a:tr h="182283">
                <a:tc v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3">
                  <a:txBody>
                    <a:bodyPr/>
                    <a:lstStyle/>
                    <a:p>
                      <a:pPr algn="ctr"/>
                      <a:r>
                        <a:rPr lang="en-US" sz="1000" b="0" noProof="0" dirty="0" smtClean="0">
                          <a:solidFill>
                            <a:srgbClr val="000000"/>
                          </a:solidFill>
                        </a:rPr>
                        <a:t>poor</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3">
                  <a:txBody>
                    <a:bodyPr/>
                    <a:lstStyle/>
                    <a:p>
                      <a:pPr algn="ctr"/>
                      <a:r>
                        <a:rPr lang="en-US" sz="1000" b="0" noProof="0" dirty="0" smtClean="0">
                          <a:solidFill>
                            <a:srgbClr val="000000"/>
                          </a:solidFill>
                        </a:rPr>
                        <a:t>moderate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4">
                  <a:txBody>
                    <a:bodyPr/>
                    <a:lstStyle/>
                    <a:p>
                      <a:pPr algn="ctr"/>
                      <a:r>
                        <a:rPr lang="en-US" sz="1000" b="0" noProof="0" dirty="0" smtClean="0">
                          <a:solidFill>
                            <a:srgbClr val="000000"/>
                          </a:solidFill>
                        </a:rPr>
                        <a:t>good</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rowSpan="2">
                  <a:txBody>
                    <a:bodyPr/>
                    <a:lstStyle/>
                    <a:p>
                      <a:pPr algn="ctr"/>
                      <a:r>
                        <a:rPr lang="en-US" sz="1000" b="0" noProof="0" dirty="0" smtClean="0">
                          <a:solidFill>
                            <a:srgbClr val="000000"/>
                          </a:solidFill>
                        </a:rPr>
                        <a:t>P</a:t>
                      </a: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3">
                  <a:txBody>
                    <a:bodyPr/>
                    <a:lstStyle/>
                    <a:p>
                      <a:pPr algn="ctr"/>
                      <a:r>
                        <a:rPr lang="en-US" sz="1000" b="0" noProof="0" dirty="0" smtClean="0">
                          <a:solidFill>
                            <a:srgbClr val="000000"/>
                          </a:solidFill>
                        </a:rPr>
                        <a:t>poor</a:t>
                      </a: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gridSpan="3">
                  <a:txBody>
                    <a:bodyPr/>
                    <a:lstStyle/>
                    <a:p>
                      <a:pPr algn="ctr"/>
                      <a:r>
                        <a:rPr lang="en-US" sz="1000" b="0" noProof="0" dirty="0" smtClean="0">
                          <a:solidFill>
                            <a:srgbClr val="000000"/>
                          </a:solidFill>
                        </a:rPr>
                        <a:t>moderate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gridSpan="4">
                  <a:txBody>
                    <a:bodyPr/>
                    <a:lstStyle/>
                    <a:p>
                      <a:pPr algn="ctr"/>
                      <a:r>
                        <a:rPr lang="en-US" sz="1000" b="0" noProof="0" dirty="0" smtClean="0">
                          <a:solidFill>
                            <a:srgbClr val="000000"/>
                          </a:solidFill>
                        </a:rPr>
                        <a:t>good</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rowSpan="2">
                  <a:txBody>
                    <a:bodyPr/>
                    <a:lstStyle/>
                    <a:p>
                      <a:pPr algn="ctr"/>
                      <a:r>
                        <a:rPr lang="en-US" sz="1000" b="0" noProof="0" dirty="0" smtClean="0">
                          <a:solidFill>
                            <a:srgbClr val="000000"/>
                          </a:solidFill>
                        </a:rPr>
                        <a:t>P</a:t>
                      </a: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3">
                  <a:txBody>
                    <a:bodyPr/>
                    <a:lstStyle/>
                    <a:p>
                      <a:pPr algn="ctr"/>
                      <a:r>
                        <a:rPr lang="en-US" sz="1000" b="0" noProof="0" dirty="0" smtClean="0">
                          <a:solidFill>
                            <a:srgbClr val="000000"/>
                          </a:solidFill>
                        </a:rPr>
                        <a:t>poor</a:t>
                      </a: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gridSpan="3">
                  <a:txBody>
                    <a:bodyPr/>
                    <a:lstStyle/>
                    <a:p>
                      <a:pPr algn="ctr"/>
                      <a:r>
                        <a:rPr lang="en-US" sz="1000" b="0" noProof="0" dirty="0" smtClean="0">
                          <a:solidFill>
                            <a:srgbClr val="000000"/>
                          </a:solidFill>
                        </a:rPr>
                        <a:t>moderate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gridSpan="4">
                  <a:txBody>
                    <a:bodyPr/>
                    <a:lstStyle/>
                    <a:p>
                      <a:pPr algn="ctr"/>
                      <a:r>
                        <a:rPr lang="en-US" sz="1000" b="0" noProof="0" dirty="0" smtClean="0">
                          <a:solidFill>
                            <a:srgbClr val="000000"/>
                          </a:solidFill>
                        </a:rPr>
                        <a:t>good</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dirty="0"/>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pPr algn="ctr"/>
                      <a:endParaRPr lang="de-DE" sz="1000" b="0" dirty="0">
                        <a:solidFill>
                          <a:srgbClr val="000000"/>
                        </a:solidFill>
                      </a:endParaRPr>
                    </a:p>
                  </a:txBody>
                  <a:tcPr marL="72000" marR="72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rowSpan="2">
                  <a:txBody>
                    <a:bodyPr/>
                    <a:lstStyle/>
                    <a:p>
                      <a:pPr algn="ctr"/>
                      <a:r>
                        <a:rPr lang="en-US" sz="1000" b="0" noProof="0" dirty="0" smtClean="0">
                          <a:solidFill>
                            <a:srgbClr val="000000"/>
                          </a:solidFill>
                        </a:rPr>
                        <a:t>P</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2283">
                <a:tc v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000" b="0" noProof="0" dirty="0" smtClean="0">
                          <a:solidFill>
                            <a:srgbClr val="000000"/>
                          </a:solidFill>
                        </a:rPr>
                        <a:t>1</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2</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3</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4</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5</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6</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7</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8</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9</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r>
                        <a:rPr lang="en-US" sz="1000" b="0" noProof="0" dirty="0" smtClean="0">
                          <a:solidFill>
                            <a:srgbClr val="000000"/>
                          </a:solidFill>
                        </a:rPr>
                        <a:t>10</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vMerge="1">
                  <a:txBody>
                    <a:bodyPr/>
                    <a:lstStyle/>
                    <a:p>
                      <a:pPr algn="ctr"/>
                      <a:endParaRPr lang="de-DE" sz="1000" b="0" dirty="0">
                        <a:solidFill>
                          <a:srgbClr val="000000"/>
                        </a:solidFill>
                      </a:endParaRPr>
                    </a:p>
                  </a:txBody>
                  <a:tcPr marL="36000" marR="36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r>
                        <a:rPr lang="en-US" sz="1000" b="0" noProof="0" dirty="0" smtClean="0">
                          <a:solidFill>
                            <a:srgbClr val="000000"/>
                          </a:solidFill>
                        </a:rPr>
                        <a:t>1</a:t>
                      </a:r>
                      <a:endParaRPr lang="en-US" sz="1000" b="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2</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3</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4</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5</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6</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7</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8</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9</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r>
                        <a:rPr lang="en-US" sz="1000" b="0" noProof="0" dirty="0" smtClean="0">
                          <a:solidFill>
                            <a:srgbClr val="000000"/>
                          </a:solidFill>
                        </a:rPr>
                        <a:t>10</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vMerge="1">
                  <a:txBody>
                    <a:bodyPr/>
                    <a:lstStyle/>
                    <a:p>
                      <a:pPr algn="ctr"/>
                      <a:endParaRPr lang="de-DE" sz="1000" b="0" dirty="0">
                        <a:solidFill>
                          <a:srgbClr val="000000"/>
                        </a:solidFill>
                      </a:endParaRPr>
                    </a:p>
                  </a:txBody>
                  <a:tcPr marL="36000" marR="3600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1</a:t>
                      </a:r>
                      <a:endParaRPr lang="en-US" sz="1000" b="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2</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3</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4</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5</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6</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7</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8</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b="0" noProof="0" dirty="0" smtClean="0">
                          <a:solidFill>
                            <a:srgbClr val="000000"/>
                          </a:solidFill>
                        </a:rPr>
                        <a:t>9</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r>
                        <a:rPr lang="en-US" sz="1000" b="0" noProof="0" dirty="0" smtClean="0">
                          <a:solidFill>
                            <a:srgbClr val="000000"/>
                          </a:solidFill>
                        </a:rPr>
                        <a:t>10</a:t>
                      </a:r>
                      <a:endParaRPr lang="en-US" sz="1000" b="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vMerge="1">
                  <a:txBody>
                    <a:bodyPr/>
                    <a:lstStyle/>
                    <a:p>
                      <a:pPr algn="ctr"/>
                      <a:endParaRPr lang="de-DE" sz="1000" b="0" dirty="0">
                        <a:solidFill>
                          <a:srgbClr val="000000"/>
                        </a:solidFill>
                      </a:endParaRPr>
                    </a:p>
                  </a:txBody>
                  <a:tcPr marL="36000" marR="36000" marT="0" marB="0" anchor="ctr"/>
                </a:tc>
              </a:tr>
              <a:tr h="284662">
                <a:tc>
                  <a:txBody>
                    <a:bodyPr/>
                    <a:lstStyle/>
                    <a:p>
                      <a:pPr algn="ctr"/>
                      <a:r>
                        <a:rPr lang="en-US" sz="1100" b="1" noProof="0" dirty="0" smtClean="0">
                          <a:solidFill>
                            <a:srgbClr val="000000"/>
                          </a:solidFill>
                        </a:rPr>
                        <a:t>1</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product line X</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6</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7</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2</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2</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sales market (market share)</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5</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6</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4</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3</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marketing concept</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5</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6</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3</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4</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finance situation</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6</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9</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5</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research and development</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000" kern="1200" noProof="0" dirty="0" smtClean="0">
                          <a:solidFill>
                            <a:srgbClr val="000000"/>
                          </a:solidFill>
                          <a:latin typeface="+mn-lt"/>
                          <a:ea typeface="+mn-ea"/>
                          <a:cs typeface="+mn-cs"/>
                        </a:rPr>
                        <a:t>3</a:t>
                      </a: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6</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production</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7</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raw materials and energy</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8</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location</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9</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cost situation, differentiation</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10</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quality of management</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11</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leading systems</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a:txBody>
                    <a:bodyPr/>
                    <a:lstStyle/>
                    <a:p>
                      <a:pPr algn="ctr"/>
                      <a:r>
                        <a:rPr lang="en-US" sz="1100" b="1" noProof="0" dirty="0" smtClean="0">
                          <a:solidFill>
                            <a:srgbClr val="000000"/>
                          </a:solidFill>
                        </a:rPr>
                        <a:t>12</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000" noProof="0" dirty="0" smtClean="0"/>
                        <a:t>potential increase of productivity</a:t>
                      </a:r>
                      <a:endParaRPr lang="en-US" sz="1000" noProof="0"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en-US" noProof="0" dirty="0"/>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c>
                  <a:txBody>
                    <a:bodyPr/>
                    <a:lstStyle/>
                    <a:p>
                      <a:pPr algn="ctr"/>
                      <a:endParaRPr lang="en-US" sz="1100" noProof="0" dirty="0">
                        <a:solidFill>
                          <a:srgbClr val="000000"/>
                        </a:solidFill>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100" noProof="0" dirty="0">
                        <a:solidFill>
                          <a:srgbClr val="000000"/>
                        </a:solidFill>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7D7D7"/>
                    </a:solidFill>
                  </a:tcPr>
                </a:tc>
              </a:tr>
              <a:tr h="284662">
                <a:tc gridSpan="2">
                  <a:txBody>
                    <a:bodyPr/>
                    <a:lstStyle/>
                    <a:p>
                      <a:r>
                        <a:rPr lang="en-US" sz="1100" b="1" noProof="0" dirty="0" smtClean="0">
                          <a:solidFill>
                            <a:srgbClr val="000000"/>
                          </a:solidFill>
                        </a:rPr>
                        <a:t>Total</a:t>
                      </a:r>
                      <a:endParaRPr lang="en-US" sz="11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000" kern="1200" noProof="0" dirty="0" smtClean="0">
                          <a:solidFill>
                            <a:srgbClr val="7D7D7D"/>
                          </a:solidFill>
                          <a:latin typeface="+mn-lt"/>
                          <a:ea typeface="+mn-ea"/>
                          <a:cs typeface="+mn-cs"/>
                        </a:rPr>
                        <a:t>1</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2</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3</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4</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5</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6</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7</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8</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9</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10</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000" kern="1200" noProof="0" dirty="0" smtClean="0">
                          <a:solidFill>
                            <a:srgbClr val="7D7D7D"/>
                          </a:solidFill>
                          <a:latin typeface="+mn-lt"/>
                          <a:ea typeface="+mn-ea"/>
                          <a:cs typeface="+mn-cs"/>
                        </a:rPr>
                        <a:t>1</a:t>
                      </a:r>
                      <a:endParaRPr lang="en-US" sz="1000" kern="1200" noProof="0" dirty="0">
                        <a:solidFill>
                          <a:srgbClr val="7D7D7D"/>
                        </a:solidFill>
                        <a:latin typeface="+mn-lt"/>
                        <a:ea typeface="+mn-ea"/>
                        <a:cs typeface="+mn-cs"/>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2</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3</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4</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5</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6</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7</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8</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9</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10</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chemeClr val="accent1">
                        <a:lumMod val="40000"/>
                        <a:lumOff val="60000"/>
                      </a:schemeClr>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28575" cap="flat" cmpd="sng" algn="ctr">
                      <a:solidFill>
                        <a:schemeClr val="accent1"/>
                      </a:solidFill>
                      <a:prstDash val="sysDot"/>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chemeClr val="accent1"/>
                      </a:solidFill>
                      <a:prstDash val="sysDot"/>
                      <a:round/>
                      <a:headEnd type="none" w="med" len="med"/>
                      <a:tailEnd type="none" w="med" len="med"/>
                    </a:lnB>
                    <a:solidFill>
                      <a:srgbClr val="FFFFFF"/>
                    </a:solidFill>
                  </a:tcPr>
                </a:tc>
                <a:tc>
                  <a:txBody>
                    <a:bodyPr/>
                    <a:lstStyle/>
                    <a:p>
                      <a:pPr algn="ctr"/>
                      <a:r>
                        <a:rPr lang="en-US" sz="1000" kern="1200" noProof="0" dirty="0" smtClean="0">
                          <a:solidFill>
                            <a:srgbClr val="7D7D7D"/>
                          </a:solidFill>
                          <a:latin typeface="+mn-lt"/>
                          <a:ea typeface="+mn-ea"/>
                          <a:cs typeface="+mn-cs"/>
                        </a:rPr>
                        <a:t>1</a:t>
                      </a:r>
                      <a:endParaRPr lang="en-US" sz="1000" kern="1200" noProof="0" dirty="0">
                        <a:solidFill>
                          <a:srgbClr val="7D7D7D"/>
                        </a:solidFill>
                        <a:latin typeface="+mn-lt"/>
                        <a:ea typeface="+mn-ea"/>
                        <a:cs typeface="+mn-cs"/>
                      </a:endParaRPr>
                    </a:p>
                  </a:txBody>
                  <a:tcPr marL="0" marR="0" marT="0" marB="0" anchor="ctr">
                    <a:lnL w="28575" cap="flat" cmpd="sng" algn="ctr">
                      <a:solidFill>
                        <a:schemeClr val="accent1"/>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2</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3</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4</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5</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6</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7</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8</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algn="ctr"/>
                      <a:r>
                        <a:rPr lang="en-US" sz="1000" kern="1200" noProof="0" dirty="0" smtClean="0">
                          <a:solidFill>
                            <a:srgbClr val="7D7D7D"/>
                          </a:solidFill>
                          <a:latin typeface="+mn-lt"/>
                          <a:ea typeface="+mn-ea"/>
                          <a:cs typeface="+mn-cs"/>
                        </a:rPr>
                        <a:t>9</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ysDot"/>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000" kern="1200" noProof="0" dirty="0" smtClean="0">
                          <a:solidFill>
                            <a:srgbClr val="7D7D7D"/>
                          </a:solidFill>
                          <a:latin typeface="+mn-lt"/>
                          <a:ea typeface="+mn-ea"/>
                          <a:cs typeface="+mn-cs"/>
                        </a:rPr>
                        <a:t>10</a:t>
                      </a:r>
                      <a:endParaRPr lang="en-US" sz="1000" kern="1200" noProof="0" dirty="0">
                        <a:solidFill>
                          <a:srgbClr val="7D7D7D"/>
                        </a:solidFill>
                        <a:latin typeface="+mn-lt"/>
                        <a:ea typeface="+mn-ea"/>
                        <a:cs typeface="+mn-cs"/>
                      </a:endParaRPr>
                    </a:p>
                  </a:txBody>
                  <a:tcPr marL="0" marR="0" marT="0" marB="0" anchor="ctr">
                    <a:lnL w="12700" cap="flat" cmpd="sng" algn="ctr">
                      <a:solidFill>
                        <a:srgbClr val="C0C0C0"/>
                      </a:solidFill>
                      <a:prstDash val="sysDot"/>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endParaRPr lang="en-US" sz="1000" kern="1200" noProof="0" dirty="0">
                        <a:solidFill>
                          <a:srgbClr val="000000"/>
                        </a:solidFill>
                        <a:latin typeface="+mn-lt"/>
                        <a:ea typeface="+mn-ea"/>
                        <a:cs typeface="+mn-cs"/>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cxnSp>
        <p:nvCxnSpPr>
          <p:cNvPr id="6" name="Gerade Verbindung 5"/>
          <p:cNvCxnSpPr>
            <a:stCxn id="28" idx="1"/>
            <a:endCxn id="48" idx="0"/>
          </p:cNvCxnSpPr>
          <p:nvPr/>
        </p:nvCxnSpPr>
        <p:spPr bwMode="gray">
          <a:xfrm>
            <a:off x="3420798" y="2544214"/>
            <a:ext cx="60" cy="271291"/>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a:stCxn id="46" idx="1"/>
            <a:endCxn id="44" idx="2"/>
          </p:cNvCxnSpPr>
          <p:nvPr/>
        </p:nvCxnSpPr>
        <p:spPr bwMode="gray">
          <a:xfrm flipH="1">
            <a:off x="3035820" y="3107040"/>
            <a:ext cx="577078" cy="279632"/>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a:stCxn id="44" idx="1"/>
            <a:endCxn id="42" idx="0"/>
          </p:cNvCxnSpPr>
          <p:nvPr/>
        </p:nvCxnSpPr>
        <p:spPr bwMode="gray">
          <a:xfrm>
            <a:off x="3036400" y="3385272"/>
            <a:ext cx="383118" cy="278842"/>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a:stCxn id="42" idx="0"/>
            <a:endCxn id="34" idx="0"/>
          </p:cNvCxnSpPr>
          <p:nvPr/>
        </p:nvCxnSpPr>
        <p:spPr bwMode="gray">
          <a:xfrm>
            <a:off x="3419518" y="3664114"/>
            <a:ext cx="194780" cy="284594"/>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a:stCxn id="34" idx="1"/>
            <a:endCxn id="36" idx="0"/>
          </p:cNvCxnSpPr>
          <p:nvPr/>
        </p:nvCxnSpPr>
        <p:spPr bwMode="gray">
          <a:xfrm>
            <a:off x="3612898" y="3949288"/>
            <a:ext cx="557864" cy="29037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a:stCxn id="48" idx="1"/>
            <a:endCxn id="46" idx="0"/>
          </p:cNvCxnSpPr>
          <p:nvPr/>
        </p:nvCxnSpPr>
        <p:spPr bwMode="gray">
          <a:xfrm>
            <a:off x="3419458" y="2816085"/>
            <a:ext cx="194840" cy="29037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2" name="Gruppieren 173"/>
          <p:cNvGrpSpPr/>
          <p:nvPr/>
        </p:nvGrpSpPr>
        <p:grpSpPr bwMode="gray">
          <a:xfrm>
            <a:off x="3341916" y="2738417"/>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47" name="Ellipse 4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8" name="Ellipse 4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3" name="Gruppieren 176"/>
          <p:cNvGrpSpPr/>
          <p:nvPr/>
        </p:nvGrpSpPr>
        <p:grpSpPr bwMode="gray">
          <a:xfrm>
            <a:off x="3535356" y="3029372"/>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45" name="Ellipse 4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6" name="Ellipse 4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4" name="Gruppieren 179"/>
          <p:cNvGrpSpPr/>
          <p:nvPr/>
        </p:nvGrpSpPr>
        <p:grpSpPr bwMode="gray">
          <a:xfrm>
            <a:off x="2958860" y="3307604"/>
            <a:ext cx="158400" cy="158400"/>
            <a:chOff x="5609086" y="2826444"/>
            <a:chExt cx="144006" cy="144006"/>
          </a:xfrm>
          <a:solidFill>
            <a:srgbClr val="AFAFAF"/>
          </a:solidFill>
          <a:effectLst>
            <a:outerShdw blurRad="50800" dist="38100" dir="2700000" algn="tl" rotWithShape="0">
              <a:prstClr val="black">
                <a:alpha val="40000"/>
              </a:prstClr>
            </a:outerShdw>
          </a:effectLst>
        </p:grpSpPr>
        <p:sp>
          <p:nvSpPr>
            <p:cNvPr id="43" name="Ellipse 42"/>
            <p:cNvSpPr/>
            <p:nvPr/>
          </p:nvSpPr>
          <p:spPr bwMode="gray">
            <a:xfrm>
              <a:off x="5609086"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4" name="Ellipse 43"/>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5" name="Gruppieren 182"/>
          <p:cNvGrpSpPr/>
          <p:nvPr/>
        </p:nvGrpSpPr>
        <p:grpSpPr bwMode="gray">
          <a:xfrm>
            <a:off x="3340576" y="3587026"/>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41" name="Ellipse 4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2" name="Ellipse 41"/>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6" name="Gerade Verbindung 15"/>
          <p:cNvCxnSpPr>
            <a:stCxn id="36" idx="1"/>
            <a:endCxn id="38" idx="0"/>
          </p:cNvCxnSpPr>
          <p:nvPr/>
        </p:nvCxnSpPr>
        <p:spPr bwMode="gray">
          <a:xfrm flipH="1">
            <a:off x="3614298" y="4240243"/>
            <a:ext cx="555064" cy="27944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a:stCxn id="38" idx="1"/>
            <a:endCxn id="40" idx="1"/>
          </p:cNvCxnSpPr>
          <p:nvPr/>
        </p:nvCxnSpPr>
        <p:spPr bwMode="gray">
          <a:xfrm flipH="1">
            <a:off x="3416778" y="4520268"/>
            <a:ext cx="196120" cy="279403"/>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40" idx="2"/>
            <a:endCxn id="32" idx="0"/>
          </p:cNvCxnSpPr>
          <p:nvPr/>
        </p:nvCxnSpPr>
        <p:spPr bwMode="gray">
          <a:xfrm>
            <a:off x="3416198" y="4801071"/>
            <a:ext cx="197920" cy="287808"/>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9" name="Gruppieren 182"/>
          <p:cNvGrpSpPr/>
          <p:nvPr/>
        </p:nvGrpSpPr>
        <p:grpSpPr bwMode="gray">
          <a:xfrm>
            <a:off x="3339236" y="4722003"/>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39" name="Ellipse 3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40" name="Ellipse 3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0" name="Gruppieren 182"/>
          <p:cNvGrpSpPr/>
          <p:nvPr/>
        </p:nvGrpSpPr>
        <p:grpSpPr bwMode="gray">
          <a:xfrm>
            <a:off x="3535356" y="4442600"/>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37" name="Ellipse 3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8" name="Ellipse 3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1" name="Gruppieren 182"/>
          <p:cNvGrpSpPr/>
          <p:nvPr/>
        </p:nvGrpSpPr>
        <p:grpSpPr bwMode="gray">
          <a:xfrm>
            <a:off x="4091820" y="4162575"/>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35" name="Ellipse 3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6" name="Ellipse 3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2" name="Gruppieren 182"/>
          <p:cNvGrpSpPr/>
          <p:nvPr/>
        </p:nvGrpSpPr>
        <p:grpSpPr bwMode="gray">
          <a:xfrm>
            <a:off x="3535356" y="3871620"/>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33" name="Ellipse 32"/>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4" name="Ellipse 33"/>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24" name="Gerade Verbindung 23"/>
          <p:cNvCxnSpPr>
            <a:stCxn id="30" idx="0"/>
            <a:endCxn id="28" idx="1"/>
          </p:cNvCxnSpPr>
          <p:nvPr/>
        </p:nvCxnSpPr>
        <p:spPr bwMode="gray">
          <a:xfrm flipH="1">
            <a:off x="3420798" y="2252679"/>
            <a:ext cx="193500" cy="29153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25" name="Gruppieren 170"/>
          <p:cNvGrpSpPr/>
          <p:nvPr/>
        </p:nvGrpSpPr>
        <p:grpSpPr bwMode="gray">
          <a:xfrm>
            <a:off x="3535356" y="2175591"/>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29" name="Ellipse 2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0" name="Ellipse 2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6" name="Gruppieren 167"/>
          <p:cNvGrpSpPr/>
          <p:nvPr/>
        </p:nvGrpSpPr>
        <p:grpSpPr bwMode="gray">
          <a:xfrm>
            <a:off x="3343256" y="2466546"/>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27" name="Ellipse 2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28" name="Ellipse 2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65" name="Gerade Verbindung 64"/>
          <p:cNvCxnSpPr>
            <a:stCxn id="107" idx="1"/>
            <a:endCxn id="73" idx="0"/>
          </p:cNvCxnSpPr>
          <p:nvPr/>
        </p:nvCxnSpPr>
        <p:spPr bwMode="gray">
          <a:xfrm>
            <a:off x="5691866" y="2544214"/>
            <a:ext cx="1400" cy="27129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Gerade Verbindung 65"/>
          <p:cNvCxnSpPr>
            <a:stCxn id="76" idx="1"/>
            <a:endCxn id="79" idx="2"/>
          </p:cNvCxnSpPr>
          <p:nvPr/>
        </p:nvCxnSpPr>
        <p:spPr bwMode="gray">
          <a:xfrm flipH="1">
            <a:off x="5691284" y="3107040"/>
            <a:ext cx="565672" cy="2796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Gerade Verbindung 66"/>
          <p:cNvCxnSpPr>
            <a:stCxn id="79" idx="1"/>
            <a:endCxn id="82" idx="0"/>
          </p:cNvCxnSpPr>
          <p:nvPr/>
        </p:nvCxnSpPr>
        <p:spPr bwMode="gray">
          <a:xfrm>
            <a:off x="5691864" y="3385272"/>
            <a:ext cx="194306" cy="2788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Gerade Verbindung 67"/>
          <p:cNvCxnSpPr>
            <a:stCxn id="82" idx="0"/>
            <a:endCxn id="97" idx="0"/>
          </p:cNvCxnSpPr>
          <p:nvPr/>
        </p:nvCxnSpPr>
        <p:spPr bwMode="gray">
          <a:xfrm flipH="1">
            <a:off x="5693266" y="3664114"/>
            <a:ext cx="192904" cy="28459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Gerade Verbindung 68"/>
          <p:cNvCxnSpPr>
            <a:stCxn id="97" idx="1"/>
            <a:endCxn id="94" idx="0"/>
          </p:cNvCxnSpPr>
          <p:nvPr/>
        </p:nvCxnSpPr>
        <p:spPr bwMode="gray">
          <a:xfrm>
            <a:off x="5691866" y="3949288"/>
            <a:ext cx="566490" cy="290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Gerade Verbindung 69"/>
          <p:cNvCxnSpPr>
            <a:stCxn id="73" idx="1"/>
            <a:endCxn id="76" idx="0"/>
          </p:cNvCxnSpPr>
          <p:nvPr/>
        </p:nvCxnSpPr>
        <p:spPr bwMode="gray">
          <a:xfrm>
            <a:off x="5691866" y="2816085"/>
            <a:ext cx="566490" cy="290375"/>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71" name="Gruppieren 173"/>
          <p:cNvGrpSpPr/>
          <p:nvPr/>
        </p:nvGrpSpPr>
        <p:grpSpPr bwMode="gray">
          <a:xfrm>
            <a:off x="5614324" y="2738417"/>
            <a:ext cx="158400" cy="158400"/>
            <a:chOff x="5609085" y="2826444"/>
            <a:chExt cx="144006" cy="144006"/>
          </a:xfrm>
          <a:effectLst>
            <a:outerShdw blurRad="50800" dist="38100" dir="2700000" algn="tl" rotWithShape="0">
              <a:prstClr val="black">
                <a:alpha val="40000"/>
              </a:prstClr>
            </a:outerShdw>
          </a:effectLst>
        </p:grpSpPr>
        <p:sp>
          <p:nvSpPr>
            <p:cNvPr id="72" name="Ellipse 71"/>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73" name="Ellipse 72"/>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74" name="Gruppieren 176"/>
          <p:cNvGrpSpPr/>
          <p:nvPr/>
        </p:nvGrpSpPr>
        <p:grpSpPr bwMode="gray">
          <a:xfrm>
            <a:off x="6179414" y="3029372"/>
            <a:ext cx="158400" cy="158400"/>
            <a:chOff x="5609085" y="2826444"/>
            <a:chExt cx="144006" cy="144006"/>
          </a:xfrm>
          <a:effectLst>
            <a:outerShdw blurRad="50800" dist="38100" dir="2700000" algn="tl" rotWithShape="0">
              <a:prstClr val="black">
                <a:alpha val="40000"/>
              </a:prstClr>
            </a:outerShdw>
          </a:effectLst>
        </p:grpSpPr>
        <p:sp>
          <p:nvSpPr>
            <p:cNvPr id="75" name="Ellipse 74"/>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76" name="Ellipse 75"/>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77" name="Gruppieren 179"/>
          <p:cNvGrpSpPr/>
          <p:nvPr/>
        </p:nvGrpSpPr>
        <p:grpSpPr bwMode="gray">
          <a:xfrm>
            <a:off x="5614324" y="3307604"/>
            <a:ext cx="158400" cy="158400"/>
            <a:chOff x="5609086" y="2826444"/>
            <a:chExt cx="144006" cy="144006"/>
          </a:xfrm>
          <a:effectLst>
            <a:outerShdw blurRad="50800" dist="38100" dir="2700000" algn="tl" rotWithShape="0">
              <a:prstClr val="black">
                <a:alpha val="40000"/>
              </a:prstClr>
            </a:outerShdw>
          </a:effectLst>
        </p:grpSpPr>
        <p:sp>
          <p:nvSpPr>
            <p:cNvPr id="78" name="Ellipse 77"/>
            <p:cNvSpPr/>
            <p:nvPr/>
          </p:nvSpPr>
          <p:spPr bwMode="gray">
            <a:xfrm>
              <a:off x="5609086"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79" name="Ellipse 78"/>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80" name="Gruppieren 182"/>
          <p:cNvGrpSpPr/>
          <p:nvPr/>
        </p:nvGrpSpPr>
        <p:grpSpPr bwMode="gray">
          <a:xfrm>
            <a:off x="5807228" y="3587026"/>
            <a:ext cx="158400" cy="158400"/>
            <a:chOff x="5609085" y="2826444"/>
            <a:chExt cx="144006" cy="144006"/>
          </a:xfrm>
          <a:effectLst>
            <a:outerShdw blurRad="50800" dist="38100" dir="2700000" algn="tl" rotWithShape="0">
              <a:prstClr val="black">
                <a:alpha val="40000"/>
              </a:prstClr>
            </a:outerShdw>
          </a:effectLst>
        </p:grpSpPr>
        <p:sp>
          <p:nvSpPr>
            <p:cNvPr id="81" name="Ellipse 80"/>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82" name="Ellipse 81"/>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83" name="Gerade Verbindung 82"/>
          <p:cNvCxnSpPr>
            <a:stCxn id="94" idx="1"/>
            <a:endCxn id="91" idx="0"/>
          </p:cNvCxnSpPr>
          <p:nvPr/>
        </p:nvCxnSpPr>
        <p:spPr bwMode="gray">
          <a:xfrm>
            <a:off x="6256956" y="4240243"/>
            <a:ext cx="1400" cy="2794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Gerade Verbindung 83"/>
          <p:cNvCxnSpPr>
            <a:stCxn id="91" idx="1"/>
            <a:endCxn id="88" idx="1"/>
          </p:cNvCxnSpPr>
          <p:nvPr/>
        </p:nvCxnSpPr>
        <p:spPr bwMode="gray">
          <a:xfrm flipH="1">
            <a:off x="5876144" y="4520268"/>
            <a:ext cx="380812" cy="27940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Gerade Verbindung 84"/>
          <p:cNvCxnSpPr>
            <a:stCxn id="88" idx="2"/>
            <a:endCxn id="100" idx="0"/>
          </p:cNvCxnSpPr>
          <p:nvPr/>
        </p:nvCxnSpPr>
        <p:spPr bwMode="gray">
          <a:xfrm>
            <a:off x="5875564" y="4801071"/>
            <a:ext cx="199874" cy="287808"/>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6" name="Gruppieren 182"/>
          <p:cNvGrpSpPr/>
          <p:nvPr/>
        </p:nvGrpSpPr>
        <p:grpSpPr bwMode="gray">
          <a:xfrm>
            <a:off x="5798602" y="4722003"/>
            <a:ext cx="158400" cy="158400"/>
            <a:chOff x="5609085" y="2826444"/>
            <a:chExt cx="144006" cy="144006"/>
          </a:xfrm>
          <a:effectLst>
            <a:outerShdw blurRad="50800" dist="38100" dir="2700000" algn="tl" rotWithShape="0">
              <a:prstClr val="black">
                <a:alpha val="40000"/>
              </a:prstClr>
            </a:outerShdw>
          </a:effectLst>
        </p:grpSpPr>
        <p:sp>
          <p:nvSpPr>
            <p:cNvPr id="87" name="Ellipse 86"/>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88" name="Ellipse 87"/>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89" name="Gruppieren 182"/>
          <p:cNvGrpSpPr/>
          <p:nvPr/>
        </p:nvGrpSpPr>
        <p:grpSpPr bwMode="gray">
          <a:xfrm>
            <a:off x="6179414" y="4442600"/>
            <a:ext cx="158400" cy="158400"/>
            <a:chOff x="5609085" y="2826444"/>
            <a:chExt cx="144006" cy="144006"/>
          </a:xfrm>
          <a:effectLst>
            <a:outerShdw blurRad="50800" dist="38100" dir="2700000" algn="tl" rotWithShape="0">
              <a:prstClr val="black">
                <a:alpha val="40000"/>
              </a:prstClr>
            </a:outerShdw>
          </a:effectLst>
        </p:grpSpPr>
        <p:sp>
          <p:nvSpPr>
            <p:cNvPr id="90" name="Ellipse 89"/>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91" name="Ellipse 90"/>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92" name="Gruppieren 182"/>
          <p:cNvGrpSpPr/>
          <p:nvPr/>
        </p:nvGrpSpPr>
        <p:grpSpPr bwMode="gray">
          <a:xfrm>
            <a:off x="6179414" y="4162575"/>
            <a:ext cx="158400" cy="158400"/>
            <a:chOff x="5609085" y="2826444"/>
            <a:chExt cx="144006" cy="144006"/>
          </a:xfrm>
          <a:effectLst>
            <a:outerShdw blurRad="50800" dist="38100" dir="2700000" algn="tl" rotWithShape="0">
              <a:prstClr val="black">
                <a:alpha val="40000"/>
              </a:prstClr>
            </a:outerShdw>
          </a:effectLst>
        </p:grpSpPr>
        <p:sp>
          <p:nvSpPr>
            <p:cNvPr id="93" name="Ellipse 92"/>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94" name="Ellipse 93"/>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95" name="Gruppieren 182"/>
          <p:cNvGrpSpPr/>
          <p:nvPr/>
        </p:nvGrpSpPr>
        <p:grpSpPr bwMode="gray">
          <a:xfrm>
            <a:off x="5614324" y="3871620"/>
            <a:ext cx="158400" cy="158400"/>
            <a:chOff x="5609085" y="2826444"/>
            <a:chExt cx="144006" cy="144006"/>
          </a:xfrm>
          <a:effectLst>
            <a:outerShdw blurRad="50800" dist="38100" dir="2700000" algn="tl" rotWithShape="0">
              <a:prstClr val="black">
                <a:alpha val="40000"/>
              </a:prstClr>
            </a:outerShdw>
          </a:effectLst>
        </p:grpSpPr>
        <p:sp>
          <p:nvSpPr>
            <p:cNvPr id="96" name="Ellipse 95"/>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97" name="Ellipse 96"/>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01" name="Gerade Verbindung 100"/>
          <p:cNvCxnSpPr>
            <a:stCxn id="104" idx="0"/>
            <a:endCxn id="107" idx="1"/>
          </p:cNvCxnSpPr>
          <p:nvPr/>
        </p:nvCxnSpPr>
        <p:spPr bwMode="gray">
          <a:xfrm flipH="1">
            <a:off x="5691866" y="2252679"/>
            <a:ext cx="185678" cy="291535"/>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2" name="Gruppieren 170"/>
          <p:cNvGrpSpPr/>
          <p:nvPr/>
        </p:nvGrpSpPr>
        <p:grpSpPr bwMode="gray">
          <a:xfrm>
            <a:off x="5798602" y="2175591"/>
            <a:ext cx="158400" cy="158400"/>
            <a:chOff x="5609085" y="2826444"/>
            <a:chExt cx="144006" cy="144006"/>
          </a:xfrm>
          <a:effectLst>
            <a:outerShdw blurRad="50800" dist="38100" dir="2700000" algn="tl" rotWithShape="0">
              <a:prstClr val="black">
                <a:alpha val="40000"/>
              </a:prstClr>
            </a:outerShdw>
          </a:effectLst>
        </p:grpSpPr>
        <p:sp>
          <p:nvSpPr>
            <p:cNvPr id="103" name="Ellipse 102"/>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04" name="Ellipse 103"/>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05" name="Gruppieren 167"/>
          <p:cNvGrpSpPr/>
          <p:nvPr/>
        </p:nvGrpSpPr>
        <p:grpSpPr bwMode="gray">
          <a:xfrm>
            <a:off x="5614324" y="2466546"/>
            <a:ext cx="158400" cy="158400"/>
            <a:chOff x="5609085" y="2826444"/>
            <a:chExt cx="144006" cy="144006"/>
          </a:xfrm>
          <a:effectLst>
            <a:outerShdw blurRad="50800" dist="38100" dir="2700000" algn="tl" rotWithShape="0">
              <a:prstClr val="black">
                <a:alpha val="40000"/>
              </a:prstClr>
            </a:outerShdw>
          </a:effectLst>
        </p:grpSpPr>
        <p:sp>
          <p:nvSpPr>
            <p:cNvPr id="106" name="Ellipse 105"/>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07" name="Ellipse 106"/>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08" name="Gerade Verbindung 107"/>
          <p:cNvCxnSpPr>
            <a:stCxn id="150" idx="1"/>
            <a:endCxn id="116" idx="0"/>
          </p:cNvCxnSpPr>
          <p:nvPr/>
        </p:nvCxnSpPr>
        <p:spPr bwMode="gray">
          <a:xfrm flipH="1">
            <a:off x="7202052" y="2544214"/>
            <a:ext cx="186898" cy="271291"/>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19" idx="1"/>
            <a:endCxn id="122" idx="2"/>
          </p:cNvCxnSpPr>
          <p:nvPr/>
        </p:nvCxnSpPr>
        <p:spPr bwMode="gray">
          <a:xfrm flipH="1">
            <a:off x="7003972" y="3107040"/>
            <a:ext cx="196680" cy="279632"/>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a:stCxn id="122" idx="1"/>
            <a:endCxn id="125" idx="0"/>
          </p:cNvCxnSpPr>
          <p:nvPr/>
        </p:nvCxnSpPr>
        <p:spPr bwMode="gray">
          <a:xfrm>
            <a:off x="7004552" y="3385272"/>
            <a:ext cx="1402" cy="278842"/>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11" name="Gerade Verbindung 110"/>
          <p:cNvCxnSpPr>
            <a:stCxn id="125" idx="0"/>
            <a:endCxn id="140" idx="0"/>
          </p:cNvCxnSpPr>
          <p:nvPr/>
        </p:nvCxnSpPr>
        <p:spPr bwMode="gray">
          <a:xfrm>
            <a:off x="7005954" y="3664114"/>
            <a:ext cx="576496" cy="284594"/>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12" name="Gerade Verbindung 111"/>
          <p:cNvCxnSpPr>
            <a:stCxn id="140" idx="1"/>
            <a:endCxn id="137" idx="0"/>
          </p:cNvCxnSpPr>
          <p:nvPr/>
        </p:nvCxnSpPr>
        <p:spPr bwMode="gray">
          <a:xfrm flipH="1">
            <a:off x="7386330" y="3949288"/>
            <a:ext cx="194720" cy="29037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13" name="Gerade Verbindung 112"/>
          <p:cNvCxnSpPr>
            <a:stCxn id="116" idx="1"/>
            <a:endCxn id="119" idx="0"/>
          </p:cNvCxnSpPr>
          <p:nvPr/>
        </p:nvCxnSpPr>
        <p:spPr bwMode="gray">
          <a:xfrm>
            <a:off x="7200652" y="2816085"/>
            <a:ext cx="1400" cy="29037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14" name="Gruppieren 173"/>
          <p:cNvGrpSpPr/>
          <p:nvPr/>
        </p:nvGrpSpPr>
        <p:grpSpPr bwMode="gray">
          <a:xfrm>
            <a:off x="7123110" y="2738417"/>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15" name="Ellipse 11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16" name="Ellipse 11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17" name="Gruppieren 176"/>
          <p:cNvGrpSpPr/>
          <p:nvPr/>
        </p:nvGrpSpPr>
        <p:grpSpPr bwMode="gray">
          <a:xfrm>
            <a:off x="7123110" y="3029372"/>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18" name="Ellipse 117"/>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19" name="Ellipse 118"/>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20" name="Gruppieren 179"/>
          <p:cNvGrpSpPr/>
          <p:nvPr/>
        </p:nvGrpSpPr>
        <p:grpSpPr bwMode="gray">
          <a:xfrm>
            <a:off x="6927012" y="3307604"/>
            <a:ext cx="158400" cy="158400"/>
            <a:chOff x="5609086" y="2826444"/>
            <a:chExt cx="144006" cy="144006"/>
          </a:xfrm>
          <a:solidFill>
            <a:srgbClr val="AFAFAF"/>
          </a:solidFill>
          <a:effectLst>
            <a:outerShdw blurRad="50800" dist="38100" dir="2700000" algn="tl" rotWithShape="0">
              <a:prstClr val="black">
                <a:alpha val="40000"/>
              </a:prstClr>
            </a:outerShdw>
          </a:effectLst>
        </p:grpSpPr>
        <p:sp>
          <p:nvSpPr>
            <p:cNvPr id="121" name="Ellipse 120"/>
            <p:cNvSpPr/>
            <p:nvPr/>
          </p:nvSpPr>
          <p:spPr bwMode="gray">
            <a:xfrm>
              <a:off x="5609086"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22" name="Ellipse 121"/>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23" name="Gruppieren 182"/>
          <p:cNvGrpSpPr/>
          <p:nvPr/>
        </p:nvGrpSpPr>
        <p:grpSpPr bwMode="gray">
          <a:xfrm>
            <a:off x="6927012" y="3587026"/>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24" name="Ellipse 123"/>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25" name="Ellipse 124"/>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26" name="Gerade Verbindung 125"/>
          <p:cNvCxnSpPr>
            <a:stCxn id="137" idx="1"/>
            <a:endCxn id="134" idx="0"/>
          </p:cNvCxnSpPr>
          <p:nvPr/>
        </p:nvCxnSpPr>
        <p:spPr bwMode="gray">
          <a:xfrm>
            <a:off x="7384930" y="4240243"/>
            <a:ext cx="197520" cy="27944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a:stCxn id="134" idx="1"/>
            <a:endCxn id="131" idx="1"/>
          </p:cNvCxnSpPr>
          <p:nvPr/>
        </p:nvCxnSpPr>
        <p:spPr bwMode="gray">
          <a:xfrm flipH="1">
            <a:off x="7384930" y="4520268"/>
            <a:ext cx="196120" cy="279403"/>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a:stCxn id="131" idx="2"/>
            <a:endCxn id="143" idx="0"/>
          </p:cNvCxnSpPr>
          <p:nvPr/>
        </p:nvCxnSpPr>
        <p:spPr bwMode="gray">
          <a:xfrm flipH="1">
            <a:off x="7202310" y="4801071"/>
            <a:ext cx="182040" cy="288120"/>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29" name="Gruppieren 182"/>
          <p:cNvGrpSpPr/>
          <p:nvPr/>
        </p:nvGrpSpPr>
        <p:grpSpPr bwMode="gray">
          <a:xfrm>
            <a:off x="7307388" y="4722003"/>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30" name="Ellipse 129"/>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1" name="Ellipse 130"/>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32" name="Gruppieren 182"/>
          <p:cNvGrpSpPr/>
          <p:nvPr/>
        </p:nvGrpSpPr>
        <p:grpSpPr bwMode="gray">
          <a:xfrm>
            <a:off x="7503508" y="4442600"/>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33" name="Ellipse 132"/>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4" name="Ellipse 133"/>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35" name="Gruppieren 182"/>
          <p:cNvGrpSpPr/>
          <p:nvPr/>
        </p:nvGrpSpPr>
        <p:grpSpPr bwMode="gray">
          <a:xfrm>
            <a:off x="7307388" y="4162575"/>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36" name="Ellipse 135"/>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7" name="Ellipse 136"/>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38" name="Gruppieren 182"/>
          <p:cNvGrpSpPr/>
          <p:nvPr/>
        </p:nvGrpSpPr>
        <p:grpSpPr bwMode="gray">
          <a:xfrm>
            <a:off x="7503508" y="3871620"/>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39" name="Ellipse 13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0" name="Ellipse 13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44" name="Gerade Verbindung 143"/>
          <p:cNvCxnSpPr>
            <a:stCxn id="147" idx="0"/>
            <a:endCxn id="150" idx="1"/>
          </p:cNvCxnSpPr>
          <p:nvPr/>
        </p:nvCxnSpPr>
        <p:spPr bwMode="gray">
          <a:xfrm>
            <a:off x="7005954" y="2252679"/>
            <a:ext cx="382996" cy="291535"/>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45" name="Gruppieren 170"/>
          <p:cNvGrpSpPr/>
          <p:nvPr/>
        </p:nvGrpSpPr>
        <p:grpSpPr bwMode="gray">
          <a:xfrm>
            <a:off x="6927012" y="2175591"/>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46" name="Ellipse 145"/>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7" name="Ellipse 146"/>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48" name="Gruppieren 167"/>
          <p:cNvGrpSpPr/>
          <p:nvPr/>
        </p:nvGrpSpPr>
        <p:grpSpPr bwMode="gray">
          <a:xfrm>
            <a:off x="7311408" y="2466546"/>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49" name="Ellipse 14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50" name="Ellipse 14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62" name="Gerade Verbindung 161"/>
          <p:cNvCxnSpPr>
            <a:stCxn id="143" idx="5"/>
            <a:endCxn id="166" idx="1"/>
          </p:cNvCxnSpPr>
          <p:nvPr/>
        </p:nvCxnSpPr>
        <p:spPr bwMode="gray">
          <a:xfrm>
            <a:off x="7203583" y="5092264"/>
            <a:ext cx="181347" cy="276018"/>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63" name="Gerade Verbindung 162"/>
          <p:cNvCxnSpPr>
            <a:stCxn id="166" idx="2"/>
            <a:endCxn id="169" idx="0"/>
          </p:cNvCxnSpPr>
          <p:nvPr/>
        </p:nvCxnSpPr>
        <p:spPr bwMode="gray">
          <a:xfrm flipH="1">
            <a:off x="7202052" y="5369682"/>
            <a:ext cx="182298" cy="287808"/>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64" name="Gruppieren 182"/>
          <p:cNvGrpSpPr/>
          <p:nvPr/>
        </p:nvGrpSpPr>
        <p:grpSpPr bwMode="gray">
          <a:xfrm>
            <a:off x="7307388" y="5290614"/>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65" name="Ellipse 16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6" name="Ellipse 16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67" name="Gruppieren 182"/>
          <p:cNvGrpSpPr/>
          <p:nvPr/>
        </p:nvGrpSpPr>
        <p:grpSpPr bwMode="gray">
          <a:xfrm>
            <a:off x="7123110" y="5580402"/>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68" name="Ellipse 167"/>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9" name="Ellipse 168"/>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41" name="Gruppieren 182"/>
          <p:cNvGrpSpPr/>
          <p:nvPr/>
        </p:nvGrpSpPr>
        <p:grpSpPr bwMode="gray">
          <a:xfrm>
            <a:off x="7123110" y="5011791"/>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42" name="Ellipse 141"/>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3" name="Ellipse 142"/>
            <p:cNvSpPr/>
            <p:nvPr/>
          </p:nvSpPr>
          <p:spPr bwMode="gray">
            <a:xfrm>
              <a:off x="5679452" y="2896811"/>
              <a:ext cx="3273" cy="3273"/>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73" name="Gerade Verbindung 172"/>
          <p:cNvCxnSpPr>
            <a:stCxn id="100" idx="3"/>
            <a:endCxn id="177" idx="1"/>
          </p:cNvCxnSpPr>
          <p:nvPr/>
        </p:nvCxnSpPr>
        <p:spPr bwMode="gray">
          <a:xfrm flipH="1">
            <a:off x="5876144" y="5091952"/>
            <a:ext cx="198021" cy="2757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Gerade Verbindung 173"/>
          <p:cNvCxnSpPr>
            <a:stCxn id="177" idx="2"/>
            <a:endCxn id="180" idx="0"/>
          </p:cNvCxnSpPr>
          <p:nvPr/>
        </p:nvCxnSpPr>
        <p:spPr bwMode="gray">
          <a:xfrm>
            <a:off x="5875564" y="5369102"/>
            <a:ext cx="200054" cy="287808"/>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75" name="Gruppieren 182"/>
          <p:cNvGrpSpPr/>
          <p:nvPr/>
        </p:nvGrpSpPr>
        <p:grpSpPr bwMode="gray">
          <a:xfrm>
            <a:off x="5798602" y="5290034"/>
            <a:ext cx="158400" cy="158400"/>
            <a:chOff x="5609085" y="2826444"/>
            <a:chExt cx="144006" cy="144006"/>
          </a:xfrm>
          <a:effectLst>
            <a:outerShdw blurRad="50800" dist="38100" dir="2700000" algn="tl" rotWithShape="0">
              <a:prstClr val="black">
                <a:alpha val="40000"/>
              </a:prstClr>
            </a:outerShdw>
          </a:effectLst>
        </p:grpSpPr>
        <p:sp>
          <p:nvSpPr>
            <p:cNvPr id="176" name="Ellipse 175"/>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77" name="Ellipse 176"/>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78" name="Gruppieren 182"/>
          <p:cNvGrpSpPr/>
          <p:nvPr/>
        </p:nvGrpSpPr>
        <p:grpSpPr bwMode="gray">
          <a:xfrm>
            <a:off x="5996676" y="5579822"/>
            <a:ext cx="158400" cy="158400"/>
            <a:chOff x="5609085" y="2826444"/>
            <a:chExt cx="144006" cy="144006"/>
          </a:xfrm>
          <a:effectLst>
            <a:outerShdw blurRad="50800" dist="38100" dir="2700000" algn="tl" rotWithShape="0">
              <a:prstClr val="black">
                <a:alpha val="40000"/>
              </a:prstClr>
            </a:outerShdw>
          </a:effectLst>
        </p:grpSpPr>
        <p:sp>
          <p:nvSpPr>
            <p:cNvPr id="179" name="Ellipse 178"/>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80" name="Ellipse 179"/>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98" name="Gruppieren 182"/>
          <p:cNvGrpSpPr/>
          <p:nvPr/>
        </p:nvGrpSpPr>
        <p:grpSpPr bwMode="gray">
          <a:xfrm>
            <a:off x="5996676" y="5011791"/>
            <a:ext cx="158400" cy="158400"/>
            <a:chOff x="5609085" y="2826444"/>
            <a:chExt cx="144006" cy="144006"/>
          </a:xfrm>
          <a:effectLst>
            <a:outerShdw blurRad="50800" dist="38100" dir="2700000" algn="tl" rotWithShape="0">
              <a:prstClr val="black">
                <a:alpha val="40000"/>
              </a:prstClr>
            </a:outerShdw>
          </a:effectLst>
        </p:grpSpPr>
        <p:sp>
          <p:nvSpPr>
            <p:cNvPr id="99" name="Ellipse 98"/>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00" name="Ellipse 99"/>
            <p:cNvSpPr/>
            <p:nvPr/>
          </p:nvSpPr>
          <p:spPr bwMode="gray">
            <a:xfrm>
              <a:off x="5679053" y="2896527"/>
              <a:ext cx="3273" cy="3273"/>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en-US" dirty="0"/>
            </a:p>
          </p:txBody>
        </p:sp>
      </p:grpSp>
      <p:cxnSp>
        <p:nvCxnSpPr>
          <p:cNvPr id="183" name="Gerade Verbindung 182"/>
          <p:cNvCxnSpPr>
            <a:stCxn id="32" idx="3"/>
            <a:endCxn id="187" idx="1"/>
          </p:cNvCxnSpPr>
          <p:nvPr/>
        </p:nvCxnSpPr>
        <p:spPr bwMode="gray">
          <a:xfrm flipH="1">
            <a:off x="3416778" y="5091952"/>
            <a:ext cx="196067" cy="280290"/>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a:stCxn id="187" idx="2"/>
            <a:endCxn id="190" idx="0"/>
          </p:cNvCxnSpPr>
          <p:nvPr/>
        </p:nvCxnSpPr>
        <p:spPr bwMode="gray">
          <a:xfrm>
            <a:off x="3416198" y="5373642"/>
            <a:ext cx="198100" cy="287808"/>
          </a:xfrm>
          <a:prstGeom prst="line">
            <a:avLst/>
          </a:prstGeom>
          <a:ln w="12700">
            <a:solidFill>
              <a:srgbClr val="AFAFAF"/>
            </a:solidFill>
          </a:ln>
        </p:spPr>
        <p:style>
          <a:lnRef idx="1">
            <a:schemeClr val="accent1"/>
          </a:lnRef>
          <a:fillRef idx="0">
            <a:schemeClr val="accent1"/>
          </a:fillRef>
          <a:effectRef idx="0">
            <a:schemeClr val="accent1"/>
          </a:effectRef>
          <a:fontRef idx="minor">
            <a:schemeClr val="tx1"/>
          </a:fontRef>
        </p:style>
      </p:cxnSp>
      <p:grpSp>
        <p:nvGrpSpPr>
          <p:cNvPr id="185" name="Gruppieren 182"/>
          <p:cNvGrpSpPr/>
          <p:nvPr/>
        </p:nvGrpSpPr>
        <p:grpSpPr bwMode="gray">
          <a:xfrm>
            <a:off x="3339236" y="5294574"/>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86" name="Ellipse 185"/>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87" name="Ellipse 186"/>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88" name="Gruppieren 182"/>
          <p:cNvGrpSpPr/>
          <p:nvPr/>
        </p:nvGrpSpPr>
        <p:grpSpPr bwMode="gray">
          <a:xfrm>
            <a:off x="3535356" y="5584362"/>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189" name="Ellipse 18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90" name="Ellipse 18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3" name="Gruppieren 182"/>
          <p:cNvGrpSpPr/>
          <p:nvPr/>
        </p:nvGrpSpPr>
        <p:grpSpPr bwMode="gray">
          <a:xfrm>
            <a:off x="3535356" y="5011791"/>
            <a:ext cx="158400" cy="158400"/>
            <a:chOff x="5609085" y="2826444"/>
            <a:chExt cx="144006" cy="144006"/>
          </a:xfrm>
          <a:solidFill>
            <a:srgbClr val="AFAFAF"/>
          </a:solidFill>
          <a:effectLst>
            <a:outerShdw blurRad="50800" dist="38100" dir="2700000" algn="tl" rotWithShape="0">
              <a:prstClr val="black">
                <a:alpha val="40000"/>
              </a:prstClr>
            </a:outerShdw>
          </a:effectLst>
        </p:grpSpPr>
        <p:sp>
          <p:nvSpPr>
            <p:cNvPr id="31" name="Ellipse 3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32" name="Ellipse 31"/>
            <p:cNvSpPr/>
            <p:nvPr/>
          </p:nvSpPr>
          <p:spPr bwMode="gray">
            <a:xfrm>
              <a:off x="5679053" y="2896527"/>
              <a:ext cx="3273" cy="3273"/>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71" name="Gruppieren 170"/>
          <p:cNvGrpSpPr/>
          <p:nvPr/>
        </p:nvGrpSpPr>
        <p:grpSpPr bwMode="gray">
          <a:xfrm rot="21356560">
            <a:off x="1627417" y="5130441"/>
            <a:ext cx="2420841" cy="1317076"/>
            <a:chOff x="7066365" y="32047"/>
            <a:chExt cx="2420841" cy="1317076"/>
          </a:xfrm>
        </p:grpSpPr>
        <p:sp>
          <p:nvSpPr>
            <p:cNvPr id="172" name="Rechteck 171"/>
            <p:cNvSpPr/>
            <p:nvPr/>
          </p:nvSpPr>
          <p:spPr bwMode="gray">
            <a:xfrm rot="384271">
              <a:off x="7404060" y="112325"/>
              <a:ext cx="2083146" cy="1236798"/>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Use drag-and-drop to move the bullets to the appropriate fields.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181"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190783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2.5. Internal</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81931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a:t>– </a:t>
            </a:r>
            <a:r>
              <a:rPr lang="en-US" b="0" dirty="0" smtClean="0"/>
              <a:t>Corporate Culture</a:t>
            </a:r>
            <a:endParaRPr lang="en-US" dirty="0"/>
          </a:p>
        </p:txBody>
      </p:sp>
      <p:sp>
        <p:nvSpPr>
          <p:cNvPr id="3" name="Textplatzhalter 2"/>
          <p:cNvSpPr>
            <a:spLocks noGrp="1"/>
          </p:cNvSpPr>
          <p:nvPr>
            <p:ph type="body" sz="quarter" idx="13"/>
          </p:nvPr>
        </p:nvSpPr>
        <p:spPr bwMode="gray"/>
        <p:txBody>
          <a:bodyPr/>
          <a:lstStyle/>
          <a:p>
            <a:r>
              <a:rPr lang="en-US" dirty="0" smtClean="0"/>
              <a:t>Values </a:t>
            </a:r>
            <a:r>
              <a:rPr lang="en-US" dirty="0"/>
              <a:t>and corresponding m</a:t>
            </a:r>
            <a:r>
              <a:rPr lang="en-US" dirty="0" smtClean="0"/>
              <a:t>easures</a:t>
            </a:r>
            <a:endParaRPr lang="en-US" dirty="0"/>
          </a:p>
        </p:txBody>
      </p:sp>
      <p:grpSp>
        <p:nvGrpSpPr>
          <p:cNvPr id="44" name="Gruppieren 43"/>
          <p:cNvGrpSpPr/>
          <p:nvPr/>
        </p:nvGrpSpPr>
        <p:grpSpPr>
          <a:xfrm>
            <a:off x="323851" y="1422399"/>
            <a:ext cx="8494712" cy="4379915"/>
            <a:chOff x="323851" y="1422399"/>
            <a:chExt cx="8494712" cy="4379915"/>
          </a:xfrm>
        </p:grpSpPr>
        <p:grpSp>
          <p:nvGrpSpPr>
            <p:cNvPr id="4" name="Gruppieren 3"/>
            <p:cNvGrpSpPr/>
            <p:nvPr/>
          </p:nvGrpSpPr>
          <p:grpSpPr bwMode="gray">
            <a:xfrm>
              <a:off x="323851" y="1422399"/>
              <a:ext cx="2014538" cy="2181227"/>
              <a:chOff x="323851" y="1422399"/>
              <a:chExt cx="2014538" cy="2181227"/>
            </a:xfrm>
          </p:grpSpPr>
          <p:sp>
            <p:nvSpPr>
              <p:cNvPr id="5" name="Rectangle 5"/>
              <p:cNvSpPr>
                <a:spLocks noChangeArrowheads="1"/>
              </p:cNvSpPr>
              <p:nvPr/>
            </p:nvSpPr>
            <p:spPr bwMode="gray">
              <a:xfrm>
                <a:off x="323851" y="2419749"/>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smtClean="0">
                    <a:solidFill>
                      <a:srgbClr val="000000"/>
                    </a:solidFill>
                    <a:cs typeface="Arial" charset="0"/>
                  </a:rPr>
                  <a:t>Impact on thinking, acting and planning of the company and its employees</a:t>
                </a:r>
                <a:endParaRPr lang="de-DE" sz="1200" noProof="1">
                  <a:solidFill>
                    <a:srgbClr val="000000"/>
                  </a:solidFill>
                  <a:cs typeface="Arial" charset="0"/>
                </a:endParaRPr>
              </a:p>
            </p:txBody>
          </p:sp>
          <p:grpSp>
            <p:nvGrpSpPr>
              <p:cNvPr id="6" name="Gruppieren 5"/>
              <p:cNvGrpSpPr/>
              <p:nvPr/>
            </p:nvGrpSpPr>
            <p:grpSpPr bwMode="gray">
              <a:xfrm>
                <a:off x="323851" y="1422399"/>
                <a:ext cx="2014538" cy="853350"/>
                <a:chOff x="323851" y="1422399"/>
                <a:chExt cx="2014538" cy="853350"/>
              </a:xfrm>
            </p:grpSpPr>
            <p:sp>
              <p:nvSpPr>
                <p:cNvPr id="7" name="Rectangle 19"/>
                <p:cNvSpPr>
                  <a:spLocks noChangeArrowheads="1"/>
                </p:cNvSpPr>
                <p:nvPr/>
              </p:nvSpPr>
              <p:spPr bwMode="gray">
                <a:xfrm>
                  <a:off x="323851" y="1555749"/>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smtClean="0">
                      <a:solidFill>
                        <a:srgbClr val="FFFFFF"/>
                      </a:solidFill>
                      <a:effectLst>
                        <a:outerShdw blurRad="190500" algn="ctr" rotWithShape="0">
                          <a:prstClr val="black">
                            <a:alpha val="50000"/>
                          </a:prstClr>
                        </a:outerShdw>
                      </a:effectLst>
                      <a:cs typeface="Arial" charset="0"/>
                    </a:rPr>
                    <a:t>Value</a:t>
                  </a:r>
                  <a:endParaRPr lang="de-DE" b="1" noProof="1">
                    <a:solidFill>
                      <a:srgbClr val="FFFFFF"/>
                    </a:solidFill>
                    <a:effectLst>
                      <a:outerShdw blurRad="190500" algn="ctr" rotWithShape="0">
                        <a:prstClr val="black">
                          <a:alpha val="50000"/>
                        </a:prstClr>
                      </a:outerShdw>
                    </a:effectLst>
                    <a:cs typeface="Arial" charset="0"/>
                  </a:endParaRPr>
                </a:p>
              </p:txBody>
            </p:sp>
            <p:sp>
              <p:nvSpPr>
                <p:cNvPr id="8" name="Ellipse 7"/>
                <p:cNvSpPr/>
                <p:nvPr/>
              </p:nvSpPr>
              <p:spPr bwMode="gray">
                <a:xfrm>
                  <a:off x="590551" y="1422399"/>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9" name="Gruppieren 8"/>
            <p:cNvGrpSpPr/>
            <p:nvPr/>
          </p:nvGrpSpPr>
          <p:grpSpPr bwMode="gray">
            <a:xfrm>
              <a:off x="2482850" y="1422399"/>
              <a:ext cx="2014538" cy="2181227"/>
              <a:chOff x="2482850" y="1422399"/>
              <a:chExt cx="2014538" cy="2181227"/>
            </a:xfrm>
          </p:grpSpPr>
          <p:sp>
            <p:nvSpPr>
              <p:cNvPr id="10" name="Rectangle 5"/>
              <p:cNvSpPr>
                <a:spLocks noChangeArrowheads="1"/>
              </p:cNvSpPr>
              <p:nvPr/>
            </p:nvSpPr>
            <p:spPr bwMode="gray">
              <a:xfrm>
                <a:off x="2482850" y="2419749"/>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11" name="Gruppieren 10"/>
              <p:cNvGrpSpPr/>
              <p:nvPr/>
            </p:nvGrpSpPr>
            <p:grpSpPr bwMode="gray">
              <a:xfrm>
                <a:off x="2482850" y="1422399"/>
                <a:ext cx="2014538" cy="853350"/>
                <a:chOff x="2482850" y="1422399"/>
                <a:chExt cx="2014538" cy="853350"/>
              </a:xfrm>
            </p:grpSpPr>
            <p:sp>
              <p:nvSpPr>
                <p:cNvPr id="12" name="Rectangle 19"/>
                <p:cNvSpPr>
                  <a:spLocks noChangeArrowheads="1"/>
                </p:cNvSpPr>
                <p:nvPr/>
              </p:nvSpPr>
              <p:spPr bwMode="gray">
                <a:xfrm>
                  <a:off x="2482850" y="1555749"/>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13" name="Ellipse 12"/>
                <p:cNvSpPr/>
                <p:nvPr/>
              </p:nvSpPr>
              <p:spPr bwMode="gray">
                <a:xfrm>
                  <a:off x="2750609" y="1422399"/>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14" name="Gruppieren 13"/>
            <p:cNvGrpSpPr/>
            <p:nvPr/>
          </p:nvGrpSpPr>
          <p:grpSpPr bwMode="gray">
            <a:xfrm>
              <a:off x="4643438" y="1422399"/>
              <a:ext cx="2014538" cy="2181227"/>
              <a:chOff x="4643438" y="1422399"/>
              <a:chExt cx="2014538" cy="2181227"/>
            </a:xfrm>
          </p:grpSpPr>
          <p:sp>
            <p:nvSpPr>
              <p:cNvPr id="15" name="Rectangle 5"/>
              <p:cNvSpPr>
                <a:spLocks noChangeArrowheads="1"/>
              </p:cNvSpPr>
              <p:nvPr/>
            </p:nvSpPr>
            <p:spPr bwMode="gray">
              <a:xfrm>
                <a:off x="4643438" y="2419749"/>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16" name="Gruppieren 15"/>
              <p:cNvGrpSpPr/>
              <p:nvPr/>
            </p:nvGrpSpPr>
            <p:grpSpPr bwMode="gray">
              <a:xfrm>
                <a:off x="4643438" y="1422399"/>
                <a:ext cx="2014538" cy="853350"/>
                <a:chOff x="4643438" y="1422399"/>
                <a:chExt cx="2014538" cy="853350"/>
              </a:xfrm>
            </p:grpSpPr>
            <p:sp>
              <p:nvSpPr>
                <p:cNvPr id="17" name="Rectangle 19"/>
                <p:cNvSpPr>
                  <a:spLocks noChangeArrowheads="1"/>
                </p:cNvSpPr>
                <p:nvPr/>
              </p:nvSpPr>
              <p:spPr bwMode="gray">
                <a:xfrm>
                  <a:off x="4643438" y="1555749"/>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18" name="Ellipse 17"/>
                <p:cNvSpPr/>
                <p:nvPr/>
              </p:nvSpPr>
              <p:spPr bwMode="gray">
                <a:xfrm>
                  <a:off x="4910667" y="1422399"/>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19" name="Gruppieren 18"/>
            <p:cNvGrpSpPr/>
            <p:nvPr/>
          </p:nvGrpSpPr>
          <p:grpSpPr bwMode="gray">
            <a:xfrm>
              <a:off x="6804025" y="1422399"/>
              <a:ext cx="2014538" cy="2181227"/>
              <a:chOff x="6804025" y="1422399"/>
              <a:chExt cx="2014538" cy="2181227"/>
            </a:xfrm>
          </p:grpSpPr>
          <p:sp>
            <p:nvSpPr>
              <p:cNvPr id="20" name="Rectangle 5"/>
              <p:cNvSpPr>
                <a:spLocks noChangeArrowheads="1"/>
              </p:cNvSpPr>
              <p:nvPr/>
            </p:nvSpPr>
            <p:spPr bwMode="gray">
              <a:xfrm>
                <a:off x="6804025" y="2419749"/>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21" name="Gruppieren 20"/>
              <p:cNvGrpSpPr/>
              <p:nvPr/>
            </p:nvGrpSpPr>
            <p:grpSpPr bwMode="gray">
              <a:xfrm>
                <a:off x="6804025" y="1422399"/>
                <a:ext cx="2014538" cy="853350"/>
                <a:chOff x="6804025" y="1422399"/>
                <a:chExt cx="2014538" cy="853350"/>
              </a:xfrm>
            </p:grpSpPr>
            <p:sp>
              <p:nvSpPr>
                <p:cNvPr id="22" name="Rectangle 19"/>
                <p:cNvSpPr>
                  <a:spLocks noChangeArrowheads="1"/>
                </p:cNvSpPr>
                <p:nvPr/>
              </p:nvSpPr>
              <p:spPr bwMode="gray">
                <a:xfrm>
                  <a:off x="6804025" y="1555749"/>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23" name="Ellipse 22"/>
                <p:cNvSpPr/>
                <p:nvPr/>
              </p:nvSpPr>
              <p:spPr bwMode="gray">
                <a:xfrm>
                  <a:off x="7070725" y="1422399"/>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24" name="Gruppieren 23"/>
            <p:cNvGrpSpPr/>
            <p:nvPr/>
          </p:nvGrpSpPr>
          <p:grpSpPr bwMode="gray">
            <a:xfrm>
              <a:off x="323851" y="3621087"/>
              <a:ext cx="2014538" cy="2181227"/>
              <a:chOff x="323851" y="3621087"/>
              <a:chExt cx="2014538" cy="2181227"/>
            </a:xfrm>
          </p:grpSpPr>
          <p:sp>
            <p:nvSpPr>
              <p:cNvPr id="25" name="Rectangle 5"/>
              <p:cNvSpPr>
                <a:spLocks noChangeArrowheads="1"/>
              </p:cNvSpPr>
              <p:nvPr/>
            </p:nvSpPr>
            <p:spPr bwMode="gray">
              <a:xfrm>
                <a:off x="323851" y="4618437"/>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26" name="Gruppieren 25"/>
              <p:cNvGrpSpPr/>
              <p:nvPr/>
            </p:nvGrpSpPr>
            <p:grpSpPr bwMode="gray">
              <a:xfrm>
                <a:off x="323851" y="3621087"/>
                <a:ext cx="2014538" cy="853350"/>
                <a:chOff x="323851" y="3621087"/>
                <a:chExt cx="2014538" cy="853350"/>
              </a:xfrm>
            </p:grpSpPr>
            <p:sp>
              <p:nvSpPr>
                <p:cNvPr id="27" name="Rectangle 19"/>
                <p:cNvSpPr>
                  <a:spLocks noChangeArrowheads="1"/>
                </p:cNvSpPr>
                <p:nvPr/>
              </p:nvSpPr>
              <p:spPr bwMode="gray">
                <a:xfrm>
                  <a:off x="323851" y="3754437"/>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28" name="Ellipse 27"/>
                <p:cNvSpPr/>
                <p:nvPr/>
              </p:nvSpPr>
              <p:spPr bwMode="gray">
                <a:xfrm>
                  <a:off x="590551" y="3621087"/>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29" name="Gruppieren 28"/>
            <p:cNvGrpSpPr/>
            <p:nvPr/>
          </p:nvGrpSpPr>
          <p:grpSpPr bwMode="gray">
            <a:xfrm>
              <a:off x="2482850" y="3621087"/>
              <a:ext cx="2014538" cy="2181227"/>
              <a:chOff x="2482850" y="3621087"/>
              <a:chExt cx="2014538" cy="2181227"/>
            </a:xfrm>
          </p:grpSpPr>
          <p:sp>
            <p:nvSpPr>
              <p:cNvPr id="30" name="Rectangle 5"/>
              <p:cNvSpPr>
                <a:spLocks noChangeArrowheads="1"/>
              </p:cNvSpPr>
              <p:nvPr/>
            </p:nvSpPr>
            <p:spPr bwMode="gray">
              <a:xfrm>
                <a:off x="2482850" y="4618437"/>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31" name="Gruppieren 30"/>
              <p:cNvGrpSpPr/>
              <p:nvPr/>
            </p:nvGrpSpPr>
            <p:grpSpPr bwMode="gray">
              <a:xfrm>
                <a:off x="2482850" y="3621087"/>
                <a:ext cx="2014538" cy="853350"/>
                <a:chOff x="2482850" y="3621087"/>
                <a:chExt cx="2014538" cy="853350"/>
              </a:xfrm>
            </p:grpSpPr>
            <p:sp>
              <p:nvSpPr>
                <p:cNvPr id="32" name="Rectangle 19"/>
                <p:cNvSpPr>
                  <a:spLocks noChangeArrowheads="1"/>
                </p:cNvSpPr>
                <p:nvPr/>
              </p:nvSpPr>
              <p:spPr bwMode="gray">
                <a:xfrm>
                  <a:off x="2482850" y="3754437"/>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33" name="Ellipse 32"/>
                <p:cNvSpPr/>
                <p:nvPr/>
              </p:nvSpPr>
              <p:spPr bwMode="gray">
                <a:xfrm>
                  <a:off x="2750609" y="3621087"/>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34" name="Gruppieren 33"/>
            <p:cNvGrpSpPr/>
            <p:nvPr/>
          </p:nvGrpSpPr>
          <p:grpSpPr bwMode="gray">
            <a:xfrm>
              <a:off x="4643438" y="3621087"/>
              <a:ext cx="2014538" cy="2181227"/>
              <a:chOff x="4643438" y="3621087"/>
              <a:chExt cx="2014538" cy="2181227"/>
            </a:xfrm>
          </p:grpSpPr>
          <p:sp>
            <p:nvSpPr>
              <p:cNvPr id="35" name="Rectangle 5"/>
              <p:cNvSpPr>
                <a:spLocks noChangeArrowheads="1"/>
              </p:cNvSpPr>
              <p:nvPr/>
            </p:nvSpPr>
            <p:spPr bwMode="gray">
              <a:xfrm>
                <a:off x="4643438" y="4618437"/>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36" name="Gruppieren 35"/>
              <p:cNvGrpSpPr/>
              <p:nvPr/>
            </p:nvGrpSpPr>
            <p:grpSpPr bwMode="gray">
              <a:xfrm>
                <a:off x="4643438" y="3621087"/>
                <a:ext cx="2014538" cy="853350"/>
                <a:chOff x="4643438" y="3621087"/>
                <a:chExt cx="2014538" cy="853350"/>
              </a:xfrm>
            </p:grpSpPr>
            <p:sp>
              <p:nvSpPr>
                <p:cNvPr id="37" name="Rectangle 19"/>
                <p:cNvSpPr>
                  <a:spLocks noChangeArrowheads="1"/>
                </p:cNvSpPr>
                <p:nvPr/>
              </p:nvSpPr>
              <p:spPr bwMode="gray">
                <a:xfrm>
                  <a:off x="4643438" y="3754437"/>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38" name="Ellipse 37"/>
                <p:cNvSpPr/>
                <p:nvPr/>
              </p:nvSpPr>
              <p:spPr bwMode="gray">
                <a:xfrm>
                  <a:off x="4910667" y="3621087"/>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nvGrpSpPr>
            <p:cNvPr id="39" name="Gruppieren 38"/>
            <p:cNvGrpSpPr/>
            <p:nvPr/>
          </p:nvGrpSpPr>
          <p:grpSpPr bwMode="gray">
            <a:xfrm>
              <a:off x="6804025" y="3621087"/>
              <a:ext cx="2014538" cy="2181227"/>
              <a:chOff x="6804025" y="3621087"/>
              <a:chExt cx="2014538" cy="2181227"/>
            </a:xfrm>
          </p:grpSpPr>
          <p:sp>
            <p:nvSpPr>
              <p:cNvPr id="40" name="Rectangle 5"/>
              <p:cNvSpPr>
                <a:spLocks noChangeArrowheads="1"/>
              </p:cNvSpPr>
              <p:nvPr/>
            </p:nvSpPr>
            <p:spPr bwMode="gray">
              <a:xfrm>
                <a:off x="6804025" y="4618437"/>
                <a:ext cx="2014538" cy="1183877"/>
              </a:xfrm>
              <a:prstGeom prst="rect">
                <a:avLst/>
              </a:prstGeom>
              <a:noFill/>
              <a:ln w="12700">
                <a:noFill/>
                <a:miter lim="800000"/>
                <a:headEnd/>
                <a:tailEnd/>
              </a:ln>
              <a:effectLst/>
            </p:spPr>
            <p:txBody>
              <a:bodyPr lIns="0" tIns="0" rIns="144000" bIns="0"/>
              <a:lstStyle/>
              <a:p>
                <a:pPr>
                  <a:lnSpc>
                    <a:spcPct val="95000"/>
                  </a:lnSpc>
                  <a:spcAft>
                    <a:spcPts val="800"/>
                  </a:spcAft>
                  <a:buClr>
                    <a:srgbClr val="808080"/>
                  </a:buClr>
                </a:pPr>
                <a:r>
                  <a:rPr lang="de-DE" sz="1200" noProof="1">
                    <a:solidFill>
                      <a:srgbClr val="000000"/>
                    </a:solidFill>
                    <a:cs typeface="Arial" charset="0"/>
                  </a:rPr>
                  <a:t>Impact on thinking, acting and planning of the company and its employees</a:t>
                </a:r>
              </a:p>
            </p:txBody>
          </p:sp>
          <p:grpSp>
            <p:nvGrpSpPr>
              <p:cNvPr id="41" name="Gruppieren 40"/>
              <p:cNvGrpSpPr/>
              <p:nvPr/>
            </p:nvGrpSpPr>
            <p:grpSpPr bwMode="gray">
              <a:xfrm>
                <a:off x="6804025" y="3621087"/>
                <a:ext cx="2014538" cy="853350"/>
                <a:chOff x="6804025" y="3621087"/>
                <a:chExt cx="2014538" cy="853350"/>
              </a:xfrm>
            </p:grpSpPr>
            <p:sp>
              <p:nvSpPr>
                <p:cNvPr id="42" name="Rectangle 19"/>
                <p:cNvSpPr>
                  <a:spLocks noChangeArrowheads="1"/>
                </p:cNvSpPr>
                <p:nvPr/>
              </p:nvSpPr>
              <p:spPr bwMode="gray">
                <a:xfrm>
                  <a:off x="6804025" y="3754437"/>
                  <a:ext cx="2014538" cy="720000"/>
                </a:xfrm>
                <a:prstGeom prst="round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b="1" noProof="1">
                      <a:solidFill>
                        <a:srgbClr val="FFFFFF"/>
                      </a:solidFill>
                      <a:effectLst>
                        <a:outerShdw blurRad="190500" algn="ctr" rotWithShape="0">
                          <a:prstClr val="black">
                            <a:alpha val="50000"/>
                          </a:prstClr>
                        </a:outerShdw>
                      </a:effectLst>
                      <a:cs typeface="Arial" charset="0"/>
                    </a:rPr>
                    <a:t>Value</a:t>
                  </a:r>
                </a:p>
              </p:txBody>
            </p:sp>
            <p:sp>
              <p:nvSpPr>
                <p:cNvPr id="43" name="Ellipse 42"/>
                <p:cNvSpPr/>
                <p:nvPr/>
              </p:nvSpPr>
              <p:spPr bwMode="gray">
                <a:xfrm>
                  <a:off x="7070725" y="3621087"/>
                  <a:ext cx="266700" cy="266700"/>
                </a:xfrm>
                <a:prstGeom prst="ellipse">
                  <a:avLst/>
                </a:prstGeom>
                <a:solidFill>
                  <a:srgbClr val="D7D7D7"/>
                </a:solidFill>
                <a:ln w="12700">
                  <a:solidFill>
                    <a:srgbClr val="C0C0C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etal">
                  <a:bevelT w="254000" h="12700"/>
                </a:sp3d>
              </p:spPr>
              <p:txBody>
                <a:bodyPr lIns="108000" tIns="72000" rIns="108000" bIns="72000" anchor="ctr"/>
                <a:lstStyle/>
                <a:p>
                  <a:pPr algn="ctr" defTabSz="801688" eaLnBrk="0" hangingPunct="0"/>
                  <a:r>
                    <a:rPr lang="de-DE" sz="2400" b="1" dirty="0">
                      <a:solidFill>
                        <a:srgbClr val="00B050"/>
                      </a:solidFill>
                      <a:effectLst>
                        <a:innerShdw blurRad="63500" dist="50800" dir="13500000">
                          <a:prstClr val="black">
                            <a:alpha val="50000"/>
                          </a:prstClr>
                        </a:innerShdw>
                      </a:effectLst>
                      <a:cs typeface="Arial" charset="0"/>
                    </a:rPr>
                    <a:t>+</a:t>
                  </a:r>
                </a:p>
              </p:txBody>
            </p:sp>
          </p:grpSp>
        </p:grpSp>
      </p:grpSp>
    </p:spTree>
    <p:extLst>
      <p:ext uri="{BB962C8B-B14F-4D97-AF65-F5344CB8AC3E}">
        <p14:creationId xmlns:p14="http://schemas.microsoft.com/office/powerpoint/2010/main" val="184620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Marketing Plan</a:t>
            </a:r>
            <a:r>
              <a:rPr lang="en-US" b="0" dirty="0" smtClean="0"/>
              <a:t> – Executive Summary</a:t>
            </a:r>
            <a:endParaRPr lang="en-US" b="0" dirty="0"/>
          </a:p>
        </p:txBody>
      </p:sp>
      <p:sp>
        <p:nvSpPr>
          <p:cNvPr id="3" name="Textplatzhalter 2"/>
          <p:cNvSpPr>
            <a:spLocks noGrp="1"/>
          </p:cNvSpPr>
          <p:nvPr>
            <p:ph type="body" sz="quarter" idx="13"/>
          </p:nvPr>
        </p:nvSpPr>
        <p:spPr bwMode="gray"/>
        <p:txBody>
          <a:bodyPr/>
          <a:lstStyle/>
          <a:p>
            <a:r>
              <a:rPr lang="en-US" dirty="0"/>
              <a:t>Placeholder for your subheadline</a:t>
            </a:r>
          </a:p>
        </p:txBody>
      </p:sp>
      <p:grpSp>
        <p:nvGrpSpPr>
          <p:cNvPr id="8" name="Gruppieren 7"/>
          <p:cNvGrpSpPr/>
          <p:nvPr/>
        </p:nvGrpSpPr>
        <p:grpSpPr bwMode="gray">
          <a:xfrm>
            <a:off x="323849" y="1555750"/>
            <a:ext cx="8494714" cy="4246564"/>
            <a:chOff x="323849" y="1555750"/>
            <a:chExt cx="8494714" cy="4246564"/>
          </a:xfrm>
        </p:grpSpPr>
        <p:sp>
          <p:nvSpPr>
            <p:cNvPr id="19" name="Rectangle 19"/>
            <p:cNvSpPr>
              <a:spLocks noChangeArrowheads="1"/>
            </p:cNvSpPr>
            <p:nvPr/>
          </p:nvSpPr>
          <p:spPr bwMode="gray">
            <a:xfrm>
              <a:off x="323849" y="1558925"/>
              <a:ext cx="4175125"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1. Product / Service</a:t>
              </a:r>
              <a:endParaRPr lang="en-US" b="1" noProof="1">
                <a:solidFill>
                  <a:srgbClr val="FFFFFF"/>
                </a:solidFill>
                <a:effectLst>
                  <a:outerShdw blurRad="190500" algn="ctr" rotWithShape="0">
                    <a:prstClr val="black">
                      <a:alpha val="50000"/>
                    </a:prstClr>
                  </a:outerShdw>
                </a:effectLst>
                <a:cs typeface="Arial" charset="0"/>
              </a:endParaRPr>
            </a:p>
          </p:txBody>
        </p:sp>
        <p:grpSp>
          <p:nvGrpSpPr>
            <p:cNvPr id="10" name="Gruppieren 9"/>
            <p:cNvGrpSpPr/>
            <p:nvPr/>
          </p:nvGrpSpPr>
          <p:grpSpPr bwMode="gray">
            <a:xfrm>
              <a:off x="323851" y="1555750"/>
              <a:ext cx="8494712" cy="2051049"/>
              <a:chOff x="323851" y="1555750"/>
              <a:chExt cx="8494712" cy="2051049"/>
            </a:xfrm>
          </p:grpSpPr>
          <p:sp>
            <p:nvSpPr>
              <p:cNvPr id="17" name="Rectangle 19"/>
              <p:cNvSpPr>
                <a:spLocks noChangeArrowheads="1"/>
              </p:cNvSpPr>
              <p:nvPr/>
            </p:nvSpPr>
            <p:spPr bwMode="gray">
              <a:xfrm>
                <a:off x="4643438" y="1555750"/>
                <a:ext cx="4175125"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2. Key competences</a:t>
                </a:r>
                <a:endParaRPr lang="en-US" b="1" noProof="1">
                  <a:solidFill>
                    <a:srgbClr val="FFFFFF"/>
                  </a:solidFill>
                  <a:effectLst>
                    <a:outerShdw blurRad="190500" algn="ctr" rotWithShape="0">
                      <a:prstClr val="black">
                        <a:alpha val="50000"/>
                      </a:prstClr>
                    </a:outerShdw>
                  </a:effectLst>
                  <a:cs typeface="Arial" charset="0"/>
                </a:endParaRPr>
              </a:p>
            </p:txBody>
          </p:sp>
          <p:sp>
            <p:nvSpPr>
              <p:cNvPr id="18" name="Rectangle 5"/>
              <p:cNvSpPr>
                <a:spLocks noChangeArrowheads="1"/>
              </p:cNvSpPr>
              <p:nvPr/>
            </p:nvSpPr>
            <p:spPr bwMode="gray">
              <a:xfrm>
                <a:off x="4643438" y="1916113"/>
                <a:ext cx="4175125"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80000" bIns="72000"/>
              <a:lstStyle/>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The key competences of your company / product are equivalent to it‘s sustainable competitive advantages (USP – Unique Selling Proposition).</a:t>
                </a:r>
              </a:p>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List your competitive advantes / USP here.</a:t>
                </a:r>
                <a:endParaRPr lang="en-US" sz="1400" noProof="1">
                  <a:solidFill>
                    <a:srgbClr val="000000"/>
                  </a:solidFill>
                  <a:cs typeface="Arial" charset="0"/>
                </a:endParaRPr>
              </a:p>
            </p:txBody>
          </p:sp>
          <p:sp>
            <p:nvSpPr>
              <p:cNvPr id="21" name="Rectangle 5"/>
              <p:cNvSpPr>
                <a:spLocks noChangeArrowheads="1"/>
              </p:cNvSpPr>
              <p:nvPr/>
            </p:nvSpPr>
            <p:spPr bwMode="gray">
              <a:xfrm>
                <a:off x="323851" y="1919288"/>
                <a:ext cx="4175124"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80000" bIns="72000"/>
              <a:lstStyle/>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Precisely specify your planned products or services in a few words only.</a:t>
                </a:r>
              </a:p>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Mention specific functions / characteristics of the product or service – define the customers benefits.</a:t>
                </a:r>
                <a:endParaRPr lang="en-US" sz="1400" noProof="1">
                  <a:solidFill>
                    <a:srgbClr val="000000"/>
                  </a:solidFill>
                  <a:cs typeface="Arial" charset="0"/>
                </a:endParaRPr>
              </a:p>
            </p:txBody>
          </p:sp>
        </p:grpSp>
        <p:grpSp>
          <p:nvGrpSpPr>
            <p:cNvPr id="11" name="Gruppieren 10"/>
            <p:cNvGrpSpPr/>
            <p:nvPr/>
          </p:nvGrpSpPr>
          <p:grpSpPr bwMode="gray">
            <a:xfrm>
              <a:off x="323850" y="3754440"/>
              <a:ext cx="4175125" cy="2047874"/>
              <a:chOff x="323850" y="3754440"/>
              <a:chExt cx="4175125" cy="2047874"/>
            </a:xfrm>
          </p:grpSpPr>
          <p:sp>
            <p:nvSpPr>
              <p:cNvPr id="15" name="Rectangle 19"/>
              <p:cNvSpPr>
                <a:spLocks noChangeArrowheads="1"/>
              </p:cNvSpPr>
              <p:nvPr/>
            </p:nvSpPr>
            <p:spPr bwMode="gray">
              <a:xfrm>
                <a:off x="323850" y="3754440"/>
                <a:ext cx="4175125"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3. Ressources</a:t>
                </a:r>
                <a:endParaRPr lang="en-US" b="1" noProof="1">
                  <a:solidFill>
                    <a:srgbClr val="FFFFFF"/>
                  </a:solidFill>
                  <a:effectLst>
                    <a:outerShdw blurRad="190500" algn="ctr" rotWithShape="0">
                      <a:prstClr val="black">
                        <a:alpha val="50000"/>
                      </a:prstClr>
                    </a:outerShdw>
                  </a:effectLst>
                  <a:cs typeface="Arial" charset="0"/>
                </a:endParaRPr>
              </a:p>
            </p:txBody>
          </p:sp>
          <p:sp>
            <p:nvSpPr>
              <p:cNvPr id="16" name="Rectangle 5"/>
              <p:cNvSpPr>
                <a:spLocks noChangeArrowheads="1"/>
              </p:cNvSpPr>
              <p:nvPr/>
            </p:nvSpPr>
            <p:spPr bwMode="gray">
              <a:xfrm>
                <a:off x="323850" y="4114803"/>
                <a:ext cx="4175125"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80000" bIns="72000"/>
              <a:lstStyle/>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Outline the needed ressources (Personelle/HR, funds, material, supply chain, premises etc.) </a:t>
                </a:r>
              </a:p>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Try to sum up the total amount of the needed capital expenditures.</a:t>
                </a:r>
                <a:endParaRPr lang="en-US" sz="1400" noProof="1">
                  <a:solidFill>
                    <a:srgbClr val="000000"/>
                  </a:solidFill>
                  <a:cs typeface="Arial" charset="0"/>
                </a:endParaRPr>
              </a:p>
            </p:txBody>
          </p:sp>
        </p:grpSp>
        <p:grpSp>
          <p:nvGrpSpPr>
            <p:cNvPr id="12" name="Gruppieren 11"/>
            <p:cNvGrpSpPr/>
            <p:nvPr/>
          </p:nvGrpSpPr>
          <p:grpSpPr bwMode="gray">
            <a:xfrm>
              <a:off x="4645819" y="3754440"/>
              <a:ext cx="4172744" cy="2047874"/>
              <a:chOff x="4645819" y="3754440"/>
              <a:chExt cx="4172744" cy="2047874"/>
            </a:xfrm>
          </p:grpSpPr>
          <p:sp>
            <p:nvSpPr>
              <p:cNvPr id="13" name="Rectangle 19"/>
              <p:cNvSpPr>
                <a:spLocks noChangeArrowheads="1"/>
              </p:cNvSpPr>
              <p:nvPr/>
            </p:nvSpPr>
            <p:spPr bwMode="gray">
              <a:xfrm>
                <a:off x="4645819" y="3754440"/>
                <a:ext cx="4172744"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4. Objectives</a:t>
                </a:r>
                <a:endParaRPr lang="en-US" b="1" noProof="1">
                  <a:solidFill>
                    <a:srgbClr val="FFFFFF"/>
                  </a:solidFill>
                  <a:effectLst>
                    <a:outerShdw blurRad="190500" algn="ctr" rotWithShape="0">
                      <a:prstClr val="black">
                        <a:alpha val="50000"/>
                      </a:prstClr>
                    </a:outerShdw>
                  </a:effectLst>
                  <a:cs typeface="Arial" charset="0"/>
                </a:endParaRPr>
              </a:p>
            </p:txBody>
          </p:sp>
          <p:sp>
            <p:nvSpPr>
              <p:cNvPr id="14" name="Rectangle 5"/>
              <p:cNvSpPr>
                <a:spLocks noChangeArrowheads="1"/>
              </p:cNvSpPr>
              <p:nvPr/>
            </p:nvSpPr>
            <p:spPr bwMode="gray">
              <a:xfrm>
                <a:off x="4645819" y="4114803"/>
                <a:ext cx="4172744"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80000" bIns="72000"/>
              <a:lstStyle/>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Start your Marketing plan with your company‘s most important goals and objectives. </a:t>
                </a:r>
              </a:p>
              <a:p>
                <a:pPr marL="190500" indent="-190500">
                  <a:lnSpc>
                    <a:spcPct val="95000"/>
                  </a:lnSpc>
                  <a:spcAft>
                    <a:spcPts val="800"/>
                  </a:spcAft>
                  <a:buClr>
                    <a:srgbClr val="969696"/>
                  </a:buClr>
                  <a:buFont typeface="Wingdings" pitchFamily="2" charset="2"/>
                  <a:buChar char="§"/>
                  <a:defRPr/>
                </a:pPr>
                <a:r>
                  <a:rPr lang="en-US" sz="1400" noProof="1" smtClean="0">
                    <a:solidFill>
                      <a:srgbClr val="000000"/>
                    </a:solidFill>
                    <a:cs typeface="Arial" charset="0"/>
                  </a:rPr>
                  <a:t>Use the SMART-principle. </a:t>
                </a:r>
              </a:p>
            </p:txBody>
          </p:sp>
        </p:grpSp>
      </p:grpSp>
    </p:spTree>
    <p:extLst>
      <p:ext uri="{BB962C8B-B14F-4D97-AF65-F5344CB8AC3E}">
        <p14:creationId xmlns:p14="http://schemas.microsoft.com/office/powerpoint/2010/main" val="7393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Corporate Structure</a:t>
            </a:r>
            <a:endParaRPr lang="en-US" b="0" dirty="0"/>
          </a:p>
        </p:txBody>
      </p:sp>
      <p:sp>
        <p:nvSpPr>
          <p:cNvPr id="10" name="Textplatzhalter 9"/>
          <p:cNvSpPr>
            <a:spLocks noGrp="1"/>
          </p:cNvSpPr>
          <p:nvPr>
            <p:ph type="body" sz="quarter" idx="13"/>
          </p:nvPr>
        </p:nvSpPr>
        <p:spPr bwMode="gray"/>
        <p:txBody>
          <a:bodyPr/>
          <a:lstStyle/>
          <a:p>
            <a:r>
              <a:rPr lang="en-US" dirty="0" smtClean="0"/>
              <a:t>Structure and hierarchy of your company</a:t>
            </a:r>
            <a:endParaRPr lang="en-US" dirty="0"/>
          </a:p>
        </p:txBody>
      </p:sp>
      <p:grpSp>
        <p:nvGrpSpPr>
          <p:cNvPr id="280" name="Gruppieren 279"/>
          <p:cNvGrpSpPr/>
          <p:nvPr/>
        </p:nvGrpSpPr>
        <p:grpSpPr bwMode="gray">
          <a:xfrm>
            <a:off x="323850" y="1557661"/>
            <a:ext cx="8496300" cy="4015004"/>
            <a:chOff x="3203574" y="1557661"/>
            <a:chExt cx="5616576" cy="4015004"/>
          </a:xfrm>
        </p:grpSpPr>
        <p:cxnSp>
          <p:nvCxnSpPr>
            <p:cNvPr id="268" name="Gewinkelte Verbindung 267"/>
            <p:cNvCxnSpPr/>
            <p:nvPr/>
          </p:nvCxnSpPr>
          <p:spPr bwMode="gray">
            <a:xfrm flipV="1">
              <a:off x="3409153" y="2960245"/>
              <a:ext cx="2321090" cy="182965"/>
            </a:xfrm>
            <a:prstGeom prst="bentConnector3">
              <a:avLst>
                <a:gd name="adj1" fmla="val -651"/>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bwMode="gray">
            <a:xfrm>
              <a:off x="4883460" y="1557661"/>
              <a:ext cx="1693566" cy="55852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600" b="1" noProof="1" smtClean="0">
                  <a:solidFill>
                    <a:srgbClr val="FFFFFF"/>
                  </a:solidFill>
                  <a:effectLst>
                    <a:outerShdw blurRad="190500" algn="ctr" rotWithShape="0">
                      <a:prstClr val="black">
                        <a:alpha val="50000"/>
                      </a:prstClr>
                    </a:outerShdw>
                  </a:effectLst>
                  <a:cs typeface="Arial" charset="0"/>
                </a:rPr>
                <a:t>Management</a:t>
              </a:r>
              <a:endParaRPr lang="en-US" sz="1600" b="1" noProof="1">
                <a:solidFill>
                  <a:srgbClr val="FFFFFF"/>
                </a:solidFill>
                <a:effectLst>
                  <a:outerShdw blurRad="190500" algn="ctr" rotWithShape="0">
                    <a:prstClr val="black">
                      <a:alpha val="50000"/>
                    </a:prstClr>
                  </a:outerShdw>
                </a:effectLst>
                <a:cs typeface="Arial" charset="0"/>
              </a:endParaRPr>
            </a:p>
          </p:txBody>
        </p:sp>
        <p:grpSp>
          <p:nvGrpSpPr>
            <p:cNvPr id="277" name="Gruppieren 276"/>
            <p:cNvGrpSpPr/>
            <p:nvPr/>
          </p:nvGrpSpPr>
          <p:grpSpPr bwMode="gray">
            <a:xfrm>
              <a:off x="5730246" y="2299772"/>
              <a:ext cx="1689470" cy="476879"/>
              <a:chOff x="5730246" y="2299772"/>
              <a:chExt cx="1689470" cy="476879"/>
            </a:xfrm>
          </p:grpSpPr>
          <p:sp>
            <p:nvSpPr>
              <p:cNvPr id="70" name="Rechteck 69"/>
              <p:cNvSpPr/>
              <p:nvPr/>
            </p:nvSpPr>
            <p:spPr bwMode="gray">
              <a:xfrm>
                <a:off x="6187201" y="2299772"/>
                <a:ext cx="1232515" cy="476879"/>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Management assistance</a:t>
                </a:r>
                <a:endParaRPr lang="en-US" sz="1200" b="1" noProof="1">
                  <a:solidFill>
                    <a:srgbClr val="FFFFFF"/>
                  </a:solidFill>
                  <a:effectLst>
                    <a:outerShdw blurRad="190500" algn="ctr" rotWithShape="0">
                      <a:prstClr val="black">
                        <a:alpha val="50000"/>
                      </a:prstClr>
                    </a:outerShdw>
                  </a:effectLst>
                  <a:cs typeface="Arial" charset="0"/>
                </a:endParaRPr>
              </a:p>
            </p:txBody>
          </p:sp>
          <p:cxnSp>
            <p:nvCxnSpPr>
              <p:cNvPr id="111" name="Gerade Verbindung 110"/>
              <p:cNvCxnSpPr>
                <a:endCxn id="70" idx="1"/>
              </p:cNvCxnSpPr>
              <p:nvPr/>
            </p:nvCxnSpPr>
            <p:spPr bwMode="gray">
              <a:xfrm>
                <a:off x="5730246" y="2538211"/>
                <a:ext cx="456955" cy="1"/>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117"/>
            <p:cNvCxnSpPr>
              <a:endCxn id="31" idx="2"/>
            </p:cNvCxnSpPr>
            <p:nvPr/>
          </p:nvCxnSpPr>
          <p:spPr bwMode="gray">
            <a:xfrm flipV="1">
              <a:off x="5730243" y="2116182"/>
              <a:ext cx="0" cy="844061"/>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nvGrpSpPr>
            <p:cNvPr id="276" name="Gruppieren 275"/>
            <p:cNvGrpSpPr/>
            <p:nvPr/>
          </p:nvGrpSpPr>
          <p:grpSpPr bwMode="gray">
            <a:xfrm>
              <a:off x="3203574" y="3143209"/>
              <a:ext cx="977809" cy="2429456"/>
              <a:chOff x="3203574" y="3143209"/>
              <a:chExt cx="977809" cy="2429456"/>
            </a:xfrm>
          </p:grpSpPr>
          <p:cxnSp>
            <p:nvCxnSpPr>
              <p:cNvPr id="285" name="Gewinkelte Verbindung 284"/>
              <p:cNvCxnSpPr>
                <a:endCxn id="132" idx="1"/>
              </p:cNvCxnSpPr>
              <p:nvPr/>
            </p:nvCxnSpPr>
            <p:spPr bwMode="gray">
              <a:xfrm rot="16200000" flipH="1">
                <a:off x="2329022" y="4223341"/>
                <a:ext cx="2300651" cy="140387"/>
              </a:xfrm>
              <a:prstGeom prst="bentConnector2">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bwMode="gray">
              <a:xfrm>
                <a:off x="3203574"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Marketing</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122" name="Rectangle 5"/>
              <p:cNvSpPr>
                <a:spLocks noChangeArrowheads="1"/>
              </p:cNvSpPr>
              <p:nvPr/>
            </p:nvSpPr>
            <p:spPr bwMode="gray">
              <a:xfrm>
                <a:off x="3549541"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23" name="Rectangle 5"/>
              <p:cNvSpPr>
                <a:spLocks noChangeArrowheads="1"/>
              </p:cNvSpPr>
              <p:nvPr/>
            </p:nvSpPr>
            <p:spPr bwMode="gray">
              <a:xfrm>
                <a:off x="3549541" y="4942824"/>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24" name="Rectangle 5"/>
              <p:cNvSpPr>
                <a:spLocks noChangeArrowheads="1"/>
              </p:cNvSpPr>
              <p:nvPr/>
            </p:nvSpPr>
            <p:spPr bwMode="gray">
              <a:xfrm>
                <a:off x="3549541" y="4570591"/>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25" name="Rectangle 5"/>
              <p:cNvSpPr>
                <a:spLocks noChangeArrowheads="1"/>
              </p:cNvSpPr>
              <p:nvPr/>
            </p:nvSpPr>
            <p:spPr bwMode="gray">
              <a:xfrm>
                <a:off x="3549541"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127" name="Gerade Verbindung 126"/>
              <p:cNvCxnSpPr>
                <a:stCxn id="122" idx="1"/>
              </p:cNvCxnSpPr>
              <p:nvPr/>
            </p:nvCxnSpPr>
            <p:spPr bwMode="gray">
              <a:xfrm flipH="1">
                <a:off x="3409153"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bwMode="gray">
              <a:xfrm flipH="1">
                <a:off x="3409153" y="4330702"/>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9" name="Gerade Verbindung 128"/>
              <p:cNvCxnSpPr/>
              <p:nvPr/>
            </p:nvCxnSpPr>
            <p:spPr bwMode="gray">
              <a:xfrm flipH="1">
                <a:off x="3409153" y="4704723"/>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30" name="Gerade Verbindung 129"/>
              <p:cNvCxnSpPr/>
              <p:nvPr/>
            </p:nvCxnSpPr>
            <p:spPr bwMode="gray">
              <a:xfrm flipH="1">
                <a:off x="3409153" y="5081505"/>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32" name="Rectangle 5"/>
              <p:cNvSpPr>
                <a:spLocks noChangeArrowheads="1"/>
              </p:cNvSpPr>
              <p:nvPr/>
            </p:nvSpPr>
            <p:spPr bwMode="gray">
              <a:xfrm>
                <a:off x="3549541" y="5315057"/>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133" name="Gerade Verbindung 132"/>
              <p:cNvCxnSpPr/>
              <p:nvPr/>
            </p:nvCxnSpPr>
            <p:spPr bwMode="gray">
              <a:xfrm flipH="1">
                <a:off x="3409153" y="5443861"/>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grpSp>
          <p:nvGrpSpPr>
            <p:cNvPr id="273" name="Gruppieren 272"/>
            <p:cNvGrpSpPr/>
            <p:nvPr/>
          </p:nvGrpSpPr>
          <p:grpSpPr bwMode="gray">
            <a:xfrm>
              <a:off x="4131327" y="2960243"/>
              <a:ext cx="977809" cy="1867956"/>
              <a:chOff x="4131327" y="2960243"/>
              <a:chExt cx="977809" cy="1867956"/>
            </a:xfrm>
          </p:grpSpPr>
          <p:cxnSp>
            <p:nvCxnSpPr>
              <p:cNvPr id="290" name="Gewinkelte Verbindung 289"/>
              <p:cNvCxnSpPr>
                <a:endCxn id="186" idx="1"/>
              </p:cNvCxnSpPr>
              <p:nvPr/>
            </p:nvCxnSpPr>
            <p:spPr bwMode="gray">
              <a:xfrm rot="16200000" flipH="1">
                <a:off x="3537524" y="3759624"/>
                <a:ext cx="1739151" cy="140389"/>
              </a:xfrm>
              <a:prstGeom prst="bentConnector2">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bwMode="gray">
              <a:xfrm>
                <a:off x="4131327"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Sales</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184" name="Rectangle 5"/>
              <p:cNvSpPr>
                <a:spLocks noChangeArrowheads="1"/>
              </p:cNvSpPr>
              <p:nvPr/>
            </p:nvSpPr>
            <p:spPr bwMode="gray">
              <a:xfrm>
                <a:off x="4477294"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86" name="Rectangle 5"/>
              <p:cNvSpPr>
                <a:spLocks noChangeArrowheads="1"/>
              </p:cNvSpPr>
              <p:nvPr/>
            </p:nvSpPr>
            <p:spPr bwMode="gray">
              <a:xfrm>
                <a:off x="4477294" y="4570591"/>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87" name="Rectangle 5"/>
              <p:cNvSpPr>
                <a:spLocks noChangeArrowheads="1"/>
              </p:cNvSpPr>
              <p:nvPr/>
            </p:nvSpPr>
            <p:spPr bwMode="gray">
              <a:xfrm>
                <a:off x="4477294"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188" name="Gerade Verbindung 187"/>
              <p:cNvCxnSpPr>
                <a:stCxn id="184" idx="1"/>
              </p:cNvCxnSpPr>
              <p:nvPr/>
            </p:nvCxnSpPr>
            <p:spPr bwMode="gray">
              <a:xfrm flipH="1">
                <a:off x="4336906"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bwMode="gray">
              <a:xfrm flipH="1">
                <a:off x="4336906" y="4330702"/>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bwMode="gray">
              <a:xfrm flipH="1">
                <a:off x="4336906" y="4704723"/>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grpSp>
          <p:nvGrpSpPr>
            <p:cNvPr id="272" name="Gruppieren 271"/>
            <p:cNvGrpSpPr/>
            <p:nvPr/>
          </p:nvGrpSpPr>
          <p:grpSpPr bwMode="gray">
            <a:xfrm>
              <a:off x="5059080" y="2960244"/>
              <a:ext cx="977809" cy="2240188"/>
              <a:chOff x="5059080" y="2960244"/>
              <a:chExt cx="977809" cy="2240188"/>
            </a:xfrm>
          </p:grpSpPr>
          <p:cxnSp>
            <p:nvCxnSpPr>
              <p:cNvPr id="291" name="Gewinkelte Verbindung 290"/>
              <p:cNvCxnSpPr>
                <a:endCxn id="198" idx="1"/>
              </p:cNvCxnSpPr>
              <p:nvPr/>
            </p:nvCxnSpPr>
            <p:spPr bwMode="gray">
              <a:xfrm rot="16200000" flipH="1">
                <a:off x="4279160" y="3945741"/>
                <a:ext cx="2111384" cy="140389"/>
              </a:xfrm>
              <a:prstGeom prst="bentConnector2">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bwMode="gray">
              <a:xfrm>
                <a:off x="5059080"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Development</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197" name="Rectangle 5"/>
              <p:cNvSpPr>
                <a:spLocks noChangeArrowheads="1"/>
              </p:cNvSpPr>
              <p:nvPr/>
            </p:nvSpPr>
            <p:spPr bwMode="gray">
              <a:xfrm>
                <a:off x="5405047"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98" name="Rectangle 5"/>
              <p:cNvSpPr>
                <a:spLocks noChangeArrowheads="1"/>
              </p:cNvSpPr>
              <p:nvPr/>
            </p:nvSpPr>
            <p:spPr bwMode="gray">
              <a:xfrm>
                <a:off x="5405047" y="4942824"/>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199" name="Rectangle 5"/>
              <p:cNvSpPr>
                <a:spLocks noChangeArrowheads="1"/>
              </p:cNvSpPr>
              <p:nvPr/>
            </p:nvSpPr>
            <p:spPr bwMode="gray">
              <a:xfrm>
                <a:off x="5405047" y="4570591"/>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00" name="Rectangle 5"/>
              <p:cNvSpPr>
                <a:spLocks noChangeArrowheads="1"/>
              </p:cNvSpPr>
              <p:nvPr/>
            </p:nvSpPr>
            <p:spPr bwMode="gray">
              <a:xfrm>
                <a:off x="5405047"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201" name="Gerade Verbindung 200"/>
              <p:cNvCxnSpPr>
                <a:stCxn id="197" idx="1"/>
              </p:cNvCxnSpPr>
              <p:nvPr/>
            </p:nvCxnSpPr>
            <p:spPr bwMode="gray">
              <a:xfrm flipH="1">
                <a:off x="5264659"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02" name="Gerade Verbindung 201"/>
              <p:cNvCxnSpPr/>
              <p:nvPr/>
            </p:nvCxnSpPr>
            <p:spPr bwMode="gray">
              <a:xfrm flipH="1">
                <a:off x="5264659" y="4330702"/>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03" name="Gerade Verbindung 202"/>
              <p:cNvCxnSpPr/>
              <p:nvPr/>
            </p:nvCxnSpPr>
            <p:spPr bwMode="gray">
              <a:xfrm flipH="1">
                <a:off x="5264659" y="4704723"/>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grpSp>
          <p:nvGrpSpPr>
            <p:cNvPr id="271" name="Gruppieren 270"/>
            <p:cNvGrpSpPr/>
            <p:nvPr/>
          </p:nvGrpSpPr>
          <p:grpSpPr bwMode="gray">
            <a:xfrm>
              <a:off x="5986833" y="2960242"/>
              <a:ext cx="977809" cy="2612423"/>
              <a:chOff x="5986833" y="2960242"/>
              <a:chExt cx="977809" cy="2612423"/>
            </a:xfrm>
          </p:grpSpPr>
          <p:cxnSp>
            <p:nvCxnSpPr>
              <p:cNvPr id="292" name="Gewinkelte Verbindung 291"/>
              <p:cNvCxnSpPr/>
              <p:nvPr/>
            </p:nvCxnSpPr>
            <p:spPr bwMode="gray">
              <a:xfrm rot="16200000" flipH="1">
                <a:off x="5020796" y="4131857"/>
                <a:ext cx="2483618" cy="140387"/>
              </a:xfrm>
              <a:prstGeom prst="bentConnector3">
                <a:avLst>
                  <a:gd name="adj1" fmla="val 100400"/>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bwMode="gray">
              <a:xfrm>
                <a:off x="5986833"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Production</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210" name="Rectangle 5"/>
              <p:cNvSpPr>
                <a:spLocks noChangeArrowheads="1"/>
              </p:cNvSpPr>
              <p:nvPr/>
            </p:nvSpPr>
            <p:spPr bwMode="gray">
              <a:xfrm>
                <a:off x="6332800"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11" name="Rectangle 5"/>
              <p:cNvSpPr>
                <a:spLocks noChangeArrowheads="1"/>
              </p:cNvSpPr>
              <p:nvPr/>
            </p:nvSpPr>
            <p:spPr bwMode="gray">
              <a:xfrm>
                <a:off x="6332800" y="4942824"/>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12" name="Rectangle 5"/>
              <p:cNvSpPr>
                <a:spLocks noChangeArrowheads="1"/>
              </p:cNvSpPr>
              <p:nvPr/>
            </p:nvSpPr>
            <p:spPr bwMode="gray">
              <a:xfrm>
                <a:off x="6332800" y="4570591"/>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13" name="Rectangle 5"/>
              <p:cNvSpPr>
                <a:spLocks noChangeArrowheads="1"/>
              </p:cNvSpPr>
              <p:nvPr/>
            </p:nvSpPr>
            <p:spPr bwMode="gray">
              <a:xfrm>
                <a:off x="6332800"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214" name="Gerade Verbindung 213"/>
              <p:cNvCxnSpPr>
                <a:stCxn id="210" idx="1"/>
              </p:cNvCxnSpPr>
              <p:nvPr/>
            </p:nvCxnSpPr>
            <p:spPr bwMode="gray">
              <a:xfrm flipH="1">
                <a:off x="6192412"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bwMode="gray">
              <a:xfrm flipH="1">
                <a:off x="6192412" y="4330702"/>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bwMode="gray">
              <a:xfrm flipH="1">
                <a:off x="6192412" y="4704723"/>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17" name="Gerade Verbindung 216"/>
              <p:cNvCxnSpPr/>
              <p:nvPr/>
            </p:nvCxnSpPr>
            <p:spPr bwMode="gray">
              <a:xfrm flipH="1">
                <a:off x="6192412" y="5081505"/>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218" name="Rectangle 5"/>
              <p:cNvSpPr>
                <a:spLocks noChangeArrowheads="1"/>
              </p:cNvSpPr>
              <p:nvPr/>
            </p:nvSpPr>
            <p:spPr bwMode="gray">
              <a:xfrm>
                <a:off x="6332800" y="5315057"/>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grpSp>
        <p:grpSp>
          <p:nvGrpSpPr>
            <p:cNvPr id="269" name="Gruppieren 268"/>
            <p:cNvGrpSpPr/>
            <p:nvPr/>
          </p:nvGrpSpPr>
          <p:grpSpPr bwMode="gray">
            <a:xfrm>
              <a:off x="7842341" y="3143209"/>
              <a:ext cx="977809" cy="1312757"/>
              <a:chOff x="7842341" y="3143209"/>
              <a:chExt cx="977809" cy="1312757"/>
            </a:xfrm>
          </p:grpSpPr>
          <p:sp>
            <p:nvSpPr>
              <p:cNvPr id="116" name="Rechteck 115"/>
              <p:cNvSpPr/>
              <p:nvPr/>
            </p:nvSpPr>
            <p:spPr bwMode="gray">
              <a:xfrm>
                <a:off x="7842341"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Finance</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236" name="Rectangle 5"/>
              <p:cNvSpPr>
                <a:spLocks noChangeArrowheads="1"/>
              </p:cNvSpPr>
              <p:nvPr/>
            </p:nvSpPr>
            <p:spPr bwMode="gray">
              <a:xfrm>
                <a:off x="8188308"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39" name="Rectangle 5"/>
              <p:cNvSpPr>
                <a:spLocks noChangeArrowheads="1"/>
              </p:cNvSpPr>
              <p:nvPr/>
            </p:nvSpPr>
            <p:spPr bwMode="gray">
              <a:xfrm>
                <a:off x="8188308"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240" name="Gerade Verbindung 239"/>
              <p:cNvCxnSpPr>
                <a:stCxn id="236" idx="1"/>
              </p:cNvCxnSpPr>
              <p:nvPr/>
            </p:nvCxnSpPr>
            <p:spPr bwMode="gray">
              <a:xfrm flipH="1">
                <a:off x="8047920"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034" name="Gewinkelte Verbindung 1033"/>
              <p:cNvCxnSpPr>
                <a:endCxn id="239" idx="1"/>
              </p:cNvCxnSpPr>
              <p:nvPr/>
            </p:nvCxnSpPr>
            <p:spPr bwMode="gray">
              <a:xfrm rot="16200000" flipH="1">
                <a:off x="7718313" y="3857167"/>
                <a:ext cx="799602" cy="140388"/>
              </a:xfrm>
              <a:prstGeom prst="bentConnector2">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grpSp>
          <p:nvGrpSpPr>
            <p:cNvPr id="270" name="Gruppieren 269"/>
            <p:cNvGrpSpPr/>
            <p:nvPr/>
          </p:nvGrpSpPr>
          <p:grpSpPr bwMode="gray">
            <a:xfrm>
              <a:off x="6914586" y="2960242"/>
              <a:ext cx="977809" cy="1495724"/>
              <a:chOff x="6914586" y="2960242"/>
              <a:chExt cx="977809" cy="1495724"/>
            </a:xfrm>
          </p:grpSpPr>
          <p:cxnSp>
            <p:nvCxnSpPr>
              <p:cNvPr id="253" name="Gewinkelte Verbindung 252"/>
              <p:cNvCxnSpPr/>
              <p:nvPr/>
            </p:nvCxnSpPr>
            <p:spPr bwMode="gray">
              <a:xfrm rot="16200000" flipH="1">
                <a:off x="6504613" y="3573508"/>
                <a:ext cx="1366919" cy="140388"/>
              </a:xfrm>
              <a:prstGeom prst="bentConnector3">
                <a:avLst>
                  <a:gd name="adj1" fmla="val 100636"/>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sp>
            <p:nvSpPr>
              <p:cNvPr id="117" name="Rechteck 116"/>
              <p:cNvSpPr/>
              <p:nvPr/>
            </p:nvSpPr>
            <p:spPr bwMode="gray">
              <a:xfrm>
                <a:off x="6914586" y="3143209"/>
                <a:ext cx="819786" cy="38435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defRPr/>
                </a:pPr>
                <a:r>
                  <a:rPr lang="en-US" sz="1200" b="1" noProof="1" smtClean="0">
                    <a:solidFill>
                      <a:srgbClr val="FFFFFF"/>
                    </a:solidFill>
                    <a:effectLst>
                      <a:outerShdw blurRad="190500" algn="ctr" rotWithShape="0">
                        <a:prstClr val="black">
                          <a:alpha val="50000"/>
                        </a:prstClr>
                      </a:outerShdw>
                    </a:effectLst>
                    <a:cs typeface="Arial" charset="0"/>
                  </a:rPr>
                  <a:t>Administr.</a:t>
                </a:r>
                <a:endParaRPr lang="en-US" sz="1200" b="1" noProof="1">
                  <a:solidFill>
                    <a:srgbClr val="FFFFFF"/>
                  </a:solidFill>
                  <a:effectLst>
                    <a:outerShdw blurRad="190500" algn="ctr" rotWithShape="0">
                      <a:prstClr val="black">
                        <a:alpha val="50000"/>
                      </a:prstClr>
                    </a:outerShdw>
                  </a:effectLst>
                  <a:cs typeface="Arial" charset="0"/>
                </a:endParaRPr>
              </a:p>
            </p:txBody>
          </p:sp>
          <p:sp>
            <p:nvSpPr>
              <p:cNvPr id="223" name="Rectangle 5"/>
              <p:cNvSpPr>
                <a:spLocks noChangeArrowheads="1"/>
              </p:cNvSpPr>
              <p:nvPr/>
            </p:nvSpPr>
            <p:spPr bwMode="gray">
              <a:xfrm>
                <a:off x="7260553" y="3826125"/>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sp>
            <p:nvSpPr>
              <p:cNvPr id="226" name="Rectangle 5"/>
              <p:cNvSpPr>
                <a:spLocks noChangeArrowheads="1"/>
              </p:cNvSpPr>
              <p:nvPr/>
            </p:nvSpPr>
            <p:spPr bwMode="gray">
              <a:xfrm>
                <a:off x="7260553" y="4198358"/>
                <a:ext cx="631842" cy="25760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050" noProof="1" smtClean="0">
                    <a:solidFill>
                      <a:srgbClr val="000000"/>
                    </a:solidFill>
                    <a:cs typeface="Arial" charset="0"/>
                  </a:rPr>
                  <a:t>EM</a:t>
                </a:r>
                <a:endParaRPr lang="en-US" sz="1050" noProof="1">
                  <a:solidFill>
                    <a:srgbClr val="000000"/>
                  </a:solidFill>
                  <a:cs typeface="Arial" charset="0"/>
                </a:endParaRPr>
              </a:p>
            </p:txBody>
          </p:sp>
          <p:cxnSp>
            <p:nvCxnSpPr>
              <p:cNvPr id="227" name="Gerade Verbindung 226"/>
              <p:cNvCxnSpPr>
                <a:stCxn id="223" idx="1"/>
              </p:cNvCxnSpPr>
              <p:nvPr/>
            </p:nvCxnSpPr>
            <p:spPr bwMode="gray">
              <a:xfrm flipH="1">
                <a:off x="7120165" y="3954929"/>
                <a:ext cx="140388" cy="0"/>
              </a:xfrm>
              <a:prstGeom prst="line">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cxnSp>
          <p:nvCxnSpPr>
            <p:cNvPr id="1046" name="Gewinkelte Verbindung 1045"/>
            <p:cNvCxnSpPr/>
            <p:nvPr/>
          </p:nvCxnSpPr>
          <p:spPr bwMode="gray">
            <a:xfrm rot="10800000">
              <a:off x="5730244" y="2960245"/>
              <a:ext cx="2317679" cy="182965"/>
            </a:xfrm>
            <a:prstGeom prst="bentConnector3">
              <a:avLst>
                <a:gd name="adj1" fmla="val -726"/>
              </a:avLst>
            </a:prstGeom>
            <a:ln w="28575">
              <a:solidFill>
                <a:srgbClr val="96969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8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noProof="1" smtClean="0"/>
              <a:t>Entirety of processes involved to provide a product or service to the market</a:t>
            </a:r>
            <a:endParaRPr lang="en-US" noProof="1"/>
          </a:p>
        </p:txBody>
      </p:sp>
      <p:sp>
        <p:nvSpPr>
          <p:cNvPr id="40963" name="_h1"/>
          <p:cNvSpPr>
            <a:spLocks noGrp="1" noChangeArrowheads="1"/>
          </p:cNvSpPr>
          <p:nvPr>
            <p:ph type="title"/>
          </p:nvPr>
        </p:nvSpPr>
        <p:spPr bwMode="gray"/>
        <p:txBody>
          <a:bodyPr>
            <a:noAutofit/>
          </a:bodyPr>
          <a:lstStyle/>
          <a:p>
            <a:r>
              <a:rPr lang="en-US" dirty="0" smtClean="0"/>
              <a:t>Internal Analysis </a:t>
            </a:r>
            <a:r>
              <a:rPr lang="en-US" b="0" dirty="0" smtClean="0"/>
              <a:t>– </a:t>
            </a:r>
            <a:r>
              <a:rPr lang="en-US" b="0" noProof="1" smtClean="0"/>
              <a:t>The Value Chain</a:t>
            </a:r>
          </a:p>
        </p:txBody>
      </p:sp>
      <p:grpSp>
        <p:nvGrpSpPr>
          <p:cNvPr id="4" name="Gruppieren 3"/>
          <p:cNvGrpSpPr/>
          <p:nvPr/>
        </p:nvGrpSpPr>
        <p:grpSpPr bwMode="gray">
          <a:xfrm>
            <a:off x="323851" y="1555199"/>
            <a:ext cx="8495161" cy="4248001"/>
            <a:chOff x="323851" y="1555199"/>
            <a:chExt cx="8495161" cy="4248001"/>
          </a:xfrm>
        </p:grpSpPr>
        <p:sp>
          <p:nvSpPr>
            <p:cNvPr id="39" name="Rechteck 38"/>
            <p:cNvSpPr/>
            <p:nvPr/>
          </p:nvSpPr>
          <p:spPr bwMode="gray">
            <a:xfrm rot="16200000">
              <a:off x="-473343" y="2352393"/>
              <a:ext cx="1954538" cy="360150"/>
            </a:xfrm>
            <a:prstGeom prst="rect">
              <a:avLst/>
            </a:prstGeom>
          </p:spPr>
          <p:txBody>
            <a:bodyPr wrap="square" lIns="0" tIns="36000" rIns="0" bIns="36000" anchor="ctr">
              <a:noAutofit/>
            </a:bodyPr>
            <a:lstStyle/>
            <a:p>
              <a:pPr algn="ctr"/>
              <a:r>
                <a:rPr lang="en-US" sz="1400" b="1" noProof="1" smtClean="0">
                  <a:cs typeface="Arial" charset="0"/>
                </a:rPr>
                <a:t>Support activities</a:t>
              </a:r>
              <a:endParaRPr lang="en-US" sz="1400" b="1" noProof="1">
                <a:cs typeface="Arial" charset="0"/>
              </a:endParaRPr>
            </a:p>
          </p:txBody>
        </p:sp>
        <p:grpSp>
          <p:nvGrpSpPr>
            <p:cNvPr id="3" name="Gruppieren 2"/>
            <p:cNvGrpSpPr/>
            <p:nvPr/>
          </p:nvGrpSpPr>
          <p:grpSpPr bwMode="gray">
            <a:xfrm>
              <a:off x="684000" y="1555199"/>
              <a:ext cx="8135012" cy="3888001"/>
              <a:chOff x="684000" y="1566637"/>
              <a:chExt cx="8135012" cy="3886199"/>
            </a:xfrm>
          </p:grpSpPr>
          <p:sp>
            <p:nvSpPr>
              <p:cNvPr id="1032" name="Freeform 8"/>
              <p:cNvSpPr>
                <a:spLocks/>
              </p:cNvSpPr>
              <p:nvPr/>
            </p:nvSpPr>
            <p:spPr bwMode="gray">
              <a:xfrm>
                <a:off x="684000" y="1566637"/>
                <a:ext cx="6513270" cy="487185"/>
              </a:xfrm>
              <a:custGeom>
                <a:avLst/>
                <a:gdLst/>
                <a:ahLst/>
                <a:cxnLst>
                  <a:cxn ang="0">
                    <a:pos x="5407" y="0"/>
                  </a:cxn>
                  <a:cxn ang="0">
                    <a:pos x="0" y="0"/>
                  </a:cxn>
                  <a:cxn ang="0">
                    <a:pos x="0" y="475"/>
                  </a:cxn>
                  <a:cxn ang="0">
                    <a:pos x="5695" y="475"/>
                  </a:cxn>
                  <a:cxn ang="0">
                    <a:pos x="5407" y="0"/>
                  </a:cxn>
                </a:cxnLst>
                <a:rect l="0" t="0" r="r" b="b"/>
                <a:pathLst>
                  <a:path w="5695" h="475">
                    <a:moveTo>
                      <a:pt x="5407" y="0"/>
                    </a:moveTo>
                    <a:lnTo>
                      <a:pt x="0" y="0"/>
                    </a:lnTo>
                    <a:lnTo>
                      <a:pt x="0" y="475"/>
                    </a:lnTo>
                    <a:lnTo>
                      <a:pt x="5695" y="475"/>
                    </a:lnTo>
                    <a:lnTo>
                      <a:pt x="5407" y="0"/>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nchorCtr="0"/>
              <a:lstStyle/>
              <a:p>
                <a:pPr>
                  <a:lnSpc>
                    <a:spcPct val="95000"/>
                  </a:lnSpc>
                  <a:spcAft>
                    <a:spcPts val="800"/>
                  </a:spcAft>
                  <a:buClr>
                    <a:srgbClr val="969696"/>
                  </a:buClr>
                  <a:defRPr/>
                </a:pPr>
                <a:r>
                  <a:rPr lang="en-US" sz="1600" b="1" noProof="1" smtClean="0">
                    <a:solidFill>
                      <a:srgbClr val="000000"/>
                    </a:solidFill>
                    <a:cs typeface="Arial" charset="0"/>
                  </a:rPr>
                  <a:t>Infrastructure management: </a:t>
                </a:r>
                <a:r>
                  <a:rPr lang="en-US" sz="1600" noProof="1" smtClean="0">
                    <a:solidFill>
                      <a:srgbClr val="000000"/>
                    </a:solidFill>
                    <a:cs typeface="Arial" charset="0"/>
                  </a:rPr>
                  <a:t>Placeholder text</a:t>
                </a:r>
                <a:endParaRPr lang="en-US" sz="1600" noProof="1">
                  <a:solidFill>
                    <a:srgbClr val="000000"/>
                  </a:solidFill>
                  <a:cs typeface="Arial" charset="0"/>
                </a:endParaRPr>
              </a:p>
            </p:txBody>
          </p:sp>
          <p:sp>
            <p:nvSpPr>
              <p:cNvPr id="1035" name="Freeform 11"/>
              <p:cNvSpPr>
                <a:spLocks/>
              </p:cNvSpPr>
              <p:nvPr/>
            </p:nvSpPr>
            <p:spPr bwMode="gray">
              <a:xfrm>
                <a:off x="684000" y="2053822"/>
                <a:ext cx="6843795" cy="484108"/>
              </a:xfrm>
              <a:custGeom>
                <a:avLst/>
                <a:gdLst/>
                <a:ahLst/>
                <a:cxnLst>
                  <a:cxn ang="0">
                    <a:pos x="5695" y="0"/>
                  </a:cxn>
                  <a:cxn ang="0">
                    <a:pos x="0" y="0"/>
                  </a:cxn>
                  <a:cxn ang="0">
                    <a:pos x="0" y="472"/>
                  </a:cxn>
                  <a:cxn ang="0">
                    <a:pos x="5984" y="472"/>
                  </a:cxn>
                  <a:cxn ang="0">
                    <a:pos x="5695" y="0"/>
                  </a:cxn>
                </a:cxnLst>
                <a:rect l="0" t="0" r="r" b="b"/>
                <a:pathLst>
                  <a:path w="5984" h="472">
                    <a:moveTo>
                      <a:pt x="5695" y="0"/>
                    </a:moveTo>
                    <a:lnTo>
                      <a:pt x="0" y="0"/>
                    </a:lnTo>
                    <a:lnTo>
                      <a:pt x="0" y="472"/>
                    </a:lnTo>
                    <a:lnTo>
                      <a:pt x="5984" y="472"/>
                    </a:lnTo>
                    <a:lnTo>
                      <a:pt x="5695" y="0"/>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nchorCtr="0"/>
              <a:lstStyle/>
              <a:p>
                <a:pPr>
                  <a:lnSpc>
                    <a:spcPct val="95000"/>
                  </a:lnSpc>
                  <a:spcAft>
                    <a:spcPts val="800"/>
                  </a:spcAft>
                  <a:buClr>
                    <a:srgbClr val="969696"/>
                  </a:buClr>
                  <a:defRPr/>
                </a:pPr>
                <a:r>
                  <a:rPr lang="en-US" sz="1600" b="1" noProof="1" smtClean="0">
                    <a:solidFill>
                      <a:srgbClr val="000000"/>
                    </a:solidFill>
                    <a:cs typeface="Arial" charset="0"/>
                  </a:rPr>
                  <a:t>Personal management: </a:t>
                </a:r>
                <a:r>
                  <a:rPr lang="en-US" sz="1600" noProof="1" smtClean="0">
                    <a:solidFill>
                      <a:srgbClr val="000000"/>
                    </a:solidFill>
                    <a:cs typeface="Arial" charset="0"/>
                  </a:rPr>
                  <a:t>Placeholder text</a:t>
                </a:r>
                <a:endParaRPr lang="en-US" sz="1600" b="1" noProof="1">
                  <a:solidFill>
                    <a:srgbClr val="000000"/>
                  </a:solidFill>
                  <a:cs typeface="Arial" charset="0"/>
                </a:endParaRPr>
              </a:p>
            </p:txBody>
          </p:sp>
          <p:sp>
            <p:nvSpPr>
              <p:cNvPr id="1034" name="Freeform 10"/>
              <p:cNvSpPr>
                <a:spLocks/>
              </p:cNvSpPr>
              <p:nvPr/>
            </p:nvSpPr>
            <p:spPr bwMode="gray">
              <a:xfrm>
                <a:off x="684000" y="2537931"/>
                <a:ext cx="7173175" cy="487185"/>
              </a:xfrm>
              <a:custGeom>
                <a:avLst/>
                <a:gdLst/>
                <a:ahLst/>
                <a:cxnLst>
                  <a:cxn ang="0">
                    <a:pos x="0" y="0"/>
                  </a:cxn>
                  <a:cxn ang="0">
                    <a:pos x="0" y="475"/>
                  </a:cxn>
                  <a:cxn ang="0">
                    <a:pos x="6272" y="475"/>
                  </a:cxn>
                  <a:cxn ang="0">
                    <a:pos x="5984" y="0"/>
                  </a:cxn>
                  <a:cxn ang="0">
                    <a:pos x="0" y="0"/>
                  </a:cxn>
                </a:cxnLst>
                <a:rect l="0" t="0" r="r" b="b"/>
                <a:pathLst>
                  <a:path w="6272" h="475">
                    <a:moveTo>
                      <a:pt x="0" y="0"/>
                    </a:moveTo>
                    <a:lnTo>
                      <a:pt x="0" y="475"/>
                    </a:lnTo>
                    <a:lnTo>
                      <a:pt x="6272" y="475"/>
                    </a:lnTo>
                    <a:lnTo>
                      <a:pt x="5984" y="0"/>
                    </a:lnTo>
                    <a:lnTo>
                      <a:pt x="0" y="0"/>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nchorCtr="0"/>
              <a:lstStyle/>
              <a:p>
                <a:pPr>
                  <a:lnSpc>
                    <a:spcPct val="95000"/>
                  </a:lnSpc>
                  <a:spcAft>
                    <a:spcPts val="800"/>
                  </a:spcAft>
                  <a:buClr>
                    <a:srgbClr val="969696"/>
                  </a:buClr>
                  <a:defRPr/>
                </a:pPr>
                <a:r>
                  <a:rPr lang="en-US" sz="1600" b="1" noProof="1" smtClean="0">
                    <a:solidFill>
                      <a:srgbClr val="000000"/>
                    </a:solidFill>
                    <a:cs typeface="Arial" charset="0"/>
                  </a:rPr>
                  <a:t>Technology development: </a:t>
                </a:r>
                <a:r>
                  <a:rPr lang="en-US" sz="1600" noProof="1" smtClean="0">
                    <a:solidFill>
                      <a:srgbClr val="000000"/>
                    </a:solidFill>
                    <a:cs typeface="Arial" charset="0"/>
                  </a:rPr>
                  <a:t>Placeholder text</a:t>
                </a:r>
                <a:endParaRPr lang="en-US" sz="1600" b="1" noProof="1">
                  <a:solidFill>
                    <a:srgbClr val="000000"/>
                  </a:solidFill>
                  <a:cs typeface="Arial" charset="0"/>
                </a:endParaRPr>
              </a:p>
            </p:txBody>
          </p:sp>
          <p:sp>
            <p:nvSpPr>
              <p:cNvPr id="1033" name="Freeform 9"/>
              <p:cNvSpPr>
                <a:spLocks/>
              </p:cNvSpPr>
              <p:nvPr/>
            </p:nvSpPr>
            <p:spPr bwMode="gray">
              <a:xfrm>
                <a:off x="684000" y="3025115"/>
                <a:ext cx="7502556" cy="485134"/>
              </a:xfrm>
              <a:custGeom>
                <a:avLst/>
                <a:gdLst/>
                <a:ahLst/>
                <a:cxnLst>
                  <a:cxn ang="0">
                    <a:pos x="0" y="473"/>
                  </a:cxn>
                  <a:cxn ang="0">
                    <a:pos x="6560" y="473"/>
                  </a:cxn>
                  <a:cxn ang="0">
                    <a:pos x="6272" y="0"/>
                  </a:cxn>
                  <a:cxn ang="0">
                    <a:pos x="0" y="0"/>
                  </a:cxn>
                  <a:cxn ang="0">
                    <a:pos x="0" y="473"/>
                  </a:cxn>
                </a:cxnLst>
                <a:rect l="0" t="0" r="r" b="b"/>
                <a:pathLst>
                  <a:path w="6560" h="473">
                    <a:moveTo>
                      <a:pt x="0" y="473"/>
                    </a:moveTo>
                    <a:lnTo>
                      <a:pt x="6560" y="473"/>
                    </a:lnTo>
                    <a:lnTo>
                      <a:pt x="6272" y="0"/>
                    </a:lnTo>
                    <a:lnTo>
                      <a:pt x="0" y="0"/>
                    </a:lnTo>
                    <a:lnTo>
                      <a:pt x="0" y="473"/>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nchorCtr="0"/>
              <a:lstStyle/>
              <a:p>
                <a:pPr>
                  <a:lnSpc>
                    <a:spcPct val="95000"/>
                  </a:lnSpc>
                  <a:spcAft>
                    <a:spcPts val="800"/>
                  </a:spcAft>
                  <a:buClr>
                    <a:srgbClr val="969696"/>
                  </a:buClr>
                  <a:defRPr/>
                </a:pPr>
                <a:r>
                  <a:rPr lang="en-US" sz="1600" b="1" noProof="1" smtClean="0">
                    <a:solidFill>
                      <a:srgbClr val="000000"/>
                    </a:solidFill>
                    <a:cs typeface="Arial" charset="0"/>
                  </a:rPr>
                  <a:t>Procurement: </a:t>
                </a:r>
                <a:r>
                  <a:rPr lang="en-US" sz="1600" noProof="1" smtClean="0">
                    <a:solidFill>
                      <a:srgbClr val="000000"/>
                    </a:solidFill>
                    <a:cs typeface="Arial" charset="0"/>
                  </a:rPr>
                  <a:t>Placeholder text</a:t>
                </a:r>
                <a:endParaRPr lang="en-US" sz="1600" b="1" noProof="1">
                  <a:solidFill>
                    <a:srgbClr val="000000"/>
                  </a:solidFill>
                  <a:cs typeface="Arial" charset="0"/>
                </a:endParaRPr>
              </a:p>
            </p:txBody>
          </p:sp>
          <p:sp>
            <p:nvSpPr>
              <p:cNvPr id="1037" name="Rectangle 13"/>
              <p:cNvSpPr>
                <a:spLocks noChangeArrowheads="1"/>
              </p:cNvSpPr>
              <p:nvPr/>
            </p:nvSpPr>
            <p:spPr bwMode="gray">
              <a:xfrm>
                <a:off x="684000" y="3510249"/>
                <a:ext cx="1350689" cy="19425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t" anchorCtr="0"/>
              <a:lstStyle/>
              <a:p>
                <a:pPr>
                  <a:lnSpc>
                    <a:spcPct val="95000"/>
                  </a:lnSpc>
                  <a:spcAft>
                    <a:spcPts val="600"/>
                  </a:spcAft>
                  <a:buClr>
                    <a:srgbClr val="969696"/>
                  </a:buClr>
                  <a:defRPr/>
                </a:pPr>
                <a:r>
                  <a:rPr lang="en-US" sz="1600" b="1" noProof="1" smtClean="0">
                    <a:solidFill>
                      <a:srgbClr val="000000"/>
                    </a:solidFill>
                    <a:cs typeface="Arial" charset="0"/>
                  </a:rPr>
                  <a:t>Input </a:t>
                </a:r>
                <a:br>
                  <a:rPr lang="en-US" sz="1600" b="1" noProof="1" smtClean="0">
                    <a:solidFill>
                      <a:srgbClr val="000000"/>
                    </a:solidFill>
                    <a:cs typeface="Arial" charset="0"/>
                  </a:rPr>
                </a:br>
                <a:r>
                  <a:rPr lang="en-US" sz="1600" b="1" noProof="1" smtClean="0">
                    <a:solidFill>
                      <a:srgbClr val="000000"/>
                    </a:solidFill>
                    <a:cs typeface="Arial" charset="0"/>
                  </a:rPr>
                  <a:t>logistics</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endParaRPr lang="en-US" sz="1200" noProof="1">
                  <a:solidFill>
                    <a:srgbClr val="000000"/>
                  </a:solidFill>
                  <a:cs typeface="Arial" charset="0"/>
                </a:endParaRPr>
              </a:p>
            </p:txBody>
          </p:sp>
          <p:sp>
            <p:nvSpPr>
              <p:cNvPr id="1036" name="Rectangle 12"/>
              <p:cNvSpPr>
                <a:spLocks noChangeArrowheads="1"/>
              </p:cNvSpPr>
              <p:nvPr/>
            </p:nvSpPr>
            <p:spPr bwMode="gray">
              <a:xfrm>
                <a:off x="2034689" y="3510249"/>
                <a:ext cx="1280924" cy="19425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t" anchorCtr="0"/>
              <a:lstStyle/>
              <a:p>
                <a:pPr lvl="0">
                  <a:lnSpc>
                    <a:spcPct val="95000"/>
                  </a:lnSpc>
                  <a:spcAft>
                    <a:spcPts val="600"/>
                  </a:spcAft>
                  <a:buClr>
                    <a:srgbClr val="969696"/>
                  </a:buClr>
                  <a:defRPr/>
                </a:pPr>
                <a:r>
                  <a:rPr lang="en-US" sz="1600" b="1" noProof="1" smtClean="0">
                    <a:solidFill>
                      <a:srgbClr val="000000"/>
                    </a:solidFill>
                    <a:cs typeface="Arial" charset="0"/>
                  </a:rPr>
                  <a:t>Operation</a:t>
                </a:r>
                <a:br>
                  <a:rPr lang="en-US" sz="1600" b="1" noProof="1" smtClean="0">
                    <a:solidFill>
                      <a:srgbClr val="000000"/>
                    </a:solidFill>
                    <a:cs typeface="Arial" charset="0"/>
                  </a:rPr>
                </a:br>
                <a:endParaRPr lang="en-US" sz="1600" b="1" noProof="1" smtClean="0">
                  <a:solidFill>
                    <a:srgbClr val="000000"/>
                  </a:solidFill>
                  <a:cs typeface="Arial" charset="0"/>
                </a:endParaRP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endParaRPr lang="en-US" sz="1200" noProof="1">
                  <a:solidFill>
                    <a:srgbClr val="000000"/>
                  </a:solidFill>
                  <a:cs typeface="Arial" charset="0"/>
                </a:endParaRPr>
              </a:p>
            </p:txBody>
          </p:sp>
          <p:sp>
            <p:nvSpPr>
              <p:cNvPr id="1038" name="Rectangle 14"/>
              <p:cNvSpPr>
                <a:spLocks noChangeArrowheads="1"/>
              </p:cNvSpPr>
              <p:nvPr/>
            </p:nvSpPr>
            <p:spPr bwMode="gray">
              <a:xfrm>
                <a:off x="3315613" y="3510249"/>
                <a:ext cx="1310660" cy="19425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t" anchorCtr="0"/>
              <a:lstStyle/>
              <a:p>
                <a:pPr lvl="0">
                  <a:lnSpc>
                    <a:spcPct val="95000"/>
                  </a:lnSpc>
                  <a:spcAft>
                    <a:spcPts val="600"/>
                  </a:spcAft>
                  <a:buClr>
                    <a:srgbClr val="969696"/>
                  </a:buClr>
                  <a:defRPr/>
                </a:pPr>
                <a:r>
                  <a:rPr lang="en-US" sz="1600" b="1" noProof="1" smtClean="0">
                    <a:solidFill>
                      <a:srgbClr val="000000"/>
                    </a:solidFill>
                    <a:cs typeface="Arial" charset="0"/>
                  </a:rPr>
                  <a:t>Output logistics</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endParaRPr lang="en-US" sz="1200" noProof="1">
                  <a:solidFill>
                    <a:srgbClr val="000000"/>
                  </a:solidFill>
                  <a:cs typeface="Arial" charset="0"/>
                </a:endParaRPr>
              </a:p>
            </p:txBody>
          </p:sp>
          <p:sp>
            <p:nvSpPr>
              <p:cNvPr id="1039" name="Rectangle 15"/>
              <p:cNvSpPr>
                <a:spLocks noChangeArrowheads="1"/>
              </p:cNvSpPr>
              <p:nvPr/>
            </p:nvSpPr>
            <p:spPr bwMode="gray">
              <a:xfrm>
                <a:off x="4626273" y="3510249"/>
                <a:ext cx="1461626" cy="19425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t" anchorCtr="0"/>
              <a:lstStyle/>
              <a:p>
                <a:pPr lvl="0">
                  <a:lnSpc>
                    <a:spcPct val="95000"/>
                  </a:lnSpc>
                  <a:spcAft>
                    <a:spcPts val="600"/>
                  </a:spcAft>
                  <a:buClr>
                    <a:srgbClr val="969696"/>
                  </a:buClr>
                  <a:defRPr/>
                </a:pPr>
                <a:r>
                  <a:rPr lang="en-US" sz="1600" b="1" noProof="1" smtClean="0">
                    <a:solidFill>
                      <a:srgbClr val="000000"/>
                    </a:solidFill>
                    <a:cs typeface="Arial" charset="0"/>
                  </a:rPr>
                  <a:t>Marketing </a:t>
                </a:r>
                <a:br>
                  <a:rPr lang="en-US" sz="1600" b="1" noProof="1" smtClean="0">
                    <a:solidFill>
                      <a:srgbClr val="000000"/>
                    </a:solidFill>
                    <a:cs typeface="Arial" charset="0"/>
                  </a:rPr>
                </a:br>
                <a:r>
                  <a:rPr lang="en-US" sz="1600" b="1" noProof="1" smtClean="0">
                    <a:solidFill>
                      <a:srgbClr val="000000"/>
                    </a:solidFill>
                    <a:cs typeface="Arial" charset="0"/>
                  </a:rPr>
                  <a:t>and sales</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endParaRPr lang="en-US" sz="1200" noProof="1">
                  <a:solidFill>
                    <a:srgbClr val="000000"/>
                  </a:solidFill>
                  <a:cs typeface="Arial" charset="0"/>
                </a:endParaRPr>
              </a:p>
            </p:txBody>
          </p:sp>
          <p:sp>
            <p:nvSpPr>
              <p:cNvPr id="1040" name="Freeform 16"/>
              <p:cNvSpPr>
                <a:spLocks/>
              </p:cNvSpPr>
              <p:nvPr/>
            </p:nvSpPr>
            <p:spPr bwMode="gray">
              <a:xfrm>
                <a:off x="6087898" y="3510249"/>
                <a:ext cx="2098657" cy="1942587"/>
              </a:xfrm>
              <a:custGeom>
                <a:avLst/>
                <a:gdLst/>
                <a:ahLst/>
                <a:cxnLst>
                  <a:cxn ang="0">
                    <a:pos x="1835" y="0"/>
                  </a:cxn>
                  <a:cxn ang="0">
                    <a:pos x="0" y="0"/>
                  </a:cxn>
                  <a:cxn ang="0">
                    <a:pos x="0" y="1894"/>
                  </a:cxn>
                  <a:cxn ang="0">
                    <a:pos x="682" y="1894"/>
                  </a:cxn>
                  <a:cxn ang="0">
                    <a:pos x="1835" y="0"/>
                  </a:cxn>
                </a:cxnLst>
                <a:rect l="0" t="0" r="r" b="b"/>
                <a:pathLst>
                  <a:path w="1835" h="1894">
                    <a:moveTo>
                      <a:pt x="1835" y="0"/>
                    </a:moveTo>
                    <a:lnTo>
                      <a:pt x="0" y="0"/>
                    </a:lnTo>
                    <a:lnTo>
                      <a:pt x="0" y="1894"/>
                    </a:lnTo>
                    <a:lnTo>
                      <a:pt x="682" y="1894"/>
                    </a:lnTo>
                    <a:lnTo>
                      <a:pt x="1835" y="0"/>
                    </a:lnTo>
                    <a:close/>
                  </a:path>
                </a:pathLst>
              </a:cu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t" anchorCtr="0"/>
              <a:lstStyle/>
              <a:p>
                <a:pPr lvl="0">
                  <a:lnSpc>
                    <a:spcPct val="95000"/>
                  </a:lnSpc>
                  <a:spcAft>
                    <a:spcPts val="600"/>
                  </a:spcAft>
                  <a:buClr>
                    <a:srgbClr val="969696"/>
                  </a:buClr>
                  <a:defRPr/>
                </a:pPr>
                <a:r>
                  <a:rPr lang="en-US" sz="1600" b="1" noProof="1" smtClean="0">
                    <a:solidFill>
                      <a:srgbClr val="000000"/>
                    </a:solidFill>
                    <a:cs typeface="Arial" charset="0"/>
                  </a:rPr>
                  <a:t>Service</a:t>
                </a:r>
                <a:br>
                  <a:rPr lang="en-US" sz="1600" b="1" noProof="1" smtClean="0">
                    <a:solidFill>
                      <a:srgbClr val="000000"/>
                    </a:solidFill>
                    <a:cs typeface="Arial" charset="0"/>
                  </a:rPr>
                </a:br>
                <a:endParaRPr lang="en-US" sz="1600" b="1" noProof="1" smtClean="0">
                  <a:solidFill>
                    <a:srgbClr val="000000"/>
                  </a:solidFill>
                  <a:cs typeface="Arial" charset="0"/>
                </a:endParaRP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p>
              <a:p>
                <a:pPr marL="144000" indent="-144000">
                  <a:lnSpc>
                    <a:spcPct val="95000"/>
                  </a:lnSpc>
                  <a:spcAft>
                    <a:spcPts val="400"/>
                  </a:spcAft>
                  <a:buClr>
                    <a:srgbClr val="969696"/>
                  </a:buClr>
                  <a:buFont typeface="Wingdings" pitchFamily="2" charset="2"/>
                  <a:buChar char="§"/>
                  <a:defRPr/>
                </a:pPr>
                <a:r>
                  <a:rPr lang="en-US" sz="1200" noProof="1" smtClean="0">
                    <a:solidFill>
                      <a:srgbClr val="000000"/>
                    </a:solidFill>
                    <a:cs typeface="Arial" charset="0"/>
                  </a:rPr>
                  <a:t>Placeholder </a:t>
                </a:r>
                <a:endParaRPr lang="en-US" sz="1200" noProof="1">
                  <a:solidFill>
                    <a:srgbClr val="000000"/>
                  </a:solidFill>
                  <a:cs typeface="Arial" charset="0"/>
                </a:endParaRPr>
              </a:p>
            </p:txBody>
          </p:sp>
          <p:sp>
            <p:nvSpPr>
              <p:cNvPr id="1031" name="Freeform 7"/>
              <p:cNvSpPr>
                <a:spLocks/>
              </p:cNvSpPr>
              <p:nvPr/>
            </p:nvSpPr>
            <p:spPr bwMode="gray">
              <a:xfrm>
                <a:off x="6867890" y="1566637"/>
                <a:ext cx="1951122" cy="3886199"/>
              </a:xfrm>
              <a:custGeom>
                <a:avLst/>
                <a:gdLst/>
                <a:ahLst/>
                <a:cxnLst>
                  <a:cxn ang="0">
                    <a:pos x="1706" y="1895"/>
                  </a:cxn>
                  <a:cxn ang="0">
                    <a:pos x="551" y="0"/>
                  </a:cxn>
                  <a:cxn ang="0">
                    <a:pos x="0" y="0"/>
                  </a:cxn>
                  <a:cxn ang="0">
                    <a:pos x="1153" y="1895"/>
                  </a:cxn>
                  <a:cxn ang="0">
                    <a:pos x="0" y="3789"/>
                  </a:cxn>
                  <a:cxn ang="0">
                    <a:pos x="551" y="3789"/>
                  </a:cxn>
                  <a:cxn ang="0">
                    <a:pos x="1706" y="1895"/>
                  </a:cxn>
                </a:cxnLst>
                <a:rect l="0" t="0" r="r" b="b"/>
                <a:pathLst>
                  <a:path w="1706" h="3789">
                    <a:moveTo>
                      <a:pt x="1706" y="1895"/>
                    </a:moveTo>
                    <a:lnTo>
                      <a:pt x="551" y="0"/>
                    </a:lnTo>
                    <a:lnTo>
                      <a:pt x="0" y="0"/>
                    </a:lnTo>
                    <a:lnTo>
                      <a:pt x="1153" y="1895"/>
                    </a:lnTo>
                    <a:lnTo>
                      <a:pt x="0" y="3789"/>
                    </a:lnTo>
                    <a:lnTo>
                      <a:pt x="551" y="3789"/>
                    </a:lnTo>
                    <a:lnTo>
                      <a:pt x="1706" y="1895"/>
                    </a:lnTo>
                    <a:close/>
                  </a:path>
                </a:pathLst>
              </a:cu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lnSpc>
                    <a:spcPct val="95000"/>
                  </a:lnSpc>
                  <a:spcAft>
                    <a:spcPts val="800"/>
                  </a:spcAft>
                  <a:buClr>
                    <a:srgbClr val="969696"/>
                  </a:buClr>
                  <a:defRPr/>
                </a:pPr>
                <a:endParaRPr lang="en-US" sz="1400" b="1" noProof="1" smtClean="0">
                  <a:solidFill>
                    <a:srgbClr val="FFFFFF"/>
                  </a:solidFill>
                  <a:cs typeface="Arial" charset="0"/>
                </a:endParaRPr>
              </a:p>
            </p:txBody>
          </p:sp>
          <p:sp>
            <p:nvSpPr>
              <p:cNvPr id="37" name="Rechteck 36"/>
              <p:cNvSpPr/>
              <p:nvPr/>
            </p:nvSpPr>
            <p:spPr bwMode="gray">
              <a:xfrm rot="3348826">
                <a:off x="7512501" y="2445734"/>
                <a:ext cx="719411" cy="276999"/>
              </a:xfrm>
              <a:prstGeom prst="rect">
                <a:avLst/>
              </a:prstGeom>
            </p:spPr>
            <p:txBody>
              <a:bodyPr wrap="none" lIns="0" tIns="0" rIns="36000" bIns="0">
                <a:spAutoFit/>
              </a:bodyPr>
              <a:lstStyle/>
              <a:p>
                <a:pPr algn="ctr"/>
                <a:r>
                  <a:rPr lang="en-US" b="1" noProof="1" smtClean="0">
                    <a:solidFill>
                      <a:srgbClr val="FFFFFF"/>
                    </a:solidFill>
                    <a:effectLst>
                      <a:outerShdw blurRad="190500" algn="ctr" rotWithShape="0">
                        <a:prstClr val="black">
                          <a:alpha val="50000"/>
                        </a:prstClr>
                      </a:outerShdw>
                    </a:effectLst>
                    <a:cs typeface="Arial" charset="0"/>
                  </a:rPr>
                  <a:t>Margin</a:t>
                </a:r>
                <a:endParaRPr lang="en-US" b="1" noProof="1">
                  <a:solidFill>
                    <a:srgbClr val="FFFFFF"/>
                  </a:solidFill>
                  <a:effectLst>
                    <a:outerShdw blurRad="190500" algn="ctr" rotWithShape="0">
                      <a:prstClr val="black">
                        <a:alpha val="50000"/>
                      </a:prstClr>
                    </a:outerShdw>
                  </a:effectLst>
                </a:endParaRPr>
              </a:p>
            </p:txBody>
          </p:sp>
          <p:sp>
            <p:nvSpPr>
              <p:cNvPr id="38" name="Rechteck 37"/>
              <p:cNvSpPr/>
              <p:nvPr/>
            </p:nvSpPr>
            <p:spPr bwMode="gray">
              <a:xfrm rot="18260858">
                <a:off x="7497469" y="4322491"/>
                <a:ext cx="719411" cy="276999"/>
              </a:xfrm>
              <a:prstGeom prst="rect">
                <a:avLst/>
              </a:prstGeom>
            </p:spPr>
            <p:txBody>
              <a:bodyPr wrap="none" lIns="0" tIns="0" rIns="36000" bIns="0">
                <a:spAutoFit/>
              </a:bodyPr>
              <a:lstStyle/>
              <a:p>
                <a:pPr algn="ctr"/>
                <a:r>
                  <a:rPr lang="en-US" b="1" noProof="1">
                    <a:solidFill>
                      <a:srgbClr val="FFFFFF"/>
                    </a:solidFill>
                    <a:effectLst>
                      <a:outerShdw blurRad="190500" algn="ctr" rotWithShape="0">
                        <a:prstClr val="black">
                          <a:alpha val="50000"/>
                        </a:prstClr>
                      </a:outerShdw>
                    </a:effectLst>
                    <a:cs typeface="Arial" charset="0"/>
                  </a:rPr>
                  <a:t>Margin</a:t>
                </a:r>
                <a:endParaRPr lang="en-US" b="1" noProof="1">
                  <a:solidFill>
                    <a:srgbClr val="FFFFFF"/>
                  </a:solidFill>
                  <a:effectLst>
                    <a:outerShdw blurRad="190500" algn="ctr" rotWithShape="0">
                      <a:prstClr val="black">
                        <a:alpha val="50000"/>
                      </a:prstClr>
                    </a:outerShdw>
                  </a:effectLst>
                </a:endParaRPr>
              </a:p>
            </p:txBody>
          </p:sp>
        </p:grpSp>
        <p:sp>
          <p:nvSpPr>
            <p:cNvPr id="40" name="Rechteck 39"/>
            <p:cNvSpPr/>
            <p:nvPr/>
          </p:nvSpPr>
          <p:spPr bwMode="gray">
            <a:xfrm>
              <a:off x="684001" y="5443200"/>
              <a:ext cx="6183890" cy="360000"/>
            </a:xfrm>
            <a:prstGeom prst="rect">
              <a:avLst/>
            </a:prstGeom>
          </p:spPr>
          <p:txBody>
            <a:bodyPr wrap="square" lIns="108000" tIns="36000" rIns="108000" bIns="36000" anchor="ctr">
              <a:noAutofit/>
            </a:bodyPr>
            <a:lstStyle/>
            <a:p>
              <a:pPr algn="ctr"/>
              <a:r>
                <a:rPr lang="en-US" sz="1600" b="1" noProof="1" smtClean="0">
                  <a:cs typeface="Arial" charset="0"/>
                </a:rPr>
                <a:t>Main activities</a:t>
              </a:r>
              <a:endParaRPr lang="en-US" sz="1600" b="1" noProof="1">
                <a:cs typeface="Arial" charset="0"/>
              </a:endParaRPr>
            </a:p>
          </p:txBody>
        </p:sp>
      </p:grpSp>
      <p:grpSp>
        <p:nvGrpSpPr>
          <p:cNvPr id="21" name="Gruppieren 20"/>
          <p:cNvGrpSpPr/>
          <p:nvPr/>
        </p:nvGrpSpPr>
        <p:grpSpPr bwMode="gray">
          <a:xfrm rot="21356560">
            <a:off x="4653281" y="4895241"/>
            <a:ext cx="2078001" cy="1585443"/>
            <a:chOff x="7235783" y="-31185"/>
            <a:chExt cx="2078001" cy="1585443"/>
          </a:xfrm>
        </p:grpSpPr>
        <p:sp>
          <p:nvSpPr>
            <p:cNvPr id="22" name="Rechteck 21"/>
            <p:cNvSpPr/>
            <p:nvPr/>
          </p:nvSpPr>
          <p:spPr bwMode="gray">
            <a:xfrm rot="384271">
              <a:off x="7392584" y="102623"/>
              <a:ext cx="1921200" cy="145163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Which activities are involved to deliver your product or service for the market?</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23" name="Picture 5" descr="Tessafilm_4"/>
            <p:cNvPicPr>
              <a:picLocks noChangeAspect="1" noChangeArrowheads="1"/>
            </p:cNvPicPr>
            <p:nvPr/>
          </p:nvPicPr>
          <p:blipFill>
            <a:blip r:embed="rId3" cstate="print"/>
            <a:srcRect l="59392" b="89844"/>
            <a:stretch>
              <a:fillRect/>
            </a:stretch>
          </p:blipFill>
          <p:spPr bwMode="gray">
            <a:xfrm rot="20222041">
              <a:off x="7235783" y="-31185"/>
              <a:ext cx="828594" cy="284842"/>
            </a:xfrm>
            <a:prstGeom prst="rect">
              <a:avLst/>
            </a:prstGeom>
            <a:noFill/>
          </p:spPr>
        </p:pic>
      </p:grpSp>
    </p:spTree>
    <p:extLst>
      <p:ext uri="{BB962C8B-B14F-4D97-AF65-F5344CB8AC3E}">
        <p14:creationId xmlns:p14="http://schemas.microsoft.com/office/powerpoint/2010/main" val="18909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Internal Analysis </a:t>
            </a:r>
            <a:r>
              <a:rPr lang="en-US" b="0" dirty="0"/>
              <a:t>– </a:t>
            </a:r>
            <a:r>
              <a:rPr lang="en-US" b="0" dirty="0" smtClean="0"/>
              <a:t>Resource Analysis</a:t>
            </a:r>
            <a:endParaRPr lang="en-US" b="0" dirty="0"/>
          </a:p>
        </p:txBody>
      </p:sp>
      <p:sp>
        <p:nvSpPr>
          <p:cNvPr id="3" name="Textplatzhalter 2"/>
          <p:cNvSpPr>
            <a:spLocks noGrp="1"/>
          </p:cNvSpPr>
          <p:nvPr>
            <p:ph type="body" sz="quarter" idx="13"/>
          </p:nvPr>
        </p:nvSpPr>
        <p:spPr bwMode="gray"/>
        <p:txBody>
          <a:bodyPr/>
          <a:lstStyle/>
          <a:p>
            <a:r>
              <a:rPr lang="en-US" dirty="0" smtClean="0"/>
              <a:t>Corporate resources</a:t>
            </a:r>
            <a:endParaRPr lang="en-US" dirty="0"/>
          </a:p>
        </p:txBody>
      </p:sp>
      <p:grpSp>
        <p:nvGrpSpPr>
          <p:cNvPr id="29" name="Gruppieren 28"/>
          <p:cNvGrpSpPr/>
          <p:nvPr/>
        </p:nvGrpSpPr>
        <p:grpSpPr>
          <a:xfrm>
            <a:off x="323850" y="1390651"/>
            <a:ext cx="8494713" cy="4411663"/>
            <a:chOff x="323850" y="1390651"/>
            <a:chExt cx="8494713" cy="4411663"/>
          </a:xfrm>
        </p:grpSpPr>
        <p:grpSp>
          <p:nvGrpSpPr>
            <p:cNvPr id="9" name="Gruppieren 8"/>
            <p:cNvGrpSpPr/>
            <p:nvPr/>
          </p:nvGrpSpPr>
          <p:grpSpPr bwMode="gray">
            <a:xfrm>
              <a:off x="6083300" y="1555750"/>
              <a:ext cx="2735263" cy="2047874"/>
              <a:chOff x="6083300" y="1555750"/>
              <a:chExt cx="2735263" cy="2047874"/>
            </a:xfrm>
          </p:grpSpPr>
          <p:sp>
            <p:nvSpPr>
              <p:cNvPr id="11" name="Rectangle 19"/>
              <p:cNvSpPr>
                <a:spLocks noChangeArrowheads="1"/>
              </p:cNvSpPr>
              <p:nvPr/>
            </p:nvSpPr>
            <p:spPr bwMode="gray">
              <a:xfrm>
                <a:off x="608330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r>
                  <a:rPr lang="en-US" b="1" noProof="1" smtClean="0">
                    <a:solidFill>
                      <a:srgbClr val="000000"/>
                    </a:solidFill>
                    <a:cs typeface="Arial" charset="0"/>
                  </a:rPr>
                  <a:t>Employees</a:t>
                </a:r>
                <a:endParaRPr lang="en-US" b="1" noProof="1">
                  <a:solidFill>
                    <a:srgbClr val="000000"/>
                  </a:solidFill>
                  <a:cs typeface="Arial" charset="0"/>
                </a:endParaRPr>
              </a:p>
            </p:txBody>
          </p:sp>
          <p:sp>
            <p:nvSpPr>
              <p:cNvPr id="13" name="Rectangle 5"/>
              <p:cNvSpPr>
                <a:spLocks noChangeArrowheads="1"/>
              </p:cNvSpPr>
              <p:nvPr/>
            </p:nvSpPr>
            <p:spPr bwMode="gray">
              <a:xfrm>
                <a:off x="6083300"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Staff situation</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Education</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Staff development</a:t>
                </a:r>
                <a:endParaRPr lang="en-US" sz="1200" noProof="1">
                  <a:solidFill>
                    <a:srgbClr val="000000"/>
                  </a:solidFill>
                  <a:cs typeface="Arial" charset="0"/>
                </a:endParaRPr>
              </a:p>
            </p:txBody>
          </p:sp>
          <p:sp>
            <p:nvSpPr>
              <p:cNvPr id="27" name="Rechteck 26"/>
              <p:cNvSpPr/>
              <p:nvPr/>
            </p:nvSpPr>
            <p:spPr bwMode="gray">
              <a:xfrm>
                <a:off x="848540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grpSp>
          <p:nvGrpSpPr>
            <p:cNvPr id="8" name="Gruppieren 7"/>
            <p:cNvGrpSpPr/>
            <p:nvPr/>
          </p:nvGrpSpPr>
          <p:grpSpPr bwMode="gray">
            <a:xfrm>
              <a:off x="6083300" y="3754440"/>
              <a:ext cx="2735263" cy="2047874"/>
              <a:chOff x="6083300" y="3754440"/>
              <a:chExt cx="2735263" cy="2047874"/>
            </a:xfrm>
          </p:grpSpPr>
          <p:sp>
            <p:nvSpPr>
              <p:cNvPr id="17" name="Rectangle 19"/>
              <p:cNvSpPr>
                <a:spLocks noChangeArrowheads="1"/>
              </p:cNvSpPr>
              <p:nvPr/>
            </p:nvSpPr>
            <p:spPr bwMode="gray">
              <a:xfrm>
                <a:off x="6083300" y="375444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r>
                  <a:rPr lang="en-US" b="1" noProof="1" smtClean="0">
                    <a:solidFill>
                      <a:srgbClr val="000000"/>
                    </a:solidFill>
                    <a:cs typeface="Arial" charset="0"/>
                  </a:rPr>
                  <a:t>Other</a:t>
                </a:r>
                <a:endParaRPr lang="en-US" b="1" noProof="1">
                  <a:solidFill>
                    <a:srgbClr val="000000"/>
                  </a:solidFill>
                  <a:cs typeface="Arial" charset="0"/>
                </a:endParaRPr>
              </a:p>
            </p:txBody>
          </p:sp>
          <p:sp>
            <p:nvSpPr>
              <p:cNvPr id="19" name="Rectangle 5"/>
              <p:cNvSpPr>
                <a:spLocks noChangeArrowheads="1"/>
              </p:cNvSpPr>
              <p:nvPr/>
            </p:nvSpPr>
            <p:spPr bwMode="gray">
              <a:xfrm>
                <a:off x="6083300"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dirty="0" smtClean="0">
                    <a:solidFill>
                      <a:srgbClr val="000000"/>
                    </a:solidFill>
                    <a:cs typeface="Arial" charset="0"/>
                  </a:rPr>
                  <a:t>Insert description and notes in </a:t>
                </a:r>
                <a:br>
                  <a:rPr lang="en-US" sz="1200" dirty="0" smtClean="0">
                    <a:solidFill>
                      <a:srgbClr val="000000"/>
                    </a:solidFill>
                    <a:cs typeface="Arial" charset="0"/>
                  </a:rPr>
                </a:br>
                <a:r>
                  <a:rPr lang="en-US" sz="1200" dirty="0" smtClean="0">
                    <a:solidFill>
                      <a:srgbClr val="000000"/>
                    </a:solidFill>
                    <a:cs typeface="Arial" charset="0"/>
                  </a:rPr>
                  <a:t>key words. </a:t>
                </a:r>
                <a:endParaRPr lang="en-US" sz="1200" dirty="0">
                  <a:solidFill>
                    <a:srgbClr val="000000"/>
                  </a:solidFill>
                  <a:cs typeface="Arial" charset="0"/>
                </a:endParaRPr>
              </a:p>
            </p:txBody>
          </p:sp>
          <p:sp>
            <p:nvSpPr>
              <p:cNvPr id="36" name="Rechteck 35"/>
              <p:cNvSpPr/>
              <p:nvPr/>
            </p:nvSpPr>
            <p:spPr bwMode="gray">
              <a:xfrm>
                <a:off x="8485400" y="3857822"/>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grpSp>
          <p:nvGrpSpPr>
            <p:cNvPr id="22" name="Gruppieren 21"/>
            <p:cNvGrpSpPr/>
            <p:nvPr/>
          </p:nvGrpSpPr>
          <p:grpSpPr>
            <a:xfrm>
              <a:off x="323850" y="1390651"/>
              <a:ext cx="2857167" cy="2212973"/>
              <a:chOff x="323850" y="1390651"/>
              <a:chExt cx="2857167" cy="2212973"/>
            </a:xfrm>
          </p:grpSpPr>
          <p:grpSp>
            <p:nvGrpSpPr>
              <p:cNvPr id="5" name="Gruppieren 4"/>
              <p:cNvGrpSpPr/>
              <p:nvPr/>
            </p:nvGrpSpPr>
            <p:grpSpPr bwMode="gray">
              <a:xfrm>
                <a:off x="323850" y="1555750"/>
                <a:ext cx="2735263" cy="2047874"/>
                <a:chOff x="323850" y="1555750"/>
                <a:chExt cx="2735263" cy="2047874"/>
              </a:xfrm>
            </p:grpSpPr>
            <p:sp>
              <p:nvSpPr>
                <p:cNvPr id="10" name="Rectangle 19"/>
                <p:cNvSpPr>
                  <a:spLocks noChangeArrowheads="1"/>
                </p:cNvSpPr>
                <p:nvPr/>
              </p:nvSpPr>
              <p:spPr bwMode="gray">
                <a:xfrm>
                  <a:off x="32385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smtClean="0">
                      <a:solidFill>
                        <a:srgbClr val="000000"/>
                      </a:solidFill>
                      <a:cs typeface="Arial" charset="0"/>
                    </a:rPr>
                    <a:t>Material resources</a:t>
                  </a:r>
                  <a:endParaRPr lang="en-US" b="1" noProof="1">
                    <a:solidFill>
                      <a:srgbClr val="000000"/>
                    </a:solidFill>
                    <a:cs typeface="Arial" charset="0"/>
                  </a:endParaRPr>
                </a:p>
              </p:txBody>
            </p:sp>
            <p:sp>
              <p:nvSpPr>
                <p:cNvPr id="12" name="Rectangle 5"/>
                <p:cNvSpPr>
                  <a:spLocks noChangeArrowheads="1"/>
                </p:cNvSpPr>
                <p:nvPr/>
              </p:nvSpPr>
              <p:spPr bwMode="gray">
                <a:xfrm>
                  <a:off x="323850"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Installations</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Interior</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Equipment</a:t>
                  </a:r>
                  <a:endParaRPr lang="en-US" sz="1200" noProof="1">
                    <a:solidFill>
                      <a:srgbClr val="000000"/>
                    </a:solidFill>
                    <a:cs typeface="Arial" charset="0"/>
                  </a:endParaRPr>
                </a:p>
              </p:txBody>
            </p:sp>
            <p:sp>
              <p:nvSpPr>
                <p:cNvPr id="23" name="Rechteck 22"/>
                <p:cNvSpPr/>
                <p:nvPr/>
              </p:nvSpPr>
              <p:spPr bwMode="gray">
                <a:xfrm>
                  <a:off x="275964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30" name="Textfeld 29"/>
              <p:cNvSpPr txBox="1"/>
              <p:nvPr/>
            </p:nvSpPr>
            <p:spPr bwMode="gray">
              <a:xfrm>
                <a:off x="2698513"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nvGrpSpPr>
            <p:cNvPr id="24" name="Gruppieren 23"/>
            <p:cNvGrpSpPr/>
            <p:nvPr/>
          </p:nvGrpSpPr>
          <p:grpSpPr>
            <a:xfrm>
              <a:off x="3203575" y="1390651"/>
              <a:ext cx="2863517" cy="2212973"/>
              <a:chOff x="3203575" y="1390651"/>
              <a:chExt cx="2863517" cy="2212973"/>
            </a:xfrm>
          </p:grpSpPr>
          <p:grpSp>
            <p:nvGrpSpPr>
              <p:cNvPr id="7" name="Gruppieren 6"/>
              <p:cNvGrpSpPr/>
              <p:nvPr/>
            </p:nvGrpSpPr>
            <p:grpSpPr bwMode="gray">
              <a:xfrm>
                <a:off x="3203575" y="1555750"/>
                <a:ext cx="2735263" cy="2047874"/>
                <a:chOff x="3203575" y="1555750"/>
                <a:chExt cx="2735263" cy="2047874"/>
              </a:xfrm>
            </p:grpSpPr>
            <p:sp>
              <p:nvSpPr>
                <p:cNvPr id="14" name="Rectangle 19"/>
                <p:cNvSpPr>
                  <a:spLocks noChangeArrowheads="1"/>
                </p:cNvSpPr>
                <p:nvPr/>
              </p:nvSpPr>
              <p:spPr bwMode="gray">
                <a:xfrm>
                  <a:off x="3203575"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smtClean="0">
                      <a:solidFill>
                        <a:srgbClr val="000000"/>
                      </a:solidFill>
                      <a:cs typeface="Arial" charset="0"/>
                    </a:rPr>
                    <a:t>Financial resources</a:t>
                  </a:r>
                  <a:endParaRPr lang="en-US" b="1" noProof="1">
                    <a:solidFill>
                      <a:srgbClr val="000000"/>
                    </a:solidFill>
                    <a:cs typeface="Arial" charset="0"/>
                  </a:endParaRPr>
                </a:p>
              </p:txBody>
            </p:sp>
            <p:sp>
              <p:nvSpPr>
                <p:cNvPr id="15" name="Rectangle 5"/>
                <p:cNvSpPr>
                  <a:spLocks noChangeArrowheads="1"/>
                </p:cNvSpPr>
                <p:nvPr/>
              </p:nvSpPr>
              <p:spPr bwMode="gray">
                <a:xfrm>
                  <a:off x="3203575"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Liquidity</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Reserves</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Possibilities to raise capital</a:t>
                  </a:r>
                  <a:endParaRPr lang="en-US" sz="1200" noProof="1">
                    <a:solidFill>
                      <a:srgbClr val="000000"/>
                    </a:solidFill>
                    <a:cs typeface="Arial" charset="0"/>
                  </a:endParaRPr>
                </a:p>
              </p:txBody>
            </p:sp>
            <p:sp>
              <p:nvSpPr>
                <p:cNvPr id="25" name="Rechteck 24"/>
                <p:cNvSpPr/>
                <p:nvPr/>
              </p:nvSpPr>
              <p:spPr bwMode="gray">
                <a:xfrm>
                  <a:off x="5644836"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31" name="Textfeld 30"/>
              <p:cNvSpPr txBox="1"/>
              <p:nvPr/>
            </p:nvSpPr>
            <p:spPr bwMode="gray">
              <a:xfrm>
                <a:off x="5584588"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nvGrpSpPr>
            <p:cNvPr id="26" name="Gruppieren 25"/>
            <p:cNvGrpSpPr/>
            <p:nvPr/>
          </p:nvGrpSpPr>
          <p:grpSpPr>
            <a:xfrm>
              <a:off x="323850" y="3590926"/>
              <a:ext cx="2857167" cy="2211388"/>
              <a:chOff x="323850" y="3590926"/>
              <a:chExt cx="2857167" cy="2211388"/>
            </a:xfrm>
          </p:grpSpPr>
          <p:grpSp>
            <p:nvGrpSpPr>
              <p:cNvPr id="4" name="Gruppieren 3"/>
              <p:cNvGrpSpPr/>
              <p:nvPr/>
            </p:nvGrpSpPr>
            <p:grpSpPr bwMode="gray">
              <a:xfrm>
                <a:off x="323850" y="3754440"/>
                <a:ext cx="2735263" cy="2047874"/>
                <a:chOff x="323850" y="3754440"/>
                <a:chExt cx="2735263" cy="2047874"/>
              </a:xfrm>
            </p:grpSpPr>
            <p:sp>
              <p:nvSpPr>
                <p:cNvPr id="16" name="Rectangle 19"/>
                <p:cNvSpPr>
                  <a:spLocks noChangeArrowheads="1"/>
                </p:cNvSpPr>
                <p:nvPr/>
              </p:nvSpPr>
              <p:spPr bwMode="gray">
                <a:xfrm>
                  <a:off x="323850" y="375444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smtClean="0">
                      <a:solidFill>
                        <a:srgbClr val="000000"/>
                      </a:solidFill>
                      <a:cs typeface="Arial" charset="0"/>
                    </a:rPr>
                    <a:t>Management</a:t>
                  </a:r>
                  <a:endParaRPr lang="en-US" b="1" noProof="1">
                    <a:solidFill>
                      <a:srgbClr val="000000"/>
                    </a:solidFill>
                    <a:cs typeface="Arial" charset="0"/>
                  </a:endParaRPr>
                </a:p>
              </p:txBody>
            </p:sp>
            <p:sp>
              <p:nvSpPr>
                <p:cNvPr id="18" name="Rectangle 5"/>
                <p:cNvSpPr>
                  <a:spLocks noChangeArrowheads="1"/>
                </p:cNvSpPr>
                <p:nvPr/>
              </p:nvSpPr>
              <p:spPr bwMode="gray">
                <a:xfrm>
                  <a:off x="323850"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Quality of leadership</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Business experience</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Age structure</a:t>
                  </a:r>
                  <a:endParaRPr lang="en-US" sz="1200" noProof="1">
                    <a:solidFill>
                      <a:srgbClr val="000000"/>
                    </a:solidFill>
                    <a:cs typeface="Arial" charset="0"/>
                  </a:endParaRPr>
                </a:p>
              </p:txBody>
            </p:sp>
            <p:sp>
              <p:nvSpPr>
                <p:cNvPr id="32" name="Rechteck 31"/>
                <p:cNvSpPr/>
                <p:nvPr/>
              </p:nvSpPr>
              <p:spPr bwMode="gray">
                <a:xfrm>
                  <a:off x="2759640" y="3857822"/>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37" name="Textfeld 36"/>
              <p:cNvSpPr txBox="1"/>
              <p:nvPr/>
            </p:nvSpPr>
            <p:spPr bwMode="gray">
              <a:xfrm>
                <a:off x="2698513" y="3590926"/>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nvGrpSpPr>
            <p:cNvPr id="28" name="Gruppieren 27"/>
            <p:cNvGrpSpPr/>
            <p:nvPr/>
          </p:nvGrpSpPr>
          <p:grpSpPr>
            <a:xfrm>
              <a:off x="3203575" y="3590926"/>
              <a:ext cx="2863517" cy="2211388"/>
              <a:chOff x="3203575" y="3590926"/>
              <a:chExt cx="2863517" cy="2211388"/>
            </a:xfrm>
          </p:grpSpPr>
          <p:grpSp>
            <p:nvGrpSpPr>
              <p:cNvPr id="6" name="Gruppieren 5"/>
              <p:cNvGrpSpPr/>
              <p:nvPr/>
            </p:nvGrpSpPr>
            <p:grpSpPr bwMode="gray">
              <a:xfrm>
                <a:off x="3203575" y="3754440"/>
                <a:ext cx="2735263" cy="2047874"/>
                <a:chOff x="3203575" y="3754440"/>
                <a:chExt cx="2735263" cy="2047874"/>
              </a:xfrm>
            </p:grpSpPr>
            <p:sp>
              <p:nvSpPr>
                <p:cNvPr id="20" name="Rectangle 19"/>
                <p:cNvSpPr>
                  <a:spLocks noChangeArrowheads="1"/>
                </p:cNvSpPr>
                <p:nvPr/>
              </p:nvSpPr>
              <p:spPr bwMode="gray">
                <a:xfrm>
                  <a:off x="3203575" y="375444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smtClean="0">
                      <a:solidFill>
                        <a:srgbClr val="000000"/>
                      </a:solidFill>
                      <a:cs typeface="Arial" charset="0"/>
                    </a:rPr>
                    <a:t>IT-Equipment</a:t>
                  </a:r>
                  <a:endParaRPr lang="en-US" b="1" noProof="1">
                    <a:solidFill>
                      <a:srgbClr val="000000"/>
                    </a:solidFill>
                    <a:cs typeface="Arial" charset="0"/>
                  </a:endParaRPr>
                </a:p>
              </p:txBody>
            </p:sp>
            <p:sp>
              <p:nvSpPr>
                <p:cNvPr id="21" name="Rectangle 5"/>
                <p:cNvSpPr>
                  <a:spLocks noChangeArrowheads="1"/>
                </p:cNvSpPr>
                <p:nvPr/>
              </p:nvSpPr>
              <p:spPr bwMode="gray">
                <a:xfrm>
                  <a:off x="3203575"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Sort</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Actuality</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Complexity</a:t>
                  </a:r>
                  <a:endParaRPr lang="en-US" sz="1200" noProof="1">
                    <a:solidFill>
                      <a:srgbClr val="000000"/>
                    </a:solidFill>
                    <a:cs typeface="Arial" charset="0"/>
                  </a:endParaRPr>
                </a:p>
              </p:txBody>
            </p:sp>
            <p:sp>
              <p:nvSpPr>
                <p:cNvPr id="34" name="Rechteck 33"/>
                <p:cNvSpPr/>
                <p:nvPr/>
              </p:nvSpPr>
              <p:spPr bwMode="gray">
                <a:xfrm>
                  <a:off x="5644836" y="3857822"/>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38" name="Textfeld 37"/>
              <p:cNvSpPr txBox="1"/>
              <p:nvPr/>
            </p:nvSpPr>
            <p:spPr bwMode="gray">
              <a:xfrm>
                <a:off x="5584588" y="3590926"/>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grpSp>
        <p:nvGrpSpPr>
          <p:cNvPr id="33" name="Gruppieren 32"/>
          <p:cNvGrpSpPr/>
          <p:nvPr/>
        </p:nvGrpSpPr>
        <p:grpSpPr bwMode="gray">
          <a:xfrm>
            <a:off x="4587022" y="4825641"/>
            <a:ext cx="2361569" cy="1684910"/>
            <a:chOff x="7066365" y="32047"/>
            <a:chExt cx="2361569" cy="1684910"/>
          </a:xfrm>
        </p:grpSpPr>
        <p:sp>
          <p:nvSpPr>
            <p:cNvPr id="35" name="Rechteck 34"/>
            <p:cNvSpPr/>
            <p:nvPr/>
          </p:nvSpPr>
          <p:spPr bwMode="gray">
            <a:xfrm rot="384271">
              <a:off x="7383481" y="109008"/>
              <a:ext cx="2044453" cy="1607949"/>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List all relevant and available assets of your company to know the resources for your marketing strategy.</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0"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37738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Potential Analysis</a:t>
            </a:r>
            <a:endParaRPr lang="en-US" b="0" dirty="0"/>
          </a:p>
        </p:txBody>
      </p:sp>
      <p:sp>
        <p:nvSpPr>
          <p:cNvPr id="3" name="Textplatzhalter 2"/>
          <p:cNvSpPr>
            <a:spLocks noGrp="1"/>
          </p:cNvSpPr>
          <p:nvPr>
            <p:ph type="body" sz="quarter" idx="13"/>
          </p:nvPr>
        </p:nvSpPr>
        <p:spPr bwMode="gray"/>
        <p:txBody>
          <a:bodyPr/>
          <a:lstStyle/>
          <a:p>
            <a:r>
              <a:rPr lang="en-US" dirty="0" smtClean="0"/>
              <a:t>Position of </a:t>
            </a:r>
            <a:r>
              <a:rPr lang="en-US" dirty="0"/>
              <a:t>own company on the market according to the following </a:t>
            </a:r>
            <a:r>
              <a:rPr lang="en-US" dirty="0" smtClean="0"/>
              <a:t>factors:</a:t>
            </a:r>
            <a:endParaRPr lang="en-US" dirty="0"/>
          </a:p>
        </p:txBody>
      </p:sp>
      <p:grpSp>
        <p:nvGrpSpPr>
          <p:cNvPr id="20" name="Gruppieren 19"/>
          <p:cNvGrpSpPr/>
          <p:nvPr/>
        </p:nvGrpSpPr>
        <p:grpSpPr>
          <a:xfrm>
            <a:off x="323850" y="1554639"/>
            <a:ext cx="8497092" cy="4248562"/>
            <a:chOff x="323850" y="1554639"/>
            <a:chExt cx="8497092" cy="4248562"/>
          </a:xfrm>
        </p:grpSpPr>
        <p:grpSp>
          <p:nvGrpSpPr>
            <p:cNvPr id="25" name="Gruppieren 24"/>
            <p:cNvGrpSpPr/>
            <p:nvPr/>
          </p:nvGrpSpPr>
          <p:grpSpPr bwMode="gray">
            <a:xfrm>
              <a:off x="323850" y="1554639"/>
              <a:ext cx="2016000" cy="2052561"/>
              <a:chOff x="323850" y="1554639"/>
              <a:chExt cx="2016000" cy="2052561"/>
            </a:xfrm>
          </p:grpSpPr>
          <p:sp>
            <p:nvSpPr>
              <p:cNvPr id="4" name="Rechteck 3"/>
              <p:cNvSpPr/>
              <p:nvPr/>
            </p:nvSpPr>
            <p:spPr bwMode="gray">
              <a:xfrm>
                <a:off x="323850" y="1554639"/>
                <a:ext cx="2016000" cy="36056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smtClean="0">
                    <a:solidFill>
                      <a:srgbClr val="FFFFFF"/>
                    </a:solidFill>
                    <a:effectLst>
                      <a:outerShdw blurRad="190500" algn="ctr" rotWithShape="0">
                        <a:prstClr val="black">
                          <a:alpha val="50000"/>
                        </a:prstClr>
                      </a:outerShdw>
                    </a:effectLst>
                    <a:cs typeface="Arial" charset="0"/>
                  </a:rPr>
                  <a:t>Image</a:t>
                </a:r>
                <a:endParaRPr lang="en-US" b="1" noProof="1">
                  <a:solidFill>
                    <a:srgbClr val="FFFFFF"/>
                  </a:solidFill>
                  <a:effectLst>
                    <a:outerShdw blurRad="190500" algn="ctr" rotWithShape="0">
                      <a:prstClr val="black">
                        <a:alpha val="50000"/>
                      </a:prstClr>
                    </a:outerShdw>
                  </a:effectLst>
                  <a:cs typeface="Arial" charset="0"/>
                </a:endParaRPr>
              </a:p>
            </p:txBody>
          </p:sp>
          <p:sp>
            <p:nvSpPr>
              <p:cNvPr id="5" name="Rechteck 4"/>
              <p:cNvSpPr/>
              <p:nvPr/>
            </p:nvSpPr>
            <p:spPr bwMode="gray">
              <a:xfrm>
                <a:off x="323850" y="1915200"/>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defRPr/>
                </a:pPr>
                <a:r>
                  <a:rPr lang="en-US" sz="1200" noProof="1" smtClean="0">
                    <a:solidFill>
                      <a:srgbClr val="000000"/>
                    </a:solidFill>
                    <a:cs typeface="Arial" charset="0"/>
                  </a:rPr>
                  <a:t>Brand image of </a:t>
                </a:r>
                <a:br>
                  <a:rPr lang="en-US" sz="1200" noProof="1" smtClean="0">
                    <a:solidFill>
                      <a:srgbClr val="000000"/>
                    </a:solidFill>
                    <a:cs typeface="Arial" charset="0"/>
                  </a:rPr>
                </a:br>
                <a:r>
                  <a:rPr lang="en-US" sz="1200" noProof="1" smtClean="0">
                    <a:solidFill>
                      <a:srgbClr val="000000"/>
                    </a:solidFill>
                    <a:cs typeface="Arial" charset="0"/>
                  </a:rPr>
                  <a:t>company, separate </a:t>
                </a:r>
                <a:br>
                  <a:rPr lang="en-US" sz="1200" noProof="1" smtClean="0">
                    <a:solidFill>
                      <a:srgbClr val="000000"/>
                    </a:solidFill>
                    <a:cs typeface="Arial" charset="0"/>
                  </a:rPr>
                </a:br>
                <a:r>
                  <a:rPr lang="en-US" sz="1200" noProof="1" smtClean="0">
                    <a:solidFill>
                      <a:srgbClr val="000000"/>
                    </a:solidFill>
                    <a:cs typeface="Arial" charset="0"/>
                  </a:rPr>
                  <a:t>product brands</a:t>
                </a:r>
                <a:endParaRPr lang="en-US" sz="1200" noProof="1">
                  <a:solidFill>
                    <a:srgbClr val="000000"/>
                  </a:solidFill>
                  <a:cs typeface="Arial" charset="0"/>
                </a:endParaRPr>
              </a:p>
            </p:txBody>
          </p:sp>
        </p:grpSp>
        <p:grpSp>
          <p:nvGrpSpPr>
            <p:cNvPr id="28" name="Gruppieren 27"/>
            <p:cNvGrpSpPr/>
            <p:nvPr/>
          </p:nvGrpSpPr>
          <p:grpSpPr bwMode="gray">
            <a:xfrm>
              <a:off x="2484214" y="1554639"/>
              <a:ext cx="2016000" cy="2052561"/>
              <a:chOff x="2484214" y="1554639"/>
              <a:chExt cx="2016000" cy="2052561"/>
            </a:xfrm>
          </p:grpSpPr>
          <p:sp>
            <p:nvSpPr>
              <p:cNvPr id="6" name="Rechteck 5"/>
              <p:cNvSpPr/>
              <p:nvPr/>
            </p:nvSpPr>
            <p:spPr bwMode="gray">
              <a:xfrm>
                <a:off x="2484214" y="1554639"/>
                <a:ext cx="2016000" cy="36056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Market</a:t>
                </a:r>
              </a:p>
            </p:txBody>
          </p:sp>
          <p:sp>
            <p:nvSpPr>
              <p:cNvPr id="7" name="Rechteck 6"/>
              <p:cNvSpPr/>
              <p:nvPr/>
            </p:nvSpPr>
            <p:spPr bwMode="gray">
              <a:xfrm>
                <a:off x="2484214" y="1915200"/>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Positioning of company: market share of provider of product brands</a:t>
                </a:r>
                <a:endParaRPr lang="en-US" sz="1200" noProof="1">
                  <a:solidFill>
                    <a:srgbClr val="000000"/>
                  </a:solidFill>
                  <a:cs typeface="Arial" charset="0"/>
                </a:endParaRPr>
              </a:p>
            </p:txBody>
          </p:sp>
        </p:grpSp>
        <p:grpSp>
          <p:nvGrpSpPr>
            <p:cNvPr id="27" name="Gruppieren 26"/>
            <p:cNvGrpSpPr/>
            <p:nvPr/>
          </p:nvGrpSpPr>
          <p:grpSpPr bwMode="gray">
            <a:xfrm>
              <a:off x="4644578" y="1554639"/>
              <a:ext cx="2016000" cy="2052561"/>
              <a:chOff x="4644578" y="1554639"/>
              <a:chExt cx="2016000" cy="2052561"/>
            </a:xfrm>
          </p:grpSpPr>
          <p:sp>
            <p:nvSpPr>
              <p:cNvPr id="8" name="Rechteck 7"/>
              <p:cNvSpPr/>
              <p:nvPr/>
            </p:nvSpPr>
            <p:spPr bwMode="gray">
              <a:xfrm>
                <a:off x="4644578" y="1554639"/>
                <a:ext cx="2016000" cy="36056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Capital</a:t>
                </a:r>
              </a:p>
            </p:txBody>
          </p:sp>
          <p:sp>
            <p:nvSpPr>
              <p:cNvPr id="9" name="Rechteck 8"/>
              <p:cNvSpPr/>
              <p:nvPr/>
            </p:nvSpPr>
            <p:spPr bwMode="gray">
              <a:xfrm>
                <a:off x="4644578" y="1915200"/>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Capital resources</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credit status</a:t>
                </a:r>
                <a:endParaRPr lang="en-US" sz="1200" noProof="1">
                  <a:solidFill>
                    <a:srgbClr val="000000"/>
                  </a:solidFill>
                  <a:cs typeface="Arial" charset="0"/>
                </a:endParaRPr>
              </a:p>
            </p:txBody>
          </p:sp>
        </p:grpSp>
        <p:grpSp>
          <p:nvGrpSpPr>
            <p:cNvPr id="26" name="Gruppieren 25"/>
            <p:cNvGrpSpPr/>
            <p:nvPr/>
          </p:nvGrpSpPr>
          <p:grpSpPr bwMode="gray">
            <a:xfrm>
              <a:off x="6804942" y="1554639"/>
              <a:ext cx="2016000" cy="2052561"/>
              <a:chOff x="6804942" y="1554639"/>
              <a:chExt cx="2016000" cy="2052561"/>
            </a:xfrm>
          </p:grpSpPr>
          <p:sp>
            <p:nvSpPr>
              <p:cNvPr id="10" name="Rechteck 9"/>
              <p:cNvSpPr/>
              <p:nvPr/>
            </p:nvSpPr>
            <p:spPr bwMode="gray">
              <a:xfrm>
                <a:off x="6804942" y="1554639"/>
                <a:ext cx="2016000" cy="36056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Employees</a:t>
                </a:r>
              </a:p>
            </p:txBody>
          </p:sp>
          <p:sp>
            <p:nvSpPr>
              <p:cNvPr id="11" name="Rechteck 10"/>
              <p:cNvSpPr/>
              <p:nvPr/>
            </p:nvSpPr>
            <p:spPr bwMode="gray">
              <a:xfrm>
                <a:off x="6804942" y="1915200"/>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Number of employees, structure, qualification </a:t>
                </a:r>
                <a:br>
                  <a:rPr lang="en-US" sz="1200" noProof="1" smtClean="0">
                    <a:solidFill>
                      <a:srgbClr val="000000"/>
                    </a:solidFill>
                    <a:cs typeface="Arial" charset="0"/>
                  </a:rPr>
                </a:br>
                <a:r>
                  <a:rPr lang="en-US" sz="1200" noProof="1" smtClean="0">
                    <a:solidFill>
                      <a:srgbClr val="000000"/>
                    </a:solidFill>
                    <a:cs typeface="Arial" charset="0"/>
                  </a:rPr>
                  <a:t>and motivation</a:t>
                </a:r>
                <a:endParaRPr lang="en-US" sz="1200" noProof="1">
                  <a:solidFill>
                    <a:srgbClr val="000000"/>
                  </a:solidFill>
                  <a:cs typeface="Arial" charset="0"/>
                </a:endParaRPr>
              </a:p>
            </p:txBody>
          </p:sp>
        </p:grpSp>
        <p:grpSp>
          <p:nvGrpSpPr>
            <p:cNvPr id="24" name="Gruppieren 23"/>
            <p:cNvGrpSpPr/>
            <p:nvPr/>
          </p:nvGrpSpPr>
          <p:grpSpPr bwMode="gray">
            <a:xfrm>
              <a:off x="323850" y="3751200"/>
              <a:ext cx="2016001" cy="2052001"/>
              <a:chOff x="323850" y="3751200"/>
              <a:chExt cx="2016001" cy="2052001"/>
            </a:xfrm>
          </p:grpSpPr>
          <p:sp>
            <p:nvSpPr>
              <p:cNvPr id="12" name="Rechteck 11"/>
              <p:cNvSpPr/>
              <p:nvPr/>
            </p:nvSpPr>
            <p:spPr bwMode="gray">
              <a:xfrm>
                <a:off x="323851" y="3751200"/>
                <a:ext cx="201600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Location</a:t>
                </a:r>
              </a:p>
            </p:txBody>
          </p:sp>
          <p:sp>
            <p:nvSpPr>
              <p:cNvPr id="13" name="Rechteck 12"/>
              <p:cNvSpPr/>
              <p:nvPr/>
            </p:nvSpPr>
            <p:spPr bwMode="gray">
              <a:xfrm>
                <a:off x="323850" y="4111201"/>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Location quality</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Infrastructure</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Business locations</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Distribution in target area</a:t>
                </a:r>
                <a:endParaRPr lang="en-US" sz="1200" noProof="1">
                  <a:solidFill>
                    <a:srgbClr val="000000"/>
                  </a:solidFill>
                  <a:cs typeface="Arial" charset="0"/>
                </a:endParaRPr>
              </a:p>
            </p:txBody>
          </p:sp>
        </p:grpSp>
        <p:grpSp>
          <p:nvGrpSpPr>
            <p:cNvPr id="23" name="Gruppieren 22"/>
            <p:cNvGrpSpPr/>
            <p:nvPr/>
          </p:nvGrpSpPr>
          <p:grpSpPr bwMode="gray">
            <a:xfrm>
              <a:off x="2484214" y="3751200"/>
              <a:ext cx="2016001" cy="2052001"/>
              <a:chOff x="2484214" y="3751200"/>
              <a:chExt cx="2016001" cy="2052001"/>
            </a:xfrm>
          </p:grpSpPr>
          <p:sp>
            <p:nvSpPr>
              <p:cNvPr id="14" name="Rechteck 13"/>
              <p:cNvSpPr/>
              <p:nvPr/>
            </p:nvSpPr>
            <p:spPr bwMode="gray">
              <a:xfrm>
                <a:off x="2484215" y="3751200"/>
                <a:ext cx="201600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Sales</a:t>
                </a:r>
              </a:p>
            </p:txBody>
          </p:sp>
          <p:sp>
            <p:nvSpPr>
              <p:cNvPr id="15" name="Rechteck 14"/>
              <p:cNvSpPr/>
              <p:nvPr/>
            </p:nvSpPr>
            <p:spPr bwMode="gray">
              <a:xfrm>
                <a:off x="2484214" y="4111201"/>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Distribution </a:t>
                </a:r>
                <a:br>
                  <a:rPr lang="en-US" sz="1200" noProof="1" smtClean="0">
                    <a:solidFill>
                      <a:srgbClr val="000000"/>
                    </a:solidFill>
                    <a:cs typeface="Arial" charset="0"/>
                  </a:rPr>
                </a:br>
                <a:r>
                  <a:rPr lang="en-US" sz="1200" noProof="1" smtClean="0">
                    <a:solidFill>
                      <a:srgbClr val="000000"/>
                    </a:solidFill>
                    <a:cs typeface="Arial" charset="0"/>
                  </a:rPr>
                  <a:t>organization</a:t>
                </a:r>
                <a:endParaRPr lang="en-US" sz="1200" noProof="1">
                  <a:solidFill>
                    <a:srgbClr val="000000"/>
                  </a:solidFill>
                  <a:cs typeface="Arial" charset="0"/>
                </a:endParaRPr>
              </a:p>
            </p:txBody>
          </p:sp>
        </p:grpSp>
        <p:grpSp>
          <p:nvGrpSpPr>
            <p:cNvPr id="22" name="Gruppieren 21"/>
            <p:cNvGrpSpPr/>
            <p:nvPr/>
          </p:nvGrpSpPr>
          <p:grpSpPr bwMode="gray">
            <a:xfrm>
              <a:off x="4644578" y="3751200"/>
              <a:ext cx="2016001" cy="2052001"/>
              <a:chOff x="4644578" y="3751200"/>
              <a:chExt cx="2016001" cy="2052001"/>
            </a:xfrm>
          </p:grpSpPr>
          <p:sp>
            <p:nvSpPr>
              <p:cNvPr id="16" name="Rechteck 15"/>
              <p:cNvSpPr/>
              <p:nvPr/>
            </p:nvSpPr>
            <p:spPr bwMode="gray">
              <a:xfrm>
                <a:off x="4644579" y="3751200"/>
                <a:ext cx="201600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smtClean="0">
                    <a:solidFill>
                      <a:srgbClr val="FFFFFF"/>
                    </a:solidFill>
                    <a:effectLst>
                      <a:outerShdw blurRad="190500" algn="ctr" rotWithShape="0">
                        <a:prstClr val="black">
                          <a:alpha val="50000"/>
                        </a:prstClr>
                      </a:outerShdw>
                    </a:effectLst>
                    <a:cs typeface="Arial" charset="0"/>
                  </a:rPr>
                  <a:t>Partner</a:t>
                </a:r>
                <a:endParaRPr lang="en-US" b="1" noProof="1">
                  <a:solidFill>
                    <a:srgbClr val="FFFFFF"/>
                  </a:solidFill>
                  <a:effectLst>
                    <a:outerShdw blurRad="190500" algn="ctr" rotWithShape="0">
                      <a:prstClr val="black">
                        <a:alpha val="50000"/>
                      </a:prstClr>
                    </a:outerShdw>
                  </a:effectLst>
                  <a:cs typeface="Arial" charset="0"/>
                </a:endParaRPr>
              </a:p>
            </p:txBody>
          </p:sp>
          <p:sp>
            <p:nvSpPr>
              <p:cNvPr id="17" name="Rechteck 16"/>
              <p:cNvSpPr/>
              <p:nvPr/>
            </p:nvSpPr>
            <p:spPr bwMode="gray">
              <a:xfrm>
                <a:off x="4644578" y="4111201"/>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Relation to cooperation </a:t>
                </a:r>
                <a:br>
                  <a:rPr lang="en-US" sz="1200" noProof="1" smtClean="0">
                    <a:solidFill>
                      <a:srgbClr val="000000"/>
                    </a:solidFill>
                    <a:cs typeface="Arial" charset="0"/>
                  </a:rPr>
                </a:br>
                <a:r>
                  <a:rPr lang="en-US" sz="1200" noProof="1" smtClean="0">
                    <a:solidFill>
                      <a:srgbClr val="000000"/>
                    </a:solidFill>
                    <a:cs typeface="Arial" charset="0"/>
                  </a:rPr>
                  <a:t>and distribution partners</a:t>
                </a:r>
                <a:endParaRPr lang="en-US" sz="1200" noProof="1">
                  <a:solidFill>
                    <a:srgbClr val="000000"/>
                  </a:solidFill>
                  <a:cs typeface="Arial" charset="0"/>
                </a:endParaRPr>
              </a:p>
            </p:txBody>
          </p:sp>
        </p:grpSp>
        <p:grpSp>
          <p:nvGrpSpPr>
            <p:cNvPr id="21" name="Gruppieren 20"/>
            <p:cNvGrpSpPr/>
            <p:nvPr/>
          </p:nvGrpSpPr>
          <p:grpSpPr bwMode="gray">
            <a:xfrm>
              <a:off x="6804942" y="3751200"/>
              <a:ext cx="2016000" cy="2052001"/>
              <a:chOff x="6804942" y="3751200"/>
              <a:chExt cx="2016000" cy="2052001"/>
            </a:xfrm>
          </p:grpSpPr>
          <p:sp>
            <p:nvSpPr>
              <p:cNvPr id="18" name="Rechteck 17"/>
              <p:cNvSpPr/>
              <p:nvPr/>
            </p:nvSpPr>
            <p:spPr bwMode="gray">
              <a:xfrm>
                <a:off x="6804942" y="3751200"/>
                <a:ext cx="2016000"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defRPr/>
                </a:pPr>
                <a:r>
                  <a:rPr lang="en-US" b="1" noProof="1">
                    <a:solidFill>
                      <a:srgbClr val="FFFFFF"/>
                    </a:solidFill>
                    <a:effectLst>
                      <a:outerShdw blurRad="190500" algn="ctr" rotWithShape="0">
                        <a:prstClr val="black">
                          <a:alpha val="50000"/>
                        </a:prstClr>
                      </a:outerShdw>
                    </a:effectLst>
                    <a:cs typeface="Arial" charset="0"/>
                  </a:rPr>
                  <a:t>Customer</a:t>
                </a:r>
              </a:p>
            </p:txBody>
          </p:sp>
          <p:sp>
            <p:nvSpPr>
              <p:cNvPr id="19" name="Rechteck 18"/>
              <p:cNvSpPr/>
              <p:nvPr/>
            </p:nvSpPr>
            <p:spPr bwMode="gray">
              <a:xfrm>
                <a:off x="6804942" y="4111201"/>
                <a:ext cx="2016000" cy="1692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Number of customers</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Customer potential</a:t>
                </a:r>
              </a:p>
              <a:p>
                <a:pPr marL="171450" indent="-17145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Customer retention </a:t>
                </a:r>
                <a:br>
                  <a:rPr lang="en-US" sz="1200" noProof="1" smtClean="0">
                    <a:solidFill>
                      <a:srgbClr val="000000"/>
                    </a:solidFill>
                    <a:cs typeface="Arial" charset="0"/>
                  </a:rPr>
                </a:br>
                <a:r>
                  <a:rPr lang="en-US" sz="1200" noProof="1" smtClean="0">
                    <a:solidFill>
                      <a:srgbClr val="000000"/>
                    </a:solidFill>
                    <a:cs typeface="Arial" charset="0"/>
                  </a:rPr>
                  <a:t>(loyalty vs. fluctuation)</a:t>
                </a:r>
                <a:endParaRPr lang="en-US" sz="1200" noProof="1">
                  <a:solidFill>
                    <a:srgbClr val="000000"/>
                  </a:solidFill>
                  <a:cs typeface="Arial" charset="0"/>
                </a:endParaRPr>
              </a:p>
            </p:txBody>
          </p:sp>
        </p:grpSp>
      </p:grpSp>
      <p:grpSp>
        <p:nvGrpSpPr>
          <p:cNvPr id="29" name="Gruppieren 28"/>
          <p:cNvGrpSpPr/>
          <p:nvPr/>
        </p:nvGrpSpPr>
        <p:grpSpPr bwMode="gray">
          <a:xfrm>
            <a:off x="3078512" y="5023410"/>
            <a:ext cx="2473117" cy="1623577"/>
            <a:chOff x="7066365" y="32047"/>
            <a:chExt cx="2473117" cy="1623577"/>
          </a:xfrm>
        </p:grpSpPr>
        <p:sp>
          <p:nvSpPr>
            <p:cNvPr id="30" name="Rechteck 29"/>
            <p:cNvSpPr/>
            <p:nvPr/>
          </p:nvSpPr>
          <p:spPr bwMode="gray">
            <a:xfrm rot="384271">
              <a:off x="7386913" y="115249"/>
              <a:ext cx="2152569" cy="154037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Create a summary of the current situation of your company providing information in all relevant sectors.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1"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74243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Capacity Analysis</a:t>
            </a:r>
            <a:endParaRPr lang="en-US" b="0" dirty="0"/>
          </a:p>
        </p:txBody>
      </p:sp>
      <p:sp>
        <p:nvSpPr>
          <p:cNvPr id="3" name="Textplatzhalter 2"/>
          <p:cNvSpPr>
            <a:spLocks noGrp="1"/>
          </p:cNvSpPr>
          <p:nvPr>
            <p:ph type="body" sz="quarter" idx="13"/>
          </p:nvPr>
        </p:nvSpPr>
        <p:spPr bwMode="gray"/>
        <p:txBody>
          <a:bodyPr/>
          <a:lstStyle/>
          <a:p>
            <a:r>
              <a:rPr lang="en-US" dirty="0" smtClean="0"/>
              <a:t>Analysis of current customer </a:t>
            </a:r>
            <a:r>
              <a:rPr lang="en-US" dirty="0"/>
              <a:t>s</a:t>
            </a:r>
            <a:r>
              <a:rPr lang="en-US" dirty="0" smtClean="0"/>
              <a:t>ales &amp; potential</a:t>
            </a:r>
            <a:endParaRPr lang="en-US" dirty="0"/>
          </a:p>
        </p:txBody>
      </p:sp>
      <p:grpSp>
        <p:nvGrpSpPr>
          <p:cNvPr id="19" name="Gruppieren 18"/>
          <p:cNvGrpSpPr/>
          <p:nvPr/>
        </p:nvGrpSpPr>
        <p:grpSpPr>
          <a:xfrm>
            <a:off x="323850" y="1390651"/>
            <a:ext cx="8494713" cy="4411663"/>
            <a:chOff x="323850" y="1390651"/>
            <a:chExt cx="8494713" cy="4411663"/>
          </a:xfrm>
        </p:grpSpPr>
        <p:grpSp>
          <p:nvGrpSpPr>
            <p:cNvPr id="11" name="Gruppieren 10"/>
            <p:cNvGrpSpPr/>
            <p:nvPr/>
          </p:nvGrpSpPr>
          <p:grpSpPr bwMode="gray">
            <a:xfrm>
              <a:off x="6083300" y="1555750"/>
              <a:ext cx="2735263" cy="4246564"/>
              <a:chOff x="6083300" y="1555750"/>
              <a:chExt cx="2735263" cy="4246564"/>
            </a:xfrm>
          </p:grpSpPr>
          <p:sp>
            <p:nvSpPr>
              <p:cNvPr id="5" name="Rectangle 19"/>
              <p:cNvSpPr>
                <a:spLocks noChangeArrowheads="1"/>
              </p:cNvSpPr>
              <p:nvPr/>
            </p:nvSpPr>
            <p:spPr bwMode="gray">
              <a:xfrm>
                <a:off x="608330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r>
                  <a:rPr lang="en-US" b="1" noProof="1">
                    <a:solidFill>
                      <a:srgbClr val="000000"/>
                    </a:solidFill>
                    <a:cs typeface="Arial" charset="0"/>
                  </a:rPr>
                  <a:t>Production</a:t>
                </a:r>
              </a:p>
            </p:txBody>
          </p:sp>
          <p:sp>
            <p:nvSpPr>
              <p:cNvPr id="7" name="Rectangle 5"/>
              <p:cNvSpPr>
                <a:spLocks noChangeArrowheads="1"/>
              </p:cNvSpPr>
              <p:nvPr/>
            </p:nvSpPr>
            <p:spPr bwMode="gray">
              <a:xfrm>
                <a:off x="608330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Technology</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Capacity</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Productivity</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a:solidFill>
                      <a:srgbClr val="7D7D7D"/>
                    </a:solidFill>
                    <a:cs typeface="Arial" charset="0"/>
                  </a:rPr>
                  <a:t>Insert description and notes </a:t>
                </a:r>
                <a:br>
                  <a:rPr lang="en-US" sz="1200" noProof="1">
                    <a:solidFill>
                      <a:srgbClr val="7D7D7D"/>
                    </a:solidFill>
                    <a:cs typeface="Arial" charset="0"/>
                  </a:rPr>
                </a:br>
                <a:r>
                  <a:rPr lang="en-US" sz="1200" noProof="1">
                    <a:solidFill>
                      <a:srgbClr val="7D7D7D"/>
                    </a:solidFill>
                    <a:cs typeface="Arial" charset="0"/>
                  </a:rPr>
                  <a:t>in key words. </a:t>
                </a:r>
              </a:p>
            </p:txBody>
          </p:sp>
          <p:sp>
            <p:nvSpPr>
              <p:cNvPr id="14" name="Rechteck 13"/>
              <p:cNvSpPr/>
              <p:nvPr/>
            </p:nvSpPr>
            <p:spPr bwMode="gray">
              <a:xfrm>
                <a:off x="848540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grpSp>
          <p:nvGrpSpPr>
            <p:cNvPr id="15" name="Gruppieren 14"/>
            <p:cNvGrpSpPr/>
            <p:nvPr/>
          </p:nvGrpSpPr>
          <p:grpSpPr>
            <a:xfrm>
              <a:off x="323850" y="1390651"/>
              <a:ext cx="2857167" cy="4411663"/>
              <a:chOff x="323850" y="1390651"/>
              <a:chExt cx="2857167" cy="4411663"/>
            </a:xfrm>
          </p:grpSpPr>
          <p:grpSp>
            <p:nvGrpSpPr>
              <p:cNvPr id="20" name="Gruppieren 19"/>
              <p:cNvGrpSpPr/>
              <p:nvPr/>
            </p:nvGrpSpPr>
            <p:grpSpPr bwMode="gray">
              <a:xfrm>
                <a:off x="323850" y="1555750"/>
                <a:ext cx="2735263" cy="4246564"/>
                <a:chOff x="323850" y="1555750"/>
                <a:chExt cx="2735263" cy="4246564"/>
              </a:xfrm>
            </p:grpSpPr>
            <p:sp>
              <p:nvSpPr>
                <p:cNvPr id="4" name="Rectangle 19"/>
                <p:cNvSpPr>
                  <a:spLocks noChangeArrowheads="1"/>
                </p:cNvSpPr>
                <p:nvPr/>
              </p:nvSpPr>
              <p:spPr bwMode="gray">
                <a:xfrm>
                  <a:off x="32385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a:solidFill>
                        <a:srgbClr val="000000"/>
                      </a:solidFill>
                      <a:cs typeface="Arial" charset="0"/>
                    </a:rPr>
                    <a:t>Development</a:t>
                  </a:r>
                </a:p>
              </p:txBody>
            </p:sp>
            <p:sp>
              <p:nvSpPr>
                <p:cNvPr id="6" name="Rectangle 5"/>
                <p:cNvSpPr>
                  <a:spLocks noChangeArrowheads="1"/>
                </p:cNvSpPr>
                <p:nvPr/>
              </p:nvSpPr>
              <p:spPr bwMode="gray">
                <a:xfrm>
                  <a:off x="32385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Research/ development</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Know how</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Patent</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Development status</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a:solidFill>
                        <a:srgbClr val="7D7D7D"/>
                      </a:solidFill>
                      <a:cs typeface="Arial" charset="0"/>
                    </a:rPr>
                    <a:t>Insert description and notes </a:t>
                  </a:r>
                  <a:br>
                    <a:rPr lang="en-US" sz="1200" noProof="1">
                      <a:solidFill>
                        <a:srgbClr val="7D7D7D"/>
                      </a:solidFill>
                      <a:cs typeface="Arial" charset="0"/>
                    </a:rPr>
                  </a:br>
                  <a:r>
                    <a:rPr lang="en-US" sz="1200" noProof="1">
                      <a:solidFill>
                        <a:srgbClr val="7D7D7D"/>
                      </a:solidFill>
                      <a:cs typeface="Arial" charset="0"/>
                    </a:rPr>
                    <a:t>in key words. </a:t>
                  </a:r>
                </a:p>
              </p:txBody>
            </p:sp>
            <p:sp>
              <p:nvSpPr>
                <p:cNvPr id="10" name="Rechteck 9"/>
                <p:cNvSpPr/>
                <p:nvPr/>
              </p:nvSpPr>
              <p:spPr bwMode="gray">
                <a:xfrm>
                  <a:off x="275964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16" name="Textfeld 15"/>
              <p:cNvSpPr txBox="1"/>
              <p:nvPr/>
            </p:nvSpPr>
            <p:spPr bwMode="gray">
              <a:xfrm>
                <a:off x="2698513"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nvGrpSpPr>
            <p:cNvPr id="18" name="Gruppieren 17"/>
            <p:cNvGrpSpPr/>
            <p:nvPr/>
          </p:nvGrpSpPr>
          <p:grpSpPr>
            <a:xfrm>
              <a:off x="3203575" y="1390651"/>
              <a:ext cx="2863517" cy="4411663"/>
              <a:chOff x="3203575" y="1390651"/>
              <a:chExt cx="2863517" cy="4411663"/>
            </a:xfrm>
          </p:grpSpPr>
          <p:grpSp>
            <p:nvGrpSpPr>
              <p:cNvPr id="13" name="Gruppieren 12"/>
              <p:cNvGrpSpPr/>
              <p:nvPr/>
            </p:nvGrpSpPr>
            <p:grpSpPr bwMode="gray">
              <a:xfrm>
                <a:off x="3203575" y="1555750"/>
                <a:ext cx="2735263" cy="4246564"/>
                <a:chOff x="3203575" y="1555750"/>
                <a:chExt cx="2735263" cy="4246564"/>
              </a:xfrm>
            </p:grpSpPr>
            <p:sp>
              <p:nvSpPr>
                <p:cNvPr id="8" name="Rectangle 19"/>
                <p:cNvSpPr>
                  <a:spLocks noChangeArrowheads="1"/>
                </p:cNvSpPr>
                <p:nvPr/>
              </p:nvSpPr>
              <p:spPr bwMode="gray">
                <a:xfrm>
                  <a:off x="3203575"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a:solidFill>
                        <a:srgbClr val="000000"/>
                      </a:solidFill>
                      <a:cs typeface="Arial" charset="0"/>
                    </a:rPr>
                    <a:t>Marketing</a:t>
                  </a:r>
                </a:p>
              </p:txBody>
            </p:sp>
            <p:sp>
              <p:nvSpPr>
                <p:cNvPr id="9" name="Rectangle 5"/>
                <p:cNvSpPr>
                  <a:spLocks noChangeArrowheads="1"/>
                </p:cNvSpPr>
                <p:nvPr/>
              </p:nvSpPr>
              <p:spPr bwMode="gray">
                <a:xfrm>
                  <a:off x="3203575"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Marketing concept</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Standards</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Brands</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a:solidFill>
                        <a:srgbClr val="7D7D7D"/>
                      </a:solidFill>
                      <a:cs typeface="Arial" charset="0"/>
                    </a:rPr>
                    <a:t>Insert description and notes </a:t>
                  </a:r>
                  <a:br>
                    <a:rPr lang="en-US" sz="1200" noProof="1">
                      <a:solidFill>
                        <a:srgbClr val="7D7D7D"/>
                      </a:solidFill>
                      <a:cs typeface="Arial" charset="0"/>
                    </a:rPr>
                  </a:br>
                  <a:r>
                    <a:rPr lang="en-US" sz="1200" noProof="1">
                      <a:solidFill>
                        <a:srgbClr val="7D7D7D"/>
                      </a:solidFill>
                      <a:cs typeface="Arial" charset="0"/>
                    </a:rPr>
                    <a:t>in key words. </a:t>
                  </a:r>
                </a:p>
              </p:txBody>
            </p:sp>
            <p:sp>
              <p:nvSpPr>
                <p:cNvPr id="12" name="Rechteck 11"/>
                <p:cNvSpPr/>
                <p:nvPr/>
              </p:nvSpPr>
              <p:spPr bwMode="gray">
                <a:xfrm>
                  <a:off x="5644836"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17" name="Textfeld 16"/>
              <p:cNvSpPr txBox="1"/>
              <p:nvPr/>
            </p:nvSpPr>
            <p:spPr bwMode="gray">
              <a:xfrm>
                <a:off x="5584588"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2037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Capacity Analysis</a:t>
            </a:r>
            <a:endParaRPr lang="en-US" b="0" dirty="0"/>
          </a:p>
        </p:txBody>
      </p:sp>
      <p:sp>
        <p:nvSpPr>
          <p:cNvPr id="3" name="Textplatzhalter 2"/>
          <p:cNvSpPr>
            <a:spLocks noGrp="1"/>
          </p:cNvSpPr>
          <p:nvPr>
            <p:ph type="body" sz="quarter" idx="13"/>
          </p:nvPr>
        </p:nvSpPr>
        <p:spPr bwMode="gray"/>
        <p:txBody>
          <a:bodyPr/>
          <a:lstStyle/>
          <a:p>
            <a:r>
              <a:rPr lang="en-US" dirty="0"/>
              <a:t>Analysis of current customer sales &amp; potential</a:t>
            </a:r>
          </a:p>
        </p:txBody>
      </p:sp>
      <p:grpSp>
        <p:nvGrpSpPr>
          <p:cNvPr id="17" name="Gruppieren 16"/>
          <p:cNvGrpSpPr/>
          <p:nvPr/>
        </p:nvGrpSpPr>
        <p:grpSpPr>
          <a:xfrm>
            <a:off x="323850" y="1390651"/>
            <a:ext cx="8494713" cy="4411663"/>
            <a:chOff x="323850" y="1390651"/>
            <a:chExt cx="8494713" cy="4411663"/>
          </a:xfrm>
        </p:grpSpPr>
        <p:grpSp>
          <p:nvGrpSpPr>
            <p:cNvPr id="11" name="Gruppieren 10"/>
            <p:cNvGrpSpPr/>
            <p:nvPr/>
          </p:nvGrpSpPr>
          <p:grpSpPr bwMode="gray">
            <a:xfrm>
              <a:off x="6083300" y="1555750"/>
              <a:ext cx="2735263" cy="4246564"/>
              <a:chOff x="6083300" y="1555750"/>
              <a:chExt cx="2735263" cy="4246564"/>
            </a:xfrm>
          </p:grpSpPr>
          <p:sp>
            <p:nvSpPr>
              <p:cNvPr id="5" name="Rectangle 19"/>
              <p:cNvSpPr>
                <a:spLocks noChangeArrowheads="1"/>
              </p:cNvSpPr>
              <p:nvPr/>
            </p:nvSpPr>
            <p:spPr bwMode="gray">
              <a:xfrm>
                <a:off x="608330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r>
                  <a:rPr lang="en-US" b="1" noProof="1">
                    <a:solidFill>
                      <a:srgbClr val="000000"/>
                    </a:solidFill>
                    <a:cs typeface="Arial" charset="0"/>
                  </a:rPr>
                  <a:t>Company</a:t>
                </a:r>
              </a:p>
            </p:txBody>
          </p:sp>
          <p:sp>
            <p:nvSpPr>
              <p:cNvPr id="7" name="Rectangle 5"/>
              <p:cNvSpPr>
                <a:spLocks noChangeArrowheads="1"/>
              </p:cNvSpPr>
              <p:nvPr/>
            </p:nvSpPr>
            <p:spPr bwMode="gray">
              <a:xfrm>
                <a:off x="608330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Organization</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value chain</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sp>
            <p:nvSpPr>
              <p:cNvPr id="14" name="Rechteck 13"/>
              <p:cNvSpPr/>
              <p:nvPr/>
            </p:nvSpPr>
            <p:spPr bwMode="gray">
              <a:xfrm>
                <a:off x="848540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grpSp>
          <p:nvGrpSpPr>
            <p:cNvPr id="15" name="Gruppieren 14"/>
            <p:cNvGrpSpPr/>
            <p:nvPr/>
          </p:nvGrpSpPr>
          <p:grpSpPr>
            <a:xfrm>
              <a:off x="323850" y="1390651"/>
              <a:ext cx="2857167" cy="4411663"/>
              <a:chOff x="323850" y="1390651"/>
              <a:chExt cx="2857167" cy="4411663"/>
            </a:xfrm>
          </p:grpSpPr>
          <p:grpSp>
            <p:nvGrpSpPr>
              <p:cNvPr id="21" name="Gruppieren 20"/>
              <p:cNvGrpSpPr/>
              <p:nvPr/>
            </p:nvGrpSpPr>
            <p:grpSpPr bwMode="gray">
              <a:xfrm>
                <a:off x="323850" y="1555750"/>
                <a:ext cx="2735263" cy="4246564"/>
                <a:chOff x="323850" y="1555750"/>
                <a:chExt cx="2735263" cy="4246564"/>
              </a:xfrm>
            </p:grpSpPr>
            <p:sp>
              <p:nvSpPr>
                <p:cNvPr id="4" name="Rectangle 19"/>
                <p:cNvSpPr>
                  <a:spLocks noChangeArrowheads="1"/>
                </p:cNvSpPr>
                <p:nvPr/>
              </p:nvSpPr>
              <p:spPr bwMode="gray">
                <a:xfrm>
                  <a:off x="323850"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a:solidFill>
                        <a:srgbClr val="000000"/>
                      </a:solidFill>
                      <a:cs typeface="Arial" charset="0"/>
                    </a:rPr>
                    <a:t>Procurement</a:t>
                  </a:r>
                </a:p>
              </p:txBody>
            </p:sp>
            <p:sp>
              <p:nvSpPr>
                <p:cNvPr id="6" name="Rectangle 5"/>
                <p:cNvSpPr>
                  <a:spLocks noChangeArrowheads="1"/>
                </p:cNvSpPr>
                <p:nvPr/>
              </p:nvSpPr>
              <p:spPr bwMode="gray">
                <a:xfrm>
                  <a:off x="32385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procurement systems</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supplier relationship</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purchasing power</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sp>
              <p:nvSpPr>
                <p:cNvPr id="10" name="Rechteck 9"/>
                <p:cNvSpPr/>
                <p:nvPr/>
              </p:nvSpPr>
              <p:spPr bwMode="gray">
                <a:xfrm>
                  <a:off x="2759640"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19" name="Textfeld 18"/>
              <p:cNvSpPr txBox="1"/>
              <p:nvPr/>
            </p:nvSpPr>
            <p:spPr bwMode="gray">
              <a:xfrm>
                <a:off x="2698513"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nvGrpSpPr>
            <p:cNvPr id="16" name="Gruppieren 15"/>
            <p:cNvGrpSpPr/>
            <p:nvPr/>
          </p:nvGrpSpPr>
          <p:grpSpPr>
            <a:xfrm>
              <a:off x="3203575" y="1390651"/>
              <a:ext cx="2863517" cy="4411663"/>
              <a:chOff x="3203575" y="1390651"/>
              <a:chExt cx="2863517" cy="4411663"/>
            </a:xfrm>
          </p:grpSpPr>
          <p:grpSp>
            <p:nvGrpSpPr>
              <p:cNvPr id="13" name="Gruppieren 12"/>
              <p:cNvGrpSpPr/>
              <p:nvPr/>
            </p:nvGrpSpPr>
            <p:grpSpPr bwMode="gray">
              <a:xfrm>
                <a:off x="3203575" y="1555750"/>
                <a:ext cx="2735263" cy="4246564"/>
                <a:chOff x="3203575" y="1555750"/>
                <a:chExt cx="2735263" cy="4246564"/>
              </a:xfrm>
            </p:grpSpPr>
            <p:sp>
              <p:nvSpPr>
                <p:cNvPr id="8" name="Rectangle 19"/>
                <p:cNvSpPr>
                  <a:spLocks noChangeArrowheads="1"/>
                </p:cNvSpPr>
                <p:nvPr/>
              </p:nvSpPr>
              <p:spPr bwMode="gray">
                <a:xfrm>
                  <a:off x="3203575" y="1555750"/>
                  <a:ext cx="2735263" cy="36036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108000" tIns="0" rIns="0" bIns="0" anchor="ctr"/>
                <a:lstStyle/>
                <a:p>
                  <a:pPr defTabSz="801688" eaLnBrk="0" hangingPunct="0">
                    <a:defRPr/>
                  </a:pPr>
                  <a:r>
                    <a:rPr lang="en-US" b="1" noProof="1">
                      <a:solidFill>
                        <a:srgbClr val="000000"/>
                      </a:solidFill>
                      <a:cs typeface="Arial" charset="0"/>
                    </a:rPr>
                    <a:t>Financing</a:t>
                  </a:r>
                </a:p>
              </p:txBody>
            </p:sp>
            <p:sp>
              <p:nvSpPr>
                <p:cNvPr id="9" name="Rectangle 5"/>
                <p:cNvSpPr>
                  <a:spLocks noChangeArrowheads="1"/>
                </p:cNvSpPr>
                <p:nvPr/>
              </p:nvSpPr>
              <p:spPr bwMode="gray">
                <a:xfrm>
                  <a:off x="3203575"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Capital requirements</a:t>
                  </a:r>
                </a:p>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Investment intensity</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sp>
              <p:nvSpPr>
                <p:cNvPr id="12" name="Rechteck 11"/>
                <p:cNvSpPr/>
                <p:nvPr/>
              </p:nvSpPr>
              <p:spPr bwMode="gray">
                <a:xfrm>
                  <a:off x="5644836" y="1655674"/>
                  <a:ext cx="177800" cy="177800"/>
                </a:xfrm>
                <a:prstGeom prst="rect">
                  <a:avLst/>
                </a:prstGeom>
                <a:gradFill flip="none" rotWithShape="1">
                  <a:gsLst>
                    <a:gs pos="0">
                      <a:srgbClr val="FFFFFF"/>
                    </a:gs>
                    <a:gs pos="100000">
                      <a:srgbClr val="DDDDDD"/>
                    </a:gs>
                  </a:gsLst>
                  <a:lin ang="16200000" scaled="1"/>
                  <a:tileRect/>
                </a:gradFill>
                <a:ln w="12700" algn="ctr">
                  <a:solidFill>
                    <a:srgbClr val="C0C0C0"/>
                  </a:solidFill>
                  <a:miter lim="800000"/>
                  <a:headEnd/>
                  <a:tailEnd/>
                </a:ln>
                <a:effectLst>
                  <a:innerShdw blurRad="50800" dist="25400" dir="13500000">
                    <a:prstClr val="black">
                      <a:alpha val="30000"/>
                    </a:prstClr>
                  </a:innerShdw>
                </a:effectLst>
              </p:spPr>
              <p:txBody>
                <a:bodyPr lIns="108000" tIns="0" rIns="0" bIns="0" anchor="ctr"/>
                <a:lstStyle/>
                <a:p>
                  <a:pPr defTabSz="801688" eaLnBrk="0" hangingPunct="0"/>
                  <a:endParaRPr lang="en-US" b="1" dirty="0">
                    <a:solidFill>
                      <a:srgbClr val="000000"/>
                    </a:solidFill>
                    <a:cs typeface="Arial" charset="0"/>
                  </a:endParaRPr>
                </a:p>
              </p:txBody>
            </p:sp>
          </p:grpSp>
          <p:sp>
            <p:nvSpPr>
              <p:cNvPr id="20" name="Textfeld 19"/>
              <p:cNvSpPr txBox="1"/>
              <p:nvPr/>
            </p:nvSpPr>
            <p:spPr bwMode="gray">
              <a:xfrm>
                <a:off x="5584588" y="1390651"/>
                <a:ext cx="482504" cy="677108"/>
              </a:xfrm>
              <a:prstGeom prst="rect">
                <a:avLst/>
              </a:prstGeom>
              <a:noFill/>
            </p:spPr>
            <p:txBody>
              <a:bodyPr wrap="none" lIns="0" tIns="0" rIns="0" bIns="0" rtlCol="0">
                <a:spAutoFit/>
              </a:bodyPr>
              <a:lstStyle/>
              <a:p>
                <a:r>
                  <a:rPr lang="en-US" sz="4400" b="1" spc="300" dirty="0" smtClean="0">
                    <a:ln w="11430" cmpd="sng">
                      <a:solidFill>
                        <a:srgbClr val="FFFFFF"/>
                      </a:solidFill>
                      <a:prstDash val="solid"/>
                      <a:miter lim="800000"/>
                    </a:ln>
                    <a:solidFill>
                      <a:srgbClr val="92D050"/>
                    </a:solidFill>
                    <a:effectLst>
                      <a:outerShdw blurRad="38100" dist="38100" dir="2700000" algn="tl">
                        <a:srgbClr val="000000">
                          <a:alpha val="43137"/>
                        </a:srgbClr>
                      </a:outerShdw>
                    </a:effectLst>
                    <a:sym typeface="Wingdings"/>
                  </a:rPr>
                  <a:t></a:t>
                </a:r>
                <a:endParaRPr lang="en-US" sz="4400" b="1" spc="300" dirty="0">
                  <a:ln w="11430" cmpd="sng">
                    <a:solidFill>
                      <a:srgbClr val="FFFFFF"/>
                    </a:solidFill>
                    <a:prstDash val="solid"/>
                    <a:miter lim="800000"/>
                  </a:ln>
                  <a:solidFill>
                    <a:srgbClr val="92D050"/>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2584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HR Management</a:t>
            </a:r>
            <a:endParaRPr lang="en-US" dirty="0"/>
          </a:p>
        </p:txBody>
      </p:sp>
      <p:sp>
        <p:nvSpPr>
          <p:cNvPr id="3" name="Textplatzhalter 2"/>
          <p:cNvSpPr>
            <a:spLocks noGrp="1"/>
          </p:cNvSpPr>
          <p:nvPr>
            <p:ph type="body" sz="quarter" idx="13"/>
          </p:nvPr>
        </p:nvSpPr>
        <p:spPr bwMode="gray"/>
        <p:txBody>
          <a:bodyPr/>
          <a:lstStyle/>
          <a:p>
            <a:r>
              <a:rPr lang="en-US" dirty="0" smtClean="0"/>
              <a:t>Evaluation of human </a:t>
            </a:r>
            <a:r>
              <a:rPr lang="en-US" dirty="0"/>
              <a:t>r</a:t>
            </a:r>
            <a:r>
              <a:rPr lang="en-US" dirty="0" smtClean="0"/>
              <a:t>esources </a:t>
            </a:r>
            <a:r>
              <a:rPr lang="en-US" dirty="0"/>
              <a:t>m</a:t>
            </a:r>
            <a:r>
              <a:rPr lang="en-US" dirty="0" smtClean="0"/>
              <a:t>anagement (HRM) goals</a:t>
            </a:r>
            <a:endParaRPr lang="en-US" dirty="0"/>
          </a:p>
        </p:txBody>
      </p:sp>
      <p:grpSp>
        <p:nvGrpSpPr>
          <p:cNvPr id="5" name="Gruppieren 4"/>
          <p:cNvGrpSpPr/>
          <p:nvPr/>
        </p:nvGrpSpPr>
        <p:grpSpPr>
          <a:xfrm>
            <a:off x="323850" y="1555200"/>
            <a:ext cx="8497092" cy="4248000"/>
            <a:chOff x="323850" y="1555200"/>
            <a:chExt cx="8497092" cy="4248000"/>
          </a:xfrm>
        </p:grpSpPr>
        <p:grpSp>
          <p:nvGrpSpPr>
            <p:cNvPr id="23" name="Gruppieren 22"/>
            <p:cNvGrpSpPr/>
            <p:nvPr/>
          </p:nvGrpSpPr>
          <p:grpSpPr bwMode="gray">
            <a:xfrm>
              <a:off x="2448000" y="1555200"/>
              <a:ext cx="4248000" cy="4248000"/>
              <a:chOff x="2448000" y="1555200"/>
              <a:chExt cx="4248000" cy="4248000"/>
            </a:xfrm>
          </p:grpSpPr>
          <p:grpSp>
            <p:nvGrpSpPr>
              <p:cNvPr id="19" name="Gruppieren 18"/>
              <p:cNvGrpSpPr/>
              <p:nvPr/>
            </p:nvGrpSpPr>
            <p:grpSpPr bwMode="gray">
              <a:xfrm>
                <a:off x="2448000" y="1555200"/>
                <a:ext cx="4248000" cy="4248000"/>
                <a:chOff x="2448000" y="1555200"/>
                <a:chExt cx="4248000" cy="4248000"/>
              </a:xfrm>
              <a:effectLst>
                <a:outerShdw blurRad="190500" dir="18900000" sy="23000" kx="-1200000" algn="bl" rotWithShape="0">
                  <a:prstClr val="black">
                    <a:alpha val="15000"/>
                  </a:prstClr>
                </a:outerShdw>
              </a:effectLst>
            </p:grpSpPr>
            <p:grpSp>
              <p:nvGrpSpPr>
                <p:cNvPr id="62" name="Gruppieren 61"/>
                <p:cNvGrpSpPr/>
                <p:nvPr/>
              </p:nvGrpSpPr>
              <p:grpSpPr bwMode="gray">
                <a:xfrm>
                  <a:off x="2771800" y="1879000"/>
                  <a:ext cx="3600402" cy="3600402"/>
                  <a:chOff x="-2716213" y="1930400"/>
                  <a:chExt cx="3484563" cy="3484563"/>
                </a:xfrm>
              </p:grpSpPr>
              <p:sp>
                <p:nvSpPr>
                  <p:cNvPr id="58" name="Freeform 21"/>
                  <p:cNvSpPr>
                    <a:spLocks/>
                  </p:cNvSpPr>
                  <p:nvPr/>
                </p:nvSpPr>
                <p:spPr bwMode="gray">
                  <a:xfrm>
                    <a:off x="-2093912" y="1930400"/>
                    <a:ext cx="2243138" cy="1744663"/>
                  </a:xfrm>
                  <a:custGeom>
                    <a:avLst/>
                    <a:gdLst>
                      <a:gd name="T0" fmla="*/ 598 w 598"/>
                      <a:gd name="T1" fmla="*/ 166 h 465"/>
                      <a:gd name="T2" fmla="*/ 0 w 598"/>
                      <a:gd name="T3" fmla="*/ 166 h 465"/>
                      <a:gd name="T4" fmla="*/ 299 w 598"/>
                      <a:gd name="T5" fmla="*/ 465 h 465"/>
                      <a:gd name="T6" fmla="*/ 598 w 598"/>
                      <a:gd name="T7" fmla="*/ 166 h 465"/>
                    </a:gdLst>
                    <a:ahLst/>
                    <a:cxnLst>
                      <a:cxn ang="0">
                        <a:pos x="T0" y="T1"/>
                      </a:cxn>
                      <a:cxn ang="0">
                        <a:pos x="T2" y="T3"/>
                      </a:cxn>
                      <a:cxn ang="0">
                        <a:pos x="T4" y="T5"/>
                      </a:cxn>
                      <a:cxn ang="0">
                        <a:pos x="T6" y="T7"/>
                      </a:cxn>
                    </a:cxnLst>
                    <a:rect l="0" t="0" r="r" b="b"/>
                    <a:pathLst>
                      <a:path w="598" h="465">
                        <a:moveTo>
                          <a:pt x="598" y="166"/>
                        </a:moveTo>
                        <a:cubicBezTo>
                          <a:pt x="433" y="0"/>
                          <a:pt x="165" y="0"/>
                          <a:pt x="0" y="166"/>
                        </a:cubicBezTo>
                        <a:cubicBezTo>
                          <a:pt x="299" y="465"/>
                          <a:pt x="299" y="465"/>
                          <a:pt x="299" y="465"/>
                        </a:cubicBezTo>
                        <a:lnTo>
                          <a:pt x="598" y="166"/>
                        </a:lnTo>
                        <a:close/>
                      </a:path>
                    </a:pathLst>
                  </a:custGeom>
                  <a:solidFill>
                    <a:srgbClr val="FFFFFF"/>
                  </a:solidFill>
                  <a:ln w="12700">
                    <a:solidFill>
                      <a:srgbClr val="C0C0C0"/>
                    </a:solidFill>
                    <a:miter lim="800000"/>
                    <a:headEnd/>
                    <a:tailEnd/>
                  </a:ln>
                  <a:effectLst/>
                </p:spPr>
                <p:txBody>
                  <a:bodyPr lIns="0" tIns="360000" rIns="0" bIns="0" anchor="t" anchorCtr="0"/>
                  <a:lstStyle/>
                  <a:p>
                    <a:pPr algn="ctr"/>
                    <a:r>
                      <a:rPr lang="en-US" sz="1200" b="1" dirty="0" smtClean="0">
                        <a:solidFill>
                          <a:schemeClr val="tx1">
                            <a:lumMod val="75000"/>
                            <a:lumOff val="25000"/>
                          </a:schemeClr>
                        </a:solidFill>
                      </a:rPr>
                      <a:t>Inception</a:t>
                    </a:r>
                    <a:endParaRPr lang="en-US" sz="1400" b="1" dirty="0" smtClean="0">
                      <a:solidFill>
                        <a:schemeClr val="tx1">
                          <a:lumMod val="75000"/>
                          <a:lumOff val="25000"/>
                        </a:schemeClr>
                      </a:solidFill>
                    </a:endParaRPr>
                  </a:p>
                  <a:p>
                    <a:pPr algn="ctr">
                      <a:buClr>
                        <a:srgbClr val="969696"/>
                      </a:buClr>
                    </a:pPr>
                    <a:r>
                      <a:rPr lang="en-US" sz="1050" noProof="1">
                        <a:solidFill>
                          <a:srgbClr val="646464"/>
                        </a:solidFill>
                      </a:rPr>
                      <a:t>Placeholder</a:t>
                    </a:r>
                  </a:p>
                  <a:p>
                    <a:pPr algn="ctr">
                      <a:buClr>
                        <a:srgbClr val="969696"/>
                      </a:buClr>
                    </a:pPr>
                    <a:r>
                      <a:rPr lang="en-US" sz="1050" noProof="1">
                        <a:solidFill>
                          <a:srgbClr val="646464"/>
                        </a:solidFill>
                      </a:rPr>
                      <a:t>Placeholder</a:t>
                    </a:r>
                  </a:p>
                  <a:p>
                    <a:pPr algn="ctr">
                      <a:buClr>
                        <a:srgbClr val="969696"/>
                      </a:buClr>
                    </a:pPr>
                    <a:r>
                      <a:rPr lang="en-US" sz="1050" noProof="1" smtClean="0">
                        <a:solidFill>
                          <a:srgbClr val="646464"/>
                        </a:solidFill>
                      </a:rPr>
                      <a:t>Placeholder</a:t>
                    </a:r>
                    <a:endParaRPr lang="en-US" sz="1050" noProof="1">
                      <a:solidFill>
                        <a:srgbClr val="646464"/>
                      </a:solidFill>
                    </a:endParaRPr>
                  </a:p>
                </p:txBody>
              </p:sp>
              <p:sp>
                <p:nvSpPr>
                  <p:cNvPr id="59" name="Freeform 22"/>
                  <p:cNvSpPr>
                    <a:spLocks/>
                  </p:cNvSpPr>
                  <p:nvPr/>
                </p:nvSpPr>
                <p:spPr bwMode="gray">
                  <a:xfrm>
                    <a:off x="-2716213" y="2554288"/>
                    <a:ext cx="1744663" cy="2243138"/>
                  </a:xfrm>
                  <a:custGeom>
                    <a:avLst/>
                    <a:gdLst>
                      <a:gd name="T0" fmla="*/ 166 w 465"/>
                      <a:gd name="T1" fmla="*/ 0 h 598"/>
                      <a:gd name="T2" fmla="*/ 166 w 465"/>
                      <a:gd name="T3" fmla="*/ 598 h 598"/>
                      <a:gd name="T4" fmla="*/ 465 w 465"/>
                      <a:gd name="T5" fmla="*/ 299 h 598"/>
                      <a:gd name="T6" fmla="*/ 166 w 465"/>
                      <a:gd name="T7" fmla="*/ 0 h 598"/>
                    </a:gdLst>
                    <a:ahLst/>
                    <a:cxnLst>
                      <a:cxn ang="0">
                        <a:pos x="T0" y="T1"/>
                      </a:cxn>
                      <a:cxn ang="0">
                        <a:pos x="T2" y="T3"/>
                      </a:cxn>
                      <a:cxn ang="0">
                        <a:pos x="T4" y="T5"/>
                      </a:cxn>
                      <a:cxn ang="0">
                        <a:pos x="T6" y="T7"/>
                      </a:cxn>
                    </a:cxnLst>
                    <a:rect l="0" t="0" r="r" b="b"/>
                    <a:pathLst>
                      <a:path w="465" h="598">
                        <a:moveTo>
                          <a:pt x="166" y="0"/>
                        </a:moveTo>
                        <a:cubicBezTo>
                          <a:pt x="0" y="165"/>
                          <a:pt x="0" y="433"/>
                          <a:pt x="166" y="598"/>
                        </a:cubicBezTo>
                        <a:cubicBezTo>
                          <a:pt x="465" y="299"/>
                          <a:pt x="465" y="299"/>
                          <a:pt x="465" y="299"/>
                        </a:cubicBezTo>
                        <a:lnTo>
                          <a:pt x="166" y="0"/>
                        </a:lnTo>
                        <a:close/>
                      </a:path>
                    </a:pathLst>
                  </a:custGeom>
                  <a:solidFill>
                    <a:srgbClr val="FFFFFF"/>
                  </a:solidFill>
                  <a:ln w="12700">
                    <a:solidFill>
                      <a:srgbClr val="C0C0C0"/>
                    </a:solidFill>
                    <a:miter lim="800000"/>
                    <a:headEnd/>
                    <a:tailEnd/>
                  </a:ln>
                  <a:effectLst/>
                </p:spPr>
                <p:txBody>
                  <a:bodyPr vert="horz" lIns="0" tIns="0" rIns="360000" bIns="0" anchor="ctr" anchorCtr="0"/>
                  <a:lstStyle/>
                  <a:p>
                    <a:pPr algn="ctr"/>
                    <a:r>
                      <a:rPr lang="en-US" sz="1200" b="1" dirty="0" smtClean="0">
                        <a:solidFill>
                          <a:schemeClr val="tx1">
                            <a:lumMod val="75000"/>
                            <a:lumOff val="25000"/>
                          </a:schemeClr>
                        </a:solidFill>
                      </a:rPr>
                      <a:t>Maintenance</a:t>
                    </a:r>
                    <a:endParaRPr lang="en-US" sz="1400" b="1" dirty="0" smtClean="0">
                      <a:solidFill>
                        <a:schemeClr val="tx1">
                          <a:lumMod val="75000"/>
                          <a:lumOff val="25000"/>
                        </a:schemeClr>
                      </a:solidFill>
                    </a:endParaRPr>
                  </a:p>
                  <a:p>
                    <a:pPr lvl="0" algn="ctr">
                      <a:buClr>
                        <a:srgbClr val="969696"/>
                      </a:buClr>
                    </a:pPr>
                    <a:r>
                      <a:rPr lang="en-US" sz="1050" noProof="1">
                        <a:solidFill>
                          <a:srgbClr val="646464"/>
                        </a:solidFill>
                      </a:rPr>
                      <a:t>Placeholder</a:t>
                    </a:r>
                  </a:p>
                  <a:p>
                    <a:pPr lvl="0" algn="ctr">
                      <a:buClr>
                        <a:srgbClr val="969696"/>
                      </a:buClr>
                    </a:pPr>
                    <a:r>
                      <a:rPr lang="en-US" sz="1050" noProof="1">
                        <a:solidFill>
                          <a:srgbClr val="646464"/>
                        </a:solidFill>
                      </a:rPr>
                      <a:t>Placeholder</a:t>
                    </a:r>
                  </a:p>
                  <a:p>
                    <a:pPr lvl="0" algn="ctr">
                      <a:buClr>
                        <a:srgbClr val="969696"/>
                      </a:buClr>
                    </a:pPr>
                    <a:r>
                      <a:rPr lang="en-US" sz="1050" noProof="1" smtClean="0">
                        <a:solidFill>
                          <a:srgbClr val="646464"/>
                        </a:solidFill>
                      </a:rPr>
                      <a:t>Placeholder</a:t>
                    </a:r>
                    <a:endParaRPr lang="en-US" sz="1050" noProof="1">
                      <a:solidFill>
                        <a:srgbClr val="646464"/>
                      </a:solidFill>
                    </a:endParaRPr>
                  </a:p>
                </p:txBody>
              </p:sp>
              <p:sp>
                <p:nvSpPr>
                  <p:cNvPr id="60" name="Freeform 23"/>
                  <p:cNvSpPr>
                    <a:spLocks/>
                  </p:cNvSpPr>
                  <p:nvPr/>
                </p:nvSpPr>
                <p:spPr bwMode="gray">
                  <a:xfrm>
                    <a:off x="-2093912" y="3675063"/>
                    <a:ext cx="2243138" cy="1739900"/>
                  </a:xfrm>
                  <a:custGeom>
                    <a:avLst/>
                    <a:gdLst>
                      <a:gd name="T0" fmla="*/ 0 w 598"/>
                      <a:gd name="T1" fmla="*/ 299 h 464"/>
                      <a:gd name="T2" fmla="*/ 598 w 598"/>
                      <a:gd name="T3" fmla="*/ 299 h 464"/>
                      <a:gd name="T4" fmla="*/ 299 w 598"/>
                      <a:gd name="T5" fmla="*/ 0 h 464"/>
                      <a:gd name="T6" fmla="*/ 0 w 598"/>
                      <a:gd name="T7" fmla="*/ 299 h 464"/>
                    </a:gdLst>
                    <a:ahLst/>
                    <a:cxnLst>
                      <a:cxn ang="0">
                        <a:pos x="T0" y="T1"/>
                      </a:cxn>
                      <a:cxn ang="0">
                        <a:pos x="T2" y="T3"/>
                      </a:cxn>
                      <a:cxn ang="0">
                        <a:pos x="T4" y="T5"/>
                      </a:cxn>
                      <a:cxn ang="0">
                        <a:pos x="T6" y="T7"/>
                      </a:cxn>
                    </a:cxnLst>
                    <a:rect l="0" t="0" r="r" b="b"/>
                    <a:pathLst>
                      <a:path w="598" h="464">
                        <a:moveTo>
                          <a:pt x="0" y="299"/>
                        </a:moveTo>
                        <a:cubicBezTo>
                          <a:pt x="165" y="464"/>
                          <a:pt x="433" y="464"/>
                          <a:pt x="598" y="299"/>
                        </a:cubicBezTo>
                        <a:cubicBezTo>
                          <a:pt x="299" y="0"/>
                          <a:pt x="299" y="0"/>
                          <a:pt x="299" y="0"/>
                        </a:cubicBezTo>
                        <a:lnTo>
                          <a:pt x="0" y="299"/>
                        </a:lnTo>
                        <a:close/>
                      </a:path>
                    </a:pathLst>
                  </a:custGeom>
                  <a:solidFill>
                    <a:srgbClr val="FFFFFF"/>
                  </a:solidFill>
                  <a:ln w="12700">
                    <a:solidFill>
                      <a:srgbClr val="C0C0C0"/>
                    </a:solidFill>
                    <a:miter lim="800000"/>
                    <a:headEnd/>
                    <a:tailEnd/>
                  </a:ln>
                  <a:effectLst/>
                </p:spPr>
                <p:txBody>
                  <a:bodyPr lIns="0" tIns="0" rIns="0" bIns="360000" anchor="b" anchorCtr="0"/>
                  <a:lstStyle/>
                  <a:p>
                    <a:pPr lvl="0" algn="ctr">
                      <a:buClr>
                        <a:srgbClr val="969696"/>
                      </a:buClr>
                    </a:pPr>
                    <a:r>
                      <a:rPr lang="en-US" sz="1200" b="1" dirty="0" smtClean="0">
                        <a:solidFill>
                          <a:schemeClr val="tx1">
                            <a:lumMod val="75000"/>
                            <a:lumOff val="25000"/>
                          </a:schemeClr>
                        </a:solidFill>
                      </a:rPr>
                      <a:t>Motivation</a:t>
                    </a:r>
                    <a:endParaRPr lang="en-US" sz="1400" b="1" dirty="0" smtClean="0">
                      <a:solidFill>
                        <a:schemeClr val="tx1">
                          <a:lumMod val="75000"/>
                          <a:lumOff val="25000"/>
                        </a:schemeClr>
                      </a:solidFill>
                    </a:endParaRPr>
                  </a:p>
                  <a:p>
                    <a:pPr lvl="0" algn="ctr">
                      <a:buClr>
                        <a:srgbClr val="969696"/>
                      </a:buClr>
                    </a:pPr>
                    <a:r>
                      <a:rPr lang="en-US" sz="1050" noProof="1" smtClean="0">
                        <a:solidFill>
                          <a:srgbClr val="646464"/>
                        </a:solidFill>
                      </a:rPr>
                      <a:t>Placeholder</a:t>
                    </a:r>
                    <a:endParaRPr lang="en-US" sz="1050" noProof="1">
                      <a:solidFill>
                        <a:srgbClr val="646464"/>
                      </a:solidFill>
                    </a:endParaRPr>
                  </a:p>
                  <a:p>
                    <a:pPr lvl="0" algn="ctr">
                      <a:buClr>
                        <a:srgbClr val="969696"/>
                      </a:buClr>
                    </a:pPr>
                    <a:r>
                      <a:rPr lang="en-US" sz="1050" noProof="1">
                        <a:solidFill>
                          <a:srgbClr val="646464"/>
                        </a:solidFill>
                      </a:rPr>
                      <a:t>Placeholder</a:t>
                    </a:r>
                  </a:p>
                  <a:p>
                    <a:pPr lvl="0" algn="ctr">
                      <a:buClr>
                        <a:srgbClr val="969696"/>
                      </a:buClr>
                    </a:pPr>
                    <a:r>
                      <a:rPr lang="en-US" sz="1050" noProof="1" smtClean="0">
                        <a:solidFill>
                          <a:srgbClr val="646464"/>
                        </a:solidFill>
                      </a:rPr>
                      <a:t>Placeholder</a:t>
                    </a:r>
                    <a:endParaRPr lang="en-US" sz="1400" b="1" dirty="0">
                      <a:solidFill>
                        <a:schemeClr val="tx1">
                          <a:lumMod val="75000"/>
                          <a:lumOff val="25000"/>
                        </a:schemeClr>
                      </a:solidFill>
                    </a:endParaRPr>
                  </a:p>
                </p:txBody>
              </p:sp>
              <p:sp>
                <p:nvSpPr>
                  <p:cNvPr id="61" name="Freeform 24"/>
                  <p:cNvSpPr>
                    <a:spLocks/>
                  </p:cNvSpPr>
                  <p:nvPr/>
                </p:nvSpPr>
                <p:spPr bwMode="gray">
                  <a:xfrm>
                    <a:off x="-971550" y="2554288"/>
                    <a:ext cx="1739900" cy="2243138"/>
                  </a:xfrm>
                  <a:custGeom>
                    <a:avLst/>
                    <a:gdLst>
                      <a:gd name="T0" fmla="*/ 299 w 464"/>
                      <a:gd name="T1" fmla="*/ 0 h 598"/>
                      <a:gd name="T2" fmla="*/ 0 w 464"/>
                      <a:gd name="T3" fmla="*/ 299 h 598"/>
                      <a:gd name="T4" fmla="*/ 299 w 464"/>
                      <a:gd name="T5" fmla="*/ 598 h 598"/>
                      <a:gd name="T6" fmla="*/ 299 w 464"/>
                      <a:gd name="T7" fmla="*/ 0 h 598"/>
                    </a:gdLst>
                    <a:ahLst/>
                    <a:cxnLst>
                      <a:cxn ang="0">
                        <a:pos x="T0" y="T1"/>
                      </a:cxn>
                      <a:cxn ang="0">
                        <a:pos x="T2" y="T3"/>
                      </a:cxn>
                      <a:cxn ang="0">
                        <a:pos x="T4" y="T5"/>
                      </a:cxn>
                      <a:cxn ang="0">
                        <a:pos x="T6" y="T7"/>
                      </a:cxn>
                    </a:cxnLst>
                    <a:rect l="0" t="0" r="r" b="b"/>
                    <a:pathLst>
                      <a:path w="464" h="598">
                        <a:moveTo>
                          <a:pt x="299" y="0"/>
                        </a:moveTo>
                        <a:cubicBezTo>
                          <a:pt x="0" y="299"/>
                          <a:pt x="0" y="299"/>
                          <a:pt x="0" y="299"/>
                        </a:cubicBezTo>
                        <a:cubicBezTo>
                          <a:pt x="299" y="598"/>
                          <a:pt x="299" y="598"/>
                          <a:pt x="299" y="598"/>
                        </a:cubicBezTo>
                        <a:cubicBezTo>
                          <a:pt x="464" y="433"/>
                          <a:pt x="464" y="165"/>
                          <a:pt x="299" y="0"/>
                        </a:cubicBezTo>
                        <a:close/>
                      </a:path>
                    </a:pathLst>
                  </a:custGeom>
                  <a:solidFill>
                    <a:srgbClr val="FFFFFF"/>
                  </a:solidFill>
                  <a:ln w="12700">
                    <a:solidFill>
                      <a:srgbClr val="C0C0C0"/>
                    </a:solidFill>
                    <a:miter lim="800000"/>
                    <a:headEnd/>
                    <a:tailEnd/>
                  </a:ln>
                  <a:effectLst/>
                </p:spPr>
                <p:txBody>
                  <a:bodyPr vert="horz" lIns="360000" tIns="0" rIns="0" bIns="0" anchor="ctr" anchorCtr="0"/>
                  <a:lstStyle/>
                  <a:p>
                    <a:pPr algn="ctr"/>
                    <a:r>
                      <a:rPr lang="en-US" sz="1200" b="1" dirty="0" smtClean="0">
                        <a:solidFill>
                          <a:schemeClr val="tx1">
                            <a:lumMod val="75000"/>
                            <a:lumOff val="25000"/>
                          </a:schemeClr>
                        </a:solidFill>
                      </a:rPr>
                      <a:t>Development</a:t>
                    </a:r>
                    <a:endParaRPr lang="en-US" sz="1400" b="1" dirty="0" smtClean="0">
                      <a:solidFill>
                        <a:schemeClr val="tx1">
                          <a:lumMod val="75000"/>
                          <a:lumOff val="25000"/>
                        </a:schemeClr>
                      </a:solidFill>
                    </a:endParaRPr>
                  </a:p>
                  <a:p>
                    <a:pPr lvl="0" algn="ctr">
                      <a:buClr>
                        <a:srgbClr val="969696"/>
                      </a:buClr>
                    </a:pPr>
                    <a:r>
                      <a:rPr lang="en-US" sz="1050" noProof="1">
                        <a:solidFill>
                          <a:srgbClr val="646464"/>
                        </a:solidFill>
                      </a:rPr>
                      <a:t>Placeholder</a:t>
                    </a:r>
                  </a:p>
                  <a:p>
                    <a:pPr lvl="0" algn="ctr">
                      <a:buClr>
                        <a:srgbClr val="969696"/>
                      </a:buClr>
                    </a:pPr>
                    <a:r>
                      <a:rPr lang="en-US" sz="1050" noProof="1">
                        <a:solidFill>
                          <a:srgbClr val="646464"/>
                        </a:solidFill>
                      </a:rPr>
                      <a:t>Placeholder</a:t>
                    </a:r>
                  </a:p>
                  <a:p>
                    <a:pPr lvl="0" algn="ctr">
                      <a:buClr>
                        <a:srgbClr val="969696"/>
                      </a:buClr>
                    </a:pPr>
                    <a:r>
                      <a:rPr lang="en-US" sz="1050" noProof="1" smtClean="0">
                        <a:solidFill>
                          <a:srgbClr val="646464"/>
                        </a:solidFill>
                      </a:rPr>
                      <a:t>Placeholder</a:t>
                    </a:r>
                    <a:endParaRPr lang="en-US" sz="1050" noProof="1">
                      <a:solidFill>
                        <a:srgbClr val="646464"/>
                      </a:solidFill>
                    </a:endParaRPr>
                  </a:p>
                </p:txBody>
              </p:sp>
            </p:grpSp>
            <p:sp>
              <p:nvSpPr>
                <p:cNvPr id="16" name="Rad 15"/>
                <p:cNvSpPr/>
                <p:nvPr/>
              </p:nvSpPr>
              <p:spPr bwMode="gray">
                <a:xfrm>
                  <a:off x="2448000" y="1555200"/>
                  <a:ext cx="4248000" cy="4248000"/>
                </a:xfrm>
                <a:prstGeom prst="donut">
                  <a:avLst>
                    <a:gd name="adj" fmla="val 9282"/>
                  </a:avLst>
                </a:prstGeom>
                <a:solidFill>
                  <a:schemeClr val="accent1">
                    <a:lumMod val="20000"/>
                    <a:lumOff val="80000"/>
                  </a:schemeClr>
                </a:solidFill>
                <a:ln w="57150">
                  <a:solidFill>
                    <a:schemeClr val="accent1">
                      <a:lumMod val="40000"/>
                      <a:lumOff val="60000"/>
                    </a:schemeClr>
                  </a:solidFill>
                  <a:miter lim="800000"/>
                  <a:headEnd/>
                  <a:tailEnd/>
                </a:ln>
                <a:effectLst/>
              </p:spPr>
              <p:txBody>
                <a:bodyPr lIns="108000" tIns="0" rIns="144000" bIns="1656000" anchor="t" anchorCtr="0"/>
                <a:lstStyle/>
                <a:p>
                  <a:pPr lvl="0" algn="ctr"/>
                  <a:endParaRPr lang="en-US" sz="1400" b="1" noProof="1" smtClean="0">
                    <a:solidFill>
                      <a:schemeClr val="tx1">
                        <a:lumMod val="75000"/>
                        <a:lumOff val="25000"/>
                      </a:schemeClr>
                    </a:solidFill>
                  </a:endParaRPr>
                </a:p>
              </p:txBody>
            </p:sp>
            <p:sp>
              <p:nvSpPr>
                <p:cNvPr id="22" name="Ellipse 21"/>
                <p:cNvSpPr/>
                <p:nvPr/>
              </p:nvSpPr>
              <p:spPr bwMode="gray">
                <a:xfrm>
                  <a:off x="4067542" y="3175200"/>
                  <a:ext cx="1008916" cy="1008000"/>
                </a:xfrm>
                <a:prstGeom prst="ellipse">
                  <a:avLst/>
                </a:prstGeom>
                <a:solidFill>
                  <a:schemeClr val="accent1"/>
                </a:solidFill>
                <a:ln w="12700">
                  <a:noFill/>
                  <a:round/>
                  <a:headEnd/>
                  <a:tailEnd/>
                </a:ln>
                <a:effectLst>
                  <a:outerShdw blurRad="127000" dist="63500" dir="2700000" algn="tl" rotWithShape="0">
                    <a:prstClr val="black">
                      <a:alpha val="40000"/>
                    </a:prstClr>
                  </a:outerShdw>
                </a:effectLst>
                <a:scene3d>
                  <a:camera prst="orthographicFront">
                    <a:rot lat="0" lon="0" rev="0"/>
                  </a:camera>
                  <a:lightRig rig="threePt" dir="t"/>
                </a:scene3d>
                <a:sp3d prstMaterial="matte">
                  <a:bevelT w="504000" h="504000"/>
                  <a:bevelB w="504000" h="504000"/>
                </a:sp3d>
              </p:spPr>
              <p:txBody>
                <a:bodyPr wrap="none" lIns="0" tIns="0" rIns="0" bIns="0" rtlCol="0" anchor="ctr"/>
                <a:lstStyle/>
                <a:p>
                  <a:pPr algn="ctr">
                    <a:lnSpc>
                      <a:spcPct val="80000"/>
                    </a:lnSpc>
                  </a:pPr>
                  <a:r>
                    <a:rPr lang="en-US" sz="2000" b="1" noProof="1" smtClean="0">
                      <a:solidFill>
                        <a:srgbClr val="FFFFFF"/>
                      </a:solidFill>
                      <a:effectLst>
                        <a:outerShdw blurRad="190500" algn="ctr" rotWithShape="0">
                          <a:prstClr val="black">
                            <a:alpha val="50000"/>
                          </a:prstClr>
                        </a:outerShdw>
                      </a:effectLst>
                    </a:rPr>
                    <a:t>HRM</a:t>
                  </a:r>
                  <a:br>
                    <a:rPr lang="en-US" sz="2000" b="1" noProof="1" smtClean="0">
                      <a:solidFill>
                        <a:srgbClr val="FFFFFF"/>
                      </a:solidFill>
                      <a:effectLst>
                        <a:outerShdw blurRad="190500" algn="ctr" rotWithShape="0">
                          <a:prstClr val="black">
                            <a:alpha val="50000"/>
                          </a:prstClr>
                        </a:outerShdw>
                      </a:effectLst>
                    </a:rPr>
                  </a:br>
                  <a:r>
                    <a:rPr lang="en-US" b="1" noProof="1" smtClean="0">
                      <a:solidFill>
                        <a:srgbClr val="FFFFFF"/>
                      </a:solidFill>
                      <a:effectLst>
                        <a:outerShdw blurRad="190500" algn="ctr" rotWithShape="0">
                          <a:prstClr val="black">
                            <a:alpha val="50000"/>
                          </a:prstClr>
                        </a:outerShdw>
                      </a:effectLst>
                    </a:rPr>
                    <a:t>Goals</a:t>
                  </a:r>
                  <a:endParaRPr lang="en-US" b="1" noProof="1">
                    <a:solidFill>
                      <a:srgbClr val="FFFFFF"/>
                    </a:solidFill>
                    <a:effectLst>
                      <a:outerShdw blurRad="190500" algn="ctr" rotWithShape="0">
                        <a:prstClr val="black">
                          <a:alpha val="50000"/>
                        </a:prstClr>
                      </a:outerShdw>
                    </a:effectLst>
                  </a:endParaRPr>
                </a:p>
              </p:txBody>
            </p:sp>
          </p:grpSp>
          <p:sp>
            <p:nvSpPr>
              <p:cNvPr id="17" name="Rechteck 16"/>
              <p:cNvSpPr/>
              <p:nvPr/>
            </p:nvSpPr>
            <p:spPr bwMode="gray">
              <a:xfrm rot="18900000">
                <a:off x="2667792" y="1774596"/>
                <a:ext cx="3809208" cy="3809208"/>
              </a:xfrm>
              <a:prstGeom prst="rect">
                <a:avLst/>
              </a:prstGeom>
              <a:noFill/>
              <a:ln w="12700">
                <a:noFill/>
                <a:miter lim="800000"/>
                <a:headEnd/>
                <a:tailEnd/>
              </a:ln>
              <a:effectLst/>
            </p:spPr>
            <p:txBody>
              <a:bodyPr spcFirstLastPara="1" lIns="108000" tIns="72000" rIns="108000" bIns="72000" numCol="1" anchor="ctr">
                <a:prstTxWarp prst="textArchUp">
                  <a:avLst>
                    <a:gd name="adj" fmla="val 5433439"/>
                  </a:avLst>
                </a:prstTxWarp>
              </a:bodyPr>
              <a:lstStyle/>
              <a:p>
                <a:pPr algn="ctr" defTabSz="801688" eaLnBrk="0" hangingPunct="0"/>
                <a:r>
                  <a:rPr lang="en-US" sz="1600" b="1" dirty="0" smtClean="0">
                    <a:cs typeface="Arial" charset="0"/>
                  </a:rPr>
                  <a:t>Changing world of work</a:t>
                </a:r>
                <a:endParaRPr lang="en-US" sz="1600" b="1" dirty="0">
                  <a:cs typeface="Arial" charset="0"/>
                </a:endParaRPr>
              </a:p>
            </p:txBody>
          </p:sp>
          <p:sp>
            <p:nvSpPr>
              <p:cNvPr id="18" name="Rechteck 17"/>
              <p:cNvSpPr/>
              <p:nvPr/>
            </p:nvSpPr>
            <p:spPr bwMode="gray">
              <a:xfrm rot="2700000">
                <a:off x="2667792" y="1812696"/>
                <a:ext cx="3809208" cy="3809208"/>
              </a:xfrm>
              <a:prstGeom prst="rect">
                <a:avLst/>
              </a:prstGeom>
              <a:noFill/>
              <a:ln w="12700">
                <a:noFill/>
                <a:miter lim="800000"/>
                <a:headEnd/>
                <a:tailEnd/>
              </a:ln>
              <a:effectLst/>
            </p:spPr>
            <p:txBody>
              <a:bodyPr spcFirstLastPara="1" lIns="108000" tIns="72000" rIns="108000" bIns="72000" numCol="1" anchor="ctr">
                <a:prstTxWarp prst="textArchUp">
                  <a:avLst>
                    <a:gd name="adj" fmla="val 5402698"/>
                  </a:avLst>
                </a:prstTxWarp>
              </a:bodyPr>
              <a:lstStyle/>
              <a:p>
                <a:pPr algn="ctr" defTabSz="801688" eaLnBrk="0" hangingPunct="0"/>
                <a:r>
                  <a:rPr lang="en-US" sz="1600" b="1" dirty="0" smtClean="0">
                    <a:cs typeface="Arial" charset="0"/>
                  </a:rPr>
                  <a:t>Labor unions</a:t>
                </a:r>
                <a:endParaRPr lang="en-US" sz="1600" b="1" dirty="0">
                  <a:cs typeface="Arial" charset="0"/>
                </a:endParaRPr>
              </a:p>
            </p:txBody>
          </p:sp>
          <p:sp>
            <p:nvSpPr>
              <p:cNvPr id="20" name="Rechteck 19"/>
              <p:cNvSpPr/>
              <p:nvPr/>
            </p:nvSpPr>
            <p:spPr bwMode="gray">
              <a:xfrm rot="2700000">
                <a:off x="2667792" y="1812696"/>
                <a:ext cx="3809208" cy="3809208"/>
              </a:xfrm>
              <a:prstGeom prst="rect">
                <a:avLst/>
              </a:prstGeom>
              <a:noFill/>
              <a:ln w="12700">
                <a:noFill/>
                <a:miter lim="800000"/>
                <a:headEnd/>
                <a:tailEnd/>
              </a:ln>
              <a:effectLst/>
            </p:spPr>
            <p:txBody>
              <a:bodyPr spcFirstLastPara="1" lIns="108000" tIns="72000" rIns="108000" bIns="72000" numCol="1" anchor="ctr">
                <a:prstTxWarp prst="textArchDown">
                  <a:avLst/>
                </a:prstTxWarp>
              </a:bodyPr>
              <a:lstStyle/>
              <a:p>
                <a:pPr algn="ctr" defTabSz="801688" eaLnBrk="0" hangingPunct="0"/>
                <a:r>
                  <a:rPr lang="en-US" sz="1600" b="1" dirty="0" smtClean="0">
                    <a:cs typeface="Arial" charset="0"/>
                  </a:rPr>
                  <a:t>Legislation</a:t>
                </a:r>
                <a:endParaRPr lang="en-US" sz="1600" b="1" dirty="0">
                  <a:cs typeface="Arial" charset="0"/>
                </a:endParaRPr>
              </a:p>
            </p:txBody>
          </p:sp>
          <p:sp>
            <p:nvSpPr>
              <p:cNvPr id="21" name="Rechteck 20"/>
              <p:cNvSpPr/>
              <p:nvPr/>
            </p:nvSpPr>
            <p:spPr bwMode="gray">
              <a:xfrm rot="18900000">
                <a:off x="2667792" y="1812696"/>
                <a:ext cx="3809208" cy="3809208"/>
              </a:xfrm>
              <a:prstGeom prst="rect">
                <a:avLst/>
              </a:prstGeom>
              <a:noFill/>
              <a:ln w="12700">
                <a:noFill/>
                <a:miter lim="800000"/>
                <a:headEnd/>
                <a:tailEnd/>
              </a:ln>
              <a:effectLst/>
            </p:spPr>
            <p:txBody>
              <a:bodyPr spcFirstLastPara="1" lIns="108000" tIns="72000" rIns="108000" bIns="72000" numCol="1" anchor="ctr">
                <a:prstTxWarp prst="textArchDown">
                  <a:avLst>
                    <a:gd name="adj" fmla="val 16200434"/>
                  </a:avLst>
                </a:prstTxWarp>
              </a:bodyPr>
              <a:lstStyle/>
              <a:p>
                <a:pPr algn="ctr" defTabSz="801688" eaLnBrk="0" hangingPunct="0"/>
                <a:r>
                  <a:rPr lang="en-US" sz="1600" b="1" dirty="0" smtClean="0">
                    <a:cs typeface="Arial" charset="0"/>
                  </a:rPr>
                  <a:t>Management practices</a:t>
                </a:r>
                <a:endParaRPr lang="en-US" sz="1600" b="1" dirty="0">
                  <a:cs typeface="Arial" charset="0"/>
                </a:endParaRPr>
              </a:p>
            </p:txBody>
          </p:sp>
        </p:grpSp>
        <p:grpSp>
          <p:nvGrpSpPr>
            <p:cNvPr id="4" name="Gruppieren 3"/>
            <p:cNvGrpSpPr/>
            <p:nvPr/>
          </p:nvGrpSpPr>
          <p:grpSpPr>
            <a:xfrm>
              <a:off x="323850" y="1555200"/>
              <a:ext cx="8497092" cy="4248000"/>
              <a:chOff x="323850" y="1555200"/>
              <a:chExt cx="8497092" cy="4248000"/>
            </a:xfrm>
          </p:grpSpPr>
          <p:sp>
            <p:nvSpPr>
              <p:cNvPr id="42" name="Text Box 13"/>
              <p:cNvSpPr txBox="1">
                <a:spLocks noChangeArrowheads="1"/>
              </p:cNvSpPr>
              <p:nvPr/>
            </p:nvSpPr>
            <p:spPr bwMode="gray">
              <a:xfrm>
                <a:off x="323850" y="1555200"/>
                <a:ext cx="2124150" cy="1620000"/>
              </a:xfrm>
              <a:prstGeom prst="rect">
                <a:avLst/>
              </a:prstGeom>
              <a:noFill/>
              <a:ln w="9525" algn="ctr">
                <a:noFill/>
                <a:miter lim="800000"/>
                <a:headEnd/>
                <a:tailEnd/>
              </a:ln>
            </p:spPr>
            <p:txBody>
              <a:bodyPr wrap="square" lIns="0" tIns="90000" rIns="0" bIns="0">
                <a:noAutofit/>
              </a:bodyPr>
              <a:lstStyle/>
              <a:p>
                <a:pPr lvl="0" defTabSz="801688">
                  <a:spcAft>
                    <a:spcPts val="600"/>
                  </a:spcAft>
                </a:pPr>
                <a:r>
                  <a:rPr lang="en-US" sz="1600" b="1" dirty="0" smtClean="0">
                    <a:solidFill>
                      <a:prstClr val="black"/>
                    </a:solidFill>
                  </a:rPr>
                  <a:t>Description</a:t>
                </a:r>
              </a:p>
              <a:p>
                <a:pPr lvl="0" defTabSz="801688">
                  <a:spcAft>
                    <a:spcPts val="600"/>
                  </a:spcAft>
                </a:pPr>
                <a:r>
                  <a:rPr lang="en-US" sz="1200" dirty="0" smtClean="0">
                    <a:solidFill>
                      <a:prstClr val="black">
                        <a:lumMod val="50000"/>
                        <a:lumOff val="50000"/>
                      </a:prstClr>
                    </a:solidFill>
                  </a:rPr>
                  <a:t>Factors of influence</a:t>
                </a:r>
                <a:r>
                  <a:rPr lang="en-US" sz="1200" dirty="0">
                    <a:solidFill>
                      <a:prstClr val="black">
                        <a:lumMod val="50000"/>
                        <a:lumOff val="50000"/>
                      </a:prstClr>
                    </a:solidFill>
                  </a:rPr>
                  <a:t> on your marketing strategy</a:t>
                </a:r>
                <a:r>
                  <a:rPr lang="en-US" sz="1200" dirty="0" smtClean="0">
                    <a:solidFill>
                      <a:prstClr val="black">
                        <a:lumMod val="50000"/>
                        <a:lumOff val="50000"/>
                      </a:prstClr>
                    </a:solidFill>
                  </a:rPr>
                  <a:t> related to the changing world of work</a:t>
                </a:r>
                <a:endParaRPr lang="en-US" sz="1200" dirty="0">
                  <a:solidFill>
                    <a:prstClr val="black">
                      <a:lumMod val="50000"/>
                      <a:lumOff val="50000"/>
                    </a:prstClr>
                  </a:solidFill>
                </a:endParaRPr>
              </a:p>
            </p:txBody>
          </p:sp>
          <p:sp>
            <p:nvSpPr>
              <p:cNvPr id="43" name="Text Box 13"/>
              <p:cNvSpPr txBox="1">
                <a:spLocks noChangeArrowheads="1"/>
              </p:cNvSpPr>
              <p:nvPr/>
            </p:nvSpPr>
            <p:spPr bwMode="gray">
              <a:xfrm>
                <a:off x="6696792" y="1555200"/>
                <a:ext cx="2124150" cy="1620000"/>
              </a:xfrm>
              <a:prstGeom prst="rect">
                <a:avLst/>
              </a:prstGeom>
              <a:noFill/>
              <a:ln w="9525" algn="ctr">
                <a:noFill/>
                <a:miter lim="800000"/>
                <a:headEnd/>
                <a:tailEnd/>
              </a:ln>
            </p:spPr>
            <p:txBody>
              <a:bodyPr wrap="square" lIns="0" tIns="90000" rIns="0" bIns="0">
                <a:noAutofit/>
              </a:bodyPr>
              <a:lstStyle/>
              <a:p>
                <a:pPr lvl="0" algn="r" defTabSz="801688">
                  <a:spcAft>
                    <a:spcPts val="600"/>
                  </a:spcAft>
                </a:pPr>
                <a:r>
                  <a:rPr lang="en-US" sz="1600" b="1" dirty="0" smtClean="0">
                    <a:solidFill>
                      <a:prstClr val="black"/>
                    </a:solidFill>
                  </a:rPr>
                  <a:t>Description</a:t>
                </a:r>
                <a:endParaRPr lang="en-US" sz="1600" b="1" dirty="0">
                  <a:solidFill>
                    <a:prstClr val="black"/>
                  </a:solidFill>
                </a:endParaRPr>
              </a:p>
              <a:p>
                <a:pPr lvl="0" algn="r" defTabSz="801688">
                  <a:spcAft>
                    <a:spcPts val="600"/>
                  </a:spcAft>
                </a:pPr>
                <a:r>
                  <a:rPr lang="en-US" sz="1200" dirty="0">
                    <a:solidFill>
                      <a:prstClr val="black">
                        <a:lumMod val="50000"/>
                        <a:lumOff val="50000"/>
                      </a:prstClr>
                    </a:solidFill>
                  </a:rPr>
                  <a:t>Factors of influence </a:t>
                </a:r>
                <a:r>
                  <a:rPr lang="en-US" sz="1200" dirty="0" smtClean="0">
                    <a:solidFill>
                      <a:prstClr val="black">
                        <a:lumMod val="50000"/>
                        <a:lumOff val="50000"/>
                      </a:prstClr>
                    </a:solidFill>
                  </a:rPr>
                  <a:t>on your marketing strategy related </a:t>
                </a:r>
                <a:r>
                  <a:rPr lang="en-US" sz="1200" dirty="0">
                    <a:solidFill>
                      <a:prstClr val="black">
                        <a:lumMod val="50000"/>
                        <a:lumOff val="50000"/>
                      </a:prstClr>
                    </a:solidFill>
                  </a:rPr>
                  <a:t>to </a:t>
                </a:r>
                <a:r>
                  <a:rPr lang="en-US" sz="1200" dirty="0" smtClean="0">
                    <a:solidFill>
                      <a:prstClr val="black">
                        <a:lumMod val="50000"/>
                        <a:lumOff val="50000"/>
                      </a:prstClr>
                    </a:solidFill>
                  </a:rPr>
                  <a:t>labor unions</a:t>
                </a:r>
                <a:endParaRPr lang="en-US" sz="1200" dirty="0">
                  <a:solidFill>
                    <a:prstClr val="black">
                      <a:lumMod val="50000"/>
                      <a:lumOff val="50000"/>
                    </a:prstClr>
                  </a:solidFill>
                </a:endParaRPr>
              </a:p>
            </p:txBody>
          </p:sp>
          <p:sp>
            <p:nvSpPr>
              <p:cNvPr id="44" name="Text Box 13"/>
              <p:cNvSpPr txBox="1">
                <a:spLocks noChangeArrowheads="1"/>
              </p:cNvSpPr>
              <p:nvPr/>
            </p:nvSpPr>
            <p:spPr bwMode="gray">
              <a:xfrm>
                <a:off x="323850" y="4183200"/>
                <a:ext cx="2124150" cy="1620000"/>
              </a:xfrm>
              <a:prstGeom prst="rect">
                <a:avLst/>
              </a:prstGeom>
              <a:noFill/>
              <a:ln w="9525" algn="ctr">
                <a:noFill/>
                <a:miter lim="800000"/>
                <a:headEnd/>
                <a:tailEnd/>
              </a:ln>
            </p:spPr>
            <p:txBody>
              <a:bodyPr wrap="square" lIns="0" tIns="90000" rIns="0" bIns="0" anchor="b">
                <a:noAutofit/>
              </a:bodyPr>
              <a:lstStyle/>
              <a:p>
                <a:pPr lvl="0" defTabSz="801688">
                  <a:spcAft>
                    <a:spcPts val="600"/>
                  </a:spcAft>
                </a:pPr>
                <a:r>
                  <a:rPr lang="en-US" sz="1600" b="1" dirty="0" smtClean="0">
                    <a:solidFill>
                      <a:prstClr val="black"/>
                    </a:solidFill>
                  </a:rPr>
                  <a:t>Description</a:t>
                </a:r>
                <a:endParaRPr lang="en-US" sz="1600" b="1" dirty="0">
                  <a:solidFill>
                    <a:prstClr val="black"/>
                  </a:solidFill>
                </a:endParaRPr>
              </a:p>
              <a:p>
                <a:pPr lvl="0" defTabSz="801688">
                  <a:spcAft>
                    <a:spcPts val="600"/>
                  </a:spcAft>
                </a:pPr>
                <a:r>
                  <a:rPr lang="en-US" sz="1200" dirty="0">
                    <a:solidFill>
                      <a:prstClr val="black">
                        <a:lumMod val="50000"/>
                        <a:lumOff val="50000"/>
                      </a:prstClr>
                    </a:solidFill>
                  </a:rPr>
                  <a:t>Factors of </a:t>
                </a:r>
                <a:r>
                  <a:rPr lang="en-US" sz="1200" dirty="0" smtClean="0">
                    <a:solidFill>
                      <a:prstClr val="black">
                        <a:lumMod val="50000"/>
                        <a:lumOff val="50000"/>
                      </a:prstClr>
                    </a:solidFill>
                  </a:rPr>
                  <a:t>influence</a:t>
                </a:r>
                <a:r>
                  <a:rPr lang="en-US" sz="1200" dirty="0">
                    <a:solidFill>
                      <a:prstClr val="black">
                        <a:lumMod val="50000"/>
                        <a:lumOff val="50000"/>
                      </a:prstClr>
                    </a:solidFill>
                  </a:rPr>
                  <a:t> on your marketing strategy</a:t>
                </a:r>
                <a:r>
                  <a:rPr lang="en-US" sz="1200" dirty="0" smtClean="0">
                    <a:solidFill>
                      <a:prstClr val="black">
                        <a:lumMod val="50000"/>
                        <a:lumOff val="50000"/>
                      </a:prstClr>
                    </a:solidFill>
                  </a:rPr>
                  <a:t> </a:t>
                </a:r>
                <a:r>
                  <a:rPr lang="en-US" sz="1200" dirty="0">
                    <a:solidFill>
                      <a:prstClr val="black">
                        <a:lumMod val="50000"/>
                        <a:lumOff val="50000"/>
                      </a:prstClr>
                    </a:solidFill>
                  </a:rPr>
                  <a:t>related to </a:t>
                </a:r>
                <a:r>
                  <a:rPr lang="en-US" sz="1200" dirty="0" smtClean="0">
                    <a:solidFill>
                      <a:prstClr val="black">
                        <a:lumMod val="50000"/>
                        <a:lumOff val="50000"/>
                      </a:prstClr>
                    </a:solidFill>
                  </a:rPr>
                  <a:t>legislation</a:t>
                </a:r>
                <a:endParaRPr lang="en-US" sz="1200" dirty="0">
                  <a:solidFill>
                    <a:prstClr val="black">
                      <a:lumMod val="50000"/>
                      <a:lumOff val="50000"/>
                    </a:prstClr>
                  </a:solidFill>
                </a:endParaRPr>
              </a:p>
            </p:txBody>
          </p:sp>
          <p:sp>
            <p:nvSpPr>
              <p:cNvPr id="45" name="Text Box 13"/>
              <p:cNvSpPr txBox="1">
                <a:spLocks noChangeArrowheads="1"/>
              </p:cNvSpPr>
              <p:nvPr/>
            </p:nvSpPr>
            <p:spPr bwMode="gray">
              <a:xfrm>
                <a:off x="6696792" y="4183200"/>
                <a:ext cx="2124150" cy="1620000"/>
              </a:xfrm>
              <a:prstGeom prst="rect">
                <a:avLst/>
              </a:prstGeom>
              <a:noFill/>
              <a:ln w="9525" algn="ctr">
                <a:noFill/>
                <a:miter lim="800000"/>
                <a:headEnd/>
                <a:tailEnd/>
              </a:ln>
            </p:spPr>
            <p:txBody>
              <a:bodyPr wrap="square" lIns="0" tIns="90000" rIns="0" bIns="0" anchor="b">
                <a:noAutofit/>
              </a:bodyPr>
              <a:lstStyle/>
              <a:p>
                <a:pPr lvl="0" algn="r" defTabSz="801688">
                  <a:spcAft>
                    <a:spcPts val="600"/>
                  </a:spcAft>
                </a:pPr>
                <a:r>
                  <a:rPr lang="en-US" sz="1600" b="1" dirty="0" smtClean="0">
                    <a:solidFill>
                      <a:prstClr val="black"/>
                    </a:solidFill>
                  </a:rPr>
                  <a:t>Description</a:t>
                </a:r>
                <a:endParaRPr lang="en-US" sz="1600" b="1" dirty="0">
                  <a:solidFill>
                    <a:prstClr val="black"/>
                  </a:solidFill>
                </a:endParaRPr>
              </a:p>
              <a:p>
                <a:pPr lvl="0" algn="r" defTabSz="801688">
                  <a:spcAft>
                    <a:spcPts val="600"/>
                  </a:spcAft>
                </a:pPr>
                <a:r>
                  <a:rPr lang="en-US" sz="1200" dirty="0">
                    <a:solidFill>
                      <a:prstClr val="black">
                        <a:lumMod val="50000"/>
                        <a:lumOff val="50000"/>
                      </a:prstClr>
                    </a:solidFill>
                  </a:rPr>
                  <a:t>Factors of </a:t>
                </a:r>
                <a:r>
                  <a:rPr lang="en-US" sz="1200" dirty="0" smtClean="0">
                    <a:solidFill>
                      <a:prstClr val="black">
                        <a:lumMod val="50000"/>
                        <a:lumOff val="50000"/>
                      </a:prstClr>
                    </a:solidFill>
                  </a:rPr>
                  <a:t>influence</a:t>
                </a:r>
                <a:r>
                  <a:rPr lang="en-US" sz="1200" dirty="0">
                    <a:solidFill>
                      <a:prstClr val="black">
                        <a:lumMod val="50000"/>
                        <a:lumOff val="50000"/>
                      </a:prstClr>
                    </a:solidFill>
                  </a:rPr>
                  <a:t> on your marketing strategy</a:t>
                </a:r>
                <a:r>
                  <a:rPr lang="en-US" sz="1200" dirty="0" smtClean="0">
                    <a:solidFill>
                      <a:prstClr val="black">
                        <a:lumMod val="50000"/>
                        <a:lumOff val="50000"/>
                      </a:prstClr>
                    </a:solidFill>
                  </a:rPr>
                  <a:t> </a:t>
                </a:r>
                <a:r>
                  <a:rPr lang="en-US" sz="1200" dirty="0">
                    <a:solidFill>
                      <a:prstClr val="black">
                        <a:lumMod val="50000"/>
                        <a:lumOff val="50000"/>
                      </a:prstClr>
                    </a:solidFill>
                  </a:rPr>
                  <a:t>related to </a:t>
                </a:r>
                <a:r>
                  <a:rPr lang="en-US" sz="1200" dirty="0" smtClean="0">
                    <a:solidFill>
                      <a:prstClr val="black">
                        <a:lumMod val="50000"/>
                        <a:lumOff val="50000"/>
                      </a:prstClr>
                    </a:solidFill>
                  </a:rPr>
                  <a:t>management practices</a:t>
                </a:r>
                <a:endParaRPr lang="en-US" sz="1200" dirty="0">
                  <a:solidFill>
                    <a:prstClr val="black">
                      <a:lumMod val="50000"/>
                      <a:lumOff val="50000"/>
                    </a:prstClr>
                  </a:solidFill>
                </a:endParaRPr>
              </a:p>
            </p:txBody>
          </p:sp>
        </p:grpSp>
      </p:grpSp>
      <p:grpSp>
        <p:nvGrpSpPr>
          <p:cNvPr id="36" name="Gruppieren 35"/>
          <p:cNvGrpSpPr/>
          <p:nvPr/>
        </p:nvGrpSpPr>
        <p:grpSpPr bwMode="gray">
          <a:xfrm>
            <a:off x="147107" y="3079474"/>
            <a:ext cx="2470925" cy="1662744"/>
            <a:chOff x="7066365" y="32047"/>
            <a:chExt cx="2470925" cy="1662744"/>
          </a:xfrm>
        </p:grpSpPr>
        <p:sp>
          <p:nvSpPr>
            <p:cNvPr id="37" name="Rechteck 36"/>
            <p:cNvSpPr/>
            <p:nvPr/>
          </p:nvSpPr>
          <p:spPr bwMode="gray">
            <a:xfrm rot="384271">
              <a:off x="7384721" y="115127"/>
              <a:ext cx="2152569" cy="1579664"/>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Set goals for the employees of your corporation. </a:t>
              </a:r>
              <a:b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How can you sustainably motivate and support them?</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8"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73377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Internal Analysis </a:t>
            </a:r>
            <a:r>
              <a:rPr lang="en-US" b="0" dirty="0"/>
              <a:t>– </a:t>
            </a:r>
            <a:r>
              <a:rPr lang="en-US" b="0" noProof="1" smtClean="0"/>
              <a:t>CSR Management</a:t>
            </a:r>
            <a:endParaRPr lang="en-US" b="0" noProof="1"/>
          </a:p>
        </p:txBody>
      </p:sp>
      <p:sp>
        <p:nvSpPr>
          <p:cNvPr id="3" name="Textplatzhalter 2"/>
          <p:cNvSpPr>
            <a:spLocks noGrp="1"/>
          </p:cNvSpPr>
          <p:nvPr>
            <p:ph type="body" sz="quarter" idx="13"/>
          </p:nvPr>
        </p:nvSpPr>
        <p:spPr bwMode="gray">
          <a:xfrm>
            <a:off x="323850" y="854994"/>
            <a:ext cx="8496300" cy="336244"/>
          </a:xfrm>
        </p:spPr>
        <p:txBody>
          <a:bodyPr/>
          <a:lstStyle/>
          <a:p>
            <a:r>
              <a:rPr lang="en-US" noProof="1" smtClean="0"/>
              <a:t>Corporate social </a:t>
            </a:r>
            <a:r>
              <a:rPr lang="en-US" noProof="1"/>
              <a:t>r</a:t>
            </a:r>
            <a:r>
              <a:rPr lang="en-US" noProof="1" smtClean="0"/>
              <a:t>esponsibility tasks</a:t>
            </a:r>
            <a:endParaRPr lang="en-US" noProof="1"/>
          </a:p>
        </p:txBody>
      </p:sp>
      <p:grpSp>
        <p:nvGrpSpPr>
          <p:cNvPr id="5" name="Gruppieren 4"/>
          <p:cNvGrpSpPr/>
          <p:nvPr/>
        </p:nvGrpSpPr>
        <p:grpSpPr>
          <a:xfrm>
            <a:off x="323850" y="1560413"/>
            <a:ext cx="8496300" cy="4241219"/>
            <a:chOff x="323850" y="1560413"/>
            <a:chExt cx="8496300" cy="4241219"/>
          </a:xfrm>
        </p:grpSpPr>
        <p:grpSp>
          <p:nvGrpSpPr>
            <p:cNvPr id="4" name="Gruppieren 3"/>
            <p:cNvGrpSpPr/>
            <p:nvPr/>
          </p:nvGrpSpPr>
          <p:grpSpPr bwMode="gray">
            <a:xfrm>
              <a:off x="2850359" y="1560413"/>
              <a:ext cx="3379688" cy="3326244"/>
              <a:chOff x="2850359" y="1560413"/>
              <a:chExt cx="3379688" cy="3326244"/>
            </a:xfrm>
          </p:grpSpPr>
          <p:grpSp>
            <p:nvGrpSpPr>
              <p:cNvPr id="23" name="Gruppieren 22"/>
              <p:cNvGrpSpPr/>
              <p:nvPr/>
            </p:nvGrpSpPr>
            <p:grpSpPr bwMode="gray">
              <a:xfrm>
                <a:off x="2903802" y="1560413"/>
                <a:ext cx="3326245" cy="3326244"/>
                <a:chOff x="-1927225" y="1716088"/>
                <a:chExt cx="3230563" cy="3230562"/>
              </a:xfrm>
              <a:solidFill>
                <a:srgbClr val="FFFFFF"/>
              </a:solidFill>
            </p:grpSpPr>
            <p:sp>
              <p:nvSpPr>
                <p:cNvPr id="1030" name="Freeform 6"/>
                <p:cNvSpPr>
                  <a:spLocks/>
                </p:cNvSpPr>
                <p:nvPr/>
              </p:nvSpPr>
              <p:spPr bwMode="gray">
                <a:xfrm>
                  <a:off x="-1682750" y="3394075"/>
                  <a:ext cx="2741613" cy="1552575"/>
                </a:xfrm>
                <a:custGeom>
                  <a:avLst/>
                  <a:gdLst/>
                  <a:ahLst/>
                  <a:cxnLst>
                    <a:cxn ang="0">
                      <a:pos x="419" y="9"/>
                    </a:cxn>
                    <a:cxn ang="0">
                      <a:pos x="403" y="0"/>
                    </a:cxn>
                    <a:cxn ang="0">
                      <a:pos x="387" y="9"/>
                    </a:cxn>
                    <a:cxn ang="0">
                      <a:pos x="0" y="233"/>
                    </a:cxn>
                    <a:cxn ang="0">
                      <a:pos x="387" y="456"/>
                    </a:cxn>
                    <a:cxn ang="0">
                      <a:pos x="403" y="457"/>
                    </a:cxn>
                    <a:cxn ang="0">
                      <a:pos x="419" y="456"/>
                    </a:cxn>
                    <a:cxn ang="0">
                      <a:pos x="807" y="233"/>
                    </a:cxn>
                    <a:cxn ang="0">
                      <a:pos x="419" y="9"/>
                    </a:cxn>
                  </a:cxnLst>
                  <a:rect l="0" t="0" r="r" b="b"/>
                  <a:pathLst>
                    <a:path w="807" h="457">
                      <a:moveTo>
                        <a:pt x="419" y="9"/>
                      </a:moveTo>
                      <a:cubicBezTo>
                        <a:pt x="403" y="0"/>
                        <a:pt x="403" y="0"/>
                        <a:pt x="403" y="0"/>
                      </a:cubicBezTo>
                      <a:cubicBezTo>
                        <a:pt x="387" y="9"/>
                        <a:pt x="387" y="9"/>
                        <a:pt x="387" y="9"/>
                      </a:cubicBezTo>
                      <a:cubicBezTo>
                        <a:pt x="0" y="233"/>
                        <a:pt x="0" y="233"/>
                        <a:pt x="0" y="233"/>
                      </a:cubicBezTo>
                      <a:cubicBezTo>
                        <a:pt x="81" y="363"/>
                        <a:pt x="224" y="451"/>
                        <a:pt x="387" y="456"/>
                      </a:cubicBezTo>
                      <a:cubicBezTo>
                        <a:pt x="393" y="456"/>
                        <a:pt x="398" y="457"/>
                        <a:pt x="403" y="457"/>
                      </a:cubicBezTo>
                      <a:cubicBezTo>
                        <a:pt x="409" y="457"/>
                        <a:pt x="414" y="456"/>
                        <a:pt x="419" y="456"/>
                      </a:cubicBezTo>
                      <a:cubicBezTo>
                        <a:pt x="583" y="451"/>
                        <a:pt x="726" y="363"/>
                        <a:pt x="807" y="233"/>
                      </a:cubicBezTo>
                      <a:lnTo>
                        <a:pt x="419" y="9"/>
                      </a:lnTo>
                      <a:close/>
                    </a:path>
                  </a:pathLst>
                </a:custGeom>
                <a:grpFill/>
                <a:ln w="12700">
                  <a:solidFill>
                    <a:srgbClr val="C0C0C0"/>
                  </a:solidFill>
                  <a:round/>
                  <a:headEnd/>
                  <a:tailEnd/>
                </a:ln>
                <a:effectLst>
                  <a:outerShdw blurRad="127000" dist="63500" dir="2700000" algn="tl" rotWithShape="0">
                    <a:prstClr val="black">
                      <a:alpha val="40000"/>
                    </a:prstClr>
                  </a:outerShdw>
                </a:effectLst>
              </p:spPr>
              <p:txBody>
                <a:bodyPr rtlCol="0" anchor="ctr"/>
                <a:lstStyle/>
                <a:p>
                  <a:pPr algn="ctr"/>
                  <a:endParaRPr lang="en-US" sz="2400" noProof="1" smtClean="0">
                    <a:solidFill>
                      <a:srgbClr val="7D7D7D"/>
                    </a:solidFill>
                  </a:endParaRPr>
                </a:p>
              </p:txBody>
            </p:sp>
            <p:sp>
              <p:nvSpPr>
                <p:cNvPr id="1031" name="Freeform 7"/>
                <p:cNvSpPr>
                  <a:spLocks/>
                </p:cNvSpPr>
                <p:nvPr/>
              </p:nvSpPr>
              <p:spPr bwMode="gray">
                <a:xfrm>
                  <a:off x="-1927225" y="1716088"/>
                  <a:ext cx="1558925" cy="2374900"/>
                </a:xfrm>
                <a:custGeom>
                  <a:avLst/>
                  <a:gdLst/>
                  <a:ahLst/>
                  <a:cxnLst>
                    <a:cxn ang="0">
                      <a:pos x="72" y="224"/>
                    </a:cxn>
                    <a:cxn ang="0">
                      <a:pos x="56" y="251"/>
                    </a:cxn>
                    <a:cxn ang="0">
                      <a:pos x="0" y="475"/>
                    </a:cxn>
                    <a:cxn ang="0">
                      <a:pos x="56" y="699"/>
                    </a:cxn>
                    <a:cxn ang="0">
                      <a:pos x="443" y="475"/>
                    </a:cxn>
                    <a:cxn ang="0">
                      <a:pos x="459" y="466"/>
                    </a:cxn>
                    <a:cxn ang="0">
                      <a:pos x="459" y="447"/>
                    </a:cxn>
                    <a:cxn ang="0">
                      <a:pos x="459" y="0"/>
                    </a:cxn>
                    <a:cxn ang="0">
                      <a:pos x="72" y="224"/>
                    </a:cxn>
                  </a:cxnLst>
                  <a:rect l="0" t="0" r="r" b="b"/>
                  <a:pathLst>
                    <a:path w="459" h="699">
                      <a:moveTo>
                        <a:pt x="72" y="224"/>
                      </a:moveTo>
                      <a:cubicBezTo>
                        <a:pt x="66" y="233"/>
                        <a:pt x="61" y="242"/>
                        <a:pt x="56" y="251"/>
                      </a:cubicBezTo>
                      <a:cubicBezTo>
                        <a:pt x="20" y="318"/>
                        <a:pt x="0" y="394"/>
                        <a:pt x="0" y="475"/>
                      </a:cubicBezTo>
                      <a:cubicBezTo>
                        <a:pt x="0" y="556"/>
                        <a:pt x="20" y="632"/>
                        <a:pt x="56" y="699"/>
                      </a:cubicBezTo>
                      <a:cubicBezTo>
                        <a:pt x="443" y="475"/>
                        <a:pt x="443" y="475"/>
                        <a:pt x="443" y="475"/>
                      </a:cubicBezTo>
                      <a:cubicBezTo>
                        <a:pt x="459" y="466"/>
                        <a:pt x="459" y="466"/>
                        <a:pt x="459" y="466"/>
                      </a:cubicBezTo>
                      <a:cubicBezTo>
                        <a:pt x="459" y="447"/>
                        <a:pt x="459" y="447"/>
                        <a:pt x="459" y="447"/>
                      </a:cubicBezTo>
                      <a:cubicBezTo>
                        <a:pt x="459" y="0"/>
                        <a:pt x="459" y="0"/>
                        <a:pt x="459" y="0"/>
                      </a:cubicBezTo>
                      <a:cubicBezTo>
                        <a:pt x="296" y="5"/>
                        <a:pt x="153" y="93"/>
                        <a:pt x="72" y="224"/>
                      </a:cubicBezTo>
                      <a:close/>
                    </a:path>
                  </a:pathLst>
                </a:custGeom>
                <a:grpFill/>
                <a:ln w="12700">
                  <a:solidFill>
                    <a:srgbClr val="C0C0C0"/>
                  </a:solidFill>
                  <a:round/>
                  <a:headEnd/>
                  <a:tailEnd/>
                </a:ln>
                <a:effectLst>
                  <a:outerShdw blurRad="127000" dist="63500" dir="2700000" algn="tl" rotWithShape="0">
                    <a:prstClr val="black">
                      <a:alpha val="40000"/>
                    </a:prstClr>
                  </a:outerShdw>
                </a:effectLst>
              </p:spPr>
              <p:txBody>
                <a:bodyPr rtlCol="0" anchor="ctr"/>
                <a:lstStyle/>
                <a:p>
                  <a:pPr algn="ctr"/>
                  <a:endParaRPr lang="en-US" sz="2400" noProof="1" smtClean="0">
                    <a:solidFill>
                      <a:srgbClr val="7D7D7D"/>
                    </a:solidFill>
                  </a:endParaRPr>
                </a:p>
              </p:txBody>
            </p:sp>
            <p:sp>
              <p:nvSpPr>
                <p:cNvPr id="1032" name="Freeform 8"/>
                <p:cNvSpPr>
                  <a:spLocks/>
                </p:cNvSpPr>
                <p:nvPr/>
              </p:nvSpPr>
              <p:spPr bwMode="gray">
                <a:xfrm>
                  <a:off x="-258762" y="1716088"/>
                  <a:ext cx="1562100" cy="2374900"/>
                </a:xfrm>
                <a:custGeom>
                  <a:avLst/>
                  <a:gdLst/>
                  <a:ahLst/>
                  <a:cxnLst>
                    <a:cxn ang="0">
                      <a:pos x="404" y="251"/>
                    </a:cxn>
                    <a:cxn ang="0">
                      <a:pos x="388" y="224"/>
                    </a:cxn>
                    <a:cxn ang="0">
                      <a:pos x="0" y="0"/>
                    </a:cxn>
                    <a:cxn ang="0">
                      <a:pos x="0" y="447"/>
                    </a:cxn>
                    <a:cxn ang="0">
                      <a:pos x="0" y="466"/>
                    </a:cxn>
                    <a:cxn ang="0">
                      <a:pos x="16" y="475"/>
                    </a:cxn>
                    <a:cxn ang="0">
                      <a:pos x="404" y="699"/>
                    </a:cxn>
                    <a:cxn ang="0">
                      <a:pos x="460" y="475"/>
                    </a:cxn>
                    <a:cxn ang="0">
                      <a:pos x="404" y="251"/>
                    </a:cxn>
                  </a:cxnLst>
                  <a:rect l="0" t="0" r="r" b="b"/>
                  <a:pathLst>
                    <a:path w="460" h="699">
                      <a:moveTo>
                        <a:pt x="404" y="251"/>
                      </a:moveTo>
                      <a:cubicBezTo>
                        <a:pt x="399" y="242"/>
                        <a:pt x="394" y="233"/>
                        <a:pt x="388" y="224"/>
                      </a:cubicBezTo>
                      <a:cubicBezTo>
                        <a:pt x="307" y="93"/>
                        <a:pt x="164" y="5"/>
                        <a:pt x="0" y="0"/>
                      </a:cubicBezTo>
                      <a:cubicBezTo>
                        <a:pt x="0" y="447"/>
                        <a:pt x="0" y="447"/>
                        <a:pt x="0" y="447"/>
                      </a:cubicBezTo>
                      <a:cubicBezTo>
                        <a:pt x="0" y="466"/>
                        <a:pt x="0" y="466"/>
                        <a:pt x="0" y="466"/>
                      </a:cubicBezTo>
                      <a:cubicBezTo>
                        <a:pt x="16" y="475"/>
                        <a:pt x="16" y="475"/>
                        <a:pt x="16" y="475"/>
                      </a:cubicBezTo>
                      <a:cubicBezTo>
                        <a:pt x="404" y="699"/>
                        <a:pt x="404" y="699"/>
                        <a:pt x="404" y="699"/>
                      </a:cubicBezTo>
                      <a:cubicBezTo>
                        <a:pt x="440" y="632"/>
                        <a:pt x="460" y="556"/>
                        <a:pt x="460" y="475"/>
                      </a:cubicBezTo>
                      <a:cubicBezTo>
                        <a:pt x="460" y="394"/>
                        <a:pt x="440" y="318"/>
                        <a:pt x="404" y="251"/>
                      </a:cubicBezTo>
                      <a:close/>
                    </a:path>
                  </a:pathLst>
                </a:custGeom>
                <a:grpFill/>
                <a:ln w="12700">
                  <a:solidFill>
                    <a:srgbClr val="C0C0C0"/>
                  </a:solidFill>
                  <a:round/>
                  <a:headEnd/>
                  <a:tailEnd/>
                </a:ln>
                <a:effectLst>
                  <a:outerShdw blurRad="127000" dist="63500" dir="2700000" algn="tl" rotWithShape="0">
                    <a:prstClr val="black">
                      <a:alpha val="40000"/>
                    </a:prstClr>
                  </a:outerShdw>
                </a:effectLst>
              </p:spPr>
              <p:txBody>
                <a:bodyPr rtlCol="0" anchor="ctr"/>
                <a:lstStyle/>
                <a:p>
                  <a:pPr algn="ctr"/>
                  <a:endParaRPr lang="en-US" sz="2400" noProof="1" smtClean="0">
                    <a:solidFill>
                      <a:srgbClr val="7D7D7D"/>
                    </a:solidFill>
                  </a:endParaRPr>
                </a:p>
              </p:txBody>
            </p:sp>
          </p:grpSp>
          <p:sp>
            <p:nvSpPr>
              <p:cNvPr id="18" name="Textfeld 17"/>
              <p:cNvSpPr txBox="1"/>
              <p:nvPr/>
            </p:nvSpPr>
            <p:spPr bwMode="gray">
              <a:xfrm rot="18058041">
                <a:off x="3347586" y="1968215"/>
                <a:ext cx="2520000" cy="2520000"/>
              </a:xfrm>
              <a:prstGeom prst="rect">
                <a:avLst/>
              </a:prstGeom>
              <a:noFill/>
            </p:spPr>
            <p:txBody>
              <a:bodyPr wrap="none" rtlCol="0">
                <a:prstTxWarp prst="textArchUp">
                  <a:avLst>
                    <a:gd name="adj" fmla="val 11539805"/>
                  </a:avLst>
                </a:prstTxWarp>
                <a:spAutoFit/>
              </a:bodyPr>
              <a:lstStyle/>
              <a:p>
                <a:pPr algn="ctr"/>
                <a:r>
                  <a:rPr lang="en-US" sz="2400" b="1" noProof="1" smtClean="0">
                    <a:solidFill>
                      <a:srgbClr val="7D7D7D"/>
                    </a:solidFill>
                    <a:effectLst>
                      <a:innerShdw blurRad="12700" dist="12700" dir="13500000">
                        <a:prstClr val="black">
                          <a:alpha val="50000"/>
                        </a:prstClr>
                      </a:innerShdw>
                    </a:effectLst>
                  </a:rPr>
                  <a:t>Environment</a:t>
                </a:r>
                <a:endParaRPr lang="en-US" sz="2400" b="1" noProof="1">
                  <a:solidFill>
                    <a:srgbClr val="7D7D7D"/>
                  </a:solidFill>
                  <a:effectLst>
                    <a:innerShdw blurRad="12700" dist="12700" dir="13500000">
                      <a:prstClr val="black">
                        <a:alpha val="50000"/>
                      </a:prstClr>
                    </a:innerShdw>
                  </a:effectLst>
                </a:endParaRPr>
              </a:p>
            </p:txBody>
          </p:sp>
          <p:sp>
            <p:nvSpPr>
              <p:cNvPr id="20" name="Textfeld 19"/>
              <p:cNvSpPr txBox="1"/>
              <p:nvPr/>
            </p:nvSpPr>
            <p:spPr bwMode="gray">
              <a:xfrm>
                <a:off x="3308782" y="1560413"/>
                <a:ext cx="2520000" cy="2954508"/>
              </a:xfrm>
              <a:prstGeom prst="rect">
                <a:avLst/>
              </a:prstGeom>
              <a:noFill/>
            </p:spPr>
            <p:txBody>
              <a:bodyPr wrap="none" rtlCol="0">
                <a:prstTxWarp prst="textArchDown">
                  <a:avLst>
                    <a:gd name="adj" fmla="val 332964"/>
                  </a:avLst>
                </a:prstTxWarp>
                <a:spAutoFit/>
              </a:bodyPr>
              <a:lstStyle/>
              <a:p>
                <a:pPr algn="ctr"/>
                <a:r>
                  <a:rPr lang="en-US" sz="2400" b="1" noProof="1" smtClean="0">
                    <a:solidFill>
                      <a:srgbClr val="7D7D7D"/>
                    </a:solidFill>
                    <a:effectLst>
                      <a:innerShdw blurRad="12700" dist="12700" dir="13500000">
                        <a:prstClr val="black">
                          <a:alpha val="50000"/>
                        </a:prstClr>
                      </a:innerShdw>
                    </a:effectLst>
                  </a:rPr>
                  <a:t>Society</a:t>
                </a:r>
                <a:endParaRPr lang="en-US" sz="2400" b="1" noProof="1">
                  <a:solidFill>
                    <a:srgbClr val="7D7D7D"/>
                  </a:solidFill>
                  <a:effectLst>
                    <a:innerShdw blurRad="12700" dist="12700" dir="13500000">
                      <a:prstClr val="black">
                        <a:alpha val="50000"/>
                      </a:prstClr>
                    </a:innerShdw>
                  </a:effectLst>
                </a:endParaRPr>
              </a:p>
            </p:txBody>
          </p:sp>
          <p:sp>
            <p:nvSpPr>
              <p:cNvPr id="25" name="Textfeld 24"/>
              <p:cNvSpPr txBox="1"/>
              <p:nvPr/>
            </p:nvSpPr>
            <p:spPr bwMode="gray">
              <a:xfrm rot="3546352">
                <a:off x="3107028" y="1832151"/>
                <a:ext cx="2520000" cy="3033338"/>
              </a:xfrm>
              <a:prstGeom prst="rect">
                <a:avLst/>
              </a:prstGeom>
              <a:noFill/>
            </p:spPr>
            <p:txBody>
              <a:bodyPr wrap="square" rtlCol="0">
                <a:prstTxWarp prst="textArchUp">
                  <a:avLst>
                    <a:gd name="adj" fmla="val 11885453"/>
                  </a:avLst>
                </a:prstTxWarp>
                <a:spAutoFit/>
              </a:bodyPr>
              <a:lstStyle/>
              <a:p>
                <a:pPr algn="ctr"/>
                <a:r>
                  <a:rPr lang="en-US" sz="2400" b="1" noProof="1" smtClean="0">
                    <a:solidFill>
                      <a:srgbClr val="7D7D7D"/>
                    </a:solidFill>
                    <a:effectLst>
                      <a:innerShdw blurRad="12700" dist="12700" dir="13500000">
                        <a:prstClr val="black">
                          <a:alpha val="50000"/>
                        </a:prstClr>
                      </a:innerShdw>
                    </a:effectLst>
                  </a:rPr>
                  <a:t>Economy</a:t>
                </a:r>
                <a:endParaRPr lang="en-US" sz="2400" b="1" noProof="1">
                  <a:solidFill>
                    <a:srgbClr val="7D7D7D"/>
                  </a:solidFill>
                  <a:effectLst>
                    <a:innerShdw blurRad="12700" dist="12700" dir="13500000">
                      <a:prstClr val="black">
                        <a:alpha val="50000"/>
                      </a:prstClr>
                    </a:innerShdw>
                  </a:effectLst>
                </a:endParaRPr>
              </a:p>
            </p:txBody>
          </p:sp>
          <p:sp>
            <p:nvSpPr>
              <p:cNvPr id="27" name="Ellipse 26"/>
              <p:cNvSpPr/>
              <p:nvPr/>
            </p:nvSpPr>
            <p:spPr bwMode="gray">
              <a:xfrm>
                <a:off x="3675575" y="2334051"/>
                <a:ext cx="1778971" cy="1778969"/>
              </a:xfrm>
              <a:prstGeom prst="ellipse">
                <a:avLst/>
              </a:prstGeom>
              <a:solidFill>
                <a:schemeClr val="accent1"/>
              </a:solidFill>
              <a:ln w="12700">
                <a:noFill/>
                <a:round/>
                <a:headEnd/>
                <a:tailEnd/>
              </a:ln>
              <a:effectLst>
                <a:outerShdw blurRad="127000" dist="63500" dir="2700000" algn="tl" rotWithShape="0">
                  <a:prstClr val="black">
                    <a:alpha val="40000"/>
                  </a:prstClr>
                </a:outerShdw>
              </a:effectLst>
              <a:scene3d>
                <a:camera prst="orthographicFront">
                  <a:rot lat="0" lon="0" rev="0"/>
                </a:camera>
                <a:lightRig rig="balanced" dir="t">
                  <a:rot lat="0" lon="0" rev="8700000"/>
                </a:lightRig>
              </a:scene3d>
              <a:sp3d prstMaterial="matte">
                <a:bevelT w="190500" h="38100"/>
              </a:sp3d>
            </p:spPr>
            <p:txBody>
              <a:bodyPr wrap="none" lIns="0" tIns="0" rIns="0" bIns="0" rtlCol="0" anchor="ctr"/>
              <a:lstStyle/>
              <a:p>
                <a:pPr algn="ctr">
                  <a:lnSpc>
                    <a:spcPct val="80000"/>
                  </a:lnSpc>
                </a:pPr>
                <a:r>
                  <a:rPr lang="en-US" sz="3200" b="1" noProof="1" smtClean="0">
                    <a:solidFill>
                      <a:srgbClr val="FFFFFF"/>
                    </a:solidFill>
                    <a:effectLst>
                      <a:outerShdw blurRad="190500" algn="ctr" rotWithShape="0">
                        <a:prstClr val="black">
                          <a:alpha val="50000"/>
                        </a:prstClr>
                      </a:outerShdw>
                    </a:effectLst>
                  </a:rPr>
                  <a:t>CSR</a:t>
                </a:r>
                <a:r>
                  <a:rPr lang="en-US" sz="2800" b="1" noProof="1" smtClean="0">
                    <a:solidFill>
                      <a:srgbClr val="FFFFFF"/>
                    </a:solidFill>
                    <a:effectLst>
                      <a:outerShdw blurRad="190500" algn="ctr" rotWithShape="0">
                        <a:prstClr val="black">
                          <a:alpha val="50000"/>
                        </a:prstClr>
                      </a:outerShdw>
                    </a:effectLst>
                  </a:rPr>
                  <a:t/>
                </a:r>
                <a:br>
                  <a:rPr lang="en-US" sz="2800" b="1" noProof="1" smtClean="0">
                    <a:solidFill>
                      <a:srgbClr val="FFFFFF"/>
                    </a:solidFill>
                    <a:effectLst>
                      <a:outerShdw blurRad="190500" algn="ctr" rotWithShape="0">
                        <a:prstClr val="black">
                          <a:alpha val="50000"/>
                        </a:prstClr>
                      </a:outerShdw>
                    </a:effectLst>
                  </a:rPr>
                </a:br>
                <a:r>
                  <a:rPr lang="en-US" b="1" noProof="1">
                    <a:solidFill>
                      <a:srgbClr val="FFFFFF"/>
                    </a:solidFill>
                    <a:effectLst>
                      <a:outerShdw blurRad="190500" algn="ctr" rotWithShape="0">
                        <a:prstClr val="black">
                          <a:alpha val="50000"/>
                        </a:prstClr>
                      </a:outerShdw>
                    </a:effectLst>
                  </a:rPr>
                  <a:t>measu</a:t>
                </a:r>
                <a:r>
                  <a:rPr lang="en-US" b="1" noProof="1" smtClean="0">
                    <a:solidFill>
                      <a:srgbClr val="FFFFFF"/>
                    </a:solidFill>
                    <a:effectLst>
                      <a:outerShdw blurRad="190500" algn="ctr" rotWithShape="0">
                        <a:prstClr val="black">
                          <a:alpha val="50000"/>
                        </a:prstClr>
                      </a:outerShdw>
                    </a:effectLst>
                  </a:rPr>
                  <a:t>res</a:t>
                </a:r>
                <a:endParaRPr lang="en-US" sz="1200" noProof="1" smtClean="0">
                  <a:solidFill>
                    <a:srgbClr val="FFFFFF"/>
                  </a:solidFill>
                  <a:effectLst>
                    <a:outerShdw blurRad="190500" algn="ctr" rotWithShape="0">
                      <a:prstClr val="black">
                        <a:alpha val="50000"/>
                      </a:prstClr>
                    </a:outerShdw>
                  </a:effectLst>
                </a:endParaRPr>
              </a:p>
            </p:txBody>
          </p:sp>
        </p:grpSp>
        <p:sp>
          <p:nvSpPr>
            <p:cNvPr id="19" name="Textfeld 18"/>
            <p:cNvSpPr txBox="1"/>
            <p:nvPr/>
          </p:nvSpPr>
          <p:spPr bwMode="gray">
            <a:xfrm>
              <a:off x="6542729" y="1916114"/>
              <a:ext cx="2277421" cy="1492716"/>
            </a:xfrm>
            <a:prstGeom prst="rect">
              <a:avLst/>
            </a:prstGeom>
            <a:noFill/>
          </p:spPr>
          <p:txBody>
            <a:bodyPr wrap="square" lIns="0" tIns="0" rIns="0" bIns="0" rtlCol="0">
              <a:spAutoFit/>
            </a:bodyPr>
            <a:lstStyle/>
            <a:p>
              <a:pPr>
                <a:spcAft>
                  <a:spcPts val="600"/>
                </a:spcAft>
              </a:pPr>
              <a:r>
                <a:rPr lang="en-US" sz="2000" b="1" noProof="1" smtClean="0">
                  <a:solidFill>
                    <a:srgbClr val="000000"/>
                  </a:solidFill>
                </a:rPr>
                <a:t>Economy</a:t>
              </a:r>
              <a:r>
                <a:rPr lang="en-US" sz="2000" b="1" noProof="1">
                  <a:solidFill>
                    <a:srgbClr val="000000"/>
                  </a:solidFill>
                </a:rPr>
                <a:t/>
              </a:r>
              <a:br>
                <a:rPr lang="en-US" sz="2000" b="1" noProof="1">
                  <a:solidFill>
                    <a:srgbClr val="000000"/>
                  </a:solidFill>
                </a:rPr>
              </a:br>
              <a:r>
                <a:rPr lang="en-US" sz="2000" b="1" noProof="1" smtClean="0">
                  <a:solidFill>
                    <a:srgbClr val="000000"/>
                  </a:solidFill>
                </a:rPr>
                <a:t>related </a:t>
              </a:r>
              <a:r>
                <a:rPr lang="en-US" sz="2000" b="1" noProof="1" smtClean="0"/>
                <a:t>tasks</a:t>
              </a:r>
            </a:p>
            <a:p>
              <a:pPr marL="180975" indent="-180975">
                <a:spcAft>
                  <a:spcPts val="600"/>
                </a:spcAft>
                <a:buClr>
                  <a:srgbClr val="969696"/>
                </a:buClr>
                <a:buFont typeface="Wingdings" pitchFamily="2" charset="2"/>
                <a:buChar char="§"/>
              </a:pPr>
              <a:r>
                <a:rPr lang="en-US" sz="1400" noProof="1" smtClean="0"/>
                <a:t>Placeholder</a:t>
              </a:r>
            </a:p>
            <a:p>
              <a:pPr marL="180975" indent="-180975">
                <a:spcAft>
                  <a:spcPts val="600"/>
                </a:spcAft>
                <a:buClr>
                  <a:srgbClr val="969696"/>
                </a:buClr>
                <a:buFont typeface="Wingdings" pitchFamily="2" charset="2"/>
                <a:buChar char="§"/>
              </a:pPr>
              <a:r>
                <a:rPr lang="en-US" sz="1400" noProof="1" smtClean="0"/>
                <a:t>Placeholder</a:t>
              </a:r>
            </a:p>
            <a:p>
              <a:pPr marL="180975" indent="-180975">
                <a:spcAft>
                  <a:spcPts val="600"/>
                </a:spcAft>
                <a:buClr>
                  <a:srgbClr val="969696"/>
                </a:buClr>
                <a:buFont typeface="Wingdings" pitchFamily="2" charset="2"/>
                <a:buChar char="§"/>
              </a:pPr>
              <a:r>
                <a:rPr lang="en-US" sz="1400" noProof="1" smtClean="0"/>
                <a:t>Placeholder</a:t>
              </a:r>
            </a:p>
          </p:txBody>
        </p:sp>
        <p:sp>
          <p:nvSpPr>
            <p:cNvPr id="16" name="Textfeld 15"/>
            <p:cNvSpPr txBox="1"/>
            <p:nvPr/>
          </p:nvSpPr>
          <p:spPr bwMode="gray">
            <a:xfrm>
              <a:off x="323850" y="1916114"/>
              <a:ext cx="2277421" cy="1492716"/>
            </a:xfrm>
            <a:prstGeom prst="rect">
              <a:avLst/>
            </a:prstGeom>
            <a:noFill/>
          </p:spPr>
          <p:txBody>
            <a:bodyPr wrap="square" lIns="0" tIns="0" rIns="0" bIns="0" rtlCol="0">
              <a:spAutoFit/>
            </a:bodyPr>
            <a:lstStyle/>
            <a:p>
              <a:pPr algn="r">
                <a:spcAft>
                  <a:spcPts val="600"/>
                </a:spcAft>
              </a:pPr>
              <a:r>
                <a:rPr lang="en-US" sz="2000" b="1" noProof="1" smtClean="0">
                  <a:solidFill>
                    <a:srgbClr val="000000"/>
                  </a:solidFill>
                </a:rPr>
                <a:t>Environment</a:t>
              </a:r>
              <a:br>
                <a:rPr lang="en-US" sz="2000" b="1" noProof="1" smtClean="0">
                  <a:solidFill>
                    <a:srgbClr val="000000"/>
                  </a:solidFill>
                </a:rPr>
              </a:br>
              <a:r>
                <a:rPr lang="en-US" sz="2000" b="1" noProof="1" smtClean="0">
                  <a:solidFill>
                    <a:srgbClr val="000000"/>
                  </a:solidFill>
                </a:rPr>
                <a:t>related </a:t>
              </a:r>
              <a:r>
                <a:rPr lang="en-US" sz="2000" b="1" noProof="1" smtClean="0"/>
                <a:t>tasks</a:t>
              </a:r>
            </a:p>
            <a:p>
              <a:pPr marL="180975" indent="-180975" algn="r">
                <a:spcAft>
                  <a:spcPts val="600"/>
                </a:spcAft>
                <a:buClr>
                  <a:srgbClr val="969696"/>
                </a:buClr>
                <a:buFont typeface="Wingdings" pitchFamily="2" charset="2"/>
                <a:buChar char="§"/>
              </a:pPr>
              <a:r>
                <a:rPr lang="en-US" sz="1400" noProof="1" smtClean="0"/>
                <a:t>Placeholder</a:t>
              </a:r>
            </a:p>
            <a:p>
              <a:pPr marL="180975" indent="-180975" algn="r">
                <a:spcAft>
                  <a:spcPts val="600"/>
                </a:spcAft>
                <a:buClr>
                  <a:srgbClr val="969696"/>
                </a:buClr>
                <a:buFont typeface="Wingdings" pitchFamily="2" charset="2"/>
                <a:buChar char="§"/>
              </a:pPr>
              <a:r>
                <a:rPr lang="en-US" sz="1400" noProof="1" smtClean="0"/>
                <a:t>Placeholder</a:t>
              </a:r>
            </a:p>
            <a:p>
              <a:pPr marL="180975" indent="-180975" algn="r">
                <a:spcAft>
                  <a:spcPts val="600"/>
                </a:spcAft>
                <a:buClr>
                  <a:srgbClr val="969696"/>
                </a:buClr>
                <a:buFont typeface="Wingdings" pitchFamily="2" charset="2"/>
                <a:buChar char="§"/>
              </a:pPr>
              <a:r>
                <a:rPr lang="en-US" sz="1400" noProof="1" smtClean="0"/>
                <a:t>Placeholder</a:t>
              </a:r>
            </a:p>
          </p:txBody>
        </p:sp>
        <p:sp>
          <p:nvSpPr>
            <p:cNvPr id="21" name="Textfeld 20"/>
            <p:cNvSpPr txBox="1"/>
            <p:nvPr/>
          </p:nvSpPr>
          <p:spPr bwMode="gray">
            <a:xfrm>
              <a:off x="3155518" y="5201468"/>
              <a:ext cx="2822813" cy="600164"/>
            </a:xfrm>
            <a:prstGeom prst="rect">
              <a:avLst/>
            </a:prstGeom>
            <a:noFill/>
          </p:spPr>
          <p:txBody>
            <a:bodyPr wrap="square" lIns="0" tIns="0" rIns="0" bIns="0" rtlCol="0">
              <a:spAutoFit/>
            </a:bodyPr>
            <a:lstStyle/>
            <a:p>
              <a:pPr algn="ctr">
                <a:spcAft>
                  <a:spcPts val="600"/>
                </a:spcAft>
              </a:pPr>
              <a:r>
                <a:rPr lang="en-US" sz="2000" b="1" noProof="1" smtClean="0">
                  <a:solidFill>
                    <a:srgbClr val="000000"/>
                  </a:solidFill>
                </a:rPr>
                <a:t>Society related </a:t>
              </a:r>
              <a:r>
                <a:rPr lang="en-US" sz="2000" b="1" noProof="1" smtClean="0"/>
                <a:t>tasks</a:t>
              </a:r>
            </a:p>
            <a:p>
              <a:pPr marL="180975" indent="-180975" algn="ctr">
                <a:spcAft>
                  <a:spcPts val="600"/>
                </a:spcAft>
                <a:buClr>
                  <a:srgbClr val="969696"/>
                </a:buClr>
                <a:buFont typeface="Wingdings" pitchFamily="2" charset="2"/>
                <a:buChar char="§"/>
              </a:pPr>
              <a:r>
                <a:rPr lang="en-US" sz="1400" noProof="1" smtClean="0"/>
                <a:t>Placeholder</a:t>
              </a:r>
            </a:p>
          </p:txBody>
        </p:sp>
      </p:grpSp>
    </p:spTree>
    <p:extLst>
      <p:ext uri="{BB962C8B-B14F-4D97-AF65-F5344CB8AC3E}">
        <p14:creationId xmlns:p14="http://schemas.microsoft.com/office/powerpoint/2010/main" val="1233576744"/>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_h2"/>
          <p:cNvSpPr>
            <a:spLocks noGrp="1"/>
          </p:cNvSpPr>
          <p:nvPr>
            <p:ph type="body" sz="quarter" idx="13"/>
          </p:nvPr>
        </p:nvSpPr>
        <p:spPr bwMode="gray"/>
        <p:txBody>
          <a:bodyPr/>
          <a:lstStyle/>
          <a:p>
            <a:pPr defTabSz="801688" eaLnBrk="0" hangingPunct="0"/>
            <a:r>
              <a:rPr lang="en-US" sz="1800" dirty="0" smtClean="0"/>
              <a:t>Repeat the cycle until the process is perfected</a:t>
            </a:r>
            <a:endParaRPr lang="en-US" sz="1800" dirty="0"/>
          </a:p>
        </p:txBody>
      </p:sp>
      <p:sp>
        <p:nvSpPr>
          <p:cNvPr id="2" name="_h1"/>
          <p:cNvSpPr>
            <a:spLocks noGrp="1"/>
          </p:cNvSpPr>
          <p:nvPr>
            <p:ph type="title"/>
          </p:nvPr>
        </p:nvSpPr>
        <p:spPr bwMode="gray"/>
        <p:txBody>
          <a:bodyPr>
            <a:noAutofit/>
          </a:bodyPr>
          <a:lstStyle/>
          <a:p>
            <a:r>
              <a:rPr lang="en-US" dirty="0"/>
              <a:t>Internal Analysis </a:t>
            </a:r>
            <a:r>
              <a:rPr lang="en-US" b="0" dirty="0"/>
              <a:t>– </a:t>
            </a:r>
            <a:r>
              <a:rPr lang="en-US" b="0" dirty="0" smtClean="0"/>
              <a:t>Deming Cycle (PDCA / PDSA)</a:t>
            </a:r>
            <a:endParaRPr lang="en-US" b="0" dirty="0"/>
          </a:p>
        </p:txBody>
      </p:sp>
      <p:grpSp>
        <p:nvGrpSpPr>
          <p:cNvPr id="3" name="Gruppieren 2"/>
          <p:cNvGrpSpPr/>
          <p:nvPr/>
        </p:nvGrpSpPr>
        <p:grpSpPr bwMode="gray">
          <a:xfrm>
            <a:off x="447472" y="1555749"/>
            <a:ext cx="8353879" cy="4302126"/>
            <a:chOff x="447472" y="1555749"/>
            <a:chExt cx="8353879" cy="4302126"/>
          </a:xfrm>
        </p:grpSpPr>
        <p:sp>
          <p:nvSpPr>
            <p:cNvPr id="39" name="Textfeld 38"/>
            <p:cNvSpPr txBox="1"/>
            <p:nvPr/>
          </p:nvSpPr>
          <p:spPr bwMode="gray">
            <a:xfrm>
              <a:off x="5258049" y="1555749"/>
              <a:ext cx="2137559" cy="523220"/>
            </a:xfrm>
            <a:prstGeom prst="rect">
              <a:avLst/>
            </a:prstGeom>
            <a:noFill/>
          </p:spPr>
          <p:txBody>
            <a:bodyPr wrap="square" rtlCol="0">
              <a:spAutoFit/>
            </a:bodyPr>
            <a:lstStyle/>
            <a:p>
              <a:r>
                <a:rPr lang="en-US" sz="1400" dirty="0" smtClean="0">
                  <a:solidFill>
                    <a:schemeClr val="tx1">
                      <a:lumMod val="85000"/>
                      <a:lumOff val="15000"/>
                    </a:schemeClr>
                  </a:solidFill>
                </a:rPr>
                <a:t>Phase 1: Identify to improve</a:t>
              </a:r>
              <a:endParaRPr lang="en-US" sz="1400" dirty="0">
                <a:solidFill>
                  <a:schemeClr val="tx1">
                    <a:lumMod val="85000"/>
                    <a:lumOff val="15000"/>
                  </a:schemeClr>
                </a:solidFill>
              </a:endParaRPr>
            </a:p>
          </p:txBody>
        </p:sp>
        <p:sp>
          <p:nvSpPr>
            <p:cNvPr id="40" name="Textfeld 39"/>
            <p:cNvSpPr txBox="1"/>
            <p:nvPr/>
          </p:nvSpPr>
          <p:spPr bwMode="gray">
            <a:xfrm>
              <a:off x="6321425" y="2353972"/>
              <a:ext cx="2137559" cy="523220"/>
            </a:xfrm>
            <a:prstGeom prst="rect">
              <a:avLst/>
            </a:prstGeom>
            <a:noFill/>
          </p:spPr>
          <p:txBody>
            <a:bodyPr wrap="square" rtlCol="0">
              <a:spAutoFit/>
            </a:bodyPr>
            <a:lstStyle/>
            <a:p>
              <a:r>
                <a:rPr lang="en-US" sz="1400" dirty="0" smtClean="0">
                  <a:solidFill>
                    <a:schemeClr val="tx1">
                      <a:lumMod val="85000"/>
                      <a:lumOff val="15000"/>
                    </a:schemeClr>
                  </a:solidFill>
                </a:rPr>
                <a:t>Phase 2: Analyze the process</a:t>
              </a:r>
              <a:endParaRPr lang="en-US" sz="1400" dirty="0">
                <a:solidFill>
                  <a:schemeClr val="tx1">
                    <a:lumMod val="85000"/>
                    <a:lumOff val="15000"/>
                  </a:schemeClr>
                </a:solidFill>
              </a:endParaRPr>
            </a:p>
          </p:txBody>
        </p:sp>
        <p:sp>
          <p:nvSpPr>
            <p:cNvPr id="41" name="Textfeld 40"/>
            <p:cNvSpPr txBox="1"/>
            <p:nvPr/>
          </p:nvSpPr>
          <p:spPr bwMode="gray">
            <a:xfrm>
              <a:off x="6663792" y="3152194"/>
              <a:ext cx="2137559" cy="523220"/>
            </a:xfrm>
            <a:prstGeom prst="rect">
              <a:avLst/>
            </a:prstGeom>
            <a:noFill/>
          </p:spPr>
          <p:txBody>
            <a:bodyPr wrap="square" rtlCol="0">
              <a:spAutoFit/>
            </a:bodyPr>
            <a:lstStyle/>
            <a:p>
              <a:r>
                <a:rPr lang="en-US" sz="1400" dirty="0" smtClean="0">
                  <a:solidFill>
                    <a:schemeClr val="tx1">
                      <a:lumMod val="85000"/>
                      <a:lumOff val="15000"/>
                    </a:schemeClr>
                  </a:solidFill>
                </a:rPr>
                <a:t>Phase 3: Develop the optimal solution</a:t>
              </a:r>
              <a:endParaRPr lang="en-US" sz="1400" dirty="0">
                <a:solidFill>
                  <a:schemeClr val="tx1">
                    <a:lumMod val="85000"/>
                    <a:lumOff val="15000"/>
                  </a:schemeClr>
                </a:solidFill>
              </a:endParaRPr>
            </a:p>
          </p:txBody>
        </p:sp>
        <p:sp>
          <p:nvSpPr>
            <p:cNvPr id="42" name="Textfeld 41"/>
            <p:cNvSpPr txBox="1"/>
            <p:nvPr/>
          </p:nvSpPr>
          <p:spPr bwMode="gray">
            <a:xfrm>
              <a:off x="6130925" y="4618112"/>
              <a:ext cx="2137559" cy="523220"/>
            </a:xfrm>
            <a:prstGeom prst="rect">
              <a:avLst/>
            </a:prstGeom>
            <a:noFill/>
          </p:spPr>
          <p:txBody>
            <a:bodyPr wrap="square" rtlCol="0">
              <a:spAutoFit/>
            </a:bodyPr>
            <a:lstStyle/>
            <a:p>
              <a:r>
                <a:rPr lang="en-US" sz="1400" dirty="0" smtClean="0">
                  <a:solidFill>
                    <a:schemeClr val="tx1">
                      <a:lumMod val="85000"/>
                      <a:lumOff val="15000"/>
                    </a:schemeClr>
                  </a:solidFill>
                </a:rPr>
                <a:t>Phase 4: Implement solution</a:t>
              </a:r>
              <a:endParaRPr lang="en-US" sz="1400" dirty="0">
                <a:solidFill>
                  <a:schemeClr val="tx1">
                    <a:lumMod val="85000"/>
                    <a:lumOff val="15000"/>
                  </a:schemeClr>
                </a:solidFill>
              </a:endParaRPr>
            </a:p>
          </p:txBody>
        </p:sp>
        <p:sp>
          <p:nvSpPr>
            <p:cNvPr id="43" name="Textfeld 42"/>
            <p:cNvSpPr txBox="1"/>
            <p:nvPr/>
          </p:nvSpPr>
          <p:spPr bwMode="gray">
            <a:xfrm>
              <a:off x="447472" y="4618112"/>
              <a:ext cx="2625025" cy="307777"/>
            </a:xfrm>
            <a:prstGeom prst="rect">
              <a:avLst/>
            </a:prstGeom>
            <a:noFill/>
          </p:spPr>
          <p:txBody>
            <a:bodyPr wrap="square" rtlCol="0">
              <a:spAutoFit/>
            </a:bodyPr>
            <a:lstStyle/>
            <a:p>
              <a:pPr algn="r"/>
              <a:r>
                <a:rPr lang="en-US" sz="1400" dirty="0" smtClean="0">
                  <a:solidFill>
                    <a:schemeClr val="tx1">
                      <a:lumMod val="85000"/>
                      <a:lumOff val="15000"/>
                    </a:schemeClr>
                  </a:solidFill>
                </a:rPr>
                <a:t>Phase 5: Check the solution</a:t>
              </a:r>
              <a:endParaRPr lang="en-US" sz="1400" dirty="0">
                <a:solidFill>
                  <a:schemeClr val="tx1">
                    <a:lumMod val="85000"/>
                    <a:lumOff val="15000"/>
                  </a:schemeClr>
                </a:solidFill>
              </a:endParaRPr>
            </a:p>
          </p:txBody>
        </p:sp>
        <p:sp>
          <p:nvSpPr>
            <p:cNvPr id="44" name="Textfeld 43"/>
            <p:cNvSpPr txBox="1"/>
            <p:nvPr/>
          </p:nvSpPr>
          <p:spPr bwMode="gray">
            <a:xfrm>
              <a:off x="853392" y="2308880"/>
              <a:ext cx="2137559" cy="523220"/>
            </a:xfrm>
            <a:prstGeom prst="rect">
              <a:avLst/>
            </a:prstGeom>
            <a:noFill/>
          </p:spPr>
          <p:txBody>
            <a:bodyPr wrap="square" rtlCol="0">
              <a:spAutoFit/>
            </a:bodyPr>
            <a:lstStyle/>
            <a:p>
              <a:pPr algn="r"/>
              <a:r>
                <a:rPr lang="en-US" sz="1400" dirty="0" smtClean="0">
                  <a:solidFill>
                    <a:schemeClr val="tx1">
                      <a:lumMod val="85000"/>
                      <a:lumOff val="15000"/>
                    </a:schemeClr>
                  </a:solidFill>
                </a:rPr>
                <a:t>Phase 6: Standardize</a:t>
              </a:r>
              <a:br>
                <a:rPr lang="en-US" sz="1400" dirty="0" smtClean="0">
                  <a:solidFill>
                    <a:schemeClr val="tx1">
                      <a:lumMod val="85000"/>
                      <a:lumOff val="15000"/>
                    </a:schemeClr>
                  </a:solidFill>
                </a:rPr>
              </a:br>
              <a:r>
                <a:rPr lang="en-US" sz="1400" dirty="0" smtClean="0">
                  <a:solidFill>
                    <a:schemeClr val="tx1">
                      <a:lumMod val="85000"/>
                      <a:lumOff val="15000"/>
                    </a:schemeClr>
                  </a:solidFill>
                </a:rPr>
                <a:t>the solution</a:t>
              </a:r>
              <a:endParaRPr lang="en-US" sz="1400" dirty="0">
                <a:solidFill>
                  <a:schemeClr val="tx1">
                    <a:lumMod val="85000"/>
                    <a:lumOff val="15000"/>
                  </a:schemeClr>
                </a:solidFill>
              </a:endParaRPr>
            </a:p>
          </p:txBody>
        </p:sp>
        <p:sp>
          <p:nvSpPr>
            <p:cNvPr id="45" name="Textfeld 44"/>
            <p:cNvSpPr txBox="1"/>
            <p:nvPr/>
          </p:nvSpPr>
          <p:spPr bwMode="gray">
            <a:xfrm>
              <a:off x="1649020" y="1555749"/>
              <a:ext cx="2137559" cy="523220"/>
            </a:xfrm>
            <a:prstGeom prst="rect">
              <a:avLst/>
            </a:prstGeom>
            <a:noFill/>
          </p:spPr>
          <p:txBody>
            <a:bodyPr wrap="square" rtlCol="0">
              <a:spAutoFit/>
            </a:bodyPr>
            <a:lstStyle/>
            <a:p>
              <a:pPr algn="r"/>
              <a:r>
                <a:rPr lang="en-US" sz="1400" dirty="0" smtClean="0">
                  <a:solidFill>
                    <a:schemeClr val="tx1">
                      <a:lumMod val="85000"/>
                      <a:lumOff val="15000"/>
                    </a:schemeClr>
                  </a:solidFill>
                </a:rPr>
                <a:t>Phase 7: Plan for the</a:t>
              </a:r>
            </a:p>
            <a:p>
              <a:pPr algn="r"/>
              <a:r>
                <a:rPr lang="en-US" sz="1400" dirty="0" smtClean="0">
                  <a:solidFill>
                    <a:schemeClr val="tx1">
                      <a:lumMod val="85000"/>
                      <a:lumOff val="15000"/>
                    </a:schemeClr>
                  </a:solidFill>
                </a:rPr>
                <a:t>future</a:t>
              </a:r>
              <a:endParaRPr lang="en-US" sz="1400" dirty="0">
                <a:solidFill>
                  <a:schemeClr val="tx1">
                    <a:lumMod val="85000"/>
                    <a:lumOff val="15000"/>
                  </a:schemeClr>
                </a:solidFill>
              </a:endParaRPr>
            </a:p>
          </p:txBody>
        </p:sp>
        <p:sp>
          <p:nvSpPr>
            <p:cNvPr id="18" name="Rechteck 17"/>
            <p:cNvSpPr/>
            <p:nvPr/>
          </p:nvSpPr>
          <p:spPr bwMode="gray">
            <a:xfrm>
              <a:off x="3672737" y="3311699"/>
              <a:ext cx="1794081" cy="707886"/>
            </a:xfrm>
            <a:prstGeom prst="rect">
              <a:avLst/>
            </a:prstGeom>
          </p:spPr>
          <p:txBody>
            <a:bodyPr wrap="none">
              <a:spAutoFit/>
            </a:bodyPr>
            <a:lstStyle/>
            <a:p>
              <a:pPr algn="ctr"/>
              <a:r>
                <a:rPr lang="en-US" sz="2000" b="1" dirty="0" smtClean="0">
                  <a:latin typeface="Arial" charset="0"/>
                </a:rPr>
                <a:t>Continuous</a:t>
              </a:r>
              <a:br>
                <a:rPr lang="en-US" sz="2000" b="1" dirty="0" smtClean="0">
                  <a:latin typeface="Arial" charset="0"/>
                </a:rPr>
              </a:br>
              <a:r>
                <a:rPr lang="en-US" sz="2000" b="1" dirty="0" smtClean="0">
                  <a:latin typeface="Arial" charset="0"/>
                </a:rPr>
                <a:t>Improvement</a:t>
              </a:r>
              <a:endParaRPr lang="en-US" sz="2000" b="1" dirty="0"/>
            </a:p>
          </p:txBody>
        </p:sp>
        <p:sp>
          <p:nvSpPr>
            <p:cNvPr id="25" name="Oval 5" descr="© INSCALE GmbH, 26.05.2010&#10;http://www.presentationload.com/"/>
            <p:cNvSpPr>
              <a:spLocks noChangeArrowheads="1"/>
            </p:cNvSpPr>
            <p:nvPr/>
          </p:nvSpPr>
          <p:spPr bwMode="gray">
            <a:xfrm>
              <a:off x="3727450" y="2822575"/>
              <a:ext cx="1717675" cy="1714500"/>
            </a:xfrm>
            <a:prstGeom prst="ellipse">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a:scene3d>
              <a:camera prst="orthographicFront"/>
              <a:lightRig rig="threePt" dir="t"/>
            </a:scene3d>
            <a:sp3d>
              <a:bevelT/>
            </a:sp3d>
          </p:spPr>
          <p:txBody>
            <a:bodyPr wrap="none" lIns="0" tIns="0" rIns="0" bIns="0" anchor="ctr" anchorCtr="0">
              <a:noAutofit/>
            </a:bodyPr>
            <a:lstStyle/>
            <a:p>
              <a:pPr algn="ctr"/>
              <a:r>
                <a:rPr lang="en-US" sz="1600" b="1" dirty="0">
                  <a:solidFill>
                    <a:schemeClr val="bg1"/>
                  </a:solidFill>
                  <a:effectLst>
                    <a:outerShdw blurRad="190500" algn="ctr" rotWithShape="0">
                      <a:prstClr val="black">
                        <a:alpha val="50000"/>
                      </a:prstClr>
                    </a:outerShdw>
                  </a:effectLst>
                </a:rPr>
                <a:t>Continuous</a:t>
              </a:r>
              <a:br>
                <a:rPr lang="en-US" sz="1600" b="1" dirty="0">
                  <a:solidFill>
                    <a:schemeClr val="bg1"/>
                  </a:solidFill>
                  <a:effectLst>
                    <a:outerShdw blurRad="190500" algn="ctr" rotWithShape="0">
                      <a:prstClr val="black">
                        <a:alpha val="50000"/>
                      </a:prstClr>
                    </a:outerShdw>
                  </a:effectLst>
                </a:rPr>
              </a:br>
              <a:r>
                <a:rPr lang="en-US" sz="1600" b="1" dirty="0" smtClean="0">
                  <a:solidFill>
                    <a:schemeClr val="bg1"/>
                  </a:solidFill>
                  <a:effectLst>
                    <a:outerShdw blurRad="190500" algn="ctr" rotWithShape="0">
                      <a:prstClr val="black">
                        <a:alpha val="50000"/>
                      </a:prstClr>
                    </a:outerShdw>
                  </a:effectLst>
                </a:rPr>
                <a:t>improvement</a:t>
              </a:r>
              <a:endParaRPr lang="en-US" sz="1600" b="1" dirty="0">
                <a:solidFill>
                  <a:schemeClr val="bg1"/>
                </a:solidFill>
                <a:effectLst>
                  <a:outerShdw blurRad="190500" algn="ctr" rotWithShape="0">
                    <a:prstClr val="black">
                      <a:alpha val="50000"/>
                    </a:prstClr>
                  </a:outerShdw>
                </a:effectLst>
              </a:endParaRPr>
            </a:p>
          </p:txBody>
        </p:sp>
        <p:pic>
          <p:nvPicPr>
            <p:cNvPr id="28" name="Picture 83"/>
            <p:cNvPicPr>
              <a:picLocks noChangeAspect="1" noChangeArrowheads="1"/>
            </p:cNvPicPr>
            <p:nvPr/>
          </p:nvPicPr>
          <p:blipFill>
            <a:blip r:embed="rId6" cstate="print"/>
            <a:srcRect/>
            <a:stretch>
              <a:fillRect/>
            </a:stretch>
          </p:blipFill>
          <p:spPr bwMode="gray">
            <a:xfrm>
              <a:off x="2679700" y="5416550"/>
              <a:ext cx="3786188" cy="441325"/>
            </a:xfrm>
            <a:prstGeom prst="rect">
              <a:avLst/>
            </a:prstGeom>
            <a:noFill/>
            <a:ln w="9525">
              <a:miter lim="800000"/>
              <a:headEnd/>
              <a:tailEnd/>
            </a:ln>
            <a:effectLst/>
          </p:spPr>
        </p:pic>
        <p:sp>
          <p:nvSpPr>
            <p:cNvPr id="33" name="Freeform 42" descr="© INSCALE GmbH, 26.05.2010&#10;http://www.presentationload.com/"/>
            <p:cNvSpPr>
              <a:spLocks/>
            </p:cNvSpPr>
            <p:nvPr/>
          </p:nvSpPr>
          <p:spPr bwMode="gray">
            <a:xfrm>
              <a:off x="2841625" y="1644650"/>
              <a:ext cx="2173288" cy="1789113"/>
            </a:xfrm>
            <a:custGeom>
              <a:avLst/>
              <a:gdLst/>
              <a:ahLst/>
              <a:cxnLst>
                <a:cxn ang="0">
                  <a:pos x="361" y="96"/>
                </a:cxn>
                <a:cxn ang="0">
                  <a:pos x="282" y="0"/>
                </a:cxn>
                <a:cxn ang="0">
                  <a:pos x="282" y="43"/>
                </a:cxn>
                <a:cxn ang="0">
                  <a:pos x="0" y="290"/>
                </a:cxn>
                <a:cxn ang="0">
                  <a:pos x="50" y="248"/>
                </a:cxn>
                <a:cxn ang="0">
                  <a:pos x="107" y="296"/>
                </a:cxn>
                <a:cxn ang="0">
                  <a:pos x="128" y="242"/>
                </a:cxn>
                <a:cxn ang="0">
                  <a:pos x="282" y="150"/>
                </a:cxn>
                <a:cxn ang="0">
                  <a:pos x="282" y="191"/>
                </a:cxn>
                <a:cxn ang="0">
                  <a:pos x="361" y="96"/>
                </a:cxn>
              </a:cxnLst>
              <a:rect l="0" t="0" r="r" b="b"/>
              <a:pathLst>
                <a:path w="361" h="296">
                  <a:moveTo>
                    <a:pt x="361" y="96"/>
                  </a:moveTo>
                  <a:cubicBezTo>
                    <a:pt x="282" y="0"/>
                    <a:pt x="282" y="0"/>
                    <a:pt x="282" y="0"/>
                  </a:cubicBezTo>
                  <a:cubicBezTo>
                    <a:pt x="282" y="43"/>
                    <a:pt x="282" y="43"/>
                    <a:pt x="282" y="43"/>
                  </a:cubicBezTo>
                  <a:cubicBezTo>
                    <a:pt x="139" y="46"/>
                    <a:pt x="21" y="152"/>
                    <a:pt x="0" y="290"/>
                  </a:cubicBezTo>
                  <a:cubicBezTo>
                    <a:pt x="50" y="248"/>
                    <a:pt x="50" y="248"/>
                    <a:pt x="50" y="248"/>
                  </a:cubicBezTo>
                  <a:cubicBezTo>
                    <a:pt x="107" y="296"/>
                    <a:pt x="107" y="296"/>
                    <a:pt x="107" y="296"/>
                  </a:cubicBezTo>
                  <a:cubicBezTo>
                    <a:pt x="111" y="278"/>
                    <a:pt x="118" y="259"/>
                    <a:pt x="128" y="242"/>
                  </a:cubicBezTo>
                  <a:cubicBezTo>
                    <a:pt x="161" y="185"/>
                    <a:pt x="220" y="152"/>
                    <a:pt x="282" y="150"/>
                  </a:cubicBezTo>
                  <a:cubicBezTo>
                    <a:pt x="282" y="191"/>
                    <a:pt x="282" y="191"/>
                    <a:pt x="282" y="191"/>
                  </a:cubicBezTo>
                  <a:lnTo>
                    <a:pt x="361" y="96"/>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endParaRPr lang="en-US" sz="1200" dirty="0">
                <a:solidFill>
                  <a:srgbClr val="000000"/>
                </a:solidFill>
                <a:cs typeface="Arial" charset="0"/>
              </a:endParaRPr>
            </a:p>
          </p:txBody>
        </p:sp>
        <p:sp>
          <p:nvSpPr>
            <p:cNvPr id="34" name="Freeform 43" descr="© INSCALE GmbH, 26.05.2010&#10;http://www.presentationload.com/"/>
            <p:cNvSpPr>
              <a:spLocks/>
            </p:cNvSpPr>
            <p:nvPr/>
          </p:nvSpPr>
          <p:spPr bwMode="gray">
            <a:xfrm>
              <a:off x="4148138" y="3921125"/>
              <a:ext cx="2173287" cy="1768475"/>
            </a:xfrm>
            <a:custGeom>
              <a:avLst/>
              <a:gdLst/>
              <a:ahLst/>
              <a:cxnLst>
                <a:cxn ang="0">
                  <a:pos x="361" y="8"/>
                </a:cxn>
                <a:cxn ang="0">
                  <a:pos x="312" y="48"/>
                </a:cxn>
                <a:cxn ang="0">
                  <a:pos x="253" y="0"/>
                </a:cxn>
                <a:cxn ang="0">
                  <a:pos x="233" y="51"/>
                </a:cxn>
                <a:cxn ang="0">
                  <a:pos x="79" y="144"/>
                </a:cxn>
                <a:cxn ang="0">
                  <a:pos x="79" y="102"/>
                </a:cxn>
                <a:cxn ang="0">
                  <a:pos x="0" y="198"/>
                </a:cxn>
                <a:cxn ang="0">
                  <a:pos x="79" y="293"/>
                </a:cxn>
                <a:cxn ang="0">
                  <a:pos x="79" y="251"/>
                </a:cxn>
                <a:cxn ang="0">
                  <a:pos x="361" y="8"/>
                </a:cxn>
              </a:cxnLst>
              <a:rect l="0" t="0" r="r" b="b"/>
              <a:pathLst>
                <a:path w="361" h="293">
                  <a:moveTo>
                    <a:pt x="361" y="8"/>
                  </a:moveTo>
                  <a:cubicBezTo>
                    <a:pt x="312" y="48"/>
                    <a:pt x="312" y="48"/>
                    <a:pt x="312" y="48"/>
                  </a:cubicBezTo>
                  <a:cubicBezTo>
                    <a:pt x="253" y="0"/>
                    <a:pt x="253" y="0"/>
                    <a:pt x="253" y="0"/>
                  </a:cubicBezTo>
                  <a:cubicBezTo>
                    <a:pt x="249" y="18"/>
                    <a:pt x="243" y="35"/>
                    <a:pt x="233" y="51"/>
                  </a:cubicBezTo>
                  <a:cubicBezTo>
                    <a:pt x="200" y="109"/>
                    <a:pt x="141" y="142"/>
                    <a:pt x="79" y="144"/>
                  </a:cubicBezTo>
                  <a:cubicBezTo>
                    <a:pt x="79" y="102"/>
                    <a:pt x="79" y="102"/>
                    <a:pt x="79" y="102"/>
                  </a:cubicBezTo>
                  <a:cubicBezTo>
                    <a:pt x="0" y="198"/>
                    <a:pt x="0" y="198"/>
                    <a:pt x="0" y="198"/>
                  </a:cubicBezTo>
                  <a:cubicBezTo>
                    <a:pt x="79" y="293"/>
                    <a:pt x="79" y="293"/>
                    <a:pt x="79" y="293"/>
                  </a:cubicBezTo>
                  <a:cubicBezTo>
                    <a:pt x="79" y="251"/>
                    <a:pt x="79" y="251"/>
                    <a:pt x="79" y="251"/>
                  </a:cubicBezTo>
                  <a:cubicBezTo>
                    <a:pt x="221" y="248"/>
                    <a:pt x="338" y="144"/>
                    <a:pt x="361" y="8"/>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endParaRPr lang="en-US" sz="1200" dirty="0">
                <a:solidFill>
                  <a:srgbClr val="000000"/>
                </a:solidFill>
                <a:cs typeface="Arial" charset="0"/>
              </a:endParaRPr>
            </a:p>
          </p:txBody>
        </p:sp>
        <p:sp>
          <p:nvSpPr>
            <p:cNvPr id="35" name="Freeform 44" descr="© INSCALE GmbH, 26.05.2010&#10;http://www.presentationload.com/"/>
            <p:cNvSpPr>
              <a:spLocks/>
            </p:cNvSpPr>
            <p:nvPr/>
          </p:nvSpPr>
          <p:spPr bwMode="gray">
            <a:xfrm>
              <a:off x="4835525" y="1931988"/>
              <a:ext cx="1760538" cy="2171700"/>
            </a:xfrm>
            <a:custGeom>
              <a:avLst/>
              <a:gdLst/>
              <a:ahLst/>
              <a:cxnLst>
                <a:cxn ang="0">
                  <a:pos x="251" y="281"/>
                </a:cxn>
                <a:cxn ang="0">
                  <a:pos x="8" y="0"/>
                </a:cxn>
                <a:cxn ang="0">
                  <a:pos x="48" y="49"/>
                </a:cxn>
                <a:cxn ang="0">
                  <a:pos x="0" y="107"/>
                </a:cxn>
                <a:cxn ang="0">
                  <a:pos x="51" y="127"/>
                </a:cxn>
                <a:cxn ang="0">
                  <a:pos x="144" y="281"/>
                </a:cxn>
                <a:cxn ang="0">
                  <a:pos x="102" y="281"/>
                </a:cxn>
                <a:cxn ang="0">
                  <a:pos x="198" y="360"/>
                </a:cxn>
                <a:cxn ang="0">
                  <a:pos x="293" y="281"/>
                </a:cxn>
                <a:cxn ang="0">
                  <a:pos x="251" y="281"/>
                </a:cxn>
              </a:cxnLst>
              <a:rect l="0" t="0" r="r" b="b"/>
              <a:pathLst>
                <a:path w="293" h="360">
                  <a:moveTo>
                    <a:pt x="251" y="281"/>
                  </a:moveTo>
                  <a:cubicBezTo>
                    <a:pt x="247" y="140"/>
                    <a:pt x="143" y="23"/>
                    <a:pt x="8" y="0"/>
                  </a:cubicBezTo>
                  <a:cubicBezTo>
                    <a:pt x="48" y="49"/>
                    <a:pt x="48" y="49"/>
                    <a:pt x="48" y="49"/>
                  </a:cubicBezTo>
                  <a:cubicBezTo>
                    <a:pt x="0" y="107"/>
                    <a:pt x="0" y="107"/>
                    <a:pt x="0" y="107"/>
                  </a:cubicBezTo>
                  <a:cubicBezTo>
                    <a:pt x="17" y="111"/>
                    <a:pt x="35" y="118"/>
                    <a:pt x="51" y="127"/>
                  </a:cubicBezTo>
                  <a:cubicBezTo>
                    <a:pt x="108" y="160"/>
                    <a:pt x="141" y="219"/>
                    <a:pt x="144" y="281"/>
                  </a:cubicBezTo>
                  <a:cubicBezTo>
                    <a:pt x="102" y="281"/>
                    <a:pt x="102" y="281"/>
                    <a:pt x="102" y="281"/>
                  </a:cubicBezTo>
                  <a:cubicBezTo>
                    <a:pt x="198" y="360"/>
                    <a:pt x="198" y="360"/>
                    <a:pt x="198" y="360"/>
                  </a:cubicBezTo>
                  <a:cubicBezTo>
                    <a:pt x="293" y="281"/>
                    <a:pt x="293" y="281"/>
                    <a:pt x="293" y="281"/>
                  </a:cubicBezTo>
                  <a:lnTo>
                    <a:pt x="251" y="281"/>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endParaRPr lang="en-US" sz="1200" dirty="0">
                <a:solidFill>
                  <a:srgbClr val="000000"/>
                </a:solidFill>
                <a:cs typeface="Arial" charset="0"/>
              </a:endParaRPr>
            </a:p>
          </p:txBody>
        </p:sp>
        <p:sp>
          <p:nvSpPr>
            <p:cNvPr id="37" name="Freeform 45" descr="© INSCALE GmbH, 26.05.2010&#10;http://www.presentationload.com/"/>
            <p:cNvSpPr>
              <a:spLocks/>
            </p:cNvSpPr>
            <p:nvPr/>
          </p:nvSpPr>
          <p:spPr bwMode="gray">
            <a:xfrm>
              <a:off x="2566988" y="3230563"/>
              <a:ext cx="1773237" cy="2184400"/>
            </a:xfrm>
            <a:custGeom>
              <a:avLst/>
              <a:gdLst/>
              <a:ahLst/>
              <a:cxnLst>
                <a:cxn ang="0">
                  <a:pos x="295" y="254"/>
                </a:cxn>
                <a:cxn ang="0">
                  <a:pos x="242" y="233"/>
                </a:cxn>
                <a:cxn ang="0">
                  <a:pos x="149" y="79"/>
                </a:cxn>
                <a:cxn ang="0">
                  <a:pos x="191" y="79"/>
                </a:cxn>
                <a:cxn ang="0">
                  <a:pos x="96" y="0"/>
                </a:cxn>
                <a:cxn ang="0">
                  <a:pos x="0" y="79"/>
                </a:cxn>
                <a:cxn ang="0">
                  <a:pos x="42" y="79"/>
                </a:cxn>
                <a:cxn ang="0">
                  <a:pos x="283" y="361"/>
                </a:cxn>
                <a:cxn ang="0">
                  <a:pos x="245" y="315"/>
                </a:cxn>
                <a:cxn ang="0">
                  <a:pos x="295" y="254"/>
                </a:cxn>
              </a:cxnLst>
              <a:rect l="0" t="0" r="r" b="b"/>
              <a:pathLst>
                <a:path w="295" h="361">
                  <a:moveTo>
                    <a:pt x="295" y="254"/>
                  </a:moveTo>
                  <a:cubicBezTo>
                    <a:pt x="277" y="250"/>
                    <a:pt x="259" y="243"/>
                    <a:pt x="242" y="233"/>
                  </a:cubicBezTo>
                  <a:cubicBezTo>
                    <a:pt x="185" y="200"/>
                    <a:pt x="152" y="141"/>
                    <a:pt x="149" y="79"/>
                  </a:cubicBezTo>
                  <a:cubicBezTo>
                    <a:pt x="191" y="79"/>
                    <a:pt x="191" y="79"/>
                    <a:pt x="191" y="79"/>
                  </a:cubicBezTo>
                  <a:cubicBezTo>
                    <a:pt x="96" y="0"/>
                    <a:pt x="96" y="0"/>
                    <a:pt x="96" y="0"/>
                  </a:cubicBezTo>
                  <a:cubicBezTo>
                    <a:pt x="0" y="79"/>
                    <a:pt x="0" y="79"/>
                    <a:pt x="0" y="79"/>
                  </a:cubicBezTo>
                  <a:cubicBezTo>
                    <a:pt x="42" y="79"/>
                    <a:pt x="42" y="79"/>
                    <a:pt x="42" y="79"/>
                  </a:cubicBezTo>
                  <a:cubicBezTo>
                    <a:pt x="46" y="220"/>
                    <a:pt x="148" y="336"/>
                    <a:pt x="283" y="361"/>
                  </a:cubicBezTo>
                  <a:cubicBezTo>
                    <a:pt x="245" y="315"/>
                    <a:pt x="245" y="315"/>
                    <a:pt x="245" y="315"/>
                  </a:cubicBezTo>
                  <a:lnTo>
                    <a:pt x="295" y="254"/>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endParaRPr lang="en-US" sz="1200" dirty="0">
                <a:solidFill>
                  <a:srgbClr val="000000"/>
                </a:solidFill>
                <a:cs typeface="Arial" charset="0"/>
              </a:endParaRPr>
            </a:p>
          </p:txBody>
        </p:sp>
        <p:sp>
          <p:nvSpPr>
            <p:cNvPr id="38" name="WordArt 105" descr="© INSCALE GmbH, 26.05.2010&#10;http://www.presentationload.com/"/>
            <p:cNvSpPr>
              <a:spLocks noChangeArrowheads="1" noChangeShapeType="1" noTextEdit="1"/>
            </p:cNvSpPr>
            <p:nvPr>
              <p:custDataLst>
                <p:tags r:id="rId1"/>
              </p:custDataLst>
            </p:nvPr>
          </p:nvSpPr>
          <p:spPr bwMode="gray">
            <a:xfrm rot="19295501">
              <a:off x="3551277" y="2485855"/>
              <a:ext cx="701453" cy="482033"/>
            </a:xfrm>
            <a:prstGeom prst="rect">
              <a:avLst/>
            </a:prstGeom>
          </p:spPr>
          <p:txBody>
            <a:bodyPr spcFirstLastPara="1" wrap="none" fromWordArt="1">
              <a:prstTxWarp prst="textArchUp">
                <a:avLst>
                  <a:gd name="adj" fmla="val 12931419"/>
                </a:avLst>
              </a:prstTxWarp>
            </a:bodyPr>
            <a:lstStyle/>
            <a:p>
              <a:pPr algn="ctr"/>
              <a:r>
                <a:rPr lang="en-US" sz="3600" b="1" kern="10" dirty="0" smtClean="0">
                  <a:ln w="9525">
                    <a:noFill/>
                    <a:round/>
                    <a:headEnd/>
                    <a:tailEnd/>
                  </a:ln>
                  <a:solidFill>
                    <a:schemeClr val="tx1">
                      <a:lumMod val="50000"/>
                      <a:lumOff val="50000"/>
                    </a:schemeClr>
                  </a:solidFill>
                  <a:effectLst>
                    <a:innerShdw blurRad="25400" dist="12700" dir="13500000">
                      <a:prstClr val="black">
                        <a:alpha val="50000"/>
                      </a:prstClr>
                    </a:innerShdw>
                  </a:effectLst>
                </a:rPr>
                <a:t>Act</a:t>
              </a:r>
              <a:endParaRPr lang="en-US" sz="3600" b="1" kern="10" dirty="0">
                <a:ln w="9525">
                  <a:noFill/>
                  <a:round/>
                  <a:headEnd/>
                  <a:tailEnd/>
                </a:ln>
                <a:solidFill>
                  <a:schemeClr val="tx1">
                    <a:lumMod val="50000"/>
                    <a:lumOff val="50000"/>
                  </a:schemeClr>
                </a:solidFill>
                <a:effectLst>
                  <a:innerShdw blurRad="25400" dist="12700" dir="13500000">
                    <a:prstClr val="black">
                      <a:alpha val="50000"/>
                    </a:prstClr>
                  </a:innerShdw>
                </a:effectLst>
              </a:endParaRPr>
            </a:p>
          </p:txBody>
        </p:sp>
        <p:sp>
          <p:nvSpPr>
            <p:cNvPr id="46" name="WordArt 106" descr="© INSCALE GmbH, 26.05.2010&#10;http://www.presentationload.com/"/>
            <p:cNvSpPr>
              <a:spLocks noChangeArrowheads="1" noChangeShapeType="1" noTextEdit="1"/>
            </p:cNvSpPr>
            <p:nvPr>
              <p:custDataLst>
                <p:tags r:id="rId2"/>
              </p:custDataLst>
            </p:nvPr>
          </p:nvSpPr>
          <p:spPr bwMode="gray">
            <a:xfrm rot="3255875">
              <a:off x="4936654" y="2798081"/>
              <a:ext cx="1147074" cy="631756"/>
            </a:xfrm>
            <a:prstGeom prst="rect">
              <a:avLst/>
            </a:prstGeom>
          </p:spPr>
          <p:txBody>
            <a:bodyPr spcFirstLastPara="1" wrap="none" fromWordArt="1">
              <a:prstTxWarp prst="textArchUp">
                <a:avLst>
                  <a:gd name="adj" fmla="val 12931419"/>
                </a:avLst>
              </a:prstTxWarp>
            </a:bodyPr>
            <a:lstStyle/>
            <a:p>
              <a:pPr algn="ctr"/>
              <a:r>
                <a:rPr lang="en-US" sz="3600" b="1" kern="10" dirty="0" smtClean="0">
                  <a:ln w="9525">
                    <a:noFill/>
                    <a:round/>
                    <a:headEnd/>
                    <a:tailEnd/>
                  </a:ln>
                  <a:solidFill>
                    <a:schemeClr val="tx1">
                      <a:lumMod val="50000"/>
                      <a:lumOff val="50000"/>
                    </a:schemeClr>
                  </a:solidFill>
                  <a:effectLst>
                    <a:innerShdw blurRad="25400" dist="12700" dir="13500000">
                      <a:prstClr val="black">
                        <a:alpha val="50000"/>
                      </a:prstClr>
                    </a:innerShdw>
                  </a:effectLst>
                </a:rPr>
                <a:t>Plan</a:t>
              </a:r>
              <a:endParaRPr lang="en-US" sz="3600" b="1" kern="10" dirty="0">
                <a:ln w="9525">
                  <a:noFill/>
                  <a:round/>
                  <a:headEnd/>
                  <a:tailEnd/>
                </a:ln>
                <a:solidFill>
                  <a:schemeClr val="tx1">
                    <a:lumMod val="50000"/>
                    <a:lumOff val="50000"/>
                  </a:schemeClr>
                </a:solidFill>
                <a:effectLst>
                  <a:innerShdw blurRad="25400" dist="12700" dir="13500000">
                    <a:prstClr val="black">
                      <a:alpha val="50000"/>
                    </a:prstClr>
                  </a:innerShdw>
                </a:effectLst>
              </a:endParaRPr>
            </a:p>
          </p:txBody>
        </p:sp>
        <p:sp>
          <p:nvSpPr>
            <p:cNvPr id="47" name="WordArt 108" descr="© INSCALE GmbH, 26.05.2010&#10;http://www.presentationload.com/"/>
            <p:cNvSpPr>
              <a:spLocks noChangeArrowheads="1" noChangeShapeType="1" noTextEdit="1"/>
            </p:cNvSpPr>
            <p:nvPr>
              <p:custDataLst>
                <p:tags r:id="rId3"/>
              </p:custDataLst>
            </p:nvPr>
          </p:nvSpPr>
          <p:spPr bwMode="gray">
            <a:xfrm rot="3247592">
              <a:off x="2989968" y="4159594"/>
              <a:ext cx="1093672" cy="424951"/>
            </a:xfrm>
            <a:prstGeom prst="rect">
              <a:avLst/>
            </a:prstGeom>
          </p:spPr>
          <p:txBody>
            <a:bodyPr spcFirstLastPara="1" wrap="none" fromWordArt="1">
              <a:prstTxWarp prst="textArchDown">
                <a:avLst>
                  <a:gd name="adj" fmla="val 833522"/>
                </a:avLst>
              </a:prstTxWarp>
            </a:bodyPr>
            <a:lstStyle/>
            <a:p>
              <a:pPr algn="ctr"/>
              <a:r>
                <a:rPr lang="en-US" sz="3600" b="1" kern="10" dirty="0" smtClean="0">
                  <a:ln w="9525">
                    <a:noFill/>
                    <a:round/>
                    <a:headEnd/>
                    <a:tailEnd/>
                  </a:ln>
                  <a:solidFill>
                    <a:schemeClr val="tx1">
                      <a:lumMod val="50000"/>
                      <a:lumOff val="50000"/>
                    </a:schemeClr>
                  </a:solidFill>
                  <a:effectLst>
                    <a:innerShdw blurRad="25400" dist="12700" dir="13500000">
                      <a:prstClr val="black">
                        <a:alpha val="50000"/>
                      </a:prstClr>
                    </a:innerShdw>
                  </a:effectLst>
                </a:rPr>
                <a:t>Check</a:t>
              </a:r>
              <a:endParaRPr lang="en-US" sz="3600" b="1" kern="10" dirty="0">
                <a:ln w="9525">
                  <a:noFill/>
                  <a:round/>
                  <a:headEnd/>
                  <a:tailEnd/>
                </a:ln>
                <a:solidFill>
                  <a:schemeClr val="tx1">
                    <a:lumMod val="50000"/>
                    <a:lumOff val="50000"/>
                  </a:schemeClr>
                </a:solidFill>
                <a:effectLst>
                  <a:innerShdw blurRad="25400" dist="12700" dir="13500000">
                    <a:prstClr val="black">
                      <a:alpha val="50000"/>
                    </a:prstClr>
                  </a:innerShdw>
                </a:effectLst>
              </a:endParaRPr>
            </a:p>
          </p:txBody>
        </p:sp>
        <p:sp>
          <p:nvSpPr>
            <p:cNvPr id="48" name="WordArt 109" descr="© INSCALE GmbH, 26.05.2010&#10;http://www.presentationload.com/"/>
            <p:cNvSpPr>
              <a:spLocks noChangeArrowheads="1" noChangeShapeType="1" noTextEdit="1"/>
            </p:cNvSpPr>
            <p:nvPr>
              <p:custDataLst>
                <p:tags r:id="rId4"/>
              </p:custDataLst>
            </p:nvPr>
          </p:nvSpPr>
          <p:spPr bwMode="gray">
            <a:xfrm rot="19208566">
              <a:off x="5102829" y="4658885"/>
              <a:ext cx="501265" cy="238391"/>
            </a:xfrm>
            <a:prstGeom prst="rect">
              <a:avLst/>
            </a:prstGeom>
          </p:spPr>
          <p:txBody>
            <a:bodyPr spcFirstLastPara="1" wrap="none" fromWordArt="1">
              <a:prstTxWarp prst="textArchDown">
                <a:avLst>
                  <a:gd name="adj" fmla="val 833520"/>
                </a:avLst>
              </a:prstTxWarp>
            </a:bodyPr>
            <a:lstStyle/>
            <a:p>
              <a:pPr algn="ctr"/>
              <a:r>
                <a:rPr lang="en-US" sz="3600" b="1" kern="10" dirty="0" smtClean="0">
                  <a:ln w="9525">
                    <a:noFill/>
                    <a:round/>
                    <a:headEnd/>
                    <a:tailEnd/>
                  </a:ln>
                  <a:solidFill>
                    <a:schemeClr val="tx1">
                      <a:lumMod val="50000"/>
                      <a:lumOff val="50000"/>
                    </a:schemeClr>
                  </a:solidFill>
                  <a:effectLst>
                    <a:innerShdw blurRad="25400" dist="12700" dir="13500000">
                      <a:prstClr val="black">
                        <a:alpha val="50000"/>
                      </a:prstClr>
                    </a:innerShdw>
                  </a:effectLst>
                </a:rPr>
                <a:t>Do</a:t>
              </a:r>
              <a:endParaRPr lang="en-US" sz="3600" b="1" kern="10" dirty="0">
                <a:ln w="9525">
                  <a:noFill/>
                  <a:round/>
                  <a:headEnd/>
                  <a:tailEnd/>
                </a:ln>
                <a:solidFill>
                  <a:schemeClr val="tx1">
                    <a:lumMod val="50000"/>
                    <a:lumOff val="50000"/>
                  </a:schemeClr>
                </a:solidFill>
                <a:effectLst>
                  <a:innerShdw blurRad="25400" dist="12700" dir="13500000">
                    <a:prstClr val="black">
                      <a:alpha val="50000"/>
                    </a:prstClr>
                  </a:innerShdw>
                </a:effectLst>
              </a:endParaRPr>
            </a:p>
          </p:txBody>
        </p:sp>
      </p:grpSp>
      <p:sp>
        <p:nvSpPr>
          <p:cNvPr id="26" name="Rechteck 25"/>
          <p:cNvSpPr/>
          <p:nvPr/>
        </p:nvSpPr>
        <p:spPr bwMode="gray">
          <a:xfrm>
            <a:off x="229204" y="6164048"/>
            <a:ext cx="7630101" cy="261610"/>
          </a:xfrm>
          <a:prstGeom prst="rect">
            <a:avLst/>
          </a:prstGeom>
        </p:spPr>
        <p:txBody>
          <a:bodyPr wrap="square">
            <a:spAutoFit/>
          </a:bodyPr>
          <a:lstStyle/>
          <a:p>
            <a:pPr defTabSz="801688" eaLnBrk="0" hangingPunct="0"/>
            <a:r>
              <a:rPr lang="en-US" sz="1100" dirty="0" smtClean="0">
                <a:solidFill>
                  <a:schemeClr val="tx1">
                    <a:lumMod val="85000"/>
                    <a:lumOff val="15000"/>
                  </a:schemeClr>
                </a:solidFill>
              </a:rPr>
              <a:t>Plan–Do–Check–Act( also called PDCA), plan–do–study–act (also called PDSA), </a:t>
            </a:r>
            <a:r>
              <a:rPr lang="en-US" sz="1100" dirty="0">
                <a:solidFill>
                  <a:schemeClr val="tx1">
                    <a:lumMod val="85000"/>
                    <a:lumOff val="15000"/>
                  </a:schemeClr>
                </a:solidFill>
              </a:rPr>
              <a:t>a</a:t>
            </a:r>
            <a:r>
              <a:rPr lang="en-US" sz="1100" dirty="0" smtClean="0">
                <a:solidFill>
                  <a:schemeClr val="tx1">
                    <a:lumMod val="85000"/>
                    <a:lumOff val="15000"/>
                  </a:schemeClr>
                </a:solidFill>
              </a:rPr>
              <a:t>lso called Shewhart cycle</a:t>
            </a:r>
            <a:endParaRPr lang="en-US" sz="1100" dirty="0">
              <a:solidFill>
                <a:schemeClr val="tx1">
                  <a:lumMod val="85000"/>
                  <a:lumOff val="15000"/>
                </a:schemeClr>
              </a:solidFill>
            </a:endParaRPr>
          </a:p>
        </p:txBody>
      </p:sp>
    </p:spTree>
    <p:extLst>
      <p:ext uri="{BB962C8B-B14F-4D97-AF65-F5344CB8AC3E}">
        <p14:creationId xmlns:p14="http://schemas.microsoft.com/office/powerpoint/2010/main" val="60334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Internal Analysis </a:t>
            </a:r>
            <a:r>
              <a:rPr lang="en-US" b="0" dirty="0" smtClean="0"/>
              <a:t>– Competitive Advantages</a:t>
            </a:r>
            <a:endParaRPr lang="en-US" b="0" dirty="0"/>
          </a:p>
        </p:txBody>
      </p:sp>
      <p:sp>
        <p:nvSpPr>
          <p:cNvPr id="3" name="Textplatzhalter 2"/>
          <p:cNvSpPr>
            <a:spLocks noGrp="1"/>
          </p:cNvSpPr>
          <p:nvPr>
            <p:ph type="body" sz="quarter" idx="13"/>
          </p:nvPr>
        </p:nvSpPr>
        <p:spPr bwMode="gray"/>
        <p:txBody>
          <a:bodyPr/>
          <a:lstStyle/>
          <a:p>
            <a:r>
              <a:rPr lang="en-US" dirty="0" smtClean="0"/>
              <a:t>Skills providing competitive advantages</a:t>
            </a:r>
            <a:endParaRPr lang="en-US" dirty="0"/>
          </a:p>
        </p:txBody>
      </p:sp>
      <p:grpSp>
        <p:nvGrpSpPr>
          <p:cNvPr id="13" name="Gruppieren 12"/>
          <p:cNvGrpSpPr/>
          <p:nvPr/>
        </p:nvGrpSpPr>
        <p:grpSpPr bwMode="gray">
          <a:xfrm>
            <a:off x="323850" y="1555750"/>
            <a:ext cx="8494713" cy="4246564"/>
            <a:chOff x="323850" y="1555750"/>
            <a:chExt cx="8494713" cy="4246564"/>
          </a:xfrm>
        </p:grpSpPr>
        <p:grpSp>
          <p:nvGrpSpPr>
            <p:cNvPr id="10" name="Gruppieren 9"/>
            <p:cNvGrpSpPr/>
            <p:nvPr/>
          </p:nvGrpSpPr>
          <p:grpSpPr bwMode="gray">
            <a:xfrm>
              <a:off x="323850" y="1555750"/>
              <a:ext cx="2735263" cy="4246564"/>
              <a:chOff x="323850" y="1555750"/>
              <a:chExt cx="2735263" cy="4246564"/>
            </a:xfrm>
          </p:grpSpPr>
          <p:sp>
            <p:nvSpPr>
              <p:cNvPr id="4" name="Rectangle 19"/>
              <p:cNvSpPr>
                <a:spLocks noChangeArrowheads="1"/>
              </p:cNvSpPr>
              <p:nvPr/>
            </p:nvSpPr>
            <p:spPr bwMode="gray">
              <a:xfrm>
                <a:off x="323850"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pPr>
                <a:r>
                  <a:rPr lang="en-US" b="1" noProof="1" smtClean="0">
                    <a:solidFill>
                      <a:srgbClr val="FFFFFF"/>
                    </a:solidFill>
                    <a:effectLst>
                      <a:outerShdw blurRad="190500" algn="ctr" rotWithShape="0">
                        <a:prstClr val="black">
                          <a:alpha val="50000"/>
                        </a:prstClr>
                      </a:outerShdw>
                    </a:effectLst>
                    <a:cs typeface="Arial" charset="0"/>
                  </a:rPr>
                  <a:t>Skills</a:t>
                </a:r>
                <a:endParaRPr lang="en-US" b="1" noProof="1">
                  <a:solidFill>
                    <a:srgbClr val="FFFFFF"/>
                  </a:solidFill>
                  <a:effectLst>
                    <a:outerShdw blurRad="190500" algn="ctr" rotWithShape="0">
                      <a:prstClr val="black">
                        <a:alpha val="50000"/>
                      </a:prstClr>
                    </a:outerShdw>
                  </a:effectLst>
                  <a:cs typeface="Arial" charset="0"/>
                </a:endParaRPr>
              </a:p>
            </p:txBody>
          </p:sp>
          <p:sp>
            <p:nvSpPr>
              <p:cNvPr id="6" name="Rectangle 5"/>
              <p:cNvSpPr>
                <a:spLocks noChangeArrowheads="1"/>
              </p:cNvSpPr>
              <p:nvPr/>
            </p:nvSpPr>
            <p:spPr bwMode="gray">
              <a:xfrm>
                <a:off x="32385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Experience, staff, production and management processes</a:t>
                </a:r>
                <a:br>
                  <a:rPr lang="en-US" sz="1400" noProof="1" smtClean="0">
                    <a:solidFill>
                      <a:srgbClr val="000000"/>
                    </a:solidFill>
                    <a:cs typeface="Arial" charset="0"/>
                  </a:rPr>
                </a:b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
                </a:r>
                <a:br>
                  <a:rPr lang="en-US" sz="1200" noProof="1" smtClean="0">
                    <a:solidFill>
                      <a:srgbClr val="7D7D7D"/>
                    </a:solidFill>
                    <a:cs typeface="Arial" charset="0"/>
                  </a:rPr>
                </a:b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grpSp>
        <p:grpSp>
          <p:nvGrpSpPr>
            <p:cNvPr id="11" name="Gruppieren 10"/>
            <p:cNvGrpSpPr/>
            <p:nvPr/>
          </p:nvGrpSpPr>
          <p:grpSpPr bwMode="gray">
            <a:xfrm>
              <a:off x="3203575" y="1555750"/>
              <a:ext cx="2735263" cy="4246564"/>
              <a:chOff x="3203575" y="1555750"/>
              <a:chExt cx="2735263" cy="4246564"/>
            </a:xfrm>
          </p:grpSpPr>
          <p:sp>
            <p:nvSpPr>
              <p:cNvPr id="8" name="Rectangle 19"/>
              <p:cNvSpPr>
                <a:spLocks noChangeArrowheads="1"/>
              </p:cNvSpPr>
              <p:nvPr/>
            </p:nvSpPr>
            <p:spPr bwMode="gray">
              <a:xfrm>
                <a:off x="3203575"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pPr>
                <a:r>
                  <a:rPr lang="en-US" b="1" noProof="1" smtClean="0">
                    <a:solidFill>
                      <a:srgbClr val="FFFFFF"/>
                    </a:solidFill>
                    <a:effectLst>
                      <a:outerShdw blurRad="190500" algn="ctr" rotWithShape="0">
                        <a:prstClr val="black">
                          <a:alpha val="50000"/>
                        </a:prstClr>
                      </a:outerShdw>
                    </a:effectLst>
                    <a:cs typeface="Arial" charset="0"/>
                  </a:rPr>
                  <a:t>Intellectual property (IP)</a:t>
                </a:r>
                <a:endParaRPr lang="en-US" b="1" noProof="1">
                  <a:solidFill>
                    <a:srgbClr val="FFFFFF"/>
                  </a:solidFill>
                  <a:effectLst>
                    <a:outerShdw blurRad="190500" algn="ctr" rotWithShape="0">
                      <a:prstClr val="black">
                        <a:alpha val="50000"/>
                      </a:prstClr>
                    </a:outerShdw>
                  </a:effectLst>
                  <a:cs typeface="Arial" charset="0"/>
                </a:endParaRPr>
              </a:p>
            </p:txBody>
          </p:sp>
          <p:sp>
            <p:nvSpPr>
              <p:cNvPr id="9" name="Rectangle 5"/>
              <p:cNvSpPr>
                <a:spLocks noChangeArrowheads="1"/>
              </p:cNvSpPr>
              <p:nvPr/>
            </p:nvSpPr>
            <p:spPr bwMode="gray">
              <a:xfrm>
                <a:off x="3203575"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80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Patents, copyright, </a:t>
                </a:r>
                <a:r>
                  <a:rPr lang="en-US" sz="1400" noProof="1">
                    <a:solidFill>
                      <a:srgbClr val="000000"/>
                    </a:solidFill>
                    <a:cs typeface="Arial" charset="0"/>
                  </a:rPr>
                  <a:t>d</a:t>
                </a:r>
                <a:r>
                  <a:rPr lang="en-US" sz="1400" noProof="1" smtClean="0">
                    <a:solidFill>
                      <a:srgbClr val="000000"/>
                    </a:solidFill>
                    <a:cs typeface="Arial" charset="0"/>
                  </a:rPr>
                  <a:t>esign rights, trademarks, etc.</a:t>
                </a:r>
                <a:br>
                  <a:rPr lang="en-US" sz="1400" noProof="1" smtClean="0">
                    <a:solidFill>
                      <a:srgbClr val="000000"/>
                    </a:solidFill>
                    <a:cs typeface="Arial" charset="0"/>
                  </a:rPr>
                </a:b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
                </a:r>
                <a:br>
                  <a:rPr lang="en-US" sz="1200" noProof="1" smtClean="0">
                    <a:solidFill>
                      <a:srgbClr val="7D7D7D"/>
                    </a:solidFill>
                    <a:cs typeface="Arial" charset="0"/>
                  </a:rPr>
                </a:b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grpSp>
        <p:grpSp>
          <p:nvGrpSpPr>
            <p:cNvPr id="12" name="Gruppieren 11"/>
            <p:cNvGrpSpPr/>
            <p:nvPr/>
          </p:nvGrpSpPr>
          <p:grpSpPr bwMode="gray">
            <a:xfrm>
              <a:off x="6083300" y="1555750"/>
              <a:ext cx="2735263" cy="4246564"/>
              <a:chOff x="6083300" y="1555750"/>
              <a:chExt cx="2735263" cy="4246564"/>
            </a:xfrm>
          </p:grpSpPr>
          <p:sp>
            <p:nvSpPr>
              <p:cNvPr id="5" name="Rectangle 19"/>
              <p:cNvSpPr>
                <a:spLocks noChangeArrowheads="1"/>
              </p:cNvSpPr>
              <p:nvPr/>
            </p:nvSpPr>
            <p:spPr bwMode="gray">
              <a:xfrm>
                <a:off x="6083300"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defTabSz="801688" eaLnBrk="0" hangingPunct="0">
                  <a:buClr>
                    <a:srgbClr val="969696"/>
                  </a:buClr>
                </a:pPr>
                <a:r>
                  <a:rPr lang="en-US" b="1" noProof="1" smtClean="0">
                    <a:solidFill>
                      <a:srgbClr val="FFFFFF"/>
                    </a:solidFill>
                    <a:effectLst>
                      <a:outerShdw blurRad="190500" algn="ctr" rotWithShape="0">
                        <a:prstClr val="black">
                          <a:alpha val="50000"/>
                        </a:prstClr>
                      </a:outerShdw>
                    </a:effectLst>
                    <a:cs typeface="Arial" charset="0"/>
                  </a:rPr>
                  <a:t>Assets</a:t>
                </a:r>
                <a:endParaRPr lang="en-US" b="1" noProof="1">
                  <a:solidFill>
                    <a:srgbClr val="FFFFFF"/>
                  </a:solidFill>
                  <a:effectLst>
                    <a:outerShdw blurRad="190500" algn="ctr" rotWithShape="0">
                      <a:prstClr val="black">
                        <a:alpha val="50000"/>
                      </a:prstClr>
                    </a:outerShdw>
                  </a:effectLst>
                  <a:cs typeface="Arial" charset="0"/>
                </a:endParaRPr>
              </a:p>
            </p:txBody>
          </p:sp>
          <p:sp>
            <p:nvSpPr>
              <p:cNvPr id="7" name="Rectangle 5"/>
              <p:cNvSpPr>
                <a:spLocks noChangeArrowheads="1"/>
              </p:cNvSpPr>
              <p:nvPr/>
            </p:nvSpPr>
            <p:spPr bwMode="gray">
              <a:xfrm>
                <a:off x="6083300" y="1916113"/>
                <a:ext cx="2735263" cy="388620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lstStyle/>
              <a:p>
                <a:pPr marL="171450" indent="-171450">
                  <a:lnSpc>
                    <a:spcPct val="95000"/>
                  </a:lnSpc>
                  <a:spcAft>
                    <a:spcPts val="600"/>
                  </a:spcAft>
                  <a:buClr>
                    <a:srgbClr val="969696"/>
                  </a:buClr>
                  <a:buFont typeface="Wingdings" pitchFamily="2" charset="2"/>
                  <a:buChar char="§"/>
                </a:pPr>
                <a:r>
                  <a:rPr lang="en-US" sz="1400" noProof="1" smtClean="0">
                    <a:solidFill>
                      <a:srgbClr val="000000"/>
                    </a:solidFill>
                    <a:cs typeface="Arial" charset="0"/>
                  </a:rPr>
                  <a:t>capital, goods, resources, real estate, production plants, stock etc.</a:t>
                </a: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a:lnSpc>
                    <a:spcPct val="95000"/>
                  </a:lnSpc>
                  <a:spcAft>
                    <a:spcPts val="600"/>
                  </a:spcAft>
                  <a:buClr>
                    <a:srgbClr val="969696"/>
                  </a:buClr>
                </a:pPr>
                <a:endParaRPr lang="en-US" sz="1400" noProof="1" smtClean="0">
                  <a:solidFill>
                    <a:srgbClr val="000000"/>
                  </a:solidFill>
                  <a:cs typeface="Arial" charset="0"/>
                </a:endParaRPr>
              </a:p>
              <a:p>
                <a:pPr marL="17145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marL="171450" lvl="0" indent="-171450">
                  <a:lnSpc>
                    <a:spcPct val="95000"/>
                  </a:lnSpc>
                  <a:spcAft>
                    <a:spcPts val="600"/>
                  </a:spcAft>
                  <a:buClr>
                    <a:srgbClr val="969696"/>
                  </a:buClr>
                  <a:buFont typeface="Wingdings" pitchFamily="2" charset="2"/>
                  <a:buChar char="§"/>
                </a:pPr>
                <a:endParaRPr lang="en-US" sz="1400" noProof="1" smtClean="0">
                  <a:solidFill>
                    <a:srgbClr val="000000"/>
                  </a:solidFill>
                  <a:cs typeface="Arial" charset="0"/>
                </a:endParaRPr>
              </a:p>
              <a:p>
                <a:pPr lvl="0">
                  <a:lnSpc>
                    <a:spcPct val="95000"/>
                  </a:lnSpc>
                  <a:spcAft>
                    <a:spcPts val="600"/>
                  </a:spcAft>
                  <a:buClr>
                    <a:srgbClr val="969696"/>
                  </a:buClr>
                </a:pPr>
                <a:r>
                  <a:rPr lang="en-US" sz="1200" noProof="1" smtClean="0">
                    <a:solidFill>
                      <a:srgbClr val="7D7D7D"/>
                    </a:solidFill>
                    <a:cs typeface="Arial" charset="0"/>
                  </a:rPr>
                  <a:t/>
                </a:r>
                <a:br>
                  <a:rPr lang="en-US" sz="1200" noProof="1" smtClean="0">
                    <a:solidFill>
                      <a:srgbClr val="7D7D7D"/>
                    </a:solidFill>
                    <a:cs typeface="Arial" charset="0"/>
                  </a:rPr>
                </a:br>
                <a:r>
                  <a:rPr lang="en-US" sz="1200" noProof="1" smtClean="0">
                    <a:solidFill>
                      <a:srgbClr val="7D7D7D"/>
                    </a:solidFill>
                    <a:cs typeface="Arial" charset="0"/>
                  </a:rPr>
                  <a:t>Insert description and notes </a:t>
                </a:r>
                <a:br>
                  <a:rPr lang="en-US" sz="1200" noProof="1" smtClean="0">
                    <a:solidFill>
                      <a:srgbClr val="7D7D7D"/>
                    </a:solidFill>
                    <a:cs typeface="Arial" charset="0"/>
                  </a:rPr>
                </a:br>
                <a:r>
                  <a:rPr lang="en-US" sz="1200" noProof="1" smtClean="0">
                    <a:solidFill>
                      <a:srgbClr val="7D7D7D"/>
                    </a:solidFill>
                    <a:cs typeface="Arial" charset="0"/>
                  </a:rPr>
                  <a:t>in key words. </a:t>
                </a:r>
                <a:endParaRPr lang="en-US" sz="1200" noProof="1">
                  <a:solidFill>
                    <a:srgbClr val="7D7D7D"/>
                  </a:solidFill>
                  <a:cs typeface="Arial" charset="0"/>
                </a:endParaRPr>
              </a:p>
            </p:txBody>
          </p:sp>
        </p:grpSp>
      </p:grpSp>
    </p:spTree>
    <p:extLst>
      <p:ext uri="{BB962C8B-B14F-4D97-AF65-F5344CB8AC3E}">
        <p14:creationId xmlns:p14="http://schemas.microsoft.com/office/powerpoint/2010/main" val="132688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Marketing Plan</a:t>
            </a:r>
            <a:r>
              <a:rPr lang="en-US" b="0" dirty="0" smtClean="0"/>
              <a:t> – Vision, Mission, Values</a:t>
            </a:r>
            <a:endParaRPr lang="en-US" dirty="0"/>
          </a:p>
        </p:txBody>
      </p:sp>
      <p:sp>
        <p:nvSpPr>
          <p:cNvPr id="3" name="Textplatzhalter 2"/>
          <p:cNvSpPr>
            <a:spLocks noGrp="1"/>
          </p:cNvSpPr>
          <p:nvPr>
            <p:ph type="body" sz="quarter" idx="13"/>
          </p:nvPr>
        </p:nvSpPr>
        <p:spPr bwMode="gray"/>
        <p:txBody>
          <a:bodyPr/>
          <a:lstStyle/>
          <a:p>
            <a:r>
              <a:rPr lang="en-US" dirty="0" smtClean="0"/>
              <a:t>All business activities contribute to achieve the vision </a:t>
            </a:r>
            <a:endParaRPr lang="en-US" dirty="0"/>
          </a:p>
        </p:txBody>
      </p:sp>
      <p:grpSp>
        <p:nvGrpSpPr>
          <p:cNvPr id="7" name="Gruppieren 6"/>
          <p:cNvGrpSpPr/>
          <p:nvPr/>
        </p:nvGrpSpPr>
        <p:grpSpPr bwMode="gray">
          <a:xfrm>
            <a:off x="-1663963" y="1552361"/>
            <a:ext cx="10482975" cy="4239566"/>
            <a:chOff x="-1663963" y="1552361"/>
            <a:chExt cx="10482975" cy="4239566"/>
          </a:xfrm>
        </p:grpSpPr>
        <p:pic>
          <p:nvPicPr>
            <p:cNvPr id="56" name="_effect" descr="C:\Users\marc.h\Desktop\Schatten-TEST.png"/>
            <p:cNvPicPr>
              <a:picLocks noChangeAspect="1" noChangeArrowheads="1"/>
            </p:cNvPicPr>
            <p:nvPr/>
          </p:nvPicPr>
          <p:blipFill>
            <a:blip r:embed="rId2" cstate="print"/>
            <a:srcRect/>
            <a:stretch>
              <a:fillRect/>
            </a:stretch>
          </p:blipFill>
          <p:spPr bwMode="gray">
            <a:xfrm>
              <a:off x="-1663963" y="5113021"/>
              <a:ext cx="8495507" cy="659002"/>
            </a:xfrm>
            <a:prstGeom prst="rect">
              <a:avLst/>
            </a:prstGeom>
            <a:noFill/>
          </p:spPr>
        </p:pic>
        <p:grpSp>
          <p:nvGrpSpPr>
            <p:cNvPr id="85" name="Gruppieren 84"/>
            <p:cNvGrpSpPr/>
            <p:nvPr/>
          </p:nvGrpSpPr>
          <p:grpSpPr bwMode="gray">
            <a:xfrm>
              <a:off x="336995" y="1552361"/>
              <a:ext cx="4492800" cy="4239566"/>
              <a:chOff x="336995" y="1552361"/>
              <a:chExt cx="4492800" cy="4239566"/>
            </a:xfrm>
          </p:grpSpPr>
          <p:grpSp>
            <p:nvGrpSpPr>
              <p:cNvPr id="82" name="Gruppieren 81"/>
              <p:cNvGrpSpPr/>
              <p:nvPr/>
            </p:nvGrpSpPr>
            <p:grpSpPr bwMode="gray">
              <a:xfrm>
                <a:off x="1902627" y="1552361"/>
                <a:ext cx="1360194" cy="1274535"/>
                <a:chOff x="1902627" y="1552361"/>
                <a:chExt cx="1360194" cy="1274535"/>
              </a:xfrm>
            </p:grpSpPr>
            <p:grpSp>
              <p:nvGrpSpPr>
                <p:cNvPr id="6" name="Gruppieren 5"/>
                <p:cNvGrpSpPr/>
                <p:nvPr/>
              </p:nvGrpSpPr>
              <p:grpSpPr bwMode="gray">
                <a:xfrm>
                  <a:off x="1902627" y="1552361"/>
                  <a:ext cx="1360194" cy="1274535"/>
                  <a:chOff x="3891232" y="1552361"/>
                  <a:chExt cx="1360194" cy="1274535"/>
                </a:xfrm>
              </p:grpSpPr>
              <p:sp>
                <p:nvSpPr>
                  <p:cNvPr id="32" name="Freeform 20"/>
                  <p:cNvSpPr>
                    <a:spLocks/>
                  </p:cNvSpPr>
                  <p:nvPr/>
                </p:nvSpPr>
                <p:spPr bwMode="gray">
                  <a:xfrm>
                    <a:off x="4572000" y="1552361"/>
                    <a:ext cx="679425" cy="1176597"/>
                  </a:xfrm>
                  <a:custGeom>
                    <a:avLst/>
                    <a:gdLst>
                      <a:gd name="T0" fmla="*/ 506 w 506"/>
                      <a:gd name="T1" fmla="*/ 877 h 877"/>
                      <a:gd name="T2" fmla="*/ 0 w 506"/>
                      <a:gd name="T3" fmla="*/ 0 h 877"/>
                      <a:gd name="T4" fmla="*/ 312 w 506"/>
                      <a:gd name="T5" fmla="*/ 877 h 877"/>
                      <a:gd name="T6" fmla="*/ 506 w 506"/>
                      <a:gd name="T7" fmla="*/ 877 h 877"/>
                    </a:gdLst>
                    <a:ahLst/>
                    <a:cxnLst>
                      <a:cxn ang="0">
                        <a:pos x="T0" y="T1"/>
                      </a:cxn>
                      <a:cxn ang="0">
                        <a:pos x="T2" y="T3"/>
                      </a:cxn>
                      <a:cxn ang="0">
                        <a:pos x="T4" y="T5"/>
                      </a:cxn>
                      <a:cxn ang="0">
                        <a:pos x="T6" y="T7"/>
                      </a:cxn>
                    </a:cxnLst>
                    <a:rect l="0" t="0" r="r" b="b"/>
                    <a:pathLst>
                      <a:path w="506" h="877">
                        <a:moveTo>
                          <a:pt x="506" y="877"/>
                        </a:moveTo>
                        <a:lnTo>
                          <a:pt x="0" y="0"/>
                        </a:lnTo>
                        <a:lnTo>
                          <a:pt x="312" y="877"/>
                        </a:lnTo>
                        <a:lnTo>
                          <a:pt x="506" y="877"/>
                        </a:lnTo>
                        <a:close/>
                      </a:path>
                    </a:pathLst>
                  </a:custGeom>
                  <a:gradFill flip="none" rotWithShape="1">
                    <a:gsLst>
                      <a:gs pos="0">
                        <a:schemeClr val="accent1">
                          <a:lumMod val="20000"/>
                          <a:lumOff val="80000"/>
                        </a:schemeClr>
                      </a:gs>
                      <a:gs pos="100000">
                        <a:schemeClr val="accent1">
                          <a:lumMod val="60000"/>
                          <a:lumOff val="40000"/>
                        </a:schemeClr>
                      </a:gs>
                    </a:gsLst>
                    <a:lin ang="16200000" scaled="1"/>
                    <a:tileRect/>
                  </a:gradFill>
                  <a:ln w="3175">
                    <a:gradFill>
                      <a:gsLst>
                        <a:gs pos="0">
                          <a:schemeClr val="accent1">
                            <a:lumMod val="20000"/>
                            <a:lumOff val="80000"/>
                          </a:schemeClr>
                        </a:gs>
                        <a:gs pos="100000">
                          <a:schemeClr val="accent1">
                            <a:lumMod val="60000"/>
                            <a:lumOff val="40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33" name="Freeform 21"/>
                  <p:cNvSpPr>
                    <a:spLocks/>
                  </p:cNvSpPr>
                  <p:nvPr/>
                </p:nvSpPr>
                <p:spPr bwMode="gray">
                  <a:xfrm>
                    <a:off x="3891232" y="1552361"/>
                    <a:ext cx="680768" cy="1176597"/>
                  </a:xfrm>
                  <a:custGeom>
                    <a:avLst/>
                    <a:gdLst>
                      <a:gd name="T0" fmla="*/ 507 w 507"/>
                      <a:gd name="T1" fmla="*/ 0 h 877"/>
                      <a:gd name="T2" fmla="*/ 0 w 507"/>
                      <a:gd name="T3" fmla="*/ 877 h 877"/>
                      <a:gd name="T4" fmla="*/ 194 w 507"/>
                      <a:gd name="T5" fmla="*/ 877 h 877"/>
                      <a:gd name="T6" fmla="*/ 507 w 507"/>
                      <a:gd name="T7" fmla="*/ 0 h 877"/>
                    </a:gdLst>
                    <a:ahLst/>
                    <a:cxnLst>
                      <a:cxn ang="0">
                        <a:pos x="T0" y="T1"/>
                      </a:cxn>
                      <a:cxn ang="0">
                        <a:pos x="T2" y="T3"/>
                      </a:cxn>
                      <a:cxn ang="0">
                        <a:pos x="T4" y="T5"/>
                      </a:cxn>
                      <a:cxn ang="0">
                        <a:pos x="T6" y="T7"/>
                      </a:cxn>
                    </a:cxnLst>
                    <a:rect l="0" t="0" r="r" b="b"/>
                    <a:pathLst>
                      <a:path w="507" h="877">
                        <a:moveTo>
                          <a:pt x="507" y="0"/>
                        </a:moveTo>
                        <a:lnTo>
                          <a:pt x="0" y="877"/>
                        </a:lnTo>
                        <a:lnTo>
                          <a:pt x="194" y="877"/>
                        </a:lnTo>
                        <a:lnTo>
                          <a:pt x="507" y="0"/>
                        </a:lnTo>
                        <a:close/>
                      </a:path>
                    </a:pathLst>
                  </a:custGeom>
                  <a:gradFill flip="none" rotWithShape="1">
                    <a:gsLst>
                      <a:gs pos="0">
                        <a:schemeClr val="accent1">
                          <a:lumMod val="50000"/>
                        </a:schemeClr>
                      </a:gs>
                      <a:gs pos="100000">
                        <a:schemeClr val="accent1">
                          <a:lumMod val="75000"/>
                        </a:schemeClr>
                      </a:gs>
                    </a:gsLst>
                    <a:lin ang="5400000" scaled="1"/>
                    <a:tileRect/>
                  </a:gradFill>
                  <a:ln w="3175">
                    <a:gradFill flip="none" rotWithShape="1">
                      <a:gsLst>
                        <a:gs pos="0">
                          <a:schemeClr val="accent1">
                            <a:lumMod val="50000"/>
                          </a:schemeClr>
                        </a:gs>
                        <a:gs pos="100000">
                          <a:schemeClr val="accent1">
                            <a:lumMod val="75000"/>
                          </a:schemeClr>
                        </a:gs>
                      </a:gsLst>
                      <a:lin ang="540000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24"/>
                  <p:cNvSpPr>
                    <a:spLocks/>
                  </p:cNvSpPr>
                  <p:nvPr/>
                </p:nvSpPr>
                <p:spPr bwMode="gray">
                  <a:xfrm>
                    <a:off x="4990935" y="2728958"/>
                    <a:ext cx="260491" cy="97938"/>
                  </a:xfrm>
                  <a:custGeom>
                    <a:avLst/>
                    <a:gdLst>
                      <a:gd name="T0" fmla="*/ 26 w 194"/>
                      <a:gd name="T1" fmla="*/ 73 h 73"/>
                      <a:gd name="T2" fmla="*/ 161 w 194"/>
                      <a:gd name="T3" fmla="*/ 73 h 73"/>
                      <a:gd name="T4" fmla="*/ 194 w 194"/>
                      <a:gd name="T5" fmla="*/ 0 h 73"/>
                      <a:gd name="T6" fmla="*/ 0 w 194"/>
                      <a:gd name="T7" fmla="*/ 0 h 73"/>
                      <a:gd name="T8" fmla="*/ 26 w 194"/>
                      <a:gd name="T9" fmla="*/ 73 h 73"/>
                    </a:gdLst>
                    <a:ahLst/>
                    <a:cxnLst>
                      <a:cxn ang="0">
                        <a:pos x="T0" y="T1"/>
                      </a:cxn>
                      <a:cxn ang="0">
                        <a:pos x="T2" y="T3"/>
                      </a:cxn>
                      <a:cxn ang="0">
                        <a:pos x="T4" y="T5"/>
                      </a:cxn>
                      <a:cxn ang="0">
                        <a:pos x="T6" y="T7"/>
                      </a:cxn>
                      <a:cxn ang="0">
                        <a:pos x="T8" y="T9"/>
                      </a:cxn>
                    </a:cxnLst>
                    <a:rect l="0" t="0" r="r" b="b"/>
                    <a:pathLst>
                      <a:path w="194" h="73">
                        <a:moveTo>
                          <a:pt x="26" y="73"/>
                        </a:moveTo>
                        <a:lnTo>
                          <a:pt x="161" y="73"/>
                        </a:lnTo>
                        <a:lnTo>
                          <a:pt x="194" y="0"/>
                        </a:lnTo>
                        <a:lnTo>
                          <a:pt x="0" y="0"/>
                        </a:lnTo>
                        <a:lnTo>
                          <a:pt x="26" y="73"/>
                        </a:lnTo>
                        <a:close/>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36" name="Freeform 25"/>
                  <p:cNvSpPr>
                    <a:spLocks/>
                  </p:cNvSpPr>
                  <p:nvPr/>
                </p:nvSpPr>
                <p:spPr bwMode="gray">
                  <a:xfrm>
                    <a:off x="3891232" y="2728958"/>
                    <a:ext cx="260491" cy="97938"/>
                  </a:xfrm>
                  <a:custGeom>
                    <a:avLst/>
                    <a:gdLst>
                      <a:gd name="T0" fmla="*/ 194 w 194"/>
                      <a:gd name="T1" fmla="*/ 0 h 73"/>
                      <a:gd name="T2" fmla="*/ 0 w 194"/>
                      <a:gd name="T3" fmla="*/ 0 h 73"/>
                      <a:gd name="T4" fmla="*/ 33 w 194"/>
                      <a:gd name="T5" fmla="*/ 73 h 73"/>
                      <a:gd name="T6" fmla="*/ 168 w 194"/>
                      <a:gd name="T7" fmla="*/ 73 h 73"/>
                      <a:gd name="T8" fmla="*/ 194 w 194"/>
                      <a:gd name="T9" fmla="*/ 0 h 73"/>
                    </a:gdLst>
                    <a:ahLst/>
                    <a:cxnLst>
                      <a:cxn ang="0">
                        <a:pos x="T0" y="T1"/>
                      </a:cxn>
                      <a:cxn ang="0">
                        <a:pos x="T2" y="T3"/>
                      </a:cxn>
                      <a:cxn ang="0">
                        <a:pos x="T4" y="T5"/>
                      </a:cxn>
                      <a:cxn ang="0">
                        <a:pos x="T6" y="T7"/>
                      </a:cxn>
                      <a:cxn ang="0">
                        <a:pos x="T8" y="T9"/>
                      </a:cxn>
                    </a:cxnLst>
                    <a:rect l="0" t="0" r="r" b="b"/>
                    <a:pathLst>
                      <a:path w="194" h="73">
                        <a:moveTo>
                          <a:pt x="194" y="0"/>
                        </a:moveTo>
                        <a:lnTo>
                          <a:pt x="0" y="0"/>
                        </a:lnTo>
                        <a:lnTo>
                          <a:pt x="33" y="73"/>
                        </a:lnTo>
                        <a:lnTo>
                          <a:pt x="168" y="73"/>
                        </a:lnTo>
                        <a:lnTo>
                          <a:pt x="194" y="0"/>
                        </a:lnTo>
                        <a:close/>
                      </a:path>
                    </a:pathLst>
                  </a:custGeom>
                  <a:gradFill flip="none" rotWithShape="1">
                    <a:gsLst>
                      <a:gs pos="0">
                        <a:schemeClr val="accent1">
                          <a:lumMod val="50000"/>
                        </a:schemeClr>
                      </a:gs>
                      <a:gs pos="100000">
                        <a:schemeClr val="accent1">
                          <a:lumMod val="75000"/>
                        </a:schemeClr>
                      </a:gs>
                    </a:gsLst>
                    <a:lin ang="0" scaled="1"/>
                    <a:tileRect/>
                  </a:gradFill>
                  <a:ln w="3175">
                    <a:gradFill flip="none" rotWithShape="1">
                      <a:gsLst>
                        <a:gs pos="0">
                          <a:schemeClr val="accent1">
                            <a:lumMod val="50000"/>
                          </a:schemeClr>
                        </a:gs>
                        <a:gs pos="100000">
                          <a:schemeClr val="accent1">
                            <a:lumMod val="75000"/>
                          </a:schemeClr>
                        </a:gs>
                      </a:gsLst>
                      <a:lin ang="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39" name="Freeform 30"/>
                  <p:cNvSpPr>
                    <a:spLocks/>
                  </p:cNvSpPr>
                  <p:nvPr/>
                </p:nvSpPr>
                <p:spPr bwMode="gray">
                  <a:xfrm>
                    <a:off x="4151723" y="1552361"/>
                    <a:ext cx="839211" cy="1176597"/>
                  </a:xfrm>
                  <a:custGeom>
                    <a:avLst/>
                    <a:gdLst>
                      <a:gd name="T0" fmla="*/ 625 w 625"/>
                      <a:gd name="T1" fmla="*/ 877 h 877"/>
                      <a:gd name="T2" fmla="*/ 313 w 625"/>
                      <a:gd name="T3" fmla="*/ 0 h 877"/>
                      <a:gd name="T4" fmla="*/ 0 w 625"/>
                      <a:gd name="T5" fmla="*/ 877 h 877"/>
                      <a:gd name="T6" fmla="*/ 625 w 625"/>
                      <a:gd name="T7" fmla="*/ 877 h 877"/>
                    </a:gdLst>
                    <a:ahLst/>
                    <a:cxnLst>
                      <a:cxn ang="0">
                        <a:pos x="T0" y="T1"/>
                      </a:cxn>
                      <a:cxn ang="0">
                        <a:pos x="T2" y="T3"/>
                      </a:cxn>
                      <a:cxn ang="0">
                        <a:pos x="T4" y="T5"/>
                      </a:cxn>
                      <a:cxn ang="0">
                        <a:pos x="T6" y="T7"/>
                      </a:cxn>
                    </a:cxnLst>
                    <a:rect l="0" t="0" r="r" b="b"/>
                    <a:pathLst>
                      <a:path w="625" h="877">
                        <a:moveTo>
                          <a:pt x="625" y="877"/>
                        </a:moveTo>
                        <a:lnTo>
                          <a:pt x="313" y="0"/>
                        </a:lnTo>
                        <a:lnTo>
                          <a:pt x="0" y="877"/>
                        </a:lnTo>
                        <a:lnTo>
                          <a:pt x="625" y="877"/>
                        </a:lnTo>
                        <a:close/>
                      </a:path>
                    </a:pathLst>
                  </a:custGeom>
                  <a:gradFill flip="none" rotWithShape="1">
                    <a:gsLst>
                      <a:gs pos="0">
                        <a:schemeClr val="accent1"/>
                      </a:gs>
                      <a:gs pos="100000">
                        <a:schemeClr val="accent1">
                          <a:lumMod val="75000"/>
                        </a:schemeClr>
                      </a:gs>
                    </a:gsLst>
                    <a:lin ang="16200000" scaled="1"/>
                    <a:tileRect/>
                  </a:gradFill>
                  <a:ln w="3175">
                    <a:gradFill>
                      <a:gsLst>
                        <a:gs pos="0">
                          <a:schemeClr val="accent1"/>
                        </a:gs>
                        <a:gs pos="100000">
                          <a:schemeClr val="accent1">
                            <a:lumMod val="75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40" name="Freeform 31"/>
                  <p:cNvSpPr>
                    <a:spLocks/>
                  </p:cNvSpPr>
                  <p:nvPr/>
                </p:nvSpPr>
                <p:spPr bwMode="gray">
                  <a:xfrm>
                    <a:off x="4116812" y="2728958"/>
                    <a:ext cx="909034" cy="97938"/>
                  </a:xfrm>
                  <a:custGeom>
                    <a:avLst/>
                    <a:gdLst>
                      <a:gd name="T0" fmla="*/ 651 w 677"/>
                      <a:gd name="T1" fmla="*/ 0 h 73"/>
                      <a:gd name="T2" fmla="*/ 26 w 677"/>
                      <a:gd name="T3" fmla="*/ 0 h 73"/>
                      <a:gd name="T4" fmla="*/ 0 w 677"/>
                      <a:gd name="T5" fmla="*/ 73 h 73"/>
                      <a:gd name="T6" fmla="*/ 677 w 677"/>
                      <a:gd name="T7" fmla="*/ 73 h 73"/>
                      <a:gd name="T8" fmla="*/ 651 w 677"/>
                      <a:gd name="T9" fmla="*/ 0 h 73"/>
                    </a:gdLst>
                    <a:ahLst/>
                    <a:cxnLst>
                      <a:cxn ang="0">
                        <a:pos x="T0" y="T1"/>
                      </a:cxn>
                      <a:cxn ang="0">
                        <a:pos x="T2" y="T3"/>
                      </a:cxn>
                      <a:cxn ang="0">
                        <a:pos x="T4" y="T5"/>
                      </a:cxn>
                      <a:cxn ang="0">
                        <a:pos x="T6" y="T7"/>
                      </a:cxn>
                      <a:cxn ang="0">
                        <a:pos x="T8" y="T9"/>
                      </a:cxn>
                    </a:cxnLst>
                    <a:rect l="0" t="0" r="r" b="b"/>
                    <a:pathLst>
                      <a:path w="677" h="73">
                        <a:moveTo>
                          <a:pt x="651" y="0"/>
                        </a:moveTo>
                        <a:lnTo>
                          <a:pt x="26" y="0"/>
                        </a:lnTo>
                        <a:lnTo>
                          <a:pt x="0" y="73"/>
                        </a:lnTo>
                        <a:lnTo>
                          <a:pt x="677" y="73"/>
                        </a:lnTo>
                        <a:lnTo>
                          <a:pt x="651" y="0"/>
                        </a:lnTo>
                        <a:close/>
                      </a:path>
                    </a:pathLst>
                  </a:custGeom>
                  <a:gradFill>
                    <a:gsLst>
                      <a:gs pos="0">
                        <a:schemeClr val="accent1"/>
                      </a:gs>
                      <a:gs pos="100000">
                        <a:schemeClr val="accent1">
                          <a:lumMod val="75000"/>
                        </a:schemeClr>
                      </a:gs>
                    </a:gsLst>
                    <a:lin ang="16200000" scaled="1"/>
                  </a:gradFill>
                  <a:ln w="3175">
                    <a:gradFill>
                      <a:gsLst>
                        <a:gs pos="0">
                          <a:schemeClr val="accent1"/>
                        </a:gs>
                        <a:gs pos="100000">
                          <a:schemeClr val="accent1">
                            <a:lumMod val="75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grpSp>
            <p:sp>
              <p:nvSpPr>
                <p:cNvPr id="45" name="Rechteck 44"/>
                <p:cNvSpPr/>
                <p:nvPr/>
              </p:nvSpPr>
              <p:spPr bwMode="gray">
                <a:xfrm>
                  <a:off x="1902627" y="2047874"/>
                  <a:ext cx="1315884" cy="681083"/>
                </a:xfrm>
                <a:prstGeom prst="rect">
                  <a:avLst/>
                </a:prstGeom>
                <a:noFill/>
                <a:ln w="12700">
                  <a:noFill/>
                  <a:round/>
                  <a:headEnd/>
                  <a:tailEnd/>
                </a:ln>
              </p:spPr>
              <p:txBody>
                <a:bodyPr wrap="square" lIns="0" tIns="90000" rIns="0" bIns="90000" rtlCol="0" anchor="ctr">
                  <a:noAutofit/>
                </a:bodyPr>
                <a:lstStyle/>
                <a:p>
                  <a:pPr algn="ctr">
                    <a:spcAft>
                      <a:spcPts val="300"/>
                    </a:spcAft>
                    <a:buClr>
                      <a:srgbClr val="808080"/>
                    </a:buClr>
                  </a:pPr>
                  <a:r>
                    <a:rPr lang="en-US" b="1" dirty="0" smtClean="0">
                      <a:solidFill>
                        <a:srgbClr val="FFFFFF"/>
                      </a:solidFill>
                      <a:effectLst>
                        <a:outerShdw blurRad="190500" algn="ctr" rotWithShape="0">
                          <a:prstClr val="black">
                            <a:alpha val="50000"/>
                          </a:prstClr>
                        </a:outerShdw>
                      </a:effectLst>
                    </a:rPr>
                    <a:t>Vision</a:t>
                  </a:r>
                  <a:endParaRPr lang="en-US" b="1" dirty="0">
                    <a:solidFill>
                      <a:srgbClr val="FFFFFF"/>
                    </a:solidFill>
                    <a:effectLst>
                      <a:outerShdw blurRad="190500" algn="ctr" rotWithShape="0">
                        <a:prstClr val="black">
                          <a:alpha val="50000"/>
                        </a:prstClr>
                      </a:outerShdw>
                    </a:effectLst>
                  </a:endParaRPr>
                </a:p>
              </p:txBody>
            </p:sp>
          </p:grpSp>
          <p:grpSp>
            <p:nvGrpSpPr>
              <p:cNvPr id="83" name="Gruppieren 82"/>
              <p:cNvGrpSpPr/>
              <p:nvPr/>
            </p:nvGrpSpPr>
            <p:grpSpPr bwMode="gray">
              <a:xfrm>
                <a:off x="1286311" y="2826895"/>
                <a:ext cx="2592827" cy="1092075"/>
                <a:chOff x="1286311" y="2826895"/>
                <a:chExt cx="2592827" cy="1092075"/>
              </a:xfrm>
            </p:grpSpPr>
            <p:grpSp>
              <p:nvGrpSpPr>
                <p:cNvPr id="4" name="Gruppieren 3"/>
                <p:cNvGrpSpPr/>
                <p:nvPr/>
              </p:nvGrpSpPr>
              <p:grpSpPr bwMode="gray">
                <a:xfrm>
                  <a:off x="1286311" y="2826895"/>
                  <a:ext cx="2592827" cy="1092075"/>
                  <a:chOff x="3274916" y="2826895"/>
                  <a:chExt cx="2592827" cy="1092075"/>
                </a:xfrm>
              </p:grpSpPr>
              <p:sp>
                <p:nvSpPr>
                  <p:cNvPr id="19" name="Freeform 6"/>
                  <p:cNvSpPr>
                    <a:spLocks/>
                  </p:cNvSpPr>
                  <p:nvPr/>
                </p:nvSpPr>
                <p:spPr bwMode="gray">
                  <a:xfrm>
                    <a:off x="3274916" y="3795541"/>
                    <a:ext cx="495471" cy="123429"/>
                  </a:xfrm>
                  <a:custGeom>
                    <a:avLst/>
                    <a:gdLst>
                      <a:gd name="T0" fmla="*/ 369 w 369"/>
                      <a:gd name="T1" fmla="*/ 0 h 92"/>
                      <a:gd name="T2" fmla="*/ 0 w 369"/>
                      <a:gd name="T3" fmla="*/ 0 h 92"/>
                      <a:gd name="T4" fmla="*/ 227 w 369"/>
                      <a:gd name="T5" fmla="*/ 92 h 92"/>
                      <a:gd name="T6" fmla="*/ 336 w 369"/>
                      <a:gd name="T7" fmla="*/ 92 h 92"/>
                      <a:gd name="T8" fmla="*/ 369 w 369"/>
                      <a:gd name="T9" fmla="*/ 0 h 92"/>
                    </a:gdLst>
                    <a:ahLst/>
                    <a:cxnLst>
                      <a:cxn ang="0">
                        <a:pos x="T0" y="T1"/>
                      </a:cxn>
                      <a:cxn ang="0">
                        <a:pos x="T2" y="T3"/>
                      </a:cxn>
                      <a:cxn ang="0">
                        <a:pos x="T4" y="T5"/>
                      </a:cxn>
                      <a:cxn ang="0">
                        <a:pos x="T6" y="T7"/>
                      </a:cxn>
                      <a:cxn ang="0">
                        <a:pos x="T8" y="T9"/>
                      </a:cxn>
                    </a:cxnLst>
                    <a:rect l="0" t="0" r="r" b="b"/>
                    <a:pathLst>
                      <a:path w="369" h="92">
                        <a:moveTo>
                          <a:pt x="369" y="0"/>
                        </a:moveTo>
                        <a:lnTo>
                          <a:pt x="0" y="0"/>
                        </a:lnTo>
                        <a:lnTo>
                          <a:pt x="227" y="92"/>
                        </a:lnTo>
                        <a:lnTo>
                          <a:pt x="336" y="92"/>
                        </a:lnTo>
                        <a:lnTo>
                          <a:pt x="369" y="0"/>
                        </a:lnTo>
                        <a:close/>
                      </a:path>
                    </a:pathLst>
                  </a:custGeom>
                  <a:gradFill flip="none" rotWithShape="1">
                    <a:gsLst>
                      <a:gs pos="0">
                        <a:schemeClr val="accent1">
                          <a:lumMod val="40000"/>
                          <a:lumOff val="60000"/>
                        </a:schemeClr>
                      </a:gs>
                      <a:gs pos="100000">
                        <a:schemeClr val="accent1">
                          <a:lumMod val="60000"/>
                          <a:lumOff val="40000"/>
                        </a:schemeClr>
                      </a:gs>
                    </a:gsLst>
                    <a:lin ang="0" scaled="1"/>
                    <a:tileRect/>
                  </a:gradFill>
                  <a:ln w="3175">
                    <a:gradFill flip="none" rotWithShape="1">
                      <a:gsLst>
                        <a:gs pos="0">
                          <a:schemeClr val="accent1">
                            <a:lumMod val="40000"/>
                            <a:lumOff val="60000"/>
                          </a:schemeClr>
                        </a:gs>
                        <a:gs pos="100000">
                          <a:schemeClr val="accent1">
                            <a:lumMod val="60000"/>
                            <a:lumOff val="40000"/>
                          </a:schemeClr>
                        </a:gs>
                      </a:gsLst>
                      <a:lin ang="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20" name="Freeform 7"/>
                  <p:cNvSpPr>
                    <a:spLocks/>
                  </p:cNvSpPr>
                  <p:nvPr/>
                </p:nvSpPr>
                <p:spPr bwMode="gray">
                  <a:xfrm>
                    <a:off x="5369587" y="3795541"/>
                    <a:ext cx="498156" cy="123429"/>
                  </a:xfrm>
                  <a:custGeom>
                    <a:avLst/>
                    <a:gdLst>
                      <a:gd name="T0" fmla="*/ 33 w 371"/>
                      <a:gd name="T1" fmla="*/ 92 h 92"/>
                      <a:gd name="T2" fmla="*/ 142 w 371"/>
                      <a:gd name="T3" fmla="*/ 92 h 92"/>
                      <a:gd name="T4" fmla="*/ 371 w 371"/>
                      <a:gd name="T5" fmla="*/ 0 h 92"/>
                      <a:gd name="T6" fmla="*/ 0 w 371"/>
                      <a:gd name="T7" fmla="*/ 0 h 92"/>
                      <a:gd name="T8" fmla="*/ 33 w 371"/>
                      <a:gd name="T9" fmla="*/ 92 h 92"/>
                    </a:gdLst>
                    <a:ahLst/>
                    <a:cxnLst>
                      <a:cxn ang="0">
                        <a:pos x="T0" y="T1"/>
                      </a:cxn>
                      <a:cxn ang="0">
                        <a:pos x="T2" y="T3"/>
                      </a:cxn>
                      <a:cxn ang="0">
                        <a:pos x="T4" y="T5"/>
                      </a:cxn>
                      <a:cxn ang="0">
                        <a:pos x="T6" y="T7"/>
                      </a:cxn>
                      <a:cxn ang="0">
                        <a:pos x="T8" y="T9"/>
                      </a:cxn>
                    </a:cxnLst>
                    <a:rect l="0" t="0" r="r" b="b"/>
                    <a:pathLst>
                      <a:path w="371" h="92">
                        <a:moveTo>
                          <a:pt x="33" y="92"/>
                        </a:moveTo>
                        <a:lnTo>
                          <a:pt x="142" y="92"/>
                        </a:lnTo>
                        <a:lnTo>
                          <a:pt x="371" y="0"/>
                        </a:lnTo>
                        <a:lnTo>
                          <a:pt x="0" y="0"/>
                        </a:lnTo>
                        <a:lnTo>
                          <a:pt x="33" y="92"/>
                        </a:lnTo>
                        <a:close/>
                      </a:path>
                    </a:pathLst>
                  </a:custGeom>
                  <a:solidFill>
                    <a:schemeClr val="accent1">
                      <a:lumMod val="20000"/>
                      <a:lumOff val="80000"/>
                    </a:schemeClr>
                  </a:solidFill>
                  <a:ln w="3175">
                    <a:solidFill>
                      <a:schemeClr val="accent1">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4"/>
                  <p:cNvSpPr>
                    <a:spLocks/>
                  </p:cNvSpPr>
                  <p:nvPr/>
                </p:nvSpPr>
                <p:spPr bwMode="gray">
                  <a:xfrm>
                    <a:off x="3726076" y="3795541"/>
                    <a:ext cx="1687822" cy="123429"/>
                  </a:xfrm>
                  <a:custGeom>
                    <a:avLst/>
                    <a:gdLst>
                      <a:gd name="T0" fmla="*/ 1224 w 1257"/>
                      <a:gd name="T1" fmla="*/ 0 h 92"/>
                      <a:gd name="T2" fmla="*/ 33 w 1257"/>
                      <a:gd name="T3" fmla="*/ 0 h 92"/>
                      <a:gd name="T4" fmla="*/ 0 w 1257"/>
                      <a:gd name="T5" fmla="*/ 92 h 92"/>
                      <a:gd name="T6" fmla="*/ 1257 w 1257"/>
                      <a:gd name="T7" fmla="*/ 92 h 92"/>
                      <a:gd name="T8" fmla="*/ 1224 w 1257"/>
                      <a:gd name="T9" fmla="*/ 0 h 92"/>
                    </a:gdLst>
                    <a:ahLst/>
                    <a:cxnLst>
                      <a:cxn ang="0">
                        <a:pos x="T0" y="T1"/>
                      </a:cxn>
                      <a:cxn ang="0">
                        <a:pos x="T2" y="T3"/>
                      </a:cxn>
                      <a:cxn ang="0">
                        <a:pos x="T4" y="T5"/>
                      </a:cxn>
                      <a:cxn ang="0">
                        <a:pos x="T6" y="T7"/>
                      </a:cxn>
                      <a:cxn ang="0">
                        <a:pos x="T8" y="T9"/>
                      </a:cxn>
                    </a:cxnLst>
                    <a:rect l="0" t="0" r="r" b="b"/>
                    <a:pathLst>
                      <a:path w="1257" h="92">
                        <a:moveTo>
                          <a:pt x="1224" y="0"/>
                        </a:moveTo>
                        <a:lnTo>
                          <a:pt x="33" y="0"/>
                        </a:lnTo>
                        <a:lnTo>
                          <a:pt x="0" y="92"/>
                        </a:lnTo>
                        <a:lnTo>
                          <a:pt x="1257" y="92"/>
                        </a:lnTo>
                        <a:lnTo>
                          <a:pt x="1224" y="0"/>
                        </a:lnTo>
                        <a:close/>
                      </a:path>
                    </a:pathLst>
                  </a:custGeom>
                  <a:gradFill>
                    <a:gsLst>
                      <a:gs pos="0">
                        <a:schemeClr val="accent1">
                          <a:lumMod val="20000"/>
                          <a:lumOff val="80000"/>
                        </a:schemeClr>
                      </a:gs>
                      <a:gs pos="100000">
                        <a:schemeClr val="accent1">
                          <a:lumMod val="60000"/>
                          <a:lumOff val="40000"/>
                        </a:schemeClr>
                      </a:gs>
                    </a:gsLst>
                    <a:lin ang="16200000" scaled="1"/>
                  </a:gradFill>
                  <a:ln w="3175">
                    <a:gradFill>
                      <a:gsLst>
                        <a:gs pos="0">
                          <a:schemeClr val="accent1">
                            <a:lumMod val="20000"/>
                            <a:lumOff val="80000"/>
                          </a:schemeClr>
                        </a:gs>
                        <a:gs pos="100000">
                          <a:schemeClr val="accent1">
                            <a:lumMod val="60000"/>
                            <a:lumOff val="40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16"/>
                  <p:cNvSpPr>
                    <a:spLocks/>
                  </p:cNvSpPr>
                  <p:nvPr/>
                </p:nvSpPr>
                <p:spPr bwMode="gray">
                  <a:xfrm>
                    <a:off x="3274916" y="2826895"/>
                    <a:ext cx="725078" cy="968646"/>
                  </a:xfrm>
                  <a:custGeom>
                    <a:avLst/>
                    <a:gdLst>
                      <a:gd name="T0" fmla="*/ 417 w 540"/>
                      <a:gd name="T1" fmla="*/ 0 h 722"/>
                      <a:gd name="T2" fmla="*/ 0 w 540"/>
                      <a:gd name="T3" fmla="*/ 722 h 722"/>
                      <a:gd name="T4" fmla="*/ 369 w 540"/>
                      <a:gd name="T5" fmla="*/ 722 h 722"/>
                      <a:gd name="T6" fmla="*/ 540 w 540"/>
                      <a:gd name="T7" fmla="*/ 246 h 722"/>
                      <a:gd name="T8" fmla="*/ 417 w 540"/>
                      <a:gd name="T9" fmla="*/ 0 h 722"/>
                    </a:gdLst>
                    <a:ahLst/>
                    <a:cxnLst>
                      <a:cxn ang="0">
                        <a:pos x="T0" y="T1"/>
                      </a:cxn>
                      <a:cxn ang="0">
                        <a:pos x="T2" y="T3"/>
                      </a:cxn>
                      <a:cxn ang="0">
                        <a:pos x="T4" y="T5"/>
                      </a:cxn>
                      <a:cxn ang="0">
                        <a:pos x="T6" y="T7"/>
                      </a:cxn>
                      <a:cxn ang="0">
                        <a:pos x="T8" y="T9"/>
                      </a:cxn>
                    </a:cxnLst>
                    <a:rect l="0" t="0" r="r" b="b"/>
                    <a:pathLst>
                      <a:path w="540" h="722">
                        <a:moveTo>
                          <a:pt x="417" y="0"/>
                        </a:moveTo>
                        <a:lnTo>
                          <a:pt x="0" y="722"/>
                        </a:lnTo>
                        <a:lnTo>
                          <a:pt x="369" y="722"/>
                        </a:lnTo>
                        <a:lnTo>
                          <a:pt x="540" y="246"/>
                        </a:lnTo>
                        <a:lnTo>
                          <a:pt x="417" y="0"/>
                        </a:lnTo>
                        <a:close/>
                      </a:path>
                    </a:pathLst>
                  </a:custGeom>
                  <a:gradFill flip="none" rotWithShape="1">
                    <a:gsLst>
                      <a:gs pos="0">
                        <a:schemeClr val="accent1">
                          <a:lumMod val="60000"/>
                          <a:lumOff val="40000"/>
                        </a:schemeClr>
                      </a:gs>
                      <a:gs pos="100000">
                        <a:schemeClr val="accent1">
                          <a:lumMod val="20000"/>
                          <a:lumOff val="80000"/>
                        </a:schemeClr>
                      </a:gs>
                    </a:gsLst>
                    <a:lin ang="5400000" scaled="1"/>
                    <a:tileRect/>
                  </a:gradFill>
                  <a:ln w="3175">
                    <a:gradFill flip="none" rotWithShape="1">
                      <a:gsLst>
                        <a:gs pos="0">
                          <a:schemeClr val="accent1">
                            <a:lumMod val="60000"/>
                            <a:lumOff val="40000"/>
                          </a:schemeClr>
                        </a:gs>
                        <a:gs pos="100000">
                          <a:schemeClr val="accent1">
                            <a:lumMod val="20000"/>
                            <a:lumOff val="80000"/>
                          </a:schemeClr>
                        </a:gs>
                      </a:gsLst>
                      <a:lin ang="540000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7"/>
                  <p:cNvSpPr>
                    <a:spLocks/>
                  </p:cNvSpPr>
                  <p:nvPr/>
                </p:nvSpPr>
                <p:spPr bwMode="gray">
                  <a:xfrm>
                    <a:off x="5144007" y="2826895"/>
                    <a:ext cx="723736" cy="968646"/>
                  </a:xfrm>
                  <a:custGeom>
                    <a:avLst/>
                    <a:gdLst>
                      <a:gd name="T0" fmla="*/ 168 w 539"/>
                      <a:gd name="T1" fmla="*/ 722 h 722"/>
                      <a:gd name="T2" fmla="*/ 539 w 539"/>
                      <a:gd name="T3" fmla="*/ 722 h 722"/>
                      <a:gd name="T4" fmla="*/ 123 w 539"/>
                      <a:gd name="T5" fmla="*/ 0 h 722"/>
                      <a:gd name="T6" fmla="*/ 0 w 539"/>
                      <a:gd name="T7" fmla="*/ 246 h 722"/>
                      <a:gd name="T8" fmla="*/ 168 w 539"/>
                      <a:gd name="T9" fmla="*/ 722 h 722"/>
                    </a:gdLst>
                    <a:ahLst/>
                    <a:cxnLst>
                      <a:cxn ang="0">
                        <a:pos x="T0" y="T1"/>
                      </a:cxn>
                      <a:cxn ang="0">
                        <a:pos x="T2" y="T3"/>
                      </a:cxn>
                      <a:cxn ang="0">
                        <a:pos x="T4" y="T5"/>
                      </a:cxn>
                      <a:cxn ang="0">
                        <a:pos x="T6" y="T7"/>
                      </a:cxn>
                      <a:cxn ang="0">
                        <a:pos x="T8" y="T9"/>
                      </a:cxn>
                    </a:cxnLst>
                    <a:rect l="0" t="0" r="r" b="b"/>
                    <a:pathLst>
                      <a:path w="539" h="722">
                        <a:moveTo>
                          <a:pt x="168" y="722"/>
                        </a:moveTo>
                        <a:lnTo>
                          <a:pt x="539" y="722"/>
                        </a:lnTo>
                        <a:lnTo>
                          <a:pt x="123" y="0"/>
                        </a:lnTo>
                        <a:lnTo>
                          <a:pt x="0" y="246"/>
                        </a:lnTo>
                        <a:lnTo>
                          <a:pt x="168" y="722"/>
                        </a:lnTo>
                        <a:close/>
                      </a:path>
                    </a:pathLst>
                  </a:custGeom>
                  <a:gradFill flip="none" rotWithShape="1">
                    <a:gsLst>
                      <a:gs pos="0">
                        <a:srgbClr val="FFFFFF"/>
                      </a:gs>
                      <a:gs pos="100000">
                        <a:schemeClr val="accent1">
                          <a:lumMod val="20000"/>
                          <a:lumOff val="80000"/>
                        </a:schemeClr>
                      </a:gs>
                    </a:gsLst>
                    <a:lin ang="16200000" scaled="1"/>
                    <a:tileRect/>
                  </a:gradFill>
                  <a:ln w="3175">
                    <a:gradFill>
                      <a:gsLst>
                        <a:gs pos="0">
                          <a:srgbClr val="FFFFFF"/>
                        </a:gs>
                        <a:gs pos="100000">
                          <a:schemeClr val="accent1">
                            <a:lumMod val="20000"/>
                            <a:lumOff val="80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8"/>
                  <p:cNvSpPr>
                    <a:spLocks/>
                  </p:cNvSpPr>
                  <p:nvPr/>
                </p:nvSpPr>
                <p:spPr bwMode="gray">
                  <a:xfrm>
                    <a:off x="3770386" y="3156932"/>
                    <a:ext cx="1599201" cy="638609"/>
                  </a:xfrm>
                  <a:custGeom>
                    <a:avLst/>
                    <a:gdLst>
                      <a:gd name="T0" fmla="*/ 171 w 1191"/>
                      <a:gd name="T1" fmla="*/ 0 h 476"/>
                      <a:gd name="T2" fmla="*/ 0 w 1191"/>
                      <a:gd name="T3" fmla="*/ 476 h 476"/>
                      <a:gd name="T4" fmla="*/ 1191 w 1191"/>
                      <a:gd name="T5" fmla="*/ 476 h 476"/>
                      <a:gd name="T6" fmla="*/ 1023 w 1191"/>
                      <a:gd name="T7" fmla="*/ 0 h 476"/>
                      <a:gd name="T8" fmla="*/ 171 w 1191"/>
                      <a:gd name="T9" fmla="*/ 0 h 476"/>
                    </a:gdLst>
                    <a:ahLst/>
                    <a:cxnLst>
                      <a:cxn ang="0">
                        <a:pos x="T0" y="T1"/>
                      </a:cxn>
                      <a:cxn ang="0">
                        <a:pos x="T2" y="T3"/>
                      </a:cxn>
                      <a:cxn ang="0">
                        <a:pos x="T4" y="T5"/>
                      </a:cxn>
                      <a:cxn ang="0">
                        <a:pos x="T6" y="T7"/>
                      </a:cxn>
                      <a:cxn ang="0">
                        <a:pos x="T8" y="T9"/>
                      </a:cxn>
                    </a:cxnLst>
                    <a:rect l="0" t="0" r="r" b="b"/>
                    <a:pathLst>
                      <a:path w="1191" h="476">
                        <a:moveTo>
                          <a:pt x="171" y="0"/>
                        </a:moveTo>
                        <a:lnTo>
                          <a:pt x="0" y="476"/>
                        </a:lnTo>
                        <a:lnTo>
                          <a:pt x="1191" y="476"/>
                        </a:lnTo>
                        <a:lnTo>
                          <a:pt x="1023" y="0"/>
                        </a:lnTo>
                        <a:lnTo>
                          <a:pt x="171" y="0"/>
                        </a:lnTo>
                        <a:close/>
                      </a:path>
                    </a:pathLst>
                  </a:custGeom>
                  <a:gradFill flip="none" rotWithShape="1">
                    <a:gsLst>
                      <a:gs pos="0">
                        <a:srgbClr val="FFFFFF"/>
                      </a:gs>
                      <a:gs pos="100000">
                        <a:schemeClr val="accent1">
                          <a:lumMod val="20000"/>
                          <a:lumOff val="80000"/>
                        </a:schemeClr>
                      </a:gs>
                    </a:gsLst>
                    <a:lin ang="16200000" scaled="1"/>
                    <a:tileRect/>
                  </a:gradFill>
                  <a:ln w="3175">
                    <a:gradFill>
                      <a:gsLst>
                        <a:gs pos="0">
                          <a:srgbClr val="FFFFFF"/>
                        </a:gs>
                        <a:gs pos="100000">
                          <a:schemeClr val="accent1">
                            <a:lumMod val="20000"/>
                            <a:lumOff val="80000"/>
                          </a:schemeClr>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34" name="Freeform 22"/>
                  <p:cNvSpPr>
                    <a:spLocks/>
                  </p:cNvSpPr>
                  <p:nvPr/>
                </p:nvSpPr>
                <p:spPr bwMode="gray">
                  <a:xfrm>
                    <a:off x="3834837" y="2826895"/>
                    <a:ext cx="1474326" cy="334063"/>
                  </a:xfrm>
                  <a:custGeom>
                    <a:avLst/>
                    <a:gdLst>
                      <a:gd name="T0" fmla="*/ 1022 w 1098"/>
                      <a:gd name="T1" fmla="*/ 0 h 249"/>
                      <a:gd name="T2" fmla="*/ 949 w 1098"/>
                      <a:gd name="T3" fmla="*/ 173 h 249"/>
                      <a:gd name="T4" fmla="*/ 149 w 1098"/>
                      <a:gd name="T5" fmla="*/ 173 h 249"/>
                      <a:gd name="T6" fmla="*/ 75 w 1098"/>
                      <a:gd name="T7" fmla="*/ 0 h 249"/>
                      <a:gd name="T8" fmla="*/ 0 w 1098"/>
                      <a:gd name="T9" fmla="*/ 0 h 249"/>
                      <a:gd name="T10" fmla="*/ 123 w 1098"/>
                      <a:gd name="T11" fmla="*/ 249 h 249"/>
                      <a:gd name="T12" fmla="*/ 975 w 1098"/>
                      <a:gd name="T13" fmla="*/ 249 h 249"/>
                      <a:gd name="T14" fmla="*/ 1098 w 1098"/>
                      <a:gd name="T15" fmla="*/ 0 h 249"/>
                      <a:gd name="T16" fmla="*/ 1022 w 109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249">
                        <a:moveTo>
                          <a:pt x="1022" y="0"/>
                        </a:moveTo>
                        <a:lnTo>
                          <a:pt x="949" y="173"/>
                        </a:lnTo>
                        <a:lnTo>
                          <a:pt x="149" y="173"/>
                        </a:lnTo>
                        <a:lnTo>
                          <a:pt x="75" y="0"/>
                        </a:lnTo>
                        <a:lnTo>
                          <a:pt x="0" y="0"/>
                        </a:lnTo>
                        <a:lnTo>
                          <a:pt x="123" y="249"/>
                        </a:lnTo>
                        <a:lnTo>
                          <a:pt x="975" y="249"/>
                        </a:lnTo>
                        <a:lnTo>
                          <a:pt x="1098" y="0"/>
                        </a:lnTo>
                        <a:lnTo>
                          <a:pt x="1022" y="0"/>
                        </a:lnTo>
                        <a:close/>
                      </a:path>
                    </a:pathLst>
                  </a:custGeom>
                  <a:gradFill flip="none" rotWithShape="1">
                    <a:gsLst>
                      <a:gs pos="0">
                        <a:srgbClr val="FFFFFF"/>
                      </a:gs>
                      <a:gs pos="34000">
                        <a:schemeClr val="accent1">
                          <a:lumMod val="20000"/>
                          <a:lumOff val="80000"/>
                        </a:schemeClr>
                      </a:gs>
                      <a:gs pos="100000">
                        <a:schemeClr val="accent1">
                          <a:lumMod val="40000"/>
                          <a:lumOff val="60000"/>
                        </a:schemeClr>
                      </a:gs>
                    </a:gsLst>
                    <a:lin ang="10800000" scaled="1"/>
                    <a:tileRect/>
                  </a:gradFill>
                  <a:ln w="3175">
                    <a:gradFill flip="none" rotWithShape="1">
                      <a:gsLst>
                        <a:gs pos="0">
                          <a:srgbClr val="FFFFFF"/>
                        </a:gs>
                        <a:gs pos="35000">
                          <a:schemeClr val="accent1">
                            <a:lumMod val="20000"/>
                            <a:lumOff val="80000"/>
                          </a:schemeClr>
                        </a:gs>
                        <a:gs pos="100000">
                          <a:schemeClr val="accent1">
                            <a:lumMod val="40000"/>
                            <a:lumOff val="60000"/>
                          </a:schemeClr>
                        </a:gs>
                      </a:gsLst>
                      <a:lin ang="1080000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37" name="Freeform 28"/>
                  <p:cNvSpPr>
                    <a:spLocks/>
                  </p:cNvSpPr>
                  <p:nvPr/>
                </p:nvSpPr>
                <p:spPr bwMode="gray">
                  <a:xfrm>
                    <a:off x="3935543" y="2826895"/>
                    <a:ext cx="181270" cy="232100"/>
                  </a:xfrm>
                  <a:custGeom>
                    <a:avLst/>
                    <a:gdLst>
                      <a:gd name="T0" fmla="*/ 135 w 135"/>
                      <a:gd name="T1" fmla="*/ 0 h 173"/>
                      <a:gd name="T2" fmla="*/ 0 w 135"/>
                      <a:gd name="T3" fmla="*/ 0 h 173"/>
                      <a:gd name="T4" fmla="*/ 74 w 135"/>
                      <a:gd name="T5" fmla="*/ 173 h 173"/>
                      <a:gd name="T6" fmla="*/ 135 w 135"/>
                      <a:gd name="T7" fmla="*/ 0 h 173"/>
                    </a:gdLst>
                    <a:ahLst/>
                    <a:cxnLst>
                      <a:cxn ang="0">
                        <a:pos x="T0" y="T1"/>
                      </a:cxn>
                      <a:cxn ang="0">
                        <a:pos x="T2" y="T3"/>
                      </a:cxn>
                      <a:cxn ang="0">
                        <a:pos x="T4" y="T5"/>
                      </a:cxn>
                      <a:cxn ang="0">
                        <a:pos x="T6" y="T7"/>
                      </a:cxn>
                    </a:cxnLst>
                    <a:rect l="0" t="0" r="r" b="b"/>
                    <a:pathLst>
                      <a:path w="135" h="173">
                        <a:moveTo>
                          <a:pt x="135" y="0"/>
                        </a:moveTo>
                        <a:lnTo>
                          <a:pt x="0" y="0"/>
                        </a:lnTo>
                        <a:lnTo>
                          <a:pt x="74" y="173"/>
                        </a:lnTo>
                        <a:lnTo>
                          <a:pt x="135" y="0"/>
                        </a:lnTo>
                        <a:close/>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9"/>
                  <p:cNvSpPr>
                    <a:spLocks/>
                  </p:cNvSpPr>
                  <p:nvPr/>
                </p:nvSpPr>
                <p:spPr bwMode="gray">
                  <a:xfrm>
                    <a:off x="5025846" y="2826895"/>
                    <a:ext cx="181270" cy="232100"/>
                  </a:xfrm>
                  <a:custGeom>
                    <a:avLst/>
                    <a:gdLst>
                      <a:gd name="T0" fmla="*/ 62 w 135"/>
                      <a:gd name="T1" fmla="*/ 173 h 173"/>
                      <a:gd name="T2" fmla="*/ 135 w 135"/>
                      <a:gd name="T3" fmla="*/ 0 h 173"/>
                      <a:gd name="T4" fmla="*/ 0 w 135"/>
                      <a:gd name="T5" fmla="*/ 0 h 173"/>
                      <a:gd name="T6" fmla="*/ 62 w 135"/>
                      <a:gd name="T7" fmla="*/ 173 h 173"/>
                    </a:gdLst>
                    <a:ahLst/>
                    <a:cxnLst>
                      <a:cxn ang="0">
                        <a:pos x="T0" y="T1"/>
                      </a:cxn>
                      <a:cxn ang="0">
                        <a:pos x="T2" y="T3"/>
                      </a:cxn>
                      <a:cxn ang="0">
                        <a:pos x="T4" y="T5"/>
                      </a:cxn>
                      <a:cxn ang="0">
                        <a:pos x="T6" y="T7"/>
                      </a:cxn>
                    </a:cxnLst>
                    <a:rect l="0" t="0" r="r" b="b"/>
                    <a:pathLst>
                      <a:path w="135" h="173">
                        <a:moveTo>
                          <a:pt x="62" y="173"/>
                        </a:moveTo>
                        <a:lnTo>
                          <a:pt x="135" y="0"/>
                        </a:lnTo>
                        <a:lnTo>
                          <a:pt x="0" y="0"/>
                        </a:lnTo>
                        <a:lnTo>
                          <a:pt x="62" y="173"/>
                        </a:lnTo>
                        <a:close/>
                      </a:path>
                    </a:pathLst>
                  </a:custGeom>
                  <a:solidFill>
                    <a:schemeClr val="accent1">
                      <a:lumMod val="20000"/>
                      <a:lumOff val="80000"/>
                    </a:schemeClr>
                  </a:solidFill>
                  <a:ln w="3175">
                    <a:solidFill>
                      <a:schemeClr val="accent1">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41" name="Freeform 33"/>
                  <p:cNvSpPr>
                    <a:spLocks/>
                  </p:cNvSpPr>
                  <p:nvPr/>
                </p:nvSpPr>
                <p:spPr bwMode="gray">
                  <a:xfrm>
                    <a:off x="4034905" y="2826895"/>
                    <a:ext cx="1074190" cy="232100"/>
                  </a:xfrm>
                  <a:custGeom>
                    <a:avLst/>
                    <a:gdLst>
                      <a:gd name="T0" fmla="*/ 61 w 800"/>
                      <a:gd name="T1" fmla="*/ 0 h 173"/>
                      <a:gd name="T2" fmla="*/ 0 w 800"/>
                      <a:gd name="T3" fmla="*/ 173 h 173"/>
                      <a:gd name="T4" fmla="*/ 800 w 800"/>
                      <a:gd name="T5" fmla="*/ 173 h 173"/>
                      <a:gd name="T6" fmla="*/ 738 w 800"/>
                      <a:gd name="T7" fmla="*/ 0 h 173"/>
                      <a:gd name="T8" fmla="*/ 61 w 800"/>
                      <a:gd name="T9" fmla="*/ 0 h 173"/>
                    </a:gdLst>
                    <a:ahLst/>
                    <a:cxnLst>
                      <a:cxn ang="0">
                        <a:pos x="T0" y="T1"/>
                      </a:cxn>
                      <a:cxn ang="0">
                        <a:pos x="T2" y="T3"/>
                      </a:cxn>
                      <a:cxn ang="0">
                        <a:pos x="T4" y="T5"/>
                      </a:cxn>
                      <a:cxn ang="0">
                        <a:pos x="T6" y="T7"/>
                      </a:cxn>
                      <a:cxn ang="0">
                        <a:pos x="T8" y="T9"/>
                      </a:cxn>
                    </a:cxnLst>
                    <a:rect l="0" t="0" r="r" b="b"/>
                    <a:pathLst>
                      <a:path w="800" h="173">
                        <a:moveTo>
                          <a:pt x="61" y="0"/>
                        </a:moveTo>
                        <a:lnTo>
                          <a:pt x="0" y="173"/>
                        </a:lnTo>
                        <a:lnTo>
                          <a:pt x="800" y="173"/>
                        </a:lnTo>
                        <a:lnTo>
                          <a:pt x="738" y="0"/>
                        </a:lnTo>
                        <a:lnTo>
                          <a:pt x="61" y="0"/>
                        </a:lnTo>
                        <a:close/>
                      </a:path>
                    </a:pathLst>
                  </a:custGeom>
                  <a:solidFill>
                    <a:schemeClr val="accent1">
                      <a:lumMod val="40000"/>
                      <a:lumOff val="60000"/>
                    </a:schemeClr>
                  </a:solidFill>
                  <a:ln w="3175">
                    <a:solidFill>
                      <a:schemeClr val="accent1">
                        <a:lumMod val="40000"/>
                        <a:lumOff val="6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80" name="Rechteck 79"/>
                <p:cNvSpPr/>
                <p:nvPr/>
              </p:nvSpPr>
              <p:spPr bwMode="gray">
                <a:xfrm>
                  <a:off x="1902627" y="2826895"/>
                  <a:ext cx="1315884" cy="968645"/>
                </a:xfrm>
                <a:prstGeom prst="rect">
                  <a:avLst/>
                </a:prstGeom>
                <a:noFill/>
                <a:ln w="12700">
                  <a:noFill/>
                  <a:round/>
                  <a:headEnd/>
                  <a:tailEnd/>
                </a:ln>
              </p:spPr>
              <p:txBody>
                <a:bodyPr wrap="square" lIns="0" tIns="90000" rIns="0" bIns="90000" rtlCol="0" anchor="ctr">
                  <a:noAutofit/>
                </a:bodyPr>
                <a:lstStyle/>
                <a:p>
                  <a:pPr algn="ctr">
                    <a:spcAft>
                      <a:spcPts val="300"/>
                    </a:spcAft>
                    <a:buClr>
                      <a:srgbClr val="808080"/>
                    </a:buClr>
                  </a:pPr>
                  <a:r>
                    <a:rPr lang="en-US" b="1" dirty="0" smtClean="0"/>
                    <a:t>Mission</a:t>
                  </a:r>
                  <a:endParaRPr lang="en-US" b="1" dirty="0"/>
                </a:p>
              </p:txBody>
            </p:sp>
          </p:grpSp>
          <p:grpSp>
            <p:nvGrpSpPr>
              <p:cNvPr id="84" name="Gruppieren 83"/>
              <p:cNvGrpSpPr/>
              <p:nvPr/>
            </p:nvGrpSpPr>
            <p:grpSpPr bwMode="gray">
              <a:xfrm>
                <a:off x="336995" y="3918970"/>
                <a:ext cx="4492800" cy="1872957"/>
                <a:chOff x="336995" y="3918970"/>
                <a:chExt cx="4492800" cy="1872957"/>
              </a:xfrm>
            </p:grpSpPr>
            <p:grpSp>
              <p:nvGrpSpPr>
                <p:cNvPr id="5" name="Gruppieren 4"/>
                <p:cNvGrpSpPr/>
                <p:nvPr/>
              </p:nvGrpSpPr>
              <p:grpSpPr bwMode="gray">
                <a:xfrm>
                  <a:off x="336995" y="3918970"/>
                  <a:ext cx="4492800" cy="1872957"/>
                  <a:chOff x="2325600" y="3918970"/>
                  <a:chExt cx="4492800" cy="1872957"/>
                </a:xfrm>
              </p:grpSpPr>
              <p:sp>
                <p:nvSpPr>
                  <p:cNvPr id="57" name="Trapezoid 56"/>
                  <p:cNvSpPr/>
                  <p:nvPr/>
                </p:nvSpPr>
                <p:spPr bwMode="gray">
                  <a:xfrm flipV="1">
                    <a:off x="2326806" y="5440361"/>
                    <a:ext cx="4490388" cy="351566"/>
                  </a:xfrm>
                  <a:prstGeom prst="trapezoid">
                    <a:avLst/>
                  </a:prstGeom>
                  <a:gradFill flip="none" rotWithShape="1">
                    <a:gsLst>
                      <a:gs pos="0">
                        <a:srgbClr val="FFFFFF">
                          <a:alpha val="40000"/>
                        </a:srgbClr>
                      </a:gs>
                      <a:gs pos="100000">
                        <a:srgbClr val="FFFFFF">
                          <a:alpha val="0"/>
                        </a:srgbClr>
                      </a:gs>
                    </a:gsLst>
                    <a:lin ang="16200000" scaled="1"/>
                    <a:tileRect/>
                  </a:gradFill>
                  <a:ln w="12700">
                    <a:noFill/>
                    <a:round/>
                    <a:headEnd/>
                    <a:tailEnd/>
                  </a:ln>
                </p:spPr>
                <p:txBody>
                  <a:bodyPr rtlCol="0" anchor="ctr"/>
                  <a:lstStyle/>
                  <a:p>
                    <a:pPr algn="ctr"/>
                    <a:endParaRPr lang="en-US" dirty="0"/>
                  </a:p>
                </p:txBody>
              </p:sp>
              <p:sp>
                <p:nvSpPr>
                  <p:cNvPr id="26" name="Freeform 13"/>
                  <p:cNvSpPr>
                    <a:spLocks/>
                  </p:cNvSpPr>
                  <p:nvPr/>
                </p:nvSpPr>
                <p:spPr bwMode="gray">
                  <a:xfrm>
                    <a:off x="2325600" y="4919814"/>
                    <a:ext cx="4492800" cy="520547"/>
                  </a:xfrm>
                  <a:custGeom>
                    <a:avLst/>
                    <a:gdLst>
                      <a:gd name="T0" fmla="*/ 2567 w 3346"/>
                      <a:gd name="T1" fmla="*/ 0 h 388"/>
                      <a:gd name="T2" fmla="*/ 776 w 3346"/>
                      <a:gd name="T3" fmla="*/ 0 h 388"/>
                      <a:gd name="T4" fmla="*/ 0 w 3346"/>
                      <a:gd name="T5" fmla="*/ 388 h 388"/>
                      <a:gd name="T6" fmla="*/ 3346 w 3346"/>
                      <a:gd name="T7" fmla="*/ 388 h 388"/>
                      <a:gd name="T8" fmla="*/ 2567 w 3346"/>
                      <a:gd name="T9" fmla="*/ 0 h 388"/>
                    </a:gdLst>
                    <a:ahLst/>
                    <a:cxnLst>
                      <a:cxn ang="0">
                        <a:pos x="T0" y="T1"/>
                      </a:cxn>
                      <a:cxn ang="0">
                        <a:pos x="T2" y="T3"/>
                      </a:cxn>
                      <a:cxn ang="0">
                        <a:pos x="T4" y="T5"/>
                      </a:cxn>
                      <a:cxn ang="0">
                        <a:pos x="T6" y="T7"/>
                      </a:cxn>
                      <a:cxn ang="0">
                        <a:pos x="T8" y="T9"/>
                      </a:cxn>
                    </a:cxnLst>
                    <a:rect l="0" t="0" r="r" b="b"/>
                    <a:pathLst>
                      <a:path w="3346" h="388">
                        <a:moveTo>
                          <a:pt x="2567" y="0"/>
                        </a:moveTo>
                        <a:lnTo>
                          <a:pt x="776" y="0"/>
                        </a:lnTo>
                        <a:lnTo>
                          <a:pt x="0" y="388"/>
                        </a:lnTo>
                        <a:lnTo>
                          <a:pt x="3346" y="388"/>
                        </a:lnTo>
                        <a:lnTo>
                          <a:pt x="2567" y="0"/>
                        </a:lnTo>
                        <a:close/>
                      </a:path>
                    </a:pathLst>
                  </a:custGeom>
                  <a:gradFill flip="none" rotWithShape="1">
                    <a:gsLst>
                      <a:gs pos="0">
                        <a:srgbClr val="A6A6A6"/>
                      </a:gs>
                      <a:gs pos="100000">
                        <a:srgbClr val="D9D9D9"/>
                      </a:gs>
                    </a:gsLst>
                    <a:lin ang="16200000" scaled="1"/>
                    <a:tileRect/>
                  </a:gradFill>
                  <a:ln w="3175">
                    <a:gradFill>
                      <a:gsLst>
                        <a:gs pos="100000">
                          <a:srgbClr val="D9D9D9"/>
                        </a:gs>
                        <a:gs pos="0">
                          <a:srgbClr val="BFBFBF"/>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gray">
                  <a:xfrm>
                    <a:off x="3367564" y="4055814"/>
                    <a:ext cx="2404843" cy="864000"/>
                  </a:xfrm>
                  <a:custGeom>
                    <a:avLst/>
                    <a:gdLst>
                      <a:gd name="T0" fmla="*/ 229 w 1791"/>
                      <a:gd name="T1" fmla="*/ 0 h 644"/>
                      <a:gd name="T2" fmla="*/ 0 w 1791"/>
                      <a:gd name="T3" fmla="*/ 644 h 644"/>
                      <a:gd name="T4" fmla="*/ 1791 w 1791"/>
                      <a:gd name="T5" fmla="*/ 644 h 644"/>
                      <a:gd name="T6" fmla="*/ 1562 w 1791"/>
                      <a:gd name="T7" fmla="*/ 0 h 644"/>
                      <a:gd name="T8" fmla="*/ 229 w 1791"/>
                      <a:gd name="T9" fmla="*/ 0 h 644"/>
                    </a:gdLst>
                    <a:ahLst/>
                    <a:cxnLst>
                      <a:cxn ang="0">
                        <a:pos x="T0" y="T1"/>
                      </a:cxn>
                      <a:cxn ang="0">
                        <a:pos x="T2" y="T3"/>
                      </a:cxn>
                      <a:cxn ang="0">
                        <a:pos x="T4" y="T5"/>
                      </a:cxn>
                      <a:cxn ang="0">
                        <a:pos x="T6" y="T7"/>
                      </a:cxn>
                      <a:cxn ang="0">
                        <a:pos x="T8" y="T9"/>
                      </a:cxn>
                    </a:cxnLst>
                    <a:rect l="0" t="0" r="r" b="b"/>
                    <a:pathLst>
                      <a:path w="1791" h="644">
                        <a:moveTo>
                          <a:pt x="229" y="0"/>
                        </a:moveTo>
                        <a:lnTo>
                          <a:pt x="0" y="644"/>
                        </a:lnTo>
                        <a:lnTo>
                          <a:pt x="1791" y="644"/>
                        </a:lnTo>
                        <a:lnTo>
                          <a:pt x="1562" y="0"/>
                        </a:lnTo>
                        <a:lnTo>
                          <a:pt x="229" y="0"/>
                        </a:lnTo>
                        <a:close/>
                      </a:path>
                    </a:pathLst>
                  </a:custGeom>
                  <a:gradFill>
                    <a:gsLst>
                      <a:gs pos="0">
                        <a:srgbClr val="AFAFAF"/>
                      </a:gs>
                      <a:gs pos="100000">
                        <a:srgbClr val="E6E6E6"/>
                      </a:gs>
                    </a:gsLst>
                    <a:lin ang="0" scaled="1"/>
                  </a:gradFill>
                  <a:ln w="3175">
                    <a:gradFill flip="none" rotWithShape="1">
                      <a:gsLst>
                        <a:gs pos="0">
                          <a:srgbClr val="AFAFAF"/>
                        </a:gs>
                        <a:gs pos="100000">
                          <a:srgbClr val="E6E6E6"/>
                        </a:gs>
                      </a:gsLst>
                      <a:lin ang="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21" name="Freeform 8"/>
                  <p:cNvSpPr>
                    <a:spLocks/>
                  </p:cNvSpPr>
                  <p:nvPr/>
                </p:nvSpPr>
                <p:spPr bwMode="gray">
                  <a:xfrm>
                    <a:off x="5464921" y="3918970"/>
                    <a:ext cx="1353479" cy="1521391"/>
                  </a:xfrm>
                  <a:custGeom>
                    <a:avLst/>
                    <a:gdLst>
                      <a:gd name="T0" fmla="*/ 229 w 1008"/>
                      <a:gd name="T1" fmla="*/ 746 h 1134"/>
                      <a:gd name="T2" fmla="*/ 1008 w 1008"/>
                      <a:gd name="T3" fmla="*/ 1134 h 1134"/>
                      <a:gd name="T4" fmla="*/ 352 w 1008"/>
                      <a:gd name="T5" fmla="*/ 0 h 1134"/>
                      <a:gd name="T6" fmla="*/ 0 w 1008"/>
                      <a:gd name="T7" fmla="*/ 102 h 1134"/>
                      <a:gd name="T8" fmla="*/ 229 w 1008"/>
                      <a:gd name="T9" fmla="*/ 746 h 1134"/>
                    </a:gdLst>
                    <a:ahLst/>
                    <a:cxnLst>
                      <a:cxn ang="0">
                        <a:pos x="T0" y="T1"/>
                      </a:cxn>
                      <a:cxn ang="0">
                        <a:pos x="T2" y="T3"/>
                      </a:cxn>
                      <a:cxn ang="0">
                        <a:pos x="T4" y="T5"/>
                      </a:cxn>
                      <a:cxn ang="0">
                        <a:pos x="T6" y="T7"/>
                      </a:cxn>
                      <a:cxn ang="0">
                        <a:pos x="T8" y="T9"/>
                      </a:cxn>
                    </a:cxnLst>
                    <a:rect l="0" t="0" r="r" b="b"/>
                    <a:pathLst>
                      <a:path w="1008" h="1134">
                        <a:moveTo>
                          <a:pt x="229" y="746"/>
                        </a:moveTo>
                        <a:lnTo>
                          <a:pt x="1008" y="1134"/>
                        </a:lnTo>
                        <a:lnTo>
                          <a:pt x="352" y="0"/>
                        </a:lnTo>
                        <a:lnTo>
                          <a:pt x="0" y="102"/>
                        </a:lnTo>
                        <a:lnTo>
                          <a:pt x="229" y="746"/>
                        </a:lnTo>
                        <a:close/>
                      </a:path>
                    </a:pathLst>
                  </a:custGeom>
                  <a:gradFill flip="none" rotWithShape="1">
                    <a:gsLst>
                      <a:gs pos="0">
                        <a:srgbClr val="D9D9D9"/>
                      </a:gs>
                      <a:gs pos="100000">
                        <a:srgbClr val="F2F2F2"/>
                      </a:gs>
                    </a:gsLst>
                    <a:lin ang="16200000" scaled="1"/>
                    <a:tileRect/>
                  </a:gradFill>
                  <a:ln w="3175">
                    <a:gradFill>
                      <a:gsLst>
                        <a:gs pos="0">
                          <a:srgbClr val="D9D9D9"/>
                        </a:gs>
                        <a:gs pos="100000">
                          <a:srgbClr val="F2F2F2"/>
                        </a:gs>
                      </a:gsLst>
                      <a:lin ang="16200000" scaled="0"/>
                    </a:gradFill>
                  </a:ln>
                </p:spPr>
                <p:txBody>
                  <a:bodyPr vert="horz" wrap="square" lIns="91440" tIns="45720" rIns="91440" bIns="45720" numCol="1" anchor="t" anchorCtr="0" compatLnSpc="1">
                    <a:prstTxWarp prst="textNoShape">
                      <a:avLst/>
                    </a:prstTxWarp>
                  </a:bodyPr>
                  <a:lstStyle/>
                  <a:p>
                    <a:endParaRPr lang="en-US" dirty="0"/>
                  </a:p>
                </p:txBody>
              </p:sp>
              <p:sp>
                <p:nvSpPr>
                  <p:cNvPr id="22" name="Freeform 9"/>
                  <p:cNvSpPr>
                    <a:spLocks/>
                  </p:cNvSpPr>
                  <p:nvPr/>
                </p:nvSpPr>
                <p:spPr bwMode="gray">
                  <a:xfrm>
                    <a:off x="2325600" y="3918970"/>
                    <a:ext cx="1349452" cy="1521391"/>
                  </a:xfrm>
                  <a:custGeom>
                    <a:avLst/>
                    <a:gdLst>
                      <a:gd name="T0" fmla="*/ 1005 w 1005"/>
                      <a:gd name="T1" fmla="*/ 102 h 1134"/>
                      <a:gd name="T2" fmla="*/ 655 w 1005"/>
                      <a:gd name="T3" fmla="*/ 0 h 1134"/>
                      <a:gd name="T4" fmla="*/ 0 w 1005"/>
                      <a:gd name="T5" fmla="*/ 1134 h 1134"/>
                      <a:gd name="T6" fmla="*/ 776 w 1005"/>
                      <a:gd name="T7" fmla="*/ 746 h 1134"/>
                      <a:gd name="T8" fmla="*/ 1005 w 1005"/>
                      <a:gd name="T9" fmla="*/ 102 h 1134"/>
                    </a:gdLst>
                    <a:ahLst/>
                    <a:cxnLst>
                      <a:cxn ang="0">
                        <a:pos x="T0" y="T1"/>
                      </a:cxn>
                      <a:cxn ang="0">
                        <a:pos x="T2" y="T3"/>
                      </a:cxn>
                      <a:cxn ang="0">
                        <a:pos x="T4" y="T5"/>
                      </a:cxn>
                      <a:cxn ang="0">
                        <a:pos x="T6" y="T7"/>
                      </a:cxn>
                      <a:cxn ang="0">
                        <a:pos x="T8" y="T9"/>
                      </a:cxn>
                    </a:cxnLst>
                    <a:rect l="0" t="0" r="r" b="b"/>
                    <a:pathLst>
                      <a:path w="1005" h="1134">
                        <a:moveTo>
                          <a:pt x="1005" y="102"/>
                        </a:moveTo>
                        <a:lnTo>
                          <a:pt x="655" y="0"/>
                        </a:lnTo>
                        <a:lnTo>
                          <a:pt x="0" y="1134"/>
                        </a:lnTo>
                        <a:lnTo>
                          <a:pt x="776" y="746"/>
                        </a:lnTo>
                        <a:lnTo>
                          <a:pt x="1005" y="102"/>
                        </a:lnTo>
                        <a:close/>
                      </a:path>
                    </a:pathLst>
                  </a:custGeom>
                  <a:gradFill>
                    <a:gsLst>
                      <a:gs pos="0">
                        <a:srgbClr val="646464"/>
                      </a:gs>
                      <a:gs pos="100000">
                        <a:srgbClr val="AFAFAF"/>
                      </a:gs>
                    </a:gsLst>
                    <a:lin ang="5400000" scaled="1"/>
                  </a:gradFill>
                  <a:ln w="3175">
                    <a:gradFill flip="none" rotWithShape="1">
                      <a:gsLst>
                        <a:gs pos="0">
                          <a:srgbClr val="646464"/>
                        </a:gs>
                        <a:gs pos="100000">
                          <a:srgbClr val="AFAFAF"/>
                        </a:gs>
                      </a:gsLst>
                      <a:lin ang="540000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gray">
                  <a:xfrm>
                    <a:off x="3205094" y="3918970"/>
                    <a:ext cx="2732471" cy="136845"/>
                  </a:xfrm>
                  <a:custGeom>
                    <a:avLst/>
                    <a:gdLst>
                      <a:gd name="T0" fmla="*/ 1683 w 2035"/>
                      <a:gd name="T1" fmla="*/ 102 h 102"/>
                      <a:gd name="T2" fmla="*/ 2035 w 2035"/>
                      <a:gd name="T3" fmla="*/ 0 h 102"/>
                      <a:gd name="T4" fmla="*/ 1754 w 2035"/>
                      <a:gd name="T5" fmla="*/ 0 h 102"/>
                      <a:gd name="T6" fmla="*/ 1659 w 2035"/>
                      <a:gd name="T7" fmla="*/ 38 h 102"/>
                      <a:gd name="T8" fmla="*/ 374 w 2035"/>
                      <a:gd name="T9" fmla="*/ 38 h 102"/>
                      <a:gd name="T10" fmla="*/ 279 w 2035"/>
                      <a:gd name="T11" fmla="*/ 0 h 102"/>
                      <a:gd name="T12" fmla="*/ 0 w 2035"/>
                      <a:gd name="T13" fmla="*/ 0 h 102"/>
                      <a:gd name="T14" fmla="*/ 350 w 2035"/>
                      <a:gd name="T15" fmla="*/ 102 h 102"/>
                      <a:gd name="T16" fmla="*/ 1683 w 2035"/>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5" h="102">
                        <a:moveTo>
                          <a:pt x="1683" y="102"/>
                        </a:moveTo>
                        <a:lnTo>
                          <a:pt x="2035" y="0"/>
                        </a:lnTo>
                        <a:lnTo>
                          <a:pt x="1754" y="0"/>
                        </a:lnTo>
                        <a:lnTo>
                          <a:pt x="1659" y="38"/>
                        </a:lnTo>
                        <a:lnTo>
                          <a:pt x="374" y="38"/>
                        </a:lnTo>
                        <a:lnTo>
                          <a:pt x="279" y="0"/>
                        </a:lnTo>
                        <a:lnTo>
                          <a:pt x="0" y="0"/>
                        </a:lnTo>
                        <a:lnTo>
                          <a:pt x="350" y="102"/>
                        </a:lnTo>
                        <a:lnTo>
                          <a:pt x="1683" y="102"/>
                        </a:lnTo>
                        <a:close/>
                      </a:path>
                    </a:pathLst>
                  </a:custGeom>
                  <a:gradFill flip="none" rotWithShape="1">
                    <a:gsLst>
                      <a:gs pos="0">
                        <a:srgbClr val="7F7F7F"/>
                      </a:gs>
                      <a:gs pos="100000">
                        <a:srgbClr val="AFAFAF"/>
                      </a:gs>
                    </a:gsLst>
                    <a:lin ang="0" scaled="1"/>
                    <a:tileRect/>
                  </a:gradFill>
                  <a:ln w="3175">
                    <a:gradFill flip="none" rotWithShape="1">
                      <a:gsLst>
                        <a:gs pos="0">
                          <a:srgbClr val="7F7F7F"/>
                        </a:gs>
                        <a:gs pos="100000">
                          <a:srgbClr val="AFAFAF"/>
                        </a:gs>
                      </a:gsLst>
                      <a:lin ang="0" scaled="1"/>
                      <a:tileRect/>
                    </a:gradFill>
                  </a:ln>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gray">
                  <a:xfrm>
                    <a:off x="5413896" y="3918970"/>
                    <a:ext cx="146359" cy="50981"/>
                  </a:xfrm>
                  <a:custGeom>
                    <a:avLst/>
                    <a:gdLst>
                      <a:gd name="T0" fmla="*/ 14 w 109"/>
                      <a:gd name="T1" fmla="*/ 38 h 38"/>
                      <a:gd name="T2" fmla="*/ 109 w 109"/>
                      <a:gd name="T3" fmla="*/ 0 h 38"/>
                      <a:gd name="T4" fmla="*/ 0 w 109"/>
                      <a:gd name="T5" fmla="*/ 0 h 38"/>
                      <a:gd name="T6" fmla="*/ 14 w 109"/>
                      <a:gd name="T7" fmla="*/ 38 h 38"/>
                    </a:gdLst>
                    <a:ahLst/>
                    <a:cxnLst>
                      <a:cxn ang="0">
                        <a:pos x="T0" y="T1"/>
                      </a:cxn>
                      <a:cxn ang="0">
                        <a:pos x="T2" y="T3"/>
                      </a:cxn>
                      <a:cxn ang="0">
                        <a:pos x="T4" y="T5"/>
                      </a:cxn>
                      <a:cxn ang="0">
                        <a:pos x="T6" y="T7"/>
                      </a:cxn>
                    </a:cxnLst>
                    <a:rect l="0" t="0" r="r" b="b"/>
                    <a:pathLst>
                      <a:path w="109" h="38">
                        <a:moveTo>
                          <a:pt x="14" y="38"/>
                        </a:moveTo>
                        <a:lnTo>
                          <a:pt x="109" y="0"/>
                        </a:lnTo>
                        <a:lnTo>
                          <a:pt x="0" y="0"/>
                        </a:lnTo>
                        <a:lnTo>
                          <a:pt x="14" y="38"/>
                        </a:lnTo>
                        <a:close/>
                      </a:path>
                    </a:pathLst>
                  </a:custGeom>
                  <a:solidFill>
                    <a:srgbClr val="C0C0C0"/>
                  </a:solidFill>
                  <a:ln w="3175">
                    <a:solidFill>
                      <a:srgbClr val="C0C0C0"/>
                    </a:solid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gray">
                  <a:xfrm>
                    <a:off x="3579717" y="3918970"/>
                    <a:ext cx="146359" cy="50981"/>
                  </a:xfrm>
                  <a:custGeom>
                    <a:avLst/>
                    <a:gdLst>
                      <a:gd name="T0" fmla="*/ 109 w 109"/>
                      <a:gd name="T1" fmla="*/ 0 h 38"/>
                      <a:gd name="T2" fmla="*/ 0 w 109"/>
                      <a:gd name="T3" fmla="*/ 0 h 38"/>
                      <a:gd name="T4" fmla="*/ 95 w 109"/>
                      <a:gd name="T5" fmla="*/ 38 h 38"/>
                      <a:gd name="T6" fmla="*/ 109 w 109"/>
                      <a:gd name="T7" fmla="*/ 0 h 38"/>
                    </a:gdLst>
                    <a:ahLst/>
                    <a:cxnLst>
                      <a:cxn ang="0">
                        <a:pos x="T0" y="T1"/>
                      </a:cxn>
                      <a:cxn ang="0">
                        <a:pos x="T2" y="T3"/>
                      </a:cxn>
                      <a:cxn ang="0">
                        <a:pos x="T4" y="T5"/>
                      </a:cxn>
                      <a:cxn ang="0">
                        <a:pos x="T6" y="T7"/>
                      </a:cxn>
                    </a:cxnLst>
                    <a:rect l="0" t="0" r="r" b="b"/>
                    <a:pathLst>
                      <a:path w="109" h="38">
                        <a:moveTo>
                          <a:pt x="109" y="0"/>
                        </a:moveTo>
                        <a:lnTo>
                          <a:pt x="0" y="0"/>
                        </a:lnTo>
                        <a:lnTo>
                          <a:pt x="95" y="38"/>
                        </a:lnTo>
                        <a:lnTo>
                          <a:pt x="109" y="0"/>
                        </a:lnTo>
                        <a:close/>
                      </a:path>
                    </a:pathLst>
                  </a:custGeom>
                  <a:solidFill>
                    <a:srgbClr val="646464"/>
                  </a:solidFill>
                  <a:ln w="3175">
                    <a:solidFill>
                      <a:srgbClr val="646464"/>
                    </a:solidFill>
                  </a:ln>
                </p:spPr>
                <p:txBody>
                  <a:bodyPr vert="horz" wrap="square" lIns="91440" tIns="45720" rIns="91440" bIns="45720" numCol="1" anchor="t" anchorCtr="0" compatLnSpc="1">
                    <a:prstTxWarp prst="textNoShape">
                      <a:avLst/>
                    </a:prstTxWarp>
                  </a:bodyPr>
                  <a:lstStyle/>
                  <a:p>
                    <a:endParaRPr lang="en-US" dirty="0"/>
                  </a:p>
                </p:txBody>
              </p:sp>
              <p:sp>
                <p:nvSpPr>
                  <p:cNvPr id="28" name="Freeform 15"/>
                  <p:cNvSpPr>
                    <a:spLocks/>
                  </p:cNvSpPr>
                  <p:nvPr/>
                </p:nvSpPr>
                <p:spPr bwMode="gray">
                  <a:xfrm>
                    <a:off x="3707277" y="3918970"/>
                    <a:ext cx="1725418" cy="50981"/>
                  </a:xfrm>
                  <a:custGeom>
                    <a:avLst/>
                    <a:gdLst>
                      <a:gd name="T0" fmla="*/ 14 w 1285"/>
                      <a:gd name="T1" fmla="*/ 0 h 38"/>
                      <a:gd name="T2" fmla="*/ 0 w 1285"/>
                      <a:gd name="T3" fmla="*/ 38 h 38"/>
                      <a:gd name="T4" fmla="*/ 1285 w 1285"/>
                      <a:gd name="T5" fmla="*/ 38 h 38"/>
                      <a:gd name="T6" fmla="*/ 1271 w 1285"/>
                      <a:gd name="T7" fmla="*/ 0 h 38"/>
                      <a:gd name="T8" fmla="*/ 14 w 1285"/>
                      <a:gd name="T9" fmla="*/ 0 h 38"/>
                    </a:gdLst>
                    <a:ahLst/>
                    <a:cxnLst>
                      <a:cxn ang="0">
                        <a:pos x="T0" y="T1"/>
                      </a:cxn>
                      <a:cxn ang="0">
                        <a:pos x="T2" y="T3"/>
                      </a:cxn>
                      <a:cxn ang="0">
                        <a:pos x="T4" y="T5"/>
                      </a:cxn>
                      <a:cxn ang="0">
                        <a:pos x="T6" y="T7"/>
                      </a:cxn>
                      <a:cxn ang="0">
                        <a:pos x="T8" y="T9"/>
                      </a:cxn>
                    </a:cxnLst>
                    <a:rect l="0" t="0" r="r" b="b"/>
                    <a:pathLst>
                      <a:path w="1285" h="38">
                        <a:moveTo>
                          <a:pt x="14" y="0"/>
                        </a:moveTo>
                        <a:lnTo>
                          <a:pt x="0" y="38"/>
                        </a:lnTo>
                        <a:lnTo>
                          <a:pt x="1285" y="38"/>
                        </a:lnTo>
                        <a:lnTo>
                          <a:pt x="1271" y="0"/>
                        </a:lnTo>
                        <a:lnTo>
                          <a:pt x="14" y="0"/>
                        </a:lnTo>
                        <a:close/>
                      </a:path>
                    </a:pathLst>
                  </a:custGeom>
                  <a:solidFill>
                    <a:srgbClr val="7D7D7D"/>
                  </a:solidFill>
                  <a:ln w="3175">
                    <a:solidFill>
                      <a:srgbClr val="7D7D7D"/>
                    </a:solidFill>
                  </a:ln>
                </p:spPr>
                <p:txBody>
                  <a:bodyPr vert="horz" wrap="square" lIns="91440" tIns="45720" rIns="91440" bIns="45720" numCol="1" anchor="t" anchorCtr="0" compatLnSpc="1">
                    <a:prstTxWarp prst="textNoShape">
                      <a:avLst/>
                    </a:prstTxWarp>
                  </a:bodyPr>
                  <a:lstStyle/>
                  <a:p>
                    <a:endParaRPr lang="en-US" dirty="0"/>
                  </a:p>
                </p:txBody>
              </p:sp>
            </p:grpSp>
            <p:sp>
              <p:nvSpPr>
                <p:cNvPr id="81" name="Rechteck 80"/>
                <p:cNvSpPr/>
                <p:nvPr/>
              </p:nvSpPr>
              <p:spPr bwMode="gray">
                <a:xfrm>
                  <a:off x="1902627" y="3918970"/>
                  <a:ext cx="1315884" cy="1521391"/>
                </a:xfrm>
                <a:prstGeom prst="rect">
                  <a:avLst/>
                </a:prstGeom>
                <a:noFill/>
                <a:ln w="12700">
                  <a:noFill/>
                  <a:round/>
                  <a:headEnd/>
                  <a:tailEnd/>
                </a:ln>
              </p:spPr>
              <p:txBody>
                <a:bodyPr wrap="square" lIns="0" tIns="90000" rIns="0" bIns="90000" rtlCol="0" anchor="ctr">
                  <a:noAutofit/>
                </a:bodyPr>
                <a:lstStyle/>
                <a:p>
                  <a:pPr algn="ctr">
                    <a:spcAft>
                      <a:spcPts val="300"/>
                    </a:spcAft>
                    <a:buClr>
                      <a:srgbClr val="808080"/>
                    </a:buClr>
                  </a:pPr>
                  <a:r>
                    <a:rPr lang="en-US" b="1" dirty="0" smtClean="0"/>
                    <a:t>Values</a:t>
                  </a:r>
                  <a:endParaRPr lang="en-US" b="1" dirty="0"/>
                </a:p>
              </p:txBody>
            </p:sp>
          </p:grpSp>
        </p:grpSp>
        <p:cxnSp>
          <p:nvCxnSpPr>
            <p:cNvPr id="47" name="Gerade Verbindung 46"/>
            <p:cNvCxnSpPr/>
            <p:nvPr/>
          </p:nvCxnSpPr>
          <p:spPr bwMode="gray">
            <a:xfrm>
              <a:off x="4086225" y="3795541"/>
              <a:ext cx="4732787" cy="0"/>
            </a:xfrm>
            <a:prstGeom prst="line">
              <a:avLst/>
            </a:prstGeom>
            <a:ln w="19050">
              <a:solidFill>
                <a:schemeClr val="accent1">
                  <a:lumMod val="60000"/>
                  <a:lumOff val="40000"/>
                </a:schemeClr>
              </a:solidFill>
              <a:prstDash val="sysDot"/>
            </a:ln>
            <a:effectLst/>
          </p:spPr>
          <p:style>
            <a:lnRef idx="1">
              <a:schemeClr val="accent1"/>
            </a:lnRef>
            <a:fillRef idx="0">
              <a:schemeClr val="accent1"/>
            </a:fillRef>
            <a:effectRef idx="0">
              <a:schemeClr val="accent1"/>
            </a:effectRef>
            <a:fontRef idx="minor">
              <a:schemeClr val="tx1"/>
            </a:fontRef>
          </p:style>
        </p:cxnSp>
        <p:sp>
          <p:nvSpPr>
            <p:cNvPr id="48" name="Rechteck 47"/>
            <p:cNvSpPr/>
            <p:nvPr/>
          </p:nvSpPr>
          <p:spPr bwMode="gray">
            <a:xfrm>
              <a:off x="8232568" y="4908931"/>
              <a:ext cx="344004" cy="184666"/>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200" b="1" dirty="0" smtClean="0">
                  <a:solidFill>
                    <a:schemeClr val="tx1">
                      <a:lumMod val="50000"/>
                      <a:lumOff val="50000"/>
                    </a:schemeClr>
                  </a:solidFill>
                </a:rPr>
                <a:t>value</a:t>
              </a:r>
              <a:endParaRPr lang="en-US" sz="1200" b="1" dirty="0">
                <a:solidFill>
                  <a:schemeClr val="tx1">
                    <a:lumMod val="50000"/>
                    <a:lumOff val="50000"/>
                  </a:schemeClr>
                </a:solidFill>
              </a:endParaRPr>
            </a:p>
          </p:txBody>
        </p:sp>
        <p:sp>
          <p:nvSpPr>
            <p:cNvPr id="49" name="Rechteck 48"/>
            <p:cNvSpPr/>
            <p:nvPr/>
          </p:nvSpPr>
          <p:spPr bwMode="gray">
            <a:xfrm>
              <a:off x="6128900" y="4407954"/>
              <a:ext cx="1403141" cy="369332"/>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2400" dirty="0" smtClean="0">
                  <a:solidFill>
                    <a:schemeClr val="tx1">
                      <a:lumMod val="50000"/>
                      <a:lumOff val="50000"/>
                    </a:schemeClr>
                  </a:solidFill>
                </a:rPr>
                <a:t>Main Value</a:t>
              </a:r>
              <a:endParaRPr lang="en-US" sz="2400" dirty="0">
                <a:solidFill>
                  <a:schemeClr val="tx1">
                    <a:lumMod val="50000"/>
                    <a:lumOff val="50000"/>
                  </a:schemeClr>
                </a:solidFill>
              </a:endParaRPr>
            </a:p>
          </p:txBody>
        </p:sp>
        <p:sp>
          <p:nvSpPr>
            <p:cNvPr id="50" name="Rechteck 49"/>
            <p:cNvSpPr/>
            <p:nvPr/>
          </p:nvSpPr>
          <p:spPr bwMode="gray">
            <a:xfrm>
              <a:off x="6635403" y="4101980"/>
              <a:ext cx="756618" cy="184666"/>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200" b="1" dirty="0" smtClean="0">
                  <a:solidFill>
                    <a:schemeClr val="tx1">
                      <a:lumMod val="50000"/>
                      <a:lumOff val="50000"/>
                    </a:schemeClr>
                  </a:solidFill>
                </a:rPr>
                <a:t>Placeholder</a:t>
              </a:r>
              <a:endParaRPr lang="en-US" sz="1200" b="1" dirty="0">
                <a:solidFill>
                  <a:schemeClr val="tx1">
                    <a:lumMod val="50000"/>
                    <a:lumOff val="50000"/>
                  </a:schemeClr>
                </a:solidFill>
              </a:endParaRPr>
            </a:p>
          </p:txBody>
        </p:sp>
        <p:sp>
          <p:nvSpPr>
            <p:cNvPr id="51" name="Rechteck 50"/>
            <p:cNvSpPr/>
            <p:nvPr/>
          </p:nvSpPr>
          <p:spPr bwMode="gray">
            <a:xfrm>
              <a:off x="5714332" y="4966280"/>
              <a:ext cx="532262" cy="276999"/>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b="1" dirty="0" smtClean="0">
                  <a:solidFill>
                    <a:schemeClr val="tx1">
                      <a:lumMod val="50000"/>
                      <a:lumOff val="50000"/>
                    </a:schemeClr>
                  </a:solidFill>
                </a:rPr>
                <a:t>Value</a:t>
              </a:r>
              <a:endParaRPr lang="en-US" b="1" dirty="0">
                <a:solidFill>
                  <a:schemeClr val="tx1">
                    <a:lumMod val="50000"/>
                    <a:lumOff val="50000"/>
                  </a:schemeClr>
                </a:solidFill>
              </a:endParaRPr>
            </a:p>
          </p:txBody>
        </p:sp>
        <p:cxnSp>
          <p:nvCxnSpPr>
            <p:cNvPr id="70" name="Gerade Verbindung 69"/>
            <p:cNvCxnSpPr/>
            <p:nvPr/>
          </p:nvCxnSpPr>
          <p:spPr bwMode="gray">
            <a:xfrm>
              <a:off x="3425293" y="2728958"/>
              <a:ext cx="5393719" cy="0"/>
            </a:xfrm>
            <a:prstGeom prst="line">
              <a:avLst/>
            </a:prstGeom>
            <a:ln w="19050">
              <a:solidFill>
                <a:schemeClr val="accent1"/>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bwMode="gray">
            <a:xfrm>
              <a:off x="4943475" y="5443200"/>
              <a:ext cx="3875537" cy="0"/>
            </a:xfrm>
            <a:prstGeom prst="line">
              <a:avLst/>
            </a:prstGeom>
            <a:ln w="19050">
              <a:solidFill>
                <a:schemeClr val="tx1">
                  <a:lumMod val="50000"/>
                  <a:lumOff val="50000"/>
                </a:schemeClr>
              </a:solidFill>
              <a:prstDash val="sysDot"/>
            </a:ln>
            <a:effectLst/>
          </p:spPr>
          <p:style>
            <a:lnRef idx="1">
              <a:schemeClr val="accent1"/>
            </a:lnRef>
            <a:fillRef idx="0">
              <a:schemeClr val="accent1"/>
            </a:fillRef>
            <a:effectRef idx="0">
              <a:schemeClr val="accent1"/>
            </a:effectRef>
            <a:fontRef idx="minor">
              <a:schemeClr val="tx1"/>
            </a:fontRef>
          </p:style>
        </p:cxnSp>
        <p:sp>
          <p:nvSpPr>
            <p:cNvPr id="86" name="Rechteck 85"/>
            <p:cNvSpPr/>
            <p:nvPr/>
          </p:nvSpPr>
          <p:spPr bwMode="gray">
            <a:xfrm>
              <a:off x="4758559" y="4392566"/>
              <a:ext cx="598626" cy="184666"/>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200" b="1" dirty="0" smtClean="0">
                  <a:solidFill>
                    <a:schemeClr val="tx1">
                      <a:lumMod val="50000"/>
                      <a:lumOff val="50000"/>
                    </a:schemeClr>
                  </a:solidFill>
                </a:rPr>
                <a:t>Key word</a:t>
              </a:r>
              <a:endParaRPr lang="en-US" sz="1200" b="1" dirty="0">
                <a:solidFill>
                  <a:schemeClr val="tx1">
                    <a:lumMod val="50000"/>
                    <a:lumOff val="50000"/>
                  </a:schemeClr>
                </a:solidFill>
              </a:endParaRPr>
            </a:p>
          </p:txBody>
        </p:sp>
        <p:sp>
          <p:nvSpPr>
            <p:cNvPr id="87" name="Rechteck 86"/>
            <p:cNvSpPr/>
            <p:nvPr/>
          </p:nvSpPr>
          <p:spPr bwMode="gray">
            <a:xfrm>
              <a:off x="5019623" y="4728723"/>
              <a:ext cx="426271" cy="246221"/>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600" b="1" dirty="0" smtClean="0">
                  <a:solidFill>
                    <a:schemeClr val="tx1">
                      <a:lumMod val="50000"/>
                      <a:lumOff val="50000"/>
                    </a:schemeClr>
                  </a:solidFill>
                </a:rPr>
                <a:t>Term</a:t>
              </a:r>
              <a:endParaRPr lang="en-US" sz="1600" b="1" dirty="0">
                <a:solidFill>
                  <a:schemeClr val="tx1">
                    <a:lumMod val="50000"/>
                    <a:lumOff val="50000"/>
                  </a:schemeClr>
                </a:solidFill>
              </a:endParaRPr>
            </a:p>
          </p:txBody>
        </p:sp>
        <p:sp>
          <p:nvSpPr>
            <p:cNvPr id="88" name="Rechteck 87"/>
            <p:cNvSpPr/>
            <p:nvPr/>
          </p:nvSpPr>
          <p:spPr bwMode="gray">
            <a:xfrm>
              <a:off x="6794140" y="4908931"/>
              <a:ext cx="738985" cy="184666"/>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200" dirty="0" smtClean="0">
                  <a:solidFill>
                    <a:schemeClr val="tx1">
                      <a:lumMod val="50000"/>
                      <a:lumOff val="50000"/>
                    </a:schemeClr>
                  </a:solidFill>
                </a:rPr>
                <a:t>Placeholder</a:t>
              </a:r>
              <a:endParaRPr lang="en-US" sz="1200" dirty="0">
                <a:solidFill>
                  <a:schemeClr val="tx1">
                    <a:lumMod val="50000"/>
                    <a:lumOff val="50000"/>
                  </a:schemeClr>
                </a:solidFill>
              </a:endParaRPr>
            </a:p>
          </p:txBody>
        </p:sp>
        <p:sp>
          <p:nvSpPr>
            <p:cNvPr id="89" name="Rechteck 88"/>
            <p:cNvSpPr/>
            <p:nvPr/>
          </p:nvSpPr>
          <p:spPr bwMode="gray">
            <a:xfrm>
              <a:off x="5132251" y="4071202"/>
              <a:ext cx="902941" cy="215444"/>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400" dirty="0" smtClean="0">
                  <a:solidFill>
                    <a:schemeClr val="tx1">
                      <a:lumMod val="50000"/>
                      <a:lumOff val="50000"/>
                    </a:schemeClr>
                  </a:solidFill>
                </a:rPr>
                <a:t>competence</a:t>
              </a:r>
              <a:endParaRPr lang="en-US" sz="1400" dirty="0">
                <a:solidFill>
                  <a:schemeClr val="tx1">
                    <a:lumMod val="50000"/>
                    <a:lumOff val="50000"/>
                  </a:schemeClr>
                </a:solidFill>
              </a:endParaRPr>
            </a:p>
          </p:txBody>
        </p:sp>
        <p:sp>
          <p:nvSpPr>
            <p:cNvPr id="90" name="Rechteck 89"/>
            <p:cNvSpPr/>
            <p:nvPr/>
          </p:nvSpPr>
          <p:spPr bwMode="gray">
            <a:xfrm>
              <a:off x="7816559" y="4361788"/>
              <a:ext cx="902939" cy="215444"/>
            </a:xfrm>
            <a:prstGeom prst="rect">
              <a:avLst/>
            </a:prstGeom>
            <a:noFill/>
            <a:ln w="12700">
              <a:noFill/>
              <a:round/>
              <a:headEnd/>
              <a:tailEnd/>
            </a:ln>
          </p:spPr>
          <p:txBody>
            <a:bodyPr wrap="none" lIns="0" tIns="0" rIns="0" bIns="0" rtlCol="0" anchor="ctr">
              <a:spAutoFit/>
            </a:bodyPr>
            <a:lstStyle/>
            <a:p>
              <a:pPr algn="ctr">
                <a:spcAft>
                  <a:spcPts val="300"/>
                </a:spcAft>
                <a:buClr>
                  <a:srgbClr val="808080"/>
                </a:buClr>
              </a:pPr>
              <a:r>
                <a:rPr lang="en-US" sz="1400" dirty="0" smtClean="0">
                  <a:solidFill>
                    <a:schemeClr val="tx1">
                      <a:lumMod val="50000"/>
                      <a:lumOff val="50000"/>
                    </a:schemeClr>
                  </a:solidFill>
                </a:rPr>
                <a:t>competence</a:t>
              </a:r>
              <a:endParaRPr lang="en-US" sz="1400" dirty="0">
                <a:solidFill>
                  <a:schemeClr val="tx1">
                    <a:lumMod val="50000"/>
                    <a:lumOff val="50000"/>
                  </a:schemeClr>
                </a:solidFill>
              </a:endParaRPr>
            </a:p>
          </p:txBody>
        </p:sp>
        <p:sp>
          <p:nvSpPr>
            <p:cNvPr id="91" name="Rechteck 90"/>
            <p:cNvSpPr/>
            <p:nvPr/>
          </p:nvSpPr>
          <p:spPr bwMode="gray">
            <a:xfrm>
              <a:off x="4643431" y="1554164"/>
              <a:ext cx="4175581" cy="1171080"/>
            </a:xfrm>
            <a:prstGeom prst="rect">
              <a:avLst/>
            </a:prstGeom>
            <a:noFill/>
            <a:ln w="12700">
              <a:noFill/>
              <a:round/>
              <a:headEnd/>
              <a:tailEnd/>
            </a:ln>
          </p:spPr>
          <p:txBody>
            <a:bodyPr wrap="square" lIns="0" tIns="90000" rIns="0" bIns="90000" rtlCol="0" anchor="b">
              <a:noAutofit/>
            </a:bodyPr>
            <a:lstStyle/>
            <a:p>
              <a:r>
                <a:rPr lang="en-US" sz="1400" b="1" dirty="0" smtClean="0">
                  <a:solidFill>
                    <a:schemeClr val="accent1"/>
                  </a:solidFill>
                </a:rPr>
                <a:t>«Insert your company‘s vision in one sentence.» (Include Goals based on key competences: «We want…») </a:t>
              </a:r>
              <a:endParaRPr lang="en-US" sz="1400" b="1" dirty="0">
                <a:solidFill>
                  <a:schemeClr val="accent1"/>
                </a:solidFill>
              </a:endParaRPr>
            </a:p>
          </p:txBody>
        </p:sp>
        <p:sp>
          <p:nvSpPr>
            <p:cNvPr id="58" name="Rechteck 91"/>
            <p:cNvSpPr/>
            <p:nvPr/>
          </p:nvSpPr>
          <p:spPr bwMode="gray">
            <a:xfrm>
              <a:off x="4643431" y="2728958"/>
              <a:ext cx="4175581" cy="1066581"/>
            </a:xfrm>
            <a:prstGeom prst="rect">
              <a:avLst/>
            </a:prstGeom>
          </p:spPr>
          <p:txBody>
            <a:bodyPr vert="horz" lIns="0" tIns="0" rIns="0" bIns="90000" rtlCol="0" anchor="b">
              <a:noAutofit/>
            </a:bodyPr>
            <a:lstStyle/>
            <a:p>
              <a:pPr marL="190800" indent="-190800">
                <a:lnSpc>
                  <a:spcPct val="95000"/>
                </a:lnSpc>
                <a:spcAft>
                  <a:spcPts val="800"/>
                </a:spcAft>
                <a:buFont typeface="Wingdings" pitchFamily="2" charset="2"/>
                <a:buChar char="§"/>
              </a:pPr>
              <a:r>
                <a:rPr lang="en-US" sz="1400" dirty="0" smtClean="0"/>
                <a:t>Your company‘s main values.</a:t>
              </a:r>
            </a:p>
            <a:p>
              <a:pPr marL="190800" indent="-190800">
                <a:lnSpc>
                  <a:spcPct val="95000"/>
                </a:lnSpc>
                <a:spcAft>
                  <a:spcPts val="800"/>
                </a:spcAft>
                <a:buFont typeface="Wingdings" pitchFamily="2" charset="2"/>
                <a:buChar char="§"/>
              </a:pPr>
              <a:r>
                <a:rPr lang="en-US" sz="1400" dirty="0" smtClean="0"/>
                <a:t>e.g. we strive for excellence in our employees.</a:t>
              </a:r>
            </a:p>
            <a:p>
              <a:pPr marL="190800" indent="-190800">
                <a:lnSpc>
                  <a:spcPct val="95000"/>
                </a:lnSpc>
                <a:spcAft>
                  <a:spcPts val="800"/>
                </a:spcAft>
                <a:buFont typeface="Wingdings" pitchFamily="2" charset="2"/>
                <a:buChar char="§"/>
              </a:pPr>
              <a:r>
                <a:rPr lang="en-US" sz="1400" dirty="0" smtClean="0"/>
                <a:t>e.g. we assume our environmental responsibilities.</a:t>
              </a:r>
              <a:endParaRPr lang="en-US" sz="1400" dirty="0"/>
            </a:p>
          </p:txBody>
        </p:sp>
      </p:grpSp>
    </p:spTree>
    <p:extLst>
      <p:ext uri="{BB962C8B-B14F-4D97-AF65-F5344CB8AC3E}">
        <p14:creationId xmlns:p14="http://schemas.microsoft.com/office/powerpoint/2010/main" val="14443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a:xfrm>
            <a:off x="323849" y="238539"/>
            <a:ext cx="8820151" cy="616455"/>
          </a:xfrm>
        </p:spPr>
        <p:txBody>
          <a:bodyPr/>
          <a:lstStyle/>
          <a:p>
            <a:r>
              <a:rPr lang="en-US" dirty="0" smtClean="0"/>
              <a:t>Internal Analysis </a:t>
            </a:r>
            <a:r>
              <a:rPr lang="en-US" b="0" dirty="0" smtClean="0"/>
              <a:t>– Developing Competence</a:t>
            </a:r>
            <a:endParaRPr lang="en-US" dirty="0"/>
          </a:p>
        </p:txBody>
      </p:sp>
      <p:sp>
        <p:nvSpPr>
          <p:cNvPr id="3" name="Textplatzhalter 2"/>
          <p:cNvSpPr>
            <a:spLocks noGrp="1"/>
          </p:cNvSpPr>
          <p:nvPr>
            <p:ph type="body" sz="quarter" idx="13"/>
          </p:nvPr>
        </p:nvSpPr>
        <p:spPr bwMode="gray"/>
        <p:txBody>
          <a:bodyPr/>
          <a:lstStyle/>
          <a:p>
            <a:r>
              <a:rPr lang="en-US" dirty="0" smtClean="0"/>
              <a:t>Analysis and development of key competencies in your company</a:t>
            </a:r>
            <a:endParaRPr lang="en-US" dirty="0"/>
          </a:p>
        </p:txBody>
      </p:sp>
      <p:grpSp>
        <p:nvGrpSpPr>
          <p:cNvPr id="7" name="Gruppieren 6"/>
          <p:cNvGrpSpPr/>
          <p:nvPr/>
        </p:nvGrpSpPr>
        <p:grpSpPr bwMode="gray">
          <a:xfrm>
            <a:off x="323850" y="1555199"/>
            <a:ext cx="8497093" cy="4248001"/>
            <a:chOff x="323850" y="1555199"/>
            <a:chExt cx="8497093" cy="4248001"/>
          </a:xfrm>
        </p:grpSpPr>
        <p:grpSp>
          <p:nvGrpSpPr>
            <p:cNvPr id="6" name="Gruppieren 5"/>
            <p:cNvGrpSpPr/>
            <p:nvPr/>
          </p:nvGrpSpPr>
          <p:grpSpPr bwMode="gray">
            <a:xfrm>
              <a:off x="684002" y="5080023"/>
              <a:ext cx="8136941" cy="723177"/>
              <a:chOff x="684002" y="5080023"/>
              <a:chExt cx="8136941" cy="723177"/>
            </a:xfrm>
          </p:grpSpPr>
          <p:sp>
            <p:nvSpPr>
              <p:cNvPr id="31" name="Text Box 36"/>
              <p:cNvSpPr txBox="1">
                <a:spLocks noChangeArrowheads="1"/>
              </p:cNvSpPr>
              <p:nvPr/>
            </p:nvSpPr>
            <p:spPr bwMode="gray">
              <a:xfrm>
                <a:off x="684002" y="5443200"/>
                <a:ext cx="8134643" cy="360000"/>
              </a:xfrm>
              <a:prstGeom prst="rect">
                <a:avLst/>
              </a:prstGeom>
              <a:noFill/>
              <a:ln w="12700" algn="ctr">
                <a:noFill/>
                <a:miter lim="800000"/>
                <a:headEnd/>
                <a:tailEnd/>
              </a:ln>
              <a:effectLst/>
            </p:spPr>
            <p:txBody>
              <a:bodyPr lIns="0" tIns="0" rIns="0" bIns="0" anchor="ctr" anchorCtr="0"/>
              <a:lstStyle>
                <a:defPPr>
                  <a:defRPr lang="de-DE"/>
                </a:defPPr>
                <a:lvl1pPr algn="ctr" defTabSz="801688" eaLnBrk="0" hangingPunct="0">
                  <a:defRPr>
                    <a:cs typeface="Arial" charset="0"/>
                  </a:defRPr>
                </a:lvl1pPr>
              </a:lstStyle>
              <a:p>
                <a:r>
                  <a:rPr lang="de-DE" sz="1600" noProof="1"/>
                  <a:t>External analysis </a:t>
                </a:r>
                <a:r>
                  <a:rPr lang="de-DE" sz="1600" noProof="1" smtClean="0">
                    <a:sym typeface="Wingdings" pitchFamily="2" charset="2"/>
                  </a:rPr>
                  <a:t> </a:t>
                </a:r>
                <a:r>
                  <a:rPr lang="de-DE" sz="1600" b="1" noProof="1"/>
                  <a:t>value of expertise</a:t>
                </a:r>
              </a:p>
            </p:txBody>
          </p:sp>
          <p:sp>
            <p:nvSpPr>
              <p:cNvPr id="32" name="Line 35"/>
              <p:cNvSpPr>
                <a:spLocks noChangeShapeType="1"/>
              </p:cNvSpPr>
              <p:nvPr/>
            </p:nvSpPr>
            <p:spPr bwMode="gray">
              <a:xfrm>
                <a:off x="693695" y="5443199"/>
                <a:ext cx="8124953" cy="0"/>
              </a:xfrm>
              <a:prstGeom prst="line">
                <a:avLst/>
              </a:prstGeom>
              <a:noFill/>
              <a:ln w="19050">
                <a:solidFill>
                  <a:srgbClr val="808080"/>
                </a:solidFill>
                <a:round/>
                <a:headEnd/>
                <a:tailEnd type="triangle" w="lg" len="lg"/>
              </a:ln>
            </p:spPr>
            <p:txBody>
              <a:bodyPr/>
              <a:lstStyle/>
              <a:p>
                <a:endParaRPr lang="de-DE" dirty="0"/>
              </a:p>
            </p:txBody>
          </p:sp>
          <p:sp>
            <p:nvSpPr>
              <p:cNvPr id="33" name="Text Box 37"/>
              <p:cNvSpPr txBox="1">
                <a:spLocks noChangeArrowheads="1"/>
              </p:cNvSpPr>
              <p:nvPr/>
            </p:nvSpPr>
            <p:spPr bwMode="gray">
              <a:xfrm>
                <a:off x="1044004" y="5080023"/>
                <a:ext cx="3707320" cy="360000"/>
              </a:xfrm>
              <a:prstGeom prst="rect">
                <a:avLst/>
              </a:prstGeom>
              <a:noFill/>
              <a:ln w="9525">
                <a:noFill/>
                <a:miter lim="800000"/>
                <a:headEnd/>
                <a:tailEnd/>
              </a:ln>
            </p:spPr>
            <p:txBody>
              <a:bodyPr lIns="0" tIns="0" rIns="0" bIns="0" anchor="ctr"/>
              <a:lstStyle/>
              <a:p>
                <a:r>
                  <a:rPr lang="de-DE" sz="1200" b="1" noProof="1" smtClean="0">
                    <a:solidFill>
                      <a:schemeClr val="tx1">
                        <a:lumMod val="50000"/>
                        <a:lumOff val="50000"/>
                      </a:schemeClr>
                    </a:solidFill>
                  </a:rPr>
                  <a:t>Low</a:t>
                </a:r>
                <a:endParaRPr lang="de-DE" sz="1200" b="1" noProof="1">
                  <a:solidFill>
                    <a:schemeClr val="tx1">
                      <a:lumMod val="50000"/>
                      <a:lumOff val="50000"/>
                    </a:schemeClr>
                  </a:solidFill>
                </a:endParaRPr>
              </a:p>
            </p:txBody>
          </p:sp>
          <p:sp>
            <p:nvSpPr>
              <p:cNvPr id="35" name="Text Box 39"/>
              <p:cNvSpPr txBox="1">
                <a:spLocks noChangeArrowheads="1"/>
              </p:cNvSpPr>
              <p:nvPr/>
            </p:nvSpPr>
            <p:spPr bwMode="gray">
              <a:xfrm>
                <a:off x="5112114" y="5080023"/>
                <a:ext cx="3708829" cy="360000"/>
              </a:xfrm>
              <a:prstGeom prst="rect">
                <a:avLst/>
              </a:prstGeom>
              <a:noFill/>
              <a:ln w="9525">
                <a:noFill/>
                <a:miter lim="800000"/>
                <a:headEnd/>
                <a:tailEnd/>
              </a:ln>
            </p:spPr>
            <p:txBody>
              <a:bodyPr lIns="0" tIns="0" rIns="0" bIns="0" anchor="ctr"/>
              <a:lstStyle/>
              <a:p>
                <a:pPr algn="r"/>
                <a:r>
                  <a:rPr lang="de-DE" sz="1200" b="1" noProof="1" smtClean="0">
                    <a:solidFill>
                      <a:schemeClr val="tx1">
                        <a:lumMod val="50000"/>
                        <a:lumOff val="50000"/>
                      </a:schemeClr>
                    </a:solidFill>
                  </a:rPr>
                  <a:t>High</a:t>
                </a:r>
                <a:endParaRPr lang="de-DE" sz="1200" b="1" noProof="1">
                  <a:solidFill>
                    <a:schemeClr val="tx1">
                      <a:lumMod val="50000"/>
                      <a:lumOff val="50000"/>
                    </a:schemeClr>
                  </a:solidFill>
                </a:endParaRPr>
              </a:p>
            </p:txBody>
          </p:sp>
        </p:grpSp>
        <p:grpSp>
          <p:nvGrpSpPr>
            <p:cNvPr id="5" name="Gruppieren 4"/>
            <p:cNvGrpSpPr/>
            <p:nvPr/>
          </p:nvGrpSpPr>
          <p:grpSpPr bwMode="gray">
            <a:xfrm>
              <a:off x="323850" y="1555199"/>
              <a:ext cx="720153" cy="3888002"/>
              <a:chOff x="323850" y="1555199"/>
              <a:chExt cx="720153" cy="3888002"/>
            </a:xfrm>
          </p:grpSpPr>
          <p:sp>
            <p:nvSpPr>
              <p:cNvPr id="36" name="Text Box 40"/>
              <p:cNvSpPr txBox="1">
                <a:spLocks noChangeArrowheads="1"/>
              </p:cNvSpPr>
              <p:nvPr/>
            </p:nvSpPr>
            <p:spPr bwMode="gray">
              <a:xfrm rot="16200000">
                <a:off x="438002" y="4474024"/>
                <a:ext cx="852002" cy="360000"/>
              </a:xfrm>
              <a:prstGeom prst="rect">
                <a:avLst/>
              </a:prstGeom>
              <a:noFill/>
              <a:ln w="9525">
                <a:noFill/>
                <a:miter lim="800000"/>
                <a:headEnd/>
                <a:tailEnd/>
              </a:ln>
            </p:spPr>
            <p:txBody>
              <a:bodyPr lIns="0" tIns="0" rIns="0" bIns="0" anchor="ctr"/>
              <a:lstStyle/>
              <a:p>
                <a:r>
                  <a:rPr lang="de-DE" sz="1200" b="1" noProof="1" smtClean="0">
                    <a:solidFill>
                      <a:schemeClr val="tx1">
                        <a:lumMod val="50000"/>
                        <a:lumOff val="50000"/>
                      </a:schemeClr>
                    </a:solidFill>
                  </a:rPr>
                  <a:t>Low</a:t>
                </a:r>
                <a:endParaRPr lang="de-DE" sz="1200" b="1" noProof="1">
                  <a:solidFill>
                    <a:schemeClr val="tx1">
                      <a:lumMod val="50000"/>
                      <a:lumOff val="50000"/>
                    </a:schemeClr>
                  </a:solidFill>
                </a:endParaRPr>
              </a:p>
            </p:txBody>
          </p:sp>
          <p:sp>
            <p:nvSpPr>
              <p:cNvPr id="38" name="Text Box 42"/>
              <p:cNvSpPr txBox="1">
                <a:spLocks noChangeArrowheads="1"/>
              </p:cNvSpPr>
              <p:nvPr/>
            </p:nvSpPr>
            <p:spPr bwMode="gray">
              <a:xfrm rot="16200000">
                <a:off x="258003" y="1981201"/>
                <a:ext cx="1211999" cy="360000"/>
              </a:xfrm>
              <a:prstGeom prst="rect">
                <a:avLst/>
              </a:prstGeom>
              <a:noFill/>
              <a:ln w="9525">
                <a:noFill/>
                <a:miter lim="800000"/>
                <a:headEnd/>
                <a:tailEnd/>
              </a:ln>
            </p:spPr>
            <p:txBody>
              <a:bodyPr lIns="0" tIns="0" rIns="0" bIns="0" anchor="ctr"/>
              <a:lstStyle/>
              <a:p>
                <a:pPr algn="r"/>
                <a:r>
                  <a:rPr lang="de-DE" sz="1200" b="1" noProof="1" smtClean="0">
                    <a:solidFill>
                      <a:schemeClr val="tx1">
                        <a:lumMod val="50000"/>
                        <a:lumOff val="50000"/>
                      </a:schemeClr>
                    </a:solidFill>
                  </a:rPr>
                  <a:t>High</a:t>
                </a:r>
                <a:endParaRPr lang="de-DE" sz="1200" b="1" noProof="1">
                  <a:solidFill>
                    <a:schemeClr val="tx1">
                      <a:lumMod val="50000"/>
                      <a:lumOff val="50000"/>
                    </a:schemeClr>
                  </a:solidFill>
                </a:endParaRPr>
              </a:p>
            </p:txBody>
          </p:sp>
          <p:sp>
            <p:nvSpPr>
              <p:cNvPr id="39" name="Text Box 44"/>
              <p:cNvSpPr txBox="1">
                <a:spLocks noChangeArrowheads="1"/>
              </p:cNvSpPr>
              <p:nvPr/>
            </p:nvSpPr>
            <p:spPr bwMode="gray">
              <a:xfrm rot="16200000">
                <a:off x="-1438486" y="3317535"/>
                <a:ext cx="3884823" cy="360152"/>
              </a:xfrm>
              <a:prstGeom prst="rect">
                <a:avLst/>
              </a:prstGeom>
              <a:noFill/>
              <a:ln w="12700" algn="ctr">
                <a:noFill/>
                <a:miter lim="800000"/>
                <a:headEnd/>
                <a:tailEnd/>
              </a:ln>
              <a:effectLst/>
            </p:spPr>
            <p:txBody>
              <a:bodyPr lIns="0" tIns="0" rIns="0" bIns="0" anchor="ctr" anchorCtr="0"/>
              <a:lstStyle>
                <a:defPPr>
                  <a:defRPr lang="de-DE"/>
                </a:defPPr>
                <a:lvl1pPr algn="ctr" defTabSz="801688" eaLnBrk="0" hangingPunct="0">
                  <a:defRPr>
                    <a:cs typeface="Arial" charset="0"/>
                  </a:defRPr>
                </a:lvl1pPr>
              </a:lstStyle>
              <a:p>
                <a:r>
                  <a:rPr lang="en-US" sz="1600" dirty="0"/>
                  <a:t>Internal </a:t>
                </a:r>
                <a:r>
                  <a:rPr lang="en-US" sz="1600" dirty="0" smtClean="0"/>
                  <a:t>analysis </a:t>
                </a:r>
                <a:r>
                  <a:rPr lang="de-DE" sz="1600" noProof="1" smtClean="0">
                    <a:sym typeface="Wingdings" pitchFamily="2" charset="2"/>
                  </a:rPr>
                  <a:t> </a:t>
                </a:r>
                <a:r>
                  <a:rPr lang="de-DE" sz="1600" b="1" noProof="1"/>
                  <a:t>customer value</a:t>
                </a:r>
              </a:p>
            </p:txBody>
          </p:sp>
          <p:sp>
            <p:nvSpPr>
              <p:cNvPr id="40" name="Line 43"/>
              <p:cNvSpPr>
                <a:spLocks noChangeShapeType="1"/>
              </p:cNvSpPr>
              <p:nvPr/>
            </p:nvSpPr>
            <p:spPr bwMode="gray">
              <a:xfrm rot="16200000" flipV="1">
                <a:off x="-1259997" y="3499201"/>
                <a:ext cx="3888000" cy="0"/>
              </a:xfrm>
              <a:prstGeom prst="line">
                <a:avLst/>
              </a:prstGeom>
              <a:noFill/>
              <a:ln w="19050">
                <a:solidFill>
                  <a:srgbClr val="808080"/>
                </a:solidFill>
                <a:round/>
                <a:headEnd/>
                <a:tailEnd type="triangle" w="lg" len="lg"/>
              </a:ln>
            </p:spPr>
            <p:txBody>
              <a:bodyPr/>
              <a:lstStyle/>
              <a:p>
                <a:endParaRPr lang="de-DE" dirty="0"/>
              </a:p>
            </p:txBody>
          </p:sp>
        </p:grpSp>
        <p:grpSp>
          <p:nvGrpSpPr>
            <p:cNvPr id="9" name="Gruppieren 8"/>
            <p:cNvGrpSpPr/>
            <p:nvPr/>
          </p:nvGrpSpPr>
          <p:grpSpPr bwMode="gray">
            <a:xfrm>
              <a:off x="1044003" y="1555199"/>
              <a:ext cx="7776147" cy="3524826"/>
              <a:chOff x="1044003" y="1555199"/>
              <a:chExt cx="7776147" cy="3524826"/>
            </a:xfrm>
            <a:effectLst>
              <a:outerShdw blurRad="127000" dist="63500" dir="2700000" algn="tl" rotWithShape="0">
                <a:prstClr val="black">
                  <a:alpha val="40000"/>
                </a:prstClr>
              </a:outerShdw>
            </a:effectLst>
          </p:grpSpPr>
          <p:sp>
            <p:nvSpPr>
              <p:cNvPr id="43" name="Rechteck 42"/>
              <p:cNvSpPr/>
              <p:nvPr/>
            </p:nvSpPr>
            <p:spPr bwMode="gray">
              <a:xfrm>
                <a:off x="1044003" y="1555199"/>
                <a:ext cx="3707320" cy="1582413"/>
              </a:xfrm>
              <a:prstGeom prst="rect">
                <a:avLst/>
              </a:prstGeom>
              <a:solidFill>
                <a:schemeClr val="accent1">
                  <a:lumMod val="40000"/>
                  <a:lumOff val="60000"/>
                </a:schemeClr>
              </a:solidFill>
              <a:ln w="12700">
                <a:solidFill>
                  <a:srgbClr val="C0C0C0"/>
                </a:solidFill>
                <a:miter lim="800000"/>
                <a:headEnd/>
                <a:tailEnd/>
              </a:ln>
              <a:effectLst/>
            </p:spPr>
            <p:txBody>
              <a:bodyPr anchor="ctr"/>
              <a:lstStyle/>
              <a:p>
                <a:pPr algn="ctr"/>
                <a:r>
                  <a:rPr lang="en-US" sz="1200" b="1" dirty="0" smtClean="0">
                    <a:solidFill>
                      <a:srgbClr val="FFFFFF"/>
                    </a:solidFill>
                  </a:rPr>
                  <a:t>II. Competence gaps</a:t>
                </a:r>
              </a:p>
              <a:p>
                <a:pPr algn="ctr"/>
                <a:endParaRPr lang="en-US" sz="1200" b="1" dirty="0" smtClean="0">
                  <a:solidFill>
                    <a:srgbClr val="FFFFFF"/>
                  </a:solidFill>
                </a:endParaRPr>
              </a:p>
              <a:p>
                <a:pPr algn="ctr"/>
                <a:r>
                  <a:rPr lang="en-US" b="1" dirty="0" smtClean="0">
                    <a:solidFill>
                      <a:srgbClr val="FFFFFF"/>
                    </a:solidFill>
                  </a:rPr>
                  <a:t>Selective in-/outsourcing</a:t>
                </a:r>
                <a:endParaRPr lang="en-US" b="1" dirty="0">
                  <a:solidFill>
                    <a:srgbClr val="FFFFFF"/>
                  </a:solidFill>
                </a:endParaRPr>
              </a:p>
            </p:txBody>
          </p:sp>
          <p:sp>
            <p:nvSpPr>
              <p:cNvPr id="49" name="Rechteck 48"/>
              <p:cNvSpPr/>
              <p:nvPr/>
            </p:nvSpPr>
            <p:spPr bwMode="gray">
              <a:xfrm>
                <a:off x="4752114" y="1555199"/>
                <a:ext cx="360000" cy="1582413"/>
              </a:xfrm>
              <a:prstGeom prst="rect">
                <a:avLst/>
              </a:prstGeom>
              <a:solidFill>
                <a:schemeClr val="accent1">
                  <a:lumMod val="60000"/>
                  <a:lumOff val="40000"/>
                </a:schemeClr>
              </a:solidFill>
              <a:ln w="12700">
                <a:solidFill>
                  <a:srgbClr val="C0C0C0"/>
                </a:solidFill>
                <a:miter lim="800000"/>
                <a:headEnd/>
                <a:tailEnd/>
              </a:ln>
              <a:effectLst/>
            </p:spPr>
            <p:txBody>
              <a:bodyPr vert="vert270" anchor="ctr"/>
              <a:lstStyle/>
              <a:p>
                <a:pPr algn="ctr"/>
                <a:r>
                  <a:rPr lang="en-US" sz="1000" b="1" dirty="0" smtClean="0">
                    <a:solidFill>
                      <a:srgbClr val="FFFFFF"/>
                    </a:solidFill>
                  </a:rPr>
                  <a:t>BLURRED REALM</a:t>
                </a:r>
                <a:endParaRPr lang="en-US" sz="1000" b="1" dirty="0">
                  <a:solidFill>
                    <a:srgbClr val="FFFFFF"/>
                  </a:solidFill>
                </a:endParaRPr>
              </a:p>
            </p:txBody>
          </p:sp>
          <p:sp>
            <p:nvSpPr>
              <p:cNvPr id="52" name="Rechteck 51"/>
              <p:cNvSpPr/>
              <p:nvPr/>
            </p:nvSpPr>
            <p:spPr bwMode="gray">
              <a:xfrm>
                <a:off x="1044003" y="3137613"/>
                <a:ext cx="3707320" cy="360000"/>
              </a:xfrm>
              <a:prstGeom prst="rect">
                <a:avLst/>
              </a:prstGeom>
              <a:solidFill>
                <a:schemeClr val="accent1">
                  <a:lumMod val="20000"/>
                  <a:lumOff val="80000"/>
                </a:schemeClr>
              </a:solidFill>
              <a:ln w="12700">
                <a:solidFill>
                  <a:srgbClr val="C0C0C0"/>
                </a:solidFill>
                <a:miter lim="800000"/>
                <a:headEnd/>
                <a:tailEnd/>
              </a:ln>
              <a:effectLst/>
            </p:spPr>
            <p:txBody>
              <a:bodyPr anchor="ctr"/>
              <a:lstStyle/>
              <a:p>
                <a:pPr algn="ctr"/>
                <a:r>
                  <a:rPr lang="en-US" sz="1000" b="1" spc="300" dirty="0" smtClean="0">
                    <a:solidFill>
                      <a:schemeClr val="accent1">
                        <a:lumMod val="60000"/>
                        <a:lumOff val="40000"/>
                      </a:schemeClr>
                    </a:solidFill>
                  </a:rPr>
                  <a:t>BLURRED REALM</a:t>
                </a:r>
                <a:endParaRPr lang="en-US" sz="1000" b="1" spc="300" dirty="0">
                  <a:solidFill>
                    <a:schemeClr val="accent1">
                      <a:lumMod val="60000"/>
                      <a:lumOff val="40000"/>
                    </a:schemeClr>
                  </a:solidFill>
                </a:endParaRPr>
              </a:p>
            </p:txBody>
          </p:sp>
          <p:sp>
            <p:nvSpPr>
              <p:cNvPr id="53" name="Rechteck 52"/>
              <p:cNvSpPr/>
              <p:nvPr/>
            </p:nvSpPr>
            <p:spPr bwMode="gray">
              <a:xfrm>
                <a:off x="4752114" y="3137613"/>
                <a:ext cx="360000" cy="360000"/>
              </a:xfrm>
              <a:prstGeom prst="rect">
                <a:avLst/>
              </a:prstGeom>
              <a:solidFill>
                <a:schemeClr val="accent1">
                  <a:lumMod val="40000"/>
                  <a:lumOff val="60000"/>
                </a:schemeClr>
              </a:solidFill>
              <a:ln w="12700">
                <a:solidFill>
                  <a:srgbClr val="C0C0C0"/>
                </a:solidFill>
                <a:miter lim="800000"/>
                <a:headEnd/>
                <a:tailEnd/>
              </a:ln>
              <a:effectLst/>
            </p:spPr>
            <p:txBody>
              <a:bodyPr anchor="ctr"/>
              <a:lstStyle/>
              <a:p>
                <a:pPr algn="ctr"/>
                <a:endParaRPr lang="en-US" b="1" dirty="0">
                  <a:solidFill>
                    <a:srgbClr val="FFFFFF"/>
                  </a:solidFill>
                </a:endParaRPr>
              </a:p>
            </p:txBody>
          </p:sp>
          <p:sp>
            <p:nvSpPr>
              <p:cNvPr id="4" name="Rechteck 3"/>
              <p:cNvSpPr/>
              <p:nvPr/>
            </p:nvSpPr>
            <p:spPr bwMode="gray">
              <a:xfrm>
                <a:off x="5112114" y="1555199"/>
                <a:ext cx="3708036" cy="1582413"/>
              </a:xfrm>
              <a:prstGeom prst="rect">
                <a:avLst/>
              </a:prstGeom>
              <a:solidFill>
                <a:schemeClr val="accent1"/>
              </a:solidFill>
              <a:ln w="12700">
                <a:solidFill>
                  <a:srgbClr val="C0C0C0"/>
                </a:solidFill>
                <a:miter lim="800000"/>
                <a:headEnd/>
                <a:tailEnd/>
              </a:ln>
              <a:effectLst/>
            </p:spPr>
            <p:txBody>
              <a:bodyPr anchor="ctr"/>
              <a:lstStyle/>
              <a:p>
                <a:pPr algn="ctr"/>
                <a:r>
                  <a:rPr lang="en-US" sz="1200" b="1" dirty="0" smtClean="0">
                    <a:solidFill>
                      <a:schemeClr val="accent1">
                        <a:lumMod val="40000"/>
                        <a:lumOff val="60000"/>
                      </a:schemeClr>
                    </a:solidFill>
                  </a:rPr>
                  <a:t>III. Strategically relevant key competencies</a:t>
                </a:r>
                <a:br>
                  <a:rPr lang="en-US" sz="1200" b="1" dirty="0" smtClean="0">
                    <a:solidFill>
                      <a:schemeClr val="accent1">
                        <a:lumMod val="40000"/>
                        <a:lumOff val="60000"/>
                      </a:schemeClr>
                    </a:solidFill>
                  </a:rPr>
                </a:br>
                <a:endParaRPr lang="en-US" sz="1200" b="1" dirty="0" smtClean="0">
                  <a:solidFill>
                    <a:schemeClr val="accent1">
                      <a:lumMod val="40000"/>
                      <a:lumOff val="60000"/>
                    </a:schemeClr>
                  </a:solidFill>
                </a:endParaRPr>
              </a:p>
              <a:p>
                <a:pPr algn="ctr"/>
                <a:r>
                  <a:rPr lang="en-US" b="1" dirty="0" smtClean="0">
                    <a:solidFill>
                      <a:schemeClr val="accent1">
                        <a:lumMod val="40000"/>
                        <a:lumOff val="60000"/>
                      </a:schemeClr>
                    </a:solidFill>
                  </a:rPr>
                  <a:t>Insourcing</a:t>
                </a:r>
                <a:endParaRPr lang="en-US" b="1" dirty="0">
                  <a:solidFill>
                    <a:schemeClr val="accent1">
                      <a:lumMod val="40000"/>
                      <a:lumOff val="60000"/>
                    </a:schemeClr>
                  </a:solidFill>
                </a:endParaRPr>
              </a:p>
            </p:txBody>
          </p:sp>
          <p:sp>
            <p:nvSpPr>
              <p:cNvPr id="44" name="Rechteck 43"/>
              <p:cNvSpPr/>
              <p:nvPr/>
            </p:nvSpPr>
            <p:spPr bwMode="gray">
              <a:xfrm>
                <a:off x="1044003" y="3497611"/>
                <a:ext cx="3707320" cy="1582414"/>
              </a:xfrm>
              <a:prstGeom prst="rect">
                <a:avLst/>
              </a:prstGeom>
              <a:solidFill>
                <a:srgbClr val="E6E6E6"/>
              </a:solidFill>
              <a:ln w="12700">
                <a:solidFill>
                  <a:srgbClr val="C0C0C0"/>
                </a:solidFill>
                <a:miter lim="800000"/>
                <a:headEnd/>
                <a:tailEnd/>
              </a:ln>
              <a:effectLst/>
            </p:spPr>
            <p:txBody>
              <a:bodyPr anchor="ctr"/>
              <a:lstStyle/>
              <a:p>
                <a:pPr algn="ctr"/>
                <a:r>
                  <a:rPr lang="en-US" sz="1200" b="1" dirty="0" smtClean="0">
                    <a:solidFill>
                      <a:srgbClr val="969696"/>
                    </a:solidFill>
                  </a:rPr>
                  <a:t>I. Competence standards</a:t>
                </a:r>
                <a:r>
                  <a:rPr lang="en-US" sz="1200" dirty="0" smtClean="0">
                    <a:solidFill>
                      <a:srgbClr val="969696"/>
                    </a:solidFill>
                  </a:rPr>
                  <a:t/>
                </a:r>
                <a:br>
                  <a:rPr lang="en-US" sz="1200" dirty="0" smtClean="0">
                    <a:solidFill>
                      <a:srgbClr val="969696"/>
                    </a:solidFill>
                  </a:rPr>
                </a:br>
                <a:endParaRPr lang="en-US" sz="1200" b="1" dirty="0" smtClean="0">
                  <a:solidFill>
                    <a:srgbClr val="969696"/>
                  </a:solidFill>
                </a:endParaRPr>
              </a:p>
              <a:p>
                <a:pPr algn="ctr"/>
                <a:r>
                  <a:rPr lang="en-US" b="1" dirty="0" smtClean="0">
                    <a:solidFill>
                      <a:srgbClr val="969696"/>
                    </a:solidFill>
                  </a:rPr>
                  <a:t>Outsourcing</a:t>
                </a:r>
                <a:endParaRPr lang="en-US" b="1" dirty="0">
                  <a:solidFill>
                    <a:srgbClr val="969696"/>
                  </a:solidFill>
                </a:endParaRPr>
              </a:p>
            </p:txBody>
          </p:sp>
          <p:sp>
            <p:nvSpPr>
              <p:cNvPr id="50" name="Rechteck 49"/>
              <p:cNvSpPr/>
              <p:nvPr/>
            </p:nvSpPr>
            <p:spPr bwMode="gray">
              <a:xfrm>
                <a:off x="4752114" y="3497611"/>
                <a:ext cx="360000" cy="1582414"/>
              </a:xfrm>
              <a:prstGeom prst="rect">
                <a:avLst/>
              </a:prstGeom>
              <a:solidFill>
                <a:schemeClr val="accent1">
                  <a:lumMod val="20000"/>
                  <a:lumOff val="80000"/>
                </a:schemeClr>
              </a:solidFill>
              <a:ln w="12700">
                <a:solidFill>
                  <a:srgbClr val="C0C0C0"/>
                </a:solidFill>
                <a:miter lim="800000"/>
                <a:headEnd/>
                <a:tailEnd/>
              </a:ln>
              <a:effectLst/>
            </p:spPr>
            <p:txBody>
              <a:bodyPr vert="vert270" anchor="ctr"/>
              <a:lstStyle/>
              <a:p>
                <a:pPr algn="ctr"/>
                <a:r>
                  <a:rPr lang="en-US" sz="1000" b="1" dirty="0" smtClean="0">
                    <a:solidFill>
                      <a:schemeClr val="accent1">
                        <a:lumMod val="60000"/>
                        <a:lumOff val="40000"/>
                      </a:schemeClr>
                    </a:solidFill>
                  </a:rPr>
                  <a:t>BLURRED REALM</a:t>
                </a:r>
                <a:endParaRPr lang="en-US" sz="1000" b="1" dirty="0">
                  <a:solidFill>
                    <a:schemeClr val="accent1">
                      <a:lumMod val="60000"/>
                      <a:lumOff val="40000"/>
                    </a:schemeClr>
                  </a:solidFill>
                </a:endParaRPr>
              </a:p>
            </p:txBody>
          </p:sp>
          <p:sp>
            <p:nvSpPr>
              <p:cNvPr id="51" name="Rechteck 50"/>
              <p:cNvSpPr/>
              <p:nvPr/>
            </p:nvSpPr>
            <p:spPr bwMode="gray">
              <a:xfrm>
                <a:off x="5112114" y="3137613"/>
                <a:ext cx="3708036" cy="360000"/>
              </a:xfrm>
              <a:prstGeom prst="rect">
                <a:avLst/>
              </a:prstGeom>
              <a:solidFill>
                <a:schemeClr val="accent1">
                  <a:lumMod val="60000"/>
                  <a:lumOff val="40000"/>
                </a:schemeClr>
              </a:solidFill>
              <a:ln w="12700">
                <a:solidFill>
                  <a:srgbClr val="C0C0C0"/>
                </a:solidFill>
                <a:miter lim="800000"/>
                <a:headEnd/>
                <a:tailEnd/>
              </a:ln>
              <a:effectLst/>
            </p:spPr>
            <p:txBody>
              <a:bodyPr anchor="ctr"/>
              <a:lstStyle/>
              <a:p>
                <a:pPr algn="ctr"/>
                <a:r>
                  <a:rPr lang="en-US" sz="1000" b="1" spc="300" dirty="0" smtClean="0">
                    <a:solidFill>
                      <a:srgbClr val="FFFFFF"/>
                    </a:solidFill>
                  </a:rPr>
                  <a:t>BLURRED REALM</a:t>
                </a:r>
                <a:endParaRPr lang="en-US" sz="1000" b="1" spc="300" dirty="0">
                  <a:solidFill>
                    <a:srgbClr val="FFFFFF"/>
                  </a:solidFill>
                </a:endParaRPr>
              </a:p>
            </p:txBody>
          </p:sp>
          <p:sp>
            <p:nvSpPr>
              <p:cNvPr id="42" name="Rechteck 41"/>
              <p:cNvSpPr/>
              <p:nvPr/>
            </p:nvSpPr>
            <p:spPr bwMode="gray">
              <a:xfrm>
                <a:off x="5112114" y="3497611"/>
                <a:ext cx="3708036" cy="1582414"/>
              </a:xfrm>
              <a:prstGeom prst="rect">
                <a:avLst/>
              </a:prstGeom>
              <a:solidFill>
                <a:schemeClr val="accent1">
                  <a:lumMod val="40000"/>
                  <a:lumOff val="60000"/>
                </a:schemeClr>
              </a:solidFill>
              <a:ln w="12700">
                <a:solidFill>
                  <a:srgbClr val="C0C0C0"/>
                </a:solidFill>
                <a:miter lim="800000"/>
                <a:headEnd/>
                <a:tailEnd/>
              </a:ln>
              <a:effectLst/>
            </p:spPr>
            <p:txBody>
              <a:bodyPr anchor="ctr"/>
              <a:lstStyle/>
              <a:p>
                <a:pPr algn="ctr"/>
                <a:r>
                  <a:rPr lang="en-US" sz="1200" b="1" dirty="0" smtClean="0">
                    <a:solidFill>
                      <a:srgbClr val="FFFFFF"/>
                    </a:solidFill>
                  </a:rPr>
                  <a:t>IV. Competence potential</a:t>
                </a:r>
                <a:r>
                  <a:rPr lang="en-US" sz="1200" dirty="0" smtClean="0">
                    <a:solidFill>
                      <a:srgbClr val="FFFFFF"/>
                    </a:solidFill>
                  </a:rPr>
                  <a:t/>
                </a:r>
                <a:br>
                  <a:rPr lang="en-US" sz="1200" dirty="0" smtClean="0">
                    <a:solidFill>
                      <a:srgbClr val="FFFFFF"/>
                    </a:solidFill>
                  </a:rPr>
                </a:br>
                <a:endParaRPr lang="en-US" sz="1200" b="1" dirty="0" smtClean="0">
                  <a:solidFill>
                    <a:srgbClr val="FFFFFF"/>
                  </a:solidFill>
                </a:endParaRPr>
              </a:p>
              <a:p>
                <a:pPr algn="ctr"/>
                <a:r>
                  <a:rPr lang="en-US" b="1" dirty="0" smtClean="0">
                    <a:solidFill>
                      <a:srgbClr val="FFFFFF"/>
                    </a:solidFill>
                  </a:rPr>
                  <a:t>Selective in-/outsourcing</a:t>
                </a:r>
                <a:endParaRPr lang="en-US" b="1" dirty="0">
                  <a:solidFill>
                    <a:srgbClr val="FFFFFF"/>
                  </a:solidFill>
                </a:endParaRPr>
              </a:p>
            </p:txBody>
          </p:sp>
        </p:grpSp>
        <p:sp>
          <p:nvSpPr>
            <p:cNvPr id="23" name="Ellipse 22"/>
            <p:cNvSpPr/>
            <p:nvPr/>
          </p:nvSpPr>
          <p:spPr bwMode="gray">
            <a:xfrm>
              <a:off x="3525574" y="3403025"/>
              <a:ext cx="1080000" cy="432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100" b="1" dirty="0" smtClean="0">
                  <a:ln w="18415" cmpd="sng">
                    <a:noFill/>
                    <a:prstDash val="solid"/>
                  </a:ln>
                  <a:solidFill>
                    <a:srgbClr val="000000"/>
                  </a:solidFill>
                  <a:cs typeface="Arial" charset="0"/>
                </a:rPr>
                <a:t>Skill 3</a:t>
              </a:r>
              <a:endParaRPr lang="en-US" sz="1100" b="1" dirty="0">
                <a:ln w="18415" cmpd="sng">
                  <a:noFill/>
                  <a:prstDash val="solid"/>
                </a:ln>
                <a:solidFill>
                  <a:srgbClr val="000000"/>
                </a:solidFill>
                <a:cs typeface="Arial" charset="0"/>
              </a:endParaRPr>
            </a:p>
          </p:txBody>
        </p:sp>
        <p:sp>
          <p:nvSpPr>
            <p:cNvPr id="24" name="Ellipse 23"/>
            <p:cNvSpPr/>
            <p:nvPr/>
          </p:nvSpPr>
          <p:spPr bwMode="gray">
            <a:xfrm>
              <a:off x="4550687" y="2669613"/>
              <a:ext cx="1512000" cy="648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600" b="1" dirty="0" smtClean="0">
                  <a:ln w="18415" cmpd="sng">
                    <a:noFill/>
                    <a:prstDash val="solid"/>
                  </a:ln>
                  <a:solidFill>
                    <a:srgbClr val="000000"/>
                  </a:solidFill>
                  <a:cs typeface="Arial" charset="0"/>
                </a:rPr>
                <a:t>Skill 1</a:t>
              </a:r>
              <a:endParaRPr lang="en-US" sz="1600" b="1" dirty="0">
                <a:ln w="18415" cmpd="sng">
                  <a:noFill/>
                  <a:prstDash val="solid"/>
                </a:ln>
                <a:solidFill>
                  <a:srgbClr val="000000"/>
                </a:solidFill>
                <a:cs typeface="Arial" charset="0"/>
              </a:endParaRPr>
            </a:p>
          </p:txBody>
        </p:sp>
        <p:sp>
          <p:nvSpPr>
            <p:cNvPr id="25" name="Ellipse 24"/>
            <p:cNvSpPr/>
            <p:nvPr/>
          </p:nvSpPr>
          <p:spPr bwMode="gray">
            <a:xfrm>
              <a:off x="7372350" y="3331025"/>
              <a:ext cx="1296000" cy="504000"/>
            </a:xfrm>
            <a:prstGeom prst="ellipse">
              <a:avLst/>
            </a:prstGeom>
            <a:solidFill>
              <a:srgbClr val="FFFFFF"/>
            </a:solidFill>
            <a:ln w="28575">
              <a:solidFill>
                <a:schemeClr val="accent1"/>
              </a:solidFill>
              <a:prstDash val="sysDot"/>
              <a:miter lim="800000"/>
              <a:headEnd/>
              <a:tailEnd/>
            </a:ln>
            <a:effectLst>
              <a:outerShdw blurRad="127000" dist="63500" dir="2700000" algn="tl" rotWithShape="0">
                <a:prstClr val="black">
                  <a:alpha val="40000"/>
                </a:prstClr>
              </a:outerShdw>
            </a:effectLst>
          </p:spPr>
          <p:txBody>
            <a:bodyPr wrap="none" lIns="0" tIns="0" rIns="0" bIns="0" anchor="ctr" anchorCtr="0"/>
            <a:lstStyle/>
            <a:p>
              <a:pPr algn="ctr">
                <a:lnSpc>
                  <a:spcPct val="90000"/>
                </a:lnSpc>
                <a:spcAft>
                  <a:spcPts val="400"/>
                </a:spcAft>
                <a:buClr>
                  <a:srgbClr val="969696"/>
                </a:buClr>
              </a:pPr>
              <a:r>
                <a:rPr lang="en-US" sz="1400" b="1" dirty="0" smtClean="0">
                  <a:ln w="18415" cmpd="sng">
                    <a:noFill/>
                    <a:prstDash val="solid"/>
                  </a:ln>
                  <a:solidFill>
                    <a:srgbClr val="000000"/>
                  </a:solidFill>
                  <a:cs typeface="Arial" charset="0"/>
                </a:rPr>
                <a:t>Skill 2</a:t>
              </a:r>
              <a:endParaRPr lang="en-US" sz="1400" b="1" dirty="0">
                <a:ln w="18415" cmpd="sng">
                  <a:noFill/>
                  <a:prstDash val="solid"/>
                </a:ln>
                <a:solidFill>
                  <a:srgbClr val="000000"/>
                </a:solidFill>
                <a:cs typeface="Arial" charset="0"/>
              </a:endParaRPr>
            </a:p>
          </p:txBody>
        </p:sp>
      </p:grpSp>
      <p:grpSp>
        <p:nvGrpSpPr>
          <p:cNvPr id="29" name="Gruppieren 28"/>
          <p:cNvGrpSpPr/>
          <p:nvPr/>
        </p:nvGrpSpPr>
        <p:grpSpPr bwMode="gray">
          <a:xfrm>
            <a:off x="6585290" y="4819759"/>
            <a:ext cx="2343500" cy="1739512"/>
            <a:chOff x="7066365" y="32047"/>
            <a:chExt cx="2343500" cy="1739512"/>
          </a:xfrm>
        </p:grpSpPr>
        <p:sp>
          <p:nvSpPr>
            <p:cNvPr id="30" name="Rechteck 29"/>
            <p:cNvSpPr/>
            <p:nvPr/>
          </p:nvSpPr>
          <p:spPr bwMode="gray">
            <a:xfrm rot="384271">
              <a:off x="7380426" y="107998"/>
              <a:ext cx="2029439" cy="1663561"/>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Analyze skills of your company with regard to strength and value for the customer to identify core competencies.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4"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271158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dirty="0" smtClean="0"/>
              <a:t>Increasing </a:t>
            </a:r>
            <a:r>
              <a:rPr lang="en-US" dirty="0"/>
              <a:t>value for the company and customer satisfaction</a:t>
            </a:r>
            <a:endParaRPr lang="en-US" noProof="1" smtClean="0"/>
          </a:p>
        </p:txBody>
      </p:sp>
      <p:sp>
        <p:nvSpPr>
          <p:cNvPr id="40963" name="_h1"/>
          <p:cNvSpPr>
            <a:spLocks noGrp="1" noChangeArrowheads="1"/>
          </p:cNvSpPr>
          <p:nvPr>
            <p:ph type="title"/>
          </p:nvPr>
        </p:nvSpPr>
        <p:spPr bwMode="gray"/>
        <p:txBody>
          <a:bodyPr/>
          <a:lstStyle/>
          <a:p>
            <a:r>
              <a:rPr lang="en-US" dirty="0"/>
              <a:t>Internal Analysis </a:t>
            </a:r>
            <a:r>
              <a:rPr lang="en-US" b="0" dirty="0"/>
              <a:t>– </a:t>
            </a:r>
            <a:r>
              <a:rPr lang="en-US" b="0" noProof="1" smtClean="0"/>
              <a:t>Core Competencies</a:t>
            </a:r>
          </a:p>
        </p:txBody>
      </p:sp>
      <p:grpSp>
        <p:nvGrpSpPr>
          <p:cNvPr id="7" name="Gruppieren 6"/>
          <p:cNvGrpSpPr/>
          <p:nvPr/>
        </p:nvGrpSpPr>
        <p:grpSpPr bwMode="gray">
          <a:xfrm>
            <a:off x="323850" y="1555198"/>
            <a:ext cx="8496299" cy="4248002"/>
            <a:chOff x="323850" y="1555198"/>
            <a:chExt cx="8496299" cy="4248002"/>
          </a:xfrm>
        </p:grpSpPr>
        <p:sp>
          <p:nvSpPr>
            <p:cNvPr id="58" name="Textfeld 57"/>
            <p:cNvSpPr txBox="1"/>
            <p:nvPr/>
          </p:nvSpPr>
          <p:spPr bwMode="gray">
            <a:xfrm>
              <a:off x="5090048" y="1555199"/>
              <a:ext cx="3729802" cy="1290183"/>
            </a:xfrm>
            <a:prstGeom prst="rect">
              <a:avLst/>
            </a:prstGeom>
            <a:noFill/>
          </p:spPr>
          <p:txBody>
            <a:bodyPr wrap="square" lIns="360000" rtlCol="0" anchor="ctr">
              <a:noAutofit/>
            </a:bodyPr>
            <a:lstStyle/>
            <a:p>
              <a:r>
                <a:rPr lang="en-US" b="1" noProof="1" smtClean="0"/>
                <a:t>Core competencies</a:t>
              </a:r>
              <a:endParaRPr lang="en-US" b="1" noProof="1"/>
            </a:p>
          </p:txBody>
        </p:sp>
        <p:sp>
          <p:nvSpPr>
            <p:cNvPr id="59" name="Textfeld 58"/>
            <p:cNvSpPr txBox="1"/>
            <p:nvPr/>
          </p:nvSpPr>
          <p:spPr bwMode="gray">
            <a:xfrm>
              <a:off x="5090046" y="2845382"/>
              <a:ext cx="3730103" cy="1290183"/>
            </a:xfrm>
            <a:prstGeom prst="rect">
              <a:avLst/>
            </a:prstGeom>
            <a:noFill/>
          </p:spPr>
          <p:txBody>
            <a:bodyPr wrap="square" lIns="360000" rtlCol="0" anchor="ctr">
              <a:noAutofit/>
            </a:bodyPr>
            <a:lstStyle/>
            <a:p>
              <a:r>
                <a:rPr lang="en-US" b="1" noProof="1"/>
                <a:t>K</a:t>
              </a:r>
              <a:r>
                <a:rPr lang="en-US" b="1" noProof="1" smtClean="0"/>
                <a:t>ey skills </a:t>
              </a:r>
              <a:r>
                <a:rPr lang="en-US" noProof="1"/>
                <a:t>(</a:t>
              </a:r>
              <a:r>
                <a:rPr lang="en-US" noProof="1" smtClean="0"/>
                <a:t>resources</a:t>
              </a:r>
              <a:r>
                <a:rPr lang="en-US" noProof="1"/>
                <a:t>)</a:t>
              </a:r>
            </a:p>
          </p:txBody>
        </p:sp>
        <p:grpSp>
          <p:nvGrpSpPr>
            <p:cNvPr id="6" name="Gruppieren 5"/>
            <p:cNvGrpSpPr/>
            <p:nvPr/>
          </p:nvGrpSpPr>
          <p:grpSpPr bwMode="gray">
            <a:xfrm>
              <a:off x="323850" y="1555198"/>
              <a:ext cx="4766198" cy="4248002"/>
              <a:chOff x="323850" y="1555198"/>
              <a:chExt cx="4766198" cy="4248002"/>
            </a:xfrm>
          </p:grpSpPr>
          <p:sp>
            <p:nvSpPr>
              <p:cNvPr id="10" name="Textfeld 9"/>
              <p:cNvSpPr txBox="1"/>
              <p:nvPr/>
            </p:nvSpPr>
            <p:spPr bwMode="gray">
              <a:xfrm rot="16200000">
                <a:off x="-1289281" y="3313909"/>
                <a:ext cx="3886753" cy="369332"/>
              </a:xfrm>
              <a:prstGeom prst="rect">
                <a:avLst/>
              </a:prstGeom>
              <a:noFill/>
            </p:spPr>
            <p:txBody>
              <a:bodyPr wrap="square" rtlCol="0">
                <a:spAutoFit/>
              </a:bodyPr>
              <a:lstStyle/>
              <a:p>
                <a:pPr algn="ctr"/>
                <a:r>
                  <a:rPr lang="en-US" b="1" noProof="1" smtClean="0"/>
                  <a:t>Increase in value</a:t>
                </a:r>
                <a:endParaRPr lang="en-US" b="1" noProof="1"/>
              </a:p>
            </p:txBody>
          </p:sp>
          <p:sp>
            <p:nvSpPr>
              <p:cNvPr id="50" name="Textfeld 49"/>
              <p:cNvSpPr txBox="1"/>
              <p:nvPr/>
            </p:nvSpPr>
            <p:spPr bwMode="gray">
              <a:xfrm rot="16200000">
                <a:off x="385340" y="2046403"/>
                <a:ext cx="1290183" cy="307777"/>
              </a:xfrm>
              <a:prstGeom prst="rect">
                <a:avLst/>
              </a:prstGeom>
              <a:noFill/>
            </p:spPr>
            <p:txBody>
              <a:bodyPr wrap="square" rtlCol="0">
                <a:spAutoFit/>
              </a:bodyPr>
              <a:lstStyle/>
              <a:p>
                <a:pPr algn="ctr"/>
                <a:r>
                  <a:rPr lang="en-US" sz="1400" noProof="1" smtClean="0"/>
                  <a:t>high</a:t>
                </a:r>
                <a:endParaRPr lang="en-US" sz="1400" noProof="1"/>
              </a:p>
            </p:txBody>
          </p:sp>
          <p:sp>
            <p:nvSpPr>
              <p:cNvPr id="51" name="Textfeld 50"/>
              <p:cNvSpPr txBox="1"/>
              <p:nvPr/>
            </p:nvSpPr>
            <p:spPr bwMode="gray">
              <a:xfrm rot="16200000">
                <a:off x="382642" y="3344687"/>
                <a:ext cx="1295584" cy="307777"/>
              </a:xfrm>
              <a:prstGeom prst="rect">
                <a:avLst/>
              </a:prstGeom>
              <a:noFill/>
            </p:spPr>
            <p:txBody>
              <a:bodyPr wrap="square" rtlCol="0">
                <a:spAutoFit/>
              </a:bodyPr>
              <a:lstStyle/>
              <a:p>
                <a:pPr algn="ctr"/>
                <a:r>
                  <a:rPr lang="en-US" sz="1400" noProof="1" smtClean="0"/>
                  <a:t>medium</a:t>
                </a:r>
                <a:endParaRPr lang="en-US" sz="1400" noProof="1"/>
              </a:p>
            </p:txBody>
          </p:sp>
          <p:sp>
            <p:nvSpPr>
              <p:cNvPr id="52" name="Textfeld 51"/>
              <p:cNvSpPr txBox="1"/>
              <p:nvPr/>
            </p:nvSpPr>
            <p:spPr bwMode="gray">
              <a:xfrm rot="16200000">
                <a:off x="382642" y="4640272"/>
                <a:ext cx="1295583" cy="307777"/>
              </a:xfrm>
              <a:prstGeom prst="rect">
                <a:avLst/>
              </a:prstGeom>
              <a:noFill/>
            </p:spPr>
            <p:txBody>
              <a:bodyPr wrap="square" rtlCol="0">
                <a:spAutoFit/>
              </a:bodyPr>
              <a:lstStyle/>
              <a:p>
                <a:pPr algn="ctr"/>
                <a:r>
                  <a:rPr lang="en-US" sz="1400" noProof="1" smtClean="0"/>
                  <a:t>low</a:t>
                </a:r>
                <a:endParaRPr lang="en-US" sz="1400" noProof="1"/>
              </a:p>
            </p:txBody>
          </p:sp>
          <p:sp>
            <p:nvSpPr>
              <p:cNvPr id="53" name="Textfeld 52"/>
              <p:cNvSpPr txBox="1"/>
              <p:nvPr/>
            </p:nvSpPr>
            <p:spPr bwMode="gray">
              <a:xfrm>
                <a:off x="323850" y="5441951"/>
                <a:ext cx="860468" cy="361249"/>
              </a:xfrm>
              <a:prstGeom prst="rect">
                <a:avLst/>
              </a:prstGeom>
              <a:noFill/>
            </p:spPr>
            <p:txBody>
              <a:bodyPr wrap="square" lIns="0" rIns="0" rtlCol="0">
                <a:noAutofit/>
              </a:bodyPr>
              <a:lstStyle>
                <a:defPPr>
                  <a:defRPr lang="de-DE"/>
                </a:defPPr>
                <a:lvl1pPr algn="ctr">
                  <a:defRPr sz="1400"/>
                </a:lvl1pPr>
              </a:lstStyle>
              <a:p>
                <a:pPr algn="l"/>
                <a:r>
                  <a:rPr lang="en-US" b="1" noProof="1"/>
                  <a:t>Customer</a:t>
                </a:r>
              </a:p>
            </p:txBody>
          </p:sp>
          <p:sp>
            <p:nvSpPr>
              <p:cNvPr id="54" name="Textfeld 53"/>
              <p:cNvSpPr txBox="1"/>
              <p:nvPr/>
            </p:nvSpPr>
            <p:spPr bwMode="gray">
              <a:xfrm>
                <a:off x="1195348" y="5441951"/>
                <a:ext cx="1303532" cy="361249"/>
              </a:xfrm>
              <a:prstGeom prst="rect">
                <a:avLst/>
              </a:prstGeom>
              <a:noFill/>
            </p:spPr>
            <p:txBody>
              <a:bodyPr wrap="square" tIns="72000" bIns="72000" rtlCol="0">
                <a:noAutofit/>
              </a:bodyPr>
              <a:lstStyle/>
              <a:p>
                <a:pPr algn="ctr"/>
                <a:r>
                  <a:rPr lang="en-US" sz="1400" noProof="1"/>
                  <a:t>n</a:t>
                </a:r>
                <a:r>
                  <a:rPr lang="en-US" sz="1400" noProof="1" smtClean="0"/>
                  <a:t>ot satisfied</a:t>
                </a:r>
                <a:endParaRPr lang="en-US" sz="1400" noProof="1"/>
              </a:p>
            </p:txBody>
          </p:sp>
          <p:sp>
            <p:nvSpPr>
              <p:cNvPr id="55" name="Textfeld 54"/>
              <p:cNvSpPr txBox="1"/>
              <p:nvPr/>
            </p:nvSpPr>
            <p:spPr bwMode="gray">
              <a:xfrm>
                <a:off x="2498881" y="5441951"/>
                <a:ext cx="1295583" cy="361249"/>
              </a:xfrm>
              <a:prstGeom prst="rect">
                <a:avLst/>
              </a:prstGeom>
              <a:noFill/>
            </p:spPr>
            <p:txBody>
              <a:bodyPr wrap="square" tIns="72000" bIns="72000" rtlCol="0">
                <a:noAutofit/>
              </a:bodyPr>
              <a:lstStyle/>
              <a:p>
                <a:pPr algn="ctr"/>
                <a:r>
                  <a:rPr lang="en-US" sz="1400" noProof="1" smtClean="0"/>
                  <a:t>satisfied</a:t>
                </a:r>
                <a:endParaRPr lang="en-US" sz="1400" noProof="1"/>
              </a:p>
            </p:txBody>
          </p:sp>
          <p:sp>
            <p:nvSpPr>
              <p:cNvPr id="56" name="Textfeld 55"/>
              <p:cNvSpPr txBox="1"/>
              <p:nvPr/>
            </p:nvSpPr>
            <p:spPr bwMode="gray">
              <a:xfrm>
                <a:off x="3794465" y="5441951"/>
                <a:ext cx="1295581" cy="361249"/>
              </a:xfrm>
              <a:prstGeom prst="rect">
                <a:avLst/>
              </a:prstGeom>
              <a:noFill/>
            </p:spPr>
            <p:txBody>
              <a:bodyPr wrap="square" tIns="72000" bIns="72000" rtlCol="0">
                <a:noAutofit/>
              </a:bodyPr>
              <a:lstStyle/>
              <a:p>
                <a:pPr algn="ctr"/>
                <a:r>
                  <a:rPr lang="en-US" sz="1400" noProof="1"/>
                  <a:t>highly satisfied</a:t>
                </a:r>
              </a:p>
            </p:txBody>
          </p:sp>
          <p:grpSp>
            <p:nvGrpSpPr>
              <p:cNvPr id="5" name="Gruppieren 4"/>
              <p:cNvGrpSpPr/>
              <p:nvPr/>
            </p:nvGrpSpPr>
            <p:grpSpPr bwMode="gray">
              <a:xfrm>
                <a:off x="1203297" y="1555200"/>
                <a:ext cx="3886751" cy="3886751"/>
                <a:chOff x="1203298" y="1926493"/>
                <a:chExt cx="3515458" cy="3515458"/>
              </a:xfrm>
            </p:grpSpPr>
            <p:grpSp>
              <p:nvGrpSpPr>
                <p:cNvPr id="4" name="Gruppieren 7"/>
                <p:cNvGrpSpPr/>
                <p:nvPr/>
              </p:nvGrpSpPr>
              <p:grpSpPr bwMode="gray">
                <a:xfrm>
                  <a:off x="1203298" y="1926493"/>
                  <a:ext cx="3515458" cy="3515458"/>
                  <a:chOff x="2493818" y="2202873"/>
                  <a:chExt cx="5320146" cy="5320146"/>
                </a:xfrm>
                <a:solidFill>
                  <a:schemeClr val="bg1">
                    <a:lumMod val="95000"/>
                  </a:schemeClr>
                </a:solidFill>
                <a:effectLst>
                  <a:outerShdw blurRad="127000" dist="63500" dir="2700000" algn="tl" rotWithShape="0">
                    <a:prstClr val="black">
                      <a:alpha val="40000"/>
                    </a:prstClr>
                  </a:outerShdw>
                </a:effectLst>
              </p:grpSpPr>
              <p:sp>
                <p:nvSpPr>
                  <p:cNvPr id="3" name="Rechteck 2"/>
                  <p:cNvSpPr/>
                  <p:nvPr/>
                </p:nvSpPr>
                <p:spPr bwMode="gray">
                  <a:xfrm>
                    <a:off x="2493818" y="2202873"/>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2" name="Rechteck 41"/>
                  <p:cNvSpPr/>
                  <p:nvPr/>
                </p:nvSpPr>
                <p:spPr bwMode="gray">
                  <a:xfrm>
                    <a:off x="4267200" y="2202873"/>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4" name="Rechteck 43"/>
                  <p:cNvSpPr/>
                  <p:nvPr/>
                </p:nvSpPr>
                <p:spPr bwMode="gray">
                  <a:xfrm>
                    <a:off x="2493818" y="3976255"/>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5" name="Rechteck 44"/>
                  <p:cNvSpPr/>
                  <p:nvPr/>
                </p:nvSpPr>
                <p:spPr bwMode="gray">
                  <a:xfrm>
                    <a:off x="4267200" y="3976255"/>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6" name="Rechteck 45"/>
                  <p:cNvSpPr/>
                  <p:nvPr/>
                </p:nvSpPr>
                <p:spPr bwMode="gray">
                  <a:xfrm>
                    <a:off x="6040582" y="3976255"/>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7" name="Rechteck 46"/>
                  <p:cNvSpPr/>
                  <p:nvPr/>
                </p:nvSpPr>
                <p:spPr bwMode="gray">
                  <a:xfrm>
                    <a:off x="2493818" y="5749637"/>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8" name="Rechteck 47"/>
                  <p:cNvSpPr/>
                  <p:nvPr/>
                </p:nvSpPr>
                <p:spPr bwMode="gray">
                  <a:xfrm>
                    <a:off x="4267200" y="5749637"/>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9" name="Rechteck 48"/>
                  <p:cNvSpPr/>
                  <p:nvPr/>
                </p:nvSpPr>
                <p:spPr bwMode="gray">
                  <a:xfrm>
                    <a:off x="6040582" y="5749637"/>
                    <a:ext cx="1773382" cy="177338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3" name="Rechteck 42"/>
                  <p:cNvSpPr/>
                  <p:nvPr/>
                </p:nvSpPr>
                <p:spPr bwMode="gray">
                  <a:xfrm>
                    <a:off x="6040582" y="2202873"/>
                    <a:ext cx="1773381" cy="1773381"/>
                  </a:xfrm>
                  <a:prstGeom prst="rect">
                    <a:avLst/>
                  </a:prstGeom>
                  <a:gradFill flip="none" rotWithShape="1">
                    <a:gsLst>
                      <a:gs pos="0">
                        <a:srgbClr val="D7D7D7"/>
                      </a:gs>
                      <a:gs pos="100000">
                        <a:srgbClr val="FFFFFF"/>
                      </a:gs>
                    </a:gsLst>
                    <a:lin ang="16200000" scaled="1"/>
                    <a:tileRect/>
                  </a:gradFill>
                  <a:ln w="25400">
                    <a:solidFill>
                      <a:schemeClr val="accent1"/>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grpSp>
            <p:sp>
              <p:nvSpPr>
                <p:cNvPr id="34" name="Ellipse 33"/>
                <p:cNvSpPr/>
                <p:nvPr/>
              </p:nvSpPr>
              <p:spPr bwMode="gray">
                <a:xfrm>
                  <a:off x="2628900" y="2695575"/>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35" name="Ellipse 34"/>
                <p:cNvSpPr/>
                <p:nvPr/>
              </p:nvSpPr>
              <p:spPr bwMode="gray">
                <a:xfrm>
                  <a:off x="3108960" y="3372059"/>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57" name="Ellipse 56"/>
                <p:cNvSpPr/>
                <p:nvPr/>
              </p:nvSpPr>
              <p:spPr bwMode="gray">
                <a:xfrm>
                  <a:off x="3970020" y="3372059"/>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60" name="Ellipse 59"/>
                <p:cNvSpPr/>
                <p:nvPr/>
              </p:nvSpPr>
              <p:spPr bwMode="gray">
                <a:xfrm>
                  <a:off x="3736948" y="2809875"/>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61" name="Ellipse 60"/>
                <p:cNvSpPr/>
                <p:nvPr/>
              </p:nvSpPr>
              <p:spPr bwMode="gray">
                <a:xfrm>
                  <a:off x="4027170" y="2511949"/>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62" name="Ellipse 61"/>
                <p:cNvSpPr/>
                <p:nvPr/>
              </p:nvSpPr>
              <p:spPr bwMode="gray">
                <a:xfrm>
                  <a:off x="3679798" y="2065020"/>
                  <a:ext cx="114300" cy="114300"/>
                </a:xfrm>
                <a:prstGeom prst="ellipse">
                  <a:avLst/>
                </a:prstGeom>
                <a:solidFill>
                  <a:schemeClr val="accent1">
                    <a:lumMod val="60000"/>
                    <a:lumOff val="40000"/>
                  </a:schemeClr>
                </a:solidFill>
                <a:ln w="12700">
                  <a:solidFill>
                    <a:srgbClr val="FFFFFF"/>
                  </a:solidFill>
                  <a:round/>
                  <a:headEnd/>
                  <a:tailEnd/>
                </a:ln>
                <a:effectLst/>
              </p:spPr>
              <p:txBody>
                <a:bodyPr rtlCol="0" anchor="ctr"/>
                <a:lstStyle/>
                <a:p>
                  <a:pPr algn="ctr"/>
                  <a:endParaRPr lang="en-US" noProof="1" smtClean="0">
                    <a:solidFill>
                      <a:srgbClr val="000000"/>
                    </a:solidFill>
                  </a:endParaRPr>
                </a:p>
              </p:txBody>
            </p:sp>
            <p:sp>
              <p:nvSpPr>
                <p:cNvPr id="63" name="Textfeld 62"/>
                <p:cNvSpPr txBox="1"/>
                <p:nvPr/>
              </p:nvSpPr>
              <p:spPr bwMode="gray">
                <a:xfrm>
                  <a:off x="3847438" y="2044410"/>
                  <a:ext cx="242054" cy="153888"/>
                </a:xfrm>
                <a:prstGeom prst="rect">
                  <a:avLst/>
                </a:prstGeom>
                <a:noFill/>
                <a:effectLst/>
              </p:spPr>
              <p:txBody>
                <a:bodyPr wrap="none" lIns="0" tIns="0" rIns="0" bIns="0" rtlCol="0">
                  <a:spAutoFit/>
                </a:bodyPr>
                <a:lstStyle/>
                <a:p>
                  <a:r>
                    <a:rPr lang="en-US" sz="1000" b="1" noProof="1" smtClean="0">
                      <a:solidFill>
                        <a:srgbClr val="000000"/>
                      </a:solidFill>
                    </a:rPr>
                    <a:t>R&amp;D</a:t>
                  </a:r>
                  <a:endParaRPr lang="en-US" sz="1000" b="1" noProof="1">
                    <a:solidFill>
                      <a:srgbClr val="000000"/>
                    </a:solidFill>
                  </a:endParaRPr>
                </a:p>
              </p:txBody>
            </p:sp>
            <p:sp>
              <p:nvSpPr>
                <p:cNvPr id="64" name="Textfeld 63"/>
                <p:cNvSpPr txBox="1"/>
                <p:nvPr/>
              </p:nvSpPr>
              <p:spPr bwMode="gray">
                <a:xfrm>
                  <a:off x="4059751" y="2334903"/>
                  <a:ext cx="596317" cy="153888"/>
                </a:xfrm>
                <a:prstGeom prst="rect">
                  <a:avLst/>
                </a:prstGeom>
                <a:noFill/>
              </p:spPr>
              <p:txBody>
                <a:bodyPr wrap="none" lIns="0" tIns="0" rIns="0" bIns="0" rtlCol="0">
                  <a:spAutoFit/>
                </a:bodyPr>
                <a:lstStyle/>
                <a:p>
                  <a:r>
                    <a:rPr lang="en-US" sz="1000" b="1" noProof="1" smtClean="0">
                      <a:solidFill>
                        <a:srgbClr val="000000"/>
                      </a:solidFill>
                    </a:rPr>
                    <a:t>Production</a:t>
                  </a:r>
                  <a:endParaRPr lang="en-US" sz="1000" b="1" noProof="1">
                    <a:solidFill>
                      <a:srgbClr val="000000"/>
                    </a:solidFill>
                  </a:endParaRPr>
                </a:p>
              </p:txBody>
            </p:sp>
            <p:sp>
              <p:nvSpPr>
                <p:cNvPr id="65" name="Textfeld 64"/>
                <p:cNvSpPr txBox="1"/>
                <p:nvPr/>
              </p:nvSpPr>
              <p:spPr bwMode="gray">
                <a:xfrm>
                  <a:off x="3881728" y="2798271"/>
                  <a:ext cx="270908" cy="153888"/>
                </a:xfrm>
                <a:prstGeom prst="rect">
                  <a:avLst/>
                </a:prstGeom>
                <a:noFill/>
                <a:effectLst/>
              </p:spPr>
              <p:txBody>
                <a:bodyPr wrap="none" lIns="0" tIns="0" rIns="0" bIns="0" rtlCol="0">
                  <a:spAutoFit/>
                </a:bodyPr>
                <a:lstStyle/>
                <a:p>
                  <a:r>
                    <a:rPr lang="en-US" sz="1000" b="1" noProof="1" smtClean="0">
                      <a:solidFill>
                        <a:srgbClr val="000000"/>
                      </a:solidFill>
                    </a:rPr>
                    <a:t>Sales</a:t>
                  </a:r>
                  <a:endParaRPr lang="en-US" sz="1000" b="1" noProof="1">
                    <a:solidFill>
                      <a:srgbClr val="000000"/>
                    </a:solidFill>
                  </a:endParaRPr>
                </a:p>
              </p:txBody>
            </p:sp>
            <p:sp>
              <p:nvSpPr>
                <p:cNvPr id="66" name="Textfeld 65"/>
                <p:cNvSpPr txBox="1"/>
                <p:nvPr/>
              </p:nvSpPr>
              <p:spPr bwMode="gray">
                <a:xfrm>
                  <a:off x="4122420" y="3351109"/>
                  <a:ext cx="379912" cy="153888"/>
                </a:xfrm>
                <a:prstGeom prst="rect">
                  <a:avLst/>
                </a:prstGeom>
                <a:noFill/>
              </p:spPr>
              <p:txBody>
                <a:bodyPr wrap="none" lIns="0" tIns="0" rIns="0" bIns="0" rtlCol="0">
                  <a:spAutoFit/>
                </a:bodyPr>
                <a:lstStyle/>
                <a:p>
                  <a:r>
                    <a:rPr lang="en-US" sz="1000" b="1" noProof="1" smtClean="0">
                      <a:solidFill>
                        <a:srgbClr val="000000"/>
                      </a:solidFill>
                    </a:rPr>
                    <a:t>Service</a:t>
                  </a:r>
                  <a:endParaRPr lang="en-US" sz="1000" b="1" noProof="1">
                    <a:solidFill>
                      <a:srgbClr val="000000"/>
                    </a:solidFill>
                  </a:endParaRPr>
                </a:p>
              </p:txBody>
            </p:sp>
            <p:sp>
              <p:nvSpPr>
                <p:cNvPr id="67" name="Textfeld 66"/>
                <p:cNvSpPr txBox="1"/>
                <p:nvPr/>
              </p:nvSpPr>
              <p:spPr bwMode="gray">
                <a:xfrm>
                  <a:off x="3108960" y="3486359"/>
                  <a:ext cx="695703" cy="153888"/>
                </a:xfrm>
                <a:prstGeom prst="rect">
                  <a:avLst/>
                </a:prstGeom>
                <a:noFill/>
                <a:effectLst/>
              </p:spPr>
              <p:txBody>
                <a:bodyPr wrap="none" lIns="0" tIns="0" rIns="0" bIns="0" rtlCol="0">
                  <a:spAutoFit/>
                </a:bodyPr>
                <a:lstStyle/>
                <a:p>
                  <a:r>
                    <a:rPr lang="en-US" sz="1000" b="1" noProof="1" smtClean="0">
                      <a:solidFill>
                        <a:srgbClr val="000000"/>
                      </a:solidFill>
                    </a:rPr>
                    <a:t>Procurement</a:t>
                  </a:r>
                  <a:endParaRPr lang="en-US" sz="1000" b="1" noProof="1">
                    <a:solidFill>
                      <a:srgbClr val="000000"/>
                    </a:solidFill>
                  </a:endParaRPr>
                </a:p>
              </p:txBody>
            </p:sp>
            <p:sp>
              <p:nvSpPr>
                <p:cNvPr id="68" name="Textfeld 67"/>
                <p:cNvSpPr txBox="1"/>
                <p:nvPr/>
              </p:nvSpPr>
              <p:spPr bwMode="gray">
                <a:xfrm>
                  <a:off x="2628900" y="2541687"/>
                  <a:ext cx="448841" cy="153888"/>
                </a:xfrm>
                <a:prstGeom prst="rect">
                  <a:avLst/>
                </a:prstGeom>
                <a:noFill/>
                <a:effectLst/>
              </p:spPr>
              <p:txBody>
                <a:bodyPr wrap="none" lIns="0" tIns="0" rIns="0" bIns="0" rtlCol="0">
                  <a:spAutoFit/>
                </a:bodyPr>
                <a:lstStyle/>
                <a:p>
                  <a:r>
                    <a:rPr lang="en-US" sz="1000" b="1" noProof="1" smtClean="0">
                      <a:solidFill>
                        <a:srgbClr val="000000"/>
                      </a:solidFill>
                    </a:rPr>
                    <a:t>Logistics</a:t>
                  </a:r>
                  <a:endParaRPr lang="en-US" sz="1000" b="1" noProof="1">
                    <a:solidFill>
                      <a:srgbClr val="000000"/>
                    </a:solidFill>
                  </a:endParaRPr>
                </a:p>
              </p:txBody>
            </p:sp>
            <p:sp>
              <p:nvSpPr>
                <p:cNvPr id="1031" name="Freeform 7"/>
                <p:cNvSpPr>
                  <a:spLocks/>
                </p:cNvSpPr>
                <p:nvPr/>
              </p:nvSpPr>
              <p:spPr bwMode="gray">
                <a:xfrm>
                  <a:off x="2375117" y="1926493"/>
                  <a:ext cx="2343639" cy="2343638"/>
                </a:xfrm>
                <a:custGeom>
                  <a:avLst/>
                  <a:gdLst/>
                  <a:ahLst/>
                  <a:cxnLst>
                    <a:cxn ang="0">
                      <a:pos x="337" y="336"/>
                    </a:cxn>
                    <a:cxn ang="0">
                      <a:pos x="0" y="0"/>
                    </a:cxn>
                  </a:cxnLst>
                  <a:rect l="0" t="0" r="r" b="b"/>
                  <a:pathLst>
                    <a:path w="337" h="336">
                      <a:moveTo>
                        <a:pt x="337" y="336"/>
                      </a:moveTo>
                      <a:cubicBezTo>
                        <a:pt x="151" y="336"/>
                        <a:pt x="0" y="186"/>
                        <a:pt x="0" y="0"/>
                      </a:cubicBezTo>
                    </a:path>
                  </a:pathLst>
                </a:custGeom>
                <a:noFill/>
                <a:ln w="15875"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1">
                    <a:solidFill>
                      <a:srgbClr val="000000"/>
                    </a:solidFill>
                  </a:endParaRPr>
                </a:p>
              </p:txBody>
            </p:sp>
          </p:grpSp>
        </p:grpSp>
      </p:grpSp>
    </p:spTree>
    <p:extLst>
      <p:ext uri="{BB962C8B-B14F-4D97-AF65-F5344CB8AC3E}">
        <p14:creationId xmlns:p14="http://schemas.microsoft.com/office/powerpoint/2010/main" val="3239857691"/>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sz="quarter" idx="13"/>
          </p:nvPr>
        </p:nvSpPr>
        <p:spPr bwMode="gray"/>
        <p:txBody>
          <a:bodyPr/>
          <a:lstStyle/>
          <a:p>
            <a:r>
              <a:rPr lang="en-US" dirty="0"/>
              <a:t>Analysis of internal </a:t>
            </a:r>
            <a:r>
              <a:rPr lang="en-US" dirty="0" smtClean="0"/>
              <a:t>company </a:t>
            </a:r>
            <a:r>
              <a:rPr lang="en-US" dirty="0"/>
              <a:t>r</a:t>
            </a:r>
            <a:r>
              <a:rPr lang="en-US" dirty="0" smtClean="0"/>
              <a:t>esources </a:t>
            </a:r>
            <a:r>
              <a:rPr lang="de-DE" dirty="0" smtClean="0"/>
              <a:t>(</a:t>
            </a:r>
            <a:r>
              <a:rPr lang="de-DE" dirty="0"/>
              <a:t>1/3</a:t>
            </a:r>
            <a:r>
              <a:rPr lang="de-DE" dirty="0" smtClean="0"/>
              <a:t>)</a:t>
            </a:r>
          </a:p>
        </p:txBody>
      </p:sp>
      <p:sp>
        <p:nvSpPr>
          <p:cNvPr id="37" name="Titel 36"/>
          <p:cNvSpPr>
            <a:spLocks noGrp="1"/>
          </p:cNvSpPr>
          <p:nvPr>
            <p:ph type="title"/>
          </p:nvPr>
        </p:nvSpPr>
        <p:spPr bwMode="gray"/>
        <p:txBody>
          <a:bodyPr/>
          <a:lstStyle/>
          <a:p>
            <a:r>
              <a:rPr lang="en-US" dirty="0"/>
              <a:t>Internal Analysis </a:t>
            </a:r>
            <a:r>
              <a:rPr lang="en-US" b="0" dirty="0"/>
              <a:t>– </a:t>
            </a:r>
            <a:r>
              <a:rPr lang="en-US" b="0" dirty="0" smtClean="0"/>
              <a:t>Strength and Weaknesses</a:t>
            </a:r>
            <a:endParaRPr lang="en-US" b="0" dirty="0"/>
          </a:p>
        </p:txBody>
      </p:sp>
      <p:grpSp>
        <p:nvGrpSpPr>
          <p:cNvPr id="2" name="Gruppieren 34"/>
          <p:cNvGrpSpPr/>
          <p:nvPr/>
        </p:nvGrpSpPr>
        <p:grpSpPr bwMode="gray">
          <a:xfrm>
            <a:off x="323850" y="1619435"/>
            <a:ext cx="8496300" cy="4182878"/>
            <a:chOff x="323850" y="1619435"/>
            <a:chExt cx="8496300" cy="4182878"/>
          </a:xfrm>
        </p:grpSpPr>
        <p:grpSp>
          <p:nvGrpSpPr>
            <p:cNvPr id="3" name="Gruppieren 29"/>
            <p:cNvGrpSpPr/>
            <p:nvPr/>
          </p:nvGrpSpPr>
          <p:grpSpPr bwMode="gray">
            <a:xfrm>
              <a:off x="323850" y="1619435"/>
              <a:ext cx="2115635" cy="4182878"/>
              <a:chOff x="323850" y="1619435"/>
              <a:chExt cx="2115635" cy="4182878"/>
            </a:xfrm>
          </p:grpSpPr>
          <p:sp>
            <p:nvSpPr>
              <p:cNvPr id="132122" name="AutoShape 7"/>
              <p:cNvSpPr>
                <a:spLocks noChangeArrowheads="1"/>
              </p:cNvSpPr>
              <p:nvPr/>
            </p:nvSpPr>
            <p:spPr bwMode="gray">
              <a:xfrm>
                <a:off x="323850" y="2111029"/>
                <a:ext cx="2115635" cy="741907"/>
              </a:xfrm>
              <a:prstGeom prst="homePlate">
                <a:avLst>
                  <a:gd name="adj" fmla="val 1753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400" b="1" dirty="0">
                    <a:solidFill>
                      <a:srgbClr val="000000"/>
                    </a:solidFill>
                    <a:cs typeface="Arial" charset="0"/>
                  </a:rPr>
                  <a:t>Source of evaluation criteria</a:t>
                </a:r>
                <a:endParaRPr lang="en-US" sz="1400" b="1" dirty="0" smtClean="0">
                  <a:solidFill>
                    <a:srgbClr val="000000"/>
                  </a:solidFill>
                  <a:cs typeface="Arial" charset="0"/>
                </a:endParaRPr>
              </a:p>
            </p:txBody>
          </p:sp>
          <p:sp>
            <p:nvSpPr>
              <p:cNvPr id="132129" name="Rectangle 14"/>
              <p:cNvSpPr>
                <a:spLocks noChangeArrowheads="1"/>
              </p:cNvSpPr>
              <p:nvPr/>
            </p:nvSpPr>
            <p:spPr bwMode="gray">
              <a:xfrm>
                <a:off x="323850" y="2852936"/>
                <a:ext cx="1991905" cy="294937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216000" rIns="0" bIns="0" anchor="t" anchorCtr="0"/>
              <a:lstStyle/>
              <a:p>
                <a:pPr marL="180975" indent="-180975">
                  <a:lnSpc>
                    <a:spcPct val="95000"/>
                  </a:lnSpc>
                  <a:spcAft>
                    <a:spcPts val="800"/>
                  </a:spcAft>
                  <a:buClr>
                    <a:srgbClr val="969696"/>
                  </a:buClr>
                  <a:buFont typeface="Wingdings" pitchFamily="2" charset="2"/>
                  <a:buChar char="§"/>
                  <a:defRPr/>
                </a:pPr>
                <a:r>
                  <a:rPr lang="en-US" sz="1050" dirty="0" smtClean="0"/>
                  <a:t>Identification of companies specific success factors</a:t>
                </a:r>
              </a:p>
              <a:p>
                <a:pPr marL="180975" indent="-180975">
                  <a:lnSpc>
                    <a:spcPct val="95000"/>
                  </a:lnSpc>
                  <a:spcAft>
                    <a:spcPts val="800"/>
                  </a:spcAft>
                  <a:buClr>
                    <a:srgbClr val="969696"/>
                  </a:buClr>
                  <a:buFont typeface="Wingdings" pitchFamily="2" charset="2"/>
                  <a:buChar char="§"/>
                  <a:defRPr/>
                </a:pPr>
                <a:r>
                  <a:rPr lang="en-US" sz="1050" dirty="0" smtClean="0"/>
                  <a:t>Derivation of evaluation criteria</a:t>
                </a:r>
              </a:p>
              <a:p>
                <a:pPr marL="180975" indent="-180975">
                  <a:lnSpc>
                    <a:spcPct val="95000"/>
                  </a:lnSpc>
                  <a:spcAft>
                    <a:spcPts val="800"/>
                  </a:spcAft>
                  <a:buClr>
                    <a:srgbClr val="969696"/>
                  </a:buClr>
                  <a:buFont typeface="Wingdings" pitchFamily="2" charset="2"/>
                  <a:buChar char="§"/>
                  <a:defRPr/>
                </a:pPr>
                <a:endParaRPr lang="en-US" sz="1050" dirty="0" smtClean="0"/>
              </a:p>
            </p:txBody>
          </p:sp>
          <p:grpSp>
            <p:nvGrpSpPr>
              <p:cNvPr id="4" name="Gruppieren 54"/>
              <p:cNvGrpSpPr/>
              <p:nvPr/>
            </p:nvGrpSpPr>
            <p:grpSpPr bwMode="gray">
              <a:xfrm>
                <a:off x="371919" y="1619435"/>
                <a:ext cx="606054" cy="606054"/>
                <a:chOff x="371919" y="1619435"/>
                <a:chExt cx="606054" cy="606054"/>
              </a:xfrm>
            </p:grpSpPr>
            <p:sp>
              <p:nvSpPr>
                <p:cNvPr id="27" name="Ellipse 26"/>
                <p:cNvSpPr/>
                <p:nvPr/>
              </p:nvSpPr>
              <p:spPr bwMode="gray">
                <a:xfrm>
                  <a:off x="371919" y="1619435"/>
                  <a:ext cx="606054" cy="606054"/>
                </a:xfrm>
                <a:prstGeom prst="ellipse">
                  <a:avLst/>
                </a:prstGeom>
                <a:solidFill>
                  <a:srgbClr val="FFFFFF"/>
                </a:solidFill>
                <a:ln w="12700">
                  <a:noFill/>
                  <a:round/>
                  <a:headEnd/>
                  <a:tailEnd/>
                </a:ln>
              </p:spPr>
              <p:txBody>
                <a:bodyPr rtlCol="0" anchor="ctr"/>
                <a:lstStyle/>
                <a:p>
                  <a:pPr algn="ctr"/>
                  <a:endParaRPr lang="en-US" dirty="0"/>
                </a:p>
              </p:txBody>
            </p:sp>
            <p:sp>
              <p:nvSpPr>
                <p:cNvPr id="21" name="Ellipse 20"/>
                <p:cNvSpPr/>
                <p:nvPr/>
              </p:nvSpPr>
              <p:spPr bwMode="gray">
                <a:xfrm>
                  <a:off x="431946" y="1679462"/>
                  <a:ext cx="486000" cy="486000"/>
                </a:xfrm>
                <a:prstGeom prst="ellipse">
                  <a:avLst/>
                </a:prstGeom>
                <a:blipFill dpi="0" rotWithShape="1">
                  <a:blip r:embed="rId2" cstate="print"/>
                  <a:srcRect/>
                  <a:stretch>
                    <a:fillRect l="-1000" t="-1000" r="-1000" b="-1000"/>
                  </a:stretch>
                </a:blipFill>
                <a:ln w="12700">
                  <a:noFill/>
                  <a:round/>
                  <a:headEnd/>
                  <a:tailEnd/>
                </a:ln>
                <a:effectLst>
                  <a:outerShdw blurRad="50800" dist="38100" dir="5400000" algn="t" rotWithShape="0">
                    <a:prstClr val="black">
                      <a:alpha val="40000"/>
                    </a:prstClr>
                  </a:outerShdw>
                </a:effectLst>
              </p:spPr>
              <p:txBody>
                <a:bodyPr lIns="0" tIns="0" rIns="0" bIns="0" rtlCol="0" anchor="ctr"/>
                <a:lstStyle/>
                <a:p>
                  <a:pPr algn="ctr"/>
                  <a:r>
                    <a:rPr lang="en-US" sz="3200" b="1" dirty="0" smtClean="0">
                      <a:solidFill>
                        <a:schemeClr val="bg1">
                          <a:lumMod val="65000"/>
                        </a:schemeClr>
                      </a:solidFill>
                      <a:effectLst>
                        <a:innerShdw blurRad="63500" dist="50800" dir="16200000">
                          <a:prstClr val="black">
                            <a:alpha val="50000"/>
                          </a:prstClr>
                        </a:innerShdw>
                      </a:effectLst>
                    </a:rPr>
                    <a:t>1</a:t>
                  </a:r>
                </a:p>
              </p:txBody>
            </p:sp>
            <p:sp>
              <p:nvSpPr>
                <p:cNvPr id="31" name="Halbbogen 30"/>
                <p:cNvSpPr/>
                <p:nvPr/>
              </p:nvSpPr>
              <p:spPr bwMode="gray">
                <a:xfrm rot="10800000">
                  <a:off x="372546" y="1620062"/>
                  <a:ext cx="604800" cy="604800"/>
                </a:xfrm>
                <a:prstGeom prst="blockArc">
                  <a:avLst>
                    <a:gd name="adj1" fmla="val 13136594"/>
                    <a:gd name="adj2" fmla="val 19272566"/>
                    <a:gd name="adj3" fmla="val 19"/>
                  </a:avLst>
                </a:prstGeom>
                <a:noFill/>
                <a:ln w="12700">
                  <a:solidFill>
                    <a:srgbClr val="C0C0C0"/>
                  </a:solidFill>
                  <a:round/>
                  <a:headEnd/>
                  <a:tailEnd/>
                </a:ln>
              </p:spPr>
              <p:txBody>
                <a:bodyPr rtlCol="0" anchor="ctr"/>
                <a:lstStyle/>
                <a:p>
                  <a:pPr algn="ctr"/>
                  <a:endParaRPr lang="en-US" dirty="0"/>
                </a:p>
              </p:txBody>
            </p:sp>
          </p:grpSp>
        </p:grpSp>
        <p:grpSp>
          <p:nvGrpSpPr>
            <p:cNvPr id="5" name="Gruppieren 31"/>
            <p:cNvGrpSpPr/>
            <p:nvPr/>
          </p:nvGrpSpPr>
          <p:grpSpPr bwMode="gray">
            <a:xfrm>
              <a:off x="2450738" y="1619435"/>
              <a:ext cx="2115635" cy="4182878"/>
              <a:chOff x="2450738" y="1619435"/>
              <a:chExt cx="2115635" cy="4182878"/>
            </a:xfrm>
          </p:grpSpPr>
          <p:sp>
            <p:nvSpPr>
              <p:cNvPr id="132121" name="AutoShape 6"/>
              <p:cNvSpPr>
                <a:spLocks noChangeArrowheads="1"/>
              </p:cNvSpPr>
              <p:nvPr/>
            </p:nvSpPr>
            <p:spPr bwMode="gray">
              <a:xfrm>
                <a:off x="2450738" y="2111029"/>
                <a:ext cx="2115635" cy="741907"/>
              </a:xfrm>
              <a:prstGeom prst="chevron">
                <a:avLst>
                  <a:gd name="adj" fmla="val 1753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400" b="1" dirty="0" smtClean="0">
                    <a:solidFill>
                      <a:srgbClr val="000000"/>
                    </a:solidFill>
                    <a:cs typeface="Arial" charset="0"/>
                  </a:rPr>
                  <a:t>Evaluation process</a:t>
                </a:r>
              </a:p>
            </p:txBody>
          </p:sp>
          <p:sp>
            <p:nvSpPr>
              <p:cNvPr id="132130" name="Rectangle 15"/>
              <p:cNvSpPr>
                <a:spLocks noChangeArrowheads="1"/>
              </p:cNvSpPr>
              <p:nvPr/>
            </p:nvSpPr>
            <p:spPr bwMode="gray">
              <a:xfrm>
                <a:off x="2450981" y="2852936"/>
                <a:ext cx="1991905" cy="294937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216000" rIns="0" bIns="0" anchor="t" anchorCtr="0"/>
              <a:lstStyle/>
              <a:p>
                <a:pPr marL="180975" indent="-180975">
                  <a:lnSpc>
                    <a:spcPct val="95000"/>
                  </a:lnSpc>
                  <a:spcAft>
                    <a:spcPts val="800"/>
                  </a:spcAft>
                  <a:buClr>
                    <a:srgbClr val="969696"/>
                  </a:buClr>
                  <a:buFont typeface="Wingdings" pitchFamily="2" charset="2"/>
                  <a:buChar char="§"/>
                  <a:defRPr/>
                </a:pPr>
                <a:r>
                  <a:rPr lang="en-US" sz="1050" dirty="0" smtClean="0"/>
                  <a:t>Weighing </a:t>
                </a:r>
                <a:r>
                  <a:rPr lang="en-US" sz="1050" dirty="0"/>
                  <a:t>of </a:t>
                </a:r>
                <a:r>
                  <a:rPr lang="en-US" sz="1050" dirty="0" smtClean="0"/>
                  <a:t>evaluation criteria (optional)</a:t>
                </a:r>
              </a:p>
              <a:p>
                <a:pPr marL="180975" indent="-180975">
                  <a:lnSpc>
                    <a:spcPct val="95000"/>
                  </a:lnSpc>
                  <a:spcAft>
                    <a:spcPts val="800"/>
                  </a:spcAft>
                  <a:buClr>
                    <a:srgbClr val="969696"/>
                  </a:buClr>
                  <a:buFont typeface="Wingdings" pitchFamily="2" charset="2"/>
                  <a:buChar char="§"/>
                  <a:defRPr/>
                </a:pPr>
                <a:r>
                  <a:rPr lang="en-US" sz="1050" dirty="0" smtClean="0"/>
                  <a:t>Determination of evaluation scale</a:t>
                </a:r>
              </a:p>
            </p:txBody>
          </p:sp>
          <p:grpSp>
            <p:nvGrpSpPr>
              <p:cNvPr id="6" name="Gruppieren 55"/>
              <p:cNvGrpSpPr/>
              <p:nvPr/>
            </p:nvGrpSpPr>
            <p:grpSpPr bwMode="gray">
              <a:xfrm>
                <a:off x="2514238" y="1619435"/>
                <a:ext cx="606054" cy="606054"/>
                <a:chOff x="371919" y="1619435"/>
                <a:chExt cx="606054" cy="606054"/>
              </a:xfrm>
            </p:grpSpPr>
            <p:sp>
              <p:nvSpPr>
                <p:cNvPr id="57" name="Ellipse 56"/>
                <p:cNvSpPr/>
                <p:nvPr/>
              </p:nvSpPr>
              <p:spPr bwMode="gray">
                <a:xfrm>
                  <a:off x="371919" y="1619435"/>
                  <a:ext cx="606054" cy="606054"/>
                </a:xfrm>
                <a:prstGeom prst="ellipse">
                  <a:avLst/>
                </a:prstGeom>
                <a:solidFill>
                  <a:srgbClr val="FFFFFF"/>
                </a:solidFill>
                <a:ln w="12700">
                  <a:noFill/>
                  <a:round/>
                  <a:headEnd/>
                  <a:tailEnd/>
                </a:ln>
              </p:spPr>
              <p:txBody>
                <a:bodyPr rtlCol="0" anchor="ctr"/>
                <a:lstStyle/>
                <a:p>
                  <a:pPr algn="ctr"/>
                  <a:endParaRPr lang="en-US" dirty="0"/>
                </a:p>
              </p:txBody>
            </p:sp>
            <p:sp>
              <p:nvSpPr>
                <p:cNvPr id="58" name="Ellipse 57"/>
                <p:cNvSpPr/>
                <p:nvPr/>
              </p:nvSpPr>
              <p:spPr bwMode="gray">
                <a:xfrm>
                  <a:off x="431946" y="1679462"/>
                  <a:ext cx="486000" cy="486000"/>
                </a:xfrm>
                <a:prstGeom prst="ellipse">
                  <a:avLst/>
                </a:prstGeom>
                <a:blipFill dpi="0" rotWithShape="1">
                  <a:blip r:embed="rId2" cstate="print"/>
                  <a:srcRect/>
                  <a:stretch>
                    <a:fillRect l="-1000" t="-1000" r="-1000" b="-1000"/>
                  </a:stretch>
                </a:blipFill>
                <a:ln w="12700">
                  <a:noFill/>
                  <a:round/>
                  <a:headEnd/>
                  <a:tailEnd/>
                </a:ln>
                <a:effectLst>
                  <a:outerShdw blurRad="50800" dist="38100" dir="5400000" algn="t" rotWithShape="0">
                    <a:prstClr val="black">
                      <a:alpha val="40000"/>
                    </a:prstClr>
                  </a:outerShdw>
                </a:effectLst>
              </p:spPr>
              <p:txBody>
                <a:bodyPr lIns="0" tIns="0" rIns="0" bIns="0" rtlCol="0" anchor="ctr"/>
                <a:lstStyle/>
                <a:p>
                  <a:pPr algn="ctr"/>
                  <a:r>
                    <a:rPr lang="en-US" sz="3200" b="1" dirty="0" smtClean="0">
                      <a:solidFill>
                        <a:schemeClr val="bg1">
                          <a:lumMod val="65000"/>
                        </a:schemeClr>
                      </a:solidFill>
                      <a:effectLst>
                        <a:innerShdw blurRad="63500" dist="50800" dir="16200000">
                          <a:prstClr val="black">
                            <a:alpha val="50000"/>
                          </a:prstClr>
                        </a:innerShdw>
                      </a:effectLst>
                    </a:rPr>
                    <a:t>2</a:t>
                  </a:r>
                </a:p>
              </p:txBody>
            </p:sp>
            <p:sp>
              <p:nvSpPr>
                <p:cNvPr id="59" name="Halbbogen 58"/>
                <p:cNvSpPr/>
                <p:nvPr/>
              </p:nvSpPr>
              <p:spPr bwMode="gray">
                <a:xfrm rot="10800000">
                  <a:off x="372546" y="1620062"/>
                  <a:ext cx="604800" cy="604800"/>
                </a:xfrm>
                <a:prstGeom prst="blockArc">
                  <a:avLst>
                    <a:gd name="adj1" fmla="val 13136594"/>
                    <a:gd name="adj2" fmla="val 19272566"/>
                    <a:gd name="adj3" fmla="val 19"/>
                  </a:avLst>
                </a:prstGeom>
                <a:noFill/>
                <a:ln w="12700">
                  <a:solidFill>
                    <a:srgbClr val="C0C0C0"/>
                  </a:solidFill>
                  <a:round/>
                  <a:headEnd/>
                  <a:tailEnd/>
                </a:ln>
              </p:spPr>
              <p:txBody>
                <a:bodyPr rtlCol="0" anchor="ctr"/>
                <a:lstStyle/>
                <a:p>
                  <a:pPr algn="ctr"/>
                  <a:endParaRPr lang="en-US" dirty="0"/>
                </a:p>
              </p:txBody>
            </p:sp>
          </p:grpSp>
        </p:grpSp>
        <p:grpSp>
          <p:nvGrpSpPr>
            <p:cNvPr id="7" name="Gruppieren 32"/>
            <p:cNvGrpSpPr/>
            <p:nvPr/>
          </p:nvGrpSpPr>
          <p:grpSpPr bwMode="gray">
            <a:xfrm>
              <a:off x="4577627" y="1619435"/>
              <a:ext cx="2115635" cy="4182878"/>
              <a:chOff x="4577627" y="1619435"/>
              <a:chExt cx="2115635" cy="4182878"/>
            </a:xfrm>
          </p:grpSpPr>
          <p:sp>
            <p:nvSpPr>
              <p:cNvPr id="132124" name="AutoShape 9"/>
              <p:cNvSpPr>
                <a:spLocks noChangeArrowheads="1"/>
              </p:cNvSpPr>
              <p:nvPr/>
            </p:nvSpPr>
            <p:spPr bwMode="gray">
              <a:xfrm>
                <a:off x="4577627" y="2111029"/>
                <a:ext cx="2115635" cy="741907"/>
              </a:xfrm>
              <a:prstGeom prst="chevron">
                <a:avLst>
                  <a:gd name="adj" fmla="val 1753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400" b="1" dirty="0" smtClean="0">
                    <a:solidFill>
                      <a:srgbClr val="000000"/>
                    </a:solidFill>
                    <a:cs typeface="Arial" charset="0"/>
                  </a:rPr>
                  <a:t>Rating</a:t>
                </a:r>
              </a:p>
            </p:txBody>
          </p:sp>
          <p:sp>
            <p:nvSpPr>
              <p:cNvPr id="132131" name="Rectangle 16"/>
              <p:cNvSpPr>
                <a:spLocks noChangeArrowheads="1"/>
              </p:cNvSpPr>
              <p:nvPr/>
            </p:nvSpPr>
            <p:spPr bwMode="gray">
              <a:xfrm>
                <a:off x="4578112" y="2852936"/>
                <a:ext cx="1991905" cy="294937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216000" rIns="0" bIns="0" anchor="t" anchorCtr="0"/>
              <a:lstStyle/>
              <a:p>
                <a:pPr marL="180975" indent="-180975">
                  <a:lnSpc>
                    <a:spcPct val="95000"/>
                  </a:lnSpc>
                  <a:spcAft>
                    <a:spcPts val="800"/>
                  </a:spcAft>
                  <a:buClr>
                    <a:srgbClr val="969696"/>
                  </a:buClr>
                  <a:buFont typeface="Wingdings" pitchFamily="2" charset="2"/>
                  <a:buChar char="§"/>
                  <a:defRPr/>
                </a:pPr>
                <a:r>
                  <a:rPr lang="en-US" sz="1050" dirty="0" smtClean="0"/>
                  <a:t>Identification of all </a:t>
                </a:r>
                <a:br>
                  <a:rPr lang="en-US" sz="1050" dirty="0" smtClean="0"/>
                </a:br>
                <a:r>
                  <a:rPr lang="en-US" sz="1050" dirty="0" smtClean="0"/>
                  <a:t>participants</a:t>
                </a:r>
              </a:p>
              <a:p>
                <a:pPr marL="180975" indent="-180975">
                  <a:lnSpc>
                    <a:spcPct val="95000"/>
                  </a:lnSpc>
                  <a:spcAft>
                    <a:spcPts val="800"/>
                  </a:spcAft>
                  <a:buClr>
                    <a:srgbClr val="969696"/>
                  </a:buClr>
                  <a:buFont typeface="Wingdings" pitchFamily="2" charset="2"/>
                  <a:buChar char="§"/>
                  <a:defRPr/>
                </a:pPr>
                <a:r>
                  <a:rPr lang="en-US" sz="1050" dirty="0" smtClean="0"/>
                  <a:t>Evaluation of criteria</a:t>
                </a:r>
                <a:br>
                  <a:rPr lang="en-US" sz="1050" dirty="0" smtClean="0"/>
                </a:br>
                <a:r>
                  <a:rPr lang="en-US" sz="1050" dirty="0" smtClean="0"/>
                  <a:t>in relation to competitors</a:t>
                </a:r>
              </a:p>
            </p:txBody>
          </p:sp>
          <p:grpSp>
            <p:nvGrpSpPr>
              <p:cNvPr id="8" name="Gruppieren 59"/>
              <p:cNvGrpSpPr/>
              <p:nvPr/>
            </p:nvGrpSpPr>
            <p:grpSpPr bwMode="gray">
              <a:xfrm>
                <a:off x="4641127" y="1619435"/>
                <a:ext cx="606054" cy="606054"/>
                <a:chOff x="371919" y="1619435"/>
                <a:chExt cx="606054" cy="606054"/>
              </a:xfrm>
            </p:grpSpPr>
            <p:sp>
              <p:nvSpPr>
                <p:cNvPr id="61" name="Ellipse 60"/>
                <p:cNvSpPr/>
                <p:nvPr/>
              </p:nvSpPr>
              <p:spPr bwMode="gray">
                <a:xfrm>
                  <a:off x="371919" y="1619435"/>
                  <a:ext cx="606054" cy="606054"/>
                </a:xfrm>
                <a:prstGeom prst="ellipse">
                  <a:avLst/>
                </a:prstGeom>
                <a:solidFill>
                  <a:srgbClr val="FFFFFF"/>
                </a:solidFill>
                <a:ln w="12700">
                  <a:noFill/>
                  <a:round/>
                  <a:headEnd/>
                  <a:tailEnd/>
                </a:ln>
              </p:spPr>
              <p:txBody>
                <a:bodyPr rtlCol="0" anchor="ctr"/>
                <a:lstStyle/>
                <a:p>
                  <a:pPr algn="ctr"/>
                  <a:endParaRPr lang="en-US" dirty="0"/>
                </a:p>
              </p:txBody>
            </p:sp>
            <p:sp>
              <p:nvSpPr>
                <p:cNvPr id="62" name="Ellipse 61"/>
                <p:cNvSpPr/>
                <p:nvPr/>
              </p:nvSpPr>
              <p:spPr bwMode="gray">
                <a:xfrm>
                  <a:off x="431946" y="1679462"/>
                  <a:ext cx="486000" cy="486000"/>
                </a:xfrm>
                <a:prstGeom prst="ellipse">
                  <a:avLst/>
                </a:prstGeom>
                <a:blipFill dpi="0" rotWithShape="1">
                  <a:blip r:embed="rId2" cstate="print"/>
                  <a:srcRect/>
                  <a:stretch>
                    <a:fillRect l="-1000" t="-1000" r="-1000" b="-1000"/>
                  </a:stretch>
                </a:blipFill>
                <a:ln w="12700">
                  <a:noFill/>
                  <a:round/>
                  <a:headEnd/>
                  <a:tailEnd/>
                </a:ln>
                <a:effectLst>
                  <a:outerShdw blurRad="50800" dist="38100" dir="5400000" algn="t" rotWithShape="0">
                    <a:prstClr val="black">
                      <a:alpha val="40000"/>
                    </a:prstClr>
                  </a:outerShdw>
                </a:effectLst>
              </p:spPr>
              <p:txBody>
                <a:bodyPr lIns="0" tIns="0" rIns="0" bIns="0" rtlCol="0" anchor="ctr"/>
                <a:lstStyle/>
                <a:p>
                  <a:pPr algn="ctr"/>
                  <a:r>
                    <a:rPr lang="en-US" sz="3200" b="1" dirty="0" smtClean="0">
                      <a:solidFill>
                        <a:schemeClr val="bg1">
                          <a:lumMod val="65000"/>
                        </a:schemeClr>
                      </a:solidFill>
                      <a:effectLst>
                        <a:innerShdw blurRad="63500" dist="50800" dir="16200000">
                          <a:prstClr val="black">
                            <a:alpha val="50000"/>
                          </a:prstClr>
                        </a:innerShdw>
                      </a:effectLst>
                    </a:rPr>
                    <a:t>3</a:t>
                  </a:r>
                </a:p>
              </p:txBody>
            </p:sp>
            <p:sp>
              <p:nvSpPr>
                <p:cNvPr id="63" name="Halbbogen 62"/>
                <p:cNvSpPr/>
                <p:nvPr/>
              </p:nvSpPr>
              <p:spPr bwMode="gray">
                <a:xfrm rot="10800000">
                  <a:off x="372546" y="1620062"/>
                  <a:ext cx="604800" cy="604800"/>
                </a:xfrm>
                <a:prstGeom prst="blockArc">
                  <a:avLst>
                    <a:gd name="adj1" fmla="val 13136594"/>
                    <a:gd name="adj2" fmla="val 19272566"/>
                    <a:gd name="adj3" fmla="val 19"/>
                  </a:avLst>
                </a:prstGeom>
                <a:noFill/>
                <a:ln w="12700">
                  <a:solidFill>
                    <a:srgbClr val="C0C0C0"/>
                  </a:solidFill>
                  <a:round/>
                  <a:headEnd/>
                  <a:tailEnd/>
                </a:ln>
              </p:spPr>
              <p:txBody>
                <a:bodyPr rtlCol="0" anchor="ctr"/>
                <a:lstStyle/>
                <a:p>
                  <a:pPr algn="ctr"/>
                  <a:endParaRPr lang="en-US" dirty="0"/>
                </a:p>
              </p:txBody>
            </p:sp>
          </p:grpSp>
        </p:grpSp>
        <p:grpSp>
          <p:nvGrpSpPr>
            <p:cNvPr id="9" name="Gruppieren 33"/>
            <p:cNvGrpSpPr/>
            <p:nvPr/>
          </p:nvGrpSpPr>
          <p:grpSpPr bwMode="gray">
            <a:xfrm>
              <a:off x="6703662" y="1619435"/>
              <a:ext cx="2116488" cy="4182878"/>
              <a:chOff x="6703662" y="1619435"/>
              <a:chExt cx="2116488" cy="4182878"/>
            </a:xfrm>
          </p:grpSpPr>
          <p:sp>
            <p:nvSpPr>
              <p:cNvPr id="132123" name="AutoShape 8"/>
              <p:cNvSpPr>
                <a:spLocks noChangeArrowheads="1"/>
              </p:cNvSpPr>
              <p:nvPr/>
            </p:nvSpPr>
            <p:spPr bwMode="gray">
              <a:xfrm>
                <a:off x="6704515" y="2111029"/>
                <a:ext cx="2115635" cy="741907"/>
              </a:xfrm>
              <a:prstGeom prst="chevron">
                <a:avLst>
                  <a:gd name="adj" fmla="val 1753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400" b="1" dirty="0" smtClean="0">
                    <a:solidFill>
                      <a:srgbClr val="000000"/>
                    </a:solidFill>
                    <a:cs typeface="Arial" charset="0"/>
                  </a:rPr>
                  <a:t>Evaluation</a:t>
                </a:r>
              </a:p>
            </p:txBody>
          </p:sp>
          <p:sp>
            <p:nvSpPr>
              <p:cNvPr id="132132" name="Rectangle 17"/>
              <p:cNvSpPr>
                <a:spLocks noChangeArrowheads="1"/>
              </p:cNvSpPr>
              <p:nvPr/>
            </p:nvSpPr>
            <p:spPr bwMode="gray">
              <a:xfrm>
                <a:off x="6703662" y="2852936"/>
                <a:ext cx="1993487" cy="2949377"/>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216000" rIns="0" bIns="0" anchor="t" anchorCtr="0"/>
              <a:lstStyle/>
              <a:p>
                <a:pPr marL="180975" indent="-180975">
                  <a:lnSpc>
                    <a:spcPct val="95000"/>
                  </a:lnSpc>
                  <a:spcAft>
                    <a:spcPts val="800"/>
                  </a:spcAft>
                  <a:buClr>
                    <a:srgbClr val="969696"/>
                  </a:buClr>
                  <a:buFont typeface="Wingdings" pitchFamily="2" charset="2"/>
                  <a:buChar char="§"/>
                  <a:tabLst>
                    <a:tab pos="180975" algn="l"/>
                  </a:tabLst>
                  <a:defRPr/>
                </a:pPr>
                <a:r>
                  <a:rPr lang="en-US" sz="1050" dirty="0"/>
                  <a:t>Discussion on extreme values (positive / negative</a:t>
                </a:r>
                <a:r>
                  <a:rPr lang="en-US" sz="1050" dirty="0" smtClean="0"/>
                  <a:t>)</a:t>
                </a:r>
              </a:p>
              <a:p>
                <a:pPr marL="180975" indent="-180975">
                  <a:lnSpc>
                    <a:spcPct val="95000"/>
                  </a:lnSpc>
                  <a:spcAft>
                    <a:spcPts val="800"/>
                  </a:spcAft>
                  <a:buClr>
                    <a:srgbClr val="969696"/>
                  </a:buClr>
                  <a:buFont typeface="Wingdings" pitchFamily="2" charset="2"/>
                  <a:buChar char="§"/>
                  <a:tabLst>
                    <a:tab pos="180975" algn="l"/>
                  </a:tabLst>
                  <a:defRPr/>
                </a:pPr>
                <a:r>
                  <a:rPr lang="en-US" sz="1050" dirty="0" smtClean="0"/>
                  <a:t>Significant </a:t>
                </a:r>
                <a:r>
                  <a:rPr lang="en-US" sz="1050" dirty="0"/>
                  <a:t>strengths &amp; </a:t>
                </a:r>
                <a:r>
                  <a:rPr lang="en-US" sz="1050" dirty="0" smtClean="0"/>
                  <a:t>weaknesses</a:t>
                </a:r>
              </a:p>
              <a:p>
                <a:pPr marL="180975" indent="-180975">
                  <a:lnSpc>
                    <a:spcPct val="95000"/>
                  </a:lnSpc>
                  <a:spcAft>
                    <a:spcPts val="800"/>
                  </a:spcAft>
                  <a:buClr>
                    <a:srgbClr val="969696"/>
                  </a:buClr>
                  <a:buFont typeface="Wingdings" pitchFamily="2" charset="2"/>
                  <a:buChar char="§"/>
                  <a:tabLst>
                    <a:tab pos="180975" algn="l"/>
                  </a:tabLst>
                  <a:defRPr/>
                </a:pPr>
                <a:r>
                  <a:rPr lang="en-US" sz="1050" dirty="0" smtClean="0"/>
                  <a:t>Creating improvement suggestions</a:t>
                </a:r>
              </a:p>
              <a:p>
                <a:pPr marL="180975" indent="-180975">
                  <a:lnSpc>
                    <a:spcPct val="95000"/>
                  </a:lnSpc>
                  <a:spcAft>
                    <a:spcPts val="800"/>
                  </a:spcAft>
                  <a:buClr>
                    <a:srgbClr val="969696"/>
                  </a:buClr>
                  <a:buFont typeface="Wingdings" pitchFamily="2" charset="2"/>
                  <a:buChar char="§"/>
                  <a:tabLst>
                    <a:tab pos="180975" algn="l"/>
                  </a:tabLst>
                  <a:defRPr/>
                </a:pPr>
                <a:r>
                  <a:rPr lang="en-US" sz="1050" dirty="0" smtClean="0"/>
                  <a:t>Catalogue </a:t>
                </a:r>
                <a:r>
                  <a:rPr lang="en-US" sz="1050" dirty="0"/>
                  <a:t>of resulting measures</a:t>
                </a:r>
                <a:endParaRPr lang="en-US" sz="1050" dirty="0" smtClean="0"/>
              </a:p>
            </p:txBody>
          </p:sp>
          <p:grpSp>
            <p:nvGrpSpPr>
              <p:cNvPr id="10" name="Gruppieren 63"/>
              <p:cNvGrpSpPr/>
              <p:nvPr/>
            </p:nvGrpSpPr>
            <p:grpSpPr bwMode="gray">
              <a:xfrm>
                <a:off x="6768015" y="1619435"/>
                <a:ext cx="606054" cy="606054"/>
                <a:chOff x="371919" y="1619435"/>
                <a:chExt cx="606054" cy="606054"/>
              </a:xfrm>
            </p:grpSpPr>
            <p:sp>
              <p:nvSpPr>
                <p:cNvPr id="65" name="Ellipse 64"/>
                <p:cNvSpPr/>
                <p:nvPr/>
              </p:nvSpPr>
              <p:spPr bwMode="gray">
                <a:xfrm>
                  <a:off x="371919" y="1619435"/>
                  <a:ext cx="606054" cy="606054"/>
                </a:xfrm>
                <a:prstGeom prst="ellipse">
                  <a:avLst/>
                </a:prstGeom>
                <a:solidFill>
                  <a:srgbClr val="FFFFFF"/>
                </a:solidFill>
                <a:ln w="12700">
                  <a:noFill/>
                  <a:round/>
                  <a:headEnd/>
                  <a:tailEnd/>
                </a:ln>
              </p:spPr>
              <p:txBody>
                <a:bodyPr rtlCol="0" anchor="ctr"/>
                <a:lstStyle/>
                <a:p>
                  <a:pPr algn="ctr"/>
                  <a:endParaRPr lang="en-US" dirty="0"/>
                </a:p>
              </p:txBody>
            </p:sp>
            <p:sp>
              <p:nvSpPr>
                <p:cNvPr id="66" name="Ellipse 65"/>
                <p:cNvSpPr/>
                <p:nvPr/>
              </p:nvSpPr>
              <p:spPr bwMode="gray">
                <a:xfrm>
                  <a:off x="431946" y="1679462"/>
                  <a:ext cx="486000" cy="486000"/>
                </a:xfrm>
                <a:prstGeom prst="ellipse">
                  <a:avLst/>
                </a:prstGeom>
                <a:blipFill dpi="0" rotWithShape="1">
                  <a:blip r:embed="rId2" cstate="print"/>
                  <a:srcRect/>
                  <a:stretch>
                    <a:fillRect l="-1000" t="-1000" r="-1000" b="-1000"/>
                  </a:stretch>
                </a:blipFill>
                <a:ln w="12700">
                  <a:noFill/>
                  <a:round/>
                  <a:headEnd/>
                  <a:tailEnd/>
                </a:ln>
                <a:effectLst>
                  <a:outerShdw blurRad="50800" dist="38100" dir="5400000" algn="t" rotWithShape="0">
                    <a:prstClr val="black">
                      <a:alpha val="40000"/>
                    </a:prstClr>
                  </a:outerShdw>
                </a:effectLst>
              </p:spPr>
              <p:txBody>
                <a:bodyPr lIns="0" tIns="0" rIns="0" bIns="0" rtlCol="0" anchor="ctr"/>
                <a:lstStyle/>
                <a:p>
                  <a:pPr algn="ctr"/>
                  <a:r>
                    <a:rPr lang="en-US" sz="3200" b="1" dirty="0" smtClean="0">
                      <a:solidFill>
                        <a:schemeClr val="bg1">
                          <a:lumMod val="65000"/>
                        </a:schemeClr>
                      </a:solidFill>
                      <a:effectLst>
                        <a:innerShdw blurRad="63500" dist="50800" dir="16200000">
                          <a:prstClr val="black">
                            <a:alpha val="50000"/>
                          </a:prstClr>
                        </a:innerShdw>
                      </a:effectLst>
                    </a:rPr>
                    <a:t>4</a:t>
                  </a:r>
                </a:p>
              </p:txBody>
            </p:sp>
            <p:sp>
              <p:nvSpPr>
                <p:cNvPr id="67" name="Halbbogen 66"/>
                <p:cNvSpPr/>
                <p:nvPr/>
              </p:nvSpPr>
              <p:spPr bwMode="gray">
                <a:xfrm rot="10800000">
                  <a:off x="372546" y="1620062"/>
                  <a:ext cx="604800" cy="604800"/>
                </a:xfrm>
                <a:prstGeom prst="blockArc">
                  <a:avLst>
                    <a:gd name="adj1" fmla="val 13136594"/>
                    <a:gd name="adj2" fmla="val 19272566"/>
                    <a:gd name="adj3" fmla="val 19"/>
                  </a:avLst>
                </a:prstGeom>
                <a:noFill/>
                <a:ln w="12700">
                  <a:solidFill>
                    <a:srgbClr val="C0C0C0"/>
                  </a:solidFill>
                  <a:round/>
                  <a:headEnd/>
                  <a:tailEnd/>
                </a:ln>
              </p:spPr>
              <p:txBody>
                <a:bodyPr rtlCol="0" anchor="ctr"/>
                <a:lstStyle/>
                <a:p>
                  <a:pPr algn="ctr"/>
                  <a:endParaRPr lang="en-US" dirty="0"/>
                </a:p>
              </p:txBody>
            </p:sp>
          </p:grpSp>
        </p:grpSp>
      </p:grpSp>
      <p:grpSp>
        <p:nvGrpSpPr>
          <p:cNvPr id="34" name="Gruppieren 33"/>
          <p:cNvGrpSpPr/>
          <p:nvPr/>
        </p:nvGrpSpPr>
        <p:grpSpPr bwMode="gray">
          <a:xfrm>
            <a:off x="6422722" y="699831"/>
            <a:ext cx="2189517" cy="1196014"/>
            <a:chOff x="7220269" y="-153554"/>
            <a:chExt cx="2456010" cy="1341584"/>
          </a:xfrm>
        </p:grpSpPr>
        <p:sp>
          <p:nvSpPr>
            <p:cNvPr id="35" name="Rechteck 34"/>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Contains relevant information for</a:t>
              </a:r>
              <a:b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SWOT-Analysis</a:t>
              </a:r>
            </a:p>
          </p:txBody>
        </p:sp>
        <p:pic>
          <p:nvPicPr>
            <p:cNvPr id="36" name="Picture 5" descr="Tessafilm_4"/>
            <p:cNvPicPr>
              <a:picLocks noChangeAspect="1" noChangeArrowheads="1"/>
            </p:cNvPicPr>
            <p:nvPr/>
          </p:nvPicPr>
          <p:blipFill>
            <a:blip r:embed="rId3" cstate="print"/>
            <a:srcRect l="59392" b="89844"/>
            <a:stretch>
              <a:fillRect/>
            </a:stretch>
          </p:blipFill>
          <p:spPr bwMode="gray">
            <a:xfrm rot="20222041">
              <a:off x="7220269" y="-153554"/>
              <a:ext cx="651468" cy="433392"/>
            </a:xfrm>
            <a:prstGeom prst="rect">
              <a:avLst/>
            </a:prstGeom>
            <a:noFill/>
          </p:spPr>
        </p:pic>
        <p:pic>
          <p:nvPicPr>
            <p:cNvPr id="38" name="Picture 5" descr="Tessafilm_4"/>
            <p:cNvPicPr>
              <a:picLocks noChangeAspect="1" noChangeArrowheads="1"/>
            </p:cNvPicPr>
            <p:nvPr/>
          </p:nvPicPr>
          <p:blipFill>
            <a:blip r:embed="rId3"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315910231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Tabelle 73"/>
          <p:cNvGraphicFramePr>
            <a:graphicFrameLocks noGrp="1"/>
          </p:cNvGraphicFramePr>
          <p:nvPr>
            <p:extLst>
              <p:ext uri="{D42A27DB-BD31-4B8C-83A1-F6EECF244321}">
                <p14:modId xmlns:p14="http://schemas.microsoft.com/office/powerpoint/2010/main" val="1250052466"/>
              </p:ext>
            </p:extLst>
          </p:nvPr>
        </p:nvGraphicFramePr>
        <p:xfrm>
          <a:off x="323848" y="1555742"/>
          <a:ext cx="8497095" cy="4246570"/>
        </p:xfrm>
        <a:graphic>
          <a:graphicData uri="http://schemas.openxmlformats.org/drawingml/2006/table">
            <a:tbl>
              <a:tblPr bandRow="1">
                <a:effectLst>
                  <a:outerShdw blurRad="127000" dist="63500" dir="2700000" algn="tl" rotWithShape="0">
                    <a:prstClr val="black">
                      <a:alpha val="40000"/>
                    </a:prstClr>
                  </a:outerShdw>
                </a:effectLst>
              </a:tblPr>
              <a:tblGrid>
                <a:gridCol w="1229181"/>
                <a:gridCol w="3009640"/>
                <a:gridCol w="460680"/>
                <a:gridCol w="460680"/>
                <a:gridCol w="460680"/>
                <a:gridCol w="460680"/>
                <a:gridCol w="460680"/>
                <a:gridCol w="1954874"/>
              </a:tblGrid>
              <a:tr h="282095">
                <a:tc rowSpan="2">
                  <a:txBody>
                    <a:bodyPr/>
                    <a:lstStyle/>
                    <a:p>
                      <a:r>
                        <a:rPr lang="en-US" sz="1200" b="1" noProof="0" dirty="0" smtClean="0"/>
                        <a:t>Sector</a:t>
                      </a:r>
                      <a:endParaRPr lang="en-US" sz="12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rowSpan="2">
                  <a:txBody>
                    <a:bodyPr/>
                    <a:lstStyle/>
                    <a:p>
                      <a:r>
                        <a:rPr lang="en-US" sz="1200" b="1" noProof="0" dirty="0" smtClean="0"/>
                        <a:t>Success factor</a:t>
                      </a:r>
                      <a:endParaRPr lang="en-US" sz="12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5">
                  <a:txBody>
                    <a:bodyPr/>
                    <a:lstStyle/>
                    <a:p>
                      <a:pPr algn="ctr"/>
                      <a:r>
                        <a:rPr lang="en-US" sz="1200" b="1" noProof="0" dirty="0" smtClean="0"/>
                        <a:t>Relevance</a:t>
                      </a:r>
                      <a:endParaRPr lang="en-US" sz="1100" b="1" noProof="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h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h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h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rowSpan="2">
                  <a:txBody>
                    <a:bodyPr/>
                    <a:lstStyle/>
                    <a:p>
                      <a:r>
                        <a:rPr lang="en-US" sz="1200" b="1" noProof="0" dirty="0" smtClean="0"/>
                        <a:t>Notes</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r>
              <a:tr h="282095">
                <a:tc v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v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1100" b="1" noProof="0" dirty="0" smtClean="0"/>
                        <a:t>1</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100" b="1" noProof="0" dirty="0" smtClean="0"/>
                        <a:t>2</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100" b="1" noProof="0" dirty="0" smtClean="0"/>
                        <a:t>3</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100" b="1" noProof="0" dirty="0" smtClean="0"/>
                        <a:t>4</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1100" b="1" noProof="0" dirty="0" smtClean="0"/>
                        <a:t>5</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vMerge="1">
                  <a:txBody>
                    <a:bodyPr/>
                    <a:lstStyle/>
                    <a:p>
                      <a:endParaRPr lang="de-DE" sz="900" dirty="0"/>
                    </a:p>
                  </a:txBody>
                  <a:tcPr marL="72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r>
              <a:tr h="184119">
                <a:tc rowSpan="20">
                  <a:txBody>
                    <a:bodyPr/>
                    <a:lstStyle/>
                    <a:p>
                      <a:pPr algn="l"/>
                      <a:r>
                        <a:rPr lang="en-US" sz="1200" b="1" noProof="0" dirty="0" smtClean="0"/>
                        <a:t>Marketing </a:t>
                      </a:r>
                      <a:br>
                        <a:rPr lang="en-US" sz="1200" b="1" noProof="0" dirty="0" smtClean="0"/>
                      </a:br>
                      <a:r>
                        <a:rPr lang="en-US" sz="1200" b="1" noProof="0" dirty="0" smtClean="0"/>
                        <a:t>and sales</a:t>
                      </a:r>
                      <a:endParaRPr lang="en-US" sz="12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r>
                        <a:rPr lang="en-US" sz="900" noProof="0" dirty="0" smtClean="0"/>
                        <a:t>Range of service</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Pricing</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Image</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Market share</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Market growth</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Sales development</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Distribution</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Sales network</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Advertising</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Complaint management</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Adherence to schedules</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Customer structure</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Order processing</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661988" rtl="0" eaLnBrk="0" fontAlgn="base" latinLnBrk="0" hangingPunct="0">
                        <a:lnSpc>
                          <a:spcPct val="100000"/>
                        </a:lnSpc>
                        <a:spcBef>
                          <a:spcPct val="0"/>
                        </a:spcBef>
                        <a:spcAft>
                          <a:spcPct val="0"/>
                        </a:spcAft>
                        <a:buClrTx/>
                        <a:buSzTx/>
                        <a:buFont typeface="Arial" charset="0"/>
                        <a:buNone/>
                        <a:tabLst/>
                      </a:pPr>
                      <a:r>
                        <a:rPr kumimoji="0" lang="en-US" sz="900" u="none" strike="noStrike" cap="none" normalizeH="0" baseline="0" noProof="0" dirty="0" smtClean="0">
                          <a:ln>
                            <a:noFill/>
                          </a:ln>
                          <a:effectLst/>
                          <a:latin typeface="+mn-lt"/>
                        </a:rPr>
                        <a:t>Sensitivity to economic situations</a:t>
                      </a:r>
                      <a:endParaRPr kumimoji="0" lang="en-US" sz="900" b="0" i="0" u="none" strike="noStrike" cap="none" normalizeH="0" baseline="0" noProof="0" dirty="0" smtClean="0">
                        <a:ln>
                          <a:noFill/>
                        </a:ln>
                        <a:solidFill>
                          <a:schemeClr val="tx1"/>
                        </a:solidFill>
                        <a:effectLst/>
                        <a:latin typeface="+mn-lt"/>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Customer service</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Market cultivation</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Sales representatives</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Market research</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Sales planning</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4119">
                <a:tc vMerge="1">
                  <a:txBody>
                    <a:bodyPr/>
                    <a:lstStyle/>
                    <a:p>
                      <a:endParaRPr lang="de-DE" sz="900" dirty="0"/>
                    </a:p>
                  </a:txBody>
                  <a:tcPr marL="72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900" noProof="0" dirty="0" smtClean="0"/>
                        <a:t>Customer loyalty</a:t>
                      </a:r>
                      <a:endParaRPr lang="en-US" sz="900"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de-DE" sz="900" b="1"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endParaRPr lang="de-DE" sz="9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r>
            </a:tbl>
          </a:graphicData>
        </a:graphic>
      </p:graphicFrame>
      <p:sp>
        <p:nvSpPr>
          <p:cNvPr id="18" name="Titel 17"/>
          <p:cNvSpPr>
            <a:spLocks noGrp="1"/>
          </p:cNvSpPr>
          <p:nvPr>
            <p:ph type="title"/>
          </p:nvPr>
        </p:nvSpPr>
        <p:spPr bwMode="gray"/>
        <p:txBody>
          <a:bodyPr/>
          <a:lstStyle/>
          <a:p>
            <a:r>
              <a:rPr lang="en-US" dirty="0" smtClean="0"/>
              <a:t>Internal Analysis </a:t>
            </a:r>
            <a:r>
              <a:rPr lang="en-US" b="0" dirty="0" smtClean="0"/>
              <a:t>– </a:t>
            </a:r>
            <a:r>
              <a:rPr lang="en-US" b="0" dirty="0"/>
              <a:t>Strengths &amp; Weaknesses</a:t>
            </a:r>
          </a:p>
        </p:txBody>
      </p:sp>
      <p:sp>
        <p:nvSpPr>
          <p:cNvPr id="19" name="Textplatzhalter 18"/>
          <p:cNvSpPr>
            <a:spLocks noGrp="1"/>
          </p:cNvSpPr>
          <p:nvPr>
            <p:ph type="body" sz="quarter" idx="13"/>
          </p:nvPr>
        </p:nvSpPr>
        <p:spPr bwMode="gray"/>
        <p:txBody>
          <a:bodyPr/>
          <a:lstStyle/>
          <a:p>
            <a:r>
              <a:rPr lang="en-US" dirty="0" smtClean="0"/>
              <a:t>Analysis of internal company resources </a:t>
            </a:r>
            <a:r>
              <a:rPr lang="de-DE" dirty="0" smtClean="0"/>
              <a:t>(2/3)</a:t>
            </a:r>
            <a:endParaRPr lang="de-DE" dirty="0"/>
          </a:p>
        </p:txBody>
      </p:sp>
      <p:grpSp>
        <p:nvGrpSpPr>
          <p:cNvPr id="2" name="Gruppieren 170"/>
          <p:cNvGrpSpPr/>
          <p:nvPr/>
        </p:nvGrpSpPr>
        <p:grpSpPr bwMode="gray">
          <a:xfrm>
            <a:off x="5195320" y="215791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23" name="Ellipse 122"/>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24" name="Ellipse 123"/>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3" name="Gruppieren 173"/>
          <p:cNvGrpSpPr/>
          <p:nvPr/>
        </p:nvGrpSpPr>
        <p:grpSpPr bwMode="gray">
          <a:xfrm>
            <a:off x="6112870" y="289598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26" name="Ellipse 125"/>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27" name="Ellipse 126"/>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4" name="Gruppieren 167"/>
          <p:cNvGrpSpPr/>
          <p:nvPr/>
        </p:nvGrpSpPr>
        <p:grpSpPr bwMode="gray">
          <a:xfrm>
            <a:off x="5664645" y="252453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29" name="Ellipse 12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0" name="Ellipse 12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5" name="Gruppieren 167"/>
          <p:cNvGrpSpPr/>
          <p:nvPr/>
        </p:nvGrpSpPr>
        <p:grpSpPr bwMode="gray">
          <a:xfrm>
            <a:off x="5193539" y="2344370"/>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32" name="Ellipse 131"/>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3" name="Ellipse 132"/>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6" name="Gruppieren 173"/>
          <p:cNvGrpSpPr/>
          <p:nvPr/>
        </p:nvGrpSpPr>
        <p:grpSpPr bwMode="gray">
          <a:xfrm>
            <a:off x="6112870" y="3082440"/>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35" name="Ellipse 13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6" name="Ellipse 13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7" name="Gruppieren 176"/>
          <p:cNvGrpSpPr/>
          <p:nvPr/>
        </p:nvGrpSpPr>
        <p:grpSpPr bwMode="gray">
          <a:xfrm>
            <a:off x="4734342" y="2709528"/>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38" name="Ellipse 137"/>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39" name="Ellipse 138"/>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8" name="Gruppieren 176"/>
          <p:cNvGrpSpPr/>
          <p:nvPr/>
        </p:nvGrpSpPr>
        <p:grpSpPr bwMode="gray">
          <a:xfrm>
            <a:off x="4734342" y="326428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41" name="Ellipse 14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2" name="Ellipse 141"/>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9" name="Gruppieren 176"/>
          <p:cNvGrpSpPr/>
          <p:nvPr/>
        </p:nvGrpSpPr>
        <p:grpSpPr bwMode="gray">
          <a:xfrm>
            <a:off x="4734342" y="345181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44" name="Ellipse 143"/>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5" name="Ellipse 144"/>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0" name="Gruppieren 176"/>
          <p:cNvGrpSpPr/>
          <p:nvPr/>
        </p:nvGrpSpPr>
        <p:grpSpPr bwMode="gray">
          <a:xfrm>
            <a:off x="4734342" y="4180857"/>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47" name="Ellipse 14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48" name="Ellipse 14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1" name="Gruppieren 167"/>
          <p:cNvGrpSpPr/>
          <p:nvPr/>
        </p:nvGrpSpPr>
        <p:grpSpPr bwMode="gray">
          <a:xfrm>
            <a:off x="5193539" y="363258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50" name="Ellipse 149"/>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51" name="Ellipse 150"/>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2" name="Gruppieren 167"/>
          <p:cNvGrpSpPr/>
          <p:nvPr/>
        </p:nvGrpSpPr>
        <p:grpSpPr bwMode="gray">
          <a:xfrm>
            <a:off x="5193539" y="4369184"/>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53" name="Ellipse 152"/>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54" name="Ellipse 153"/>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3" name="Gruppieren 167"/>
          <p:cNvGrpSpPr/>
          <p:nvPr/>
        </p:nvGrpSpPr>
        <p:grpSpPr bwMode="gray">
          <a:xfrm>
            <a:off x="5193539" y="4917457"/>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56" name="Ellipse 155"/>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57" name="Ellipse 156"/>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4" name="Gruppieren 167"/>
          <p:cNvGrpSpPr/>
          <p:nvPr/>
        </p:nvGrpSpPr>
        <p:grpSpPr bwMode="gray">
          <a:xfrm>
            <a:off x="5193539" y="5654060"/>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59" name="Ellipse 158"/>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0" name="Ellipse 15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5" name="Gruppieren 167"/>
          <p:cNvGrpSpPr/>
          <p:nvPr/>
        </p:nvGrpSpPr>
        <p:grpSpPr bwMode="gray">
          <a:xfrm>
            <a:off x="5664645" y="3816298"/>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62" name="Ellipse 161"/>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3" name="Ellipse 162"/>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6" name="Gruppieren 167"/>
          <p:cNvGrpSpPr/>
          <p:nvPr/>
        </p:nvGrpSpPr>
        <p:grpSpPr bwMode="gray">
          <a:xfrm>
            <a:off x="5664645" y="3995197"/>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65" name="Ellipse 16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6" name="Ellipse 16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17" name="Gruppieren 167"/>
          <p:cNvGrpSpPr/>
          <p:nvPr/>
        </p:nvGrpSpPr>
        <p:grpSpPr bwMode="gray">
          <a:xfrm>
            <a:off x="5664645" y="4730697"/>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68" name="Ellipse 167"/>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69" name="Ellipse 168"/>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0" name="Gruppieren 173"/>
          <p:cNvGrpSpPr/>
          <p:nvPr/>
        </p:nvGrpSpPr>
        <p:grpSpPr bwMode="gray">
          <a:xfrm>
            <a:off x="6112870" y="4550900"/>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71" name="Ellipse 17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72" name="Ellipse 171"/>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1" name="Gruppieren 173"/>
          <p:cNvGrpSpPr/>
          <p:nvPr/>
        </p:nvGrpSpPr>
        <p:grpSpPr bwMode="gray">
          <a:xfrm>
            <a:off x="6577081" y="5103913"/>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74" name="Ellipse 173"/>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75" name="Ellipse 174"/>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2" name="Gruppieren 173"/>
          <p:cNvGrpSpPr/>
          <p:nvPr/>
        </p:nvGrpSpPr>
        <p:grpSpPr bwMode="gray">
          <a:xfrm>
            <a:off x="6577081" y="5282812"/>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77" name="Ellipse 17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78" name="Ellipse 17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23" name="Gruppieren 173"/>
          <p:cNvGrpSpPr/>
          <p:nvPr/>
        </p:nvGrpSpPr>
        <p:grpSpPr bwMode="gray">
          <a:xfrm>
            <a:off x="6577081" y="5464622"/>
            <a:ext cx="126000" cy="126000"/>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80" name="Ellipse 179"/>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sp>
          <p:nvSpPr>
            <p:cNvPr id="181" name="Ellipse 180"/>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en-US" dirty="0"/>
            </a:p>
          </p:txBody>
        </p:sp>
      </p:grpSp>
      <p:grpSp>
        <p:nvGrpSpPr>
          <p:cNvPr id="66" name="Gruppieren 65"/>
          <p:cNvGrpSpPr/>
          <p:nvPr/>
        </p:nvGrpSpPr>
        <p:grpSpPr bwMode="gray">
          <a:xfrm>
            <a:off x="6554433" y="2808284"/>
            <a:ext cx="2189517" cy="1196014"/>
            <a:chOff x="7220269" y="-153554"/>
            <a:chExt cx="2456010" cy="1341584"/>
          </a:xfrm>
        </p:grpSpPr>
        <p:sp>
          <p:nvSpPr>
            <p:cNvPr id="67" name="Rechteck 66"/>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Contains relevant information for</a:t>
              </a:r>
              <a:b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SWOT-Analysis</a:t>
              </a:r>
            </a:p>
          </p:txBody>
        </p:sp>
        <p:pic>
          <p:nvPicPr>
            <p:cNvPr id="68" name="Picture 5" descr="Tessafilm_4"/>
            <p:cNvPicPr>
              <a:picLocks noChangeAspect="1" noChangeArrowheads="1"/>
            </p:cNvPicPr>
            <p:nvPr/>
          </p:nvPicPr>
          <p:blipFill>
            <a:blip r:embed="rId2" cstate="print"/>
            <a:srcRect l="59392" b="89844"/>
            <a:stretch>
              <a:fillRect/>
            </a:stretch>
          </p:blipFill>
          <p:spPr bwMode="gray">
            <a:xfrm rot="20222041">
              <a:off x="7220269" y="-153554"/>
              <a:ext cx="651468" cy="433392"/>
            </a:xfrm>
            <a:prstGeom prst="rect">
              <a:avLst/>
            </a:prstGeom>
            <a:noFill/>
          </p:spPr>
        </p:pic>
        <p:pic>
          <p:nvPicPr>
            <p:cNvPr id="69" name="Picture 5" descr="Tessafilm_4"/>
            <p:cNvPicPr>
              <a:picLocks noChangeAspect="1" noChangeArrowheads="1"/>
            </p:cNvPicPr>
            <p:nvPr/>
          </p:nvPicPr>
          <p:blipFill>
            <a:blip r:embed="rId2"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4185613330"/>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Tabelle 109"/>
          <p:cNvGraphicFramePr>
            <a:graphicFrameLocks noGrp="1"/>
          </p:cNvGraphicFramePr>
          <p:nvPr>
            <p:extLst>
              <p:ext uri="{D42A27DB-BD31-4B8C-83A1-F6EECF244321}">
                <p14:modId xmlns:p14="http://schemas.microsoft.com/office/powerpoint/2010/main" val="240172835"/>
              </p:ext>
            </p:extLst>
          </p:nvPr>
        </p:nvGraphicFramePr>
        <p:xfrm>
          <a:off x="323856" y="1555744"/>
          <a:ext cx="8495158" cy="4245540"/>
        </p:xfrm>
        <a:graphic>
          <a:graphicData uri="http://schemas.openxmlformats.org/drawingml/2006/table">
            <a:tbl>
              <a:tblPr>
                <a:effectLst>
                  <a:outerShdw blurRad="127000" dist="63500" dir="2700000" algn="tl" rotWithShape="0">
                    <a:prstClr val="black">
                      <a:alpha val="40000"/>
                    </a:prstClr>
                  </a:outerShdw>
                </a:effectLst>
              </a:tblPr>
              <a:tblGrid>
                <a:gridCol w="1465897"/>
                <a:gridCol w="667977"/>
                <a:gridCol w="667977"/>
                <a:gridCol w="667977"/>
                <a:gridCol w="216009"/>
                <a:gridCol w="216009"/>
                <a:gridCol w="216009"/>
                <a:gridCol w="216009"/>
                <a:gridCol w="216009"/>
                <a:gridCol w="216009"/>
                <a:gridCol w="216009"/>
                <a:gridCol w="216009"/>
                <a:gridCol w="216009"/>
                <a:gridCol w="216009"/>
                <a:gridCol w="216009"/>
                <a:gridCol w="216009"/>
                <a:gridCol w="216009"/>
                <a:gridCol w="216009"/>
                <a:gridCol w="216009"/>
                <a:gridCol w="216009"/>
                <a:gridCol w="216009"/>
                <a:gridCol w="216009"/>
                <a:gridCol w="216009"/>
                <a:gridCol w="921159"/>
              </a:tblGrid>
              <a:tr h="180270">
                <a:tc rowSpan="3">
                  <a:txBody>
                    <a:bodyPr/>
                    <a:lstStyle/>
                    <a:p>
                      <a:r>
                        <a:rPr lang="en-US" sz="1100" b="1" noProof="0" dirty="0" smtClean="0"/>
                        <a:t>Success factors</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gridSpan="3">
                  <a:txBody>
                    <a:bodyPr/>
                    <a:lstStyle/>
                    <a:p>
                      <a:pPr algn="ctr"/>
                      <a:r>
                        <a:rPr lang="en-US" sz="1100" b="1" noProof="0" dirty="0" smtClean="0"/>
                        <a:t>Weighing </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endParaRPr lang="de-DE"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hMerge="1">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gridSpan="19">
                  <a:txBody>
                    <a:bodyPr/>
                    <a:lstStyle/>
                    <a:p>
                      <a:pPr algn="ctr"/>
                      <a:r>
                        <a:rPr lang="en-US" sz="1100" b="1" noProof="0" dirty="0" smtClean="0"/>
                        <a:t>Evaluation</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rowSpan="3">
                  <a:txBody>
                    <a:bodyPr/>
                    <a:lstStyle/>
                    <a:p>
                      <a:r>
                        <a:rPr lang="en-US" sz="1100" b="1" noProof="0" dirty="0" smtClean="0"/>
                        <a:t>Notes</a:t>
                      </a:r>
                      <a:endParaRPr lang="en-US" sz="11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r>
              <a:tr h="180270">
                <a:tc v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rowSpan="2">
                  <a:txBody>
                    <a:bodyPr/>
                    <a:lstStyle/>
                    <a:p>
                      <a:pPr algn="ctr"/>
                      <a:r>
                        <a:rPr lang="en-US" sz="1000" b="1" noProof="0" dirty="0" smtClean="0"/>
                        <a:t>low</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rowSpan="2">
                  <a:txBody>
                    <a:bodyPr/>
                    <a:lstStyle/>
                    <a:p>
                      <a:pPr algn="ctr"/>
                      <a:r>
                        <a:rPr lang="en-US" sz="1000" b="1" noProof="0" dirty="0" smtClean="0"/>
                        <a:t>medium</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rowSpan="2">
                  <a:txBody>
                    <a:bodyPr/>
                    <a:lstStyle/>
                    <a:p>
                      <a:pPr algn="ctr"/>
                      <a:r>
                        <a:rPr lang="en-US" sz="1000" b="1" noProof="0" dirty="0" smtClean="0"/>
                        <a:t>high</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gridSpan="6">
                  <a:txBody>
                    <a:bodyPr/>
                    <a:lstStyle/>
                    <a:p>
                      <a:pPr algn="ctr"/>
                      <a:r>
                        <a:rPr lang="en-US" sz="1000" b="1" noProof="0" dirty="0" smtClean="0"/>
                        <a:t>poor</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7">
                  <a:txBody>
                    <a:bodyPr/>
                    <a:lstStyle/>
                    <a:p>
                      <a:pPr algn="ctr"/>
                      <a:r>
                        <a:rPr lang="en-US" sz="1000" b="1" noProof="0" dirty="0" smtClean="0"/>
                        <a:t>neutral</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6">
                  <a:txBody>
                    <a:bodyPr/>
                    <a:lstStyle/>
                    <a:p>
                      <a:pPr algn="ctr"/>
                      <a:r>
                        <a:rPr lang="en-US" sz="1000" b="1" noProof="0" dirty="0" smtClean="0"/>
                        <a:t>good</a:t>
                      </a:r>
                      <a:endParaRPr lang="en-US" sz="1000" b="1" noProof="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de-DE" sz="1100" dirty="0"/>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de-DE"/>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80270">
                <a:tc v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pPr algn="ct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pPr algn="ct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pPr algn="ct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de-DE" sz="1000" dirty="0" smtClean="0"/>
                        <a:t>9</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8</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7</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6</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5</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4</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3</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2</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1</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0</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1</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2</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3</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4</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5</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6</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7</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8</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de-DE" sz="1000" dirty="0" smtClean="0"/>
                        <a:t>9</a:t>
                      </a:r>
                      <a:endParaRPr lang="de-DE" sz="10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vMerge="1">
                  <a:txBody>
                    <a:bodyPr/>
                    <a:lstStyle/>
                    <a:p>
                      <a:endParaRPr lang="de-DE"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0473">
                <a:tc>
                  <a:txBody>
                    <a:bodyPr/>
                    <a:lstStyle/>
                    <a:p>
                      <a:r>
                        <a:rPr lang="de-DE" sz="1100" dirty="0" smtClean="0"/>
                        <a:t>…</a:t>
                      </a:r>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dirty="0"/>
                    </a:p>
                  </a:txBody>
                  <a:tcPr marL="72000" marR="72000" marT="0" marB="0" anchor="ctr">
                    <a:lnL w="12700" cap="flat" cmpd="sng" algn="ctr">
                      <a:solidFill>
                        <a:srgbClr val="C0C0C0"/>
                      </a:solid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noFill/>
                      <a:prstDash val="sysDash"/>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endParaRPr lang="de-DE" sz="1100" dirty="0"/>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
        <p:nvSpPr>
          <p:cNvPr id="77827" name="Rectangle 3"/>
          <p:cNvSpPr>
            <a:spLocks noGrp="1" noChangeArrowheads="1"/>
          </p:cNvSpPr>
          <p:nvPr>
            <p:ph type="body" sz="quarter" idx="13"/>
          </p:nvPr>
        </p:nvSpPr>
        <p:spPr bwMode="gray"/>
        <p:txBody>
          <a:bodyPr/>
          <a:lstStyle/>
          <a:p>
            <a:r>
              <a:rPr lang="en-US" dirty="0"/>
              <a:t>Analysis of internal </a:t>
            </a:r>
            <a:r>
              <a:rPr lang="en-US" dirty="0" smtClean="0"/>
              <a:t>company </a:t>
            </a:r>
            <a:r>
              <a:rPr lang="en-US" dirty="0"/>
              <a:t>r</a:t>
            </a:r>
            <a:r>
              <a:rPr lang="en-US" dirty="0" smtClean="0"/>
              <a:t>esources </a:t>
            </a:r>
            <a:r>
              <a:rPr lang="de-DE" dirty="0" smtClean="0"/>
              <a:t>(3/3)</a:t>
            </a:r>
            <a:endParaRPr lang="de-DE" dirty="0"/>
          </a:p>
        </p:txBody>
      </p:sp>
      <p:cxnSp>
        <p:nvCxnSpPr>
          <p:cNvPr id="121" name="Gerade Verbindung 120"/>
          <p:cNvCxnSpPr>
            <a:stCxn id="131" idx="1"/>
            <a:endCxn id="128" idx="1"/>
          </p:cNvCxnSpPr>
          <p:nvPr/>
        </p:nvCxnSpPr>
        <p:spPr bwMode="gray">
          <a:xfrm rot="16200000" flipH="1">
            <a:off x="5923943" y="2264403"/>
            <a:ext cx="368300" cy="43556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Gerade Verbindung 121"/>
          <p:cNvCxnSpPr>
            <a:stCxn id="134" idx="0"/>
            <a:endCxn id="137" idx="1"/>
          </p:cNvCxnSpPr>
          <p:nvPr/>
        </p:nvCxnSpPr>
        <p:spPr bwMode="gray">
          <a:xfrm rot="16200000" flipH="1" flipV="1">
            <a:off x="4955422" y="2466656"/>
            <a:ext cx="368876" cy="150368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3" name="Gerade Verbindung 122"/>
          <p:cNvCxnSpPr>
            <a:stCxn id="137" idx="1"/>
            <a:endCxn id="140" idx="2"/>
          </p:cNvCxnSpPr>
          <p:nvPr/>
        </p:nvCxnSpPr>
        <p:spPr bwMode="gray">
          <a:xfrm rot="16200000" flipH="1">
            <a:off x="4954032" y="2836922"/>
            <a:ext cx="369690" cy="15017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4" name="Gerade Verbindung 123"/>
          <p:cNvCxnSpPr>
            <a:stCxn id="140" idx="1"/>
            <a:endCxn id="143" idx="2"/>
          </p:cNvCxnSpPr>
          <p:nvPr/>
        </p:nvCxnSpPr>
        <p:spPr bwMode="gray">
          <a:xfrm rot="16200000" flipH="1" flipV="1">
            <a:off x="5705178" y="3955792"/>
            <a:ext cx="369690" cy="57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5" name="Gerade Verbindung 124"/>
          <p:cNvCxnSpPr>
            <a:stCxn id="143" idx="2"/>
            <a:endCxn id="150" idx="1"/>
          </p:cNvCxnSpPr>
          <p:nvPr/>
        </p:nvCxnSpPr>
        <p:spPr bwMode="gray">
          <a:xfrm rot="10800000" flipH="1" flipV="1">
            <a:off x="5889735" y="4140925"/>
            <a:ext cx="516492" cy="36691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 name="Gruppieren 170"/>
          <p:cNvGrpSpPr/>
          <p:nvPr/>
        </p:nvGrpSpPr>
        <p:grpSpPr bwMode="gray">
          <a:xfrm>
            <a:off x="5813316" y="2220914"/>
            <a:ext cx="157284" cy="157284"/>
            <a:chOff x="5609085" y="2826444"/>
            <a:chExt cx="144006" cy="144006"/>
          </a:xfrm>
          <a:effectLst>
            <a:outerShdw blurRad="50800" dist="38100" dir="2700000" algn="tl" rotWithShape="0">
              <a:prstClr val="black">
                <a:alpha val="40000"/>
              </a:prstClr>
            </a:outerShdw>
          </a:effectLst>
        </p:grpSpPr>
        <p:sp>
          <p:nvSpPr>
            <p:cNvPr id="130" name="Ellipse 129"/>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31" name="Ellipse 130"/>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cxnSp>
        <p:nvCxnSpPr>
          <p:cNvPr id="182" name="Gerade Verbindung 181"/>
          <p:cNvCxnSpPr>
            <a:stCxn id="128" idx="0"/>
            <a:endCxn id="134" idx="0"/>
          </p:cNvCxnSpPr>
          <p:nvPr/>
        </p:nvCxnSpPr>
        <p:spPr bwMode="gray">
          <a:xfrm rot="16200000" flipH="1" flipV="1">
            <a:off x="5925334" y="2632126"/>
            <a:ext cx="368300" cy="435565"/>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 name="Gruppieren 173"/>
          <p:cNvGrpSpPr/>
          <p:nvPr/>
        </p:nvGrpSpPr>
        <p:grpSpPr bwMode="gray">
          <a:xfrm>
            <a:off x="5813316" y="2957514"/>
            <a:ext cx="157284" cy="157284"/>
            <a:chOff x="5609085" y="2826444"/>
            <a:chExt cx="144006" cy="144006"/>
          </a:xfrm>
          <a:effectLst>
            <a:outerShdw blurRad="50800" dist="38100" dir="2700000" algn="tl" rotWithShape="0">
              <a:prstClr val="black">
                <a:alpha val="40000"/>
              </a:prstClr>
            </a:outerShdw>
          </a:effectLst>
        </p:grpSpPr>
        <p:sp>
          <p:nvSpPr>
            <p:cNvPr id="133" name="Ellipse 132"/>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34" name="Ellipse 133"/>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4" name="Gruppieren 176"/>
          <p:cNvGrpSpPr/>
          <p:nvPr/>
        </p:nvGrpSpPr>
        <p:grpSpPr bwMode="gray">
          <a:xfrm>
            <a:off x="4311024" y="3325814"/>
            <a:ext cx="157284" cy="157284"/>
            <a:chOff x="5609085" y="2826444"/>
            <a:chExt cx="144006" cy="144006"/>
          </a:xfrm>
          <a:effectLst>
            <a:outerShdw blurRad="50800" dist="38100" dir="2700000" algn="tl" rotWithShape="0">
              <a:prstClr val="black">
                <a:alpha val="40000"/>
              </a:prstClr>
            </a:outerShdw>
          </a:effectLst>
        </p:grpSpPr>
        <p:sp>
          <p:nvSpPr>
            <p:cNvPr id="136" name="Ellipse 135"/>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37" name="Ellipse 136"/>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5" name="Gruppieren 179"/>
          <p:cNvGrpSpPr/>
          <p:nvPr/>
        </p:nvGrpSpPr>
        <p:grpSpPr bwMode="gray">
          <a:xfrm>
            <a:off x="5813316" y="3694114"/>
            <a:ext cx="157284" cy="157284"/>
            <a:chOff x="5609085" y="2826444"/>
            <a:chExt cx="144006" cy="144006"/>
          </a:xfrm>
          <a:effectLst>
            <a:outerShdw blurRad="50800" dist="38100" dir="2700000" algn="tl" rotWithShape="0">
              <a:prstClr val="black">
                <a:alpha val="40000"/>
              </a:prstClr>
            </a:outerShdw>
          </a:effectLst>
        </p:grpSpPr>
        <p:sp>
          <p:nvSpPr>
            <p:cNvPr id="139" name="Ellipse 138"/>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40" name="Ellipse 139"/>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6" name="Gruppieren 182"/>
          <p:cNvGrpSpPr/>
          <p:nvPr/>
        </p:nvGrpSpPr>
        <p:grpSpPr bwMode="gray">
          <a:xfrm>
            <a:off x="5813316" y="4062414"/>
            <a:ext cx="157284" cy="157284"/>
            <a:chOff x="5609085" y="2826444"/>
            <a:chExt cx="144006" cy="144006"/>
          </a:xfrm>
          <a:effectLst>
            <a:outerShdw blurRad="50800" dist="38100" dir="2700000" algn="tl" rotWithShape="0">
              <a:prstClr val="black">
                <a:alpha val="40000"/>
              </a:prstClr>
            </a:outerShdw>
          </a:effectLst>
        </p:grpSpPr>
        <p:sp>
          <p:nvSpPr>
            <p:cNvPr id="142" name="Ellipse 141"/>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43" name="Ellipse 142"/>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cxnSp>
        <p:nvCxnSpPr>
          <p:cNvPr id="157" name="Gerade Verbindung 156"/>
          <p:cNvCxnSpPr>
            <a:stCxn id="150" idx="1"/>
            <a:endCxn id="153" idx="0"/>
          </p:cNvCxnSpPr>
          <p:nvPr/>
        </p:nvCxnSpPr>
        <p:spPr bwMode="gray">
          <a:xfrm rot="16200000" flipH="1">
            <a:off x="6923343" y="3990719"/>
            <a:ext cx="367724" cy="14019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Gerade Verbindung 157"/>
          <p:cNvCxnSpPr>
            <a:stCxn id="153" idx="1"/>
            <a:endCxn id="156" idx="1"/>
          </p:cNvCxnSpPr>
          <p:nvPr/>
        </p:nvCxnSpPr>
        <p:spPr bwMode="gray">
          <a:xfrm rot="16200000" flipH="1" flipV="1">
            <a:off x="7344038" y="4781679"/>
            <a:ext cx="368300" cy="5572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Gerade Verbindung 158"/>
          <p:cNvCxnSpPr>
            <a:stCxn id="156" idx="2"/>
            <a:endCxn id="147" idx="1"/>
          </p:cNvCxnSpPr>
          <p:nvPr/>
        </p:nvCxnSpPr>
        <p:spPr bwMode="gray">
          <a:xfrm rot="10800000" flipV="1">
            <a:off x="5890312" y="5245824"/>
            <a:ext cx="1358695" cy="366913"/>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7" name="Gruppieren 167"/>
          <p:cNvGrpSpPr/>
          <p:nvPr/>
        </p:nvGrpSpPr>
        <p:grpSpPr bwMode="gray">
          <a:xfrm>
            <a:off x="6248881" y="2589214"/>
            <a:ext cx="157284" cy="157284"/>
            <a:chOff x="5609085" y="2826444"/>
            <a:chExt cx="144006" cy="144006"/>
          </a:xfrm>
          <a:effectLst>
            <a:outerShdw blurRad="50800" dist="38100" dir="2700000" algn="tl" rotWithShape="0">
              <a:prstClr val="black">
                <a:alpha val="40000"/>
              </a:prstClr>
            </a:outerShdw>
          </a:effectLst>
        </p:grpSpPr>
        <p:sp>
          <p:nvSpPr>
            <p:cNvPr id="127" name="Ellipse 126"/>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28" name="Ellipse 127"/>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8" name="Gruppieren 182"/>
          <p:cNvGrpSpPr/>
          <p:nvPr/>
        </p:nvGrpSpPr>
        <p:grpSpPr bwMode="gray">
          <a:xfrm>
            <a:off x="5813316" y="5535617"/>
            <a:ext cx="157284" cy="157284"/>
            <a:chOff x="5609085" y="2826444"/>
            <a:chExt cx="144006" cy="144006"/>
          </a:xfrm>
          <a:effectLst>
            <a:outerShdw blurRad="50800" dist="38100" dir="2700000" algn="tl" rotWithShape="0">
              <a:prstClr val="black">
                <a:alpha val="40000"/>
              </a:prstClr>
            </a:outerShdw>
          </a:effectLst>
        </p:grpSpPr>
        <p:sp>
          <p:nvSpPr>
            <p:cNvPr id="146" name="Ellipse 145"/>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47" name="Ellipse 146"/>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9" name="Gruppieren 182"/>
          <p:cNvGrpSpPr/>
          <p:nvPr/>
        </p:nvGrpSpPr>
        <p:grpSpPr bwMode="gray">
          <a:xfrm>
            <a:off x="7172587" y="5167314"/>
            <a:ext cx="157284" cy="157284"/>
            <a:chOff x="5609085" y="2826444"/>
            <a:chExt cx="144006" cy="144006"/>
          </a:xfrm>
          <a:effectLst>
            <a:outerShdw blurRad="50800" dist="38100" dir="2700000" algn="tl" rotWithShape="0">
              <a:prstClr val="black">
                <a:alpha val="40000"/>
              </a:prstClr>
            </a:outerShdw>
          </a:effectLst>
        </p:grpSpPr>
        <p:sp>
          <p:nvSpPr>
            <p:cNvPr id="155" name="Ellipse 154"/>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56" name="Ellipse 155"/>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0" name="Gruppieren 182"/>
          <p:cNvGrpSpPr/>
          <p:nvPr/>
        </p:nvGrpSpPr>
        <p:grpSpPr bwMode="gray">
          <a:xfrm>
            <a:off x="7729799" y="4799014"/>
            <a:ext cx="157284" cy="157284"/>
            <a:chOff x="5609085" y="2826444"/>
            <a:chExt cx="144006" cy="144006"/>
          </a:xfrm>
          <a:effectLst>
            <a:outerShdw blurRad="50800" dist="38100" dir="2700000" algn="tl" rotWithShape="0">
              <a:prstClr val="black">
                <a:alpha val="40000"/>
              </a:prstClr>
            </a:outerShdw>
          </a:effectLst>
        </p:grpSpPr>
        <p:sp>
          <p:nvSpPr>
            <p:cNvPr id="152" name="Ellipse 151"/>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53" name="Ellipse 152"/>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1" name="Gruppieren 182"/>
          <p:cNvGrpSpPr/>
          <p:nvPr/>
        </p:nvGrpSpPr>
        <p:grpSpPr bwMode="gray">
          <a:xfrm>
            <a:off x="6329232" y="4430714"/>
            <a:ext cx="157284" cy="157284"/>
            <a:chOff x="5609085" y="2826444"/>
            <a:chExt cx="144006" cy="144006"/>
          </a:xfrm>
          <a:effectLst>
            <a:outerShdw blurRad="50800" dist="38100" dir="2700000" algn="tl" rotWithShape="0">
              <a:prstClr val="black">
                <a:alpha val="40000"/>
              </a:prstClr>
            </a:outerShdw>
          </a:effectLst>
        </p:grpSpPr>
        <p:sp>
          <p:nvSpPr>
            <p:cNvPr id="149" name="Ellipse 148"/>
            <p:cNvSpPr/>
            <p:nvPr/>
          </p:nvSpPr>
          <p:spPr bwMode="gray">
            <a:xfrm>
              <a:off x="5609085" y="2826444"/>
              <a:ext cx="144006" cy="144006"/>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50" name="Ellipse 149"/>
            <p:cNvSpPr/>
            <p:nvPr/>
          </p:nvSpPr>
          <p:spPr bwMode="gray">
            <a:xfrm>
              <a:off x="5679053" y="2896527"/>
              <a:ext cx="3600" cy="3600"/>
            </a:xfrm>
            <a:prstGeom prst="ellipse">
              <a:avLst/>
            </a:prstGeom>
            <a:solidFill>
              <a:schemeClr val="accent1"/>
            </a:solidFill>
            <a:ln w="12700">
              <a:noFill/>
              <a:round/>
              <a:headEnd/>
              <a:tailEnd/>
            </a:ln>
            <a:scene3d>
              <a:camera prst="orthographicFront"/>
              <a:lightRig rig="threePt" dir="t"/>
            </a:scene3d>
            <a:sp3d>
              <a:bevelT w="82550" h="82550"/>
            </a:sp3d>
          </p:spPr>
          <p:txBody>
            <a:bodyPr rtlCol="0" anchor="ctr"/>
            <a:lstStyle/>
            <a:p>
              <a:pPr algn="ctr"/>
              <a:endParaRPr lang="de-DE" dirty="0"/>
            </a:p>
          </p:txBody>
        </p:sp>
      </p:grpSp>
      <p:sp>
        <p:nvSpPr>
          <p:cNvPr id="185" name="Richtungspfeil 184"/>
          <p:cNvSpPr/>
          <p:nvPr/>
        </p:nvSpPr>
        <p:spPr bwMode="gray">
          <a:xfrm rot="16200000">
            <a:off x="5581649" y="5372099"/>
            <a:ext cx="609601" cy="1524000"/>
          </a:xfrm>
          <a:prstGeom prst="homePlate">
            <a:avLst>
              <a:gd name="adj" fmla="val 23077"/>
            </a:avLst>
          </a:prstGeom>
          <a:gradFill flip="none" rotWithShape="0">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vert="vert" lIns="0" tIns="36000" rIns="72000" bIns="36000" anchor="ctr" anchorCtr="0"/>
          <a:lstStyle/>
          <a:p>
            <a:pPr algn="ctr">
              <a:spcBef>
                <a:spcPct val="5000"/>
              </a:spcBef>
              <a:tabLst>
                <a:tab pos="1168400" algn="l"/>
              </a:tabLst>
            </a:pPr>
            <a:r>
              <a:rPr lang="en-US" sz="1000" dirty="0"/>
              <a:t>Just move spheres </a:t>
            </a:r>
            <a:r>
              <a:rPr lang="en-US" sz="1000" dirty="0" smtClean="0"/>
              <a:t>depending on </a:t>
            </a:r>
            <a:r>
              <a:rPr lang="en-US" sz="1000" dirty="0"/>
              <a:t>characteristics to left/right</a:t>
            </a:r>
          </a:p>
        </p:txBody>
      </p:sp>
      <p:sp>
        <p:nvSpPr>
          <p:cNvPr id="78" name="Titel 77"/>
          <p:cNvSpPr>
            <a:spLocks noGrp="1"/>
          </p:cNvSpPr>
          <p:nvPr>
            <p:ph type="title"/>
          </p:nvPr>
        </p:nvSpPr>
        <p:spPr bwMode="gray"/>
        <p:txBody>
          <a:bodyPr/>
          <a:lstStyle/>
          <a:p>
            <a:r>
              <a:rPr lang="en-US" dirty="0"/>
              <a:t>Internal Analysis </a:t>
            </a:r>
            <a:r>
              <a:rPr lang="en-US" b="0" dirty="0"/>
              <a:t>– Strengths &amp; Weaknesses</a:t>
            </a:r>
          </a:p>
        </p:txBody>
      </p:sp>
      <p:cxnSp>
        <p:nvCxnSpPr>
          <p:cNvPr id="81" name="Gerade Verbindung 80"/>
          <p:cNvCxnSpPr>
            <a:stCxn id="88" idx="1"/>
            <a:endCxn id="141" idx="1"/>
          </p:cNvCxnSpPr>
          <p:nvPr/>
        </p:nvCxnSpPr>
        <p:spPr bwMode="gray">
          <a:xfrm rot="16200000" flipH="1" flipV="1">
            <a:off x="2280811" y="2141360"/>
            <a:ext cx="368300" cy="68165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a:stCxn id="92" idx="0"/>
            <a:endCxn id="95" idx="1"/>
          </p:cNvCxnSpPr>
          <p:nvPr/>
        </p:nvCxnSpPr>
        <p:spPr bwMode="gray">
          <a:xfrm rot="16200000" flipH="1" flipV="1">
            <a:off x="2280107" y="2875865"/>
            <a:ext cx="368876" cy="6852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a:stCxn id="95" idx="1"/>
            <a:endCxn id="98" idx="2"/>
          </p:cNvCxnSpPr>
          <p:nvPr/>
        </p:nvCxnSpPr>
        <p:spPr bwMode="gray">
          <a:xfrm rot="16200000" flipH="1">
            <a:off x="2278716" y="3246132"/>
            <a:ext cx="369690" cy="68329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a:stCxn id="98" idx="1"/>
            <a:endCxn id="111" idx="2"/>
          </p:cNvCxnSpPr>
          <p:nvPr/>
        </p:nvCxnSpPr>
        <p:spPr bwMode="gray">
          <a:xfrm rot="16200000" flipH="1">
            <a:off x="2963186" y="3613835"/>
            <a:ext cx="369690" cy="68449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a:stCxn id="111" idx="2"/>
            <a:endCxn id="166" idx="1"/>
          </p:cNvCxnSpPr>
          <p:nvPr/>
        </p:nvCxnSpPr>
        <p:spPr bwMode="gray">
          <a:xfrm rot="10800000" flipH="1" flipV="1">
            <a:off x="3490276" y="4140925"/>
            <a:ext cx="2285" cy="36691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uppieren 170"/>
          <p:cNvGrpSpPr/>
          <p:nvPr/>
        </p:nvGrpSpPr>
        <p:grpSpPr bwMode="gray">
          <a:xfrm>
            <a:off x="2728791" y="22209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87" name="Ellipse 8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88" name="Ellipse 8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cxnSp>
        <p:nvCxnSpPr>
          <p:cNvPr id="89" name="Gerade Verbindung 88"/>
          <p:cNvCxnSpPr>
            <a:stCxn id="141" idx="0"/>
            <a:endCxn id="92" idx="0"/>
          </p:cNvCxnSpPr>
          <p:nvPr/>
        </p:nvCxnSpPr>
        <p:spPr bwMode="gray">
          <a:xfrm rot="16200000" flipH="1">
            <a:off x="2282201" y="2509084"/>
            <a:ext cx="368300" cy="68165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uppieren 173"/>
          <p:cNvGrpSpPr/>
          <p:nvPr/>
        </p:nvGrpSpPr>
        <p:grpSpPr bwMode="gray">
          <a:xfrm>
            <a:off x="2728791" y="29575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91" name="Ellipse 9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92" name="Ellipse 91"/>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4" name="Gruppieren 176"/>
          <p:cNvGrpSpPr/>
          <p:nvPr/>
        </p:nvGrpSpPr>
        <p:grpSpPr bwMode="gray">
          <a:xfrm>
            <a:off x="2044918" y="33258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94" name="Ellipse 93"/>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95" name="Ellipse 94"/>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5" name="Gruppieren 179"/>
          <p:cNvGrpSpPr/>
          <p:nvPr/>
        </p:nvGrpSpPr>
        <p:grpSpPr bwMode="gray">
          <a:xfrm>
            <a:off x="2728791" y="36941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97" name="Ellipse 96"/>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98" name="Ellipse 9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6" name="Gruppieren 182"/>
          <p:cNvGrpSpPr/>
          <p:nvPr/>
        </p:nvGrpSpPr>
        <p:grpSpPr bwMode="gray">
          <a:xfrm>
            <a:off x="3413858" y="40624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01" name="Ellipse 100"/>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11" name="Ellipse 110"/>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cxnSp>
        <p:nvCxnSpPr>
          <p:cNvPr id="126" name="Gerade Verbindung 125"/>
          <p:cNvCxnSpPr>
            <a:stCxn id="166" idx="1"/>
            <a:endCxn id="163" idx="0"/>
          </p:cNvCxnSpPr>
          <p:nvPr/>
        </p:nvCxnSpPr>
        <p:spPr bwMode="gray">
          <a:xfrm rot="16200000" flipH="1" flipV="1">
            <a:off x="2964896" y="4347892"/>
            <a:ext cx="367724" cy="68760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Gerade Verbindung 128"/>
          <p:cNvCxnSpPr>
            <a:stCxn id="163" idx="1"/>
            <a:endCxn id="160" idx="1"/>
          </p:cNvCxnSpPr>
          <p:nvPr/>
        </p:nvCxnSpPr>
        <p:spPr bwMode="gray">
          <a:xfrm rot="16200000" flipH="1">
            <a:off x="2960835" y="4718863"/>
            <a:ext cx="368300" cy="68284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 name="Gerade Verbindung 131"/>
          <p:cNvCxnSpPr>
            <a:stCxn id="160" idx="2"/>
            <a:endCxn id="148" idx="1"/>
          </p:cNvCxnSpPr>
          <p:nvPr/>
        </p:nvCxnSpPr>
        <p:spPr bwMode="gray">
          <a:xfrm rot="10800000" flipV="1">
            <a:off x="2805787" y="5245824"/>
            <a:ext cx="680045" cy="36691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7" name="Gruppieren 167"/>
          <p:cNvGrpSpPr/>
          <p:nvPr/>
        </p:nvGrpSpPr>
        <p:grpSpPr bwMode="gray">
          <a:xfrm>
            <a:off x="2047141" y="25892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38" name="Ellipse 137"/>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41" name="Ellipse 140"/>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8" name="Gruppieren 182"/>
          <p:cNvGrpSpPr/>
          <p:nvPr/>
        </p:nvGrpSpPr>
        <p:grpSpPr bwMode="gray">
          <a:xfrm>
            <a:off x="2728791" y="5535617"/>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45" name="Ellipse 14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48" name="Ellipse 147"/>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19" name="Gruppieren 182"/>
          <p:cNvGrpSpPr/>
          <p:nvPr/>
        </p:nvGrpSpPr>
        <p:grpSpPr bwMode="gray">
          <a:xfrm>
            <a:off x="3409412" y="51673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54" name="Ellipse 153"/>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60" name="Ellipse 159"/>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20" name="Gruppieren 182"/>
          <p:cNvGrpSpPr/>
          <p:nvPr/>
        </p:nvGrpSpPr>
        <p:grpSpPr bwMode="gray">
          <a:xfrm>
            <a:off x="2726568" y="47990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62" name="Ellipse 161"/>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63" name="Ellipse 162"/>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grpSp>
        <p:nvGrpSpPr>
          <p:cNvPr id="21" name="Gruppieren 182"/>
          <p:cNvGrpSpPr/>
          <p:nvPr/>
        </p:nvGrpSpPr>
        <p:grpSpPr bwMode="gray">
          <a:xfrm>
            <a:off x="3415567" y="4430714"/>
            <a:ext cx="157284" cy="157284"/>
            <a:chOff x="5609085" y="2826444"/>
            <a:chExt cx="144006" cy="144006"/>
          </a:xfrm>
          <a:solidFill>
            <a:schemeClr val="bg1">
              <a:lumMod val="65000"/>
            </a:schemeClr>
          </a:solidFill>
          <a:effectLst>
            <a:outerShdw blurRad="50800" dist="38100" dir="2700000" algn="tl" rotWithShape="0">
              <a:prstClr val="black">
                <a:alpha val="40000"/>
              </a:prstClr>
            </a:outerShdw>
          </a:effectLst>
        </p:grpSpPr>
        <p:sp>
          <p:nvSpPr>
            <p:cNvPr id="165" name="Ellipse 164"/>
            <p:cNvSpPr/>
            <p:nvPr/>
          </p:nvSpPr>
          <p:spPr bwMode="gray">
            <a:xfrm>
              <a:off x="5609085" y="2826444"/>
              <a:ext cx="144006" cy="144006"/>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sp>
          <p:nvSpPr>
            <p:cNvPr id="166" name="Ellipse 165"/>
            <p:cNvSpPr/>
            <p:nvPr/>
          </p:nvSpPr>
          <p:spPr bwMode="gray">
            <a:xfrm>
              <a:off x="5679053" y="2896527"/>
              <a:ext cx="3600" cy="3600"/>
            </a:xfrm>
            <a:prstGeom prst="ellipse">
              <a:avLst/>
            </a:prstGeom>
            <a:grpFill/>
            <a:ln w="12700">
              <a:noFill/>
              <a:round/>
              <a:headEnd/>
              <a:tailEnd/>
            </a:ln>
            <a:scene3d>
              <a:camera prst="orthographicFront"/>
              <a:lightRig rig="threePt" dir="t"/>
            </a:scene3d>
            <a:sp3d>
              <a:bevelT w="82550" h="82550"/>
            </a:sp3d>
          </p:spPr>
          <p:txBody>
            <a:bodyPr rtlCol="0" anchor="ctr"/>
            <a:lstStyle/>
            <a:p>
              <a:pPr algn="ctr"/>
              <a:endParaRPr lang="de-DE" dirty="0"/>
            </a:p>
          </p:txBody>
        </p:sp>
      </p:grpSp>
      <p:sp>
        <p:nvSpPr>
          <p:cNvPr id="167" name="Richtungspfeil 166"/>
          <p:cNvSpPr/>
          <p:nvPr/>
        </p:nvSpPr>
        <p:spPr bwMode="gray">
          <a:xfrm rot="16200000">
            <a:off x="2504341" y="5372099"/>
            <a:ext cx="609601" cy="1524000"/>
          </a:xfrm>
          <a:prstGeom prst="homePlate">
            <a:avLst>
              <a:gd name="adj" fmla="val 23077"/>
            </a:avLst>
          </a:prstGeom>
          <a:gradFill flip="none" rotWithShape="0">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vert="vert" lIns="0" tIns="36000" rIns="72000" bIns="36000" anchor="ctr" anchorCtr="0"/>
          <a:lstStyle/>
          <a:p>
            <a:pPr algn="ctr">
              <a:spcBef>
                <a:spcPct val="5000"/>
              </a:spcBef>
              <a:tabLst>
                <a:tab pos="1168400" algn="l"/>
              </a:tabLst>
            </a:pPr>
            <a:r>
              <a:rPr lang="en-US" sz="1000" dirty="0"/>
              <a:t>Just move spheres </a:t>
            </a:r>
            <a:r>
              <a:rPr lang="en-US" sz="1000" dirty="0" smtClean="0"/>
              <a:t>depending </a:t>
            </a:r>
            <a:r>
              <a:rPr lang="en-US" sz="1000" dirty="0"/>
              <a:t>on characteristics to left/right</a:t>
            </a:r>
          </a:p>
        </p:txBody>
      </p:sp>
      <p:grpSp>
        <p:nvGrpSpPr>
          <p:cNvPr id="90" name="Gruppieren 89"/>
          <p:cNvGrpSpPr/>
          <p:nvPr/>
        </p:nvGrpSpPr>
        <p:grpSpPr bwMode="gray">
          <a:xfrm>
            <a:off x="6554433" y="2808284"/>
            <a:ext cx="2189517" cy="1196014"/>
            <a:chOff x="7220269" y="-153554"/>
            <a:chExt cx="2456010" cy="1341584"/>
          </a:xfrm>
        </p:grpSpPr>
        <p:sp>
          <p:nvSpPr>
            <p:cNvPr id="93" name="Rechteck 92"/>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Contains relevant information for</a:t>
              </a:r>
              <a:b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SWOT-Analysis</a:t>
              </a:r>
            </a:p>
          </p:txBody>
        </p:sp>
        <p:pic>
          <p:nvPicPr>
            <p:cNvPr id="96" name="Picture 5" descr="Tessafilm_4"/>
            <p:cNvPicPr>
              <a:picLocks noChangeAspect="1" noChangeArrowheads="1"/>
            </p:cNvPicPr>
            <p:nvPr/>
          </p:nvPicPr>
          <p:blipFill>
            <a:blip r:embed="rId2" cstate="print"/>
            <a:srcRect l="59392" b="89844"/>
            <a:stretch>
              <a:fillRect/>
            </a:stretch>
          </p:blipFill>
          <p:spPr bwMode="gray">
            <a:xfrm rot="20222041">
              <a:off x="7220269" y="-153554"/>
              <a:ext cx="651468" cy="433392"/>
            </a:xfrm>
            <a:prstGeom prst="rect">
              <a:avLst/>
            </a:prstGeom>
            <a:noFill/>
          </p:spPr>
        </p:pic>
        <p:pic>
          <p:nvPicPr>
            <p:cNvPr id="99" name="Picture 5" descr="Tessafilm_4"/>
            <p:cNvPicPr>
              <a:picLocks noChangeAspect="1" noChangeArrowheads="1"/>
            </p:cNvPicPr>
            <p:nvPr/>
          </p:nvPicPr>
          <p:blipFill>
            <a:blip r:embed="rId2"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1530663357"/>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Internal Analysis </a:t>
            </a:r>
            <a:r>
              <a:rPr lang="en-US" b="0" dirty="0"/>
              <a:t>– </a:t>
            </a:r>
            <a:r>
              <a:rPr lang="en-US" b="0" noProof="1"/>
              <a:t>Opportunities &amp; Threats Analysis</a:t>
            </a:r>
          </a:p>
        </p:txBody>
      </p:sp>
      <p:sp>
        <p:nvSpPr>
          <p:cNvPr id="4" name="Textplatzhalter 3"/>
          <p:cNvSpPr>
            <a:spLocks noGrp="1"/>
          </p:cNvSpPr>
          <p:nvPr>
            <p:ph type="body" sz="quarter" idx="13"/>
          </p:nvPr>
        </p:nvSpPr>
        <p:spPr/>
        <p:txBody>
          <a:bodyPr/>
          <a:lstStyle/>
          <a:p>
            <a:r>
              <a:rPr lang="en-US" dirty="0"/>
              <a:t>Analysis on environmental / external changes and subsequent reactions</a:t>
            </a:r>
          </a:p>
        </p:txBody>
      </p:sp>
      <p:graphicFrame>
        <p:nvGraphicFramePr>
          <p:cNvPr id="15" name="Tabelle 14"/>
          <p:cNvGraphicFramePr>
            <a:graphicFrameLocks noGrp="1"/>
          </p:cNvGraphicFramePr>
          <p:nvPr>
            <p:extLst>
              <p:ext uri="{D42A27DB-BD31-4B8C-83A1-F6EECF244321}">
                <p14:modId xmlns:p14="http://schemas.microsoft.com/office/powerpoint/2010/main" val="2082735190"/>
              </p:ext>
            </p:extLst>
          </p:nvPr>
        </p:nvGraphicFramePr>
        <p:xfrm>
          <a:off x="324643" y="1554948"/>
          <a:ext cx="8496301" cy="4247357"/>
        </p:xfrm>
        <a:graphic>
          <a:graphicData uri="http://schemas.openxmlformats.org/drawingml/2006/table">
            <a:tbl>
              <a:tblPr firstRow="1" bandRow="1">
                <a:effectLst>
                  <a:outerShdw blurRad="127000" dist="63500" dir="2700000" algn="tl" rotWithShape="0">
                    <a:prstClr val="black">
                      <a:alpha val="40000"/>
                    </a:prstClr>
                  </a:outerShdw>
                </a:effectLst>
              </a:tblPr>
              <a:tblGrid>
                <a:gridCol w="3867162"/>
                <a:gridCol w="2163320"/>
                <a:gridCol w="2465819"/>
              </a:tblGrid>
              <a:tr h="360797">
                <a:tc>
                  <a:txBody>
                    <a:bodyPr/>
                    <a:lstStyle/>
                    <a:p>
                      <a:r>
                        <a:rPr lang="en-US" sz="1600" b="1" noProof="0" dirty="0" smtClean="0"/>
                        <a:t>Criteria</a:t>
                      </a:r>
                      <a:endParaRPr lang="en-US" sz="16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600" b="1" noProof="0" dirty="0" smtClean="0">
                          <a:solidFill>
                            <a:srgbClr val="FFFFFF"/>
                          </a:solidFill>
                          <a:effectLst>
                            <a:outerShdw blurRad="190500" algn="ctr" rotWithShape="0">
                              <a:prstClr val="black">
                                <a:alpha val="50000"/>
                              </a:prstClr>
                            </a:outerShdw>
                          </a:effectLst>
                        </a:rPr>
                        <a:t>Opportunities</a:t>
                      </a:r>
                      <a:endParaRPr lang="en-US" sz="1600" b="1" noProof="0" dirty="0">
                        <a:solidFill>
                          <a:srgbClr val="FFFFFF"/>
                        </a:solidFill>
                        <a:effectLst>
                          <a:outerShdw blurRad="190500" algn="ctr" rotWithShape="0">
                            <a:prstClr val="black">
                              <a:alpha val="50000"/>
                            </a:prstClr>
                          </a:outerShdw>
                        </a:effectLst>
                      </a:endParaRPr>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accent1">
                            <a:lumMod val="60000"/>
                            <a:lumOff val="40000"/>
                          </a:schemeClr>
                        </a:gs>
                        <a:gs pos="100000">
                          <a:schemeClr val="accent1"/>
                        </a:gs>
                      </a:gsLst>
                      <a:lin ang="5400000" scaled="0"/>
                    </a:gradFill>
                  </a:tcPr>
                </a:tc>
                <a:tc>
                  <a:txBody>
                    <a:bodyPr/>
                    <a:lstStyle/>
                    <a:p>
                      <a:pPr algn="ctr"/>
                      <a:r>
                        <a:rPr lang="en-US" sz="1600" b="1" noProof="0" dirty="0" smtClean="0">
                          <a:solidFill>
                            <a:srgbClr val="FFFFFF"/>
                          </a:solidFill>
                          <a:effectLst>
                            <a:outerShdw blurRad="190500" algn="ctr" rotWithShape="0">
                              <a:prstClr val="black">
                                <a:alpha val="50000"/>
                              </a:prstClr>
                            </a:outerShdw>
                          </a:effectLst>
                        </a:rPr>
                        <a:t>Threats</a:t>
                      </a:r>
                      <a:endParaRPr lang="en-US" sz="1600" b="1" noProof="0" dirty="0">
                        <a:solidFill>
                          <a:srgbClr val="FFFFFF"/>
                        </a:solidFill>
                        <a:effectLst>
                          <a:outerShdw blurRad="190500" algn="ctr" rotWithShape="0">
                            <a:prstClr val="black">
                              <a:alpha val="50000"/>
                            </a:prstClr>
                          </a:outerShdw>
                        </a:effectLst>
                      </a:endParaRPr>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3B3B"/>
                        </a:gs>
                        <a:gs pos="100000">
                          <a:srgbClr val="C00000"/>
                        </a:gs>
                      </a:gsLst>
                      <a:lin ang="5400000" scaled="0"/>
                    </a:gradFill>
                  </a:tcPr>
                </a:tc>
              </a:tr>
              <a:tr h="194328">
                <a:tc>
                  <a:txBody>
                    <a:bodyPr/>
                    <a:lstStyle/>
                    <a:p>
                      <a:r>
                        <a:rPr lang="en-US" sz="1200" b="1" noProof="0" dirty="0" smtClean="0"/>
                        <a:t>Market Situation</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r>
              <a:tr h="194328">
                <a:tc>
                  <a:txBody>
                    <a:bodyPr/>
                    <a:lstStyle/>
                    <a:p>
                      <a:pPr marL="0" indent="90488"/>
                      <a:r>
                        <a:rPr lang="en-US" sz="1200" noProof="0" dirty="0" smtClean="0"/>
                        <a:t>Market structure</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smtClean="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Market potential/ market volume</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pPr marL="0" indent="90488"/>
                      <a:r>
                        <a:rPr lang="en-US" sz="1200" noProof="0" dirty="0" smtClean="0"/>
                        <a:t>Customer structure</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Competitor </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r>
                        <a:rPr lang="en-US" sz="1200" b="1" noProof="0" dirty="0" smtClean="0"/>
                        <a:t>Environment / Frame conditions</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r>
              <a:tr h="194328">
                <a:tc>
                  <a:txBody>
                    <a:bodyPr/>
                    <a:lstStyle/>
                    <a:p>
                      <a:pPr marL="0" indent="90488"/>
                      <a:r>
                        <a:rPr lang="en-US" sz="1200" noProof="0" dirty="0" smtClean="0"/>
                        <a:t>Laws / Taxes</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Society</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pPr marL="0" indent="90488"/>
                      <a:r>
                        <a:rPr lang="en-US" sz="1200" noProof="0" dirty="0" smtClean="0"/>
                        <a:t>Ecology</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Technological Development</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r>
                        <a:rPr lang="en-US" sz="1200" b="1" noProof="0" dirty="0" smtClean="0"/>
                        <a:t>Strength</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r>
              <a:tr h="194328">
                <a:tc>
                  <a:txBody>
                    <a:bodyPr/>
                    <a:lstStyle/>
                    <a:p>
                      <a:pPr marL="0" indent="90488"/>
                      <a:r>
                        <a:rPr lang="en-US" sz="1200" noProof="0" dirty="0" smtClean="0"/>
                        <a:t>Product range</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Prices</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pPr marL="0" indent="90488"/>
                      <a:r>
                        <a:rPr lang="en-US" sz="1200" noProof="0" dirty="0" smtClean="0"/>
                        <a:t>Organization</a:t>
                      </a:r>
                      <a:r>
                        <a:rPr lang="en-US" sz="1200" baseline="0" noProof="0" dirty="0" smtClean="0"/>
                        <a:t> / Management</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Cash Flow</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r>
                        <a:rPr lang="en-US" sz="1200" b="1" noProof="0" dirty="0" smtClean="0"/>
                        <a:t>Weaknesses</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85000"/>
                      </a:schemeClr>
                    </a:solidFill>
                  </a:tcPr>
                </a:tc>
              </a:tr>
              <a:tr h="194328">
                <a:tc>
                  <a:txBody>
                    <a:bodyPr/>
                    <a:lstStyle/>
                    <a:p>
                      <a:pPr marL="0" indent="90488"/>
                      <a:r>
                        <a:rPr lang="en-US" sz="1200" noProof="0" dirty="0" smtClean="0"/>
                        <a:t>Locations</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Marketing performance</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194328">
                <a:tc>
                  <a:txBody>
                    <a:bodyPr/>
                    <a:lstStyle/>
                    <a:p>
                      <a:pPr marL="0" indent="90488"/>
                      <a:r>
                        <a:rPr lang="en-US" sz="1200" noProof="0" dirty="0" smtClean="0"/>
                        <a:t>Innovation ability</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94328">
                <a:tc>
                  <a:txBody>
                    <a:bodyPr/>
                    <a:lstStyle/>
                    <a:p>
                      <a:pPr marL="0" indent="90488"/>
                      <a:r>
                        <a:rPr lang="en-US" sz="1200" noProof="0" dirty="0" smtClean="0"/>
                        <a:t>Financial</a:t>
                      </a:r>
                      <a:r>
                        <a:rPr lang="en-US" sz="1200" baseline="0" noProof="0" dirty="0" smtClean="0"/>
                        <a:t> resources</a:t>
                      </a:r>
                      <a:endParaRPr lang="en-US" sz="1200"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200" noProof="0" dirty="0" smtClean="0"/>
                        <a:t>x</a:t>
                      </a:r>
                      <a:endParaRPr lang="en-US" sz="1200" b="1" noProof="0" dirty="0"/>
                    </a:p>
                  </a:txBody>
                  <a:tcPr marL="90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bl>
          </a:graphicData>
        </a:graphic>
      </p:graphicFrame>
      <p:grpSp>
        <p:nvGrpSpPr>
          <p:cNvPr id="14" name="Gruppieren 13"/>
          <p:cNvGrpSpPr/>
          <p:nvPr/>
        </p:nvGrpSpPr>
        <p:grpSpPr bwMode="gray">
          <a:xfrm>
            <a:off x="6554433" y="3913184"/>
            <a:ext cx="2189517" cy="1196014"/>
            <a:chOff x="7220269" y="-153554"/>
            <a:chExt cx="2456010" cy="1341584"/>
          </a:xfrm>
        </p:grpSpPr>
        <p:sp>
          <p:nvSpPr>
            <p:cNvPr id="16" name="Rechteck 15"/>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52000" rIns="72000" rtlCol="0" anchor="t"/>
            <a:lstStyle/>
            <a:p>
              <a:pPr>
                <a:lnSpc>
                  <a:spcPts val="1400"/>
                </a:lnSpc>
                <a:spcAft>
                  <a:spcPts val="600"/>
                </a:spcAft>
              </a:pP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Contains relevant information for</a:t>
              </a:r>
              <a:b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br>
              <a:r>
                <a:rPr lang="en-US" sz="1200" b="1" dirty="0">
                  <a:solidFill>
                    <a:srgbClr val="FFFFFF"/>
                  </a:solidFill>
                  <a:effectLst>
                    <a:outerShdw blurRad="190500" algn="ctr" rotWithShape="0">
                      <a:prstClr val="black">
                        <a:alpha val="50000"/>
                      </a:prstClr>
                    </a:outerShdw>
                  </a:effectLst>
                  <a:latin typeface="Segoe Print" pitchFamily="2" charset="0"/>
                  <a:cs typeface="MV Boli" pitchFamily="2" charset="0"/>
                </a:rPr>
                <a:t>SWOT-Analysis</a:t>
              </a:r>
            </a:p>
          </p:txBody>
        </p:sp>
        <p:pic>
          <p:nvPicPr>
            <p:cNvPr id="17" name="Picture 5" descr="Tessafilm_4"/>
            <p:cNvPicPr>
              <a:picLocks noChangeAspect="1" noChangeArrowheads="1"/>
            </p:cNvPicPr>
            <p:nvPr/>
          </p:nvPicPr>
          <p:blipFill>
            <a:blip r:embed="rId2" cstate="print"/>
            <a:srcRect l="59392" b="89844"/>
            <a:stretch>
              <a:fillRect/>
            </a:stretch>
          </p:blipFill>
          <p:spPr bwMode="gray">
            <a:xfrm rot="20222041">
              <a:off x="7220269" y="-153554"/>
              <a:ext cx="651468" cy="433392"/>
            </a:xfrm>
            <a:prstGeom prst="rect">
              <a:avLst/>
            </a:prstGeom>
            <a:noFill/>
          </p:spPr>
        </p:pic>
        <p:pic>
          <p:nvPicPr>
            <p:cNvPr id="18" name="Picture 5" descr="Tessafilm_4"/>
            <p:cNvPicPr>
              <a:picLocks noChangeAspect="1" noChangeArrowheads="1"/>
            </p:cNvPicPr>
            <p:nvPr/>
          </p:nvPicPr>
          <p:blipFill>
            <a:blip r:embed="rId2"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12578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2.6. Summary</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202445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57" descr="© INSCALE GmbH, 26.05.2010&#10;http://www.presentationload.com/"/>
          <p:cNvSpPr>
            <a:spLocks noGrp="1" noChangeArrowheads="1"/>
          </p:cNvSpPr>
          <p:nvPr>
            <p:ph type="title"/>
          </p:nvPr>
        </p:nvSpPr>
        <p:spPr bwMode="gray"/>
        <p:txBody>
          <a:bodyPr/>
          <a:lstStyle/>
          <a:p>
            <a:r>
              <a:rPr lang="en-US" noProof="1" smtClean="0"/>
              <a:t>Current Situation </a:t>
            </a:r>
            <a:r>
              <a:rPr lang="en-US" b="0" noProof="1" smtClean="0"/>
              <a:t>– SWOT Analysis</a:t>
            </a:r>
          </a:p>
        </p:txBody>
      </p:sp>
      <p:sp>
        <p:nvSpPr>
          <p:cNvPr id="26" name="Textplatzhalter 25"/>
          <p:cNvSpPr>
            <a:spLocks noGrp="1"/>
          </p:cNvSpPr>
          <p:nvPr>
            <p:ph type="body" sz="quarter" idx="13"/>
          </p:nvPr>
        </p:nvSpPr>
        <p:spPr bwMode="gray"/>
        <p:txBody>
          <a:bodyPr/>
          <a:lstStyle/>
          <a:p>
            <a:pPr defTabSz="801688" eaLnBrk="0" hangingPunct="0"/>
            <a:r>
              <a:rPr lang="en-US" dirty="0" smtClean="0"/>
              <a:t>Identify internal </a:t>
            </a:r>
            <a:r>
              <a:rPr lang="en-US" dirty="0"/>
              <a:t>and external factors </a:t>
            </a:r>
            <a:r>
              <a:rPr lang="en-US" dirty="0" smtClean="0"/>
              <a:t>favorable and unfavorable to your objectives</a:t>
            </a:r>
            <a:endParaRPr lang="en-US" noProof="1">
              <a:cs typeface="Arial" charset="0"/>
            </a:endParaRPr>
          </a:p>
        </p:txBody>
      </p:sp>
      <p:grpSp>
        <p:nvGrpSpPr>
          <p:cNvPr id="2" name="Gruppieren 9"/>
          <p:cNvGrpSpPr/>
          <p:nvPr/>
        </p:nvGrpSpPr>
        <p:grpSpPr bwMode="gray">
          <a:xfrm>
            <a:off x="323850" y="1554954"/>
            <a:ext cx="8497093" cy="4247359"/>
            <a:chOff x="323850" y="1554954"/>
            <a:chExt cx="8497093" cy="4247359"/>
          </a:xfrm>
        </p:grpSpPr>
        <p:sp>
          <p:nvSpPr>
            <p:cNvPr id="226342" name="Rectangle 38" descr="© INSCALE GmbH, 26.05.2010&#10;http://www.presentationload.com/"/>
            <p:cNvSpPr>
              <a:spLocks noChangeArrowheads="1"/>
            </p:cNvSpPr>
            <p:nvPr/>
          </p:nvSpPr>
          <p:spPr bwMode="gray">
            <a:xfrm>
              <a:off x="323850" y="1554954"/>
              <a:ext cx="1519237" cy="204647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indent="-190500" algn="ctr">
                <a:lnSpc>
                  <a:spcPct val="95000"/>
                </a:lnSpc>
                <a:spcAft>
                  <a:spcPts val="800"/>
                </a:spcAft>
                <a:buClr>
                  <a:srgbClr val="7D7D7D"/>
                </a:buClr>
                <a:defRPr/>
              </a:pPr>
              <a:r>
                <a:rPr lang="en-US" b="1" dirty="0" smtClean="0"/>
                <a:t>Internal</a:t>
              </a:r>
              <a:br>
                <a:rPr lang="en-US" b="1" dirty="0" smtClean="0"/>
              </a:br>
              <a:r>
                <a:rPr lang="en-US" b="1" dirty="0" smtClean="0"/>
                <a:t>Factors</a:t>
              </a:r>
            </a:p>
          </p:txBody>
        </p:sp>
        <p:sp>
          <p:nvSpPr>
            <p:cNvPr id="226348" name="Rectangle 44" descr="© INSCALE GmbH, 26.05.2010&#10;http://www.presentationload.com/"/>
            <p:cNvSpPr>
              <a:spLocks noChangeArrowheads="1"/>
            </p:cNvSpPr>
            <p:nvPr/>
          </p:nvSpPr>
          <p:spPr bwMode="gray">
            <a:xfrm>
              <a:off x="323850" y="3755043"/>
              <a:ext cx="1519238" cy="2046474"/>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indent="-190500" algn="ctr">
                <a:lnSpc>
                  <a:spcPct val="95000"/>
                </a:lnSpc>
                <a:spcAft>
                  <a:spcPts val="800"/>
                </a:spcAft>
                <a:buClr>
                  <a:srgbClr val="7D7D7D"/>
                </a:buClr>
                <a:defRPr/>
              </a:pPr>
              <a:r>
                <a:rPr lang="en-US" b="1" dirty="0" smtClean="0"/>
                <a:t>External</a:t>
              </a:r>
              <a:br>
                <a:rPr lang="en-US" b="1" dirty="0" smtClean="0"/>
              </a:br>
              <a:r>
                <a:rPr lang="en-US" b="1" dirty="0" smtClean="0"/>
                <a:t>Factors</a:t>
              </a:r>
            </a:p>
          </p:txBody>
        </p:sp>
        <p:sp>
          <p:nvSpPr>
            <p:cNvPr id="21" name="Rectangle 38" descr="© INSCALE GmbH, 26.05.2010&#10;http://www.presentationload.com/"/>
            <p:cNvSpPr>
              <a:spLocks noChangeArrowheads="1"/>
            </p:cNvSpPr>
            <p:nvPr/>
          </p:nvSpPr>
          <p:spPr bwMode="gray">
            <a:xfrm>
              <a:off x="2012165" y="1554954"/>
              <a:ext cx="3323819" cy="2046475"/>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Strengths</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do you do particularly well?</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do you do that is unique in the “marketplace?”</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do your customers/clients/patrons ask for you to do over and over again?</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do you have the right tools/resources to accomplish?</a:t>
              </a:r>
            </a:p>
          </p:txBody>
        </p:sp>
        <p:sp>
          <p:nvSpPr>
            <p:cNvPr id="22" name="Rectangle 44" descr="© INSCALE GmbH, 26.05.2010&#10;http://www.presentationload.com/"/>
            <p:cNvSpPr>
              <a:spLocks noChangeArrowheads="1"/>
            </p:cNvSpPr>
            <p:nvPr/>
          </p:nvSpPr>
          <p:spPr bwMode="gray">
            <a:xfrm>
              <a:off x="2008195" y="3755043"/>
              <a:ext cx="3323821" cy="2046474"/>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Opportunities</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Are there new situations coming down the road that you can take advantage of (new programs being offered, new faculty joining the department, new tools available to you)?</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Are there gaps in the “market”</a:t>
              </a:r>
              <a:br>
                <a:rPr lang="en-US" sz="1100" noProof="1" smtClean="0">
                  <a:solidFill>
                    <a:srgbClr val="000000"/>
                  </a:solidFill>
                  <a:cs typeface="Arial" charset="0"/>
                </a:rPr>
              </a:br>
              <a:r>
                <a:rPr lang="en-US" sz="1100" noProof="1" smtClean="0">
                  <a:solidFill>
                    <a:srgbClr val="000000"/>
                  </a:solidFill>
                  <a:cs typeface="Arial" charset="0"/>
                </a:rPr>
                <a:t>that you can fill?</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Are there partnerships that might be fruitful?</a:t>
              </a:r>
            </a:p>
          </p:txBody>
        </p:sp>
        <p:sp>
          <p:nvSpPr>
            <p:cNvPr id="23" name="Rectangle 38" descr="© INSCALE GmbH, 26.05.2010&#10;http://www.presentationload.com/"/>
            <p:cNvSpPr>
              <a:spLocks noChangeArrowheads="1"/>
            </p:cNvSpPr>
            <p:nvPr/>
          </p:nvSpPr>
          <p:spPr bwMode="gray">
            <a:xfrm>
              <a:off x="5497123" y="1554954"/>
              <a:ext cx="3323819" cy="2046475"/>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Weaknesses</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do you feel uncomfortable in doing?</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needed resources, staff, </a:t>
              </a:r>
              <a:br>
                <a:rPr lang="en-US" sz="1100" noProof="1" smtClean="0">
                  <a:solidFill>
                    <a:srgbClr val="000000"/>
                  </a:solidFill>
                  <a:cs typeface="Arial" charset="0"/>
                </a:rPr>
              </a:br>
              <a:r>
                <a:rPr lang="en-US" sz="1100" noProof="1" smtClean="0">
                  <a:solidFill>
                    <a:srgbClr val="000000"/>
                  </a:solidFill>
                  <a:cs typeface="Arial" charset="0"/>
                </a:rPr>
                <a:t>or skills do you lack?</a:t>
              </a:r>
            </a:p>
          </p:txBody>
        </p:sp>
        <p:sp>
          <p:nvSpPr>
            <p:cNvPr id="24" name="Rectangle 44" descr="© INSCALE GmbH, 26.05.2010&#10;http://www.presentationload.com/"/>
            <p:cNvSpPr>
              <a:spLocks noChangeArrowheads="1"/>
            </p:cNvSpPr>
            <p:nvPr/>
          </p:nvSpPr>
          <p:spPr bwMode="gray">
            <a:xfrm>
              <a:off x="5497122" y="3755839"/>
              <a:ext cx="3323821" cy="2046474"/>
            </a:xfrm>
            <a:prstGeom prst="rect">
              <a:avLst/>
            </a:prstGeom>
            <a:gradFill flip="none" rotWithShape="1">
              <a:gsLst>
                <a:gs pos="0">
                  <a:srgbClr val="E5EFFF"/>
                </a:gs>
                <a:gs pos="100000">
                  <a:schemeClr val="accent1">
                    <a:lumMod val="20000"/>
                    <a:lumOff val="8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144000" rIns="108000" bIns="0" anchor="t" anchorCtr="0"/>
            <a:lstStyle/>
            <a:p>
              <a:pPr marL="190500" indent="-190500">
                <a:lnSpc>
                  <a:spcPct val="95000"/>
                </a:lnSpc>
                <a:spcBef>
                  <a:spcPct val="20000"/>
                </a:spcBef>
                <a:spcAft>
                  <a:spcPts val="600"/>
                </a:spcAft>
                <a:buClr>
                  <a:srgbClr val="969696"/>
                </a:buClr>
                <a:buFont typeface="Wingdings" pitchFamily="2" charset="2"/>
                <a:defRPr/>
              </a:pPr>
              <a:r>
                <a:rPr lang="en-US" sz="1400" b="1" noProof="1" smtClean="0">
                  <a:solidFill>
                    <a:srgbClr val="000000"/>
                  </a:solidFill>
                  <a:cs typeface="Arial" charset="0"/>
                </a:rPr>
                <a:t>Threats </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Who is your competition and what do they offer that you can’t do as well or at all?</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Are there “environmental” changes or situations that could cause problems for you and your programs?</a:t>
              </a:r>
            </a:p>
            <a:p>
              <a:pPr marL="190500" indent="-190500">
                <a:lnSpc>
                  <a:spcPct val="95000"/>
                </a:lnSpc>
                <a:spcBef>
                  <a:spcPct val="20000"/>
                </a:spcBef>
                <a:spcAft>
                  <a:spcPts val="600"/>
                </a:spcAft>
                <a:buClr>
                  <a:srgbClr val="969696"/>
                </a:buClr>
                <a:buFont typeface="Wingdings" pitchFamily="2" charset="2"/>
                <a:buChar char="§"/>
                <a:defRPr/>
              </a:pPr>
              <a:r>
                <a:rPr lang="en-US" sz="1100" noProof="1" smtClean="0">
                  <a:solidFill>
                    <a:srgbClr val="000000"/>
                  </a:solidFill>
                  <a:cs typeface="Arial" charset="0"/>
                </a:rPr>
                <a:t>What other roadblocks are being thrown in your path?</a:t>
              </a:r>
            </a:p>
          </p:txBody>
        </p:sp>
      </p:grpSp>
      <p:grpSp>
        <p:nvGrpSpPr>
          <p:cNvPr id="13" name="Gruppieren 12"/>
          <p:cNvGrpSpPr/>
          <p:nvPr/>
        </p:nvGrpSpPr>
        <p:grpSpPr bwMode="gray">
          <a:xfrm>
            <a:off x="6184829" y="2731673"/>
            <a:ext cx="2341115" cy="1782146"/>
            <a:chOff x="7066365" y="32047"/>
            <a:chExt cx="2341115" cy="1782146"/>
          </a:xfrm>
        </p:grpSpPr>
        <p:sp>
          <p:nvSpPr>
            <p:cNvPr id="14" name="Rechteck 13"/>
            <p:cNvSpPr/>
            <p:nvPr/>
          </p:nvSpPr>
          <p:spPr bwMode="gray">
            <a:xfrm rot="384271">
              <a:off x="7378041" y="107864"/>
              <a:ext cx="2029439" cy="1706329"/>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The SWOT-Analysis represents the core of your internal analysis and already indicates the required marketing strategy.</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15" name="Picture 5" descr="Tessafilm_4"/>
            <p:cNvPicPr>
              <a:picLocks noChangeAspect="1" noChangeArrowheads="1"/>
            </p:cNvPicPr>
            <p:nvPr/>
          </p:nvPicPr>
          <p:blipFill>
            <a:blip r:embed="rId3"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3957875270"/>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4" name="Rectangle 2" descr="© INSCALE GmbH, 26.05.2010&#10;http://www.presentationload.com/"/>
          <p:cNvSpPr>
            <a:spLocks noGrp="1" noChangeArrowheads="1"/>
          </p:cNvSpPr>
          <p:nvPr>
            <p:ph type="title"/>
          </p:nvPr>
        </p:nvSpPr>
        <p:spPr/>
        <p:txBody>
          <a:bodyPr/>
          <a:lstStyle/>
          <a:p>
            <a:r>
              <a:rPr lang="en-US" noProof="1"/>
              <a:t>Current Situation </a:t>
            </a:r>
            <a:r>
              <a:rPr lang="en-US" b="0" noProof="1"/>
              <a:t>– </a:t>
            </a:r>
            <a:r>
              <a:rPr lang="en-US" b="0" noProof="1" smtClean="0"/>
              <a:t>SWOT-to-TOWS Analysis</a:t>
            </a:r>
          </a:p>
        </p:txBody>
      </p:sp>
      <p:sp>
        <p:nvSpPr>
          <p:cNvPr id="32" name="Textplatzhalter 31"/>
          <p:cNvSpPr>
            <a:spLocks noGrp="1"/>
          </p:cNvSpPr>
          <p:nvPr>
            <p:ph type="body" sz="quarter" idx="13"/>
          </p:nvPr>
        </p:nvSpPr>
        <p:spPr/>
        <p:txBody>
          <a:bodyPr/>
          <a:lstStyle/>
          <a:p>
            <a:pPr defTabSz="801688" eaLnBrk="0" hangingPunct="0"/>
            <a:r>
              <a:rPr lang="en-US" dirty="0"/>
              <a:t>Match </a:t>
            </a:r>
            <a:r>
              <a:rPr lang="en-US" dirty="0" smtClean="0"/>
              <a:t>opportunities </a:t>
            </a:r>
            <a:r>
              <a:rPr lang="en-US" dirty="0"/>
              <a:t>&amp; </a:t>
            </a:r>
            <a:r>
              <a:rPr lang="en-US" dirty="0" smtClean="0"/>
              <a:t>threats </a:t>
            </a:r>
            <a:r>
              <a:rPr lang="en-US" dirty="0"/>
              <a:t>with </a:t>
            </a:r>
            <a:r>
              <a:rPr lang="en-US" dirty="0" smtClean="0"/>
              <a:t>strengths </a:t>
            </a:r>
            <a:r>
              <a:rPr lang="en-US" dirty="0"/>
              <a:t>&amp; </a:t>
            </a:r>
            <a:r>
              <a:rPr lang="en-US" dirty="0" smtClean="0"/>
              <a:t>weaknesses</a:t>
            </a:r>
            <a:endParaRPr lang="en-US" noProof="1">
              <a:cs typeface="Arial" charset="0"/>
            </a:endParaRPr>
          </a:p>
        </p:txBody>
      </p:sp>
      <p:graphicFrame>
        <p:nvGraphicFramePr>
          <p:cNvPr id="8" name="Tabelle 7"/>
          <p:cNvGraphicFramePr>
            <a:graphicFrameLocks noGrp="1"/>
          </p:cNvGraphicFramePr>
          <p:nvPr>
            <p:extLst>
              <p:ext uri="{D42A27DB-BD31-4B8C-83A1-F6EECF244321}">
                <p14:modId xmlns:p14="http://schemas.microsoft.com/office/powerpoint/2010/main" val="588501892"/>
              </p:ext>
            </p:extLst>
          </p:nvPr>
        </p:nvGraphicFramePr>
        <p:xfrm>
          <a:off x="324641" y="1555744"/>
          <a:ext cx="8495509" cy="4246568"/>
        </p:xfrm>
        <a:graphic>
          <a:graphicData uri="http://schemas.openxmlformats.org/drawingml/2006/table">
            <a:tbl>
              <a:tblPr firstRow="1" bandRow="1">
                <a:effectLst>
                  <a:outerShdw blurRad="127000" dist="63500" dir="2700000" algn="tl" rotWithShape="0">
                    <a:prstClr val="black">
                      <a:alpha val="40000"/>
                    </a:prstClr>
                  </a:outerShdw>
                </a:effectLst>
              </a:tblPr>
              <a:tblGrid>
                <a:gridCol w="357802"/>
                <a:gridCol w="1281071"/>
                <a:gridCol w="3428318"/>
                <a:gridCol w="3428318"/>
              </a:tblGrid>
              <a:tr h="360541">
                <a:tc rowSpan="2" gridSpan="2">
                  <a:txBody>
                    <a:bodyPr/>
                    <a:lstStyle/>
                    <a:p>
                      <a:pPr algn="ctr"/>
                      <a:r>
                        <a:rPr lang="en-US" sz="1800" b="1" dirty="0" smtClean="0">
                          <a:solidFill>
                            <a:srgbClr val="FFFFFF"/>
                          </a:solidFill>
                          <a:effectLst>
                            <a:outerShdw blurRad="190500" dir="2700000" algn="tl" rotWithShape="0">
                              <a:prstClr val="black">
                                <a:alpha val="40000"/>
                              </a:prstClr>
                            </a:outerShdw>
                          </a:effectLst>
                        </a:rPr>
                        <a:t>SWOT-</a:t>
                      </a:r>
                      <a:br>
                        <a:rPr lang="en-US" sz="1800" b="1" dirty="0" smtClean="0">
                          <a:solidFill>
                            <a:srgbClr val="FFFFFF"/>
                          </a:solidFill>
                          <a:effectLst>
                            <a:outerShdw blurRad="190500" dir="2700000" algn="tl" rotWithShape="0">
                              <a:prstClr val="black">
                                <a:alpha val="40000"/>
                              </a:prstClr>
                            </a:outerShdw>
                          </a:effectLst>
                        </a:rPr>
                      </a:br>
                      <a:r>
                        <a:rPr lang="en-US" sz="1800" b="1" dirty="0" smtClean="0">
                          <a:solidFill>
                            <a:srgbClr val="FFFFFF"/>
                          </a:solidFill>
                          <a:effectLst>
                            <a:outerShdw blurRad="190500" dir="2700000" algn="tl" rotWithShape="0">
                              <a:prstClr val="black">
                                <a:alpha val="40000"/>
                              </a:prstClr>
                            </a:outerShdw>
                          </a:effectLst>
                        </a:rPr>
                        <a:t>Analysis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chemeClr val="tx1">
                            <a:lumMod val="65000"/>
                            <a:lumOff val="35000"/>
                          </a:schemeClr>
                        </a:gs>
                        <a:gs pos="100000">
                          <a:schemeClr val="bg1">
                            <a:lumMod val="65000"/>
                          </a:schemeClr>
                        </a:gs>
                      </a:gsLst>
                      <a:lin ang="16200000" scaled="1"/>
                      <a:tileRect/>
                    </a:gradFill>
                  </a:tcPr>
                </a:tc>
                <a:tc rowSpan="2" hMerge="1">
                  <a:txBody>
                    <a:bodyPr/>
                    <a:lstStyle/>
                    <a:p>
                      <a:endParaRPr lang="de-DE" sz="1200" dirty="0"/>
                    </a:p>
                  </a:txBody>
                  <a:tcPr/>
                </a:tc>
                <a:tc gridSpan="2">
                  <a:txBody>
                    <a:bodyPr/>
                    <a:lstStyle/>
                    <a:p>
                      <a:pPr algn="ctr"/>
                      <a:r>
                        <a:rPr lang="en-US" sz="1600" b="1" dirty="0" smtClean="0"/>
                        <a:t>Internal analysis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E5EFFF"/>
                        </a:gs>
                        <a:gs pos="100000">
                          <a:schemeClr val="accent1">
                            <a:lumMod val="20000"/>
                            <a:lumOff val="80000"/>
                          </a:schemeClr>
                        </a:gs>
                      </a:gsLst>
                      <a:lin ang="5400000" scaled="1"/>
                      <a:tileRect/>
                    </a:gradFill>
                  </a:tcPr>
                </a:tc>
                <a:tc hMerge="1">
                  <a:txBody>
                    <a:bodyPr/>
                    <a:lstStyle/>
                    <a:p>
                      <a:endParaRPr lang="de-DE" sz="1200"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60541">
                <a:tc gridSpan="2" vMerge="1">
                  <a:txBody>
                    <a:bodyPr/>
                    <a:lstStyle/>
                    <a:p>
                      <a:endParaRPr lang="de-DE" sz="1200" dirty="0"/>
                    </a:p>
                  </a:txBody>
                  <a:tcPr/>
                </a:tc>
                <a:tc hMerge="1" vMerge="1">
                  <a:txBody>
                    <a:bodyPr/>
                    <a:lstStyle/>
                    <a:p>
                      <a:endParaRPr lang="de-DE" sz="1200" dirty="0"/>
                    </a:p>
                  </a:txBody>
                  <a:tcPr/>
                </a:tc>
                <a:tc>
                  <a:txBody>
                    <a:bodyPr/>
                    <a:lstStyle/>
                    <a:p>
                      <a:pPr indent="-190500" algn="ctr">
                        <a:lnSpc>
                          <a:spcPct val="95000"/>
                        </a:lnSpc>
                        <a:spcAft>
                          <a:spcPts val="800"/>
                        </a:spcAft>
                        <a:buClr>
                          <a:srgbClr val="7D7D7D"/>
                        </a:buClr>
                        <a:defRPr/>
                      </a:pPr>
                      <a:r>
                        <a:rPr lang="en-US" sz="1400" b="1" noProof="1" smtClean="0"/>
                        <a:t>Strenghts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noProof="1" smtClean="0"/>
                        <a:t>Weaknesses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r>
              <a:tr h="1762743">
                <a:tc rowSpan="2">
                  <a:txBody>
                    <a:bodyPr/>
                    <a:lstStyle/>
                    <a:p>
                      <a:r>
                        <a:rPr lang="en-US" sz="1600" b="1" dirty="0" smtClean="0"/>
                        <a:t>External analysis</a:t>
                      </a:r>
                      <a:endParaRPr lang="en-US" sz="1600" b="1" dirty="0"/>
                    </a:p>
                  </a:txBody>
                  <a:tcPr vert="vert270" anchor="ctr" anchorCtr="1">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E5EFFF"/>
                        </a:gs>
                        <a:gs pos="100000">
                          <a:schemeClr val="accent1">
                            <a:lumMod val="20000"/>
                            <a:lumOff val="80000"/>
                          </a:schemeClr>
                        </a:gs>
                      </a:gsLst>
                      <a:lin ang="0" scaled="1"/>
                      <a:tileRect/>
                    </a:gradFill>
                  </a:tcPr>
                </a:tc>
                <a:tc>
                  <a:txBody>
                    <a:bodyPr/>
                    <a:lstStyle/>
                    <a:p>
                      <a:r>
                        <a:rPr lang="en-US" sz="1400" b="1" noProof="1" smtClean="0">
                          <a:cs typeface="Arial" charset="0"/>
                        </a:rPr>
                        <a:t>Opportunities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r>
                        <a:rPr lang="en-US" sz="1400" dirty="0" smtClean="0"/>
                        <a:t>Strategic objective for S-O:</a:t>
                      </a:r>
                      <a:br>
                        <a:rPr lang="en-US" sz="1400" dirty="0" smtClean="0"/>
                      </a:br>
                      <a:r>
                        <a:rPr lang="en-US" sz="1400" b="1" dirty="0" smtClean="0"/>
                        <a:t>Pursuit of new opportunities that </a:t>
                      </a:r>
                      <a:br>
                        <a:rPr lang="en-US" sz="1400" b="1" dirty="0" smtClean="0"/>
                      </a:br>
                      <a:r>
                        <a:rPr lang="en-US" sz="1400" b="1" dirty="0" smtClean="0"/>
                        <a:t>match the company’s strength.</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400" dirty="0" smtClean="0"/>
                        <a:t>Strategic objective for W-O:</a:t>
                      </a:r>
                      <a:br>
                        <a:rPr lang="en-US" sz="1400" dirty="0" smtClean="0"/>
                      </a:br>
                      <a:r>
                        <a:rPr lang="en-US" sz="1400" b="1" dirty="0" smtClean="0"/>
                        <a:t>Eliminate weaknesses to exploit </a:t>
                      </a:r>
                      <a:br>
                        <a:rPr lang="en-US" sz="1400" b="1" dirty="0" smtClean="0"/>
                      </a:br>
                      <a:r>
                        <a:rPr lang="en-US" sz="1400" b="1" dirty="0" smtClean="0"/>
                        <a:t>new opportunities.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762743">
                <a:tc vMerge="1">
                  <a:txBody>
                    <a:bodyPr/>
                    <a:lstStyle/>
                    <a:p>
                      <a:endParaRPr lang="de-DE" sz="1200" dirty="0"/>
                    </a:p>
                  </a:txBody>
                  <a:tcP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r>
                        <a:rPr lang="en-US" sz="1400" b="1" noProof="1" smtClean="0">
                          <a:cs typeface="Arial" charset="0"/>
                        </a:rPr>
                        <a:t>Threats</a:t>
                      </a:r>
                      <a:endParaRPr lang="en-US" sz="1400" b="1" noProof="1">
                        <a:cs typeface="Arial"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6E6E6"/>
                    </a:solidFill>
                  </a:tcPr>
                </a:tc>
                <a:tc>
                  <a:txBody>
                    <a:bodyPr/>
                    <a:lstStyle/>
                    <a:p>
                      <a:pPr algn="ctr"/>
                      <a:r>
                        <a:rPr lang="en-US" sz="1400" dirty="0" smtClean="0"/>
                        <a:t>Strategic objective for S-T:</a:t>
                      </a:r>
                      <a:br>
                        <a:rPr lang="en-US" sz="1400" dirty="0" smtClean="0"/>
                      </a:br>
                      <a:r>
                        <a:rPr lang="en-US" sz="1400" b="1" dirty="0" smtClean="0"/>
                        <a:t>Strengths to</a:t>
                      </a:r>
                      <a:r>
                        <a:rPr lang="en-US" sz="1400" b="1" baseline="0" dirty="0" smtClean="0"/>
                        <a:t> </a:t>
                      </a:r>
                      <a:r>
                        <a:rPr lang="en-US" sz="1400" b="1" dirty="0" smtClean="0"/>
                        <a:t>ward off threats.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400" dirty="0" smtClean="0"/>
                        <a:t>Strategic objective for W-T:</a:t>
                      </a:r>
                      <a:br>
                        <a:rPr lang="en-US" sz="1400" dirty="0" smtClean="0"/>
                      </a:br>
                      <a:r>
                        <a:rPr lang="en-US" sz="1400" b="1" dirty="0" smtClean="0"/>
                        <a:t>Defense strategies as</a:t>
                      </a:r>
                      <a:r>
                        <a:rPr lang="en-US" sz="1400" b="1" baseline="0" dirty="0" smtClean="0"/>
                        <a:t> </a:t>
                      </a:r>
                      <a:r>
                        <a:rPr lang="en-US" sz="1400" b="1" dirty="0" smtClean="0"/>
                        <a:t>targets for threats.</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grpSp>
        <p:nvGrpSpPr>
          <p:cNvPr id="7" name="Gruppieren 6"/>
          <p:cNvGrpSpPr/>
          <p:nvPr/>
        </p:nvGrpSpPr>
        <p:grpSpPr bwMode="gray">
          <a:xfrm>
            <a:off x="1156040" y="5180394"/>
            <a:ext cx="2436567" cy="1476161"/>
            <a:chOff x="7066365" y="32047"/>
            <a:chExt cx="2436567" cy="1476161"/>
          </a:xfrm>
        </p:grpSpPr>
        <p:sp>
          <p:nvSpPr>
            <p:cNvPr id="9" name="Rechteck 8"/>
            <p:cNvSpPr/>
            <p:nvPr/>
          </p:nvSpPr>
          <p:spPr bwMode="gray">
            <a:xfrm rot="384271">
              <a:off x="7395161" y="113205"/>
              <a:ext cx="2107771" cy="139500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Determine tactics to counter weaknesses and threats with strengths and opportunities.</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10" name="Picture 5" descr="Tessafilm_4"/>
            <p:cNvPicPr>
              <a:picLocks noChangeAspect="1" noChangeArrowheads="1"/>
            </p:cNvPicPr>
            <p:nvPr/>
          </p:nvPicPr>
          <p:blipFill>
            <a:blip r:embed="rId3"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280209336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elle 16"/>
          <p:cNvGraphicFramePr>
            <a:graphicFrameLocks noGrp="1"/>
          </p:cNvGraphicFramePr>
          <p:nvPr>
            <p:extLst>
              <p:ext uri="{D42A27DB-BD31-4B8C-83A1-F6EECF244321}">
                <p14:modId xmlns:p14="http://schemas.microsoft.com/office/powerpoint/2010/main" val="2448237565"/>
              </p:ext>
            </p:extLst>
          </p:nvPr>
        </p:nvGraphicFramePr>
        <p:xfrm>
          <a:off x="323850" y="1916104"/>
          <a:ext cx="4087336" cy="3886208"/>
        </p:xfrm>
        <a:graphic>
          <a:graphicData uri="http://schemas.openxmlformats.org/drawingml/2006/table">
            <a:tbl>
              <a:tblPr firstRow="1" bandRow="1">
                <a:effectLst>
                  <a:outerShdw blurRad="127000" dist="63500" dir="2700000" algn="tl" rotWithShape="0">
                    <a:prstClr val="black">
                      <a:alpha val="40000"/>
                    </a:prstClr>
                  </a:outerShdw>
                </a:effectLst>
              </a:tblPr>
              <a:tblGrid>
                <a:gridCol w="1905000"/>
                <a:gridCol w="556683"/>
                <a:gridCol w="1122734"/>
                <a:gridCol w="502919"/>
              </a:tblGrid>
              <a:tr h="466036">
                <a:tc>
                  <a:txBody>
                    <a:bodyPr/>
                    <a:lstStyle/>
                    <a:p>
                      <a:r>
                        <a:rPr lang="en-US" sz="1000" b="1" dirty="0" smtClean="0"/>
                        <a:t>Criteria</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noProof="1" smtClean="0"/>
                        <a:t>Weigh.</a:t>
                      </a:r>
                      <a:endParaRPr lang="en-US" sz="1000" b="1" noProof="1"/>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Coefficients</a:t>
                      </a:r>
                      <a:br>
                        <a:rPr lang="en-US" sz="1000" b="1" dirty="0" smtClean="0"/>
                      </a:br>
                      <a:r>
                        <a:rPr lang="en-US" sz="1000" b="1" dirty="0" smtClean="0"/>
                        <a:t>0 0,1 0,2…0,8 0,9 1</a:t>
                      </a:r>
                      <a:endParaRPr lang="en-US" sz="1000" b="1" dirty="0"/>
                    </a:p>
                  </a:txBody>
                  <a:tcPr marL="36000" marR="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Index</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r>
              <a:tr h="245142">
                <a:tc>
                  <a:txBody>
                    <a:bodyPr/>
                    <a:lstStyle/>
                    <a:p>
                      <a:pPr marL="168275" indent="-168275">
                        <a:buNone/>
                      </a:pPr>
                      <a:r>
                        <a:rPr lang="en-US" sz="1050" b="1" baseline="0" dirty="0" smtClean="0"/>
                        <a:t>1. Market growth</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5142">
                <a:tc>
                  <a:txBody>
                    <a:bodyPr/>
                    <a:lstStyle/>
                    <a:p>
                      <a:r>
                        <a:rPr lang="en-US" sz="1050" b="1" dirty="0" smtClean="0"/>
                        <a:t>2. Market quality</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45142">
                <a:tc>
                  <a:txBody>
                    <a:bodyPr/>
                    <a:lstStyle/>
                    <a:p>
                      <a:r>
                        <a:rPr lang="en-US" sz="900" dirty="0" smtClean="0"/>
                        <a:t>- Profitability of the branch</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5142">
                <a:tc>
                  <a:txBody>
                    <a:bodyPr/>
                    <a:lstStyle/>
                    <a:p>
                      <a:r>
                        <a:rPr lang="en-US" sz="900" dirty="0" smtClean="0"/>
                        <a:t>- Tolerance for price policy</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45142">
                <a:tc>
                  <a:txBody>
                    <a:bodyPr/>
                    <a:lstStyle/>
                    <a:p>
                      <a:r>
                        <a:rPr lang="en-US" sz="900" dirty="0" smtClean="0"/>
                        <a:t>- Technological level</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5142">
                <a:tc>
                  <a:txBody>
                    <a:bodyPr/>
                    <a:lstStyle/>
                    <a:p>
                      <a:r>
                        <a:rPr lang="en-US" sz="900" dirty="0" smtClean="0"/>
                        <a:t>- </a:t>
                      </a:r>
                      <a:r>
                        <a:rPr lang="en-US" sz="900" noProof="1" smtClean="0"/>
                        <a:t>Protectability</a:t>
                      </a:r>
                      <a:r>
                        <a:rPr lang="en-US" sz="900" dirty="0" smtClean="0"/>
                        <a:t> of know how</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45142">
                <a:tc>
                  <a:txBody>
                    <a:bodyPr/>
                    <a:lstStyle/>
                    <a:p>
                      <a:pPr>
                        <a:buFontTx/>
                        <a:buChar char="-"/>
                      </a:pPr>
                      <a:r>
                        <a:rPr lang="en-US" sz="900" dirty="0" smtClean="0"/>
                        <a:t> Intensity of investments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5142">
                <a:tc>
                  <a:txBody>
                    <a:bodyPr/>
                    <a:lstStyle/>
                    <a:p>
                      <a:r>
                        <a:rPr lang="en-US" sz="900" dirty="0" smtClean="0"/>
                        <a:t>- Intensity / structure of competition </a:t>
                      </a:r>
                      <a:endParaRPr lang="en-US" sz="900" noProof="1"/>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361805">
                <a:tc>
                  <a:txBody>
                    <a:bodyPr/>
                    <a:lstStyle/>
                    <a:p>
                      <a:r>
                        <a:rPr lang="en-US" sz="900" dirty="0" smtClean="0"/>
                        <a:t>- Number / structure of potential consumer</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5142">
                <a:tc>
                  <a:txBody>
                    <a:bodyPr/>
                    <a:lstStyle/>
                    <a:p>
                      <a:pPr>
                        <a:buFontTx/>
                        <a:buChar char="-"/>
                      </a:pPr>
                      <a:r>
                        <a:rPr lang="en-US" sz="900" dirty="0" smtClean="0"/>
                        <a:t> Entry barriers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45142">
                <a:tc>
                  <a:txBody>
                    <a:bodyPr/>
                    <a:lstStyle/>
                    <a:p>
                      <a:r>
                        <a:rPr lang="en-US" sz="900" dirty="0" smtClean="0"/>
                        <a:t>- Distribution requirements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61805">
                <a:tc>
                  <a:txBody>
                    <a:bodyPr/>
                    <a:lstStyle/>
                    <a:p>
                      <a:r>
                        <a:rPr lang="en-US" sz="900" dirty="0" smtClean="0"/>
                        <a:t>- Variability of competition conditions</a:t>
                      </a:r>
                      <a:endParaRPr lang="en-US" sz="900" noProof="1"/>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45142">
                <a:tc>
                  <a:txBody>
                    <a:bodyPr/>
                    <a:lstStyle/>
                    <a:p>
                      <a:r>
                        <a:rPr lang="en-US" sz="900" dirty="0" smtClean="0"/>
                        <a:t>- Substitution possibilities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graphicFrame>
        <p:nvGraphicFramePr>
          <p:cNvPr id="19" name="Tabelle 18"/>
          <p:cNvGraphicFramePr>
            <a:graphicFrameLocks noGrp="1"/>
          </p:cNvGraphicFramePr>
          <p:nvPr>
            <p:extLst>
              <p:ext uri="{D42A27DB-BD31-4B8C-83A1-F6EECF244321}">
                <p14:modId xmlns:p14="http://schemas.microsoft.com/office/powerpoint/2010/main" val="2767677107"/>
              </p:ext>
            </p:extLst>
          </p:nvPr>
        </p:nvGraphicFramePr>
        <p:xfrm>
          <a:off x="4733607" y="1916104"/>
          <a:ext cx="4087336" cy="3886214"/>
        </p:xfrm>
        <a:graphic>
          <a:graphicData uri="http://schemas.openxmlformats.org/drawingml/2006/table">
            <a:tbl>
              <a:tblPr firstRow="1" bandRow="1">
                <a:effectLst>
                  <a:outerShdw blurRad="127000" dist="63500" dir="2700000" algn="tl" rotWithShape="0">
                    <a:prstClr val="black">
                      <a:alpha val="40000"/>
                    </a:prstClr>
                  </a:outerShdw>
                </a:effectLst>
              </a:tblPr>
              <a:tblGrid>
                <a:gridCol w="1900397"/>
                <a:gridCol w="604996"/>
                <a:gridCol w="1079024"/>
                <a:gridCol w="502919"/>
              </a:tblGrid>
              <a:tr h="452295">
                <a:tc>
                  <a:txBody>
                    <a:bodyPr/>
                    <a:lstStyle/>
                    <a:p>
                      <a:r>
                        <a:rPr lang="en-US" sz="1000" b="1" dirty="0" smtClean="0"/>
                        <a:t>Criteria</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noProof="1" smtClean="0"/>
                        <a:t>Weigh.</a:t>
                      </a:r>
                      <a:endParaRPr lang="en-US" sz="1000" b="1" noProof="1"/>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Coefficients</a:t>
                      </a:r>
                      <a:br>
                        <a:rPr lang="en-US" sz="1000" b="1" dirty="0" smtClean="0"/>
                      </a:br>
                      <a:r>
                        <a:rPr lang="en-US" sz="1000" b="1" dirty="0" smtClean="0"/>
                        <a:t>0 0,1 0,2…0,8 0,9 1</a:t>
                      </a:r>
                      <a:endParaRPr lang="en-US" sz="1000" b="1" dirty="0"/>
                    </a:p>
                  </a:txBody>
                  <a:tcPr marL="36000" marR="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Index</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r>
              <a:tr h="270018">
                <a:tc>
                  <a:txBody>
                    <a:bodyPr/>
                    <a:lstStyle/>
                    <a:p>
                      <a:pPr marL="168275" indent="-168275">
                        <a:buNone/>
                      </a:pPr>
                      <a:r>
                        <a:rPr lang="en-US" sz="1050" b="1" baseline="0" dirty="0" smtClean="0"/>
                        <a:t>3. Energy / Accommodation</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r>
                        <a:rPr lang="en-US" sz="900" b="0" dirty="0" smtClean="0"/>
                        <a:t>-</a:t>
                      </a:r>
                      <a:r>
                        <a:rPr lang="en-US" sz="900" b="0" baseline="0" dirty="0" smtClean="0"/>
                        <a:t> interference of accommodation</a:t>
                      </a:r>
                      <a:endParaRPr lang="en-US" sz="900" b="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463721">
                <a:tc>
                  <a:txBody>
                    <a:bodyPr/>
                    <a:lstStyle/>
                    <a:p>
                      <a:r>
                        <a:rPr lang="en-US" sz="900" dirty="0" smtClean="0"/>
                        <a:t>- influence of profitability through    price incensement</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r>
                        <a:rPr lang="en-US" sz="900" dirty="0" smtClean="0"/>
                        <a:t>- existence of alternatives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pPr marL="168275" indent="-168275">
                        <a:buNone/>
                      </a:pPr>
                      <a:r>
                        <a:rPr lang="en-US" sz="1050" b="1" baseline="0" dirty="0" smtClean="0"/>
                        <a:t>4. Environment situation</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70018">
                <a:tc>
                  <a:txBody>
                    <a:bodyPr/>
                    <a:lstStyle/>
                    <a:p>
                      <a:pPr>
                        <a:buFontTx/>
                        <a:buChar char="-"/>
                      </a:pPr>
                      <a:r>
                        <a:rPr lang="en-US" sz="900" baseline="0" dirty="0" smtClean="0"/>
                        <a:t> Economic dependency</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pPr>
                        <a:buFontTx/>
                        <a:buChar char="-"/>
                      </a:pPr>
                      <a:r>
                        <a:rPr lang="en-US" sz="900" dirty="0" smtClean="0"/>
                        <a:t> Inflation effects</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70018">
                <a:tc>
                  <a:txBody>
                    <a:bodyPr/>
                    <a:lstStyle/>
                    <a:p>
                      <a:r>
                        <a:rPr lang="en-US" sz="900" dirty="0" smtClean="0"/>
                        <a:t>- Dependency on legislation</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pPr>
                        <a:buFontTx/>
                        <a:buNone/>
                      </a:pPr>
                      <a:r>
                        <a:rPr lang="en-US" sz="900" dirty="0" smtClean="0"/>
                        <a:t>-</a:t>
                      </a:r>
                      <a:r>
                        <a:rPr lang="en-US" sz="900" baseline="0" dirty="0" smtClean="0"/>
                        <a:t> Dependency on public</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70018">
                <a:tc>
                  <a:txBody>
                    <a:bodyPr/>
                    <a:lstStyle/>
                    <a:p>
                      <a:r>
                        <a:rPr lang="en-US" sz="900" dirty="0" smtClean="0"/>
                        <a:t>-</a:t>
                      </a:r>
                      <a:r>
                        <a:rPr lang="en-US" sz="900" baseline="0" dirty="0" smtClean="0"/>
                        <a:t> Risk of public interference </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70018">
                <a:tc>
                  <a:txBody>
                    <a:bodyPr/>
                    <a:lstStyle/>
                    <a:p>
                      <a:r>
                        <a:rPr lang="en-US" sz="900" dirty="0" smtClean="0"/>
                        <a:t>- Pollution of nature</a:t>
                      </a: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70018">
                <a:tc>
                  <a:txBody>
                    <a:bodyPr/>
                    <a:lstStyle/>
                    <a:p>
                      <a:r>
                        <a:rPr lang="en-US" sz="1050" b="1" dirty="0" smtClean="0"/>
                        <a:t>TOTAL</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1050" b="1" dirty="0" smtClean="0"/>
                        <a:t>1,0</a:t>
                      </a: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1050" b="1" dirty="0"/>
                    </a:p>
                  </a:txBody>
                  <a:tcPr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
        <p:nvSpPr>
          <p:cNvPr id="20" name="Rechteck 19"/>
          <p:cNvSpPr/>
          <p:nvPr/>
        </p:nvSpPr>
        <p:spPr>
          <a:xfrm>
            <a:off x="324643" y="1562100"/>
            <a:ext cx="3705490" cy="323165"/>
          </a:xfrm>
          <a:prstGeom prst="rect">
            <a:avLst/>
          </a:prstGeom>
        </p:spPr>
        <p:txBody>
          <a:bodyPr wrap="square" lIns="0" tIns="0">
            <a:spAutoFit/>
          </a:bodyPr>
          <a:lstStyle/>
          <a:p>
            <a:r>
              <a:rPr lang="en-US" b="1" dirty="0" smtClean="0"/>
              <a:t>Evaluation of market attractiveness</a:t>
            </a:r>
            <a:endParaRPr lang="en-US" b="1" dirty="0"/>
          </a:p>
        </p:txBody>
      </p:sp>
      <p:sp>
        <p:nvSpPr>
          <p:cNvPr id="12" name="Titel 1"/>
          <p:cNvSpPr>
            <a:spLocks noGrp="1"/>
          </p:cNvSpPr>
          <p:nvPr>
            <p:ph type="title"/>
          </p:nvPr>
        </p:nvSpPr>
        <p:spPr/>
        <p:txBody>
          <a:bodyPr/>
          <a:lstStyle/>
          <a:p>
            <a:r>
              <a:rPr lang="en-US" noProof="1" smtClean="0"/>
              <a:t>Current Situation </a:t>
            </a:r>
            <a:r>
              <a:rPr lang="en-US" b="0" noProof="1" smtClean="0"/>
              <a:t>– </a:t>
            </a:r>
            <a:r>
              <a:rPr lang="en-US" b="0" dirty="0" smtClean="0"/>
              <a:t>Competition Advantage</a:t>
            </a:r>
            <a:endParaRPr lang="en-US" b="0" dirty="0"/>
          </a:p>
        </p:txBody>
      </p:sp>
      <p:sp>
        <p:nvSpPr>
          <p:cNvPr id="14" name="Textplatzhalter 2"/>
          <p:cNvSpPr>
            <a:spLocks noGrp="1"/>
          </p:cNvSpPr>
          <p:nvPr>
            <p:ph type="body" sz="quarter" idx="13"/>
          </p:nvPr>
        </p:nvSpPr>
        <p:spPr/>
        <p:txBody>
          <a:bodyPr/>
          <a:lstStyle/>
          <a:p>
            <a:r>
              <a:rPr lang="en-US" dirty="0" smtClean="0"/>
              <a:t>Market attractiveness - competition </a:t>
            </a:r>
            <a:r>
              <a:rPr lang="en-US" dirty="0"/>
              <a:t>a</a:t>
            </a:r>
            <a:r>
              <a:rPr lang="en-US" dirty="0" smtClean="0"/>
              <a:t>dvantage </a:t>
            </a:r>
            <a:r>
              <a:rPr lang="en-US" dirty="0"/>
              <a:t>p</a:t>
            </a:r>
            <a:r>
              <a:rPr lang="en-US" dirty="0" smtClean="0"/>
              <a:t>ortfolio 1/3</a:t>
            </a:r>
            <a:endParaRPr lang="en-US" dirty="0"/>
          </a:p>
        </p:txBody>
      </p:sp>
    </p:spTree>
    <p:extLst>
      <p:ext uri="{BB962C8B-B14F-4D97-AF65-F5344CB8AC3E}">
        <p14:creationId xmlns:p14="http://schemas.microsoft.com/office/powerpoint/2010/main" val="389334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2. Current Situation </a:t>
                  </a:r>
                  <a:endParaRPr lang="en-US" sz="4800" dirty="0" smtClean="0">
                    <a:solidFill>
                      <a:schemeClr val="bg1"/>
                    </a:solidFill>
                    <a:effectLst>
                      <a:outerShdw blurRad="101600" dist="76200" dir="2400000" algn="tl" rotWithShape="0">
                        <a:prstClr val="black">
                          <a:alpha val="38000"/>
                        </a:prstClr>
                      </a:outerShdw>
                    </a:effectLst>
                  </a:endParaRPr>
                </a:p>
                <a:p>
                  <a:r>
                    <a:rPr lang="en-US" sz="3600" dirty="0">
                      <a:solidFill>
                        <a:schemeClr val="bg1"/>
                      </a:solidFill>
                      <a:effectLst>
                        <a:outerShdw blurRad="101600" dist="76200" dir="2400000" algn="tl" rotWithShape="0">
                          <a:prstClr val="black">
                            <a:alpha val="38000"/>
                          </a:prstClr>
                        </a:outerShdw>
                      </a:effectLst>
                    </a:rPr>
                    <a:t>2.1. Macroenvironment Analysis</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10783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smtClean="0"/>
              <a:t>Current Situation </a:t>
            </a:r>
            <a:r>
              <a:rPr lang="en-US" b="0" noProof="1" smtClean="0"/>
              <a:t>– </a:t>
            </a:r>
            <a:r>
              <a:rPr lang="en-US" b="0" dirty="0" smtClean="0"/>
              <a:t>Competition Advantage</a:t>
            </a:r>
            <a:endParaRPr lang="en-US" b="0" dirty="0"/>
          </a:p>
        </p:txBody>
      </p:sp>
      <p:sp>
        <p:nvSpPr>
          <p:cNvPr id="3" name="Textplatzhalter 2"/>
          <p:cNvSpPr>
            <a:spLocks noGrp="1"/>
          </p:cNvSpPr>
          <p:nvPr>
            <p:ph type="body" sz="quarter" idx="13"/>
          </p:nvPr>
        </p:nvSpPr>
        <p:spPr>
          <a:xfrm>
            <a:off x="324643" y="854994"/>
            <a:ext cx="8496300" cy="336244"/>
          </a:xfrm>
        </p:spPr>
        <p:txBody>
          <a:bodyPr/>
          <a:lstStyle/>
          <a:p>
            <a:r>
              <a:rPr lang="en-US" dirty="0"/>
              <a:t>Market attractiveness - competition advantage portfolio 2/3</a:t>
            </a:r>
          </a:p>
        </p:txBody>
      </p:sp>
      <p:graphicFrame>
        <p:nvGraphicFramePr>
          <p:cNvPr id="17" name="Tabelle 16"/>
          <p:cNvGraphicFramePr>
            <a:graphicFrameLocks noGrp="1"/>
          </p:cNvGraphicFramePr>
          <p:nvPr>
            <p:extLst>
              <p:ext uri="{D42A27DB-BD31-4B8C-83A1-F6EECF244321}">
                <p14:modId xmlns:p14="http://schemas.microsoft.com/office/powerpoint/2010/main" val="836565761"/>
              </p:ext>
            </p:extLst>
          </p:nvPr>
        </p:nvGraphicFramePr>
        <p:xfrm>
          <a:off x="323850" y="1916103"/>
          <a:ext cx="4087336" cy="3885419"/>
        </p:xfrm>
        <a:graphic>
          <a:graphicData uri="http://schemas.openxmlformats.org/drawingml/2006/table">
            <a:tbl>
              <a:tblPr firstRow="1" bandRow="1">
                <a:effectLst>
                  <a:outerShdw blurRad="127000" dist="63500" dir="2700000" algn="tl" rotWithShape="0">
                    <a:prstClr val="black">
                      <a:alpha val="40000"/>
                    </a:prstClr>
                  </a:outerShdw>
                </a:effectLst>
              </a:tblPr>
              <a:tblGrid>
                <a:gridCol w="1895475"/>
                <a:gridCol w="557742"/>
                <a:gridCol w="1131200"/>
                <a:gridCol w="502919"/>
              </a:tblGrid>
              <a:tr h="484140">
                <a:tc>
                  <a:txBody>
                    <a:bodyPr/>
                    <a:lstStyle/>
                    <a:p>
                      <a:r>
                        <a:rPr lang="en-US" sz="1000" b="1" dirty="0" smtClean="0"/>
                        <a:t>Criteria </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noProof="1" smtClean="0"/>
                        <a:t>Weigh.</a:t>
                      </a:r>
                      <a:endParaRPr lang="en-US" sz="1000" b="1" noProof="1"/>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Coefficients</a:t>
                      </a:r>
                      <a:br>
                        <a:rPr lang="en-US" sz="1000" b="1" dirty="0" smtClean="0"/>
                      </a:br>
                      <a:r>
                        <a:rPr lang="en-US" sz="1000" b="1" dirty="0" smtClean="0"/>
                        <a:t>0 0,1 0,2…0,8 0,9 1</a:t>
                      </a:r>
                      <a:endParaRPr lang="en-US" sz="1000" b="1" dirty="0"/>
                    </a:p>
                  </a:txBody>
                  <a:tcPr marL="36000" marR="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Index</a:t>
                      </a:r>
                      <a:endParaRPr lang="en-US" sz="1000" b="1"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r>
              <a:tr h="247922">
                <a:tc>
                  <a:txBody>
                    <a:bodyPr/>
                    <a:lstStyle/>
                    <a:p>
                      <a:pPr marL="168275" indent="-168275">
                        <a:buNone/>
                      </a:pPr>
                      <a:r>
                        <a:rPr lang="en-US" sz="1050" b="1" dirty="0" smtClean="0"/>
                        <a:t>1.</a:t>
                      </a:r>
                      <a:r>
                        <a:rPr lang="en-US" sz="1050" b="1" baseline="0" dirty="0" smtClean="0"/>
                        <a:t> Rel. market position</a:t>
                      </a:r>
                      <a:endParaRPr lang="en-US" sz="1050" b="1"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Char char="-"/>
                      </a:pPr>
                      <a:r>
                        <a:rPr lang="en-US" sz="900" b="0" dirty="0" smtClean="0"/>
                        <a:t> Market share</a:t>
                      </a:r>
                      <a:endParaRPr lang="en-US" sz="900" b="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r>
                        <a:rPr lang="en-US" sz="900" dirty="0" smtClean="0"/>
                        <a:t>- Size and financial power</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Char char="-"/>
                      </a:pPr>
                      <a:r>
                        <a:rPr lang="en-US" sz="900" dirty="0" smtClean="0"/>
                        <a:t> Growth rate</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dirty="0" smtClean="0"/>
                        <a:t> Profitability</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Char char="-"/>
                      </a:pPr>
                      <a:r>
                        <a:rPr lang="en-US" sz="900" dirty="0" smtClean="0"/>
                        <a:t> Risk</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dirty="0" smtClean="0"/>
                        <a:t> Market potential </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47922">
                <a:tc>
                  <a:txBody>
                    <a:bodyPr/>
                    <a:lstStyle/>
                    <a:p>
                      <a:r>
                        <a:rPr lang="en-US" sz="1050" b="1" dirty="0" smtClean="0"/>
                        <a:t>2. Rel.</a:t>
                      </a:r>
                      <a:r>
                        <a:rPr lang="en-US" sz="1050" b="1" baseline="0" dirty="0" smtClean="0"/>
                        <a:t> product potential</a:t>
                      </a:r>
                      <a:endParaRPr lang="en-US" sz="1050" b="1"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dirty="0" smtClean="0"/>
                        <a:t> Process efficiency</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Char char="-"/>
                      </a:pPr>
                      <a:r>
                        <a:rPr lang="en-US" sz="900" dirty="0" smtClean="0"/>
                        <a:t> Cost advantage</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dirty="0" smtClean="0"/>
                        <a:t> Innovation ability</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Char char="-"/>
                      </a:pPr>
                      <a:r>
                        <a:rPr lang="en-US" sz="900" dirty="0" smtClean="0"/>
                        <a:t> License relations</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dirty="0" smtClean="0"/>
                        <a:t> Adaptability</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23495">
                <a:tc>
                  <a:txBody>
                    <a:bodyPr/>
                    <a:lstStyle/>
                    <a:p>
                      <a:pPr>
                        <a:buFontTx/>
                        <a:buNone/>
                      </a:pPr>
                      <a:r>
                        <a:rPr lang="en-US" sz="900" dirty="0" smtClean="0"/>
                        <a:t>-</a:t>
                      </a:r>
                      <a:r>
                        <a:rPr lang="en-US" sz="900" baseline="0" dirty="0" smtClean="0"/>
                        <a:t> Sustain market share with capacity</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23495">
                <a:tc>
                  <a:txBody>
                    <a:bodyPr/>
                    <a:lstStyle/>
                    <a:p>
                      <a:pPr>
                        <a:buFontTx/>
                        <a:buChar char="-"/>
                      </a:pPr>
                      <a:r>
                        <a:rPr lang="en-US" sz="900" baseline="0" dirty="0" smtClean="0"/>
                        <a:t> Location advantage</a:t>
                      </a: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L="90000" marR="90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graphicFrame>
        <p:nvGraphicFramePr>
          <p:cNvPr id="19" name="Tabelle 18"/>
          <p:cNvGraphicFramePr>
            <a:graphicFrameLocks noGrp="1"/>
          </p:cNvGraphicFramePr>
          <p:nvPr>
            <p:extLst>
              <p:ext uri="{D42A27DB-BD31-4B8C-83A1-F6EECF244321}">
                <p14:modId xmlns:p14="http://schemas.microsoft.com/office/powerpoint/2010/main" val="2656834949"/>
              </p:ext>
            </p:extLst>
          </p:nvPr>
        </p:nvGraphicFramePr>
        <p:xfrm>
          <a:off x="4733607" y="1916113"/>
          <a:ext cx="4087336" cy="3885409"/>
        </p:xfrm>
        <a:graphic>
          <a:graphicData uri="http://schemas.openxmlformats.org/drawingml/2006/table">
            <a:tbl>
              <a:tblPr firstRow="1" bandRow="1">
                <a:effectLst>
                  <a:outerShdw blurRad="127000" dist="63500" dir="2700000" algn="tl" rotWithShape="0">
                    <a:prstClr val="black">
                      <a:alpha val="40000"/>
                    </a:prstClr>
                  </a:outerShdw>
                </a:effectLst>
              </a:tblPr>
              <a:tblGrid>
                <a:gridCol w="1900397"/>
                <a:gridCol w="579596"/>
                <a:gridCol w="1104424"/>
                <a:gridCol w="502919"/>
              </a:tblGrid>
              <a:tr h="463188">
                <a:tc>
                  <a:txBody>
                    <a:bodyPr/>
                    <a:lstStyle/>
                    <a:p>
                      <a:r>
                        <a:rPr lang="en-US" sz="1000" b="1" dirty="0" smtClean="0"/>
                        <a:t>Criteria </a:t>
                      </a:r>
                      <a:endParaRPr lang="en-US" sz="10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noProof="1" smtClean="0"/>
                        <a:t>Weigh.</a:t>
                      </a:r>
                      <a:endParaRPr lang="en-US" sz="1000" b="1" noProof="1"/>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Coefficients</a:t>
                      </a:r>
                      <a:br>
                        <a:rPr lang="en-US" sz="1000" b="1" dirty="0" smtClean="0"/>
                      </a:br>
                      <a:r>
                        <a:rPr lang="en-US" sz="1000" b="1" dirty="0" smtClean="0"/>
                        <a:t>0 0,1 0,2…0,8 0,9 1</a:t>
                      </a:r>
                      <a:endParaRPr lang="en-US" sz="1000" b="1" dirty="0"/>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c>
                  <a:txBody>
                    <a:bodyPr/>
                    <a:lstStyle/>
                    <a:p>
                      <a:pPr algn="ctr"/>
                      <a:r>
                        <a:rPr lang="en-US" sz="1000" b="1" dirty="0" smtClean="0"/>
                        <a:t>Index</a:t>
                      </a:r>
                      <a:endParaRPr lang="en-US" sz="10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chemeClr val="bg1">
                            <a:lumMod val="95000"/>
                          </a:schemeClr>
                        </a:gs>
                        <a:gs pos="100000">
                          <a:schemeClr val="bg1">
                            <a:lumMod val="85000"/>
                          </a:schemeClr>
                        </a:gs>
                      </a:gsLst>
                      <a:lin ang="5400000" scaled="0"/>
                    </a:gradFill>
                  </a:tcPr>
                </a:tc>
              </a:tr>
              <a:tr h="216596">
                <a:tc>
                  <a:txBody>
                    <a:bodyPr/>
                    <a:lstStyle/>
                    <a:p>
                      <a:pPr marL="168275" indent="-168275">
                        <a:buNone/>
                      </a:pPr>
                      <a:r>
                        <a:rPr lang="en-US" sz="900" b="0" dirty="0" smtClean="0"/>
                        <a:t>- Pot. increase of productivity</a:t>
                      </a: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16596">
                <a:tc>
                  <a:txBody>
                    <a:bodyPr/>
                    <a:lstStyle/>
                    <a:p>
                      <a:r>
                        <a:rPr lang="en-US" sz="900" b="0" dirty="0" smtClean="0"/>
                        <a:t>- Environmental friendly production</a:t>
                      </a: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16596">
                <a:tc>
                  <a:txBody>
                    <a:bodyPr/>
                    <a:lstStyle/>
                    <a:p>
                      <a:pPr>
                        <a:buFontTx/>
                        <a:buChar char="-"/>
                      </a:pPr>
                      <a:r>
                        <a:rPr lang="en-US" sz="900" dirty="0" smtClean="0"/>
                        <a:t>Delivery conditions</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46555">
                <a:tc>
                  <a:txBody>
                    <a:bodyPr/>
                    <a:lstStyle/>
                    <a:p>
                      <a:pPr>
                        <a:buFontTx/>
                        <a:buChar char="-"/>
                      </a:pPr>
                      <a:r>
                        <a:rPr lang="en-US" sz="900" dirty="0" smtClean="0"/>
                        <a:t> Sustain market share with given supply conditions</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346555">
                <a:tc>
                  <a:txBody>
                    <a:bodyPr/>
                    <a:lstStyle/>
                    <a:p>
                      <a:pPr marL="53975" indent="-53975">
                        <a:buNone/>
                      </a:pPr>
                      <a:r>
                        <a:rPr lang="en-US" sz="900" b="1" dirty="0" smtClean="0"/>
                        <a:t>- </a:t>
                      </a:r>
                      <a:r>
                        <a:rPr lang="en-US" sz="900" b="0" dirty="0" smtClean="0"/>
                        <a:t>Cost situation with energy and raw material supply</a:t>
                      </a:r>
                      <a:endParaRPr lang="en-US" sz="900" b="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16596">
                <a:tc>
                  <a:txBody>
                    <a:bodyPr/>
                    <a:lstStyle/>
                    <a:p>
                      <a:pPr>
                        <a:buFontTx/>
                        <a:buNone/>
                      </a:pPr>
                      <a:r>
                        <a:rPr lang="en-US" sz="1050" b="1" dirty="0" smtClean="0"/>
                        <a:t>3. Relative R&amp;D potential</a:t>
                      </a: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16596">
                <a:tc>
                  <a:txBody>
                    <a:bodyPr/>
                    <a:lstStyle/>
                    <a:p>
                      <a:pPr>
                        <a:buFontTx/>
                        <a:buChar char="-"/>
                      </a:pPr>
                      <a:r>
                        <a:rPr lang="en-US" sz="900" dirty="0" smtClean="0"/>
                        <a:t> Status of research</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46555">
                <a:tc>
                  <a:txBody>
                    <a:bodyPr/>
                    <a:lstStyle/>
                    <a:p>
                      <a:pPr>
                        <a:buFontTx/>
                        <a:buChar char="-"/>
                      </a:pPr>
                      <a:r>
                        <a:rPr lang="en-US" sz="900" baseline="0" dirty="0" smtClean="0"/>
                        <a:t> Development compared to market position</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16596">
                <a:tc>
                  <a:txBody>
                    <a:bodyPr/>
                    <a:lstStyle/>
                    <a:p>
                      <a:pPr>
                        <a:buFontTx/>
                        <a:buChar char="-"/>
                      </a:pPr>
                      <a:r>
                        <a:rPr lang="en-US" sz="900" dirty="0" smtClean="0"/>
                        <a:t> Innovation potential</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16596">
                <a:tc>
                  <a:txBody>
                    <a:bodyPr/>
                    <a:lstStyle/>
                    <a:p>
                      <a:pPr>
                        <a:buFontTx/>
                        <a:buNone/>
                      </a:pPr>
                      <a:r>
                        <a:rPr lang="en-US" sz="1050" b="1" dirty="0" smtClean="0"/>
                        <a:t>4. Rel. employee qualification</a:t>
                      </a: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16596">
                <a:tc>
                  <a:txBody>
                    <a:bodyPr/>
                    <a:lstStyle/>
                    <a:p>
                      <a:r>
                        <a:rPr lang="en-US" sz="900" dirty="0" smtClean="0"/>
                        <a:t>- Professionalism and culture</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16596">
                <a:tc>
                  <a:txBody>
                    <a:bodyPr/>
                    <a:lstStyle/>
                    <a:p>
                      <a:pPr>
                        <a:buFontTx/>
                        <a:buChar char="-"/>
                      </a:pPr>
                      <a:r>
                        <a:rPr lang="en-US" sz="900" dirty="0" smtClean="0"/>
                        <a:t> Innovation climate</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r h="216596">
                <a:tc>
                  <a:txBody>
                    <a:bodyPr/>
                    <a:lstStyle/>
                    <a:p>
                      <a:pPr>
                        <a:buFontTx/>
                        <a:buChar char="-"/>
                      </a:pPr>
                      <a:r>
                        <a:rPr lang="en-US" sz="900" baseline="0" dirty="0" smtClean="0"/>
                        <a:t> Quality of management systems</a:t>
                      </a: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900"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16596">
                <a:tc>
                  <a:txBody>
                    <a:bodyPr/>
                    <a:lstStyle/>
                    <a:p>
                      <a:r>
                        <a:rPr lang="en-US" sz="1050" b="1" dirty="0" smtClean="0"/>
                        <a:t>TOTAL</a:t>
                      </a: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r>
                        <a:rPr lang="en-US" sz="1050" b="1" dirty="0" smtClean="0"/>
                        <a:t>1,0</a:t>
                      </a: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endParaRPr lang="en-US" sz="1050" b="1" dirty="0"/>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r>
            </a:tbl>
          </a:graphicData>
        </a:graphic>
      </p:graphicFrame>
      <p:sp>
        <p:nvSpPr>
          <p:cNvPr id="20" name="Rechteck 19"/>
          <p:cNvSpPr/>
          <p:nvPr/>
        </p:nvSpPr>
        <p:spPr>
          <a:xfrm>
            <a:off x="324643" y="1562100"/>
            <a:ext cx="3824024" cy="323165"/>
          </a:xfrm>
          <a:prstGeom prst="rect">
            <a:avLst/>
          </a:prstGeom>
        </p:spPr>
        <p:txBody>
          <a:bodyPr wrap="square" lIns="0" tIns="0">
            <a:spAutoFit/>
          </a:bodyPr>
          <a:lstStyle/>
          <a:p>
            <a:r>
              <a:rPr lang="en-US" b="1" dirty="0" smtClean="0"/>
              <a:t>Evaluation of market attractiveness</a:t>
            </a:r>
            <a:endParaRPr lang="en-US" b="1" dirty="0"/>
          </a:p>
        </p:txBody>
      </p:sp>
    </p:spTree>
    <p:extLst>
      <p:ext uri="{BB962C8B-B14F-4D97-AF65-F5344CB8AC3E}">
        <p14:creationId xmlns:p14="http://schemas.microsoft.com/office/powerpoint/2010/main" val="154442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Current Situation </a:t>
            </a:r>
            <a:r>
              <a:rPr lang="en-US" b="0" noProof="1" smtClean="0"/>
              <a:t>– </a:t>
            </a:r>
            <a:r>
              <a:rPr lang="en-US" b="0" noProof="1"/>
              <a:t>Competitive </a:t>
            </a:r>
            <a:r>
              <a:rPr lang="en-US" b="0" dirty="0" smtClean="0"/>
              <a:t>Advantage</a:t>
            </a:r>
            <a:endParaRPr lang="en-US" b="0" dirty="0"/>
          </a:p>
        </p:txBody>
      </p:sp>
      <p:sp>
        <p:nvSpPr>
          <p:cNvPr id="51" name="Textplatzhalter 50"/>
          <p:cNvSpPr>
            <a:spLocks noGrp="1"/>
          </p:cNvSpPr>
          <p:nvPr>
            <p:ph type="body" sz="quarter" idx="13"/>
          </p:nvPr>
        </p:nvSpPr>
        <p:spPr bwMode="gray"/>
        <p:txBody>
          <a:bodyPr/>
          <a:lstStyle/>
          <a:p>
            <a:r>
              <a:rPr lang="en-US" dirty="0"/>
              <a:t>Market attractiveness - competition advantage portfolio 3/3 </a:t>
            </a:r>
            <a:r>
              <a:rPr lang="en-US" dirty="0" smtClean="0"/>
              <a:t>– Results </a:t>
            </a:r>
            <a:endParaRPr lang="en-US" dirty="0"/>
          </a:p>
        </p:txBody>
      </p:sp>
      <p:grpSp>
        <p:nvGrpSpPr>
          <p:cNvPr id="53" name="Gruppieren 52"/>
          <p:cNvGrpSpPr/>
          <p:nvPr/>
        </p:nvGrpSpPr>
        <p:grpSpPr bwMode="gray">
          <a:xfrm>
            <a:off x="324643" y="1708149"/>
            <a:ext cx="7546993" cy="4246565"/>
            <a:chOff x="324643" y="1555749"/>
            <a:chExt cx="7546993" cy="4246565"/>
          </a:xfrm>
        </p:grpSpPr>
        <p:sp>
          <p:nvSpPr>
            <p:cNvPr id="35" name="Rectangle 18"/>
            <p:cNvSpPr>
              <a:spLocks noChangeArrowheads="1"/>
            </p:cNvSpPr>
            <p:nvPr/>
          </p:nvSpPr>
          <p:spPr bwMode="gray">
            <a:xfrm>
              <a:off x="662750" y="3089203"/>
              <a:ext cx="1230889" cy="1173090"/>
            </a:xfrm>
            <a:prstGeom prst="rect">
              <a:avLst/>
            </a:prstGeom>
            <a:gradFill>
              <a:gsLst>
                <a:gs pos="0">
                  <a:schemeClr val="accent1">
                    <a:lumMod val="60000"/>
                    <a:lumOff val="40000"/>
                  </a:schemeClr>
                </a:gs>
                <a:gs pos="100000">
                  <a:schemeClr val="accent1"/>
                </a:gs>
              </a:gsLst>
              <a:lin ang="5400000" scaled="0"/>
            </a:gradFill>
            <a:ln w="12700">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200" b="1" dirty="0">
                <a:solidFill>
                  <a:srgbClr val="FFFFFF"/>
                </a:solidFill>
                <a:cs typeface="Arial" charset="0"/>
              </a:endParaRPr>
            </a:p>
          </p:txBody>
        </p:sp>
        <p:sp>
          <p:nvSpPr>
            <p:cNvPr id="38" name="Rectangle 21"/>
            <p:cNvSpPr>
              <a:spLocks noChangeArrowheads="1"/>
            </p:cNvSpPr>
            <p:nvPr/>
          </p:nvSpPr>
          <p:spPr bwMode="gray">
            <a:xfrm>
              <a:off x="662750" y="4262292"/>
              <a:ext cx="1230889" cy="1173090"/>
            </a:xfrm>
            <a:prstGeom prst="rect">
              <a:avLst/>
            </a:prstGeom>
            <a:gradFill>
              <a:gsLst>
                <a:gs pos="0">
                  <a:schemeClr val="accent1">
                    <a:lumMod val="60000"/>
                    <a:lumOff val="40000"/>
                  </a:schemeClr>
                </a:gs>
                <a:gs pos="100000">
                  <a:schemeClr val="accent1"/>
                </a:gs>
              </a:gsLst>
              <a:lin ang="5400000" scaled="0"/>
            </a:gradFill>
            <a:ln w="12700">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200" b="1" dirty="0">
                <a:solidFill>
                  <a:srgbClr val="FFFFFF"/>
                </a:solidFill>
                <a:cs typeface="Arial" charset="0"/>
              </a:endParaRPr>
            </a:p>
          </p:txBody>
        </p:sp>
        <p:sp>
          <p:nvSpPr>
            <p:cNvPr id="39" name="Rectangle 22"/>
            <p:cNvSpPr>
              <a:spLocks noChangeArrowheads="1"/>
            </p:cNvSpPr>
            <p:nvPr/>
          </p:nvSpPr>
          <p:spPr bwMode="gray">
            <a:xfrm>
              <a:off x="1893639" y="4262292"/>
              <a:ext cx="1230889" cy="1173090"/>
            </a:xfrm>
            <a:prstGeom prst="rect">
              <a:avLst/>
            </a:prstGeom>
            <a:gradFill>
              <a:gsLst>
                <a:gs pos="0">
                  <a:schemeClr val="accent1">
                    <a:lumMod val="60000"/>
                    <a:lumOff val="40000"/>
                  </a:schemeClr>
                </a:gs>
                <a:gs pos="100000">
                  <a:schemeClr val="accent1"/>
                </a:gs>
              </a:gsLst>
              <a:lin ang="5400000" scaled="0"/>
            </a:gradFill>
            <a:ln w="12700">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endParaRPr lang="en-US" sz="1200" b="1" dirty="0">
                <a:solidFill>
                  <a:srgbClr val="FFFFFF"/>
                </a:solidFill>
                <a:cs typeface="Arial" charset="0"/>
              </a:endParaRPr>
            </a:p>
          </p:txBody>
        </p:sp>
        <p:sp>
          <p:nvSpPr>
            <p:cNvPr id="33" name="Rectangle 16"/>
            <p:cNvSpPr>
              <a:spLocks noChangeArrowheads="1"/>
            </p:cNvSpPr>
            <p:nvPr/>
          </p:nvSpPr>
          <p:spPr bwMode="gray">
            <a:xfrm>
              <a:off x="1893639" y="1916113"/>
              <a:ext cx="1230889" cy="1173090"/>
            </a:xfrm>
            <a:prstGeom prst="rect">
              <a:avLst/>
            </a:prstGeom>
            <a:gradFill rotWithShape="1">
              <a:gsLst>
                <a:gs pos="0">
                  <a:schemeClr val="bg1">
                    <a:lumMod val="75000"/>
                  </a:schemeClr>
                </a:gs>
                <a:gs pos="100000">
                  <a:schemeClr val="bg1">
                    <a:lumMod val="50000"/>
                  </a:schemeClr>
                </a:gs>
              </a:gsLst>
              <a:lin ang="5400000" scaled="1"/>
            </a:gradFill>
            <a:ln w="12700" algn="ctr">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endParaRPr lang="en-US" sz="1200" b="1" dirty="0">
                <a:solidFill>
                  <a:srgbClr val="FFFFFF"/>
                </a:solidFill>
                <a:cs typeface="Arial" charset="0"/>
              </a:endParaRPr>
            </a:p>
          </p:txBody>
        </p:sp>
        <p:sp>
          <p:nvSpPr>
            <p:cNvPr id="34" name="Rectangle 17"/>
            <p:cNvSpPr>
              <a:spLocks noChangeArrowheads="1"/>
            </p:cNvSpPr>
            <p:nvPr/>
          </p:nvSpPr>
          <p:spPr bwMode="gray">
            <a:xfrm>
              <a:off x="3124527" y="1916113"/>
              <a:ext cx="1230889" cy="1173090"/>
            </a:xfrm>
            <a:prstGeom prst="rect">
              <a:avLst/>
            </a:prstGeom>
            <a:gradFill rotWithShape="1">
              <a:gsLst>
                <a:gs pos="0">
                  <a:schemeClr val="bg1">
                    <a:lumMod val="75000"/>
                  </a:schemeClr>
                </a:gs>
                <a:gs pos="100000">
                  <a:schemeClr val="bg1">
                    <a:lumMod val="50000"/>
                  </a:schemeClr>
                </a:gs>
              </a:gsLst>
              <a:lin ang="5400000" scaled="1"/>
            </a:gradFill>
            <a:ln w="12700" algn="ctr">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endParaRPr lang="en-US" sz="1200" b="1" dirty="0">
                <a:solidFill>
                  <a:srgbClr val="FFFFFF"/>
                </a:solidFill>
                <a:cs typeface="Arial" charset="0"/>
              </a:endParaRPr>
            </a:p>
          </p:txBody>
        </p:sp>
        <p:sp>
          <p:nvSpPr>
            <p:cNvPr id="37" name="Rectangle 20"/>
            <p:cNvSpPr>
              <a:spLocks noChangeArrowheads="1"/>
            </p:cNvSpPr>
            <p:nvPr/>
          </p:nvSpPr>
          <p:spPr bwMode="gray">
            <a:xfrm>
              <a:off x="3124527" y="3089203"/>
              <a:ext cx="1230889" cy="1173090"/>
            </a:xfrm>
            <a:prstGeom prst="rect">
              <a:avLst/>
            </a:prstGeom>
            <a:gradFill rotWithShape="1">
              <a:gsLst>
                <a:gs pos="0">
                  <a:schemeClr val="bg1">
                    <a:lumMod val="75000"/>
                  </a:schemeClr>
                </a:gs>
                <a:gs pos="100000">
                  <a:schemeClr val="bg1">
                    <a:lumMod val="50000"/>
                  </a:schemeClr>
                </a:gs>
              </a:gsLst>
              <a:lin ang="5400000" scaled="1"/>
            </a:gradFill>
            <a:ln w="12700" algn="ctr">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endParaRPr lang="en-US" sz="1200" b="1" dirty="0">
                <a:solidFill>
                  <a:srgbClr val="FFFFFF"/>
                </a:solidFill>
                <a:cs typeface="Arial" charset="0"/>
              </a:endParaRPr>
            </a:p>
          </p:txBody>
        </p:sp>
        <p:sp>
          <p:nvSpPr>
            <p:cNvPr id="32" name="Rectangle 15"/>
            <p:cNvSpPr>
              <a:spLocks noChangeArrowheads="1"/>
            </p:cNvSpPr>
            <p:nvPr/>
          </p:nvSpPr>
          <p:spPr bwMode="gray">
            <a:xfrm>
              <a:off x="662750" y="1916113"/>
              <a:ext cx="1230889" cy="1173090"/>
            </a:xfrm>
            <a:prstGeom prst="rect">
              <a:avLst/>
            </a:prstGeom>
            <a:gradFill rotWithShape="1">
              <a:gsLst>
                <a:gs pos="0">
                  <a:srgbClr val="FFFFFF"/>
                </a:gs>
                <a:gs pos="100000">
                  <a:srgbClr val="D7D7D7"/>
                </a:gs>
              </a:gsLst>
              <a:lin ang="5400000" scaled="1"/>
            </a:gradFill>
            <a:ln w="12700" algn="ctr">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r>
                <a:rPr lang="en-US" sz="2400" b="1" dirty="0" smtClean="0">
                  <a:solidFill>
                    <a:srgbClr val="000000"/>
                  </a:solidFill>
                  <a:cs typeface="Arial" charset="0"/>
                </a:rPr>
                <a:t>A</a:t>
              </a:r>
              <a:endParaRPr lang="en-US" sz="2400" b="1" dirty="0">
                <a:solidFill>
                  <a:srgbClr val="000000"/>
                </a:solidFill>
                <a:cs typeface="Arial" charset="0"/>
              </a:endParaRPr>
            </a:p>
          </p:txBody>
        </p:sp>
        <p:sp>
          <p:nvSpPr>
            <p:cNvPr id="36" name="Rectangle 19"/>
            <p:cNvSpPr>
              <a:spLocks noChangeArrowheads="1"/>
            </p:cNvSpPr>
            <p:nvPr/>
          </p:nvSpPr>
          <p:spPr bwMode="gray">
            <a:xfrm>
              <a:off x="1893639" y="3089203"/>
              <a:ext cx="1230889" cy="1173090"/>
            </a:xfrm>
            <a:prstGeom prst="rect">
              <a:avLst/>
            </a:prstGeom>
            <a:gradFill rotWithShape="1">
              <a:gsLst>
                <a:gs pos="0">
                  <a:srgbClr val="FFFFFF"/>
                </a:gs>
                <a:gs pos="100000">
                  <a:srgbClr val="D7D7D7"/>
                </a:gs>
              </a:gsLst>
              <a:lin ang="5400000" scaled="1"/>
            </a:gradFill>
            <a:ln w="12700" algn="ctr">
              <a:solidFill>
                <a:srgbClr val="FFFFFF"/>
              </a:solid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r>
                <a:rPr lang="en-US" sz="2400" b="1" dirty="0" smtClean="0">
                  <a:solidFill>
                    <a:srgbClr val="000000"/>
                  </a:solidFill>
                  <a:cs typeface="Arial" charset="0"/>
                </a:rPr>
                <a:t>B</a:t>
              </a:r>
              <a:endParaRPr lang="en-US" sz="2400" b="1" dirty="0">
                <a:solidFill>
                  <a:srgbClr val="000000"/>
                </a:solidFill>
                <a:cs typeface="Arial" charset="0"/>
              </a:endParaRPr>
            </a:p>
          </p:txBody>
        </p:sp>
        <p:sp>
          <p:nvSpPr>
            <p:cNvPr id="43" name="Text Box 26"/>
            <p:cNvSpPr txBox="1">
              <a:spLocks noChangeArrowheads="1"/>
            </p:cNvSpPr>
            <p:nvPr/>
          </p:nvSpPr>
          <p:spPr bwMode="gray">
            <a:xfrm>
              <a:off x="662750" y="1555750"/>
              <a:ext cx="1224205" cy="360364"/>
            </a:xfrm>
            <a:prstGeom prst="rect">
              <a:avLst/>
            </a:prstGeom>
            <a:noFill/>
            <a:ln w="9525">
              <a:noFill/>
              <a:miter lim="800000"/>
              <a:headEnd/>
              <a:tailEnd/>
            </a:ln>
          </p:spPr>
          <p:txBody>
            <a:bodyPr lIns="90000" tIns="46800" rIns="90000" bIns="46800" anchor="ctr"/>
            <a:lstStyle/>
            <a:p>
              <a:pPr algn="ctr"/>
              <a:r>
                <a:rPr lang="en-US" sz="1200" dirty="0" smtClean="0"/>
                <a:t>low</a:t>
              </a:r>
              <a:endParaRPr lang="en-US" sz="1200" dirty="0"/>
            </a:p>
          </p:txBody>
        </p:sp>
        <p:sp>
          <p:nvSpPr>
            <p:cNvPr id="44" name="Text Box 27"/>
            <p:cNvSpPr txBox="1">
              <a:spLocks noChangeArrowheads="1"/>
            </p:cNvSpPr>
            <p:nvPr/>
          </p:nvSpPr>
          <p:spPr bwMode="gray">
            <a:xfrm>
              <a:off x="1888305" y="1555750"/>
              <a:ext cx="1224205" cy="360364"/>
            </a:xfrm>
            <a:prstGeom prst="rect">
              <a:avLst/>
            </a:prstGeom>
            <a:noFill/>
            <a:ln w="9525">
              <a:noFill/>
              <a:miter lim="800000"/>
              <a:headEnd/>
              <a:tailEnd/>
            </a:ln>
          </p:spPr>
          <p:txBody>
            <a:bodyPr lIns="90000" tIns="46800" rIns="90000" bIns="46800" anchor="ctr"/>
            <a:lstStyle/>
            <a:p>
              <a:pPr algn="ctr"/>
              <a:r>
                <a:rPr lang="en-US" sz="1200" dirty="0" smtClean="0"/>
                <a:t>medium</a:t>
              </a:r>
              <a:endParaRPr lang="en-US" sz="1200" dirty="0"/>
            </a:p>
          </p:txBody>
        </p:sp>
        <p:sp>
          <p:nvSpPr>
            <p:cNvPr id="45" name="Text Box 28"/>
            <p:cNvSpPr txBox="1">
              <a:spLocks noChangeArrowheads="1"/>
            </p:cNvSpPr>
            <p:nvPr/>
          </p:nvSpPr>
          <p:spPr bwMode="gray">
            <a:xfrm>
              <a:off x="3111160" y="1555750"/>
              <a:ext cx="1224205" cy="360364"/>
            </a:xfrm>
            <a:prstGeom prst="rect">
              <a:avLst/>
            </a:prstGeom>
            <a:noFill/>
            <a:ln w="9525">
              <a:noFill/>
              <a:miter lim="800000"/>
              <a:headEnd/>
              <a:tailEnd/>
            </a:ln>
          </p:spPr>
          <p:txBody>
            <a:bodyPr lIns="90000" tIns="46800" rIns="90000" bIns="46800" anchor="ctr"/>
            <a:lstStyle/>
            <a:p>
              <a:pPr algn="ctr"/>
              <a:r>
                <a:rPr lang="en-US" sz="1200" dirty="0" smtClean="0"/>
                <a:t>high</a:t>
              </a:r>
              <a:endParaRPr lang="en-US" sz="1200" dirty="0"/>
            </a:p>
          </p:txBody>
        </p:sp>
        <p:sp>
          <p:nvSpPr>
            <p:cNvPr id="46" name="Text Box 29"/>
            <p:cNvSpPr txBox="1">
              <a:spLocks noChangeArrowheads="1"/>
            </p:cNvSpPr>
            <p:nvPr/>
          </p:nvSpPr>
          <p:spPr bwMode="gray">
            <a:xfrm rot="16200000">
              <a:off x="3982667" y="4652937"/>
              <a:ext cx="1166720" cy="398170"/>
            </a:xfrm>
            <a:prstGeom prst="rect">
              <a:avLst/>
            </a:prstGeom>
            <a:noFill/>
            <a:ln w="9525">
              <a:noFill/>
              <a:miter lim="800000"/>
              <a:headEnd/>
              <a:tailEnd/>
            </a:ln>
          </p:spPr>
          <p:txBody>
            <a:bodyPr lIns="90000" tIns="46800" rIns="90000" bIns="46800" anchor="ctr"/>
            <a:lstStyle/>
            <a:p>
              <a:pPr algn="ctr"/>
              <a:r>
                <a:rPr lang="en-US" sz="1200" dirty="0" smtClean="0"/>
                <a:t>low</a:t>
              </a:r>
              <a:endParaRPr lang="en-US" sz="1200" dirty="0"/>
            </a:p>
          </p:txBody>
        </p:sp>
        <p:sp>
          <p:nvSpPr>
            <p:cNvPr id="47" name="Text Box 30"/>
            <p:cNvSpPr txBox="1">
              <a:spLocks noChangeArrowheads="1"/>
            </p:cNvSpPr>
            <p:nvPr/>
          </p:nvSpPr>
          <p:spPr bwMode="gray">
            <a:xfrm rot="16200000">
              <a:off x="3982667" y="3486217"/>
              <a:ext cx="1166720" cy="398170"/>
            </a:xfrm>
            <a:prstGeom prst="rect">
              <a:avLst/>
            </a:prstGeom>
            <a:noFill/>
            <a:ln w="9525">
              <a:noFill/>
              <a:miter lim="800000"/>
              <a:headEnd/>
              <a:tailEnd/>
            </a:ln>
          </p:spPr>
          <p:txBody>
            <a:bodyPr lIns="90000" tIns="46800" rIns="90000" bIns="46800" anchor="ctr"/>
            <a:lstStyle/>
            <a:p>
              <a:pPr algn="ctr"/>
              <a:r>
                <a:rPr lang="en-US" sz="1200" dirty="0" smtClean="0"/>
                <a:t>medium</a:t>
              </a:r>
              <a:endParaRPr lang="en-US" sz="1200" dirty="0"/>
            </a:p>
          </p:txBody>
        </p:sp>
        <p:sp>
          <p:nvSpPr>
            <p:cNvPr id="48" name="Text Box 31"/>
            <p:cNvSpPr txBox="1">
              <a:spLocks noChangeArrowheads="1"/>
            </p:cNvSpPr>
            <p:nvPr/>
          </p:nvSpPr>
          <p:spPr bwMode="gray">
            <a:xfrm rot="16200000">
              <a:off x="3981317" y="2319497"/>
              <a:ext cx="1166720" cy="398170"/>
            </a:xfrm>
            <a:prstGeom prst="rect">
              <a:avLst/>
            </a:prstGeom>
            <a:noFill/>
            <a:ln w="9525">
              <a:noFill/>
              <a:miter lim="800000"/>
              <a:headEnd/>
              <a:tailEnd/>
            </a:ln>
          </p:spPr>
          <p:txBody>
            <a:bodyPr lIns="90000" tIns="46800" rIns="90000" bIns="46800" anchor="ctr"/>
            <a:lstStyle/>
            <a:p>
              <a:pPr algn="ctr"/>
              <a:r>
                <a:rPr lang="en-US" sz="1200" dirty="0" smtClean="0"/>
                <a:t>high</a:t>
              </a:r>
              <a:endParaRPr lang="en-US" sz="1200" dirty="0"/>
            </a:p>
          </p:txBody>
        </p:sp>
        <p:sp>
          <p:nvSpPr>
            <p:cNvPr id="49" name="Text Box 32"/>
            <p:cNvSpPr txBox="1">
              <a:spLocks noChangeArrowheads="1"/>
            </p:cNvSpPr>
            <p:nvPr/>
          </p:nvSpPr>
          <p:spPr bwMode="gray">
            <a:xfrm>
              <a:off x="662750" y="5435382"/>
              <a:ext cx="3672614" cy="366932"/>
            </a:xfrm>
            <a:prstGeom prst="rect">
              <a:avLst/>
            </a:prstGeom>
            <a:noFill/>
            <a:ln w="9525">
              <a:noFill/>
              <a:miter lim="800000"/>
              <a:headEnd/>
              <a:tailEnd/>
            </a:ln>
          </p:spPr>
          <p:txBody>
            <a:bodyPr lIns="90000" tIns="46800" rIns="90000" bIns="46800" anchor="ctr"/>
            <a:lstStyle/>
            <a:p>
              <a:pPr algn="ctr"/>
              <a:r>
                <a:rPr lang="en-US" sz="1200" dirty="0" smtClean="0"/>
                <a:t>Relative competition advantage</a:t>
              </a:r>
              <a:endParaRPr lang="en-US" sz="1200" dirty="0"/>
            </a:p>
          </p:txBody>
        </p:sp>
        <p:sp>
          <p:nvSpPr>
            <p:cNvPr id="50" name="Text Box 33"/>
            <p:cNvSpPr txBox="1">
              <a:spLocks noChangeArrowheads="1"/>
            </p:cNvSpPr>
            <p:nvPr/>
          </p:nvSpPr>
          <p:spPr bwMode="gray">
            <a:xfrm rot="16200000">
              <a:off x="-1266597" y="3507353"/>
              <a:ext cx="3519912" cy="337432"/>
            </a:xfrm>
            <a:prstGeom prst="rect">
              <a:avLst/>
            </a:prstGeom>
            <a:noFill/>
            <a:ln w="9525">
              <a:noFill/>
              <a:miter lim="800000"/>
              <a:headEnd/>
              <a:tailEnd/>
            </a:ln>
          </p:spPr>
          <p:txBody>
            <a:bodyPr lIns="90000" tIns="46800" rIns="90000" bIns="46800" anchor="ctr"/>
            <a:lstStyle/>
            <a:p>
              <a:pPr algn="ctr">
                <a:tabLst>
                  <a:tab pos="3227388" algn="l"/>
                </a:tabLst>
              </a:pPr>
              <a:r>
                <a:rPr lang="en-US" sz="1400" dirty="0" smtClean="0"/>
                <a:t>Market attractiveness</a:t>
              </a:r>
              <a:endParaRPr lang="en-US" sz="1200" dirty="0"/>
            </a:p>
          </p:txBody>
        </p:sp>
        <p:sp>
          <p:nvSpPr>
            <p:cNvPr id="52" name="Rectangle 19"/>
            <p:cNvSpPr>
              <a:spLocks noChangeArrowheads="1"/>
            </p:cNvSpPr>
            <p:nvPr/>
          </p:nvSpPr>
          <p:spPr bwMode="gray">
            <a:xfrm>
              <a:off x="1893639" y="3089202"/>
              <a:ext cx="1230889" cy="1173090"/>
            </a:xfrm>
            <a:prstGeom prst="rect">
              <a:avLst/>
            </a:prstGeom>
            <a:noFill/>
            <a:ln w="28575" algn="ctr">
              <a:solidFill>
                <a:srgbClr val="C00000"/>
              </a:solidFill>
              <a:prstDash val="sysDot"/>
              <a:miter lim="800000"/>
              <a:headEnd/>
              <a:tailEnd/>
            </a:ln>
            <a:effectLst/>
          </p:spPr>
          <p:txBody>
            <a:bodyPr lIns="0" tIns="0" rIns="0" bIns="0" anchor="ctr"/>
            <a:lstStyle/>
            <a:p>
              <a:pPr indent="-190500" algn="ctr" defTabSz="801688" eaLnBrk="0" hangingPunct="0">
                <a:spcBef>
                  <a:spcPct val="5000"/>
                </a:spcBef>
                <a:tabLst>
                  <a:tab pos="1168400" algn="l"/>
                </a:tabLst>
                <a:defRPr/>
              </a:pPr>
              <a:endParaRPr lang="en-US" sz="1200" b="1" dirty="0">
                <a:solidFill>
                  <a:srgbClr val="000000"/>
                </a:solidFill>
                <a:cs typeface="Arial" charset="0"/>
              </a:endParaRPr>
            </a:p>
          </p:txBody>
        </p:sp>
        <p:sp>
          <p:nvSpPr>
            <p:cNvPr id="41" name="Line 24"/>
            <p:cNvSpPr>
              <a:spLocks noChangeShapeType="1"/>
            </p:cNvSpPr>
            <p:nvPr/>
          </p:nvSpPr>
          <p:spPr bwMode="gray">
            <a:xfrm>
              <a:off x="662750" y="1555749"/>
              <a:ext cx="0" cy="3879633"/>
            </a:xfrm>
            <a:prstGeom prst="line">
              <a:avLst/>
            </a:prstGeom>
            <a:noFill/>
            <a:ln w="25400">
              <a:solidFill>
                <a:schemeClr val="tx1">
                  <a:lumMod val="50000"/>
                  <a:lumOff val="50000"/>
                </a:schemeClr>
              </a:solidFill>
              <a:round/>
              <a:headEnd type="triangle" w="med" len="med"/>
              <a:tailEnd/>
            </a:ln>
          </p:spPr>
          <p:txBody>
            <a:bodyPr lIns="90000" tIns="46800" rIns="90000" bIns="46800" anchor="ctr"/>
            <a:lstStyle/>
            <a:p>
              <a:endParaRPr lang="en-US" dirty="0"/>
            </a:p>
          </p:txBody>
        </p:sp>
        <p:sp>
          <p:nvSpPr>
            <p:cNvPr id="42" name="Line 25"/>
            <p:cNvSpPr>
              <a:spLocks noChangeShapeType="1"/>
            </p:cNvSpPr>
            <p:nvPr/>
          </p:nvSpPr>
          <p:spPr bwMode="gray">
            <a:xfrm rot="5400000">
              <a:off x="2698142" y="3399990"/>
              <a:ext cx="0" cy="4070784"/>
            </a:xfrm>
            <a:prstGeom prst="line">
              <a:avLst/>
            </a:prstGeom>
            <a:noFill/>
            <a:ln w="25400">
              <a:solidFill>
                <a:schemeClr val="tx1">
                  <a:lumMod val="50000"/>
                  <a:lumOff val="50000"/>
                </a:schemeClr>
              </a:solidFill>
              <a:round/>
              <a:headEnd type="triangle" w="med" len="med"/>
              <a:tailEnd/>
            </a:ln>
          </p:spPr>
          <p:txBody>
            <a:bodyPr lIns="90000" tIns="46800" rIns="90000" bIns="46800" anchor="ctr"/>
            <a:lstStyle/>
            <a:p>
              <a:endParaRPr lang="en-US" dirty="0"/>
            </a:p>
          </p:txBody>
        </p:sp>
        <p:cxnSp>
          <p:nvCxnSpPr>
            <p:cNvPr id="55" name="Gerade Verbindung 54"/>
            <p:cNvCxnSpPr/>
            <p:nvPr/>
          </p:nvCxnSpPr>
          <p:spPr bwMode="gray">
            <a:xfrm>
              <a:off x="4168140" y="2103120"/>
              <a:ext cx="1965960"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bwMode="gray">
            <a:xfrm>
              <a:off x="2910840" y="3261360"/>
              <a:ext cx="3223260"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bwMode="gray">
            <a:xfrm>
              <a:off x="2910840" y="4465320"/>
              <a:ext cx="3223260"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bwMode="gray">
            <a:xfrm>
              <a:off x="6172200" y="1943100"/>
              <a:ext cx="1470719" cy="523220"/>
            </a:xfrm>
            <a:prstGeom prst="rect">
              <a:avLst/>
            </a:prstGeom>
            <a:noFill/>
          </p:spPr>
          <p:txBody>
            <a:bodyPr wrap="none" lIns="36000" rtlCol="0">
              <a:spAutoFit/>
            </a:bodyPr>
            <a:lstStyle/>
            <a:p>
              <a:r>
                <a:rPr lang="en-US" sz="1400" dirty="0"/>
                <a:t>Investment and </a:t>
              </a:r>
              <a:r>
                <a:rPr lang="en-US" sz="1400" dirty="0" smtClean="0"/>
                <a:t/>
              </a:r>
              <a:br>
                <a:rPr lang="en-US" sz="1400" dirty="0" smtClean="0"/>
              </a:br>
              <a:r>
                <a:rPr lang="en-US" sz="1400" dirty="0" smtClean="0"/>
                <a:t>growths </a:t>
              </a:r>
              <a:r>
                <a:rPr lang="en-US" sz="1400" dirty="0"/>
                <a:t>strategies</a:t>
              </a:r>
            </a:p>
          </p:txBody>
        </p:sp>
        <p:sp>
          <p:nvSpPr>
            <p:cNvPr id="60" name="Textfeld 59"/>
            <p:cNvSpPr txBox="1"/>
            <p:nvPr/>
          </p:nvSpPr>
          <p:spPr bwMode="gray">
            <a:xfrm>
              <a:off x="6172200" y="3101942"/>
              <a:ext cx="1571131" cy="307777"/>
            </a:xfrm>
            <a:prstGeom prst="rect">
              <a:avLst/>
            </a:prstGeom>
            <a:noFill/>
          </p:spPr>
          <p:txBody>
            <a:bodyPr wrap="none" lIns="36000" rtlCol="0">
              <a:spAutoFit/>
            </a:bodyPr>
            <a:lstStyle/>
            <a:p>
              <a:r>
                <a:rPr lang="en-US" sz="1400" dirty="0"/>
                <a:t>Selective strategies</a:t>
              </a:r>
            </a:p>
          </p:txBody>
        </p:sp>
        <p:sp>
          <p:nvSpPr>
            <p:cNvPr id="61" name="Textfeld 60"/>
            <p:cNvSpPr txBox="1"/>
            <p:nvPr/>
          </p:nvSpPr>
          <p:spPr bwMode="gray">
            <a:xfrm>
              <a:off x="6172200" y="4306762"/>
              <a:ext cx="1699436" cy="523220"/>
            </a:xfrm>
            <a:prstGeom prst="rect">
              <a:avLst/>
            </a:prstGeom>
            <a:noFill/>
          </p:spPr>
          <p:txBody>
            <a:bodyPr wrap="none" lIns="36000" rtlCol="0">
              <a:spAutoFit/>
            </a:bodyPr>
            <a:lstStyle/>
            <a:p>
              <a:r>
                <a:rPr lang="en-US" sz="1400" dirty="0"/>
                <a:t>Absorption and </a:t>
              </a:r>
              <a:r>
                <a:rPr lang="en-US" sz="1400" dirty="0" smtClean="0"/>
                <a:t/>
              </a:r>
              <a:br>
                <a:rPr lang="en-US" sz="1400" dirty="0" smtClean="0"/>
              </a:br>
              <a:r>
                <a:rPr lang="en-US" sz="1400" dirty="0" smtClean="0"/>
                <a:t>divestment </a:t>
              </a:r>
              <a:r>
                <a:rPr lang="en-US" sz="1400" dirty="0"/>
                <a:t>strategies</a:t>
              </a:r>
            </a:p>
          </p:txBody>
        </p:sp>
        <p:sp>
          <p:nvSpPr>
            <p:cNvPr id="4" name="Ellipse 3"/>
            <p:cNvSpPr/>
            <p:nvPr/>
          </p:nvSpPr>
          <p:spPr bwMode="gray">
            <a:xfrm>
              <a:off x="1007991" y="2233028"/>
              <a:ext cx="539261" cy="539261"/>
            </a:xfrm>
            <a:prstGeom prst="ellipse">
              <a:avLst/>
            </a:prstGeom>
            <a:noFill/>
            <a:ln w="28575">
              <a:solidFill>
                <a:srgbClr val="FFFFFF"/>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64" name="Ellipse 63"/>
            <p:cNvSpPr/>
            <p:nvPr/>
          </p:nvSpPr>
          <p:spPr bwMode="gray">
            <a:xfrm>
              <a:off x="2244104" y="3406118"/>
              <a:ext cx="539261" cy="539261"/>
            </a:xfrm>
            <a:prstGeom prst="ellipse">
              <a:avLst/>
            </a:prstGeom>
            <a:noFill/>
            <a:ln w="28575">
              <a:solidFill>
                <a:srgbClr val="FFFFFF"/>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66" name="Ellipse 65"/>
            <p:cNvSpPr/>
            <p:nvPr/>
          </p:nvSpPr>
          <p:spPr bwMode="gray">
            <a:xfrm>
              <a:off x="2236484" y="2233028"/>
              <a:ext cx="539261" cy="539261"/>
            </a:xfrm>
            <a:prstGeom prst="ellipse">
              <a:avLst/>
            </a:prstGeom>
            <a:noFill/>
            <a:ln w="28575">
              <a:solidFill>
                <a:srgbClr val="C0C0C0"/>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68" name="Ellipse 67"/>
            <p:cNvSpPr/>
            <p:nvPr/>
          </p:nvSpPr>
          <p:spPr bwMode="gray">
            <a:xfrm>
              <a:off x="3472377" y="2233028"/>
              <a:ext cx="539261" cy="539261"/>
            </a:xfrm>
            <a:prstGeom prst="ellipse">
              <a:avLst/>
            </a:prstGeom>
            <a:noFill/>
            <a:ln w="28575">
              <a:solidFill>
                <a:srgbClr val="C0C0C0"/>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69" name="Ellipse 68"/>
            <p:cNvSpPr/>
            <p:nvPr/>
          </p:nvSpPr>
          <p:spPr bwMode="gray">
            <a:xfrm>
              <a:off x="3472377" y="3406118"/>
              <a:ext cx="539261" cy="539261"/>
            </a:xfrm>
            <a:prstGeom prst="ellipse">
              <a:avLst/>
            </a:prstGeom>
            <a:noFill/>
            <a:ln w="28575">
              <a:solidFill>
                <a:srgbClr val="C0C0C0"/>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70" name="Ellipse 69"/>
            <p:cNvSpPr/>
            <p:nvPr/>
          </p:nvSpPr>
          <p:spPr bwMode="gray">
            <a:xfrm>
              <a:off x="1000371" y="3406118"/>
              <a:ext cx="539261" cy="539261"/>
            </a:xfrm>
            <a:prstGeom prst="ellipse">
              <a:avLst/>
            </a:prstGeom>
            <a:noFill/>
            <a:ln w="28575">
              <a:solidFill>
                <a:schemeClr val="accent1">
                  <a:lumMod val="40000"/>
                  <a:lumOff val="60000"/>
                </a:schemeClr>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71" name="Ellipse 70"/>
            <p:cNvSpPr/>
            <p:nvPr/>
          </p:nvSpPr>
          <p:spPr bwMode="gray">
            <a:xfrm>
              <a:off x="1000371" y="4579207"/>
              <a:ext cx="539261" cy="539261"/>
            </a:xfrm>
            <a:prstGeom prst="ellipse">
              <a:avLst/>
            </a:prstGeom>
            <a:noFill/>
            <a:ln w="28575">
              <a:solidFill>
                <a:schemeClr val="accent1">
                  <a:lumMod val="40000"/>
                  <a:lumOff val="60000"/>
                </a:schemeClr>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73" name="Ellipse 72"/>
            <p:cNvSpPr/>
            <p:nvPr/>
          </p:nvSpPr>
          <p:spPr bwMode="gray">
            <a:xfrm>
              <a:off x="2236484" y="4581128"/>
              <a:ext cx="539261" cy="539261"/>
            </a:xfrm>
            <a:prstGeom prst="ellipse">
              <a:avLst/>
            </a:prstGeom>
            <a:noFill/>
            <a:ln w="28575">
              <a:solidFill>
                <a:schemeClr val="accent1">
                  <a:lumMod val="40000"/>
                  <a:lumOff val="60000"/>
                </a:schemeClr>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sp>
          <p:nvSpPr>
            <p:cNvPr id="54" name="Rectangle 15"/>
            <p:cNvSpPr>
              <a:spLocks noChangeArrowheads="1"/>
            </p:cNvSpPr>
            <p:nvPr/>
          </p:nvSpPr>
          <p:spPr bwMode="gray">
            <a:xfrm>
              <a:off x="662750" y="1916112"/>
              <a:ext cx="1230889" cy="1173090"/>
            </a:xfrm>
            <a:prstGeom prst="rect">
              <a:avLst/>
            </a:prstGeom>
            <a:noFill/>
            <a:ln w="28575" algn="ctr">
              <a:solidFill>
                <a:srgbClr val="C00000"/>
              </a:solidFill>
              <a:prstDash val="sysDot"/>
              <a:miter lim="800000"/>
              <a:headEnd/>
              <a:tailEnd/>
            </a:ln>
            <a:effectLst/>
          </p:spPr>
          <p:txBody>
            <a:bodyPr lIns="0" tIns="0" rIns="0" bIns="0" anchor="ctr"/>
            <a:lstStyle/>
            <a:p>
              <a:pPr indent="-190500" algn="ctr" defTabSz="801688" eaLnBrk="0" hangingPunct="0">
                <a:spcBef>
                  <a:spcPct val="5000"/>
                </a:spcBef>
                <a:tabLst>
                  <a:tab pos="1168400" algn="l"/>
                </a:tabLst>
                <a:defRPr/>
              </a:pPr>
              <a:endParaRPr lang="en-US" sz="1600" b="1" dirty="0">
                <a:solidFill>
                  <a:srgbClr val="000000"/>
                </a:solidFill>
                <a:cs typeface="Arial" charset="0"/>
              </a:endParaRPr>
            </a:p>
          </p:txBody>
        </p:sp>
        <p:sp>
          <p:nvSpPr>
            <p:cNvPr id="74" name="Rectangle 23"/>
            <p:cNvSpPr>
              <a:spLocks noChangeArrowheads="1"/>
            </p:cNvSpPr>
            <p:nvPr/>
          </p:nvSpPr>
          <p:spPr bwMode="gray">
            <a:xfrm>
              <a:off x="3124527" y="4262292"/>
              <a:ext cx="1230889" cy="1173090"/>
            </a:xfrm>
            <a:prstGeom prst="rect">
              <a:avLst/>
            </a:prstGeom>
            <a:gradFill rotWithShape="1">
              <a:gsLst>
                <a:gs pos="0">
                  <a:srgbClr val="FFFFFF"/>
                </a:gs>
                <a:gs pos="100000">
                  <a:srgbClr val="D7D7D7"/>
                </a:gs>
              </a:gsLst>
              <a:lin ang="5400000" scaled="1"/>
            </a:gradFill>
            <a:ln w="38100" algn="ctr">
              <a:noFill/>
              <a:miter lim="800000"/>
              <a:headEnd/>
              <a:tailEnd/>
            </a:ln>
            <a:effectLst>
              <a:outerShdw blurRad="127000" dist="63500" dir="2700000" algn="tl" rotWithShape="0">
                <a:prstClr val="black">
                  <a:alpha val="40000"/>
                </a:prstClr>
              </a:outerShdw>
            </a:effectLst>
          </p:spPr>
          <p:txBody>
            <a:bodyPr lIns="0" tIns="0" rIns="0" bIns="0" anchor="ctr"/>
            <a:lstStyle/>
            <a:p>
              <a:pPr indent="-190500" algn="ctr" defTabSz="801688" eaLnBrk="0" hangingPunct="0">
                <a:spcBef>
                  <a:spcPct val="5000"/>
                </a:spcBef>
                <a:tabLst>
                  <a:tab pos="1168400" algn="l"/>
                </a:tabLst>
                <a:defRPr/>
              </a:pPr>
              <a:r>
                <a:rPr lang="en-US" sz="2400" b="1" dirty="0" smtClean="0">
                  <a:solidFill>
                    <a:srgbClr val="000000"/>
                  </a:solidFill>
                  <a:cs typeface="Arial" charset="0"/>
                </a:rPr>
                <a:t>C</a:t>
              </a:r>
              <a:endParaRPr lang="en-US" sz="2400" b="1" dirty="0">
                <a:solidFill>
                  <a:srgbClr val="000000"/>
                </a:solidFill>
                <a:cs typeface="Arial" charset="0"/>
              </a:endParaRPr>
            </a:p>
          </p:txBody>
        </p:sp>
        <p:sp>
          <p:nvSpPr>
            <p:cNvPr id="75" name="Rectangle 23"/>
            <p:cNvSpPr>
              <a:spLocks noChangeArrowheads="1"/>
            </p:cNvSpPr>
            <p:nvPr/>
          </p:nvSpPr>
          <p:spPr bwMode="gray">
            <a:xfrm>
              <a:off x="3124527" y="4262291"/>
              <a:ext cx="1230889" cy="1173090"/>
            </a:xfrm>
            <a:prstGeom prst="rect">
              <a:avLst/>
            </a:prstGeom>
            <a:noFill/>
            <a:ln w="28575" algn="ctr">
              <a:solidFill>
                <a:srgbClr val="C00000"/>
              </a:solidFill>
              <a:prstDash val="sysDot"/>
              <a:miter lim="800000"/>
              <a:headEnd/>
              <a:tailEnd/>
            </a:ln>
            <a:effectLst/>
          </p:spPr>
          <p:txBody>
            <a:bodyPr lIns="0" tIns="0" rIns="0" bIns="0" anchor="ctr"/>
            <a:lstStyle/>
            <a:p>
              <a:pPr indent="-190500" algn="ctr" defTabSz="801688" eaLnBrk="0" hangingPunct="0">
                <a:spcBef>
                  <a:spcPct val="5000"/>
                </a:spcBef>
                <a:tabLst>
                  <a:tab pos="1168400" algn="l"/>
                </a:tabLst>
                <a:defRPr/>
              </a:pPr>
              <a:endParaRPr lang="en-US" sz="1200" b="1" dirty="0">
                <a:solidFill>
                  <a:srgbClr val="000000"/>
                </a:solidFill>
                <a:cs typeface="Arial" charset="0"/>
              </a:endParaRPr>
            </a:p>
          </p:txBody>
        </p:sp>
        <p:sp>
          <p:nvSpPr>
            <p:cNvPr id="76" name="Ellipse 75"/>
            <p:cNvSpPr/>
            <p:nvPr/>
          </p:nvSpPr>
          <p:spPr bwMode="gray">
            <a:xfrm>
              <a:off x="3479997" y="4579207"/>
              <a:ext cx="539261" cy="539261"/>
            </a:xfrm>
            <a:prstGeom prst="ellipse">
              <a:avLst/>
            </a:prstGeom>
            <a:noFill/>
            <a:ln w="28575">
              <a:solidFill>
                <a:srgbClr val="FFFFFF"/>
              </a:solidFill>
              <a:round/>
              <a:headEnd/>
              <a:tailEnd/>
            </a:ln>
            <a:effectLst>
              <a:outerShdw blurRad="63500" sx="102000" sy="102000" algn="ctr" rotWithShape="0">
                <a:prstClr val="black">
                  <a:alpha val="40000"/>
                </a:prstClr>
              </a:outerShdw>
            </a:effectLst>
          </p:spPr>
          <p:txBody>
            <a:bodyPr rtlCol="0" anchor="ctr"/>
            <a:lstStyle/>
            <a:p>
              <a:pPr algn="ctr"/>
              <a:endParaRPr lang="en-US" dirty="0"/>
            </a:p>
          </p:txBody>
        </p:sp>
      </p:grpSp>
    </p:spTree>
    <p:extLst>
      <p:ext uri="{BB962C8B-B14F-4D97-AF65-F5344CB8AC3E}">
        <p14:creationId xmlns:p14="http://schemas.microsoft.com/office/powerpoint/2010/main" val="289903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Current Situation </a:t>
            </a:r>
            <a:r>
              <a:rPr lang="en-US" b="0" noProof="1" smtClean="0"/>
              <a:t>– Competitive Advantage</a:t>
            </a:r>
            <a:endParaRPr lang="en-US" b="0" noProof="1"/>
          </a:p>
        </p:txBody>
      </p:sp>
      <p:sp>
        <p:nvSpPr>
          <p:cNvPr id="3" name="Textplatzhalter 2"/>
          <p:cNvSpPr>
            <a:spLocks noGrp="1"/>
          </p:cNvSpPr>
          <p:nvPr>
            <p:ph type="body" sz="quarter" idx="13"/>
          </p:nvPr>
        </p:nvSpPr>
        <p:spPr bwMode="gray"/>
        <p:txBody>
          <a:bodyPr/>
          <a:lstStyle/>
          <a:p>
            <a:r>
              <a:rPr lang="en-US" noProof="1" smtClean="0"/>
              <a:t>The five criteria of a sustainable </a:t>
            </a:r>
            <a:r>
              <a:rPr lang="en-US" noProof="1"/>
              <a:t>c</a:t>
            </a:r>
            <a:r>
              <a:rPr lang="en-US" noProof="1" smtClean="0"/>
              <a:t>ompetitive </a:t>
            </a:r>
            <a:r>
              <a:rPr lang="en-US" noProof="1"/>
              <a:t>a</a:t>
            </a:r>
            <a:r>
              <a:rPr lang="en-US" noProof="1" smtClean="0"/>
              <a:t>dvantage</a:t>
            </a:r>
            <a:endParaRPr lang="en-US" noProof="1"/>
          </a:p>
        </p:txBody>
      </p:sp>
      <p:grpSp>
        <p:nvGrpSpPr>
          <p:cNvPr id="13" name="Gruppieren 12"/>
          <p:cNvGrpSpPr/>
          <p:nvPr/>
        </p:nvGrpSpPr>
        <p:grpSpPr bwMode="gray">
          <a:xfrm>
            <a:off x="1164582" y="1577972"/>
            <a:ext cx="6565877" cy="4058825"/>
            <a:chOff x="1164582" y="1577972"/>
            <a:chExt cx="6565877" cy="4058825"/>
          </a:xfrm>
        </p:grpSpPr>
        <p:sp>
          <p:nvSpPr>
            <p:cNvPr id="7" name="Regelmäßiges Fünfeck 6"/>
            <p:cNvSpPr/>
            <p:nvPr/>
          </p:nvSpPr>
          <p:spPr bwMode="gray">
            <a:xfrm>
              <a:off x="2793113" y="2039045"/>
              <a:ext cx="3559359" cy="3389865"/>
            </a:xfrm>
            <a:prstGeom prst="pentagon">
              <a:avLst/>
            </a:prstGeom>
            <a:gradFill flip="none" rotWithShape="1">
              <a:gsLst>
                <a:gs pos="0">
                  <a:schemeClr val="accent1">
                    <a:lumMod val="60000"/>
                    <a:lumOff val="40000"/>
                  </a:schemeClr>
                </a:gs>
                <a:gs pos="100000">
                  <a:schemeClr val="accent1"/>
                </a:gs>
              </a:gsLst>
              <a:lin ang="5400000" scaled="1"/>
              <a:tileRect/>
            </a:gradFill>
            <a:ln w="12700">
              <a:noFill/>
              <a:round/>
              <a:headEnd/>
              <a:tailEnd/>
            </a:ln>
            <a:effectLst>
              <a:outerShdw blurRad="88900" sx="103000" sy="103000" algn="ctr" rotWithShape="0">
                <a:prstClr val="black">
                  <a:alpha val="47000"/>
                </a:prstClr>
              </a:outerShdw>
            </a:effectLst>
            <a:scene3d>
              <a:camera prst="orthographicFront"/>
              <a:lightRig rig="threePt" dir="t"/>
            </a:scene3d>
            <a:sp3d>
              <a:bevelT prst="convex"/>
            </a:sp3d>
          </p:spPr>
          <p:txBody>
            <a:bodyPr wrap="none" bIns="468000" rtlCol="0" anchor="ctr"/>
            <a:lstStyle/>
            <a:p>
              <a:pPr algn="ctr"/>
              <a:r>
                <a:rPr lang="en-US" sz="2800" b="1" noProof="1" smtClean="0">
                  <a:ln>
                    <a:solidFill>
                      <a:srgbClr val="FFFFFF"/>
                    </a:solidFill>
                  </a:ln>
                  <a:solidFill>
                    <a:srgbClr val="FFFFFF"/>
                  </a:solidFill>
                  <a:effectLst>
                    <a:innerShdw blurRad="63500" dist="50800" dir="13500000">
                      <a:prstClr val="black">
                        <a:alpha val="50000"/>
                      </a:prstClr>
                    </a:innerShdw>
                  </a:effectLst>
                  <a:ea typeface="+mj-ea"/>
                  <a:cs typeface="+mj-cs"/>
                </a:rPr>
                <a:t>Sustainable</a:t>
              </a:r>
              <a:br>
                <a:rPr lang="en-US" sz="2800" b="1" noProof="1" smtClean="0">
                  <a:ln>
                    <a:solidFill>
                      <a:srgbClr val="FFFFFF"/>
                    </a:solidFill>
                  </a:ln>
                  <a:solidFill>
                    <a:srgbClr val="FFFFFF"/>
                  </a:solidFill>
                  <a:effectLst>
                    <a:innerShdw blurRad="63500" dist="50800" dir="13500000">
                      <a:prstClr val="black">
                        <a:alpha val="50000"/>
                      </a:prstClr>
                    </a:innerShdw>
                  </a:effectLst>
                  <a:ea typeface="+mj-ea"/>
                  <a:cs typeface="+mj-cs"/>
                </a:rPr>
              </a:br>
              <a:r>
                <a:rPr lang="en-US" sz="2800" b="1" noProof="1" smtClean="0">
                  <a:ln>
                    <a:solidFill>
                      <a:srgbClr val="FFFFFF"/>
                    </a:solidFill>
                  </a:ln>
                  <a:solidFill>
                    <a:srgbClr val="FFFFFF"/>
                  </a:solidFill>
                  <a:effectLst>
                    <a:innerShdw blurRad="63500" dist="50800" dir="13500000">
                      <a:prstClr val="black">
                        <a:alpha val="50000"/>
                      </a:prstClr>
                    </a:innerShdw>
                  </a:effectLst>
                  <a:ea typeface="+mj-ea"/>
                  <a:cs typeface="+mj-cs"/>
                </a:rPr>
                <a:t>competitive</a:t>
              </a:r>
              <a:br>
                <a:rPr lang="en-US" sz="2800" b="1" noProof="1" smtClean="0">
                  <a:ln>
                    <a:solidFill>
                      <a:srgbClr val="FFFFFF"/>
                    </a:solidFill>
                  </a:ln>
                  <a:solidFill>
                    <a:srgbClr val="FFFFFF"/>
                  </a:solidFill>
                  <a:effectLst>
                    <a:innerShdw blurRad="63500" dist="50800" dir="13500000">
                      <a:prstClr val="black">
                        <a:alpha val="50000"/>
                      </a:prstClr>
                    </a:innerShdw>
                  </a:effectLst>
                  <a:ea typeface="+mj-ea"/>
                  <a:cs typeface="+mj-cs"/>
                </a:rPr>
              </a:br>
              <a:r>
                <a:rPr lang="en-US" sz="2800" b="1" noProof="1" smtClean="0">
                  <a:ln>
                    <a:solidFill>
                      <a:srgbClr val="FFFFFF"/>
                    </a:solidFill>
                  </a:ln>
                  <a:solidFill>
                    <a:srgbClr val="FFFFFF"/>
                  </a:solidFill>
                  <a:effectLst>
                    <a:innerShdw blurRad="63500" dist="50800" dir="13500000">
                      <a:prstClr val="black">
                        <a:alpha val="50000"/>
                      </a:prstClr>
                    </a:innerShdw>
                  </a:effectLst>
                  <a:ea typeface="+mj-ea"/>
                  <a:cs typeface="+mj-cs"/>
                </a:rPr>
                <a:t>advantage</a:t>
              </a:r>
              <a:endParaRPr lang="en-US" b="1" dirty="0">
                <a:ln>
                  <a:solidFill>
                    <a:srgbClr val="FFFFFF"/>
                  </a:solidFill>
                </a:ln>
                <a:solidFill>
                  <a:srgbClr val="FFFFFF"/>
                </a:solidFill>
                <a:effectLst>
                  <a:innerShdw blurRad="63500" dist="50800" dir="13500000">
                    <a:prstClr val="black">
                      <a:alpha val="50000"/>
                    </a:prstClr>
                  </a:innerShdw>
                </a:effectLst>
              </a:endParaRPr>
            </a:p>
          </p:txBody>
        </p:sp>
        <p:sp>
          <p:nvSpPr>
            <p:cNvPr id="8" name="Textfeld 7"/>
            <p:cNvSpPr txBox="1"/>
            <p:nvPr/>
          </p:nvSpPr>
          <p:spPr bwMode="gray">
            <a:xfrm>
              <a:off x="4092882" y="1577972"/>
              <a:ext cx="957313" cy="400110"/>
            </a:xfrm>
            <a:prstGeom prst="rect">
              <a:avLst/>
            </a:prstGeom>
            <a:noFill/>
          </p:spPr>
          <p:txBody>
            <a:bodyPr wrap="none" rtlCol="0">
              <a:spAutoFit/>
            </a:bodyPr>
            <a:lstStyle/>
            <a:p>
              <a:pPr algn="ctr"/>
              <a:r>
                <a:rPr lang="en-US" sz="2000" b="1" dirty="0" smtClean="0"/>
                <a:t>Unique</a:t>
              </a:r>
              <a:endParaRPr lang="en-US" sz="2000" b="1" dirty="0"/>
            </a:p>
          </p:txBody>
        </p:sp>
        <p:sp>
          <p:nvSpPr>
            <p:cNvPr id="9" name="Textfeld 8"/>
            <p:cNvSpPr txBox="1"/>
            <p:nvPr/>
          </p:nvSpPr>
          <p:spPr bwMode="gray">
            <a:xfrm>
              <a:off x="6404726" y="3151279"/>
              <a:ext cx="1312282" cy="707886"/>
            </a:xfrm>
            <a:prstGeom prst="rect">
              <a:avLst/>
            </a:prstGeom>
            <a:noFill/>
          </p:spPr>
          <p:txBody>
            <a:bodyPr wrap="none" rtlCol="0">
              <a:spAutoFit/>
            </a:bodyPr>
            <a:lstStyle/>
            <a:p>
              <a:r>
                <a:rPr lang="en-US" sz="2000" b="1" dirty="0" smtClean="0"/>
                <a:t>Difficult to</a:t>
              </a:r>
              <a:br>
                <a:rPr lang="en-US" sz="2000" b="1" dirty="0" smtClean="0"/>
              </a:br>
              <a:r>
                <a:rPr lang="en-US" sz="2000" b="1" dirty="0" smtClean="0"/>
                <a:t>replicate</a:t>
              </a:r>
              <a:endParaRPr lang="en-US" sz="2000" b="1" dirty="0"/>
            </a:p>
          </p:txBody>
        </p:sp>
        <p:sp>
          <p:nvSpPr>
            <p:cNvPr id="10" name="Textfeld 9"/>
            <p:cNvSpPr txBox="1"/>
            <p:nvPr/>
          </p:nvSpPr>
          <p:spPr bwMode="gray">
            <a:xfrm>
              <a:off x="5940482" y="4928911"/>
              <a:ext cx="1789977" cy="707886"/>
            </a:xfrm>
            <a:prstGeom prst="rect">
              <a:avLst/>
            </a:prstGeom>
            <a:noFill/>
          </p:spPr>
          <p:txBody>
            <a:bodyPr wrap="none" rtlCol="0">
              <a:spAutoFit/>
            </a:bodyPr>
            <a:lstStyle/>
            <a:p>
              <a:r>
                <a:rPr lang="en-US" sz="2000" b="1" dirty="0" smtClean="0"/>
                <a:t>Superior to the</a:t>
              </a:r>
              <a:br>
                <a:rPr lang="en-US" sz="2000" b="1" dirty="0" smtClean="0"/>
              </a:br>
              <a:r>
                <a:rPr lang="en-US" sz="2000" b="1" dirty="0" smtClean="0"/>
                <a:t>competition</a:t>
              </a:r>
              <a:endParaRPr lang="en-US" sz="2000" b="1" dirty="0"/>
            </a:p>
          </p:txBody>
        </p:sp>
        <p:sp>
          <p:nvSpPr>
            <p:cNvPr id="11" name="Textfeld 10"/>
            <p:cNvSpPr txBox="1"/>
            <p:nvPr/>
          </p:nvSpPr>
          <p:spPr bwMode="gray">
            <a:xfrm>
              <a:off x="1859132" y="5236687"/>
              <a:ext cx="1413592" cy="400110"/>
            </a:xfrm>
            <a:prstGeom prst="rect">
              <a:avLst/>
            </a:prstGeom>
            <a:noFill/>
          </p:spPr>
          <p:txBody>
            <a:bodyPr wrap="none" rtlCol="0">
              <a:spAutoFit/>
            </a:bodyPr>
            <a:lstStyle/>
            <a:p>
              <a:pPr algn="r"/>
              <a:r>
                <a:rPr lang="en-US" sz="2000" b="1" dirty="0" smtClean="0"/>
                <a:t>Sustainable</a:t>
              </a:r>
              <a:endParaRPr lang="en-US" sz="2000" b="1" dirty="0"/>
            </a:p>
          </p:txBody>
        </p:sp>
        <p:sp>
          <p:nvSpPr>
            <p:cNvPr id="12" name="Textfeld 11"/>
            <p:cNvSpPr txBox="1"/>
            <p:nvPr/>
          </p:nvSpPr>
          <p:spPr bwMode="gray">
            <a:xfrm>
              <a:off x="1164582" y="3151279"/>
              <a:ext cx="1584986" cy="1015663"/>
            </a:xfrm>
            <a:prstGeom prst="rect">
              <a:avLst/>
            </a:prstGeom>
            <a:noFill/>
          </p:spPr>
          <p:txBody>
            <a:bodyPr wrap="none" rtlCol="0">
              <a:spAutoFit/>
            </a:bodyPr>
            <a:lstStyle/>
            <a:p>
              <a:pPr algn="r"/>
              <a:r>
                <a:rPr lang="en-US" sz="2000" b="1" dirty="0" smtClean="0"/>
                <a:t>Applicable to</a:t>
              </a:r>
              <a:br>
                <a:rPr lang="en-US" sz="2000" b="1" dirty="0" smtClean="0"/>
              </a:br>
              <a:r>
                <a:rPr lang="en-US" sz="2000" b="1" dirty="0" smtClean="0"/>
                <a:t>multiple</a:t>
              </a:r>
              <a:br>
                <a:rPr lang="en-US" sz="2000" b="1" dirty="0" smtClean="0"/>
              </a:br>
              <a:r>
                <a:rPr lang="en-US" sz="2000" b="1" dirty="0" smtClean="0"/>
                <a:t>situations</a:t>
              </a:r>
              <a:endParaRPr lang="en-US" sz="2000" b="1" dirty="0"/>
            </a:p>
          </p:txBody>
        </p:sp>
      </p:grpSp>
      <p:grpSp>
        <p:nvGrpSpPr>
          <p:cNvPr id="16" name="Gruppieren 15"/>
          <p:cNvGrpSpPr/>
          <p:nvPr/>
        </p:nvGrpSpPr>
        <p:grpSpPr bwMode="gray">
          <a:xfrm>
            <a:off x="6137615" y="1398969"/>
            <a:ext cx="2360612" cy="1527291"/>
            <a:chOff x="7066365" y="32047"/>
            <a:chExt cx="2360612" cy="1527291"/>
          </a:xfrm>
        </p:grpSpPr>
        <p:sp>
          <p:nvSpPr>
            <p:cNvPr id="17" name="Rechteck 16"/>
            <p:cNvSpPr/>
            <p:nvPr/>
          </p:nvSpPr>
          <p:spPr bwMode="gray">
            <a:xfrm rot="384271">
              <a:off x="7392300" y="108955"/>
              <a:ext cx="2034677" cy="145038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Replace the five criteria with appropriate characteristics of your product or service.</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18"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336941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p:cNvGrpSpPr/>
            <p:nvPr/>
          </p:nvGrpSpPr>
          <p:grpSpPr bwMode="gray">
            <a:xfrm>
              <a:off x="0" y="4571999"/>
              <a:ext cx="9144000" cy="2286001"/>
              <a:chOff x="0" y="4571999"/>
              <a:chExt cx="9144000" cy="2286001"/>
            </a:xfrm>
          </p:grpSpPr>
          <p:sp>
            <p:nvSpPr>
              <p:cNvPr id="13" name="Rechteck 12"/>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7" name="Gruppieren 16"/>
              <p:cNvGrpSpPr/>
              <p:nvPr/>
            </p:nvGrpSpPr>
            <p:grpSpPr bwMode="gray">
              <a:xfrm>
                <a:off x="0" y="4571999"/>
                <a:ext cx="9144000" cy="1287359"/>
                <a:chOff x="0" y="4571999"/>
                <a:chExt cx="9144000" cy="1287359"/>
              </a:xfrm>
            </p:grpSpPr>
            <p:sp>
              <p:nvSpPr>
                <p:cNvPr id="18" name="Rechteck 17"/>
                <p:cNvSpPr/>
                <p:nvPr/>
              </p:nvSpPr>
              <p:spPr bwMode="gray">
                <a:xfrm>
                  <a:off x="0" y="4571999"/>
                  <a:ext cx="9144000" cy="925416"/>
                </a:xfrm>
                <a:prstGeom prst="rect">
                  <a:avLst/>
                </a:prstGeom>
                <a:solidFill>
                  <a:schemeClr val="tx1">
                    <a:alpha val="67000"/>
                  </a:schemeClr>
                </a:solidFill>
                <a:ln w="12700">
                  <a:noFill/>
                  <a:round/>
                  <a:headEnd/>
                  <a:tailEnd/>
                </a:ln>
              </p:spPr>
              <p:txBody>
                <a:bodyPr lIns="288000" rtlCol="0" anchor="ctr"/>
                <a:lstStyle/>
                <a:p>
                  <a:r>
                    <a:rPr lang="en-US" sz="4800" dirty="0" smtClean="0">
                      <a:solidFill>
                        <a:schemeClr val="bg1"/>
                      </a:solidFill>
                      <a:effectLst>
                        <a:outerShdw blurRad="101600" dist="76200" dir="2400000" algn="tl" rotWithShape="0">
                          <a:prstClr val="black">
                            <a:alpha val="38000"/>
                          </a:prstClr>
                        </a:outerShdw>
                      </a:effectLst>
                    </a:rPr>
                    <a:t>3. Objectives</a:t>
                  </a:r>
                  <a:endParaRPr lang="en-US" sz="4800" dirty="0">
                    <a:solidFill>
                      <a:schemeClr val="bg1"/>
                    </a:solidFill>
                    <a:effectLst>
                      <a:outerShdw blurRad="101600" dist="76200" dir="2400000" algn="tl" rotWithShape="0">
                        <a:prstClr val="black">
                          <a:alpha val="38000"/>
                        </a:prstClr>
                      </a:outerShdw>
                    </a:effectLst>
                  </a:endParaRPr>
                </a:p>
              </p:txBody>
            </p:sp>
            <p:sp>
              <p:nvSpPr>
                <p:cNvPr id="19" name="Rechtwinkliges Dreieck 18"/>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5088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Objectives </a:t>
            </a:r>
            <a:r>
              <a:rPr lang="en-US" b="0" dirty="0" smtClean="0"/>
              <a:t>– Setting Primary </a:t>
            </a:r>
            <a:r>
              <a:rPr lang="en-US" b="0" dirty="0"/>
              <a:t>G</a:t>
            </a:r>
            <a:r>
              <a:rPr lang="en-US" b="0" dirty="0" smtClean="0"/>
              <a:t>oals </a:t>
            </a:r>
            <a:endParaRPr lang="en-US" b="0" dirty="0"/>
          </a:p>
        </p:txBody>
      </p:sp>
      <p:sp>
        <p:nvSpPr>
          <p:cNvPr id="3" name="Textplatzhalter 2"/>
          <p:cNvSpPr>
            <a:spLocks noGrp="1"/>
          </p:cNvSpPr>
          <p:nvPr>
            <p:ph type="body" sz="quarter" idx="13"/>
          </p:nvPr>
        </p:nvSpPr>
        <p:spPr/>
        <p:txBody>
          <a:bodyPr/>
          <a:lstStyle/>
          <a:p>
            <a:r>
              <a:rPr lang="en-US" dirty="0" smtClean="0"/>
              <a:t>Setting goals from company visions &amp; values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2823028240"/>
              </p:ext>
            </p:extLst>
          </p:nvPr>
        </p:nvGraphicFramePr>
        <p:xfrm>
          <a:off x="323850" y="1555199"/>
          <a:ext cx="8495163" cy="4248000"/>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819400"/>
                <a:gridCol w="2867025"/>
                <a:gridCol w="2808738"/>
              </a:tblGrid>
              <a:tr h="358896">
                <a:tc>
                  <a:txBody>
                    <a:bodyPr/>
                    <a:lstStyle/>
                    <a:p>
                      <a:pPr algn="l"/>
                      <a:r>
                        <a:rPr lang="en-US" sz="1600" b="1" kern="1200" noProof="0" dirty="0" smtClean="0">
                          <a:solidFill>
                            <a:srgbClr val="000000"/>
                          </a:solidFill>
                          <a:effectLst/>
                          <a:latin typeface="+mn-lt"/>
                          <a:ea typeface="+mn-ea"/>
                          <a:cs typeface="+mn-cs"/>
                        </a:rPr>
                        <a:t>Mission</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600" b="1" kern="1200" noProof="0" dirty="0" smtClean="0">
                          <a:solidFill>
                            <a:srgbClr val="000000"/>
                          </a:solidFill>
                          <a:effectLst/>
                          <a:latin typeface="+mn-lt"/>
                          <a:ea typeface="+mn-ea"/>
                          <a:cs typeface="+mn-cs"/>
                        </a:rPr>
                        <a:t>Status quo</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600" b="1" kern="1200" noProof="0" dirty="0" smtClean="0">
                          <a:solidFill>
                            <a:srgbClr val="FFFFFF"/>
                          </a:solidFill>
                          <a:effectLst>
                            <a:outerShdw blurRad="190500" algn="ctr" rotWithShape="0">
                              <a:prstClr val="black">
                                <a:alpha val="50000"/>
                              </a:prstClr>
                            </a:outerShdw>
                          </a:effectLst>
                          <a:latin typeface="+mn-lt"/>
                          <a:ea typeface="+mn-ea"/>
                          <a:cs typeface="+mn-cs"/>
                        </a:rPr>
                        <a:t>Goals</a:t>
                      </a:r>
                      <a:endParaRPr lang="en-US" sz="1600" b="1" kern="1200" noProof="0" dirty="0">
                        <a:solidFill>
                          <a:srgbClr val="FFFFFF"/>
                        </a:solidFill>
                        <a:effectLst>
                          <a:outerShdw blurRad="190500" algn="ctr" rotWithShape="0">
                            <a:prstClr val="black">
                              <a:alpha val="50000"/>
                            </a:prstClr>
                          </a:outerShdw>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chemeClr val="accent1">
                            <a:lumMod val="60000"/>
                            <a:lumOff val="40000"/>
                          </a:schemeClr>
                        </a:gs>
                        <a:gs pos="100000">
                          <a:schemeClr val="accent1"/>
                        </a:gs>
                      </a:gsLst>
                      <a:lin ang="5400000" scaled="1"/>
                      <a:tileRect/>
                    </a:gradFill>
                  </a:tcPr>
                </a:tc>
              </a:tr>
              <a:tr h="1296368">
                <a:tc>
                  <a:txBody>
                    <a:bodyPr/>
                    <a:lstStyle/>
                    <a:p>
                      <a:pPr algn="ctr"/>
                      <a:r>
                        <a:rPr lang="en-US" sz="1600" b="1" noProof="0" dirty="0" smtClean="0"/>
                        <a:t>Please insert </a:t>
                      </a:r>
                      <a:br>
                        <a:rPr lang="en-US" sz="1600" b="1" noProof="0" dirty="0" smtClean="0"/>
                      </a:br>
                      <a:r>
                        <a:rPr lang="en-US" sz="1600" b="1" noProof="0" dirty="0" smtClean="0"/>
                        <a:t>company visions.</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Is the process to reach the vision in action?</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Which steps have already been implemented to get it on its way?</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Which goals can be deducted from the company’s visions and their status quo?</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1296368">
                <a:tc>
                  <a:txBody>
                    <a:bodyPr/>
                    <a:lstStyle/>
                    <a:p>
                      <a:pPr algn="ctr"/>
                      <a:r>
                        <a:rPr lang="en-US" sz="1600" b="1" noProof="0" dirty="0" smtClean="0"/>
                        <a:t>Please insert </a:t>
                      </a:r>
                      <a:br>
                        <a:rPr lang="en-US" sz="1600" b="1" noProof="0" dirty="0" smtClean="0"/>
                      </a:br>
                      <a:r>
                        <a:rPr lang="en-US" sz="1600" b="1" noProof="0" dirty="0" smtClean="0"/>
                        <a:t>company visions.</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Which steps need to be done to reach vision?</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How can steps be implemented?</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How can these goals be reached on the short term (concrete steps and measures)?</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1296368">
                <a:tc>
                  <a:txBody>
                    <a:bodyPr/>
                    <a:lstStyle/>
                    <a:p>
                      <a:pPr algn="ctr"/>
                      <a:r>
                        <a:rPr lang="en-US" sz="1600" b="1" noProof="0" dirty="0" smtClean="0"/>
                        <a:t>Please insert </a:t>
                      </a:r>
                      <a:br>
                        <a:rPr lang="en-US" sz="1600" b="1" noProof="0" dirty="0" smtClean="0"/>
                      </a:br>
                      <a:r>
                        <a:rPr lang="en-US" sz="1600" b="1" noProof="0" dirty="0" smtClean="0"/>
                        <a:t>company visions.</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Are there any hurdles to overcome?</a:t>
                      </a:r>
                    </a:p>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How can these be circumvented?</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Goals and targets</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41556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Objectives </a:t>
            </a:r>
            <a:r>
              <a:rPr lang="en-US" b="0" dirty="0" smtClean="0"/>
              <a:t>– Corporate Goals</a:t>
            </a:r>
            <a:endParaRPr lang="en-US" dirty="0"/>
          </a:p>
        </p:txBody>
      </p:sp>
      <p:sp>
        <p:nvSpPr>
          <p:cNvPr id="3" name="Textplatzhalter 2"/>
          <p:cNvSpPr>
            <a:spLocks noGrp="1"/>
          </p:cNvSpPr>
          <p:nvPr>
            <p:ph type="body" sz="quarter" idx="13"/>
          </p:nvPr>
        </p:nvSpPr>
        <p:spPr bwMode="gray"/>
        <p:txBody>
          <a:bodyPr/>
          <a:lstStyle/>
          <a:p>
            <a:r>
              <a:rPr lang="en-US" dirty="0" smtClean="0"/>
              <a:t>Evaluate targets for sub-goals in order to reach main corporate goals</a:t>
            </a:r>
            <a:endParaRPr lang="en-US" dirty="0"/>
          </a:p>
        </p:txBody>
      </p:sp>
      <p:cxnSp>
        <p:nvCxnSpPr>
          <p:cNvPr id="151" name="Gerade Verbindung 150"/>
          <p:cNvCxnSpPr/>
          <p:nvPr/>
        </p:nvCxnSpPr>
        <p:spPr bwMode="gray">
          <a:xfrm>
            <a:off x="4571850" y="1555200"/>
            <a:ext cx="546" cy="424800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84" name="Gruppieren 183"/>
          <p:cNvGrpSpPr/>
          <p:nvPr/>
        </p:nvGrpSpPr>
        <p:grpSpPr bwMode="gray">
          <a:xfrm>
            <a:off x="323850" y="1555200"/>
            <a:ext cx="4176151" cy="4248000"/>
            <a:chOff x="323850" y="1555200"/>
            <a:chExt cx="4176151" cy="4248000"/>
          </a:xfrm>
        </p:grpSpPr>
        <p:sp>
          <p:nvSpPr>
            <p:cNvPr id="29" name="Rechteck 28"/>
            <p:cNvSpPr/>
            <p:nvPr/>
          </p:nvSpPr>
          <p:spPr bwMode="gray">
            <a:xfrm>
              <a:off x="971850" y="1555200"/>
              <a:ext cx="2880150"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algn="ctr" defTabSz="801688" eaLnBrk="0" hangingPunct="0">
                <a:buClr>
                  <a:srgbClr val="969696"/>
                </a:buClr>
              </a:pPr>
              <a:r>
                <a:rPr lang="en-US" b="1" dirty="0" smtClean="0">
                  <a:solidFill>
                    <a:srgbClr val="FFFFFF"/>
                  </a:solidFill>
                  <a:effectLst>
                    <a:outerShdw blurRad="190500" algn="ctr" rotWithShape="0">
                      <a:prstClr val="black">
                        <a:alpha val="50000"/>
                      </a:prstClr>
                    </a:outerShdw>
                  </a:effectLst>
                  <a:cs typeface="Arial" charset="0"/>
                </a:rPr>
                <a:t>Goal 1</a:t>
              </a:r>
              <a:endParaRPr lang="en-US" b="1" dirty="0">
                <a:solidFill>
                  <a:srgbClr val="FFFFFF"/>
                </a:solidFill>
                <a:effectLst>
                  <a:outerShdw blurRad="190500" algn="ctr" rotWithShape="0">
                    <a:prstClr val="black">
                      <a:alpha val="50000"/>
                    </a:prstClr>
                  </a:outerShdw>
                </a:effectLst>
                <a:cs typeface="Arial" charset="0"/>
              </a:endParaRPr>
            </a:p>
          </p:txBody>
        </p:sp>
        <p:cxnSp>
          <p:nvCxnSpPr>
            <p:cNvPr id="116" name="Gewinkelte Verbindung 115"/>
            <p:cNvCxnSpPr>
              <a:endCxn id="29" idx="2"/>
            </p:cNvCxnSpPr>
            <p:nvPr/>
          </p:nvCxnSpPr>
          <p:spPr bwMode="gray">
            <a:xfrm rot="16200000" flipV="1">
              <a:off x="2960543" y="1546582"/>
              <a:ext cx="342840" cy="1440075"/>
            </a:xfrm>
            <a:prstGeom prst="bentConnector3">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18" name="Gewinkelte Verbindung 117"/>
            <p:cNvCxnSpPr>
              <a:endCxn id="29" idx="2"/>
            </p:cNvCxnSpPr>
            <p:nvPr/>
          </p:nvCxnSpPr>
          <p:spPr bwMode="gray">
            <a:xfrm rot="5400000" flipH="1" flipV="1">
              <a:off x="1520467" y="1546583"/>
              <a:ext cx="342840" cy="1440075"/>
            </a:xfrm>
            <a:prstGeom prst="bentConnector3">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0" name="Gerade Verbindung 119"/>
            <p:cNvCxnSpPr>
              <a:stCxn id="65" idx="0"/>
              <a:endCxn id="29" idx="2"/>
            </p:cNvCxnSpPr>
            <p:nvPr/>
          </p:nvCxnSpPr>
          <p:spPr bwMode="gray">
            <a:xfrm flipV="1">
              <a:off x="2411850" y="2095200"/>
              <a:ext cx="75" cy="342840"/>
            </a:xfrm>
            <a:prstGeom prst="line">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sp>
          <p:nvSpPr>
            <p:cNvPr id="111" name="Rectangle 5"/>
            <p:cNvSpPr>
              <a:spLocks noChangeArrowheads="1"/>
            </p:cNvSpPr>
            <p:nvPr/>
          </p:nvSpPr>
          <p:spPr bwMode="gray">
            <a:xfrm>
              <a:off x="323850" y="4705200"/>
              <a:ext cx="1296000" cy="1098000"/>
            </a:xfrm>
            <a:prstGeom prst="upArrowCallout">
              <a:avLst>
                <a:gd name="adj1" fmla="val 34026"/>
                <a:gd name="adj2" fmla="val 17013"/>
                <a:gd name="adj3" fmla="val 12734"/>
                <a:gd name="adj4" fmla="val 87266"/>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Project</a:t>
              </a:r>
            </a:p>
          </p:txBody>
        </p:sp>
        <p:grpSp>
          <p:nvGrpSpPr>
            <p:cNvPr id="183" name="Gruppieren 182"/>
            <p:cNvGrpSpPr/>
            <p:nvPr/>
          </p:nvGrpSpPr>
          <p:grpSpPr bwMode="gray">
            <a:xfrm>
              <a:off x="323850" y="2438040"/>
              <a:ext cx="1296000" cy="2267160"/>
              <a:chOff x="323850" y="2438040"/>
              <a:chExt cx="1296000" cy="2267160"/>
            </a:xfrm>
          </p:grpSpPr>
          <p:sp>
            <p:nvSpPr>
              <p:cNvPr id="31" name="Rectangle 5"/>
              <p:cNvSpPr>
                <a:spLocks noChangeArrowheads="1"/>
              </p:cNvSpPr>
              <p:nvPr/>
            </p:nvSpPr>
            <p:spPr bwMode="gray">
              <a:xfrm flipH="1">
                <a:off x="323850" y="2438040"/>
                <a:ext cx="1296000" cy="954000"/>
              </a:xfrm>
              <a:prstGeom prst="round1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1</a:t>
                </a:r>
              </a:p>
            </p:txBody>
          </p:sp>
          <p:sp>
            <p:nvSpPr>
              <p:cNvPr id="94" name="Rectangle 5"/>
              <p:cNvSpPr>
                <a:spLocks noChangeArrowheads="1"/>
              </p:cNvSpPr>
              <p:nvPr/>
            </p:nvSpPr>
            <p:spPr bwMode="gray">
              <a:xfrm>
                <a:off x="323850"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07" name="Gruppieren 106"/>
              <p:cNvGrpSpPr/>
              <p:nvPr/>
            </p:nvGrpSpPr>
            <p:grpSpPr bwMode="gray">
              <a:xfrm>
                <a:off x="323850" y="4345200"/>
                <a:ext cx="1296000" cy="360000"/>
                <a:chOff x="323850" y="4146360"/>
                <a:chExt cx="1296000" cy="360000"/>
              </a:xfrm>
            </p:grpSpPr>
            <p:sp>
              <p:nvSpPr>
                <p:cNvPr id="95" name="Rechteck 94"/>
                <p:cNvSpPr/>
                <p:nvPr/>
              </p:nvSpPr>
              <p:spPr bwMode="gray">
                <a:xfrm>
                  <a:off x="32385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06" name="Gruppieren 105"/>
                <p:cNvGrpSpPr/>
                <p:nvPr/>
              </p:nvGrpSpPr>
              <p:grpSpPr bwMode="gray">
                <a:xfrm>
                  <a:off x="860106" y="4218360"/>
                  <a:ext cx="684000" cy="216000"/>
                  <a:chOff x="860106" y="4218360"/>
                  <a:chExt cx="684000" cy="216000"/>
                </a:xfrm>
              </p:grpSpPr>
              <p:sp>
                <p:nvSpPr>
                  <p:cNvPr id="96" name="Rechteck 95"/>
                  <p:cNvSpPr/>
                  <p:nvPr/>
                </p:nvSpPr>
                <p:spPr bwMode="gray">
                  <a:xfrm>
                    <a:off x="86010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97" name="Rechteck 96"/>
                  <p:cNvSpPr/>
                  <p:nvPr/>
                </p:nvSpPr>
                <p:spPr bwMode="gray">
                  <a:xfrm>
                    <a:off x="860106" y="4218360"/>
                    <a:ext cx="425769"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wrap="none" lIns="0" tIns="36000" rIns="0" bIns="36000" rtlCol="0" anchor="ctr"/>
                  <a:lstStyle/>
                  <a:p>
                    <a:pPr algn="ctr"/>
                    <a:r>
                      <a:rPr lang="en-US" sz="1000" b="1" dirty="0" smtClean="0">
                        <a:solidFill>
                          <a:srgbClr val="FFFFFF"/>
                        </a:solidFill>
                        <a:effectLst>
                          <a:outerShdw blurRad="190500" algn="ctr" rotWithShape="0">
                            <a:prstClr val="black">
                              <a:alpha val="50000"/>
                            </a:prstClr>
                          </a:outerShdw>
                        </a:effectLst>
                      </a:rPr>
                      <a:t>70%</a:t>
                    </a:r>
                    <a:endParaRPr lang="en-US" sz="1000" b="1" dirty="0">
                      <a:solidFill>
                        <a:srgbClr val="FFFFFF"/>
                      </a:solidFill>
                      <a:effectLst>
                        <a:outerShdw blurRad="190500" algn="ctr" rotWithShape="0">
                          <a:prstClr val="black">
                            <a:alpha val="50000"/>
                          </a:prstClr>
                        </a:outerShdw>
                      </a:effectLst>
                    </a:endParaRPr>
                  </a:p>
                </p:txBody>
              </p:sp>
            </p:grpSp>
          </p:grpSp>
        </p:grpSp>
        <p:grpSp>
          <p:nvGrpSpPr>
            <p:cNvPr id="182" name="Gruppieren 181"/>
            <p:cNvGrpSpPr/>
            <p:nvPr/>
          </p:nvGrpSpPr>
          <p:grpSpPr bwMode="gray">
            <a:xfrm>
              <a:off x="1763850" y="2438040"/>
              <a:ext cx="1296000" cy="2267160"/>
              <a:chOff x="1763850" y="2438040"/>
              <a:chExt cx="1296000" cy="2267160"/>
            </a:xfrm>
          </p:grpSpPr>
          <p:sp>
            <p:nvSpPr>
              <p:cNvPr id="65" name="Rectangle 5"/>
              <p:cNvSpPr>
                <a:spLocks noChangeArrowheads="1"/>
              </p:cNvSpPr>
              <p:nvPr/>
            </p:nvSpPr>
            <p:spPr bwMode="gray">
              <a:xfrm>
                <a:off x="1763850" y="2438040"/>
                <a:ext cx="1296000" cy="954000"/>
              </a:xfrm>
              <a:prstGeom prst="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2</a:t>
                </a:r>
              </a:p>
            </p:txBody>
          </p:sp>
          <p:sp>
            <p:nvSpPr>
              <p:cNvPr id="93" name="Rectangle 5"/>
              <p:cNvSpPr>
                <a:spLocks noChangeArrowheads="1"/>
              </p:cNvSpPr>
              <p:nvPr/>
            </p:nvSpPr>
            <p:spPr bwMode="gray">
              <a:xfrm>
                <a:off x="1763850"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08" name="Gruppieren 107"/>
              <p:cNvGrpSpPr/>
              <p:nvPr/>
            </p:nvGrpSpPr>
            <p:grpSpPr bwMode="gray">
              <a:xfrm>
                <a:off x="1763850" y="4345200"/>
                <a:ext cx="1296000" cy="360000"/>
                <a:chOff x="1763850" y="4146360"/>
                <a:chExt cx="1296000" cy="360000"/>
              </a:xfrm>
            </p:grpSpPr>
            <p:sp>
              <p:nvSpPr>
                <p:cNvPr id="98" name="Rechteck 97"/>
                <p:cNvSpPr/>
                <p:nvPr/>
              </p:nvSpPr>
              <p:spPr bwMode="gray">
                <a:xfrm>
                  <a:off x="176385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05" name="Gruppieren 104"/>
                <p:cNvGrpSpPr/>
                <p:nvPr/>
              </p:nvGrpSpPr>
              <p:grpSpPr bwMode="gray">
                <a:xfrm>
                  <a:off x="2300106" y="4218360"/>
                  <a:ext cx="684000" cy="216000"/>
                  <a:chOff x="2300106" y="4218360"/>
                  <a:chExt cx="684000" cy="216000"/>
                </a:xfrm>
              </p:grpSpPr>
              <p:sp>
                <p:nvSpPr>
                  <p:cNvPr id="99" name="Rechteck 98"/>
                  <p:cNvSpPr/>
                  <p:nvPr/>
                </p:nvSpPr>
                <p:spPr bwMode="gray">
                  <a:xfrm>
                    <a:off x="230010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100" name="Rechteck 99"/>
                  <p:cNvSpPr/>
                  <p:nvPr/>
                </p:nvSpPr>
                <p:spPr bwMode="gray">
                  <a:xfrm>
                    <a:off x="2300107" y="4218360"/>
                    <a:ext cx="278788"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rot="0" spcFirstLastPara="0" vertOverflow="overflow" horzOverflow="overflow" vert="horz" wrap="none" lIns="0" tIns="36000" rIns="0" bIns="36000" numCol="1" spcCol="0" rtlCol="0" fromWordArt="0" anchor="ctr" anchorCtr="0" forceAA="0" compatLnSpc="1">
                    <a:prstTxWarp prst="textNoShape">
                      <a:avLst/>
                    </a:prstTxWarp>
                    <a:noAutofit/>
                  </a:bodyPr>
                  <a:lstStyle/>
                  <a:p>
                    <a:pPr algn="ctr"/>
                    <a:r>
                      <a:rPr lang="en-US" sz="1000" b="1" dirty="0" smtClean="0">
                        <a:solidFill>
                          <a:srgbClr val="FFFFFF"/>
                        </a:solidFill>
                        <a:effectLst>
                          <a:outerShdw blurRad="190500" algn="ctr" rotWithShape="0">
                            <a:prstClr val="black">
                              <a:alpha val="50000"/>
                            </a:prstClr>
                          </a:outerShdw>
                        </a:effectLst>
                      </a:rPr>
                      <a:t>40%</a:t>
                    </a:r>
                    <a:endParaRPr lang="en-US" sz="1000" b="1" dirty="0">
                      <a:solidFill>
                        <a:srgbClr val="FFFFFF"/>
                      </a:solidFill>
                      <a:effectLst>
                        <a:outerShdw blurRad="190500" algn="ctr" rotWithShape="0">
                          <a:prstClr val="black">
                            <a:alpha val="50000"/>
                          </a:prstClr>
                        </a:outerShdw>
                      </a:effectLst>
                    </a:endParaRPr>
                  </a:p>
                </p:txBody>
              </p:sp>
            </p:grpSp>
          </p:grpSp>
        </p:grpSp>
        <p:grpSp>
          <p:nvGrpSpPr>
            <p:cNvPr id="181" name="Gruppieren 180"/>
            <p:cNvGrpSpPr/>
            <p:nvPr/>
          </p:nvGrpSpPr>
          <p:grpSpPr bwMode="gray">
            <a:xfrm>
              <a:off x="3204000" y="2438040"/>
              <a:ext cx="1296000" cy="2267160"/>
              <a:chOff x="3204000" y="2438040"/>
              <a:chExt cx="1296000" cy="2267160"/>
            </a:xfrm>
          </p:grpSpPr>
          <p:sp>
            <p:nvSpPr>
              <p:cNvPr id="66" name="Rectangle 5"/>
              <p:cNvSpPr>
                <a:spLocks noChangeArrowheads="1"/>
              </p:cNvSpPr>
              <p:nvPr/>
            </p:nvSpPr>
            <p:spPr bwMode="gray">
              <a:xfrm>
                <a:off x="3204000" y="2438040"/>
                <a:ext cx="1296000" cy="954000"/>
              </a:xfrm>
              <a:prstGeom prst="round1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3</a:t>
                </a:r>
              </a:p>
            </p:txBody>
          </p:sp>
          <p:sp>
            <p:nvSpPr>
              <p:cNvPr id="69" name="Rectangle 5"/>
              <p:cNvSpPr>
                <a:spLocks noChangeArrowheads="1"/>
              </p:cNvSpPr>
              <p:nvPr/>
            </p:nvSpPr>
            <p:spPr bwMode="gray">
              <a:xfrm>
                <a:off x="3204000"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09" name="Gruppieren 108"/>
              <p:cNvGrpSpPr/>
              <p:nvPr/>
            </p:nvGrpSpPr>
            <p:grpSpPr bwMode="gray">
              <a:xfrm>
                <a:off x="3204000" y="4345200"/>
                <a:ext cx="1296000" cy="360000"/>
                <a:chOff x="3204000" y="4146360"/>
                <a:chExt cx="1296000" cy="360000"/>
              </a:xfrm>
            </p:grpSpPr>
            <p:sp>
              <p:nvSpPr>
                <p:cNvPr id="101" name="Rechteck 100"/>
                <p:cNvSpPr/>
                <p:nvPr/>
              </p:nvSpPr>
              <p:spPr bwMode="gray">
                <a:xfrm>
                  <a:off x="320400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04" name="Gruppieren 103"/>
                <p:cNvGrpSpPr/>
                <p:nvPr/>
              </p:nvGrpSpPr>
              <p:grpSpPr bwMode="gray">
                <a:xfrm>
                  <a:off x="3740256" y="4218360"/>
                  <a:ext cx="684000" cy="216000"/>
                  <a:chOff x="3740256" y="4218360"/>
                  <a:chExt cx="684000" cy="216000"/>
                </a:xfrm>
              </p:grpSpPr>
              <p:sp>
                <p:nvSpPr>
                  <p:cNvPr id="102" name="Rechteck 101"/>
                  <p:cNvSpPr/>
                  <p:nvPr/>
                </p:nvSpPr>
                <p:spPr bwMode="gray">
                  <a:xfrm>
                    <a:off x="374025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103" name="Rechteck 102"/>
                  <p:cNvSpPr/>
                  <p:nvPr/>
                </p:nvSpPr>
                <p:spPr bwMode="gray">
                  <a:xfrm>
                    <a:off x="3740256" y="4218360"/>
                    <a:ext cx="515038"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rot="0" spcFirstLastPara="0" vertOverflow="overflow" horzOverflow="overflow" vert="horz" wrap="none" lIns="0" tIns="36000" rIns="0" bIns="36000" numCol="1" spcCol="0" rtlCol="0" fromWordArt="0" anchor="ctr" anchorCtr="0" forceAA="0" compatLnSpc="1">
                    <a:prstTxWarp prst="textNoShape">
                      <a:avLst/>
                    </a:prstTxWarp>
                    <a:noAutofit/>
                  </a:bodyPr>
                  <a:lstStyle/>
                  <a:p>
                    <a:pPr algn="ctr"/>
                    <a:r>
                      <a:rPr lang="en-US" sz="1000" b="1" dirty="0" smtClean="0">
                        <a:solidFill>
                          <a:srgbClr val="FFFFFF"/>
                        </a:solidFill>
                        <a:effectLst>
                          <a:outerShdw blurRad="190500" algn="ctr" rotWithShape="0">
                            <a:prstClr val="black">
                              <a:alpha val="50000"/>
                            </a:prstClr>
                          </a:outerShdw>
                        </a:effectLst>
                      </a:rPr>
                      <a:t>80%</a:t>
                    </a:r>
                    <a:endParaRPr lang="en-US" sz="1000" b="1" dirty="0">
                      <a:solidFill>
                        <a:srgbClr val="FFFFFF"/>
                      </a:solidFill>
                      <a:effectLst>
                        <a:outerShdw blurRad="190500" algn="ctr" rotWithShape="0">
                          <a:prstClr val="black">
                            <a:alpha val="50000"/>
                          </a:prstClr>
                        </a:outerShdw>
                      </a:effectLst>
                    </a:endParaRPr>
                  </a:p>
                </p:txBody>
              </p:sp>
            </p:grpSp>
          </p:grpSp>
        </p:grpSp>
        <p:sp>
          <p:nvSpPr>
            <p:cNvPr id="168" name="Rectangle 5"/>
            <p:cNvSpPr>
              <a:spLocks noChangeArrowheads="1"/>
            </p:cNvSpPr>
            <p:nvPr/>
          </p:nvSpPr>
          <p:spPr bwMode="gray">
            <a:xfrm>
              <a:off x="1791501" y="4705200"/>
              <a:ext cx="1296000" cy="1098000"/>
            </a:xfrm>
            <a:prstGeom prst="upArrowCallout">
              <a:avLst>
                <a:gd name="adj1" fmla="val 34026"/>
                <a:gd name="adj2" fmla="val 17013"/>
                <a:gd name="adj3" fmla="val 12734"/>
                <a:gd name="adj4" fmla="val 87266"/>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Project</a:t>
              </a:r>
            </a:p>
          </p:txBody>
        </p:sp>
        <p:sp>
          <p:nvSpPr>
            <p:cNvPr id="169" name="Rectangle 5"/>
            <p:cNvSpPr>
              <a:spLocks noChangeArrowheads="1"/>
            </p:cNvSpPr>
            <p:nvPr/>
          </p:nvSpPr>
          <p:spPr bwMode="gray">
            <a:xfrm>
              <a:off x="3204001" y="4705200"/>
              <a:ext cx="1296000" cy="1098000"/>
            </a:xfrm>
            <a:prstGeom prst="upArrowCallout">
              <a:avLst>
                <a:gd name="adj1" fmla="val 34026"/>
                <a:gd name="adj2" fmla="val 17013"/>
                <a:gd name="adj3" fmla="val 12734"/>
                <a:gd name="adj4" fmla="val 87266"/>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Project</a:t>
              </a:r>
            </a:p>
          </p:txBody>
        </p:sp>
      </p:grpSp>
      <p:grpSp>
        <p:nvGrpSpPr>
          <p:cNvPr id="185" name="Gruppieren 184"/>
          <p:cNvGrpSpPr/>
          <p:nvPr/>
        </p:nvGrpSpPr>
        <p:grpSpPr bwMode="gray">
          <a:xfrm>
            <a:off x="4644792" y="1555200"/>
            <a:ext cx="4176188" cy="4248000"/>
            <a:chOff x="4644792" y="1555200"/>
            <a:chExt cx="4176188" cy="4248000"/>
          </a:xfrm>
        </p:grpSpPr>
        <p:sp>
          <p:nvSpPr>
            <p:cNvPr id="121" name="Rechteck 120"/>
            <p:cNvSpPr/>
            <p:nvPr/>
          </p:nvSpPr>
          <p:spPr bwMode="gray">
            <a:xfrm>
              <a:off x="5292792" y="1555200"/>
              <a:ext cx="2880150"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algn="ctr" defTabSz="801688" eaLnBrk="0" hangingPunct="0">
                <a:buClr>
                  <a:srgbClr val="969696"/>
                </a:buClr>
              </a:pPr>
              <a:r>
                <a:rPr lang="en-US" b="1" dirty="0" smtClean="0">
                  <a:solidFill>
                    <a:srgbClr val="FFFFFF"/>
                  </a:solidFill>
                  <a:effectLst>
                    <a:outerShdw blurRad="190500" algn="ctr" rotWithShape="0">
                      <a:prstClr val="black">
                        <a:alpha val="50000"/>
                      </a:prstClr>
                    </a:outerShdw>
                  </a:effectLst>
                  <a:cs typeface="Arial" charset="0"/>
                </a:rPr>
                <a:t>Goal 2</a:t>
              </a:r>
              <a:endParaRPr lang="en-US" b="1" dirty="0">
                <a:solidFill>
                  <a:srgbClr val="FFFFFF"/>
                </a:solidFill>
                <a:effectLst>
                  <a:outerShdw blurRad="190500" algn="ctr" rotWithShape="0">
                    <a:prstClr val="black">
                      <a:alpha val="50000"/>
                    </a:prstClr>
                  </a:outerShdw>
                </a:effectLst>
                <a:cs typeface="Arial" charset="0"/>
              </a:endParaRPr>
            </a:p>
          </p:txBody>
        </p:sp>
        <p:cxnSp>
          <p:nvCxnSpPr>
            <p:cNvPr id="122" name="Gewinkelte Verbindung 121"/>
            <p:cNvCxnSpPr>
              <a:endCxn id="121" idx="2"/>
            </p:cNvCxnSpPr>
            <p:nvPr/>
          </p:nvCxnSpPr>
          <p:spPr bwMode="gray">
            <a:xfrm rot="16200000" flipV="1">
              <a:off x="7281485" y="1546582"/>
              <a:ext cx="342840" cy="1440075"/>
            </a:xfrm>
            <a:prstGeom prst="bentConnector3">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3" name="Gewinkelte Verbindung 122"/>
            <p:cNvCxnSpPr>
              <a:endCxn id="121" idx="2"/>
            </p:cNvCxnSpPr>
            <p:nvPr/>
          </p:nvCxnSpPr>
          <p:spPr bwMode="gray">
            <a:xfrm rot="5400000" flipH="1" flipV="1">
              <a:off x="5841409" y="1546583"/>
              <a:ext cx="342840" cy="1440075"/>
            </a:xfrm>
            <a:prstGeom prst="bentConnector3">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4" name="Gerade Verbindung 123"/>
            <p:cNvCxnSpPr>
              <a:stCxn id="126" idx="0"/>
              <a:endCxn id="121" idx="2"/>
            </p:cNvCxnSpPr>
            <p:nvPr/>
          </p:nvCxnSpPr>
          <p:spPr bwMode="gray">
            <a:xfrm flipV="1">
              <a:off x="6732792" y="2095200"/>
              <a:ext cx="75" cy="342840"/>
            </a:xfrm>
            <a:prstGeom prst="line">
              <a:avLst/>
            </a:prstGeom>
            <a:ln w="19050">
              <a:solidFill>
                <a:srgbClr val="969696"/>
              </a:solidFill>
            </a:ln>
          </p:spPr>
          <p:style>
            <a:lnRef idx="1">
              <a:schemeClr val="accent1"/>
            </a:lnRef>
            <a:fillRef idx="0">
              <a:schemeClr val="accent1"/>
            </a:fillRef>
            <a:effectRef idx="0">
              <a:schemeClr val="accent1"/>
            </a:effectRef>
            <a:fontRef idx="minor">
              <a:schemeClr val="tx1"/>
            </a:fontRef>
          </p:style>
        </p:cxnSp>
        <p:grpSp>
          <p:nvGrpSpPr>
            <p:cNvPr id="180" name="Gruppieren 179"/>
            <p:cNvGrpSpPr/>
            <p:nvPr/>
          </p:nvGrpSpPr>
          <p:grpSpPr bwMode="gray">
            <a:xfrm>
              <a:off x="4644792" y="2438040"/>
              <a:ext cx="1296000" cy="2267160"/>
              <a:chOff x="4644792" y="2438040"/>
              <a:chExt cx="1296000" cy="2267160"/>
            </a:xfrm>
          </p:grpSpPr>
          <p:sp>
            <p:nvSpPr>
              <p:cNvPr id="125" name="Rectangle 5"/>
              <p:cNvSpPr>
                <a:spLocks noChangeArrowheads="1"/>
              </p:cNvSpPr>
              <p:nvPr/>
            </p:nvSpPr>
            <p:spPr bwMode="gray">
              <a:xfrm flipH="1">
                <a:off x="4644792" y="2438040"/>
                <a:ext cx="1296000" cy="954000"/>
              </a:xfrm>
              <a:prstGeom prst="round1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1</a:t>
                </a:r>
              </a:p>
            </p:txBody>
          </p:sp>
          <p:sp>
            <p:nvSpPr>
              <p:cNvPr id="130" name="Rectangle 5"/>
              <p:cNvSpPr>
                <a:spLocks noChangeArrowheads="1"/>
              </p:cNvSpPr>
              <p:nvPr/>
            </p:nvSpPr>
            <p:spPr bwMode="gray">
              <a:xfrm>
                <a:off x="4644792"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32" name="Gruppieren 131"/>
              <p:cNvGrpSpPr/>
              <p:nvPr/>
            </p:nvGrpSpPr>
            <p:grpSpPr bwMode="gray">
              <a:xfrm>
                <a:off x="4644792" y="4345200"/>
                <a:ext cx="1296000" cy="360000"/>
                <a:chOff x="323850" y="4146360"/>
                <a:chExt cx="1296000" cy="360000"/>
              </a:xfrm>
            </p:grpSpPr>
            <p:sp>
              <p:nvSpPr>
                <p:cNvPr id="143" name="Rechteck 142"/>
                <p:cNvSpPr/>
                <p:nvPr/>
              </p:nvSpPr>
              <p:spPr bwMode="gray">
                <a:xfrm>
                  <a:off x="32385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44" name="Gruppieren 143"/>
                <p:cNvGrpSpPr/>
                <p:nvPr/>
              </p:nvGrpSpPr>
              <p:grpSpPr bwMode="gray">
                <a:xfrm>
                  <a:off x="860106" y="4218360"/>
                  <a:ext cx="684000" cy="216000"/>
                  <a:chOff x="860106" y="4218360"/>
                  <a:chExt cx="684000" cy="216000"/>
                </a:xfrm>
              </p:grpSpPr>
              <p:sp>
                <p:nvSpPr>
                  <p:cNvPr id="145" name="Rechteck 144"/>
                  <p:cNvSpPr/>
                  <p:nvPr/>
                </p:nvSpPr>
                <p:spPr bwMode="gray">
                  <a:xfrm>
                    <a:off x="86010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146" name="Rechteck 145"/>
                  <p:cNvSpPr/>
                  <p:nvPr/>
                </p:nvSpPr>
                <p:spPr bwMode="gray">
                  <a:xfrm>
                    <a:off x="860106" y="4218360"/>
                    <a:ext cx="425769"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wrap="none" lIns="0" tIns="36000" rIns="0" bIns="36000" rtlCol="0" anchor="ctr"/>
                  <a:lstStyle/>
                  <a:p>
                    <a:pPr algn="ctr"/>
                    <a:r>
                      <a:rPr lang="en-US" sz="1000" b="1" dirty="0" smtClean="0">
                        <a:solidFill>
                          <a:srgbClr val="FFFFFF"/>
                        </a:solidFill>
                        <a:effectLst>
                          <a:outerShdw blurRad="190500" algn="ctr" rotWithShape="0">
                            <a:prstClr val="black">
                              <a:alpha val="50000"/>
                            </a:prstClr>
                          </a:outerShdw>
                        </a:effectLst>
                      </a:rPr>
                      <a:t>70%</a:t>
                    </a:r>
                    <a:endParaRPr lang="en-US" sz="1000" b="1" dirty="0">
                      <a:solidFill>
                        <a:srgbClr val="FFFFFF"/>
                      </a:solidFill>
                      <a:effectLst>
                        <a:outerShdw blurRad="190500" algn="ctr" rotWithShape="0">
                          <a:prstClr val="black">
                            <a:alpha val="50000"/>
                          </a:prstClr>
                        </a:outerShdw>
                      </a:effectLst>
                    </a:endParaRPr>
                  </a:p>
                </p:txBody>
              </p:sp>
            </p:grpSp>
          </p:grpSp>
        </p:grpSp>
        <p:grpSp>
          <p:nvGrpSpPr>
            <p:cNvPr id="179" name="Gruppieren 178"/>
            <p:cNvGrpSpPr/>
            <p:nvPr/>
          </p:nvGrpSpPr>
          <p:grpSpPr bwMode="gray">
            <a:xfrm>
              <a:off x="6084792" y="2438040"/>
              <a:ext cx="1296000" cy="2267160"/>
              <a:chOff x="6084792" y="2438040"/>
              <a:chExt cx="1296000" cy="2267160"/>
            </a:xfrm>
          </p:grpSpPr>
          <p:sp>
            <p:nvSpPr>
              <p:cNvPr id="126" name="Rectangle 5"/>
              <p:cNvSpPr>
                <a:spLocks noChangeArrowheads="1"/>
              </p:cNvSpPr>
              <p:nvPr/>
            </p:nvSpPr>
            <p:spPr bwMode="gray">
              <a:xfrm>
                <a:off x="6084792" y="2438040"/>
                <a:ext cx="1296000" cy="954000"/>
              </a:xfrm>
              <a:prstGeom prst="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2</a:t>
                </a:r>
              </a:p>
            </p:txBody>
          </p:sp>
          <p:sp>
            <p:nvSpPr>
              <p:cNvPr id="129" name="Rectangle 5"/>
              <p:cNvSpPr>
                <a:spLocks noChangeArrowheads="1"/>
              </p:cNvSpPr>
              <p:nvPr/>
            </p:nvSpPr>
            <p:spPr bwMode="gray">
              <a:xfrm>
                <a:off x="6084792"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33" name="Gruppieren 132"/>
              <p:cNvGrpSpPr/>
              <p:nvPr/>
            </p:nvGrpSpPr>
            <p:grpSpPr bwMode="gray">
              <a:xfrm>
                <a:off x="6084792" y="4345200"/>
                <a:ext cx="1296000" cy="360000"/>
                <a:chOff x="1763850" y="4146360"/>
                <a:chExt cx="1296000" cy="360000"/>
              </a:xfrm>
            </p:grpSpPr>
            <p:sp>
              <p:nvSpPr>
                <p:cNvPr id="139" name="Rechteck 138"/>
                <p:cNvSpPr/>
                <p:nvPr/>
              </p:nvSpPr>
              <p:spPr bwMode="gray">
                <a:xfrm>
                  <a:off x="176385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40" name="Gruppieren 139"/>
                <p:cNvGrpSpPr/>
                <p:nvPr/>
              </p:nvGrpSpPr>
              <p:grpSpPr bwMode="gray">
                <a:xfrm>
                  <a:off x="2300106" y="4218360"/>
                  <a:ext cx="684000" cy="216000"/>
                  <a:chOff x="2300106" y="4218360"/>
                  <a:chExt cx="684000" cy="216000"/>
                </a:xfrm>
              </p:grpSpPr>
              <p:sp>
                <p:nvSpPr>
                  <p:cNvPr id="141" name="Rechteck 140"/>
                  <p:cNvSpPr/>
                  <p:nvPr/>
                </p:nvSpPr>
                <p:spPr bwMode="gray">
                  <a:xfrm>
                    <a:off x="230010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142" name="Rechteck 141"/>
                  <p:cNvSpPr/>
                  <p:nvPr/>
                </p:nvSpPr>
                <p:spPr bwMode="gray">
                  <a:xfrm>
                    <a:off x="2300107" y="4218360"/>
                    <a:ext cx="278788"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rot="0" spcFirstLastPara="0" vertOverflow="overflow" horzOverflow="overflow" vert="horz" wrap="none" lIns="0" tIns="36000" rIns="0" bIns="36000" numCol="1" spcCol="0" rtlCol="0" fromWordArt="0" anchor="ctr" anchorCtr="0" forceAA="0" compatLnSpc="1">
                    <a:prstTxWarp prst="textNoShape">
                      <a:avLst/>
                    </a:prstTxWarp>
                    <a:noAutofit/>
                  </a:bodyPr>
                  <a:lstStyle/>
                  <a:p>
                    <a:pPr algn="ctr"/>
                    <a:r>
                      <a:rPr lang="en-US" sz="1000" b="1" dirty="0" smtClean="0">
                        <a:solidFill>
                          <a:srgbClr val="FFFFFF"/>
                        </a:solidFill>
                        <a:effectLst>
                          <a:outerShdw blurRad="190500" algn="ctr" rotWithShape="0">
                            <a:prstClr val="black">
                              <a:alpha val="50000"/>
                            </a:prstClr>
                          </a:outerShdw>
                        </a:effectLst>
                      </a:rPr>
                      <a:t>40%</a:t>
                    </a:r>
                    <a:endParaRPr lang="en-US" sz="1000" b="1" dirty="0">
                      <a:solidFill>
                        <a:srgbClr val="FFFFFF"/>
                      </a:solidFill>
                      <a:effectLst>
                        <a:outerShdw blurRad="190500" algn="ctr" rotWithShape="0">
                          <a:prstClr val="black">
                            <a:alpha val="50000"/>
                          </a:prstClr>
                        </a:outerShdw>
                      </a:effectLst>
                    </a:endParaRPr>
                  </a:p>
                </p:txBody>
              </p:sp>
            </p:grpSp>
          </p:grpSp>
        </p:grpSp>
        <p:grpSp>
          <p:nvGrpSpPr>
            <p:cNvPr id="178" name="Gruppieren 177"/>
            <p:cNvGrpSpPr/>
            <p:nvPr/>
          </p:nvGrpSpPr>
          <p:grpSpPr bwMode="gray">
            <a:xfrm>
              <a:off x="7524942" y="2438040"/>
              <a:ext cx="1296000" cy="2267160"/>
              <a:chOff x="7524942" y="2438040"/>
              <a:chExt cx="1296000" cy="2267160"/>
            </a:xfrm>
          </p:grpSpPr>
          <p:sp>
            <p:nvSpPr>
              <p:cNvPr id="127" name="Rectangle 5"/>
              <p:cNvSpPr>
                <a:spLocks noChangeArrowheads="1"/>
              </p:cNvSpPr>
              <p:nvPr/>
            </p:nvSpPr>
            <p:spPr bwMode="gray">
              <a:xfrm>
                <a:off x="7524942" y="2438040"/>
                <a:ext cx="1296000" cy="954000"/>
              </a:xfrm>
              <a:prstGeom prst="round1Rect">
                <a:avLst/>
              </a:prstGeom>
              <a:gradFill flip="none" rotWithShape="1">
                <a:gsLst>
                  <a:gs pos="0">
                    <a:srgbClr val="FFFFFF"/>
                  </a:gs>
                  <a:gs pos="100000">
                    <a:srgbClr val="D7D7D7"/>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Sub-goal 3</a:t>
                </a:r>
              </a:p>
            </p:txBody>
          </p:sp>
          <p:sp>
            <p:nvSpPr>
              <p:cNvPr id="128" name="Rectangle 5"/>
              <p:cNvSpPr>
                <a:spLocks noChangeArrowheads="1"/>
              </p:cNvSpPr>
              <p:nvPr/>
            </p:nvSpPr>
            <p:spPr bwMode="gray">
              <a:xfrm>
                <a:off x="7524942" y="3392040"/>
                <a:ext cx="1296000" cy="954000"/>
              </a:xfrm>
              <a:prstGeom prst="rect">
                <a:avLst/>
              </a:prstGeom>
              <a:blipFill>
                <a:blip r:embed="rId2"/>
                <a:stretch>
                  <a:fillRect/>
                </a:stretch>
              </a:blip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lvl="0" algn="ctr">
                  <a:lnSpc>
                    <a:spcPct val="95000"/>
                  </a:lnSpc>
                  <a:spcAft>
                    <a:spcPts val="400"/>
                  </a:spcAft>
                  <a:buClr>
                    <a:srgbClr val="969696"/>
                  </a:buClr>
                </a:pPr>
                <a:r>
                  <a:rPr lang="en-US" sz="1200" b="1" noProof="1">
                    <a:solidFill>
                      <a:srgbClr val="000000"/>
                    </a:solidFill>
                    <a:cs typeface="Arial" charset="0"/>
                  </a:rPr>
                  <a:t>TARGET:</a:t>
                </a:r>
              </a:p>
              <a:p>
                <a:pPr lvl="0" algn="ctr">
                  <a:lnSpc>
                    <a:spcPct val="95000"/>
                  </a:lnSpc>
                  <a:spcAft>
                    <a:spcPts val="400"/>
                  </a:spcAft>
                  <a:buClr>
                    <a:srgbClr val="969696"/>
                  </a:buClr>
                </a:pPr>
                <a:r>
                  <a:rPr lang="en-US" sz="1100" noProof="1">
                    <a:solidFill>
                      <a:srgbClr val="000000"/>
                    </a:solidFill>
                    <a:cs typeface="Arial" charset="0"/>
                  </a:rPr>
                  <a:t>Enter your target here</a:t>
                </a:r>
                <a:endParaRPr lang="en-US" sz="1200" noProof="1">
                  <a:solidFill>
                    <a:srgbClr val="000000"/>
                  </a:solidFill>
                  <a:cs typeface="Arial" charset="0"/>
                </a:endParaRPr>
              </a:p>
            </p:txBody>
          </p:sp>
          <p:grpSp>
            <p:nvGrpSpPr>
              <p:cNvPr id="134" name="Gruppieren 133"/>
              <p:cNvGrpSpPr/>
              <p:nvPr/>
            </p:nvGrpSpPr>
            <p:grpSpPr bwMode="gray">
              <a:xfrm>
                <a:off x="7524942" y="4345200"/>
                <a:ext cx="1296000" cy="360000"/>
                <a:chOff x="3204000" y="4146360"/>
                <a:chExt cx="1296000" cy="360000"/>
              </a:xfrm>
            </p:grpSpPr>
            <p:sp>
              <p:nvSpPr>
                <p:cNvPr id="135" name="Rechteck 134"/>
                <p:cNvSpPr/>
                <p:nvPr/>
              </p:nvSpPr>
              <p:spPr bwMode="gray">
                <a:xfrm>
                  <a:off x="3204000" y="4146360"/>
                  <a:ext cx="1296000" cy="36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nSpc>
                      <a:spcPct val="95000"/>
                    </a:lnSpc>
                    <a:spcAft>
                      <a:spcPts val="600"/>
                    </a:spcAft>
                    <a:buClr>
                      <a:srgbClr val="969696"/>
                    </a:buClr>
                  </a:pPr>
                  <a:r>
                    <a:rPr lang="en-US" sz="1000" b="1" dirty="0" smtClean="0">
                      <a:solidFill>
                        <a:srgbClr val="000000"/>
                      </a:solidFill>
                      <a:cs typeface="Arial" charset="0"/>
                    </a:rPr>
                    <a:t>Status</a:t>
                  </a:r>
                  <a:endParaRPr lang="en-US" sz="1000" b="1" dirty="0">
                    <a:solidFill>
                      <a:srgbClr val="000000"/>
                    </a:solidFill>
                    <a:cs typeface="Arial" charset="0"/>
                  </a:endParaRPr>
                </a:p>
              </p:txBody>
            </p:sp>
            <p:grpSp>
              <p:nvGrpSpPr>
                <p:cNvPr id="136" name="Gruppieren 135"/>
                <p:cNvGrpSpPr/>
                <p:nvPr/>
              </p:nvGrpSpPr>
              <p:grpSpPr bwMode="gray">
                <a:xfrm>
                  <a:off x="3740256" y="4218360"/>
                  <a:ext cx="684000" cy="216000"/>
                  <a:chOff x="3740256" y="4218360"/>
                  <a:chExt cx="684000" cy="216000"/>
                </a:xfrm>
              </p:grpSpPr>
              <p:sp>
                <p:nvSpPr>
                  <p:cNvPr id="137" name="Rechteck 136"/>
                  <p:cNvSpPr/>
                  <p:nvPr/>
                </p:nvSpPr>
                <p:spPr bwMode="gray">
                  <a:xfrm>
                    <a:off x="3740256" y="4218360"/>
                    <a:ext cx="684000" cy="216000"/>
                  </a:xfrm>
                  <a:prstGeom prst="rect">
                    <a:avLst/>
                  </a:prstGeom>
                  <a:gradFill flip="none" rotWithShape="1">
                    <a:gsLst>
                      <a:gs pos="0">
                        <a:srgbClr val="C0C0C0"/>
                      </a:gs>
                      <a:gs pos="100000">
                        <a:srgbClr val="D7D7D7"/>
                      </a:gs>
                    </a:gsLst>
                    <a:lin ang="5400000" scaled="1"/>
                    <a:tileRect/>
                  </a:gradFill>
                  <a:ln w="12700">
                    <a:noFill/>
                    <a:round/>
                    <a:headEnd/>
                    <a:tailEnd/>
                  </a:ln>
                  <a:effectLst>
                    <a:innerShdw blurRad="63500" dist="50800" dir="16200000">
                      <a:prstClr val="black">
                        <a:alpha val="50000"/>
                      </a:prstClr>
                    </a:innerShdw>
                  </a:effectLst>
                </p:spPr>
                <p:txBody>
                  <a:bodyPr rtlCol="0" anchor="ctr"/>
                  <a:lstStyle/>
                  <a:p>
                    <a:pPr algn="ctr"/>
                    <a:endParaRPr lang="en-US" dirty="0"/>
                  </a:p>
                </p:txBody>
              </p:sp>
              <p:sp>
                <p:nvSpPr>
                  <p:cNvPr id="138" name="Rechteck 137"/>
                  <p:cNvSpPr/>
                  <p:nvPr/>
                </p:nvSpPr>
                <p:spPr bwMode="gray">
                  <a:xfrm>
                    <a:off x="3740256" y="4218360"/>
                    <a:ext cx="515038" cy="216000"/>
                  </a:xfrm>
                  <a:prstGeom prst="rect">
                    <a:avLst/>
                  </a:prstGeom>
                  <a:gradFill flip="none" rotWithShape="1">
                    <a:gsLst>
                      <a:gs pos="0">
                        <a:schemeClr val="accent1">
                          <a:lumMod val="50000"/>
                        </a:schemeClr>
                      </a:gs>
                      <a:gs pos="35000">
                        <a:schemeClr val="accent1"/>
                      </a:gs>
                      <a:gs pos="100000">
                        <a:schemeClr val="accent1">
                          <a:lumMod val="40000"/>
                          <a:lumOff val="60000"/>
                        </a:schemeClr>
                      </a:gs>
                      <a:gs pos="71000">
                        <a:schemeClr val="accent1">
                          <a:lumMod val="60000"/>
                          <a:lumOff val="40000"/>
                        </a:schemeClr>
                      </a:gs>
                    </a:gsLst>
                    <a:lin ang="16200000" scaled="1"/>
                    <a:tileRect/>
                  </a:gradFill>
                  <a:ln w="12700">
                    <a:noFill/>
                    <a:round/>
                    <a:headEnd/>
                    <a:tailEnd/>
                  </a:ln>
                  <a:effectLst>
                    <a:outerShdw blurRad="50800" dist="76200" sx="90000" sy="90000" algn="l" rotWithShape="0">
                      <a:prstClr val="black">
                        <a:alpha val="40000"/>
                      </a:prstClr>
                    </a:outerShdw>
                  </a:effectLst>
                </p:spPr>
                <p:txBody>
                  <a:bodyPr rot="0" spcFirstLastPara="0" vertOverflow="overflow" horzOverflow="overflow" vert="horz" wrap="none" lIns="0" tIns="36000" rIns="0" bIns="36000" numCol="1" spcCol="0" rtlCol="0" fromWordArt="0" anchor="ctr" anchorCtr="0" forceAA="0" compatLnSpc="1">
                    <a:prstTxWarp prst="textNoShape">
                      <a:avLst/>
                    </a:prstTxWarp>
                    <a:noAutofit/>
                  </a:bodyPr>
                  <a:lstStyle/>
                  <a:p>
                    <a:pPr algn="ctr"/>
                    <a:r>
                      <a:rPr lang="en-US" sz="1000" b="1" dirty="0" smtClean="0">
                        <a:solidFill>
                          <a:srgbClr val="FFFFFF"/>
                        </a:solidFill>
                        <a:effectLst>
                          <a:outerShdw blurRad="190500" algn="ctr" rotWithShape="0">
                            <a:prstClr val="black">
                              <a:alpha val="50000"/>
                            </a:prstClr>
                          </a:outerShdw>
                        </a:effectLst>
                      </a:rPr>
                      <a:t>80%</a:t>
                    </a:r>
                    <a:endParaRPr lang="en-US" sz="1000" b="1" dirty="0">
                      <a:solidFill>
                        <a:srgbClr val="FFFFFF"/>
                      </a:solidFill>
                      <a:effectLst>
                        <a:outerShdw blurRad="190500" algn="ctr" rotWithShape="0">
                          <a:prstClr val="black">
                            <a:alpha val="50000"/>
                          </a:prstClr>
                        </a:outerShdw>
                      </a:effectLst>
                    </a:endParaRPr>
                  </a:p>
                </p:txBody>
              </p:sp>
            </p:grpSp>
          </p:grpSp>
        </p:grpSp>
        <p:sp>
          <p:nvSpPr>
            <p:cNvPr id="170" name="Rectangle 5"/>
            <p:cNvSpPr>
              <a:spLocks noChangeArrowheads="1"/>
            </p:cNvSpPr>
            <p:nvPr/>
          </p:nvSpPr>
          <p:spPr bwMode="gray">
            <a:xfrm>
              <a:off x="4644792" y="4705200"/>
              <a:ext cx="1296000" cy="1098000"/>
            </a:xfrm>
            <a:prstGeom prst="upArrowCallout">
              <a:avLst>
                <a:gd name="adj1" fmla="val 34026"/>
                <a:gd name="adj2" fmla="val 17013"/>
                <a:gd name="adj3" fmla="val 12734"/>
                <a:gd name="adj4" fmla="val 87266"/>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400" b="1" noProof="1" smtClean="0">
                  <a:solidFill>
                    <a:srgbClr val="000000"/>
                  </a:solidFill>
                  <a:cs typeface="Arial" charset="0"/>
                </a:rPr>
                <a:t>Project</a:t>
              </a:r>
            </a:p>
          </p:txBody>
        </p:sp>
        <p:sp>
          <p:nvSpPr>
            <p:cNvPr id="172" name="Rectangle 5"/>
            <p:cNvSpPr>
              <a:spLocks noChangeArrowheads="1"/>
            </p:cNvSpPr>
            <p:nvPr/>
          </p:nvSpPr>
          <p:spPr bwMode="gray">
            <a:xfrm>
              <a:off x="6084829" y="4705199"/>
              <a:ext cx="2736151" cy="1097998"/>
            </a:xfrm>
            <a:custGeom>
              <a:avLst/>
              <a:gdLst/>
              <a:ahLst/>
              <a:cxnLst/>
              <a:rect l="l" t="t" r="r" b="b"/>
              <a:pathLst>
                <a:path w="2736151" h="1097998">
                  <a:moveTo>
                    <a:pt x="647963" y="0"/>
                  </a:moveTo>
                  <a:lnTo>
                    <a:pt x="840049" y="139849"/>
                  </a:lnTo>
                  <a:lnTo>
                    <a:pt x="1896028" y="139849"/>
                  </a:lnTo>
                  <a:lnTo>
                    <a:pt x="2088114" y="0"/>
                  </a:lnTo>
                  <a:lnTo>
                    <a:pt x="2280200" y="139849"/>
                  </a:lnTo>
                  <a:lnTo>
                    <a:pt x="2736151" y="139849"/>
                  </a:lnTo>
                  <a:lnTo>
                    <a:pt x="2736151" y="1097998"/>
                  </a:lnTo>
                  <a:lnTo>
                    <a:pt x="0" y="1097998"/>
                  </a:lnTo>
                  <a:lnTo>
                    <a:pt x="0" y="139849"/>
                  </a:lnTo>
                  <a:lnTo>
                    <a:pt x="455877" y="139849"/>
                  </a:lnTo>
                  <a:close/>
                </a:path>
              </a:pathLst>
            </a:cu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80000" rIns="108000" bIns="72000" anchor="ctr"/>
            <a:lstStyle/>
            <a:p>
              <a:pPr algn="ctr">
                <a:lnSpc>
                  <a:spcPct val="95000"/>
                </a:lnSpc>
                <a:spcAft>
                  <a:spcPts val="600"/>
                </a:spcAft>
                <a:buClr>
                  <a:srgbClr val="969696"/>
                </a:buClr>
              </a:pPr>
              <a:r>
                <a:rPr lang="en-US" sz="1400" b="1" noProof="1">
                  <a:solidFill>
                    <a:srgbClr val="000000"/>
                  </a:solidFill>
                  <a:cs typeface="Arial" charset="0"/>
                </a:rPr>
                <a:t>Project</a:t>
              </a:r>
            </a:p>
          </p:txBody>
        </p:sp>
      </p:grpSp>
    </p:spTree>
    <p:extLst>
      <p:ext uri="{BB962C8B-B14F-4D97-AF65-F5344CB8AC3E}">
        <p14:creationId xmlns:p14="http://schemas.microsoft.com/office/powerpoint/2010/main" val="28615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Objectives </a:t>
            </a:r>
            <a:r>
              <a:rPr lang="en-US" b="0" dirty="0"/>
              <a:t>– </a:t>
            </a:r>
            <a:r>
              <a:rPr lang="en-US" b="0" dirty="0" smtClean="0"/>
              <a:t>Gap Analysis</a:t>
            </a:r>
            <a:endParaRPr lang="en-US" b="0" noProof="1"/>
          </a:p>
        </p:txBody>
      </p:sp>
      <p:grpSp>
        <p:nvGrpSpPr>
          <p:cNvPr id="23" name="Gruppieren 22"/>
          <p:cNvGrpSpPr/>
          <p:nvPr/>
        </p:nvGrpSpPr>
        <p:grpSpPr bwMode="gray">
          <a:xfrm>
            <a:off x="333374" y="1495126"/>
            <a:ext cx="8494714" cy="4305601"/>
            <a:chOff x="333374" y="1495126"/>
            <a:chExt cx="8494714" cy="4305601"/>
          </a:xfrm>
        </p:grpSpPr>
        <p:cxnSp>
          <p:nvCxnSpPr>
            <p:cNvPr id="9" name="Gerade Verbindung mit Pfeil 8"/>
            <p:cNvCxnSpPr/>
            <p:nvPr/>
          </p:nvCxnSpPr>
          <p:spPr bwMode="gray">
            <a:xfrm rot="5400000" flipH="1" flipV="1">
              <a:off x="-1251312" y="3497264"/>
              <a:ext cx="3886199" cy="1"/>
            </a:xfrm>
            <a:prstGeom prst="straightConnector1">
              <a:avLst/>
            </a:prstGeom>
            <a:ln w="19050">
              <a:solidFill>
                <a:srgbClr val="AFAFA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bwMode="gray">
            <a:xfrm>
              <a:off x="693374" y="5438774"/>
              <a:ext cx="8134714" cy="0"/>
            </a:xfrm>
            <a:prstGeom prst="straightConnector1">
              <a:avLst/>
            </a:prstGeom>
            <a:ln w="19050">
              <a:solidFill>
                <a:srgbClr val="AFAFAF"/>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gray">
            <a:xfrm rot="16200000">
              <a:off x="-491789" y="2320289"/>
              <a:ext cx="2008738" cy="358412"/>
            </a:xfrm>
            <a:prstGeom prst="rect">
              <a:avLst/>
            </a:prstGeom>
            <a:noFill/>
          </p:spPr>
          <p:txBody>
            <a:bodyPr wrap="square" rtlCol="0" anchor="ctr" anchorCtr="0">
              <a:noAutofit/>
            </a:bodyPr>
            <a:lstStyle/>
            <a:p>
              <a:pPr algn="r"/>
              <a:r>
                <a:rPr lang="en-US" sz="1400" b="1" noProof="1" smtClean="0"/>
                <a:t>Target value i.e. revenue</a:t>
              </a:r>
              <a:endParaRPr lang="en-US" sz="1400" b="1" noProof="1"/>
            </a:p>
          </p:txBody>
        </p:sp>
        <p:sp>
          <p:nvSpPr>
            <p:cNvPr id="16" name="Textfeld 15"/>
            <p:cNvSpPr txBox="1"/>
            <p:nvPr/>
          </p:nvSpPr>
          <p:spPr bwMode="gray">
            <a:xfrm>
              <a:off x="7640840" y="5454015"/>
              <a:ext cx="1187248" cy="346712"/>
            </a:xfrm>
            <a:prstGeom prst="rect">
              <a:avLst/>
            </a:prstGeom>
            <a:noFill/>
          </p:spPr>
          <p:txBody>
            <a:bodyPr wrap="square" rtlCol="0" anchor="ctr" anchorCtr="0">
              <a:noAutofit/>
            </a:bodyPr>
            <a:lstStyle/>
            <a:p>
              <a:pPr algn="r"/>
              <a:r>
                <a:rPr lang="en-US" sz="1400" b="1" noProof="1" smtClean="0"/>
                <a:t>time</a:t>
              </a:r>
              <a:endParaRPr lang="en-US" sz="1400" b="1" noProof="1"/>
            </a:p>
          </p:txBody>
        </p:sp>
        <p:sp>
          <p:nvSpPr>
            <p:cNvPr id="29" name="Textfeld 28"/>
            <p:cNvSpPr txBox="1"/>
            <p:nvPr/>
          </p:nvSpPr>
          <p:spPr bwMode="gray">
            <a:xfrm>
              <a:off x="2294683" y="5454015"/>
              <a:ext cx="1187248" cy="346712"/>
            </a:xfrm>
            <a:prstGeom prst="rect">
              <a:avLst/>
            </a:prstGeom>
            <a:noFill/>
          </p:spPr>
          <p:txBody>
            <a:bodyPr wrap="square" rtlCol="0" anchor="ctr" anchorCtr="0">
              <a:noAutofit/>
            </a:bodyPr>
            <a:lstStyle/>
            <a:p>
              <a:pPr algn="ctr"/>
              <a:r>
                <a:rPr lang="en-US" sz="1600" b="1" noProof="1" smtClean="0"/>
                <a:t>Present</a:t>
              </a:r>
              <a:endParaRPr lang="en-US" sz="1600" b="1" noProof="1"/>
            </a:p>
          </p:txBody>
        </p:sp>
        <p:sp>
          <p:nvSpPr>
            <p:cNvPr id="50" name="Textfeld 49"/>
            <p:cNvSpPr txBox="1"/>
            <p:nvPr/>
          </p:nvSpPr>
          <p:spPr bwMode="gray">
            <a:xfrm>
              <a:off x="5054526" y="5454015"/>
              <a:ext cx="1751074" cy="346712"/>
            </a:xfrm>
            <a:prstGeom prst="rect">
              <a:avLst/>
            </a:prstGeom>
            <a:noFill/>
          </p:spPr>
          <p:txBody>
            <a:bodyPr wrap="square" rtlCol="0" anchor="ctr" anchorCtr="0">
              <a:noAutofit/>
            </a:bodyPr>
            <a:lstStyle/>
            <a:p>
              <a:pPr algn="ctr"/>
              <a:r>
                <a:rPr lang="en-US" sz="1600" b="1" noProof="1" smtClean="0"/>
                <a:t>Planning horizon</a:t>
              </a:r>
              <a:endParaRPr lang="en-US" sz="1600" b="1" noProof="1"/>
            </a:p>
          </p:txBody>
        </p:sp>
        <p:cxnSp>
          <p:nvCxnSpPr>
            <p:cNvPr id="47" name="Gerade Verbindung 46"/>
            <p:cNvCxnSpPr>
              <a:stCxn id="44" idx="0"/>
            </p:cNvCxnSpPr>
            <p:nvPr/>
          </p:nvCxnSpPr>
          <p:spPr bwMode="gray">
            <a:xfrm>
              <a:off x="2880769" y="4109594"/>
              <a:ext cx="0" cy="1329180"/>
            </a:xfrm>
            <a:prstGeom prst="line">
              <a:avLst/>
            </a:prstGeom>
            <a:ln w="12700">
              <a:solidFill>
                <a:srgbClr val="969696"/>
              </a:solidFill>
              <a:prstDash val="sysDot"/>
            </a:ln>
          </p:spPr>
          <p:style>
            <a:lnRef idx="1">
              <a:schemeClr val="accent1"/>
            </a:lnRef>
            <a:fillRef idx="0">
              <a:schemeClr val="accent1"/>
            </a:fillRef>
            <a:effectRef idx="0">
              <a:schemeClr val="accent1"/>
            </a:effectRef>
            <a:fontRef idx="minor">
              <a:schemeClr val="tx1"/>
            </a:fontRef>
          </p:style>
        </p:cxnSp>
        <p:cxnSp>
          <p:nvCxnSpPr>
            <p:cNvPr id="49" name="Gerade Verbindung 48"/>
            <p:cNvCxnSpPr>
              <a:stCxn id="43" idx="2"/>
            </p:cNvCxnSpPr>
            <p:nvPr/>
          </p:nvCxnSpPr>
          <p:spPr bwMode="gray">
            <a:xfrm>
              <a:off x="5922506" y="2433998"/>
              <a:ext cx="0" cy="3020017"/>
            </a:xfrm>
            <a:prstGeom prst="line">
              <a:avLst/>
            </a:prstGeom>
            <a:ln w="12700">
              <a:solidFill>
                <a:srgbClr val="969696"/>
              </a:solidFill>
              <a:prstDash val="sysDot"/>
            </a:ln>
          </p:spPr>
          <p:style>
            <a:lnRef idx="1">
              <a:schemeClr val="accent1"/>
            </a:lnRef>
            <a:fillRef idx="0">
              <a:schemeClr val="accent1"/>
            </a:fillRef>
            <a:effectRef idx="0">
              <a:schemeClr val="accent1"/>
            </a:effectRef>
            <a:fontRef idx="minor">
              <a:schemeClr val="tx1"/>
            </a:fontRef>
          </p:style>
        </p:cxnSp>
        <p:grpSp>
          <p:nvGrpSpPr>
            <p:cNvPr id="45" name="Gruppieren 44"/>
            <p:cNvGrpSpPr/>
            <p:nvPr/>
          </p:nvGrpSpPr>
          <p:grpSpPr bwMode="gray">
            <a:xfrm>
              <a:off x="691926" y="1769798"/>
              <a:ext cx="7872287" cy="3388942"/>
              <a:chOff x="373380" y="1737351"/>
              <a:chExt cx="7947660" cy="3421389"/>
            </a:xfrm>
            <a:effectLst>
              <a:outerShdw blurRad="50800" dist="38100" dir="2700000" algn="tl" rotWithShape="0">
                <a:prstClr val="black">
                  <a:alpha val="40000"/>
                </a:prstClr>
              </a:outerShdw>
            </a:effectLst>
          </p:grpSpPr>
          <p:sp>
            <p:nvSpPr>
              <p:cNvPr id="43" name="Freihandform 42"/>
              <p:cNvSpPr/>
              <p:nvPr/>
            </p:nvSpPr>
            <p:spPr bwMode="gray">
              <a:xfrm>
                <a:off x="2598420" y="1737351"/>
                <a:ext cx="3939540" cy="2362200"/>
              </a:xfrm>
              <a:custGeom>
                <a:avLst/>
                <a:gdLst>
                  <a:gd name="connsiteX0" fmla="*/ 0 w 3939540"/>
                  <a:gd name="connsiteY0" fmla="*/ 2362200 h 2362200"/>
                  <a:gd name="connsiteX1" fmla="*/ 1844040 w 3939540"/>
                  <a:gd name="connsiteY1" fmla="*/ 1386840 h 2362200"/>
                  <a:gd name="connsiteX2" fmla="*/ 3055620 w 3939540"/>
                  <a:gd name="connsiteY2" fmla="*/ 670560 h 2362200"/>
                  <a:gd name="connsiteX3" fmla="*/ 3939540 w 3939540"/>
                  <a:gd name="connsiteY3" fmla="*/ 0 h 2362200"/>
                </a:gdLst>
                <a:ahLst/>
                <a:cxnLst>
                  <a:cxn ang="0">
                    <a:pos x="connsiteX0" y="connsiteY0"/>
                  </a:cxn>
                  <a:cxn ang="0">
                    <a:pos x="connsiteX1" y="connsiteY1"/>
                  </a:cxn>
                  <a:cxn ang="0">
                    <a:pos x="connsiteX2" y="connsiteY2"/>
                  </a:cxn>
                  <a:cxn ang="0">
                    <a:pos x="connsiteX3" y="connsiteY3"/>
                  </a:cxn>
                </a:cxnLst>
                <a:rect l="l" t="t" r="r" b="b"/>
                <a:pathLst>
                  <a:path w="3939540" h="2362200">
                    <a:moveTo>
                      <a:pt x="0" y="2362200"/>
                    </a:moveTo>
                    <a:lnTo>
                      <a:pt x="1844040" y="1386840"/>
                    </a:lnTo>
                    <a:cubicBezTo>
                      <a:pt x="2353310" y="1104900"/>
                      <a:pt x="2706370" y="901700"/>
                      <a:pt x="3055620" y="670560"/>
                    </a:cubicBezTo>
                    <a:cubicBezTo>
                      <a:pt x="3404870" y="439420"/>
                      <a:pt x="3613150" y="290830"/>
                      <a:pt x="3939540" y="0"/>
                    </a:cubicBezTo>
                  </a:path>
                </a:pathLst>
              </a:custGeom>
              <a:ln w="381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reihandform 43"/>
              <p:cNvSpPr/>
              <p:nvPr/>
            </p:nvSpPr>
            <p:spPr bwMode="gray">
              <a:xfrm>
                <a:off x="2583180" y="2933690"/>
                <a:ext cx="5737860" cy="1165860"/>
              </a:xfrm>
              <a:custGeom>
                <a:avLst/>
                <a:gdLst>
                  <a:gd name="connsiteX0" fmla="*/ 0 w 5737860"/>
                  <a:gd name="connsiteY0" fmla="*/ 1165860 h 1165860"/>
                  <a:gd name="connsiteX1" fmla="*/ 5737860 w 5737860"/>
                  <a:gd name="connsiteY1" fmla="*/ 0 h 1165860"/>
                </a:gdLst>
                <a:ahLst/>
                <a:cxnLst>
                  <a:cxn ang="0">
                    <a:pos x="connsiteX0" y="connsiteY0"/>
                  </a:cxn>
                  <a:cxn ang="0">
                    <a:pos x="connsiteX1" y="connsiteY1"/>
                  </a:cxn>
                </a:cxnLst>
                <a:rect l="l" t="t" r="r" b="b"/>
                <a:pathLst>
                  <a:path w="5737860" h="1165860">
                    <a:moveTo>
                      <a:pt x="0" y="1165860"/>
                    </a:moveTo>
                    <a:lnTo>
                      <a:pt x="5737860" y="0"/>
                    </a:ln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Freihandform 41"/>
              <p:cNvSpPr/>
              <p:nvPr/>
            </p:nvSpPr>
            <p:spPr bwMode="gray">
              <a:xfrm>
                <a:off x="373380" y="4083049"/>
                <a:ext cx="7703819" cy="1075691"/>
              </a:xfrm>
              <a:custGeom>
                <a:avLst/>
                <a:gdLst>
                  <a:gd name="connsiteX0" fmla="*/ 0 w 7703820"/>
                  <a:gd name="connsiteY0" fmla="*/ 308610 h 1070610"/>
                  <a:gd name="connsiteX1" fmla="*/ 693420 w 7703820"/>
                  <a:gd name="connsiteY1" fmla="*/ 125730 h 1070610"/>
                  <a:gd name="connsiteX2" fmla="*/ 1318260 w 7703820"/>
                  <a:gd name="connsiteY2" fmla="*/ 19050 h 1070610"/>
                  <a:gd name="connsiteX3" fmla="*/ 1905000 w 7703820"/>
                  <a:gd name="connsiteY3" fmla="*/ 11430 h 1070610"/>
                  <a:gd name="connsiteX4" fmla="*/ 2537460 w 7703820"/>
                  <a:gd name="connsiteY4" fmla="*/ 49530 h 1070610"/>
                  <a:gd name="connsiteX5" fmla="*/ 4114800 w 7703820"/>
                  <a:gd name="connsiteY5" fmla="*/ 293370 h 1070610"/>
                  <a:gd name="connsiteX6" fmla="*/ 5707380 w 7703820"/>
                  <a:gd name="connsiteY6" fmla="*/ 590550 h 1070610"/>
                  <a:gd name="connsiteX7" fmla="*/ 6987540 w 7703820"/>
                  <a:gd name="connsiteY7" fmla="*/ 872490 h 1070610"/>
                  <a:gd name="connsiteX8" fmla="*/ 7703820 w 7703820"/>
                  <a:gd name="connsiteY8" fmla="*/ 1070610 h 1070610"/>
                  <a:gd name="connsiteX0" fmla="*/ 0 w 7703820"/>
                  <a:gd name="connsiteY0" fmla="*/ 313690 h 1075690"/>
                  <a:gd name="connsiteX1" fmla="*/ 693420 w 7703820"/>
                  <a:gd name="connsiteY1" fmla="*/ 130810 h 1075690"/>
                  <a:gd name="connsiteX2" fmla="*/ 1318260 w 7703820"/>
                  <a:gd name="connsiteY2" fmla="*/ 24130 h 1075690"/>
                  <a:gd name="connsiteX3" fmla="*/ 1914617 w 7703820"/>
                  <a:gd name="connsiteY3" fmla="*/ 5080 h 1075690"/>
                  <a:gd name="connsiteX4" fmla="*/ 2537460 w 7703820"/>
                  <a:gd name="connsiteY4" fmla="*/ 54610 h 1075690"/>
                  <a:gd name="connsiteX5" fmla="*/ 4114800 w 7703820"/>
                  <a:gd name="connsiteY5" fmla="*/ 298450 h 1075690"/>
                  <a:gd name="connsiteX6" fmla="*/ 5707380 w 7703820"/>
                  <a:gd name="connsiteY6" fmla="*/ 595630 h 1075690"/>
                  <a:gd name="connsiteX7" fmla="*/ 6987540 w 7703820"/>
                  <a:gd name="connsiteY7" fmla="*/ 877570 h 1075690"/>
                  <a:gd name="connsiteX8" fmla="*/ 7703820 w 7703820"/>
                  <a:gd name="connsiteY8" fmla="*/ 1075690 h 10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20" h="1075690">
                    <a:moveTo>
                      <a:pt x="0" y="313690"/>
                    </a:moveTo>
                    <a:cubicBezTo>
                      <a:pt x="236855" y="246380"/>
                      <a:pt x="473710" y="179070"/>
                      <a:pt x="693420" y="130810"/>
                    </a:cubicBezTo>
                    <a:cubicBezTo>
                      <a:pt x="913130" y="82550"/>
                      <a:pt x="1114727" y="45085"/>
                      <a:pt x="1318260" y="24130"/>
                    </a:cubicBezTo>
                    <a:cubicBezTo>
                      <a:pt x="1521793" y="3175"/>
                      <a:pt x="1711417" y="0"/>
                      <a:pt x="1914617" y="5080"/>
                    </a:cubicBezTo>
                    <a:cubicBezTo>
                      <a:pt x="2117817" y="10160"/>
                      <a:pt x="2170763" y="5715"/>
                      <a:pt x="2537460" y="54610"/>
                    </a:cubicBezTo>
                    <a:cubicBezTo>
                      <a:pt x="2904157" y="103505"/>
                      <a:pt x="3586480" y="208280"/>
                      <a:pt x="4114800" y="298450"/>
                    </a:cubicBezTo>
                    <a:cubicBezTo>
                      <a:pt x="4643120" y="388620"/>
                      <a:pt x="5228590" y="499110"/>
                      <a:pt x="5707380" y="595630"/>
                    </a:cubicBezTo>
                    <a:cubicBezTo>
                      <a:pt x="6186170" y="692150"/>
                      <a:pt x="6654800" y="797560"/>
                      <a:pt x="6987540" y="877570"/>
                    </a:cubicBezTo>
                    <a:cubicBezTo>
                      <a:pt x="7320280" y="957580"/>
                      <a:pt x="7512050" y="1016635"/>
                      <a:pt x="7703820" y="107569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3" name="Textfeld 52"/>
            <p:cNvSpPr txBox="1"/>
            <p:nvPr/>
          </p:nvSpPr>
          <p:spPr bwMode="gray">
            <a:xfrm>
              <a:off x="2632669" y="2781435"/>
              <a:ext cx="1962002" cy="346712"/>
            </a:xfrm>
            <a:prstGeom prst="rect">
              <a:avLst/>
            </a:prstGeom>
            <a:noFill/>
          </p:spPr>
          <p:txBody>
            <a:bodyPr wrap="square" rtlCol="0" anchor="ctr" anchorCtr="0">
              <a:noAutofit/>
            </a:bodyPr>
            <a:lstStyle/>
            <a:p>
              <a:pPr algn="ctr"/>
              <a:r>
                <a:rPr lang="en-US" sz="1400" dirty="0" smtClean="0"/>
                <a:t>Development limit</a:t>
              </a:r>
              <a:endParaRPr lang="en-US" sz="1400" noProof="1"/>
            </a:p>
          </p:txBody>
        </p:sp>
        <p:sp>
          <p:nvSpPr>
            <p:cNvPr id="54" name="Textfeld 53"/>
            <p:cNvSpPr txBox="1"/>
            <p:nvPr/>
          </p:nvSpPr>
          <p:spPr bwMode="gray">
            <a:xfrm>
              <a:off x="4513910" y="3127225"/>
              <a:ext cx="1529171" cy="346712"/>
            </a:xfrm>
            <a:prstGeom prst="rect">
              <a:avLst/>
            </a:prstGeom>
            <a:noFill/>
          </p:spPr>
          <p:txBody>
            <a:bodyPr wrap="square" rtlCol="0" anchor="ctr" anchorCtr="0">
              <a:noAutofit/>
            </a:bodyPr>
            <a:lstStyle/>
            <a:p>
              <a:pPr algn="ctr"/>
              <a:r>
                <a:rPr lang="en-US" sz="1400" dirty="0" smtClean="0"/>
                <a:t>New business</a:t>
              </a:r>
              <a:endParaRPr lang="en-US" sz="1400" noProof="1"/>
            </a:p>
          </p:txBody>
        </p:sp>
        <p:sp>
          <p:nvSpPr>
            <p:cNvPr id="55" name="Textfeld 54"/>
            <p:cNvSpPr txBox="1"/>
            <p:nvPr/>
          </p:nvSpPr>
          <p:spPr bwMode="gray">
            <a:xfrm>
              <a:off x="4312950" y="3862799"/>
              <a:ext cx="1529171" cy="346712"/>
            </a:xfrm>
            <a:prstGeom prst="rect">
              <a:avLst/>
            </a:prstGeom>
            <a:noFill/>
          </p:spPr>
          <p:txBody>
            <a:bodyPr wrap="square" rtlCol="0" anchor="ctr" anchorCtr="0">
              <a:noAutofit/>
            </a:bodyPr>
            <a:lstStyle/>
            <a:p>
              <a:pPr algn="r"/>
              <a:r>
                <a:rPr lang="en-US" sz="1400" dirty="0" smtClean="0"/>
                <a:t>Potential </a:t>
              </a:r>
              <a:br>
                <a:rPr lang="en-US" sz="1400" dirty="0" smtClean="0"/>
              </a:br>
              <a:r>
                <a:rPr lang="en-US" sz="1400" dirty="0" smtClean="0"/>
                <a:t>core business</a:t>
              </a:r>
              <a:endParaRPr lang="en-US" sz="1400" noProof="1"/>
            </a:p>
          </p:txBody>
        </p:sp>
        <p:sp>
          <p:nvSpPr>
            <p:cNvPr id="56" name="Textfeld 55"/>
            <p:cNvSpPr txBox="1"/>
            <p:nvPr/>
          </p:nvSpPr>
          <p:spPr bwMode="gray">
            <a:xfrm>
              <a:off x="1271212" y="4594671"/>
              <a:ext cx="1529171" cy="346712"/>
            </a:xfrm>
            <a:prstGeom prst="rect">
              <a:avLst/>
            </a:prstGeom>
            <a:noFill/>
          </p:spPr>
          <p:txBody>
            <a:bodyPr wrap="square" rtlCol="0" anchor="ctr" anchorCtr="0">
              <a:noAutofit/>
            </a:bodyPr>
            <a:lstStyle/>
            <a:p>
              <a:pPr algn="r"/>
              <a:r>
                <a:rPr lang="en-US" sz="1400" noProof="1" smtClean="0"/>
                <a:t>Core business</a:t>
              </a:r>
              <a:endParaRPr lang="en-US" sz="1400" noProof="1"/>
            </a:p>
          </p:txBody>
        </p:sp>
        <p:sp>
          <p:nvSpPr>
            <p:cNvPr id="57" name="Textfeld 56"/>
            <p:cNvSpPr txBox="1"/>
            <p:nvPr/>
          </p:nvSpPr>
          <p:spPr bwMode="gray">
            <a:xfrm>
              <a:off x="6043081" y="2572750"/>
              <a:ext cx="1764487" cy="346712"/>
            </a:xfrm>
            <a:prstGeom prst="roundRect">
              <a:avLst/>
            </a:prstGeom>
            <a:solidFill>
              <a:schemeClr val="accent1">
                <a:lumMod val="20000"/>
                <a:lumOff val="80000"/>
              </a:schemeClr>
            </a:solidFill>
            <a:ln w="12700">
              <a:solidFill>
                <a:srgbClr val="FFFFFF"/>
              </a:solidFill>
            </a:ln>
            <a:effectLst>
              <a:outerShdw blurRad="127000" dist="63500" dir="2700000" algn="tl" rotWithShape="0">
                <a:prstClr val="black">
                  <a:alpha val="40000"/>
                </a:prstClr>
              </a:outerShdw>
            </a:effectLst>
          </p:spPr>
          <p:txBody>
            <a:bodyPr wrap="square" rtlCol="0" anchor="ctr" anchorCtr="0">
              <a:noAutofit/>
            </a:bodyPr>
            <a:lstStyle/>
            <a:p>
              <a:r>
                <a:rPr lang="en-US" sz="1600" b="1" noProof="1" smtClean="0"/>
                <a:t>Strategic gap</a:t>
              </a:r>
              <a:endParaRPr lang="en-US" sz="1600" b="1" noProof="1"/>
            </a:p>
          </p:txBody>
        </p:sp>
        <p:sp>
          <p:nvSpPr>
            <p:cNvPr id="58" name="Textfeld 57"/>
            <p:cNvSpPr txBox="1"/>
            <p:nvPr/>
          </p:nvSpPr>
          <p:spPr bwMode="gray">
            <a:xfrm>
              <a:off x="6043081" y="3856947"/>
              <a:ext cx="1764487" cy="346712"/>
            </a:xfrm>
            <a:prstGeom prst="roundRect">
              <a:avLst/>
            </a:prstGeom>
            <a:solidFill>
              <a:schemeClr val="accent1">
                <a:lumMod val="20000"/>
                <a:lumOff val="80000"/>
              </a:schemeClr>
            </a:solidFill>
            <a:ln w="12700">
              <a:solidFill>
                <a:srgbClr val="FFFFFF"/>
              </a:solidFill>
            </a:ln>
            <a:effectLst>
              <a:outerShdw blurRad="127000" dist="63500" dir="2700000" algn="tl" rotWithShape="0">
                <a:prstClr val="black">
                  <a:alpha val="40000"/>
                </a:prstClr>
              </a:outerShdw>
            </a:effectLst>
          </p:spPr>
          <p:txBody>
            <a:bodyPr wrap="square" rtlCol="0" anchor="ctr" anchorCtr="0">
              <a:noAutofit/>
            </a:bodyPr>
            <a:lstStyle/>
            <a:p>
              <a:r>
                <a:rPr lang="en-US" sz="1600" b="1" noProof="1" smtClean="0"/>
                <a:t>Operative gap</a:t>
              </a:r>
              <a:endParaRPr lang="en-US" sz="1600" b="1" noProof="1"/>
            </a:p>
          </p:txBody>
        </p:sp>
      </p:grpSp>
      <p:sp>
        <p:nvSpPr>
          <p:cNvPr id="22" name="Textplatzhalter 21"/>
          <p:cNvSpPr>
            <a:spLocks noGrp="1"/>
          </p:cNvSpPr>
          <p:nvPr>
            <p:ph type="body" sz="quarter" idx="13"/>
          </p:nvPr>
        </p:nvSpPr>
        <p:spPr bwMode="gray"/>
        <p:txBody>
          <a:bodyPr/>
          <a:lstStyle/>
          <a:p>
            <a:r>
              <a:rPr lang="en-US" dirty="0" smtClean="0"/>
              <a:t>Revenue targets and their development in the course of time</a:t>
            </a:r>
            <a:endParaRPr lang="en-US" dirty="0"/>
          </a:p>
        </p:txBody>
      </p:sp>
    </p:spTree>
    <p:extLst>
      <p:ext uri="{BB962C8B-B14F-4D97-AF65-F5344CB8AC3E}">
        <p14:creationId xmlns:p14="http://schemas.microsoft.com/office/powerpoint/2010/main" val="2081082311"/>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Objectives </a:t>
            </a:r>
            <a:r>
              <a:rPr lang="en-US" b="0" dirty="0"/>
              <a:t>– </a:t>
            </a:r>
            <a:r>
              <a:rPr lang="en-US" b="0" noProof="1" smtClean="0"/>
              <a:t>Marketing Targets</a:t>
            </a:r>
            <a:endParaRPr lang="en-US" b="0" noProof="1"/>
          </a:p>
        </p:txBody>
      </p:sp>
      <p:sp>
        <p:nvSpPr>
          <p:cNvPr id="3" name="Textplatzhalter 2"/>
          <p:cNvSpPr>
            <a:spLocks noGrp="1"/>
          </p:cNvSpPr>
          <p:nvPr>
            <p:ph type="body" sz="quarter" idx="13"/>
          </p:nvPr>
        </p:nvSpPr>
        <p:spPr bwMode="gray"/>
        <p:txBody>
          <a:bodyPr/>
          <a:lstStyle/>
          <a:p>
            <a:r>
              <a:rPr lang="en-US" noProof="1" smtClean="0"/>
              <a:t>Economic and non-economic objectives of a business</a:t>
            </a:r>
            <a:endParaRPr lang="en-US" noProof="1"/>
          </a:p>
        </p:txBody>
      </p:sp>
      <p:grpSp>
        <p:nvGrpSpPr>
          <p:cNvPr id="4" name="Gruppieren 28"/>
          <p:cNvGrpSpPr/>
          <p:nvPr/>
        </p:nvGrpSpPr>
        <p:grpSpPr bwMode="gray">
          <a:xfrm>
            <a:off x="323850" y="1555750"/>
            <a:ext cx="8497092" cy="4246562"/>
            <a:chOff x="323850" y="1555750"/>
            <a:chExt cx="8497092" cy="4246562"/>
          </a:xfrm>
        </p:grpSpPr>
        <p:grpSp>
          <p:nvGrpSpPr>
            <p:cNvPr id="5" name="Gruppieren 27"/>
            <p:cNvGrpSpPr/>
            <p:nvPr/>
          </p:nvGrpSpPr>
          <p:grpSpPr bwMode="gray">
            <a:xfrm>
              <a:off x="323850" y="1555750"/>
              <a:ext cx="4175125" cy="4246562"/>
              <a:chOff x="323850" y="1555750"/>
              <a:chExt cx="4175125" cy="4246562"/>
            </a:xfrm>
          </p:grpSpPr>
          <p:sp>
            <p:nvSpPr>
              <p:cNvPr id="16" name="Rechteck 15"/>
              <p:cNvSpPr/>
              <p:nvPr/>
            </p:nvSpPr>
            <p:spPr bwMode="gray">
              <a:xfrm>
                <a:off x="323850" y="1555750"/>
                <a:ext cx="4175125"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28800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Economic marketing targets</a:t>
                </a:r>
              </a:p>
            </p:txBody>
          </p:sp>
          <p:sp>
            <p:nvSpPr>
              <p:cNvPr id="18" name="Rechteck 17"/>
              <p:cNvSpPr/>
              <p:nvPr/>
            </p:nvSpPr>
            <p:spPr bwMode="gray">
              <a:xfrm>
                <a:off x="323850" y="1916113"/>
                <a:ext cx="4175125" cy="3886199"/>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360000" tIns="108000" rIns="360000" bIns="72000"/>
              <a:lstStyle/>
              <a:p>
                <a:pPr algn="ctr">
                  <a:lnSpc>
                    <a:spcPct val="95000"/>
                  </a:lnSpc>
                  <a:spcAft>
                    <a:spcPts val="800"/>
                  </a:spcAft>
                  <a:buClr>
                    <a:srgbClr val="969696"/>
                  </a:buClr>
                  <a:defRPr/>
                </a:pPr>
                <a:r>
                  <a:rPr lang="en-US" noProof="1" smtClean="0">
                    <a:solidFill>
                      <a:srgbClr val="000000"/>
                    </a:solidFill>
                    <a:cs typeface="Arial" charset="0"/>
                  </a:rPr>
                  <a:t>Close connection to general economic company objectives</a:t>
                </a:r>
              </a:p>
            </p:txBody>
          </p:sp>
          <p:grpSp>
            <p:nvGrpSpPr>
              <p:cNvPr id="6" name="Gruppieren 51"/>
              <p:cNvGrpSpPr/>
              <p:nvPr/>
            </p:nvGrpSpPr>
            <p:grpSpPr bwMode="gray">
              <a:xfrm>
                <a:off x="683569" y="2922142"/>
                <a:ext cx="3455688" cy="2592611"/>
                <a:chOff x="683569" y="2922142"/>
                <a:chExt cx="3455688" cy="2592611"/>
              </a:xfrm>
              <a:solidFill>
                <a:srgbClr val="FFFFFF"/>
              </a:solidFill>
            </p:grpSpPr>
            <p:sp>
              <p:nvSpPr>
                <p:cNvPr id="58" name="Rechteck 57"/>
                <p:cNvSpPr/>
                <p:nvPr/>
              </p:nvSpPr>
              <p:spPr bwMode="gray">
                <a:xfrm>
                  <a:off x="683569" y="2922142"/>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revenue / profitability</a:t>
                  </a:r>
                  <a:endParaRPr lang="en-US" sz="1400" noProof="1">
                    <a:solidFill>
                      <a:srgbClr val="000000"/>
                    </a:solidFill>
                  </a:endParaRPr>
                </a:p>
              </p:txBody>
            </p:sp>
            <p:sp>
              <p:nvSpPr>
                <p:cNvPr id="59" name="Rechteck 58"/>
                <p:cNvSpPr/>
                <p:nvPr/>
              </p:nvSpPr>
              <p:spPr bwMode="gray">
                <a:xfrm>
                  <a:off x="683569" y="3245599"/>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profit contribution / Return-on-Investment</a:t>
                  </a:r>
                  <a:endParaRPr lang="en-US" sz="1400" noProof="1">
                    <a:solidFill>
                      <a:srgbClr val="000000"/>
                    </a:solidFill>
                  </a:endParaRPr>
                </a:p>
              </p:txBody>
            </p:sp>
            <p:sp>
              <p:nvSpPr>
                <p:cNvPr id="60" name="Rechteck 59"/>
                <p:cNvSpPr/>
                <p:nvPr/>
              </p:nvSpPr>
              <p:spPr bwMode="gray">
                <a:xfrm>
                  <a:off x="683569" y="3569055"/>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growth (revenue/sales/profit)</a:t>
                  </a:r>
                </a:p>
              </p:txBody>
            </p:sp>
            <p:sp>
              <p:nvSpPr>
                <p:cNvPr id="62" name="Rechteck 61"/>
                <p:cNvSpPr/>
                <p:nvPr/>
              </p:nvSpPr>
              <p:spPr bwMode="gray">
                <a:xfrm>
                  <a:off x="683569" y="3892512"/>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rationalizing</a:t>
                  </a:r>
                </a:p>
              </p:txBody>
            </p:sp>
            <p:sp>
              <p:nvSpPr>
                <p:cNvPr id="63" name="Rechteck 62"/>
                <p:cNvSpPr/>
                <p:nvPr/>
              </p:nvSpPr>
              <p:spPr bwMode="gray">
                <a:xfrm>
                  <a:off x="683569" y="4215969"/>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capacities</a:t>
                  </a:r>
                </a:p>
              </p:txBody>
            </p:sp>
            <p:sp>
              <p:nvSpPr>
                <p:cNvPr id="64" name="Rechteck 63"/>
                <p:cNvSpPr/>
                <p:nvPr/>
              </p:nvSpPr>
              <p:spPr bwMode="gray">
                <a:xfrm>
                  <a:off x="683569" y="4539425"/>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security (risk distribution)</a:t>
                  </a:r>
                </a:p>
              </p:txBody>
            </p:sp>
            <p:sp>
              <p:nvSpPr>
                <p:cNvPr id="61" name="Rechteck 60"/>
                <p:cNvSpPr/>
                <p:nvPr/>
              </p:nvSpPr>
              <p:spPr bwMode="gray">
                <a:xfrm>
                  <a:off x="683569" y="4862882"/>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market position /market share</a:t>
                  </a:r>
                </a:p>
              </p:txBody>
            </p:sp>
            <p:sp>
              <p:nvSpPr>
                <p:cNvPr id="65" name="Rechteck 64"/>
                <p:cNvSpPr/>
                <p:nvPr/>
              </p:nvSpPr>
              <p:spPr bwMode="gray">
                <a:xfrm>
                  <a:off x="683569" y="5186336"/>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a:t>
                  </a:r>
                </a:p>
              </p:txBody>
            </p:sp>
          </p:grpSp>
        </p:grpSp>
        <p:grpSp>
          <p:nvGrpSpPr>
            <p:cNvPr id="7" name="Gruppieren 26"/>
            <p:cNvGrpSpPr/>
            <p:nvPr/>
          </p:nvGrpSpPr>
          <p:grpSpPr bwMode="gray">
            <a:xfrm>
              <a:off x="4645817" y="1555750"/>
              <a:ext cx="4175125" cy="4246562"/>
              <a:chOff x="4645817" y="1555750"/>
              <a:chExt cx="4175125" cy="4246562"/>
            </a:xfrm>
          </p:grpSpPr>
          <p:sp>
            <p:nvSpPr>
              <p:cNvPr id="17" name="Rechteck 16"/>
              <p:cNvSpPr/>
              <p:nvPr/>
            </p:nvSpPr>
            <p:spPr bwMode="gray">
              <a:xfrm>
                <a:off x="4645817" y="1555750"/>
                <a:ext cx="4175125"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28800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Non-economic marketing targets</a:t>
                </a:r>
                <a:endParaRPr lang="en-US" b="1" noProof="1">
                  <a:solidFill>
                    <a:srgbClr val="FFFFFF"/>
                  </a:solidFill>
                  <a:effectLst>
                    <a:outerShdw blurRad="190500" dir="2700000" algn="tl" rotWithShape="0">
                      <a:prstClr val="black">
                        <a:alpha val="40000"/>
                      </a:prstClr>
                    </a:outerShdw>
                  </a:effectLst>
                  <a:cs typeface="Arial" charset="0"/>
                </a:endParaRPr>
              </a:p>
            </p:txBody>
          </p:sp>
          <p:sp>
            <p:nvSpPr>
              <p:cNvPr id="19" name="Rechteck 18"/>
              <p:cNvSpPr/>
              <p:nvPr/>
            </p:nvSpPr>
            <p:spPr bwMode="gray">
              <a:xfrm>
                <a:off x="4645817" y="1916113"/>
                <a:ext cx="4175125" cy="3886199"/>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360000" tIns="108000" rIns="360000" bIns="72000"/>
              <a:lstStyle/>
              <a:p>
                <a:pPr algn="ctr">
                  <a:lnSpc>
                    <a:spcPct val="95000"/>
                  </a:lnSpc>
                  <a:spcAft>
                    <a:spcPts val="800"/>
                  </a:spcAft>
                  <a:buClr>
                    <a:srgbClr val="969696"/>
                  </a:buClr>
                  <a:defRPr/>
                </a:pPr>
                <a:r>
                  <a:rPr lang="en-US" noProof="1" smtClean="0">
                    <a:solidFill>
                      <a:srgbClr val="000000"/>
                    </a:solidFill>
                    <a:cs typeface="Arial" charset="0"/>
                  </a:rPr>
                  <a:t>Connecting to mental processes of buyer (purchase behavior)</a:t>
                </a:r>
              </a:p>
            </p:txBody>
          </p:sp>
          <p:grpSp>
            <p:nvGrpSpPr>
              <p:cNvPr id="8" name="Gruppieren 50"/>
              <p:cNvGrpSpPr/>
              <p:nvPr/>
            </p:nvGrpSpPr>
            <p:grpSpPr bwMode="gray">
              <a:xfrm>
                <a:off x="4983500" y="2924621"/>
                <a:ext cx="3455688" cy="2592611"/>
                <a:chOff x="4983500" y="2924621"/>
                <a:chExt cx="3455688" cy="2592611"/>
              </a:xfrm>
              <a:solidFill>
                <a:srgbClr val="FFFFFF"/>
              </a:solidFill>
            </p:grpSpPr>
            <p:sp>
              <p:nvSpPr>
                <p:cNvPr id="38" name="Rechteck 37"/>
                <p:cNvSpPr/>
                <p:nvPr/>
              </p:nvSpPr>
              <p:spPr bwMode="gray">
                <a:xfrm>
                  <a:off x="4983500" y="2924621"/>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customer retention</a:t>
                  </a:r>
                  <a:endParaRPr lang="en-US" sz="1400" noProof="1">
                    <a:solidFill>
                      <a:srgbClr val="000000"/>
                    </a:solidFill>
                  </a:endParaRPr>
                </a:p>
              </p:txBody>
            </p:sp>
            <p:sp>
              <p:nvSpPr>
                <p:cNvPr id="39" name="Rechteck 38"/>
                <p:cNvSpPr/>
                <p:nvPr/>
              </p:nvSpPr>
              <p:spPr bwMode="gray">
                <a:xfrm>
                  <a:off x="4983500" y="3248078"/>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customer satisfaction</a:t>
                  </a:r>
                  <a:endParaRPr lang="en-US" sz="1400" noProof="1">
                    <a:solidFill>
                      <a:srgbClr val="000000"/>
                    </a:solidFill>
                  </a:endParaRPr>
                </a:p>
              </p:txBody>
            </p:sp>
            <p:sp>
              <p:nvSpPr>
                <p:cNvPr id="40" name="Rechteck 39"/>
                <p:cNvSpPr/>
                <p:nvPr/>
              </p:nvSpPr>
              <p:spPr bwMode="gray">
                <a:xfrm>
                  <a:off x="4983500" y="3571534"/>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name recognition</a:t>
                  </a:r>
                  <a:endParaRPr lang="en-US" sz="1400" noProof="1">
                    <a:solidFill>
                      <a:srgbClr val="000000"/>
                    </a:solidFill>
                  </a:endParaRPr>
                </a:p>
              </p:txBody>
            </p:sp>
            <p:sp>
              <p:nvSpPr>
                <p:cNvPr id="42" name="Rechteck 41"/>
                <p:cNvSpPr/>
                <p:nvPr/>
              </p:nvSpPr>
              <p:spPr bwMode="gray">
                <a:xfrm>
                  <a:off x="4983500" y="3894991"/>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attitude (image / sympathy)</a:t>
                  </a:r>
                  <a:endParaRPr lang="en-US" sz="1400" noProof="1">
                    <a:solidFill>
                      <a:srgbClr val="000000"/>
                    </a:solidFill>
                  </a:endParaRPr>
                </a:p>
              </p:txBody>
            </p:sp>
            <p:sp>
              <p:nvSpPr>
                <p:cNvPr id="43" name="Rechteck 42"/>
                <p:cNvSpPr/>
                <p:nvPr/>
              </p:nvSpPr>
              <p:spPr bwMode="gray">
                <a:xfrm>
                  <a:off x="4983500" y="4218448"/>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repurchase rate</a:t>
                  </a:r>
                </a:p>
              </p:txBody>
            </p:sp>
            <p:sp>
              <p:nvSpPr>
                <p:cNvPr id="44" name="Rechteck 43"/>
                <p:cNvSpPr/>
                <p:nvPr/>
              </p:nvSpPr>
              <p:spPr bwMode="gray">
                <a:xfrm>
                  <a:off x="4983500" y="4541904"/>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level of distribution</a:t>
                  </a:r>
                  <a:endParaRPr lang="en-US" sz="1400" noProof="1">
                    <a:solidFill>
                      <a:srgbClr val="000000"/>
                    </a:solidFill>
                  </a:endParaRPr>
                </a:p>
              </p:txBody>
            </p:sp>
            <p:sp>
              <p:nvSpPr>
                <p:cNvPr id="41" name="Rechteck 40"/>
                <p:cNvSpPr/>
                <p:nvPr/>
              </p:nvSpPr>
              <p:spPr bwMode="gray">
                <a:xfrm>
                  <a:off x="4983500" y="4865361"/>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effects of knowledge</a:t>
                  </a:r>
                </a:p>
              </p:txBody>
            </p:sp>
            <p:sp>
              <p:nvSpPr>
                <p:cNvPr id="45" name="Rechteck 44"/>
                <p:cNvSpPr/>
                <p:nvPr/>
              </p:nvSpPr>
              <p:spPr bwMode="gray">
                <a:xfrm>
                  <a:off x="4983500" y="5188815"/>
                  <a:ext cx="3455688" cy="328417"/>
                </a:xfrm>
                <a:prstGeom prst="rect">
                  <a:avLst/>
                </a:prstGeom>
                <a:grpFill/>
                <a:ln w="12700">
                  <a:solidFill>
                    <a:srgbClr val="E6E6E6"/>
                  </a:solidFill>
                  <a:round/>
                  <a:headEnd/>
                  <a:tailEnd/>
                </a:ln>
                <a:effectLst>
                  <a:outerShdw blurRad="127000" dist="63500" dir="2700000" algn="tl" rotWithShape="0">
                    <a:prstClr val="black">
                      <a:alpha val="40000"/>
                    </a:prstClr>
                  </a:outerShdw>
                </a:effectLst>
              </p:spPr>
              <p:txBody>
                <a:bodyPr rtlCol="0" anchor="ctr"/>
                <a:lstStyle/>
                <a:p>
                  <a:pPr algn="ctr"/>
                  <a:r>
                    <a:rPr lang="en-US" sz="1400" noProof="1" smtClean="0">
                      <a:solidFill>
                        <a:srgbClr val="000000"/>
                      </a:solidFill>
                    </a:rPr>
                    <a:t>strength of purchase intention</a:t>
                  </a:r>
                </a:p>
              </p:txBody>
            </p:sp>
          </p:grpSp>
        </p:grpSp>
      </p:grpSp>
      <p:grpSp>
        <p:nvGrpSpPr>
          <p:cNvPr id="30" name="Gruppieren 29"/>
          <p:cNvGrpSpPr/>
          <p:nvPr/>
        </p:nvGrpSpPr>
        <p:grpSpPr bwMode="gray">
          <a:xfrm>
            <a:off x="3261545" y="4909158"/>
            <a:ext cx="2332470" cy="1525716"/>
            <a:chOff x="7066365" y="32047"/>
            <a:chExt cx="2332470" cy="1525716"/>
          </a:xfrm>
        </p:grpSpPr>
        <p:sp>
          <p:nvSpPr>
            <p:cNvPr id="31" name="Rechteck 30"/>
            <p:cNvSpPr/>
            <p:nvPr/>
          </p:nvSpPr>
          <p:spPr bwMode="gray">
            <a:xfrm rot="384271">
              <a:off x="7392389" y="107380"/>
              <a:ext cx="2006446" cy="145038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Replace the suggested terms with actual marketing goals of your company.</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2" name="Picture 5" descr="Tessafilm_4"/>
            <p:cNvPicPr>
              <a:picLocks noChangeAspect="1" noChangeArrowheads="1"/>
            </p:cNvPicPr>
            <p:nvPr/>
          </p:nvPicPr>
          <p:blipFill>
            <a:blip r:embed="rId2" cstate="print"/>
            <a:srcRect l="59392" b="89844"/>
            <a:stretch>
              <a:fillRect/>
            </a:stretch>
          </p:blipFill>
          <p:spPr bwMode="gray">
            <a:xfrm rot="20222041">
              <a:off x="7066365" y="32047"/>
              <a:ext cx="1150608" cy="395539"/>
            </a:xfrm>
            <a:prstGeom prst="rect">
              <a:avLst/>
            </a:prstGeom>
            <a:noFill/>
          </p:spPr>
        </p:pic>
      </p:grpSp>
    </p:spTree>
    <p:extLst>
      <p:ext uri="{BB962C8B-B14F-4D97-AF65-F5344CB8AC3E}">
        <p14:creationId xmlns:p14="http://schemas.microsoft.com/office/powerpoint/2010/main" val="3650483983"/>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bwMode="gray"/>
        <p:txBody>
          <a:bodyPr/>
          <a:lstStyle/>
          <a:p>
            <a:r>
              <a:rPr lang="en-US" dirty="0"/>
              <a:t>Objectives </a:t>
            </a:r>
            <a:r>
              <a:rPr lang="en-US" b="0" dirty="0"/>
              <a:t>– </a:t>
            </a:r>
            <a:r>
              <a:rPr lang="en-US" b="0" noProof="1" smtClean="0"/>
              <a:t>Marketing Objectives</a:t>
            </a:r>
            <a:endParaRPr lang="en-US" b="0" noProof="1"/>
          </a:p>
        </p:txBody>
      </p:sp>
      <p:sp>
        <p:nvSpPr>
          <p:cNvPr id="5" name="Textplatzhalter 4"/>
          <p:cNvSpPr>
            <a:spLocks noGrp="1"/>
          </p:cNvSpPr>
          <p:nvPr>
            <p:ph type="body" sz="quarter" idx="13"/>
          </p:nvPr>
        </p:nvSpPr>
        <p:spPr bwMode="gray"/>
        <p:txBody>
          <a:bodyPr/>
          <a:lstStyle/>
          <a:p>
            <a:r>
              <a:rPr lang="en-US" noProof="1" smtClean="0"/>
              <a:t>Derivation of marketing objectives from corporate objectives</a:t>
            </a:r>
            <a:endParaRPr lang="en-US" noProof="1"/>
          </a:p>
        </p:txBody>
      </p:sp>
      <p:grpSp>
        <p:nvGrpSpPr>
          <p:cNvPr id="39" name="Gruppieren 38"/>
          <p:cNvGrpSpPr/>
          <p:nvPr/>
        </p:nvGrpSpPr>
        <p:grpSpPr bwMode="gray">
          <a:xfrm>
            <a:off x="324643" y="1555750"/>
            <a:ext cx="8744953" cy="4245768"/>
            <a:chOff x="324643" y="1555750"/>
            <a:chExt cx="8744953" cy="4245768"/>
          </a:xfrm>
        </p:grpSpPr>
        <p:sp>
          <p:nvSpPr>
            <p:cNvPr id="15" name="Gleichschenkliges Dreieck 14"/>
            <p:cNvSpPr/>
            <p:nvPr/>
          </p:nvSpPr>
          <p:spPr bwMode="gray">
            <a:xfrm>
              <a:off x="324643" y="1555750"/>
              <a:ext cx="4206082" cy="4245768"/>
            </a:xfrm>
            <a:prstGeom prs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sz="1400" b="1" noProof="1">
                <a:solidFill>
                  <a:srgbClr val="000000"/>
                </a:solidFill>
              </a:endParaRPr>
            </a:p>
          </p:txBody>
        </p:sp>
        <p:grpSp>
          <p:nvGrpSpPr>
            <p:cNvPr id="3" name="Gruppieren 48"/>
            <p:cNvGrpSpPr/>
            <p:nvPr/>
          </p:nvGrpSpPr>
          <p:grpSpPr bwMode="gray">
            <a:xfrm>
              <a:off x="785930" y="3037924"/>
              <a:ext cx="8035013" cy="1842396"/>
              <a:chOff x="785931" y="3037924"/>
              <a:chExt cx="6986964" cy="1842396"/>
            </a:xfrm>
          </p:grpSpPr>
          <p:cxnSp>
            <p:nvCxnSpPr>
              <p:cNvPr id="18" name="Gerade Verbindung 17"/>
              <p:cNvCxnSpPr/>
              <p:nvPr/>
            </p:nvCxnSpPr>
            <p:spPr bwMode="gray">
              <a:xfrm>
                <a:off x="785931" y="4880320"/>
                <a:ext cx="6986274" cy="0"/>
              </a:xfrm>
              <a:prstGeom prst="line">
                <a:avLst/>
              </a:prstGeom>
              <a:gradFill flip="none" rotWithShape="1">
                <a:gsLst>
                  <a:gs pos="0">
                    <a:srgbClr val="D7D7D7"/>
                  </a:gs>
                  <a:gs pos="100000">
                    <a:srgbClr val="FFFFFF"/>
                  </a:gs>
                </a:gsLst>
                <a:lin ang="16200000" scaled="1"/>
                <a:tileRect/>
              </a:gradFill>
              <a:ln w="19050">
                <a:solidFill>
                  <a:srgbClr val="AFAFAF"/>
                </a:solidFill>
                <a:prstDash val="sysDot"/>
                <a:miter lim="800000"/>
                <a:headEnd/>
                <a:tailEnd/>
              </a:ln>
              <a:effectLst/>
            </p:spPr>
          </p:cxnSp>
          <p:cxnSp>
            <p:nvCxnSpPr>
              <p:cNvPr id="19" name="Gerade Verbindung 18"/>
              <p:cNvCxnSpPr/>
              <p:nvPr/>
            </p:nvCxnSpPr>
            <p:spPr bwMode="gray">
              <a:xfrm>
                <a:off x="1192612" y="3959122"/>
                <a:ext cx="6580283" cy="0"/>
              </a:xfrm>
              <a:prstGeom prst="line">
                <a:avLst/>
              </a:prstGeom>
              <a:gradFill flip="none" rotWithShape="1">
                <a:gsLst>
                  <a:gs pos="0">
                    <a:srgbClr val="D7D7D7"/>
                  </a:gs>
                  <a:gs pos="100000">
                    <a:srgbClr val="FFFFFF"/>
                  </a:gs>
                </a:gsLst>
                <a:lin ang="16200000" scaled="1"/>
                <a:tileRect/>
              </a:gradFill>
              <a:ln w="19050">
                <a:solidFill>
                  <a:srgbClr val="AFAFAF"/>
                </a:solidFill>
                <a:prstDash val="sysDot"/>
                <a:miter lim="800000"/>
                <a:headEnd/>
                <a:tailEnd/>
              </a:ln>
              <a:effectLst/>
            </p:spPr>
          </p:cxnSp>
          <p:cxnSp>
            <p:nvCxnSpPr>
              <p:cNvPr id="20" name="Gerade Verbindung 19"/>
              <p:cNvCxnSpPr/>
              <p:nvPr/>
            </p:nvCxnSpPr>
            <p:spPr bwMode="gray">
              <a:xfrm>
                <a:off x="1592320" y="3037924"/>
                <a:ext cx="6179884" cy="0"/>
              </a:xfrm>
              <a:prstGeom prst="line">
                <a:avLst/>
              </a:prstGeom>
              <a:gradFill flip="none" rotWithShape="1">
                <a:gsLst>
                  <a:gs pos="0">
                    <a:srgbClr val="D7D7D7"/>
                  </a:gs>
                  <a:gs pos="100000">
                    <a:srgbClr val="FFFFFF"/>
                  </a:gs>
                </a:gsLst>
                <a:lin ang="16200000" scaled="1"/>
                <a:tileRect/>
              </a:gradFill>
              <a:ln w="19050">
                <a:solidFill>
                  <a:srgbClr val="AFAFAF"/>
                </a:solidFill>
                <a:prstDash val="sysDot"/>
                <a:miter lim="800000"/>
                <a:headEnd/>
                <a:tailEnd/>
              </a:ln>
              <a:effectLst/>
            </p:spPr>
          </p:cxnSp>
        </p:grpSp>
        <p:sp>
          <p:nvSpPr>
            <p:cNvPr id="31" name="Textfeld 30"/>
            <p:cNvSpPr txBox="1"/>
            <p:nvPr/>
          </p:nvSpPr>
          <p:spPr bwMode="gray">
            <a:xfrm>
              <a:off x="1998049" y="2414814"/>
              <a:ext cx="859274" cy="461665"/>
            </a:xfrm>
            <a:prstGeom prst="rect">
              <a:avLst/>
            </a:prstGeom>
            <a:noFill/>
          </p:spPr>
          <p:txBody>
            <a:bodyPr wrap="none" rtlCol="0">
              <a:spAutoFit/>
            </a:bodyPr>
            <a:lstStyle/>
            <a:p>
              <a:pPr algn="ctr"/>
              <a:r>
                <a:rPr lang="en-US" sz="1200" b="1" noProof="1" smtClean="0"/>
                <a:t>Corporate </a:t>
              </a:r>
              <a:br>
                <a:rPr lang="en-US" sz="1200" b="1" noProof="1" smtClean="0"/>
              </a:br>
              <a:r>
                <a:rPr lang="en-US" sz="1200" b="1" noProof="1" smtClean="0"/>
                <a:t>objectives</a:t>
              </a:r>
              <a:endParaRPr lang="en-US" sz="1200" b="1" noProof="1"/>
            </a:p>
          </p:txBody>
        </p:sp>
        <p:sp>
          <p:nvSpPr>
            <p:cNvPr id="32" name="Textfeld 31"/>
            <p:cNvSpPr txBox="1"/>
            <p:nvPr/>
          </p:nvSpPr>
          <p:spPr bwMode="gray">
            <a:xfrm>
              <a:off x="2548568" y="3300207"/>
              <a:ext cx="734496" cy="430887"/>
            </a:xfrm>
            <a:prstGeom prst="rect">
              <a:avLst/>
            </a:prstGeom>
            <a:noFill/>
          </p:spPr>
          <p:txBody>
            <a:bodyPr wrap="none" rtlCol="0">
              <a:spAutoFit/>
            </a:bodyPr>
            <a:lstStyle/>
            <a:p>
              <a:pPr algn="ctr"/>
              <a:r>
                <a:rPr lang="en-US" sz="1100" b="1" noProof="1" smtClean="0"/>
                <a:t>Financial </a:t>
              </a:r>
              <a:br>
                <a:rPr lang="en-US" sz="1100" b="1" noProof="1" smtClean="0"/>
              </a:br>
              <a:r>
                <a:rPr lang="en-US" sz="1100" b="1" noProof="1" smtClean="0"/>
                <a:t>target </a:t>
              </a:r>
              <a:endParaRPr lang="en-US" sz="1100" b="1" noProof="1"/>
            </a:p>
          </p:txBody>
        </p:sp>
        <p:sp>
          <p:nvSpPr>
            <p:cNvPr id="33" name="Textfeld 32"/>
            <p:cNvSpPr txBox="1"/>
            <p:nvPr/>
          </p:nvSpPr>
          <p:spPr bwMode="gray">
            <a:xfrm>
              <a:off x="1867294" y="4222904"/>
              <a:ext cx="1148070" cy="430887"/>
            </a:xfrm>
            <a:prstGeom prst="rect">
              <a:avLst/>
            </a:prstGeom>
            <a:noFill/>
          </p:spPr>
          <p:txBody>
            <a:bodyPr wrap="none" rtlCol="0">
              <a:spAutoFit/>
            </a:bodyPr>
            <a:lstStyle/>
            <a:p>
              <a:pPr algn="ctr"/>
              <a:r>
                <a:rPr lang="en-US" sz="1100" b="1" noProof="1" smtClean="0"/>
                <a:t>Communication </a:t>
              </a:r>
              <a:br>
                <a:rPr lang="en-US" sz="1100" b="1" noProof="1" smtClean="0"/>
              </a:br>
              <a:r>
                <a:rPr lang="en-US" sz="1100" b="1" noProof="1" smtClean="0"/>
                <a:t>target</a:t>
              </a:r>
              <a:endParaRPr lang="en-US" sz="1100" b="1" noProof="1"/>
            </a:p>
          </p:txBody>
        </p:sp>
        <p:sp>
          <p:nvSpPr>
            <p:cNvPr id="35" name="Textfeld 34"/>
            <p:cNvSpPr txBox="1"/>
            <p:nvPr/>
          </p:nvSpPr>
          <p:spPr bwMode="gray">
            <a:xfrm>
              <a:off x="1740655" y="5219776"/>
              <a:ext cx="1401346" cy="261610"/>
            </a:xfrm>
            <a:prstGeom prst="rect">
              <a:avLst/>
            </a:prstGeom>
            <a:noFill/>
          </p:spPr>
          <p:txBody>
            <a:bodyPr wrap="none" rtlCol="0">
              <a:spAutoFit/>
            </a:bodyPr>
            <a:lstStyle/>
            <a:p>
              <a:pPr algn="ctr"/>
              <a:r>
                <a:rPr lang="en-US" sz="1100" b="1" noProof="1" smtClean="0"/>
                <a:t>Exhibition objectives</a:t>
              </a:r>
              <a:endParaRPr lang="en-US" sz="1100" b="1" noProof="1"/>
            </a:p>
          </p:txBody>
        </p:sp>
        <p:sp>
          <p:nvSpPr>
            <p:cNvPr id="36" name="Textfeld 35"/>
            <p:cNvSpPr txBox="1"/>
            <p:nvPr/>
          </p:nvSpPr>
          <p:spPr bwMode="gray">
            <a:xfrm>
              <a:off x="3325014" y="2445591"/>
              <a:ext cx="4874105" cy="523220"/>
            </a:xfrm>
            <a:prstGeom prst="rect">
              <a:avLst/>
            </a:prstGeom>
            <a:noFill/>
          </p:spPr>
          <p:txBody>
            <a:bodyPr wrap="square" rtlCol="0">
              <a:spAutoFit/>
            </a:bodyPr>
            <a:lstStyle/>
            <a:p>
              <a:r>
                <a:rPr lang="en-US" sz="1400" noProof="1" smtClean="0"/>
                <a:t>Retention of the economic and legal independency, increasing development of flexibility</a:t>
              </a:r>
              <a:endParaRPr lang="en-US" sz="1400" noProof="1"/>
            </a:p>
          </p:txBody>
        </p:sp>
        <p:sp>
          <p:nvSpPr>
            <p:cNvPr id="37" name="Textfeld 36"/>
            <p:cNvSpPr txBox="1"/>
            <p:nvPr/>
          </p:nvSpPr>
          <p:spPr bwMode="gray">
            <a:xfrm>
              <a:off x="3722537" y="3231627"/>
              <a:ext cx="3168755" cy="523220"/>
            </a:xfrm>
            <a:prstGeom prst="rect">
              <a:avLst/>
            </a:prstGeom>
            <a:noFill/>
          </p:spPr>
          <p:txBody>
            <a:bodyPr wrap="square" rtlCol="0">
              <a:spAutoFit/>
            </a:bodyPr>
            <a:lstStyle/>
            <a:p>
              <a:r>
                <a:rPr lang="en-US" sz="1400" noProof="1" smtClean="0"/>
                <a:t>Increase in sales, improvement of company image</a:t>
              </a:r>
              <a:endParaRPr lang="en-US" sz="1400" noProof="1"/>
            </a:p>
          </p:txBody>
        </p:sp>
        <p:sp>
          <p:nvSpPr>
            <p:cNvPr id="38" name="Textfeld 37"/>
            <p:cNvSpPr txBox="1"/>
            <p:nvPr/>
          </p:nvSpPr>
          <p:spPr bwMode="gray">
            <a:xfrm>
              <a:off x="4132378" y="4254129"/>
              <a:ext cx="3317722" cy="307777"/>
            </a:xfrm>
            <a:prstGeom prst="rect">
              <a:avLst/>
            </a:prstGeom>
            <a:noFill/>
          </p:spPr>
          <p:txBody>
            <a:bodyPr wrap="square" rtlCol="0">
              <a:spAutoFit/>
            </a:bodyPr>
            <a:lstStyle/>
            <a:p>
              <a:r>
                <a:rPr lang="en-US" sz="1400" noProof="1" smtClean="0"/>
                <a:t>Preparation of contract conclusions</a:t>
              </a:r>
              <a:endParaRPr lang="en-US" sz="1400" noProof="1"/>
            </a:p>
          </p:txBody>
        </p:sp>
        <p:sp>
          <p:nvSpPr>
            <p:cNvPr id="40" name="Textfeld 39"/>
            <p:cNvSpPr txBox="1"/>
            <p:nvPr/>
          </p:nvSpPr>
          <p:spPr bwMode="gray">
            <a:xfrm>
              <a:off x="4646857" y="5127591"/>
              <a:ext cx="4422739" cy="523220"/>
            </a:xfrm>
            <a:prstGeom prst="rect">
              <a:avLst/>
            </a:prstGeom>
            <a:noFill/>
          </p:spPr>
          <p:txBody>
            <a:bodyPr wrap="square" rtlCol="0">
              <a:spAutoFit/>
            </a:bodyPr>
            <a:lstStyle/>
            <a:p>
              <a:r>
                <a:rPr lang="en-US" sz="1400" noProof="1" smtClean="0"/>
                <a:t>Managing customer data, raise purchase interest, increasing popularity of brand</a:t>
              </a:r>
              <a:endParaRPr lang="en-US" sz="1400" noProof="1"/>
            </a:p>
          </p:txBody>
        </p:sp>
        <p:sp>
          <p:nvSpPr>
            <p:cNvPr id="41" name="Textfeld 40"/>
            <p:cNvSpPr txBox="1"/>
            <p:nvPr/>
          </p:nvSpPr>
          <p:spPr bwMode="gray">
            <a:xfrm>
              <a:off x="1595440" y="3300207"/>
              <a:ext cx="824264" cy="430887"/>
            </a:xfrm>
            <a:prstGeom prst="rect">
              <a:avLst/>
            </a:prstGeom>
            <a:noFill/>
          </p:spPr>
          <p:txBody>
            <a:bodyPr wrap="none" rtlCol="0">
              <a:spAutoFit/>
            </a:bodyPr>
            <a:lstStyle/>
            <a:p>
              <a:pPr algn="ctr"/>
              <a:r>
                <a:rPr lang="en-US" sz="1100" b="1" noProof="1" smtClean="0"/>
                <a:t>Marketing </a:t>
              </a:r>
              <a:br>
                <a:rPr lang="en-US" sz="1100" b="1" noProof="1" smtClean="0"/>
              </a:br>
              <a:r>
                <a:rPr lang="en-US" sz="1100" b="1" noProof="1" smtClean="0"/>
                <a:t>objectives </a:t>
              </a:r>
              <a:endParaRPr lang="en-US" sz="1100" b="1" noProof="1"/>
            </a:p>
          </p:txBody>
        </p:sp>
        <p:sp>
          <p:nvSpPr>
            <p:cNvPr id="42" name="Textfeld 41"/>
            <p:cNvSpPr txBox="1"/>
            <p:nvPr/>
          </p:nvSpPr>
          <p:spPr bwMode="gray">
            <a:xfrm>
              <a:off x="1022524" y="4222904"/>
              <a:ext cx="920445" cy="430887"/>
            </a:xfrm>
            <a:prstGeom prst="rect">
              <a:avLst/>
            </a:prstGeom>
            <a:noFill/>
          </p:spPr>
          <p:txBody>
            <a:bodyPr wrap="none" rtlCol="0">
              <a:spAutoFit/>
            </a:bodyPr>
            <a:lstStyle/>
            <a:p>
              <a:pPr algn="ctr"/>
              <a:r>
                <a:rPr lang="en-US" sz="1100" b="1" noProof="1" smtClean="0"/>
                <a:t>Price </a:t>
              </a:r>
              <a:br>
                <a:rPr lang="en-US" sz="1100" b="1" noProof="1" smtClean="0"/>
              </a:br>
              <a:r>
                <a:rPr lang="en-US" sz="1100" b="1" noProof="1" smtClean="0"/>
                <a:t>policy target</a:t>
              </a:r>
              <a:endParaRPr lang="en-US" sz="1100" b="1" noProof="1"/>
            </a:p>
          </p:txBody>
        </p:sp>
        <p:sp>
          <p:nvSpPr>
            <p:cNvPr id="43" name="Textfeld 42"/>
            <p:cNvSpPr txBox="1"/>
            <p:nvPr/>
          </p:nvSpPr>
          <p:spPr bwMode="gray">
            <a:xfrm>
              <a:off x="2923305" y="4222904"/>
              <a:ext cx="917239" cy="430887"/>
            </a:xfrm>
            <a:prstGeom prst="rect">
              <a:avLst/>
            </a:prstGeom>
            <a:noFill/>
          </p:spPr>
          <p:txBody>
            <a:bodyPr wrap="none" rtlCol="0">
              <a:spAutoFit/>
            </a:bodyPr>
            <a:lstStyle/>
            <a:p>
              <a:pPr algn="ctr"/>
              <a:r>
                <a:rPr lang="en-US" sz="1100" b="1" noProof="1" smtClean="0"/>
                <a:t>Distribution </a:t>
              </a:r>
              <a:br>
                <a:rPr lang="en-US" sz="1100" b="1" noProof="1" smtClean="0"/>
              </a:br>
              <a:r>
                <a:rPr lang="en-US" sz="1100" b="1" noProof="1" smtClean="0"/>
                <a:t>target </a:t>
              </a:r>
              <a:endParaRPr lang="en-US" sz="1100" b="1" noProof="1"/>
            </a:p>
          </p:txBody>
        </p:sp>
        <p:sp>
          <p:nvSpPr>
            <p:cNvPr id="47" name="Textfeld 46"/>
            <p:cNvSpPr txBox="1"/>
            <p:nvPr/>
          </p:nvSpPr>
          <p:spPr bwMode="gray">
            <a:xfrm>
              <a:off x="733505" y="5219776"/>
              <a:ext cx="1010213" cy="261610"/>
            </a:xfrm>
            <a:prstGeom prst="rect">
              <a:avLst/>
            </a:prstGeom>
            <a:noFill/>
          </p:spPr>
          <p:txBody>
            <a:bodyPr wrap="none" rtlCol="0">
              <a:spAutoFit/>
            </a:bodyPr>
            <a:lstStyle/>
            <a:p>
              <a:pPr algn="ctr"/>
              <a:r>
                <a:rPr lang="en-US" sz="1100" b="1" noProof="1" smtClean="0"/>
                <a:t>PR- objectives</a:t>
              </a:r>
              <a:endParaRPr lang="en-US" sz="1100" b="1" noProof="1"/>
            </a:p>
          </p:txBody>
        </p:sp>
        <p:sp>
          <p:nvSpPr>
            <p:cNvPr id="48" name="Textfeld 47"/>
            <p:cNvSpPr txBox="1"/>
            <p:nvPr/>
          </p:nvSpPr>
          <p:spPr bwMode="gray">
            <a:xfrm>
              <a:off x="3041011" y="5219776"/>
              <a:ext cx="1087157" cy="430887"/>
            </a:xfrm>
            <a:prstGeom prst="rect">
              <a:avLst/>
            </a:prstGeom>
            <a:noFill/>
          </p:spPr>
          <p:txBody>
            <a:bodyPr wrap="none" rtlCol="0">
              <a:spAutoFit/>
            </a:bodyPr>
            <a:lstStyle/>
            <a:p>
              <a:pPr algn="ctr"/>
              <a:r>
                <a:rPr lang="en-US" sz="1100" b="1" noProof="1" smtClean="0"/>
                <a:t>Advertisement </a:t>
              </a:r>
              <a:br>
                <a:rPr lang="en-US" sz="1100" b="1" noProof="1" smtClean="0"/>
              </a:br>
              <a:r>
                <a:rPr lang="en-US" sz="1100" b="1" noProof="1" smtClean="0"/>
                <a:t>objectives </a:t>
              </a:r>
              <a:endParaRPr lang="en-US" sz="1100" b="1" noProof="1"/>
            </a:p>
          </p:txBody>
        </p:sp>
        <p:cxnSp>
          <p:nvCxnSpPr>
            <p:cNvPr id="27" name="Gerade Verbindung mit Pfeil 26"/>
            <p:cNvCxnSpPr>
              <a:stCxn id="41" idx="2"/>
            </p:cNvCxnSpPr>
            <p:nvPr/>
          </p:nvCxnSpPr>
          <p:spPr bwMode="gray">
            <a:xfrm>
              <a:off x="2007572" y="3731094"/>
              <a:ext cx="1153664" cy="49181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41" idx="2"/>
              <a:endCxn id="42" idx="0"/>
            </p:cNvCxnSpPr>
            <p:nvPr/>
          </p:nvCxnSpPr>
          <p:spPr bwMode="gray">
            <a:xfrm flipH="1">
              <a:off x="1482747" y="3731094"/>
              <a:ext cx="524825" cy="49181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a:stCxn id="41" idx="2"/>
              <a:endCxn id="33" idx="0"/>
            </p:cNvCxnSpPr>
            <p:nvPr/>
          </p:nvCxnSpPr>
          <p:spPr bwMode="gray">
            <a:xfrm>
              <a:off x="2007572" y="3731094"/>
              <a:ext cx="433757" cy="49181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a:stCxn id="33" idx="2"/>
              <a:endCxn id="47" idx="0"/>
            </p:cNvCxnSpPr>
            <p:nvPr/>
          </p:nvCxnSpPr>
          <p:spPr bwMode="gray">
            <a:xfrm flipH="1">
              <a:off x="1238612" y="4653791"/>
              <a:ext cx="1202717" cy="565985"/>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a:stCxn id="33" idx="2"/>
              <a:endCxn id="35" idx="0"/>
            </p:cNvCxnSpPr>
            <p:nvPr/>
          </p:nvCxnSpPr>
          <p:spPr bwMode="gray">
            <a:xfrm flipH="1">
              <a:off x="2441328" y="4653791"/>
              <a:ext cx="1" cy="565985"/>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a:stCxn id="33" idx="2"/>
              <a:endCxn id="48" idx="0"/>
            </p:cNvCxnSpPr>
            <p:nvPr/>
          </p:nvCxnSpPr>
          <p:spPr bwMode="gray">
            <a:xfrm>
              <a:off x="2441329" y="4653791"/>
              <a:ext cx="1143261" cy="565985"/>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697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Objectives </a:t>
            </a:r>
            <a:r>
              <a:rPr lang="en-US" b="0" dirty="0" smtClean="0"/>
              <a:t>– Long Term Objectives</a:t>
            </a:r>
            <a:endParaRPr lang="en-US" dirty="0"/>
          </a:p>
        </p:txBody>
      </p:sp>
      <p:sp>
        <p:nvSpPr>
          <p:cNvPr id="3" name="Textplatzhalter 2"/>
          <p:cNvSpPr>
            <a:spLocks noGrp="1"/>
          </p:cNvSpPr>
          <p:nvPr>
            <p:ph type="body" sz="quarter" idx="13"/>
          </p:nvPr>
        </p:nvSpPr>
        <p:spPr bwMode="gray"/>
        <p:txBody>
          <a:bodyPr/>
          <a:lstStyle/>
          <a:p>
            <a:r>
              <a:rPr lang="en-US" dirty="0" smtClean="0"/>
              <a:t>Vision fulfillment through long term objectives</a:t>
            </a:r>
            <a:endParaRPr lang="en-US" dirty="0"/>
          </a:p>
        </p:txBody>
      </p:sp>
      <p:grpSp>
        <p:nvGrpSpPr>
          <p:cNvPr id="6" name="Gruppieren 5"/>
          <p:cNvGrpSpPr/>
          <p:nvPr/>
        </p:nvGrpSpPr>
        <p:grpSpPr bwMode="gray">
          <a:xfrm>
            <a:off x="323851" y="972223"/>
            <a:ext cx="8495161" cy="4830977"/>
            <a:chOff x="323851" y="972223"/>
            <a:chExt cx="8495161" cy="4830977"/>
          </a:xfrm>
        </p:grpSpPr>
        <p:grpSp>
          <p:nvGrpSpPr>
            <p:cNvPr id="5" name="Gruppieren 4"/>
            <p:cNvGrpSpPr/>
            <p:nvPr/>
          </p:nvGrpSpPr>
          <p:grpSpPr bwMode="gray">
            <a:xfrm>
              <a:off x="323852" y="972223"/>
              <a:ext cx="8495160" cy="1885950"/>
              <a:chOff x="323852" y="972223"/>
              <a:chExt cx="8495160" cy="1885950"/>
            </a:xfrm>
          </p:grpSpPr>
          <p:sp>
            <p:nvSpPr>
              <p:cNvPr id="4" name="Ellipse 3"/>
              <p:cNvSpPr/>
              <p:nvPr/>
            </p:nvSpPr>
            <p:spPr bwMode="gray">
              <a:xfrm>
                <a:off x="1016000" y="972223"/>
                <a:ext cx="7112000" cy="1885950"/>
              </a:xfrm>
              <a:prstGeom prst="ellipse">
                <a:avLst/>
              </a:prstGeom>
              <a:gradFill flip="none" rotWithShape="1">
                <a:gsLst>
                  <a:gs pos="60000">
                    <a:schemeClr val="accent1">
                      <a:lumMod val="20000"/>
                      <a:lumOff val="80000"/>
                      <a:alpha val="50000"/>
                    </a:schemeClr>
                  </a:gs>
                  <a:gs pos="43000">
                    <a:srgbClr val="FFFFFF">
                      <a:alpha val="0"/>
                    </a:srgbClr>
                  </a:gs>
                  <a:gs pos="90000">
                    <a:srgbClr val="FFFFFF">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7" name="Textfeld 16"/>
              <p:cNvSpPr txBox="1"/>
              <p:nvPr/>
            </p:nvSpPr>
            <p:spPr bwMode="gray">
              <a:xfrm>
                <a:off x="323852" y="1555198"/>
                <a:ext cx="8495160" cy="720000"/>
              </a:xfrm>
              <a:prstGeom prst="rect">
                <a:avLst/>
              </a:prstGeom>
              <a:noFill/>
              <a:effectLst/>
            </p:spPr>
            <p:txBody>
              <a:bodyPr wrap="square" lIns="180000" tIns="0" rIns="180000" bIns="0" rtlCol="0" anchor="ctr">
                <a:noAutofit/>
              </a:bodyPr>
              <a:lstStyle>
                <a:defPPr>
                  <a:defRPr lang="de-DE"/>
                </a:defPPr>
                <a:lvl1pPr algn="ctr">
                  <a:defRPr sz="2000" b="1">
                    <a:effectLst>
                      <a:outerShdw blurRad="190500" dist="127000" dir="2700000" algn="tl" rotWithShape="0">
                        <a:prstClr val="black">
                          <a:alpha val="20000"/>
                        </a:prstClr>
                      </a:outerShdw>
                    </a:effectLst>
                  </a:defRPr>
                </a:lvl1pPr>
              </a:lstStyle>
              <a:p>
                <a:r>
                  <a:rPr lang="en-US" sz="2800" dirty="0" smtClean="0">
                    <a:effectLst/>
                  </a:rPr>
                  <a:t>Corporate vision</a:t>
                </a:r>
                <a:endParaRPr lang="en-US" sz="2800" dirty="0">
                  <a:effectLst/>
                </a:endParaRPr>
              </a:p>
            </p:txBody>
          </p:sp>
        </p:grpSp>
        <p:sp>
          <p:nvSpPr>
            <p:cNvPr id="68" name="Textfeld 67"/>
            <p:cNvSpPr txBox="1"/>
            <p:nvPr/>
          </p:nvSpPr>
          <p:spPr bwMode="gray">
            <a:xfrm>
              <a:off x="323851" y="4723200"/>
              <a:ext cx="2736150" cy="1080000"/>
            </a:xfrm>
            <a:prstGeom prst="rect">
              <a:avLst/>
            </a:prstGeom>
            <a:noFill/>
            <a:effectLst/>
          </p:spPr>
          <p:txBody>
            <a:bodyPr wrap="square" lIns="180000" tIns="0" rIns="180000" bIns="0" rtlCol="0" anchor="ctr">
              <a:noAutofit/>
            </a:bodyPr>
            <a:lstStyle/>
            <a:p>
              <a:pPr algn="ctr"/>
              <a:r>
                <a:rPr lang="en-US" sz="2000" b="1" dirty="0" smtClean="0"/>
                <a:t>Long </a:t>
              </a:r>
              <a:r>
                <a:rPr lang="en-US" sz="2000" b="1" dirty="0"/>
                <a:t>t</a:t>
              </a:r>
              <a:r>
                <a:rPr lang="en-US" sz="2000" b="1" dirty="0" smtClean="0"/>
                <a:t>erm objective 1</a:t>
              </a:r>
              <a:endParaRPr lang="en-US" sz="2000" b="1" dirty="0"/>
            </a:p>
          </p:txBody>
        </p:sp>
        <p:sp>
          <p:nvSpPr>
            <p:cNvPr id="69" name="Textfeld 68"/>
            <p:cNvSpPr txBox="1"/>
            <p:nvPr/>
          </p:nvSpPr>
          <p:spPr bwMode="gray">
            <a:xfrm>
              <a:off x="6084792" y="4723200"/>
              <a:ext cx="2734220" cy="1080000"/>
            </a:xfrm>
            <a:prstGeom prst="rect">
              <a:avLst/>
            </a:prstGeom>
            <a:noFill/>
            <a:effectLst/>
          </p:spPr>
          <p:txBody>
            <a:bodyPr wrap="square" lIns="180000" tIns="0" rIns="180000" bIns="0" rtlCol="0" anchor="ctr">
              <a:noAutofit/>
            </a:bodyPr>
            <a:lstStyle/>
            <a:p>
              <a:pPr algn="ctr"/>
              <a:r>
                <a:rPr lang="en-US" sz="2000" b="1" dirty="0" smtClean="0"/>
                <a:t>Long term </a:t>
              </a:r>
              <a:r>
                <a:rPr lang="en-US" sz="2000" b="1" dirty="0"/>
                <a:t>o</a:t>
              </a:r>
              <a:r>
                <a:rPr lang="en-US" sz="2000" b="1" dirty="0" smtClean="0"/>
                <a:t>bjective 3</a:t>
              </a:r>
              <a:endParaRPr lang="en-US" sz="2000" b="1" dirty="0"/>
            </a:p>
          </p:txBody>
        </p:sp>
        <p:sp>
          <p:nvSpPr>
            <p:cNvPr id="20" name="Textfeld 19"/>
            <p:cNvSpPr txBox="1"/>
            <p:nvPr/>
          </p:nvSpPr>
          <p:spPr bwMode="gray">
            <a:xfrm>
              <a:off x="3204000" y="4723200"/>
              <a:ext cx="2736000" cy="1080000"/>
            </a:xfrm>
            <a:prstGeom prst="rect">
              <a:avLst/>
            </a:prstGeom>
            <a:noFill/>
            <a:effectLst/>
          </p:spPr>
          <p:txBody>
            <a:bodyPr wrap="square" lIns="180000" tIns="0" rIns="180000" bIns="0" rtlCol="0" anchor="ctr">
              <a:noAutofit/>
            </a:bodyPr>
            <a:lstStyle/>
            <a:p>
              <a:pPr algn="ctr"/>
              <a:r>
                <a:rPr lang="en-US" sz="2000" b="1" dirty="0" smtClean="0"/>
                <a:t>Long term objective 2</a:t>
              </a:r>
              <a:endParaRPr lang="en-US" sz="2000" b="1" dirty="0"/>
            </a:p>
          </p:txBody>
        </p:sp>
        <p:sp>
          <p:nvSpPr>
            <p:cNvPr id="16" name="Pfeil nach oben 15"/>
            <p:cNvSpPr/>
            <p:nvPr/>
          </p:nvSpPr>
          <p:spPr bwMode="gray">
            <a:xfrm>
              <a:off x="3115192" y="1070438"/>
              <a:ext cx="2912478" cy="3755562"/>
            </a:xfrm>
            <a:prstGeom prst="upArrow">
              <a:avLst>
                <a:gd name="adj1" fmla="val 50000"/>
                <a:gd name="adj2" fmla="val 64622"/>
              </a:avLst>
            </a:prstGeom>
            <a:gradFill>
              <a:gsLst>
                <a:gs pos="0">
                  <a:schemeClr val="accent1">
                    <a:lumMod val="40000"/>
                    <a:lumOff val="60000"/>
                  </a:schemeClr>
                </a:gs>
                <a:gs pos="100000">
                  <a:schemeClr val="accent1">
                    <a:lumMod val="20000"/>
                    <a:lumOff val="80000"/>
                  </a:schemeClr>
                </a:gs>
              </a:gsLst>
              <a:lin ang="16200000" scaled="1"/>
            </a:gradFill>
            <a:ln w="12700">
              <a:noFill/>
              <a:round/>
              <a:headEnd/>
              <a:tailEnd/>
            </a:ln>
            <a:effectLst>
              <a:outerShdw blurRad="254000" dist="152400" sx="102000" sy="102000" algn="ctr" rotWithShape="0">
                <a:prstClr val="black">
                  <a:alpha val="50000"/>
                </a:prstClr>
              </a:outerShdw>
            </a:effectLst>
            <a:scene3d>
              <a:camera prst="perspectiveRelaxed" fov="6000000">
                <a:rot lat="17999996" lon="0" rev="0"/>
              </a:camera>
              <a:lightRig rig="twoPt" dir="t"/>
            </a:scene3d>
            <a:sp3d extrusionH="254000">
              <a:bevelT w="38100" h="38100" prst="angle"/>
              <a:bevelB w="38100" h="38100" prst="angle"/>
            </a:sp3d>
          </p:spPr>
          <p:txBody>
            <a:bodyPr bIns="180000" rtlCol="0" anchor="b"/>
            <a:lstStyle/>
            <a:p>
              <a:pPr algn="ctr"/>
              <a:r>
                <a:rPr lang="en-US" sz="2000" b="1" dirty="0" smtClean="0">
                  <a:solidFill>
                    <a:schemeClr val="accent1"/>
                  </a:solidFill>
                  <a:effectLst>
                    <a:innerShdw blurRad="63500" dist="50800" dir="13500000">
                      <a:prstClr val="black">
                        <a:alpha val="50000"/>
                      </a:prstClr>
                    </a:innerShdw>
                  </a:effectLst>
                </a:rPr>
                <a:t>Long</a:t>
              </a:r>
              <a:br>
                <a:rPr lang="en-US" sz="2000" b="1" dirty="0" smtClean="0">
                  <a:solidFill>
                    <a:schemeClr val="accent1"/>
                  </a:solidFill>
                  <a:effectLst>
                    <a:innerShdw blurRad="63500" dist="50800" dir="13500000">
                      <a:prstClr val="black">
                        <a:alpha val="50000"/>
                      </a:prstClr>
                    </a:innerShdw>
                  </a:effectLst>
                </a:rPr>
              </a:br>
              <a:r>
                <a:rPr lang="en-US" sz="2000" b="1" dirty="0" smtClean="0">
                  <a:solidFill>
                    <a:schemeClr val="accent1"/>
                  </a:solidFill>
                  <a:effectLst>
                    <a:innerShdw blurRad="63500" dist="50800" dir="13500000">
                      <a:prstClr val="black">
                        <a:alpha val="50000"/>
                      </a:prstClr>
                    </a:innerShdw>
                  </a:effectLst>
                </a:rPr>
                <a:t>term</a:t>
              </a:r>
            </a:p>
            <a:p>
              <a:pPr algn="ctr"/>
              <a:r>
                <a:rPr lang="en-US" sz="2000" b="1" dirty="0">
                  <a:solidFill>
                    <a:schemeClr val="accent1"/>
                  </a:solidFill>
                  <a:effectLst>
                    <a:innerShdw blurRad="63500" dist="50800" dir="13500000">
                      <a:prstClr val="black">
                        <a:alpha val="50000"/>
                      </a:prstClr>
                    </a:innerShdw>
                  </a:effectLst>
                </a:rPr>
                <a:t>o</a:t>
              </a:r>
              <a:r>
                <a:rPr lang="en-US" sz="2000" b="1" dirty="0" smtClean="0">
                  <a:solidFill>
                    <a:schemeClr val="accent1"/>
                  </a:solidFill>
                  <a:effectLst>
                    <a:innerShdw blurRad="63500" dist="50800" dir="13500000">
                      <a:prstClr val="black">
                        <a:alpha val="50000"/>
                      </a:prstClr>
                    </a:innerShdw>
                  </a:effectLst>
                </a:rPr>
                <a:t>bjectives</a:t>
              </a:r>
              <a:endParaRPr lang="en-US" sz="2000" b="1" dirty="0">
                <a:solidFill>
                  <a:schemeClr val="accent1"/>
                </a:solidFill>
                <a:effectLst>
                  <a:innerShdw blurRad="63500" dist="50800" dir="13500000">
                    <a:prstClr val="black">
                      <a:alpha val="50000"/>
                    </a:prstClr>
                  </a:innerShdw>
                </a:effectLst>
              </a:endParaRPr>
            </a:p>
          </p:txBody>
        </p:sp>
      </p:grpSp>
      <p:grpSp>
        <p:nvGrpSpPr>
          <p:cNvPr id="12" name="Gruppieren 11"/>
          <p:cNvGrpSpPr/>
          <p:nvPr/>
        </p:nvGrpSpPr>
        <p:grpSpPr bwMode="gray">
          <a:xfrm>
            <a:off x="7057440" y="55389"/>
            <a:ext cx="2014062" cy="6757989"/>
            <a:chOff x="7057440" y="55389"/>
            <a:chExt cx="2014062" cy="6757989"/>
          </a:xfrm>
        </p:grpSpPr>
        <p:sp>
          <p:nvSpPr>
            <p:cNvPr id="13" name="Stern mit 5 Zacken 12"/>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14" name="Rechteck 13"/>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15" name="Rechteck 14"/>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272729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Macroenvironment Analysis</a:t>
            </a:r>
            <a:r>
              <a:rPr lang="en-US" b="0" dirty="0"/>
              <a:t> – PESTEL/PESTLE</a:t>
            </a:r>
            <a:endParaRPr lang="en-US" dirty="0"/>
          </a:p>
        </p:txBody>
      </p:sp>
      <p:sp>
        <p:nvSpPr>
          <p:cNvPr id="3" name="Textplatzhalter 2"/>
          <p:cNvSpPr>
            <a:spLocks noGrp="1"/>
          </p:cNvSpPr>
          <p:nvPr>
            <p:ph type="body" sz="quarter" idx="13"/>
          </p:nvPr>
        </p:nvSpPr>
        <p:spPr bwMode="gray"/>
        <p:txBody>
          <a:bodyPr/>
          <a:lstStyle/>
          <a:p>
            <a:r>
              <a:rPr lang="en-US" dirty="0" smtClean="0"/>
              <a:t>Show macro-environmental factors that influence your business</a:t>
            </a:r>
            <a:endParaRPr lang="en-US" dirty="0"/>
          </a:p>
        </p:txBody>
      </p:sp>
      <p:grpSp>
        <p:nvGrpSpPr>
          <p:cNvPr id="4" name="Gruppieren 3"/>
          <p:cNvGrpSpPr/>
          <p:nvPr/>
        </p:nvGrpSpPr>
        <p:grpSpPr bwMode="gray">
          <a:xfrm>
            <a:off x="323850" y="1555750"/>
            <a:ext cx="8494713" cy="4246564"/>
            <a:chOff x="323850" y="1555750"/>
            <a:chExt cx="8494713" cy="4246564"/>
          </a:xfrm>
        </p:grpSpPr>
        <p:grpSp>
          <p:nvGrpSpPr>
            <p:cNvPr id="5" name="Gruppieren 4"/>
            <p:cNvGrpSpPr/>
            <p:nvPr/>
          </p:nvGrpSpPr>
          <p:grpSpPr bwMode="gray">
            <a:xfrm>
              <a:off x="323850" y="1555750"/>
              <a:ext cx="2735263" cy="2047874"/>
              <a:chOff x="323850" y="1555750"/>
              <a:chExt cx="2735263" cy="2047874"/>
            </a:xfrm>
          </p:grpSpPr>
          <p:sp>
            <p:nvSpPr>
              <p:cNvPr id="36" name="Rectangle 19"/>
              <p:cNvSpPr>
                <a:spLocks noChangeArrowheads="1"/>
              </p:cNvSpPr>
              <p:nvPr/>
            </p:nvSpPr>
            <p:spPr bwMode="gray">
              <a:xfrm>
                <a:off x="323850"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P </a:t>
                </a:r>
                <a:r>
                  <a:rPr lang="en-US" sz="1400" b="1" noProof="1" smtClean="0">
                    <a:solidFill>
                      <a:srgbClr val="FFFFFF"/>
                    </a:solidFill>
                    <a:effectLst>
                      <a:outerShdw blurRad="190500" algn="ctr" rotWithShape="0">
                        <a:prstClr val="black">
                          <a:alpha val="50000"/>
                        </a:prstClr>
                      </a:outerShdw>
                    </a:effectLst>
                    <a:cs typeface="Arial" charset="0"/>
                  </a:rPr>
                  <a:t>olitical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16" name="Rectangle 5"/>
              <p:cNvSpPr>
                <a:spLocks noChangeArrowheads="1"/>
              </p:cNvSpPr>
              <p:nvPr/>
            </p:nvSpPr>
            <p:spPr bwMode="gray">
              <a:xfrm>
                <a:off x="323850"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400"/>
                  </a:spcAft>
                  <a:buClr>
                    <a:srgbClr val="969696"/>
                  </a:buClr>
                  <a:buFont typeface="Wingdings" pitchFamily="2" charset="2"/>
                  <a:buChar char="§"/>
                </a:pPr>
                <a:r>
                  <a:rPr lang="en-US" sz="1200" noProof="1" smtClean="0">
                    <a:solidFill>
                      <a:srgbClr val="000000"/>
                    </a:solidFill>
                    <a:cs typeface="Arial" charset="0"/>
                  </a:rPr>
                  <a:t>Domestic and foreign policy directly or indirectly affecting economical interests</a:t>
                </a:r>
              </a:p>
              <a:p>
                <a:pPr marL="190500" indent="-190500">
                  <a:lnSpc>
                    <a:spcPct val="95000"/>
                  </a:lnSpc>
                  <a:spcAft>
                    <a:spcPts val="400"/>
                  </a:spcAft>
                  <a:buClr>
                    <a:srgbClr val="969696"/>
                  </a:buClr>
                  <a:buFont typeface="Wingdings" pitchFamily="2" charset="2"/>
                  <a:buChar char="§"/>
                </a:pPr>
                <a:r>
                  <a:rPr lang="en-US" sz="1200" noProof="1" smtClean="0">
                    <a:solidFill>
                      <a:srgbClr val="000000"/>
                    </a:solidFill>
                    <a:cs typeface="Arial" charset="0"/>
                  </a:rPr>
                  <a:t>e.g. tax policy, labour law, trade restrictions, tariffs, and political stability</a:t>
                </a:r>
                <a:endParaRPr lang="en-US" sz="1200" noProof="1">
                  <a:solidFill>
                    <a:srgbClr val="000000"/>
                  </a:solidFill>
                  <a:cs typeface="Arial" charset="0"/>
                </a:endParaRPr>
              </a:p>
            </p:txBody>
          </p:sp>
        </p:grpSp>
        <p:grpSp>
          <p:nvGrpSpPr>
            <p:cNvPr id="7" name="Gruppieren 6"/>
            <p:cNvGrpSpPr/>
            <p:nvPr/>
          </p:nvGrpSpPr>
          <p:grpSpPr bwMode="gray">
            <a:xfrm>
              <a:off x="6083300" y="1555750"/>
              <a:ext cx="2735263" cy="2047874"/>
              <a:chOff x="6083300" y="1555750"/>
              <a:chExt cx="2735263" cy="2047874"/>
            </a:xfrm>
          </p:grpSpPr>
          <p:sp>
            <p:nvSpPr>
              <p:cNvPr id="34" name="Rectangle 19"/>
              <p:cNvSpPr>
                <a:spLocks noChangeArrowheads="1"/>
              </p:cNvSpPr>
              <p:nvPr/>
            </p:nvSpPr>
            <p:spPr bwMode="gray">
              <a:xfrm>
                <a:off x="6083300"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S </a:t>
                </a:r>
                <a:r>
                  <a:rPr lang="en-US" sz="1400" b="1" noProof="1" smtClean="0">
                    <a:solidFill>
                      <a:srgbClr val="FFFFFF"/>
                    </a:solidFill>
                    <a:effectLst>
                      <a:outerShdw blurRad="190500" algn="ctr" rotWithShape="0">
                        <a:prstClr val="black">
                          <a:alpha val="50000"/>
                        </a:prstClr>
                      </a:outerShdw>
                    </a:effectLst>
                    <a:cs typeface="Arial" charset="0"/>
                  </a:rPr>
                  <a:t>ociocultural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17" name="Rectangle 5"/>
              <p:cNvSpPr>
                <a:spLocks noChangeArrowheads="1"/>
              </p:cNvSpPr>
              <p:nvPr/>
            </p:nvSpPr>
            <p:spPr bwMode="gray">
              <a:xfrm>
                <a:off x="6083300"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Trends in social factors affecting the demand for a company's products and how that company operates.</a:t>
                </a:r>
              </a:p>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e.g. cultural aspects such as </a:t>
                </a:r>
                <a:br>
                  <a:rPr lang="en-US" sz="1200" noProof="1" smtClean="0">
                    <a:solidFill>
                      <a:srgbClr val="000000"/>
                    </a:solidFill>
                    <a:cs typeface="Arial" charset="0"/>
                  </a:rPr>
                </a:br>
                <a:r>
                  <a:rPr lang="en-US" sz="1200" noProof="1" smtClean="0">
                    <a:solidFill>
                      <a:srgbClr val="000000"/>
                    </a:solidFill>
                    <a:cs typeface="Arial" charset="0"/>
                  </a:rPr>
                  <a:t>health consciousness, population growth rate, age distribution, career attitudes and emphasis on safety.</a:t>
                </a:r>
                <a:endParaRPr lang="en-US" sz="1200" noProof="1">
                  <a:solidFill>
                    <a:srgbClr val="000000"/>
                  </a:solidFill>
                  <a:cs typeface="Arial" charset="0"/>
                </a:endParaRPr>
              </a:p>
            </p:txBody>
          </p:sp>
        </p:grpSp>
        <p:grpSp>
          <p:nvGrpSpPr>
            <p:cNvPr id="6" name="Gruppieren 5"/>
            <p:cNvGrpSpPr/>
            <p:nvPr/>
          </p:nvGrpSpPr>
          <p:grpSpPr bwMode="gray">
            <a:xfrm>
              <a:off x="3203575" y="1555750"/>
              <a:ext cx="2735263" cy="2047874"/>
              <a:chOff x="3203575" y="1555750"/>
              <a:chExt cx="2735263" cy="2047874"/>
            </a:xfrm>
          </p:grpSpPr>
          <p:sp>
            <p:nvSpPr>
              <p:cNvPr id="32" name="Rectangle 19"/>
              <p:cNvSpPr>
                <a:spLocks noChangeArrowheads="1"/>
              </p:cNvSpPr>
              <p:nvPr/>
            </p:nvSpPr>
            <p:spPr bwMode="gray">
              <a:xfrm>
                <a:off x="3203575" y="155575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E </a:t>
                </a:r>
                <a:r>
                  <a:rPr lang="en-US" sz="1400" b="1" noProof="1" smtClean="0">
                    <a:solidFill>
                      <a:srgbClr val="FFFFFF"/>
                    </a:solidFill>
                    <a:effectLst>
                      <a:outerShdw blurRad="190500" algn="ctr" rotWithShape="0">
                        <a:prstClr val="black">
                          <a:alpha val="50000"/>
                        </a:prstClr>
                      </a:outerShdw>
                    </a:effectLst>
                    <a:cs typeface="Arial" charset="0"/>
                  </a:rPr>
                  <a:t>conomical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18" name="Rectangle 5"/>
              <p:cNvSpPr>
                <a:spLocks noChangeArrowheads="1"/>
              </p:cNvSpPr>
              <p:nvPr/>
            </p:nvSpPr>
            <p:spPr bwMode="gray">
              <a:xfrm>
                <a:off x="3203575" y="191611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400"/>
                  </a:spcAft>
                  <a:buClr>
                    <a:srgbClr val="969696"/>
                  </a:buClr>
                  <a:buFont typeface="Wingdings" pitchFamily="2" charset="2"/>
                  <a:buChar char="§"/>
                </a:pPr>
                <a:r>
                  <a:rPr lang="en-US" sz="1200" noProof="1" smtClean="0">
                    <a:solidFill>
                      <a:srgbClr val="000000"/>
                    </a:solidFill>
                    <a:cs typeface="Arial" charset="0"/>
                  </a:rPr>
                  <a:t>Important economical factors influencing a company‘s market and core business</a:t>
                </a:r>
              </a:p>
              <a:p>
                <a:pPr marL="190500" indent="-190500">
                  <a:lnSpc>
                    <a:spcPct val="95000"/>
                  </a:lnSpc>
                  <a:spcAft>
                    <a:spcPts val="400"/>
                  </a:spcAft>
                  <a:buClr>
                    <a:srgbClr val="969696"/>
                  </a:buClr>
                  <a:buFont typeface="Wingdings" pitchFamily="2" charset="2"/>
                  <a:buChar char="§"/>
                </a:pPr>
                <a:r>
                  <a:rPr lang="en-US" sz="1200" noProof="1" smtClean="0">
                    <a:solidFill>
                      <a:srgbClr val="000000"/>
                    </a:solidFill>
                    <a:cs typeface="Arial" charset="0"/>
                  </a:rPr>
                  <a:t>e.g. economic growth, interest rates, exchange rates, inflation rate, unemployment, etc.</a:t>
                </a:r>
                <a:endParaRPr lang="en-US" sz="1200" noProof="1">
                  <a:solidFill>
                    <a:srgbClr val="000000"/>
                  </a:solidFill>
                  <a:cs typeface="Arial" charset="0"/>
                </a:endParaRPr>
              </a:p>
            </p:txBody>
          </p:sp>
        </p:grpSp>
        <p:grpSp>
          <p:nvGrpSpPr>
            <p:cNvPr id="8" name="Gruppieren 7"/>
            <p:cNvGrpSpPr/>
            <p:nvPr/>
          </p:nvGrpSpPr>
          <p:grpSpPr bwMode="gray">
            <a:xfrm>
              <a:off x="323850" y="3754440"/>
              <a:ext cx="2735263" cy="2047874"/>
              <a:chOff x="323850" y="3754440"/>
              <a:chExt cx="2735263" cy="2047874"/>
            </a:xfrm>
          </p:grpSpPr>
          <p:sp>
            <p:nvSpPr>
              <p:cNvPr id="27" name="Rectangle 19"/>
              <p:cNvSpPr>
                <a:spLocks noChangeArrowheads="1"/>
              </p:cNvSpPr>
              <p:nvPr/>
            </p:nvSpPr>
            <p:spPr bwMode="gray">
              <a:xfrm>
                <a:off x="323850" y="375444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T </a:t>
                </a:r>
                <a:r>
                  <a:rPr lang="en-US" sz="1400" b="1" noProof="1" smtClean="0">
                    <a:solidFill>
                      <a:srgbClr val="FFFFFF"/>
                    </a:solidFill>
                    <a:effectLst>
                      <a:outerShdw blurRad="190500" algn="ctr" rotWithShape="0">
                        <a:prstClr val="black">
                          <a:alpha val="50000"/>
                        </a:prstClr>
                      </a:outerShdw>
                    </a:effectLst>
                    <a:cs typeface="Arial" charset="0"/>
                  </a:rPr>
                  <a:t>echnological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19" name="Rectangle 5"/>
              <p:cNvSpPr>
                <a:spLocks noChangeArrowheads="1"/>
              </p:cNvSpPr>
              <p:nvPr/>
            </p:nvSpPr>
            <p:spPr bwMode="gray">
              <a:xfrm>
                <a:off x="323850"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Technological factors affecting production and innovation level including:</a:t>
                </a:r>
              </a:p>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R&amp;D activity, automation, technology incentives, rate of technological change, technological shifts, barriers to entry, etc.</a:t>
                </a:r>
                <a:endParaRPr lang="en-US" sz="1200" noProof="1">
                  <a:solidFill>
                    <a:srgbClr val="000000"/>
                  </a:solidFill>
                  <a:cs typeface="Arial" charset="0"/>
                </a:endParaRPr>
              </a:p>
            </p:txBody>
          </p:sp>
        </p:grpSp>
        <p:grpSp>
          <p:nvGrpSpPr>
            <p:cNvPr id="10" name="Gruppieren 9"/>
            <p:cNvGrpSpPr/>
            <p:nvPr/>
          </p:nvGrpSpPr>
          <p:grpSpPr bwMode="gray">
            <a:xfrm>
              <a:off x="3203575" y="3754440"/>
              <a:ext cx="2735263" cy="2047874"/>
              <a:chOff x="6083300" y="3754440"/>
              <a:chExt cx="2735263" cy="2047874"/>
            </a:xfrm>
          </p:grpSpPr>
          <p:sp>
            <p:nvSpPr>
              <p:cNvPr id="25" name="Rectangle 19"/>
              <p:cNvSpPr>
                <a:spLocks noChangeArrowheads="1"/>
              </p:cNvSpPr>
              <p:nvPr/>
            </p:nvSpPr>
            <p:spPr bwMode="gray">
              <a:xfrm>
                <a:off x="6083300" y="375444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E </a:t>
                </a:r>
                <a:r>
                  <a:rPr lang="en-US" sz="1400" b="1" noProof="1" smtClean="0">
                    <a:solidFill>
                      <a:srgbClr val="FFFFFF"/>
                    </a:solidFill>
                    <a:effectLst>
                      <a:outerShdw blurRad="190500" algn="ctr" rotWithShape="0">
                        <a:prstClr val="black">
                          <a:alpha val="50000"/>
                        </a:prstClr>
                      </a:outerShdw>
                    </a:effectLst>
                    <a:cs typeface="Arial" charset="0"/>
                  </a:rPr>
                  <a:t>nvironmental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20" name="Rectangle 5"/>
              <p:cNvSpPr>
                <a:spLocks noChangeArrowheads="1"/>
              </p:cNvSpPr>
              <p:nvPr/>
            </p:nvSpPr>
            <p:spPr bwMode="gray">
              <a:xfrm>
                <a:off x="6083300"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Ecological and environmental factors affecting companies operations and products (growing awareness).</a:t>
                </a:r>
              </a:p>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e.g. environmental law, environmental protection, weather, climate, climate change, etc.</a:t>
                </a:r>
                <a:endParaRPr lang="en-US" sz="1200" noProof="1">
                  <a:solidFill>
                    <a:srgbClr val="000000"/>
                  </a:solidFill>
                  <a:cs typeface="Arial" charset="0"/>
                </a:endParaRPr>
              </a:p>
            </p:txBody>
          </p:sp>
        </p:grpSp>
        <p:grpSp>
          <p:nvGrpSpPr>
            <p:cNvPr id="9" name="Gruppieren 8"/>
            <p:cNvGrpSpPr/>
            <p:nvPr/>
          </p:nvGrpSpPr>
          <p:grpSpPr bwMode="gray">
            <a:xfrm>
              <a:off x="6083300" y="3754440"/>
              <a:ext cx="2735263" cy="2047874"/>
              <a:chOff x="3203575" y="3754440"/>
              <a:chExt cx="2735263" cy="2047874"/>
            </a:xfrm>
          </p:grpSpPr>
          <p:sp>
            <p:nvSpPr>
              <p:cNvPr id="23" name="Rectangle 19"/>
              <p:cNvSpPr>
                <a:spLocks noChangeArrowheads="1"/>
              </p:cNvSpPr>
              <p:nvPr/>
            </p:nvSpPr>
            <p:spPr bwMode="gray">
              <a:xfrm>
                <a:off x="3203575" y="3754440"/>
                <a:ext cx="2735263"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defTabSz="801688" eaLnBrk="0" hangingPunct="0"/>
                <a:r>
                  <a:rPr lang="en-US" b="1" noProof="1" smtClean="0">
                    <a:solidFill>
                      <a:srgbClr val="FFFFFF"/>
                    </a:solidFill>
                    <a:effectLst>
                      <a:outerShdw blurRad="190500" algn="ctr" rotWithShape="0">
                        <a:prstClr val="black">
                          <a:alpha val="50000"/>
                        </a:prstClr>
                      </a:outerShdw>
                    </a:effectLst>
                    <a:cs typeface="Arial" charset="0"/>
                  </a:rPr>
                  <a:t>L </a:t>
                </a:r>
                <a:r>
                  <a:rPr lang="en-US" sz="1400" b="1" noProof="1" smtClean="0">
                    <a:solidFill>
                      <a:srgbClr val="FFFFFF"/>
                    </a:solidFill>
                    <a:effectLst>
                      <a:outerShdw blurRad="190500" algn="ctr" rotWithShape="0">
                        <a:prstClr val="black">
                          <a:alpha val="50000"/>
                        </a:prstClr>
                      </a:outerShdw>
                    </a:effectLst>
                    <a:cs typeface="Arial" charset="0"/>
                  </a:rPr>
                  <a:t>egal</a:t>
                </a:r>
                <a:endParaRPr lang="en-US" sz="1400" b="1" noProof="1">
                  <a:solidFill>
                    <a:srgbClr val="FFFFFF"/>
                  </a:solidFill>
                  <a:effectLst>
                    <a:outerShdw blurRad="190500" algn="ctr" rotWithShape="0">
                      <a:prstClr val="black">
                        <a:alpha val="50000"/>
                      </a:prstClr>
                    </a:outerShdw>
                  </a:effectLst>
                  <a:cs typeface="Arial" charset="0"/>
                </a:endParaRPr>
              </a:p>
            </p:txBody>
          </p:sp>
          <p:sp>
            <p:nvSpPr>
              <p:cNvPr id="21" name="Rectangle 5"/>
              <p:cNvSpPr>
                <a:spLocks noChangeArrowheads="1"/>
              </p:cNvSpPr>
              <p:nvPr/>
            </p:nvSpPr>
            <p:spPr bwMode="gray">
              <a:xfrm>
                <a:off x="3203575" y="4114803"/>
                <a:ext cx="2735263" cy="1687511"/>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State legal factors affecting the company operations, costs, and prduct demands.</a:t>
                </a:r>
              </a:p>
              <a:p>
                <a:pPr marL="190500" indent="-190500">
                  <a:lnSpc>
                    <a:spcPct val="95000"/>
                  </a:lnSpc>
                  <a:spcAft>
                    <a:spcPts val="600"/>
                  </a:spcAft>
                  <a:buClr>
                    <a:srgbClr val="969696"/>
                  </a:buClr>
                  <a:buFont typeface="Wingdings" pitchFamily="2" charset="2"/>
                  <a:buChar char="§"/>
                </a:pPr>
                <a:r>
                  <a:rPr lang="en-US" sz="1200" noProof="1" smtClean="0">
                    <a:solidFill>
                      <a:srgbClr val="000000"/>
                    </a:solidFill>
                    <a:cs typeface="Arial" charset="0"/>
                  </a:rPr>
                  <a:t>e.g. discrimination law, consumer law, antitrust law, employment law, and health and safety law. </a:t>
                </a:r>
                <a:endParaRPr lang="en-US" sz="1200" noProof="1">
                  <a:solidFill>
                    <a:srgbClr val="000000"/>
                  </a:solidFill>
                  <a:cs typeface="Arial" charset="0"/>
                </a:endParaRPr>
              </a:p>
            </p:txBody>
          </p:sp>
        </p:grpSp>
      </p:grpSp>
      <p:grpSp>
        <p:nvGrpSpPr>
          <p:cNvPr id="37" name="Gruppieren 36"/>
          <p:cNvGrpSpPr/>
          <p:nvPr/>
        </p:nvGrpSpPr>
        <p:grpSpPr bwMode="gray">
          <a:xfrm>
            <a:off x="2479235" y="5341632"/>
            <a:ext cx="2189517" cy="1196014"/>
            <a:chOff x="7220269" y="-153554"/>
            <a:chExt cx="2456010" cy="1341584"/>
          </a:xfrm>
        </p:grpSpPr>
        <p:sp>
          <p:nvSpPr>
            <p:cNvPr id="38" name="Rechteck 37"/>
            <p:cNvSpPr/>
            <p:nvPr/>
          </p:nvSpPr>
          <p:spPr bwMode="gray">
            <a:xfrm rot="384271">
              <a:off x="7413074" y="108030"/>
              <a:ext cx="1997379" cy="108000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216000" rIns="72000" rtlCol="0" anchor="t"/>
            <a:lstStyle/>
            <a:p>
              <a:pPr>
                <a:lnSpc>
                  <a:spcPts val="1400"/>
                </a:lnSpc>
                <a:spcAft>
                  <a:spcPts val="600"/>
                </a:spcAft>
              </a:pPr>
              <a:r>
                <a:rPr lang="en-US" sz="1200" b="1" dirty="0" smtClean="0">
                  <a:solidFill>
                    <a:srgbClr val="FFFFFF"/>
                  </a:solidFill>
                  <a:latin typeface="Segoe Print" pitchFamily="2" charset="0"/>
                  <a:cs typeface="MV Boli" pitchFamily="2" charset="0"/>
                </a:rPr>
                <a:t>Contains relevant information for</a:t>
              </a:r>
              <a:br>
                <a:rPr lang="en-US" sz="1200" b="1" dirty="0" smtClean="0">
                  <a:solidFill>
                    <a:srgbClr val="FFFFFF"/>
                  </a:solidFill>
                  <a:latin typeface="Segoe Print" pitchFamily="2" charset="0"/>
                  <a:cs typeface="MV Boli" pitchFamily="2" charset="0"/>
                </a:rPr>
              </a:br>
              <a:r>
                <a:rPr lang="en-US" sz="1200" b="1" dirty="0" smtClean="0">
                  <a:solidFill>
                    <a:srgbClr val="FFFFFF"/>
                  </a:solidFill>
                  <a:latin typeface="Segoe Print" pitchFamily="2" charset="0"/>
                  <a:cs typeface="MV Boli" pitchFamily="2" charset="0"/>
                </a:rPr>
                <a:t>SWOT-Analysis</a:t>
              </a:r>
              <a:endParaRPr lang="en-US" sz="1200" b="1" dirty="0">
                <a:solidFill>
                  <a:srgbClr val="FFFFFF"/>
                </a:solidFill>
                <a:latin typeface="Segoe Print" pitchFamily="2" charset="0"/>
                <a:cs typeface="MV Boli" pitchFamily="2" charset="0"/>
              </a:endParaRPr>
            </a:p>
          </p:txBody>
        </p:sp>
        <p:pic>
          <p:nvPicPr>
            <p:cNvPr id="39" name="Picture 5" descr="Tessafilm_4"/>
            <p:cNvPicPr>
              <a:picLocks noChangeAspect="1" noChangeArrowheads="1"/>
            </p:cNvPicPr>
            <p:nvPr/>
          </p:nvPicPr>
          <p:blipFill>
            <a:blip r:embed="rId2" cstate="print"/>
            <a:srcRect l="59392" b="89844"/>
            <a:stretch>
              <a:fillRect/>
            </a:stretch>
          </p:blipFill>
          <p:spPr bwMode="gray">
            <a:xfrm rot="20222041">
              <a:off x="7220269" y="-153554"/>
              <a:ext cx="651468" cy="433392"/>
            </a:xfrm>
            <a:prstGeom prst="rect">
              <a:avLst/>
            </a:prstGeom>
            <a:noFill/>
          </p:spPr>
        </p:pic>
        <p:pic>
          <p:nvPicPr>
            <p:cNvPr id="40" name="Picture 5" descr="Tessafilm_4"/>
            <p:cNvPicPr>
              <a:picLocks noChangeAspect="1" noChangeArrowheads="1"/>
            </p:cNvPicPr>
            <p:nvPr/>
          </p:nvPicPr>
          <p:blipFill>
            <a:blip r:embed="rId2" cstate="print"/>
            <a:srcRect l="59392" b="89844"/>
            <a:stretch>
              <a:fillRect/>
            </a:stretch>
          </p:blipFill>
          <p:spPr bwMode="gray">
            <a:xfrm rot="2249495">
              <a:off x="9024811" y="22822"/>
              <a:ext cx="651468" cy="433392"/>
            </a:xfrm>
            <a:prstGeom prst="rect">
              <a:avLst/>
            </a:prstGeom>
            <a:noFill/>
          </p:spPr>
        </p:pic>
      </p:grpSp>
    </p:spTree>
    <p:extLst>
      <p:ext uri="{BB962C8B-B14F-4D97-AF65-F5344CB8AC3E}">
        <p14:creationId xmlns:p14="http://schemas.microsoft.com/office/powerpoint/2010/main" val="368194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p:cNvGrpSpPr/>
          <p:nvPr/>
        </p:nvGrpSpPr>
        <p:grpSpPr bwMode="gray">
          <a:xfrm>
            <a:off x="0" y="4571999"/>
            <a:ext cx="9144000" cy="2286001"/>
            <a:chOff x="0" y="4571999"/>
            <a:chExt cx="9144000" cy="2286001"/>
          </a:xfrm>
        </p:grpSpPr>
        <p:sp>
          <p:nvSpPr>
            <p:cNvPr id="13" name="Rechteck 12"/>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7" name="Gruppieren 16"/>
            <p:cNvGrpSpPr/>
            <p:nvPr/>
          </p:nvGrpSpPr>
          <p:grpSpPr bwMode="gray">
            <a:xfrm>
              <a:off x="0" y="4571999"/>
              <a:ext cx="9144000" cy="1287359"/>
              <a:chOff x="0" y="4571999"/>
              <a:chExt cx="9144000" cy="1287359"/>
            </a:xfrm>
          </p:grpSpPr>
          <p:sp>
            <p:nvSpPr>
              <p:cNvPr id="18" name="Rechteck 17"/>
              <p:cNvSpPr/>
              <p:nvPr/>
            </p:nvSpPr>
            <p:spPr bwMode="gray">
              <a:xfrm>
                <a:off x="0" y="4571999"/>
                <a:ext cx="9144000" cy="925416"/>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4. Market Research</a:t>
                </a:r>
              </a:p>
            </p:txBody>
          </p:sp>
          <p:sp>
            <p:nvSpPr>
              <p:cNvPr id="19" name="Rechtwinkliges Dreieck 18"/>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spTree>
    <p:extLst>
      <p:ext uri="{BB962C8B-B14F-4D97-AF65-F5344CB8AC3E}">
        <p14:creationId xmlns:p14="http://schemas.microsoft.com/office/powerpoint/2010/main" val="66007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Market Research </a:t>
            </a:r>
            <a:r>
              <a:rPr lang="en-US" b="0" dirty="0" smtClean="0"/>
              <a:t>– Parameters</a:t>
            </a:r>
            <a:endParaRPr lang="en-US" b="0" dirty="0"/>
          </a:p>
        </p:txBody>
      </p:sp>
      <p:sp>
        <p:nvSpPr>
          <p:cNvPr id="3" name="Textplatzhalter 2"/>
          <p:cNvSpPr>
            <a:spLocks noGrp="1"/>
          </p:cNvSpPr>
          <p:nvPr>
            <p:ph type="body" sz="quarter" idx="13"/>
          </p:nvPr>
        </p:nvSpPr>
        <p:spPr bwMode="gray"/>
        <p:txBody>
          <a:bodyPr/>
          <a:lstStyle/>
          <a:p>
            <a:r>
              <a:rPr lang="en-US" dirty="0" smtClean="0"/>
              <a:t>Define the desired parameters for your market research</a:t>
            </a:r>
            <a:endParaRPr lang="en-US" dirty="0"/>
          </a:p>
        </p:txBody>
      </p:sp>
      <p:grpSp>
        <p:nvGrpSpPr>
          <p:cNvPr id="4" name="Gruppieren 3"/>
          <p:cNvGrpSpPr/>
          <p:nvPr/>
        </p:nvGrpSpPr>
        <p:grpSpPr>
          <a:xfrm>
            <a:off x="323849" y="1555200"/>
            <a:ext cx="8497093" cy="4248001"/>
            <a:chOff x="323849" y="1555200"/>
            <a:chExt cx="8497093" cy="4248001"/>
          </a:xfrm>
        </p:grpSpPr>
        <p:grpSp>
          <p:nvGrpSpPr>
            <p:cNvPr id="63" name="Gruppieren 62"/>
            <p:cNvGrpSpPr/>
            <p:nvPr/>
          </p:nvGrpSpPr>
          <p:grpSpPr bwMode="gray">
            <a:xfrm>
              <a:off x="3995925" y="1555200"/>
              <a:ext cx="4825017" cy="4248001"/>
              <a:chOff x="3995925" y="1555200"/>
              <a:chExt cx="4825017" cy="4248001"/>
            </a:xfrm>
            <a:effectLst>
              <a:outerShdw blurRad="127000" dist="63500" dir="2700000" algn="tl" rotWithShape="0">
                <a:prstClr val="black">
                  <a:alpha val="40000"/>
                </a:prstClr>
              </a:outerShdw>
            </a:effectLst>
          </p:grpSpPr>
          <p:sp>
            <p:nvSpPr>
              <p:cNvPr id="43" name="Rechteck 42"/>
              <p:cNvSpPr/>
              <p:nvPr/>
            </p:nvSpPr>
            <p:spPr bwMode="gray">
              <a:xfrm>
                <a:off x="3995925" y="1555200"/>
                <a:ext cx="4823925" cy="540000"/>
              </a:xfrm>
              <a:prstGeom prst="rect">
                <a:avLst/>
              </a:prstGeom>
              <a:gradFill flip="none" rotWithShape="1">
                <a:gsLst>
                  <a:gs pos="100000">
                    <a:srgbClr val="FFFFFF"/>
                  </a:gs>
                  <a:gs pos="0">
                    <a:srgbClr val="D7D7D7"/>
                  </a:gs>
                </a:gsLst>
                <a:lin ang="16200000" scaled="1"/>
                <a:tileRect/>
              </a:gradFill>
              <a:ln w="12700">
                <a:solidFill>
                  <a:srgbClr val="C0C0C0"/>
                </a:solidFill>
                <a:miter lim="800000"/>
                <a:headEnd/>
                <a:tailEnd/>
              </a:ln>
              <a:effectLst/>
            </p:spPr>
            <p:txBody>
              <a:bodyPr lIns="108000" tIns="72000" rIns="108000" bIns="72000" anchor="ctr"/>
              <a:lstStyle/>
              <a:p>
                <a:pPr algn="ctr">
                  <a:lnSpc>
                    <a:spcPct val="95000"/>
                  </a:lnSpc>
                  <a:spcAft>
                    <a:spcPts val="600"/>
                  </a:spcAft>
                  <a:buClr>
                    <a:srgbClr val="969696"/>
                  </a:buClr>
                </a:pPr>
                <a:r>
                  <a:rPr lang="en-US" sz="1600" b="1" dirty="0" smtClean="0">
                    <a:solidFill>
                      <a:srgbClr val="000000"/>
                    </a:solidFill>
                    <a:cs typeface="Arial" charset="0"/>
                  </a:rPr>
                  <a:t>Parameters of market research </a:t>
                </a:r>
                <a:endParaRPr lang="en-US" sz="1600" b="1" dirty="0">
                  <a:solidFill>
                    <a:srgbClr val="000000"/>
                  </a:solidFill>
                  <a:cs typeface="Arial" charset="0"/>
                </a:endParaRPr>
              </a:p>
            </p:txBody>
          </p:sp>
          <p:sp>
            <p:nvSpPr>
              <p:cNvPr id="28" name="Rectangle 5"/>
              <p:cNvSpPr>
                <a:spLocks noChangeArrowheads="1"/>
              </p:cNvSpPr>
              <p:nvPr/>
            </p:nvSpPr>
            <p:spPr bwMode="gray">
              <a:xfrm>
                <a:off x="3995925" y="2095200"/>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relevant market </a:t>
                </a:r>
              </a:p>
            </p:txBody>
          </p:sp>
          <p:sp>
            <p:nvSpPr>
              <p:cNvPr id="45" name="Rectangle 5"/>
              <p:cNvSpPr>
                <a:spLocks noChangeArrowheads="1"/>
              </p:cNvSpPr>
              <p:nvPr/>
            </p:nvSpPr>
            <p:spPr bwMode="gray">
              <a:xfrm>
                <a:off x="6407887" y="2095200"/>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p>
            </p:txBody>
          </p:sp>
          <p:sp>
            <p:nvSpPr>
              <p:cNvPr id="47" name="Rectangle 5"/>
              <p:cNvSpPr>
                <a:spLocks noChangeArrowheads="1"/>
              </p:cNvSpPr>
              <p:nvPr/>
            </p:nvSpPr>
            <p:spPr bwMode="gray">
              <a:xfrm>
                <a:off x="3995925" y="2714202"/>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products to be evaluated</a:t>
                </a:r>
              </a:p>
            </p:txBody>
          </p:sp>
          <p:sp>
            <p:nvSpPr>
              <p:cNvPr id="48" name="Rectangle 5"/>
              <p:cNvSpPr>
                <a:spLocks noChangeArrowheads="1"/>
              </p:cNvSpPr>
              <p:nvPr/>
            </p:nvSpPr>
            <p:spPr bwMode="gray">
              <a:xfrm>
                <a:off x="6407887" y="2714202"/>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endParaRPr lang="en-US" sz="1400" noProof="1">
                  <a:solidFill>
                    <a:srgbClr val="000000"/>
                  </a:solidFill>
                  <a:cs typeface="Arial" charset="0"/>
                </a:endParaRPr>
              </a:p>
            </p:txBody>
          </p:sp>
          <p:sp>
            <p:nvSpPr>
              <p:cNvPr id="51" name="Rectangle 5"/>
              <p:cNvSpPr>
                <a:spLocks noChangeArrowheads="1"/>
              </p:cNvSpPr>
              <p:nvPr/>
            </p:nvSpPr>
            <p:spPr bwMode="gray">
              <a:xfrm>
                <a:off x="3997017" y="3329197"/>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approach</a:t>
                </a:r>
              </a:p>
            </p:txBody>
          </p:sp>
          <p:sp>
            <p:nvSpPr>
              <p:cNvPr id="52" name="Rectangle 5"/>
              <p:cNvSpPr>
                <a:spLocks noChangeArrowheads="1"/>
              </p:cNvSpPr>
              <p:nvPr/>
            </p:nvSpPr>
            <p:spPr bwMode="gray">
              <a:xfrm>
                <a:off x="6408979" y="3329197"/>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endParaRPr lang="en-US" sz="1400" noProof="1">
                  <a:solidFill>
                    <a:srgbClr val="000000"/>
                  </a:solidFill>
                  <a:cs typeface="Arial" charset="0"/>
                </a:endParaRPr>
              </a:p>
            </p:txBody>
          </p:sp>
          <p:sp>
            <p:nvSpPr>
              <p:cNvPr id="53" name="Rectangle 5"/>
              <p:cNvSpPr>
                <a:spLocks noChangeArrowheads="1"/>
              </p:cNvSpPr>
              <p:nvPr/>
            </p:nvSpPr>
            <p:spPr bwMode="gray">
              <a:xfrm>
                <a:off x="3997017" y="3948199"/>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geographical scope </a:t>
                </a:r>
              </a:p>
            </p:txBody>
          </p:sp>
          <p:sp>
            <p:nvSpPr>
              <p:cNvPr id="54" name="Rectangle 5"/>
              <p:cNvSpPr>
                <a:spLocks noChangeArrowheads="1"/>
              </p:cNvSpPr>
              <p:nvPr/>
            </p:nvSpPr>
            <p:spPr bwMode="gray">
              <a:xfrm>
                <a:off x="6408979" y="3948199"/>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endParaRPr lang="en-US" sz="1400" noProof="1">
                  <a:solidFill>
                    <a:srgbClr val="000000"/>
                  </a:solidFill>
                  <a:cs typeface="Arial" charset="0"/>
                </a:endParaRPr>
              </a:p>
            </p:txBody>
          </p:sp>
          <p:sp>
            <p:nvSpPr>
              <p:cNvPr id="57" name="Rectangle 5"/>
              <p:cNvSpPr>
                <a:spLocks noChangeArrowheads="1"/>
              </p:cNvSpPr>
              <p:nvPr/>
            </p:nvSpPr>
            <p:spPr bwMode="gray">
              <a:xfrm>
                <a:off x="3997017" y="4565198"/>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survey method </a:t>
                </a:r>
              </a:p>
            </p:txBody>
          </p:sp>
          <p:sp>
            <p:nvSpPr>
              <p:cNvPr id="58" name="Rectangle 5"/>
              <p:cNvSpPr>
                <a:spLocks noChangeArrowheads="1"/>
              </p:cNvSpPr>
              <p:nvPr/>
            </p:nvSpPr>
            <p:spPr bwMode="gray">
              <a:xfrm>
                <a:off x="6408979" y="4565198"/>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endParaRPr lang="en-US" sz="1400" noProof="1">
                  <a:solidFill>
                    <a:srgbClr val="000000"/>
                  </a:solidFill>
                  <a:cs typeface="Arial" charset="0"/>
                </a:endParaRPr>
              </a:p>
            </p:txBody>
          </p:sp>
          <p:sp>
            <p:nvSpPr>
              <p:cNvPr id="59" name="Rectangle 5"/>
              <p:cNvSpPr>
                <a:spLocks noChangeArrowheads="1"/>
              </p:cNvSpPr>
              <p:nvPr/>
            </p:nvSpPr>
            <p:spPr bwMode="gray">
              <a:xfrm>
                <a:off x="3997017" y="5184199"/>
                <a:ext cx="2411963" cy="619002"/>
              </a:xfrm>
              <a:prstGeom prst="rect">
                <a:avLst/>
              </a:prstGeom>
              <a:solidFill>
                <a:srgbClr val="E6E6E6"/>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b="1" noProof="1" smtClean="0">
                    <a:solidFill>
                      <a:srgbClr val="000000"/>
                    </a:solidFill>
                    <a:cs typeface="Arial" charset="0"/>
                  </a:rPr>
                  <a:t>selection method for evaluated products</a:t>
                </a:r>
                <a:endParaRPr lang="en-US" sz="1400" b="1" noProof="1">
                  <a:solidFill>
                    <a:srgbClr val="000000"/>
                  </a:solidFill>
                  <a:cs typeface="Arial" charset="0"/>
                </a:endParaRPr>
              </a:p>
            </p:txBody>
          </p:sp>
          <p:sp>
            <p:nvSpPr>
              <p:cNvPr id="60" name="Rectangle 5"/>
              <p:cNvSpPr>
                <a:spLocks noChangeArrowheads="1"/>
              </p:cNvSpPr>
              <p:nvPr/>
            </p:nvSpPr>
            <p:spPr bwMode="gray">
              <a:xfrm>
                <a:off x="6408979" y="5184199"/>
                <a:ext cx="2411963" cy="619002"/>
              </a:xfrm>
              <a:prstGeom prst="rect">
                <a:avLst/>
              </a:prstGeom>
              <a:solidFill>
                <a:srgbClr val="FFFFFF"/>
              </a:solidFill>
              <a:ln w="12700">
                <a:solidFill>
                  <a:srgbClr val="C0C0C0"/>
                </a:solidFill>
                <a:miter lim="800000"/>
                <a:headEnd/>
                <a:tailEnd/>
              </a:ln>
              <a:effectLst/>
            </p:spPr>
            <p:txBody>
              <a:bodyPr lIns="108000" tIns="72000" rIns="108000" bIns="72000" anchor="ctr"/>
              <a:lstStyle/>
              <a:p>
                <a:pPr>
                  <a:lnSpc>
                    <a:spcPct val="95000"/>
                  </a:lnSpc>
                  <a:spcAft>
                    <a:spcPts val="600"/>
                  </a:spcAft>
                  <a:buClr>
                    <a:srgbClr val="969696"/>
                  </a:buClr>
                </a:pPr>
                <a:r>
                  <a:rPr lang="en-US" sz="1400" noProof="1" smtClean="0">
                    <a:solidFill>
                      <a:srgbClr val="000000"/>
                    </a:solidFill>
                    <a:cs typeface="Arial" charset="0"/>
                  </a:rPr>
                  <a:t>Placeholder</a:t>
                </a:r>
                <a:endParaRPr lang="en-US" sz="1400" noProof="1">
                  <a:solidFill>
                    <a:srgbClr val="000000"/>
                  </a:solidFill>
                  <a:cs typeface="Arial" charset="0"/>
                </a:endParaRPr>
              </a:p>
            </p:txBody>
          </p:sp>
        </p:grpSp>
        <p:grpSp>
          <p:nvGrpSpPr>
            <p:cNvPr id="1024" name="Gruppieren 1023"/>
            <p:cNvGrpSpPr/>
            <p:nvPr/>
          </p:nvGrpSpPr>
          <p:grpSpPr bwMode="gray">
            <a:xfrm>
              <a:off x="323849" y="1555200"/>
              <a:ext cx="3600001" cy="4248000"/>
              <a:chOff x="323849" y="1555200"/>
              <a:chExt cx="3600001" cy="4248000"/>
            </a:xfrm>
          </p:grpSpPr>
          <p:sp>
            <p:nvSpPr>
              <p:cNvPr id="34" name="Rechteck 33"/>
              <p:cNvSpPr/>
              <p:nvPr/>
            </p:nvSpPr>
            <p:spPr bwMode="gray">
              <a:xfrm>
                <a:off x="323850" y="5263200"/>
                <a:ext cx="3312075" cy="540000"/>
              </a:xfrm>
              <a:prstGeom prst="rect">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600" b="1" dirty="0" smtClean="0">
                    <a:solidFill>
                      <a:srgbClr val="000000"/>
                    </a:solidFill>
                    <a:cs typeface="Arial" charset="0"/>
                  </a:rPr>
                  <a:t>implementation</a:t>
                </a:r>
                <a:endParaRPr lang="en-US" sz="1600" b="1" dirty="0">
                  <a:solidFill>
                    <a:srgbClr val="000000"/>
                  </a:solidFill>
                  <a:cs typeface="Arial" charset="0"/>
                </a:endParaRPr>
              </a:p>
            </p:txBody>
          </p:sp>
          <p:sp>
            <p:nvSpPr>
              <p:cNvPr id="30" name="Rectangle 5"/>
              <p:cNvSpPr>
                <a:spLocks noChangeArrowheads="1"/>
              </p:cNvSpPr>
              <p:nvPr/>
            </p:nvSpPr>
            <p:spPr bwMode="gray">
              <a:xfrm>
                <a:off x="323849" y="1555200"/>
                <a:ext cx="3311999" cy="684000"/>
              </a:xfrm>
              <a:prstGeom prst="downArrowCallout">
                <a:avLst>
                  <a:gd name="adj1" fmla="val 50000"/>
                  <a:gd name="adj2" fmla="val 25000"/>
                  <a:gd name="adj3" fmla="val 21051"/>
                  <a:gd name="adj4" fmla="val 78810"/>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600" b="1" noProof="1" smtClean="0">
                    <a:solidFill>
                      <a:srgbClr val="000000"/>
                    </a:solidFill>
                    <a:cs typeface="Arial" charset="0"/>
                  </a:rPr>
                  <a:t>Status quo </a:t>
                </a:r>
                <a:endParaRPr lang="en-US" sz="1600" b="1" noProof="1">
                  <a:solidFill>
                    <a:srgbClr val="000000"/>
                  </a:solidFill>
                  <a:cs typeface="Arial" charset="0"/>
                </a:endParaRPr>
              </a:p>
            </p:txBody>
          </p:sp>
          <p:sp>
            <p:nvSpPr>
              <p:cNvPr id="35" name="Rectangle 5"/>
              <p:cNvSpPr>
                <a:spLocks noChangeArrowheads="1"/>
              </p:cNvSpPr>
              <p:nvPr/>
            </p:nvSpPr>
            <p:spPr bwMode="gray">
              <a:xfrm>
                <a:off x="323849" y="2296800"/>
                <a:ext cx="3311999" cy="684000"/>
              </a:xfrm>
              <a:prstGeom prst="downArrowCallout">
                <a:avLst>
                  <a:gd name="adj1" fmla="val 50000"/>
                  <a:gd name="adj2" fmla="val 25000"/>
                  <a:gd name="adj3" fmla="val 21051"/>
                  <a:gd name="adj4" fmla="val 78810"/>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0" rIns="108000" bIns="0" anchor="ctr"/>
              <a:lstStyle/>
              <a:p>
                <a:pPr algn="ctr" defTabSz="801688" eaLnBrk="0" hangingPunct="0">
                  <a:buClr>
                    <a:srgbClr val="969696"/>
                  </a:buClr>
                </a:pPr>
                <a:r>
                  <a:rPr lang="en-US" sz="1600" b="1" noProof="1" smtClean="0">
                    <a:solidFill>
                      <a:srgbClr val="FFFFFF"/>
                    </a:solidFill>
                    <a:effectLst>
                      <a:outerShdw blurRad="190500" algn="ctr" rotWithShape="0">
                        <a:prstClr val="black">
                          <a:alpha val="50000"/>
                        </a:prstClr>
                      </a:outerShdw>
                    </a:effectLst>
                    <a:cs typeface="Arial" charset="0"/>
                  </a:rPr>
                  <a:t>Market research planning process </a:t>
                </a:r>
                <a:endParaRPr lang="en-US" sz="1600" b="1" noProof="1">
                  <a:solidFill>
                    <a:srgbClr val="FFFFFF"/>
                  </a:solidFill>
                  <a:effectLst>
                    <a:outerShdw blurRad="190500" algn="ctr" rotWithShape="0">
                      <a:prstClr val="black">
                        <a:alpha val="50000"/>
                      </a:prstClr>
                    </a:outerShdw>
                  </a:effectLst>
                  <a:cs typeface="Arial" charset="0"/>
                </a:endParaRPr>
              </a:p>
            </p:txBody>
          </p:sp>
          <p:sp>
            <p:nvSpPr>
              <p:cNvPr id="36" name="Rectangle 5"/>
              <p:cNvSpPr>
                <a:spLocks noChangeArrowheads="1"/>
              </p:cNvSpPr>
              <p:nvPr/>
            </p:nvSpPr>
            <p:spPr bwMode="gray">
              <a:xfrm>
                <a:off x="323849" y="3038400"/>
                <a:ext cx="3311999" cy="684000"/>
              </a:xfrm>
              <a:prstGeom prst="downArrowCallout">
                <a:avLst>
                  <a:gd name="adj1" fmla="val 50000"/>
                  <a:gd name="adj2" fmla="val 25000"/>
                  <a:gd name="adj3" fmla="val 21051"/>
                  <a:gd name="adj4" fmla="val 78810"/>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600" b="1" noProof="1" smtClean="0">
                    <a:solidFill>
                      <a:srgbClr val="000000"/>
                    </a:solidFill>
                    <a:cs typeface="Arial" charset="0"/>
                  </a:rPr>
                  <a:t>data collection </a:t>
                </a:r>
                <a:endParaRPr lang="en-US" sz="1600" b="1" noProof="1">
                  <a:solidFill>
                    <a:srgbClr val="000000"/>
                  </a:solidFill>
                  <a:cs typeface="Arial" charset="0"/>
                </a:endParaRPr>
              </a:p>
            </p:txBody>
          </p:sp>
          <p:sp>
            <p:nvSpPr>
              <p:cNvPr id="37" name="Rectangle 5"/>
              <p:cNvSpPr>
                <a:spLocks noChangeArrowheads="1"/>
              </p:cNvSpPr>
              <p:nvPr/>
            </p:nvSpPr>
            <p:spPr bwMode="gray">
              <a:xfrm>
                <a:off x="323849" y="3780000"/>
                <a:ext cx="3311999" cy="684000"/>
              </a:xfrm>
              <a:prstGeom prst="downArrowCallout">
                <a:avLst>
                  <a:gd name="adj1" fmla="val 50000"/>
                  <a:gd name="adj2" fmla="val 25000"/>
                  <a:gd name="adj3" fmla="val 21051"/>
                  <a:gd name="adj4" fmla="val 78810"/>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600" b="1" noProof="1" smtClean="0">
                    <a:solidFill>
                      <a:srgbClr val="000000"/>
                    </a:solidFill>
                    <a:cs typeface="Arial" charset="0"/>
                  </a:rPr>
                  <a:t>data evaluation &amp; interpretation </a:t>
                </a:r>
                <a:endParaRPr lang="en-US" sz="1600" b="1" noProof="1">
                  <a:solidFill>
                    <a:srgbClr val="000000"/>
                  </a:solidFill>
                  <a:cs typeface="Arial" charset="0"/>
                </a:endParaRPr>
              </a:p>
            </p:txBody>
          </p:sp>
          <p:sp>
            <p:nvSpPr>
              <p:cNvPr id="38" name="Rectangle 5"/>
              <p:cNvSpPr>
                <a:spLocks noChangeArrowheads="1"/>
              </p:cNvSpPr>
              <p:nvPr/>
            </p:nvSpPr>
            <p:spPr bwMode="gray">
              <a:xfrm>
                <a:off x="323849" y="4521600"/>
                <a:ext cx="3311999" cy="684000"/>
              </a:xfrm>
              <a:prstGeom prst="downArrowCallout">
                <a:avLst>
                  <a:gd name="adj1" fmla="val 50000"/>
                  <a:gd name="adj2" fmla="val 25000"/>
                  <a:gd name="adj3" fmla="val 21051"/>
                  <a:gd name="adj4" fmla="val 78810"/>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r>
                  <a:rPr lang="en-US" sz="1600" b="1" noProof="1" smtClean="0">
                    <a:solidFill>
                      <a:srgbClr val="000000"/>
                    </a:solidFill>
                    <a:cs typeface="Arial" charset="0"/>
                  </a:rPr>
                  <a:t>definition of actions </a:t>
                </a:r>
                <a:endParaRPr lang="en-US" sz="1600" b="1" noProof="1">
                  <a:solidFill>
                    <a:srgbClr val="000000"/>
                  </a:solidFill>
                  <a:cs typeface="Arial" charset="0"/>
                </a:endParaRPr>
              </a:p>
            </p:txBody>
          </p:sp>
          <p:sp>
            <p:nvSpPr>
              <p:cNvPr id="62" name="Gleichschenkliges Dreieck 61"/>
              <p:cNvSpPr/>
              <p:nvPr/>
            </p:nvSpPr>
            <p:spPr bwMode="gray">
              <a:xfrm rot="5400000">
                <a:off x="3545850" y="2458801"/>
                <a:ext cx="540000" cy="216000"/>
              </a:xfrm>
              <a:prstGeom prst="triangle">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a:lnSpc>
                    <a:spcPct val="95000"/>
                  </a:lnSpc>
                  <a:spcAft>
                    <a:spcPts val="600"/>
                  </a:spcAft>
                  <a:buClr>
                    <a:srgbClr val="969696"/>
                  </a:buClr>
                </a:pPr>
                <a:endParaRPr lang="en-US" sz="1600" b="1" dirty="0">
                  <a:solidFill>
                    <a:srgbClr val="000000"/>
                  </a:solidFill>
                  <a:cs typeface="Arial" charset="0"/>
                </a:endParaRPr>
              </a:p>
            </p:txBody>
          </p:sp>
        </p:grpSp>
      </p:grpSp>
    </p:spTree>
    <p:extLst>
      <p:ext uri="{BB962C8B-B14F-4D97-AF65-F5344CB8AC3E}">
        <p14:creationId xmlns:p14="http://schemas.microsoft.com/office/powerpoint/2010/main" val="291888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Market Research </a:t>
            </a:r>
            <a:r>
              <a:rPr lang="en-US" b="0" dirty="0" smtClean="0"/>
              <a:t>– </a:t>
            </a:r>
            <a:r>
              <a:rPr lang="en-US" b="0" noProof="1"/>
              <a:t>Action Plan</a:t>
            </a:r>
            <a:endParaRPr lang="en-US" dirty="0"/>
          </a:p>
        </p:txBody>
      </p:sp>
      <p:sp>
        <p:nvSpPr>
          <p:cNvPr id="3" name="Textplatzhalter 2"/>
          <p:cNvSpPr>
            <a:spLocks noGrp="1"/>
          </p:cNvSpPr>
          <p:nvPr>
            <p:ph type="body" sz="quarter" idx="13"/>
          </p:nvPr>
        </p:nvSpPr>
        <p:spPr/>
        <p:txBody>
          <a:bodyPr/>
          <a:lstStyle/>
          <a:p>
            <a:r>
              <a:rPr lang="en-US" dirty="0" smtClean="0"/>
              <a:t>Planning of survey methods and resulting actions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3720383864"/>
              </p:ext>
            </p:extLst>
          </p:nvPr>
        </p:nvGraphicFramePr>
        <p:xfrm>
          <a:off x="323850" y="1555200"/>
          <a:ext cx="8496299" cy="4247999"/>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1676603"/>
                <a:gridCol w="1704924"/>
                <a:gridCol w="1704924"/>
                <a:gridCol w="1704924"/>
                <a:gridCol w="1704924"/>
              </a:tblGrid>
              <a:tr h="618205">
                <a:tc>
                  <a:txBody>
                    <a:bodyPr/>
                    <a:lstStyle/>
                    <a:p>
                      <a:pPr algn="l"/>
                      <a:r>
                        <a:rPr lang="en-US" sz="1600" b="1" kern="1200" noProof="0" dirty="0" smtClean="0">
                          <a:solidFill>
                            <a:srgbClr val="FFFFFF"/>
                          </a:solidFill>
                          <a:effectLst>
                            <a:outerShdw blurRad="190500" algn="ctr" rotWithShape="0">
                              <a:prstClr val="black">
                                <a:alpha val="50000"/>
                              </a:prstClr>
                            </a:outerShdw>
                          </a:effectLst>
                          <a:latin typeface="+mn-lt"/>
                          <a:ea typeface="+mn-ea"/>
                          <a:cs typeface="Arial" charset="0"/>
                        </a:rPr>
                        <a:t>Criteria</a:t>
                      </a:r>
                      <a:endParaRPr lang="en-US" sz="1600" b="1" kern="1200" noProof="0" dirty="0">
                        <a:solidFill>
                          <a:srgbClr val="FFFFFF"/>
                        </a:solidFill>
                        <a:effectLst>
                          <a:outerShdw blurRad="190500" algn="ctr" rotWithShape="0">
                            <a:prstClr val="black">
                              <a:alpha val="50000"/>
                            </a:prstClr>
                          </a:outerShdw>
                        </a:effectLst>
                        <a:latin typeface="+mn-lt"/>
                        <a:ea typeface="+mn-ea"/>
                        <a:cs typeface="Arial" charset="0"/>
                      </a:endParaRPr>
                    </a:p>
                  </a:txBody>
                  <a:tcPr marL="108000" marR="108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chemeClr val="accent1">
                            <a:lumMod val="60000"/>
                            <a:lumOff val="40000"/>
                          </a:schemeClr>
                        </a:gs>
                        <a:gs pos="100000">
                          <a:schemeClr val="accent1"/>
                        </a:gs>
                      </a:gsLst>
                      <a:lin ang="5400000" scaled="1"/>
                      <a:tileRect/>
                    </a:gradFill>
                  </a:tcPr>
                </a:tc>
                <a:tc>
                  <a:txBody>
                    <a:bodyPr/>
                    <a:lstStyle/>
                    <a:p>
                      <a:pPr algn="l"/>
                      <a:r>
                        <a:rPr lang="en-US" sz="1400" b="1" kern="1200" noProof="0" dirty="0" smtClean="0">
                          <a:solidFill>
                            <a:srgbClr val="000000"/>
                          </a:solidFill>
                          <a:effectLst/>
                          <a:latin typeface="+mn-lt"/>
                          <a:ea typeface="+mn-ea"/>
                          <a:cs typeface="+mn-cs"/>
                        </a:rPr>
                        <a:t>Method / action</a:t>
                      </a:r>
                      <a:endParaRPr lang="en-US" sz="1400" b="1" kern="1200" noProof="0" dirty="0">
                        <a:solidFill>
                          <a:srgbClr val="000000"/>
                        </a:solidFill>
                        <a:effectLst/>
                        <a:latin typeface="+mn-lt"/>
                        <a:ea typeface="+mn-ea"/>
                        <a:cs typeface="+mn-cs"/>
                      </a:endParaRPr>
                    </a:p>
                  </a:txBody>
                  <a:tcPr marL="108000" marR="108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400" b="1" kern="1200" noProof="0" dirty="0" smtClean="0">
                          <a:solidFill>
                            <a:srgbClr val="000000"/>
                          </a:solidFill>
                          <a:effectLst/>
                          <a:latin typeface="+mn-lt"/>
                          <a:ea typeface="+mn-ea"/>
                          <a:cs typeface="+mn-cs"/>
                        </a:rPr>
                        <a:t>Method / action</a:t>
                      </a:r>
                    </a:p>
                  </a:txBody>
                  <a:tcPr marL="108000" marR="108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400" b="1" kern="1200" noProof="0" dirty="0" smtClean="0">
                          <a:solidFill>
                            <a:srgbClr val="000000"/>
                          </a:solidFill>
                          <a:effectLst/>
                          <a:latin typeface="+mn-lt"/>
                          <a:ea typeface="+mn-ea"/>
                          <a:cs typeface="+mn-cs"/>
                        </a:rPr>
                        <a:t>Method / action</a:t>
                      </a:r>
                      <a:endParaRPr lang="en-US" sz="1400" b="1" kern="1200" noProof="0" dirty="0">
                        <a:solidFill>
                          <a:srgbClr val="000000"/>
                        </a:solidFill>
                        <a:effectLst/>
                        <a:latin typeface="+mn-lt"/>
                        <a:ea typeface="+mn-ea"/>
                        <a:cs typeface="+mn-cs"/>
                      </a:endParaRPr>
                    </a:p>
                  </a:txBody>
                  <a:tcPr marL="108000" marR="108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400" b="1" kern="1200" noProof="0" dirty="0" smtClean="0">
                          <a:solidFill>
                            <a:srgbClr val="000000"/>
                          </a:solidFill>
                          <a:effectLst/>
                          <a:latin typeface="+mn-lt"/>
                          <a:ea typeface="+mn-ea"/>
                          <a:cs typeface="+mn-cs"/>
                        </a:rPr>
                        <a:t>Method / action</a:t>
                      </a:r>
                      <a:endParaRPr lang="en-US" sz="1400" b="1" kern="1200" noProof="0" dirty="0">
                        <a:solidFill>
                          <a:srgbClr val="000000"/>
                        </a:solidFill>
                        <a:effectLst/>
                        <a:latin typeface="+mn-lt"/>
                        <a:ea typeface="+mn-ea"/>
                        <a:cs typeface="+mn-cs"/>
                      </a:endParaRPr>
                    </a:p>
                  </a:txBody>
                  <a:tcPr marL="108000" marR="108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r>
              <a:tr h="518542">
                <a:tc>
                  <a:txBody>
                    <a:bodyPr/>
                    <a:lstStyle/>
                    <a:p>
                      <a:r>
                        <a:rPr lang="en-US" sz="1400" noProof="0" dirty="0" smtClean="0"/>
                        <a:t>scope</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buFont typeface="Arial" pitchFamily="34" charset="0"/>
                        <a:buNone/>
                      </a:pPr>
                      <a:r>
                        <a:rPr lang="en-US" sz="1200" noProof="0" dirty="0" smtClean="0"/>
                        <a:t>How are the research objects defined?</a:t>
                      </a:r>
                      <a:endParaRPr lang="en-US" sz="1200" noProof="0" dirty="0"/>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This is a placeholder text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eaLnBrk="1" hangingPunct="1"/>
                      <a:r>
                        <a:rPr lang="en-US" sz="1200" noProof="0" dirty="0" smtClean="0">
                          <a:solidFill>
                            <a:srgbClr val="080808"/>
                          </a:solidFill>
                        </a:rPr>
                        <a:t>This text can be replaced with your text.</a:t>
                      </a:r>
                      <a:endParaRPr lang="en-US" sz="1200" noProof="0" dirty="0">
                        <a:solidFill>
                          <a:srgbClr val="080808"/>
                        </a:solidFill>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text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benefit</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noProof="0" dirty="0" smtClean="0">
                          <a:solidFill>
                            <a:schemeClr val="dk1"/>
                          </a:solidFill>
                          <a:latin typeface="+mn-lt"/>
                          <a:ea typeface="+mn-ea"/>
                          <a:cs typeface="+mn-cs"/>
                        </a:rPr>
                        <a:t>What is the theoretical benefit of measure?</a:t>
                      </a: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eaLnBrk="1" hangingPunct="1"/>
                      <a:r>
                        <a:rPr lang="en-US" sz="1200" noProof="0" dirty="0" smtClean="0">
                          <a:solidFill>
                            <a:srgbClr val="080808"/>
                          </a:solidFill>
                        </a:rPr>
                        <a:t>This text can be replaced with your text.</a:t>
                      </a:r>
                      <a:endParaRPr lang="en-US" sz="1200" noProof="0" dirty="0">
                        <a:solidFill>
                          <a:srgbClr val="080808"/>
                        </a:solidFill>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Placeholder</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use</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noProof="0" dirty="0" smtClean="0">
                          <a:solidFill>
                            <a:schemeClr val="dk1"/>
                          </a:solidFill>
                          <a:latin typeface="+mn-lt"/>
                          <a:ea typeface="+mn-ea"/>
                          <a:cs typeface="+mn-cs"/>
                        </a:rPr>
                        <a:t>Where will the objects be used? </a:t>
                      </a: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Placeholder</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frequency</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noProof="0" dirty="0" smtClean="0">
                          <a:solidFill>
                            <a:schemeClr val="dk1"/>
                          </a:solidFill>
                          <a:latin typeface="+mn-lt"/>
                          <a:ea typeface="+mn-ea"/>
                          <a:cs typeface="+mn-cs"/>
                        </a:rPr>
                        <a:t>How frequently is the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noProof="0" dirty="0" smtClean="0">
                          <a:solidFill>
                            <a:schemeClr val="dk1"/>
                          </a:solidFill>
                          <a:latin typeface="+mn-lt"/>
                          <a:ea typeface="+mn-ea"/>
                          <a:cs typeface="+mn-cs"/>
                        </a:rPr>
                        <a:t>Survey conducted?</a:t>
                      </a: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text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costs</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buFont typeface="Arial" pitchFamily="34" charset="0"/>
                        <a:buNone/>
                      </a:pPr>
                      <a:r>
                        <a:rPr lang="en-US" sz="1200" noProof="0" dirty="0" smtClean="0"/>
                        <a:t>What</a:t>
                      </a:r>
                      <a:r>
                        <a:rPr lang="en-US" sz="1200" baseline="0" noProof="0" dirty="0" smtClean="0"/>
                        <a:t> are the e</a:t>
                      </a:r>
                      <a:r>
                        <a:rPr lang="en-US" sz="1200" noProof="0" dirty="0" smtClean="0"/>
                        <a:t>stimated</a:t>
                      </a:r>
                      <a:r>
                        <a:rPr lang="en-US" sz="1200" baseline="0" noProof="0" dirty="0" smtClean="0"/>
                        <a:t> </a:t>
                      </a:r>
                    </a:p>
                    <a:p>
                      <a:pPr marL="0" indent="0">
                        <a:buFont typeface="Arial" pitchFamily="34" charset="0"/>
                        <a:buNone/>
                      </a:pPr>
                      <a:r>
                        <a:rPr lang="en-US" sz="1200" noProof="0" dirty="0" smtClean="0"/>
                        <a:t>Costs?</a:t>
                      </a:r>
                      <a:endParaRPr lang="en-US" sz="1200" noProof="0" dirty="0"/>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manpower</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c>
                  <a:txBody>
                    <a:bodyPr/>
                    <a:lstStyle/>
                    <a:p>
                      <a:pPr marL="0" indent="0">
                        <a:buFont typeface="Arial" pitchFamily="34" charset="0"/>
                        <a:buNone/>
                      </a:pPr>
                      <a:r>
                        <a:rPr lang="en-US" sz="1200" noProof="0" dirty="0" smtClean="0"/>
                        <a:t>How many  employees  are surveyed?</a:t>
                      </a:r>
                      <a:endParaRPr lang="en-US" sz="1200" noProof="0" dirty="0"/>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indent="0" algn="l">
                        <a:spcAft>
                          <a:spcPts val="600"/>
                        </a:spcAft>
                        <a:buClr>
                          <a:srgbClr val="969696"/>
                        </a:buClr>
                        <a:buFont typeface="Wingdings" pitchFamily="2" charset="2"/>
                        <a:buNone/>
                      </a:pPr>
                      <a:r>
                        <a:rPr lang="en-US" sz="1200" kern="1200" baseline="0" noProof="0" dirty="0" smtClean="0">
                          <a:solidFill>
                            <a:schemeClr val="dk1"/>
                          </a:solidFill>
                          <a:latin typeface="+mn-lt"/>
                          <a:ea typeface="+mn-ea"/>
                          <a:cs typeface="+mn-cs"/>
                        </a:rPr>
                        <a:t>…</a:t>
                      </a:r>
                      <a:endParaRPr lang="en-US" sz="1200"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518542">
                <a:tc>
                  <a:txBody>
                    <a:bodyPr/>
                    <a:lstStyle/>
                    <a:p>
                      <a:r>
                        <a:rPr lang="en-US" sz="1400" noProof="0" dirty="0" smtClean="0"/>
                        <a:t>evaluation</a:t>
                      </a:r>
                      <a:endParaRPr lang="en-US" sz="1400" noProof="0" dirty="0"/>
                    </a:p>
                  </a:txBody>
                  <a:tcPr marL="108000" marR="72000" marT="36000" marB="36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indent="0">
                        <a:buFont typeface="Arial" pitchFamily="34" charset="0"/>
                        <a:buNone/>
                      </a:pPr>
                      <a:r>
                        <a:rPr lang="en-US" sz="1200" b="1" noProof="0" dirty="0" smtClean="0"/>
                        <a:t>Conclusion</a:t>
                      </a:r>
                      <a:endParaRPr lang="en-US" sz="1200" b="1" noProof="0" dirty="0"/>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marL="0" indent="0" algn="l">
                        <a:spcAft>
                          <a:spcPts val="600"/>
                        </a:spcAft>
                        <a:buClr>
                          <a:srgbClr val="969696"/>
                        </a:buClr>
                        <a:buFont typeface="Wingdings" pitchFamily="2" charset="2"/>
                        <a:buNone/>
                      </a:pPr>
                      <a:endParaRPr lang="en-US" sz="1200" b="1"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marL="0" indent="0" algn="l">
                        <a:spcAft>
                          <a:spcPts val="600"/>
                        </a:spcAft>
                        <a:buClr>
                          <a:srgbClr val="969696"/>
                        </a:buClr>
                        <a:buFont typeface="Wingdings" pitchFamily="2" charset="2"/>
                        <a:buNone/>
                      </a:pPr>
                      <a:endParaRPr lang="en-US" sz="1200" b="1"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c>
                  <a:txBody>
                    <a:bodyPr/>
                    <a:lstStyle/>
                    <a:p>
                      <a:pPr marL="0" indent="0" algn="l">
                        <a:spcAft>
                          <a:spcPts val="600"/>
                        </a:spcAft>
                        <a:buClr>
                          <a:srgbClr val="969696"/>
                        </a:buClr>
                        <a:buFont typeface="Wingdings" pitchFamily="2" charset="2"/>
                        <a:buNone/>
                      </a:pPr>
                      <a:endParaRPr lang="en-US" sz="1200" b="1" kern="1200" baseline="0" noProof="0" dirty="0">
                        <a:solidFill>
                          <a:schemeClr val="dk1"/>
                        </a:solidFill>
                        <a:latin typeface="+mn-lt"/>
                        <a:ea typeface="+mn-ea"/>
                        <a:cs typeface="+mn-cs"/>
                      </a:endParaRPr>
                    </a:p>
                  </a:txBody>
                  <a:tcPr marL="108000" marR="72000" marT="36000" marB="36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AEAEA"/>
                    </a:solidFill>
                  </a:tcPr>
                </a:tc>
              </a:tr>
            </a:tbl>
          </a:graphicData>
        </a:graphic>
      </p:graphicFrame>
    </p:spTree>
    <p:extLst>
      <p:ext uri="{BB962C8B-B14F-4D97-AF65-F5344CB8AC3E}">
        <p14:creationId xmlns:p14="http://schemas.microsoft.com/office/powerpoint/2010/main" val="179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331"/>
          <p:cNvGraphicFramePr>
            <a:graphicFrameLocks noGrp="1"/>
          </p:cNvGraphicFramePr>
          <p:nvPr>
            <p:extLst>
              <p:ext uri="{D42A27DB-BD31-4B8C-83A1-F6EECF244321}">
                <p14:modId xmlns:p14="http://schemas.microsoft.com/office/powerpoint/2010/main" val="3125569463"/>
              </p:ext>
            </p:extLst>
          </p:nvPr>
        </p:nvGraphicFramePr>
        <p:xfrm>
          <a:off x="323854" y="1555196"/>
          <a:ext cx="8496291" cy="4248004"/>
        </p:xfrm>
        <a:graphic>
          <a:graphicData uri="http://schemas.openxmlformats.org/drawingml/2006/table">
            <a:tbl>
              <a:tblPr>
                <a:effectLst>
                  <a:outerShdw blurRad="127000" dist="63500" dir="2700000" algn="tl" rotWithShape="0">
                    <a:prstClr val="black">
                      <a:alpha val="40000"/>
                    </a:prstClr>
                  </a:outerShdw>
                </a:effectLst>
              </a:tblPr>
              <a:tblGrid>
                <a:gridCol w="428621"/>
                <a:gridCol w="1655631"/>
                <a:gridCol w="771031"/>
                <a:gridCol w="470084"/>
                <a:gridCol w="470084"/>
                <a:gridCol w="470084"/>
                <a:gridCol w="470084"/>
                <a:gridCol w="470084"/>
                <a:gridCol w="470084"/>
                <a:gridCol w="470084"/>
                <a:gridCol w="470084"/>
                <a:gridCol w="470084"/>
                <a:gridCol w="470084"/>
                <a:gridCol w="470084"/>
                <a:gridCol w="470084"/>
              </a:tblGrid>
              <a:tr h="35623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smtClean="0">
                          <a:ln>
                            <a:noFill/>
                          </a:ln>
                          <a:solidFill>
                            <a:srgbClr val="FFFFFF"/>
                          </a:solidFill>
                          <a:effectLst>
                            <a:outerShdw blurRad="190500" dir="2700000" algn="tl">
                              <a:srgbClr val="000000">
                                <a:alpha val="50000"/>
                              </a:srgbClr>
                            </a:outerShdw>
                          </a:effectLst>
                          <a:latin typeface="+mn-lt"/>
                          <a:ea typeface="+mn-ea"/>
                          <a:cs typeface="Arial" charset="0"/>
                        </a:rPr>
                        <a:t>No.</a:t>
                      </a:r>
                    </a:p>
                  </a:txBody>
                  <a:tcPr marL="90000" marR="36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smtClean="0">
                          <a:ln>
                            <a:noFill/>
                          </a:ln>
                          <a:solidFill>
                            <a:srgbClr val="FFFFFF"/>
                          </a:solidFill>
                          <a:effectLst>
                            <a:outerShdw blurRad="190500" dir="2700000" algn="tl">
                              <a:srgbClr val="000000">
                                <a:alpha val="50000"/>
                              </a:srgbClr>
                            </a:outerShdw>
                          </a:effectLst>
                          <a:latin typeface="+mn-lt"/>
                          <a:ea typeface="+mn-ea"/>
                          <a:cs typeface="Arial" charset="0"/>
                        </a:rPr>
                        <a:t>Task</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noProof="0" dirty="0" smtClean="0">
                          <a:ln>
                            <a:noFill/>
                          </a:ln>
                          <a:solidFill>
                            <a:srgbClr val="FFFFFF"/>
                          </a:solidFill>
                          <a:effectLst>
                            <a:outerShdw blurRad="190500" dir="2700000" algn="tl">
                              <a:srgbClr val="000000">
                                <a:alpha val="50000"/>
                              </a:srgbClr>
                            </a:outerShdw>
                          </a:effectLst>
                          <a:latin typeface="+mn-lt"/>
                          <a:cs typeface="Arial" charset="0"/>
                        </a:rPr>
                        <a:t>Time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0">
                          <a:schemeClr val="accent1">
                            <a:lumMod val="60000"/>
                            <a:lumOff val="40000"/>
                          </a:schemeClr>
                        </a:gs>
                        <a:gs pos="100000">
                          <a:schemeClr val="accent1"/>
                        </a:gs>
                      </a:gsLst>
                      <a:lin ang="54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Jan</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Feb</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Mar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Apr</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May</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Jun</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Jul</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Aug</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Sep</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Oct</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Nov</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1" i="0" u="none" strike="noStrike" cap="none" normalizeH="0" baseline="0" noProof="0" dirty="0" smtClean="0">
                          <a:ln>
                            <a:noFill/>
                          </a:ln>
                          <a:solidFill>
                            <a:srgbClr val="000000"/>
                          </a:solidFill>
                          <a:effectLst/>
                          <a:latin typeface="+mn-lt"/>
                          <a:cs typeface="Arial" charset="0"/>
                        </a:rPr>
                        <a:t>Dec</a:t>
                      </a:r>
                    </a:p>
                  </a:txBody>
                  <a:tcPr marL="0" marR="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gradFill flip="none" rotWithShape="1">
                      <a:gsLst>
                        <a:gs pos="100000">
                          <a:srgbClr val="FFFFFF"/>
                        </a:gs>
                        <a:gs pos="0">
                          <a:srgbClr val="D7D7D7"/>
                        </a:gs>
                      </a:gsLst>
                      <a:lin ang="16200000" scaled="1"/>
                      <a:tileRect/>
                    </a:gradFill>
                  </a:tcPr>
                </a:tc>
              </a:tr>
              <a:tr h="972942">
                <a:tc>
                  <a:txBody>
                    <a:bodyPr/>
                    <a:lstStyle/>
                    <a:p>
                      <a:pPr algn="ctr"/>
                      <a:r>
                        <a:rPr lang="en-US" sz="1400" b="1" noProof="0" dirty="0" smtClean="0">
                          <a:solidFill>
                            <a:schemeClr val="tx1"/>
                          </a:solidFill>
                          <a:latin typeface="+mn-lt"/>
                        </a:rPr>
                        <a:t>1</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972942">
                <a:tc>
                  <a:txBody>
                    <a:bodyPr/>
                    <a:lstStyle/>
                    <a:p>
                      <a:pPr algn="ctr"/>
                      <a:r>
                        <a:rPr lang="en-US" sz="1400" b="1" noProof="0" dirty="0" smtClean="0">
                          <a:solidFill>
                            <a:schemeClr val="tx1"/>
                          </a:solidFill>
                          <a:latin typeface="+mn-lt"/>
                        </a:rPr>
                        <a:t>2</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972942">
                <a:tc>
                  <a:txBody>
                    <a:bodyPr/>
                    <a:lstStyle/>
                    <a:p>
                      <a:pPr algn="ctr"/>
                      <a:r>
                        <a:rPr lang="en-US" sz="1400" b="1" noProof="0" dirty="0" smtClean="0">
                          <a:solidFill>
                            <a:schemeClr val="tx1"/>
                          </a:solidFill>
                          <a:latin typeface="+mn-lt"/>
                        </a:rPr>
                        <a:t>3</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r h="972942">
                <a:tc>
                  <a:txBody>
                    <a:bodyPr/>
                    <a:lstStyle/>
                    <a:p>
                      <a:pPr algn="ctr"/>
                      <a:r>
                        <a:rPr lang="en-US" sz="1400" b="1" noProof="0" dirty="0" smtClean="0">
                          <a:solidFill>
                            <a:schemeClr val="tx1"/>
                          </a:solidFill>
                          <a:latin typeface="+mn-lt"/>
                        </a:rPr>
                        <a:t>4</a:t>
                      </a:r>
                    </a:p>
                  </a:txBody>
                  <a:tcPr marL="0" marR="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DDDDD"/>
                    </a:solidFill>
                  </a:tcPr>
                </a:tc>
                <a:tc>
                  <a:txBody>
                    <a:bodyPr/>
                    <a:lstStyle/>
                    <a:p>
                      <a:pPr marL="180975" marR="0" lvl="0" indent="-180975" algn="l" defTabSz="914400" rtl="0" eaLnBrk="1" fontAlgn="base" latinLnBrk="0" hangingPunct="1">
                        <a:lnSpc>
                          <a:spcPct val="100000"/>
                        </a:lnSpc>
                        <a:spcBef>
                          <a:spcPct val="20000"/>
                        </a:spcBef>
                        <a:spcAft>
                          <a:spcPct val="0"/>
                        </a:spcAft>
                        <a:buClrTx/>
                        <a:buSzTx/>
                        <a:buFont typeface="Wingdings" pitchFamily="2" charset="2"/>
                        <a:buNone/>
                        <a:tabLst/>
                      </a:pPr>
                      <a:r>
                        <a:rPr lang="en-US" sz="1200" b="0" kern="1200" noProof="1" smtClean="0">
                          <a:solidFill>
                            <a:schemeClr val="dk1"/>
                          </a:solidFill>
                          <a:latin typeface="+mn-lt"/>
                          <a:ea typeface="+mn-ea"/>
                          <a:cs typeface="+mn-cs"/>
                        </a:rPr>
                        <a:t>Description / Title</a:t>
                      </a: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indent="0" algn="l" defTabSz="914400" rtl="0" eaLnBrk="1" fontAlgn="auto" latinLnBrk="0" hangingPunct="1">
                        <a:lnSpc>
                          <a:spcPct val="150000"/>
                        </a:lnSpc>
                        <a:spcBef>
                          <a:spcPts val="400"/>
                        </a:spcBef>
                        <a:spcAft>
                          <a:spcPts val="200"/>
                        </a:spcAft>
                        <a:buClrTx/>
                        <a:buSzTx/>
                        <a:buFontTx/>
                        <a:buNone/>
                        <a:tabLst/>
                        <a:defRPr/>
                      </a:pPr>
                      <a:r>
                        <a:rPr lang="en-US" sz="1200" b="0" kern="1200" dirty="0" smtClean="0">
                          <a:solidFill>
                            <a:schemeClr val="dk1"/>
                          </a:solidFill>
                          <a:latin typeface="+mn-lt"/>
                          <a:ea typeface="+mn-ea"/>
                          <a:cs typeface="+mn-cs"/>
                        </a:rPr>
                        <a:t>xx days</a:t>
                      </a:r>
                    </a:p>
                  </a:txBody>
                  <a:tcPr marL="90170" marR="90170" marT="36195" marB="3619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8F8F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F3F3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rgbClr val="316D9F"/>
                        </a:solidFill>
                        <a:effectLst/>
                        <a:latin typeface="Arial" charset="0"/>
                        <a:cs typeface="Arial" charset="0"/>
                      </a:endParaRPr>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r>
            </a:tbl>
          </a:graphicData>
        </a:graphic>
      </p:graphicFrame>
      <p:sp>
        <p:nvSpPr>
          <p:cNvPr id="22530" name="Rectangle 2"/>
          <p:cNvSpPr>
            <a:spLocks noGrp="1" noChangeArrowheads="1"/>
          </p:cNvSpPr>
          <p:nvPr>
            <p:ph type="title"/>
          </p:nvPr>
        </p:nvSpPr>
        <p:spPr bwMode="gray"/>
        <p:txBody>
          <a:bodyPr/>
          <a:lstStyle/>
          <a:p>
            <a:r>
              <a:rPr lang="en-US" noProof="1" smtClean="0"/>
              <a:t>Market Research </a:t>
            </a:r>
            <a:r>
              <a:rPr lang="en-US" b="0" noProof="1"/>
              <a:t>– Action Plan</a:t>
            </a:r>
            <a:endParaRPr lang="de-DE" noProof="1" smtClean="0"/>
          </a:p>
        </p:txBody>
      </p:sp>
      <p:sp>
        <p:nvSpPr>
          <p:cNvPr id="25" name="Textplatzhalter 24"/>
          <p:cNvSpPr>
            <a:spLocks noGrp="1"/>
          </p:cNvSpPr>
          <p:nvPr>
            <p:ph type="body" sz="quarter" idx="13"/>
          </p:nvPr>
        </p:nvSpPr>
        <p:spPr bwMode="gray"/>
        <p:txBody>
          <a:bodyPr/>
          <a:lstStyle/>
          <a:p>
            <a:r>
              <a:rPr lang="en-US" dirty="0" smtClean="0"/>
              <a:t>Timeline </a:t>
            </a:r>
            <a:r>
              <a:rPr lang="en-US" dirty="0"/>
              <a:t>for marketing research measures</a:t>
            </a:r>
          </a:p>
        </p:txBody>
      </p:sp>
      <p:grpSp>
        <p:nvGrpSpPr>
          <p:cNvPr id="3" name="Gruppieren 2"/>
          <p:cNvGrpSpPr/>
          <p:nvPr/>
        </p:nvGrpSpPr>
        <p:grpSpPr bwMode="gray">
          <a:xfrm>
            <a:off x="3254532" y="2110270"/>
            <a:ext cx="4355943" cy="3474322"/>
            <a:chOff x="3254532" y="2110270"/>
            <a:chExt cx="4355943" cy="3474322"/>
          </a:xfrm>
        </p:grpSpPr>
        <p:sp>
          <p:nvSpPr>
            <p:cNvPr id="16" name="Rectangle 272" descr="© INSCALE GmbH, 26.05.2010&#10;http://www.presentationload.com/"/>
            <p:cNvSpPr>
              <a:spLocks noChangeArrowheads="1"/>
            </p:cNvSpPr>
            <p:nvPr/>
          </p:nvSpPr>
          <p:spPr bwMode="gray">
            <a:xfrm>
              <a:off x="3254532" y="2110270"/>
              <a:ext cx="1088868"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de-DE" sz="1400" b="1" dirty="0" smtClean="0">
                  <a:solidFill>
                    <a:srgbClr val="FFFFFF"/>
                  </a:solidFill>
                  <a:effectLst>
                    <a:outerShdw blurRad="190500" algn="ctr" rotWithShape="0">
                      <a:prstClr val="black">
                        <a:alpha val="50000"/>
                      </a:prstClr>
                    </a:outerShdw>
                  </a:effectLst>
                  <a:cs typeface="Arial" charset="0"/>
                </a:rPr>
                <a:t>Text</a:t>
              </a:r>
              <a:endParaRPr lang="de-DE" sz="1400" b="1" dirty="0">
                <a:solidFill>
                  <a:srgbClr val="FFFFFF"/>
                </a:solidFill>
                <a:effectLst>
                  <a:outerShdw blurRad="190500" algn="ctr" rotWithShape="0">
                    <a:prstClr val="black">
                      <a:alpha val="50000"/>
                    </a:prstClr>
                  </a:outerShdw>
                </a:effectLst>
                <a:cs typeface="Arial" charset="0"/>
              </a:endParaRPr>
            </a:p>
          </p:txBody>
        </p:sp>
        <p:sp>
          <p:nvSpPr>
            <p:cNvPr id="17" name="Rectangle 273" descr="© INSCALE GmbH, 26.05.2010&#10;http://www.presentationload.com/"/>
            <p:cNvSpPr>
              <a:spLocks noChangeArrowheads="1"/>
            </p:cNvSpPr>
            <p:nvPr/>
          </p:nvSpPr>
          <p:spPr bwMode="gray">
            <a:xfrm>
              <a:off x="3254532" y="3088377"/>
              <a:ext cx="1881577"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de-DE" sz="1400" b="1" dirty="0" smtClean="0">
                  <a:solidFill>
                    <a:srgbClr val="FFFFFF"/>
                  </a:solidFill>
                  <a:effectLst>
                    <a:outerShdw blurRad="190500" algn="ctr" rotWithShape="0">
                      <a:prstClr val="black">
                        <a:alpha val="50000"/>
                      </a:prstClr>
                    </a:outerShdw>
                  </a:effectLst>
                  <a:cs typeface="Arial" charset="0"/>
                </a:rPr>
                <a:t>Text</a:t>
              </a:r>
              <a:endParaRPr lang="de-DE" sz="1400" b="1" dirty="0">
                <a:solidFill>
                  <a:srgbClr val="FFFFFF"/>
                </a:solidFill>
                <a:effectLst>
                  <a:outerShdw blurRad="190500" algn="ctr" rotWithShape="0">
                    <a:prstClr val="black">
                      <a:alpha val="50000"/>
                    </a:prstClr>
                  </a:outerShdw>
                </a:effectLst>
                <a:cs typeface="Arial" charset="0"/>
              </a:endParaRPr>
            </a:p>
          </p:txBody>
        </p:sp>
        <p:sp>
          <p:nvSpPr>
            <p:cNvPr id="19" name="Rectangle 276" descr="© INSCALE GmbH, 26.05.2010&#10;http://www.presentationload.com/"/>
            <p:cNvSpPr>
              <a:spLocks noChangeArrowheads="1"/>
            </p:cNvSpPr>
            <p:nvPr/>
          </p:nvSpPr>
          <p:spPr bwMode="gray">
            <a:xfrm>
              <a:off x="5136109" y="5044592"/>
              <a:ext cx="2474366"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de-DE" sz="1400" b="1" dirty="0" smtClean="0">
                  <a:solidFill>
                    <a:srgbClr val="FFFFFF"/>
                  </a:solidFill>
                  <a:effectLst>
                    <a:outerShdw blurRad="190500" algn="ctr" rotWithShape="0">
                      <a:prstClr val="black">
                        <a:alpha val="50000"/>
                      </a:prstClr>
                    </a:outerShdw>
                  </a:effectLst>
                  <a:cs typeface="Arial" charset="0"/>
                </a:rPr>
                <a:t>Text</a:t>
              </a:r>
              <a:endParaRPr lang="de-DE" sz="1400" b="1" dirty="0">
                <a:solidFill>
                  <a:srgbClr val="FFFFFF"/>
                </a:solidFill>
                <a:effectLst>
                  <a:outerShdw blurRad="190500" algn="ctr" rotWithShape="0">
                    <a:prstClr val="black">
                      <a:alpha val="50000"/>
                    </a:prstClr>
                  </a:outerShdw>
                </a:effectLst>
                <a:cs typeface="Arial" charset="0"/>
              </a:endParaRPr>
            </a:p>
          </p:txBody>
        </p:sp>
        <p:sp>
          <p:nvSpPr>
            <p:cNvPr id="22" name="Rectangle 276" descr="© INSCALE GmbH, 26.05.2010&#10;http://www.presentationload.com/"/>
            <p:cNvSpPr>
              <a:spLocks noChangeArrowheads="1"/>
            </p:cNvSpPr>
            <p:nvPr/>
          </p:nvSpPr>
          <p:spPr bwMode="gray">
            <a:xfrm>
              <a:off x="4343400" y="4066484"/>
              <a:ext cx="792709"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indent="-174625" algn="ctr" defTabSz="801688" eaLnBrk="0" hangingPunct="0">
                <a:spcBef>
                  <a:spcPct val="50000"/>
                </a:spcBef>
              </a:pPr>
              <a:r>
                <a:rPr lang="de-DE" sz="1400" b="1" dirty="0" smtClean="0">
                  <a:solidFill>
                    <a:srgbClr val="FFFFFF"/>
                  </a:solidFill>
                  <a:effectLst>
                    <a:outerShdw blurRad="190500" algn="ctr" rotWithShape="0">
                      <a:prstClr val="black">
                        <a:alpha val="50000"/>
                      </a:prstClr>
                    </a:outerShdw>
                  </a:effectLst>
                  <a:cs typeface="Arial" charset="0"/>
                </a:rPr>
                <a:t>Text</a:t>
              </a:r>
              <a:endParaRPr lang="de-DE" sz="1400" b="1" dirty="0">
                <a:solidFill>
                  <a:srgbClr val="FFFFFF"/>
                </a:solidFill>
                <a:effectLst>
                  <a:outerShdw blurRad="190500" algn="ctr" rotWithShape="0">
                    <a:prstClr val="black">
                      <a:alpha val="50000"/>
                    </a:prstClr>
                  </a:outerShdw>
                </a:effectLst>
                <a:cs typeface="Arial" charset="0"/>
              </a:endParaRPr>
            </a:p>
          </p:txBody>
        </p:sp>
      </p:grpSp>
    </p:spTree>
    <p:extLst>
      <p:ext uri="{BB962C8B-B14F-4D97-AF65-F5344CB8AC3E}">
        <p14:creationId xmlns:p14="http://schemas.microsoft.com/office/powerpoint/2010/main" val="373215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1" smtClean="0"/>
              <a:t>Market Research </a:t>
            </a:r>
            <a:r>
              <a:rPr lang="en-US" b="0" noProof="1" smtClean="0"/>
              <a:t>– Results</a:t>
            </a:r>
            <a:endParaRPr lang="en-US" dirty="0"/>
          </a:p>
        </p:txBody>
      </p:sp>
      <p:sp>
        <p:nvSpPr>
          <p:cNvPr id="3" name="Textplatzhalter 2"/>
          <p:cNvSpPr>
            <a:spLocks noGrp="1"/>
          </p:cNvSpPr>
          <p:nvPr>
            <p:ph type="body" sz="quarter" idx="13"/>
          </p:nvPr>
        </p:nvSpPr>
        <p:spPr/>
        <p:txBody>
          <a:bodyPr/>
          <a:lstStyle/>
          <a:p>
            <a:r>
              <a:rPr lang="en-US" dirty="0" smtClean="0"/>
              <a:t>Overview </a:t>
            </a:r>
            <a:r>
              <a:rPr lang="en-US" dirty="0"/>
              <a:t>of market research </a:t>
            </a:r>
            <a:r>
              <a:rPr lang="en-US" dirty="0" smtClean="0"/>
              <a:t>results</a:t>
            </a:r>
            <a:endParaRPr lang="en-US" dirty="0"/>
          </a:p>
        </p:txBody>
      </p:sp>
      <p:grpSp>
        <p:nvGrpSpPr>
          <p:cNvPr id="8" name="Gruppieren 7"/>
          <p:cNvGrpSpPr/>
          <p:nvPr/>
        </p:nvGrpSpPr>
        <p:grpSpPr>
          <a:xfrm>
            <a:off x="323852" y="1555201"/>
            <a:ext cx="8494702" cy="4243874"/>
            <a:chOff x="323852" y="1555201"/>
            <a:chExt cx="8494702" cy="4243874"/>
          </a:xfrm>
        </p:grpSpPr>
        <p:grpSp>
          <p:nvGrpSpPr>
            <p:cNvPr id="7" name="Gruppieren 6"/>
            <p:cNvGrpSpPr/>
            <p:nvPr/>
          </p:nvGrpSpPr>
          <p:grpSpPr>
            <a:xfrm>
              <a:off x="323852" y="1555750"/>
              <a:ext cx="4175123" cy="2047875"/>
              <a:chOff x="323852" y="1555750"/>
              <a:chExt cx="4175123" cy="2047875"/>
            </a:xfrm>
          </p:grpSpPr>
          <p:sp>
            <p:nvSpPr>
              <p:cNvPr id="36" name="Rectangle 5"/>
              <p:cNvSpPr>
                <a:spLocks noChangeArrowheads="1"/>
              </p:cNvSpPr>
              <p:nvPr/>
            </p:nvSpPr>
            <p:spPr bwMode="gray">
              <a:xfrm>
                <a:off x="323852" y="1555751"/>
                <a:ext cx="4175123" cy="2047874"/>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80000" tIns="144000" rIns="2160000" bIns="72000"/>
              <a:lstStyle/>
              <a:p>
                <a:pPr>
                  <a:lnSpc>
                    <a:spcPct val="95000"/>
                  </a:lnSpc>
                  <a:spcAft>
                    <a:spcPts val="800"/>
                  </a:spcAft>
                  <a:buClr>
                    <a:srgbClr val="969696"/>
                  </a:buClr>
                  <a:defRPr/>
                </a:pPr>
                <a:r>
                  <a:rPr lang="en-US" b="1" noProof="1" smtClean="0">
                    <a:solidFill>
                      <a:srgbClr val="000000"/>
                    </a:solidFill>
                    <a:cs typeface="Arial" charset="0"/>
                  </a:rPr>
                  <a:t>Research 1</a:t>
                </a:r>
              </a:p>
              <a:p>
                <a:pPr>
                  <a:lnSpc>
                    <a:spcPct val="95000"/>
                  </a:lnSpc>
                  <a:spcAft>
                    <a:spcPts val="800"/>
                  </a:spcAft>
                  <a:buClr>
                    <a:srgbClr val="969696"/>
                  </a:buClr>
                  <a:defRPr/>
                </a:pPr>
                <a:r>
                  <a:rPr lang="en-US" sz="1400" noProof="1" smtClean="0">
                    <a:solidFill>
                      <a:srgbClr val="646464"/>
                    </a:solidFill>
                    <a:cs typeface="Arial" charset="0"/>
                  </a:rPr>
                  <a:t>Summarize the results of the survey here</a:t>
                </a:r>
                <a:endParaRPr lang="en-US" sz="1400" noProof="1">
                  <a:solidFill>
                    <a:srgbClr val="646464"/>
                  </a:solidFill>
                  <a:cs typeface="Arial" charset="0"/>
                </a:endParaRPr>
              </a:p>
            </p:txBody>
          </p:sp>
          <p:graphicFrame>
            <p:nvGraphicFramePr>
              <p:cNvPr id="37" name="Diagramm 36"/>
              <p:cNvGraphicFramePr/>
              <p:nvPr>
                <p:extLst>
                  <p:ext uri="{D42A27DB-BD31-4B8C-83A1-F6EECF244321}">
                    <p14:modId xmlns:p14="http://schemas.microsoft.com/office/powerpoint/2010/main" val="878848559"/>
                  </p:ext>
                </p:extLst>
              </p:nvPr>
            </p:nvGraphicFramePr>
            <p:xfrm>
              <a:off x="2339850" y="1555750"/>
              <a:ext cx="2159125" cy="1687875"/>
            </p:xfrm>
            <a:graphic>
              <a:graphicData uri="http://schemas.openxmlformats.org/drawingml/2006/chart">
                <c:chart xmlns:c="http://schemas.openxmlformats.org/drawingml/2006/chart" xmlns:r="http://schemas.openxmlformats.org/officeDocument/2006/relationships" r:id="rId2"/>
              </a:graphicData>
            </a:graphic>
          </p:graphicFrame>
          <p:grpSp>
            <p:nvGrpSpPr>
              <p:cNvPr id="112" name="Gruppieren 111"/>
              <p:cNvGrpSpPr/>
              <p:nvPr/>
            </p:nvGrpSpPr>
            <p:grpSpPr>
              <a:xfrm>
                <a:off x="503850" y="3243625"/>
                <a:ext cx="3852000" cy="360000"/>
                <a:chOff x="503850" y="3243625"/>
                <a:chExt cx="3852000" cy="360000"/>
              </a:xfrm>
            </p:grpSpPr>
            <p:grpSp>
              <p:nvGrpSpPr>
                <p:cNvPr id="51" name="Gruppieren 50"/>
                <p:cNvGrpSpPr/>
                <p:nvPr/>
              </p:nvGrpSpPr>
              <p:grpSpPr>
                <a:xfrm>
                  <a:off x="503850" y="3243625"/>
                  <a:ext cx="828000" cy="360000"/>
                  <a:chOff x="503850" y="3243625"/>
                  <a:chExt cx="828000" cy="360000"/>
                </a:xfrm>
              </p:grpSpPr>
              <p:sp>
                <p:nvSpPr>
                  <p:cNvPr id="38" name="Rechteck 37"/>
                  <p:cNvSpPr/>
                  <p:nvPr/>
                </p:nvSpPr>
                <p:spPr bwMode="auto">
                  <a:xfrm>
                    <a:off x="611850" y="3243625"/>
                    <a:ext cx="720000" cy="360000"/>
                  </a:xfrm>
                  <a:prstGeom prst="rect">
                    <a:avLst/>
                  </a:prstGeom>
                  <a:noFill/>
                  <a:ln w="12700">
                    <a:noFill/>
                    <a:round/>
                    <a:headEnd/>
                    <a:tailEnd/>
                  </a:ln>
                </p:spPr>
                <p:txBody>
                  <a:bodyPr lIns="72000" tIns="36000" rIns="36000" bIns="36000" rtlCol="0" anchor="ctr"/>
                  <a:lstStyle/>
                  <a:p>
                    <a:r>
                      <a:rPr lang="en-US" sz="800" dirty="0" smtClean="0"/>
                      <a:t>Category 1</a:t>
                    </a:r>
                    <a:endParaRPr lang="en-US" sz="800" dirty="0"/>
                  </a:p>
                </p:txBody>
              </p:sp>
              <p:sp>
                <p:nvSpPr>
                  <p:cNvPr id="39" name="Rechteck 38"/>
                  <p:cNvSpPr/>
                  <p:nvPr/>
                </p:nvSpPr>
                <p:spPr bwMode="auto">
                  <a:xfrm>
                    <a:off x="503850" y="3369625"/>
                    <a:ext cx="108000" cy="108000"/>
                  </a:xfrm>
                  <a:prstGeom prst="rect">
                    <a:avLst/>
                  </a:prstGeom>
                  <a:solidFill>
                    <a:schemeClr val="accent1"/>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53" name="Gruppieren 52"/>
                <p:cNvGrpSpPr/>
                <p:nvPr/>
              </p:nvGrpSpPr>
              <p:grpSpPr>
                <a:xfrm>
                  <a:off x="1511850" y="3243625"/>
                  <a:ext cx="828000" cy="360000"/>
                  <a:chOff x="1511850" y="3243625"/>
                  <a:chExt cx="828000" cy="360000"/>
                </a:xfrm>
              </p:grpSpPr>
              <p:sp>
                <p:nvSpPr>
                  <p:cNvPr id="41" name="Rechteck 40"/>
                  <p:cNvSpPr/>
                  <p:nvPr/>
                </p:nvSpPr>
                <p:spPr bwMode="auto">
                  <a:xfrm>
                    <a:off x="1619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2</a:t>
                    </a:r>
                    <a:endParaRPr lang="en-US" sz="800" dirty="0"/>
                  </a:p>
                </p:txBody>
              </p:sp>
              <p:sp>
                <p:nvSpPr>
                  <p:cNvPr id="42" name="Rechteck 41"/>
                  <p:cNvSpPr/>
                  <p:nvPr/>
                </p:nvSpPr>
                <p:spPr bwMode="auto">
                  <a:xfrm>
                    <a:off x="1511850" y="3369625"/>
                    <a:ext cx="108000" cy="108000"/>
                  </a:xfrm>
                  <a:prstGeom prst="rect">
                    <a:avLst/>
                  </a:prstGeom>
                  <a:solidFill>
                    <a:srgbClr val="7D7D7D"/>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54" name="Gruppieren 53"/>
                <p:cNvGrpSpPr/>
                <p:nvPr/>
              </p:nvGrpSpPr>
              <p:grpSpPr>
                <a:xfrm>
                  <a:off x="2519850" y="3243625"/>
                  <a:ext cx="828000" cy="360000"/>
                  <a:chOff x="2519850" y="3243625"/>
                  <a:chExt cx="828000" cy="360000"/>
                </a:xfrm>
              </p:grpSpPr>
              <p:sp>
                <p:nvSpPr>
                  <p:cNvPr id="44" name="Rechteck 43"/>
                  <p:cNvSpPr/>
                  <p:nvPr/>
                </p:nvSpPr>
                <p:spPr bwMode="auto">
                  <a:xfrm>
                    <a:off x="2627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3</a:t>
                    </a:r>
                    <a:endParaRPr lang="en-US" sz="800" dirty="0"/>
                  </a:p>
                </p:txBody>
              </p:sp>
              <p:sp>
                <p:nvSpPr>
                  <p:cNvPr id="45" name="Rechteck 44"/>
                  <p:cNvSpPr/>
                  <p:nvPr/>
                </p:nvSpPr>
                <p:spPr bwMode="auto">
                  <a:xfrm>
                    <a:off x="2519850" y="3369625"/>
                    <a:ext cx="108000" cy="108000"/>
                  </a:xfrm>
                  <a:prstGeom prst="rect">
                    <a:avLst/>
                  </a:prstGeom>
                  <a:solidFill>
                    <a:srgbClr val="969696"/>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55" name="Gruppieren 54"/>
                <p:cNvGrpSpPr/>
                <p:nvPr/>
              </p:nvGrpSpPr>
              <p:grpSpPr>
                <a:xfrm>
                  <a:off x="3527850" y="3243625"/>
                  <a:ext cx="828000" cy="360000"/>
                  <a:chOff x="3527850" y="3243625"/>
                  <a:chExt cx="828000" cy="360000"/>
                </a:xfrm>
              </p:grpSpPr>
              <p:sp>
                <p:nvSpPr>
                  <p:cNvPr id="48" name="Rechteck 47"/>
                  <p:cNvSpPr/>
                  <p:nvPr/>
                </p:nvSpPr>
                <p:spPr bwMode="auto">
                  <a:xfrm>
                    <a:off x="3635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4</a:t>
                    </a:r>
                    <a:endParaRPr lang="en-US" sz="800" dirty="0"/>
                  </a:p>
                </p:txBody>
              </p:sp>
              <p:sp>
                <p:nvSpPr>
                  <p:cNvPr id="49" name="Rechteck 48"/>
                  <p:cNvSpPr/>
                  <p:nvPr/>
                </p:nvSpPr>
                <p:spPr bwMode="auto">
                  <a:xfrm>
                    <a:off x="3527850" y="3369625"/>
                    <a:ext cx="108000" cy="108000"/>
                  </a:xfrm>
                  <a:prstGeom prst="rect">
                    <a:avLst/>
                  </a:prstGeom>
                  <a:solidFill>
                    <a:srgbClr val="C0C0C0"/>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grpSp>
        <p:grpSp>
          <p:nvGrpSpPr>
            <p:cNvPr id="6" name="Gruppieren 5"/>
            <p:cNvGrpSpPr/>
            <p:nvPr/>
          </p:nvGrpSpPr>
          <p:grpSpPr>
            <a:xfrm>
              <a:off x="4643431" y="1555201"/>
              <a:ext cx="4175123" cy="2047874"/>
              <a:chOff x="4643431" y="1555201"/>
              <a:chExt cx="4175123" cy="2047874"/>
            </a:xfrm>
          </p:grpSpPr>
          <p:sp>
            <p:nvSpPr>
              <p:cNvPr id="68" name="Rectangle 5"/>
              <p:cNvSpPr>
                <a:spLocks noChangeArrowheads="1"/>
              </p:cNvSpPr>
              <p:nvPr/>
            </p:nvSpPr>
            <p:spPr bwMode="gray">
              <a:xfrm>
                <a:off x="4643431" y="1555201"/>
                <a:ext cx="4175123" cy="2047874"/>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80000" tIns="144000" rIns="2160000" bIns="72000"/>
              <a:lstStyle/>
              <a:p>
                <a:pPr lvl="0">
                  <a:lnSpc>
                    <a:spcPct val="95000"/>
                  </a:lnSpc>
                  <a:spcAft>
                    <a:spcPts val="800"/>
                  </a:spcAft>
                  <a:buClr>
                    <a:srgbClr val="969696"/>
                  </a:buClr>
                  <a:defRPr/>
                </a:pPr>
                <a:r>
                  <a:rPr lang="en-US" b="1" noProof="1">
                    <a:solidFill>
                      <a:srgbClr val="000000"/>
                    </a:solidFill>
                    <a:cs typeface="Arial" charset="0"/>
                  </a:rPr>
                  <a:t>Research 2</a:t>
                </a:r>
              </a:p>
              <a:p>
                <a:pPr lvl="0">
                  <a:lnSpc>
                    <a:spcPct val="95000"/>
                  </a:lnSpc>
                  <a:spcAft>
                    <a:spcPts val="800"/>
                  </a:spcAft>
                  <a:buClr>
                    <a:srgbClr val="969696"/>
                  </a:buClr>
                  <a:defRPr/>
                </a:pPr>
                <a:r>
                  <a:rPr lang="en-US" sz="1400" noProof="1">
                    <a:solidFill>
                      <a:srgbClr val="646464"/>
                    </a:solidFill>
                    <a:cs typeface="Arial" charset="0"/>
                  </a:rPr>
                  <a:t>Summarize the results of the survey </a:t>
                </a:r>
                <a:r>
                  <a:rPr lang="en-US" sz="1400" noProof="1" smtClean="0">
                    <a:solidFill>
                      <a:srgbClr val="646464"/>
                    </a:solidFill>
                    <a:cs typeface="Arial" charset="0"/>
                  </a:rPr>
                  <a:t>here</a:t>
                </a:r>
                <a:endParaRPr lang="en-US" sz="1400" noProof="1">
                  <a:solidFill>
                    <a:srgbClr val="646464"/>
                  </a:solidFill>
                  <a:cs typeface="Arial" charset="0"/>
                </a:endParaRPr>
              </a:p>
            </p:txBody>
          </p:sp>
          <p:grpSp>
            <p:nvGrpSpPr>
              <p:cNvPr id="113" name="Gruppieren 112"/>
              <p:cNvGrpSpPr/>
              <p:nvPr/>
            </p:nvGrpSpPr>
            <p:grpSpPr>
              <a:xfrm>
                <a:off x="4823429" y="3243075"/>
                <a:ext cx="3852000" cy="360000"/>
                <a:chOff x="4823429" y="3243075"/>
                <a:chExt cx="3852000" cy="360000"/>
              </a:xfrm>
            </p:grpSpPr>
            <p:grpSp>
              <p:nvGrpSpPr>
                <p:cNvPr id="70" name="Gruppieren 69"/>
                <p:cNvGrpSpPr/>
                <p:nvPr/>
              </p:nvGrpSpPr>
              <p:grpSpPr>
                <a:xfrm>
                  <a:off x="4823429" y="3243075"/>
                  <a:ext cx="828000" cy="360000"/>
                  <a:chOff x="503850" y="3243625"/>
                  <a:chExt cx="828000" cy="360000"/>
                </a:xfrm>
              </p:grpSpPr>
              <p:sp>
                <p:nvSpPr>
                  <p:cNvPr id="80" name="Rechteck 79"/>
                  <p:cNvSpPr/>
                  <p:nvPr/>
                </p:nvSpPr>
                <p:spPr bwMode="auto">
                  <a:xfrm>
                    <a:off x="611850" y="3243625"/>
                    <a:ext cx="720000" cy="360000"/>
                  </a:xfrm>
                  <a:prstGeom prst="rect">
                    <a:avLst/>
                  </a:prstGeom>
                  <a:noFill/>
                  <a:ln w="12700">
                    <a:noFill/>
                    <a:round/>
                    <a:headEnd/>
                    <a:tailEnd/>
                  </a:ln>
                </p:spPr>
                <p:txBody>
                  <a:bodyPr lIns="72000" tIns="36000" rIns="36000" bIns="36000" rtlCol="0" anchor="ctr"/>
                  <a:lstStyle/>
                  <a:p>
                    <a:r>
                      <a:rPr lang="en-US" sz="800" dirty="0" smtClean="0"/>
                      <a:t>Category 1</a:t>
                    </a:r>
                    <a:endParaRPr lang="en-US" sz="800" dirty="0"/>
                  </a:p>
                </p:txBody>
              </p:sp>
              <p:sp>
                <p:nvSpPr>
                  <p:cNvPr id="81" name="Rechteck 80"/>
                  <p:cNvSpPr/>
                  <p:nvPr/>
                </p:nvSpPr>
                <p:spPr bwMode="auto">
                  <a:xfrm>
                    <a:off x="503850" y="3369625"/>
                    <a:ext cx="108000" cy="108000"/>
                  </a:xfrm>
                  <a:prstGeom prst="rect">
                    <a:avLst/>
                  </a:prstGeom>
                  <a:solidFill>
                    <a:schemeClr val="accent1"/>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71" name="Gruppieren 70"/>
                <p:cNvGrpSpPr/>
                <p:nvPr/>
              </p:nvGrpSpPr>
              <p:grpSpPr>
                <a:xfrm>
                  <a:off x="5831429" y="3243075"/>
                  <a:ext cx="828000" cy="360000"/>
                  <a:chOff x="1511850" y="3243625"/>
                  <a:chExt cx="828000" cy="360000"/>
                </a:xfrm>
              </p:grpSpPr>
              <p:sp>
                <p:nvSpPr>
                  <p:cNvPr id="78" name="Rechteck 77"/>
                  <p:cNvSpPr/>
                  <p:nvPr/>
                </p:nvSpPr>
                <p:spPr bwMode="auto">
                  <a:xfrm>
                    <a:off x="1619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2</a:t>
                    </a:r>
                    <a:endParaRPr lang="en-US" sz="800" dirty="0"/>
                  </a:p>
                </p:txBody>
              </p:sp>
              <p:sp>
                <p:nvSpPr>
                  <p:cNvPr id="79" name="Rechteck 78"/>
                  <p:cNvSpPr/>
                  <p:nvPr/>
                </p:nvSpPr>
                <p:spPr bwMode="auto">
                  <a:xfrm>
                    <a:off x="1511850" y="3369625"/>
                    <a:ext cx="108000" cy="108000"/>
                  </a:xfrm>
                  <a:prstGeom prst="rect">
                    <a:avLst/>
                  </a:prstGeom>
                  <a:solidFill>
                    <a:srgbClr val="7D7D7D"/>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72" name="Gruppieren 71"/>
                <p:cNvGrpSpPr/>
                <p:nvPr/>
              </p:nvGrpSpPr>
              <p:grpSpPr>
                <a:xfrm>
                  <a:off x="6839429" y="3243075"/>
                  <a:ext cx="828000" cy="360000"/>
                  <a:chOff x="2519850" y="3243625"/>
                  <a:chExt cx="828000" cy="360000"/>
                </a:xfrm>
              </p:grpSpPr>
              <p:sp>
                <p:nvSpPr>
                  <p:cNvPr id="76" name="Rechteck 75"/>
                  <p:cNvSpPr/>
                  <p:nvPr/>
                </p:nvSpPr>
                <p:spPr bwMode="auto">
                  <a:xfrm>
                    <a:off x="2627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3</a:t>
                    </a:r>
                    <a:endParaRPr lang="en-US" sz="800" dirty="0"/>
                  </a:p>
                </p:txBody>
              </p:sp>
              <p:sp>
                <p:nvSpPr>
                  <p:cNvPr id="77" name="Rechteck 76"/>
                  <p:cNvSpPr/>
                  <p:nvPr/>
                </p:nvSpPr>
                <p:spPr bwMode="auto">
                  <a:xfrm>
                    <a:off x="2519850" y="3369625"/>
                    <a:ext cx="108000" cy="108000"/>
                  </a:xfrm>
                  <a:prstGeom prst="rect">
                    <a:avLst/>
                  </a:prstGeom>
                  <a:solidFill>
                    <a:srgbClr val="969696"/>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73" name="Gruppieren 72"/>
                <p:cNvGrpSpPr/>
                <p:nvPr/>
              </p:nvGrpSpPr>
              <p:grpSpPr>
                <a:xfrm>
                  <a:off x="7847429" y="3243075"/>
                  <a:ext cx="828000" cy="360000"/>
                  <a:chOff x="3527850" y="3243625"/>
                  <a:chExt cx="828000" cy="360000"/>
                </a:xfrm>
              </p:grpSpPr>
              <p:sp>
                <p:nvSpPr>
                  <p:cNvPr id="74" name="Rechteck 73"/>
                  <p:cNvSpPr/>
                  <p:nvPr/>
                </p:nvSpPr>
                <p:spPr bwMode="auto">
                  <a:xfrm>
                    <a:off x="3635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4</a:t>
                    </a:r>
                    <a:endParaRPr lang="en-US" sz="800" dirty="0"/>
                  </a:p>
                </p:txBody>
              </p:sp>
              <p:sp>
                <p:nvSpPr>
                  <p:cNvPr id="75" name="Rechteck 74"/>
                  <p:cNvSpPr/>
                  <p:nvPr/>
                </p:nvSpPr>
                <p:spPr bwMode="auto">
                  <a:xfrm>
                    <a:off x="3527850" y="3369625"/>
                    <a:ext cx="108000" cy="108000"/>
                  </a:xfrm>
                  <a:prstGeom prst="rect">
                    <a:avLst/>
                  </a:prstGeom>
                  <a:solidFill>
                    <a:srgbClr val="C0C0C0"/>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graphicFrame>
            <p:nvGraphicFramePr>
              <p:cNvPr id="85" name="Diagramm 84"/>
              <p:cNvGraphicFramePr/>
              <p:nvPr>
                <p:extLst>
                  <p:ext uri="{D42A27DB-BD31-4B8C-83A1-F6EECF244321}">
                    <p14:modId xmlns:p14="http://schemas.microsoft.com/office/powerpoint/2010/main" val="2127981092"/>
                  </p:ext>
                </p:extLst>
              </p:nvPr>
            </p:nvGraphicFramePr>
            <p:xfrm>
              <a:off x="6659429" y="1555750"/>
              <a:ext cx="2159125" cy="168787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uppieren 3"/>
            <p:cNvGrpSpPr/>
            <p:nvPr/>
          </p:nvGrpSpPr>
          <p:grpSpPr>
            <a:xfrm>
              <a:off x="323852" y="3751201"/>
              <a:ext cx="4175123" cy="2047874"/>
              <a:chOff x="323852" y="3751201"/>
              <a:chExt cx="4175123" cy="2047874"/>
            </a:xfrm>
          </p:grpSpPr>
          <p:sp>
            <p:nvSpPr>
              <p:cNvPr id="83" name="Rectangle 5"/>
              <p:cNvSpPr>
                <a:spLocks noChangeArrowheads="1"/>
              </p:cNvSpPr>
              <p:nvPr/>
            </p:nvSpPr>
            <p:spPr bwMode="gray">
              <a:xfrm>
                <a:off x="323852" y="3751201"/>
                <a:ext cx="4175123" cy="2047874"/>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80000" tIns="144000" rIns="2160000" bIns="72000"/>
              <a:lstStyle/>
              <a:p>
                <a:pPr lvl="0">
                  <a:lnSpc>
                    <a:spcPct val="95000"/>
                  </a:lnSpc>
                  <a:spcAft>
                    <a:spcPts val="800"/>
                  </a:spcAft>
                  <a:buClr>
                    <a:srgbClr val="969696"/>
                  </a:buClr>
                  <a:defRPr/>
                </a:pPr>
                <a:r>
                  <a:rPr lang="en-US" b="1" noProof="1">
                    <a:solidFill>
                      <a:srgbClr val="000000"/>
                    </a:solidFill>
                    <a:cs typeface="Arial" charset="0"/>
                  </a:rPr>
                  <a:t>Research </a:t>
                </a:r>
                <a:r>
                  <a:rPr lang="en-US" b="1" noProof="1" smtClean="0">
                    <a:solidFill>
                      <a:srgbClr val="000000"/>
                    </a:solidFill>
                    <a:cs typeface="Arial" charset="0"/>
                  </a:rPr>
                  <a:t>3</a:t>
                </a:r>
                <a:endParaRPr lang="en-US" b="1" noProof="1">
                  <a:solidFill>
                    <a:srgbClr val="000000"/>
                  </a:solidFill>
                  <a:cs typeface="Arial" charset="0"/>
                </a:endParaRPr>
              </a:p>
              <a:p>
                <a:pPr lvl="0">
                  <a:lnSpc>
                    <a:spcPct val="95000"/>
                  </a:lnSpc>
                  <a:spcAft>
                    <a:spcPts val="800"/>
                  </a:spcAft>
                  <a:buClr>
                    <a:srgbClr val="969696"/>
                  </a:buClr>
                  <a:defRPr/>
                </a:pPr>
                <a:r>
                  <a:rPr lang="en-US" sz="1400" noProof="1">
                    <a:solidFill>
                      <a:srgbClr val="646464"/>
                    </a:solidFill>
                    <a:cs typeface="Arial" charset="0"/>
                  </a:rPr>
                  <a:t>Summarize the results of the survey </a:t>
                </a:r>
                <a:r>
                  <a:rPr lang="en-US" sz="1400" noProof="1" smtClean="0">
                    <a:solidFill>
                      <a:srgbClr val="646464"/>
                    </a:solidFill>
                    <a:cs typeface="Arial" charset="0"/>
                  </a:rPr>
                  <a:t>here</a:t>
                </a:r>
                <a:endParaRPr lang="en-US" sz="1400" noProof="1">
                  <a:solidFill>
                    <a:srgbClr val="646464"/>
                  </a:solidFill>
                  <a:cs typeface="Arial" charset="0"/>
                </a:endParaRPr>
              </a:p>
            </p:txBody>
          </p:sp>
          <p:grpSp>
            <p:nvGrpSpPr>
              <p:cNvPr id="114" name="Gruppieren 113"/>
              <p:cNvGrpSpPr/>
              <p:nvPr/>
            </p:nvGrpSpPr>
            <p:grpSpPr>
              <a:xfrm>
                <a:off x="503850" y="5439075"/>
                <a:ext cx="3852000" cy="360000"/>
                <a:chOff x="503850" y="3243625"/>
                <a:chExt cx="3852000" cy="360000"/>
              </a:xfrm>
            </p:grpSpPr>
            <p:grpSp>
              <p:nvGrpSpPr>
                <p:cNvPr id="115" name="Gruppieren 114"/>
                <p:cNvGrpSpPr/>
                <p:nvPr/>
              </p:nvGrpSpPr>
              <p:grpSpPr>
                <a:xfrm>
                  <a:off x="503850" y="3243625"/>
                  <a:ext cx="828000" cy="360000"/>
                  <a:chOff x="503850" y="3243625"/>
                  <a:chExt cx="828000" cy="360000"/>
                </a:xfrm>
              </p:grpSpPr>
              <p:sp>
                <p:nvSpPr>
                  <p:cNvPr id="125" name="Rechteck 124"/>
                  <p:cNvSpPr/>
                  <p:nvPr/>
                </p:nvSpPr>
                <p:spPr bwMode="auto">
                  <a:xfrm>
                    <a:off x="611850" y="3243625"/>
                    <a:ext cx="720000" cy="360000"/>
                  </a:xfrm>
                  <a:prstGeom prst="rect">
                    <a:avLst/>
                  </a:prstGeom>
                  <a:noFill/>
                  <a:ln w="12700">
                    <a:noFill/>
                    <a:round/>
                    <a:headEnd/>
                    <a:tailEnd/>
                  </a:ln>
                </p:spPr>
                <p:txBody>
                  <a:bodyPr lIns="72000" tIns="36000" rIns="36000" bIns="36000" rtlCol="0" anchor="ctr"/>
                  <a:lstStyle/>
                  <a:p>
                    <a:r>
                      <a:rPr lang="en-US" sz="800" dirty="0" smtClean="0"/>
                      <a:t>Category 1</a:t>
                    </a:r>
                    <a:endParaRPr lang="en-US" sz="800" dirty="0"/>
                  </a:p>
                </p:txBody>
              </p:sp>
              <p:sp>
                <p:nvSpPr>
                  <p:cNvPr id="126" name="Rechteck 125"/>
                  <p:cNvSpPr/>
                  <p:nvPr/>
                </p:nvSpPr>
                <p:spPr bwMode="auto">
                  <a:xfrm>
                    <a:off x="503850" y="3369625"/>
                    <a:ext cx="108000" cy="108000"/>
                  </a:xfrm>
                  <a:prstGeom prst="rect">
                    <a:avLst/>
                  </a:prstGeom>
                  <a:solidFill>
                    <a:schemeClr val="accent1"/>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16" name="Gruppieren 115"/>
                <p:cNvGrpSpPr/>
                <p:nvPr/>
              </p:nvGrpSpPr>
              <p:grpSpPr>
                <a:xfrm>
                  <a:off x="1511850" y="3243625"/>
                  <a:ext cx="828000" cy="360000"/>
                  <a:chOff x="1511850" y="3243625"/>
                  <a:chExt cx="828000" cy="360000"/>
                </a:xfrm>
              </p:grpSpPr>
              <p:sp>
                <p:nvSpPr>
                  <p:cNvPr id="123" name="Rechteck 122"/>
                  <p:cNvSpPr/>
                  <p:nvPr/>
                </p:nvSpPr>
                <p:spPr bwMode="auto">
                  <a:xfrm>
                    <a:off x="1619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2</a:t>
                    </a:r>
                    <a:endParaRPr lang="en-US" sz="800" dirty="0"/>
                  </a:p>
                </p:txBody>
              </p:sp>
              <p:sp>
                <p:nvSpPr>
                  <p:cNvPr id="124" name="Rechteck 123"/>
                  <p:cNvSpPr/>
                  <p:nvPr/>
                </p:nvSpPr>
                <p:spPr bwMode="auto">
                  <a:xfrm>
                    <a:off x="1511850" y="3369625"/>
                    <a:ext cx="108000" cy="108000"/>
                  </a:xfrm>
                  <a:prstGeom prst="rect">
                    <a:avLst/>
                  </a:prstGeom>
                  <a:solidFill>
                    <a:srgbClr val="7D7D7D"/>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17" name="Gruppieren 116"/>
                <p:cNvGrpSpPr/>
                <p:nvPr/>
              </p:nvGrpSpPr>
              <p:grpSpPr>
                <a:xfrm>
                  <a:off x="2519850" y="3243625"/>
                  <a:ext cx="828000" cy="360000"/>
                  <a:chOff x="2519850" y="3243625"/>
                  <a:chExt cx="828000" cy="360000"/>
                </a:xfrm>
              </p:grpSpPr>
              <p:sp>
                <p:nvSpPr>
                  <p:cNvPr id="121" name="Rechteck 120"/>
                  <p:cNvSpPr/>
                  <p:nvPr/>
                </p:nvSpPr>
                <p:spPr bwMode="auto">
                  <a:xfrm>
                    <a:off x="2627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3</a:t>
                    </a:r>
                    <a:endParaRPr lang="en-US" sz="800" dirty="0"/>
                  </a:p>
                </p:txBody>
              </p:sp>
              <p:sp>
                <p:nvSpPr>
                  <p:cNvPr id="122" name="Rechteck 121"/>
                  <p:cNvSpPr/>
                  <p:nvPr/>
                </p:nvSpPr>
                <p:spPr bwMode="auto">
                  <a:xfrm>
                    <a:off x="2519850" y="3369625"/>
                    <a:ext cx="108000" cy="108000"/>
                  </a:xfrm>
                  <a:prstGeom prst="rect">
                    <a:avLst/>
                  </a:prstGeom>
                  <a:solidFill>
                    <a:srgbClr val="969696"/>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18" name="Gruppieren 117"/>
                <p:cNvGrpSpPr/>
                <p:nvPr/>
              </p:nvGrpSpPr>
              <p:grpSpPr>
                <a:xfrm>
                  <a:off x="3527850" y="3243625"/>
                  <a:ext cx="828000" cy="360000"/>
                  <a:chOff x="3527850" y="3243625"/>
                  <a:chExt cx="828000" cy="360000"/>
                </a:xfrm>
              </p:grpSpPr>
              <p:sp>
                <p:nvSpPr>
                  <p:cNvPr id="119" name="Rechteck 118"/>
                  <p:cNvSpPr/>
                  <p:nvPr/>
                </p:nvSpPr>
                <p:spPr bwMode="auto">
                  <a:xfrm>
                    <a:off x="3635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4</a:t>
                    </a:r>
                    <a:endParaRPr lang="en-US" sz="800" dirty="0"/>
                  </a:p>
                </p:txBody>
              </p:sp>
              <p:sp>
                <p:nvSpPr>
                  <p:cNvPr id="120" name="Rechteck 119"/>
                  <p:cNvSpPr/>
                  <p:nvPr/>
                </p:nvSpPr>
                <p:spPr bwMode="auto">
                  <a:xfrm>
                    <a:off x="3527850" y="3369625"/>
                    <a:ext cx="108000" cy="108000"/>
                  </a:xfrm>
                  <a:prstGeom prst="rect">
                    <a:avLst/>
                  </a:prstGeom>
                  <a:solidFill>
                    <a:srgbClr val="C0C0C0"/>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graphicFrame>
            <p:nvGraphicFramePr>
              <p:cNvPr id="86" name="Diagramm 85"/>
              <p:cNvGraphicFramePr/>
              <p:nvPr>
                <p:extLst>
                  <p:ext uri="{D42A27DB-BD31-4B8C-83A1-F6EECF244321}">
                    <p14:modId xmlns:p14="http://schemas.microsoft.com/office/powerpoint/2010/main" val="3920310109"/>
                  </p:ext>
                </p:extLst>
              </p:nvPr>
            </p:nvGraphicFramePr>
            <p:xfrm>
              <a:off x="2339850" y="3751201"/>
              <a:ext cx="2159125" cy="1687875"/>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5" name="Gruppieren 4"/>
            <p:cNvGrpSpPr/>
            <p:nvPr/>
          </p:nvGrpSpPr>
          <p:grpSpPr>
            <a:xfrm>
              <a:off x="4643431" y="3750651"/>
              <a:ext cx="4175123" cy="2047874"/>
              <a:chOff x="4643431" y="3750651"/>
              <a:chExt cx="4175123" cy="2047874"/>
            </a:xfrm>
          </p:grpSpPr>
          <p:sp>
            <p:nvSpPr>
              <p:cNvPr id="98" name="Rectangle 5"/>
              <p:cNvSpPr>
                <a:spLocks noChangeArrowheads="1"/>
              </p:cNvSpPr>
              <p:nvPr/>
            </p:nvSpPr>
            <p:spPr bwMode="gray">
              <a:xfrm>
                <a:off x="4643431" y="3750651"/>
                <a:ext cx="4175123" cy="2047874"/>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80000" tIns="144000" rIns="2160000" bIns="72000"/>
              <a:lstStyle/>
              <a:p>
                <a:pPr lvl="0">
                  <a:lnSpc>
                    <a:spcPct val="95000"/>
                  </a:lnSpc>
                  <a:spcAft>
                    <a:spcPts val="800"/>
                  </a:spcAft>
                  <a:buClr>
                    <a:srgbClr val="969696"/>
                  </a:buClr>
                  <a:defRPr/>
                </a:pPr>
                <a:r>
                  <a:rPr lang="en-US" b="1" noProof="1">
                    <a:solidFill>
                      <a:srgbClr val="000000"/>
                    </a:solidFill>
                    <a:cs typeface="Arial" charset="0"/>
                  </a:rPr>
                  <a:t>Research </a:t>
                </a:r>
                <a:r>
                  <a:rPr lang="en-US" b="1" noProof="1" smtClean="0">
                    <a:solidFill>
                      <a:srgbClr val="000000"/>
                    </a:solidFill>
                    <a:cs typeface="Arial" charset="0"/>
                  </a:rPr>
                  <a:t>4</a:t>
                </a:r>
                <a:endParaRPr lang="en-US" b="1" noProof="1">
                  <a:solidFill>
                    <a:srgbClr val="000000"/>
                  </a:solidFill>
                  <a:cs typeface="Arial" charset="0"/>
                </a:endParaRPr>
              </a:p>
              <a:p>
                <a:pPr lvl="0">
                  <a:lnSpc>
                    <a:spcPct val="95000"/>
                  </a:lnSpc>
                  <a:spcAft>
                    <a:spcPts val="800"/>
                  </a:spcAft>
                  <a:buClr>
                    <a:srgbClr val="969696"/>
                  </a:buClr>
                  <a:defRPr/>
                </a:pPr>
                <a:r>
                  <a:rPr lang="en-US" sz="1400" noProof="1">
                    <a:solidFill>
                      <a:srgbClr val="646464"/>
                    </a:solidFill>
                    <a:cs typeface="Arial" charset="0"/>
                  </a:rPr>
                  <a:t>Summarize the results of the survey </a:t>
                </a:r>
                <a:r>
                  <a:rPr lang="en-US" sz="1400" noProof="1" smtClean="0">
                    <a:solidFill>
                      <a:srgbClr val="646464"/>
                    </a:solidFill>
                    <a:cs typeface="Arial" charset="0"/>
                  </a:rPr>
                  <a:t>here</a:t>
                </a:r>
                <a:endParaRPr lang="en-US" sz="1400" noProof="1">
                  <a:solidFill>
                    <a:srgbClr val="646464"/>
                  </a:solidFill>
                  <a:cs typeface="Arial" charset="0"/>
                </a:endParaRPr>
              </a:p>
            </p:txBody>
          </p:sp>
          <p:grpSp>
            <p:nvGrpSpPr>
              <p:cNvPr id="127" name="Gruppieren 126"/>
              <p:cNvGrpSpPr/>
              <p:nvPr/>
            </p:nvGrpSpPr>
            <p:grpSpPr>
              <a:xfrm>
                <a:off x="4823429" y="5438525"/>
                <a:ext cx="3852000" cy="360000"/>
                <a:chOff x="4823429" y="3243075"/>
                <a:chExt cx="3852000" cy="360000"/>
              </a:xfrm>
            </p:grpSpPr>
            <p:grpSp>
              <p:nvGrpSpPr>
                <p:cNvPr id="128" name="Gruppieren 127"/>
                <p:cNvGrpSpPr/>
                <p:nvPr/>
              </p:nvGrpSpPr>
              <p:grpSpPr>
                <a:xfrm>
                  <a:off x="4823429" y="3243075"/>
                  <a:ext cx="828000" cy="360000"/>
                  <a:chOff x="503850" y="3243625"/>
                  <a:chExt cx="828000" cy="360000"/>
                </a:xfrm>
              </p:grpSpPr>
              <p:sp>
                <p:nvSpPr>
                  <p:cNvPr id="138" name="Rechteck 137"/>
                  <p:cNvSpPr/>
                  <p:nvPr/>
                </p:nvSpPr>
                <p:spPr bwMode="auto">
                  <a:xfrm>
                    <a:off x="611850" y="3243625"/>
                    <a:ext cx="720000" cy="360000"/>
                  </a:xfrm>
                  <a:prstGeom prst="rect">
                    <a:avLst/>
                  </a:prstGeom>
                  <a:noFill/>
                  <a:ln w="12700">
                    <a:noFill/>
                    <a:round/>
                    <a:headEnd/>
                    <a:tailEnd/>
                  </a:ln>
                </p:spPr>
                <p:txBody>
                  <a:bodyPr lIns="72000" tIns="36000" rIns="36000" bIns="36000" rtlCol="0" anchor="ctr"/>
                  <a:lstStyle/>
                  <a:p>
                    <a:r>
                      <a:rPr lang="en-US" sz="800" dirty="0" smtClean="0"/>
                      <a:t>Category 1</a:t>
                    </a:r>
                    <a:endParaRPr lang="en-US" sz="800" dirty="0"/>
                  </a:p>
                </p:txBody>
              </p:sp>
              <p:sp>
                <p:nvSpPr>
                  <p:cNvPr id="139" name="Rechteck 138"/>
                  <p:cNvSpPr/>
                  <p:nvPr/>
                </p:nvSpPr>
                <p:spPr bwMode="auto">
                  <a:xfrm>
                    <a:off x="503850" y="3369625"/>
                    <a:ext cx="108000" cy="108000"/>
                  </a:xfrm>
                  <a:prstGeom prst="rect">
                    <a:avLst/>
                  </a:prstGeom>
                  <a:solidFill>
                    <a:schemeClr val="accent1"/>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29" name="Gruppieren 128"/>
                <p:cNvGrpSpPr/>
                <p:nvPr/>
              </p:nvGrpSpPr>
              <p:grpSpPr>
                <a:xfrm>
                  <a:off x="5831429" y="3243075"/>
                  <a:ext cx="828000" cy="360000"/>
                  <a:chOff x="1511850" y="3243625"/>
                  <a:chExt cx="828000" cy="360000"/>
                </a:xfrm>
              </p:grpSpPr>
              <p:sp>
                <p:nvSpPr>
                  <p:cNvPr id="136" name="Rechteck 135"/>
                  <p:cNvSpPr/>
                  <p:nvPr/>
                </p:nvSpPr>
                <p:spPr bwMode="auto">
                  <a:xfrm>
                    <a:off x="1619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2</a:t>
                    </a:r>
                    <a:endParaRPr lang="en-US" sz="800" dirty="0"/>
                  </a:p>
                </p:txBody>
              </p:sp>
              <p:sp>
                <p:nvSpPr>
                  <p:cNvPr id="137" name="Rechteck 136"/>
                  <p:cNvSpPr/>
                  <p:nvPr/>
                </p:nvSpPr>
                <p:spPr bwMode="auto">
                  <a:xfrm>
                    <a:off x="1511850" y="3369625"/>
                    <a:ext cx="108000" cy="108000"/>
                  </a:xfrm>
                  <a:prstGeom prst="rect">
                    <a:avLst/>
                  </a:prstGeom>
                  <a:solidFill>
                    <a:srgbClr val="7D7D7D"/>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30" name="Gruppieren 129"/>
                <p:cNvGrpSpPr/>
                <p:nvPr/>
              </p:nvGrpSpPr>
              <p:grpSpPr>
                <a:xfrm>
                  <a:off x="6839429" y="3243075"/>
                  <a:ext cx="828000" cy="360000"/>
                  <a:chOff x="2519850" y="3243625"/>
                  <a:chExt cx="828000" cy="360000"/>
                </a:xfrm>
              </p:grpSpPr>
              <p:sp>
                <p:nvSpPr>
                  <p:cNvPr id="134" name="Rechteck 133"/>
                  <p:cNvSpPr/>
                  <p:nvPr/>
                </p:nvSpPr>
                <p:spPr bwMode="auto">
                  <a:xfrm>
                    <a:off x="2627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3</a:t>
                    </a:r>
                    <a:endParaRPr lang="en-US" sz="800" dirty="0"/>
                  </a:p>
                </p:txBody>
              </p:sp>
              <p:sp>
                <p:nvSpPr>
                  <p:cNvPr id="135" name="Rechteck 134"/>
                  <p:cNvSpPr/>
                  <p:nvPr/>
                </p:nvSpPr>
                <p:spPr bwMode="auto">
                  <a:xfrm>
                    <a:off x="2519850" y="3369625"/>
                    <a:ext cx="108000" cy="108000"/>
                  </a:xfrm>
                  <a:prstGeom prst="rect">
                    <a:avLst/>
                  </a:prstGeom>
                  <a:solidFill>
                    <a:srgbClr val="969696"/>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nvGrpSpPr>
                <p:cNvPr id="131" name="Gruppieren 130"/>
                <p:cNvGrpSpPr/>
                <p:nvPr/>
              </p:nvGrpSpPr>
              <p:grpSpPr>
                <a:xfrm>
                  <a:off x="7847429" y="3243075"/>
                  <a:ext cx="828000" cy="360000"/>
                  <a:chOff x="3527850" y="3243625"/>
                  <a:chExt cx="828000" cy="360000"/>
                </a:xfrm>
              </p:grpSpPr>
              <p:sp>
                <p:nvSpPr>
                  <p:cNvPr id="132" name="Rechteck 131"/>
                  <p:cNvSpPr/>
                  <p:nvPr/>
                </p:nvSpPr>
                <p:spPr bwMode="auto">
                  <a:xfrm>
                    <a:off x="3635850" y="3243625"/>
                    <a:ext cx="720000" cy="360000"/>
                  </a:xfrm>
                  <a:prstGeom prst="rect">
                    <a:avLst/>
                  </a:prstGeom>
                  <a:noFill/>
                  <a:ln w="12700">
                    <a:noFill/>
                    <a:round/>
                    <a:headEnd/>
                    <a:tailEnd/>
                  </a:ln>
                </p:spPr>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r>
                      <a:rPr lang="en-US" sz="800" dirty="0" smtClean="0"/>
                      <a:t>Category  4</a:t>
                    </a:r>
                    <a:endParaRPr lang="en-US" sz="800" dirty="0"/>
                  </a:p>
                </p:txBody>
              </p:sp>
              <p:sp>
                <p:nvSpPr>
                  <p:cNvPr id="133" name="Rechteck 132"/>
                  <p:cNvSpPr/>
                  <p:nvPr/>
                </p:nvSpPr>
                <p:spPr bwMode="auto">
                  <a:xfrm>
                    <a:off x="3527850" y="3369625"/>
                    <a:ext cx="108000" cy="108000"/>
                  </a:xfrm>
                  <a:prstGeom prst="rect">
                    <a:avLst/>
                  </a:prstGeom>
                  <a:solidFill>
                    <a:srgbClr val="C0C0C0"/>
                  </a:solidFill>
                  <a:ln w="12700">
                    <a:noFill/>
                    <a:miter lim="800000"/>
                    <a:headEnd/>
                    <a:tailEnd/>
                  </a:ln>
                  <a:effectLst>
                    <a:outerShdw blurRad="38100" dist="12700" dir="2700000" algn="tl" rotWithShape="0">
                      <a:prstClr val="black">
                        <a:alpha val="30000"/>
                      </a:prstClr>
                    </a:outerShdw>
                  </a:effectLst>
                </p:spPr>
                <p:txBody>
                  <a:bodyPr lIns="180000" tIns="144000" rIns="2160000" bIns="72000"/>
                  <a:lstStyle/>
                  <a:p>
                    <a:pPr>
                      <a:lnSpc>
                        <a:spcPct val="95000"/>
                      </a:lnSpc>
                      <a:spcAft>
                        <a:spcPts val="800"/>
                      </a:spcAft>
                      <a:buClr>
                        <a:srgbClr val="969696"/>
                      </a:buClr>
                    </a:pPr>
                    <a:endParaRPr lang="en-US" b="1" dirty="0">
                      <a:solidFill>
                        <a:srgbClr val="000000"/>
                      </a:solidFill>
                      <a:cs typeface="Arial" charset="0"/>
                    </a:endParaRPr>
                  </a:p>
                </p:txBody>
              </p:sp>
            </p:grpSp>
          </p:grpSp>
          <p:graphicFrame>
            <p:nvGraphicFramePr>
              <p:cNvPr id="87" name="Diagramm 86"/>
              <p:cNvGraphicFramePr/>
              <p:nvPr>
                <p:extLst>
                  <p:ext uri="{D42A27DB-BD31-4B8C-83A1-F6EECF244321}">
                    <p14:modId xmlns:p14="http://schemas.microsoft.com/office/powerpoint/2010/main" val="2096183045"/>
                  </p:ext>
                </p:extLst>
              </p:nvPr>
            </p:nvGraphicFramePr>
            <p:xfrm>
              <a:off x="6659429" y="3751201"/>
              <a:ext cx="2159125" cy="1687875"/>
            </p:xfrm>
            <a:graphic>
              <a:graphicData uri="http://schemas.openxmlformats.org/drawingml/2006/chart">
                <c:chart xmlns:c="http://schemas.openxmlformats.org/drawingml/2006/chart" xmlns:r="http://schemas.openxmlformats.org/officeDocument/2006/relationships" r:id="rId5"/>
              </a:graphicData>
            </a:graphic>
          </p:graphicFrame>
        </p:grpSp>
      </p:grpSp>
    </p:spTree>
    <p:extLst>
      <p:ext uri="{BB962C8B-B14F-4D97-AF65-F5344CB8AC3E}">
        <p14:creationId xmlns:p14="http://schemas.microsoft.com/office/powerpoint/2010/main" val="11016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5. Strategy</a:t>
                  </a:r>
                </a:p>
                <a:p>
                  <a:r>
                    <a:rPr lang="en-US" sz="3600" dirty="0">
                      <a:solidFill>
                        <a:schemeClr val="bg1"/>
                      </a:solidFill>
                      <a:effectLst>
                        <a:outerShdw blurRad="101600" dist="76200" dir="2400000" algn="tl" rotWithShape="0">
                          <a:prstClr val="black">
                            <a:alpha val="38000"/>
                          </a:prstClr>
                        </a:outerShdw>
                      </a:effectLst>
                    </a:rPr>
                    <a:t>5.1. Marketing Strategy</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112649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Marketing Strategy </a:t>
            </a:r>
            <a:r>
              <a:rPr lang="en-US" b="0" noProof="1"/>
              <a:t>– </a:t>
            </a:r>
            <a:r>
              <a:rPr lang="en-US" b="0" noProof="1" smtClean="0"/>
              <a:t>Market Stimulation Strategy</a:t>
            </a:r>
            <a:endParaRPr lang="en-US" b="0" noProof="1"/>
          </a:p>
        </p:txBody>
      </p:sp>
      <p:sp>
        <p:nvSpPr>
          <p:cNvPr id="3" name="Textplatzhalter 2"/>
          <p:cNvSpPr>
            <a:spLocks noGrp="1"/>
          </p:cNvSpPr>
          <p:nvPr>
            <p:ph type="body" sz="quarter" idx="13"/>
          </p:nvPr>
        </p:nvSpPr>
        <p:spPr bwMode="gray"/>
        <p:txBody>
          <a:bodyPr/>
          <a:lstStyle/>
          <a:p>
            <a:r>
              <a:rPr lang="en-US" noProof="1" smtClean="0"/>
              <a:t>Matrix for evaluation of the price/performance strategy</a:t>
            </a:r>
            <a:endParaRPr lang="en-US" noProof="1"/>
          </a:p>
        </p:txBody>
      </p:sp>
      <p:grpSp>
        <p:nvGrpSpPr>
          <p:cNvPr id="46" name="Gruppieren 45"/>
          <p:cNvGrpSpPr/>
          <p:nvPr/>
        </p:nvGrpSpPr>
        <p:grpSpPr bwMode="gray">
          <a:xfrm>
            <a:off x="75092" y="1554954"/>
            <a:ext cx="8600606" cy="4247359"/>
            <a:chOff x="75092" y="1554954"/>
            <a:chExt cx="8600606" cy="4247359"/>
          </a:xfrm>
        </p:grpSpPr>
        <p:sp>
          <p:nvSpPr>
            <p:cNvPr id="34" name="Rechtwinkliges Dreieck 33"/>
            <p:cNvSpPr/>
            <p:nvPr/>
          </p:nvSpPr>
          <p:spPr bwMode="gray">
            <a:xfrm>
              <a:off x="4579620" y="3192780"/>
              <a:ext cx="666433" cy="666433"/>
            </a:xfrm>
            <a:prstGeom prst="r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sp>
          <p:nvSpPr>
            <p:cNvPr id="35" name="Rechtwinkliges Dreieck 34"/>
            <p:cNvSpPr/>
            <p:nvPr/>
          </p:nvSpPr>
          <p:spPr bwMode="gray">
            <a:xfrm rot="10800000">
              <a:off x="3913187" y="3859213"/>
              <a:ext cx="666433" cy="666433"/>
            </a:xfrm>
            <a:prstGeom prst="rtTriangl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en-US" sz="1600" noProof="1">
                <a:solidFill>
                  <a:srgbClr val="000000"/>
                </a:solidFill>
                <a:cs typeface="Arial" charset="0"/>
              </a:endParaRPr>
            </a:p>
          </p:txBody>
        </p:sp>
        <p:cxnSp>
          <p:nvCxnSpPr>
            <p:cNvPr id="16" name="Gerade Verbindung mit Pfeil 15"/>
            <p:cNvCxnSpPr/>
            <p:nvPr/>
          </p:nvCxnSpPr>
          <p:spPr bwMode="gray">
            <a:xfrm>
              <a:off x="4579620" y="1916114"/>
              <a:ext cx="0" cy="3886199"/>
            </a:xfrm>
            <a:prstGeom prst="straightConnector1">
              <a:avLst/>
            </a:prstGeom>
            <a:ln w="12700">
              <a:solidFill>
                <a:srgbClr val="9696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bwMode="gray">
            <a:xfrm>
              <a:off x="1005840" y="3859213"/>
              <a:ext cx="6873240" cy="0"/>
            </a:xfrm>
            <a:prstGeom prst="straightConnector1">
              <a:avLst/>
            </a:prstGeom>
            <a:ln w="12700">
              <a:solidFill>
                <a:srgbClr val="9696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bwMode="gray">
            <a:xfrm flipV="1">
              <a:off x="1310640" y="1916114"/>
              <a:ext cx="6568440" cy="3885404"/>
            </a:xfrm>
            <a:prstGeom prst="straightConnector1">
              <a:avLst/>
            </a:prstGeom>
            <a:ln w="12700">
              <a:solidFill>
                <a:srgbClr val="9696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bwMode="gray">
            <a:xfrm flipH="1">
              <a:off x="2529840" y="2491740"/>
              <a:ext cx="4091940" cy="0"/>
            </a:xfrm>
            <a:prstGeom prst="straightConnector1">
              <a:avLst/>
            </a:prstGeom>
            <a:ln w="19050">
              <a:solidFill>
                <a:srgbClr val="96969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bwMode="gray">
            <a:xfrm flipV="1">
              <a:off x="1706880" y="2491740"/>
              <a:ext cx="0" cy="2476500"/>
            </a:xfrm>
            <a:prstGeom prst="straightConnector1">
              <a:avLst/>
            </a:prstGeom>
            <a:ln w="19050">
              <a:solidFill>
                <a:srgbClr val="96969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bwMode="gray">
            <a:xfrm>
              <a:off x="4579620" y="3859213"/>
              <a:ext cx="967740" cy="667067"/>
            </a:xfrm>
            <a:prstGeom prst="rect">
              <a:avLst/>
            </a:prstGeom>
            <a:noFill/>
            <a:ln w="12700">
              <a:solidFill>
                <a:srgbClr val="969696"/>
              </a:solidFill>
              <a:round/>
              <a:headEnd/>
              <a:tailEnd/>
            </a:ln>
          </p:spPr>
          <p:txBody>
            <a:bodyPr rtlCol="0" anchor="ctr"/>
            <a:lstStyle/>
            <a:p>
              <a:pPr algn="ctr"/>
              <a:endParaRPr lang="en-US" noProof="1"/>
            </a:p>
          </p:txBody>
        </p:sp>
        <p:cxnSp>
          <p:nvCxnSpPr>
            <p:cNvPr id="28" name="Gerade Verbindung 27"/>
            <p:cNvCxnSpPr/>
            <p:nvPr/>
          </p:nvCxnSpPr>
          <p:spPr bwMode="gray">
            <a:xfrm flipH="1">
              <a:off x="3474720" y="4526280"/>
              <a:ext cx="1104900" cy="0"/>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bwMode="gray">
            <a:xfrm flipV="1">
              <a:off x="5547360" y="3291840"/>
              <a:ext cx="0" cy="567373"/>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bwMode="gray">
            <a:xfrm>
              <a:off x="4227664" y="1554954"/>
              <a:ext cx="1003801" cy="276999"/>
            </a:xfrm>
            <a:prstGeom prst="rect">
              <a:avLst/>
            </a:prstGeom>
            <a:noFill/>
          </p:spPr>
          <p:txBody>
            <a:bodyPr wrap="none" rtlCol="0">
              <a:spAutoFit/>
            </a:bodyPr>
            <a:lstStyle/>
            <a:p>
              <a:r>
                <a:rPr lang="en-US" sz="1200" b="1" noProof="1" smtClean="0"/>
                <a:t>Performance</a:t>
              </a:r>
              <a:endParaRPr lang="en-US" sz="1200" b="1" noProof="1"/>
            </a:p>
          </p:txBody>
        </p:sp>
        <p:sp>
          <p:nvSpPr>
            <p:cNvPr id="37" name="Textfeld 36"/>
            <p:cNvSpPr txBox="1"/>
            <p:nvPr/>
          </p:nvSpPr>
          <p:spPr bwMode="gray">
            <a:xfrm>
              <a:off x="4006706" y="5524519"/>
              <a:ext cx="411716" cy="276999"/>
            </a:xfrm>
            <a:prstGeom prst="rect">
              <a:avLst/>
            </a:prstGeom>
            <a:noFill/>
          </p:spPr>
          <p:txBody>
            <a:bodyPr wrap="none" rtlCol="0">
              <a:spAutoFit/>
            </a:bodyPr>
            <a:lstStyle/>
            <a:p>
              <a:r>
                <a:rPr lang="en-US" sz="1200" noProof="1" smtClean="0"/>
                <a:t>low</a:t>
              </a:r>
              <a:endParaRPr lang="en-US" sz="1200" noProof="1"/>
            </a:p>
          </p:txBody>
        </p:sp>
        <p:sp>
          <p:nvSpPr>
            <p:cNvPr id="38" name="Textfeld 37"/>
            <p:cNvSpPr txBox="1"/>
            <p:nvPr/>
          </p:nvSpPr>
          <p:spPr bwMode="gray">
            <a:xfrm>
              <a:off x="4087177" y="1916114"/>
              <a:ext cx="452368" cy="276999"/>
            </a:xfrm>
            <a:prstGeom prst="rect">
              <a:avLst/>
            </a:prstGeom>
            <a:noFill/>
          </p:spPr>
          <p:txBody>
            <a:bodyPr wrap="none" rtlCol="0">
              <a:spAutoFit/>
            </a:bodyPr>
            <a:lstStyle/>
            <a:p>
              <a:r>
                <a:rPr lang="en-US" sz="1200" noProof="1" smtClean="0"/>
                <a:t>high</a:t>
              </a:r>
              <a:endParaRPr lang="en-US" sz="1200" noProof="1"/>
            </a:p>
          </p:txBody>
        </p:sp>
        <p:sp>
          <p:nvSpPr>
            <p:cNvPr id="39" name="Textfeld 38"/>
            <p:cNvSpPr txBox="1"/>
            <p:nvPr/>
          </p:nvSpPr>
          <p:spPr bwMode="gray">
            <a:xfrm>
              <a:off x="1159651" y="1984692"/>
              <a:ext cx="1104726" cy="461665"/>
            </a:xfrm>
            <a:prstGeom prst="rect">
              <a:avLst/>
            </a:prstGeom>
            <a:noFill/>
          </p:spPr>
          <p:txBody>
            <a:bodyPr wrap="none" rtlCol="0">
              <a:spAutoFit/>
            </a:bodyPr>
            <a:lstStyle/>
            <a:p>
              <a:pPr algn="ctr"/>
              <a:r>
                <a:rPr lang="en-US" sz="1200" b="1" noProof="1" smtClean="0"/>
                <a:t>IV: Advantage </a:t>
              </a:r>
              <a:br>
                <a:rPr lang="en-US" sz="1200" b="1" noProof="1" smtClean="0"/>
              </a:br>
              <a:r>
                <a:rPr lang="en-US" sz="1200" b="1" noProof="1" smtClean="0"/>
                <a:t>strategy</a:t>
              </a:r>
              <a:endParaRPr lang="en-US" sz="1200" b="1" noProof="1"/>
            </a:p>
          </p:txBody>
        </p:sp>
        <p:sp>
          <p:nvSpPr>
            <p:cNvPr id="40" name="Textfeld 39"/>
            <p:cNvSpPr txBox="1"/>
            <p:nvPr/>
          </p:nvSpPr>
          <p:spPr bwMode="gray">
            <a:xfrm>
              <a:off x="75092" y="5157777"/>
              <a:ext cx="1250471" cy="461665"/>
            </a:xfrm>
            <a:prstGeom prst="rect">
              <a:avLst/>
            </a:prstGeom>
            <a:noFill/>
          </p:spPr>
          <p:txBody>
            <a:bodyPr wrap="none" rtlCol="0">
              <a:spAutoFit/>
            </a:bodyPr>
            <a:lstStyle/>
            <a:p>
              <a:pPr algn="r"/>
              <a:r>
                <a:rPr lang="en-US" sz="1200" b="1" noProof="1" smtClean="0"/>
                <a:t>III: Price / </a:t>
              </a:r>
              <a:br>
                <a:rPr lang="en-US" sz="1200" b="1" noProof="1" smtClean="0"/>
              </a:br>
              <a:r>
                <a:rPr lang="en-US" sz="1200" b="1" noProof="1" smtClean="0"/>
                <a:t>Amount strategy</a:t>
              </a:r>
              <a:endParaRPr lang="en-US" sz="1200" b="1" noProof="1"/>
            </a:p>
          </p:txBody>
        </p:sp>
        <p:sp>
          <p:nvSpPr>
            <p:cNvPr id="41" name="Textfeld 40"/>
            <p:cNvSpPr txBox="1"/>
            <p:nvPr/>
          </p:nvSpPr>
          <p:spPr bwMode="gray">
            <a:xfrm>
              <a:off x="7097702" y="1554954"/>
              <a:ext cx="1577996" cy="276999"/>
            </a:xfrm>
            <a:prstGeom prst="rect">
              <a:avLst/>
            </a:prstGeom>
            <a:noFill/>
          </p:spPr>
          <p:txBody>
            <a:bodyPr wrap="none" rtlCol="0">
              <a:spAutoFit/>
            </a:bodyPr>
            <a:lstStyle/>
            <a:p>
              <a:pPr algn="ctr"/>
              <a:r>
                <a:rPr lang="en-US" sz="1200" b="1" noProof="1" smtClean="0"/>
                <a:t>II: Preference strategy</a:t>
              </a:r>
              <a:endParaRPr lang="en-US" sz="1200" b="1" noProof="1"/>
            </a:p>
          </p:txBody>
        </p:sp>
        <p:sp>
          <p:nvSpPr>
            <p:cNvPr id="42" name="Textfeld 41"/>
            <p:cNvSpPr txBox="1"/>
            <p:nvPr/>
          </p:nvSpPr>
          <p:spPr bwMode="gray">
            <a:xfrm>
              <a:off x="5665652" y="4436517"/>
              <a:ext cx="1912255" cy="276999"/>
            </a:xfrm>
            <a:prstGeom prst="rect">
              <a:avLst/>
            </a:prstGeom>
            <a:noFill/>
          </p:spPr>
          <p:txBody>
            <a:bodyPr wrap="square" rtlCol="0">
              <a:spAutoFit/>
            </a:bodyPr>
            <a:lstStyle/>
            <a:p>
              <a:pPr algn="ctr"/>
              <a:r>
                <a:rPr lang="en-US" sz="1200" b="1" noProof="1" smtClean="0"/>
                <a:t>I: Over reaching strategy</a:t>
              </a:r>
              <a:endParaRPr lang="en-US" sz="1200" b="1" noProof="1"/>
            </a:p>
          </p:txBody>
        </p:sp>
        <p:sp>
          <p:nvSpPr>
            <p:cNvPr id="43" name="Textfeld 42"/>
            <p:cNvSpPr txBox="1"/>
            <p:nvPr/>
          </p:nvSpPr>
          <p:spPr bwMode="gray">
            <a:xfrm>
              <a:off x="1077206" y="3582213"/>
              <a:ext cx="411716" cy="276999"/>
            </a:xfrm>
            <a:prstGeom prst="rect">
              <a:avLst/>
            </a:prstGeom>
            <a:noFill/>
          </p:spPr>
          <p:txBody>
            <a:bodyPr wrap="none" rtlCol="0">
              <a:spAutoFit/>
            </a:bodyPr>
            <a:lstStyle/>
            <a:p>
              <a:r>
                <a:rPr lang="en-US" sz="1200" noProof="1" smtClean="0"/>
                <a:t>low</a:t>
              </a:r>
              <a:endParaRPr lang="en-US" sz="1200" noProof="1"/>
            </a:p>
          </p:txBody>
        </p:sp>
        <p:sp>
          <p:nvSpPr>
            <p:cNvPr id="44" name="Textfeld 43"/>
            <p:cNvSpPr txBox="1"/>
            <p:nvPr/>
          </p:nvSpPr>
          <p:spPr bwMode="gray">
            <a:xfrm>
              <a:off x="7886702" y="3720713"/>
              <a:ext cx="495649" cy="276999"/>
            </a:xfrm>
            <a:prstGeom prst="rect">
              <a:avLst/>
            </a:prstGeom>
            <a:noFill/>
          </p:spPr>
          <p:txBody>
            <a:bodyPr wrap="none" rtlCol="0">
              <a:spAutoFit/>
            </a:bodyPr>
            <a:lstStyle/>
            <a:p>
              <a:r>
                <a:rPr lang="en-US" sz="1200" noProof="1" smtClean="0"/>
                <a:t>Price</a:t>
              </a:r>
              <a:endParaRPr lang="en-US" sz="1200" noProof="1"/>
            </a:p>
          </p:txBody>
        </p:sp>
        <p:sp>
          <p:nvSpPr>
            <p:cNvPr id="45" name="Textfeld 44"/>
            <p:cNvSpPr txBox="1"/>
            <p:nvPr/>
          </p:nvSpPr>
          <p:spPr bwMode="gray">
            <a:xfrm>
              <a:off x="7386637" y="3582214"/>
              <a:ext cx="452368" cy="276999"/>
            </a:xfrm>
            <a:prstGeom prst="rect">
              <a:avLst/>
            </a:prstGeom>
            <a:noFill/>
          </p:spPr>
          <p:txBody>
            <a:bodyPr wrap="none" rtlCol="0">
              <a:spAutoFit/>
            </a:bodyPr>
            <a:lstStyle/>
            <a:p>
              <a:r>
                <a:rPr lang="en-US" sz="1200" noProof="1" smtClean="0"/>
                <a:t>high</a:t>
              </a:r>
              <a:endParaRPr lang="en-US" sz="1200" noProof="1"/>
            </a:p>
          </p:txBody>
        </p:sp>
        <p:sp>
          <p:nvSpPr>
            <p:cNvPr id="47" name="Textfeld 46"/>
            <p:cNvSpPr txBox="1"/>
            <p:nvPr/>
          </p:nvSpPr>
          <p:spPr bwMode="gray">
            <a:xfrm>
              <a:off x="2699508" y="3305215"/>
              <a:ext cx="1550424" cy="276999"/>
            </a:xfrm>
            <a:prstGeom prst="rect">
              <a:avLst/>
            </a:prstGeom>
            <a:noFill/>
          </p:spPr>
          <p:txBody>
            <a:bodyPr wrap="none" rtlCol="0">
              <a:spAutoFit/>
            </a:bodyPr>
            <a:lstStyle/>
            <a:p>
              <a:r>
                <a:rPr lang="en-US" sz="1200" noProof="1" smtClean="0"/>
                <a:t>„Stuck-in-the-Middle“</a:t>
              </a:r>
              <a:endParaRPr lang="en-US" sz="1200" noProof="1"/>
            </a:p>
          </p:txBody>
        </p:sp>
        <p:cxnSp>
          <p:nvCxnSpPr>
            <p:cNvPr id="49" name="Gerade Verbindung mit Pfeil 48"/>
            <p:cNvCxnSpPr/>
            <p:nvPr/>
          </p:nvCxnSpPr>
          <p:spPr bwMode="gray">
            <a:xfrm>
              <a:off x="4249932" y="3444240"/>
              <a:ext cx="329688" cy="0"/>
            </a:xfrm>
            <a:prstGeom prst="straightConnector1">
              <a:avLst/>
            </a:prstGeom>
            <a:ln w="127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bwMode="gray">
            <a:xfrm>
              <a:off x="4078030" y="3586349"/>
              <a:ext cx="0" cy="272863"/>
            </a:xfrm>
            <a:prstGeom prst="straightConnector1">
              <a:avLst/>
            </a:prstGeom>
            <a:ln w="12700">
              <a:solidFill>
                <a:srgbClr val="969696"/>
              </a:solidFill>
              <a:tailEnd type="triangle"/>
            </a:ln>
          </p:spPr>
          <p:style>
            <a:lnRef idx="1">
              <a:schemeClr val="accent1"/>
            </a:lnRef>
            <a:fillRef idx="0">
              <a:schemeClr val="accent1"/>
            </a:fillRef>
            <a:effectRef idx="0">
              <a:schemeClr val="accent1"/>
            </a:effectRef>
            <a:fontRef idx="minor">
              <a:schemeClr val="tx1"/>
            </a:fontRef>
          </p:style>
        </p:cxnSp>
        <p:sp>
          <p:nvSpPr>
            <p:cNvPr id="53" name="Textfeld 52"/>
            <p:cNvSpPr txBox="1"/>
            <p:nvPr/>
          </p:nvSpPr>
          <p:spPr bwMode="gray">
            <a:xfrm>
              <a:off x="4705077" y="3974852"/>
              <a:ext cx="721672" cy="461665"/>
            </a:xfrm>
            <a:prstGeom prst="rect">
              <a:avLst/>
            </a:prstGeom>
            <a:noFill/>
          </p:spPr>
          <p:txBody>
            <a:bodyPr wrap="none" rtlCol="0">
              <a:spAutoFit/>
            </a:bodyPr>
            <a:lstStyle/>
            <a:p>
              <a:pPr algn="ctr"/>
              <a:r>
                <a:rPr lang="en-US" sz="1200" noProof="1" smtClean="0"/>
                <a:t>Security </a:t>
              </a:r>
              <a:br>
                <a:rPr lang="en-US" sz="1200" noProof="1" smtClean="0"/>
              </a:br>
              <a:r>
                <a:rPr lang="en-US" sz="1200" noProof="1" smtClean="0"/>
                <a:t>distance</a:t>
              </a:r>
              <a:endParaRPr lang="en-US" sz="1200" noProof="1"/>
            </a:p>
          </p:txBody>
        </p:sp>
        <p:sp>
          <p:nvSpPr>
            <p:cNvPr id="54" name="Textfeld 53"/>
            <p:cNvSpPr txBox="1"/>
            <p:nvPr/>
          </p:nvSpPr>
          <p:spPr bwMode="gray">
            <a:xfrm>
              <a:off x="2859528" y="2214741"/>
              <a:ext cx="1361335" cy="276999"/>
            </a:xfrm>
            <a:prstGeom prst="rect">
              <a:avLst/>
            </a:prstGeom>
            <a:noFill/>
          </p:spPr>
          <p:txBody>
            <a:bodyPr wrap="none" rtlCol="0">
              <a:spAutoFit/>
            </a:bodyPr>
            <a:lstStyle/>
            <a:p>
              <a:r>
                <a:rPr lang="en-US" sz="1200" noProof="1"/>
                <a:t>Outpacing </a:t>
              </a:r>
              <a:r>
                <a:rPr lang="en-US" sz="1200" noProof="1" smtClean="0"/>
                <a:t>strategy</a:t>
              </a:r>
              <a:endParaRPr lang="en-US" sz="1200" noProof="1"/>
            </a:p>
          </p:txBody>
        </p:sp>
        <p:sp>
          <p:nvSpPr>
            <p:cNvPr id="32" name="Textfeld 31"/>
            <p:cNvSpPr txBox="1"/>
            <p:nvPr/>
          </p:nvSpPr>
          <p:spPr bwMode="gray">
            <a:xfrm>
              <a:off x="838191" y="2830175"/>
              <a:ext cx="861133" cy="461665"/>
            </a:xfrm>
            <a:prstGeom prst="rect">
              <a:avLst/>
            </a:prstGeom>
            <a:noFill/>
          </p:spPr>
          <p:txBody>
            <a:bodyPr wrap="none" rtlCol="0">
              <a:spAutoFit/>
            </a:bodyPr>
            <a:lstStyle/>
            <a:p>
              <a:pPr algn="r"/>
              <a:r>
                <a:rPr lang="en-US" sz="1200" noProof="1" smtClean="0"/>
                <a:t>Outpacing </a:t>
              </a:r>
              <a:br>
                <a:rPr lang="en-US" sz="1200" noProof="1" smtClean="0"/>
              </a:br>
              <a:r>
                <a:rPr lang="en-US" sz="1200" noProof="1" smtClean="0"/>
                <a:t>strategy</a:t>
              </a:r>
              <a:endParaRPr lang="en-US" sz="1200" noProof="1"/>
            </a:p>
          </p:txBody>
        </p:sp>
      </p:grpSp>
    </p:spTree>
    <p:extLst>
      <p:ext uri="{BB962C8B-B14F-4D97-AF65-F5344CB8AC3E}">
        <p14:creationId xmlns:p14="http://schemas.microsoft.com/office/powerpoint/2010/main" val="83845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Marketing Strategy </a:t>
            </a:r>
            <a:r>
              <a:rPr lang="en-US" b="0" noProof="1"/>
              <a:t>– </a:t>
            </a:r>
            <a:r>
              <a:rPr lang="en-US" b="0" noProof="1" smtClean="0"/>
              <a:t>Competition Strategy (Porter)</a:t>
            </a:r>
            <a:endParaRPr lang="en-US" b="0" noProof="1"/>
          </a:p>
        </p:txBody>
      </p:sp>
      <p:sp>
        <p:nvSpPr>
          <p:cNvPr id="3" name="Textplatzhalter 2"/>
          <p:cNvSpPr>
            <a:spLocks noGrp="1"/>
          </p:cNvSpPr>
          <p:nvPr>
            <p:ph type="body" sz="quarter" idx="13"/>
          </p:nvPr>
        </p:nvSpPr>
        <p:spPr bwMode="gray"/>
        <p:txBody>
          <a:bodyPr/>
          <a:lstStyle/>
          <a:p>
            <a:r>
              <a:rPr lang="en-US" noProof="1"/>
              <a:t>Matrix for the </a:t>
            </a:r>
            <a:r>
              <a:rPr lang="en-US" noProof="1" smtClean="0"/>
              <a:t>determination of the basic competition strategy</a:t>
            </a:r>
            <a:endParaRPr lang="en-US" noProof="1"/>
          </a:p>
        </p:txBody>
      </p:sp>
      <p:grpSp>
        <p:nvGrpSpPr>
          <p:cNvPr id="47" name="Gruppieren 46"/>
          <p:cNvGrpSpPr/>
          <p:nvPr/>
        </p:nvGrpSpPr>
        <p:grpSpPr bwMode="gray">
          <a:xfrm>
            <a:off x="264255" y="1517697"/>
            <a:ext cx="8556687" cy="4300768"/>
            <a:chOff x="264255" y="1517697"/>
            <a:chExt cx="8556687" cy="4300768"/>
          </a:xfrm>
        </p:grpSpPr>
        <p:grpSp>
          <p:nvGrpSpPr>
            <p:cNvPr id="27" name="Gruppieren 26"/>
            <p:cNvGrpSpPr/>
            <p:nvPr/>
          </p:nvGrpSpPr>
          <p:grpSpPr bwMode="gray">
            <a:xfrm>
              <a:off x="893862" y="1555749"/>
              <a:ext cx="7927080" cy="3659614"/>
              <a:chOff x="893862" y="1555749"/>
              <a:chExt cx="7927080" cy="3659614"/>
            </a:xfrm>
          </p:grpSpPr>
          <p:sp>
            <p:nvSpPr>
              <p:cNvPr id="28" name="Rechteck 22"/>
              <p:cNvSpPr/>
              <p:nvPr/>
            </p:nvSpPr>
            <p:spPr bwMode="gray">
              <a:xfrm>
                <a:off x="893862" y="1555749"/>
                <a:ext cx="3963540" cy="1829807"/>
              </a:xfrm>
              <a:custGeom>
                <a:avLst/>
                <a:gdLst/>
                <a:ahLst/>
                <a:cxnLst/>
                <a:rect l="l" t="t" r="r" b="b"/>
                <a:pathLst>
                  <a:path w="3963540" h="1829807">
                    <a:moveTo>
                      <a:pt x="0" y="0"/>
                    </a:moveTo>
                    <a:lnTo>
                      <a:pt x="3963540" y="0"/>
                    </a:lnTo>
                    <a:lnTo>
                      <a:pt x="3963540" y="1051594"/>
                    </a:lnTo>
                    <a:cubicBezTo>
                      <a:pt x="3536062" y="1055050"/>
                      <a:pt x="3190480" y="1401859"/>
                      <a:pt x="3188847" y="1829807"/>
                    </a:cubicBezTo>
                    <a:lnTo>
                      <a:pt x="0" y="1829807"/>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540000" tIns="46800" rIns="90000" bIns="46800" anchor="ctr" anchorCtr="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b="1" noProof="1">
                    <a:solidFill>
                      <a:srgbClr val="000000"/>
                    </a:solidFill>
                  </a:rPr>
                  <a:t>Strategy of </a:t>
                </a:r>
                <a:r>
                  <a:rPr lang="en-US" b="1" noProof="1" smtClean="0">
                    <a:solidFill>
                      <a:srgbClr val="000000"/>
                    </a:solidFill>
                  </a:rPr>
                  <a:t/>
                </a:r>
                <a:br>
                  <a:rPr lang="en-US" b="1" noProof="1" smtClean="0">
                    <a:solidFill>
                      <a:srgbClr val="000000"/>
                    </a:solidFill>
                  </a:rPr>
                </a:br>
                <a:r>
                  <a:rPr lang="en-US" b="1" noProof="1" smtClean="0">
                    <a:solidFill>
                      <a:srgbClr val="000000"/>
                    </a:solidFill>
                  </a:rPr>
                  <a:t>quality leadership</a:t>
                </a:r>
                <a:endParaRPr lang="en-US" b="1" noProof="1">
                  <a:solidFill>
                    <a:srgbClr val="000000"/>
                  </a:solidFill>
                </a:endParaRPr>
              </a:p>
              <a:p>
                <a:pPr marL="285750" lvl="0" indent="-285750">
                  <a:buFont typeface="Arial" pitchFamily="34" charset="0"/>
                  <a:buChar char="•"/>
                </a:pPr>
                <a:r>
                  <a:rPr lang="en-US" noProof="1">
                    <a:solidFill>
                      <a:srgbClr val="000000"/>
                    </a:solidFill>
                  </a:rPr>
                  <a:t>performance/quality</a:t>
                </a:r>
              </a:p>
              <a:p>
                <a:pPr marL="285750" lvl="0" indent="-285750">
                  <a:buFont typeface="Arial" pitchFamily="34" charset="0"/>
                  <a:buChar char="•"/>
                </a:pPr>
                <a:r>
                  <a:rPr lang="en-US" noProof="1">
                    <a:solidFill>
                      <a:srgbClr val="000000"/>
                    </a:solidFill>
                  </a:rPr>
                  <a:t>uniqueness</a:t>
                </a:r>
              </a:p>
            </p:txBody>
          </p:sp>
          <p:sp>
            <p:nvSpPr>
              <p:cNvPr id="33" name="Rechteck 23"/>
              <p:cNvSpPr/>
              <p:nvPr/>
            </p:nvSpPr>
            <p:spPr bwMode="gray">
              <a:xfrm>
                <a:off x="893862" y="3385556"/>
                <a:ext cx="3963540" cy="1829807"/>
              </a:xfrm>
              <a:custGeom>
                <a:avLst/>
                <a:gdLst/>
                <a:ahLst/>
                <a:cxnLst/>
                <a:rect l="l" t="t" r="r" b="b"/>
                <a:pathLst>
                  <a:path w="3963540" h="1829807">
                    <a:moveTo>
                      <a:pt x="0" y="0"/>
                    </a:moveTo>
                    <a:lnTo>
                      <a:pt x="3188847" y="0"/>
                    </a:lnTo>
                    <a:lnTo>
                      <a:pt x="3188678" y="3349"/>
                    </a:lnTo>
                    <a:cubicBezTo>
                      <a:pt x="3188678" y="432835"/>
                      <a:pt x="3534947" y="781446"/>
                      <a:pt x="3963540" y="784911"/>
                    </a:cubicBezTo>
                    <a:lnTo>
                      <a:pt x="3963540" y="1829807"/>
                    </a:lnTo>
                    <a:lnTo>
                      <a:pt x="0" y="1829807"/>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540000" tIns="46800" rIns="90000" bIns="46800" anchor="ctr" anchorCtr="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b="1" noProof="1">
                    <a:solidFill>
                      <a:srgbClr val="000000"/>
                    </a:solidFill>
                  </a:rPr>
                  <a:t>Strategy of selective</a:t>
                </a:r>
                <a:br>
                  <a:rPr lang="en-US" b="1" noProof="1">
                    <a:solidFill>
                      <a:srgbClr val="000000"/>
                    </a:solidFill>
                  </a:rPr>
                </a:br>
                <a:r>
                  <a:rPr lang="en-US" b="1" noProof="1" smtClean="0">
                    <a:solidFill>
                      <a:srgbClr val="000000"/>
                    </a:solidFill>
                  </a:rPr>
                  <a:t>quality </a:t>
                </a:r>
                <a:r>
                  <a:rPr lang="en-US" b="1" noProof="1">
                    <a:solidFill>
                      <a:srgbClr val="000000"/>
                    </a:solidFill>
                  </a:rPr>
                  <a:t>leadership</a:t>
                </a:r>
              </a:p>
              <a:p>
                <a:pPr marL="285750" lvl="0" indent="-285750">
                  <a:buFont typeface="Arial" pitchFamily="34" charset="0"/>
                  <a:buChar char="•"/>
                </a:pPr>
                <a:r>
                  <a:rPr lang="en-US" noProof="1">
                    <a:solidFill>
                      <a:srgbClr val="000000"/>
                    </a:solidFill>
                  </a:rPr>
                  <a:t>specific need</a:t>
                </a:r>
              </a:p>
              <a:p>
                <a:pPr marL="285750" lvl="0" indent="-285750">
                  <a:buFont typeface="Arial" pitchFamily="34" charset="0"/>
                  <a:buChar char="•"/>
                </a:pPr>
                <a:r>
                  <a:rPr lang="en-US" noProof="1">
                    <a:solidFill>
                      <a:srgbClr val="000000"/>
                    </a:solidFill>
                  </a:rPr>
                  <a:t>relatively price-inelastic</a:t>
                </a:r>
              </a:p>
            </p:txBody>
          </p:sp>
          <p:sp>
            <p:nvSpPr>
              <p:cNvPr id="35" name="Rechteck 24"/>
              <p:cNvSpPr/>
              <p:nvPr/>
            </p:nvSpPr>
            <p:spPr bwMode="gray">
              <a:xfrm>
                <a:off x="4857402" y="1555749"/>
                <a:ext cx="3963540" cy="1829807"/>
              </a:xfrm>
              <a:custGeom>
                <a:avLst/>
                <a:gdLst/>
                <a:ahLst/>
                <a:cxnLst/>
                <a:rect l="l" t="t" r="r" b="b"/>
                <a:pathLst>
                  <a:path w="3963540" h="1829807">
                    <a:moveTo>
                      <a:pt x="0" y="0"/>
                    </a:moveTo>
                    <a:lnTo>
                      <a:pt x="3963540" y="0"/>
                    </a:lnTo>
                    <a:lnTo>
                      <a:pt x="3963540" y="1829807"/>
                    </a:lnTo>
                    <a:lnTo>
                      <a:pt x="788805" y="1829807"/>
                    </a:lnTo>
                    <a:cubicBezTo>
                      <a:pt x="787163" y="1399506"/>
                      <a:pt x="437780" y="1051238"/>
                      <a:pt x="7056" y="1051238"/>
                    </a:cubicBezTo>
                    <a:cubicBezTo>
                      <a:pt x="4701" y="1051238"/>
                      <a:pt x="2348" y="1051249"/>
                      <a:pt x="0" y="1051594"/>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0" tIns="46800" rIns="90000" bIns="46800" anchor="ctr" anchorCtr="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b="1" noProof="1">
                    <a:solidFill>
                      <a:srgbClr val="000000"/>
                    </a:solidFill>
                  </a:rPr>
                  <a:t>Strategy of aggressive </a:t>
                </a:r>
                <a:br>
                  <a:rPr lang="en-US" b="1" noProof="1">
                    <a:solidFill>
                      <a:srgbClr val="000000"/>
                    </a:solidFill>
                  </a:rPr>
                </a:br>
                <a:r>
                  <a:rPr lang="en-US" b="1" noProof="1">
                    <a:solidFill>
                      <a:srgbClr val="000000"/>
                    </a:solidFill>
                  </a:rPr>
                  <a:t>cost leadership</a:t>
                </a:r>
              </a:p>
              <a:p>
                <a:pPr marL="285750" lvl="0" indent="-285750">
                  <a:buFont typeface="Arial" pitchFamily="34" charset="0"/>
                  <a:buChar char="•"/>
                </a:pPr>
                <a:r>
                  <a:rPr lang="en-US" noProof="1">
                    <a:solidFill>
                      <a:srgbClr val="000000"/>
                    </a:solidFill>
                  </a:rPr>
                  <a:t>price/costs</a:t>
                </a:r>
              </a:p>
              <a:p>
                <a:pPr marL="285750" lvl="0" indent="-285750">
                  <a:buFont typeface="Arial" pitchFamily="34" charset="0"/>
                  <a:buChar char="•"/>
                </a:pPr>
                <a:r>
                  <a:rPr lang="en-US" noProof="1">
                    <a:solidFill>
                      <a:srgbClr val="000000"/>
                    </a:solidFill>
                  </a:rPr>
                  <a:t>standard product</a:t>
                </a:r>
              </a:p>
            </p:txBody>
          </p:sp>
          <p:sp>
            <p:nvSpPr>
              <p:cNvPr id="36" name="Rechteck 25"/>
              <p:cNvSpPr/>
              <p:nvPr/>
            </p:nvSpPr>
            <p:spPr bwMode="gray">
              <a:xfrm>
                <a:off x="4857402" y="3385556"/>
                <a:ext cx="3963540" cy="1829807"/>
              </a:xfrm>
              <a:custGeom>
                <a:avLst/>
                <a:gdLst/>
                <a:ahLst/>
                <a:cxnLst/>
                <a:rect l="l" t="t" r="r" b="b"/>
                <a:pathLst>
                  <a:path w="3963540" h="1829807">
                    <a:moveTo>
                      <a:pt x="788805" y="0"/>
                    </a:moveTo>
                    <a:lnTo>
                      <a:pt x="3963540" y="0"/>
                    </a:lnTo>
                    <a:lnTo>
                      <a:pt x="3963540" y="1829807"/>
                    </a:lnTo>
                    <a:lnTo>
                      <a:pt x="0" y="1829807"/>
                    </a:lnTo>
                    <a:lnTo>
                      <a:pt x="0" y="784911"/>
                    </a:lnTo>
                    <a:lnTo>
                      <a:pt x="7056" y="785267"/>
                    </a:lnTo>
                    <a:cubicBezTo>
                      <a:pt x="438897" y="785267"/>
                      <a:pt x="788974" y="435190"/>
                      <a:pt x="788974" y="3349"/>
                    </a:cubicBezTo>
                    <a:cubicBezTo>
                      <a:pt x="788974" y="2232"/>
                      <a:pt x="788972" y="1115"/>
                      <a:pt x="788805" y="0"/>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0" tIns="46800" rIns="90000" bIns="46800" anchor="ctr" anchorCtr="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b="1" noProof="1">
                    <a:solidFill>
                      <a:srgbClr val="000000"/>
                    </a:solidFill>
                  </a:rPr>
                  <a:t>Strategy of </a:t>
                </a:r>
                <a:r>
                  <a:rPr lang="en-US" b="1" noProof="1" smtClean="0">
                    <a:solidFill>
                      <a:srgbClr val="000000"/>
                    </a:solidFill>
                  </a:rPr>
                  <a:t>selective</a:t>
                </a:r>
                <a:br>
                  <a:rPr lang="en-US" b="1" noProof="1" smtClean="0">
                    <a:solidFill>
                      <a:srgbClr val="000000"/>
                    </a:solidFill>
                  </a:rPr>
                </a:br>
                <a:r>
                  <a:rPr lang="en-US" b="1" noProof="1" smtClean="0">
                    <a:solidFill>
                      <a:srgbClr val="000000"/>
                    </a:solidFill>
                  </a:rPr>
                  <a:t>cost </a:t>
                </a:r>
                <a:r>
                  <a:rPr lang="en-US" b="1" noProof="1">
                    <a:solidFill>
                      <a:srgbClr val="000000"/>
                    </a:solidFill>
                  </a:rPr>
                  <a:t>leadership</a:t>
                </a:r>
              </a:p>
              <a:p>
                <a:pPr marL="285750" lvl="0" indent="-285750">
                  <a:buFont typeface="Arial" pitchFamily="34" charset="0"/>
                  <a:buChar char="•"/>
                </a:pPr>
                <a:r>
                  <a:rPr lang="en-US" noProof="1">
                    <a:solidFill>
                      <a:srgbClr val="000000"/>
                    </a:solidFill>
                  </a:rPr>
                  <a:t>limited need</a:t>
                </a:r>
              </a:p>
              <a:p>
                <a:pPr marL="285750" lvl="0" indent="-285750">
                  <a:buFont typeface="Arial" pitchFamily="34" charset="0"/>
                  <a:buChar char="•"/>
                </a:pPr>
                <a:r>
                  <a:rPr lang="en-US" noProof="1">
                    <a:solidFill>
                      <a:srgbClr val="000000"/>
                    </a:solidFill>
                  </a:rPr>
                  <a:t>price elastic</a:t>
                </a:r>
              </a:p>
            </p:txBody>
          </p:sp>
          <p:sp>
            <p:nvSpPr>
              <p:cNvPr id="39" name="Ellipse 38"/>
              <p:cNvSpPr/>
              <p:nvPr/>
            </p:nvSpPr>
            <p:spPr bwMode="gray">
              <a:xfrm>
                <a:off x="4251192" y="2775639"/>
                <a:ext cx="1226533" cy="1226533"/>
              </a:xfrm>
              <a:prstGeom prst="ellipse">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969696"/>
                  </a:buClr>
                  <a:defRPr/>
                </a:pPr>
                <a:endParaRPr lang="de-DE" sz="1050" noProof="1" smtClean="0">
                  <a:solidFill>
                    <a:srgbClr val="FFFFFF"/>
                  </a:solidFill>
                  <a:effectLst>
                    <a:outerShdw blurRad="190500" dir="2700000" algn="tl" rotWithShape="0">
                      <a:prstClr val="black">
                        <a:alpha val="40000"/>
                      </a:prstClr>
                    </a:outerShdw>
                  </a:effectLst>
                  <a:cs typeface="Arial" charset="0"/>
                </a:endParaRPr>
              </a:p>
            </p:txBody>
          </p:sp>
          <p:cxnSp>
            <p:nvCxnSpPr>
              <p:cNvPr id="40" name="Gerade Verbindung mit Pfeil 39"/>
              <p:cNvCxnSpPr/>
              <p:nvPr/>
            </p:nvCxnSpPr>
            <p:spPr bwMode="gray">
              <a:xfrm flipV="1">
                <a:off x="4204821" y="2706059"/>
                <a:ext cx="1323716" cy="136191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bwMode="gray">
              <a:xfrm flipH="1" flipV="1">
                <a:off x="4204821" y="2706059"/>
                <a:ext cx="1323716" cy="136191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 name="Textfeld 18"/>
            <p:cNvSpPr txBox="1"/>
            <p:nvPr/>
          </p:nvSpPr>
          <p:spPr bwMode="gray">
            <a:xfrm>
              <a:off x="3894107" y="5541466"/>
              <a:ext cx="2209387" cy="276999"/>
            </a:xfrm>
            <a:prstGeom prst="rect">
              <a:avLst/>
            </a:prstGeom>
            <a:noFill/>
          </p:spPr>
          <p:txBody>
            <a:bodyPr wrap="none" lIns="0" tIns="0" rIns="0" bIns="0" rtlCol="0">
              <a:spAutoFit/>
            </a:bodyPr>
            <a:lstStyle/>
            <a:p>
              <a:r>
                <a:rPr lang="en-US" b="1" noProof="1" smtClean="0"/>
                <a:t>Competitive advantage</a:t>
              </a:r>
              <a:endParaRPr lang="en-US" b="1" noProof="1"/>
            </a:p>
          </p:txBody>
        </p:sp>
        <p:sp>
          <p:nvSpPr>
            <p:cNvPr id="21" name="Textfeld 20"/>
            <p:cNvSpPr txBox="1"/>
            <p:nvPr/>
          </p:nvSpPr>
          <p:spPr bwMode="gray">
            <a:xfrm>
              <a:off x="893051" y="5308096"/>
              <a:ext cx="1736757" cy="215444"/>
            </a:xfrm>
            <a:prstGeom prst="rect">
              <a:avLst/>
            </a:prstGeom>
            <a:noFill/>
          </p:spPr>
          <p:txBody>
            <a:bodyPr wrap="none" lIns="0" tIns="0" rIns="0" bIns="0" rtlCol="0">
              <a:spAutoFit/>
            </a:bodyPr>
            <a:lstStyle/>
            <a:p>
              <a:r>
                <a:rPr lang="en-US" sz="1400" noProof="1"/>
                <a:t>Performance advantage</a:t>
              </a:r>
            </a:p>
          </p:txBody>
        </p:sp>
        <p:sp>
          <p:nvSpPr>
            <p:cNvPr id="22" name="Textfeld 21"/>
            <p:cNvSpPr txBox="1"/>
            <p:nvPr/>
          </p:nvSpPr>
          <p:spPr bwMode="gray">
            <a:xfrm>
              <a:off x="7702366" y="5308096"/>
              <a:ext cx="1118576" cy="215444"/>
            </a:xfrm>
            <a:prstGeom prst="rect">
              <a:avLst/>
            </a:prstGeom>
            <a:noFill/>
          </p:spPr>
          <p:txBody>
            <a:bodyPr wrap="none" lIns="0" tIns="0" rIns="0" bIns="0" rtlCol="0">
              <a:spAutoFit/>
            </a:bodyPr>
            <a:lstStyle/>
            <a:p>
              <a:pPr algn="r"/>
              <a:r>
                <a:rPr lang="en-US" sz="1400" noProof="1"/>
                <a:t>Cost advantage</a:t>
              </a:r>
            </a:p>
          </p:txBody>
        </p:sp>
        <p:cxnSp>
          <p:nvCxnSpPr>
            <p:cNvPr id="23" name="Gerade Verbindung mit Pfeil 22"/>
            <p:cNvCxnSpPr/>
            <p:nvPr/>
          </p:nvCxnSpPr>
          <p:spPr bwMode="gray">
            <a:xfrm>
              <a:off x="2962275" y="5416189"/>
              <a:ext cx="4373574" cy="0"/>
            </a:xfrm>
            <a:prstGeom prst="straightConnector1">
              <a:avLst/>
            </a:prstGeom>
            <a:ln w="19050">
              <a:solidFill>
                <a:srgbClr val="7D7D7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bwMode="gray">
            <a:xfrm flipV="1">
              <a:off x="731402" y="2757268"/>
              <a:ext cx="0" cy="1536412"/>
            </a:xfrm>
            <a:prstGeom prst="straightConnector1">
              <a:avLst/>
            </a:prstGeom>
            <a:ln w="19050">
              <a:solidFill>
                <a:srgbClr val="7D7D7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bwMode="gray">
            <a:xfrm rot="16200000">
              <a:off x="300500" y="4768221"/>
              <a:ext cx="842859" cy="215444"/>
            </a:xfrm>
            <a:prstGeom prst="rect">
              <a:avLst/>
            </a:prstGeom>
            <a:noFill/>
          </p:spPr>
          <p:txBody>
            <a:bodyPr wrap="none" lIns="0" tIns="0" rIns="0" bIns="0" rtlCol="0">
              <a:spAutoFit/>
            </a:bodyPr>
            <a:lstStyle/>
            <a:p>
              <a:r>
                <a:rPr lang="en-US" sz="1400" noProof="1"/>
                <a:t>Sub-market</a:t>
              </a:r>
            </a:p>
          </p:txBody>
        </p:sp>
        <p:sp>
          <p:nvSpPr>
            <p:cNvPr id="30" name="Textfeld 29"/>
            <p:cNvSpPr txBox="1"/>
            <p:nvPr/>
          </p:nvSpPr>
          <p:spPr bwMode="gray">
            <a:xfrm rot="16200000">
              <a:off x="176301" y="1955606"/>
              <a:ext cx="1091261" cy="215444"/>
            </a:xfrm>
            <a:prstGeom prst="rect">
              <a:avLst/>
            </a:prstGeom>
            <a:noFill/>
          </p:spPr>
          <p:txBody>
            <a:bodyPr wrap="none" lIns="0" tIns="0" rIns="0" bIns="0" rtlCol="0">
              <a:spAutoFit/>
            </a:bodyPr>
            <a:lstStyle/>
            <a:p>
              <a:pPr algn="r"/>
              <a:r>
                <a:rPr lang="en-US" sz="1400" noProof="1"/>
                <a:t>Overall market</a:t>
              </a:r>
            </a:p>
          </p:txBody>
        </p:sp>
        <p:sp>
          <p:nvSpPr>
            <p:cNvPr id="32" name="Textfeld 31"/>
            <p:cNvSpPr txBox="1"/>
            <p:nvPr/>
          </p:nvSpPr>
          <p:spPr bwMode="gray">
            <a:xfrm rot="16200000">
              <a:off x="-670199" y="3389286"/>
              <a:ext cx="2145908" cy="276999"/>
            </a:xfrm>
            <a:prstGeom prst="rect">
              <a:avLst/>
            </a:prstGeom>
            <a:noFill/>
          </p:spPr>
          <p:txBody>
            <a:bodyPr wrap="none" lIns="0" tIns="0" rIns="0" bIns="0" rtlCol="0">
              <a:spAutoFit/>
            </a:bodyPr>
            <a:lstStyle/>
            <a:p>
              <a:r>
                <a:rPr lang="en-US" b="1" noProof="1"/>
                <a:t>Degree of competition</a:t>
              </a:r>
            </a:p>
          </p:txBody>
        </p:sp>
      </p:grpSp>
    </p:spTree>
    <p:extLst>
      <p:ext uri="{BB962C8B-B14F-4D97-AF65-F5344CB8AC3E}">
        <p14:creationId xmlns:p14="http://schemas.microsoft.com/office/powerpoint/2010/main" val="3381047530"/>
      </p:ext>
    </p:extLst>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Marketing </a:t>
            </a:r>
            <a:r>
              <a:rPr lang="en-US" noProof="1" smtClean="0"/>
              <a:t>Strategy </a:t>
            </a:r>
            <a:r>
              <a:rPr lang="en-US" b="0" noProof="1" smtClean="0"/>
              <a:t>– Growth Strategy (Ansoff</a:t>
            </a:r>
            <a:r>
              <a:rPr lang="en-US" b="0" noProof="1"/>
              <a:t>)</a:t>
            </a:r>
          </a:p>
        </p:txBody>
      </p:sp>
      <p:sp>
        <p:nvSpPr>
          <p:cNvPr id="3" name="Textplatzhalter 2"/>
          <p:cNvSpPr>
            <a:spLocks noGrp="1"/>
          </p:cNvSpPr>
          <p:nvPr>
            <p:ph type="body" sz="quarter" idx="13"/>
          </p:nvPr>
        </p:nvSpPr>
        <p:spPr bwMode="gray"/>
        <p:txBody>
          <a:bodyPr/>
          <a:lstStyle/>
          <a:p>
            <a:r>
              <a:rPr lang="en-US" noProof="1" smtClean="0"/>
              <a:t>Product/market matrix to determine growth strategy according to Igor Ansoff</a:t>
            </a:r>
            <a:endParaRPr lang="en-US" noProof="1"/>
          </a:p>
        </p:txBody>
      </p:sp>
      <p:grpSp>
        <p:nvGrpSpPr>
          <p:cNvPr id="4" name="Gruppieren 18"/>
          <p:cNvGrpSpPr/>
          <p:nvPr/>
        </p:nvGrpSpPr>
        <p:grpSpPr bwMode="gray">
          <a:xfrm>
            <a:off x="323850" y="1555749"/>
            <a:ext cx="8496300" cy="4246564"/>
            <a:chOff x="323850" y="1555749"/>
            <a:chExt cx="8496300" cy="4246564"/>
          </a:xfrm>
        </p:grpSpPr>
        <p:sp>
          <p:nvSpPr>
            <p:cNvPr id="15" name="Rechteck 14"/>
            <p:cNvSpPr/>
            <p:nvPr/>
          </p:nvSpPr>
          <p:spPr bwMode="gray">
            <a:xfrm>
              <a:off x="323850" y="1555750"/>
              <a:ext cx="3322920" cy="141552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endParaRPr lang="en-US" noProof="1" smtClean="0">
                <a:solidFill>
                  <a:srgbClr val="000000"/>
                </a:solidFill>
                <a:cs typeface="Arial" charset="0"/>
              </a:endParaRPr>
            </a:p>
          </p:txBody>
        </p:sp>
        <p:sp>
          <p:nvSpPr>
            <p:cNvPr id="16" name="Rechteck 15"/>
            <p:cNvSpPr/>
            <p:nvPr/>
          </p:nvSpPr>
          <p:spPr bwMode="gray">
            <a:xfrm>
              <a:off x="323850" y="2971271"/>
              <a:ext cx="3322920" cy="141552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b="1" noProof="1" smtClean="0">
                  <a:solidFill>
                    <a:srgbClr val="000000"/>
                  </a:solidFill>
                  <a:cs typeface="Arial" charset="0"/>
                </a:rPr>
                <a:t>Existing</a:t>
              </a:r>
            </a:p>
          </p:txBody>
        </p:sp>
        <p:sp>
          <p:nvSpPr>
            <p:cNvPr id="17" name="Rechteck 16"/>
            <p:cNvSpPr/>
            <p:nvPr/>
          </p:nvSpPr>
          <p:spPr bwMode="gray">
            <a:xfrm>
              <a:off x="323850" y="4386792"/>
              <a:ext cx="3322920" cy="141552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b="1" noProof="1" smtClean="0">
                  <a:solidFill>
                    <a:srgbClr val="000000"/>
                  </a:solidFill>
                  <a:cs typeface="Arial" charset="0"/>
                </a:rPr>
                <a:t>New</a:t>
              </a:r>
            </a:p>
          </p:txBody>
        </p:sp>
        <p:sp>
          <p:nvSpPr>
            <p:cNvPr id="23" name="Rechteck 22"/>
            <p:cNvSpPr/>
            <p:nvPr/>
          </p:nvSpPr>
          <p:spPr bwMode="gray">
            <a:xfrm>
              <a:off x="3647298" y="1555750"/>
              <a:ext cx="2586822" cy="141552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b="1" noProof="1" smtClean="0">
                  <a:solidFill>
                    <a:srgbClr val="000000"/>
                  </a:solidFill>
                  <a:cs typeface="Arial" charset="0"/>
                </a:rPr>
                <a:t>Existing</a:t>
              </a:r>
            </a:p>
          </p:txBody>
        </p:sp>
        <p:sp>
          <p:nvSpPr>
            <p:cNvPr id="24" name="Rechteck 23"/>
            <p:cNvSpPr/>
            <p:nvPr/>
          </p:nvSpPr>
          <p:spPr bwMode="gray">
            <a:xfrm>
              <a:off x="3647298" y="2971271"/>
              <a:ext cx="2586822" cy="1415521"/>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Market penetration</a:t>
              </a:r>
            </a:p>
          </p:txBody>
        </p:sp>
        <p:sp>
          <p:nvSpPr>
            <p:cNvPr id="27" name="Rechteck 26"/>
            <p:cNvSpPr/>
            <p:nvPr/>
          </p:nvSpPr>
          <p:spPr bwMode="gray">
            <a:xfrm>
              <a:off x="6233328" y="1555750"/>
              <a:ext cx="2586822" cy="141552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b="1" noProof="1" smtClean="0">
                  <a:solidFill>
                    <a:srgbClr val="000000"/>
                  </a:solidFill>
                  <a:cs typeface="Arial" charset="0"/>
                </a:rPr>
                <a:t>New</a:t>
              </a:r>
            </a:p>
          </p:txBody>
        </p:sp>
        <p:sp>
          <p:nvSpPr>
            <p:cNvPr id="28" name="Rechteck 27"/>
            <p:cNvSpPr/>
            <p:nvPr/>
          </p:nvSpPr>
          <p:spPr bwMode="gray">
            <a:xfrm>
              <a:off x="6233328" y="2971271"/>
              <a:ext cx="2586822" cy="1415521"/>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b="1" noProof="1">
                  <a:solidFill>
                    <a:srgbClr val="FFFFFF"/>
                  </a:solidFill>
                  <a:effectLst>
                    <a:outerShdw blurRad="190500" dir="2700000" algn="tl" rotWithShape="0">
                      <a:prstClr val="black">
                        <a:alpha val="40000"/>
                      </a:prstClr>
                    </a:outerShdw>
                  </a:effectLst>
                  <a:cs typeface="Arial" charset="0"/>
                </a:rPr>
                <a:t>Product development</a:t>
              </a:r>
            </a:p>
          </p:txBody>
        </p:sp>
        <p:sp>
          <p:nvSpPr>
            <p:cNvPr id="32" name="Rechteck 31"/>
            <p:cNvSpPr/>
            <p:nvPr/>
          </p:nvSpPr>
          <p:spPr bwMode="gray">
            <a:xfrm>
              <a:off x="2211078" y="1768991"/>
              <a:ext cx="933654" cy="369332"/>
            </a:xfrm>
            <a:prstGeom prst="rect">
              <a:avLst/>
            </a:prstGeom>
          </p:spPr>
          <p:txBody>
            <a:bodyPr wrap="none">
              <a:spAutoFit/>
            </a:bodyPr>
            <a:lstStyle/>
            <a:p>
              <a:pPr algn="r">
                <a:buClr>
                  <a:srgbClr val="969696"/>
                </a:buClr>
                <a:defRPr/>
              </a:pPr>
              <a:r>
                <a:rPr lang="en-US" b="1" noProof="1" smtClean="0">
                  <a:solidFill>
                    <a:srgbClr val="000000"/>
                  </a:solidFill>
                  <a:cs typeface="Arial" charset="0"/>
                </a:rPr>
                <a:t>Product</a:t>
              </a:r>
            </a:p>
          </p:txBody>
        </p:sp>
        <p:sp>
          <p:nvSpPr>
            <p:cNvPr id="33" name="Rechteck 32"/>
            <p:cNvSpPr/>
            <p:nvPr/>
          </p:nvSpPr>
          <p:spPr bwMode="gray">
            <a:xfrm>
              <a:off x="745889" y="2296365"/>
              <a:ext cx="880497" cy="369332"/>
            </a:xfrm>
            <a:prstGeom prst="rect">
              <a:avLst/>
            </a:prstGeom>
          </p:spPr>
          <p:txBody>
            <a:bodyPr wrap="none">
              <a:spAutoFit/>
            </a:bodyPr>
            <a:lstStyle/>
            <a:p>
              <a:pPr>
                <a:buClr>
                  <a:srgbClr val="969696"/>
                </a:buClr>
                <a:defRPr/>
              </a:pPr>
              <a:r>
                <a:rPr lang="en-US" b="1" noProof="1" smtClean="0">
                  <a:solidFill>
                    <a:srgbClr val="000000"/>
                  </a:solidFill>
                  <a:cs typeface="Arial" charset="0"/>
                </a:rPr>
                <a:t>Market</a:t>
              </a:r>
            </a:p>
          </p:txBody>
        </p:sp>
        <p:cxnSp>
          <p:nvCxnSpPr>
            <p:cNvPr id="35" name="Gerade Verbindung 34"/>
            <p:cNvCxnSpPr/>
            <p:nvPr/>
          </p:nvCxnSpPr>
          <p:spPr bwMode="gray">
            <a:xfrm rot="16200000" flipH="1">
              <a:off x="1277814" y="601786"/>
              <a:ext cx="1415521" cy="3323448"/>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bwMode="gray">
            <a:xfrm>
              <a:off x="3647298" y="4386792"/>
              <a:ext cx="2586822" cy="1415521"/>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b="1" noProof="1">
                  <a:solidFill>
                    <a:srgbClr val="FFFFFF"/>
                  </a:solidFill>
                  <a:effectLst>
                    <a:outerShdw blurRad="190500" dir="2700000" algn="tl" rotWithShape="0">
                      <a:prstClr val="black">
                        <a:alpha val="40000"/>
                      </a:prstClr>
                    </a:outerShdw>
                  </a:effectLst>
                  <a:cs typeface="Arial" charset="0"/>
                </a:rPr>
                <a:t>Market </a:t>
              </a:r>
              <a:r>
                <a:rPr lang="en-US" b="1" noProof="1" smtClean="0">
                  <a:solidFill>
                    <a:srgbClr val="FFFFFF"/>
                  </a:solidFill>
                  <a:effectLst>
                    <a:outerShdw blurRad="190500" dir="2700000" algn="tl" rotWithShape="0">
                      <a:prstClr val="black">
                        <a:alpha val="40000"/>
                      </a:prstClr>
                    </a:outerShdw>
                  </a:effectLst>
                  <a:cs typeface="Arial" charset="0"/>
                </a:rPr>
                <a:t>development</a:t>
              </a:r>
              <a:endParaRPr lang="en-US" b="1" noProof="1">
                <a:solidFill>
                  <a:srgbClr val="FFFFFF"/>
                </a:solidFill>
                <a:effectLst>
                  <a:outerShdw blurRad="190500" dir="2700000" algn="tl" rotWithShape="0">
                    <a:prstClr val="black">
                      <a:alpha val="40000"/>
                    </a:prstClr>
                  </a:outerShdw>
                </a:effectLst>
                <a:cs typeface="Arial" charset="0"/>
              </a:endParaRPr>
            </a:p>
          </p:txBody>
        </p:sp>
        <p:sp>
          <p:nvSpPr>
            <p:cNvPr id="20" name="Rechteck 19"/>
            <p:cNvSpPr/>
            <p:nvPr/>
          </p:nvSpPr>
          <p:spPr bwMode="gray">
            <a:xfrm>
              <a:off x="6233328" y="4386792"/>
              <a:ext cx="2586822" cy="1415521"/>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Diversification </a:t>
              </a:r>
            </a:p>
          </p:txBody>
        </p:sp>
      </p:grpSp>
    </p:spTree>
    <p:extLst>
      <p:ext uri="{BB962C8B-B14F-4D97-AF65-F5344CB8AC3E}">
        <p14:creationId xmlns:p14="http://schemas.microsoft.com/office/powerpoint/2010/main" val="42586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sz="quarter" idx="13"/>
          </p:nvPr>
        </p:nvSpPr>
        <p:spPr bwMode="gray"/>
        <p:txBody>
          <a:bodyPr/>
          <a:lstStyle/>
          <a:p>
            <a:r>
              <a:rPr lang="en-US" noProof="1" smtClean="0"/>
              <a:t>Strategies according to individualization degree of product and customer relation</a:t>
            </a:r>
            <a:endParaRPr lang="en-US" noProof="1"/>
          </a:p>
        </p:txBody>
      </p:sp>
      <p:sp>
        <p:nvSpPr>
          <p:cNvPr id="34" name="Titel 33"/>
          <p:cNvSpPr>
            <a:spLocks noGrp="1"/>
          </p:cNvSpPr>
          <p:nvPr>
            <p:ph type="title"/>
          </p:nvPr>
        </p:nvSpPr>
        <p:spPr bwMode="gray"/>
        <p:txBody>
          <a:bodyPr/>
          <a:lstStyle/>
          <a:p>
            <a:r>
              <a:rPr lang="en-US" noProof="1"/>
              <a:t>Marketing Strategy </a:t>
            </a:r>
            <a:r>
              <a:rPr lang="en-US" b="0" noProof="1"/>
              <a:t>– </a:t>
            </a:r>
            <a:r>
              <a:rPr lang="en-US" b="0" noProof="1" smtClean="0"/>
              <a:t>Promotion Strategy</a:t>
            </a:r>
            <a:endParaRPr lang="en-US" b="0" noProof="1"/>
          </a:p>
        </p:txBody>
      </p:sp>
      <p:grpSp>
        <p:nvGrpSpPr>
          <p:cNvPr id="18" name="Gruppieren 17"/>
          <p:cNvGrpSpPr/>
          <p:nvPr/>
        </p:nvGrpSpPr>
        <p:grpSpPr bwMode="gray">
          <a:xfrm>
            <a:off x="604863" y="1500554"/>
            <a:ext cx="8409479" cy="4426917"/>
            <a:chOff x="604863" y="1500554"/>
            <a:chExt cx="8409479" cy="4426917"/>
          </a:xfrm>
        </p:grpSpPr>
        <p:cxnSp>
          <p:nvCxnSpPr>
            <p:cNvPr id="28" name="Gerade Verbindung mit Pfeil 27"/>
            <p:cNvCxnSpPr/>
            <p:nvPr/>
          </p:nvCxnSpPr>
          <p:spPr bwMode="gray">
            <a:xfrm flipV="1">
              <a:off x="1057229" y="1906693"/>
              <a:ext cx="0" cy="3453895"/>
            </a:xfrm>
            <a:prstGeom prst="straightConnector1">
              <a:avLst/>
            </a:prstGeom>
            <a:ln w="12700">
              <a:solidFill>
                <a:srgbClr val="80808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p:nvPr/>
          </p:nvCxnSpPr>
          <p:spPr bwMode="gray">
            <a:xfrm>
              <a:off x="1057229" y="5360586"/>
              <a:ext cx="6859951" cy="0"/>
            </a:xfrm>
            <a:prstGeom prst="straightConnector1">
              <a:avLst/>
            </a:prstGeom>
            <a:ln w="12700">
              <a:solidFill>
                <a:srgbClr val="80808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bwMode="gray">
            <a:xfrm>
              <a:off x="1196847" y="3759646"/>
              <a:ext cx="3187695" cy="139845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2000" b="1" noProof="1" smtClean="0">
                  <a:solidFill>
                    <a:srgbClr val="000000"/>
                  </a:solidFill>
                </a:rPr>
                <a:t>Mass-marketing</a:t>
              </a:r>
            </a:p>
            <a:p>
              <a:pPr algn="ctr">
                <a:spcAft>
                  <a:spcPts val="600"/>
                </a:spcAft>
              </a:pPr>
              <a:r>
                <a:rPr lang="en-US" sz="1400" noProof="1" smtClean="0">
                  <a:solidFill>
                    <a:srgbClr val="000000"/>
                  </a:solidFill>
                </a:rPr>
                <a:t>standardized </a:t>
              </a:r>
              <a:br>
                <a:rPr lang="en-US" sz="1400" noProof="1" smtClean="0">
                  <a:solidFill>
                    <a:srgbClr val="000000"/>
                  </a:solidFill>
                </a:rPr>
              </a:br>
              <a:r>
                <a:rPr lang="en-US" sz="1400" noProof="1" smtClean="0">
                  <a:solidFill>
                    <a:srgbClr val="000000"/>
                  </a:solidFill>
                </a:rPr>
                <a:t>market development</a:t>
              </a:r>
            </a:p>
          </p:txBody>
        </p:sp>
        <p:sp>
          <p:nvSpPr>
            <p:cNvPr id="32" name="Rechteck 31"/>
            <p:cNvSpPr/>
            <p:nvPr/>
          </p:nvSpPr>
          <p:spPr bwMode="gray">
            <a:xfrm>
              <a:off x="4729485" y="3759646"/>
              <a:ext cx="3187695" cy="139845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2000" b="1" noProof="1" smtClean="0">
                  <a:solidFill>
                    <a:srgbClr val="000000"/>
                  </a:solidFill>
                </a:rPr>
                <a:t>Relationship marketing</a:t>
              </a:r>
            </a:p>
            <a:p>
              <a:pPr algn="ctr">
                <a:spcAft>
                  <a:spcPts val="600"/>
                </a:spcAft>
              </a:pPr>
              <a:r>
                <a:rPr lang="en-US" sz="1400" noProof="1" smtClean="0"/>
                <a:t>Individualization of </a:t>
              </a:r>
              <a:br>
                <a:rPr lang="en-US" sz="1400" noProof="1" smtClean="0"/>
              </a:br>
              <a:r>
                <a:rPr lang="en-US" sz="1400" noProof="1" smtClean="0"/>
                <a:t>customer relationship</a:t>
              </a:r>
              <a:endParaRPr lang="en-US" sz="1400" noProof="1" smtClean="0">
                <a:solidFill>
                  <a:srgbClr val="000000"/>
                </a:solidFill>
              </a:endParaRPr>
            </a:p>
          </p:txBody>
        </p:sp>
        <p:sp>
          <p:nvSpPr>
            <p:cNvPr id="51" name="Rechteck 50"/>
            <p:cNvSpPr/>
            <p:nvPr/>
          </p:nvSpPr>
          <p:spPr bwMode="gray">
            <a:xfrm>
              <a:off x="1196847" y="1906693"/>
              <a:ext cx="3187695" cy="139845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2000" b="1" noProof="1" smtClean="0">
                  <a:solidFill>
                    <a:srgbClr val="000000"/>
                  </a:solidFill>
                </a:rPr>
                <a:t>Customized marketing</a:t>
              </a:r>
            </a:p>
            <a:p>
              <a:pPr algn="ctr">
                <a:spcAft>
                  <a:spcPts val="600"/>
                </a:spcAft>
              </a:pPr>
              <a:r>
                <a:rPr lang="en-US" sz="1400" noProof="1" smtClean="0">
                  <a:solidFill>
                    <a:srgbClr val="000000"/>
                  </a:solidFill>
                </a:rPr>
                <a:t>individualization </a:t>
              </a:r>
              <a:br>
                <a:rPr lang="en-US" sz="1400" noProof="1" smtClean="0">
                  <a:solidFill>
                    <a:srgbClr val="000000"/>
                  </a:solidFill>
                </a:rPr>
              </a:br>
              <a:r>
                <a:rPr lang="en-US" sz="1400" noProof="1" smtClean="0">
                  <a:solidFill>
                    <a:srgbClr val="000000"/>
                  </a:solidFill>
                </a:rPr>
                <a:t>of product</a:t>
              </a:r>
              <a:endParaRPr lang="en-US" sz="1400" noProof="1">
                <a:solidFill>
                  <a:srgbClr val="000000"/>
                </a:solidFill>
              </a:endParaRPr>
            </a:p>
          </p:txBody>
        </p:sp>
        <p:sp>
          <p:nvSpPr>
            <p:cNvPr id="52" name="Rechteck 51"/>
            <p:cNvSpPr/>
            <p:nvPr/>
          </p:nvSpPr>
          <p:spPr bwMode="gray">
            <a:xfrm>
              <a:off x="4729485" y="1906693"/>
              <a:ext cx="3187695" cy="1398455"/>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2000" b="1" noProof="1" smtClean="0">
                  <a:solidFill>
                    <a:srgbClr val="FFFFFF"/>
                  </a:solidFill>
                  <a:effectLst>
                    <a:outerShdw blurRad="190500" algn="ctr" rotWithShape="0">
                      <a:prstClr val="black">
                        <a:alpha val="50000"/>
                      </a:prstClr>
                    </a:outerShdw>
                  </a:effectLst>
                </a:rPr>
                <a:t>Individual marketing</a:t>
              </a:r>
            </a:p>
            <a:p>
              <a:pPr algn="ctr">
                <a:spcAft>
                  <a:spcPts val="600"/>
                </a:spcAft>
              </a:pPr>
              <a:r>
                <a:rPr lang="en-US" sz="1400" noProof="1" smtClean="0">
                  <a:solidFill>
                    <a:srgbClr val="FFFFFF"/>
                  </a:solidFill>
                  <a:effectLst>
                    <a:outerShdw blurRad="190500" algn="ctr" rotWithShape="0">
                      <a:prstClr val="black">
                        <a:alpha val="50000"/>
                      </a:prstClr>
                    </a:outerShdw>
                  </a:effectLst>
                </a:rPr>
                <a:t>customer individual </a:t>
              </a:r>
              <a:br>
                <a:rPr lang="en-US" sz="1400" noProof="1" smtClean="0">
                  <a:solidFill>
                    <a:srgbClr val="FFFFFF"/>
                  </a:solidFill>
                  <a:effectLst>
                    <a:outerShdw blurRad="190500" algn="ctr" rotWithShape="0">
                      <a:prstClr val="black">
                        <a:alpha val="50000"/>
                      </a:prstClr>
                    </a:outerShdw>
                  </a:effectLst>
                </a:rPr>
              </a:br>
              <a:r>
                <a:rPr lang="en-US" sz="1400" noProof="1" smtClean="0">
                  <a:solidFill>
                    <a:srgbClr val="FFFFFF"/>
                  </a:solidFill>
                  <a:effectLst>
                    <a:outerShdw blurRad="190500" algn="ctr" rotWithShape="0">
                      <a:prstClr val="black">
                        <a:alpha val="50000"/>
                      </a:prstClr>
                    </a:outerShdw>
                  </a:effectLst>
                </a:rPr>
                <a:t>market development</a:t>
              </a:r>
            </a:p>
          </p:txBody>
        </p:sp>
        <p:cxnSp>
          <p:nvCxnSpPr>
            <p:cNvPr id="55" name="Gerade Verbindung 54"/>
            <p:cNvCxnSpPr/>
            <p:nvPr/>
          </p:nvCxnSpPr>
          <p:spPr bwMode="gray">
            <a:xfrm>
              <a:off x="4574245" y="1906693"/>
              <a:ext cx="0" cy="3251408"/>
            </a:xfrm>
            <a:prstGeom prst="line">
              <a:avLst/>
            </a:prstGeom>
            <a:ln w="12700">
              <a:solidFill>
                <a:srgbClr val="AFAFAF"/>
              </a:solidFill>
              <a:prstDash val="sysDot"/>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bwMode="gray">
            <a:xfrm>
              <a:off x="1196847" y="3532397"/>
              <a:ext cx="6720333" cy="0"/>
            </a:xfrm>
            <a:prstGeom prst="line">
              <a:avLst/>
            </a:prstGeom>
            <a:ln w="12700">
              <a:solidFill>
                <a:srgbClr val="AFAFAF"/>
              </a:solidFill>
              <a:prstDash val="sysDot"/>
            </a:ln>
          </p:spPr>
          <p:style>
            <a:lnRef idx="1">
              <a:schemeClr val="accent1"/>
            </a:lnRef>
            <a:fillRef idx="0">
              <a:schemeClr val="accent1"/>
            </a:fillRef>
            <a:effectRef idx="0">
              <a:schemeClr val="accent1"/>
            </a:effectRef>
            <a:fontRef idx="minor">
              <a:schemeClr val="tx1"/>
            </a:fontRef>
          </p:style>
        </p:cxnSp>
        <p:sp>
          <p:nvSpPr>
            <p:cNvPr id="58" name="Textfeld 57"/>
            <p:cNvSpPr txBox="1"/>
            <p:nvPr/>
          </p:nvSpPr>
          <p:spPr bwMode="gray">
            <a:xfrm>
              <a:off x="942929" y="1500554"/>
              <a:ext cx="2519536" cy="276999"/>
            </a:xfrm>
            <a:prstGeom prst="rect">
              <a:avLst/>
            </a:prstGeom>
            <a:noFill/>
          </p:spPr>
          <p:txBody>
            <a:bodyPr wrap="none" rtlCol="0">
              <a:spAutoFit/>
            </a:bodyPr>
            <a:lstStyle/>
            <a:p>
              <a:r>
                <a:rPr lang="en-US" sz="1200" noProof="1" smtClean="0"/>
                <a:t>Level of individualization of a product</a:t>
              </a:r>
              <a:endParaRPr lang="en-US" sz="1200" noProof="1">
                <a:solidFill>
                  <a:srgbClr val="000000"/>
                </a:solidFill>
              </a:endParaRPr>
            </a:p>
          </p:txBody>
        </p:sp>
        <p:sp>
          <p:nvSpPr>
            <p:cNvPr id="61" name="Textfeld 60"/>
            <p:cNvSpPr txBox="1"/>
            <p:nvPr/>
          </p:nvSpPr>
          <p:spPr bwMode="gray">
            <a:xfrm>
              <a:off x="7300668" y="5465806"/>
              <a:ext cx="1713674" cy="461665"/>
            </a:xfrm>
            <a:prstGeom prst="rect">
              <a:avLst/>
            </a:prstGeom>
            <a:noFill/>
          </p:spPr>
          <p:txBody>
            <a:bodyPr wrap="none" rtlCol="0">
              <a:spAutoFit/>
            </a:bodyPr>
            <a:lstStyle/>
            <a:p>
              <a:r>
                <a:rPr lang="en-US" sz="1200" noProof="1" smtClean="0"/>
                <a:t>Individualization degree </a:t>
              </a:r>
              <a:br>
                <a:rPr lang="en-US" sz="1200" noProof="1" smtClean="0"/>
              </a:br>
              <a:r>
                <a:rPr lang="en-US" sz="1200" noProof="1" smtClean="0"/>
                <a:t>of customer relationship</a:t>
              </a:r>
              <a:endParaRPr lang="en-US" sz="1200" noProof="1">
                <a:solidFill>
                  <a:srgbClr val="000000"/>
                </a:solidFill>
              </a:endParaRPr>
            </a:p>
          </p:txBody>
        </p:sp>
        <p:sp>
          <p:nvSpPr>
            <p:cNvPr id="63" name="Textfeld 62"/>
            <p:cNvSpPr txBox="1"/>
            <p:nvPr/>
          </p:nvSpPr>
          <p:spPr bwMode="gray">
            <a:xfrm>
              <a:off x="2473941" y="5455295"/>
              <a:ext cx="411716" cy="276999"/>
            </a:xfrm>
            <a:prstGeom prst="rect">
              <a:avLst/>
            </a:prstGeom>
            <a:noFill/>
          </p:spPr>
          <p:txBody>
            <a:bodyPr wrap="none" rtlCol="0">
              <a:spAutoFit/>
            </a:bodyPr>
            <a:lstStyle/>
            <a:p>
              <a:r>
                <a:rPr lang="en-US" sz="1200" noProof="1" smtClean="0">
                  <a:solidFill>
                    <a:srgbClr val="000000"/>
                  </a:solidFill>
                </a:rPr>
                <a:t>low</a:t>
              </a:r>
              <a:endParaRPr lang="en-US" sz="1200" noProof="1">
                <a:solidFill>
                  <a:srgbClr val="000000"/>
                </a:solidFill>
              </a:endParaRPr>
            </a:p>
          </p:txBody>
        </p:sp>
        <p:sp>
          <p:nvSpPr>
            <p:cNvPr id="64" name="Textfeld 63"/>
            <p:cNvSpPr txBox="1"/>
            <p:nvPr/>
          </p:nvSpPr>
          <p:spPr bwMode="gray">
            <a:xfrm>
              <a:off x="6077111" y="5455295"/>
              <a:ext cx="452368" cy="276999"/>
            </a:xfrm>
            <a:prstGeom prst="rect">
              <a:avLst/>
            </a:prstGeom>
            <a:noFill/>
          </p:spPr>
          <p:txBody>
            <a:bodyPr wrap="none" rtlCol="0">
              <a:spAutoFit/>
            </a:bodyPr>
            <a:lstStyle/>
            <a:p>
              <a:r>
                <a:rPr lang="en-US" sz="1200" noProof="1" smtClean="0">
                  <a:solidFill>
                    <a:srgbClr val="000000"/>
                  </a:solidFill>
                </a:rPr>
                <a:t>high</a:t>
              </a:r>
              <a:endParaRPr lang="en-US" sz="1200" noProof="1">
                <a:solidFill>
                  <a:srgbClr val="000000"/>
                </a:solidFill>
              </a:endParaRPr>
            </a:p>
          </p:txBody>
        </p:sp>
        <p:sp>
          <p:nvSpPr>
            <p:cNvPr id="65" name="Textfeld 64"/>
            <p:cNvSpPr txBox="1"/>
            <p:nvPr/>
          </p:nvSpPr>
          <p:spPr bwMode="gray">
            <a:xfrm>
              <a:off x="645514" y="4300012"/>
              <a:ext cx="411715" cy="276999"/>
            </a:xfrm>
            <a:prstGeom prst="rect">
              <a:avLst/>
            </a:prstGeom>
            <a:noFill/>
          </p:spPr>
          <p:txBody>
            <a:bodyPr wrap="none" rtlCol="0">
              <a:spAutoFit/>
            </a:bodyPr>
            <a:lstStyle/>
            <a:p>
              <a:pPr algn="r"/>
              <a:r>
                <a:rPr lang="en-US" sz="1200" noProof="1" smtClean="0">
                  <a:solidFill>
                    <a:srgbClr val="000000"/>
                  </a:solidFill>
                </a:rPr>
                <a:t>low</a:t>
              </a:r>
              <a:endParaRPr lang="en-US" sz="1200" noProof="1">
                <a:solidFill>
                  <a:srgbClr val="000000"/>
                </a:solidFill>
              </a:endParaRPr>
            </a:p>
          </p:txBody>
        </p:sp>
        <p:sp>
          <p:nvSpPr>
            <p:cNvPr id="66" name="Textfeld 65"/>
            <p:cNvSpPr txBox="1"/>
            <p:nvPr/>
          </p:nvSpPr>
          <p:spPr bwMode="gray">
            <a:xfrm>
              <a:off x="604863" y="2447059"/>
              <a:ext cx="452367" cy="276999"/>
            </a:xfrm>
            <a:prstGeom prst="rect">
              <a:avLst/>
            </a:prstGeom>
            <a:noFill/>
          </p:spPr>
          <p:txBody>
            <a:bodyPr wrap="none" rtlCol="0">
              <a:spAutoFit/>
            </a:bodyPr>
            <a:lstStyle/>
            <a:p>
              <a:pPr algn="r"/>
              <a:r>
                <a:rPr lang="en-US" sz="1200" noProof="1" smtClean="0">
                  <a:solidFill>
                    <a:srgbClr val="000000"/>
                  </a:solidFill>
                </a:rPr>
                <a:t>high</a:t>
              </a:r>
              <a:endParaRPr lang="en-US" sz="1200" noProof="1">
                <a:solidFill>
                  <a:srgbClr val="000000"/>
                </a:solidFill>
              </a:endParaRPr>
            </a:p>
          </p:txBody>
        </p:sp>
      </p:grpSp>
      <p:grpSp>
        <p:nvGrpSpPr>
          <p:cNvPr id="20" name="Gruppieren 19"/>
          <p:cNvGrpSpPr/>
          <p:nvPr/>
        </p:nvGrpSpPr>
        <p:grpSpPr bwMode="gray">
          <a:xfrm rot="21415227">
            <a:off x="3702271" y="4491409"/>
            <a:ext cx="2239705" cy="1915962"/>
            <a:chOff x="7391660" y="-345189"/>
            <a:chExt cx="2239705" cy="1915962"/>
          </a:xfrm>
        </p:grpSpPr>
        <p:sp>
          <p:nvSpPr>
            <p:cNvPr id="21" name="Rechteck 20"/>
            <p:cNvSpPr/>
            <p:nvPr/>
          </p:nvSpPr>
          <p:spPr bwMode="gray">
            <a:xfrm rot="384271">
              <a:off x="7391660" y="120390"/>
              <a:ext cx="2239705" cy="145038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Present the promotion strategy of your company by highlighting the correspondent field with an accent color.</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22" name="Picture 5" descr="Tessafilm_4"/>
            <p:cNvPicPr>
              <a:picLocks noChangeAspect="1" noChangeArrowheads="1"/>
            </p:cNvPicPr>
            <p:nvPr/>
          </p:nvPicPr>
          <p:blipFill>
            <a:blip r:embed="rId2" cstate="print"/>
            <a:srcRect l="59392" b="89844"/>
            <a:stretch>
              <a:fillRect/>
            </a:stretch>
          </p:blipFill>
          <p:spPr bwMode="gray">
            <a:xfrm rot="16384773">
              <a:off x="7283515" y="-173732"/>
              <a:ext cx="738456" cy="395541"/>
            </a:xfrm>
            <a:prstGeom prst="rect">
              <a:avLst/>
            </a:prstGeom>
            <a:noFill/>
          </p:spPr>
        </p:pic>
      </p:grpSp>
    </p:spTree>
    <p:extLst>
      <p:ext uri="{BB962C8B-B14F-4D97-AF65-F5344CB8AC3E}">
        <p14:creationId xmlns:p14="http://schemas.microsoft.com/office/powerpoint/2010/main" val="316346286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noProof="1" smtClean="0"/>
              <a:t>Supply chain displaying the path of a product from commodity to supplier, manufacturer and customer</a:t>
            </a:r>
          </a:p>
        </p:txBody>
      </p:sp>
      <p:sp>
        <p:nvSpPr>
          <p:cNvPr id="40963" name="_h1"/>
          <p:cNvSpPr>
            <a:spLocks noGrp="1" noChangeArrowheads="1"/>
          </p:cNvSpPr>
          <p:nvPr>
            <p:ph type="title"/>
          </p:nvPr>
        </p:nvSpPr>
        <p:spPr bwMode="gray"/>
        <p:txBody>
          <a:bodyPr/>
          <a:lstStyle/>
          <a:p>
            <a:r>
              <a:rPr lang="en-US" noProof="1"/>
              <a:t>Macroenvironment Analysis </a:t>
            </a:r>
            <a:r>
              <a:rPr lang="en-US" b="0" noProof="1" smtClean="0"/>
              <a:t>– Supply </a:t>
            </a:r>
            <a:r>
              <a:rPr lang="en-US" b="0" noProof="1"/>
              <a:t>Chain</a:t>
            </a:r>
            <a:endParaRPr lang="en-US" b="0" noProof="1" smtClean="0"/>
          </a:p>
        </p:txBody>
      </p:sp>
      <p:grpSp>
        <p:nvGrpSpPr>
          <p:cNvPr id="2" name="Gruppieren 29"/>
          <p:cNvGrpSpPr/>
          <p:nvPr/>
        </p:nvGrpSpPr>
        <p:grpSpPr bwMode="gray">
          <a:xfrm>
            <a:off x="323853" y="2330824"/>
            <a:ext cx="8497089" cy="2886635"/>
            <a:chOff x="323853" y="2330824"/>
            <a:chExt cx="8497089" cy="2886635"/>
          </a:xfrm>
        </p:grpSpPr>
        <p:sp>
          <p:nvSpPr>
            <p:cNvPr id="3" name="Rechteck 2"/>
            <p:cNvSpPr/>
            <p:nvPr/>
          </p:nvSpPr>
          <p:spPr bwMode="gray">
            <a:xfrm>
              <a:off x="448235" y="2330824"/>
              <a:ext cx="1604683" cy="2886635"/>
            </a:xfrm>
            <a:prstGeom prst="rect">
              <a:avLst/>
            </a:prstGeom>
            <a:solidFill>
              <a:schemeClr val="accent1">
                <a:lumMod val="60000"/>
                <a:lumOff val="40000"/>
                <a:alpha val="50000"/>
              </a:schemeClr>
            </a:solidFill>
            <a:ln w="12700">
              <a:noFill/>
              <a:round/>
              <a:headEnd/>
              <a:tailEnd/>
            </a:ln>
          </p:spPr>
          <p:txBody>
            <a:bodyPr rtlCol="0" anchor="ctr"/>
            <a:lstStyle/>
            <a:p>
              <a:pPr algn="ctr"/>
              <a:endParaRPr lang="en-US" noProof="1" smtClean="0"/>
            </a:p>
          </p:txBody>
        </p:sp>
        <p:sp>
          <p:nvSpPr>
            <p:cNvPr id="17" name="Rechteck 16"/>
            <p:cNvSpPr/>
            <p:nvPr/>
          </p:nvSpPr>
          <p:spPr bwMode="gray">
            <a:xfrm>
              <a:off x="7164288" y="2330824"/>
              <a:ext cx="1604683" cy="2886635"/>
            </a:xfrm>
            <a:prstGeom prst="rect">
              <a:avLst/>
            </a:prstGeom>
            <a:solidFill>
              <a:schemeClr val="accent1">
                <a:lumMod val="60000"/>
                <a:lumOff val="40000"/>
                <a:alpha val="50000"/>
              </a:schemeClr>
            </a:solidFill>
            <a:ln w="12700">
              <a:noFill/>
              <a:round/>
              <a:headEnd/>
              <a:tailEnd/>
            </a:ln>
          </p:spPr>
          <p:txBody>
            <a:bodyPr rtlCol="0" anchor="ctr"/>
            <a:lstStyle/>
            <a:p>
              <a:pPr algn="ctr"/>
              <a:endParaRPr lang="en-US" noProof="1" smtClean="0"/>
            </a:p>
          </p:txBody>
        </p:sp>
        <p:sp>
          <p:nvSpPr>
            <p:cNvPr id="19" name="Rechteck 18"/>
            <p:cNvSpPr/>
            <p:nvPr/>
          </p:nvSpPr>
          <p:spPr bwMode="gray">
            <a:xfrm>
              <a:off x="323853" y="2330824"/>
              <a:ext cx="1729066" cy="2886635"/>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sz="2000" b="1" noProof="1" smtClean="0">
                  <a:solidFill>
                    <a:srgbClr val="FFFFFF"/>
                  </a:solidFill>
                  <a:effectLst>
                    <a:outerShdw blurRad="190500" algn="ctr" rotWithShape="0">
                      <a:prstClr val="black">
                        <a:alpha val="50000"/>
                      </a:prstClr>
                    </a:outerShdw>
                  </a:effectLst>
                  <a:cs typeface="Arial" charset="0"/>
                </a:rPr>
                <a:t>Supplier</a:t>
              </a:r>
              <a:endParaRPr lang="en-US" b="1" noProof="1" smtClean="0">
                <a:solidFill>
                  <a:srgbClr val="FFFFFF"/>
                </a:solidFill>
                <a:effectLst>
                  <a:outerShdw blurRad="190500" algn="ctr" rotWithShape="0">
                    <a:prstClr val="black">
                      <a:alpha val="50000"/>
                    </a:prstClr>
                  </a:outerShdw>
                </a:effectLst>
                <a:cs typeface="Arial" charset="0"/>
              </a:endParaRPr>
            </a:p>
            <a:p>
              <a:pPr lvl="0" algn="ctr" defTabSz="801688" eaLnBrk="0" hangingPunct="0">
                <a:buClr>
                  <a:srgbClr val="969696"/>
                </a:buClr>
                <a:defRPr/>
              </a:pPr>
              <a:r>
                <a:rPr lang="de-DE" sz="1400" noProof="1">
                  <a:solidFill>
                    <a:srgbClr val="FFFFFF"/>
                  </a:solidFill>
                  <a:effectLst>
                    <a:outerShdw blurRad="190500" algn="ctr" rotWithShape="0">
                      <a:prstClr val="black">
                        <a:alpha val="50000"/>
                      </a:prstClr>
                    </a:outerShdw>
                  </a:effectLst>
                  <a:cs typeface="Arial" charset="0"/>
                </a:rPr>
                <a:t>Placeholder</a:t>
              </a:r>
            </a:p>
            <a:p>
              <a:pPr lvl="0" algn="ctr" defTabSz="801688" eaLnBrk="0" hangingPunct="0">
                <a:buClr>
                  <a:srgbClr val="969696"/>
                </a:buClr>
                <a:defRPr/>
              </a:pPr>
              <a:r>
                <a:rPr lang="de-DE" sz="1400" noProof="1">
                  <a:solidFill>
                    <a:srgbClr val="FFFFFF"/>
                  </a:solidFill>
                  <a:effectLst>
                    <a:outerShdw blurRad="190500" algn="ctr" rotWithShape="0">
                      <a:prstClr val="black">
                        <a:alpha val="50000"/>
                      </a:prstClr>
                    </a:outerShdw>
                  </a:effectLst>
                  <a:cs typeface="Arial" charset="0"/>
                </a:rPr>
                <a:t>Placeholder</a:t>
              </a:r>
            </a:p>
            <a:p>
              <a:pPr lvl="0" algn="ctr" defTabSz="801688" eaLnBrk="0" hangingPunct="0">
                <a:buClr>
                  <a:srgbClr val="969696"/>
                </a:buClr>
                <a:defRPr/>
              </a:pPr>
              <a:r>
                <a:rPr lang="de-DE" sz="1400" noProof="1">
                  <a:solidFill>
                    <a:srgbClr val="FFFFFF"/>
                  </a:solidFill>
                  <a:effectLst>
                    <a:outerShdw blurRad="190500" algn="ctr" rotWithShape="0">
                      <a:prstClr val="black">
                        <a:alpha val="50000"/>
                      </a:prstClr>
                    </a:outerShdw>
                  </a:effectLst>
                  <a:cs typeface="Arial" charset="0"/>
                </a:rPr>
                <a:t>Placeholder</a:t>
              </a:r>
            </a:p>
          </p:txBody>
        </p:sp>
        <p:sp>
          <p:nvSpPr>
            <p:cNvPr id="20" name="Rechteck 19"/>
            <p:cNvSpPr/>
            <p:nvPr/>
          </p:nvSpPr>
          <p:spPr bwMode="gray">
            <a:xfrm>
              <a:off x="7091876" y="2330824"/>
              <a:ext cx="1729066" cy="2886635"/>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sz="2000" b="1" noProof="1" smtClean="0">
                  <a:solidFill>
                    <a:srgbClr val="FFFFFF"/>
                  </a:solidFill>
                  <a:effectLst>
                    <a:outerShdw blurRad="190500" algn="ctr" rotWithShape="0">
                      <a:prstClr val="black">
                        <a:alpha val="50000"/>
                      </a:prstClr>
                    </a:outerShdw>
                  </a:effectLst>
                  <a:cs typeface="Arial" charset="0"/>
                </a:rPr>
                <a:t>Customer</a:t>
              </a:r>
              <a:endParaRPr lang="en-US" b="1" noProof="1" smtClean="0">
                <a:solidFill>
                  <a:srgbClr val="FFFFFF"/>
                </a:solidFill>
                <a:effectLst>
                  <a:outerShdw blurRad="190500" algn="ctr" rotWithShape="0">
                    <a:prstClr val="black">
                      <a:alpha val="50000"/>
                    </a:prstClr>
                  </a:outerShdw>
                </a:effectLst>
                <a:cs typeface="Arial" charset="0"/>
              </a:endParaRPr>
            </a:p>
            <a:p>
              <a:pPr lvl="0" algn="ctr" defTabSz="801688" eaLnBrk="0" hangingPunct="0">
                <a:buClr>
                  <a:srgbClr val="969696"/>
                </a:buClr>
                <a:defRPr/>
              </a:pPr>
              <a:r>
                <a:rPr lang="de-DE" sz="1400" noProof="1">
                  <a:solidFill>
                    <a:srgbClr val="FFFFFF"/>
                  </a:solidFill>
                  <a:effectLst>
                    <a:outerShdw blurRad="190500" algn="ctr" rotWithShape="0">
                      <a:prstClr val="black">
                        <a:alpha val="50000"/>
                      </a:prstClr>
                    </a:outerShdw>
                  </a:effectLst>
                  <a:cs typeface="Arial" charset="0"/>
                </a:rPr>
                <a:t>Placeholder</a:t>
              </a:r>
            </a:p>
            <a:p>
              <a:pPr lvl="0" algn="ctr" defTabSz="801688" eaLnBrk="0" hangingPunct="0">
                <a:buClr>
                  <a:srgbClr val="969696"/>
                </a:buClr>
                <a:defRPr/>
              </a:pPr>
              <a:r>
                <a:rPr lang="de-DE" sz="1400" noProof="1">
                  <a:solidFill>
                    <a:srgbClr val="FFFFFF"/>
                  </a:solidFill>
                  <a:effectLst>
                    <a:outerShdw blurRad="190500" algn="ctr" rotWithShape="0">
                      <a:prstClr val="black">
                        <a:alpha val="50000"/>
                      </a:prstClr>
                    </a:outerShdw>
                  </a:effectLst>
                  <a:cs typeface="Arial" charset="0"/>
                </a:rPr>
                <a:t>Placeholder</a:t>
              </a:r>
            </a:p>
            <a:p>
              <a:pPr lvl="0" algn="ctr" defTabSz="801688" eaLnBrk="0" hangingPunct="0">
                <a:buClr>
                  <a:srgbClr val="969696"/>
                </a:buClr>
                <a:defRPr/>
              </a:pPr>
              <a:r>
                <a:rPr lang="de-DE" sz="1400" noProof="1" smtClean="0">
                  <a:solidFill>
                    <a:srgbClr val="FFFFFF"/>
                  </a:solidFill>
                  <a:effectLst>
                    <a:outerShdw blurRad="190500" algn="ctr" rotWithShape="0">
                      <a:prstClr val="black">
                        <a:alpha val="50000"/>
                      </a:prstClr>
                    </a:outerShdw>
                  </a:effectLst>
                  <a:cs typeface="Arial" charset="0"/>
                </a:rPr>
                <a:t>Placeholder</a:t>
              </a:r>
              <a:endParaRPr lang="de-DE" sz="1400" noProof="1">
                <a:solidFill>
                  <a:srgbClr val="FFFFFF"/>
                </a:solidFill>
                <a:effectLst>
                  <a:outerShdw blurRad="190500" algn="ctr" rotWithShape="0">
                    <a:prstClr val="black">
                      <a:alpha val="50000"/>
                    </a:prstClr>
                  </a:outerShdw>
                </a:effectLst>
                <a:cs typeface="Arial" charset="0"/>
              </a:endParaRPr>
            </a:p>
          </p:txBody>
        </p:sp>
        <p:sp>
          <p:nvSpPr>
            <p:cNvPr id="21" name="Rechteck 20"/>
            <p:cNvSpPr/>
            <p:nvPr/>
          </p:nvSpPr>
          <p:spPr bwMode="gray">
            <a:xfrm>
              <a:off x="2481557" y="2330824"/>
              <a:ext cx="4181682" cy="288663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grpSp>
          <p:nvGrpSpPr>
            <p:cNvPr id="4" name="Gruppieren 25"/>
            <p:cNvGrpSpPr/>
            <p:nvPr/>
          </p:nvGrpSpPr>
          <p:grpSpPr bwMode="gray">
            <a:xfrm>
              <a:off x="2614456" y="3811450"/>
              <a:ext cx="3915884" cy="1247802"/>
              <a:chOff x="2481557" y="3969657"/>
              <a:chExt cx="5422830" cy="1247802"/>
            </a:xfrm>
          </p:grpSpPr>
          <p:sp>
            <p:nvSpPr>
              <p:cNvPr id="22" name="Rechteck 21"/>
              <p:cNvSpPr/>
              <p:nvPr/>
            </p:nvSpPr>
            <p:spPr bwMode="gray">
              <a:xfrm>
                <a:off x="2481557" y="3969657"/>
                <a:ext cx="1807611" cy="1247802"/>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b" anchorCtr="0"/>
              <a:lstStyle/>
              <a:p>
                <a:pPr algn="ctr">
                  <a:lnSpc>
                    <a:spcPct val="95000"/>
                  </a:lnSpc>
                  <a:buClr>
                    <a:srgbClr val="969696"/>
                  </a:buClr>
                  <a:defRPr/>
                </a:pPr>
                <a:r>
                  <a:rPr lang="en-US" sz="1400" b="1" noProof="1" smtClean="0">
                    <a:solidFill>
                      <a:srgbClr val="000000"/>
                    </a:solidFill>
                    <a:cs typeface="Arial" charset="0"/>
                  </a:rPr>
                  <a:t>Procurement</a:t>
                </a:r>
              </a:p>
              <a:p>
                <a:pPr algn="ctr">
                  <a:lnSpc>
                    <a:spcPct val="95000"/>
                  </a:lnSpc>
                  <a:buClr>
                    <a:srgbClr val="969696"/>
                  </a:buClr>
                  <a:defRPr/>
                </a:pPr>
                <a:r>
                  <a:rPr lang="de-DE" sz="1100" noProof="1" smtClean="0">
                    <a:solidFill>
                      <a:srgbClr val="000000"/>
                    </a:solidFill>
                    <a:cs typeface="Arial" charset="0"/>
                  </a:rPr>
                  <a:t>Placeholder</a:t>
                </a:r>
                <a:endParaRPr lang="en-US" sz="1400" b="1" noProof="1" smtClean="0">
                  <a:solidFill>
                    <a:srgbClr val="000000"/>
                  </a:solidFill>
                  <a:cs typeface="Arial" charset="0"/>
                </a:endParaRPr>
              </a:p>
            </p:txBody>
          </p:sp>
          <p:sp>
            <p:nvSpPr>
              <p:cNvPr id="23" name="Rechteck 22"/>
              <p:cNvSpPr/>
              <p:nvPr/>
            </p:nvSpPr>
            <p:spPr bwMode="gray">
              <a:xfrm>
                <a:off x="4289167" y="3969657"/>
                <a:ext cx="1807610" cy="1247802"/>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b" anchorCtr="0"/>
              <a:lstStyle/>
              <a:p>
                <a:pPr algn="ctr">
                  <a:lnSpc>
                    <a:spcPct val="95000"/>
                  </a:lnSpc>
                  <a:buClr>
                    <a:srgbClr val="969696"/>
                  </a:buClr>
                  <a:defRPr/>
                </a:pPr>
                <a:r>
                  <a:rPr lang="en-US" sz="1400" b="1" noProof="1" smtClean="0">
                    <a:solidFill>
                      <a:srgbClr val="000000"/>
                    </a:solidFill>
                    <a:cs typeface="Arial" charset="0"/>
                  </a:rPr>
                  <a:t>Production</a:t>
                </a:r>
              </a:p>
              <a:p>
                <a:pPr lvl="0" algn="ctr">
                  <a:lnSpc>
                    <a:spcPct val="95000"/>
                  </a:lnSpc>
                  <a:buClr>
                    <a:srgbClr val="969696"/>
                  </a:buClr>
                  <a:defRPr/>
                </a:pPr>
                <a:r>
                  <a:rPr lang="de-DE" sz="1100" noProof="1" smtClean="0">
                    <a:solidFill>
                      <a:srgbClr val="000000"/>
                    </a:solidFill>
                    <a:cs typeface="Arial" charset="0"/>
                  </a:rPr>
                  <a:t>Placeholder</a:t>
                </a:r>
                <a:endParaRPr lang="en-US" sz="1400" b="1" noProof="1">
                  <a:solidFill>
                    <a:srgbClr val="000000"/>
                  </a:solidFill>
                  <a:cs typeface="Arial" charset="0"/>
                </a:endParaRPr>
              </a:p>
            </p:txBody>
          </p:sp>
          <p:sp>
            <p:nvSpPr>
              <p:cNvPr id="24" name="Rechteck 23"/>
              <p:cNvSpPr/>
              <p:nvPr/>
            </p:nvSpPr>
            <p:spPr bwMode="gray">
              <a:xfrm>
                <a:off x="6096777" y="3969657"/>
                <a:ext cx="1807610" cy="1247802"/>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b" anchorCtr="0"/>
              <a:lstStyle/>
              <a:p>
                <a:pPr algn="ctr">
                  <a:lnSpc>
                    <a:spcPct val="95000"/>
                  </a:lnSpc>
                  <a:buClr>
                    <a:srgbClr val="969696"/>
                  </a:buClr>
                  <a:defRPr/>
                </a:pPr>
                <a:r>
                  <a:rPr lang="en-US" sz="1400" b="1" noProof="1" smtClean="0">
                    <a:solidFill>
                      <a:srgbClr val="000000"/>
                    </a:solidFill>
                    <a:cs typeface="Arial" charset="0"/>
                  </a:rPr>
                  <a:t>Sales</a:t>
                </a:r>
              </a:p>
              <a:p>
                <a:pPr lvl="0" algn="ctr">
                  <a:lnSpc>
                    <a:spcPct val="95000"/>
                  </a:lnSpc>
                  <a:buClr>
                    <a:srgbClr val="969696"/>
                  </a:buClr>
                  <a:defRPr/>
                </a:pPr>
                <a:r>
                  <a:rPr lang="de-DE" sz="1100" noProof="1" smtClean="0">
                    <a:solidFill>
                      <a:srgbClr val="000000"/>
                    </a:solidFill>
                    <a:cs typeface="Arial" charset="0"/>
                  </a:rPr>
                  <a:t>Placeholder</a:t>
                </a:r>
                <a:endParaRPr lang="en-US" sz="1400" b="1" noProof="1">
                  <a:solidFill>
                    <a:srgbClr val="000000"/>
                  </a:solidFill>
                  <a:cs typeface="Arial" charset="0"/>
                </a:endParaRPr>
              </a:p>
            </p:txBody>
          </p:sp>
        </p:grpSp>
        <p:grpSp>
          <p:nvGrpSpPr>
            <p:cNvPr id="5" name="Gruppieren 40"/>
            <p:cNvGrpSpPr/>
            <p:nvPr/>
          </p:nvGrpSpPr>
          <p:grpSpPr bwMode="gray">
            <a:xfrm>
              <a:off x="3506129" y="2398525"/>
              <a:ext cx="1985692" cy="2042840"/>
              <a:chOff x="2886076" y="1519238"/>
              <a:chExt cx="3695700" cy="3802062"/>
            </a:xfrm>
          </p:grpSpPr>
          <p:sp>
            <p:nvSpPr>
              <p:cNvPr id="1031" name="Rectangle 7"/>
              <p:cNvSpPr>
                <a:spLocks noChangeArrowheads="1"/>
              </p:cNvSpPr>
              <p:nvPr/>
            </p:nvSpPr>
            <p:spPr bwMode="gray">
              <a:xfrm>
                <a:off x="4033838" y="1595438"/>
                <a:ext cx="271463" cy="162242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32" name="Oval 8"/>
              <p:cNvSpPr>
                <a:spLocks noChangeArrowheads="1"/>
              </p:cNvSpPr>
              <p:nvPr/>
            </p:nvSpPr>
            <p:spPr bwMode="gray">
              <a:xfrm>
                <a:off x="4033838" y="1519238"/>
                <a:ext cx="271463" cy="147637"/>
              </a:xfrm>
              <a:prstGeom prst="ellips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33" name="Rectangle 9"/>
              <p:cNvSpPr>
                <a:spLocks noChangeArrowheads="1"/>
              </p:cNvSpPr>
              <p:nvPr/>
            </p:nvSpPr>
            <p:spPr bwMode="gray">
              <a:xfrm>
                <a:off x="3719513" y="1804988"/>
                <a:ext cx="269875" cy="1624012"/>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34" name="Oval 10"/>
              <p:cNvSpPr>
                <a:spLocks noChangeArrowheads="1"/>
              </p:cNvSpPr>
              <p:nvPr/>
            </p:nvSpPr>
            <p:spPr bwMode="gray">
              <a:xfrm>
                <a:off x="3719513" y="1730375"/>
                <a:ext cx="269875" cy="146050"/>
              </a:xfrm>
              <a:prstGeom prst="ellipse">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35" name="Freeform 11"/>
              <p:cNvSpPr>
                <a:spLocks/>
              </p:cNvSpPr>
              <p:nvPr/>
            </p:nvSpPr>
            <p:spPr bwMode="gray">
              <a:xfrm>
                <a:off x="4251326" y="2082800"/>
                <a:ext cx="2330450" cy="1704975"/>
              </a:xfrm>
              <a:custGeom>
                <a:avLst/>
                <a:gdLst/>
                <a:ahLst/>
                <a:cxnLst>
                  <a:cxn ang="0">
                    <a:pos x="435" y="0"/>
                  </a:cxn>
                  <a:cxn ang="0">
                    <a:pos x="1468" y="633"/>
                  </a:cxn>
                  <a:cxn ang="0">
                    <a:pos x="1049" y="1074"/>
                  </a:cxn>
                  <a:cxn ang="0">
                    <a:pos x="0" y="470"/>
                  </a:cxn>
                  <a:cxn ang="0">
                    <a:pos x="435" y="0"/>
                  </a:cxn>
                </a:cxnLst>
                <a:rect l="0" t="0" r="r" b="b"/>
                <a:pathLst>
                  <a:path w="1468" h="1074">
                    <a:moveTo>
                      <a:pt x="435" y="0"/>
                    </a:moveTo>
                    <a:lnTo>
                      <a:pt x="1468" y="633"/>
                    </a:lnTo>
                    <a:lnTo>
                      <a:pt x="1049" y="1074"/>
                    </a:lnTo>
                    <a:lnTo>
                      <a:pt x="0" y="470"/>
                    </a:lnTo>
                    <a:lnTo>
                      <a:pt x="435" y="0"/>
                    </a:lnTo>
                    <a:close/>
                  </a:path>
                </a:pathLst>
              </a:cu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ct val="95000"/>
                  </a:lnSpc>
                  <a:spcAft>
                    <a:spcPts val="800"/>
                  </a:spcAft>
                  <a:buClr>
                    <a:srgbClr val="969696"/>
                  </a:buClr>
                  <a:defRPr/>
                </a:pPr>
                <a:endParaRPr lang="en-US" b="1" noProof="1" smtClean="0">
                  <a:solidFill>
                    <a:srgbClr val="FFFFFF"/>
                  </a:solidFill>
                  <a:cs typeface="Arial" charset="0"/>
                </a:endParaRPr>
              </a:p>
            </p:txBody>
          </p:sp>
          <p:sp>
            <p:nvSpPr>
              <p:cNvPr id="1036" name="Freeform 12"/>
              <p:cNvSpPr>
                <a:spLocks/>
              </p:cNvSpPr>
              <p:nvPr/>
            </p:nvSpPr>
            <p:spPr bwMode="gray">
              <a:xfrm>
                <a:off x="3505201" y="2441575"/>
                <a:ext cx="2411413" cy="1709737"/>
              </a:xfrm>
              <a:custGeom>
                <a:avLst/>
                <a:gdLst/>
                <a:ahLst/>
                <a:cxnLst>
                  <a:cxn ang="0">
                    <a:pos x="1519" y="685"/>
                  </a:cxn>
                  <a:cxn ang="0">
                    <a:pos x="470" y="0"/>
                  </a:cxn>
                  <a:cxn ang="0">
                    <a:pos x="0" y="487"/>
                  </a:cxn>
                  <a:cxn ang="0">
                    <a:pos x="1125" y="1077"/>
                  </a:cxn>
                  <a:cxn ang="0">
                    <a:pos x="1519" y="685"/>
                  </a:cxn>
                </a:cxnLst>
                <a:rect l="0" t="0" r="r" b="b"/>
                <a:pathLst>
                  <a:path w="1519" h="1077">
                    <a:moveTo>
                      <a:pt x="1519" y="685"/>
                    </a:moveTo>
                    <a:lnTo>
                      <a:pt x="470" y="0"/>
                    </a:lnTo>
                    <a:lnTo>
                      <a:pt x="0" y="487"/>
                    </a:lnTo>
                    <a:lnTo>
                      <a:pt x="1125" y="1077"/>
                    </a:lnTo>
                    <a:lnTo>
                      <a:pt x="1519" y="685"/>
                    </a:lnTo>
                    <a:close/>
                  </a:path>
                </a:pathLst>
              </a:cu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ct val="95000"/>
                  </a:lnSpc>
                  <a:spcAft>
                    <a:spcPts val="800"/>
                  </a:spcAft>
                  <a:buClr>
                    <a:srgbClr val="969696"/>
                  </a:buClr>
                  <a:defRPr/>
                </a:pPr>
                <a:endParaRPr lang="en-US" b="1" noProof="1" smtClean="0">
                  <a:solidFill>
                    <a:srgbClr val="FFFFFF"/>
                  </a:solidFill>
                  <a:cs typeface="Arial" charset="0"/>
                </a:endParaRPr>
              </a:p>
            </p:txBody>
          </p:sp>
          <p:sp>
            <p:nvSpPr>
              <p:cNvPr id="1038" name="Freeform 14"/>
              <p:cNvSpPr>
                <a:spLocks/>
              </p:cNvSpPr>
              <p:nvPr/>
            </p:nvSpPr>
            <p:spPr bwMode="gray">
              <a:xfrm>
                <a:off x="2886076" y="2859088"/>
                <a:ext cx="2405063" cy="1731962"/>
              </a:xfrm>
              <a:custGeom>
                <a:avLst/>
                <a:gdLst/>
                <a:ahLst/>
                <a:cxnLst>
                  <a:cxn ang="0">
                    <a:pos x="1515" y="687"/>
                  </a:cxn>
                  <a:cxn ang="0">
                    <a:pos x="390" y="0"/>
                  </a:cxn>
                  <a:cxn ang="0">
                    <a:pos x="0" y="403"/>
                  </a:cxn>
                  <a:cxn ang="0">
                    <a:pos x="1123" y="1091"/>
                  </a:cxn>
                  <a:cxn ang="0">
                    <a:pos x="1515" y="687"/>
                  </a:cxn>
                </a:cxnLst>
                <a:rect l="0" t="0" r="r" b="b"/>
                <a:pathLst>
                  <a:path w="1515" h="1091">
                    <a:moveTo>
                      <a:pt x="1515" y="687"/>
                    </a:moveTo>
                    <a:lnTo>
                      <a:pt x="390" y="0"/>
                    </a:lnTo>
                    <a:lnTo>
                      <a:pt x="0" y="403"/>
                    </a:lnTo>
                    <a:lnTo>
                      <a:pt x="1123" y="1091"/>
                    </a:lnTo>
                    <a:lnTo>
                      <a:pt x="1515" y="687"/>
                    </a:lnTo>
                    <a:close/>
                  </a:path>
                </a:pathLst>
              </a:cu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ct val="95000"/>
                  </a:lnSpc>
                  <a:spcAft>
                    <a:spcPts val="800"/>
                  </a:spcAft>
                  <a:buClr>
                    <a:srgbClr val="969696"/>
                  </a:buClr>
                  <a:defRPr/>
                </a:pPr>
                <a:endParaRPr lang="en-US" b="1" noProof="1" smtClean="0">
                  <a:solidFill>
                    <a:srgbClr val="FFFFFF"/>
                  </a:solidFill>
                  <a:cs typeface="Arial" charset="0"/>
                </a:endParaRPr>
              </a:p>
            </p:txBody>
          </p:sp>
          <p:sp>
            <p:nvSpPr>
              <p:cNvPr id="1039" name="Freeform 15"/>
              <p:cNvSpPr>
                <a:spLocks/>
              </p:cNvSpPr>
              <p:nvPr/>
            </p:nvSpPr>
            <p:spPr bwMode="gray">
              <a:xfrm>
                <a:off x="2886076" y="3498850"/>
                <a:ext cx="1782763" cy="1620837"/>
              </a:xfrm>
              <a:custGeom>
                <a:avLst/>
                <a:gdLst/>
                <a:ahLst/>
                <a:cxnLst>
                  <a:cxn ang="0">
                    <a:pos x="1123" y="688"/>
                  </a:cxn>
                  <a:cxn ang="0">
                    <a:pos x="0" y="0"/>
                  </a:cxn>
                  <a:cxn ang="0">
                    <a:pos x="0" y="324"/>
                  </a:cxn>
                  <a:cxn ang="0">
                    <a:pos x="1123" y="1021"/>
                  </a:cxn>
                  <a:cxn ang="0">
                    <a:pos x="1123" y="688"/>
                  </a:cxn>
                </a:cxnLst>
                <a:rect l="0" t="0" r="r" b="b"/>
                <a:pathLst>
                  <a:path w="1123" h="1021">
                    <a:moveTo>
                      <a:pt x="1123" y="688"/>
                    </a:moveTo>
                    <a:lnTo>
                      <a:pt x="0" y="0"/>
                    </a:lnTo>
                    <a:lnTo>
                      <a:pt x="0" y="324"/>
                    </a:lnTo>
                    <a:lnTo>
                      <a:pt x="1123" y="1021"/>
                    </a:lnTo>
                    <a:lnTo>
                      <a:pt x="1123" y="688"/>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42" name="Freeform 18"/>
              <p:cNvSpPr>
                <a:spLocks/>
              </p:cNvSpPr>
              <p:nvPr/>
            </p:nvSpPr>
            <p:spPr bwMode="gray">
              <a:xfrm>
                <a:off x="3130551" y="4065588"/>
                <a:ext cx="1285875" cy="820737"/>
              </a:xfrm>
              <a:custGeom>
                <a:avLst/>
                <a:gdLst/>
                <a:ahLst/>
                <a:cxnLst>
                  <a:cxn ang="0">
                    <a:pos x="525" y="517"/>
                  </a:cxn>
                  <a:cxn ang="0">
                    <a:pos x="0" y="196"/>
                  </a:cxn>
                  <a:cxn ang="0">
                    <a:pos x="307" y="0"/>
                  </a:cxn>
                  <a:cxn ang="0">
                    <a:pos x="810" y="319"/>
                  </a:cxn>
                  <a:cxn ang="0">
                    <a:pos x="525" y="517"/>
                  </a:cxn>
                </a:cxnLst>
                <a:rect l="0" t="0" r="r" b="b"/>
                <a:pathLst>
                  <a:path w="810" h="517">
                    <a:moveTo>
                      <a:pt x="525" y="517"/>
                    </a:moveTo>
                    <a:lnTo>
                      <a:pt x="0" y="196"/>
                    </a:lnTo>
                    <a:lnTo>
                      <a:pt x="307" y="0"/>
                    </a:lnTo>
                    <a:lnTo>
                      <a:pt x="810" y="319"/>
                    </a:lnTo>
                    <a:lnTo>
                      <a:pt x="525" y="517"/>
                    </a:lnTo>
                    <a:close/>
                  </a:path>
                </a:pathLst>
              </a:cu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lnSpc>
                    <a:spcPct val="95000"/>
                  </a:lnSpc>
                  <a:spcAft>
                    <a:spcPts val="800"/>
                  </a:spcAft>
                  <a:buClr>
                    <a:srgbClr val="969696"/>
                  </a:buClr>
                  <a:defRPr/>
                </a:pPr>
                <a:endParaRPr lang="en-US" b="1" noProof="1" smtClean="0">
                  <a:solidFill>
                    <a:srgbClr val="FFFFFF"/>
                  </a:solidFill>
                  <a:cs typeface="Arial" charset="0"/>
                </a:endParaRPr>
              </a:p>
            </p:txBody>
          </p:sp>
          <p:sp>
            <p:nvSpPr>
              <p:cNvPr id="1037" name="Freeform 13"/>
              <p:cNvSpPr>
                <a:spLocks/>
              </p:cNvSpPr>
              <p:nvPr/>
            </p:nvSpPr>
            <p:spPr bwMode="gray">
              <a:xfrm>
                <a:off x="4668838" y="3087688"/>
                <a:ext cx="1912938" cy="2032000"/>
              </a:xfrm>
              <a:custGeom>
                <a:avLst/>
                <a:gdLst/>
                <a:ahLst/>
                <a:cxnLst>
                  <a:cxn ang="0">
                    <a:pos x="0" y="1280"/>
                  </a:cxn>
                  <a:cxn ang="0">
                    <a:pos x="0" y="947"/>
                  </a:cxn>
                  <a:cxn ang="0">
                    <a:pos x="392" y="543"/>
                  </a:cxn>
                  <a:cxn ang="0">
                    <a:pos x="392" y="670"/>
                  </a:cxn>
                  <a:cxn ang="0">
                    <a:pos x="786" y="278"/>
                  </a:cxn>
                  <a:cxn ang="0">
                    <a:pos x="786" y="441"/>
                  </a:cxn>
                  <a:cxn ang="0">
                    <a:pos x="1205" y="0"/>
                  </a:cxn>
                  <a:cxn ang="0">
                    <a:pos x="1205" y="555"/>
                  </a:cxn>
                  <a:cxn ang="0">
                    <a:pos x="0" y="1280"/>
                  </a:cxn>
                </a:cxnLst>
                <a:rect l="0" t="0" r="r" b="b"/>
                <a:pathLst>
                  <a:path w="1205" h="1280">
                    <a:moveTo>
                      <a:pt x="0" y="1280"/>
                    </a:moveTo>
                    <a:lnTo>
                      <a:pt x="0" y="947"/>
                    </a:lnTo>
                    <a:lnTo>
                      <a:pt x="392" y="543"/>
                    </a:lnTo>
                    <a:lnTo>
                      <a:pt x="392" y="670"/>
                    </a:lnTo>
                    <a:lnTo>
                      <a:pt x="786" y="278"/>
                    </a:lnTo>
                    <a:lnTo>
                      <a:pt x="786" y="441"/>
                    </a:lnTo>
                    <a:lnTo>
                      <a:pt x="1205" y="0"/>
                    </a:lnTo>
                    <a:lnTo>
                      <a:pt x="1205" y="555"/>
                    </a:lnTo>
                    <a:lnTo>
                      <a:pt x="0" y="1280"/>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41" name="Freeform 17"/>
              <p:cNvSpPr>
                <a:spLocks/>
              </p:cNvSpPr>
              <p:nvPr/>
            </p:nvSpPr>
            <p:spPr bwMode="gray">
              <a:xfrm>
                <a:off x="3130551" y="4376738"/>
                <a:ext cx="833438" cy="944562"/>
              </a:xfrm>
              <a:custGeom>
                <a:avLst/>
                <a:gdLst/>
                <a:ahLst/>
                <a:cxnLst>
                  <a:cxn ang="0">
                    <a:pos x="525" y="595"/>
                  </a:cxn>
                  <a:cxn ang="0">
                    <a:pos x="0" y="272"/>
                  </a:cxn>
                  <a:cxn ang="0">
                    <a:pos x="0" y="0"/>
                  </a:cxn>
                  <a:cxn ang="0">
                    <a:pos x="525" y="321"/>
                  </a:cxn>
                  <a:cxn ang="0">
                    <a:pos x="525" y="595"/>
                  </a:cxn>
                </a:cxnLst>
                <a:rect l="0" t="0" r="r" b="b"/>
                <a:pathLst>
                  <a:path w="525" h="595">
                    <a:moveTo>
                      <a:pt x="525" y="595"/>
                    </a:moveTo>
                    <a:lnTo>
                      <a:pt x="0" y="272"/>
                    </a:lnTo>
                    <a:lnTo>
                      <a:pt x="0" y="0"/>
                    </a:lnTo>
                    <a:lnTo>
                      <a:pt x="525" y="321"/>
                    </a:lnTo>
                    <a:lnTo>
                      <a:pt x="525" y="595"/>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1040" name="Freeform 16"/>
              <p:cNvSpPr>
                <a:spLocks/>
              </p:cNvSpPr>
              <p:nvPr/>
            </p:nvSpPr>
            <p:spPr bwMode="gray">
              <a:xfrm>
                <a:off x="3963988" y="4572000"/>
                <a:ext cx="452438" cy="749300"/>
              </a:xfrm>
              <a:custGeom>
                <a:avLst/>
                <a:gdLst/>
                <a:ahLst/>
                <a:cxnLst>
                  <a:cxn ang="0">
                    <a:pos x="0" y="472"/>
                  </a:cxn>
                  <a:cxn ang="0">
                    <a:pos x="0" y="198"/>
                  </a:cxn>
                  <a:cxn ang="0">
                    <a:pos x="285" y="0"/>
                  </a:cxn>
                  <a:cxn ang="0">
                    <a:pos x="285" y="295"/>
                  </a:cxn>
                  <a:cxn ang="0">
                    <a:pos x="0" y="472"/>
                  </a:cxn>
                </a:cxnLst>
                <a:rect l="0" t="0" r="r" b="b"/>
                <a:pathLst>
                  <a:path w="285" h="472">
                    <a:moveTo>
                      <a:pt x="0" y="472"/>
                    </a:moveTo>
                    <a:lnTo>
                      <a:pt x="0" y="198"/>
                    </a:lnTo>
                    <a:lnTo>
                      <a:pt x="285" y="0"/>
                    </a:lnTo>
                    <a:lnTo>
                      <a:pt x="285" y="295"/>
                    </a:lnTo>
                    <a:lnTo>
                      <a:pt x="0" y="472"/>
                    </a:ln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grpSp>
        <p:sp>
          <p:nvSpPr>
            <p:cNvPr id="42" name="Pfeil nach rechts 41"/>
            <p:cNvSpPr/>
            <p:nvPr/>
          </p:nvSpPr>
          <p:spPr bwMode="gray">
            <a:xfrm>
              <a:off x="6794500" y="4533900"/>
              <a:ext cx="685800" cy="525352"/>
            </a:xfrm>
            <a:prstGeom prst="rightArrow">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sp>
          <p:nvSpPr>
            <p:cNvPr id="43" name="Pfeil nach rechts 42"/>
            <p:cNvSpPr/>
            <p:nvPr/>
          </p:nvSpPr>
          <p:spPr bwMode="gray">
            <a:xfrm>
              <a:off x="1710019" y="4533900"/>
              <a:ext cx="685800" cy="525352"/>
            </a:xfrm>
            <a:prstGeom prst="rightArrow">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endParaRPr lang="en-US" sz="1400" noProof="1" smtClean="0">
                <a:solidFill>
                  <a:srgbClr val="000000"/>
                </a:solidFill>
                <a:cs typeface="Arial" charset="0"/>
              </a:endParaRPr>
            </a:p>
          </p:txBody>
        </p:sp>
      </p:grpSp>
      <p:grpSp>
        <p:nvGrpSpPr>
          <p:cNvPr id="31" name="Gruppieren 30"/>
          <p:cNvGrpSpPr/>
          <p:nvPr/>
        </p:nvGrpSpPr>
        <p:grpSpPr bwMode="gray">
          <a:xfrm>
            <a:off x="5108443" y="1389405"/>
            <a:ext cx="2854282" cy="1664546"/>
            <a:chOff x="6820489" y="-40416"/>
            <a:chExt cx="2854282" cy="1664546"/>
          </a:xfrm>
        </p:grpSpPr>
        <p:sp>
          <p:nvSpPr>
            <p:cNvPr id="32" name="Rechteck 31"/>
            <p:cNvSpPr/>
            <p:nvPr/>
          </p:nvSpPr>
          <p:spPr bwMode="gray">
            <a:xfrm rot="384271">
              <a:off x="7388676" y="122820"/>
              <a:ext cx="2286095" cy="150131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lnSpc>
                  <a:spcPts val="1400"/>
                </a:lnSpc>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lnSpc>
                  <a:spcPts val="1400"/>
                </a:lnSpc>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Add the specific </a:t>
              </a:r>
              <a:r>
                <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rPr>
                <a:t>activities </a:t>
              </a: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involved in transforming raw materials into the product delivered </a:t>
              </a:r>
              <a:r>
                <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rPr>
                <a:t>to </a:t>
              </a: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your end customers.</a:t>
              </a:r>
              <a:endParaRPr lang="en-US" sz="11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3" name="Picture 5" descr="Tessafilm_4"/>
            <p:cNvPicPr>
              <a:picLocks noChangeAspect="1" noChangeArrowheads="1"/>
            </p:cNvPicPr>
            <p:nvPr/>
          </p:nvPicPr>
          <p:blipFill>
            <a:blip r:embed="rId3"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207277509"/>
      </p:ext>
    </p:extLst>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Marketing Strategy</a:t>
            </a:r>
            <a:r>
              <a:rPr lang="en-US" b="0" noProof="1" smtClean="0"/>
              <a:t> – Summary</a:t>
            </a:r>
            <a:endParaRPr lang="en-US" b="0" noProof="1"/>
          </a:p>
        </p:txBody>
      </p:sp>
      <p:sp>
        <p:nvSpPr>
          <p:cNvPr id="3" name="Textplatzhalter 2"/>
          <p:cNvSpPr>
            <a:spLocks noGrp="1"/>
          </p:cNvSpPr>
          <p:nvPr>
            <p:ph type="body" sz="quarter" idx="13"/>
          </p:nvPr>
        </p:nvSpPr>
        <p:spPr bwMode="gray"/>
        <p:txBody>
          <a:bodyPr/>
          <a:lstStyle/>
          <a:p>
            <a:r>
              <a:rPr lang="en-US" noProof="1" smtClean="0"/>
              <a:t>Summary of the basic marketing strategy</a:t>
            </a:r>
            <a:endParaRPr lang="en-US" noProof="1"/>
          </a:p>
        </p:txBody>
      </p:sp>
      <p:grpSp>
        <p:nvGrpSpPr>
          <p:cNvPr id="16" name="Gruppieren 15"/>
          <p:cNvGrpSpPr/>
          <p:nvPr/>
        </p:nvGrpSpPr>
        <p:grpSpPr bwMode="gray">
          <a:xfrm>
            <a:off x="323850" y="1555749"/>
            <a:ext cx="8494713" cy="4101386"/>
            <a:chOff x="323850" y="1555749"/>
            <a:chExt cx="8494713" cy="4101386"/>
          </a:xfrm>
        </p:grpSpPr>
        <p:sp>
          <p:nvSpPr>
            <p:cNvPr id="11" name="Rectangle 19"/>
            <p:cNvSpPr>
              <a:spLocks noChangeArrowheads="1"/>
            </p:cNvSpPr>
            <p:nvPr/>
          </p:nvSpPr>
          <p:spPr bwMode="gray">
            <a:xfrm>
              <a:off x="323850" y="1555749"/>
              <a:ext cx="2735263"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000" b="1" noProof="1" smtClean="0">
                  <a:solidFill>
                    <a:srgbClr val="FFFFFF"/>
                  </a:solidFill>
                  <a:effectLst>
                    <a:outerShdw blurRad="190500" dir="2700000" algn="tl" rotWithShape="0">
                      <a:prstClr val="black">
                        <a:alpha val="40000"/>
                      </a:prstClr>
                    </a:outerShdw>
                  </a:effectLst>
                  <a:cs typeface="Arial" charset="0"/>
                </a:rPr>
                <a:t>Where?</a:t>
              </a:r>
            </a:p>
          </p:txBody>
        </p:sp>
        <p:sp>
          <p:nvSpPr>
            <p:cNvPr id="12" name="Rectangle 19"/>
            <p:cNvSpPr>
              <a:spLocks noChangeArrowheads="1"/>
            </p:cNvSpPr>
            <p:nvPr/>
          </p:nvSpPr>
          <p:spPr bwMode="gray">
            <a:xfrm>
              <a:off x="6083300" y="1555749"/>
              <a:ext cx="2735263"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000" b="1" noProof="1" smtClean="0">
                  <a:solidFill>
                    <a:srgbClr val="FFFFFF"/>
                  </a:solidFill>
                  <a:effectLst>
                    <a:outerShdw blurRad="190500" dir="2700000" algn="tl" rotWithShape="0">
                      <a:prstClr val="black">
                        <a:alpha val="40000"/>
                      </a:prstClr>
                    </a:outerShdw>
                  </a:effectLst>
                  <a:cs typeface="Arial" charset="0"/>
                </a:rPr>
                <a:t>When?</a:t>
              </a:r>
            </a:p>
          </p:txBody>
        </p:sp>
        <p:sp>
          <p:nvSpPr>
            <p:cNvPr id="13" name="Rectangle 19"/>
            <p:cNvSpPr>
              <a:spLocks noChangeArrowheads="1"/>
            </p:cNvSpPr>
            <p:nvPr/>
          </p:nvSpPr>
          <p:spPr bwMode="gray">
            <a:xfrm>
              <a:off x="3203575" y="1555749"/>
              <a:ext cx="2735263" cy="54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000" b="1" noProof="1" smtClean="0">
                  <a:solidFill>
                    <a:srgbClr val="FFFFFF"/>
                  </a:solidFill>
                  <a:effectLst>
                    <a:outerShdw blurRad="190500" dir="2700000" algn="tl" rotWithShape="0">
                      <a:prstClr val="black">
                        <a:alpha val="40000"/>
                      </a:prstClr>
                    </a:outerShdw>
                  </a:effectLst>
                  <a:cs typeface="Arial" charset="0"/>
                </a:rPr>
                <a:t>How?</a:t>
              </a:r>
            </a:p>
          </p:txBody>
        </p:sp>
        <p:sp>
          <p:nvSpPr>
            <p:cNvPr id="6" name="Rectangle 5"/>
            <p:cNvSpPr>
              <a:spLocks noChangeArrowheads="1"/>
            </p:cNvSpPr>
            <p:nvPr/>
          </p:nvSpPr>
          <p:spPr bwMode="gray">
            <a:xfrm>
              <a:off x="323850" y="2095749"/>
              <a:ext cx="2735263" cy="117644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lnSpc>
                  <a:spcPct val="95000"/>
                </a:lnSpc>
                <a:spcAft>
                  <a:spcPct val="40000"/>
                </a:spcAft>
                <a:buClr>
                  <a:srgbClr val="808080"/>
                </a:buClr>
                <a:defRPr/>
              </a:pPr>
              <a:r>
                <a:rPr lang="en-US" sz="1600" b="1" noProof="1" smtClean="0">
                  <a:solidFill>
                    <a:srgbClr val="000000"/>
                  </a:solidFill>
                  <a:cs typeface="Arial" charset="0"/>
                </a:rPr>
                <a:t>In which market is the </a:t>
              </a:r>
              <a:br>
                <a:rPr lang="en-US" sz="1600" b="1" noProof="1" smtClean="0">
                  <a:solidFill>
                    <a:srgbClr val="000000"/>
                  </a:solidFill>
                  <a:cs typeface="Arial" charset="0"/>
                </a:rPr>
              </a:br>
              <a:r>
                <a:rPr lang="en-US" sz="1600" b="1" noProof="1" smtClean="0">
                  <a:solidFill>
                    <a:srgbClr val="000000"/>
                  </a:solidFill>
                  <a:cs typeface="Arial" charset="0"/>
                </a:rPr>
                <a:t>company active?</a:t>
              </a:r>
            </a:p>
          </p:txBody>
        </p:sp>
        <p:sp>
          <p:nvSpPr>
            <p:cNvPr id="7" name="Rectangle 5"/>
            <p:cNvSpPr>
              <a:spLocks noChangeArrowheads="1"/>
            </p:cNvSpPr>
            <p:nvPr/>
          </p:nvSpPr>
          <p:spPr bwMode="gray">
            <a:xfrm>
              <a:off x="6083300" y="2095749"/>
              <a:ext cx="2735263" cy="117644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lnSpc>
                  <a:spcPct val="95000"/>
                </a:lnSpc>
                <a:spcAft>
                  <a:spcPct val="40000"/>
                </a:spcAft>
                <a:buClr>
                  <a:srgbClr val="808080"/>
                </a:buClr>
                <a:defRPr/>
              </a:pPr>
              <a:r>
                <a:rPr lang="en-US" sz="1600" b="1" noProof="1" smtClean="0">
                  <a:solidFill>
                    <a:srgbClr val="000000"/>
                  </a:solidFill>
                  <a:cs typeface="Arial" charset="0"/>
                </a:rPr>
                <a:t>When will the company </a:t>
              </a:r>
              <a:br>
                <a:rPr lang="en-US" sz="1600" b="1" noProof="1" smtClean="0">
                  <a:solidFill>
                    <a:srgbClr val="000000"/>
                  </a:solidFill>
                  <a:cs typeface="Arial" charset="0"/>
                </a:rPr>
              </a:br>
              <a:r>
                <a:rPr lang="en-US" sz="1600" b="1" noProof="1" smtClean="0">
                  <a:solidFill>
                    <a:srgbClr val="000000"/>
                  </a:solidFill>
                  <a:cs typeface="Arial" charset="0"/>
                </a:rPr>
                <a:t>become active on </a:t>
              </a:r>
              <a:br>
                <a:rPr lang="en-US" sz="1600" b="1" noProof="1" smtClean="0">
                  <a:solidFill>
                    <a:srgbClr val="000000"/>
                  </a:solidFill>
                  <a:cs typeface="Arial" charset="0"/>
                </a:rPr>
              </a:br>
              <a:r>
                <a:rPr lang="en-US" sz="1600" b="1" noProof="1" smtClean="0">
                  <a:solidFill>
                    <a:srgbClr val="000000"/>
                  </a:solidFill>
                  <a:cs typeface="Arial" charset="0"/>
                </a:rPr>
                <a:t>the market?</a:t>
              </a:r>
            </a:p>
          </p:txBody>
        </p:sp>
        <p:sp>
          <p:nvSpPr>
            <p:cNvPr id="9" name="Rectangle 5"/>
            <p:cNvSpPr>
              <a:spLocks noChangeArrowheads="1"/>
            </p:cNvSpPr>
            <p:nvPr/>
          </p:nvSpPr>
          <p:spPr bwMode="gray">
            <a:xfrm>
              <a:off x="3203575" y="2095749"/>
              <a:ext cx="2735263" cy="117644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defTabSz="801688" eaLnBrk="0" hangingPunct="0">
                <a:lnSpc>
                  <a:spcPct val="95000"/>
                </a:lnSpc>
                <a:spcAft>
                  <a:spcPct val="40000"/>
                </a:spcAft>
                <a:buClr>
                  <a:srgbClr val="808080"/>
                </a:buClr>
                <a:defRPr/>
              </a:pPr>
              <a:r>
                <a:rPr lang="en-US" sz="1600" b="1" noProof="1" smtClean="0">
                  <a:solidFill>
                    <a:srgbClr val="000000"/>
                  </a:solidFill>
                  <a:cs typeface="Arial" charset="0"/>
                </a:rPr>
                <a:t>What is the central </a:t>
              </a:r>
              <a:br>
                <a:rPr lang="en-US" sz="1600" b="1" noProof="1" smtClean="0">
                  <a:solidFill>
                    <a:srgbClr val="000000"/>
                  </a:solidFill>
                  <a:cs typeface="Arial" charset="0"/>
                </a:rPr>
              </a:br>
              <a:r>
                <a:rPr lang="en-US" sz="1600" b="1" noProof="1" smtClean="0">
                  <a:solidFill>
                    <a:srgbClr val="000000"/>
                  </a:solidFill>
                  <a:cs typeface="Arial" charset="0"/>
                </a:rPr>
                <a:t>orientation of the</a:t>
              </a:r>
              <a:br>
                <a:rPr lang="en-US" sz="1600" b="1" noProof="1" smtClean="0">
                  <a:solidFill>
                    <a:srgbClr val="000000"/>
                  </a:solidFill>
                  <a:cs typeface="Arial" charset="0"/>
                </a:rPr>
              </a:br>
              <a:r>
                <a:rPr lang="en-US" sz="1600" b="1" noProof="1" smtClean="0">
                  <a:solidFill>
                    <a:srgbClr val="000000"/>
                  </a:solidFill>
                  <a:cs typeface="Arial" charset="0"/>
                </a:rPr>
                <a:t>marketing strategy?</a:t>
              </a:r>
            </a:p>
          </p:txBody>
        </p:sp>
        <p:sp>
          <p:nvSpPr>
            <p:cNvPr id="14" name="Rectangle 5"/>
            <p:cNvSpPr>
              <a:spLocks noChangeArrowheads="1"/>
            </p:cNvSpPr>
            <p:nvPr/>
          </p:nvSpPr>
          <p:spPr bwMode="gray">
            <a:xfrm>
              <a:off x="323850" y="4337732"/>
              <a:ext cx="2735263" cy="131940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lvl="0" algn="ctr" defTabSz="801688" eaLnBrk="0" hangingPunct="0">
                <a:lnSpc>
                  <a:spcPct val="95000"/>
                </a:lnSpc>
                <a:spcAft>
                  <a:spcPct val="40000"/>
                </a:spcAft>
                <a:buClr>
                  <a:srgbClr val="808080"/>
                </a:buClr>
                <a:defRPr/>
              </a:pPr>
              <a:r>
                <a:rPr lang="en-US" sz="1400" noProof="1" smtClean="0">
                  <a:solidFill>
                    <a:srgbClr val="000000"/>
                  </a:solidFill>
                  <a:cs typeface="Arial" charset="0"/>
                </a:rPr>
                <a:t>Concentration of company's </a:t>
              </a:r>
              <a:br>
                <a:rPr lang="en-US" sz="1400" noProof="1" smtClean="0">
                  <a:solidFill>
                    <a:srgbClr val="000000"/>
                  </a:solidFill>
                  <a:cs typeface="Arial" charset="0"/>
                </a:rPr>
              </a:br>
              <a:r>
                <a:rPr lang="en-US" sz="1400" noProof="1" smtClean="0">
                  <a:solidFill>
                    <a:srgbClr val="000000"/>
                  </a:solidFill>
                  <a:cs typeface="Arial" charset="0"/>
                </a:rPr>
                <a:t>activities on particularly attractive and promising markets</a:t>
              </a:r>
            </a:p>
          </p:txBody>
        </p:sp>
        <p:sp>
          <p:nvSpPr>
            <p:cNvPr id="15" name="Rectangle 5"/>
            <p:cNvSpPr>
              <a:spLocks noChangeArrowheads="1"/>
            </p:cNvSpPr>
            <p:nvPr/>
          </p:nvSpPr>
          <p:spPr bwMode="gray">
            <a:xfrm>
              <a:off x="3203575" y="4337732"/>
              <a:ext cx="2735263" cy="131940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ct val="40000"/>
                </a:spcAft>
                <a:buClr>
                  <a:srgbClr val="808080"/>
                </a:buClr>
                <a:defRPr/>
              </a:pPr>
              <a:r>
                <a:rPr lang="en-US" sz="1400" noProof="1" smtClean="0">
                  <a:solidFill>
                    <a:srgbClr val="000000"/>
                  </a:solidFill>
                  <a:cs typeface="Arial" charset="0"/>
                </a:rPr>
                <a:t>Conscious selection of markets </a:t>
              </a:r>
              <a:br>
                <a:rPr lang="en-US" sz="1400" noProof="1" smtClean="0">
                  <a:solidFill>
                    <a:srgbClr val="000000"/>
                  </a:solidFill>
                  <a:cs typeface="Arial" charset="0"/>
                </a:rPr>
              </a:br>
              <a:r>
                <a:rPr lang="en-US" sz="1400" noProof="1" smtClean="0">
                  <a:solidFill>
                    <a:srgbClr val="000000"/>
                  </a:solidFill>
                  <a:cs typeface="Arial" charset="0"/>
                </a:rPr>
                <a:t>and definition of future strategies with long-term orientation</a:t>
              </a:r>
            </a:p>
          </p:txBody>
        </p:sp>
        <p:sp>
          <p:nvSpPr>
            <p:cNvPr id="19" name="Rectangle 5"/>
            <p:cNvSpPr>
              <a:spLocks noChangeArrowheads="1"/>
            </p:cNvSpPr>
            <p:nvPr/>
          </p:nvSpPr>
          <p:spPr bwMode="gray">
            <a:xfrm>
              <a:off x="6083300" y="4337732"/>
              <a:ext cx="2735263" cy="1319403"/>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ct val="40000"/>
                </a:spcAft>
                <a:buClr>
                  <a:srgbClr val="808080"/>
                </a:buClr>
                <a:defRPr/>
              </a:pPr>
              <a:r>
                <a:rPr lang="en-US" sz="1400" noProof="1">
                  <a:solidFill>
                    <a:srgbClr val="000000"/>
                  </a:solidFill>
                  <a:cs typeface="Arial" charset="0"/>
                </a:rPr>
                <a:t>Determination of market entry in relation to previous development </a:t>
              </a:r>
              <a:br>
                <a:rPr lang="en-US" sz="1400" noProof="1">
                  <a:solidFill>
                    <a:srgbClr val="000000"/>
                  </a:solidFill>
                  <a:cs typeface="Arial" charset="0"/>
                </a:rPr>
              </a:br>
              <a:r>
                <a:rPr lang="en-US" sz="1400" noProof="1" smtClean="0">
                  <a:solidFill>
                    <a:srgbClr val="000000"/>
                  </a:solidFill>
                  <a:cs typeface="Arial" charset="0"/>
                </a:rPr>
                <a:t>and </a:t>
              </a:r>
              <a:r>
                <a:rPr lang="en-US" sz="1400" noProof="1">
                  <a:solidFill>
                    <a:srgbClr val="000000"/>
                  </a:solidFill>
                  <a:cs typeface="Arial" charset="0"/>
                </a:rPr>
                <a:t>production efforts</a:t>
              </a:r>
              <a:endParaRPr lang="en-US" sz="1400" noProof="1" smtClean="0">
                <a:solidFill>
                  <a:srgbClr val="000000"/>
                </a:solidFill>
                <a:cs typeface="Arial" charset="0"/>
              </a:endParaRPr>
            </a:p>
          </p:txBody>
        </p:sp>
        <p:sp>
          <p:nvSpPr>
            <p:cNvPr id="20" name="Pfeil nach unten 19"/>
            <p:cNvSpPr/>
            <p:nvPr/>
          </p:nvSpPr>
          <p:spPr bwMode="gray">
            <a:xfrm>
              <a:off x="1023611" y="3518091"/>
              <a:ext cx="1335741" cy="573741"/>
            </a:xfrm>
            <a:prstGeom prst="downArrow">
              <a:avLst/>
            </a:prstGeom>
            <a:gradFill flip="none" rotWithShape="1">
              <a:gsLst>
                <a:gs pos="0">
                  <a:srgbClr val="C0C0C0">
                    <a:shade val="30000"/>
                    <a:satMod val="115000"/>
                  </a:srgbClr>
                </a:gs>
                <a:gs pos="50000">
                  <a:srgbClr val="C0C0C0">
                    <a:shade val="67500"/>
                    <a:satMod val="115000"/>
                  </a:srgbClr>
                </a:gs>
                <a:gs pos="100000">
                  <a:srgbClr val="C0C0C0">
                    <a:shade val="100000"/>
                    <a:satMod val="115000"/>
                  </a:srgb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b="1" noProof="1" smtClean="0">
                <a:solidFill>
                  <a:srgbClr val="FFFFFF"/>
                </a:solidFill>
              </a:endParaRPr>
            </a:p>
          </p:txBody>
        </p:sp>
        <p:sp>
          <p:nvSpPr>
            <p:cNvPr id="21" name="Pfeil nach unten 20"/>
            <p:cNvSpPr/>
            <p:nvPr/>
          </p:nvSpPr>
          <p:spPr bwMode="gray">
            <a:xfrm>
              <a:off x="3903336" y="3518091"/>
              <a:ext cx="1335741" cy="573741"/>
            </a:xfrm>
            <a:prstGeom prst="downArrow">
              <a:avLst/>
            </a:prstGeom>
            <a:gradFill flip="none" rotWithShape="1">
              <a:gsLst>
                <a:gs pos="0">
                  <a:srgbClr val="C0C0C0">
                    <a:shade val="30000"/>
                    <a:satMod val="115000"/>
                  </a:srgbClr>
                </a:gs>
                <a:gs pos="50000">
                  <a:srgbClr val="C0C0C0">
                    <a:shade val="67500"/>
                    <a:satMod val="115000"/>
                  </a:srgbClr>
                </a:gs>
                <a:gs pos="100000">
                  <a:srgbClr val="C0C0C0">
                    <a:shade val="100000"/>
                    <a:satMod val="115000"/>
                  </a:srgb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b="1" noProof="1" smtClean="0">
                <a:solidFill>
                  <a:srgbClr val="FFFFFF"/>
                </a:solidFill>
              </a:endParaRPr>
            </a:p>
          </p:txBody>
        </p:sp>
        <p:sp>
          <p:nvSpPr>
            <p:cNvPr id="22" name="Pfeil nach unten 21"/>
            <p:cNvSpPr/>
            <p:nvPr/>
          </p:nvSpPr>
          <p:spPr bwMode="gray">
            <a:xfrm>
              <a:off x="6783061" y="3518091"/>
              <a:ext cx="1335741" cy="573741"/>
            </a:xfrm>
            <a:prstGeom prst="downArrow">
              <a:avLst/>
            </a:prstGeom>
            <a:gradFill flip="none" rotWithShape="1">
              <a:gsLst>
                <a:gs pos="0">
                  <a:srgbClr val="C0C0C0">
                    <a:shade val="30000"/>
                    <a:satMod val="115000"/>
                  </a:srgbClr>
                </a:gs>
                <a:gs pos="50000">
                  <a:srgbClr val="C0C0C0">
                    <a:shade val="67500"/>
                    <a:satMod val="115000"/>
                  </a:srgbClr>
                </a:gs>
                <a:gs pos="100000">
                  <a:srgbClr val="C0C0C0">
                    <a:shade val="100000"/>
                    <a:satMod val="115000"/>
                  </a:srgb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b="1" noProof="1" smtClean="0">
                <a:solidFill>
                  <a:srgbClr val="FFFFFF"/>
                </a:solidFill>
              </a:endParaRPr>
            </a:p>
          </p:txBody>
        </p:sp>
      </p:grpSp>
    </p:spTree>
    <p:extLst>
      <p:ext uri="{BB962C8B-B14F-4D97-AF65-F5344CB8AC3E}">
        <p14:creationId xmlns:p14="http://schemas.microsoft.com/office/powerpoint/2010/main" val="304489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a:t>Marketing Strategy</a:t>
            </a:r>
            <a:r>
              <a:rPr lang="en-US" b="0" noProof="1"/>
              <a:t> – </a:t>
            </a:r>
            <a:r>
              <a:rPr lang="en-US" b="0" noProof="1" smtClean="0"/>
              <a:t>Marketing Mix (4P‘s)</a:t>
            </a:r>
            <a:endParaRPr lang="en-US" b="0" noProof="1"/>
          </a:p>
        </p:txBody>
      </p:sp>
      <p:sp>
        <p:nvSpPr>
          <p:cNvPr id="3" name="Textplatzhalter 2"/>
          <p:cNvSpPr>
            <a:spLocks noGrp="1"/>
          </p:cNvSpPr>
          <p:nvPr>
            <p:ph type="body" sz="quarter" idx="13"/>
          </p:nvPr>
        </p:nvSpPr>
        <p:spPr bwMode="gray"/>
        <p:txBody>
          <a:bodyPr/>
          <a:lstStyle/>
          <a:p>
            <a:r>
              <a:rPr lang="en-US" noProof="1" smtClean="0"/>
              <a:t>Components and measures of the marketing mix</a:t>
            </a:r>
            <a:endParaRPr lang="en-US" noProof="1"/>
          </a:p>
        </p:txBody>
      </p:sp>
      <p:grpSp>
        <p:nvGrpSpPr>
          <p:cNvPr id="19" name="Gruppieren 18"/>
          <p:cNvGrpSpPr/>
          <p:nvPr/>
        </p:nvGrpSpPr>
        <p:grpSpPr bwMode="gray">
          <a:xfrm>
            <a:off x="323850" y="1555750"/>
            <a:ext cx="8497092" cy="4246563"/>
            <a:chOff x="323850" y="1555750"/>
            <a:chExt cx="8497092" cy="4246563"/>
          </a:xfrm>
        </p:grpSpPr>
        <p:sp>
          <p:nvSpPr>
            <p:cNvPr id="16" name="Rechteck 15"/>
            <p:cNvSpPr/>
            <p:nvPr/>
          </p:nvSpPr>
          <p:spPr bwMode="gray">
            <a:xfrm>
              <a:off x="323850" y="1555750"/>
              <a:ext cx="2015926" cy="360363"/>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a:sp3d/>
          </p:spPr>
          <p:txBody>
            <a:bodyPr lIns="0" tIns="0" rIns="0" bIns="0" anchor="ctr" anchorCtr="0"/>
            <a:lstStyle/>
            <a:p>
              <a:pPr algn="ctr">
                <a:lnSpc>
                  <a:spcPct val="95000"/>
                </a:lnSpc>
                <a:spcAft>
                  <a:spcPts val="800"/>
                </a:spcAft>
                <a:buClr>
                  <a:srgbClr val="969696"/>
                </a:buClr>
                <a:defRPr/>
              </a:pPr>
              <a:r>
                <a:rPr lang="en-US" sz="1500" b="1" noProof="1" smtClean="0">
                  <a:solidFill>
                    <a:srgbClr val="FFFFFF"/>
                  </a:solidFill>
                  <a:effectLst>
                    <a:outerShdw blurRad="190500" dir="2700000" algn="tl" rotWithShape="0">
                      <a:prstClr val="black">
                        <a:alpha val="40000"/>
                      </a:prstClr>
                    </a:outerShdw>
                  </a:effectLst>
                  <a:cs typeface="Arial" charset="0"/>
                </a:rPr>
                <a:t>Product policy</a:t>
              </a:r>
              <a:endParaRPr lang="en-US" sz="1500" b="1" noProof="1">
                <a:solidFill>
                  <a:srgbClr val="FFFFFF"/>
                </a:solidFill>
                <a:effectLst>
                  <a:outerShdw blurRad="190500" dir="2700000" algn="tl" rotWithShape="0">
                    <a:prstClr val="black">
                      <a:alpha val="40000"/>
                    </a:prstClr>
                  </a:outerShdw>
                </a:effectLst>
                <a:cs typeface="Arial" charset="0"/>
              </a:endParaRPr>
            </a:p>
          </p:txBody>
        </p:sp>
        <p:sp>
          <p:nvSpPr>
            <p:cNvPr id="17" name="Rechteck 16"/>
            <p:cNvSpPr/>
            <p:nvPr/>
          </p:nvSpPr>
          <p:spPr bwMode="gray">
            <a:xfrm>
              <a:off x="2484239" y="1555750"/>
              <a:ext cx="2014736" cy="360363"/>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a:sp3d/>
          </p:spPr>
          <p:txBody>
            <a:bodyPr lIns="0" tIns="0" rIns="0" bIns="0" anchor="ctr" anchorCtr="0"/>
            <a:lstStyle/>
            <a:p>
              <a:pPr algn="ctr">
                <a:lnSpc>
                  <a:spcPct val="95000"/>
                </a:lnSpc>
                <a:spcAft>
                  <a:spcPts val="800"/>
                </a:spcAft>
                <a:buClr>
                  <a:srgbClr val="969696"/>
                </a:buClr>
                <a:defRPr/>
              </a:pPr>
              <a:r>
                <a:rPr lang="en-US" sz="1500" b="1" noProof="1" smtClean="0">
                  <a:solidFill>
                    <a:srgbClr val="FFFFFF"/>
                  </a:solidFill>
                  <a:effectLst>
                    <a:outerShdw blurRad="190500" dir="2700000" algn="tl" rotWithShape="0">
                      <a:prstClr val="black">
                        <a:alpha val="40000"/>
                      </a:prstClr>
                    </a:outerShdw>
                  </a:effectLst>
                  <a:cs typeface="Arial" charset="0"/>
                </a:rPr>
                <a:t>Price policy</a:t>
              </a:r>
              <a:endParaRPr lang="en-US" sz="1500" b="1" noProof="1">
                <a:solidFill>
                  <a:srgbClr val="FFFFFF"/>
                </a:solidFill>
                <a:effectLst>
                  <a:outerShdw blurRad="190500" dir="2700000" algn="tl" rotWithShape="0">
                    <a:prstClr val="black">
                      <a:alpha val="40000"/>
                    </a:prstClr>
                  </a:outerShdw>
                </a:effectLst>
                <a:cs typeface="Arial" charset="0"/>
              </a:endParaRPr>
            </a:p>
          </p:txBody>
        </p:sp>
        <p:sp>
          <p:nvSpPr>
            <p:cNvPr id="23" name="Rechteck 22"/>
            <p:cNvSpPr/>
            <p:nvPr/>
          </p:nvSpPr>
          <p:spPr bwMode="gray">
            <a:xfrm>
              <a:off x="4643438" y="1555750"/>
              <a:ext cx="2014736" cy="360363"/>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a:sp3d/>
          </p:spPr>
          <p:txBody>
            <a:bodyPr lIns="0" tIns="0" rIns="0" bIns="0" anchor="ctr" anchorCtr="0"/>
            <a:lstStyle/>
            <a:p>
              <a:pPr algn="ctr">
                <a:lnSpc>
                  <a:spcPct val="95000"/>
                </a:lnSpc>
                <a:spcAft>
                  <a:spcPts val="800"/>
                </a:spcAft>
                <a:buClr>
                  <a:srgbClr val="969696"/>
                </a:buClr>
                <a:defRPr/>
              </a:pPr>
              <a:r>
                <a:rPr lang="en-US" sz="1500" b="1" noProof="1" smtClean="0">
                  <a:solidFill>
                    <a:srgbClr val="FFFFFF"/>
                  </a:solidFill>
                  <a:effectLst>
                    <a:outerShdw blurRad="190500" dir="2700000" algn="tl" rotWithShape="0">
                      <a:prstClr val="black">
                        <a:alpha val="40000"/>
                      </a:prstClr>
                    </a:outerShdw>
                  </a:effectLst>
                  <a:cs typeface="Arial" charset="0"/>
                </a:rPr>
                <a:t>Communication policy</a:t>
              </a:r>
              <a:endParaRPr lang="en-US" sz="1500" b="1" noProof="1">
                <a:solidFill>
                  <a:srgbClr val="FFFFFF"/>
                </a:solidFill>
                <a:effectLst>
                  <a:outerShdw blurRad="190500" dir="2700000" algn="tl" rotWithShape="0">
                    <a:prstClr val="black">
                      <a:alpha val="40000"/>
                    </a:prstClr>
                  </a:outerShdw>
                </a:effectLst>
                <a:cs typeface="Arial" charset="0"/>
              </a:endParaRPr>
            </a:p>
          </p:txBody>
        </p:sp>
        <p:sp>
          <p:nvSpPr>
            <p:cNvPr id="24" name="Rechteck 23"/>
            <p:cNvSpPr/>
            <p:nvPr/>
          </p:nvSpPr>
          <p:spPr bwMode="gray">
            <a:xfrm>
              <a:off x="6806206" y="1555750"/>
              <a:ext cx="2014736" cy="360363"/>
            </a:xfrm>
            <a:prstGeom prst="rect">
              <a:avLst/>
            </a:prstGeom>
            <a:gradFill flip="none" rotWithShape="1">
              <a:gsLst>
                <a:gs pos="0">
                  <a:schemeClr val="accent1">
                    <a:lumMod val="60000"/>
                    <a:lumOff val="40000"/>
                  </a:schemeClr>
                </a:gs>
                <a:gs pos="100000">
                  <a:schemeClr val="accent1"/>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a:sp3d/>
          </p:spPr>
          <p:txBody>
            <a:bodyPr lIns="0" tIns="0" rIns="0" bIns="0" anchor="ctr" anchorCtr="0"/>
            <a:lstStyle/>
            <a:p>
              <a:pPr algn="ctr">
                <a:lnSpc>
                  <a:spcPct val="95000"/>
                </a:lnSpc>
                <a:spcAft>
                  <a:spcPts val="800"/>
                </a:spcAft>
                <a:buClr>
                  <a:srgbClr val="969696"/>
                </a:buClr>
                <a:defRPr/>
              </a:pPr>
              <a:r>
                <a:rPr lang="en-US" sz="1500" b="1" noProof="1" smtClean="0">
                  <a:solidFill>
                    <a:srgbClr val="FFFFFF"/>
                  </a:solidFill>
                  <a:effectLst>
                    <a:outerShdw blurRad="190500" dir="2700000" algn="tl" rotWithShape="0">
                      <a:prstClr val="black">
                        <a:alpha val="40000"/>
                      </a:prstClr>
                    </a:outerShdw>
                  </a:effectLst>
                  <a:cs typeface="Arial" charset="0"/>
                </a:rPr>
                <a:t>Distribution policy</a:t>
              </a:r>
              <a:endParaRPr lang="en-US" sz="1500" b="1" noProof="1">
                <a:solidFill>
                  <a:srgbClr val="FFFFFF"/>
                </a:solidFill>
                <a:effectLst>
                  <a:outerShdw blurRad="190500" dir="2700000" algn="tl" rotWithShape="0">
                    <a:prstClr val="black">
                      <a:alpha val="40000"/>
                    </a:prstClr>
                  </a:outerShdw>
                </a:effectLst>
                <a:cs typeface="Arial" charset="0"/>
              </a:endParaRPr>
            </a:p>
          </p:txBody>
        </p:sp>
        <p:sp>
          <p:nvSpPr>
            <p:cNvPr id="25" name="Rechteck 24"/>
            <p:cNvSpPr/>
            <p:nvPr/>
          </p:nvSpPr>
          <p:spPr bwMode="gray">
            <a:xfrm>
              <a:off x="323850" y="1916113"/>
              <a:ext cx="2015926" cy="232822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Product innovations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Product improvements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Product differentiation</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Marking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Naming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Service performance</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Assortment planning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Packaging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a:t>
              </a:r>
              <a:endParaRPr lang="en-US" sz="1100" noProof="1">
                <a:solidFill>
                  <a:srgbClr val="000000"/>
                </a:solidFill>
                <a:cs typeface="Arial" charset="0"/>
              </a:endParaRPr>
            </a:p>
          </p:txBody>
        </p:sp>
        <p:sp>
          <p:nvSpPr>
            <p:cNvPr id="26" name="Rechteck 25"/>
            <p:cNvSpPr/>
            <p:nvPr/>
          </p:nvSpPr>
          <p:spPr bwMode="gray">
            <a:xfrm>
              <a:off x="2484239" y="1916113"/>
              <a:ext cx="2014736" cy="232822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Price</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Price deductions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Rebates and discounts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Delivery conditions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Payment conditions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a:t>
              </a:r>
              <a:endParaRPr lang="en-US" sz="1100" noProof="1">
                <a:solidFill>
                  <a:srgbClr val="000000"/>
                </a:solidFill>
                <a:cs typeface="Arial" charset="0"/>
              </a:endParaRPr>
            </a:p>
          </p:txBody>
        </p:sp>
        <p:sp>
          <p:nvSpPr>
            <p:cNvPr id="27" name="Rechteck 26"/>
            <p:cNvSpPr/>
            <p:nvPr/>
          </p:nvSpPr>
          <p:spPr bwMode="gray">
            <a:xfrm>
              <a:off x="4643438" y="1916113"/>
              <a:ext cx="2014736" cy="232822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Media advertisement</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Sales promotion</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Direct marketing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Public relations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Sponsoring</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Fairs and exhibitions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Employee communication</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a:t>
              </a:r>
              <a:endParaRPr lang="en-US" sz="1100" noProof="1">
                <a:solidFill>
                  <a:srgbClr val="000000"/>
                </a:solidFill>
                <a:cs typeface="Arial" charset="0"/>
              </a:endParaRPr>
            </a:p>
          </p:txBody>
        </p:sp>
        <p:sp>
          <p:nvSpPr>
            <p:cNvPr id="28" name="Rechteck 27"/>
            <p:cNvSpPr/>
            <p:nvPr/>
          </p:nvSpPr>
          <p:spPr bwMode="gray">
            <a:xfrm>
              <a:off x="6806206" y="1916113"/>
              <a:ext cx="2014736" cy="232822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Distribution systems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Sales organs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Logistic systems</a:t>
              </a:r>
            </a:p>
            <a:p>
              <a:pPr marL="180975" indent="-180975">
                <a:lnSpc>
                  <a:spcPct val="95000"/>
                </a:lnSpc>
                <a:spcAft>
                  <a:spcPts val="600"/>
                </a:spcAft>
                <a:buClr>
                  <a:srgbClr val="969696"/>
                </a:buClr>
                <a:buSzPct val="90000"/>
                <a:buFont typeface="Wingdings" pitchFamily="2" charset="2"/>
                <a:buChar char="§"/>
                <a:defRPr/>
              </a:pPr>
              <a:r>
                <a:rPr lang="en-US" sz="1100" noProof="1" smtClean="0">
                  <a:solidFill>
                    <a:srgbClr val="000000"/>
                  </a:solidFill>
                  <a:cs typeface="Arial" charset="0"/>
                </a:rPr>
                <a:t>…</a:t>
              </a:r>
              <a:endParaRPr lang="en-US" sz="1100" noProof="1">
                <a:solidFill>
                  <a:srgbClr val="000000"/>
                </a:solidFill>
                <a:cs typeface="Arial" charset="0"/>
              </a:endParaRPr>
            </a:p>
          </p:txBody>
        </p:sp>
        <p:sp>
          <p:nvSpPr>
            <p:cNvPr id="29" name="Rechteck 28"/>
            <p:cNvSpPr/>
            <p:nvPr/>
          </p:nvSpPr>
          <p:spPr bwMode="gray">
            <a:xfrm>
              <a:off x="323850" y="4662963"/>
              <a:ext cx="8496300"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600" b="1" noProof="1" smtClean="0">
                  <a:solidFill>
                    <a:srgbClr val="000000"/>
                  </a:solidFill>
                  <a:cs typeface="Arial" charset="0"/>
                </a:rPr>
                <a:t>Marketing mix</a:t>
              </a:r>
              <a:endParaRPr lang="en-US" sz="1600" b="1" noProof="1">
                <a:solidFill>
                  <a:srgbClr val="000000"/>
                </a:solidFill>
                <a:cs typeface="Arial" charset="0"/>
              </a:endParaRPr>
            </a:p>
          </p:txBody>
        </p:sp>
        <p:sp>
          <p:nvSpPr>
            <p:cNvPr id="30" name="Rechteck 29"/>
            <p:cNvSpPr/>
            <p:nvPr/>
          </p:nvSpPr>
          <p:spPr bwMode="gray">
            <a:xfrm>
              <a:off x="323850" y="5441950"/>
              <a:ext cx="8496300"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lnSpc>
                  <a:spcPct val="95000"/>
                </a:lnSpc>
                <a:spcAft>
                  <a:spcPts val="800"/>
                </a:spcAft>
                <a:buClr>
                  <a:srgbClr val="969696"/>
                </a:buClr>
                <a:defRPr/>
              </a:pPr>
              <a:r>
                <a:rPr lang="en-US" sz="1600" b="1" noProof="1" smtClean="0">
                  <a:solidFill>
                    <a:srgbClr val="000000"/>
                  </a:solidFill>
                  <a:cs typeface="Arial" charset="0"/>
                </a:rPr>
                <a:t>Sub-markets and customer groups</a:t>
              </a:r>
            </a:p>
          </p:txBody>
        </p:sp>
        <p:sp>
          <p:nvSpPr>
            <p:cNvPr id="31" name="Gleichschenkliges Dreieck 30"/>
            <p:cNvSpPr/>
            <p:nvPr/>
          </p:nvSpPr>
          <p:spPr bwMode="gray">
            <a:xfrm rot="10800000">
              <a:off x="961519" y="4355410"/>
              <a:ext cx="740589" cy="196483"/>
            </a:xfrm>
            <a:prstGeom prst="triangle">
              <a:avLst/>
            </a:prstGeom>
            <a:gradFill flip="none" rotWithShape="1">
              <a:gsLst>
                <a:gs pos="0">
                  <a:schemeClr val="tx1">
                    <a:lumMod val="65000"/>
                    <a:lumOff val="35000"/>
                  </a:schemeClr>
                </a:gs>
                <a:gs pos="100000">
                  <a:schemeClr val="tx1">
                    <a:lumMod val="50000"/>
                    <a:lumOff val="5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endParaRPr lang="en-US" sz="1100" noProof="1">
                <a:solidFill>
                  <a:srgbClr val="000000"/>
                </a:solidFill>
                <a:cs typeface="Arial" charset="0"/>
              </a:endParaRPr>
            </a:p>
          </p:txBody>
        </p:sp>
        <p:sp>
          <p:nvSpPr>
            <p:cNvPr id="32" name="Gleichschenkliges Dreieck 31"/>
            <p:cNvSpPr/>
            <p:nvPr/>
          </p:nvSpPr>
          <p:spPr bwMode="gray">
            <a:xfrm rot="10800000">
              <a:off x="3121313" y="4355410"/>
              <a:ext cx="740589" cy="196483"/>
            </a:xfrm>
            <a:prstGeom prst="triangle">
              <a:avLst/>
            </a:prstGeom>
            <a:gradFill flip="none" rotWithShape="1">
              <a:gsLst>
                <a:gs pos="0">
                  <a:schemeClr val="tx1">
                    <a:lumMod val="65000"/>
                    <a:lumOff val="35000"/>
                  </a:schemeClr>
                </a:gs>
                <a:gs pos="100000">
                  <a:schemeClr val="tx1">
                    <a:lumMod val="50000"/>
                    <a:lumOff val="5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endParaRPr lang="en-US" sz="1100" noProof="1">
                <a:solidFill>
                  <a:srgbClr val="000000"/>
                </a:solidFill>
                <a:cs typeface="Arial" charset="0"/>
              </a:endParaRPr>
            </a:p>
          </p:txBody>
        </p:sp>
        <p:sp>
          <p:nvSpPr>
            <p:cNvPr id="33" name="Gleichschenkliges Dreieck 32"/>
            <p:cNvSpPr/>
            <p:nvPr/>
          </p:nvSpPr>
          <p:spPr bwMode="gray">
            <a:xfrm rot="10800000">
              <a:off x="5280512" y="4355410"/>
              <a:ext cx="740589" cy="196483"/>
            </a:xfrm>
            <a:prstGeom prst="triangle">
              <a:avLst/>
            </a:prstGeom>
            <a:gradFill flip="none" rotWithShape="1">
              <a:gsLst>
                <a:gs pos="0">
                  <a:schemeClr val="tx1">
                    <a:lumMod val="65000"/>
                    <a:lumOff val="35000"/>
                  </a:schemeClr>
                </a:gs>
                <a:gs pos="100000">
                  <a:schemeClr val="tx1">
                    <a:lumMod val="50000"/>
                    <a:lumOff val="5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endParaRPr lang="en-US" sz="1100" noProof="1">
                <a:solidFill>
                  <a:srgbClr val="000000"/>
                </a:solidFill>
                <a:cs typeface="Arial" charset="0"/>
              </a:endParaRPr>
            </a:p>
          </p:txBody>
        </p:sp>
        <p:sp>
          <p:nvSpPr>
            <p:cNvPr id="34" name="Gleichschenkliges Dreieck 33"/>
            <p:cNvSpPr/>
            <p:nvPr/>
          </p:nvSpPr>
          <p:spPr bwMode="gray">
            <a:xfrm rot="10800000">
              <a:off x="7443280" y="4355410"/>
              <a:ext cx="740589" cy="196483"/>
            </a:xfrm>
            <a:prstGeom prst="triangle">
              <a:avLst/>
            </a:prstGeom>
            <a:gradFill flip="none" rotWithShape="1">
              <a:gsLst>
                <a:gs pos="0">
                  <a:schemeClr val="tx1">
                    <a:lumMod val="65000"/>
                    <a:lumOff val="35000"/>
                  </a:schemeClr>
                </a:gs>
                <a:gs pos="100000">
                  <a:schemeClr val="tx1">
                    <a:lumMod val="50000"/>
                    <a:lumOff val="5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endParaRPr lang="en-US" sz="1100" noProof="1">
                <a:solidFill>
                  <a:srgbClr val="000000"/>
                </a:solidFill>
                <a:cs typeface="Arial" charset="0"/>
              </a:endParaRPr>
            </a:p>
          </p:txBody>
        </p:sp>
        <p:sp>
          <p:nvSpPr>
            <p:cNvPr id="35" name="Gleichschenkliges Dreieck 34"/>
            <p:cNvSpPr/>
            <p:nvPr/>
          </p:nvSpPr>
          <p:spPr bwMode="gray">
            <a:xfrm rot="10800000">
              <a:off x="3996085" y="5134397"/>
              <a:ext cx="1151831" cy="196483"/>
            </a:xfrm>
            <a:prstGeom prst="triangle">
              <a:avLst/>
            </a:prstGeom>
            <a:gradFill flip="none" rotWithShape="1">
              <a:gsLst>
                <a:gs pos="0">
                  <a:schemeClr val="tx1">
                    <a:lumMod val="65000"/>
                    <a:lumOff val="35000"/>
                  </a:schemeClr>
                </a:gs>
                <a:gs pos="100000">
                  <a:schemeClr val="tx1">
                    <a:lumMod val="50000"/>
                    <a:lumOff val="50000"/>
                  </a:schemeClr>
                </a:gs>
              </a:gsLst>
              <a:lin ang="54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0" bIns="0" anchor="t" anchorCtr="0"/>
            <a:lstStyle/>
            <a:p>
              <a:pPr marL="180975" indent="-180975">
                <a:lnSpc>
                  <a:spcPct val="95000"/>
                </a:lnSpc>
                <a:spcAft>
                  <a:spcPts val="600"/>
                </a:spcAft>
                <a:buClr>
                  <a:srgbClr val="969696"/>
                </a:buClr>
                <a:buSzPct val="90000"/>
                <a:buFont typeface="Wingdings" pitchFamily="2" charset="2"/>
                <a:buChar char="§"/>
                <a:defRPr/>
              </a:pPr>
              <a:endParaRPr lang="en-US" sz="1100" noProof="1">
                <a:solidFill>
                  <a:srgbClr val="000000"/>
                </a:solidFill>
                <a:cs typeface="Arial" charset="0"/>
              </a:endParaRPr>
            </a:p>
          </p:txBody>
        </p:sp>
      </p:grpSp>
      <p:grpSp>
        <p:nvGrpSpPr>
          <p:cNvPr id="38" name="Gruppieren 37"/>
          <p:cNvGrpSpPr/>
          <p:nvPr/>
        </p:nvGrpSpPr>
        <p:grpSpPr bwMode="gray">
          <a:xfrm>
            <a:off x="5650806" y="4662963"/>
            <a:ext cx="2772370" cy="1775076"/>
            <a:chOff x="6820489" y="-40416"/>
            <a:chExt cx="2772370" cy="1775076"/>
          </a:xfrm>
        </p:grpSpPr>
        <p:sp>
          <p:nvSpPr>
            <p:cNvPr id="39" name="Rechteck 38"/>
            <p:cNvSpPr/>
            <p:nvPr/>
          </p:nvSpPr>
          <p:spPr bwMode="gray">
            <a:xfrm rot="384271">
              <a:off x="7382493" y="118237"/>
              <a:ext cx="2210366" cy="161642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pPr>
                <a:spcAft>
                  <a:spcPts val="600"/>
                </a:spcAft>
              </a:pPr>
              <a:r>
                <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rPr>
                <a:t>Replace the suggested terms with actual </a:t>
              </a:r>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measures assigned to the components of the marketing mix.</a:t>
              </a:r>
              <a:endParaRPr lang="en-US" sz="105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0" name="Picture 5" descr="Tessafilm_4"/>
            <p:cNvPicPr>
              <a:picLocks noChangeAspect="1" noChangeArrowheads="1"/>
            </p:cNvPicPr>
            <p:nvPr/>
          </p:nvPicPr>
          <p:blipFill>
            <a:blip r:embed="rId2"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123748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bwMode="gray"/>
        <p:txBody>
          <a:bodyPr/>
          <a:lstStyle/>
          <a:p>
            <a:r>
              <a:rPr lang="en-US" noProof="1"/>
              <a:t>Marketing Mix (4Ps</a:t>
            </a:r>
            <a:r>
              <a:rPr lang="en-US" noProof="1" smtClean="0"/>
              <a:t>) </a:t>
            </a:r>
            <a:r>
              <a:rPr lang="en-US" b="0" noProof="1" smtClean="0"/>
              <a:t>– Objectives</a:t>
            </a:r>
            <a:endParaRPr lang="de-DE" b="0" dirty="0"/>
          </a:p>
        </p:txBody>
      </p:sp>
      <p:sp>
        <p:nvSpPr>
          <p:cNvPr id="6" name="Textplatzhalter 5"/>
          <p:cNvSpPr>
            <a:spLocks noGrp="1"/>
          </p:cNvSpPr>
          <p:nvPr>
            <p:ph type="body" sz="quarter" idx="13"/>
          </p:nvPr>
        </p:nvSpPr>
        <p:spPr bwMode="gray"/>
        <p:txBody>
          <a:bodyPr/>
          <a:lstStyle/>
          <a:p>
            <a:r>
              <a:rPr lang="en-US" noProof="1" smtClean="0">
                <a:cs typeface="Arial" charset="0"/>
              </a:rPr>
              <a:t>Placeholder for your own sub headline</a:t>
            </a:r>
          </a:p>
        </p:txBody>
      </p:sp>
      <p:grpSp>
        <p:nvGrpSpPr>
          <p:cNvPr id="11" name="Gruppieren 10"/>
          <p:cNvGrpSpPr/>
          <p:nvPr/>
        </p:nvGrpSpPr>
        <p:grpSpPr bwMode="gray">
          <a:xfrm>
            <a:off x="323850" y="1555749"/>
            <a:ext cx="8497092" cy="4577408"/>
            <a:chOff x="323850" y="1555749"/>
            <a:chExt cx="8497092" cy="4577408"/>
          </a:xfrm>
        </p:grpSpPr>
        <p:sp>
          <p:nvSpPr>
            <p:cNvPr id="22" name="Text Box 46"/>
            <p:cNvSpPr txBox="1">
              <a:spLocks noChangeArrowheads="1"/>
            </p:cNvSpPr>
            <p:nvPr/>
          </p:nvSpPr>
          <p:spPr bwMode="gray">
            <a:xfrm>
              <a:off x="6408738" y="1905298"/>
              <a:ext cx="2411413" cy="861774"/>
            </a:xfrm>
            <a:prstGeom prst="rect">
              <a:avLst/>
            </a:prstGeom>
            <a:noFill/>
            <a:ln w="9525">
              <a:noFill/>
              <a:miter lim="800000"/>
              <a:headEnd/>
              <a:tailEnd/>
            </a:ln>
          </p:spPr>
          <p:txBody>
            <a:bodyPr wrap="square" lIns="0" tIns="0" rIns="0" bIns="0">
              <a:spAutoFit/>
            </a:bodyPr>
            <a:lstStyle/>
            <a:p>
              <a:pPr marL="177800" indent="-177800" algn="r" defTabSz="801688">
                <a:spcBef>
                  <a:spcPct val="20000"/>
                </a:spcBef>
              </a:pPr>
              <a:r>
                <a:rPr lang="en-US" sz="1400" noProof="1" smtClean="0">
                  <a:cs typeface="Arial" charset="0"/>
                </a:rPr>
                <a:t>The text demonstrates how your own text will look when you replace the placeholder with your own text.</a:t>
              </a:r>
              <a:endParaRPr lang="en-US" sz="1400" noProof="1">
                <a:cs typeface="Arial" charset="0"/>
              </a:endParaRPr>
            </a:p>
          </p:txBody>
        </p:sp>
        <p:sp>
          <p:nvSpPr>
            <p:cNvPr id="23" name="Text Box 47"/>
            <p:cNvSpPr txBox="1">
              <a:spLocks noChangeArrowheads="1"/>
            </p:cNvSpPr>
            <p:nvPr/>
          </p:nvSpPr>
          <p:spPr bwMode="gray">
            <a:xfrm>
              <a:off x="6295230" y="5163360"/>
              <a:ext cx="2525712" cy="646331"/>
            </a:xfrm>
            <a:prstGeom prst="rect">
              <a:avLst/>
            </a:prstGeom>
            <a:noFill/>
            <a:ln w="9525">
              <a:noFill/>
              <a:miter lim="800000"/>
              <a:headEnd/>
              <a:tailEnd/>
            </a:ln>
          </p:spPr>
          <p:txBody>
            <a:bodyPr lIns="0" tIns="0" rIns="0" bIns="0" anchor="b" anchorCtr="0">
              <a:spAutoFit/>
            </a:bodyPr>
            <a:lstStyle/>
            <a:p>
              <a:pPr marL="177800" indent="-177800" algn="r" defTabSz="801688">
                <a:spcBef>
                  <a:spcPct val="20000"/>
                </a:spcBef>
              </a:pPr>
              <a:r>
                <a:rPr lang="en-US" sz="1400" noProof="1" smtClean="0">
                  <a:cs typeface="Arial" charset="0"/>
                </a:rPr>
                <a:t>This is placeholder text. All phrases can be replaced with your own text.</a:t>
              </a:r>
              <a:endParaRPr lang="en-US" sz="1400" noProof="1">
                <a:cs typeface="Arial" charset="0"/>
              </a:endParaRPr>
            </a:p>
          </p:txBody>
        </p:sp>
        <p:sp>
          <p:nvSpPr>
            <p:cNvPr id="24" name="Text Box 52"/>
            <p:cNvSpPr txBox="1">
              <a:spLocks noChangeArrowheads="1"/>
            </p:cNvSpPr>
            <p:nvPr/>
          </p:nvSpPr>
          <p:spPr bwMode="gray">
            <a:xfrm>
              <a:off x="323850" y="1905298"/>
              <a:ext cx="2276475" cy="1077218"/>
            </a:xfrm>
            <a:prstGeom prst="rect">
              <a:avLst/>
            </a:prstGeom>
            <a:noFill/>
            <a:ln w="9525">
              <a:noFill/>
              <a:miter lim="800000"/>
              <a:headEnd/>
              <a:tailEnd/>
            </a:ln>
          </p:spPr>
          <p:txBody>
            <a:bodyPr wrap="square" lIns="0" tIns="0" rIns="0" bIns="0">
              <a:spAutoFit/>
            </a:bodyPr>
            <a:lstStyle/>
            <a:p>
              <a:pPr defTabSz="801688">
                <a:spcBef>
                  <a:spcPct val="20000"/>
                </a:spcBef>
              </a:pPr>
              <a:r>
                <a:rPr lang="en-US" sz="1400" noProof="1" smtClean="0">
                  <a:cs typeface="Arial" charset="0"/>
                </a:rPr>
                <a:t>If you don’t want to use </a:t>
              </a:r>
              <a:br>
                <a:rPr lang="en-US" sz="1400" noProof="1" smtClean="0">
                  <a:cs typeface="Arial" charset="0"/>
                </a:rPr>
              </a:br>
              <a:r>
                <a:rPr lang="en-US" sz="1400" noProof="1" smtClean="0">
                  <a:cs typeface="Arial" charset="0"/>
                </a:rPr>
                <a:t>the style and size of the fonts as used in this placeholder it is possible to replace it by selecting different options.</a:t>
              </a:r>
              <a:endParaRPr lang="en-US" sz="1400" noProof="1">
                <a:cs typeface="Arial" charset="0"/>
              </a:endParaRPr>
            </a:p>
          </p:txBody>
        </p:sp>
        <p:sp>
          <p:nvSpPr>
            <p:cNvPr id="25" name="Text Box 53"/>
            <p:cNvSpPr txBox="1">
              <a:spLocks noChangeArrowheads="1"/>
            </p:cNvSpPr>
            <p:nvPr/>
          </p:nvSpPr>
          <p:spPr bwMode="gray">
            <a:xfrm>
              <a:off x="323850" y="4947917"/>
              <a:ext cx="2524125" cy="861774"/>
            </a:xfrm>
            <a:prstGeom prst="rect">
              <a:avLst/>
            </a:prstGeom>
            <a:noFill/>
            <a:ln w="9525">
              <a:noFill/>
              <a:miter lim="800000"/>
              <a:headEnd/>
              <a:tailEnd/>
            </a:ln>
          </p:spPr>
          <p:txBody>
            <a:bodyPr lIns="0" tIns="0" rIns="0" bIns="0" anchor="b" anchorCtr="0">
              <a:spAutoFit/>
            </a:bodyPr>
            <a:lstStyle/>
            <a:p>
              <a:pPr defTabSz="801688">
                <a:spcBef>
                  <a:spcPct val="20000"/>
                </a:spcBef>
              </a:pPr>
              <a:r>
                <a:rPr lang="en-US" sz="1400" noProof="1" smtClean="0">
                  <a:cs typeface="Arial" charset="0"/>
                </a:rPr>
                <a:t>The text demonstrates how your own text will look when you replace the placeholder with your own text.</a:t>
              </a:r>
              <a:endParaRPr lang="en-US" sz="1400" noProof="1">
                <a:cs typeface="Arial" charset="0"/>
              </a:endParaRPr>
            </a:p>
          </p:txBody>
        </p:sp>
        <p:grpSp>
          <p:nvGrpSpPr>
            <p:cNvPr id="4" name="Gruppieren 3"/>
            <p:cNvGrpSpPr/>
            <p:nvPr/>
          </p:nvGrpSpPr>
          <p:grpSpPr bwMode="gray">
            <a:xfrm>
              <a:off x="2446233" y="1555749"/>
              <a:ext cx="4251534" cy="4577408"/>
              <a:chOff x="2446233" y="1555749"/>
              <a:chExt cx="4251534" cy="4577408"/>
            </a:xfrm>
          </p:grpSpPr>
          <p:grpSp>
            <p:nvGrpSpPr>
              <p:cNvPr id="2" name="Gruppieren 18"/>
              <p:cNvGrpSpPr/>
              <p:nvPr/>
            </p:nvGrpSpPr>
            <p:grpSpPr bwMode="gray">
              <a:xfrm>
                <a:off x="2659282" y="5486225"/>
                <a:ext cx="3858964" cy="646932"/>
                <a:chOff x="1186158" y="4675188"/>
                <a:chExt cx="6914234" cy="1223424"/>
              </a:xfrm>
            </p:grpSpPr>
            <p:pic>
              <p:nvPicPr>
                <p:cNvPr id="20" name="_effect"/>
                <p:cNvPicPr>
                  <a:picLocks noChangeAspect="1" noChangeArrowheads="1"/>
                </p:cNvPicPr>
                <p:nvPr/>
              </p:nvPicPr>
              <p:blipFill>
                <a:blip r:embed="rId3" cstate="print"/>
                <a:srcRect/>
                <a:stretch>
                  <a:fillRect/>
                </a:stretch>
              </p:blipFill>
              <p:spPr bwMode="gray">
                <a:xfrm>
                  <a:off x="1186158" y="4675188"/>
                  <a:ext cx="6914234" cy="1223424"/>
                </a:xfrm>
                <a:prstGeom prst="rect">
                  <a:avLst/>
                </a:prstGeom>
                <a:noFill/>
              </p:spPr>
            </p:pic>
            <p:pic>
              <p:nvPicPr>
                <p:cNvPr id="26" name="_effect"/>
                <p:cNvPicPr>
                  <a:picLocks noChangeAspect="1" noChangeArrowheads="1"/>
                </p:cNvPicPr>
                <p:nvPr/>
              </p:nvPicPr>
              <p:blipFill>
                <a:blip r:embed="rId3" cstate="print"/>
                <a:srcRect/>
                <a:stretch>
                  <a:fillRect/>
                </a:stretch>
              </p:blipFill>
              <p:spPr bwMode="gray">
                <a:xfrm>
                  <a:off x="1186158" y="4675188"/>
                  <a:ext cx="6914234" cy="1223424"/>
                </a:xfrm>
                <a:prstGeom prst="rect">
                  <a:avLst/>
                </a:prstGeom>
                <a:noFill/>
              </p:spPr>
            </p:pic>
          </p:grpSp>
          <p:grpSp>
            <p:nvGrpSpPr>
              <p:cNvPr id="28" name="Gruppieren 27"/>
              <p:cNvGrpSpPr/>
              <p:nvPr/>
            </p:nvGrpSpPr>
            <p:grpSpPr bwMode="gray">
              <a:xfrm>
                <a:off x="2446233" y="1555749"/>
                <a:ext cx="4251534" cy="4253942"/>
                <a:chOff x="2446233" y="1555749"/>
                <a:chExt cx="4251534" cy="4253942"/>
              </a:xfrm>
            </p:grpSpPr>
            <p:sp>
              <p:nvSpPr>
                <p:cNvPr id="7" name="Freeform 11"/>
                <p:cNvSpPr>
                  <a:spLocks/>
                </p:cNvSpPr>
                <p:nvPr/>
              </p:nvSpPr>
              <p:spPr bwMode="gray">
                <a:xfrm>
                  <a:off x="4634593" y="1555749"/>
                  <a:ext cx="2063174" cy="2053545"/>
                </a:xfrm>
                <a:custGeom>
                  <a:avLst/>
                  <a:gdLst/>
                  <a:ahLst/>
                  <a:cxnLst>
                    <a:cxn ang="0">
                      <a:pos x="28" y="173"/>
                    </a:cxn>
                    <a:cxn ang="0">
                      <a:pos x="63" y="226"/>
                    </a:cxn>
                    <a:cxn ang="0">
                      <a:pos x="227" y="226"/>
                    </a:cxn>
                    <a:cxn ang="0">
                      <a:pos x="0" y="0"/>
                    </a:cxn>
                    <a:cxn ang="0">
                      <a:pos x="0" y="164"/>
                    </a:cxn>
                    <a:cxn ang="0">
                      <a:pos x="28" y="173"/>
                    </a:cxn>
                  </a:cxnLst>
                  <a:rect l="0" t="0" r="r" b="b"/>
                  <a:pathLst>
                    <a:path w="227" h="226">
                      <a:moveTo>
                        <a:pt x="28" y="173"/>
                      </a:moveTo>
                      <a:cubicBezTo>
                        <a:pt x="48" y="184"/>
                        <a:pt x="60" y="205"/>
                        <a:pt x="63" y="226"/>
                      </a:cubicBezTo>
                      <a:cubicBezTo>
                        <a:pt x="227" y="226"/>
                        <a:pt x="227" y="226"/>
                        <a:pt x="227" y="226"/>
                      </a:cubicBezTo>
                      <a:cubicBezTo>
                        <a:pt x="223" y="103"/>
                        <a:pt x="124" y="4"/>
                        <a:pt x="0" y="0"/>
                      </a:cubicBezTo>
                      <a:cubicBezTo>
                        <a:pt x="0" y="164"/>
                        <a:pt x="0" y="164"/>
                        <a:pt x="0" y="164"/>
                      </a:cubicBezTo>
                      <a:cubicBezTo>
                        <a:pt x="10" y="165"/>
                        <a:pt x="19" y="168"/>
                        <a:pt x="28" y="173"/>
                      </a:cubicBezTo>
                      <a:close/>
                    </a:path>
                  </a:pathLst>
                </a:custGeom>
                <a:gradFill flip="none" rotWithShape="1">
                  <a:gsLst>
                    <a:gs pos="0">
                      <a:schemeClr val="accent1">
                        <a:lumMod val="60000"/>
                        <a:lumOff val="40000"/>
                      </a:schemeClr>
                    </a:gs>
                    <a:gs pos="100000">
                      <a:schemeClr val="accent1"/>
                    </a:gs>
                  </a:gsLst>
                  <a:lin ang="2700000" scaled="0"/>
                  <a:tileRect/>
                </a:gradFill>
                <a:ln w="12700" cap="flat">
                  <a:noFill/>
                  <a:prstDash val="solid"/>
                  <a:miter lim="800000"/>
                  <a:headEnd/>
                  <a:tailEnd/>
                </a:ln>
                <a:effectLst>
                  <a:outerShdw blurRad="127000" dist="63500" dir="2700000" algn="ctr" rotWithShape="0">
                    <a:prstClr val="black">
                      <a:alpha val="40000"/>
                    </a:prstClr>
                  </a:outerShdw>
                </a:effectLst>
                <a:scene3d>
                  <a:camera prst="orthographicFront"/>
                  <a:lightRig rig="threePt" dir="t"/>
                </a:scene3d>
                <a:sp3d>
                  <a:bevelT prst="coolSlant"/>
                </a:sp3d>
              </p:spPr>
              <p:txBody>
                <a:bodyPr vert="horz" wrap="square" lIns="0" tIns="0" rIns="0" bIns="0" numCol="1" anchor="ctr" anchorCtr="0" compatLnSpc="1">
                  <a:prstTxWarp prst="textNoShape">
                    <a:avLst/>
                  </a:prstTxWarp>
                </a:bodyPr>
                <a:lstStyle/>
                <a:p>
                  <a:pPr algn="ctr"/>
                  <a:endParaRPr lang="de-DE" sz="2000" b="1" noProof="1" smtClean="0">
                    <a:solidFill>
                      <a:srgbClr val="FFFFFF"/>
                    </a:solidFill>
                    <a:effectLst>
                      <a:outerShdw blurRad="38100" dist="38100" dir="2700000" algn="tl">
                        <a:srgbClr val="000000">
                          <a:alpha val="43137"/>
                        </a:srgbClr>
                      </a:outerShdw>
                    </a:effectLst>
                  </a:endParaRPr>
                </a:p>
              </p:txBody>
            </p:sp>
            <p:sp>
              <p:nvSpPr>
                <p:cNvPr id="8" name="Freeform 12"/>
                <p:cNvSpPr>
                  <a:spLocks/>
                </p:cNvSpPr>
                <p:nvPr/>
              </p:nvSpPr>
              <p:spPr bwMode="gray">
                <a:xfrm>
                  <a:off x="2446233" y="1555749"/>
                  <a:ext cx="2058358" cy="2053545"/>
                </a:xfrm>
                <a:custGeom>
                  <a:avLst/>
                  <a:gdLst/>
                  <a:ahLst/>
                  <a:cxnLst>
                    <a:cxn ang="0">
                      <a:pos x="173" y="199"/>
                    </a:cxn>
                    <a:cxn ang="0">
                      <a:pos x="227" y="164"/>
                    </a:cxn>
                    <a:cxn ang="0">
                      <a:pos x="227" y="0"/>
                    </a:cxn>
                    <a:cxn ang="0">
                      <a:pos x="0" y="226"/>
                    </a:cxn>
                    <a:cxn ang="0">
                      <a:pos x="164" y="226"/>
                    </a:cxn>
                    <a:cxn ang="0">
                      <a:pos x="173" y="199"/>
                    </a:cxn>
                  </a:cxnLst>
                  <a:rect l="0" t="0" r="r" b="b"/>
                  <a:pathLst>
                    <a:path w="227" h="226">
                      <a:moveTo>
                        <a:pt x="173" y="199"/>
                      </a:moveTo>
                      <a:cubicBezTo>
                        <a:pt x="185" y="178"/>
                        <a:pt x="205" y="166"/>
                        <a:pt x="227" y="164"/>
                      </a:cubicBezTo>
                      <a:cubicBezTo>
                        <a:pt x="227" y="0"/>
                        <a:pt x="227" y="0"/>
                        <a:pt x="227" y="0"/>
                      </a:cubicBezTo>
                      <a:cubicBezTo>
                        <a:pt x="103" y="3"/>
                        <a:pt x="4" y="103"/>
                        <a:pt x="0" y="226"/>
                      </a:cubicBezTo>
                      <a:cubicBezTo>
                        <a:pt x="164" y="226"/>
                        <a:pt x="164" y="226"/>
                        <a:pt x="164" y="226"/>
                      </a:cubicBezTo>
                      <a:cubicBezTo>
                        <a:pt x="165" y="217"/>
                        <a:pt x="168" y="207"/>
                        <a:pt x="173" y="199"/>
                      </a:cubicBezTo>
                      <a:close/>
                    </a:path>
                  </a:pathLst>
                </a:custGeom>
                <a:solidFill>
                  <a:srgbClr val="C0C0C0"/>
                </a:solidFill>
                <a:ln w="12700" cap="flat">
                  <a:noFill/>
                  <a:prstDash val="solid"/>
                  <a:miter lim="800000"/>
                  <a:headEnd/>
                  <a:tailEnd/>
                </a:ln>
                <a:effectLst>
                  <a:outerShdw blurRad="127000" dist="63500" dir="2700000" algn="ctr" rotWithShape="0">
                    <a:prstClr val="black">
                      <a:alpha val="40000"/>
                    </a:prstClr>
                  </a:outerShdw>
                </a:effectLst>
                <a:scene3d>
                  <a:camera prst="orthographicFront"/>
                  <a:lightRig rig="threePt" dir="t"/>
                </a:scene3d>
                <a:sp3d>
                  <a:bevelT prst="coolSlant"/>
                </a:sp3d>
              </p:spPr>
              <p:txBody>
                <a:bodyPr vert="horz" wrap="square" lIns="0" tIns="0" rIns="0" bIns="0" numCol="1" anchor="ctr" anchorCtr="0" compatLnSpc="1">
                  <a:prstTxWarp prst="textNoShape">
                    <a:avLst/>
                  </a:prstTxWarp>
                </a:bodyPr>
                <a:lstStyle/>
                <a:p>
                  <a:pPr algn="ctr"/>
                  <a:endParaRPr lang="de-DE" sz="2000" b="1" noProof="1" smtClean="0">
                    <a:solidFill>
                      <a:srgbClr val="646464"/>
                    </a:solidFill>
                  </a:endParaRPr>
                </a:p>
              </p:txBody>
            </p:sp>
            <p:sp>
              <p:nvSpPr>
                <p:cNvPr id="9" name="Freeform 13"/>
                <p:cNvSpPr>
                  <a:spLocks/>
                </p:cNvSpPr>
                <p:nvPr/>
              </p:nvSpPr>
              <p:spPr bwMode="gray">
                <a:xfrm>
                  <a:off x="4634593" y="3744110"/>
                  <a:ext cx="2063174" cy="2065581"/>
                </a:xfrm>
                <a:custGeom>
                  <a:avLst/>
                  <a:gdLst/>
                  <a:ahLst/>
                  <a:cxnLst>
                    <a:cxn ang="0">
                      <a:pos x="54" y="28"/>
                    </a:cxn>
                    <a:cxn ang="0">
                      <a:pos x="0" y="63"/>
                    </a:cxn>
                    <a:cxn ang="0">
                      <a:pos x="0" y="227"/>
                    </a:cxn>
                    <a:cxn ang="0">
                      <a:pos x="227" y="0"/>
                    </a:cxn>
                    <a:cxn ang="0">
                      <a:pos x="63" y="0"/>
                    </a:cxn>
                    <a:cxn ang="0">
                      <a:pos x="54" y="28"/>
                    </a:cxn>
                  </a:cxnLst>
                  <a:rect l="0" t="0" r="r" b="b"/>
                  <a:pathLst>
                    <a:path w="227" h="227">
                      <a:moveTo>
                        <a:pt x="54" y="28"/>
                      </a:moveTo>
                      <a:cubicBezTo>
                        <a:pt x="42" y="48"/>
                        <a:pt x="22" y="60"/>
                        <a:pt x="0" y="63"/>
                      </a:cubicBezTo>
                      <a:cubicBezTo>
                        <a:pt x="0" y="227"/>
                        <a:pt x="0" y="227"/>
                        <a:pt x="0" y="227"/>
                      </a:cubicBezTo>
                      <a:cubicBezTo>
                        <a:pt x="124" y="223"/>
                        <a:pt x="223" y="123"/>
                        <a:pt x="227" y="0"/>
                      </a:cubicBezTo>
                      <a:cubicBezTo>
                        <a:pt x="63" y="0"/>
                        <a:pt x="63" y="0"/>
                        <a:pt x="63" y="0"/>
                      </a:cubicBezTo>
                      <a:cubicBezTo>
                        <a:pt x="62" y="9"/>
                        <a:pt x="59" y="19"/>
                        <a:pt x="54" y="28"/>
                      </a:cubicBezTo>
                      <a:close/>
                    </a:path>
                  </a:pathLst>
                </a:custGeom>
                <a:solidFill>
                  <a:srgbClr val="DDDDDD"/>
                </a:solidFill>
                <a:ln w="12700" cap="flat">
                  <a:noFill/>
                  <a:prstDash val="solid"/>
                  <a:miter lim="800000"/>
                  <a:headEnd/>
                  <a:tailEnd/>
                </a:ln>
                <a:effectLst>
                  <a:outerShdw blurRad="127000" dist="63500" dir="2700000" algn="ctr" rotWithShape="0">
                    <a:prstClr val="black">
                      <a:alpha val="40000"/>
                    </a:prstClr>
                  </a:outerShdw>
                </a:effectLst>
                <a:scene3d>
                  <a:camera prst="orthographicFront"/>
                  <a:lightRig rig="threePt" dir="t"/>
                </a:scene3d>
                <a:sp3d>
                  <a:bevelT prst="coolSlant"/>
                </a:sp3d>
              </p:spPr>
              <p:txBody>
                <a:bodyPr vert="horz" wrap="square" lIns="0" tIns="0" rIns="0" bIns="0" numCol="1" anchor="ctr" anchorCtr="0" compatLnSpc="1">
                  <a:prstTxWarp prst="textNoShape">
                    <a:avLst/>
                  </a:prstTxWarp>
                </a:bodyPr>
                <a:lstStyle/>
                <a:p>
                  <a:pPr algn="ctr"/>
                  <a:endParaRPr lang="de-DE" sz="2000" b="1" noProof="1" smtClean="0">
                    <a:solidFill>
                      <a:srgbClr val="646464"/>
                    </a:solidFill>
                  </a:endParaRPr>
                </a:p>
              </p:txBody>
            </p:sp>
            <p:sp>
              <p:nvSpPr>
                <p:cNvPr id="10" name="Freeform 14"/>
                <p:cNvSpPr>
                  <a:spLocks/>
                </p:cNvSpPr>
                <p:nvPr/>
              </p:nvSpPr>
              <p:spPr bwMode="gray">
                <a:xfrm>
                  <a:off x="2446233" y="3744110"/>
                  <a:ext cx="2058358" cy="2065581"/>
                </a:xfrm>
                <a:custGeom>
                  <a:avLst/>
                  <a:gdLst/>
                  <a:ahLst/>
                  <a:cxnLst>
                    <a:cxn ang="0">
                      <a:pos x="199" y="54"/>
                    </a:cxn>
                    <a:cxn ang="0">
                      <a:pos x="164" y="0"/>
                    </a:cxn>
                    <a:cxn ang="0">
                      <a:pos x="0" y="0"/>
                    </a:cxn>
                    <a:cxn ang="0">
                      <a:pos x="227" y="227"/>
                    </a:cxn>
                    <a:cxn ang="0">
                      <a:pos x="227" y="63"/>
                    </a:cxn>
                    <a:cxn ang="0">
                      <a:pos x="199" y="54"/>
                    </a:cxn>
                  </a:cxnLst>
                  <a:rect l="0" t="0" r="r" b="b"/>
                  <a:pathLst>
                    <a:path w="227" h="227">
                      <a:moveTo>
                        <a:pt x="199" y="54"/>
                      </a:moveTo>
                      <a:cubicBezTo>
                        <a:pt x="178" y="42"/>
                        <a:pt x="166" y="21"/>
                        <a:pt x="164" y="0"/>
                      </a:cubicBezTo>
                      <a:cubicBezTo>
                        <a:pt x="0" y="0"/>
                        <a:pt x="0" y="0"/>
                        <a:pt x="0" y="0"/>
                      </a:cubicBezTo>
                      <a:cubicBezTo>
                        <a:pt x="3" y="123"/>
                        <a:pt x="103" y="223"/>
                        <a:pt x="227" y="227"/>
                      </a:cubicBezTo>
                      <a:cubicBezTo>
                        <a:pt x="227" y="63"/>
                        <a:pt x="227" y="63"/>
                        <a:pt x="227" y="63"/>
                      </a:cubicBezTo>
                      <a:cubicBezTo>
                        <a:pt x="217" y="62"/>
                        <a:pt x="208" y="59"/>
                        <a:pt x="199" y="54"/>
                      </a:cubicBezTo>
                      <a:close/>
                    </a:path>
                  </a:pathLst>
                </a:custGeom>
                <a:solidFill>
                  <a:srgbClr val="F8F8F8"/>
                </a:solidFill>
                <a:ln w="12700" cap="flat">
                  <a:noFill/>
                  <a:prstDash val="solid"/>
                  <a:miter lim="800000"/>
                  <a:headEnd/>
                  <a:tailEnd/>
                </a:ln>
                <a:effectLst>
                  <a:outerShdw blurRad="127000" dist="63500" dir="2700000" algn="ctr" rotWithShape="0">
                    <a:prstClr val="black">
                      <a:alpha val="40000"/>
                    </a:prstClr>
                  </a:outerShdw>
                </a:effectLst>
                <a:scene3d>
                  <a:camera prst="orthographicFront"/>
                  <a:lightRig rig="threePt" dir="t"/>
                </a:scene3d>
                <a:sp3d>
                  <a:bevelT prst="coolSlant"/>
                </a:sp3d>
              </p:spPr>
              <p:txBody>
                <a:bodyPr vert="horz" wrap="square" lIns="0" tIns="0" rIns="0" bIns="0" numCol="1" anchor="ctr" anchorCtr="0" compatLnSpc="1">
                  <a:prstTxWarp prst="textNoShape">
                    <a:avLst/>
                  </a:prstTxWarp>
                </a:bodyPr>
                <a:lstStyle/>
                <a:p>
                  <a:pPr algn="ctr"/>
                  <a:endParaRPr lang="de-DE" sz="2000" b="1" noProof="1" smtClean="0">
                    <a:solidFill>
                      <a:srgbClr val="646464"/>
                    </a:solidFill>
                  </a:endParaRPr>
                </a:p>
              </p:txBody>
            </p:sp>
            <p:sp>
              <p:nvSpPr>
                <p:cNvPr id="18" name="Rechteck 17"/>
                <p:cNvSpPr/>
                <p:nvPr/>
              </p:nvSpPr>
              <p:spPr bwMode="gray">
                <a:xfrm rot="2700000">
                  <a:off x="2452344" y="3463404"/>
                  <a:ext cx="2791663" cy="1814080"/>
                </a:xfrm>
                <a:prstGeom prst="rect">
                  <a:avLst/>
                </a:prstGeom>
              </p:spPr>
              <p:txBody>
                <a:bodyPr wrap="none">
                  <a:prstTxWarp prst="textArchDown">
                    <a:avLst>
                      <a:gd name="adj" fmla="val 987856"/>
                    </a:avLst>
                  </a:prstTxWarp>
                  <a:spAutoFit/>
                </a:bodyPr>
                <a:lstStyle/>
                <a:p>
                  <a:pPr algn="ctr"/>
                  <a:r>
                    <a:rPr lang="de-DE" sz="2000" b="1" noProof="1" smtClean="0">
                      <a:solidFill>
                        <a:srgbClr val="646464"/>
                      </a:solidFill>
                    </a:rPr>
                    <a:t>Promotion</a:t>
                  </a:r>
                </a:p>
              </p:txBody>
            </p:sp>
            <p:sp>
              <p:nvSpPr>
                <p:cNvPr id="19" name="Rechteck 18"/>
                <p:cNvSpPr/>
                <p:nvPr/>
              </p:nvSpPr>
              <p:spPr bwMode="gray">
                <a:xfrm rot="2700000">
                  <a:off x="3809272" y="2109780"/>
                  <a:ext cx="2786502" cy="1824412"/>
                </a:xfrm>
                <a:prstGeom prst="rect">
                  <a:avLst/>
                </a:prstGeom>
              </p:spPr>
              <p:txBody>
                <a:bodyPr wrap="none">
                  <a:prstTxWarp prst="textArchUp">
                    <a:avLst>
                      <a:gd name="adj" fmla="val 12040232"/>
                    </a:avLst>
                  </a:prstTxWarp>
                  <a:spAutoFit/>
                </a:bodyPr>
                <a:lstStyle/>
                <a:p>
                  <a:pPr algn="ctr"/>
                  <a:r>
                    <a:rPr lang="de-DE" sz="2000" b="1" noProof="1" smtClean="0">
                      <a:solidFill>
                        <a:srgbClr val="FFFFFF"/>
                      </a:solidFill>
                      <a:effectLst>
                        <a:outerShdw blurRad="38100" dist="38100" dir="2700000" algn="tl">
                          <a:srgbClr val="000000">
                            <a:alpha val="43137"/>
                          </a:srgbClr>
                        </a:outerShdw>
                      </a:effectLst>
                    </a:rPr>
                    <a:t>Place</a:t>
                  </a:r>
                </a:p>
              </p:txBody>
            </p:sp>
            <p:sp>
              <p:nvSpPr>
                <p:cNvPr id="21" name="Rechteck 20"/>
                <p:cNvSpPr/>
                <p:nvPr/>
              </p:nvSpPr>
              <p:spPr bwMode="gray">
                <a:xfrm rot="18900000">
                  <a:off x="3808520" y="3463404"/>
                  <a:ext cx="2791663" cy="1814080"/>
                </a:xfrm>
                <a:prstGeom prst="rect">
                  <a:avLst/>
                </a:prstGeom>
              </p:spPr>
              <p:txBody>
                <a:bodyPr wrap="none">
                  <a:prstTxWarp prst="textArchDown">
                    <a:avLst>
                      <a:gd name="adj" fmla="val 987856"/>
                    </a:avLst>
                  </a:prstTxWarp>
                  <a:spAutoFit/>
                </a:bodyPr>
                <a:lstStyle/>
                <a:p>
                  <a:pPr algn="ctr"/>
                  <a:r>
                    <a:rPr lang="de-DE" sz="2000" b="1" noProof="1" smtClean="0">
                      <a:solidFill>
                        <a:srgbClr val="646464"/>
                      </a:solidFill>
                    </a:rPr>
                    <a:t>Product</a:t>
                  </a:r>
                </a:p>
              </p:txBody>
            </p:sp>
            <p:sp>
              <p:nvSpPr>
                <p:cNvPr id="27" name="Rechteck 26"/>
                <p:cNvSpPr/>
                <p:nvPr/>
              </p:nvSpPr>
              <p:spPr bwMode="gray">
                <a:xfrm rot="18900000">
                  <a:off x="2456753" y="2109779"/>
                  <a:ext cx="2786502" cy="1824412"/>
                </a:xfrm>
                <a:prstGeom prst="rect">
                  <a:avLst/>
                </a:prstGeom>
              </p:spPr>
              <p:txBody>
                <a:bodyPr wrap="none">
                  <a:prstTxWarp prst="textArchUp">
                    <a:avLst>
                      <a:gd name="adj" fmla="val 11939300"/>
                    </a:avLst>
                  </a:prstTxWarp>
                  <a:spAutoFit/>
                </a:bodyPr>
                <a:lstStyle/>
                <a:p>
                  <a:pPr algn="ctr"/>
                  <a:r>
                    <a:rPr lang="de-DE" sz="2000" b="1" noProof="1" smtClean="0">
                      <a:solidFill>
                        <a:srgbClr val="646464"/>
                      </a:solidFill>
                    </a:rPr>
                    <a:t>Price</a:t>
                  </a:r>
                </a:p>
              </p:txBody>
            </p:sp>
          </p:grpSp>
          <p:sp>
            <p:nvSpPr>
              <p:cNvPr id="29" name="Ellipse 28"/>
              <p:cNvSpPr/>
              <p:nvPr/>
            </p:nvSpPr>
            <p:spPr bwMode="gray">
              <a:xfrm>
                <a:off x="3843768" y="2936147"/>
                <a:ext cx="1454936" cy="1454938"/>
              </a:xfrm>
              <a:prstGeom prst="ellipse">
                <a:avLst/>
              </a:prstGeom>
              <a:blipFill dpi="0" rotWithShape="1">
                <a:blip r:embed="rId4" cstate="print">
                  <a:duotone>
                    <a:schemeClr val="accent1">
                      <a:shade val="45000"/>
                      <a:satMod val="135000"/>
                    </a:schemeClr>
                    <a:prstClr val="white"/>
                  </a:duotone>
                  <a:lum contrast="20000"/>
                </a:blip>
                <a:srcRect/>
                <a:stretch>
                  <a:fillRect l="-1000" t="-1000" r="-1000" b="-1000"/>
                </a:stretch>
              </a:blipFill>
              <a:ln>
                <a:noFill/>
              </a:ln>
              <a:effectLst>
                <a:outerShdw blurRad="25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p:cNvSpPr/>
              <p:nvPr/>
            </p:nvSpPr>
            <p:spPr bwMode="gray">
              <a:xfrm>
                <a:off x="3843768" y="3396641"/>
                <a:ext cx="1442094" cy="701731"/>
              </a:xfrm>
              <a:prstGeom prst="rect">
                <a:avLst/>
              </a:prstGeom>
              <a:effectLst>
                <a:outerShdw blurRad="63500" sx="102000" sy="102000" algn="ctr" rotWithShape="0">
                  <a:prstClr val="black">
                    <a:alpha val="92000"/>
                  </a:prstClr>
                </a:outerShdw>
              </a:effectLst>
            </p:spPr>
            <p:txBody>
              <a:bodyPr wrap="square" lIns="0" tIns="0" rIns="0" bIns="0" anchor="ctr" anchorCtr="0">
                <a:spAutoFit/>
              </a:bodyPr>
              <a:lstStyle/>
              <a:p>
                <a:pPr lvl="0" algn="ctr">
                  <a:lnSpc>
                    <a:spcPct val="95000"/>
                  </a:lnSpc>
                  <a:spcAft>
                    <a:spcPts val="800"/>
                  </a:spcAft>
                  <a:defRPr/>
                </a:pPr>
                <a: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Marketing</a:t>
                </a:r>
                <a:b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Mix</a:t>
                </a:r>
              </a:p>
            </p:txBody>
          </p:sp>
        </p:grpSp>
      </p:grpSp>
      <p:grpSp>
        <p:nvGrpSpPr>
          <p:cNvPr id="32" name="Gruppieren 31"/>
          <p:cNvGrpSpPr/>
          <p:nvPr/>
        </p:nvGrpSpPr>
        <p:grpSpPr bwMode="gray">
          <a:xfrm>
            <a:off x="6020266" y="41153"/>
            <a:ext cx="1874032" cy="1667715"/>
            <a:chOff x="7393657" y="-129327"/>
            <a:chExt cx="1874032" cy="1664124"/>
          </a:xfrm>
        </p:grpSpPr>
        <p:sp>
          <p:nvSpPr>
            <p:cNvPr id="33" name="Rechteck 32"/>
            <p:cNvSpPr/>
            <p:nvPr/>
          </p:nvSpPr>
          <p:spPr bwMode="gray">
            <a:xfrm rot="384271">
              <a:off x="7393657" y="100068"/>
              <a:ext cx="1874032" cy="1434729"/>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Present important goals for each component of the marketing mix.</a:t>
              </a:r>
              <a:endPar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4" name="Picture 5" descr="Tessafilm_4"/>
            <p:cNvPicPr>
              <a:picLocks noChangeAspect="1" noChangeArrowheads="1"/>
            </p:cNvPicPr>
            <p:nvPr/>
          </p:nvPicPr>
          <p:blipFill>
            <a:blip r:embed="rId5" cstate="print"/>
            <a:srcRect l="59392" b="89844"/>
            <a:stretch>
              <a:fillRect/>
            </a:stretch>
          </p:blipFill>
          <p:spPr bwMode="gray">
            <a:xfrm rot="864463">
              <a:off x="8231830" y="-129327"/>
              <a:ext cx="793888" cy="452148"/>
            </a:xfrm>
            <a:prstGeom prst="rect">
              <a:avLst/>
            </a:prstGeom>
            <a:noFill/>
          </p:spPr>
        </p:pic>
      </p:grpSp>
    </p:spTree>
    <p:extLst>
      <p:ext uri="{BB962C8B-B14F-4D97-AF65-F5344CB8AC3E}">
        <p14:creationId xmlns:p14="http://schemas.microsoft.com/office/powerpoint/2010/main" val="200750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noProof="1"/>
              <a:t>Marketing Mix (4Ps) </a:t>
            </a:r>
            <a:r>
              <a:rPr lang="en-US" b="0" noProof="1"/>
              <a:t>– </a:t>
            </a:r>
            <a:r>
              <a:rPr lang="en-US" b="0" noProof="1" smtClean="0"/>
              <a:t>Extended Marketing Mix</a:t>
            </a:r>
            <a:endParaRPr lang="en-GB" noProof="1"/>
          </a:p>
        </p:txBody>
      </p:sp>
      <p:sp>
        <p:nvSpPr>
          <p:cNvPr id="7" name="Textplatzhalter 6"/>
          <p:cNvSpPr>
            <a:spLocks noGrp="1"/>
          </p:cNvSpPr>
          <p:nvPr>
            <p:ph type="body" sz="quarter" idx="13"/>
          </p:nvPr>
        </p:nvSpPr>
        <p:spPr bwMode="gray"/>
        <p:txBody>
          <a:bodyPr/>
          <a:lstStyle/>
          <a:p>
            <a:r>
              <a:rPr lang="en-GB" noProof="1" smtClean="0">
                <a:cs typeface="Arial" charset="0"/>
              </a:rPr>
              <a:t>Placeholder for your own sub headline</a:t>
            </a:r>
          </a:p>
        </p:txBody>
      </p:sp>
      <p:grpSp>
        <p:nvGrpSpPr>
          <p:cNvPr id="2" name="Gruppieren 1"/>
          <p:cNvGrpSpPr/>
          <p:nvPr/>
        </p:nvGrpSpPr>
        <p:grpSpPr bwMode="gray">
          <a:xfrm>
            <a:off x="319598" y="1555751"/>
            <a:ext cx="8516427" cy="4254078"/>
            <a:chOff x="319598" y="1555751"/>
            <a:chExt cx="8516427" cy="4254078"/>
          </a:xfrm>
        </p:grpSpPr>
        <p:grpSp>
          <p:nvGrpSpPr>
            <p:cNvPr id="44" name="Gruppieren 43"/>
            <p:cNvGrpSpPr/>
            <p:nvPr/>
          </p:nvGrpSpPr>
          <p:grpSpPr bwMode="gray">
            <a:xfrm>
              <a:off x="6216649" y="2220255"/>
              <a:ext cx="2619375" cy="952653"/>
              <a:chOff x="6216649" y="2220255"/>
              <a:chExt cx="2619375" cy="952653"/>
            </a:xfrm>
          </p:grpSpPr>
          <p:sp>
            <p:nvSpPr>
              <p:cNvPr id="25" name="Line 45"/>
              <p:cNvSpPr>
                <a:spLocks noChangeShapeType="1"/>
              </p:cNvSpPr>
              <p:nvPr/>
            </p:nvSpPr>
            <p:spPr bwMode="gray">
              <a:xfrm>
                <a:off x="6216649" y="2220255"/>
                <a:ext cx="2619375" cy="0"/>
              </a:xfrm>
              <a:prstGeom prst="line">
                <a:avLst/>
              </a:prstGeom>
              <a:noFill/>
              <a:ln w="19050">
                <a:solidFill>
                  <a:srgbClr val="969696"/>
                </a:solidFill>
                <a:prstDash val="sysDot"/>
                <a:round/>
                <a:headEnd/>
                <a:tailEnd/>
              </a:ln>
            </p:spPr>
            <p:txBody>
              <a:bodyPr/>
              <a:lstStyle/>
              <a:p>
                <a:endParaRPr lang="de-DE" noProof="1"/>
              </a:p>
            </p:txBody>
          </p:sp>
          <p:sp>
            <p:nvSpPr>
              <p:cNvPr id="28" name="Text Box 46"/>
              <p:cNvSpPr txBox="1">
                <a:spLocks noChangeArrowheads="1"/>
              </p:cNvSpPr>
              <p:nvPr/>
            </p:nvSpPr>
            <p:spPr bwMode="gray">
              <a:xfrm>
                <a:off x="6216650" y="2220255"/>
                <a:ext cx="2603500" cy="952653"/>
              </a:xfrm>
              <a:prstGeom prst="rect">
                <a:avLst/>
              </a:prstGeom>
              <a:noFill/>
              <a:ln w="9525">
                <a:noFill/>
                <a:miter lim="800000"/>
                <a:headEnd/>
                <a:tailEnd/>
              </a:ln>
            </p:spPr>
            <p:txBody>
              <a:bodyPr wrap="square" lIns="0" tIns="90000" rIns="0" bIns="0">
                <a:spAutoFit/>
              </a:bodyPr>
              <a:lstStyle/>
              <a:p>
                <a:pPr marL="177800" indent="-177800" algn="r" defTabSz="801688">
                  <a:spcBef>
                    <a:spcPct val="20000"/>
                  </a:spcBef>
                </a:pPr>
                <a:r>
                  <a:rPr lang="de-DE" sz="1400" noProof="1" smtClean="0">
                    <a:cs typeface="Arial" charset="0"/>
                  </a:rPr>
                  <a:t>The text demonstrates how your own text will look when you replace the placeholder with </a:t>
                </a:r>
                <a:br>
                  <a:rPr lang="de-DE" sz="1400" noProof="1" smtClean="0">
                    <a:cs typeface="Arial" charset="0"/>
                  </a:rPr>
                </a:br>
                <a:r>
                  <a:rPr lang="de-DE" sz="1400" noProof="1" smtClean="0">
                    <a:cs typeface="Arial" charset="0"/>
                  </a:rPr>
                  <a:t>your own text.</a:t>
                </a:r>
                <a:endParaRPr lang="de-DE" sz="1400" noProof="1">
                  <a:cs typeface="Arial" charset="0"/>
                </a:endParaRPr>
              </a:p>
            </p:txBody>
          </p:sp>
        </p:grpSp>
        <p:grpSp>
          <p:nvGrpSpPr>
            <p:cNvPr id="39" name="Gruppieren 38"/>
            <p:cNvGrpSpPr/>
            <p:nvPr/>
          </p:nvGrpSpPr>
          <p:grpSpPr bwMode="gray">
            <a:xfrm>
              <a:off x="323850" y="1555751"/>
              <a:ext cx="4027855" cy="737210"/>
              <a:chOff x="323850" y="1555751"/>
              <a:chExt cx="4027855" cy="737210"/>
            </a:xfrm>
          </p:grpSpPr>
          <p:sp>
            <p:nvSpPr>
              <p:cNvPr id="27" name="Line 51"/>
              <p:cNvSpPr>
                <a:spLocks noChangeShapeType="1"/>
              </p:cNvSpPr>
              <p:nvPr/>
            </p:nvSpPr>
            <p:spPr bwMode="gray">
              <a:xfrm>
                <a:off x="336550" y="1555751"/>
                <a:ext cx="4015155" cy="0"/>
              </a:xfrm>
              <a:prstGeom prst="line">
                <a:avLst/>
              </a:prstGeom>
              <a:noFill/>
              <a:ln w="19050">
                <a:solidFill>
                  <a:srgbClr val="969696"/>
                </a:solidFill>
                <a:prstDash val="sysDot"/>
                <a:round/>
                <a:headEnd/>
                <a:tailEnd/>
              </a:ln>
            </p:spPr>
            <p:txBody>
              <a:bodyPr/>
              <a:lstStyle/>
              <a:p>
                <a:endParaRPr lang="de-DE" noProof="1"/>
              </a:p>
            </p:txBody>
          </p:sp>
          <p:sp>
            <p:nvSpPr>
              <p:cNvPr id="30" name="Text Box 52"/>
              <p:cNvSpPr txBox="1">
                <a:spLocks noChangeArrowheads="1"/>
              </p:cNvSpPr>
              <p:nvPr/>
            </p:nvSpPr>
            <p:spPr bwMode="gray">
              <a:xfrm>
                <a:off x="323850" y="1555751"/>
                <a:ext cx="2554288" cy="737210"/>
              </a:xfrm>
              <a:prstGeom prst="rect">
                <a:avLst/>
              </a:prstGeom>
              <a:noFill/>
              <a:ln w="9525">
                <a:noFill/>
                <a:miter lim="800000"/>
                <a:headEnd/>
                <a:tailEnd/>
              </a:ln>
            </p:spPr>
            <p:txBody>
              <a:bodyPr wrap="square" lIns="0" tIns="90000" rIns="0" bIns="0">
                <a:spAutoFit/>
              </a:bodyPr>
              <a:lstStyle/>
              <a:p>
                <a:pPr algn="l" defTabSz="801688">
                  <a:spcBef>
                    <a:spcPct val="20000"/>
                  </a:spcBef>
                </a:pPr>
                <a:r>
                  <a:rPr lang="de-DE" sz="1400" noProof="1" smtClean="0">
                    <a:cs typeface="Arial" charset="0"/>
                  </a:rPr>
                  <a:t>This is placeholder text. All phrases can be replaced with your own text.</a:t>
                </a:r>
                <a:endParaRPr lang="de-DE" sz="1400" noProof="1">
                  <a:cs typeface="Arial" charset="0"/>
                </a:endParaRPr>
              </a:p>
            </p:txBody>
          </p:sp>
        </p:grpSp>
        <p:grpSp>
          <p:nvGrpSpPr>
            <p:cNvPr id="41" name="Gruppieren 40"/>
            <p:cNvGrpSpPr/>
            <p:nvPr/>
          </p:nvGrpSpPr>
          <p:grpSpPr bwMode="gray">
            <a:xfrm>
              <a:off x="319598" y="3545977"/>
              <a:ext cx="2352165" cy="952653"/>
              <a:chOff x="319598" y="3545977"/>
              <a:chExt cx="2352165" cy="952653"/>
            </a:xfrm>
          </p:grpSpPr>
          <p:sp>
            <p:nvSpPr>
              <p:cNvPr id="26" name="Line 50"/>
              <p:cNvSpPr>
                <a:spLocks noChangeShapeType="1"/>
              </p:cNvSpPr>
              <p:nvPr/>
            </p:nvSpPr>
            <p:spPr bwMode="gray">
              <a:xfrm>
                <a:off x="336550" y="3545977"/>
                <a:ext cx="2335213" cy="0"/>
              </a:xfrm>
              <a:prstGeom prst="line">
                <a:avLst/>
              </a:prstGeom>
              <a:noFill/>
              <a:ln w="19050">
                <a:solidFill>
                  <a:srgbClr val="969696"/>
                </a:solidFill>
                <a:prstDash val="sysDot"/>
                <a:round/>
                <a:headEnd/>
                <a:tailEnd/>
              </a:ln>
            </p:spPr>
            <p:txBody>
              <a:bodyPr/>
              <a:lstStyle/>
              <a:p>
                <a:endParaRPr lang="de-DE" noProof="1"/>
              </a:p>
            </p:txBody>
          </p:sp>
          <p:sp>
            <p:nvSpPr>
              <p:cNvPr id="31" name="Text Box 53"/>
              <p:cNvSpPr txBox="1">
                <a:spLocks noChangeArrowheads="1"/>
              </p:cNvSpPr>
              <p:nvPr/>
            </p:nvSpPr>
            <p:spPr bwMode="gray">
              <a:xfrm>
                <a:off x="319598" y="3545977"/>
                <a:ext cx="2127270" cy="952653"/>
              </a:xfrm>
              <a:prstGeom prst="rect">
                <a:avLst/>
              </a:prstGeom>
              <a:noFill/>
              <a:ln w="9525">
                <a:noFill/>
                <a:miter lim="800000"/>
                <a:headEnd/>
                <a:tailEnd/>
              </a:ln>
            </p:spPr>
            <p:txBody>
              <a:bodyPr wrap="square" lIns="0" tIns="90000" rIns="0" bIns="0">
                <a:spAutoFit/>
              </a:bodyPr>
              <a:lstStyle/>
              <a:p>
                <a:pPr algn="l" defTabSz="801688">
                  <a:spcBef>
                    <a:spcPct val="20000"/>
                  </a:spcBef>
                </a:pPr>
                <a:r>
                  <a:rPr lang="de-DE" sz="1400" noProof="1" smtClean="0">
                    <a:cs typeface="Arial" charset="0"/>
                  </a:rPr>
                  <a:t>The text demonstrates how your own text will look when you replace the placeholder with your own text.</a:t>
                </a:r>
                <a:endParaRPr lang="de-DE" sz="1400" noProof="1">
                  <a:cs typeface="Arial" charset="0"/>
                </a:endParaRPr>
              </a:p>
            </p:txBody>
          </p:sp>
        </p:grpSp>
        <p:grpSp>
          <p:nvGrpSpPr>
            <p:cNvPr id="42" name="Gruppieren 41"/>
            <p:cNvGrpSpPr/>
            <p:nvPr/>
          </p:nvGrpSpPr>
          <p:grpSpPr bwMode="gray">
            <a:xfrm>
              <a:off x="6035039" y="5072619"/>
              <a:ext cx="2793189" cy="737210"/>
              <a:chOff x="6035039" y="5072619"/>
              <a:chExt cx="2793189" cy="737210"/>
            </a:xfrm>
          </p:grpSpPr>
          <p:sp>
            <p:nvSpPr>
              <p:cNvPr id="29" name="Text Box 47"/>
              <p:cNvSpPr txBox="1">
                <a:spLocks noChangeArrowheads="1"/>
              </p:cNvSpPr>
              <p:nvPr/>
            </p:nvSpPr>
            <p:spPr bwMode="gray">
              <a:xfrm>
                <a:off x="6408738" y="5072619"/>
                <a:ext cx="2419490" cy="737210"/>
              </a:xfrm>
              <a:prstGeom prst="rect">
                <a:avLst/>
              </a:prstGeom>
              <a:noFill/>
              <a:ln w="9525">
                <a:noFill/>
                <a:miter lim="800000"/>
                <a:headEnd/>
                <a:tailEnd/>
              </a:ln>
            </p:spPr>
            <p:txBody>
              <a:bodyPr wrap="square" lIns="0" tIns="90000" rIns="0" bIns="0">
                <a:spAutoFit/>
              </a:bodyPr>
              <a:lstStyle/>
              <a:p>
                <a:pPr marL="177800" indent="-177800" algn="r" defTabSz="801688">
                  <a:spcBef>
                    <a:spcPct val="20000"/>
                  </a:spcBef>
                </a:pPr>
                <a:r>
                  <a:rPr lang="de-DE" sz="1400" noProof="1" smtClean="0">
                    <a:cs typeface="Arial" charset="0"/>
                  </a:rPr>
                  <a:t>This is placeholder text. All phrases can be replaced with your own text.</a:t>
                </a:r>
                <a:endParaRPr lang="de-DE" sz="1400" noProof="1">
                  <a:cs typeface="Arial" charset="0"/>
                </a:endParaRPr>
              </a:p>
            </p:txBody>
          </p:sp>
          <p:sp>
            <p:nvSpPr>
              <p:cNvPr id="32" name="Line 49"/>
              <p:cNvSpPr>
                <a:spLocks noChangeShapeType="1"/>
              </p:cNvSpPr>
              <p:nvPr/>
            </p:nvSpPr>
            <p:spPr bwMode="gray">
              <a:xfrm>
                <a:off x="6035039" y="5072619"/>
                <a:ext cx="2793133" cy="0"/>
              </a:xfrm>
              <a:prstGeom prst="line">
                <a:avLst/>
              </a:prstGeom>
              <a:noFill/>
              <a:ln w="19050">
                <a:solidFill>
                  <a:srgbClr val="969696"/>
                </a:solidFill>
                <a:prstDash val="sysDot"/>
                <a:round/>
                <a:headEnd/>
                <a:tailEnd/>
              </a:ln>
            </p:spPr>
            <p:txBody>
              <a:bodyPr lIns="0" rIns="0"/>
              <a:lstStyle/>
              <a:p>
                <a:endParaRPr lang="de-DE" noProof="1"/>
              </a:p>
            </p:txBody>
          </p:sp>
        </p:grpSp>
        <p:grpSp>
          <p:nvGrpSpPr>
            <p:cNvPr id="43" name="Gruppieren 42"/>
            <p:cNvGrpSpPr/>
            <p:nvPr/>
          </p:nvGrpSpPr>
          <p:grpSpPr bwMode="gray">
            <a:xfrm>
              <a:off x="6410326" y="3545977"/>
              <a:ext cx="2425699" cy="314636"/>
              <a:chOff x="6410326" y="3545977"/>
              <a:chExt cx="2425699" cy="314636"/>
            </a:xfrm>
          </p:grpSpPr>
          <p:sp>
            <p:nvSpPr>
              <p:cNvPr id="33" name="Line 50"/>
              <p:cNvSpPr>
                <a:spLocks noChangeShapeType="1"/>
              </p:cNvSpPr>
              <p:nvPr/>
            </p:nvSpPr>
            <p:spPr bwMode="gray">
              <a:xfrm>
                <a:off x="6591993" y="3545977"/>
                <a:ext cx="2244032" cy="0"/>
              </a:xfrm>
              <a:prstGeom prst="line">
                <a:avLst/>
              </a:prstGeom>
              <a:noFill/>
              <a:ln w="19050">
                <a:solidFill>
                  <a:srgbClr val="969696"/>
                </a:solidFill>
                <a:prstDash val="sysDot"/>
                <a:round/>
                <a:headEnd/>
                <a:tailEnd/>
              </a:ln>
            </p:spPr>
            <p:txBody>
              <a:bodyPr lIns="0" rIns="0"/>
              <a:lstStyle/>
              <a:p>
                <a:endParaRPr lang="de-DE" noProof="1"/>
              </a:p>
            </p:txBody>
          </p:sp>
          <p:sp>
            <p:nvSpPr>
              <p:cNvPr id="34" name="Text Box 51"/>
              <p:cNvSpPr txBox="1">
                <a:spLocks noChangeArrowheads="1"/>
              </p:cNvSpPr>
              <p:nvPr/>
            </p:nvSpPr>
            <p:spPr bwMode="gray">
              <a:xfrm>
                <a:off x="6410326" y="3554290"/>
                <a:ext cx="2417970" cy="306323"/>
              </a:xfrm>
              <a:prstGeom prst="rect">
                <a:avLst/>
              </a:prstGeom>
              <a:noFill/>
              <a:ln w="9525">
                <a:noFill/>
                <a:miter lim="800000"/>
                <a:headEnd/>
                <a:tailEnd/>
              </a:ln>
            </p:spPr>
            <p:txBody>
              <a:bodyPr wrap="square" lIns="0" tIns="90000" rIns="0" bIns="0">
                <a:spAutoFit/>
              </a:bodyPr>
              <a:lstStyle/>
              <a:p>
                <a:pPr algn="r" defTabSz="801688">
                  <a:spcBef>
                    <a:spcPct val="20000"/>
                  </a:spcBef>
                </a:pPr>
                <a:r>
                  <a:rPr lang="de-DE" sz="1400" noProof="1" smtClean="0">
                    <a:cs typeface="Arial" charset="0"/>
                  </a:rPr>
                  <a:t>Placeholder text</a:t>
                </a:r>
                <a:endParaRPr lang="de-DE" sz="1400" noProof="1">
                  <a:cs typeface="Arial" charset="0"/>
                </a:endParaRPr>
              </a:p>
            </p:txBody>
          </p:sp>
        </p:grpSp>
        <p:grpSp>
          <p:nvGrpSpPr>
            <p:cNvPr id="40" name="Gruppieren 39"/>
            <p:cNvGrpSpPr/>
            <p:nvPr/>
          </p:nvGrpSpPr>
          <p:grpSpPr bwMode="gray">
            <a:xfrm>
              <a:off x="319652" y="2489200"/>
              <a:ext cx="2437836" cy="306323"/>
              <a:chOff x="319652" y="2489200"/>
              <a:chExt cx="2437836" cy="306323"/>
            </a:xfrm>
          </p:grpSpPr>
          <p:sp>
            <p:nvSpPr>
              <p:cNvPr id="35" name="Line 52"/>
              <p:cNvSpPr>
                <a:spLocks noChangeShapeType="1"/>
              </p:cNvSpPr>
              <p:nvPr/>
            </p:nvSpPr>
            <p:spPr bwMode="gray">
              <a:xfrm>
                <a:off x="336550" y="2489200"/>
                <a:ext cx="2373313" cy="0"/>
              </a:xfrm>
              <a:prstGeom prst="line">
                <a:avLst/>
              </a:prstGeom>
              <a:noFill/>
              <a:ln w="19050">
                <a:solidFill>
                  <a:srgbClr val="969696"/>
                </a:solidFill>
                <a:prstDash val="sysDot"/>
                <a:round/>
                <a:headEnd/>
                <a:tailEnd/>
              </a:ln>
            </p:spPr>
            <p:txBody>
              <a:bodyPr/>
              <a:lstStyle/>
              <a:p>
                <a:endParaRPr lang="de-DE" noProof="1"/>
              </a:p>
            </p:txBody>
          </p:sp>
          <p:sp>
            <p:nvSpPr>
              <p:cNvPr id="36" name="Text Box 53"/>
              <p:cNvSpPr txBox="1">
                <a:spLocks noChangeArrowheads="1"/>
              </p:cNvSpPr>
              <p:nvPr/>
            </p:nvSpPr>
            <p:spPr bwMode="gray">
              <a:xfrm>
                <a:off x="319652" y="2489200"/>
                <a:ext cx="2437836" cy="306323"/>
              </a:xfrm>
              <a:prstGeom prst="rect">
                <a:avLst/>
              </a:prstGeom>
              <a:noFill/>
              <a:ln w="9525">
                <a:noFill/>
                <a:miter lim="800000"/>
                <a:headEnd/>
                <a:tailEnd/>
              </a:ln>
            </p:spPr>
            <p:txBody>
              <a:bodyPr wrap="square" lIns="0" tIns="90000" rIns="0" bIns="0">
                <a:spAutoFit/>
              </a:bodyPr>
              <a:lstStyle/>
              <a:p>
                <a:pPr marL="177800" indent="-177800" algn="l" defTabSz="801688">
                  <a:spcBef>
                    <a:spcPct val="20000"/>
                  </a:spcBef>
                </a:pPr>
                <a:r>
                  <a:rPr lang="de-DE" sz="1400" noProof="1" smtClean="0">
                    <a:cs typeface="Arial" charset="0"/>
                  </a:rPr>
                  <a:t>Insert your own text here</a:t>
                </a:r>
                <a:endParaRPr lang="de-DE" sz="1400" noProof="1">
                  <a:cs typeface="Arial" charset="0"/>
                </a:endParaRPr>
              </a:p>
            </p:txBody>
          </p:sp>
        </p:grpSp>
        <p:grpSp>
          <p:nvGrpSpPr>
            <p:cNvPr id="45" name="Gruppieren 44"/>
            <p:cNvGrpSpPr/>
            <p:nvPr/>
          </p:nvGrpSpPr>
          <p:grpSpPr bwMode="gray">
            <a:xfrm>
              <a:off x="336550" y="5072619"/>
              <a:ext cx="2747472" cy="737210"/>
              <a:chOff x="336550" y="5072619"/>
              <a:chExt cx="2747472" cy="737210"/>
            </a:xfrm>
          </p:grpSpPr>
          <p:sp>
            <p:nvSpPr>
              <p:cNvPr id="37" name="Text Box 54"/>
              <p:cNvSpPr txBox="1">
                <a:spLocks noChangeArrowheads="1"/>
              </p:cNvSpPr>
              <p:nvPr/>
            </p:nvSpPr>
            <p:spPr bwMode="gray">
              <a:xfrm>
                <a:off x="336550" y="5072619"/>
                <a:ext cx="2541588" cy="737210"/>
              </a:xfrm>
              <a:prstGeom prst="rect">
                <a:avLst/>
              </a:prstGeom>
              <a:noFill/>
              <a:ln w="9525">
                <a:noFill/>
                <a:miter lim="800000"/>
                <a:headEnd/>
                <a:tailEnd/>
              </a:ln>
            </p:spPr>
            <p:txBody>
              <a:bodyPr wrap="square" lIns="0" tIns="90000" rIns="0" bIns="0">
                <a:spAutoFit/>
              </a:bodyPr>
              <a:lstStyle/>
              <a:p>
                <a:pPr defTabSz="801688">
                  <a:spcBef>
                    <a:spcPct val="20000"/>
                  </a:spcBef>
                </a:pPr>
                <a:r>
                  <a:rPr lang="de-DE" sz="1400" noProof="1" smtClean="0">
                    <a:cs typeface="Arial" charset="0"/>
                  </a:rPr>
                  <a:t>This is placeholder text. All phrases can be replaced with your own text.</a:t>
                </a:r>
                <a:endParaRPr lang="de-DE" sz="1400" noProof="1">
                  <a:cs typeface="Arial" charset="0"/>
                </a:endParaRPr>
              </a:p>
            </p:txBody>
          </p:sp>
          <p:sp>
            <p:nvSpPr>
              <p:cNvPr id="38" name="Line 49"/>
              <p:cNvSpPr>
                <a:spLocks noChangeShapeType="1"/>
              </p:cNvSpPr>
              <p:nvPr/>
            </p:nvSpPr>
            <p:spPr bwMode="gray">
              <a:xfrm>
                <a:off x="336550" y="5072619"/>
                <a:ext cx="2747472" cy="0"/>
              </a:xfrm>
              <a:prstGeom prst="line">
                <a:avLst/>
              </a:prstGeom>
              <a:noFill/>
              <a:ln w="19050">
                <a:solidFill>
                  <a:srgbClr val="969696"/>
                </a:solidFill>
                <a:prstDash val="sysDot"/>
                <a:round/>
                <a:headEnd/>
                <a:tailEnd/>
              </a:ln>
            </p:spPr>
            <p:txBody>
              <a:bodyPr lIns="0" rIns="0"/>
              <a:lstStyle/>
              <a:p>
                <a:endParaRPr lang="de-DE" noProof="1"/>
              </a:p>
            </p:txBody>
          </p:sp>
        </p:grpSp>
        <p:grpSp>
          <p:nvGrpSpPr>
            <p:cNvPr id="50" name="Gruppieren 49"/>
            <p:cNvGrpSpPr/>
            <p:nvPr/>
          </p:nvGrpSpPr>
          <p:grpSpPr bwMode="gray">
            <a:xfrm>
              <a:off x="2446867" y="1555751"/>
              <a:ext cx="4250266" cy="4246562"/>
              <a:chOff x="2446867" y="1555751"/>
              <a:chExt cx="4250266" cy="4246562"/>
            </a:xfrm>
          </p:grpSpPr>
          <p:grpSp>
            <p:nvGrpSpPr>
              <p:cNvPr id="3" name="Gruppieren 21"/>
              <p:cNvGrpSpPr/>
              <p:nvPr/>
            </p:nvGrpSpPr>
            <p:grpSpPr bwMode="gray">
              <a:xfrm>
                <a:off x="2446867" y="1555751"/>
                <a:ext cx="4250266" cy="4246562"/>
                <a:chOff x="2188633" y="1037398"/>
                <a:chExt cx="5019716" cy="5015342"/>
              </a:xfrm>
            </p:grpSpPr>
            <p:sp>
              <p:nvSpPr>
                <p:cNvPr id="15" name="Ellipse 14"/>
                <p:cNvSpPr/>
                <p:nvPr/>
              </p:nvSpPr>
              <p:spPr bwMode="gray">
                <a:xfrm>
                  <a:off x="5055761" y="1722986"/>
                  <a:ext cx="1846689" cy="1846689"/>
                </a:xfrm>
                <a:prstGeom prst="ellipse">
                  <a:avLst/>
                </a:prstGeom>
                <a:solidFill>
                  <a:srgbClr val="C0C0C0">
                    <a:alpha val="50000"/>
                  </a:srgbClr>
                </a:solidFill>
                <a:ln w="12700">
                  <a:noFill/>
                  <a:round/>
                  <a:headEnd/>
                  <a:tailEnd/>
                </a:ln>
              </p:spPr>
              <p:txBody>
                <a:bodyPr lIns="0" tIns="0" rIns="0" bIns="0" rtlCol="0" anchor="ctr"/>
                <a:lstStyle/>
                <a:p>
                  <a:pPr lvl="0" algn="ctr"/>
                  <a:r>
                    <a:rPr lang="de-DE" noProof="1" smtClean="0">
                      <a:solidFill>
                        <a:schemeClr val="tx1">
                          <a:lumMod val="50000"/>
                          <a:lumOff val="50000"/>
                        </a:schemeClr>
                      </a:solidFill>
                    </a:rPr>
                    <a:t>Price</a:t>
                  </a:r>
                  <a:endParaRPr lang="de-DE" noProof="1">
                    <a:solidFill>
                      <a:schemeClr val="tx1">
                        <a:lumMod val="50000"/>
                        <a:lumOff val="50000"/>
                      </a:schemeClr>
                    </a:solidFill>
                  </a:endParaRPr>
                </a:p>
              </p:txBody>
            </p:sp>
            <p:sp>
              <p:nvSpPr>
                <p:cNvPr id="16" name="Ellipse 15"/>
                <p:cNvSpPr/>
                <p:nvPr/>
              </p:nvSpPr>
              <p:spPr bwMode="gray">
                <a:xfrm>
                  <a:off x="2497200" y="1722986"/>
                  <a:ext cx="1846689" cy="1846689"/>
                </a:xfrm>
                <a:prstGeom prst="ellipse">
                  <a:avLst/>
                </a:prstGeom>
                <a:solidFill>
                  <a:srgbClr val="C0C0C0">
                    <a:alpha val="50000"/>
                  </a:srgbClr>
                </a:solidFill>
                <a:ln w="12700">
                  <a:noFill/>
                  <a:round/>
                  <a:headEnd/>
                  <a:tailEnd/>
                </a:ln>
              </p:spPr>
              <p:txBody>
                <a:bodyPr lIns="0" tIns="0" rIns="0" bIns="0" rtlCol="0" anchor="ctr"/>
                <a:lstStyle/>
                <a:p>
                  <a:pPr algn="ctr"/>
                  <a:r>
                    <a:rPr lang="de-DE" noProof="1" smtClean="0">
                      <a:solidFill>
                        <a:schemeClr val="tx1">
                          <a:lumMod val="50000"/>
                          <a:lumOff val="50000"/>
                        </a:schemeClr>
                      </a:solidFill>
                    </a:rPr>
                    <a:t>Product</a:t>
                  </a:r>
                </a:p>
              </p:txBody>
            </p:sp>
            <p:sp>
              <p:nvSpPr>
                <p:cNvPr id="17" name="Ellipse 16"/>
                <p:cNvSpPr/>
                <p:nvPr/>
              </p:nvSpPr>
              <p:spPr bwMode="gray">
                <a:xfrm>
                  <a:off x="3774649" y="1037398"/>
                  <a:ext cx="1846689" cy="1846689"/>
                </a:xfrm>
                <a:prstGeom prst="ellipse">
                  <a:avLst/>
                </a:prstGeom>
                <a:solidFill>
                  <a:srgbClr val="C0C0C0">
                    <a:alpha val="50000"/>
                  </a:srgbClr>
                </a:solidFill>
                <a:ln w="12700">
                  <a:noFill/>
                  <a:round/>
                  <a:headEnd/>
                  <a:tailEnd/>
                </a:ln>
              </p:spPr>
              <p:txBody>
                <a:bodyPr lIns="0" tIns="0" rIns="0" bIns="0" rtlCol="0" anchor="ctr"/>
                <a:lstStyle/>
                <a:p>
                  <a:pPr lvl="0" algn="ctr"/>
                  <a:r>
                    <a:rPr lang="de-DE" noProof="1" smtClean="0">
                      <a:solidFill>
                        <a:schemeClr val="tx1">
                          <a:lumMod val="50000"/>
                          <a:lumOff val="50000"/>
                        </a:schemeClr>
                      </a:solidFill>
                    </a:rPr>
                    <a:t>Place</a:t>
                  </a:r>
                  <a:endParaRPr lang="de-DE" noProof="1">
                    <a:solidFill>
                      <a:schemeClr val="tx1">
                        <a:lumMod val="50000"/>
                        <a:lumOff val="50000"/>
                      </a:schemeClr>
                    </a:solidFill>
                  </a:endParaRPr>
                </a:p>
              </p:txBody>
            </p:sp>
            <p:sp>
              <p:nvSpPr>
                <p:cNvPr id="18" name="Ellipse 17"/>
                <p:cNvSpPr/>
                <p:nvPr/>
              </p:nvSpPr>
              <p:spPr bwMode="gray">
                <a:xfrm>
                  <a:off x="5361660" y="3153536"/>
                  <a:ext cx="1846689" cy="1846689"/>
                </a:xfrm>
                <a:prstGeom prst="ellipse">
                  <a:avLst/>
                </a:prstGeom>
                <a:solidFill>
                  <a:srgbClr val="C0C0C0">
                    <a:alpha val="50000"/>
                  </a:srgbClr>
                </a:solidFill>
                <a:ln w="12700">
                  <a:noFill/>
                  <a:round/>
                  <a:headEnd/>
                  <a:tailEnd/>
                </a:ln>
              </p:spPr>
              <p:txBody>
                <a:bodyPr lIns="0" tIns="0" rIns="0" bIns="0" rtlCol="0" anchor="ctr"/>
                <a:lstStyle/>
                <a:p>
                  <a:pPr algn="ctr"/>
                  <a:r>
                    <a:rPr lang="de-DE" noProof="1" smtClean="0">
                      <a:solidFill>
                        <a:schemeClr val="tx1">
                          <a:lumMod val="50000"/>
                          <a:lumOff val="50000"/>
                        </a:schemeClr>
                      </a:solidFill>
                    </a:rPr>
                    <a:t>Promotion</a:t>
                  </a:r>
                </a:p>
              </p:txBody>
            </p:sp>
            <p:sp>
              <p:nvSpPr>
                <p:cNvPr id="19" name="Ellipse 18"/>
                <p:cNvSpPr/>
                <p:nvPr/>
              </p:nvSpPr>
              <p:spPr bwMode="gray">
                <a:xfrm>
                  <a:off x="2188633" y="3153536"/>
                  <a:ext cx="1846689" cy="1846689"/>
                </a:xfrm>
                <a:prstGeom prst="ellipse">
                  <a:avLst/>
                </a:prstGeom>
                <a:solidFill>
                  <a:srgbClr val="C0C0C0">
                    <a:alpha val="50000"/>
                  </a:srgbClr>
                </a:solidFill>
                <a:ln w="12700">
                  <a:noFill/>
                  <a:round/>
                  <a:headEnd/>
                  <a:tailEnd/>
                </a:ln>
              </p:spPr>
              <p:txBody>
                <a:bodyPr wrap="none" lIns="0" tIns="0" rIns="0" bIns="0" rtlCol="0" anchor="ctr"/>
                <a:lstStyle/>
                <a:p>
                  <a:pPr algn="ctr"/>
                  <a:r>
                    <a:rPr lang="de-DE" noProof="1" smtClean="0">
                      <a:solidFill>
                        <a:schemeClr val="tx1">
                          <a:lumMod val="50000"/>
                          <a:lumOff val="50000"/>
                        </a:schemeClr>
                      </a:solidFill>
                    </a:rPr>
                    <a:t>Physical</a:t>
                  </a:r>
                  <a:br>
                    <a:rPr lang="de-DE" noProof="1" smtClean="0">
                      <a:solidFill>
                        <a:schemeClr val="tx1">
                          <a:lumMod val="50000"/>
                          <a:lumOff val="50000"/>
                        </a:schemeClr>
                      </a:solidFill>
                    </a:rPr>
                  </a:br>
                  <a:r>
                    <a:rPr lang="de-DE" noProof="1" smtClean="0">
                      <a:solidFill>
                        <a:schemeClr val="tx1">
                          <a:lumMod val="50000"/>
                          <a:lumOff val="50000"/>
                        </a:schemeClr>
                      </a:solidFill>
                    </a:rPr>
                    <a:t>Environment</a:t>
                  </a:r>
                </a:p>
              </p:txBody>
            </p:sp>
            <p:sp>
              <p:nvSpPr>
                <p:cNvPr id="20" name="Ellipse 19"/>
                <p:cNvSpPr/>
                <p:nvPr/>
              </p:nvSpPr>
              <p:spPr bwMode="gray">
                <a:xfrm>
                  <a:off x="3107214" y="4206051"/>
                  <a:ext cx="1846689" cy="1846689"/>
                </a:xfrm>
                <a:prstGeom prst="ellipse">
                  <a:avLst/>
                </a:prstGeom>
                <a:solidFill>
                  <a:srgbClr val="C0C0C0">
                    <a:alpha val="50000"/>
                  </a:srgbClr>
                </a:solidFill>
                <a:ln w="12700">
                  <a:noFill/>
                  <a:round/>
                  <a:headEnd/>
                  <a:tailEnd/>
                </a:ln>
              </p:spPr>
              <p:txBody>
                <a:bodyPr lIns="0" tIns="0" rIns="0" bIns="0" rtlCol="0" anchor="ctr"/>
                <a:lstStyle/>
                <a:p>
                  <a:pPr algn="ctr"/>
                  <a:r>
                    <a:rPr lang="de-DE" noProof="1" smtClean="0">
                      <a:solidFill>
                        <a:schemeClr val="tx1">
                          <a:lumMod val="50000"/>
                          <a:lumOff val="50000"/>
                        </a:schemeClr>
                      </a:solidFill>
                    </a:rPr>
                    <a:t>Process</a:t>
                  </a:r>
                </a:p>
              </p:txBody>
            </p:sp>
            <p:sp>
              <p:nvSpPr>
                <p:cNvPr id="21" name="Ellipse 20"/>
                <p:cNvSpPr/>
                <p:nvPr/>
              </p:nvSpPr>
              <p:spPr bwMode="gray">
                <a:xfrm>
                  <a:off x="4438315" y="4196525"/>
                  <a:ext cx="1846689" cy="1846689"/>
                </a:xfrm>
                <a:prstGeom prst="ellipse">
                  <a:avLst/>
                </a:prstGeom>
                <a:solidFill>
                  <a:srgbClr val="C0C0C0">
                    <a:alpha val="50000"/>
                  </a:srgbClr>
                </a:solidFill>
                <a:ln w="12700">
                  <a:noFill/>
                  <a:round/>
                  <a:headEnd/>
                  <a:tailEnd/>
                </a:ln>
              </p:spPr>
              <p:txBody>
                <a:bodyPr lIns="0" tIns="0" rIns="0" bIns="0" rtlCol="0" anchor="ctr"/>
                <a:lstStyle/>
                <a:p>
                  <a:pPr algn="ctr"/>
                  <a:r>
                    <a:rPr lang="de-DE" noProof="1" smtClean="0">
                      <a:solidFill>
                        <a:schemeClr val="tx1">
                          <a:lumMod val="50000"/>
                          <a:lumOff val="50000"/>
                        </a:schemeClr>
                      </a:solidFill>
                    </a:rPr>
                    <a:t>People</a:t>
                  </a:r>
                </a:p>
              </p:txBody>
            </p:sp>
          </p:grpSp>
          <p:sp>
            <p:nvSpPr>
              <p:cNvPr id="48" name="Ellipse 47"/>
              <p:cNvSpPr/>
              <p:nvPr/>
            </p:nvSpPr>
            <p:spPr bwMode="gray">
              <a:xfrm>
                <a:off x="3743101" y="2835479"/>
                <a:ext cx="1656270" cy="1656274"/>
              </a:xfrm>
              <a:prstGeom prst="ellipse">
                <a:avLst/>
              </a:prstGeom>
              <a:blipFill dpi="0" rotWithShape="1">
                <a:blip r:embed="rId3" cstate="print">
                  <a:duotone>
                    <a:schemeClr val="accent1">
                      <a:shade val="45000"/>
                      <a:satMod val="135000"/>
                    </a:schemeClr>
                    <a:prstClr val="white"/>
                  </a:duotone>
                  <a:lum contrast="20000"/>
                </a:blip>
                <a:srcRect/>
                <a:stretch>
                  <a:fillRect l="-1000" t="-1000" r="-1000" b="-1000"/>
                </a:stretch>
              </a:blipFill>
              <a:ln>
                <a:noFill/>
              </a:ln>
              <a:effectLst>
                <a:outerShdw blurRad="25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9" name="Rechteck 48"/>
              <p:cNvSpPr/>
              <p:nvPr/>
            </p:nvSpPr>
            <p:spPr bwMode="gray">
              <a:xfrm>
                <a:off x="3743989" y="3312752"/>
                <a:ext cx="1641652" cy="701731"/>
              </a:xfrm>
              <a:prstGeom prst="rect">
                <a:avLst/>
              </a:prstGeom>
              <a:effectLst>
                <a:outerShdw blurRad="63500" sx="102000" sy="102000" algn="ctr" rotWithShape="0">
                  <a:prstClr val="black">
                    <a:alpha val="92000"/>
                  </a:prstClr>
                </a:outerShdw>
              </a:effectLst>
            </p:spPr>
            <p:txBody>
              <a:bodyPr wrap="square" lIns="0" tIns="0" rIns="0" bIns="0" anchor="ctr" anchorCtr="0">
                <a:spAutoFit/>
              </a:bodyPr>
              <a:lstStyle/>
              <a:p>
                <a:pPr lvl="0" algn="ctr">
                  <a:lnSpc>
                    <a:spcPct val="95000"/>
                  </a:lnSpc>
                  <a:spcAft>
                    <a:spcPts val="800"/>
                  </a:spcAft>
                  <a:defRPr/>
                </a:pPr>
                <a: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Target</a:t>
                </a:r>
                <a:b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z="2400" b="1" spc="50" noProof="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Market</a:t>
                </a:r>
              </a:p>
            </p:txBody>
          </p:sp>
        </p:grpSp>
      </p:grpSp>
    </p:spTree>
    <p:extLst>
      <p:ext uri="{BB962C8B-B14F-4D97-AF65-F5344CB8AC3E}">
        <p14:creationId xmlns:p14="http://schemas.microsoft.com/office/powerpoint/2010/main" val="125159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ieren 32"/>
          <p:cNvGrpSpPr/>
          <p:nvPr/>
        </p:nvGrpSpPr>
        <p:grpSpPr>
          <a:xfrm>
            <a:off x="0" y="2586082"/>
            <a:ext cx="9144000" cy="1163782"/>
            <a:chOff x="0" y="4534215"/>
            <a:chExt cx="9144000" cy="1163782"/>
          </a:xfrm>
        </p:grpSpPr>
        <p:sp>
          <p:nvSpPr>
            <p:cNvPr id="28" name="Rechteck 27"/>
            <p:cNvSpPr/>
            <p:nvPr/>
          </p:nvSpPr>
          <p:spPr bwMode="auto">
            <a:xfrm>
              <a:off x="0" y="4723141"/>
              <a:ext cx="9144000" cy="974856"/>
            </a:xfrm>
            <a:prstGeom prst="rect">
              <a:avLst/>
            </a:prstGeom>
            <a:gradFill>
              <a:gsLst>
                <a:gs pos="0">
                  <a:schemeClr val="tx1">
                    <a:alpha val="20000"/>
                  </a:schemeClr>
                </a:gs>
                <a:gs pos="100000">
                  <a:srgbClr val="FFFFFF">
                    <a:alpha val="0"/>
                  </a:srgbClr>
                </a:gs>
              </a:gsLst>
              <a:lin ang="5400000" scaled="1"/>
            </a:gradFill>
            <a:ln w="12700">
              <a:noFill/>
              <a:round/>
              <a:headEnd/>
              <a:tailEnd/>
            </a:ln>
          </p:spPr>
          <p:txBody>
            <a:bodyPr rtlCol="0" anchor="ctr"/>
            <a:lstStyle/>
            <a:p>
              <a:pPr algn="ctr"/>
              <a:endParaRPr lang="de-DE" dirty="0"/>
            </a:p>
          </p:txBody>
        </p:sp>
        <p:sp>
          <p:nvSpPr>
            <p:cNvPr id="29" name="Rechteck 28"/>
            <p:cNvSpPr/>
            <p:nvPr/>
          </p:nvSpPr>
          <p:spPr bwMode="auto">
            <a:xfrm flipV="1">
              <a:off x="0" y="4534215"/>
              <a:ext cx="9144000" cy="188926"/>
            </a:xfrm>
            <a:prstGeom prst="rect">
              <a:avLst/>
            </a:prstGeom>
            <a:gradFill>
              <a:gsLst>
                <a:gs pos="0">
                  <a:schemeClr val="tx1">
                    <a:alpha val="20000"/>
                  </a:schemeClr>
                </a:gs>
                <a:gs pos="100000">
                  <a:srgbClr val="FFFFFF">
                    <a:alpha val="0"/>
                  </a:srgbClr>
                </a:gs>
              </a:gsLst>
              <a:lin ang="5400000" scaled="1"/>
            </a:gradFill>
            <a:ln w="12700">
              <a:noFill/>
              <a:round/>
              <a:headEnd/>
              <a:tailEnd/>
            </a:ln>
          </p:spPr>
          <p:txBody>
            <a:bodyPr rtlCol="0" anchor="ctr"/>
            <a:lstStyle/>
            <a:p>
              <a:pPr algn="ctr"/>
              <a:endParaRPr lang="de-DE" dirty="0"/>
            </a:p>
          </p:txBody>
        </p:sp>
      </p:grpSp>
      <p:sp>
        <p:nvSpPr>
          <p:cNvPr id="2" name="Titel 1"/>
          <p:cNvSpPr>
            <a:spLocks noGrp="1"/>
          </p:cNvSpPr>
          <p:nvPr>
            <p:ph type="title"/>
          </p:nvPr>
        </p:nvSpPr>
        <p:spPr bwMode="gray"/>
        <p:txBody>
          <a:bodyPr/>
          <a:lstStyle/>
          <a:p>
            <a:r>
              <a:rPr lang="en-US" noProof="1"/>
              <a:t>Marketing Mix (4Ps) </a:t>
            </a:r>
            <a:r>
              <a:rPr lang="en-US" b="0" noProof="1"/>
              <a:t>– </a:t>
            </a:r>
            <a:r>
              <a:rPr lang="en-US" b="0" noProof="1" smtClean="0"/>
              <a:t>Budget</a:t>
            </a:r>
            <a:endParaRPr lang="en-US" b="0" noProof="1"/>
          </a:p>
        </p:txBody>
      </p:sp>
      <p:sp>
        <p:nvSpPr>
          <p:cNvPr id="3" name="Textplatzhalter 2"/>
          <p:cNvSpPr>
            <a:spLocks noGrp="1"/>
          </p:cNvSpPr>
          <p:nvPr>
            <p:ph type="body" sz="quarter" idx="13"/>
          </p:nvPr>
        </p:nvSpPr>
        <p:spPr bwMode="gray"/>
        <p:txBody>
          <a:bodyPr/>
          <a:lstStyle/>
          <a:p>
            <a:r>
              <a:rPr lang="en-US" noProof="1" smtClean="0"/>
              <a:t>Classical and new instruments</a:t>
            </a:r>
            <a:endParaRPr lang="en-US" noProof="1"/>
          </a:p>
        </p:txBody>
      </p:sp>
      <p:grpSp>
        <p:nvGrpSpPr>
          <p:cNvPr id="23" name="Gruppieren 22"/>
          <p:cNvGrpSpPr/>
          <p:nvPr/>
        </p:nvGrpSpPr>
        <p:grpSpPr>
          <a:xfrm>
            <a:off x="324643" y="595022"/>
            <a:ext cx="8495507" cy="5207291"/>
            <a:chOff x="324643" y="595022"/>
            <a:chExt cx="8495507" cy="5207291"/>
          </a:xfrm>
        </p:grpSpPr>
        <p:graphicFrame>
          <p:nvGraphicFramePr>
            <p:cNvPr id="27" name="Diagramm 26"/>
            <p:cNvGraphicFramePr/>
            <p:nvPr>
              <p:extLst>
                <p:ext uri="{D42A27DB-BD31-4B8C-83A1-F6EECF244321}">
                  <p14:modId xmlns:p14="http://schemas.microsoft.com/office/powerpoint/2010/main" val="2622027908"/>
                </p:ext>
              </p:extLst>
            </p:nvPr>
          </p:nvGraphicFramePr>
          <p:xfrm>
            <a:off x="2494373" y="2671252"/>
            <a:ext cx="4156046" cy="2770698"/>
          </p:xfrm>
          <a:graphic>
            <a:graphicData uri="http://schemas.openxmlformats.org/drawingml/2006/chart">
              <c:chart xmlns:c="http://schemas.openxmlformats.org/drawingml/2006/chart" xmlns:r="http://schemas.openxmlformats.org/officeDocument/2006/relationships" r:id="rId2"/>
            </a:graphicData>
          </a:graphic>
        </p:graphicFrame>
        <p:cxnSp>
          <p:nvCxnSpPr>
            <p:cNvPr id="47" name="Gerade Verbindung mit Pfeil 46"/>
            <p:cNvCxnSpPr/>
            <p:nvPr/>
          </p:nvCxnSpPr>
          <p:spPr bwMode="gray">
            <a:xfrm>
              <a:off x="2794673" y="2786016"/>
              <a:ext cx="481183" cy="42696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bwMode="gray">
            <a:xfrm flipH="1">
              <a:off x="5852148" y="2786016"/>
              <a:ext cx="481183" cy="42696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a:stCxn id="36" idx="2"/>
            </p:cNvCxnSpPr>
            <p:nvPr/>
          </p:nvCxnSpPr>
          <p:spPr bwMode="gray">
            <a:xfrm flipH="1">
              <a:off x="4564443" y="2094954"/>
              <a:ext cx="7953" cy="867400"/>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p:cNvCxnSpPr>
              <a:stCxn id="38" idx="1"/>
            </p:cNvCxnSpPr>
            <p:nvPr/>
          </p:nvCxnSpPr>
          <p:spPr bwMode="gray">
            <a:xfrm flipH="1" flipV="1">
              <a:off x="6431028" y="3891868"/>
              <a:ext cx="492000" cy="127996"/>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a:stCxn id="42" idx="3"/>
            </p:cNvCxnSpPr>
            <p:nvPr/>
          </p:nvCxnSpPr>
          <p:spPr bwMode="gray">
            <a:xfrm flipV="1">
              <a:off x="2221765" y="3949889"/>
              <a:ext cx="441922" cy="69975"/>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p:cNvCxnSpPr/>
            <p:nvPr/>
          </p:nvCxnSpPr>
          <p:spPr bwMode="gray">
            <a:xfrm flipV="1">
              <a:off x="2924569" y="4964965"/>
              <a:ext cx="481430" cy="297348"/>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p:nvPr/>
          </p:nvCxnSpPr>
          <p:spPr bwMode="gray">
            <a:xfrm flipH="1" flipV="1">
              <a:off x="5731236" y="4964965"/>
              <a:ext cx="481430" cy="297348"/>
            </a:xfrm>
            <a:prstGeom prst="straightConnector1">
              <a:avLst/>
            </a:prstGeom>
            <a:ln w="12700">
              <a:solidFill>
                <a:srgbClr val="7D7D7D"/>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35"/>
            <p:cNvSpPr/>
            <p:nvPr/>
          </p:nvSpPr>
          <p:spPr bwMode="gray">
            <a:xfrm>
              <a:off x="3623835" y="1554954"/>
              <a:ext cx="1897122" cy="54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Product policy </a:t>
              </a:r>
              <a:br>
                <a:rPr lang="en-US" sz="1400" b="1" noProof="1" smtClean="0">
                  <a:solidFill>
                    <a:srgbClr val="000000"/>
                  </a:solidFill>
                </a:rPr>
              </a:br>
              <a:r>
                <a:rPr lang="en-US" sz="1400" noProof="1" smtClean="0">
                  <a:solidFill>
                    <a:srgbClr val="000000"/>
                  </a:solidFill>
                </a:rPr>
                <a:t>„product“</a:t>
              </a:r>
              <a:endParaRPr lang="en-US" sz="1400" noProof="1">
                <a:solidFill>
                  <a:srgbClr val="000000"/>
                </a:solidFill>
              </a:endParaRPr>
            </a:p>
          </p:txBody>
        </p:sp>
        <p:sp>
          <p:nvSpPr>
            <p:cNvPr id="38" name="Abgerundetes Rechteck 37"/>
            <p:cNvSpPr/>
            <p:nvPr/>
          </p:nvSpPr>
          <p:spPr bwMode="gray">
            <a:xfrm>
              <a:off x="6923028" y="3749864"/>
              <a:ext cx="1897122" cy="540000"/>
            </a:xfrm>
            <a:prstGeom prst="roundRect">
              <a:avLst>
                <a:gd name="adj" fmla="val 32061"/>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Equipment policy </a:t>
              </a:r>
              <a:br>
                <a:rPr lang="en-US" sz="1400" b="1" noProof="1" smtClean="0">
                  <a:solidFill>
                    <a:srgbClr val="000000"/>
                  </a:solidFill>
                </a:rPr>
              </a:br>
              <a:r>
                <a:rPr lang="en-US" sz="1400" noProof="1" smtClean="0">
                  <a:solidFill>
                    <a:srgbClr val="000000"/>
                  </a:solidFill>
                </a:rPr>
                <a:t>„physical facilities“</a:t>
              </a:r>
              <a:endParaRPr lang="en-US" sz="1400" noProof="1">
                <a:solidFill>
                  <a:srgbClr val="000000"/>
                </a:solidFill>
              </a:endParaRPr>
            </a:p>
          </p:txBody>
        </p:sp>
        <p:sp>
          <p:nvSpPr>
            <p:cNvPr id="39" name="Rechteck 38"/>
            <p:cNvSpPr/>
            <p:nvPr/>
          </p:nvSpPr>
          <p:spPr bwMode="gray">
            <a:xfrm>
              <a:off x="5562348" y="5262313"/>
              <a:ext cx="2250012" cy="54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nchorCtr="0"/>
            <a:lstStyle/>
            <a:p>
              <a:pPr algn="ctr">
                <a:spcAft>
                  <a:spcPts val="600"/>
                </a:spcAft>
              </a:pPr>
              <a:r>
                <a:rPr lang="en-US" sz="1400" b="1" noProof="1" smtClean="0">
                  <a:solidFill>
                    <a:srgbClr val="000000"/>
                  </a:solidFill>
                </a:rPr>
                <a:t>Communication policy </a:t>
              </a:r>
              <a:br>
                <a:rPr lang="en-US" sz="1400" b="1" noProof="1" smtClean="0">
                  <a:solidFill>
                    <a:srgbClr val="000000"/>
                  </a:solidFill>
                </a:rPr>
              </a:br>
              <a:r>
                <a:rPr lang="en-US" sz="1400" noProof="1" smtClean="0">
                  <a:solidFill>
                    <a:srgbClr val="000000"/>
                  </a:solidFill>
                </a:rPr>
                <a:t>„promotion“</a:t>
              </a:r>
              <a:endParaRPr lang="en-US" sz="1400" noProof="1">
                <a:solidFill>
                  <a:srgbClr val="000000"/>
                </a:solidFill>
              </a:endParaRPr>
            </a:p>
          </p:txBody>
        </p:sp>
        <p:sp>
          <p:nvSpPr>
            <p:cNvPr id="40" name="Abgerundetes Rechteck 39"/>
            <p:cNvSpPr/>
            <p:nvPr/>
          </p:nvSpPr>
          <p:spPr bwMode="gray">
            <a:xfrm>
              <a:off x="1508877" y="5262313"/>
              <a:ext cx="1897122" cy="540000"/>
            </a:xfrm>
            <a:prstGeom prst="roundRect">
              <a:avLst>
                <a:gd name="adj" fmla="val 30662"/>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Personnel policy </a:t>
              </a:r>
              <a:br>
                <a:rPr lang="en-US" sz="1400" b="1" noProof="1" smtClean="0">
                  <a:solidFill>
                    <a:srgbClr val="000000"/>
                  </a:solidFill>
                </a:rPr>
              </a:br>
              <a:r>
                <a:rPr lang="en-US" sz="1400" noProof="1" smtClean="0">
                  <a:solidFill>
                    <a:srgbClr val="000000"/>
                  </a:solidFill>
                </a:rPr>
                <a:t>„personnel“</a:t>
              </a:r>
              <a:endParaRPr lang="en-US" sz="1400" noProof="1">
                <a:solidFill>
                  <a:srgbClr val="000000"/>
                </a:solidFill>
              </a:endParaRPr>
            </a:p>
          </p:txBody>
        </p:sp>
        <p:sp>
          <p:nvSpPr>
            <p:cNvPr id="42" name="Rechteck 41"/>
            <p:cNvSpPr/>
            <p:nvPr/>
          </p:nvSpPr>
          <p:spPr bwMode="gray">
            <a:xfrm>
              <a:off x="324643" y="3749864"/>
              <a:ext cx="1897122" cy="54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Distribution policy </a:t>
              </a:r>
              <a:br>
                <a:rPr lang="en-US" sz="1400" b="1" noProof="1" smtClean="0">
                  <a:solidFill>
                    <a:srgbClr val="000000"/>
                  </a:solidFill>
                </a:rPr>
              </a:br>
              <a:r>
                <a:rPr lang="en-US" sz="1400" noProof="1" smtClean="0">
                  <a:solidFill>
                    <a:srgbClr val="000000"/>
                  </a:solidFill>
                </a:rPr>
                <a:t>„place“</a:t>
              </a:r>
              <a:endParaRPr lang="en-US" sz="1400" noProof="1">
                <a:solidFill>
                  <a:srgbClr val="000000"/>
                </a:solidFill>
              </a:endParaRPr>
            </a:p>
          </p:txBody>
        </p:sp>
        <p:sp>
          <p:nvSpPr>
            <p:cNvPr id="37" name="Rechteck 36"/>
            <p:cNvSpPr/>
            <p:nvPr/>
          </p:nvSpPr>
          <p:spPr bwMode="gray">
            <a:xfrm>
              <a:off x="6312334" y="2283801"/>
              <a:ext cx="1897122" cy="540000"/>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Price policy </a:t>
              </a:r>
              <a:br>
                <a:rPr lang="en-US" sz="1400" b="1" noProof="1" smtClean="0">
                  <a:solidFill>
                    <a:srgbClr val="000000"/>
                  </a:solidFill>
                </a:rPr>
              </a:br>
              <a:r>
                <a:rPr lang="en-US" sz="1400" noProof="1" smtClean="0">
                  <a:solidFill>
                    <a:srgbClr val="000000"/>
                  </a:solidFill>
                </a:rPr>
                <a:t>„price“</a:t>
              </a:r>
              <a:endParaRPr lang="en-US" sz="1400" noProof="1">
                <a:solidFill>
                  <a:srgbClr val="000000"/>
                </a:solidFill>
              </a:endParaRPr>
            </a:p>
          </p:txBody>
        </p:sp>
        <p:sp>
          <p:nvSpPr>
            <p:cNvPr id="43" name="Abgerundetes Rechteck 42"/>
            <p:cNvSpPr/>
            <p:nvPr/>
          </p:nvSpPr>
          <p:spPr bwMode="gray">
            <a:xfrm>
              <a:off x="935336" y="2283801"/>
              <a:ext cx="1897122" cy="540000"/>
            </a:xfrm>
            <a:prstGeom prst="roundRect">
              <a:avLst>
                <a:gd name="adj" fmla="val 27863"/>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r>
                <a:rPr lang="en-US" sz="1400" b="1" noProof="1" smtClean="0">
                  <a:solidFill>
                    <a:srgbClr val="000000"/>
                  </a:solidFill>
                </a:rPr>
                <a:t>Process policy </a:t>
              </a:r>
              <a:br>
                <a:rPr lang="en-US" sz="1400" b="1" noProof="1" smtClean="0">
                  <a:solidFill>
                    <a:srgbClr val="000000"/>
                  </a:solidFill>
                </a:rPr>
              </a:br>
              <a:r>
                <a:rPr lang="en-US" sz="1400" noProof="1" smtClean="0">
                  <a:solidFill>
                    <a:srgbClr val="000000"/>
                  </a:solidFill>
                </a:rPr>
                <a:t>„process“</a:t>
              </a:r>
              <a:endParaRPr lang="en-US" sz="1400" noProof="1">
                <a:solidFill>
                  <a:srgbClr val="000000"/>
                </a:solidFill>
              </a:endParaRPr>
            </a:p>
          </p:txBody>
        </p:sp>
        <p:sp>
          <p:nvSpPr>
            <p:cNvPr id="22" name="Rechteck 21"/>
            <p:cNvSpPr/>
            <p:nvPr/>
          </p:nvSpPr>
          <p:spPr bwMode="gray">
            <a:xfrm>
              <a:off x="6250095" y="692696"/>
              <a:ext cx="218362" cy="16229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sz="1400" noProof="1">
                <a:solidFill>
                  <a:srgbClr val="000000"/>
                </a:solidFill>
              </a:endParaRPr>
            </a:p>
          </p:txBody>
        </p:sp>
        <p:sp>
          <p:nvSpPr>
            <p:cNvPr id="4" name="Textfeld 3"/>
            <p:cNvSpPr txBox="1"/>
            <p:nvPr/>
          </p:nvSpPr>
          <p:spPr bwMode="gray">
            <a:xfrm>
              <a:off x="6526463" y="595022"/>
              <a:ext cx="2143344" cy="369332"/>
            </a:xfrm>
            <a:prstGeom prst="rect">
              <a:avLst/>
            </a:prstGeom>
            <a:noFill/>
          </p:spPr>
          <p:txBody>
            <a:bodyPr wrap="none" rtlCol="0">
              <a:spAutoFit/>
            </a:bodyPr>
            <a:lstStyle/>
            <a:p>
              <a:r>
                <a:rPr lang="en-US" noProof="1" smtClean="0"/>
                <a:t>Classical instruments</a:t>
              </a:r>
              <a:endParaRPr lang="en-US" noProof="1"/>
            </a:p>
          </p:txBody>
        </p:sp>
        <p:sp>
          <p:nvSpPr>
            <p:cNvPr id="24" name="Abgerundetes Rechteck 23"/>
            <p:cNvSpPr/>
            <p:nvPr/>
          </p:nvSpPr>
          <p:spPr bwMode="gray">
            <a:xfrm>
              <a:off x="6250095" y="1023307"/>
              <a:ext cx="218362" cy="160998"/>
            </a:xfrm>
            <a:prstGeom prst="roundRect">
              <a:avLst>
                <a:gd name="adj" fmla="val 32061"/>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144000" bIns="0" anchor="ctr" anchorCtr="0"/>
            <a:lstStyle/>
            <a:p>
              <a:pPr algn="ctr">
                <a:spcAft>
                  <a:spcPts val="600"/>
                </a:spcAft>
              </a:pPr>
              <a:endParaRPr lang="en-US" sz="1400" noProof="1">
                <a:solidFill>
                  <a:srgbClr val="000000"/>
                </a:solidFill>
              </a:endParaRPr>
            </a:p>
          </p:txBody>
        </p:sp>
        <p:sp>
          <p:nvSpPr>
            <p:cNvPr id="25" name="Textfeld 24"/>
            <p:cNvSpPr txBox="1"/>
            <p:nvPr/>
          </p:nvSpPr>
          <p:spPr bwMode="gray">
            <a:xfrm>
              <a:off x="6526463" y="919552"/>
              <a:ext cx="1793055" cy="369332"/>
            </a:xfrm>
            <a:prstGeom prst="rect">
              <a:avLst/>
            </a:prstGeom>
            <a:noFill/>
          </p:spPr>
          <p:txBody>
            <a:bodyPr wrap="none" rtlCol="0">
              <a:spAutoFit/>
            </a:bodyPr>
            <a:lstStyle/>
            <a:p>
              <a:r>
                <a:rPr lang="en-US" noProof="1" smtClean="0"/>
                <a:t>New instruments</a:t>
              </a:r>
              <a:endParaRPr lang="en-US" noProof="1"/>
            </a:p>
          </p:txBody>
        </p:sp>
      </p:grpSp>
    </p:spTree>
    <p:extLst>
      <p:ext uri="{BB962C8B-B14F-4D97-AF65-F5344CB8AC3E}">
        <p14:creationId xmlns:p14="http://schemas.microsoft.com/office/powerpoint/2010/main" val="352934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5. Strategy</a:t>
                  </a:r>
                </a:p>
                <a:p>
                  <a:r>
                    <a:rPr lang="en-US" sz="3600" dirty="0">
                      <a:solidFill>
                        <a:schemeClr val="bg1"/>
                      </a:solidFill>
                      <a:effectLst>
                        <a:outerShdw blurRad="101600" dist="76200" dir="2400000" algn="tl" rotWithShape="0">
                          <a:prstClr val="black">
                            <a:alpha val="38000"/>
                          </a:prstClr>
                        </a:outerShdw>
                      </a:effectLst>
                    </a:rPr>
                    <a:t>5.2. Product</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83341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_h1"/>
          <p:cNvSpPr>
            <a:spLocks noGrp="1" noChangeArrowheads="1"/>
          </p:cNvSpPr>
          <p:nvPr>
            <p:ph type="title"/>
          </p:nvPr>
        </p:nvSpPr>
        <p:spPr bwMode="gray"/>
        <p:txBody>
          <a:bodyPr/>
          <a:lstStyle/>
          <a:p>
            <a:r>
              <a:rPr lang="en-US" dirty="0" smtClean="0"/>
              <a:t>Product </a:t>
            </a:r>
            <a:r>
              <a:rPr lang="en-US" b="0" dirty="0" smtClean="0"/>
              <a:t>– Product Mix</a:t>
            </a:r>
            <a:endParaRPr lang="en-US" b="0" noProof="1" smtClean="0"/>
          </a:p>
        </p:txBody>
      </p:sp>
      <p:sp>
        <p:nvSpPr>
          <p:cNvPr id="25" name="Textplatzhalter 24"/>
          <p:cNvSpPr>
            <a:spLocks noGrp="1"/>
          </p:cNvSpPr>
          <p:nvPr>
            <p:ph type="body" sz="quarter" idx="13"/>
          </p:nvPr>
        </p:nvSpPr>
        <p:spPr bwMode="gray"/>
        <p:txBody>
          <a:bodyPr/>
          <a:lstStyle/>
          <a:p>
            <a:r>
              <a:rPr lang="en-US" noProof="1" smtClean="0"/>
              <a:t>Evaluation of product lines concerning length, depth and consistency</a:t>
            </a:r>
            <a:endParaRPr lang="en-US" noProof="1"/>
          </a:p>
        </p:txBody>
      </p:sp>
      <p:grpSp>
        <p:nvGrpSpPr>
          <p:cNvPr id="54" name="Gruppieren 53"/>
          <p:cNvGrpSpPr/>
          <p:nvPr/>
        </p:nvGrpSpPr>
        <p:grpSpPr bwMode="gray">
          <a:xfrm>
            <a:off x="7057440" y="55389"/>
            <a:ext cx="2014062" cy="6757989"/>
            <a:chOff x="7057440" y="55389"/>
            <a:chExt cx="2014062" cy="6757989"/>
          </a:xfrm>
        </p:grpSpPr>
        <p:sp>
          <p:nvSpPr>
            <p:cNvPr id="56" name="Stern mit 5 Zacken 55"/>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57" name="Rechteck 56"/>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NEVER SEEN BEFORE*</a:t>
              </a:r>
              <a:endParaRPr lang="en-US" sz="1000" b="1" dirty="0">
                <a:solidFill>
                  <a:schemeClr val="tx1">
                    <a:lumMod val="50000"/>
                    <a:lumOff val="50000"/>
                  </a:schemeClr>
                </a:solidFill>
              </a:endParaRPr>
            </a:p>
          </p:txBody>
        </p:sp>
        <p:sp>
          <p:nvSpPr>
            <p:cNvPr id="58" name="Rechteck 57"/>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grpSp>
        <p:nvGrpSpPr>
          <p:cNvPr id="5" name="Gruppieren 4"/>
          <p:cNvGrpSpPr/>
          <p:nvPr/>
        </p:nvGrpSpPr>
        <p:grpSpPr>
          <a:xfrm>
            <a:off x="322263" y="1554163"/>
            <a:ext cx="8497887" cy="4809714"/>
            <a:chOff x="322263" y="1554163"/>
            <a:chExt cx="8497887" cy="4809714"/>
          </a:xfrm>
        </p:grpSpPr>
        <p:sp>
          <p:nvSpPr>
            <p:cNvPr id="55" name="Inhaltsplatzhalter 5"/>
            <p:cNvSpPr txBox="1">
              <a:spLocks/>
            </p:cNvSpPr>
            <p:nvPr/>
          </p:nvSpPr>
          <p:spPr bwMode="gray">
            <a:xfrm>
              <a:off x="6228150" y="1554163"/>
              <a:ext cx="2592000" cy="4248150"/>
            </a:xfrm>
            <a:prstGeom prst="rect">
              <a:avLst/>
            </a:prstGeom>
          </p:spPr>
          <p:txBody>
            <a:bodyPr vert="horz" lIns="0" tIns="0" rIns="0" bIns="0" rtlCol="0">
              <a:normAutofit/>
            </a:bodyPr>
            <a:lstStyle/>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0" dirty="0" smtClean="0">
                  <a:ln>
                    <a:noFill/>
                  </a:ln>
                  <a:effectLst/>
                  <a:uLnTx/>
                  <a:uFillTx/>
                </a:rPr>
                <a:t>This is a placeholder text.</a:t>
              </a:r>
            </a:p>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0" dirty="0" smtClean="0">
                  <a:ln>
                    <a:noFill/>
                  </a:ln>
                  <a:effectLst/>
                  <a:uLnTx/>
                  <a:uFillTx/>
                </a:rPr>
                <a:t>This text can be replaced with your own text.</a:t>
              </a:r>
            </a:p>
            <a:p>
              <a:pPr marL="180000" marR="0" lvl="0" indent="-180000" algn="l" defTabSz="914400" rtl="0" eaLnBrk="1" fontAlgn="auto" latinLnBrk="0" hangingPunct="1">
                <a:lnSpc>
                  <a:spcPct val="95000"/>
                </a:lnSpc>
                <a:spcAft>
                  <a:spcPts val="800"/>
                </a:spcAft>
                <a:buSzTx/>
                <a:buFont typeface="Wingdings" pitchFamily="2" charset="2"/>
                <a:buChar char="§"/>
                <a:tabLst/>
                <a:defRPr/>
              </a:pPr>
              <a:r>
                <a:rPr kumimoji="0" lang="en-US" sz="1800" b="0" i="0" u="none" strike="noStrike" kern="1200" cap="none" spc="0" normalizeH="0" baseline="0" noProof="0" dirty="0" smtClean="0">
                  <a:ln>
                    <a:noFill/>
                  </a:ln>
                  <a:effectLst/>
                  <a:uLnTx/>
                  <a:uFillTx/>
                </a:rPr>
                <a:t>The text demonstrates</a:t>
              </a:r>
              <a:br>
                <a:rPr kumimoji="0" lang="en-US" sz="1800" b="0" i="0" u="none" strike="noStrike" kern="1200" cap="none" spc="0" normalizeH="0" baseline="0" noProof="0" dirty="0" smtClean="0">
                  <a:ln>
                    <a:noFill/>
                  </a:ln>
                  <a:effectLst/>
                  <a:uLnTx/>
                  <a:uFillTx/>
                </a:rPr>
              </a:br>
              <a:r>
                <a:rPr kumimoji="0" lang="en-US" sz="1800" b="0" i="0" u="none" strike="noStrike" kern="1200" cap="none" spc="0" normalizeH="0" baseline="0" noProof="0" dirty="0" smtClean="0">
                  <a:ln>
                    <a:noFill/>
                  </a:ln>
                  <a:effectLst/>
                  <a:uLnTx/>
                  <a:uFillTx/>
                </a:rPr>
                <a:t>how your own text will look when you replace </a:t>
              </a:r>
              <a:r>
                <a:rPr lang="en-US" dirty="0" smtClean="0"/>
                <a:t/>
              </a:r>
              <a:br>
                <a:rPr lang="en-US" dirty="0" smtClean="0"/>
              </a:br>
              <a:r>
                <a:rPr kumimoji="0" lang="en-US" sz="1800" b="0" i="0" u="none" strike="noStrike" kern="1200" cap="none" spc="0" normalizeH="0" baseline="0" noProof="0" dirty="0" smtClean="0">
                  <a:ln>
                    <a:noFill/>
                  </a:ln>
                  <a:effectLst/>
                  <a:uLnTx/>
                  <a:uFillTx/>
                </a:rPr>
                <a:t>the placeholder with your </a:t>
              </a:r>
              <a:br>
                <a:rPr kumimoji="0" lang="en-US" sz="1800" b="0" i="0" u="none" strike="noStrike" kern="1200" cap="none" spc="0" normalizeH="0" baseline="0" noProof="0" dirty="0" smtClean="0">
                  <a:ln>
                    <a:noFill/>
                  </a:ln>
                  <a:effectLst/>
                  <a:uLnTx/>
                  <a:uFillTx/>
                </a:rPr>
              </a:br>
              <a:r>
                <a:rPr kumimoji="0" lang="en-US" sz="1800" b="0" i="0" u="none" strike="noStrike" kern="1200" cap="none" spc="0" normalizeH="0" baseline="0" noProof="0" dirty="0" smtClean="0">
                  <a:ln>
                    <a:noFill/>
                  </a:ln>
                  <a:effectLst/>
                  <a:uLnTx/>
                  <a:uFillTx/>
                </a:rPr>
                <a:t>own text.</a:t>
              </a:r>
              <a:endParaRPr lang="en-US" dirty="0"/>
            </a:p>
          </p:txBody>
        </p:sp>
        <p:grpSp>
          <p:nvGrpSpPr>
            <p:cNvPr id="3" name="Gruppieren 2"/>
            <p:cNvGrpSpPr/>
            <p:nvPr/>
          </p:nvGrpSpPr>
          <p:grpSpPr>
            <a:xfrm>
              <a:off x="322263" y="1580963"/>
              <a:ext cx="5617737" cy="4222237"/>
              <a:chOff x="322263" y="1580963"/>
              <a:chExt cx="5617737" cy="4222237"/>
            </a:xfrm>
          </p:grpSpPr>
          <p:grpSp>
            <p:nvGrpSpPr>
              <p:cNvPr id="2" name="Gruppieren 1"/>
              <p:cNvGrpSpPr/>
              <p:nvPr/>
            </p:nvGrpSpPr>
            <p:grpSpPr bwMode="gray">
              <a:xfrm>
                <a:off x="322263" y="1580963"/>
                <a:ext cx="5617737" cy="4222237"/>
                <a:chOff x="322263" y="1580963"/>
                <a:chExt cx="5617737" cy="4222237"/>
              </a:xfrm>
            </p:grpSpPr>
            <p:grpSp>
              <p:nvGrpSpPr>
                <p:cNvPr id="4" name="Gruppieren 3"/>
                <p:cNvGrpSpPr/>
                <p:nvPr/>
              </p:nvGrpSpPr>
              <p:grpSpPr bwMode="gray">
                <a:xfrm>
                  <a:off x="1512000" y="2041628"/>
                  <a:ext cx="3240000" cy="3240000"/>
                  <a:chOff x="1134991" y="1549951"/>
                  <a:chExt cx="3506676" cy="3506676"/>
                </a:xfrm>
                <a:effectLst>
                  <a:outerShdw blurRad="127000" algn="ctr" rotWithShape="0">
                    <a:prstClr val="black">
                      <a:alpha val="50000"/>
                    </a:prstClr>
                  </a:outerShdw>
                </a:effectLst>
                <a:scene3d>
                  <a:camera prst="perspectiveRelaxed" fov="4200000">
                    <a:rot lat="19500000" lon="2700000" rev="18000000"/>
                  </a:camera>
                  <a:lightRig rig="twoPt" dir="t">
                    <a:rot lat="0" lon="0" rev="18000000"/>
                  </a:lightRig>
                </a:scene3d>
              </p:grpSpPr>
              <p:sp>
                <p:nvSpPr>
                  <p:cNvPr id="67" name="Rechteck 66"/>
                  <p:cNvSpPr/>
                  <p:nvPr/>
                </p:nvSpPr>
                <p:spPr bwMode="gray">
                  <a:xfrm>
                    <a:off x="1134991" y="1549951"/>
                    <a:ext cx="1168892" cy="1168892"/>
                  </a:xfrm>
                  <a:prstGeom prst="rect">
                    <a:avLst/>
                  </a:prstGeom>
                  <a:gradFill flip="none" rotWithShape="1">
                    <a:gsLst>
                      <a:gs pos="0">
                        <a:schemeClr val="accent1">
                          <a:lumMod val="60000"/>
                          <a:lumOff val="40000"/>
                        </a:schemeClr>
                      </a:gs>
                      <a:gs pos="100000">
                        <a:schemeClr val="accent1">
                          <a:lumMod val="60000"/>
                          <a:lumOff val="40000"/>
                          <a:alpha val="80000"/>
                        </a:scheme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70" name="Rechteck 69"/>
                  <p:cNvSpPr/>
                  <p:nvPr/>
                </p:nvSpPr>
                <p:spPr bwMode="gray">
                  <a:xfrm>
                    <a:off x="2303883" y="1549951"/>
                    <a:ext cx="1168892" cy="1168892"/>
                  </a:xfrm>
                  <a:prstGeom prst="rect">
                    <a:avLst/>
                  </a:prstGeom>
                  <a:gradFill flip="none" rotWithShape="1">
                    <a:gsLst>
                      <a:gs pos="20000">
                        <a:schemeClr val="accent1"/>
                      </a:gs>
                      <a:gs pos="100000">
                        <a:schemeClr val="accent1">
                          <a:alpha val="90000"/>
                        </a:scheme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72" name="Rechteck 71"/>
                  <p:cNvSpPr/>
                  <p:nvPr/>
                </p:nvSpPr>
                <p:spPr bwMode="gray">
                  <a:xfrm>
                    <a:off x="3472775" y="1549951"/>
                    <a:ext cx="1168892" cy="1168892"/>
                  </a:xfrm>
                  <a:prstGeom prst="rect">
                    <a:avLst/>
                  </a:prstGeom>
                  <a:gradFill>
                    <a:gsLst>
                      <a:gs pos="20000">
                        <a:schemeClr val="accent1">
                          <a:lumMod val="75000"/>
                        </a:schemeClr>
                      </a:gs>
                      <a:gs pos="100000">
                        <a:schemeClr val="accent1">
                          <a:lumMod val="75000"/>
                          <a:alpha val="90000"/>
                        </a:schemeClr>
                      </a:gs>
                    </a:gsLst>
                    <a:lin ang="5400000" scaled="1"/>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3" name="Rechteck 82"/>
                  <p:cNvSpPr/>
                  <p:nvPr/>
                </p:nvSpPr>
                <p:spPr bwMode="gray">
                  <a:xfrm>
                    <a:off x="1134991" y="2718843"/>
                    <a:ext cx="1168892" cy="1168892"/>
                  </a:xfrm>
                  <a:prstGeom prst="rect">
                    <a:avLst/>
                  </a:prstGeom>
                  <a:gradFill flip="none" rotWithShape="1">
                    <a:gsLst>
                      <a:gs pos="20000">
                        <a:srgbClr val="C0C0C0">
                          <a:alpha val="90000"/>
                        </a:srgbClr>
                      </a:gs>
                      <a:gs pos="100000">
                        <a:srgbClr val="C0C0C0">
                          <a:alpha val="90000"/>
                        </a:srgb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4" name="Rechteck 83"/>
                  <p:cNvSpPr/>
                  <p:nvPr/>
                </p:nvSpPr>
                <p:spPr bwMode="gray">
                  <a:xfrm>
                    <a:off x="2303883" y="2718843"/>
                    <a:ext cx="1168892" cy="1168892"/>
                  </a:xfrm>
                  <a:prstGeom prst="rect">
                    <a:avLst/>
                  </a:prstGeom>
                  <a:gradFill flip="none" rotWithShape="1">
                    <a:gsLst>
                      <a:gs pos="0">
                        <a:schemeClr val="accent1">
                          <a:lumMod val="60000"/>
                          <a:lumOff val="40000"/>
                          <a:alpha val="90000"/>
                        </a:schemeClr>
                      </a:gs>
                      <a:gs pos="100000">
                        <a:schemeClr val="accent1">
                          <a:lumMod val="60000"/>
                          <a:lumOff val="40000"/>
                          <a:alpha val="70000"/>
                        </a:scheme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5" name="Rechteck 84"/>
                  <p:cNvSpPr/>
                  <p:nvPr/>
                </p:nvSpPr>
                <p:spPr bwMode="gray">
                  <a:xfrm>
                    <a:off x="3472775" y="2718843"/>
                    <a:ext cx="1168892" cy="1168892"/>
                  </a:xfrm>
                  <a:prstGeom prst="rect">
                    <a:avLst/>
                  </a:prstGeom>
                  <a:gradFill flip="none" rotWithShape="1">
                    <a:gsLst>
                      <a:gs pos="20000">
                        <a:schemeClr val="accent1">
                          <a:alpha val="90000"/>
                        </a:schemeClr>
                      </a:gs>
                      <a:gs pos="100000">
                        <a:schemeClr val="accent1">
                          <a:alpha val="80000"/>
                        </a:scheme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6" name="Rechteck 85"/>
                  <p:cNvSpPr/>
                  <p:nvPr/>
                </p:nvSpPr>
                <p:spPr bwMode="gray">
                  <a:xfrm>
                    <a:off x="1134991" y="3887735"/>
                    <a:ext cx="1168892" cy="1168892"/>
                  </a:xfrm>
                  <a:prstGeom prst="rect">
                    <a:avLst/>
                  </a:prstGeom>
                  <a:gradFill flip="none" rotWithShape="1">
                    <a:gsLst>
                      <a:gs pos="20000">
                        <a:srgbClr val="969696">
                          <a:alpha val="80000"/>
                        </a:srgbClr>
                      </a:gs>
                      <a:gs pos="100000">
                        <a:srgbClr val="969696">
                          <a:alpha val="90000"/>
                        </a:srgb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7" name="Rechteck 86"/>
                  <p:cNvSpPr/>
                  <p:nvPr/>
                </p:nvSpPr>
                <p:spPr bwMode="gray">
                  <a:xfrm>
                    <a:off x="2303883" y="3887735"/>
                    <a:ext cx="1168892" cy="1168892"/>
                  </a:xfrm>
                  <a:prstGeom prst="rect">
                    <a:avLst/>
                  </a:prstGeom>
                  <a:gradFill>
                    <a:gsLst>
                      <a:gs pos="20000">
                        <a:srgbClr val="C0C0C0">
                          <a:alpha val="90000"/>
                        </a:srgbClr>
                      </a:gs>
                      <a:gs pos="100000">
                        <a:srgbClr val="C0C0C0">
                          <a:alpha val="80000"/>
                        </a:srgbClr>
                      </a:gs>
                    </a:gsLst>
                    <a:lin ang="5400000" scaled="1"/>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sp>
                <p:nvSpPr>
                  <p:cNvPr id="88" name="Rechteck 87"/>
                  <p:cNvSpPr/>
                  <p:nvPr/>
                </p:nvSpPr>
                <p:spPr bwMode="gray">
                  <a:xfrm>
                    <a:off x="3472775" y="3887735"/>
                    <a:ext cx="1168892" cy="1168892"/>
                  </a:xfrm>
                  <a:prstGeom prst="rect">
                    <a:avLst/>
                  </a:prstGeom>
                  <a:gradFill flip="none" rotWithShape="1">
                    <a:gsLst>
                      <a:gs pos="0">
                        <a:schemeClr val="accent1">
                          <a:lumMod val="60000"/>
                          <a:lumOff val="40000"/>
                          <a:alpha val="90000"/>
                        </a:schemeClr>
                      </a:gs>
                      <a:gs pos="100000">
                        <a:schemeClr val="accent1">
                          <a:lumMod val="60000"/>
                          <a:lumOff val="40000"/>
                          <a:alpha val="70000"/>
                        </a:schemeClr>
                      </a:gs>
                    </a:gsLst>
                    <a:lin ang="5400000" scaled="1"/>
                    <a:tileRect/>
                  </a:gradFill>
                  <a:ln w="12700">
                    <a:noFill/>
                    <a:round/>
                    <a:headEnd/>
                    <a:tailEnd/>
                  </a:ln>
                  <a:sp3d z="254000" extrusionH="127000">
                    <a:bevelT w="127000" h="25400"/>
                  </a:sp3d>
                </p:spPr>
                <p:txBody>
                  <a:bodyPr rtlCol="0" anchor="ctr"/>
                  <a:lstStyle/>
                  <a:p>
                    <a:pPr algn="ctr"/>
                    <a:endParaRPr lang="en-US" sz="3200" dirty="0">
                      <a:solidFill>
                        <a:srgbClr val="FFFFFF"/>
                      </a:solidFill>
                      <a:effectLst>
                        <a:outerShdw blurRad="254000" algn="ctr" rotWithShape="0">
                          <a:prstClr val="black">
                            <a:alpha val="80000"/>
                          </a:prstClr>
                        </a:outerShdw>
                      </a:effectLst>
                    </a:endParaRPr>
                  </a:p>
                </p:txBody>
              </p:sp>
            </p:grpSp>
            <p:grpSp>
              <p:nvGrpSpPr>
                <p:cNvPr id="20" name="Gruppieren 19"/>
                <p:cNvGrpSpPr/>
                <p:nvPr/>
              </p:nvGrpSpPr>
              <p:grpSpPr bwMode="gray">
                <a:xfrm>
                  <a:off x="3204000" y="3552824"/>
                  <a:ext cx="2736000" cy="2250376"/>
                  <a:chOff x="3204000" y="3552824"/>
                  <a:chExt cx="2736000" cy="2250376"/>
                </a:xfrm>
              </p:grpSpPr>
              <p:grpSp>
                <p:nvGrpSpPr>
                  <p:cNvPr id="17" name="Gruppieren 16"/>
                  <p:cNvGrpSpPr/>
                  <p:nvPr/>
                </p:nvGrpSpPr>
                <p:grpSpPr bwMode="gray">
                  <a:xfrm>
                    <a:off x="3204000" y="3552824"/>
                    <a:ext cx="2736000" cy="1890376"/>
                    <a:chOff x="3204000" y="3552824"/>
                    <a:chExt cx="2736000" cy="1890376"/>
                  </a:xfrm>
                </p:grpSpPr>
                <p:sp>
                  <p:nvSpPr>
                    <p:cNvPr id="101" name="Line 29"/>
                    <p:cNvSpPr>
                      <a:spLocks noChangeShapeType="1"/>
                    </p:cNvSpPr>
                    <p:nvPr/>
                  </p:nvSpPr>
                  <p:spPr bwMode="gray">
                    <a:xfrm rot="5400000" flipH="1" flipV="1">
                      <a:off x="3507943" y="3248881"/>
                      <a:ext cx="1890375" cy="2498262"/>
                    </a:xfrm>
                    <a:prstGeom prst="line">
                      <a:avLst/>
                    </a:prstGeom>
                    <a:noFill/>
                    <a:ln w="19050">
                      <a:solidFill>
                        <a:srgbClr val="808080"/>
                      </a:solidFill>
                      <a:prstDash val="sysDot"/>
                      <a:round/>
                      <a:headEnd/>
                      <a:tailEnd type="triangle" w="lg" len="lg"/>
                    </a:ln>
                  </p:spPr>
                  <p:txBody>
                    <a:bodyPr/>
                    <a:lstStyle/>
                    <a:p>
                      <a:endParaRPr lang="en-US" dirty="0"/>
                    </a:p>
                  </p:txBody>
                </p:sp>
                <p:sp>
                  <p:nvSpPr>
                    <p:cNvPr id="103" name="Textfeld 102"/>
                    <p:cNvSpPr txBox="1"/>
                    <p:nvPr/>
                  </p:nvSpPr>
                  <p:spPr bwMode="gray">
                    <a:xfrm>
                      <a:off x="5292000" y="3861653"/>
                      <a:ext cx="648000" cy="360000"/>
                    </a:xfrm>
                    <a:prstGeom prst="rect">
                      <a:avLst/>
                    </a:prstGeom>
                    <a:noFill/>
                  </p:spPr>
                  <p:txBody>
                    <a:bodyPr wrap="square" lIns="72000" tIns="0" rIns="0" bIns="0" rtlCol="0">
                      <a:noAutofit/>
                    </a:bodyPr>
                    <a:lstStyle/>
                    <a:p>
                      <a:r>
                        <a:rPr lang="en-US" sz="1200" b="1" dirty="0" smtClean="0">
                          <a:solidFill>
                            <a:schemeClr val="tx1">
                              <a:lumMod val="50000"/>
                              <a:lumOff val="50000"/>
                            </a:schemeClr>
                          </a:solidFill>
                        </a:rPr>
                        <a:t>10</a:t>
                      </a:r>
                      <a:endParaRPr lang="en-US" sz="1000" dirty="0">
                        <a:solidFill>
                          <a:schemeClr val="tx1">
                            <a:lumMod val="50000"/>
                            <a:lumOff val="50000"/>
                          </a:schemeClr>
                        </a:solidFill>
                      </a:endParaRPr>
                    </a:p>
                  </p:txBody>
                </p:sp>
                <p:sp>
                  <p:nvSpPr>
                    <p:cNvPr id="104" name="Textfeld 103"/>
                    <p:cNvSpPr txBox="1"/>
                    <p:nvPr/>
                  </p:nvSpPr>
                  <p:spPr bwMode="gray">
                    <a:xfrm>
                      <a:off x="3683475" y="5083200"/>
                      <a:ext cx="648000" cy="360000"/>
                    </a:xfrm>
                    <a:prstGeom prst="rect">
                      <a:avLst/>
                    </a:prstGeom>
                    <a:noFill/>
                  </p:spPr>
                  <p:txBody>
                    <a:bodyPr wrap="square" lIns="72000" tIns="0" rIns="72000" bIns="0" rtlCol="0">
                      <a:noAutofit/>
                    </a:bodyPr>
                    <a:lstStyle/>
                    <a:p>
                      <a:r>
                        <a:rPr lang="en-US" sz="1200" b="1" dirty="0" smtClean="0">
                          <a:solidFill>
                            <a:schemeClr val="tx1">
                              <a:lumMod val="50000"/>
                              <a:lumOff val="50000"/>
                            </a:schemeClr>
                          </a:solidFill>
                        </a:rPr>
                        <a:t>0</a:t>
                      </a:r>
                      <a:endParaRPr lang="en-US" sz="1000" dirty="0">
                        <a:solidFill>
                          <a:schemeClr val="tx1">
                            <a:lumMod val="50000"/>
                            <a:lumOff val="50000"/>
                          </a:schemeClr>
                        </a:solidFill>
                      </a:endParaRPr>
                    </a:p>
                  </p:txBody>
                </p:sp>
                <p:sp>
                  <p:nvSpPr>
                    <p:cNvPr id="105" name="Textfeld 104"/>
                    <p:cNvSpPr txBox="1"/>
                    <p:nvPr/>
                  </p:nvSpPr>
                  <p:spPr bwMode="gray">
                    <a:xfrm>
                      <a:off x="4500000" y="4450536"/>
                      <a:ext cx="648000" cy="360000"/>
                    </a:xfrm>
                    <a:prstGeom prst="rect">
                      <a:avLst/>
                    </a:prstGeom>
                    <a:noFill/>
                  </p:spPr>
                  <p:txBody>
                    <a:bodyPr wrap="square" lIns="72000" tIns="0" rIns="72000" bIns="0" rtlCol="0">
                      <a:noAutofit/>
                    </a:bodyPr>
                    <a:lstStyle>
                      <a:defPPr>
                        <a:defRPr lang="de-DE"/>
                      </a:defPPr>
                      <a:lvl1pPr>
                        <a:defRPr sz="1200" b="1">
                          <a:solidFill>
                            <a:schemeClr val="tx1">
                              <a:lumMod val="50000"/>
                              <a:lumOff val="50000"/>
                            </a:schemeClr>
                          </a:solidFill>
                        </a:defRPr>
                      </a:lvl1pPr>
                    </a:lstStyle>
                    <a:p>
                      <a:r>
                        <a:rPr lang="en-US" dirty="0"/>
                        <a:t>5</a:t>
                      </a:r>
                    </a:p>
                  </p:txBody>
                </p:sp>
              </p:grpSp>
              <p:sp>
                <p:nvSpPr>
                  <p:cNvPr id="109" name="Textfeld 108"/>
                  <p:cNvSpPr txBox="1"/>
                  <p:nvPr/>
                </p:nvSpPr>
                <p:spPr bwMode="gray">
                  <a:xfrm>
                    <a:off x="4331475" y="5218425"/>
                    <a:ext cx="1608525" cy="584775"/>
                  </a:xfrm>
                  <a:prstGeom prst="rect">
                    <a:avLst/>
                  </a:prstGeom>
                  <a:noFill/>
                </p:spPr>
                <p:txBody>
                  <a:bodyPr wrap="square" lIns="0" tIns="0" rIns="0" bIns="0" rtlCol="0" anchor="b">
                    <a:spAutoFit/>
                  </a:bodyPr>
                  <a:lstStyle/>
                  <a:p>
                    <a:pPr lvl="0"/>
                    <a:r>
                      <a:rPr lang="en-US" sz="1400" b="1" dirty="0"/>
                      <a:t>Consistency</a:t>
                    </a:r>
                  </a:p>
                  <a:p>
                    <a:pPr lvl="0"/>
                    <a:r>
                      <a:rPr lang="en-US" sz="1200" dirty="0" smtClean="0"/>
                      <a:t>Relatedness of products within the category</a:t>
                    </a:r>
                    <a:endParaRPr lang="en-US" sz="1100" dirty="0"/>
                  </a:p>
                </p:txBody>
              </p:sp>
            </p:grpSp>
            <p:grpSp>
              <p:nvGrpSpPr>
                <p:cNvPr id="19" name="Gruppieren 18"/>
                <p:cNvGrpSpPr/>
                <p:nvPr/>
              </p:nvGrpSpPr>
              <p:grpSpPr bwMode="gray">
                <a:xfrm>
                  <a:off x="322263" y="3645436"/>
                  <a:ext cx="2737737" cy="2157764"/>
                  <a:chOff x="322263" y="3645436"/>
                  <a:chExt cx="2737737" cy="2157764"/>
                </a:xfrm>
              </p:grpSpPr>
              <p:grpSp>
                <p:nvGrpSpPr>
                  <p:cNvPr id="16" name="Gruppieren 15"/>
                  <p:cNvGrpSpPr/>
                  <p:nvPr/>
                </p:nvGrpSpPr>
                <p:grpSpPr bwMode="gray">
                  <a:xfrm>
                    <a:off x="323850" y="3645436"/>
                    <a:ext cx="2736150" cy="1797764"/>
                    <a:chOff x="323850" y="3645436"/>
                    <a:chExt cx="2736150" cy="1797764"/>
                  </a:xfrm>
                </p:grpSpPr>
                <p:sp>
                  <p:nvSpPr>
                    <p:cNvPr id="102" name="Line 29"/>
                    <p:cNvSpPr>
                      <a:spLocks noChangeShapeType="1"/>
                    </p:cNvSpPr>
                    <p:nvPr/>
                  </p:nvSpPr>
                  <p:spPr bwMode="gray">
                    <a:xfrm rot="5400000" flipV="1">
                      <a:off x="973118" y="3356318"/>
                      <a:ext cx="1797764" cy="2376000"/>
                    </a:xfrm>
                    <a:prstGeom prst="line">
                      <a:avLst/>
                    </a:prstGeom>
                    <a:noFill/>
                    <a:ln w="19050">
                      <a:solidFill>
                        <a:srgbClr val="808080"/>
                      </a:solidFill>
                      <a:prstDash val="sysDot"/>
                      <a:round/>
                      <a:headEnd/>
                      <a:tailEnd type="triangle" w="lg" len="lg"/>
                    </a:ln>
                  </p:spPr>
                  <p:txBody>
                    <a:bodyPr/>
                    <a:lstStyle/>
                    <a:p>
                      <a:endParaRPr lang="en-US" dirty="0"/>
                    </a:p>
                  </p:txBody>
                </p:sp>
                <p:sp>
                  <p:nvSpPr>
                    <p:cNvPr id="106" name="Textfeld 105"/>
                    <p:cNvSpPr txBox="1"/>
                    <p:nvPr/>
                  </p:nvSpPr>
                  <p:spPr bwMode="gray">
                    <a:xfrm>
                      <a:off x="1944000" y="5083200"/>
                      <a:ext cx="648000" cy="360000"/>
                    </a:xfrm>
                    <a:prstGeom prst="rect">
                      <a:avLst/>
                    </a:prstGeom>
                    <a:noFill/>
                  </p:spPr>
                  <p:txBody>
                    <a:bodyPr wrap="square" lIns="0" tIns="0" rIns="72000" bIns="0" rtlCol="0">
                      <a:noAutofit/>
                    </a:bodyPr>
                    <a:lstStyle/>
                    <a:p>
                      <a:pPr algn="r"/>
                      <a:r>
                        <a:rPr lang="en-US" sz="1200" b="1" dirty="0" smtClean="0">
                          <a:solidFill>
                            <a:schemeClr val="tx1">
                              <a:lumMod val="50000"/>
                              <a:lumOff val="50000"/>
                            </a:schemeClr>
                          </a:solidFill>
                        </a:rPr>
                        <a:t>10</a:t>
                      </a:r>
                      <a:endParaRPr lang="en-US" sz="1200" b="1" dirty="0">
                        <a:solidFill>
                          <a:schemeClr val="tx1">
                            <a:lumMod val="50000"/>
                            <a:lumOff val="50000"/>
                          </a:schemeClr>
                        </a:solidFill>
                      </a:endParaRPr>
                    </a:p>
                  </p:txBody>
                </p:sp>
                <p:sp>
                  <p:nvSpPr>
                    <p:cNvPr id="107" name="Textfeld 106"/>
                    <p:cNvSpPr txBox="1"/>
                    <p:nvPr/>
                  </p:nvSpPr>
                  <p:spPr bwMode="gray">
                    <a:xfrm>
                      <a:off x="1133475" y="4449562"/>
                      <a:ext cx="641810" cy="360000"/>
                    </a:xfrm>
                    <a:prstGeom prst="rect">
                      <a:avLst/>
                    </a:prstGeom>
                    <a:noFill/>
                  </p:spPr>
                  <p:txBody>
                    <a:bodyPr wrap="square" lIns="0" tIns="0" rIns="72000" bIns="0" rtlCol="0">
                      <a:noAutofit/>
                    </a:bodyPr>
                    <a:lstStyle>
                      <a:defPPr>
                        <a:defRPr lang="de-DE"/>
                      </a:defPPr>
                      <a:lvl1pPr algn="r">
                        <a:defRPr sz="1200"/>
                      </a:lvl1pPr>
                    </a:lstStyle>
                    <a:p>
                      <a:r>
                        <a:rPr lang="en-US" b="1" dirty="0" smtClean="0">
                          <a:solidFill>
                            <a:schemeClr val="tx1">
                              <a:lumMod val="50000"/>
                              <a:lumOff val="50000"/>
                            </a:schemeClr>
                          </a:solidFill>
                        </a:rPr>
                        <a:t>5</a:t>
                      </a:r>
                      <a:endParaRPr lang="en-US" b="1" dirty="0">
                        <a:solidFill>
                          <a:schemeClr val="tx1">
                            <a:lumMod val="50000"/>
                            <a:lumOff val="50000"/>
                          </a:schemeClr>
                        </a:solidFill>
                      </a:endParaRPr>
                    </a:p>
                  </p:txBody>
                </p:sp>
                <p:sp>
                  <p:nvSpPr>
                    <p:cNvPr id="108" name="Textfeld 107"/>
                    <p:cNvSpPr txBox="1"/>
                    <p:nvPr/>
                  </p:nvSpPr>
                  <p:spPr bwMode="gray">
                    <a:xfrm>
                      <a:off x="323850" y="3861653"/>
                      <a:ext cx="648000" cy="360000"/>
                    </a:xfrm>
                    <a:prstGeom prst="rect">
                      <a:avLst/>
                    </a:prstGeom>
                    <a:noFill/>
                  </p:spPr>
                  <p:txBody>
                    <a:bodyPr wrap="square" lIns="0" tIns="0" rIns="72000" bIns="0" rtlCol="0">
                      <a:noAutofit/>
                    </a:bodyPr>
                    <a:lstStyle>
                      <a:defPPr>
                        <a:defRPr lang="de-DE"/>
                      </a:defPPr>
                      <a:lvl1pPr algn="r">
                        <a:defRPr sz="1200"/>
                      </a:lvl1pPr>
                    </a:lstStyle>
                    <a:p>
                      <a:r>
                        <a:rPr lang="en-US" b="1" dirty="0" smtClean="0">
                          <a:solidFill>
                            <a:schemeClr val="tx1">
                              <a:lumMod val="50000"/>
                              <a:lumOff val="50000"/>
                            </a:schemeClr>
                          </a:solidFill>
                        </a:rPr>
                        <a:t>0</a:t>
                      </a:r>
                      <a:endParaRPr lang="en-US" b="1" dirty="0">
                        <a:solidFill>
                          <a:schemeClr val="tx1">
                            <a:lumMod val="50000"/>
                            <a:lumOff val="50000"/>
                          </a:schemeClr>
                        </a:solidFill>
                      </a:endParaRPr>
                    </a:p>
                  </p:txBody>
                </p:sp>
              </p:grpSp>
              <p:sp>
                <p:nvSpPr>
                  <p:cNvPr id="110" name="Textfeld 109"/>
                  <p:cNvSpPr txBox="1"/>
                  <p:nvPr/>
                </p:nvSpPr>
                <p:spPr bwMode="gray">
                  <a:xfrm>
                    <a:off x="322263" y="5218425"/>
                    <a:ext cx="1297587" cy="584775"/>
                  </a:xfrm>
                  <a:prstGeom prst="rect">
                    <a:avLst/>
                  </a:prstGeom>
                  <a:noFill/>
                </p:spPr>
                <p:txBody>
                  <a:bodyPr wrap="square" lIns="0" tIns="0" rIns="0" bIns="0" rtlCol="0" anchor="b">
                    <a:spAutoFit/>
                  </a:bodyPr>
                  <a:lstStyle/>
                  <a:p>
                    <a:pPr lvl="0"/>
                    <a:r>
                      <a:rPr lang="en-US" sz="1400" b="1" dirty="0"/>
                      <a:t>Depth</a:t>
                    </a:r>
                  </a:p>
                  <a:p>
                    <a:pPr lvl="0"/>
                    <a:r>
                      <a:rPr lang="en-US" sz="1200" dirty="0"/>
                      <a:t>Subcategories of product </a:t>
                    </a:r>
                    <a:r>
                      <a:rPr lang="en-US" sz="1200" dirty="0" smtClean="0"/>
                      <a:t>line</a:t>
                    </a:r>
                    <a:endParaRPr lang="en-US" sz="1100" dirty="0"/>
                  </a:p>
                </p:txBody>
              </p:sp>
            </p:grpSp>
            <p:grpSp>
              <p:nvGrpSpPr>
                <p:cNvPr id="162" name="Gruppieren 161"/>
                <p:cNvGrpSpPr/>
                <p:nvPr/>
              </p:nvGrpSpPr>
              <p:grpSpPr bwMode="gray">
                <a:xfrm>
                  <a:off x="323850" y="1580963"/>
                  <a:ext cx="1866900" cy="677108"/>
                  <a:chOff x="7139302" y="5440725"/>
                  <a:chExt cx="1866900" cy="677108"/>
                </a:xfrm>
              </p:grpSpPr>
              <p:grpSp>
                <p:nvGrpSpPr>
                  <p:cNvPr id="163" name="Gruppieren 162"/>
                  <p:cNvGrpSpPr/>
                  <p:nvPr/>
                </p:nvGrpSpPr>
                <p:grpSpPr bwMode="gray">
                  <a:xfrm>
                    <a:off x="7139302" y="5440725"/>
                    <a:ext cx="360000" cy="360000"/>
                    <a:chOff x="3205626" y="2557459"/>
                    <a:chExt cx="430270" cy="430270"/>
                  </a:xfrm>
                </p:grpSpPr>
                <p:sp>
                  <p:nvSpPr>
                    <p:cNvPr id="165" name="Ellipse 164"/>
                    <p:cNvSpPr/>
                    <p:nvPr/>
                  </p:nvSpPr>
                  <p:spPr bwMode="gray">
                    <a:xfrm>
                      <a:off x="3205626" y="2557459"/>
                      <a:ext cx="430270" cy="430270"/>
                    </a:xfrm>
                    <a:prstGeom prst="ellipse">
                      <a:avLst/>
                    </a:prstGeom>
                    <a:noFill/>
                    <a:ln w="19050">
                      <a:solidFill>
                        <a:schemeClr val="tx1">
                          <a:lumMod val="50000"/>
                          <a:lumOff val="50000"/>
                        </a:schemeClr>
                      </a:solidFill>
                      <a:prstDash val="sysDot"/>
                      <a:round/>
                      <a:headEnd/>
                      <a:tailEnd/>
                    </a:ln>
                  </p:spPr>
                  <p:txBody>
                    <a:bodyPr rtlCol="0" anchor="ctr"/>
                    <a:lstStyle/>
                    <a:p>
                      <a:pPr algn="ctr"/>
                      <a:endParaRPr lang="en-US" dirty="0"/>
                    </a:p>
                  </p:txBody>
                </p:sp>
                <p:sp>
                  <p:nvSpPr>
                    <p:cNvPr id="166" name="Ellipse 165"/>
                    <p:cNvSpPr/>
                    <p:nvPr/>
                  </p:nvSpPr>
                  <p:spPr bwMode="gray">
                    <a:xfrm>
                      <a:off x="3325943" y="2677776"/>
                      <a:ext cx="189636" cy="189636"/>
                    </a:xfrm>
                    <a:prstGeom prst="ellipse">
                      <a:avLst/>
                    </a:prstGeom>
                    <a:noFill/>
                    <a:ln w="19050">
                      <a:solidFill>
                        <a:schemeClr val="tx1">
                          <a:lumMod val="50000"/>
                          <a:lumOff val="50000"/>
                        </a:schemeClr>
                      </a:solidFill>
                      <a:prstDash val="sysDot"/>
                      <a:round/>
                      <a:headEnd/>
                      <a:tailEnd/>
                    </a:ln>
                  </p:spPr>
                  <p:txBody>
                    <a:bodyPr rtlCol="0" anchor="ctr"/>
                    <a:lstStyle/>
                    <a:p>
                      <a:pPr algn="ctr"/>
                      <a:endParaRPr lang="en-US" dirty="0"/>
                    </a:p>
                  </p:txBody>
                </p:sp>
                <p:grpSp>
                  <p:nvGrpSpPr>
                    <p:cNvPr id="167" name="Gruppieren 166"/>
                    <p:cNvGrpSpPr/>
                    <p:nvPr/>
                  </p:nvGrpSpPr>
                  <p:grpSpPr bwMode="gray">
                    <a:xfrm>
                      <a:off x="3384761" y="2589622"/>
                      <a:ext cx="72000" cy="365944"/>
                      <a:chOff x="3384761" y="2586038"/>
                      <a:chExt cx="72000" cy="365944"/>
                    </a:xfrm>
                  </p:grpSpPr>
                  <p:sp>
                    <p:nvSpPr>
                      <p:cNvPr id="171" name="Gleichschenkliges Dreieck 170"/>
                      <p:cNvSpPr/>
                      <p:nvPr/>
                    </p:nvSpPr>
                    <p:spPr bwMode="gray">
                      <a:xfrm>
                        <a:off x="3384761" y="2586038"/>
                        <a:ext cx="72000" cy="54000"/>
                      </a:xfrm>
                      <a:prstGeom prst="triangle">
                        <a:avLst/>
                      </a:prstGeom>
                      <a:solidFill>
                        <a:schemeClr val="tx1">
                          <a:lumMod val="50000"/>
                          <a:lumOff val="50000"/>
                        </a:schemeClr>
                      </a:solidFill>
                      <a:ln w="12700">
                        <a:noFill/>
                        <a:round/>
                        <a:headEnd/>
                        <a:tailEnd/>
                      </a:ln>
                    </p:spPr>
                    <p:txBody>
                      <a:bodyPr rtlCol="0" anchor="ctr"/>
                      <a:lstStyle/>
                      <a:p>
                        <a:pPr algn="ctr"/>
                        <a:endParaRPr lang="en-US" dirty="0"/>
                      </a:p>
                    </p:txBody>
                  </p:sp>
                  <p:sp>
                    <p:nvSpPr>
                      <p:cNvPr id="172" name="Gleichschenkliges Dreieck 171"/>
                      <p:cNvSpPr/>
                      <p:nvPr/>
                    </p:nvSpPr>
                    <p:spPr bwMode="gray">
                      <a:xfrm rot="10800000">
                        <a:off x="3384761" y="2897982"/>
                        <a:ext cx="72000" cy="54000"/>
                      </a:xfrm>
                      <a:prstGeom prst="triangle">
                        <a:avLst/>
                      </a:prstGeom>
                      <a:solidFill>
                        <a:schemeClr val="tx1">
                          <a:lumMod val="50000"/>
                          <a:lumOff val="50000"/>
                        </a:schemeClr>
                      </a:solidFill>
                      <a:ln w="12700">
                        <a:noFill/>
                        <a:round/>
                        <a:headEnd/>
                        <a:tailEnd/>
                      </a:ln>
                    </p:spPr>
                    <p:txBody>
                      <a:bodyPr rtlCol="0" anchor="ctr"/>
                      <a:lstStyle/>
                      <a:p>
                        <a:pPr algn="ctr"/>
                        <a:endParaRPr lang="en-US" dirty="0"/>
                      </a:p>
                    </p:txBody>
                  </p:sp>
                </p:grpSp>
                <p:grpSp>
                  <p:nvGrpSpPr>
                    <p:cNvPr id="168" name="Gruppieren 167"/>
                    <p:cNvGrpSpPr/>
                    <p:nvPr/>
                  </p:nvGrpSpPr>
                  <p:grpSpPr bwMode="gray">
                    <a:xfrm rot="5400000">
                      <a:off x="3384761" y="2589622"/>
                      <a:ext cx="72000" cy="365944"/>
                      <a:chOff x="3384761" y="2586038"/>
                      <a:chExt cx="72000" cy="365944"/>
                    </a:xfrm>
                  </p:grpSpPr>
                  <p:sp>
                    <p:nvSpPr>
                      <p:cNvPr id="169" name="Gleichschenkliges Dreieck 168"/>
                      <p:cNvSpPr/>
                      <p:nvPr/>
                    </p:nvSpPr>
                    <p:spPr bwMode="gray">
                      <a:xfrm>
                        <a:off x="3384761" y="2586038"/>
                        <a:ext cx="72000" cy="54000"/>
                      </a:xfrm>
                      <a:prstGeom prst="triangle">
                        <a:avLst/>
                      </a:prstGeom>
                      <a:solidFill>
                        <a:schemeClr val="tx1">
                          <a:lumMod val="50000"/>
                          <a:lumOff val="50000"/>
                        </a:schemeClr>
                      </a:solidFill>
                      <a:ln w="12700">
                        <a:noFill/>
                        <a:round/>
                        <a:headEnd/>
                        <a:tailEnd/>
                      </a:ln>
                    </p:spPr>
                    <p:txBody>
                      <a:bodyPr rtlCol="0" anchor="ctr"/>
                      <a:lstStyle/>
                      <a:p>
                        <a:pPr algn="ctr"/>
                        <a:endParaRPr lang="en-US" dirty="0"/>
                      </a:p>
                    </p:txBody>
                  </p:sp>
                  <p:sp>
                    <p:nvSpPr>
                      <p:cNvPr id="170" name="Gleichschenkliges Dreieck 169"/>
                      <p:cNvSpPr/>
                      <p:nvPr/>
                    </p:nvSpPr>
                    <p:spPr bwMode="gray">
                      <a:xfrm rot="10800000">
                        <a:off x="3384761" y="2897982"/>
                        <a:ext cx="72000" cy="54000"/>
                      </a:xfrm>
                      <a:prstGeom prst="triangle">
                        <a:avLst/>
                      </a:prstGeom>
                      <a:solidFill>
                        <a:schemeClr val="tx1">
                          <a:lumMod val="50000"/>
                          <a:lumOff val="50000"/>
                        </a:schemeClr>
                      </a:solidFill>
                      <a:ln w="12700">
                        <a:noFill/>
                        <a:round/>
                        <a:headEnd/>
                        <a:tailEnd/>
                      </a:ln>
                    </p:spPr>
                    <p:txBody>
                      <a:bodyPr rtlCol="0" anchor="ctr"/>
                      <a:lstStyle/>
                      <a:p>
                        <a:pPr algn="ctr"/>
                        <a:endParaRPr lang="en-US" dirty="0"/>
                      </a:p>
                    </p:txBody>
                  </p:sp>
                </p:grpSp>
              </p:grpSp>
              <p:sp>
                <p:nvSpPr>
                  <p:cNvPr id="164" name="Textfeld 163"/>
                  <p:cNvSpPr txBox="1"/>
                  <p:nvPr/>
                </p:nvSpPr>
                <p:spPr bwMode="gray">
                  <a:xfrm>
                    <a:off x="7502511" y="5440725"/>
                    <a:ext cx="1503691" cy="677108"/>
                  </a:xfrm>
                  <a:prstGeom prst="rect">
                    <a:avLst/>
                  </a:prstGeom>
                  <a:noFill/>
                </p:spPr>
                <p:txBody>
                  <a:bodyPr wrap="square" rtlCol="0" anchor="t">
                    <a:spAutoFit/>
                  </a:bodyPr>
                  <a:lstStyle/>
                  <a:p>
                    <a:r>
                      <a:rPr lang="en-US" sz="1400" b="1" dirty="0" smtClean="0"/>
                      <a:t>Length</a:t>
                    </a:r>
                  </a:p>
                  <a:p>
                    <a:r>
                      <a:rPr lang="en-US" sz="1200" dirty="0" smtClean="0"/>
                      <a:t>Number of products in one product line</a:t>
                    </a:r>
                    <a:endParaRPr lang="en-US" sz="1200" dirty="0"/>
                  </a:p>
                </p:txBody>
              </p:sp>
            </p:grpSp>
          </p:grpSp>
          <p:grpSp>
            <p:nvGrpSpPr>
              <p:cNvPr id="22" name="Gruppieren 21"/>
              <p:cNvGrpSpPr/>
              <p:nvPr/>
            </p:nvGrpSpPr>
            <p:grpSpPr bwMode="gray">
              <a:xfrm>
                <a:off x="3905869" y="2438279"/>
                <a:ext cx="1094522" cy="1366697"/>
                <a:chOff x="3060000" y="1809157"/>
                <a:chExt cx="1094522" cy="1366697"/>
              </a:xfrm>
            </p:grpSpPr>
            <p:sp>
              <p:nvSpPr>
                <p:cNvPr id="125" name="Ellipse 124"/>
                <p:cNvSpPr/>
                <p:nvPr/>
              </p:nvSpPr>
              <p:spPr bwMode="gray">
                <a:xfrm>
                  <a:off x="3060000" y="2567380"/>
                  <a:ext cx="1094522" cy="608474"/>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26" name="Ellipse 125"/>
                <p:cNvSpPr/>
                <p:nvPr/>
              </p:nvSpPr>
              <p:spPr bwMode="gray">
                <a:xfrm>
                  <a:off x="3151921" y="1809157"/>
                  <a:ext cx="935503" cy="935503"/>
                </a:xfrm>
                <a:prstGeom prst="ellipse">
                  <a:avLst/>
                </a:prstGeom>
                <a:gradFill>
                  <a:gsLst>
                    <a:gs pos="0">
                      <a:schemeClr val="accent1"/>
                    </a:gs>
                    <a:gs pos="100000">
                      <a:schemeClr val="accent1">
                        <a:alpha val="50000"/>
                      </a:schemeClr>
                    </a:gs>
                  </a:gsLst>
                  <a:lin ang="16200000" scaled="1"/>
                </a:gradFill>
                <a:ln w="12700">
                  <a:noFill/>
                  <a:miter lim="800000"/>
                  <a:headEnd/>
                  <a:tailEnd/>
                </a:ln>
                <a:effectLst/>
                <a:scene3d>
                  <a:camera prst="orthographicFront"/>
                  <a:lightRig rig="threePt" dir="t">
                    <a:rot lat="0" lon="0" rev="0"/>
                  </a:lightRig>
                </a:scene3d>
                <a:sp3d prstMaterial="matte">
                  <a:bevelT w="504000" h="504000"/>
                  <a:bevelB w="504000" h="504000"/>
                </a:sp3d>
              </p:spPr>
              <p:txBody>
                <a:bodyPr wrap="none" lIns="0" tIns="0" rIns="0" bIns="0" anchor="ctr" anchorCtr="0"/>
                <a:lstStyle/>
                <a:p>
                  <a:pPr algn="ctr">
                    <a:lnSpc>
                      <a:spcPct val="90000"/>
                    </a:lnSpc>
                    <a:spcAft>
                      <a:spcPts val="400"/>
                    </a:spcAft>
                    <a:buClr>
                      <a:srgbClr val="969696"/>
                    </a:buClr>
                  </a:pPr>
                  <a:r>
                    <a:rPr lang="en-US" sz="1400" b="1" dirty="0" smtClean="0">
                      <a:ln w="18415" cmpd="sng">
                        <a:noFill/>
                        <a:prstDash val="solid"/>
                      </a:ln>
                      <a:solidFill>
                        <a:srgbClr val="FFFFFF"/>
                      </a:solidFill>
                      <a:effectLst>
                        <a:outerShdw blurRad="190500" algn="ctr" rotWithShape="0">
                          <a:prstClr val="black">
                            <a:alpha val="50000"/>
                          </a:prstClr>
                        </a:outerShdw>
                      </a:effectLst>
                      <a:cs typeface="Arial" charset="0"/>
                    </a:rPr>
                    <a:t>Line 4</a:t>
                  </a:r>
                  <a:endParaRPr lang="en-US" sz="1400" b="1" dirty="0">
                    <a:ln w="18415" cmpd="sng">
                      <a:noFill/>
                      <a:prstDash val="solid"/>
                    </a:ln>
                    <a:solidFill>
                      <a:srgbClr val="FFFFFF"/>
                    </a:solidFill>
                    <a:effectLst>
                      <a:outerShdw blurRad="190500" algn="ctr" rotWithShape="0">
                        <a:prstClr val="black">
                          <a:alpha val="50000"/>
                        </a:prstClr>
                      </a:outerShdw>
                    </a:effectLst>
                    <a:cs typeface="Arial" charset="0"/>
                  </a:endParaRPr>
                </a:p>
              </p:txBody>
            </p:sp>
          </p:grpSp>
          <p:grpSp>
            <p:nvGrpSpPr>
              <p:cNvPr id="21" name="Gruppieren 20"/>
              <p:cNvGrpSpPr/>
              <p:nvPr/>
            </p:nvGrpSpPr>
            <p:grpSpPr bwMode="gray">
              <a:xfrm>
                <a:off x="2815049" y="3656638"/>
                <a:ext cx="1020722" cy="1209855"/>
                <a:chOff x="2549639" y="3261914"/>
                <a:chExt cx="1020722" cy="1209855"/>
              </a:xfrm>
            </p:grpSpPr>
            <p:sp>
              <p:nvSpPr>
                <p:cNvPr id="128" name="Ellipse 127"/>
                <p:cNvSpPr/>
                <p:nvPr/>
              </p:nvSpPr>
              <p:spPr bwMode="gray">
                <a:xfrm>
                  <a:off x="2549639" y="3936489"/>
                  <a:ext cx="1020722" cy="535280"/>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29" name="Ellipse 128"/>
                <p:cNvSpPr/>
                <p:nvPr/>
              </p:nvSpPr>
              <p:spPr bwMode="gray">
                <a:xfrm>
                  <a:off x="2669761" y="3261914"/>
                  <a:ext cx="794981" cy="794981"/>
                </a:xfrm>
                <a:prstGeom prst="ellipse">
                  <a:avLst/>
                </a:prstGeom>
                <a:gradFill flip="none" rotWithShape="1">
                  <a:gsLst>
                    <a:gs pos="0">
                      <a:schemeClr val="accent1">
                        <a:lumMod val="60000"/>
                        <a:lumOff val="40000"/>
                      </a:schemeClr>
                    </a:gs>
                    <a:gs pos="100000">
                      <a:schemeClr val="accent1">
                        <a:lumMod val="60000"/>
                        <a:lumOff val="40000"/>
                        <a:alpha val="50000"/>
                      </a:schemeClr>
                    </a:gs>
                  </a:gsLst>
                  <a:lin ang="16200000" scaled="1"/>
                  <a:tileRect/>
                </a:gradFill>
                <a:ln w="12700">
                  <a:noFill/>
                  <a:miter lim="800000"/>
                  <a:headEnd/>
                  <a:tailEnd/>
                </a:ln>
                <a:effectLst/>
                <a:scene3d>
                  <a:camera prst="orthographicFront"/>
                  <a:lightRig rig="threePt" dir="t">
                    <a:rot lat="0" lon="0" rev="0"/>
                  </a:lightRig>
                </a:scene3d>
                <a:sp3d prstMaterial="matte">
                  <a:bevelT w="396000" h="396000"/>
                  <a:bevelB w="396000" h="396000"/>
                </a:sp3d>
              </p:spPr>
              <p:txBody>
                <a:bodyPr wrap="none" lIns="0" tIns="0" rIns="0" bIns="0" anchor="ctr" anchorCtr="0"/>
                <a:lstStyle/>
                <a:p>
                  <a:pPr algn="ctr">
                    <a:lnSpc>
                      <a:spcPct val="90000"/>
                    </a:lnSpc>
                    <a:spcAft>
                      <a:spcPts val="400"/>
                    </a:spcAft>
                    <a:buClr>
                      <a:srgbClr val="969696"/>
                    </a:buClr>
                  </a:pPr>
                  <a:r>
                    <a:rPr lang="en-US" sz="1200" b="1" dirty="0" smtClean="0">
                      <a:ln w="18415" cmpd="sng">
                        <a:noFill/>
                        <a:prstDash val="solid"/>
                      </a:ln>
                      <a:solidFill>
                        <a:srgbClr val="FFFFFF"/>
                      </a:solidFill>
                      <a:effectLst>
                        <a:outerShdw blurRad="190500" algn="ctr" rotWithShape="0">
                          <a:prstClr val="black">
                            <a:alpha val="50000"/>
                          </a:prstClr>
                        </a:outerShdw>
                      </a:effectLst>
                      <a:cs typeface="Arial" charset="0"/>
                    </a:rPr>
                    <a:t>Line 3</a:t>
                  </a:r>
                  <a:endParaRPr lang="en-US" sz="1200" b="1" dirty="0">
                    <a:ln w="18415" cmpd="sng">
                      <a:noFill/>
                      <a:prstDash val="solid"/>
                    </a:ln>
                    <a:solidFill>
                      <a:srgbClr val="FFFFFF"/>
                    </a:solidFill>
                    <a:effectLst>
                      <a:outerShdw blurRad="190500" algn="ctr" rotWithShape="0">
                        <a:prstClr val="black">
                          <a:alpha val="50000"/>
                        </a:prstClr>
                      </a:outerShdw>
                    </a:effectLst>
                    <a:cs typeface="Arial" charset="0"/>
                  </a:endParaRPr>
                </a:p>
              </p:txBody>
            </p:sp>
          </p:grpSp>
          <p:grpSp>
            <p:nvGrpSpPr>
              <p:cNvPr id="23" name="Gruppieren 22"/>
              <p:cNvGrpSpPr/>
              <p:nvPr/>
            </p:nvGrpSpPr>
            <p:grpSpPr bwMode="gray">
              <a:xfrm>
                <a:off x="2741761" y="1960861"/>
                <a:ext cx="801036" cy="1035777"/>
                <a:chOff x="1912487" y="2185495"/>
                <a:chExt cx="801036" cy="1035777"/>
              </a:xfrm>
            </p:grpSpPr>
            <p:sp>
              <p:nvSpPr>
                <p:cNvPr id="131" name="Ellipse 130"/>
                <p:cNvSpPr/>
                <p:nvPr/>
              </p:nvSpPr>
              <p:spPr bwMode="gray">
                <a:xfrm>
                  <a:off x="1912487" y="2801198"/>
                  <a:ext cx="801036" cy="420074"/>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32" name="Ellipse 131"/>
                <p:cNvSpPr/>
                <p:nvPr/>
              </p:nvSpPr>
              <p:spPr bwMode="gray">
                <a:xfrm>
                  <a:off x="1985775" y="2185495"/>
                  <a:ext cx="654460" cy="654460"/>
                </a:xfrm>
                <a:prstGeom prst="ellipse">
                  <a:avLst/>
                </a:prstGeom>
                <a:gradFill flip="none" rotWithShape="1">
                  <a:gsLst>
                    <a:gs pos="0">
                      <a:srgbClr val="E4E4E4"/>
                    </a:gs>
                    <a:gs pos="100000">
                      <a:srgbClr val="E4E4E4">
                        <a:alpha val="50000"/>
                      </a:srgbClr>
                    </a:gs>
                  </a:gsLst>
                  <a:lin ang="16200000" scaled="1"/>
                  <a:tileRect/>
                </a:gradFill>
                <a:ln w="12700">
                  <a:noFill/>
                  <a:miter lim="800000"/>
                  <a:headEnd/>
                  <a:tailEnd/>
                </a:ln>
                <a:effectLst/>
                <a:scene3d>
                  <a:camera prst="orthographicFront"/>
                  <a:lightRig rig="threePt" dir="t">
                    <a:rot lat="0" lon="0" rev="0"/>
                  </a:lightRig>
                </a:scene3d>
                <a:sp3d prstMaterial="matte">
                  <a:bevelT w="324000" h="324000"/>
                  <a:bevelB w="323850" h="323850"/>
                </a:sp3d>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Line 2</a:t>
                  </a:r>
                  <a:endParaRPr lang="en-US" sz="1000" b="1" dirty="0">
                    <a:ln w="18415" cmpd="sng">
                      <a:noFill/>
                      <a:prstDash val="solid"/>
                    </a:ln>
                    <a:solidFill>
                      <a:srgbClr val="000000"/>
                    </a:solidFill>
                    <a:cs typeface="Arial" charset="0"/>
                  </a:endParaRPr>
                </a:p>
              </p:txBody>
            </p:sp>
          </p:grpSp>
          <p:grpSp>
            <p:nvGrpSpPr>
              <p:cNvPr id="24" name="Gruppieren 23"/>
              <p:cNvGrpSpPr/>
              <p:nvPr/>
            </p:nvGrpSpPr>
            <p:grpSpPr bwMode="gray">
              <a:xfrm>
                <a:off x="1885160" y="3085575"/>
                <a:ext cx="801036" cy="934497"/>
                <a:chOff x="948357" y="2560413"/>
                <a:chExt cx="801036" cy="934497"/>
              </a:xfrm>
            </p:grpSpPr>
            <p:sp>
              <p:nvSpPr>
                <p:cNvPr id="134" name="Ellipse 133"/>
                <p:cNvSpPr/>
                <p:nvPr/>
              </p:nvSpPr>
              <p:spPr bwMode="gray">
                <a:xfrm>
                  <a:off x="948357" y="3074836"/>
                  <a:ext cx="801036" cy="420074"/>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sp>
              <p:nvSpPr>
                <p:cNvPr id="135" name="Ellipse 134"/>
                <p:cNvSpPr/>
                <p:nvPr/>
              </p:nvSpPr>
              <p:spPr bwMode="gray">
                <a:xfrm>
                  <a:off x="1021645" y="2560413"/>
                  <a:ext cx="654460" cy="654460"/>
                </a:xfrm>
                <a:prstGeom prst="ellipse">
                  <a:avLst/>
                </a:prstGeom>
                <a:gradFill flip="none" rotWithShape="1">
                  <a:gsLst>
                    <a:gs pos="0">
                      <a:srgbClr val="FFFFFF"/>
                    </a:gs>
                    <a:gs pos="100000">
                      <a:srgbClr val="FFFFFF">
                        <a:alpha val="50000"/>
                      </a:srgbClr>
                    </a:gs>
                  </a:gsLst>
                  <a:lin ang="16200000" scaled="1"/>
                  <a:tileRect/>
                </a:gradFill>
                <a:ln w="12700">
                  <a:noFill/>
                  <a:miter lim="800000"/>
                  <a:headEnd/>
                  <a:tailEnd/>
                </a:ln>
                <a:effectLst/>
                <a:scene3d>
                  <a:camera prst="orthographicFront"/>
                  <a:lightRig rig="threePt" dir="t">
                    <a:rot lat="0" lon="0" rev="0"/>
                  </a:lightRig>
                </a:scene3d>
                <a:sp3d prstMaterial="matte">
                  <a:bevelT w="324000" h="324000"/>
                  <a:bevelB w="323850" h="323850"/>
                </a:sp3d>
              </p:spPr>
              <p:txBody>
                <a:bodyPr wrap="none" lIns="0" tIns="0" rIns="0" bIns="0" anchor="ctr" anchorCtr="0"/>
                <a:lstStyle/>
                <a:p>
                  <a:pPr algn="ctr">
                    <a:lnSpc>
                      <a:spcPct val="90000"/>
                    </a:lnSpc>
                    <a:spcAft>
                      <a:spcPts val="400"/>
                    </a:spcAft>
                    <a:buClr>
                      <a:srgbClr val="969696"/>
                    </a:buClr>
                  </a:pPr>
                  <a:r>
                    <a:rPr lang="en-US" sz="1000" b="1" dirty="0" smtClean="0">
                      <a:ln w="18415" cmpd="sng">
                        <a:noFill/>
                        <a:prstDash val="solid"/>
                      </a:ln>
                      <a:solidFill>
                        <a:srgbClr val="000000"/>
                      </a:solidFill>
                      <a:cs typeface="Arial" charset="0"/>
                    </a:rPr>
                    <a:t>Line 1</a:t>
                  </a:r>
                  <a:endParaRPr lang="en-US" sz="1000" b="1" dirty="0">
                    <a:ln w="18415" cmpd="sng">
                      <a:noFill/>
                      <a:prstDash val="solid"/>
                    </a:ln>
                    <a:solidFill>
                      <a:srgbClr val="000000"/>
                    </a:solidFill>
                    <a:cs typeface="Arial" charset="0"/>
                  </a:endParaRPr>
                </a:p>
              </p:txBody>
            </p:sp>
          </p:grpSp>
        </p:grpSp>
        <p:grpSp>
          <p:nvGrpSpPr>
            <p:cNvPr id="59" name="Gruppieren 58"/>
            <p:cNvGrpSpPr/>
            <p:nvPr/>
          </p:nvGrpSpPr>
          <p:grpSpPr bwMode="gray">
            <a:xfrm>
              <a:off x="6274716" y="4289015"/>
              <a:ext cx="2477787" cy="2074862"/>
              <a:chOff x="7370877" y="-129327"/>
              <a:chExt cx="2477787" cy="2070394"/>
            </a:xfrm>
          </p:grpSpPr>
          <p:sp>
            <p:nvSpPr>
              <p:cNvPr id="60" name="Rechteck 59"/>
              <p:cNvSpPr/>
              <p:nvPr/>
            </p:nvSpPr>
            <p:spPr bwMode="gray">
              <a:xfrm rot="384271">
                <a:off x="7370877" y="132502"/>
                <a:ext cx="2477787" cy="180856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With this newly developed matrix chart, you can easily map the depth and consistency of your product lines by changing size and position of the spheres.</a:t>
                </a:r>
                <a:endPar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61" name="Picture 5" descr="Tessafilm_4"/>
              <p:cNvPicPr>
                <a:picLocks noChangeAspect="1" noChangeArrowheads="1"/>
              </p:cNvPicPr>
              <p:nvPr/>
            </p:nvPicPr>
            <p:blipFill>
              <a:blip r:embed="rId3" cstate="print"/>
              <a:srcRect l="59392" b="89844"/>
              <a:stretch>
                <a:fillRect/>
              </a:stretch>
            </p:blipFill>
            <p:spPr bwMode="gray">
              <a:xfrm rot="864463">
                <a:off x="8231830" y="-129327"/>
                <a:ext cx="793888" cy="452148"/>
              </a:xfrm>
              <a:prstGeom prst="rect">
                <a:avLst/>
              </a:prstGeom>
              <a:noFill/>
            </p:spPr>
          </p:pic>
        </p:grpSp>
      </p:grpSp>
    </p:spTree>
    <p:extLst>
      <p:ext uri="{BB962C8B-B14F-4D97-AF65-F5344CB8AC3E}">
        <p14:creationId xmlns:p14="http://schemas.microsoft.com/office/powerpoint/2010/main" val="58940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Product </a:t>
            </a:r>
            <a:r>
              <a:rPr lang="en-US" b="0" dirty="0" smtClean="0"/>
              <a:t>– Strengths &amp; Weaknesses</a:t>
            </a:r>
            <a:endParaRPr lang="en-US" dirty="0"/>
          </a:p>
        </p:txBody>
      </p:sp>
      <p:sp>
        <p:nvSpPr>
          <p:cNvPr id="3" name="Textplatzhalter 2"/>
          <p:cNvSpPr>
            <a:spLocks noGrp="1"/>
          </p:cNvSpPr>
          <p:nvPr>
            <p:ph type="body" sz="quarter" idx="13"/>
          </p:nvPr>
        </p:nvSpPr>
        <p:spPr/>
        <p:txBody>
          <a:bodyPr/>
          <a:lstStyle/>
          <a:p>
            <a:r>
              <a:rPr lang="en-US" dirty="0" smtClean="0"/>
              <a:t>Analysis of products’ strengths &amp; weaknesses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3891842102"/>
              </p:ext>
            </p:extLst>
          </p:nvPr>
        </p:nvGraphicFramePr>
        <p:xfrm>
          <a:off x="323850" y="1555199"/>
          <a:ext cx="8495163" cy="4248000"/>
        </p:xfrm>
        <a:graphic>
          <a:graphicData uri="http://schemas.openxmlformats.org/drawingml/2006/table">
            <a:tbl>
              <a:tblPr firstRow="1" bandRow="1">
                <a:effectLst>
                  <a:outerShdw blurRad="127000" dist="63500" dir="2700000" algn="tl" rotWithShape="0">
                    <a:prstClr val="black">
                      <a:alpha val="40000"/>
                    </a:prstClr>
                  </a:outerShdw>
                </a:effectLst>
                <a:tableStyleId>{F5AB1C69-6EDB-4FF4-983F-18BD219EF322}</a:tableStyleId>
              </a:tblPr>
              <a:tblGrid>
                <a:gridCol w="2819400"/>
                <a:gridCol w="2867025"/>
                <a:gridCol w="2808738"/>
              </a:tblGrid>
              <a:tr h="358896">
                <a:tc>
                  <a:txBody>
                    <a:bodyPr/>
                    <a:lstStyle/>
                    <a:p>
                      <a:pPr algn="l"/>
                      <a:r>
                        <a:rPr lang="en-US" sz="1600" b="1" kern="1200" noProof="0" dirty="0" smtClean="0">
                          <a:solidFill>
                            <a:srgbClr val="000000"/>
                          </a:solidFill>
                          <a:effectLst/>
                          <a:latin typeface="+mn-lt"/>
                          <a:ea typeface="+mn-ea"/>
                          <a:cs typeface="+mn-cs"/>
                        </a:rPr>
                        <a:t>Product</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rgbClr val="FFFFFF"/>
                        </a:gs>
                        <a:gs pos="100000">
                          <a:srgbClr val="D7D7D7"/>
                        </a:gs>
                      </a:gsLst>
                      <a:lin ang="5400000" scaled="1"/>
                      <a:tileRect/>
                    </a:gradFill>
                  </a:tcPr>
                </a:tc>
                <a:tc>
                  <a:txBody>
                    <a:bodyPr/>
                    <a:lstStyle/>
                    <a:p>
                      <a:pPr algn="l"/>
                      <a:r>
                        <a:rPr lang="en-US" sz="1600" b="1" kern="1200" noProof="0" dirty="0" smtClean="0">
                          <a:solidFill>
                            <a:srgbClr val="000000"/>
                          </a:solidFill>
                          <a:effectLst/>
                          <a:latin typeface="+mn-lt"/>
                          <a:ea typeface="+mn-ea"/>
                          <a:cs typeface="+mn-cs"/>
                        </a:rPr>
                        <a:t>Strengths</a:t>
                      </a:r>
                      <a:endParaRPr lang="en-US" sz="1600" b="1" kern="1200" noProof="0" dirty="0">
                        <a:solidFill>
                          <a:srgbClr val="000000"/>
                        </a:solidFill>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a:gsLst>
                        <a:gs pos="0">
                          <a:srgbClr val="FFFFFF"/>
                        </a:gs>
                        <a:gs pos="100000">
                          <a:srgbClr val="D7D7D7"/>
                        </a:gs>
                      </a:gsLst>
                      <a:lin ang="5400000" scaled="1"/>
                    </a:gradFill>
                  </a:tcPr>
                </a:tc>
                <a:tc>
                  <a:txBody>
                    <a:bodyPr/>
                    <a:lstStyle/>
                    <a:p>
                      <a:pPr algn="l"/>
                      <a:r>
                        <a:rPr lang="en-US" sz="1600" b="1" kern="1200" noProof="0" dirty="0" smtClean="0">
                          <a:solidFill>
                            <a:srgbClr val="FFFFFF"/>
                          </a:solidFill>
                          <a:effectLst>
                            <a:outerShdw blurRad="190500" algn="ctr" rotWithShape="0">
                              <a:prstClr val="black">
                                <a:alpha val="50000"/>
                              </a:prstClr>
                            </a:outerShdw>
                          </a:effectLst>
                          <a:latin typeface="+mn-lt"/>
                          <a:ea typeface="+mn-ea"/>
                          <a:cs typeface="+mn-cs"/>
                        </a:rPr>
                        <a:t>Weaknesses</a:t>
                      </a:r>
                      <a:endParaRPr lang="en-US" sz="1600" b="1" kern="1200" noProof="0" dirty="0">
                        <a:solidFill>
                          <a:srgbClr val="FFFFFF"/>
                        </a:solidFill>
                        <a:effectLst>
                          <a:outerShdw blurRad="190500" algn="ctr" rotWithShape="0">
                            <a:prstClr val="black">
                              <a:alpha val="50000"/>
                            </a:prstClr>
                          </a:outerShdw>
                        </a:effectLst>
                        <a:latin typeface="+mn-lt"/>
                        <a:ea typeface="+mn-ea"/>
                        <a:cs typeface="+mn-cs"/>
                      </a:endParaRPr>
                    </a:p>
                  </a:txBody>
                  <a:tcPr marL="108000" marR="108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gradFill flip="none" rotWithShape="1">
                      <a:gsLst>
                        <a:gs pos="0">
                          <a:schemeClr val="accent1">
                            <a:lumMod val="60000"/>
                            <a:lumOff val="40000"/>
                          </a:schemeClr>
                        </a:gs>
                        <a:gs pos="100000">
                          <a:schemeClr val="accent1"/>
                        </a:gs>
                      </a:gsLst>
                      <a:lin ang="5400000" scaled="1"/>
                      <a:tileRect/>
                    </a:gradFill>
                  </a:tcPr>
                </a:tc>
              </a:tr>
              <a:tr h="1296368">
                <a:tc>
                  <a:txBody>
                    <a:bodyPr/>
                    <a:lstStyle/>
                    <a:p>
                      <a:pPr algn="ctr"/>
                      <a:r>
                        <a:rPr lang="en-US" sz="1600" b="1" noProof="0" dirty="0" smtClean="0"/>
                        <a:t>Product name</a:t>
                      </a:r>
                    </a:p>
                    <a:p>
                      <a:pPr algn="ctr"/>
                      <a:r>
                        <a:rPr lang="en-US" sz="1600" b="0" noProof="0" dirty="0" smtClean="0"/>
                        <a:t>definition</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briefly describe strengths in relation to customer satisfaction, competition etc. </a:t>
                      </a:r>
                      <a:endParaRPr lang="en-US" sz="1400" kern="1200" baseline="0" noProof="0" dirty="0">
                        <a:solidFill>
                          <a:schemeClr val="dk1"/>
                        </a:solidFill>
                        <a:latin typeface="+mn-lt"/>
                        <a:ea typeface="+mn-ea"/>
                        <a:cs typeface="+mn-cs"/>
                      </a:endParaRP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Weaknesses concerning product quality, range of product line and development potential </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1296368">
                <a:tc>
                  <a:txBody>
                    <a:bodyPr/>
                    <a:lstStyle/>
                    <a:p>
                      <a:pPr algn="ctr"/>
                      <a:r>
                        <a:rPr lang="en-US" sz="1600" b="1" noProof="0" dirty="0" smtClean="0"/>
                        <a:t>Product name</a:t>
                      </a:r>
                    </a:p>
                    <a:p>
                      <a:pPr algn="ctr"/>
                      <a:r>
                        <a:rPr lang="en-US" sz="1600" b="0" noProof="0" dirty="0" smtClean="0"/>
                        <a:t>definition</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This is a placeholder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This text can be replaced with your own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r h="1296368">
                <a:tc>
                  <a:txBody>
                    <a:bodyPr/>
                    <a:lstStyle/>
                    <a:p>
                      <a:pPr algn="ctr"/>
                      <a:r>
                        <a:rPr lang="en-US" sz="1600" b="1" noProof="0" dirty="0" smtClean="0"/>
                        <a:t>Product name</a:t>
                      </a:r>
                    </a:p>
                    <a:p>
                      <a:pPr algn="ctr"/>
                      <a:r>
                        <a:rPr lang="en-US" sz="1600" b="0" noProof="0" dirty="0" smtClean="0"/>
                        <a:t>definition</a:t>
                      </a:r>
                    </a:p>
                  </a:txBody>
                  <a:tcPr marL="108000" marR="108000" marT="72000" marB="72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This text can be replaced with your own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174625" indent="-174625" algn="l">
                        <a:spcAft>
                          <a:spcPts val="600"/>
                        </a:spcAft>
                        <a:buClr>
                          <a:srgbClr val="969696"/>
                        </a:buClr>
                        <a:buFont typeface="Wingdings" pitchFamily="2" charset="2"/>
                        <a:buChar char="§"/>
                      </a:pPr>
                      <a:r>
                        <a:rPr lang="en-US" sz="1400" kern="1200" baseline="0" noProof="0" dirty="0" smtClean="0">
                          <a:solidFill>
                            <a:schemeClr val="dk1"/>
                          </a:solidFill>
                          <a:latin typeface="+mn-lt"/>
                          <a:ea typeface="+mn-ea"/>
                          <a:cs typeface="+mn-cs"/>
                        </a:rPr>
                        <a:t>This is a placeholder text.</a:t>
                      </a:r>
                    </a:p>
                  </a:txBody>
                  <a:tcPr marL="108000" marR="180000" marT="72000" marB="7200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301375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smtClean="0"/>
              <a:t>Product </a:t>
            </a:r>
            <a:r>
              <a:rPr lang="en-US" b="0" dirty="0" smtClean="0"/>
              <a:t>– Perceptual Mapping </a:t>
            </a:r>
            <a:endParaRPr lang="en-US" dirty="0"/>
          </a:p>
        </p:txBody>
      </p:sp>
      <p:sp>
        <p:nvSpPr>
          <p:cNvPr id="3" name="Textplatzhalter 2"/>
          <p:cNvSpPr>
            <a:spLocks noGrp="1"/>
          </p:cNvSpPr>
          <p:nvPr>
            <p:ph type="body" sz="quarter" idx="13"/>
          </p:nvPr>
        </p:nvSpPr>
        <p:spPr bwMode="gray"/>
        <p:txBody>
          <a:bodyPr/>
          <a:lstStyle/>
          <a:p>
            <a:r>
              <a:rPr lang="en-US" dirty="0" smtClean="0"/>
              <a:t>Positioning matrix displaying the </a:t>
            </a:r>
            <a:r>
              <a:rPr lang="en-US" dirty="0"/>
              <a:t>customers </a:t>
            </a:r>
            <a:r>
              <a:rPr lang="en-US" dirty="0" smtClean="0"/>
              <a:t>perception of the product</a:t>
            </a:r>
            <a:endParaRPr lang="en-US" dirty="0"/>
          </a:p>
        </p:txBody>
      </p:sp>
      <p:grpSp>
        <p:nvGrpSpPr>
          <p:cNvPr id="180" name="Gruppieren 179"/>
          <p:cNvGrpSpPr/>
          <p:nvPr/>
        </p:nvGrpSpPr>
        <p:grpSpPr bwMode="gray">
          <a:xfrm>
            <a:off x="323850" y="1555200"/>
            <a:ext cx="8497092" cy="4248000"/>
            <a:chOff x="323850" y="1555200"/>
            <a:chExt cx="8497092" cy="4248000"/>
          </a:xfrm>
          <a:effectLst>
            <a:outerShdw blurRad="127000" dist="63500" dir="2700000" algn="tl" rotWithShape="0">
              <a:prstClr val="black">
                <a:alpha val="40000"/>
              </a:prstClr>
            </a:outerShdw>
          </a:effectLst>
        </p:grpSpPr>
        <p:grpSp>
          <p:nvGrpSpPr>
            <p:cNvPr id="178" name="Gruppieren 177"/>
            <p:cNvGrpSpPr/>
            <p:nvPr/>
          </p:nvGrpSpPr>
          <p:grpSpPr bwMode="gray">
            <a:xfrm>
              <a:off x="323850" y="1555200"/>
              <a:ext cx="8495162" cy="4248000"/>
              <a:chOff x="323850" y="1555200"/>
              <a:chExt cx="8495162" cy="4248000"/>
            </a:xfrm>
          </p:grpSpPr>
          <p:sp>
            <p:nvSpPr>
              <p:cNvPr id="39" name="Rechteck 38"/>
              <p:cNvSpPr/>
              <p:nvPr/>
            </p:nvSpPr>
            <p:spPr bwMode="gray">
              <a:xfrm>
                <a:off x="323850" y="1555200"/>
                <a:ext cx="4248149" cy="2124000"/>
              </a:xfrm>
              <a:prstGeom prst="rect">
                <a:avLst/>
              </a:prstGeom>
              <a:solidFill>
                <a:srgbClr val="EAEAEA"/>
              </a:solidFill>
              <a:ln w="12700">
                <a:noFill/>
                <a:miter lim="800000"/>
                <a:headEnd/>
                <a:tailEnd/>
              </a:ln>
              <a:effectLst/>
            </p:spPr>
            <p:txBody>
              <a:bodyPr lIns="108000" tIns="72000" rIns="108000" bIns="72000" anchor="t"/>
              <a:lstStyle/>
              <a:p>
                <a:r>
                  <a:rPr lang="en-US" b="1" dirty="0" smtClean="0">
                    <a:solidFill>
                      <a:srgbClr val="969696"/>
                    </a:solidFill>
                  </a:rPr>
                  <a:t>Categorization</a:t>
                </a:r>
                <a:endParaRPr lang="en-US" b="1" dirty="0">
                  <a:solidFill>
                    <a:srgbClr val="969696"/>
                  </a:solidFill>
                </a:endParaRPr>
              </a:p>
            </p:txBody>
          </p:sp>
          <p:sp>
            <p:nvSpPr>
              <p:cNvPr id="43" name="Rechteck 42"/>
              <p:cNvSpPr/>
              <p:nvPr/>
            </p:nvSpPr>
            <p:spPr bwMode="gray">
              <a:xfrm>
                <a:off x="4571999" y="1555200"/>
                <a:ext cx="4247013" cy="2124000"/>
              </a:xfrm>
              <a:prstGeom prst="rect">
                <a:avLst/>
              </a:prstGeom>
              <a:solidFill>
                <a:schemeClr val="accent1">
                  <a:lumMod val="20000"/>
                  <a:lumOff val="80000"/>
                </a:schemeClr>
              </a:solidFill>
              <a:ln w="12700">
                <a:noFill/>
                <a:miter lim="800000"/>
                <a:headEnd/>
                <a:tailEnd/>
              </a:ln>
              <a:effectLst/>
            </p:spPr>
            <p:txBody>
              <a:bodyPr lIns="108000" tIns="72000" rIns="108000" bIns="72000" anchor="t"/>
              <a:lstStyle/>
              <a:p>
                <a:pPr algn="r"/>
                <a:r>
                  <a:rPr lang="en-US" b="1" dirty="0" smtClean="0">
                    <a:solidFill>
                      <a:srgbClr val="646464"/>
                    </a:solidFill>
                  </a:rPr>
                  <a:t>Categorization</a:t>
                </a:r>
                <a:endParaRPr lang="en-US" b="1" dirty="0">
                  <a:solidFill>
                    <a:srgbClr val="646464"/>
                  </a:solidFill>
                </a:endParaRPr>
              </a:p>
            </p:txBody>
          </p:sp>
          <p:sp>
            <p:nvSpPr>
              <p:cNvPr id="44" name="Rechteck 43"/>
              <p:cNvSpPr/>
              <p:nvPr/>
            </p:nvSpPr>
            <p:spPr bwMode="gray">
              <a:xfrm>
                <a:off x="323850" y="3679200"/>
                <a:ext cx="4248149" cy="2124000"/>
              </a:xfrm>
              <a:prstGeom prst="rect">
                <a:avLst/>
              </a:prstGeom>
              <a:solidFill>
                <a:srgbClr val="FFFFFF"/>
              </a:solidFill>
              <a:ln w="12700">
                <a:noFill/>
                <a:miter lim="800000"/>
                <a:headEnd/>
                <a:tailEnd/>
              </a:ln>
              <a:effectLst/>
            </p:spPr>
            <p:txBody>
              <a:bodyPr lIns="108000" tIns="72000" rIns="108000" bIns="72000" anchor="b"/>
              <a:lstStyle/>
              <a:p>
                <a:r>
                  <a:rPr lang="en-US" b="1" dirty="0" smtClean="0">
                    <a:solidFill>
                      <a:srgbClr val="969696"/>
                    </a:solidFill>
                  </a:rPr>
                  <a:t>Categorization</a:t>
                </a:r>
                <a:endParaRPr lang="en-US" b="1" dirty="0">
                  <a:solidFill>
                    <a:srgbClr val="969696"/>
                  </a:solidFill>
                </a:endParaRPr>
              </a:p>
            </p:txBody>
          </p:sp>
          <p:sp>
            <p:nvSpPr>
              <p:cNvPr id="45" name="Rechteck 44"/>
              <p:cNvSpPr/>
              <p:nvPr/>
            </p:nvSpPr>
            <p:spPr bwMode="gray">
              <a:xfrm>
                <a:off x="4571999" y="3679200"/>
                <a:ext cx="4247013" cy="2124000"/>
              </a:xfrm>
              <a:prstGeom prst="rect">
                <a:avLst/>
              </a:prstGeom>
              <a:solidFill>
                <a:srgbClr val="EAEAEA"/>
              </a:solidFill>
              <a:ln w="12700">
                <a:noFill/>
                <a:miter lim="800000"/>
                <a:headEnd/>
                <a:tailEnd/>
              </a:ln>
              <a:effectLst/>
            </p:spPr>
            <p:txBody>
              <a:bodyPr lIns="108000" tIns="72000" rIns="108000" bIns="72000" anchor="b"/>
              <a:lstStyle/>
              <a:p>
                <a:pPr algn="r"/>
                <a:r>
                  <a:rPr lang="en-US" b="1" dirty="0" smtClean="0">
                    <a:solidFill>
                      <a:srgbClr val="969696"/>
                    </a:solidFill>
                  </a:rPr>
                  <a:t>Categorization</a:t>
                </a:r>
                <a:endParaRPr lang="en-US" b="1" dirty="0">
                  <a:solidFill>
                    <a:srgbClr val="969696"/>
                  </a:solidFill>
                </a:endParaRPr>
              </a:p>
            </p:txBody>
          </p:sp>
          <p:sp>
            <p:nvSpPr>
              <p:cNvPr id="177" name="Rechteck 176"/>
              <p:cNvSpPr/>
              <p:nvPr/>
            </p:nvSpPr>
            <p:spPr bwMode="gray">
              <a:xfrm>
                <a:off x="323850" y="1555200"/>
                <a:ext cx="8495162" cy="4248000"/>
              </a:xfrm>
              <a:prstGeom prst="rect">
                <a:avLst/>
              </a:prstGeom>
              <a:noFill/>
              <a:ln w="12700">
                <a:solidFill>
                  <a:srgbClr val="C0C0C0"/>
                </a:solidFill>
                <a:round/>
                <a:headEnd/>
                <a:tailEnd/>
              </a:ln>
            </p:spPr>
            <p:txBody>
              <a:bodyPr rtlCol="0" anchor="ctr"/>
              <a:lstStyle/>
              <a:p>
                <a:pPr algn="ctr"/>
                <a:endParaRPr lang="en-US" dirty="0"/>
              </a:p>
            </p:txBody>
          </p:sp>
        </p:grpSp>
        <p:grpSp>
          <p:nvGrpSpPr>
            <p:cNvPr id="4" name="Gruppieren 3"/>
            <p:cNvGrpSpPr/>
            <p:nvPr/>
          </p:nvGrpSpPr>
          <p:grpSpPr bwMode="gray">
            <a:xfrm>
              <a:off x="323850" y="1555200"/>
              <a:ext cx="8497092" cy="4248000"/>
              <a:chOff x="323850" y="1555200"/>
              <a:chExt cx="8497092" cy="4248000"/>
            </a:xfrm>
          </p:grpSpPr>
          <p:cxnSp>
            <p:nvCxnSpPr>
              <p:cNvPr id="7" name="Gerade Verbindung mit Pfeil 6"/>
              <p:cNvCxnSpPr/>
              <p:nvPr/>
            </p:nvCxnSpPr>
            <p:spPr bwMode="gray">
              <a:xfrm>
                <a:off x="323850" y="3679200"/>
                <a:ext cx="4248546" cy="0"/>
              </a:xfrm>
              <a:prstGeom prst="straightConnector1">
                <a:avLst/>
              </a:prstGeom>
              <a:ln w="19050">
                <a:solidFill>
                  <a:schemeClr val="tx1">
                    <a:lumMod val="50000"/>
                    <a:lumOff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bwMode="gray">
              <a:xfrm>
                <a:off x="4572000" y="1555200"/>
                <a:ext cx="0" cy="2124000"/>
              </a:xfrm>
              <a:prstGeom prst="straightConnector1">
                <a:avLst/>
              </a:prstGeom>
              <a:ln w="19050">
                <a:solidFill>
                  <a:schemeClr val="tx1">
                    <a:lumMod val="50000"/>
                    <a:lumOff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descr="© INSCALE GmbH, 26.05.2010&#10;http://www.presentationload.com/"/>
              <p:cNvSpPr>
                <a:spLocks noChangeArrowheads="1"/>
              </p:cNvSpPr>
              <p:nvPr/>
            </p:nvSpPr>
            <p:spPr bwMode="gray">
              <a:xfrm>
                <a:off x="323850" y="3319200"/>
                <a:ext cx="4248546" cy="360000"/>
              </a:xfrm>
              <a:prstGeom prst="rect">
                <a:avLst/>
              </a:prstGeom>
              <a:noFill/>
              <a:ln w="19050">
                <a:noFill/>
                <a:miter lim="800000"/>
                <a:headEnd/>
                <a:tailEnd/>
              </a:ln>
            </p:spPr>
            <p:txBody>
              <a:bodyPr lIns="108000" tIns="0" rIns="108000" bIns="0" anchor="ctr"/>
              <a:lstStyle/>
              <a:p>
                <a:pPr lvl="0" defTabSz="801688" eaLnBrk="0" hangingPunct="0"/>
                <a:r>
                  <a:rPr lang="en-US" sz="1400" b="1" noProof="1">
                    <a:solidFill>
                      <a:prstClr val="black"/>
                    </a:solidFill>
                  </a:rPr>
                  <a:t>characteristic </a:t>
                </a:r>
                <a:r>
                  <a:rPr lang="en-US" sz="1400" b="1" noProof="1" smtClean="0">
                    <a:solidFill>
                      <a:prstClr val="black"/>
                    </a:solidFill>
                  </a:rPr>
                  <a:t>B1 </a:t>
                </a:r>
                <a:r>
                  <a:rPr lang="en-US" sz="1100" noProof="1" smtClean="0">
                    <a:solidFill>
                      <a:srgbClr val="646464"/>
                    </a:solidFill>
                  </a:rPr>
                  <a:t>(Opposing B2)</a:t>
                </a:r>
                <a:endParaRPr lang="en-US" sz="1400" noProof="1">
                  <a:solidFill>
                    <a:srgbClr val="646464"/>
                  </a:solidFill>
                </a:endParaRPr>
              </a:p>
            </p:txBody>
          </p:sp>
          <p:sp>
            <p:nvSpPr>
              <p:cNvPr id="10" name="Rectangle 9" descr="© INSCALE GmbH, 26.05.2010&#10;http://www.presentationload.com/"/>
              <p:cNvSpPr>
                <a:spLocks noChangeArrowheads="1"/>
              </p:cNvSpPr>
              <p:nvPr/>
            </p:nvSpPr>
            <p:spPr bwMode="gray">
              <a:xfrm>
                <a:off x="4572396" y="3319200"/>
                <a:ext cx="4248546" cy="360000"/>
              </a:xfrm>
              <a:prstGeom prst="rect">
                <a:avLst/>
              </a:prstGeom>
              <a:noFill/>
              <a:ln w="19050">
                <a:noFill/>
                <a:miter lim="800000"/>
                <a:headEnd/>
                <a:tailEnd/>
              </a:ln>
            </p:spPr>
            <p:txBody>
              <a:bodyPr lIns="108000" tIns="0" rIns="108000" bIns="0" anchor="ctr"/>
              <a:lstStyle/>
              <a:p>
                <a:pPr algn="r" defTabSz="801688" eaLnBrk="0" hangingPunct="0"/>
                <a:r>
                  <a:rPr lang="en-US" sz="1400" b="1" noProof="1">
                    <a:solidFill>
                      <a:prstClr val="black"/>
                    </a:solidFill>
                  </a:rPr>
                  <a:t> </a:t>
                </a:r>
                <a:r>
                  <a:rPr lang="en-US" sz="1100" noProof="1">
                    <a:solidFill>
                      <a:srgbClr val="646464"/>
                    </a:solidFill>
                  </a:rPr>
                  <a:t>(Opposing </a:t>
                </a:r>
                <a:r>
                  <a:rPr lang="en-US" sz="1100" noProof="1" smtClean="0">
                    <a:solidFill>
                      <a:srgbClr val="646464"/>
                    </a:solidFill>
                  </a:rPr>
                  <a:t>B1)</a:t>
                </a:r>
                <a:r>
                  <a:rPr lang="en-US" sz="1400" b="1" noProof="1" smtClean="0"/>
                  <a:t> </a:t>
                </a:r>
                <a:r>
                  <a:rPr lang="en-US" sz="1400" b="1" noProof="1"/>
                  <a:t>characteristic </a:t>
                </a:r>
                <a:r>
                  <a:rPr lang="en-US" sz="1400" b="1" noProof="1" smtClean="0"/>
                  <a:t>B2</a:t>
                </a:r>
                <a:endParaRPr lang="en-US" sz="1400" noProof="1">
                  <a:solidFill>
                    <a:srgbClr val="646464"/>
                  </a:solidFill>
                </a:endParaRPr>
              </a:p>
            </p:txBody>
          </p:sp>
          <p:sp>
            <p:nvSpPr>
              <p:cNvPr id="11" name="Rectangle 10" descr="© INSCALE GmbH, 26.05.2010&#10;http://www.presentationload.com/"/>
              <p:cNvSpPr>
                <a:spLocks noChangeArrowheads="1"/>
              </p:cNvSpPr>
              <p:nvPr/>
            </p:nvSpPr>
            <p:spPr bwMode="gray">
              <a:xfrm>
                <a:off x="1952625" y="1555200"/>
                <a:ext cx="2619374" cy="360000"/>
              </a:xfrm>
              <a:prstGeom prst="rect">
                <a:avLst/>
              </a:prstGeom>
              <a:noFill/>
              <a:ln w="19050">
                <a:noFill/>
                <a:miter lim="800000"/>
                <a:headEnd/>
                <a:tailEnd/>
              </a:ln>
            </p:spPr>
            <p:txBody>
              <a:bodyPr lIns="108000" tIns="72000" rIns="108000" bIns="72000" anchor="t" anchorCtr="0"/>
              <a:lstStyle/>
              <a:p>
                <a:pPr lvl="0" algn="r" defTabSz="801688" eaLnBrk="0" hangingPunct="0"/>
                <a:r>
                  <a:rPr lang="en-US" sz="1400" b="1" noProof="1">
                    <a:solidFill>
                      <a:prstClr val="black"/>
                    </a:solidFill>
                  </a:rPr>
                  <a:t>characteristic </a:t>
                </a:r>
                <a:r>
                  <a:rPr lang="en-US" sz="1400" b="1" noProof="1" smtClean="0">
                    <a:solidFill>
                      <a:prstClr val="black"/>
                    </a:solidFill>
                  </a:rPr>
                  <a:t>A1 </a:t>
                </a:r>
                <a:br>
                  <a:rPr lang="en-US" sz="1400" b="1" noProof="1" smtClean="0">
                    <a:solidFill>
                      <a:prstClr val="black"/>
                    </a:solidFill>
                  </a:rPr>
                </a:br>
                <a:r>
                  <a:rPr lang="en-US" sz="1100" noProof="1" smtClean="0">
                    <a:solidFill>
                      <a:srgbClr val="646464"/>
                    </a:solidFill>
                  </a:rPr>
                  <a:t>(</a:t>
                </a:r>
                <a:r>
                  <a:rPr lang="en-US" sz="1100" noProof="1">
                    <a:solidFill>
                      <a:srgbClr val="646464"/>
                    </a:solidFill>
                  </a:rPr>
                  <a:t>Opposing </a:t>
                </a:r>
                <a:r>
                  <a:rPr lang="en-US" sz="1100" noProof="1" smtClean="0">
                    <a:solidFill>
                      <a:srgbClr val="646464"/>
                    </a:solidFill>
                  </a:rPr>
                  <a:t>A2)</a:t>
                </a:r>
                <a:endParaRPr lang="en-US" sz="1400" noProof="1">
                  <a:solidFill>
                    <a:srgbClr val="646464"/>
                  </a:solidFill>
                </a:endParaRPr>
              </a:p>
            </p:txBody>
          </p:sp>
          <p:sp>
            <p:nvSpPr>
              <p:cNvPr id="12" name="Rectangle 11" descr="© INSCALE GmbH, 26.05.2010&#10;http://www.presentationload.com/"/>
              <p:cNvSpPr>
                <a:spLocks noChangeArrowheads="1"/>
              </p:cNvSpPr>
              <p:nvPr/>
            </p:nvSpPr>
            <p:spPr bwMode="gray">
              <a:xfrm>
                <a:off x="4571999" y="5443200"/>
                <a:ext cx="2695575" cy="360000"/>
              </a:xfrm>
              <a:prstGeom prst="rect">
                <a:avLst/>
              </a:prstGeom>
              <a:noFill/>
              <a:ln w="19050">
                <a:noFill/>
                <a:miter lim="800000"/>
                <a:headEnd/>
                <a:tailEnd/>
              </a:ln>
            </p:spPr>
            <p:txBody>
              <a:bodyPr lIns="108000" tIns="72000" rIns="108000" bIns="72000" anchor="b" anchorCtr="0"/>
              <a:lstStyle/>
              <a:p>
                <a:pPr lvl="0" defTabSz="801688" eaLnBrk="0" hangingPunct="0"/>
                <a:r>
                  <a:rPr lang="en-US" sz="1100" noProof="1">
                    <a:solidFill>
                      <a:srgbClr val="646464"/>
                    </a:solidFill>
                  </a:rPr>
                  <a:t>(Opposing A1)</a:t>
                </a:r>
                <a:endParaRPr lang="en-US" sz="1400" noProof="1">
                  <a:solidFill>
                    <a:srgbClr val="646464"/>
                  </a:solidFill>
                </a:endParaRPr>
              </a:p>
              <a:p>
                <a:pPr lvl="0" defTabSz="801688" eaLnBrk="0" hangingPunct="0"/>
                <a:r>
                  <a:rPr lang="en-US" sz="1400" b="1" noProof="1">
                    <a:solidFill>
                      <a:prstClr val="black"/>
                    </a:solidFill>
                  </a:rPr>
                  <a:t>characteristic </a:t>
                </a:r>
                <a:r>
                  <a:rPr lang="en-US" sz="1400" b="1" noProof="1" smtClean="0">
                    <a:solidFill>
                      <a:prstClr val="black"/>
                    </a:solidFill>
                  </a:rPr>
                  <a:t>A2</a:t>
                </a:r>
                <a:endParaRPr lang="en-US" sz="1400" noProof="1">
                  <a:solidFill>
                    <a:srgbClr val="646464"/>
                  </a:solidFill>
                </a:endParaRPr>
              </a:p>
            </p:txBody>
          </p:sp>
          <p:cxnSp>
            <p:nvCxnSpPr>
              <p:cNvPr id="17" name="Gerade Verbindung mit Pfeil 16"/>
              <p:cNvCxnSpPr/>
              <p:nvPr/>
            </p:nvCxnSpPr>
            <p:spPr bwMode="gray">
              <a:xfrm>
                <a:off x="4572000" y="3679200"/>
                <a:ext cx="0" cy="2124000"/>
              </a:xfrm>
              <a:prstGeom prst="straightConnector1">
                <a:avLst/>
              </a:prstGeom>
              <a:ln w="1905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bwMode="gray">
              <a:xfrm>
                <a:off x="4572000" y="3679200"/>
                <a:ext cx="4248546" cy="0"/>
              </a:xfrm>
              <a:prstGeom prst="straightConnector1">
                <a:avLst/>
              </a:prstGeom>
              <a:ln w="1905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28" name="Ellipse 27"/>
          <p:cNvSpPr/>
          <p:nvPr/>
        </p:nvSpPr>
        <p:spPr bwMode="gray">
          <a:xfrm>
            <a:off x="5112000" y="2800351"/>
            <a:ext cx="360000" cy="360000"/>
          </a:xfrm>
          <a:prstGeom prst="ellipse">
            <a:avLst/>
          </a:prstGeom>
          <a:solidFill>
            <a:schemeClr val="accent1"/>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29" name="Ellipse 28"/>
          <p:cNvSpPr/>
          <p:nvPr/>
        </p:nvSpPr>
        <p:spPr bwMode="gray">
          <a:xfrm>
            <a:off x="3672000" y="4381200"/>
            <a:ext cx="360000" cy="360000"/>
          </a:xfrm>
          <a:prstGeom prst="ellipse">
            <a:avLst/>
          </a:prstGeom>
          <a:solidFill>
            <a:srgbClr val="C0C0C0"/>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30" name="Ellipse 29"/>
          <p:cNvSpPr/>
          <p:nvPr/>
        </p:nvSpPr>
        <p:spPr bwMode="gray">
          <a:xfrm>
            <a:off x="2801250" y="4381200"/>
            <a:ext cx="360000" cy="360000"/>
          </a:xfrm>
          <a:prstGeom prst="ellipse">
            <a:avLst/>
          </a:prstGeom>
          <a:solidFill>
            <a:srgbClr val="C0C0C0"/>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31" name="Ellipse 30"/>
          <p:cNvSpPr/>
          <p:nvPr/>
        </p:nvSpPr>
        <p:spPr bwMode="gray">
          <a:xfrm>
            <a:off x="2621250" y="2620351"/>
            <a:ext cx="360000" cy="360000"/>
          </a:xfrm>
          <a:prstGeom prst="ellipse">
            <a:avLst/>
          </a:prstGeom>
          <a:gradFill flip="none" rotWithShape="1">
            <a:gsLst>
              <a:gs pos="0">
                <a:schemeClr val="accent1">
                  <a:lumMod val="60000"/>
                  <a:lumOff val="40000"/>
                </a:schemeClr>
              </a:gs>
              <a:gs pos="100000">
                <a:schemeClr val="accent1">
                  <a:lumMod val="60000"/>
                  <a:lumOff val="40000"/>
                  <a:alpha val="50000"/>
                </a:schemeClr>
              </a:gs>
            </a:gsLst>
            <a:lin ang="16200000" scaled="1"/>
            <a:tileRect/>
          </a:gra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40" name="Ellipse 39"/>
          <p:cNvSpPr/>
          <p:nvPr/>
        </p:nvSpPr>
        <p:spPr bwMode="gray">
          <a:xfrm>
            <a:off x="5760000" y="4303200"/>
            <a:ext cx="360000" cy="360000"/>
          </a:xfrm>
          <a:prstGeom prst="ellipse">
            <a:avLst/>
          </a:prstGeom>
          <a:gradFill flip="none" rotWithShape="1">
            <a:gsLst>
              <a:gs pos="0">
                <a:schemeClr val="accent1">
                  <a:lumMod val="60000"/>
                  <a:lumOff val="40000"/>
                </a:schemeClr>
              </a:gs>
              <a:gs pos="100000">
                <a:schemeClr val="accent1">
                  <a:lumMod val="60000"/>
                  <a:lumOff val="40000"/>
                  <a:alpha val="50000"/>
                </a:schemeClr>
              </a:gs>
            </a:gsLst>
            <a:lin ang="16200000" scaled="1"/>
            <a:tileRect/>
          </a:gra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41" name="Ellipse 40"/>
          <p:cNvSpPr/>
          <p:nvPr/>
        </p:nvSpPr>
        <p:spPr bwMode="gray">
          <a:xfrm>
            <a:off x="6120000" y="2800351"/>
            <a:ext cx="360000" cy="360000"/>
          </a:xfrm>
          <a:prstGeom prst="ellipse">
            <a:avLst/>
          </a:prstGeom>
          <a:solidFill>
            <a:schemeClr val="accent1"/>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42" name="Ellipse 41"/>
          <p:cNvSpPr/>
          <p:nvPr/>
        </p:nvSpPr>
        <p:spPr bwMode="gray">
          <a:xfrm>
            <a:off x="5760000" y="2035200"/>
            <a:ext cx="360000" cy="360000"/>
          </a:xfrm>
          <a:prstGeom prst="ellipse">
            <a:avLst/>
          </a:prstGeom>
          <a:solidFill>
            <a:schemeClr val="accent1"/>
          </a:soli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sp>
        <p:nvSpPr>
          <p:cNvPr id="46" name="Ellipse 45"/>
          <p:cNvSpPr/>
          <p:nvPr/>
        </p:nvSpPr>
        <p:spPr bwMode="gray">
          <a:xfrm>
            <a:off x="3800775" y="3067200"/>
            <a:ext cx="360000" cy="360000"/>
          </a:xfrm>
          <a:prstGeom prst="ellipse">
            <a:avLst/>
          </a:prstGeom>
          <a:gradFill flip="none" rotWithShape="1">
            <a:gsLst>
              <a:gs pos="0">
                <a:schemeClr val="accent1">
                  <a:lumMod val="60000"/>
                  <a:lumOff val="40000"/>
                </a:schemeClr>
              </a:gs>
              <a:gs pos="100000">
                <a:schemeClr val="accent1">
                  <a:lumMod val="60000"/>
                  <a:lumOff val="40000"/>
                  <a:alpha val="50000"/>
                </a:schemeClr>
              </a:gs>
            </a:gsLst>
            <a:lin ang="16200000" scaled="1"/>
            <a:tileRect/>
          </a:gradFill>
          <a:ln w="12700">
            <a:noFill/>
            <a:miter lim="800000"/>
            <a:headEnd/>
            <a:tailEnd/>
          </a:ln>
          <a:effectLst>
            <a:outerShdw blurRad="254000" dist="127000" dir="5400000" sx="75000" sy="75000" rotWithShape="0">
              <a:prstClr val="black">
                <a:alpha val="40000"/>
              </a:prstClr>
            </a:outerShdw>
          </a:effectLst>
          <a:scene3d>
            <a:camera prst="orthographicFront"/>
            <a:lightRig rig="threePt" dir="t">
              <a:rot lat="0" lon="0" rev="0"/>
            </a:lightRig>
          </a:scene3d>
          <a:sp3d prstMaterial="matte">
            <a:bevelT w="180000" h="180000"/>
            <a:bevelB w="180000" h="180000"/>
          </a:sp3d>
        </p:spPr>
        <p:txBody>
          <a:bodyPr wrap="none" lIns="0" tIns="0" rIns="0" bIns="540000" anchor="b" anchorCtr="0"/>
          <a:lstStyle/>
          <a:p>
            <a:pPr algn="ctr">
              <a:lnSpc>
                <a:spcPct val="90000"/>
              </a:lnSpc>
              <a:spcAft>
                <a:spcPts val="400"/>
              </a:spcAft>
              <a:buClr>
                <a:srgbClr val="969696"/>
              </a:buClr>
            </a:pPr>
            <a:r>
              <a:rPr lang="en-US" sz="1200" dirty="0" smtClean="0">
                <a:ln w="18415" cmpd="sng">
                  <a:noFill/>
                  <a:prstDash val="solid"/>
                </a:ln>
                <a:cs typeface="Arial" charset="0"/>
              </a:rPr>
              <a:t>Product</a:t>
            </a:r>
            <a:endParaRPr lang="en-US" sz="1200" dirty="0">
              <a:ln w="18415" cmpd="sng">
                <a:noFill/>
                <a:prstDash val="solid"/>
              </a:ln>
              <a:cs typeface="Arial" charset="0"/>
            </a:endParaRPr>
          </a:p>
        </p:txBody>
      </p:sp>
      <p:grpSp>
        <p:nvGrpSpPr>
          <p:cNvPr id="32" name="Gruppieren 31"/>
          <p:cNvGrpSpPr/>
          <p:nvPr/>
        </p:nvGrpSpPr>
        <p:grpSpPr bwMode="gray">
          <a:xfrm rot="21345187">
            <a:off x="1949018" y="4928357"/>
            <a:ext cx="2099160" cy="1752996"/>
            <a:chOff x="7506235" y="10815"/>
            <a:chExt cx="2099160" cy="1749221"/>
          </a:xfrm>
        </p:grpSpPr>
        <p:sp>
          <p:nvSpPr>
            <p:cNvPr id="33" name="Rechteck 32"/>
            <p:cNvSpPr/>
            <p:nvPr/>
          </p:nvSpPr>
          <p:spPr bwMode="gray">
            <a:xfrm rot="384271">
              <a:off x="7506235" y="124731"/>
              <a:ext cx="2077990" cy="163530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Choose relevant and significant attributes to evaluate the perception of your products by the customers.</a:t>
              </a:r>
              <a:endPar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34" name="Picture 5" descr="Tessafilm_4"/>
            <p:cNvPicPr>
              <a:picLocks noChangeAspect="1" noChangeArrowheads="1"/>
            </p:cNvPicPr>
            <p:nvPr/>
          </p:nvPicPr>
          <p:blipFill>
            <a:blip r:embed="rId2" cstate="print"/>
            <a:srcRect l="59392" b="89844"/>
            <a:stretch>
              <a:fillRect/>
            </a:stretch>
          </p:blipFill>
          <p:spPr bwMode="gray">
            <a:xfrm rot="566090">
              <a:off x="8811507" y="10815"/>
              <a:ext cx="793888" cy="452148"/>
            </a:xfrm>
            <a:prstGeom prst="rect">
              <a:avLst/>
            </a:prstGeom>
            <a:noFill/>
          </p:spPr>
        </p:pic>
      </p:grpSp>
    </p:spTree>
    <p:extLst>
      <p:ext uri="{BB962C8B-B14F-4D97-AF65-F5344CB8AC3E}">
        <p14:creationId xmlns:p14="http://schemas.microsoft.com/office/powerpoint/2010/main" val="204842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a:t>
            </a:r>
            <a:r>
              <a:rPr lang="en-US" b="0" noProof="1" smtClean="0"/>
              <a:t>Product Life Cycle</a:t>
            </a:r>
            <a:endParaRPr lang="en-US" b="0" noProof="1"/>
          </a:p>
        </p:txBody>
      </p:sp>
      <p:sp>
        <p:nvSpPr>
          <p:cNvPr id="3" name="Textplatzhalter 2"/>
          <p:cNvSpPr>
            <a:spLocks noGrp="1"/>
          </p:cNvSpPr>
          <p:nvPr>
            <p:ph type="body" sz="quarter" idx="13"/>
          </p:nvPr>
        </p:nvSpPr>
        <p:spPr bwMode="gray"/>
        <p:txBody>
          <a:bodyPr/>
          <a:lstStyle/>
          <a:p>
            <a:r>
              <a:rPr lang="en-US" noProof="1" smtClean="0"/>
              <a:t>Product life cycle displaying sales, profit and loss zones in the course of time in separate phases</a:t>
            </a:r>
            <a:endParaRPr lang="en-US" noProof="1"/>
          </a:p>
        </p:txBody>
      </p:sp>
      <p:grpSp>
        <p:nvGrpSpPr>
          <p:cNvPr id="4" name="Gruppieren 36"/>
          <p:cNvGrpSpPr/>
          <p:nvPr/>
        </p:nvGrpSpPr>
        <p:grpSpPr bwMode="gray">
          <a:xfrm>
            <a:off x="323849" y="1555679"/>
            <a:ext cx="8519894" cy="3894147"/>
            <a:chOff x="323849" y="1555679"/>
            <a:chExt cx="8519894" cy="3894147"/>
          </a:xfrm>
        </p:grpSpPr>
        <p:sp>
          <p:nvSpPr>
            <p:cNvPr id="29" name="_content"/>
            <p:cNvSpPr>
              <a:spLocks noChangeArrowheads="1"/>
            </p:cNvSpPr>
            <p:nvPr/>
          </p:nvSpPr>
          <p:spPr bwMode="gray">
            <a:xfrm>
              <a:off x="153816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Introduction</a:t>
              </a:r>
              <a:endParaRPr lang="en-US" sz="1400" noProof="1">
                <a:cs typeface="Arial" charset="0"/>
              </a:endParaRPr>
            </a:p>
          </p:txBody>
        </p:sp>
        <p:sp>
          <p:nvSpPr>
            <p:cNvPr id="9" name="_color1"/>
            <p:cNvSpPr>
              <a:spLocks/>
            </p:cNvSpPr>
            <p:nvPr/>
          </p:nvSpPr>
          <p:spPr bwMode="gray">
            <a:xfrm>
              <a:off x="323849" y="5048292"/>
              <a:ext cx="2848089" cy="384303"/>
            </a:xfrm>
            <a:custGeom>
              <a:avLst/>
              <a:gdLst>
                <a:gd name="connsiteX0" fmla="*/ 0 w 10000"/>
                <a:gd name="connsiteY0" fmla="*/ 6563 h 9928"/>
                <a:gd name="connsiteX1" fmla="*/ 1623 w 10000"/>
                <a:gd name="connsiteY1" fmla="*/ 9928 h 9928"/>
                <a:gd name="connsiteX2" fmla="*/ 3360 w 10000"/>
                <a:gd name="connsiteY2" fmla="*/ 6375 h 9928"/>
                <a:gd name="connsiteX3" fmla="*/ 5522 w 10000"/>
                <a:gd name="connsiteY3" fmla="*/ 481 h 9928"/>
                <a:gd name="connsiteX4" fmla="*/ 10000 w 10000"/>
                <a:gd name="connsiteY4" fmla="*/ 8654 h 9928"/>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127 h 9516"/>
                <a:gd name="connsiteX1" fmla="*/ 1623 w 10000"/>
                <a:gd name="connsiteY1" fmla="*/ 9516 h 9516"/>
                <a:gd name="connsiteX2" fmla="*/ 3360 w 10000"/>
                <a:gd name="connsiteY2" fmla="*/ 5937 h 9516"/>
                <a:gd name="connsiteX3" fmla="*/ 5522 w 10000"/>
                <a:gd name="connsiteY3" fmla="*/ 0 h 9516"/>
                <a:gd name="connsiteX4" fmla="*/ 8358 w 10000"/>
                <a:gd name="connsiteY4" fmla="*/ 5937 h 9516"/>
                <a:gd name="connsiteX5" fmla="*/ 10000 w 10000"/>
                <a:gd name="connsiteY5" fmla="*/ 8233 h 9516"/>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10000"/>
                <a:gd name="connsiteY0" fmla="*/ 827 h 4388"/>
                <a:gd name="connsiteX1" fmla="*/ 1623 w 10000"/>
                <a:gd name="connsiteY1" fmla="*/ 4388 h 4388"/>
                <a:gd name="connsiteX2" fmla="*/ 3360 w 10000"/>
                <a:gd name="connsiteY2" fmla="*/ 627 h 4388"/>
                <a:gd name="connsiteX3" fmla="*/ 8358 w 10000"/>
                <a:gd name="connsiteY3" fmla="*/ 627 h 4388"/>
                <a:gd name="connsiteX4" fmla="*/ 10000 w 10000"/>
                <a:gd name="connsiteY4" fmla="*/ 3040 h 4388"/>
                <a:gd name="connsiteX0" fmla="*/ 0 w 10000"/>
                <a:gd name="connsiteY0" fmla="*/ 968 h 9083"/>
                <a:gd name="connsiteX1" fmla="*/ 1623 w 10000"/>
                <a:gd name="connsiteY1" fmla="*/ 9083 h 9083"/>
                <a:gd name="connsiteX2" fmla="*/ 3360 w 10000"/>
                <a:gd name="connsiteY2" fmla="*/ 512 h 9083"/>
                <a:gd name="connsiteX3" fmla="*/ 10000 w 10000"/>
                <a:gd name="connsiteY3" fmla="*/ 6011 h 9083"/>
                <a:gd name="connsiteX0" fmla="*/ 0 w 3360"/>
                <a:gd name="connsiteY0" fmla="*/ 502 h 9436"/>
                <a:gd name="connsiteX1" fmla="*/ 1623 w 3360"/>
                <a:gd name="connsiteY1" fmla="*/ 9436 h 9436"/>
                <a:gd name="connsiteX2" fmla="*/ 3360 w 3360"/>
                <a:gd name="connsiteY2" fmla="*/ 0 h 9436"/>
              </a:gdLst>
              <a:ahLst/>
              <a:cxnLst>
                <a:cxn ang="0">
                  <a:pos x="connsiteX0" y="connsiteY0"/>
                </a:cxn>
                <a:cxn ang="0">
                  <a:pos x="connsiteX1" y="connsiteY1"/>
                </a:cxn>
                <a:cxn ang="0">
                  <a:pos x="connsiteX2" y="connsiteY2"/>
                </a:cxn>
              </a:cxnLst>
              <a:rect l="l" t="t" r="r" b="b"/>
              <a:pathLst>
                <a:path w="3360" h="9436">
                  <a:moveTo>
                    <a:pt x="0" y="502"/>
                  </a:moveTo>
                  <a:cubicBezTo>
                    <a:pt x="611" y="6882"/>
                    <a:pt x="1143" y="9373"/>
                    <a:pt x="1623" y="9436"/>
                  </a:cubicBezTo>
                  <a:cubicBezTo>
                    <a:pt x="2183" y="9353"/>
                    <a:pt x="2735" y="6285"/>
                    <a:pt x="3360" y="0"/>
                  </a:cubicBezTo>
                </a:path>
              </a:pathLst>
            </a:custGeom>
            <a:noFill/>
            <a:ln w="38100">
              <a:solidFill>
                <a:srgbClr val="C00000"/>
              </a:solidFill>
              <a:miter lim="800000"/>
              <a:headEnd/>
              <a:tailEnd/>
            </a:ln>
            <a:effectLst>
              <a:outerShdw blurRad="127000" dist="63500" dir="2700000" algn="tl" rotWithShape="0">
                <a:prstClr val="black">
                  <a:alpha val="40000"/>
                </a:prstClr>
              </a:outerShdw>
            </a:effectLst>
          </p:spPr>
          <p:txBody>
            <a:bodyPr/>
            <a:lstStyle/>
            <a:p>
              <a:pPr>
                <a:lnSpc>
                  <a:spcPct val="95000"/>
                </a:lnSpc>
                <a:spcAft>
                  <a:spcPts val="800"/>
                </a:spcAft>
              </a:pPr>
              <a:endParaRPr lang="en-US" sz="1600" noProof="1"/>
            </a:p>
          </p:txBody>
        </p:sp>
        <p:sp>
          <p:nvSpPr>
            <p:cNvPr id="1030" name="Freeform 6"/>
            <p:cNvSpPr>
              <a:spLocks/>
            </p:cNvSpPr>
            <p:nvPr/>
          </p:nvSpPr>
          <p:spPr bwMode="gray">
            <a:xfrm>
              <a:off x="323850" y="5045367"/>
              <a:ext cx="2819400" cy="373304"/>
            </a:xfrm>
            <a:custGeom>
              <a:avLst/>
              <a:gdLst/>
              <a:ahLst/>
              <a:cxnLst>
                <a:cxn ang="0">
                  <a:pos x="189" y="102"/>
                </a:cxn>
                <a:cxn ang="0">
                  <a:pos x="189" y="102"/>
                </a:cxn>
                <a:cxn ang="0">
                  <a:pos x="374" y="177"/>
                </a:cxn>
                <a:cxn ang="0">
                  <a:pos x="551" y="239"/>
                </a:cxn>
                <a:cxn ang="0">
                  <a:pos x="723" y="288"/>
                </a:cxn>
                <a:cxn ang="0">
                  <a:pos x="723" y="288"/>
                </a:cxn>
                <a:cxn ang="0">
                  <a:pos x="891" y="324"/>
                </a:cxn>
                <a:cxn ang="0">
                  <a:pos x="1051" y="350"/>
                </a:cxn>
                <a:cxn ang="0">
                  <a:pos x="1051" y="350"/>
                </a:cxn>
                <a:cxn ang="0">
                  <a:pos x="1207" y="366"/>
                </a:cxn>
                <a:cxn ang="0">
                  <a:pos x="1207" y="366"/>
                </a:cxn>
                <a:cxn ang="0">
                  <a:pos x="1361" y="371"/>
                </a:cxn>
                <a:cxn ang="0">
                  <a:pos x="1479" y="369"/>
                </a:cxn>
                <a:cxn ang="0">
                  <a:pos x="1595" y="361"/>
                </a:cxn>
                <a:cxn ang="0">
                  <a:pos x="1595" y="361"/>
                </a:cxn>
                <a:cxn ang="0">
                  <a:pos x="1711" y="350"/>
                </a:cxn>
                <a:cxn ang="0">
                  <a:pos x="1708" y="350"/>
                </a:cxn>
                <a:cxn ang="0">
                  <a:pos x="1822" y="333"/>
                </a:cxn>
                <a:cxn ang="0">
                  <a:pos x="1930" y="310"/>
                </a:cxn>
                <a:cxn ang="0">
                  <a:pos x="2039" y="286"/>
                </a:cxn>
                <a:cxn ang="0">
                  <a:pos x="2037" y="286"/>
                </a:cxn>
                <a:cxn ang="0">
                  <a:pos x="2143" y="255"/>
                </a:cxn>
                <a:cxn ang="0">
                  <a:pos x="2247" y="224"/>
                </a:cxn>
                <a:cxn ang="0">
                  <a:pos x="2452" y="151"/>
                </a:cxn>
                <a:cxn ang="0">
                  <a:pos x="2452" y="151"/>
                </a:cxn>
                <a:cxn ang="0">
                  <a:pos x="2651" y="69"/>
                </a:cxn>
                <a:cxn ang="0">
                  <a:pos x="2802" y="0"/>
                </a:cxn>
                <a:cxn ang="0">
                  <a:pos x="0" y="0"/>
                </a:cxn>
                <a:cxn ang="0">
                  <a:pos x="0" y="12"/>
                </a:cxn>
                <a:cxn ang="0">
                  <a:pos x="97" y="59"/>
                </a:cxn>
                <a:cxn ang="0">
                  <a:pos x="189" y="102"/>
                </a:cxn>
              </a:cxnLst>
              <a:rect l="0" t="0" r="r" b="b"/>
              <a:pathLst>
                <a:path w="2802" h="371">
                  <a:moveTo>
                    <a:pt x="189" y="102"/>
                  </a:moveTo>
                  <a:lnTo>
                    <a:pt x="189" y="102"/>
                  </a:lnTo>
                  <a:lnTo>
                    <a:pt x="374" y="177"/>
                  </a:lnTo>
                  <a:lnTo>
                    <a:pt x="551" y="239"/>
                  </a:lnTo>
                  <a:lnTo>
                    <a:pt x="723" y="288"/>
                  </a:lnTo>
                  <a:lnTo>
                    <a:pt x="723" y="288"/>
                  </a:lnTo>
                  <a:lnTo>
                    <a:pt x="891" y="324"/>
                  </a:lnTo>
                  <a:lnTo>
                    <a:pt x="1051" y="350"/>
                  </a:lnTo>
                  <a:lnTo>
                    <a:pt x="1051" y="350"/>
                  </a:lnTo>
                  <a:lnTo>
                    <a:pt x="1207" y="366"/>
                  </a:lnTo>
                  <a:lnTo>
                    <a:pt x="1207" y="366"/>
                  </a:lnTo>
                  <a:lnTo>
                    <a:pt x="1361" y="371"/>
                  </a:lnTo>
                  <a:lnTo>
                    <a:pt x="1479" y="369"/>
                  </a:lnTo>
                  <a:lnTo>
                    <a:pt x="1595" y="361"/>
                  </a:lnTo>
                  <a:lnTo>
                    <a:pt x="1595" y="361"/>
                  </a:lnTo>
                  <a:lnTo>
                    <a:pt x="1711" y="350"/>
                  </a:lnTo>
                  <a:lnTo>
                    <a:pt x="1708" y="350"/>
                  </a:lnTo>
                  <a:lnTo>
                    <a:pt x="1822" y="333"/>
                  </a:lnTo>
                  <a:lnTo>
                    <a:pt x="1930" y="310"/>
                  </a:lnTo>
                  <a:lnTo>
                    <a:pt x="2039" y="286"/>
                  </a:lnTo>
                  <a:lnTo>
                    <a:pt x="2037" y="286"/>
                  </a:lnTo>
                  <a:lnTo>
                    <a:pt x="2143" y="255"/>
                  </a:lnTo>
                  <a:lnTo>
                    <a:pt x="2247" y="224"/>
                  </a:lnTo>
                  <a:lnTo>
                    <a:pt x="2452" y="151"/>
                  </a:lnTo>
                  <a:lnTo>
                    <a:pt x="2452" y="151"/>
                  </a:lnTo>
                  <a:lnTo>
                    <a:pt x="2651" y="69"/>
                  </a:lnTo>
                  <a:lnTo>
                    <a:pt x="2802" y="0"/>
                  </a:lnTo>
                  <a:lnTo>
                    <a:pt x="0" y="0"/>
                  </a:lnTo>
                  <a:lnTo>
                    <a:pt x="0" y="12"/>
                  </a:lnTo>
                  <a:lnTo>
                    <a:pt x="97" y="59"/>
                  </a:lnTo>
                  <a:lnTo>
                    <a:pt x="189" y="102"/>
                  </a:lnTo>
                  <a:close/>
                </a:path>
              </a:pathLst>
            </a:custGeom>
            <a:solidFill>
              <a:srgbClr val="C00000">
                <a:alpha val="50000"/>
              </a:srgb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1"/>
            </a:p>
          </p:txBody>
        </p:sp>
        <p:sp>
          <p:nvSpPr>
            <p:cNvPr id="1031" name="Freeform 7"/>
            <p:cNvSpPr>
              <a:spLocks/>
            </p:cNvSpPr>
            <p:nvPr/>
          </p:nvSpPr>
          <p:spPr bwMode="gray">
            <a:xfrm>
              <a:off x="7419145" y="5045367"/>
              <a:ext cx="1401797" cy="241007"/>
            </a:xfrm>
            <a:custGeom>
              <a:avLst/>
              <a:gdLst/>
              <a:ahLst/>
              <a:cxnLst>
                <a:cxn ang="0">
                  <a:pos x="0" y="0"/>
                </a:cxn>
                <a:cxn ang="0">
                  <a:pos x="233" y="69"/>
                </a:cxn>
                <a:cxn ang="0">
                  <a:pos x="233" y="69"/>
                </a:cxn>
                <a:cxn ang="0">
                  <a:pos x="359" y="102"/>
                </a:cxn>
                <a:cxn ang="0">
                  <a:pos x="484" y="130"/>
                </a:cxn>
                <a:cxn ang="0">
                  <a:pos x="616" y="156"/>
                </a:cxn>
                <a:cxn ang="0">
                  <a:pos x="751" y="180"/>
                </a:cxn>
                <a:cxn ang="0">
                  <a:pos x="892" y="199"/>
                </a:cxn>
                <a:cxn ang="0">
                  <a:pos x="892" y="199"/>
                </a:cxn>
                <a:cxn ang="0">
                  <a:pos x="1037" y="215"/>
                </a:cxn>
                <a:cxn ang="0">
                  <a:pos x="1037" y="215"/>
                </a:cxn>
                <a:cxn ang="0">
                  <a:pos x="1188" y="227"/>
                </a:cxn>
                <a:cxn ang="0">
                  <a:pos x="1341" y="234"/>
                </a:cxn>
                <a:cxn ang="0">
                  <a:pos x="1341" y="0"/>
                </a:cxn>
                <a:cxn ang="0">
                  <a:pos x="0" y="0"/>
                </a:cxn>
              </a:cxnLst>
              <a:rect l="0" t="0" r="r" b="b"/>
              <a:pathLst>
                <a:path w="1341" h="234">
                  <a:moveTo>
                    <a:pt x="0" y="0"/>
                  </a:moveTo>
                  <a:lnTo>
                    <a:pt x="233" y="69"/>
                  </a:lnTo>
                  <a:lnTo>
                    <a:pt x="233" y="69"/>
                  </a:lnTo>
                  <a:lnTo>
                    <a:pt x="359" y="102"/>
                  </a:lnTo>
                  <a:lnTo>
                    <a:pt x="484" y="130"/>
                  </a:lnTo>
                  <a:lnTo>
                    <a:pt x="616" y="156"/>
                  </a:lnTo>
                  <a:lnTo>
                    <a:pt x="751" y="180"/>
                  </a:lnTo>
                  <a:lnTo>
                    <a:pt x="892" y="199"/>
                  </a:lnTo>
                  <a:lnTo>
                    <a:pt x="892" y="199"/>
                  </a:lnTo>
                  <a:lnTo>
                    <a:pt x="1037" y="215"/>
                  </a:lnTo>
                  <a:lnTo>
                    <a:pt x="1037" y="215"/>
                  </a:lnTo>
                  <a:lnTo>
                    <a:pt x="1188" y="227"/>
                  </a:lnTo>
                  <a:lnTo>
                    <a:pt x="1341" y="234"/>
                  </a:lnTo>
                  <a:lnTo>
                    <a:pt x="1341" y="0"/>
                  </a:lnTo>
                  <a:lnTo>
                    <a:pt x="0" y="0"/>
                  </a:lnTo>
                  <a:close/>
                </a:path>
              </a:pathLst>
            </a:custGeom>
            <a:solidFill>
              <a:srgbClr val="C00000">
                <a:alpha val="50000"/>
              </a:srgb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1"/>
            </a:p>
          </p:txBody>
        </p:sp>
        <p:sp>
          <p:nvSpPr>
            <p:cNvPr id="10" name="_color1"/>
            <p:cNvSpPr>
              <a:spLocks/>
            </p:cNvSpPr>
            <p:nvPr/>
          </p:nvSpPr>
          <p:spPr bwMode="gray">
            <a:xfrm>
              <a:off x="1538158" y="2627980"/>
              <a:ext cx="7262146" cy="2417387"/>
            </a:xfrm>
            <a:custGeom>
              <a:avLst/>
              <a:gdLst>
                <a:gd name="connsiteX0" fmla="*/ 0 w 10000"/>
                <a:gd name="connsiteY0" fmla="*/ 9598 h 9598"/>
                <a:gd name="connsiteX1" fmla="*/ 5477 w 10000"/>
                <a:gd name="connsiteY1" fmla="*/ 73 h 9598"/>
                <a:gd name="connsiteX2" fmla="*/ 10000 w 10000"/>
                <a:gd name="connsiteY2" fmla="*/ 9598 h 9598"/>
              </a:gdLst>
              <a:ahLst/>
              <a:cxnLst>
                <a:cxn ang="0">
                  <a:pos x="connsiteX0" y="connsiteY0"/>
                </a:cxn>
                <a:cxn ang="0">
                  <a:pos x="connsiteX1" y="connsiteY1"/>
                </a:cxn>
                <a:cxn ang="0">
                  <a:pos x="connsiteX2" y="connsiteY2"/>
                </a:cxn>
              </a:cxnLst>
              <a:rect l="l" t="t" r="r" b="b"/>
              <a:pathLst>
                <a:path w="10000" h="9598">
                  <a:moveTo>
                    <a:pt x="0" y="9598"/>
                  </a:moveTo>
                  <a:cubicBezTo>
                    <a:pt x="3198" y="6327"/>
                    <a:pt x="3887" y="0"/>
                    <a:pt x="5477" y="73"/>
                  </a:cubicBezTo>
                  <a:cubicBezTo>
                    <a:pt x="7067" y="146"/>
                    <a:pt x="9870" y="9010"/>
                    <a:pt x="10000" y="9598"/>
                  </a:cubicBezTo>
                </a:path>
              </a:pathLst>
            </a:custGeom>
            <a:noFill/>
            <a:ln w="38100">
              <a:solidFill>
                <a:schemeClr val="accent1">
                  <a:lumMod val="60000"/>
                  <a:lumOff val="40000"/>
                </a:schemeClr>
              </a:solidFill>
              <a:miter lim="800000"/>
              <a:headEnd/>
              <a:tailEnd/>
            </a:ln>
            <a:effectLst>
              <a:outerShdw blurRad="127000" dist="63500" dir="2700000" algn="tl" rotWithShape="0">
                <a:prstClr val="black">
                  <a:alpha val="40000"/>
                </a:prstClr>
              </a:outerShdw>
            </a:effectLst>
          </p:spPr>
          <p:txBody>
            <a:bodyPr/>
            <a:lstStyle/>
            <a:p>
              <a:pPr>
                <a:lnSpc>
                  <a:spcPct val="95000"/>
                </a:lnSpc>
                <a:spcAft>
                  <a:spcPts val="800"/>
                </a:spcAft>
              </a:pPr>
              <a:endParaRPr lang="en-US" sz="1600" noProof="1"/>
            </a:p>
          </p:txBody>
        </p:sp>
        <p:sp>
          <p:nvSpPr>
            <p:cNvPr id="11" name="_content" descr="© INSCALE GmbH, 26.05.2010&#10;http://www.presentationload.com/"/>
            <p:cNvSpPr>
              <a:spLocks noChangeArrowheads="1"/>
            </p:cNvSpPr>
            <p:nvPr/>
          </p:nvSpPr>
          <p:spPr bwMode="gray">
            <a:xfrm rot="16200000">
              <a:off x="-1210226" y="3138819"/>
              <a:ext cx="3441420" cy="371680"/>
            </a:xfrm>
            <a:prstGeom prst="rect">
              <a:avLst/>
            </a:prstGeom>
            <a:noFill/>
            <a:ln w="19050">
              <a:noFill/>
              <a:miter lim="800000"/>
              <a:headEnd/>
              <a:tailEnd/>
            </a:ln>
            <a:effectLst/>
          </p:spPr>
          <p:txBody>
            <a:bodyPr wrap="square" lIns="0" tIns="0" rIns="0" bIns="0" anchor="ctr">
              <a:noAutofit/>
            </a:bodyPr>
            <a:lstStyle/>
            <a:p>
              <a:pPr algn="ctr" defTabSz="801688">
                <a:lnSpc>
                  <a:spcPct val="95000"/>
                </a:lnSpc>
                <a:spcAft>
                  <a:spcPts val="800"/>
                </a:spcAft>
              </a:pPr>
              <a:r>
                <a:rPr lang="en-US" sz="1600" b="1" noProof="1" smtClean="0">
                  <a:cs typeface="Arial" pitchFamily="34" charset="0"/>
                </a:rPr>
                <a:t>Sales and profit</a:t>
              </a:r>
            </a:p>
          </p:txBody>
        </p:sp>
        <p:sp>
          <p:nvSpPr>
            <p:cNvPr id="12" name="Line 30" descr="© INSCALE GmbH, 26.05.2010&#10;http://www.presentationload.com/"/>
            <p:cNvSpPr>
              <a:spLocks noChangeShapeType="1"/>
            </p:cNvSpPr>
            <p:nvPr/>
          </p:nvSpPr>
          <p:spPr bwMode="gray">
            <a:xfrm>
              <a:off x="324643" y="5045367"/>
              <a:ext cx="8494606" cy="0"/>
            </a:xfrm>
            <a:prstGeom prst="line">
              <a:avLst/>
            </a:prstGeom>
            <a:noFill/>
            <a:ln w="12700">
              <a:solidFill>
                <a:schemeClr val="bg1">
                  <a:lumMod val="50000"/>
                </a:schemeClr>
              </a:solidFill>
              <a:round/>
              <a:headEnd/>
              <a:tailEnd type="triangle" w="med" len="med"/>
            </a:ln>
            <a:effectLst/>
          </p:spPr>
          <p:txBody>
            <a:bodyPr/>
            <a:lstStyle/>
            <a:p>
              <a:pPr>
                <a:lnSpc>
                  <a:spcPct val="95000"/>
                </a:lnSpc>
                <a:spcAft>
                  <a:spcPts val="800"/>
                </a:spcAft>
              </a:pPr>
              <a:endParaRPr lang="en-US" noProof="1"/>
            </a:p>
          </p:txBody>
        </p:sp>
        <p:sp>
          <p:nvSpPr>
            <p:cNvPr id="13" name="Line 138" descr="© INSCALE GmbH, 26.05.2010&#10;http://www.presentationload.com/"/>
            <p:cNvSpPr>
              <a:spLocks noChangeShapeType="1"/>
            </p:cNvSpPr>
            <p:nvPr/>
          </p:nvSpPr>
          <p:spPr bwMode="gray">
            <a:xfrm rot="16200000">
              <a:off x="2018116"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14" name="Line 138" descr="© INSCALE GmbH, 26.05.2010&#10;http://www.presentationload.com/"/>
            <p:cNvSpPr>
              <a:spLocks noChangeShapeType="1"/>
            </p:cNvSpPr>
            <p:nvPr/>
          </p:nvSpPr>
          <p:spPr bwMode="gray">
            <a:xfrm rot="16200000">
              <a:off x="3231631"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15" name="Line 138" descr="© INSCALE GmbH, 26.05.2010&#10;http://www.presentationload.com/"/>
            <p:cNvSpPr>
              <a:spLocks noChangeShapeType="1"/>
            </p:cNvSpPr>
            <p:nvPr/>
          </p:nvSpPr>
          <p:spPr bwMode="gray">
            <a:xfrm rot="16200000">
              <a:off x="4445146"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16" name="Line 138" descr="© INSCALE GmbH, 26.05.2010&#10;http://www.presentationload.com/"/>
            <p:cNvSpPr>
              <a:spLocks noChangeShapeType="1"/>
            </p:cNvSpPr>
            <p:nvPr/>
          </p:nvSpPr>
          <p:spPr bwMode="gray">
            <a:xfrm rot="16200000">
              <a:off x="5658661"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17" name="_content"/>
            <p:cNvSpPr>
              <a:spLocks noChangeArrowheads="1"/>
            </p:cNvSpPr>
            <p:nvPr/>
          </p:nvSpPr>
          <p:spPr bwMode="gray">
            <a:xfrm>
              <a:off x="32385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Development</a:t>
              </a:r>
              <a:endParaRPr lang="en-US" sz="1400" noProof="1">
                <a:cs typeface="Arial" charset="0"/>
              </a:endParaRPr>
            </a:p>
          </p:txBody>
        </p:sp>
        <p:sp>
          <p:nvSpPr>
            <p:cNvPr id="25" name="Line 29" descr="© INSCALE GmbH, 26.05.2010&#10;http://www.presentationload.com/"/>
            <p:cNvSpPr>
              <a:spLocks noChangeShapeType="1"/>
            </p:cNvSpPr>
            <p:nvPr/>
          </p:nvSpPr>
          <p:spPr bwMode="gray">
            <a:xfrm rot="16200000">
              <a:off x="-1622428" y="3502754"/>
              <a:ext cx="3894143" cy="0"/>
            </a:xfrm>
            <a:prstGeom prst="line">
              <a:avLst/>
            </a:prstGeom>
            <a:noFill/>
            <a:ln w="12700">
              <a:solidFill>
                <a:schemeClr val="bg1">
                  <a:lumMod val="50000"/>
                </a:schemeClr>
              </a:solidFill>
              <a:round/>
              <a:headEnd/>
              <a:tailEnd type="triangle" w="med" len="med"/>
            </a:ln>
            <a:effectLst/>
          </p:spPr>
          <p:txBody>
            <a:bodyPr/>
            <a:lstStyle/>
            <a:p>
              <a:pPr>
                <a:lnSpc>
                  <a:spcPct val="95000"/>
                </a:lnSpc>
                <a:spcAft>
                  <a:spcPts val="800"/>
                </a:spcAft>
              </a:pPr>
              <a:endParaRPr lang="en-US" noProof="1"/>
            </a:p>
          </p:txBody>
        </p:sp>
        <p:sp>
          <p:nvSpPr>
            <p:cNvPr id="26" name="Line 138" descr="© INSCALE GmbH, 26.05.2010&#10;http://www.presentationload.com/"/>
            <p:cNvSpPr>
              <a:spLocks noChangeShapeType="1"/>
            </p:cNvSpPr>
            <p:nvPr/>
          </p:nvSpPr>
          <p:spPr bwMode="gray">
            <a:xfrm rot="16200000">
              <a:off x="6872176"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27" name="Line 138" descr="© INSCALE GmbH, 26.05.2010&#10;http://www.presentationload.com/"/>
            <p:cNvSpPr>
              <a:spLocks noChangeShapeType="1"/>
            </p:cNvSpPr>
            <p:nvPr/>
          </p:nvSpPr>
          <p:spPr bwMode="gray">
            <a:xfrm rot="16200000">
              <a:off x="-408914"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28" name="Line 138" descr="© INSCALE GmbH, 26.05.2010&#10;http://www.presentationload.com/"/>
            <p:cNvSpPr>
              <a:spLocks noChangeShapeType="1"/>
            </p:cNvSpPr>
            <p:nvPr/>
          </p:nvSpPr>
          <p:spPr bwMode="gray">
            <a:xfrm rot="16200000">
              <a:off x="804601" y="3502753"/>
              <a:ext cx="3894146" cy="0"/>
            </a:xfrm>
            <a:prstGeom prst="line">
              <a:avLst/>
            </a:prstGeom>
            <a:noFill/>
            <a:ln w="19050">
              <a:solidFill>
                <a:srgbClr val="969696"/>
              </a:solidFill>
              <a:prstDash val="sysDot"/>
              <a:round/>
              <a:headEnd/>
              <a:tailEnd/>
            </a:ln>
            <a:effectLst/>
          </p:spPr>
          <p:txBody>
            <a:bodyPr wrap="none" anchor="ctr"/>
            <a:lstStyle/>
            <a:p>
              <a:pPr>
                <a:lnSpc>
                  <a:spcPct val="95000"/>
                </a:lnSpc>
                <a:spcAft>
                  <a:spcPts val="800"/>
                </a:spcAft>
              </a:pPr>
              <a:endParaRPr lang="en-US" noProof="1"/>
            </a:p>
          </p:txBody>
        </p:sp>
        <p:sp>
          <p:nvSpPr>
            <p:cNvPr id="30" name="_content"/>
            <p:cNvSpPr>
              <a:spLocks noChangeArrowheads="1"/>
            </p:cNvSpPr>
            <p:nvPr/>
          </p:nvSpPr>
          <p:spPr bwMode="gray">
            <a:xfrm>
              <a:off x="275247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Growth</a:t>
              </a:r>
              <a:endParaRPr lang="en-US" sz="1400" noProof="1">
                <a:cs typeface="Arial" charset="0"/>
              </a:endParaRPr>
            </a:p>
          </p:txBody>
        </p:sp>
        <p:sp>
          <p:nvSpPr>
            <p:cNvPr id="31" name="_content"/>
            <p:cNvSpPr>
              <a:spLocks noChangeArrowheads="1"/>
            </p:cNvSpPr>
            <p:nvPr/>
          </p:nvSpPr>
          <p:spPr bwMode="gray">
            <a:xfrm>
              <a:off x="396678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Maturity</a:t>
              </a:r>
              <a:endParaRPr lang="en-US" sz="1400" noProof="1">
                <a:cs typeface="Arial" charset="0"/>
              </a:endParaRPr>
            </a:p>
          </p:txBody>
        </p:sp>
        <p:sp>
          <p:nvSpPr>
            <p:cNvPr id="32" name="_content"/>
            <p:cNvSpPr>
              <a:spLocks noChangeArrowheads="1"/>
            </p:cNvSpPr>
            <p:nvPr/>
          </p:nvSpPr>
          <p:spPr bwMode="gray">
            <a:xfrm>
              <a:off x="518109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Saturation</a:t>
              </a:r>
              <a:endParaRPr lang="en-US" sz="1400" noProof="1">
                <a:cs typeface="Arial" charset="0"/>
              </a:endParaRPr>
            </a:p>
          </p:txBody>
        </p:sp>
        <p:sp>
          <p:nvSpPr>
            <p:cNvPr id="33" name="_content"/>
            <p:cNvSpPr>
              <a:spLocks noChangeArrowheads="1"/>
            </p:cNvSpPr>
            <p:nvPr/>
          </p:nvSpPr>
          <p:spPr bwMode="gray">
            <a:xfrm>
              <a:off x="6395400"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Degeneration</a:t>
              </a:r>
              <a:endParaRPr lang="en-US" sz="1400" noProof="1">
                <a:cs typeface="Arial" charset="0"/>
              </a:endParaRPr>
            </a:p>
          </p:txBody>
        </p:sp>
        <p:sp>
          <p:nvSpPr>
            <p:cNvPr id="34" name="_content"/>
            <p:cNvSpPr>
              <a:spLocks noChangeArrowheads="1"/>
            </p:cNvSpPr>
            <p:nvPr/>
          </p:nvSpPr>
          <p:spPr bwMode="gray">
            <a:xfrm>
              <a:off x="7629433" y="1555679"/>
              <a:ext cx="1214310" cy="360363"/>
            </a:xfrm>
            <a:prstGeom prst="rect">
              <a:avLst/>
            </a:prstGeom>
            <a:noFill/>
            <a:ln w="12700" algn="ctr">
              <a:noFill/>
              <a:miter lim="800000"/>
              <a:headEnd/>
              <a:tailEnd/>
            </a:ln>
            <a:effectLst/>
          </p:spPr>
          <p:txBody>
            <a:bodyPr lIns="0" tIns="0" rIns="0" bIns="0" anchor="ctr"/>
            <a:lstStyle/>
            <a:p>
              <a:pPr algn="ctr" defTabSz="801688" eaLnBrk="0" hangingPunct="0">
                <a:lnSpc>
                  <a:spcPct val="95000"/>
                </a:lnSpc>
                <a:spcAft>
                  <a:spcPts val="800"/>
                </a:spcAft>
                <a:defRPr/>
              </a:pPr>
              <a:r>
                <a:rPr lang="en-US" sz="1400" noProof="1" smtClean="0">
                  <a:cs typeface="Arial" charset="0"/>
                </a:rPr>
                <a:t>Elimination</a:t>
              </a:r>
              <a:endParaRPr lang="en-US" sz="1400" noProof="1">
                <a:cs typeface="Arial" charset="0"/>
              </a:endParaRPr>
            </a:p>
          </p:txBody>
        </p:sp>
        <p:sp>
          <p:nvSpPr>
            <p:cNvPr id="42" name="_color1"/>
            <p:cNvSpPr>
              <a:spLocks/>
            </p:cNvSpPr>
            <p:nvPr/>
          </p:nvSpPr>
          <p:spPr bwMode="gray">
            <a:xfrm>
              <a:off x="3171939" y="4348815"/>
              <a:ext cx="4236470" cy="699497"/>
            </a:xfrm>
            <a:custGeom>
              <a:avLst/>
              <a:gdLst>
                <a:gd name="connsiteX0" fmla="*/ 0 w 10000"/>
                <a:gd name="connsiteY0" fmla="*/ 6563 h 9928"/>
                <a:gd name="connsiteX1" fmla="*/ 1623 w 10000"/>
                <a:gd name="connsiteY1" fmla="*/ 9928 h 9928"/>
                <a:gd name="connsiteX2" fmla="*/ 3360 w 10000"/>
                <a:gd name="connsiteY2" fmla="*/ 6375 h 9928"/>
                <a:gd name="connsiteX3" fmla="*/ 5522 w 10000"/>
                <a:gd name="connsiteY3" fmla="*/ 481 h 9928"/>
                <a:gd name="connsiteX4" fmla="*/ 10000 w 10000"/>
                <a:gd name="connsiteY4" fmla="*/ 8654 h 9928"/>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127 h 9516"/>
                <a:gd name="connsiteX1" fmla="*/ 1623 w 10000"/>
                <a:gd name="connsiteY1" fmla="*/ 9516 h 9516"/>
                <a:gd name="connsiteX2" fmla="*/ 3360 w 10000"/>
                <a:gd name="connsiteY2" fmla="*/ 5937 h 9516"/>
                <a:gd name="connsiteX3" fmla="*/ 5522 w 10000"/>
                <a:gd name="connsiteY3" fmla="*/ 0 h 9516"/>
                <a:gd name="connsiteX4" fmla="*/ 8358 w 10000"/>
                <a:gd name="connsiteY4" fmla="*/ 5937 h 9516"/>
                <a:gd name="connsiteX5" fmla="*/ 10000 w 10000"/>
                <a:gd name="connsiteY5" fmla="*/ 8233 h 9516"/>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10000"/>
                <a:gd name="connsiteY0" fmla="*/ 7045 h 9258"/>
                <a:gd name="connsiteX1" fmla="*/ 3360 w 10000"/>
                <a:gd name="connsiteY1" fmla="*/ 6845 h 9258"/>
                <a:gd name="connsiteX2" fmla="*/ 5522 w 10000"/>
                <a:gd name="connsiteY2" fmla="*/ 606 h 9258"/>
                <a:gd name="connsiteX3" fmla="*/ 8358 w 10000"/>
                <a:gd name="connsiteY3" fmla="*/ 6845 h 9258"/>
                <a:gd name="connsiteX4" fmla="*/ 10000 w 10000"/>
                <a:gd name="connsiteY4" fmla="*/ 9258 h 9258"/>
                <a:gd name="connsiteX0" fmla="*/ 0 w 6640"/>
                <a:gd name="connsiteY0" fmla="*/ 7394 h 10000"/>
                <a:gd name="connsiteX1" fmla="*/ 2162 w 6640"/>
                <a:gd name="connsiteY1" fmla="*/ 655 h 10000"/>
                <a:gd name="connsiteX2" fmla="*/ 4998 w 6640"/>
                <a:gd name="connsiteY2" fmla="*/ 7394 h 10000"/>
                <a:gd name="connsiteX3" fmla="*/ 6640 w 6640"/>
                <a:gd name="connsiteY3" fmla="*/ 10000 h 10000"/>
                <a:gd name="connsiteX0" fmla="*/ 0 w 7527"/>
                <a:gd name="connsiteY0" fmla="*/ 7394 h 7394"/>
                <a:gd name="connsiteX1" fmla="*/ 3256 w 7527"/>
                <a:gd name="connsiteY1" fmla="*/ 655 h 7394"/>
                <a:gd name="connsiteX2" fmla="*/ 7527 w 7527"/>
                <a:gd name="connsiteY2" fmla="*/ 7394 h 7394"/>
              </a:gdLst>
              <a:ahLst/>
              <a:cxnLst>
                <a:cxn ang="0">
                  <a:pos x="connsiteX0" y="connsiteY0"/>
                </a:cxn>
                <a:cxn ang="0">
                  <a:pos x="connsiteX1" y="connsiteY1"/>
                </a:cxn>
                <a:cxn ang="0">
                  <a:pos x="connsiteX2" y="connsiteY2"/>
                </a:cxn>
              </a:cxnLst>
              <a:rect l="l" t="t" r="r" b="b"/>
              <a:pathLst>
                <a:path w="7527" h="7394">
                  <a:moveTo>
                    <a:pt x="0" y="7394"/>
                  </a:moveTo>
                  <a:cubicBezTo>
                    <a:pt x="937" y="4965"/>
                    <a:pt x="1923" y="1027"/>
                    <a:pt x="3256" y="655"/>
                  </a:cubicBezTo>
                  <a:cubicBezTo>
                    <a:pt x="4761" y="0"/>
                    <a:pt x="6404" y="5257"/>
                    <a:pt x="7527" y="7394"/>
                  </a:cubicBezTo>
                </a:path>
              </a:pathLst>
            </a:custGeom>
            <a:noFill/>
            <a:ln w="38100">
              <a:solidFill>
                <a:srgbClr val="92D050"/>
              </a:solidFill>
              <a:miter lim="800000"/>
              <a:headEnd/>
              <a:tailEnd/>
            </a:ln>
            <a:effectLst>
              <a:outerShdw blurRad="127000" dist="63500" dir="2700000" algn="tl" rotWithShape="0">
                <a:prstClr val="black">
                  <a:alpha val="40000"/>
                </a:prstClr>
              </a:outerShdw>
            </a:effectLst>
          </p:spPr>
          <p:txBody>
            <a:bodyPr/>
            <a:lstStyle/>
            <a:p>
              <a:pPr>
                <a:lnSpc>
                  <a:spcPct val="95000"/>
                </a:lnSpc>
                <a:spcAft>
                  <a:spcPts val="800"/>
                </a:spcAft>
              </a:pPr>
              <a:endParaRPr lang="en-US" sz="1600" noProof="1"/>
            </a:p>
          </p:txBody>
        </p:sp>
        <p:sp>
          <p:nvSpPr>
            <p:cNvPr id="43" name="_color1"/>
            <p:cNvSpPr>
              <a:spLocks/>
            </p:cNvSpPr>
            <p:nvPr/>
          </p:nvSpPr>
          <p:spPr bwMode="gray">
            <a:xfrm>
              <a:off x="7408650" y="5048311"/>
              <a:ext cx="1412291" cy="246536"/>
            </a:xfrm>
            <a:custGeom>
              <a:avLst/>
              <a:gdLst>
                <a:gd name="connsiteX0" fmla="*/ 0 w 10000"/>
                <a:gd name="connsiteY0" fmla="*/ 6563 h 9928"/>
                <a:gd name="connsiteX1" fmla="*/ 1623 w 10000"/>
                <a:gd name="connsiteY1" fmla="*/ 9928 h 9928"/>
                <a:gd name="connsiteX2" fmla="*/ 3360 w 10000"/>
                <a:gd name="connsiteY2" fmla="*/ 6375 h 9928"/>
                <a:gd name="connsiteX3" fmla="*/ 5522 w 10000"/>
                <a:gd name="connsiteY3" fmla="*/ 481 h 9928"/>
                <a:gd name="connsiteX4" fmla="*/ 10000 w 10000"/>
                <a:gd name="connsiteY4" fmla="*/ 8654 h 9928"/>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611 h 10000"/>
                <a:gd name="connsiteX1" fmla="*/ 1623 w 10000"/>
                <a:gd name="connsiteY1" fmla="*/ 10000 h 10000"/>
                <a:gd name="connsiteX2" fmla="*/ 3360 w 10000"/>
                <a:gd name="connsiteY2" fmla="*/ 6421 h 10000"/>
                <a:gd name="connsiteX3" fmla="*/ 5522 w 10000"/>
                <a:gd name="connsiteY3" fmla="*/ 484 h 10000"/>
                <a:gd name="connsiteX4" fmla="*/ 10000 w 10000"/>
                <a:gd name="connsiteY4" fmla="*/ 8717 h 10000"/>
                <a:gd name="connsiteX0" fmla="*/ 0 w 10000"/>
                <a:gd name="connsiteY0" fmla="*/ 6127 h 9516"/>
                <a:gd name="connsiteX1" fmla="*/ 1623 w 10000"/>
                <a:gd name="connsiteY1" fmla="*/ 9516 h 9516"/>
                <a:gd name="connsiteX2" fmla="*/ 3360 w 10000"/>
                <a:gd name="connsiteY2" fmla="*/ 5937 h 9516"/>
                <a:gd name="connsiteX3" fmla="*/ 5522 w 10000"/>
                <a:gd name="connsiteY3" fmla="*/ 0 h 9516"/>
                <a:gd name="connsiteX4" fmla="*/ 8358 w 10000"/>
                <a:gd name="connsiteY4" fmla="*/ 5937 h 9516"/>
                <a:gd name="connsiteX5" fmla="*/ 10000 w 10000"/>
                <a:gd name="connsiteY5" fmla="*/ 8233 h 9516"/>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6439 h 10000"/>
                <a:gd name="connsiteX1" fmla="*/ 1623 w 10000"/>
                <a:gd name="connsiteY1" fmla="*/ 10000 h 10000"/>
                <a:gd name="connsiteX2" fmla="*/ 3360 w 10000"/>
                <a:gd name="connsiteY2" fmla="*/ 6239 h 10000"/>
                <a:gd name="connsiteX3" fmla="*/ 5522 w 10000"/>
                <a:gd name="connsiteY3" fmla="*/ 0 h 10000"/>
                <a:gd name="connsiteX4" fmla="*/ 8358 w 10000"/>
                <a:gd name="connsiteY4" fmla="*/ 6239 h 10000"/>
                <a:gd name="connsiteX5" fmla="*/ 10000 w 10000"/>
                <a:gd name="connsiteY5" fmla="*/ 8652 h 10000"/>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10000"/>
                <a:gd name="connsiteY0" fmla="*/ 7045 h 10606"/>
                <a:gd name="connsiteX1" fmla="*/ 1623 w 10000"/>
                <a:gd name="connsiteY1" fmla="*/ 10606 h 10606"/>
                <a:gd name="connsiteX2" fmla="*/ 3360 w 10000"/>
                <a:gd name="connsiteY2" fmla="*/ 6845 h 10606"/>
                <a:gd name="connsiteX3" fmla="*/ 5522 w 10000"/>
                <a:gd name="connsiteY3" fmla="*/ 606 h 10606"/>
                <a:gd name="connsiteX4" fmla="*/ 8358 w 10000"/>
                <a:gd name="connsiteY4" fmla="*/ 6845 h 10606"/>
                <a:gd name="connsiteX5" fmla="*/ 10000 w 10000"/>
                <a:gd name="connsiteY5" fmla="*/ 9258 h 10606"/>
                <a:gd name="connsiteX0" fmla="*/ 0 w 8377"/>
                <a:gd name="connsiteY0" fmla="*/ 10606 h 10606"/>
                <a:gd name="connsiteX1" fmla="*/ 1737 w 8377"/>
                <a:gd name="connsiteY1" fmla="*/ 6845 h 10606"/>
                <a:gd name="connsiteX2" fmla="*/ 3899 w 8377"/>
                <a:gd name="connsiteY2" fmla="*/ 606 h 10606"/>
                <a:gd name="connsiteX3" fmla="*/ 6735 w 8377"/>
                <a:gd name="connsiteY3" fmla="*/ 6845 h 10606"/>
                <a:gd name="connsiteX4" fmla="*/ 8377 w 8377"/>
                <a:gd name="connsiteY4" fmla="*/ 9258 h 10606"/>
                <a:gd name="connsiteX0" fmla="*/ 0 w 7926"/>
                <a:gd name="connsiteY0" fmla="*/ 6454 h 8729"/>
                <a:gd name="connsiteX1" fmla="*/ 2580 w 7926"/>
                <a:gd name="connsiteY1" fmla="*/ 571 h 8729"/>
                <a:gd name="connsiteX2" fmla="*/ 5966 w 7926"/>
                <a:gd name="connsiteY2" fmla="*/ 6454 h 8729"/>
                <a:gd name="connsiteX3" fmla="*/ 7926 w 7926"/>
                <a:gd name="connsiteY3" fmla="*/ 8729 h 8729"/>
                <a:gd name="connsiteX0" fmla="*/ 0 w 6745"/>
                <a:gd name="connsiteY0" fmla="*/ 654 h 10000"/>
                <a:gd name="connsiteX1" fmla="*/ 4272 w 6745"/>
                <a:gd name="connsiteY1" fmla="*/ 7394 h 10000"/>
                <a:gd name="connsiteX2" fmla="*/ 6745 w 6745"/>
                <a:gd name="connsiteY2" fmla="*/ 10000 h 10000"/>
                <a:gd name="connsiteX0" fmla="*/ 0 w 3666"/>
                <a:gd name="connsiteY0" fmla="*/ 0 h 2606"/>
                <a:gd name="connsiteX1" fmla="*/ 3666 w 3666"/>
                <a:gd name="connsiteY1" fmla="*/ 2606 h 2606"/>
              </a:gdLst>
              <a:ahLst/>
              <a:cxnLst>
                <a:cxn ang="0">
                  <a:pos x="connsiteX0" y="connsiteY0"/>
                </a:cxn>
                <a:cxn ang="0">
                  <a:pos x="connsiteX1" y="connsiteY1"/>
                </a:cxn>
              </a:cxnLst>
              <a:rect l="l" t="t" r="r" b="b"/>
              <a:pathLst>
                <a:path w="3666" h="2606">
                  <a:moveTo>
                    <a:pt x="0" y="0"/>
                  </a:moveTo>
                  <a:cubicBezTo>
                    <a:pt x="1558" y="2187"/>
                    <a:pt x="3006" y="2549"/>
                    <a:pt x="3666" y="2606"/>
                  </a:cubicBezTo>
                </a:path>
              </a:pathLst>
            </a:custGeom>
            <a:noFill/>
            <a:ln w="38100">
              <a:solidFill>
                <a:srgbClr val="C00000"/>
              </a:solidFill>
              <a:miter lim="800000"/>
              <a:headEnd/>
              <a:tailEnd/>
            </a:ln>
            <a:effectLst>
              <a:outerShdw blurRad="127000" dist="63500" dir="2700000" algn="tl" rotWithShape="0">
                <a:prstClr val="black">
                  <a:alpha val="40000"/>
                </a:prstClr>
              </a:outerShdw>
            </a:effectLst>
          </p:spPr>
          <p:txBody>
            <a:bodyPr/>
            <a:lstStyle/>
            <a:p>
              <a:pPr>
                <a:lnSpc>
                  <a:spcPct val="95000"/>
                </a:lnSpc>
                <a:spcAft>
                  <a:spcPts val="800"/>
                </a:spcAft>
              </a:pPr>
              <a:endParaRPr lang="en-US" sz="1600" noProof="1"/>
            </a:p>
          </p:txBody>
        </p:sp>
      </p:grpSp>
      <p:grpSp>
        <p:nvGrpSpPr>
          <p:cNvPr id="64" name="Gruppieren 63"/>
          <p:cNvGrpSpPr/>
          <p:nvPr/>
        </p:nvGrpSpPr>
        <p:grpSpPr bwMode="gray">
          <a:xfrm>
            <a:off x="2570512" y="3356792"/>
            <a:ext cx="1800000" cy="834312"/>
            <a:chOff x="2570512" y="3375842"/>
            <a:chExt cx="1800000" cy="834312"/>
          </a:xfrm>
        </p:grpSpPr>
        <p:grpSp>
          <p:nvGrpSpPr>
            <p:cNvPr id="65" name="Gruppieren 64"/>
            <p:cNvGrpSpPr/>
            <p:nvPr/>
          </p:nvGrpSpPr>
          <p:grpSpPr bwMode="gray">
            <a:xfrm>
              <a:off x="3233354" y="3735842"/>
              <a:ext cx="474316" cy="474312"/>
              <a:chOff x="3233354" y="3735842"/>
              <a:chExt cx="474316" cy="474312"/>
            </a:xfrm>
          </p:grpSpPr>
          <p:sp>
            <p:nvSpPr>
              <p:cNvPr id="67" name="Ellipse 66"/>
              <p:cNvSpPr/>
              <p:nvPr/>
            </p:nvSpPr>
            <p:spPr bwMode="gray">
              <a:xfrm>
                <a:off x="3359625" y="3862110"/>
                <a:ext cx="221775" cy="221775"/>
              </a:xfrm>
              <a:prstGeom prst="ellipse">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sp>
            <p:nvSpPr>
              <p:cNvPr id="68" name="Rad 67"/>
              <p:cNvSpPr/>
              <p:nvPr/>
            </p:nvSpPr>
            <p:spPr bwMode="gray">
              <a:xfrm>
                <a:off x="3233354" y="3735842"/>
                <a:ext cx="474316" cy="474312"/>
              </a:xfrm>
              <a:prstGeom prst="donut">
                <a:avLst>
                  <a:gd name="adj" fmla="val 10891"/>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grpSp>
        <p:sp>
          <p:nvSpPr>
            <p:cNvPr id="66" name="_content" descr="© INSCALE GmbH, 26.05.2010&#10;http://www.presentationload.com/"/>
            <p:cNvSpPr>
              <a:spLocks noChangeArrowheads="1"/>
            </p:cNvSpPr>
            <p:nvPr/>
          </p:nvSpPr>
          <p:spPr bwMode="gray">
            <a:xfrm>
              <a:off x="2570512" y="3375842"/>
              <a:ext cx="1800000" cy="360000"/>
            </a:xfrm>
            <a:prstGeom prst="rect">
              <a:avLst/>
            </a:prstGeom>
            <a:noFill/>
            <a:ln w="19050">
              <a:noFill/>
              <a:miter lim="800000"/>
              <a:headEnd/>
              <a:tailEnd/>
            </a:ln>
            <a:effectLst/>
          </p:spPr>
          <p:txBody>
            <a:bodyPr wrap="square" lIns="0" tIns="0" rIns="0" bIns="0" anchor="ctr">
              <a:noAutofit/>
            </a:bodyPr>
            <a:lstStyle/>
            <a:p>
              <a:pPr algn="ctr" defTabSz="801688">
                <a:lnSpc>
                  <a:spcPct val="95000"/>
                </a:lnSpc>
                <a:spcAft>
                  <a:spcPts val="800"/>
                </a:spcAft>
              </a:pPr>
              <a:r>
                <a:rPr lang="de-DE" sz="1600" b="1" noProof="1" smtClean="0">
                  <a:cs typeface="Arial" pitchFamily="34" charset="0"/>
                </a:rPr>
                <a:t>Product A</a:t>
              </a:r>
            </a:p>
          </p:txBody>
        </p:sp>
      </p:grpSp>
      <p:grpSp>
        <p:nvGrpSpPr>
          <p:cNvPr id="69" name="Gruppieren 68"/>
          <p:cNvGrpSpPr/>
          <p:nvPr/>
        </p:nvGrpSpPr>
        <p:grpSpPr bwMode="gray">
          <a:xfrm>
            <a:off x="3707670" y="2413817"/>
            <a:ext cx="1800000" cy="834312"/>
            <a:chOff x="2570512" y="3375842"/>
            <a:chExt cx="1800000" cy="834312"/>
          </a:xfrm>
        </p:grpSpPr>
        <p:grpSp>
          <p:nvGrpSpPr>
            <p:cNvPr id="70" name="Gruppieren 69"/>
            <p:cNvGrpSpPr/>
            <p:nvPr/>
          </p:nvGrpSpPr>
          <p:grpSpPr bwMode="gray">
            <a:xfrm>
              <a:off x="3233354" y="3735842"/>
              <a:ext cx="474316" cy="474312"/>
              <a:chOff x="3233354" y="3735842"/>
              <a:chExt cx="474316" cy="474312"/>
            </a:xfrm>
          </p:grpSpPr>
          <p:sp>
            <p:nvSpPr>
              <p:cNvPr id="72" name="Ellipse 71"/>
              <p:cNvSpPr/>
              <p:nvPr/>
            </p:nvSpPr>
            <p:spPr bwMode="gray">
              <a:xfrm>
                <a:off x="3359625" y="3862110"/>
                <a:ext cx="221775" cy="221775"/>
              </a:xfrm>
              <a:prstGeom prst="ellipse">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sp>
            <p:nvSpPr>
              <p:cNvPr id="73" name="Rad 72"/>
              <p:cNvSpPr/>
              <p:nvPr/>
            </p:nvSpPr>
            <p:spPr bwMode="gray">
              <a:xfrm>
                <a:off x="3233354" y="3735842"/>
                <a:ext cx="474316" cy="474312"/>
              </a:xfrm>
              <a:prstGeom prst="donut">
                <a:avLst>
                  <a:gd name="adj" fmla="val 10891"/>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grpSp>
        <p:sp>
          <p:nvSpPr>
            <p:cNvPr id="71" name="_content" descr="© INSCALE GmbH, 26.05.2010&#10;http://www.presentationload.com/"/>
            <p:cNvSpPr>
              <a:spLocks noChangeArrowheads="1"/>
            </p:cNvSpPr>
            <p:nvPr/>
          </p:nvSpPr>
          <p:spPr bwMode="gray">
            <a:xfrm>
              <a:off x="2570512" y="3375842"/>
              <a:ext cx="1800000" cy="360000"/>
            </a:xfrm>
            <a:prstGeom prst="rect">
              <a:avLst/>
            </a:prstGeom>
            <a:noFill/>
            <a:ln w="19050">
              <a:noFill/>
              <a:miter lim="800000"/>
              <a:headEnd/>
              <a:tailEnd/>
            </a:ln>
            <a:effectLst/>
          </p:spPr>
          <p:txBody>
            <a:bodyPr wrap="square" lIns="0" tIns="0" rIns="0" bIns="0" anchor="ctr">
              <a:noAutofit/>
            </a:bodyPr>
            <a:lstStyle/>
            <a:p>
              <a:pPr algn="ctr" defTabSz="801688">
                <a:lnSpc>
                  <a:spcPct val="95000"/>
                </a:lnSpc>
                <a:spcAft>
                  <a:spcPts val="800"/>
                </a:spcAft>
              </a:pPr>
              <a:r>
                <a:rPr lang="de-DE" sz="1600" b="1" noProof="1" smtClean="0">
                  <a:cs typeface="Arial" pitchFamily="34" charset="0"/>
                </a:rPr>
                <a:t>Product B</a:t>
              </a:r>
            </a:p>
          </p:txBody>
        </p:sp>
      </p:grpSp>
      <p:grpSp>
        <p:nvGrpSpPr>
          <p:cNvPr id="74" name="Gruppieren 73"/>
          <p:cNvGrpSpPr/>
          <p:nvPr/>
        </p:nvGrpSpPr>
        <p:grpSpPr bwMode="gray">
          <a:xfrm>
            <a:off x="7002555" y="3519768"/>
            <a:ext cx="1800000" cy="834312"/>
            <a:chOff x="2570512" y="3375842"/>
            <a:chExt cx="1800000" cy="834312"/>
          </a:xfrm>
        </p:grpSpPr>
        <p:grpSp>
          <p:nvGrpSpPr>
            <p:cNvPr id="75" name="Gruppieren 74"/>
            <p:cNvGrpSpPr/>
            <p:nvPr/>
          </p:nvGrpSpPr>
          <p:grpSpPr bwMode="gray">
            <a:xfrm>
              <a:off x="3233354" y="3735842"/>
              <a:ext cx="474316" cy="474312"/>
              <a:chOff x="3233354" y="3735842"/>
              <a:chExt cx="474316" cy="474312"/>
            </a:xfrm>
          </p:grpSpPr>
          <p:sp>
            <p:nvSpPr>
              <p:cNvPr id="77" name="Ellipse 76"/>
              <p:cNvSpPr/>
              <p:nvPr/>
            </p:nvSpPr>
            <p:spPr bwMode="gray">
              <a:xfrm>
                <a:off x="3359625" y="3862110"/>
                <a:ext cx="221775" cy="221775"/>
              </a:xfrm>
              <a:prstGeom prst="ellipse">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sp>
            <p:nvSpPr>
              <p:cNvPr id="78" name="Rad 77"/>
              <p:cNvSpPr/>
              <p:nvPr/>
            </p:nvSpPr>
            <p:spPr bwMode="gray">
              <a:xfrm>
                <a:off x="3233354" y="3735842"/>
                <a:ext cx="474316" cy="474312"/>
              </a:xfrm>
              <a:prstGeom prst="donut">
                <a:avLst>
                  <a:gd name="adj" fmla="val 10891"/>
                </a:avLst>
              </a:prstGeom>
              <a:solidFill>
                <a:schemeClr val="accent1"/>
              </a:solidFill>
              <a:ln w="12700">
                <a:solidFill>
                  <a:srgbClr val="FFFFFF"/>
                </a:solidFill>
                <a:round/>
                <a:headEnd/>
                <a:tailEnd/>
              </a:ln>
              <a:effectLst>
                <a:outerShdw blurRad="76200" dist="50800" dir="2700000" algn="tl" rotWithShape="0">
                  <a:prstClr val="black">
                    <a:alpha val="40000"/>
                  </a:prstClr>
                </a:outerShdw>
              </a:effectLst>
            </p:spPr>
            <p:txBody>
              <a:bodyPr rtlCol="0" anchor="ctr"/>
              <a:lstStyle/>
              <a:p>
                <a:pPr algn="ctr"/>
                <a:endParaRPr lang="de-DE" dirty="0"/>
              </a:p>
            </p:txBody>
          </p:sp>
        </p:grpSp>
        <p:sp>
          <p:nvSpPr>
            <p:cNvPr id="76" name="_content" descr="© INSCALE GmbH, 26.05.2010&#10;http://www.presentationload.com/"/>
            <p:cNvSpPr>
              <a:spLocks noChangeArrowheads="1"/>
            </p:cNvSpPr>
            <p:nvPr/>
          </p:nvSpPr>
          <p:spPr bwMode="gray">
            <a:xfrm>
              <a:off x="2570512" y="3375842"/>
              <a:ext cx="1800000" cy="360000"/>
            </a:xfrm>
            <a:prstGeom prst="rect">
              <a:avLst/>
            </a:prstGeom>
            <a:noFill/>
            <a:ln w="19050">
              <a:noFill/>
              <a:miter lim="800000"/>
              <a:headEnd/>
              <a:tailEnd/>
            </a:ln>
            <a:effectLst/>
          </p:spPr>
          <p:txBody>
            <a:bodyPr wrap="square" lIns="0" tIns="0" rIns="0" bIns="0" anchor="ctr">
              <a:noAutofit/>
            </a:bodyPr>
            <a:lstStyle/>
            <a:p>
              <a:pPr algn="ctr" defTabSz="801688">
                <a:lnSpc>
                  <a:spcPct val="95000"/>
                </a:lnSpc>
                <a:spcAft>
                  <a:spcPts val="800"/>
                </a:spcAft>
              </a:pPr>
              <a:r>
                <a:rPr lang="de-DE" sz="1600" b="1" noProof="1" smtClean="0">
                  <a:cs typeface="Arial" pitchFamily="34" charset="0"/>
                </a:rPr>
                <a:t>Product C</a:t>
              </a:r>
            </a:p>
          </p:txBody>
        </p:sp>
      </p:grpSp>
      <p:grpSp>
        <p:nvGrpSpPr>
          <p:cNvPr id="45" name="Gruppieren 44"/>
          <p:cNvGrpSpPr/>
          <p:nvPr/>
        </p:nvGrpSpPr>
        <p:grpSpPr bwMode="gray">
          <a:xfrm rot="21345187">
            <a:off x="4565131" y="4740939"/>
            <a:ext cx="2119643" cy="1758546"/>
            <a:chOff x="7738861" y="10815"/>
            <a:chExt cx="2119643" cy="1754760"/>
          </a:xfrm>
        </p:grpSpPr>
        <p:sp>
          <p:nvSpPr>
            <p:cNvPr id="46" name="Rechteck 45"/>
            <p:cNvSpPr/>
            <p:nvPr/>
          </p:nvSpPr>
          <p:spPr bwMode="gray">
            <a:xfrm rot="384271">
              <a:off x="7738861" y="153045"/>
              <a:ext cx="2119643" cy="1612530"/>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Show the position of your products within the life cycle by dragging the markers along the curve.</a:t>
              </a:r>
              <a:endPar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7" name="Picture 5" descr="Tessafilm_4"/>
            <p:cNvPicPr>
              <a:picLocks noChangeAspect="1" noChangeArrowheads="1"/>
            </p:cNvPicPr>
            <p:nvPr/>
          </p:nvPicPr>
          <p:blipFill>
            <a:blip r:embed="rId2" cstate="print"/>
            <a:srcRect l="59392" b="89844"/>
            <a:stretch>
              <a:fillRect/>
            </a:stretch>
          </p:blipFill>
          <p:spPr bwMode="gray">
            <a:xfrm rot="566090">
              <a:off x="8811507" y="10815"/>
              <a:ext cx="793888" cy="452148"/>
            </a:xfrm>
            <a:prstGeom prst="rect">
              <a:avLst/>
            </a:prstGeom>
            <a:noFill/>
          </p:spPr>
        </p:pic>
      </p:grpSp>
    </p:spTree>
    <p:extLst>
      <p:ext uri="{BB962C8B-B14F-4D97-AF65-F5344CB8AC3E}">
        <p14:creationId xmlns:p14="http://schemas.microsoft.com/office/powerpoint/2010/main" val="30047185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_h2"/>
          <p:cNvSpPr>
            <a:spLocks noGrp="1"/>
          </p:cNvSpPr>
          <p:nvPr>
            <p:ph type="body" sz="quarter" idx="13"/>
          </p:nvPr>
        </p:nvSpPr>
        <p:spPr bwMode="gray"/>
        <p:txBody>
          <a:bodyPr/>
          <a:lstStyle/>
          <a:p>
            <a:r>
              <a:rPr lang="en-US" noProof="1"/>
              <a:t>Supply chain displaying the path of a product from commodity to supplier, manufacturer and customer</a:t>
            </a:r>
          </a:p>
        </p:txBody>
      </p:sp>
      <p:sp>
        <p:nvSpPr>
          <p:cNvPr id="40963" name="_h1"/>
          <p:cNvSpPr>
            <a:spLocks noGrp="1" noChangeArrowheads="1"/>
          </p:cNvSpPr>
          <p:nvPr>
            <p:ph type="title"/>
          </p:nvPr>
        </p:nvSpPr>
        <p:spPr bwMode="gray"/>
        <p:txBody>
          <a:bodyPr/>
          <a:lstStyle/>
          <a:p>
            <a:r>
              <a:rPr lang="en-US" noProof="1"/>
              <a:t>Macroenvironment Analysis </a:t>
            </a:r>
            <a:r>
              <a:rPr lang="en-US" b="0" noProof="1"/>
              <a:t>– Supply </a:t>
            </a:r>
            <a:r>
              <a:rPr lang="en-US" b="0" noProof="1" smtClean="0"/>
              <a:t>Chain</a:t>
            </a:r>
            <a:endParaRPr lang="de-DE" b="0" noProof="1" smtClean="0"/>
          </a:p>
        </p:txBody>
      </p:sp>
      <p:grpSp>
        <p:nvGrpSpPr>
          <p:cNvPr id="2" name="Gruppieren 1"/>
          <p:cNvGrpSpPr/>
          <p:nvPr/>
        </p:nvGrpSpPr>
        <p:grpSpPr bwMode="gray">
          <a:xfrm>
            <a:off x="323849" y="1915199"/>
            <a:ext cx="8497093" cy="3888001"/>
            <a:chOff x="323849" y="1915199"/>
            <a:chExt cx="8497093" cy="3888001"/>
          </a:xfrm>
        </p:grpSpPr>
        <p:grpSp>
          <p:nvGrpSpPr>
            <p:cNvPr id="26" name="Gruppieren 25"/>
            <p:cNvGrpSpPr/>
            <p:nvPr/>
          </p:nvGrpSpPr>
          <p:grpSpPr bwMode="gray">
            <a:xfrm>
              <a:off x="323849" y="1915199"/>
              <a:ext cx="2160151" cy="3888001"/>
              <a:chOff x="323849" y="1915199"/>
              <a:chExt cx="2160151" cy="3888001"/>
            </a:xfrm>
          </p:grpSpPr>
          <p:sp>
            <p:nvSpPr>
              <p:cNvPr id="19" name="Rechteck 18"/>
              <p:cNvSpPr/>
              <p:nvPr/>
            </p:nvSpPr>
            <p:spPr bwMode="gray">
              <a:xfrm>
                <a:off x="323850" y="1915199"/>
                <a:ext cx="1729066" cy="90000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sz="1600" b="1" noProof="1" smtClean="0">
                    <a:solidFill>
                      <a:srgbClr val="FFFFFF"/>
                    </a:solidFill>
                    <a:effectLst>
                      <a:outerShdw blurRad="190500" algn="ctr" rotWithShape="0">
                        <a:prstClr val="black">
                          <a:alpha val="50000"/>
                        </a:prstClr>
                      </a:outerShdw>
                    </a:effectLst>
                    <a:cs typeface="Arial" charset="0"/>
                  </a:rPr>
                  <a:t>Supplier</a:t>
                </a:r>
                <a:endParaRPr lang="de-DE" sz="1600" b="1" noProof="1">
                  <a:solidFill>
                    <a:srgbClr val="FFFFFF"/>
                  </a:solidFill>
                  <a:effectLst>
                    <a:outerShdw blurRad="190500" algn="ctr" rotWithShape="0">
                      <a:prstClr val="black">
                        <a:alpha val="50000"/>
                      </a:prstClr>
                    </a:outerShdw>
                  </a:effectLst>
                  <a:cs typeface="Arial" charset="0"/>
                </a:endParaRPr>
              </a:p>
            </p:txBody>
          </p:sp>
          <p:sp>
            <p:nvSpPr>
              <p:cNvPr id="126" name="Rechteck 125"/>
              <p:cNvSpPr/>
              <p:nvPr/>
            </p:nvSpPr>
            <p:spPr bwMode="gray">
              <a:xfrm>
                <a:off x="323850" y="2815200"/>
                <a:ext cx="1729066" cy="1620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List of suppliers and provided goods / ressources</a:t>
                </a:r>
              </a:p>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Important information on suppliers</a:t>
                </a:r>
              </a:p>
            </p:txBody>
          </p:sp>
          <p:sp>
            <p:nvSpPr>
              <p:cNvPr id="141" name="Richtungspfeil 140"/>
              <p:cNvSpPr/>
              <p:nvPr/>
            </p:nvSpPr>
            <p:spPr bwMode="gray">
              <a:xfrm>
                <a:off x="2052916" y="1915199"/>
                <a:ext cx="431084" cy="900001"/>
              </a:xfrm>
              <a:prstGeom prst="homePlate">
                <a:avLst>
                  <a:gd name="adj" fmla="val 100000"/>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de-DE" sz="1400" u="sng" dirty="0">
                  <a:solidFill>
                    <a:srgbClr val="000000"/>
                  </a:solidFill>
                  <a:cs typeface="Arial" charset="0"/>
                </a:endParaRPr>
              </a:p>
            </p:txBody>
          </p:sp>
          <p:sp>
            <p:nvSpPr>
              <p:cNvPr id="198" name="Richtungspfeil 197"/>
              <p:cNvSpPr/>
              <p:nvPr/>
            </p:nvSpPr>
            <p:spPr bwMode="gray">
              <a:xfrm rot="16200000">
                <a:off x="1080383" y="4183200"/>
                <a:ext cx="216000" cy="576000"/>
              </a:xfrm>
              <a:prstGeom prst="homePlate">
                <a:avLst>
                  <a:gd name="adj" fmla="val 100000"/>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de-DE" sz="1400" u="sng" dirty="0">
                  <a:solidFill>
                    <a:srgbClr val="000000"/>
                  </a:solidFill>
                  <a:cs typeface="Arial" charset="0"/>
                </a:endParaRPr>
              </a:p>
            </p:txBody>
          </p:sp>
          <p:sp>
            <p:nvSpPr>
              <p:cNvPr id="147" name="Rechteck 146"/>
              <p:cNvSpPr/>
              <p:nvPr/>
            </p:nvSpPr>
            <p:spPr bwMode="gray">
              <a:xfrm>
                <a:off x="323849" y="4579200"/>
                <a:ext cx="1729066"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lnSpc>
                    <a:spcPct val="90000"/>
                  </a:lnSpc>
                </a:pPr>
                <a:r>
                  <a:rPr lang="de-DE" sz="1200" b="1" noProof="1" smtClean="0">
                    <a:solidFill>
                      <a:srgbClr val="FFFFFF"/>
                    </a:solidFill>
                    <a:effectLst>
                      <a:outerShdw blurRad="190500" algn="ctr" rotWithShape="0">
                        <a:prstClr val="black">
                          <a:alpha val="50000"/>
                        </a:prstClr>
                      </a:outerShdw>
                    </a:effectLst>
                    <a:cs typeface="Arial" charset="0"/>
                  </a:rPr>
                  <a:t>Supplier‘s supplier</a:t>
                </a:r>
                <a:endParaRPr lang="de-DE" sz="1200" b="1" noProof="1">
                  <a:solidFill>
                    <a:srgbClr val="FFFFFF"/>
                  </a:solidFill>
                  <a:effectLst>
                    <a:outerShdw blurRad="190500" algn="ctr" rotWithShape="0">
                      <a:prstClr val="black">
                        <a:alpha val="50000"/>
                      </a:prstClr>
                    </a:outerShdw>
                  </a:effectLst>
                  <a:cs typeface="Arial" charset="0"/>
                </a:endParaRPr>
              </a:p>
            </p:txBody>
          </p:sp>
          <p:sp>
            <p:nvSpPr>
              <p:cNvPr id="146" name="Rechteck 145"/>
              <p:cNvSpPr/>
              <p:nvPr/>
            </p:nvSpPr>
            <p:spPr bwMode="gray">
              <a:xfrm>
                <a:off x="323850" y="4939200"/>
                <a:ext cx="1729066" cy="864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Subcontractors of your suppliers</a:t>
                </a:r>
                <a:endParaRPr lang="de-DE" sz="1200" noProof="1">
                  <a:solidFill>
                    <a:srgbClr val="000000"/>
                  </a:solidFill>
                  <a:cs typeface="Arial" charset="0"/>
                </a:endParaRPr>
              </a:p>
            </p:txBody>
          </p:sp>
        </p:grpSp>
        <p:grpSp>
          <p:nvGrpSpPr>
            <p:cNvPr id="25" name="Gruppieren 24"/>
            <p:cNvGrpSpPr/>
            <p:nvPr/>
          </p:nvGrpSpPr>
          <p:grpSpPr bwMode="gray">
            <a:xfrm>
              <a:off x="2484000" y="1915199"/>
              <a:ext cx="4607084" cy="3888001"/>
              <a:chOff x="2484000" y="1915199"/>
              <a:chExt cx="4607084" cy="3888001"/>
            </a:xfrm>
          </p:grpSpPr>
          <p:sp>
            <p:nvSpPr>
              <p:cNvPr id="21" name="Rechteck 20"/>
              <p:cNvSpPr/>
              <p:nvPr/>
            </p:nvSpPr>
            <p:spPr bwMode="gray">
              <a:xfrm>
                <a:off x="2484000" y="1915199"/>
                <a:ext cx="4176000" cy="388800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08000" bIns="72000" anchor="t" anchorCtr="0"/>
              <a:lstStyle/>
              <a:p>
                <a:pPr algn="ctr">
                  <a:lnSpc>
                    <a:spcPct val="95000"/>
                  </a:lnSpc>
                  <a:spcAft>
                    <a:spcPts val="800"/>
                  </a:spcAft>
                  <a:buClr>
                    <a:srgbClr val="969696"/>
                  </a:buClr>
                  <a:defRPr/>
                </a:pPr>
                <a:r>
                  <a:rPr lang="de-DE" sz="2000" b="1" noProof="1" smtClean="0">
                    <a:solidFill>
                      <a:srgbClr val="000000"/>
                    </a:solidFill>
                    <a:cs typeface="Arial" charset="0"/>
                  </a:rPr>
                  <a:t>Internal supply chain</a:t>
                </a:r>
              </a:p>
            </p:txBody>
          </p:sp>
          <p:sp>
            <p:nvSpPr>
              <p:cNvPr id="195" name="Richtungspfeil 194"/>
              <p:cNvSpPr/>
              <p:nvPr/>
            </p:nvSpPr>
            <p:spPr bwMode="gray">
              <a:xfrm>
                <a:off x="6660000" y="1915199"/>
                <a:ext cx="431084" cy="900001"/>
              </a:xfrm>
              <a:prstGeom prst="homePlate">
                <a:avLst>
                  <a:gd name="adj" fmla="val 100000"/>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endParaRPr lang="de-DE" sz="1400" u="sng" dirty="0">
                  <a:solidFill>
                    <a:srgbClr val="000000"/>
                  </a:solidFill>
                  <a:cs typeface="Arial" charset="0"/>
                </a:endParaRPr>
              </a:p>
            </p:txBody>
          </p:sp>
          <p:grpSp>
            <p:nvGrpSpPr>
              <p:cNvPr id="16" name="Gruppieren 15"/>
              <p:cNvGrpSpPr/>
              <p:nvPr/>
            </p:nvGrpSpPr>
            <p:grpSpPr bwMode="gray">
              <a:xfrm>
                <a:off x="2627999" y="2455200"/>
                <a:ext cx="3888001" cy="3204000"/>
                <a:chOff x="2614431" y="2455200"/>
                <a:chExt cx="3915138" cy="3204000"/>
              </a:xfrm>
            </p:grpSpPr>
            <p:sp>
              <p:nvSpPr>
                <p:cNvPr id="122" name="Rechteck 121"/>
                <p:cNvSpPr/>
                <p:nvPr/>
              </p:nvSpPr>
              <p:spPr bwMode="gray">
                <a:xfrm>
                  <a:off x="2614431" y="2455200"/>
                  <a:ext cx="1305046"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sz="1400" b="1" noProof="1" smtClean="0">
                      <a:solidFill>
                        <a:srgbClr val="FFFFFF"/>
                      </a:solidFill>
                      <a:effectLst>
                        <a:outerShdw blurRad="190500" algn="ctr" rotWithShape="0">
                          <a:prstClr val="black">
                            <a:alpha val="50000"/>
                          </a:prstClr>
                        </a:outerShdw>
                      </a:effectLst>
                      <a:cs typeface="Arial" charset="0"/>
                    </a:rPr>
                    <a:t>Procurement</a:t>
                  </a:r>
                  <a:endParaRPr lang="de-DE" sz="1400" b="1" noProof="1">
                    <a:solidFill>
                      <a:srgbClr val="FFFFFF"/>
                    </a:solidFill>
                    <a:effectLst>
                      <a:outerShdw blurRad="190500" algn="ctr" rotWithShape="0">
                        <a:prstClr val="black">
                          <a:alpha val="50000"/>
                        </a:prstClr>
                      </a:outerShdw>
                    </a:effectLst>
                    <a:cs typeface="Arial" charset="0"/>
                  </a:endParaRPr>
                </a:p>
              </p:txBody>
            </p:sp>
            <p:sp>
              <p:nvSpPr>
                <p:cNvPr id="123" name="Rechteck 122"/>
                <p:cNvSpPr/>
                <p:nvPr/>
              </p:nvSpPr>
              <p:spPr bwMode="gray">
                <a:xfrm>
                  <a:off x="3919477" y="2455200"/>
                  <a:ext cx="1305046"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sz="1400" b="1" noProof="1" smtClean="0">
                      <a:solidFill>
                        <a:srgbClr val="FFFFFF"/>
                      </a:solidFill>
                      <a:effectLst>
                        <a:outerShdw blurRad="190500" algn="ctr" rotWithShape="0">
                          <a:prstClr val="black">
                            <a:alpha val="50000"/>
                          </a:prstClr>
                        </a:outerShdw>
                      </a:effectLst>
                      <a:cs typeface="Arial" charset="0"/>
                    </a:rPr>
                    <a:t>Production</a:t>
                  </a:r>
                  <a:endParaRPr lang="de-DE" sz="1400" b="1" noProof="1">
                    <a:solidFill>
                      <a:srgbClr val="FFFFFF"/>
                    </a:solidFill>
                    <a:effectLst>
                      <a:outerShdw blurRad="190500" algn="ctr" rotWithShape="0">
                        <a:prstClr val="black">
                          <a:alpha val="50000"/>
                        </a:prstClr>
                      </a:outerShdw>
                    </a:effectLst>
                    <a:cs typeface="Arial" charset="0"/>
                  </a:endParaRPr>
                </a:p>
              </p:txBody>
            </p:sp>
            <p:sp>
              <p:nvSpPr>
                <p:cNvPr id="124" name="Rechteck 123"/>
                <p:cNvSpPr/>
                <p:nvPr/>
              </p:nvSpPr>
              <p:spPr bwMode="gray">
                <a:xfrm>
                  <a:off x="5224523" y="2455200"/>
                  <a:ext cx="1305046" cy="360000"/>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sz="1400" b="1" noProof="1" smtClean="0">
                      <a:solidFill>
                        <a:srgbClr val="FFFFFF"/>
                      </a:solidFill>
                      <a:effectLst>
                        <a:outerShdw blurRad="190500" algn="ctr" rotWithShape="0">
                          <a:prstClr val="black">
                            <a:alpha val="50000"/>
                          </a:prstClr>
                        </a:outerShdw>
                      </a:effectLst>
                      <a:cs typeface="Arial" charset="0"/>
                    </a:rPr>
                    <a:t>Sales</a:t>
                  </a:r>
                  <a:endParaRPr lang="de-DE" sz="1400" b="1" noProof="1">
                    <a:solidFill>
                      <a:srgbClr val="FFFFFF"/>
                    </a:solidFill>
                    <a:effectLst>
                      <a:outerShdw blurRad="190500" algn="ctr" rotWithShape="0">
                        <a:prstClr val="black">
                          <a:alpha val="50000"/>
                        </a:prstClr>
                      </a:outerShdw>
                    </a:effectLst>
                    <a:cs typeface="Arial" charset="0"/>
                  </a:endParaRPr>
                </a:p>
              </p:txBody>
            </p:sp>
            <p:sp>
              <p:nvSpPr>
                <p:cNvPr id="22" name="Rechteck 21"/>
                <p:cNvSpPr/>
                <p:nvPr/>
              </p:nvSpPr>
              <p:spPr bwMode="gray">
                <a:xfrm>
                  <a:off x="2614431" y="2815200"/>
                  <a:ext cx="1305046" cy="2844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6R, purchasing, </a:t>
                  </a:r>
                  <a:r>
                    <a:rPr lang="de-DE" sz="1200" noProof="1">
                      <a:solidFill>
                        <a:srgbClr val="000000"/>
                      </a:solidFill>
                      <a:cs typeface="Arial" charset="0"/>
                    </a:rPr>
                    <a:t>d</a:t>
                  </a:r>
                  <a:r>
                    <a:rPr lang="de-DE" sz="1200" noProof="1" smtClean="0">
                      <a:solidFill>
                        <a:srgbClr val="000000"/>
                      </a:solidFill>
                      <a:cs typeface="Arial" charset="0"/>
                    </a:rPr>
                    <a:t>isposition</a:t>
                  </a:r>
                  <a:r>
                    <a:rPr lang="de-DE" sz="1200" noProof="1">
                      <a:solidFill>
                        <a:srgbClr val="000000"/>
                      </a:solidFill>
                      <a:cs typeface="Arial" charset="0"/>
                    </a:rPr>
                    <a:t>, </a:t>
                  </a:r>
                  <a:r>
                    <a:rPr lang="de-DE" sz="1200" noProof="1" smtClean="0">
                      <a:solidFill>
                        <a:srgbClr val="000000"/>
                      </a:solidFill>
                      <a:cs typeface="Arial" charset="0"/>
                    </a:rPr>
                    <a:t>incoming goods</a:t>
                  </a:r>
                </a:p>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Accounting</a:t>
                  </a:r>
                  <a:endParaRPr lang="de-DE" sz="1200" noProof="1">
                    <a:solidFill>
                      <a:srgbClr val="000000"/>
                    </a:solidFill>
                    <a:cs typeface="Arial" charset="0"/>
                  </a:endParaRPr>
                </a:p>
              </p:txBody>
            </p:sp>
            <p:sp>
              <p:nvSpPr>
                <p:cNvPr id="23" name="Rechteck 22"/>
                <p:cNvSpPr/>
                <p:nvPr/>
              </p:nvSpPr>
              <p:spPr bwMode="gray">
                <a:xfrm>
                  <a:off x="3919477" y="2815200"/>
                  <a:ext cx="1305046" cy="2844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Informationenon production process, involved parties, ressources and benefits</a:t>
                  </a:r>
                </a:p>
              </p:txBody>
            </p:sp>
            <p:sp>
              <p:nvSpPr>
                <p:cNvPr id="24" name="Rechteck 23"/>
                <p:cNvSpPr/>
                <p:nvPr/>
              </p:nvSpPr>
              <p:spPr bwMode="gray">
                <a:xfrm>
                  <a:off x="5224523" y="2815200"/>
                  <a:ext cx="1305046" cy="2844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Final destination of the products</a:t>
                  </a:r>
                  <a:endParaRPr lang="de-DE" sz="1200" noProof="1">
                    <a:solidFill>
                      <a:srgbClr val="000000"/>
                    </a:solidFill>
                    <a:cs typeface="Arial" charset="0"/>
                  </a:endParaRPr>
                </a:p>
              </p:txBody>
            </p:sp>
          </p:grpSp>
        </p:grpSp>
        <p:grpSp>
          <p:nvGrpSpPr>
            <p:cNvPr id="8" name="Gruppieren 7"/>
            <p:cNvGrpSpPr/>
            <p:nvPr/>
          </p:nvGrpSpPr>
          <p:grpSpPr bwMode="gray">
            <a:xfrm>
              <a:off x="7091876" y="1915199"/>
              <a:ext cx="1729066" cy="3888001"/>
              <a:chOff x="7091876" y="1915199"/>
              <a:chExt cx="1729066" cy="3888001"/>
            </a:xfrm>
          </p:grpSpPr>
          <p:sp>
            <p:nvSpPr>
              <p:cNvPr id="20" name="Rechteck 19"/>
              <p:cNvSpPr/>
              <p:nvPr/>
            </p:nvSpPr>
            <p:spPr bwMode="gray">
              <a:xfrm>
                <a:off x="7091876" y="1915199"/>
                <a:ext cx="1729066" cy="900001"/>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72000" rIns="108000" bIns="72000" anchor="ctr"/>
              <a:lstStyle/>
              <a:p>
                <a:pPr algn="ctr" defTabSz="801688" eaLnBrk="0" hangingPunct="0"/>
                <a:r>
                  <a:rPr lang="de-DE" sz="1600" b="1" noProof="1" smtClean="0">
                    <a:solidFill>
                      <a:srgbClr val="FFFFFF"/>
                    </a:solidFill>
                    <a:effectLst>
                      <a:outerShdw blurRad="190500" algn="ctr" rotWithShape="0">
                        <a:prstClr val="black">
                          <a:alpha val="50000"/>
                        </a:prstClr>
                      </a:outerShdw>
                    </a:effectLst>
                    <a:cs typeface="Arial" charset="0"/>
                  </a:rPr>
                  <a:t>customer</a:t>
                </a:r>
                <a:endParaRPr lang="de-DE" sz="1600" b="1" noProof="1">
                  <a:solidFill>
                    <a:srgbClr val="FFFFFF"/>
                  </a:solidFill>
                  <a:effectLst>
                    <a:outerShdw blurRad="190500" algn="ctr" rotWithShape="0">
                      <a:prstClr val="black">
                        <a:alpha val="50000"/>
                      </a:prstClr>
                    </a:outerShdw>
                  </a:effectLst>
                  <a:cs typeface="Arial" charset="0"/>
                </a:endParaRPr>
              </a:p>
            </p:txBody>
          </p:sp>
          <p:sp>
            <p:nvSpPr>
              <p:cNvPr id="127" name="Rechteck 126"/>
              <p:cNvSpPr/>
              <p:nvPr/>
            </p:nvSpPr>
            <p:spPr bwMode="gray">
              <a:xfrm>
                <a:off x="7091876" y="2815200"/>
                <a:ext cx="1729066" cy="29880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lstStyle/>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Target group</a:t>
                </a:r>
              </a:p>
              <a:p>
                <a:pPr marL="144000" indent="-144000">
                  <a:lnSpc>
                    <a:spcPct val="95000"/>
                  </a:lnSpc>
                  <a:spcAft>
                    <a:spcPts val="400"/>
                  </a:spcAft>
                  <a:buClr>
                    <a:srgbClr val="969696"/>
                  </a:buClr>
                  <a:buFont typeface="Wingdings" pitchFamily="2" charset="2"/>
                  <a:buChar char="§"/>
                </a:pPr>
                <a:r>
                  <a:rPr lang="de-DE" sz="1200" noProof="1" smtClean="0">
                    <a:solidFill>
                      <a:srgbClr val="000000"/>
                    </a:solidFill>
                    <a:cs typeface="Arial" charset="0"/>
                  </a:rPr>
                  <a:t>Customer satisfaction</a:t>
                </a:r>
                <a:endParaRPr lang="de-DE" sz="1200" noProof="1">
                  <a:solidFill>
                    <a:srgbClr val="000000"/>
                  </a:solidFill>
                  <a:cs typeface="Arial" charset="0"/>
                </a:endParaRPr>
              </a:p>
            </p:txBody>
          </p:sp>
        </p:grpSp>
      </p:grpSp>
      <p:grpSp>
        <p:nvGrpSpPr>
          <p:cNvPr id="30" name="Gruppieren 29"/>
          <p:cNvGrpSpPr/>
          <p:nvPr/>
        </p:nvGrpSpPr>
        <p:grpSpPr bwMode="gray">
          <a:xfrm>
            <a:off x="7057440" y="55389"/>
            <a:ext cx="2014062" cy="6757989"/>
            <a:chOff x="7057440" y="55389"/>
            <a:chExt cx="2014062" cy="6757989"/>
          </a:xfrm>
        </p:grpSpPr>
        <p:sp>
          <p:nvSpPr>
            <p:cNvPr id="31" name="Stern mit 5 Zacken 30"/>
            <p:cNvSpPr/>
            <p:nvPr/>
          </p:nvSpPr>
          <p:spPr bwMode="gray">
            <a:xfrm>
              <a:off x="8819502" y="55389"/>
              <a:ext cx="252000" cy="252000"/>
            </a:xfrm>
            <a:prstGeom prst="star5">
              <a:avLst>
                <a:gd name="adj" fmla="val 30584"/>
                <a:gd name="hf" fmla="val 105146"/>
                <a:gd name="vf" fmla="val 110557"/>
              </a:avLst>
            </a:prstGeom>
            <a:gradFill>
              <a:gsLst>
                <a:gs pos="0">
                  <a:srgbClr val="FBE4AE"/>
                </a:gs>
                <a:gs pos="21001">
                  <a:srgbClr val="FFC000"/>
                </a:gs>
                <a:gs pos="100000">
                  <a:srgbClr val="FFFFFF"/>
                </a:gs>
              </a:gsLst>
              <a:lin ang="16200000" scaled="0"/>
            </a:gradFill>
            <a:ln w="12700">
              <a:noFill/>
              <a:round/>
              <a:headEnd/>
              <a:tailEnd/>
            </a:ln>
            <a:effectLst/>
            <a:scene3d>
              <a:camera prst="orthographicFront"/>
              <a:lightRig rig="balanced" dir="t">
                <a:rot lat="0" lon="0" rev="18000000"/>
              </a:lightRig>
            </a:scene3d>
            <a:sp3d prstMaterial="metal">
              <a:bevelT w="12700" h="12700" prst="convex"/>
            </a:sp3d>
          </p:spPr>
          <p:txBody>
            <a:bodyPr wrap="none" lIns="0" tIns="36000" rIns="360000" bIns="36000" rtlCol="0" anchor="ctr"/>
            <a:lstStyle/>
            <a:p>
              <a:pPr algn="r">
                <a:lnSpc>
                  <a:spcPct val="70000"/>
                </a:lnSpc>
              </a:pPr>
              <a:endParaRPr lang="en-US" sz="1000" b="1" dirty="0">
                <a:solidFill>
                  <a:schemeClr val="tx1">
                    <a:lumMod val="50000"/>
                    <a:lumOff val="50000"/>
                  </a:schemeClr>
                </a:solidFill>
              </a:endParaRPr>
            </a:p>
          </p:txBody>
        </p:sp>
        <p:sp>
          <p:nvSpPr>
            <p:cNvPr id="32" name="Rechteck 31"/>
            <p:cNvSpPr/>
            <p:nvPr/>
          </p:nvSpPr>
          <p:spPr bwMode="gray">
            <a:xfrm>
              <a:off x="7057440" y="103014"/>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a:solidFill>
                    <a:schemeClr val="tx1">
                      <a:lumMod val="50000"/>
                      <a:lumOff val="50000"/>
                    </a:schemeClr>
                  </a:solidFill>
                </a:rPr>
                <a:t>NEVER SEEN BEFORE </a:t>
              </a:r>
              <a:r>
                <a:rPr lang="en-US" sz="1000" b="1" dirty="0" smtClean="0">
                  <a:solidFill>
                    <a:schemeClr val="tx1">
                      <a:lumMod val="50000"/>
                      <a:lumOff val="50000"/>
                    </a:schemeClr>
                  </a:solidFill>
                </a:rPr>
                <a:t>*</a:t>
              </a:r>
              <a:endParaRPr lang="en-US" sz="1000" b="1" dirty="0">
                <a:solidFill>
                  <a:schemeClr val="tx1">
                    <a:lumMod val="50000"/>
                    <a:lumOff val="50000"/>
                  </a:schemeClr>
                </a:solidFill>
              </a:endParaRPr>
            </a:p>
          </p:txBody>
        </p:sp>
        <p:sp>
          <p:nvSpPr>
            <p:cNvPr id="33" name="Rechteck 32"/>
            <p:cNvSpPr/>
            <p:nvPr/>
          </p:nvSpPr>
          <p:spPr bwMode="gray">
            <a:xfrm>
              <a:off x="7308000" y="6561378"/>
              <a:ext cx="1763502" cy="252000"/>
            </a:xfrm>
            <a:prstGeom prst="rect">
              <a:avLst/>
            </a:prstGeom>
            <a:noFill/>
            <a:ln w="12700">
              <a:noFill/>
              <a:round/>
              <a:headEnd/>
              <a:tailEnd/>
            </a:ln>
            <a:effectLst/>
          </p:spPr>
          <p:txBody>
            <a:bodyPr wrap="none" lIns="0" tIns="36000" rIns="72000" bIns="36000" rtlCol="0" anchor="ctr"/>
            <a:lstStyle/>
            <a:p>
              <a:pPr algn="r">
                <a:lnSpc>
                  <a:spcPct val="70000"/>
                </a:lnSpc>
              </a:pPr>
              <a:r>
                <a:rPr lang="en-US" sz="1000" b="1" dirty="0" smtClean="0">
                  <a:solidFill>
                    <a:schemeClr val="tx1">
                      <a:lumMod val="50000"/>
                      <a:lumOff val="50000"/>
                    </a:schemeClr>
                  </a:solidFill>
                </a:rPr>
                <a:t>*innovative visualization</a:t>
              </a:r>
              <a:endParaRPr lang="en-US" sz="1000" b="1" dirty="0">
                <a:solidFill>
                  <a:schemeClr val="tx1">
                    <a:lumMod val="50000"/>
                    <a:lumOff val="50000"/>
                  </a:schemeClr>
                </a:solidFill>
              </a:endParaRPr>
            </a:p>
          </p:txBody>
        </p:sp>
      </p:grpSp>
    </p:spTree>
    <p:extLst>
      <p:ext uri="{BB962C8B-B14F-4D97-AF65-F5344CB8AC3E}">
        <p14:creationId xmlns:p14="http://schemas.microsoft.com/office/powerpoint/2010/main" val="17118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bwMode="gray">
          <a:xfrm>
            <a:off x="323850" y="1555200"/>
            <a:ext cx="8495162" cy="4248000"/>
            <a:chOff x="323850" y="1555200"/>
            <a:chExt cx="8495162" cy="4248000"/>
          </a:xfrm>
        </p:grpSpPr>
        <p:grpSp>
          <p:nvGrpSpPr>
            <p:cNvPr id="4" name="Gruppieren 3"/>
            <p:cNvGrpSpPr/>
            <p:nvPr/>
          </p:nvGrpSpPr>
          <p:grpSpPr bwMode="gray">
            <a:xfrm>
              <a:off x="2681176" y="1842948"/>
              <a:ext cx="3763032" cy="3623940"/>
              <a:chOff x="2681176" y="1842948"/>
              <a:chExt cx="3763032" cy="3623940"/>
            </a:xfrm>
          </p:grpSpPr>
          <p:sp>
            <p:nvSpPr>
              <p:cNvPr id="11" name="Ellipse 10"/>
              <p:cNvSpPr/>
              <p:nvPr/>
            </p:nvSpPr>
            <p:spPr bwMode="gray">
              <a:xfrm rot="603398">
                <a:off x="3982602" y="3314084"/>
                <a:ext cx="1149337" cy="829845"/>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16" name="Gruppieren 15"/>
              <p:cNvGrpSpPr/>
              <p:nvPr/>
            </p:nvGrpSpPr>
            <p:grpSpPr bwMode="gray">
              <a:xfrm>
                <a:off x="2681176" y="1842948"/>
                <a:ext cx="3763032" cy="3623940"/>
                <a:chOff x="815671" y="44900"/>
                <a:chExt cx="6527734" cy="6286452"/>
              </a:xfrm>
              <a:scene3d>
                <a:camera prst="perspectiveRelaxed"/>
                <a:lightRig rig="balanced" dir="t">
                  <a:rot lat="0" lon="0" rev="10200000"/>
                </a:lightRig>
              </a:scene3d>
            </p:grpSpPr>
            <p:sp>
              <p:nvSpPr>
                <p:cNvPr id="28" name="Pfeil nach links und rechts 27"/>
                <p:cNvSpPr/>
                <p:nvPr/>
              </p:nvSpPr>
              <p:spPr bwMode="gray">
                <a:xfrm rot="19252087">
                  <a:off x="4721373" y="162476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links und rechts 28"/>
                <p:cNvSpPr/>
                <p:nvPr/>
              </p:nvSpPr>
              <p:spPr bwMode="gray">
                <a:xfrm rot="2166755">
                  <a:off x="1159561" y="1701759"/>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links und rechts 29"/>
                <p:cNvSpPr/>
                <p:nvPr/>
              </p:nvSpPr>
              <p:spPr bwMode="gray">
                <a:xfrm rot="6548574">
                  <a:off x="2168462" y="4950780"/>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feil nach links und rechts 30"/>
                <p:cNvSpPr/>
                <p:nvPr/>
              </p:nvSpPr>
              <p:spPr bwMode="gray">
                <a:xfrm rot="3767311">
                  <a:off x="3843050" y="4867142"/>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feil nach links und rechts 31"/>
                <p:cNvSpPr/>
                <p:nvPr/>
              </p:nvSpPr>
              <p:spPr bwMode="gray">
                <a:xfrm rot="21312106">
                  <a:off x="5120142" y="2845159"/>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feil nach links und rechts 32"/>
                <p:cNvSpPr/>
                <p:nvPr/>
              </p:nvSpPr>
              <p:spPr bwMode="gray">
                <a:xfrm rot="9014953">
                  <a:off x="1113937" y="412359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feil nach links und rechts 33"/>
                <p:cNvSpPr/>
                <p:nvPr/>
              </p:nvSpPr>
              <p:spPr bwMode="gray">
                <a:xfrm rot="10800000">
                  <a:off x="815671" y="293985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feil nach links und rechts 34"/>
                <p:cNvSpPr/>
                <p:nvPr/>
              </p:nvSpPr>
              <p:spPr bwMode="gray">
                <a:xfrm rot="6410093">
                  <a:off x="3622744" y="887591"/>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feil nach links und rechts 35"/>
                <p:cNvSpPr/>
                <p:nvPr/>
              </p:nvSpPr>
              <p:spPr bwMode="gray">
                <a:xfrm rot="4066763">
                  <a:off x="2233683" y="935672"/>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feil nach links und rechts 36"/>
                <p:cNvSpPr/>
                <p:nvPr/>
              </p:nvSpPr>
              <p:spPr bwMode="gray">
                <a:xfrm rot="1738741">
                  <a:off x="4839875" y="3979987"/>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uppieren 22"/>
              <p:cNvGrpSpPr/>
              <p:nvPr/>
            </p:nvGrpSpPr>
            <p:grpSpPr bwMode="gray">
              <a:xfrm>
                <a:off x="4082120" y="2663225"/>
                <a:ext cx="950300" cy="1299864"/>
                <a:chOff x="5891720" y="4549092"/>
                <a:chExt cx="950300" cy="1299864"/>
              </a:xfrm>
            </p:grpSpPr>
            <p:sp>
              <p:nvSpPr>
                <p:cNvPr id="24" name="Ellipse 23"/>
                <p:cNvSpPr/>
                <p:nvPr/>
              </p:nvSpPr>
              <p:spPr bwMode="gray">
                <a:xfrm>
                  <a:off x="5891720" y="5506284"/>
                  <a:ext cx="950300" cy="342672"/>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en-US" dirty="0"/>
                </a:p>
              </p:txBody>
            </p:sp>
            <p:grpSp>
              <p:nvGrpSpPr>
                <p:cNvPr id="25" name="Gruppieren 59"/>
                <p:cNvGrpSpPr>
                  <a:grpSpLocks noChangeAspect="1"/>
                </p:cNvGrpSpPr>
                <p:nvPr/>
              </p:nvGrpSpPr>
              <p:grpSpPr bwMode="gray">
                <a:xfrm>
                  <a:off x="6126263" y="4549092"/>
                  <a:ext cx="533234" cy="1224000"/>
                  <a:chOff x="10625592" y="1535985"/>
                  <a:chExt cx="1929937" cy="4430037"/>
                </a:xfrm>
                <a:solidFill>
                  <a:srgbClr val="646464"/>
                </a:solidFill>
                <a:scene3d>
                  <a:camera prst="isometricOffAxis1Right"/>
                  <a:lightRig rig="balanced" dir="t">
                    <a:rot lat="0" lon="0" rev="10800000"/>
                  </a:lightRig>
                </a:scene3d>
              </p:grpSpPr>
              <p:sp>
                <p:nvSpPr>
                  <p:cNvPr id="26" name="Freeform 5"/>
                  <p:cNvSpPr>
                    <a:spLocks/>
                  </p:cNvSpPr>
                  <p:nvPr/>
                </p:nvSpPr>
                <p:spPr bwMode="gray">
                  <a:xfrm>
                    <a:off x="11129760" y="1535985"/>
                    <a:ext cx="921600" cy="919848"/>
                  </a:xfrm>
                  <a:prstGeom prst="ellipse">
                    <a:avLst/>
                  </a:prstGeom>
                  <a:solidFill>
                    <a:schemeClr val="accent1"/>
                  </a:solidFill>
                  <a:ln>
                    <a:noFill/>
                  </a:ln>
                  <a:sp3d z="69850" prstMaterial="matte">
                    <a:bevelT w="143510" h="143510"/>
                    <a:bevelB w="143510" h="14351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gray">
                  <a:xfrm>
                    <a:off x="10625592" y="2516336"/>
                    <a:ext cx="1929937" cy="3449686"/>
                  </a:xfrm>
                  <a:custGeom>
                    <a:avLst/>
                    <a:gdLst>
                      <a:gd name="T0" fmla="*/ 928 w 959"/>
                      <a:gd name="T1" fmla="*/ 219 h 1715"/>
                      <a:gd name="T2" fmla="*/ 670 w 959"/>
                      <a:gd name="T3" fmla="*/ 0 h 1715"/>
                      <a:gd name="T4" fmla="*/ 480 w 959"/>
                      <a:gd name="T5" fmla="*/ 72 h 1715"/>
                      <a:gd name="T6" fmla="*/ 290 w 959"/>
                      <a:gd name="T7" fmla="*/ 0 h 1715"/>
                      <a:gd name="T8" fmla="*/ 32 w 959"/>
                      <a:gd name="T9" fmla="*/ 219 h 1715"/>
                      <a:gd name="T10" fmla="*/ 0 w 959"/>
                      <a:gd name="T11" fmla="*/ 777 h 1715"/>
                      <a:gd name="T12" fmla="*/ 96 w 959"/>
                      <a:gd name="T13" fmla="*/ 872 h 1715"/>
                      <a:gd name="T14" fmla="*/ 191 w 959"/>
                      <a:gd name="T15" fmla="*/ 777 h 1715"/>
                      <a:gd name="T16" fmla="*/ 210 w 959"/>
                      <a:gd name="T17" fmla="*/ 293 h 1715"/>
                      <a:gd name="T18" fmla="*/ 230 w 959"/>
                      <a:gd name="T19" fmla="*/ 273 h 1715"/>
                      <a:gd name="T20" fmla="*/ 250 w 959"/>
                      <a:gd name="T21" fmla="*/ 293 h 1715"/>
                      <a:gd name="T22" fmla="*/ 250 w 959"/>
                      <a:gd name="T23" fmla="*/ 855 h 1715"/>
                      <a:gd name="T24" fmla="*/ 250 w 959"/>
                      <a:gd name="T25" fmla="*/ 902 h 1715"/>
                      <a:gd name="T26" fmla="*/ 191 w 959"/>
                      <a:gd name="T27" fmla="*/ 1602 h 1715"/>
                      <a:gd name="T28" fmla="*/ 305 w 959"/>
                      <a:gd name="T29" fmla="*/ 1715 h 1715"/>
                      <a:gd name="T30" fmla="*/ 418 w 959"/>
                      <a:gd name="T31" fmla="*/ 1602 h 1715"/>
                      <a:gd name="T32" fmla="*/ 460 w 959"/>
                      <a:gd name="T33" fmla="*/ 902 h 1715"/>
                      <a:gd name="T34" fmla="*/ 480 w 959"/>
                      <a:gd name="T35" fmla="*/ 882 h 1715"/>
                      <a:gd name="T36" fmla="*/ 500 w 959"/>
                      <a:gd name="T37" fmla="*/ 902 h 1715"/>
                      <a:gd name="T38" fmla="*/ 541 w 959"/>
                      <a:gd name="T39" fmla="*/ 1602 h 1715"/>
                      <a:gd name="T40" fmla="*/ 655 w 959"/>
                      <a:gd name="T41" fmla="*/ 1715 h 1715"/>
                      <a:gd name="T42" fmla="*/ 769 w 959"/>
                      <a:gd name="T43" fmla="*/ 1602 h 1715"/>
                      <a:gd name="T44" fmla="*/ 710 w 959"/>
                      <a:gd name="T45" fmla="*/ 902 h 1715"/>
                      <a:gd name="T46" fmla="*/ 710 w 959"/>
                      <a:gd name="T47" fmla="*/ 855 h 1715"/>
                      <a:gd name="T48" fmla="*/ 710 w 959"/>
                      <a:gd name="T49" fmla="*/ 293 h 1715"/>
                      <a:gd name="T50" fmla="*/ 730 w 959"/>
                      <a:gd name="T51" fmla="*/ 273 h 1715"/>
                      <a:gd name="T52" fmla="*/ 750 w 959"/>
                      <a:gd name="T53" fmla="*/ 293 h 1715"/>
                      <a:gd name="T54" fmla="*/ 769 w 959"/>
                      <a:gd name="T55" fmla="*/ 777 h 1715"/>
                      <a:gd name="T56" fmla="*/ 864 w 959"/>
                      <a:gd name="T57" fmla="*/ 872 h 1715"/>
                      <a:gd name="T58" fmla="*/ 959 w 959"/>
                      <a:gd name="T59" fmla="*/ 777 h 1715"/>
                      <a:gd name="T60" fmla="*/ 928 w 959"/>
                      <a:gd name="T61" fmla="*/ 219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9" h="1715">
                        <a:moveTo>
                          <a:pt x="928" y="219"/>
                        </a:moveTo>
                        <a:cubicBezTo>
                          <a:pt x="928" y="65"/>
                          <a:pt x="768" y="0"/>
                          <a:pt x="670" y="0"/>
                        </a:cubicBezTo>
                        <a:cubicBezTo>
                          <a:pt x="572" y="0"/>
                          <a:pt x="557" y="72"/>
                          <a:pt x="480" y="72"/>
                        </a:cubicBezTo>
                        <a:cubicBezTo>
                          <a:pt x="403" y="72"/>
                          <a:pt x="367" y="0"/>
                          <a:pt x="290" y="0"/>
                        </a:cubicBezTo>
                        <a:cubicBezTo>
                          <a:pt x="213" y="0"/>
                          <a:pt x="32" y="65"/>
                          <a:pt x="32" y="219"/>
                        </a:cubicBezTo>
                        <a:cubicBezTo>
                          <a:pt x="0" y="777"/>
                          <a:pt x="0" y="777"/>
                          <a:pt x="0" y="777"/>
                        </a:cubicBezTo>
                        <a:cubicBezTo>
                          <a:pt x="0" y="829"/>
                          <a:pt x="43" y="872"/>
                          <a:pt x="96" y="872"/>
                        </a:cubicBezTo>
                        <a:cubicBezTo>
                          <a:pt x="148" y="872"/>
                          <a:pt x="191" y="829"/>
                          <a:pt x="191" y="777"/>
                        </a:cubicBezTo>
                        <a:cubicBezTo>
                          <a:pt x="210" y="293"/>
                          <a:pt x="210" y="293"/>
                          <a:pt x="210" y="293"/>
                        </a:cubicBezTo>
                        <a:cubicBezTo>
                          <a:pt x="210" y="282"/>
                          <a:pt x="219" y="273"/>
                          <a:pt x="230" y="273"/>
                        </a:cubicBezTo>
                        <a:cubicBezTo>
                          <a:pt x="241" y="273"/>
                          <a:pt x="250" y="282"/>
                          <a:pt x="250" y="293"/>
                        </a:cubicBezTo>
                        <a:cubicBezTo>
                          <a:pt x="250" y="855"/>
                          <a:pt x="250" y="855"/>
                          <a:pt x="250" y="855"/>
                        </a:cubicBezTo>
                        <a:cubicBezTo>
                          <a:pt x="250" y="902"/>
                          <a:pt x="250" y="902"/>
                          <a:pt x="250" y="902"/>
                        </a:cubicBezTo>
                        <a:cubicBezTo>
                          <a:pt x="191" y="1602"/>
                          <a:pt x="191" y="1602"/>
                          <a:pt x="191" y="1602"/>
                        </a:cubicBezTo>
                        <a:cubicBezTo>
                          <a:pt x="191" y="1664"/>
                          <a:pt x="242" y="1715"/>
                          <a:pt x="305" y="1715"/>
                        </a:cubicBezTo>
                        <a:cubicBezTo>
                          <a:pt x="367" y="1715"/>
                          <a:pt x="418" y="1664"/>
                          <a:pt x="418" y="1602"/>
                        </a:cubicBezTo>
                        <a:cubicBezTo>
                          <a:pt x="460" y="902"/>
                          <a:pt x="460" y="902"/>
                          <a:pt x="460" y="902"/>
                        </a:cubicBezTo>
                        <a:cubicBezTo>
                          <a:pt x="460" y="891"/>
                          <a:pt x="469" y="882"/>
                          <a:pt x="480" y="882"/>
                        </a:cubicBezTo>
                        <a:cubicBezTo>
                          <a:pt x="491" y="882"/>
                          <a:pt x="500" y="891"/>
                          <a:pt x="500" y="902"/>
                        </a:cubicBezTo>
                        <a:cubicBezTo>
                          <a:pt x="541" y="1602"/>
                          <a:pt x="541" y="1602"/>
                          <a:pt x="541" y="1602"/>
                        </a:cubicBezTo>
                        <a:cubicBezTo>
                          <a:pt x="541" y="1664"/>
                          <a:pt x="592" y="1715"/>
                          <a:pt x="655" y="1715"/>
                        </a:cubicBezTo>
                        <a:cubicBezTo>
                          <a:pt x="718" y="1715"/>
                          <a:pt x="769" y="1664"/>
                          <a:pt x="769" y="1602"/>
                        </a:cubicBezTo>
                        <a:cubicBezTo>
                          <a:pt x="710" y="902"/>
                          <a:pt x="710" y="902"/>
                          <a:pt x="710" y="902"/>
                        </a:cubicBezTo>
                        <a:cubicBezTo>
                          <a:pt x="710" y="855"/>
                          <a:pt x="710" y="855"/>
                          <a:pt x="710" y="855"/>
                        </a:cubicBezTo>
                        <a:cubicBezTo>
                          <a:pt x="710" y="293"/>
                          <a:pt x="710" y="293"/>
                          <a:pt x="710" y="293"/>
                        </a:cubicBezTo>
                        <a:cubicBezTo>
                          <a:pt x="710" y="282"/>
                          <a:pt x="719" y="273"/>
                          <a:pt x="730" y="273"/>
                        </a:cubicBezTo>
                        <a:cubicBezTo>
                          <a:pt x="741" y="273"/>
                          <a:pt x="750" y="282"/>
                          <a:pt x="750" y="293"/>
                        </a:cubicBezTo>
                        <a:cubicBezTo>
                          <a:pt x="769" y="777"/>
                          <a:pt x="769" y="777"/>
                          <a:pt x="769" y="777"/>
                        </a:cubicBezTo>
                        <a:cubicBezTo>
                          <a:pt x="769" y="829"/>
                          <a:pt x="811" y="872"/>
                          <a:pt x="864" y="872"/>
                        </a:cubicBezTo>
                        <a:cubicBezTo>
                          <a:pt x="917" y="872"/>
                          <a:pt x="959" y="829"/>
                          <a:pt x="959" y="777"/>
                        </a:cubicBezTo>
                        <a:lnTo>
                          <a:pt x="928" y="219"/>
                        </a:lnTo>
                        <a:close/>
                      </a:path>
                    </a:pathLst>
                  </a:custGeom>
                  <a:solidFill>
                    <a:schemeClr val="accent1"/>
                  </a:solidFill>
                  <a:ln>
                    <a:noFill/>
                  </a:ln>
                  <a:sp3d prstMaterial="matte">
                    <a:bevelT w="63500" h="63500"/>
                    <a:bevelB w="63500" h="635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39" name="Textfeld 38"/>
            <p:cNvSpPr txBox="1"/>
            <p:nvPr/>
          </p:nvSpPr>
          <p:spPr bwMode="gray">
            <a:xfrm>
              <a:off x="323850" y="1555200"/>
              <a:ext cx="3600000" cy="2052000"/>
            </a:xfrm>
            <a:prstGeom prst="rect">
              <a:avLst/>
            </a:prstGeom>
            <a:noFill/>
          </p:spPr>
          <p:txBody>
            <a:bodyPr wrap="square" lIns="0" tIns="0" rIns="0" bIns="0" rtlCol="0">
              <a:noAutofit/>
            </a:bodyPr>
            <a:lstStyle/>
            <a:p>
              <a:pPr>
                <a:spcAft>
                  <a:spcPts val="600"/>
                </a:spcAft>
              </a:pPr>
              <a:r>
                <a:rPr lang="en-US" sz="2000" b="1" dirty="0" smtClean="0"/>
                <a:t>Sensory</a:t>
              </a:r>
              <a:endParaRPr lang="en-US" sz="1400" noProof="1" smtClean="0"/>
            </a:p>
            <a:p>
              <a:pPr marL="180975" indent="-180975">
                <a:spcAft>
                  <a:spcPts val="600"/>
                </a:spcAft>
                <a:buClr>
                  <a:srgbClr val="969696"/>
                </a:buClr>
                <a:buFont typeface="Wingdings" pitchFamily="2" charset="2"/>
                <a:buChar char="§"/>
              </a:pPr>
              <a:r>
                <a:rPr lang="en-US" sz="1200" noProof="1" smtClean="0"/>
                <a:t>Sensory </a:t>
              </a:r>
              <a:r>
                <a:rPr lang="en-US" sz="1200" noProof="1"/>
                <a:t>characteristics of the product which could be used for marketing (such as smell, colors, sounds, music </a:t>
              </a:r>
              <a:r>
                <a:rPr lang="en-US" sz="1200" noProof="1" smtClean="0"/>
                <a:t>etc.</a:t>
              </a:r>
            </a:p>
            <a:p>
              <a:pPr marL="180975" indent="-180975">
                <a:spcAft>
                  <a:spcPts val="600"/>
                </a:spcAft>
                <a:buClr>
                  <a:srgbClr val="969696"/>
                </a:buClr>
                <a:buFont typeface="Wingdings" pitchFamily="2" charset="2"/>
                <a:buChar char="§"/>
              </a:pPr>
              <a:r>
                <a:rPr lang="en-US" sz="1200" noProof="1" smtClean="0"/>
                <a:t>Material</a:t>
              </a:r>
              <a:r>
                <a:rPr lang="en-US" sz="1200" noProof="1"/>
                <a:t>, product design, jingle, sound logo, audio branding etc.</a:t>
              </a:r>
              <a:endParaRPr lang="en-US" sz="1200" noProof="1" smtClean="0"/>
            </a:p>
          </p:txBody>
        </p:sp>
        <p:sp>
          <p:nvSpPr>
            <p:cNvPr id="50" name="Textfeld 49"/>
            <p:cNvSpPr txBox="1"/>
            <p:nvPr/>
          </p:nvSpPr>
          <p:spPr bwMode="gray">
            <a:xfrm>
              <a:off x="5579012" y="1555200"/>
              <a:ext cx="3240000" cy="2052000"/>
            </a:xfrm>
            <a:prstGeom prst="rect">
              <a:avLst/>
            </a:prstGeom>
            <a:noFill/>
          </p:spPr>
          <p:txBody>
            <a:bodyPr wrap="square" lIns="0" tIns="0" rIns="0" bIns="0" rtlCol="0">
              <a:noAutofit/>
            </a:bodyPr>
            <a:lstStyle/>
            <a:p>
              <a:pPr>
                <a:spcAft>
                  <a:spcPts val="600"/>
                </a:spcAft>
              </a:pPr>
              <a:r>
                <a:rPr lang="en-US" sz="2000" b="1" dirty="0" smtClean="0"/>
                <a:t>Affective</a:t>
              </a:r>
              <a:endParaRPr lang="en-US" sz="2000" b="1" noProof="1" smtClean="0"/>
            </a:p>
            <a:p>
              <a:pPr marL="180975" lvl="0" indent="-180975">
                <a:spcAft>
                  <a:spcPts val="600"/>
                </a:spcAft>
                <a:buClr>
                  <a:srgbClr val="969696"/>
                </a:buClr>
                <a:buFont typeface="Wingdings" pitchFamily="2" charset="2"/>
                <a:buChar char="§"/>
              </a:pPr>
              <a:r>
                <a:rPr lang="en-US" sz="1200" noProof="1"/>
                <a:t>Pictures or testimonials which can stir up emotions, memories, desires and wishes of the </a:t>
              </a:r>
              <a:r>
                <a:rPr lang="en-US" sz="1200" noProof="1" smtClean="0"/>
                <a:t>customer</a:t>
              </a:r>
              <a:endParaRPr lang="en-US" sz="1200" noProof="1"/>
            </a:p>
          </p:txBody>
        </p:sp>
        <p:sp>
          <p:nvSpPr>
            <p:cNvPr id="51" name="Textfeld 50"/>
            <p:cNvSpPr txBox="1"/>
            <p:nvPr/>
          </p:nvSpPr>
          <p:spPr bwMode="gray">
            <a:xfrm>
              <a:off x="5579012" y="3751200"/>
              <a:ext cx="3240000" cy="2052000"/>
            </a:xfrm>
            <a:prstGeom prst="rect">
              <a:avLst/>
            </a:prstGeom>
            <a:noFill/>
          </p:spPr>
          <p:txBody>
            <a:bodyPr wrap="square" lIns="0" tIns="0" rIns="0" bIns="0" rtlCol="0" anchor="b">
              <a:noAutofit/>
            </a:bodyPr>
            <a:lstStyle/>
            <a:p>
              <a:pPr>
                <a:spcAft>
                  <a:spcPts val="600"/>
                </a:spcAft>
              </a:pPr>
              <a:r>
                <a:rPr lang="en-US" sz="2000" b="1" dirty="0" smtClean="0"/>
                <a:t>Intellectual</a:t>
              </a:r>
              <a:endParaRPr lang="en-US" sz="2000" b="1" noProof="1" smtClean="0"/>
            </a:p>
            <a:p>
              <a:pPr marL="180975" lvl="0" indent="-180975">
                <a:spcAft>
                  <a:spcPts val="600"/>
                </a:spcAft>
                <a:buClr>
                  <a:srgbClr val="969696"/>
                </a:buClr>
                <a:buFont typeface="Wingdings" pitchFamily="2" charset="2"/>
                <a:buChar char="§"/>
              </a:pPr>
              <a:r>
                <a:rPr lang="en-US" sz="1200" noProof="1"/>
                <a:t>active engagement with the product (direct or indirect), for example via social media channels, blogs, promotions, cultural events, sweepstakes</a:t>
              </a:r>
            </a:p>
          </p:txBody>
        </p:sp>
        <p:sp>
          <p:nvSpPr>
            <p:cNvPr id="52" name="Textfeld 51"/>
            <p:cNvSpPr txBox="1"/>
            <p:nvPr/>
          </p:nvSpPr>
          <p:spPr bwMode="gray">
            <a:xfrm>
              <a:off x="323850" y="3751200"/>
              <a:ext cx="3600000" cy="2052000"/>
            </a:xfrm>
            <a:prstGeom prst="rect">
              <a:avLst/>
            </a:prstGeom>
            <a:noFill/>
          </p:spPr>
          <p:txBody>
            <a:bodyPr wrap="square" lIns="0" tIns="0" rIns="0" bIns="0" rtlCol="0" anchor="b">
              <a:noAutofit/>
            </a:bodyPr>
            <a:lstStyle/>
            <a:p>
              <a:pPr>
                <a:spcAft>
                  <a:spcPts val="600"/>
                </a:spcAft>
              </a:pPr>
              <a:r>
                <a:rPr lang="en-US" sz="2000" b="1" dirty="0" smtClean="0"/>
                <a:t>Behavioral</a:t>
              </a:r>
              <a:endParaRPr lang="en-US" sz="2000" b="1" noProof="1" smtClean="0"/>
            </a:p>
            <a:p>
              <a:pPr marL="180975" lvl="0" indent="-180975">
                <a:spcAft>
                  <a:spcPts val="600"/>
                </a:spcAft>
                <a:buClr>
                  <a:srgbClr val="969696"/>
                </a:buClr>
                <a:buFont typeface="Wingdings" pitchFamily="2" charset="2"/>
                <a:buChar char="§"/>
              </a:pPr>
              <a:r>
                <a:rPr lang="en-US" sz="1200" noProof="1" smtClean="0"/>
                <a:t>Marketing </a:t>
              </a:r>
              <a:r>
                <a:rPr lang="en-US" sz="1200" noProof="1"/>
                <a:t>actions which invite customer to interact, move, or use the product in a certain </a:t>
              </a:r>
              <a:r>
                <a:rPr lang="en-US" sz="1200" noProof="1" smtClean="0"/>
                <a:t>way</a:t>
              </a:r>
              <a:br>
                <a:rPr lang="en-US" sz="1200" noProof="1" smtClean="0"/>
              </a:br>
              <a:endParaRPr lang="en-US" sz="1200" noProof="1" smtClean="0"/>
            </a:p>
          </p:txBody>
        </p:sp>
      </p:grpSp>
      <p:sp>
        <p:nvSpPr>
          <p:cNvPr id="2" name="Titel 1"/>
          <p:cNvSpPr>
            <a:spLocks noGrp="1"/>
          </p:cNvSpPr>
          <p:nvPr>
            <p:ph type="title"/>
          </p:nvPr>
        </p:nvSpPr>
        <p:spPr bwMode="gray"/>
        <p:txBody>
          <a:bodyPr/>
          <a:lstStyle/>
          <a:p>
            <a:r>
              <a:rPr lang="en-US" dirty="0" smtClean="0"/>
              <a:t>Product </a:t>
            </a:r>
            <a:r>
              <a:rPr lang="en-US" b="0" dirty="0" smtClean="0"/>
              <a:t>– Brand Experience</a:t>
            </a:r>
            <a:endParaRPr lang="en-US" b="0" dirty="0"/>
          </a:p>
        </p:txBody>
      </p:sp>
      <p:sp>
        <p:nvSpPr>
          <p:cNvPr id="3" name="Textplatzhalter 2"/>
          <p:cNvSpPr>
            <a:spLocks noGrp="1"/>
          </p:cNvSpPr>
          <p:nvPr>
            <p:ph type="body" sz="quarter" idx="13"/>
          </p:nvPr>
        </p:nvSpPr>
        <p:spPr bwMode="gray"/>
        <p:txBody>
          <a:bodyPr/>
          <a:lstStyle/>
          <a:p>
            <a:r>
              <a:rPr lang="en-US" dirty="0" smtClean="0"/>
              <a:t>Factors which define a customers’ brand experience (according to J. Brakus)</a:t>
            </a:r>
            <a:endParaRPr lang="en-US" dirty="0"/>
          </a:p>
        </p:txBody>
      </p:sp>
    </p:spTree>
    <p:extLst>
      <p:ext uri="{BB962C8B-B14F-4D97-AF65-F5344CB8AC3E}">
        <p14:creationId xmlns:p14="http://schemas.microsoft.com/office/powerpoint/2010/main" val="89756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Brand Experience</a:t>
            </a:r>
            <a:endParaRPr lang="de-DE" dirty="0"/>
          </a:p>
        </p:txBody>
      </p:sp>
      <p:sp>
        <p:nvSpPr>
          <p:cNvPr id="3" name="Textplatzhalter 2"/>
          <p:cNvSpPr>
            <a:spLocks noGrp="1"/>
          </p:cNvSpPr>
          <p:nvPr>
            <p:ph type="body" sz="quarter" idx="13"/>
          </p:nvPr>
        </p:nvSpPr>
        <p:spPr bwMode="gray"/>
        <p:txBody>
          <a:bodyPr/>
          <a:lstStyle/>
          <a:p>
            <a:r>
              <a:rPr lang="en-US" dirty="0"/>
              <a:t>Customer contact with the </a:t>
            </a:r>
            <a:r>
              <a:rPr lang="en-US" dirty="0" smtClean="0"/>
              <a:t>brand</a:t>
            </a:r>
            <a:endParaRPr lang="de-DE" dirty="0"/>
          </a:p>
        </p:txBody>
      </p:sp>
      <p:grpSp>
        <p:nvGrpSpPr>
          <p:cNvPr id="6" name="Gruppieren 5"/>
          <p:cNvGrpSpPr/>
          <p:nvPr/>
        </p:nvGrpSpPr>
        <p:grpSpPr bwMode="gray">
          <a:xfrm>
            <a:off x="443141" y="1745943"/>
            <a:ext cx="8110304" cy="4003668"/>
            <a:chOff x="443141" y="1745943"/>
            <a:chExt cx="8110304" cy="4003668"/>
          </a:xfrm>
        </p:grpSpPr>
        <p:grpSp>
          <p:nvGrpSpPr>
            <p:cNvPr id="5" name="Gruppieren 4"/>
            <p:cNvGrpSpPr/>
            <p:nvPr/>
          </p:nvGrpSpPr>
          <p:grpSpPr bwMode="gray">
            <a:xfrm>
              <a:off x="2681176" y="1842948"/>
              <a:ext cx="3763032" cy="3623940"/>
              <a:chOff x="2681176" y="1842948"/>
              <a:chExt cx="3763032" cy="3623940"/>
            </a:xfrm>
          </p:grpSpPr>
          <p:sp>
            <p:nvSpPr>
              <p:cNvPr id="11" name="Ellipse 10"/>
              <p:cNvSpPr/>
              <p:nvPr/>
            </p:nvSpPr>
            <p:spPr bwMode="gray">
              <a:xfrm rot="603398">
                <a:off x="3982602" y="3314084"/>
                <a:ext cx="1149337" cy="829845"/>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16" name="Gruppieren 15"/>
              <p:cNvGrpSpPr/>
              <p:nvPr/>
            </p:nvGrpSpPr>
            <p:grpSpPr bwMode="gray">
              <a:xfrm>
                <a:off x="2681176" y="1842948"/>
                <a:ext cx="3763032" cy="3623940"/>
                <a:chOff x="815671" y="44900"/>
                <a:chExt cx="6527734" cy="6286452"/>
              </a:xfrm>
              <a:scene3d>
                <a:camera prst="perspectiveRelaxed"/>
                <a:lightRig rig="balanced" dir="t">
                  <a:rot lat="0" lon="0" rev="10200000"/>
                </a:lightRig>
              </a:scene3d>
            </p:grpSpPr>
            <p:sp>
              <p:nvSpPr>
                <p:cNvPr id="28" name="Pfeil nach links und rechts 27"/>
                <p:cNvSpPr/>
                <p:nvPr/>
              </p:nvSpPr>
              <p:spPr bwMode="gray">
                <a:xfrm rot="19252087">
                  <a:off x="4721373" y="162476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Pfeil nach links und rechts 28"/>
                <p:cNvSpPr/>
                <p:nvPr/>
              </p:nvSpPr>
              <p:spPr bwMode="gray">
                <a:xfrm rot="2166755">
                  <a:off x="1159561" y="1701759"/>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Pfeil nach links und rechts 29"/>
                <p:cNvSpPr/>
                <p:nvPr/>
              </p:nvSpPr>
              <p:spPr bwMode="gray">
                <a:xfrm rot="6548574">
                  <a:off x="2168462" y="4950780"/>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Pfeil nach links und rechts 30"/>
                <p:cNvSpPr/>
                <p:nvPr/>
              </p:nvSpPr>
              <p:spPr bwMode="gray">
                <a:xfrm rot="3767311">
                  <a:off x="3843050" y="4867142"/>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Pfeil nach links und rechts 31"/>
                <p:cNvSpPr/>
                <p:nvPr/>
              </p:nvSpPr>
              <p:spPr bwMode="gray">
                <a:xfrm rot="21312106">
                  <a:off x="5120142" y="2845159"/>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Pfeil nach links und rechts 32"/>
                <p:cNvSpPr/>
                <p:nvPr/>
              </p:nvSpPr>
              <p:spPr bwMode="gray">
                <a:xfrm rot="9014953">
                  <a:off x="1113937" y="412359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Pfeil nach links und rechts 33"/>
                <p:cNvSpPr/>
                <p:nvPr/>
              </p:nvSpPr>
              <p:spPr bwMode="gray">
                <a:xfrm rot="10800000">
                  <a:off x="815671" y="2939854"/>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Pfeil nach links und rechts 34"/>
                <p:cNvSpPr/>
                <p:nvPr/>
              </p:nvSpPr>
              <p:spPr bwMode="gray">
                <a:xfrm rot="6410093">
                  <a:off x="3622744" y="887591"/>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Pfeil nach links und rechts 35"/>
                <p:cNvSpPr/>
                <p:nvPr/>
              </p:nvSpPr>
              <p:spPr bwMode="gray">
                <a:xfrm rot="4066763">
                  <a:off x="2233683" y="935672"/>
                  <a:ext cx="2223263" cy="537882"/>
                </a:xfrm>
                <a:prstGeom prst="leftRightArrow">
                  <a:avLst/>
                </a:prstGeom>
                <a:gradFill flip="none" rotWithShape="1">
                  <a:gsLst>
                    <a:gs pos="0">
                      <a:srgbClr val="D7D7D7">
                        <a:alpha val="0"/>
                      </a:srgbClr>
                    </a:gs>
                    <a:gs pos="100000">
                      <a:srgbClr val="7D7D7D"/>
                    </a:gs>
                  </a:gsLst>
                  <a:lin ang="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Pfeil nach links und rechts 36"/>
                <p:cNvSpPr/>
                <p:nvPr/>
              </p:nvSpPr>
              <p:spPr bwMode="gray">
                <a:xfrm rot="1738741">
                  <a:off x="4839875" y="3979987"/>
                  <a:ext cx="2223263" cy="537882"/>
                </a:xfrm>
                <a:prstGeom prst="leftRightArrow">
                  <a:avLst/>
                </a:prstGeom>
                <a:gradFill flip="none" rotWithShape="1">
                  <a:gsLst>
                    <a:gs pos="0">
                      <a:srgbClr val="D7D7D7">
                        <a:alpha val="0"/>
                      </a:srgbClr>
                    </a:gs>
                    <a:gs pos="100000">
                      <a:srgbClr val="7D7D7D"/>
                    </a:gs>
                  </a:gsLst>
                  <a:lin ang="10800000" scaled="1"/>
                  <a:tileRect/>
                </a:gradFill>
                <a:ln>
                  <a:noFill/>
                </a:ln>
                <a:effectLst>
                  <a:outerShdw blurRad="254000" sx="102000" sy="102000" algn="ctr" rotWithShape="0">
                    <a:schemeClr val="tx1">
                      <a:alpha val="40000"/>
                    </a:schemeClr>
                  </a:outerShdw>
                </a:effectLst>
                <a:sp3d extrusionH="25400" prstMaterial="metal">
                  <a:bevelT w="25400" h="25400"/>
                  <a:bevelB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0" name="Gruppieren 69"/>
              <p:cNvGrpSpPr/>
              <p:nvPr/>
            </p:nvGrpSpPr>
            <p:grpSpPr bwMode="gray">
              <a:xfrm>
                <a:off x="4082120" y="2663225"/>
                <a:ext cx="950300" cy="1299864"/>
                <a:chOff x="5891720" y="4549092"/>
                <a:chExt cx="950300" cy="1299864"/>
              </a:xfrm>
            </p:grpSpPr>
            <p:sp>
              <p:nvSpPr>
                <p:cNvPr id="71" name="Ellipse 70"/>
                <p:cNvSpPr/>
                <p:nvPr/>
              </p:nvSpPr>
              <p:spPr bwMode="gray">
                <a:xfrm>
                  <a:off x="5891720" y="5506284"/>
                  <a:ext cx="950300" cy="342672"/>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72" name="Gruppieren 59"/>
                <p:cNvGrpSpPr>
                  <a:grpSpLocks noChangeAspect="1"/>
                </p:cNvGrpSpPr>
                <p:nvPr/>
              </p:nvGrpSpPr>
              <p:grpSpPr bwMode="gray">
                <a:xfrm>
                  <a:off x="6126263" y="4549092"/>
                  <a:ext cx="533234" cy="1224000"/>
                  <a:chOff x="10625592" y="1535985"/>
                  <a:chExt cx="1929937" cy="4430037"/>
                </a:xfrm>
                <a:solidFill>
                  <a:srgbClr val="646464"/>
                </a:solidFill>
                <a:scene3d>
                  <a:camera prst="isometricOffAxis1Right"/>
                  <a:lightRig rig="balanced" dir="t">
                    <a:rot lat="0" lon="0" rev="10800000"/>
                  </a:lightRig>
                </a:scene3d>
              </p:grpSpPr>
              <p:sp>
                <p:nvSpPr>
                  <p:cNvPr id="73" name="Freeform 5"/>
                  <p:cNvSpPr>
                    <a:spLocks/>
                  </p:cNvSpPr>
                  <p:nvPr/>
                </p:nvSpPr>
                <p:spPr bwMode="gray">
                  <a:xfrm>
                    <a:off x="11129760" y="1535985"/>
                    <a:ext cx="921600" cy="919848"/>
                  </a:xfrm>
                  <a:prstGeom prst="ellipse">
                    <a:avLst/>
                  </a:prstGeom>
                  <a:solidFill>
                    <a:schemeClr val="accent1"/>
                  </a:solidFill>
                  <a:ln>
                    <a:noFill/>
                  </a:ln>
                  <a:sp3d z="69850" prstMaterial="matte">
                    <a:bevelT w="143510" h="143510"/>
                    <a:bevelB w="143510" h="14351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74" name="Freeform 6"/>
                  <p:cNvSpPr>
                    <a:spLocks/>
                  </p:cNvSpPr>
                  <p:nvPr/>
                </p:nvSpPr>
                <p:spPr bwMode="gray">
                  <a:xfrm>
                    <a:off x="10625592" y="2516336"/>
                    <a:ext cx="1929937" cy="3449686"/>
                  </a:xfrm>
                  <a:custGeom>
                    <a:avLst/>
                    <a:gdLst>
                      <a:gd name="T0" fmla="*/ 928 w 959"/>
                      <a:gd name="T1" fmla="*/ 219 h 1715"/>
                      <a:gd name="T2" fmla="*/ 670 w 959"/>
                      <a:gd name="T3" fmla="*/ 0 h 1715"/>
                      <a:gd name="T4" fmla="*/ 480 w 959"/>
                      <a:gd name="T5" fmla="*/ 72 h 1715"/>
                      <a:gd name="T6" fmla="*/ 290 w 959"/>
                      <a:gd name="T7" fmla="*/ 0 h 1715"/>
                      <a:gd name="T8" fmla="*/ 32 w 959"/>
                      <a:gd name="T9" fmla="*/ 219 h 1715"/>
                      <a:gd name="T10" fmla="*/ 0 w 959"/>
                      <a:gd name="T11" fmla="*/ 777 h 1715"/>
                      <a:gd name="T12" fmla="*/ 96 w 959"/>
                      <a:gd name="T13" fmla="*/ 872 h 1715"/>
                      <a:gd name="T14" fmla="*/ 191 w 959"/>
                      <a:gd name="T15" fmla="*/ 777 h 1715"/>
                      <a:gd name="T16" fmla="*/ 210 w 959"/>
                      <a:gd name="T17" fmla="*/ 293 h 1715"/>
                      <a:gd name="T18" fmla="*/ 230 w 959"/>
                      <a:gd name="T19" fmla="*/ 273 h 1715"/>
                      <a:gd name="T20" fmla="*/ 250 w 959"/>
                      <a:gd name="T21" fmla="*/ 293 h 1715"/>
                      <a:gd name="T22" fmla="*/ 250 w 959"/>
                      <a:gd name="T23" fmla="*/ 855 h 1715"/>
                      <a:gd name="T24" fmla="*/ 250 w 959"/>
                      <a:gd name="T25" fmla="*/ 902 h 1715"/>
                      <a:gd name="T26" fmla="*/ 191 w 959"/>
                      <a:gd name="T27" fmla="*/ 1602 h 1715"/>
                      <a:gd name="T28" fmla="*/ 305 w 959"/>
                      <a:gd name="T29" fmla="*/ 1715 h 1715"/>
                      <a:gd name="T30" fmla="*/ 418 w 959"/>
                      <a:gd name="T31" fmla="*/ 1602 h 1715"/>
                      <a:gd name="T32" fmla="*/ 460 w 959"/>
                      <a:gd name="T33" fmla="*/ 902 h 1715"/>
                      <a:gd name="T34" fmla="*/ 480 w 959"/>
                      <a:gd name="T35" fmla="*/ 882 h 1715"/>
                      <a:gd name="T36" fmla="*/ 500 w 959"/>
                      <a:gd name="T37" fmla="*/ 902 h 1715"/>
                      <a:gd name="T38" fmla="*/ 541 w 959"/>
                      <a:gd name="T39" fmla="*/ 1602 h 1715"/>
                      <a:gd name="T40" fmla="*/ 655 w 959"/>
                      <a:gd name="T41" fmla="*/ 1715 h 1715"/>
                      <a:gd name="T42" fmla="*/ 769 w 959"/>
                      <a:gd name="T43" fmla="*/ 1602 h 1715"/>
                      <a:gd name="T44" fmla="*/ 710 w 959"/>
                      <a:gd name="T45" fmla="*/ 902 h 1715"/>
                      <a:gd name="T46" fmla="*/ 710 w 959"/>
                      <a:gd name="T47" fmla="*/ 855 h 1715"/>
                      <a:gd name="T48" fmla="*/ 710 w 959"/>
                      <a:gd name="T49" fmla="*/ 293 h 1715"/>
                      <a:gd name="T50" fmla="*/ 730 w 959"/>
                      <a:gd name="T51" fmla="*/ 273 h 1715"/>
                      <a:gd name="T52" fmla="*/ 750 w 959"/>
                      <a:gd name="T53" fmla="*/ 293 h 1715"/>
                      <a:gd name="T54" fmla="*/ 769 w 959"/>
                      <a:gd name="T55" fmla="*/ 777 h 1715"/>
                      <a:gd name="T56" fmla="*/ 864 w 959"/>
                      <a:gd name="T57" fmla="*/ 872 h 1715"/>
                      <a:gd name="T58" fmla="*/ 959 w 959"/>
                      <a:gd name="T59" fmla="*/ 777 h 1715"/>
                      <a:gd name="T60" fmla="*/ 928 w 959"/>
                      <a:gd name="T61" fmla="*/ 219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9" h="1715">
                        <a:moveTo>
                          <a:pt x="928" y="219"/>
                        </a:moveTo>
                        <a:cubicBezTo>
                          <a:pt x="928" y="65"/>
                          <a:pt x="768" y="0"/>
                          <a:pt x="670" y="0"/>
                        </a:cubicBezTo>
                        <a:cubicBezTo>
                          <a:pt x="572" y="0"/>
                          <a:pt x="557" y="72"/>
                          <a:pt x="480" y="72"/>
                        </a:cubicBezTo>
                        <a:cubicBezTo>
                          <a:pt x="403" y="72"/>
                          <a:pt x="367" y="0"/>
                          <a:pt x="290" y="0"/>
                        </a:cubicBezTo>
                        <a:cubicBezTo>
                          <a:pt x="213" y="0"/>
                          <a:pt x="32" y="65"/>
                          <a:pt x="32" y="219"/>
                        </a:cubicBezTo>
                        <a:cubicBezTo>
                          <a:pt x="0" y="777"/>
                          <a:pt x="0" y="777"/>
                          <a:pt x="0" y="777"/>
                        </a:cubicBezTo>
                        <a:cubicBezTo>
                          <a:pt x="0" y="829"/>
                          <a:pt x="43" y="872"/>
                          <a:pt x="96" y="872"/>
                        </a:cubicBezTo>
                        <a:cubicBezTo>
                          <a:pt x="148" y="872"/>
                          <a:pt x="191" y="829"/>
                          <a:pt x="191" y="777"/>
                        </a:cubicBezTo>
                        <a:cubicBezTo>
                          <a:pt x="210" y="293"/>
                          <a:pt x="210" y="293"/>
                          <a:pt x="210" y="293"/>
                        </a:cubicBezTo>
                        <a:cubicBezTo>
                          <a:pt x="210" y="282"/>
                          <a:pt x="219" y="273"/>
                          <a:pt x="230" y="273"/>
                        </a:cubicBezTo>
                        <a:cubicBezTo>
                          <a:pt x="241" y="273"/>
                          <a:pt x="250" y="282"/>
                          <a:pt x="250" y="293"/>
                        </a:cubicBezTo>
                        <a:cubicBezTo>
                          <a:pt x="250" y="855"/>
                          <a:pt x="250" y="855"/>
                          <a:pt x="250" y="855"/>
                        </a:cubicBezTo>
                        <a:cubicBezTo>
                          <a:pt x="250" y="902"/>
                          <a:pt x="250" y="902"/>
                          <a:pt x="250" y="902"/>
                        </a:cubicBezTo>
                        <a:cubicBezTo>
                          <a:pt x="191" y="1602"/>
                          <a:pt x="191" y="1602"/>
                          <a:pt x="191" y="1602"/>
                        </a:cubicBezTo>
                        <a:cubicBezTo>
                          <a:pt x="191" y="1664"/>
                          <a:pt x="242" y="1715"/>
                          <a:pt x="305" y="1715"/>
                        </a:cubicBezTo>
                        <a:cubicBezTo>
                          <a:pt x="367" y="1715"/>
                          <a:pt x="418" y="1664"/>
                          <a:pt x="418" y="1602"/>
                        </a:cubicBezTo>
                        <a:cubicBezTo>
                          <a:pt x="460" y="902"/>
                          <a:pt x="460" y="902"/>
                          <a:pt x="460" y="902"/>
                        </a:cubicBezTo>
                        <a:cubicBezTo>
                          <a:pt x="460" y="891"/>
                          <a:pt x="469" y="882"/>
                          <a:pt x="480" y="882"/>
                        </a:cubicBezTo>
                        <a:cubicBezTo>
                          <a:pt x="491" y="882"/>
                          <a:pt x="500" y="891"/>
                          <a:pt x="500" y="902"/>
                        </a:cubicBezTo>
                        <a:cubicBezTo>
                          <a:pt x="541" y="1602"/>
                          <a:pt x="541" y="1602"/>
                          <a:pt x="541" y="1602"/>
                        </a:cubicBezTo>
                        <a:cubicBezTo>
                          <a:pt x="541" y="1664"/>
                          <a:pt x="592" y="1715"/>
                          <a:pt x="655" y="1715"/>
                        </a:cubicBezTo>
                        <a:cubicBezTo>
                          <a:pt x="718" y="1715"/>
                          <a:pt x="769" y="1664"/>
                          <a:pt x="769" y="1602"/>
                        </a:cubicBezTo>
                        <a:cubicBezTo>
                          <a:pt x="710" y="902"/>
                          <a:pt x="710" y="902"/>
                          <a:pt x="710" y="902"/>
                        </a:cubicBezTo>
                        <a:cubicBezTo>
                          <a:pt x="710" y="855"/>
                          <a:pt x="710" y="855"/>
                          <a:pt x="710" y="855"/>
                        </a:cubicBezTo>
                        <a:cubicBezTo>
                          <a:pt x="710" y="293"/>
                          <a:pt x="710" y="293"/>
                          <a:pt x="710" y="293"/>
                        </a:cubicBezTo>
                        <a:cubicBezTo>
                          <a:pt x="710" y="282"/>
                          <a:pt x="719" y="273"/>
                          <a:pt x="730" y="273"/>
                        </a:cubicBezTo>
                        <a:cubicBezTo>
                          <a:pt x="741" y="273"/>
                          <a:pt x="750" y="282"/>
                          <a:pt x="750" y="293"/>
                        </a:cubicBezTo>
                        <a:cubicBezTo>
                          <a:pt x="769" y="777"/>
                          <a:pt x="769" y="777"/>
                          <a:pt x="769" y="777"/>
                        </a:cubicBezTo>
                        <a:cubicBezTo>
                          <a:pt x="769" y="829"/>
                          <a:pt x="811" y="872"/>
                          <a:pt x="864" y="872"/>
                        </a:cubicBezTo>
                        <a:cubicBezTo>
                          <a:pt x="917" y="872"/>
                          <a:pt x="959" y="829"/>
                          <a:pt x="959" y="777"/>
                        </a:cubicBezTo>
                        <a:lnTo>
                          <a:pt x="928" y="219"/>
                        </a:lnTo>
                        <a:close/>
                      </a:path>
                    </a:pathLst>
                  </a:custGeom>
                  <a:solidFill>
                    <a:schemeClr val="accent1"/>
                  </a:solidFill>
                  <a:ln>
                    <a:noFill/>
                  </a:ln>
                  <a:sp3d prstMaterial="matte">
                    <a:bevelT w="63500" h="63500"/>
                    <a:bevelB w="63500" h="635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grpSp>
        <p:sp>
          <p:nvSpPr>
            <p:cNvPr id="22" name="Rechteck 21"/>
            <p:cNvSpPr/>
            <p:nvPr/>
          </p:nvSpPr>
          <p:spPr bwMode="gray">
            <a:xfrm>
              <a:off x="901318" y="4888924"/>
              <a:ext cx="754676"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Website</a:t>
              </a:r>
            </a:p>
          </p:txBody>
        </p:sp>
        <p:sp>
          <p:nvSpPr>
            <p:cNvPr id="23" name="Rechteck 22"/>
            <p:cNvSpPr/>
            <p:nvPr/>
          </p:nvSpPr>
          <p:spPr bwMode="gray">
            <a:xfrm>
              <a:off x="443141" y="4291135"/>
              <a:ext cx="1204349"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Print products</a:t>
              </a:r>
            </a:p>
          </p:txBody>
        </p:sp>
        <p:sp>
          <p:nvSpPr>
            <p:cNvPr id="24" name="Rechteck 23"/>
            <p:cNvSpPr/>
            <p:nvPr/>
          </p:nvSpPr>
          <p:spPr bwMode="gray">
            <a:xfrm>
              <a:off x="1943002" y="4777853"/>
              <a:ext cx="339370"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TV</a:t>
              </a:r>
            </a:p>
          </p:txBody>
        </p:sp>
        <p:sp>
          <p:nvSpPr>
            <p:cNvPr id="25" name="Rechteck 24"/>
            <p:cNvSpPr/>
            <p:nvPr/>
          </p:nvSpPr>
          <p:spPr bwMode="gray">
            <a:xfrm>
              <a:off x="4606202" y="2127235"/>
              <a:ext cx="1218712"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pPr>
              <a:r>
                <a:rPr lang="en-US" b="1" noProof="1">
                  <a:cs typeface="Arial" charset="0"/>
                </a:rPr>
                <a:t>Technology</a:t>
              </a:r>
            </a:p>
          </p:txBody>
        </p:sp>
        <p:sp>
          <p:nvSpPr>
            <p:cNvPr id="26" name="Rechteck 25"/>
            <p:cNvSpPr/>
            <p:nvPr/>
          </p:nvSpPr>
          <p:spPr bwMode="gray">
            <a:xfrm>
              <a:off x="2693948" y="5303698"/>
              <a:ext cx="1142474" cy="357190"/>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Places of action</a:t>
              </a:r>
            </a:p>
          </p:txBody>
        </p:sp>
        <p:sp>
          <p:nvSpPr>
            <p:cNvPr id="38" name="Rechteck 37"/>
            <p:cNvSpPr/>
            <p:nvPr/>
          </p:nvSpPr>
          <p:spPr bwMode="gray">
            <a:xfrm>
              <a:off x="6219209" y="3389790"/>
              <a:ext cx="894394"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b="1" noProof="1">
                  <a:cs typeface="Arial" charset="0"/>
                </a:rPr>
                <a:t>Product</a:t>
              </a:r>
            </a:p>
          </p:txBody>
        </p:sp>
        <p:sp>
          <p:nvSpPr>
            <p:cNvPr id="41" name="Rechteck 40"/>
            <p:cNvSpPr/>
            <p:nvPr/>
          </p:nvSpPr>
          <p:spPr bwMode="gray">
            <a:xfrm>
              <a:off x="6942092" y="2504317"/>
              <a:ext cx="1364586"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Shapes / haptics</a:t>
              </a:r>
            </a:p>
          </p:txBody>
        </p:sp>
        <p:sp>
          <p:nvSpPr>
            <p:cNvPr id="42" name="Rechteck 41"/>
            <p:cNvSpPr/>
            <p:nvPr/>
          </p:nvSpPr>
          <p:spPr bwMode="gray">
            <a:xfrm>
              <a:off x="6101038" y="2214952"/>
              <a:ext cx="1463844" cy="357190"/>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Sensorial experience</a:t>
              </a:r>
            </a:p>
          </p:txBody>
        </p:sp>
        <p:sp>
          <p:nvSpPr>
            <p:cNvPr id="43" name="Rechteck 42"/>
            <p:cNvSpPr/>
            <p:nvPr/>
          </p:nvSpPr>
          <p:spPr bwMode="gray">
            <a:xfrm>
              <a:off x="6817924" y="3750632"/>
              <a:ext cx="1735521"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Stimulation of senses</a:t>
              </a:r>
            </a:p>
          </p:txBody>
        </p:sp>
        <p:sp>
          <p:nvSpPr>
            <p:cNvPr id="44" name="Rechteck 43"/>
            <p:cNvSpPr/>
            <p:nvPr/>
          </p:nvSpPr>
          <p:spPr bwMode="gray">
            <a:xfrm>
              <a:off x="6712457" y="4202336"/>
              <a:ext cx="1241988"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Noises / colors</a:t>
              </a:r>
            </a:p>
          </p:txBody>
        </p:sp>
        <p:sp>
          <p:nvSpPr>
            <p:cNvPr id="45" name="Rechteck 44"/>
            <p:cNvSpPr/>
            <p:nvPr/>
          </p:nvSpPr>
          <p:spPr bwMode="gray">
            <a:xfrm>
              <a:off x="1696255" y="3446246"/>
              <a:ext cx="1048603"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pPr>
              <a:r>
                <a:rPr lang="en-US" b="1" noProof="1" smtClean="0">
                  <a:cs typeface="Arial" charset="0"/>
                </a:rPr>
                <a:t>Language</a:t>
              </a:r>
              <a:endParaRPr lang="en-US" b="1" noProof="1">
                <a:cs typeface="Arial" charset="0"/>
              </a:endParaRPr>
            </a:p>
          </p:txBody>
        </p:sp>
        <p:sp>
          <p:nvSpPr>
            <p:cNvPr id="46" name="Rechteck 45"/>
            <p:cNvSpPr/>
            <p:nvPr/>
          </p:nvSpPr>
          <p:spPr bwMode="gray">
            <a:xfrm>
              <a:off x="1755131" y="4202336"/>
              <a:ext cx="1228524"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pPr>
              <a:r>
                <a:rPr lang="en-US" b="1" noProof="1" smtClean="0">
                  <a:cs typeface="Arial" charset="0"/>
                </a:rPr>
                <a:t>Advertising</a:t>
              </a:r>
              <a:endParaRPr lang="en-US" b="1" noProof="1">
                <a:cs typeface="Arial" charset="0"/>
              </a:endParaRPr>
            </a:p>
          </p:txBody>
        </p:sp>
        <p:sp>
          <p:nvSpPr>
            <p:cNvPr id="47" name="Rechteck 46"/>
            <p:cNvSpPr/>
            <p:nvPr/>
          </p:nvSpPr>
          <p:spPr bwMode="gray">
            <a:xfrm>
              <a:off x="1085789" y="5363182"/>
              <a:ext cx="1338683"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Social Networks</a:t>
              </a:r>
            </a:p>
          </p:txBody>
        </p:sp>
        <p:sp>
          <p:nvSpPr>
            <p:cNvPr id="48" name="Rechteck 47"/>
            <p:cNvSpPr/>
            <p:nvPr/>
          </p:nvSpPr>
          <p:spPr bwMode="gray">
            <a:xfrm>
              <a:off x="5770528" y="2686271"/>
              <a:ext cx="977365"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b="1" noProof="1">
                  <a:cs typeface="Arial" charset="0"/>
                </a:rPr>
                <a:t>Function</a:t>
              </a:r>
            </a:p>
          </p:txBody>
        </p:sp>
        <p:sp>
          <p:nvSpPr>
            <p:cNvPr id="49" name="Rechteck 48"/>
            <p:cNvSpPr/>
            <p:nvPr/>
          </p:nvSpPr>
          <p:spPr bwMode="gray">
            <a:xfrm>
              <a:off x="5894424" y="1825511"/>
              <a:ext cx="794623"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Function</a:t>
              </a:r>
            </a:p>
          </p:txBody>
        </p:sp>
        <p:sp>
          <p:nvSpPr>
            <p:cNvPr id="54" name="Rechteck 53"/>
            <p:cNvSpPr/>
            <p:nvPr/>
          </p:nvSpPr>
          <p:spPr bwMode="gray">
            <a:xfrm>
              <a:off x="5925850" y="4237904"/>
              <a:ext cx="786607"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b="1" noProof="1">
                  <a:cs typeface="Arial" charset="0"/>
                </a:rPr>
                <a:t>Design</a:t>
              </a:r>
            </a:p>
          </p:txBody>
        </p:sp>
        <p:sp>
          <p:nvSpPr>
            <p:cNvPr id="55" name="Rechteck 54"/>
            <p:cNvSpPr/>
            <p:nvPr/>
          </p:nvSpPr>
          <p:spPr bwMode="gray">
            <a:xfrm>
              <a:off x="3375592" y="4908131"/>
              <a:ext cx="755959" cy="415668"/>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pPr>
              <a:r>
                <a:rPr lang="en-US" sz="1600" b="1" noProof="1" smtClean="0">
                  <a:cs typeface="Arial" charset="0"/>
                </a:rPr>
                <a:t>History</a:t>
              </a:r>
              <a:endParaRPr lang="en-US" sz="1600" b="1" noProof="1">
                <a:cs typeface="Arial" charset="0"/>
              </a:endParaRPr>
            </a:p>
          </p:txBody>
        </p:sp>
        <p:sp>
          <p:nvSpPr>
            <p:cNvPr id="56" name="Rechteck 55"/>
            <p:cNvSpPr/>
            <p:nvPr/>
          </p:nvSpPr>
          <p:spPr bwMode="gray">
            <a:xfrm>
              <a:off x="5092927" y="4777853"/>
              <a:ext cx="810332" cy="415668"/>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600" b="1" noProof="1" smtClean="0">
                  <a:cs typeface="Arial" charset="0"/>
                </a:rPr>
                <a:t>Identity</a:t>
              </a:r>
            </a:p>
          </p:txBody>
        </p:sp>
        <p:sp>
          <p:nvSpPr>
            <p:cNvPr id="57" name="Rechteck 56"/>
            <p:cNvSpPr/>
            <p:nvPr/>
          </p:nvSpPr>
          <p:spPr bwMode="gray">
            <a:xfrm>
              <a:off x="4287726" y="5086738"/>
              <a:ext cx="1414535" cy="532623"/>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Testimonials/</a:t>
              </a:r>
              <a:br>
                <a:rPr lang="en-US" sz="1200" b="1" noProof="1" smtClean="0">
                  <a:solidFill>
                    <a:schemeClr val="tx1">
                      <a:lumMod val="50000"/>
                      <a:lumOff val="50000"/>
                    </a:schemeClr>
                  </a:solidFill>
                  <a:cs typeface="Arial" charset="0"/>
                </a:rPr>
              </a:br>
              <a:r>
                <a:rPr lang="en-US" sz="1200" b="1" noProof="1" smtClean="0">
                  <a:solidFill>
                    <a:schemeClr val="tx1">
                      <a:lumMod val="50000"/>
                      <a:lumOff val="50000"/>
                    </a:schemeClr>
                  </a:solidFill>
                  <a:cs typeface="Arial" charset="0"/>
                </a:rPr>
                <a:t>Brand Ambassadors</a:t>
              </a:r>
            </a:p>
          </p:txBody>
        </p:sp>
        <p:sp>
          <p:nvSpPr>
            <p:cNvPr id="58" name="Rechteck 57"/>
            <p:cNvSpPr/>
            <p:nvPr/>
          </p:nvSpPr>
          <p:spPr bwMode="gray">
            <a:xfrm>
              <a:off x="2181298" y="2572142"/>
              <a:ext cx="1424795"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b="1" noProof="1" smtClean="0">
                  <a:cs typeface="Arial" charset="0"/>
                </a:rPr>
                <a:t>Management</a:t>
              </a:r>
            </a:p>
          </p:txBody>
        </p:sp>
        <p:sp>
          <p:nvSpPr>
            <p:cNvPr id="59" name="Rechteck 58"/>
            <p:cNvSpPr/>
            <p:nvPr/>
          </p:nvSpPr>
          <p:spPr bwMode="gray">
            <a:xfrm>
              <a:off x="3338402" y="2132372"/>
              <a:ext cx="830337" cy="444907"/>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pPr>
              <a:r>
                <a:rPr lang="en-US" b="1" noProof="1" smtClean="0">
                  <a:cs typeface="Arial" charset="0"/>
                </a:rPr>
                <a:t>Service</a:t>
              </a:r>
              <a:endParaRPr lang="en-US" b="1" noProof="1">
                <a:cs typeface="Arial" charset="0"/>
              </a:endParaRPr>
            </a:p>
          </p:txBody>
        </p:sp>
        <p:sp>
          <p:nvSpPr>
            <p:cNvPr id="61" name="Rechteck 60"/>
            <p:cNvSpPr/>
            <p:nvPr/>
          </p:nvSpPr>
          <p:spPr bwMode="gray">
            <a:xfrm>
              <a:off x="6591934" y="4807092"/>
              <a:ext cx="672795"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Shapes</a:t>
              </a:r>
            </a:p>
          </p:txBody>
        </p:sp>
        <p:sp>
          <p:nvSpPr>
            <p:cNvPr id="62" name="Rechteck 61"/>
            <p:cNvSpPr/>
            <p:nvPr/>
          </p:nvSpPr>
          <p:spPr bwMode="gray">
            <a:xfrm>
              <a:off x="4054079" y="1745943"/>
              <a:ext cx="741724"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Support</a:t>
              </a:r>
            </a:p>
          </p:txBody>
        </p:sp>
        <p:sp>
          <p:nvSpPr>
            <p:cNvPr id="63" name="Rechteck 62"/>
            <p:cNvSpPr/>
            <p:nvPr/>
          </p:nvSpPr>
          <p:spPr bwMode="gray">
            <a:xfrm>
              <a:off x="2271438" y="1934020"/>
              <a:ext cx="845021"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Warranty</a:t>
              </a:r>
            </a:p>
          </p:txBody>
        </p:sp>
        <p:sp>
          <p:nvSpPr>
            <p:cNvPr id="64" name="Rechteck 63"/>
            <p:cNvSpPr/>
            <p:nvPr/>
          </p:nvSpPr>
          <p:spPr bwMode="gray">
            <a:xfrm>
              <a:off x="746278" y="3031668"/>
              <a:ext cx="1064760" cy="357190"/>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Press Releases</a:t>
              </a:r>
            </a:p>
          </p:txBody>
        </p:sp>
        <p:sp>
          <p:nvSpPr>
            <p:cNvPr id="65" name="Rechteck 64"/>
            <p:cNvSpPr/>
            <p:nvPr/>
          </p:nvSpPr>
          <p:spPr bwMode="gray">
            <a:xfrm>
              <a:off x="803988" y="2431888"/>
              <a:ext cx="1169084" cy="386429"/>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400" b="1" noProof="1" smtClean="0">
                  <a:solidFill>
                    <a:schemeClr val="tx1">
                      <a:lumMod val="50000"/>
                      <a:lumOff val="50000"/>
                    </a:schemeClr>
                  </a:solidFill>
                  <a:cs typeface="Arial" charset="0"/>
                </a:rPr>
                <a:t>Presentations</a:t>
              </a:r>
            </a:p>
          </p:txBody>
        </p:sp>
        <p:sp>
          <p:nvSpPr>
            <p:cNvPr id="66" name="Rechteck 65"/>
            <p:cNvSpPr/>
            <p:nvPr/>
          </p:nvSpPr>
          <p:spPr bwMode="gray">
            <a:xfrm>
              <a:off x="5951062" y="5275353"/>
              <a:ext cx="914591" cy="357190"/>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Interactivity</a:t>
              </a:r>
            </a:p>
          </p:txBody>
        </p:sp>
        <p:sp>
          <p:nvSpPr>
            <p:cNvPr id="67" name="Rechteck 66"/>
            <p:cNvSpPr/>
            <p:nvPr/>
          </p:nvSpPr>
          <p:spPr bwMode="gray">
            <a:xfrm>
              <a:off x="747529" y="3891153"/>
              <a:ext cx="1212430" cy="357190"/>
            </a:xfrm>
            <a:prstGeom prst="rect">
              <a:avLst/>
            </a:prstGeom>
            <a:noFill/>
            <a:ln w="12700">
              <a:noFill/>
              <a:miter lim="800000"/>
              <a:headEnd/>
              <a:tailEnd/>
            </a:ln>
            <a:effectLst/>
          </p:spPr>
          <p:txBody>
            <a:bodyPr wrap="none" lIns="72000" tIns="108000" rIns="72000" bIns="72000" anchor="ctr" anchorCtr="0">
              <a:spAutoFit/>
            </a:bodyPr>
            <a:lstStyle/>
            <a:p>
              <a:pPr algn="ctr">
                <a:lnSpc>
                  <a:spcPct val="95000"/>
                </a:lnSpc>
                <a:spcAft>
                  <a:spcPts val="800"/>
                </a:spcAft>
                <a:buClr>
                  <a:srgbClr val="969696"/>
                </a:buClr>
                <a:defRPr/>
              </a:pPr>
              <a:r>
                <a:rPr lang="en-US" sz="1200" b="1" noProof="1" smtClean="0">
                  <a:solidFill>
                    <a:schemeClr val="tx1">
                      <a:lumMod val="50000"/>
                      <a:lumOff val="50000"/>
                    </a:schemeClr>
                  </a:solidFill>
                  <a:cs typeface="Arial" charset="0"/>
                </a:rPr>
                <a:t>Direct marketing</a:t>
              </a:r>
            </a:p>
          </p:txBody>
        </p:sp>
      </p:grpSp>
      <p:grpSp>
        <p:nvGrpSpPr>
          <p:cNvPr id="75" name="Gruppieren 74"/>
          <p:cNvGrpSpPr/>
          <p:nvPr/>
        </p:nvGrpSpPr>
        <p:grpSpPr bwMode="gray">
          <a:xfrm>
            <a:off x="5856324" y="4647243"/>
            <a:ext cx="2633667" cy="1894105"/>
            <a:chOff x="6820489" y="-40416"/>
            <a:chExt cx="2633667" cy="1894105"/>
          </a:xfrm>
        </p:grpSpPr>
        <p:sp>
          <p:nvSpPr>
            <p:cNvPr id="76" name="Rechteck 75"/>
            <p:cNvSpPr/>
            <p:nvPr/>
          </p:nvSpPr>
          <p:spPr bwMode="gray">
            <a:xfrm rot="384271">
              <a:off x="7375834" y="110476"/>
              <a:ext cx="2078322" cy="1743213"/>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360000" rIns="72000" rtlCol="0" anchor="t"/>
            <a:lstStyle/>
            <a:p>
              <a:pPr>
                <a:spcAft>
                  <a:spcPts val="600"/>
                </a:spcAft>
              </a:pPr>
              <a:r>
                <a:rPr lang="en-US" sz="14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endParaRPr lang="en-US" sz="1200" b="1" dirty="0" smtClean="0">
                <a:solidFill>
                  <a:srgbClr val="FFFFFF"/>
                </a:solidFill>
                <a:effectLst>
                  <a:outerShdw blurRad="190500" algn="ctr" rotWithShape="0">
                    <a:prstClr val="black">
                      <a:alpha val="50000"/>
                    </a:prstClr>
                  </a:outerShdw>
                </a:effectLst>
                <a:latin typeface="Segoe Print" pitchFamily="2" charset="0"/>
                <a:cs typeface="MV Boli" pitchFamily="2" charset="0"/>
              </a:endParaRPr>
            </a:p>
            <a:p>
              <a:r>
                <a:rPr lang="en-US" sz="12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Display the customers points of contact with your brand and assign the relevant areas.</a:t>
              </a:r>
              <a:endParaRPr lang="en-US" sz="12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77" name="Picture 5" descr="Tessafilm_4"/>
            <p:cNvPicPr>
              <a:picLocks noChangeAspect="1" noChangeArrowheads="1"/>
            </p:cNvPicPr>
            <p:nvPr/>
          </p:nvPicPr>
          <p:blipFill>
            <a:blip r:embed="rId2" cstate="print"/>
            <a:srcRect l="59392" b="89844"/>
            <a:stretch>
              <a:fillRect/>
            </a:stretch>
          </p:blipFill>
          <p:spPr bwMode="gray">
            <a:xfrm rot="20222041">
              <a:off x="6820489" y="-40416"/>
              <a:ext cx="1622941" cy="557910"/>
            </a:xfrm>
            <a:prstGeom prst="rect">
              <a:avLst/>
            </a:prstGeom>
            <a:noFill/>
          </p:spPr>
        </p:pic>
      </p:grpSp>
    </p:spTree>
    <p:extLst>
      <p:ext uri="{BB962C8B-B14F-4D97-AF65-F5344CB8AC3E}">
        <p14:creationId xmlns:p14="http://schemas.microsoft.com/office/powerpoint/2010/main" val="946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a:t>
            </a:r>
            <a:r>
              <a:rPr lang="en-US" b="0" noProof="1" smtClean="0"/>
              <a:t>Four Codes of Brand Communication</a:t>
            </a:r>
            <a:endParaRPr lang="en-US" b="0" noProof="1"/>
          </a:p>
        </p:txBody>
      </p:sp>
      <p:sp>
        <p:nvSpPr>
          <p:cNvPr id="3" name="Textplatzhalter 2"/>
          <p:cNvSpPr>
            <a:spLocks noGrp="1"/>
          </p:cNvSpPr>
          <p:nvPr>
            <p:ph type="body" sz="quarter" idx="13"/>
          </p:nvPr>
        </p:nvSpPr>
        <p:spPr bwMode="gray"/>
        <p:txBody>
          <a:bodyPr/>
          <a:lstStyle/>
          <a:p>
            <a:r>
              <a:rPr lang="en-US" noProof="1" smtClean="0"/>
              <a:t>Communication model implying that there are three more codes next to language responsible for concrete meaning</a:t>
            </a:r>
            <a:endParaRPr lang="en-US" noProof="1"/>
          </a:p>
        </p:txBody>
      </p:sp>
      <p:grpSp>
        <p:nvGrpSpPr>
          <p:cNvPr id="73" name="Gruppieren 72"/>
          <p:cNvGrpSpPr/>
          <p:nvPr/>
        </p:nvGrpSpPr>
        <p:grpSpPr bwMode="gray">
          <a:xfrm>
            <a:off x="323852" y="1916113"/>
            <a:ext cx="8494710" cy="4051956"/>
            <a:chOff x="323852" y="1916113"/>
            <a:chExt cx="8494710" cy="4051956"/>
          </a:xfrm>
        </p:grpSpPr>
        <p:sp>
          <p:nvSpPr>
            <p:cNvPr id="59" name="Rechteck 58"/>
            <p:cNvSpPr/>
            <p:nvPr/>
          </p:nvSpPr>
          <p:spPr bwMode="gray">
            <a:xfrm>
              <a:off x="323852" y="5068806"/>
              <a:ext cx="8494710" cy="746290"/>
            </a:xfrm>
            <a:prstGeom prst="rect">
              <a:avLst/>
            </a:prstGeom>
            <a:solidFill>
              <a:schemeClr val="accent1">
                <a:lumMod val="20000"/>
                <a:lumOff val="80000"/>
              </a:schemeClr>
            </a:soli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pPr>
              <a:r>
                <a:rPr lang="en-US" sz="1600" noProof="1">
                  <a:solidFill>
                    <a:srgbClr val="000000"/>
                  </a:solidFill>
                  <a:cs typeface="Arial" charset="0"/>
                </a:rPr>
                <a:t>Only the four codes combined make a brand successful on the long </a:t>
              </a:r>
              <a:r>
                <a:rPr lang="en-US" sz="1600" noProof="1" smtClean="0">
                  <a:solidFill>
                    <a:srgbClr val="000000"/>
                  </a:solidFill>
                  <a:cs typeface="Arial" charset="0"/>
                </a:rPr>
                <a:t>run</a:t>
              </a:r>
            </a:p>
          </p:txBody>
        </p:sp>
        <p:sp>
          <p:nvSpPr>
            <p:cNvPr id="14350" name="Textfeld 14349"/>
            <p:cNvSpPr txBox="1"/>
            <p:nvPr/>
          </p:nvSpPr>
          <p:spPr bwMode="gray">
            <a:xfrm>
              <a:off x="379745" y="4952406"/>
              <a:ext cx="441146" cy="1015663"/>
            </a:xfrm>
            <a:prstGeom prst="rect">
              <a:avLst/>
            </a:prstGeom>
            <a:noFill/>
          </p:spPr>
          <p:txBody>
            <a:bodyPr wrap="none" rtlCol="0">
              <a:spAutoFit/>
            </a:bodyPr>
            <a:lstStyle/>
            <a:p>
              <a:r>
                <a:rPr lang="en-US" sz="6000" noProof="1" smtClean="0">
                  <a:ln w="18415" cmpd="sng">
                    <a:solidFill>
                      <a:srgbClr val="FFFFFF"/>
                    </a:solidFill>
                    <a:prstDash val="solid"/>
                  </a:ln>
                  <a:solidFill>
                    <a:schemeClr val="bg1">
                      <a:lumMod val="85000"/>
                    </a:schemeClr>
                  </a:solidFill>
                  <a:effectLst>
                    <a:outerShdw blurRad="63500" dir="3600000" algn="tl" rotWithShape="0">
                      <a:srgbClr val="000000">
                        <a:alpha val="70000"/>
                      </a:srgbClr>
                    </a:outerShdw>
                  </a:effectLst>
                  <a:latin typeface="Arial Black" pitchFamily="34" charset="0"/>
                </a:rPr>
                <a:t>!</a:t>
              </a:r>
              <a:endParaRPr lang="en-US" sz="6000" noProof="1">
                <a:ln w="18415" cmpd="sng">
                  <a:solidFill>
                    <a:srgbClr val="FFFFFF"/>
                  </a:solidFill>
                  <a:prstDash val="solid"/>
                </a:ln>
                <a:solidFill>
                  <a:schemeClr val="bg1">
                    <a:lumMod val="85000"/>
                  </a:schemeClr>
                </a:solidFill>
                <a:effectLst>
                  <a:outerShdw blurRad="63500" dir="3600000" algn="tl" rotWithShape="0">
                    <a:srgbClr val="000000">
                      <a:alpha val="70000"/>
                    </a:srgbClr>
                  </a:outerShdw>
                </a:effectLst>
                <a:latin typeface="Arial Black" pitchFamily="34" charset="0"/>
              </a:endParaRPr>
            </a:p>
          </p:txBody>
        </p:sp>
        <p:grpSp>
          <p:nvGrpSpPr>
            <p:cNvPr id="35" name="Gruppieren 34"/>
            <p:cNvGrpSpPr/>
            <p:nvPr/>
          </p:nvGrpSpPr>
          <p:grpSpPr bwMode="gray">
            <a:xfrm>
              <a:off x="323852" y="1916113"/>
              <a:ext cx="8494710" cy="2871374"/>
              <a:chOff x="323852" y="1916113"/>
              <a:chExt cx="8494710" cy="2871374"/>
            </a:xfrm>
          </p:grpSpPr>
          <p:sp>
            <p:nvSpPr>
              <p:cNvPr id="36" name="Rechteck 35"/>
              <p:cNvSpPr/>
              <p:nvPr/>
            </p:nvSpPr>
            <p:spPr bwMode="gray">
              <a:xfrm>
                <a:off x="3487270" y="1916113"/>
                <a:ext cx="2187390" cy="49539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sz="2000" b="1" noProof="1" smtClean="0">
                    <a:solidFill>
                      <a:srgbClr val="FFFFFF"/>
                    </a:solidFill>
                    <a:effectLst>
                      <a:outerShdw blurRad="190500" dir="2700000" algn="tl" rotWithShape="0">
                        <a:prstClr val="black">
                          <a:alpha val="40000"/>
                        </a:prstClr>
                      </a:outerShdw>
                    </a:effectLst>
                    <a:cs typeface="Arial" charset="0"/>
                  </a:rPr>
                  <a:t>Meaning</a:t>
                </a:r>
              </a:p>
            </p:txBody>
          </p:sp>
          <p:sp>
            <p:nvSpPr>
              <p:cNvPr id="37" name="Rechteck 36"/>
              <p:cNvSpPr/>
              <p:nvPr/>
            </p:nvSpPr>
            <p:spPr bwMode="gray">
              <a:xfrm>
                <a:off x="323852" y="2985672"/>
                <a:ext cx="2038557" cy="360363"/>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Language</a:t>
                </a:r>
              </a:p>
            </p:txBody>
          </p:sp>
          <p:sp>
            <p:nvSpPr>
              <p:cNvPr id="46" name="Rechteck 45"/>
              <p:cNvSpPr/>
              <p:nvPr/>
            </p:nvSpPr>
            <p:spPr bwMode="gray">
              <a:xfrm>
                <a:off x="323852" y="3346035"/>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Style</a:t>
                </a:r>
              </a:p>
            </p:txBody>
          </p:sp>
          <p:sp>
            <p:nvSpPr>
              <p:cNvPr id="47" name="Rechteck 46"/>
              <p:cNvSpPr/>
              <p:nvPr/>
            </p:nvSpPr>
            <p:spPr bwMode="gray">
              <a:xfrm>
                <a:off x="323852" y="3706398"/>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Rhetoric</a:t>
                </a:r>
              </a:p>
            </p:txBody>
          </p:sp>
          <p:sp>
            <p:nvSpPr>
              <p:cNvPr id="49" name="Rechteck 48"/>
              <p:cNvSpPr/>
              <p:nvPr/>
            </p:nvSpPr>
            <p:spPr bwMode="gray">
              <a:xfrm>
                <a:off x="323852" y="4066761"/>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Wording</a:t>
                </a:r>
              </a:p>
            </p:txBody>
          </p:sp>
          <p:sp>
            <p:nvSpPr>
              <p:cNvPr id="50" name="Rechteck 49"/>
              <p:cNvSpPr/>
              <p:nvPr/>
            </p:nvSpPr>
            <p:spPr bwMode="gray">
              <a:xfrm>
                <a:off x="2475903" y="2985672"/>
                <a:ext cx="2038557" cy="360363"/>
              </a:xfrm>
              <a:prstGeom prst="rect">
                <a:avLst/>
              </a:pr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History</a:t>
                </a:r>
              </a:p>
            </p:txBody>
          </p:sp>
          <p:sp>
            <p:nvSpPr>
              <p:cNvPr id="51" name="Rechteck 50"/>
              <p:cNvSpPr/>
              <p:nvPr/>
            </p:nvSpPr>
            <p:spPr bwMode="gray">
              <a:xfrm>
                <a:off x="2475903" y="3346035"/>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Tell stories</a:t>
                </a:r>
              </a:p>
            </p:txBody>
          </p:sp>
          <p:sp>
            <p:nvSpPr>
              <p:cNvPr id="54" name="Rechteck 53"/>
              <p:cNvSpPr/>
              <p:nvPr/>
            </p:nvSpPr>
            <p:spPr bwMode="gray">
              <a:xfrm>
                <a:off x="2475903" y="3706398"/>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Show episodes</a:t>
                </a:r>
              </a:p>
            </p:txBody>
          </p:sp>
          <p:sp>
            <p:nvSpPr>
              <p:cNvPr id="55" name="Rechteck 54"/>
              <p:cNvSpPr/>
              <p:nvPr/>
            </p:nvSpPr>
            <p:spPr bwMode="gray">
              <a:xfrm>
                <a:off x="4627954" y="2985672"/>
                <a:ext cx="2038557" cy="360363"/>
              </a:xfrm>
              <a:prstGeom prst="rect">
                <a:avLst/>
              </a:pr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Symbols</a:t>
                </a:r>
              </a:p>
            </p:txBody>
          </p:sp>
          <p:sp>
            <p:nvSpPr>
              <p:cNvPr id="56" name="Rechteck 55"/>
              <p:cNvSpPr/>
              <p:nvPr/>
            </p:nvSpPr>
            <p:spPr bwMode="gray">
              <a:xfrm>
                <a:off x="4627954" y="3346035"/>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Protagonists</a:t>
                </a:r>
              </a:p>
            </p:txBody>
          </p:sp>
          <p:sp>
            <p:nvSpPr>
              <p:cNvPr id="60" name="Rechteck 59"/>
              <p:cNvSpPr/>
              <p:nvPr/>
            </p:nvSpPr>
            <p:spPr bwMode="gray">
              <a:xfrm>
                <a:off x="4627954" y="3706398"/>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Figures</a:t>
                </a:r>
              </a:p>
            </p:txBody>
          </p:sp>
          <p:sp>
            <p:nvSpPr>
              <p:cNvPr id="61" name="Rechteck 60"/>
              <p:cNvSpPr/>
              <p:nvPr/>
            </p:nvSpPr>
            <p:spPr bwMode="gray">
              <a:xfrm>
                <a:off x="4627954" y="4066761"/>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Places of action</a:t>
                </a:r>
              </a:p>
            </p:txBody>
          </p:sp>
          <p:sp>
            <p:nvSpPr>
              <p:cNvPr id="62" name="Rechteck 61"/>
              <p:cNvSpPr/>
              <p:nvPr/>
            </p:nvSpPr>
            <p:spPr bwMode="gray">
              <a:xfrm>
                <a:off x="6780005" y="2985672"/>
                <a:ext cx="2038557" cy="360363"/>
              </a:xfrm>
              <a:prstGeom prst="rect">
                <a:avLst/>
              </a:prstGeom>
              <a:gradFill flip="none" rotWithShape="1">
                <a:gsLst>
                  <a:gs pos="0">
                    <a:srgbClr val="646464"/>
                  </a:gs>
                  <a:gs pos="100000">
                    <a:srgbClr val="969696"/>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buClr>
                    <a:srgbClr val="969696"/>
                  </a:buClr>
                  <a:defRPr/>
                </a:pPr>
                <a:r>
                  <a:rPr lang="en-US" b="1" noProof="1" smtClean="0">
                    <a:solidFill>
                      <a:srgbClr val="FFFFFF"/>
                    </a:solidFill>
                    <a:effectLst>
                      <a:outerShdw blurRad="190500" dir="2700000" algn="tl" rotWithShape="0">
                        <a:prstClr val="black">
                          <a:alpha val="40000"/>
                        </a:prstClr>
                      </a:outerShdw>
                    </a:effectLst>
                    <a:cs typeface="Arial" charset="0"/>
                  </a:rPr>
                  <a:t>Sensory</a:t>
                </a:r>
              </a:p>
            </p:txBody>
          </p:sp>
          <p:sp>
            <p:nvSpPr>
              <p:cNvPr id="63" name="Rechteck 62"/>
              <p:cNvSpPr/>
              <p:nvPr/>
            </p:nvSpPr>
            <p:spPr bwMode="gray">
              <a:xfrm>
                <a:off x="6780005" y="3346035"/>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Sensorial experience</a:t>
                </a:r>
              </a:p>
            </p:txBody>
          </p:sp>
          <p:sp>
            <p:nvSpPr>
              <p:cNvPr id="64" name="Rechteck 63"/>
              <p:cNvSpPr/>
              <p:nvPr/>
            </p:nvSpPr>
            <p:spPr bwMode="gray">
              <a:xfrm>
                <a:off x="6780005" y="3706398"/>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Stimulation of senses</a:t>
                </a:r>
              </a:p>
            </p:txBody>
          </p:sp>
          <p:sp>
            <p:nvSpPr>
              <p:cNvPr id="65" name="Rechteck 64"/>
              <p:cNvSpPr/>
              <p:nvPr/>
            </p:nvSpPr>
            <p:spPr bwMode="gray">
              <a:xfrm>
                <a:off x="6780005" y="4066761"/>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Noises / colors</a:t>
                </a:r>
              </a:p>
            </p:txBody>
          </p:sp>
          <p:cxnSp>
            <p:nvCxnSpPr>
              <p:cNvPr id="66" name="Gerade Verbindung 65"/>
              <p:cNvCxnSpPr/>
              <p:nvPr/>
            </p:nvCxnSpPr>
            <p:spPr bwMode="gray">
              <a:xfrm flipH="1">
                <a:off x="4575323" y="2411506"/>
                <a:ext cx="0" cy="153398"/>
              </a:xfrm>
              <a:prstGeom prst="line">
                <a:avLst/>
              </a:prstGeom>
              <a:ln w="19050" cap="rnd">
                <a:solidFill>
                  <a:srgbClr val="969696"/>
                </a:solidFill>
              </a:ln>
            </p:spPr>
            <p:style>
              <a:lnRef idx="1">
                <a:schemeClr val="accent1"/>
              </a:lnRef>
              <a:fillRef idx="0">
                <a:schemeClr val="accent1"/>
              </a:fillRef>
              <a:effectRef idx="0">
                <a:schemeClr val="accent1"/>
              </a:effectRef>
              <a:fontRef idx="minor">
                <a:schemeClr val="tx1"/>
              </a:fontRef>
            </p:style>
          </p:cxnSp>
          <p:grpSp>
            <p:nvGrpSpPr>
              <p:cNvPr id="67" name="Gruppieren 14344"/>
              <p:cNvGrpSpPr/>
              <p:nvPr/>
            </p:nvGrpSpPr>
            <p:grpSpPr bwMode="gray">
              <a:xfrm>
                <a:off x="2052920" y="2555940"/>
                <a:ext cx="5035840" cy="306144"/>
                <a:chOff x="2052920" y="2564904"/>
                <a:chExt cx="5035840" cy="315249"/>
              </a:xfrm>
            </p:grpSpPr>
            <p:cxnSp>
              <p:nvCxnSpPr>
                <p:cNvPr id="69" name="Gerade Verbindung 68"/>
                <p:cNvCxnSpPr/>
                <p:nvPr/>
              </p:nvCxnSpPr>
              <p:spPr bwMode="gray">
                <a:xfrm flipH="1">
                  <a:off x="2052920" y="2564904"/>
                  <a:ext cx="2522404" cy="315249"/>
                </a:xfrm>
                <a:prstGeom prst="line">
                  <a:avLst/>
                </a:prstGeom>
                <a:ln w="19050" cap="rnd">
                  <a:solidFill>
                    <a:srgbClr val="96969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bwMode="gray">
                <a:xfrm>
                  <a:off x="4566356" y="2564904"/>
                  <a:ext cx="2522404" cy="315249"/>
                </a:xfrm>
                <a:prstGeom prst="line">
                  <a:avLst/>
                </a:prstGeom>
                <a:ln w="19050" cap="rnd">
                  <a:solidFill>
                    <a:srgbClr val="96969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p:nvCxnSpPr>
              <p:spPr bwMode="gray">
                <a:xfrm>
                  <a:off x="4566356" y="2564904"/>
                  <a:ext cx="821432" cy="306144"/>
                </a:xfrm>
                <a:prstGeom prst="line">
                  <a:avLst/>
                </a:prstGeom>
                <a:ln w="19050" cap="rnd">
                  <a:solidFill>
                    <a:srgbClr val="96969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p:nvCxnSpPr>
              <p:spPr bwMode="gray">
                <a:xfrm flipH="1">
                  <a:off x="3753891" y="2564904"/>
                  <a:ext cx="821432" cy="306144"/>
                </a:xfrm>
                <a:prstGeom prst="line">
                  <a:avLst/>
                </a:prstGeom>
                <a:ln w="19050" cap="rnd">
                  <a:solidFill>
                    <a:srgbClr val="969696"/>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8" name="Rechteck 67"/>
              <p:cNvSpPr/>
              <p:nvPr/>
            </p:nvSpPr>
            <p:spPr bwMode="gray">
              <a:xfrm>
                <a:off x="6780005" y="4427124"/>
                <a:ext cx="2038557" cy="360363"/>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72000" tIns="108000" rIns="72000" bIns="72000" anchor="ctr" anchorCtr="0"/>
              <a:lstStyle/>
              <a:p>
                <a:pPr algn="ctr">
                  <a:lnSpc>
                    <a:spcPct val="95000"/>
                  </a:lnSpc>
                  <a:spcAft>
                    <a:spcPts val="800"/>
                  </a:spcAft>
                  <a:buClr>
                    <a:srgbClr val="969696"/>
                  </a:buClr>
                  <a:defRPr/>
                </a:pPr>
                <a:r>
                  <a:rPr lang="en-US" sz="1400" noProof="1" smtClean="0">
                    <a:solidFill>
                      <a:srgbClr val="000000"/>
                    </a:solidFill>
                    <a:cs typeface="Arial" charset="0"/>
                  </a:rPr>
                  <a:t>Shapes / haptics</a:t>
                </a:r>
              </a:p>
            </p:txBody>
          </p:sp>
        </p:grpSp>
      </p:grpSp>
    </p:spTree>
    <p:extLst>
      <p:ext uri="{BB962C8B-B14F-4D97-AF65-F5344CB8AC3E}">
        <p14:creationId xmlns:p14="http://schemas.microsoft.com/office/powerpoint/2010/main" val="288583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a:t>
            </a:r>
            <a:r>
              <a:rPr lang="en-US" b="0" noProof="1" smtClean="0"/>
              <a:t>Requirements for a Brand</a:t>
            </a:r>
            <a:endParaRPr lang="en-US" b="0" noProof="1"/>
          </a:p>
        </p:txBody>
      </p:sp>
      <p:sp>
        <p:nvSpPr>
          <p:cNvPr id="3" name="Textplatzhalter 2"/>
          <p:cNvSpPr>
            <a:spLocks noGrp="1"/>
          </p:cNvSpPr>
          <p:nvPr>
            <p:ph type="body" sz="quarter" idx="13"/>
          </p:nvPr>
        </p:nvSpPr>
        <p:spPr bwMode="gray">
          <a:xfrm>
            <a:off x="323850" y="854994"/>
            <a:ext cx="8496300" cy="336244"/>
          </a:xfrm>
        </p:spPr>
        <p:txBody>
          <a:bodyPr/>
          <a:lstStyle/>
          <a:p>
            <a:r>
              <a:rPr lang="en-US" noProof="1" smtClean="0"/>
              <a:t>Major tasks of branding policy: development of brand names and trademarks</a:t>
            </a:r>
            <a:endParaRPr lang="en-US" noProof="1"/>
          </a:p>
        </p:txBody>
      </p:sp>
      <p:grpSp>
        <p:nvGrpSpPr>
          <p:cNvPr id="36" name="Gruppieren 35"/>
          <p:cNvGrpSpPr/>
          <p:nvPr/>
        </p:nvGrpSpPr>
        <p:grpSpPr bwMode="gray">
          <a:xfrm>
            <a:off x="323850" y="1875842"/>
            <a:ext cx="8445048" cy="3879253"/>
            <a:chOff x="498023" y="1875842"/>
            <a:chExt cx="8445048" cy="3879253"/>
          </a:xfrm>
        </p:grpSpPr>
        <p:grpSp>
          <p:nvGrpSpPr>
            <p:cNvPr id="4" name="Gruppieren 35"/>
            <p:cNvGrpSpPr/>
            <p:nvPr/>
          </p:nvGrpSpPr>
          <p:grpSpPr bwMode="gray">
            <a:xfrm>
              <a:off x="1495426" y="2489513"/>
              <a:ext cx="1994807" cy="1488774"/>
              <a:chOff x="1495426" y="2489513"/>
              <a:chExt cx="1994807" cy="1488774"/>
            </a:xfrm>
          </p:grpSpPr>
          <p:sp>
            <p:nvSpPr>
              <p:cNvPr id="28" name="Rechteck 27"/>
              <p:cNvSpPr/>
              <p:nvPr/>
            </p:nvSpPr>
            <p:spPr bwMode="gray">
              <a:xfrm>
                <a:off x="1495426" y="2489513"/>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1</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5" name="Rechteck 14"/>
              <p:cNvSpPr/>
              <p:nvPr/>
            </p:nvSpPr>
            <p:spPr bwMode="gray">
              <a:xfrm>
                <a:off x="1827957" y="2489513"/>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Brand name/ marking</a:t>
                </a:r>
              </a:p>
            </p:txBody>
          </p:sp>
          <p:sp>
            <p:nvSpPr>
              <p:cNvPr id="21" name="Rechteck 20"/>
              <p:cNvSpPr/>
              <p:nvPr/>
            </p:nvSpPr>
            <p:spPr bwMode="gray">
              <a:xfrm>
                <a:off x="1495426" y="3186199"/>
                <a:ext cx="199480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smtClean="0">
                    <a:solidFill>
                      <a:srgbClr val="000000"/>
                    </a:solidFill>
                    <a:cs typeface="Arial" charset="0"/>
                  </a:rPr>
                  <a:t>Product design</a:t>
                </a:r>
                <a:br>
                  <a:rPr lang="en-US" sz="1200" noProof="1" smtClean="0">
                    <a:solidFill>
                      <a:srgbClr val="000000"/>
                    </a:solidFill>
                    <a:cs typeface="Arial" charset="0"/>
                  </a:rPr>
                </a:br>
                <a:r>
                  <a:rPr lang="en-US" sz="1200" noProof="1" smtClean="0">
                    <a:solidFill>
                      <a:srgbClr val="000000"/>
                    </a:solidFill>
                    <a:cs typeface="Arial" charset="0"/>
                  </a:rPr>
                  <a:t>Packaging</a:t>
                </a:r>
                <a:br>
                  <a:rPr lang="en-US" sz="1200" noProof="1" smtClean="0">
                    <a:solidFill>
                      <a:srgbClr val="000000"/>
                    </a:solidFill>
                    <a:cs typeface="Arial" charset="0"/>
                  </a:rPr>
                </a:br>
                <a:r>
                  <a:rPr lang="en-US" sz="1200" noProof="1" smtClean="0">
                    <a:solidFill>
                      <a:srgbClr val="000000"/>
                    </a:solidFill>
                    <a:cs typeface="Arial" charset="0"/>
                  </a:rPr>
                  <a:t>Trademark</a:t>
                </a:r>
              </a:p>
            </p:txBody>
          </p:sp>
        </p:grpSp>
        <p:grpSp>
          <p:nvGrpSpPr>
            <p:cNvPr id="5" name="Gruppieren 36"/>
            <p:cNvGrpSpPr/>
            <p:nvPr/>
          </p:nvGrpSpPr>
          <p:grpSpPr bwMode="gray">
            <a:xfrm>
              <a:off x="3633876" y="2489513"/>
              <a:ext cx="2006437" cy="1488774"/>
              <a:chOff x="3633876" y="2489513"/>
              <a:chExt cx="2006437" cy="1488774"/>
            </a:xfrm>
          </p:grpSpPr>
          <p:sp>
            <p:nvSpPr>
              <p:cNvPr id="29" name="Rechteck 28"/>
              <p:cNvSpPr/>
              <p:nvPr/>
            </p:nvSpPr>
            <p:spPr bwMode="gray">
              <a:xfrm>
                <a:off x="3633877" y="2489513"/>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2</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9" name="Rechteck 18"/>
              <p:cNvSpPr/>
              <p:nvPr/>
            </p:nvSpPr>
            <p:spPr bwMode="gray">
              <a:xfrm>
                <a:off x="3967250" y="2489513"/>
                <a:ext cx="1673063"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Brand protection</a:t>
                </a:r>
              </a:p>
            </p:txBody>
          </p:sp>
          <p:sp>
            <p:nvSpPr>
              <p:cNvPr id="22" name="Rechteck 21"/>
              <p:cNvSpPr/>
              <p:nvPr/>
            </p:nvSpPr>
            <p:spPr bwMode="gray">
              <a:xfrm>
                <a:off x="3633876" y="3186199"/>
                <a:ext cx="200643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smtClean="0">
                    <a:solidFill>
                      <a:srgbClr val="000000"/>
                    </a:solidFill>
                    <a:cs typeface="Arial" charset="0"/>
                  </a:rPr>
                  <a:t>Brand </a:t>
                </a:r>
                <a:r>
                  <a:rPr lang="en-US" sz="1200" noProof="1">
                    <a:solidFill>
                      <a:srgbClr val="000000"/>
                    </a:solidFill>
                    <a:cs typeface="Arial" charset="0"/>
                  </a:rPr>
                  <a:t>in relation to other brands on the market </a:t>
                </a:r>
                <a:endParaRPr lang="en-US" sz="1200" noProof="1" smtClean="0">
                  <a:solidFill>
                    <a:srgbClr val="000000"/>
                  </a:solidFill>
                  <a:cs typeface="Arial" charset="0"/>
                </a:endParaRPr>
              </a:p>
            </p:txBody>
          </p:sp>
        </p:grpSp>
        <p:grpSp>
          <p:nvGrpSpPr>
            <p:cNvPr id="6" name="Gruppieren 37"/>
            <p:cNvGrpSpPr/>
            <p:nvPr/>
          </p:nvGrpSpPr>
          <p:grpSpPr bwMode="gray">
            <a:xfrm>
              <a:off x="5795587" y="2489513"/>
              <a:ext cx="1994807" cy="1488774"/>
              <a:chOff x="5795587" y="2489513"/>
              <a:chExt cx="1994807" cy="1488774"/>
            </a:xfrm>
          </p:grpSpPr>
          <p:sp>
            <p:nvSpPr>
              <p:cNvPr id="30" name="Rechteck 29"/>
              <p:cNvSpPr/>
              <p:nvPr/>
            </p:nvSpPr>
            <p:spPr bwMode="gray">
              <a:xfrm>
                <a:off x="5795587" y="2489513"/>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3</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20" name="Rechteck 19"/>
              <p:cNvSpPr/>
              <p:nvPr/>
            </p:nvSpPr>
            <p:spPr bwMode="gray">
              <a:xfrm>
                <a:off x="6128118" y="2489513"/>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Distinctiveness </a:t>
                </a:r>
              </a:p>
            </p:txBody>
          </p:sp>
          <p:sp>
            <p:nvSpPr>
              <p:cNvPr id="23" name="Rechteck 22"/>
              <p:cNvSpPr/>
              <p:nvPr/>
            </p:nvSpPr>
            <p:spPr bwMode="gray">
              <a:xfrm>
                <a:off x="5795587" y="3186199"/>
                <a:ext cx="199480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a:solidFill>
                      <a:srgbClr val="000000"/>
                    </a:solidFill>
                    <a:cs typeface="Arial" charset="0"/>
                  </a:rPr>
                  <a:t>Difference in performance compared with competitive offerings</a:t>
                </a:r>
                <a:endParaRPr lang="en-US" sz="1200" noProof="1" smtClean="0">
                  <a:solidFill>
                    <a:srgbClr val="000000"/>
                  </a:solidFill>
                  <a:cs typeface="Arial" charset="0"/>
                </a:endParaRPr>
              </a:p>
            </p:txBody>
          </p:sp>
        </p:grpSp>
        <p:grpSp>
          <p:nvGrpSpPr>
            <p:cNvPr id="7" name="Gruppieren 41"/>
            <p:cNvGrpSpPr/>
            <p:nvPr/>
          </p:nvGrpSpPr>
          <p:grpSpPr bwMode="gray">
            <a:xfrm>
              <a:off x="498023" y="4266321"/>
              <a:ext cx="1994807" cy="1488774"/>
              <a:chOff x="498023" y="4266321"/>
              <a:chExt cx="1994807" cy="1488774"/>
            </a:xfrm>
          </p:grpSpPr>
          <p:sp>
            <p:nvSpPr>
              <p:cNvPr id="31" name="Rechteck 30"/>
              <p:cNvSpPr/>
              <p:nvPr/>
            </p:nvSpPr>
            <p:spPr bwMode="gray">
              <a:xfrm>
                <a:off x="498023" y="4266321"/>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4</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1" name="Rechteck 10"/>
              <p:cNvSpPr/>
              <p:nvPr/>
            </p:nvSpPr>
            <p:spPr bwMode="gray">
              <a:xfrm>
                <a:off x="830553" y="4266321"/>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Standards</a:t>
                </a:r>
              </a:p>
            </p:txBody>
          </p:sp>
          <p:sp>
            <p:nvSpPr>
              <p:cNvPr id="24" name="Rechteck 23"/>
              <p:cNvSpPr/>
              <p:nvPr/>
            </p:nvSpPr>
            <p:spPr bwMode="gray">
              <a:xfrm>
                <a:off x="498023" y="4963007"/>
                <a:ext cx="199480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a:solidFill>
                      <a:srgbClr val="000000"/>
                    </a:solidFill>
                    <a:cs typeface="Arial" charset="0"/>
                  </a:rPr>
                  <a:t>Standardized Quality</a:t>
                </a:r>
                <a:br>
                  <a:rPr lang="en-US" sz="1200" noProof="1">
                    <a:solidFill>
                      <a:srgbClr val="000000"/>
                    </a:solidFill>
                    <a:cs typeface="Arial" charset="0"/>
                  </a:rPr>
                </a:br>
                <a:r>
                  <a:rPr lang="en-US" sz="1200" noProof="1">
                    <a:solidFill>
                      <a:srgbClr val="000000"/>
                    </a:solidFill>
                    <a:cs typeface="Arial" charset="0"/>
                  </a:rPr>
                  <a:t>Consistently high Quality</a:t>
                </a:r>
                <a:endParaRPr lang="en-US" sz="1200" noProof="1" smtClean="0">
                  <a:solidFill>
                    <a:srgbClr val="000000"/>
                  </a:solidFill>
                  <a:cs typeface="Arial" charset="0"/>
                </a:endParaRPr>
              </a:p>
            </p:txBody>
          </p:sp>
        </p:grpSp>
        <p:grpSp>
          <p:nvGrpSpPr>
            <p:cNvPr id="8" name="Gruppieren 40"/>
            <p:cNvGrpSpPr/>
            <p:nvPr/>
          </p:nvGrpSpPr>
          <p:grpSpPr bwMode="gray">
            <a:xfrm>
              <a:off x="2648103" y="4266321"/>
              <a:ext cx="1994806" cy="1488774"/>
              <a:chOff x="2648103" y="4266321"/>
              <a:chExt cx="1994806" cy="1488774"/>
            </a:xfrm>
          </p:grpSpPr>
          <p:sp>
            <p:nvSpPr>
              <p:cNvPr id="32" name="Rechteck 31"/>
              <p:cNvSpPr/>
              <p:nvPr/>
            </p:nvSpPr>
            <p:spPr bwMode="gray">
              <a:xfrm>
                <a:off x="2648103" y="4266321"/>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5</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2" name="Rechteck 11"/>
              <p:cNvSpPr/>
              <p:nvPr/>
            </p:nvSpPr>
            <p:spPr bwMode="gray">
              <a:xfrm>
                <a:off x="2980634" y="4266321"/>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Price stability</a:t>
                </a:r>
              </a:p>
            </p:txBody>
          </p:sp>
          <p:sp>
            <p:nvSpPr>
              <p:cNvPr id="25" name="Rechteck 24"/>
              <p:cNvSpPr/>
              <p:nvPr/>
            </p:nvSpPr>
            <p:spPr bwMode="gray">
              <a:xfrm>
                <a:off x="2648103" y="4963007"/>
                <a:ext cx="1994806"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smtClean="0">
                    <a:solidFill>
                      <a:srgbClr val="000000"/>
                    </a:solidFill>
                    <a:cs typeface="Arial" charset="0"/>
                  </a:rPr>
                  <a:t>No specials, action prices </a:t>
                </a:r>
                <a:br>
                  <a:rPr lang="en-US" sz="1200" noProof="1" smtClean="0">
                    <a:solidFill>
                      <a:srgbClr val="000000"/>
                    </a:solidFill>
                    <a:cs typeface="Arial" charset="0"/>
                  </a:rPr>
                </a:br>
                <a:r>
                  <a:rPr lang="en-US" sz="1200" noProof="1" smtClean="0">
                    <a:solidFill>
                      <a:srgbClr val="000000"/>
                    </a:solidFill>
                    <a:cs typeface="Arial" charset="0"/>
                  </a:rPr>
                  <a:t>or sales</a:t>
                </a:r>
              </a:p>
            </p:txBody>
          </p:sp>
        </p:grpSp>
        <p:grpSp>
          <p:nvGrpSpPr>
            <p:cNvPr id="9" name="Gruppieren 39"/>
            <p:cNvGrpSpPr/>
            <p:nvPr/>
          </p:nvGrpSpPr>
          <p:grpSpPr bwMode="gray">
            <a:xfrm>
              <a:off x="4798183" y="4266321"/>
              <a:ext cx="1994807" cy="1488774"/>
              <a:chOff x="4798183" y="4266321"/>
              <a:chExt cx="1994807" cy="1488774"/>
            </a:xfrm>
          </p:grpSpPr>
          <p:sp>
            <p:nvSpPr>
              <p:cNvPr id="33" name="Rechteck 32"/>
              <p:cNvSpPr/>
              <p:nvPr/>
            </p:nvSpPr>
            <p:spPr bwMode="gray">
              <a:xfrm>
                <a:off x="4798184" y="4266321"/>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6</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3" name="Rechteck 12"/>
              <p:cNvSpPr/>
              <p:nvPr/>
            </p:nvSpPr>
            <p:spPr bwMode="gray">
              <a:xfrm>
                <a:off x="5130715" y="4266321"/>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Availability</a:t>
                </a:r>
              </a:p>
            </p:txBody>
          </p:sp>
          <p:sp>
            <p:nvSpPr>
              <p:cNvPr id="26" name="Rechteck 25"/>
              <p:cNvSpPr/>
              <p:nvPr/>
            </p:nvSpPr>
            <p:spPr bwMode="gray">
              <a:xfrm>
                <a:off x="4798183" y="4963007"/>
                <a:ext cx="199480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a:solidFill>
                      <a:srgbClr val="000000"/>
                    </a:solidFill>
                    <a:cs typeface="Arial" charset="0"/>
                  </a:rPr>
                  <a:t>Availability </a:t>
                </a:r>
                <a:r>
                  <a:rPr lang="en-US" sz="1200" noProof="1" smtClean="0">
                    <a:solidFill>
                      <a:srgbClr val="000000"/>
                    </a:solidFill>
                    <a:cs typeface="Arial" charset="0"/>
                  </a:rPr>
                  <a:t>and</a:t>
                </a:r>
                <a:br>
                  <a:rPr lang="en-US" sz="1200" noProof="1" smtClean="0">
                    <a:solidFill>
                      <a:srgbClr val="000000"/>
                    </a:solidFill>
                    <a:cs typeface="Arial" charset="0"/>
                  </a:rPr>
                </a:br>
                <a:r>
                  <a:rPr lang="en-US" sz="1200" noProof="1" smtClean="0">
                    <a:solidFill>
                      <a:srgbClr val="000000"/>
                    </a:solidFill>
                    <a:cs typeface="Arial" charset="0"/>
                  </a:rPr>
                  <a:t>distribution</a:t>
                </a:r>
              </a:p>
            </p:txBody>
          </p:sp>
        </p:grpSp>
        <p:grpSp>
          <p:nvGrpSpPr>
            <p:cNvPr id="10" name="Gruppieren 38"/>
            <p:cNvGrpSpPr/>
            <p:nvPr/>
          </p:nvGrpSpPr>
          <p:grpSpPr bwMode="gray">
            <a:xfrm>
              <a:off x="6948264" y="4266321"/>
              <a:ext cx="1994807" cy="1488774"/>
              <a:chOff x="6948264" y="4266321"/>
              <a:chExt cx="1994807" cy="1488774"/>
            </a:xfrm>
          </p:grpSpPr>
          <p:sp>
            <p:nvSpPr>
              <p:cNvPr id="34" name="Rechteck 33"/>
              <p:cNvSpPr/>
              <p:nvPr/>
            </p:nvSpPr>
            <p:spPr bwMode="gray">
              <a:xfrm>
                <a:off x="6948264" y="4266321"/>
                <a:ext cx="333374" cy="696686"/>
              </a:xfrm>
              <a:prstGeom prst="rect">
                <a:avLst/>
              </a:prstGeom>
              <a:gradFill>
                <a:gsLst>
                  <a:gs pos="0">
                    <a:schemeClr val="accent1">
                      <a:lumMod val="20000"/>
                      <a:lumOff val="80000"/>
                    </a:schemeClr>
                  </a:gs>
                  <a:gs pos="100000">
                    <a:schemeClr val="accent1">
                      <a:lumMod val="60000"/>
                      <a:lumOff val="40000"/>
                    </a:schemeClr>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defTabSz="801688" eaLnBrk="0" hangingPunct="0">
                  <a:defRPr/>
                </a:pPr>
                <a:r>
                  <a:rPr lang="en-US" sz="2400" b="1" noProof="1" smtClean="0">
                    <a:solidFill>
                      <a:srgbClr val="FFFFFF"/>
                    </a:solidFill>
                    <a:effectLst>
                      <a:outerShdw blurRad="190500" dir="2700000" algn="tl" rotWithShape="0">
                        <a:prstClr val="black">
                          <a:alpha val="40000"/>
                        </a:prstClr>
                      </a:outerShdw>
                    </a:effectLst>
                    <a:cs typeface="Arial" charset="0"/>
                  </a:rPr>
                  <a:t>7</a:t>
                </a:r>
                <a:endParaRPr lang="en-US" sz="2400" b="1" noProof="1">
                  <a:solidFill>
                    <a:srgbClr val="FFFFFF"/>
                  </a:solidFill>
                  <a:effectLst>
                    <a:outerShdw blurRad="190500" dir="2700000" algn="tl" rotWithShape="0">
                      <a:prstClr val="black">
                        <a:alpha val="40000"/>
                      </a:prstClr>
                    </a:outerShdw>
                  </a:effectLst>
                  <a:cs typeface="Arial" charset="0"/>
                </a:endParaRPr>
              </a:p>
            </p:txBody>
          </p:sp>
          <p:sp>
            <p:nvSpPr>
              <p:cNvPr id="14" name="Rechteck 13"/>
              <p:cNvSpPr/>
              <p:nvPr/>
            </p:nvSpPr>
            <p:spPr bwMode="gray">
              <a:xfrm>
                <a:off x="7280795" y="4266321"/>
                <a:ext cx="1662275" cy="696686"/>
              </a:xfrm>
              <a:prstGeom prst="rect">
                <a:avLst/>
              </a:prstGeom>
              <a:gradFill>
                <a:gsLst>
                  <a:gs pos="0">
                    <a:schemeClr val="accent1">
                      <a:lumMod val="60000"/>
                      <a:lumOff val="40000"/>
                    </a:schemeClr>
                  </a:gs>
                  <a:gs pos="100000">
                    <a:schemeClr val="accent1"/>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p:spPr>
            <p:txBody>
              <a:bodyPr lIns="144000" tIns="0" rIns="0" bIns="0" anchor="ctr"/>
              <a:lstStyle/>
              <a:p>
                <a:pPr defTabSz="801688" eaLnBrk="0" hangingPunct="0">
                  <a:defRPr/>
                </a:pPr>
                <a:r>
                  <a:rPr lang="en-US" sz="1400" b="1" noProof="1" smtClean="0">
                    <a:solidFill>
                      <a:srgbClr val="FFFFFF"/>
                    </a:solidFill>
                    <a:effectLst>
                      <a:outerShdw blurRad="190500" dir="2700000" algn="tl" rotWithShape="0">
                        <a:prstClr val="black">
                          <a:alpha val="40000"/>
                        </a:prstClr>
                      </a:outerShdw>
                    </a:effectLst>
                    <a:cs typeface="Arial" charset="0"/>
                  </a:rPr>
                  <a:t>Publicity</a:t>
                </a:r>
              </a:p>
            </p:txBody>
          </p:sp>
          <p:sp>
            <p:nvSpPr>
              <p:cNvPr id="27" name="Rechteck 26"/>
              <p:cNvSpPr/>
              <p:nvPr/>
            </p:nvSpPr>
            <p:spPr bwMode="gray">
              <a:xfrm>
                <a:off x="6948264" y="4963007"/>
                <a:ext cx="1994807" cy="792088"/>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108000" tIns="108000" rIns="144000" bIns="72000" anchor="ctr" anchorCtr="0"/>
              <a:lstStyle/>
              <a:p>
                <a:pPr algn="ctr">
                  <a:lnSpc>
                    <a:spcPct val="95000"/>
                  </a:lnSpc>
                  <a:spcAft>
                    <a:spcPts val="800"/>
                  </a:spcAft>
                  <a:buClr>
                    <a:srgbClr val="969696"/>
                  </a:buClr>
                  <a:defRPr/>
                </a:pPr>
                <a:r>
                  <a:rPr lang="en-US" sz="1200" noProof="1" smtClean="0">
                    <a:solidFill>
                      <a:srgbClr val="000000"/>
                    </a:solidFill>
                    <a:cs typeface="Arial" charset="0"/>
                  </a:rPr>
                  <a:t>Perception </a:t>
                </a:r>
                <a:r>
                  <a:rPr lang="en-US" sz="1200" noProof="1">
                    <a:solidFill>
                      <a:srgbClr val="000000"/>
                    </a:solidFill>
                    <a:cs typeface="Arial" charset="0"/>
                  </a:rPr>
                  <a:t>&amp; recognition of product on market through advertising</a:t>
                </a:r>
                <a:endParaRPr lang="en-US" sz="1200" noProof="1" smtClean="0">
                  <a:solidFill>
                    <a:srgbClr val="000000"/>
                  </a:solidFill>
                  <a:cs typeface="Arial" charset="0"/>
                </a:endParaRPr>
              </a:p>
            </p:txBody>
          </p:sp>
        </p:grpSp>
        <p:sp>
          <p:nvSpPr>
            <p:cNvPr id="35" name="Rechteck 34"/>
            <p:cNvSpPr/>
            <p:nvPr/>
          </p:nvSpPr>
          <p:spPr bwMode="gray">
            <a:xfrm>
              <a:off x="2312188" y="1875842"/>
              <a:ext cx="4946739" cy="461665"/>
            </a:xfrm>
            <a:prstGeom prst="rect">
              <a:avLst/>
            </a:prstGeom>
          </p:spPr>
          <p:txBody>
            <a:bodyPr wrap="none">
              <a:spAutoFit/>
            </a:bodyPr>
            <a:lstStyle/>
            <a:p>
              <a:pPr algn="ctr"/>
              <a:r>
                <a:rPr lang="en-US" sz="2400" b="1" noProof="1" smtClean="0"/>
                <a:t>Criteria and characteristics of a brand</a:t>
              </a:r>
              <a:endParaRPr lang="en-US" sz="2400" b="1" noProof="1"/>
            </a:p>
          </p:txBody>
        </p:sp>
      </p:grpSp>
    </p:spTree>
    <p:extLst>
      <p:ext uri="{BB962C8B-B14F-4D97-AF65-F5344CB8AC3E}">
        <p14:creationId xmlns:p14="http://schemas.microsoft.com/office/powerpoint/2010/main" val="24332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a:t>
            </a:r>
            <a:r>
              <a:rPr lang="en-US" b="0" noProof="1" smtClean="0"/>
              <a:t>Corporate Identity</a:t>
            </a:r>
            <a:endParaRPr lang="en-US" b="0" noProof="1"/>
          </a:p>
        </p:txBody>
      </p:sp>
      <p:sp>
        <p:nvSpPr>
          <p:cNvPr id="3" name="Textplatzhalter 2"/>
          <p:cNvSpPr>
            <a:spLocks noGrp="1"/>
          </p:cNvSpPr>
          <p:nvPr>
            <p:ph type="body" sz="quarter" idx="13"/>
          </p:nvPr>
        </p:nvSpPr>
        <p:spPr bwMode="gray"/>
        <p:txBody>
          <a:bodyPr/>
          <a:lstStyle/>
          <a:p>
            <a:r>
              <a:rPr lang="en-US" noProof="1" smtClean="0"/>
              <a:t>Detailed presentation of the three activities of a company, aligned upon a corporate philosophy </a:t>
            </a:r>
            <a:endParaRPr lang="en-US" noProof="1"/>
          </a:p>
        </p:txBody>
      </p:sp>
      <p:grpSp>
        <p:nvGrpSpPr>
          <p:cNvPr id="22" name="Gruppieren 21"/>
          <p:cNvGrpSpPr/>
          <p:nvPr/>
        </p:nvGrpSpPr>
        <p:grpSpPr bwMode="gray">
          <a:xfrm>
            <a:off x="314488" y="1554954"/>
            <a:ext cx="8505662" cy="4436997"/>
            <a:chOff x="314488" y="1554954"/>
            <a:chExt cx="8505662" cy="4436997"/>
          </a:xfrm>
        </p:grpSpPr>
        <p:pic>
          <p:nvPicPr>
            <p:cNvPr id="28" name="Picture 8"/>
            <p:cNvPicPr>
              <a:picLocks noChangeAspect="1" noChangeArrowheads="1"/>
            </p:cNvPicPr>
            <p:nvPr/>
          </p:nvPicPr>
          <p:blipFill>
            <a:blip r:embed="rId2" cstate="print"/>
            <a:srcRect/>
            <a:stretch>
              <a:fillRect/>
            </a:stretch>
          </p:blipFill>
          <p:spPr bwMode="gray">
            <a:xfrm>
              <a:off x="2679700" y="5550626"/>
              <a:ext cx="3786188" cy="441325"/>
            </a:xfrm>
            <a:prstGeom prst="rect">
              <a:avLst/>
            </a:prstGeom>
            <a:noFill/>
            <a:ln w="9525">
              <a:miter lim="800000"/>
              <a:headEnd/>
              <a:tailEnd/>
            </a:ln>
            <a:effectLst/>
          </p:spPr>
        </p:pic>
        <p:sp>
          <p:nvSpPr>
            <p:cNvPr id="5" name="_color1" descr="© INSCALE GmbH, 26.05.2010&#10;http://www.presentationload.com/"/>
            <p:cNvSpPr>
              <a:spLocks/>
            </p:cNvSpPr>
            <p:nvPr/>
          </p:nvSpPr>
          <p:spPr bwMode="gray">
            <a:xfrm>
              <a:off x="4635058" y="1554954"/>
              <a:ext cx="2065440" cy="3123466"/>
            </a:xfrm>
            <a:custGeom>
              <a:avLst/>
              <a:gdLst/>
              <a:ahLst/>
              <a:cxnLst>
                <a:cxn ang="0">
                  <a:pos x="28" y="173"/>
                </a:cxn>
                <a:cxn ang="0">
                  <a:pos x="58" y="262"/>
                </a:cxn>
                <a:cxn ang="0">
                  <a:pos x="200" y="344"/>
                </a:cxn>
                <a:cxn ang="0">
                  <a:pos x="227" y="234"/>
                </a:cxn>
                <a:cxn ang="0">
                  <a:pos x="0" y="0"/>
                </a:cxn>
                <a:cxn ang="0">
                  <a:pos x="0" y="164"/>
                </a:cxn>
                <a:cxn ang="0">
                  <a:pos x="28" y="173"/>
                </a:cxn>
              </a:cxnLst>
              <a:rect l="0" t="0" r="r" b="b"/>
              <a:pathLst>
                <a:path w="227" h="344">
                  <a:moveTo>
                    <a:pt x="28" y="173"/>
                  </a:moveTo>
                  <a:cubicBezTo>
                    <a:pt x="60" y="191"/>
                    <a:pt x="72" y="230"/>
                    <a:pt x="58" y="262"/>
                  </a:cubicBezTo>
                  <a:cubicBezTo>
                    <a:pt x="200" y="344"/>
                    <a:pt x="200" y="344"/>
                    <a:pt x="200" y="344"/>
                  </a:cubicBezTo>
                  <a:cubicBezTo>
                    <a:pt x="217" y="311"/>
                    <a:pt x="227" y="274"/>
                    <a:pt x="227" y="234"/>
                  </a:cubicBezTo>
                  <a:cubicBezTo>
                    <a:pt x="227" y="107"/>
                    <a:pt x="126" y="4"/>
                    <a:pt x="0" y="0"/>
                  </a:cubicBezTo>
                  <a:cubicBezTo>
                    <a:pt x="0" y="164"/>
                    <a:pt x="0" y="164"/>
                    <a:pt x="0" y="164"/>
                  </a:cubicBezTo>
                  <a:cubicBezTo>
                    <a:pt x="10" y="165"/>
                    <a:pt x="20" y="168"/>
                    <a:pt x="28" y="173"/>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a:scene3d>
              <a:camera prst="orthographicFront"/>
              <a:lightRig rig="balanced" dir="t"/>
            </a:scene3d>
            <a:sp3d>
              <a:bevelT w="38100" h="38100"/>
            </a:sp3d>
          </p:spPr>
          <p:txBody>
            <a:bodyPr lIns="144000" tIns="0" rIns="144000" bIns="0" anchor="ctr" anchorCtr="0"/>
            <a:lstStyle/>
            <a:p>
              <a:pPr algn="ctr">
                <a:spcAft>
                  <a:spcPts val="600"/>
                </a:spcAft>
              </a:pPr>
              <a:endParaRPr lang="en-US" sz="1400" b="1" noProof="1">
                <a:solidFill>
                  <a:srgbClr val="000000"/>
                </a:solidFill>
              </a:endParaRPr>
            </a:p>
          </p:txBody>
        </p:sp>
        <p:sp>
          <p:nvSpPr>
            <p:cNvPr id="6" name="_color1" descr="© INSCALE GmbH, 26.05.2010&#10;http://www.presentationload.com/"/>
            <p:cNvSpPr>
              <a:spLocks/>
            </p:cNvSpPr>
            <p:nvPr/>
          </p:nvSpPr>
          <p:spPr bwMode="gray">
            <a:xfrm>
              <a:off x="2444294" y="1554954"/>
              <a:ext cx="2060619" cy="3123466"/>
            </a:xfrm>
            <a:custGeom>
              <a:avLst/>
              <a:gdLst/>
              <a:ahLst/>
              <a:cxnLst>
                <a:cxn ang="0">
                  <a:pos x="173" y="199"/>
                </a:cxn>
                <a:cxn ang="0">
                  <a:pos x="227" y="164"/>
                </a:cxn>
                <a:cxn ang="0">
                  <a:pos x="227" y="0"/>
                </a:cxn>
                <a:cxn ang="0">
                  <a:pos x="0" y="234"/>
                </a:cxn>
                <a:cxn ang="0">
                  <a:pos x="28" y="344"/>
                </a:cxn>
                <a:cxn ang="0">
                  <a:pos x="170" y="262"/>
                </a:cxn>
                <a:cxn ang="0">
                  <a:pos x="173" y="199"/>
                </a:cxn>
              </a:cxnLst>
              <a:rect l="0" t="0" r="r" b="b"/>
              <a:pathLst>
                <a:path w="227" h="344">
                  <a:moveTo>
                    <a:pt x="173" y="199"/>
                  </a:moveTo>
                  <a:cubicBezTo>
                    <a:pt x="185" y="178"/>
                    <a:pt x="205" y="166"/>
                    <a:pt x="227" y="164"/>
                  </a:cubicBezTo>
                  <a:cubicBezTo>
                    <a:pt x="227" y="0"/>
                    <a:pt x="227" y="0"/>
                    <a:pt x="227" y="0"/>
                  </a:cubicBezTo>
                  <a:cubicBezTo>
                    <a:pt x="101" y="4"/>
                    <a:pt x="0" y="107"/>
                    <a:pt x="0" y="234"/>
                  </a:cubicBezTo>
                  <a:cubicBezTo>
                    <a:pt x="0" y="274"/>
                    <a:pt x="10" y="311"/>
                    <a:pt x="28" y="344"/>
                  </a:cubicBezTo>
                  <a:cubicBezTo>
                    <a:pt x="170" y="262"/>
                    <a:pt x="170" y="262"/>
                    <a:pt x="170" y="262"/>
                  </a:cubicBezTo>
                  <a:cubicBezTo>
                    <a:pt x="161" y="242"/>
                    <a:pt x="162" y="219"/>
                    <a:pt x="173" y="199"/>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a:scene3d>
              <a:camera prst="orthographicFront"/>
              <a:lightRig rig="balanced" dir="t"/>
            </a:scene3d>
            <a:sp3d>
              <a:bevelT w="38100" h="38100"/>
            </a:sp3d>
          </p:spPr>
          <p:txBody>
            <a:bodyPr lIns="144000" tIns="0" rIns="144000" bIns="0" anchor="ctr" anchorCtr="0"/>
            <a:lstStyle/>
            <a:p>
              <a:pPr algn="ctr">
                <a:spcAft>
                  <a:spcPts val="600"/>
                </a:spcAft>
              </a:pPr>
              <a:endParaRPr lang="en-US" sz="1400" b="1" noProof="1">
                <a:solidFill>
                  <a:srgbClr val="000000"/>
                </a:solidFill>
              </a:endParaRPr>
            </a:p>
          </p:txBody>
        </p:sp>
        <p:sp>
          <p:nvSpPr>
            <p:cNvPr id="7" name="_color1" descr="© INSCALE GmbH, 26.05.2010&#10;http://www.presentationload.com/"/>
            <p:cNvSpPr>
              <a:spLocks/>
            </p:cNvSpPr>
            <p:nvPr/>
          </p:nvSpPr>
          <p:spPr bwMode="gray">
            <a:xfrm>
              <a:off x="2760015" y="4051798"/>
              <a:ext cx="3624763" cy="1749719"/>
            </a:xfrm>
            <a:custGeom>
              <a:avLst/>
              <a:gdLst/>
              <a:ahLst/>
              <a:cxnLst>
                <a:cxn ang="0">
                  <a:pos x="164" y="20"/>
                </a:cxn>
                <a:cxn ang="0">
                  <a:pos x="142" y="0"/>
                </a:cxn>
                <a:cxn ang="0">
                  <a:pos x="0" y="82"/>
                </a:cxn>
                <a:cxn ang="0">
                  <a:pos x="199" y="193"/>
                </a:cxn>
                <a:cxn ang="0">
                  <a:pos x="398" y="82"/>
                </a:cxn>
                <a:cxn ang="0">
                  <a:pos x="256" y="0"/>
                </a:cxn>
                <a:cxn ang="0">
                  <a:pos x="164" y="20"/>
                </a:cxn>
              </a:cxnLst>
              <a:rect l="0" t="0" r="r" b="b"/>
              <a:pathLst>
                <a:path w="398" h="193">
                  <a:moveTo>
                    <a:pt x="164" y="20"/>
                  </a:moveTo>
                  <a:cubicBezTo>
                    <a:pt x="155" y="14"/>
                    <a:pt x="148" y="8"/>
                    <a:pt x="142" y="0"/>
                  </a:cubicBezTo>
                  <a:cubicBezTo>
                    <a:pt x="0" y="82"/>
                    <a:pt x="0" y="82"/>
                    <a:pt x="0" y="82"/>
                  </a:cubicBezTo>
                  <a:cubicBezTo>
                    <a:pt x="41" y="148"/>
                    <a:pt x="115" y="193"/>
                    <a:pt x="199" y="193"/>
                  </a:cubicBezTo>
                  <a:cubicBezTo>
                    <a:pt x="283" y="193"/>
                    <a:pt x="357" y="148"/>
                    <a:pt x="398" y="82"/>
                  </a:cubicBezTo>
                  <a:cubicBezTo>
                    <a:pt x="256" y="0"/>
                    <a:pt x="256" y="0"/>
                    <a:pt x="256" y="0"/>
                  </a:cubicBezTo>
                  <a:cubicBezTo>
                    <a:pt x="236" y="29"/>
                    <a:pt x="196" y="38"/>
                    <a:pt x="164" y="20"/>
                  </a:cubicBezTo>
                  <a:close/>
                </a:path>
              </a:pathLst>
            </a:cu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a:scene3d>
              <a:camera prst="orthographicFront"/>
              <a:lightRig rig="balanced" dir="t"/>
            </a:scene3d>
            <a:sp3d>
              <a:bevelT w="38100" h="38100"/>
            </a:sp3d>
          </p:spPr>
          <p:txBody>
            <a:bodyPr lIns="144000" tIns="0" rIns="144000" bIns="0" anchor="ctr" anchorCtr="0"/>
            <a:lstStyle/>
            <a:p>
              <a:pPr algn="ctr">
                <a:spcAft>
                  <a:spcPts val="600"/>
                </a:spcAft>
              </a:pPr>
              <a:endParaRPr lang="en-US" sz="1400" b="1" noProof="1">
                <a:solidFill>
                  <a:srgbClr val="000000"/>
                </a:solidFill>
              </a:endParaRPr>
            </a:p>
          </p:txBody>
        </p:sp>
        <p:sp>
          <p:nvSpPr>
            <p:cNvPr id="17" name="Ellipse 16"/>
            <p:cNvSpPr/>
            <p:nvPr/>
          </p:nvSpPr>
          <p:spPr bwMode="gray">
            <a:xfrm rot="18000000">
              <a:off x="2659169" y="1808725"/>
              <a:ext cx="3531064" cy="3531062"/>
            </a:xfrm>
            <a:prstGeom prst="ellipse">
              <a:avLst/>
            </a:prstGeom>
            <a:noFill/>
            <a:ln w="12700">
              <a:noFill/>
              <a:round/>
              <a:headEnd/>
              <a:tailEnd/>
            </a:ln>
          </p:spPr>
          <p:txBody>
            <a:bodyPr tIns="0" rtlCol="0" anchor="t" anchorCtr="0">
              <a:prstTxWarp prst="textArchUp">
                <a:avLst/>
              </a:prstTxWarp>
            </a:bodyPr>
            <a:lstStyle/>
            <a:p>
              <a:pPr algn="ctr"/>
              <a:r>
                <a:rPr lang="en-US" b="1" noProof="1" smtClean="0"/>
                <a:t>Corporate Design</a:t>
              </a:r>
            </a:p>
            <a:p>
              <a:pPr algn="ctr"/>
              <a:endParaRPr lang="en-US" sz="1200" noProof="1"/>
            </a:p>
          </p:txBody>
        </p:sp>
        <p:sp>
          <p:nvSpPr>
            <p:cNvPr id="18" name="Ellipse 17"/>
            <p:cNvSpPr/>
            <p:nvPr/>
          </p:nvSpPr>
          <p:spPr bwMode="gray">
            <a:xfrm rot="3600000">
              <a:off x="2869369" y="1980825"/>
              <a:ext cx="3396414" cy="3396412"/>
            </a:xfrm>
            <a:prstGeom prst="ellipse">
              <a:avLst/>
            </a:prstGeom>
            <a:noFill/>
            <a:ln w="12700">
              <a:noFill/>
              <a:round/>
              <a:headEnd/>
              <a:tailEnd/>
            </a:ln>
          </p:spPr>
          <p:txBody>
            <a:bodyPr tIns="0" rtlCol="0" anchor="t" anchorCtr="0">
              <a:prstTxWarp prst="textArchUp">
                <a:avLst/>
              </a:prstTxWarp>
            </a:bodyPr>
            <a:lstStyle/>
            <a:p>
              <a:pPr algn="ctr"/>
              <a:r>
                <a:rPr lang="en-US" b="1" noProof="1" smtClean="0"/>
                <a:t>Corporate Communication</a:t>
              </a:r>
            </a:p>
            <a:p>
              <a:pPr algn="ctr"/>
              <a:endParaRPr lang="en-US" b="1" noProof="1" smtClean="0"/>
            </a:p>
            <a:p>
              <a:pPr algn="ctr"/>
              <a:endParaRPr lang="en-US" sz="1200" noProof="1"/>
            </a:p>
          </p:txBody>
        </p:sp>
        <p:sp>
          <p:nvSpPr>
            <p:cNvPr id="19" name="Ellipse 18"/>
            <p:cNvSpPr/>
            <p:nvPr/>
          </p:nvSpPr>
          <p:spPr bwMode="gray">
            <a:xfrm>
              <a:off x="2670885" y="1858541"/>
              <a:ext cx="3812432" cy="3812430"/>
            </a:xfrm>
            <a:prstGeom prst="ellipse">
              <a:avLst/>
            </a:prstGeom>
            <a:noFill/>
            <a:ln w="12700">
              <a:noFill/>
              <a:round/>
              <a:headEnd/>
              <a:tailEnd/>
            </a:ln>
          </p:spPr>
          <p:txBody>
            <a:bodyPr tIns="0" rtlCol="0" anchor="t" anchorCtr="0">
              <a:prstTxWarp prst="textArchDown">
                <a:avLst/>
              </a:prstTxWarp>
            </a:bodyPr>
            <a:lstStyle/>
            <a:p>
              <a:pPr algn="ctr"/>
              <a:r>
                <a:rPr lang="en-US" b="1" noProof="1" smtClean="0"/>
                <a:t>Corporate Behavior</a:t>
              </a:r>
              <a:r>
                <a:rPr lang="en-US" sz="2000" b="1" noProof="1" smtClean="0"/>
                <a:t/>
              </a:r>
              <a:br>
                <a:rPr lang="en-US" sz="2000" b="1" noProof="1" smtClean="0"/>
              </a:br>
              <a:endParaRPr lang="en-US" noProof="1"/>
            </a:p>
          </p:txBody>
        </p:sp>
        <p:cxnSp>
          <p:nvCxnSpPr>
            <p:cNvPr id="20" name="Gerade Verbindung 19"/>
            <p:cNvCxnSpPr/>
            <p:nvPr/>
          </p:nvCxnSpPr>
          <p:spPr bwMode="gray">
            <a:xfrm>
              <a:off x="5516628" y="2103120"/>
              <a:ext cx="1500002"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bwMode="gray">
            <a:xfrm>
              <a:off x="7054730" y="1943100"/>
              <a:ext cx="1765420" cy="2308324"/>
            </a:xfrm>
            <a:prstGeom prst="rect">
              <a:avLst/>
            </a:prstGeom>
            <a:noFill/>
          </p:spPr>
          <p:txBody>
            <a:bodyPr wrap="square" lIns="36000" rtlCol="0">
              <a:spAutoFit/>
            </a:bodyPr>
            <a:lstStyle/>
            <a:p>
              <a:r>
                <a:rPr lang="en-US" sz="1600" b="1" noProof="1" smtClean="0"/>
                <a:t>Internal and external corporate communication: </a:t>
              </a:r>
              <a:br>
                <a:rPr lang="en-US" sz="1600" b="1" noProof="1" smtClean="0"/>
              </a:br>
              <a:r>
                <a:rPr lang="en-US" sz="1200" noProof="1" smtClean="0"/>
                <a:t>press releases, ads, posters, TV spots, staff newspaper, customer magazine, website, banners, Open house, company celebration, trade show appearance, packing design</a:t>
              </a:r>
              <a:endParaRPr lang="en-US" sz="1400" noProof="1"/>
            </a:p>
          </p:txBody>
        </p:sp>
        <p:cxnSp>
          <p:nvCxnSpPr>
            <p:cNvPr id="23" name="Gerade Verbindung 22"/>
            <p:cNvCxnSpPr/>
            <p:nvPr/>
          </p:nvCxnSpPr>
          <p:spPr bwMode="gray">
            <a:xfrm>
              <a:off x="1917976" y="2103120"/>
              <a:ext cx="1500002"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bwMode="gray">
            <a:xfrm>
              <a:off x="733239" y="1943100"/>
              <a:ext cx="1204620" cy="707886"/>
            </a:xfrm>
            <a:prstGeom prst="rect">
              <a:avLst/>
            </a:prstGeom>
            <a:noFill/>
          </p:spPr>
          <p:txBody>
            <a:bodyPr wrap="none" lIns="36000" rtlCol="0">
              <a:spAutoFit/>
            </a:bodyPr>
            <a:lstStyle/>
            <a:p>
              <a:pPr algn="r"/>
              <a:r>
                <a:rPr lang="en-US" sz="1600" b="1" noProof="1" smtClean="0"/>
                <a:t>Appearance:</a:t>
              </a:r>
              <a:br>
                <a:rPr lang="en-US" sz="1600" b="1" noProof="1" smtClean="0"/>
              </a:br>
              <a:r>
                <a:rPr lang="en-US" sz="1200" noProof="1" smtClean="0"/>
                <a:t>logo, fonts,</a:t>
              </a:r>
              <a:br>
                <a:rPr lang="en-US" sz="1200" noProof="1" smtClean="0"/>
              </a:br>
              <a:r>
                <a:rPr lang="en-US" sz="1200" noProof="1" smtClean="0"/>
                <a:t>color, layout</a:t>
              </a:r>
              <a:endParaRPr lang="en-US" sz="1200" noProof="1"/>
            </a:p>
          </p:txBody>
        </p:sp>
        <p:cxnSp>
          <p:nvCxnSpPr>
            <p:cNvPr id="25" name="Gerade Verbindung 24"/>
            <p:cNvCxnSpPr/>
            <p:nvPr/>
          </p:nvCxnSpPr>
          <p:spPr bwMode="gray">
            <a:xfrm>
              <a:off x="1799284" y="5078750"/>
              <a:ext cx="1618694"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Textfeld 25"/>
            <p:cNvSpPr txBox="1"/>
            <p:nvPr/>
          </p:nvSpPr>
          <p:spPr bwMode="gray">
            <a:xfrm>
              <a:off x="314488" y="5354413"/>
              <a:ext cx="2960229" cy="523220"/>
            </a:xfrm>
            <a:prstGeom prst="rect">
              <a:avLst/>
            </a:prstGeom>
            <a:noFill/>
          </p:spPr>
          <p:txBody>
            <a:bodyPr wrap="none" lIns="36000" rtlCol="0">
              <a:spAutoFit/>
            </a:bodyPr>
            <a:lstStyle/>
            <a:p>
              <a:pPr algn="r"/>
              <a:r>
                <a:rPr lang="en-US" sz="1600" b="1" noProof="1" smtClean="0"/>
                <a:t>Behavior from inside to outside</a:t>
              </a:r>
              <a:r>
                <a:rPr lang="en-US" sz="1200" b="1" noProof="1" smtClean="0"/>
                <a:t>:</a:t>
              </a:r>
              <a:r>
                <a:rPr lang="en-US" sz="1200" noProof="1" smtClean="0"/>
                <a:t/>
              </a:r>
              <a:br>
                <a:rPr lang="en-US" sz="1200" noProof="1" smtClean="0"/>
              </a:br>
              <a:r>
                <a:rPr lang="en-US" sz="1200" noProof="1" smtClean="0"/>
                <a:t>to employees, customers and suppliers</a:t>
              </a:r>
              <a:endParaRPr lang="en-US" sz="1200" noProof="1"/>
            </a:p>
          </p:txBody>
        </p:sp>
        <p:cxnSp>
          <p:nvCxnSpPr>
            <p:cNvPr id="29" name="Gerade Verbindung 28"/>
            <p:cNvCxnSpPr>
              <a:endCxn id="26" idx="0"/>
            </p:cNvCxnSpPr>
            <p:nvPr/>
          </p:nvCxnSpPr>
          <p:spPr bwMode="gray">
            <a:xfrm flipH="1">
              <a:off x="1794603" y="5078750"/>
              <a:ext cx="0" cy="275663"/>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962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hteck 51"/>
          <p:cNvSpPr/>
          <p:nvPr/>
        </p:nvSpPr>
        <p:spPr bwMode="gray">
          <a:xfrm>
            <a:off x="0" y="4829016"/>
            <a:ext cx="9144000" cy="1385375"/>
          </a:xfrm>
          <a:prstGeom prst="rect">
            <a:avLst/>
          </a:prstGeom>
          <a:gradFill>
            <a:gsLst>
              <a:gs pos="0">
                <a:schemeClr val="bg1">
                  <a:alpha val="0"/>
                </a:schemeClr>
              </a:gs>
              <a:gs pos="14000">
                <a:schemeClr val="tx1">
                  <a:alpha val="15000"/>
                </a:schemeClr>
              </a:gs>
              <a:gs pos="100000">
                <a:schemeClr val="bg1">
                  <a:alpha val="0"/>
                </a:schemeClr>
              </a:gs>
            </a:gsLst>
            <a:lin ang="5400000" scaled="0"/>
          </a:gradFill>
          <a:ln w="12700">
            <a:noFill/>
            <a:round/>
            <a:headEnd/>
            <a:tailEnd/>
          </a:ln>
        </p:spPr>
        <p:txBody>
          <a:bodyPr rtlCol="0" anchor="ctr"/>
          <a:lstStyle/>
          <a:p>
            <a:pPr algn="ctr"/>
            <a:endParaRPr lang="de-DE" dirty="0"/>
          </a:p>
        </p:txBody>
      </p:sp>
      <p:sp>
        <p:nvSpPr>
          <p:cNvPr id="2" name="Titel 1"/>
          <p:cNvSpPr>
            <a:spLocks noGrp="1"/>
          </p:cNvSpPr>
          <p:nvPr>
            <p:ph type="title"/>
          </p:nvPr>
        </p:nvSpPr>
        <p:spPr bwMode="gray"/>
        <p:txBody>
          <a:bodyPr/>
          <a:lstStyle/>
          <a:p>
            <a:r>
              <a:rPr lang="en-US" dirty="0"/>
              <a:t>Product </a:t>
            </a:r>
            <a:r>
              <a:rPr lang="en-US" b="0" dirty="0"/>
              <a:t>– </a:t>
            </a:r>
            <a:r>
              <a:rPr lang="en-US" b="0" noProof="1" smtClean="0"/>
              <a:t>Product Dimensions</a:t>
            </a:r>
            <a:endParaRPr lang="en-US" b="0" dirty="0"/>
          </a:p>
        </p:txBody>
      </p:sp>
      <p:sp>
        <p:nvSpPr>
          <p:cNvPr id="3" name="Textplatzhalter 2"/>
          <p:cNvSpPr>
            <a:spLocks noGrp="1"/>
          </p:cNvSpPr>
          <p:nvPr>
            <p:ph type="body" sz="quarter" idx="13"/>
          </p:nvPr>
        </p:nvSpPr>
        <p:spPr bwMode="gray"/>
        <p:txBody>
          <a:bodyPr/>
          <a:lstStyle/>
          <a:p>
            <a:r>
              <a:rPr lang="en-US" dirty="0" smtClean="0"/>
              <a:t>Dimensions of a product</a:t>
            </a:r>
            <a:endParaRPr lang="en-US" dirty="0"/>
          </a:p>
        </p:txBody>
      </p:sp>
      <p:grpSp>
        <p:nvGrpSpPr>
          <p:cNvPr id="51" name="Gruppieren 50"/>
          <p:cNvGrpSpPr/>
          <p:nvPr/>
        </p:nvGrpSpPr>
        <p:grpSpPr bwMode="gray">
          <a:xfrm>
            <a:off x="323850" y="1562100"/>
            <a:ext cx="6532169" cy="4595979"/>
            <a:chOff x="323850" y="1562100"/>
            <a:chExt cx="6532169" cy="4595979"/>
          </a:xfrm>
        </p:grpSpPr>
        <p:sp>
          <p:nvSpPr>
            <p:cNvPr id="53" name="Ellipse 52"/>
            <p:cNvSpPr/>
            <p:nvPr/>
          </p:nvSpPr>
          <p:spPr bwMode="gray">
            <a:xfrm>
              <a:off x="2313460" y="5152761"/>
              <a:ext cx="4542559" cy="1005318"/>
            </a:xfrm>
            <a:prstGeom prst="ellipse">
              <a:avLst/>
            </a:prstGeom>
            <a:gradFill flip="none" rotWithShape="1">
              <a:gsLst>
                <a:gs pos="100000">
                  <a:schemeClr val="bg1">
                    <a:alpha val="0"/>
                  </a:schemeClr>
                </a:gs>
                <a:gs pos="0">
                  <a:schemeClr val="tx1">
                    <a:alpha val="59000"/>
                  </a:scheme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54" name="Gruppieren 53"/>
            <p:cNvGrpSpPr/>
            <p:nvPr/>
          </p:nvGrpSpPr>
          <p:grpSpPr bwMode="gray">
            <a:xfrm>
              <a:off x="2452686" y="1562100"/>
              <a:ext cx="4240213" cy="4434932"/>
              <a:chOff x="2452686" y="1562100"/>
              <a:chExt cx="4240213" cy="4434932"/>
            </a:xfrm>
            <a:effectLst>
              <a:reflection blurRad="6350" stA="52000" endA="300" endPos="35000" dir="5400000" sy="-100000" algn="bl" rotWithShape="0"/>
            </a:effectLst>
          </p:grpSpPr>
          <p:sp>
            <p:nvSpPr>
              <p:cNvPr id="2055" name="Rectangle 7"/>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6" name="Rectangle 8"/>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9" name="Rectangle 11"/>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7" name="Rectangle 19"/>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8" name="Rectangle 20"/>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9" name="Rectangle 21"/>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0" name="Rectangle 22"/>
              <p:cNvSpPr>
                <a:spLocks noChangeArrowheads="1"/>
              </p:cNvSpPr>
              <p:nvPr/>
            </p:nvSpPr>
            <p:spPr bwMode="gray">
              <a:xfrm>
                <a:off x="4570413" y="3430588"/>
                <a:ext cx="1588" cy="1588"/>
              </a:xfrm>
              <a:prstGeom prst="rect">
                <a:avLst/>
              </a:prstGeom>
              <a:solidFill>
                <a:srgbClr val="333D8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7" name="Freeform 9"/>
              <p:cNvSpPr>
                <a:spLocks/>
              </p:cNvSpPr>
              <p:nvPr/>
            </p:nvSpPr>
            <p:spPr bwMode="gray">
              <a:xfrm>
                <a:off x="4573673" y="1562100"/>
                <a:ext cx="1499652" cy="2121864"/>
              </a:xfrm>
              <a:custGeom>
                <a:avLst/>
                <a:gdLst/>
                <a:ahLst/>
                <a:cxnLst>
                  <a:cxn ang="0">
                    <a:pos x="0" y="511"/>
                  </a:cxn>
                  <a:cxn ang="0">
                    <a:pos x="0" y="511"/>
                  </a:cxn>
                  <a:cxn ang="0">
                    <a:pos x="361" y="150"/>
                  </a:cxn>
                  <a:cxn ang="0">
                    <a:pos x="0" y="0"/>
                  </a:cxn>
                  <a:cxn ang="0">
                    <a:pos x="0" y="511"/>
                  </a:cxn>
                </a:cxnLst>
                <a:rect l="0" t="0" r="r" b="b"/>
                <a:pathLst>
                  <a:path w="361" h="511">
                    <a:moveTo>
                      <a:pt x="0" y="511"/>
                    </a:moveTo>
                    <a:cubicBezTo>
                      <a:pt x="0" y="511"/>
                      <a:pt x="0" y="511"/>
                      <a:pt x="0" y="511"/>
                    </a:cubicBezTo>
                    <a:cubicBezTo>
                      <a:pt x="361" y="150"/>
                      <a:pt x="361" y="150"/>
                      <a:pt x="361" y="150"/>
                    </a:cubicBezTo>
                    <a:cubicBezTo>
                      <a:pt x="268" y="57"/>
                      <a:pt x="141" y="0"/>
                      <a:pt x="0" y="0"/>
                    </a:cubicBezTo>
                    <a:cubicBezTo>
                      <a:pt x="0" y="511"/>
                      <a:pt x="0" y="511"/>
                      <a:pt x="0" y="511"/>
                    </a:cubicBezTo>
                    <a:close/>
                  </a:path>
                </a:pathLst>
              </a:custGeom>
              <a:gradFill flip="none" rotWithShape="1">
                <a:gsLst>
                  <a:gs pos="0">
                    <a:srgbClr val="FFFFFF"/>
                  </a:gs>
                  <a:gs pos="100000">
                    <a:srgbClr val="DDDDDD"/>
                  </a:gs>
                </a:gsLst>
                <a:lin ang="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58" name="Freeform 10"/>
              <p:cNvSpPr>
                <a:spLocks/>
              </p:cNvSpPr>
              <p:nvPr/>
            </p:nvSpPr>
            <p:spPr bwMode="gray">
              <a:xfrm>
                <a:off x="4573673" y="2186178"/>
                <a:ext cx="2119226" cy="1497786"/>
              </a:xfrm>
              <a:custGeom>
                <a:avLst/>
                <a:gdLst/>
                <a:ahLst/>
                <a:cxnLst>
                  <a:cxn ang="0">
                    <a:pos x="510" y="361"/>
                  </a:cxn>
                  <a:cxn ang="0">
                    <a:pos x="510" y="361"/>
                  </a:cxn>
                  <a:cxn ang="0">
                    <a:pos x="361" y="0"/>
                  </a:cxn>
                  <a:cxn ang="0">
                    <a:pos x="0" y="361"/>
                  </a:cxn>
                  <a:cxn ang="0">
                    <a:pos x="510" y="361"/>
                  </a:cxn>
                </a:cxnLst>
                <a:rect l="0" t="0" r="r" b="b"/>
                <a:pathLst>
                  <a:path w="510" h="361">
                    <a:moveTo>
                      <a:pt x="510" y="361"/>
                    </a:moveTo>
                    <a:cubicBezTo>
                      <a:pt x="510" y="361"/>
                      <a:pt x="510" y="361"/>
                      <a:pt x="510" y="361"/>
                    </a:cubicBezTo>
                    <a:cubicBezTo>
                      <a:pt x="510" y="220"/>
                      <a:pt x="453" y="92"/>
                      <a:pt x="361" y="0"/>
                    </a:cubicBezTo>
                    <a:cubicBezTo>
                      <a:pt x="0" y="361"/>
                      <a:pt x="0" y="361"/>
                      <a:pt x="0" y="361"/>
                    </a:cubicBezTo>
                    <a:lnTo>
                      <a:pt x="510" y="361"/>
                    </a:lnTo>
                    <a:close/>
                  </a:path>
                </a:pathLst>
              </a:custGeom>
              <a:gradFill flip="none" rotWithShape="1">
                <a:gsLst>
                  <a:gs pos="0">
                    <a:srgbClr val="FFFFFF"/>
                  </a:gs>
                  <a:gs pos="100000">
                    <a:srgbClr val="DDDDDD"/>
                  </a:gs>
                </a:gsLst>
                <a:lin ang="54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0" name="Freeform 12"/>
              <p:cNvSpPr>
                <a:spLocks/>
              </p:cNvSpPr>
              <p:nvPr/>
            </p:nvSpPr>
            <p:spPr bwMode="gray">
              <a:xfrm>
                <a:off x="3072260" y="3683964"/>
                <a:ext cx="1501412" cy="2118349"/>
              </a:xfrm>
              <a:custGeom>
                <a:avLst/>
                <a:gdLst/>
                <a:ahLst/>
                <a:cxnLst>
                  <a:cxn ang="0">
                    <a:pos x="0" y="360"/>
                  </a:cxn>
                  <a:cxn ang="0">
                    <a:pos x="361" y="510"/>
                  </a:cxn>
                  <a:cxn ang="0">
                    <a:pos x="361" y="0"/>
                  </a:cxn>
                  <a:cxn ang="0">
                    <a:pos x="0" y="360"/>
                  </a:cxn>
                </a:cxnLst>
                <a:rect l="0" t="0" r="r" b="b"/>
                <a:pathLst>
                  <a:path w="361" h="510">
                    <a:moveTo>
                      <a:pt x="0" y="360"/>
                    </a:moveTo>
                    <a:cubicBezTo>
                      <a:pt x="92" y="453"/>
                      <a:pt x="220" y="510"/>
                      <a:pt x="361" y="510"/>
                    </a:cubicBezTo>
                    <a:cubicBezTo>
                      <a:pt x="361" y="0"/>
                      <a:pt x="361" y="0"/>
                      <a:pt x="361" y="0"/>
                    </a:cubicBezTo>
                    <a:lnTo>
                      <a:pt x="0" y="360"/>
                    </a:lnTo>
                    <a:close/>
                  </a:path>
                </a:pathLst>
              </a:custGeom>
              <a:gradFill flip="none" rotWithShape="1">
                <a:gsLst>
                  <a:gs pos="0">
                    <a:srgbClr val="FFFFFF"/>
                  </a:gs>
                  <a:gs pos="100000">
                    <a:srgbClr val="DDDDDD"/>
                  </a:gs>
                </a:gsLst>
                <a:lin ang="108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1" name="Freeform 13"/>
              <p:cNvSpPr>
                <a:spLocks/>
              </p:cNvSpPr>
              <p:nvPr/>
            </p:nvSpPr>
            <p:spPr bwMode="gray">
              <a:xfrm>
                <a:off x="4573673" y="3683964"/>
                <a:ext cx="2119226" cy="1494270"/>
              </a:xfrm>
              <a:custGeom>
                <a:avLst/>
                <a:gdLst/>
                <a:ahLst/>
                <a:cxnLst>
                  <a:cxn ang="0">
                    <a:pos x="0" y="0"/>
                  </a:cxn>
                  <a:cxn ang="0">
                    <a:pos x="0" y="0"/>
                  </a:cxn>
                  <a:cxn ang="0">
                    <a:pos x="361" y="360"/>
                  </a:cxn>
                  <a:cxn ang="0">
                    <a:pos x="510" y="0"/>
                  </a:cxn>
                  <a:cxn ang="0">
                    <a:pos x="0" y="0"/>
                  </a:cxn>
                </a:cxnLst>
                <a:rect l="0" t="0" r="r" b="b"/>
                <a:pathLst>
                  <a:path w="510" h="360">
                    <a:moveTo>
                      <a:pt x="0" y="0"/>
                    </a:moveTo>
                    <a:cubicBezTo>
                      <a:pt x="0" y="0"/>
                      <a:pt x="0" y="0"/>
                      <a:pt x="0" y="0"/>
                    </a:cubicBezTo>
                    <a:cubicBezTo>
                      <a:pt x="361" y="360"/>
                      <a:pt x="361" y="360"/>
                      <a:pt x="361" y="360"/>
                    </a:cubicBezTo>
                    <a:cubicBezTo>
                      <a:pt x="453" y="268"/>
                      <a:pt x="510" y="140"/>
                      <a:pt x="510" y="0"/>
                    </a:cubicBezTo>
                    <a:lnTo>
                      <a:pt x="0" y="0"/>
                    </a:lnTo>
                    <a:close/>
                  </a:path>
                </a:pathLst>
              </a:custGeom>
              <a:gradFill flip="none" rotWithShape="1">
                <a:gsLst>
                  <a:gs pos="0">
                    <a:srgbClr val="FFFFFF"/>
                  </a:gs>
                  <a:gs pos="100000">
                    <a:srgbClr val="DDDDDD"/>
                  </a:gs>
                </a:gsLst>
                <a:lin ang="54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2" name="Freeform 14"/>
              <p:cNvSpPr>
                <a:spLocks/>
              </p:cNvSpPr>
              <p:nvPr/>
            </p:nvSpPr>
            <p:spPr bwMode="gray">
              <a:xfrm>
                <a:off x="4573673" y="3683964"/>
                <a:ext cx="1499652" cy="2118349"/>
              </a:xfrm>
              <a:custGeom>
                <a:avLst/>
                <a:gdLst/>
                <a:ahLst/>
                <a:cxnLst>
                  <a:cxn ang="0">
                    <a:pos x="0" y="0"/>
                  </a:cxn>
                  <a:cxn ang="0">
                    <a:pos x="0" y="510"/>
                  </a:cxn>
                  <a:cxn ang="0">
                    <a:pos x="361" y="360"/>
                  </a:cxn>
                  <a:cxn ang="0">
                    <a:pos x="0" y="0"/>
                  </a:cxn>
                </a:cxnLst>
                <a:rect l="0" t="0" r="r" b="b"/>
                <a:pathLst>
                  <a:path w="361" h="510">
                    <a:moveTo>
                      <a:pt x="0" y="0"/>
                    </a:moveTo>
                    <a:cubicBezTo>
                      <a:pt x="0" y="510"/>
                      <a:pt x="0" y="510"/>
                      <a:pt x="0" y="510"/>
                    </a:cubicBezTo>
                    <a:cubicBezTo>
                      <a:pt x="141" y="510"/>
                      <a:pt x="268" y="453"/>
                      <a:pt x="361" y="360"/>
                    </a:cubicBezTo>
                    <a:cubicBezTo>
                      <a:pt x="0" y="0"/>
                      <a:pt x="0" y="0"/>
                      <a:pt x="0" y="0"/>
                    </a:cubicBezTo>
                    <a:close/>
                  </a:path>
                </a:pathLst>
              </a:custGeom>
              <a:gradFill flip="none" rotWithShape="1">
                <a:gsLst>
                  <a:gs pos="0">
                    <a:srgbClr val="FFFFFF"/>
                  </a:gs>
                  <a:gs pos="100000">
                    <a:srgbClr val="DDDDDD"/>
                  </a:gs>
                </a:gsLst>
                <a:lin ang="108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3" name="Freeform 15"/>
              <p:cNvSpPr>
                <a:spLocks/>
              </p:cNvSpPr>
              <p:nvPr/>
            </p:nvSpPr>
            <p:spPr bwMode="gray">
              <a:xfrm>
                <a:off x="3072260" y="1562100"/>
                <a:ext cx="1501412" cy="2121864"/>
              </a:xfrm>
              <a:custGeom>
                <a:avLst/>
                <a:gdLst/>
                <a:ahLst/>
                <a:cxnLst>
                  <a:cxn ang="0">
                    <a:pos x="361" y="0"/>
                  </a:cxn>
                  <a:cxn ang="0">
                    <a:pos x="0" y="150"/>
                  </a:cxn>
                  <a:cxn ang="0">
                    <a:pos x="361" y="511"/>
                  </a:cxn>
                  <a:cxn ang="0">
                    <a:pos x="361" y="0"/>
                  </a:cxn>
                </a:cxnLst>
                <a:rect l="0" t="0" r="r" b="b"/>
                <a:pathLst>
                  <a:path w="361" h="511">
                    <a:moveTo>
                      <a:pt x="361" y="0"/>
                    </a:moveTo>
                    <a:cubicBezTo>
                      <a:pt x="220" y="0"/>
                      <a:pt x="92" y="57"/>
                      <a:pt x="0" y="150"/>
                    </a:cubicBezTo>
                    <a:cubicBezTo>
                      <a:pt x="361" y="511"/>
                      <a:pt x="361" y="511"/>
                      <a:pt x="361" y="511"/>
                    </a:cubicBezTo>
                    <a:lnTo>
                      <a:pt x="361" y="0"/>
                    </a:lnTo>
                    <a:close/>
                  </a:path>
                </a:pathLst>
              </a:custGeom>
              <a:gradFill flip="none" rotWithShape="1">
                <a:gsLst>
                  <a:gs pos="0">
                    <a:srgbClr val="FFFFFF"/>
                  </a:gs>
                  <a:gs pos="100000">
                    <a:srgbClr val="DDDDDD"/>
                  </a:gs>
                </a:gsLst>
                <a:lin ang="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4" name="Freeform 16"/>
              <p:cNvSpPr>
                <a:spLocks/>
              </p:cNvSpPr>
              <p:nvPr/>
            </p:nvSpPr>
            <p:spPr bwMode="gray">
              <a:xfrm>
                <a:off x="2452686" y="2186178"/>
                <a:ext cx="2120987" cy="1497786"/>
              </a:xfrm>
              <a:custGeom>
                <a:avLst/>
                <a:gdLst/>
                <a:ahLst/>
                <a:cxnLst>
                  <a:cxn ang="0">
                    <a:pos x="510" y="361"/>
                  </a:cxn>
                  <a:cxn ang="0">
                    <a:pos x="149" y="0"/>
                  </a:cxn>
                  <a:cxn ang="0">
                    <a:pos x="0" y="361"/>
                  </a:cxn>
                  <a:cxn ang="0">
                    <a:pos x="0" y="361"/>
                  </a:cxn>
                  <a:cxn ang="0">
                    <a:pos x="510" y="361"/>
                  </a:cxn>
                </a:cxnLst>
                <a:rect l="0" t="0" r="r" b="b"/>
                <a:pathLst>
                  <a:path w="510" h="361">
                    <a:moveTo>
                      <a:pt x="510" y="361"/>
                    </a:moveTo>
                    <a:cubicBezTo>
                      <a:pt x="149" y="0"/>
                      <a:pt x="149" y="0"/>
                      <a:pt x="149" y="0"/>
                    </a:cubicBezTo>
                    <a:cubicBezTo>
                      <a:pt x="57" y="92"/>
                      <a:pt x="0" y="220"/>
                      <a:pt x="0" y="361"/>
                    </a:cubicBezTo>
                    <a:cubicBezTo>
                      <a:pt x="0" y="361"/>
                      <a:pt x="0" y="361"/>
                      <a:pt x="0" y="361"/>
                    </a:cubicBezTo>
                    <a:cubicBezTo>
                      <a:pt x="510" y="361"/>
                      <a:pt x="510" y="361"/>
                      <a:pt x="510" y="361"/>
                    </a:cubicBezTo>
                    <a:close/>
                  </a:path>
                </a:pathLst>
              </a:custGeom>
              <a:gradFill flip="none" rotWithShape="1">
                <a:gsLst>
                  <a:gs pos="0">
                    <a:srgbClr val="FFFFFF"/>
                  </a:gs>
                  <a:gs pos="100000">
                    <a:srgbClr val="DDDDDD"/>
                  </a:gs>
                </a:gsLst>
                <a:lin ang="162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5" name="Freeform 17"/>
              <p:cNvSpPr>
                <a:spLocks/>
              </p:cNvSpPr>
              <p:nvPr/>
            </p:nvSpPr>
            <p:spPr bwMode="gray">
              <a:xfrm>
                <a:off x="2452686" y="3683964"/>
                <a:ext cx="2120987" cy="1494270"/>
              </a:xfrm>
              <a:custGeom>
                <a:avLst/>
                <a:gdLst/>
                <a:ahLst/>
                <a:cxnLst>
                  <a:cxn ang="0">
                    <a:pos x="510" y="0"/>
                  </a:cxn>
                  <a:cxn ang="0">
                    <a:pos x="0" y="0"/>
                  </a:cxn>
                  <a:cxn ang="0">
                    <a:pos x="149" y="360"/>
                  </a:cxn>
                  <a:cxn ang="0">
                    <a:pos x="510" y="0"/>
                  </a:cxn>
                </a:cxnLst>
                <a:rect l="0" t="0" r="r" b="b"/>
                <a:pathLst>
                  <a:path w="510" h="360">
                    <a:moveTo>
                      <a:pt x="510" y="0"/>
                    </a:moveTo>
                    <a:cubicBezTo>
                      <a:pt x="0" y="0"/>
                      <a:pt x="0" y="0"/>
                      <a:pt x="0" y="0"/>
                    </a:cubicBezTo>
                    <a:cubicBezTo>
                      <a:pt x="0" y="140"/>
                      <a:pt x="57" y="268"/>
                      <a:pt x="149" y="360"/>
                    </a:cubicBezTo>
                    <a:cubicBezTo>
                      <a:pt x="510" y="0"/>
                      <a:pt x="510" y="0"/>
                      <a:pt x="510" y="0"/>
                    </a:cubicBezTo>
                    <a:close/>
                  </a:path>
                </a:pathLst>
              </a:custGeom>
              <a:gradFill flip="none" rotWithShape="1">
                <a:gsLst>
                  <a:gs pos="0">
                    <a:srgbClr val="FFFFFF"/>
                  </a:gs>
                  <a:gs pos="100000">
                    <a:srgbClr val="DDDDDD"/>
                  </a:gs>
                </a:gsLst>
                <a:lin ang="162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66" name="Freeform 18"/>
              <p:cNvSpPr>
                <a:spLocks/>
              </p:cNvSpPr>
              <p:nvPr/>
            </p:nvSpPr>
            <p:spPr bwMode="gray">
              <a:xfrm>
                <a:off x="4572793" y="3247989"/>
                <a:ext cx="1413405" cy="1578653"/>
              </a:xfrm>
              <a:custGeom>
                <a:avLst/>
                <a:gdLst/>
                <a:ahLst/>
                <a:cxnLst>
                  <a:cxn ang="0">
                    <a:pos x="323" y="211"/>
                  </a:cxn>
                  <a:cxn ang="0">
                    <a:pos x="324" y="0"/>
                  </a:cxn>
                  <a:cxn ang="0">
                    <a:pos x="0" y="105"/>
                  </a:cxn>
                  <a:cxn ang="0">
                    <a:pos x="0" y="105"/>
                  </a:cxn>
                  <a:cxn ang="0">
                    <a:pos x="0" y="105"/>
                  </a:cxn>
                  <a:cxn ang="0">
                    <a:pos x="199" y="380"/>
                  </a:cxn>
                  <a:cxn ang="0">
                    <a:pos x="275" y="305"/>
                  </a:cxn>
                  <a:cxn ang="0">
                    <a:pos x="323" y="211"/>
                  </a:cxn>
                </a:cxnLst>
                <a:rect l="0" t="0" r="r" b="b"/>
                <a:pathLst>
                  <a:path w="346" h="380">
                    <a:moveTo>
                      <a:pt x="323" y="211"/>
                    </a:moveTo>
                    <a:cubicBezTo>
                      <a:pt x="346" y="142"/>
                      <a:pt x="345" y="68"/>
                      <a:pt x="324" y="0"/>
                    </a:cubicBezTo>
                    <a:cubicBezTo>
                      <a:pt x="0" y="105"/>
                      <a:pt x="0" y="105"/>
                      <a:pt x="0" y="105"/>
                    </a:cubicBezTo>
                    <a:cubicBezTo>
                      <a:pt x="0" y="105"/>
                      <a:pt x="0" y="105"/>
                      <a:pt x="0" y="105"/>
                    </a:cubicBezTo>
                    <a:cubicBezTo>
                      <a:pt x="0" y="105"/>
                      <a:pt x="0" y="105"/>
                      <a:pt x="0" y="105"/>
                    </a:cubicBezTo>
                    <a:cubicBezTo>
                      <a:pt x="199" y="380"/>
                      <a:pt x="199" y="380"/>
                      <a:pt x="199" y="380"/>
                    </a:cubicBezTo>
                    <a:cubicBezTo>
                      <a:pt x="227" y="360"/>
                      <a:pt x="253" y="335"/>
                      <a:pt x="275" y="305"/>
                    </a:cubicBezTo>
                    <a:cubicBezTo>
                      <a:pt x="296" y="276"/>
                      <a:pt x="312" y="244"/>
                      <a:pt x="323" y="211"/>
                    </a:cubicBezTo>
                    <a:close/>
                  </a:path>
                </a:pathLst>
              </a:custGeom>
              <a:gradFill flip="none" rotWithShape="1">
                <a:gsLst>
                  <a:gs pos="0">
                    <a:schemeClr val="accent1">
                      <a:lumMod val="20000"/>
                      <a:lumOff val="80000"/>
                    </a:schemeClr>
                  </a:gs>
                  <a:gs pos="100000">
                    <a:schemeClr val="accent1">
                      <a:lumMod val="40000"/>
                      <a:lumOff val="60000"/>
                    </a:schemeClr>
                  </a:gs>
                </a:gsLst>
                <a:lin ang="81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71" name="Freeform 23"/>
              <p:cNvSpPr>
                <a:spLocks/>
              </p:cNvSpPr>
              <p:nvPr/>
            </p:nvSpPr>
            <p:spPr bwMode="gray">
              <a:xfrm>
                <a:off x="3751045" y="3683964"/>
                <a:ext cx="1634844" cy="1411647"/>
              </a:xfrm>
              <a:custGeom>
                <a:avLst/>
                <a:gdLst/>
                <a:ahLst/>
                <a:cxnLst>
                  <a:cxn ang="0">
                    <a:pos x="201" y="0"/>
                  </a:cxn>
                  <a:cxn ang="0">
                    <a:pos x="201" y="0"/>
                  </a:cxn>
                  <a:cxn ang="0">
                    <a:pos x="0" y="274"/>
                  </a:cxn>
                  <a:cxn ang="0">
                    <a:pos x="0" y="274"/>
                  </a:cxn>
                  <a:cxn ang="0">
                    <a:pos x="200" y="340"/>
                  </a:cxn>
                  <a:cxn ang="0">
                    <a:pos x="400" y="275"/>
                  </a:cxn>
                  <a:cxn ang="0">
                    <a:pos x="201" y="0"/>
                  </a:cxn>
                </a:cxnLst>
                <a:rect l="0" t="0" r="r" b="b"/>
                <a:pathLst>
                  <a:path w="400" h="340">
                    <a:moveTo>
                      <a:pt x="201" y="0"/>
                    </a:moveTo>
                    <a:cubicBezTo>
                      <a:pt x="201" y="0"/>
                      <a:pt x="201" y="0"/>
                      <a:pt x="201" y="0"/>
                    </a:cubicBezTo>
                    <a:cubicBezTo>
                      <a:pt x="0" y="274"/>
                      <a:pt x="0" y="274"/>
                      <a:pt x="0" y="274"/>
                    </a:cubicBezTo>
                    <a:cubicBezTo>
                      <a:pt x="0" y="274"/>
                      <a:pt x="0" y="274"/>
                      <a:pt x="0" y="274"/>
                    </a:cubicBezTo>
                    <a:cubicBezTo>
                      <a:pt x="61" y="318"/>
                      <a:pt x="131" y="340"/>
                      <a:pt x="200" y="340"/>
                    </a:cubicBezTo>
                    <a:cubicBezTo>
                      <a:pt x="271" y="340"/>
                      <a:pt x="341" y="318"/>
                      <a:pt x="400" y="275"/>
                    </a:cubicBezTo>
                    <a:lnTo>
                      <a:pt x="201" y="0"/>
                    </a:lnTo>
                    <a:close/>
                  </a:path>
                </a:pathLst>
              </a:custGeom>
              <a:gradFill flip="none" rotWithShape="1">
                <a:gsLst>
                  <a:gs pos="0">
                    <a:schemeClr val="accent1">
                      <a:lumMod val="20000"/>
                      <a:lumOff val="80000"/>
                    </a:schemeClr>
                  </a:gs>
                  <a:gs pos="100000">
                    <a:schemeClr val="accent1">
                      <a:lumMod val="40000"/>
                      <a:lumOff val="60000"/>
                    </a:schemeClr>
                  </a:gs>
                </a:gsLst>
                <a:lin ang="108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72" name="Freeform 24"/>
              <p:cNvSpPr>
                <a:spLocks/>
              </p:cNvSpPr>
              <p:nvPr/>
            </p:nvSpPr>
            <p:spPr bwMode="gray">
              <a:xfrm>
                <a:off x="3159388" y="3244473"/>
                <a:ext cx="1413405" cy="1576895"/>
              </a:xfrm>
              <a:custGeom>
                <a:avLst/>
                <a:gdLst/>
                <a:ahLst/>
                <a:cxnLst>
                  <a:cxn ang="0">
                    <a:pos x="346" y="106"/>
                  </a:cxn>
                  <a:cxn ang="0">
                    <a:pos x="23" y="0"/>
                  </a:cxn>
                  <a:cxn ang="0">
                    <a:pos x="22" y="210"/>
                  </a:cxn>
                  <a:cxn ang="0">
                    <a:pos x="145" y="380"/>
                  </a:cxn>
                  <a:cxn ang="0">
                    <a:pos x="346" y="106"/>
                  </a:cxn>
                </a:cxnLst>
                <a:rect l="0" t="0" r="r" b="b"/>
                <a:pathLst>
                  <a:path w="346" h="380">
                    <a:moveTo>
                      <a:pt x="346" y="106"/>
                    </a:moveTo>
                    <a:cubicBezTo>
                      <a:pt x="23" y="0"/>
                      <a:pt x="23" y="0"/>
                      <a:pt x="23" y="0"/>
                    </a:cubicBezTo>
                    <a:cubicBezTo>
                      <a:pt x="0" y="69"/>
                      <a:pt x="0" y="142"/>
                      <a:pt x="22" y="210"/>
                    </a:cubicBezTo>
                    <a:cubicBezTo>
                      <a:pt x="43" y="276"/>
                      <a:pt x="85" y="336"/>
                      <a:pt x="145" y="380"/>
                    </a:cubicBezTo>
                    <a:cubicBezTo>
                      <a:pt x="346" y="106"/>
                      <a:pt x="346" y="106"/>
                      <a:pt x="346" y="106"/>
                    </a:cubicBezTo>
                    <a:close/>
                  </a:path>
                </a:pathLst>
              </a:custGeom>
              <a:gradFill flip="none" rotWithShape="1">
                <a:gsLst>
                  <a:gs pos="0">
                    <a:schemeClr val="accent1">
                      <a:lumMod val="20000"/>
                      <a:lumOff val="80000"/>
                    </a:schemeClr>
                  </a:gs>
                  <a:gs pos="100000">
                    <a:schemeClr val="accent1">
                      <a:lumMod val="40000"/>
                      <a:lumOff val="60000"/>
                    </a:schemeClr>
                  </a:gs>
                </a:gsLst>
                <a:lin ang="162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73" name="Freeform 25"/>
              <p:cNvSpPr>
                <a:spLocks/>
              </p:cNvSpPr>
              <p:nvPr/>
            </p:nvSpPr>
            <p:spPr bwMode="gray">
              <a:xfrm>
                <a:off x="3252808" y="2268802"/>
                <a:ext cx="1323445" cy="1415162"/>
              </a:xfrm>
              <a:custGeom>
                <a:avLst/>
                <a:gdLst/>
                <a:ahLst/>
                <a:cxnLst>
                  <a:cxn ang="0">
                    <a:pos x="324" y="0"/>
                  </a:cxn>
                  <a:cxn ang="0">
                    <a:pos x="124" y="65"/>
                  </a:cxn>
                  <a:cxn ang="0">
                    <a:pos x="48" y="140"/>
                  </a:cxn>
                  <a:cxn ang="0">
                    <a:pos x="0" y="235"/>
                  </a:cxn>
                  <a:cxn ang="0">
                    <a:pos x="323" y="341"/>
                  </a:cxn>
                  <a:cxn ang="0">
                    <a:pos x="323" y="341"/>
                  </a:cxn>
                  <a:cxn ang="0">
                    <a:pos x="324" y="0"/>
                  </a:cxn>
                </a:cxnLst>
                <a:rect l="0" t="0" r="r" b="b"/>
                <a:pathLst>
                  <a:path w="324" h="341">
                    <a:moveTo>
                      <a:pt x="324" y="0"/>
                    </a:moveTo>
                    <a:cubicBezTo>
                      <a:pt x="253" y="0"/>
                      <a:pt x="182" y="22"/>
                      <a:pt x="124" y="65"/>
                    </a:cubicBezTo>
                    <a:cubicBezTo>
                      <a:pt x="95" y="85"/>
                      <a:pt x="70" y="110"/>
                      <a:pt x="48" y="140"/>
                    </a:cubicBezTo>
                    <a:cubicBezTo>
                      <a:pt x="27" y="170"/>
                      <a:pt x="10" y="202"/>
                      <a:pt x="0" y="235"/>
                    </a:cubicBezTo>
                    <a:cubicBezTo>
                      <a:pt x="323" y="341"/>
                      <a:pt x="323" y="341"/>
                      <a:pt x="323" y="341"/>
                    </a:cubicBezTo>
                    <a:cubicBezTo>
                      <a:pt x="323" y="341"/>
                      <a:pt x="323" y="341"/>
                      <a:pt x="323" y="341"/>
                    </a:cubicBezTo>
                    <a:lnTo>
                      <a:pt x="324" y="0"/>
                    </a:lnTo>
                    <a:close/>
                  </a:path>
                </a:pathLst>
              </a:custGeom>
              <a:gradFill flip="none" rotWithShape="1">
                <a:gsLst>
                  <a:gs pos="0">
                    <a:schemeClr val="accent1">
                      <a:lumMod val="20000"/>
                      <a:lumOff val="80000"/>
                    </a:schemeClr>
                  </a:gs>
                  <a:gs pos="100000">
                    <a:schemeClr val="accent1">
                      <a:lumMod val="40000"/>
                      <a:lumOff val="60000"/>
                    </a:schemeClr>
                  </a:gs>
                </a:gsLst>
                <a:lin ang="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2074" name="Freeform 26"/>
              <p:cNvSpPr>
                <a:spLocks/>
              </p:cNvSpPr>
              <p:nvPr/>
            </p:nvSpPr>
            <p:spPr bwMode="gray">
              <a:xfrm>
                <a:off x="4572793" y="2268802"/>
                <a:ext cx="1323445" cy="1415162"/>
              </a:xfrm>
              <a:custGeom>
                <a:avLst/>
                <a:gdLst/>
                <a:ahLst/>
                <a:cxnLst>
                  <a:cxn ang="0">
                    <a:pos x="201" y="66"/>
                  </a:cxn>
                  <a:cxn ang="0">
                    <a:pos x="201" y="66"/>
                  </a:cxn>
                  <a:cxn ang="0">
                    <a:pos x="1" y="0"/>
                  </a:cxn>
                  <a:cxn ang="0">
                    <a:pos x="0" y="341"/>
                  </a:cxn>
                  <a:cxn ang="0">
                    <a:pos x="0" y="341"/>
                  </a:cxn>
                  <a:cxn ang="0">
                    <a:pos x="324" y="236"/>
                  </a:cxn>
                  <a:cxn ang="0">
                    <a:pos x="201" y="66"/>
                  </a:cxn>
                </a:cxnLst>
                <a:rect l="0" t="0" r="r" b="b"/>
                <a:pathLst>
                  <a:path w="324" h="341">
                    <a:moveTo>
                      <a:pt x="201" y="66"/>
                    </a:moveTo>
                    <a:cubicBezTo>
                      <a:pt x="201" y="66"/>
                      <a:pt x="201" y="66"/>
                      <a:pt x="201" y="66"/>
                    </a:cubicBezTo>
                    <a:cubicBezTo>
                      <a:pt x="140" y="22"/>
                      <a:pt x="70" y="1"/>
                      <a:pt x="1" y="0"/>
                    </a:cubicBezTo>
                    <a:cubicBezTo>
                      <a:pt x="0" y="341"/>
                      <a:pt x="0" y="341"/>
                      <a:pt x="0" y="341"/>
                    </a:cubicBezTo>
                    <a:cubicBezTo>
                      <a:pt x="0" y="341"/>
                      <a:pt x="0" y="341"/>
                      <a:pt x="0" y="341"/>
                    </a:cubicBezTo>
                    <a:cubicBezTo>
                      <a:pt x="324" y="236"/>
                      <a:pt x="324" y="236"/>
                      <a:pt x="324" y="236"/>
                    </a:cubicBezTo>
                    <a:cubicBezTo>
                      <a:pt x="302" y="170"/>
                      <a:pt x="261" y="110"/>
                      <a:pt x="201" y="66"/>
                    </a:cubicBezTo>
                    <a:close/>
                  </a:path>
                </a:pathLst>
              </a:custGeom>
              <a:gradFill flip="none" rotWithShape="1">
                <a:gsLst>
                  <a:gs pos="0">
                    <a:schemeClr val="accent1">
                      <a:lumMod val="20000"/>
                      <a:lumOff val="80000"/>
                    </a:schemeClr>
                  </a:gs>
                  <a:gs pos="100000">
                    <a:schemeClr val="accent1">
                      <a:lumMod val="40000"/>
                      <a:lumOff val="60000"/>
                    </a:schemeClr>
                  </a:gs>
                </a:gsLst>
                <a:lin ang="2700000" scaled="1"/>
                <a:tileRect/>
              </a:gradFill>
              <a:ln w="12700" algn="ctr">
                <a:solidFill>
                  <a:srgbClr val="C0C0C0"/>
                </a:solidFill>
                <a:miter lim="800000"/>
                <a:headEnd/>
                <a:tailEnd/>
              </a:ln>
              <a:effectLst/>
            </p:spPr>
            <p:txBody>
              <a:bodyPr lIns="0" tIns="0" rIns="0" bIns="0" anchor="ctr"/>
              <a:lstStyle/>
              <a:p>
                <a:pPr algn="ctr" defTabSz="801688" eaLnBrk="0" hangingPunct="0">
                  <a:defRPr/>
                </a:pPr>
                <a:endParaRPr lang="en-US" sz="1200" b="1" noProof="1" smtClean="0">
                  <a:solidFill>
                    <a:srgbClr val="000000"/>
                  </a:solidFill>
                  <a:cs typeface="Arial" charset="0"/>
                </a:endParaRPr>
              </a:p>
            </p:txBody>
          </p:sp>
          <p:sp>
            <p:nvSpPr>
              <p:cNvPr id="64" name="Textfeld 63"/>
              <p:cNvSpPr txBox="1"/>
              <p:nvPr/>
            </p:nvSpPr>
            <p:spPr bwMode="gray">
              <a:xfrm>
                <a:off x="5244182" y="3852865"/>
                <a:ext cx="651140" cy="276999"/>
              </a:xfrm>
              <a:prstGeom prst="rect">
                <a:avLst/>
              </a:prstGeom>
              <a:noFill/>
            </p:spPr>
            <p:txBody>
              <a:bodyPr wrap="none" rtlCol="0">
                <a:spAutoFit/>
              </a:bodyPr>
              <a:lstStyle/>
              <a:p>
                <a:r>
                  <a:rPr lang="en-US" sz="1200" b="1" dirty="0" smtClean="0">
                    <a:solidFill>
                      <a:srgbClr val="000000"/>
                    </a:solidFill>
                  </a:rPr>
                  <a:t>Quality</a:t>
                </a:r>
                <a:endParaRPr lang="en-US" sz="1200" b="1" dirty="0">
                  <a:solidFill>
                    <a:srgbClr val="000000"/>
                  </a:solidFill>
                </a:endParaRPr>
              </a:p>
            </p:txBody>
          </p:sp>
          <p:sp>
            <p:nvSpPr>
              <p:cNvPr id="65" name="Textfeld 64"/>
              <p:cNvSpPr txBox="1"/>
              <p:nvPr/>
            </p:nvSpPr>
            <p:spPr bwMode="gray">
              <a:xfrm>
                <a:off x="3305508" y="3852865"/>
                <a:ext cx="564385" cy="276999"/>
              </a:xfrm>
              <a:prstGeom prst="rect">
                <a:avLst/>
              </a:prstGeom>
              <a:noFill/>
            </p:spPr>
            <p:txBody>
              <a:bodyPr wrap="none" rtlCol="0">
                <a:spAutoFit/>
              </a:bodyPr>
              <a:lstStyle/>
              <a:p>
                <a:r>
                  <a:rPr lang="en-US" sz="1200" b="1" dirty="0" smtClean="0">
                    <a:solidFill>
                      <a:srgbClr val="000000"/>
                    </a:solidFill>
                  </a:rPr>
                  <a:t>Brand</a:t>
                </a:r>
                <a:endParaRPr lang="en-US" sz="1200" b="1" dirty="0">
                  <a:solidFill>
                    <a:srgbClr val="000000"/>
                  </a:solidFill>
                </a:endParaRPr>
              </a:p>
            </p:txBody>
          </p:sp>
          <p:sp>
            <p:nvSpPr>
              <p:cNvPr id="66" name="Textfeld 65"/>
              <p:cNvSpPr txBox="1"/>
              <p:nvPr/>
            </p:nvSpPr>
            <p:spPr bwMode="gray">
              <a:xfrm>
                <a:off x="4072414" y="4552017"/>
                <a:ext cx="1021433" cy="276999"/>
              </a:xfrm>
              <a:prstGeom prst="rect">
                <a:avLst/>
              </a:prstGeom>
              <a:noFill/>
            </p:spPr>
            <p:txBody>
              <a:bodyPr wrap="none" rtlCol="0">
                <a:spAutoFit/>
              </a:bodyPr>
              <a:lstStyle/>
              <a:p>
                <a:pPr algn="ctr"/>
                <a:r>
                  <a:rPr lang="en-US" sz="1200" b="1" dirty="0" smtClean="0">
                    <a:solidFill>
                      <a:srgbClr val="000000"/>
                    </a:solidFill>
                  </a:rPr>
                  <a:t>Functionality</a:t>
                </a:r>
                <a:endParaRPr lang="en-US" sz="1200" b="1" dirty="0">
                  <a:solidFill>
                    <a:srgbClr val="000000"/>
                  </a:solidFill>
                </a:endParaRPr>
              </a:p>
            </p:txBody>
          </p:sp>
          <p:sp>
            <p:nvSpPr>
              <p:cNvPr id="67" name="Textfeld 66"/>
              <p:cNvSpPr txBox="1"/>
              <p:nvPr/>
            </p:nvSpPr>
            <p:spPr bwMode="gray">
              <a:xfrm>
                <a:off x="4858159" y="2712794"/>
                <a:ext cx="672172" cy="276999"/>
              </a:xfrm>
              <a:prstGeom prst="rect">
                <a:avLst/>
              </a:prstGeom>
              <a:noFill/>
            </p:spPr>
            <p:txBody>
              <a:bodyPr wrap="none" rtlCol="0">
                <a:spAutoFit/>
              </a:bodyPr>
              <a:lstStyle/>
              <a:p>
                <a:r>
                  <a:rPr lang="en-US" sz="1200" b="1" dirty="0" smtClean="0">
                    <a:solidFill>
                      <a:srgbClr val="000000"/>
                    </a:solidFill>
                  </a:rPr>
                  <a:t>Packing</a:t>
                </a:r>
                <a:endParaRPr lang="en-US" sz="1200" b="1" dirty="0">
                  <a:solidFill>
                    <a:srgbClr val="000000"/>
                  </a:solidFill>
                </a:endParaRPr>
              </a:p>
            </p:txBody>
          </p:sp>
          <p:sp>
            <p:nvSpPr>
              <p:cNvPr id="68" name="Textfeld 67"/>
              <p:cNvSpPr txBox="1"/>
              <p:nvPr/>
            </p:nvSpPr>
            <p:spPr bwMode="gray">
              <a:xfrm>
                <a:off x="3668743" y="2712794"/>
                <a:ext cx="615874" cy="276999"/>
              </a:xfrm>
              <a:prstGeom prst="rect">
                <a:avLst/>
              </a:prstGeom>
              <a:noFill/>
            </p:spPr>
            <p:txBody>
              <a:bodyPr wrap="none" rtlCol="0">
                <a:spAutoFit/>
              </a:bodyPr>
              <a:lstStyle/>
              <a:p>
                <a:r>
                  <a:rPr lang="en-US" sz="1200" b="1" dirty="0" smtClean="0">
                    <a:solidFill>
                      <a:srgbClr val="000000"/>
                    </a:solidFill>
                  </a:rPr>
                  <a:t>Design</a:t>
                </a:r>
                <a:endParaRPr lang="en-US" sz="1200" b="1" dirty="0">
                  <a:solidFill>
                    <a:srgbClr val="000000"/>
                  </a:solidFill>
                </a:endParaRPr>
              </a:p>
            </p:txBody>
          </p:sp>
          <p:sp>
            <p:nvSpPr>
              <p:cNvPr id="69" name="Textfeld 68"/>
              <p:cNvSpPr txBox="1"/>
              <p:nvPr/>
            </p:nvSpPr>
            <p:spPr bwMode="gray">
              <a:xfrm>
                <a:off x="4813676" y="5101500"/>
                <a:ext cx="912429" cy="430887"/>
              </a:xfrm>
              <a:prstGeom prst="rect">
                <a:avLst/>
              </a:prstGeom>
              <a:noFill/>
            </p:spPr>
            <p:txBody>
              <a:bodyPr wrap="none" rtlCol="0">
                <a:spAutoFit/>
              </a:bodyPr>
              <a:lstStyle/>
              <a:p>
                <a:pPr algn="ctr"/>
                <a:r>
                  <a:rPr lang="en-US" sz="1100" dirty="0">
                    <a:solidFill>
                      <a:srgbClr val="000000"/>
                    </a:solidFill>
                  </a:rPr>
                  <a:t>Guarantee / </a:t>
                </a:r>
                <a:r>
                  <a:rPr lang="en-US" sz="1100" dirty="0" smtClean="0">
                    <a:solidFill>
                      <a:srgbClr val="000000"/>
                    </a:solidFill>
                  </a:rPr>
                  <a:t/>
                </a:r>
                <a:br>
                  <a:rPr lang="en-US" sz="1100" dirty="0" smtClean="0">
                    <a:solidFill>
                      <a:srgbClr val="000000"/>
                    </a:solidFill>
                  </a:rPr>
                </a:br>
                <a:r>
                  <a:rPr lang="en-US" sz="1100" dirty="0" smtClean="0">
                    <a:solidFill>
                      <a:srgbClr val="000000"/>
                    </a:solidFill>
                  </a:rPr>
                  <a:t>Warranty</a:t>
                </a:r>
                <a:endParaRPr lang="en-US" sz="1100" dirty="0">
                  <a:solidFill>
                    <a:srgbClr val="000000"/>
                  </a:solidFill>
                </a:endParaRPr>
              </a:p>
            </p:txBody>
          </p:sp>
          <p:sp>
            <p:nvSpPr>
              <p:cNvPr id="70" name="Textfeld 69"/>
              <p:cNvSpPr txBox="1"/>
              <p:nvPr/>
            </p:nvSpPr>
            <p:spPr bwMode="gray">
              <a:xfrm>
                <a:off x="3441606" y="5051622"/>
                <a:ext cx="784189" cy="430887"/>
              </a:xfrm>
              <a:prstGeom prst="rect">
                <a:avLst/>
              </a:prstGeom>
              <a:noFill/>
            </p:spPr>
            <p:txBody>
              <a:bodyPr wrap="none" rtlCol="0">
                <a:spAutoFit/>
              </a:bodyPr>
              <a:lstStyle/>
              <a:p>
                <a:pPr algn="ctr"/>
                <a:r>
                  <a:rPr lang="en-US" sz="1100" dirty="0" smtClean="0">
                    <a:solidFill>
                      <a:srgbClr val="000000"/>
                    </a:solidFill>
                  </a:rPr>
                  <a:t>Customer-</a:t>
                </a:r>
                <a:br>
                  <a:rPr lang="en-US" sz="1100" dirty="0" smtClean="0">
                    <a:solidFill>
                      <a:srgbClr val="000000"/>
                    </a:solidFill>
                  </a:rPr>
                </a:br>
                <a:r>
                  <a:rPr lang="en-US" sz="1100" dirty="0" smtClean="0">
                    <a:solidFill>
                      <a:srgbClr val="000000"/>
                    </a:solidFill>
                  </a:rPr>
                  <a:t>Support</a:t>
                </a:r>
                <a:endParaRPr lang="en-US" sz="1100" dirty="0">
                  <a:solidFill>
                    <a:srgbClr val="000000"/>
                  </a:solidFill>
                </a:endParaRPr>
              </a:p>
            </p:txBody>
          </p:sp>
          <p:sp>
            <p:nvSpPr>
              <p:cNvPr id="71" name="Textfeld 70"/>
              <p:cNvSpPr txBox="1"/>
              <p:nvPr/>
            </p:nvSpPr>
            <p:spPr bwMode="gray">
              <a:xfrm>
                <a:off x="4895128" y="1832537"/>
                <a:ext cx="654346" cy="430887"/>
              </a:xfrm>
              <a:prstGeom prst="rect">
                <a:avLst/>
              </a:prstGeom>
              <a:noFill/>
            </p:spPr>
            <p:txBody>
              <a:bodyPr wrap="none" rtlCol="0">
                <a:spAutoFit/>
              </a:bodyPr>
              <a:lstStyle/>
              <a:p>
                <a:pPr algn="ctr"/>
                <a:r>
                  <a:rPr lang="en-US" sz="1100" dirty="0">
                    <a:solidFill>
                      <a:srgbClr val="000000"/>
                    </a:solidFill>
                  </a:rPr>
                  <a:t>Free </a:t>
                </a:r>
                <a:r>
                  <a:rPr lang="en-US" sz="1100" dirty="0" smtClean="0">
                    <a:solidFill>
                      <a:srgbClr val="000000"/>
                    </a:solidFill>
                  </a:rPr>
                  <a:t/>
                </a:r>
                <a:br>
                  <a:rPr lang="en-US" sz="1100" dirty="0" smtClean="0">
                    <a:solidFill>
                      <a:srgbClr val="000000"/>
                    </a:solidFill>
                  </a:rPr>
                </a:br>
                <a:r>
                  <a:rPr lang="en-US" sz="1100" dirty="0" smtClean="0">
                    <a:solidFill>
                      <a:srgbClr val="000000"/>
                    </a:solidFill>
                  </a:rPr>
                  <a:t>Delivery</a:t>
                </a:r>
                <a:endParaRPr lang="en-US" sz="1100" dirty="0">
                  <a:solidFill>
                    <a:srgbClr val="000000"/>
                  </a:solidFill>
                </a:endParaRPr>
              </a:p>
            </p:txBody>
          </p:sp>
          <p:sp>
            <p:nvSpPr>
              <p:cNvPr id="72" name="Textfeld 71"/>
              <p:cNvSpPr txBox="1"/>
              <p:nvPr/>
            </p:nvSpPr>
            <p:spPr bwMode="gray">
              <a:xfrm>
                <a:off x="3554366" y="1832537"/>
                <a:ext cx="723275" cy="430887"/>
              </a:xfrm>
              <a:prstGeom prst="rect">
                <a:avLst/>
              </a:prstGeom>
              <a:noFill/>
            </p:spPr>
            <p:txBody>
              <a:bodyPr wrap="none" rtlCol="0">
                <a:spAutoFit/>
              </a:bodyPr>
              <a:lstStyle/>
              <a:p>
                <a:pPr algn="ctr"/>
                <a:r>
                  <a:rPr lang="en-US" sz="1100" dirty="0">
                    <a:solidFill>
                      <a:srgbClr val="000000"/>
                    </a:solidFill>
                  </a:rPr>
                  <a:t>Payment </a:t>
                </a:r>
                <a:r>
                  <a:rPr lang="en-US" sz="1100" dirty="0" smtClean="0">
                    <a:solidFill>
                      <a:srgbClr val="000000"/>
                    </a:solidFill>
                  </a:rPr>
                  <a:t/>
                </a:r>
                <a:br>
                  <a:rPr lang="en-US" sz="1100" dirty="0" smtClean="0">
                    <a:solidFill>
                      <a:srgbClr val="000000"/>
                    </a:solidFill>
                  </a:rPr>
                </a:br>
                <a:r>
                  <a:rPr lang="en-US" sz="1100" dirty="0" smtClean="0">
                    <a:solidFill>
                      <a:srgbClr val="000000"/>
                    </a:solidFill>
                  </a:rPr>
                  <a:t>Terms</a:t>
                </a:r>
                <a:endParaRPr lang="en-US" sz="1100" dirty="0">
                  <a:solidFill>
                    <a:srgbClr val="000000"/>
                  </a:solidFill>
                </a:endParaRPr>
              </a:p>
            </p:txBody>
          </p:sp>
          <p:sp>
            <p:nvSpPr>
              <p:cNvPr id="73" name="Textfeld 72"/>
              <p:cNvSpPr txBox="1"/>
              <p:nvPr/>
            </p:nvSpPr>
            <p:spPr bwMode="gray">
              <a:xfrm>
                <a:off x="2554090" y="2798935"/>
                <a:ext cx="776175" cy="430887"/>
              </a:xfrm>
              <a:prstGeom prst="rect">
                <a:avLst/>
              </a:prstGeom>
              <a:noFill/>
            </p:spPr>
            <p:txBody>
              <a:bodyPr wrap="none" rtlCol="0">
                <a:spAutoFit/>
              </a:bodyPr>
              <a:lstStyle/>
              <a:p>
                <a:pPr algn="ctr"/>
                <a:r>
                  <a:rPr lang="en-US" sz="1100" dirty="0" smtClean="0">
                    <a:solidFill>
                      <a:srgbClr val="000000"/>
                    </a:solidFill>
                  </a:rPr>
                  <a:t>Education</a:t>
                </a:r>
                <a:br>
                  <a:rPr lang="en-US" sz="1100" dirty="0" smtClean="0">
                    <a:solidFill>
                      <a:srgbClr val="000000"/>
                    </a:solidFill>
                  </a:rPr>
                </a:br>
                <a:r>
                  <a:rPr lang="en-US" sz="1100" dirty="0" smtClean="0">
                    <a:solidFill>
                      <a:srgbClr val="000000"/>
                    </a:solidFill>
                  </a:rPr>
                  <a:t>&amp; Training</a:t>
                </a:r>
                <a:endParaRPr lang="en-US" sz="1100" dirty="0">
                  <a:solidFill>
                    <a:srgbClr val="000000"/>
                  </a:solidFill>
                </a:endParaRPr>
              </a:p>
            </p:txBody>
          </p:sp>
          <p:sp>
            <p:nvSpPr>
              <p:cNvPr id="74" name="Textfeld 73"/>
              <p:cNvSpPr txBox="1"/>
              <p:nvPr/>
            </p:nvSpPr>
            <p:spPr bwMode="gray">
              <a:xfrm>
                <a:off x="5902278" y="3968365"/>
                <a:ext cx="678391" cy="600164"/>
              </a:xfrm>
              <a:prstGeom prst="rect">
                <a:avLst/>
              </a:prstGeom>
              <a:noFill/>
            </p:spPr>
            <p:txBody>
              <a:bodyPr wrap="none" rtlCol="0">
                <a:spAutoFit/>
              </a:bodyPr>
              <a:lstStyle/>
              <a:p>
                <a:pPr algn="ctr"/>
                <a:r>
                  <a:rPr lang="en-US" sz="1100" noProof="1" smtClean="0">
                    <a:solidFill>
                      <a:srgbClr val="000000"/>
                    </a:solidFill>
                  </a:rPr>
                  <a:t>Main-</a:t>
                </a:r>
                <a:br>
                  <a:rPr lang="en-US" sz="1100" noProof="1" smtClean="0">
                    <a:solidFill>
                      <a:srgbClr val="000000"/>
                    </a:solidFill>
                  </a:rPr>
                </a:br>
                <a:r>
                  <a:rPr lang="en-US" sz="1100" noProof="1" smtClean="0">
                    <a:solidFill>
                      <a:srgbClr val="000000"/>
                    </a:solidFill>
                  </a:rPr>
                  <a:t>tenance </a:t>
                </a:r>
                <a:br>
                  <a:rPr lang="en-US" sz="1100" noProof="1" smtClean="0">
                    <a:solidFill>
                      <a:srgbClr val="000000"/>
                    </a:solidFill>
                  </a:rPr>
                </a:br>
                <a:r>
                  <a:rPr lang="en-US" sz="1100" noProof="1" smtClean="0">
                    <a:solidFill>
                      <a:srgbClr val="000000"/>
                    </a:solidFill>
                  </a:rPr>
                  <a:t>&amp; Care</a:t>
                </a:r>
                <a:endParaRPr lang="en-US" sz="1100" noProof="1">
                  <a:solidFill>
                    <a:srgbClr val="000000"/>
                  </a:solidFill>
                </a:endParaRPr>
              </a:p>
            </p:txBody>
          </p:sp>
          <p:sp>
            <p:nvSpPr>
              <p:cNvPr id="75" name="Textfeld 74"/>
              <p:cNvSpPr txBox="1"/>
              <p:nvPr/>
            </p:nvSpPr>
            <p:spPr bwMode="gray">
              <a:xfrm>
                <a:off x="5643462" y="2804855"/>
                <a:ext cx="1043877" cy="600164"/>
              </a:xfrm>
              <a:prstGeom prst="rect">
                <a:avLst/>
              </a:prstGeom>
              <a:noFill/>
            </p:spPr>
            <p:txBody>
              <a:bodyPr wrap="none" rtlCol="0">
                <a:spAutoFit/>
              </a:bodyPr>
              <a:lstStyle/>
              <a:p>
                <a:pPr algn="ctr"/>
                <a:r>
                  <a:rPr lang="en-US" sz="1100" dirty="0" smtClean="0">
                    <a:solidFill>
                      <a:srgbClr val="000000"/>
                    </a:solidFill>
                  </a:rPr>
                  <a:t>Construction</a:t>
                </a:r>
                <a:br>
                  <a:rPr lang="en-US" sz="1100" dirty="0" smtClean="0">
                    <a:solidFill>
                      <a:srgbClr val="000000"/>
                    </a:solidFill>
                  </a:rPr>
                </a:br>
                <a:r>
                  <a:rPr lang="en-US" sz="1100" dirty="0" smtClean="0">
                    <a:solidFill>
                      <a:srgbClr val="000000"/>
                    </a:solidFill>
                  </a:rPr>
                  <a:t>&amp;</a:t>
                </a:r>
                <a:br>
                  <a:rPr lang="en-US" sz="1100" dirty="0" smtClean="0">
                    <a:solidFill>
                      <a:srgbClr val="000000"/>
                    </a:solidFill>
                  </a:rPr>
                </a:br>
                <a:r>
                  <a:rPr lang="en-US" sz="1100" dirty="0" smtClean="0">
                    <a:solidFill>
                      <a:srgbClr val="000000"/>
                    </a:solidFill>
                  </a:rPr>
                  <a:t>       Installation</a:t>
                </a:r>
                <a:endParaRPr lang="en-US" sz="1100" dirty="0">
                  <a:solidFill>
                    <a:srgbClr val="000000"/>
                  </a:solidFill>
                </a:endParaRPr>
              </a:p>
            </p:txBody>
          </p:sp>
          <p:sp>
            <p:nvSpPr>
              <p:cNvPr id="76" name="Textfeld 75"/>
              <p:cNvSpPr txBox="1"/>
              <p:nvPr/>
            </p:nvSpPr>
            <p:spPr bwMode="gray">
              <a:xfrm>
                <a:off x="2635400" y="4137642"/>
                <a:ext cx="630301" cy="430887"/>
              </a:xfrm>
              <a:prstGeom prst="rect">
                <a:avLst/>
              </a:prstGeom>
              <a:noFill/>
            </p:spPr>
            <p:txBody>
              <a:bodyPr wrap="none" rtlCol="0">
                <a:spAutoFit/>
              </a:bodyPr>
              <a:lstStyle/>
              <a:p>
                <a:pPr algn="ctr"/>
                <a:r>
                  <a:rPr lang="en-US" sz="1100" dirty="0">
                    <a:solidFill>
                      <a:srgbClr val="000000"/>
                    </a:solidFill>
                  </a:rPr>
                  <a:t>On-site </a:t>
                </a:r>
                <a:r>
                  <a:rPr lang="en-US" sz="1100" dirty="0" smtClean="0">
                    <a:solidFill>
                      <a:srgbClr val="000000"/>
                    </a:solidFill>
                  </a:rPr>
                  <a:t/>
                </a:r>
                <a:br>
                  <a:rPr lang="en-US" sz="1100" dirty="0" smtClean="0">
                    <a:solidFill>
                      <a:srgbClr val="000000"/>
                    </a:solidFill>
                  </a:rPr>
                </a:br>
                <a:r>
                  <a:rPr lang="en-US" sz="1100" dirty="0" smtClean="0">
                    <a:solidFill>
                      <a:srgbClr val="000000"/>
                    </a:solidFill>
                  </a:rPr>
                  <a:t>Service</a:t>
                </a:r>
                <a:endParaRPr lang="en-US" sz="1100" dirty="0">
                  <a:solidFill>
                    <a:srgbClr val="000000"/>
                  </a:solidFill>
                </a:endParaRPr>
              </a:p>
            </p:txBody>
          </p:sp>
          <p:sp>
            <p:nvSpPr>
              <p:cNvPr id="77" name="Pfeil nach unten 76"/>
              <p:cNvSpPr/>
              <p:nvPr/>
            </p:nvSpPr>
            <p:spPr bwMode="gray">
              <a:xfrm rot="18900000">
                <a:off x="5489843" y="3598160"/>
                <a:ext cx="288677" cy="2398872"/>
              </a:xfrm>
              <a:prstGeom prst="downArrow">
                <a:avLst>
                  <a:gd name="adj1" fmla="val 100000"/>
                  <a:gd name="adj2" fmla="val 50000"/>
                </a:avLst>
              </a:prstGeom>
              <a:gradFill flip="none" rotWithShape="1">
                <a:gsLst>
                  <a:gs pos="0">
                    <a:schemeClr val="accent1">
                      <a:lumMod val="40000"/>
                      <a:lumOff val="60000"/>
                    </a:schemeClr>
                  </a:gs>
                  <a:gs pos="100000">
                    <a:schemeClr val="accent1">
                      <a:lumMod val="60000"/>
                      <a:lumOff val="40000"/>
                    </a:schemeClr>
                  </a:gs>
                </a:gsLst>
                <a:lin ang="10800000" scaled="1"/>
                <a:tileRect/>
              </a:gradFill>
              <a:ln w="12700">
                <a:solidFill>
                  <a:srgbClr val="646464"/>
                </a:solidFill>
                <a:miter lim="800000"/>
                <a:headEnd/>
                <a:tailEnd/>
              </a:ln>
              <a:effectLst>
                <a:outerShdw blurRad="50800" dist="38100" dir="2700000" algn="tl" rotWithShape="0">
                  <a:prstClr val="black">
                    <a:alpha val="40000"/>
                  </a:prstClr>
                </a:outerShdw>
              </a:effectLst>
            </p:spPr>
            <p:txBody>
              <a:bodyPr vert="vert" lIns="0" tIns="0" rIns="0" bIns="0" anchor="ctr"/>
              <a:lstStyle/>
              <a:p>
                <a:pPr algn="ctr" defTabSz="801688" eaLnBrk="0" hangingPunct="0">
                  <a:defRPr/>
                </a:pPr>
                <a:r>
                  <a:rPr lang="en-US" sz="1400" b="1" noProof="1" smtClean="0">
                    <a:solidFill>
                      <a:srgbClr val="FFFFFF"/>
                    </a:solidFill>
                    <a:effectLst>
                      <a:outerShdw blurRad="50800" dist="38100" dir="2700000" algn="tl" rotWithShape="0">
                        <a:prstClr val="black">
                          <a:alpha val="40000"/>
                        </a:prstClr>
                      </a:outerShdw>
                    </a:effectLst>
                    <a:cs typeface="Arial" charset="0"/>
                  </a:rPr>
                  <a:t>Additional Usage</a:t>
                </a:r>
                <a:endParaRPr lang="en-US" sz="1400" b="1" noProof="1">
                  <a:solidFill>
                    <a:srgbClr val="FFFFFF"/>
                  </a:solidFill>
                  <a:effectLst>
                    <a:outerShdw blurRad="50800" dist="38100" dir="2700000" algn="tl" rotWithShape="0">
                      <a:prstClr val="black">
                        <a:alpha val="40000"/>
                      </a:prstClr>
                    </a:outerShdw>
                  </a:effectLst>
                  <a:cs typeface="Arial" charset="0"/>
                </a:endParaRPr>
              </a:p>
            </p:txBody>
          </p:sp>
          <p:sp>
            <p:nvSpPr>
              <p:cNvPr id="60" name="Ellipse 59"/>
              <p:cNvSpPr/>
              <p:nvPr/>
            </p:nvSpPr>
            <p:spPr bwMode="gray">
              <a:xfrm>
                <a:off x="3866090" y="2975504"/>
                <a:ext cx="1413404" cy="1413404"/>
              </a:xfrm>
              <a:prstGeom prst="ellipse">
                <a:avLst/>
              </a:prstGeom>
              <a:gradFill>
                <a:gsLst>
                  <a:gs pos="0">
                    <a:schemeClr val="accent1">
                      <a:lumMod val="60000"/>
                      <a:lumOff val="40000"/>
                    </a:schemeClr>
                  </a:gs>
                  <a:gs pos="100000">
                    <a:schemeClr val="accent1"/>
                  </a:gs>
                </a:gsLst>
                <a:lin ang="5400000" scaled="0"/>
              </a:gradFill>
              <a:ln w="12700">
                <a:noFill/>
                <a:miter lim="800000"/>
                <a:headEnd/>
                <a:tailEnd/>
              </a:ln>
              <a:effectLst>
                <a:outerShdw blurRad="63500" sx="102000" sy="102000" algn="ctr" rotWithShape="0">
                  <a:prstClr val="black">
                    <a:alpha val="40000"/>
                  </a:prstClr>
                </a:outerShdw>
              </a:effectLst>
              <a:scene3d>
                <a:camera prst="orthographicFront"/>
                <a:lightRig rig="threePt" dir="t"/>
              </a:scene3d>
              <a:sp3d>
                <a:bevelT w="596900" h="596900"/>
              </a:sp3d>
            </p:spPr>
            <p:txBody>
              <a:bodyPr lIns="0" tIns="0" rIns="0" bIns="0" anchor="ctr"/>
              <a:lstStyle/>
              <a:p>
                <a:pPr algn="ctr" defTabSz="801688" eaLnBrk="0" hangingPunct="0">
                  <a:defRPr/>
                </a:pPr>
                <a:r>
                  <a:rPr lang="en-US" sz="1400" b="1" noProof="1" smtClean="0">
                    <a:solidFill>
                      <a:srgbClr val="FFFFFF"/>
                    </a:solidFill>
                    <a:effectLst>
                      <a:outerShdw blurRad="50800" dist="38100" dir="2700000" algn="tl" rotWithShape="0">
                        <a:prstClr val="black">
                          <a:alpha val="40000"/>
                        </a:prstClr>
                      </a:outerShdw>
                    </a:effectLst>
                    <a:cs typeface="Arial" charset="0"/>
                  </a:rPr>
                  <a:t>Core-</a:t>
                </a:r>
                <a:br>
                  <a:rPr lang="en-US" sz="1400" b="1" noProof="1" smtClean="0">
                    <a:solidFill>
                      <a:srgbClr val="FFFFFF"/>
                    </a:solidFill>
                    <a:effectLst>
                      <a:outerShdw blurRad="50800" dist="38100" dir="2700000" algn="tl" rotWithShape="0">
                        <a:prstClr val="black">
                          <a:alpha val="40000"/>
                        </a:prstClr>
                      </a:outerShdw>
                    </a:effectLst>
                    <a:cs typeface="Arial" charset="0"/>
                  </a:rPr>
                </a:br>
                <a:r>
                  <a:rPr lang="en-US" sz="1400" b="1" noProof="1" smtClean="0">
                    <a:solidFill>
                      <a:srgbClr val="FFFFFF"/>
                    </a:solidFill>
                    <a:effectLst>
                      <a:outerShdw blurRad="50800" dist="38100" dir="2700000" algn="tl" rotWithShape="0">
                        <a:prstClr val="black">
                          <a:alpha val="40000"/>
                        </a:prstClr>
                      </a:outerShdw>
                    </a:effectLst>
                    <a:cs typeface="Arial" charset="0"/>
                  </a:rPr>
                  <a:t>Product</a:t>
                </a:r>
                <a:endParaRPr lang="en-US" sz="1400" b="1" noProof="1">
                  <a:solidFill>
                    <a:srgbClr val="FFFFFF"/>
                  </a:solidFill>
                  <a:effectLst>
                    <a:outerShdw blurRad="50800" dist="38100" dir="2700000" algn="tl" rotWithShape="0">
                      <a:prstClr val="black">
                        <a:alpha val="40000"/>
                      </a:prstClr>
                    </a:outerShdw>
                  </a:effectLst>
                  <a:cs typeface="Arial" charset="0"/>
                </a:endParaRPr>
              </a:p>
            </p:txBody>
          </p:sp>
        </p:grpSp>
        <p:grpSp>
          <p:nvGrpSpPr>
            <p:cNvPr id="7" name="Gruppieren 78"/>
            <p:cNvGrpSpPr/>
            <p:nvPr/>
          </p:nvGrpSpPr>
          <p:grpSpPr bwMode="gray">
            <a:xfrm>
              <a:off x="323850" y="2495864"/>
              <a:ext cx="4248264" cy="567933"/>
              <a:chOff x="323850" y="2343943"/>
              <a:chExt cx="4248264" cy="567933"/>
            </a:xfrm>
          </p:grpSpPr>
          <p:cxnSp>
            <p:nvCxnSpPr>
              <p:cNvPr id="80" name="Gerade Verbindung 79"/>
              <p:cNvCxnSpPr/>
              <p:nvPr/>
            </p:nvCxnSpPr>
            <p:spPr bwMode="gray">
              <a:xfrm rot="5400000" flipH="1" flipV="1">
                <a:off x="2447982" y="225643"/>
                <a:ext cx="0" cy="4248264"/>
              </a:xfrm>
              <a:prstGeom prst="line">
                <a:avLst/>
              </a:prstGeom>
              <a:noFill/>
              <a:ln w="19050">
                <a:solidFill>
                  <a:srgbClr val="969696"/>
                </a:solidFill>
                <a:prstDash val="sysDot"/>
                <a:round/>
                <a:headEnd/>
                <a:tailEnd/>
              </a:ln>
            </p:spPr>
          </p:cxnSp>
          <p:sp>
            <p:nvSpPr>
              <p:cNvPr id="81" name="Textfeld 80"/>
              <p:cNvSpPr txBox="1"/>
              <p:nvPr/>
            </p:nvSpPr>
            <p:spPr bwMode="gray">
              <a:xfrm>
                <a:off x="323850" y="2343943"/>
                <a:ext cx="2121143" cy="567933"/>
              </a:xfrm>
              <a:prstGeom prst="rect">
                <a:avLst/>
              </a:prstGeom>
              <a:noFill/>
            </p:spPr>
            <p:txBody>
              <a:bodyPr wrap="square" lIns="0" tIns="90000" rIns="0" rtlCol="0">
                <a:spAutoFit/>
              </a:bodyPr>
              <a:lstStyle/>
              <a:p>
                <a:r>
                  <a:rPr lang="en-US" sz="1400" b="1" dirty="0" smtClean="0"/>
                  <a:t>Actual Product</a:t>
                </a:r>
                <a:br>
                  <a:rPr lang="en-US" sz="1400" b="1" dirty="0" smtClean="0"/>
                </a:br>
                <a:r>
                  <a:rPr lang="en-US" sz="1400" dirty="0" smtClean="0"/>
                  <a:t>(</a:t>
                </a:r>
                <a:r>
                  <a:rPr lang="en-US" sz="1400" dirty="0"/>
                  <a:t>Product appearance)</a:t>
                </a:r>
              </a:p>
            </p:txBody>
          </p:sp>
        </p:grpSp>
        <p:grpSp>
          <p:nvGrpSpPr>
            <p:cNvPr id="8" name="Gruppieren 81"/>
            <p:cNvGrpSpPr/>
            <p:nvPr/>
          </p:nvGrpSpPr>
          <p:grpSpPr bwMode="gray">
            <a:xfrm>
              <a:off x="323850" y="3284932"/>
              <a:ext cx="4248264" cy="567933"/>
              <a:chOff x="323850" y="2996952"/>
              <a:chExt cx="4248264" cy="567933"/>
            </a:xfrm>
          </p:grpSpPr>
          <p:cxnSp>
            <p:nvCxnSpPr>
              <p:cNvPr id="83" name="Gerade Verbindung 82"/>
              <p:cNvCxnSpPr/>
              <p:nvPr/>
            </p:nvCxnSpPr>
            <p:spPr bwMode="gray">
              <a:xfrm rot="5400000" flipH="1" flipV="1">
                <a:off x="2447982" y="872820"/>
                <a:ext cx="0" cy="4248264"/>
              </a:xfrm>
              <a:prstGeom prst="line">
                <a:avLst/>
              </a:prstGeom>
              <a:noFill/>
              <a:ln w="19050">
                <a:solidFill>
                  <a:srgbClr val="969696"/>
                </a:solidFill>
                <a:prstDash val="sysDot"/>
                <a:round/>
                <a:headEnd/>
                <a:tailEnd/>
              </a:ln>
            </p:spPr>
          </p:cxnSp>
          <p:sp>
            <p:nvSpPr>
              <p:cNvPr id="84" name="Textfeld 83"/>
              <p:cNvSpPr txBox="1"/>
              <p:nvPr/>
            </p:nvSpPr>
            <p:spPr bwMode="gray">
              <a:xfrm>
                <a:off x="323850" y="2996952"/>
                <a:ext cx="2121143" cy="567933"/>
              </a:xfrm>
              <a:prstGeom prst="rect">
                <a:avLst/>
              </a:prstGeom>
              <a:noFill/>
            </p:spPr>
            <p:txBody>
              <a:bodyPr wrap="square" lIns="0" tIns="90000" rIns="0" rtlCol="0">
                <a:spAutoFit/>
              </a:bodyPr>
              <a:lstStyle/>
              <a:p>
                <a:r>
                  <a:rPr lang="en-US" sz="1400" b="1" dirty="0" smtClean="0"/>
                  <a:t>Customer benefit</a:t>
                </a:r>
              </a:p>
              <a:p>
                <a:r>
                  <a:rPr lang="en-US" sz="1400" dirty="0" smtClean="0"/>
                  <a:t>(Product or service</a:t>
                </a:r>
                <a:r>
                  <a:rPr lang="en-US" sz="1400" dirty="0"/>
                  <a:t>)</a:t>
                </a:r>
              </a:p>
            </p:txBody>
          </p:sp>
        </p:grpSp>
        <p:grpSp>
          <p:nvGrpSpPr>
            <p:cNvPr id="9" name="Gruppieren 84"/>
            <p:cNvGrpSpPr/>
            <p:nvPr/>
          </p:nvGrpSpPr>
          <p:grpSpPr bwMode="gray">
            <a:xfrm>
              <a:off x="323850" y="1706795"/>
              <a:ext cx="4248264" cy="567933"/>
              <a:chOff x="323850" y="1706795"/>
              <a:chExt cx="4248264" cy="567933"/>
            </a:xfrm>
          </p:grpSpPr>
          <p:cxnSp>
            <p:nvCxnSpPr>
              <p:cNvPr id="86" name="Gerade Verbindung 85"/>
              <p:cNvCxnSpPr/>
              <p:nvPr/>
            </p:nvCxnSpPr>
            <p:spPr bwMode="gray">
              <a:xfrm rot="5400000" flipH="1" flipV="1">
                <a:off x="2447982" y="-417337"/>
                <a:ext cx="0" cy="4248264"/>
              </a:xfrm>
              <a:prstGeom prst="line">
                <a:avLst/>
              </a:prstGeom>
              <a:noFill/>
              <a:ln w="19050">
                <a:solidFill>
                  <a:srgbClr val="969696"/>
                </a:solidFill>
                <a:prstDash val="sysDot"/>
                <a:round/>
                <a:headEnd/>
                <a:tailEnd/>
              </a:ln>
            </p:spPr>
          </p:cxnSp>
          <p:sp>
            <p:nvSpPr>
              <p:cNvPr id="87" name="Textfeld 86"/>
              <p:cNvSpPr txBox="1"/>
              <p:nvPr/>
            </p:nvSpPr>
            <p:spPr bwMode="gray">
              <a:xfrm>
                <a:off x="323850" y="1706795"/>
                <a:ext cx="2683674" cy="567933"/>
              </a:xfrm>
              <a:prstGeom prst="rect">
                <a:avLst/>
              </a:prstGeom>
              <a:noFill/>
            </p:spPr>
            <p:txBody>
              <a:bodyPr wrap="square" lIns="0" tIns="90000" rIns="0" rtlCol="0">
                <a:spAutoFit/>
              </a:bodyPr>
              <a:lstStyle/>
              <a:p>
                <a:r>
                  <a:rPr lang="en-US" sz="1400" b="1" dirty="0" smtClean="0"/>
                  <a:t>Extended Product</a:t>
                </a:r>
                <a:br>
                  <a:rPr lang="en-US" sz="1400" b="1" dirty="0" smtClean="0"/>
                </a:br>
                <a:r>
                  <a:rPr lang="en-US" sz="1400" dirty="0" smtClean="0"/>
                  <a:t>(Product related service)</a:t>
                </a:r>
                <a:endParaRPr lang="en-US" sz="1400" dirty="0"/>
              </a:p>
            </p:txBody>
          </p:sp>
        </p:grpSp>
      </p:grpSp>
      <p:grpSp>
        <p:nvGrpSpPr>
          <p:cNvPr id="56" name="Gruppieren 55"/>
          <p:cNvGrpSpPr/>
          <p:nvPr/>
        </p:nvGrpSpPr>
        <p:grpSpPr bwMode="gray">
          <a:xfrm rot="21415227">
            <a:off x="6775598" y="671000"/>
            <a:ext cx="2002961" cy="1829461"/>
            <a:chOff x="7396499" y="-345189"/>
            <a:chExt cx="2002961" cy="1829461"/>
          </a:xfrm>
        </p:grpSpPr>
        <p:sp>
          <p:nvSpPr>
            <p:cNvPr id="57" name="Rechteck 56"/>
            <p:cNvSpPr/>
            <p:nvPr/>
          </p:nvSpPr>
          <p:spPr bwMode="gray">
            <a:xfrm rot="384271">
              <a:off x="7396499" y="107416"/>
              <a:ext cx="2002961" cy="1376856"/>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Replace the suggested terms with actual attributes of your augmented product.</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58" name="Picture 5" descr="Tessafilm_4"/>
            <p:cNvPicPr>
              <a:picLocks noChangeAspect="1" noChangeArrowheads="1"/>
            </p:cNvPicPr>
            <p:nvPr/>
          </p:nvPicPr>
          <p:blipFill>
            <a:blip r:embed="rId2" cstate="print"/>
            <a:srcRect l="59392" b="89844"/>
            <a:stretch>
              <a:fillRect/>
            </a:stretch>
          </p:blipFill>
          <p:spPr bwMode="gray">
            <a:xfrm rot="16384773">
              <a:off x="7283515" y="-173732"/>
              <a:ext cx="738456" cy="395541"/>
            </a:xfrm>
            <a:prstGeom prst="rect">
              <a:avLst/>
            </a:prstGeom>
            <a:noFill/>
          </p:spPr>
        </p:pic>
      </p:grpSp>
    </p:spTree>
    <p:extLst>
      <p:ext uri="{BB962C8B-B14F-4D97-AF65-F5344CB8AC3E}">
        <p14:creationId xmlns:p14="http://schemas.microsoft.com/office/powerpoint/2010/main" val="208771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dirty="0"/>
              <a:t>Product </a:t>
            </a:r>
            <a:r>
              <a:rPr lang="en-US" b="0" dirty="0"/>
              <a:t>– </a:t>
            </a:r>
            <a:r>
              <a:rPr lang="en-US" b="0" dirty="0" smtClean="0"/>
              <a:t>Product Portfolio Analysis (BCG)</a:t>
            </a:r>
            <a:endParaRPr lang="en-US" b="0" dirty="0"/>
          </a:p>
        </p:txBody>
      </p:sp>
      <p:sp>
        <p:nvSpPr>
          <p:cNvPr id="3" name="Textplatzhalter 2"/>
          <p:cNvSpPr>
            <a:spLocks noGrp="1"/>
          </p:cNvSpPr>
          <p:nvPr>
            <p:ph type="body" sz="quarter" idx="13"/>
          </p:nvPr>
        </p:nvSpPr>
        <p:spPr bwMode="gray"/>
        <p:txBody>
          <a:bodyPr/>
          <a:lstStyle/>
          <a:p>
            <a:r>
              <a:rPr lang="en-US" dirty="0" smtClean="0"/>
              <a:t>Growth-share matrix for evaluation of growth opportunities</a:t>
            </a:r>
            <a:endParaRPr lang="en-US" dirty="0"/>
          </a:p>
        </p:txBody>
      </p:sp>
      <p:grpSp>
        <p:nvGrpSpPr>
          <p:cNvPr id="39" name="DataDriven_Label"/>
          <p:cNvGrpSpPr/>
          <p:nvPr/>
        </p:nvGrpSpPr>
        <p:grpSpPr bwMode="gray">
          <a:xfrm>
            <a:off x="9161418" y="534489"/>
            <a:ext cx="323850" cy="1018902"/>
            <a:chOff x="9144000" y="543198"/>
            <a:chExt cx="323850" cy="1018902"/>
          </a:xfrm>
          <a:effectLst>
            <a:outerShdw blurRad="50800" dist="38100" dir="2700000" algn="tl" rotWithShape="0">
              <a:prstClr val="black">
                <a:alpha val="40000"/>
              </a:prstClr>
            </a:outerShdw>
          </a:effectLst>
        </p:grpSpPr>
        <p:sp>
          <p:nvSpPr>
            <p:cNvPr id="40" name="Rechteck 39"/>
            <p:cNvSpPr/>
            <p:nvPr/>
          </p:nvSpPr>
          <p:spPr bwMode="gray">
            <a:xfrm>
              <a:off x="9144000" y="543198"/>
              <a:ext cx="323850" cy="101890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a:noFill/>
              <a:round/>
              <a:headEnd/>
              <a:tailEnd/>
            </a:ln>
          </p:spPr>
          <p:txBody>
            <a:bodyPr vert="vert270" rtlCol="0" anchor="ctr"/>
            <a:lstStyle/>
            <a:p>
              <a:pPr algn="ctr"/>
              <a:r>
                <a:rPr lang="en-US" sz="1200" dirty="0" smtClean="0">
                  <a:solidFill>
                    <a:srgbClr val="FFFFFF"/>
                  </a:solidFill>
                </a:rPr>
                <a:t>DATADRIVEN</a:t>
              </a:r>
              <a:endParaRPr lang="en-US" sz="1200" dirty="0">
                <a:solidFill>
                  <a:srgbClr val="FFFFFF"/>
                </a:solidFill>
              </a:endParaRPr>
            </a:p>
          </p:txBody>
        </p:sp>
        <p:grpSp>
          <p:nvGrpSpPr>
            <p:cNvPr id="46" name="Gruppieren 36"/>
            <p:cNvGrpSpPr/>
            <p:nvPr/>
          </p:nvGrpSpPr>
          <p:grpSpPr bwMode="gray">
            <a:xfrm>
              <a:off x="9144000" y="569121"/>
              <a:ext cx="297657" cy="962022"/>
              <a:chOff x="9144000" y="569121"/>
              <a:chExt cx="297657" cy="962022"/>
            </a:xfrm>
          </p:grpSpPr>
          <p:cxnSp>
            <p:nvCxnSpPr>
              <p:cNvPr id="51" name="Gerade Verbindung 50"/>
              <p:cNvCxnSpPr/>
              <p:nvPr/>
            </p:nvCxnSpPr>
            <p:spPr bwMode="gray">
              <a:xfrm>
                <a:off x="9144000" y="569121"/>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bwMode="gray">
              <a:xfrm rot="5400000" flipH="1" flipV="1">
                <a:off x="8960646" y="1050133"/>
                <a:ext cx="962021"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bwMode="gray">
              <a:xfrm>
                <a:off x="9144000" y="1531143"/>
                <a:ext cx="297656" cy="0"/>
              </a:xfrm>
              <a:prstGeom prst="line">
                <a:avLst/>
              </a:prstGeom>
              <a:ln w="3175">
                <a:solidFill>
                  <a:srgbClr val="AFAFAF"/>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61" name="Gruppieren 60"/>
          <p:cNvGrpSpPr/>
          <p:nvPr/>
        </p:nvGrpSpPr>
        <p:grpSpPr bwMode="gray">
          <a:xfrm>
            <a:off x="7139302" y="854994"/>
            <a:ext cx="1681640" cy="400110"/>
            <a:chOff x="7139302" y="5414962"/>
            <a:chExt cx="1681640" cy="400110"/>
          </a:xfrm>
        </p:grpSpPr>
        <p:grpSp>
          <p:nvGrpSpPr>
            <p:cNvPr id="62" name="Gruppieren 61"/>
            <p:cNvGrpSpPr/>
            <p:nvPr/>
          </p:nvGrpSpPr>
          <p:grpSpPr bwMode="gray">
            <a:xfrm>
              <a:off x="7139302" y="5440725"/>
              <a:ext cx="360000" cy="360000"/>
              <a:chOff x="3205626" y="2557459"/>
              <a:chExt cx="430270" cy="430270"/>
            </a:xfrm>
          </p:grpSpPr>
          <p:sp>
            <p:nvSpPr>
              <p:cNvPr id="64" name="Ellipse 63"/>
              <p:cNvSpPr/>
              <p:nvPr/>
            </p:nvSpPr>
            <p:spPr bwMode="gray">
              <a:xfrm>
                <a:off x="3205626" y="2557459"/>
                <a:ext cx="430270" cy="430270"/>
              </a:xfrm>
              <a:prstGeom prst="ellipse">
                <a:avLst/>
              </a:prstGeom>
              <a:noFill/>
              <a:ln w="19050">
                <a:solidFill>
                  <a:srgbClr val="969696"/>
                </a:solidFill>
                <a:prstDash val="sysDot"/>
                <a:round/>
                <a:headEnd/>
                <a:tailEnd/>
              </a:ln>
            </p:spPr>
            <p:txBody>
              <a:bodyPr rtlCol="0" anchor="ctr"/>
              <a:lstStyle/>
              <a:p>
                <a:pPr algn="ctr"/>
                <a:endParaRPr lang="en-US" dirty="0"/>
              </a:p>
            </p:txBody>
          </p:sp>
          <p:sp>
            <p:nvSpPr>
              <p:cNvPr id="65" name="Ellipse 64"/>
              <p:cNvSpPr/>
              <p:nvPr/>
            </p:nvSpPr>
            <p:spPr bwMode="gray">
              <a:xfrm>
                <a:off x="3325943" y="2677776"/>
                <a:ext cx="189636" cy="189636"/>
              </a:xfrm>
              <a:prstGeom prst="ellipse">
                <a:avLst/>
              </a:prstGeom>
              <a:noFill/>
              <a:ln w="19050">
                <a:solidFill>
                  <a:srgbClr val="969696"/>
                </a:solidFill>
                <a:prstDash val="sysDot"/>
                <a:round/>
                <a:headEnd/>
                <a:tailEnd/>
              </a:ln>
            </p:spPr>
            <p:txBody>
              <a:bodyPr rtlCol="0" anchor="ctr"/>
              <a:lstStyle/>
              <a:p>
                <a:pPr algn="ctr"/>
                <a:endParaRPr lang="en-US" dirty="0"/>
              </a:p>
            </p:txBody>
          </p:sp>
          <p:grpSp>
            <p:nvGrpSpPr>
              <p:cNvPr id="66" name="Gruppieren 65"/>
              <p:cNvGrpSpPr/>
              <p:nvPr/>
            </p:nvGrpSpPr>
            <p:grpSpPr bwMode="gray">
              <a:xfrm>
                <a:off x="3384761" y="2589622"/>
                <a:ext cx="72000" cy="365944"/>
                <a:chOff x="3384761" y="2586038"/>
                <a:chExt cx="72000" cy="365944"/>
              </a:xfrm>
            </p:grpSpPr>
            <p:sp>
              <p:nvSpPr>
                <p:cNvPr id="70" name="Gleichschenkliges Dreieck 69"/>
                <p:cNvSpPr/>
                <p:nvPr/>
              </p:nvSpPr>
              <p:spPr bwMode="gray">
                <a:xfrm>
                  <a:off x="3384761" y="2586038"/>
                  <a:ext cx="72000" cy="54000"/>
                </a:xfrm>
                <a:prstGeom prst="triangle">
                  <a:avLst/>
                </a:prstGeom>
                <a:solidFill>
                  <a:srgbClr val="969696"/>
                </a:solidFill>
                <a:ln w="12700">
                  <a:noFill/>
                  <a:round/>
                  <a:headEnd/>
                  <a:tailEnd/>
                </a:ln>
              </p:spPr>
              <p:txBody>
                <a:bodyPr rtlCol="0" anchor="ctr"/>
                <a:lstStyle/>
                <a:p>
                  <a:pPr algn="ctr"/>
                  <a:endParaRPr lang="en-US" dirty="0"/>
                </a:p>
              </p:txBody>
            </p:sp>
            <p:sp>
              <p:nvSpPr>
                <p:cNvPr id="71" name="Gleichschenkliges Dreieck 70"/>
                <p:cNvSpPr/>
                <p:nvPr/>
              </p:nvSpPr>
              <p:spPr bwMode="gray">
                <a:xfrm rot="10800000">
                  <a:off x="3384761" y="2897982"/>
                  <a:ext cx="72000" cy="54000"/>
                </a:xfrm>
                <a:prstGeom prst="triangle">
                  <a:avLst/>
                </a:prstGeom>
                <a:solidFill>
                  <a:srgbClr val="969696"/>
                </a:solidFill>
                <a:ln w="12700">
                  <a:noFill/>
                  <a:round/>
                  <a:headEnd/>
                  <a:tailEnd/>
                </a:ln>
              </p:spPr>
              <p:txBody>
                <a:bodyPr rtlCol="0" anchor="ctr"/>
                <a:lstStyle/>
                <a:p>
                  <a:pPr algn="ctr"/>
                  <a:endParaRPr lang="en-US" dirty="0"/>
                </a:p>
              </p:txBody>
            </p:sp>
          </p:grpSp>
          <p:grpSp>
            <p:nvGrpSpPr>
              <p:cNvPr id="67" name="Gruppieren 66"/>
              <p:cNvGrpSpPr/>
              <p:nvPr/>
            </p:nvGrpSpPr>
            <p:grpSpPr bwMode="gray">
              <a:xfrm rot="5400000">
                <a:off x="3384761" y="2589622"/>
                <a:ext cx="72000" cy="365944"/>
                <a:chOff x="3384761" y="2586038"/>
                <a:chExt cx="72000" cy="365944"/>
              </a:xfrm>
            </p:grpSpPr>
            <p:sp>
              <p:nvSpPr>
                <p:cNvPr id="68" name="Gleichschenkliges Dreieck 67"/>
                <p:cNvSpPr/>
                <p:nvPr/>
              </p:nvSpPr>
              <p:spPr bwMode="gray">
                <a:xfrm>
                  <a:off x="3384761" y="2586038"/>
                  <a:ext cx="72000" cy="54000"/>
                </a:xfrm>
                <a:prstGeom prst="triangle">
                  <a:avLst/>
                </a:prstGeom>
                <a:solidFill>
                  <a:srgbClr val="969696"/>
                </a:solidFill>
                <a:ln w="12700">
                  <a:noFill/>
                  <a:round/>
                  <a:headEnd/>
                  <a:tailEnd/>
                </a:ln>
              </p:spPr>
              <p:txBody>
                <a:bodyPr rtlCol="0" anchor="ctr"/>
                <a:lstStyle/>
                <a:p>
                  <a:pPr algn="ctr"/>
                  <a:endParaRPr lang="en-US" dirty="0"/>
                </a:p>
              </p:txBody>
            </p:sp>
            <p:sp>
              <p:nvSpPr>
                <p:cNvPr id="69" name="Gleichschenkliges Dreieck 68"/>
                <p:cNvSpPr/>
                <p:nvPr/>
              </p:nvSpPr>
              <p:spPr bwMode="gray">
                <a:xfrm rot="10800000">
                  <a:off x="3384761" y="2897982"/>
                  <a:ext cx="72000" cy="54000"/>
                </a:xfrm>
                <a:prstGeom prst="triangle">
                  <a:avLst/>
                </a:prstGeom>
                <a:solidFill>
                  <a:srgbClr val="969696"/>
                </a:solidFill>
                <a:ln w="12700">
                  <a:noFill/>
                  <a:round/>
                  <a:headEnd/>
                  <a:tailEnd/>
                </a:ln>
              </p:spPr>
              <p:txBody>
                <a:bodyPr rtlCol="0" anchor="ctr"/>
                <a:lstStyle/>
                <a:p>
                  <a:pPr algn="ctr"/>
                  <a:endParaRPr lang="en-US" dirty="0"/>
                </a:p>
              </p:txBody>
            </p:sp>
          </p:grpSp>
        </p:grpSp>
        <p:sp>
          <p:nvSpPr>
            <p:cNvPr id="63" name="Textfeld 62"/>
            <p:cNvSpPr txBox="1"/>
            <p:nvPr/>
          </p:nvSpPr>
          <p:spPr bwMode="gray">
            <a:xfrm>
              <a:off x="7502512" y="5414962"/>
              <a:ext cx="1318430" cy="400110"/>
            </a:xfrm>
            <a:prstGeom prst="rect">
              <a:avLst/>
            </a:prstGeom>
            <a:noFill/>
          </p:spPr>
          <p:txBody>
            <a:bodyPr wrap="square" rtlCol="0" anchor="ctr">
              <a:spAutoFit/>
            </a:bodyPr>
            <a:lstStyle/>
            <a:p>
              <a:r>
                <a:rPr lang="en-US" sz="1000" dirty="0" smtClean="0">
                  <a:solidFill>
                    <a:srgbClr val="969696"/>
                  </a:solidFill>
                </a:rPr>
                <a:t>Size of bubble</a:t>
              </a:r>
            </a:p>
            <a:p>
              <a:r>
                <a:rPr lang="en-US" sz="1000" dirty="0" smtClean="0">
                  <a:solidFill>
                    <a:srgbClr val="969696"/>
                  </a:solidFill>
                </a:rPr>
                <a:t>represents revenue</a:t>
              </a:r>
              <a:endParaRPr lang="en-US" sz="1000" dirty="0">
                <a:solidFill>
                  <a:srgbClr val="969696"/>
                </a:solidFill>
              </a:endParaRPr>
            </a:p>
          </p:txBody>
        </p:sp>
      </p:grpSp>
      <p:grpSp>
        <p:nvGrpSpPr>
          <p:cNvPr id="6" name="Gruppieren 5"/>
          <p:cNvGrpSpPr/>
          <p:nvPr/>
        </p:nvGrpSpPr>
        <p:grpSpPr>
          <a:xfrm>
            <a:off x="323851" y="1447801"/>
            <a:ext cx="8497092" cy="4354512"/>
            <a:chOff x="323851" y="1447801"/>
            <a:chExt cx="8497092" cy="4354512"/>
          </a:xfrm>
        </p:grpSpPr>
        <p:grpSp>
          <p:nvGrpSpPr>
            <p:cNvPr id="5" name="Gruppieren 4"/>
            <p:cNvGrpSpPr/>
            <p:nvPr/>
          </p:nvGrpSpPr>
          <p:grpSpPr>
            <a:xfrm>
              <a:off x="1047748" y="1553392"/>
              <a:ext cx="7414418" cy="3529808"/>
              <a:chOff x="1047748" y="1553391"/>
              <a:chExt cx="7414418" cy="3523437"/>
            </a:xfrm>
          </p:grpSpPr>
          <p:grpSp>
            <p:nvGrpSpPr>
              <p:cNvPr id="41" name="Gruppieren 40"/>
              <p:cNvGrpSpPr/>
              <p:nvPr/>
            </p:nvGrpSpPr>
            <p:grpSpPr bwMode="gray">
              <a:xfrm>
                <a:off x="1047748" y="1555752"/>
                <a:ext cx="7414418" cy="3521076"/>
                <a:chOff x="1047748" y="1555752"/>
                <a:chExt cx="7414418" cy="3521076"/>
              </a:xfrm>
              <a:effectLst>
                <a:outerShdw blurRad="127000" dist="50800" dir="2700000" algn="tl" rotWithShape="0">
                  <a:prstClr val="black">
                    <a:alpha val="40000"/>
                  </a:prstClr>
                </a:outerShdw>
              </a:effectLst>
            </p:grpSpPr>
            <p:sp>
              <p:nvSpPr>
                <p:cNvPr id="24" name="Rechteck 23"/>
                <p:cNvSpPr>
                  <a:spLocks noChangeAspect="1"/>
                </p:cNvSpPr>
                <p:nvPr/>
              </p:nvSpPr>
              <p:spPr bwMode="gray">
                <a:xfrm>
                  <a:off x="1047748" y="1555752"/>
                  <a:ext cx="3707209" cy="1760537"/>
                </a:xfrm>
                <a:prstGeom prst="rect">
                  <a:avLst/>
                </a:prstGeom>
                <a:solidFill>
                  <a:schemeClr val="accent1">
                    <a:lumMod val="20000"/>
                    <a:lumOff val="80000"/>
                  </a:schemeClr>
                </a:solidFill>
                <a:ln w="12700">
                  <a:noFill/>
                  <a:round/>
                  <a:headEnd/>
                  <a:tailEnd/>
                </a:ln>
              </p:spPr>
              <p:txBody>
                <a:bodyPr vert="horz" lIns="108000" tIns="144000" rIns="108000" bIns="144000" rtlCol="0" anchor="t"/>
                <a:lstStyle/>
                <a:p>
                  <a:endParaRPr lang="en-US" sz="1200" dirty="0"/>
                </a:p>
              </p:txBody>
            </p:sp>
            <p:sp>
              <p:nvSpPr>
                <p:cNvPr id="27" name="Rechteck 26"/>
                <p:cNvSpPr>
                  <a:spLocks noChangeAspect="1"/>
                </p:cNvSpPr>
                <p:nvPr/>
              </p:nvSpPr>
              <p:spPr bwMode="gray">
                <a:xfrm>
                  <a:off x="4754957" y="3316290"/>
                  <a:ext cx="3707209" cy="1760538"/>
                </a:xfrm>
                <a:prstGeom prst="rect">
                  <a:avLst/>
                </a:prstGeom>
                <a:solidFill>
                  <a:schemeClr val="accent1">
                    <a:lumMod val="20000"/>
                    <a:lumOff val="80000"/>
                  </a:schemeClr>
                </a:solidFill>
                <a:ln w="12700">
                  <a:noFill/>
                  <a:round/>
                  <a:headEnd/>
                  <a:tailEnd/>
                </a:ln>
              </p:spPr>
              <p:txBody>
                <a:bodyPr vert="horz" lIns="108000" tIns="144000" rIns="108000" bIns="144000" rtlCol="0" anchor="b"/>
                <a:lstStyle/>
                <a:p>
                  <a:pPr algn="r"/>
                  <a:endParaRPr lang="en-US" sz="1200" dirty="0"/>
                </a:p>
              </p:txBody>
            </p:sp>
            <p:sp>
              <p:nvSpPr>
                <p:cNvPr id="25" name="Rechteck 24"/>
                <p:cNvSpPr>
                  <a:spLocks noChangeAspect="1"/>
                </p:cNvSpPr>
                <p:nvPr/>
              </p:nvSpPr>
              <p:spPr bwMode="gray">
                <a:xfrm>
                  <a:off x="4754957" y="1555752"/>
                  <a:ext cx="3707209" cy="1760537"/>
                </a:xfrm>
                <a:prstGeom prst="rect">
                  <a:avLst/>
                </a:prstGeom>
                <a:solidFill>
                  <a:srgbClr val="FFFFFF"/>
                </a:solidFill>
                <a:ln w="12700">
                  <a:noFill/>
                  <a:round/>
                  <a:headEnd/>
                  <a:tailEnd/>
                </a:ln>
              </p:spPr>
              <p:txBody>
                <a:bodyPr vert="horz" lIns="108000" tIns="144000" rIns="108000" bIns="144000" rtlCol="0" anchor="t"/>
                <a:lstStyle/>
                <a:p>
                  <a:pPr algn="r"/>
                  <a:endParaRPr lang="en-US" sz="1200" dirty="0"/>
                </a:p>
              </p:txBody>
            </p:sp>
            <p:sp>
              <p:nvSpPr>
                <p:cNvPr id="26" name="Rechteck 25"/>
                <p:cNvSpPr>
                  <a:spLocks noChangeAspect="1"/>
                </p:cNvSpPr>
                <p:nvPr/>
              </p:nvSpPr>
              <p:spPr bwMode="gray">
                <a:xfrm>
                  <a:off x="1047748" y="3316289"/>
                  <a:ext cx="3707209" cy="1760537"/>
                </a:xfrm>
                <a:prstGeom prst="rect">
                  <a:avLst/>
                </a:prstGeom>
                <a:solidFill>
                  <a:srgbClr val="FFFFFF"/>
                </a:solidFill>
                <a:ln w="12700">
                  <a:noFill/>
                  <a:round/>
                  <a:headEnd/>
                  <a:tailEnd/>
                </a:ln>
              </p:spPr>
              <p:txBody>
                <a:bodyPr vert="horz" lIns="108000" tIns="144000" rIns="108000" bIns="144000" rtlCol="0" anchor="b"/>
                <a:lstStyle/>
                <a:p>
                  <a:endParaRPr lang="en-US" sz="1200" dirty="0"/>
                </a:p>
              </p:txBody>
            </p:sp>
            <p:cxnSp>
              <p:nvCxnSpPr>
                <p:cNvPr id="28" name="Gerade Verbindung 27"/>
                <p:cNvCxnSpPr>
                  <a:stCxn id="34" idx="0"/>
                  <a:endCxn id="34" idx="2"/>
                </p:cNvCxnSpPr>
                <p:nvPr/>
              </p:nvCxnSpPr>
              <p:spPr bwMode="gray">
                <a:xfrm>
                  <a:off x="4754957" y="1555752"/>
                  <a:ext cx="0" cy="3521074"/>
                </a:xfrm>
                <a:prstGeom prst="line">
                  <a:avLst/>
                </a:prstGeom>
                <a:ln w="12700">
                  <a:solidFill>
                    <a:srgbClr val="C8C8C8"/>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34" idx="3"/>
                  <a:endCxn id="34" idx="1"/>
                </p:cNvCxnSpPr>
                <p:nvPr/>
              </p:nvCxnSpPr>
              <p:spPr bwMode="gray">
                <a:xfrm flipH="1">
                  <a:off x="1047748" y="3316289"/>
                  <a:ext cx="7414413" cy="0"/>
                </a:xfrm>
                <a:prstGeom prst="line">
                  <a:avLst/>
                </a:prstGeom>
                <a:ln w="12700">
                  <a:solidFill>
                    <a:srgbClr val="C8C8C8"/>
                  </a:solidFill>
                </a:ln>
              </p:spPr>
              <p:style>
                <a:lnRef idx="1">
                  <a:schemeClr val="accent1"/>
                </a:lnRef>
                <a:fillRef idx="0">
                  <a:schemeClr val="accent1"/>
                </a:fillRef>
                <a:effectRef idx="0">
                  <a:schemeClr val="accent1"/>
                </a:effectRef>
                <a:fontRef idx="minor">
                  <a:schemeClr val="tx1"/>
                </a:fontRef>
              </p:style>
            </p:cxnSp>
            <p:sp>
              <p:nvSpPr>
                <p:cNvPr id="34" name="Raute 33"/>
                <p:cNvSpPr/>
                <p:nvPr/>
              </p:nvSpPr>
              <p:spPr bwMode="gray">
                <a:xfrm>
                  <a:off x="1047748" y="1555752"/>
                  <a:ext cx="7414413" cy="3521074"/>
                </a:xfrm>
                <a:prstGeom prst="diamond">
                  <a:avLst/>
                </a:prstGeom>
                <a:noFill/>
                <a:ln w="9525">
                  <a:solidFill>
                    <a:schemeClr val="bg1">
                      <a:lumMod val="65000"/>
                    </a:schemeClr>
                  </a:solidFill>
                  <a:prstDash val="dash"/>
                  <a:round/>
                  <a:headEnd/>
                  <a:tailEnd/>
                </a:ln>
              </p:spPr>
              <p:txBody>
                <a:bodyPr vert="vert270" rtlCol="0" anchor="t"/>
                <a:lstStyle/>
                <a:p>
                  <a:pPr algn="ctr"/>
                  <a:endParaRPr lang="en-US" sz="1200" dirty="0"/>
                </a:p>
              </p:txBody>
            </p:sp>
          </p:grpSp>
          <p:sp>
            <p:nvSpPr>
              <p:cNvPr id="4" name="Rechteck 3"/>
              <p:cNvSpPr/>
              <p:nvPr/>
            </p:nvSpPr>
            <p:spPr bwMode="auto">
              <a:xfrm>
                <a:off x="1047751" y="1553391"/>
                <a:ext cx="7414410" cy="3523434"/>
              </a:xfrm>
              <a:prstGeom prst="rect">
                <a:avLst/>
              </a:prstGeom>
              <a:noFill/>
              <a:ln w="9525">
                <a:solidFill>
                  <a:srgbClr val="C0C0C0"/>
                </a:solidFill>
                <a:round/>
                <a:headEnd/>
                <a:tailEnd/>
              </a:ln>
            </p:spPr>
            <p:txBody>
              <a:bodyPr rtlCol="0" anchor="ctr"/>
              <a:lstStyle/>
              <a:p>
                <a:pPr algn="ctr"/>
                <a:endParaRPr lang="en-US" dirty="0"/>
              </a:p>
            </p:txBody>
          </p:sp>
        </p:grpSp>
        <p:graphicFrame>
          <p:nvGraphicFramePr>
            <p:cNvPr id="13" name="Diagramm 12"/>
            <p:cNvGraphicFramePr/>
            <p:nvPr>
              <p:extLst>
                <p:ext uri="{D42A27DB-BD31-4B8C-83A1-F6EECF244321}">
                  <p14:modId xmlns:p14="http://schemas.microsoft.com/office/powerpoint/2010/main" val="3866641930"/>
                </p:ext>
              </p:extLst>
            </p:nvPr>
          </p:nvGraphicFramePr>
          <p:xfrm>
            <a:off x="323851" y="1447801"/>
            <a:ext cx="8497092" cy="4354512"/>
          </p:xfrm>
          <a:graphic>
            <a:graphicData uri="http://schemas.openxmlformats.org/drawingml/2006/chart">
              <c:chart xmlns:c="http://schemas.openxmlformats.org/drawingml/2006/chart" xmlns:r="http://schemas.openxmlformats.org/officeDocument/2006/relationships" r:id="rId2"/>
            </a:graphicData>
          </a:graphic>
        </p:graphicFrame>
        <p:sp>
          <p:nvSpPr>
            <p:cNvPr id="47" name="Rectangle 19"/>
            <p:cNvSpPr>
              <a:spLocks noChangeArrowheads="1"/>
            </p:cNvSpPr>
            <p:nvPr/>
          </p:nvSpPr>
          <p:spPr bwMode="gray">
            <a:xfrm>
              <a:off x="1047748" y="5083200"/>
              <a:ext cx="3707206" cy="360000"/>
            </a:xfrm>
            <a:prstGeom prst="rect">
              <a:avLst/>
            </a:prstGeom>
            <a:noFill/>
            <a:ln w="9525">
              <a:noFill/>
              <a:prstDash val="solid"/>
              <a:miter lim="800000"/>
              <a:headEnd/>
              <a:tailEnd/>
            </a:ln>
            <a:effectLst/>
          </p:spPr>
          <p:txBody>
            <a:bodyPr lIns="0" tIns="0" rIns="0" bIns="0" anchor="ctr"/>
            <a:lstStyle/>
            <a:p>
              <a:pPr algn="ctr" defTabSz="801688" eaLnBrk="0" hangingPunct="0">
                <a:defRPr/>
              </a:pPr>
              <a:r>
                <a:rPr lang="en-US" sz="1200" b="1" noProof="1" smtClean="0">
                  <a:cs typeface="Arial" charset="0"/>
                </a:rPr>
                <a:t>HIGH</a:t>
              </a:r>
              <a:endParaRPr lang="en-US" sz="1200" b="1" noProof="1">
                <a:cs typeface="Arial" charset="0"/>
              </a:endParaRPr>
            </a:p>
          </p:txBody>
        </p:sp>
        <p:sp>
          <p:nvSpPr>
            <p:cNvPr id="48" name="Rectangle 19"/>
            <p:cNvSpPr>
              <a:spLocks noChangeArrowheads="1"/>
            </p:cNvSpPr>
            <p:nvPr/>
          </p:nvSpPr>
          <p:spPr bwMode="gray">
            <a:xfrm>
              <a:off x="4754954" y="5083200"/>
              <a:ext cx="3707207" cy="360000"/>
            </a:xfrm>
            <a:prstGeom prst="rect">
              <a:avLst/>
            </a:prstGeom>
            <a:noFill/>
            <a:ln w="9525">
              <a:noFill/>
              <a:prstDash val="solid"/>
              <a:miter lim="800000"/>
              <a:headEnd/>
              <a:tailEnd/>
            </a:ln>
            <a:effectLst/>
          </p:spPr>
          <p:txBody>
            <a:bodyPr lIns="0" tIns="0" rIns="0" bIns="0" anchor="ctr"/>
            <a:lstStyle/>
            <a:p>
              <a:pPr algn="ctr" defTabSz="801688" eaLnBrk="0" hangingPunct="0">
                <a:defRPr/>
              </a:pPr>
              <a:r>
                <a:rPr lang="en-US" sz="1200" b="1" noProof="1" smtClean="0">
                  <a:cs typeface="Arial" charset="0"/>
                </a:rPr>
                <a:t>LOW</a:t>
              </a:r>
              <a:endParaRPr lang="en-US" sz="1200" b="1" noProof="1">
                <a:cs typeface="Arial" charset="0"/>
              </a:endParaRPr>
            </a:p>
          </p:txBody>
        </p:sp>
        <p:sp>
          <p:nvSpPr>
            <p:cNvPr id="49" name="Rectangle 19"/>
            <p:cNvSpPr>
              <a:spLocks noChangeArrowheads="1"/>
            </p:cNvSpPr>
            <p:nvPr/>
          </p:nvSpPr>
          <p:spPr bwMode="gray">
            <a:xfrm rot="16200000">
              <a:off x="-12518" y="4016557"/>
              <a:ext cx="1760537" cy="360000"/>
            </a:xfrm>
            <a:prstGeom prst="rect">
              <a:avLst/>
            </a:prstGeom>
            <a:noFill/>
            <a:ln w="9525">
              <a:noFill/>
              <a:prstDash val="solid"/>
              <a:miter lim="800000"/>
              <a:headEnd/>
              <a:tailEnd/>
            </a:ln>
            <a:effectLst/>
          </p:spPr>
          <p:txBody>
            <a:bodyPr lIns="0" tIns="0" rIns="0" bIns="0" anchor="ctr"/>
            <a:lstStyle/>
            <a:p>
              <a:pPr algn="ctr" defTabSz="801688" eaLnBrk="0" hangingPunct="0">
                <a:defRPr/>
              </a:pPr>
              <a:r>
                <a:rPr lang="en-US" sz="1200" b="1" noProof="1" smtClean="0">
                  <a:cs typeface="Arial" charset="0"/>
                </a:rPr>
                <a:t>LOW</a:t>
              </a:r>
              <a:endParaRPr lang="en-US" sz="1200" b="1" noProof="1">
                <a:cs typeface="Arial" charset="0"/>
              </a:endParaRPr>
            </a:p>
          </p:txBody>
        </p:sp>
        <p:sp>
          <p:nvSpPr>
            <p:cNvPr id="50" name="Rectangle 19"/>
            <p:cNvSpPr>
              <a:spLocks noChangeArrowheads="1"/>
            </p:cNvSpPr>
            <p:nvPr/>
          </p:nvSpPr>
          <p:spPr bwMode="gray">
            <a:xfrm rot="16200000">
              <a:off x="-12519" y="2256020"/>
              <a:ext cx="1760537" cy="360000"/>
            </a:xfrm>
            <a:prstGeom prst="rect">
              <a:avLst/>
            </a:prstGeom>
            <a:noFill/>
            <a:ln w="9525">
              <a:noFill/>
              <a:prstDash val="solid"/>
              <a:miter lim="800000"/>
              <a:headEnd/>
              <a:tailEnd/>
            </a:ln>
            <a:effectLst/>
          </p:spPr>
          <p:txBody>
            <a:bodyPr lIns="0" tIns="0" rIns="0" bIns="0" anchor="ctr"/>
            <a:lstStyle/>
            <a:p>
              <a:pPr algn="ctr" defTabSz="801688" eaLnBrk="0" hangingPunct="0">
                <a:defRPr/>
              </a:pPr>
              <a:r>
                <a:rPr lang="en-US" sz="1200" b="1" noProof="1" smtClean="0">
                  <a:cs typeface="Arial" charset="0"/>
                </a:rPr>
                <a:t>HIGH</a:t>
              </a:r>
              <a:endParaRPr lang="en-US" sz="1200" b="1" noProof="1">
                <a:cs typeface="Arial" charset="0"/>
              </a:endParaRPr>
            </a:p>
          </p:txBody>
        </p:sp>
        <p:sp>
          <p:nvSpPr>
            <p:cNvPr id="32" name="Rectangle 41"/>
            <p:cNvSpPr>
              <a:spLocks noChangeArrowheads="1"/>
            </p:cNvSpPr>
            <p:nvPr/>
          </p:nvSpPr>
          <p:spPr bwMode="gray">
            <a:xfrm>
              <a:off x="2394598" y="3719114"/>
              <a:ext cx="1080000" cy="216000"/>
            </a:xfrm>
            <a:prstGeom prst="roundRect">
              <a:avLst/>
            </a:prstGeom>
            <a:noFill/>
            <a:ln w="12700" algn="ctr">
              <a:noFill/>
              <a:miter lim="800000"/>
              <a:headEnd/>
              <a:tailEnd/>
            </a:ln>
            <a:effectLst/>
          </p:spPr>
          <p:txBody>
            <a:bodyPr lIns="0" tIns="0" rIns="0" bIns="0" anchor="ctr"/>
            <a:lstStyle/>
            <a:p>
              <a:pPr algn="ctr" defTabSz="801688" eaLnBrk="0" hangingPunct="0"/>
              <a:r>
                <a:rPr lang="en-US" sz="1200" b="1" noProof="1" smtClean="0">
                  <a:solidFill>
                    <a:srgbClr val="FFFFFF"/>
                  </a:solidFill>
                  <a:effectLst>
                    <a:outerShdw blurRad="38100" dist="38100" dir="2700000" algn="tl">
                      <a:srgbClr val="000000">
                        <a:alpha val="43137"/>
                      </a:srgbClr>
                    </a:outerShdw>
                  </a:effectLst>
                  <a:cs typeface="Arial" charset="0"/>
                </a:rPr>
                <a:t>Product 3</a:t>
              </a:r>
              <a:endParaRPr lang="en-US" sz="1200" b="1" noProof="1">
                <a:solidFill>
                  <a:srgbClr val="FFFFFF"/>
                </a:solidFill>
                <a:effectLst>
                  <a:outerShdw blurRad="38100" dist="38100" dir="2700000" algn="tl">
                    <a:srgbClr val="000000">
                      <a:alpha val="43137"/>
                    </a:srgbClr>
                  </a:outerShdw>
                </a:effectLst>
                <a:cs typeface="Arial" charset="0"/>
              </a:endParaRPr>
            </a:p>
          </p:txBody>
        </p:sp>
        <p:sp>
          <p:nvSpPr>
            <p:cNvPr id="35" name="Rectangle 41"/>
            <p:cNvSpPr>
              <a:spLocks noChangeArrowheads="1"/>
            </p:cNvSpPr>
            <p:nvPr/>
          </p:nvSpPr>
          <p:spPr bwMode="gray">
            <a:xfrm>
              <a:off x="1811826" y="2142927"/>
              <a:ext cx="1080000" cy="216000"/>
            </a:xfrm>
            <a:prstGeom prst="roundRect">
              <a:avLst/>
            </a:prstGeom>
            <a:noFill/>
            <a:ln w="12700" algn="ctr">
              <a:noFill/>
              <a:miter lim="800000"/>
              <a:headEnd/>
              <a:tailEnd/>
            </a:ln>
            <a:effectLst/>
          </p:spPr>
          <p:txBody>
            <a:bodyPr lIns="0" tIns="0" rIns="0" bIns="0" anchor="ctr"/>
            <a:lstStyle/>
            <a:p>
              <a:pPr algn="ctr" defTabSz="801688" eaLnBrk="0" hangingPunct="0"/>
              <a:r>
                <a:rPr lang="en-US" sz="1200" b="1" noProof="1" smtClean="0">
                  <a:solidFill>
                    <a:srgbClr val="FFFFFF"/>
                  </a:solidFill>
                  <a:effectLst>
                    <a:outerShdw blurRad="38100" dist="38100" dir="2700000" algn="tl">
                      <a:srgbClr val="000000">
                        <a:alpha val="43137"/>
                      </a:srgbClr>
                    </a:outerShdw>
                  </a:effectLst>
                  <a:cs typeface="Arial" charset="0"/>
                </a:rPr>
                <a:t>Product 1</a:t>
              </a:r>
              <a:endParaRPr lang="en-US" sz="1200" b="1" noProof="1">
                <a:solidFill>
                  <a:srgbClr val="FFFFFF"/>
                </a:solidFill>
                <a:effectLst>
                  <a:outerShdw blurRad="38100" dist="38100" dir="2700000" algn="tl">
                    <a:srgbClr val="000000">
                      <a:alpha val="43137"/>
                    </a:srgbClr>
                  </a:outerShdw>
                </a:effectLst>
                <a:cs typeface="Arial" charset="0"/>
              </a:endParaRPr>
            </a:p>
          </p:txBody>
        </p:sp>
        <p:sp>
          <p:nvSpPr>
            <p:cNvPr id="36" name="Rectangle 41"/>
            <p:cNvSpPr>
              <a:spLocks noChangeArrowheads="1"/>
            </p:cNvSpPr>
            <p:nvPr/>
          </p:nvSpPr>
          <p:spPr bwMode="gray">
            <a:xfrm>
              <a:off x="5519036" y="2444646"/>
              <a:ext cx="1080000" cy="216000"/>
            </a:xfrm>
            <a:prstGeom prst="roundRect">
              <a:avLst/>
            </a:prstGeom>
            <a:noFill/>
            <a:ln w="12700" algn="ctr">
              <a:noFill/>
              <a:miter lim="800000"/>
              <a:headEnd/>
              <a:tailEnd/>
            </a:ln>
            <a:effectLst/>
          </p:spPr>
          <p:txBody>
            <a:bodyPr lIns="0" tIns="0" rIns="0" bIns="0" anchor="ctr"/>
            <a:lstStyle/>
            <a:p>
              <a:pPr algn="ctr" defTabSz="801688" eaLnBrk="0" hangingPunct="0"/>
              <a:r>
                <a:rPr lang="en-US" sz="1200" b="1" noProof="1" smtClean="0">
                  <a:cs typeface="Arial" charset="0"/>
                </a:rPr>
                <a:t>Product 4</a:t>
              </a:r>
              <a:endParaRPr lang="en-US" sz="1200" b="1" noProof="1">
                <a:cs typeface="Arial" charset="0"/>
              </a:endParaRPr>
            </a:p>
          </p:txBody>
        </p:sp>
        <p:sp>
          <p:nvSpPr>
            <p:cNvPr id="37" name="Rectangle 41"/>
            <p:cNvSpPr>
              <a:spLocks noChangeArrowheads="1"/>
            </p:cNvSpPr>
            <p:nvPr/>
          </p:nvSpPr>
          <p:spPr bwMode="gray">
            <a:xfrm>
              <a:off x="6451491" y="2848637"/>
              <a:ext cx="1080000" cy="216000"/>
            </a:xfrm>
            <a:prstGeom prst="roundRect">
              <a:avLst/>
            </a:prstGeom>
            <a:noFill/>
            <a:ln w="12700" algn="ctr">
              <a:noFill/>
              <a:miter lim="800000"/>
              <a:headEnd/>
              <a:tailEnd/>
            </a:ln>
            <a:effectLst/>
          </p:spPr>
          <p:txBody>
            <a:bodyPr lIns="0" tIns="0" rIns="0" bIns="0" anchor="ctr"/>
            <a:lstStyle/>
            <a:p>
              <a:pPr algn="ctr" defTabSz="801688" eaLnBrk="0" hangingPunct="0"/>
              <a:r>
                <a:rPr lang="en-US" sz="1200" b="1" noProof="1" smtClean="0">
                  <a:cs typeface="Arial" charset="0"/>
                </a:rPr>
                <a:t>Product 5</a:t>
              </a:r>
              <a:endParaRPr lang="en-US" sz="1200" b="1" noProof="1">
                <a:cs typeface="Arial" charset="0"/>
              </a:endParaRPr>
            </a:p>
          </p:txBody>
        </p:sp>
        <p:sp>
          <p:nvSpPr>
            <p:cNvPr id="38" name="Rectangle 41"/>
            <p:cNvSpPr>
              <a:spLocks noChangeArrowheads="1"/>
            </p:cNvSpPr>
            <p:nvPr/>
          </p:nvSpPr>
          <p:spPr bwMode="gray">
            <a:xfrm>
              <a:off x="7001016" y="3947980"/>
              <a:ext cx="1080000" cy="216000"/>
            </a:xfrm>
            <a:prstGeom prst="roundRect">
              <a:avLst/>
            </a:prstGeom>
            <a:noFill/>
            <a:ln w="12700" algn="ctr">
              <a:noFill/>
              <a:miter lim="800000"/>
              <a:headEnd/>
              <a:tailEnd/>
            </a:ln>
            <a:effectLst/>
          </p:spPr>
          <p:txBody>
            <a:bodyPr lIns="0" tIns="0" rIns="0" bIns="0" anchor="ctr"/>
            <a:lstStyle/>
            <a:p>
              <a:pPr algn="ctr" defTabSz="801688" eaLnBrk="0" hangingPunct="0"/>
              <a:r>
                <a:rPr lang="en-US" sz="1200" b="1" noProof="1" smtClean="0">
                  <a:cs typeface="Arial" charset="0"/>
                </a:rPr>
                <a:t>Product 6</a:t>
              </a:r>
              <a:endParaRPr lang="en-US" sz="1200" b="1" noProof="1">
                <a:cs typeface="Arial" charset="0"/>
              </a:endParaRPr>
            </a:p>
          </p:txBody>
        </p:sp>
        <p:sp>
          <p:nvSpPr>
            <p:cNvPr id="87" name="Rectangle 41"/>
            <p:cNvSpPr>
              <a:spLocks noChangeArrowheads="1"/>
            </p:cNvSpPr>
            <p:nvPr/>
          </p:nvSpPr>
          <p:spPr bwMode="gray">
            <a:xfrm>
              <a:off x="2888651" y="2278499"/>
              <a:ext cx="1080000" cy="216000"/>
            </a:xfrm>
            <a:prstGeom prst="roundRect">
              <a:avLst>
                <a:gd name="adj" fmla="val 0"/>
              </a:avLst>
            </a:prstGeom>
            <a:noFill/>
            <a:ln w="12700" algn="ctr">
              <a:noFill/>
              <a:miter lim="800000"/>
              <a:headEnd/>
              <a:tailEnd/>
            </a:ln>
            <a:effectLst/>
          </p:spPr>
          <p:txBody>
            <a:bodyPr lIns="0" tIns="0" rIns="0" bIns="0" anchor="ctr"/>
            <a:lstStyle/>
            <a:p>
              <a:pPr algn="ctr" defTabSz="801688" eaLnBrk="0" hangingPunct="0"/>
              <a:r>
                <a:rPr lang="en-US" sz="1200" b="1" noProof="1" smtClean="0">
                  <a:cs typeface="Arial" charset="0"/>
                </a:rPr>
                <a:t>Product 2</a:t>
              </a:r>
              <a:endParaRPr lang="en-US" sz="1200" b="1" noProof="1">
                <a:cs typeface="Arial" charset="0"/>
              </a:endParaRPr>
            </a:p>
          </p:txBody>
        </p:sp>
        <p:grpSp>
          <p:nvGrpSpPr>
            <p:cNvPr id="55" name="Gruppieren 54"/>
            <p:cNvGrpSpPr/>
            <p:nvPr/>
          </p:nvGrpSpPr>
          <p:grpSpPr bwMode="gray">
            <a:xfrm>
              <a:off x="1080256" y="1555751"/>
              <a:ext cx="7301543" cy="3527448"/>
              <a:chOff x="1080256" y="1555751"/>
              <a:chExt cx="7301543" cy="3527448"/>
            </a:xfrm>
          </p:grpSpPr>
          <p:sp>
            <p:nvSpPr>
              <p:cNvPr id="56" name="Rectangle 19"/>
              <p:cNvSpPr>
                <a:spLocks noChangeArrowheads="1"/>
              </p:cNvSpPr>
              <p:nvPr/>
            </p:nvSpPr>
            <p:spPr bwMode="gray">
              <a:xfrm>
                <a:off x="1551748" y="1555751"/>
                <a:ext cx="1440000" cy="504000"/>
              </a:xfrm>
              <a:prstGeom prst="rect">
                <a:avLst/>
              </a:prstGeom>
              <a:noFill/>
              <a:ln w="9525">
                <a:noFill/>
                <a:prstDash val="solid"/>
                <a:miter lim="800000"/>
                <a:headEnd/>
                <a:tailEnd/>
              </a:ln>
              <a:effectLst/>
            </p:spPr>
            <p:txBody>
              <a:bodyPr wrap="square" lIns="36000" tIns="108000" rIns="36000" bIns="108000" anchor="ctr">
                <a:noAutofit/>
              </a:bodyPr>
              <a:lstStyle/>
              <a:p>
                <a:pPr defTabSz="801688" eaLnBrk="0" hangingPunct="0">
                  <a:defRPr/>
                </a:pPr>
                <a:r>
                  <a:rPr lang="en-US" sz="1200" noProof="1" smtClean="0">
                    <a:cs typeface="Arial" charset="0"/>
                  </a:rPr>
                  <a:t>STARS</a:t>
                </a:r>
                <a:endParaRPr lang="en-US" sz="1200" noProof="1">
                  <a:cs typeface="Arial" charset="0"/>
                </a:endParaRPr>
              </a:p>
            </p:txBody>
          </p:sp>
          <p:sp>
            <p:nvSpPr>
              <p:cNvPr id="57" name="Rectangle 19"/>
              <p:cNvSpPr>
                <a:spLocks noChangeArrowheads="1"/>
              </p:cNvSpPr>
              <p:nvPr/>
            </p:nvSpPr>
            <p:spPr bwMode="gray">
              <a:xfrm>
                <a:off x="6518166" y="1555751"/>
                <a:ext cx="1440000" cy="504000"/>
              </a:xfrm>
              <a:prstGeom prst="rect">
                <a:avLst/>
              </a:prstGeom>
              <a:noFill/>
              <a:ln w="9525">
                <a:noFill/>
                <a:prstDash val="solid"/>
                <a:miter lim="800000"/>
                <a:headEnd/>
                <a:tailEnd/>
              </a:ln>
              <a:effectLst/>
            </p:spPr>
            <p:txBody>
              <a:bodyPr wrap="square" lIns="36000" tIns="108000" rIns="36000" bIns="108000" anchor="ctr">
                <a:noAutofit/>
              </a:bodyPr>
              <a:lstStyle/>
              <a:p>
                <a:pPr algn="r" defTabSz="801688" eaLnBrk="0" hangingPunct="0">
                  <a:defRPr/>
                </a:pPr>
                <a:r>
                  <a:rPr lang="en-US" sz="1200" noProof="1" smtClean="0">
                    <a:cs typeface="Arial" charset="0"/>
                  </a:rPr>
                  <a:t>QUESTION MARKS</a:t>
                </a:r>
                <a:endParaRPr lang="en-US" sz="1200" noProof="1">
                  <a:cs typeface="Arial" charset="0"/>
                </a:endParaRPr>
              </a:p>
            </p:txBody>
          </p:sp>
          <p:sp>
            <p:nvSpPr>
              <p:cNvPr id="58" name="Rectangle 19"/>
              <p:cNvSpPr>
                <a:spLocks noChangeArrowheads="1"/>
              </p:cNvSpPr>
              <p:nvPr/>
            </p:nvSpPr>
            <p:spPr bwMode="gray">
              <a:xfrm>
                <a:off x="6836229" y="4579200"/>
                <a:ext cx="1121937" cy="503999"/>
              </a:xfrm>
              <a:prstGeom prst="rect">
                <a:avLst/>
              </a:prstGeom>
              <a:noFill/>
              <a:ln w="9525">
                <a:noFill/>
                <a:prstDash val="solid"/>
                <a:miter lim="800000"/>
                <a:headEnd/>
                <a:tailEnd/>
              </a:ln>
              <a:effectLst/>
            </p:spPr>
            <p:txBody>
              <a:bodyPr wrap="square" lIns="36000" tIns="108000" rIns="36000" bIns="108000" anchor="ctr">
                <a:noAutofit/>
              </a:bodyPr>
              <a:lstStyle/>
              <a:p>
                <a:pPr algn="r" defTabSz="801688" eaLnBrk="0" hangingPunct="0">
                  <a:defRPr/>
                </a:pPr>
                <a:r>
                  <a:rPr lang="en-US" sz="1200" noProof="1" smtClean="0">
                    <a:cs typeface="Arial" charset="0"/>
                  </a:rPr>
                  <a:t>POOR DOGS</a:t>
                </a:r>
                <a:endParaRPr lang="en-US" sz="1200" noProof="1">
                  <a:cs typeface="Arial" charset="0"/>
                </a:endParaRPr>
              </a:p>
            </p:txBody>
          </p:sp>
          <p:sp>
            <p:nvSpPr>
              <p:cNvPr id="59" name="Rectangle 19"/>
              <p:cNvSpPr>
                <a:spLocks noChangeArrowheads="1"/>
              </p:cNvSpPr>
              <p:nvPr/>
            </p:nvSpPr>
            <p:spPr bwMode="gray">
              <a:xfrm>
                <a:off x="1551748" y="4572826"/>
                <a:ext cx="1440000" cy="504000"/>
              </a:xfrm>
              <a:prstGeom prst="rect">
                <a:avLst/>
              </a:prstGeom>
              <a:noFill/>
              <a:ln w="9525">
                <a:noFill/>
                <a:prstDash val="solid"/>
                <a:miter lim="800000"/>
                <a:headEnd/>
                <a:tailEnd/>
              </a:ln>
              <a:effectLst/>
            </p:spPr>
            <p:txBody>
              <a:bodyPr wrap="square" lIns="36000" tIns="108000" rIns="36000" bIns="108000" anchor="ctr">
                <a:noAutofit/>
              </a:bodyPr>
              <a:lstStyle/>
              <a:p>
                <a:pPr defTabSz="801688" eaLnBrk="0" hangingPunct="0">
                  <a:defRPr/>
                </a:pPr>
                <a:r>
                  <a:rPr lang="en-US" sz="1200" noProof="1" smtClean="0">
                    <a:cs typeface="Arial" charset="0"/>
                  </a:rPr>
                  <a:t>CASH COWS</a:t>
                </a:r>
                <a:endParaRPr lang="en-US" sz="1200" noProof="1">
                  <a:cs typeface="Arial" charset="0"/>
                </a:endParaRPr>
              </a:p>
            </p:txBody>
          </p:sp>
          <p:grpSp>
            <p:nvGrpSpPr>
              <p:cNvPr id="72" name="Gruppieren 71"/>
              <p:cNvGrpSpPr/>
              <p:nvPr/>
            </p:nvGrpSpPr>
            <p:grpSpPr bwMode="gray">
              <a:xfrm>
                <a:off x="1080256" y="4650054"/>
                <a:ext cx="438991" cy="349545"/>
                <a:chOff x="8989533" y="4192988"/>
                <a:chExt cx="1577346" cy="1255958"/>
              </a:xfrm>
              <a:gradFill flip="none" rotWithShape="1">
                <a:gsLst>
                  <a:gs pos="0">
                    <a:srgbClr val="7D7D7D"/>
                  </a:gs>
                  <a:gs pos="100000">
                    <a:srgbClr val="C8C8C8"/>
                  </a:gs>
                </a:gsLst>
                <a:lin ang="5400000" scaled="1"/>
                <a:tileRect/>
              </a:gradFill>
            </p:grpSpPr>
            <p:sp>
              <p:nvSpPr>
                <p:cNvPr id="80" name="Freeform 5"/>
                <p:cNvSpPr>
                  <a:spLocks noEditPoints="1"/>
                </p:cNvSpPr>
                <p:nvPr/>
              </p:nvSpPr>
              <p:spPr bwMode="gray">
                <a:xfrm>
                  <a:off x="8989533" y="4192988"/>
                  <a:ext cx="1577346" cy="1255958"/>
                </a:xfrm>
                <a:custGeom>
                  <a:avLst/>
                  <a:gdLst>
                    <a:gd name="T0" fmla="*/ 741 w 857"/>
                    <a:gd name="T1" fmla="*/ 188 h 682"/>
                    <a:gd name="T2" fmla="*/ 626 w 857"/>
                    <a:gd name="T3" fmla="*/ 202 h 682"/>
                    <a:gd name="T4" fmla="*/ 616 w 857"/>
                    <a:gd name="T5" fmla="*/ 182 h 682"/>
                    <a:gd name="T6" fmla="*/ 707 w 857"/>
                    <a:gd name="T7" fmla="*/ 82 h 682"/>
                    <a:gd name="T8" fmla="*/ 655 w 857"/>
                    <a:gd name="T9" fmla="*/ 3 h 682"/>
                    <a:gd name="T10" fmla="*/ 639 w 857"/>
                    <a:gd name="T11" fmla="*/ 5 h 682"/>
                    <a:gd name="T12" fmla="*/ 638 w 857"/>
                    <a:gd name="T13" fmla="*/ 20 h 682"/>
                    <a:gd name="T14" fmla="*/ 645 w 857"/>
                    <a:gd name="T15" fmla="*/ 42 h 682"/>
                    <a:gd name="T16" fmla="*/ 534 w 857"/>
                    <a:gd name="T17" fmla="*/ 119 h 682"/>
                    <a:gd name="T18" fmla="*/ 425 w 857"/>
                    <a:gd name="T19" fmla="*/ 103 h 682"/>
                    <a:gd name="T20" fmla="*/ 316 w 857"/>
                    <a:gd name="T21" fmla="*/ 119 h 682"/>
                    <a:gd name="T22" fmla="*/ 205 w 857"/>
                    <a:gd name="T23" fmla="*/ 42 h 682"/>
                    <a:gd name="T24" fmla="*/ 212 w 857"/>
                    <a:gd name="T25" fmla="*/ 20 h 682"/>
                    <a:gd name="T26" fmla="*/ 211 w 857"/>
                    <a:gd name="T27" fmla="*/ 5 h 682"/>
                    <a:gd name="T28" fmla="*/ 195 w 857"/>
                    <a:gd name="T29" fmla="*/ 3 h 682"/>
                    <a:gd name="T30" fmla="*/ 143 w 857"/>
                    <a:gd name="T31" fmla="*/ 82 h 682"/>
                    <a:gd name="T32" fmla="*/ 234 w 857"/>
                    <a:gd name="T33" fmla="*/ 182 h 682"/>
                    <a:gd name="T34" fmla="*/ 227 w 857"/>
                    <a:gd name="T35" fmla="*/ 194 h 682"/>
                    <a:gd name="T36" fmla="*/ 101 w 857"/>
                    <a:gd name="T37" fmla="*/ 202 h 682"/>
                    <a:gd name="T38" fmla="*/ 16 w 857"/>
                    <a:gd name="T39" fmla="*/ 315 h 682"/>
                    <a:gd name="T40" fmla="*/ 157 w 857"/>
                    <a:gd name="T41" fmla="*/ 310 h 682"/>
                    <a:gd name="T42" fmla="*/ 212 w 857"/>
                    <a:gd name="T43" fmla="*/ 258 h 682"/>
                    <a:gd name="T44" fmla="*/ 212 w 857"/>
                    <a:gd name="T45" fmla="*/ 265 h 682"/>
                    <a:gd name="T46" fmla="*/ 268 w 857"/>
                    <a:gd name="T47" fmla="*/ 409 h 682"/>
                    <a:gd name="T48" fmla="*/ 316 w 857"/>
                    <a:gd name="T49" fmla="*/ 545 h 682"/>
                    <a:gd name="T50" fmla="*/ 314 w 857"/>
                    <a:gd name="T51" fmla="*/ 598 h 682"/>
                    <a:gd name="T52" fmla="*/ 425 w 857"/>
                    <a:gd name="T53" fmla="*/ 682 h 682"/>
                    <a:gd name="T54" fmla="*/ 536 w 857"/>
                    <a:gd name="T55" fmla="*/ 598 h 682"/>
                    <a:gd name="T56" fmla="*/ 534 w 857"/>
                    <a:gd name="T57" fmla="*/ 560 h 682"/>
                    <a:gd name="T58" fmla="*/ 534 w 857"/>
                    <a:gd name="T59" fmla="*/ 560 h 682"/>
                    <a:gd name="T60" fmla="*/ 588 w 857"/>
                    <a:gd name="T61" fmla="*/ 401 h 682"/>
                    <a:gd name="T62" fmla="*/ 638 w 857"/>
                    <a:gd name="T63" fmla="*/ 265 h 682"/>
                    <a:gd name="T64" fmla="*/ 638 w 857"/>
                    <a:gd name="T65" fmla="*/ 260 h 682"/>
                    <a:gd name="T66" fmla="*/ 710 w 857"/>
                    <a:gd name="T67" fmla="*/ 306 h 682"/>
                    <a:gd name="T68" fmla="*/ 848 w 857"/>
                    <a:gd name="T69" fmla="*/ 280 h 682"/>
                    <a:gd name="T70" fmla="*/ 741 w 857"/>
                    <a:gd name="T71" fmla="*/ 188 h 682"/>
                    <a:gd name="T72" fmla="*/ 486 w 857"/>
                    <a:gd name="T73" fmla="*/ 378 h 682"/>
                    <a:gd name="T74" fmla="*/ 475 w 857"/>
                    <a:gd name="T75" fmla="*/ 521 h 682"/>
                    <a:gd name="T76" fmla="*/ 517 w 857"/>
                    <a:gd name="T77" fmla="*/ 589 h 682"/>
                    <a:gd name="T78" fmla="*/ 425 w 857"/>
                    <a:gd name="T79" fmla="*/ 656 h 682"/>
                    <a:gd name="T80" fmla="*/ 333 w 857"/>
                    <a:gd name="T81" fmla="*/ 589 h 682"/>
                    <a:gd name="T82" fmla="*/ 375 w 857"/>
                    <a:gd name="T83" fmla="*/ 521 h 682"/>
                    <a:gd name="T84" fmla="*/ 364 w 857"/>
                    <a:gd name="T85" fmla="*/ 378 h 682"/>
                    <a:gd name="T86" fmla="*/ 273 w 857"/>
                    <a:gd name="T87" fmla="*/ 248 h 682"/>
                    <a:gd name="T88" fmla="*/ 425 w 857"/>
                    <a:gd name="T89" fmla="*/ 149 h 682"/>
                    <a:gd name="T90" fmla="*/ 577 w 857"/>
                    <a:gd name="T91" fmla="*/ 248 h 682"/>
                    <a:gd name="T92" fmla="*/ 486 w 857"/>
                    <a:gd name="T93" fmla="*/ 378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7" h="682">
                      <a:moveTo>
                        <a:pt x="741" y="188"/>
                      </a:moveTo>
                      <a:cubicBezTo>
                        <a:pt x="698" y="176"/>
                        <a:pt x="653" y="191"/>
                        <a:pt x="626" y="202"/>
                      </a:cubicBezTo>
                      <a:cubicBezTo>
                        <a:pt x="623" y="195"/>
                        <a:pt x="620" y="188"/>
                        <a:pt x="616" y="182"/>
                      </a:cubicBezTo>
                      <a:cubicBezTo>
                        <a:pt x="672" y="157"/>
                        <a:pt x="707" y="122"/>
                        <a:pt x="707" y="82"/>
                      </a:cubicBezTo>
                      <a:cubicBezTo>
                        <a:pt x="707" y="53"/>
                        <a:pt x="689" y="26"/>
                        <a:pt x="655" y="3"/>
                      </a:cubicBezTo>
                      <a:cubicBezTo>
                        <a:pt x="650" y="0"/>
                        <a:pt x="643" y="1"/>
                        <a:pt x="639" y="5"/>
                      </a:cubicBezTo>
                      <a:cubicBezTo>
                        <a:pt x="635" y="9"/>
                        <a:pt x="635" y="15"/>
                        <a:pt x="638" y="20"/>
                      </a:cubicBezTo>
                      <a:cubicBezTo>
                        <a:pt x="643" y="27"/>
                        <a:pt x="645" y="34"/>
                        <a:pt x="645" y="42"/>
                      </a:cubicBezTo>
                      <a:cubicBezTo>
                        <a:pt x="645" y="71"/>
                        <a:pt x="603" y="103"/>
                        <a:pt x="534" y="119"/>
                      </a:cubicBezTo>
                      <a:cubicBezTo>
                        <a:pt x="502" y="108"/>
                        <a:pt x="465" y="103"/>
                        <a:pt x="425" y="103"/>
                      </a:cubicBezTo>
                      <a:cubicBezTo>
                        <a:pt x="385" y="103"/>
                        <a:pt x="348" y="108"/>
                        <a:pt x="316" y="119"/>
                      </a:cubicBezTo>
                      <a:cubicBezTo>
                        <a:pt x="247" y="103"/>
                        <a:pt x="205" y="71"/>
                        <a:pt x="205" y="42"/>
                      </a:cubicBezTo>
                      <a:cubicBezTo>
                        <a:pt x="205" y="34"/>
                        <a:pt x="207" y="27"/>
                        <a:pt x="212" y="20"/>
                      </a:cubicBezTo>
                      <a:cubicBezTo>
                        <a:pt x="215" y="15"/>
                        <a:pt x="215" y="9"/>
                        <a:pt x="211" y="5"/>
                      </a:cubicBezTo>
                      <a:cubicBezTo>
                        <a:pt x="206" y="1"/>
                        <a:pt x="200" y="0"/>
                        <a:pt x="195" y="3"/>
                      </a:cubicBezTo>
                      <a:cubicBezTo>
                        <a:pt x="161" y="26"/>
                        <a:pt x="143" y="53"/>
                        <a:pt x="143" y="82"/>
                      </a:cubicBezTo>
                      <a:cubicBezTo>
                        <a:pt x="143" y="122"/>
                        <a:pt x="178" y="157"/>
                        <a:pt x="234" y="182"/>
                      </a:cubicBezTo>
                      <a:cubicBezTo>
                        <a:pt x="231" y="185"/>
                        <a:pt x="229" y="189"/>
                        <a:pt x="227" y="194"/>
                      </a:cubicBezTo>
                      <a:cubicBezTo>
                        <a:pt x="202" y="187"/>
                        <a:pt x="147" y="178"/>
                        <a:pt x="101" y="202"/>
                      </a:cubicBezTo>
                      <a:cubicBezTo>
                        <a:pt x="38" y="235"/>
                        <a:pt x="0" y="285"/>
                        <a:pt x="16" y="315"/>
                      </a:cubicBezTo>
                      <a:cubicBezTo>
                        <a:pt x="31" y="345"/>
                        <a:pt x="95" y="343"/>
                        <a:pt x="157" y="310"/>
                      </a:cubicBezTo>
                      <a:cubicBezTo>
                        <a:pt x="181" y="298"/>
                        <a:pt x="199" y="278"/>
                        <a:pt x="212" y="258"/>
                      </a:cubicBezTo>
                      <a:cubicBezTo>
                        <a:pt x="212" y="261"/>
                        <a:pt x="212" y="263"/>
                        <a:pt x="212" y="265"/>
                      </a:cubicBezTo>
                      <a:cubicBezTo>
                        <a:pt x="212" y="320"/>
                        <a:pt x="232" y="365"/>
                        <a:pt x="268" y="409"/>
                      </a:cubicBezTo>
                      <a:cubicBezTo>
                        <a:pt x="305" y="453"/>
                        <a:pt x="317" y="519"/>
                        <a:pt x="316" y="545"/>
                      </a:cubicBezTo>
                      <a:cubicBezTo>
                        <a:pt x="315" y="571"/>
                        <a:pt x="314" y="598"/>
                        <a:pt x="314" y="598"/>
                      </a:cubicBezTo>
                      <a:cubicBezTo>
                        <a:pt x="311" y="659"/>
                        <a:pt x="361" y="682"/>
                        <a:pt x="425" y="682"/>
                      </a:cubicBezTo>
                      <a:cubicBezTo>
                        <a:pt x="488" y="682"/>
                        <a:pt x="539" y="659"/>
                        <a:pt x="536" y="598"/>
                      </a:cubicBezTo>
                      <a:cubicBezTo>
                        <a:pt x="534" y="560"/>
                        <a:pt x="534" y="560"/>
                        <a:pt x="534" y="560"/>
                      </a:cubicBezTo>
                      <a:cubicBezTo>
                        <a:pt x="534" y="560"/>
                        <a:pt x="534" y="560"/>
                        <a:pt x="534" y="560"/>
                      </a:cubicBezTo>
                      <a:cubicBezTo>
                        <a:pt x="534" y="560"/>
                        <a:pt x="540" y="481"/>
                        <a:pt x="588" y="401"/>
                      </a:cubicBezTo>
                      <a:cubicBezTo>
                        <a:pt x="619" y="364"/>
                        <a:pt x="638" y="317"/>
                        <a:pt x="638" y="265"/>
                      </a:cubicBezTo>
                      <a:cubicBezTo>
                        <a:pt x="638" y="263"/>
                        <a:pt x="638" y="262"/>
                        <a:pt x="638" y="260"/>
                      </a:cubicBezTo>
                      <a:cubicBezTo>
                        <a:pt x="655" y="279"/>
                        <a:pt x="680" y="298"/>
                        <a:pt x="710" y="306"/>
                      </a:cubicBezTo>
                      <a:cubicBezTo>
                        <a:pt x="778" y="324"/>
                        <a:pt x="840" y="312"/>
                        <a:pt x="848" y="280"/>
                      </a:cubicBezTo>
                      <a:cubicBezTo>
                        <a:pt x="857" y="247"/>
                        <a:pt x="809" y="206"/>
                        <a:pt x="741" y="188"/>
                      </a:cubicBezTo>
                      <a:close/>
                      <a:moveTo>
                        <a:pt x="486" y="378"/>
                      </a:moveTo>
                      <a:cubicBezTo>
                        <a:pt x="461" y="411"/>
                        <a:pt x="447" y="493"/>
                        <a:pt x="475" y="521"/>
                      </a:cubicBezTo>
                      <a:cubicBezTo>
                        <a:pt x="502" y="550"/>
                        <a:pt x="516" y="566"/>
                        <a:pt x="517" y="589"/>
                      </a:cubicBezTo>
                      <a:cubicBezTo>
                        <a:pt x="518" y="626"/>
                        <a:pt x="477" y="656"/>
                        <a:pt x="425" y="656"/>
                      </a:cubicBezTo>
                      <a:cubicBezTo>
                        <a:pt x="373" y="656"/>
                        <a:pt x="332" y="626"/>
                        <a:pt x="333" y="589"/>
                      </a:cubicBezTo>
                      <a:cubicBezTo>
                        <a:pt x="334" y="566"/>
                        <a:pt x="342" y="547"/>
                        <a:pt x="375" y="521"/>
                      </a:cubicBezTo>
                      <a:cubicBezTo>
                        <a:pt x="409" y="496"/>
                        <a:pt x="386" y="419"/>
                        <a:pt x="364" y="378"/>
                      </a:cubicBezTo>
                      <a:cubicBezTo>
                        <a:pt x="341" y="336"/>
                        <a:pt x="273" y="279"/>
                        <a:pt x="273" y="248"/>
                      </a:cubicBezTo>
                      <a:cubicBezTo>
                        <a:pt x="273" y="194"/>
                        <a:pt x="341" y="149"/>
                        <a:pt x="425" y="149"/>
                      </a:cubicBezTo>
                      <a:cubicBezTo>
                        <a:pt x="509" y="149"/>
                        <a:pt x="577" y="194"/>
                        <a:pt x="577" y="248"/>
                      </a:cubicBezTo>
                      <a:cubicBezTo>
                        <a:pt x="577" y="279"/>
                        <a:pt x="511" y="345"/>
                        <a:pt x="486" y="378"/>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sp>
              <p:nvSpPr>
                <p:cNvPr id="81" name="Freeform 6"/>
                <p:cNvSpPr>
                  <a:spLocks/>
                </p:cNvSpPr>
                <p:nvPr/>
              </p:nvSpPr>
              <p:spPr bwMode="gray">
                <a:xfrm>
                  <a:off x="9657201" y="5167250"/>
                  <a:ext cx="226447" cy="154855"/>
                </a:xfrm>
                <a:custGeom>
                  <a:avLst/>
                  <a:gdLst>
                    <a:gd name="T0" fmla="*/ 1 w 123"/>
                    <a:gd name="T1" fmla="*/ 56 h 84"/>
                    <a:gd name="T2" fmla="*/ 62 w 123"/>
                    <a:gd name="T3" fmla="*/ 84 h 84"/>
                    <a:gd name="T4" fmla="*/ 123 w 123"/>
                    <a:gd name="T5" fmla="*/ 56 h 84"/>
                    <a:gd name="T6" fmla="*/ 62 w 123"/>
                    <a:gd name="T7" fmla="*/ 0 h 84"/>
                    <a:gd name="T8" fmla="*/ 1 w 123"/>
                    <a:gd name="T9" fmla="*/ 56 h 84"/>
                  </a:gdLst>
                  <a:ahLst/>
                  <a:cxnLst>
                    <a:cxn ang="0">
                      <a:pos x="T0" y="T1"/>
                    </a:cxn>
                    <a:cxn ang="0">
                      <a:pos x="T2" y="T3"/>
                    </a:cxn>
                    <a:cxn ang="0">
                      <a:pos x="T4" y="T5"/>
                    </a:cxn>
                    <a:cxn ang="0">
                      <a:pos x="T6" y="T7"/>
                    </a:cxn>
                    <a:cxn ang="0">
                      <a:pos x="T8" y="T9"/>
                    </a:cxn>
                  </a:cxnLst>
                  <a:rect l="0" t="0" r="r" b="b"/>
                  <a:pathLst>
                    <a:path w="123" h="84">
                      <a:moveTo>
                        <a:pt x="1" y="56"/>
                      </a:moveTo>
                      <a:cubicBezTo>
                        <a:pt x="0" y="81"/>
                        <a:pt x="28" y="84"/>
                        <a:pt x="62" y="84"/>
                      </a:cubicBezTo>
                      <a:cubicBezTo>
                        <a:pt x="96" y="84"/>
                        <a:pt x="123" y="81"/>
                        <a:pt x="123" y="56"/>
                      </a:cubicBezTo>
                      <a:cubicBezTo>
                        <a:pt x="122" y="32"/>
                        <a:pt x="95" y="0"/>
                        <a:pt x="62" y="0"/>
                      </a:cubicBezTo>
                      <a:cubicBezTo>
                        <a:pt x="29" y="0"/>
                        <a:pt x="1" y="32"/>
                        <a:pt x="1" y="56"/>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grpSp>
          <p:grpSp>
            <p:nvGrpSpPr>
              <p:cNvPr id="73" name="Gruppieren 72"/>
              <p:cNvGrpSpPr/>
              <p:nvPr/>
            </p:nvGrpSpPr>
            <p:grpSpPr bwMode="gray">
              <a:xfrm>
                <a:off x="8038534" y="4682849"/>
                <a:ext cx="343265" cy="296703"/>
                <a:chOff x="12868715" y="4287927"/>
                <a:chExt cx="1233394" cy="1066088"/>
              </a:xfrm>
              <a:gradFill flip="none" rotWithShape="1">
                <a:gsLst>
                  <a:gs pos="0">
                    <a:srgbClr val="7D7D7D"/>
                  </a:gs>
                  <a:gs pos="100000">
                    <a:srgbClr val="C8C8C8"/>
                  </a:gs>
                </a:gsLst>
                <a:lin ang="5400000" scaled="1"/>
                <a:tileRect/>
              </a:gradFill>
            </p:grpSpPr>
            <p:sp>
              <p:nvSpPr>
                <p:cNvPr id="78" name="Freeform 7"/>
                <p:cNvSpPr>
                  <a:spLocks/>
                </p:cNvSpPr>
                <p:nvPr/>
              </p:nvSpPr>
              <p:spPr bwMode="gray">
                <a:xfrm>
                  <a:off x="13352735" y="5061424"/>
                  <a:ext cx="261464" cy="176644"/>
                </a:xfrm>
                <a:custGeom>
                  <a:avLst/>
                  <a:gdLst>
                    <a:gd name="T0" fmla="*/ 1 w 142"/>
                    <a:gd name="T1" fmla="*/ 65 h 96"/>
                    <a:gd name="T2" fmla="*/ 71 w 142"/>
                    <a:gd name="T3" fmla="*/ 96 h 96"/>
                    <a:gd name="T4" fmla="*/ 141 w 142"/>
                    <a:gd name="T5" fmla="*/ 65 h 96"/>
                    <a:gd name="T6" fmla="*/ 71 w 142"/>
                    <a:gd name="T7" fmla="*/ 0 h 96"/>
                    <a:gd name="T8" fmla="*/ 1 w 142"/>
                    <a:gd name="T9" fmla="*/ 65 h 96"/>
                  </a:gdLst>
                  <a:ahLst/>
                  <a:cxnLst>
                    <a:cxn ang="0">
                      <a:pos x="T0" y="T1"/>
                    </a:cxn>
                    <a:cxn ang="0">
                      <a:pos x="T2" y="T3"/>
                    </a:cxn>
                    <a:cxn ang="0">
                      <a:pos x="T4" y="T5"/>
                    </a:cxn>
                    <a:cxn ang="0">
                      <a:pos x="T6" y="T7"/>
                    </a:cxn>
                    <a:cxn ang="0">
                      <a:pos x="T8" y="T9"/>
                    </a:cxn>
                  </a:cxnLst>
                  <a:rect l="0" t="0" r="r" b="b"/>
                  <a:pathLst>
                    <a:path w="142" h="96">
                      <a:moveTo>
                        <a:pt x="1" y="65"/>
                      </a:moveTo>
                      <a:cubicBezTo>
                        <a:pt x="0" y="93"/>
                        <a:pt x="32" y="96"/>
                        <a:pt x="71" y="96"/>
                      </a:cubicBezTo>
                      <a:cubicBezTo>
                        <a:pt x="110" y="96"/>
                        <a:pt x="142" y="93"/>
                        <a:pt x="141" y="65"/>
                      </a:cubicBezTo>
                      <a:cubicBezTo>
                        <a:pt x="140" y="37"/>
                        <a:pt x="109" y="0"/>
                        <a:pt x="71" y="0"/>
                      </a:cubicBezTo>
                      <a:cubicBezTo>
                        <a:pt x="33" y="0"/>
                        <a:pt x="1" y="37"/>
                        <a:pt x="1" y="65"/>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gray">
                <a:xfrm>
                  <a:off x="12868715" y="4287927"/>
                  <a:ext cx="1233394" cy="1066088"/>
                </a:xfrm>
                <a:custGeom>
                  <a:avLst/>
                  <a:gdLst>
                    <a:gd name="T0" fmla="*/ 611 w 670"/>
                    <a:gd name="T1" fmla="*/ 204 h 579"/>
                    <a:gd name="T2" fmla="*/ 499 w 670"/>
                    <a:gd name="T3" fmla="*/ 66 h 579"/>
                    <a:gd name="T4" fmla="*/ 334 w 670"/>
                    <a:gd name="T5" fmla="*/ 0 h 579"/>
                    <a:gd name="T6" fmla="*/ 172 w 670"/>
                    <a:gd name="T7" fmla="*/ 61 h 579"/>
                    <a:gd name="T8" fmla="*/ 58 w 670"/>
                    <a:gd name="T9" fmla="*/ 200 h 579"/>
                    <a:gd name="T10" fmla="*/ 26 w 670"/>
                    <a:gd name="T11" fmla="*/ 497 h 579"/>
                    <a:gd name="T12" fmla="*/ 153 w 670"/>
                    <a:gd name="T13" fmla="*/ 352 h 579"/>
                    <a:gd name="T14" fmla="*/ 174 w 670"/>
                    <a:gd name="T15" fmla="*/ 272 h 579"/>
                    <a:gd name="T16" fmla="*/ 187 w 670"/>
                    <a:gd name="T17" fmla="*/ 289 h 579"/>
                    <a:gd name="T18" fmla="*/ 226 w 670"/>
                    <a:gd name="T19" fmla="*/ 426 h 579"/>
                    <a:gd name="T20" fmla="*/ 223 w 670"/>
                    <a:gd name="T21" fmla="*/ 495 h 579"/>
                    <a:gd name="T22" fmla="*/ 334 w 670"/>
                    <a:gd name="T23" fmla="*/ 579 h 579"/>
                    <a:gd name="T24" fmla="*/ 445 w 670"/>
                    <a:gd name="T25" fmla="*/ 495 h 579"/>
                    <a:gd name="T26" fmla="*/ 443 w 670"/>
                    <a:gd name="T27" fmla="*/ 441 h 579"/>
                    <a:gd name="T28" fmla="*/ 487 w 670"/>
                    <a:gd name="T29" fmla="*/ 282 h 579"/>
                    <a:gd name="T30" fmla="*/ 495 w 670"/>
                    <a:gd name="T31" fmla="*/ 270 h 579"/>
                    <a:gd name="T32" fmla="*/ 516 w 670"/>
                    <a:gd name="T33" fmla="*/ 356 h 579"/>
                    <a:gd name="T34" fmla="*/ 644 w 670"/>
                    <a:gd name="T35" fmla="*/ 500 h 579"/>
                    <a:gd name="T36" fmla="*/ 611 w 670"/>
                    <a:gd name="T37" fmla="*/ 204 h 579"/>
                    <a:gd name="T38" fmla="*/ 334 w 670"/>
                    <a:gd name="T39" fmla="*/ 566 h 579"/>
                    <a:gd name="T40" fmla="*/ 302 w 670"/>
                    <a:gd name="T41" fmla="*/ 556 h 579"/>
                    <a:gd name="T42" fmla="*/ 334 w 670"/>
                    <a:gd name="T43" fmla="*/ 546 h 579"/>
                    <a:gd name="T44" fmla="*/ 365 w 670"/>
                    <a:gd name="T45" fmla="*/ 556 h 579"/>
                    <a:gd name="T46" fmla="*/ 334 w 670"/>
                    <a:gd name="T47" fmla="*/ 566 h 579"/>
                    <a:gd name="T48" fmla="*/ 385 w 670"/>
                    <a:gd name="T49" fmla="*/ 548 h 579"/>
                    <a:gd name="T50" fmla="*/ 334 w 670"/>
                    <a:gd name="T51" fmla="*/ 529 h 579"/>
                    <a:gd name="T52" fmla="*/ 281 w 670"/>
                    <a:gd name="T53" fmla="*/ 546 h 579"/>
                    <a:gd name="T54" fmla="*/ 299 w 670"/>
                    <a:gd name="T55" fmla="*/ 312 h 579"/>
                    <a:gd name="T56" fmla="*/ 271 w 670"/>
                    <a:gd name="T57" fmla="*/ 157 h 579"/>
                    <a:gd name="T58" fmla="*/ 334 w 670"/>
                    <a:gd name="T59" fmla="*/ 60 h 579"/>
                    <a:gd name="T60" fmla="*/ 397 w 670"/>
                    <a:gd name="T61" fmla="*/ 157 h 579"/>
                    <a:gd name="T62" fmla="*/ 369 w 670"/>
                    <a:gd name="T63" fmla="*/ 313 h 579"/>
                    <a:gd name="T64" fmla="*/ 385 w 670"/>
                    <a:gd name="T65" fmla="*/ 548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0" h="579">
                      <a:moveTo>
                        <a:pt x="611" y="204"/>
                      </a:moveTo>
                      <a:cubicBezTo>
                        <a:pt x="579" y="114"/>
                        <a:pt x="525" y="78"/>
                        <a:pt x="499" y="66"/>
                      </a:cubicBezTo>
                      <a:cubicBezTo>
                        <a:pt x="466" y="19"/>
                        <a:pt x="404" y="0"/>
                        <a:pt x="334" y="0"/>
                      </a:cubicBezTo>
                      <a:cubicBezTo>
                        <a:pt x="266" y="0"/>
                        <a:pt x="206" y="18"/>
                        <a:pt x="172" y="61"/>
                      </a:cubicBezTo>
                      <a:cubicBezTo>
                        <a:pt x="146" y="73"/>
                        <a:pt x="91" y="109"/>
                        <a:pt x="58" y="200"/>
                      </a:cubicBezTo>
                      <a:cubicBezTo>
                        <a:pt x="14" y="322"/>
                        <a:pt x="0" y="455"/>
                        <a:pt x="26" y="497"/>
                      </a:cubicBezTo>
                      <a:cubicBezTo>
                        <a:pt x="52" y="539"/>
                        <a:pt x="109" y="474"/>
                        <a:pt x="153" y="352"/>
                      </a:cubicBezTo>
                      <a:cubicBezTo>
                        <a:pt x="163" y="327"/>
                        <a:pt x="169" y="300"/>
                        <a:pt x="174" y="272"/>
                      </a:cubicBezTo>
                      <a:cubicBezTo>
                        <a:pt x="178" y="278"/>
                        <a:pt x="182" y="284"/>
                        <a:pt x="187" y="289"/>
                      </a:cubicBezTo>
                      <a:cubicBezTo>
                        <a:pt x="212" y="342"/>
                        <a:pt x="222" y="395"/>
                        <a:pt x="226" y="426"/>
                      </a:cubicBezTo>
                      <a:cubicBezTo>
                        <a:pt x="223" y="495"/>
                        <a:pt x="223" y="495"/>
                        <a:pt x="223" y="495"/>
                      </a:cubicBezTo>
                      <a:cubicBezTo>
                        <a:pt x="220" y="556"/>
                        <a:pt x="270" y="579"/>
                        <a:pt x="334" y="579"/>
                      </a:cubicBezTo>
                      <a:cubicBezTo>
                        <a:pt x="397" y="579"/>
                        <a:pt x="448" y="556"/>
                        <a:pt x="445" y="495"/>
                      </a:cubicBezTo>
                      <a:cubicBezTo>
                        <a:pt x="443" y="441"/>
                        <a:pt x="443" y="441"/>
                        <a:pt x="443" y="441"/>
                      </a:cubicBezTo>
                      <a:cubicBezTo>
                        <a:pt x="445" y="416"/>
                        <a:pt x="454" y="348"/>
                        <a:pt x="487" y="282"/>
                      </a:cubicBezTo>
                      <a:cubicBezTo>
                        <a:pt x="489" y="278"/>
                        <a:pt x="492" y="274"/>
                        <a:pt x="495" y="270"/>
                      </a:cubicBezTo>
                      <a:cubicBezTo>
                        <a:pt x="500" y="300"/>
                        <a:pt x="507" y="329"/>
                        <a:pt x="516" y="356"/>
                      </a:cubicBezTo>
                      <a:cubicBezTo>
                        <a:pt x="560" y="478"/>
                        <a:pt x="617" y="542"/>
                        <a:pt x="644" y="500"/>
                      </a:cubicBezTo>
                      <a:cubicBezTo>
                        <a:pt x="670" y="458"/>
                        <a:pt x="655" y="326"/>
                        <a:pt x="611" y="204"/>
                      </a:cubicBezTo>
                      <a:close/>
                      <a:moveTo>
                        <a:pt x="334" y="566"/>
                      </a:moveTo>
                      <a:cubicBezTo>
                        <a:pt x="316" y="566"/>
                        <a:pt x="302" y="559"/>
                        <a:pt x="302" y="556"/>
                      </a:cubicBezTo>
                      <a:cubicBezTo>
                        <a:pt x="302" y="552"/>
                        <a:pt x="316" y="546"/>
                        <a:pt x="334" y="546"/>
                      </a:cubicBezTo>
                      <a:cubicBezTo>
                        <a:pt x="351" y="546"/>
                        <a:pt x="365" y="552"/>
                        <a:pt x="365" y="556"/>
                      </a:cubicBezTo>
                      <a:cubicBezTo>
                        <a:pt x="365" y="559"/>
                        <a:pt x="351" y="566"/>
                        <a:pt x="334" y="566"/>
                      </a:cubicBezTo>
                      <a:close/>
                      <a:moveTo>
                        <a:pt x="385" y="548"/>
                      </a:moveTo>
                      <a:cubicBezTo>
                        <a:pt x="371" y="552"/>
                        <a:pt x="355" y="529"/>
                        <a:pt x="334" y="529"/>
                      </a:cubicBezTo>
                      <a:cubicBezTo>
                        <a:pt x="312" y="529"/>
                        <a:pt x="294" y="551"/>
                        <a:pt x="281" y="546"/>
                      </a:cubicBezTo>
                      <a:cubicBezTo>
                        <a:pt x="174" y="510"/>
                        <a:pt x="299" y="349"/>
                        <a:pt x="299" y="312"/>
                      </a:cubicBezTo>
                      <a:cubicBezTo>
                        <a:pt x="299" y="271"/>
                        <a:pt x="271" y="186"/>
                        <a:pt x="271" y="157"/>
                      </a:cubicBezTo>
                      <a:cubicBezTo>
                        <a:pt x="271" y="103"/>
                        <a:pt x="299" y="60"/>
                        <a:pt x="334" y="60"/>
                      </a:cubicBezTo>
                      <a:cubicBezTo>
                        <a:pt x="369" y="60"/>
                        <a:pt x="397" y="103"/>
                        <a:pt x="397" y="157"/>
                      </a:cubicBezTo>
                      <a:cubicBezTo>
                        <a:pt x="397" y="186"/>
                        <a:pt x="369" y="262"/>
                        <a:pt x="369" y="313"/>
                      </a:cubicBezTo>
                      <a:cubicBezTo>
                        <a:pt x="369" y="359"/>
                        <a:pt x="496" y="515"/>
                        <a:pt x="385" y="548"/>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grpSp>
          <p:sp>
            <p:nvSpPr>
              <p:cNvPr id="74" name="Freeform 9"/>
              <p:cNvSpPr>
                <a:spLocks noEditPoints="1"/>
              </p:cNvSpPr>
              <p:nvPr/>
            </p:nvSpPr>
            <p:spPr bwMode="gray">
              <a:xfrm>
                <a:off x="1123243" y="1639909"/>
                <a:ext cx="353011" cy="335685"/>
              </a:xfrm>
              <a:custGeom>
                <a:avLst/>
                <a:gdLst>
                  <a:gd name="T0" fmla="*/ 685 w 689"/>
                  <a:gd name="T1" fmla="*/ 248 h 655"/>
                  <a:gd name="T2" fmla="*/ 660 w 689"/>
                  <a:gd name="T3" fmla="*/ 230 h 655"/>
                  <a:gd name="T4" fmla="*/ 460 w 689"/>
                  <a:gd name="T5" fmla="*/ 230 h 655"/>
                  <a:gd name="T6" fmla="*/ 431 w 689"/>
                  <a:gd name="T7" fmla="*/ 208 h 655"/>
                  <a:gd name="T8" fmla="*/ 369 w 689"/>
                  <a:gd name="T9" fmla="*/ 18 h 655"/>
                  <a:gd name="T10" fmla="*/ 344 w 689"/>
                  <a:gd name="T11" fmla="*/ 0 h 655"/>
                  <a:gd name="T12" fmla="*/ 319 w 689"/>
                  <a:gd name="T13" fmla="*/ 18 h 655"/>
                  <a:gd name="T14" fmla="*/ 258 w 689"/>
                  <a:gd name="T15" fmla="*/ 208 h 655"/>
                  <a:gd name="T16" fmla="*/ 228 w 689"/>
                  <a:gd name="T17" fmla="*/ 230 h 655"/>
                  <a:gd name="T18" fmla="*/ 28 w 689"/>
                  <a:gd name="T19" fmla="*/ 230 h 655"/>
                  <a:gd name="T20" fmla="*/ 3 w 689"/>
                  <a:gd name="T21" fmla="*/ 248 h 655"/>
                  <a:gd name="T22" fmla="*/ 12 w 689"/>
                  <a:gd name="T23" fmla="*/ 277 h 655"/>
                  <a:gd name="T24" fmla="*/ 174 w 689"/>
                  <a:gd name="T25" fmla="*/ 394 h 655"/>
                  <a:gd name="T26" fmla="*/ 186 w 689"/>
                  <a:gd name="T27" fmla="*/ 429 h 655"/>
                  <a:gd name="T28" fmla="*/ 124 w 689"/>
                  <a:gd name="T29" fmla="*/ 619 h 655"/>
                  <a:gd name="T30" fmla="*/ 133 w 689"/>
                  <a:gd name="T31" fmla="*/ 649 h 655"/>
                  <a:gd name="T32" fmla="*/ 164 w 689"/>
                  <a:gd name="T33" fmla="*/ 649 h 655"/>
                  <a:gd name="T34" fmla="*/ 326 w 689"/>
                  <a:gd name="T35" fmla="*/ 531 h 655"/>
                  <a:gd name="T36" fmla="*/ 362 w 689"/>
                  <a:gd name="T37" fmla="*/ 531 h 655"/>
                  <a:gd name="T38" fmla="*/ 524 w 689"/>
                  <a:gd name="T39" fmla="*/ 649 h 655"/>
                  <a:gd name="T40" fmla="*/ 540 w 689"/>
                  <a:gd name="T41" fmla="*/ 654 h 655"/>
                  <a:gd name="T42" fmla="*/ 555 w 689"/>
                  <a:gd name="T43" fmla="*/ 649 h 655"/>
                  <a:gd name="T44" fmla="*/ 564 w 689"/>
                  <a:gd name="T45" fmla="*/ 619 h 655"/>
                  <a:gd name="T46" fmla="*/ 503 w 689"/>
                  <a:gd name="T47" fmla="*/ 429 h 655"/>
                  <a:gd name="T48" fmla="*/ 514 w 689"/>
                  <a:gd name="T49" fmla="*/ 394 h 655"/>
                  <a:gd name="T50" fmla="*/ 676 w 689"/>
                  <a:gd name="T51" fmla="*/ 277 h 655"/>
                  <a:gd name="T52" fmla="*/ 685 w 689"/>
                  <a:gd name="T53" fmla="*/ 248 h 655"/>
                  <a:gd name="T54" fmla="*/ 290 w 689"/>
                  <a:gd name="T55" fmla="*/ 353 h 655"/>
                  <a:gd name="T56" fmla="*/ 344 w 689"/>
                  <a:gd name="T57" fmla="*/ 362 h 655"/>
                  <a:gd name="T58" fmla="*/ 188 w 689"/>
                  <a:gd name="T59" fmla="*/ 527 h 655"/>
                  <a:gd name="T60" fmla="*/ 216 w 689"/>
                  <a:gd name="T61" fmla="*/ 439 h 655"/>
                  <a:gd name="T62" fmla="*/ 193 w 689"/>
                  <a:gd name="T63" fmla="*/ 368 h 655"/>
                  <a:gd name="T64" fmla="*/ 46 w 689"/>
                  <a:gd name="T65" fmla="*/ 262 h 655"/>
                  <a:gd name="T66" fmla="*/ 228 w 689"/>
                  <a:gd name="T67" fmla="*/ 262 h 655"/>
                  <a:gd name="T68" fmla="*/ 288 w 689"/>
                  <a:gd name="T69" fmla="*/ 218 h 655"/>
                  <a:gd name="T70" fmla="*/ 344 w 689"/>
                  <a:gd name="T71" fmla="*/ 45 h 655"/>
                  <a:gd name="T72" fmla="*/ 396 w 689"/>
                  <a:gd name="T73" fmla="*/ 204 h 655"/>
                  <a:gd name="T74" fmla="*/ 290 w 689"/>
                  <a:gd name="T75" fmla="*/ 353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9" h="655">
                    <a:moveTo>
                      <a:pt x="685" y="248"/>
                    </a:moveTo>
                    <a:cubicBezTo>
                      <a:pt x="682" y="237"/>
                      <a:pt x="672" y="230"/>
                      <a:pt x="660" y="230"/>
                    </a:cubicBezTo>
                    <a:cubicBezTo>
                      <a:pt x="460" y="230"/>
                      <a:pt x="460" y="230"/>
                      <a:pt x="460" y="230"/>
                    </a:cubicBezTo>
                    <a:cubicBezTo>
                      <a:pt x="448" y="230"/>
                      <a:pt x="435" y="220"/>
                      <a:pt x="431" y="208"/>
                    </a:cubicBezTo>
                    <a:cubicBezTo>
                      <a:pt x="369" y="18"/>
                      <a:pt x="369" y="18"/>
                      <a:pt x="369" y="18"/>
                    </a:cubicBezTo>
                    <a:cubicBezTo>
                      <a:pt x="365" y="7"/>
                      <a:pt x="355" y="0"/>
                      <a:pt x="344" y="0"/>
                    </a:cubicBezTo>
                    <a:cubicBezTo>
                      <a:pt x="333" y="0"/>
                      <a:pt x="323" y="7"/>
                      <a:pt x="319" y="18"/>
                    </a:cubicBezTo>
                    <a:cubicBezTo>
                      <a:pt x="258" y="208"/>
                      <a:pt x="258" y="208"/>
                      <a:pt x="258" y="208"/>
                    </a:cubicBezTo>
                    <a:cubicBezTo>
                      <a:pt x="254" y="220"/>
                      <a:pt x="240" y="230"/>
                      <a:pt x="228" y="230"/>
                    </a:cubicBezTo>
                    <a:cubicBezTo>
                      <a:pt x="28" y="230"/>
                      <a:pt x="28" y="230"/>
                      <a:pt x="28" y="230"/>
                    </a:cubicBezTo>
                    <a:cubicBezTo>
                      <a:pt x="17" y="230"/>
                      <a:pt x="7" y="237"/>
                      <a:pt x="3" y="248"/>
                    </a:cubicBezTo>
                    <a:cubicBezTo>
                      <a:pt x="0" y="258"/>
                      <a:pt x="3" y="270"/>
                      <a:pt x="12" y="277"/>
                    </a:cubicBezTo>
                    <a:cubicBezTo>
                      <a:pt x="174" y="394"/>
                      <a:pt x="174" y="394"/>
                      <a:pt x="174" y="394"/>
                    </a:cubicBezTo>
                    <a:cubicBezTo>
                      <a:pt x="184" y="402"/>
                      <a:pt x="190" y="417"/>
                      <a:pt x="186" y="429"/>
                    </a:cubicBezTo>
                    <a:cubicBezTo>
                      <a:pt x="124" y="619"/>
                      <a:pt x="124" y="619"/>
                      <a:pt x="124" y="619"/>
                    </a:cubicBezTo>
                    <a:cubicBezTo>
                      <a:pt x="120" y="630"/>
                      <a:pt x="124" y="642"/>
                      <a:pt x="133" y="649"/>
                    </a:cubicBezTo>
                    <a:cubicBezTo>
                      <a:pt x="142" y="655"/>
                      <a:pt x="155" y="655"/>
                      <a:pt x="164" y="649"/>
                    </a:cubicBezTo>
                    <a:cubicBezTo>
                      <a:pt x="326" y="531"/>
                      <a:pt x="326" y="531"/>
                      <a:pt x="326" y="531"/>
                    </a:cubicBezTo>
                    <a:cubicBezTo>
                      <a:pt x="336" y="524"/>
                      <a:pt x="352" y="524"/>
                      <a:pt x="362" y="531"/>
                    </a:cubicBezTo>
                    <a:cubicBezTo>
                      <a:pt x="524" y="649"/>
                      <a:pt x="524" y="649"/>
                      <a:pt x="524" y="649"/>
                    </a:cubicBezTo>
                    <a:cubicBezTo>
                      <a:pt x="529" y="652"/>
                      <a:pt x="534" y="654"/>
                      <a:pt x="540" y="654"/>
                    </a:cubicBezTo>
                    <a:cubicBezTo>
                      <a:pt x="545" y="654"/>
                      <a:pt x="550" y="652"/>
                      <a:pt x="555" y="649"/>
                    </a:cubicBezTo>
                    <a:cubicBezTo>
                      <a:pt x="564" y="642"/>
                      <a:pt x="568" y="630"/>
                      <a:pt x="564" y="619"/>
                    </a:cubicBezTo>
                    <a:cubicBezTo>
                      <a:pt x="503" y="429"/>
                      <a:pt x="503" y="429"/>
                      <a:pt x="503" y="429"/>
                    </a:cubicBezTo>
                    <a:cubicBezTo>
                      <a:pt x="499" y="417"/>
                      <a:pt x="504" y="402"/>
                      <a:pt x="514" y="394"/>
                    </a:cubicBezTo>
                    <a:cubicBezTo>
                      <a:pt x="676" y="277"/>
                      <a:pt x="676" y="277"/>
                      <a:pt x="676" y="277"/>
                    </a:cubicBezTo>
                    <a:cubicBezTo>
                      <a:pt x="685" y="270"/>
                      <a:pt x="689" y="258"/>
                      <a:pt x="685" y="248"/>
                    </a:cubicBezTo>
                    <a:close/>
                    <a:moveTo>
                      <a:pt x="290" y="353"/>
                    </a:moveTo>
                    <a:cubicBezTo>
                      <a:pt x="324" y="347"/>
                      <a:pt x="373" y="325"/>
                      <a:pt x="344" y="362"/>
                    </a:cubicBezTo>
                    <a:cubicBezTo>
                      <a:pt x="293" y="424"/>
                      <a:pt x="233" y="484"/>
                      <a:pt x="188" y="527"/>
                    </a:cubicBezTo>
                    <a:cubicBezTo>
                      <a:pt x="216" y="439"/>
                      <a:pt x="216" y="439"/>
                      <a:pt x="216" y="439"/>
                    </a:cubicBezTo>
                    <a:cubicBezTo>
                      <a:pt x="224" y="414"/>
                      <a:pt x="214" y="384"/>
                      <a:pt x="193" y="368"/>
                    </a:cubicBezTo>
                    <a:cubicBezTo>
                      <a:pt x="46" y="262"/>
                      <a:pt x="46" y="262"/>
                      <a:pt x="46" y="262"/>
                    </a:cubicBezTo>
                    <a:cubicBezTo>
                      <a:pt x="228" y="262"/>
                      <a:pt x="228" y="262"/>
                      <a:pt x="228" y="262"/>
                    </a:cubicBezTo>
                    <a:cubicBezTo>
                      <a:pt x="254" y="262"/>
                      <a:pt x="280" y="243"/>
                      <a:pt x="288" y="218"/>
                    </a:cubicBezTo>
                    <a:cubicBezTo>
                      <a:pt x="344" y="45"/>
                      <a:pt x="344" y="45"/>
                      <a:pt x="344" y="45"/>
                    </a:cubicBezTo>
                    <a:cubicBezTo>
                      <a:pt x="396" y="204"/>
                      <a:pt x="396" y="204"/>
                      <a:pt x="396" y="204"/>
                    </a:cubicBezTo>
                    <a:cubicBezTo>
                      <a:pt x="332" y="266"/>
                      <a:pt x="253" y="358"/>
                      <a:pt x="290" y="353"/>
                    </a:cubicBezTo>
                    <a:close/>
                  </a:path>
                </a:pathLst>
              </a:custGeom>
              <a:gradFill flip="none" rotWithShape="1">
                <a:gsLst>
                  <a:gs pos="0">
                    <a:srgbClr val="7D7D7D"/>
                  </a:gs>
                  <a:gs pos="100000">
                    <a:srgbClr val="C8C8C8"/>
                  </a:gs>
                </a:gsLst>
                <a:lin ang="5400000" scaled="1"/>
                <a:tileRect/>
              </a:grad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grpSp>
            <p:nvGrpSpPr>
              <p:cNvPr id="75" name="Gruppieren 74"/>
              <p:cNvGrpSpPr/>
              <p:nvPr/>
            </p:nvGrpSpPr>
            <p:grpSpPr bwMode="gray">
              <a:xfrm>
                <a:off x="8087803" y="1608614"/>
                <a:ext cx="244727" cy="398274"/>
                <a:chOff x="13045749" y="2344907"/>
                <a:chExt cx="879332" cy="1431047"/>
              </a:xfrm>
              <a:gradFill flip="none" rotWithShape="1">
                <a:gsLst>
                  <a:gs pos="0">
                    <a:srgbClr val="7D7D7D"/>
                  </a:gs>
                  <a:gs pos="100000">
                    <a:srgbClr val="C8C8C8"/>
                  </a:gs>
                </a:gsLst>
                <a:lin ang="5400000" scaled="1"/>
                <a:tileRect/>
              </a:gradFill>
            </p:grpSpPr>
            <p:sp>
              <p:nvSpPr>
                <p:cNvPr id="76" name="Freeform 10"/>
                <p:cNvSpPr>
                  <a:spLocks noEditPoints="1"/>
                </p:cNvSpPr>
                <p:nvPr/>
              </p:nvSpPr>
              <p:spPr bwMode="gray">
                <a:xfrm>
                  <a:off x="13045749" y="2344907"/>
                  <a:ext cx="879332" cy="1066087"/>
                </a:xfrm>
                <a:custGeom>
                  <a:avLst/>
                  <a:gdLst>
                    <a:gd name="T0" fmla="*/ 407 w 478"/>
                    <a:gd name="T1" fmla="*/ 57 h 579"/>
                    <a:gd name="T2" fmla="*/ 237 w 478"/>
                    <a:gd name="T3" fmla="*/ 0 h 579"/>
                    <a:gd name="T4" fmla="*/ 115 w 478"/>
                    <a:gd name="T5" fmla="*/ 15 h 579"/>
                    <a:gd name="T6" fmla="*/ 10 w 478"/>
                    <a:gd name="T7" fmla="*/ 131 h 579"/>
                    <a:gd name="T8" fmla="*/ 171 w 478"/>
                    <a:gd name="T9" fmla="*/ 204 h 579"/>
                    <a:gd name="T10" fmla="*/ 261 w 478"/>
                    <a:gd name="T11" fmla="*/ 260 h 579"/>
                    <a:gd name="T12" fmla="*/ 182 w 478"/>
                    <a:gd name="T13" fmla="*/ 366 h 579"/>
                    <a:gd name="T14" fmla="*/ 137 w 478"/>
                    <a:gd name="T15" fmla="*/ 516 h 579"/>
                    <a:gd name="T16" fmla="*/ 184 w 478"/>
                    <a:gd name="T17" fmla="*/ 572 h 579"/>
                    <a:gd name="T18" fmla="*/ 274 w 478"/>
                    <a:gd name="T19" fmla="*/ 514 h 579"/>
                    <a:gd name="T20" fmla="*/ 365 w 478"/>
                    <a:gd name="T21" fmla="*/ 401 h 579"/>
                    <a:gd name="T22" fmla="*/ 478 w 478"/>
                    <a:gd name="T23" fmla="*/ 219 h 579"/>
                    <a:gd name="T24" fmla="*/ 407 w 478"/>
                    <a:gd name="T25" fmla="*/ 57 h 579"/>
                    <a:gd name="T26" fmla="*/ 342 w 478"/>
                    <a:gd name="T27" fmla="*/ 91 h 579"/>
                    <a:gd name="T28" fmla="*/ 302 w 478"/>
                    <a:gd name="T29" fmla="*/ 147 h 579"/>
                    <a:gd name="T30" fmla="*/ 264 w 478"/>
                    <a:gd name="T31" fmla="*/ 199 h 579"/>
                    <a:gd name="T32" fmla="*/ 200 w 478"/>
                    <a:gd name="T33" fmla="*/ 170 h 579"/>
                    <a:gd name="T34" fmla="*/ 160 w 478"/>
                    <a:gd name="T35" fmla="*/ 179 h 579"/>
                    <a:gd name="T36" fmla="*/ 78 w 478"/>
                    <a:gd name="T37" fmla="*/ 203 h 579"/>
                    <a:gd name="T38" fmla="*/ 37 w 478"/>
                    <a:gd name="T39" fmla="*/ 128 h 579"/>
                    <a:gd name="T40" fmla="*/ 122 w 478"/>
                    <a:gd name="T41" fmla="*/ 42 h 579"/>
                    <a:gd name="T42" fmla="*/ 237 w 478"/>
                    <a:gd name="T43" fmla="*/ 28 h 579"/>
                    <a:gd name="T44" fmla="*/ 385 w 478"/>
                    <a:gd name="T45" fmla="*/ 75 h 579"/>
                    <a:gd name="T46" fmla="*/ 342 w 478"/>
                    <a:gd name="T47" fmla="*/ 91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8" h="579">
                      <a:moveTo>
                        <a:pt x="407" y="57"/>
                      </a:moveTo>
                      <a:cubicBezTo>
                        <a:pt x="362" y="19"/>
                        <a:pt x="305" y="0"/>
                        <a:pt x="237" y="0"/>
                      </a:cubicBezTo>
                      <a:cubicBezTo>
                        <a:pt x="198" y="0"/>
                        <a:pt x="157" y="5"/>
                        <a:pt x="115" y="15"/>
                      </a:cubicBezTo>
                      <a:cubicBezTo>
                        <a:pt x="57" y="29"/>
                        <a:pt x="0" y="54"/>
                        <a:pt x="10" y="131"/>
                      </a:cubicBezTo>
                      <a:cubicBezTo>
                        <a:pt x="19" y="208"/>
                        <a:pt x="32" y="268"/>
                        <a:pt x="171" y="204"/>
                      </a:cubicBezTo>
                      <a:cubicBezTo>
                        <a:pt x="218" y="182"/>
                        <a:pt x="259" y="218"/>
                        <a:pt x="261" y="260"/>
                      </a:cubicBezTo>
                      <a:cubicBezTo>
                        <a:pt x="262" y="302"/>
                        <a:pt x="219" y="319"/>
                        <a:pt x="182" y="366"/>
                      </a:cubicBezTo>
                      <a:cubicBezTo>
                        <a:pt x="145" y="414"/>
                        <a:pt x="137" y="484"/>
                        <a:pt x="137" y="516"/>
                      </a:cubicBezTo>
                      <a:cubicBezTo>
                        <a:pt x="137" y="553"/>
                        <a:pt x="158" y="572"/>
                        <a:pt x="184" y="572"/>
                      </a:cubicBezTo>
                      <a:cubicBezTo>
                        <a:pt x="211" y="572"/>
                        <a:pt x="278" y="579"/>
                        <a:pt x="274" y="514"/>
                      </a:cubicBezTo>
                      <a:cubicBezTo>
                        <a:pt x="270" y="449"/>
                        <a:pt x="308" y="433"/>
                        <a:pt x="365" y="401"/>
                      </a:cubicBezTo>
                      <a:cubicBezTo>
                        <a:pt x="441" y="357"/>
                        <a:pt x="478" y="314"/>
                        <a:pt x="478" y="219"/>
                      </a:cubicBezTo>
                      <a:cubicBezTo>
                        <a:pt x="478" y="152"/>
                        <a:pt x="455" y="98"/>
                        <a:pt x="407" y="57"/>
                      </a:cubicBezTo>
                      <a:close/>
                      <a:moveTo>
                        <a:pt x="342" y="91"/>
                      </a:moveTo>
                      <a:cubicBezTo>
                        <a:pt x="207" y="147"/>
                        <a:pt x="232" y="146"/>
                        <a:pt x="302" y="147"/>
                      </a:cubicBezTo>
                      <a:cubicBezTo>
                        <a:pt x="344" y="147"/>
                        <a:pt x="309" y="167"/>
                        <a:pt x="264" y="199"/>
                      </a:cubicBezTo>
                      <a:cubicBezTo>
                        <a:pt x="248" y="181"/>
                        <a:pt x="225" y="170"/>
                        <a:pt x="200" y="170"/>
                      </a:cubicBezTo>
                      <a:cubicBezTo>
                        <a:pt x="186" y="170"/>
                        <a:pt x="173" y="173"/>
                        <a:pt x="160" y="179"/>
                      </a:cubicBezTo>
                      <a:cubicBezTo>
                        <a:pt x="124" y="195"/>
                        <a:pt x="97" y="203"/>
                        <a:pt x="78" y="203"/>
                      </a:cubicBezTo>
                      <a:cubicBezTo>
                        <a:pt x="54" y="203"/>
                        <a:pt x="45" y="192"/>
                        <a:pt x="37" y="128"/>
                      </a:cubicBezTo>
                      <a:cubicBezTo>
                        <a:pt x="32" y="82"/>
                        <a:pt x="55" y="58"/>
                        <a:pt x="122" y="42"/>
                      </a:cubicBezTo>
                      <a:cubicBezTo>
                        <a:pt x="161" y="33"/>
                        <a:pt x="200" y="28"/>
                        <a:pt x="237" y="28"/>
                      </a:cubicBezTo>
                      <a:cubicBezTo>
                        <a:pt x="297" y="28"/>
                        <a:pt x="345" y="43"/>
                        <a:pt x="385" y="75"/>
                      </a:cubicBezTo>
                      <a:cubicBezTo>
                        <a:pt x="371" y="79"/>
                        <a:pt x="357" y="84"/>
                        <a:pt x="342" y="91"/>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sp>
              <p:nvSpPr>
                <p:cNvPr id="77" name="Freeform 11"/>
                <p:cNvSpPr>
                  <a:spLocks noEditPoints="1"/>
                </p:cNvSpPr>
                <p:nvPr/>
              </p:nvSpPr>
              <p:spPr bwMode="gray">
                <a:xfrm>
                  <a:off x="13269862" y="3447568"/>
                  <a:ext cx="361071" cy="328386"/>
                </a:xfrm>
                <a:custGeom>
                  <a:avLst/>
                  <a:gdLst>
                    <a:gd name="T0" fmla="*/ 167 w 196"/>
                    <a:gd name="T1" fmla="*/ 26 h 178"/>
                    <a:gd name="T2" fmla="*/ 98 w 196"/>
                    <a:gd name="T3" fmla="*/ 0 h 178"/>
                    <a:gd name="T4" fmla="*/ 29 w 196"/>
                    <a:gd name="T5" fmla="*/ 26 h 178"/>
                    <a:gd name="T6" fmla="*/ 0 w 196"/>
                    <a:gd name="T7" fmla="*/ 88 h 178"/>
                    <a:gd name="T8" fmla="*/ 29 w 196"/>
                    <a:gd name="T9" fmla="*/ 152 h 178"/>
                    <a:gd name="T10" fmla="*/ 98 w 196"/>
                    <a:gd name="T11" fmla="*/ 178 h 178"/>
                    <a:gd name="T12" fmla="*/ 167 w 196"/>
                    <a:gd name="T13" fmla="*/ 152 h 178"/>
                    <a:gd name="T14" fmla="*/ 196 w 196"/>
                    <a:gd name="T15" fmla="*/ 88 h 178"/>
                    <a:gd name="T16" fmla="*/ 167 w 196"/>
                    <a:gd name="T17" fmla="*/ 26 h 178"/>
                    <a:gd name="T18" fmla="*/ 38 w 196"/>
                    <a:gd name="T19" fmla="*/ 119 h 178"/>
                    <a:gd name="T20" fmla="*/ 28 w 196"/>
                    <a:gd name="T21" fmla="*/ 88 h 178"/>
                    <a:gd name="T22" fmla="*/ 48 w 196"/>
                    <a:gd name="T23" fmla="*/ 46 h 178"/>
                    <a:gd name="T24" fmla="*/ 98 w 196"/>
                    <a:gd name="T25" fmla="*/ 28 h 178"/>
                    <a:gd name="T26" fmla="*/ 147 w 196"/>
                    <a:gd name="T27" fmla="*/ 45 h 178"/>
                    <a:gd name="T28" fmla="*/ 38 w 196"/>
                    <a:gd name="T29" fmla="*/ 11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178">
                      <a:moveTo>
                        <a:pt x="167" y="26"/>
                      </a:moveTo>
                      <a:cubicBezTo>
                        <a:pt x="148" y="8"/>
                        <a:pt x="125" y="0"/>
                        <a:pt x="98" y="0"/>
                      </a:cubicBezTo>
                      <a:cubicBezTo>
                        <a:pt x="71" y="0"/>
                        <a:pt x="48" y="8"/>
                        <a:pt x="29" y="26"/>
                      </a:cubicBezTo>
                      <a:cubicBezTo>
                        <a:pt x="10" y="43"/>
                        <a:pt x="0" y="64"/>
                        <a:pt x="0" y="88"/>
                      </a:cubicBezTo>
                      <a:cubicBezTo>
                        <a:pt x="0" y="113"/>
                        <a:pt x="10" y="134"/>
                        <a:pt x="29" y="152"/>
                      </a:cubicBezTo>
                      <a:cubicBezTo>
                        <a:pt x="48" y="170"/>
                        <a:pt x="71" y="178"/>
                        <a:pt x="98" y="178"/>
                      </a:cubicBezTo>
                      <a:cubicBezTo>
                        <a:pt x="125" y="178"/>
                        <a:pt x="148" y="170"/>
                        <a:pt x="167" y="152"/>
                      </a:cubicBezTo>
                      <a:cubicBezTo>
                        <a:pt x="186" y="134"/>
                        <a:pt x="196" y="113"/>
                        <a:pt x="196" y="88"/>
                      </a:cubicBezTo>
                      <a:cubicBezTo>
                        <a:pt x="196" y="64"/>
                        <a:pt x="186" y="43"/>
                        <a:pt x="167" y="26"/>
                      </a:cubicBezTo>
                      <a:close/>
                      <a:moveTo>
                        <a:pt x="38" y="119"/>
                      </a:moveTo>
                      <a:cubicBezTo>
                        <a:pt x="31" y="110"/>
                        <a:pt x="28" y="100"/>
                        <a:pt x="28" y="88"/>
                      </a:cubicBezTo>
                      <a:cubicBezTo>
                        <a:pt x="28" y="72"/>
                        <a:pt x="34" y="58"/>
                        <a:pt x="48" y="46"/>
                      </a:cubicBezTo>
                      <a:cubicBezTo>
                        <a:pt x="61" y="34"/>
                        <a:pt x="78" y="28"/>
                        <a:pt x="98" y="28"/>
                      </a:cubicBezTo>
                      <a:cubicBezTo>
                        <a:pt x="118" y="28"/>
                        <a:pt x="134" y="33"/>
                        <a:pt x="147" y="45"/>
                      </a:cubicBezTo>
                      <a:cubicBezTo>
                        <a:pt x="117" y="60"/>
                        <a:pt x="79" y="83"/>
                        <a:pt x="38" y="119"/>
                      </a:cubicBezTo>
                      <a:close/>
                    </a:path>
                  </a:pathLst>
                </a:custGeom>
                <a:grpFill/>
                <a:ln>
                  <a:noFill/>
                </a:ln>
                <a:effectLst>
                  <a:innerShdw blurRad="25400" dist="12700" dir="13500000">
                    <a:prstClr val="black">
                      <a:alpha val="2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53930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1" smtClean="0"/>
              <a:t>Product </a:t>
            </a:r>
            <a:r>
              <a:rPr lang="en-US" b="0" noProof="1" smtClean="0"/>
              <a:t>– Norm Strategies (McKinsey/GE)</a:t>
            </a:r>
            <a:endParaRPr lang="en-US" b="0" noProof="1"/>
          </a:p>
        </p:txBody>
      </p:sp>
      <p:sp>
        <p:nvSpPr>
          <p:cNvPr id="3" name="Textplatzhalter 2"/>
          <p:cNvSpPr>
            <a:spLocks noGrp="1"/>
          </p:cNvSpPr>
          <p:nvPr>
            <p:ph type="body" sz="quarter" idx="13"/>
          </p:nvPr>
        </p:nvSpPr>
        <p:spPr bwMode="gray"/>
        <p:txBody>
          <a:bodyPr/>
          <a:lstStyle/>
          <a:p>
            <a:r>
              <a:rPr lang="en-US" noProof="1" smtClean="0"/>
              <a:t>Matrix of norm strategies (threefold division of axis )</a:t>
            </a:r>
            <a:endParaRPr lang="en-US" noProof="1"/>
          </a:p>
        </p:txBody>
      </p:sp>
      <p:grpSp>
        <p:nvGrpSpPr>
          <p:cNvPr id="5" name="Gruppieren 4"/>
          <p:cNvGrpSpPr/>
          <p:nvPr/>
        </p:nvGrpSpPr>
        <p:grpSpPr bwMode="gray">
          <a:xfrm>
            <a:off x="324876" y="1555750"/>
            <a:ext cx="8506423" cy="4292109"/>
            <a:chOff x="324876" y="1555750"/>
            <a:chExt cx="8506423" cy="4292109"/>
          </a:xfrm>
        </p:grpSpPr>
        <p:sp>
          <p:nvSpPr>
            <p:cNvPr id="4" name="Textfeld 3"/>
            <p:cNvSpPr txBox="1"/>
            <p:nvPr/>
          </p:nvSpPr>
          <p:spPr bwMode="gray">
            <a:xfrm>
              <a:off x="3157186" y="5478527"/>
              <a:ext cx="3211135" cy="369332"/>
            </a:xfrm>
            <a:prstGeom prst="rect">
              <a:avLst/>
            </a:prstGeom>
            <a:noFill/>
          </p:spPr>
          <p:txBody>
            <a:bodyPr wrap="none" rtlCol="0">
              <a:spAutoFit/>
            </a:bodyPr>
            <a:lstStyle/>
            <a:p>
              <a:r>
                <a:rPr lang="en-US" noProof="1" smtClean="0"/>
                <a:t>Relative competitive advantages</a:t>
              </a:r>
              <a:endParaRPr lang="en-US" noProof="1"/>
            </a:p>
          </p:txBody>
        </p:sp>
        <p:sp>
          <p:nvSpPr>
            <p:cNvPr id="15" name="Textfeld 14"/>
            <p:cNvSpPr txBox="1"/>
            <p:nvPr/>
          </p:nvSpPr>
          <p:spPr bwMode="gray">
            <a:xfrm rot="16200000">
              <a:off x="-746765" y="3314184"/>
              <a:ext cx="2512613" cy="369332"/>
            </a:xfrm>
            <a:prstGeom prst="rect">
              <a:avLst/>
            </a:prstGeom>
            <a:noFill/>
          </p:spPr>
          <p:txBody>
            <a:bodyPr wrap="square" rtlCol="0">
              <a:spAutoFit/>
            </a:bodyPr>
            <a:lstStyle/>
            <a:p>
              <a:pPr algn="ctr"/>
              <a:r>
                <a:rPr lang="en-US" noProof="1" smtClean="0"/>
                <a:t>Market attractiveness</a:t>
              </a:r>
              <a:endParaRPr lang="en-US" noProof="1"/>
            </a:p>
          </p:txBody>
        </p:sp>
        <p:grpSp>
          <p:nvGrpSpPr>
            <p:cNvPr id="30" name="Gruppieren 29"/>
            <p:cNvGrpSpPr/>
            <p:nvPr/>
          </p:nvGrpSpPr>
          <p:grpSpPr bwMode="gray">
            <a:xfrm>
              <a:off x="694207" y="1555750"/>
              <a:ext cx="8137092" cy="3886201"/>
              <a:chOff x="694207" y="1916114"/>
              <a:chExt cx="8137092" cy="3525837"/>
            </a:xfrm>
          </p:grpSpPr>
          <p:sp>
            <p:nvSpPr>
              <p:cNvPr id="35" name="Rechteck 34"/>
              <p:cNvSpPr/>
              <p:nvPr/>
            </p:nvSpPr>
            <p:spPr bwMode="gray">
              <a:xfrm>
                <a:off x="694207" y="1916114"/>
                <a:ext cx="1297350" cy="93609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High</a:t>
                </a:r>
              </a:p>
            </p:txBody>
          </p:sp>
          <p:sp>
            <p:nvSpPr>
              <p:cNvPr id="36" name="Rechteck 35"/>
              <p:cNvSpPr/>
              <p:nvPr/>
            </p:nvSpPr>
            <p:spPr bwMode="gray">
              <a:xfrm>
                <a:off x="694207" y="2852210"/>
                <a:ext cx="1297350" cy="93609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Medium</a:t>
                </a:r>
              </a:p>
            </p:txBody>
          </p:sp>
          <p:sp>
            <p:nvSpPr>
              <p:cNvPr id="37" name="Rechteck 36"/>
              <p:cNvSpPr/>
              <p:nvPr/>
            </p:nvSpPr>
            <p:spPr bwMode="gray">
              <a:xfrm>
                <a:off x="694207" y="3788304"/>
                <a:ext cx="1297350" cy="936095"/>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Low</a:t>
                </a:r>
              </a:p>
            </p:txBody>
          </p:sp>
          <p:sp>
            <p:nvSpPr>
              <p:cNvPr id="38" name="Rechteck 37"/>
              <p:cNvSpPr/>
              <p:nvPr/>
            </p:nvSpPr>
            <p:spPr bwMode="gray">
              <a:xfrm>
                <a:off x="694207" y="4724400"/>
                <a:ext cx="1297350" cy="71755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endParaRPr lang="en-US" sz="1600" b="1" noProof="1" smtClean="0">
                  <a:solidFill>
                    <a:srgbClr val="000000"/>
                  </a:solidFill>
                  <a:cs typeface="Arial" charset="0"/>
                </a:endParaRPr>
              </a:p>
            </p:txBody>
          </p:sp>
          <p:grpSp>
            <p:nvGrpSpPr>
              <p:cNvPr id="26" name="Gruppieren 25"/>
              <p:cNvGrpSpPr/>
              <p:nvPr/>
            </p:nvGrpSpPr>
            <p:grpSpPr bwMode="gray">
              <a:xfrm>
                <a:off x="1991557" y="1916114"/>
                <a:ext cx="6839742" cy="2808286"/>
                <a:chOff x="1991557" y="1916114"/>
                <a:chExt cx="6839742" cy="2808286"/>
              </a:xfrm>
            </p:grpSpPr>
            <p:sp>
              <p:nvSpPr>
                <p:cNvPr id="23" name="Rechteck 22"/>
                <p:cNvSpPr/>
                <p:nvPr/>
              </p:nvSpPr>
              <p:spPr bwMode="gray">
                <a:xfrm>
                  <a:off x="1991557" y="1916114"/>
                  <a:ext cx="2279635" cy="936095"/>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Investment or retreat</a:t>
                  </a:r>
                </a:p>
              </p:txBody>
            </p:sp>
            <p:sp>
              <p:nvSpPr>
                <p:cNvPr id="24" name="Rechteck 23"/>
                <p:cNvSpPr/>
                <p:nvPr/>
              </p:nvSpPr>
              <p:spPr bwMode="gray">
                <a:xfrm>
                  <a:off x="4272028" y="1916114"/>
                  <a:ext cx="2279635" cy="936095"/>
                </a:xfrm>
                <a:prstGeom prst="rect">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000000"/>
                      </a:solidFill>
                      <a:cs typeface="Arial" charset="0"/>
                    </a:rPr>
                    <a:t>Investment</a:t>
                  </a:r>
                </a:p>
              </p:txBody>
            </p:sp>
            <p:sp>
              <p:nvSpPr>
                <p:cNvPr id="25" name="Rechteck 24"/>
                <p:cNvSpPr/>
                <p:nvPr/>
              </p:nvSpPr>
              <p:spPr bwMode="gray">
                <a:xfrm>
                  <a:off x="6551664" y="1916114"/>
                  <a:ext cx="2279635" cy="936095"/>
                </a:xfrm>
                <a:prstGeom prst="rect">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000000"/>
                      </a:solidFill>
                      <a:cs typeface="Arial" charset="0"/>
                    </a:rPr>
                    <a:t>Keep </a:t>
                  </a:r>
                  <a:br>
                    <a:rPr lang="en-US" sz="1600" b="1" noProof="1" smtClean="0">
                      <a:solidFill>
                        <a:srgbClr val="000000"/>
                      </a:solidFill>
                      <a:cs typeface="Arial" charset="0"/>
                    </a:rPr>
                  </a:br>
                  <a:r>
                    <a:rPr lang="en-US" sz="1600" b="1" noProof="1" smtClean="0">
                      <a:solidFill>
                        <a:srgbClr val="000000"/>
                      </a:solidFill>
                      <a:cs typeface="Arial" charset="0"/>
                    </a:rPr>
                    <a:t>market leadership</a:t>
                  </a:r>
                </a:p>
              </p:txBody>
            </p:sp>
            <p:sp>
              <p:nvSpPr>
                <p:cNvPr id="27" name="Rechteck 26"/>
                <p:cNvSpPr/>
                <p:nvPr/>
              </p:nvSpPr>
              <p:spPr bwMode="gray">
                <a:xfrm>
                  <a:off x="1991557" y="2852209"/>
                  <a:ext cx="2279635" cy="936095"/>
                </a:xfrm>
                <a:prstGeom prst="rect">
                  <a:avLst/>
                </a:prstGeom>
                <a:gradFill flip="none" rotWithShape="1">
                  <a:gsLst>
                    <a:gs pos="0">
                      <a:schemeClr val="accent1">
                        <a:lumMod val="50000"/>
                      </a:schemeClr>
                    </a:gs>
                    <a:gs pos="100000">
                      <a:schemeClr val="accent1">
                        <a:lumMod val="7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Absorption and </a:t>
                  </a:r>
                  <a:br>
                    <a:rPr lang="en-US" sz="1600" b="1" noProof="1" smtClean="0">
                      <a:solidFill>
                        <a:srgbClr val="FFFFFF"/>
                      </a:solidFill>
                      <a:cs typeface="Arial" charset="0"/>
                    </a:rPr>
                  </a:br>
                  <a:r>
                    <a:rPr lang="en-US" sz="1600" b="1" noProof="1" smtClean="0">
                      <a:solidFill>
                        <a:srgbClr val="FFFFFF"/>
                      </a:solidFill>
                      <a:cs typeface="Arial" charset="0"/>
                    </a:rPr>
                    <a:t>gradual divestment</a:t>
                  </a:r>
                </a:p>
              </p:txBody>
            </p:sp>
            <p:sp>
              <p:nvSpPr>
                <p:cNvPr id="28" name="Rechteck 27"/>
                <p:cNvSpPr/>
                <p:nvPr/>
              </p:nvSpPr>
              <p:spPr bwMode="gray">
                <a:xfrm>
                  <a:off x="4272028" y="2852209"/>
                  <a:ext cx="2279635" cy="936095"/>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Transition</a:t>
                  </a:r>
                </a:p>
              </p:txBody>
            </p:sp>
            <p:sp>
              <p:nvSpPr>
                <p:cNvPr id="29" name="Rechteck 28"/>
                <p:cNvSpPr/>
                <p:nvPr/>
              </p:nvSpPr>
              <p:spPr bwMode="gray">
                <a:xfrm>
                  <a:off x="6551664" y="2852209"/>
                  <a:ext cx="2279635" cy="936095"/>
                </a:xfrm>
                <a:prstGeom prst="rect">
                  <a:avLst/>
                </a:prstGeom>
                <a:gradFill flip="none" rotWithShape="1">
                  <a:gsLst>
                    <a:gs pos="0">
                      <a:schemeClr val="accent1">
                        <a:lumMod val="40000"/>
                        <a:lumOff val="60000"/>
                      </a:schemeClr>
                    </a:gs>
                    <a:gs pos="100000">
                      <a:schemeClr val="accent1">
                        <a:lumMod val="20000"/>
                        <a:lumOff val="8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000000"/>
                      </a:solidFill>
                      <a:cs typeface="Arial" charset="0"/>
                    </a:rPr>
                    <a:t>Growth</a:t>
                  </a:r>
                </a:p>
              </p:txBody>
            </p:sp>
            <p:sp>
              <p:nvSpPr>
                <p:cNvPr id="31" name="Rechteck 30"/>
                <p:cNvSpPr/>
                <p:nvPr/>
              </p:nvSpPr>
              <p:spPr bwMode="gray">
                <a:xfrm>
                  <a:off x="1991557" y="3788305"/>
                  <a:ext cx="2279635" cy="936095"/>
                </a:xfrm>
                <a:prstGeom prst="rect">
                  <a:avLst/>
                </a:prstGeom>
                <a:gradFill flip="none" rotWithShape="1">
                  <a:gsLst>
                    <a:gs pos="0">
                      <a:schemeClr val="accent1">
                        <a:lumMod val="50000"/>
                      </a:schemeClr>
                    </a:gs>
                    <a:gs pos="100000">
                      <a:schemeClr val="accent1">
                        <a:lumMod val="7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Divestment</a:t>
                  </a:r>
                </a:p>
              </p:txBody>
            </p:sp>
            <p:sp>
              <p:nvSpPr>
                <p:cNvPr id="32" name="Rechteck 31"/>
                <p:cNvSpPr/>
                <p:nvPr/>
              </p:nvSpPr>
              <p:spPr bwMode="gray">
                <a:xfrm>
                  <a:off x="4272028" y="3788305"/>
                  <a:ext cx="2279635" cy="936095"/>
                </a:xfrm>
                <a:prstGeom prst="rect">
                  <a:avLst/>
                </a:prstGeom>
                <a:gradFill flip="none" rotWithShape="1">
                  <a:gsLst>
                    <a:gs pos="0">
                      <a:schemeClr val="accent1">
                        <a:lumMod val="50000"/>
                      </a:schemeClr>
                    </a:gs>
                    <a:gs pos="100000">
                      <a:schemeClr val="accent1">
                        <a:lumMod val="75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Absorption and gradual divestment</a:t>
                  </a:r>
                </a:p>
              </p:txBody>
            </p:sp>
            <p:sp>
              <p:nvSpPr>
                <p:cNvPr id="33" name="Rechteck 32"/>
                <p:cNvSpPr/>
                <p:nvPr/>
              </p:nvSpPr>
              <p:spPr bwMode="gray">
                <a:xfrm>
                  <a:off x="6551664" y="3788305"/>
                  <a:ext cx="2279635" cy="936095"/>
                </a:xfrm>
                <a:prstGeom prst="rect">
                  <a:avLst/>
                </a:prstGeom>
                <a:gradFill flip="none" rotWithShape="1">
                  <a:gsLst>
                    <a:gs pos="0">
                      <a:schemeClr val="accent1"/>
                    </a:gs>
                    <a:gs pos="100000">
                      <a:schemeClr val="accent1">
                        <a:lumMod val="60000"/>
                        <a:lumOff val="40000"/>
                      </a:schemeClr>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wrap="square" lIns="90000" tIns="46800" rIns="90000" bIns="46800" anchor="ctr" anchorCtr="0"/>
                <a:lstStyle/>
                <a:p>
                  <a:pPr algn="ctr">
                    <a:buClr>
                      <a:srgbClr val="969696"/>
                    </a:buClr>
                    <a:defRPr/>
                  </a:pPr>
                  <a:r>
                    <a:rPr lang="en-US" sz="1600" b="1" noProof="1" smtClean="0">
                      <a:solidFill>
                        <a:srgbClr val="FFFFFF"/>
                      </a:solidFill>
                      <a:cs typeface="Arial" charset="0"/>
                    </a:rPr>
                    <a:t>Absorption</a:t>
                  </a:r>
                </a:p>
              </p:txBody>
            </p:sp>
          </p:grpSp>
          <p:sp>
            <p:nvSpPr>
              <p:cNvPr id="17" name="Rechteck 16"/>
              <p:cNvSpPr/>
              <p:nvPr/>
            </p:nvSpPr>
            <p:spPr bwMode="gray">
              <a:xfrm>
                <a:off x="1991557" y="4724400"/>
                <a:ext cx="2279635" cy="71755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Low</a:t>
                </a:r>
              </a:p>
            </p:txBody>
          </p:sp>
          <p:sp>
            <p:nvSpPr>
              <p:cNvPr id="19" name="Rechteck 18"/>
              <p:cNvSpPr/>
              <p:nvPr/>
            </p:nvSpPr>
            <p:spPr bwMode="gray">
              <a:xfrm>
                <a:off x="4272028" y="4724400"/>
                <a:ext cx="2279635" cy="71755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Medium</a:t>
                </a:r>
              </a:p>
            </p:txBody>
          </p:sp>
          <p:sp>
            <p:nvSpPr>
              <p:cNvPr id="20" name="Rechteck 19"/>
              <p:cNvSpPr/>
              <p:nvPr/>
            </p:nvSpPr>
            <p:spPr bwMode="gray">
              <a:xfrm>
                <a:off x="6551664" y="4724400"/>
                <a:ext cx="2279635" cy="717551"/>
              </a:xfrm>
              <a:prstGeom prst="rect">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90000" tIns="46800" rIns="90000" bIns="46800" anchor="ctr" anchorCtr="0"/>
              <a:lstStyle/>
              <a:p>
                <a:pPr algn="ctr">
                  <a:buClr>
                    <a:srgbClr val="969696"/>
                  </a:buClr>
                  <a:defRPr/>
                </a:pPr>
                <a:r>
                  <a:rPr lang="en-US" sz="1600" b="1" noProof="1" smtClean="0">
                    <a:solidFill>
                      <a:srgbClr val="000000"/>
                    </a:solidFill>
                    <a:cs typeface="Arial" charset="0"/>
                  </a:rPr>
                  <a:t>High</a:t>
                </a:r>
              </a:p>
            </p:txBody>
          </p:sp>
        </p:grpSp>
      </p:grpSp>
      <p:grpSp>
        <p:nvGrpSpPr>
          <p:cNvPr id="40" name="Gruppieren 39"/>
          <p:cNvGrpSpPr/>
          <p:nvPr/>
        </p:nvGrpSpPr>
        <p:grpSpPr bwMode="gray">
          <a:xfrm rot="21415227">
            <a:off x="409469" y="4771380"/>
            <a:ext cx="2073571" cy="1916699"/>
            <a:chOff x="6996185" y="-330006"/>
            <a:chExt cx="2073571" cy="1916699"/>
          </a:xfrm>
        </p:grpSpPr>
        <p:sp>
          <p:nvSpPr>
            <p:cNvPr id="41" name="Rechteck 40"/>
            <p:cNvSpPr/>
            <p:nvPr/>
          </p:nvSpPr>
          <p:spPr bwMode="gray">
            <a:xfrm rot="384271">
              <a:off x="6996185" y="66898"/>
              <a:ext cx="2073571" cy="151979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lstStyle/>
            <a:p>
              <a:pPr>
                <a:spcAft>
                  <a:spcPts val="600"/>
                </a:spcAft>
              </a:pPr>
              <a:r>
                <a:rPr lang="en-US" sz="1600" b="1"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Tip</a:t>
              </a:r>
            </a:p>
            <a:p>
              <a:pPr>
                <a:spcAft>
                  <a:spcPts val="600"/>
                </a:spcAft>
              </a:pPr>
              <a:r>
                <a:rPr lang="en-US" sz="1100" dirty="0" smtClean="0">
                  <a:solidFill>
                    <a:srgbClr val="FFFFFF"/>
                  </a:solidFill>
                  <a:effectLst>
                    <a:outerShdw blurRad="190500" algn="ctr" rotWithShape="0">
                      <a:prstClr val="black">
                        <a:alpha val="50000"/>
                      </a:prstClr>
                    </a:outerShdw>
                  </a:effectLst>
                  <a:latin typeface="Segoe Print" pitchFamily="2" charset="0"/>
                  <a:cs typeface="MV Boli" pitchFamily="2" charset="0"/>
                </a:rPr>
                <a:t>Highlight the norm strategy of your corporation by applying a string, colored line to the relevant field.</a:t>
              </a:r>
              <a:endParaRPr lang="en-US" sz="1000" dirty="0">
                <a:solidFill>
                  <a:srgbClr val="FFFFFF"/>
                </a:solidFill>
                <a:effectLst>
                  <a:outerShdw blurRad="190500" algn="ctr" rotWithShape="0">
                    <a:prstClr val="black">
                      <a:alpha val="50000"/>
                    </a:prstClr>
                  </a:outerShdw>
                </a:effectLst>
                <a:latin typeface="Segoe Print" pitchFamily="2" charset="0"/>
                <a:cs typeface="MV Boli" pitchFamily="2" charset="0"/>
              </a:endParaRPr>
            </a:p>
          </p:txBody>
        </p:sp>
        <p:pic>
          <p:nvPicPr>
            <p:cNvPr id="42" name="Picture 5" descr="Tessafilm_4"/>
            <p:cNvPicPr>
              <a:picLocks noChangeAspect="1" noChangeArrowheads="1"/>
            </p:cNvPicPr>
            <p:nvPr/>
          </p:nvPicPr>
          <p:blipFill>
            <a:blip r:embed="rId2" cstate="print"/>
            <a:srcRect l="59392" b="89844"/>
            <a:stretch>
              <a:fillRect/>
            </a:stretch>
          </p:blipFill>
          <p:spPr bwMode="gray">
            <a:xfrm rot="16384773">
              <a:off x="7565741" y="-158549"/>
              <a:ext cx="738456" cy="395541"/>
            </a:xfrm>
            <a:prstGeom prst="rect">
              <a:avLst/>
            </a:prstGeom>
            <a:noFill/>
          </p:spPr>
        </p:pic>
      </p:grpSp>
    </p:spTree>
    <p:extLst>
      <p:ext uri="{BB962C8B-B14F-4D97-AF65-F5344CB8AC3E}">
        <p14:creationId xmlns:p14="http://schemas.microsoft.com/office/powerpoint/2010/main" val="2792552955"/>
      </p:ext>
    </p:extLst>
  </p:cSld>
  <p:clrMapOvr>
    <a:masterClrMapping/>
  </p:clrMapOvr>
  <p:transition spd="med">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uppieren 135"/>
          <p:cNvGrpSpPr/>
          <p:nvPr/>
        </p:nvGrpSpPr>
        <p:grpSpPr>
          <a:xfrm>
            <a:off x="2533650" y="1555749"/>
            <a:ext cx="3779837" cy="1462098"/>
            <a:chOff x="2533650" y="1555749"/>
            <a:chExt cx="3779837" cy="1462098"/>
          </a:xfrm>
        </p:grpSpPr>
        <p:sp>
          <p:nvSpPr>
            <p:cNvPr id="21" name="Raute 20"/>
            <p:cNvSpPr/>
            <p:nvPr/>
          </p:nvSpPr>
          <p:spPr bwMode="auto">
            <a:xfrm>
              <a:off x="4297535"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5" name="Raute 24"/>
            <p:cNvSpPr/>
            <p:nvPr/>
          </p:nvSpPr>
          <p:spPr bwMode="auto">
            <a:xfrm>
              <a:off x="4297535"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6" name="Raute 25"/>
            <p:cNvSpPr/>
            <p:nvPr/>
          </p:nvSpPr>
          <p:spPr bwMode="auto">
            <a:xfrm>
              <a:off x="4297535"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7" name="Raute 26"/>
            <p:cNvSpPr/>
            <p:nvPr/>
          </p:nvSpPr>
          <p:spPr bwMode="auto">
            <a:xfrm>
              <a:off x="4297535"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8" name="Raute 27"/>
            <p:cNvSpPr/>
            <p:nvPr/>
          </p:nvSpPr>
          <p:spPr bwMode="auto">
            <a:xfrm>
              <a:off x="4297535"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9" name="Raute 28"/>
            <p:cNvSpPr/>
            <p:nvPr/>
          </p:nvSpPr>
          <p:spPr bwMode="auto">
            <a:xfrm>
              <a:off x="4297535" y="1921273"/>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0" name="Raute 29"/>
            <p:cNvSpPr/>
            <p:nvPr/>
          </p:nvSpPr>
          <p:spPr bwMode="auto">
            <a:xfrm>
              <a:off x="4297535" y="1738511"/>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1" name="Raute 30"/>
            <p:cNvSpPr/>
            <p:nvPr/>
          </p:nvSpPr>
          <p:spPr bwMode="auto">
            <a:xfrm>
              <a:off x="4297535" y="1555749"/>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4" name="Raute 33"/>
            <p:cNvSpPr/>
            <p:nvPr/>
          </p:nvSpPr>
          <p:spPr bwMode="auto">
            <a:xfrm>
              <a:off x="4549602"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5" name="Raute 34"/>
            <p:cNvSpPr/>
            <p:nvPr/>
          </p:nvSpPr>
          <p:spPr bwMode="auto">
            <a:xfrm>
              <a:off x="4549602"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6" name="Raute 35"/>
            <p:cNvSpPr/>
            <p:nvPr/>
          </p:nvSpPr>
          <p:spPr bwMode="auto">
            <a:xfrm>
              <a:off x="4549602"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700" dirty="0" smtClean="0">
                  <a:solidFill>
                    <a:srgbClr val="2A79FF"/>
                  </a:solidFill>
                  <a:sym typeface="Wingdings 3"/>
                </a:rPr>
                <a:t>++</a:t>
              </a:r>
            </a:p>
          </p:txBody>
        </p:sp>
        <p:sp>
          <p:nvSpPr>
            <p:cNvPr id="37" name="Raute 36"/>
            <p:cNvSpPr/>
            <p:nvPr/>
          </p:nvSpPr>
          <p:spPr bwMode="auto">
            <a:xfrm>
              <a:off x="4547221"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8" name="Raute 37"/>
            <p:cNvSpPr/>
            <p:nvPr/>
          </p:nvSpPr>
          <p:spPr bwMode="auto">
            <a:xfrm>
              <a:off x="4549602"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39" name="Raute 38"/>
            <p:cNvSpPr/>
            <p:nvPr/>
          </p:nvSpPr>
          <p:spPr bwMode="auto">
            <a:xfrm>
              <a:off x="4549602" y="1921273"/>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0" name="Raute 39"/>
            <p:cNvSpPr/>
            <p:nvPr/>
          </p:nvSpPr>
          <p:spPr bwMode="auto">
            <a:xfrm>
              <a:off x="4549602" y="1738511"/>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2" name="Raute 41"/>
            <p:cNvSpPr/>
            <p:nvPr/>
          </p:nvSpPr>
          <p:spPr bwMode="auto">
            <a:xfrm>
              <a:off x="4806348"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3" name="Raute 42"/>
            <p:cNvSpPr/>
            <p:nvPr/>
          </p:nvSpPr>
          <p:spPr bwMode="auto">
            <a:xfrm>
              <a:off x="4801586"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4" name="Raute 43"/>
            <p:cNvSpPr/>
            <p:nvPr/>
          </p:nvSpPr>
          <p:spPr bwMode="auto">
            <a:xfrm>
              <a:off x="4801586"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5" name="Raute 44"/>
            <p:cNvSpPr/>
            <p:nvPr/>
          </p:nvSpPr>
          <p:spPr bwMode="auto">
            <a:xfrm>
              <a:off x="4801586"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800" dirty="0" smtClean="0">
                  <a:solidFill>
                    <a:srgbClr val="2A79FF"/>
                  </a:solidFill>
                  <a:sym typeface="Wingdings 3"/>
                </a:rPr>
                <a:t>+</a:t>
              </a:r>
            </a:p>
          </p:txBody>
        </p:sp>
        <p:sp>
          <p:nvSpPr>
            <p:cNvPr id="46" name="Raute 45"/>
            <p:cNvSpPr/>
            <p:nvPr/>
          </p:nvSpPr>
          <p:spPr bwMode="auto">
            <a:xfrm>
              <a:off x="4801586"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47" name="Raute 46"/>
            <p:cNvSpPr/>
            <p:nvPr/>
          </p:nvSpPr>
          <p:spPr bwMode="auto">
            <a:xfrm>
              <a:off x="4801586" y="1921273"/>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800" dirty="0" smtClean="0">
                  <a:solidFill>
                    <a:srgbClr val="2A79FF"/>
                  </a:solidFill>
                  <a:sym typeface="Wingdings 3"/>
                </a:rPr>
                <a:t>+</a:t>
              </a:r>
            </a:p>
          </p:txBody>
        </p:sp>
        <p:sp>
          <p:nvSpPr>
            <p:cNvPr id="50" name="Raute 49"/>
            <p:cNvSpPr/>
            <p:nvPr/>
          </p:nvSpPr>
          <p:spPr bwMode="auto">
            <a:xfrm>
              <a:off x="5053569"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51" name="Raute 50"/>
            <p:cNvSpPr/>
            <p:nvPr/>
          </p:nvSpPr>
          <p:spPr bwMode="auto">
            <a:xfrm>
              <a:off x="5053569"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52" name="Raute 51"/>
            <p:cNvSpPr/>
            <p:nvPr/>
          </p:nvSpPr>
          <p:spPr bwMode="auto">
            <a:xfrm>
              <a:off x="5053569"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r>
                <a:rPr lang="en-US" sz="800" b="1" dirty="0" smtClean="0">
                  <a:solidFill>
                    <a:srgbClr val="2A79FF"/>
                  </a:solidFill>
                  <a:latin typeface="Arial"/>
                  <a:cs typeface="Arial"/>
                  <a:sym typeface="Wingdings 3"/>
                </a:rPr>
                <a:t>‒</a:t>
              </a:r>
              <a:endParaRPr lang="en-US" sz="700" b="1" dirty="0" smtClean="0">
                <a:solidFill>
                  <a:srgbClr val="000000"/>
                </a:solidFill>
                <a:cs typeface="Arial" charset="0"/>
              </a:endParaRPr>
            </a:p>
          </p:txBody>
        </p:sp>
        <p:sp>
          <p:nvSpPr>
            <p:cNvPr id="53" name="Raute 52"/>
            <p:cNvSpPr/>
            <p:nvPr/>
          </p:nvSpPr>
          <p:spPr bwMode="auto">
            <a:xfrm>
              <a:off x="5053569"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54" name="Raute 53"/>
            <p:cNvSpPr/>
            <p:nvPr/>
          </p:nvSpPr>
          <p:spPr bwMode="auto">
            <a:xfrm>
              <a:off x="5053569"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58" name="Raute 57"/>
            <p:cNvSpPr/>
            <p:nvPr/>
          </p:nvSpPr>
          <p:spPr bwMode="auto">
            <a:xfrm>
              <a:off x="5305553"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59" name="Raute 58"/>
            <p:cNvSpPr/>
            <p:nvPr/>
          </p:nvSpPr>
          <p:spPr bwMode="auto">
            <a:xfrm>
              <a:off x="5305553"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60" name="Raute 59"/>
            <p:cNvSpPr/>
            <p:nvPr/>
          </p:nvSpPr>
          <p:spPr bwMode="auto">
            <a:xfrm>
              <a:off x="5305553"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61" name="Raute 60"/>
            <p:cNvSpPr/>
            <p:nvPr/>
          </p:nvSpPr>
          <p:spPr bwMode="auto">
            <a:xfrm>
              <a:off x="5305553"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66" name="Raute 65"/>
            <p:cNvSpPr/>
            <p:nvPr/>
          </p:nvSpPr>
          <p:spPr bwMode="auto">
            <a:xfrm>
              <a:off x="5557536"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67" name="Raute 66"/>
            <p:cNvSpPr/>
            <p:nvPr/>
          </p:nvSpPr>
          <p:spPr bwMode="auto">
            <a:xfrm>
              <a:off x="5557536"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68" name="Raute 67"/>
            <p:cNvSpPr/>
            <p:nvPr/>
          </p:nvSpPr>
          <p:spPr bwMode="auto">
            <a:xfrm>
              <a:off x="5557536"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74" name="Raute 73"/>
            <p:cNvSpPr/>
            <p:nvPr/>
          </p:nvSpPr>
          <p:spPr bwMode="auto">
            <a:xfrm>
              <a:off x="5809520"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75" name="Raute 74"/>
            <p:cNvSpPr/>
            <p:nvPr/>
          </p:nvSpPr>
          <p:spPr bwMode="auto">
            <a:xfrm>
              <a:off x="5809520"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82" name="Raute 81"/>
            <p:cNvSpPr/>
            <p:nvPr/>
          </p:nvSpPr>
          <p:spPr bwMode="auto">
            <a:xfrm>
              <a:off x="6061503"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90" name="Raute 89"/>
            <p:cNvSpPr/>
            <p:nvPr/>
          </p:nvSpPr>
          <p:spPr bwMode="auto">
            <a:xfrm>
              <a:off x="2533650"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98" name="Raute 97"/>
            <p:cNvSpPr/>
            <p:nvPr/>
          </p:nvSpPr>
          <p:spPr bwMode="auto">
            <a:xfrm>
              <a:off x="2785634"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99" name="Raute 98"/>
            <p:cNvSpPr/>
            <p:nvPr/>
          </p:nvSpPr>
          <p:spPr bwMode="auto">
            <a:xfrm>
              <a:off x="2785634"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06" name="Raute 105"/>
            <p:cNvSpPr/>
            <p:nvPr/>
          </p:nvSpPr>
          <p:spPr bwMode="auto">
            <a:xfrm>
              <a:off x="3037617"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07" name="Raute 106"/>
            <p:cNvSpPr/>
            <p:nvPr/>
          </p:nvSpPr>
          <p:spPr bwMode="auto">
            <a:xfrm>
              <a:off x="3037617"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08" name="Raute 107"/>
            <p:cNvSpPr/>
            <p:nvPr/>
          </p:nvSpPr>
          <p:spPr bwMode="auto">
            <a:xfrm>
              <a:off x="3037617"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14" name="Raute 113"/>
            <p:cNvSpPr/>
            <p:nvPr/>
          </p:nvSpPr>
          <p:spPr bwMode="auto">
            <a:xfrm>
              <a:off x="3289601"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15" name="Raute 114"/>
            <p:cNvSpPr/>
            <p:nvPr/>
          </p:nvSpPr>
          <p:spPr bwMode="auto">
            <a:xfrm>
              <a:off x="3289601"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16" name="Raute 115"/>
            <p:cNvSpPr/>
            <p:nvPr/>
          </p:nvSpPr>
          <p:spPr bwMode="auto">
            <a:xfrm>
              <a:off x="3289601"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17" name="Raute 116"/>
            <p:cNvSpPr/>
            <p:nvPr/>
          </p:nvSpPr>
          <p:spPr bwMode="auto">
            <a:xfrm>
              <a:off x="3289601"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22" name="Raute 121"/>
            <p:cNvSpPr/>
            <p:nvPr/>
          </p:nvSpPr>
          <p:spPr bwMode="auto">
            <a:xfrm>
              <a:off x="3541584"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23" name="Raute 122"/>
            <p:cNvSpPr/>
            <p:nvPr/>
          </p:nvSpPr>
          <p:spPr bwMode="auto">
            <a:xfrm>
              <a:off x="3541584"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800" dirty="0" smtClean="0">
                  <a:solidFill>
                    <a:srgbClr val="2A79FF"/>
                  </a:solidFill>
                  <a:sym typeface="Wingdings 3"/>
                </a:rPr>
                <a:t>+</a:t>
              </a:r>
            </a:p>
          </p:txBody>
        </p:sp>
        <p:sp>
          <p:nvSpPr>
            <p:cNvPr id="124" name="Raute 123"/>
            <p:cNvSpPr/>
            <p:nvPr/>
          </p:nvSpPr>
          <p:spPr bwMode="auto">
            <a:xfrm>
              <a:off x="3541584"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25" name="Raute 124"/>
            <p:cNvSpPr/>
            <p:nvPr/>
          </p:nvSpPr>
          <p:spPr bwMode="auto">
            <a:xfrm>
              <a:off x="3541584"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26" name="Raute 125"/>
            <p:cNvSpPr/>
            <p:nvPr/>
          </p:nvSpPr>
          <p:spPr bwMode="auto">
            <a:xfrm>
              <a:off x="3541584"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0" name="Raute 129"/>
            <p:cNvSpPr/>
            <p:nvPr/>
          </p:nvSpPr>
          <p:spPr bwMode="auto">
            <a:xfrm>
              <a:off x="3793568"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1" name="Raute 130"/>
            <p:cNvSpPr/>
            <p:nvPr/>
          </p:nvSpPr>
          <p:spPr bwMode="auto">
            <a:xfrm>
              <a:off x="3793568"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2" name="Raute 131"/>
            <p:cNvSpPr/>
            <p:nvPr/>
          </p:nvSpPr>
          <p:spPr bwMode="auto">
            <a:xfrm>
              <a:off x="3793568"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r>
                <a:rPr lang="en-US" sz="700" dirty="0" smtClean="0">
                  <a:solidFill>
                    <a:srgbClr val="2A79FF"/>
                  </a:solidFill>
                  <a:sym typeface="Wingdings 3"/>
                </a:rPr>
                <a:t></a:t>
              </a:r>
              <a:endParaRPr lang="en-US" sz="700" b="1" dirty="0" smtClean="0">
                <a:solidFill>
                  <a:srgbClr val="000000"/>
                </a:solidFill>
                <a:cs typeface="Arial" charset="0"/>
              </a:endParaRPr>
            </a:p>
          </p:txBody>
        </p:sp>
        <p:sp>
          <p:nvSpPr>
            <p:cNvPr id="133" name="Raute 132"/>
            <p:cNvSpPr/>
            <p:nvPr/>
          </p:nvSpPr>
          <p:spPr bwMode="auto">
            <a:xfrm>
              <a:off x="3793568"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4" name="Raute 133"/>
            <p:cNvSpPr/>
            <p:nvPr/>
          </p:nvSpPr>
          <p:spPr bwMode="auto">
            <a:xfrm>
              <a:off x="3793568"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5" name="Raute 134"/>
            <p:cNvSpPr/>
            <p:nvPr/>
          </p:nvSpPr>
          <p:spPr bwMode="auto">
            <a:xfrm>
              <a:off x="3793568" y="1921273"/>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8" name="Raute 137"/>
            <p:cNvSpPr/>
            <p:nvPr/>
          </p:nvSpPr>
          <p:spPr bwMode="auto">
            <a:xfrm>
              <a:off x="4045551" y="2835085"/>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39" name="Raute 138"/>
            <p:cNvSpPr/>
            <p:nvPr/>
          </p:nvSpPr>
          <p:spPr bwMode="auto">
            <a:xfrm>
              <a:off x="4045551" y="265232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40" name="Raute 139"/>
            <p:cNvSpPr/>
            <p:nvPr/>
          </p:nvSpPr>
          <p:spPr bwMode="auto">
            <a:xfrm>
              <a:off x="4045551" y="246956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41" name="Raute 140"/>
            <p:cNvSpPr/>
            <p:nvPr/>
          </p:nvSpPr>
          <p:spPr bwMode="auto">
            <a:xfrm>
              <a:off x="4045551" y="228679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42" name="Raute 141"/>
            <p:cNvSpPr/>
            <p:nvPr/>
          </p:nvSpPr>
          <p:spPr bwMode="auto">
            <a:xfrm>
              <a:off x="4045551" y="210403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r>
                <a:rPr lang="en-US" sz="700" dirty="0" smtClean="0">
                  <a:solidFill>
                    <a:srgbClr val="2A79FF"/>
                  </a:solidFill>
                  <a:sym typeface="Wingdings 3"/>
                </a:rPr>
                <a:t></a:t>
              </a:r>
              <a:endParaRPr lang="en-US" sz="700" b="1" dirty="0" smtClean="0">
                <a:solidFill>
                  <a:srgbClr val="000000"/>
                </a:solidFill>
                <a:cs typeface="Arial" charset="0"/>
              </a:endParaRPr>
            </a:p>
          </p:txBody>
        </p:sp>
        <p:sp>
          <p:nvSpPr>
            <p:cNvPr id="143" name="Raute 142"/>
            <p:cNvSpPr/>
            <p:nvPr/>
          </p:nvSpPr>
          <p:spPr bwMode="auto">
            <a:xfrm>
              <a:off x="4045551" y="1921273"/>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44" name="Raute 143"/>
            <p:cNvSpPr/>
            <p:nvPr/>
          </p:nvSpPr>
          <p:spPr bwMode="auto">
            <a:xfrm>
              <a:off x="4045551" y="1738511"/>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46" name="Raute 145"/>
            <p:cNvSpPr/>
            <p:nvPr/>
          </p:nvSpPr>
          <p:spPr bwMode="auto">
            <a:xfrm>
              <a:off x="2659642"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53" name="Raute 152"/>
            <p:cNvSpPr/>
            <p:nvPr/>
          </p:nvSpPr>
          <p:spPr bwMode="auto">
            <a:xfrm>
              <a:off x="2911626"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54" name="Raute 153"/>
            <p:cNvSpPr/>
            <p:nvPr/>
          </p:nvSpPr>
          <p:spPr bwMode="auto">
            <a:xfrm>
              <a:off x="2911626"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62" name="Raute 161"/>
            <p:cNvSpPr/>
            <p:nvPr/>
          </p:nvSpPr>
          <p:spPr bwMode="auto">
            <a:xfrm>
              <a:off x="3163609"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63" name="Raute 162"/>
            <p:cNvSpPr/>
            <p:nvPr/>
          </p:nvSpPr>
          <p:spPr bwMode="auto">
            <a:xfrm>
              <a:off x="3163609"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800" dirty="0" smtClean="0">
                  <a:solidFill>
                    <a:srgbClr val="2A79FF"/>
                  </a:solidFill>
                  <a:sym typeface="Wingdings 3"/>
                </a:rPr>
                <a:t>+</a:t>
              </a:r>
            </a:p>
          </p:txBody>
        </p:sp>
        <p:sp>
          <p:nvSpPr>
            <p:cNvPr id="164" name="Raute 163"/>
            <p:cNvSpPr/>
            <p:nvPr/>
          </p:nvSpPr>
          <p:spPr bwMode="auto">
            <a:xfrm>
              <a:off x="3163609"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69" name="Raute 168"/>
            <p:cNvSpPr/>
            <p:nvPr/>
          </p:nvSpPr>
          <p:spPr bwMode="auto">
            <a:xfrm>
              <a:off x="3415593"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70" name="Raute 169"/>
            <p:cNvSpPr/>
            <p:nvPr/>
          </p:nvSpPr>
          <p:spPr bwMode="auto">
            <a:xfrm>
              <a:off x="3415593"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71" name="Raute 170"/>
            <p:cNvSpPr/>
            <p:nvPr/>
          </p:nvSpPr>
          <p:spPr bwMode="auto">
            <a:xfrm>
              <a:off x="3415593"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72" name="Raute 171"/>
            <p:cNvSpPr/>
            <p:nvPr/>
          </p:nvSpPr>
          <p:spPr bwMode="auto">
            <a:xfrm>
              <a:off x="3415593"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700" dirty="0" smtClean="0">
                  <a:solidFill>
                    <a:srgbClr val="2A79FF"/>
                  </a:solidFill>
                  <a:sym typeface="Wingdings 3"/>
                </a:rPr>
                <a:t>++</a:t>
              </a:r>
            </a:p>
          </p:txBody>
        </p:sp>
        <p:sp>
          <p:nvSpPr>
            <p:cNvPr id="193" name="Raute 192"/>
            <p:cNvSpPr/>
            <p:nvPr/>
          </p:nvSpPr>
          <p:spPr bwMode="auto">
            <a:xfrm>
              <a:off x="3667577"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94" name="Raute 193"/>
            <p:cNvSpPr/>
            <p:nvPr/>
          </p:nvSpPr>
          <p:spPr bwMode="auto">
            <a:xfrm>
              <a:off x="3667577"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95" name="Raute 194"/>
            <p:cNvSpPr/>
            <p:nvPr/>
          </p:nvSpPr>
          <p:spPr bwMode="auto">
            <a:xfrm>
              <a:off x="3667577"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96" name="Raute 195"/>
            <p:cNvSpPr/>
            <p:nvPr/>
          </p:nvSpPr>
          <p:spPr bwMode="auto">
            <a:xfrm>
              <a:off x="3667577"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197" name="Raute 196"/>
            <p:cNvSpPr/>
            <p:nvPr/>
          </p:nvSpPr>
          <p:spPr bwMode="auto">
            <a:xfrm>
              <a:off x="3667577"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0" name="Raute 199"/>
            <p:cNvSpPr/>
            <p:nvPr/>
          </p:nvSpPr>
          <p:spPr bwMode="auto">
            <a:xfrm>
              <a:off x="3919561"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1" name="Raute 200"/>
            <p:cNvSpPr/>
            <p:nvPr/>
          </p:nvSpPr>
          <p:spPr bwMode="auto">
            <a:xfrm>
              <a:off x="3919561"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2" name="Raute 201"/>
            <p:cNvSpPr/>
            <p:nvPr/>
          </p:nvSpPr>
          <p:spPr bwMode="auto">
            <a:xfrm>
              <a:off x="3919561"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3" name="Raute 202"/>
            <p:cNvSpPr/>
            <p:nvPr/>
          </p:nvSpPr>
          <p:spPr bwMode="auto">
            <a:xfrm>
              <a:off x="3919561"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4" name="Raute 203"/>
            <p:cNvSpPr/>
            <p:nvPr/>
          </p:nvSpPr>
          <p:spPr bwMode="auto">
            <a:xfrm>
              <a:off x="3919561"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5" name="Raute 204"/>
            <p:cNvSpPr/>
            <p:nvPr/>
          </p:nvSpPr>
          <p:spPr bwMode="auto">
            <a:xfrm>
              <a:off x="3919561" y="182989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lvl="0" algn="ctr"/>
              <a:r>
                <a:rPr lang="en-US" sz="700" dirty="0" smtClean="0">
                  <a:solidFill>
                    <a:srgbClr val="2A79FF"/>
                  </a:solidFill>
                  <a:sym typeface="Wingdings 3"/>
                </a:rPr>
                <a:t>++</a:t>
              </a:r>
            </a:p>
          </p:txBody>
        </p:sp>
        <p:sp>
          <p:nvSpPr>
            <p:cNvPr id="208" name="Raute 207"/>
            <p:cNvSpPr/>
            <p:nvPr/>
          </p:nvSpPr>
          <p:spPr bwMode="auto">
            <a:xfrm>
              <a:off x="4171545"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09" name="Raute 208"/>
            <p:cNvSpPr/>
            <p:nvPr/>
          </p:nvSpPr>
          <p:spPr bwMode="auto">
            <a:xfrm>
              <a:off x="4171545"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r>
                <a:rPr lang="en-US" sz="800" b="1" dirty="0" smtClean="0">
                  <a:solidFill>
                    <a:srgbClr val="2A79FF"/>
                  </a:solidFill>
                  <a:latin typeface="Arial"/>
                  <a:cs typeface="Arial"/>
                  <a:sym typeface="Wingdings 3"/>
                </a:rPr>
                <a:t>‒</a:t>
              </a:r>
              <a:endParaRPr lang="en-US" sz="700" b="1" dirty="0" smtClean="0">
                <a:solidFill>
                  <a:srgbClr val="000000"/>
                </a:solidFill>
                <a:cs typeface="Arial" charset="0"/>
              </a:endParaRPr>
            </a:p>
          </p:txBody>
        </p:sp>
        <p:sp>
          <p:nvSpPr>
            <p:cNvPr id="210" name="Raute 209"/>
            <p:cNvSpPr/>
            <p:nvPr/>
          </p:nvSpPr>
          <p:spPr bwMode="auto">
            <a:xfrm>
              <a:off x="4171545"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1" name="Raute 210"/>
            <p:cNvSpPr/>
            <p:nvPr/>
          </p:nvSpPr>
          <p:spPr bwMode="auto">
            <a:xfrm>
              <a:off x="4171545"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2" name="Raute 211"/>
            <p:cNvSpPr/>
            <p:nvPr/>
          </p:nvSpPr>
          <p:spPr bwMode="auto">
            <a:xfrm>
              <a:off x="4171545"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3" name="Raute 212"/>
            <p:cNvSpPr/>
            <p:nvPr/>
          </p:nvSpPr>
          <p:spPr bwMode="auto">
            <a:xfrm>
              <a:off x="4171545" y="182989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4" name="Raute 213"/>
            <p:cNvSpPr/>
            <p:nvPr/>
          </p:nvSpPr>
          <p:spPr bwMode="auto">
            <a:xfrm>
              <a:off x="4171545" y="164713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5" name="Raute 214"/>
            <p:cNvSpPr/>
            <p:nvPr/>
          </p:nvSpPr>
          <p:spPr bwMode="auto">
            <a:xfrm>
              <a:off x="4423529"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6" name="Raute 215"/>
            <p:cNvSpPr/>
            <p:nvPr/>
          </p:nvSpPr>
          <p:spPr bwMode="auto">
            <a:xfrm>
              <a:off x="4423529"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7" name="Raute 216"/>
            <p:cNvSpPr/>
            <p:nvPr/>
          </p:nvSpPr>
          <p:spPr bwMode="auto">
            <a:xfrm>
              <a:off x="4423529"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r>
                <a:rPr lang="en-US" sz="800" b="1" dirty="0" smtClean="0">
                  <a:solidFill>
                    <a:srgbClr val="2A79FF"/>
                  </a:solidFill>
                  <a:latin typeface="Arial"/>
                  <a:cs typeface="Arial"/>
                  <a:sym typeface="Wingdings 3"/>
                </a:rPr>
                <a:t>‒</a:t>
              </a:r>
              <a:endParaRPr lang="en-US" sz="700" b="1" dirty="0" smtClean="0">
                <a:solidFill>
                  <a:srgbClr val="000000"/>
                </a:solidFill>
                <a:cs typeface="Arial" charset="0"/>
              </a:endParaRPr>
            </a:p>
          </p:txBody>
        </p:sp>
        <p:sp>
          <p:nvSpPr>
            <p:cNvPr id="218" name="Raute 217"/>
            <p:cNvSpPr/>
            <p:nvPr/>
          </p:nvSpPr>
          <p:spPr bwMode="auto">
            <a:xfrm>
              <a:off x="4423529"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19" name="Raute 218"/>
            <p:cNvSpPr/>
            <p:nvPr/>
          </p:nvSpPr>
          <p:spPr bwMode="auto">
            <a:xfrm>
              <a:off x="4423529"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0" name="Raute 219"/>
            <p:cNvSpPr/>
            <p:nvPr/>
          </p:nvSpPr>
          <p:spPr bwMode="auto">
            <a:xfrm>
              <a:off x="4423529" y="182989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1" name="Raute 220"/>
            <p:cNvSpPr/>
            <p:nvPr/>
          </p:nvSpPr>
          <p:spPr bwMode="auto">
            <a:xfrm>
              <a:off x="4423529" y="164713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3" name="Raute 222"/>
            <p:cNvSpPr/>
            <p:nvPr/>
          </p:nvSpPr>
          <p:spPr bwMode="auto">
            <a:xfrm>
              <a:off x="4675513"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4" name="Raute 223"/>
            <p:cNvSpPr/>
            <p:nvPr/>
          </p:nvSpPr>
          <p:spPr bwMode="auto">
            <a:xfrm>
              <a:off x="4675513"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5" name="Raute 224"/>
            <p:cNvSpPr/>
            <p:nvPr/>
          </p:nvSpPr>
          <p:spPr bwMode="auto">
            <a:xfrm>
              <a:off x="4675513"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6" name="Raute 225"/>
            <p:cNvSpPr/>
            <p:nvPr/>
          </p:nvSpPr>
          <p:spPr bwMode="auto">
            <a:xfrm>
              <a:off x="4675513"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7" name="Raute 226"/>
            <p:cNvSpPr/>
            <p:nvPr/>
          </p:nvSpPr>
          <p:spPr bwMode="auto">
            <a:xfrm>
              <a:off x="4675513"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28" name="Raute 227"/>
            <p:cNvSpPr/>
            <p:nvPr/>
          </p:nvSpPr>
          <p:spPr bwMode="auto">
            <a:xfrm>
              <a:off x="4675513" y="182989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0" name="Raute 229"/>
            <p:cNvSpPr/>
            <p:nvPr/>
          </p:nvSpPr>
          <p:spPr bwMode="auto">
            <a:xfrm>
              <a:off x="4927497"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1" name="Raute 230"/>
            <p:cNvSpPr/>
            <p:nvPr/>
          </p:nvSpPr>
          <p:spPr bwMode="auto">
            <a:xfrm>
              <a:off x="4927497"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2" name="Raute 231"/>
            <p:cNvSpPr/>
            <p:nvPr/>
          </p:nvSpPr>
          <p:spPr bwMode="auto">
            <a:xfrm>
              <a:off x="4927497"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3" name="Raute 232"/>
            <p:cNvSpPr/>
            <p:nvPr/>
          </p:nvSpPr>
          <p:spPr bwMode="auto">
            <a:xfrm>
              <a:off x="4927497"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4" name="Raute 233"/>
            <p:cNvSpPr/>
            <p:nvPr/>
          </p:nvSpPr>
          <p:spPr bwMode="auto">
            <a:xfrm>
              <a:off x="4927497" y="2012656"/>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8" name="Raute 237"/>
            <p:cNvSpPr/>
            <p:nvPr/>
          </p:nvSpPr>
          <p:spPr bwMode="auto">
            <a:xfrm>
              <a:off x="5179481"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39" name="Raute 238"/>
            <p:cNvSpPr/>
            <p:nvPr/>
          </p:nvSpPr>
          <p:spPr bwMode="auto">
            <a:xfrm>
              <a:off x="5179481"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40" name="Raute 239"/>
            <p:cNvSpPr/>
            <p:nvPr/>
          </p:nvSpPr>
          <p:spPr bwMode="auto">
            <a:xfrm>
              <a:off x="5179481"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41" name="Raute 240"/>
            <p:cNvSpPr/>
            <p:nvPr/>
          </p:nvSpPr>
          <p:spPr bwMode="auto">
            <a:xfrm>
              <a:off x="5179481" y="2195418"/>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45" name="Raute 244"/>
            <p:cNvSpPr/>
            <p:nvPr/>
          </p:nvSpPr>
          <p:spPr bwMode="auto">
            <a:xfrm>
              <a:off x="5431465"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46" name="Raute 245"/>
            <p:cNvSpPr/>
            <p:nvPr/>
          </p:nvSpPr>
          <p:spPr bwMode="auto">
            <a:xfrm>
              <a:off x="5431465"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47" name="Raute 246"/>
            <p:cNvSpPr/>
            <p:nvPr/>
          </p:nvSpPr>
          <p:spPr bwMode="auto">
            <a:xfrm>
              <a:off x="5431465" y="2378180"/>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53" name="Raute 252"/>
            <p:cNvSpPr/>
            <p:nvPr/>
          </p:nvSpPr>
          <p:spPr bwMode="auto">
            <a:xfrm>
              <a:off x="5683449"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54" name="Raute 253"/>
            <p:cNvSpPr/>
            <p:nvPr/>
          </p:nvSpPr>
          <p:spPr bwMode="auto">
            <a:xfrm>
              <a:off x="5683449" y="2560942"/>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sp>
          <p:nvSpPr>
            <p:cNvPr id="260" name="Raute 259"/>
            <p:cNvSpPr/>
            <p:nvPr/>
          </p:nvSpPr>
          <p:spPr bwMode="auto">
            <a:xfrm>
              <a:off x="5935433" y="2743704"/>
              <a:ext cx="251984" cy="182762"/>
            </a:xfrm>
            <a:prstGeom prst="diamond">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p:spPr>
          <p:txBody>
            <a:bodyPr lIns="0" tIns="0" rIns="0" bIns="0" anchor="ctr" anchorCtr="0"/>
            <a:lstStyle/>
            <a:p>
              <a:pPr algn="ctr">
                <a:lnSpc>
                  <a:spcPct val="95000"/>
                </a:lnSpc>
                <a:spcAft>
                  <a:spcPts val="800"/>
                </a:spcAft>
                <a:buClr>
                  <a:srgbClr val="969696"/>
                </a:buClr>
                <a:defRPr/>
              </a:pPr>
              <a:endParaRPr lang="en-US" sz="700" b="1" dirty="0" smtClean="0">
                <a:solidFill>
                  <a:srgbClr val="000000"/>
                </a:solidFill>
                <a:cs typeface="Arial" charset="0"/>
              </a:endParaRPr>
            </a:p>
          </p:txBody>
        </p:sp>
      </p:grpSp>
      <p:sp>
        <p:nvSpPr>
          <p:cNvPr id="4" name="_h2"/>
          <p:cNvSpPr>
            <a:spLocks noGrp="1"/>
          </p:cNvSpPr>
          <p:nvPr>
            <p:ph type="body" sz="quarter" idx="13"/>
          </p:nvPr>
        </p:nvSpPr>
        <p:spPr bwMode="gray"/>
        <p:txBody>
          <a:bodyPr/>
          <a:lstStyle/>
          <a:p>
            <a:pPr defTabSz="801688" eaLnBrk="0" hangingPunct="0"/>
            <a:r>
              <a:rPr lang="en-US" sz="1800" dirty="0" smtClean="0"/>
              <a:t>House of Quality is a diagram, resembling a house, used for defining the relationship between customer desires and the firm/product capabilities</a:t>
            </a:r>
            <a:endParaRPr lang="en-US" sz="1800" dirty="0"/>
          </a:p>
        </p:txBody>
      </p:sp>
      <p:sp>
        <p:nvSpPr>
          <p:cNvPr id="2" name="_h1"/>
          <p:cNvSpPr>
            <a:spLocks noGrp="1"/>
          </p:cNvSpPr>
          <p:nvPr>
            <p:ph type="title"/>
          </p:nvPr>
        </p:nvSpPr>
        <p:spPr bwMode="gray"/>
        <p:txBody>
          <a:bodyPr>
            <a:noAutofit/>
          </a:bodyPr>
          <a:lstStyle/>
          <a:p>
            <a:r>
              <a:rPr lang="en-US" noProof="1"/>
              <a:t>Product </a:t>
            </a:r>
            <a:r>
              <a:rPr lang="en-US" b="0" noProof="1"/>
              <a:t>– </a:t>
            </a:r>
            <a:r>
              <a:rPr lang="en-US" b="0" dirty="0" smtClean="0"/>
              <a:t>Quality Function Deployment (QFD)</a:t>
            </a:r>
            <a:endParaRPr lang="en-US" b="0" dirty="0"/>
          </a:p>
        </p:txBody>
      </p:sp>
      <p:graphicFrame>
        <p:nvGraphicFramePr>
          <p:cNvPr id="18" name="Tabelle 17"/>
          <p:cNvGraphicFramePr>
            <a:graphicFrameLocks noGrp="1"/>
          </p:cNvGraphicFramePr>
          <p:nvPr>
            <p:extLst>
              <p:ext uri="{D42A27DB-BD31-4B8C-83A1-F6EECF244321}">
                <p14:modId xmlns:p14="http://schemas.microsoft.com/office/powerpoint/2010/main" val="3503703957"/>
              </p:ext>
            </p:extLst>
          </p:nvPr>
        </p:nvGraphicFramePr>
        <p:xfrm>
          <a:off x="323850" y="2925772"/>
          <a:ext cx="8496292" cy="2899996"/>
        </p:xfrm>
        <a:graphic>
          <a:graphicData uri="http://schemas.openxmlformats.org/drawingml/2006/table">
            <a:tbl>
              <a:tblPr firstRow="1" bandRow="1">
                <a:effectLst>
                  <a:outerShdw blurRad="127000" dist="63500" dir="2700000" algn="tl" rotWithShape="0">
                    <a:prstClr val="black">
                      <a:alpha val="40000"/>
                    </a:prstClr>
                  </a:outerShdw>
                </a:effectLst>
              </a:tblPr>
              <a:tblGrid>
                <a:gridCol w="146050"/>
                <a:gridCol w="211667"/>
                <a:gridCol w="211667"/>
                <a:gridCol w="211667"/>
                <a:gridCol w="1428750"/>
                <a:gridCol w="252307"/>
                <a:gridCol w="252307"/>
                <a:gridCol w="252307"/>
                <a:gridCol w="252307"/>
                <a:gridCol w="252307"/>
                <a:gridCol w="252307"/>
                <a:gridCol w="252307"/>
                <a:gridCol w="252307"/>
                <a:gridCol w="252307"/>
                <a:gridCol w="252307"/>
                <a:gridCol w="252307"/>
                <a:gridCol w="252307"/>
                <a:gridCol w="252307"/>
                <a:gridCol w="252307"/>
                <a:gridCol w="252307"/>
                <a:gridCol w="209550"/>
                <a:gridCol w="209550"/>
                <a:gridCol w="209550"/>
                <a:gridCol w="209550"/>
                <a:gridCol w="209550"/>
                <a:gridCol w="209550"/>
                <a:gridCol w="207431"/>
                <a:gridCol w="207431"/>
                <a:gridCol w="207431"/>
                <a:gridCol w="207431"/>
                <a:gridCol w="207431"/>
                <a:gridCol w="207431"/>
              </a:tblGrid>
              <a:tr h="94952">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700" b="1" noProof="0" dirty="0" smtClean="0">
                          <a:solidFill>
                            <a:srgbClr val="000000"/>
                          </a:solidFill>
                        </a:rPr>
                        <a:t>Colums </a:t>
                      </a:r>
                      <a:endParaRPr lang="en-US" sz="700" b="1" noProof="0" dirty="0">
                        <a:solidFill>
                          <a:srgbClr val="000000"/>
                        </a:solidFill>
                      </a:endParaRPr>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2</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3</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4</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5</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6</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7</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8</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9</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10</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11</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12</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13</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14</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15</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endParaRPr lang="en-US" sz="7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7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r>
              <a:tr h="94952">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r>
                        <a:rPr lang="en-US" sz="700" b="1" noProof="0" dirty="0" smtClean="0">
                          <a:solidFill>
                            <a:srgbClr val="000000"/>
                          </a:solidFill>
                        </a:rPr>
                        <a:t>Direction of Improvement</a:t>
                      </a:r>
                      <a:endParaRPr lang="en-US" sz="700" b="1" noProof="0" dirty="0">
                        <a:solidFill>
                          <a:srgbClr val="000000"/>
                        </a:solidFill>
                      </a:endParaRPr>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2A79FF"/>
                          </a:solidFill>
                          <a:sym typeface="Wingdings 3"/>
                        </a:rPr>
                        <a:t></a:t>
                      </a:r>
                      <a:endParaRPr lang="en-US" sz="700" b="1" noProof="0" dirty="0" smtClean="0">
                        <a:solidFill>
                          <a:srgbClr val="000000"/>
                        </a:solidFill>
                        <a:cs typeface="Arial" charset="0"/>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12">
                  <a:txBody>
                    <a:bodyPr/>
                    <a:lstStyle/>
                    <a:p>
                      <a:pPr algn="ctr"/>
                      <a:r>
                        <a:rPr lang="en-US" sz="700" b="1" noProof="0" dirty="0" smtClean="0">
                          <a:solidFill>
                            <a:srgbClr val="000000"/>
                          </a:solidFill>
                        </a:rPr>
                        <a:t>Competitive Analysis</a:t>
                      </a:r>
                      <a:endParaRPr lang="en-US" sz="7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endParaRPr lang="de-DE" sz="600" dirty="0"/>
                    </a:p>
                  </a:txBody>
                  <a:tcPr marL="36000" marR="36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689332">
                <a:tc>
                  <a:txBody>
                    <a:bodyPr/>
                    <a:lstStyle/>
                    <a:p>
                      <a:pPr algn="l"/>
                      <a:r>
                        <a:rPr lang="en-US" sz="600" b="1" noProof="0" dirty="0" smtClean="0">
                          <a:solidFill>
                            <a:srgbClr val="000000"/>
                          </a:solidFill>
                        </a:rPr>
                        <a:t>Row</a:t>
                      </a:r>
                      <a:endParaRPr lang="en-US" sz="600" b="1" noProof="0" dirty="0">
                        <a:solidFill>
                          <a:srgbClr val="000000"/>
                        </a:solidFill>
                      </a:endParaRPr>
                    </a:p>
                  </a:txBody>
                  <a:tcPr marL="18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600" b="1" noProof="0" dirty="0" smtClean="0">
                          <a:solidFill>
                            <a:srgbClr val="000000"/>
                          </a:solidFill>
                        </a:rPr>
                        <a:t>Max Relationship Value in Row</a:t>
                      </a:r>
                      <a:endParaRPr lang="en-US" sz="600" b="1" noProof="0" dirty="0">
                        <a:solidFill>
                          <a:srgbClr val="000000"/>
                        </a:solidFill>
                      </a:endParaRPr>
                    </a:p>
                  </a:txBody>
                  <a:tcPr marL="18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600" b="1" noProof="0" dirty="0" smtClean="0">
                          <a:solidFill>
                            <a:srgbClr val="000000"/>
                          </a:solidFill>
                        </a:rPr>
                        <a:t>Relative weight</a:t>
                      </a:r>
                      <a:endParaRPr lang="en-US" sz="600" b="1" noProof="0" dirty="0">
                        <a:solidFill>
                          <a:srgbClr val="000000"/>
                        </a:solidFill>
                      </a:endParaRP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l"/>
                      <a:r>
                        <a:rPr lang="en-US" sz="600" b="1" noProof="0" dirty="0" smtClean="0">
                          <a:solidFill>
                            <a:srgbClr val="000000"/>
                          </a:solidFill>
                        </a:rPr>
                        <a:t>Weights / Importance</a:t>
                      </a:r>
                      <a:endParaRPr lang="en-US" sz="600" b="1" noProof="0" dirty="0">
                        <a:solidFill>
                          <a:srgbClr val="000000"/>
                        </a:solidFill>
                      </a:endParaRPr>
                    </a:p>
                  </a:txBody>
                  <a:tcPr marL="18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endParaRPr lang="en-US" sz="600" noProof="0" dirty="0">
                        <a:solidFill>
                          <a:srgbClr val="000000"/>
                        </a:solidFill>
                      </a:endParaRPr>
                    </a:p>
                  </a:txBody>
                  <a:tcPr marL="72000" marR="720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ap="flat" cmpd="sng" algn="ctr">
                      <a:solidFill>
                        <a:srgbClr val="C0C0C0"/>
                      </a:solidFill>
                      <a:prstDash val="solid"/>
                      <a:round/>
                      <a:headEnd type="none" w="med" len="med"/>
                      <a:tailEnd type="none" w="med" len="med"/>
                    </a:lnTlToBr>
                    <a:solidFill>
                      <a:srgbClr val="DDDDDD"/>
                    </a:solidFill>
                  </a:tcPr>
                </a:tc>
                <a:tc>
                  <a:txBody>
                    <a:bodyPr/>
                    <a:lstStyle/>
                    <a:p>
                      <a:pPr algn="l"/>
                      <a:r>
                        <a:rPr lang="en-US" sz="700" kern="1200" noProof="0" dirty="0" smtClean="0">
                          <a:solidFill>
                            <a:srgbClr val="000000"/>
                          </a:solidFill>
                          <a:latin typeface="+mn-lt"/>
                          <a:ea typeface="+mn-ea"/>
                          <a:cs typeface="+mn-cs"/>
                        </a:rPr>
                        <a:t>Placeholder</a:t>
                      </a: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noProof="0" dirty="0" smtClean="0">
                          <a:solidFill>
                            <a:srgbClr val="000000"/>
                          </a:solidFill>
                          <a:latin typeface="+mn-lt"/>
                          <a:ea typeface="+mn-ea"/>
                          <a:cs typeface="+mn-cs"/>
                        </a:rPr>
                        <a:t>Placeholder</a:t>
                      </a:r>
                    </a:p>
                    <a:p>
                      <a:pPr algn="l"/>
                      <a:endParaRPr lang="en-US" sz="700" kern="1200" noProof="0" dirty="0" smtClean="0">
                        <a:solidFill>
                          <a:srgbClr val="000000"/>
                        </a:solidFill>
                        <a:latin typeface="+mn-lt"/>
                        <a:ea typeface="+mn-ea"/>
                        <a:cs typeface="+mn-cs"/>
                      </a:endParaRPr>
                    </a:p>
                  </a:txBody>
                  <a:tcPr marL="72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a:r>
                        <a:rPr lang="en-US" sz="700" noProof="0" dirty="0" smtClean="0">
                          <a:solidFill>
                            <a:srgbClr val="000000"/>
                          </a:solidFill>
                        </a:rPr>
                        <a:t>Our Company</a:t>
                      </a:r>
                      <a:endParaRPr lang="en-US" sz="700" noProof="0" dirty="0">
                        <a:solidFill>
                          <a:srgbClr val="000000"/>
                        </a:solidFill>
                      </a:endParaRP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a:r>
                        <a:rPr lang="en-US" sz="700" noProof="0" dirty="0" smtClean="0">
                          <a:solidFill>
                            <a:srgbClr val="000000"/>
                          </a:solidFill>
                        </a:rPr>
                        <a:t>Competitor 1</a:t>
                      </a:r>
                      <a:endParaRPr lang="en-US" sz="700" noProof="0" dirty="0">
                        <a:solidFill>
                          <a:srgbClr val="000000"/>
                        </a:solidFill>
                      </a:endParaRP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000000"/>
                          </a:solidFill>
                        </a:rPr>
                        <a:t>Competitor 2</a:t>
                      </a: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000000"/>
                          </a:solidFill>
                        </a:rPr>
                        <a:t>Competitor 3</a:t>
                      </a:r>
                      <a:endParaRPr lang="en-US" sz="700" noProof="0" dirty="0">
                        <a:solidFill>
                          <a:srgbClr val="000000"/>
                        </a:solidFill>
                      </a:endParaRP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000000"/>
                          </a:solidFill>
                        </a:rPr>
                        <a:t>Competitor 4</a:t>
                      </a:r>
                      <a:endParaRPr lang="en-US" sz="700" noProof="0" dirty="0">
                        <a:solidFill>
                          <a:srgbClr val="000000"/>
                        </a:solidFill>
                      </a:endParaRP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000000"/>
                          </a:solidFill>
                        </a:rPr>
                        <a:t>Competitor 5</a:t>
                      </a:r>
                    </a:p>
                  </a:txBody>
                  <a:tcPr marL="54000" marR="0" marT="0" marB="72000" vert="vert27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b="1" noProof="0" dirty="0" smtClean="0">
                          <a:solidFill>
                            <a:srgbClr val="000000"/>
                          </a:solidFill>
                        </a:rPr>
                        <a:t>0</a:t>
                      </a:r>
                      <a:endParaRPr lang="en-US" sz="700" b="1" noProof="0" dirty="0">
                        <a:solidFill>
                          <a:srgbClr val="000000"/>
                        </a:solidFill>
                      </a:endParaRPr>
                    </a:p>
                  </a:txBody>
                  <a:tcPr marL="0" marR="0" marT="0" marB="72000" anchor="b">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1</a:t>
                      </a:r>
                      <a:endParaRPr lang="en-US" sz="700" b="1" noProof="0" dirty="0">
                        <a:solidFill>
                          <a:srgbClr val="000000"/>
                        </a:solidFill>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2</a:t>
                      </a:r>
                      <a:endParaRPr lang="en-US" sz="700" b="1" noProof="0" dirty="0">
                        <a:solidFill>
                          <a:srgbClr val="000000"/>
                        </a:solidFill>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3</a:t>
                      </a:r>
                      <a:endParaRPr lang="en-US" sz="700" b="1" noProof="0" dirty="0">
                        <a:solidFill>
                          <a:srgbClr val="000000"/>
                        </a:solidFill>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4</a:t>
                      </a:r>
                      <a:endParaRPr lang="en-US" sz="700" b="1" noProof="0" dirty="0">
                        <a:solidFill>
                          <a:srgbClr val="000000"/>
                        </a:solidFill>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700" b="1" noProof="0" dirty="0" smtClean="0">
                          <a:solidFill>
                            <a:srgbClr val="000000"/>
                          </a:solidFill>
                        </a:rPr>
                        <a:t>5</a:t>
                      </a:r>
                      <a:endParaRPr lang="en-US" sz="700" b="1" noProof="0" dirty="0">
                        <a:solidFill>
                          <a:srgbClr val="000000"/>
                        </a:solidFill>
                      </a:endParaRPr>
                    </a:p>
                  </a:txBody>
                  <a:tcPr marL="0" marR="0" marT="0" marB="72000" anchor="b">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r>
              <a:tr h="113138">
                <a:tc>
                  <a:txBody>
                    <a:bodyPr/>
                    <a:lstStyle/>
                    <a:p>
                      <a:pPr algn="ctr"/>
                      <a:r>
                        <a:rPr lang="en-US" sz="600" b="1" noProof="0" dirty="0" smtClean="0">
                          <a:solidFill>
                            <a:srgbClr val="000000"/>
                          </a:solidFill>
                        </a:rPr>
                        <a:t>1</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noProof="0" dirty="0" smtClean="0">
                          <a:solidFill>
                            <a:srgbClr val="000000"/>
                          </a:solidFill>
                        </a:rPr>
                        <a:t>xx</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noProof="0" dirty="0" smtClean="0">
                          <a:solidFill>
                            <a:srgbClr val="000000"/>
                          </a:solidFill>
                        </a:rPr>
                        <a:t>xx</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rgbClr val="C00000"/>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rgbClr val="C00000"/>
                          </a:solidFill>
                          <a:effectLst/>
                          <a:uLnTx/>
                          <a:uFillTx/>
                          <a:latin typeface="+mn-lt"/>
                          <a:ea typeface="+mn-ea"/>
                          <a:cs typeface="+mn-cs"/>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2</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noProof="0" dirty="0" smtClean="0">
                          <a:solidFill>
                            <a:srgbClr val="000000"/>
                          </a:solidFill>
                        </a:rPr>
                        <a:t>xx</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noProof="0" dirty="0" smtClean="0">
                          <a:solidFill>
                            <a:srgbClr val="000000"/>
                          </a:solidFill>
                        </a:rPr>
                        <a:t>xx</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3</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4</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rgbClr val="C00000"/>
                          </a:solidFill>
                          <a:effectLst/>
                          <a:uLnTx/>
                          <a:uFillTx/>
                          <a:latin typeface="+mn-lt"/>
                          <a:ea typeface="+mn-ea"/>
                          <a:cs typeface="+mn-cs"/>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5</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6</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rgbClr val="C00000"/>
                          </a:solidFill>
                          <a:effectLst/>
                          <a:uLnTx/>
                          <a:uFillTx/>
                          <a:latin typeface="+mn-lt"/>
                          <a:ea typeface="+mn-ea"/>
                          <a:cs typeface="+mn-cs"/>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7</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8</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9</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noProof="0" dirty="0" smtClean="0">
                          <a:solidFill>
                            <a:schemeClr val="accent1"/>
                          </a:solidFill>
                          <a:sym typeface="Wingdings 3"/>
                        </a:rPr>
                        <a:t>++</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113138">
                <a:tc>
                  <a:txBody>
                    <a:bodyPr/>
                    <a:lstStyle/>
                    <a:p>
                      <a:pPr algn="ctr"/>
                      <a:r>
                        <a:rPr lang="en-US" sz="600" b="1" noProof="0" dirty="0" smtClean="0">
                          <a:solidFill>
                            <a:srgbClr val="000000"/>
                          </a:solidFill>
                        </a:rPr>
                        <a:t>10</a:t>
                      </a:r>
                      <a:endParaRPr lang="en-US" sz="600" b="1"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700" noProof="0" dirty="0" smtClean="0">
                          <a:sym typeface="Wingdings 3"/>
                        </a:rPr>
                        <a:t></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434128">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700" b="1" noProof="0" dirty="0" smtClean="0">
                          <a:solidFill>
                            <a:srgbClr val="000000"/>
                          </a:solidFill>
                        </a:rPr>
                        <a:t>Target or Limit Value</a:t>
                      </a:r>
                      <a:endParaRPr lang="en-US" sz="7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noFill/>
                      <a:prstDash val="solid"/>
                      <a:round/>
                      <a:headEnd type="none" w="med" len="med"/>
                      <a:tailEnd type="none" w="med" len="med"/>
                    </a:lnB>
                    <a:noFill/>
                  </a:tcPr>
                </a:tc>
              </a:tr>
              <a:tr h="107949">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700" b="1" noProof="0" dirty="0" smtClean="0">
                          <a:solidFill>
                            <a:srgbClr val="000000"/>
                          </a:solidFill>
                        </a:rPr>
                        <a:t>Difficulty</a:t>
                      </a:r>
                      <a:endParaRPr lang="en-US" sz="7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C000"/>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7949">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b="1" noProof="0" dirty="0" smtClean="0">
                          <a:solidFill>
                            <a:srgbClr val="000000"/>
                          </a:solidFill>
                        </a:rPr>
                        <a:t>Max Relationship Value in Column</a:t>
                      </a: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FFFFFF"/>
                          </a:solidFill>
                        </a:rPr>
                        <a:t>xx</a:t>
                      </a:r>
                      <a:endParaRPr lang="en-US" sz="600" noProof="0" dirty="0">
                        <a:solidFill>
                          <a:srgbClr val="FFFFFF"/>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00000"/>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7949">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700" b="1" noProof="0" dirty="0" smtClean="0">
                          <a:solidFill>
                            <a:srgbClr val="000000"/>
                          </a:solidFill>
                        </a:rPr>
                        <a:t>Weight / Importance</a:t>
                      </a:r>
                      <a:endParaRPr lang="en-US" sz="7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7949">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700" b="1" noProof="0" dirty="0" smtClean="0">
                          <a:solidFill>
                            <a:srgbClr val="000000"/>
                          </a:solidFill>
                        </a:rPr>
                        <a:t>Relative Weight</a:t>
                      </a:r>
                      <a:endParaRPr lang="en-US" sz="700" b="1" noProof="0" dirty="0">
                        <a:solidFill>
                          <a:srgbClr val="000000"/>
                        </a:solidFill>
                      </a:endParaRPr>
                    </a:p>
                  </a:txBody>
                  <a:tcPr marL="72000" marR="72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DDDDDD"/>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r>
                        <a:rPr lang="en-US" sz="600" noProof="0" dirty="0" smtClean="0">
                          <a:solidFill>
                            <a:srgbClr val="000000"/>
                          </a:solidFill>
                        </a:rPr>
                        <a:t>xx</a:t>
                      </a:r>
                      <a:endParaRPr lang="en-US" sz="600" noProof="0" dirty="0">
                        <a:solidFill>
                          <a:srgbClr val="000000"/>
                        </a:solidFill>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2F2F2"/>
                    </a:solidFill>
                  </a:tcPr>
                </a:tc>
                <a:tc>
                  <a:txBody>
                    <a:bodyPr/>
                    <a:lstStyle/>
                    <a:p>
                      <a:pPr algn="ctr"/>
                      <a:endParaRPr lang="en-US" sz="600" noProof="0" dirty="0">
                        <a:solidFill>
                          <a:srgbClr val="000000"/>
                        </a:solidFill>
                      </a:endParaRPr>
                    </a:p>
                  </a:txBody>
                  <a:tcPr marL="0" marR="0" marT="0" marB="0">
                    <a:lnL w="12700" cap="flat" cmpd="sng" algn="ctr">
                      <a:solidFill>
                        <a:srgbClr val="C0C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600" noProof="0" dirty="0">
                        <a:solidFill>
                          <a:srgbClr val="000000"/>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69" name="Textfeld 268"/>
          <p:cNvSpPr txBox="1"/>
          <p:nvPr/>
        </p:nvSpPr>
        <p:spPr>
          <a:xfrm>
            <a:off x="1099349" y="3606800"/>
            <a:ext cx="886781" cy="200055"/>
          </a:xfrm>
          <a:prstGeom prst="rect">
            <a:avLst/>
          </a:prstGeom>
          <a:noFill/>
        </p:spPr>
        <p:txBody>
          <a:bodyPr wrap="none" rtlCol="0">
            <a:spAutoFit/>
          </a:bodyPr>
          <a:lstStyle/>
          <a:p>
            <a:r>
              <a:rPr lang="en-US" sz="700" b="1" dirty="0" smtClean="0"/>
              <a:t>Demanded Quality</a:t>
            </a:r>
            <a:endParaRPr lang="en-US" sz="700" b="1" dirty="0"/>
          </a:p>
        </p:txBody>
      </p:sp>
      <p:sp>
        <p:nvSpPr>
          <p:cNvPr id="270" name="Textfeld 269"/>
          <p:cNvSpPr txBox="1"/>
          <p:nvPr/>
        </p:nvSpPr>
        <p:spPr>
          <a:xfrm>
            <a:off x="1504263" y="3111500"/>
            <a:ext cx="1023037" cy="200055"/>
          </a:xfrm>
          <a:prstGeom prst="rect">
            <a:avLst/>
          </a:prstGeom>
          <a:noFill/>
        </p:spPr>
        <p:txBody>
          <a:bodyPr wrap="none" rtlCol="0">
            <a:spAutoFit/>
          </a:bodyPr>
          <a:lstStyle/>
          <a:p>
            <a:pPr algn="r"/>
            <a:r>
              <a:rPr lang="en-US" sz="700" b="1" dirty="0" smtClean="0"/>
              <a:t>Quality Characteristics</a:t>
            </a:r>
            <a:endParaRPr lang="en-US" sz="700" b="1" dirty="0"/>
          </a:p>
        </p:txBody>
      </p:sp>
      <p:grpSp>
        <p:nvGrpSpPr>
          <p:cNvPr id="275" name="Gruppieren 274"/>
          <p:cNvGrpSpPr/>
          <p:nvPr/>
        </p:nvGrpSpPr>
        <p:grpSpPr>
          <a:xfrm>
            <a:off x="7312204" y="1555749"/>
            <a:ext cx="1508738" cy="1200329"/>
            <a:chOff x="7388225" y="1647130"/>
            <a:chExt cx="1508738" cy="1200329"/>
          </a:xfrm>
        </p:grpSpPr>
        <p:sp>
          <p:nvSpPr>
            <p:cNvPr id="273" name="Textfeld 272"/>
            <p:cNvSpPr txBox="1"/>
            <p:nvPr/>
          </p:nvSpPr>
          <p:spPr>
            <a:xfrm>
              <a:off x="7553325" y="1647130"/>
              <a:ext cx="1343638" cy="1077218"/>
            </a:xfrm>
            <a:prstGeom prst="rect">
              <a:avLst/>
            </a:prstGeom>
            <a:noFill/>
          </p:spPr>
          <p:txBody>
            <a:bodyPr wrap="none" rtlCol="0">
              <a:spAutoFit/>
            </a:bodyPr>
            <a:lstStyle/>
            <a:p>
              <a:r>
                <a:rPr lang="en-US" sz="800" dirty="0" smtClean="0"/>
                <a:t>Weak Relationship</a:t>
              </a:r>
              <a:br>
                <a:rPr lang="en-US" sz="800" dirty="0" smtClean="0"/>
              </a:br>
              <a:r>
                <a:rPr lang="en-US" sz="800" dirty="0" smtClean="0"/>
                <a:t>Strong Positive Correlation</a:t>
              </a:r>
              <a:br>
                <a:rPr lang="en-US" sz="800" dirty="0" smtClean="0"/>
              </a:br>
              <a:r>
                <a:rPr lang="en-US" sz="800" dirty="0" smtClean="0"/>
                <a:t>Positive Correlation</a:t>
              </a:r>
              <a:br>
                <a:rPr lang="en-US" sz="800" dirty="0" smtClean="0"/>
              </a:br>
              <a:r>
                <a:rPr lang="en-US" sz="800" dirty="0" smtClean="0"/>
                <a:t>Negative Correlation</a:t>
              </a:r>
              <a:br>
                <a:rPr lang="en-US" sz="800" dirty="0" smtClean="0"/>
              </a:br>
              <a:r>
                <a:rPr lang="en-US" sz="800" dirty="0" smtClean="0"/>
                <a:t>Strong Negative Correlation</a:t>
              </a:r>
              <a:br>
                <a:rPr lang="en-US" sz="800" dirty="0" smtClean="0"/>
              </a:br>
              <a:r>
                <a:rPr lang="en-US" sz="800" dirty="0" smtClean="0"/>
                <a:t>Objective is to minimize</a:t>
              </a:r>
              <a:br>
                <a:rPr lang="en-US" sz="800" dirty="0" smtClean="0"/>
              </a:br>
              <a:r>
                <a:rPr lang="en-US" sz="800" dirty="0" smtClean="0"/>
                <a:t>Objective is to maximize</a:t>
              </a:r>
              <a:br>
                <a:rPr lang="en-US" sz="800" dirty="0" smtClean="0"/>
              </a:br>
              <a:r>
                <a:rPr lang="en-US" sz="800" dirty="0" smtClean="0"/>
                <a:t>Objective is to target</a:t>
              </a:r>
              <a:endParaRPr lang="en-US" sz="800" dirty="0"/>
            </a:p>
          </p:txBody>
        </p:sp>
        <p:sp>
          <p:nvSpPr>
            <p:cNvPr id="274" name="Textfeld 273"/>
            <p:cNvSpPr txBox="1"/>
            <p:nvPr/>
          </p:nvSpPr>
          <p:spPr>
            <a:xfrm>
              <a:off x="7388225" y="1647130"/>
              <a:ext cx="287258" cy="1200329"/>
            </a:xfrm>
            <a:prstGeom prst="rect">
              <a:avLst/>
            </a:prstGeom>
            <a:noFill/>
          </p:spPr>
          <p:txBody>
            <a:bodyPr wrap="none" rtlCol="0">
              <a:spAutoFit/>
            </a:bodyPr>
            <a:lstStyle/>
            <a:p>
              <a:pPr algn="ctr"/>
              <a:r>
                <a:rPr lang="en-US" sz="800" dirty="0" smtClean="0">
                  <a:solidFill>
                    <a:srgbClr val="C00000"/>
                  </a:solidFill>
                  <a:sym typeface="Wingdings 3"/>
                </a:rPr>
                <a:t></a:t>
              </a:r>
            </a:p>
            <a:p>
              <a:pPr algn="ctr"/>
              <a:r>
                <a:rPr lang="en-US" sz="800" dirty="0" smtClean="0">
                  <a:solidFill>
                    <a:schemeClr val="accent1"/>
                  </a:solidFill>
                  <a:sym typeface="Wingdings 3"/>
                </a:rPr>
                <a:t>++</a:t>
              </a:r>
            </a:p>
            <a:p>
              <a:pPr algn="ctr"/>
              <a:r>
                <a:rPr lang="en-US" sz="800" dirty="0" smtClean="0">
                  <a:solidFill>
                    <a:schemeClr val="accent1"/>
                  </a:solidFill>
                  <a:sym typeface="Wingdings 3"/>
                </a:rPr>
                <a:t>+</a:t>
              </a:r>
            </a:p>
            <a:p>
              <a:pPr algn="ctr"/>
              <a:r>
                <a:rPr lang="en-US" sz="800" b="1" dirty="0" smtClean="0">
                  <a:solidFill>
                    <a:schemeClr val="accent1"/>
                  </a:solidFill>
                  <a:latin typeface="Arial"/>
                  <a:cs typeface="Arial"/>
                  <a:sym typeface="Wingdings 3"/>
                </a:rPr>
                <a:t>‒</a:t>
              </a:r>
              <a:r>
                <a:rPr lang="en-US" sz="800" dirty="0" smtClean="0">
                  <a:solidFill>
                    <a:schemeClr val="accent1"/>
                  </a:solidFill>
                  <a:latin typeface="Arial"/>
                  <a:cs typeface="Arial"/>
                  <a:sym typeface="Wingdings 3"/>
                </a:rPr>
                <a:t/>
              </a:r>
              <a:br>
                <a:rPr lang="en-US" sz="800" dirty="0" smtClean="0">
                  <a:solidFill>
                    <a:schemeClr val="accent1"/>
                  </a:solidFill>
                  <a:latin typeface="Arial"/>
                  <a:cs typeface="Arial"/>
                  <a:sym typeface="Wingdings 3"/>
                </a:rPr>
              </a:br>
              <a:r>
                <a:rPr lang="en-US" sz="800" dirty="0" smtClean="0">
                  <a:solidFill>
                    <a:schemeClr val="accent1"/>
                  </a:solidFill>
                  <a:sym typeface="Wingdings 3"/>
                </a:rPr>
                <a:t></a:t>
              </a:r>
              <a:br>
                <a:rPr lang="en-US" sz="800" dirty="0" smtClean="0">
                  <a:solidFill>
                    <a:schemeClr val="accent1"/>
                  </a:solidFill>
                  <a:sym typeface="Wingdings 3"/>
                </a:rPr>
              </a:br>
              <a:r>
                <a:rPr lang="en-US" sz="800" dirty="0" smtClean="0">
                  <a:sym typeface="Wingdings 3"/>
                </a:rPr>
                <a:t></a:t>
              </a:r>
              <a:br>
                <a:rPr lang="en-US" sz="800" dirty="0" smtClean="0">
                  <a:sym typeface="Wingdings 3"/>
                </a:rPr>
              </a:br>
              <a:r>
                <a:rPr lang="en-US" sz="800" dirty="0" smtClean="0">
                  <a:sym typeface="Wingdings 3"/>
                </a:rPr>
                <a:t></a:t>
              </a:r>
              <a:br>
                <a:rPr lang="en-US" sz="800" dirty="0" smtClean="0">
                  <a:sym typeface="Wingdings 3"/>
                </a:rPr>
              </a:br>
              <a:r>
                <a:rPr lang="en-US" sz="800" dirty="0" smtClean="0">
                  <a:sym typeface="Wingdings 3"/>
                </a:rPr>
                <a:t>X</a:t>
              </a:r>
            </a:p>
            <a:p>
              <a:pPr algn="ctr"/>
              <a:endParaRPr lang="en-US" sz="800" dirty="0"/>
            </a:p>
          </p:txBody>
        </p:sp>
      </p:grpSp>
    </p:spTree>
    <p:extLst>
      <p:ext uri="{BB962C8B-B14F-4D97-AF65-F5344CB8AC3E}">
        <p14:creationId xmlns:p14="http://schemas.microsoft.com/office/powerpoint/2010/main" val="35146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bwMode="gray">
          <a:xfrm>
            <a:off x="0" y="-1"/>
            <a:ext cx="9144000" cy="6858001"/>
            <a:chOff x="0" y="-1"/>
            <a:chExt cx="9144000" cy="6858001"/>
          </a:xfrm>
        </p:grpSpPr>
        <p:pic>
          <p:nvPicPr>
            <p:cNvPr id="16" name="Picture 4" descr="\\NAS\PresentationLoad\07 Produktion\3_CHARTS_UND_DIAGRAMME\1 JOBS ZUM BEARBEITEN\D2618_Marketingplan\Grundlagen\Bilder\Fotolia_48356250_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0604" r="29940" b="10604"/>
            <a:stretch/>
          </p:blipFill>
          <p:spPr bwMode="gray">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bwMode="gray">
            <a:xfrm>
              <a:off x="0" y="3933371"/>
              <a:ext cx="9144000" cy="2924629"/>
              <a:chOff x="0" y="3933371"/>
              <a:chExt cx="9144000" cy="2924629"/>
            </a:xfrm>
          </p:grpSpPr>
          <p:sp>
            <p:nvSpPr>
              <p:cNvPr id="11" name="Rechteck 10"/>
              <p:cNvSpPr/>
              <p:nvPr/>
            </p:nvSpPr>
            <p:spPr bwMode="gray">
              <a:xfrm>
                <a:off x="0" y="5504770"/>
                <a:ext cx="9144000" cy="1353230"/>
              </a:xfrm>
              <a:prstGeom prst="rect">
                <a:avLst/>
              </a:prstGeom>
              <a:solidFill>
                <a:schemeClr val="bg1">
                  <a:alpha val="65000"/>
                </a:schemeClr>
              </a:solidFill>
              <a:ln w="12700">
                <a:noFill/>
                <a:round/>
                <a:headEnd/>
                <a:tailEnd/>
              </a:ln>
            </p:spPr>
            <p:txBody>
              <a:bodyPr rtlCol="0" anchor="ctr"/>
              <a:lstStyle/>
              <a:p>
                <a:pPr algn="ctr"/>
                <a:endParaRPr lang="en-US" dirty="0"/>
              </a:p>
            </p:txBody>
          </p:sp>
          <p:grpSp>
            <p:nvGrpSpPr>
              <p:cNvPr id="12" name="Gruppieren 11"/>
              <p:cNvGrpSpPr/>
              <p:nvPr/>
            </p:nvGrpSpPr>
            <p:grpSpPr bwMode="gray">
              <a:xfrm>
                <a:off x="0" y="3933371"/>
                <a:ext cx="9144000" cy="1925987"/>
                <a:chOff x="0" y="3933371"/>
                <a:chExt cx="9144000" cy="1925987"/>
              </a:xfrm>
            </p:grpSpPr>
            <p:sp>
              <p:nvSpPr>
                <p:cNvPr id="14" name="Rechteck 13"/>
                <p:cNvSpPr/>
                <p:nvPr/>
              </p:nvSpPr>
              <p:spPr bwMode="gray">
                <a:xfrm>
                  <a:off x="0" y="3933371"/>
                  <a:ext cx="9144000" cy="1564044"/>
                </a:xfrm>
                <a:prstGeom prst="rect">
                  <a:avLst/>
                </a:prstGeom>
                <a:solidFill>
                  <a:schemeClr val="tx1">
                    <a:alpha val="67000"/>
                  </a:schemeClr>
                </a:solidFill>
                <a:ln w="12700">
                  <a:noFill/>
                  <a:round/>
                  <a:headEnd/>
                  <a:tailEnd/>
                </a:ln>
              </p:spPr>
              <p:txBody>
                <a:bodyPr lIns="288000" rtlCol="0" anchor="ctr"/>
                <a:lstStyle/>
                <a:p>
                  <a:r>
                    <a:rPr lang="en-US" sz="4800" dirty="0">
                      <a:solidFill>
                        <a:schemeClr val="bg1"/>
                      </a:solidFill>
                      <a:effectLst>
                        <a:outerShdw blurRad="101600" dist="76200" dir="2400000" algn="tl" rotWithShape="0">
                          <a:prstClr val="black">
                            <a:alpha val="38000"/>
                          </a:prstClr>
                        </a:outerShdw>
                      </a:effectLst>
                    </a:rPr>
                    <a:t>5. Strategy</a:t>
                  </a:r>
                </a:p>
                <a:p>
                  <a:r>
                    <a:rPr lang="en-US" sz="3600" dirty="0">
                      <a:solidFill>
                        <a:schemeClr val="bg1"/>
                      </a:solidFill>
                      <a:effectLst>
                        <a:outerShdw blurRad="101600" dist="76200" dir="2400000" algn="tl" rotWithShape="0">
                          <a:prstClr val="black">
                            <a:alpha val="38000"/>
                          </a:prstClr>
                        </a:outerShdw>
                      </a:effectLst>
                    </a:rPr>
                    <a:t>5.3. Price</a:t>
                  </a:r>
                </a:p>
              </p:txBody>
            </p:sp>
            <p:sp>
              <p:nvSpPr>
                <p:cNvPr id="15" name="Rechtwinkliges Dreieck 14"/>
                <p:cNvSpPr/>
                <p:nvPr/>
              </p:nvSpPr>
              <p:spPr bwMode="gray">
                <a:xfrm rot="5400000">
                  <a:off x="323855" y="5497415"/>
                  <a:ext cx="361943" cy="361943"/>
                </a:xfrm>
                <a:prstGeom prst="rtTriangle">
                  <a:avLst/>
                </a:prstGeom>
                <a:solidFill>
                  <a:schemeClr val="tx1">
                    <a:alpha val="67000"/>
                  </a:schemeClr>
                </a:solidFill>
                <a:ln w="12700">
                  <a:noFill/>
                  <a:round/>
                  <a:headEnd/>
                  <a:tailEnd/>
                </a:ln>
              </p:spPr>
              <p:txBody>
                <a:bodyPr lIns="360000" rtlCol="0" anchor="ctr"/>
                <a:lstStyle/>
                <a:p>
                  <a:endParaRPr lang="en-US" sz="4800" dirty="0">
                    <a:solidFill>
                      <a:schemeClr val="bg1"/>
                    </a:solidFill>
                    <a:effectLst>
                      <a:outerShdw blurRad="101600" dist="76200" dir="2400000" algn="tl" rotWithShape="0">
                        <a:prstClr val="black">
                          <a:alpha val="38000"/>
                        </a:prstClr>
                      </a:outerShdw>
                    </a:effectLst>
                  </a:endParaRPr>
                </a:p>
              </p:txBody>
            </p:sp>
          </p:grpSp>
        </p:grpSp>
      </p:grpSp>
    </p:spTree>
    <p:extLst>
      <p:ext uri="{BB962C8B-B14F-4D97-AF65-F5344CB8AC3E}">
        <p14:creationId xmlns:p14="http://schemas.microsoft.com/office/powerpoint/2010/main" val="391255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FwswJbTuKUmrwmZCZSKj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FwswJbTuKUmrwmZCZSKj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3GFp919uZkepnr.n5TxRX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3GFp919uZkepnr.n5TxRXg"/>
</p:tagLst>
</file>

<file path=ppt/theme/theme1.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8353</Words>
  <Application>Microsoft Office PowerPoint</Application>
  <PresentationFormat>Bildschirmpräsentation (4:3)</PresentationFormat>
  <Paragraphs>2812</Paragraphs>
  <Slides>125</Slides>
  <Notes>20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125</vt:i4>
      </vt:variant>
    </vt:vector>
  </HeadingPairs>
  <TitlesOfParts>
    <vt:vector size="127" baseType="lpstr">
      <vt:lpstr>Larissa-Design</vt:lpstr>
      <vt:lpstr>Arbeitsblatt</vt:lpstr>
      <vt:lpstr>PowerPoint-Präsentation</vt:lpstr>
      <vt:lpstr>PowerPoint-Präsentation</vt:lpstr>
      <vt:lpstr>Marketing Plan – Introduction</vt:lpstr>
      <vt:lpstr>Marketing Plan – Executive Summary</vt:lpstr>
      <vt:lpstr>Marketing Plan – Vision, Mission, Values</vt:lpstr>
      <vt:lpstr>PowerPoint-Präsentation</vt:lpstr>
      <vt:lpstr>Macroenvironment Analysis – PESTEL/PESTLE</vt:lpstr>
      <vt:lpstr>Macroenvironment Analysis – Supply Chain</vt:lpstr>
      <vt:lpstr>Macroenvironment Analysis – Supply Chain</vt:lpstr>
      <vt:lpstr>Macroenvironment Analysis – Supply Network</vt:lpstr>
      <vt:lpstr>Macroenvironment Analysis – Network</vt:lpstr>
      <vt:lpstr>PowerPoint-Präsentation</vt:lpstr>
      <vt:lpstr>Market Analysis – Market Definition</vt:lpstr>
      <vt:lpstr>Market Analysis – Market Definition</vt:lpstr>
      <vt:lpstr>Market Analysis – Market Segmentation</vt:lpstr>
      <vt:lpstr>Market Analysis – Five Forces Analysis</vt:lpstr>
      <vt:lpstr>Market Analysis – Market structure</vt:lpstr>
      <vt:lpstr>Market Analysis – Market Growth</vt:lpstr>
      <vt:lpstr>Market Analysis – Market Trend</vt:lpstr>
      <vt:lpstr>Market Analysis – Competition</vt:lpstr>
      <vt:lpstr>PowerPoint-Präsentation</vt:lpstr>
      <vt:lpstr>Consumer Analysis – Buyer Decision Process</vt:lpstr>
      <vt:lpstr>Consumer Analysis – Target Group</vt:lpstr>
      <vt:lpstr>Consumer Analysis – Customer Segmentation</vt:lpstr>
      <vt:lpstr>Consumer Analysis – ABC Analysis (table)</vt:lpstr>
      <vt:lpstr>Consumer Analysis – ABC Analysis (graph)</vt:lpstr>
      <vt:lpstr>Consumer Analysis – C-Customer Satisfaction</vt:lpstr>
      <vt:lpstr>Consumer Analysis – B-Customer Satisfaction</vt:lpstr>
      <vt:lpstr>Consumer Analysis – Customer Satisfaction Index</vt:lpstr>
      <vt:lpstr>Consumer Analysis – Net Promoter Score</vt:lpstr>
      <vt:lpstr>Consumer Analysis – Summary</vt:lpstr>
      <vt:lpstr>Consumer Analysis – Shortcomings</vt:lpstr>
      <vt:lpstr>Consumer Analysis – Action Plan</vt:lpstr>
      <vt:lpstr>PowerPoint-Präsentation</vt:lpstr>
      <vt:lpstr>Competition Analysis – Strengths and Weaknesses</vt:lpstr>
      <vt:lpstr>Competition Analysis – Competitors’ Objectives</vt:lpstr>
      <vt:lpstr>Competition Analysis – Strengths &amp; Weaknesses</vt:lpstr>
      <vt:lpstr>PowerPoint-Präsentation</vt:lpstr>
      <vt:lpstr>Internal Analysis – Corporate Culture</vt:lpstr>
      <vt:lpstr>Internal Analysis – Corporate Structure</vt:lpstr>
      <vt:lpstr>Internal Analysis – The Value Chain</vt:lpstr>
      <vt:lpstr>Internal Analysis – Resource Analysis</vt:lpstr>
      <vt:lpstr>Internal Analysis – Potential Analysis</vt:lpstr>
      <vt:lpstr>Internal Analysis – Capacity Analysis</vt:lpstr>
      <vt:lpstr>Internal Analysis – Capacity Analysis</vt:lpstr>
      <vt:lpstr>Internal Analysis – HR Management</vt:lpstr>
      <vt:lpstr>Internal Analysis – CSR Management</vt:lpstr>
      <vt:lpstr>Internal Analysis – Deming Cycle (PDCA / PDSA)</vt:lpstr>
      <vt:lpstr>Internal Analysis – Competitive Advantages</vt:lpstr>
      <vt:lpstr>Internal Analysis – Developing Competence</vt:lpstr>
      <vt:lpstr>Internal Analysis – Core Competencies</vt:lpstr>
      <vt:lpstr>Internal Analysis – Strength and Weaknesses</vt:lpstr>
      <vt:lpstr>Internal Analysis – Strengths &amp; Weaknesses</vt:lpstr>
      <vt:lpstr>Internal Analysis – Strengths &amp; Weaknesses</vt:lpstr>
      <vt:lpstr>Internal Analysis – Opportunities &amp; Threats Analysis</vt:lpstr>
      <vt:lpstr>PowerPoint-Präsentation</vt:lpstr>
      <vt:lpstr>Current Situation – SWOT Analysis</vt:lpstr>
      <vt:lpstr>Current Situation – SWOT-to-TOWS Analysis</vt:lpstr>
      <vt:lpstr>Current Situation – Competition Advantage</vt:lpstr>
      <vt:lpstr>Current Situation – Competition Advantage</vt:lpstr>
      <vt:lpstr>Current Situation – Competitive Advantage</vt:lpstr>
      <vt:lpstr>Current Situation – Competitive Advantage</vt:lpstr>
      <vt:lpstr>PowerPoint-Präsentation</vt:lpstr>
      <vt:lpstr>Objectives – Setting Primary Goals </vt:lpstr>
      <vt:lpstr>Objectives – Corporate Goals</vt:lpstr>
      <vt:lpstr>Objectives – Gap Analysis</vt:lpstr>
      <vt:lpstr>Objectives – Marketing Targets</vt:lpstr>
      <vt:lpstr>Objectives – Marketing Objectives</vt:lpstr>
      <vt:lpstr>Objectives – Long Term Objectives</vt:lpstr>
      <vt:lpstr>PowerPoint-Präsentation</vt:lpstr>
      <vt:lpstr>Market Research – Parameters</vt:lpstr>
      <vt:lpstr>Market Research – Action Plan</vt:lpstr>
      <vt:lpstr>Market Research – Action Plan</vt:lpstr>
      <vt:lpstr>Market Research – Results</vt:lpstr>
      <vt:lpstr>PowerPoint-Präsentation</vt:lpstr>
      <vt:lpstr>Marketing Strategy – Market Stimulation Strategy</vt:lpstr>
      <vt:lpstr>Marketing Strategy – Competition Strategy (Porter)</vt:lpstr>
      <vt:lpstr>Marketing Strategy – Growth Strategy (Ansoff)</vt:lpstr>
      <vt:lpstr>Marketing Strategy – Promotion Strategy</vt:lpstr>
      <vt:lpstr>Marketing Strategy – Summary</vt:lpstr>
      <vt:lpstr>Marketing Strategy – Marketing Mix (4P‘s)</vt:lpstr>
      <vt:lpstr>Marketing Mix (4Ps) – Objectives</vt:lpstr>
      <vt:lpstr>Marketing Mix (4Ps) – Extended Marketing Mix</vt:lpstr>
      <vt:lpstr>Marketing Mix (4Ps) – Budget</vt:lpstr>
      <vt:lpstr>PowerPoint-Präsentation</vt:lpstr>
      <vt:lpstr>Product – Product Mix</vt:lpstr>
      <vt:lpstr>Product – Strengths &amp; Weaknesses</vt:lpstr>
      <vt:lpstr>Product – Perceptual Mapping </vt:lpstr>
      <vt:lpstr>Product – Product Life Cycle</vt:lpstr>
      <vt:lpstr>Product – Brand Experience</vt:lpstr>
      <vt:lpstr>Product – Brand Experience</vt:lpstr>
      <vt:lpstr>Product – Four Codes of Brand Communication</vt:lpstr>
      <vt:lpstr>Product – Requirements for a Brand</vt:lpstr>
      <vt:lpstr>Product – Corporate Identity</vt:lpstr>
      <vt:lpstr>Product – Product Dimensions</vt:lpstr>
      <vt:lpstr>Product – Product Portfolio Analysis (BCG)</vt:lpstr>
      <vt:lpstr>Product – Norm Strategies (McKinsey/GE)</vt:lpstr>
      <vt:lpstr>Product – Quality Function Deployment (QFD)</vt:lpstr>
      <vt:lpstr>PowerPoint-Präsentation</vt:lpstr>
      <vt:lpstr>Price − Price Policy Objectives</vt:lpstr>
      <vt:lpstr>Price − Price Strategies</vt:lpstr>
      <vt:lpstr>Price − Pricing Techniques</vt:lpstr>
      <vt:lpstr>Price − Price Differentiation and Profit Potential</vt:lpstr>
      <vt:lpstr>Price − Break-Even Analysis</vt:lpstr>
      <vt:lpstr>Price − Zones</vt:lpstr>
      <vt:lpstr>Price − Payment Methods</vt:lpstr>
      <vt:lpstr>PowerPoint-Präsentation</vt:lpstr>
      <vt:lpstr>Promotion – PR goals</vt:lpstr>
      <vt:lpstr>Promotion – PR Instruments</vt:lpstr>
      <vt:lpstr>Promotion – Media Planning</vt:lpstr>
      <vt:lpstr>Promotion – PR Measures</vt:lpstr>
      <vt:lpstr>Promotion – Dimensions of the Media Strategy</vt:lpstr>
      <vt:lpstr>PowerPoint-Präsentation</vt:lpstr>
      <vt:lpstr>Distribution – Market Areal Strategy</vt:lpstr>
      <vt:lpstr>Distribution – Market Area Strategies </vt:lpstr>
      <vt:lpstr>Distribution – Global Strategies</vt:lpstr>
      <vt:lpstr>Distribution – Distribution Channels</vt:lpstr>
      <vt:lpstr>PowerPoint-Präsentation</vt:lpstr>
      <vt:lpstr>Implementation − Financial Plan</vt:lpstr>
      <vt:lpstr>Implementation − PR measures </vt:lpstr>
      <vt:lpstr>Implementation − Network (Critical Path)</vt:lpstr>
      <vt:lpstr>Implementation − Marketing Expense to Sales Analysis</vt:lpstr>
      <vt:lpstr>PowerPoint-Präsentation</vt:lpstr>
      <vt:lpstr>Scenarios – Scenario Analysis</vt:lpstr>
      <vt:lpstr>Scenarios – Tactics</vt:lpstr>
    </vt:vector>
  </TitlesOfParts>
  <Company>Inscale GmbH</Company>
  <LinksUpToDate>false</LinksUpToDate>
  <SharedDoc>false</SharedDoc>
  <HyperlinkBase>www.presentationload.com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D2630 Marketing Plan</dc:title>
  <dc:creator>PresentationLoad</dc:creator>
  <dc:description>Professional PowerPoint templates for download</dc:description>
  <cp:lastModifiedBy>Stephan Grambach</cp:lastModifiedBy>
  <cp:revision>776</cp:revision>
  <dcterms:created xsi:type="dcterms:W3CDTF">2010-05-21T10:35:54Z</dcterms:created>
  <dcterms:modified xsi:type="dcterms:W3CDTF">2013-06-06T14:38:05Z</dcterms:modified>
</cp:coreProperties>
</file>